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96" r:id="rId6"/>
    <p:sldId id="260" r:id="rId7"/>
    <p:sldId id="261" r:id="rId8"/>
    <p:sldId id="262" r:id="rId9"/>
    <p:sldId id="263" r:id="rId10"/>
    <p:sldId id="264" r:id="rId11"/>
    <p:sldId id="265" r:id="rId12"/>
    <p:sldId id="266" r:id="rId13"/>
    <p:sldId id="268" r:id="rId14"/>
    <p:sldId id="267" r:id="rId15"/>
    <p:sldId id="269" r:id="rId16"/>
    <p:sldId id="270" r:id="rId17"/>
    <p:sldId id="271" r:id="rId18"/>
    <p:sldId id="272" r:id="rId19"/>
    <p:sldId id="273" r:id="rId20"/>
    <p:sldId id="274" r:id="rId21"/>
    <p:sldId id="275" r:id="rId22"/>
    <p:sldId id="276" r:id="rId23"/>
    <p:sldId id="277" r:id="rId24"/>
    <p:sldId id="278" r:id="rId25"/>
    <p:sldId id="282" r:id="rId26"/>
    <p:sldId id="279" r:id="rId27"/>
    <p:sldId id="280" r:id="rId28"/>
    <p:sldId id="281"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B8AE38F6-DB1E-468A-B732-C1EBC765651B}" type="datetimeFigureOut">
              <a:rPr lang="el-GR" smtClean="0"/>
              <a:pPr/>
              <a:t>9/1/2017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0898BF9-899B-4073-957A-8FED45510E53}" type="slidenum">
              <a:rPr lang="el-GR" smtClean="0"/>
              <a:pPr/>
              <a:t>‹#›</a:t>
            </a:fld>
            <a:endParaRPr lang="el-GR"/>
          </a:p>
        </p:txBody>
      </p:sp>
    </p:spTree>
    <p:extLst>
      <p:ext uri="{BB962C8B-B14F-4D97-AF65-F5344CB8AC3E}">
        <p14:creationId xmlns="" xmlns:p14="http://schemas.microsoft.com/office/powerpoint/2010/main" val="2888730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8AE38F6-DB1E-468A-B732-C1EBC765651B}" type="datetimeFigureOut">
              <a:rPr lang="el-GR" smtClean="0"/>
              <a:pPr/>
              <a:t>9/1/2017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0898BF9-899B-4073-957A-8FED45510E53}" type="slidenum">
              <a:rPr lang="el-GR" smtClean="0"/>
              <a:pPr/>
              <a:t>‹#›</a:t>
            </a:fld>
            <a:endParaRPr lang="el-GR"/>
          </a:p>
        </p:txBody>
      </p:sp>
    </p:spTree>
    <p:extLst>
      <p:ext uri="{BB962C8B-B14F-4D97-AF65-F5344CB8AC3E}">
        <p14:creationId xmlns="" xmlns:p14="http://schemas.microsoft.com/office/powerpoint/2010/main" val="2842645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8AE38F6-DB1E-468A-B732-C1EBC765651B}" type="datetimeFigureOut">
              <a:rPr lang="el-GR" smtClean="0"/>
              <a:pPr/>
              <a:t>9/1/2017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0898BF9-899B-4073-957A-8FED45510E53}" type="slidenum">
              <a:rPr lang="el-GR" smtClean="0"/>
              <a:pPr/>
              <a:t>‹#›</a:t>
            </a:fld>
            <a:endParaRPr lang="el-GR"/>
          </a:p>
        </p:txBody>
      </p:sp>
    </p:spTree>
    <p:extLst>
      <p:ext uri="{BB962C8B-B14F-4D97-AF65-F5344CB8AC3E}">
        <p14:creationId xmlns="" xmlns:p14="http://schemas.microsoft.com/office/powerpoint/2010/main" val="1074270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8AE38F6-DB1E-468A-B732-C1EBC765651B}" type="datetimeFigureOut">
              <a:rPr lang="el-GR" smtClean="0"/>
              <a:pPr/>
              <a:t>9/1/2017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0898BF9-899B-4073-957A-8FED45510E53}" type="slidenum">
              <a:rPr lang="el-GR" smtClean="0"/>
              <a:pPr/>
              <a:t>‹#›</a:t>
            </a:fld>
            <a:endParaRPr lang="el-GR"/>
          </a:p>
        </p:txBody>
      </p:sp>
    </p:spTree>
    <p:extLst>
      <p:ext uri="{BB962C8B-B14F-4D97-AF65-F5344CB8AC3E}">
        <p14:creationId xmlns="" xmlns:p14="http://schemas.microsoft.com/office/powerpoint/2010/main" val="1014598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B8AE38F6-DB1E-468A-B732-C1EBC765651B}" type="datetimeFigureOut">
              <a:rPr lang="el-GR" smtClean="0"/>
              <a:pPr/>
              <a:t>9/1/2017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0898BF9-899B-4073-957A-8FED45510E53}" type="slidenum">
              <a:rPr lang="el-GR" smtClean="0"/>
              <a:pPr/>
              <a:t>‹#›</a:t>
            </a:fld>
            <a:endParaRPr lang="el-GR"/>
          </a:p>
        </p:txBody>
      </p:sp>
    </p:spTree>
    <p:extLst>
      <p:ext uri="{BB962C8B-B14F-4D97-AF65-F5344CB8AC3E}">
        <p14:creationId xmlns="" xmlns:p14="http://schemas.microsoft.com/office/powerpoint/2010/main" val="2450177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B8AE38F6-DB1E-468A-B732-C1EBC765651B}" type="datetimeFigureOut">
              <a:rPr lang="el-GR" smtClean="0"/>
              <a:pPr/>
              <a:t>9/1/2017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0898BF9-899B-4073-957A-8FED45510E53}" type="slidenum">
              <a:rPr lang="el-GR" smtClean="0"/>
              <a:pPr/>
              <a:t>‹#›</a:t>
            </a:fld>
            <a:endParaRPr lang="el-GR"/>
          </a:p>
        </p:txBody>
      </p:sp>
    </p:spTree>
    <p:extLst>
      <p:ext uri="{BB962C8B-B14F-4D97-AF65-F5344CB8AC3E}">
        <p14:creationId xmlns="" xmlns:p14="http://schemas.microsoft.com/office/powerpoint/2010/main" val="2268748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B8AE38F6-DB1E-468A-B732-C1EBC765651B}" type="datetimeFigureOut">
              <a:rPr lang="el-GR" smtClean="0"/>
              <a:pPr/>
              <a:t>9/1/2017</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00898BF9-899B-4073-957A-8FED45510E53}" type="slidenum">
              <a:rPr lang="el-GR" smtClean="0"/>
              <a:pPr/>
              <a:t>‹#›</a:t>
            </a:fld>
            <a:endParaRPr lang="el-GR"/>
          </a:p>
        </p:txBody>
      </p:sp>
    </p:spTree>
    <p:extLst>
      <p:ext uri="{BB962C8B-B14F-4D97-AF65-F5344CB8AC3E}">
        <p14:creationId xmlns="" xmlns:p14="http://schemas.microsoft.com/office/powerpoint/2010/main" val="409650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B8AE38F6-DB1E-468A-B732-C1EBC765651B}" type="datetimeFigureOut">
              <a:rPr lang="el-GR" smtClean="0"/>
              <a:pPr/>
              <a:t>9/1/2017</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00898BF9-899B-4073-957A-8FED45510E53}" type="slidenum">
              <a:rPr lang="el-GR" smtClean="0"/>
              <a:pPr/>
              <a:t>‹#›</a:t>
            </a:fld>
            <a:endParaRPr lang="el-GR"/>
          </a:p>
        </p:txBody>
      </p:sp>
    </p:spTree>
    <p:extLst>
      <p:ext uri="{BB962C8B-B14F-4D97-AF65-F5344CB8AC3E}">
        <p14:creationId xmlns="" xmlns:p14="http://schemas.microsoft.com/office/powerpoint/2010/main" val="3462390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B8AE38F6-DB1E-468A-B732-C1EBC765651B}" type="datetimeFigureOut">
              <a:rPr lang="el-GR" smtClean="0"/>
              <a:pPr/>
              <a:t>9/1/2017</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00898BF9-899B-4073-957A-8FED45510E53}" type="slidenum">
              <a:rPr lang="el-GR" smtClean="0"/>
              <a:pPr/>
              <a:t>‹#›</a:t>
            </a:fld>
            <a:endParaRPr lang="el-GR"/>
          </a:p>
        </p:txBody>
      </p:sp>
    </p:spTree>
    <p:extLst>
      <p:ext uri="{BB962C8B-B14F-4D97-AF65-F5344CB8AC3E}">
        <p14:creationId xmlns="" xmlns:p14="http://schemas.microsoft.com/office/powerpoint/2010/main" val="917342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B8AE38F6-DB1E-468A-B732-C1EBC765651B}" type="datetimeFigureOut">
              <a:rPr lang="el-GR" smtClean="0"/>
              <a:pPr/>
              <a:t>9/1/2017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0898BF9-899B-4073-957A-8FED45510E53}" type="slidenum">
              <a:rPr lang="el-GR" smtClean="0"/>
              <a:pPr/>
              <a:t>‹#›</a:t>
            </a:fld>
            <a:endParaRPr lang="el-GR"/>
          </a:p>
        </p:txBody>
      </p:sp>
    </p:spTree>
    <p:extLst>
      <p:ext uri="{BB962C8B-B14F-4D97-AF65-F5344CB8AC3E}">
        <p14:creationId xmlns="" xmlns:p14="http://schemas.microsoft.com/office/powerpoint/2010/main" val="4248902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B8AE38F6-DB1E-468A-B732-C1EBC765651B}" type="datetimeFigureOut">
              <a:rPr lang="el-GR" smtClean="0"/>
              <a:pPr/>
              <a:t>9/1/2017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0898BF9-899B-4073-957A-8FED45510E53}" type="slidenum">
              <a:rPr lang="el-GR" smtClean="0"/>
              <a:pPr/>
              <a:t>‹#›</a:t>
            </a:fld>
            <a:endParaRPr lang="el-GR"/>
          </a:p>
        </p:txBody>
      </p:sp>
    </p:spTree>
    <p:extLst>
      <p:ext uri="{BB962C8B-B14F-4D97-AF65-F5344CB8AC3E}">
        <p14:creationId xmlns="" xmlns:p14="http://schemas.microsoft.com/office/powerpoint/2010/main" val="1096706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6200000" scaled="1"/>
          <a:tileRect/>
        </a:gra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AE38F6-DB1E-468A-B732-C1EBC765651B}" type="datetimeFigureOut">
              <a:rPr lang="el-GR" smtClean="0"/>
              <a:pPr/>
              <a:t>9/1/2017</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898BF9-899B-4073-957A-8FED45510E53}" type="slidenum">
              <a:rPr lang="el-GR" smtClean="0"/>
              <a:pPr/>
              <a:t>‹#›</a:t>
            </a:fld>
            <a:endParaRPr lang="el-GR"/>
          </a:p>
        </p:txBody>
      </p:sp>
    </p:spTree>
    <p:extLst>
      <p:ext uri="{BB962C8B-B14F-4D97-AF65-F5344CB8AC3E}">
        <p14:creationId xmlns="" xmlns:p14="http://schemas.microsoft.com/office/powerpoint/2010/main" val="27642313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Ηλεκτροχημικές Τεχνικές Ανάλυσης.</a:t>
            </a:r>
            <a:endParaRPr lang="el-GR" dirty="0"/>
          </a:p>
        </p:txBody>
      </p:sp>
    </p:spTree>
    <p:extLst>
      <p:ext uri="{BB962C8B-B14F-4D97-AF65-F5344CB8AC3E}">
        <p14:creationId xmlns="" xmlns:p14="http://schemas.microsoft.com/office/powerpoint/2010/main" val="40468745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accent1">
                    <a:lumMod val="50000"/>
                  </a:schemeClr>
                </a:solidFill>
              </a:rPr>
              <a:t>Γαλβανικά στοιχεία</a:t>
            </a:r>
            <a:endParaRPr lang="el-GR" b="1" dirty="0">
              <a:solidFill>
                <a:schemeClr val="accent1">
                  <a:lumMod val="50000"/>
                </a:schemeClr>
              </a:solidFill>
            </a:endParaRPr>
          </a:p>
        </p:txBody>
      </p:sp>
      <p:sp>
        <p:nvSpPr>
          <p:cNvPr id="3" name="Θέση περιεχομένου 2"/>
          <p:cNvSpPr>
            <a:spLocks noGrp="1"/>
          </p:cNvSpPr>
          <p:nvPr>
            <p:ph idx="1"/>
          </p:nvPr>
        </p:nvSpPr>
        <p:spPr/>
        <p:txBody>
          <a:bodyPr/>
          <a:lstStyle/>
          <a:p>
            <a:r>
              <a:rPr lang="el-GR" dirty="0"/>
              <a:t>Έ</a:t>
            </a:r>
            <a:r>
              <a:rPr lang="el-GR" dirty="0" smtClean="0"/>
              <a:t>στω ότι προσθέτουμε </a:t>
            </a:r>
            <a:r>
              <a:rPr lang="en-US" dirty="0" smtClean="0"/>
              <a:t>Zn (</a:t>
            </a:r>
            <a:r>
              <a:rPr lang="el-GR" dirty="0" smtClean="0"/>
              <a:t>τσίγκος) σε διάλυμα </a:t>
            </a:r>
            <a:r>
              <a:rPr lang="en-US" dirty="0" smtClean="0"/>
              <a:t>Cu</a:t>
            </a:r>
            <a:r>
              <a:rPr lang="en-US" baseline="30000" dirty="0" smtClean="0"/>
              <a:t>2+</a:t>
            </a:r>
            <a:r>
              <a:rPr lang="en-US" dirty="0" smtClean="0"/>
              <a:t> </a:t>
            </a:r>
            <a:r>
              <a:rPr lang="el-GR" dirty="0" smtClean="0"/>
              <a:t>π.χ. διάλυμα γαλαζόπετρας. Πραγματοποιείται η αντίδραση:</a:t>
            </a:r>
          </a:p>
          <a:p>
            <a:endParaRPr lang="el-GR" baseline="30000" dirty="0"/>
          </a:p>
          <a:p>
            <a:pPr marL="0" indent="0">
              <a:buNone/>
            </a:pPr>
            <a:r>
              <a:rPr lang="el-GR" baseline="30000" dirty="0" smtClean="0"/>
              <a:t> </a:t>
            </a:r>
            <a:r>
              <a:rPr lang="el-GR" dirty="0" smtClean="0"/>
              <a:t>              </a:t>
            </a:r>
            <a:r>
              <a:rPr lang="en-US" dirty="0" smtClean="0"/>
              <a:t>Zn + Cu</a:t>
            </a:r>
            <a:r>
              <a:rPr lang="en-US" baseline="30000" dirty="0" smtClean="0"/>
              <a:t>2+</a:t>
            </a:r>
            <a:r>
              <a:rPr lang="en-US" baseline="-25000" dirty="0" smtClean="0"/>
              <a:t>(</a:t>
            </a:r>
            <a:r>
              <a:rPr lang="en-US" baseline="-25000" dirty="0" err="1" smtClean="0"/>
              <a:t>aq</a:t>
            </a:r>
            <a:r>
              <a:rPr lang="en-US" baseline="-25000" dirty="0" smtClean="0"/>
              <a:t>)</a:t>
            </a:r>
            <a:r>
              <a:rPr lang="en-US" dirty="0" smtClean="0"/>
              <a:t>              Zn</a:t>
            </a:r>
            <a:r>
              <a:rPr lang="en-US" baseline="30000" dirty="0" smtClean="0"/>
              <a:t>2+</a:t>
            </a:r>
            <a:r>
              <a:rPr lang="en-US" baseline="-25000" dirty="0" smtClean="0"/>
              <a:t>(</a:t>
            </a:r>
            <a:r>
              <a:rPr lang="en-US" baseline="-25000" dirty="0" err="1" smtClean="0"/>
              <a:t>aq</a:t>
            </a:r>
            <a:r>
              <a:rPr lang="en-US" baseline="-25000" dirty="0" smtClean="0"/>
              <a:t>)</a:t>
            </a:r>
            <a:r>
              <a:rPr lang="en-US" dirty="0" smtClean="0"/>
              <a:t> + Cu</a:t>
            </a:r>
            <a:r>
              <a:rPr lang="el-GR" dirty="0" smtClean="0"/>
              <a:t>  </a:t>
            </a:r>
            <a:endParaRPr lang="en-US" dirty="0" smtClean="0"/>
          </a:p>
          <a:p>
            <a:pPr marL="0" indent="0">
              <a:buNone/>
            </a:pPr>
            <a:endParaRPr lang="el-GR" dirty="0" smtClean="0"/>
          </a:p>
          <a:p>
            <a:pPr marL="0" indent="0">
              <a:buNone/>
            </a:pPr>
            <a:r>
              <a:rPr lang="el-GR" dirty="0" smtClean="0"/>
              <a:t>Η ενέργεια που απελευθερώνεται        θερμότητα (χαμένη ενέργεια)</a:t>
            </a:r>
          </a:p>
          <a:p>
            <a:pPr marL="0" indent="0">
              <a:buNone/>
            </a:pPr>
            <a:r>
              <a:rPr lang="el-GR" dirty="0" smtClean="0"/>
              <a:t>Μπορούμε να την χρησιμοποιήσουμε;       ΝΑΙ!!! </a:t>
            </a:r>
            <a:endParaRPr lang="el-GR" dirty="0"/>
          </a:p>
        </p:txBody>
      </p:sp>
      <p:cxnSp>
        <p:nvCxnSpPr>
          <p:cNvPr id="5" name="Ευθύγραμμο βέλος σύνδεσης 4"/>
          <p:cNvCxnSpPr/>
          <p:nvPr/>
        </p:nvCxnSpPr>
        <p:spPr>
          <a:xfrm>
            <a:off x="3903263" y="3316406"/>
            <a:ext cx="7642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Δεξιό βέλος 3"/>
          <p:cNvSpPr/>
          <p:nvPr/>
        </p:nvSpPr>
        <p:spPr>
          <a:xfrm>
            <a:off x="5964072" y="4326347"/>
            <a:ext cx="477671" cy="545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Δεξιό βέλος 5"/>
          <p:cNvSpPr/>
          <p:nvPr/>
        </p:nvSpPr>
        <p:spPr>
          <a:xfrm>
            <a:off x="6578221" y="4858602"/>
            <a:ext cx="382137" cy="682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3543631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846161"/>
            <a:ext cx="10515600" cy="5330802"/>
          </a:xfrm>
        </p:spPr>
        <p:txBody>
          <a:bodyPr/>
          <a:lstStyle/>
          <a:p>
            <a:pPr marL="0" indent="0">
              <a:buNone/>
            </a:pPr>
            <a:r>
              <a:rPr lang="el-GR" dirty="0" smtClean="0"/>
              <a:t>Χωρίζουμε την αντίδραση σε δύο αντιδράσεις</a:t>
            </a:r>
          </a:p>
          <a:p>
            <a:r>
              <a:rPr lang="en-US" dirty="0" smtClean="0"/>
              <a:t>Zn(s)             Zn</a:t>
            </a:r>
            <a:r>
              <a:rPr lang="en-US" baseline="30000" dirty="0" smtClean="0"/>
              <a:t>2+</a:t>
            </a:r>
            <a:r>
              <a:rPr lang="en-US" dirty="0" smtClean="0"/>
              <a:t> </a:t>
            </a:r>
            <a:r>
              <a:rPr lang="en-US" baseline="-25000" dirty="0" smtClean="0"/>
              <a:t>(</a:t>
            </a:r>
            <a:r>
              <a:rPr lang="en-US" baseline="-25000" dirty="0" err="1" smtClean="0"/>
              <a:t>aq</a:t>
            </a:r>
            <a:r>
              <a:rPr lang="en-US" baseline="-25000" dirty="0" smtClean="0"/>
              <a:t>)</a:t>
            </a:r>
            <a:r>
              <a:rPr lang="en-US" dirty="0" smtClean="0"/>
              <a:t>  + 2e</a:t>
            </a:r>
            <a:r>
              <a:rPr lang="en-US" baseline="30000" dirty="0" smtClean="0"/>
              <a:t>-</a:t>
            </a:r>
            <a:r>
              <a:rPr lang="el-GR" baseline="30000" dirty="0" smtClean="0"/>
              <a:t> </a:t>
            </a:r>
            <a:r>
              <a:rPr lang="el-GR" dirty="0" err="1"/>
              <a:t>ημιαντίδραση</a:t>
            </a:r>
            <a:r>
              <a:rPr lang="el-GR" dirty="0"/>
              <a:t> </a:t>
            </a:r>
            <a:r>
              <a:rPr lang="el-GR" dirty="0" smtClean="0"/>
              <a:t>οξείδωσης </a:t>
            </a:r>
            <a:endParaRPr lang="en-US" dirty="0" smtClean="0"/>
          </a:p>
          <a:p>
            <a:r>
              <a:rPr lang="en-US" dirty="0" smtClean="0"/>
              <a:t>Cu</a:t>
            </a:r>
            <a:r>
              <a:rPr lang="en-US" baseline="30000" dirty="0" smtClean="0"/>
              <a:t>2</a:t>
            </a:r>
            <a:r>
              <a:rPr lang="en-US" baseline="30000" dirty="0"/>
              <a:t>+</a:t>
            </a:r>
            <a:r>
              <a:rPr lang="en-US" dirty="0"/>
              <a:t> </a:t>
            </a:r>
            <a:r>
              <a:rPr lang="en-US" baseline="-25000" dirty="0"/>
              <a:t>(</a:t>
            </a:r>
            <a:r>
              <a:rPr lang="en-US" baseline="-25000" dirty="0" err="1"/>
              <a:t>aq</a:t>
            </a:r>
            <a:r>
              <a:rPr lang="en-US" baseline="-25000" dirty="0"/>
              <a:t>)</a:t>
            </a:r>
            <a:r>
              <a:rPr lang="en-US" dirty="0"/>
              <a:t> </a:t>
            </a:r>
            <a:r>
              <a:rPr lang="en-US" dirty="0" smtClean="0"/>
              <a:t>+ 2e</a:t>
            </a:r>
            <a:r>
              <a:rPr lang="en-US" baseline="30000" dirty="0" smtClean="0"/>
              <a:t>-</a:t>
            </a:r>
            <a:r>
              <a:rPr lang="en-US" dirty="0" smtClean="0"/>
              <a:t>            Cu</a:t>
            </a:r>
            <a:r>
              <a:rPr lang="en-US" baseline="30000" dirty="0" smtClean="0"/>
              <a:t>0</a:t>
            </a:r>
            <a:r>
              <a:rPr lang="en-US" dirty="0" smtClean="0"/>
              <a:t> </a:t>
            </a:r>
            <a:r>
              <a:rPr lang="el-GR" dirty="0" err="1" smtClean="0"/>
              <a:t>ημιαντίδραση</a:t>
            </a:r>
            <a:r>
              <a:rPr lang="el-GR" dirty="0" smtClean="0"/>
              <a:t> αναγωγής</a:t>
            </a:r>
          </a:p>
          <a:p>
            <a:pPr marL="0" indent="0">
              <a:buNone/>
            </a:pPr>
            <a:endParaRPr lang="el-GR" dirty="0"/>
          </a:p>
          <a:p>
            <a:pPr marL="0" indent="0">
              <a:buNone/>
            </a:pPr>
            <a:r>
              <a:rPr lang="el-GR" dirty="0" smtClean="0"/>
              <a:t>Αν οι αντιδράσεις γίνονται χωριστά τότε τα </a:t>
            </a:r>
            <a:r>
              <a:rPr lang="en-US" dirty="0"/>
              <a:t>e</a:t>
            </a:r>
            <a:r>
              <a:rPr lang="en-US" baseline="30000" dirty="0"/>
              <a:t>-</a:t>
            </a:r>
            <a:r>
              <a:rPr lang="el-GR" baseline="30000" dirty="0"/>
              <a:t> </a:t>
            </a:r>
            <a:r>
              <a:rPr lang="el-GR" dirty="0" smtClean="0"/>
              <a:t>που απελευθερώνονται  στην οξείδωση του </a:t>
            </a:r>
            <a:r>
              <a:rPr lang="en-US" dirty="0" smtClean="0"/>
              <a:t>Zn</a:t>
            </a:r>
            <a:r>
              <a:rPr lang="el-GR" dirty="0" smtClean="0"/>
              <a:t> κινούνται μέσω σύρματος στα ελάσματα </a:t>
            </a:r>
            <a:r>
              <a:rPr lang="en-US" dirty="0" smtClean="0"/>
              <a:t>Cu</a:t>
            </a:r>
            <a:endParaRPr lang="el-GR" dirty="0" smtClean="0"/>
          </a:p>
          <a:p>
            <a:pPr marL="0" indent="0">
              <a:buNone/>
            </a:pPr>
            <a:r>
              <a:rPr lang="el-GR" dirty="0"/>
              <a:t> </a:t>
            </a:r>
            <a:r>
              <a:rPr lang="el-GR" dirty="0" smtClean="0"/>
              <a:t>     Παράγεται ηλεκτρική ενέργεια</a:t>
            </a:r>
            <a:endParaRPr lang="el-GR" dirty="0"/>
          </a:p>
        </p:txBody>
      </p:sp>
      <p:cxnSp>
        <p:nvCxnSpPr>
          <p:cNvPr id="5" name="Ευθύγραμμο βέλος σύνδεσης 4"/>
          <p:cNvCxnSpPr/>
          <p:nvPr/>
        </p:nvCxnSpPr>
        <p:spPr>
          <a:xfrm>
            <a:off x="1978925" y="1596788"/>
            <a:ext cx="777922" cy="136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 name="Ευθύγραμμο βέλος σύνδεσης 5"/>
          <p:cNvCxnSpPr/>
          <p:nvPr/>
        </p:nvCxnSpPr>
        <p:spPr>
          <a:xfrm>
            <a:off x="3100317" y="2104030"/>
            <a:ext cx="777922" cy="136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Δεξιό βέλος 6"/>
          <p:cNvSpPr/>
          <p:nvPr/>
        </p:nvSpPr>
        <p:spPr>
          <a:xfrm>
            <a:off x="955343" y="3916898"/>
            <a:ext cx="409433" cy="1501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10565798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users.sch.gr/xbalasi/electrochem/sect03/imgs/galv_stoix03.jpg"/>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3168480" y="362584"/>
            <a:ext cx="5855040" cy="4351338"/>
          </a:xfrm>
          <a:prstGeom prst="rect">
            <a:avLst/>
          </a:prstGeom>
          <a:noFill/>
          <a:extLst>
            <a:ext uri="{909E8E84-426E-40DD-AFC4-6F175D3DCCD1}">
              <a14:hiddenFill xmlns="" xmlns:a14="http://schemas.microsoft.com/office/drawing/2010/main">
                <a:solidFill>
                  <a:srgbClr val="FFFFFF"/>
                </a:solidFill>
              </a14:hiddenFill>
            </a:ext>
          </a:extLst>
        </p:spPr>
      </p:pic>
      <p:sp>
        <p:nvSpPr>
          <p:cNvPr id="5" name="TextBox 4"/>
          <p:cNvSpPr txBox="1"/>
          <p:nvPr/>
        </p:nvSpPr>
        <p:spPr>
          <a:xfrm>
            <a:off x="1547445" y="4671718"/>
            <a:ext cx="3832268" cy="1107996"/>
          </a:xfrm>
          <a:prstGeom prst="rect">
            <a:avLst/>
          </a:prstGeom>
          <a:noFill/>
        </p:spPr>
        <p:txBody>
          <a:bodyPr wrap="none" rtlCol="0">
            <a:spAutoFit/>
          </a:bodyPr>
          <a:lstStyle/>
          <a:p>
            <a:r>
              <a:rPr lang="el-GR" b="1" dirty="0" smtClean="0"/>
              <a:t>Δοχείο με διάλυμα </a:t>
            </a:r>
            <a:r>
              <a:rPr lang="en-US" b="1" dirty="0"/>
              <a:t>Zn</a:t>
            </a:r>
            <a:r>
              <a:rPr lang="en-US" b="1" baseline="30000" dirty="0"/>
              <a:t>2+</a:t>
            </a:r>
            <a:r>
              <a:rPr lang="en-US" b="1" dirty="0"/>
              <a:t> </a:t>
            </a:r>
            <a:r>
              <a:rPr lang="el-GR" b="1" baseline="-25000" dirty="0"/>
              <a:t>(</a:t>
            </a:r>
            <a:r>
              <a:rPr lang="en-US" b="1" baseline="-25000" dirty="0" err="1"/>
              <a:t>aq</a:t>
            </a:r>
            <a:r>
              <a:rPr lang="en-US" b="1" baseline="-25000" dirty="0"/>
              <a:t>) </a:t>
            </a:r>
            <a:r>
              <a:rPr lang="en-US" b="1" dirty="0" smtClean="0"/>
              <a:t> </a:t>
            </a:r>
          </a:p>
          <a:p>
            <a:r>
              <a:rPr lang="el-GR" b="1" dirty="0" smtClean="0"/>
              <a:t>και εμβαπτισμένο </a:t>
            </a:r>
            <a:r>
              <a:rPr lang="en-US" b="1" dirty="0" smtClean="0"/>
              <a:t>Zn</a:t>
            </a:r>
            <a:r>
              <a:rPr lang="el-GR" b="1" dirty="0" smtClean="0"/>
              <a:t> </a:t>
            </a:r>
            <a:endParaRPr lang="en-US" b="1" dirty="0" smtClean="0"/>
          </a:p>
          <a:p>
            <a:r>
              <a:rPr lang="el-GR" b="1" dirty="0" smtClean="0"/>
              <a:t>Ηλεκτρόδιο ή </a:t>
            </a:r>
            <a:r>
              <a:rPr lang="el-GR" b="1" dirty="0" err="1" smtClean="0"/>
              <a:t>ημιστοιχείο</a:t>
            </a:r>
            <a:r>
              <a:rPr lang="el-GR" b="1" dirty="0" smtClean="0"/>
              <a:t> </a:t>
            </a:r>
            <a:r>
              <a:rPr lang="en-US" b="1" dirty="0" smtClean="0"/>
              <a:t>Zn/Zn</a:t>
            </a:r>
            <a:r>
              <a:rPr lang="en-US" b="1" baseline="30000" dirty="0" smtClean="0"/>
              <a:t>2+</a:t>
            </a:r>
            <a:r>
              <a:rPr lang="en-US" b="1" dirty="0" smtClean="0"/>
              <a:t> </a:t>
            </a:r>
            <a:r>
              <a:rPr lang="el-GR" b="1" baseline="-25000" dirty="0"/>
              <a:t>(</a:t>
            </a:r>
            <a:r>
              <a:rPr lang="en-US" b="1" baseline="-25000" dirty="0" err="1"/>
              <a:t>aq</a:t>
            </a:r>
            <a:r>
              <a:rPr lang="en-US" b="1" baseline="-25000" dirty="0" smtClean="0"/>
              <a:t>) </a:t>
            </a:r>
            <a:r>
              <a:rPr lang="en-US" b="1" dirty="0" smtClean="0"/>
              <a:t> </a:t>
            </a:r>
          </a:p>
          <a:p>
            <a:endParaRPr lang="el-GR" b="1" baseline="30000" dirty="0"/>
          </a:p>
        </p:txBody>
      </p:sp>
      <p:sp>
        <p:nvSpPr>
          <p:cNvPr id="6" name="Καμπύλο δεξιό βέλος 5"/>
          <p:cNvSpPr/>
          <p:nvPr/>
        </p:nvSpPr>
        <p:spPr>
          <a:xfrm rot="10800000">
            <a:off x="9186205" y="3602572"/>
            <a:ext cx="478300" cy="106914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7" name="Καμπύλο αριστερό βέλος 6"/>
          <p:cNvSpPr/>
          <p:nvPr/>
        </p:nvSpPr>
        <p:spPr>
          <a:xfrm rot="10800000">
            <a:off x="2180491" y="3446585"/>
            <a:ext cx="515815" cy="115355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0" name="TextBox 9"/>
          <p:cNvSpPr txBox="1"/>
          <p:nvPr/>
        </p:nvSpPr>
        <p:spPr>
          <a:xfrm>
            <a:off x="7000748" y="4692820"/>
            <a:ext cx="3832268" cy="1107996"/>
          </a:xfrm>
          <a:prstGeom prst="rect">
            <a:avLst/>
          </a:prstGeom>
          <a:noFill/>
        </p:spPr>
        <p:txBody>
          <a:bodyPr wrap="none" rtlCol="0">
            <a:spAutoFit/>
          </a:bodyPr>
          <a:lstStyle/>
          <a:p>
            <a:r>
              <a:rPr lang="el-GR" b="1" dirty="0" smtClean="0"/>
              <a:t>Δοχείο με διάλυμα </a:t>
            </a:r>
            <a:r>
              <a:rPr lang="en-US" b="1" dirty="0"/>
              <a:t>Zn</a:t>
            </a:r>
            <a:r>
              <a:rPr lang="en-US" b="1" baseline="30000" dirty="0"/>
              <a:t>2+</a:t>
            </a:r>
            <a:r>
              <a:rPr lang="en-US" b="1" dirty="0"/>
              <a:t> </a:t>
            </a:r>
            <a:r>
              <a:rPr lang="el-GR" b="1" baseline="-25000" dirty="0"/>
              <a:t>(</a:t>
            </a:r>
            <a:r>
              <a:rPr lang="en-US" b="1" baseline="-25000" dirty="0" err="1"/>
              <a:t>aq</a:t>
            </a:r>
            <a:r>
              <a:rPr lang="en-US" b="1" baseline="-25000" dirty="0"/>
              <a:t>) </a:t>
            </a:r>
            <a:r>
              <a:rPr lang="en-US" b="1" dirty="0" smtClean="0"/>
              <a:t> </a:t>
            </a:r>
          </a:p>
          <a:p>
            <a:r>
              <a:rPr lang="el-GR" b="1" dirty="0" smtClean="0"/>
              <a:t>και εμβαπτισμένο </a:t>
            </a:r>
            <a:r>
              <a:rPr lang="en-US" b="1" dirty="0" smtClean="0"/>
              <a:t>Zn</a:t>
            </a:r>
            <a:r>
              <a:rPr lang="el-GR" b="1" dirty="0" smtClean="0"/>
              <a:t> </a:t>
            </a:r>
            <a:endParaRPr lang="en-US" b="1" dirty="0" smtClean="0"/>
          </a:p>
          <a:p>
            <a:r>
              <a:rPr lang="el-GR" b="1" dirty="0" smtClean="0"/>
              <a:t>Ηλεκτρόδιο ή </a:t>
            </a:r>
            <a:r>
              <a:rPr lang="el-GR" b="1" dirty="0" err="1" smtClean="0"/>
              <a:t>ημιστοιχείο</a:t>
            </a:r>
            <a:r>
              <a:rPr lang="el-GR" b="1" dirty="0" smtClean="0"/>
              <a:t> </a:t>
            </a:r>
            <a:r>
              <a:rPr lang="en-US" b="1" dirty="0" smtClean="0"/>
              <a:t>Zn/Zn</a:t>
            </a:r>
            <a:r>
              <a:rPr lang="en-US" b="1" baseline="30000" dirty="0" smtClean="0"/>
              <a:t>2+</a:t>
            </a:r>
            <a:r>
              <a:rPr lang="en-US" b="1" dirty="0" smtClean="0"/>
              <a:t> </a:t>
            </a:r>
            <a:r>
              <a:rPr lang="el-GR" b="1" baseline="-25000" dirty="0"/>
              <a:t>(</a:t>
            </a:r>
            <a:r>
              <a:rPr lang="en-US" b="1" baseline="-25000" dirty="0" err="1"/>
              <a:t>aq</a:t>
            </a:r>
            <a:r>
              <a:rPr lang="en-US" b="1" baseline="-25000" dirty="0" smtClean="0"/>
              <a:t>) </a:t>
            </a:r>
            <a:r>
              <a:rPr lang="en-US" b="1" dirty="0" smtClean="0"/>
              <a:t> </a:t>
            </a:r>
          </a:p>
          <a:p>
            <a:endParaRPr lang="el-GR" b="1" baseline="30000" dirty="0"/>
          </a:p>
        </p:txBody>
      </p:sp>
      <p:sp>
        <p:nvSpPr>
          <p:cNvPr id="8" name="TextBox 7"/>
          <p:cNvSpPr txBox="1"/>
          <p:nvPr/>
        </p:nvSpPr>
        <p:spPr>
          <a:xfrm>
            <a:off x="1350498" y="6133514"/>
            <a:ext cx="9244197" cy="646331"/>
          </a:xfrm>
          <a:prstGeom prst="rect">
            <a:avLst/>
          </a:prstGeom>
          <a:noFill/>
        </p:spPr>
        <p:txBody>
          <a:bodyPr wrap="none" rtlCol="0">
            <a:spAutoFit/>
          </a:bodyPr>
          <a:lstStyle/>
          <a:p>
            <a:r>
              <a:rPr lang="el-GR" dirty="0" smtClean="0"/>
              <a:t>Συνδεδεμένα με ηλεκτρολυτικό σύνδεσμο: σωλήνας που περιέχει </a:t>
            </a:r>
            <a:r>
              <a:rPr lang="en-US" dirty="0" smtClean="0"/>
              <a:t>KNO</a:t>
            </a:r>
            <a:r>
              <a:rPr lang="en-US" baseline="-25000" dirty="0" smtClean="0"/>
              <a:t>3</a:t>
            </a:r>
            <a:r>
              <a:rPr lang="el-GR" dirty="0" smtClean="0"/>
              <a:t> ή</a:t>
            </a:r>
            <a:r>
              <a:rPr lang="en-US" dirty="0" smtClean="0"/>
              <a:t> </a:t>
            </a:r>
            <a:r>
              <a:rPr lang="en-US" dirty="0" err="1" smtClean="0"/>
              <a:t>KCl</a:t>
            </a:r>
            <a:r>
              <a:rPr lang="el-GR" dirty="0" smtClean="0"/>
              <a:t> ή</a:t>
            </a:r>
            <a:r>
              <a:rPr lang="en-US" dirty="0" smtClean="0"/>
              <a:t> NH</a:t>
            </a:r>
            <a:r>
              <a:rPr lang="en-US" baseline="-25000" dirty="0" smtClean="0"/>
              <a:t>4</a:t>
            </a:r>
            <a:r>
              <a:rPr lang="en-US" dirty="0" smtClean="0"/>
              <a:t>Cl</a:t>
            </a:r>
            <a:r>
              <a:rPr lang="el-GR" dirty="0" smtClean="0"/>
              <a:t> ή</a:t>
            </a:r>
            <a:r>
              <a:rPr lang="en-US" dirty="0" smtClean="0"/>
              <a:t> NH</a:t>
            </a:r>
            <a:r>
              <a:rPr lang="en-US" baseline="-25000" dirty="0" smtClean="0"/>
              <a:t>4</a:t>
            </a:r>
            <a:r>
              <a:rPr lang="en-US" dirty="0" smtClean="0"/>
              <a:t>NO</a:t>
            </a:r>
            <a:r>
              <a:rPr lang="en-US" baseline="-25000" dirty="0" smtClean="0"/>
              <a:t>3</a:t>
            </a:r>
            <a:r>
              <a:rPr lang="en-US" dirty="0" smtClean="0"/>
              <a:t> </a:t>
            </a:r>
            <a:endParaRPr lang="el-GR" dirty="0" smtClean="0"/>
          </a:p>
          <a:p>
            <a:r>
              <a:rPr lang="el-GR" dirty="0"/>
              <a:t> </a:t>
            </a:r>
            <a:r>
              <a:rPr lang="el-GR" dirty="0" smtClean="0"/>
              <a:t>                                                                             κλεισμένος με </a:t>
            </a:r>
            <a:r>
              <a:rPr lang="el-GR" dirty="0" err="1" smtClean="0"/>
              <a:t>υαλομβάμβακα</a:t>
            </a:r>
            <a:r>
              <a:rPr lang="el-GR" dirty="0" smtClean="0"/>
              <a:t> ή πορώδες υλικό</a:t>
            </a:r>
            <a:endParaRPr lang="el-GR" dirty="0"/>
          </a:p>
        </p:txBody>
      </p:sp>
    </p:spTree>
    <p:extLst>
      <p:ext uri="{BB962C8B-B14F-4D97-AF65-F5344CB8AC3E}">
        <p14:creationId xmlns="" xmlns:p14="http://schemas.microsoft.com/office/powerpoint/2010/main" val="13934957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858129"/>
            <a:ext cx="10515600" cy="5318834"/>
          </a:xfrm>
        </p:spPr>
        <p:txBody>
          <a:bodyPr/>
          <a:lstStyle/>
          <a:p>
            <a:r>
              <a:rPr lang="el-GR" dirty="0" smtClean="0"/>
              <a:t>Παρατηρούμε ότι</a:t>
            </a:r>
            <a:r>
              <a:rPr lang="en-US" dirty="0" smtClean="0"/>
              <a:t>: </a:t>
            </a:r>
            <a:r>
              <a:rPr lang="el-GR" dirty="0" smtClean="0"/>
              <a:t>το φύλο </a:t>
            </a:r>
            <a:r>
              <a:rPr lang="en-US" dirty="0" smtClean="0"/>
              <a:t>Zn</a:t>
            </a:r>
            <a:r>
              <a:rPr lang="el-GR" dirty="0" smtClean="0"/>
              <a:t> διαλύεται, ενώ</a:t>
            </a:r>
            <a:endParaRPr lang="en-US" dirty="0" smtClean="0"/>
          </a:p>
          <a:p>
            <a:pPr marL="0" indent="0">
              <a:buNone/>
            </a:pPr>
            <a:r>
              <a:rPr lang="el-GR" dirty="0" smtClean="0"/>
              <a:t>                                     στο φύλο </a:t>
            </a:r>
            <a:r>
              <a:rPr lang="en-US" dirty="0" smtClean="0"/>
              <a:t>Cu</a:t>
            </a:r>
            <a:r>
              <a:rPr lang="el-GR" dirty="0" smtClean="0"/>
              <a:t> εναποτίθεται και άλλος </a:t>
            </a:r>
            <a:r>
              <a:rPr lang="en-US" dirty="0" smtClean="0"/>
              <a:t>Cu</a:t>
            </a:r>
            <a:endParaRPr lang="el-GR" dirty="0" smtClean="0"/>
          </a:p>
          <a:p>
            <a:pPr marL="0" indent="0">
              <a:buNone/>
            </a:pPr>
            <a:endParaRPr lang="el-GR" dirty="0"/>
          </a:p>
          <a:p>
            <a:r>
              <a:rPr lang="el-GR" dirty="0" smtClean="0"/>
              <a:t>Άνοδος (-): οξείδωση ηλεκτροδίου </a:t>
            </a:r>
            <a:r>
              <a:rPr lang="en-US" dirty="0" smtClean="0"/>
              <a:t>Zn</a:t>
            </a:r>
            <a:r>
              <a:rPr lang="el-GR" dirty="0" smtClean="0"/>
              <a:t>         </a:t>
            </a:r>
            <a:r>
              <a:rPr lang="en-US" dirty="0"/>
              <a:t>Zn(s)             Zn</a:t>
            </a:r>
            <a:r>
              <a:rPr lang="en-US" baseline="30000" dirty="0"/>
              <a:t>2+</a:t>
            </a:r>
            <a:r>
              <a:rPr lang="en-US" dirty="0"/>
              <a:t> </a:t>
            </a:r>
            <a:r>
              <a:rPr lang="en-US" baseline="-25000" dirty="0"/>
              <a:t>(</a:t>
            </a:r>
            <a:r>
              <a:rPr lang="en-US" baseline="-25000" dirty="0" err="1"/>
              <a:t>aq</a:t>
            </a:r>
            <a:r>
              <a:rPr lang="en-US" baseline="-25000" dirty="0"/>
              <a:t>)</a:t>
            </a:r>
            <a:r>
              <a:rPr lang="en-US" dirty="0"/>
              <a:t>  + </a:t>
            </a:r>
            <a:r>
              <a:rPr lang="en-US" dirty="0" smtClean="0"/>
              <a:t>2e</a:t>
            </a:r>
            <a:r>
              <a:rPr lang="en-US" baseline="30000" dirty="0" smtClean="0"/>
              <a:t>-</a:t>
            </a:r>
            <a:r>
              <a:rPr lang="el-GR" baseline="30000" dirty="0" smtClean="0"/>
              <a:t> </a:t>
            </a:r>
            <a:r>
              <a:rPr lang="el-GR" dirty="0" smtClean="0"/>
              <a:t> </a:t>
            </a:r>
          </a:p>
          <a:p>
            <a:r>
              <a:rPr lang="el-GR" dirty="0" smtClean="0"/>
              <a:t>Κάθοδος (+): αναγωγή ηλεκτροδίου </a:t>
            </a:r>
            <a:r>
              <a:rPr lang="en-US" dirty="0"/>
              <a:t>Cu</a:t>
            </a:r>
            <a:r>
              <a:rPr lang="el-GR" dirty="0" smtClean="0"/>
              <a:t>       </a:t>
            </a:r>
            <a:r>
              <a:rPr lang="en-US" dirty="0"/>
              <a:t>Cu</a:t>
            </a:r>
            <a:r>
              <a:rPr lang="en-US" baseline="30000" dirty="0"/>
              <a:t>2+</a:t>
            </a:r>
            <a:r>
              <a:rPr lang="en-US" dirty="0"/>
              <a:t> </a:t>
            </a:r>
            <a:r>
              <a:rPr lang="en-US" baseline="-25000" dirty="0"/>
              <a:t>(</a:t>
            </a:r>
            <a:r>
              <a:rPr lang="en-US" baseline="-25000" dirty="0" err="1"/>
              <a:t>aq</a:t>
            </a:r>
            <a:r>
              <a:rPr lang="en-US" baseline="-25000" dirty="0"/>
              <a:t>)</a:t>
            </a:r>
            <a:r>
              <a:rPr lang="en-US" dirty="0"/>
              <a:t> + 2e</a:t>
            </a:r>
            <a:r>
              <a:rPr lang="en-US" baseline="30000" dirty="0"/>
              <a:t>-</a:t>
            </a:r>
            <a:r>
              <a:rPr lang="en-US" dirty="0"/>
              <a:t>            Cu</a:t>
            </a:r>
            <a:r>
              <a:rPr lang="en-US" baseline="30000" dirty="0"/>
              <a:t>0</a:t>
            </a:r>
            <a:r>
              <a:rPr lang="en-US" dirty="0"/>
              <a:t> </a:t>
            </a:r>
            <a:endParaRPr lang="el-GR" dirty="0" smtClean="0"/>
          </a:p>
          <a:p>
            <a:pPr marL="0" indent="0">
              <a:buNone/>
            </a:pPr>
            <a:endParaRPr lang="el-GR" dirty="0"/>
          </a:p>
          <a:p>
            <a:pPr marL="0" indent="0">
              <a:buNone/>
            </a:pPr>
            <a:r>
              <a:rPr lang="el-GR" dirty="0" smtClean="0"/>
              <a:t>Γέφυρα άλατος: για να γίνει η αντίδραση θα πρέπει το συνολικό φορτίο στα δυο δοχεία να είναι σταθερό (ουδέτερο όπως ήταν), αλλιώς θα σταματήσει η αντίδραση από συσσώρευση φορτίων</a:t>
            </a:r>
            <a:endParaRPr lang="el-GR" dirty="0"/>
          </a:p>
        </p:txBody>
      </p:sp>
      <p:sp>
        <p:nvSpPr>
          <p:cNvPr id="4" name="Δεξιό βέλος 3"/>
          <p:cNvSpPr/>
          <p:nvPr/>
        </p:nvSpPr>
        <p:spPr>
          <a:xfrm>
            <a:off x="6712636" y="2574388"/>
            <a:ext cx="351693" cy="1266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5" name="Ευθύγραμμο βέλος σύνδεσης 4"/>
          <p:cNvCxnSpPr/>
          <p:nvPr/>
        </p:nvCxnSpPr>
        <p:spPr>
          <a:xfrm>
            <a:off x="8151706" y="2637692"/>
            <a:ext cx="7642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Δεξιό βέλος 5"/>
          <p:cNvSpPr/>
          <p:nvPr/>
        </p:nvSpPr>
        <p:spPr>
          <a:xfrm>
            <a:off x="6888482" y="3085516"/>
            <a:ext cx="351693" cy="1266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7" name="Ευθύγραμμο βέλος σύνδεσης 6"/>
          <p:cNvCxnSpPr/>
          <p:nvPr/>
        </p:nvCxnSpPr>
        <p:spPr>
          <a:xfrm>
            <a:off x="9260707" y="3148821"/>
            <a:ext cx="7642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4139500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872197"/>
            <a:ext cx="10515600" cy="5304766"/>
          </a:xfrm>
        </p:spPr>
        <p:txBody>
          <a:bodyPr/>
          <a:lstStyle/>
          <a:p>
            <a:r>
              <a:rPr lang="el-GR" dirty="0" smtClean="0"/>
              <a:t>Συμβολισμός</a:t>
            </a:r>
          </a:p>
          <a:p>
            <a:pPr marL="0" indent="0">
              <a:buNone/>
            </a:pPr>
            <a:r>
              <a:rPr lang="en-US" b="1" dirty="0" smtClean="0"/>
              <a:t>    Zn/Zn</a:t>
            </a:r>
            <a:r>
              <a:rPr lang="en-US" b="1" baseline="30000" dirty="0" smtClean="0"/>
              <a:t>2+</a:t>
            </a:r>
            <a:r>
              <a:rPr lang="en-US" b="1" baseline="-25000" dirty="0" smtClean="0"/>
              <a:t>(</a:t>
            </a:r>
            <a:r>
              <a:rPr lang="en-US" b="1" baseline="-25000" dirty="0" err="1" smtClean="0"/>
              <a:t>aq</a:t>
            </a:r>
            <a:r>
              <a:rPr lang="en-US" b="1" baseline="-25000" dirty="0" smtClean="0"/>
              <a:t>)</a:t>
            </a:r>
            <a:r>
              <a:rPr lang="en-US" b="1" dirty="0" smtClean="0"/>
              <a:t>//Cu</a:t>
            </a:r>
            <a:r>
              <a:rPr lang="en-US" b="1" baseline="30000" dirty="0" smtClean="0"/>
              <a:t>2+</a:t>
            </a:r>
            <a:r>
              <a:rPr lang="en-US" b="1" baseline="-25000" dirty="0" smtClean="0"/>
              <a:t>(</a:t>
            </a:r>
            <a:r>
              <a:rPr lang="en-US" b="1" baseline="-25000" dirty="0" err="1" smtClean="0"/>
              <a:t>aq</a:t>
            </a:r>
            <a:r>
              <a:rPr lang="en-US" b="1" baseline="-25000" dirty="0" smtClean="0"/>
              <a:t>)</a:t>
            </a:r>
            <a:r>
              <a:rPr lang="en-US" b="1" dirty="0" smtClean="0"/>
              <a:t>/Cu</a:t>
            </a:r>
            <a:endParaRPr lang="el-GR" b="1" dirty="0" smtClean="0"/>
          </a:p>
          <a:p>
            <a:pPr marL="0" indent="0">
              <a:buNone/>
            </a:pPr>
            <a:endParaRPr lang="en-US" dirty="0" smtClean="0"/>
          </a:p>
          <a:p>
            <a:pPr marL="0" indent="0">
              <a:buNone/>
            </a:pPr>
            <a:r>
              <a:rPr lang="el-GR" dirty="0" smtClean="0"/>
              <a:t>Αριστερά: άνοδος</a:t>
            </a:r>
          </a:p>
          <a:p>
            <a:pPr marL="0" indent="0">
              <a:buNone/>
            </a:pPr>
            <a:r>
              <a:rPr lang="el-GR" dirty="0" smtClean="0"/>
              <a:t>Δεξιά: κάθοδος</a:t>
            </a:r>
          </a:p>
          <a:p>
            <a:pPr marL="0" indent="0">
              <a:buNone/>
            </a:pPr>
            <a:endParaRPr lang="el-GR" dirty="0" smtClean="0"/>
          </a:p>
          <a:p>
            <a:pPr marL="0" indent="0">
              <a:buNone/>
            </a:pPr>
            <a:r>
              <a:rPr lang="el-GR" dirty="0" smtClean="0"/>
              <a:t>/ : συμβολίζει τον διαχωρισμό μεταξύ της στερεής φάσης (μέταλλο)   </a:t>
            </a:r>
          </a:p>
          <a:p>
            <a:pPr marL="0" indent="0">
              <a:buNone/>
            </a:pPr>
            <a:r>
              <a:rPr lang="el-GR" dirty="0"/>
              <a:t> </a:t>
            </a:r>
            <a:r>
              <a:rPr lang="el-GR" dirty="0" smtClean="0"/>
              <a:t>    και της υγρής (διάλυμα)</a:t>
            </a:r>
          </a:p>
          <a:p>
            <a:pPr marL="0" indent="0">
              <a:buNone/>
            </a:pPr>
            <a:r>
              <a:rPr lang="el-GR" dirty="0" smtClean="0"/>
              <a:t>//: συμβολίζει τη γέφυρα άλατος που συνδέει τα δύο ηλεκτρόδια</a:t>
            </a:r>
            <a:endParaRPr lang="el-GR" dirty="0"/>
          </a:p>
        </p:txBody>
      </p:sp>
    </p:spTree>
    <p:extLst>
      <p:ext uri="{BB962C8B-B14F-4D97-AF65-F5344CB8AC3E}">
        <p14:creationId xmlns="" xmlns:p14="http://schemas.microsoft.com/office/powerpoint/2010/main" val="19905510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smtClean="0">
                <a:solidFill>
                  <a:schemeClr val="accent1">
                    <a:lumMod val="75000"/>
                  </a:schemeClr>
                </a:solidFill>
              </a:rPr>
              <a:t>Ηλεκτρεργετική</a:t>
            </a:r>
            <a:r>
              <a:rPr lang="el-GR" b="1" dirty="0" smtClean="0">
                <a:solidFill>
                  <a:schemeClr val="accent1">
                    <a:lumMod val="75000"/>
                  </a:schemeClr>
                </a:solidFill>
              </a:rPr>
              <a:t> Δύναμη ή Δυναμικό Στοιχείου</a:t>
            </a:r>
            <a:endParaRPr lang="el-GR" b="1" dirty="0">
              <a:solidFill>
                <a:schemeClr val="accent1">
                  <a:lumMod val="75000"/>
                </a:schemeClr>
              </a:solidFill>
            </a:endParaRPr>
          </a:p>
        </p:txBody>
      </p:sp>
      <p:sp>
        <p:nvSpPr>
          <p:cNvPr id="3" name="Θέση περιεχομένου 2"/>
          <p:cNvSpPr>
            <a:spLocks noGrp="1"/>
          </p:cNvSpPr>
          <p:nvPr>
            <p:ph idx="1"/>
          </p:nvPr>
        </p:nvSpPr>
        <p:spPr/>
        <p:txBody>
          <a:bodyPr/>
          <a:lstStyle/>
          <a:p>
            <a:r>
              <a:rPr lang="el-GR" dirty="0" smtClean="0"/>
              <a:t>Είναι η διαφορά δυναμικού στα άκρα των ηλεκτροδίων όταν δεν διαρρέεται από ηλεκτρικό ρεύμα</a:t>
            </a:r>
          </a:p>
          <a:p>
            <a:r>
              <a:rPr lang="el-GR" dirty="0" smtClean="0"/>
              <a:t>Συμβολίζεται με ΔΕ</a:t>
            </a:r>
          </a:p>
          <a:p>
            <a:r>
              <a:rPr lang="el-GR" dirty="0" smtClean="0"/>
              <a:t>Πρότυπο δυναμικό </a:t>
            </a:r>
            <a:r>
              <a:rPr lang="el-GR" dirty="0" err="1" smtClean="0"/>
              <a:t>ΔΕ</a:t>
            </a:r>
            <a:r>
              <a:rPr lang="el-GR" baseline="30000" dirty="0" err="1" smtClean="0"/>
              <a:t>ο</a:t>
            </a:r>
            <a:r>
              <a:rPr lang="el-GR" dirty="0" smtClean="0"/>
              <a:t>: το δυναμικό στοιχείου σε πρότυπες συνθήκες (η σταθερότερη δομή σε θερμοκρασία θ=25 </a:t>
            </a:r>
            <a:r>
              <a:rPr lang="el-GR" baseline="30000" dirty="0" smtClean="0"/>
              <a:t>ο</a:t>
            </a:r>
            <a:r>
              <a:rPr lang="en-US" dirty="0" smtClean="0"/>
              <a:t>C  </a:t>
            </a:r>
            <a:r>
              <a:rPr lang="el-GR" dirty="0" smtClean="0"/>
              <a:t>ή Τ=298 Κ, πίεση Ρ=1 </a:t>
            </a:r>
            <a:r>
              <a:rPr lang="en-US" dirty="0" err="1" smtClean="0"/>
              <a:t>atm</a:t>
            </a:r>
            <a:r>
              <a:rPr lang="en-US" dirty="0" smtClean="0"/>
              <a:t> </a:t>
            </a:r>
            <a:r>
              <a:rPr lang="el-GR" dirty="0" smtClean="0"/>
              <a:t>και </a:t>
            </a:r>
            <a:r>
              <a:rPr lang="en-US" dirty="0" smtClean="0"/>
              <a:t>C=1M</a:t>
            </a:r>
            <a:r>
              <a:rPr lang="el-GR" dirty="0" smtClean="0"/>
              <a:t>)</a:t>
            </a:r>
          </a:p>
          <a:p>
            <a:endParaRPr lang="el-GR" dirty="0"/>
          </a:p>
        </p:txBody>
      </p:sp>
    </p:spTree>
    <p:extLst>
      <p:ext uri="{BB962C8B-B14F-4D97-AF65-F5344CB8AC3E}">
        <p14:creationId xmlns="" xmlns:p14="http://schemas.microsoft.com/office/powerpoint/2010/main" val="3349092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1132764"/>
            <a:ext cx="10515600" cy="5044199"/>
          </a:xfrm>
        </p:spPr>
        <p:txBody>
          <a:bodyPr/>
          <a:lstStyle/>
          <a:p>
            <a:r>
              <a:rPr lang="el-GR" dirty="0" smtClean="0"/>
              <a:t>Αν το </a:t>
            </a:r>
            <a:r>
              <a:rPr lang="el-GR" dirty="0" err="1" smtClean="0"/>
              <a:t>ΔΕ</a:t>
            </a:r>
            <a:r>
              <a:rPr lang="el-GR" baseline="30000" dirty="0" err="1" smtClean="0"/>
              <a:t>ο</a:t>
            </a:r>
            <a:r>
              <a:rPr lang="el-GR" dirty="0" smtClean="0"/>
              <a:t>&gt;0       η αντίδραση εξελίσσεται αυθόρμητα προς τα δεξιά     </a:t>
            </a:r>
          </a:p>
          <a:p>
            <a:pPr marL="0" indent="0">
              <a:buNone/>
            </a:pPr>
            <a:r>
              <a:rPr lang="el-GR" dirty="0"/>
              <a:t> </a:t>
            </a:r>
            <a:r>
              <a:rPr lang="el-GR" dirty="0" smtClean="0"/>
              <a:t>                               (σε πρότυπη κατάσταση)</a:t>
            </a:r>
          </a:p>
          <a:p>
            <a:r>
              <a:rPr lang="el-GR" dirty="0"/>
              <a:t>Αν το </a:t>
            </a:r>
            <a:r>
              <a:rPr lang="el-GR" dirty="0" err="1" smtClean="0"/>
              <a:t>ΔΕ</a:t>
            </a:r>
            <a:r>
              <a:rPr lang="el-GR" baseline="30000" dirty="0" err="1" smtClean="0"/>
              <a:t>ο</a:t>
            </a:r>
            <a:r>
              <a:rPr lang="el-GR" dirty="0" smtClean="0"/>
              <a:t>&lt;0       </a:t>
            </a:r>
            <a:r>
              <a:rPr lang="el-GR" dirty="0"/>
              <a:t>η αντίδραση εξελίσσεται αυθόρμητα προς τα </a:t>
            </a:r>
            <a:r>
              <a:rPr lang="el-GR" dirty="0" smtClean="0"/>
              <a:t> </a:t>
            </a:r>
          </a:p>
          <a:p>
            <a:pPr marL="0" indent="0">
              <a:buNone/>
            </a:pPr>
            <a:r>
              <a:rPr lang="el-GR" dirty="0"/>
              <a:t> </a:t>
            </a:r>
            <a:r>
              <a:rPr lang="el-GR" dirty="0" smtClean="0"/>
              <a:t>                              αριστερά  </a:t>
            </a:r>
            <a:r>
              <a:rPr lang="el-GR" dirty="0"/>
              <a:t>(σε πρότυπη κατάσταση</a:t>
            </a:r>
            <a:r>
              <a:rPr lang="el-GR" dirty="0" smtClean="0"/>
              <a:t>)</a:t>
            </a:r>
          </a:p>
          <a:p>
            <a:r>
              <a:rPr lang="el-GR" dirty="0"/>
              <a:t>Αν το </a:t>
            </a:r>
            <a:r>
              <a:rPr lang="el-GR" dirty="0" err="1" smtClean="0"/>
              <a:t>ΔΕ</a:t>
            </a:r>
            <a:r>
              <a:rPr lang="el-GR" baseline="30000" dirty="0" err="1" smtClean="0"/>
              <a:t>ο</a:t>
            </a:r>
            <a:r>
              <a:rPr lang="el-GR" dirty="0" smtClean="0"/>
              <a:t>=0       το σύστημα βρίσκεται σε ισορροπία</a:t>
            </a:r>
            <a:endParaRPr lang="el-GR" dirty="0"/>
          </a:p>
          <a:p>
            <a:endParaRPr lang="el-GR" dirty="0"/>
          </a:p>
        </p:txBody>
      </p:sp>
      <p:sp>
        <p:nvSpPr>
          <p:cNvPr id="4" name="Δεξιό βέλος 3"/>
          <p:cNvSpPr/>
          <p:nvPr/>
        </p:nvSpPr>
        <p:spPr>
          <a:xfrm>
            <a:off x="2936540" y="1303361"/>
            <a:ext cx="409433" cy="1637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Δεξιό βέλος 4"/>
          <p:cNvSpPr/>
          <p:nvPr/>
        </p:nvSpPr>
        <p:spPr>
          <a:xfrm>
            <a:off x="2922890" y="2369695"/>
            <a:ext cx="409433" cy="1637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Δεξιό βέλος 5"/>
          <p:cNvSpPr/>
          <p:nvPr/>
        </p:nvSpPr>
        <p:spPr>
          <a:xfrm>
            <a:off x="2936539" y="3354142"/>
            <a:ext cx="409433" cy="1637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14999531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smtClean="0"/>
              <a:t>Για να γνωρίζαμε όλα τα </a:t>
            </a:r>
            <a:r>
              <a:rPr lang="el-GR" dirty="0" err="1" smtClean="0"/>
              <a:t>ΔΕ</a:t>
            </a:r>
            <a:r>
              <a:rPr lang="el-GR" baseline="30000" dirty="0" err="1" smtClean="0"/>
              <a:t>ο</a:t>
            </a:r>
            <a:r>
              <a:rPr lang="el-GR" dirty="0" smtClean="0"/>
              <a:t> των αντιδράσεων       τόμους</a:t>
            </a:r>
          </a:p>
          <a:p>
            <a:r>
              <a:rPr lang="el-GR" dirty="0" smtClean="0"/>
              <a:t>Αν όμως γνωρίζουμε τα πρότυπα δυναμικά των </a:t>
            </a:r>
            <a:r>
              <a:rPr lang="el-GR" dirty="0" err="1" smtClean="0"/>
              <a:t>ημιαντιδράσεων</a:t>
            </a:r>
            <a:r>
              <a:rPr lang="el-GR" dirty="0" smtClean="0"/>
              <a:t>, μπορούμε να υπολογίσουμε το πρότυπο δυναμικό στοιχείου</a:t>
            </a:r>
          </a:p>
          <a:p>
            <a:pPr marL="0" indent="0">
              <a:buNone/>
            </a:pPr>
            <a:r>
              <a:rPr lang="el-GR" dirty="0"/>
              <a:t> </a:t>
            </a:r>
            <a:r>
              <a:rPr lang="el-GR" dirty="0" smtClean="0"/>
              <a:t>                                </a:t>
            </a:r>
            <a:r>
              <a:rPr lang="el-GR" dirty="0" err="1" smtClean="0"/>
              <a:t>ΔΕ</a:t>
            </a:r>
            <a:r>
              <a:rPr lang="el-GR" baseline="30000" dirty="0" err="1" smtClean="0"/>
              <a:t>ο</a:t>
            </a:r>
            <a:r>
              <a:rPr lang="el-GR" dirty="0" smtClean="0"/>
              <a:t>= </a:t>
            </a:r>
            <a:r>
              <a:rPr lang="el-GR" dirty="0" err="1" smtClean="0"/>
              <a:t>Ε</a:t>
            </a:r>
            <a:r>
              <a:rPr lang="el-GR" baseline="30000" dirty="0" err="1" smtClean="0"/>
              <a:t>ο</a:t>
            </a:r>
            <a:r>
              <a:rPr lang="el-GR" baseline="-25000" dirty="0" err="1" smtClean="0"/>
              <a:t>οξείδωσης</a:t>
            </a:r>
            <a:r>
              <a:rPr lang="el-GR" dirty="0" smtClean="0"/>
              <a:t> + </a:t>
            </a:r>
            <a:r>
              <a:rPr lang="el-GR" dirty="0" err="1" smtClean="0"/>
              <a:t>Ε</a:t>
            </a:r>
            <a:r>
              <a:rPr lang="el-GR" baseline="30000" dirty="0" err="1" smtClean="0"/>
              <a:t>ο</a:t>
            </a:r>
            <a:r>
              <a:rPr lang="el-GR" baseline="-25000" dirty="0" err="1" smtClean="0"/>
              <a:t>αναγωγής</a:t>
            </a:r>
            <a:r>
              <a:rPr lang="el-GR" dirty="0" smtClean="0"/>
              <a:t> </a:t>
            </a:r>
          </a:p>
          <a:p>
            <a:pPr marL="0" indent="0">
              <a:buNone/>
            </a:pPr>
            <a:endParaRPr lang="el-GR" dirty="0" smtClean="0"/>
          </a:p>
          <a:p>
            <a:pPr marL="0" indent="0">
              <a:buNone/>
            </a:pPr>
            <a:endParaRPr lang="el-GR" dirty="0"/>
          </a:p>
        </p:txBody>
      </p:sp>
      <p:sp>
        <p:nvSpPr>
          <p:cNvPr id="4" name="Δεξιό βέλος 3"/>
          <p:cNvSpPr/>
          <p:nvPr/>
        </p:nvSpPr>
        <p:spPr>
          <a:xfrm>
            <a:off x="8024884" y="2006220"/>
            <a:ext cx="423080" cy="1364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12579863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60779" y="297076"/>
            <a:ext cx="10515600" cy="6240202"/>
          </a:xfrm>
        </p:spPr>
        <p:txBody>
          <a:bodyPr>
            <a:normAutofit fontScale="92500"/>
          </a:bodyPr>
          <a:lstStyle/>
          <a:p>
            <a:r>
              <a:rPr lang="el-GR" dirty="0" smtClean="0"/>
              <a:t>Πχ</a:t>
            </a:r>
          </a:p>
          <a:p>
            <a:pPr marL="0" indent="0">
              <a:buNone/>
            </a:pPr>
            <a:r>
              <a:rPr lang="el-GR" dirty="0" smtClean="0"/>
              <a:t>Να βρεθεί το πρότυπο δυναμικό </a:t>
            </a:r>
            <a:r>
              <a:rPr lang="el-GR" dirty="0" err="1" smtClean="0"/>
              <a:t>ΔΕ</a:t>
            </a:r>
            <a:r>
              <a:rPr lang="el-GR" baseline="30000" dirty="0" err="1" smtClean="0"/>
              <a:t>ο</a:t>
            </a:r>
            <a:r>
              <a:rPr lang="el-GR" baseline="30000" dirty="0" smtClean="0"/>
              <a:t> </a:t>
            </a:r>
            <a:r>
              <a:rPr lang="el-GR" dirty="0" smtClean="0"/>
              <a:t> γαλβανικού στοιχείου που λειτουργεί με βάση την αντίδραση</a:t>
            </a:r>
            <a:r>
              <a:rPr lang="en-US" dirty="0" smtClean="0"/>
              <a:t>. </a:t>
            </a:r>
            <a:r>
              <a:rPr lang="el-GR" dirty="0" smtClean="0"/>
              <a:t>Είναι αυθόρμητη;</a:t>
            </a:r>
          </a:p>
          <a:p>
            <a:pPr marL="0" indent="0">
              <a:buNone/>
            </a:pPr>
            <a:r>
              <a:rPr lang="el-GR" dirty="0" smtClean="0"/>
              <a:t>   </a:t>
            </a:r>
            <a:r>
              <a:rPr lang="en-US" dirty="0" smtClean="0"/>
              <a:t>Mg</a:t>
            </a:r>
            <a:r>
              <a:rPr lang="en-US" baseline="-25000" dirty="0" smtClean="0"/>
              <a:t>(s)   </a:t>
            </a:r>
            <a:r>
              <a:rPr lang="en-US" dirty="0" smtClean="0"/>
              <a:t>+ </a:t>
            </a:r>
            <a:r>
              <a:rPr lang="en-US" smtClean="0"/>
              <a:t>2Ag</a:t>
            </a:r>
            <a:r>
              <a:rPr lang="en-US" baseline="30000" smtClean="0"/>
              <a:t>+</a:t>
            </a:r>
            <a:r>
              <a:rPr lang="en-US" baseline="-25000" smtClean="0"/>
              <a:t>(</a:t>
            </a:r>
            <a:r>
              <a:rPr lang="en-US" baseline="-25000" dirty="0" err="1" smtClean="0"/>
              <a:t>aq</a:t>
            </a:r>
            <a:r>
              <a:rPr lang="en-US" baseline="-25000" dirty="0" smtClean="0"/>
              <a:t>)</a:t>
            </a:r>
            <a:r>
              <a:rPr lang="en-US" dirty="0" smtClean="0"/>
              <a:t>                Mg</a:t>
            </a:r>
            <a:r>
              <a:rPr lang="en-US" baseline="30000" dirty="0" smtClean="0"/>
              <a:t>+2</a:t>
            </a:r>
            <a:r>
              <a:rPr lang="en-US" baseline="-25000" dirty="0" smtClean="0"/>
              <a:t>(</a:t>
            </a:r>
            <a:r>
              <a:rPr lang="en-US" baseline="-25000" dirty="0" err="1" smtClean="0"/>
              <a:t>aq</a:t>
            </a:r>
            <a:r>
              <a:rPr lang="en-US" baseline="-25000" dirty="0" smtClean="0"/>
              <a:t>)</a:t>
            </a:r>
            <a:r>
              <a:rPr lang="en-US" dirty="0" smtClean="0"/>
              <a:t> + 2Ag</a:t>
            </a:r>
            <a:r>
              <a:rPr lang="en-US" baseline="-25000" dirty="0" smtClean="0"/>
              <a:t>(s) </a:t>
            </a:r>
            <a:r>
              <a:rPr lang="en-US" dirty="0" smtClean="0"/>
              <a:t> </a:t>
            </a:r>
          </a:p>
          <a:p>
            <a:pPr marL="0" indent="0">
              <a:buNone/>
            </a:pPr>
            <a:r>
              <a:rPr lang="el-GR" dirty="0" smtClean="0"/>
              <a:t>Δίνονται τα πρότυπα δυναμικά αναγωγής </a:t>
            </a:r>
            <a:endParaRPr lang="en-US" dirty="0" smtClean="0"/>
          </a:p>
          <a:p>
            <a:pPr marL="0" indent="0">
              <a:buNone/>
            </a:pPr>
            <a:r>
              <a:rPr lang="en-US" dirty="0" smtClean="0"/>
              <a:t>E</a:t>
            </a:r>
            <a:r>
              <a:rPr lang="en-US" baseline="30000" dirty="0" smtClean="0"/>
              <a:t>o</a:t>
            </a:r>
            <a:r>
              <a:rPr lang="en-US" baseline="-25000" dirty="0" smtClean="0"/>
              <a:t>Mg</a:t>
            </a:r>
            <a:r>
              <a:rPr lang="en-US" baseline="-10000" dirty="0" smtClean="0"/>
              <a:t>+2</a:t>
            </a:r>
            <a:r>
              <a:rPr lang="en-US" baseline="-25000" dirty="0" smtClean="0"/>
              <a:t>/Mg</a:t>
            </a:r>
            <a:r>
              <a:rPr lang="en-US" dirty="0" smtClean="0"/>
              <a:t>=-</a:t>
            </a:r>
            <a:r>
              <a:rPr lang="en-US" dirty="0"/>
              <a:t>2.37 </a:t>
            </a:r>
            <a:r>
              <a:rPr lang="en-US" dirty="0" smtClean="0"/>
              <a:t>V, </a:t>
            </a:r>
            <a:r>
              <a:rPr lang="en-US" dirty="0" err="1" smtClean="0"/>
              <a:t>E</a:t>
            </a:r>
            <a:r>
              <a:rPr lang="en-US" baseline="30000" dirty="0" err="1" smtClean="0"/>
              <a:t>o</a:t>
            </a:r>
            <a:r>
              <a:rPr lang="en-US" baseline="-25000" dirty="0" err="1" smtClean="0"/>
              <a:t>Ag</a:t>
            </a:r>
            <a:r>
              <a:rPr lang="en-US" baseline="-10000" dirty="0" smtClean="0"/>
              <a:t>+</a:t>
            </a:r>
            <a:r>
              <a:rPr lang="en-US" baseline="-25000" dirty="0" smtClean="0"/>
              <a:t>/Ag</a:t>
            </a:r>
            <a:r>
              <a:rPr lang="en-US" dirty="0" smtClean="0"/>
              <a:t>=+0,8 </a:t>
            </a:r>
            <a:r>
              <a:rPr lang="en-US" dirty="0"/>
              <a:t>V </a:t>
            </a:r>
            <a:r>
              <a:rPr lang="el-GR" dirty="0" smtClean="0"/>
              <a:t>:</a:t>
            </a:r>
          </a:p>
          <a:p>
            <a:pPr marL="0" indent="0">
              <a:buNone/>
            </a:pPr>
            <a:r>
              <a:rPr lang="en-US" dirty="0" smtClean="0"/>
              <a:t> Mg</a:t>
            </a:r>
            <a:r>
              <a:rPr lang="en-US" baseline="-25000" dirty="0" smtClean="0"/>
              <a:t>(s</a:t>
            </a:r>
            <a:r>
              <a:rPr lang="en-US" baseline="-25000" dirty="0"/>
              <a:t>) </a:t>
            </a:r>
            <a:r>
              <a:rPr lang="en-US" dirty="0" smtClean="0"/>
              <a:t>                 Mg</a:t>
            </a:r>
            <a:r>
              <a:rPr lang="en-US" baseline="30000" dirty="0" smtClean="0"/>
              <a:t>+2</a:t>
            </a:r>
            <a:r>
              <a:rPr lang="en-US" baseline="-25000" dirty="0" smtClean="0"/>
              <a:t>(</a:t>
            </a:r>
            <a:r>
              <a:rPr lang="en-US" baseline="-25000" dirty="0" err="1" smtClean="0"/>
              <a:t>aq</a:t>
            </a:r>
            <a:r>
              <a:rPr lang="en-US" baseline="-25000" dirty="0"/>
              <a:t>)</a:t>
            </a:r>
            <a:r>
              <a:rPr lang="en-US" dirty="0" smtClean="0"/>
              <a:t> </a:t>
            </a:r>
            <a:r>
              <a:rPr lang="en-US" dirty="0"/>
              <a:t>+ </a:t>
            </a:r>
            <a:r>
              <a:rPr lang="en-US" dirty="0" smtClean="0"/>
              <a:t>2e</a:t>
            </a:r>
            <a:r>
              <a:rPr lang="en-US" baseline="30000" dirty="0" smtClean="0"/>
              <a:t>-</a:t>
            </a:r>
            <a:r>
              <a:rPr lang="en-US" dirty="0"/>
              <a:t>,</a:t>
            </a:r>
            <a:r>
              <a:rPr lang="en-US" dirty="0" smtClean="0"/>
              <a:t>     </a:t>
            </a:r>
            <a:r>
              <a:rPr lang="en-US" dirty="0" err="1" smtClean="0"/>
              <a:t>E</a:t>
            </a:r>
            <a:r>
              <a:rPr lang="en-US" baseline="30000" dirty="0" err="1" smtClean="0"/>
              <a:t>o</a:t>
            </a:r>
            <a:r>
              <a:rPr lang="en-US" dirty="0" smtClean="0"/>
              <a:t>=+2.37 V</a:t>
            </a:r>
          </a:p>
          <a:p>
            <a:pPr marL="0" indent="0">
              <a:buNone/>
            </a:pPr>
            <a:r>
              <a:rPr lang="en-US" dirty="0" smtClean="0"/>
              <a:t>2Ag</a:t>
            </a:r>
            <a:r>
              <a:rPr lang="en-US" baseline="30000" dirty="0" smtClean="0"/>
              <a:t>+2</a:t>
            </a:r>
            <a:r>
              <a:rPr lang="en-US" baseline="-25000" dirty="0" smtClean="0"/>
              <a:t>(</a:t>
            </a:r>
            <a:r>
              <a:rPr lang="en-US" baseline="-25000" dirty="0" err="1" smtClean="0"/>
              <a:t>aq</a:t>
            </a:r>
            <a:r>
              <a:rPr lang="en-US" baseline="-25000" dirty="0" smtClean="0"/>
              <a:t>)</a:t>
            </a:r>
            <a:r>
              <a:rPr lang="en-US" dirty="0" smtClean="0"/>
              <a:t> + 2e</a:t>
            </a:r>
            <a:r>
              <a:rPr lang="en-US" baseline="30000" dirty="0" smtClean="0"/>
              <a:t>-</a:t>
            </a:r>
            <a:r>
              <a:rPr lang="en-US" dirty="0" smtClean="0"/>
              <a:t>                  2Ag</a:t>
            </a:r>
            <a:r>
              <a:rPr lang="en-US" baseline="-25000" dirty="0" smtClean="0"/>
              <a:t>(s)</a:t>
            </a:r>
            <a:r>
              <a:rPr lang="en-US" dirty="0" smtClean="0"/>
              <a:t> , </a:t>
            </a:r>
            <a:r>
              <a:rPr lang="en-US" dirty="0" err="1" smtClean="0"/>
              <a:t>E</a:t>
            </a:r>
            <a:r>
              <a:rPr lang="en-US" baseline="30000" dirty="0" err="1" smtClean="0"/>
              <a:t>o</a:t>
            </a:r>
            <a:r>
              <a:rPr lang="en-US" dirty="0" smtClean="0"/>
              <a:t>=+0.80 V</a:t>
            </a:r>
          </a:p>
          <a:p>
            <a:pPr marL="0" indent="0">
              <a:buNone/>
            </a:pPr>
            <a:endParaRPr lang="en-US" dirty="0" smtClean="0"/>
          </a:p>
          <a:p>
            <a:pPr marL="0" indent="0">
              <a:buNone/>
            </a:pPr>
            <a:r>
              <a:rPr lang="en-US" dirty="0"/>
              <a:t>Mg</a:t>
            </a:r>
            <a:r>
              <a:rPr lang="en-US" baseline="-25000" dirty="0"/>
              <a:t>(s)   </a:t>
            </a:r>
            <a:r>
              <a:rPr lang="en-US" dirty="0"/>
              <a:t>+ 2Ag</a:t>
            </a:r>
            <a:r>
              <a:rPr lang="en-US" baseline="30000" dirty="0"/>
              <a:t>+2</a:t>
            </a:r>
            <a:r>
              <a:rPr lang="en-US" baseline="-25000" dirty="0"/>
              <a:t>(</a:t>
            </a:r>
            <a:r>
              <a:rPr lang="en-US" baseline="-25000" dirty="0" err="1"/>
              <a:t>aq</a:t>
            </a:r>
            <a:r>
              <a:rPr lang="en-US" baseline="-25000" dirty="0"/>
              <a:t>)</a:t>
            </a:r>
            <a:r>
              <a:rPr lang="en-US" dirty="0"/>
              <a:t>                Mg</a:t>
            </a:r>
            <a:r>
              <a:rPr lang="en-US" baseline="30000" dirty="0"/>
              <a:t>+2</a:t>
            </a:r>
            <a:r>
              <a:rPr lang="en-US" baseline="-25000" dirty="0"/>
              <a:t>(</a:t>
            </a:r>
            <a:r>
              <a:rPr lang="en-US" baseline="-25000" dirty="0" err="1"/>
              <a:t>aq</a:t>
            </a:r>
            <a:r>
              <a:rPr lang="en-US" baseline="-25000" dirty="0"/>
              <a:t>)</a:t>
            </a:r>
            <a:r>
              <a:rPr lang="en-US" dirty="0"/>
              <a:t> + 2Ag</a:t>
            </a:r>
            <a:r>
              <a:rPr lang="en-US" baseline="-25000" dirty="0"/>
              <a:t>(s) </a:t>
            </a:r>
            <a:r>
              <a:rPr lang="en-US" dirty="0" smtClean="0"/>
              <a:t>, </a:t>
            </a:r>
            <a:r>
              <a:rPr lang="en-US" dirty="0" err="1"/>
              <a:t>E</a:t>
            </a:r>
            <a:r>
              <a:rPr lang="en-US" baseline="30000" dirty="0" err="1"/>
              <a:t>o</a:t>
            </a:r>
            <a:r>
              <a:rPr lang="en-US" dirty="0" smtClean="0"/>
              <a:t>=+3.17 V</a:t>
            </a:r>
          </a:p>
          <a:p>
            <a:pPr marL="0" indent="0">
              <a:buNone/>
            </a:pPr>
            <a:r>
              <a:rPr lang="el-GR" dirty="0" smtClean="0"/>
              <a:t>Παρατηρήσεις:</a:t>
            </a:r>
          </a:p>
          <a:p>
            <a:pPr marL="514350" indent="-514350">
              <a:buFont typeface="+mj-lt"/>
              <a:buAutoNum type="arabicPeriod"/>
            </a:pPr>
            <a:r>
              <a:rPr lang="el-GR" dirty="0" smtClean="0"/>
              <a:t>Όταν αντιστρέφεται η αντίδραση το </a:t>
            </a:r>
            <a:r>
              <a:rPr lang="en-US" dirty="0" err="1" smtClean="0"/>
              <a:t>E</a:t>
            </a:r>
            <a:r>
              <a:rPr lang="en-US" baseline="30000" dirty="0" err="1" smtClean="0"/>
              <a:t>o</a:t>
            </a:r>
            <a:r>
              <a:rPr lang="el-GR" dirty="0"/>
              <a:t> </a:t>
            </a:r>
            <a:r>
              <a:rPr lang="el-GR" dirty="0" smtClean="0"/>
              <a:t>αλλάζει πρόσημο</a:t>
            </a:r>
          </a:p>
          <a:p>
            <a:pPr marL="514350" indent="-514350">
              <a:buFont typeface="+mj-lt"/>
              <a:buAutoNum type="arabicPeriod"/>
            </a:pPr>
            <a:r>
              <a:rPr lang="el-GR" dirty="0" smtClean="0"/>
              <a:t>Αν πολλαπλασιάσω την αντίδραση δεν πολλαπλασιάζω την τιμή του </a:t>
            </a:r>
            <a:r>
              <a:rPr lang="en-US" dirty="0" err="1" smtClean="0"/>
              <a:t>E</a:t>
            </a:r>
            <a:r>
              <a:rPr lang="en-US" baseline="30000" dirty="0" err="1" smtClean="0"/>
              <a:t>o</a:t>
            </a:r>
            <a:endParaRPr lang="en-US" dirty="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l-GR" dirty="0"/>
          </a:p>
        </p:txBody>
      </p:sp>
      <p:cxnSp>
        <p:nvCxnSpPr>
          <p:cNvPr id="5" name="Ευθύγραμμο βέλος σύνδεσης 4"/>
          <p:cNvCxnSpPr/>
          <p:nvPr/>
        </p:nvCxnSpPr>
        <p:spPr>
          <a:xfrm>
            <a:off x="3229963" y="1774206"/>
            <a:ext cx="968991" cy="136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 name="Ευθύγραμμο βέλος σύνδεσης 5"/>
          <p:cNvCxnSpPr/>
          <p:nvPr/>
        </p:nvCxnSpPr>
        <p:spPr>
          <a:xfrm>
            <a:off x="1746900" y="3224044"/>
            <a:ext cx="968991" cy="136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Ευθύγραμμο βέλος σύνδεσης 6"/>
          <p:cNvCxnSpPr/>
          <p:nvPr/>
        </p:nvCxnSpPr>
        <p:spPr>
          <a:xfrm>
            <a:off x="2681774" y="3692854"/>
            <a:ext cx="968991" cy="136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Ευθεία γραμμή σύνδεσης 8"/>
          <p:cNvCxnSpPr/>
          <p:nvPr/>
        </p:nvCxnSpPr>
        <p:spPr>
          <a:xfrm>
            <a:off x="660779" y="4119920"/>
            <a:ext cx="6250675" cy="272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Ευθύγραμμο βέλος σύνδεσης 9"/>
          <p:cNvCxnSpPr/>
          <p:nvPr/>
        </p:nvCxnSpPr>
        <p:spPr>
          <a:xfrm>
            <a:off x="3018427" y="4765360"/>
            <a:ext cx="968991" cy="136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2206987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64024"/>
            <a:ext cx="10515600" cy="5712939"/>
          </a:xfrm>
        </p:spPr>
        <p:txBody>
          <a:bodyPr/>
          <a:lstStyle/>
          <a:p>
            <a:r>
              <a:rPr lang="el-GR" dirty="0" smtClean="0"/>
              <a:t>Δεν μπορώ σε ένα γαλβανικό στοιχείο να έχω μόνο μια </a:t>
            </a:r>
            <a:r>
              <a:rPr lang="el-GR" dirty="0" err="1" smtClean="0"/>
              <a:t>ημι</a:t>
            </a:r>
            <a:r>
              <a:rPr lang="el-GR" dirty="0" smtClean="0"/>
              <a:t>-αντίδραση          Χρησιμοποιώ </a:t>
            </a:r>
            <a:r>
              <a:rPr lang="el-GR" dirty="0" err="1" smtClean="0"/>
              <a:t>ημιαντίδραση</a:t>
            </a:r>
            <a:r>
              <a:rPr lang="el-GR" dirty="0" smtClean="0"/>
              <a:t> αναφοράς </a:t>
            </a:r>
          </a:p>
          <a:p>
            <a:r>
              <a:rPr lang="el-GR" dirty="0"/>
              <a:t> </a:t>
            </a:r>
            <a:r>
              <a:rPr lang="el-GR" dirty="0" smtClean="0"/>
              <a:t>    2</a:t>
            </a:r>
            <a:r>
              <a:rPr lang="el-GR" dirty="0"/>
              <a:t>Η</a:t>
            </a:r>
            <a:r>
              <a:rPr lang="el-GR" baseline="30000" dirty="0" smtClean="0"/>
              <a:t>+</a:t>
            </a:r>
            <a:r>
              <a:rPr lang="el-GR" baseline="-25000" dirty="0" smtClean="0"/>
              <a:t>(</a:t>
            </a:r>
            <a:r>
              <a:rPr lang="en-US" baseline="-25000" dirty="0" err="1" smtClean="0"/>
              <a:t>aq</a:t>
            </a:r>
            <a:r>
              <a:rPr lang="en-US" baseline="-25000" dirty="0" smtClean="0"/>
              <a:t>)</a:t>
            </a:r>
            <a:r>
              <a:rPr lang="en-US" dirty="0" smtClean="0"/>
              <a:t> +2e</a:t>
            </a:r>
            <a:r>
              <a:rPr lang="en-US" baseline="30000" dirty="0" smtClean="0"/>
              <a:t>-</a:t>
            </a:r>
            <a:r>
              <a:rPr lang="en-US" dirty="0" smtClean="0"/>
              <a:t>                 H</a:t>
            </a:r>
            <a:r>
              <a:rPr lang="en-US" baseline="-25000" dirty="0" smtClean="0"/>
              <a:t>2(g)</a:t>
            </a:r>
            <a:r>
              <a:rPr lang="en-US" dirty="0" smtClean="0"/>
              <a:t>, </a:t>
            </a:r>
            <a:r>
              <a:rPr lang="en-US" dirty="0" err="1" smtClean="0"/>
              <a:t>E</a:t>
            </a:r>
            <a:r>
              <a:rPr lang="en-US" baseline="30000" dirty="0" err="1" smtClean="0"/>
              <a:t>o</a:t>
            </a:r>
            <a:r>
              <a:rPr lang="en-US" dirty="0" smtClean="0"/>
              <a:t>=0</a:t>
            </a:r>
          </a:p>
          <a:p>
            <a:r>
              <a:rPr lang="el-GR" dirty="0" smtClean="0"/>
              <a:t>Έτσι πρότυπο Δυναμικό </a:t>
            </a:r>
            <a:r>
              <a:rPr lang="el-GR" dirty="0" err="1" smtClean="0"/>
              <a:t>Ημιστοιχείου</a:t>
            </a:r>
            <a:r>
              <a:rPr lang="el-GR" dirty="0" smtClean="0"/>
              <a:t> ή Ηλεκτροδίου είναι το δυναμικό </a:t>
            </a:r>
            <a:r>
              <a:rPr lang="el-GR" dirty="0" err="1" smtClean="0"/>
              <a:t>γαλβανικόυ</a:t>
            </a:r>
            <a:r>
              <a:rPr lang="el-GR" dirty="0" smtClean="0"/>
              <a:t> στοιχείου  που προκύπτει από τον συνδυασμό του </a:t>
            </a:r>
            <a:r>
              <a:rPr lang="el-GR" dirty="0" err="1" smtClean="0"/>
              <a:t>ημιστοιχείου</a:t>
            </a:r>
            <a:r>
              <a:rPr lang="el-GR" dirty="0" smtClean="0"/>
              <a:t> αυτού και του πρότυπου ηλεκτροδίου υδρογόνου σε πρότυπες συνθήκες</a:t>
            </a:r>
          </a:p>
          <a:p>
            <a:r>
              <a:rPr lang="el-GR" dirty="0" smtClean="0"/>
              <a:t>Πρότυπο δυναμικό στοιχείου </a:t>
            </a:r>
            <a:r>
              <a:rPr lang="el-GR" dirty="0" err="1" smtClean="0"/>
              <a:t>ΔΕο</a:t>
            </a:r>
            <a:r>
              <a:rPr lang="el-GR" dirty="0" smtClean="0"/>
              <a:t> το δυναμικό του γαλβανικού στοιχείου σε πρότυπη κατάσταση και ισούται με το άθροισμα του πρότυπου </a:t>
            </a:r>
            <a:r>
              <a:rPr lang="el-GR" dirty="0" err="1" smtClean="0"/>
              <a:t>δυναμικόυ</a:t>
            </a:r>
            <a:r>
              <a:rPr lang="el-GR" dirty="0" smtClean="0"/>
              <a:t> του ηλεκτροδίου που οξειδώνεται και του πρότυπου δυναμικού του ηλεκτροδίου που ανάγεται   </a:t>
            </a:r>
          </a:p>
          <a:p>
            <a:pPr marL="0" indent="0">
              <a:buNone/>
            </a:pPr>
            <a:r>
              <a:rPr lang="el-GR" dirty="0"/>
              <a:t> </a:t>
            </a:r>
            <a:r>
              <a:rPr lang="el-GR" dirty="0" smtClean="0"/>
              <a:t>                                       </a:t>
            </a:r>
            <a:r>
              <a:rPr lang="el-GR" dirty="0" err="1"/>
              <a:t>ΔΕ</a:t>
            </a:r>
            <a:r>
              <a:rPr lang="el-GR" baseline="30000" dirty="0" err="1"/>
              <a:t>ο</a:t>
            </a:r>
            <a:r>
              <a:rPr lang="el-GR" dirty="0"/>
              <a:t>= </a:t>
            </a:r>
            <a:r>
              <a:rPr lang="el-GR" dirty="0" err="1"/>
              <a:t>Ε</a:t>
            </a:r>
            <a:r>
              <a:rPr lang="el-GR" baseline="30000" dirty="0" err="1"/>
              <a:t>ο</a:t>
            </a:r>
            <a:r>
              <a:rPr lang="el-GR" baseline="-25000" dirty="0" err="1"/>
              <a:t>οξείδωσης</a:t>
            </a:r>
            <a:r>
              <a:rPr lang="el-GR" dirty="0"/>
              <a:t> + </a:t>
            </a:r>
            <a:r>
              <a:rPr lang="el-GR" dirty="0" err="1"/>
              <a:t>Ε</a:t>
            </a:r>
            <a:r>
              <a:rPr lang="el-GR" baseline="30000" dirty="0" err="1"/>
              <a:t>ο</a:t>
            </a:r>
            <a:r>
              <a:rPr lang="el-GR" baseline="-25000" dirty="0" err="1"/>
              <a:t>αναγωγής</a:t>
            </a:r>
            <a:r>
              <a:rPr lang="el-GR" dirty="0"/>
              <a:t> </a:t>
            </a:r>
          </a:p>
          <a:p>
            <a:pPr marL="0" indent="0">
              <a:buNone/>
            </a:pPr>
            <a:endParaRPr lang="el-GR" dirty="0"/>
          </a:p>
        </p:txBody>
      </p:sp>
      <p:sp>
        <p:nvSpPr>
          <p:cNvPr id="4" name="Δεξιό βέλος 3"/>
          <p:cNvSpPr/>
          <p:nvPr/>
        </p:nvSpPr>
        <p:spPr>
          <a:xfrm>
            <a:off x="2784143" y="1023582"/>
            <a:ext cx="655093" cy="1501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6" name="Ευθύγραμμο βέλος σύνδεσης 5"/>
          <p:cNvCxnSpPr/>
          <p:nvPr/>
        </p:nvCxnSpPr>
        <p:spPr>
          <a:xfrm>
            <a:off x="3575713" y="1583140"/>
            <a:ext cx="846162" cy="136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42236936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smtClean="0"/>
              <a:t>Αντιδράσεις </a:t>
            </a:r>
            <a:r>
              <a:rPr lang="el-GR" dirty="0" err="1" smtClean="0"/>
              <a:t>οξείδοαναγωγής</a:t>
            </a:r>
            <a:r>
              <a:rPr lang="el-GR" dirty="0" smtClean="0"/>
              <a:t>. Αντιδράσεις οξείδωσης και αναγωγής.               </a:t>
            </a:r>
          </a:p>
          <a:p>
            <a:pPr marL="0" indent="0">
              <a:buNone/>
            </a:pPr>
            <a:r>
              <a:rPr lang="el-GR" dirty="0"/>
              <a:t> </a:t>
            </a:r>
            <a:r>
              <a:rPr lang="el-GR" dirty="0" smtClean="0"/>
              <a:t>               Αντιδράσεις όπου παρατηρείται μεταφορά ηλεκτρονίων. </a:t>
            </a:r>
          </a:p>
          <a:p>
            <a:pPr marL="0" indent="0">
              <a:buNone/>
            </a:pPr>
            <a:endParaRPr lang="el-GR" dirty="0"/>
          </a:p>
          <a:p>
            <a:pPr marL="0" indent="0">
              <a:buNone/>
            </a:pPr>
            <a:endParaRPr lang="el-GR" dirty="0" smtClean="0"/>
          </a:p>
          <a:p>
            <a:r>
              <a:rPr lang="el-GR" dirty="0" smtClean="0"/>
              <a:t>Οξείδωση: παρατηρείται αποβολή ηλεκτρονίων </a:t>
            </a:r>
          </a:p>
          <a:p>
            <a:pPr marL="0" indent="0">
              <a:buNone/>
            </a:pPr>
            <a:r>
              <a:rPr lang="el-GR" dirty="0"/>
              <a:t> </a:t>
            </a:r>
            <a:r>
              <a:rPr lang="el-GR" dirty="0" smtClean="0"/>
              <a:t>                     (όχι απαραίτητη η ύπαρξη οξυγόνου)</a:t>
            </a:r>
          </a:p>
          <a:p>
            <a:r>
              <a:rPr lang="el-GR" dirty="0" smtClean="0"/>
              <a:t>Αναγωγή : παρατηρείται πρόσληψη ηλεκτρονίων</a:t>
            </a:r>
            <a:endParaRPr lang="el-GR" dirty="0"/>
          </a:p>
        </p:txBody>
      </p:sp>
      <p:sp>
        <p:nvSpPr>
          <p:cNvPr id="6" name="Δεξιό βέλος 5"/>
          <p:cNvSpPr/>
          <p:nvPr/>
        </p:nvSpPr>
        <p:spPr>
          <a:xfrm>
            <a:off x="1419363" y="2524839"/>
            <a:ext cx="586854" cy="1228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30515356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users.sch.gr/xbalasi/electrochem/sect03/imgs/ilektrodio_ydrogonoZn.jpg"/>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2012097" y="928048"/>
            <a:ext cx="8167806" cy="492242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2293976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54105"/>
            <a:ext cx="10515600" cy="1325563"/>
          </a:xfrm>
        </p:spPr>
        <p:txBody>
          <a:bodyPr/>
          <a:lstStyle/>
          <a:p>
            <a:r>
              <a:rPr lang="el-GR" b="1" dirty="0" smtClean="0">
                <a:solidFill>
                  <a:schemeClr val="accent5">
                    <a:lumMod val="75000"/>
                  </a:schemeClr>
                </a:solidFill>
              </a:rPr>
              <a:t>Εξίσωση </a:t>
            </a:r>
            <a:r>
              <a:rPr lang="en-US" b="1" dirty="0" smtClean="0">
                <a:solidFill>
                  <a:schemeClr val="accent5">
                    <a:lumMod val="75000"/>
                  </a:schemeClr>
                </a:solidFill>
              </a:rPr>
              <a:t>Nernst</a:t>
            </a:r>
            <a:endParaRPr lang="el-GR" b="1" dirty="0">
              <a:solidFill>
                <a:schemeClr val="accent5">
                  <a:lumMod val="75000"/>
                </a:schemeClr>
              </a:solidFill>
            </a:endParaRPr>
          </a:p>
        </p:txBody>
      </p:sp>
      <p:sp>
        <p:nvSpPr>
          <p:cNvPr id="3" name="Θέση περιεχομένου 2"/>
          <p:cNvSpPr>
            <a:spLocks noGrp="1"/>
          </p:cNvSpPr>
          <p:nvPr>
            <p:ph idx="1"/>
          </p:nvPr>
        </p:nvSpPr>
        <p:spPr>
          <a:xfrm>
            <a:off x="838200" y="1589649"/>
            <a:ext cx="10515600" cy="5070458"/>
          </a:xfrm>
        </p:spPr>
        <p:txBody>
          <a:bodyPr>
            <a:normAutofit fontScale="85000" lnSpcReduction="20000"/>
          </a:bodyPr>
          <a:lstStyle/>
          <a:p>
            <a:r>
              <a:rPr lang="el-GR" dirty="0" smtClean="0"/>
              <a:t>Το δυναμικό ηλεκτροδίου Ε οποιουδήποτε </a:t>
            </a:r>
            <a:r>
              <a:rPr lang="el-GR" dirty="0" err="1" smtClean="0"/>
              <a:t>οξειδοαναγωγικού</a:t>
            </a:r>
            <a:r>
              <a:rPr lang="el-GR" dirty="0" smtClean="0"/>
              <a:t> μέσου εξαρτάται από την θερμοκρασία και από την </a:t>
            </a:r>
            <a:r>
              <a:rPr lang="el-GR" dirty="0" err="1" smtClean="0"/>
              <a:t>ενεργότητα</a:t>
            </a:r>
            <a:r>
              <a:rPr lang="el-GR" dirty="0" smtClean="0"/>
              <a:t> του οξειδωτικού και του αναγωγικού μέσου του ζεύγους. Εξαρτάται δηλαδή από οτιδήποτε επηρεάζει την </a:t>
            </a:r>
            <a:r>
              <a:rPr lang="el-GR" dirty="0" err="1" smtClean="0"/>
              <a:t>ενεργότητα</a:t>
            </a:r>
            <a:r>
              <a:rPr lang="el-GR" dirty="0" smtClean="0"/>
              <a:t> αυτή όπως το </a:t>
            </a:r>
            <a:r>
              <a:rPr lang="en-US" dirty="0" smtClean="0"/>
              <a:t>pH </a:t>
            </a:r>
            <a:r>
              <a:rPr lang="el-GR" dirty="0" smtClean="0"/>
              <a:t>του διαλύματος, η φύση του διαλύτη κ.τ.λ.</a:t>
            </a:r>
          </a:p>
          <a:p>
            <a:r>
              <a:rPr lang="el-GR" dirty="0" smtClean="0"/>
              <a:t>Έτσι έστω η </a:t>
            </a:r>
            <a:r>
              <a:rPr lang="el-GR" dirty="0" err="1" smtClean="0"/>
              <a:t>οξειδωαναγωγική</a:t>
            </a:r>
            <a:r>
              <a:rPr lang="el-GR" dirty="0" smtClean="0"/>
              <a:t> αντίδραση</a:t>
            </a:r>
          </a:p>
          <a:p>
            <a:pPr marL="0" indent="0">
              <a:buNone/>
            </a:pPr>
            <a:r>
              <a:rPr lang="el-GR" b="1" dirty="0">
                <a:solidFill>
                  <a:schemeClr val="accent1">
                    <a:lumMod val="50000"/>
                  </a:schemeClr>
                </a:solidFill>
              </a:rPr>
              <a:t> </a:t>
            </a:r>
            <a:r>
              <a:rPr lang="el-GR" b="1" dirty="0" smtClean="0">
                <a:solidFill>
                  <a:schemeClr val="accent1">
                    <a:lumMod val="50000"/>
                  </a:schemeClr>
                </a:solidFill>
              </a:rPr>
              <a:t>                 </a:t>
            </a:r>
            <a:r>
              <a:rPr lang="el-GR" b="1" dirty="0" err="1" smtClean="0">
                <a:solidFill>
                  <a:schemeClr val="accent1">
                    <a:lumMod val="50000"/>
                  </a:schemeClr>
                </a:solidFill>
              </a:rPr>
              <a:t>Α</a:t>
            </a:r>
            <a:r>
              <a:rPr lang="el-GR" b="1" baseline="-25000" dirty="0" err="1" smtClean="0">
                <a:solidFill>
                  <a:schemeClr val="accent1">
                    <a:lumMod val="50000"/>
                  </a:schemeClr>
                </a:solidFill>
              </a:rPr>
              <a:t>οξ</a:t>
            </a:r>
            <a:r>
              <a:rPr lang="el-GR" b="1" dirty="0" smtClean="0">
                <a:solidFill>
                  <a:schemeClr val="accent1">
                    <a:lumMod val="50000"/>
                  </a:schemeClr>
                </a:solidFill>
              </a:rPr>
              <a:t> +</a:t>
            </a:r>
            <a:r>
              <a:rPr lang="en-US" b="1" dirty="0" smtClean="0">
                <a:solidFill>
                  <a:schemeClr val="accent1">
                    <a:lumMod val="50000"/>
                  </a:schemeClr>
                </a:solidFill>
              </a:rPr>
              <a:t>ne-            A</a:t>
            </a:r>
            <a:r>
              <a:rPr lang="el-GR" b="1" baseline="-25000" dirty="0" smtClean="0">
                <a:solidFill>
                  <a:schemeClr val="accent1">
                    <a:lumMod val="50000"/>
                  </a:schemeClr>
                </a:solidFill>
              </a:rPr>
              <a:t>αν </a:t>
            </a:r>
            <a:r>
              <a:rPr lang="el-GR" b="1" dirty="0" smtClean="0">
                <a:solidFill>
                  <a:schemeClr val="accent1">
                    <a:lumMod val="50000"/>
                  </a:schemeClr>
                </a:solidFill>
              </a:rPr>
              <a:t> </a:t>
            </a:r>
          </a:p>
          <a:p>
            <a:pPr marL="0" indent="0">
              <a:buNone/>
            </a:pPr>
            <a:r>
              <a:rPr lang="el-GR" dirty="0" smtClean="0"/>
              <a:t>Είναι </a:t>
            </a:r>
            <a:r>
              <a:rPr lang="el-GR" b="1" dirty="0" smtClean="0"/>
              <a:t>Ε=</a:t>
            </a:r>
            <a:r>
              <a:rPr lang="el-GR" b="1" dirty="0" err="1" smtClean="0"/>
              <a:t>Ε</a:t>
            </a:r>
            <a:r>
              <a:rPr lang="el-GR" b="1" baseline="30000" dirty="0" err="1" smtClean="0"/>
              <a:t>ο</a:t>
            </a:r>
            <a:r>
              <a:rPr lang="el-GR" b="1" dirty="0" smtClean="0"/>
              <a:t> –</a:t>
            </a:r>
            <a:r>
              <a:rPr lang="en-US" b="1" dirty="0" smtClean="0"/>
              <a:t>(RT/ </a:t>
            </a:r>
            <a:r>
              <a:rPr lang="en-US" b="1" dirty="0" err="1" smtClean="0"/>
              <a:t>nF</a:t>
            </a:r>
            <a:r>
              <a:rPr lang="en-US" b="1" dirty="0" smtClean="0"/>
              <a:t>) ln </a:t>
            </a:r>
            <a:r>
              <a:rPr lang="el-GR" b="1" dirty="0" err="1" smtClean="0"/>
              <a:t>α</a:t>
            </a:r>
            <a:r>
              <a:rPr lang="el-GR" b="1" baseline="-25000" dirty="0" err="1" smtClean="0"/>
              <a:t>Ααν</a:t>
            </a:r>
            <a:r>
              <a:rPr lang="el-GR" b="1" dirty="0" smtClean="0"/>
              <a:t>/</a:t>
            </a:r>
            <a:r>
              <a:rPr lang="el-GR" b="1" dirty="0" err="1" smtClean="0"/>
              <a:t>α</a:t>
            </a:r>
            <a:r>
              <a:rPr lang="el-GR" b="1" baseline="-25000" dirty="0" err="1" smtClean="0"/>
              <a:t>Αοξ</a:t>
            </a:r>
            <a:endParaRPr lang="el-GR" b="1" baseline="-25000" dirty="0" smtClean="0"/>
          </a:p>
          <a:p>
            <a:pPr marL="0" indent="0">
              <a:buNone/>
            </a:pPr>
            <a:r>
              <a:rPr lang="el-GR" dirty="0" smtClean="0"/>
              <a:t>Όπου </a:t>
            </a:r>
            <a:r>
              <a:rPr lang="el-GR" dirty="0" err="1" smtClean="0"/>
              <a:t>Ε</a:t>
            </a:r>
            <a:r>
              <a:rPr lang="el-GR" baseline="30000" dirty="0" err="1" smtClean="0"/>
              <a:t>ο</a:t>
            </a:r>
            <a:r>
              <a:rPr lang="el-GR" dirty="0" smtClean="0"/>
              <a:t>= κανονικό δυναμικό αναγωγής ηλεκτροδίου σε </a:t>
            </a:r>
            <a:r>
              <a:rPr lang="en-US" dirty="0" smtClean="0"/>
              <a:t>Volt</a:t>
            </a:r>
          </a:p>
          <a:p>
            <a:pPr marL="0" indent="0">
              <a:buNone/>
            </a:pPr>
            <a:r>
              <a:rPr lang="en-US" dirty="0" smtClean="0"/>
              <a:t>T= </a:t>
            </a:r>
            <a:r>
              <a:rPr lang="el-GR" dirty="0" smtClean="0"/>
              <a:t>απόλυτη θερμοκρασία σε Κ</a:t>
            </a:r>
          </a:p>
          <a:p>
            <a:pPr marL="0" indent="0">
              <a:buNone/>
            </a:pPr>
            <a:r>
              <a:rPr lang="en-US" dirty="0" smtClean="0"/>
              <a:t>R=</a:t>
            </a:r>
            <a:r>
              <a:rPr lang="el-GR" dirty="0" smtClean="0"/>
              <a:t> παγκόσμια σταθερά αερίων= 8,31441 </a:t>
            </a:r>
            <a:r>
              <a:rPr lang="en-US" dirty="0" smtClean="0"/>
              <a:t>volt coulomb/K </a:t>
            </a:r>
            <a:r>
              <a:rPr lang="en-US" dirty="0" err="1" smtClean="0"/>
              <a:t>mol</a:t>
            </a:r>
            <a:endParaRPr lang="el-GR" dirty="0" smtClean="0"/>
          </a:p>
          <a:p>
            <a:pPr marL="0" indent="0">
              <a:buNone/>
            </a:pPr>
            <a:r>
              <a:rPr lang="en-US" dirty="0" smtClean="0"/>
              <a:t>F= </a:t>
            </a:r>
            <a:r>
              <a:rPr lang="el-GR" dirty="0" smtClean="0"/>
              <a:t>σταθερά </a:t>
            </a:r>
            <a:r>
              <a:rPr lang="en-US" dirty="0" smtClean="0"/>
              <a:t>Faraday</a:t>
            </a:r>
            <a:r>
              <a:rPr lang="el-GR" dirty="0" smtClean="0"/>
              <a:t>= 96485.38 </a:t>
            </a:r>
            <a:r>
              <a:rPr lang="en-US" dirty="0" smtClean="0"/>
              <a:t>Coulombs/</a:t>
            </a:r>
            <a:r>
              <a:rPr lang="en-US" dirty="0" err="1" smtClean="0"/>
              <a:t>eq</a:t>
            </a:r>
            <a:endParaRPr lang="en-US" dirty="0" smtClean="0"/>
          </a:p>
          <a:p>
            <a:pPr marL="0" indent="0">
              <a:buNone/>
            </a:pPr>
            <a:r>
              <a:rPr lang="en-US" dirty="0"/>
              <a:t>n</a:t>
            </a:r>
            <a:r>
              <a:rPr lang="en-US" dirty="0" smtClean="0"/>
              <a:t>= </a:t>
            </a:r>
            <a:r>
              <a:rPr lang="el-GR" dirty="0" smtClean="0"/>
              <a:t>αριθμός ηλεκτρονίων</a:t>
            </a:r>
          </a:p>
          <a:p>
            <a:pPr marL="0" indent="0">
              <a:buNone/>
            </a:pPr>
            <a:r>
              <a:rPr lang="en-US" dirty="0" smtClean="0"/>
              <a:t> </a:t>
            </a:r>
            <a:r>
              <a:rPr lang="el-GR" dirty="0" err="1" smtClean="0"/>
              <a:t>α</a:t>
            </a:r>
            <a:r>
              <a:rPr lang="el-GR" baseline="-25000" dirty="0" err="1" smtClean="0"/>
              <a:t>Ααν</a:t>
            </a:r>
            <a:r>
              <a:rPr lang="el-GR" dirty="0" smtClean="0"/>
              <a:t> = </a:t>
            </a:r>
            <a:r>
              <a:rPr lang="el-GR" dirty="0" err="1" smtClean="0"/>
              <a:t>ενεργότητα</a:t>
            </a:r>
            <a:r>
              <a:rPr lang="el-GR" dirty="0" smtClean="0"/>
              <a:t> </a:t>
            </a:r>
            <a:r>
              <a:rPr lang="el-GR" dirty="0" err="1" smtClean="0"/>
              <a:t>ανηγμένης</a:t>
            </a:r>
            <a:r>
              <a:rPr lang="el-GR" dirty="0" smtClean="0"/>
              <a:t> μορφής</a:t>
            </a:r>
          </a:p>
          <a:p>
            <a:pPr marL="0" indent="0">
              <a:buNone/>
            </a:pPr>
            <a:r>
              <a:rPr lang="el-GR" dirty="0" err="1" smtClean="0"/>
              <a:t>α</a:t>
            </a:r>
            <a:r>
              <a:rPr lang="el-GR" baseline="-25000" dirty="0" err="1" smtClean="0"/>
              <a:t>Αοξ</a:t>
            </a:r>
            <a:r>
              <a:rPr lang="el-GR" baseline="-25000" dirty="0" smtClean="0"/>
              <a:t> </a:t>
            </a:r>
            <a:r>
              <a:rPr lang="el-GR" dirty="0"/>
              <a:t>= </a:t>
            </a:r>
            <a:r>
              <a:rPr lang="el-GR" dirty="0" err="1"/>
              <a:t>ενεργότητα</a:t>
            </a:r>
            <a:r>
              <a:rPr lang="el-GR" dirty="0"/>
              <a:t> </a:t>
            </a:r>
            <a:r>
              <a:rPr lang="el-GR" dirty="0" smtClean="0"/>
              <a:t>οξειδωμένης </a:t>
            </a:r>
            <a:r>
              <a:rPr lang="el-GR" dirty="0"/>
              <a:t>μορφής</a:t>
            </a:r>
            <a:endParaRPr lang="el-GR" baseline="-25000" dirty="0"/>
          </a:p>
          <a:p>
            <a:pPr marL="0" indent="0">
              <a:buNone/>
            </a:pPr>
            <a:endParaRPr lang="el-GR" dirty="0"/>
          </a:p>
        </p:txBody>
      </p:sp>
      <p:cxnSp>
        <p:nvCxnSpPr>
          <p:cNvPr id="5" name="Ευθύγραμμο βέλος σύνδεσης 4"/>
          <p:cNvCxnSpPr/>
          <p:nvPr/>
        </p:nvCxnSpPr>
        <p:spPr>
          <a:xfrm>
            <a:off x="3213101" y="3258450"/>
            <a:ext cx="72000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3178529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68490"/>
            <a:ext cx="10515600" cy="5808473"/>
          </a:xfrm>
        </p:spPr>
        <p:txBody>
          <a:bodyPr/>
          <a:lstStyle/>
          <a:p>
            <a:pPr algn="ctr">
              <a:buNone/>
            </a:pPr>
            <a:endParaRPr lang="en-US" dirty="0" smtClean="0"/>
          </a:p>
          <a:p>
            <a:pPr algn="ctr">
              <a:buNone/>
            </a:pPr>
            <a:endParaRPr lang="en-US" dirty="0" smtClean="0"/>
          </a:p>
          <a:p>
            <a:pPr algn="ctr">
              <a:buNone/>
            </a:pPr>
            <a:r>
              <a:rPr lang="el-GR" sz="3600" dirty="0" smtClean="0"/>
              <a:t>Για </a:t>
            </a:r>
            <a:r>
              <a:rPr lang="el-GR" sz="3600" dirty="0" smtClean="0"/>
              <a:t>την γενική αντίδραση:</a:t>
            </a:r>
          </a:p>
          <a:p>
            <a:pPr marL="0" indent="0" algn="ctr">
              <a:buNone/>
            </a:pPr>
            <a:r>
              <a:rPr lang="el-GR" sz="3600" dirty="0"/>
              <a:t> </a:t>
            </a:r>
            <a:r>
              <a:rPr lang="el-GR" sz="3600" dirty="0" smtClean="0"/>
              <a:t>         </a:t>
            </a:r>
            <a:r>
              <a:rPr lang="en-US" sz="3600" b="1" dirty="0" err="1" smtClean="0">
                <a:solidFill>
                  <a:schemeClr val="accent1">
                    <a:lumMod val="50000"/>
                  </a:schemeClr>
                </a:solidFill>
              </a:rPr>
              <a:t>aA</a:t>
            </a:r>
            <a:r>
              <a:rPr lang="en-US" sz="3600" b="1" dirty="0" smtClean="0">
                <a:solidFill>
                  <a:schemeClr val="accent1">
                    <a:lumMod val="50000"/>
                  </a:schemeClr>
                </a:solidFill>
              </a:rPr>
              <a:t> +</a:t>
            </a:r>
            <a:r>
              <a:rPr lang="en-US" sz="3600" b="1" dirty="0" err="1" smtClean="0">
                <a:solidFill>
                  <a:schemeClr val="accent1">
                    <a:lumMod val="50000"/>
                  </a:schemeClr>
                </a:solidFill>
              </a:rPr>
              <a:t>bB</a:t>
            </a:r>
            <a:r>
              <a:rPr lang="en-US" sz="3600" b="1" dirty="0" smtClean="0">
                <a:solidFill>
                  <a:schemeClr val="accent1">
                    <a:lumMod val="50000"/>
                  </a:schemeClr>
                </a:solidFill>
              </a:rPr>
              <a:t>               </a:t>
            </a:r>
            <a:r>
              <a:rPr lang="en-US" sz="3600" b="1" dirty="0" err="1" smtClean="0">
                <a:solidFill>
                  <a:schemeClr val="accent1">
                    <a:lumMod val="50000"/>
                  </a:schemeClr>
                </a:solidFill>
              </a:rPr>
              <a:t>cC</a:t>
            </a:r>
            <a:r>
              <a:rPr lang="en-US" sz="3600" b="1" dirty="0" smtClean="0">
                <a:solidFill>
                  <a:schemeClr val="accent1">
                    <a:lumMod val="50000"/>
                  </a:schemeClr>
                </a:solidFill>
              </a:rPr>
              <a:t> + </a:t>
            </a:r>
            <a:r>
              <a:rPr lang="en-US" sz="3600" b="1" dirty="0" err="1" smtClean="0">
                <a:solidFill>
                  <a:schemeClr val="accent1">
                    <a:lumMod val="50000"/>
                  </a:schemeClr>
                </a:solidFill>
              </a:rPr>
              <a:t>dD</a:t>
            </a:r>
            <a:endParaRPr lang="el-GR" sz="3600" b="1" dirty="0">
              <a:solidFill>
                <a:schemeClr val="accent1">
                  <a:lumMod val="50000"/>
                </a:schemeClr>
              </a:solidFill>
            </a:endParaRPr>
          </a:p>
          <a:p>
            <a:pPr marL="0" indent="0" algn="ctr">
              <a:buNone/>
            </a:pPr>
            <a:r>
              <a:rPr lang="el-GR" sz="3600" dirty="0" smtClean="0"/>
              <a:t>Η εξίσωση </a:t>
            </a:r>
            <a:r>
              <a:rPr lang="en-US" sz="3600" dirty="0" smtClean="0"/>
              <a:t>Nernst </a:t>
            </a:r>
            <a:r>
              <a:rPr lang="el-GR" sz="3600" dirty="0" smtClean="0"/>
              <a:t>είναι </a:t>
            </a:r>
          </a:p>
          <a:p>
            <a:pPr marL="0" indent="0" algn="ctr">
              <a:buNone/>
            </a:pPr>
            <a:r>
              <a:rPr lang="el-GR" sz="3600" dirty="0"/>
              <a:t> </a:t>
            </a:r>
            <a:r>
              <a:rPr lang="el-GR" sz="3600" dirty="0" smtClean="0"/>
              <a:t> </a:t>
            </a:r>
            <a:r>
              <a:rPr lang="el-GR" sz="3600" b="1" dirty="0"/>
              <a:t>Ε=</a:t>
            </a:r>
            <a:r>
              <a:rPr lang="el-GR" sz="3600" b="1" dirty="0" err="1"/>
              <a:t>Ε</a:t>
            </a:r>
            <a:r>
              <a:rPr lang="el-GR" sz="3600" b="1" baseline="30000" dirty="0" err="1"/>
              <a:t>ο</a:t>
            </a:r>
            <a:r>
              <a:rPr lang="el-GR" sz="3600" b="1" dirty="0"/>
              <a:t> –</a:t>
            </a:r>
            <a:r>
              <a:rPr lang="en-US" sz="3600" b="1" dirty="0"/>
              <a:t>(RT/ </a:t>
            </a:r>
            <a:r>
              <a:rPr lang="en-US" sz="3600" b="1" dirty="0" err="1"/>
              <a:t>nF</a:t>
            </a:r>
            <a:r>
              <a:rPr lang="en-US" sz="3600" b="1" dirty="0"/>
              <a:t>) ln </a:t>
            </a:r>
            <a:r>
              <a:rPr lang="el-GR" sz="3600" b="1" dirty="0" smtClean="0"/>
              <a:t>α</a:t>
            </a:r>
            <a:r>
              <a:rPr lang="en-US" sz="3600" b="1" baseline="-25000" dirty="0" smtClean="0"/>
              <a:t>C</a:t>
            </a:r>
            <a:r>
              <a:rPr lang="en-US" sz="3600" b="1" baseline="30000" dirty="0" smtClean="0"/>
              <a:t>c</a:t>
            </a:r>
            <a:r>
              <a:rPr lang="el-GR" sz="3600" b="1" dirty="0" smtClean="0"/>
              <a:t>α</a:t>
            </a:r>
            <a:r>
              <a:rPr lang="en-US" sz="3600" b="1" baseline="-25000" dirty="0" err="1" smtClean="0"/>
              <a:t>D</a:t>
            </a:r>
            <a:r>
              <a:rPr lang="en-US" sz="3600" b="1" baseline="30000" dirty="0" err="1" smtClean="0"/>
              <a:t>d</a:t>
            </a:r>
            <a:r>
              <a:rPr lang="el-GR" sz="3600" b="1" dirty="0" smtClean="0"/>
              <a:t>/α</a:t>
            </a:r>
            <a:r>
              <a:rPr lang="en-US" sz="3600" b="1" baseline="-25000" dirty="0" smtClean="0"/>
              <a:t>A</a:t>
            </a:r>
            <a:r>
              <a:rPr lang="en-US" sz="3600" b="1" baseline="30000" dirty="0" smtClean="0"/>
              <a:t>a</a:t>
            </a:r>
            <a:r>
              <a:rPr lang="el-GR" sz="3600" b="1" dirty="0" smtClean="0"/>
              <a:t>α</a:t>
            </a:r>
            <a:r>
              <a:rPr lang="en-US" sz="3600" b="1" baseline="-25000" dirty="0" smtClean="0"/>
              <a:t>B</a:t>
            </a:r>
            <a:r>
              <a:rPr lang="en-US" sz="3600" b="1" baseline="30000" dirty="0" smtClean="0"/>
              <a:t>b</a:t>
            </a:r>
            <a:r>
              <a:rPr lang="en-US" sz="3600" b="1" dirty="0" smtClean="0"/>
              <a:t>.</a:t>
            </a:r>
            <a:endParaRPr lang="el-GR" sz="3600" b="1" dirty="0"/>
          </a:p>
          <a:p>
            <a:pPr marL="0" indent="0">
              <a:buNone/>
            </a:pPr>
            <a:endParaRPr lang="el-GR" b="1" dirty="0"/>
          </a:p>
        </p:txBody>
      </p:sp>
      <p:cxnSp>
        <p:nvCxnSpPr>
          <p:cNvPr id="6" name="Ευθύγραμμο βέλος σύνδεσης 5"/>
          <p:cNvCxnSpPr/>
          <p:nvPr/>
        </p:nvCxnSpPr>
        <p:spPr>
          <a:xfrm>
            <a:off x="6085434" y="2272669"/>
            <a:ext cx="900753" cy="136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4682058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accent1">
                    <a:lumMod val="75000"/>
                  </a:schemeClr>
                </a:solidFill>
              </a:rPr>
              <a:t>Υπολογισμός ΗΕΔ γαλβανικού στοιχείου</a:t>
            </a:r>
            <a:endParaRPr lang="el-GR" b="1" dirty="0">
              <a:solidFill>
                <a:schemeClr val="accent1">
                  <a:lumMod val="75000"/>
                </a:schemeClr>
              </a:solidFill>
            </a:endParaRPr>
          </a:p>
        </p:txBody>
      </p:sp>
      <p:sp>
        <p:nvSpPr>
          <p:cNvPr id="3" name="Θέση περιεχομένου 2"/>
          <p:cNvSpPr>
            <a:spLocks noGrp="1"/>
          </p:cNvSpPr>
          <p:nvPr>
            <p:ph idx="1"/>
          </p:nvPr>
        </p:nvSpPr>
        <p:spPr>
          <a:xfrm>
            <a:off x="838200" y="1825624"/>
            <a:ext cx="10515600" cy="5032375"/>
          </a:xfrm>
        </p:spPr>
        <p:txBody>
          <a:bodyPr>
            <a:normAutofit fontScale="92500" lnSpcReduction="10000"/>
          </a:bodyPr>
          <a:lstStyle/>
          <a:p>
            <a:r>
              <a:rPr lang="el-GR" dirty="0" smtClean="0"/>
              <a:t>Η ΗΕΔ γαλβανικού στοιχείου ισούται με την αλγεβρική διαφορά των δυναμικών 2 ηλεκτροδίων, όταν το εξωτερικό κύκλωμα παραμένει ανοικτό (Ι=0)</a:t>
            </a:r>
          </a:p>
          <a:p>
            <a:r>
              <a:rPr lang="el-GR" dirty="0" err="1" smtClean="0"/>
              <a:t>Ημιαντιδράσεις</a:t>
            </a:r>
            <a:r>
              <a:rPr lang="el-GR" dirty="0" smtClean="0"/>
              <a:t> αναγωγής των στοιχείων, με δυναμικά αναγωγής (εξίσωση </a:t>
            </a:r>
            <a:r>
              <a:rPr lang="en-US" dirty="0" smtClean="0"/>
              <a:t>Nernst)</a:t>
            </a:r>
          </a:p>
          <a:p>
            <a:r>
              <a:rPr lang="el-GR" dirty="0" smtClean="0"/>
              <a:t>Πολλαπλασιάζουμε ώστε </a:t>
            </a:r>
            <a:r>
              <a:rPr lang="el-GR" dirty="0" smtClean="0"/>
              <a:t>ο</a:t>
            </a:r>
            <a:r>
              <a:rPr lang="en-US" dirty="0" smtClean="0"/>
              <a:t> </a:t>
            </a:r>
            <a:r>
              <a:rPr lang="el-GR" dirty="0" smtClean="0"/>
              <a:t>αρ</a:t>
            </a:r>
            <a:r>
              <a:rPr lang="el-GR" dirty="0" smtClean="0"/>
              <a:t>ι</a:t>
            </a:r>
            <a:r>
              <a:rPr lang="el-GR" dirty="0" smtClean="0"/>
              <a:t>θμός </a:t>
            </a:r>
            <a:r>
              <a:rPr lang="en-US" dirty="0" smtClean="0"/>
              <a:t>e</a:t>
            </a:r>
            <a:r>
              <a:rPr lang="el-GR" dirty="0" smtClean="0"/>
              <a:t> ίδιος σε κάθε </a:t>
            </a:r>
            <a:r>
              <a:rPr lang="el-GR" dirty="0" err="1" smtClean="0"/>
              <a:t>ημιαντίδραση</a:t>
            </a:r>
            <a:endParaRPr lang="el-GR" dirty="0" smtClean="0"/>
          </a:p>
          <a:p>
            <a:r>
              <a:rPr lang="el-GR" dirty="0" smtClean="0"/>
              <a:t>Αφαιρούμε την εξίσωση </a:t>
            </a:r>
            <a:r>
              <a:rPr lang="el-GR" dirty="0" err="1" smtClean="0"/>
              <a:t>ημ</a:t>
            </a:r>
            <a:r>
              <a:rPr lang="el-GR" dirty="0" smtClean="0"/>
              <a:t>/</a:t>
            </a:r>
            <a:r>
              <a:rPr lang="el-GR" dirty="0" err="1" smtClean="0"/>
              <a:t>σης</a:t>
            </a:r>
            <a:r>
              <a:rPr lang="el-GR" dirty="0" smtClean="0"/>
              <a:t> αριστερού ηλεκτροδίου από αυτή του δεξιού ηλεκτροδίου.</a:t>
            </a:r>
            <a:endParaRPr lang="en-US" dirty="0" smtClean="0"/>
          </a:p>
          <a:p>
            <a:pPr marL="0" indent="0">
              <a:buNone/>
            </a:pPr>
            <a:r>
              <a:rPr lang="el-GR" b="1" dirty="0" smtClean="0"/>
              <a:t>Παράδειγμα</a:t>
            </a:r>
            <a:r>
              <a:rPr lang="en-US" b="1" dirty="0" smtClean="0"/>
              <a:t>:</a:t>
            </a:r>
          </a:p>
          <a:p>
            <a:r>
              <a:rPr lang="el-GR" dirty="0"/>
              <a:t>Να υπολογιστεί η ΗΕΔ του γαλβανικού στοιχείου </a:t>
            </a:r>
          </a:p>
          <a:p>
            <a:pPr marL="0" indent="0">
              <a:buNone/>
            </a:pPr>
            <a:r>
              <a:rPr lang="en-US" dirty="0"/>
              <a:t>Fe/Fe</a:t>
            </a:r>
            <a:r>
              <a:rPr lang="en-US" baseline="30000" dirty="0"/>
              <a:t>2+</a:t>
            </a:r>
            <a:r>
              <a:rPr lang="en-US" dirty="0"/>
              <a:t>(0.120M)//Ag</a:t>
            </a:r>
            <a:r>
              <a:rPr lang="en-US" baseline="30000" dirty="0"/>
              <a:t>+</a:t>
            </a:r>
            <a:r>
              <a:rPr lang="en-US" dirty="0"/>
              <a:t>(0.060M)/Ag, </a:t>
            </a:r>
          </a:p>
          <a:p>
            <a:pPr marL="0" indent="0">
              <a:buNone/>
            </a:pPr>
            <a:r>
              <a:rPr lang="en-US" dirty="0" err="1"/>
              <a:t>E</a:t>
            </a:r>
            <a:r>
              <a:rPr lang="en-US" baseline="30000" dirty="0" err="1"/>
              <a:t>o</a:t>
            </a:r>
            <a:r>
              <a:rPr lang="en-US" baseline="-25000" dirty="0" err="1"/>
              <a:t>Ag</a:t>
            </a:r>
            <a:r>
              <a:rPr lang="en-US" baseline="-25000" dirty="0"/>
              <a:t>+/Ag</a:t>
            </a:r>
            <a:r>
              <a:rPr lang="en-US" dirty="0"/>
              <a:t>=+0.7994V, E</a:t>
            </a:r>
            <a:r>
              <a:rPr lang="en-US" baseline="30000" dirty="0"/>
              <a:t>o</a:t>
            </a:r>
            <a:r>
              <a:rPr lang="en-US" baseline="-25000" dirty="0"/>
              <a:t>Fe2+/Fe</a:t>
            </a:r>
            <a:r>
              <a:rPr lang="en-US" dirty="0"/>
              <a:t>=-0.440V</a:t>
            </a:r>
            <a:endParaRPr lang="el-GR" dirty="0"/>
          </a:p>
          <a:p>
            <a:pPr marL="0" indent="0">
              <a:buNone/>
            </a:pPr>
            <a:endParaRPr lang="el-GR" b="1" dirty="0"/>
          </a:p>
        </p:txBody>
      </p:sp>
    </p:spTree>
    <p:extLst>
      <p:ext uri="{BB962C8B-B14F-4D97-AF65-F5344CB8AC3E}">
        <p14:creationId xmlns="" xmlns:p14="http://schemas.microsoft.com/office/powerpoint/2010/main" val="2595940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smtClean="0">
                <a:solidFill>
                  <a:schemeClr val="accent1">
                    <a:lumMod val="75000"/>
                  </a:schemeClr>
                </a:solidFill>
              </a:rPr>
              <a:t>Ποτενσιομετρία</a:t>
            </a:r>
            <a:endParaRPr lang="el-GR" b="1" dirty="0">
              <a:solidFill>
                <a:schemeClr val="accent1">
                  <a:lumMod val="75000"/>
                </a:schemeClr>
              </a:solidFill>
            </a:endParaRPr>
          </a:p>
        </p:txBody>
      </p:sp>
      <p:sp>
        <p:nvSpPr>
          <p:cNvPr id="3" name="Θέση περιεχομένου 2"/>
          <p:cNvSpPr>
            <a:spLocks noGrp="1"/>
          </p:cNvSpPr>
          <p:nvPr>
            <p:ph idx="1"/>
          </p:nvPr>
        </p:nvSpPr>
        <p:spPr/>
        <p:txBody>
          <a:bodyPr/>
          <a:lstStyle/>
          <a:p>
            <a:r>
              <a:rPr lang="el-GR" dirty="0" smtClean="0"/>
              <a:t>Ηλεκτροχημική τεχνική ανάλυσης</a:t>
            </a:r>
          </a:p>
          <a:p>
            <a:r>
              <a:rPr lang="el-GR" dirty="0" smtClean="0"/>
              <a:t>Στηρίζεται στη μέτρηση της ΗΕΔ ηλεκτροχημικού στοιχείου</a:t>
            </a:r>
          </a:p>
          <a:p>
            <a:r>
              <a:rPr lang="el-GR" dirty="0" smtClean="0"/>
              <a:t>Αποτελείται από ενδεικτικό ηλεκτρόδιο με δυναμικό </a:t>
            </a:r>
            <a:r>
              <a:rPr lang="el-GR" dirty="0" err="1" smtClean="0"/>
              <a:t>Ε</a:t>
            </a:r>
            <a:r>
              <a:rPr lang="el-GR" baseline="-25000" dirty="0" err="1" smtClean="0"/>
              <a:t>ενδ</a:t>
            </a:r>
            <a:r>
              <a:rPr lang="el-GR" dirty="0" smtClean="0"/>
              <a:t>, το οποίο εξαρτάται από την </a:t>
            </a:r>
            <a:r>
              <a:rPr lang="el-GR" dirty="0" err="1" smtClean="0"/>
              <a:t>ενεργότητα</a:t>
            </a:r>
            <a:r>
              <a:rPr lang="el-GR" dirty="0" smtClean="0"/>
              <a:t> του μετρούμενου ιόντος και ηλεκτρόδιο αναφοράς με δυναμικό </a:t>
            </a:r>
            <a:r>
              <a:rPr lang="el-GR" dirty="0" err="1" smtClean="0"/>
              <a:t>Ε</a:t>
            </a:r>
            <a:r>
              <a:rPr lang="el-GR" baseline="-25000" dirty="0" err="1" smtClean="0"/>
              <a:t>αναφ</a:t>
            </a:r>
            <a:r>
              <a:rPr lang="el-GR" dirty="0" smtClean="0"/>
              <a:t>, το οποίο είναι καθορισμένο, </a:t>
            </a:r>
            <a:r>
              <a:rPr lang="el-GR" dirty="0" err="1" smtClean="0"/>
              <a:t>επαναλήψιμο</a:t>
            </a:r>
            <a:r>
              <a:rPr lang="el-GR" dirty="0" smtClean="0"/>
              <a:t> και ανεξάρτητο από την χημική σύσταση του διαλύματος </a:t>
            </a:r>
            <a:endParaRPr lang="el-GR" dirty="0"/>
          </a:p>
          <a:p>
            <a:pPr marL="0" indent="0">
              <a:buNone/>
            </a:pPr>
            <a:endParaRPr lang="el-GR" dirty="0"/>
          </a:p>
        </p:txBody>
      </p:sp>
    </p:spTree>
    <p:extLst>
      <p:ext uri="{BB962C8B-B14F-4D97-AF65-F5344CB8AC3E}">
        <p14:creationId xmlns="" xmlns:p14="http://schemas.microsoft.com/office/powerpoint/2010/main" val="20444915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smtClean="0"/>
              <a:t>Η μέτρηση γίνεται με συνθήκες μηδενικού ρεύματος (αμελητέα ένταση)         για να παραμένει η σύσταση αμετάβλητη.</a:t>
            </a:r>
          </a:p>
          <a:p>
            <a:r>
              <a:rPr lang="el-GR" dirty="0" smtClean="0"/>
              <a:t>Οι </a:t>
            </a:r>
            <a:r>
              <a:rPr lang="el-GR" dirty="0" err="1" smtClean="0"/>
              <a:t>ποτενσιομετρικές</a:t>
            </a:r>
            <a:r>
              <a:rPr lang="el-GR" dirty="0" smtClean="0"/>
              <a:t> τεχνικές χωρίζονται σε:</a:t>
            </a:r>
          </a:p>
          <a:p>
            <a:pPr marL="514350" indent="-514350">
              <a:buFont typeface="+mj-lt"/>
              <a:buAutoNum type="arabicPeriod"/>
            </a:pPr>
            <a:r>
              <a:rPr lang="el-GR" dirty="0" smtClean="0"/>
              <a:t>Άμεσες </a:t>
            </a:r>
            <a:r>
              <a:rPr lang="el-GR" dirty="0" err="1" smtClean="0"/>
              <a:t>ποτενσιομετρικές</a:t>
            </a:r>
            <a:r>
              <a:rPr lang="el-GR" dirty="0" smtClean="0"/>
              <a:t> τεχνικές (άμεση ή απόλυτη </a:t>
            </a:r>
            <a:r>
              <a:rPr lang="el-GR" dirty="0" err="1" smtClean="0"/>
              <a:t>ποτενσιομετρία</a:t>
            </a:r>
            <a:r>
              <a:rPr lang="el-GR" dirty="0" smtClean="0"/>
              <a:t>), και </a:t>
            </a:r>
          </a:p>
          <a:p>
            <a:pPr marL="514350" indent="-514350">
              <a:buFont typeface="+mj-lt"/>
              <a:buAutoNum type="arabicPeriod"/>
            </a:pPr>
            <a:r>
              <a:rPr lang="el-GR" dirty="0" err="1" smtClean="0"/>
              <a:t>Ποτενσιομετρικές</a:t>
            </a:r>
            <a:r>
              <a:rPr lang="el-GR" dirty="0" smtClean="0"/>
              <a:t> </a:t>
            </a:r>
            <a:r>
              <a:rPr lang="el-GR" dirty="0" err="1" smtClean="0"/>
              <a:t>ογκομετρήσεις</a:t>
            </a:r>
            <a:r>
              <a:rPr lang="el-GR" dirty="0" smtClean="0"/>
              <a:t>.   </a:t>
            </a:r>
            <a:endParaRPr lang="el-GR" dirty="0"/>
          </a:p>
        </p:txBody>
      </p:sp>
      <p:sp>
        <p:nvSpPr>
          <p:cNvPr id="4" name="Δεξιό βέλος 3"/>
          <p:cNvSpPr/>
          <p:nvPr/>
        </p:nvSpPr>
        <p:spPr>
          <a:xfrm>
            <a:off x="2429301" y="2306471"/>
            <a:ext cx="436728" cy="2320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3008608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2665" y="84516"/>
            <a:ext cx="10515600" cy="1325563"/>
          </a:xfrm>
        </p:spPr>
        <p:txBody>
          <a:bodyPr/>
          <a:lstStyle/>
          <a:p>
            <a:r>
              <a:rPr lang="el-GR" dirty="0" smtClean="0"/>
              <a:t>Ηλεκτρόδια αναφοράς</a:t>
            </a:r>
            <a:endParaRPr lang="el-GR" dirty="0"/>
          </a:p>
        </p:txBody>
      </p:sp>
      <p:sp>
        <p:nvSpPr>
          <p:cNvPr id="3" name="Θέση περιεχομένου 2"/>
          <p:cNvSpPr>
            <a:spLocks noGrp="1"/>
          </p:cNvSpPr>
          <p:nvPr>
            <p:ph idx="1"/>
          </p:nvPr>
        </p:nvSpPr>
        <p:spPr>
          <a:xfrm>
            <a:off x="838200" y="1146412"/>
            <a:ext cx="10515600" cy="5711587"/>
          </a:xfrm>
        </p:spPr>
        <p:txBody>
          <a:bodyPr>
            <a:normAutofit/>
          </a:bodyPr>
          <a:lstStyle/>
          <a:p>
            <a:r>
              <a:rPr lang="el-GR" b="1" dirty="0" smtClean="0"/>
              <a:t>Ηλεκτρόδιο Υδρογόνου</a:t>
            </a:r>
            <a:endParaRPr lang="en-US" dirty="0" smtClean="0"/>
          </a:p>
          <a:p>
            <a:pPr marL="0" indent="0">
              <a:buNone/>
            </a:pPr>
            <a:endParaRPr lang="en-US" dirty="0"/>
          </a:p>
          <a:p>
            <a:pPr marL="0" indent="0">
              <a:buNone/>
            </a:pPr>
            <a:endParaRPr lang="el-GR" dirty="0" smtClean="0"/>
          </a:p>
          <a:p>
            <a:pPr marL="0" indent="0">
              <a:buNone/>
            </a:pPr>
            <a:r>
              <a:rPr lang="el-GR" dirty="0" smtClean="0"/>
              <a:t>Ηλεκτρόδιο: έλασμα </a:t>
            </a:r>
            <a:r>
              <a:rPr lang="el-GR" dirty="0" err="1" smtClean="0"/>
              <a:t>λευκοχρύσου</a:t>
            </a:r>
            <a:r>
              <a:rPr lang="el-GR" dirty="0" smtClean="0"/>
              <a:t> καλυμμένο με μαύρο λευκόχρυσο, βυθισμένο σε διάλυμα. Αέριο υδρογόνου διαβιβάζεται με πίεση 1</a:t>
            </a:r>
            <a:r>
              <a:rPr lang="en-US" dirty="0" smtClean="0"/>
              <a:t>atm.</a:t>
            </a:r>
            <a:r>
              <a:rPr lang="el-GR" dirty="0" smtClean="0"/>
              <a:t> Όταν η </a:t>
            </a:r>
            <a:r>
              <a:rPr lang="el-GR" dirty="0" err="1" smtClean="0"/>
              <a:t>ενεργότητα</a:t>
            </a:r>
            <a:r>
              <a:rPr lang="el-GR" dirty="0" smtClean="0"/>
              <a:t> του Η</a:t>
            </a:r>
            <a:r>
              <a:rPr lang="el-GR" baseline="30000" dirty="0" smtClean="0"/>
              <a:t>+</a:t>
            </a:r>
            <a:r>
              <a:rPr lang="el-GR" dirty="0" smtClean="0"/>
              <a:t> γίνει ίση με 1 Μ. Το δυναμικό ορίζεται ίσο με 0 (κατά συνθήκη). </a:t>
            </a:r>
            <a:endParaRPr lang="en-US" dirty="0" smtClean="0"/>
          </a:p>
          <a:p>
            <a:pPr marL="0" indent="0">
              <a:buNone/>
            </a:pPr>
            <a:r>
              <a:rPr lang="en-US" dirty="0" smtClean="0"/>
              <a:t>2</a:t>
            </a:r>
            <a:r>
              <a:rPr lang="el-GR" dirty="0" smtClean="0"/>
              <a:t>Η</a:t>
            </a:r>
            <a:r>
              <a:rPr lang="el-GR" baseline="30000" dirty="0" smtClean="0"/>
              <a:t>+</a:t>
            </a:r>
            <a:r>
              <a:rPr lang="el-GR" dirty="0" smtClean="0"/>
              <a:t> +</a:t>
            </a:r>
            <a:r>
              <a:rPr lang="en-US" dirty="0" smtClean="0"/>
              <a:t>2e</a:t>
            </a:r>
            <a:r>
              <a:rPr lang="en-US" baseline="30000" dirty="0" smtClean="0"/>
              <a:t>-</a:t>
            </a:r>
            <a:r>
              <a:rPr lang="en-US" dirty="0" smtClean="0"/>
              <a:t>         H</a:t>
            </a:r>
            <a:r>
              <a:rPr lang="en-US" baseline="-25000" dirty="0" smtClean="0"/>
              <a:t>2</a:t>
            </a:r>
          </a:p>
          <a:p>
            <a:r>
              <a:rPr lang="el-GR" dirty="0" smtClean="0"/>
              <a:t>Δρα είτε σαν άνοδος, είτε σαν κάθοδος ανάλογα με το άλλο </a:t>
            </a:r>
            <a:r>
              <a:rPr lang="el-GR" dirty="0" err="1" smtClean="0"/>
              <a:t>ημιστοιχείο</a:t>
            </a:r>
            <a:endParaRPr lang="el-GR" dirty="0" smtClean="0"/>
          </a:p>
          <a:p>
            <a:r>
              <a:rPr lang="el-GR" dirty="0" smtClean="0"/>
              <a:t>Μειονέκτημα: δύσκολο στην κατασκευή, χρήση και συντήρηση.</a:t>
            </a:r>
            <a:endParaRPr lang="el-GR" dirty="0"/>
          </a:p>
        </p:txBody>
      </p:sp>
      <p:cxnSp>
        <p:nvCxnSpPr>
          <p:cNvPr id="5" name="Ευθύγραμμο βέλος σύνδεσης 4"/>
          <p:cNvCxnSpPr/>
          <p:nvPr/>
        </p:nvCxnSpPr>
        <p:spPr>
          <a:xfrm>
            <a:off x="2238233" y="4540302"/>
            <a:ext cx="573206" cy="136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Ευθύγραμμο βέλος σύνδεσης 6"/>
          <p:cNvCxnSpPr/>
          <p:nvPr/>
        </p:nvCxnSpPr>
        <p:spPr>
          <a:xfrm flipH="1" flipV="1">
            <a:off x="2210937" y="4622189"/>
            <a:ext cx="586854" cy="1364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4" name="Εικόνα 3"/>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7631871" y="119251"/>
            <a:ext cx="1704975" cy="2676525"/>
          </a:xfrm>
          <a:prstGeom prst="rect">
            <a:avLst/>
          </a:prstGeom>
        </p:spPr>
      </p:pic>
    </p:spTree>
    <p:extLst>
      <p:ext uri="{BB962C8B-B14F-4D97-AF65-F5344CB8AC3E}">
        <p14:creationId xmlns="" xmlns:p14="http://schemas.microsoft.com/office/powerpoint/2010/main" val="16228369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Ηλεκτρόδιο καλομέλανος</a:t>
            </a:r>
            <a:endParaRPr lang="el-GR" b="1" dirty="0"/>
          </a:p>
        </p:txBody>
      </p:sp>
      <p:sp>
        <p:nvSpPr>
          <p:cNvPr id="3" name="Θέση περιεχομένου 2"/>
          <p:cNvSpPr>
            <a:spLocks noGrp="1"/>
          </p:cNvSpPr>
          <p:nvPr>
            <p:ph idx="1"/>
          </p:nvPr>
        </p:nvSpPr>
        <p:spPr/>
        <p:txBody>
          <a:bodyPr>
            <a:normAutofit lnSpcReduction="10000"/>
          </a:bodyPr>
          <a:lstStyle/>
          <a:p>
            <a:r>
              <a:rPr lang="el-GR" dirty="0" smtClean="0"/>
              <a:t>Από τα πλέον χρησιμοποιούμενα ηλεκτρόδια (εύκολη κατασκευή και σταθερότητα δυναμικού)</a:t>
            </a:r>
          </a:p>
          <a:p>
            <a:r>
              <a:rPr lang="el-GR" dirty="0" smtClean="0"/>
              <a:t>Αποτελείται από υδράργυρο σε επαφή με χλωριούχο </a:t>
            </a:r>
            <a:r>
              <a:rPr lang="el-GR" dirty="0" err="1" smtClean="0"/>
              <a:t>υφυδράργυρο</a:t>
            </a:r>
            <a:r>
              <a:rPr lang="el-GR" dirty="0"/>
              <a:t> </a:t>
            </a:r>
            <a:r>
              <a:rPr lang="el-GR" dirty="0" smtClean="0"/>
              <a:t>(</a:t>
            </a:r>
            <a:r>
              <a:rPr lang="en-US" dirty="0" smtClean="0"/>
              <a:t>Hg</a:t>
            </a:r>
            <a:r>
              <a:rPr lang="en-US" baseline="-25000" dirty="0" smtClean="0"/>
              <a:t>2</a:t>
            </a:r>
            <a:r>
              <a:rPr lang="en-US" dirty="0" smtClean="0"/>
              <a:t>Cl</a:t>
            </a:r>
            <a:r>
              <a:rPr lang="en-US" baseline="-25000" dirty="0" smtClean="0"/>
              <a:t>2</a:t>
            </a:r>
            <a:r>
              <a:rPr lang="en-US" dirty="0" smtClean="0"/>
              <a:t>) </a:t>
            </a:r>
            <a:r>
              <a:rPr lang="el-GR" dirty="0" smtClean="0"/>
              <a:t>και διάλυμα </a:t>
            </a:r>
            <a:r>
              <a:rPr lang="en-US" dirty="0" smtClean="0"/>
              <a:t>Cl</a:t>
            </a:r>
            <a:r>
              <a:rPr lang="en-US" baseline="30000" dirty="0" smtClean="0"/>
              <a:t>-1</a:t>
            </a:r>
            <a:r>
              <a:rPr lang="el-GR" dirty="0" smtClean="0"/>
              <a:t>.</a:t>
            </a:r>
            <a:endParaRPr lang="en-US" dirty="0" smtClean="0"/>
          </a:p>
          <a:p>
            <a:r>
              <a:rPr lang="en-US" dirty="0" smtClean="0"/>
              <a:t>Hg/</a:t>
            </a:r>
            <a:r>
              <a:rPr lang="en-US" dirty="0"/>
              <a:t> </a:t>
            </a:r>
            <a:r>
              <a:rPr lang="en-US" dirty="0" smtClean="0"/>
              <a:t>Hg</a:t>
            </a:r>
            <a:r>
              <a:rPr lang="en-US" baseline="-25000" dirty="0" smtClean="0"/>
              <a:t>2</a:t>
            </a:r>
            <a:r>
              <a:rPr lang="en-US" dirty="0" smtClean="0"/>
              <a:t>Cl</a:t>
            </a:r>
            <a:r>
              <a:rPr lang="en-US" baseline="-25000" dirty="0" smtClean="0"/>
              <a:t>2</a:t>
            </a:r>
            <a:r>
              <a:rPr lang="en-US" dirty="0" smtClean="0"/>
              <a:t>(</a:t>
            </a:r>
            <a:r>
              <a:rPr lang="el-GR" dirty="0" err="1" smtClean="0"/>
              <a:t>κορ</a:t>
            </a:r>
            <a:r>
              <a:rPr lang="el-GR" dirty="0" smtClean="0"/>
              <a:t>.</a:t>
            </a:r>
            <a:r>
              <a:rPr lang="en-US" dirty="0" smtClean="0"/>
              <a:t>)</a:t>
            </a:r>
            <a:r>
              <a:rPr lang="el-GR" dirty="0" smtClean="0"/>
              <a:t>, </a:t>
            </a:r>
            <a:r>
              <a:rPr lang="en-US" dirty="0" smtClean="0"/>
              <a:t>Cl</a:t>
            </a:r>
            <a:r>
              <a:rPr lang="en-US" baseline="30000" dirty="0" smtClean="0"/>
              <a:t>-1</a:t>
            </a:r>
            <a:r>
              <a:rPr lang="el-GR" dirty="0" smtClean="0"/>
              <a:t>(</a:t>
            </a:r>
            <a:r>
              <a:rPr lang="el-GR" dirty="0" err="1" smtClean="0"/>
              <a:t>χΜ</a:t>
            </a:r>
            <a:r>
              <a:rPr lang="el-GR" dirty="0" smtClean="0"/>
              <a:t>)</a:t>
            </a:r>
          </a:p>
          <a:p>
            <a:r>
              <a:rPr lang="el-GR" dirty="0" smtClean="0"/>
              <a:t>Η </a:t>
            </a:r>
            <a:r>
              <a:rPr lang="el-GR" dirty="0" err="1" smtClean="0"/>
              <a:t>ημιαντίδραση</a:t>
            </a:r>
            <a:r>
              <a:rPr lang="el-GR" dirty="0" smtClean="0"/>
              <a:t> του </a:t>
            </a:r>
            <a:r>
              <a:rPr lang="el-GR" dirty="0" err="1" smtClean="0"/>
              <a:t>ημιστοιχείου</a:t>
            </a:r>
            <a:r>
              <a:rPr lang="el-GR" dirty="0" smtClean="0"/>
              <a:t> είναι:</a:t>
            </a:r>
          </a:p>
          <a:p>
            <a:pPr marL="0" indent="0">
              <a:buNone/>
            </a:pPr>
            <a:r>
              <a:rPr lang="el-GR" dirty="0"/>
              <a:t> </a:t>
            </a:r>
            <a:r>
              <a:rPr lang="el-GR" dirty="0" smtClean="0"/>
              <a:t>   </a:t>
            </a:r>
            <a:r>
              <a:rPr lang="en-US" dirty="0"/>
              <a:t> </a:t>
            </a:r>
            <a:r>
              <a:rPr lang="en-US" dirty="0" smtClean="0"/>
              <a:t>Hg</a:t>
            </a:r>
            <a:r>
              <a:rPr lang="en-US" baseline="-25000" dirty="0" smtClean="0"/>
              <a:t>2</a:t>
            </a:r>
            <a:r>
              <a:rPr lang="en-US" dirty="0" smtClean="0"/>
              <a:t>Cl</a:t>
            </a:r>
            <a:r>
              <a:rPr lang="en-US" baseline="-25000" dirty="0" smtClean="0"/>
              <a:t>2</a:t>
            </a:r>
            <a:r>
              <a:rPr lang="el-GR" dirty="0" smtClean="0"/>
              <a:t> + 2 </a:t>
            </a:r>
            <a:r>
              <a:rPr lang="en-US" dirty="0" smtClean="0"/>
              <a:t>e</a:t>
            </a:r>
            <a:r>
              <a:rPr lang="en-US" baseline="30000" dirty="0" smtClean="0"/>
              <a:t>-                 </a:t>
            </a:r>
            <a:r>
              <a:rPr lang="en-US" dirty="0" smtClean="0"/>
              <a:t>2 Hg + 2 Cl</a:t>
            </a:r>
            <a:r>
              <a:rPr lang="en-US" baseline="30000" dirty="0" smtClean="0"/>
              <a:t>-</a:t>
            </a:r>
          </a:p>
          <a:p>
            <a:r>
              <a:rPr lang="el-GR" dirty="0" smtClean="0"/>
              <a:t>Το δυναμικό του ηλεκτροδίου εξαρτάται μόνο από την [</a:t>
            </a:r>
            <a:r>
              <a:rPr lang="en-US" dirty="0" smtClean="0"/>
              <a:t>Cl</a:t>
            </a:r>
            <a:r>
              <a:rPr lang="en-US" baseline="30000" dirty="0" smtClean="0"/>
              <a:t>-</a:t>
            </a:r>
            <a:r>
              <a:rPr lang="el-GR" dirty="0" smtClean="0"/>
              <a:t>] και την θ.</a:t>
            </a:r>
          </a:p>
          <a:p>
            <a:r>
              <a:rPr lang="el-GR" dirty="0" smtClean="0"/>
              <a:t>Δεν χρησιμοποιείται για θ&gt;80 </a:t>
            </a:r>
            <a:r>
              <a:rPr lang="el-GR" baseline="30000" dirty="0" smtClean="0"/>
              <a:t>ο</a:t>
            </a:r>
            <a:r>
              <a:rPr lang="en-US" dirty="0" smtClean="0"/>
              <a:t>C, </a:t>
            </a:r>
            <a:r>
              <a:rPr lang="el-GR" dirty="0" smtClean="0"/>
              <a:t>γιατί το δυναμικό καθίσταται ασταθές. </a:t>
            </a:r>
            <a:endParaRPr lang="en-US" dirty="0"/>
          </a:p>
        </p:txBody>
      </p:sp>
      <p:cxnSp>
        <p:nvCxnSpPr>
          <p:cNvPr id="5" name="Ευθύγραμμο βέλος σύνδεσης 4"/>
          <p:cNvCxnSpPr/>
          <p:nvPr/>
        </p:nvCxnSpPr>
        <p:spPr>
          <a:xfrm>
            <a:off x="3220872" y="4535459"/>
            <a:ext cx="655092" cy="136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Ευθύγραμμο βέλος σύνδεσης 6"/>
          <p:cNvCxnSpPr/>
          <p:nvPr/>
        </p:nvCxnSpPr>
        <p:spPr>
          <a:xfrm flipH="1">
            <a:off x="3179928" y="4617345"/>
            <a:ext cx="64144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562724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Ηλεκτρόδιο </a:t>
            </a:r>
            <a:r>
              <a:rPr lang="en-US" b="1" dirty="0" smtClean="0"/>
              <a:t>Ag/</a:t>
            </a:r>
            <a:r>
              <a:rPr lang="en-US" b="1" dirty="0" err="1" smtClean="0"/>
              <a:t>AgCl</a:t>
            </a:r>
            <a:endParaRPr lang="el-GR" b="1" dirty="0"/>
          </a:p>
        </p:txBody>
      </p:sp>
      <p:sp>
        <p:nvSpPr>
          <p:cNvPr id="3" name="Θέση περιεχομένου 2"/>
          <p:cNvSpPr>
            <a:spLocks noGrp="1"/>
          </p:cNvSpPr>
          <p:nvPr>
            <p:ph idx="1"/>
          </p:nvPr>
        </p:nvSpPr>
        <p:spPr/>
        <p:txBody>
          <a:bodyPr/>
          <a:lstStyle/>
          <a:p>
            <a:r>
              <a:rPr lang="el-GR" dirty="0" smtClean="0"/>
              <a:t>Παρόμοιο με το ηλεκτρόδιο καλομέλανος</a:t>
            </a:r>
          </a:p>
          <a:p>
            <a:r>
              <a:rPr lang="el-GR" dirty="0" smtClean="0"/>
              <a:t>Αποτελείται από σύρμα ή έλασμα αργύρου (</a:t>
            </a:r>
            <a:r>
              <a:rPr lang="en-US" dirty="0" smtClean="0"/>
              <a:t>Ag</a:t>
            </a:r>
            <a:r>
              <a:rPr lang="el-GR" dirty="0" smtClean="0"/>
              <a:t>), επικαλυμμένου με χλωριούχο άργυρο (</a:t>
            </a:r>
            <a:r>
              <a:rPr lang="en-US" dirty="0" err="1" smtClean="0"/>
              <a:t>AgCl</a:t>
            </a:r>
            <a:r>
              <a:rPr lang="el-GR" dirty="0" smtClean="0"/>
              <a:t>), βυθισμένο σε διάλυμα </a:t>
            </a:r>
            <a:r>
              <a:rPr lang="en-US" dirty="0" err="1" smtClean="0"/>
              <a:t>KCl</a:t>
            </a:r>
            <a:r>
              <a:rPr lang="en-US" dirty="0" smtClean="0"/>
              <a:t> </a:t>
            </a:r>
            <a:r>
              <a:rPr lang="el-GR" dirty="0" smtClean="0"/>
              <a:t>γνωστής συγκέντρωσης κορεσμένο με </a:t>
            </a:r>
            <a:r>
              <a:rPr lang="en-US" dirty="0" err="1" smtClean="0"/>
              <a:t>AgCl</a:t>
            </a:r>
            <a:r>
              <a:rPr lang="el-GR" dirty="0" smtClean="0"/>
              <a:t>.</a:t>
            </a:r>
          </a:p>
          <a:p>
            <a:r>
              <a:rPr lang="en-US" dirty="0" smtClean="0"/>
              <a:t>Ag/</a:t>
            </a:r>
            <a:r>
              <a:rPr lang="en-US" dirty="0" err="1" smtClean="0"/>
              <a:t>AgCl</a:t>
            </a:r>
            <a:r>
              <a:rPr lang="el-GR" dirty="0" smtClean="0"/>
              <a:t> (</a:t>
            </a:r>
            <a:r>
              <a:rPr lang="el-GR" dirty="0" err="1" smtClean="0"/>
              <a:t>κορ</a:t>
            </a:r>
            <a:r>
              <a:rPr lang="el-GR" dirty="0" smtClean="0"/>
              <a:t>.), </a:t>
            </a:r>
            <a:r>
              <a:rPr lang="en-US" dirty="0" smtClean="0"/>
              <a:t>Cl</a:t>
            </a:r>
            <a:r>
              <a:rPr lang="el-GR" baseline="30000" dirty="0" smtClean="0"/>
              <a:t>-</a:t>
            </a:r>
            <a:r>
              <a:rPr lang="el-GR" dirty="0" smtClean="0"/>
              <a:t> (</a:t>
            </a:r>
            <a:r>
              <a:rPr lang="el-GR" dirty="0" err="1" smtClean="0"/>
              <a:t>χΜ</a:t>
            </a:r>
            <a:r>
              <a:rPr lang="el-GR" dirty="0" smtClean="0"/>
              <a:t>)</a:t>
            </a:r>
          </a:p>
          <a:p>
            <a:r>
              <a:rPr lang="el-GR" dirty="0" smtClean="0"/>
              <a:t>Η </a:t>
            </a:r>
            <a:r>
              <a:rPr lang="el-GR" dirty="0" err="1" smtClean="0"/>
              <a:t>ημιαντίδραση</a:t>
            </a:r>
            <a:r>
              <a:rPr lang="el-GR" dirty="0" smtClean="0"/>
              <a:t> είναι </a:t>
            </a:r>
          </a:p>
          <a:p>
            <a:pPr marL="0" indent="0">
              <a:buNone/>
            </a:pPr>
            <a:r>
              <a:rPr lang="el-GR" dirty="0" smtClean="0"/>
              <a:t>   </a:t>
            </a:r>
            <a:r>
              <a:rPr lang="en-US" dirty="0" err="1" smtClean="0"/>
              <a:t>AgCl</a:t>
            </a:r>
            <a:r>
              <a:rPr lang="el-GR" dirty="0" smtClean="0"/>
              <a:t> +</a:t>
            </a:r>
            <a:r>
              <a:rPr lang="en-US" dirty="0" smtClean="0"/>
              <a:t> e</a:t>
            </a:r>
            <a:r>
              <a:rPr lang="en-US" baseline="30000" dirty="0" smtClean="0"/>
              <a:t>-</a:t>
            </a:r>
            <a:r>
              <a:rPr lang="en-US" dirty="0" smtClean="0"/>
              <a:t>           Ag + Cl</a:t>
            </a:r>
            <a:r>
              <a:rPr lang="en-US" baseline="30000" dirty="0" smtClean="0"/>
              <a:t>-</a:t>
            </a:r>
            <a:r>
              <a:rPr lang="en-US" dirty="0" smtClean="0"/>
              <a:t>    </a:t>
            </a:r>
            <a:endParaRPr lang="el-GR" dirty="0"/>
          </a:p>
        </p:txBody>
      </p:sp>
      <p:cxnSp>
        <p:nvCxnSpPr>
          <p:cNvPr id="5" name="Ευθύγραμμο βέλος σύνδεσης 4"/>
          <p:cNvCxnSpPr/>
          <p:nvPr/>
        </p:nvCxnSpPr>
        <p:spPr>
          <a:xfrm>
            <a:off x="2456597" y="4872251"/>
            <a:ext cx="723331" cy="136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025654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accent1">
                    <a:lumMod val="75000"/>
                  </a:schemeClr>
                </a:solidFill>
              </a:rPr>
              <a:t>Άμεση </a:t>
            </a:r>
            <a:r>
              <a:rPr lang="el-GR" b="1" dirty="0">
                <a:solidFill>
                  <a:schemeClr val="accent1">
                    <a:lumMod val="75000"/>
                  </a:schemeClr>
                </a:solidFill>
              </a:rPr>
              <a:t>ή απόλυτη </a:t>
            </a:r>
            <a:r>
              <a:rPr lang="el-GR" b="1" dirty="0" err="1">
                <a:solidFill>
                  <a:schemeClr val="accent1">
                    <a:lumMod val="75000"/>
                  </a:schemeClr>
                </a:solidFill>
              </a:rPr>
              <a:t>ποτενσιομετρία</a:t>
            </a:r>
            <a:endParaRPr lang="el-GR" b="1" dirty="0">
              <a:solidFill>
                <a:schemeClr val="accent1">
                  <a:lumMod val="75000"/>
                </a:schemeClr>
              </a:solidFill>
            </a:endParaRPr>
          </a:p>
        </p:txBody>
      </p:sp>
      <p:sp>
        <p:nvSpPr>
          <p:cNvPr id="3" name="Θέση περιεχομένου 2"/>
          <p:cNvSpPr>
            <a:spLocks noGrp="1"/>
          </p:cNvSpPr>
          <p:nvPr>
            <p:ph idx="1"/>
          </p:nvPr>
        </p:nvSpPr>
        <p:spPr/>
        <p:txBody>
          <a:bodyPr/>
          <a:lstStyle/>
          <a:p>
            <a:r>
              <a:rPr lang="el-GR" dirty="0"/>
              <a:t>Έ</a:t>
            </a:r>
            <a:r>
              <a:rPr lang="el-GR" dirty="0" smtClean="0"/>
              <a:t>στω διάλυμα με πολλά ιόντα. Μπορεί να γίνει προσδιορισμός ενός μόνο ιόντος παρουσία των </a:t>
            </a:r>
            <a:r>
              <a:rPr lang="el-GR" dirty="0" err="1" smtClean="0"/>
              <a:t>άλλων?ΝΑΙ</a:t>
            </a:r>
            <a:r>
              <a:rPr lang="el-GR" dirty="0" smtClean="0"/>
              <a:t> με άμεση </a:t>
            </a:r>
            <a:r>
              <a:rPr lang="el-GR" dirty="0" err="1" smtClean="0"/>
              <a:t>ποτενσιομετρία</a:t>
            </a:r>
            <a:r>
              <a:rPr lang="el-GR" dirty="0"/>
              <a:t> </a:t>
            </a:r>
            <a:r>
              <a:rPr lang="el-GR" dirty="0" smtClean="0"/>
              <a:t>και χρήση εκλεκτικών ηλεκτροδίων ιόντων. </a:t>
            </a:r>
          </a:p>
          <a:p>
            <a:r>
              <a:rPr lang="el-GR" dirty="0" smtClean="0"/>
              <a:t>Στηρίζεται στη γραμμική σχέση μεταξύ δυναμικού </a:t>
            </a:r>
            <a:r>
              <a:rPr lang="el-GR" dirty="0" err="1"/>
              <a:t>Ε</a:t>
            </a:r>
            <a:r>
              <a:rPr lang="el-GR" baseline="-25000" dirty="0" err="1"/>
              <a:t>ενδ</a:t>
            </a:r>
            <a:r>
              <a:rPr lang="el-GR" dirty="0"/>
              <a:t>, </a:t>
            </a:r>
            <a:r>
              <a:rPr lang="el-GR" dirty="0" smtClean="0"/>
              <a:t>και λογαρίθμου της </a:t>
            </a:r>
            <a:r>
              <a:rPr lang="el-GR" dirty="0" err="1" smtClean="0"/>
              <a:t>ενεργότητας</a:t>
            </a:r>
            <a:r>
              <a:rPr lang="el-GR" dirty="0" smtClean="0"/>
              <a:t> του μετρούμενου ιόντος στην επιφάνεια του ηλεκτροδίου (εξίσωση </a:t>
            </a:r>
            <a:r>
              <a:rPr lang="en-US" dirty="0" smtClean="0"/>
              <a:t>Nernst)</a:t>
            </a:r>
            <a:endParaRPr lang="el-GR" dirty="0" smtClean="0"/>
          </a:p>
          <a:p>
            <a:r>
              <a:rPr lang="el-GR" dirty="0" smtClean="0"/>
              <a:t>Χρήση καμπύλης αναφοράς παράδειγμα </a:t>
            </a:r>
            <a:r>
              <a:rPr lang="el-GR" dirty="0" err="1" smtClean="0"/>
              <a:t>σελ</a:t>
            </a:r>
            <a:r>
              <a:rPr lang="el-GR" dirty="0" smtClean="0"/>
              <a:t> 84.</a:t>
            </a:r>
            <a:endParaRPr lang="el-GR" dirty="0"/>
          </a:p>
        </p:txBody>
      </p:sp>
    </p:spTree>
    <p:extLst>
      <p:ext uri="{BB962C8B-B14F-4D97-AF65-F5344CB8AC3E}">
        <p14:creationId xmlns="" xmlns:p14="http://schemas.microsoft.com/office/powerpoint/2010/main" val="17906168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Πίνακας 3"/>
          <p:cNvGraphicFramePr>
            <a:graphicFrameLocks noGrp="1"/>
          </p:cNvGraphicFramePr>
          <p:nvPr>
            <p:extLst>
              <p:ext uri="{D42A27DB-BD31-4B8C-83A1-F6EECF244321}">
                <p14:modId xmlns="" xmlns:p14="http://schemas.microsoft.com/office/powerpoint/2010/main" val="4216079404"/>
              </p:ext>
            </p:extLst>
          </p:nvPr>
        </p:nvGraphicFramePr>
        <p:xfrm>
          <a:off x="996288" y="1802525"/>
          <a:ext cx="8052177" cy="4744533"/>
        </p:xfrm>
        <a:graphic>
          <a:graphicData uri="http://schemas.openxmlformats.org/drawingml/2006/table">
            <a:tbl>
              <a:tblPr/>
              <a:tblGrid>
                <a:gridCol w="1935229"/>
                <a:gridCol w="1935229"/>
                <a:gridCol w="1935229"/>
                <a:gridCol w="2246490"/>
              </a:tblGrid>
              <a:tr h="702556">
                <a:tc>
                  <a:txBody>
                    <a:bodyPr/>
                    <a:lstStyle/>
                    <a:p>
                      <a:pPr algn="ctr"/>
                      <a:r>
                        <a:rPr lang="el-GR" u="sng" dirty="0">
                          <a:effectLst/>
                          <a:latin typeface="Verdana" panose="020B0604030504040204" pitchFamily="34" charset="0"/>
                        </a:rPr>
                        <a:t>Μέταλλα</a:t>
                      </a:r>
                      <a:endParaRPr lang="el-GR" dirty="0">
                        <a:effectLst/>
                        <a:latin typeface="Verdana" panose="020B0604030504040204" pitchFamily="34" charset="0"/>
                      </a:endParaRPr>
                    </a:p>
                  </a:txBody>
                  <a:tcPr marL="19050" marR="19050" marT="19050" marB="19050">
                    <a:lnL>
                      <a:noFill/>
                    </a:lnL>
                    <a:lnR>
                      <a:noFill/>
                    </a:lnR>
                    <a:lnT>
                      <a:noFill/>
                    </a:lnT>
                    <a:lnB>
                      <a:noFill/>
                    </a:lnB>
                  </a:tcPr>
                </a:tc>
                <a:tc>
                  <a:txBody>
                    <a:bodyPr/>
                    <a:lstStyle/>
                    <a:p>
                      <a:pPr algn="ctr"/>
                      <a:r>
                        <a:rPr lang="el-GR" u="sng">
                          <a:effectLst/>
                          <a:latin typeface="Verdana" panose="020B0604030504040204" pitchFamily="34" charset="0"/>
                        </a:rPr>
                        <a:t>Αριθμοί οξείδωσης</a:t>
                      </a:r>
                      <a:endParaRPr lang="el-GR">
                        <a:effectLst/>
                        <a:latin typeface="Verdana" panose="020B0604030504040204" pitchFamily="34" charset="0"/>
                      </a:endParaRPr>
                    </a:p>
                  </a:txBody>
                  <a:tcPr marL="19050" marR="19050" marT="19050" marB="19050">
                    <a:lnL>
                      <a:noFill/>
                    </a:lnL>
                    <a:lnR>
                      <a:noFill/>
                    </a:lnR>
                    <a:lnT>
                      <a:noFill/>
                    </a:lnT>
                    <a:lnB>
                      <a:noFill/>
                    </a:lnB>
                  </a:tcPr>
                </a:tc>
                <a:tc>
                  <a:txBody>
                    <a:bodyPr/>
                    <a:lstStyle/>
                    <a:p>
                      <a:pPr algn="ctr"/>
                      <a:r>
                        <a:rPr lang="el-GR" u="sng" dirty="0">
                          <a:effectLst/>
                          <a:latin typeface="Verdana" panose="020B0604030504040204" pitchFamily="34" charset="0"/>
                        </a:rPr>
                        <a:t>Αμέταλλα</a:t>
                      </a:r>
                      <a:endParaRPr lang="el-GR" dirty="0">
                        <a:effectLst/>
                        <a:latin typeface="Verdana" panose="020B0604030504040204" pitchFamily="34" charset="0"/>
                      </a:endParaRPr>
                    </a:p>
                  </a:txBody>
                  <a:tcPr marL="19050" marR="19050" marT="19050" marB="19050">
                    <a:lnL>
                      <a:noFill/>
                    </a:lnL>
                    <a:lnR>
                      <a:noFill/>
                    </a:lnR>
                    <a:lnT>
                      <a:noFill/>
                    </a:lnT>
                    <a:lnB>
                      <a:noFill/>
                    </a:lnB>
                  </a:tcPr>
                </a:tc>
                <a:tc>
                  <a:txBody>
                    <a:bodyPr/>
                    <a:lstStyle/>
                    <a:p>
                      <a:pPr algn="ctr"/>
                      <a:r>
                        <a:rPr lang="el-GR" u="sng">
                          <a:effectLst/>
                          <a:latin typeface="Verdana" panose="020B0604030504040204" pitchFamily="34" charset="0"/>
                        </a:rPr>
                        <a:t>Αριθμοί οξείδωσης</a:t>
                      </a:r>
                      <a:endParaRPr lang="el-GR">
                        <a:effectLst/>
                        <a:latin typeface="Verdana" panose="020B0604030504040204" pitchFamily="34" charset="0"/>
                      </a:endParaRPr>
                    </a:p>
                  </a:txBody>
                  <a:tcPr marL="19050" marR="19050" marT="19050" marB="19050">
                    <a:lnL>
                      <a:noFill/>
                    </a:lnL>
                    <a:lnR>
                      <a:noFill/>
                    </a:lnR>
                    <a:lnT>
                      <a:noFill/>
                    </a:lnT>
                    <a:lnB>
                      <a:noFill/>
                    </a:lnB>
                  </a:tcPr>
                </a:tc>
              </a:tr>
              <a:tr h="374088">
                <a:tc>
                  <a:txBody>
                    <a:bodyPr/>
                    <a:lstStyle/>
                    <a:p>
                      <a:pPr algn="ctr"/>
                      <a:r>
                        <a:rPr lang="en-US">
                          <a:effectLst/>
                          <a:latin typeface="Verdana" panose="020B0604030504040204" pitchFamily="34" charset="0"/>
                        </a:rPr>
                        <a:t>K,  Na, Ag</a:t>
                      </a:r>
                    </a:p>
                  </a:txBody>
                  <a:tcPr marL="19050" marR="19050" marT="19050" marB="19050">
                    <a:lnL>
                      <a:noFill/>
                    </a:lnL>
                    <a:lnR>
                      <a:noFill/>
                    </a:lnR>
                    <a:lnT>
                      <a:noFill/>
                    </a:lnT>
                    <a:lnB>
                      <a:noFill/>
                    </a:lnB>
                  </a:tcPr>
                </a:tc>
                <a:tc>
                  <a:txBody>
                    <a:bodyPr/>
                    <a:lstStyle/>
                    <a:p>
                      <a:pPr algn="ctr"/>
                      <a:r>
                        <a:rPr lang="el-GR" dirty="0">
                          <a:effectLst/>
                          <a:latin typeface="Verdana" panose="020B0604030504040204" pitchFamily="34" charset="0"/>
                        </a:rPr>
                        <a:t>+1</a:t>
                      </a:r>
                    </a:p>
                  </a:txBody>
                  <a:tcPr marL="19050" marR="19050" marT="19050" marB="19050">
                    <a:lnL>
                      <a:noFill/>
                    </a:lnL>
                    <a:lnR>
                      <a:noFill/>
                    </a:lnR>
                    <a:lnT>
                      <a:noFill/>
                    </a:lnT>
                    <a:lnB>
                      <a:noFill/>
                    </a:lnB>
                  </a:tcPr>
                </a:tc>
                <a:tc>
                  <a:txBody>
                    <a:bodyPr/>
                    <a:lstStyle/>
                    <a:p>
                      <a:pPr algn="ctr"/>
                      <a:r>
                        <a:rPr lang="en-US">
                          <a:effectLst/>
                          <a:latin typeface="Verdana" panose="020B0604030504040204" pitchFamily="34" charset="0"/>
                        </a:rPr>
                        <a:t>F</a:t>
                      </a:r>
                    </a:p>
                  </a:txBody>
                  <a:tcPr marL="19050" marR="19050" marT="19050" marB="19050">
                    <a:lnL>
                      <a:noFill/>
                    </a:lnL>
                    <a:lnR>
                      <a:noFill/>
                    </a:lnR>
                    <a:lnT>
                      <a:noFill/>
                    </a:lnT>
                    <a:lnB>
                      <a:noFill/>
                    </a:lnB>
                  </a:tcPr>
                </a:tc>
                <a:tc>
                  <a:txBody>
                    <a:bodyPr/>
                    <a:lstStyle/>
                    <a:p>
                      <a:pPr algn="ctr"/>
                      <a:r>
                        <a:rPr lang="el-GR">
                          <a:effectLst/>
                          <a:latin typeface="Verdana" panose="020B0604030504040204" pitchFamily="34" charset="0"/>
                        </a:rPr>
                        <a:t>-1</a:t>
                      </a:r>
                    </a:p>
                  </a:txBody>
                  <a:tcPr marL="19050" marR="19050" marT="19050" marB="19050">
                    <a:lnL>
                      <a:noFill/>
                    </a:lnL>
                    <a:lnR>
                      <a:noFill/>
                    </a:lnR>
                    <a:lnT>
                      <a:noFill/>
                    </a:lnT>
                    <a:lnB>
                      <a:noFill/>
                    </a:lnB>
                  </a:tcPr>
                </a:tc>
              </a:tr>
              <a:tr h="702556">
                <a:tc>
                  <a:txBody>
                    <a:bodyPr/>
                    <a:lstStyle/>
                    <a:p>
                      <a:pPr algn="ctr"/>
                      <a:r>
                        <a:rPr lang="en-US">
                          <a:effectLst/>
                          <a:latin typeface="Verdana" panose="020B0604030504040204" pitchFamily="34" charset="0"/>
                        </a:rPr>
                        <a:t>Ba, Ca, Mg, Zn</a:t>
                      </a:r>
                    </a:p>
                  </a:txBody>
                  <a:tcPr marL="19050" marR="19050" marT="19050" marB="19050">
                    <a:lnL>
                      <a:noFill/>
                    </a:lnL>
                    <a:lnR>
                      <a:noFill/>
                    </a:lnR>
                    <a:lnT>
                      <a:noFill/>
                    </a:lnT>
                    <a:lnB>
                      <a:noFill/>
                    </a:lnB>
                  </a:tcPr>
                </a:tc>
                <a:tc>
                  <a:txBody>
                    <a:bodyPr/>
                    <a:lstStyle/>
                    <a:p>
                      <a:pPr algn="ctr"/>
                      <a:r>
                        <a:rPr lang="el-GR">
                          <a:effectLst/>
                          <a:latin typeface="Verdana" panose="020B0604030504040204" pitchFamily="34" charset="0"/>
                        </a:rPr>
                        <a:t>+2</a:t>
                      </a:r>
                    </a:p>
                  </a:txBody>
                  <a:tcPr marL="19050" marR="19050" marT="19050" marB="19050">
                    <a:lnL>
                      <a:noFill/>
                    </a:lnL>
                    <a:lnR>
                      <a:noFill/>
                    </a:lnR>
                    <a:lnT>
                      <a:noFill/>
                    </a:lnT>
                    <a:lnB>
                      <a:noFill/>
                    </a:lnB>
                  </a:tcPr>
                </a:tc>
                <a:tc>
                  <a:txBody>
                    <a:bodyPr/>
                    <a:lstStyle/>
                    <a:p>
                      <a:pPr algn="ctr"/>
                      <a:r>
                        <a:rPr lang="en-US">
                          <a:effectLst/>
                          <a:latin typeface="Verdana" panose="020B0604030504040204" pitchFamily="34" charset="0"/>
                        </a:rPr>
                        <a:t>H</a:t>
                      </a:r>
                    </a:p>
                  </a:txBody>
                  <a:tcPr marL="19050" marR="19050" marT="19050" marB="19050">
                    <a:lnL>
                      <a:noFill/>
                    </a:lnL>
                    <a:lnR>
                      <a:noFill/>
                    </a:lnR>
                    <a:lnT>
                      <a:noFill/>
                    </a:lnT>
                    <a:lnB>
                      <a:noFill/>
                    </a:lnB>
                  </a:tcPr>
                </a:tc>
                <a:tc>
                  <a:txBody>
                    <a:bodyPr/>
                    <a:lstStyle/>
                    <a:p>
                      <a:pPr algn="ctr"/>
                      <a:r>
                        <a:rPr lang="el-GR">
                          <a:effectLst/>
                          <a:latin typeface="Verdana" panose="020B0604030504040204" pitchFamily="34" charset="0"/>
                        </a:rPr>
                        <a:t>+1 (-1)</a:t>
                      </a:r>
                    </a:p>
                  </a:txBody>
                  <a:tcPr marL="19050" marR="19050" marT="19050" marB="19050">
                    <a:lnL>
                      <a:noFill/>
                    </a:lnL>
                    <a:lnR>
                      <a:noFill/>
                    </a:lnR>
                    <a:lnT>
                      <a:noFill/>
                    </a:lnT>
                    <a:lnB>
                      <a:noFill/>
                    </a:lnB>
                  </a:tcPr>
                </a:tc>
              </a:tr>
              <a:tr h="374088">
                <a:tc>
                  <a:txBody>
                    <a:bodyPr/>
                    <a:lstStyle/>
                    <a:p>
                      <a:pPr algn="ctr"/>
                      <a:r>
                        <a:rPr lang="en-US">
                          <a:effectLst/>
                          <a:latin typeface="Verdana" panose="020B0604030504040204" pitchFamily="34" charset="0"/>
                        </a:rPr>
                        <a:t>Al</a:t>
                      </a:r>
                    </a:p>
                  </a:txBody>
                  <a:tcPr marL="19050" marR="19050" marT="19050" marB="19050">
                    <a:lnL>
                      <a:noFill/>
                    </a:lnL>
                    <a:lnR>
                      <a:noFill/>
                    </a:lnR>
                    <a:lnT>
                      <a:noFill/>
                    </a:lnT>
                    <a:lnB>
                      <a:noFill/>
                    </a:lnB>
                  </a:tcPr>
                </a:tc>
                <a:tc>
                  <a:txBody>
                    <a:bodyPr/>
                    <a:lstStyle/>
                    <a:p>
                      <a:pPr algn="ctr"/>
                      <a:r>
                        <a:rPr lang="el-GR">
                          <a:effectLst/>
                          <a:latin typeface="Verdana" panose="020B0604030504040204" pitchFamily="34" charset="0"/>
                        </a:rPr>
                        <a:t>+3</a:t>
                      </a:r>
                    </a:p>
                  </a:txBody>
                  <a:tcPr marL="19050" marR="19050" marT="19050" marB="19050">
                    <a:lnL>
                      <a:noFill/>
                    </a:lnL>
                    <a:lnR>
                      <a:noFill/>
                    </a:lnR>
                    <a:lnT>
                      <a:noFill/>
                    </a:lnT>
                    <a:lnB>
                      <a:noFill/>
                    </a:lnB>
                  </a:tcPr>
                </a:tc>
                <a:tc>
                  <a:txBody>
                    <a:bodyPr/>
                    <a:lstStyle/>
                    <a:p>
                      <a:pPr algn="ctr"/>
                      <a:r>
                        <a:rPr lang="en-US">
                          <a:effectLst/>
                          <a:latin typeface="Verdana" panose="020B0604030504040204" pitchFamily="34" charset="0"/>
                        </a:rPr>
                        <a:t>O</a:t>
                      </a:r>
                    </a:p>
                  </a:txBody>
                  <a:tcPr marL="19050" marR="19050" marT="19050" marB="19050">
                    <a:lnL>
                      <a:noFill/>
                    </a:lnL>
                    <a:lnR>
                      <a:noFill/>
                    </a:lnR>
                    <a:lnT>
                      <a:noFill/>
                    </a:lnT>
                    <a:lnB>
                      <a:noFill/>
                    </a:lnB>
                  </a:tcPr>
                </a:tc>
                <a:tc>
                  <a:txBody>
                    <a:bodyPr/>
                    <a:lstStyle/>
                    <a:p>
                      <a:pPr algn="ctr"/>
                      <a:r>
                        <a:rPr lang="el-GR">
                          <a:effectLst/>
                          <a:latin typeface="Verdana" panose="020B0604030504040204" pitchFamily="34" charset="0"/>
                        </a:rPr>
                        <a:t>-2 (-1, +2)</a:t>
                      </a:r>
                    </a:p>
                  </a:txBody>
                  <a:tcPr marL="19050" marR="19050" marT="19050" marB="19050">
                    <a:lnL>
                      <a:noFill/>
                    </a:lnL>
                    <a:lnR>
                      <a:noFill/>
                    </a:lnR>
                    <a:lnT>
                      <a:noFill/>
                    </a:lnT>
                    <a:lnB>
                      <a:noFill/>
                    </a:lnB>
                  </a:tcPr>
                </a:tc>
              </a:tr>
              <a:tr h="702556">
                <a:tc>
                  <a:txBody>
                    <a:bodyPr/>
                    <a:lstStyle/>
                    <a:p>
                      <a:pPr algn="ctr"/>
                      <a:r>
                        <a:rPr lang="en-US">
                          <a:effectLst/>
                          <a:latin typeface="Verdana" panose="020B0604030504040204" pitchFamily="34" charset="0"/>
                        </a:rPr>
                        <a:t>Cu, Hg</a:t>
                      </a:r>
                    </a:p>
                  </a:txBody>
                  <a:tcPr marL="19050" marR="19050" marT="19050" marB="19050">
                    <a:lnL>
                      <a:noFill/>
                    </a:lnL>
                    <a:lnR>
                      <a:noFill/>
                    </a:lnR>
                    <a:lnT>
                      <a:noFill/>
                    </a:lnT>
                    <a:lnB>
                      <a:noFill/>
                    </a:lnB>
                  </a:tcPr>
                </a:tc>
                <a:tc>
                  <a:txBody>
                    <a:bodyPr/>
                    <a:lstStyle/>
                    <a:p>
                      <a:pPr algn="ctr"/>
                      <a:r>
                        <a:rPr lang="el-GR">
                          <a:effectLst/>
                          <a:latin typeface="Verdana" panose="020B0604030504040204" pitchFamily="34" charset="0"/>
                        </a:rPr>
                        <a:t>+1, +2</a:t>
                      </a:r>
                    </a:p>
                  </a:txBody>
                  <a:tcPr marL="19050" marR="19050" marT="19050" marB="19050">
                    <a:lnL>
                      <a:noFill/>
                    </a:lnL>
                    <a:lnR>
                      <a:noFill/>
                    </a:lnR>
                    <a:lnT>
                      <a:noFill/>
                    </a:lnT>
                    <a:lnB>
                      <a:noFill/>
                    </a:lnB>
                  </a:tcPr>
                </a:tc>
                <a:tc>
                  <a:txBody>
                    <a:bodyPr/>
                    <a:lstStyle/>
                    <a:p>
                      <a:pPr algn="ctr"/>
                      <a:r>
                        <a:rPr lang="en-US">
                          <a:effectLst/>
                          <a:latin typeface="Verdana" panose="020B0604030504040204" pitchFamily="34" charset="0"/>
                        </a:rPr>
                        <a:t>Cl, Br, I</a:t>
                      </a:r>
                    </a:p>
                  </a:txBody>
                  <a:tcPr marL="19050" marR="19050" marT="19050" marB="19050">
                    <a:lnL>
                      <a:noFill/>
                    </a:lnL>
                    <a:lnR>
                      <a:noFill/>
                    </a:lnR>
                    <a:lnT>
                      <a:noFill/>
                    </a:lnT>
                    <a:lnB>
                      <a:noFill/>
                    </a:lnB>
                  </a:tcPr>
                </a:tc>
                <a:tc>
                  <a:txBody>
                    <a:bodyPr/>
                    <a:lstStyle/>
                    <a:p>
                      <a:pPr algn="ctr"/>
                      <a:r>
                        <a:rPr lang="el-GR">
                          <a:effectLst/>
                          <a:latin typeface="Verdana" panose="020B0604030504040204" pitchFamily="34" charset="0"/>
                        </a:rPr>
                        <a:t>-1 (+1, +3, +5, +7)</a:t>
                      </a:r>
                    </a:p>
                  </a:txBody>
                  <a:tcPr marL="19050" marR="19050" marT="19050" marB="19050">
                    <a:lnL>
                      <a:noFill/>
                    </a:lnL>
                    <a:lnR>
                      <a:noFill/>
                    </a:lnR>
                    <a:lnT>
                      <a:noFill/>
                    </a:lnT>
                    <a:lnB>
                      <a:noFill/>
                    </a:lnB>
                  </a:tcPr>
                </a:tc>
              </a:tr>
              <a:tr h="374088">
                <a:tc>
                  <a:txBody>
                    <a:bodyPr/>
                    <a:lstStyle/>
                    <a:p>
                      <a:pPr algn="ctr"/>
                      <a:r>
                        <a:rPr lang="en-US">
                          <a:effectLst/>
                          <a:latin typeface="Verdana" panose="020B0604030504040204" pitchFamily="34" charset="0"/>
                        </a:rPr>
                        <a:t>Fe, Ni</a:t>
                      </a:r>
                    </a:p>
                  </a:txBody>
                  <a:tcPr marL="19050" marR="19050" marT="19050" marB="19050">
                    <a:lnL>
                      <a:noFill/>
                    </a:lnL>
                    <a:lnR>
                      <a:noFill/>
                    </a:lnR>
                    <a:lnT>
                      <a:noFill/>
                    </a:lnT>
                    <a:lnB>
                      <a:noFill/>
                    </a:lnB>
                  </a:tcPr>
                </a:tc>
                <a:tc>
                  <a:txBody>
                    <a:bodyPr/>
                    <a:lstStyle/>
                    <a:p>
                      <a:pPr algn="ctr"/>
                      <a:r>
                        <a:rPr lang="el-GR">
                          <a:effectLst/>
                          <a:latin typeface="Verdana" panose="020B0604030504040204" pitchFamily="34" charset="0"/>
                        </a:rPr>
                        <a:t>+2, +3</a:t>
                      </a:r>
                    </a:p>
                  </a:txBody>
                  <a:tcPr marL="19050" marR="19050" marT="19050" marB="19050">
                    <a:lnL>
                      <a:noFill/>
                    </a:lnL>
                    <a:lnR>
                      <a:noFill/>
                    </a:lnR>
                    <a:lnT>
                      <a:noFill/>
                    </a:lnT>
                    <a:lnB>
                      <a:noFill/>
                    </a:lnB>
                  </a:tcPr>
                </a:tc>
                <a:tc>
                  <a:txBody>
                    <a:bodyPr/>
                    <a:lstStyle/>
                    <a:p>
                      <a:pPr algn="ctr"/>
                      <a:r>
                        <a:rPr lang="en-US">
                          <a:effectLst/>
                          <a:latin typeface="Verdana" panose="020B0604030504040204" pitchFamily="34" charset="0"/>
                        </a:rPr>
                        <a:t>S</a:t>
                      </a:r>
                    </a:p>
                  </a:txBody>
                  <a:tcPr marL="19050" marR="19050" marT="19050" marB="19050">
                    <a:lnL>
                      <a:noFill/>
                    </a:lnL>
                    <a:lnR>
                      <a:noFill/>
                    </a:lnR>
                    <a:lnT>
                      <a:noFill/>
                    </a:lnT>
                    <a:lnB>
                      <a:noFill/>
                    </a:lnB>
                  </a:tcPr>
                </a:tc>
                <a:tc>
                  <a:txBody>
                    <a:bodyPr/>
                    <a:lstStyle/>
                    <a:p>
                      <a:pPr algn="ctr"/>
                      <a:r>
                        <a:rPr lang="el-GR">
                          <a:effectLst/>
                          <a:latin typeface="Verdana" panose="020B0604030504040204" pitchFamily="34" charset="0"/>
                        </a:rPr>
                        <a:t>-2 (+4, +6)</a:t>
                      </a:r>
                    </a:p>
                  </a:txBody>
                  <a:tcPr marL="19050" marR="19050" marT="19050" marB="19050">
                    <a:lnL>
                      <a:noFill/>
                    </a:lnL>
                    <a:lnR>
                      <a:noFill/>
                    </a:lnR>
                    <a:lnT>
                      <a:noFill/>
                    </a:lnT>
                    <a:lnB>
                      <a:noFill/>
                    </a:lnB>
                  </a:tcPr>
                </a:tc>
              </a:tr>
              <a:tr h="374088">
                <a:tc>
                  <a:txBody>
                    <a:bodyPr/>
                    <a:lstStyle/>
                    <a:p>
                      <a:pPr algn="ctr"/>
                      <a:r>
                        <a:rPr lang="en-US">
                          <a:effectLst/>
                          <a:latin typeface="Verdana" panose="020B0604030504040204" pitchFamily="34" charset="0"/>
                        </a:rPr>
                        <a:t>Pb, Sn</a:t>
                      </a:r>
                    </a:p>
                  </a:txBody>
                  <a:tcPr marL="19050" marR="19050" marT="19050" marB="19050">
                    <a:lnL>
                      <a:noFill/>
                    </a:lnL>
                    <a:lnR>
                      <a:noFill/>
                    </a:lnR>
                    <a:lnT>
                      <a:noFill/>
                    </a:lnT>
                    <a:lnB>
                      <a:noFill/>
                    </a:lnB>
                  </a:tcPr>
                </a:tc>
                <a:tc>
                  <a:txBody>
                    <a:bodyPr/>
                    <a:lstStyle/>
                    <a:p>
                      <a:pPr algn="ctr"/>
                      <a:r>
                        <a:rPr lang="el-GR">
                          <a:effectLst/>
                          <a:latin typeface="Verdana" panose="020B0604030504040204" pitchFamily="34" charset="0"/>
                        </a:rPr>
                        <a:t>+2, +4</a:t>
                      </a:r>
                    </a:p>
                  </a:txBody>
                  <a:tcPr marL="19050" marR="19050" marT="19050" marB="19050">
                    <a:lnL>
                      <a:noFill/>
                    </a:lnL>
                    <a:lnR>
                      <a:noFill/>
                    </a:lnR>
                    <a:lnT>
                      <a:noFill/>
                    </a:lnT>
                    <a:lnB>
                      <a:noFill/>
                    </a:lnB>
                  </a:tcPr>
                </a:tc>
                <a:tc>
                  <a:txBody>
                    <a:bodyPr/>
                    <a:lstStyle/>
                    <a:p>
                      <a:pPr algn="ctr"/>
                      <a:r>
                        <a:rPr lang="en-US">
                          <a:effectLst/>
                          <a:latin typeface="Verdana" panose="020B0604030504040204" pitchFamily="34" charset="0"/>
                        </a:rPr>
                        <a:t>N, P</a:t>
                      </a:r>
                    </a:p>
                  </a:txBody>
                  <a:tcPr marL="19050" marR="19050" marT="19050" marB="19050">
                    <a:lnL>
                      <a:noFill/>
                    </a:lnL>
                    <a:lnR>
                      <a:noFill/>
                    </a:lnR>
                    <a:lnT>
                      <a:noFill/>
                    </a:lnT>
                    <a:lnB>
                      <a:noFill/>
                    </a:lnB>
                  </a:tcPr>
                </a:tc>
                <a:tc>
                  <a:txBody>
                    <a:bodyPr/>
                    <a:lstStyle/>
                    <a:p>
                      <a:pPr algn="ctr"/>
                      <a:r>
                        <a:rPr lang="el-GR">
                          <a:effectLst/>
                          <a:latin typeface="Verdana" panose="020B0604030504040204" pitchFamily="34" charset="0"/>
                        </a:rPr>
                        <a:t>-3 (+3, +5)</a:t>
                      </a:r>
                    </a:p>
                  </a:txBody>
                  <a:tcPr marL="19050" marR="19050" marT="19050" marB="19050">
                    <a:lnL>
                      <a:noFill/>
                    </a:lnL>
                    <a:lnR>
                      <a:noFill/>
                    </a:lnR>
                    <a:lnT>
                      <a:noFill/>
                    </a:lnT>
                    <a:lnB>
                      <a:noFill/>
                    </a:lnB>
                  </a:tcPr>
                </a:tc>
              </a:tr>
              <a:tr h="702556">
                <a:tc>
                  <a:txBody>
                    <a:bodyPr/>
                    <a:lstStyle/>
                    <a:p>
                      <a:pPr algn="ctr"/>
                      <a:r>
                        <a:rPr lang="en-US">
                          <a:effectLst/>
                          <a:latin typeface="Verdana" panose="020B0604030504040204" pitchFamily="34" charset="0"/>
                        </a:rPr>
                        <a:t>Mn</a:t>
                      </a:r>
                    </a:p>
                  </a:txBody>
                  <a:tcPr marL="19050" marR="19050" marT="19050" marB="19050">
                    <a:lnL>
                      <a:noFill/>
                    </a:lnL>
                    <a:lnR>
                      <a:noFill/>
                    </a:lnR>
                    <a:lnT>
                      <a:noFill/>
                    </a:lnT>
                    <a:lnB>
                      <a:noFill/>
                    </a:lnB>
                  </a:tcPr>
                </a:tc>
                <a:tc>
                  <a:txBody>
                    <a:bodyPr/>
                    <a:lstStyle/>
                    <a:p>
                      <a:pPr algn="ctr"/>
                      <a:r>
                        <a:rPr lang="el-GR">
                          <a:effectLst/>
                          <a:latin typeface="Verdana" panose="020B0604030504040204" pitchFamily="34" charset="0"/>
                        </a:rPr>
                        <a:t>+2, +4, +7</a:t>
                      </a:r>
                    </a:p>
                  </a:txBody>
                  <a:tcPr marL="19050" marR="19050" marT="19050" marB="19050">
                    <a:lnL>
                      <a:noFill/>
                    </a:lnL>
                    <a:lnR>
                      <a:noFill/>
                    </a:lnR>
                    <a:lnT>
                      <a:noFill/>
                    </a:lnT>
                    <a:lnB>
                      <a:noFill/>
                    </a:lnB>
                  </a:tcPr>
                </a:tc>
                <a:tc>
                  <a:txBody>
                    <a:bodyPr/>
                    <a:lstStyle/>
                    <a:p>
                      <a:pPr algn="ctr"/>
                      <a:r>
                        <a:rPr lang="en-US">
                          <a:effectLst/>
                          <a:latin typeface="Verdana" panose="020B0604030504040204" pitchFamily="34" charset="0"/>
                        </a:rPr>
                        <a:t>C, Si</a:t>
                      </a:r>
                    </a:p>
                  </a:txBody>
                  <a:tcPr marL="19050" marR="19050" marT="19050" marB="19050">
                    <a:lnL>
                      <a:noFill/>
                    </a:lnL>
                    <a:lnR>
                      <a:noFill/>
                    </a:lnR>
                    <a:lnT>
                      <a:noFill/>
                    </a:lnT>
                    <a:lnB>
                      <a:noFill/>
                    </a:lnB>
                  </a:tcPr>
                </a:tc>
                <a:tc>
                  <a:txBody>
                    <a:bodyPr/>
                    <a:lstStyle/>
                    <a:p>
                      <a:pPr algn="ctr"/>
                      <a:r>
                        <a:rPr lang="el-GR">
                          <a:effectLst/>
                          <a:latin typeface="Verdana" panose="020B0604030504040204" pitchFamily="34" charset="0"/>
                        </a:rPr>
                        <a:t>-4, +4</a:t>
                      </a:r>
                    </a:p>
                  </a:txBody>
                  <a:tcPr marL="19050" marR="19050" marT="19050" marB="19050">
                    <a:lnL>
                      <a:noFill/>
                    </a:lnL>
                    <a:lnR>
                      <a:noFill/>
                    </a:lnR>
                    <a:lnT>
                      <a:noFill/>
                    </a:lnT>
                    <a:lnB>
                      <a:noFill/>
                    </a:lnB>
                  </a:tcPr>
                </a:tc>
              </a:tr>
              <a:tr h="437957">
                <a:tc>
                  <a:txBody>
                    <a:bodyPr/>
                    <a:lstStyle/>
                    <a:p>
                      <a:pPr algn="l"/>
                      <a:r>
                        <a:rPr lang="el-GR" b="0" i="0" dirty="0" smtClean="0">
                          <a:solidFill>
                            <a:srgbClr val="000000"/>
                          </a:solidFill>
                          <a:effectLst/>
                          <a:latin typeface="Verdana" panose="020B0604030504040204" pitchFamily="34" charset="0"/>
                        </a:rPr>
                        <a:t>           </a:t>
                      </a:r>
                      <a:r>
                        <a:rPr lang="en-US" b="0" i="0" dirty="0" smtClean="0">
                          <a:solidFill>
                            <a:srgbClr val="000000"/>
                          </a:solidFill>
                          <a:effectLst/>
                          <a:latin typeface="Verdana" panose="020B0604030504040204" pitchFamily="34" charset="0"/>
                        </a:rPr>
                        <a:t>Cr</a:t>
                      </a:r>
                      <a:endParaRPr lang="en-US" b="0" i="0" dirty="0">
                        <a:solidFill>
                          <a:srgbClr val="000000"/>
                        </a:solidFill>
                        <a:effectLst/>
                        <a:latin typeface="Verdana" panose="020B0604030504040204" pitchFamily="34" charset="0"/>
                      </a:endParaRPr>
                    </a:p>
                  </a:txBody>
                  <a:tcPr marL="19050" marR="19050" marT="19050" marB="19050">
                    <a:lnL>
                      <a:noFill/>
                    </a:lnL>
                    <a:lnR>
                      <a:noFill/>
                    </a:lnR>
                    <a:lnT>
                      <a:noFill/>
                    </a:lnT>
                    <a:lnB>
                      <a:noFill/>
                    </a:lnB>
                    <a:solidFill>
                      <a:srgbClr val="FFFFFF"/>
                    </a:solidFill>
                  </a:tcPr>
                </a:tc>
                <a:tc>
                  <a:txBody>
                    <a:bodyPr/>
                    <a:lstStyle/>
                    <a:p>
                      <a:pPr algn="l"/>
                      <a:r>
                        <a:rPr lang="el-GR" b="0" i="0" dirty="0" smtClean="0">
                          <a:solidFill>
                            <a:srgbClr val="000000"/>
                          </a:solidFill>
                          <a:effectLst/>
                          <a:latin typeface="Verdana" panose="020B0604030504040204" pitchFamily="34" charset="0"/>
                        </a:rPr>
                        <a:t>       +</a:t>
                      </a:r>
                      <a:r>
                        <a:rPr lang="el-GR" b="0" i="0" dirty="0">
                          <a:solidFill>
                            <a:srgbClr val="000000"/>
                          </a:solidFill>
                          <a:effectLst/>
                          <a:latin typeface="Verdana" panose="020B0604030504040204" pitchFamily="34" charset="0"/>
                        </a:rPr>
                        <a:t>3, +6</a:t>
                      </a:r>
                    </a:p>
                  </a:txBody>
                  <a:tcPr marL="19050" marR="19050" marT="19050" marB="19050">
                    <a:lnL>
                      <a:noFill/>
                    </a:lnL>
                    <a:lnR>
                      <a:noFill/>
                    </a:lnR>
                    <a:lnT>
                      <a:noFill/>
                    </a:lnT>
                    <a:lnB>
                      <a:noFill/>
                    </a:lnB>
                    <a:solidFill>
                      <a:srgbClr val="FFFFFF"/>
                    </a:solidFill>
                  </a:tcPr>
                </a:tc>
                <a:tc>
                  <a:txBody>
                    <a:bodyPr/>
                    <a:lstStyle/>
                    <a:p>
                      <a:pPr algn="l"/>
                      <a:endParaRPr lang="el-GR" b="0" i="0">
                        <a:solidFill>
                          <a:srgbClr val="000000"/>
                        </a:solidFill>
                        <a:effectLst/>
                        <a:latin typeface="Verdana" panose="020B0604030504040204" pitchFamily="34" charset="0"/>
                      </a:endParaRPr>
                    </a:p>
                  </a:txBody>
                  <a:tcPr marL="19050" marR="19050" marT="19050" marB="19050">
                    <a:lnL>
                      <a:noFill/>
                    </a:lnL>
                    <a:lnR>
                      <a:noFill/>
                    </a:lnR>
                    <a:lnT>
                      <a:noFill/>
                    </a:lnT>
                    <a:lnB>
                      <a:noFill/>
                    </a:lnB>
                    <a:solidFill>
                      <a:srgbClr val="FFFFFF"/>
                    </a:solidFill>
                  </a:tcPr>
                </a:tc>
                <a:tc>
                  <a:txBody>
                    <a:bodyPr/>
                    <a:lstStyle/>
                    <a:p>
                      <a:endParaRPr lang="el-GR" dirty="0"/>
                    </a:p>
                  </a:txBody>
                  <a:tcPr>
                    <a:lnL>
                      <a:noFill/>
                    </a:lnL>
                    <a:lnT>
                      <a:noFill/>
                    </a:lnT>
                  </a:tcPr>
                </a:tc>
              </a:tr>
            </a:tbl>
          </a:graphicData>
        </a:graphic>
      </p:graphicFrame>
      <p:sp>
        <p:nvSpPr>
          <p:cNvPr id="5" name="Rectangle 1"/>
          <p:cNvSpPr>
            <a:spLocks noChangeArrowheads="1"/>
          </p:cNvSpPr>
          <p:nvPr/>
        </p:nvSpPr>
        <p:spPr bwMode="auto">
          <a:xfrm>
            <a:off x="0" y="0"/>
            <a:ext cx="11584762" cy="147732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sz="1800" b="1" i="0" u="none" strike="noStrike" cap="none" normalizeH="0" baseline="0" dirty="0" smtClean="0">
                <a:ln>
                  <a:noFill/>
                </a:ln>
                <a:solidFill>
                  <a:srgbClr val="000000"/>
                </a:solidFill>
                <a:effectLst/>
                <a:latin typeface="Verdana" panose="020B0604030504040204" pitchFamily="34" charset="0"/>
              </a:rPr>
              <a:t>Αριθμός οξείδωσης</a:t>
            </a:r>
            <a:r>
              <a:rPr kumimoji="0" lang="el-GR" altLang="el-GR" sz="1800" b="0" i="0" u="none" strike="noStrike" cap="none" normalizeH="0" baseline="0" dirty="0" smtClean="0">
                <a:ln>
                  <a:noFill/>
                </a:ln>
                <a:solidFill>
                  <a:srgbClr val="000000"/>
                </a:solidFill>
                <a:effectLst/>
                <a:latin typeface="Verdana" panose="020B0604030504040204" pitchFamily="34" charset="0"/>
              </a:rPr>
              <a:t> ενός ατόμου σε μία ομοιοπολική ένωση ορίζεται το φαινομενικό φορτίο που θα αποκτήσει το άτομο, αν τα κοινά ζεύγη ηλεκτρονίων αποδοθούν στο </a:t>
            </a:r>
            <a:r>
              <a:rPr kumimoji="0" lang="el-GR" altLang="el-GR" sz="1800" b="0" i="0" u="none" strike="noStrike" cap="none" normalizeH="0" baseline="0" dirty="0" err="1" smtClean="0">
                <a:ln>
                  <a:noFill/>
                </a:ln>
                <a:solidFill>
                  <a:srgbClr val="000000"/>
                </a:solidFill>
                <a:effectLst/>
                <a:latin typeface="Verdana" panose="020B0604030504040204" pitchFamily="34" charset="0"/>
              </a:rPr>
              <a:t>ηλεκτραρνητικότερο</a:t>
            </a:r>
            <a:r>
              <a:rPr kumimoji="0" lang="el-GR" altLang="el-GR" sz="1800" b="0" i="0" u="none" strike="noStrike" cap="none" normalizeH="0" baseline="0" dirty="0" smtClean="0">
                <a:ln>
                  <a:noFill/>
                </a:ln>
                <a:solidFill>
                  <a:srgbClr val="000000"/>
                </a:solidFill>
                <a:effectLst/>
                <a:latin typeface="Verdana" panose="020B0604030504040204" pitchFamily="34" charset="0"/>
              </a:rPr>
              <a:t> άτομο, ενώ αριθμός οξείδωσης ενός ιόντος σε μια ιοντική ένωση είναι το πραγματικό φορτίο του ιόντος.</a:t>
            </a:r>
            <a:endParaRPr kumimoji="0" lang="el-GR" altLang="el-GR" sz="1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sz="1800" b="0" i="0" u="none" strike="noStrike" cap="none" normalizeH="0" baseline="0" dirty="0" smtClean="0">
                <a:ln>
                  <a:noFill/>
                </a:ln>
                <a:solidFill>
                  <a:srgbClr val="000000"/>
                </a:solidFill>
                <a:effectLst/>
                <a:latin typeface="Arial" panose="020B0604020202020204" pitchFamily="34" charset="0"/>
              </a:rPr>
              <a:t/>
            </a:r>
            <a:br>
              <a:rPr kumimoji="0" lang="el-GR" altLang="el-GR" sz="1800" b="0" i="0" u="none" strike="noStrike" cap="none" normalizeH="0" baseline="0" dirty="0" smtClean="0">
                <a:ln>
                  <a:noFill/>
                </a:ln>
                <a:solidFill>
                  <a:srgbClr val="000000"/>
                </a:solidFill>
                <a:effectLst/>
                <a:latin typeface="Arial" panose="020B0604020202020204" pitchFamily="34" charset="0"/>
              </a:rPr>
            </a:br>
            <a:r>
              <a:rPr kumimoji="0" lang="el-GR" altLang="el-GR" sz="1800" b="0" i="0" u="none" strike="noStrike" cap="none" normalizeH="0" baseline="0" dirty="0" smtClean="0">
                <a:ln>
                  <a:noFill/>
                </a:ln>
                <a:solidFill>
                  <a:srgbClr val="000000"/>
                </a:solidFill>
                <a:effectLst/>
                <a:latin typeface="Verdana" panose="020B0604030504040204" pitchFamily="34" charset="0"/>
              </a:rPr>
              <a:t>Οι πιο συνηθισμένοι αριθμοί οξείδωσης στοιχείων στις ενώσεις είναι οι εξής:</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 xmlns:p14="http://schemas.microsoft.com/office/powerpoint/2010/main" val="15625105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smtClean="0">
                <a:solidFill>
                  <a:schemeClr val="accent1">
                    <a:lumMod val="75000"/>
                  </a:schemeClr>
                </a:solidFill>
              </a:rPr>
              <a:t>Ποτενσιομετρική</a:t>
            </a:r>
            <a:r>
              <a:rPr lang="el-GR" b="1" dirty="0" smtClean="0">
                <a:solidFill>
                  <a:schemeClr val="accent1">
                    <a:lumMod val="75000"/>
                  </a:schemeClr>
                </a:solidFill>
              </a:rPr>
              <a:t> </a:t>
            </a:r>
            <a:r>
              <a:rPr lang="el-GR" b="1" dirty="0" err="1" smtClean="0">
                <a:solidFill>
                  <a:schemeClr val="accent1">
                    <a:lumMod val="75000"/>
                  </a:schemeClr>
                </a:solidFill>
              </a:rPr>
              <a:t>ογκομέτρηση</a:t>
            </a:r>
            <a:endParaRPr lang="el-GR" b="1" dirty="0">
              <a:solidFill>
                <a:schemeClr val="accent1">
                  <a:lumMod val="75000"/>
                </a:schemeClr>
              </a:solidFill>
            </a:endParaRPr>
          </a:p>
        </p:txBody>
      </p:sp>
      <p:sp>
        <p:nvSpPr>
          <p:cNvPr id="3" name="Θέση περιεχομένου 2"/>
          <p:cNvSpPr>
            <a:spLocks noGrp="1"/>
          </p:cNvSpPr>
          <p:nvPr>
            <p:ph idx="1"/>
          </p:nvPr>
        </p:nvSpPr>
        <p:spPr/>
        <p:txBody>
          <a:bodyPr/>
          <a:lstStyle/>
          <a:p>
            <a:r>
              <a:rPr lang="el-GR" dirty="0" smtClean="0"/>
              <a:t>Η αντίδραση θα πρέπει να είναι ποσοτική και ταχεία, καθώς και τα ηλεκτρόδια να χαρακτηρίζονται από μεγάλη ταχύτητα αποκρίσεως και χαμηλό όριο ανίχνευσης (παρατήρηση μικρών μεταβολών)</a:t>
            </a:r>
          </a:p>
          <a:p>
            <a:r>
              <a:rPr lang="el-GR" dirty="0" smtClean="0"/>
              <a:t>Μέτρηση ΗΕΔ μετά την προσθήκη γνωστών όγκων πρότυπου διαλύματος. </a:t>
            </a:r>
          </a:p>
          <a:p>
            <a:r>
              <a:rPr lang="el-GR" dirty="0" smtClean="0"/>
              <a:t>Η καμπύλη </a:t>
            </a:r>
            <a:r>
              <a:rPr lang="el-GR" dirty="0" err="1" smtClean="0"/>
              <a:t>ογκομέτρησης</a:t>
            </a:r>
            <a:r>
              <a:rPr lang="el-GR" dirty="0" smtClean="0"/>
              <a:t> </a:t>
            </a:r>
            <a:r>
              <a:rPr lang="en-US" dirty="0" smtClean="0"/>
              <a:t>[</a:t>
            </a:r>
            <a:r>
              <a:rPr lang="el-GR" dirty="0" smtClean="0"/>
              <a:t>Ε(ή </a:t>
            </a:r>
            <a:r>
              <a:rPr lang="en-US" dirty="0" smtClean="0"/>
              <a:t>pH)</a:t>
            </a:r>
            <a:r>
              <a:rPr lang="el-GR" dirty="0" smtClean="0"/>
              <a:t>=</a:t>
            </a:r>
            <a:r>
              <a:rPr lang="en-US" dirty="0" smtClean="0"/>
              <a:t>f(V)], </a:t>
            </a:r>
            <a:r>
              <a:rPr lang="el-GR" dirty="0" smtClean="0"/>
              <a:t>λαμβάνεται είτε σημείο-σημείο, είτε αυτόματα με προσθήκη του πρότυπου διαλύματος</a:t>
            </a:r>
            <a:r>
              <a:rPr lang="en-US" dirty="0" smtClean="0"/>
              <a:t> </a:t>
            </a:r>
            <a:r>
              <a:rPr lang="el-GR" dirty="0" smtClean="0"/>
              <a:t>σε </a:t>
            </a:r>
            <a:r>
              <a:rPr lang="el-GR" dirty="0" err="1" smtClean="0"/>
              <a:t>προχοΐδα</a:t>
            </a:r>
            <a:r>
              <a:rPr lang="el-GR" dirty="0" smtClean="0"/>
              <a:t> </a:t>
            </a:r>
            <a:r>
              <a:rPr lang="el-GR" dirty="0" err="1" smtClean="0"/>
              <a:t>και΄άμεσο</a:t>
            </a:r>
            <a:r>
              <a:rPr lang="el-GR" dirty="0" smtClean="0"/>
              <a:t> καταγραφικό σύστημα </a:t>
            </a:r>
            <a:endParaRPr lang="el-GR" dirty="0"/>
          </a:p>
        </p:txBody>
      </p:sp>
    </p:spTree>
    <p:extLst>
      <p:ext uri="{BB962C8B-B14F-4D97-AF65-F5344CB8AC3E}">
        <p14:creationId xmlns="" xmlns:p14="http://schemas.microsoft.com/office/powerpoint/2010/main" val="18405369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54842"/>
            <a:ext cx="10515600" cy="5822121"/>
          </a:xfrm>
        </p:spPr>
        <p:txBody>
          <a:bodyPr>
            <a:normAutofit fontScale="92500" lnSpcReduction="10000"/>
          </a:bodyPr>
          <a:lstStyle/>
          <a:p>
            <a:r>
              <a:rPr lang="el-GR" dirty="0" smtClean="0"/>
              <a:t>Το τελικό σημείο σε μία σιγμοειδή καμπύλη είναι το σημείο καμπής (αυτό με την μεγαλύτερη κλίση)</a:t>
            </a:r>
          </a:p>
          <a:p>
            <a:r>
              <a:rPr lang="el-GR" dirty="0" smtClean="0"/>
              <a:t>Ακριβέστερος προσδιορισμός με την καμπύλη της πρώτης παραγώγου (στο σημείο μέγιστης τιμής)</a:t>
            </a:r>
          </a:p>
          <a:p>
            <a:pPr marL="0" indent="0">
              <a:buNone/>
            </a:pPr>
            <a:r>
              <a:rPr lang="el-GR" b="1" dirty="0" smtClean="0"/>
              <a:t>Πλεονεκτήματα:</a:t>
            </a:r>
          </a:p>
          <a:p>
            <a:r>
              <a:rPr lang="el-GR" dirty="0" smtClean="0"/>
              <a:t>Σε σχέση με τις άμεσες </a:t>
            </a:r>
            <a:r>
              <a:rPr lang="el-GR" dirty="0" err="1" smtClean="0"/>
              <a:t>ποτενσιομετρικές</a:t>
            </a:r>
            <a:r>
              <a:rPr lang="el-GR" dirty="0" smtClean="0"/>
              <a:t> μεθόδους, μεγαλύτερη ακρίβεια και καλύτερη </a:t>
            </a:r>
            <a:r>
              <a:rPr lang="el-GR" dirty="0" err="1" smtClean="0"/>
              <a:t>επαναληψιμότητα</a:t>
            </a:r>
            <a:r>
              <a:rPr lang="el-GR" dirty="0" smtClean="0"/>
              <a:t>. Γιατί στο ισοδύναμο σημείο μεγάλες μεταβολές συγκεντρώσεων, άρα και μεγάλες μεταβολές δυναμικού. Επίσης μας ενδιαφέρουν οι μεταβολές του δυναμικού και όχι οι απόλυτες τιμές αυτού, άρα παράγοντες όπως το δυναμικό υγρού συνδέσου και η ιοντική ισχύς δεν επηρεάζουν την ακρίβεια. </a:t>
            </a:r>
          </a:p>
          <a:p>
            <a:r>
              <a:rPr lang="el-GR" dirty="0" smtClean="0"/>
              <a:t> σε σχέση με τις κλασικές </a:t>
            </a:r>
            <a:r>
              <a:rPr lang="el-GR" dirty="0" err="1" smtClean="0"/>
              <a:t>ογκομετρήσεις</a:t>
            </a:r>
            <a:r>
              <a:rPr lang="el-GR" dirty="0" smtClean="0"/>
              <a:t> πλεονεκτούν γιατί οι παρεμποδίσεις είναι λιγότερες σε θολά, έγχρωμα, αδιαφανή ή φθορίζοντα διαλύματα. Ακόμα είναι εφικτός ο προσδιορισμός 2 ή περισσοτέρων ουσιών αν διαφέρουν αρκετά ως προς την οξειδωτική ή αναγωγική τους ικανότητα</a:t>
            </a:r>
            <a:endParaRPr lang="el-GR" dirty="0"/>
          </a:p>
        </p:txBody>
      </p:sp>
    </p:spTree>
    <p:extLst>
      <p:ext uri="{BB962C8B-B14F-4D97-AF65-F5344CB8AC3E}">
        <p14:creationId xmlns="" xmlns:p14="http://schemas.microsoft.com/office/powerpoint/2010/main" val="77729514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indent="0">
              <a:buNone/>
            </a:pPr>
            <a:r>
              <a:rPr lang="el-GR" b="1" dirty="0" smtClean="0"/>
              <a:t>Εφαρμογές: </a:t>
            </a:r>
            <a:r>
              <a:rPr lang="el-GR" dirty="0" smtClean="0"/>
              <a:t>αντιδράσεις</a:t>
            </a:r>
          </a:p>
          <a:p>
            <a:r>
              <a:rPr lang="el-GR" dirty="0" smtClean="0"/>
              <a:t>Εξουδετέρωσης</a:t>
            </a:r>
          </a:p>
          <a:p>
            <a:r>
              <a:rPr lang="el-GR" dirty="0" smtClean="0"/>
              <a:t>Οξειδοαναγωγής</a:t>
            </a:r>
          </a:p>
          <a:p>
            <a:r>
              <a:rPr lang="el-GR" dirty="0" smtClean="0"/>
              <a:t>Καθιζήσεως, και </a:t>
            </a:r>
          </a:p>
          <a:p>
            <a:r>
              <a:rPr lang="el-GR" dirty="0" err="1" smtClean="0"/>
              <a:t>Συμπλοκομετρικές</a:t>
            </a:r>
            <a:r>
              <a:rPr lang="el-GR" dirty="0" smtClean="0"/>
              <a:t>, τόσο σε υδατικά όσο και σε μη υδατικά διαλύματα</a:t>
            </a:r>
          </a:p>
        </p:txBody>
      </p:sp>
    </p:spTree>
    <p:extLst>
      <p:ext uri="{BB962C8B-B14F-4D97-AF65-F5344CB8AC3E}">
        <p14:creationId xmlns="" xmlns:p14="http://schemas.microsoft.com/office/powerpoint/2010/main" val="192303417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accent1">
                    <a:lumMod val="75000"/>
                  </a:schemeClr>
                </a:solidFill>
              </a:rPr>
              <a:t>Ηλεκτρολυτικές τεχνικές ανάλυσης</a:t>
            </a:r>
            <a:br>
              <a:rPr lang="el-GR" b="1" dirty="0" smtClean="0">
                <a:solidFill>
                  <a:schemeClr val="accent1">
                    <a:lumMod val="75000"/>
                  </a:schemeClr>
                </a:solidFill>
              </a:rPr>
            </a:br>
            <a:r>
              <a:rPr lang="el-GR" b="1" dirty="0" err="1" smtClean="0">
                <a:solidFill>
                  <a:schemeClr val="accent1">
                    <a:lumMod val="75000"/>
                  </a:schemeClr>
                </a:solidFill>
              </a:rPr>
              <a:t>Ηλεκτροσταθμική</a:t>
            </a:r>
            <a:r>
              <a:rPr lang="el-GR" b="1" dirty="0" smtClean="0">
                <a:solidFill>
                  <a:schemeClr val="accent1">
                    <a:lumMod val="75000"/>
                  </a:schemeClr>
                </a:solidFill>
              </a:rPr>
              <a:t> ανάλυση και </a:t>
            </a:r>
            <a:r>
              <a:rPr lang="el-GR" b="1" dirty="0" err="1" smtClean="0">
                <a:solidFill>
                  <a:schemeClr val="accent1">
                    <a:lumMod val="75000"/>
                  </a:schemeClr>
                </a:solidFill>
              </a:rPr>
              <a:t>κουλομετρία</a:t>
            </a:r>
            <a:endParaRPr lang="el-GR" b="1" dirty="0">
              <a:solidFill>
                <a:schemeClr val="accent1">
                  <a:lumMod val="75000"/>
                </a:schemeClr>
              </a:solidFill>
            </a:endParaRPr>
          </a:p>
        </p:txBody>
      </p:sp>
      <p:sp>
        <p:nvSpPr>
          <p:cNvPr id="3" name="Θέση περιεχομένου 2"/>
          <p:cNvSpPr>
            <a:spLocks noGrp="1"/>
          </p:cNvSpPr>
          <p:nvPr>
            <p:ph idx="1"/>
          </p:nvPr>
        </p:nvSpPr>
        <p:spPr/>
        <p:txBody>
          <a:bodyPr/>
          <a:lstStyle/>
          <a:p>
            <a:r>
              <a:rPr lang="el-GR" dirty="0" smtClean="0"/>
              <a:t>Στην </a:t>
            </a:r>
            <a:r>
              <a:rPr lang="el-GR" dirty="0" err="1" smtClean="0"/>
              <a:t>ποτενσιομετρία</a:t>
            </a:r>
            <a:r>
              <a:rPr lang="el-GR" dirty="0" smtClean="0"/>
              <a:t>: μηδενική ροή ρεύματος, μετά από αποκατάσταση ισορροπίας αυθόρμητων </a:t>
            </a:r>
            <a:r>
              <a:rPr lang="el-GR" dirty="0" err="1" smtClean="0"/>
              <a:t>ηλεκτροδιακών</a:t>
            </a:r>
            <a:r>
              <a:rPr lang="el-GR" dirty="0" smtClean="0"/>
              <a:t> αντιδράσεων</a:t>
            </a:r>
          </a:p>
          <a:p>
            <a:r>
              <a:rPr lang="el-GR" dirty="0" smtClean="0"/>
              <a:t>Στις ηλεκτρολυτικές, οι </a:t>
            </a:r>
            <a:r>
              <a:rPr lang="el-GR" dirty="0" err="1" smtClean="0"/>
              <a:t>ηλεκτροδιακές</a:t>
            </a:r>
            <a:r>
              <a:rPr lang="el-GR" dirty="0" smtClean="0"/>
              <a:t> αντιδράσεις δεν είναι αυθόρμητες, απαιτείται εφαρμογή τάσης από εξωτερική πηγή</a:t>
            </a:r>
            <a:r>
              <a:rPr lang="en-US" dirty="0" smtClean="0"/>
              <a:t>. </a:t>
            </a:r>
            <a:r>
              <a:rPr lang="el-GR" dirty="0" smtClean="0"/>
              <a:t>Αν η εξωτερικά εφαρμοζόμενη τάση είναι μεγαλύτερη από την τάση ισορροπίας του στοιχείου, το στοιχείο ονομάζεται ηλεκτρολυτικό, αν είναι μικρότερη ονομάζεται γαλβανικό, ενώ αν είναι ίση, δεν διαρρέεται από ρεύμα. </a:t>
            </a:r>
            <a:endParaRPr lang="el-GR" dirty="0"/>
          </a:p>
        </p:txBody>
      </p:sp>
    </p:spTree>
    <p:extLst>
      <p:ext uri="{BB962C8B-B14F-4D97-AF65-F5344CB8AC3E}">
        <p14:creationId xmlns="" xmlns:p14="http://schemas.microsoft.com/office/powerpoint/2010/main" val="234456053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accent1">
                    <a:lumMod val="75000"/>
                  </a:schemeClr>
                </a:solidFill>
              </a:rPr>
              <a:t>Ηλεκτρολυτικές τεχνικές:</a:t>
            </a:r>
            <a:endParaRPr lang="el-GR" b="1" dirty="0">
              <a:solidFill>
                <a:schemeClr val="accent1">
                  <a:lumMod val="75000"/>
                </a:schemeClr>
              </a:solidFill>
            </a:endParaRPr>
          </a:p>
        </p:txBody>
      </p:sp>
      <p:sp>
        <p:nvSpPr>
          <p:cNvPr id="3" name="Θέση περιεχομένου 2"/>
          <p:cNvSpPr>
            <a:spLocks noGrp="1"/>
          </p:cNvSpPr>
          <p:nvPr>
            <p:ph idx="1"/>
          </p:nvPr>
        </p:nvSpPr>
        <p:spPr/>
        <p:txBody>
          <a:bodyPr/>
          <a:lstStyle/>
          <a:p>
            <a:r>
              <a:rPr lang="el-GR" dirty="0" err="1" smtClean="0"/>
              <a:t>Ηλεκτροσταθμική</a:t>
            </a:r>
            <a:r>
              <a:rPr lang="el-GR" dirty="0" smtClean="0"/>
              <a:t> ανάλυση (το προσδιοριζόμενο συστατικό αποτίθεται ως στερεό στην κάθοδο ή άνοδο του στοιχείου, προσδιορίζεται η αύξηση του βάρους του ηλεκτροδίου)</a:t>
            </a:r>
          </a:p>
          <a:p>
            <a:r>
              <a:rPr lang="el-GR" dirty="0" err="1" smtClean="0"/>
              <a:t>Κουλομετρία</a:t>
            </a:r>
            <a:r>
              <a:rPr lang="el-GR" dirty="0"/>
              <a:t> </a:t>
            </a:r>
            <a:r>
              <a:rPr lang="el-GR" dirty="0" smtClean="0"/>
              <a:t>(μετρείται η ποσότητα ηλεκτρισμού που απαιτείται για την περάτωση μιας χημικής αντίδρασης)</a:t>
            </a:r>
          </a:p>
          <a:p>
            <a:r>
              <a:rPr lang="el-GR" dirty="0" err="1" smtClean="0"/>
              <a:t>Βολταμμετρικές</a:t>
            </a:r>
            <a:r>
              <a:rPr lang="el-GR" dirty="0" smtClean="0"/>
              <a:t> τεχνικές (παρακολουθείται η ένταση του ρεύματος)</a:t>
            </a:r>
            <a:endParaRPr lang="el-GR" dirty="0"/>
          </a:p>
        </p:txBody>
      </p:sp>
    </p:spTree>
    <p:extLst>
      <p:ext uri="{BB962C8B-B14F-4D97-AF65-F5344CB8AC3E}">
        <p14:creationId xmlns="" xmlns:p14="http://schemas.microsoft.com/office/powerpoint/2010/main" val="35477197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586854"/>
            <a:ext cx="10515600" cy="5590109"/>
          </a:xfrm>
        </p:spPr>
        <p:txBody>
          <a:bodyPr>
            <a:normAutofit/>
          </a:bodyPr>
          <a:lstStyle/>
          <a:p>
            <a:r>
              <a:rPr lang="el-GR" dirty="0" smtClean="0"/>
              <a:t>Κάθοδος, ο αρνητικός πόλος του ηλεκτρολυτικού στοιχείου, πραγματοποιείται αναγωγή</a:t>
            </a:r>
          </a:p>
          <a:p>
            <a:r>
              <a:rPr lang="el-GR" dirty="0" smtClean="0"/>
              <a:t>Άνοδος, θετικός πόλος, πραγματοποιείται οξείδωση</a:t>
            </a:r>
          </a:p>
          <a:p>
            <a:pPr marL="0" indent="0">
              <a:buNone/>
            </a:pPr>
            <a:r>
              <a:rPr lang="el-GR" dirty="0"/>
              <a:t>π</a:t>
            </a:r>
            <a:r>
              <a:rPr lang="el-GR" dirty="0" smtClean="0"/>
              <a:t>.χ. ηλεκτρόλυση διαλύματος ιόντων χαλκού</a:t>
            </a:r>
          </a:p>
          <a:p>
            <a:pPr marL="0" indent="0">
              <a:buNone/>
            </a:pPr>
            <a:r>
              <a:rPr lang="el-GR" dirty="0" smtClean="0"/>
              <a:t>Κάθοδο αναγωγή ιόντων χαλκού και απόθεση στερεού χαλκού</a:t>
            </a:r>
          </a:p>
          <a:p>
            <a:pPr marL="0" indent="0">
              <a:buNone/>
            </a:pPr>
            <a:r>
              <a:rPr lang="en-US" dirty="0" smtClean="0"/>
              <a:t>Cu</a:t>
            </a:r>
            <a:r>
              <a:rPr lang="en-US" baseline="30000" dirty="0" smtClean="0"/>
              <a:t>+2</a:t>
            </a:r>
            <a:r>
              <a:rPr lang="en-US" dirty="0" smtClean="0"/>
              <a:t>  + 2 e-          Cu</a:t>
            </a:r>
          </a:p>
          <a:p>
            <a:pPr marL="0" indent="0">
              <a:buNone/>
            </a:pPr>
            <a:r>
              <a:rPr lang="el-GR" dirty="0" smtClean="0"/>
              <a:t>Άνοδο αντίδραση οξείδωσης νερού προς </a:t>
            </a:r>
            <a:r>
              <a:rPr lang="el-GR" dirty="0"/>
              <a:t>π</a:t>
            </a:r>
            <a:r>
              <a:rPr lang="el-GR" dirty="0" smtClean="0"/>
              <a:t>αρασκευή αέριου οξυγόνου</a:t>
            </a:r>
            <a:endParaRPr lang="en-US" dirty="0"/>
          </a:p>
          <a:p>
            <a:pPr marL="0" indent="0">
              <a:buNone/>
            </a:pPr>
            <a:r>
              <a:rPr lang="en-US" dirty="0" smtClean="0"/>
              <a:t>2 H</a:t>
            </a:r>
            <a:r>
              <a:rPr lang="en-US" baseline="-25000" dirty="0" smtClean="0"/>
              <a:t>2</a:t>
            </a:r>
            <a:r>
              <a:rPr lang="en-US" dirty="0" smtClean="0"/>
              <a:t>O          O</a:t>
            </a:r>
            <a:r>
              <a:rPr lang="en-US" baseline="-25000" dirty="0" smtClean="0"/>
              <a:t>2</a:t>
            </a:r>
            <a:r>
              <a:rPr lang="en-US" dirty="0" smtClean="0"/>
              <a:t> + 4H</a:t>
            </a:r>
            <a:r>
              <a:rPr lang="en-US" baseline="30000" dirty="0" smtClean="0"/>
              <a:t>+</a:t>
            </a:r>
            <a:r>
              <a:rPr lang="en-US" dirty="0" smtClean="0"/>
              <a:t>  +4e</a:t>
            </a:r>
            <a:r>
              <a:rPr lang="en-US" baseline="30000" dirty="0" smtClean="0"/>
              <a:t>-</a:t>
            </a:r>
          </a:p>
          <a:p>
            <a:pPr marL="0" indent="0">
              <a:buNone/>
            </a:pPr>
            <a:r>
              <a:rPr lang="el-GR" dirty="0" smtClean="0"/>
              <a:t>Συνολικά γίνεται η αντίδραση:</a:t>
            </a:r>
            <a:endParaRPr lang="en-US" dirty="0"/>
          </a:p>
          <a:p>
            <a:pPr marL="0" indent="0">
              <a:buNone/>
            </a:pPr>
            <a:r>
              <a:rPr lang="en-US" dirty="0" smtClean="0"/>
              <a:t>2Cu</a:t>
            </a:r>
            <a:r>
              <a:rPr lang="en-US" baseline="30000" dirty="0" smtClean="0"/>
              <a:t>+2</a:t>
            </a:r>
            <a:r>
              <a:rPr lang="en-US" dirty="0" smtClean="0"/>
              <a:t>  </a:t>
            </a:r>
            <a:r>
              <a:rPr lang="en-US" dirty="0"/>
              <a:t>+ 2 H</a:t>
            </a:r>
            <a:r>
              <a:rPr lang="en-US" baseline="-25000" dirty="0"/>
              <a:t>2</a:t>
            </a:r>
            <a:r>
              <a:rPr lang="en-US" dirty="0"/>
              <a:t>O </a:t>
            </a:r>
            <a:r>
              <a:rPr lang="en-US" dirty="0" smtClean="0"/>
              <a:t>         2Cu + </a:t>
            </a:r>
            <a:r>
              <a:rPr lang="en-US" dirty="0"/>
              <a:t>4H</a:t>
            </a:r>
            <a:r>
              <a:rPr lang="en-US" baseline="30000" dirty="0"/>
              <a:t>+</a:t>
            </a:r>
            <a:r>
              <a:rPr lang="en-US" dirty="0"/>
              <a:t> + </a:t>
            </a:r>
            <a:r>
              <a:rPr lang="en-US" dirty="0" smtClean="0"/>
              <a:t>O</a:t>
            </a:r>
            <a:r>
              <a:rPr lang="en-US" baseline="-25000" dirty="0" smtClean="0"/>
              <a:t>2</a:t>
            </a:r>
            <a:endParaRPr lang="en-US" dirty="0"/>
          </a:p>
          <a:p>
            <a:pPr marL="0" indent="0">
              <a:buNone/>
            </a:pPr>
            <a:r>
              <a:rPr lang="en-US" dirty="0"/>
              <a:t> </a:t>
            </a:r>
          </a:p>
          <a:p>
            <a:pPr marL="0" indent="0">
              <a:buNone/>
            </a:pPr>
            <a:endParaRPr lang="el-GR" baseline="30000" dirty="0"/>
          </a:p>
        </p:txBody>
      </p:sp>
      <p:cxnSp>
        <p:nvCxnSpPr>
          <p:cNvPr id="5" name="Ευθύγραμμο βέλος σύνδεσης 4"/>
          <p:cNvCxnSpPr/>
          <p:nvPr/>
        </p:nvCxnSpPr>
        <p:spPr>
          <a:xfrm>
            <a:off x="2620374" y="3261815"/>
            <a:ext cx="60050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 name="Ευθύγραμμο βέλος σύνδεσης 5"/>
          <p:cNvCxnSpPr/>
          <p:nvPr/>
        </p:nvCxnSpPr>
        <p:spPr>
          <a:xfrm>
            <a:off x="1926612" y="4246732"/>
            <a:ext cx="60050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Ευθύγραμμο βέλος σύνδεσης 6"/>
          <p:cNvCxnSpPr/>
          <p:nvPr/>
        </p:nvCxnSpPr>
        <p:spPr>
          <a:xfrm>
            <a:off x="3102599" y="5299891"/>
            <a:ext cx="60050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4838333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accent1">
                    <a:lumMod val="75000"/>
                  </a:schemeClr>
                </a:solidFill>
              </a:rPr>
              <a:t>Νόμος του </a:t>
            </a:r>
            <a:r>
              <a:rPr lang="en-US" b="1" dirty="0" smtClean="0">
                <a:solidFill>
                  <a:schemeClr val="accent1">
                    <a:lumMod val="75000"/>
                  </a:schemeClr>
                </a:solidFill>
              </a:rPr>
              <a:t>Faraday</a:t>
            </a:r>
            <a:endParaRPr lang="el-GR" b="1" dirty="0">
              <a:solidFill>
                <a:schemeClr val="accent1">
                  <a:lumMod val="75000"/>
                </a:schemeClr>
              </a:solidFill>
            </a:endParaRPr>
          </a:p>
        </p:txBody>
      </p:sp>
      <p:sp>
        <p:nvSpPr>
          <p:cNvPr id="3" name="Θέση περιεχομένου 2"/>
          <p:cNvSpPr>
            <a:spLocks noGrp="1"/>
          </p:cNvSpPr>
          <p:nvPr>
            <p:ph idx="1"/>
          </p:nvPr>
        </p:nvSpPr>
        <p:spPr/>
        <p:txBody>
          <a:bodyPr/>
          <a:lstStyle/>
          <a:p>
            <a:r>
              <a:rPr lang="el-GR" dirty="0" smtClean="0"/>
              <a:t>Για τις αντιδράσεις που γίνονται πάνω στην επιφάνεια των ηλεκτροδίων ισχύει ο νόμος του </a:t>
            </a:r>
            <a:r>
              <a:rPr lang="en-US" dirty="0" smtClean="0"/>
              <a:t>Faraday </a:t>
            </a:r>
          </a:p>
          <a:p>
            <a:pPr marL="0" indent="0">
              <a:buNone/>
            </a:pPr>
            <a:r>
              <a:rPr lang="en-US" dirty="0"/>
              <a:t> </a:t>
            </a:r>
            <a:r>
              <a:rPr lang="en-US" dirty="0" smtClean="0"/>
              <a:t> </a:t>
            </a:r>
            <a:r>
              <a:rPr lang="en-US" b="1" dirty="0" smtClean="0">
                <a:solidFill>
                  <a:schemeClr val="accent1">
                    <a:lumMod val="75000"/>
                  </a:schemeClr>
                </a:solidFill>
              </a:rPr>
              <a:t>m= </a:t>
            </a:r>
            <a:r>
              <a:rPr lang="en-US" b="1" dirty="0" err="1" smtClean="0">
                <a:solidFill>
                  <a:schemeClr val="accent1">
                    <a:lumMod val="75000"/>
                  </a:schemeClr>
                </a:solidFill>
              </a:rPr>
              <a:t>QM</a:t>
            </a:r>
            <a:r>
              <a:rPr lang="en-US" b="1" baseline="-25000" dirty="0" err="1" smtClean="0">
                <a:solidFill>
                  <a:schemeClr val="accent1">
                    <a:lumMod val="75000"/>
                  </a:schemeClr>
                </a:solidFill>
              </a:rPr>
              <a:t>r</a:t>
            </a:r>
            <a:r>
              <a:rPr lang="en-US" b="1" dirty="0" smtClean="0">
                <a:solidFill>
                  <a:schemeClr val="accent1">
                    <a:lumMod val="75000"/>
                  </a:schemeClr>
                </a:solidFill>
              </a:rPr>
              <a:t>/</a:t>
            </a:r>
            <a:r>
              <a:rPr lang="en-US" b="1" dirty="0" err="1" smtClean="0">
                <a:solidFill>
                  <a:schemeClr val="accent1">
                    <a:lumMod val="75000"/>
                  </a:schemeClr>
                </a:solidFill>
              </a:rPr>
              <a:t>nF</a:t>
            </a:r>
            <a:r>
              <a:rPr lang="en-US" dirty="0" smtClean="0"/>
              <a:t>, </a:t>
            </a:r>
            <a:r>
              <a:rPr lang="el-GR" dirty="0" smtClean="0"/>
              <a:t>όπου</a:t>
            </a:r>
          </a:p>
          <a:p>
            <a:pPr marL="0" indent="0">
              <a:buNone/>
            </a:pPr>
            <a:r>
              <a:rPr lang="en-US" dirty="0"/>
              <a:t>m</a:t>
            </a:r>
            <a:r>
              <a:rPr lang="en-US" dirty="0" smtClean="0"/>
              <a:t>= </a:t>
            </a:r>
            <a:r>
              <a:rPr lang="el-GR" dirty="0" smtClean="0"/>
              <a:t>μάζα της </a:t>
            </a:r>
            <a:r>
              <a:rPr lang="el-GR" dirty="0" err="1" smtClean="0"/>
              <a:t>οξειδούμενης</a:t>
            </a:r>
            <a:r>
              <a:rPr lang="el-GR" dirty="0" smtClean="0"/>
              <a:t> ή αναγόμενης ουσίας σε </a:t>
            </a:r>
            <a:r>
              <a:rPr lang="en-US" dirty="0" smtClean="0"/>
              <a:t>g</a:t>
            </a:r>
            <a:endParaRPr lang="el-GR" dirty="0" smtClean="0"/>
          </a:p>
          <a:p>
            <a:pPr marL="0" indent="0">
              <a:buNone/>
            </a:pPr>
            <a:r>
              <a:rPr lang="en-US" dirty="0" smtClean="0"/>
              <a:t>Q= </a:t>
            </a:r>
            <a:r>
              <a:rPr lang="el-GR" dirty="0" smtClean="0"/>
              <a:t>ποσότητα διερχόμενου ηλεκτρισμού σε </a:t>
            </a:r>
            <a:r>
              <a:rPr lang="en-US" dirty="0" smtClean="0"/>
              <a:t>coulombs (C)</a:t>
            </a:r>
            <a:r>
              <a:rPr lang="el-GR" dirty="0" smtClean="0"/>
              <a:t>, </a:t>
            </a:r>
            <a:r>
              <a:rPr lang="en-US" dirty="0" smtClean="0"/>
              <a:t>Q=it</a:t>
            </a:r>
          </a:p>
          <a:p>
            <a:pPr marL="0" indent="0">
              <a:buNone/>
            </a:pPr>
            <a:r>
              <a:rPr lang="en-US" dirty="0" err="1" smtClean="0"/>
              <a:t>M</a:t>
            </a:r>
            <a:r>
              <a:rPr lang="en-US" baseline="-25000" dirty="0" err="1" smtClean="0"/>
              <a:t>r</a:t>
            </a:r>
            <a:r>
              <a:rPr lang="en-US" dirty="0" smtClean="0"/>
              <a:t>= </a:t>
            </a:r>
            <a:r>
              <a:rPr lang="el-GR" dirty="0" smtClean="0"/>
              <a:t>Μοριακό βάρος της ουσίας</a:t>
            </a:r>
            <a:endParaRPr lang="en-US" dirty="0" smtClean="0"/>
          </a:p>
          <a:p>
            <a:pPr marL="0" indent="0">
              <a:buNone/>
            </a:pPr>
            <a:r>
              <a:rPr lang="en-US" dirty="0" smtClean="0"/>
              <a:t>n= </a:t>
            </a:r>
            <a:r>
              <a:rPr lang="el-GR" dirty="0" smtClean="0"/>
              <a:t>αριθμός ηλεκτρονίων που συμμετέχουν στην αντίδραση οξείδωσης ή αναγωγής</a:t>
            </a:r>
          </a:p>
          <a:p>
            <a:pPr marL="0" indent="0">
              <a:buNone/>
            </a:pPr>
            <a:r>
              <a:rPr lang="en-US" dirty="0" smtClean="0"/>
              <a:t>F= </a:t>
            </a:r>
            <a:r>
              <a:rPr lang="el-GR" dirty="0" smtClean="0"/>
              <a:t>σταθερά </a:t>
            </a:r>
            <a:r>
              <a:rPr lang="en-US" dirty="0" smtClean="0"/>
              <a:t>Faraday</a:t>
            </a:r>
            <a:r>
              <a:rPr lang="el-GR" dirty="0" smtClean="0"/>
              <a:t>= 96484.56</a:t>
            </a:r>
            <a:r>
              <a:rPr lang="en-US" dirty="0" smtClean="0"/>
              <a:t>C/ </a:t>
            </a:r>
            <a:r>
              <a:rPr lang="en-US" dirty="0" err="1" smtClean="0"/>
              <a:t>eq</a:t>
            </a:r>
            <a:endParaRPr lang="el-GR" dirty="0" smtClean="0"/>
          </a:p>
          <a:p>
            <a:pPr marL="0" indent="0">
              <a:buNone/>
            </a:pPr>
            <a:endParaRPr lang="el-GR" dirty="0"/>
          </a:p>
        </p:txBody>
      </p:sp>
    </p:spTree>
    <p:extLst>
      <p:ext uri="{BB962C8B-B14F-4D97-AF65-F5344CB8AC3E}">
        <p14:creationId xmlns="" xmlns:p14="http://schemas.microsoft.com/office/powerpoint/2010/main" val="22027755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smtClean="0">
                <a:solidFill>
                  <a:schemeClr val="accent1">
                    <a:lumMod val="75000"/>
                  </a:schemeClr>
                </a:solidFill>
              </a:rPr>
              <a:t>Ηλεκτροσταθμική</a:t>
            </a:r>
            <a:r>
              <a:rPr lang="el-GR" b="1" dirty="0" smtClean="0">
                <a:solidFill>
                  <a:schemeClr val="accent1">
                    <a:lumMod val="75000"/>
                  </a:schemeClr>
                </a:solidFill>
              </a:rPr>
              <a:t> ανάλυση</a:t>
            </a:r>
            <a:endParaRPr lang="el-GR" b="1" dirty="0">
              <a:solidFill>
                <a:schemeClr val="accent1">
                  <a:lumMod val="75000"/>
                </a:schemeClr>
              </a:solidFill>
            </a:endParaRPr>
          </a:p>
        </p:txBody>
      </p:sp>
      <p:sp>
        <p:nvSpPr>
          <p:cNvPr id="3" name="Θέση περιεχομένου 2"/>
          <p:cNvSpPr>
            <a:spLocks noGrp="1"/>
          </p:cNvSpPr>
          <p:nvPr>
            <p:ph idx="1"/>
          </p:nvPr>
        </p:nvSpPr>
        <p:spPr/>
        <p:txBody>
          <a:bodyPr/>
          <a:lstStyle/>
          <a:p>
            <a:r>
              <a:rPr lang="el-GR" dirty="0" smtClean="0"/>
              <a:t>Βασίζεται στην απόθεση μιας ουσίας σε ένα ηλεκτρόδιο κατά την δίοδο ηλεκτρικού ρεύματος μέσα από το διάλυμα.</a:t>
            </a:r>
          </a:p>
          <a:p>
            <a:r>
              <a:rPr lang="el-GR" dirty="0" smtClean="0"/>
              <a:t>Η ποσότητα του προσδιοριζόμενου συστατικού σχετίζεται με την διαφορά βάρους του ηλεκτροδίου πριν και μετά την ηλεκτρολυτική απόθεση</a:t>
            </a:r>
          </a:p>
          <a:p>
            <a:r>
              <a:rPr lang="el-GR" dirty="0" smtClean="0"/>
              <a:t>Κατάλληλες συνθήκες έτσι ώστε να έχουμε ομοιόμορφη, </a:t>
            </a:r>
            <a:r>
              <a:rPr lang="el-GR" dirty="0" smtClean="0"/>
              <a:t>λεία και </a:t>
            </a:r>
            <a:r>
              <a:rPr lang="el-GR" dirty="0" smtClean="0"/>
              <a:t>συμπαγή απόθεση, το συντομότερο. Παράγοντες που παίζουν ρόλο: σύσταση του μίγματος, ανάδευση, πυκνότητα ρεύματος, φύση επιφάνειας ηλεκτροδίου, θερμοκρασία κ.τ.λ.</a:t>
            </a:r>
            <a:endParaRPr lang="el-GR" dirty="0"/>
          </a:p>
        </p:txBody>
      </p:sp>
    </p:spTree>
    <p:extLst>
      <p:ext uri="{BB962C8B-B14F-4D97-AF65-F5344CB8AC3E}">
        <p14:creationId xmlns="" xmlns:p14="http://schemas.microsoft.com/office/powerpoint/2010/main" val="18099688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00251"/>
            <a:ext cx="10515600" cy="5876712"/>
          </a:xfrm>
        </p:spPr>
        <p:txBody>
          <a:bodyPr/>
          <a:lstStyle/>
          <a:p>
            <a:pPr marL="514350" indent="-514350">
              <a:buFont typeface="+mj-lt"/>
              <a:buAutoNum type="arabicPeriod"/>
            </a:pPr>
            <a:r>
              <a:rPr lang="el-GR" dirty="0" smtClean="0"/>
              <a:t>Ηλεκτρόλυση υπό</a:t>
            </a:r>
            <a:r>
              <a:rPr lang="en-US" dirty="0" smtClean="0"/>
              <a:t> </a:t>
            </a:r>
            <a:r>
              <a:rPr lang="el-GR" dirty="0" smtClean="0"/>
              <a:t>σταθερή τάση. Εφαρμόζεται καθορισμένη τάση, μη ελεγχόμενη κατά την διάρκεια.</a:t>
            </a:r>
          </a:p>
          <a:p>
            <a:pPr marL="514350" indent="-514350">
              <a:buFont typeface="+mj-lt"/>
              <a:buAutoNum type="arabicPeriod"/>
            </a:pPr>
            <a:r>
              <a:rPr lang="el-GR" dirty="0" smtClean="0"/>
              <a:t>Ηλεκτρόλυση υπό σταθερό ρεύμα</a:t>
            </a:r>
            <a:r>
              <a:rPr lang="en-US" dirty="0" smtClean="0"/>
              <a:t>, </a:t>
            </a:r>
            <a:r>
              <a:rPr lang="el-GR" dirty="0" smtClean="0"/>
              <a:t>η εφαρμοζόμενη τάση αυξάνεται σταδιακά για την επίτευξη ρεύματος σταθερής ένταση.</a:t>
            </a:r>
          </a:p>
          <a:p>
            <a:pPr marL="514350" indent="-514350">
              <a:buFont typeface="+mj-lt"/>
              <a:buAutoNum type="arabicPeriod"/>
            </a:pPr>
            <a:r>
              <a:rPr lang="el-GR" dirty="0" smtClean="0"/>
              <a:t>Ηλεκτρόλυση υπό σταθερό δυναμικό της καθόδου ή της ανόδου, με την βοήθεια </a:t>
            </a:r>
            <a:r>
              <a:rPr lang="el-GR" dirty="0" err="1" smtClean="0"/>
              <a:t>ποτενσιοστάτη</a:t>
            </a:r>
            <a:r>
              <a:rPr lang="el-GR" dirty="0" smtClean="0"/>
              <a:t> διατηρείται σταθερό το δυναμικό του ηλεκτροδίου εργασίας ως προς το ηλεκτρόδιο αναφοράς. </a:t>
            </a:r>
          </a:p>
          <a:p>
            <a:r>
              <a:rPr lang="el-GR" dirty="0" smtClean="0"/>
              <a:t>Οι 1&amp;2 περιορισμένη εκλεκτικότητα, μόνο όταν στο διάλυμα υπάρχει 1 ή το πολύ 2 μέταλλα. Η 3  εκλεκτική απόθεση μετάλλων σε μίγμα πολλών ιόντων (με έλεγχο του δυναμικού καθόδου). Με την τεχνική αυτή είναι δυνατή η σταδιακή απόθεση μετάλλων. </a:t>
            </a:r>
            <a:endParaRPr lang="en-US" dirty="0" smtClean="0"/>
          </a:p>
          <a:p>
            <a:endParaRPr lang="el-GR" dirty="0"/>
          </a:p>
        </p:txBody>
      </p:sp>
    </p:spTree>
    <p:extLst>
      <p:ext uri="{BB962C8B-B14F-4D97-AF65-F5344CB8AC3E}">
        <p14:creationId xmlns="" xmlns:p14="http://schemas.microsoft.com/office/powerpoint/2010/main" val="20174437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Εφαρμογές</a:t>
            </a:r>
            <a:endParaRPr lang="el-GR" dirty="0"/>
          </a:p>
        </p:txBody>
      </p:sp>
      <p:sp>
        <p:nvSpPr>
          <p:cNvPr id="3" name="Θέση περιεχομένου 2"/>
          <p:cNvSpPr>
            <a:spLocks noGrp="1"/>
          </p:cNvSpPr>
          <p:nvPr>
            <p:ph idx="1"/>
          </p:nvPr>
        </p:nvSpPr>
        <p:spPr/>
        <p:txBody>
          <a:bodyPr/>
          <a:lstStyle/>
          <a:p>
            <a:r>
              <a:rPr lang="el-GR" dirty="0" smtClean="0"/>
              <a:t>Χρησιμοποιείται για τον ποσοτικό προσδιορισμό </a:t>
            </a:r>
            <a:r>
              <a:rPr lang="el-GR" dirty="0" err="1" smtClean="0"/>
              <a:t>μεταλλοιόντων</a:t>
            </a:r>
            <a:r>
              <a:rPr lang="el-GR" dirty="0" smtClean="0"/>
              <a:t>, όπως καδμίου, χαλκού, κοβαλτίου, νικελίου, αργύρου, κασσιτέρου και ψευδαργύρου με </a:t>
            </a:r>
            <a:r>
              <a:rPr lang="el-GR" dirty="0" err="1" smtClean="0"/>
              <a:t>ηλεκτοαπόθεση</a:t>
            </a:r>
            <a:r>
              <a:rPr lang="el-GR" dirty="0" smtClean="0"/>
              <a:t> σε κάθοδο </a:t>
            </a:r>
            <a:r>
              <a:rPr lang="el-GR" dirty="0" err="1" smtClean="0"/>
              <a:t>λευκοχρύσου</a:t>
            </a:r>
            <a:r>
              <a:rPr lang="el-GR" dirty="0" smtClean="0"/>
              <a:t>.</a:t>
            </a:r>
          </a:p>
          <a:p>
            <a:r>
              <a:rPr lang="el-GR" dirty="0" smtClean="0"/>
              <a:t>Ορισμένα μέταλλα μπορούν να οξειδωθούν σε άνοδο </a:t>
            </a:r>
            <a:r>
              <a:rPr lang="el-GR" dirty="0" err="1" smtClean="0"/>
              <a:t>λευκοχρύσου</a:t>
            </a:r>
            <a:r>
              <a:rPr lang="el-GR" dirty="0" smtClean="0"/>
              <a:t> σχηματίζοντας αδιάλυτα ιζήματα που μπορούν να ζυγιστούν. </a:t>
            </a:r>
            <a:endParaRPr lang="el-GR" dirty="0"/>
          </a:p>
        </p:txBody>
      </p:sp>
    </p:spTree>
    <p:extLst>
      <p:ext uri="{BB962C8B-B14F-4D97-AF65-F5344CB8AC3E}">
        <p14:creationId xmlns="" xmlns:p14="http://schemas.microsoft.com/office/powerpoint/2010/main" val="17805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97523" y="365760"/>
            <a:ext cx="10515600" cy="6302326"/>
          </a:xfrm>
        </p:spPr>
        <p:txBody>
          <a:bodyPr>
            <a:normAutofit/>
          </a:bodyPr>
          <a:lstStyle/>
          <a:p>
            <a:pPr>
              <a:buFont typeface="Wingdings" pitchFamily="2" charset="2"/>
              <a:buChar char="Ø"/>
            </a:pPr>
            <a:r>
              <a:rPr lang="el-GR" dirty="0" smtClean="0"/>
              <a:t>Κάθε </a:t>
            </a:r>
            <a:r>
              <a:rPr lang="el-GR" dirty="0"/>
              <a:t>στοιχείο σε ελεύθερη κατάσταση έχει Α.Ο. ίσο με το μηδέν. Αυτό ισχύει ανεξάρτητα από το αν το στοιχείο είναι μέταλλο ή αμέταλλο </a:t>
            </a:r>
            <a:r>
              <a:rPr lang="el-GR" dirty="0" err="1"/>
              <a:t>μονοατομικό</a:t>
            </a:r>
            <a:r>
              <a:rPr lang="el-GR" dirty="0"/>
              <a:t> ή </a:t>
            </a:r>
            <a:r>
              <a:rPr lang="el-GR" dirty="0" err="1"/>
              <a:t>πολυατομικό</a:t>
            </a:r>
            <a:r>
              <a:rPr lang="el-GR" dirty="0"/>
              <a:t> στοιχείο</a:t>
            </a:r>
            <a:r>
              <a:rPr lang="el-GR" dirty="0" smtClean="0"/>
              <a:t>.</a:t>
            </a:r>
            <a:endParaRPr lang="en-US" dirty="0" smtClean="0"/>
          </a:p>
          <a:p>
            <a:pPr>
              <a:buNone/>
            </a:pPr>
            <a:endParaRPr lang="en-US" dirty="0" smtClean="0"/>
          </a:p>
          <a:p>
            <a:pPr>
              <a:buFont typeface="Wingdings" pitchFamily="2" charset="2"/>
              <a:buChar char="v"/>
            </a:pPr>
            <a:r>
              <a:rPr lang="el-GR" dirty="0" smtClean="0"/>
              <a:t>Κάποια </a:t>
            </a:r>
            <a:r>
              <a:rPr lang="el-GR" dirty="0"/>
              <a:t>στοιχεία έχουν ιδιαίτερη σημασία στον προσδιορισμό του Α.Ο. Αυτό γίνεται γιατί τα στοιχεία αυτά είναι πολύ κοινά στις ενώσεις και έχουν σχεδόν σταθερές τιμές Α.Ο. Αυτά τα στοιχεία φαίνονται παρακάτω.</a:t>
            </a:r>
          </a:p>
          <a:p>
            <a:pPr>
              <a:buFont typeface="Wingdings" pitchFamily="2" charset="2"/>
              <a:buChar char="Ø"/>
            </a:pPr>
            <a:r>
              <a:rPr lang="el-GR" b="1" dirty="0"/>
              <a:t>2.</a:t>
            </a:r>
            <a:r>
              <a:rPr lang="el-GR" dirty="0"/>
              <a:t> Το Η στις ενώσεις του έχει Α.Ο ίσο με +1, εκτός από τις ενώσεις του με τα </a:t>
            </a:r>
            <a:r>
              <a:rPr lang="el-GR" dirty="0" smtClean="0"/>
              <a:t>με μέταλλα </a:t>
            </a:r>
            <a:r>
              <a:rPr lang="el-GR" dirty="0"/>
              <a:t>(υδρίδια) που έχει –</a:t>
            </a:r>
            <a:r>
              <a:rPr lang="el-GR" dirty="0" smtClean="0"/>
              <a:t>1, </a:t>
            </a:r>
            <a:r>
              <a:rPr lang="el-GR" dirty="0"/>
              <a:t>επειδή τα μέταλλα μόνο δίνουν e :</a:t>
            </a:r>
            <a:r>
              <a:rPr lang="el-GR" dirty="0" err="1"/>
              <a:t>ΝαΗ</a:t>
            </a:r>
            <a:r>
              <a:rPr lang="el-GR" baseline="30000" dirty="0"/>
              <a:t>(-1)</a:t>
            </a:r>
            <a:endParaRPr lang="el-GR" dirty="0"/>
          </a:p>
          <a:p>
            <a:pPr>
              <a:buFont typeface="Wingdings" pitchFamily="2" charset="2"/>
              <a:buChar char="Ø"/>
            </a:pPr>
            <a:r>
              <a:rPr lang="el-GR" b="1" dirty="0"/>
              <a:t>3.</a:t>
            </a:r>
            <a:r>
              <a:rPr lang="el-GR" dirty="0"/>
              <a:t> Το F στις ενώσεις του έχει πάντοτε Α.Ο ίσο με –1.</a:t>
            </a:r>
          </a:p>
          <a:p>
            <a:pPr marL="0" indent="0">
              <a:buNone/>
            </a:pPr>
            <a:endParaRPr lang="el-GR" dirty="0"/>
          </a:p>
        </p:txBody>
      </p:sp>
    </p:spTree>
    <p:extLst>
      <p:ext uri="{BB962C8B-B14F-4D97-AF65-F5344CB8AC3E}">
        <p14:creationId xmlns="" xmlns:p14="http://schemas.microsoft.com/office/powerpoint/2010/main" val="315387408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smtClean="0">
                <a:solidFill>
                  <a:schemeClr val="accent1">
                    <a:lumMod val="75000"/>
                  </a:schemeClr>
                </a:solidFill>
              </a:rPr>
              <a:t>Κουλομετρία</a:t>
            </a:r>
            <a:endParaRPr lang="el-GR" b="1" dirty="0">
              <a:solidFill>
                <a:schemeClr val="accent1">
                  <a:lumMod val="75000"/>
                </a:schemeClr>
              </a:solidFill>
            </a:endParaRPr>
          </a:p>
        </p:txBody>
      </p:sp>
      <p:sp>
        <p:nvSpPr>
          <p:cNvPr id="3" name="Θέση περιεχομένου 2"/>
          <p:cNvSpPr>
            <a:spLocks noGrp="1"/>
          </p:cNvSpPr>
          <p:nvPr>
            <p:ph idx="1"/>
          </p:nvPr>
        </p:nvSpPr>
        <p:spPr/>
        <p:txBody>
          <a:bodyPr/>
          <a:lstStyle/>
          <a:p>
            <a:r>
              <a:rPr lang="el-GR" dirty="0" smtClean="0"/>
              <a:t>Άνοδο: οξείδωση</a:t>
            </a:r>
          </a:p>
          <a:p>
            <a:r>
              <a:rPr lang="el-GR" dirty="0" smtClean="0"/>
              <a:t>Κάθοδο: αναγωγή</a:t>
            </a:r>
          </a:p>
          <a:p>
            <a:r>
              <a:rPr lang="el-GR" dirty="0" smtClean="0"/>
              <a:t>Συμμετέχουν συστατικά του ηλεκτρολυόμενου συστήματος ή και του υλικού των ηλεκτροδίων. Αν συμμετέχει αποκλειστικά μόνο ένα συστατικό, λέμε ότι έχουμε ηλεκτρολυτική απόδοση 100% ή απόδοση ρεύματος 100%. Στην περίπτωση αυτή ποσότητα ηλεκτρισμού ίση με 1 </a:t>
            </a:r>
            <a:r>
              <a:rPr lang="en-US" dirty="0" smtClean="0"/>
              <a:t>Faraday</a:t>
            </a:r>
            <a:r>
              <a:rPr lang="el-GR" dirty="0" smtClean="0"/>
              <a:t> προκαλεί χημική μεταβολή που αντιστοιχεί σε 1 </a:t>
            </a:r>
            <a:r>
              <a:rPr lang="en-US" dirty="0" smtClean="0"/>
              <a:t>eq. </a:t>
            </a:r>
            <a:r>
              <a:rPr lang="el-GR" dirty="0" smtClean="0"/>
              <a:t>Η ποσότητα της ουσίας προσδιορίζεται με τον υπολογισμό του ηλεκτρικού φορτίου που πέρασε μέσα από το ηλεκτρολυτικό στοιχείο. </a:t>
            </a:r>
            <a:endParaRPr lang="el-GR" dirty="0"/>
          </a:p>
        </p:txBody>
      </p:sp>
    </p:spTree>
    <p:extLst>
      <p:ext uri="{BB962C8B-B14F-4D97-AF65-F5344CB8AC3E}">
        <p14:creationId xmlns="" xmlns:p14="http://schemas.microsoft.com/office/powerpoint/2010/main" val="1162483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smtClean="0">
                <a:solidFill>
                  <a:schemeClr val="accent1">
                    <a:lumMod val="75000"/>
                  </a:schemeClr>
                </a:solidFill>
              </a:rPr>
              <a:t>Κουλομετρικές</a:t>
            </a:r>
            <a:r>
              <a:rPr lang="el-GR" b="1" dirty="0" smtClean="0">
                <a:solidFill>
                  <a:schemeClr val="accent1">
                    <a:lumMod val="75000"/>
                  </a:schemeClr>
                </a:solidFill>
              </a:rPr>
              <a:t> τεχνικές</a:t>
            </a:r>
            <a:endParaRPr lang="el-GR" b="1" dirty="0">
              <a:solidFill>
                <a:schemeClr val="accent1">
                  <a:lumMod val="75000"/>
                </a:schemeClr>
              </a:solidFill>
            </a:endParaRPr>
          </a:p>
        </p:txBody>
      </p:sp>
      <p:sp>
        <p:nvSpPr>
          <p:cNvPr id="3" name="Θέση περιεχομένου 2"/>
          <p:cNvSpPr>
            <a:spLocks noGrp="1"/>
          </p:cNvSpPr>
          <p:nvPr>
            <p:ph idx="1"/>
          </p:nvPr>
        </p:nvSpPr>
        <p:spPr/>
        <p:txBody>
          <a:bodyPr/>
          <a:lstStyle/>
          <a:p>
            <a:r>
              <a:rPr lang="el-GR" dirty="0" err="1" smtClean="0"/>
              <a:t>Κουλομετρία</a:t>
            </a:r>
            <a:r>
              <a:rPr lang="el-GR" dirty="0" smtClean="0"/>
              <a:t> με ελεγχόμενο δυναμικό. Το δυναμικό του ηλεκτροδίου εργασίας διατηρείται σε τέτοια τιμή ώστε να έχουμε ποσοτική οξείδωση ή αναγωγή προσδιοριζόμενης ουσίας (όχι δευτερεύουσες αντιδράσεις). Η ένταση του ρεύματος αρχικά </a:t>
            </a:r>
            <a:r>
              <a:rPr lang="el-GR" smtClean="0"/>
              <a:t>είναι υψηλή </a:t>
            </a:r>
            <a:endParaRPr lang="el-GR" dirty="0" smtClean="0"/>
          </a:p>
          <a:p>
            <a:r>
              <a:rPr lang="el-GR" dirty="0" err="1" smtClean="0"/>
              <a:t>Κουλομετρία</a:t>
            </a:r>
            <a:r>
              <a:rPr lang="el-GR" dirty="0" smtClean="0"/>
              <a:t> με σταθερό ρεύμα, ή </a:t>
            </a:r>
            <a:r>
              <a:rPr lang="el-GR" dirty="0" err="1" smtClean="0"/>
              <a:t>κουλομετρική</a:t>
            </a:r>
            <a:r>
              <a:rPr lang="el-GR" dirty="0" smtClean="0"/>
              <a:t> </a:t>
            </a:r>
            <a:r>
              <a:rPr lang="el-GR" dirty="0" err="1" smtClean="0"/>
              <a:t>ογκομέτρηση</a:t>
            </a:r>
            <a:r>
              <a:rPr lang="el-GR" dirty="0" smtClean="0"/>
              <a:t>. </a:t>
            </a:r>
            <a:endParaRPr lang="el-GR" dirty="0"/>
          </a:p>
        </p:txBody>
      </p:sp>
    </p:spTree>
    <p:extLst>
      <p:ext uri="{BB962C8B-B14F-4D97-AF65-F5344CB8AC3E}">
        <p14:creationId xmlns="" xmlns:p14="http://schemas.microsoft.com/office/powerpoint/2010/main" val="580719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838200" y="253218"/>
            <a:ext cx="10515600" cy="5923745"/>
          </a:xfrm>
        </p:spPr>
        <p:txBody>
          <a:bodyPr>
            <a:normAutofit/>
          </a:bodyPr>
          <a:lstStyle/>
          <a:p>
            <a:pPr>
              <a:buFont typeface="Wingdings" pitchFamily="2" charset="2"/>
              <a:buChar char="Ø"/>
            </a:pPr>
            <a:r>
              <a:rPr lang="el-GR" b="1" dirty="0" smtClean="0"/>
              <a:t>4.</a:t>
            </a:r>
            <a:r>
              <a:rPr lang="el-GR" dirty="0" smtClean="0"/>
              <a:t> Το Ο στις ενώσεις του έχει Α.Ο ίσο με –2, εκτός από τα υπεροξείδια (που έχουν την ομάδα -Ο-Ο-), στα οποία έχει –1, και την ένωση OF</a:t>
            </a:r>
            <a:r>
              <a:rPr lang="el-GR" baseline="-25000" dirty="0" smtClean="0"/>
              <a:t>2</a:t>
            </a:r>
            <a:r>
              <a:rPr lang="el-GR" dirty="0" smtClean="0"/>
              <a:t> (οξείδιο του φθορίου), στην οποία έχει +2.</a:t>
            </a:r>
          </a:p>
          <a:p>
            <a:pPr>
              <a:buFont typeface="Wingdings" pitchFamily="2" charset="2"/>
              <a:buChar char="Ø"/>
            </a:pPr>
            <a:r>
              <a:rPr lang="el-GR" b="1" dirty="0" smtClean="0"/>
              <a:t>5.</a:t>
            </a:r>
            <a:r>
              <a:rPr lang="el-GR" dirty="0" smtClean="0"/>
              <a:t> Τα αλκάλια, π.χ. </a:t>
            </a:r>
            <a:r>
              <a:rPr lang="el-GR" dirty="0" err="1" smtClean="0"/>
              <a:t>Na</a:t>
            </a:r>
            <a:r>
              <a:rPr lang="el-GR" dirty="0" smtClean="0"/>
              <a:t>, K, έχουν πάντοτε Α.Ο. +1, και οι αλκαλικές γαίες, π.χ. </a:t>
            </a:r>
            <a:r>
              <a:rPr lang="el-GR" dirty="0" err="1" smtClean="0"/>
              <a:t>Ba</a:t>
            </a:r>
            <a:r>
              <a:rPr lang="el-GR" dirty="0" smtClean="0"/>
              <a:t>, </a:t>
            </a:r>
            <a:r>
              <a:rPr lang="el-GR" dirty="0" err="1" smtClean="0"/>
              <a:t>Ca</a:t>
            </a:r>
            <a:r>
              <a:rPr lang="el-GR" dirty="0" smtClean="0"/>
              <a:t>, έχουν πάντοτε Α.Ο. +2 .</a:t>
            </a:r>
          </a:p>
          <a:p>
            <a:endParaRPr lang="en-US" u="sng" dirty="0" smtClean="0"/>
          </a:p>
          <a:p>
            <a:pPr>
              <a:buFont typeface="Wingdings" pitchFamily="2" charset="2"/>
              <a:buChar char="v"/>
            </a:pPr>
            <a:r>
              <a:rPr lang="el-GR" u="sng" dirty="0" smtClean="0"/>
              <a:t>Οι βασικές σχέσεις που χρησιμοποιούμε για τον προσδιορισμό Α.Ο. είναι αυτές που ακολουθούν</a:t>
            </a:r>
            <a:r>
              <a:rPr lang="el-GR" dirty="0" smtClean="0"/>
              <a:t>:</a:t>
            </a:r>
          </a:p>
          <a:p>
            <a:r>
              <a:rPr lang="el-GR" b="1" dirty="0" smtClean="0"/>
              <a:t>1.</a:t>
            </a:r>
            <a:r>
              <a:rPr lang="el-GR" dirty="0" smtClean="0"/>
              <a:t> Το αλγεβρικό άθροισμα των Α.Ο όλων των ατόμων σε μία ένωση είναι ίσο με το μηδέν.</a:t>
            </a:r>
          </a:p>
          <a:p>
            <a:r>
              <a:rPr lang="el-GR" b="1" dirty="0" smtClean="0"/>
              <a:t>2.</a:t>
            </a:r>
            <a:r>
              <a:rPr lang="el-GR" dirty="0" smtClean="0"/>
              <a:t> Το αλγεβρικό άθροισμα των Α.Ο όλων των ατόμων σε ένα </a:t>
            </a:r>
            <a:r>
              <a:rPr lang="el-GR" dirty="0" err="1" smtClean="0"/>
              <a:t>πολυατομικό</a:t>
            </a:r>
            <a:r>
              <a:rPr lang="el-GR" dirty="0" smtClean="0"/>
              <a:t> ιόν είναι ίσο με το φορτίο του ιόντος.</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204716"/>
            <a:ext cx="10515600" cy="5972247"/>
          </a:xfrm>
        </p:spPr>
        <p:txBody>
          <a:bodyPr/>
          <a:lstStyle/>
          <a:p>
            <a:r>
              <a:rPr lang="el-GR" b="1" dirty="0" smtClean="0"/>
              <a:t>Οξείδωση</a:t>
            </a:r>
            <a:r>
              <a:rPr lang="el-GR" dirty="0" smtClean="0"/>
              <a:t>         αύξηση του αριθμού οξείδωσης ατόμου</a:t>
            </a:r>
          </a:p>
          <a:p>
            <a:r>
              <a:rPr lang="el-GR" b="1" dirty="0" smtClean="0"/>
              <a:t>Αναγωγή</a:t>
            </a:r>
            <a:r>
              <a:rPr lang="el-GR" dirty="0" smtClean="0"/>
              <a:t>         μείωση του αριθμού οξείδωσης ατόμου</a:t>
            </a:r>
          </a:p>
          <a:p>
            <a:endParaRPr lang="el-GR" dirty="0"/>
          </a:p>
          <a:p>
            <a:pPr marL="0" indent="0">
              <a:buNone/>
            </a:pPr>
            <a:r>
              <a:rPr lang="el-GR" b="1" dirty="0" smtClean="0"/>
              <a:t>Οξειδωτικό μέσο </a:t>
            </a:r>
            <a:r>
              <a:rPr lang="el-GR" dirty="0" smtClean="0"/>
              <a:t>(οξειδωτική ουσία)</a:t>
            </a:r>
          </a:p>
          <a:p>
            <a:pPr marL="0" indent="0">
              <a:buNone/>
            </a:pPr>
            <a:r>
              <a:rPr lang="el-GR" dirty="0" smtClean="0"/>
              <a:t>Ουσία που προκαλεί οξείδωση, η ίδια ανάγεται</a:t>
            </a:r>
          </a:p>
          <a:p>
            <a:pPr marL="0" indent="0">
              <a:buNone/>
            </a:pPr>
            <a:endParaRPr lang="el-GR" dirty="0"/>
          </a:p>
          <a:p>
            <a:pPr marL="0" indent="0">
              <a:buNone/>
            </a:pPr>
            <a:r>
              <a:rPr lang="el-GR" b="1" dirty="0" smtClean="0"/>
              <a:t>Αναγωγικό μέσο </a:t>
            </a:r>
            <a:r>
              <a:rPr lang="el-GR" dirty="0" smtClean="0"/>
              <a:t>(αναγωγική ουσία)</a:t>
            </a:r>
          </a:p>
          <a:p>
            <a:pPr marL="0" indent="0">
              <a:buNone/>
            </a:pPr>
            <a:r>
              <a:rPr lang="el-GR" dirty="0" smtClean="0"/>
              <a:t>Ουσία που προκαλεί αναγωγή, η ίδια οξειδώνεται. </a:t>
            </a:r>
          </a:p>
          <a:p>
            <a:pPr marL="0" indent="0">
              <a:buNone/>
            </a:pPr>
            <a:endParaRPr lang="el-GR" dirty="0"/>
          </a:p>
          <a:p>
            <a:pPr marL="0" indent="0">
              <a:buNone/>
            </a:pPr>
            <a:r>
              <a:rPr lang="el-GR" dirty="0"/>
              <a:t>π</a:t>
            </a:r>
            <a:r>
              <a:rPr lang="el-GR" dirty="0" smtClean="0"/>
              <a:t>.χ. </a:t>
            </a:r>
            <a:r>
              <a:rPr lang="en-US" dirty="0" smtClean="0"/>
              <a:t>Fe + O</a:t>
            </a:r>
            <a:r>
              <a:rPr lang="en-US" baseline="-25000" dirty="0" smtClean="0"/>
              <a:t>2</a:t>
            </a:r>
            <a:r>
              <a:rPr lang="en-US" dirty="0" smtClean="0"/>
              <a:t>         Fe</a:t>
            </a:r>
            <a:r>
              <a:rPr lang="en-US" baseline="-25000" dirty="0" smtClean="0"/>
              <a:t>2</a:t>
            </a:r>
            <a:r>
              <a:rPr lang="en-US" dirty="0" smtClean="0"/>
              <a:t>O</a:t>
            </a:r>
            <a:r>
              <a:rPr lang="en-US" baseline="-25000" dirty="0" smtClean="0"/>
              <a:t>3</a:t>
            </a:r>
            <a:r>
              <a:rPr lang="en-US" dirty="0" smtClean="0"/>
              <a:t> </a:t>
            </a:r>
          </a:p>
          <a:p>
            <a:pPr marL="0" indent="0">
              <a:buNone/>
            </a:pPr>
            <a:r>
              <a:rPr lang="en-US" dirty="0" smtClean="0"/>
              <a:t>(</a:t>
            </a:r>
            <a:r>
              <a:rPr lang="el-GR" dirty="0" smtClean="0"/>
              <a:t>ποιες ουσίες οξειδώνονται, και ποιες ανάγονται; Ποια ουσία είναι οξειδωτικό μέσο, και ποια αναγωγικό;)</a:t>
            </a:r>
            <a:endParaRPr lang="el-GR" dirty="0"/>
          </a:p>
        </p:txBody>
      </p:sp>
      <p:sp>
        <p:nvSpPr>
          <p:cNvPr id="4" name="Δεξιό βέλος 3"/>
          <p:cNvSpPr/>
          <p:nvPr/>
        </p:nvSpPr>
        <p:spPr>
          <a:xfrm>
            <a:off x="2688608" y="395784"/>
            <a:ext cx="504967" cy="1091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Δεξιό βέλος 4"/>
          <p:cNvSpPr/>
          <p:nvPr/>
        </p:nvSpPr>
        <p:spPr>
          <a:xfrm>
            <a:off x="2595345" y="903029"/>
            <a:ext cx="504967" cy="1091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7" name="Ευθύγραμμο βέλος σύνδεσης 6"/>
          <p:cNvCxnSpPr/>
          <p:nvPr/>
        </p:nvCxnSpPr>
        <p:spPr>
          <a:xfrm>
            <a:off x="2688608" y="5022376"/>
            <a:ext cx="50496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3971923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614149"/>
            <a:ext cx="10515600" cy="5562814"/>
          </a:xfrm>
        </p:spPr>
        <p:txBody>
          <a:bodyPr/>
          <a:lstStyle/>
          <a:p>
            <a:r>
              <a:rPr lang="el-GR" dirty="0" smtClean="0"/>
              <a:t>Σε αντίδραση οξειδοαναγωγής          μεταφορά </a:t>
            </a:r>
            <a:r>
              <a:rPr lang="en-US" dirty="0" smtClean="0"/>
              <a:t>e</a:t>
            </a:r>
            <a:r>
              <a:rPr lang="en-US" baseline="30000" dirty="0" smtClean="0"/>
              <a:t>-</a:t>
            </a:r>
            <a:r>
              <a:rPr lang="en-US" dirty="0" smtClean="0"/>
              <a:t> </a:t>
            </a:r>
            <a:r>
              <a:rPr lang="el-GR" dirty="0" smtClean="0"/>
              <a:t>από το αναγωγικό στο οξειδωτικό μέσο</a:t>
            </a:r>
          </a:p>
          <a:p>
            <a:pPr marL="0" indent="0">
              <a:buNone/>
            </a:pPr>
            <a:endParaRPr lang="el-GR" dirty="0" smtClean="0"/>
          </a:p>
          <a:p>
            <a:pPr marL="0" indent="0">
              <a:buNone/>
            </a:pPr>
            <a:r>
              <a:rPr lang="el-GR" dirty="0" smtClean="0"/>
              <a:t>Σε ένα διάλυμα, όταν το </a:t>
            </a:r>
            <a:r>
              <a:rPr lang="el-GR" dirty="0" err="1" smtClean="0"/>
              <a:t>οδειδωτικό</a:t>
            </a:r>
            <a:r>
              <a:rPr lang="el-GR" dirty="0" smtClean="0"/>
              <a:t> και το αναγωγικό μέσο είναι σε άμεση επαφή           </a:t>
            </a:r>
            <a:r>
              <a:rPr lang="el-GR" dirty="0" smtClean="0">
                <a:solidFill>
                  <a:schemeClr val="accent2">
                    <a:lumMod val="75000"/>
                  </a:schemeClr>
                </a:solidFill>
              </a:rPr>
              <a:t>κλασική </a:t>
            </a:r>
            <a:r>
              <a:rPr lang="el-GR" dirty="0" err="1" smtClean="0">
                <a:solidFill>
                  <a:schemeClr val="accent2">
                    <a:lumMod val="75000"/>
                  </a:schemeClr>
                </a:solidFill>
              </a:rPr>
              <a:t>οξειδοαναγωγική</a:t>
            </a:r>
            <a:r>
              <a:rPr lang="el-GR" dirty="0" smtClean="0">
                <a:solidFill>
                  <a:schemeClr val="accent2">
                    <a:lumMod val="75000"/>
                  </a:schemeClr>
                </a:solidFill>
              </a:rPr>
              <a:t> αντίδραση</a:t>
            </a:r>
          </a:p>
          <a:p>
            <a:pPr marL="0" indent="0">
              <a:buNone/>
            </a:pPr>
            <a:r>
              <a:rPr lang="el-GR" dirty="0" smtClean="0"/>
              <a:t>Αν όμως </a:t>
            </a:r>
            <a:r>
              <a:rPr lang="el-GR" u="sng" dirty="0" smtClean="0"/>
              <a:t>δεν</a:t>
            </a:r>
            <a:r>
              <a:rPr lang="el-GR" dirty="0" smtClean="0"/>
              <a:t> βρίσκονται άμεσα σε επαφή, αλλά τα </a:t>
            </a:r>
            <a:r>
              <a:rPr lang="en-US" dirty="0" smtClean="0"/>
              <a:t>e</a:t>
            </a:r>
            <a:r>
              <a:rPr lang="en-US" baseline="30000" dirty="0" smtClean="0"/>
              <a:t>-</a:t>
            </a:r>
            <a:r>
              <a:rPr lang="en-US" dirty="0" smtClean="0"/>
              <a:t> </a:t>
            </a:r>
            <a:r>
              <a:rPr lang="el-GR" dirty="0" smtClean="0"/>
              <a:t>μεταφέρονται από το αναγωγικό στο οξειδωτικό μέσο μέσω μιας τρίτης ουσίας (π.χ. μεταλλικός αγωγός)           </a:t>
            </a:r>
            <a:r>
              <a:rPr lang="el-GR" dirty="0" smtClean="0">
                <a:solidFill>
                  <a:schemeClr val="accent2">
                    <a:lumMod val="75000"/>
                  </a:schemeClr>
                </a:solidFill>
              </a:rPr>
              <a:t>ηλεκτροχημική αντίδραση</a:t>
            </a:r>
            <a:r>
              <a:rPr lang="el-GR" dirty="0" smtClean="0"/>
              <a:t>. </a:t>
            </a:r>
            <a:endParaRPr lang="el-GR" dirty="0"/>
          </a:p>
        </p:txBody>
      </p:sp>
      <p:sp>
        <p:nvSpPr>
          <p:cNvPr id="4" name="Δεξιό βέλος 3"/>
          <p:cNvSpPr/>
          <p:nvPr/>
        </p:nvSpPr>
        <p:spPr>
          <a:xfrm>
            <a:off x="5704764" y="764273"/>
            <a:ext cx="627797" cy="1910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Δεξιό βέλος 4"/>
          <p:cNvSpPr/>
          <p:nvPr/>
        </p:nvSpPr>
        <p:spPr>
          <a:xfrm>
            <a:off x="2974792" y="2608191"/>
            <a:ext cx="736979" cy="955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Δεξιό βέλος 5"/>
          <p:cNvSpPr/>
          <p:nvPr/>
        </p:nvSpPr>
        <p:spPr>
          <a:xfrm>
            <a:off x="3879498" y="3901993"/>
            <a:ext cx="736979" cy="955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26824063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641445"/>
            <a:ext cx="10515600" cy="5535518"/>
          </a:xfrm>
        </p:spPr>
        <p:txBody>
          <a:bodyPr>
            <a:normAutofit/>
          </a:bodyPr>
          <a:lstStyle/>
          <a:p>
            <a:pPr marL="0" indent="0">
              <a:buNone/>
            </a:pPr>
            <a:r>
              <a:rPr lang="el-GR" dirty="0" smtClean="0"/>
              <a:t>Η ηλεκτροχημεία περιλαμβάνει δύο ενότητες:</a:t>
            </a:r>
          </a:p>
          <a:p>
            <a:pPr marL="0" indent="0">
              <a:buNone/>
            </a:pPr>
            <a:endParaRPr lang="el-GR" dirty="0" smtClean="0"/>
          </a:p>
          <a:p>
            <a:pPr marL="514350" indent="-514350">
              <a:buFont typeface="+mj-lt"/>
              <a:buAutoNum type="arabicPeriod"/>
            </a:pPr>
            <a:r>
              <a:rPr lang="el-GR" b="1" dirty="0" smtClean="0">
                <a:solidFill>
                  <a:schemeClr val="accent2">
                    <a:lumMod val="75000"/>
                  </a:schemeClr>
                </a:solidFill>
              </a:rPr>
              <a:t>Ηλεκτρολυτικά στοιχεία</a:t>
            </a:r>
          </a:p>
          <a:p>
            <a:pPr marL="0" indent="0">
              <a:buNone/>
            </a:pPr>
            <a:r>
              <a:rPr lang="el-GR" dirty="0" smtClean="0"/>
              <a:t>Με την βοήθεια ηλεκτρικού ρεύματος πραγματοποιείται μια αντίδραση οξειδοαναγωγής, που δεν θα γινόταν από μόνη της.</a:t>
            </a:r>
          </a:p>
          <a:p>
            <a:pPr marL="0" indent="0">
              <a:buNone/>
            </a:pPr>
            <a:r>
              <a:rPr lang="el-GR" dirty="0" smtClean="0"/>
              <a:t>Μετατροπή ηλεκτρικής ενέργειας        χημική ενέργεια.</a:t>
            </a:r>
          </a:p>
          <a:p>
            <a:pPr marL="0" indent="0">
              <a:buNone/>
            </a:pPr>
            <a:r>
              <a:rPr lang="el-GR" dirty="0" smtClean="0"/>
              <a:t>Διάταξη: Ηλεκτρολυτικό στοιχείο</a:t>
            </a:r>
          </a:p>
          <a:p>
            <a:pPr marL="0" indent="0">
              <a:buNone/>
            </a:pPr>
            <a:r>
              <a:rPr lang="el-GR" dirty="0" smtClean="0"/>
              <a:t>Εφαρμογή:</a:t>
            </a:r>
          </a:p>
          <a:p>
            <a:pPr marL="0" indent="0">
              <a:buNone/>
            </a:pPr>
            <a:r>
              <a:rPr lang="el-GR" dirty="0" smtClean="0"/>
              <a:t>Α) παραγωγή ουσιών  π.χ. </a:t>
            </a:r>
            <a:r>
              <a:rPr lang="en-US" dirty="0" smtClean="0"/>
              <a:t>Na, Ca, Al, Cl</a:t>
            </a:r>
            <a:r>
              <a:rPr lang="en-US" baseline="-25000" dirty="0" smtClean="0"/>
              <a:t>2</a:t>
            </a:r>
            <a:r>
              <a:rPr lang="en-US" dirty="0" smtClean="0"/>
              <a:t>, </a:t>
            </a:r>
            <a:r>
              <a:rPr lang="en-US" dirty="0" err="1" smtClean="0"/>
              <a:t>NaOH</a:t>
            </a:r>
            <a:endParaRPr lang="el-GR" dirty="0" smtClean="0"/>
          </a:p>
          <a:p>
            <a:pPr marL="0" indent="0">
              <a:buNone/>
            </a:pPr>
            <a:r>
              <a:rPr lang="el-GR" dirty="0" smtClean="0"/>
              <a:t>Β) επιμετάλλωση. Κάλυψη μετάλλων π.χ. </a:t>
            </a:r>
            <a:r>
              <a:rPr lang="en-US" dirty="0" smtClean="0"/>
              <a:t>Fe </a:t>
            </a:r>
            <a:r>
              <a:rPr lang="el-GR" dirty="0" smtClean="0"/>
              <a:t>με άλλα ευγενέστερα </a:t>
            </a:r>
            <a:r>
              <a:rPr lang="en-US" dirty="0" smtClean="0"/>
              <a:t>Au, Ag</a:t>
            </a:r>
            <a:endParaRPr lang="el-GR" dirty="0" smtClean="0"/>
          </a:p>
        </p:txBody>
      </p:sp>
      <p:sp>
        <p:nvSpPr>
          <p:cNvPr id="4" name="Δεξιό βέλος 3"/>
          <p:cNvSpPr/>
          <p:nvPr/>
        </p:nvSpPr>
        <p:spPr>
          <a:xfrm>
            <a:off x="5878476" y="3249639"/>
            <a:ext cx="491320" cy="1364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1645817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a:buNone/>
            </a:pPr>
            <a:r>
              <a:rPr lang="el-GR" b="1" dirty="0" smtClean="0">
                <a:solidFill>
                  <a:schemeClr val="accent2">
                    <a:lumMod val="75000"/>
                  </a:schemeClr>
                </a:solidFill>
              </a:rPr>
              <a:t>2. Γαλβανικά στοιχεία</a:t>
            </a:r>
          </a:p>
          <a:p>
            <a:pPr marL="0" indent="0">
              <a:buNone/>
            </a:pPr>
            <a:endParaRPr lang="el-GR" dirty="0" smtClean="0"/>
          </a:p>
          <a:p>
            <a:pPr marL="0" indent="0">
              <a:buNone/>
            </a:pPr>
            <a:r>
              <a:rPr lang="el-GR" dirty="0" smtClean="0"/>
              <a:t>Διατάξεις που μετατρέπουν την χημική ενέργεια σε ηλεκτρική. </a:t>
            </a:r>
          </a:p>
          <a:p>
            <a:pPr marL="0" indent="0">
              <a:buNone/>
            </a:pPr>
            <a:r>
              <a:rPr lang="el-GR" dirty="0" smtClean="0"/>
              <a:t>Π.χ. μπαταρίες</a:t>
            </a:r>
          </a:p>
          <a:p>
            <a:pPr marL="0" indent="0">
              <a:buNone/>
            </a:pPr>
            <a:endParaRPr lang="el-GR" dirty="0"/>
          </a:p>
        </p:txBody>
      </p:sp>
    </p:spTree>
    <p:extLst>
      <p:ext uri="{BB962C8B-B14F-4D97-AF65-F5344CB8AC3E}">
        <p14:creationId xmlns="" xmlns:p14="http://schemas.microsoft.com/office/powerpoint/2010/main" val="3995235964"/>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1678</TotalTime>
  <Words>2468</Words>
  <Application>Microsoft Office PowerPoint</Application>
  <PresentationFormat>Προσαρμογή</PresentationFormat>
  <Paragraphs>269</Paragraphs>
  <Slides>41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41</vt:i4>
      </vt:variant>
    </vt:vector>
  </HeadingPairs>
  <TitlesOfParts>
    <vt:vector size="42" baseType="lpstr">
      <vt:lpstr>Θέμα του Office</vt:lpstr>
      <vt:lpstr>Ηλεκτροχημικές Τεχνικές Ανάλυσης.</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Γαλβανικά στοιχεία</vt:lpstr>
      <vt:lpstr>Διαφάνεια 11</vt:lpstr>
      <vt:lpstr>Διαφάνεια 12</vt:lpstr>
      <vt:lpstr>Διαφάνεια 13</vt:lpstr>
      <vt:lpstr>Διαφάνεια 14</vt:lpstr>
      <vt:lpstr>Ηλεκτρεργετική Δύναμη ή Δυναμικό Στοιχείου</vt:lpstr>
      <vt:lpstr>Διαφάνεια 16</vt:lpstr>
      <vt:lpstr>Διαφάνεια 17</vt:lpstr>
      <vt:lpstr>Διαφάνεια 18</vt:lpstr>
      <vt:lpstr>Διαφάνεια 19</vt:lpstr>
      <vt:lpstr>Διαφάνεια 20</vt:lpstr>
      <vt:lpstr>Εξίσωση Nernst</vt:lpstr>
      <vt:lpstr>Διαφάνεια 22</vt:lpstr>
      <vt:lpstr>Υπολογισμός ΗΕΔ γαλβανικού στοιχείου</vt:lpstr>
      <vt:lpstr>Ποτενσιομετρία</vt:lpstr>
      <vt:lpstr>Διαφάνεια 25</vt:lpstr>
      <vt:lpstr>Ηλεκτρόδια αναφοράς</vt:lpstr>
      <vt:lpstr>Ηλεκτρόδιο καλομέλανος</vt:lpstr>
      <vt:lpstr>Ηλεκτρόδιο Ag/AgCl</vt:lpstr>
      <vt:lpstr>Άμεση ή απόλυτη ποτενσιομετρία</vt:lpstr>
      <vt:lpstr>Ποτενσιομετρική ογκομέτρηση</vt:lpstr>
      <vt:lpstr>Διαφάνεια 31</vt:lpstr>
      <vt:lpstr>Διαφάνεια 32</vt:lpstr>
      <vt:lpstr>Ηλεκτρολυτικές τεχνικές ανάλυσης Ηλεκτροσταθμική ανάλυση και κουλομετρία</vt:lpstr>
      <vt:lpstr>Ηλεκτρολυτικές τεχνικές:</vt:lpstr>
      <vt:lpstr>Διαφάνεια 35</vt:lpstr>
      <vt:lpstr>Νόμος του Faraday</vt:lpstr>
      <vt:lpstr>Ηλεκτροσταθμική ανάλυση</vt:lpstr>
      <vt:lpstr>Διαφάνεια 38</vt:lpstr>
      <vt:lpstr>Εφαρμογές</vt:lpstr>
      <vt:lpstr>Κουλομετρία</vt:lpstr>
      <vt:lpstr>Κουλομετρικές τεχνικές</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Ηλεκτροχημικές Τεχνικές Ανάλυσης.</dc:title>
  <dc:creator>cookie</dc:creator>
  <cp:lastModifiedBy>cokie</cp:lastModifiedBy>
  <cp:revision>140</cp:revision>
  <dcterms:created xsi:type="dcterms:W3CDTF">2014-12-11T11:20:25Z</dcterms:created>
  <dcterms:modified xsi:type="dcterms:W3CDTF">2017-01-09T18:33:15Z</dcterms:modified>
</cp:coreProperties>
</file>