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81" r:id="rId6"/>
    <p:sldId id="259" r:id="rId7"/>
    <p:sldId id="276" r:id="rId8"/>
    <p:sldId id="277" r:id="rId9"/>
    <p:sldId id="278" r:id="rId10"/>
    <p:sldId id="279" r:id="rId11"/>
    <p:sldId id="260" r:id="rId12"/>
    <p:sldId id="261" r:id="rId13"/>
    <p:sldId id="262" r:id="rId14"/>
    <p:sldId id="263" r:id="rId15"/>
    <p:sldId id="264" r:id="rId16"/>
    <p:sldId id="265" r:id="rId17"/>
    <p:sldId id="268" r:id="rId18"/>
    <p:sldId id="267" r:id="rId19"/>
    <p:sldId id="269" r:id="rId20"/>
    <p:sldId id="270" r:id="rId21"/>
    <p:sldId id="266" r:id="rId22"/>
    <p:sldId id="271" r:id="rId23"/>
    <p:sldId id="272" r:id="rId24"/>
    <p:sldId id="273" r:id="rId25"/>
    <p:sldId id="274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Λίπη-Έλαια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r>
              <a:rPr lang="el-GR" u="sng" dirty="0" err="1"/>
              <a:t>Παπαρουνέλαιο</a:t>
            </a:r>
            <a:r>
              <a:rPr lang="el-GR" dirty="0"/>
              <a:t>: παράγεται από σπόρους παπαρούνας, στεγνώνει πιο αργά, χρησιμοποιείται ως φορέας ανοικτών χρωμάτων γιατί κιτρινίζει λιγότερο</a:t>
            </a:r>
          </a:p>
          <a:p>
            <a:endParaRPr lang="el-GR" dirty="0"/>
          </a:p>
          <a:p>
            <a:r>
              <a:rPr lang="el-GR" u="sng" dirty="0"/>
              <a:t>Καρυδέλαιο</a:t>
            </a:r>
            <a:r>
              <a:rPr lang="el-GR" dirty="0"/>
              <a:t>: ανοιχτόχρωμο λάδι, κατάλληλο για διασπορά λεπτόκοκκων χρωστικών, μεγάλη ρευστότητα (λεπτό ζωγράφισμα) ακριβό λάδι που αλλοιώνεται εύκολα.</a:t>
            </a:r>
          </a:p>
          <a:p>
            <a:endParaRPr lang="el-GR" dirty="0"/>
          </a:p>
          <a:p>
            <a:r>
              <a:rPr lang="el-GR" dirty="0"/>
              <a:t>Σ</a:t>
            </a:r>
            <a:r>
              <a:rPr lang="el-GR" u="sng" dirty="0"/>
              <a:t>ογιέλαιο</a:t>
            </a:r>
            <a:r>
              <a:rPr lang="el-GR" dirty="0"/>
              <a:t>: </a:t>
            </a:r>
            <a:r>
              <a:rPr lang="el-GR" dirty="0" err="1"/>
              <a:t>ημιξηραινόμενο</a:t>
            </a:r>
            <a:r>
              <a:rPr lang="el-GR" dirty="0"/>
              <a:t> λάδι, στεγνώνει αργά, μεγάλη ρευστότητα κιτρινίζει λιγότερο από το λινέλαιο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Φυσικές ιδιότητες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Πυκνότητα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/>
              <a:t>                            p=m/v</a:t>
            </a:r>
            <a:endParaRPr lang="el-GR" dirty="0"/>
          </a:p>
          <a:p>
            <a:pPr>
              <a:buNone/>
            </a:pPr>
            <a:r>
              <a:rPr lang="el-GR" dirty="0"/>
              <a:t>Μάζα λαδιού ανά μονάδα όγκου (</a:t>
            </a:r>
            <a:r>
              <a:rPr lang="en-US" dirty="0"/>
              <a:t>g/ml)</a:t>
            </a:r>
            <a:endParaRPr lang="el-GR" dirty="0"/>
          </a:p>
          <a:p>
            <a:pPr>
              <a:buNone/>
            </a:pPr>
            <a:endParaRPr lang="en-US" dirty="0"/>
          </a:p>
          <a:p>
            <a:r>
              <a:rPr lang="el-GR" dirty="0">
                <a:solidFill>
                  <a:srgbClr val="FF0000"/>
                </a:solidFill>
              </a:rPr>
              <a:t>Ειδικό βάρος</a:t>
            </a:r>
          </a:p>
          <a:p>
            <a:pPr>
              <a:buNone/>
            </a:pPr>
            <a:r>
              <a:rPr lang="el-GR" dirty="0"/>
              <a:t>Λόγος των βαρών ίσων όγκων λαδιού και νερού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Διαλυτότητα</a:t>
            </a:r>
          </a:p>
          <a:p>
            <a:pPr>
              <a:buNone/>
            </a:pPr>
            <a:r>
              <a:rPr lang="el-GR" dirty="0"/>
              <a:t>Υψηλή σε οργανικούς διαλύτες (υδρογονάνθρακες, εστέρες, αιθέρες, χλωριωμένους υδρογονάνθρακες, κετόνες, αλκοόλες, κ.ά.)</a:t>
            </a:r>
          </a:p>
          <a:p>
            <a:pPr>
              <a:buNone/>
            </a:pPr>
            <a:r>
              <a:rPr lang="el-GR" dirty="0"/>
              <a:t>Χαμηλή σε νερό.</a:t>
            </a:r>
          </a:p>
          <a:p>
            <a:pPr>
              <a:buNone/>
            </a:pPr>
            <a:r>
              <a:rPr lang="el-GR" dirty="0"/>
              <a:t>Η διαλυτότητα στους οργανικούς διαλύτες αυξάνεται με τον αριθμό των διπλών δεσμών και μειώνεται με την αύξηση του αριθμού των ανθράκων.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Σημείο τήξεως</a:t>
            </a:r>
          </a:p>
          <a:p>
            <a:pPr>
              <a:buNone/>
            </a:pPr>
            <a:r>
              <a:rPr lang="el-GR" dirty="0"/>
              <a:t>Παρουσιάζουν περιοχή τήξεως (ανάλογα με την ουσία)</a:t>
            </a:r>
          </a:p>
          <a:p>
            <a:r>
              <a:rPr lang="el-GR" dirty="0">
                <a:solidFill>
                  <a:srgbClr val="FF0000"/>
                </a:solidFill>
              </a:rPr>
              <a:t>Δείκτη διάθλασης </a:t>
            </a:r>
            <a:r>
              <a:rPr lang="en-US" dirty="0"/>
              <a:t>n=c/v</a:t>
            </a:r>
            <a:endParaRPr lang="el-GR" dirty="0"/>
          </a:p>
          <a:p>
            <a:pPr>
              <a:buNone/>
            </a:pPr>
            <a:r>
              <a:rPr lang="el-GR" dirty="0"/>
              <a:t>(εκτροπή προσπίπτουσας ακτινοβολίας από την αρχική διεύθυνση)</a:t>
            </a:r>
            <a:endParaRPr lang="en-US" dirty="0"/>
          </a:p>
          <a:p>
            <a:pPr>
              <a:buNone/>
            </a:pPr>
            <a:r>
              <a:rPr lang="el-GR" dirty="0"/>
              <a:t>Τιμή: εύρος ανάλογα με την σύσταση του λαδιού</a:t>
            </a:r>
          </a:p>
          <a:p>
            <a:pPr>
              <a:buNone/>
            </a:pPr>
            <a:r>
              <a:rPr lang="el-GR" dirty="0"/>
              <a:t>Αύξηση τιμής: Αύξηση </a:t>
            </a:r>
            <a:r>
              <a:rPr lang="el-GR" dirty="0" err="1"/>
              <a:t>ακορεστότητας</a:t>
            </a:r>
            <a:r>
              <a:rPr lang="el-GR" dirty="0"/>
              <a:t> και ΜΒ (πολυμερισμός)      έλεγχος ποιότητας λαδιού  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3571868" y="5572140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500042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l-GR" dirty="0"/>
              <a:t>Αδιαφάνεια χρωματικού υποστρώματος:</a:t>
            </a:r>
          </a:p>
          <a:p>
            <a:pPr>
              <a:buNone/>
            </a:pPr>
            <a:r>
              <a:rPr lang="el-GR" dirty="0"/>
              <a:t>Όσο μεγαλύτερη η διαφορά δείκτη διάθλασης οργανικού μέσου και λαδιού       μεγαλύτερη ανάκλαση        μεγαλύτερη αδιαφάνεια.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Μεταβολή δείκτη διάθλασης ελαίου με την πάροδο του χρόνου, μεταβολή στην διαφάνεια του υποστρώματος.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5715008" y="1742624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2643174" y="2228622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525963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Ιξώδες: </a:t>
            </a:r>
            <a:r>
              <a:rPr lang="el-GR" dirty="0"/>
              <a:t>αντίσταση υγρού κατά την ροή</a:t>
            </a:r>
          </a:p>
          <a:p>
            <a:endParaRPr lang="el-GR" dirty="0"/>
          </a:p>
          <a:p>
            <a:pPr>
              <a:buNone/>
            </a:pPr>
            <a:r>
              <a:rPr lang="el-GR" dirty="0"/>
              <a:t>                σημαντικό στην ζωγραφική:</a:t>
            </a:r>
          </a:p>
          <a:p>
            <a:pPr>
              <a:buNone/>
            </a:pPr>
            <a:r>
              <a:rPr lang="el-GR" dirty="0"/>
              <a:t>    1. ευκολία απλώματος χρώματος στο υπόστρωμα</a:t>
            </a:r>
          </a:p>
          <a:p>
            <a:pPr>
              <a:buNone/>
            </a:pPr>
            <a:r>
              <a:rPr lang="el-GR" dirty="0"/>
              <a:t>   2. Πάχος και συνεκτικότητα χρωματικού υποστρώματος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143372" y="1500174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Χημικές ιδιότητες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Οξείδωση</a:t>
            </a:r>
            <a:r>
              <a:rPr lang="el-GR" dirty="0"/>
              <a:t>: οφείλεται στην παρουσία ακόρεστων λιπαρών οξέων στα </a:t>
            </a:r>
            <a:r>
              <a:rPr lang="el-GR" dirty="0" err="1"/>
              <a:t>τριγλυκερίδια</a:t>
            </a:r>
            <a:endParaRPr lang="el-GR" dirty="0"/>
          </a:p>
          <a:p>
            <a:pPr>
              <a:buNone/>
            </a:pPr>
            <a:r>
              <a:rPr lang="el-GR" dirty="0"/>
              <a:t>Παράγοντες: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Υπεριώδης ακτινοβολία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Υψηλή θερμοκρασία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Στοιχεία μετάπτωσης, μέταλλα όπως ο </a:t>
            </a:r>
            <a:r>
              <a:rPr lang="en-US" u="sng" dirty="0"/>
              <a:t>Cu</a:t>
            </a:r>
            <a:r>
              <a:rPr lang="en-US" dirty="0"/>
              <a:t>, Co, </a:t>
            </a:r>
            <a:r>
              <a:rPr lang="en-US" dirty="0" err="1"/>
              <a:t>Mn</a:t>
            </a:r>
            <a:r>
              <a:rPr lang="en-US" dirty="0"/>
              <a:t>, </a:t>
            </a:r>
            <a:r>
              <a:rPr lang="en-US" dirty="0" err="1"/>
              <a:t>Pb</a:t>
            </a:r>
            <a:r>
              <a:rPr lang="en-US" dirty="0"/>
              <a:t> </a:t>
            </a:r>
            <a:r>
              <a:rPr lang="el-GR" dirty="0"/>
              <a:t>κ.ά.</a:t>
            </a:r>
          </a:p>
          <a:p>
            <a:pPr>
              <a:buFont typeface="Wingdings" pitchFamily="2" charset="2"/>
              <a:buChar char="Ø"/>
            </a:pP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el-GR" dirty="0"/>
              <a:t>Ταυτόχρονα αντιδράσεις πολυμερισμού και σχάσης. Το Ο</a:t>
            </a:r>
            <a:r>
              <a:rPr lang="el-GR" baseline="-25000" dirty="0"/>
              <a:t>2</a:t>
            </a:r>
            <a:r>
              <a:rPr lang="el-GR" dirty="0"/>
              <a:t> διαχέεται στο πλέγμα </a:t>
            </a:r>
            <a:r>
              <a:rPr lang="el-GR" dirty="0" err="1"/>
              <a:t>τριγλυκεριδίων</a:t>
            </a:r>
            <a:r>
              <a:rPr lang="el-GR" dirty="0"/>
              <a:t> και συνεχίζει να αντιδρά.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Μείωση ελαστικότητας στρωμάτων λαδιού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/>
              <a:t>Ρωγματώσεις</a:t>
            </a: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Κονιοποίηση χρώματος</a:t>
            </a:r>
          </a:p>
          <a:p>
            <a:pPr>
              <a:buFont typeface="Wingdings" pitchFamily="2" charset="2"/>
              <a:buChar char="Ø"/>
            </a:pPr>
            <a:endParaRPr lang="el-GR" dirty="0"/>
          </a:p>
          <a:p>
            <a:pPr>
              <a:buNone/>
            </a:pPr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500034" y="2214554"/>
            <a:ext cx="357190" cy="6429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Υδρόλυση </a:t>
            </a:r>
            <a:r>
              <a:rPr lang="el-GR" dirty="0" err="1">
                <a:solidFill>
                  <a:srgbClr val="FF0000"/>
                </a:solidFill>
              </a:rPr>
              <a:t>τριγλυκεριδίων</a:t>
            </a:r>
            <a:endParaRPr lang="el-GR" dirty="0">
              <a:solidFill>
                <a:srgbClr val="FF0000"/>
              </a:solidFill>
            </a:endParaRP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(όξινη κατάλυση, βασική κατάλυση (σαπωνοποίηση), ή και χωρίς καταλύτες σε υψηλές θερμοκρασίες και πίεση)</a:t>
            </a:r>
          </a:p>
        </p:txBody>
      </p:sp>
      <p:pic>
        <p:nvPicPr>
          <p:cNvPr id="4" name="Picture 2" descr="Αποτέλεσμα εικόνας για υδρόλυση τριγλυκεριδι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285860"/>
            <a:ext cx="5286412" cy="1169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el-GR" dirty="0"/>
              <a:t>Η παρουσία οξέων από οξείδωση, μειώνει τη </a:t>
            </a:r>
            <a:r>
              <a:rPr lang="el-GR" dirty="0" err="1"/>
              <a:t>υδροφοβικότητα</a:t>
            </a:r>
            <a:r>
              <a:rPr lang="el-GR" dirty="0"/>
              <a:t> των επιστρωμάτων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Συγκράτηση νερού μέσα στο υπόστρωμα με δεσμούς Η.         Ενίσχυση υδρόλυσης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ελεύθερα λιπαρά οξέα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                θόλωμα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857620" y="1643050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3857620" y="3571876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2958160" y="3056644"/>
            <a:ext cx="42862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Βέλος προς τα κάτω"/>
          <p:cNvSpPr/>
          <p:nvPr/>
        </p:nvSpPr>
        <p:spPr>
          <a:xfrm>
            <a:off x="3929058" y="4572008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Λίπη &amp; Έλαια: προϊόντα ζωικής ή φυτικής προέλευσης που εμπεριέχουν κυρίως </a:t>
            </a:r>
            <a:r>
              <a:rPr lang="el-GR" dirty="0" err="1"/>
              <a:t>τριγλυκερίδια</a:t>
            </a:r>
            <a:r>
              <a:rPr lang="el-GR" dirty="0"/>
              <a:t>, αλλά και ελεύθερα λιπαρά οξέα, </a:t>
            </a:r>
            <a:r>
              <a:rPr lang="el-GR" dirty="0" err="1"/>
              <a:t>φωσφολιπίδια</a:t>
            </a:r>
            <a:r>
              <a:rPr lang="el-GR" dirty="0"/>
              <a:t>, </a:t>
            </a:r>
            <a:r>
              <a:rPr lang="el-GR" dirty="0" err="1"/>
              <a:t>στερόλες</a:t>
            </a:r>
            <a:r>
              <a:rPr lang="el-GR" dirty="0"/>
              <a:t>, υδρογονάνθρακες κ.α. (σε μικρότερα ποσοστά)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Τα Μέταλλα των χρωστικών σταθεροποιούν τα ελεύθερα οξέα, σχηματίζοντας άλατα.</a:t>
            </a:r>
          </a:p>
          <a:p>
            <a:pPr>
              <a:buNone/>
            </a:pPr>
            <a:r>
              <a:rPr lang="el-GR" dirty="0"/>
              <a:t>                        </a:t>
            </a:r>
            <a:r>
              <a:rPr lang="en-US" dirty="0"/>
              <a:t>RCOO</a:t>
            </a:r>
            <a:r>
              <a:rPr lang="en-US" baseline="30000" dirty="0"/>
              <a:t>-</a:t>
            </a:r>
            <a:r>
              <a:rPr lang="en-US" dirty="0"/>
              <a:t>…M</a:t>
            </a:r>
            <a:r>
              <a:rPr lang="en-US" baseline="30000" dirty="0"/>
              <a:t>+</a:t>
            </a:r>
            <a:endParaRPr lang="el-GR" baseline="30000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Σταθερότερα χρωματικά στρώματα στους οργανικούς διαλύτες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571868" y="3500438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Οξύτητα ελαίου</a:t>
            </a:r>
          </a:p>
          <a:p>
            <a:pPr>
              <a:buNone/>
            </a:pPr>
            <a:r>
              <a:rPr lang="el-GR" dirty="0"/>
              <a:t>Υπολογισμός: ποσότητα βάσεως που χρειάζεται για την εξουδετέρωση των ελεύθερων οξέων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/>
              <a:t>Κάθε χρωστική έχει συγκεκριμένο </a:t>
            </a:r>
            <a:r>
              <a:rPr lang="en-US" dirty="0"/>
              <a:t>pH </a:t>
            </a:r>
            <a:r>
              <a:rPr lang="el-GR" dirty="0"/>
              <a:t>που παρουσιάζει μέγιστη σταθερότητα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786182" y="2643182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el-GR" dirty="0">
                <a:solidFill>
                  <a:srgbClr val="FF0000"/>
                </a:solidFill>
              </a:rPr>
              <a:t>Κιτρίνισμα και φθορισμός λαδιών ζωγραφικής</a:t>
            </a:r>
          </a:p>
          <a:p>
            <a:pPr>
              <a:buNone/>
            </a:pPr>
            <a:r>
              <a:rPr lang="el-GR" dirty="0"/>
              <a:t>Σχηματισμό ακόρεστων ενώσεων που απορροφούν στα 350-400 </a:t>
            </a:r>
            <a:r>
              <a:rPr lang="en-US" dirty="0"/>
              <a:t>nm.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/>
              <a:t>           </a:t>
            </a:r>
            <a:r>
              <a:rPr lang="en-US" dirty="0"/>
              <a:t>“</a:t>
            </a:r>
            <a:r>
              <a:rPr lang="el-GR" dirty="0"/>
              <a:t>αντιστρέψιμο φαινόμενο</a:t>
            </a:r>
            <a:r>
              <a:rPr lang="en-US" dirty="0"/>
              <a:t>”</a:t>
            </a:r>
            <a:endParaRPr lang="el-GR" dirty="0"/>
          </a:p>
          <a:p>
            <a:pPr>
              <a:buNone/>
            </a:pPr>
            <a:r>
              <a:rPr lang="el-GR" dirty="0"/>
              <a:t>Θερμική οξείδωση     αύξηση κιτρινίσματος</a:t>
            </a:r>
          </a:p>
          <a:p>
            <a:pPr>
              <a:buNone/>
            </a:pPr>
            <a:r>
              <a:rPr lang="el-GR" dirty="0" err="1"/>
              <a:t>Φωτοοξείδωση</a:t>
            </a:r>
            <a:r>
              <a:rPr lang="el-GR" dirty="0"/>
              <a:t>      αποχρωματισμό              </a:t>
            </a:r>
          </a:p>
          <a:p>
            <a:pPr>
              <a:buNone/>
            </a:pPr>
            <a:r>
              <a:rPr lang="el-GR" dirty="0"/>
              <a:t>                                  οξειδωμένων υποστρωμάτων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142844" y="1071546"/>
            <a:ext cx="357190" cy="71438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Βέλος προς τα κάτω"/>
          <p:cNvSpPr/>
          <p:nvPr/>
        </p:nvSpPr>
        <p:spPr>
          <a:xfrm>
            <a:off x="3786182" y="2428868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3714744" y="3929066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3214678" y="4526289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Φθορισμός     κάτω από </a:t>
            </a:r>
            <a:r>
              <a:rPr lang="en-US" dirty="0"/>
              <a:t>UV </a:t>
            </a:r>
            <a:r>
              <a:rPr lang="el-GR" dirty="0"/>
              <a:t>ακτινοβολία</a:t>
            </a:r>
          </a:p>
          <a:p>
            <a:pPr>
              <a:buNone/>
            </a:pPr>
            <a:r>
              <a:rPr lang="el-GR" dirty="0"/>
              <a:t>(</a:t>
            </a:r>
            <a:r>
              <a:rPr lang="el-GR" dirty="0" err="1"/>
              <a:t>φθορισμομετρία</a:t>
            </a:r>
            <a:r>
              <a:rPr lang="el-GR" dirty="0"/>
              <a:t>)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Η ένταση φθορισμού αυξάνει όσο αυξάνει ο βαθμός πολυμερισμού των λαδιών στο σκοτάδι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2857488" y="1928802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Καμπύλο δεξιό βέλος"/>
          <p:cNvSpPr/>
          <p:nvPr/>
        </p:nvSpPr>
        <p:spPr>
          <a:xfrm>
            <a:off x="214282" y="2500306"/>
            <a:ext cx="285720" cy="107157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Αντοχή ζωγραφικών επιστρωμάτων στους οργανικούς διαλύτες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Γενικά: «Τα ζωγραφικά στρώματα ελαιογραφιών είναι αδιάλυτα στο νερό και στους οργανικούς διαλύτες»</a:t>
            </a:r>
          </a:p>
          <a:p>
            <a:pPr>
              <a:buNone/>
            </a:pPr>
            <a:r>
              <a:rPr lang="el-GR" dirty="0"/>
              <a:t>(οι οργανικοί διαλύτες χρησιμοποιούνται ευρέως στους ζωγραφικούς πίνακες, π.χ. αφαίρεση βερνικιού)</a:t>
            </a:r>
          </a:p>
          <a:p>
            <a:pPr>
              <a:buNone/>
            </a:pPr>
            <a:r>
              <a:rPr lang="el-GR" u="sng" dirty="0"/>
              <a:t>Όμως</a:t>
            </a:r>
            <a:r>
              <a:rPr lang="el-GR" dirty="0"/>
              <a:t>: παρατεταμένη χρήση οργανικών διαλυτών    διαποτίζουν τα χρωματικά στρώματα και παρασύρουν προϊόντα αποσύνθεσης ελαίων  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571472" y="5286388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Οι ποσότητες </a:t>
            </a:r>
            <a:r>
              <a:rPr lang="el-GR" dirty="0" err="1"/>
              <a:t>εκχυλίσιμων</a:t>
            </a:r>
            <a:r>
              <a:rPr lang="el-GR" dirty="0"/>
              <a:t> συστατικών εξαρτάται από:</a:t>
            </a:r>
          </a:p>
          <a:p>
            <a:r>
              <a:rPr lang="el-GR" dirty="0"/>
              <a:t>Πολικότητα διαλύτη</a:t>
            </a:r>
          </a:p>
          <a:p>
            <a:r>
              <a:rPr lang="el-GR" dirty="0"/>
              <a:t>Είδος χρωστικής</a:t>
            </a:r>
          </a:p>
          <a:p>
            <a:r>
              <a:rPr lang="el-GR" dirty="0"/>
              <a:t>Ηλικία έργου</a:t>
            </a:r>
          </a:p>
          <a:p>
            <a:r>
              <a:rPr lang="el-GR" dirty="0"/>
              <a:t>Χρόνο εμποτισμού</a:t>
            </a:r>
          </a:p>
          <a:p>
            <a:endParaRPr lang="el-GR" dirty="0"/>
          </a:p>
          <a:p>
            <a:pPr>
              <a:buNone/>
            </a:pPr>
            <a:r>
              <a:rPr lang="el-GR" u="sng" dirty="0"/>
              <a:t>Γενικά: </a:t>
            </a:r>
            <a:r>
              <a:rPr lang="el-GR" dirty="0"/>
              <a:t>Οι πολικοί διαλύτες αφαιρούν περισσότερο υλικό από τους μη πολικούς</a:t>
            </a:r>
          </a:p>
          <a:p>
            <a:pPr>
              <a:buNone/>
            </a:pPr>
            <a:r>
              <a:rPr lang="el-GR" dirty="0"/>
              <a:t>    Προσοχή!!!</a:t>
            </a:r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357158" y="5357826"/>
            <a:ext cx="428628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el-GR" dirty="0" err="1"/>
              <a:t>Τριγλυκερίδια</a:t>
            </a:r>
            <a:r>
              <a:rPr lang="el-GR" dirty="0"/>
              <a:t>: εστέρες λιπαρών οξέων με </a:t>
            </a:r>
            <a:r>
              <a:rPr lang="el-GR" dirty="0" err="1"/>
              <a:t>γλυκερόλη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457453"/>
            <a:ext cx="7878615" cy="31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l-GR" dirty="0" err="1"/>
              <a:t>Φωσφολιπίδια</a:t>
            </a:r>
            <a:r>
              <a:rPr lang="el-GR" dirty="0"/>
              <a:t>: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>
              <a:buNone/>
            </a:pPr>
            <a:r>
              <a:rPr lang="el-GR" dirty="0" err="1"/>
              <a:t>Επιφανειοδραστικές</a:t>
            </a:r>
            <a:r>
              <a:rPr lang="el-GR" dirty="0"/>
              <a:t> ουσίες, σχηματίζουν </a:t>
            </a:r>
            <a:r>
              <a:rPr lang="el-GR" dirty="0" err="1"/>
              <a:t>διπλοστιβάδες</a:t>
            </a:r>
            <a:r>
              <a:rPr lang="el-GR" dirty="0"/>
              <a:t> και </a:t>
            </a:r>
            <a:r>
              <a:rPr lang="el-GR" dirty="0" err="1"/>
              <a:t>μικύλλια</a:t>
            </a:r>
            <a:endParaRPr lang="el-GR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6838967" cy="328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Φωσφολιπίδια - Σελίδες [1] - Κόσμος εγκυκλοπαιδικές γνώσεις">
            <a:extLst>
              <a:ext uri="{FF2B5EF4-FFF2-40B4-BE49-F238E27FC236}">
                <a16:creationId xmlns:a16="http://schemas.microsoft.com/office/drawing/2014/main" id="{DF09AA53-1E07-4A1F-89FD-E40C00A56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942915"/>
            <a:ext cx="5832648" cy="591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801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Χημική σύσταση λιπαρών ουσιών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Τα ζωικά λίπη περιέχουν σε σημαντικό ποσοστό κορεσμένα λιπαρά οξέα, είναι στερεά σε συνήθη θερμοκρασία, ενώ τα λάδια περιέχουν σε μεγαλύτερο ποσοστό ακόρεστα λιπαρά οξέα και είναι υγρά σε συνήθη θερμοκρασία</a:t>
            </a:r>
          </a:p>
          <a:p>
            <a:r>
              <a:rPr lang="el-GR" dirty="0"/>
              <a:t>Η οξείδωση των λαδιών οφείλεται στην παρουσία ακόρεστων λιπαρών οξέων στα </a:t>
            </a:r>
            <a:r>
              <a:rPr lang="el-GR" dirty="0" err="1"/>
              <a:t>τριγλικερίδια</a:t>
            </a:r>
            <a:endParaRPr lang="el-GR" dirty="0"/>
          </a:p>
          <a:p>
            <a:r>
              <a:rPr lang="el-GR" dirty="0"/>
              <a:t>Τα </a:t>
            </a:r>
            <a:r>
              <a:rPr lang="el-GR" dirty="0" err="1"/>
              <a:t>ξηραινόμενα</a:t>
            </a:r>
            <a:r>
              <a:rPr lang="el-GR" dirty="0"/>
              <a:t> έλαια περιέχουν σε μεγαλύτερη αναλογία </a:t>
            </a:r>
            <a:r>
              <a:rPr lang="el-GR" dirty="0" err="1"/>
              <a:t>άκόρεστα</a:t>
            </a:r>
            <a:r>
              <a:rPr lang="el-GR" dirty="0"/>
              <a:t> οξέα με 2 ή 3 διπλούς δεσμούς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>
                <a:solidFill>
                  <a:srgbClr val="FF0000"/>
                </a:solidFill>
              </a:rPr>
              <a:t>Ξηραινόμενα</a:t>
            </a:r>
            <a:r>
              <a:rPr lang="el-GR" dirty="0">
                <a:solidFill>
                  <a:srgbClr val="FF0000"/>
                </a:solidFill>
              </a:rPr>
              <a:t> έλαια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Λάδι που ξεραίνεται       μετατρέπεται σε στερεό, ελαστικό και αδιάλυτο σε οργανικούς διαλύτες</a:t>
            </a:r>
          </a:p>
          <a:p>
            <a:r>
              <a:rPr lang="el-GR" dirty="0"/>
              <a:t>Λάδια με υψηλή περιεκτικότητα σε ακόρεστη λιπαρά οξέα (υψηλό αριθμό ιωδίου, δείκτης </a:t>
            </a:r>
            <a:r>
              <a:rPr lang="el-GR" dirty="0" err="1"/>
              <a:t>ακορεστότητας</a:t>
            </a:r>
            <a:r>
              <a:rPr lang="el-GR" dirty="0"/>
              <a:t>, ποσό ιωδίου σε </a:t>
            </a:r>
            <a:r>
              <a:rPr lang="en-US" dirty="0"/>
              <a:t>g </a:t>
            </a:r>
            <a:r>
              <a:rPr lang="el-GR" dirty="0"/>
              <a:t>που προστίθεται για να αντιδράσουν όλοι οι ακόρεστοι δεσμοί).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4357686" y="1828130"/>
            <a:ext cx="428628" cy="1885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l-GR" u="sng" dirty="0" err="1"/>
              <a:t>Λινέναιο</a:t>
            </a:r>
            <a:r>
              <a:rPr lang="el-GR" dirty="0"/>
              <a:t>, πιο συνηθισμένο </a:t>
            </a:r>
            <a:r>
              <a:rPr lang="el-GR" dirty="0" err="1"/>
              <a:t>ξηραινόμενο</a:t>
            </a:r>
            <a:r>
              <a:rPr lang="el-GR" dirty="0"/>
              <a:t> έλαιο</a:t>
            </a:r>
          </a:p>
          <a:p>
            <a:pPr>
              <a:buNone/>
            </a:pPr>
            <a:r>
              <a:rPr lang="el-GR" dirty="0"/>
              <a:t>Παράγεται από τους σπόρους του φυτού Λίνος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 Όταν απλωθεί, στεγνώνει σε λίγες μέρες, με επίδραση του οξυγόνου.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Σε θερμοκρασία περιβάλλοντος το μη κατεργασμένο λινέλαιο έχει </a:t>
            </a:r>
            <a:r>
              <a:rPr lang="el-GR" dirty="0" err="1"/>
              <a:t>κιτρινοκαφετιά</a:t>
            </a:r>
            <a:r>
              <a:rPr lang="el-GR" dirty="0"/>
              <a:t> χροιά και χαρακτηριστική οσμή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/>
          </a:bodyPr>
          <a:lstStyle/>
          <a:p>
            <a:r>
              <a:rPr lang="el-GR" u="sng" dirty="0"/>
              <a:t>Ψημένο λινέλαιο</a:t>
            </a:r>
            <a:r>
              <a:rPr lang="el-GR" dirty="0"/>
              <a:t>: θερμαινόμενο στους 150-160 </a:t>
            </a:r>
            <a:r>
              <a:rPr lang="en-US" baseline="30000" dirty="0" err="1"/>
              <a:t>o</a:t>
            </a:r>
            <a:r>
              <a:rPr lang="en-US" dirty="0" err="1"/>
              <a:t>C.</a:t>
            </a:r>
            <a:r>
              <a:rPr lang="en-US" dirty="0"/>
              <a:t> </a:t>
            </a:r>
            <a:r>
              <a:rPr lang="el-GR" dirty="0"/>
              <a:t>Στεγνώνει πιο εύκολα, καλύτερη ρευστότητα. Κιτρινίζει πιο εύκολα.</a:t>
            </a:r>
          </a:p>
          <a:p>
            <a:endParaRPr lang="el-GR" dirty="0"/>
          </a:p>
          <a:p>
            <a:r>
              <a:rPr lang="en-US" u="sng" dirty="0"/>
              <a:t>Stand oil</a:t>
            </a:r>
            <a:r>
              <a:rPr lang="el-GR" dirty="0"/>
              <a:t>:  θέρμανση σε υψηλή θέρμανση 230-310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l-GR" dirty="0"/>
              <a:t>, σε ατμόσφαιρα αδρανούς αερίου, </a:t>
            </a:r>
            <a:r>
              <a:rPr lang="el-GR" dirty="0" err="1"/>
              <a:t>πολυμερίζεται</a:t>
            </a:r>
            <a:r>
              <a:rPr lang="el-GR" dirty="0"/>
              <a:t> διαφορετικά από την οξείδωση. Το ιξώδες και η οξύτητα αυξάνονται γραμμικά με τη διάρκεια της θέρμανσης. Κιτρινίζει λιγότερο από το λινέλαιο, στεγνώνει με λιγότερο οξυγόνο, έχει μικρότερο αριθμό ιωδίου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802</Words>
  <Application>Microsoft Office PowerPoint</Application>
  <PresentationFormat>Προβολή στην οθόνη (4:3)</PresentationFormat>
  <Paragraphs>116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Θέμα του Office</vt:lpstr>
      <vt:lpstr>Λίπη-Έλαια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Χημική σύσταση λιπαρών ουσιών</vt:lpstr>
      <vt:lpstr>Ξηραινόμενα έλαια</vt:lpstr>
      <vt:lpstr>Παρουσίαση του PowerPoint</vt:lpstr>
      <vt:lpstr>Παρουσίαση του PowerPoint</vt:lpstr>
      <vt:lpstr>Παρουσίαση του PowerPoint</vt:lpstr>
      <vt:lpstr>Φυσικές ιδιότητες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Χημικές ιδιότητες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Αντοχή ζωγραφικών επιστρωμάτων στους οργανικούς διαλύτες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Λίπη-Έλαια</dc:title>
  <dc:creator>cokie</dc:creator>
  <cp:lastModifiedBy>m31251@officevips.com</cp:lastModifiedBy>
  <cp:revision>84</cp:revision>
  <dcterms:created xsi:type="dcterms:W3CDTF">2018-01-10T04:46:23Z</dcterms:created>
  <dcterms:modified xsi:type="dcterms:W3CDTF">2020-12-15T11:03:34Z</dcterms:modified>
</cp:coreProperties>
</file>