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2" r:id="rId7"/>
    <p:sldId id="260" r:id="rId8"/>
    <p:sldId id="263" r:id="rId9"/>
    <p:sldId id="264" r:id="rId10"/>
    <p:sldId id="265" r:id="rId11"/>
    <p:sldId id="266"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731DF7-E60A-4CEA-BC9F-8CC2C2C55D9B}" v="1" dt="2024-10-15T08:29:39.7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1" autoAdjust="0"/>
    <p:restoredTop sz="94660"/>
  </p:normalViewPr>
  <p:slideViewPr>
    <p:cSldViewPr snapToGrid="0">
      <p:cViewPr>
        <p:scale>
          <a:sx n="100" d="100"/>
          <a:sy n="100" d="100"/>
        </p:scale>
        <p:origin x="918"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23731DF7-E60A-4CEA-BC9F-8CC2C2C55D9B}"/>
    <pc:docChg chg="custSel addSld modSld">
      <pc:chgData name="MARIA KARAMPELIA" userId="9dfcc2cac66bf474" providerId="LiveId" clId="{23731DF7-E60A-4CEA-BC9F-8CC2C2C55D9B}" dt="2024-10-15T14:20:43.977" v="610" actId="20577"/>
      <pc:docMkLst>
        <pc:docMk/>
      </pc:docMkLst>
      <pc:sldChg chg="modSp mod">
        <pc:chgData name="MARIA KARAMPELIA" userId="9dfcc2cac66bf474" providerId="LiveId" clId="{23731DF7-E60A-4CEA-BC9F-8CC2C2C55D9B}" dt="2024-10-15T08:31:25.325" v="590" actId="20577"/>
        <pc:sldMkLst>
          <pc:docMk/>
          <pc:sldMk cId="3858155355" sldId="256"/>
        </pc:sldMkLst>
        <pc:spChg chg="mod">
          <ac:chgData name="MARIA KARAMPELIA" userId="9dfcc2cac66bf474" providerId="LiveId" clId="{23731DF7-E60A-4CEA-BC9F-8CC2C2C55D9B}" dt="2024-10-15T08:31:25.325" v="590" actId="20577"/>
          <ac:spMkLst>
            <pc:docMk/>
            <pc:sldMk cId="3858155355" sldId="256"/>
            <ac:spMk id="3" creationId="{5659116E-8F7F-5FB1-56C0-E84C11481C5A}"/>
          </ac:spMkLst>
        </pc:spChg>
      </pc:sldChg>
      <pc:sldChg chg="modSp mod">
        <pc:chgData name="MARIA KARAMPELIA" userId="9dfcc2cac66bf474" providerId="LiveId" clId="{23731DF7-E60A-4CEA-BC9F-8CC2C2C55D9B}" dt="2024-10-15T14:11:06.353" v="598" actId="20577"/>
        <pc:sldMkLst>
          <pc:docMk/>
          <pc:sldMk cId="2496323920" sldId="258"/>
        </pc:sldMkLst>
        <pc:spChg chg="mod">
          <ac:chgData name="MARIA KARAMPELIA" userId="9dfcc2cac66bf474" providerId="LiveId" clId="{23731DF7-E60A-4CEA-BC9F-8CC2C2C55D9B}" dt="2024-10-15T08:00:07.710" v="80" actId="14100"/>
          <ac:spMkLst>
            <pc:docMk/>
            <pc:sldMk cId="2496323920" sldId="258"/>
            <ac:spMk id="2" creationId="{7C2411AF-B354-D8CC-DE49-E6FAEFED830B}"/>
          </ac:spMkLst>
        </pc:spChg>
        <pc:spChg chg="mod">
          <ac:chgData name="MARIA KARAMPELIA" userId="9dfcc2cac66bf474" providerId="LiveId" clId="{23731DF7-E60A-4CEA-BC9F-8CC2C2C55D9B}" dt="2024-10-15T14:11:06.353" v="598" actId="20577"/>
          <ac:spMkLst>
            <pc:docMk/>
            <pc:sldMk cId="2496323920" sldId="258"/>
            <ac:spMk id="3" creationId="{D6195229-9C1E-26C4-8128-2BDBA523C6E8}"/>
          </ac:spMkLst>
        </pc:spChg>
      </pc:sldChg>
      <pc:sldChg chg="modSp mod">
        <pc:chgData name="MARIA KARAMPELIA" userId="9dfcc2cac66bf474" providerId="LiveId" clId="{23731DF7-E60A-4CEA-BC9F-8CC2C2C55D9B}" dt="2024-10-15T08:05:55.318" v="150" actId="20577"/>
        <pc:sldMkLst>
          <pc:docMk/>
          <pc:sldMk cId="3941579442" sldId="259"/>
        </pc:sldMkLst>
        <pc:spChg chg="mod">
          <ac:chgData name="MARIA KARAMPELIA" userId="9dfcc2cac66bf474" providerId="LiveId" clId="{23731DF7-E60A-4CEA-BC9F-8CC2C2C55D9B}" dt="2024-10-15T08:00:39.147" v="114" actId="14100"/>
          <ac:spMkLst>
            <pc:docMk/>
            <pc:sldMk cId="3941579442" sldId="259"/>
            <ac:spMk id="2" creationId="{DE2D2278-76A1-C81F-DECF-24AD0A5BB1C7}"/>
          </ac:spMkLst>
        </pc:spChg>
        <pc:spChg chg="mod">
          <ac:chgData name="MARIA KARAMPELIA" userId="9dfcc2cac66bf474" providerId="LiveId" clId="{23731DF7-E60A-4CEA-BC9F-8CC2C2C55D9B}" dt="2024-10-15T08:05:55.318" v="150" actId="20577"/>
          <ac:spMkLst>
            <pc:docMk/>
            <pc:sldMk cId="3941579442" sldId="259"/>
            <ac:spMk id="3" creationId="{A23D0C1A-D17E-C161-1DB0-1902E907F42B}"/>
          </ac:spMkLst>
        </pc:spChg>
      </pc:sldChg>
      <pc:sldChg chg="modSp mod">
        <pc:chgData name="MARIA KARAMPELIA" userId="9dfcc2cac66bf474" providerId="LiveId" clId="{23731DF7-E60A-4CEA-BC9F-8CC2C2C55D9B}" dt="2024-10-15T14:19:07.284" v="609" actId="20577"/>
        <pc:sldMkLst>
          <pc:docMk/>
          <pc:sldMk cId="3199784814" sldId="260"/>
        </pc:sldMkLst>
        <pc:spChg chg="mod">
          <ac:chgData name="MARIA KARAMPELIA" userId="9dfcc2cac66bf474" providerId="LiveId" clId="{23731DF7-E60A-4CEA-BC9F-8CC2C2C55D9B}" dt="2024-10-15T08:12:21.228" v="318" actId="20577"/>
          <ac:spMkLst>
            <pc:docMk/>
            <pc:sldMk cId="3199784814" sldId="260"/>
            <ac:spMk id="2" creationId="{568403FD-D102-0B72-6372-3C27DAD7A75A}"/>
          </ac:spMkLst>
        </pc:spChg>
        <pc:spChg chg="mod">
          <ac:chgData name="MARIA KARAMPELIA" userId="9dfcc2cac66bf474" providerId="LiveId" clId="{23731DF7-E60A-4CEA-BC9F-8CC2C2C55D9B}" dt="2024-10-15T14:19:07.284" v="609" actId="20577"/>
          <ac:spMkLst>
            <pc:docMk/>
            <pc:sldMk cId="3199784814" sldId="260"/>
            <ac:spMk id="3" creationId="{E838DCF3-42A5-4867-7775-D6645E4C2FE7}"/>
          </ac:spMkLst>
        </pc:spChg>
      </pc:sldChg>
      <pc:sldChg chg="modSp mod">
        <pc:chgData name="MARIA KARAMPELIA" userId="9dfcc2cac66bf474" providerId="LiveId" clId="{23731DF7-E60A-4CEA-BC9F-8CC2C2C55D9B}" dt="2024-10-15T07:56:55.535" v="2" actId="114"/>
        <pc:sldMkLst>
          <pc:docMk/>
          <pc:sldMk cId="1603455895" sldId="261"/>
        </pc:sldMkLst>
        <pc:spChg chg="mod">
          <ac:chgData name="MARIA KARAMPELIA" userId="9dfcc2cac66bf474" providerId="LiveId" clId="{23731DF7-E60A-4CEA-BC9F-8CC2C2C55D9B}" dt="2024-10-15T07:56:26.417" v="1" actId="27636"/>
          <ac:spMkLst>
            <pc:docMk/>
            <pc:sldMk cId="1603455895" sldId="261"/>
            <ac:spMk id="2" creationId="{D4CEE98E-463C-D839-ED75-7955FE59F92C}"/>
          </ac:spMkLst>
        </pc:spChg>
        <pc:spChg chg="mod">
          <ac:chgData name="MARIA KARAMPELIA" userId="9dfcc2cac66bf474" providerId="LiveId" clId="{23731DF7-E60A-4CEA-BC9F-8CC2C2C55D9B}" dt="2024-10-15T07:56:55.535" v="2" actId="114"/>
          <ac:spMkLst>
            <pc:docMk/>
            <pc:sldMk cId="1603455895" sldId="261"/>
            <ac:spMk id="3" creationId="{7C859071-C924-0F87-02B8-528B37A917B2}"/>
          </ac:spMkLst>
        </pc:spChg>
      </pc:sldChg>
      <pc:sldChg chg="modSp new mod">
        <pc:chgData name="MARIA KARAMPELIA" userId="9dfcc2cac66bf474" providerId="LiveId" clId="{23731DF7-E60A-4CEA-BC9F-8CC2C2C55D9B}" dt="2024-10-15T14:15:30.309" v="600" actId="20577"/>
        <pc:sldMkLst>
          <pc:docMk/>
          <pc:sldMk cId="1914509535" sldId="262"/>
        </pc:sldMkLst>
        <pc:spChg chg="mod">
          <ac:chgData name="MARIA KARAMPELIA" userId="9dfcc2cac66bf474" providerId="LiveId" clId="{23731DF7-E60A-4CEA-BC9F-8CC2C2C55D9B}" dt="2024-10-15T08:07:17.625" v="206" actId="14100"/>
          <ac:spMkLst>
            <pc:docMk/>
            <pc:sldMk cId="1914509535" sldId="262"/>
            <ac:spMk id="2" creationId="{3DDAE167-2C3A-95DD-A9E3-BAAD8E308FA0}"/>
          </ac:spMkLst>
        </pc:spChg>
        <pc:spChg chg="mod">
          <ac:chgData name="MARIA KARAMPELIA" userId="9dfcc2cac66bf474" providerId="LiveId" clId="{23731DF7-E60A-4CEA-BC9F-8CC2C2C55D9B}" dt="2024-10-15T14:15:30.309" v="600" actId="20577"/>
          <ac:spMkLst>
            <pc:docMk/>
            <pc:sldMk cId="1914509535" sldId="262"/>
            <ac:spMk id="3" creationId="{6311A3B8-A393-68E7-DD22-6D2A58B8E030}"/>
          </ac:spMkLst>
        </pc:spChg>
      </pc:sldChg>
      <pc:sldChg chg="modSp new mod">
        <pc:chgData name="MARIA KARAMPELIA" userId="9dfcc2cac66bf474" providerId="LiveId" clId="{23731DF7-E60A-4CEA-BC9F-8CC2C2C55D9B}" dt="2024-10-15T14:20:43.977" v="610" actId="20577"/>
        <pc:sldMkLst>
          <pc:docMk/>
          <pc:sldMk cId="529706941" sldId="263"/>
        </pc:sldMkLst>
        <pc:spChg chg="mod">
          <ac:chgData name="MARIA KARAMPELIA" userId="9dfcc2cac66bf474" providerId="LiveId" clId="{23731DF7-E60A-4CEA-BC9F-8CC2C2C55D9B}" dt="2024-10-15T08:18:59.585" v="410" actId="27636"/>
          <ac:spMkLst>
            <pc:docMk/>
            <pc:sldMk cId="529706941" sldId="263"/>
            <ac:spMk id="2" creationId="{47045ECC-B248-F047-A8D7-D0DC9F95215B}"/>
          </ac:spMkLst>
        </pc:spChg>
        <pc:spChg chg="mod">
          <ac:chgData name="MARIA KARAMPELIA" userId="9dfcc2cac66bf474" providerId="LiveId" clId="{23731DF7-E60A-4CEA-BC9F-8CC2C2C55D9B}" dt="2024-10-15T14:20:43.977" v="610" actId="20577"/>
          <ac:spMkLst>
            <pc:docMk/>
            <pc:sldMk cId="529706941" sldId="263"/>
            <ac:spMk id="3" creationId="{B7F04EAA-BC75-B78C-FC73-1D39AF1FA584}"/>
          </ac:spMkLst>
        </pc:spChg>
      </pc:sldChg>
      <pc:sldChg chg="modSp new mod">
        <pc:chgData name="MARIA KARAMPELIA" userId="9dfcc2cac66bf474" providerId="LiveId" clId="{23731DF7-E60A-4CEA-BC9F-8CC2C2C55D9B}" dt="2024-10-15T08:22:53.363" v="437" actId="20577"/>
        <pc:sldMkLst>
          <pc:docMk/>
          <pc:sldMk cId="1262069371" sldId="264"/>
        </pc:sldMkLst>
        <pc:spChg chg="mod">
          <ac:chgData name="MARIA KARAMPELIA" userId="9dfcc2cac66bf474" providerId="LiveId" clId="{23731DF7-E60A-4CEA-BC9F-8CC2C2C55D9B}" dt="2024-10-15T08:21:05.048" v="424" actId="27636"/>
          <ac:spMkLst>
            <pc:docMk/>
            <pc:sldMk cId="1262069371" sldId="264"/>
            <ac:spMk id="2" creationId="{794E7E9B-E383-8CDC-4E1D-D41D5C1242C5}"/>
          </ac:spMkLst>
        </pc:spChg>
        <pc:spChg chg="mod">
          <ac:chgData name="MARIA KARAMPELIA" userId="9dfcc2cac66bf474" providerId="LiveId" clId="{23731DF7-E60A-4CEA-BC9F-8CC2C2C55D9B}" dt="2024-10-15T08:22:53.363" v="437" actId="20577"/>
          <ac:spMkLst>
            <pc:docMk/>
            <pc:sldMk cId="1262069371" sldId="264"/>
            <ac:spMk id="3" creationId="{5DC66C05-19D5-147C-6734-9CBCA23EB619}"/>
          </ac:spMkLst>
        </pc:spChg>
      </pc:sldChg>
      <pc:sldChg chg="modSp new mod">
        <pc:chgData name="MARIA KARAMPELIA" userId="9dfcc2cac66bf474" providerId="LiveId" clId="{23731DF7-E60A-4CEA-BC9F-8CC2C2C55D9B}" dt="2024-10-15T08:25:00.499" v="461" actId="20577"/>
        <pc:sldMkLst>
          <pc:docMk/>
          <pc:sldMk cId="3760555353" sldId="265"/>
        </pc:sldMkLst>
        <pc:spChg chg="mod">
          <ac:chgData name="MARIA KARAMPELIA" userId="9dfcc2cac66bf474" providerId="LiveId" clId="{23731DF7-E60A-4CEA-BC9F-8CC2C2C55D9B}" dt="2024-10-15T08:23:14.445" v="442" actId="14100"/>
          <ac:spMkLst>
            <pc:docMk/>
            <pc:sldMk cId="3760555353" sldId="265"/>
            <ac:spMk id="2" creationId="{DC1064CB-017B-D5DC-9400-2B7249890B16}"/>
          </ac:spMkLst>
        </pc:spChg>
        <pc:spChg chg="mod">
          <ac:chgData name="MARIA KARAMPELIA" userId="9dfcc2cac66bf474" providerId="LiveId" clId="{23731DF7-E60A-4CEA-BC9F-8CC2C2C55D9B}" dt="2024-10-15T08:25:00.499" v="461" actId="20577"/>
          <ac:spMkLst>
            <pc:docMk/>
            <pc:sldMk cId="3760555353" sldId="265"/>
            <ac:spMk id="3" creationId="{4FF682B8-A03F-EEF5-6FF6-E1A70FB051F2}"/>
          </ac:spMkLst>
        </pc:spChg>
      </pc:sldChg>
      <pc:sldChg chg="modSp new mod">
        <pc:chgData name="MARIA KARAMPELIA" userId="9dfcc2cac66bf474" providerId="LiveId" clId="{23731DF7-E60A-4CEA-BC9F-8CC2C2C55D9B}" dt="2024-10-15T08:25:48.369" v="465" actId="20577"/>
        <pc:sldMkLst>
          <pc:docMk/>
          <pc:sldMk cId="2830270491" sldId="266"/>
        </pc:sldMkLst>
        <pc:spChg chg="mod">
          <ac:chgData name="MARIA KARAMPELIA" userId="9dfcc2cac66bf474" providerId="LiveId" clId="{23731DF7-E60A-4CEA-BC9F-8CC2C2C55D9B}" dt="2024-10-15T08:24:14.817" v="455" actId="14100"/>
          <ac:spMkLst>
            <pc:docMk/>
            <pc:sldMk cId="2830270491" sldId="266"/>
            <ac:spMk id="2" creationId="{9118A124-A639-F26E-1AE3-ACEEC73AEEC0}"/>
          </ac:spMkLst>
        </pc:spChg>
        <pc:spChg chg="mod">
          <ac:chgData name="MARIA KARAMPELIA" userId="9dfcc2cac66bf474" providerId="LiveId" clId="{23731DF7-E60A-4CEA-BC9F-8CC2C2C55D9B}" dt="2024-10-15T08:25:48.369" v="465" actId="20577"/>
          <ac:spMkLst>
            <pc:docMk/>
            <pc:sldMk cId="2830270491" sldId="266"/>
            <ac:spMk id="3" creationId="{4B227F67-50D9-5187-45BC-925849A6D40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64E75F-DCCF-00A5-3297-6101BEE4FC9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E982E683-8627-59D9-4C1D-49EBE7233A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955BE10B-039A-C28E-0F9C-565A6DFD1E9F}"/>
              </a:ext>
            </a:extLst>
          </p:cNvPr>
          <p:cNvSpPr>
            <a:spLocks noGrp="1"/>
          </p:cNvSpPr>
          <p:nvPr>
            <p:ph type="dt" sz="half" idx="10"/>
          </p:nvPr>
        </p:nvSpPr>
        <p:spPr/>
        <p:txBody>
          <a:bodyPr/>
          <a:lstStyle/>
          <a:p>
            <a:fld id="{A059553B-7163-4201-9153-93746E11F3AF}" type="datetimeFigureOut">
              <a:rPr lang="el-GR" smtClean="0"/>
              <a:t>15/10/2024</a:t>
            </a:fld>
            <a:endParaRPr lang="el-GR"/>
          </a:p>
        </p:txBody>
      </p:sp>
      <p:sp>
        <p:nvSpPr>
          <p:cNvPr id="5" name="Θέση υποσέλιδου 4">
            <a:extLst>
              <a:ext uri="{FF2B5EF4-FFF2-40B4-BE49-F238E27FC236}">
                <a16:creationId xmlns:a16="http://schemas.microsoft.com/office/drawing/2014/main" id="{CD852F36-6252-23A0-91EF-A5038E9A295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6B8941A-669D-3865-0D12-661E55AC97BF}"/>
              </a:ext>
            </a:extLst>
          </p:cNvPr>
          <p:cNvSpPr>
            <a:spLocks noGrp="1"/>
          </p:cNvSpPr>
          <p:nvPr>
            <p:ph type="sldNum" sz="quarter" idx="12"/>
          </p:nvPr>
        </p:nvSpPr>
        <p:spPr/>
        <p:txBody>
          <a:bodyPr/>
          <a:lstStyle/>
          <a:p>
            <a:fld id="{4674BB14-F170-41CD-8CBC-3397732CB7E5}" type="slidenum">
              <a:rPr lang="el-GR" smtClean="0"/>
              <a:t>‹#›</a:t>
            </a:fld>
            <a:endParaRPr lang="el-GR"/>
          </a:p>
        </p:txBody>
      </p:sp>
    </p:spTree>
    <p:extLst>
      <p:ext uri="{BB962C8B-B14F-4D97-AF65-F5344CB8AC3E}">
        <p14:creationId xmlns:p14="http://schemas.microsoft.com/office/powerpoint/2010/main" val="1266248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E72C2D-8822-0643-14A2-880ECBD8829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C0FB572-59E7-85FE-C312-0D1BBE3B6E55}"/>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B484F1A-B8A4-8F2C-CA23-1E09000252A8}"/>
              </a:ext>
            </a:extLst>
          </p:cNvPr>
          <p:cNvSpPr>
            <a:spLocks noGrp="1"/>
          </p:cNvSpPr>
          <p:nvPr>
            <p:ph type="dt" sz="half" idx="10"/>
          </p:nvPr>
        </p:nvSpPr>
        <p:spPr/>
        <p:txBody>
          <a:bodyPr/>
          <a:lstStyle/>
          <a:p>
            <a:fld id="{A059553B-7163-4201-9153-93746E11F3AF}" type="datetimeFigureOut">
              <a:rPr lang="el-GR" smtClean="0"/>
              <a:t>15/10/2024</a:t>
            </a:fld>
            <a:endParaRPr lang="el-GR"/>
          </a:p>
        </p:txBody>
      </p:sp>
      <p:sp>
        <p:nvSpPr>
          <p:cNvPr id="5" name="Θέση υποσέλιδου 4">
            <a:extLst>
              <a:ext uri="{FF2B5EF4-FFF2-40B4-BE49-F238E27FC236}">
                <a16:creationId xmlns:a16="http://schemas.microsoft.com/office/drawing/2014/main" id="{4DD0E590-7AE5-DAF8-BEE4-D1596271A7B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1389740-7BC5-C977-17D4-C55692157BD0}"/>
              </a:ext>
            </a:extLst>
          </p:cNvPr>
          <p:cNvSpPr>
            <a:spLocks noGrp="1"/>
          </p:cNvSpPr>
          <p:nvPr>
            <p:ph type="sldNum" sz="quarter" idx="12"/>
          </p:nvPr>
        </p:nvSpPr>
        <p:spPr/>
        <p:txBody>
          <a:bodyPr/>
          <a:lstStyle/>
          <a:p>
            <a:fld id="{4674BB14-F170-41CD-8CBC-3397732CB7E5}" type="slidenum">
              <a:rPr lang="el-GR" smtClean="0"/>
              <a:t>‹#›</a:t>
            </a:fld>
            <a:endParaRPr lang="el-GR"/>
          </a:p>
        </p:txBody>
      </p:sp>
    </p:spTree>
    <p:extLst>
      <p:ext uri="{BB962C8B-B14F-4D97-AF65-F5344CB8AC3E}">
        <p14:creationId xmlns:p14="http://schemas.microsoft.com/office/powerpoint/2010/main" val="3397937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FE14E11-5AC4-0320-DC78-39F52B6DD46F}"/>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4967879-086F-E6B3-1695-69EE00D4DAE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655B7F5-1578-8565-58E2-DABCADCACF91}"/>
              </a:ext>
            </a:extLst>
          </p:cNvPr>
          <p:cNvSpPr>
            <a:spLocks noGrp="1"/>
          </p:cNvSpPr>
          <p:nvPr>
            <p:ph type="dt" sz="half" idx="10"/>
          </p:nvPr>
        </p:nvSpPr>
        <p:spPr/>
        <p:txBody>
          <a:bodyPr/>
          <a:lstStyle/>
          <a:p>
            <a:fld id="{A059553B-7163-4201-9153-93746E11F3AF}" type="datetimeFigureOut">
              <a:rPr lang="el-GR" smtClean="0"/>
              <a:t>15/10/2024</a:t>
            </a:fld>
            <a:endParaRPr lang="el-GR"/>
          </a:p>
        </p:txBody>
      </p:sp>
      <p:sp>
        <p:nvSpPr>
          <p:cNvPr id="5" name="Θέση υποσέλιδου 4">
            <a:extLst>
              <a:ext uri="{FF2B5EF4-FFF2-40B4-BE49-F238E27FC236}">
                <a16:creationId xmlns:a16="http://schemas.microsoft.com/office/drawing/2014/main" id="{2BD097E7-8CE0-7398-5654-8BC7EF6A58F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2897139-8057-3915-3934-94A3395B2909}"/>
              </a:ext>
            </a:extLst>
          </p:cNvPr>
          <p:cNvSpPr>
            <a:spLocks noGrp="1"/>
          </p:cNvSpPr>
          <p:nvPr>
            <p:ph type="sldNum" sz="quarter" idx="12"/>
          </p:nvPr>
        </p:nvSpPr>
        <p:spPr/>
        <p:txBody>
          <a:bodyPr/>
          <a:lstStyle/>
          <a:p>
            <a:fld id="{4674BB14-F170-41CD-8CBC-3397732CB7E5}" type="slidenum">
              <a:rPr lang="el-GR" smtClean="0"/>
              <a:t>‹#›</a:t>
            </a:fld>
            <a:endParaRPr lang="el-GR"/>
          </a:p>
        </p:txBody>
      </p:sp>
    </p:spTree>
    <p:extLst>
      <p:ext uri="{BB962C8B-B14F-4D97-AF65-F5344CB8AC3E}">
        <p14:creationId xmlns:p14="http://schemas.microsoft.com/office/powerpoint/2010/main" val="2284935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60661E-0428-E331-3683-A6A2CABCBC4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C1EA198-EA26-0372-59D4-DBA9004F9C1B}"/>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C31FA1A-E42C-510F-40CF-5DC507CB9DFB}"/>
              </a:ext>
            </a:extLst>
          </p:cNvPr>
          <p:cNvSpPr>
            <a:spLocks noGrp="1"/>
          </p:cNvSpPr>
          <p:nvPr>
            <p:ph type="dt" sz="half" idx="10"/>
          </p:nvPr>
        </p:nvSpPr>
        <p:spPr/>
        <p:txBody>
          <a:bodyPr/>
          <a:lstStyle/>
          <a:p>
            <a:fld id="{A059553B-7163-4201-9153-93746E11F3AF}" type="datetimeFigureOut">
              <a:rPr lang="el-GR" smtClean="0"/>
              <a:t>15/10/2024</a:t>
            </a:fld>
            <a:endParaRPr lang="el-GR"/>
          </a:p>
        </p:txBody>
      </p:sp>
      <p:sp>
        <p:nvSpPr>
          <p:cNvPr id="5" name="Θέση υποσέλιδου 4">
            <a:extLst>
              <a:ext uri="{FF2B5EF4-FFF2-40B4-BE49-F238E27FC236}">
                <a16:creationId xmlns:a16="http://schemas.microsoft.com/office/drawing/2014/main" id="{656958B4-B10C-6DF7-C3CC-DF61B49FF87E}"/>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448B7C3-819B-E904-AC1A-7AF54CF47FA6}"/>
              </a:ext>
            </a:extLst>
          </p:cNvPr>
          <p:cNvSpPr>
            <a:spLocks noGrp="1"/>
          </p:cNvSpPr>
          <p:nvPr>
            <p:ph type="sldNum" sz="quarter" idx="12"/>
          </p:nvPr>
        </p:nvSpPr>
        <p:spPr/>
        <p:txBody>
          <a:bodyPr/>
          <a:lstStyle/>
          <a:p>
            <a:fld id="{4674BB14-F170-41CD-8CBC-3397732CB7E5}" type="slidenum">
              <a:rPr lang="el-GR" smtClean="0"/>
              <a:t>‹#›</a:t>
            </a:fld>
            <a:endParaRPr lang="el-GR"/>
          </a:p>
        </p:txBody>
      </p:sp>
    </p:spTree>
    <p:extLst>
      <p:ext uri="{BB962C8B-B14F-4D97-AF65-F5344CB8AC3E}">
        <p14:creationId xmlns:p14="http://schemas.microsoft.com/office/powerpoint/2010/main" val="3232442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0D1E21-1CAE-7940-A615-8184C32CE31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D92024D-A1D9-EBF9-847C-AE4AF1485B8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60962DA4-4C55-36A2-62D3-F420E67DD71C}"/>
              </a:ext>
            </a:extLst>
          </p:cNvPr>
          <p:cNvSpPr>
            <a:spLocks noGrp="1"/>
          </p:cNvSpPr>
          <p:nvPr>
            <p:ph type="dt" sz="half" idx="10"/>
          </p:nvPr>
        </p:nvSpPr>
        <p:spPr/>
        <p:txBody>
          <a:bodyPr/>
          <a:lstStyle/>
          <a:p>
            <a:fld id="{A059553B-7163-4201-9153-93746E11F3AF}" type="datetimeFigureOut">
              <a:rPr lang="el-GR" smtClean="0"/>
              <a:t>15/10/2024</a:t>
            </a:fld>
            <a:endParaRPr lang="el-GR"/>
          </a:p>
        </p:txBody>
      </p:sp>
      <p:sp>
        <p:nvSpPr>
          <p:cNvPr id="5" name="Θέση υποσέλιδου 4">
            <a:extLst>
              <a:ext uri="{FF2B5EF4-FFF2-40B4-BE49-F238E27FC236}">
                <a16:creationId xmlns:a16="http://schemas.microsoft.com/office/drawing/2014/main" id="{B1F34025-0D2D-8DA7-C266-36B0E0320AD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82CB631-67AA-F1D8-646D-DD6C484B92B0}"/>
              </a:ext>
            </a:extLst>
          </p:cNvPr>
          <p:cNvSpPr>
            <a:spLocks noGrp="1"/>
          </p:cNvSpPr>
          <p:nvPr>
            <p:ph type="sldNum" sz="quarter" idx="12"/>
          </p:nvPr>
        </p:nvSpPr>
        <p:spPr/>
        <p:txBody>
          <a:bodyPr/>
          <a:lstStyle/>
          <a:p>
            <a:fld id="{4674BB14-F170-41CD-8CBC-3397732CB7E5}" type="slidenum">
              <a:rPr lang="el-GR" smtClean="0"/>
              <a:t>‹#›</a:t>
            </a:fld>
            <a:endParaRPr lang="el-GR"/>
          </a:p>
        </p:txBody>
      </p:sp>
    </p:spTree>
    <p:extLst>
      <p:ext uri="{BB962C8B-B14F-4D97-AF65-F5344CB8AC3E}">
        <p14:creationId xmlns:p14="http://schemas.microsoft.com/office/powerpoint/2010/main" val="3760616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B92ABB-DEE2-A31B-364A-6B0F784D7F1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3176AE0-5415-D7A3-5DC5-BFCF878B439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32D8BDE2-6997-A8CD-AF43-8A7C3D22240C}"/>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DEB2105F-C4AF-7C25-C613-E2D260681837}"/>
              </a:ext>
            </a:extLst>
          </p:cNvPr>
          <p:cNvSpPr>
            <a:spLocks noGrp="1"/>
          </p:cNvSpPr>
          <p:nvPr>
            <p:ph type="dt" sz="half" idx="10"/>
          </p:nvPr>
        </p:nvSpPr>
        <p:spPr/>
        <p:txBody>
          <a:bodyPr/>
          <a:lstStyle/>
          <a:p>
            <a:fld id="{A059553B-7163-4201-9153-93746E11F3AF}" type="datetimeFigureOut">
              <a:rPr lang="el-GR" smtClean="0"/>
              <a:t>15/10/2024</a:t>
            </a:fld>
            <a:endParaRPr lang="el-GR"/>
          </a:p>
        </p:txBody>
      </p:sp>
      <p:sp>
        <p:nvSpPr>
          <p:cNvPr id="6" name="Θέση υποσέλιδου 5">
            <a:extLst>
              <a:ext uri="{FF2B5EF4-FFF2-40B4-BE49-F238E27FC236}">
                <a16:creationId xmlns:a16="http://schemas.microsoft.com/office/drawing/2014/main" id="{3872F331-CE10-7704-B9E9-EC47639F58D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49EC011-CDA0-A7BF-D066-A83CA9224C42}"/>
              </a:ext>
            </a:extLst>
          </p:cNvPr>
          <p:cNvSpPr>
            <a:spLocks noGrp="1"/>
          </p:cNvSpPr>
          <p:nvPr>
            <p:ph type="sldNum" sz="quarter" idx="12"/>
          </p:nvPr>
        </p:nvSpPr>
        <p:spPr/>
        <p:txBody>
          <a:bodyPr/>
          <a:lstStyle/>
          <a:p>
            <a:fld id="{4674BB14-F170-41CD-8CBC-3397732CB7E5}" type="slidenum">
              <a:rPr lang="el-GR" smtClean="0"/>
              <a:t>‹#›</a:t>
            </a:fld>
            <a:endParaRPr lang="el-GR"/>
          </a:p>
        </p:txBody>
      </p:sp>
    </p:spTree>
    <p:extLst>
      <p:ext uri="{BB962C8B-B14F-4D97-AF65-F5344CB8AC3E}">
        <p14:creationId xmlns:p14="http://schemas.microsoft.com/office/powerpoint/2010/main" val="4058840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AB4573-6AB3-0988-9F3C-9309FB4F398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4AC3A3A-5C94-A38D-F9F6-DFD5D041B4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F122797-113B-F12F-3BF7-BDB3ED06543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7636D62-EB4F-16CC-B14E-17C899CC76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10ABFD2-96FE-16E8-A769-028C6073F802}"/>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20BD8BA1-9969-70F9-5D2D-540FA75497C9}"/>
              </a:ext>
            </a:extLst>
          </p:cNvPr>
          <p:cNvSpPr>
            <a:spLocks noGrp="1"/>
          </p:cNvSpPr>
          <p:nvPr>
            <p:ph type="dt" sz="half" idx="10"/>
          </p:nvPr>
        </p:nvSpPr>
        <p:spPr/>
        <p:txBody>
          <a:bodyPr/>
          <a:lstStyle/>
          <a:p>
            <a:fld id="{A059553B-7163-4201-9153-93746E11F3AF}" type="datetimeFigureOut">
              <a:rPr lang="el-GR" smtClean="0"/>
              <a:t>15/10/2024</a:t>
            </a:fld>
            <a:endParaRPr lang="el-GR"/>
          </a:p>
        </p:txBody>
      </p:sp>
      <p:sp>
        <p:nvSpPr>
          <p:cNvPr id="8" name="Θέση υποσέλιδου 7">
            <a:extLst>
              <a:ext uri="{FF2B5EF4-FFF2-40B4-BE49-F238E27FC236}">
                <a16:creationId xmlns:a16="http://schemas.microsoft.com/office/drawing/2014/main" id="{455187AE-038D-435E-C876-67A4506F884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14E3C4C6-F959-B65C-DD89-C8E99DE7430F}"/>
              </a:ext>
            </a:extLst>
          </p:cNvPr>
          <p:cNvSpPr>
            <a:spLocks noGrp="1"/>
          </p:cNvSpPr>
          <p:nvPr>
            <p:ph type="sldNum" sz="quarter" idx="12"/>
          </p:nvPr>
        </p:nvSpPr>
        <p:spPr/>
        <p:txBody>
          <a:bodyPr/>
          <a:lstStyle/>
          <a:p>
            <a:fld id="{4674BB14-F170-41CD-8CBC-3397732CB7E5}" type="slidenum">
              <a:rPr lang="el-GR" smtClean="0"/>
              <a:t>‹#›</a:t>
            </a:fld>
            <a:endParaRPr lang="el-GR"/>
          </a:p>
        </p:txBody>
      </p:sp>
    </p:spTree>
    <p:extLst>
      <p:ext uri="{BB962C8B-B14F-4D97-AF65-F5344CB8AC3E}">
        <p14:creationId xmlns:p14="http://schemas.microsoft.com/office/powerpoint/2010/main" val="3597471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667969-4262-B4C7-0377-2FDE5486A45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72AF22C-197D-14F4-E8F5-D2F106490CF9}"/>
              </a:ext>
            </a:extLst>
          </p:cNvPr>
          <p:cNvSpPr>
            <a:spLocks noGrp="1"/>
          </p:cNvSpPr>
          <p:nvPr>
            <p:ph type="dt" sz="half" idx="10"/>
          </p:nvPr>
        </p:nvSpPr>
        <p:spPr/>
        <p:txBody>
          <a:bodyPr/>
          <a:lstStyle/>
          <a:p>
            <a:fld id="{A059553B-7163-4201-9153-93746E11F3AF}" type="datetimeFigureOut">
              <a:rPr lang="el-GR" smtClean="0"/>
              <a:t>15/10/2024</a:t>
            </a:fld>
            <a:endParaRPr lang="el-GR"/>
          </a:p>
        </p:txBody>
      </p:sp>
      <p:sp>
        <p:nvSpPr>
          <p:cNvPr id="4" name="Θέση υποσέλιδου 3">
            <a:extLst>
              <a:ext uri="{FF2B5EF4-FFF2-40B4-BE49-F238E27FC236}">
                <a16:creationId xmlns:a16="http://schemas.microsoft.com/office/drawing/2014/main" id="{3B5A4AF7-7610-1665-4DA2-5E8658F93FE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98BBD66-78CD-7CA1-5A30-712119EB5B2C}"/>
              </a:ext>
            </a:extLst>
          </p:cNvPr>
          <p:cNvSpPr>
            <a:spLocks noGrp="1"/>
          </p:cNvSpPr>
          <p:nvPr>
            <p:ph type="sldNum" sz="quarter" idx="12"/>
          </p:nvPr>
        </p:nvSpPr>
        <p:spPr/>
        <p:txBody>
          <a:bodyPr/>
          <a:lstStyle/>
          <a:p>
            <a:fld id="{4674BB14-F170-41CD-8CBC-3397732CB7E5}" type="slidenum">
              <a:rPr lang="el-GR" smtClean="0"/>
              <a:t>‹#›</a:t>
            </a:fld>
            <a:endParaRPr lang="el-GR"/>
          </a:p>
        </p:txBody>
      </p:sp>
    </p:spTree>
    <p:extLst>
      <p:ext uri="{BB962C8B-B14F-4D97-AF65-F5344CB8AC3E}">
        <p14:creationId xmlns:p14="http://schemas.microsoft.com/office/powerpoint/2010/main" val="3863061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21D56A1-15CE-0450-53EF-0EE0FFAF4128}"/>
              </a:ext>
            </a:extLst>
          </p:cNvPr>
          <p:cNvSpPr>
            <a:spLocks noGrp="1"/>
          </p:cNvSpPr>
          <p:nvPr>
            <p:ph type="dt" sz="half" idx="10"/>
          </p:nvPr>
        </p:nvSpPr>
        <p:spPr/>
        <p:txBody>
          <a:bodyPr/>
          <a:lstStyle/>
          <a:p>
            <a:fld id="{A059553B-7163-4201-9153-93746E11F3AF}" type="datetimeFigureOut">
              <a:rPr lang="el-GR" smtClean="0"/>
              <a:t>15/10/2024</a:t>
            </a:fld>
            <a:endParaRPr lang="el-GR"/>
          </a:p>
        </p:txBody>
      </p:sp>
      <p:sp>
        <p:nvSpPr>
          <p:cNvPr id="3" name="Θέση υποσέλιδου 2">
            <a:extLst>
              <a:ext uri="{FF2B5EF4-FFF2-40B4-BE49-F238E27FC236}">
                <a16:creationId xmlns:a16="http://schemas.microsoft.com/office/drawing/2014/main" id="{029BEFF3-332C-3DAC-A7D7-757F2627165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BD88517D-0DDC-2F7C-48BE-0FEA5F7A14EF}"/>
              </a:ext>
            </a:extLst>
          </p:cNvPr>
          <p:cNvSpPr>
            <a:spLocks noGrp="1"/>
          </p:cNvSpPr>
          <p:nvPr>
            <p:ph type="sldNum" sz="quarter" idx="12"/>
          </p:nvPr>
        </p:nvSpPr>
        <p:spPr/>
        <p:txBody>
          <a:bodyPr/>
          <a:lstStyle/>
          <a:p>
            <a:fld id="{4674BB14-F170-41CD-8CBC-3397732CB7E5}" type="slidenum">
              <a:rPr lang="el-GR" smtClean="0"/>
              <a:t>‹#›</a:t>
            </a:fld>
            <a:endParaRPr lang="el-GR"/>
          </a:p>
        </p:txBody>
      </p:sp>
    </p:spTree>
    <p:extLst>
      <p:ext uri="{BB962C8B-B14F-4D97-AF65-F5344CB8AC3E}">
        <p14:creationId xmlns:p14="http://schemas.microsoft.com/office/powerpoint/2010/main" val="476204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EE1869-D06B-12A6-9C04-265CD552A17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44B5E31-D38F-C8F6-48B5-302D440044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815E1E9C-F363-EDF8-0542-A81E37990B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1042289-CDA7-C29E-3376-9CEBB1811DE6}"/>
              </a:ext>
            </a:extLst>
          </p:cNvPr>
          <p:cNvSpPr>
            <a:spLocks noGrp="1"/>
          </p:cNvSpPr>
          <p:nvPr>
            <p:ph type="dt" sz="half" idx="10"/>
          </p:nvPr>
        </p:nvSpPr>
        <p:spPr/>
        <p:txBody>
          <a:bodyPr/>
          <a:lstStyle/>
          <a:p>
            <a:fld id="{A059553B-7163-4201-9153-93746E11F3AF}" type="datetimeFigureOut">
              <a:rPr lang="el-GR" smtClean="0"/>
              <a:t>15/10/2024</a:t>
            </a:fld>
            <a:endParaRPr lang="el-GR"/>
          </a:p>
        </p:txBody>
      </p:sp>
      <p:sp>
        <p:nvSpPr>
          <p:cNvPr id="6" name="Θέση υποσέλιδου 5">
            <a:extLst>
              <a:ext uri="{FF2B5EF4-FFF2-40B4-BE49-F238E27FC236}">
                <a16:creationId xmlns:a16="http://schemas.microsoft.com/office/drawing/2014/main" id="{0F934677-E328-035B-943E-1481F59E88E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35BAB7E-D7F6-2A1E-C733-D8B0049A7493}"/>
              </a:ext>
            </a:extLst>
          </p:cNvPr>
          <p:cNvSpPr>
            <a:spLocks noGrp="1"/>
          </p:cNvSpPr>
          <p:nvPr>
            <p:ph type="sldNum" sz="quarter" idx="12"/>
          </p:nvPr>
        </p:nvSpPr>
        <p:spPr/>
        <p:txBody>
          <a:bodyPr/>
          <a:lstStyle/>
          <a:p>
            <a:fld id="{4674BB14-F170-41CD-8CBC-3397732CB7E5}" type="slidenum">
              <a:rPr lang="el-GR" smtClean="0"/>
              <a:t>‹#›</a:t>
            </a:fld>
            <a:endParaRPr lang="el-GR"/>
          </a:p>
        </p:txBody>
      </p:sp>
    </p:spTree>
    <p:extLst>
      <p:ext uri="{BB962C8B-B14F-4D97-AF65-F5344CB8AC3E}">
        <p14:creationId xmlns:p14="http://schemas.microsoft.com/office/powerpoint/2010/main" val="2515520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61950D-F44C-7BAC-77E3-09FA7C8FDAB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7E8FF08-5692-17E0-2C0C-BF0FEFA905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F2FD0220-42F7-2DCD-C60E-C89BA12D1B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A6D80A4-2C3A-1135-9A8D-6C6883EA6946}"/>
              </a:ext>
            </a:extLst>
          </p:cNvPr>
          <p:cNvSpPr>
            <a:spLocks noGrp="1"/>
          </p:cNvSpPr>
          <p:nvPr>
            <p:ph type="dt" sz="half" idx="10"/>
          </p:nvPr>
        </p:nvSpPr>
        <p:spPr/>
        <p:txBody>
          <a:bodyPr/>
          <a:lstStyle/>
          <a:p>
            <a:fld id="{A059553B-7163-4201-9153-93746E11F3AF}" type="datetimeFigureOut">
              <a:rPr lang="el-GR" smtClean="0"/>
              <a:t>15/10/2024</a:t>
            </a:fld>
            <a:endParaRPr lang="el-GR"/>
          </a:p>
        </p:txBody>
      </p:sp>
      <p:sp>
        <p:nvSpPr>
          <p:cNvPr id="6" name="Θέση υποσέλιδου 5">
            <a:extLst>
              <a:ext uri="{FF2B5EF4-FFF2-40B4-BE49-F238E27FC236}">
                <a16:creationId xmlns:a16="http://schemas.microsoft.com/office/drawing/2014/main" id="{5E03352C-8C64-4267-BD44-2A4E7DA58E6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C0E87F4-EAFC-215E-3B0F-26A18072AB24}"/>
              </a:ext>
            </a:extLst>
          </p:cNvPr>
          <p:cNvSpPr>
            <a:spLocks noGrp="1"/>
          </p:cNvSpPr>
          <p:nvPr>
            <p:ph type="sldNum" sz="quarter" idx="12"/>
          </p:nvPr>
        </p:nvSpPr>
        <p:spPr/>
        <p:txBody>
          <a:bodyPr/>
          <a:lstStyle/>
          <a:p>
            <a:fld id="{4674BB14-F170-41CD-8CBC-3397732CB7E5}" type="slidenum">
              <a:rPr lang="el-GR" smtClean="0"/>
              <a:t>‹#›</a:t>
            </a:fld>
            <a:endParaRPr lang="el-GR"/>
          </a:p>
        </p:txBody>
      </p:sp>
    </p:spTree>
    <p:extLst>
      <p:ext uri="{BB962C8B-B14F-4D97-AF65-F5344CB8AC3E}">
        <p14:creationId xmlns:p14="http://schemas.microsoft.com/office/powerpoint/2010/main" val="3596913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0456F01-9FD5-C9EA-AFB2-C266F171AB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0CC54A0-C46D-CBED-5EEA-0F44FEAA45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A515EF3-E563-33E4-1FEB-189BC8F7FE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059553B-7163-4201-9153-93746E11F3AF}" type="datetimeFigureOut">
              <a:rPr lang="el-GR" smtClean="0"/>
              <a:t>15/10/2024</a:t>
            </a:fld>
            <a:endParaRPr lang="el-GR"/>
          </a:p>
        </p:txBody>
      </p:sp>
      <p:sp>
        <p:nvSpPr>
          <p:cNvPr id="5" name="Θέση υποσέλιδου 4">
            <a:extLst>
              <a:ext uri="{FF2B5EF4-FFF2-40B4-BE49-F238E27FC236}">
                <a16:creationId xmlns:a16="http://schemas.microsoft.com/office/drawing/2014/main" id="{073DD527-F5F9-A9AB-46A9-32F965844F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51DF5CA0-A8D3-0399-99F1-FF9F0248D0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674BB14-F170-41CD-8CBC-3397732CB7E5}" type="slidenum">
              <a:rPr lang="el-GR" smtClean="0"/>
              <a:t>‹#›</a:t>
            </a:fld>
            <a:endParaRPr lang="el-GR"/>
          </a:p>
        </p:txBody>
      </p:sp>
    </p:spTree>
    <p:extLst>
      <p:ext uri="{BB962C8B-B14F-4D97-AF65-F5344CB8AC3E}">
        <p14:creationId xmlns:p14="http://schemas.microsoft.com/office/powerpoint/2010/main" val="61281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saint.gr/2723/saint.aspx"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19EB37-CE61-40C6-453F-F662FFF45190}"/>
              </a:ext>
            </a:extLst>
          </p:cNvPr>
          <p:cNvSpPr>
            <a:spLocks noGrp="1"/>
          </p:cNvSpPr>
          <p:nvPr>
            <p:ph type="ctrTitle"/>
          </p:nvPr>
        </p:nvSpPr>
        <p:spPr>
          <a:xfrm>
            <a:off x="180975" y="1122363"/>
            <a:ext cx="11858625" cy="2387600"/>
          </a:xfrm>
        </p:spPr>
        <p:txBody>
          <a:bodyPr>
            <a:normAutofit/>
          </a:bodyPr>
          <a:lstStyle/>
          <a:p>
            <a:r>
              <a:rPr lang="el-GR" sz="7200" b="1" dirty="0"/>
              <a:t>Βίος του Οσίου Συμεών </a:t>
            </a:r>
            <a:br>
              <a:rPr lang="el-GR" sz="7200" b="1" dirty="0"/>
            </a:br>
            <a:r>
              <a:rPr lang="el-GR" sz="7200" b="1" dirty="0"/>
              <a:t>του Νέου Θεολόγου </a:t>
            </a:r>
          </a:p>
        </p:txBody>
      </p:sp>
      <p:sp>
        <p:nvSpPr>
          <p:cNvPr id="3" name="Υπότιτλος 2">
            <a:extLst>
              <a:ext uri="{FF2B5EF4-FFF2-40B4-BE49-F238E27FC236}">
                <a16:creationId xmlns:a16="http://schemas.microsoft.com/office/drawing/2014/main" id="{5659116E-8F7F-5FB1-56C0-E84C11481C5A}"/>
              </a:ext>
            </a:extLst>
          </p:cNvPr>
          <p:cNvSpPr>
            <a:spLocks noGrp="1"/>
          </p:cNvSpPr>
          <p:nvPr>
            <p:ph type="subTitle" idx="1"/>
          </p:nvPr>
        </p:nvSpPr>
        <p:spPr>
          <a:xfrm>
            <a:off x="0" y="3602038"/>
            <a:ext cx="12039600" cy="1655762"/>
          </a:xfrm>
        </p:spPr>
        <p:txBody>
          <a:bodyPr>
            <a:normAutofit lnSpcReduction="10000"/>
          </a:bodyPr>
          <a:lstStyle/>
          <a:p>
            <a:endParaRPr lang="el-GR" dirty="0"/>
          </a:p>
          <a:p>
            <a:r>
              <a:rPr lang="el-GR" dirty="0">
                <a:hlinkClick r:id="rId2"/>
              </a:rPr>
              <a:t>Ορθόδοξος Συναξαριστής :: Όσιος Συμεών ο Νέος Θεολόγος (saint.gr)</a:t>
            </a:r>
            <a:endParaRPr lang="el-GR" dirty="0"/>
          </a:p>
          <a:p>
            <a:r>
              <a:rPr lang="el-GR" dirty="0"/>
              <a:t>Από το βιβλίο του Π. Χρήστου, </a:t>
            </a:r>
            <a:r>
              <a:rPr lang="el-GR" i="1" dirty="0"/>
              <a:t>Εκκλησιαστική Γραμματολογία</a:t>
            </a:r>
            <a:r>
              <a:rPr lang="el-GR" dirty="0"/>
              <a:t>, τόμος Α΄, Εκδόσεις </a:t>
            </a:r>
            <a:r>
              <a:rPr lang="el-GR" dirty="0" err="1"/>
              <a:t>Κυρομάνος</a:t>
            </a:r>
            <a:r>
              <a:rPr lang="el-GR" dirty="0"/>
              <a:t>, Θεσσαλονίκη 2005², </a:t>
            </a:r>
            <a:r>
              <a:rPr lang="el-GR" dirty="0" err="1"/>
              <a:t>σσ</a:t>
            </a:r>
            <a:r>
              <a:rPr lang="el-GR" dirty="0"/>
              <a:t>. </a:t>
            </a:r>
            <a:r>
              <a:rPr lang="el-GR"/>
              <a:t>365-369</a:t>
            </a:r>
            <a:endParaRPr lang="el-GR" dirty="0"/>
          </a:p>
        </p:txBody>
      </p:sp>
    </p:spTree>
    <p:extLst>
      <p:ext uri="{BB962C8B-B14F-4D97-AF65-F5344CB8AC3E}">
        <p14:creationId xmlns:p14="http://schemas.microsoft.com/office/powerpoint/2010/main" val="3858155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1064CB-017B-D5DC-9400-2B7249890B16}"/>
              </a:ext>
            </a:extLst>
          </p:cNvPr>
          <p:cNvSpPr>
            <a:spLocks noGrp="1"/>
          </p:cNvSpPr>
          <p:nvPr>
            <p:ph type="title"/>
          </p:nvPr>
        </p:nvSpPr>
        <p:spPr>
          <a:xfrm>
            <a:off x="838200" y="18255"/>
            <a:ext cx="10515600" cy="784633"/>
          </a:xfrm>
        </p:spPr>
        <p:txBody>
          <a:bodyPr/>
          <a:lstStyle/>
          <a:p>
            <a:pPr algn="ctr"/>
            <a:r>
              <a:rPr lang="el-GR" dirty="0"/>
              <a:t>Η διδασκαλία του περί φωτός</a:t>
            </a:r>
          </a:p>
        </p:txBody>
      </p:sp>
      <p:sp>
        <p:nvSpPr>
          <p:cNvPr id="3" name="Θέση περιεχομένου 2">
            <a:extLst>
              <a:ext uri="{FF2B5EF4-FFF2-40B4-BE49-F238E27FC236}">
                <a16:creationId xmlns:a16="http://schemas.microsoft.com/office/drawing/2014/main" id="{4FF682B8-A03F-EEF5-6FF6-E1A70FB051F2}"/>
              </a:ext>
            </a:extLst>
          </p:cNvPr>
          <p:cNvSpPr>
            <a:spLocks noGrp="1"/>
          </p:cNvSpPr>
          <p:nvPr>
            <p:ph idx="1"/>
          </p:nvPr>
        </p:nvSpPr>
        <p:spPr>
          <a:xfrm>
            <a:off x="0" y="691376"/>
            <a:ext cx="12192000" cy="6148369"/>
          </a:xfrm>
        </p:spPr>
        <p:txBody>
          <a:bodyPr>
            <a:normAutofit fontScale="92500"/>
          </a:bodyPr>
          <a:lstStyle/>
          <a:p>
            <a:r>
              <a:rPr lang="el-GR" dirty="0"/>
              <a:t>Ο Συμεών ο Νέος ο Θεολόγος για να περιγράψει την εμπειρία της προσωπικής σχέσης του μυστικού με τον Θεό χρησιμοποιεί </a:t>
            </a:r>
            <a:r>
              <a:rPr lang="el-GR" b="1" dirty="0"/>
              <a:t>δύο συμβολικές εικόνες</a:t>
            </a:r>
            <a:r>
              <a:rPr lang="el-GR" dirty="0"/>
              <a:t>.</a:t>
            </a:r>
          </a:p>
          <a:p>
            <a:r>
              <a:rPr lang="el-GR" dirty="0"/>
              <a:t>Πρώτα, παρομοιάζει την μυστική εμπειρία με την κατάσταση ανθρώπου, που ανοίγει ένα παράθυρο σ’ ένα σκοτεινό δωμάτιο.</a:t>
            </a:r>
          </a:p>
          <a:p>
            <a:r>
              <a:rPr lang="el-GR" dirty="0"/>
              <a:t>Φαντασθείτε έναν άνθρωπο να κάθεται την νύχτα μέσα στο σπίτι του με όλες τις πόρτες κλειστές· κι έπειτα, υποθέστε ότι ανοίγει ένα παράθυρο ακριβώς την στιγμή που αστράφτει ξαφνικά μια αστραπή. Μη μπορώντας να υποφέρει την λάμψη της, αμέσως προστατεύει τον εαυτό του κλείνοντας τα μάτια του και αποτραβιέται απ’ το παράθυρο. </a:t>
            </a:r>
          </a:p>
          <a:p>
            <a:r>
              <a:rPr lang="el-GR" dirty="0"/>
              <a:t>Έτσι συμβαίνει και με την ψυχή, που είναι κλεισμένη στο βασίλειο των αισθήσεων· εάν ποτέ κρυφοκοιτάξει μέσα απ’ το παράθυρο του νου, τυφλώνεται από την λάμψη, σαν αστραπή, του αρραβώνος του Αγίου Πνεύματος που βρίσκεται μέσα της. Αδυνατώντας να υποφέρει την λαμπρότητα του </a:t>
            </a:r>
            <a:r>
              <a:rPr lang="el-GR" dirty="0" err="1"/>
              <a:t>αποκαλυπτόμενου</a:t>
            </a:r>
            <a:r>
              <a:rPr lang="el-GR" dirty="0"/>
              <a:t> φωτός, αμέσως ταράσσεται κι αποτραβιέται ολοκληρωτικά στον εαυτό της, βρίσκοντας καταφύγιο, όπως σ’ ένα σπίτι, ανάμεσα στα αισθητά και ανθρώπινα πράγματα.</a:t>
            </a:r>
          </a:p>
        </p:txBody>
      </p:sp>
    </p:spTree>
    <p:extLst>
      <p:ext uri="{BB962C8B-B14F-4D97-AF65-F5344CB8AC3E}">
        <p14:creationId xmlns:p14="http://schemas.microsoft.com/office/powerpoint/2010/main" val="3760555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18A124-A639-F26E-1AE3-ACEEC73AEEC0}"/>
              </a:ext>
            </a:extLst>
          </p:cNvPr>
          <p:cNvSpPr>
            <a:spLocks noGrp="1"/>
          </p:cNvSpPr>
          <p:nvPr>
            <p:ph type="title"/>
          </p:nvPr>
        </p:nvSpPr>
        <p:spPr>
          <a:xfrm>
            <a:off x="838200" y="18255"/>
            <a:ext cx="10515600" cy="862691"/>
          </a:xfrm>
        </p:spPr>
        <p:txBody>
          <a:bodyPr/>
          <a:lstStyle/>
          <a:p>
            <a:pPr algn="ctr"/>
            <a:r>
              <a:rPr lang="el-GR" dirty="0"/>
              <a:t>Η διδασκαλία του περί φωτός</a:t>
            </a:r>
          </a:p>
        </p:txBody>
      </p:sp>
      <p:sp>
        <p:nvSpPr>
          <p:cNvPr id="3" name="Θέση περιεχομένου 2">
            <a:extLst>
              <a:ext uri="{FF2B5EF4-FFF2-40B4-BE49-F238E27FC236}">
                <a16:creationId xmlns:a16="http://schemas.microsoft.com/office/drawing/2014/main" id="{4B227F67-50D9-5187-45BC-925849A6D40A}"/>
              </a:ext>
            </a:extLst>
          </p:cNvPr>
          <p:cNvSpPr>
            <a:spLocks noGrp="1"/>
          </p:cNvSpPr>
          <p:nvPr>
            <p:ph idx="1"/>
          </p:nvPr>
        </p:nvSpPr>
        <p:spPr>
          <a:xfrm>
            <a:off x="0" y="758283"/>
            <a:ext cx="12192000" cy="6081462"/>
          </a:xfrm>
        </p:spPr>
        <p:txBody>
          <a:bodyPr>
            <a:normAutofit fontScale="92500" lnSpcReduction="10000"/>
          </a:bodyPr>
          <a:lstStyle/>
          <a:p>
            <a:r>
              <a:rPr lang="el-GR" dirty="0"/>
              <a:t>Σαν μια δεύτερη προσπάθεια, ο Νέος Θεολόγος περιγράφει την εμπειρία κάποιου που περπατά πλάι στη θάλασσα.</a:t>
            </a:r>
          </a:p>
          <a:p>
            <a:r>
              <a:rPr lang="el-GR" dirty="0"/>
              <a:t>Ένας άνθρωπος που στέκεται στην ακρογιαλιά, ατενίζει τον ατέλειωτο ωκεανό, η ματιά του δεν μπορεί να φθάσει έως την άκρη του, και έτσι βλέπει μόνον ένα μικρό τμήμα. Έτσι συμβαίνει και με τον άνθρωπο, που θεωρείται άξιος να ατενίσει με τον νου του τον ατέλειωτο ωκεανό της δόξας του Θεού. Κάποιος, που στέκεται στην ακρογιαλιά, και δεν είναι ευχαριστημένος απλώς με το να κοιτάζει την θάλασσα, μπορεί επίσης να περπατήσει μέσα σ’ αυτήν όσο μακριά θελήσει. Όταν αρχίζει να μπαίνει μέσα στα νερά και να βυθίζεται κάτω απ’ αυτά, όσο περισσότερο προχωρεί τόσο λιγότερα πράγματα βλέπει έξω. Έτσι συμβαίνει και μ’ αυτούς που γίνονται κοινωνοί του θεϊκού φωτός· όσο περισσότερο προχωρούν στην γνώση του Θεού, τόσο βαθύτερα βυθίζονται στην άγνοια.</a:t>
            </a:r>
          </a:p>
          <a:p>
            <a:r>
              <a:rPr lang="el-GR" dirty="0"/>
              <a:t>Κάποιος που περπατά μέσα στα νερά της θάλασσας μέχρι τα γόνατα ή την μέση του, μπορεί να δει καθαρά οτιδήποτε είναι έξω από τα νερά. Αλλά όταν καταδυθεί στα βάθη και σκεπαστεί ολόκληρος απ’ το νερό, δεν μπορεί πια να δει τίποτα έξω και ξέρει μόνο ένα πράγμα, ότι είναι εντελώς κατεβασμένος στα βαθιά. Έτσι συμβαίνει και μ’ εκείνους που κάνουν πνευματικές προόδους και ανυψώνονται προς την τέλεια γνώση και θεωρία.</a:t>
            </a:r>
          </a:p>
        </p:txBody>
      </p:sp>
    </p:spTree>
    <p:extLst>
      <p:ext uri="{BB962C8B-B14F-4D97-AF65-F5344CB8AC3E}">
        <p14:creationId xmlns:p14="http://schemas.microsoft.com/office/powerpoint/2010/main" val="2830270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C1390C-05C1-595A-34A8-A9C3887FDB61}"/>
              </a:ext>
            </a:extLst>
          </p:cNvPr>
          <p:cNvSpPr>
            <a:spLocks noGrp="1"/>
          </p:cNvSpPr>
          <p:nvPr>
            <p:ph type="title"/>
          </p:nvPr>
        </p:nvSpPr>
        <p:spPr>
          <a:xfrm>
            <a:off x="838200" y="18256"/>
            <a:ext cx="10515600" cy="662782"/>
          </a:xfrm>
        </p:spPr>
        <p:txBody>
          <a:bodyPr>
            <a:normAutofit fontScale="90000"/>
          </a:bodyPr>
          <a:lstStyle/>
          <a:p>
            <a:pPr algn="ctr"/>
            <a:r>
              <a:rPr lang="el-GR" dirty="0"/>
              <a:t> Καταγωγή-μόρφωση</a:t>
            </a:r>
          </a:p>
        </p:txBody>
      </p:sp>
      <p:sp>
        <p:nvSpPr>
          <p:cNvPr id="3" name="Θέση περιεχομένου 2">
            <a:extLst>
              <a:ext uri="{FF2B5EF4-FFF2-40B4-BE49-F238E27FC236}">
                <a16:creationId xmlns:a16="http://schemas.microsoft.com/office/drawing/2014/main" id="{117F2715-7287-51CC-C6FE-5C165C838E70}"/>
              </a:ext>
            </a:extLst>
          </p:cNvPr>
          <p:cNvSpPr>
            <a:spLocks noGrp="1"/>
          </p:cNvSpPr>
          <p:nvPr>
            <p:ph idx="1"/>
          </p:nvPr>
        </p:nvSpPr>
        <p:spPr>
          <a:xfrm>
            <a:off x="0" y="681038"/>
            <a:ext cx="12192000" cy="6176962"/>
          </a:xfrm>
        </p:spPr>
        <p:txBody>
          <a:bodyPr>
            <a:noAutofit/>
          </a:bodyPr>
          <a:lstStyle/>
          <a:p>
            <a:r>
              <a:rPr lang="el-GR" sz="2400" b="0" i="0" dirty="0">
                <a:solidFill>
                  <a:srgbClr val="000000"/>
                </a:solidFill>
                <a:effectLst/>
              </a:rPr>
              <a:t>Ο Άγιος Συμεών ο Νέος Θεολόγος, γεννήθηκε το έτος 949 μ.Χ. στη Γαλάτη της Παφλαγονίας από γονείς ευσεβείς και εύπορους, τον Βασίλειο και την Θεοφανώ. Ο θείος του Βασίλειος, ο οποίος κατείχε υψηλή θέση στον αυτοκρατορικό οίκο της Κωνσταντινουπόλεως, προσέλαβε νωρίς τον ανεψιό του κοντά του, όπου, όπως ήταν φυσικό, έτυχε καλής παιδείας. Όμως ο Όσιος δεν έδινε προσοχή και δεν έδειχνε ενδιαφέρον για μάθηση.</a:t>
            </a:r>
          </a:p>
          <a:p>
            <a:r>
              <a:rPr lang="el-GR" sz="2400" b="0" i="0" dirty="0">
                <a:solidFill>
                  <a:srgbClr val="000000"/>
                </a:solidFill>
                <a:effectLst/>
              </a:rPr>
              <a:t>Κατά την εποχή αυτή ο Συμεών γνωρίστηκε με έναν μοναχό της περιωνύμου μονής </a:t>
            </a:r>
            <a:r>
              <a:rPr lang="el-GR" sz="2400" b="0" i="0" dirty="0" err="1">
                <a:solidFill>
                  <a:srgbClr val="000000"/>
                </a:solidFill>
                <a:effectLst/>
              </a:rPr>
              <a:t>Στουδίου</a:t>
            </a:r>
            <a:r>
              <a:rPr lang="el-GR" sz="2400" b="0" i="0" dirty="0">
                <a:solidFill>
                  <a:srgbClr val="000000"/>
                </a:solidFill>
                <a:effectLst/>
              </a:rPr>
              <a:t>, ο οποίος ονομαζόταν, επίσης, Συμεών. Ο μοναχός αυτός έγινε από την αρχή ο πνευματικός του πατέρας. Όταν κατά το έτος 963 μ.Χ. πέθανε ο θείος του, ο Συμεών προσήλθε στη μονή του </a:t>
            </a:r>
            <a:r>
              <a:rPr lang="el-GR" sz="2400" b="0" i="0" dirty="0" err="1">
                <a:solidFill>
                  <a:srgbClr val="000000"/>
                </a:solidFill>
                <a:effectLst/>
              </a:rPr>
              <a:t>Στουδίου</a:t>
            </a:r>
            <a:r>
              <a:rPr lang="el-GR" sz="2400" b="0" i="0" dirty="0">
                <a:solidFill>
                  <a:srgbClr val="000000"/>
                </a:solidFill>
                <a:effectLst/>
              </a:rPr>
              <a:t>, όπου ζητούσε «</a:t>
            </a:r>
            <a:r>
              <a:rPr lang="el-GR" sz="2400" b="0" i="1" dirty="0" err="1">
                <a:solidFill>
                  <a:srgbClr val="000000"/>
                </a:solidFill>
                <a:effectLst/>
              </a:rPr>
              <a:t>τὸν</a:t>
            </a:r>
            <a:r>
              <a:rPr lang="el-GR" sz="2400" b="0" i="1" dirty="0">
                <a:solidFill>
                  <a:srgbClr val="000000"/>
                </a:solidFill>
                <a:effectLst/>
              </a:rPr>
              <a:t> </a:t>
            </a:r>
            <a:r>
              <a:rPr lang="el-GR" sz="2400" b="0" i="1" dirty="0" err="1">
                <a:solidFill>
                  <a:srgbClr val="000000"/>
                </a:solidFill>
                <a:effectLst/>
              </a:rPr>
              <a:t>ἐκ</a:t>
            </a:r>
            <a:r>
              <a:rPr lang="el-GR" sz="2400" b="0" i="1" dirty="0">
                <a:solidFill>
                  <a:srgbClr val="000000"/>
                </a:solidFill>
                <a:effectLst/>
              </a:rPr>
              <a:t> </a:t>
            </a:r>
            <a:r>
              <a:rPr lang="el-GR" sz="2400" b="0" i="1" dirty="0" err="1">
                <a:solidFill>
                  <a:srgbClr val="000000"/>
                </a:solidFill>
                <a:effectLst/>
              </a:rPr>
              <a:t>νεότητος</a:t>
            </a:r>
            <a:r>
              <a:rPr lang="el-GR" sz="2400" b="0" i="1" dirty="0">
                <a:solidFill>
                  <a:srgbClr val="000000"/>
                </a:solidFill>
                <a:effectLst/>
              </a:rPr>
              <a:t> </a:t>
            </a:r>
            <a:r>
              <a:rPr lang="el-GR" sz="2400" b="0" i="1" dirty="0" err="1">
                <a:solidFill>
                  <a:srgbClr val="000000"/>
                </a:solidFill>
                <a:effectLst/>
              </a:rPr>
              <a:t>αὐτοῦ</a:t>
            </a:r>
            <a:r>
              <a:rPr lang="el-GR" sz="2400" b="0" i="1" dirty="0">
                <a:solidFill>
                  <a:srgbClr val="000000"/>
                </a:solidFill>
                <a:effectLst/>
              </a:rPr>
              <a:t> </a:t>
            </a:r>
            <a:r>
              <a:rPr lang="el-GR" sz="2400" b="0" i="1" dirty="0" err="1">
                <a:solidFill>
                  <a:srgbClr val="000000"/>
                </a:solidFill>
                <a:effectLst/>
              </a:rPr>
              <a:t>χρηματίσαντα</a:t>
            </a:r>
            <a:r>
              <a:rPr lang="el-GR" sz="2400" b="0" i="1" dirty="0">
                <a:solidFill>
                  <a:srgbClr val="000000"/>
                </a:solidFill>
                <a:effectLst/>
              </a:rPr>
              <a:t> πατέρα </a:t>
            </a:r>
            <a:r>
              <a:rPr lang="el-GR" sz="2400" b="0" i="1" dirty="0" err="1">
                <a:solidFill>
                  <a:srgbClr val="000000"/>
                </a:solidFill>
                <a:effectLst/>
              </a:rPr>
              <a:t>πνευματικὸν</a:t>
            </a:r>
            <a:r>
              <a:rPr lang="el-GR" sz="2400" b="0" i="1" dirty="0">
                <a:solidFill>
                  <a:srgbClr val="000000"/>
                </a:solidFill>
                <a:effectLst/>
              </a:rPr>
              <a:t> </a:t>
            </a:r>
            <a:r>
              <a:rPr lang="el-GR" sz="2400" b="0" i="1" dirty="0" err="1">
                <a:solidFill>
                  <a:srgbClr val="000000"/>
                </a:solidFill>
                <a:effectLst/>
              </a:rPr>
              <a:t>καὶ</a:t>
            </a:r>
            <a:r>
              <a:rPr lang="el-GR" sz="2400" b="0" i="1" dirty="0">
                <a:solidFill>
                  <a:srgbClr val="000000"/>
                </a:solidFill>
                <a:effectLst/>
              </a:rPr>
              <a:t> </a:t>
            </a:r>
            <a:r>
              <a:rPr lang="el-GR" sz="2400" b="0" i="1" dirty="0" err="1">
                <a:solidFill>
                  <a:srgbClr val="000000"/>
                </a:solidFill>
                <a:effectLst/>
              </a:rPr>
              <a:t>διδάσκαλον</a:t>
            </a:r>
            <a:r>
              <a:rPr lang="el-GR" sz="2400" b="0" i="0" dirty="0">
                <a:solidFill>
                  <a:srgbClr val="000000"/>
                </a:solidFill>
                <a:effectLst/>
              </a:rPr>
              <a:t>». Ο ίδιος ο Όσιος Συμεών παρομοιάζει τον θείο του με τον Φαραώ, τη διαμονή του στον αυτοκρατορικό οίκο με την αιχμαλωσία των Ισραηλιτών στην Αίγυπτο και τον πνευματικό του πατέρα με τον Μωυσή.</a:t>
            </a:r>
          </a:p>
          <a:p>
            <a:r>
              <a:rPr lang="el-GR" sz="2400" b="0" i="0" dirty="0">
                <a:solidFill>
                  <a:srgbClr val="000000"/>
                </a:solidFill>
                <a:effectLst/>
              </a:rPr>
              <a:t>Κάποτε ο Γέροντάς του, του έδωσε ένα βιβλίο με τα συγγράμματα των Αγίων Μάρκου του </a:t>
            </a:r>
            <a:r>
              <a:rPr lang="el-GR" sz="2400" b="0" i="0" dirty="0" err="1">
                <a:solidFill>
                  <a:srgbClr val="000000"/>
                </a:solidFill>
                <a:effectLst/>
              </a:rPr>
              <a:t>Ερημίτου</a:t>
            </a:r>
            <a:r>
              <a:rPr lang="el-GR" sz="2400" b="0" i="0" dirty="0">
                <a:solidFill>
                  <a:srgbClr val="000000"/>
                </a:solidFill>
                <a:effectLst/>
              </a:rPr>
              <a:t> και Διαδόχου </a:t>
            </a:r>
            <a:r>
              <a:rPr lang="el-GR" sz="2400" b="0" i="0" dirty="0" err="1">
                <a:solidFill>
                  <a:srgbClr val="000000"/>
                </a:solidFill>
                <a:effectLst/>
              </a:rPr>
              <a:t>Φωτικής</a:t>
            </a:r>
            <a:r>
              <a:rPr lang="el-GR" sz="2400" b="0" i="0" dirty="0">
                <a:solidFill>
                  <a:srgbClr val="000000"/>
                </a:solidFill>
                <a:effectLst/>
              </a:rPr>
              <a:t>. Ζωηρή εντύπωση του προξένησε το ακόλουθο απόφθεγμα από το βιβλίο του Αγίου Μάρκου του </a:t>
            </a:r>
            <a:r>
              <a:rPr lang="el-GR" sz="2400" b="0" i="0" dirty="0" err="1">
                <a:solidFill>
                  <a:srgbClr val="000000"/>
                </a:solidFill>
                <a:effectLst/>
              </a:rPr>
              <a:t>Ασκητού</a:t>
            </a:r>
            <a:r>
              <a:rPr lang="el-GR" sz="2400" b="0" i="0" dirty="0">
                <a:solidFill>
                  <a:srgbClr val="000000"/>
                </a:solidFill>
                <a:effectLst/>
              </a:rPr>
              <a:t>, που είχε τον τίτλο «</a:t>
            </a:r>
            <a:r>
              <a:rPr lang="el-GR" sz="2400" b="0" i="1" dirty="0" err="1">
                <a:solidFill>
                  <a:srgbClr val="000000"/>
                </a:solidFill>
                <a:effectLst/>
              </a:rPr>
              <a:t>Περὶ</a:t>
            </a:r>
            <a:r>
              <a:rPr lang="el-GR" sz="2400" b="0" i="1" dirty="0">
                <a:solidFill>
                  <a:srgbClr val="000000"/>
                </a:solidFill>
                <a:effectLst/>
              </a:rPr>
              <a:t> Νόμου </a:t>
            </a:r>
            <a:r>
              <a:rPr lang="el-GR" sz="2400" b="0" i="1" dirty="0" err="1">
                <a:solidFill>
                  <a:srgbClr val="000000"/>
                </a:solidFill>
                <a:effectLst/>
              </a:rPr>
              <a:t>Πνευματικοῦ</a:t>
            </a:r>
            <a:r>
              <a:rPr lang="el-GR" sz="2400" b="0" i="0" dirty="0">
                <a:solidFill>
                  <a:srgbClr val="000000"/>
                </a:solidFill>
                <a:effectLst/>
              </a:rPr>
              <a:t>»: «</a:t>
            </a:r>
            <a:r>
              <a:rPr lang="el-GR" sz="2400" b="0" i="1" dirty="0" err="1">
                <a:solidFill>
                  <a:srgbClr val="000000"/>
                </a:solidFill>
                <a:effectLst/>
              </a:rPr>
              <a:t>Ἐὰν</a:t>
            </a:r>
            <a:r>
              <a:rPr lang="el-GR" sz="2400" b="0" i="1" dirty="0">
                <a:solidFill>
                  <a:srgbClr val="000000"/>
                </a:solidFill>
                <a:effectLst/>
              </a:rPr>
              <a:t> </a:t>
            </a:r>
            <a:r>
              <a:rPr lang="el-GR" sz="2400" b="0" i="1" dirty="0" err="1">
                <a:solidFill>
                  <a:srgbClr val="000000"/>
                </a:solidFill>
                <a:effectLst/>
              </a:rPr>
              <a:t>ζητᾷς</a:t>
            </a:r>
            <a:r>
              <a:rPr lang="el-GR" sz="2400" b="0" i="1" dirty="0">
                <a:solidFill>
                  <a:srgbClr val="000000"/>
                </a:solidFill>
                <a:effectLst/>
              </a:rPr>
              <a:t> </a:t>
            </a:r>
            <a:r>
              <a:rPr lang="el-GR" sz="2400" b="0" i="1" dirty="0" err="1">
                <a:solidFill>
                  <a:srgbClr val="000000"/>
                </a:solidFill>
                <a:effectLst/>
              </a:rPr>
              <a:t>ὠφέλεια</a:t>
            </a:r>
            <a:r>
              <a:rPr lang="el-GR" sz="2400" b="0" i="1" dirty="0">
                <a:solidFill>
                  <a:srgbClr val="000000"/>
                </a:solidFill>
                <a:effectLst/>
              </a:rPr>
              <a:t>, </a:t>
            </a:r>
            <a:r>
              <a:rPr lang="el-GR" sz="2400" b="0" i="1" dirty="0" err="1">
                <a:solidFill>
                  <a:srgbClr val="000000"/>
                </a:solidFill>
                <a:effectLst/>
              </a:rPr>
              <a:t>ἐπιμελήσου</a:t>
            </a:r>
            <a:r>
              <a:rPr lang="el-GR" sz="2400" b="0" i="1" dirty="0">
                <a:solidFill>
                  <a:srgbClr val="000000"/>
                </a:solidFill>
                <a:effectLst/>
              </a:rPr>
              <a:t> </a:t>
            </a:r>
            <a:r>
              <a:rPr lang="el-GR" sz="2400" b="0" i="1" dirty="0" err="1">
                <a:solidFill>
                  <a:srgbClr val="000000"/>
                </a:solidFill>
                <a:effectLst/>
              </a:rPr>
              <a:t>τὴ</a:t>
            </a:r>
            <a:r>
              <a:rPr lang="el-GR" sz="2400" b="0" i="1" dirty="0">
                <a:solidFill>
                  <a:srgbClr val="000000"/>
                </a:solidFill>
                <a:effectLst/>
              </a:rPr>
              <a:t> συνείδησή σου, κάνε </a:t>
            </a:r>
            <a:r>
              <a:rPr lang="el-GR" sz="2400" b="0" i="1" dirty="0" err="1">
                <a:solidFill>
                  <a:srgbClr val="000000"/>
                </a:solidFill>
                <a:effectLst/>
              </a:rPr>
              <a:t>ὅσα</a:t>
            </a:r>
            <a:r>
              <a:rPr lang="el-GR" sz="2400" b="0" i="1" dirty="0">
                <a:solidFill>
                  <a:srgbClr val="000000"/>
                </a:solidFill>
                <a:effectLst/>
              </a:rPr>
              <a:t> </a:t>
            </a:r>
            <a:r>
              <a:rPr lang="el-GR" sz="2400" b="0" i="1" dirty="0" err="1">
                <a:solidFill>
                  <a:srgbClr val="000000"/>
                </a:solidFill>
                <a:effectLst/>
              </a:rPr>
              <a:t>σοῦ</a:t>
            </a:r>
            <a:r>
              <a:rPr lang="el-GR" sz="2400" b="0" i="1" dirty="0">
                <a:solidFill>
                  <a:srgbClr val="000000"/>
                </a:solidFill>
                <a:effectLst/>
              </a:rPr>
              <a:t> λέει </a:t>
            </a:r>
            <a:r>
              <a:rPr lang="el-GR" sz="2400" b="0" i="1" dirty="0" err="1">
                <a:solidFill>
                  <a:srgbClr val="000000"/>
                </a:solidFill>
                <a:effectLst/>
              </a:rPr>
              <a:t>καὶ</a:t>
            </a:r>
            <a:r>
              <a:rPr lang="el-GR" sz="2400" b="0" i="1" dirty="0">
                <a:solidFill>
                  <a:srgbClr val="000000"/>
                </a:solidFill>
                <a:effectLst/>
              </a:rPr>
              <a:t> </a:t>
            </a:r>
            <a:r>
              <a:rPr lang="el-GR" sz="2400" b="0" i="1" dirty="0" err="1">
                <a:solidFill>
                  <a:srgbClr val="000000"/>
                </a:solidFill>
                <a:effectLst/>
              </a:rPr>
              <a:t>θὰ</a:t>
            </a:r>
            <a:r>
              <a:rPr lang="el-GR" sz="2400" b="0" i="1" dirty="0">
                <a:solidFill>
                  <a:srgbClr val="000000"/>
                </a:solidFill>
                <a:effectLst/>
              </a:rPr>
              <a:t> </a:t>
            </a:r>
            <a:r>
              <a:rPr lang="el-GR" sz="2400" b="0" i="1" dirty="0" err="1">
                <a:solidFill>
                  <a:srgbClr val="000000"/>
                </a:solidFill>
                <a:effectLst/>
              </a:rPr>
              <a:t>εὕρεις</a:t>
            </a:r>
            <a:r>
              <a:rPr lang="el-GR" sz="2400" b="0" i="1" dirty="0">
                <a:solidFill>
                  <a:srgbClr val="000000"/>
                </a:solidFill>
                <a:effectLst/>
              </a:rPr>
              <a:t> </a:t>
            </a:r>
            <a:r>
              <a:rPr lang="el-GR" sz="2400" b="0" i="1" dirty="0" err="1">
                <a:solidFill>
                  <a:srgbClr val="000000"/>
                </a:solidFill>
                <a:effectLst/>
              </a:rPr>
              <a:t>τὴν</a:t>
            </a:r>
            <a:r>
              <a:rPr lang="el-GR" sz="2400" b="0" i="1" dirty="0">
                <a:solidFill>
                  <a:srgbClr val="000000"/>
                </a:solidFill>
                <a:effectLst/>
              </a:rPr>
              <a:t> </a:t>
            </a:r>
            <a:r>
              <a:rPr lang="el-GR" sz="2400" b="0" i="1" dirty="0" err="1">
                <a:solidFill>
                  <a:srgbClr val="000000"/>
                </a:solidFill>
                <a:effectLst/>
              </a:rPr>
              <a:t>ὠφέλεια</a:t>
            </a:r>
            <a:r>
              <a:rPr lang="el-GR" sz="2400" b="0" i="0" dirty="0">
                <a:solidFill>
                  <a:srgbClr val="000000"/>
                </a:solidFill>
                <a:effectLst/>
              </a:rPr>
              <a:t>».</a:t>
            </a:r>
            <a:br>
              <a:rPr lang="el-GR" sz="1900" dirty="0"/>
            </a:br>
            <a:br>
              <a:rPr lang="el-GR" sz="1900" dirty="0"/>
            </a:br>
            <a:endParaRPr lang="el-GR" sz="1900" dirty="0"/>
          </a:p>
        </p:txBody>
      </p:sp>
    </p:spTree>
    <p:extLst>
      <p:ext uri="{BB962C8B-B14F-4D97-AF65-F5344CB8AC3E}">
        <p14:creationId xmlns:p14="http://schemas.microsoft.com/office/powerpoint/2010/main" val="1343301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CEE98E-463C-D839-ED75-7955FE59F92C}"/>
              </a:ext>
            </a:extLst>
          </p:cNvPr>
          <p:cNvSpPr>
            <a:spLocks noGrp="1"/>
          </p:cNvSpPr>
          <p:nvPr>
            <p:ph type="title"/>
          </p:nvPr>
        </p:nvSpPr>
        <p:spPr>
          <a:xfrm>
            <a:off x="771525" y="18256"/>
            <a:ext cx="10515600" cy="635794"/>
          </a:xfrm>
        </p:spPr>
        <p:txBody>
          <a:bodyPr>
            <a:normAutofit fontScale="90000"/>
          </a:bodyPr>
          <a:lstStyle/>
          <a:p>
            <a:pPr algn="ctr"/>
            <a:r>
              <a:rPr lang="el-GR" dirty="0">
                <a:solidFill>
                  <a:srgbClr val="000000"/>
                </a:solidFill>
              </a:rPr>
              <a:t>Βιωματικές εμπειρίες στη</a:t>
            </a:r>
            <a:r>
              <a:rPr lang="el-GR" sz="4400" b="0" i="0" dirty="0">
                <a:solidFill>
                  <a:srgbClr val="000000"/>
                </a:solidFill>
                <a:effectLst/>
              </a:rPr>
              <a:t> μονή </a:t>
            </a:r>
            <a:r>
              <a:rPr lang="el-GR" sz="4400" b="0" i="0" dirty="0" err="1">
                <a:solidFill>
                  <a:srgbClr val="000000"/>
                </a:solidFill>
                <a:effectLst/>
              </a:rPr>
              <a:t>Στουδίου</a:t>
            </a:r>
            <a:endParaRPr lang="el-GR" dirty="0"/>
          </a:p>
        </p:txBody>
      </p:sp>
      <p:sp>
        <p:nvSpPr>
          <p:cNvPr id="3" name="Θέση περιεχομένου 2">
            <a:extLst>
              <a:ext uri="{FF2B5EF4-FFF2-40B4-BE49-F238E27FC236}">
                <a16:creationId xmlns:a16="http://schemas.microsoft.com/office/drawing/2014/main" id="{7C859071-C924-0F87-02B8-528B37A917B2}"/>
              </a:ext>
            </a:extLst>
          </p:cNvPr>
          <p:cNvSpPr>
            <a:spLocks noGrp="1"/>
          </p:cNvSpPr>
          <p:nvPr>
            <p:ph idx="1"/>
          </p:nvPr>
        </p:nvSpPr>
        <p:spPr>
          <a:xfrm>
            <a:off x="0" y="654050"/>
            <a:ext cx="12192000" cy="6185694"/>
          </a:xfrm>
        </p:spPr>
        <p:txBody>
          <a:bodyPr>
            <a:normAutofit fontScale="85000" lnSpcReduction="10000"/>
          </a:bodyPr>
          <a:lstStyle/>
          <a:p>
            <a:r>
              <a:rPr lang="el-GR" sz="2800" b="0" i="0" dirty="0">
                <a:solidFill>
                  <a:srgbClr val="000000"/>
                </a:solidFill>
                <a:effectLst/>
              </a:rPr>
              <a:t>Ο Όσιος Συμεών ήταν σαν να άκουσε το λόγο αυτό από το στόμα του Θεού και άρχισε αμέσως να κάνει ό,τι τον πρόσταζε η συνείδησή του. Και αυτή, που είναι κάτι θεϊκό, τον παρακινούσε συνεχώς στα ανώτερα, έτσι ώστε αύξησε την προσευχή και την μελέτη του μέχρι την ώρα που άρχιζε να λαλεί ο πετεινός, δηλαδή μέχρι τα χαράματα. Σε αυτό τον βοηθούσε και η συνεχής νηστεία. Έτσι, ακόμα και πριν φύγει από τον κόσμο, ζούσε σχεδόν ασώματο βίο. Δεν του χρειάστηκε λοιπόν πολύς καιρός, για να εκδημήσει εντελώς από τα </a:t>
            </a:r>
            <a:r>
              <a:rPr lang="el-GR" sz="2800" b="0" i="0" dirty="0" err="1">
                <a:solidFill>
                  <a:srgbClr val="000000"/>
                </a:solidFill>
                <a:effectLst/>
              </a:rPr>
              <a:t>ορώμενα</a:t>
            </a:r>
            <a:r>
              <a:rPr lang="el-GR" sz="2800" b="0" i="0" dirty="0">
                <a:solidFill>
                  <a:srgbClr val="000000"/>
                </a:solidFill>
                <a:effectLst/>
              </a:rPr>
              <a:t> και να εισδύσει στα αόρατα θεία θεάματα. </a:t>
            </a:r>
          </a:p>
          <a:p>
            <a:r>
              <a:rPr lang="el-GR" b="0" i="0" dirty="0">
                <a:solidFill>
                  <a:srgbClr val="000000"/>
                </a:solidFill>
                <a:effectLst/>
              </a:rPr>
              <a:t>Κάποια νύχτα, λοιπόν, που προσευχόταν και με καθαρό νου επικοινωνούσε με τον Θεό, είδε ξαφνικά να λάμπει άπλετο φως από τους ουρανούς και να κατεβαίνει προς αυτόν. Φώτισε τα πάντα και τα μετέβαλε σε μια ολοκάθαρη ημέρα. Καθώς ήταν και ο ίδιος τυλιγμένος από αυτό το φως, του φαινόταν σαν να εξαφανίσθηκε ολόκληρη η οικία μαζί με το δωμάτιό του, ενώ ο ίδιος είχε </a:t>
            </a:r>
            <a:r>
              <a:rPr lang="el-GR" b="0" i="0" dirty="0" err="1">
                <a:solidFill>
                  <a:srgbClr val="000000"/>
                </a:solidFill>
                <a:effectLst/>
              </a:rPr>
              <a:t>αρπαγεί</a:t>
            </a:r>
            <a:r>
              <a:rPr lang="el-GR" b="0" i="0" dirty="0">
                <a:solidFill>
                  <a:srgbClr val="000000"/>
                </a:solidFill>
                <a:effectLst/>
              </a:rPr>
              <a:t> στον αέρα, νιώθοντας σαν να μην είχε καθόλου σώμα. Κατάπληκτος από το μέγα τούτο μυστήριο κραύγαζε με μεγάλη φωνή το «</a:t>
            </a:r>
            <a:r>
              <a:rPr lang="el-GR" b="0" i="1" dirty="0">
                <a:solidFill>
                  <a:srgbClr val="000000"/>
                </a:solidFill>
                <a:effectLst/>
              </a:rPr>
              <a:t>Κύριε, </a:t>
            </a:r>
            <a:r>
              <a:rPr lang="el-GR" b="0" i="1" dirty="0" err="1">
                <a:solidFill>
                  <a:srgbClr val="000000"/>
                </a:solidFill>
                <a:effectLst/>
              </a:rPr>
              <a:t>ἐλέησον</a:t>
            </a:r>
            <a:r>
              <a:rPr lang="el-GR" b="0" i="0" dirty="0">
                <a:solidFill>
                  <a:srgbClr val="000000"/>
                </a:solidFill>
                <a:effectLst/>
              </a:rPr>
              <a:t>». Καθώς βρισκόταν μέσα σε αυτό το θείο φως, βλέπει στα ύψη του ουρανού μια ολόφωτη νεφέλη, άμορφη και ασχημάτιστη, γεμάτη από την άρρητη δόξα του Θεού. Στα δεξιά της έστεκε ο πνευματικός του πατέρας Συμεών ο Ευλαβής. Έμεινε σε αυτή την εκστατική κατάσταση για πολύ, χωρίς να αισθάνεται, καθώς βεβαίωνε αργότερα, εάν ήταν μέσα στο σώμα ή εκτός του σώματος. Όταν κάποτε εκείνο το φως σιγά - σιγά υποχώρησε, ήλθε στον εαυτό του και κατάλαβε πως βρίσκεται μέσα στο δωμάτιο.</a:t>
            </a:r>
            <a:br>
              <a:rPr lang="el-GR" dirty="0"/>
            </a:br>
            <a:endParaRPr lang="el-GR" sz="2800" b="0" i="0" dirty="0">
              <a:solidFill>
                <a:srgbClr val="000000"/>
              </a:solidFill>
              <a:effectLst/>
            </a:endParaRPr>
          </a:p>
          <a:p>
            <a:endParaRPr lang="el-GR" dirty="0"/>
          </a:p>
        </p:txBody>
      </p:sp>
    </p:spTree>
    <p:extLst>
      <p:ext uri="{BB962C8B-B14F-4D97-AF65-F5344CB8AC3E}">
        <p14:creationId xmlns:p14="http://schemas.microsoft.com/office/powerpoint/2010/main" val="1603455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2411AF-B354-D8CC-DE49-E6FAEFED830B}"/>
              </a:ext>
            </a:extLst>
          </p:cNvPr>
          <p:cNvSpPr>
            <a:spLocks noGrp="1"/>
          </p:cNvSpPr>
          <p:nvPr>
            <p:ph type="title"/>
          </p:nvPr>
        </p:nvSpPr>
        <p:spPr>
          <a:xfrm>
            <a:off x="0" y="18255"/>
            <a:ext cx="12192000" cy="934245"/>
          </a:xfrm>
        </p:spPr>
        <p:txBody>
          <a:bodyPr/>
          <a:lstStyle/>
          <a:p>
            <a:pPr algn="ctr"/>
            <a:r>
              <a:rPr lang="el-GR" dirty="0"/>
              <a:t>Από τη μονή </a:t>
            </a:r>
            <a:r>
              <a:rPr lang="el-GR" dirty="0" err="1"/>
              <a:t>Στουδίου</a:t>
            </a:r>
            <a:r>
              <a:rPr lang="el-GR" dirty="0"/>
              <a:t> στη μονή του αγίου </a:t>
            </a:r>
            <a:r>
              <a:rPr lang="el-GR" dirty="0" err="1"/>
              <a:t>Μάμαντος</a:t>
            </a:r>
            <a:endParaRPr lang="el-GR" dirty="0"/>
          </a:p>
        </p:txBody>
      </p:sp>
      <p:sp>
        <p:nvSpPr>
          <p:cNvPr id="3" name="Θέση περιεχομένου 2">
            <a:extLst>
              <a:ext uri="{FF2B5EF4-FFF2-40B4-BE49-F238E27FC236}">
                <a16:creationId xmlns:a16="http://schemas.microsoft.com/office/drawing/2014/main" id="{D6195229-9C1E-26C4-8128-2BDBA523C6E8}"/>
              </a:ext>
            </a:extLst>
          </p:cNvPr>
          <p:cNvSpPr>
            <a:spLocks noGrp="1"/>
          </p:cNvSpPr>
          <p:nvPr>
            <p:ph idx="1"/>
          </p:nvPr>
        </p:nvSpPr>
        <p:spPr>
          <a:xfrm>
            <a:off x="-1" y="952500"/>
            <a:ext cx="12191999" cy="5887245"/>
          </a:xfrm>
        </p:spPr>
        <p:txBody>
          <a:bodyPr>
            <a:normAutofit fontScale="85000" lnSpcReduction="20000"/>
          </a:bodyPr>
          <a:lstStyle/>
          <a:p>
            <a:r>
              <a:rPr lang="el-GR" sz="2900" b="0" i="0" dirty="0">
                <a:solidFill>
                  <a:srgbClr val="000000"/>
                </a:solidFill>
                <a:effectLst/>
              </a:rPr>
              <a:t>Μετά από αυτή τη θεωρία, ο Όσιος Συμεών ικέτευε συνεχώς το Γέροντά του να τον κείρει μοναχό.</a:t>
            </a:r>
          </a:p>
          <a:p>
            <a:r>
              <a:rPr lang="el-GR" sz="2900" b="0" i="0" dirty="0">
                <a:solidFill>
                  <a:srgbClr val="000000"/>
                </a:solidFill>
                <a:effectLst/>
              </a:rPr>
              <a:t>Αλλά ο πνευματικός του πατέρας τον αναχαίτισε, επειδή ήταν νέος στην ηλικία και έτσι ο Όσιος επέστρεψε στην οικία του θείου του, όπου άρχισε με επιμέλεια να μελετά. Βαθιά εντύπωση </a:t>
            </a:r>
            <a:r>
              <a:rPr lang="el-GR" sz="2900" b="0" i="0" dirty="0" err="1">
                <a:solidFill>
                  <a:srgbClr val="000000"/>
                </a:solidFill>
                <a:effectLst/>
              </a:rPr>
              <a:t>απεκόμισε</a:t>
            </a:r>
            <a:r>
              <a:rPr lang="el-GR" sz="2900" b="0" i="0" dirty="0">
                <a:solidFill>
                  <a:srgbClr val="000000"/>
                </a:solidFill>
                <a:effectLst/>
              </a:rPr>
              <a:t> από τα έργα των Αγίων Μάρκου του </a:t>
            </a:r>
            <a:r>
              <a:rPr lang="el-GR" sz="2900" b="0" i="0" dirty="0" err="1">
                <a:solidFill>
                  <a:srgbClr val="000000"/>
                </a:solidFill>
                <a:effectLst/>
              </a:rPr>
              <a:t>Ασκητού</a:t>
            </a:r>
            <a:r>
              <a:rPr lang="el-GR" sz="2900" b="0" i="0" dirty="0">
                <a:solidFill>
                  <a:srgbClr val="000000"/>
                </a:solidFill>
                <a:effectLst/>
              </a:rPr>
              <a:t> και Διαδόχου </a:t>
            </a:r>
            <a:r>
              <a:rPr lang="el-GR" sz="2900" b="0" i="0" dirty="0" err="1">
                <a:solidFill>
                  <a:srgbClr val="000000"/>
                </a:solidFill>
                <a:effectLst/>
              </a:rPr>
              <a:t>Φωτικής</a:t>
            </a:r>
            <a:r>
              <a:rPr lang="el-GR" sz="2900" b="0" i="0" dirty="0">
                <a:solidFill>
                  <a:srgbClr val="000000"/>
                </a:solidFill>
                <a:effectLst/>
              </a:rPr>
              <a:t>, τα οποία έλαβε από τα χέρια του πνευματικού του.</a:t>
            </a:r>
          </a:p>
          <a:p>
            <a:r>
              <a:rPr lang="el-GR" sz="2900" b="0" i="0" dirty="0">
                <a:solidFill>
                  <a:srgbClr val="000000"/>
                </a:solidFill>
                <a:effectLst/>
              </a:rPr>
              <a:t>Κατά το έτος 970 μ.Χ. ο Συμεών επισκέφθηκε τους γονείς του και τους ανακοίνωσε την κλίση του για τον μοναχικό βίο. Μάταια εκείνοι προσπάθησαν να μεταβάλλουν την απόφαση του μονάκριβου υιού τους. Η απόφαση του Συμεών ήταν σταθερή. Αρνήθηκε εγγράφως την πατρική περιουσία που του ανήκε και κατέφυγε στη μονή του </a:t>
            </a:r>
            <a:r>
              <a:rPr lang="el-GR" sz="2900" b="0" i="0" dirty="0" err="1">
                <a:solidFill>
                  <a:srgbClr val="000000"/>
                </a:solidFill>
                <a:effectLst/>
              </a:rPr>
              <a:t>Στουδίου</a:t>
            </a:r>
            <a:r>
              <a:rPr lang="el-GR" sz="2900" b="0" i="0" dirty="0">
                <a:solidFill>
                  <a:srgbClr val="000000"/>
                </a:solidFill>
                <a:effectLst/>
              </a:rPr>
              <a:t>. </a:t>
            </a:r>
          </a:p>
          <a:p>
            <a:r>
              <a:rPr lang="el-GR" sz="2900" b="0" i="0" dirty="0">
                <a:solidFill>
                  <a:srgbClr val="000000"/>
                </a:solidFill>
                <a:effectLst/>
              </a:rPr>
              <a:t>Λίγο αργότερα μεταβαίνει στη μονή του Αγίου </a:t>
            </a:r>
            <a:r>
              <a:rPr lang="el-GR" sz="2900" b="0" i="0" dirty="0" err="1">
                <a:solidFill>
                  <a:srgbClr val="000000"/>
                </a:solidFill>
                <a:effectLst/>
              </a:rPr>
              <a:t>Μάμαντος</a:t>
            </a:r>
            <a:r>
              <a:rPr lang="el-GR" sz="2900" b="0" i="0" dirty="0">
                <a:solidFill>
                  <a:srgbClr val="000000"/>
                </a:solidFill>
                <a:effectLst/>
              </a:rPr>
              <a:t> του </a:t>
            </a:r>
            <a:r>
              <a:rPr lang="el-GR" sz="2900" b="0" i="0" dirty="0" err="1">
                <a:solidFill>
                  <a:srgbClr val="000000"/>
                </a:solidFill>
                <a:effectLst/>
              </a:rPr>
              <a:t>Ξηροκέρκου</a:t>
            </a:r>
            <a:r>
              <a:rPr lang="el-GR" sz="2900" b="0" i="0" dirty="0">
                <a:solidFill>
                  <a:srgbClr val="000000"/>
                </a:solidFill>
                <a:effectLst/>
              </a:rPr>
              <a:t>, υπό τον ηγούμενο Αντώνιο, που βρισκόταν κοντά στη μονή του </a:t>
            </a:r>
            <a:r>
              <a:rPr lang="el-GR" sz="2900" b="0" i="0" dirty="0" err="1">
                <a:solidFill>
                  <a:srgbClr val="000000"/>
                </a:solidFill>
                <a:effectLst/>
              </a:rPr>
              <a:t>Στουδίου</a:t>
            </a:r>
            <a:r>
              <a:rPr lang="el-GR" sz="2900" b="0" i="0" dirty="0">
                <a:solidFill>
                  <a:srgbClr val="000000"/>
                </a:solidFill>
                <a:effectLst/>
              </a:rPr>
              <a:t>. Μετά από μία διετία </a:t>
            </a:r>
            <a:r>
              <a:rPr lang="el-GR" sz="2900" b="0" i="0" dirty="0" err="1">
                <a:solidFill>
                  <a:srgbClr val="000000"/>
                </a:solidFill>
                <a:effectLst/>
              </a:rPr>
              <a:t>εκάρη</a:t>
            </a:r>
            <a:r>
              <a:rPr lang="el-GR" sz="2900" b="0" i="0" dirty="0">
                <a:solidFill>
                  <a:srgbClr val="000000"/>
                </a:solidFill>
                <a:effectLst/>
              </a:rPr>
              <a:t> εδώ μοναχός, για να φωτίζει όλους τους πιστούς με το φως της γνώσεως, που φώτιζε τον εαυτό του. </a:t>
            </a:r>
          </a:p>
          <a:p>
            <a:r>
              <a:rPr lang="el-GR" sz="2900" b="0" i="0" dirty="0">
                <a:solidFill>
                  <a:srgbClr val="000000"/>
                </a:solidFill>
                <a:effectLst/>
              </a:rPr>
              <a:t>Όταν μετά από λίγο πέθανε ο ηγούμενος της μονής, ο Όσιος Συμεών χειροτονήθηκε πρεσβύτερος και με την ευλογία του Πατριάρχη Νικολάου του </a:t>
            </a:r>
            <a:r>
              <a:rPr lang="el-GR" sz="2900" b="0" i="0" dirty="0" err="1">
                <a:solidFill>
                  <a:srgbClr val="000000"/>
                </a:solidFill>
                <a:effectLst/>
              </a:rPr>
              <a:t>Χρυσοβέργη</a:t>
            </a:r>
            <a:r>
              <a:rPr lang="el-GR" sz="2900" b="0" i="0" dirty="0">
                <a:solidFill>
                  <a:srgbClr val="000000"/>
                </a:solidFill>
                <a:effectLst/>
              </a:rPr>
              <a:t> (984 - 995 μ.Χ.) και την έγκριση των μοναχών του Αγίου </a:t>
            </a:r>
            <a:r>
              <a:rPr lang="el-GR" sz="2900" b="0" i="0" dirty="0" err="1">
                <a:solidFill>
                  <a:srgbClr val="000000"/>
                </a:solidFill>
                <a:effectLst/>
              </a:rPr>
              <a:t>Μάμαντος</a:t>
            </a:r>
            <a:r>
              <a:rPr lang="el-GR" sz="2900" b="0" i="0" dirty="0">
                <a:solidFill>
                  <a:srgbClr val="000000"/>
                </a:solidFill>
                <a:effectLst/>
              </a:rPr>
              <a:t>, έγινε ηγούμενος της μονής.</a:t>
            </a:r>
            <a:br>
              <a:rPr lang="el-GR" dirty="0"/>
            </a:br>
            <a:endParaRPr lang="el-GR" dirty="0"/>
          </a:p>
        </p:txBody>
      </p:sp>
    </p:spTree>
    <p:extLst>
      <p:ext uri="{BB962C8B-B14F-4D97-AF65-F5344CB8AC3E}">
        <p14:creationId xmlns:p14="http://schemas.microsoft.com/office/powerpoint/2010/main" val="2496323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2D2278-76A1-C81F-DECF-24AD0A5BB1C7}"/>
              </a:ext>
            </a:extLst>
          </p:cNvPr>
          <p:cNvSpPr>
            <a:spLocks noGrp="1"/>
          </p:cNvSpPr>
          <p:nvPr>
            <p:ph type="title"/>
          </p:nvPr>
        </p:nvSpPr>
        <p:spPr>
          <a:xfrm>
            <a:off x="838200" y="18256"/>
            <a:ext cx="10515600" cy="734220"/>
          </a:xfrm>
        </p:spPr>
        <p:txBody>
          <a:bodyPr/>
          <a:lstStyle/>
          <a:p>
            <a:pPr algn="ctr"/>
            <a:r>
              <a:rPr lang="el-GR" dirty="0"/>
              <a:t>Ο Όσιος ως ηγούμενος της μονής</a:t>
            </a:r>
          </a:p>
        </p:txBody>
      </p:sp>
      <p:sp>
        <p:nvSpPr>
          <p:cNvPr id="3" name="Θέση περιεχομένου 2">
            <a:extLst>
              <a:ext uri="{FF2B5EF4-FFF2-40B4-BE49-F238E27FC236}">
                <a16:creationId xmlns:a16="http://schemas.microsoft.com/office/drawing/2014/main" id="{A23D0C1A-D17E-C161-1DB0-1902E907F42B}"/>
              </a:ext>
            </a:extLst>
          </p:cNvPr>
          <p:cNvSpPr>
            <a:spLocks noGrp="1"/>
          </p:cNvSpPr>
          <p:nvPr>
            <p:ph idx="1"/>
          </p:nvPr>
        </p:nvSpPr>
        <p:spPr>
          <a:xfrm>
            <a:off x="0" y="638174"/>
            <a:ext cx="12192000" cy="6201569"/>
          </a:xfrm>
        </p:spPr>
        <p:txBody>
          <a:bodyPr>
            <a:normAutofit fontScale="92500" lnSpcReduction="20000"/>
          </a:bodyPr>
          <a:lstStyle/>
          <a:p>
            <a:r>
              <a:rPr lang="el-GR" b="0" i="0" dirty="0">
                <a:solidFill>
                  <a:srgbClr val="000000"/>
                </a:solidFill>
                <a:effectLst/>
              </a:rPr>
              <a:t>Ως ηγούμενος ο Όσιος έπρεπε να αντιμετωπίσει πολλές δυσάρεστες καταστάσεις. Όχι μόνο την κατεστραμμένη μονή, αλλά προ πάντων το ανθρώπινο στοιχείο. </a:t>
            </a:r>
          </a:p>
          <a:p>
            <a:r>
              <a:rPr lang="el-GR" b="0" i="0" dirty="0">
                <a:solidFill>
                  <a:srgbClr val="000000"/>
                </a:solidFill>
                <a:effectLst/>
              </a:rPr>
              <a:t>Η μονή παρομοιαζόταν με κατάλυμα κοσμικών και νεκρών σωμάτων. Και η μεν μονή ως οικοδόμημα </a:t>
            </a:r>
            <a:r>
              <a:rPr lang="el-GR" b="0" i="0" dirty="0" err="1">
                <a:solidFill>
                  <a:srgbClr val="000000"/>
                </a:solidFill>
                <a:effectLst/>
              </a:rPr>
              <a:t>κατελαμπρύνθηκε</a:t>
            </a:r>
            <a:r>
              <a:rPr lang="el-GR" b="0" i="0" dirty="0">
                <a:solidFill>
                  <a:srgbClr val="000000"/>
                </a:solidFill>
                <a:effectLst/>
              </a:rPr>
              <a:t>, η πνευματική όμως συγκρότηση των μοναχών απαιτούσε πολλές ανυπέρβλητες προσπάθειες. </a:t>
            </a:r>
          </a:p>
          <a:p>
            <a:r>
              <a:rPr lang="el-GR" b="0" i="0" dirty="0">
                <a:solidFill>
                  <a:srgbClr val="000000"/>
                </a:solidFill>
                <a:effectLst/>
              </a:rPr>
              <a:t>Η διδασκαλία του συνάντησε την μεγάλη αδιαφορία ορισμένης ομάδας μοναχών, οι οποίοι έφθασαν στο σημείο, κατά την διάρκεια μιας πρωινής κατηχήσεως, να επιτεθούν κατά του </a:t>
            </a:r>
            <a:r>
              <a:rPr lang="el-GR" b="0" i="0" dirty="0" err="1">
                <a:solidFill>
                  <a:srgbClr val="000000"/>
                </a:solidFill>
                <a:effectLst/>
              </a:rPr>
              <a:t>Γέροντός</a:t>
            </a:r>
            <a:r>
              <a:rPr lang="el-GR" b="0" i="0" dirty="0">
                <a:solidFill>
                  <a:srgbClr val="000000"/>
                </a:solidFill>
                <a:effectLst/>
              </a:rPr>
              <a:t> τους. Κατά την ώρα της επιθέσεως ο Όσιος, «</a:t>
            </a:r>
            <a:r>
              <a:rPr lang="el-GR" b="0" i="1" dirty="0" err="1">
                <a:solidFill>
                  <a:srgbClr val="000000"/>
                </a:solidFill>
                <a:effectLst/>
              </a:rPr>
              <a:t>τὰς</a:t>
            </a:r>
            <a:r>
              <a:rPr lang="el-GR" b="0" i="1" dirty="0">
                <a:solidFill>
                  <a:srgbClr val="000000"/>
                </a:solidFill>
                <a:effectLst/>
              </a:rPr>
              <a:t> </a:t>
            </a:r>
            <a:r>
              <a:rPr lang="el-GR" b="0" i="1" dirty="0" err="1">
                <a:solidFill>
                  <a:srgbClr val="000000"/>
                </a:solidFill>
                <a:effectLst/>
              </a:rPr>
              <a:t>χεῖρας</a:t>
            </a:r>
            <a:r>
              <a:rPr lang="el-GR" b="0" i="1" dirty="0">
                <a:solidFill>
                  <a:srgbClr val="000000"/>
                </a:solidFill>
                <a:effectLst/>
              </a:rPr>
              <a:t> δεσμεύσας </a:t>
            </a:r>
            <a:r>
              <a:rPr lang="el-GR" b="0" i="1" dirty="0" err="1">
                <a:solidFill>
                  <a:srgbClr val="000000"/>
                </a:solidFill>
                <a:effectLst/>
              </a:rPr>
              <a:t>πρὸς</a:t>
            </a:r>
            <a:r>
              <a:rPr lang="el-GR" b="0" i="1" dirty="0">
                <a:solidFill>
                  <a:srgbClr val="000000"/>
                </a:solidFill>
                <a:effectLst/>
              </a:rPr>
              <a:t> </a:t>
            </a:r>
            <a:r>
              <a:rPr lang="el-GR" i="1" dirty="0" err="1">
                <a:solidFill>
                  <a:srgbClr val="000000"/>
                </a:solidFill>
              </a:rPr>
              <a:t>ἑ</a:t>
            </a:r>
            <a:r>
              <a:rPr lang="el-GR" b="0" i="1" dirty="0" err="1">
                <a:solidFill>
                  <a:srgbClr val="000000"/>
                </a:solidFill>
                <a:effectLst/>
              </a:rPr>
              <a:t>αυτὸν</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εἰς</a:t>
            </a:r>
            <a:r>
              <a:rPr lang="el-GR" b="0" i="1" dirty="0">
                <a:solidFill>
                  <a:srgbClr val="000000"/>
                </a:solidFill>
                <a:effectLst/>
              </a:rPr>
              <a:t> </a:t>
            </a:r>
            <a:r>
              <a:rPr lang="el-GR" b="0" i="1" dirty="0" err="1">
                <a:solidFill>
                  <a:srgbClr val="000000"/>
                </a:solidFill>
                <a:effectLst/>
              </a:rPr>
              <a:t>οὐρανὸν</a:t>
            </a:r>
            <a:r>
              <a:rPr lang="el-GR" b="0" i="1" dirty="0">
                <a:solidFill>
                  <a:srgbClr val="000000"/>
                </a:solidFill>
                <a:effectLst/>
              </a:rPr>
              <a:t> </a:t>
            </a:r>
            <a:r>
              <a:rPr lang="el-GR" b="0" i="1" dirty="0" err="1">
                <a:solidFill>
                  <a:srgbClr val="000000"/>
                </a:solidFill>
                <a:effectLst/>
              </a:rPr>
              <a:t>ἄρας</a:t>
            </a:r>
            <a:r>
              <a:rPr lang="el-GR" b="0" i="1" dirty="0">
                <a:solidFill>
                  <a:srgbClr val="000000"/>
                </a:solidFill>
                <a:effectLst/>
              </a:rPr>
              <a:t> </a:t>
            </a:r>
            <a:r>
              <a:rPr lang="el-GR" b="0" i="1" dirty="0" err="1">
                <a:solidFill>
                  <a:srgbClr val="000000"/>
                </a:solidFill>
                <a:effectLst/>
              </a:rPr>
              <a:t>αὐτοῦ</a:t>
            </a:r>
            <a:r>
              <a:rPr lang="el-GR" b="0" i="1" dirty="0">
                <a:solidFill>
                  <a:srgbClr val="000000"/>
                </a:solidFill>
                <a:effectLst/>
              </a:rPr>
              <a:t> </a:t>
            </a:r>
            <a:r>
              <a:rPr lang="el-GR" b="0" i="1" dirty="0" err="1">
                <a:solidFill>
                  <a:srgbClr val="000000"/>
                </a:solidFill>
                <a:effectLst/>
              </a:rPr>
              <a:t>τὴν</a:t>
            </a:r>
            <a:r>
              <a:rPr lang="el-GR" b="0" i="1" dirty="0">
                <a:solidFill>
                  <a:srgbClr val="000000"/>
                </a:solidFill>
                <a:effectLst/>
              </a:rPr>
              <a:t> </a:t>
            </a:r>
            <a:r>
              <a:rPr lang="el-GR" b="0" i="1" dirty="0" err="1">
                <a:solidFill>
                  <a:srgbClr val="000000"/>
                </a:solidFill>
                <a:effectLst/>
              </a:rPr>
              <a:t>διάνοιαν</a:t>
            </a:r>
            <a:r>
              <a:rPr lang="el-GR" b="0" i="1" dirty="0">
                <a:solidFill>
                  <a:srgbClr val="000000"/>
                </a:solidFill>
                <a:effectLst/>
              </a:rPr>
              <a:t>, </a:t>
            </a:r>
            <a:r>
              <a:rPr lang="el-GR" b="0" i="1" dirty="0" err="1">
                <a:solidFill>
                  <a:srgbClr val="000000"/>
                </a:solidFill>
                <a:effectLst/>
              </a:rPr>
              <a:t>ἐπὶ</a:t>
            </a:r>
            <a:r>
              <a:rPr lang="el-GR" b="0" i="1" dirty="0">
                <a:solidFill>
                  <a:srgbClr val="000000"/>
                </a:solidFill>
                <a:effectLst/>
              </a:rPr>
              <a:t> χώρας </a:t>
            </a:r>
            <a:r>
              <a:rPr lang="el-GR" b="0" i="1" dirty="0" err="1">
                <a:solidFill>
                  <a:srgbClr val="000000"/>
                </a:solidFill>
                <a:effectLst/>
              </a:rPr>
              <a:t>ἄσειστος</a:t>
            </a:r>
            <a:r>
              <a:rPr lang="el-GR" b="0" i="1" dirty="0">
                <a:solidFill>
                  <a:srgbClr val="000000"/>
                </a:solidFill>
                <a:effectLst/>
              </a:rPr>
              <a:t> </a:t>
            </a:r>
            <a:r>
              <a:rPr lang="el-GR" b="0" i="1" dirty="0" err="1">
                <a:solidFill>
                  <a:srgbClr val="000000"/>
                </a:solidFill>
                <a:effectLst/>
              </a:rPr>
              <a:t>ἔστη</a:t>
            </a:r>
            <a:r>
              <a:rPr lang="el-GR" b="0" i="1" dirty="0">
                <a:solidFill>
                  <a:srgbClr val="000000"/>
                </a:solidFill>
                <a:effectLst/>
              </a:rPr>
              <a:t>, </a:t>
            </a:r>
            <a:r>
              <a:rPr lang="el-GR" b="0" i="1" dirty="0" err="1">
                <a:solidFill>
                  <a:srgbClr val="000000"/>
                </a:solidFill>
                <a:effectLst/>
              </a:rPr>
              <a:t>ὑπομειδίων</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φαιδρὸν</a:t>
            </a:r>
            <a:r>
              <a:rPr lang="el-GR" b="0" i="1" dirty="0">
                <a:solidFill>
                  <a:srgbClr val="000000"/>
                </a:solidFill>
                <a:effectLst/>
              </a:rPr>
              <a:t> </a:t>
            </a:r>
            <a:r>
              <a:rPr lang="el-GR" b="0" i="1" dirty="0" err="1">
                <a:solidFill>
                  <a:srgbClr val="000000"/>
                </a:solidFill>
                <a:effectLst/>
              </a:rPr>
              <a:t>ἀτενίζων</a:t>
            </a:r>
            <a:r>
              <a:rPr lang="el-GR" b="0" i="1" dirty="0">
                <a:solidFill>
                  <a:srgbClr val="000000"/>
                </a:solidFill>
                <a:effectLst/>
              </a:rPr>
              <a:t> </a:t>
            </a:r>
            <a:r>
              <a:rPr lang="el-GR" b="0" i="1" dirty="0" err="1">
                <a:solidFill>
                  <a:srgbClr val="000000"/>
                </a:solidFill>
                <a:effectLst/>
              </a:rPr>
              <a:t>πρὸς</a:t>
            </a:r>
            <a:r>
              <a:rPr lang="el-GR" b="0" i="1" dirty="0">
                <a:solidFill>
                  <a:srgbClr val="000000"/>
                </a:solidFill>
                <a:effectLst/>
              </a:rPr>
              <a:t> </a:t>
            </a:r>
            <a:r>
              <a:rPr lang="el-GR" b="0" i="1" dirty="0" err="1">
                <a:solidFill>
                  <a:srgbClr val="000000"/>
                </a:solidFill>
                <a:effectLst/>
              </a:rPr>
              <a:t>τοὺς</a:t>
            </a:r>
            <a:r>
              <a:rPr lang="el-GR" b="0" i="1" dirty="0">
                <a:solidFill>
                  <a:srgbClr val="000000"/>
                </a:solidFill>
                <a:effectLst/>
              </a:rPr>
              <a:t> </a:t>
            </a:r>
            <a:r>
              <a:rPr lang="el-GR" b="0" i="1" dirty="0" err="1">
                <a:solidFill>
                  <a:srgbClr val="000000"/>
                </a:solidFill>
                <a:effectLst/>
              </a:rPr>
              <a:t>ἀλάστορας</a:t>
            </a:r>
            <a:r>
              <a:rPr lang="el-GR" b="0" i="0" dirty="0">
                <a:solidFill>
                  <a:srgbClr val="000000"/>
                </a:solidFill>
                <a:effectLst/>
              </a:rPr>
              <a:t>».</a:t>
            </a:r>
          </a:p>
          <a:p>
            <a:r>
              <a:rPr lang="el-GR" b="0" i="0" dirty="0">
                <a:solidFill>
                  <a:srgbClr val="000000"/>
                </a:solidFill>
                <a:effectLst/>
              </a:rPr>
              <a:t>Αυτό ήταν αρκετό να αφοπλίσει τελείως τους τριάντα εκείνους μοναχούς, οι οποίοι επέδειξαν αυτή την συμπεριφορά. Ο Πατριάρχης </a:t>
            </a:r>
            <a:r>
              <a:rPr lang="el-GR" b="0" i="0" dirty="0" err="1">
                <a:solidFill>
                  <a:srgbClr val="000000"/>
                </a:solidFill>
                <a:effectLst/>
              </a:rPr>
              <a:t>Σισίννιος</a:t>
            </a:r>
            <a:r>
              <a:rPr lang="el-GR" b="0" i="0" dirty="0">
                <a:solidFill>
                  <a:srgbClr val="000000"/>
                </a:solidFill>
                <a:effectLst/>
              </a:rPr>
              <a:t> ο Β' (996 - 998 μ.Χ.) προς τον οποίον κατέφυγαν αμέσως, για να δικαιωθούν προφανώς από αυτόν, εξεπλάγη από την μανία και τον φθόνο των ασύνετων μοναχών και διέταξε να εξορισθούν. Όμως ο Όσιος Συμεών παρακάλεσε θερμώς τον Πατριάρχη να τους συγχωρέσει.</a:t>
            </a:r>
          </a:p>
          <a:p>
            <a:r>
              <a:rPr lang="el-GR" b="0" i="0" dirty="0">
                <a:solidFill>
                  <a:srgbClr val="000000"/>
                </a:solidFill>
                <a:effectLst/>
              </a:rPr>
              <a:t>Ο Όσιος, παρά τα πολλά καθήκοντά του στη μονή, εύρισκε καιρό να γράφει «</a:t>
            </a:r>
            <a:r>
              <a:rPr lang="el-GR" b="0" i="1" dirty="0" err="1">
                <a:solidFill>
                  <a:srgbClr val="000000"/>
                </a:solidFill>
                <a:effectLst/>
              </a:rPr>
              <a:t>τῶν</a:t>
            </a:r>
            <a:r>
              <a:rPr lang="el-GR" b="0" i="1" dirty="0">
                <a:solidFill>
                  <a:srgbClr val="000000"/>
                </a:solidFill>
                <a:effectLst/>
              </a:rPr>
              <a:t> θείων </a:t>
            </a:r>
            <a:r>
              <a:rPr lang="el-GR" b="0" i="1" dirty="0" err="1">
                <a:solidFill>
                  <a:srgbClr val="000000"/>
                </a:solidFill>
                <a:effectLst/>
              </a:rPr>
              <a:t>ὕμνων</a:t>
            </a:r>
            <a:r>
              <a:rPr lang="el-GR" b="0" i="1" dirty="0">
                <a:solidFill>
                  <a:srgbClr val="000000"/>
                </a:solidFill>
                <a:effectLst/>
              </a:rPr>
              <a:t> </a:t>
            </a:r>
            <a:r>
              <a:rPr lang="el-GR" b="0" i="1" dirty="0" err="1">
                <a:solidFill>
                  <a:srgbClr val="000000"/>
                </a:solidFill>
                <a:effectLst/>
              </a:rPr>
              <a:t>τοὺς</a:t>
            </a:r>
            <a:r>
              <a:rPr lang="el-GR" b="0" i="1" dirty="0">
                <a:solidFill>
                  <a:srgbClr val="000000"/>
                </a:solidFill>
                <a:effectLst/>
              </a:rPr>
              <a:t> </a:t>
            </a:r>
            <a:r>
              <a:rPr lang="el-GR" b="0" i="1" dirty="0" err="1">
                <a:solidFill>
                  <a:srgbClr val="000000"/>
                </a:solidFill>
                <a:effectLst/>
              </a:rPr>
              <a:t>ἔρωτες</a:t>
            </a:r>
            <a:r>
              <a:rPr lang="el-GR" b="0" i="0" dirty="0">
                <a:solidFill>
                  <a:srgbClr val="000000"/>
                </a:solidFill>
                <a:effectLst/>
              </a:rPr>
              <a:t>», τους «</a:t>
            </a:r>
            <a:r>
              <a:rPr lang="el-GR" b="0" i="1" dirty="0">
                <a:solidFill>
                  <a:srgbClr val="000000"/>
                </a:solidFill>
                <a:effectLst/>
              </a:rPr>
              <a:t>λόγους </a:t>
            </a:r>
            <a:r>
              <a:rPr lang="el-GR" b="0" i="1" dirty="0" err="1">
                <a:solidFill>
                  <a:srgbClr val="000000"/>
                </a:solidFill>
                <a:effectLst/>
              </a:rPr>
              <a:t>τῶν</a:t>
            </a:r>
            <a:r>
              <a:rPr lang="el-GR" b="0" i="1" dirty="0">
                <a:solidFill>
                  <a:srgbClr val="000000"/>
                </a:solidFill>
                <a:effectLst/>
              </a:rPr>
              <a:t> </a:t>
            </a:r>
            <a:r>
              <a:rPr lang="el-GR" b="0" i="1" dirty="0" err="1">
                <a:solidFill>
                  <a:srgbClr val="000000"/>
                </a:solidFill>
                <a:effectLst/>
              </a:rPr>
              <a:t>ἐξηγήσεων</a:t>
            </a:r>
            <a:r>
              <a:rPr lang="el-GR" b="0" i="0" dirty="0">
                <a:solidFill>
                  <a:srgbClr val="000000"/>
                </a:solidFill>
                <a:effectLst/>
              </a:rPr>
              <a:t>», τους «</a:t>
            </a:r>
            <a:r>
              <a:rPr lang="el-GR" b="0" i="1" dirty="0" err="1">
                <a:solidFill>
                  <a:srgbClr val="000000"/>
                </a:solidFill>
                <a:effectLst/>
              </a:rPr>
              <a:t>κατηχητικοὺς</a:t>
            </a:r>
            <a:r>
              <a:rPr lang="el-GR" b="0" i="1" dirty="0">
                <a:solidFill>
                  <a:srgbClr val="000000"/>
                </a:solidFill>
                <a:effectLst/>
              </a:rPr>
              <a:t> λόγους</a:t>
            </a:r>
            <a:r>
              <a:rPr lang="el-GR" b="0" i="0" dirty="0">
                <a:solidFill>
                  <a:srgbClr val="000000"/>
                </a:solidFill>
                <a:effectLst/>
              </a:rPr>
              <a:t>», τα «</a:t>
            </a:r>
            <a:r>
              <a:rPr lang="el-GR" b="0" i="1" dirty="0">
                <a:solidFill>
                  <a:srgbClr val="000000"/>
                </a:solidFill>
                <a:effectLst/>
              </a:rPr>
              <a:t>Πρακτικά, </a:t>
            </a:r>
            <a:r>
              <a:rPr lang="el-GR" b="0" i="1" dirty="0" err="1">
                <a:solidFill>
                  <a:srgbClr val="000000"/>
                </a:solidFill>
                <a:effectLst/>
              </a:rPr>
              <a:t>Γνωστικὰ</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Θεολογικὰ</a:t>
            </a:r>
            <a:r>
              <a:rPr lang="el-GR" b="0" i="1" dirty="0">
                <a:solidFill>
                  <a:srgbClr val="000000"/>
                </a:solidFill>
                <a:effectLst/>
              </a:rPr>
              <a:t> Κεφάλαια</a:t>
            </a:r>
            <a:r>
              <a:rPr lang="el-GR" b="0" i="0" dirty="0">
                <a:solidFill>
                  <a:srgbClr val="000000"/>
                </a:solidFill>
                <a:effectLst/>
              </a:rPr>
              <a:t>».</a:t>
            </a:r>
            <a:br>
              <a:rPr lang="el-GR" dirty="0"/>
            </a:br>
            <a:endParaRPr lang="el-GR" dirty="0"/>
          </a:p>
        </p:txBody>
      </p:sp>
    </p:spTree>
    <p:extLst>
      <p:ext uri="{BB962C8B-B14F-4D97-AF65-F5344CB8AC3E}">
        <p14:creationId xmlns:p14="http://schemas.microsoft.com/office/powerpoint/2010/main" val="3941579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DAE167-2C3A-95DD-A9E3-BAAD8E308FA0}"/>
              </a:ext>
            </a:extLst>
          </p:cNvPr>
          <p:cNvSpPr>
            <a:spLocks noGrp="1"/>
          </p:cNvSpPr>
          <p:nvPr>
            <p:ph type="title"/>
          </p:nvPr>
        </p:nvSpPr>
        <p:spPr>
          <a:xfrm>
            <a:off x="0" y="18255"/>
            <a:ext cx="12192000" cy="819945"/>
          </a:xfrm>
        </p:spPr>
        <p:txBody>
          <a:bodyPr>
            <a:normAutofit/>
          </a:bodyPr>
          <a:lstStyle/>
          <a:p>
            <a:pPr algn="ctr"/>
            <a:r>
              <a:rPr lang="el-GR" sz="4000" dirty="0"/>
              <a:t>Προβλήματα με τον μητροπολίτη </a:t>
            </a:r>
            <a:r>
              <a:rPr lang="el-GR" sz="4000" dirty="0" err="1"/>
              <a:t>Νικομηδείας</a:t>
            </a:r>
            <a:r>
              <a:rPr lang="el-GR" sz="4000" dirty="0"/>
              <a:t> Στέφανο</a:t>
            </a:r>
          </a:p>
        </p:txBody>
      </p:sp>
      <p:sp>
        <p:nvSpPr>
          <p:cNvPr id="3" name="Θέση περιεχομένου 2">
            <a:extLst>
              <a:ext uri="{FF2B5EF4-FFF2-40B4-BE49-F238E27FC236}">
                <a16:creationId xmlns:a16="http://schemas.microsoft.com/office/drawing/2014/main" id="{6311A3B8-A393-68E7-DD22-6D2A58B8E030}"/>
              </a:ext>
            </a:extLst>
          </p:cNvPr>
          <p:cNvSpPr>
            <a:spLocks noGrp="1"/>
          </p:cNvSpPr>
          <p:nvPr>
            <p:ph idx="1"/>
          </p:nvPr>
        </p:nvSpPr>
        <p:spPr>
          <a:xfrm>
            <a:off x="0" y="762000"/>
            <a:ext cx="12192000" cy="6191250"/>
          </a:xfrm>
        </p:spPr>
        <p:txBody>
          <a:bodyPr>
            <a:normAutofit/>
          </a:bodyPr>
          <a:lstStyle/>
          <a:p>
            <a:r>
              <a:rPr lang="el-GR" b="0" i="0" dirty="0">
                <a:solidFill>
                  <a:srgbClr val="000000"/>
                </a:solidFill>
                <a:effectLst/>
              </a:rPr>
              <a:t>Δυσάρεστα ζητήματα εναντίον του Οσίου δημιούργησε ο </a:t>
            </a:r>
            <a:r>
              <a:rPr lang="el-GR" b="0" i="0" dirty="0" err="1">
                <a:solidFill>
                  <a:srgbClr val="000000"/>
                </a:solidFill>
                <a:effectLst/>
              </a:rPr>
              <a:t>σύγκελλος</a:t>
            </a:r>
            <a:r>
              <a:rPr lang="el-GR" b="0" i="0" dirty="0">
                <a:solidFill>
                  <a:srgbClr val="000000"/>
                </a:solidFill>
                <a:effectLst/>
              </a:rPr>
              <a:t> του Πατριάρχη, Μητροπολίτης Νικομήδειας Στέφανος. Αφορμή γι' αυτό ήταν η αγαθή φήμη του Οσίου. </a:t>
            </a:r>
          </a:p>
          <a:p>
            <a:r>
              <a:rPr lang="el-GR" b="0" i="0" dirty="0">
                <a:solidFill>
                  <a:srgbClr val="000000"/>
                </a:solidFill>
                <a:effectLst/>
              </a:rPr>
              <a:t>Επειδή ο </a:t>
            </a:r>
            <a:r>
              <a:rPr lang="el-GR" b="0" i="0" dirty="0" err="1">
                <a:solidFill>
                  <a:srgbClr val="000000"/>
                </a:solidFill>
                <a:effectLst/>
              </a:rPr>
              <a:t>σύγκελλος</a:t>
            </a:r>
            <a:r>
              <a:rPr lang="el-GR" b="0" i="0" dirty="0">
                <a:solidFill>
                  <a:srgbClr val="000000"/>
                </a:solidFill>
                <a:effectLst/>
              </a:rPr>
              <a:t> δεν μπορούσε να βρει στον βίο του Οσίου κάποια κατηγορία, στράφηκε προς το πρόσωπο του </a:t>
            </a:r>
            <a:r>
              <a:rPr lang="el-GR" b="0" i="0" dirty="0" err="1">
                <a:solidFill>
                  <a:srgbClr val="000000"/>
                </a:solidFill>
                <a:effectLst/>
              </a:rPr>
              <a:t>κοιμηθέντος</a:t>
            </a:r>
            <a:r>
              <a:rPr lang="el-GR" b="0" i="0" dirty="0">
                <a:solidFill>
                  <a:srgbClr val="000000"/>
                </a:solidFill>
                <a:effectLst/>
              </a:rPr>
              <a:t> ήδη </a:t>
            </a:r>
            <a:r>
              <a:rPr lang="el-GR" b="0" i="0" dirty="0" err="1">
                <a:solidFill>
                  <a:srgbClr val="000000"/>
                </a:solidFill>
                <a:effectLst/>
              </a:rPr>
              <a:t>Γέροντός</a:t>
            </a:r>
            <a:r>
              <a:rPr lang="el-GR" b="0" i="0" dirty="0">
                <a:solidFill>
                  <a:srgbClr val="000000"/>
                </a:solidFill>
                <a:effectLst/>
              </a:rPr>
              <a:t> του. Η κατηγορία του </a:t>
            </a:r>
            <a:r>
              <a:rPr lang="el-GR" b="0" i="0" dirty="0" err="1">
                <a:solidFill>
                  <a:srgbClr val="000000"/>
                </a:solidFill>
                <a:effectLst/>
              </a:rPr>
              <a:t>σύγκελλου</a:t>
            </a:r>
            <a:r>
              <a:rPr lang="el-GR" b="0" i="0" dirty="0">
                <a:solidFill>
                  <a:srgbClr val="000000"/>
                </a:solidFill>
                <a:effectLst/>
              </a:rPr>
              <a:t> ήταν ότι ο Όσιος υμνούσε τον πνευματικό του πατέρα ως Άγιο. Τελικά έπεισε την Σύνοδο να διερευνήσει το ζήτημα. Και μετά την διαδικασία αυτή, όλοι αναγνώρισαν, εκτός του </a:t>
            </a:r>
            <a:r>
              <a:rPr lang="el-GR" b="0" i="0" dirty="0" err="1">
                <a:solidFill>
                  <a:srgbClr val="000000"/>
                </a:solidFill>
                <a:effectLst/>
              </a:rPr>
              <a:t>σύγκελλου</a:t>
            </a:r>
            <a:r>
              <a:rPr lang="el-GR" b="0" i="0" dirty="0">
                <a:solidFill>
                  <a:srgbClr val="000000"/>
                </a:solidFill>
                <a:effectLst/>
              </a:rPr>
              <a:t>, το δίκαιο του Συμεών. </a:t>
            </a:r>
          </a:p>
          <a:p>
            <a:r>
              <a:rPr lang="el-GR" b="0" i="0" dirty="0">
                <a:solidFill>
                  <a:srgbClr val="000000"/>
                </a:solidFill>
                <a:effectLst/>
              </a:rPr>
              <a:t>Τότε ο </a:t>
            </a:r>
            <a:r>
              <a:rPr lang="el-GR" b="0" i="0" dirty="0" err="1">
                <a:solidFill>
                  <a:srgbClr val="000000"/>
                </a:solidFill>
                <a:effectLst/>
              </a:rPr>
              <a:t>σύγκελλος</a:t>
            </a:r>
            <a:r>
              <a:rPr lang="el-GR" b="0" i="0" dirty="0">
                <a:solidFill>
                  <a:srgbClr val="000000"/>
                </a:solidFill>
                <a:effectLst/>
              </a:rPr>
              <a:t> συνεργάστηκε με μοναχούς που εχθρεύονταν τον Όσιο και έκλεψε από τη μονή την εικόνα επί της οποίας είχε αγιογραφηθεί ο πνευματικός πατέρας του Οσίου μαζί με τον Χριστό και άλλους Αγίους. </a:t>
            </a:r>
          </a:p>
          <a:p>
            <a:r>
              <a:rPr lang="el-GR" b="0" i="0" dirty="0">
                <a:solidFill>
                  <a:srgbClr val="000000"/>
                </a:solidFill>
                <a:effectLst/>
              </a:rPr>
              <a:t>Ο Όσιος διατάχθηκε να προσέλθει στη Σύνοδο, για να απολογηθεί. Και πάλι βρέθηκε αθώος.</a:t>
            </a:r>
            <a:endParaRPr lang="el-GR" dirty="0"/>
          </a:p>
        </p:txBody>
      </p:sp>
    </p:spTree>
    <p:extLst>
      <p:ext uri="{BB962C8B-B14F-4D97-AF65-F5344CB8AC3E}">
        <p14:creationId xmlns:p14="http://schemas.microsoft.com/office/powerpoint/2010/main" val="1914509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8403FD-D102-0B72-6372-3C27DAD7A75A}"/>
              </a:ext>
            </a:extLst>
          </p:cNvPr>
          <p:cNvSpPr>
            <a:spLocks noGrp="1"/>
          </p:cNvSpPr>
          <p:nvPr>
            <p:ph type="title"/>
          </p:nvPr>
        </p:nvSpPr>
        <p:spPr>
          <a:xfrm>
            <a:off x="-1" y="0"/>
            <a:ext cx="12191999" cy="811212"/>
          </a:xfrm>
        </p:spPr>
        <p:txBody>
          <a:bodyPr/>
          <a:lstStyle/>
          <a:p>
            <a:pPr algn="ctr"/>
            <a:r>
              <a:rPr lang="el-GR" dirty="0"/>
              <a:t>Στο ησυχαστήριο της </a:t>
            </a:r>
            <a:r>
              <a:rPr lang="el-GR" dirty="0" err="1"/>
              <a:t>Χρυσουπόλεως</a:t>
            </a:r>
            <a:r>
              <a:rPr lang="el-GR" dirty="0"/>
              <a:t> (</a:t>
            </a:r>
            <a:r>
              <a:rPr lang="el-GR" dirty="0" err="1"/>
              <a:t>Παλουκητόν</a:t>
            </a:r>
            <a:r>
              <a:rPr lang="el-GR" dirty="0"/>
              <a:t>)</a:t>
            </a:r>
          </a:p>
        </p:txBody>
      </p:sp>
      <p:sp>
        <p:nvSpPr>
          <p:cNvPr id="3" name="Θέση περιεχομένου 2">
            <a:extLst>
              <a:ext uri="{FF2B5EF4-FFF2-40B4-BE49-F238E27FC236}">
                <a16:creationId xmlns:a16="http://schemas.microsoft.com/office/drawing/2014/main" id="{E838DCF3-42A5-4867-7775-D6645E4C2FE7}"/>
              </a:ext>
            </a:extLst>
          </p:cNvPr>
          <p:cNvSpPr>
            <a:spLocks noGrp="1"/>
          </p:cNvSpPr>
          <p:nvPr>
            <p:ph idx="1"/>
          </p:nvPr>
        </p:nvSpPr>
        <p:spPr>
          <a:xfrm>
            <a:off x="0" y="811212"/>
            <a:ext cx="12192000" cy="6046788"/>
          </a:xfrm>
        </p:spPr>
        <p:txBody>
          <a:bodyPr>
            <a:normAutofit fontScale="92500" lnSpcReduction="20000"/>
          </a:bodyPr>
          <a:lstStyle/>
          <a:p>
            <a:r>
              <a:rPr lang="el-GR" dirty="0">
                <a:solidFill>
                  <a:srgbClr val="000000"/>
                </a:solidFill>
              </a:rPr>
              <a:t>Ο </a:t>
            </a:r>
            <a:r>
              <a:rPr lang="el-GR" b="0" i="0" dirty="0">
                <a:solidFill>
                  <a:srgbClr val="000000"/>
                </a:solidFill>
                <a:effectLst/>
              </a:rPr>
              <a:t>Όσιος παρέμεινε επί είκοσι πέντε χρόνια ως ηγούμενος και το έτος 1005 μ.Χ. αποσύρθηκε σε ησυχαστήριο στο αντίπερα </a:t>
            </a:r>
            <a:r>
              <a:rPr lang="el-GR" b="0" i="0" dirty="0" err="1">
                <a:solidFill>
                  <a:srgbClr val="000000"/>
                </a:solidFill>
                <a:effectLst/>
              </a:rPr>
              <a:t>ερημόκαστρο</a:t>
            </a:r>
            <a:r>
              <a:rPr lang="el-GR" b="0" i="0" dirty="0">
                <a:solidFill>
                  <a:srgbClr val="000000"/>
                </a:solidFill>
                <a:effectLst/>
              </a:rPr>
              <a:t> της </a:t>
            </a:r>
            <a:r>
              <a:rPr lang="el-GR" b="0" i="0" dirty="0" err="1">
                <a:solidFill>
                  <a:srgbClr val="000000"/>
                </a:solidFill>
                <a:effectLst/>
              </a:rPr>
              <a:t>Χρυσουπόλεως</a:t>
            </a:r>
            <a:r>
              <a:rPr lang="el-GR" b="0" i="0" dirty="0">
                <a:solidFill>
                  <a:srgbClr val="000000"/>
                </a:solidFill>
                <a:effectLst/>
              </a:rPr>
              <a:t>, που </a:t>
            </a:r>
            <a:r>
              <a:rPr lang="el-GR" b="0" i="0" dirty="0" err="1">
                <a:solidFill>
                  <a:srgbClr val="000000"/>
                </a:solidFill>
                <a:effectLst/>
              </a:rPr>
              <a:t>εκαλείτο</a:t>
            </a:r>
            <a:r>
              <a:rPr lang="el-GR" b="0" i="0" dirty="0">
                <a:solidFill>
                  <a:srgbClr val="000000"/>
                </a:solidFill>
                <a:effectLst/>
              </a:rPr>
              <a:t> </a:t>
            </a:r>
            <a:r>
              <a:rPr lang="el-GR" b="1" i="0" dirty="0" err="1">
                <a:solidFill>
                  <a:srgbClr val="000000"/>
                </a:solidFill>
                <a:effectLst/>
              </a:rPr>
              <a:t>Παλουκητόν</a:t>
            </a:r>
            <a:r>
              <a:rPr lang="el-GR" b="0" i="0" dirty="0">
                <a:solidFill>
                  <a:srgbClr val="000000"/>
                </a:solidFill>
                <a:effectLst/>
              </a:rPr>
              <a:t> και ησύχαζε στη </a:t>
            </a:r>
            <a:r>
              <a:rPr lang="el-GR" b="1" i="0" dirty="0">
                <a:solidFill>
                  <a:srgbClr val="000000"/>
                </a:solidFill>
                <a:effectLst/>
              </a:rPr>
              <a:t>μονή της Αγίας Μαρίνας</a:t>
            </a:r>
            <a:r>
              <a:rPr lang="el-GR" b="0" i="0" dirty="0">
                <a:solidFill>
                  <a:srgbClr val="000000"/>
                </a:solidFill>
                <a:effectLst/>
              </a:rPr>
              <a:t>. Στην ηγουμενία </a:t>
            </a:r>
            <a:r>
              <a:rPr lang="el-GR" b="0" i="0" dirty="0">
                <a:solidFill>
                  <a:srgbClr val="FF0000"/>
                </a:solidFill>
                <a:effectLst/>
              </a:rPr>
              <a:t>τον διαδέχθηκε ο μαθητής του Αρσένιος</a:t>
            </a:r>
            <a:r>
              <a:rPr lang="el-GR" b="0" i="0" dirty="0">
                <a:solidFill>
                  <a:srgbClr val="000000"/>
                </a:solidFill>
                <a:effectLst/>
              </a:rPr>
              <a:t>. Κοιμήθηκε με ειρήνη το έτος 1022 μ.Χ.</a:t>
            </a:r>
          </a:p>
          <a:p>
            <a:r>
              <a:rPr lang="el-GR" b="0" i="0" dirty="0">
                <a:solidFill>
                  <a:srgbClr val="000000"/>
                </a:solidFill>
                <a:effectLst/>
              </a:rPr>
              <a:t>Η Σύναξη αυτού ετελείτο στη μονή του </a:t>
            </a:r>
            <a:r>
              <a:rPr lang="el-GR" b="0" i="0" dirty="0" err="1">
                <a:solidFill>
                  <a:srgbClr val="000000"/>
                </a:solidFill>
                <a:effectLst/>
              </a:rPr>
              <a:t>Στουδίου</a:t>
            </a:r>
            <a:r>
              <a:rPr lang="el-GR" b="0" i="0" dirty="0">
                <a:solidFill>
                  <a:srgbClr val="000000"/>
                </a:solidFill>
                <a:effectLst/>
              </a:rPr>
              <a:t>, στη μονή του Αγίου </a:t>
            </a:r>
            <a:r>
              <a:rPr lang="el-GR" b="0" i="0" dirty="0" err="1">
                <a:solidFill>
                  <a:srgbClr val="000000"/>
                </a:solidFill>
                <a:effectLst/>
              </a:rPr>
              <a:t>Μάμαντος</a:t>
            </a:r>
            <a:r>
              <a:rPr lang="el-GR" b="0" i="0" dirty="0">
                <a:solidFill>
                  <a:srgbClr val="000000"/>
                </a:solidFill>
                <a:effectLst/>
              </a:rPr>
              <a:t> και στη μονή της Αγίας Μαρίνας.</a:t>
            </a:r>
          </a:p>
          <a:p>
            <a:r>
              <a:rPr lang="el-GR" b="0" i="0" dirty="0">
                <a:solidFill>
                  <a:srgbClr val="000000"/>
                </a:solidFill>
                <a:effectLst/>
              </a:rPr>
              <a:t>Για τη θεολογική του κατάρτιση και δεινότητα, ο Όσιος Συμεών ονομάσθηκε Νέος Θεολόγος, «</a:t>
            </a:r>
            <a:r>
              <a:rPr lang="el-GR" b="0" i="1" dirty="0">
                <a:solidFill>
                  <a:srgbClr val="000000"/>
                </a:solidFill>
                <a:effectLst/>
              </a:rPr>
              <a:t>ὁ Θεολόγος </a:t>
            </a:r>
            <a:r>
              <a:rPr lang="el-GR" b="0" i="1" dirty="0" err="1">
                <a:solidFill>
                  <a:srgbClr val="000000"/>
                </a:solidFill>
                <a:effectLst/>
              </a:rPr>
              <a:t>τοῦ</a:t>
            </a:r>
            <a:r>
              <a:rPr lang="el-GR" b="0" i="1" dirty="0">
                <a:solidFill>
                  <a:srgbClr val="000000"/>
                </a:solidFill>
                <a:effectLst/>
              </a:rPr>
              <a:t> φωτός</a:t>
            </a:r>
            <a:r>
              <a:rPr lang="el-GR" b="0" i="0" dirty="0">
                <a:solidFill>
                  <a:srgbClr val="000000"/>
                </a:solidFill>
                <a:effectLst/>
              </a:rPr>
              <a:t>» ή «</a:t>
            </a:r>
            <a:r>
              <a:rPr lang="el-GR" b="0" i="1" dirty="0">
                <a:solidFill>
                  <a:srgbClr val="000000"/>
                </a:solidFill>
                <a:effectLst/>
              </a:rPr>
              <a:t>ὁ </a:t>
            </a:r>
            <a:r>
              <a:rPr lang="el-GR" b="0" i="1" dirty="0" err="1">
                <a:solidFill>
                  <a:srgbClr val="000000"/>
                </a:solidFill>
                <a:effectLst/>
              </a:rPr>
              <a:t>Ἅγιος</a:t>
            </a:r>
            <a:r>
              <a:rPr lang="el-GR" b="0" i="1" dirty="0">
                <a:solidFill>
                  <a:srgbClr val="000000"/>
                </a:solidFill>
                <a:effectLst/>
              </a:rPr>
              <a:t> </a:t>
            </a:r>
            <a:r>
              <a:rPr lang="el-GR" b="0" i="1" dirty="0" err="1">
                <a:solidFill>
                  <a:srgbClr val="000000"/>
                </a:solidFill>
                <a:effectLst/>
              </a:rPr>
              <a:t>τοῦ</a:t>
            </a:r>
            <a:r>
              <a:rPr lang="el-GR" b="0" i="1" dirty="0">
                <a:solidFill>
                  <a:srgbClr val="000000"/>
                </a:solidFill>
                <a:effectLst/>
              </a:rPr>
              <a:t> φωτός</a:t>
            </a:r>
            <a:r>
              <a:rPr lang="el-GR" b="0" i="0" dirty="0">
                <a:solidFill>
                  <a:srgbClr val="000000"/>
                </a:solidFill>
                <a:effectLst/>
              </a:rPr>
              <a:t>». </a:t>
            </a:r>
          </a:p>
          <a:p>
            <a:r>
              <a:rPr lang="el-GR" b="0" i="0" dirty="0">
                <a:solidFill>
                  <a:srgbClr val="000000"/>
                </a:solidFill>
                <a:effectLst/>
              </a:rPr>
              <a:t>Κατά τις πνευματικές αναβάσεις του Αγίου, επιδιδόμενος στην ησυχία, ελευθερωνόταν από την ύλη, η γλώσσα του γινόταν γλώσσα πυρός, συνέθετε και θεολογούσε θείους ύμνους, γινόταν ολόκληρος πυρ, ολόκληρος φως και </a:t>
            </a:r>
            <a:r>
              <a:rPr lang="el-GR" b="0" i="0" dirty="0" err="1">
                <a:solidFill>
                  <a:srgbClr val="000000"/>
                </a:solidFill>
                <a:effectLst/>
              </a:rPr>
              <a:t>θεωνόταν</a:t>
            </a:r>
            <a:r>
              <a:rPr lang="el-GR" b="0" i="0" dirty="0">
                <a:solidFill>
                  <a:srgbClr val="000000"/>
                </a:solidFill>
                <a:effectLst/>
              </a:rPr>
              <a:t> κατά χάριν. Άλλοτε, μαρτυρείται ότι βρισκόταν επάνω στη γη και έχοντας τα χέρια υψωμένα και προσευχόμενος, ήταν «</a:t>
            </a:r>
            <a:r>
              <a:rPr lang="el-GR" b="0" i="1" dirty="0" err="1">
                <a:solidFill>
                  <a:srgbClr val="000000"/>
                </a:solidFill>
                <a:effectLst/>
              </a:rPr>
              <a:t>ὅλος</a:t>
            </a:r>
            <a:r>
              <a:rPr lang="el-GR" b="0" i="1" dirty="0">
                <a:solidFill>
                  <a:srgbClr val="000000"/>
                </a:solidFill>
                <a:effectLst/>
              </a:rPr>
              <a:t> </a:t>
            </a:r>
            <a:r>
              <a:rPr lang="el-GR" b="0" i="1" dirty="0" err="1">
                <a:solidFill>
                  <a:srgbClr val="000000"/>
                </a:solidFill>
                <a:effectLst/>
              </a:rPr>
              <a:t>φωτὸς</a:t>
            </a:r>
            <a:r>
              <a:rPr lang="el-GR" b="0" i="1" dirty="0">
                <a:solidFill>
                  <a:srgbClr val="000000"/>
                </a:solidFill>
                <a:effectLst/>
              </a:rPr>
              <a:t> </a:t>
            </a:r>
            <a:r>
              <a:rPr lang="el-GR" b="0" i="1" dirty="0" err="1">
                <a:solidFill>
                  <a:srgbClr val="000000"/>
                </a:solidFill>
                <a:effectLst/>
              </a:rPr>
              <a:t>καὶ</a:t>
            </a:r>
            <a:r>
              <a:rPr lang="el-GR" b="0" i="1" dirty="0">
                <a:solidFill>
                  <a:srgbClr val="000000"/>
                </a:solidFill>
                <a:effectLst/>
              </a:rPr>
              <a:t> </a:t>
            </a:r>
            <a:r>
              <a:rPr lang="el-GR" b="0" i="1" dirty="0" err="1">
                <a:solidFill>
                  <a:srgbClr val="000000"/>
                </a:solidFill>
                <a:effectLst/>
              </a:rPr>
              <a:t>ὅλος</a:t>
            </a:r>
            <a:r>
              <a:rPr lang="el-GR" b="0" i="1" dirty="0">
                <a:solidFill>
                  <a:srgbClr val="000000"/>
                </a:solidFill>
                <a:effectLst/>
              </a:rPr>
              <a:t> </a:t>
            </a:r>
            <a:r>
              <a:rPr lang="el-GR" b="0" i="1" dirty="0" err="1">
                <a:solidFill>
                  <a:srgbClr val="000000"/>
                </a:solidFill>
                <a:effectLst/>
              </a:rPr>
              <a:t>λαμπρότητος</a:t>
            </a:r>
            <a:r>
              <a:rPr lang="el-GR" b="0" i="0" dirty="0">
                <a:solidFill>
                  <a:srgbClr val="000000"/>
                </a:solidFill>
                <a:effectLst/>
              </a:rPr>
              <a:t>».</a:t>
            </a:r>
          </a:p>
          <a:p>
            <a:r>
              <a:rPr lang="el-GR" b="0" i="0" dirty="0">
                <a:solidFill>
                  <a:srgbClr val="000000"/>
                </a:solidFill>
                <a:effectLst/>
              </a:rPr>
              <a:t>Από τις συγγραφές του σώζονται 92 λόγοι, 282 πρακτικά και θεολογικά κεφάλαια, καθώς και θρησκευτικά ποιήματα. Για τη θεολογική του δεινότητα ονομάστηκε Νέος Θεολόγος.</a:t>
            </a:r>
          </a:p>
          <a:p>
            <a:r>
              <a:rPr lang="el-GR" dirty="0">
                <a:solidFill>
                  <a:srgbClr val="000000"/>
                </a:solidFill>
              </a:rPr>
              <a:t>Η μνήμη του τιμάται-εορτάζεται στις 12 Οκτωβρίου.</a:t>
            </a:r>
            <a:endParaRPr lang="el-GR" dirty="0"/>
          </a:p>
        </p:txBody>
      </p:sp>
    </p:spTree>
    <p:extLst>
      <p:ext uri="{BB962C8B-B14F-4D97-AF65-F5344CB8AC3E}">
        <p14:creationId xmlns:p14="http://schemas.microsoft.com/office/powerpoint/2010/main" val="31997848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045ECC-B248-F047-A8D7-D0DC9F95215B}"/>
              </a:ext>
            </a:extLst>
          </p:cNvPr>
          <p:cNvSpPr>
            <a:spLocks noGrp="1"/>
          </p:cNvSpPr>
          <p:nvPr>
            <p:ph type="title"/>
          </p:nvPr>
        </p:nvSpPr>
        <p:spPr>
          <a:xfrm>
            <a:off x="838200" y="18256"/>
            <a:ext cx="10515600" cy="662782"/>
          </a:xfrm>
        </p:spPr>
        <p:txBody>
          <a:bodyPr>
            <a:normAutofit fontScale="90000"/>
          </a:bodyPr>
          <a:lstStyle/>
          <a:p>
            <a:pPr algn="ctr"/>
            <a:r>
              <a:rPr lang="el-GR" dirty="0"/>
              <a:t>Η διδασκαλία του περί φωτός</a:t>
            </a:r>
          </a:p>
        </p:txBody>
      </p:sp>
      <p:sp>
        <p:nvSpPr>
          <p:cNvPr id="3" name="Θέση περιεχομένου 2">
            <a:extLst>
              <a:ext uri="{FF2B5EF4-FFF2-40B4-BE49-F238E27FC236}">
                <a16:creationId xmlns:a16="http://schemas.microsoft.com/office/drawing/2014/main" id="{B7F04EAA-BC75-B78C-FC73-1D39AF1FA584}"/>
              </a:ext>
            </a:extLst>
          </p:cNvPr>
          <p:cNvSpPr>
            <a:spLocks noGrp="1"/>
          </p:cNvSpPr>
          <p:nvPr>
            <p:ph idx="1"/>
          </p:nvPr>
        </p:nvSpPr>
        <p:spPr>
          <a:xfrm>
            <a:off x="0" y="769434"/>
            <a:ext cx="12192000" cy="6070310"/>
          </a:xfrm>
        </p:spPr>
        <p:txBody>
          <a:bodyPr>
            <a:normAutofit fontScale="92500" lnSpcReduction="20000"/>
          </a:bodyPr>
          <a:lstStyle/>
          <a:p>
            <a:r>
              <a:rPr lang="el-GR" dirty="0"/>
              <a:t>Ο Συμεών ακολουθώντας την παλαιότερη παράδοση διακρίνει </a:t>
            </a:r>
            <a:r>
              <a:rPr lang="el-GR" u="sng" dirty="0"/>
              <a:t>τρία στάδια </a:t>
            </a:r>
            <a:r>
              <a:rPr lang="el-GR" dirty="0"/>
              <a:t>πνευματικής τελείωσης, την πράξη, τη γνώση και τη θεολογία. Εκεί που πρωτοτυπεί είναι η </a:t>
            </a:r>
            <a:r>
              <a:rPr lang="el-GR" dirty="0">
                <a:solidFill>
                  <a:srgbClr val="7030A0"/>
                </a:solidFill>
                <a:effectLst>
                  <a:outerShdw blurRad="38100" dist="38100" dir="2700000" algn="tl">
                    <a:srgbClr val="000000">
                      <a:alpha val="43137"/>
                    </a:srgbClr>
                  </a:outerShdw>
                </a:effectLst>
              </a:rPr>
              <a:t>διδασκαλία του περί φωτός</a:t>
            </a:r>
            <a:r>
              <a:rPr lang="el-GR" dirty="0"/>
              <a:t>. Στη διατύπωση των </a:t>
            </a:r>
            <a:r>
              <a:rPr lang="el-GR" dirty="0" err="1"/>
              <a:t>σκέψεών</a:t>
            </a:r>
            <a:r>
              <a:rPr lang="el-GR" dirty="0"/>
              <a:t> του ξεκίνησε από την προσωπική του εμπειρία, την οποία δοκίμασε σε νεαρή ηλικία.</a:t>
            </a:r>
          </a:p>
          <a:p>
            <a:r>
              <a:rPr lang="el-GR" dirty="0"/>
              <a:t>Τα συγγράμματα του Συμεών σχεδόν σε κάθε σελίδα περιέχουν τις λέξεις φως, </a:t>
            </a:r>
            <a:r>
              <a:rPr lang="el-GR" dirty="0" err="1"/>
              <a:t>έλλαμψις</a:t>
            </a:r>
            <a:r>
              <a:rPr lang="el-GR" dirty="0"/>
              <a:t> και τις παρόμοιες. Ωστόσο, δεν διδάσκει ότι το τέρμα της πνευματικής ανάτασης είναι η θεωρία του φωτός αλλά η προσωπική συνάντηση με τον Χριστό, του οποίου σύμβολο είναι το φως. Το τέρμα της πνευματικής τελείωσης είναι η ένωση με τον Χριστό και τον Θεό. Την ένωση αυτή την </a:t>
            </a:r>
            <a:r>
              <a:rPr lang="el-GR"/>
              <a:t>αισθάνεται έντονα: </a:t>
            </a:r>
            <a:endParaRPr lang="el-GR" dirty="0"/>
          </a:p>
          <a:p>
            <a:r>
              <a:rPr lang="el-GR" dirty="0"/>
              <a:t>«</a:t>
            </a:r>
            <a:r>
              <a:rPr lang="el-GR" i="1" dirty="0" err="1"/>
              <a:t>Ἅπαντα</a:t>
            </a:r>
            <a:r>
              <a:rPr lang="el-GR" i="1" dirty="0"/>
              <a:t> </a:t>
            </a:r>
            <a:r>
              <a:rPr lang="el-GR" i="1" dirty="0" err="1"/>
              <a:t>τὰ</a:t>
            </a:r>
            <a:r>
              <a:rPr lang="el-GR" i="1" dirty="0"/>
              <a:t> μέλη μου </a:t>
            </a:r>
            <a:r>
              <a:rPr lang="el-GR" i="1" dirty="0" err="1"/>
              <a:t>ἀκτῖσι</a:t>
            </a:r>
            <a:r>
              <a:rPr lang="el-GR" i="1" dirty="0"/>
              <a:t> </a:t>
            </a:r>
            <a:r>
              <a:rPr lang="el-GR" i="1" dirty="0" err="1"/>
              <a:t>καταυγάζων</a:t>
            </a:r>
            <a:r>
              <a:rPr lang="el-GR" i="1" dirty="0"/>
              <a:t>, </a:t>
            </a:r>
            <a:r>
              <a:rPr lang="el-GR" i="1" dirty="0" err="1"/>
              <a:t>ὅλος</a:t>
            </a:r>
            <a:r>
              <a:rPr lang="el-GR" i="1" dirty="0"/>
              <a:t> περιπλεκόμενος </a:t>
            </a:r>
            <a:r>
              <a:rPr lang="el-GR" i="1" dirty="0" err="1"/>
              <a:t>ὅλον</a:t>
            </a:r>
            <a:r>
              <a:rPr lang="el-GR" i="1" dirty="0"/>
              <a:t> </a:t>
            </a:r>
            <a:r>
              <a:rPr lang="el-GR" i="1" dirty="0" err="1"/>
              <a:t>καταφιλεῖ</a:t>
            </a:r>
            <a:r>
              <a:rPr lang="el-GR" i="1" dirty="0"/>
              <a:t> με, </a:t>
            </a:r>
            <a:r>
              <a:rPr lang="el-GR" i="1" dirty="0" err="1"/>
              <a:t>ὅλον</a:t>
            </a:r>
            <a:r>
              <a:rPr lang="el-GR" i="1" dirty="0"/>
              <a:t> τε </a:t>
            </a:r>
            <a:r>
              <a:rPr lang="el-GR" i="1" dirty="0" err="1"/>
              <a:t>δίδωσιν</a:t>
            </a:r>
            <a:r>
              <a:rPr lang="el-GR" i="1" dirty="0"/>
              <a:t> </a:t>
            </a:r>
            <a:r>
              <a:rPr lang="el-GR" i="1" dirty="0" err="1"/>
              <a:t>αὑτὸν</a:t>
            </a:r>
            <a:r>
              <a:rPr lang="el-GR" i="1" dirty="0"/>
              <a:t> </a:t>
            </a:r>
            <a:r>
              <a:rPr lang="el-GR" i="1" dirty="0" err="1"/>
              <a:t>ἐμοὶ</a:t>
            </a:r>
            <a:r>
              <a:rPr lang="el-GR" i="1" dirty="0"/>
              <a:t> </a:t>
            </a:r>
            <a:r>
              <a:rPr lang="el-GR" i="1" dirty="0" err="1"/>
              <a:t>τῷ</a:t>
            </a:r>
            <a:r>
              <a:rPr lang="el-GR" i="1" dirty="0"/>
              <a:t> </a:t>
            </a:r>
            <a:r>
              <a:rPr lang="el-GR" i="1" dirty="0" err="1"/>
              <a:t>ἀναξίῳ</a:t>
            </a:r>
            <a:r>
              <a:rPr lang="el-GR" i="1" dirty="0"/>
              <a:t>, </a:t>
            </a:r>
            <a:r>
              <a:rPr lang="el-GR" i="1" dirty="0" err="1"/>
              <a:t>καὶ</a:t>
            </a:r>
            <a:r>
              <a:rPr lang="el-GR" i="1" dirty="0"/>
              <a:t> </a:t>
            </a:r>
            <a:r>
              <a:rPr lang="el-GR" i="1" dirty="0" err="1"/>
              <a:t>ἐμφοροῦμαι</a:t>
            </a:r>
            <a:r>
              <a:rPr lang="el-GR" i="1" dirty="0"/>
              <a:t> </a:t>
            </a:r>
            <a:r>
              <a:rPr lang="el-GR" i="1" dirty="0" err="1"/>
              <a:t>τῆς</a:t>
            </a:r>
            <a:r>
              <a:rPr lang="el-GR" i="1" dirty="0"/>
              <a:t> </a:t>
            </a:r>
            <a:r>
              <a:rPr lang="el-GR" i="1" dirty="0" err="1"/>
              <a:t>αὐτοῦ</a:t>
            </a:r>
            <a:r>
              <a:rPr lang="el-GR" i="1" dirty="0"/>
              <a:t> </a:t>
            </a:r>
            <a:r>
              <a:rPr lang="el-GR" i="1" dirty="0" err="1"/>
              <a:t>ἀγάπης</a:t>
            </a:r>
            <a:r>
              <a:rPr lang="el-GR" i="1" dirty="0"/>
              <a:t> </a:t>
            </a:r>
            <a:r>
              <a:rPr lang="el-GR" i="1" dirty="0" err="1"/>
              <a:t>καὶ</a:t>
            </a:r>
            <a:r>
              <a:rPr lang="el-GR" i="1" dirty="0"/>
              <a:t> </a:t>
            </a:r>
            <a:r>
              <a:rPr lang="el-GR" i="1" dirty="0" err="1"/>
              <a:t>τοῦ</a:t>
            </a:r>
            <a:r>
              <a:rPr lang="el-GR" i="1" dirty="0"/>
              <a:t> κάλλους </a:t>
            </a:r>
            <a:r>
              <a:rPr lang="el-GR" i="1" dirty="0" err="1"/>
              <a:t>καὶ</a:t>
            </a:r>
            <a:r>
              <a:rPr lang="el-GR" i="1" dirty="0"/>
              <a:t> </a:t>
            </a:r>
            <a:r>
              <a:rPr lang="el-GR" i="1" dirty="0" err="1"/>
              <a:t>ἡδονῆς</a:t>
            </a:r>
            <a:r>
              <a:rPr lang="el-GR" i="1" dirty="0"/>
              <a:t> </a:t>
            </a:r>
            <a:r>
              <a:rPr lang="el-GR" i="1" dirty="0" err="1"/>
              <a:t>καὶ</a:t>
            </a:r>
            <a:r>
              <a:rPr lang="el-GR" i="1" dirty="0"/>
              <a:t> </a:t>
            </a:r>
            <a:r>
              <a:rPr lang="el-GR" i="1" dirty="0" err="1"/>
              <a:t>γλυκασμοῦ</a:t>
            </a:r>
            <a:r>
              <a:rPr lang="el-GR" i="1" dirty="0"/>
              <a:t> </a:t>
            </a:r>
            <a:r>
              <a:rPr lang="el-GR" i="1" dirty="0" err="1"/>
              <a:t>ἐμπίπλαμαι</a:t>
            </a:r>
            <a:r>
              <a:rPr lang="el-GR" i="1" dirty="0"/>
              <a:t> </a:t>
            </a:r>
            <a:r>
              <a:rPr lang="el-GR" i="1" dirty="0" err="1"/>
              <a:t>τοῦ</a:t>
            </a:r>
            <a:r>
              <a:rPr lang="el-GR" i="1" dirty="0"/>
              <a:t> θείου</a:t>
            </a:r>
            <a:r>
              <a:rPr lang="el-GR" dirty="0"/>
              <a:t>».</a:t>
            </a:r>
          </a:p>
          <a:p>
            <a:r>
              <a:rPr lang="el-GR" dirty="0"/>
              <a:t>Η ένωση Θεού και ανθρώπου στον Θεάνθρωπο Χριστό είναι το προηγούμενο, το οποίο επαναλαμβάνεται στον καθένα που επιδιώκει να πετύχει την τελείωση. Ο άνθρωπος συλλαμβάνει τον Λόγο του Θεού στην καρδιά του. Έτσι ο Χριστός μορφώνεται μέσα του, και αυτός παίρνει τη μορφή του Θεού. Μερικές από τις σχετικές εκφράσεις του Συμεών έχουν κάτι το αισθησιακό, το οποίο δεν άρεσε και πολύ στους συγχρόνους του. </a:t>
            </a:r>
          </a:p>
          <a:p>
            <a:endParaRPr lang="el-GR" dirty="0"/>
          </a:p>
        </p:txBody>
      </p:sp>
    </p:spTree>
    <p:extLst>
      <p:ext uri="{BB962C8B-B14F-4D97-AF65-F5344CB8AC3E}">
        <p14:creationId xmlns:p14="http://schemas.microsoft.com/office/powerpoint/2010/main" val="529706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4E7E9B-E383-8CDC-4E1D-D41D5C1242C5}"/>
              </a:ext>
            </a:extLst>
          </p:cNvPr>
          <p:cNvSpPr>
            <a:spLocks noGrp="1"/>
          </p:cNvSpPr>
          <p:nvPr>
            <p:ph type="title"/>
          </p:nvPr>
        </p:nvSpPr>
        <p:spPr>
          <a:xfrm>
            <a:off x="838200" y="0"/>
            <a:ext cx="10515600" cy="681037"/>
          </a:xfrm>
        </p:spPr>
        <p:txBody>
          <a:bodyPr>
            <a:normAutofit fontScale="90000"/>
          </a:bodyPr>
          <a:lstStyle/>
          <a:p>
            <a:pPr algn="ctr"/>
            <a:r>
              <a:rPr lang="el-GR" dirty="0"/>
              <a:t>Η διδασκαλία του περί φωτός</a:t>
            </a:r>
          </a:p>
        </p:txBody>
      </p:sp>
      <p:sp>
        <p:nvSpPr>
          <p:cNvPr id="3" name="Θέση περιεχομένου 2">
            <a:extLst>
              <a:ext uri="{FF2B5EF4-FFF2-40B4-BE49-F238E27FC236}">
                <a16:creationId xmlns:a16="http://schemas.microsoft.com/office/drawing/2014/main" id="{5DC66C05-19D5-147C-6734-9CBCA23EB619}"/>
              </a:ext>
            </a:extLst>
          </p:cNvPr>
          <p:cNvSpPr>
            <a:spLocks noGrp="1"/>
          </p:cNvSpPr>
          <p:nvPr>
            <p:ph idx="1"/>
          </p:nvPr>
        </p:nvSpPr>
        <p:spPr>
          <a:xfrm>
            <a:off x="0" y="602166"/>
            <a:ext cx="12192000" cy="6255834"/>
          </a:xfrm>
        </p:spPr>
        <p:txBody>
          <a:bodyPr>
            <a:normAutofit lnSpcReduction="10000"/>
          </a:bodyPr>
          <a:lstStyle/>
          <a:p>
            <a:r>
              <a:rPr lang="el-GR" dirty="0"/>
              <a:t>Όλα τα παραπάνω σημαίνουν ότι </a:t>
            </a:r>
            <a:r>
              <a:rPr lang="el-GR" dirty="0">
                <a:solidFill>
                  <a:srgbClr val="7030A0"/>
                </a:solidFill>
                <a:effectLst>
                  <a:outerShdw blurRad="38100" dist="38100" dir="2700000" algn="tl">
                    <a:srgbClr val="000000">
                      <a:alpha val="43137"/>
                    </a:srgbClr>
                  </a:outerShdw>
                </a:effectLst>
              </a:rPr>
              <a:t>η πνευματική εμπειρία είναι ολοκληρωμένη ήδη από αυτόν τον κόσμο</a:t>
            </a:r>
            <a:r>
              <a:rPr lang="el-GR" dirty="0"/>
              <a:t> και ότι η ανάσταση είναι μια παρούσα πραγματικότητα. Δηλαδή από τον επίγειο βίο ο άνθρωπος έχει τη δυνατότητα να βιώνει τη βασιλεία των ουρανών. </a:t>
            </a:r>
          </a:p>
          <a:p>
            <a:r>
              <a:rPr lang="el-GR" dirty="0"/>
              <a:t>Σε μια εποχή που βασίλευε η τελετουργική τάξη, ο Συμεών ανέλαβε νέα πρωτοβουλία για την αναζήτηση της εσωτερικής πνευματικής εμπειρίας. Χωρίς να απορρίψει τα εξωτερικά μέσα λατρείας, και χωρίς να περιφρονήσει την εκκλησιαστική οργάνωση, </a:t>
            </a:r>
            <a:r>
              <a:rPr lang="el-GR" dirty="0">
                <a:solidFill>
                  <a:srgbClr val="7030A0"/>
                </a:solidFill>
                <a:effectLst>
                  <a:outerShdw blurRad="38100" dist="38100" dir="2700000" algn="tl">
                    <a:srgbClr val="000000">
                      <a:alpha val="43137"/>
                    </a:srgbClr>
                  </a:outerShdw>
                </a:effectLst>
              </a:rPr>
              <a:t>έδωσε την πρώτη θέση στην προσωπική επαφή με τον Θεό</a:t>
            </a:r>
            <a:r>
              <a:rPr lang="el-GR" dirty="0"/>
              <a:t>. </a:t>
            </a:r>
          </a:p>
          <a:p>
            <a:r>
              <a:rPr lang="el-GR" dirty="0"/>
              <a:t>Επειδή ο τρόπος έκφρασης των εμπειριών του έδινε έδαφος για παρεξηγήσεις, η επίδρασή του στην πνευματική σκέψη και ζωή ήταν κατώτερη από την αναμενόμενη, παρόλα αυτά όμως αισθητή. </a:t>
            </a:r>
          </a:p>
          <a:p>
            <a:r>
              <a:rPr lang="el-GR" dirty="0"/>
              <a:t>Πιθανώς ο μυστικισμός της Ανατολής και της Δύσης είναι δικά του τέκνα, αν και στην ησυχαστική αναβίωση ώθηση έδωσαν όχι τα γνωστά συγγράμματά του αλλά ένα ψευδεπίγραφο δοκίμιο (</a:t>
            </a:r>
            <a:r>
              <a:rPr lang="el-GR" b="1" i="1" dirty="0"/>
              <a:t>Μέθοδος </a:t>
            </a:r>
            <a:r>
              <a:rPr lang="el-GR" b="1" i="1" dirty="0" err="1"/>
              <a:t>τῆς</a:t>
            </a:r>
            <a:r>
              <a:rPr lang="el-GR" b="1" i="1" dirty="0"/>
              <a:t> </a:t>
            </a:r>
            <a:r>
              <a:rPr lang="el-GR" b="1" i="1" dirty="0" err="1"/>
              <a:t>ἱερᾶς</a:t>
            </a:r>
            <a:r>
              <a:rPr lang="el-GR" b="1" i="1" dirty="0"/>
              <a:t> </a:t>
            </a:r>
            <a:r>
              <a:rPr lang="el-GR" b="1" i="1" dirty="0" err="1"/>
              <a:t>προσευχῆς</a:t>
            </a:r>
            <a:r>
              <a:rPr lang="el-GR" b="1" i="1" dirty="0"/>
              <a:t> </a:t>
            </a:r>
            <a:r>
              <a:rPr lang="el-GR" b="1" i="1" dirty="0" err="1"/>
              <a:t>καὶ</a:t>
            </a:r>
            <a:r>
              <a:rPr lang="el-GR" b="1" i="1" dirty="0"/>
              <a:t> </a:t>
            </a:r>
            <a:r>
              <a:rPr lang="el-GR" b="1" i="1" dirty="0" err="1"/>
              <a:t>προσοχῆς</a:t>
            </a:r>
            <a:r>
              <a:rPr lang="el-GR" dirty="0"/>
              <a:t>) </a:t>
            </a:r>
          </a:p>
        </p:txBody>
      </p:sp>
    </p:spTree>
    <p:extLst>
      <p:ext uri="{BB962C8B-B14F-4D97-AF65-F5344CB8AC3E}">
        <p14:creationId xmlns:p14="http://schemas.microsoft.com/office/powerpoint/2010/main" val="126206937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71</TotalTime>
  <Words>2274</Words>
  <Application>Microsoft Office PowerPoint</Application>
  <PresentationFormat>Ευρεία οθόνη</PresentationFormat>
  <Paragraphs>54</Paragraphs>
  <Slides>11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11</vt:i4>
      </vt:variant>
    </vt:vector>
  </HeadingPairs>
  <TitlesOfParts>
    <vt:vector size="15" baseType="lpstr">
      <vt:lpstr>Aptos</vt:lpstr>
      <vt:lpstr>Aptos Display</vt:lpstr>
      <vt:lpstr>Arial</vt:lpstr>
      <vt:lpstr>Θέμα του Office</vt:lpstr>
      <vt:lpstr>Βίος του Οσίου Συμεών  του Νέου Θεολόγου </vt:lpstr>
      <vt:lpstr> Καταγωγή-μόρφωση</vt:lpstr>
      <vt:lpstr>Βιωματικές εμπειρίες στη μονή Στουδίου</vt:lpstr>
      <vt:lpstr>Από τη μονή Στουδίου στη μονή του αγίου Μάμαντος</vt:lpstr>
      <vt:lpstr>Ο Όσιος ως ηγούμενος της μονής</vt:lpstr>
      <vt:lpstr>Προβλήματα με τον μητροπολίτη Νικομηδείας Στέφανο</vt:lpstr>
      <vt:lpstr>Στο ησυχαστήριο της Χρυσουπόλεως (Παλουκητόν)</vt:lpstr>
      <vt:lpstr>Η διδασκαλία του περί φωτός</vt:lpstr>
      <vt:lpstr>Η διδασκαλία του περί φωτός</vt:lpstr>
      <vt:lpstr>Η διδασκαλία του περί φωτός</vt:lpstr>
      <vt:lpstr>Η διδασκαλία του περί φωτός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2024-10-15T07:44:03Z</dcterms:created>
  <dcterms:modified xsi:type="dcterms:W3CDTF">2024-10-15T14:20:52Z</dcterms:modified>
</cp:coreProperties>
</file>