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85" r:id="rId4"/>
    <p:sldId id="259" r:id="rId5"/>
    <p:sldId id="258" r:id="rId6"/>
    <p:sldId id="260" r:id="rId7"/>
    <p:sldId id="261" r:id="rId8"/>
    <p:sldId id="262" r:id="rId9"/>
    <p:sldId id="263" r:id="rId10"/>
    <p:sldId id="286" r:id="rId11"/>
    <p:sldId id="287" r:id="rId12"/>
    <p:sldId id="264" r:id="rId13"/>
    <p:sldId id="265" r:id="rId14"/>
    <p:sldId id="288" r:id="rId15"/>
    <p:sldId id="267" r:id="rId16"/>
    <p:sldId id="269" r:id="rId17"/>
    <p:sldId id="270" r:id="rId18"/>
    <p:sldId id="271" r:id="rId19"/>
    <p:sldId id="268"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9" r:id="rId33"/>
    <p:sldId id="290" r:id="rId34"/>
    <p:sldId id="291" r:id="rId35"/>
    <p:sldId id="292" r:id="rId3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6" d="100"/>
          <a:sy n="106" d="100"/>
        </p:scale>
        <p:origin x="79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EBF1306F-ABEE-4293-8F9C-69D275FF2E2F}"/>
    <pc:docChg chg="undo custSel addSld delSld modSld">
      <pc:chgData name="MARIA KARAMPELIA" userId="9dfcc2cac66bf474" providerId="LiveId" clId="{EBF1306F-ABEE-4293-8F9C-69D275FF2E2F}" dt="2023-05-04T12:35:55.859" v="38933" actId="255"/>
      <pc:docMkLst>
        <pc:docMk/>
      </pc:docMkLst>
      <pc:sldChg chg="modSp del mod">
        <pc:chgData name="MARIA KARAMPELIA" userId="9dfcc2cac66bf474" providerId="LiveId" clId="{EBF1306F-ABEE-4293-8F9C-69D275FF2E2F}" dt="2023-05-02T20:38:14.646" v="28" actId="2696"/>
        <pc:sldMkLst>
          <pc:docMk/>
          <pc:sldMk cId="3487596770" sldId="257"/>
        </pc:sldMkLst>
        <pc:spChg chg="mod">
          <ac:chgData name="MARIA KARAMPELIA" userId="9dfcc2cac66bf474" providerId="LiveId" clId="{EBF1306F-ABEE-4293-8F9C-69D275FF2E2F}" dt="2023-05-02T20:36:40.631" v="1" actId="14100"/>
          <ac:spMkLst>
            <pc:docMk/>
            <pc:sldMk cId="3487596770" sldId="257"/>
            <ac:spMk id="2" creationId="{72AC25D8-5E36-191B-2D66-FB5486E12715}"/>
          </ac:spMkLst>
        </pc:spChg>
        <pc:spChg chg="mod">
          <ac:chgData name="MARIA KARAMPELIA" userId="9dfcc2cac66bf474" providerId="LiveId" clId="{EBF1306F-ABEE-4293-8F9C-69D275FF2E2F}" dt="2023-05-02T20:37:32.661" v="20" actId="14100"/>
          <ac:spMkLst>
            <pc:docMk/>
            <pc:sldMk cId="3487596770" sldId="257"/>
            <ac:spMk id="3" creationId="{B41D837B-7082-A728-8041-094A73601DD7}"/>
          </ac:spMkLst>
        </pc:spChg>
      </pc:sldChg>
      <pc:sldChg chg="modSp mod">
        <pc:chgData name="MARIA KARAMPELIA" userId="9dfcc2cac66bf474" providerId="LiveId" clId="{EBF1306F-ABEE-4293-8F9C-69D275FF2E2F}" dt="2023-05-03T17:50:39.896" v="4131" actId="207"/>
        <pc:sldMkLst>
          <pc:docMk/>
          <pc:sldMk cId="3688194579" sldId="258"/>
        </pc:sldMkLst>
        <pc:spChg chg="mod">
          <ac:chgData name="MARIA KARAMPELIA" userId="9dfcc2cac66bf474" providerId="LiveId" clId="{EBF1306F-ABEE-4293-8F9C-69D275FF2E2F}" dt="2023-05-03T17:36:36.768" v="2855" actId="27636"/>
          <ac:spMkLst>
            <pc:docMk/>
            <pc:sldMk cId="3688194579" sldId="258"/>
            <ac:spMk id="2" creationId="{12B6330B-7560-B630-B715-34EB117AC9CA}"/>
          </ac:spMkLst>
        </pc:spChg>
        <pc:spChg chg="mod">
          <ac:chgData name="MARIA KARAMPELIA" userId="9dfcc2cac66bf474" providerId="LiveId" clId="{EBF1306F-ABEE-4293-8F9C-69D275FF2E2F}" dt="2023-05-03T17:50:39.896" v="4131" actId="207"/>
          <ac:spMkLst>
            <pc:docMk/>
            <pc:sldMk cId="3688194579" sldId="258"/>
            <ac:spMk id="3" creationId="{D1C22AE3-B8F9-8351-AC0C-CB515F7D5971}"/>
          </ac:spMkLst>
        </pc:spChg>
      </pc:sldChg>
      <pc:sldChg chg="modSp mod">
        <pc:chgData name="MARIA KARAMPELIA" userId="9dfcc2cac66bf474" providerId="LiveId" clId="{EBF1306F-ABEE-4293-8F9C-69D275FF2E2F}" dt="2023-05-02T21:14:09.688" v="2852" actId="115"/>
        <pc:sldMkLst>
          <pc:docMk/>
          <pc:sldMk cId="684285817" sldId="259"/>
        </pc:sldMkLst>
        <pc:spChg chg="mod">
          <ac:chgData name="MARIA KARAMPELIA" userId="9dfcc2cac66bf474" providerId="LiveId" clId="{EBF1306F-ABEE-4293-8F9C-69D275FF2E2F}" dt="2023-05-02T20:37:48.928" v="23" actId="27636"/>
          <ac:spMkLst>
            <pc:docMk/>
            <pc:sldMk cId="684285817" sldId="259"/>
            <ac:spMk id="2" creationId="{92C5D898-2760-D33A-22F2-F75EF6E90C8D}"/>
          </ac:spMkLst>
        </pc:spChg>
        <pc:spChg chg="mod">
          <ac:chgData name="MARIA KARAMPELIA" userId="9dfcc2cac66bf474" providerId="LiveId" clId="{EBF1306F-ABEE-4293-8F9C-69D275FF2E2F}" dt="2023-05-02T21:14:09.688" v="2852" actId="115"/>
          <ac:spMkLst>
            <pc:docMk/>
            <pc:sldMk cId="684285817" sldId="259"/>
            <ac:spMk id="3" creationId="{BC0A7FB0-A4C7-DF18-E265-365E6975E4FD}"/>
          </ac:spMkLst>
        </pc:spChg>
      </pc:sldChg>
      <pc:sldChg chg="modSp mod">
        <pc:chgData name="MARIA KARAMPELIA" userId="9dfcc2cac66bf474" providerId="LiveId" clId="{EBF1306F-ABEE-4293-8F9C-69D275FF2E2F}" dt="2023-05-03T18:11:20.340" v="5617"/>
        <pc:sldMkLst>
          <pc:docMk/>
          <pc:sldMk cId="2305192194" sldId="260"/>
        </pc:sldMkLst>
        <pc:spChg chg="mod">
          <ac:chgData name="MARIA KARAMPELIA" userId="9dfcc2cac66bf474" providerId="LiveId" clId="{EBF1306F-ABEE-4293-8F9C-69D275FF2E2F}" dt="2023-05-03T18:10:14.775" v="5609" actId="27636"/>
          <ac:spMkLst>
            <pc:docMk/>
            <pc:sldMk cId="2305192194" sldId="260"/>
            <ac:spMk id="2" creationId="{A4362C05-BD09-D553-0F22-65E62497876A}"/>
          </ac:spMkLst>
        </pc:spChg>
        <pc:spChg chg="mod">
          <ac:chgData name="MARIA KARAMPELIA" userId="9dfcc2cac66bf474" providerId="LiveId" clId="{EBF1306F-ABEE-4293-8F9C-69D275FF2E2F}" dt="2023-05-03T18:11:20.340" v="5617"/>
          <ac:spMkLst>
            <pc:docMk/>
            <pc:sldMk cId="2305192194" sldId="260"/>
            <ac:spMk id="3" creationId="{B3306EA8-478F-5B4D-AD93-DB80B8DF5325}"/>
          </ac:spMkLst>
        </pc:spChg>
      </pc:sldChg>
      <pc:sldChg chg="modSp mod">
        <pc:chgData name="MARIA KARAMPELIA" userId="9dfcc2cac66bf474" providerId="LiveId" clId="{EBF1306F-ABEE-4293-8F9C-69D275FF2E2F}" dt="2023-05-03T18:38:07.401" v="7148" actId="20577"/>
        <pc:sldMkLst>
          <pc:docMk/>
          <pc:sldMk cId="2227599668" sldId="261"/>
        </pc:sldMkLst>
        <pc:spChg chg="mod">
          <ac:chgData name="MARIA KARAMPELIA" userId="9dfcc2cac66bf474" providerId="LiveId" clId="{EBF1306F-ABEE-4293-8F9C-69D275FF2E2F}" dt="2023-05-03T18:12:50.475" v="5620" actId="27636"/>
          <ac:spMkLst>
            <pc:docMk/>
            <pc:sldMk cId="2227599668" sldId="261"/>
            <ac:spMk id="2" creationId="{0512D936-54BD-AA72-5301-FE1197688CFD}"/>
          </ac:spMkLst>
        </pc:spChg>
        <pc:spChg chg="mod">
          <ac:chgData name="MARIA KARAMPELIA" userId="9dfcc2cac66bf474" providerId="LiveId" clId="{EBF1306F-ABEE-4293-8F9C-69D275FF2E2F}" dt="2023-05-03T18:38:07.401" v="7148" actId="20577"/>
          <ac:spMkLst>
            <pc:docMk/>
            <pc:sldMk cId="2227599668" sldId="261"/>
            <ac:spMk id="3" creationId="{EBAE9BF8-FFC3-72CF-9DAC-D4A16281A1F8}"/>
          </ac:spMkLst>
        </pc:spChg>
      </pc:sldChg>
      <pc:sldChg chg="modSp mod">
        <pc:chgData name="MARIA KARAMPELIA" userId="9dfcc2cac66bf474" providerId="LiveId" clId="{EBF1306F-ABEE-4293-8F9C-69D275FF2E2F}" dt="2023-05-03T18:52:15.619" v="8591"/>
        <pc:sldMkLst>
          <pc:docMk/>
          <pc:sldMk cId="857683739" sldId="262"/>
        </pc:sldMkLst>
        <pc:spChg chg="mod">
          <ac:chgData name="MARIA KARAMPELIA" userId="9dfcc2cac66bf474" providerId="LiveId" clId="{EBF1306F-ABEE-4293-8F9C-69D275FF2E2F}" dt="2023-05-03T18:51:45.248" v="8588" actId="27636"/>
          <ac:spMkLst>
            <pc:docMk/>
            <pc:sldMk cId="857683739" sldId="262"/>
            <ac:spMk id="2" creationId="{6D402357-EAD8-23F1-D207-CA456339419C}"/>
          </ac:spMkLst>
        </pc:spChg>
        <pc:spChg chg="mod">
          <ac:chgData name="MARIA KARAMPELIA" userId="9dfcc2cac66bf474" providerId="LiveId" clId="{EBF1306F-ABEE-4293-8F9C-69D275FF2E2F}" dt="2023-05-03T18:52:15.619" v="8591"/>
          <ac:spMkLst>
            <pc:docMk/>
            <pc:sldMk cId="857683739" sldId="262"/>
            <ac:spMk id="3" creationId="{67206EC8-5A27-AFFB-4323-930935E5D6A4}"/>
          </ac:spMkLst>
        </pc:spChg>
      </pc:sldChg>
      <pc:sldChg chg="modSp mod">
        <pc:chgData name="MARIA KARAMPELIA" userId="9dfcc2cac66bf474" providerId="LiveId" clId="{EBF1306F-ABEE-4293-8F9C-69D275FF2E2F}" dt="2023-05-04T11:31:03.467" v="38916" actId="20577"/>
        <pc:sldMkLst>
          <pc:docMk/>
          <pc:sldMk cId="3271364153" sldId="263"/>
        </pc:sldMkLst>
        <pc:spChg chg="mod">
          <ac:chgData name="MARIA KARAMPELIA" userId="9dfcc2cac66bf474" providerId="LiveId" clId="{EBF1306F-ABEE-4293-8F9C-69D275FF2E2F}" dt="2023-05-03T19:14:15.433" v="10277" actId="14100"/>
          <ac:spMkLst>
            <pc:docMk/>
            <pc:sldMk cId="3271364153" sldId="263"/>
            <ac:spMk id="2" creationId="{897969C1-DA39-A7D3-2AD7-562627088073}"/>
          </ac:spMkLst>
        </pc:spChg>
        <pc:spChg chg="mod">
          <ac:chgData name="MARIA KARAMPELIA" userId="9dfcc2cac66bf474" providerId="LiveId" clId="{EBF1306F-ABEE-4293-8F9C-69D275FF2E2F}" dt="2023-05-04T11:31:03.467" v="38916" actId="20577"/>
          <ac:spMkLst>
            <pc:docMk/>
            <pc:sldMk cId="3271364153" sldId="263"/>
            <ac:spMk id="3" creationId="{4737BEC2-7043-6FF1-4F12-02574F0A7A06}"/>
          </ac:spMkLst>
        </pc:spChg>
      </pc:sldChg>
      <pc:sldChg chg="modSp mod">
        <pc:chgData name="MARIA KARAMPELIA" userId="9dfcc2cac66bf474" providerId="LiveId" clId="{EBF1306F-ABEE-4293-8F9C-69D275FF2E2F}" dt="2023-05-03T20:04:40.230" v="13618" actId="207"/>
        <pc:sldMkLst>
          <pc:docMk/>
          <pc:sldMk cId="3116358955" sldId="264"/>
        </pc:sldMkLst>
        <pc:spChg chg="mod">
          <ac:chgData name="MARIA KARAMPELIA" userId="9dfcc2cac66bf474" providerId="LiveId" clId="{EBF1306F-ABEE-4293-8F9C-69D275FF2E2F}" dt="2023-05-03T20:04:03.734" v="13615" actId="27636"/>
          <ac:spMkLst>
            <pc:docMk/>
            <pc:sldMk cId="3116358955" sldId="264"/>
            <ac:spMk id="2" creationId="{4C4A62A8-1848-6E32-CF59-86EF67F52D59}"/>
          </ac:spMkLst>
        </pc:spChg>
        <pc:spChg chg="mod">
          <ac:chgData name="MARIA KARAMPELIA" userId="9dfcc2cac66bf474" providerId="LiveId" clId="{EBF1306F-ABEE-4293-8F9C-69D275FF2E2F}" dt="2023-05-03T20:04:40.230" v="13618" actId="207"/>
          <ac:spMkLst>
            <pc:docMk/>
            <pc:sldMk cId="3116358955" sldId="264"/>
            <ac:spMk id="3" creationId="{D979C3EE-919C-B238-210D-92F2FAE0B28F}"/>
          </ac:spMkLst>
        </pc:spChg>
      </pc:sldChg>
      <pc:sldChg chg="modSp mod">
        <pc:chgData name="MARIA KARAMPELIA" userId="9dfcc2cac66bf474" providerId="LiveId" clId="{EBF1306F-ABEE-4293-8F9C-69D275FF2E2F}" dt="2023-05-03T20:21:02.221" v="14796" actId="27636"/>
        <pc:sldMkLst>
          <pc:docMk/>
          <pc:sldMk cId="1587414236" sldId="265"/>
        </pc:sldMkLst>
        <pc:spChg chg="mod">
          <ac:chgData name="MARIA KARAMPELIA" userId="9dfcc2cac66bf474" providerId="LiveId" clId="{EBF1306F-ABEE-4293-8F9C-69D275FF2E2F}" dt="2023-05-03T20:21:02.221" v="14796" actId="27636"/>
          <ac:spMkLst>
            <pc:docMk/>
            <pc:sldMk cId="1587414236" sldId="265"/>
            <ac:spMk id="2" creationId="{23F0A1B9-7B03-1722-2390-9759AA55F0A1}"/>
          </ac:spMkLst>
        </pc:spChg>
        <pc:spChg chg="mod">
          <ac:chgData name="MARIA KARAMPELIA" userId="9dfcc2cac66bf474" providerId="LiveId" clId="{EBF1306F-ABEE-4293-8F9C-69D275FF2E2F}" dt="2023-05-03T20:20:57.989" v="14794" actId="14100"/>
          <ac:spMkLst>
            <pc:docMk/>
            <pc:sldMk cId="1587414236" sldId="265"/>
            <ac:spMk id="3" creationId="{1A3FE91C-03A4-3485-484D-1775DB776063}"/>
          </ac:spMkLst>
        </pc:spChg>
      </pc:sldChg>
      <pc:sldChg chg="del">
        <pc:chgData name="MARIA KARAMPELIA" userId="9dfcc2cac66bf474" providerId="LiveId" clId="{EBF1306F-ABEE-4293-8F9C-69D275FF2E2F}" dt="2023-05-03T20:35:22.985" v="15839" actId="2696"/>
        <pc:sldMkLst>
          <pc:docMk/>
          <pc:sldMk cId="2508778600" sldId="266"/>
        </pc:sldMkLst>
      </pc:sldChg>
      <pc:sldChg chg="modSp mod">
        <pc:chgData name="MARIA KARAMPELIA" userId="9dfcc2cac66bf474" providerId="LiveId" clId="{EBF1306F-ABEE-4293-8F9C-69D275FF2E2F}" dt="2023-05-03T20:52:38.048" v="17184" actId="27636"/>
        <pc:sldMkLst>
          <pc:docMk/>
          <pc:sldMk cId="2927606911" sldId="267"/>
        </pc:sldMkLst>
        <pc:spChg chg="mod">
          <ac:chgData name="MARIA KARAMPELIA" userId="9dfcc2cac66bf474" providerId="LiveId" clId="{EBF1306F-ABEE-4293-8F9C-69D275FF2E2F}" dt="2023-05-03T20:35:31.920" v="15842" actId="27636"/>
          <ac:spMkLst>
            <pc:docMk/>
            <pc:sldMk cId="2927606911" sldId="267"/>
            <ac:spMk id="2" creationId="{A4894967-113E-F505-56BF-06A8CA526453}"/>
          </ac:spMkLst>
        </pc:spChg>
        <pc:spChg chg="mod">
          <ac:chgData name="MARIA KARAMPELIA" userId="9dfcc2cac66bf474" providerId="LiveId" clId="{EBF1306F-ABEE-4293-8F9C-69D275FF2E2F}" dt="2023-05-03T20:52:38.048" v="17184" actId="27636"/>
          <ac:spMkLst>
            <pc:docMk/>
            <pc:sldMk cId="2927606911" sldId="267"/>
            <ac:spMk id="3" creationId="{40F79F21-1CD0-D678-D4A4-E316DF2C534E}"/>
          </ac:spMkLst>
        </pc:spChg>
      </pc:sldChg>
      <pc:sldChg chg="modSp mod">
        <pc:chgData name="MARIA KARAMPELIA" userId="9dfcc2cac66bf474" providerId="LiveId" clId="{EBF1306F-ABEE-4293-8F9C-69D275FF2E2F}" dt="2023-05-04T12:08:55.413" v="38923" actId="20577"/>
        <pc:sldMkLst>
          <pc:docMk/>
          <pc:sldMk cId="1394484918" sldId="268"/>
        </pc:sldMkLst>
        <pc:spChg chg="mod">
          <ac:chgData name="MARIA KARAMPELIA" userId="9dfcc2cac66bf474" providerId="LiveId" clId="{EBF1306F-ABEE-4293-8F9C-69D275FF2E2F}" dt="2023-05-03T22:27:21.207" v="21598" actId="27636"/>
          <ac:spMkLst>
            <pc:docMk/>
            <pc:sldMk cId="1394484918" sldId="268"/>
            <ac:spMk id="2" creationId="{A8C0F735-FAA0-84EA-7BB2-721D09C652D2}"/>
          </ac:spMkLst>
        </pc:spChg>
        <pc:spChg chg="mod">
          <ac:chgData name="MARIA KARAMPELIA" userId="9dfcc2cac66bf474" providerId="LiveId" clId="{EBF1306F-ABEE-4293-8F9C-69D275FF2E2F}" dt="2023-05-04T12:08:55.413" v="38923" actId="20577"/>
          <ac:spMkLst>
            <pc:docMk/>
            <pc:sldMk cId="1394484918" sldId="268"/>
            <ac:spMk id="3" creationId="{99B34C9E-B35C-4658-93C3-D0A147C89477}"/>
          </ac:spMkLst>
        </pc:spChg>
      </pc:sldChg>
      <pc:sldChg chg="modSp mod">
        <pc:chgData name="MARIA KARAMPELIA" userId="9dfcc2cac66bf474" providerId="LiveId" clId="{EBF1306F-ABEE-4293-8F9C-69D275FF2E2F}" dt="2023-05-03T21:45:01.466" v="18867" actId="115"/>
        <pc:sldMkLst>
          <pc:docMk/>
          <pc:sldMk cId="1892146576" sldId="269"/>
        </pc:sldMkLst>
        <pc:spChg chg="mod">
          <ac:chgData name="MARIA KARAMPELIA" userId="9dfcc2cac66bf474" providerId="LiveId" clId="{EBF1306F-ABEE-4293-8F9C-69D275FF2E2F}" dt="2023-05-03T21:42:28.824" v="18847" actId="14100"/>
          <ac:spMkLst>
            <pc:docMk/>
            <pc:sldMk cId="1892146576" sldId="269"/>
            <ac:spMk id="2" creationId="{DA4DBE2B-A208-89AA-2A8C-4215D086EA2B}"/>
          </ac:spMkLst>
        </pc:spChg>
        <pc:spChg chg="mod">
          <ac:chgData name="MARIA KARAMPELIA" userId="9dfcc2cac66bf474" providerId="LiveId" clId="{EBF1306F-ABEE-4293-8F9C-69D275FF2E2F}" dt="2023-05-03T21:45:01.466" v="18867" actId="115"/>
          <ac:spMkLst>
            <pc:docMk/>
            <pc:sldMk cId="1892146576" sldId="269"/>
            <ac:spMk id="3" creationId="{3FE9449C-2EAB-29BC-0B1C-D5AF79A32B18}"/>
          </ac:spMkLst>
        </pc:spChg>
      </pc:sldChg>
      <pc:sldChg chg="modSp mod">
        <pc:chgData name="MARIA KARAMPELIA" userId="9dfcc2cac66bf474" providerId="LiveId" clId="{EBF1306F-ABEE-4293-8F9C-69D275FF2E2F}" dt="2023-05-03T22:14:43.832" v="20553" actId="115"/>
        <pc:sldMkLst>
          <pc:docMk/>
          <pc:sldMk cId="125551622" sldId="270"/>
        </pc:sldMkLst>
        <pc:spChg chg="mod">
          <ac:chgData name="MARIA KARAMPELIA" userId="9dfcc2cac66bf474" providerId="LiveId" clId="{EBF1306F-ABEE-4293-8F9C-69D275FF2E2F}" dt="2023-05-03T21:45:20.766" v="18869" actId="14100"/>
          <ac:spMkLst>
            <pc:docMk/>
            <pc:sldMk cId="125551622" sldId="270"/>
            <ac:spMk id="2" creationId="{D2717A36-74FD-7135-2721-654359A84ED1}"/>
          </ac:spMkLst>
        </pc:spChg>
        <pc:spChg chg="mod">
          <ac:chgData name="MARIA KARAMPELIA" userId="9dfcc2cac66bf474" providerId="LiveId" clId="{EBF1306F-ABEE-4293-8F9C-69D275FF2E2F}" dt="2023-05-03T22:14:43.832" v="20553" actId="115"/>
          <ac:spMkLst>
            <pc:docMk/>
            <pc:sldMk cId="125551622" sldId="270"/>
            <ac:spMk id="3" creationId="{4C7CA49B-040D-8EC4-3FFB-CF60C06EA4C7}"/>
          </ac:spMkLst>
        </pc:spChg>
      </pc:sldChg>
      <pc:sldChg chg="modSp mod">
        <pc:chgData name="MARIA KARAMPELIA" userId="9dfcc2cac66bf474" providerId="LiveId" clId="{EBF1306F-ABEE-4293-8F9C-69D275FF2E2F}" dt="2023-05-04T12:06:25.519" v="38919" actId="20577"/>
        <pc:sldMkLst>
          <pc:docMk/>
          <pc:sldMk cId="1527549450" sldId="271"/>
        </pc:sldMkLst>
        <pc:spChg chg="mod">
          <ac:chgData name="MARIA KARAMPELIA" userId="9dfcc2cac66bf474" providerId="LiveId" clId="{EBF1306F-ABEE-4293-8F9C-69D275FF2E2F}" dt="2023-05-03T22:12:49.171" v="20543" actId="27636"/>
          <ac:spMkLst>
            <pc:docMk/>
            <pc:sldMk cId="1527549450" sldId="271"/>
            <ac:spMk id="2" creationId="{628D6BAF-344E-7E41-41C4-6B506EB6196D}"/>
          </ac:spMkLst>
        </pc:spChg>
        <pc:spChg chg="mod">
          <ac:chgData name="MARIA KARAMPELIA" userId="9dfcc2cac66bf474" providerId="LiveId" clId="{EBF1306F-ABEE-4293-8F9C-69D275FF2E2F}" dt="2023-05-04T12:06:25.519" v="38919" actId="20577"/>
          <ac:spMkLst>
            <pc:docMk/>
            <pc:sldMk cId="1527549450" sldId="271"/>
            <ac:spMk id="3" creationId="{AD1BF4F6-4D01-8EE9-8993-0DDB95421DF4}"/>
          </ac:spMkLst>
        </pc:spChg>
      </pc:sldChg>
      <pc:sldChg chg="modSp mod">
        <pc:chgData name="MARIA KARAMPELIA" userId="9dfcc2cac66bf474" providerId="LiveId" clId="{EBF1306F-ABEE-4293-8F9C-69D275FF2E2F}" dt="2023-05-03T22:55:26.356" v="24257" actId="20577"/>
        <pc:sldMkLst>
          <pc:docMk/>
          <pc:sldMk cId="4188508711" sldId="272"/>
        </pc:sldMkLst>
        <pc:spChg chg="mod">
          <ac:chgData name="MARIA KARAMPELIA" userId="9dfcc2cac66bf474" providerId="LiveId" clId="{EBF1306F-ABEE-4293-8F9C-69D275FF2E2F}" dt="2023-05-03T22:38:22.374" v="22786" actId="27636"/>
          <ac:spMkLst>
            <pc:docMk/>
            <pc:sldMk cId="4188508711" sldId="272"/>
            <ac:spMk id="2" creationId="{D2BDC817-C030-1DC7-02FF-9C0D86FB1AD9}"/>
          </ac:spMkLst>
        </pc:spChg>
        <pc:spChg chg="mod">
          <ac:chgData name="MARIA KARAMPELIA" userId="9dfcc2cac66bf474" providerId="LiveId" clId="{EBF1306F-ABEE-4293-8F9C-69D275FF2E2F}" dt="2023-05-03T22:55:26.356" v="24257" actId="20577"/>
          <ac:spMkLst>
            <pc:docMk/>
            <pc:sldMk cId="4188508711" sldId="272"/>
            <ac:spMk id="3" creationId="{A6BCD751-63A7-C92C-2DBD-4E82D76CCED5}"/>
          </ac:spMkLst>
        </pc:spChg>
      </pc:sldChg>
      <pc:sldChg chg="modSp mod">
        <pc:chgData name="MARIA KARAMPELIA" userId="9dfcc2cac66bf474" providerId="LiveId" clId="{EBF1306F-ABEE-4293-8F9C-69D275FF2E2F}" dt="2023-05-03T23:08:50.271" v="24967" actId="20577"/>
        <pc:sldMkLst>
          <pc:docMk/>
          <pc:sldMk cId="4272403159" sldId="273"/>
        </pc:sldMkLst>
        <pc:spChg chg="mod">
          <ac:chgData name="MARIA KARAMPELIA" userId="9dfcc2cac66bf474" providerId="LiveId" clId="{EBF1306F-ABEE-4293-8F9C-69D275FF2E2F}" dt="2023-05-03T22:55:43.840" v="24259" actId="14100"/>
          <ac:spMkLst>
            <pc:docMk/>
            <pc:sldMk cId="4272403159" sldId="273"/>
            <ac:spMk id="2" creationId="{272D1EF1-7445-19A4-EC1C-D8F08535D3F7}"/>
          </ac:spMkLst>
        </pc:spChg>
        <pc:spChg chg="mod">
          <ac:chgData name="MARIA KARAMPELIA" userId="9dfcc2cac66bf474" providerId="LiveId" clId="{EBF1306F-ABEE-4293-8F9C-69D275FF2E2F}" dt="2023-05-03T23:08:50.271" v="24967" actId="20577"/>
          <ac:spMkLst>
            <pc:docMk/>
            <pc:sldMk cId="4272403159" sldId="273"/>
            <ac:spMk id="3" creationId="{36E0A6B3-CF28-9559-A6B7-FF94CF7DD99B}"/>
          </ac:spMkLst>
        </pc:spChg>
      </pc:sldChg>
      <pc:sldChg chg="modSp mod">
        <pc:chgData name="MARIA KARAMPELIA" userId="9dfcc2cac66bf474" providerId="LiveId" clId="{EBF1306F-ABEE-4293-8F9C-69D275FF2E2F}" dt="2023-05-03T23:20:42.431" v="26061" actId="207"/>
        <pc:sldMkLst>
          <pc:docMk/>
          <pc:sldMk cId="2553735013" sldId="274"/>
        </pc:sldMkLst>
        <pc:spChg chg="mod">
          <ac:chgData name="MARIA KARAMPELIA" userId="9dfcc2cac66bf474" providerId="LiveId" clId="{EBF1306F-ABEE-4293-8F9C-69D275FF2E2F}" dt="2023-05-03T23:09:12.044" v="24970" actId="14100"/>
          <ac:spMkLst>
            <pc:docMk/>
            <pc:sldMk cId="2553735013" sldId="274"/>
            <ac:spMk id="2" creationId="{07737C80-E21F-6C76-5E58-7B3586335592}"/>
          </ac:spMkLst>
        </pc:spChg>
        <pc:spChg chg="mod">
          <ac:chgData name="MARIA KARAMPELIA" userId="9dfcc2cac66bf474" providerId="LiveId" clId="{EBF1306F-ABEE-4293-8F9C-69D275FF2E2F}" dt="2023-05-03T23:20:42.431" v="26061" actId="207"/>
          <ac:spMkLst>
            <pc:docMk/>
            <pc:sldMk cId="2553735013" sldId="274"/>
            <ac:spMk id="3" creationId="{D41913C3-AE61-EF17-FFD2-80440AC97F07}"/>
          </ac:spMkLst>
        </pc:spChg>
      </pc:sldChg>
      <pc:sldChg chg="modSp mod">
        <pc:chgData name="MARIA KARAMPELIA" userId="9dfcc2cac66bf474" providerId="LiveId" clId="{EBF1306F-ABEE-4293-8F9C-69D275FF2E2F}" dt="2023-05-03T23:47:47.679" v="27532" actId="14100"/>
        <pc:sldMkLst>
          <pc:docMk/>
          <pc:sldMk cId="693442870" sldId="275"/>
        </pc:sldMkLst>
        <pc:spChg chg="mod">
          <ac:chgData name="MARIA KARAMPELIA" userId="9dfcc2cac66bf474" providerId="LiveId" clId="{EBF1306F-ABEE-4293-8F9C-69D275FF2E2F}" dt="2023-05-03T23:21:10.554" v="26064" actId="27636"/>
          <ac:spMkLst>
            <pc:docMk/>
            <pc:sldMk cId="693442870" sldId="275"/>
            <ac:spMk id="2" creationId="{554CE9D4-AFC4-2F2D-1ABA-880B8CB4BBC2}"/>
          </ac:spMkLst>
        </pc:spChg>
        <pc:spChg chg="mod">
          <ac:chgData name="MARIA KARAMPELIA" userId="9dfcc2cac66bf474" providerId="LiveId" clId="{EBF1306F-ABEE-4293-8F9C-69D275FF2E2F}" dt="2023-05-03T23:47:47.679" v="27532" actId="14100"/>
          <ac:spMkLst>
            <pc:docMk/>
            <pc:sldMk cId="693442870" sldId="275"/>
            <ac:spMk id="3" creationId="{8428C5DF-439E-0B7E-340E-FBDE84BE9F7F}"/>
          </ac:spMkLst>
        </pc:spChg>
      </pc:sldChg>
      <pc:sldChg chg="modSp mod">
        <pc:chgData name="MARIA KARAMPELIA" userId="9dfcc2cac66bf474" providerId="LiveId" clId="{EBF1306F-ABEE-4293-8F9C-69D275FF2E2F}" dt="2023-05-04T12:21:11.784" v="38925" actId="20577"/>
        <pc:sldMkLst>
          <pc:docMk/>
          <pc:sldMk cId="1514118648" sldId="276"/>
        </pc:sldMkLst>
        <pc:spChg chg="mod">
          <ac:chgData name="MARIA KARAMPELIA" userId="9dfcc2cac66bf474" providerId="LiveId" clId="{EBF1306F-ABEE-4293-8F9C-69D275FF2E2F}" dt="2023-05-03T23:47:56.173" v="27535" actId="27636"/>
          <ac:spMkLst>
            <pc:docMk/>
            <pc:sldMk cId="1514118648" sldId="276"/>
            <ac:spMk id="2" creationId="{6D7B3C9B-80E6-EA41-60AF-4FA0B8200A24}"/>
          </ac:spMkLst>
        </pc:spChg>
        <pc:spChg chg="mod">
          <ac:chgData name="MARIA KARAMPELIA" userId="9dfcc2cac66bf474" providerId="LiveId" clId="{EBF1306F-ABEE-4293-8F9C-69D275FF2E2F}" dt="2023-05-04T12:21:11.784" v="38925" actId="20577"/>
          <ac:spMkLst>
            <pc:docMk/>
            <pc:sldMk cId="1514118648" sldId="276"/>
            <ac:spMk id="3" creationId="{7328DCA8-8CD5-0EB8-205A-BC51DC92639A}"/>
          </ac:spMkLst>
        </pc:spChg>
      </pc:sldChg>
      <pc:sldChg chg="modSp mod">
        <pc:chgData name="MARIA KARAMPELIA" userId="9dfcc2cac66bf474" providerId="LiveId" clId="{EBF1306F-ABEE-4293-8F9C-69D275FF2E2F}" dt="2023-05-04T12:24:04.982" v="38926" actId="20577"/>
        <pc:sldMkLst>
          <pc:docMk/>
          <pc:sldMk cId="2378168852" sldId="277"/>
        </pc:sldMkLst>
        <pc:spChg chg="mod">
          <ac:chgData name="MARIA KARAMPELIA" userId="9dfcc2cac66bf474" providerId="LiveId" clId="{EBF1306F-ABEE-4293-8F9C-69D275FF2E2F}" dt="2023-05-04T00:03:24.651" v="29087" actId="27636"/>
          <ac:spMkLst>
            <pc:docMk/>
            <pc:sldMk cId="2378168852" sldId="277"/>
            <ac:spMk id="2" creationId="{BCB015FD-5CF7-59BE-193F-2DAF7EA05371}"/>
          </ac:spMkLst>
        </pc:spChg>
        <pc:spChg chg="mod">
          <ac:chgData name="MARIA KARAMPELIA" userId="9dfcc2cac66bf474" providerId="LiveId" clId="{EBF1306F-ABEE-4293-8F9C-69D275FF2E2F}" dt="2023-05-04T12:24:04.982" v="38926" actId="20577"/>
          <ac:spMkLst>
            <pc:docMk/>
            <pc:sldMk cId="2378168852" sldId="277"/>
            <ac:spMk id="3" creationId="{7E20E424-B355-01E9-DC92-0996917DE31A}"/>
          </ac:spMkLst>
        </pc:spChg>
      </pc:sldChg>
      <pc:sldChg chg="modSp mod">
        <pc:chgData name="MARIA KARAMPELIA" userId="9dfcc2cac66bf474" providerId="LiveId" clId="{EBF1306F-ABEE-4293-8F9C-69D275FF2E2F}" dt="2023-05-04T12:25:45.454" v="38928" actId="20577"/>
        <pc:sldMkLst>
          <pc:docMk/>
          <pc:sldMk cId="3290064128" sldId="278"/>
        </pc:sldMkLst>
        <pc:spChg chg="mod">
          <ac:chgData name="MARIA KARAMPELIA" userId="9dfcc2cac66bf474" providerId="LiveId" clId="{EBF1306F-ABEE-4293-8F9C-69D275FF2E2F}" dt="2023-05-04T00:14:32.194" v="30010" actId="27636"/>
          <ac:spMkLst>
            <pc:docMk/>
            <pc:sldMk cId="3290064128" sldId="278"/>
            <ac:spMk id="2" creationId="{3B65042E-A7CD-6045-67ED-B26CBF0AC817}"/>
          </ac:spMkLst>
        </pc:spChg>
        <pc:spChg chg="mod">
          <ac:chgData name="MARIA KARAMPELIA" userId="9dfcc2cac66bf474" providerId="LiveId" clId="{EBF1306F-ABEE-4293-8F9C-69D275FF2E2F}" dt="2023-05-04T12:25:45.454" v="38928" actId="20577"/>
          <ac:spMkLst>
            <pc:docMk/>
            <pc:sldMk cId="3290064128" sldId="278"/>
            <ac:spMk id="3" creationId="{0546F2FD-10CB-8896-CD05-AFCBDD8B122E}"/>
          </ac:spMkLst>
        </pc:spChg>
      </pc:sldChg>
      <pc:sldChg chg="modSp mod">
        <pc:chgData name="MARIA KARAMPELIA" userId="9dfcc2cac66bf474" providerId="LiveId" clId="{EBF1306F-ABEE-4293-8F9C-69D275FF2E2F}" dt="2023-05-04T12:28:00.886" v="38929" actId="20577"/>
        <pc:sldMkLst>
          <pc:docMk/>
          <pc:sldMk cId="3511690365" sldId="279"/>
        </pc:sldMkLst>
        <pc:spChg chg="mod">
          <ac:chgData name="MARIA KARAMPELIA" userId="9dfcc2cac66bf474" providerId="LiveId" clId="{EBF1306F-ABEE-4293-8F9C-69D275FF2E2F}" dt="2023-05-04T00:55:21.017" v="32869" actId="14100"/>
          <ac:spMkLst>
            <pc:docMk/>
            <pc:sldMk cId="3511690365" sldId="279"/>
            <ac:spMk id="2" creationId="{715EC5B1-F6A4-1B95-51E1-81D15748A9EB}"/>
          </ac:spMkLst>
        </pc:spChg>
        <pc:spChg chg="mod">
          <ac:chgData name="MARIA KARAMPELIA" userId="9dfcc2cac66bf474" providerId="LiveId" clId="{EBF1306F-ABEE-4293-8F9C-69D275FF2E2F}" dt="2023-05-04T12:28:00.886" v="38929" actId="20577"/>
          <ac:spMkLst>
            <pc:docMk/>
            <pc:sldMk cId="3511690365" sldId="279"/>
            <ac:spMk id="3" creationId="{F2679708-B1A2-E2BB-EB2C-D8EEBA3D3E20}"/>
          </ac:spMkLst>
        </pc:spChg>
      </pc:sldChg>
      <pc:sldChg chg="modSp mod">
        <pc:chgData name="MARIA KARAMPELIA" userId="9dfcc2cac66bf474" providerId="LiveId" clId="{EBF1306F-ABEE-4293-8F9C-69D275FF2E2F}" dt="2023-05-04T01:11:35.049" v="34432" actId="27636"/>
        <pc:sldMkLst>
          <pc:docMk/>
          <pc:sldMk cId="1579360813" sldId="280"/>
        </pc:sldMkLst>
        <pc:spChg chg="mod">
          <ac:chgData name="MARIA KARAMPELIA" userId="9dfcc2cac66bf474" providerId="LiveId" clId="{EBF1306F-ABEE-4293-8F9C-69D275FF2E2F}" dt="2023-05-04T00:55:57.897" v="32876" actId="14100"/>
          <ac:spMkLst>
            <pc:docMk/>
            <pc:sldMk cId="1579360813" sldId="280"/>
            <ac:spMk id="2" creationId="{22329A42-D368-2104-2E95-2CD6AF40485A}"/>
          </ac:spMkLst>
        </pc:spChg>
        <pc:spChg chg="mod">
          <ac:chgData name="MARIA KARAMPELIA" userId="9dfcc2cac66bf474" providerId="LiveId" clId="{EBF1306F-ABEE-4293-8F9C-69D275FF2E2F}" dt="2023-05-04T01:11:35.049" v="34432" actId="27636"/>
          <ac:spMkLst>
            <pc:docMk/>
            <pc:sldMk cId="1579360813" sldId="280"/>
            <ac:spMk id="3" creationId="{806D922B-89AF-8319-4ACA-F22FE41ED017}"/>
          </ac:spMkLst>
        </pc:spChg>
      </pc:sldChg>
      <pc:sldChg chg="modSp mod">
        <pc:chgData name="MARIA KARAMPELIA" userId="9dfcc2cac66bf474" providerId="LiveId" clId="{EBF1306F-ABEE-4293-8F9C-69D275FF2E2F}" dt="2023-05-04T01:17:34.494" v="35016" actId="20577"/>
        <pc:sldMkLst>
          <pc:docMk/>
          <pc:sldMk cId="3938832935" sldId="281"/>
        </pc:sldMkLst>
        <pc:spChg chg="mod">
          <ac:chgData name="MARIA KARAMPELIA" userId="9dfcc2cac66bf474" providerId="LiveId" clId="{EBF1306F-ABEE-4293-8F9C-69D275FF2E2F}" dt="2023-05-04T01:11:49.280" v="34436" actId="27636"/>
          <ac:spMkLst>
            <pc:docMk/>
            <pc:sldMk cId="3938832935" sldId="281"/>
            <ac:spMk id="2" creationId="{3DB661B3-5871-46DE-219F-15F048712A8D}"/>
          </ac:spMkLst>
        </pc:spChg>
        <pc:spChg chg="mod">
          <ac:chgData name="MARIA KARAMPELIA" userId="9dfcc2cac66bf474" providerId="LiveId" clId="{EBF1306F-ABEE-4293-8F9C-69D275FF2E2F}" dt="2023-05-04T01:17:34.494" v="35016" actId="20577"/>
          <ac:spMkLst>
            <pc:docMk/>
            <pc:sldMk cId="3938832935" sldId="281"/>
            <ac:spMk id="3" creationId="{56A7409A-C794-5B53-DA71-2C60F7F7BA83}"/>
          </ac:spMkLst>
        </pc:spChg>
      </pc:sldChg>
      <pc:sldChg chg="modSp mod">
        <pc:chgData name="MARIA KARAMPELIA" userId="9dfcc2cac66bf474" providerId="LiveId" clId="{EBF1306F-ABEE-4293-8F9C-69D275FF2E2F}" dt="2023-05-04T12:31:31.544" v="38930" actId="20577"/>
        <pc:sldMkLst>
          <pc:docMk/>
          <pc:sldMk cId="1095740745" sldId="282"/>
        </pc:sldMkLst>
        <pc:spChg chg="mod">
          <ac:chgData name="MARIA KARAMPELIA" userId="9dfcc2cac66bf474" providerId="LiveId" clId="{EBF1306F-ABEE-4293-8F9C-69D275FF2E2F}" dt="2023-05-04T01:18:27.908" v="35041" actId="14100"/>
          <ac:spMkLst>
            <pc:docMk/>
            <pc:sldMk cId="1095740745" sldId="282"/>
            <ac:spMk id="2" creationId="{8D8616C0-613F-E05A-E903-1154976C61F7}"/>
          </ac:spMkLst>
        </pc:spChg>
        <pc:spChg chg="mod">
          <ac:chgData name="MARIA KARAMPELIA" userId="9dfcc2cac66bf474" providerId="LiveId" clId="{EBF1306F-ABEE-4293-8F9C-69D275FF2E2F}" dt="2023-05-04T12:31:31.544" v="38930" actId="20577"/>
          <ac:spMkLst>
            <pc:docMk/>
            <pc:sldMk cId="1095740745" sldId="282"/>
            <ac:spMk id="3" creationId="{A060C1E5-FB7E-FD5B-D85F-99DD28595011}"/>
          </ac:spMkLst>
        </pc:spChg>
      </pc:sldChg>
      <pc:sldChg chg="modSp mod">
        <pc:chgData name="MARIA KARAMPELIA" userId="9dfcc2cac66bf474" providerId="LiveId" clId="{EBF1306F-ABEE-4293-8F9C-69D275FF2E2F}" dt="2023-05-04T12:33:59.621" v="38931" actId="20577"/>
        <pc:sldMkLst>
          <pc:docMk/>
          <pc:sldMk cId="3367650232" sldId="283"/>
        </pc:sldMkLst>
        <pc:spChg chg="mod">
          <ac:chgData name="MARIA KARAMPELIA" userId="9dfcc2cac66bf474" providerId="LiveId" clId="{EBF1306F-ABEE-4293-8F9C-69D275FF2E2F}" dt="2023-05-04T01:56:25.188" v="37402" actId="27636"/>
          <ac:spMkLst>
            <pc:docMk/>
            <pc:sldMk cId="3367650232" sldId="283"/>
            <ac:spMk id="2" creationId="{0CDDFF55-60C7-B5A4-ABEC-936CB0541BCE}"/>
          </ac:spMkLst>
        </pc:spChg>
        <pc:spChg chg="mod">
          <ac:chgData name="MARIA KARAMPELIA" userId="9dfcc2cac66bf474" providerId="LiveId" clId="{EBF1306F-ABEE-4293-8F9C-69D275FF2E2F}" dt="2023-05-04T12:33:59.621" v="38931" actId="20577"/>
          <ac:spMkLst>
            <pc:docMk/>
            <pc:sldMk cId="3367650232" sldId="283"/>
            <ac:spMk id="3" creationId="{E218E784-2BC6-C599-BEB0-B6FFF28E062E}"/>
          </ac:spMkLst>
        </pc:spChg>
      </pc:sldChg>
      <pc:sldChg chg="modSp new mod">
        <pc:chgData name="MARIA KARAMPELIA" userId="9dfcc2cac66bf474" providerId="LiveId" clId="{EBF1306F-ABEE-4293-8F9C-69D275FF2E2F}" dt="2023-05-02T20:49:59.646" v="1090" actId="113"/>
        <pc:sldMkLst>
          <pc:docMk/>
          <pc:sldMk cId="2862721866" sldId="284"/>
        </pc:sldMkLst>
        <pc:spChg chg="mod">
          <ac:chgData name="MARIA KARAMPELIA" userId="9dfcc2cac66bf474" providerId="LiveId" clId="{EBF1306F-ABEE-4293-8F9C-69D275FF2E2F}" dt="2023-05-02T20:38:32.846" v="43" actId="27636"/>
          <ac:spMkLst>
            <pc:docMk/>
            <pc:sldMk cId="2862721866" sldId="284"/>
            <ac:spMk id="2" creationId="{C7370072-15E9-18BA-B90E-5F7228A6F0A3}"/>
          </ac:spMkLst>
        </pc:spChg>
        <pc:spChg chg="mod">
          <ac:chgData name="MARIA KARAMPELIA" userId="9dfcc2cac66bf474" providerId="LiveId" clId="{EBF1306F-ABEE-4293-8F9C-69D275FF2E2F}" dt="2023-05-02T20:49:59.646" v="1090" actId="113"/>
          <ac:spMkLst>
            <pc:docMk/>
            <pc:sldMk cId="2862721866" sldId="284"/>
            <ac:spMk id="3" creationId="{DBC023CA-36C1-6D1E-FA4F-5ACE2C9237D1}"/>
          </ac:spMkLst>
        </pc:spChg>
      </pc:sldChg>
      <pc:sldChg chg="modSp new mod">
        <pc:chgData name="MARIA KARAMPELIA" userId="9dfcc2cac66bf474" providerId="LiveId" clId="{EBF1306F-ABEE-4293-8F9C-69D275FF2E2F}" dt="2023-05-02T21:01:13.857" v="1784" actId="12"/>
        <pc:sldMkLst>
          <pc:docMk/>
          <pc:sldMk cId="3813520160" sldId="285"/>
        </pc:sldMkLst>
        <pc:spChg chg="mod">
          <ac:chgData name="MARIA KARAMPELIA" userId="9dfcc2cac66bf474" providerId="LiveId" clId="{EBF1306F-ABEE-4293-8F9C-69D275FF2E2F}" dt="2023-05-02T20:50:28.481" v="1096" actId="27636"/>
          <ac:spMkLst>
            <pc:docMk/>
            <pc:sldMk cId="3813520160" sldId="285"/>
            <ac:spMk id="2" creationId="{670D2890-988E-4646-7735-724D9A97B115}"/>
          </ac:spMkLst>
        </pc:spChg>
        <pc:spChg chg="mod">
          <ac:chgData name="MARIA KARAMPELIA" userId="9dfcc2cac66bf474" providerId="LiveId" clId="{EBF1306F-ABEE-4293-8F9C-69D275FF2E2F}" dt="2023-05-02T21:01:13.857" v="1784" actId="12"/>
          <ac:spMkLst>
            <pc:docMk/>
            <pc:sldMk cId="3813520160" sldId="285"/>
            <ac:spMk id="3" creationId="{4268B426-B891-337A-37BC-A4B0DC92454A}"/>
          </ac:spMkLst>
        </pc:spChg>
      </pc:sldChg>
      <pc:sldChg chg="modSp new mod">
        <pc:chgData name="MARIA KARAMPELIA" userId="9dfcc2cac66bf474" providerId="LiveId" clId="{EBF1306F-ABEE-4293-8F9C-69D275FF2E2F}" dt="2023-05-03T19:28:52.797" v="11314" actId="113"/>
        <pc:sldMkLst>
          <pc:docMk/>
          <pc:sldMk cId="4121101984" sldId="286"/>
        </pc:sldMkLst>
        <pc:spChg chg="mod">
          <ac:chgData name="MARIA KARAMPELIA" userId="9dfcc2cac66bf474" providerId="LiveId" clId="{EBF1306F-ABEE-4293-8F9C-69D275FF2E2F}" dt="2023-05-03T19:15:38.872" v="10302" actId="27636"/>
          <ac:spMkLst>
            <pc:docMk/>
            <pc:sldMk cId="4121101984" sldId="286"/>
            <ac:spMk id="2" creationId="{CE53CA36-2A04-6FC0-9354-968FAD83CE6D}"/>
          </ac:spMkLst>
        </pc:spChg>
        <pc:spChg chg="mod">
          <ac:chgData name="MARIA KARAMPELIA" userId="9dfcc2cac66bf474" providerId="LiveId" clId="{EBF1306F-ABEE-4293-8F9C-69D275FF2E2F}" dt="2023-05-03T19:28:52.797" v="11314" actId="113"/>
          <ac:spMkLst>
            <pc:docMk/>
            <pc:sldMk cId="4121101984" sldId="286"/>
            <ac:spMk id="3" creationId="{FEC3B921-E8CB-2F01-5077-6C8FFF32622A}"/>
          </ac:spMkLst>
        </pc:spChg>
      </pc:sldChg>
      <pc:sldChg chg="modSp new mod">
        <pc:chgData name="MARIA KARAMPELIA" userId="9dfcc2cac66bf474" providerId="LiveId" clId="{EBF1306F-ABEE-4293-8F9C-69D275FF2E2F}" dt="2023-05-04T11:34:47.432" v="38918" actId="20577"/>
        <pc:sldMkLst>
          <pc:docMk/>
          <pc:sldMk cId="3787116204" sldId="287"/>
        </pc:sldMkLst>
        <pc:spChg chg="mod">
          <ac:chgData name="MARIA KARAMPELIA" userId="9dfcc2cac66bf474" providerId="LiveId" clId="{EBF1306F-ABEE-4293-8F9C-69D275FF2E2F}" dt="2023-05-03T19:29:22.550" v="11320" actId="27636"/>
          <ac:spMkLst>
            <pc:docMk/>
            <pc:sldMk cId="3787116204" sldId="287"/>
            <ac:spMk id="2" creationId="{9E0B95A5-136C-AF0C-8096-DF828023924F}"/>
          </ac:spMkLst>
        </pc:spChg>
        <pc:spChg chg="mod">
          <ac:chgData name="MARIA KARAMPELIA" userId="9dfcc2cac66bf474" providerId="LiveId" clId="{EBF1306F-ABEE-4293-8F9C-69D275FF2E2F}" dt="2023-05-04T11:34:47.432" v="38918" actId="20577"/>
          <ac:spMkLst>
            <pc:docMk/>
            <pc:sldMk cId="3787116204" sldId="287"/>
            <ac:spMk id="3" creationId="{C56FA58E-189A-112B-4E27-85DCA61E29BA}"/>
          </ac:spMkLst>
        </pc:spChg>
      </pc:sldChg>
      <pc:sldChg chg="modSp new mod">
        <pc:chgData name="MARIA KARAMPELIA" userId="9dfcc2cac66bf474" providerId="LiveId" clId="{EBF1306F-ABEE-4293-8F9C-69D275FF2E2F}" dt="2023-05-03T20:34:45.519" v="15838" actId="20577"/>
        <pc:sldMkLst>
          <pc:docMk/>
          <pc:sldMk cId="3979834980" sldId="288"/>
        </pc:sldMkLst>
        <pc:spChg chg="mod">
          <ac:chgData name="MARIA KARAMPELIA" userId="9dfcc2cac66bf474" providerId="LiveId" clId="{EBF1306F-ABEE-4293-8F9C-69D275FF2E2F}" dt="2023-05-03T20:34:01.431" v="15821" actId="14100"/>
          <ac:spMkLst>
            <pc:docMk/>
            <pc:sldMk cId="3979834980" sldId="288"/>
            <ac:spMk id="2" creationId="{759F51CF-9B84-7E51-A7C7-E40B695B4074}"/>
          </ac:spMkLst>
        </pc:spChg>
        <pc:spChg chg="mod">
          <ac:chgData name="MARIA KARAMPELIA" userId="9dfcc2cac66bf474" providerId="LiveId" clId="{EBF1306F-ABEE-4293-8F9C-69D275FF2E2F}" dt="2023-05-03T20:34:45.519" v="15838" actId="20577"/>
          <ac:spMkLst>
            <pc:docMk/>
            <pc:sldMk cId="3979834980" sldId="288"/>
            <ac:spMk id="3" creationId="{88E88BAA-6000-C57C-A974-0C9F8E1ACDD8}"/>
          </ac:spMkLst>
        </pc:spChg>
      </pc:sldChg>
      <pc:sldChg chg="modSp new mod">
        <pc:chgData name="MARIA KARAMPELIA" userId="9dfcc2cac66bf474" providerId="LiveId" clId="{EBF1306F-ABEE-4293-8F9C-69D275FF2E2F}" dt="2023-05-04T10:39:27.329" v="38890" actId="20577"/>
        <pc:sldMkLst>
          <pc:docMk/>
          <pc:sldMk cId="2881420639" sldId="289"/>
        </pc:sldMkLst>
        <pc:spChg chg="mod">
          <ac:chgData name="MARIA KARAMPELIA" userId="9dfcc2cac66bf474" providerId="LiveId" clId="{EBF1306F-ABEE-4293-8F9C-69D275FF2E2F}" dt="2023-05-04T01:55:46.805" v="37392" actId="27636"/>
          <ac:spMkLst>
            <pc:docMk/>
            <pc:sldMk cId="2881420639" sldId="289"/>
            <ac:spMk id="2" creationId="{362930F9-A09C-6F47-1B38-0DE0D6B243AE}"/>
          </ac:spMkLst>
        </pc:spChg>
        <pc:spChg chg="mod">
          <ac:chgData name="MARIA KARAMPELIA" userId="9dfcc2cac66bf474" providerId="LiveId" clId="{EBF1306F-ABEE-4293-8F9C-69D275FF2E2F}" dt="2023-05-04T10:39:27.329" v="38890" actId="20577"/>
          <ac:spMkLst>
            <pc:docMk/>
            <pc:sldMk cId="2881420639" sldId="289"/>
            <ac:spMk id="3" creationId="{9962E5EE-8CB6-C19E-B46A-71B4C3C9C7F0}"/>
          </ac:spMkLst>
        </pc:spChg>
      </pc:sldChg>
      <pc:sldChg chg="modSp new mod">
        <pc:chgData name="MARIA KARAMPELIA" userId="9dfcc2cac66bf474" providerId="LiveId" clId="{EBF1306F-ABEE-4293-8F9C-69D275FF2E2F}" dt="2023-05-04T12:35:55.859" v="38933" actId="255"/>
        <pc:sldMkLst>
          <pc:docMk/>
          <pc:sldMk cId="1576013576" sldId="290"/>
        </pc:sldMkLst>
        <pc:spChg chg="mod">
          <ac:chgData name="MARIA KARAMPELIA" userId="9dfcc2cac66bf474" providerId="LiveId" clId="{EBF1306F-ABEE-4293-8F9C-69D275FF2E2F}" dt="2023-05-04T01:57:43.708" v="37426" actId="14100"/>
          <ac:spMkLst>
            <pc:docMk/>
            <pc:sldMk cId="1576013576" sldId="290"/>
            <ac:spMk id="2" creationId="{E171BFB1-1C2F-23C5-D6EB-333BC735DBC8}"/>
          </ac:spMkLst>
        </pc:spChg>
        <pc:spChg chg="mod">
          <ac:chgData name="MARIA KARAMPELIA" userId="9dfcc2cac66bf474" providerId="LiveId" clId="{EBF1306F-ABEE-4293-8F9C-69D275FF2E2F}" dt="2023-05-04T12:35:55.859" v="38933" actId="255"/>
          <ac:spMkLst>
            <pc:docMk/>
            <pc:sldMk cId="1576013576" sldId="290"/>
            <ac:spMk id="3" creationId="{BEEE3493-CCF8-1B4D-9B24-BFC86A998E8B}"/>
          </ac:spMkLst>
        </pc:spChg>
      </pc:sldChg>
      <pc:sldChg chg="modSp new mod">
        <pc:chgData name="MARIA KARAMPELIA" userId="9dfcc2cac66bf474" providerId="LiveId" clId="{EBF1306F-ABEE-4293-8F9C-69D275FF2E2F}" dt="2023-05-04T10:39:52.620" v="38912" actId="20577"/>
        <pc:sldMkLst>
          <pc:docMk/>
          <pc:sldMk cId="187686502" sldId="291"/>
        </pc:sldMkLst>
        <pc:spChg chg="mod">
          <ac:chgData name="MARIA KARAMPELIA" userId="9dfcc2cac66bf474" providerId="LiveId" clId="{EBF1306F-ABEE-4293-8F9C-69D275FF2E2F}" dt="2023-05-04T10:28:43.064" v="38043" actId="27636"/>
          <ac:spMkLst>
            <pc:docMk/>
            <pc:sldMk cId="187686502" sldId="291"/>
            <ac:spMk id="2" creationId="{989061ED-E946-DF9E-C429-CC8137120B09}"/>
          </ac:spMkLst>
        </pc:spChg>
        <pc:spChg chg="mod">
          <ac:chgData name="MARIA KARAMPELIA" userId="9dfcc2cac66bf474" providerId="LiveId" clId="{EBF1306F-ABEE-4293-8F9C-69D275FF2E2F}" dt="2023-05-04T10:39:52.620" v="38912" actId="20577"/>
          <ac:spMkLst>
            <pc:docMk/>
            <pc:sldMk cId="187686502" sldId="291"/>
            <ac:spMk id="3" creationId="{B288E6A6-2F8F-FF28-BDE0-FF35B33A6FF4}"/>
          </ac:spMkLst>
        </pc:spChg>
      </pc:sldChg>
      <pc:sldChg chg="modSp new mod">
        <pc:chgData name="MARIA KARAMPELIA" userId="9dfcc2cac66bf474" providerId="LiveId" clId="{EBF1306F-ABEE-4293-8F9C-69D275FF2E2F}" dt="2023-05-04T10:40:26.539" v="38914" actId="20577"/>
        <pc:sldMkLst>
          <pc:docMk/>
          <pc:sldMk cId="2539290528" sldId="292"/>
        </pc:sldMkLst>
        <pc:spChg chg="mod">
          <ac:chgData name="MARIA KARAMPELIA" userId="9dfcc2cac66bf474" providerId="LiveId" clId="{EBF1306F-ABEE-4293-8F9C-69D275FF2E2F}" dt="2023-05-04T01:58:08.768" v="37431" actId="1076"/>
          <ac:spMkLst>
            <pc:docMk/>
            <pc:sldMk cId="2539290528" sldId="292"/>
            <ac:spMk id="2" creationId="{787CE6AB-6188-F53A-E369-ACC5E6FC6D55}"/>
          </ac:spMkLst>
        </pc:spChg>
        <pc:spChg chg="mod">
          <ac:chgData name="MARIA KARAMPELIA" userId="9dfcc2cac66bf474" providerId="LiveId" clId="{EBF1306F-ABEE-4293-8F9C-69D275FF2E2F}" dt="2023-05-04T10:40:26.539" v="38914" actId="20577"/>
          <ac:spMkLst>
            <pc:docMk/>
            <pc:sldMk cId="2539290528" sldId="292"/>
            <ac:spMk id="3" creationId="{2FD5F8F4-575E-70B9-2B7F-8ED4C9D61CA5}"/>
          </ac:spMkLst>
        </pc:spChg>
      </pc:sldChg>
    </pc:docChg>
  </pc:docChgLst>
  <pc:docChgLst>
    <pc:chgData name="MARIA KARAMPELIA" userId="9dfcc2cac66bf474" providerId="LiveId" clId="{B7CA64DA-4795-48A0-A4CC-BE624AF629C6}"/>
    <pc:docChg chg="modSld">
      <pc:chgData name="MARIA KARAMPELIA" userId="9dfcc2cac66bf474" providerId="LiveId" clId="{B7CA64DA-4795-48A0-A4CC-BE624AF629C6}" dt="2024-04-18T11:17:48.619" v="0" actId="20577"/>
      <pc:docMkLst>
        <pc:docMk/>
      </pc:docMkLst>
      <pc:sldChg chg="modSp mod">
        <pc:chgData name="MARIA KARAMPELIA" userId="9dfcc2cac66bf474" providerId="LiveId" clId="{B7CA64DA-4795-48A0-A4CC-BE624AF629C6}" dt="2024-04-18T11:17:48.619" v="0" actId="20577"/>
        <pc:sldMkLst>
          <pc:docMk/>
          <pc:sldMk cId="857683739" sldId="262"/>
        </pc:sldMkLst>
        <pc:spChg chg="mod">
          <ac:chgData name="MARIA KARAMPELIA" userId="9dfcc2cac66bf474" providerId="LiveId" clId="{B7CA64DA-4795-48A0-A4CC-BE624AF629C6}" dt="2024-04-18T11:17:48.619" v="0" actId="20577"/>
          <ac:spMkLst>
            <pc:docMk/>
            <pc:sldMk cId="857683739" sldId="262"/>
            <ac:spMk id="3" creationId="{67206EC8-5A27-AFFB-4323-930935E5D6A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326636-65F9-035B-557C-029AA080DCC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04A1367-3D86-305C-3419-BD21800B75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605F34A-D248-5CEC-8B92-BB4BBBC5B4BD}"/>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5" name="Θέση υποσέλιδου 4">
            <a:extLst>
              <a:ext uri="{FF2B5EF4-FFF2-40B4-BE49-F238E27FC236}">
                <a16:creationId xmlns:a16="http://schemas.microsoft.com/office/drawing/2014/main" id="{28F6436F-5EB2-15C5-4EB0-43D00EFB3C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94DFABB-D32F-A22A-DA07-9CEE424A2F63}"/>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1703897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668B27-EFD9-BC0F-82C6-FB191A77E45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15D748-E457-9AE0-D347-5A407B860C5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7AEBBDC-F51D-7F03-7E5B-B35A529F1B63}"/>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5" name="Θέση υποσέλιδου 4">
            <a:extLst>
              <a:ext uri="{FF2B5EF4-FFF2-40B4-BE49-F238E27FC236}">
                <a16:creationId xmlns:a16="http://schemas.microsoft.com/office/drawing/2014/main" id="{1BD2A6A6-A4DA-F8B9-9E79-89B1D4E7A2A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2E5D5AF-2FA1-6437-5FDF-B5ED8606AA46}"/>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71478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CFEA650-C6F2-7BA9-FA21-D5B18A209AC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18909C9-EC4C-74A2-6F2F-D4503900255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FAFB8BD-FA78-23BB-54E7-92A885D91998}"/>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5" name="Θέση υποσέλιδου 4">
            <a:extLst>
              <a:ext uri="{FF2B5EF4-FFF2-40B4-BE49-F238E27FC236}">
                <a16:creationId xmlns:a16="http://schemas.microsoft.com/office/drawing/2014/main" id="{457A8C97-BB30-BEFF-9996-F88AC4D6CAB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030B788-9D5B-0D6C-08E3-F48B1B9712E4}"/>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354868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C047AB-ACB4-7DCB-E0A2-096DC257C4C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078E503-B365-F125-79B4-D04C4C7E32F5}"/>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A3CA0DB-DB5E-26ED-8E70-93C9FD7EDD88}"/>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5" name="Θέση υποσέλιδου 4">
            <a:extLst>
              <a:ext uri="{FF2B5EF4-FFF2-40B4-BE49-F238E27FC236}">
                <a16:creationId xmlns:a16="http://schemas.microsoft.com/office/drawing/2014/main" id="{2000A6A7-B68B-51E8-4B66-27B87AAB2B4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C108072-4C75-D42C-FDB7-D31BD696BF9B}"/>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758124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C4A91E-C3CA-B5DF-AD03-2A2261D3A16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9F9D88B-7EBB-D584-D540-E4A47E5C7C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F91020F-15C5-5ECE-007E-B0CAB525FD5D}"/>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5" name="Θέση υποσέλιδου 4">
            <a:extLst>
              <a:ext uri="{FF2B5EF4-FFF2-40B4-BE49-F238E27FC236}">
                <a16:creationId xmlns:a16="http://schemas.microsoft.com/office/drawing/2014/main" id="{72BC3EF9-23B6-0E83-CC15-D8DEBBC7B56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AED5FF8-5448-3F41-2F0F-5CE5591CC2FB}"/>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1448859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5485BB-6819-7062-87C0-811ACF00A49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555C4E8-D85E-660D-7312-2134CFD524A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D7FF2BD-F7FD-BB21-E0E3-D8529BEE33E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B074B0D-EB4B-C876-5DDC-F0C6D718BA1C}"/>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6" name="Θέση υποσέλιδου 5">
            <a:extLst>
              <a:ext uri="{FF2B5EF4-FFF2-40B4-BE49-F238E27FC236}">
                <a16:creationId xmlns:a16="http://schemas.microsoft.com/office/drawing/2014/main" id="{C20887FF-EA09-BDA6-1F9B-699984E46CF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A2A8973-5942-84D3-A58D-9831EEFE2200}"/>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241408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F70A1F-9DC3-C51F-8129-D8CD51239FD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841D553-9EFB-0704-9DC0-B16F179275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24BFC96-111F-2494-70F1-9252EA2F490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D830D79-0350-27D4-ABCB-012114A416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2A2AAC3-005F-D113-E948-F432C85A699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8274B51-D2FF-ECC3-3141-577457999C00}"/>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8" name="Θέση υποσέλιδου 7">
            <a:extLst>
              <a:ext uri="{FF2B5EF4-FFF2-40B4-BE49-F238E27FC236}">
                <a16:creationId xmlns:a16="http://schemas.microsoft.com/office/drawing/2014/main" id="{7BDC28E7-0A4A-DB12-7C74-093B0DE1328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DA72C5FB-F419-9984-29C6-5F4DCC11B589}"/>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3244947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8675B5-208F-36BE-4643-8CD5CE16051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FBC676DB-036C-F544-C0FA-A988C7988F2F}"/>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4" name="Θέση υποσέλιδου 3">
            <a:extLst>
              <a:ext uri="{FF2B5EF4-FFF2-40B4-BE49-F238E27FC236}">
                <a16:creationId xmlns:a16="http://schemas.microsoft.com/office/drawing/2014/main" id="{DF414B80-6CB3-7332-A967-AB289827099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8A974ED-0CC6-95FC-2B37-8F73275171FA}"/>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3415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515CCCA-904E-590A-7785-149F9640552C}"/>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3" name="Θέση υποσέλιδου 2">
            <a:extLst>
              <a:ext uri="{FF2B5EF4-FFF2-40B4-BE49-F238E27FC236}">
                <a16:creationId xmlns:a16="http://schemas.microsoft.com/office/drawing/2014/main" id="{71A31E44-3352-C9C3-D869-E278925C9D9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C4856CE-9CCC-B66F-6A67-07AA31F283E3}"/>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238125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9A9F83-5122-1E01-56D1-AC85D42C62F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AA9C347-B427-DC0F-6378-781735963D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61CBDC6-39BD-C294-8040-787CB8A29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E06E817-370C-B421-3DDF-5539D36FC1DF}"/>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6" name="Θέση υποσέλιδου 5">
            <a:extLst>
              <a:ext uri="{FF2B5EF4-FFF2-40B4-BE49-F238E27FC236}">
                <a16:creationId xmlns:a16="http://schemas.microsoft.com/office/drawing/2014/main" id="{5DBD7B50-24B4-3E32-59D6-FF1F9FDB48D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BBD4865-456A-4C77-DA62-0B3192B9D157}"/>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4232466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352402-2230-AEC2-85A8-157141D9D9B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E6ECC96-5BF6-95D3-AD64-E51AD5CF47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F893FC4-7E59-54AD-7E4A-D0FDDE8178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1668929-E91D-2E21-1B19-42E1E3EF5C52}"/>
              </a:ext>
            </a:extLst>
          </p:cNvPr>
          <p:cNvSpPr>
            <a:spLocks noGrp="1"/>
          </p:cNvSpPr>
          <p:nvPr>
            <p:ph type="dt" sz="half" idx="10"/>
          </p:nvPr>
        </p:nvSpPr>
        <p:spPr/>
        <p:txBody>
          <a:bodyPr/>
          <a:lstStyle/>
          <a:p>
            <a:fld id="{34FEB946-6107-4671-B5DD-6B0D5C853C3C}" type="datetimeFigureOut">
              <a:rPr lang="el-GR" smtClean="0"/>
              <a:t>18/4/2024</a:t>
            </a:fld>
            <a:endParaRPr lang="el-GR"/>
          </a:p>
        </p:txBody>
      </p:sp>
      <p:sp>
        <p:nvSpPr>
          <p:cNvPr id="6" name="Θέση υποσέλιδου 5">
            <a:extLst>
              <a:ext uri="{FF2B5EF4-FFF2-40B4-BE49-F238E27FC236}">
                <a16:creationId xmlns:a16="http://schemas.microsoft.com/office/drawing/2014/main" id="{DECA95FD-AC5F-56E1-EAAA-2AB1F5F33AD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E479683-71D9-FB9A-E84B-C3FC1A1F82A6}"/>
              </a:ext>
            </a:extLst>
          </p:cNvPr>
          <p:cNvSpPr>
            <a:spLocks noGrp="1"/>
          </p:cNvSpPr>
          <p:nvPr>
            <p:ph type="sldNum" sz="quarter" idx="12"/>
          </p:nvPr>
        </p:nvSpPr>
        <p:spPr/>
        <p:txBody>
          <a:bodyPr/>
          <a:lstStyle/>
          <a:p>
            <a:fld id="{884A689E-3B95-42DB-89BF-E12B395FFDC7}" type="slidenum">
              <a:rPr lang="el-GR" smtClean="0"/>
              <a:t>‹#›</a:t>
            </a:fld>
            <a:endParaRPr lang="el-GR"/>
          </a:p>
        </p:txBody>
      </p:sp>
    </p:spTree>
    <p:extLst>
      <p:ext uri="{BB962C8B-B14F-4D97-AF65-F5344CB8AC3E}">
        <p14:creationId xmlns:p14="http://schemas.microsoft.com/office/powerpoint/2010/main" val="2201454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7D9D445-0465-9E85-2E0B-86F7A77A09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C78489B-BFCB-1DA5-9EB2-56C366ABC5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70FEA0F-8666-5866-D093-A1ADFFD1B3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FEB946-6107-4671-B5DD-6B0D5C853C3C}" type="datetimeFigureOut">
              <a:rPr lang="el-GR" smtClean="0"/>
              <a:t>18/4/2024</a:t>
            </a:fld>
            <a:endParaRPr lang="el-GR"/>
          </a:p>
        </p:txBody>
      </p:sp>
      <p:sp>
        <p:nvSpPr>
          <p:cNvPr id="5" name="Θέση υποσέλιδου 4">
            <a:extLst>
              <a:ext uri="{FF2B5EF4-FFF2-40B4-BE49-F238E27FC236}">
                <a16:creationId xmlns:a16="http://schemas.microsoft.com/office/drawing/2014/main" id="{E5474A58-C9C4-2004-5D0C-DDD56C2046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1EC8994-5031-F0B5-7310-8E4570F0E7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4A689E-3B95-42DB-89BF-E12B395FFDC7}" type="slidenum">
              <a:rPr lang="el-GR" smtClean="0"/>
              <a:t>‹#›</a:t>
            </a:fld>
            <a:endParaRPr lang="el-GR"/>
          </a:p>
        </p:txBody>
      </p:sp>
    </p:spTree>
    <p:extLst>
      <p:ext uri="{BB962C8B-B14F-4D97-AF65-F5344CB8AC3E}">
        <p14:creationId xmlns:p14="http://schemas.microsoft.com/office/powerpoint/2010/main" val="1091003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99DE57-C468-4A90-195C-FC4DF8793566}"/>
              </a:ext>
            </a:extLst>
          </p:cNvPr>
          <p:cNvSpPr>
            <a:spLocks noGrp="1"/>
          </p:cNvSpPr>
          <p:nvPr>
            <p:ph type="ctrTitle"/>
          </p:nvPr>
        </p:nvSpPr>
        <p:spPr>
          <a:xfrm>
            <a:off x="715992" y="1122362"/>
            <a:ext cx="10757140" cy="2742271"/>
          </a:xfrm>
        </p:spPr>
        <p:txBody>
          <a:bodyPr>
            <a:normAutofit/>
          </a:bodyPr>
          <a:lstStyle/>
          <a:p>
            <a:r>
              <a:rPr lang="el-GR" sz="6000" b="1" dirty="0"/>
              <a:t>ΔΙΑΚΟΝΙΑ ΤΟΥ ΛΟΓΟΥ</a:t>
            </a:r>
            <a:br>
              <a:rPr lang="el-GR" sz="6000" b="1" dirty="0"/>
            </a:br>
            <a:r>
              <a:rPr lang="el-GR" sz="6000" dirty="0"/>
              <a:t>ΕΝΟΤΗΤΑ 7</a:t>
            </a:r>
            <a:r>
              <a:rPr lang="el-GR" sz="6000" baseline="30000" dirty="0"/>
              <a:t>Η</a:t>
            </a:r>
            <a:r>
              <a:rPr lang="el-GR" sz="6000" dirty="0"/>
              <a:t> </a:t>
            </a:r>
            <a:br>
              <a:rPr lang="el-GR" sz="6000" dirty="0"/>
            </a:br>
            <a:r>
              <a:rPr lang="el-GR" sz="6000" dirty="0"/>
              <a:t>ΜΟΡΦΗ ΤΟΥ ΚΗΡΥΓΜΑΤΟΣ</a:t>
            </a:r>
            <a:endParaRPr lang="el-GR" dirty="0"/>
          </a:p>
        </p:txBody>
      </p:sp>
      <p:sp>
        <p:nvSpPr>
          <p:cNvPr id="3" name="Υπότιτλος 2">
            <a:extLst>
              <a:ext uri="{FF2B5EF4-FFF2-40B4-BE49-F238E27FC236}">
                <a16:creationId xmlns:a16="http://schemas.microsoft.com/office/drawing/2014/main" id="{36E1EB06-1F70-B57A-D509-AD825E237B18}"/>
              </a:ext>
            </a:extLst>
          </p:cNvPr>
          <p:cNvSpPr>
            <a:spLocks noGrp="1"/>
          </p:cNvSpPr>
          <p:nvPr>
            <p:ph type="subTitle" idx="1"/>
          </p:nvPr>
        </p:nvSpPr>
        <p:spPr>
          <a:xfrm>
            <a:off x="1403230" y="4525064"/>
            <a:ext cx="9144000" cy="1849856"/>
          </a:xfrm>
        </p:spPr>
        <p:txBody>
          <a:bodyPr>
            <a:normAutofit fontScale="92500" lnSpcReduction="20000"/>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3070956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53CA36-2A04-6FC0-9354-968FAD83CE6D}"/>
              </a:ext>
            </a:extLst>
          </p:cNvPr>
          <p:cNvSpPr>
            <a:spLocks noGrp="1"/>
          </p:cNvSpPr>
          <p:nvPr>
            <p:ph type="title"/>
          </p:nvPr>
        </p:nvSpPr>
        <p:spPr>
          <a:xfrm>
            <a:off x="838200" y="18256"/>
            <a:ext cx="10515600" cy="662782"/>
          </a:xfrm>
        </p:spPr>
        <p:txBody>
          <a:bodyPr>
            <a:normAutofit fontScale="90000"/>
          </a:bodyPr>
          <a:lstStyle/>
          <a:p>
            <a:pPr algn="ctr"/>
            <a:r>
              <a:rPr lang="el-GR" dirty="0"/>
              <a:t>Α΄ Κατωτέρα ομιλία / Υποδείγματα </a:t>
            </a:r>
          </a:p>
        </p:txBody>
      </p:sp>
      <p:sp>
        <p:nvSpPr>
          <p:cNvPr id="3" name="Θέση περιεχομένου 2">
            <a:extLst>
              <a:ext uri="{FF2B5EF4-FFF2-40B4-BE49-F238E27FC236}">
                <a16:creationId xmlns:a16="http://schemas.microsoft.com/office/drawing/2014/main" id="{FEC3B921-E8CB-2F01-5077-6C8FFF32622A}"/>
              </a:ext>
            </a:extLst>
          </p:cNvPr>
          <p:cNvSpPr>
            <a:spLocks noGrp="1"/>
          </p:cNvSpPr>
          <p:nvPr>
            <p:ph idx="1"/>
          </p:nvPr>
        </p:nvSpPr>
        <p:spPr>
          <a:xfrm>
            <a:off x="0" y="546846"/>
            <a:ext cx="12192000" cy="6292897"/>
          </a:xfrm>
        </p:spPr>
        <p:txBody>
          <a:bodyPr>
            <a:normAutofit fontScale="92500" lnSpcReduction="10000"/>
          </a:bodyPr>
          <a:lstStyle/>
          <a:p>
            <a:pPr marL="0" indent="0">
              <a:buNone/>
            </a:pPr>
            <a:r>
              <a:rPr lang="el-GR" b="1" dirty="0">
                <a:solidFill>
                  <a:srgbClr val="FF0000"/>
                </a:solidFill>
              </a:rPr>
              <a:t>Α) Ευαγγέλιο της Κυριακής μετά τα Χριστούγεννα </a:t>
            </a:r>
          </a:p>
          <a:p>
            <a:pPr marL="0" indent="0">
              <a:buNone/>
            </a:pPr>
            <a:r>
              <a:rPr lang="el-GR" dirty="0"/>
              <a:t>     </a:t>
            </a:r>
            <a:r>
              <a:rPr lang="el-GR" dirty="0" err="1"/>
              <a:t>Μτ</a:t>
            </a:r>
            <a:r>
              <a:rPr lang="el-GR" dirty="0"/>
              <a:t>. 2, 13-23 (αφηγηματική περικοπή)</a:t>
            </a:r>
          </a:p>
          <a:p>
            <a:pPr marL="514350" indent="-514350">
              <a:buAutoNum type="arabicPeriod"/>
            </a:pPr>
            <a:r>
              <a:rPr lang="el-GR" dirty="0"/>
              <a:t>Η παραγγελία του αγγέλου και η αναχώρηση στην Αίγυπτο (</a:t>
            </a:r>
            <a:r>
              <a:rPr lang="el-GR" dirty="0" err="1"/>
              <a:t>στ</a:t>
            </a:r>
            <a:r>
              <a:rPr lang="el-GR" dirty="0"/>
              <a:t>. 13-15). </a:t>
            </a:r>
            <a:r>
              <a:rPr lang="el-GR" b="1" dirty="0"/>
              <a:t>Δίδαγμα</a:t>
            </a:r>
            <a:r>
              <a:rPr lang="el-GR" dirty="0"/>
              <a:t>: Πώς ο άνθρωπος οφείλει στους κινδύνους να λαμβάνει τα ενδεικνυόμενα μέτρα και να μην περιμένει θαυματουργική παρέμβαση του Θεού.</a:t>
            </a:r>
          </a:p>
          <a:p>
            <a:pPr marL="514350" indent="-514350">
              <a:buAutoNum type="arabicPeriod"/>
            </a:pPr>
            <a:r>
              <a:rPr lang="el-GR" dirty="0"/>
              <a:t>Η σφαγή των νηπίων της Βηθλεέμ (</a:t>
            </a:r>
            <a:r>
              <a:rPr lang="el-GR" dirty="0" err="1"/>
              <a:t>στ</a:t>
            </a:r>
            <a:r>
              <a:rPr lang="el-GR" dirty="0"/>
              <a:t>. 16-18). </a:t>
            </a:r>
            <a:r>
              <a:rPr lang="el-GR" b="1" dirty="0"/>
              <a:t>Δίδαγμα</a:t>
            </a:r>
            <a:r>
              <a:rPr lang="el-GR" dirty="0"/>
              <a:t>: Η αυθαιρεσία του Ηρώδη και η μεταβολή των ηθών διά του Χριστού.</a:t>
            </a:r>
          </a:p>
          <a:p>
            <a:pPr marL="514350" indent="-514350">
              <a:buAutoNum type="arabicPeriod"/>
            </a:pPr>
            <a:r>
              <a:rPr lang="el-GR" dirty="0"/>
              <a:t>Η επάνοδος στη Ναζαρέτ (</a:t>
            </a:r>
            <a:r>
              <a:rPr lang="el-GR" dirty="0" err="1"/>
              <a:t>στ</a:t>
            </a:r>
            <a:r>
              <a:rPr lang="el-GR" dirty="0"/>
              <a:t>. 19-23). </a:t>
            </a:r>
            <a:r>
              <a:rPr lang="el-GR" b="1" dirty="0"/>
              <a:t>Δίδαγμα</a:t>
            </a:r>
            <a:r>
              <a:rPr lang="el-GR" dirty="0"/>
              <a:t>: Ποιο είναι το νόημα του επιθέτου «Ναζωραίος» που αποδόθηκε στον Κύριο.</a:t>
            </a:r>
          </a:p>
          <a:p>
            <a:pPr marL="0" indent="0">
              <a:buNone/>
            </a:pPr>
            <a:r>
              <a:rPr lang="el-GR" b="1" dirty="0">
                <a:solidFill>
                  <a:srgbClr val="FF0000"/>
                </a:solidFill>
              </a:rPr>
              <a:t>Β) Ευαγγέλιο της Α΄ Κυριακής των Νηστειών </a:t>
            </a:r>
          </a:p>
          <a:p>
            <a:pPr marL="0" indent="0">
              <a:buNone/>
            </a:pPr>
            <a:r>
              <a:rPr lang="el-GR" dirty="0"/>
              <a:t>     </a:t>
            </a:r>
            <a:r>
              <a:rPr lang="el-GR" dirty="0" err="1"/>
              <a:t>Ιω</a:t>
            </a:r>
            <a:r>
              <a:rPr lang="el-GR" dirty="0"/>
              <a:t>. 1, 44-51 (αφηγηματική περικοπή)</a:t>
            </a:r>
          </a:p>
          <a:p>
            <a:pPr marL="514350" indent="-514350">
              <a:buAutoNum type="arabicPeriod"/>
            </a:pPr>
            <a:r>
              <a:rPr lang="el-GR" dirty="0"/>
              <a:t>Η κλήση του Φιλίππου από τον Κύριο (</a:t>
            </a:r>
            <a:r>
              <a:rPr lang="el-GR" dirty="0" err="1"/>
              <a:t>στ</a:t>
            </a:r>
            <a:r>
              <a:rPr lang="el-GR" dirty="0"/>
              <a:t>. 44-45). </a:t>
            </a:r>
            <a:r>
              <a:rPr lang="el-GR" b="1" dirty="0"/>
              <a:t>Δίδαγμα</a:t>
            </a:r>
            <a:r>
              <a:rPr lang="el-GR" dirty="0"/>
              <a:t>: Η πρόσκληση του Χριστού και η ανθρώπινη ανταπόκριση σ’ αυτήν.</a:t>
            </a:r>
          </a:p>
          <a:p>
            <a:pPr marL="514350" indent="-514350">
              <a:buAutoNum type="arabicPeriod"/>
            </a:pPr>
            <a:r>
              <a:rPr lang="el-GR" dirty="0"/>
              <a:t>Ο Φίλιππος καλεί τον Ναθαναήλ και εκείνος αναγνωρίζει τον Χριστό ως Μεσσία (</a:t>
            </a:r>
            <a:r>
              <a:rPr lang="el-GR" dirty="0" err="1"/>
              <a:t>στ</a:t>
            </a:r>
            <a:r>
              <a:rPr lang="el-GR" dirty="0"/>
              <a:t>. 46-51). </a:t>
            </a:r>
            <a:r>
              <a:rPr lang="el-GR" b="1" dirty="0"/>
              <a:t>Δίδαγμα</a:t>
            </a:r>
            <a:r>
              <a:rPr lang="el-GR" dirty="0"/>
              <a:t>: Η γνώση της αλήθειας διαμέσου της εμπειρίας.</a:t>
            </a:r>
          </a:p>
          <a:p>
            <a:pPr marL="0" indent="0">
              <a:buNone/>
            </a:pPr>
            <a:endParaRPr lang="el-GR" dirty="0"/>
          </a:p>
          <a:p>
            <a:endParaRPr lang="el-GR" dirty="0"/>
          </a:p>
        </p:txBody>
      </p:sp>
    </p:spTree>
    <p:extLst>
      <p:ext uri="{BB962C8B-B14F-4D97-AF65-F5344CB8AC3E}">
        <p14:creationId xmlns:p14="http://schemas.microsoft.com/office/powerpoint/2010/main" val="412110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0B95A5-136C-AF0C-8096-DF828023924F}"/>
              </a:ext>
            </a:extLst>
          </p:cNvPr>
          <p:cNvSpPr>
            <a:spLocks noGrp="1"/>
          </p:cNvSpPr>
          <p:nvPr>
            <p:ph type="title"/>
          </p:nvPr>
        </p:nvSpPr>
        <p:spPr>
          <a:xfrm>
            <a:off x="838200" y="18256"/>
            <a:ext cx="10515600" cy="662782"/>
          </a:xfrm>
        </p:spPr>
        <p:txBody>
          <a:bodyPr>
            <a:normAutofit fontScale="90000"/>
          </a:bodyPr>
          <a:lstStyle/>
          <a:p>
            <a:pPr algn="ctr"/>
            <a:r>
              <a:rPr lang="el-GR" dirty="0"/>
              <a:t>Α΄ Κατωτέρα ομιλία / Υποδείγματα </a:t>
            </a:r>
          </a:p>
        </p:txBody>
      </p:sp>
      <p:sp>
        <p:nvSpPr>
          <p:cNvPr id="3" name="Θέση περιεχομένου 2">
            <a:extLst>
              <a:ext uri="{FF2B5EF4-FFF2-40B4-BE49-F238E27FC236}">
                <a16:creationId xmlns:a16="http://schemas.microsoft.com/office/drawing/2014/main" id="{C56FA58E-189A-112B-4E27-85DCA61E29BA}"/>
              </a:ext>
            </a:extLst>
          </p:cNvPr>
          <p:cNvSpPr>
            <a:spLocks noGrp="1"/>
          </p:cNvSpPr>
          <p:nvPr>
            <p:ph idx="1"/>
          </p:nvPr>
        </p:nvSpPr>
        <p:spPr>
          <a:xfrm>
            <a:off x="0" y="681038"/>
            <a:ext cx="12192000" cy="6158706"/>
          </a:xfrm>
        </p:spPr>
        <p:txBody>
          <a:bodyPr>
            <a:normAutofit fontScale="92500" lnSpcReduction="20000"/>
          </a:bodyPr>
          <a:lstStyle/>
          <a:p>
            <a:pPr marL="0" indent="0">
              <a:buNone/>
            </a:pPr>
            <a:r>
              <a:rPr lang="el-GR" b="1" dirty="0">
                <a:solidFill>
                  <a:srgbClr val="FF0000"/>
                </a:solidFill>
              </a:rPr>
              <a:t>Γ) Ευαγγέλιο προηγιασμένης Μεγάλης Τετάρτης</a:t>
            </a:r>
          </a:p>
          <a:p>
            <a:pPr marL="0" indent="0">
              <a:buNone/>
            </a:pPr>
            <a:r>
              <a:rPr lang="el-GR" dirty="0"/>
              <a:t>     </a:t>
            </a:r>
            <a:r>
              <a:rPr lang="el-GR" dirty="0" err="1"/>
              <a:t>Μτ</a:t>
            </a:r>
            <a:r>
              <a:rPr lang="el-GR" dirty="0"/>
              <a:t>. 21, 6-16 (αφηγηματική περικοπή)</a:t>
            </a:r>
          </a:p>
          <a:p>
            <a:pPr marL="514350" indent="-514350">
              <a:buAutoNum type="arabicPeriod"/>
            </a:pPr>
            <a:r>
              <a:rPr lang="el-GR" dirty="0"/>
              <a:t>Ερμηνεία περικοπής: </a:t>
            </a:r>
          </a:p>
          <a:p>
            <a:pPr marL="457200" lvl="1" indent="0">
              <a:buNone/>
            </a:pPr>
            <a:r>
              <a:rPr lang="el-GR" dirty="0"/>
              <a:t>α. Η αμαρτωλή στα πόδια του Κυρίου (</a:t>
            </a:r>
            <a:r>
              <a:rPr lang="el-GR" dirty="0" err="1"/>
              <a:t>στ</a:t>
            </a:r>
            <a:r>
              <a:rPr lang="el-GR" dirty="0"/>
              <a:t>. 6-13). </a:t>
            </a:r>
          </a:p>
          <a:p>
            <a:pPr marL="457200" lvl="1" indent="0">
              <a:buNone/>
            </a:pPr>
            <a:r>
              <a:rPr lang="el-GR" dirty="0"/>
              <a:t>β. Η πτώση του Ιούδα (</a:t>
            </a:r>
            <a:r>
              <a:rPr lang="el-GR" dirty="0" err="1"/>
              <a:t>στ</a:t>
            </a:r>
            <a:r>
              <a:rPr lang="el-GR" dirty="0"/>
              <a:t>. 14-16).</a:t>
            </a:r>
          </a:p>
          <a:p>
            <a:pPr marL="0" indent="0">
              <a:buNone/>
            </a:pPr>
            <a:r>
              <a:rPr lang="el-GR" dirty="0"/>
              <a:t>2.    Διδάγματα: </a:t>
            </a:r>
          </a:p>
          <a:p>
            <a:pPr marL="457200" lvl="1" indent="0">
              <a:buNone/>
            </a:pPr>
            <a:r>
              <a:rPr lang="el-GR" dirty="0"/>
              <a:t>α. Η δόξα των εργατών των καλών έργων. </a:t>
            </a:r>
          </a:p>
          <a:p>
            <a:pPr marL="457200" lvl="1" indent="0">
              <a:buNone/>
            </a:pPr>
            <a:r>
              <a:rPr lang="el-GR" dirty="0"/>
              <a:t>β. Τα πάθη τυφλώνουν και καταστρέφουν τους ανθρώπους.</a:t>
            </a:r>
          </a:p>
          <a:p>
            <a:pPr marL="0" indent="0">
              <a:buNone/>
            </a:pPr>
            <a:r>
              <a:rPr lang="el-GR" b="1" dirty="0">
                <a:solidFill>
                  <a:srgbClr val="FF0000"/>
                </a:solidFill>
              </a:rPr>
              <a:t>Δ) Ευαγγέλιο της Κυριακής της Τυροφάγου</a:t>
            </a:r>
          </a:p>
          <a:p>
            <a:pPr marL="0" indent="0">
              <a:buNone/>
            </a:pPr>
            <a:r>
              <a:rPr lang="el-GR" dirty="0"/>
              <a:t>     </a:t>
            </a:r>
            <a:r>
              <a:rPr lang="el-GR" dirty="0" err="1"/>
              <a:t>Μτ</a:t>
            </a:r>
            <a:r>
              <a:rPr lang="el-GR" dirty="0"/>
              <a:t>. 6, 14-21 (διδακτική περικοπή)</a:t>
            </a:r>
          </a:p>
          <a:p>
            <a:pPr marL="1428750" lvl="2" indent="-514350">
              <a:buAutoNum type="arabicPeriod"/>
            </a:pPr>
            <a:r>
              <a:rPr lang="el-GR" dirty="0"/>
              <a:t>Περί ανεξικακίας (</a:t>
            </a:r>
            <a:r>
              <a:rPr lang="el-GR" dirty="0" err="1"/>
              <a:t>στ</a:t>
            </a:r>
            <a:r>
              <a:rPr lang="el-GR" dirty="0"/>
              <a:t>. 14-15).</a:t>
            </a:r>
          </a:p>
          <a:p>
            <a:pPr marL="1428750" lvl="2" indent="-514350">
              <a:buAutoNum type="arabicPeriod"/>
            </a:pPr>
            <a:r>
              <a:rPr lang="el-GR" dirty="0"/>
              <a:t>Περί νηστείας (</a:t>
            </a:r>
            <a:r>
              <a:rPr lang="el-GR" dirty="0" err="1"/>
              <a:t>στ</a:t>
            </a:r>
            <a:r>
              <a:rPr lang="el-GR" dirty="0"/>
              <a:t>. 16-18).</a:t>
            </a:r>
          </a:p>
          <a:p>
            <a:pPr marL="1428750" lvl="2" indent="-514350">
              <a:buAutoNum type="arabicPeriod"/>
            </a:pPr>
            <a:r>
              <a:rPr lang="el-GR" dirty="0"/>
              <a:t>Περί ουρανίου θησαυρισμού (</a:t>
            </a:r>
            <a:r>
              <a:rPr lang="el-GR" dirty="0" err="1"/>
              <a:t>στ</a:t>
            </a:r>
            <a:r>
              <a:rPr lang="el-GR" dirty="0"/>
              <a:t>. 19-21).</a:t>
            </a:r>
          </a:p>
          <a:p>
            <a:pPr marL="0" indent="0">
              <a:buNone/>
            </a:pPr>
            <a:r>
              <a:rPr lang="el-GR" b="1" dirty="0">
                <a:solidFill>
                  <a:srgbClr val="FF0000"/>
                </a:solidFill>
              </a:rPr>
              <a:t>Ε) Ευαγγέλιο της Κυριακής των αγίων Πατέρων</a:t>
            </a:r>
          </a:p>
          <a:p>
            <a:pPr marL="0" indent="0">
              <a:buNone/>
            </a:pPr>
            <a:r>
              <a:rPr lang="el-GR" dirty="0"/>
              <a:t>     </a:t>
            </a:r>
            <a:r>
              <a:rPr lang="el-GR" dirty="0" err="1"/>
              <a:t>Ιω</a:t>
            </a:r>
            <a:r>
              <a:rPr lang="el-GR" dirty="0"/>
              <a:t>. 17, 1-13 (διδακτική περικοπή)</a:t>
            </a:r>
          </a:p>
          <a:p>
            <a:pPr marL="1428750" lvl="2" indent="-514350">
              <a:buAutoNum type="arabicPeriod"/>
            </a:pPr>
            <a:r>
              <a:rPr lang="el-GR" dirty="0"/>
              <a:t>Οφείλουμε να επιδιώκουμε τη δόξα του Θεού και όχι τη δόξα των ανθρώπων (</a:t>
            </a:r>
            <a:r>
              <a:rPr lang="el-GR" dirty="0" err="1"/>
              <a:t>στ</a:t>
            </a:r>
            <a:r>
              <a:rPr lang="el-GR" dirty="0"/>
              <a:t>. 1-5).</a:t>
            </a:r>
          </a:p>
          <a:p>
            <a:pPr marL="1428750" lvl="2" indent="-514350">
              <a:buAutoNum type="arabicPeriod"/>
            </a:pPr>
            <a:r>
              <a:rPr lang="el-GR" dirty="0"/>
              <a:t>Η ενότητα συντελεί στην ειρήνη και στην πρόοδο των ανθρώπων (</a:t>
            </a:r>
            <a:r>
              <a:rPr lang="el-GR" dirty="0" err="1"/>
              <a:t>στ</a:t>
            </a:r>
            <a:r>
              <a:rPr lang="el-GR" dirty="0"/>
              <a:t>. 6-13). </a:t>
            </a:r>
          </a:p>
        </p:txBody>
      </p:sp>
    </p:spTree>
    <p:extLst>
      <p:ext uri="{BB962C8B-B14F-4D97-AF65-F5344CB8AC3E}">
        <p14:creationId xmlns:p14="http://schemas.microsoft.com/office/powerpoint/2010/main" val="3787116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4A62A8-1848-6E32-CF59-86EF67F52D59}"/>
              </a:ext>
            </a:extLst>
          </p:cNvPr>
          <p:cNvSpPr>
            <a:spLocks noGrp="1"/>
          </p:cNvSpPr>
          <p:nvPr>
            <p:ph type="title"/>
          </p:nvPr>
        </p:nvSpPr>
        <p:spPr>
          <a:xfrm>
            <a:off x="838200" y="18256"/>
            <a:ext cx="10515600" cy="724694"/>
          </a:xfrm>
        </p:spPr>
        <p:txBody>
          <a:bodyPr>
            <a:normAutofit/>
          </a:bodyPr>
          <a:lstStyle/>
          <a:p>
            <a:pPr algn="ctr"/>
            <a:r>
              <a:rPr lang="el-GR" dirty="0"/>
              <a:t>Β΄ Ανωτέρα ομιλία</a:t>
            </a:r>
          </a:p>
        </p:txBody>
      </p:sp>
      <p:sp>
        <p:nvSpPr>
          <p:cNvPr id="3" name="Θέση περιεχομένου 2">
            <a:extLst>
              <a:ext uri="{FF2B5EF4-FFF2-40B4-BE49-F238E27FC236}">
                <a16:creationId xmlns:a16="http://schemas.microsoft.com/office/drawing/2014/main" id="{D979C3EE-919C-B238-210D-92F2FAE0B28F}"/>
              </a:ext>
            </a:extLst>
          </p:cNvPr>
          <p:cNvSpPr>
            <a:spLocks noGrp="1"/>
          </p:cNvSpPr>
          <p:nvPr>
            <p:ph idx="1"/>
          </p:nvPr>
        </p:nvSpPr>
        <p:spPr>
          <a:xfrm>
            <a:off x="0" y="742950"/>
            <a:ext cx="12192000" cy="6096794"/>
          </a:xfrm>
        </p:spPr>
        <p:txBody>
          <a:bodyPr>
            <a:normAutofit fontScale="85000" lnSpcReduction="20000"/>
          </a:bodyPr>
          <a:lstStyle/>
          <a:p>
            <a:r>
              <a:rPr lang="el-GR" dirty="0"/>
              <a:t>Η ανωτέρα ομιλία θεωρείται ως </a:t>
            </a:r>
            <a:r>
              <a:rPr lang="el-GR" b="1" dirty="0">
                <a:solidFill>
                  <a:srgbClr val="FF0000"/>
                </a:solidFill>
              </a:rPr>
              <a:t>το τελειότερο είδος του κηρύγματος</a:t>
            </a:r>
            <a:r>
              <a:rPr lang="el-GR" dirty="0"/>
              <a:t>, και αυτό γιατί: </a:t>
            </a:r>
          </a:p>
          <a:p>
            <a:pPr lvl="1">
              <a:buFont typeface="Wingdings" panose="05000000000000000000" pitchFamily="2" charset="2"/>
              <a:buChar char="v"/>
            </a:pPr>
            <a:r>
              <a:rPr lang="el-GR" dirty="0"/>
              <a:t>συνδυάζει  όλα τα πλεονεκτήματα της κατωτέρας ομιλίας, αλλά αποφεύγει πολλά από τα μειονεκτήματά της, όπως επίσης </a:t>
            </a:r>
          </a:p>
          <a:p>
            <a:pPr lvl="1">
              <a:buFont typeface="Wingdings" panose="05000000000000000000" pitchFamily="2" charset="2"/>
              <a:buChar char="v"/>
            </a:pPr>
            <a:r>
              <a:rPr lang="el-GR" dirty="0"/>
              <a:t>συνδυάζει και τα πλεονεκτήματα του συνθετικού κηρύγματος, ενώ πάλι αποφεύγει τα μειονεκτήματα του λόγου.</a:t>
            </a:r>
          </a:p>
          <a:p>
            <a:r>
              <a:rPr lang="el-GR" dirty="0"/>
              <a:t>Το μόνο μειονέκτημά της είναι ότι </a:t>
            </a:r>
            <a:r>
              <a:rPr lang="el-GR" b="1" dirty="0"/>
              <a:t>δεν προσφέρονται για τη μορφή αυτής της ομιλίας όλες οι περικοπές</a:t>
            </a:r>
            <a:r>
              <a:rPr lang="el-GR" dirty="0"/>
              <a:t>. </a:t>
            </a:r>
          </a:p>
          <a:p>
            <a:r>
              <a:rPr lang="el-GR" dirty="0"/>
              <a:t>Ερμηνεύει την περικοπή με τη </a:t>
            </a:r>
            <a:r>
              <a:rPr lang="el-GR" b="1" dirty="0"/>
              <a:t>μέθοδο της πρακτικής ερμηνείας</a:t>
            </a:r>
            <a:r>
              <a:rPr lang="el-GR" dirty="0"/>
              <a:t>. Δεν έχει όμως ανεξάρτητα και άσχετα μεταξύ τους διδάγματα, αλλά </a:t>
            </a:r>
            <a:r>
              <a:rPr lang="el-GR" b="1" dirty="0"/>
              <a:t>ένα κεντρικό δίδαγμα</a:t>
            </a:r>
            <a:r>
              <a:rPr lang="el-GR" dirty="0"/>
              <a:t>, στο οποίο υποτάσσονται τα επιμέρους διδάγματα της περικοπής. Όλα αυτά τα δευτερεύοντα διδάγματα αποτελούν μέρη και διακλαδώσεις του κεντρικού θέματος και το αναλύουν. Έτσι η ομιλία γίνεται αναλυτική και συνθετική συγχρόνως. </a:t>
            </a:r>
          </a:p>
          <a:p>
            <a:r>
              <a:rPr lang="el-GR" dirty="0"/>
              <a:t>Η προσοχή του ακροατή δεν διασπάται, ο διαθέσιμος χρόνος διατίθεται για την επεξεργασία ενός και μόνου κεντρικού διδάγματος, το υλικό αντλείται από μόνη την περικοπή, ενώ τα σημεία της περικοπής που δεν υποτάσσονται στο κεντρικό δίδαγμα μπορεί και να παραληφθούν.</a:t>
            </a:r>
          </a:p>
          <a:p>
            <a:r>
              <a:rPr lang="el-GR" dirty="0"/>
              <a:t>Η </a:t>
            </a:r>
            <a:r>
              <a:rPr lang="el-GR" b="1" dirty="0"/>
              <a:t>κεντρική έννοια </a:t>
            </a:r>
            <a:r>
              <a:rPr lang="el-GR" dirty="0"/>
              <a:t>της περικοπής αναζητείται από αυτή την ίδια, αν φυσικά έχει. Διατυπώνεται με μία σύντομη φράση, για τη δήλωση της οποίας χρησιμοποιείται ο τεχνικός </a:t>
            </a:r>
            <a:r>
              <a:rPr lang="el-GR" b="1" dirty="0">
                <a:solidFill>
                  <a:srgbClr val="FF0000"/>
                </a:solidFill>
              </a:rPr>
              <a:t>όρος «θεματική πρόταση».</a:t>
            </a:r>
            <a:r>
              <a:rPr lang="el-GR" dirty="0"/>
              <a:t> Προς τη θεματική πρόταση συναρτάται η ερμηνεία και η ανάπτυξη των διδαγμάτων της περικοπής, που χωρεί κατά τμήματα σε άμεση εξάρτηση από τη </a:t>
            </a:r>
            <a:r>
              <a:rPr lang="el-GR" dirty="0" err="1"/>
              <a:t>διήκουσα</a:t>
            </a:r>
            <a:r>
              <a:rPr lang="el-GR" dirty="0"/>
              <a:t> έννοια.  </a:t>
            </a:r>
          </a:p>
        </p:txBody>
      </p:sp>
    </p:spTree>
    <p:extLst>
      <p:ext uri="{BB962C8B-B14F-4D97-AF65-F5344CB8AC3E}">
        <p14:creationId xmlns:p14="http://schemas.microsoft.com/office/powerpoint/2010/main" val="3116358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F0A1B9-7B03-1722-2390-9759AA55F0A1}"/>
              </a:ext>
            </a:extLst>
          </p:cNvPr>
          <p:cNvSpPr>
            <a:spLocks noGrp="1"/>
          </p:cNvSpPr>
          <p:nvPr>
            <p:ph type="title"/>
          </p:nvPr>
        </p:nvSpPr>
        <p:spPr>
          <a:xfrm>
            <a:off x="838200" y="18256"/>
            <a:ext cx="10515600" cy="743744"/>
          </a:xfrm>
        </p:spPr>
        <p:txBody>
          <a:bodyPr>
            <a:normAutofit/>
          </a:bodyPr>
          <a:lstStyle/>
          <a:p>
            <a:pPr algn="ctr"/>
            <a:r>
              <a:rPr lang="el-GR" dirty="0"/>
              <a:t>Β΄ Ανωτέρα ομιλία / Υποδείγματα</a:t>
            </a:r>
          </a:p>
        </p:txBody>
      </p:sp>
      <p:sp>
        <p:nvSpPr>
          <p:cNvPr id="3" name="Θέση περιεχομένου 2">
            <a:extLst>
              <a:ext uri="{FF2B5EF4-FFF2-40B4-BE49-F238E27FC236}">
                <a16:creationId xmlns:a16="http://schemas.microsoft.com/office/drawing/2014/main" id="{1A3FE91C-03A4-3485-484D-1775DB776063}"/>
              </a:ext>
            </a:extLst>
          </p:cNvPr>
          <p:cNvSpPr>
            <a:spLocks noGrp="1"/>
          </p:cNvSpPr>
          <p:nvPr>
            <p:ph idx="1"/>
          </p:nvPr>
        </p:nvSpPr>
        <p:spPr>
          <a:xfrm>
            <a:off x="0" y="857250"/>
            <a:ext cx="12192000" cy="5982493"/>
          </a:xfrm>
        </p:spPr>
        <p:txBody>
          <a:bodyPr>
            <a:normAutofit fontScale="92500" lnSpcReduction="20000"/>
          </a:bodyPr>
          <a:lstStyle/>
          <a:p>
            <a:pPr marL="0" indent="0">
              <a:buNone/>
            </a:pPr>
            <a:r>
              <a:rPr lang="el-GR" b="1" dirty="0">
                <a:solidFill>
                  <a:srgbClr val="FF0000"/>
                </a:solidFill>
              </a:rPr>
              <a:t>1. Παραβολή του </a:t>
            </a:r>
            <a:r>
              <a:rPr lang="el-GR" b="1" dirty="0" err="1">
                <a:solidFill>
                  <a:srgbClr val="FF0000"/>
                </a:solidFill>
              </a:rPr>
              <a:t>τελώνου</a:t>
            </a:r>
            <a:r>
              <a:rPr lang="el-GR" b="1" dirty="0">
                <a:solidFill>
                  <a:srgbClr val="FF0000"/>
                </a:solidFill>
              </a:rPr>
              <a:t> και φαρισαίου </a:t>
            </a:r>
          </a:p>
          <a:p>
            <a:pPr marL="0" indent="0">
              <a:buNone/>
            </a:pPr>
            <a:r>
              <a:rPr lang="el-GR" dirty="0"/>
              <a:t>   </a:t>
            </a:r>
            <a:r>
              <a:rPr lang="el-GR" dirty="0" err="1"/>
              <a:t>Λκ</a:t>
            </a:r>
            <a:r>
              <a:rPr lang="el-GR" dirty="0"/>
              <a:t>. 18, 10-14 (διδακτική περικοπή)</a:t>
            </a:r>
          </a:p>
          <a:p>
            <a:pPr marL="0" indent="0">
              <a:buNone/>
            </a:pPr>
            <a:r>
              <a:rPr lang="el-GR" dirty="0"/>
              <a:t>   </a:t>
            </a:r>
            <a:r>
              <a:rPr lang="el-GR" b="1" dirty="0"/>
              <a:t>Θεματική πρόταση</a:t>
            </a:r>
            <a:r>
              <a:rPr lang="el-GR" dirty="0"/>
              <a:t>: Ο φαρισαίος κατακρίθηκε για την υπερηφάνεια του και ο     τελώνης δικαιώθηκε για την ταπείνωσή του («Κατέβη </a:t>
            </a:r>
            <a:r>
              <a:rPr lang="el-GR" dirty="0" err="1"/>
              <a:t>οὗτος</a:t>
            </a:r>
            <a:r>
              <a:rPr lang="el-GR" dirty="0"/>
              <a:t> </a:t>
            </a:r>
            <a:r>
              <a:rPr lang="el-GR" dirty="0" err="1"/>
              <a:t>δεδικαιωμένος</a:t>
            </a:r>
            <a:r>
              <a:rPr lang="el-GR" dirty="0"/>
              <a:t> </a:t>
            </a:r>
            <a:r>
              <a:rPr lang="el-GR" dirty="0" err="1"/>
              <a:t>εἰς</a:t>
            </a:r>
            <a:r>
              <a:rPr lang="el-GR" dirty="0"/>
              <a:t> </a:t>
            </a:r>
            <a:r>
              <a:rPr lang="el-GR" dirty="0" err="1"/>
              <a:t>τὸν</a:t>
            </a:r>
            <a:r>
              <a:rPr lang="el-GR" dirty="0"/>
              <a:t> </a:t>
            </a:r>
            <a:r>
              <a:rPr lang="el-GR" dirty="0" err="1"/>
              <a:t>οἶκον</a:t>
            </a:r>
            <a:r>
              <a:rPr lang="el-GR" dirty="0"/>
              <a:t> </a:t>
            </a:r>
            <a:r>
              <a:rPr lang="el-GR" dirty="0" err="1"/>
              <a:t>αὐτοῦ</a:t>
            </a:r>
            <a:r>
              <a:rPr lang="el-GR" dirty="0"/>
              <a:t> ἤ </a:t>
            </a:r>
            <a:r>
              <a:rPr lang="el-GR" dirty="0" err="1"/>
              <a:t>ἐκεῖνος</a:t>
            </a:r>
            <a:r>
              <a:rPr lang="el-GR" dirty="0"/>
              <a:t>· </a:t>
            </a:r>
            <a:r>
              <a:rPr lang="el-GR" dirty="0" err="1"/>
              <a:t>ὅτι</a:t>
            </a:r>
            <a:r>
              <a:rPr lang="el-GR" dirty="0"/>
              <a:t> </a:t>
            </a:r>
            <a:r>
              <a:rPr lang="el-GR" dirty="0" err="1"/>
              <a:t>πᾶς</a:t>
            </a:r>
            <a:r>
              <a:rPr lang="el-GR" dirty="0"/>
              <a:t> ὁ </a:t>
            </a:r>
            <a:r>
              <a:rPr lang="el-GR" dirty="0" err="1"/>
              <a:t>ὑψῶν</a:t>
            </a:r>
            <a:r>
              <a:rPr lang="el-GR" dirty="0"/>
              <a:t> </a:t>
            </a:r>
            <a:r>
              <a:rPr lang="el-GR" dirty="0" err="1"/>
              <a:t>ἑαυτὸν</a:t>
            </a:r>
            <a:r>
              <a:rPr lang="el-GR" dirty="0"/>
              <a:t> </a:t>
            </a:r>
            <a:r>
              <a:rPr lang="el-GR" dirty="0" err="1"/>
              <a:t>ταπεινωθήσεται</a:t>
            </a:r>
            <a:r>
              <a:rPr lang="el-GR" dirty="0"/>
              <a:t>, ὁ </a:t>
            </a:r>
            <a:r>
              <a:rPr lang="el-GR" dirty="0" err="1"/>
              <a:t>δὲ</a:t>
            </a:r>
            <a:r>
              <a:rPr lang="el-GR" dirty="0"/>
              <a:t> </a:t>
            </a:r>
            <a:r>
              <a:rPr lang="el-GR" dirty="0" err="1"/>
              <a:t>ταπεινῶν</a:t>
            </a:r>
            <a:r>
              <a:rPr lang="el-GR" dirty="0"/>
              <a:t> </a:t>
            </a:r>
            <a:r>
              <a:rPr lang="el-GR" dirty="0" err="1"/>
              <a:t>ἑαυτὸν</a:t>
            </a:r>
            <a:r>
              <a:rPr lang="el-GR" dirty="0"/>
              <a:t> </a:t>
            </a:r>
            <a:r>
              <a:rPr lang="el-GR" dirty="0" err="1"/>
              <a:t>ὑψωθήσεται</a:t>
            </a:r>
            <a:r>
              <a:rPr lang="el-GR" dirty="0"/>
              <a:t>»).</a:t>
            </a:r>
          </a:p>
          <a:p>
            <a:pPr marL="457200" lvl="1" indent="0">
              <a:buNone/>
            </a:pPr>
            <a:r>
              <a:rPr lang="el-GR" dirty="0"/>
              <a:t>	α. Ο φαρισαίος προσεύχεται με υπερηφάνεια: στέκεται υπερήφανα, καυχιέται για τις αρετές του, κατηγορεί τους άλλους, δεν αισθάνεται την ανάγκη να ζητήσει έλεος από τον Θεό (</a:t>
            </a:r>
            <a:r>
              <a:rPr lang="el-GR" dirty="0" err="1"/>
              <a:t>στ</a:t>
            </a:r>
            <a:r>
              <a:rPr lang="el-GR" dirty="0"/>
              <a:t>. 11-12).</a:t>
            </a:r>
          </a:p>
          <a:p>
            <a:pPr marL="457200" lvl="1" indent="0">
              <a:buNone/>
            </a:pPr>
            <a:r>
              <a:rPr lang="el-GR" dirty="0"/>
              <a:t>	β. Ο τελώνης προσεύχεται με ταπείνωση: στέκεται από </a:t>
            </a:r>
            <a:r>
              <a:rPr lang="el-GR" dirty="0" err="1"/>
              <a:t>μακρυά</a:t>
            </a:r>
            <a:r>
              <a:rPr lang="el-GR" dirty="0"/>
              <a:t>, δεν σηκώνει τα μάτια, χτυπά το στήθος, αναγνωρίζει την ενοχή του, ζητά το έλεος του Θεού (</a:t>
            </a:r>
            <a:r>
              <a:rPr lang="el-GR" dirty="0" err="1"/>
              <a:t>στ</a:t>
            </a:r>
            <a:r>
              <a:rPr lang="el-GR" dirty="0"/>
              <a:t>. 13).</a:t>
            </a:r>
          </a:p>
          <a:p>
            <a:pPr marL="0" indent="0">
              <a:buNone/>
            </a:pPr>
            <a:r>
              <a:rPr lang="el-GR" b="1" dirty="0">
                <a:solidFill>
                  <a:srgbClr val="FF0000"/>
                </a:solidFill>
              </a:rPr>
              <a:t>2. Παραβολή του άφρονος πλουσίου</a:t>
            </a:r>
          </a:p>
          <a:p>
            <a:pPr marL="0" indent="0">
              <a:buNone/>
            </a:pPr>
            <a:r>
              <a:rPr lang="el-GR" dirty="0"/>
              <a:t>     </a:t>
            </a:r>
            <a:r>
              <a:rPr lang="el-GR" dirty="0" err="1"/>
              <a:t>Λκ</a:t>
            </a:r>
            <a:r>
              <a:rPr lang="el-GR" dirty="0"/>
              <a:t>. 12, 16-21 (διδακτική περικοπή)</a:t>
            </a:r>
          </a:p>
          <a:p>
            <a:pPr marL="0" indent="0">
              <a:buNone/>
            </a:pPr>
            <a:r>
              <a:rPr lang="el-GR" dirty="0"/>
              <a:t>     </a:t>
            </a:r>
            <a:r>
              <a:rPr lang="el-GR" b="1" dirty="0"/>
              <a:t>Θεματική πρόταση</a:t>
            </a:r>
            <a:r>
              <a:rPr lang="el-GR" dirty="0"/>
              <a:t>: Πώς καταντά η πλεονεξία τον άνθρωπο</a:t>
            </a:r>
          </a:p>
          <a:p>
            <a:pPr marL="457200" lvl="1" indent="0">
              <a:buNone/>
            </a:pPr>
            <a:r>
              <a:rPr lang="el-GR" dirty="0"/>
              <a:t>	α. Η πλεονεξία εμβάλλει τον άνθρωπο σε αγωνιώδεις μέριμνες και σκέψεις (</a:t>
            </a:r>
            <a:r>
              <a:rPr lang="el-GR" dirty="0" err="1"/>
              <a:t>στ</a:t>
            </a:r>
            <a:r>
              <a:rPr lang="el-GR" dirty="0"/>
              <a:t>. 17)</a:t>
            </a:r>
          </a:p>
          <a:p>
            <a:pPr marL="457200" lvl="1" indent="0">
              <a:buNone/>
            </a:pPr>
            <a:r>
              <a:rPr lang="el-GR" dirty="0"/>
              <a:t>	β. Συμπνίγει κάθε ευγενικό αίσθημα αγάπης προς τον συνάνθρωπο και τον μεταβάλλει σε υλιστή και ατομιστή (</a:t>
            </a:r>
            <a:r>
              <a:rPr lang="el-GR" dirty="0" err="1"/>
              <a:t>στ</a:t>
            </a:r>
            <a:r>
              <a:rPr lang="el-GR" dirty="0"/>
              <a:t>. 18)</a:t>
            </a:r>
          </a:p>
          <a:p>
            <a:pPr marL="457200" lvl="1" indent="0">
              <a:buNone/>
            </a:pPr>
            <a:r>
              <a:rPr lang="el-GR" dirty="0"/>
              <a:t>	γ. Αποπλανά τον πλεονέκτη, του οποίου τα όνειρα συντρίβονται μπροστά στην πραγματικότητα (</a:t>
            </a:r>
            <a:r>
              <a:rPr lang="el-GR" dirty="0" err="1"/>
              <a:t>στ</a:t>
            </a:r>
            <a:r>
              <a:rPr lang="el-GR" dirty="0"/>
              <a:t>. 19-20).</a:t>
            </a:r>
          </a:p>
        </p:txBody>
      </p:sp>
    </p:spTree>
    <p:extLst>
      <p:ext uri="{BB962C8B-B14F-4D97-AF65-F5344CB8AC3E}">
        <p14:creationId xmlns:p14="http://schemas.microsoft.com/office/powerpoint/2010/main" val="1587414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9F51CF-9B84-7E51-A7C7-E40B695B4074}"/>
              </a:ext>
            </a:extLst>
          </p:cNvPr>
          <p:cNvSpPr>
            <a:spLocks noGrp="1"/>
          </p:cNvSpPr>
          <p:nvPr>
            <p:ph type="title"/>
          </p:nvPr>
        </p:nvSpPr>
        <p:spPr>
          <a:xfrm>
            <a:off x="838200" y="18256"/>
            <a:ext cx="10515600" cy="391319"/>
          </a:xfrm>
        </p:spPr>
        <p:txBody>
          <a:bodyPr>
            <a:normAutofit fontScale="90000"/>
          </a:bodyPr>
          <a:lstStyle/>
          <a:p>
            <a:pPr algn="ctr"/>
            <a:r>
              <a:rPr lang="el-GR" dirty="0"/>
              <a:t>Β΄ Ανωτέρα ομιλία / Υποδείγματα</a:t>
            </a:r>
          </a:p>
        </p:txBody>
      </p:sp>
      <p:sp>
        <p:nvSpPr>
          <p:cNvPr id="3" name="Θέση περιεχομένου 2">
            <a:extLst>
              <a:ext uri="{FF2B5EF4-FFF2-40B4-BE49-F238E27FC236}">
                <a16:creationId xmlns:a16="http://schemas.microsoft.com/office/drawing/2014/main" id="{88E88BAA-6000-C57C-A974-0C9F8E1ACDD8}"/>
              </a:ext>
            </a:extLst>
          </p:cNvPr>
          <p:cNvSpPr>
            <a:spLocks noGrp="1"/>
          </p:cNvSpPr>
          <p:nvPr>
            <p:ph idx="1"/>
          </p:nvPr>
        </p:nvSpPr>
        <p:spPr>
          <a:xfrm>
            <a:off x="0" y="409575"/>
            <a:ext cx="12192000" cy="6430169"/>
          </a:xfrm>
        </p:spPr>
        <p:txBody>
          <a:bodyPr>
            <a:normAutofit fontScale="85000" lnSpcReduction="20000"/>
          </a:bodyPr>
          <a:lstStyle/>
          <a:p>
            <a:pPr marL="0" indent="0">
              <a:buNone/>
            </a:pPr>
            <a:r>
              <a:rPr lang="el-GR" b="1" dirty="0">
                <a:solidFill>
                  <a:srgbClr val="FF0000"/>
                </a:solidFill>
              </a:rPr>
              <a:t>3. Ευαγγέλιο της ΙΒ΄ Κυριακής του Λουκά</a:t>
            </a:r>
          </a:p>
          <a:p>
            <a:pPr marL="0" indent="0">
              <a:buNone/>
            </a:pPr>
            <a:r>
              <a:rPr lang="el-GR" dirty="0"/>
              <a:t>    </a:t>
            </a:r>
            <a:r>
              <a:rPr lang="el-GR" dirty="0" err="1"/>
              <a:t>Λκ</a:t>
            </a:r>
            <a:r>
              <a:rPr lang="el-GR" dirty="0"/>
              <a:t>. 17, 12-19 (αφηγηματική περικοπή- οι δέκα λεπροί)</a:t>
            </a:r>
          </a:p>
          <a:p>
            <a:pPr marL="0" indent="0">
              <a:buNone/>
            </a:pPr>
            <a:r>
              <a:rPr lang="el-GR" dirty="0"/>
              <a:t>    </a:t>
            </a:r>
            <a:r>
              <a:rPr lang="el-GR" b="1" dirty="0"/>
              <a:t>Θεματική πρόταση</a:t>
            </a:r>
            <a:r>
              <a:rPr lang="el-GR" dirty="0"/>
              <a:t>: Με την έκφραση της ευγνωμοσύνης μας στον Θεό κερδίζουμε την αγάπη Του και τη σωτηρία της ψυχής μας.</a:t>
            </a:r>
          </a:p>
          <a:p>
            <a:pPr marL="457200" lvl="1" indent="0">
              <a:buNone/>
            </a:pPr>
            <a:r>
              <a:rPr lang="el-GR" dirty="0"/>
              <a:t>	α. Με την ευγνωμοσύνη κερδίζουμε την αγάπη του Θεού (</a:t>
            </a:r>
            <a:r>
              <a:rPr lang="el-GR" dirty="0" err="1"/>
              <a:t>στ</a:t>
            </a:r>
            <a:r>
              <a:rPr lang="el-GR" dirty="0"/>
              <a:t>. 12-16).</a:t>
            </a:r>
          </a:p>
          <a:p>
            <a:pPr marL="457200" lvl="1" indent="0">
              <a:buNone/>
            </a:pPr>
            <a:r>
              <a:rPr lang="el-GR" dirty="0"/>
              <a:t>	β. Με την ευγνωμοσύνη εξασφαλίζουμε τη σωτηρία της ψυχής μας (</a:t>
            </a:r>
            <a:r>
              <a:rPr lang="el-GR" dirty="0" err="1"/>
              <a:t>στ</a:t>
            </a:r>
            <a:r>
              <a:rPr lang="el-GR" dirty="0"/>
              <a:t>. 17-19).</a:t>
            </a:r>
          </a:p>
          <a:p>
            <a:pPr marL="0" indent="0">
              <a:buNone/>
            </a:pPr>
            <a:r>
              <a:rPr lang="el-GR" b="1" dirty="0">
                <a:solidFill>
                  <a:srgbClr val="FF0000"/>
                </a:solidFill>
              </a:rPr>
              <a:t>4. Απόστολος Μεγάλης Πέμπτης</a:t>
            </a:r>
          </a:p>
          <a:p>
            <a:pPr marL="0" indent="0">
              <a:buNone/>
            </a:pPr>
            <a:r>
              <a:rPr lang="el-GR" dirty="0"/>
              <a:t>    Α΄ </a:t>
            </a:r>
            <a:r>
              <a:rPr lang="el-GR" dirty="0" err="1"/>
              <a:t>Κορ</a:t>
            </a:r>
            <a:r>
              <a:rPr lang="el-GR" dirty="0"/>
              <a:t>. 11, 23-32 (διδακτική περικοπή)</a:t>
            </a:r>
          </a:p>
          <a:p>
            <a:pPr marL="0" indent="0">
              <a:buNone/>
            </a:pPr>
            <a:r>
              <a:rPr lang="el-GR" dirty="0"/>
              <a:t>    </a:t>
            </a:r>
            <a:r>
              <a:rPr lang="el-GR" b="1" dirty="0"/>
              <a:t>Θεματική πρόταση</a:t>
            </a:r>
            <a:r>
              <a:rPr lang="el-GR" dirty="0"/>
              <a:t>: Το μυστήριο της θείας Ευχαριστίας.</a:t>
            </a:r>
          </a:p>
          <a:p>
            <a:pPr marL="457200" lvl="1" indent="0">
              <a:buNone/>
            </a:pPr>
            <a:r>
              <a:rPr lang="el-GR" dirty="0"/>
              <a:t>	α. Η σύσταση του μυστηρίου (</a:t>
            </a:r>
            <a:r>
              <a:rPr lang="el-GR" dirty="0" err="1"/>
              <a:t>στ</a:t>
            </a:r>
            <a:r>
              <a:rPr lang="el-GR" dirty="0"/>
              <a:t>. 23-25).</a:t>
            </a:r>
          </a:p>
          <a:p>
            <a:pPr marL="457200" lvl="1" indent="0">
              <a:buNone/>
            </a:pPr>
            <a:r>
              <a:rPr lang="el-GR" dirty="0"/>
              <a:t>	β. Η έννοια του μυστηρίου (</a:t>
            </a:r>
            <a:r>
              <a:rPr lang="el-GR" dirty="0" err="1"/>
              <a:t>στ</a:t>
            </a:r>
            <a:r>
              <a:rPr lang="el-GR" dirty="0"/>
              <a:t>. 26).</a:t>
            </a:r>
          </a:p>
          <a:p>
            <a:pPr marL="457200" lvl="1" indent="0">
              <a:buNone/>
            </a:pPr>
            <a:r>
              <a:rPr lang="el-GR" dirty="0"/>
              <a:t>	γ. Η ετοιμασία για το μυστήριο (</a:t>
            </a:r>
            <a:r>
              <a:rPr lang="el-GR" dirty="0" err="1"/>
              <a:t>στ</a:t>
            </a:r>
            <a:r>
              <a:rPr lang="el-GR" dirty="0"/>
              <a:t>. 27-32).</a:t>
            </a:r>
          </a:p>
          <a:p>
            <a:pPr marL="0" indent="0">
              <a:buNone/>
            </a:pPr>
            <a:r>
              <a:rPr lang="el-GR" b="1" dirty="0">
                <a:solidFill>
                  <a:srgbClr val="FF0000"/>
                </a:solidFill>
              </a:rPr>
              <a:t>5. Ευαγγέλιο της Γ΄ Κυριακής του Λουκά</a:t>
            </a:r>
          </a:p>
          <a:p>
            <a:pPr marL="0" indent="0">
              <a:buNone/>
            </a:pPr>
            <a:r>
              <a:rPr lang="el-GR" dirty="0"/>
              <a:t>    </a:t>
            </a:r>
            <a:r>
              <a:rPr lang="el-GR" dirty="0" err="1"/>
              <a:t>Λκ</a:t>
            </a:r>
            <a:r>
              <a:rPr lang="el-GR" dirty="0"/>
              <a:t>. 13, 10-17 (αφηγηματική περικοπή)</a:t>
            </a:r>
          </a:p>
          <a:p>
            <a:pPr marL="0" indent="0">
              <a:buNone/>
            </a:pPr>
            <a:r>
              <a:rPr lang="el-GR" dirty="0"/>
              <a:t>    </a:t>
            </a:r>
            <a:r>
              <a:rPr lang="el-GR" b="1" dirty="0"/>
              <a:t>Θεματική πρόταση</a:t>
            </a:r>
            <a:r>
              <a:rPr lang="el-GR" dirty="0"/>
              <a:t>: Πώς ο Κύριος με το παράδειγμά Του διδάσκει τον τρόπο αγιασμού της Κυριακής.</a:t>
            </a:r>
          </a:p>
          <a:p>
            <a:pPr marL="457200" lvl="1" indent="0">
              <a:buNone/>
            </a:pPr>
            <a:r>
              <a:rPr lang="el-GR" dirty="0"/>
              <a:t>	α. Πηγαίνει στη συναγωγή (εκκλησιασμός).</a:t>
            </a:r>
          </a:p>
          <a:p>
            <a:pPr marL="457200" lvl="1" indent="0">
              <a:buNone/>
            </a:pPr>
            <a:r>
              <a:rPr lang="el-GR" dirty="0"/>
              <a:t>	β. Διδάσκει (ανάγνωση και ακρόαση του λόγου του Θεού).</a:t>
            </a:r>
          </a:p>
          <a:p>
            <a:pPr marL="457200" lvl="1" indent="0">
              <a:buNone/>
            </a:pPr>
            <a:r>
              <a:rPr lang="el-GR" dirty="0"/>
              <a:t>	γ. Θεράπευσε τη συγκύπτουσα (αγαθοεργία).</a:t>
            </a:r>
          </a:p>
          <a:p>
            <a:pPr marL="457200" lvl="1" indent="0">
              <a:buNone/>
            </a:pPr>
            <a:r>
              <a:rPr lang="el-GR" dirty="0"/>
              <a:t>	δ. Ο όχλος έχαιρε (μετάδοση χαράς).</a:t>
            </a:r>
          </a:p>
        </p:txBody>
      </p:sp>
    </p:spTree>
    <p:extLst>
      <p:ext uri="{BB962C8B-B14F-4D97-AF65-F5344CB8AC3E}">
        <p14:creationId xmlns:p14="http://schemas.microsoft.com/office/powerpoint/2010/main" val="3979834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894967-113E-F505-56BF-06A8CA526453}"/>
              </a:ext>
            </a:extLst>
          </p:cNvPr>
          <p:cNvSpPr>
            <a:spLocks noGrp="1"/>
          </p:cNvSpPr>
          <p:nvPr>
            <p:ph type="title"/>
          </p:nvPr>
        </p:nvSpPr>
        <p:spPr>
          <a:xfrm>
            <a:off x="838200" y="18256"/>
            <a:ext cx="10515600" cy="662782"/>
          </a:xfrm>
        </p:spPr>
        <p:txBody>
          <a:bodyPr>
            <a:normAutofit fontScale="90000"/>
          </a:bodyPr>
          <a:lstStyle/>
          <a:p>
            <a:pPr algn="ctr"/>
            <a:r>
              <a:rPr lang="el-GR" dirty="0"/>
              <a:t> ΛΟΓΟΣ</a:t>
            </a:r>
          </a:p>
        </p:txBody>
      </p:sp>
      <p:sp>
        <p:nvSpPr>
          <p:cNvPr id="3" name="Θέση περιεχομένου 2">
            <a:extLst>
              <a:ext uri="{FF2B5EF4-FFF2-40B4-BE49-F238E27FC236}">
                <a16:creationId xmlns:a16="http://schemas.microsoft.com/office/drawing/2014/main" id="{40F79F21-1CD0-D678-D4A4-E316DF2C534E}"/>
              </a:ext>
            </a:extLst>
          </p:cNvPr>
          <p:cNvSpPr>
            <a:spLocks noGrp="1"/>
          </p:cNvSpPr>
          <p:nvPr>
            <p:ph idx="1"/>
          </p:nvPr>
        </p:nvSpPr>
        <p:spPr>
          <a:xfrm>
            <a:off x="0" y="606424"/>
            <a:ext cx="12192000" cy="6233319"/>
          </a:xfrm>
        </p:spPr>
        <p:txBody>
          <a:bodyPr>
            <a:normAutofit fontScale="92500" lnSpcReduction="20000"/>
          </a:bodyPr>
          <a:lstStyle/>
          <a:p>
            <a:r>
              <a:rPr lang="el-GR" dirty="0"/>
              <a:t>Ο λόγος αποτελεί μία </a:t>
            </a:r>
            <a:r>
              <a:rPr lang="el-GR" b="1" dirty="0"/>
              <a:t>σχετικά νεότερη μορφή κηρύγματος</a:t>
            </a:r>
            <a:r>
              <a:rPr lang="el-GR" dirty="0"/>
              <a:t>. Ενώ τον χρησιμοποιούσαν και οι Πατέρες στα κηρύγματά τους, αν και όχι τόσο συχνά, στην πλήρη και τέλεια τεχνική μορφή του έφθασε στα χρόνια της Αναγέννησης στη Δύση. Πατέρας του είδους αυτού θεωρείται ο </a:t>
            </a:r>
            <a:r>
              <a:rPr lang="el-GR" b="1" dirty="0" err="1"/>
              <a:t>Μελάγχθονας</a:t>
            </a:r>
            <a:r>
              <a:rPr lang="el-GR" dirty="0"/>
              <a:t>. </a:t>
            </a:r>
          </a:p>
          <a:p>
            <a:r>
              <a:rPr lang="el-GR" dirty="0"/>
              <a:t>Παράγοντες τεχνικοί αλλά και ουσιαστικοί ωθούν το κήρυγμα στην αποδέσμευσή του από την παραδοσιακή μορφή της ομιλίας. Οι σημαντικότεροι είναι: </a:t>
            </a:r>
          </a:p>
          <a:p>
            <a:pPr marL="971550" lvl="1" indent="-514350">
              <a:buFont typeface="+mj-lt"/>
              <a:buAutoNum type="arabicParenR"/>
            </a:pPr>
            <a:r>
              <a:rPr lang="el-GR" dirty="0"/>
              <a:t>η εξάντληση του περιεχομένου των περικοπών σε συνδυασμό με τη σταθερότητα και την κατ’ έτος ανακύκλησή του, </a:t>
            </a:r>
          </a:p>
          <a:p>
            <a:pPr marL="971550" lvl="1" indent="-514350">
              <a:buFont typeface="+mj-lt"/>
              <a:buAutoNum type="arabicParenR"/>
            </a:pPr>
            <a:r>
              <a:rPr lang="el-GR" dirty="0"/>
              <a:t>η μείωση του ζήλου των πιστών να προσέρχονται σε απογευματινές διδακτικές συνάξεις, </a:t>
            </a:r>
          </a:p>
          <a:p>
            <a:pPr marL="971550" lvl="1" indent="-514350">
              <a:buFont typeface="+mj-lt"/>
              <a:buAutoNum type="arabicParenR"/>
            </a:pPr>
            <a:r>
              <a:rPr lang="el-GR" dirty="0"/>
              <a:t>η ουσιαστική απουσία </a:t>
            </a:r>
            <a:r>
              <a:rPr lang="el-GR" dirty="0" err="1"/>
              <a:t>προβαπτισματικής</a:t>
            </a:r>
            <a:r>
              <a:rPr lang="el-GR" dirty="0"/>
              <a:t> και </a:t>
            </a:r>
            <a:r>
              <a:rPr lang="el-GR" dirty="0" err="1"/>
              <a:t>μεταβαπτισματικής</a:t>
            </a:r>
            <a:r>
              <a:rPr lang="el-GR" dirty="0"/>
              <a:t> κατήχησης του λαού σε εκτός της θείας λειτουργίας ειδικές συναθροίσεις, </a:t>
            </a:r>
          </a:p>
          <a:p>
            <a:pPr marL="971550" lvl="1" indent="-514350">
              <a:buFont typeface="+mj-lt"/>
              <a:buAutoNum type="arabicParenR"/>
            </a:pPr>
            <a:r>
              <a:rPr lang="el-GR" dirty="0"/>
              <a:t>η ανάγκη ανάπτυξης επίκαιρων και ολοκληρωμένων θεμάτων άσχετων προς το περιεχόμενο των αναγνωσμάτων. </a:t>
            </a:r>
          </a:p>
          <a:p>
            <a:r>
              <a:rPr lang="el-GR" dirty="0"/>
              <a:t>Προς όλες αυτές τις κατευθύνσεις η υπηρεσία που παρέχει ο λόγος είναι πάρα πολύ σημαντική. Χρησιμοποιούμενος και κατά τις λειτουργικές συνάξεις δίνει την άνεση: </a:t>
            </a:r>
          </a:p>
          <a:p>
            <a:pPr marL="971550" lvl="1" indent="-514350">
              <a:buFont typeface="+mj-lt"/>
              <a:buAutoNum type="arabicParenR"/>
            </a:pPr>
            <a:r>
              <a:rPr lang="el-GR" dirty="0"/>
              <a:t>να αναπτυχθεί διεξοδικά ένα θέμα, </a:t>
            </a:r>
          </a:p>
          <a:p>
            <a:pPr marL="971550" lvl="1" indent="-514350">
              <a:buFont typeface="+mj-lt"/>
              <a:buAutoNum type="arabicParenR"/>
            </a:pPr>
            <a:r>
              <a:rPr lang="el-GR" dirty="0"/>
              <a:t>να διδαχθούν συστηματικά ζητήματα χριστιανικής κατήχησης, </a:t>
            </a:r>
          </a:p>
          <a:p>
            <a:pPr marL="971550" lvl="1" indent="-514350">
              <a:buFont typeface="+mj-lt"/>
              <a:buAutoNum type="arabicParenR"/>
            </a:pPr>
            <a:r>
              <a:rPr lang="el-GR" dirty="0"/>
              <a:t>να παρουσιαστεί στην κάθε περίπτωση η διδασκαλία της αγίας Γραφής, </a:t>
            </a:r>
          </a:p>
          <a:p>
            <a:pPr marL="971550" lvl="1" indent="-514350">
              <a:buFont typeface="+mj-lt"/>
              <a:buAutoNum type="arabicParenR"/>
            </a:pPr>
            <a:r>
              <a:rPr lang="el-GR" dirty="0"/>
              <a:t>να αντιμετωπιστούν κοινωνικά, </a:t>
            </a:r>
            <a:r>
              <a:rPr lang="el-GR" dirty="0" err="1"/>
              <a:t>εορτολογικά</a:t>
            </a:r>
            <a:r>
              <a:rPr lang="el-GR" dirty="0"/>
              <a:t>, λειτουργικά και άλλα θέματα, για τα οποία δεν δίνουν αφορμές τα αναγνώσματα.  </a:t>
            </a:r>
          </a:p>
        </p:txBody>
      </p:sp>
    </p:spTree>
    <p:extLst>
      <p:ext uri="{BB962C8B-B14F-4D97-AF65-F5344CB8AC3E}">
        <p14:creationId xmlns:p14="http://schemas.microsoft.com/office/powerpoint/2010/main" val="2927606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4DBE2B-A208-89AA-2A8C-4215D086EA2B}"/>
              </a:ext>
            </a:extLst>
          </p:cNvPr>
          <p:cNvSpPr>
            <a:spLocks noGrp="1"/>
          </p:cNvSpPr>
          <p:nvPr>
            <p:ph type="title"/>
          </p:nvPr>
        </p:nvSpPr>
        <p:spPr>
          <a:xfrm>
            <a:off x="838200" y="0"/>
            <a:ext cx="10515600" cy="495656"/>
          </a:xfrm>
        </p:spPr>
        <p:txBody>
          <a:bodyPr>
            <a:normAutofit fontScale="90000"/>
          </a:bodyPr>
          <a:lstStyle/>
          <a:p>
            <a:pPr algn="ctr"/>
            <a:r>
              <a:rPr lang="el-GR" dirty="0"/>
              <a:t>ΛΟΓΟΣ</a:t>
            </a:r>
          </a:p>
        </p:txBody>
      </p:sp>
      <p:sp>
        <p:nvSpPr>
          <p:cNvPr id="3" name="Θέση περιεχομένου 2">
            <a:extLst>
              <a:ext uri="{FF2B5EF4-FFF2-40B4-BE49-F238E27FC236}">
                <a16:creationId xmlns:a16="http://schemas.microsoft.com/office/drawing/2014/main" id="{3FE9449C-2EAB-29BC-0B1C-D5AF79A32B18}"/>
              </a:ext>
            </a:extLst>
          </p:cNvPr>
          <p:cNvSpPr>
            <a:spLocks noGrp="1"/>
          </p:cNvSpPr>
          <p:nvPr>
            <p:ph idx="1"/>
          </p:nvPr>
        </p:nvSpPr>
        <p:spPr>
          <a:xfrm>
            <a:off x="0" y="598205"/>
            <a:ext cx="12192000" cy="6259795"/>
          </a:xfrm>
        </p:spPr>
        <p:txBody>
          <a:bodyPr>
            <a:normAutofit fontScale="85000" lnSpcReduction="20000"/>
          </a:bodyPr>
          <a:lstStyle/>
          <a:p>
            <a:r>
              <a:rPr lang="el-GR" dirty="0"/>
              <a:t>Η μορφή του λόγου είναι </a:t>
            </a:r>
            <a:r>
              <a:rPr lang="el-GR" b="1" dirty="0"/>
              <a:t>καθαρά συνθετική</a:t>
            </a:r>
            <a:r>
              <a:rPr lang="el-GR" dirty="0"/>
              <a:t>. </a:t>
            </a:r>
          </a:p>
          <a:p>
            <a:r>
              <a:rPr lang="el-GR" dirty="0"/>
              <a:t>Μετά τη σύλληψη του θέματος, για το οποίο </a:t>
            </a:r>
            <a:r>
              <a:rPr lang="el-GR" u="sng" dirty="0"/>
              <a:t>δίνουν αφορμή </a:t>
            </a:r>
            <a:r>
              <a:rPr lang="el-GR" dirty="0"/>
              <a:t>τα αναγνώσματα, η εορτή, τα ενδιαφέροντα του ακροατηρίου, οι ιδιαίτερες τυχόν περιστάσεις, ο ομιλητής </a:t>
            </a:r>
            <a:r>
              <a:rPr lang="el-GR" u="sng" dirty="0"/>
              <a:t>συγκεντρώνει το υλικό του </a:t>
            </a:r>
            <a:r>
              <a:rPr lang="el-GR" dirty="0"/>
              <a:t>από την αγία Γραφή και τις πάσης φύσεως πηγές, το μελετά, το ταξινομεί, καταρτίζει το σχέδιο και οικοδομεί το περιεχόμενο του κηρύγματος.</a:t>
            </a:r>
          </a:p>
          <a:p>
            <a:r>
              <a:rPr lang="el-GR" dirty="0"/>
              <a:t>Στη σύνθεση κινείται ελεύθερα βάσει των </a:t>
            </a:r>
            <a:r>
              <a:rPr lang="el-GR" dirty="0" err="1"/>
              <a:t>γνώσεών</a:t>
            </a:r>
            <a:r>
              <a:rPr lang="el-GR" dirty="0"/>
              <a:t> του, της πείρας του και των μορφωτικών και πνευματικών του προϋποθέσεων και ακολουθώντας τους ομιλητικούς κανόνες κατασκευάζει τον λόγο.</a:t>
            </a:r>
          </a:p>
          <a:p>
            <a:r>
              <a:rPr lang="el-GR" dirty="0"/>
              <a:t>Από όλα αυτά φαίνονται οι δυσκολίες, καθώς και τα πλεονεκτήματα και τα μειονεκτήματα του ομιλητικού αυτού είδους. </a:t>
            </a:r>
          </a:p>
          <a:p>
            <a:pPr lvl="1">
              <a:buFont typeface="Wingdings" panose="05000000000000000000" pitchFamily="2" charset="2"/>
              <a:buChar char="v"/>
            </a:pPr>
            <a:r>
              <a:rPr lang="el-GR" dirty="0"/>
              <a:t>Η </a:t>
            </a:r>
            <a:r>
              <a:rPr lang="el-GR" b="1" dirty="0"/>
              <a:t>απομάκρυνση από τις περικοπές </a:t>
            </a:r>
            <a:r>
              <a:rPr lang="el-GR" dirty="0"/>
              <a:t>αποδεσμεύει το κήρυγμα από το φυσικό του πλαίσιο και τον ειδικό στη σύναξη προορισμό του. Αν </a:t>
            </a:r>
            <a:r>
              <a:rPr lang="el-GR" dirty="0" err="1"/>
              <a:t>αφορμηθεί</a:t>
            </a:r>
            <a:r>
              <a:rPr lang="el-GR" dirty="0"/>
              <a:t> από ένα χωρίο των περικοπών ή αν στραφεί στο θέμα της εορτής ή στον εορταζόμενο άγιο ξαναβρίσκει το πλαίσιο αυτό. </a:t>
            </a:r>
          </a:p>
          <a:p>
            <a:pPr lvl="1">
              <a:buFont typeface="Wingdings" panose="05000000000000000000" pitchFamily="2" charset="2"/>
              <a:buChar char="v"/>
            </a:pPr>
            <a:r>
              <a:rPr lang="el-GR" dirty="0"/>
              <a:t>Η </a:t>
            </a:r>
            <a:r>
              <a:rPr lang="el-GR" b="1" dirty="0"/>
              <a:t>ελευθερία στην επιλογή του θέματος </a:t>
            </a:r>
            <a:r>
              <a:rPr lang="el-GR" dirty="0"/>
              <a:t>διασπά την ενότητα της σύναξης και παραδίδεται η διδασκαλία στη διάκριση του ομιλητή. </a:t>
            </a:r>
          </a:p>
          <a:p>
            <a:pPr lvl="1">
              <a:buFont typeface="Wingdings" panose="05000000000000000000" pitchFamily="2" charset="2"/>
              <a:buChar char="v"/>
            </a:pPr>
            <a:r>
              <a:rPr lang="el-GR" dirty="0"/>
              <a:t>Στη δυσκολία για τη σωστή εύρεση θέματος προστίθεται και </a:t>
            </a:r>
            <a:r>
              <a:rPr lang="el-GR" b="1" dirty="0"/>
              <a:t>η δυσχέρεια για συγκέντρωση της απαιτούμενης ύλης</a:t>
            </a:r>
            <a:r>
              <a:rPr lang="el-GR" dirty="0"/>
              <a:t>, η κατανομή και αφομοίωσή της, η κατάστρωση του σχεδίου και η επιτυχημένη πραγμάτευση. Συνεπώς χρειάζεται κόπος, θεολογική και πνευματική γνώση και δεξιοτεχνία για να φτάσουμε σε μία άρτια μορφή λόγου. Το τεχνικότερο αυτό είδος του κηρύγματος έχει ανάγκη από σοφούς και έμπειρους τεχνίτες.  </a:t>
            </a:r>
          </a:p>
          <a:p>
            <a:r>
              <a:rPr lang="el-GR" dirty="0"/>
              <a:t>Τα επιμέρους στοιχεία από τα οποία απαρτίζεται είναι: </a:t>
            </a:r>
            <a:r>
              <a:rPr lang="el-GR" u="sng" dirty="0"/>
              <a:t>το ρητό</a:t>
            </a:r>
            <a:r>
              <a:rPr lang="el-GR" dirty="0"/>
              <a:t>, </a:t>
            </a:r>
            <a:r>
              <a:rPr lang="el-GR" u="sng" dirty="0"/>
              <a:t>το προοίμιο</a:t>
            </a:r>
            <a:r>
              <a:rPr lang="el-GR" dirty="0"/>
              <a:t>, </a:t>
            </a:r>
            <a:r>
              <a:rPr lang="el-GR" u="sng" dirty="0"/>
              <a:t>η πρόταση</a:t>
            </a:r>
            <a:r>
              <a:rPr lang="el-GR" dirty="0"/>
              <a:t>, </a:t>
            </a:r>
            <a:r>
              <a:rPr lang="el-GR" u="sng" dirty="0"/>
              <a:t>η επίκληση</a:t>
            </a:r>
            <a:r>
              <a:rPr lang="el-GR" dirty="0"/>
              <a:t>, </a:t>
            </a:r>
            <a:r>
              <a:rPr lang="el-GR" u="sng" dirty="0"/>
              <a:t>το κύριο θέμα</a:t>
            </a:r>
            <a:r>
              <a:rPr lang="el-GR" dirty="0"/>
              <a:t> και </a:t>
            </a:r>
            <a:r>
              <a:rPr lang="el-GR" u="sng" dirty="0"/>
              <a:t>ο επίλογος</a:t>
            </a:r>
            <a:r>
              <a:rPr lang="el-GR" dirty="0"/>
              <a:t>.</a:t>
            </a:r>
          </a:p>
        </p:txBody>
      </p:sp>
    </p:spTree>
    <p:extLst>
      <p:ext uri="{BB962C8B-B14F-4D97-AF65-F5344CB8AC3E}">
        <p14:creationId xmlns:p14="http://schemas.microsoft.com/office/powerpoint/2010/main" val="1892146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717A36-74FD-7135-2721-654359A84ED1}"/>
              </a:ext>
            </a:extLst>
          </p:cNvPr>
          <p:cNvSpPr>
            <a:spLocks noGrp="1"/>
          </p:cNvSpPr>
          <p:nvPr>
            <p:ph type="title"/>
          </p:nvPr>
        </p:nvSpPr>
        <p:spPr>
          <a:xfrm>
            <a:off x="838200" y="18255"/>
            <a:ext cx="10515600" cy="762795"/>
          </a:xfrm>
        </p:spPr>
        <p:txBody>
          <a:bodyPr/>
          <a:lstStyle/>
          <a:p>
            <a:pPr algn="ctr"/>
            <a:r>
              <a:rPr lang="el-GR" dirty="0"/>
              <a:t>Α΄ Ρητό</a:t>
            </a:r>
          </a:p>
        </p:txBody>
      </p:sp>
      <p:sp>
        <p:nvSpPr>
          <p:cNvPr id="3" name="Θέση περιεχομένου 2">
            <a:extLst>
              <a:ext uri="{FF2B5EF4-FFF2-40B4-BE49-F238E27FC236}">
                <a16:creationId xmlns:a16="http://schemas.microsoft.com/office/drawing/2014/main" id="{4C7CA49B-040D-8EC4-3FFB-CF60C06EA4C7}"/>
              </a:ext>
            </a:extLst>
          </p:cNvPr>
          <p:cNvSpPr>
            <a:spLocks noGrp="1"/>
          </p:cNvSpPr>
          <p:nvPr>
            <p:ph idx="1"/>
          </p:nvPr>
        </p:nvSpPr>
        <p:spPr>
          <a:xfrm>
            <a:off x="0" y="714375"/>
            <a:ext cx="12192000" cy="6125370"/>
          </a:xfrm>
        </p:spPr>
        <p:txBody>
          <a:bodyPr>
            <a:normAutofit fontScale="92500" lnSpcReduction="20000"/>
          </a:bodyPr>
          <a:lstStyle/>
          <a:p>
            <a:r>
              <a:rPr lang="el-GR" dirty="0"/>
              <a:t>Η χρήση ρητού στην αρχή του λόγου </a:t>
            </a:r>
            <a:r>
              <a:rPr lang="el-GR" dirty="0">
                <a:effectLst>
                  <a:outerShdw blurRad="38100" dist="38100" dir="2700000" algn="tl">
                    <a:srgbClr val="000000">
                      <a:alpha val="43137"/>
                    </a:srgbClr>
                  </a:outerShdw>
                </a:effectLst>
              </a:rPr>
              <a:t>δεν είναι πάντα απαραίτητη</a:t>
            </a:r>
            <a:r>
              <a:rPr lang="el-GR" dirty="0"/>
              <a:t>, ιδίως όταν ο λόγος αφορά στο ευαγγελικό ανάγνωσμα που προηγουμένως έχει ακουστεί.</a:t>
            </a:r>
          </a:p>
          <a:p>
            <a:r>
              <a:rPr lang="el-GR" dirty="0"/>
              <a:t>Δίνει κάποια επισημότητα που ουσιαστικά καταντά πολλές φορές επίπλαστη. Ιδιαιτέρως αν το θέμα δεν βρίσκεται σε άμεση και οργανική σχέση προς το ρητό, αλλά απλώς αναζητούμε κάποια αγιογραφική φράση ο χαρακτήρας του αποβαίνει διακοσμητικός και ανώφελος. Σ’ αυτές τις περιπτώσεις το τιμιότερο είναι ο λόγος να μένει χωρίς ρητό. </a:t>
            </a:r>
          </a:p>
          <a:p>
            <a:r>
              <a:rPr lang="el-GR" dirty="0"/>
              <a:t>Αντιθέτως, </a:t>
            </a:r>
            <a:r>
              <a:rPr lang="el-GR" b="1" dirty="0"/>
              <a:t>πρέπει να χρησιμοποιείται όταν </a:t>
            </a:r>
            <a:r>
              <a:rPr lang="el-GR" b="1" u="sng" dirty="0"/>
              <a:t>ρητό </a:t>
            </a:r>
            <a:r>
              <a:rPr lang="el-GR" b="1" dirty="0"/>
              <a:t>και </a:t>
            </a:r>
            <a:r>
              <a:rPr lang="el-GR" b="1" u="sng" dirty="0"/>
              <a:t>θέμα</a:t>
            </a:r>
            <a:r>
              <a:rPr lang="el-GR" b="1" dirty="0"/>
              <a:t> συμπίπτουν</a:t>
            </a:r>
            <a:r>
              <a:rPr lang="el-GR" dirty="0"/>
              <a:t>, πολύ περισσότερο </a:t>
            </a:r>
            <a:r>
              <a:rPr lang="el-GR" u="sng" dirty="0"/>
              <a:t>όταν το ρητό μας δίνει το διάγραμμα του λόγου</a:t>
            </a:r>
            <a:r>
              <a:rPr lang="el-GR" dirty="0"/>
              <a:t>, οπότε εκτελεί και </a:t>
            </a:r>
            <a:r>
              <a:rPr lang="el-GR" b="1" dirty="0"/>
              <a:t>μνημοτεχνικό έργο </a:t>
            </a:r>
            <a:r>
              <a:rPr lang="el-GR" dirty="0"/>
              <a:t>για μας και για τον ακροατή. Παραδείγματος χάριν την Κυριακή του </a:t>
            </a:r>
            <a:r>
              <a:rPr lang="el-GR" dirty="0" err="1"/>
              <a:t>τελώνου</a:t>
            </a:r>
            <a:r>
              <a:rPr lang="el-GR" dirty="0"/>
              <a:t> και φαρισαίου θα ήταν εύστοχο να τεθεί στην κεφαλίδα του λόγου η επιγραμματική φράση του Κυρίου «</a:t>
            </a:r>
            <a:r>
              <a:rPr lang="el-GR" i="1" dirty="0" err="1"/>
              <a:t>Πᾶς</a:t>
            </a:r>
            <a:r>
              <a:rPr lang="el-GR" i="1" dirty="0"/>
              <a:t> ὁ </a:t>
            </a:r>
            <a:r>
              <a:rPr lang="el-GR" i="1" dirty="0" err="1"/>
              <a:t>ὑψῶν</a:t>
            </a:r>
            <a:r>
              <a:rPr lang="el-GR" i="1" dirty="0"/>
              <a:t> </a:t>
            </a:r>
            <a:r>
              <a:rPr lang="el-GR" i="1" dirty="0" err="1"/>
              <a:t>ἑαυτὸν</a:t>
            </a:r>
            <a:r>
              <a:rPr lang="el-GR" i="1" dirty="0"/>
              <a:t> </a:t>
            </a:r>
            <a:r>
              <a:rPr lang="el-GR" i="1" dirty="0" err="1"/>
              <a:t>ταπεινωθήσεται</a:t>
            </a:r>
            <a:r>
              <a:rPr lang="el-GR" i="1" dirty="0"/>
              <a:t>, ὁ </a:t>
            </a:r>
            <a:r>
              <a:rPr lang="el-GR" i="1" dirty="0" err="1"/>
              <a:t>δὲ</a:t>
            </a:r>
            <a:r>
              <a:rPr lang="el-GR" i="1" dirty="0"/>
              <a:t> </a:t>
            </a:r>
            <a:r>
              <a:rPr lang="el-GR" i="1" dirty="0" err="1"/>
              <a:t>ταπεινῶν</a:t>
            </a:r>
            <a:r>
              <a:rPr lang="el-GR" i="1" dirty="0"/>
              <a:t> </a:t>
            </a:r>
            <a:r>
              <a:rPr lang="el-GR" i="1" dirty="0" err="1"/>
              <a:t>ἑαυτὸν</a:t>
            </a:r>
            <a:r>
              <a:rPr lang="el-GR" i="1" dirty="0"/>
              <a:t> </a:t>
            </a:r>
            <a:r>
              <a:rPr lang="el-GR" i="1" dirty="0" err="1"/>
              <a:t>ὑψωθήσεται</a:t>
            </a:r>
            <a:r>
              <a:rPr lang="el-GR" dirty="0"/>
              <a:t>» (</a:t>
            </a:r>
            <a:r>
              <a:rPr lang="el-GR" i="1" dirty="0" err="1"/>
              <a:t>Λκ</a:t>
            </a:r>
            <a:r>
              <a:rPr lang="el-GR" dirty="0"/>
              <a:t>. 18,14).  </a:t>
            </a:r>
          </a:p>
          <a:p>
            <a:r>
              <a:rPr lang="el-GR" dirty="0"/>
              <a:t>Εκτός από ακραίες περιπτώσεις, η χρήση του ρητού μπορεί να χαρακτηριστεί ως επιθυμητή. Συνδέει τον λόγο με κάποιο αυθεντικό κείμενο και θέτει ένα δεσμευτικό όριο στον ομιλητή, να παραμείνει στην ανάπτυξη του χωρίου. </a:t>
            </a:r>
          </a:p>
          <a:p>
            <a:r>
              <a:rPr lang="el-GR" dirty="0"/>
              <a:t>Αν μάλιστα από το ρητό πηγάζει </a:t>
            </a:r>
            <a:r>
              <a:rPr lang="el-GR" u="sng" dirty="0"/>
              <a:t>το περιεχόμενο του λόγου </a:t>
            </a:r>
            <a:r>
              <a:rPr lang="el-GR" dirty="0"/>
              <a:t>και </a:t>
            </a:r>
            <a:r>
              <a:rPr lang="el-GR" u="sng" dirty="0"/>
              <a:t>από αυτό αντλείται η διαίρεσή του</a:t>
            </a:r>
            <a:r>
              <a:rPr lang="el-GR" dirty="0"/>
              <a:t>, τότε ο λόγος παίρνει τη μορφή μιας διεξοδικής ανάλυσης όχι της περικοπής αλλά μιας </a:t>
            </a:r>
            <a:r>
              <a:rPr lang="el-GR" dirty="0" err="1"/>
              <a:t>φράσεώς</a:t>
            </a:r>
            <a:r>
              <a:rPr lang="el-GR" dirty="0"/>
              <a:t> της. </a:t>
            </a:r>
          </a:p>
        </p:txBody>
      </p:sp>
    </p:spTree>
    <p:extLst>
      <p:ext uri="{BB962C8B-B14F-4D97-AF65-F5344CB8AC3E}">
        <p14:creationId xmlns:p14="http://schemas.microsoft.com/office/powerpoint/2010/main" val="125551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8D6BAF-344E-7E41-41C4-6B506EB6196D}"/>
              </a:ext>
            </a:extLst>
          </p:cNvPr>
          <p:cNvSpPr>
            <a:spLocks noGrp="1"/>
          </p:cNvSpPr>
          <p:nvPr>
            <p:ph type="title"/>
          </p:nvPr>
        </p:nvSpPr>
        <p:spPr>
          <a:xfrm>
            <a:off x="838200" y="18256"/>
            <a:ext cx="10515600" cy="662782"/>
          </a:xfrm>
        </p:spPr>
        <p:txBody>
          <a:bodyPr>
            <a:normAutofit fontScale="90000"/>
          </a:bodyPr>
          <a:lstStyle/>
          <a:p>
            <a:pPr algn="ctr"/>
            <a:r>
              <a:rPr lang="el-GR" dirty="0"/>
              <a:t>Α΄ Ρητό</a:t>
            </a:r>
          </a:p>
        </p:txBody>
      </p:sp>
      <p:sp>
        <p:nvSpPr>
          <p:cNvPr id="3" name="Θέση περιεχομένου 2">
            <a:extLst>
              <a:ext uri="{FF2B5EF4-FFF2-40B4-BE49-F238E27FC236}">
                <a16:creationId xmlns:a16="http://schemas.microsoft.com/office/drawing/2014/main" id="{AD1BF4F6-4D01-8EE9-8993-0DDB95421DF4}"/>
              </a:ext>
            </a:extLst>
          </p:cNvPr>
          <p:cNvSpPr>
            <a:spLocks noGrp="1"/>
          </p:cNvSpPr>
          <p:nvPr>
            <p:ph idx="1"/>
          </p:nvPr>
        </p:nvSpPr>
        <p:spPr>
          <a:xfrm>
            <a:off x="0" y="590550"/>
            <a:ext cx="12192000" cy="6249194"/>
          </a:xfrm>
        </p:spPr>
        <p:txBody>
          <a:bodyPr>
            <a:normAutofit fontScale="92500" lnSpcReduction="20000"/>
          </a:bodyPr>
          <a:lstStyle/>
          <a:p>
            <a:r>
              <a:rPr lang="el-GR" dirty="0"/>
              <a:t>Υπάρχουν και περιπτώσεις, όπου το ρητό - χωρίς να αποτελεί τον άξονα του λόγου - </a:t>
            </a:r>
            <a:r>
              <a:rPr lang="el-GR" b="1" dirty="0"/>
              <a:t>διατυπώνει μία βασική αρχή</a:t>
            </a:r>
            <a:r>
              <a:rPr lang="el-GR" dirty="0"/>
              <a:t>, γύρω από την οποία οικοδομείται η πραγμάτευση του θέματος. Τότε το ρητό εξυπηρετεί οργανικά τη δομή του λόγου και δίνει το θείο κύρος στα λεγόμενα του ομιλητή. </a:t>
            </a:r>
          </a:p>
          <a:p>
            <a:r>
              <a:rPr lang="el-GR" dirty="0"/>
              <a:t>Παραδείγματος χάριν σε λόγο για τις άσεμνες διασκεδάσεις μπορεί να προταχθεί το ρητό «</a:t>
            </a:r>
            <a:r>
              <a:rPr lang="el-GR" i="1" dirty="0" err="1"/>
              <a:t>Πᾶν</a:t>
            </a:r>
            <a:r>
              <a:rPr lang="el-GR" i="1" dirty="0"/>
              <a:t>, ὅ </a:t>
            </a:r>
            <a:r>
              <a:rPr lang="el-GR" i="1" dirty="0" err="1"/>
              <a:t>οὐκ</a:t>
            </a:r>
            <a:r>
              <a:rPr lang="el-GR" i="1" dirty="0"/>
              <a:t> </a:t>
            </a:r>
            <a:r>
              <a:rPr lang="el-GR" i="1" dirty="0" err="1"/>
              <a:t>ἐκ</a:t>
            </a:r>
            <a:r>
              <a:rPr lang="el-GR" i="1" dirty="0"/>
              <a:t> πίστεως, </a:t>
            </a:r>
            <a:r>
              <a:rPr lang="el-GR" i="1" dirty="0" err="1"/>
              <a:t>ἁμαρτίαν</a:t>
            </a:r>
            <a:r>
              <a:rPr lang="el-GR" i="1" dirty="0"/>
              <a:t> </a:t>
            </a:r>
            <a:r>
              <a:rPr lang="el-GR" i="1" dirty="0" err="1"/>
              <a:t>ἐστίν</a:t>
            </a:r>
            <a:r>
              <a:rPr lang="el-GR" dirty="0"/>
              <a:t>» (</a:t>
            </a:r>
            <a:r>
              <a:rPr lang="el-GR" i="1" dirty="0" err="1"/>
              <a:t>Ρωμ</a:t>
            </a:r>
            <a:r>
              <a:rPr lang="el-GR" dirty="0"/>
              <a:t>. 14,23). Η σύνδεση του ρητού γίνεται με παραγωγικό συλλογισμό, από μία γενική αρχή σε μία ειδική περίπτωση.</a:t>
            </a:r>
          </a:p>
          <a:p>
            <a:r>
              <a:rPr lang="el-GR" dirty="0"/>
              <a:t>Αντίθετα, με επαγωγικό συλλογισμό, από τη συγκεκριμένη ειδική περίπτωση σε γενική αρχή, μπορεί να στηριχθεί η χρήση του ρητού «</a:t>
            </a:r>
            <a:r>
              <a:rPr lang="el-GR" i="1" dirty="0" err="1"/>
              <a:t>Τὸν</a:t>
            </a:r>
            <a:r>
              <a:rPr lang="el-GR" i="1" dirty="0"/>
              <a:t> </a:t>
            </a:r>
            <a:r>
              <a:rPr lang="el-GR" i="1" dirty="0" err="1"/>
              <a:t>ἀσθενοῦντα</a:t>
            </a:r>
            <a:r>
              <a:rPr lang="el-GR" i="1" dirty="0"/>
              <a:t> </a:t>
            </a:r>
            <a:r>
              <a:rPr lang="el-GR" i="1" dirty="0" err="1"/>
              <a:t>τῇ</a:t>
            </a:r>
            <a:r>
              <a:rPr lang="el-GR" i="1" dirty="0"/>
              <a:t> </a:t>
            </a:r>
            <a:r>
              <a:rPr lang="el-GR" i="1" dirty="0" err="1"/>
              <a:t>πίστει</a:t>
            </a:r>
            <a:r>
              <a:rPr lang="el-GR" i="1" dirty="0"/>
              <a:t> προσλαμβάνεσθε</a:t>
            </a:r>
            <a:r>
              <a:rPr lang="el-GR" dirty="0"/>
              <a:t>» (</a:t>
            </a:r>
            <a:r>
              <a:rPr lang="el-GR" i="1" dirty="0" err="1"/>
              <a:t>Ρωμ</a:t>
            </a:r>
            <a:r>
              <a:rPr lang="el-GR" dirty="0"/>
              <a:t>. 14,1) σε λόγο περί ανεξιθρησκείας. </a:t>
            </a:r>
          </a:p>
          <a:p>
            <a:r>
              <a:rPr lang="el-GR" dirty="0"/>
              <a:t>Σε κηρύγματα που απευθύνονται σε ευρύτερα ακροατήρια και όχι σε εκκλησιαστικά, το καλύτερο είναι να αποφεύγεται η πρόταξη του ρητού, γιατί αντί να προδιαθέσει ευμενώς δεν είναι απίθανο να φέρει το αντίθετο αποτέλεσμα. Π.χ. ο απόστολος Παύλος μιλώντας στους Αθηναίους ούτε πρόταξε ούτε χρησιμοποίησε κανένα χωρίο από τη Γραφή. </a:t>
            </a:r>
          </a:p>
          <a:p>
            <a:r>
              <a:rPr lang="el-GR" dirty="0"/>
              <a:t>Από τη στιγμή που θα προκρίνουμε την πρόταξη ρητού, </a:t>
            </a:r>
            <a:r>
              <a:rPr lang="el-GR" b="1" dirty="0"/>
              <a:t>η επιλογή του πρέπει να γίνει με πολύ τέχνη</a:t>
            </a:r>
            <a:r>
              <a:rPr lang="el-GR" dirty="0"/>
              <a:t>, γιατί: </a:t>
            </a:r>
          </a:p>
          <a:p>
            <a:pPr lvl="1">
              <a:buFont typeface="Wingdings" panose="05000000000000000000" pitchFamily="2" charset="2"/>
              <a:buChar char="v"/>
            </a:pPr>
            <a:r>
              <a:rPr lang="el-GR" dirty="0"/>
              <a:t>θα αποτελέσει τη </a:t>
            </a:r>
            <a:r>
              <a:rPr lang="el-GR" dirty="0" err="1"/>
              <a:t>μετωπίδα</a:t>
            </a:r>
            <a:r>
              <a:rPr lang="el-GR" dirty="0"/>
              <a:t> του λόγου, </a:t>
            </a:r>
          </a:p>
          <a:p>
            <a:pPr lvl="1">
              <a:buFont typeface="Wingdings" panose="05000000000000000000" pitchFamily="2" charset="2"/>
              <a:buChar char="v"/>
            </a:pPr>
            <a:r>
              <a:rPr lang="el-GR" dirty="0"/>
              <a:t>θα επαναληφθεί πολλές φορές και </a:t>
            </a:r>
          </a:p>
          <a:p>
            <a:pPr lvl="1">
              <a:buFont typeface="Wingdings" panose="05000000000000000000" pitchFamily="2" charset="2"/>
              <a:buChar char="v"/>
            </a:pPr>
            <a:r>
              <a:rPr lang="el-GR" dirty="0"/>
              <a:t>θα απομνημονευθεί από τους ακροατές.</a:t>
            </a:r>
          </a:p>
          <a:p>
            <a:endParaRPr lang="el-GR" dirty="0"/>
          </a:p>
        </p:txBody>
      </p:sp>
    </p:spTree>
    <p:extLst>
      <p:ext uri="{BB962C8B-B14F-4D97-AF65-F5344CB8AC3E}">
        <p14:creationId xmlns:p14="http://schemas.microsoft.com/office/powerpoint/2010/main" val="1527549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C0F735-FAA0-84EA-7BB2-721D09C652D2}"/>
              </a:ext>
            </a:extLst>
          </p:cNvPr>
          <p:cNvSpPr>
            <a:spLocks noGrp="1"/>
          </p:cNvSpPr>
          <p:nvPr>
            <p:ph type="title"/>
          </p:nvPr>
        </p:nvSpPr>
        <p:spPr>
          <a:xfrm>
            <a:off x="838200" y="0"/>
            <a:ext cx="10515600" cy="681037"/>
          </a:xfrm>
        </p:spPr>
        <p:txBody>
          <a:bodyPr>
            <a:normAutofit fontScale="90000"/>
          </a:bodyPr>
          <a:lstStyle/>
          <a:p>
            <a:pPr algn="ctr"/>
            <a:r>
              <a:rPr lang="el-GR" dirty="0"/>
              <a:t>Α΄ Ρητό</a:t>
            </a:r>
          </a:p>
        </p:txBody>
      </p:sp>
      <p:sp>
        <p:nvSpPr>
          <p:cNvPr id="3" name="Θέση περιεχομένου 2">
            <a:extLst>
              <a:ext uri="{FF2B5EF4-FFF2-40B4-BE49-F238E27FC236}">
                <a16:creationId xmlns:a16="http://schemas.microsoft.com/office/drawing/2014/main" id="{99B34C9E-B35C-4658-93C3-D0A147C89477}"/>
              </a:ext>
            </a:extLst>
          </p:cNvPr>
          <p:cNvSpPr>
            <a:spLocks noGrp="1"/>
          </p:cNvSpPr>
          <p:nvPr>
            <p:ph idx="1"/>
          </p:nvPr>
        </p:nvSpPr>
        <p:spPr>
          <a:xfrm>
            <a:off x="0" y="522118"/>
            <a:ext cx="12192000" cy="6335881"/>
          </a:xfrm>
        </p:spPr>
        <p:txBody>
          <a:bodyPr>
            <a:normAutofit fontScale="92500" lnSpcReduction="20000"/>
          </a:bodyPr>
          <a:lstStyle/>
          <a:p>
            <a:pPr marL="0" indent="0">
              <a:buNone/>
            </a:pPr>
            <a:r>
              <a:rPr lang="el-GR" dirty="0"/>
              <a:t>Κανόνες που προσδιορίζουν τα κριτήρια της καλής επιλογής του ρητού:</a:t>
            </a:r>
          </a:p>
          <a:p>
            <a:pPr marL="514350" indent="-514350">
              <a:buAutoNum type="arabicPeriod"/>
            </a:pPr>
            <a:r>
              <a:rPr lang="el-GR" dirty="0"/>
              <a:t>Το ρητό λαμβάνεται από αυθεντικό κείμενο και κατεξοχήν από την αγία Γραφή. Κατά δεύτερο λόγο μπορούν να χρησιμοποιηθούν ως ρητά άρθρα του Συμβόλου της πίστης και φράσεις από γνωστούς ύμνους που ψάλλονται στην Εκκλησία.</a:t>
            </a:r>
          </a:p>
          <a:p>
            <a:pPr marL="514350" indent="-514350">
              <a:buAutoNum type="arabicPeriod"/>
            </a:pPr>
            <a:r>
              <a:rPr lang="el-GR" dirty="0"/>
              <a:t>Να αποφεύγονται δύσκολα και ασαφή χωρία. </a:t>
            </a:r>
          </a:p>
          <a:p>
            <a:pPr marL="514350" indent="-514350">
              <a:buAutoNum type="arabicPeriod"/>
            </a:pPr>
            <a:r>
              <a:rPr lang="el-GR" dirty="0"/>
              <a:t>Να μην χρησιμοποιούνται χωρία που έχουν λέξεις που στη σημερινή τους έννοια είναι κακόηχες.</a:t>
            </a:r>
          </a:p>
          <a:p>
            <a:pPr marL="514350" indent="-514350">
              <a:buAutoNum type="arabicPeriod"/>
            </a:pPr>
            <a:r>
              <a:rPr lang="el-GR" dirty="0"/>
              <a:t>Το ρητό πρέπει να αφορά σε θεμελιώδεις αλήθειες και να δίνει αφορμές για ανάπτυξη του θέματος.</a:t>
            </a:r>
          </a:p>
          <a:p>
            <a:pPr marL="514350" indent="-514350">
              <a:buAutoNum type="arabicPeriod"/>
            </a:pPr>
            <a:r>
              <a:rPr lang="el-GR" dirty="0"/>
              <a:t>Το χωρίο πρέπει να είναι ακέραιο και να ερμηνεύεται κατά το νόημα που έχει μέσα στη βιβλική συνάφεια και όχι αυτοτελώς και αυθαιρέτως. </a:t>
            </a:r>
          </a:p>
          <a:p>
            <a:pPr marL="514350" indent="-514350">
              <a:buAutoNum type="arabicPeriod"/>
            </a:pPr>
            <a:r>
              <a:rPr lang="el-GR" dirty="0"/>
              <a:t>Το ρητό να μην είναι υπερβολικά μεγάλο, ώστε να είναι δύσκολο στην απομνημόνευσή του και να καταναλώνεται αρκετός χρόνος με την επανάληψή του, ούτε για ακουστικούς λόγους πάρα πολύ μικρό, εκτός αν είναι εξαιρετικά γόνιμο και έχει αυτοτελές νόημα. </a:t>
            </a:r>
          </a:p>
          <a:p>
            <a:pPr marL="514350" indent="-514350">
              <a:buAutoNum type="arabicPeriod"/>
            </a:pPr>
            <a:r>
              <a:rPr lang="el-GR" dirty="0"/>
              <a:t>Ο συνδυασμός δύο ή περισσοτέρων ρητών κατ’ αρχήν πρέπει να αποφεύγεται. Μόνο αν αυτό είναι απολύτως απαραίτητο και συμπληρώνουν το ένα το άλλο και δεν υπερβαίνει το σύνθετο ρητό το φυσιολογικό μέγεθος, είναι δυνατόν να γίνει αυτό ανεκτό. </a:t>
            </a:r>
          </a:p>
        </p:txBody>
      </p:sp>
    </p:spTree>
    <p:extLst>
      <p:ext uri="{BB962C8B-B14F-4D97-AF65-F5344CB8AC3E}">
        <p14:creationId xmlns:p14="http://schemas.microsoft.com/office/powerpoint/2010/main" val="1394484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370072-15E9-18BA-B90E-5F7228A6F0A3}"/>
              </a:ext>
            </a:extLst>
          </p:cNvPr>
          <p:cNvSpPr>
            <a:spLocks noGrp="1"/>
          </p:cNvSpPr>
          <p:nvPr>
            <p:ph type="title"/>
          </p:nvPr>
        </p:nvSpPr>
        <p:spPr>
          <a:xfrm>
            <a:off x="838200" y="18256"/>
            <a:ext cx="10515600" cy="662782"/>
          </a:xfrm>
        </p:spPr>
        <p:txBody>
          <a:bodyPr>
            <a:normAutofit fontScale="90000"/>
          </a:bodyPr>
          <a:lstStyle/>
          <a:p>
            <a:pPr algn="ctr"/>
            <a:r>
              <a:rPr lang="el-GR" dirty="0"/>
              <a:t>ΕΙΣΑΓΩΓΙΚΑ</a:t>
            </a:r>
          </a:p>
        </p:txBody>
      </p:sp>
      <p:sp>
        <p:nvSpPr>
          <p:cNvPr id="3" name="Θέση περιεχομένου 2">
            <a:extLst>
              <a:ext uri="{FF2B5EF4-FFF2-40B4-BE49-F238E27FC236}">
                <a16:creationId xmlns:a16="http://schemas.microsoft.com/office/drawing/2014/main" id="{DBC023CA-36C1-6D1E-FA4F-5ACE2C9237D1}"/>
              </a:ext>
            </a:extLst>
          </p:cNvPr>
          <p:cNvSpPr>
            <a:spLocks noGrp="1"/>
          </p:cNvSpPr>
          <p:nvPr>
            <p:ph idx="1"/>
          </p:nvPr>
        </p:nvSpPr>
        <p:spPr>
          <a:xfrm>
            <a:off x="0" y="681038"/>
            <a:ext cx="12192000" cy="6176962"/>
          </a:xfrm>
        </p:spPr>
        <p:txBody>
          <a:bodyPr>
            <a:normAutofit fontScale="92500" lnSpcReduction="10000"/>
          </a:bodyPr>
          <a:lstStyle/>
          <a:p>
            <a:r>
              <a:rPr lang="el-GR" dirty="0"/>
              <a:t>Οι κανόνες που αφορούν στη μορφή του κηρύγματος δεν είναι θέσφατα, αλλά ούτε και αμελητέα στοιχεία.</a:t>
            </a:r>
          </a:p>
          <a:p>
            <a:r>
              <a:rPr lang="el-GR" dirty="0"/>
              <a:t>Όσο και αν το βάρος στη διακονία του λόγου του Θεού δικαιωματικά ανήκει στο </a:t>
            </a:r>
            <a:r>
              <a:rPr lang="el-GR" b="1" dirty="0"/>
              <a:t>περιεχόμενο</a:t>
            </a:r>
            <a:r>
              <a:rPr lang="el-GR" dirty="0"/>
              <a:t>, και όσο και αν </a:t>
            </a:r>
            <a:r>
              <a:rPr lang="el-GR" b="1" dirty="0"/>
              <a:t>η χάρη του Θεού δρα </a:t>
            </a:r>
            <a:r>
              <a:rPr lang="el-GR" dirty="0"/>
              <a:t>στην ψυχή του πιστού για την αποδοχή του ευαγγελικού λόγου, η </a:t>
            </a:r>
            <a:r>
              <a:rPr lang="el-GR" b="1" dirty="0"/>
              <a:t>μορφή </a:t>
            </a:r>
            <a:r>
              <a:rPr lang="el-GR" dirty="0"/>
              <a:t>αποτελεί πάντα το ανθρώπινο όχημα που μεταφέρει το θείο μήνυμα.</a:t>
            </a:r>
          </a:p>
          <a:p>
            <a:r>
              <a:rPr lang="el-GR" dirty="0"/>
              <a:t>Σύμφωνα με τη δογματική ορολογία στον ομιλητικό χώρο: </a:t>
            </a:r>
          </a:p>
          <a:p>
            <a:pPr lvl="1">
              <a:buFont typeface="Wingdings" panose="05000000000000000000" pitchFamily="2" charset="2"/>
              <a:buChar char="v"/>
            </a:pPr>
            <a:r>
              <a:rPr lang="el-GR" dirty="0"/>
              <a:t>ο μονομερής τονισμός του θείου περιεχομένου του κηρύγματος και η αμέλεια στη μορφή του θα ήταν ένα είδος ομιλητικού «</a:t>
            </a:r>
            <a:r>
              <a:rPr lang="el-GR" dirty="0" err="1"/>
              <a:t>μονοφυσισμού</a:t>
            </a:r>
            <a:r>
              <a:rPr lang="el-GR" dirty="0"/>
              <a:t>», ενώ </a:t>
            </a:r>
          </a:p>
          <a:p>
            <a:pPr lvl="1">
              <a:buFont typeface="Wingdings" panose="05000000000000000000" pitchFamily="2" charset="2"/>
              <a:buChar char="v"/>
            </a:pPr>
            <a:r>
              <a:rPr lang="el-GR" dirty="0"/>
              <a:t>η έξαρση της μορφής σε βάρος του περιεχομένου θα ήταν ένα είδος ομιλητικού «νεστοριανισμού».</a:t>
            </a:r>
          </a:p>
          <a:p>
            <a:r>
              <a:rPr lang="el-GR" dirty="0"/>
              <a:t>Η αλήθεια βρίσκεται πάντοτε στη μέση, στη βασιλική οδό, σε μία «</a:t>
            </a:r>
            <a:r>
              <a:rPr lang="el-GR" dirty="0" err="1"/>
              <a:t>θεανθρώπινη</a:t>
            </a:r>
            <a:r>
              <a:rPr lang="el-GR" dirty="0"/>
              <a:t>» αρμονία.</a:t>
            </a:r>
          </a:p>
          <a:p>
            <a:r>
              <a:rPr lang="el-GR" dirty="0"/>
              <a:t>Συνεπώς, παρά </a:t>
            </a:r>
            <a:r>
              <a:rPr lang="el-GR" b="1" dirty="0">
                <a:solidFill>
                  <a:srgbClr val="FF0000"/>
                </a:solidFill>
              </a:rPr>
              <a:t>τη σχετικότητα των ομιλητικών κανόνων</a:t>
            </a:r>
            <a:r>
              <a:rPr lang="el-GR" dirty="0"/>
              <a:t>, που πηγάζουν από την μακραίωνη εξειδίκευση της Εκκλησίας στο κηρυκτικό της έργο, η συνέπεια σ’ αυτούς εξασφαλίζει τις τεχνικές προϋποθέσεις και του δίνει την απαραίτητη σωστή και δοκιμασμένη μορφή του.</a:t>
            </a:r>
          </a:p>
        </p:txBody>
      </p:sp>
    </p:spTree>
    <p:extLst>
      <p:ext uri="{BB962C8B-B14F-4D97-AF65-F5344CB8AC3E}">
        <p14:creationId xmlns:p14="http://schemas.microsoft.com/office/powerpoint/2010/main" val="2862721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BDC817-C030-1DC7-02FF-9C0D86FB1AD9}"/>
              </a:ext>
            </a:extLst>
          </p:cNvPr>
          <p:cNvSpPr>
            <a:spLocks noGrp="1"/>
          </p:cNvSpPr>
          <p:nvPr>
            <p:ph type="title"/>
          </p:nvPr>
        </p:nvSpPr>
        <p:spPr>
          <a:xfrm>
            <a:off x="838200" y="0"/>
            <a:ext cx="10515600" cy="681037"/>
          </a:xfrm>
        </p:spPr>
        <p:txBody>
          <a:bodyPr>
            <a:normAutofit fontScale="90000"/>
          </a:bodyPr>
          <a:lstStyle/>
          <a:p>
            <a:pPr algn="ctr"/>
            <a:r>
              <a:rPr lang="el-GR" dirty="0"/>
              <a:t>Β΄ Προοίμιο </a:t>
            </a:r>
          </a:p>
        </p:txBody>
      </p:sp>
      <p:sp>
        <p:nvSpPr>
          <p:cNvPr id="3" name="Θέση περιεχομένου 2">
            <a:extLst>
              <a:ext uri="{FF2B5EF4-FFF2-40B4-BE49-F238E27FC236}">
                <a16:creationId xmlns:a16="http://schemas.microsoft.com/office/drawing/2014/main" id="{A6BCD751-63A7-C92C-2DBD-4E82D76CCED5}"/>
              </a:ext>
            </a:extLst>
          </p:cNvPr>
          <p:cNvSpPr>
            <a:spLocks noGrp="1"/>
          </p:cNvSpPr>
          <p:nvPr>
            <p:ph idx="1"/>
          </p:nvPr>
        </p:nvSpPr>
        <p:spPr>
          <a:xfrm>
            <a:off x="0" y="561028"/>
            <a:ext cx="12192000" cy="6296971"/>
          </a:xfrm>
        </p:spPr>
        <p:txBody>
          <a:bodyPr>
            <a:normAutofit fontScale="92500" lnSpcReduction="20000"/>
          </a:bodyPr>
          <a:lstStyle/>
          <a:p>
            <a:r>
              <a:rPr lang="el-GR" dirty="0"/>
              <a:t>Το προοίμιο έχει σκοπό να συνδέσει το ρητό με τον λόγο ή γενικά να ετοιμάσει την είσοδο στο κύριο θέμα, διεγείροντας την προσοχή και το ενδιαφέρον των ακροατών. Φυσικότερο είναι να υπάρχει, μπορεί όμως να λείπει τελείως. </a:t>
            </a:r>
          </a:p>
          <a:p>
            <a:r>
              <a:rPr lang="el-GR" dirty="0"/>
              <a:t>Πρέπει να είναι συνταγμένο με πολύ επιμέλεια, να είναι ζωηρό και ελκυστικό για να προκαλεί το ενδιαφέρον του ακροατή. Και αυτό γιατί συνήθως οι ακροατές εντείνουν την προσοχή τους για να ακούσουν τις πρώτες φράσεις του λόγου και αναλόγως προκαταλαμβάνονται ευμενώς ή δυσμενώς προς τον ομιλητή.</a:t>
            </a:r>
          </a:p>
          <a:p>
            <a:r>
              <a:rPr lang="el-GR" dirty="0"/>
              <a:t>Δεν ενδείκνυται να είναι μεγάλο. Το μέγιστο δυνατό μήκος του δεν είναι σωστό να υπερβαίνει το 1/8 του λόγου. Δεν πρέπει να αναφέρεται σε γενικότητες και να ταιριάζει σε οποιοδήποτε λόγο, ούτε όμως να προκαταλαμβάνει το περιεχόμενο του λόγου και τα επιχειρήματα που θα αναπτυχθούν, γιατί έτσι μειώνεται το ενδιαφέρον για την παρακολούθησή του. </a:t>
            </a:r>
          </a:p>
          <a:p>
            <a:r>
              <a:rPr lang="el-GR" dirty="0"/>
              <a:t>Το περιεχόμενο του προοιμίου μπορεί να αντληθεί από το ίδιο το ρητό. Να αναφερθεί στη συνάφειά του, στην ερμηνεία του, στην πρώτη εντύπωση που προκαλεί. Μάλιστα μπορεί να γίνει και μία σύντομη ανάλυση της περικοπής από την οποία έχει ληφθεί. </a:t>
            </a:r>
          </a:p>
          <a:p>
            <a:r>
              <a:rPr lang="el-GR" dirty="0"/>
              <a:t>Κατά δεύτερο λόγο μπορεί να γίνει μία αναφορά στις περιστάσεις της εκφωνήσεως του λόγου, της εορτής ή της ακολουθίας που τελείται, σε κάποιο χαρμόσυνο ή δυσάρεστο γεγονός που πρόσφατα συνέβη κτλ. </a:t>
            </a:r>
          </a:p>
          <a:p>
            <a:r>
              <a:rPr lang="el-GR" dirty="0"/>
              <a:t>Τέλος, και το ίδιο το θέμα του λόγου προσφέρει στοιχεία για τη σύνταξη του προοιμίου. </a:t>
            </a:r>
          </a:p>
        </p:txBody>
      </p:sp>
    </p:spTree>
    <p:extLst>
      <p:ext uri="{BB962C8B-B14F-4D97-AF65-F5344CB8AC3E}">
        <p14:creationId xmlns:p14="http://schemas.microsoft.com/office/powerpoint/2010/main" val="4188508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2D1EF1-7445-19A4-EC1C-D8F08535D3F7}"/>
              </a:ext>
            </a:extLst>
          </p:cNvPr>
          <p:cNvSpPr>
            <a:spLocks noGrp="1"/>
          </p:cNvSpPr>
          <p:nvPr>
            <p:ph type="title"/>
          </p:nvPr>
        </p:nvSpPr>
        <p:spPr>
          <a:xfrm>
            <a:off x="838200" y="18256"/>
            <a:ext cx="10515600" cy="798868"/>
          </a:xfrm>
        </p:spPr>
        <p:txBody>
          <a:bodyPr/>
          <a:lstStyle/>
          <a:p>
            <a:pPr algn="ctr"/>
            <a:r>
              <a:rPr lang="el-GR" dirty="0"/>
              <a:t>Γ΄ Πρόταση</a:t>
            </a:r>
          </a:p>
        </p:txBody>
      </p:sp>
      <p:sp>
        <p:nvSpPr>
          <p:cNvPr id="3" name="Θέση περιεχομένου 2">
            <a:extLst>
              <a:ext uri="{FF2B5EF4-FFF2-40B4-BE49-F238E27FC236}">
                <a16:creationId xmlns:a16="http://schemas.microsoft.com/office/drawing/2014/main" id="{36E0A6B3-CF28-9559-A6B7-FF94CF7DD99B}"/>
              </a:ext>
            </a:extLst>
          </p:cNvPr>
          <p:cNvSpPr>
            <a:spLocks noGrp="1"/>
          </p:cNvSpPr>
          <p:nvPr>
            <p:ph idx="1"/>
          </p:nvPr>
        </p:nvSpPr>
        <p:spPr>
          <a:xfrm>
            <a:off x="0" y="726398"/>
            <a:ext cx="12192000" cy="6113345"/>
          </a:xfrm>
        </p:spPr>
        <p:txBody>
          <a:bodyPr>
            <a:normAutofit/>
          </a:bodyPr>
          <a:lstStyle/>
          <a:p>
            <a:r>
              <a:rPr lang="el-GR" dirty="0"/>
              <a:t>Η πρόταση είναι </a:t>
            </a:r>
            <a:r>
              <a:rPr lang="el-GR" b="1" dirty="0"/>
              <a:t>σύντομη φράση </a:t>
            </a:r>
            <a:r>
              <a:rPr lang="el-GR" dirty="0"/>
              <a:t>με την οποία καθορίζεται και εξαγγέλλεται το θέμα του λόγου. </a:t>
            </a:r>
          </a:p>
          <a:p>
            <a:r>
              <a:rPr lang="el-GR" dirty="0"/>
              <a:t>Έχει σκοπό να βοηθήσει τον ακροατή: </a:t>
            </a:r>
          </a:p>
          <a:p>
            <a:pPr lvl="1">
              <a:buFont typeface="Wingdings" panose="05000000000000000000" pitchFamily="2" charset="2"/>
              <a:buChar char="v"/>
            </a:pPr>
            <a:r>
              <a:rPr lang="el-GR" dirty="0"/>
              <a:t>να κατανοήσει το θέμα του λόγου, </a:t>
            </a:r>
          </a:p>
          <a:p>
            <a:pPr lvl="1">
              <a:buFont typeface="Wingdings" panose="05000000000000000000" pitchFamily="2" charset="2"/>
              <a:buChar char="v"/>
            </a:pPr>
            <a:r>
              <a:rPr lang="el-GR" dirty="0"/>
              <a:t>να συγκρατήσει τις υποδιαιρέσεις του και </a:t>
            </a:r>
          </a:p>
          <a:p>
            <a:pPr lvl="1">
              <a:buFont typeface="Wingdings" panose="05000000000000000000" pitchFamily="2" charset="2"/>
              <a:buChar char="v"/>
            </a:pPr>
            <a:r>
              <a:rPr lang="el-GR" dirty="0"/>
              <a:t>να παρακολουθήσει ανετότερα την πορεία της πραγμάτευσης. </a:t>
            </a:r>
          </a:p>
          <a:p>
            <a:r>
              <a:rPr lang="el-GR" dirty="0"/>
              <a:t>Για τον λόγο αυτό είναι χρήσιμη αλλά όχι απολύτως απαραίτητη. </a:t>
            </a:r>
          </a:p>
          <a:p>
            <a:r>
              <a:rPr lang="el-GR" dirty="0"/>
              <a:t>Παραλείπεται όταν το ρητό είναι σαφές και εύληπτο και δίνει το ίδιο τη διαίρεση του λόγου. </a:t>
            </a:r>
          </a:p>
          <a:p>
            <a:r>
              <a:rPr lang="el-GR" dirty="0"/>
              <a:t>Πρέπει να αναφέρεται στο θέμα του όλου λόγου και όχι στο θέμα ενός μέρους του. </a:t>
            </a:r>
          </a:p>
          <a:p>
            <a:r>
              <a:rPr lang="el-GR" dirty="0"/>
              <a:t>Να μην επαναλαμβάνει το ρητό.</a:t>
            </a:r>
          </a:p>
          <a:p>
            <a:r>
              <a:rPr lang="el-GR" dirty="0"/>
              <a:t>Η πρόταση πρέπει να είναι σύντομη, σαφής και να απομνημονεύεται εύκολα. </a:t>
            </a:r>
          </a:p>
        </p:txBody>
      </p:sp>
    </p:spTree>
    <p:extLst>
      <p:ext uri="{BB962C8B-B14F-4D97-AF65-F5344CB8AC3E}">
        <p14:creationId xmlns:p14="http://schemas.microsoft.com/office/powerpoint/2010/main" val="4272403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737C80-E21F-6C76-5E58-7B3586335592}"/>
              </a:ext>
            </a:extLst>
          </p:cNvPr>
          <p:cNvSpPr>
            <a:spLocks noGrp="1"/>
          </p:cNvSpPr>
          <p:nvPr>
            <p:ph type="title"/>
          </p:nvPr>
        </p:nvSpPr>
        <p:spPr>
          <a:xfrm>
            <a:off x="834957" y="18256"/>
            <a:ext cx="10515600" cy="798868"/>
          </a:xfrm>
        </p:spPr>
        <p:txBody>
          <a:bodyPr/>
          <a:lstStyle/>
          <a:p>
            <a:pPr algn="ctr"/>
            <a:r>
              <a:rPr lang="el-GR" dirty="0"/>
              <a:t>Δ΄ Επίκληση</a:t>
            </a:r>
          </a:p>
        </p:txBody>
      </p:sp>
      <p:sp>
        <p:nvSpPr>
          <p:cNvPr id="3" name="Θέση περιεχομένου 2">
            <a:extLst>
              <a:ext uri="{FF2B5EF4-FFF2-40B4-BE49-F238E27FC236}">
                <a16:creationId xmlns:a16="http://schemas.microsoft.com/office/drawing/2014/main" id="{D41913C3-AE61-EF17-FFD2-80440AC97F07}"/>
              </a:ext>
            </a:extLst>
          </p:cNvPr>
          <p:cNvSpPr>
            <a:spLocks noGrp="1"/>
          </p:cNvSpPr>
          <p:nvPr>
            <p:ph idx="1"/>
          </p:nvPr>
        </p:nvSpPr>
        <p:spPr>
          <a:xfrm>
            <a:off x="0" y="687488"/>
            <a:ext cx="12192000" cy="6152255"/>
          </a:xfrm>
        </p:spPr>
        <p:txBody>
          <a:bodyPr>
            <a:normAutofit fontScale="92500"/>
          </a:bodyPr>
          <a:lstStyle/>
          <a:p>
            <a:r>
              <a:rPr lang="el-GR" dirty="0"/>
              <a:t>Με την επίκληση ολοκληρώνεται το εισαγωγικό μέρος του λόγου. Είναι δυνατόν να πάρει μορφή: </a:t>
            </a:r>
          </a:p>
          <a:p>
            <a:pPr lvl="1">
              <a:buFont typeface="Wingdings" panose="05000000000000000000" pitchFamily="2" charset="2"/>
              <a:buChar char="v"/>
            </a:pPr>
            <a:r>
              <a:rPr lang="el-GR" dirty="0"/>
              <a:t>προσευχής προς τον Θεό ώστε να φωτίσει τον ομιλητή και τους ακροατές για την εξαγγελία και κατανόηση του λόγου Του, ή </a:t>
            </a:r>
          </a:p>
          <a:p>
            <a:pPr lvl="1">
              <a:buFont typeface="Wingdings" panose="05000000000000000000" pitchFamily="2" charset="2"/>
              <a:buChar char="v"/>
            </a:pPr>
            <a:r>
              <a:rPr lang="el-GR" dirty="0"/>
              <a:t>αποστροφής προς τους ακροατές που να επιζητεί την ευμένειά τους, ή </a:t>
            </a:r>
          </a:p>
          <a:p>
            <a:pPr lvl="1">
              <a:buFont typeface="Wingdings" panose="05000000000000000000" pitchFamily="2" charset="2"/>
              <a:buChar char="v"/>
            </a:pPr>
            <a:r>
              <a:rPr lang="el-GR" dirty="0"/>
              <a:t>και τα δύο μαζί. </a:t>
            </a:r>
          </a:p>
          <a:p>
            <a:r>
              <a:rPr lang="el-GR" dirty="0"/>
              <a:t>Η επίκληση ενέχει τον κίνδυνο να παρουσιαστεί ως κάτι το θεατρικό και εξεζητημένο. Ιδιαιτέρως στην εποχή μας που διακρίνεται για τάσεις προς το απλό και ανεπιτήδευτο ύφος, η επίκληση θεωρείται λίγο-πολύ υποκριτική. Εξάλλου ο λόγος εντάσσεται σε λειτουργικό πλαίσιο και η ιδιαίτερη προσευχή περιττεύει. </a:t>
            </a:r>
          </a:p>
          <a:p>
            <a:r>
              <a:rPr lang="el-GR" dirty="0"/>
              <a:t>Στο σημείο αυτό ο ομιλητής </a:t>
            </a:r>
            <a:r>
              <a:rPr lang="el-GR" b="1" dirty="0"/>
              <a:t>προσφωνεί συνήθως τους ακροατές</a:t>
            </a:r>
            <a:r>
              <a:rPr lang="el-GR" dirty="0"/>
              <a:t>. Αν παρίσταται επίσκοπος προσφωνεί μόνο αυτόν ή τον επίσκοπο και τους ακροατές. Η προσφώνηση ή γίνεται αυτοτελώς σε ειδική κλητική πρόταση, ή παρεμβάλλεται στην πρώτη φράση της επικλήσεως ή του λόγου.</a:t>
            </a:r>
          </a:p>
          <a:p>
            <a:r>
              <a:rPr lang="el-GR" dirty="0"/>
              <a:t>Κατά την κρίση του ομιλητή μπορεί να παραλειφθεί τελείως. </a:t>
            </a:r>
            <a:r>
              <a:rPr lang="el-GR" b="1" dirty="0">
                <a:solidFill>
                  <a:srgbClr val="FF0000"/>
                </a:solidFill>
              </a:rPr>
              <a:t>Σε επίσημες όμως περιστάσεις και προς αποφυγή παρεξηγήσεων καλό είναι να μην παραλείπεται</a:t>
            </a:r>
            <a:r>
              <a:rPr lang="el-GR" dirty="0"/>
              <a:t>.  </a:t>
            </a:r>
          </a:p>
        </p:txBody>
      </p:sp>
    </p:spTree>
    <p:extLst>
      <p:ext uri="{BB962C8B-B14F-4D97-AF65-F5344CB8AC3E}">
        <p14:creationId xmlns:p14="http://schemas.microsoft.com/office/powerpoint/2010/main" val="2553735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4CE9D4-AFC4-2F2D-1ABA-880B8CB4BBC2}"/>
              </a:ext>
            </a:extLst>
          </p:cNvPr>
          <p:cNvSpPr>
            <a:spLocks noGrp="1"/>
          </p:cNvSpPr>
          <p:nvPr>
            <p:ph type="title"/>
          </p:nvPr>
        </p:nvSpPr>
        <p:spPr>
          <a:xfrm>
            <a:off x="838200" y="18256"/>
            <a:ext cx="10515600" cy="1110154"/>
          </a:xfrm>
        </p:spPr>
        <p:txBody>
          <a:bodyPr>
            <a:normAutofit fontScale="90000"/>
          </a:bodyPr>
          <a:lstStyle/>
          <a:p>
            <a:pPr algn="ctr"/>
            <a:r>
              <a:rPr lang="el-GR" dirty="0"/>
              <a:t>Ε΄ Κύριο θέμα</a:t>
            </a:r>
            <a:br>
              <a:rPr lang="el-GR" dirty="0"/>
            </a:br>
            <a:r>
              <a:rPr lang="el-GR" dirty="0"/>
              <a:t>1) Εύρεση ύλης</a:t>
            </a:r>
          </a:p>
        </p:txBody>
      </p:sp>
      <p:sp>
        <p:nvSpPr>
          <p:cNvPr id="3" name="Θέση περιεχομένου 2">
            <a:extLst>
              <a:ext uri="{FF2B5EF4-FFF2-40B4-BE49-F238E27FC236}">
                <a16:creationId xmlns:a16="http://schemas.microsoft.com/office/drawing/2014/main" id="{8428C5DF-439E-0B7E-340E-FBDE84BE9F7F}"/>
              </a:ext>
            </a:extLst>
          </p:cNvPr>
          <p:cNvSpPr>
            <a:spLocks noGrp="1"/>
          </p:cNvSpPr>
          <p:nvPr>
            <p:ph idx="1"/>
          </p:nvPr>
        </p:nvSpPr>
        <p:spPr>
          <a:xfrm>
            <a:off x="0" y="1128410"/>
            <a:ext cx="12192000" cy="5729589"/>
          </a:xfrm>
        </p:spPr>
        <p:txBody>
          <a:bodyPr>
            <a:normAutofit fontScale="85000" lnSpcReduction="20000"/>
          </a:bodyPr>
          <a:lstStyle/>
          <a:p>
            <a:r>
              <a:rPr lang="el-GR" dirty="0"/>
              <a:t>Το κύριο θέμα είναι ο σκοπός και η ουσία του λόγου. </a:t>
            </a:r>
          </a:p>
          <a:p>
            <a:r>
              <a:rPr lang="el-GR" dirty="0"/>
              <a:t>Αφού έχουμε επισημάνει το θέμα του λόγου προχωρούμε στην εύρεση και συγκέντρωση του υλικού, που απαιτείται για την οικοδομή του θέματος. </a:t>
            </a:r>
          </a:p>
          <a:p>
            <a:r>
              <a:rPr lang="el-GR" dirty="0"/>
              <a:t>Για τον λόγο δεν υπάρχει περιορισμός στις πηγές. Φυσικά κύρια πηγή είναι η αγία Γραφή, καταρχήν οι περικοπές που διαβάστηκαν πριν από λίγο στην Εκκλησία, αλλά και ολόκληρη η αγία Γραφή. Ωστόσο, δεν περιοριζόμαστε στο περιεχόμενο των αναγνωσμάτων. </a:t>
            </a:r>
          </a:p>
          <a:p>
            <a:r>
              <a:rPr lang="el-GR" dirty="0"/>
              <a:t>Μας ενδιαφέρει να δούμε τι μας λέει ο λόγος του Θεού στο σύνολό του για το θέμα μας. Η αναζήτηση γίνεται με τη βοήθεια των ειδικών ευρετηρίων (</a:t>
            </a:r>
            <a:r>
              <a:rPr lang="el-GR" i="1" dirty="0" err="1"/>
              <a:t>Ταμεῖον</a:t>
            </a:r>
            <a:r>
              <a:rPr lang="el-GR" dirty="0"/>
              <a:t> – </a:t>
            </a:r>
            <a:r>
              <a:rPr lang="en-GB" i="1" dirty="0" err="1"/>
              <a:t>Concordantia</a:t>
            </a:r>
            <a:r>
              <a:rPr lang="en-GB" dirty="0"/>
              <a:t>)</a:t>
            </a:r>
            <a:r>
              <a:rPr lang="el-GR" dirty="0"/>
              <a:t> της Αγίας Γραφής στη λέξη που μας ενδιαφέρει ή σε παράλληλες και συνώνυμες λέξεις. Π.χ. αν έχουμε να μιλήσουμε για την πίστη, θα αναζητήσουμε τις λέξεις «</a:t>
            </a:r>
            <a:r>
              <a:rPr lang="el-GR" dirty="0" err="1"/>
              <a:t>πιστεύειν</a:t>
            </a:r>
            <a:r>
              <a:rPr lang="el-GR" dirty="0"/>
              <a:t>», «πίστις», «</a:t>
            </a:r>
            <a:r>
              <a:rPr lang="el-GR" dirty="0" err="1"/>
              <a:t>πεποιθέναι</a:t>
            </a:r>
            <a:r>
              <a:rPr lang="el-GR" dirty="0"/>
              <a:t>», «</a:t>
            </a:r>
            <a:r>
              <a:rPr lang="el-GR" dirty="0" err="1"/>
              <a:t>στηρίζεσθαι</a:t>
            </a:r>
            <a:r>
              <a:rPr lang="el-GR" dirty="0"/>
              <a:t>» κτλ.</a:t>
            </a:r>
          </a:p>
          <a:p>
            <a:r>
              <a:rPr lang="el-GR" dirty="0"/>
              <a:t>Για την Παλαιά Διαθήκη αξιοσύστατη είναι η χρήση του ευρετηρίου κατά θέματα του μακαριστού καθηγητή Βασίλειου </a:t>
            </a:r>
            <a:r>
              <a:rPr lang="el-GR" dirty="0" err="1"/>
              <a:t>Βέλλα</a:t>
            </a:r>
            <a:r>
              <a:rPr lang="el-GR" dirty="0"/>
              <a:t> </a:t>
            </a:r>
            <a:r>
              <a:rPr lang="el-GR" i="1" dirty="0" err="1"/>
              <a:t>Ἀπάνθισμα</a:t>
            </a:r>
            <a:r>
              <a:rPr lang="el-GR" i="1" dirty="0"/>
              <a:t> </a:t>
            </a:r>
            <a:r>
              <a:rPr lang="el-GR" i="1" dirty="0" err="1"/>
              <a:t>ρητῶν</a:t>
            </a:r>
            <a:r>
              <a:rPr lang="el-GR" i="1" dirty="0"/>
              <a:t> </a:t>
            </a:r>
            <a:r>
              <a:rPr lang="el-GR" i="1" dirty="0" err="1"/>
              <a:t>τῆς</a:t>
            </a:r>
            <a:r>
              <a:rPr lang="el-GR" i="1" dirty="0"/>
              <a:t> </a:t>
            </a:r>
            <a:r>
              <a:rPr lang="el-GR" i="1" dirty="0" err="1"/>
              <a:t>Παλαιᾶς</a:t>
            </a:r>
            <a:r>
              <a:rPr lang="el-GR" i="1" dirty="0"/>
              <a:t> Διαθήκης </a:t>
            </a:r>
            <a:r>
              <a:rPr lang="el-GR" dirty="0"/>
              <a:t>(</a:t>
            </a:r>
            <a:r>
              <a:rPr lang="el-GR" dirty="0" err="1"/>
              <a:t>Αθῆναι</a:t>
            </a:r>
            <a:r>
              <a:rPr lang="el-GR" dirty="0"/>
              <a:t> 1966). Επίσης, από </a:t>
            </a:r>
            <a:r>
              <a:rPr lang="el-GR" i="1" dirty="0"/>
              <a:t>Λεξικά της Αγίας Γραφής </a:t>
            </a:r>
            <a:r>
              <a:rPr lang="el-GR" dirty="0"/>
              <a:t>καθώς και από </a:t>
            </a:r>
            <a:r>
              <a:rPr lang="el-GR" i="1" dirty="0"/>
              <a:t>Ερμηνευτικά Υπομνήματα</a:t>
            </a:r>
            <a:r>
              <a:rPr lang="el-GR" dirty="0"/>
              <a:t> σε βιβλία της Γραφής μπορεί κανείς να συλλέξει πλούσιο αγιογραφικό υλικό. </a:t>
            </a:r>
          </a:p>
          <a:p>
            <a:r>
              <a:rPr lang="el-GR" dirty="0"/>
              <a:t>Από το τυχόν πλήθος των χωρίων, που αναφέρονται σε κάθε λέξη, επιλέγουμε εκείνα που έχουν ομιλητικό ενδιαφέρον και προσφέρουν κάτι ουσιαστικό στο θέμα. Από τα παράλληλα διαλέγουμε τα πιο χαρακτηριστικά, αποφεύγοντας τα δυσνόητα. </a:t>
            </a:r>
            <a:r>
              <a:rPr lang="en-GB" dirty="0"/>
              <a:t> </a:t>
            </a:r>
            <a:endParaRPr lang="el-GR" dirty="0"/>
          </a:p>
        </p:txBody>
      </p:sp>
    </p:spTree>
    <p:extLst>
      <p:ext uri="{BB962C8B-B14F-4D97-AF65-F5344CB8AC3E}">
        <p14:creationId xmlns:p14="http://schemas.microsoft.com/office/powerpoint/2010/main" val="6934428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7B3C9B-80E6-EA41-60AF-4FA0B8200A24}"/>
              </a:ext>
            </a:extLst>
          </p:cNvPr>
          <p:cNvSpPr>
            <a:spLocks noGrp="1"/>
          </p:cNvSpPr>
          <p:nvPr>
            <p:ph type="title"/>
          </p:nvPr>
        </p:nvSpPr>
        <p:spPr>
          <a:xfrm>
            <a:off x="760562" y="18255"/>
            <a:ext cx="10515600" cy="1016915"/>
          </a:xfrm>
        </p:spPr>
        <p:txBody>
          <a:bodyPr>
            <a:normAutofit fontScale="90000"/>
          </a:bodyPr>
          <a:lstStyle/>
          <a:p>
            <a:pPr algn="ctr"/>
            <a:r>
              <a:rPr lang="el-GR" dirty="0"/>
              <a:t>Ε΄ Κύριο θέμα</a:t>
            </a:r>
            <a:br>
              <a:rPr lang="el-GR" dirty="0"/>
            </a:br>
            <a:r>
              <a:rPr lang="el-GR" dirty="0"/>
              <a:t>1) Εύρεση ύλης</a:t>
            </a:r>
          </a:p>
        </p:txBody>
      </p:sp>
      <p:sp>
        <p:nvSpPr>
          <p:cNvPr id="3" name="Θέση περιεχομένου 2">
            <a:extLst>
              <a:ext uri="{FF2B5EF4-FFF2-40B4-BE49-F238E27FC236}">
                <a16:creationId xmlns:a16="http://schemas.microsoft.com/office/drawing/2014/main" id="{7328DCA8-8CD5-0EB8-205A-BC51DC92639A}"/>
              </a:ext>
            </a:extLst>
          </p:cNvPr>
          <p:cNvSpPr>
            <a:spLocks noGrp="1"/>
          </p:cNvSpPr>
          <p:nvPr>
            <p:ph idx="1"/>
          </p:nvPr>
        </p:nvSpPr>
        <p:spPr>
          <a:xfrm>
            <a:off x="0" y="1035170"/>
            <a:ext cx="12192000" cy="5822830"/>
          </a:xfrm>
        </p:spPr>
        <p:txBody>
          <a:bodyPr>
            <a:normAutofit fontScale="92500" lnSpcReduction="20000"/>
          </a:bodyPr>
          <a:lstStyle/>
          <a:p>
            <a:r>
              <a:rPr lang="el-GR" dirty="0"/>
              <a:t>Το υλικό που συγκεντρώθηκε από την αγία Γραφή έχει τώρα ανάγκη μελέτης και επεξεργασίας. Τα χωρία ταξινομούνται κατά ενότητες σύμφωνα με το νόημά τους. Π.χ. τα περί πίστεως κατανέμονται στις ενότητες: Έννοια της πίστεως (τι είναι πίστη, πίστη και έργα). Η δύναμη της πίστεως. Οι καρποί της πίστεως (δικαίωση, χαρά, υιοθεσία, σωτηρία). Πώς γεννιέται η πίστη. Η αμαρτία εμπόδιο στην πίστη.</a:t>
            </a:r>
          </a:p>
          <a:p>
            <a:r>
              <a:rPr lang="el-GR" dirty="0"/>
              <a:t>Με το αγιογραφικό υλικό τίθεται μία βιβλική βάση για το θέμα μας και μπορούμε να συνεχίσουμε την αναζήτησή μας σε υλικό </a:t>
            </a:r>
            <a:r>
              <a:rPr lang="el-GR" dirty="0" err="1"/>
              <a:t>εξωβιβλικό</a:t>
            </a:r>
            <a:r>
              <a:rPr lang="el-GR" dirty="0"/>
              <a:t>. Τέτοιο μας παρέχει η θεία λατρεία στις ευχές και στους ύμνους της, οι Πατέρες της Εκκλησίας, τα διάφορα νεότερα συγγράμματα, η πείρα της καθημερινής ζωής και τα όμοια. </a:t>
            </a:r>
          </a:p>
          <a:p>
            <a:r>
              <a:rPr lang="el-GR" dirty="0"/>
              <a:t>Για να γίνει εποπτικότερη η πραγμάτευση του θέματος χρειάζονται και ορισμένα χαρακτηριστικά παραδείγματα, που μπορούν να αντληθούν από την αγία Γραφή, από την Εκκλησιαστική ιστορία, αλλά και από την καθημερινή ζωή. Συλλογές τέτοιων παραδειγμάτων υπάρχουν αρκετές. Π.χ. το ογκώδες βιβλίο του Υακίνθου Δημητρίου </a:t>
            </a:r>
            <a:r>
              <a:rPr lang="el-GR" i="1" dirty="0" err="1"/>
              <a:t>Θησαυρὸς</a:t>
            </a:r>
            <a:r>
              <a:rPr lang="el-GR" i="1" dirty="0"/>
              <a:t> γνώσεων </a:t>
            </a:r>
            <a:r>
              <a:rPr lang="el-GR" i="1" dirty="0" err="1"/>
              <a:t>καὶ</a:t>
            </a:r>
            <a:r>
              <a:rPr lang="el-GR" i="1" dirty="0"/>
              <a:t> </a:t>
            </a:r>
            <a:r>
              <a:rPr lang="el-GR" i="1" dirty="0" err="1"/>
              <a:t>εὐσεβείας</a:t>
            </a:r>
            <a:r>
              <a:rPr lang="el-GR" dirty="0"/>
              <a:t>.</a:t>
            </a:r>
          </a:p>
          <a:p>
            <a:r>
              <a:rPr lang="el-GR" dirty="0"/>
              <a:t>Όταν το θέμα είναι </a:t>
            </a:r>
            <a:r>
              <a:rPr lang="el-GR" dirty="0" err="1"/>
              <a:t>εορτολογικό</a:t>
            </a:r>
            <a:r>
              <a:rPr lang="el-GR" dirty="0"/>
              <a:t> πρωτεύει η μελέτη του θέματος από τις ίδιες τις πηγές του. Όταν το θέμα του λόγου μας αφορά σε μία δεσποτική εορτή, τη Θεοτόκο, τον Πρόδρομο, τους αποστόλους ή προφήτες, θα μελετήσουμε ό,τι σχετικό υπάρχει στην αγία Γραφή, είτε συγκεντρωμένο είτε κατασπασμένο. </a:t>
            </a:r>
          </a:p>
        </p:txBody>
      </p:sp>
    </p:spTree>
    <p:extLst>
      <p:ext uri="{BB962C8B-B14F-4D97-AF65-F5344CB8AC3E}">
        <p14:creationId xmlns:p14="http://schemas.microsoft.com/office/powerpoint/2010/main" val="15141186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B015FD-5CF7-59BE-193F-2DAF7EA05371}"/>
              </a:ext>
            </a:extLst>
          </p:cNvPr>
          <p:cNvSpPr>
            <a:spLocks noGrp="1"/>
          </p:cNvSpPr>
          <p:nvPr>
            <p:ph type="title"/>
          </p:nvPr>
        </p:nvSpPr>
        <p:spPr>
          <a:xfrm>
            <a:off x="838200" y="18256"/>
            <a:ext cx="10515600" cy="1134270"/>
          </a:xfrm>
        </p:spPr>
        <p:txBody>
          <a:bodyPr>
            <a:normAutofit fontScale="90000"/>
          </a:bodyPr>
          <a:lstStyle/>
          <a:p>
            <a:pPr algn="ctr"/>
            <a:r>
              <a:rPr lang="el-GR" dirty="0"/>
              <a:t>Ε΄ Κύριο θέμα</a:t>
            </a:r>
            <a:br>
              <a:rPr lang="el-GR" dirty="0"/>
            </a:br>
            <a:r>
              <a:rPr lang="el-GR" dirty="0"/>
              <a:t>1) Εύρεση ύλης</a:t>
            </a:r>
          </a:p>
        </p:txBody>
      </p:sp>
      <p:sp>
        <p:nvSpPr>
          <p:cNvPr id="3" name="Θέση περιεχομένου 2">
            <a:extLst>
              <a:ext uri="{FF2B5EF4-FFF2-40B4-BE49-F238E27FC236}">
                <a16:creationId xmlns:a16="http://schemas.microsoft.com/office/drawing/2014/main" id="{7E20E424-B355-01E9-DC92-0996917DE31A}"/>
              </a:ext>
            </a:extLst>
          </p:cNvPr>
          <p:cNvSpPr>
            <a:spLocks noGrp="1"/>
          </p:cNvSpPr>
          <p:nvPr>
            <p:ph idx="1"/>
          </p:nvPr>
        </p:nvSpPr>
        <p:spPr>
          <a:xfrm>
            <a:off x="0" y="1152526"/>
            <a:ext cx="12192000" cy="5687218"/>
          </a:xfrm>
        </p:spPr>
        <p:txBody>
          <a:bodyPr>
            <a:normAutofit lnSpcReduction="10000"/>
          </a:bodyPr>
          <a:lstStyle/>
          <a:p>
            <a:r>
              <a:rPr lang="el-GR" dirty="0"/>
              <a:t>Στα μη βιβλικά πρόσωπα οι πληροφορίες για τη ζωή τους βρίσκεται στα </a:t>
            </a:r>
            <a:r>
              <a:rPr lang="el-GR" i="1" dirty="0"/>
              <a:t>Συναξάρια</a:t>
            </a:r>
            <a:r>
              <a:rPr lang="el-GR" dirty="0"/>
              <a:t> ή σε εκτενέστερους </a:t>
            </a:r>
            <a:r>
              <a:rPr lang="el-GR" i="1" dirty="0"/>
              <a:t>Βίους</a:t>
            </a:r>
            <a:r>
              <a:rPr lang="el-GR" dirty="0"/>
              <a:t> ή σε άλλα ιστορικά κείμενα. Επίσης, η υμνογραφία της κάθε εορτής ή του αγίου προσφέρει άφθονο υλικό. Λόγοι και πραγματείες πατερικές σε διάφορα </a:t>
            </a:r>
            <a:r>
              <a:rPr lang="el-GR" dirty="0" err="1"/>
              <a:t>εορτολογικά</a:t>
            </a:r>
            <a:r>
              <a:rPr lang="el-GR" dirty="0"/>
              <a:t> θέματα ή σε ορισμένους αγίους αποτελούν πρώτης τάξεως πηγή για τη συγκέντρωση ομιλητικού υλικού. </a:t>
            </a:r>
          </a:p>
          <a:p>
            <a:r>
              <a:rPr lang="el-GR" dirty="0"/>
              <a:t>Συνήθως για όλα τα θέματα υπάρχει η δυνατότητα να συναχθεί </a:t>
            </a:r>
            <a:r>
              <a:rPr lang="el-GR" b="1" dirty="0"/>
              <a:t>πολύ υλικό</a:t>
            </a:r>
            <a:r>
              <a:rPr lang="el-GR" dirty="0"/>
              <a:t>. Όλο αυτό δεν μπορεί να χρησιμοποιηθεί σε έναν λόγο. </a:t>
            </a:r>
          </a:p>
          <a:p>
            <a:r>
              <a:rPr lang="el-GR" dirty="0"/>
              <a:t>Θα πρέπει να γίνει </a:t>
            </a:r>
            <a:r>
              <a:rPr lang="el-GR" b="1" dirty="0"/>
              <a:t>μια αποσυμφόρηση </a:t>
            </a:r>
            <a:r>
              <a:rPr lang="el-GR" dirty="0"/>
              <a:t>και των επιμέρους θεμάτων και χωρίων και όλου του άλλου συγκεντρωμένου υλικού. </a:t>
            </a:r>
          </a:p>
          <a:p>
            <a:r>
              <a:rPr lang="el-GR" dirty="0"/>
              <a:t>Είναι προτιμότερο να μείνει </a:t>
            </a:r>
            <a:r>
              <a:rPr lang="el-GR" b="1" dirty="0"/>
              <a:t>ένα μικρό θέμα </a:t>
            </a:r>
            <a:r>
              <a:rPr lang="el-GR" dirty="0"/>
              <a:t>ή </a:t>
            </a:r>
            <a:r>
              <a:rPr lang="el-GR" b="1" dirty="0"/>
              <a:t>μία πτυχή του θέματος </a:t>
            </a:r>
            <a:r>
              <a:rPr lang="el-GR" dirty="0"/>
              <a:t>και να αναπτυχθεί διεξοδικά, παρά να απλωθεί σε γενικότητες ή σε πολλές υποδιαιρέσεις που δεν συγκρατούνται από τον ακροατή. Π.χ. για το θέμα της πίστης αρκούν για έναν λόγο μία ή δύο ενότητες: η έννοια της πίστεως και η δύναμη της πίστεως, ή οι καρποί της πίστεως, ή η έννοια της πίστεως και πώς γεννιέται η πίστη, ή η πίστη και τα έργα.    </a:t>
            </a:r>
          </a:p>
        </p:txBody>
      </p:sp>
    </p:spTree>
    <p:extLst>
      <p:ext uri="{BB962C8B-B14F-4D97-AF65-F5344CB8AC3E}">
        <p14:creationId xmlns:p14="http://schemas.microsoft.com/office/powerpoint/2010/main" val="23781688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65042E-A7CD-6045-67ED-B26CBF0AC817}"/>
              </a:ext>
            </a:extLst>
          </p:cNvPr>
          <p:cNvSpPr>
            <a:spLocks noGrp="1"/>
          </p:cNvSpPr>
          <p:nvPr>
            <p:ph type="title"/>
          </p:nvPr>
        </p:nvSpPr>
        <p:spPr>
          <a:xfrm>
            <a:off x="838200" y="18256"/>
            <a:ext cx="10515600" cy="1115220"/>
          </a:xfrm>
        </p:spPr>
        <p:txBody>
          <a:bodyPr>
            <a:normAutofit fontScale="90000"/>
          </a:bodyPr>
          <a:lstStyle/>
          <a:p>
            <a:pPr algn="ctr"/>
            <a:r>
              <a:rPr lang="el-GR" dirty="0"/>
              <a:t>Ε΄ Κύριο θέμα</a:t>
            </a:r>
            <a:br>
              <a:rPr lang="el-GR" dirty="0"/>
            </a:br>
            <a:r>
              <a:rPr lang="el-GR" dirty="0"/>
              <a:t>2) Διαίρεση του θέματος</a:t>
            </a:r>
          </a:p>
        </p:txBody>
      </p:sp>
      <p:sp>
        <p:nvSpPr>
          <p:cNvPr id="3" name="Θέση περιεχομένου 2">
            <a:extLst>
              <a:ext uri="{FF2B5EF4-FFF2-40B4-BE49-F238E27FC236}">
                <a16:creationId xmlns:a16="http://schemas.microsoft.com/office/drawing/2014/main" id="{0546F2FD-10CB-8896-CD05-AFCBDD8B122E}"/>
              </a:ext>
            </a:extLst>
          </p:cNvPr>
          <p:cNvSpPr>
            <a:spLocks noGrp="1"/>
          </p:cNvSpPr>
          <p:nvPr>
            <p:ph idx="1"/>
          </p:nvPr>
        </p:nvSpPr>
        <p:spPr>
          <a:xfrm>
            <a:off x="0" y="992038"/>
            <a:ext cx="12192000" cy="5847706"/>
          </a:xfrm>
        </p:spPr>
        <p:txBody>
          <a:bodyPr>
            <a:normAutofit fontScale="85000" lnSpcReduction="10000"/>
          </a:bodyPr>
          <a:lstStyle/>
          <a:p>
            <a:r>
              <a:rPr lang="el-GR" dirty="0"/>
              <a:t>Το κύριο μέρος του λόγου είναι απαραίτητο να χωρίζεται σε επιμέρους διαιρέσεις. </a:t>
            </a:r>
            <a:r>
              <a:rPr lang="el-GR" b="1" dirty="0"/>
              <a:t>Αν και στο λόγο έχουμε μόνο ένα θέμα, αυτό διαιρείται σε ενότητες</a:t>
            </a:r>
            <a:r>
              <a:rPr lang="el-GR" dirty="0"/>
              <a:t>. Αυτό είναι απαραίτητο για </a:t>
            </a:r>
            <a:r>
              <a:rPr lang="el-GR" u="sng" dirty="0"/>
              <a:t>μνημοτεχνικούς λόγους </a:t>
            </a:r>
            <a:r>
              <a:rPr lang="el-GR" dirty="0"/>
              <a:t>και για </a:t>
            </a:r>
            <a:r>
              <a:rPr lang="el-GR" u="sng" dirty="0"/>
              <a:t>τη διασφάλιση της λογικής πορείας </a:t>
            </a:r>
            <a:r>
              <a:rPr lang="el-GR" dirty="0"/>
              <a:t>της πραγμάτευσης. </a:t>
            </a:r>
          </a:p>
          <a:p>
            <a:r>
              <a:rPr lang="el-GR" dirty="0"/>
              <a:t>Η τεχνική συνίσταται να είναι εμφανής η ενότητα των μερών αλλά και ο χωρισμός τους. Όταν δύο ή περισσότερες έννοιες είναι παραπλήσιες είναι προτιμότερο να συνεξετάζονται. </a:t>
            </a:r>
          </a:p>
          <a:p>
            <a:r>
              <a:rPr lang="el-GR" dirty="0"/>
              <a:t>Τη διαίρεση πολλές φορές τη δίνει το ρητό. Π.χ. «</a:t>
            </a:r>
            <a:r>
              <a:rPr lang="el-GR" i="1" dirty="0" err="1"/>
              <a:t>Ἐν</a:t>
            </a:r>
            <a:r>
              <a:rPr lang="el-GR" i="1" dirty="0"/>
              <a:t> πνεύματι </a:t>
            </a:r>
            <a:r>
              <a:rPr lang="el-GR" i="1" dirty="0" err="1"/>
              <a:t>καὶ</a:t>
            </a:r>
            <a:r>
              <a:rPr lang="el-GR" i="1" dirty="0"/>
              <a:t> </a:t>
            </a:r>
            <a:r>
              <a:rPr lang="el-GR" i="1" dirty="0" err="1"/>
              <a:t>ἀληθείᾳ</a:t>
            </a:r>
            <a:r>
              <a:rPr lang="el-GR" i="1" dirty="0"/>
              <a:t> </a:t>
            </a:r>
            <a:r>
              <a:rPr lang="el-GR" i="1" dirty="0" err="1"/>
              <a:t>δεῖ</a:t>
            </a:r>
            <a:r>
              <a:rPr lang="el-GR" i="1" dirty="0"/>
              <a:t> </a:t>
            </a:r>
            <a:r>
              <a:rPr lang="el-GR" i="1" dirty="0" err="1"/>
              <a:t>προσκυνεῖν</a:t>
            </a:r>
            <a:r>
              <a:rPr lang="el-GR" dirty="0"/>
              <a:t>» (</a:t>
            </a:r>
            <a:r>
              <a:rPr lang="el-GR" i="1" dirty="0" err="1"/>
              <a:t>Ιω</a:t>
            </a:r>
            <a:r>
              <a:rPr lang="el-GR" i="1" dirty="0"/>
              <a:t>.</a:t>
            </a:r>
            <a:r>
              <a:rPr lang="el-GR" dirty="0"/>
              <a:t> 4,24) λατρεία «</a:t>
            </a:r>
            <a:r>
              <a:rPr lang="el-GR" dirty="0" err="1"/>
              <a:t>ἐν</a:t>
            </a:r>
            <a:r>
              <a:rPr lang="el-GR" dirty="0"/>
              <a:t> πνεύματι»-λατρεία «</a:t>
            </a:r>
            <a:r>
              <a:rPr lang="el-GR" dirty="0" err="1"/>
              <a:t>ἐν</a:t>
            </a:r>
            <a:r>
              <a:rPr lang="el-GR" dirty="0"/>
              <a:t> </a:t>
            </a:r>
            <a:r>
              <a:rPr lang="el-GR" dirty="0" err="1"/>
              <a:t>ἀληθείᾳ</a:t>
            </a:r>
            <a:r>
              <a:rPr lang="el-GR" dirty="0"/>
              <a:t>». «</a:t>
            </a:r>
            <a:r>
              <a:rPr lang="el-GR" i="1" dirty="0"/>
              <a:t>Μακάριοι </a:t>
            </a:r>
            <a:r>
              <a:rPr lang="el-GR" i="1" dirty="0" err="1"/>
              <a:t>οἱ</a:t>
            </a:r>
            <a:r>
              <a:rPr lang="el-GR" i="1" dirty="0"/>
              <a:t> </a:t>
            </a:r>
            <a:r>
              <a:rPr lang="el-GR" i="1" dirty="0" err="1"/>
              <a:t>ἀκούοντες</a:t>
            </a:r>
            <a:r>
              <a:rPr lang="el-GR" i="1" dirty="0"/>
              <a:t> </a:t>
            </a:r>
            <a:r>
              <a:rPr lang="el-GR" i="1" dirty="0" err="1"/>
              <a:t>τὸν</a:t>
            </a:r>
            <a:r>
              <a:rPr lang="el-GR" i="1" dirty="0"/>
              <a:t> </a:t>
            </a:r>
            <a:r>
              <a:rPr lang="el-GR" i="1" dirty="0" err="1"/>
              <a:t>λόγον</a:t>
            </a:r>
            <a:r>
              <a:rPr lang="el-GR" i="1" dirty="0"/>
              <a:t> </a:t>
            </a:r>
            <a:r>
              <a:rPr lang="el-GR" i="1" dirty="0" err="1"/>
              <a:t>τοῦ</a:t>
            </a:r>
            <a:r>
              <a:rPr lang="el-GR" i="1" dirty="0"/>
              <a:t> </a:t>
            </a:r>
            <a:r>
              <a:rPr lang="el-GR" i="1" dirty="0" err="1"/>
              <a:t>Θεοῦ</a:t>
            </a:r>
            <a:r>
              <a:rPr lang="el-GR" i="1" dirty="0"/>
              <a:t> </a:t>
            </a:r>
            <a:r>
              <a:rPr lang="el-GR" i="1" dirty="0" err="1"/>
              <a:t>καὶ</a:t>
            </a:r>
            <a:r>
              <a:rPr lang="el-GR" i="1" dirty="0"/>
              <a:t> </a:t>
            </a:r>
            <a:r>
              <a:rPr lang="el-GR" i="1" dirty="0" err="1"/>
              <a:t>φυλάσσοντες</a:t>
            </a:r>
            <a:r>
              <a:rPr lang="el-GR" i="1" dirty="0"/>
              <a:t> </a:t>
            </a:r>
            <a:r>
              <a:rPr lang="el-GR" i="1" dirty="0" err="1"/>
              <a:t>αὐτόν</a:t>
            </a:r>
            <a:r>
              <a:rPr lang="el-GR" dirty="0"/>
              <a:t>» (</a:t>
            </a:r>
            <a:r>
              <a:rPr lang="el-GR" i="1" dirty="0" err="1"/>
              <a:t>Λκ</a:t>
            </a:r>
            <a:r>
              <a:rPr lang="el-GR" i="1" dirty="0"/>
              <a:t>. </a:t>
            </a:r>
            <a:r>
              <a:rPr lang="el-GR" dirty="0"/>
              <a:t>11,28) η ακρόαση-η τήρηση του λόγου του Θεού. </a:t>
            </a:r>
          </a:p>
          <a:p>
            <a:r>
              <a:rPr lang="el-GR" dirty="0"/>
              <a:t>Αν το ρητό δεν μας δίνει τη διαίρεση του θέματος, τότε αυτή γίνεται βάσει λογικών αρχών κατά τη φυσική διαδοχή των νοημάτων, δηλαδή από το γενικό στο ειδικό ή από το ειδικό στο γενικό, από τη θεωρία στην πράξη, από την αιτία στο αποτέλεσμα, από τη διάνοια στο συναίσθημα, από το δόγμα στο ήθος κλπ. </a:t>
            </a:r>
          </a:p>
          <a:p>
            <a:r>
              <a:rPr lang="el-GR" dirty="0"/>
              <a:t>Οι διαιρέσεις δεν είναι καλό να είναι πολλές. Συνήθως δύο ή τρεις είναι αρκετές. Κάθε μία όμως μπορεί να υποδιαιρείται σε μικρότερες. </a:t>
            </a:r>
          </a:p>
          <a:p>
            <a:r>
              <a:rPr lang="el-GR" dirty="0"/>
              <a:t>Το κάθε μέρος του λόγου χωρίζεται αλλά και ενώνεται με το επόμενο με τις λεγόμενες </a:t>
            </a:r>
            <a:r>
              <a:rPr lang="el-GR" b="1" dirty="0"/>
              <a:t>«μεταβάσεις»</a:t>
            </a:r>
            <a:r>
              <a:rPr lang="el-GR" dirty="0"/>
              <a:t>, αυτές πρέπει να είναι </a:t>
            </a:r>
            <a:r>
              <a:rPr lang="el-GR" u="sng" dirty="0"/>
              <a:t>απλές</a:t>
            </a:r>
            <a:r>
              <a:rPr lang="el-GR" dirty="0"/>
              <a:t> και </a:t>
            </a:r>
            <a:r>
              <a:rPr lang="el-GR" u="sng" dirty="0"/>
              <a:t>σύντομες</a:t>
            </a:r>
            <a:r>
              <a:rPr lang="el-GR" dirty="0"/>
              <a:t> ώστε να συνδέουν τα μέρη και να </a:t>
            </a:r>
            <a:r>
              <a:rPr lang="el-GR" u="sng" dirty="0"/>
              <a:t>προκαλούν ενδιαφέρον </a:t>
            </a:r>
            <a:r>
              <a:rPr lang="el-GR" dirty="0"/>
              <a:t>για τα επόμενα. </a:t>
            </a:r>
          </a:p>
        </p:txBody>
      </p:sp>
    </p:spTree>
    <p:extLst>
      <p:ext uri="{BB962C8B-B14F-4D97-AF65-F5344CB8AC3E}">
        <p14:creationId xmlns:p14="http://schemas.microsoft.com/office/powerpoint/2010/main" val="32900641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5EC5B1-F6A4-1B95-51E1-81D15748A9EB}"/>
              </a:ext>
            </a:extLst>
          </p:cNvPr>
          <p:cNvSpPr>
            <a:spLocks noGrp="1"/>
          </p:cNvSpPr>
          <p:nvPr>
            <p:ph type="title"/>
          </p:nvPr>
        </p:nvSpPr>
        <p:spPr>
          <a:xfrm>
            <a:off x="838200" y="18256"/>
            <a:ext cx="10515600" cy="887518"/>
          </a:xfrm>
        </p:spPr>
        <p:txBody>
          <a:bodyPr>
            <a:normAutofit fontScale="90000"/>
          </a:bodyPr>
          <a:lstStyle/>
          <a:p>
            <a:pPr algn="ctr"/>
            <a:r>
              <a:rPr lang="el-GR" dirty="0"/>
              <a:t>Ε΄ Κύριο θέμα</a:t>
            </a:r>
            <a:br>
              <a:rPr lang="el-GR" dirty="0"/>
            </a:br>
            <a:r>
              <a:rPr lang="el-GR" dirty="0"/>
              <a:t>3) Στοιχεία της πραγμάτευσης</a:t>
            </a:r>
          </a:p>
        </p:txBody>
      </p:sp>
      <p:sp>
        <p:nvSpPr>
          <p:cNvPr id="3" name="Θέση περιεχομένου 2">
            <a:extLst>
              <a:ext uri="{FF2B5EF4-FFF2-40B4-BE49-F238E27FC236}">
                <a16:creationId xmlns:a16="http://schemas.microsoft.com/office/drawing/2014/main" id="{F2679708-B1A2-E2BB-EB2C-D8EEBA3D3E20}"/>
              </a:ext>
            </a:extLst>
          </p:cNvPr>
          <p:cNvSpPr>
            <a:spLocks noGrp="1"/>
          </p:cNvSpPr>
          <p:nvPr>
            <p:ph idx="1"/>
          </p:nvPr>
        </p:nvSpPr>
        <p:spPr>
          <a:xfrm>
            <a:off x="0" y="905774"/>
            <a:ext cx="12192000" cy="5933970"/>
          </a:xfrm>
        </p:spPr>
        <p:txBody>
          <a:bodyPr>
            <a:normAutofit fontScale="92500" lnSpcReduction="20000"/>
          </a:bodyPr>
          <a:lstStyle/>
          <a:p>
            <a:r>
              <a:rPr lang="el-GR" dirty="0"/>
              <a:t>Είναι </a:t>
            </a:r>
            <a:r>
              <a:rPr lang="el-GR" u="sng" dirty="0"/>
              <a:t>η εξήγηση</a:t>
            </a:r>
            <a:r>
              <a:rPr lang="el-GR" dirty="0"/>
              <a:t>, </a:t>
            </a:r>
            <a:r>
              <a:rPr lang="el-GR" u="sng" dirty="0"/>
              <a:t>η απόδειξη </a:t>
            </a:r>
            <a:r>
              <a:rPr lang="el-GR" dirty="0"/>
              <a:t>και </a:t>
            </a:r>
            <a:r>
              <a:rPr lang="el-GR" u="sng" dirty="0"/>
              <a:t>η εφαρμογή</a:t>
            </a:r>
            <a:r>
              <a:rPr lang="el-GR" dirty="0"/>
              <a:t>. Και τα τρία αυτά στοιχεία είναι δυνατόν να υπάρχουν σ’ έναν λόγο, αλλά δεν είναι και απαραίτητο. Εξαρτάται από τη φύση του θέματος, την έκτασή του και τους ιδιαίτερους σκοπούς που επιδιώκει. </a:t>
            </a:r>
          </a:p>
          <a:p>
            <a:r>
              <a:rPr lang="el-GR" dirty="0"/>
              <a:t>Κατά </a:t>
            </a:r>
            <a:r>
              <a:rPr lang="el-GR" b="1" dirty="0">
                <a:solidFill>
                  <a:srgbClr val="FF0000"/>
                </a:solidFill>
              </a:rPr>
              <a:t>την εξήγηση</a:t>
            </a:r>
            <a:r>
              <a:rPr lang="el-GR" dirty="0"/>
              <a:t>, που έχει πάντα τη θέση της στο πρώτο μέρος του λόγου, παρουσιάζουμε, περιγράφουμε, αναλύουμε ή αφηγούμαστε με ακρίβεια, πιστότητα και αντικειμενικότητα γεγονότα, πράγματα, τόπους, πρόσωπα, έννοιες ή ιδέες. </a:t>
            </a:r>
          </a:p>
          <a:p>
            <a:r>
              <a:rPr lang="el-GR" dirty="0"/>
              <a:t>Ο σκοπός είναι καθαρά διδακτικός. Η έκθεση γίνεται βάσει αυθεντικών στοιχείων. Η διασάφηση των εννοιών είναι αναλυτική με τρόπο περιγραφικό και πλήρη κατοχύρωση από την αγία Γραφή και τη διδασκαλία της Εκκλησίας.</a:t>
            </a:r>
          </a:p>
          <a:p>
            <a:r>
              <a:rPr lang="el-GR" dirty="0"/>
              <a:t>Για να αισθητοποιηθούν και να κατανοηθούν οι θεωρητικές αλήθειες είναι προτιμότερο να χρησιμοποιούνται παραδείγματα, λίγα αλλά χαρακτηριστικά, ή γνωστές εικόνες παρμένες από την καθημερινή ζωή. Στην περίπτωση αυτή πρέπει να προσέχουμε να μην παθαίνει ο ακροατής σύγχυση μεταξύ παραβολής και αληθινής ιστορίας, εικόνας και πραγματικότητας. Είναι προτιμότερο να χρησιμοποιούνται βιβλικά παραδείγματα ή άλλα παρμένα από τη ζωή της Εκκλησίας, των Πατέρων της ερήμου κτλ. </a:t>
            </a:r>
          </a:p>
          <a:p>
            <a:r>
              <a:rPr lang="el-GR" dirty="0"/>
              <a:t>Επίσης, εποπτικά δυνατή είναι και η επίκληση και ανάλυση παραδειγμάτων αγίων ανδρών, που ενσαρκώνουν στη ζωή τους τις διάφορες αρετές, παρά η παράταξη θεωρητικών συλλογισμών για την εξήγησή τους. </a:t>
            </a:r>
          </a:p>
        </p:txBody>
      </p:sp>
    </p:spTree>
    <p:extLst>
      <p:ext uri="{BB962C8B-B14F-4D97-AF65-F5344CB8AC3E}">
        <p14:creationId xmlns:p14="http://schemas.microsoft.com/office/powerpoint/2010/main" val="3511690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329A42-D368-2104-2E95-2CD6AF40485A}"/>
              </a:ext>
            </a:extLst>
          </p:cNvPr>
          <p:cNvSpPr>
            <a:spLocks noGrp="1"/>
          </p:cNvSpPr>
          <p:nvPr>
            <p:ph type="title"/>
          </p:nvPr>
        </p:nvSpPr>
        <p:spPr>
          <a:xfrm>
            <a:off x="838200" y="18256"/>
            <a:ext cx="10515600" cy="1094552"/>
          </a:xfrm>
        </p:spPr>
        <p:txBody>
          <a:bodyPr>
            <a:normAutofit fontScale="90000"/>
          </a:bodyPr>
          <a:lstStyle/>
          <a:p>
            <a:pPr algn="ctr"/>
            <a:r>
              <a:rPr lang="el-GR" dirty="0"/>
              <a:t>Ε΄ Κύριο θέμα</a:t>
            </a:r>
            <a:br>
              <a:rPr lang="el-GR" dirty="0"/>
            </a:br>
            <a:r>
              <a:rPr lang="el-GR" dirty="0"/>
              <a:t>3) Στοιχεία της πραγμάτευσης</a:t>
            </a:r>
          </a:p>
        </p:txBody>
      </p:sp>
      <p:sp>
        <p:nvSpPr>
          <p:cNvPr id="3" name="Θέση περιεχομένου 2">
            <a:extLst>
              <a:ext uri="{FF2B5EF4-FFF2-40B4-BE49-F238E27FC236}">
                <a16:creationId xmlns:a16="http://schemas.microsoft.com/office/drawing/2014/main" id="{806D922B-89AF-8319-4ACA-F22FE41ED017}"/>
              </a:ext>
            </a:extLst>
          </p:cNvPr>
          <p:cNvSpPr>
            <a:spLocks noGrp="1"/>
          </p:cNvSpPr>
          <p:nvPr>
            <p:ph idx="1"/>
          </p:nvPr>
        </p:nvSpPr>
        <p:spPr>
          <a:xfrm>
            <a:off x="0" y="1033670"/>
            <a:ext cx="12192000" cy="5824330"/>
          </a:xfrm>
        </p:spPr>
        <p:txBody>
          <a:bodyPr>
            <a:normAutofit lnSpcReduction="10000"/>
          </a:bodyPr>
          <a:lstStyle/>
          <a:p>
            <a:r>
              <a:rPr lang="el-GR" dirty="0"/>
              <a:t>Με </a:t>
            </a:r>
            <a:r>
              <a:rPr lang="el-GR" b="1" dirty="0">
                <a:solidFill>
                  <a:srgbClr val="FF0000"/>
                </a:solidFill>
              </a:rPr>
              <a:t>την απόδειξη </a:t>
            </a:r>
            <a:r>
              <a:rPr lang="el-GR" dirty="0"/>
              <a:t>αποσκοπούμε να κατακτήσουμε τη διάνοια του ακροατή, πείθοντάς τον ότι εκείνα που του παρουσιάσαμε στην εξήγηση ως αλήθειες της πίστης είναι πραγματικά έτσι. Δηλαδή του παρέχουμε τη βεβαιότητα γι’ αυτά και δίνουμε μία λογική διάσταση στο περιεχόμενο της </a:t>
            </a:r>
            <a:r>
              <a:rPr lang="el-GR" dirty="0" err="1"/>
              <a:t>πίστεώς</a:t>
            </a:r>
            <a:r>
              <a:rPr lang="el-GR" dirty="0"/>
              <a:t> του. </a:t>
            </a:r>
          </a:p>
          <a:p>
            <a:r>
              <a:rPr lang="el-GR" dirty="0"/>
              <a:t>Ωστόσο, οι υπερβατικές αλήθειες της πίστεως δεν αποδεικνύονται παρά με αγιογραφικά και μόνο επιχειρήματα, δηλαδή πάλι με επιχειρήματα πίστεως. Π.χ. για θέματα που αφορούν στη σάρκωση του Λόγου, τη μέλλουσα κρίση και ανταπόδοση, την ανάσταση των νεκρών και τα όμοια, τα επιχειρήματα θα αντληθούν μόνο από την αγία Γραφή και τη διδασκαλία της Εκκλησίας. </a:t>
            </a:r>
          </a:p>
          <a:p>
            <a:r>
              <a:rPr lang="el-GR" dirty="0"/>
              <a:t>Για τα άλλα όμως θέματα είναι επιβεβλημένο να επικαλεστούμε παράλληλα με τις αγιογραφικές και αποδείξεις από την ιστορία, την πείρα και τη λογική, είτε για να ανασκευάσουμε ενστάσεις, είτε για να στηρίξουμε τις θέσεις μας. </a:t>
            </a:r>
          </a:p>
          <a:p>
            <a:r>
              <a:rPr lang="el-GR" dirty="0"/>
              <a:t>Στην </a:t>
            </a:r>
            <a:r>
              <a:rPr lang="el-GR" u="sng" dirty="0"/>
              <a:t>αρνητική επιχειρηματολογία </a:t>
            </a:r>
            <a:r>
              <a:rPr lang="el-GR" dirty="0"/>
              <a:t>είναι προτιμότερο οι ενστάσεις να μην διατυπώνονται αμέσως, αλλά με έμμεσο τρόπο χωρίς πάθος και εκνευρισμό, με ψυχραιμία, ταπείνωση, σεμνότητα και αγάπη. </a:t>
            </a:r>
          </a:p>
        </p:txBody>
      </p:sp>
    </p:spTree>
    <p:extLst>
      <p:ext uri="{BB962C8B-B14F-4D97-AF65-F5344CB8AC3E}">
        <p14:creationId xmlns:p14="http://schemas.microsoft.com/office/powerpoint/2010/main" val="1579360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B661B3-5871-46DE-219F-15F048712A8D}"/>
              </a:ext>
            </a:extLst>
          </p:cNvPr>
          <p:cNvSpPr>
            <a:spLocks noGrp="1"/>
          </p:cNvSpPr>
          <p:nvPr>
            <p:ph type="title"/>
          </p:nvPr>
        </p:nvSpPr>
        <p:spPr>
          <a:xfrm>
            <a:off x="838200" y="18256"/>
            <a:ext cx="10515600" cy="1114806"/>
          </a:xfrm>
        </p:spPr>
        <p:txBody>
          <a:bodyPr>
            <a:normAutofit fontScale="90000"/>
          </a:bodyPr>
          <a:lstStyle/>
          <a:p>
            <a:pPr algn="ctr"/>
            <a:r>
              <a:rPr lang="el-GR" dirty="0"/>
              <a:t>Ε΄ Κύριο θέμα</a:t>
            </a:r>
            <a:br>
              <a:rPr lang="el-GR" dirty="0"/>
            </a:br>
            <a:r>
              <a:rPr lang="el-GR" dirty="0"/>
              <a:t>3) Στοιχεία της πραγμάτευσης</a:t>
            </a:r>
          </a:p>
        </p:txBody>
      </p:sp>
      <p:sp>
        <p:nvSpPr>
          <p:cNvPr id="3" name="Θέση περιεχομένου 2">
            <a:extLst>
              <a:ext uri="{FF2B5EF4-FFF2-40B4-BE49-F238E27FC236}">
                <a16:creationId xmlns:a16="http://schemas.microsoft.com/office/drawing/2014/main" id="{56A7409A-C794-5B53-DA71-2C60F7F7BA83}"/>
              </a:ext>
            </a:extLst>
          </p:cNvPr>
          <p:cNvSpPr>
            <a:spLocks noGrp="1"/>
          </p:cNvSpPr>
          <p:nvPr>
            <p:ph idx="1"/>
          </p:nvPr>
        </p:nvSpPr>
        <p:spPr>
          <a:xfrm>
            <a:off x="0" y="1043608"/>
            <a:ext cx="12192000" cy="5814391"/>
          </a:xfrm>
        </p:spPr>
        <p:txBody>
          <a:bodyPr>
            <a:normAutofit lnSpcReduction="10000"/>
          </a:bodyPr>
          <a:lstStyle/>
          <a:p>
            <a:r>
              <a:rPr lang="el-GR" dirty="0"/>
              <a:t>Στη </a:t>
            </a:r>
            <a:r>
              <a:rPr lang="el-GR" u="sng" dirty="0"/>
              <a:t>θετική επιχειρηματολογία </a:t>
            </a:r>
            <a:r>
              <a:rPr lang="el-GR" dirty="0"/>
              <a:t>χρησιμοποιούνται οι γνωστές από τη λογική και τη διαλεκτική αποδείξεις, όπως η παραγωγική, η επαγωγική, εξ’ αναλογίας, εκ του </a:t>
            </a:r>
            <a:r>
              <a:rPr lang="el-GR" dirty="0" err="1"/>
              <a:t>ισχυροτέρου</a:t>
            </a:r>
            <a:r>
              <a:rPr lang="el-GR" dirty="0"/>
              <a:t>, δια της </a:t>
            </a:r>
            <a:r>
              <a:rPr lang="el-GR" dirty="0" err="1"/>
              <a:t>ατόπου</a:t>
            </a:r>
            <a:r>
              <a:rPr lang="el-GR" dirty="0"/>
              <a:t> απαγωγής, η κατ’ </a:t>
            </a:r>
            <a:r>
              <a:rPr lang="el-GR" dirty="0" err="1"/>
              <a:t>άνθρωπον</a:t>
            </a:r>
            <a:r>
              <a:rPr lang="el-GR" dirty="0"/>
              <a:t> απόδειξη. Σ’ αυτήν υπάγονται και τα λεγόμενα «πάθη» ή «συγκινητικά επιχειρήματα», που αποβλέπουν στην κατάκτηση του συναισθήματος των ακροατών και στο να ωθήσουν τη βούλησή τους στην εφαρμογή  των αληθειών που διδάχθηκαν. Μερικές φορές αυτά τα επιχειρήματα είναι πιο αποτελεσματικά από τα λογικά, αν και η αποδεικτική τους αξία είναι μηδαμινή. </a:t>
            </a:r>
          </a:p>
          <a:p>
            <a:r>
              <a:rPr lang="el-GR" dirty="0"/>
              <a:t>Τέλος απαραίτητο στοιχείο του λόγου είναι </a:t>
            </a:r>
            <a:r>
              <a:rPr lang="el-GR" b="1" dirty="0">
                <a:solidFill>
                  <a:srgbClr val="FF0000"/>
                </a:solidFill>
              </a:rPr>
              <a:t>η εφαρμογή</a:t>
            </a:r>
            <a:r>
              <a:rPr lang="el-GR" dirty="0"/>
              <a:t>, που αποβλέπει να υποδειχθούν οι κατάλληλοι τρόποι για να γίνουν, όσα θεωρητικά αναπτύχθηκαν, εξηγήθηκαν και αποδείχθηκαν κατά την πραγμάτευση του θέματος, βίωμα των πιστών. </a:t>
            </a:r>
          </a:p>
          <a:p>
            <a:r>
              <a:rPr lang="el-GR" dirty="0"/>
              <a:t>Μεταξύ εφαρμογής και θεωρητικής πραγμάτευσης πρέπει να υπάρχει απόλυτη αντιστοιχία και ακολουθία ιδεών. Τη διάβαση αυτή από τη θεωρία στην πράξη στο ειδικό θέμα του λόγου υποδεικνύει η εφαρμογή. </a:t>
            </a:r>
          </a:p>
          <a:p>
            <a:endParaRPr lang="el-GR" dirty="0"/>
          </a:p>
        </p:txBody>
      </p:sp>
    </p:spTree>
    <p:extLst>
      <p:ext uri="{BB962C8B-B14F-4D97-AF65-F5344CB8AC3E}">
        <p14:creationId xmlns:p14="http://schemas.microsoft.com/office/powerpoint/2010/main" val="3938832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0D2890-988E-4646-7735-724D9A97B115}"/>
              </a:ext>
            </a:extLst>
          </p:cNvPr>
          <p:cNvSpPr>
            <a:spLocks noGrp="1"/>
          </p:cNvSpPr>
          <p:nvPr>
            <p:ph type="title"/>
          </p:nvPr>
        </p:nvSpPr>
        <p:spPr>
          <a:xfrm>
            <a:off x="838200" y="0"/>
            <a:ext cx="10515600" cy="603849"/>
          </a:xfrm>
        </p:spPr>
        <p:txBody>
          <a:bodyPr>
            <a:normAutofit fontScale="90000"/>
          </a:bodyPr>
          <a:lstStyle/>
          <a:p>
            <a:pPr algn="ctr"/>
            <a:r>
              <a:rPr lang="el-GR" dirty="0"/>
              <a:t>ΕΙΣΑΓΩΓΙΚΑ</a:t>
            </a:r>
          </a:p>
        </p:txBody>
      </p:sp>
      <p:sp>
        <p:nvSpPr>
          <p:cNvPr id="3" name="Θέση περιεχομένου 2">
            <a:extLst>
              <a:ext uri="{FF2B5EF4-FFF2-40B4-BE49-F238E27FC236}">
                <a16:creationId xmlns:a16="http://schemas.microsoft.com/office/drawing/2014/main" id="{4268B426-B891-337A-37BC-A4B0DC92454A}"/>
              </a:ext>
            </a:extLst>
          </p:cNvPr>
          <p:cNvSpPr>
            <a:spLocks noGrp="1"/>
          </p:cNvSpPr>
          <p:nvPr>
            <p:ph idx="1"/>
          </p:nvPr>
        </p:nvSpPr>
        <p:spPr>
          <a:xfrm>
            <a:off x="0" y="531662"/>
            <a:ext cx="12192000" cy="6326337"/>
          </a:xfrm>
        </p:spPr>
        <p:txBody>
          <a:bodyPr>
            <a:normAutofit lnSpcReduction="10000"/>
          </a:bodyPr>
          <a:lstStyle/>
          <a:p>
            <a:r>
              <a:rPr lang="el-GR" dirty="0"/>
              <a:t>Διακρίνονται δύο μορφές κηρυγμάτων: </a:t>
            </a:r>
          </a:p>
          <a:p>
            <a:pPr lvl="1">
              <a:buFont typeface="Wingdings" panose="05000000000000000000" pitchFamily="2" charset="2"/>
              <a:buChar char="v"/>
            </a:pPr>
            <a:r>
              <a:rPr lang="el-GR" dirty="0"/>
              <a:t>η «ομιλία» ή το «αναλυτικό» κήρυγμα και </a:t>
            </a:r>
          </a:p>
          <a:p>
            <a:pPr lvl="1">
              <a:buFont typeface="Wingdings" panose="05000000000000000000" pitchFamily="2" charset="2"/>
              <a:buChar char="v"/>
            </a:pPr>
            <a:r>
              <a:rPr lang="el-GR" dirty="0"/>
              <a:t>ο «λόγος» ή το «συνθετικό» κήρυγμα .</a:t>
            </a:r>
          </a:p>
          <a:p>
            <a:r>
              <a:rPr lang="el-GR" dirty="0"/>
              <a:t>Ενδιάμεση μορφή μεταξύ των δύο αυτών είναι η ομιλία που έχει συνθετική μορφή, που για να διακριθεί από τη συνηθισμένη κλασική ομιλία ονομάζεται:</a:t>
            </a:r>
          </a:p>
          <a:p>
            <a:pPr lvl="1">
              <a:buFont typeface="Wingdings" panose="05000000000000000000" pitchFamily="2" charset="2"/>
              <a:buChar char="v"/>
            </a:pPr>
            <a:r>
              <a:rPr lang="el-GR" dirty="0"/>
              <a:t> «ανωτέρα ή συνθετική ομιλία».</a:t>
            </a:r>
          </a:p>
          <a:p>
            <a:r>
              <a:rPr lang="el-GR" dirty="0"/>
              <a:t>Έτσι η πρώτη ονομάζεται ως «κατωτέρα ή αναλυτική ομιλία».</a:t>
            </a:r>
          </a:p>
          <a:p>
            <a:r>
              <a:rPr lang="el-GR" dirty="0"/>
              <a:t>Ανάλογα με το πού θα δοθεί η έμφαση, η «ανωτέρα ομιλία» συνεξετάζεται με τις «ομιλίες» ή με τους «λόγους», με το αναλυτικό ή με το συνθετικό είδος του κηρύγματος.</a:t>
            </a:r>
          </a:p>
          <a:p>
            <a:r>
              <a:rPr lang="el-GR" dirty="0"/>
              <a:t>Ανακεφαλαιώνοντας έχουμε: </a:t>
            </a:r>
          </a:p>
          <a:p>
            <a:pPr>
              <a:buFont typeface="Wingdings" panose="05000000000000000000" pitchFamily="2" charset="2"/>
              <a:buChar char="v"/>
            </a:pPr>
            <a:r>
              <a:rPr lang="el-GR" dirty="0"/>
              <a:t>«κατωτέρα ή αναλυτική ομιλία», </a:t>
            </a:r>
          </a:p>
          <a:p>
            <a:pPr>
              <a:buFont typeface="Wingdings" panose="05000000000000000000" pitchFamily="2" charset="2"/>
              <a:buChar char="v"/>
            </a:pPr>
            <a:r>
              <a:rPr lang="el-GR" dirty="0"/>
              <a:t>«ανωτέρα ή συνθετική ομιλία» και </a:t>
            </a:r>
          </a:p>
          <a:p>
            <a:pPr>
              <a:buFont typeface="Wingdings" panose="05000000000000000000" pitchFamily="2" charset="2"/>
              <a:buChar char="v"/>
            </a:pPr>
            <a:r>
              <a:rPr lang="el-GR" dirty="0"/>
              <a:t>«λόγο ή συνθετικό κήρυγμα».</a:t>
            </a:r>
          </a:p>
        </p:txBody>
      </p:sp>
    </p:spTree>
    <p:extLst>
      <p:ext uri="{BB962C8B-B14F-4D97-AF65-F5344CB8AC3E}">
        <p14:creationId xmlns:p14="http://schemas.microsoft.com/office/powerpoint/2010/main" val="3813520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8616C0-613F-E05A-E903-1154976C61F7}"/>
              </a:ext>
            </a:extLst>
          </p:cNvPr>
          <p:cNvSpPr>
            <a:spLocks noGrp="1"/>
          </p:cNvSpPr>
          <p:nvPr>
            <p:ph type="title"/>
          </p:nvPr>
        </p:nvSpPr>
        <p:spPr>
          <a:xfrm>
            <a:off x="838200" y="18255"/>
            <a:ext cx="10515600" cy="737119"/>
          </a:xfrm>
        </p:spPr>
        <p:txBody>
          <a:bodyPr/>
          <a:lstStyle/>
          <a:p>
            <a:pPr algn="ctr"/>
            <a:r>
              <a:rPr lang="el-GR" dirty="0"/>
              <a:t>Επίλογος </a:t>
            </a:r>
          </a:p>
        </p:txBody>
      </p:sp>
      <p:sp>
        <p:nvSpPr>
          <p:cNvPr id="3" name="Θέση περιεχομένου 2">
            <a:extLst>
              <a:ext uri="{FF2B5EF4-FFF2-40B4-BE49-F238E27FC236}">
                <a16:creationId xmlns:a16="http://schemas.microsoft.com/office/drawing/2014/main" id="{A060C1E5-FB7E-FD5B-D85F-99DD28595011}"/>
              </a:ext>
            </a:extLst>
          </p:cNvPr>
          <p:cNvSpPr>
            <a:spLocks noGrp="1"/>
          </p:cNvSpPr>
          <p:nvPr>
            <p:ph idx="1"/>
          </p:nvPr>
        </p:nvSpPr>
        <p:spPr>
          <a:xfrm>
            <a:off x="0" y="593173"/>
            <a:ext cx="12192000" cy="6246572"/>
          </a:xfrm>
        </p:spPr>
        <p:txBody>
          <a:bodyPr>
            <a:normAutofit fontScale="92500" lnSpcReduction="10000"/>
          </a:bodyPr>
          <a:lstStyle/>
          <a:p>
            <a:r>
              <a:rPr lang="el-GR" dirty="0"/>
              <a:t>Ο λόγος </a:t>
            </a:r>
            <a:r>
              <a:rPr lang="el-GR" dirty="0" err="1"/>
              <a:t>κατακλείεται</a:t>
            </a:r>
            <a:r>
              <a:rPr lang="el-GR" dirty="0"/>
              <a:t> με επίλογο, που αποτελεί την κατακλείδα και το επιστέγασμα της όλης πραγμάτευσης. Το φυσικότερο είναι να υπάρχει, αλλά μπορεί και να παραληφθεί.</a:t>
            </a:r>
          </a:p>
          <a:p>
            <a:r>
              <a:rPr lang="el-GR" dirty="0"/>
              <a:t>Πρέπει να διακρίνεται από τον λόγο από άποψη ύφους και περιεχομένου. Κατά την απαγγελία του καλό είναι να παρεμβάλλεται μεταξύ αυτού και του κυρίως μέρους μία μικρή παύση. </a:t>
            </a:r>
          </a:p>
          <a:p>
            <a:r>
              <a:rPr lang="el-GR" dirty="0"/>
              <a:t>Συνηθίζεται στο σημείο αυτό να επαναλαμβάνεται η προσφώνηση.</a:t>
            </a:r>
          </a:p>
          <a:p>
            <a:r>
              <a:rPr lang="el-GR" dirty="0"/>
              <a:t>Ο επίλογος ενδείκνυται να είναι συνταγμένος με επιμέλεια, όπως και ο πρόλογος για να αφήσει καλή εντύπωση.</a:t>
            </a:r>
          </a:p>
          <a:p>
            <a:r>
              <a:rPr lang="el-GR" dirty="0"/>
              <a:t>Το περιεχόμενό του μπορεί να είναι: </a:t>
            </a:r>
          </a:p>
          <a:p>
            <a:pPr lvl="1">
              <a:buFont typeface="Wingdings" panose="05000000000000000000" pitchFamily="2" charset="2"/>
              <a:buChar char="v"/>
            </a:pPr>
            <a:r>
              <a:rPr lang="el-GR" u="sng" dirty="0"/>
              <a:t>μία ανακεφαλαίωση του λόγου </a:t>
            </a:r>
            <a:r>
              <a:rPr lang="el-GR" dirty="0"/>
              <a:t>που συνοψίζει, όχι με τις ίδιες λέξεις, τα κύρια νοήματά του, </a:t>
            </a:r>
          </a:p>
          <a:p>
            <a:pPr lvl="1">
              <a:buFont typeface="Wingdings" panose="05000000000000000000" pitchFamily="2" charset="2"/>
              <a:buChar char="v"/>
            </a:pPr>
            <a:r>
              <a:rPr lang="el-GR" u="sng" dirty="0"/>
              <a:t>μία αναφορά στην εφαρμογή των κυριότερων αληθειών</a:t>
            </a:r>
            <a:r>
              <a:rPr lang="el-GR" dirty="0"/>
              <a:t> με ένα αισιόδοξο άνοιγμα προς τα έσχατα, ή </a:t>
            </a:r>
          </a:p>
          <a:p>
            <a:pPr lvl="1">
              <a:buFont typeface="Wingdings" panose="05000000000000000000" pitchFamily="2" charset="2"/>
              <a:buChar char="v"/>
            </a:pPr>
            <a:r>
              <a:rPr lang="el-GR" u="sng" dirty="0"/>
              <a:t>μία σύντομη προσευχή ή επίκληση στον Θεό ή τον άγιο </a:t>
            </a:r>
            <a:r>
              <a:rPr lang="el-GR" dirty="0"/>
              <a:t>στον οποίο αναφέρεται, ώστε να επισφραγίσει το θέμα. </a:t>
            </a:r>
          </a:p>
          <a:p>
            <a:r>
              <a:rPr lang="el-GR" dirty="0"/>
              <a:t>Είναι δυνατόν να συνδυάζει και τα τρία, </a:t>
            </a:r>
            <a:r>
              <a:rPr lang="el-GR" b="1" dirty="0"/>
              <a:t>ανακεφαλαίωση</a:t>
            </a:r>
            <a:r>
              <a:rPr lang="el-GR" dirty="0"/>
              <a:t>, </a:t>
            </a:r>
            <a:r>
              <a:rPr lang="el-GR" b="1" dirty="0"/>
              <a:t>εφαρμογή</a:t>
            </a:r>
            <a:r>
              <a:rPr lang="el-GR" dirty="0"/>
              <a:t> και </a:t>
            </a:r>
            <a:r>
              <a:rPr lang="el-GR" b="1" dirty="0"/>
              <a:t>προσευχή</a:t>
            </a:r>
            <a:r>
              <a:rPr lang="el-GR" dirty="0"/>
              <a:t>, χωρίς όμως να υπερβαίνει τα φυσικά χρονικά όρια. </a:t>
            </a:r>
          </a:p>
        </p:txBody>
      </p:sp>
    </p:spTree>
    <p:extLst>
      <p:ext uri="{BB962C8B-B14F-4D97-AF65-F5344CB8AC3E}">
        <p14:creationId xmlns:p14="http://schemas.microsoft.com/office/powerpoint/2010/main" val="10957407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DDFF55-60C7-B5A4-ABEC-936CB0541BCE}"/>
              </a:ext>
            </a:extLst>
          </p:cNvPr>
          <p:cNvSpPr>
            <a:spLocks noGrp="1"/>
          </p:cNvSpPr>
          <p:nvPr>
            <p:ph type="title"/>
          </p:nvPr>
        </p:nvSpPr>
        <p:spPr>
          <a:xfrm>
            <a:off x="838200" y="18255"/>
            <a:ext cx="10515600" cy="1084987"/>
          </a:xfrm>
        </p:spPr>
        <p:txBody>
          <a:bodyPr>
            <a:normAutofit/>
          </a:bodyPr>
          <a:lstStyle/>
          <a:p>
            <a:pPr algn="ctr"/>
            <a:r>
              <a:rPr lang="el-GR" dirty="0"/>
              <a:t> Σχεδιάσματα εκκλησιαστικών λόγων </a:t>
            </a:r>
          </a:p>
        </p:txBody>
      </p:sp>
      <p:sp>
        <p:nvSpPr>
          <p:cNvPr id="3" name="Θέση περιεχομένου 2">
            <a:extLst>
              <a:ext uri="{FF2B5EF4-FFF2-40B4-BE49-F238E27FC236}">
                <a16:creationId xmlns:a16="http://schemas.microsoft.com/office/drawing/2014/main" id="{E218E784-2BC6-C599-BEB0-B6FFF28E062E}"/>
              </a:ext>
            </a:extLst>
          </p:cNvPr>
          <p:cNvSpPr>
            <a:spLocks noGrp="1"/>
          </p:cNvSpPr>
          <p:nvPr>
            <p:ph idx="1"/>
          </p:nvPr>
        </p:nvSpPr>
        <p:spPr>
          <a:xfrm>
            <a:off x="0" y="1292086"/>
            <a:ext cx="12192000" cy="5547657"/>
          </a:xfrm>
        </p:spPr>
        <p:txBody>
          <a:bodyPr>
            <a:normAutofit/>
          </a:bodyPr>
          <a:lstStyle/>
          <a:p>
            <a:pPr marL="0" indent="0">
              <a:buNone/>
            </a:pPr>
            <a:r>
              <a:rPr lang="el-GR" b="1" dirty="0">
                <a:solidFill>
                  <a:srgbClr val="FF0000"/>
                </a:solidFill>
              </a:rPr>
              <a:t>      1. Λόγος περί ουρανίων και επιγείων θησαυρών.</a:t>
            </a:r>
          </a:p>
          <a:p>
            <a:pPr marL="0" indent="0">
              <a:buNone/>
            </a:pPr>
            <a:r>
              <a:rPr lang="el-GR" dirty="0"/>
              <a:t>    </a:t>
            </a:r>
            <a:r>
              <a:rPr lang="el-GR" b="1" dirty="0"/>
              <a:t>Ρητό:</a:t>
            </a:r>
            <a:r>
              <a:rPr lang="el-GR" dirty="0"/>
              <a:t> «</a:t>
            </a:r>
            <a:r>
              <a:rPr lang="el-GR" i="1" dirty="0" err="1"/>
              <a:t>Μὴ</a:t>
            </a:r>
            <a:r>
              <a:rPr lang="el-GR" i="1" dirty="0"/>
              <a:t> θησαυρίζετε </a:t>
            </a:r>
            <a:r>
              <a:rPr lang="el-GR" i="1" dirty="0" err="1"/>
              <a:t>ὑμῖν</a:t>
            </a:r>
            <a:r>
              <a:rPr lang="el-GR" i="1" dirty="0"/>
              <a:t> </a:t>
            </a:r>
            <a:r>
              <a:rPr lang="el-GR" i="1" dirty="0" err="1"/>
              <a:t>θησαυροὺς</a:t>
            </a:r>
            <a:r>
              <a:rPr lang="el-GR" i="1" dirty="0"/>
              <a:t> </a:t>
            </a:r>
            <a:r>
              <a:rPr lang="el-GR" i="1" dirty="0" err="1"/>
              <a:t>ἐπὶ</a:t>
            </a:r>
            <a:r>
              <a:rPr lang="el-GR" i="1" dirty="0"/>
              <a:t> </a:t>
            </a:r>
            <a:r>
              <a:rPr lang="el-GR" i="1" dirty="0" err="1"/>
              <a:t>τῆς</a:t>
            </a:r>
            <a:r>
              <a:rPr lang="el-GR" i="1" dirty="0"/>
              <a:t> </a:t>
            </a:r>
            <a:r>
              <a:rPr lang="el-GR" i="1" dirty="0" err="1"/>
              <a:t>γῆς</a:t>
            </a:r>
            <a:r>
              <a:rPr lang="el-GR" i="1" dirty="0"/>
              <a:t>…, θησαυρίζετε </a:t>
            </a:r>
            <a:r>
              <a:rPr lang="el-GR" i="1" dirty="0" err="1"/>
              <a:t>δὲ</a:t>
            </a:r>
            <a:r>
              <a:rPr lang="el-GR" i="1" dirty="0"/>
              <a:t> </a:t>
            </a:r>
            <a:r>
              <a:rPr lang="el-GR" i="1" dirty="0" err="1"/>
              <a:t>ὑμῖν</a:t>
            </a:r>
            <a:r>
              <a:rPr lang="el-GR" i="1" dirty="0"/>
              <a:t> </a:t>
            </a:r>
            <a:r>
              <a:rPr lang="el-GR" i="1" dirty="0" err="1"/>
              <a:t>θησαυροὺς</a:t>
            </a:r>
            <a:r>
              <a:rPr lang="el-GR" i="1" dirty="0"/>
              <a:t> </a:t>
            </a:r>
            <a:r>
              <a:rPr lang="el-GR" i="1" dirty="0" err="1"/>
              <a:t>ἐν</a:t>
            </a:r>
            <a:r>
              <a:rPr lang="el-GR" i="1" dirty="0"/>
              <a:t> </a:t>
            </a:r>
            <a:r>
              <a:rPr lang="el-GR" i="1" dirty="0" err="1"/>
              <a:t>οὐρανῷ</a:t>
            </a:r>
            <a:r>
              <a:rPr lang="el-GR" dirty="0"/>
              <a:t>» (</a:t>
            </a:r>
            <a:r>
              <a:rPr lang="el-GR" i="1" dirty="0" err="1"/>
              <a:t>Μτ</a:t>
            </a:r>
            <a:r>
              <a:rPr lang="el-GR" i="1" dirty="0"/>
              <a:t>.</a:t>
            </a:r>
            <a:r>
              <a:rPr lang="el-GR" dirty="0"/>
              <a:t> 6, 19-20). Από το ευαγγελικό ανάγνωσμα της Κυριακής της Τυροφάγου. Συνδυασμός δύο χωρίων. Θέμα διδακτικό. Το ρητό δίνει και τη διαίρεση του κυρίως μέρους. Συγγενεύει με ανωτέρα ομιλία. </a:t>
            </a:r>
          </a:p>
          <a:p>
            <a:pPr marL="457200" lvl="1" indent="0">
              <a:buNone/>
            </a:pPr>
            <a:r>
              <a:rPr lang="el-GR" dirty="0"/>
              <a:t>	α. «</a:t>
            </a:r>
            <a:r>
              <a:rPr lang="el-GR" i="1" dirty="0" err="1"/>
              <a:t>Μὴ</a:t>
            </a:r>
            <a:r>
              <a:rPr lang="el-GR" i="1" dirty="0"/>
              <a:t> θησαυρίζετε </a:t>
            </a:r>
            <a:r>
              <a:rPr lang="el-GR" i="1" dirty="0" err="1"/>
              <a:t>ὑμῖν</a:t>
            </a:r>
            <a:r>
              <a:rPr lang="el-GR" i="1" dirty="0"/>
              <a:t> </a:t>
            </a:r>
            <a:r>
              <a:rPr lang="el-GR" i="1" dirty="0" err="1"/>
              <a:t>θησαυροὺς</a:t>
            </a:r>
            <a:r>
              <a:rPr lang="el-GR" i="1" dirty="0"/>
              <a:t> </a:t>
            </a:r>
            <a:r>
              <a:rPr lang="el-GR" i="1" dirty="0" err="1"/>
              <a:t>ἐπὶ</a:t>
            </a:r>
            <a:r>
              <a:rPr lang="el-GR" i="1" dirty="0"/>
              <a:t> </a:t>
            </a:r>
            <a:r>
              <a:rPr lang="el-GR" i="1" dirty="0" err="1"/>
              <a:t>τῆς</a:t>
            </a:r>
            <a:r>
              <a:rPr lang="el-GR" i="1" dirty="0"/>
              <a:t> </a:t>
            </a:r>
            <a:r>
              <a:rPr lang="el-GR" i="1" dirty="0" err="1"/>
              <a:t>γῆς</a:t>
            </a:r>
            <a:r>
              <a:rPr lang="el-GR" i="1" dirty="0"/>
              <a:t>».</a:t>
            </a:r>
          </a:p>
          <a:p>
            <a:pPr marL="457200" lvl="1" indent="0">
              <a:buNone/>
            </a:pPr>
            <a:r>
              <a:rPr lang="el-GR" i="1" dirty="0"/>
              <a:t>		</a:t>
            </a:r>
            <a:r>
              <a:rPr lang="el-GR" dirty="0"/>
              <a:t>Ποιοι είναι οι επίγειοι θησαυροί</a:t>
            </a:r>
          </a:p>
          <a:p>
            <a:pPr marL="457200" lvl="1" indent="0">
              <a:buNone/>
            </a:pPr>
            <a:r>
              <a:rPr lang="el-GR" dirty="0"/>
              <a:t>		Γιατί δεν πρέπει να ενδιαφερόμαστε για την απόκτηση τέτοιων θησαυρών.</a:t>
            </a:r>
          </a:p>
          <a:p>
            <a:pPr marL="457200" lvl="1" indent="0">
              <a:buNone/>
            </a:pPr>
            <a:r>
              <a:rPr lang="el-GR" dirty="0"/>
              <a:t>	β. «</a:t>
            </a:r>
            <a:r>
              <a:rPr lang="el-GR" i="1" dirty="0"/>
              <a:t>Θησαυρίζετε </a:t>
            </a:r>
            <a:r>
              <a:rPr lang="el-GR" i="1" dirty="0" err="1"/>
              <a:t>δὲ</a:t>
            </a:r>
            <a:r>
              <a:rPr lang="el-GR" i="1" dirty="0"/>
              <a:t> </a:t>
            </a:r>
            <a:r>
              <a:rPr lang="el-GR" i="1" dirty="0" err="1"/>
              <a:t>ὑμῖν</a:t>
            </a:r>
            <a:r>
              <a:rPr lang="el-GR" i="1" dirty="0"/>
              <a:t> </a:t>
            </a:r>
            <a:r>
              <a:rPr lang="el-GR" i="1" dirty="0" err="1"/>
              <a:t>θησαυροὺς</a:t>
            </a:r>
            <a:r>
              <a:rPr lang="el-GR" i="1" dirty="0"/>
              <a:t> </a:t>
            </a:r>
            <a:r>
              <a:rPr lang="el-GR" i="1" dirty="0" err="1"/>
              <a:t>ἐν</a:t>
            </a:r>
            <a:r>
              <a:rPr lang="el-GR" i="1" dirty="0"/>
              <a:t> </a:t>
            </a:r>
            <a:r>
              <a:rPr lang="el-GR" i="1" dirty="0" err="1"/>
              <a:t>οὐρανῷ</a:t>
            </a:r>
            <a:r>
              <a:rPr lang="el-GR" dirty="0"/>
              <a:t>».</a:t>
            </a:r>
          </a:p>
          <a:p>
            <a:pPr marL="457200" lvl="1" indent="0">
              <a:buNone/>
            </a:pPr>
            <a:r>
              <a:rPr lang="el-GR" dirty="0"/>
              <a:t>		Ποιοι είναι οι ουράνιοι θησαυροί.</a:t>
            </a:r>
          </a:p>
          <a:p>
            <a:pPr marL="457200" lvl="1" indent="0">
              <a:buNone/>
            </a:pPr>
            <a:r>
              <a:rPr lang="el-GR" dirty="0"/>
              <a:t>		Ποια είναι η αξία τους.</a:t>
            </a:r>
          </a:p>
        </p:txBody>
      </p:sp>
    </p:spTree>
    <p:extLst>
      <p:ext uri="{BB962C8B-B14F-4D97-AF65-F5344CB8AC3E}">
        <p14:creationId xmlns:p14="http://schemas.microsoft.com/office/powerpoint/2010/main" val="33676502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2930F9-A09C-6F47-1B38-0DE0D6B243AE}"/>
              </a:ext>
            </a:extLst>
          </p:cNvPr>
          <p:cNvSpPr>
            <a:spLocks noGrp="1"/>
          </p:cNvSpPr>
          <p:nvPr>
            <p:ph type="title"/>
          </p:nvPr>
        </p:nvSpPr>
        <p:spPr>
          <a:xfrm>
            <a:off x="838200" y="18255"/>
            <a:ext cx="10515600" cy="488641"/>
          </a:xfrm>
        </p:spPr>
        <p:txBody>
          <a:bodyPr>
            <a:normAutofit fontScale="90000"/>
          </a:bodyPr>
          <a:lstStyle/>
          <a:p>
            <a:pPr algn="ctr"/>
            <a:r>
              <a:rPr lang="el-GR" dirty="0"/>
              <a:t>Σχεδιάσματα εκκλησιαστικών λόγων</a:t>
            </a:r>
          </a:p>
        </p:txBody>
      </p:sp>
      <p:sp>
        <p:nvSpPr>
          <p:cNvPr id="3" name="Θέση περιεχομένου 2">
            <a:extLst>
              <a:ext uri="{FF2B5EF4-FFF2-40B4-BE49-F238E27FC236}">
                <a16:creationId xmlns:a16="http://schemas.microsoft.com/office/drawing/2014/main" id="{9962E5EE-8CB6-C19E-B46A-71B4C3C9C7F0}"/>
              </a:ext>
            </a:extLst>
          </p:cNvPr>
          <p:cNvSpPr>
            <a:spLocks noGrp="1"/>
          </p:cNvSpPr>
          <p:nvPr>
            <p:ph idx="1"/>
          </p:nvPr>
        </p:nvSpPr>
        <p:spPr>
          <a:xfrm>
            <a:off x="0" y="586409"/>
            <a:ext cx="12192000" cy="6253336"/>
          </a:xfrm>
        </p:spPr>
        <p:txBody>
          <a:bodyPr>
            <a:normAutofit fontScale="92500" lnSpcReduction="10000"/>
          </a:bodyPr>
          <a:lstStyle/>
          <a:p>
            <a:pPr marL="0" indent="0">
              <a:buNone/>
            </a:pPr>
            <a:r>
              <a:rPr lang="el-GR" b="1" dirty="0">
                <a:solidFill>
                  <a:srgbClr val="FF0000"/>
                </a:solidFill>
              </a:rPr>
              <a:t>    2. Λόγος στο πάθος του Κυρίου κατά τη Μεγάλη Παρασκευή.</a:t>
            </a:r>
          </a:p>
          <a:p>
            <a:pPr marL="0" indent="0">
              <a:buNone/>
            </a:pPr>
            <a:r>
              <a:rPr lang="el-GR" dirty="0"/>
              <a:t>    </a:t>
            </a:r>
            <a:r>
              <a:rPr lang="el-GR" b="1" dirty="0"/>
              <a:t>Ρητό:</a:t>
            </a:r>
            <a:r>
              <a:rPr lang="el-GR" dirty="0"/>
              <a:t> «</a:t>
            </a:r>
            <a:r>
              <a:rPr lang="el-GR" i="1" dirty="0" err="1"/>
              <a:t>Τετέλεσται</a:t>
            </a:r>
            <a:r>
              <a:rPr lang="el-GR" dirty="0"/>
              <a:t>»(</a:t>
            </a:r>
            <a:r>
              <a:rPr lang="el-GR" i="1" dirty="0" err="1"/>
              <a:t>Ιω</a:t>
            </a:r>
            <a:r>
              <a:rPr lang="el-GR" dirty="0"/>
              <a:t>. 19,30). Ρητό κατ’ </a:t>
            </a:r>
            <a:r>
              <a:rPr lang="el-GR" dirty="0" err="1"/>
              <a:t>εξαίρεσιν</a:t>
            </a:r>
            <a:r>
              <a:rPr lang="el-GR" dirty="0"/>
              <a:t> μονολεκτικό. Ο λόγος αναλύει την έννοιά του. Θέμα ιστορικό. </a:t>
            </a:r>
          </a:p>
          <a:p>
            <a:pPr marL="0" indent="0">
              <a:buNone/>
            </a:pPr>
            <a:r>
              <a:rPr lang="el-GR" dirty="0"/>
              <a:t>	α. «</a:t>
            </a:r>
            <a:r>
              <a:rPr lang="el-GR" i="1" dirty="0" err="1"/>
              <a:t>Τετέλεσται</a:t>
            </a:r>
            <a:r>
              <a:rPr lang="el-GR" dirty="0"/>
              <a:t>» το μαρτυρικό πάθημα του Χριστού, που είναι:</a:t>
            </a:r>
          </a:p>
          <a:p>
            <a:pPr marL="0" indent="0">
              <a:buNone/>
            </a:pPr>
            <a:r>
              <a:rPr lang="el-GR" dirty="0"/>
              <a:t>		μαρτύριο εγκαταλείψεως</a:t>
            </a:r>
          </a:p>
          <a:p>
            <a:pPr marL="0" indent="0">
              <a:buNone/>
            </a:pPr>
            <a:r>
              <a:rPr lang="el-GR" dirty="0"/>
              <a:t>		μαρτύριο ατιμώσεως και καταισχύνης</a:t>
            </a:r>
          </a:p>
          <a:p>
            <a:pPr marL="0" indent="0">
              <a:buNone/>
            </a:pPr>
            <a:r>
              <a:rPr lang="el-GR" dirty="0"/>
              <a:t>		μαρτύριο οδύνης και πόνου</a:t>
            </a:r>
          </a:p>
          <a:p>
            <a:pPr marL="0" indent="0">
              <a:buNone/>
            </a:pPr>
            <a:r>
              <a:rPr lang="el-GR" dirty="0"/>
              <a:t>	β. «</a:t>
            </a:r>
            <a:r>
              <a:rPr lang="el-GR" i="1" dirty="0" err="1"/>
              <a:t>Τετέλεσται</a:t>
            </a:r>
            <a:r>
              <a:rPr lang="el-GR" dirty="0"/>
              <a:t>» ο βίος Του, που είναι:</a:t>
            </a:r>
          </a:p>
          <a:p>
            <a:pPr marL="0" indent="0">
              <a:buNone/>
            </a:pPr>
            <a:r>
              <a:rPr lang="el-GR" dirty="0"/>
              <a:t>		ο ευγενέστερος που είδε ο κόσμος</a:t>
            </a:r>
          </a:p>
          <a:p>
            <a:pPr marL="0" indent="0">
              <a:buNone/>
            </a:pPr>
            <a:r>
              <a:rPr lang="el-GR" dirty="0"/>
              <a:t>		που </a:t>
            </a:r>
            <a:r>
              <a:rPr lang="el-GR" dirty="0" err="1"/>
              <a:t>προφητεύθηκε</a:t>
            </a:r>
            <a:r>
              <a:rPr lang="el-GR" dirty="0"/>
              <a:t> από τους προφήτες</a:t>
            </a:r>
          </a:p>
          <a:p>
            <a:pPr marL="0" indent="0">
              <a:buNone/>
            </a:pPr>
            <a:r>
              <a:rPr lang="el-GR" dirty="0"/>
              <a:t>	γ. «</a:t>
            </a:r>
            <a:r>
              <a:rPr lang="el-GR" i="1" dirty="0" err="1"/>
              <a:t>Τετέλεσται</a:t>
            </a:r>
            <a:r>
              <a:rPr lang="el-GR" dirty="0"/>
              <a:t>» το θείο έργο του</a:t>
            </a:r>
          </a:p>
          <a:p>
            <a:pPr marL="0" indent="0">
              <a:buNone/>
            </a:pPr>
            <a:r>
              <a:rPr lang="el-GR" dirty="0"/>
              <a:t>		το καταπέτασμα του ναού </a:t>
            </a:r>
            <a:r>
              <a:rPr lang="el-GR" dirty="0" err="1"/>
              <a:t>σχίστηκε</a:t>
            </a:r>
            <a:r>
              <a:rPr lang="el-GR" dirty="0"/>
              <a:t> – καταργείται ο Ιουδαϊσμός</a:t>
            </a:r>
          </a:p>
          <a:p>
            <a:pPr marL="0" indent="0">
              <a:buNone/>
            </a:pPr>
            <a:r>
              <a:rPr lang="el-GR" dirty="0"/>
              <a:t>		οι πέτρες </a:t>
            </a:r>
            <a:r>
              <a:rPr lang="el-GR" dirty="0" err="1"/>
              <a:t>σχίστηκαν</a:t>
            </a:r>
            <a:r>
              <a:rPr lang="el-GR" dirty="0"/>
              <a:t> - καταργείται η </a:t>
            </a:r>
            <a:r>
              <a:rPr lang="el-GR" dirty="0" err="1"/>
              <a:t>ειδωλολατρεία</a:t>
            </a:r>
            <a:endParaRPr lang="el-GR" dirty="0"/>
          </a:p>
          <a:p>
            <a:pPr marL="0" indent="0">
              <a:buNone/>
            </a:pPr>
            <a:r>
              <a:rPr lang="el-GR" dirty="0"/>
              <a:t>		τα μνημεία ανοίχτηκαν – καταλύεται το κράτος του θανάτου.</a:t>
            </a:r>
          </a:p>
          <a:p>
            <a:pPr marL="0" indent="0">
              <a:buNone/>
            </a:pPr>
            <a:endParaRPr lang="el-GR" dirty="0"/>
          </a:p>
        </p:txBody>
      </p:sp>
    </p:spTree>
    <p:extLst>
      <p:ext uri="{BB962C8B-B14F-4D97-AF65-F5344CB8AC3E}">
        <p14:creationId xmlns:p14="http://schemas.microsoft.com/office/powerpoint/2010/main" val="28814206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71BFB1-1C2F-23C5-D6EB-333BC735DBC8}"/>
              </a:ext>
            </a:extLst>
          </p:cNvPr>
          <p:cNvSpPr>
            <a:spLocks noGrp="1"/>
          </p:cNvSpPr>
          <p:nvPr>
            <p:ph type="title"/>
          </p:nvPr>
        </p:nvSpPr>
        <p:spPr>
          <a:xfrm>
            <a:off x="838200" y="18256"/>
            <a:ext cx="10515600" cy="796754"/>
          </a:xfrm>
        </p:spPr>
        <p:txBody>
          <a:bodyPr/>
          <a:lstStyle/>
          <a:p>
            <a:pPr algn="ctr"/>
            <a:r>
              <a:rPr lang="el-GR" dirty="0"/>
              <a:t>Σχεδιάσματα εκκλησιαστικών λόγων</a:t>
            </a:r>
          </a:p>
        </p:txBody>
      </p:sp>
      <p:sp>
        <p:nvSpPr>
          <p:cNvPr id="3" name="Θέση περιεχομένου 2">
            <a:extLst>
              <a:ext uri="{FF2B5EF4-FFF2-40B4-BE49-F238E27FC236}">
                <a16:creationId xmlns:a16="http://schemas.microsoft.com/office/drawing/2014/main" id="{BEEE3493-CCF8-1B4D-9B24-BFC86A998E8B}"/>
              </a:ext>
            </a:extLst>
          </p:cNvPr>
          <p:cNvSpPr>
            <a:spLocks noGrp="1"/>
          </p:cNvSpPr>
          <p:nvPr>
            <p:ph idx="1"/>
          </p:nvPr>
        </p:nvSpPr>
        <p:spPr>
          <a:xfrm>
            <a:off x="0" y="665922"/>
            <a:ext cx="12192000" cy="6173822"/>
          </a:xfrm>
        </p:spPr>
        <p:txBody>
          <a:bodyPr>
            <a:normAutofit/>
          </a:bodyPr>
          <a:lstStyle/>
          <a:p>
            <a:pPr marL="0" indent="0">
              <a:buNone/>
            </a:pPr>
            <a:r>
              <a:rPr lang="el-GR" sz="3200" b="1" dirty="0">
                <a:solidFill>
                  <a:srgbClr val="FF0000"/>
                </a:solidFill>
              </a:rPr>
              <a:t>    3. Η βεβαιότητα του θανάτου και ωφέλειες από τη μνήμη του</a:t>
            </a:r>
          </a:p>
          <a:p>
            <a:pPr marL="0" indent="0">
              <a:buNone/>
            </a:pPr>
            <a:r>
              <a:rPr lang="el-GR" sz="3200" dirty="0"/>
              <a:t>    </a:t>
            </a:r>
            <a:r>
              <a:rPr lang="el-GR" sz="3200" b="1" dirty="0"/>
              <a:t>Ρητό:</a:t>
            </a:r>
            <a:r>
              <a:rPr lang="el-GR" sz="3200" dirty="0"/>
              <a:t> «</a:t>
            </a:r>
            <a:r>
              <a:rPr lang="el-GR" sz="3200" i="1" dirty="0" err="1"/>
              <a:t>Ἐν</a:t>
            </a:r>
            <a:r>
              <a:rPr lang="el-GR" sz="3200" i="1" dirty="0"/>
              <a:t> </a:t>
            </a:r>
            <a:r>
              <a:rPr lang="el-GR" sz="3200" i="1" dirty="0" err="1"/>
              <a:t>πᾶσι</a:t>
            </a:r>
            <a:r>
              <a:rPr lang="el-GR" sz="3200" i="1" dirty="0"/>
              <a:t> </a:t>
            </a:r>
            <a:r>
              <a:rPr lang="el-GR" sz="3200" i="1" dirty="0" err="1"/>
              <a:t>τοῖς</a:t>
            </a:r>
            <a:r>
              <a:rPr lang="el-GR" sz="3200" i="1" dirty="0"/>
              <a:t> </a:t>
            </a:r>
            <a:r>
              <a:rPr lang="el-GR" sz="3200" i="1" dirty="0" err="1"/>
              <a:t>λόγοις</a:t>
            </a:r>
            <a:r>
              <a:rPr lang="el-GR" sz="3200" i="1" dirty="0"/>
              <a:t> σου </a:t>
            </a:r>
            <a:r>
              <a:rPr lang="el-GR" sz="3200" i="1" dirty="0" err="1"/>
              <a:t>μιμνήσκου</a:t>
            </a:r>
            <a:r>
              <a:rPr lang="el-GR" sz="3200" i="1" dirty="0"/>
              <a:t> </a:t>
            </a:r>
            <a:r>
              <a:rPr lang="el-GR" sz="3200" i="1" dirty="0" err="1"/>
              <a:t>τὰ</a:t>
            </a:r>
            <a:r>
              <a:rPr lang="el-GR" sz="3200" i="1" dirty="0"/>
              <a:t> </a:t>
            </a:r>
            <a:r>
              <a:rPr lang="el-GR" sz="3200" i="1" dirty="0" err="1"/>
              <a:t>ἔσχατά</a:t>
            </a:r>
            <a:r>
              <a:rPr lang="el-GR" sz="3200" i="1" dirty="0"/>
              <a:t> σου </a:t>
            </a:r>
            <a:r>
              <a:rPr lang="el-GR" sz="3200" i="1" dirty="0" err="1"/>
              <a:t>καὶ</a:t>
            </a:r>
            <a:r>
              <a:rPr lang="el-GR" sz="3200" i="1" dirty="0"/>
              <a:t> </a:t>
            </a:r>
            <a:r>
              <a:rPr lang="el-GR" sz="3200" i="1" dirty="0" err="1"/>
              <a:t>οὐχ</a:t>
            </a:r>
            <a:r>
              <a:rPr lang="el-GR" sz="3200" i="1" dirty="0"/>
              <a:t> </a:t>
            </a:r>
            <a:r>
              <a:rPr lang="el-GR" sz="3200" i="1" dirty="0" err="1"/>
              <a:t>ἁμαρτήσεις</a:t>
            </a:r>
            <a:r>
              <a:rPr lang="el-GR" sz="3200" dirty="0"/>
              <a:t>» (</a:t>
            </a:r>
            <a:r>
              <a:rPr lang="el-GR" sz="3200" i="1" dirty="0" err="1"/>
              <a:t>Σοφ</a:t>
            </a:r>
            <a:r>
              <a:rPr lang="el-GR" sz="3200" i="1" dirty="0"/>
              <a:t>. </a:t>
            </a:r>
            <a:r>
              <a:rPr lang="el-GR" sz="3200" i="1" dirty="0" err="1"/>
              <a:t>Σειράχ</a:t>
            </a:r>
            <a:r>
              <a:rPr lang="el-GR" sz="3200" i="1" dirty="0"/>
              <a:t> </a:t>
            </a:r>
            <a:r>
              <a:rPr lang="el-GR" sz="3200" dirty="0"/>
              <a:t>7,36). Θέμα διδακτικό.</a:t>
            </a:r>
          </a:p>
          <a:p>
            <a:pPr marL="914400" lvl="2" indent="0">
              <a:buNone/>
            </a:pPr>
            <a:r>
              <a:rPr lang="el-GR" sz="2800" dirty="0"/>
              <a:t>	α. Ο θάνατος είναι βέβαιος, αλλά αβέβαιη η ώρα που θα έρθει.</a:t>
            </a:r>
          </a:p>
          <a:p>
            <a:pPr marL="914400" lvl="2" indent="0">
              <a:buNone/>
            </a:pPr>
            <a:r>
              <a:rPr lang="el-GR" sz="2800" dirty="0"/>
              <a:t>		Όλα γύρω μας φθείρονται.</a:t>
            </a:r>
          </a:p>
          <a:p>
            <a:pPr marL="914400" lvl="2" indent="0">
              <a:buNone/>
            </a:pPr>
            <a:r>
              <a:rPr lang="el-GR" sz="2800" dirty="0"/>
              <a:t>		Όλοι οι άνθρωποι πεθαίνουν.</a:t>
            </a:r>
          </a:p>
          <a:p>
            <a:pPr marL="914400" lvl="2" indent="0">
              <a:buNone/>
            </a:pPr>
            <a:r>
              <a:rPr lang="el-GR" sz="2800" dirty="0"/>
              <a:t>		Έρχεται όμως «</a:t>
            </a:r>
            <a:r>
              <a:rPr lang="el-GR" sz="2800" dirty="0" err="1"/>
              <a:t>ὡς</a:t>
            </a:r>
            <a:r>
              <a:rPr lang="el-GR" sz="2800" dirty="0"/>
              <a:t> κλέπτης </a:t>
            </a:r>
            <a:r>
              <a:rPr lang="el-GR" sz="2800" dirty="0" err="1"/>
              <a:t>ἐν</a:t>
            </a:r>
            <a:r>
              <a:rPr lang="el-GR" sz="2800" dirty="0"/>
              <a:t> </a:t>
            </a:r>
            <a:r>
              <a:rPr lang="el-GR" sz="2800" dirty="0" err="1"/>
              <a:t>νυκτί</a:t>
            </a:r>
            <a:r>
              <a:rPr lang="el-GR" sz="2800" dirty="0"/>
              <a:t>».</a:t>
            </a:r>
          </a:p>
          <a:p>
            <a:pPr marL="457200" lvl="1" indent="0">
              <a:buNone/>
            </a:pPr>
            <a:r>
              <a:rPr lang="el-GR" sz="3200" dirty="0"/>
              <a:t>		</a:t>
            </a:r>
            <a:r>
              <a:rPr lang="el-GR" sz="2800" dirty="0"/>
              <a:t>β. Ωφέλειες από την μνήμη θανάτου.</a:t>
            </a:r>
          </a:p>
          <a:p>
            <a:pPr marL="914400" lvl="2" indent="0">
              <a:buNone/>
            </a:pPr>
            <a:r>
              <a:rPr lang="el-GR" sz="2800" dirty="0"/>
              <a:t>		Αξιοποιούμε τον σύντομο πολύτιμο χρόνο του βίου μας.</a:t>
            </a:r>
          </a:p>
          <a:p>
            <a:pPr marL="914400" lvl="2" indent="0">
              <a:buNone/>
            </a:pPr>
            <a:r>
              <a:rPr lang="el-GR" sz="2800" dirty="0"/>
              <a:t>		Δεν </a:t>
            </a:r>
            <a:r>
              <a:rPr lang="el-GR" sz="2800" dirty="0" err="1"/>
              <a:t>προσκολλώμαστε</a:t>
            </a:r>
            <a:r>
              <a:rPr lang="el-GR" sz="2800" dirty="0"/>
              <a:t> στα επίγεια αγαθά.</a:t>
            </a:r>
          </a:p>
          <a:p>
            <a:pPr marL="914400" lvl="2" indent="0">
              <a:buNone/>
            </a:pPr>
            <a:r>
              <a:rPr lang="el-GR" sz="2800" dirty="0"/>
              <a:t>		Ελευθερωνόμαστε από τη ματαιότητα και την αλαζονεία.</a:t>
            </a:r>
          </a:p>
          <a:p>
            <a:pPr marL="914400" lvl="2" indent="0">
              <a:buNone/>
            </a:pPr>
            <a:r>
              <a:rPr lang="el-GR" sz="2800" dirty="0"/>
              <a:t>		Κυριαρχούμε στις σαρκικές ορέξεις και στα πάθη μας. </a:t>
            </a:r>
          </a:p>
        </p:txBody>
      </p:sp>
    </p:spTree>
    <p:extLst>
      <p:ext uri="{BB962C8B-B14F-4D97-AF65-F5344CB8AC3E}">
        <p14:creationId xmlns:p14="http://schemas.microsoft.com/office/powerpoint/2010/main" val="15760135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9061ED-E946-DF9E-C429-CC8137120B09}"/>
              </a:ext>
            </a:extLst>
          </p:cNvPr>
          <p:cNvSpPr>
            <a:spLocks noGrp="1"/>
          </p:cNvSpPr>
          <p:nvPr>
            <p:ph type="title"/>
          </p:nvPr>
        </p:nvSpPr>
        <p:spPr>
          <a:xfrm>
            <a:off x="733425" y="18256"/>
            <a:ext cx="10515600" cy="662782"/>
          </a:xfrm>
        </p:spPr>
        <p:txBody>
          <a:bodyPr>
            <a:normAutofit fontScale="90000"/>
          </a:bodyPr>
          <a:lstStyle/>
          <a:p>
            <a:pPr algn="ctr"/>
            <a:r>
              <a:rPr lang="el-GR" dirty="0"/>
              <a:t>Σχεδιάσματα εκκλησιαστικών λόγων</a:t>
            </a:r>
          </a:p>
        </p:txBody>
      </p:sp>
      <p:sp>
        <p:nvSpPr>
          <p:cNvPr id="3" name="Θέση περιεχομένου 2">
            <a:extLst>
              <a:ext uri="{FF2B5EF4-FFF2-40B4-BE49-F238E27FC236}">
                <a16:creationId xmlns:a16="http://schemas.microsoft.com/office/drawing/2014/main" id="{B288E6A6-2F8F-FF28-BDE0-FF35B33A6FF4}"/>
              </a:ext>
            </a:extLst>
          </p:cNvPr>
          <p:cNvSpPr>
            <a:spLocks noGrp="1"/>
          </p:cNvSpPr>
          <p:nvPr>
            <p:ph idx="1"/>
          </p:nvPr>
        </p:nvSpPr>
        <p:spPr>
          <a:xfrm>
            <a:off x="0" y="581024"/>
            <a:ext cx="12192000" cy="6258719"/>
          </a:xfrm>
        </p:spPr>
        <p:txBody>
          <a:bodyPr>
            <a:normAutofit lnSpcReduction="10000"/>
          </a:bodyPr>
          <a:lstStyle/>
          <a:p>
            <a:pPr marL="0" indent="0">
              <a:buNone/>
            </a:pPr>
            <a:r>
              <a:rPr lang="el-GR" b="1" dirty="0">
                <a:solidFill>
                  <a:srgbClr val="FF0000"/>
                </a:solidFill>
              </a:rPr>
              <a:t>     4. Λόγος στην εορτή της Μεταμορφώσεως του Κυρίου.</a:t>
            </a:r>
          </a:p>
          <a:p>
            <a:pPr marL="0" indent="0">
              <a:buNone/>
            </a:pPr>
            <a:r>
              <a:rPr lang="el-GR" dirty="0"/>
              <a:t>    </a:t>
            </a:r>
            <a:r>
              <a:rPr lang="el-GR" b="1" dirty="0"/>
              <a:t>Ρητό</a:t>
            </a:r>
            <a:r>
              <a:rPr lang="el-GR" dirty="0"/>
              <a:t>: «</a:t>
            </a:r>
            <a:r>
              <a:rPr lang="el-GR" i="1" dirty="0" err="1"/>
              <a:t>Καὶ</a:t>
            </a:r>
            <a:r>
              <a:rPr lang="el-GR" i="1" dirty="0"/>
              <a:t> </a:t>
            </a:r>
            <a:r>
              <a:rPr lang="el-GR" i="1" dirty="0" err="1"/>
              <a:t>μετεμορφώθη</a:t>
            </a:r>
            <a:r>
              <a:rPr lang="el-GR" i="1" dirty="0"/>
              <a:t> </a:t>
            </a:r>
            <a:r>
              <a:rPr lang="el-GR" i="1" dirty="0" err="1"/>
              <a:t>ἔμπροσθεν</a:t>
            </a:r>
            <a:r>
              <a:rPr lang="el-GR" i="1" dirty="0"/>
              <a:t> </a:t>
            </a:r>
            <a:r>
              <a:rPr lang="el-GR" i="1" dirty="0" err="1"/>
              <a:t>αὐτῶν</a:t>
            </a:r>
            <a:r>
              <a:rPr lang="el-GR" dirty="0"/>
              <a:t>» (</a:t>
            </a:r>
            <a:r>
              <a:rPr lang="el-GR" i="1" dirty="0" err="1"/>
              <a:t>Μτ</a:t>
            </a:r>
            <a:r>
              <a:rPr lang="el-GR" i="1" dirty="0"/>
              <a:t>.</a:t>
            </a:r>
            <a:r>
              <a:rPr lang="el-GR" dirty="0"/>
              <a:t> 17,2). Θέμα δογματικό.</a:t>
            </a:r>
          </a:p>
          <a:p>
            <a:pPr marL="457200" lvl="1" indent="0">
              <a:buNone/>
            </a:pPr>
            <a:r>
              <a:rPr lang="el-GR" dirty="0"/>
              <a:t>	α. Ο Κύριος μεταμορφώθηκε χωρίς να μεταβληθεί η ουσία της ανθρώπινης υποστάσεώς Του.</a:t>
            </a:r>
          </a:p>
          <a:p>
            <a:pPr marL="457200" lvl="1" indent="0">
              <a:buNone/>
            </a:pPr>
            <a:r>
              <a:rPr lang="el-GR" dirty="0"/>
              <a:t>	β. Η μεταμόρφωση του Κυρίου ήταν φανέρωση του θείου μεγαλείου Του.</a:t>
            </a:r>
          </a:p>
          <a:p>
            <a:pPr marL="457200" lvl="1" indent="0">
              <a:buNone/>
            </a:pPr>
            <a:r>
              <a:rPr lang="el-GR" dirty="0"/>
              <a:t>	γ. Η μεταμόρφωση του Κυρίου αποτελεί το πρότυπο της προσωπικής μεταμόρφωσης του κάθε χριστιανού και της επαναφοράς στο αρχαίο κάλλος.</a:t>
            </a:r>
          </a:p>
          <a:p>
            <a:pPr marL="0" indent="0">
              <a:buNone/>
            </a:pPr>
            <a:r>
              <a:rPr lang="el-GR" b="1" dirty="0">
                <a:solidFill>
                  <a:srgbClr val="FF0000"/>
                </a:solidFill>
              </a:rPr>
              <a:t>    5. Λόγος στους Τρεις Ιεράρχες.</a:t>
            </a:r>
          </a:p>
          <a:p>
            <a:pPr marL="0" indent="0">
              <a:buNone/>
            </a:pPr>
            <a:r>
              <a:rPr lang="el-GR" dirty="0"/>
              <a:t>    </a:t>
            </a:r>
            <a:r>
              <a:rPr lang="el-GR" b="1" dirty="0"/>
              <a:t>Ρητό</a:t>
            </a:r>
            <a:r>
              <a:rPr lang="el-GR" dirty="0"/>
              <a:t>: «</a:t>
            </a:r>
            <a:r>
              <a:rPr lang="el-GR" i="1" dirty="0"/>
              <a:t>Μνημονεύετε </a:t>
            </a:r>
            <a:r>
              <a:rPr lang="el-GR" i="1" dirty="0" err="1"/>
              <a:t>τῶν</a:t>
            </a:r>
            <a:r>
              <a:rPr lang="el-GR" i="1" dirty="0"/>
              <a:t> </a:t>
            </a:r>
            <a:r>
              <a:rPr lang="el-GR" i="1" dirty="0" err="1"/>
              <a:t>ἡγουμένων</a:t>
            </a:r>
            <a:r>
              <a:rPr lang="el-GR" i="1" dirty="0"/>
              <a:t> </a:t>
            </a:r>
            <a:r>
              <a:rPr lang="el-GR" i="1" dirty="0" err="1"/>
              <a:t>ὑμῶν</a:t>
            </a:r>
            <a:r>
              <a:rPr lang="el-GR" i="1" dirty="0"/>
              <a:t> … </a:t>
            </a:r>
            <a:r>
              <a:rPr lang="el-GR" i="1" dirty="0" err="1"/>
              <a:t>ὧν</a:t>
            </a:r>
            <a:r>
              <a:rPr lang="el-GR" i="1" dirty="0"/>
              <a:t> </a:t>
            </a:r>
            <a:r>
              <a:rPr lang="el-GR" i="1" dirty="0" err="1"/>
              <a:t>ἀναθεωροῦντες</a:t>
            </a:r>
            <a:r>
              <a:rPr lang="el-GR" i="1" dirty="0"/>
              <a:t> </a:t>
            </a:r>
            <a:r>
              <a:rPr lang="el-GR" i="1" dirty="0" err="1"/>
              <a:t>τὴν</a:t>
            </a:r>
            <a:r>
              <a:rPr lang="el-GR" i="1" dirty="0"/>
              <a:t> </a:t>
            </a:r>
            <a:r>
              <a:rPr lang="el-GR" i="1" dirty="0" err="1"/>
              <a:t>ἔκβασιν</a:t>
            </a:r>
            <a:r>
              <a:rPr lang="el-GR" i="1" dirty="0"/>
              <a:t> </a:t>
            </a:r>
            <a:r>
              <a:rPr lang="el-GR" i="1" dirty="0" err="1"/>
              <a:t>τῆς</a:t>
            </a:r>
            <a:r>
              <a:rPr lang="el-GR" i="1" dirty="0"/>
              <a:t> </a:t>
            </a:r>
            <a:r>
              <a:rPr lang="el-GR" i="1" dirty="0" err="1"/>
              <a:t>ἀνατροφῆς</a:t>
            </a:r>
            <a:r>
              <a:rPr lang="el-GR" i="1" dirty="0"/>
              <a:t> </a:t>
            </a:r>
            <a:r>
              <a:rPr lang="el-GR" i="1" dirty="0" err="1"/>
              <a:t>μιμεῖσθαι</a:t>
            </a:r>
            <a:r>
              <a:rPr lang="el-GR" i="1" dirty="0"/>
              <a:t> </a:t>
            </a:r>
            <a:r>
              <a:rPr lang="el-GR" i="1" dirty="0" err="1"/>
              <a:t>τὴν</a:t>
            </a:r>
            <a:r>
              <a:rPr lang="el-GR" i="1" dirty="0"/>
              <a:t> </a:t>
            </a:r>
            <a:r>
              <a:rPr lang="el-GR" i="1" dirty="0" err="1"/>
              <a:t>πίστιν</a:t>
            </a:r>
            <a:r>
              <a:rPr lang="el-GR" dirty="0"/>
              <a:t>» (</a:t>
            </a:r>
            <a:r>
              <a:rPr lang="el-GR" i="1" dirty="0" err="1"/>
              <a:t>Ἑβρ</a:t>
            </a:r>
            <a:r>
              <a:rPr lang="el-GR" i="1" dirty="0"/>
              <a:t>.</a:t>
            </a:r>
            <a:r>
              <a:rPr lang="el-GR" dirty="0"/>
              <a:t> 13,7). Λόγος εγκωμιαστικός.</a:t>
            </a:r>
          </a:p>
          <a:p>
            <a:pPr marL="0" indent="0">
              <a:buNone/>
            </a:pPr>
            <a:r>
              <a:rPr lang="el-GR" dirty="0"/>
              <a:t>	Οι Τρεις Ιεράρχες ήταν:</a:t>
            </a:r>
          </a:p>
          <a:p>
            <a:pPr marL="457200" lvl="1" indent="0">
              <a:buNone/>
            </a:pPr>
            <a:r>
              <a:rPr lang="el-GR" dirty="0"/>
              <a:t>		α. Μεγάλοι σοφοί κατά κόσμο και κατά Θεό.</a:t>
            </a:r>
          </a:p>
          <a:p>
            <a:pPr marL="457200" lvl="1" indent="0">
              <a:buNone/>
            </a:pPr>
            <a:r>
              <a:rPr lang="el-GR" dirty="0"/>
              <a:t>		β. Μεγάλοι ποιμένες της Εκκλησίας.</a:t>
            </a:r>
          </a:p>
          <a:p>
            <a:pPr marL="457200" lvl="1" indent="0">
              <a:buNone/>
            </a:pPr>
            <a:r>
              <a:rPr lang="el-GR" dirty="0"/>
              <a:t>		γ. Μεγάλοι κοινωνικοί εργάτες.</a:t>
            </a:r>
          </a:p>
          <a:p>
            <a:pPr marL="457200" lvl="1" indent="0">
              <a:buNone/>
            </a:pPr>
            <a:r>
              <a:rPr lang="el-GR" dirty="0"/>
              <a:t>		δ. Μεγάλοι άγιοι.</a:t>
            </a:r>
          </a:p>
          <a:p>
            <a:pPr marL="0" indent="0">
              <a:buNone/>
            </a:pPr>
            <a:endParaRPr lang="el-GR" dirty="0"/>
          </a:p>
        </p:txBody>
      </p:sp>
    </p:spTree>
    <p:extLst>
      <p:ext uri="{BB962C8B-B14F-4D97-AF65-F5344CB8AC3E}">
        <p14:creationId xmlns:p14="http://schemas.microsoft.com/office/powerpoint/2010/main" val="1876865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7CE6AB-6188-F53A-E369-ACC5E6FC6D55}"/>
              </a:ext>
            </a:extLst>
          </p:cNvPr>
          <p:cNvSpPr>
            <a:spLocks noGrp="1"/>
          </p:cNvSpPr>
          <p:nvPr>
            <p:ph type="title"/>
          </p:nvPr>
        </p:nvSpPr>
        <p:spPr>
          <a:xfrm>
            <a:off x="838200" y="18255"/>
            <a:ext cx="10515600" cy="1325563"/>
          </a:xfrm>
        </p:spPr>
        <p:txBody>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2FD5F8F4-575E-70B9-2B7F-8ED4C9D61CA5}"/>
              </a:ext>
            </a:extLst>
          </p:cNvPr>
          <p:cNvSpPr>
            <a:spLocks noGrp="1"/>
          </p:cNvSpPr>
          <p:nvPr>
            <p:ph idx="1"/>
          </p:nvPr>
        </p:nvSpPr>
        <p:spPr>
          <a:xfrm>
            <a:off x="838200" y="1110007"/>
            <a:ext cx="10515600" cy="5729738"/>
          </a:xfrm>
        </p:spPr>
        <p:txBody>
          <a:bodyPr/>
          <a:lstStyle/>
          <a:p>
            <a:r>
              <a:rPr lang="el-GR" dirty="0" err="1">
                <a:latin typeface="Palatino Linotype" panose="02040502050505030304" pitchFamily="18" charset="0"/>
              </a:rPr>
              <a:t>Φουντούλης</a:t>
            </a:r>
            <a:r>
              <a:rPr lang="el-GR" dirty="0">
                <a:latin typeface="Palatino Linotype" panose="02040502050505030304" pitchFamily="18" charset="0"/>
              </a:rPr>
              <a:t> Μ. Ιωάννης, </a:t>
            </a:r>
            <a:r>
              <a:rPr lang="el-GR" i="1" dirty="0">
                <a:latin typeface="Palatino Linotype" panose="02040502050505030304" pitchFamily="18" charset="0"/>
              </a:rPr>
              <a:t>Ομιλητική</a:t>
            </a:r>
            <a:r>
              <a:rPr lang="el-GR" dirty="0">
                <a:latin typeface="Palatino Linotype" panose="02040502050505030304" pitchFamily="18" charset="0"/>
              </a:rPr>
              <a:t>, Εκδόσεις Μέλισσα, Θεσσαλονίκη 1985.</a:t>
            </a:r>
            <a:endParaRPr lang="el-GR" dirty="0"/>
          </a:p>
        </p:txBody>
      </p:sp>
    </p:spTree>
    <p:extLst>
      <p:ext uri="{BB962C8B-B14F-4D97-AF65-F5344CB8AC3E}">
        <p14:creationId xmlns:p14="http://schemas.microsoft.com/office/powerpoint/2010/main" val="2539290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C5D898-2760-D33A-22F2-F75EF6E90C8D}"/>
              </a:ext>
            </a:extLst>
          </p:cNvPr>
          <p:cNvSpPr>
            <a:spLocks noGrp="1"/>
          </p:cNvSpPr>
          <p:nvPr>
            <p:ph type="title"/>
          </p:nvPr>
        </p:nvSpPr>
        <p:spPr>
          <a:xfrm>
            <a:off x="838200" y="1"/>
            <a:ext cx="10515600" cy="586596"/>
          </a:xfrm>
        </p:spPr>
        <p:txBody>
          <a:bodyPr>
            <a:normAutofit fontScale="90000"/>
          </a:bodyPr>
          <a:lstStyle/>
          <a:p>
            <a:pPr algn="ctr"/>
            <a:r>
              <a:rPr lang="el-GR" dirty="0"/>
              <a:t>ΟΜΙΛΙΑ</a:t>
            </a:r>
          </a:p>
        </p:txBody>
      </p:sp>
      <p:sp>
        <p:nvSpPr>
          <p:cNvPr id="3" name="Θέση περιεχομένου 2">
            <a:extLst>
              <a:ext uri="{FF2B5EF4-FFF2-40B4-BE49-F238E27FC236}">
                <a16:creationId xmlns:a16="http://schemas.microsoft.com/office/drawing/2014/main" id="{BC0A7FB0-A4C7-DF18-E265-365E6975E4FD}"/>
              </a:ext>
            </a:extLst>
          </p:cNvPr>
          <p:cNvSpPr>
            <a:spLocks noGrp="1"/>
          </p:cNvSpPr>
          <p:nvPr>
            <p:ph idx="1"/>
          </p:nvPr>
        </p:nvSpPr>
        <p:spPr>
          <a:xfrm>
            <a:off x="0" y="586596"/>
            <a:ext cx="12192000" cy="6271403"/>
          </a:xfrm>
        </p:spPr>
        <p:txBody>
          <a:bodyPr>
            <a:normAutofit lnSpcReduction="10000"/>
          </a:bodyPr>
          <a:lstStyle/>
          <a:p>
            <a:r>
              <a:rPr lang="el-GR" dirty="0"/>
              <a:t>Η μορφή αυτή είναι </a:t>
            </a:r>
            <a:r>
              <a:rPr lang="el-GR" b="1" dirty="0">
                <a:solidFill>
                  <a:srgbClr val="FF0000"/>
                </a:solidFill>
              </a:rPr>
              <a:t>η πιο παραδοσιακή</a:t>
            </a:r>
            <a:r>
              <a:rPr lang="el-GR" dirty="0"/>
              <a:t>.</a:t>
            </a:r>
          </a:p>
          <a:p>
            <a:r>
              <a:rPr lang="el-GR" dirty="0"/>
              <a:t>Πρόκειται για τον </a:t>
            </a:r>
            <a:r>
              <a:rPr lang="el-GR" b="1" dirty="0"/>
              <a:t>κατεξοχήν πατερικό τρόπο κηρύγματος</a:t>
            </a:r>
            <a:r>
              <a:rPr lang="el-GR" dirty="0"/>
              <a:t>, που αποσκοπεί: </a:t>
            </a:r>
          </a:p>
          <a:p>
            <a:pPr lvl="1">
              <a:buFont typeface="Wingdings" panose="05000000000000000000" pitchFamily="2" charset="2"/>
              <a:buChar char="v"/>
            </a:pPr>
            <a:r>
              <a:rPr lang="el-GR" dirty="0"/>
              <a:t>στην ερμηνεία των αγίων Γραφών και </a:t>
            </a:r>
          </a:p>
          <a:p>
            <a:pPr lvl="1">
              <a:buFont typeface="Wingdings" panose="05000000000000000000" pitchFamily="2" charset="2"/>
              <a:buChar char="v"/>
            </a:pPr>
            <a:r>
              <a:rPr lang="el-GR" dirty="0"/>
              <a:t>την ταυτόχρονη ανάπτυξη των διδαγμάτων που απορρέουν από αυτές στον λαό.</a:t>
            </a:r>
          </a:p>
          <a:p>
            <a:r>
              <a:rPr lang="el-GR" dirty="0"/>
              <a:t>Από πολλούς θεωρήθηκε ως η ιδανική και η πιο νόμιμη μορφή κηρύγματος.</a:t>
            </a:r>
          </a:p>
          <a:p>
            <a:r>
              <a:rPr lang="el-GR" dirty="0"/>
              <a:t>Μάλιστα υποστηρίχθηκε ότι παρέχει και περισσότερη </a:t>
            </a:r>
            <a:r>
              <a:rPr lang="el-GR" b="1" dirty="0"/>
              <a:t>διδακτική ασφάλεια </a:t>
            </a:r>
            <a:r>
              <a:rPr lang="el-GR" dirty="0"/>
              <a:t>και για τον ομιλητή και για την Εκκλησία, αρκεί φυσικά η ερμηνεία να γίνεται σύμφωνα με τους όρους που αναλογούν στα χαρακτηριστικά του κηρύγματος.</a:t>
            </a:r>
          </a:p>
          <a:p>
            <a:r>
              <a:rPr lang="el-GR" dirty="0"/>
              <a:t>Κείμενο το οποίο ερμηνεύει η ομιλία είναι το κάθε κείμενο της αγίας Γραφής και κυρίως οι περικοπές που διαβάζονται στις συνάξεις. </a:t>
            </a:r>
          </a:p>
          <a:p>
            <a:r>
              <a:rPr lang="el-GR" dirty="0"/>
              <a:t>Ανάλογα με τον τρόπο που ακολουθείται στην ανάπτυξη της ερμηνείας, αν είναι αμιγώς αναλυτικός ή συνθετικός, δηλαδή </a:t>
            </a:r>
            <a:r>
              <a:rPr lang="el-GR" u="sng" dirty="0"/>
              <a:t>αν τα διδάγματα θα είναι πολλά και ασύνδετα</a:t>
            </a:r>
            <a:r>
              <a:rPr lang="el-GR" dirty="0"/>
              <a:t> όπως τα προσφέρει η περικοπή, ή </a:t>
            </a:r>
            <a:r>
              <a:rPr lang="el-GR" u="sng" dirty="0"/>
              <a:t>αν αυτά θα ενοποιηθούν και θα συντεθούν σε ένα</a:t>
            </a:r>
            <a:r>
              <a:rPr lang="el-GR" dirty="0"/>
              <a:t> σε περίπτωση που η περικοπή δίνει αυτή τη δυνατότητα, προχωρούμε στη διαφοροποίηση σε μία από τις δύο μορφές της ομιλίας, την «κατωτέρα» ή την «ανωτέρα».</a:t>
            </a:r>
          </a:p>
        </p:txBody>
      </p:sp>
    </p:spTree>
    <p:extLst>
      <p:ext uri="{BB962C8B-B14F-4D97-AF65-F5344CB8AC3E}">
        <p14:creationId xmlns:p14="http://schemas.microsoft.com/office/powerpoint/2010/main" val="684285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B6330B-7560-B630-B715-34EB117AC9CA}"/>
              </a:ext>
            </a:extLst>
          </p:cNvPr>
          <p:cNvSpPr>
            <a:spLocks noGrp="1"/>
          </p:cNvSpPr>
          <p:nvPr>
            <p:ph type="title"/>
          </p:nvPr>
        </p:nvSpPr>
        <p:spPr>
          <a:xfrm>
            <a:off x="838200" y="18256"/>
            <a:ext cx="10515600" cy="662782"/>
          </a:xfrm>
        </p:spPr>
        <p:txBody>
          <a:bodyPr>
            <a:normAutofit fontScale="90000"/>
          </a:bodyPr>
          <a:lstStyle/>
          <a:p>
            <a:pPr algn="ctr"/>
            <a:r>
              <a:rPr lang="el-GR" dirty="0"/>
              <a:t>Α΄ Κατωτέρα ομιλία</a:t>
            </a:r>
          </a:p>
        </p:txBody>
      </p:sp>
      <p:sp>
        <p:nvSpPr>
          <p:cNvPr id="3" name="Θέση περιεχομένου 2">
            <a:extLst>
              <a:ext uri="{FF2B5EF4-FFF2-40B4-BE49-F238E27FC236}">
                <a16:creationId xmlns:a16="http://schemas.microsoft.com/office/drawing/2014/main" id="{D1C22AE3-B8F9-8351-AC0C-CB515F7D5971}"/>
              </a:ext>
            </a:extLst>
          </p:cNvPr>
          <p:cNvSpPr>
            <a:spLocks noGrp="1"/>
          </p:cNvSpPr>
          <p:nvPr>
            <p:ph idx="1"/>
          </p:nvPr>
        </p:nvSpPr>
        <p:spPr>
          <a:xfrm>
            <a:off x="0" y="597460"/>
            <a:ext cx="12192000" cy="6242284"/>
          </a:xfrm>
        </p:spPr>
        <p:txBody>
          <a:bodyPr>
            <a:normAutofit fontScale="92500" lnSpcReduction="10000"/>
          </a:bodyPr>
          <a:lstStyle/>
          <a:p>
            <a:r>
              <a:rPr lang="el-GR" dirty="0"/>
              <a:t>Ο όρος δεν είναι και τόσο επιτυχής, γιατί δίνει την εντύπωση ότι πρόκειται για ένα υποδεέστερο ομιλητικό είδος, πράγμα που δεν αληθεύει. </a:t>
            </a:r>
          </a:p>
          <a:p>
            <a:r>
              <a:rPr lang="el-GR" dirty="0"/>
              <a:t>Χρησιμοποιείται όμως κατά συνθήκη γιατί: </a:t>
            </a:r>
          </a:p>
          <a:p>
            <a:pPr lvl="1">
              <a:buFont typeface="Wingdings" panose="05000000000000000000" pitchFamily="2" charset="2"/>
              <a:buChar char="v"/>
            </a:pPr>
            <a:r>
              <a:rPr lang="el-GR" dirty="0"/>
              <a:t>η μορφή αυτή του κηρύγματος έχει τις λιγότερες τεχνικές ομιλητικές απαιτήσεις από τον συντάκτη της και </a:t>
            </a:r>
          </a:p>
          <a:p>
            <a:pPr lvl="1">
              <a:buFont typeface="Wingdings" panose="05000000000000000000" pitchFamily="2" charset="2"/>
              <a:buChar char="v"/>
            </a:pPr>
            <a:r>
              <a:rPr lang="el-GR" dirty="0"/>
              <a:t>η απλότητα αυτής της μορφής βοηθάει τον κάθε ακροατή να παρακολουθήσει την πορεία της πραγμάτευσης.</a:t>
            </a:r>
          </a:p>
          <a:p>
            <a:r>
              <a:rPr lang="el-GR" dirty="0"/>
              <a:t>Για τα δύο αυτά πλεονεκτήματα ενδείκνυται ως το κατάλληλο ομιλητικό είδος τόσο για πεπειραμένους όσο και για αρχάριους ομιλητές. </a:t>
            </a:r>
          </a:p>
          <a:p>
            <a:r>
              <a:rPr lang="el-GR" dirty="0"/>
              <a:t>Στα </a:t>
            </a:r>
            <a:r>
              <a:rPr lang="el-GR" b="1" dirty="0">
                <a:solidFill>
                  <a:srgbClr val="FF0000"/>
                </a:solidFill>
              </a:rPr>
              <a:t>πλεονεκτήματα</a:t>
            </a:r>
            <a:r>
              <a:rPr lang="el-GR" dirty="0"/>
              <a:t> αυτά προστίθενται και άλλα: </a:t>
            </a:r>
          </a:p>
          <a:p>
            <a:pPr lvl="1">
              <a:buFont typeface="Wingdings" panose="05000000000000000000" pitchFamily="2" charset="2"/>
              <a:buChar char="v"/>
            </a:pPr>
            <a:r>
              <a:rPr lang="el-GR" dirty="0"/>
              <a:t>το θέμα της ομιλίας είναι εκ των προτέρων δεδομένο και έτσι ο ομιλητής δεν έχει να κοπιάσει για την αναζήτησή του, </a:t>
            </a:r>
          </a:p>
          <a:p>
            <a:pPr lvl="1">
              <a:buFont typeface="Wingdings" panose="05000000000000000000" pitchFamily="2" charset="2"/>
              <a:buChar char="v"/>
            </a:pPr>
            <a:r>
              <a:rPr lang="el-GR" dirty="0"/>
              <a:t>όλες οι περικοπές είναι κατάλληλες για να αποτελέσουν αντικείμενο κατωτέρας ομιλίας, </a:t>
            </a:r>
          </a:p>
          <a:p>
            <a:pPr lvl="1">
              <a:buFont typeface="Wingdings" panose="05000000000000000000" pitchFamily="2" charset="2"/>
              <a:buChar char="v"/>
            </a:pPr>
            <a:r>
              <a:rPr lang="el-GR" dirty="0"/>
              <a:t>η ίδια η περικοπή δίνει την πορεία της πραγμάτευσης εφόσον αυτή καθορίζεται από το περιεχόμενο της περικοπής, </a:t>
            </a:r>
          </a:p>
          <a:p>
            <a:pPr lvl="1">
              <a:buFont typeface="Wingdings" panose="05000000000000000000" pitchFamily="2" charset="2"/>
              <a:buChar char="v"/>
            </a:pPr>
            <a:r>
              <a:rPr lang="el-GR" dirty="0"/>
              <a:t>για την ανάπτυξη των διδαγμάτων δεν χρειάζεται ιδιαίτερη θεολογική σοφία γιατί  - καθώς ο χρόνος είναι συνεσταλμένος- περιορίζεται στην απόλυτα απαραίτητη διασάφηση και σε σχετικά στοιχειώδη εφαρμογή.</a:t>
            </a:r>
          </a:p>
        </p:txBody>
      </p:sp>
    </p:spTree>
    <p:extLst>
      <p:ext uri="{BB962C8B-B14F-4D97-AF65-F5344CB8AC3E}">
        <p14:creationId xmlns:p14="http://schemas.microsoft.com/office/powerpoint/2010/main" val="3688194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362C05-BD09-D553-0F22-65E62497876A}"/>
              </a:ext>
            </a:extLst>
          </p:cNvPr>
          <p:cNvSpPr>
            <a:spLocks noGrp="1"/>
          </p:cNvSpPr>
          <p:nvPr>
            <p:ph type="title"/>
          </p:nvPr>
        </p:nvSpPr>
        <p:spPr>
          <a:xfrm>
            <a:off x="838200" y="1"/>
            <a:ext cx="10515600" cy="412376"/>
          </a:xfrm>
        </p:spPr>
        <p:txBody>
          <a:bodyPr>
            <a:normAutofit fontScale="90000"/>
          </a:bodyPr>
          <a:lstStyle/>
          <a:p>
            <a:pPr algn="ctr"/>
            <a:r>
              <a:rPr lang="el-GR" dirty="0"/>
              <a:t>Α΄ Κατωτέρα ομιλία</a:t>
            </a:r>
          </a:p>
        </p:txBody>
      </p:sp>
      <p:sp>
        <p:nvSpPr>
          <p:cNvPr id="3" name="Θέση περιεχομένου 2">
            <a:extLst>
              <a:ext uri="{FF2B5EF4-FFF2-40B4-BE49-F238E27FC236}">
                <a16:creationId xmlns:a16="http://schemas.microsoft.com/office/drawing/2014/main" id="{B3306EA8-478F-5B4D-AD93-DB80B8DF5325}"/>
              </a:ext>
            </a:extLst>
          </p:cNvPr>
          <p:cNvSpPr>
            <a:spLocks noGrp="1"/>
          </p:cNvSpPr>
          <p:nvPr>
            <p:ph idx="1"/>
          </p:nvPr>
        </p:nvSpPr>
        <p:spPr>
          <a:xfrm>
            <a:off x="0" y="322729"/>
            <a:ext cx="12192000" cy="6535271"/>
          </a:xfrm>
        </p:spPr>
        <p:txBody>
          <a:bodyPr>
            <a:normAutofit fontScale="92500" lnSpcReduction="20000"/>
          </a:bodyPr>
          <a:lstStyle/>
          <a:p>
            <a:r>
              <a:rPr lang="el-GR" dirty="0"/>
              <a:t>Περιλαμβάνει δύο εξίσου απαραίτητα στοιχεία: </a:t>
            </a:r>
          </a:p>
          <a:p>
            <a:pPr lvl="1">
              <a:buFont typeface="Wingdings" panose="05000000000000000000" pitchFamily="2" charset="2"/>
              <a:buChar char="v"/>
            </a:pPr>
            <a:r>
              <a:rPr lang="el-GR" dirty="0"/>
              <a:t>την ερμηνεία της περικοπής και </a:t>
            </a:r>
          </a:p>
          <a:p>
            <a:pPr lvl="1">
              <a:buFont typeface="Wingdings" panose="05000000000000000000" pitchFamily="2" charset="2"/>
              <a:buChar char="v"/>
            </a:pPr>
            <a:r>
              <a:rPr lang="el-GR" dirty="0"/>
              <a:t>την ανάπτυξη των διδαγμάτων. </a:t>
            </a:r>
          </a:p>
          <a:p>
            <a:r>
              <a:rPr lang="el-GR" dirty="0"/>
              <a:t>Τα </a:t>
            </a:r>
            <a:r>
              <a:rPr lang="el-GR" u="sng" dirty="0"/>
              <a:t>διδάγματα </a:t>
            </a:r>
            <a:r>
              <a:rPr lang="el-GR" dirty="0"/>
              <a:t>είναι άσχετα το ένα από το άλλο. Ο μόνος σύνδεσμος μεταξύ τους είναι ότι ανήκουν στην ίδια περικοπή. Ανάλογα μ’ αυτά </a:t>
            </a:r>
            <a:r>
              <a:rPr lang="el-GR" u="sng" dirty="0"/>
              <a:t>ρυθμίζεται και η διαίρεση</a:t>
            </a:r>
            <a:r>
              <a:rPr lang="el-GR" dirty="0"/>
              <a:t> του όλου περιεχομένου </a:t>
            </a:r>
            <a:r>
              <a:rPr lang="el-GR" u="sng" dirty="0"/>
              <a:t>σε συγκεκριμένες ενότητες</a:t>
            </a:r>
            <a:r>
              <a:rPr lang="el-GR" dirty="0"/>
              <a:t>. Στις ενότητες αυτές υπάρχει </a:t>
            </a:r>
            <a:r>
              <a:rPr lang="el-GR" u="sng" dirty="0"/>
              <a:t>αντιστοιχία ερμηνείας και αναπτύξεως</a:t>
            </a:r>
            <a:r>
              <a:rPr lang="el-GR" dirty="0"/>
              <a:t>. </a:t>
            </a:r>
          </a:p>
          <a:p>
            <a:r>
              <a:rPr lang="el-GR" dirty="0"/>
              <a:t>Υπάρχουν δύο τρόποι κατανομής της ύλης.</a:t>
            </a:r>
          </a:p>
          <a:p>
            <a:r>
              <a:rPr lang="el-GR" dirty="0"/>
              <a:t>Στον </a:t>
            </a:r>
            <a:r>
              <a:rPr lang="el-GR" b="1" dirty="0"/>
              <a:t>πρώτο τρόπο </a:t>
            </a:r>
            <a:r>
              <a:rPr lang="el-GR" dirty="0"/>
              <a:t>ερμηνεύεται ολόκληρη η περικοπή στο πρώτο μέρος της ομιλίας με κατανομή σε ορισμένες επιμέρους ενότητες, ανάλογες με τα διδάγματα. Στο δεύτερο μέρος παρουσιάζονται αναλυτικά τα διδάγματα αυτά και αναπτύσσονται με ανάλογη εφαρμογή του καθενός από αυτά στις απαιτήσεις του καθημερινού χριστιανικού βίου. Και στην εξαγωγή και στην ανάπτυξη των διδαγμάτων δεν απομακρυνόμαστε από την περικοπή, αλλά ουσιαστικά ερμηνεύουμε το περιεχόμενό της. Ο τρόπος αυτός υστερεί στις διδακτικές περικοπές γιατί στο δεύτερο μέρος αναγκαστικά θα πέσουμε σε επαναλήψεις. Γι’ αυτό και </a:t>
            </a:r>
            <a:r>
              <a:rPr lang="el-GR" dirty="0">
                <a:effectLst>
                  <a:outerShdw blurRad="38100" dist="38100" dir="2700000" algn="tl">
                    <a:srgbClr val="000000">
                      <a:alpha val="43137"/>
                    </a:srgbClr>
                  </a:outerShdw>
                </a:effectLst>
              </a:rPr>
              <a:t>πρέπει να εφαρμόζεται μόνο σε αφηγηματικές περικοπές</a:t>
            </a:r>
            <a:r>
              <a:rPr lang="el-GR" dirty="0"/>
              <a:t>.</a:t>
            </a:r>
          </a:p>
          <a:p>
            <a:r>
              <a:rPr lang="el-GR" dirty="0"/>
              <a:t>Στον </a:t>
            </a:r>
            <a:r>
              <a:rPr lang="el-GR" b="1" dirty="0"/>
              <a:t>δεύτερο τρόπο </a:t>
            </a:r>
            <a:r>
              <a:rPr lang="el-GR" dirty="0"/>
              <a:t>χωρίζουμε την περικοπή σε τόσες ενότητες όσες και τα διδάγματά της, και αφού ερμηνεύουμε την μία ενότητα προχωρούμε στην ανάπτυξη και εφαρμογή του πρώτου διδάγματος, ύστερα στο δεύτερο κτλ. </a:t>
            </a:r>
            <a:r>
              <a:rPr lang="el-GR" dirty="0">
                <a:effectLst>
                  <a:outerShdw blurRad="38100" dist="38100" dir="2700000" algn="tl">
                    <a:srgbClr val="000000">
                      <a:alpha val="43137"/>
                    </a:srgbClr>
                  </a:outerShdw>
                </a:effectLst>
              </a:rPr>
              <a:t>Μπορεί να εφαρμοστεί αδιακρίτως σε όλες τις περικοπές, είτε διδακτικές είτε αφηγηματικές</a:t>
            </a:r>
            <a:r>
              <a:rPr lang="el-GR" dirty="0"/>
              <a:t>.</a:t>
            </a:r>
          </a:p>
        </p:txBody>
      </p:sp>
    </p:spTree>
    <p:extLst>
      <p:ext uri="{BB962C8B-B14F-4D97-AF65-F5344CB8AC3E}">
        <p14:creationId xmlns:p14="http://schemas.microsoft.com/office/powerpoint/2010/main" val="2305192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12D936-54BD-AA72-5301-FE1197688CFD}"/>
              </a:ext>
            </a:extLst>
          </p:cNvPr>
          <p:cNvSpPr>
            <a:spLocks noGrp="1"/>
          </p:cNvSpPr>
          <p:nvPr>
            <p:ph type="title"/>
          </p:nvPr>
        </p:nvSpPr>
        <p:spPr>
          <a:xfrm>
            <a:off x="838200" y="18256"/>
            <a:ext cx="10515600" cy="662782"/>
          </a:xfrm>
        </p:spPr>
        <p:txBody>
          <a:bodyPr>
            <a:normAutofit fontScale="90000"/>
          </a:bodyPr>
          <a:lstStyle/>
          <a:p>
            <a:pPr algn="ctr"/>
            <a:r>
              <a:rPr lang="el-GR" dirty="0"/>
              <a:t>Α΄ Κατωτέρα ομιλία</a:t>
            </a:r>
          </a:p>
        </p:txBody>
      </p:sp>
      <p:sp>
        <p:nvSpPr>
          <p:cNvPr id="3" name="Θέση περιεχομένου 2">
            <a:extLst>
              <a:ext uri="{FF2B5EF4-FFF2-40B4-BE49-F238E27FC236}">
                <a16:creationId xmlns:a16="http://schemas.microsoft.com/office/drawing/2014/main" id="{EBAE9BF8-FFC3-72CF-9DAC-D4A16281A1F8}"/>
              </a:ext>
            </a:extLst>
          </p:cNvPr>
          <p:cNvSpPr>
            <a:spLocks noGrp="1"/>
          </p:cNvSpPr>
          <p:nvPr>
            <p:ph idx="1"/>
          </p:nvPr>
        </p:nvSpPr>
        <p:spPr>
          <a:xfrm>
            <a:off x="0" y="615388"/>
            <a:ext cx="12192000" cy="6242611"/>
          </a:xfrm>
        </p:spPr>
        <p:txBody>
          <a:bodyPr>
            <a:normAutofit fontScale="92500" lnSpcReduction="20000"/>
          </a:bodyPr>
          <a:lstStyle/>
          <a:p>
            <a:r>
              <a:rPr lang="el-GR" dirty="0"/>
              <a:t>Για τεχνικούς και διδακτικούς λόγους </a:t>
            </a:r>
            <a:r>
              <a:rPr lang="el-GR" b="1" dirty="0">
                <a:solidFill>
                  <a:srgbClr val="FF0000"/>
                </a:solidFill>
              </a:rPr>
              <a:t>τα διδάγματα που θα επισημάνουμε για ανάπτυξη δεν πρέπει να είναι πολλά.</a:t>
            </a:r>
            <a:r>
              <a:rPr lang="el-GR" dirty="0"/>
              <a:t> Περιοριζόμαστε σε </a:t>
            </a:r>
            <a:r>
              <a:rPr lang="el-GR" b="1" dirty="0">
                <a:solidFill>
                  <a:srgbClr val="FF0000"/>
                </a:solidFill>
              </a:rPr>
              <a:t>δύο</a:t>
            </a:r>
            <a:r>
              <a:rPr lang="el-GR" dirty="0"/>
              <a:t>, </a:t>
            </a:r>
            <a:r>
              <a:rPr lang="el-GR" b="1" dirty="0">
                <a:solidFill>
                  <a:srgbClr val="FF0000"/>
                </a:solidFill>
              </a:rPr>
              <a:t>τρία</a:t>
            </a:r>
            <a:r>
              <a:rPr lang="el-GR" dirty="0"/>
              <a:t> ή </a:t>
            </a:r>
            <a:r>
              <a:rPr lang="el-GR" b="1" dirty="0">
                <a:solidFill>
                  <a:srgbClr val="FF0000"/>
                </a:solidFill>
              </a:rPr>
              <a:t>το πάρα πολύ τέσσερα</a:t>
            </a:r>
            <a:r>
              <a:rPr lang="el-GR" dirty="0"/>
              <a:t>. Αν η περικοπή έχει περισσότερα:</a:t>
            </a:r>
          </a:p>
          <a:p>
            <a:pPr lvl="1">
              <a:buFont typeface="Wingdings" panose="05000000000000000000" pitchFamily="2" charset="2"/>
              <a:buChar char="v"/>
            </a:pPr>
            <a:r>
              <a:rPr lang="el-GR" dirty="0"/>
              <a:t>ή τα παρατρέχουμε απλώς ερμηνεύοντάς τα </a:t>
            </a:r>
          </a:p>
          <a:p>
            <a:pPr lvl="1">
              <a:buFont typeface="Wingdings" panose="05000000000000000000" pitchFamily="2" charset="2"/>
              <a:buChar char="v"/>
            </a:pPr>
            <a:r>
              <a:rPr lang="el-GR" dirty="0"/>
              <a:t>ή τα συγχωνεύουμε κατά ενότητες. </a:t>
            </a:r>
          </a:p>
          <a:p>
            <a:r>
              <a:rPr lang="el-GR" dirty="0"/>
              <a:t>Έτσι μας δίνεται η δυνατότητα από τη μία </a:t>
            </a:r>
            <a:r>
              <a:rPr lang="el-GR" u="sng" dirty="0"/>
              <a:t>να τα αναπτύξουμε </a:t>
            </a:r>
            <a:r>
              <a:rPr lang="el-GR" dirty="0"/>
              <a:t>και από την άλλη </a:t>
            </a:r>
            <a:r>
              <a:rPr lang="el-GR" u="sng" dirty="0"/>
              <a:t>να συγκρατηθούν στην μνήμη του ακροατή</a:t>
            </a:r>
            <a:r>
              <a:rPr lang="el-GR" dirty="0"/>
              <a:t>. Διαφορετικά κινδυνεύουμε να πούμε πολλά, αλλά χωρίς την απαιτούμενη εμβάθυνση με αποτέλεσμα ο ακροατής να μην εντυπώσει στη μνήμη του κανένα. </a:t>
            </a:r>
          </a:p>
          <a:p>
            <a:r>
              <a:rPr lang="el-GR" dirty="0"/>
              <a:t>Στο πρώτο μέρος της ομιλίας, είτε με τον πρώτο είτε με τον δεύτερο τρόπο, γίνεται η ερμηνεία της περικοπής, και σ’ αυτό έγκειται η μεγάλη της αξία ως ομιλητικού είδους. Κατά το κήρυγμα χρησιμοποιείται η </a:t>
            </a:r>
            <a:r>
              <a:rPr lang="el-GR" b="1" dirty="0">
                <a:solidFill>
                  <a:srgbClr val="FF0000"/>
                </a:solidFill>
              </a:rPr>
              <a:t>λεγόμενη «πρακτική» ή «πνευματική» ερμηνεία </a:t>
            </a:r>
            <a:r>
              <a:rPr lang="el-GR" dirty="0"/>
              <a:t>της αγίας Γραφής. </a:t>
            </a:r>
          </a:p>
          <a:p>
            <a:r>
              <a:rPr lang="el-GR" dirty="0"/>
              <a:t>Ο </a:t>
            </a:r>
            <a:r>
              <a:rPr lang="el-GR" b="1" dirty="0"/>
              <a:t>όρος «πρακτική ερμηνεία» </a:t>
            </a:r>
            <a:r>
              <a:rPr lang="el-GR" dirty="0"/>
              <a:t>δεν σημαίνει εμμονή στα διδάγματα της αγίας Γραφής που αφορούν μόνο στην πράξη ή γενικότερα στην ηθική, αλλά σε ό,τι εξυπηρετεί τις πνευματικές ανάγκες των ακροατών. Προϋπόθεση μεταβάσεως στην πρακτική ερμηνεία είναι </a:t>
            </a:r>
            <a:r>
              <a:rPr lang="el-GR" b="1" dirty="0"/>
              <a:t>η γνώση της </a:t>
            </a:r>
            <a:r>
              <a:rPr lang="el-GR" b="1" dirty="0" err="1"/>
              <a:t>ιστορικοφιλολογικής</a:t>
            </a:r>
            <a:r>
              <a:rPr lang="el-GR" b="1" dirty="0"/>
              <a:t> ερμηνείας των βιβλικών κειμένων</a:t>
            </a:r>
            <a:r>
              <a:rPr lang="el-GR" dirty="0"/>
              <a:t>. Γι’ αυτό και ο ομιλητής οφείλει να χρησιμοποιήσει τα υπάρχοντα για την περικοπή </a:t>
            </a:r>
            <a:r>
              <a:rPr lang="el-GR" u="sng" dirty="0"/>
              <a:t>υπομνήματα </a:t>
            </a:r>
            <a:r>
              <a:rPr lang="el-GR" dirty="0"/>
              <a:t>και </a:t>
            </a:r>
            <a:r>
              <a:rPr lang="el-GR" u="sng" dirty="0"/>
              <a:t>ερμηνευτικά βοηθήματα </a:t>
            </a:r>
            <a:r>
              <a:rPr lang="el-GR" dirty="0"/>
              <a:t>και στη συνέχεια να προχωρήσει στην αναζήτηση σε κάθε λέξη και φράση του κειμένου του πνευματικού του νοήματος.</a:t>
            </a:r>
          </a:p>
        </p:txBody>
      </p:sp>
    </p:spTree>
    <p:extLst>
      <p:ext uri="{BB962C8B-B14F-4D97-AF65-F5344CB8AC3E}">
        <p14:creationId xmlns:p14="http://schemas.microsoft.com/office/powerpoint/2010/main" val="2227599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402357-EAD8-23F1-D207-CA456339419C}"/>
              </a:ext>
            </a:extLst>
          </p:cNvPr>
          <p:cNvSpPr>
            <a:spLocks noGrp="1"/>
          </p:cNvSpPr>
          <p:nvPr>
            <p:ph type="title"/>
          </p:nvPr>
        </p:nvSpPr>
        <p:spPr>
          <a:xfrm>
            <a:off x="838200" y="0"/>
            <a:ext cx="10515600" cy="493059"/>
          </a:xfrm>
        </p:spPr>
        <p:txBody>
          <a:bodyPr>
            <a:normAutofit fontScale="90000"/>
          </a:bodyPr>
          <a:lstStyle/>
          <a:p>
            <a:pPr algn="ctr"/>
            <a:r>
              <a:rPr lang="el-GR" dirty="0"/>
              <a:t>Α΄ Κατωτέρα ομιλία</a:t>
            </a:r>
          </a:p>
        </p:txBody>
      </p:sp>
      <p:sp>
        <p:nvSpPr>
          <p:cNvPr id="3" name="Θέση περιεχομένου 2">
            <a:extLst>
              <a:ext uri="{FF2B5EF4-FFF2-40B4-BE49-F238E27FC236}">
                <a16:creationId xmlns:a16="http://schemas.microsoft.com/office/drawing/2014/main" id="{67206EC8-5A27-AFFB-4323-930935E5D6A4}"/>
              </a:ext>
            </a:extLst>
          </p:cNvPr>
          <p:cNvSpPr>
            <a:spLocks noGrp="1"/>
          </p:cNvSpPr>
          <p:nvPr>
            <p:ph idx="1"/>
          </p:nvPr>
        </p:nvSpPr>
        <p:spPr>
          <a:xfrm>
            <a:off x="0" y="394448"/>
            <a:ext cx="12192000" cy="6463552"/>
          </a:xfrm>
        </p:spPr>
        <p:txBody>
          <a:bodyPr>
            <a:normAutofit fontScale="92500" lnSpcReduction="20000"/>
          </a:bodyPr>
          <a:lstStyle/>
          <a:p>
            <a:r>
              <a:rPr lang="el-GR" dirty="0"/>
              <a:t>Η </a:t>
            </a:r>
            <a:r>
              <a:rPr lang="el-GR" b="1" dirty="0">
                <a:solidFill>
                  <a:srgbClr val="FF0000"/>
                </a:solidFill>
              </a:rPr>
              <a:t>αλληγορική ερμηνεία της αγίας Γραφής </a:t>
            </a:r>
            <a:r>
              <a:rPr lang="el-GR" dirty="0"/>
              <a:t>δεν χρησιμοποιείται πια, παρά μόνο περιπτωσιακά και παρεμπιπτόντως μπορεί να αναφερθούμε σ’ αυτήν, σε περίπτωση που έχουμε και το στήριγμα από την υμνολογία της Εκκλησίας (π.χ. παραβολή καλού Σαμαρείτη). Οι υπερβολές πρέπει να αποφεύγονται, γιατί η αλληγορική ερμηνεία δεν έχει έρεισμα στην περικοπή. </a:t>
            </a:r>
          </a:p>
          <a:p>
            <a:r>
              <a:rPr lang="el-GR" dirty="0"/>
              <a:t>Ωστόσο, σε ορισμένες περικοπές μπορεί να γίνει νόμιμη χρήση της, όπως στην </a:t>
            </a:r>
            <a:r>
              <a:rPr lang="el-GR" dirty="0">
                <a:effectLst>
                  <a:outerShdw blurRad="38100" dist="38100" dir="2700000" algn="tl">
                    <a:srgbClr val="000000">
                      <a:alpha val="43137"/>
                    </a:srgbClr>
                  </a:outerShdw>
                </a:effectLst>
              </a:rPr>
              <a:t>παραβολή του </a:t>
            </a:r>
            <a:r>
              <a:rPr lang="el-GR" dirty="0" err="1">
                <a:effectLst>
                  <a:outerShdw blurRad="38100" dist="38100" dir="2700000" algn="tl">
                    <a:srgbClr val="000000">
                      <a:alpha val="43137"/>
                    </a:srgbClr>
                  </a:outerShdw>
                </a:effectLst>
              </a:rPr>
              <a:t>αμπελώνος</a:t>
            </a:r>
            <a:r>
              <a:rPr lang="el-GR" dirty="0"/>
              <a:t>, αφού και ο ίδιος ο Χριστός της δίνει σαφώς αλληγορικό νόημα.</a:t>
            </a:r>
          </a:p>
          <a:p>
            <a:r>
              <a:rPr lang="el-GR" dirty="0"/>
              <a:t>Η ερμηνεία της παραβολής έχει την έννοια της πραγματικής ερμηνευτικής επεξεργασίας και όχι στο να την επαναλάβουμε με δικά μας λόγια ή να τη μετατρέψουμε σε μυθιστόρημα προσθέτοντας φανταστικές λεπτομέρειες. Αυτό μειώνει τη σοβαρότητα και τη δωρική μεγαλοπρέπεια του λόγου του Θεού και γίνεται συνήθως από αμέλεια των ομιλητών. Σε έλλειψη προετοιμασίας οφείλεται και η υπερβολική εμμονή στην ερμηνεία της περικοπής, χωρίς την ισόβαρη ανάπτυξη του διδάγματος.</a:t>
            </a:r>
          </a:p>
          <a:p>
            <a:r>
              <a:rPr lang="el-GR" dirty="0"/>
              <a:t>Στο δεύτερο μέρος της ομιλίας, που αφορά στην ανάπτυξη και εφαρμογή των διδαγμάτων, η συστηματική και σοβαρή προετοιμασία είναι επίσης απαραίτητη. Η εμβάθυνση στα πνευματικά νοήματα του κειμένου είναι καρπός αυτοσυγκέντρωσης, προσευχής και μελέτης. Μόνο με αυτές τις προϋποθέσεις μπορεί να τα αναλύσει ο ομιλητής πειστικά και με σαφήνεια, χωρίς ανώφελη πολυλογία, αλλά με δύναμη και ακρίβεια.   </a:t>
            </a:r>
          </a:p>
        </p:txBody>
      </p:sp>
    </p:spTree>
    <p:extLst>
      <p:ext uri="{BB962C8B-B14F-4D97-AF65-F5344CB8AC3E}">
        <p14:creationId xmlns:p14="http://schemas.microsoft.com/office/powerpoint/2010/main" val="857683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7969C1-DA39-A7D3-2AD7-562627088073}"/>
              </a:ext>
            </a:extLst>
          </p:cNvPr>
          <p:cNvSpPr>
            <a:spLocks noGrp="1"/>
          </p:cNvSpPr>
          <p:nvPr>
            <p:ph type="title"/>
          </p:nvPr>
        </p:nvSpPr>
        <p:spPr>
          <a:xfrm>
            <a:off x="838200" y="18256"/>
            <a:ext cx="10515600" cy="645132"/>
          </a:xfrm>
        </p:spPr>
        <p:txBody>
          <a:bodyPr>
            <a:normAutofit fontScale="90000"/>
          </a:bodyPr>
          <a:lstStyle/>
          <a:p>
            <a:pPr algn="ctr"/>
            <a:r>
              <a:rPr lang="el-GR" dirty="0"/>
              <a:t>Α΄ Κατωτέρα ομιλία</a:t>
            </a:r>
          </a:p>
        </p:txBody>
      </p:sp>
      <p:sp>
        <p:nvSpPr>
          <p:cNvPr id="3" name="Θέση περιεχομένου 2">
            <a:extLst>
              <a:ext uri="{FF2B5EF4-FFF2-40B4-BE49-F238E27FC236}">
                <a16:creationId xmlns:a16="http://schemas.microsoft.com/office/drawing/2014/main" id="{4737BEC2-7043-6FF1-4F12-02574F0A7A06}"/>
              </a:ext>
            </a:extLst>
          </p:cNvPr>
          <p:cNvSpPr>
            <a:spLocks noGrp="1"/>
          </p:cNvSpPr>
          <p:nvPr>
            <p:ph idx="1"/>
          </p:nvPr>
        </p:nvSpPr>
        <p:spPr>
          <a:xfrm>
            <a:off x="0" y="762000"/>
            <a:ext cx="12192000" cy="6077744"/>
          </a:xfrm>
        </p:spPr>
        <p:txBody>
          <a:bodyPr>
            <a:normAutofit fontScale="85000" lnSpcReduction="20000"/>
          </a:bodyPr>
          <a:lstStyle/>
          <a:p>
            <a:r>
              <a:rPr lang="el-GR" dirty="0"/>
              <a:t>Η κατωτέρα ομιλία έχει και </a:t>
            </a:r>
            <a:r>
              <a:rPr lang="el-GR" b="1" dirty="0">
                <a:solidFill>
                  <a:srgbClr val="FF0000"/>
                </a:solidFill>
              </a:rPr>
              <a:t>ορισμένα σημαντικά μειονεκτήματα</a:t>
            </a:r>
            <a:r>
              <a:rPr lang="el-GR" dirty="0"/>
              <a:t>, τα οποία οφείλονται: </a:t>
            </a:r>
          </a:p>
          <a:p>
            <a:pPr lvl="1">
              <a:buFont typeface="Wingdings" panose="05000000000000000000" pitchFamily="2" charset="2"/>
              <a:buChar char="v"/>
            </a:pPr>
            <a:r>
              <a:rPr lang="el-GR" dirty="0"/>
              <a:t>στην ύπαρξη του πάγιου συστήματος των περικοπών και </a:t>
            </a:r>
          </a:p>
          <a:p>
            <a:pPr lvl="1">
              <a:buFont typeface="Wingdings" panose="05000000000000000000" pitchFamily="2" charset="2"/>
              <a:buChar char="v"/>
            </a:pPr>
            <a:r>
              <a:rPr lang="el-GR" dirty="0"/>
              <a:t>στη χρησιμοποίηση της μορφής αυτής του κηρύγματος στις πρωινές λειτουργικές συνάξεις.</a:t>
            </a:r>
          </a:p>
          <a:p>
            <a:r>
              <a:rPr lang="el-GR" b="1" dirty="0"/>
              <a:t>Στην ίδια περικοπή είναι δύσκολο να γίνουν </a:t>
            </a:r>
            <a:r>
              <a:rPr lang="el-GR" dirty="0"/>
              <a:t>στο ίδιο ακροατήριο </a:t>
            </a:r>
            <a:r>
              <a:rPr lang="el-GR" b="1" dirty="0"/>
              <a:t>περισσότερες από μία ομιλίες</a:t>
            </a:r>
            <a:r>
              <a:rPr lang="el-GR" dirty="0"/>
              <a:t>. Με οικονομία στη χρήση των διδαγμάτων κατά την επεξεργασία τους μπορεί να γίνει το πολύ ακόμη μία κατωτέρα ομιλία. </a:t>
            </a:r>
          </a:p>
          <a:p>
            <a:r>
              <a:rPr lang="el-GR" dirty="0"/>
              <a:t>Στα στενά χρονικά όρια στα οποία κινείται το κήρυγμα κατά τη θεία λειτουργία </a:t>
            </a:r>
            <a:r>
              <a:rPr lang="el-GR" b="1" dirty="0"/>
              <a:t>δεν δίνεται αρκετός χρόνος για την ανάπτυξη των διδαγμάτων</a:t>
            </a:r>
            <a:r>
              <a:rPr lang="el-GR" dirty="0"/>
              <a:t>. Αν για παράδειγμα η περικοπή διαιρεθεί σε τρία μέρη και εξαχθούν ισάριθμα διδάγματα και το κήρυγμα διαρκέσει κατά ανώτατο όριο 15΄ λεπτά, μένουν μόλις 5΄ λεπτά για την κάθε μια ενότητα και το μισό από αυτά θα καταναλωθεί στην ερμηνεία του κειμένου. Ο χρόνος για την επεξεργασία του διδάγματος είναι ομολογουμένως πολύ μικρός.</a:t>
            </a:r>
          </a:p>
          <a:p>
            <a:r>
              <a:rPr lang="el-GR" dirty="0"/>
              <a:t>Κίνδυνο για την ισορροπία της κατανομής των διδαγμάτων αποτελούν και οι παρεκβάσεις, που πολλές φορές αποσκοπούν στον εκσυγχρονισμό της ομιλίας προς τα άμεσα προβλήματα των ακροατών. Η επαφή με τα προβλήματά τους ενδείκνυται να γίνεται σε σχέση με τα πραγματικά διδάγματα της περικοπής. </a:t>
            </a:r>
          </a:p>
          <a:p>
            <a:r>
              <a:rPr lang="el-GR" dirty="0"/>
              <a:t>Επίσης, πρέπει να σημειωθεί ότι </a:t>
            </a:r>
            <a:r>
              <a:rPr lang="el-GR" b="1" dirty="0"/>
              <a:t>η ομιλία δεν έχει επιστημονικούς σκοπούς </a:t>
            </a:r>
            <a:r>
              <a:rPr lang="el-GR" dirty="0"/>
              <a:t>και ούτε θα απασχολήσει ποτέ ο ομιλητής τους ακροατές με θέματα κριτικής κειμένου. Γι’ αυτό και οι παραθέσεις των βιβλικών χωρίων σκόπιμο είναι να γίνονται από το κείμενο που χρησιμοποιείται στη λατρεία, καθώς ο λαός καμιά φορά γνωρίζει κατά λέξη το ιερό κείμενο και δεν είναι ορθό να του προκαλούμε σύγχυση. </a:t>
            </a:r>
          </a:p>
        </p:txBody>
      </p:sp>
    </p:spTree>
    <p:extLst>
      <p:ext uri="{BB962C8B-B14F-4D97-AF65-F5344CB8AC3E}">
        <p14:creationId xmlns:p14="http://schemas.microsoft.com/office/powerpoint/2010/main" val="327136415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855</TotalTime>
  <Words>6664</Words>
  <Application>Microsoft Office PowerPoint</Application>
  <PresentationFormat>Ευρεία οθόνη</PresentationFormat>
  <Paragraphs>311</Paragraphs>
  <Slides>35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35</vt:i4>
      </vt:variant>
    </vt:vector>
  </HeadingPairs>
  <TitlesOfParts>
    <vt:vector size="41" baseType="lpstr">
      <vt:lpstr>Arial</vt:lpstr>
      <vt:lpstr>Calibri</vt:lpstr>
      <vt:lpstr>Calibri Light</vt:lpstr>
      <vt:lpstr>Palatino Linotype</vt:lpstr>
      <vt:lpstr>Wingdings</vt:lpstr>
      <vt:lpstr>Θέμα του Office</vt:lpstr>
      <vt:lpstr>ΔΙΑΚΟΝΙΑ ΤΟΥ ΛΟΓΟΥ ΕΝΟΤΗΤΑ 7Η  ΜΟΡΦΗ ΤΟΥ ΚΗΡΥΓΜΑΤΟΣ</vt:lpstr>
      <vt:lpstr>ΕΙΣΑΓΩΓΙΚΑ</vt:lpstr>
      <vt:lpstr>ΕΙΣΑΓΩΓΙΚΑ</vt:lpstr>
      <vt:lpstr>ΟΜΙΛΙΑ</vt:lpstr>
      <vt:lpstr>Α΄ Κατωτέρα ομιλία</vt:lpstr>
      <vt:lpstr>Α΄ Κατωτέρα ομιλία</vt:lpstr>
      <vt:lpstr>Α΄ Κατωτέρα ομιλία</vt:lpstr>
      <vt:lpstr>Α΄ Κατωτέρα ομιλία</vt:lpstr>
      <vt:lpstr>Α΄ Κατωτέρα ομιλία</vt:lpstr>
      <vt:lpstr>Α΄ Κατωτέρα ομιλία / Υποδείγματα </vt:lpstr>
      <vt:lpstr>Α΄ Κατωτέρα ομιλία / Υποδείγματα </vt:lpstr>
      <vt:lpstr>Β΄ Ανωτέρα ομιλία</vt:lpstr>
      <vt:lpstr>Β΄ Ανωτέρα ομιλία / Υποδείγματα</vt:lpstr>
      <vt:lpstr>Β΄ Ανωτέρα ομιλία / Υποδείγματα</vt:lpstr>
      <vt:lpstr> ΛΟΓΟΣ</vt:lpstr>
      <vt:lpstr>ΛΟΓΟΣ</vt:lpstr>
      <vt:lpstr>Α΄ Ρητό</vt:lpstr>
      <vt:lpstr>Α΄ Ρητό</vt:lpstr>
      <vt:lpstr>Α΄ Ρητό</vt:lpstr>
      <vt:lpstr>Β΄ Προοίμιο </vt:lpstr>
      <vt:lpstr>Γ΄ Πρόταση</vt:lpstr>
      <vt:lpstr>Δ΄ Επίκληση</vt:lpstr>
      <vt:lpstr>Ε΄ Κύριο θέμα 1) Εύρεση ύλης</vt:lpstr>
      <vt:lpstr>Ε΄ Κύριο θέμα 1) Εύρεση ύλης</vt:lpstr>
      <vt:lpstr>Ε΄ Κύριο θέμα 1) Εύρεση ύλης</vt:lpstr>
      <vt:lpstr>Ε΄ Κύριο θέμα 2) Διαίρεση του θέματος</vt:lpstr>
      <vt:lpstr>Ε΄ Κύριο θέμα 3) Στοιχεία της πραγμάτευσης</vt:lpstr>
      <vt:lpstr>Ε΄ Κύριο θέμα 3) Στοιχεία της πραγμάτευσης</vt:lpstr>
      <vt:lpstr>Ε΄ Κύριο θέμα 3) Στοιχεία της πραγμάτευσης</vt:lpstr>
      <vt:lpstr>Επίλογος </vt:lpstr>
      <vt:lpstr> Σχεδιάσματα εκκλησιαστικών λόγων </vt:lpstr>
      <vt:lpstr>Σχεδιάσματα εκκλησιαστικών λόγων</vt:lpstr>
      <vt:lpstr>Σχεδιάσματα εκκλησιαστικών λόγων</vt:lpstr>
      <vt:lpstr>Σχεδιάσματα εκκλησιαστικών λόγων</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7Η  ΜΟΡΦΗ ΤΟΥ ΚΗΡΥΓΜΑΤΟΣ</dc:title>
  <dc:creator>MARIA KARAMPELIA</dc:creator>
  <cp:lastModifiedBy>MARIA KARAMPELIA</cp:lastModifiedBy>
  <cp:revision>1</cp:revision>
  <dcterms:created xsi:type="dcterms:W3CDTF">2023-05-02T20:04:42Z</dcterms:created>
  <dcterms:modified xsi:type="dcterms:W3CDTF">2024-04-18T11:17:59Z</dcterms:modified>
</cp:coreProperties>
</file>