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3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3838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45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371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20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890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011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829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71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251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740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08BEC-A917-4592-9FB1-CE252BBC74A4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94232-2269-4F4E-A821-39271819E9A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66063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497106" y="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ΠΑΙΔΑΓΩΓΙΚΗ</a:t>
            </a:r>
            <a:br>
              <a:rPr lang="el-GR" dirty="0" smtClean="0"/>
            </a:br>
            <a:r>
              <a:rPr lang="el-GR" dirty="0" smtClean="0"/>
              <a:t>1η εισήγηση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73624" y="5323261"/>
            <a:ext cx="9144000" cy="1655762"/>
          </a:xfrm>
        </p:spPr>
        <p:txBody>
          <a:bodyPr/>
          <a:lstStyle/>
          <a:p>
            <a:r>
              <a:rPr lang="el-GR" dirty="0" smtClean="0"/>
              <a:t>Λαμπρινός </a:t>
            </a:r>
            <a:r>
              <a:rPr lang="el-GR" dirty="0" err="1" smtClean="0"/>
              <a:t>Ευστ</a:t>
            </a:r>
            <a:r>
              <a:rPr lang="el-GR" dirty="0" smtClean="0"/>
              <a:t>. Πλατυπόδης</a:t>
            </a:r>
          </a:p>
          <a:p>
            <a:r>
              <a:rPr lang="el-GR" dirty="0" smtClean="0"/>
              <a:t>ΑΝΩΤΑΤΗ ΕΚΚΛΗΣΙΑΣΤΙΚΗ ΑΚΑΔΗΜΙΑ ΑΘΗΝΑΣ</a:t>
            </a:r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9086" y="2581256"/>
            <a:ext cx="2475191" cy="254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0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Εισαγωγικό Μάθημα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b="1" dirty="0"/>
              <a:t>ΠΑΙΔΑΓΩΓΙΚΗ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ΣΧΟΛΗ:				Ανώτατη Εκκλησιαστική Ακαδημία Αθηνών</a:t>
            </a:r>
          </a:p>
          <a:p>
            <a:r>
              <a:rPr lang="el-GR" dirty="0"/>
              <a:t>ΠΡΟΓΡΑΜΜΑ ΣΠΟΥΔΩΝ:		Ιερατικών Σπουδών</a:t>
            </a:r>
          </a:p>
          <a:p>
            <a:r>
              <a:rPr lang="el-GR" dirty="0"/>
              <a:t>ΚΩΔΙΚΟΣ ΜΑΘΗΜΑΤΟΣ:		244 – Υποχρεωτικό </a:t>
            </a:r>
          </a:p>
          <a:p>
            <a:r>
              <a:rPr lang="el-GR" dirty="0"/>
              <a:t>ΕΞΑΜΗΝΟ ΣΠΟΥΔΩΝ:		2</a:t>
            </a:r>
            <a:r>
              <a:rPr lang="el-GR" baseline="30000" dirty="0"/>
              <a:t>ο</a:t>
            </a:r>
            <a:r>
              <a:rPr lang="el-GR" dirty="0"/>
              <a:t> </a:t>
            </a:r>
          </a:p>
          <a:p>
            <a:r>
              <a:rPr lang="el-GR" dirty="0"/>
              <a:t>ΕΒΔΟΜΑΔΙΑΙΕΣ ΩΡΕΣ</a:t>
            </a:r>
          </a:p>
          <a:p>
            <a:r>
              <a:rPr lang="el-GR" dirty="0"/>
              <a:t>ΔΙΔΑΣΚΑΛΙΑΣ:			3</a:t>
            </a:r>
          </a:p>
          <a:p>
            <a:r>
              <a:rPr lang="el-GR" dirty="0"/>
              <a:t>ΠΙΣΤΩΤΙΚΕΣ ΜΟΝΑΔΕΣ </a:t>
            </a:r>
            <a:r>
              <a:rPr lang="en-US" dirty="0"/>
              <a:t>ECTS</a:t>
            </a:r>
            <a:r>
              <a:rPr lang="el-GR" dirty="0"/>
              <a:t>:	3</a:t>
            </a:r>
          </a:p>
          <a:p>
            <a:r>
              <a:rPr lang="el-GR" b="1" dirty="0"/>
              <a:t>Συνοπτική περιγραφή του μαθήματος (</a:t>
            </a:r>
            <a:r>
              <a:rPr lang="en-US" b="1" dirty="0"/>
              <a:t>syllabus</a:t>
            </a:r>
            <a:r>
              <a:rPr lang="el-GR" b="1" dirty="0"/>
              <a:t>)</a:t>
            </a:r>
          </a:p>
          <a:p>
            <a:pPr algn="just"/>
            <a:r>
              <a:rPr lang="el-GR" dirty="0"/>
              <a:t>Συστηματική και ιστορική εισαγωγή στις θεμελιώδεις έννοιες, τις μεθόδους, τους κλάδους και τα προβλήματα της Παιδαγωγικής επιστήμης. Το φαινόμενο της αγωγής. Παιδαγωγικά διδακτικά συστήματα. Σκοπός, παράγοντες και μέσα αγωγής. </a:t>
            </a:r>
            <a:r>
              <a:rPr lang="el-GR" dirty="0" err="1"/>
              <a:t>Αρετολογία</a:t>
            </a:r>
            <a:r>
              <a:rPr lang="el-GR" dirty="0"/>
              <a:t> και παιδαγωγική σχέση και πράξη</a:t>
            </a:r>
            <a:r>
              <a:rPr lang="el-GR" dirty="0" smtClean="0"/>
              <a:t>.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4425" y="36512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42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Ενδεικτική βιβλιογραφία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 smtClean="0"/>
              <a:t>Πυργιωτάκης</a:t>
            </a:r>
            <a:r>
              <a:rPr lang="el-GR" dirty="0" smtClean="0"/>
              <a:t>, Ιωάννης Ε. </a:t>
            </a:r>
            <a:r>
              <a:rPr lang="el-GR" i="1" dirty="0" smtClean="0"/>
              <a:t>Εισαγωγή στην Παιδαγωγική Επιστήμη</a:t>
            </a:r>
            <a:r>
              <a:rPr lang="el-GR" dirty="0" smtClean="0"/>
              <a:t>. Αθήνα: Πεδίο, 2011. [Κωδικός Βιβλίου στον </a:t>
            </a:r>
            <a:r>
              <a:rPr lang="el-GR" dirty="0" err="1" smtClean="0"/>
              <a:t>Εύδοξο</a:t>
            </a:r>
            <a:r>
              <a:rPr lang="el-GR" dirty="0" smtClean="0"/>
              <a:t>: 12473595]</a:t>
            </a:r>
          </a:p>
          <a:p>
            <a:pPr lvl="0"/>
            <a:r>
              <a:rPr lang="el-GR" dirty="0" smtClean="0"/>
              <a:t>Ξωχέλλης, Παναγιώτης Δ. </a:t>
            </a:r>
            <a:r>
              <a:rPr lang="el-GR" i="1" dirty="0" smtClean="0"/>
              <a:t>Εισαγωγή στην Παιδαγωγική: Θεμελιώδη προβλήματα της Παιδαγωγικής Επιστήμης</a:t>
            </a:r>
            <a:r>
              <a:rPr lang="el-GR" dirty="0" smtClean="0"/>
              <a:t>. 7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err="1" smtClean="0"/>
              <a:t>έκδ</a:t>
            </a:r>
            <a:r>
              <a:rPr lang="el-GR" dirty="0" smtClean="0"/>
              <a:t>. Θεσσαλονίκη: Αφοί Κυριακίδη, 2018. [Κωδικός Βιβλίου στον </a:t>
            </a:r>
            <a:r>
              <a:rPr lang="el-GR" dirty="0" err="1" smtClean="0"/>
              <a:t>Εύδοξο</a:t>
            </a:r>
            <a:r>
              <a:rPr lang="el-GR" dirty="0" smtClean="0"/>
              <a:t>: 77115260]</a:t>
            </a:r>
          </a:p>
          <a:p>
            <a:pPr lvl="0"/>
            <a:r>
              <a:rPr lang="el-GR" dirty="0" err="1" smtClean="0"/>
              <a:t>Kron</a:t>
            </a:r>
            <a:r>
              <a:rPr lang="el-GR" dirty="0" smtClean="0"/>
              <a:t>, </a:t>
            </a:r>
            <a:r>
              <a:rPr lang="el-GR" dirty="0" err="1" smtClean="0"/>
              <a:t>Friedrich</a:t>
            </a:r>
            <a:r>
              <a:rPr lang="el-GR" dirty="0" smtClean="0"/>
              <a:t> W. και </a:t>
            </a:r>
            <a:r>
              <a:rPr lang="el-GR" dirty="0" err="1" smtClean="0"/>
              <a:t>Αλιβίζος</a:t>
            </a:r>
            <a:r>
              <a:rPr lang="el-GR" dirty="0" smtClean="0"/>
              <a:t> (</a:t>
            </a:r>
            <a:r>
              <a:rPr lang="el-GR" dirty="0" err="1" smtClean="0"/>
              <a:t>Λοΐζος</a:t>
            </a:r>
            <a:r>
              <a:rPr lang="el-GR" dirty="0" smtClean="0"/>
              <a:t>) Σοφός. </a:t>
            </a:r>
            <a:r>
              <a:rPr lang="el-GR" i="1" dirty="0" smtClean="0"/>
              <a:t>Βασικές Γνώσεις Παιδαγωγικής Επιστήμης</a:t>
            </a:r>
            <a:r>
              <a:rPr lang="el-GR" dirty="0" smtClean="0"/>
              <a:t>. 2η </a:t>
            </a:r>
            <a:r>
              <a:rPr lang="el-GR" dirty="0" err="1" smtClean="0"/>
              <a:t>έκδ</a:t>
            </a:r>
            <a:r>
              <a:rPr lang="el-GR" dirty="0" smtClean="0"/>
              <a:t>. Αθήνα: Μαρία </a:t>
            </a:r>
            <a:r>
              <a:rPr lang="el-GR" dirty="0" err="1" smtClean="0"/>
              <a:t>Παρικού</a:t>
            </a:r>
            <a:r>
              <a:rPr lang="el-GR" dirty="0" smtClean="0"/>
              <a:t>, 2005. [Κωδικός Βιβλίου στον </a:t>
            </a:r>
            <a:r>
              <a:rPr lang="el-GR" dirty="0" err="1" smtClean="0"/>
              <a:t>Εύδοξο</a:t>
            </a:r>
            <a:r>
              <a:rPr lang="el-GR" dirty="0" smtClean="0"/>
              <a:t>: 86200768]</a:t>
            </a:r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250" y="230188"/>
            <a:ext cx="971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62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</a:t>
            </a:r>
            <a:r>
              <a:rPr lang="el-GR" b="1" dirty="0" smtClean="0"/>
              <a:t>ατανομή διδακτέας ύλης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l-GR" dirty="0" smtClean="0"/>
              <a:t>Θεμελιώδεις έννοιες, μέθοδοι και κλάδοι. </a:t>
            </a:r>
          </a:p>
          <a:p>
            <a:pPr lvl="0"/>
            <a:r>
              <a:rPr lang="el-GR" dirty="0" smtClean="0"/>
              <a:t>Τα προβλήματα της Παιδαγωγικής επιστήμης.</a:t>
            </a:r>
          </a:p>
          <a:p>
            <a:pPr lvl="0"/>
            <a:r>
              <a:rPr lang="el-GR" dirty="0" smtClean="0"/>
              <a:t>Το φαινόμενο της αγωγής.</a:t>
            </a:r>
          </a:p>
          <a:p>
            <a:pPr lvl="0"/>
            <a:r>
              <a:rPr lang="el-GR" dirty="0" smtClean="0"/>
              <a:t>Παιδαγωγικά  διδακτικά  συστήματα. </a:t>
            </a:r>
          </a:p>
          <a:p>
            <a:pPr lvl="0"/>
            <a:r>
              <a:rPr lang="el-GR" dirty="0" smtClean="0"/>
              <a:t>Δυνατότητα και αναγκαιότητα της αγωγής.</a:t>
            </a:r>
          </a:p>
          <a:p>
            <a:pPr lvl="0"/>
            <a:r>
              <a:rPr lang="el-GR" dirty="0" smtClean="0"/>
              <a:t>Τα ιδεώδη και οι αξίες της αγωγής Α΄.</a:t>
            </a:r>
          </a:p>
          <a:p>
            <a:pPr lvl="0"/>
            <a:r>
              <a:rPr lang="el-GR" dirty="0" smtClean="0"/>
              <a:t>Τα ιδεώδη και οι αξίες της αγωγής Β΄.</a:t>
            </a:r>
          </a:p>
          <a:p>
            <a:pPr lvl="0"/>
            <a:r>
              <a:rPr lang="el-GR" dirty="0" smtClean="0"/>
              <a:t>Φορείς και μέσα αγωγής Α΄.</a:t>
            </a:r>
          </a:p>
          <a:p>
            <a:pPr lvl="0"/>
            <a:r>
              <a:rPr lang="el-GR" dirty="0" smtClean="0"/>
              <a:t>Φορείς και μέσα αγωγής Β΄.</a:t>
            </a:r>
          </a:p>
          <a:p>
            <a:pPr lvl="0"/>
            <a:r>
              <a:rPr lang="el-GR" dirty="0" err="1" smtClean="0"/>
              <a:t>Αρετολογία</a:t>
            </a:r>
            <a:r>
              <a:rPr lang="el-GR" dirty="0" smtClean="0"/>
              <a:t> και παιδαγωγική σχέση και πράξη.</a:t>
            </a:r>
          </a:p>
          <a:p>
            <a:pPr lvl="0"/>
            <a:r>
              <a:rPr lang="el-GR" dirty="0" smtClean="0"/>
              <a:t>Παιδαγωγική σχέση και επικοινωνία Α΄.</a:t>
            </a:r>
          </a:p>
          <a:p>
            <a:pPr lvl="0"/>
            <a:r>
              <a:rPr lang="el-GR" dirty="0" smtClean="0"/>
              <a:t>Παιδαγωγική σχέση και επικοινωνία Β΄.</a:t>
            </a:r>
          </a:p>
          <a:p>
            <a:pPr lvl="0"/>
            <a:r>
              <a:rPr lang="el-GR" dirty="0" smtClean="0"/>
              <a:t>Σύγχρονα προβλήματα και Παιδαγωγική.</a:t>
            </a:r>
          </a:p>
          <a:p>
            <a:pPr lvl="0" algn="r"/>
            <a:r>
              <a:rPr lang="el-GR" dirty="0" smtClean="0"/>
              <a:t>Σπυριδούλα </a:t>
            </a:r>
            <a:r>
              <a:rPr lang="el-GR" dirty="0" err="1" smtClean="0"/>
              <a:t>Κωσταρά</a:t>
            </a:r>
            <a:r>
              <a:rPr lang="el-GR" dirty="0" smtClean="0"/>
              <a:t>, Αναπληρώτρια Καθηγήτρια ΑΕΑΑ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0" y="213752"/>
            <a:ext cx="1524000" cy="218122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0" y="2732274"/>
            <a:ext cx="152400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100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203</Words>
  <Application>Microsoft Office PowerPoint</Application>
  <PresentationFormat>Ευρεία οθόνη</PresentationFormat>
  <Paragraphs>34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ΠΑΙΔΑΓΩΓΙΚΗ 1η εισήγηση </vt:lpstr>
      <vt:lpstr>Εισαγωγικό Μάθημα</vt:lpstr>
      <vt:lpstr>Ενδεικτική βιβλιογραφία </vt:lpstr>
      <vt:lpstr>Κατανομή διδακτέας ύλης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ΠΑΙΔΑΓΩΓΙΚΗ 1η εισήγηση 2023-2024</dc:title>
  <dc:creator>Λογαριασμός Microsoft</dc:creator>
  <cp:lastModifiedBy>Λογαριασμός Microsoft</cp:lastModifiedBy>
  <cp:revision>4</cp:revision>
  <dcterms:created xsi:type="dcterms:W3CDTF">2024-05-14T06:54:57Z</dcterms:created>
  <dcterms:modified xsi:type="dcterms:W3CDTF">2025-03-05T11:13:05Z</dcterms:modified>
</cp:coreProperties>
</file>