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9" r:id="rId12"/>
    <p:sldId id="266" r:id="rId13"/>
    <p:sldId id="267" r:id="rId14"/>
    <p:sldId id="268" r:id="rId15"/>
    <p:sldId id="285" r:id="rId16"/>
    <p:sldId id="269" r:id="rId17"/>
    <p:sldId id="278" r:id="rId18"/>
    <p:sldId id="270" r:id="rId19"/>
    <p:sldId id="272" r:id="rId20"/>
    <p:sldId id="271" r:id="rId21"/>
    <p:sldId id="273" r:id="rId22"/>
    <p:sldId id="274" r:id="rId23"/>
    <p:sldId id="275" r:id="rId24"/>
    <p:sldId id="276" r:id="rId25"/>
    <p:sldId id="280" r:id="rId26"/>
    <p:sldId id="284" r:id="rId27"/>
    <p:sldId id="277" r:id="rId28"/>
    <p:sldId id="281" r:id="rId29"/>
    <p:sldId id="282" r:id="rId30"/>
    <p:sldId id="283"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B016BB-43BC-422F-9B7B-8D7749DB87E2}" v="2" dt="2025-10-31T12:43:49.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98" d="100"/>
          <a:sy n="98" d="100"/>
        </p:scale>
        <p:origin x="99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undo custSel addSld modSld">
      <pc:chgData name="MARIA KARAMPELIA" userId="9dfcc2cac66bf474" providerId="LiveId" clId="{0FEA5FD1-C4E6-4F77-AB0B-A52281635803}" dt="2025-11-07T08:40:49.289" v="1867" actId="20577"/>
      <pc:docMkLst>
        <pc:docMk/>
      </pc:docMkLst>
      <pc:sldChg chg="modSp mod">
        <pc:chgData name="MARIA KARAMPELIA" userId="9dfcc2cac66bf474" providerId="LiveId" clId="{0FEA5FD1-C4E6-4F77-AB0B-A52281635803}" dt="2025-10-31T12:43:49.494" v="1866"/>
        <pc:sldMkLst>
          <pc:docMk/>
          <pc:sldMk cId="2463258808" sldId="268"/>
        </pc:sldMkLst>
        <pc:spChg chg="mod">
          <ac:chgData name="MARIA KARAMPELIA" userId="9dfcc2cac66bf474" providerId="LiveId" clId="{0FEA5FD1-C4E6-4F77-AB0B-A52281635803}" dt="2025-10-31T12:43:49.494" v="1866"/>
          <ac:spMkLst>
            <pc:docMk/>
            <pc:sldMk cId="2463258808" sldId="268"/>
            <ac:spMk id="3" creationId="{AF6F4358-0A2D-9717-8B44-236AE4DDECDE}"/>
          </ac:spMkLst>
        </pc:spChg>
      </pc:sldChg>
      <pc:sldChg chg="modSp new mod">
        <pc:chgData name="MARIA KARAMPELIA" userId="9dfcc2cac66bf474" providerId="LiveId" clId="{0FEA5FD1-C4E6-4F77-AB0B-A52281635803}" dt="2025-11-07T08:40:49.289" v="1867" actId="20577"/>
        <pc:sldMkLst>
          <pc:docMk/>
          <pc:sldMk cId="1361683013" sldId="285"/>
        </pc:sldMkLst>
        <pc:spChg chg="mod">
          <ac:chgData name="MARIA KARAMPELIA" userId="9dfcc2cac66bf474" providerId="LiveId" clId="{0FEA5FD1-C4E6-4F77-AB0B-A52281635803}" dt="2025-10-31T12:39:06.934" v="1745" actId="20577"/>
          <ac:spMkLst>
            <pc:docMk/>
            <pc:sldMk cId="1361683013" sldId="285"/>
            <ac:spMk id="2" creationId="{C5253A61-EE22-AEAF-22EF-86B52C21C8FE}"/>
          </ac:spMkLst>
        </pc:spChg>
        <pc:spChg chg="mod">
          <ac:chgData name="MARIA KARAMPELIA" userId="9dfcc2cac66bf474" providerId="LiveId" clId="{0FEA5FD1-C4E6-4F77-AB0B-A52281635803}" dt="2025-11-07T08:40:49.289" v="1867" actId="20577"/>
          <ac:spMkLst>
            <pc:docMk/>
            <pc:sldMk cId="1361683013" sldId="285"/>
            <ac:spMk id="3" creationId="{19399749-D2ED-5751-891B-4778266B274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C592E2-68E1-A957-5F7D-E7B60ED85C8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27F4EE5-1884-EA19-AB7C-E6D60B850D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3A34CF7-3DB9-DC5E-4C75-3AEC02713801}"/>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5" name="Θέση υποσέλιδου 4">
            <a:extLst>
              <a:ext uri="{FF2B5EF4-FFF2-40B4-BE49-F238E27FC236}">
                <a16:creationId xmlns:a16="http://schemas.microsoft.com/office/drawing/2014/main" id="{6BB59477-5836-D9F5-56AE-CA25DBB66FC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6C3A94B-0D83-B634-FA28-BB0952542992}"/>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275983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E35104-76B4-0CD8-8B3D-FFE21C7081B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B047E85-3F7A-40DE-3998-2017CA91E52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84E1DA4-B1D0-091E-9437-FD7E67C8B950}"/>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5" name="Θέση υποσέλιδου 4">
            <a:extLst>
              <a:ext uri="{FF2B5EF4-FFF2-40B4-BE49-F238E27FC236}">
                <a16:creationId xmlns:a16="http://schemas.microsoft.com/office/drawing/2014/main" id="{2687C5CF-FC4E-5F23-B47E-F1258CEF68C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7680615-082B-C908-3887-E3A7ACB2AE23}"/>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2943222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F40A890-99DE-457C-8277-A902FBF26C9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43A93DC-B505-B1B8-42F4-6344F67042F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046C645-E387-3219-E24D-97DEAC5F01C4}"/>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5" name="Θέση υποσέλιδου 4">
            <a:extLst>
              <a:ext uri="{FF2B5EF4-FFF2-40B4-BE49-F238E27FC236}">
                <a16:creationId xmlns:a16="http://schemas.microsoft.com/office/drawing/2014/main" id="{2AC18E1B-41C5-6464-853E-E7F65AA1A91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A92388D-F6E1-FC54-B732-A3B9B074DAC7}"/>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55337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F6DBC9-988F-9530-48D3-E4FB74C746F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3DE76D2-594F-1E5C-6989-BDC0FA887AA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5459095-2B77-7188-6A95-5E984EA9F73C}"/>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5" name="Θέση υποσέλιδου 4">
            <a:extLst>
              <a:ext uri="{FF2B5EF4-FFF2-40B4-BE49-F238E27FC236}">
                <a16:creationId xmlns:a16="http://schemas.microsoft.com/office/drawing/2014/main" id="{1B8D0A91-5525-9CEB-4E5F-B664730B591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6D7E8F0-662A-3D3D-CCCB-421837819C6C}"/>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121717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E35D68-D467-4F8F-4AF4-8E31BECE786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7E6D4E3-AE6A-2520-B771-B43BB8408E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8F75F71-1453-7D3F-3AD0-4FC75DB79F33}"/>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5" name="Θέση υποσέλιδου 4">
            <a:extLst>
              <a:ext uri="{FF2B5EF4-FFF2-40B4-BE49-F238E27FC236}">
                <a16:creationId xmlns:a16="http://schemas.microsoft.com/office/drawing/2014/main" id="{36D24A7C-2ABB-B8AB-1672-C4A8B2418F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4D1B4A5-30C3-8A66-1C5D-59A79B2A42BA}"/>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296937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3A10C-6862-554D-260D-A56E3120F25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3D9FB32-D47D-6430-FC92-AE99FD60572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AF0317D-5E2C-D5BF-E038-27C1E6DF0DA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500DA8F-F04D-F53D-815A-6839B5ABB4F1}"/>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6" name="Θέση υποσέλιδου 5">
            <a:extLst>
              <a:ext uri="{FF2B5EF4-FFF2-40B4-BE49-F238E27FC236}">
                <a16:creationId xmlns:a16="http://schemas.microsoft.com/office/drawing/2014/main" id="{0738B025-1730-347F-3351-C5C399D49CB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B026AF9-20D1-B93E-5E23-E939D26C8ADD}"/>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250279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521F42-49CE-2E2F-9621-5C8B29DC02B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030E23C-D72C-5516-0B6E-A36653FE85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73D731C-2B69-E7AE-5FF5-3ECECDE1B3F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F27BC64-69B6-2BB9-98D3-7ED540F324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DDDC787-6E39-7035-74DF-BC241B2DB21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DDFC375-D480-3575-C5E1-5248AD311342}"/>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8" name="Θέση υποσέλιδου 7">
            <a:extLst>
              <a:ext uri="{FF2B5EF4-FFF2-40B4-BE49-F238E27FC236}">
                <a16:creationId xmlns:a16="http://schemas.microsoft.com/office/drawing/2014/main" id="{A1061FDA-9168-3CEE-FB74-261A155C942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D808D23-646A-CD8E-5C38-D5BD8BD90FA7}"/>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1414544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3CEE4E-1BC0-5FEB-A10B-5E9380DF7A8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E360B75-624F-5377-0B7B-E7BB8694F79C}"/>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4" name="Θέση υποσέλιδου 3">
            <a:extLst>
              <a:ext uri="{FF2B5EF4-FFF2-40B4-BE49-F238E27FC236}">
                <a16:creationId xmlns:a16="http://schemas.microsoft.com/office/drawing/2014/main" id="{B240595D-62E8-F2C9-94AD-F98356B3BAC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672E89D-1B67-642F-D6A0-FFD26F260B38}"/>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283922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C7186E5-D6BF-3D36-33A1-952B252C8C6D}"/>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3" name="Θέση υποσέλιδου 2">
            <a:extLst>
              <a:ext uri="{FF2B5EF4-FFF2-40B4-BE49-F238E27FC236}">
                <a16:creationId xmlns:a16="http://schemas.microsoft.com/office/drawing/2014/main" id="{4FC3A880-898D-FBA5-D082-4311B6BB6BB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B4B1113-5603-FFA9-5FD8-AF0924494D20}"/>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353062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357D55-3C84-7F02-7AE1-A0920B91521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E45E4D6-1188-E158-3732-E1E661908B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47E55BE-63D8-845E-AE45-7F1B996E69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3B07E75-A7E1-7BB9-598C-1C81AF909BA8}"/>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6" name="Θέση υποσέλιδου 5">
            <a:extLst>
              <a:ext uri="{FF2B5EF4-FFF2-40B4-BE49-F238E27FC236}">
                <a16:creationId xmlns:a16="http://schemas.microsoft.com/office/drawing/2014/main" id="{698B2B31-3AC4-AF5E-41EC-D52B2B96698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29F2B54-9480-6BEC-4466-9C7504EC6E36}"/>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116762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17659A-929E-B33C-8BEB-28E08D8BD27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2A7AF8E-0054-0737-52BB-DDCA949E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C243367-7744-5963-3D9B-CF8D950EAD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DAF79FC-ADE5-24E3-F0DB-6229254D986F}"/>
              </a:ext>
            </a:extLst>
          </p:cNvPr>
          <p:cNvSpPr>
            <a:spLocks noGrp="1"/>
          </p:cNvSpPr>
          <p:nvPr>
            <p:ph type="dt" sz="half" idx="10"/>
          </p:nvPr>
        </p:nvSpPr>
        <p:spPr/>
        <p:txBody>
          <a:bodyPr/>
          <a:lstStyle/>
          <a:p>
            <a:fld id="{BA4F621C-B8AB-41D1-9817-B2F24940AEA7}" type="datetimeFigureOut">
              <a:rPr lang="el-GR" smtClean="0"/>
              <a:t>7/11/2025</a:t>
            </a:fld>
            <a:endParaRPr lang="el-GR"/>
          </a:p>
        </p:txBody>
      </p:sp>
      <p:sp>
        <p:nvSpPr>
          <p:cNvPr id="6" name="Θέση υποσέλιδου 5">
            <a:extLst>
              <a:ext uri="{FF2B5EF4-FFF2-40B4-BE49-F238E27FC236}">
                <a16:creationId xmlns:a16="http://schemas.microsoft.com/office/drawing/2014/main" id="{233EB597-3D99-7628-C804-ECFBD8DD20D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D470B3D-96E0-BE82-9C79-49E39AADD923}"/>
              </a:ext>
            </a:extLst>
          </p:cNvPr>
          <p:cNvSpPr>
            <a:spLocks noGrp="1"/>
          </p:cNvSpPr>
          <p:nvPr>
            <p:ph type="sldNum" sz="quarter" idx="12"/>
          </p:nvPr>
        </p:nvSpPr>
        <p:spPr/>
        <p:txBody>
          <a:bodyPr/>
          <a:lstStyle/>
          <a:p>
            <a:fld id="{30D1D1B9-025C-47C9-B796-8F15234EBFA7}" type="slidenum">
              <a:rPr lang="el-GR" smtClean="0"/>
              <a:t>‹#›</a:t>
            </a:fld>
            <a:endParaRPr lang="el-GR"/>
          </a:p>
        </p:txBody>
      </p:sp>
    </p:spTree>
    <p:extLst>
      <p:ext uri="{BB962C8B-B14F-4D97-AF65-F5344CB8AC3E}">
        <p14:creationId xmlns:p14="http://schemas.microsoft.com/office/powerpoint/2010/main" val="4169484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5EA0054-B228-794A-AF23-4DB5162DE8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4BF122C-2F6A-3DB7-BB7F-0172182CA0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D9916FB-CEE9-9368-83DC-9B9B5BED9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F621C-B8AB-41D1-9817-B2F24940AEA7}" type="datetimeFigureOut">
              <a:rPr lang="el-GR" smtClean="0"/>
              <a:t>7/11/2025</a:t>
            </a:fld>
            <a:endParaRPr lang="el-GR"/>
          </a:p>
        </p:txBody>
      </p:sp>
      <p:sp>
        <p:nvSpPr>
          <p:cNvPr id="5" name="Θέση υποσέλιδου 4">
            <a:extLst>
              <a:ext uri="{FF2B5EF4-FFF2-40B4-BE49-F238E27FC236}">
                <a16:creationId xmlns:a16="http://schemas.microsoft.com/office/drawing/2014/main" id="{7B5FF845-B7CB-7A0E-3921-FB0E7A0D74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D9B7FFAD-2A1C-7BB8-E2C7-2B8627B274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1D1B9-025C-47C9-B796-8F15234EBFA7}" type="slidenum">
              <a:rPr lang="el-GR" smtClean="0"/>
              <a:t>‹#›</a:t>
            </a:fld>
            <a:endParaRPr lang="el-GR"/>
          </a:p>
        </p:txBody>
      </p:sp>
    </p:spTree>
    <p:extLst>
      <p:ext uri="{BB962C8B-B14F-4D97-AF65-F5344CB8AC3E}">
        <p14:creationId xmlns:p14="http://schemas.microsoft.com/office/powerpoint/2010/main" val="471388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B3E89B-5308-F2AD-0812-B5802A44C9E2}"/>
              </a:ext>
            </a:extLst>
          </p:cNvPr>
          <p:cNvSpPr>
            <a:spLocks noGrp="1"/>
          </p:cNvSpPr>
          <p:nvPr>
            <p:ph type="ctrTitle"/>
          </p:nvPr>
        </p:nvSpPr>
        <p:spPr>
          <a:xfrm>
            <a:off x="0" y="0"/>
            <a:ext cx="12192000" cy="4312693"/>
          </a:xfrm>
        </p:spPr>
        <p:txBody>
          <a:bodyPr>
            <a:noAutofit/>
          </a:bodyPr>
          <a:lstStyle/>
          <a:p>
            <a:r>
              <a:rPr lang="el-GR" sz="4400" b="1" dirty="0"/>
              <a:t>ΠΟΙΜΑΝΤΙΚΗ ΨΥΧΟΛΟΓΙΑ</a:t>
            </a:r>
            <a:br>
              <a:rPr lang="el-GR" sz="4400" b="1" dirty="0"/>
            </a:br>
            <a:r>
              <a:rPr lang="el-GR" sz="4400" b="1" dirty="0"/>
              <a:t>ΕΝΟΤΗΤΑ 2</a:t>
            </a:r>
            <a:r>
              <a:rPr lang="el-GR" sz="4400" b="1" baseline="30000" dirty="0"/>
              <a:t>Η</a:t>
            </a:r>
            <a:r>
              <a:rPr lang="el-GR" sz="4400" b="1" dirty="0"/>
              <a:t> </a:t>
            </a:r>
            <a:br>
              <a:rPr lang="el-GR" sz="4400" b="1" dirty="0"/>
            </a:br>
            <a:r>
              <a:rPr lang="el-GR" sz="4400" b="1" dirty="0"/>
              <a:t>Ο ΠΡΟΣΔΙΟΡΙΣΜΟΣ ΤΗΣ ΠΗΓΗΣ ΤΩΝ ΛΟΓΙΣΜΩΝ ΚΑΙ</a:t>
            </a:r>
            <a:br>
              <a:rPr lang="el-GR" sz="4400" b="1" dirty="0"/>
            </a:br>
            <a:r>
              <a:rPr lang="el-GR" sz="4400" b="1" dirty="0"/>
              <a:t> Η ΑΝΤΙΜΕΤΩΠΙΣΗ ΤΟΥΣ</a:t>
            </a:r>
            <a:br>
              <a:rPr lang="el-GR" sz="4400" b="1" dirty="0"/>
            </a:br>
            <a:r>
              <a:rPr lang="el-GR" sz="3600" b="1" dirty="0">
                <a:solidFill>
                  <a:srgbClr val="FF0000"/>
                </a:solidFill>
                <a:latin typeface="Palatino Linotype" panose="02040502050505030304" pitchFamily="18" charset="0"/>
              </a:rPr>
              <a:t>Από το βιβλίο της </a:t>
            </a:r>
            <a:r>
              <a:rPr lang="el-GR" sz="36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Μαρίας </a:t>
            </a:r>
            <a:r>
              <a:rPr lang="el-GR" sz="36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Καράμπελια</a:t>
            </a:r>
            <a:r>
              <a:rPr lang="el-GR" sz="36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6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Εμπειρική βίωση της θείας γνώσης</a:t>
            </a:r>
            <a:r>
              <a:rPr lang="el-GR" sz="36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(Θεσσαλονίκη: Αντ. Σταμούλη, 2013), </a:t>
            </a:r>
            <a:r>
              <a:rPr lang="el-GR" sz="36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6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277-311 </a:t>
            </a:r>
            <a:endParaRPr lang="el-GR" sz="3600" b="1" dirty="0"/>
          </a:p>
        </p:txBody>
      </p:sp>
      <p:sp>
        <p:nvSpPr>
          <p:cNvPr id="3" name="Υπότιτλος 2">
            <a:extLst>
              <a:ext uri="{FF2B5EF4-FFF2-40B4-BE49-F238E27FC236}">
                <a16:creationId xmlns:a16="http://schemas.microsoft.com/office/drawing/2014/main" id="{4B144950-FC3D-6EE4-1235-D1D9E76B5EFB}"/>
              </a:ext>
            </a:extLst>
          </p:cNvPr>
          <p:cNvSpPr>
            <a:spLocks noGrp="1"/>
          </p:cNvSpPr>
          <p:nvPr>
            <p:ph type="subTitle" idx="1"/>
          </p:nvPr>
        </p:nvSpPr>
        <p:spPr>
          <a:xfrm>
            <a:off x="1524000" y="4312693"/>
            <a:ext cx="9144000" cy="2545308"/>
          </a:xfrm>
        </p:spPr>
        <p:txBody>
          <a:bodyPr>
            <a:normAutofit lnSpcReduction="10000"/>
          </a:bodyPr>
          <a:lstStyle/>
          <a:p>
            <a:endParaRPr lang="el-GR" sz="2400" dirty="0"/>
          </a:p>
          <a:p>
            <a:r>
              <a:rPr lang="el-GR" sz="3200" dirty="0"/>
              <a:t>Ε΄ ΕΞΑΜΗΝΟ</a:t>
            </a:r>
            <a:br>
              <a:rPr lang="el-GR" sz="3200" dirty="0"/>
            </a:br>
            <a:r>
              <a:rPr lang="el-GR" sz="3200" dirty="0"/>
              <a:t>ΙΕΡΑΤΙΚΩΝ ΣΠΟΥΔΩΝ</a:t>
            </a:r>
          </a:p>
          <a:p>
            <a:r>
              <a:rPr lang="el-GR" sz="3200" dirty="0"/>
              <a:t>ΔΙΔΑΣΚΟΥΣΑ: ΜΑΡΙΑ Κ. ΚΑΡΑΜΠΕΛΙΑ</a:t>
            </a:r>
          </a:p>
          <a:p>
            <a:r>
              <a:rPr lang="en-GB" sz="3200" dirty="0"/>
              <a:t> </a:t>
            </a:r>
            <a:endParaRPr lang="el-GR" sz="3200" dirty="0"/>
          </a:p>
          <a:p>
            <a:endParaRPr lang="el-GR" dirty="0"/>
          </a:p>
        </p:txBody>
      </p:sp>
    </p:spTree>
    <p:extLst>
      <p:ext uri="{BB962C8B-B14F-4D97-AF65-F5344CB8AC3E}">
        <p14:creationId xmlns:p14="http://schemas.microsoft.com/office/powerpoint/2010/main" val="505422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5507DD-9CAD-96AC-2334-ACD87330A571}"/>
              </a:ext>
            </a:extLst>
          </p:cNvPr>
          <p:cNvSpPr>
            <a:spLocks noGrp="1"/>
          </p:cNvSpPr>
          <p:nvPr>
            <p:ph type="title"/>
          </p:nvPr>
        </p:nvSpPr>
        <p:spPr>
          <a:xfrm>
            <a:off x="838200" y="18255"/>
            <a:ext cx="10515600" cy="786963"/>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D2E927B7-A061-A184-145B-929D1ED35F19}"/>
              </a:ext>
            </a:extLst>
          </p:cNvPr>
          <p:cNvSpPr>
            <a:spLocks noGrp="1"/>
          </p:cNvSpPr>
          <p:nvPr>
            <p:ph idx="1"/>
          </p:nvPr>
        </p:nvSpPr>
        <p:spPr>
          <a:xfrm>
            <a:off x="0" y="805218"/>
            <a:ext cx="12192000" cy="6034527"/>
          </a:xfrm>
        </p:spPr>
        <p:txBody>
          <a:bodyPr>
            <a:normAutofit fontScale="92500" lnSpcReduction="10000"/>
          </a:bodyPr>
          <a:lstStyle/>
          <a:p>
            <a:r>
              <a:rPr lang="el-GR" dirty="0"/>
              <a:t>Φυσικά, η συνάφεια της αμαρτίας με την ψυχή δεν έχει το χαρακτήρα της ουσιαστικής ένωσης. Όπως μάλιστα σημειώνει σε κάποιο άλλο εδάφιο της ανθρωπολογικής του διδασκαλίας, το φως δεν έχει καμία κοινωνία με το σκοτάδι, ούτε υπάρχει συγκατάθεση μεταξύ ναού και ειδώλων. </a:t>
            </a:r>
          </a:p>
          <a:p>
            <a:r>
              <a:rPr lang="el-GR" dirty="0"/>
              <a:t>Ο άνθρωπος, ως ναός του Θεού, είναι υπεύθυνος να γνωρίσει τον εαυτό του με σκοπό να εκβάλλει από την καρδιά του την αποτύπωση των νοητών ειδώλων, καθώς είδωλο δεν είναι </a:t>
            </a:r>
            <a:r>
              <a:rPr lang="el-GR" dirty="0" err="1"/>
              <a:t>τίποτ</a:t>
            </a:r>
            <a:r>
              <a:rPr lang="el-GR" dirty="0"/>
              <a:t>’ άλλο παρά κάθε πάθος που ενεργεί στην ψυχή: "</a:t>
            </a:r>
            <a:r>
              <a:rPr lang="el-GR" i="1" dirty="0" err="1"/>
              <a:t>Οὐδεμία</a:t>
            </a:r>
            <a:r>
              <a:rPr lang="el-GR" i="1" dirty="0"/>
              <a:t> </a:t>
            </a:r>
            <a:r>
              <a:rPr lang="el-GR" i="1" dirty="0" err="1"/>
              <a:t>γὰρ</a:t>
            </a:r>
            <a:r>
              <a:rPr lang="el-GR" i="1" dirty="0"/>
              <a:t> κοινωνία </a:t>
            </a:r>
            <a:r>
              <a:rPr lang="el-GR" i="1" dirty="0" err="1"/>
              <a:t>φωτὶ</a:t>
            </a:r>
            <a:r>
              <a:rPr lang="el-GR" i="1" dirty="0"/>
              <a:t> </a:t>
            </a:r>
            <a:r>
              <a:rPr lang="el-GR" i="1" dirty="0" err="1"/>
              <a:t>πρὸς</a:t>
            </a:r>
            <a:r>
              <a:rPr lang="el-GR" i="1" dirty="0"/>
              <a:t> σκότος, </a:t>
            </a:r>
            <a:r>
              <a:rPr lang="el-GR" i="1" dirty="0" err="1"/>
              <a:t>οὐδὲ</a:t>
            </a:r>
            <a:r>
              <a:rPr lang="el-GR" i="1" dirty="0"/>
              <a:t> </a:t>
            </a:r>
            <a:r>
              <a:rPr lang="el-GR" i="1" dirty="0" err="1"/>
              <a:t>συγκατάθεσις</a:t>
            </a:r>
            <a:r>
              <a:rPr lang="el-GR" i="1" dirty="0"/>
              <a:t> </a:t>
            </a:r>
            <a:r>
              <a:rPr lang="el-GR" i="1" dirty="0" err="1"/>
              <a:t>ναοῦ</a:t>
            </a:r>
            <a:r>
              <a:rPr lang="el-GR" i="1" dirty="0"/>
              <a:t> μετά </a:t>
            </a:r>
            <a:r>
              <a:rPr lang="el-GR" i="1" dirty="0" err="1"/>
              <a:t>εἰδώλων</a:t>
            </a:r>
            <a:r>
              <a:rPr lang="el-GR" i="1" dirty="0"/>
              <a:t>, </a:t>
            </a:r>
            <a:r>
              <a:rPr lang="el-GR" i="1" dirty="0" err="1"/>
              <a:t>ὡς</a:t>
            </a:r>
            <a:r>
              <a:rPr lang="el-GR" i="1" dirty="0"/>
              <a:t> </a:t>
            </a:r>
            <a:r>
              <a:rPr lang="el-GR" i="1" dirty="0" err="1"/>
              <a:t>οὖν</a:t>
            </a:r>
            <a:r>
              <a:rPr lang="el-GR" i="1" dirty="0"/>
              <a:t> </a:t>
            </a:r>
            <a:r>
              <a:rPr lang="el-GR" i="1" dirty="0" err="1"/>
              <a:t>ὡς</a:t>
            </a:r>
            <a:r>
              <a:rPr lang="el-GR" i="1" dirty="0"/>
              <a:t> </a:t>
            </a:r>
            <a:r>
              <a:rPr lang="el-GR" i="1" dirty="0" err="1"/>
              <a:t>ναὸς</a:t>
            </a:r>
            <a:r>
              <a:rPr lang="el-GR" i="1" dirty="0"/>
              <a:t> </a:t>
            </a:r>
            <a:r>
              <a:rPr lang="el-GR" i="1" dirty="0" err="1"/>
              <a:t>Θεοῦ</a:t>
            </a:r>
            <a:r>
              <a:rPr lang="el-GR" i="1" dirty="0"/>
              <a:t> </a:t>
            </a:r>
            <a:r>
              <a:rPr lang="el-GR" i="1" dirty="0" err="1"/>
              <a:t>ἐπίγνωθι</a:t>
            </a:r>
            <a:r>
              <a:rPr lang="el-GR" i="1" dirty="0"/>
              <a:t> </a:t>
            </a:r>
            <a:r>
              <a:rPr lang="el-GR" i="1" dirty="0" err="1"/>
              <a:t>σεαυτόν</a:t>
            </a:r>
            <a:r>
              <a:rPr lang="el-GR" i="1" dirty="0"/>
              <a:t>, </a:t>
            </a:r>
            <a:r>
              <a:rPr lang="el-GR" i="1" dirty="0" err="1"/>
              <a:t>ἀποδιδράσκων</a:t>
            </a:r>
            <a:r>
              <a:rPr lang="el-GR" i="1" dirty="0"/>
              <a:t> </a:t>
            </a:r>
            <a:r>
              <a:rPr lang="el-GR" i="1" dirty="0" err="1"/>
              <a:t>τὴν</a:t>
            </a:r>
            <a:r>
              <a:rPr lang="el-GR" i="1" dirty="0"/>
              <a:t> </a:t>
            </a:r>
            <a:r>
              <a:rPr lang="el-GR" i="1" dirty="0" err="1"/>
              <a:t>ἐν</a:t>
            </a:r>
            <a:r>
              <a:rPr lang="el-GR" i="1" dirty="0"/>
              <a:t> </a:t>
            </a:r>
            <a:r>
              <a:rPr lang="el-GR" i="1" dirty="0" err="1"/>
              <a:t>καρδίᾳ</a:t>
            </a:r>
            <a:r>
              <a:rPr lang="el-GR" i="1" dirty="0"/>
              <a:t> </a:t>
            </a:r>
            <a:r>
              <a:rPr lang="el-GR" i="1" dirty="0" err="1"/>
              <a:t>τῶν</a:t>
            </a:r>
            <a:r>
              <a:rPr lang="el-GR" i="1" dirty="0"/>
              <a:t> </a:t>
            </a:r>
            <a:r>
              <a:rPr lang="el-GR" i="1" dirty="0" err="1"/>
              <a:t>νοητῶν</a:t>
            </a:r>
            <a:r>
              <a:rPr lang="el-GR" i="1" dirty="0"/>
              <a:t> </a:t>
            </a:r>
            <a:r>
              <a:rPr lang="el-GR" i="1" dirty="0" err="1"/>
              <a:t>εἰδώλων</a:t>
            </a:r>
            <a:r>
              <a:rPr lang="el-GR" i="1" dirty="0"/>
              <a:t> </a:t>
            </a:r>
            <a:r>
              <a:rPr lang="el-GR" i="1" dirty="0" err="1"/>
              <a:t>ἀποτύπωσιν</a:t>
            </a:r>
            <a:r>
              <a:rPr lang="el-GR" i="1" dirty="0"/>
              <a:t>· </a:t>
            </a:r>
            <a:r>
              <a:rPr lang="el-GR" b="1" i="1" dirty="0" err="1"/>
              <a:t>πᾶν</a:t>
            </a:r>
            <a:r>
              <a:rPr lang="el-GR" b="1" i="1" dirty="0"/>
              <a:t> </a:t>
            </a:r>
            <a:r>
              <a:rPr lang="el-GR" b="1" i="1" dirty="0" err="1"/>
              <a:t>γὰρ</a:t>
            </a:r>
            <a:r>
              <a:rPr lang="el-GR" b="1" i="1" dirty="0"/>
              <a:t> πάθος </a:t>
            </a:r>
            <a:r>
              <a:rPr lang="el-GR" b="1" i="1" dirty="0" err="1"/>
              <a:t>ἐνεργοῦν</a:t>
            </a:r>
            <a:r>
              <a:rPr lang="el-GR" b="1" i="1" dirty="0"/>
              <a:t> </a:t>
            </a:r>
            <a:r>
              <a:rPr lang="el-GR" b="1" i="1" dirty="0" err="1"/>
              <a:t>ψυχῇ</a:t>
            </a:r>
            <a:r>
              <a:rPr lang="el-GR" b="1" i="1" dirty="0"/>
              <a:t> </a:t>
            </a:r>
            <a:r>
              <a:rPr lang="el-GR" b="1" i="1" dirty="0" err="1"/>
              <a:t>εἴδωλόν</a:t>
            </a:r>
            <a:r>
              <a:rPr lang="el-GR" b="1" i="1" dirty="0"/>
              <a:t> </a:t>
            </a:r>
            <a:r>
              <a:rPr lang="el-GR" b="1" i="1" dirty="0" err="1"/>
              <a:t>ἐστιν</a:t>
            </a:r>
            <a:r>
              <a:rPr lang="el-GR" dirty="0"/>
              <a:t>"</a:t>
            </a:r>
            <a:r>
              <a:rPr lang="el-GR" i="1" dirty="0"/>
              <a:t> </a:t>
            </a:r>
            <a:r>
              <a:rPr lang="el-GR" dirty="0"/>
              <a:t>(</a:t>
            </a:r>
            <a:r>
              <a:rPr lang="el-GR" i="1" dirty="0" err="1"/>
              <a:t>Ἐπιστολὴ</a:t>
            </a:r>
            <a:r>
              <a:rPr lang="el-GR" i="1" dirty="0"/>
              <a:t> Μεγάλη </a:t>
            </a:r>
            <a:r>
              <a:rPr lang="el-GR" i="1" dirty="0" err="1"/>
              <a:t>καὶ</a:t>
            </a:r>
            <a:r>
              <a:rPr lang="el-GR" i="1" dirty="0"/>
              <a:t> πάνυ </a:t>
            </a:r>
            <a:r>
              <a:rPr lang="el-GR" i="1" dirty="0" err="1"/>
              <a:t>ὠφέλιμος</a:t>
            </a:r>
            <a:r>
              <a:rPr lang="el-GR" dirty="0"/>
              <a:t> </a:t>
            </a:r>
            <a:r>
              <a:rPr lang="en-GB" dirty="0"/>
              <a:t>PG</a:t>
            </a:r>
            <a:r>
              <a:rPr lang="el-GR" dirty="0"/>
              <a:t> 34, 416 Α).</a:t>
            </a:r>
          </a:p>
          <a:p>
            <a:r>
              <a:rPr lang="el-GR" dirty="0"/>
              <a:t>Ωστόσο, το ενδιαφέρον του δεν περιορίζεται στη δραματική περιγραφή των εσωτερικών συγκρούσεων και του νοερού πολέμου. Πραγματική του επιδίωξη είναι η κατοχύρωση των αμετακίνητων ορίων της ανθρώπινης φύσης, που αποκαλύπτει όχι μόνο την αξία αλλά και το αληθινό περιεχόμενο της ανθρώπινης ελευθερίας δημιουργώντας και τις απαραίτητες προϋποθέσεις για την </a:t>
            </a:r>
            <a:r>
              <a:rPr lang="el-GR" b="1" dirty="0">
                <a:solidFill>
                  <a:srgbClr val="FF0000"/>
                </a:solidFill>
              </a:rPr>
              <a:t>ανάπτυξη μιας θεολογίας καθαρά </a:t>
            </a:r>
            <a:r>
              <a:rPr lang="el-GR" b="1" dirty="0" err="1">
                <a:solidFill>
                  <a:srgbClr val="FF0000"/>
                </a:solidFill>
              </a:rPr>
              <a:t>συνεργιακής</a:t>
            </a:r>
            <a:r>
              <a:rPr lang="el-GR" dirty="0"/>
              <a:t>. </a:t>
            </a:r>
          </a:p>
        </p:txBody>
      </p:sp>
    </p:spTree>
    <p:extLst>
      <p:ext uri="{BB962C8B-B14F-4D97-AF65-F5344CB8AC3E}">
        <p14:creationId xmlns:p14="http://schemas.microsoft.com/office/powerpoint/2010/main" val="4293276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107D86-C881-5A92-34EB-970426F20B3B}"/>
              </a:ext>
            </a:extLst>
          </p:cNvPr>
          <p:cNvSpPr>
            <a:spLocks noGrp="1"/>
          </p:cNvSpPr>
          <p:nvPr>
            <p:ph type="title"/>
          </p:nvPr>
        </p:nvSpPr>
        <p:spPr>
          <a:xfrm>
            <a:off x="838200" y="0"/>
            <a:ext cx="10515600" cy="681037"/>
          </a:xfrm>
        </p:spPr>
        <p:txBody>
          <a:bodyPr>
            <a:normAutofit fontScale="90000"/>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C5A6856D-633C-512C-35CF-B74B44601AA8}"/>
              </a:ext>
            </a:extLst>
          </p:cNvPr>
          <p:cNvSpPr>
            <a:spLocks noGrp="1"/>
          </p:cNvSpPr>
          <p:nvPr>
            <p:ph idx="1"/>
          </p:nvPr>
        </p:nvSpPr>
        <p:spPr>
          <a:xfrm>
            <a:off x="0" y="585501"/>
            <a:ext cx="12192000" cy="6272499"/>
          </a:xfrm>
        </p:spPr>
        <p:txBody>
          <a:bodyPr>
            <a:noAutofit/>
          </a:bodyPr>
          <a:lstStyle/>
          <a:p>
            <a:r>
              <a:rPr lang="el-GR" dirty="0">
                <a:effectLst/>
                <a:latin typeface="Calibri" panose="020F0502020204030204" pitchFamily="34" charset="0"/>
                <a:ea typeface="Calibri" panose="020F0502020204030204" pitchFamily="34" charset="0"/>
                <a:cs typeface="Times New Roman" panose="02020603050405020304" pitchFamily="18" charset="0"/>
              </a:rPr>
              <a:t>Η ύπαρξη ενός παντοδύναμου ιατρού, ικανού να θεραπεύσει τα πάντα, δεν αρκεί από μόνη της ώστε ο άνθρωπος να απελευθερωθεί από τα πάθη του, απαιτείται και η δική του συνδρομή (του ανθρώπου). Αλλά το πρωταρχικό βήμα για την θεραπεία του είναι η επιθυμία να ξαναβρεί την πνευματική του υγεία. Φυσικά για να το επιτύχει αυτό, οφείλει να στραφεί προς τον Χριστό, τον ιατρό των ψυχών και των σωμάτων, και να τον επικαλείται με όλες του τις </a:t>
            </a:r>
            <a:r>
              <a:rPr lang="el-GR" dirty="0">
                <a:effectLst/>
                <a:latin typeface="Calibri" panose="020F0502020204030204" pitchFamily="34" charset="0"/>
                <a:ea typeface="Calibri" panose="020F0502020204030204" pitchFamily="34" charset="0"/>
              </a:rPr>
              <a:t>δυνάμεις. Τα όρια της ανθρώπινης ψυχικής δύναμης είναι σαφή, εφόσον, κατά μια αναντίρρητη νομοτελειακή τάξη, «</a:t>
            </a:r>
            <a:r>
              <a:rPr lang="el-GR" i="1" dirty="0" err="1">
                <a:effectLst/>
                <a:latin typeface="Calibri" panose="020F0502020204030204" pitchFamily="34" charset="0"/>
                <a:ea typeface="Calibri" panose="020F0502020204030204" pitchFamily="34" charset="0"/>
              </a:rPr>
              <a:t>τὸ</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μὲν</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γὰρ</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ἀντιλέγειν</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τῇ</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ἁμαρτίᾳ</a:t>
            </a:r>
            <a:r>
              <a:rPr lang="el-GR" i="1" dirty="0">
                <a:effectLst/>
                <a:latin typeface="Calibri" panose="020F0502020204030204" pitchFamily="34" charset="0"/>
                <a:ea typeface="Calibri" panose="020F0502020204030204" pitchFamily="34" charset="0"/>
              </a:rPr>
              <a:t> δύναται ἡ ψυχή, </a:t>
            </a:r>
            <a:r>
              <a:rPr lang="el-GR" i="1" dirty="0" err="1">
                <a:effectLst/>
                <a:latin typeface="Calibri" panose="020F0502020204030204" pitchFamily="34" charset="0"/>
                <a:ea typeface="Calibri" panose="020F0502020204030204" pitchFamily="34" charset="0"/>
              </a:rPr>
              <a:t>ἄνευ</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δὲ</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Θεοῦ</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νικῆσαι</a:t>
            </a:r>
            <a:r>
              <a:rPr lang="el-GR" i="1" dirty="0">
                <a:effectLst/>
                <a:latin typeface="Calibri" panose="020F0502020204030204" pitchFamily="34" charset="0"/>
                <a:ea typeface="Calibri" panose="020F0502020204030204" pitchFamily="34" charset="0"/>
              </a:rPr>
              <a:t> ἤ </a:t>
            </a:r>
            <a:r>
              <a:rPr lang="el-GR" i="1" dirty="0" err="1">
                <a:effectLst/>
                <a:latin typeface="Calibri" panose="020F0502020204030204" pitchFamily="34" charset="0"/>
                <a:ea typeface="Calibri" panose="020F0502020204030204" pitchFamily="34" charset="0"/>
              </a:rPr>
              <a:t>ἐκριζῶσαι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τὸ</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κακὸν</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οὐ</a:t>
            </a:r>
            <a:r>
              <a:rPr lang="el-GR" i="1" dirty="0">
                <a:effectLst/>
                <a:latin typeface="Calibri" panose="020F0502020204030204" pitchFamily="34" charset="0"/>
                <a:ea typeface="Calibri" panose="020F0502020204030204" pitchFamily="34" charset="0"/>
              </a:rPr>
              <a:t> δύναται</a:t>
            </a:r>
            <a:r>
              <a:rPr lang="el-GR" dirty="0">
                <a:effectLst/>
                <a:latin typeface="Calibri" panose="020F0502020204030204" pitchFamily="34" charset="0"/>
                <a:ea typeface="Calibri" panose="020F0502020204030204" pitchFamily="34" charset="0"/>
              </a:rPr>
              <a:t>».</a:t>
            </a:r>
            <a:r>
              <a:rPr lang="el-GR" i="1" dirty="0">
                <a:effectLst/>
                <a:latin typeface="Calibri" panose="020F0502020204030204" pitchFamily="34" charset="0"/>
                <a:ea typeface="Calibri" panose="020F0502020204030204" pitchFamily="34" charset="0"/>
              </a:rPr>
              <a:t> </a:t>
            </a:r>
            <a:r>
              <a:rPr lang="el-GR" dirty="0">
                <a:effectLst/>
                <a:latin typeface="Calibri" panose="020F0502020204030204" pitchFamily="34" charset="0"/>
                <a:ea typeface="Calibri" panose="020F0502020204030204" pitchFamily="34" charset="0"/>
              </a:rPr>
              <a:t>(</a:t>
            </a:r>
            <a:r>
              <a:rPr lang="el-GR" i="1" dirty="0" err="1">
                <a:effectLst/>
                <a:latin typeface="Calibri" panose="020F0502020204030204" pitchFamily="34" charset="0"/>
                <a:ea typeface="Calibri" panose="020F0502020204030204" pitchFamily="34" charset="0"/>
              </a:rPr>
              <a:t>Ὁμιλίαι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Πνευματικα</a:t>
            </a:r>
            <a:r>
              <a:rPr lang="fr-FR" i="1" dirty="0">
                <a:effectLst/>
                <a:latin typeface="Calibri" panose="020F0502020204030204" pitchFamily="34" charset="0"/>
                <a:ea typeface="Calibri" panose="020F0502020204030204" pitchFamily="34" charset="0"/>
              </a:rPr>
              <a:t>ὶ </a:t>
            </a:r>
            <a:r>
              <a:rPr lang="el-GR" i="1" dirty="0">
                <a:effectLst/>
                <a:latin typeface="Calibri" panose="020F0502020204030204" pitchFamily="34" charset="0"/>
                <a:ea typeface="Calibri" panose="020F0502020204030204" pitchFamily="34" charset="0"/>
              </a:rPr>
              <a:t>ΚΗ΄</a:t>
            </a:r>
            <a:r>
              <a:rPr lang="fr-FR" i="1" dirty="0">
                <a:effectLst/>
                <a:latin typeface="Calibri" panose="020F0502020204030204" pitchFamily="34" charset="0"/>
                <a:ea typeface="Calibri" panose="020F0502020204030204" pitchFamily="34" charset="0"/>
              </a:rPr>
              <a:t>,</a:t>
            </a:r>
            <a:r>
              <a:rPr lang="fr-FR" dirty="0">
                <a:effectLst/>
                <a:latin typeface="Calibri" panose="020F0502020204030204" pitchFamily="34" charset="0"/>
                <a:ea typeface="Calibri" panose="020F0502020204030204" pitchFamily="34" charset="0"/>
              </a:rPr>
              <a:t> PG 34, 709 </a:t>
            </a:r>
            <a:r>
              <a:rPr lang="el-GR" dirty="0">
                <a:effectLst/>
                <a:latin typeface="Calibri" panose="020F0502020204030204" pitchFamily="34" charset="0"/>
                <a:ea typeface="Calibri" panose="020F0502020204030204" pitchFamily="34" charset="0"/>
              </a:rPr>
              <a:t>Β). </a:t>
            </a:r>
          </a:p>
          <a:p>
            <a:r>
              <a:rPr lang="el-GR" dirty="0">
                <a:effectLst/>
                <a:latin typeface="Calibri" panose="020F0502020204030204" pitchFamily="34" charset="0"/>
                <a:ea typeface="Calibri" panose="020F0502020204030204" pitchFamily="34" charset="0"/>
                <a:cs typeface="Times New Roman" panose="02020603050405020304" pitchFamily="18" charset="0"/>
              </a:rPr>
              <a:t>Δεν υπάρχει νόσημα, το οποίο ο ουράνιος Ιατρός δεν μπορεί να θεραπεύσει, αρκεί ο άνθρωπος να απευθυνθεί σε Αυτόν με εμπιστοσύνη, ώστε να απελευθερωθεί από αυτά που τον βασανίζουν. </a:t>
            </a:r>
            <a:r>
              <a:rPr lang="el-GR" dirty="0">
                <a:effectLst/>
                <a:latin typeface="Calibri" panose="020F0502020204030204" pitchFamily="34" charset="0"/>
                <a:ea typeface="Calibri" panose="020F0502020204030204" pitchFamily="34" charset="0"/>
              </a:rPr>
              <a:t>Ο αυτοπεριορισμός στην ανθρώπινη φύση και δύναμη αποκλείεται. Η υπέρβαση των πονηρών σκανδάλων επιτυγχάνεται «</a:t>
            </a:r>
            <a:r>
              <a:rPr lang="el-GR" i="1" dirty="0" err="1">
                <a:effectLst/>
                <a:latin typeface="Calibri" panose="020F0502020204030204" pitchFamily="34" charset="0"/>
                <a:ea typeface="Calibri" panose="020F0502020204030204" pitchFamily="34" charset="0"/>
              </a:rPr>
              <a:t>ἐκ</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τῆς</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ἀηττήτου</a:t>
            </a:r>
            <a:r>
              <a:rPr lang="el-GR" i="1" dirty="0">
                <a:effectLst/>
                <a:latin typeface="Calibri" panose="020F0502020204030204" pitchFamily="34" charset="0"/>
                <a:ea typeface="Calibri" panose="020F0502020204030204" pitchFamily="34" charset="0"/>
              </a:rPr>
              <a:t> δυνάμεως</a:t>
            </a:r>
            <a:r>
              <a:rPr lang="el-GR" dirty="0">
                <a:effectLst/>
                <a:latin typeface="Calibri" panose="020F0502020204030204" pitchFamily="34" charset="0"/>
                <a:ea typeface="Calibri" panose="020F0502020204030204" pitchFamily="34" charset="0"/>
              </a:rPr>
              <a:t>»</a:t>
            </a:r>
            <a:r>
              <a:rPr lang="el-GR" dirty="0">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Ὁμιλίαι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Πνευματικαὶ</a:t>
            </a:r>
            <a:r>
              <a:rPr lang="el-GR" i="1" dirty="0">
                <a:effectLst/>
                <a:latin typeface="Calibri" panose="020F0502020204030204" pitchFamily="34" charset="0"/>
                <a:ea typeface="Calibri" panose="020F0502020204030204" pitchFamily="34" charset="0"/>
              </a:rPr>
              <a:t> ΚΕ΄</a:t>
            </a:r>
            <a:r>
              <a:rPr lang="fr-FR" i="1" dirty="0">
                <a:effectLst/>
                <a:latin typeface="Calibri" panose="020F0502020204030204" pitchFamily="34" charset="0"/>
                <a:ea typeface="Calibri" panose="020F0502020204030204" pitchFamily="34" charset="0"/>
              </a:rPr>
              <a:t>,</a:t>
            </a:r>
            <a:r>
              <a:rPr lang="fr-FR" dirty="0">
                <a:effectLst/>
                <a:latin typeface="Calibri" panose="020F0502020204030204" pitchFamily="34" charset="0"/>
                <a:ea typeface="Calibri" panose="020F0502020204030204" pitchFamily="34" charset="0"/>
              </a:rPr>
              <a:t> PG 34, 668 </a:t>
            </a:r>
            <a:r>
              <a:rPr lang="el-GR" dirty="0">
                <a:effectLst/>
                <a:latin typeface="Calibri" panose="020F0502020204030204" pitchFamily="34" charset="0"/>
                <a:ea typeface="Calibri" panose="020F0502020204030204" pitchFamily="34" charset="0"/>
              </a:rPr>
              <a:t>ΑΒ).</a:t>
            </a:r>
            <a:endParaRPr lang="el-GR" dirty="0"/>
          </a:p>
        </p:txBody>
      </p:sp>
    </p:spTree>
    <p:extLst>
      <p:ext uri="{BB962C8B-B14F-4D97-AF65-F5344CB8AC3E}">
        <p14:creationId xmlns:p14="http://schemas.microsoft.com/office/powerpoint/2010/main" val="643983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EAAEED-B899-6D5A-D054-F2CBB059CF19}"/>
              </a:ext>
            </a:extLst>
          </p:cNvPr>
          <p:cNvSpPr>
            <a:spLocks noGrp="1"/>
          </p:cNvSpPr>
          <p:nvPr>
            <p:ph type="title"/>
          </p:nvPr>
        </p:nvSpPr>
        <p:spPr>
          <a:xfrm>
            <a:off x="838200" y="18255"/>
            <a:ext cx="10515600" cy="786963"/>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DE6A2768-ECBD-B986-FD4A-D6701C81F494}"/>
              </a:ext>
            </a:extLst>
          </p:cNvPr>
          <p:cNvSpPr>
            <a:spLocks noGrp="1"/>
          </p:cNvSpPr>
          <p:nvPr>
            <p:ph idx="1"/>
          </p:nvPr>
        </p:nvSpPr>
        <p:spPr>
          <a:xfrm>
            <a:off x="0" y="668740"/>
            <a:ext cx="12192000" cy="6189260"/>
          </a:xfrm>
        </p:spPr>
        <p:txBody>
          <a:bodyPr>
            <a:normAutofit fontScale="92500" lnSpcReduction="10000"/>
          </a:bodyPr>
          <a:lstStyle/>
          <a:p>
            <a:r>
              <a:rPr lang="el-GR" dirty="0"/>
              <a:t>Ο Μακάριος τονίζει ότι η δύναμη της αυτεξούσιας προαίρεσης περιορίζεται αποκλειστικά στη διάθεση για αντίσταση απέναντι στις αντίθετες δυνάμεις: "</a:t>
            </a:r>
            <a:r>
              <a:rPr lang="el-GR" i="1" dirty="0" err="1"/>
              <a:t>Τὸ</a:t>
            </a:r>
            <a:r>
              <a:rPr lang="el-GR" i="1" dirty="0"/>
              <a:t> </a:t>
            </a:r>
            <a:r>
              <a:rPr lang="el-GR" i="1" dirty="0" err="1"/>
              <a:t>γὰρ</a:t>
            </a:r>
            <a:r>
              <a:rPr lang="el-GR" i="1" dirty="0"/>
              <a:t> </a:t>
            </a:r>
            <a:r>
              <a:rPr lang="el-GR" i="1" dirty="0" err="1"/>
              <a:t>ἐν</a:t>
            </a:r>
            <a:r>
              <a:rPr lang="el-GR" i="1" dirty="0"/>
              <a:t> </a:t>
            </a:r>
            <a:r>
              <a:rPr lang="el-GR" i="1" dirty="0" err="1"/>
              <a:t>τῇ</a:t>
            </a:r>
            <a:r>
              <a:rPr lang="el-GR" i="1" dirty="0"/>
              <a:t> </a:t>
            </a:r>
            <a:r>
              <a:rPr lang="el-GR" i="1" dirty="0" err="1"/>
              <a:t>τοῦ</a:t>
            </a:r>
            <a:r>
              <a:rPr lang="el-GR" i="1" dirty="0"/>
              <a:t> </a:t>
            </a:r>
            <a:r>
              <a:rPr lang="el-GR" i="1" dirty="0" err="1"/>
              <a:t>ἀνθρώπου</a:t>
            </a:r>
            <a:r>
              <a:rPr lang="el-GR" i="1" dirty="0"/>
              <a:t> δυνάμει </a:t>
            </a:r>
            <a:r>
              <a:rPr lang="el-GR" i="1" dirty="0" err="1"/>
              <a:t>αὐτεξούσιον</a:t>
            </a:r>
            <a:r>
              <a:rPr lang="el-GR" i="1" dirty="0"/>
              <a:t> </a:t>
            </a:r>
            <a:r>
              <a:rPr lang="el-GR" i="1" dirty="0" err="1"/>
              <a:t>ἐπὶ</a:t>
            </a:r>
            <a:r>
              <a:rPr lang="el-GR" i="1" dirty="0"/>
              <a:t> </a:t>
            </a:r>
            <a:r>
              <a:rPr lang="el-GR" i="1" dirty="0" err="1"/>
              <a:t>τῷ</a:t>
            </a:r>
            <a:r>
              <a:rPr lang="el-GR" i="1" dirty="0"/>
              <a:t> </a:t>
            </a:r>
            <a:r>
              <a:rPr lang="el-GR" i="1" dirty="0" err="1"/>
              <a:t>ἀντιστῆναι</a:t>
            </a:r>
            <a:r>
              <a:rPr lang="el-GR" i="1" dirty="0"/>
              <a:t> </a:t>
            </a:r>
            <a:r>
              <a:rPr lang="el-GR" i="1" dirty="0" err="1"/>
              <a:t>τῷ</a:t>
            </a:r>
            <a:r>
              <a:rPr lang="el-GR" i="1" dirty="0"/>
              <a:t> </a:t>
            </a:r>
            <a:r>
              <a:rPr lang="el-GR" i="1" dirty="0" err="1"/>
              <a:t>διαβόλῳ</a:t>
            </a:r>
            <a:r>
              <a:rPr lang="el-GR" i="1" dirty="0"/>
              <a:t> </a:t>
            </a:r>
            <a:r>
              <a:rPr lang="el-GR" i="1" dirty="0" err="1"/>
              <a:t>κεῖται</a:t>
            </a:r>
            <a:r>
              <a:rPr lang="el-GR" i="1" dirty="0"/>
              <a:t>, </a:t>
            </a:r>
            <a:r>
              <a:rPr lang="el-GR" i="1" dirty="0" err="1"/>
              <a:t>ἀλλ</a:t>
            </a:r>
            <a:r>
              <a:rPr lang="el-GR" i="1" dirty="0"/>
              <a:t>’ </a:t>
            </a:r>
            <a:r>
              <a:rPr lang="el-GR" i="1" dirty="0" err="1"/>
              <a:t>οὐκ</a:t>
            </a:r>
            <a:r>
              <a:rPr lang="el-GR" i="1" dirty="0"/>
              <a:t> </a:t>
            </a:r>
            <a:r>
              <a:rPr lang="el-GR" i="1" dirty="0" err="1"/>
              <a:t>ἐπὶ</a:t>
            </a:r>
            <a:r>
              <a:rPr lang="el-GR" i="1" dirty="0"/>
              <a:t> </a:t>
            </a:r>
            <a:r>
              <a:rPr lang="el-GR" i="1" dirty="0" err="1"/>
              <a:t>τῷ</a:t>
            </a:r>
            <a:r>
              <a:rPr lang="el-GR" i="1" dirty="0"/>
              <a:t> </a:t>
            </a:r>
            <a:r>
              <a:rPr lang="el-GR" i="1" dirty="0" err="1"/>
              <a:t>δύνασθαι</a:t>
            </a:r>
            <a:r>
              <a:rPr lang="el-GR" i="1" dirty="0"/>
              <a:t> </a:t>
            </a:r>
            <a:r>
              <a:rPr lang="el-GR" i="1" dirty="0" err="1"/>
              <a:t>ἔχειν</a:t>
            </a:r>
            <a:r>
              <a:rPr lang="el-GR" i="1" dirty="0"/>
              <a:t> </a:t>
            </a:r>
            <a:r>
              <a:rPr lang="el-GR" i="1" dirty="0" err="1"/>
              <a:t>παντελῶς</a:t>
            </a:r>
            <a:r>
              <a:rPr lang="el-GR" i="1" dirty="0"/>
              <a:t> </a:t>
            </a:r>
            <a:r>
              <a:rPr lang="el-GR" i="1" dirty="0" err="1"/>
              <a:t>τὸ</a:t>
            </a:r>
            <a:r>
              <a:rPr lang="el-GR" i="1" dirty="0"/>
              <a:t> κράτος </a:t>
            </a:r>
            <a:r>
              <a:rPr lang="el-GR" i="1" dirty="0" err="1"/>
              <a:t>κατὰ</a:t>
            </a:r>
            <a:r>
              <a:rPr lang="el-GR" i="1" dirty="0"/>
              <a:t> </a:t>
            </a:r>
            <a:r>
              <a:rPr lang="el-GR" i="1" dirty="0" err="1"/>
              <a:t>τῶν</a:t>
            </a:r>
            <a:r>
              <a:rPr lang="el-GR" i="1" dirty="0"/>
              <a:t> </a:t>
            </a:r>
            <a:r>
              <a:rPr lang="el-GR" i="1" dirty="0" err="1"/>
              <a:t>παθῶν</a:t>
            </a:r>
            <a:r>
              <a:rPr lang="el-GR" dirty="0"/>
              <a:t>"</a:t>
            </a:r>
            <a:r>
              <a:rPr lang="el-GR" i="1" dirty="0"/>
              <a:t> </a:t>
            </a:r>
            <a:r>
              <a:rPr lang="el-GR" dirty="0"/>
              <a:t>(</a:t>
            </a:r>
            <a:r>
              <a:rPr lang="el-GR" i="1" dirty="0" err="1"/>
              <a:t>Ὁμιλίαι</a:t>
            </a:r>
            <a:r>
              <a:rPr lang="el-GR" i="1" dirty="0"/>
              <a:t> </a:t>
            </a:r>
            <a:r>
              <a:rPr lang="el-GR" i="1" dirty="0" err="1"/>
              <a:t>Πνευματικα</a:t>
            </a:r>
            <a:r>
              <a:rPr lang="fr-FR" i="1" dirty="0"/>
              <a:t>ὶ </a:t>
            </a:r>
            <a:r>
              <a:rPr lang="el-GR" i="1" dirty="0"/>
              <a:t>ΚΕ΄</a:t>
            </a:r>
            <a:r>
              <a:rPr lang="fr-FR" i="1" dirty="0"/>
              <a:t>,</a:t>
            </a:r>
            <a:r>
              <a:rPr lang="fr-FR" dirty="0"/>
              <a:t> PG 34, 668 B</a:t>
            </a:r>
            <a:r>
              <a:rPr lang="el-GR" dirty="0"/>
              <a:t>).</a:t>
            </a:r>
            <a:r>
              <a:rPr lang="el-GR" baseline="30000" dirty="0"/>
              <a:t> </a:t>
            </a:r>
            <a:r>
              <a:rPr lang="el-GR" dirty="0"/>
              <a:t> </a:t>
            </a:r>
          </a:p>
          <a:p>
            <a:pPr lvl="0"/>
            <a:r>
              <a:rPr lang="el-GR" dirty="0"/>
              <a:t>Τη </a:t>
            </a:r>
            <a:r>
              <a:rPr lang="el-GR" dirty="0" err="1"/>
              <a:t>μακαριανή</a:t>
            </a:r>
            <a:r>
              <a:rPr lang="el-GR" dirty="0"/>
              <a:t> θέση υιοθετεί και ο Ευάγριος, από τη στιγμή που υποστηρίζει ότι, ενώ δεν μπορούμε να καταπαύσουμε τη δράση των λογισμών, παρ’ όλα αυτά έχουμε τη δύναμη να τους αντιμετωπίζουμε: "</a:t>
            </a:r>
            <a:r>
              <a:rPr lang="el-GR" i="1" dirty="0"/>
              <a:t>Τούτους πάντας (</a:t>
            </a:r>
            <a:r>
              <a:rPr lang="el-GR" i="1" dirty="0" err="1"/>
              <a:t>τοὺς</a:t>
            </a:r>
            <a:r>
              <a:rPr lang="el-GR" i="1" dirty="0"/>
              <a:t> </a:t>
            </a:r>
            <a:r>
              <a:rPr lang="el-GR" i="1" dirty="0" err="1"/>
              <a:t>ὀκτὼ</a:t>
            </a:r>
            <a:r>
              <a:rPr lang="el-GR" i="1" dirty="0"/>
              <a:t> λογισμούς) </a:t>
            </a:r>
            <a:r>
              <a:rPr lang="el-GR" i="1" dirty="0" err="1"/>
              <a:t>παρενοχλεῖν</a:t>
            </a:r>
            <a:r>
              <a:rPr lang="el-GR" i="1" dirty="0"/>
              <a:t> </a:t>
            </a:r>
            <a:r>
              <a:rPr lang="el-GR" i="1" dirty="0" err="1"/>
              <a:t>μὲν</a:t>
            </a:r>
            <a:r>
              <a:rPr lang="el-GR" i="1" dirty="0"/>
              <a:t> </a:t>
            </a:r>
            <a:r>
              <a:rPr lang="el-GR" i="1" dirty="0" err="1"/>
              <a:t>τῇ</a:t>
            </a:r>
            <a:r>
              <a:rPr lang="el-GR" i="1" dirty="0"/>
              <a:t> </a:t>
            </a:r>
            <a:r>
              <a:rPr lang="el-GR" i="1" dirty="0" err="1"/>
              <a:t>ψυχῇ</a:t>
            </a:r>
            <a:r>
              <a:rPr lang="el-GR" i="1" dirty="0"/>
              <a:t> ἤ </a:t>
            </a:r>
            <a:r>
              <a:rPr lang="el-GR" i="1" dirty="0" err="1"/>
              <a:t>μὴ</a:t>
            </a:r>
            <a:r>
              <a:rPr lang="el-GR" i="1" dirty="0"/>
              <a:t> </a:t>
            </a:r>
            <a:r>
              <a:rPr lang="el-GR" i="1" dirty="0" err="1"/>
              <a:t>παρενοχλεῖν</a:t>
            </a:r>
            <a:r>
              <a:rPr lang="el-GR" i="1" dirty="0"/>
              <a:t>, </a:t>
            </a:r>
            <a:r>
              <a:rPr lang="el-GR" i="1" dirty="0" err="1"/>
              <a:t>τῶν</a:t>
            </a:r>
            <a:r>
              <a:rPr lang="el-GR" i="1" dirty="0"/>
              <a:t> </a:t>
            </a:r>
            <a:r>
              <a:rPr lang="el-GR" i="1" dirty="0" err="1"/>
              <a:t>οὐκ</a:t>
            </a:r>
            <a:r>
              <a:rPr lang="el-GR" i="1" dirty="0"/>
              <a:t> </a:t>
            </a:r>
            <a:r>
              <a:rPr lang="el-GR" i="1" dirty="0" err="1"/>
              <a:t>ἐφ</a:t>
            </a:r>
            <a:r>
              <a:rPr lang="el-GR" i="1" dirty="0"/>
              <a:t>’ </a:t>
            </a:r>
            <a:r>
              <a:rPr lang="el-GR" i="1" dirty="0" err="1"/>
              <a:t>ἡμῖν</a:t>
            </a:r>
            <a:r>
              <a:rPr lang="el-GR" i="1" dirty="0"/>
              <a:t> </a:t>
            </a:r>
            <a:r>
              <a:rPr lang="el-GR" i="1" dirty="0" err="1"/>
              <a:t>ἐστι</a:t>
            </a:r>
            <a:r>
              <a:rPr lang="el-GR" i="1" dirty="0"/>
              <a:t>· </a:t>
            </a:r>
            <a:r>
              <a:rPr lang="el-GR" i="1" dirty="0" err="1"/>
              <a:t>τὸ</a:t>
            </a:r>
            <a:r>
              <a:rPr lang="el-GR" i="1" dirty="0"/>
              <a:t> </a:t>
            </a:r>
            <a:r>
              <a:rPr lang="el-GR" i="1" dirty="0" err="1"/>
              <a:t>δὲ</a:t>
            </a:r>
            <a:r>
              <a:rPr lang="el-GR" i="1" dirty="0"/>
              <a:t> </a:t>
            </a:r>
            <a:r>
              <a:rPr lang="el-GR" i="1" dirty="0" err="1"/>
              <a:t>χρονίζειν</a:t>
            </a:r>
            <a:r>
              <a:rPr lang="el-GR" i="1" dirty="0"/>
              <a:t> </a:t>
            </a:r>
            <a:r>
              <a:rPr lang="el-GR" i="1" dirty="0" err="1"/>
              <a:t>αὐτούς</a:t>
            </a:r>
            <a:r>
              <a:rPr lang="el-GR" i="1" dirty="0"/>
              <a:t>, ἤ </a:t>
            </a:r>
            <a:r>
              <a:rPr lang="el-GR" i="1" dirty="0" err="1"/>
              <a:t>μὴ</a:t>
            </a:r>
            <a:r>
              <a:rPr lang="el-GR" i="1" dirty="0"/>
              <a:t> </a:t>
            </a:r>
            <a:r>
              <a:rPr lang="el-GR" i="1" dirty="0" err="1"/>
              <a:t>χρονίζειν</a:t>
            </a:r>
            <a:r>
              <a:rPr lang="el-GR" i="1" dirty="0"/>
              <a:t>, ἤ πάθη </a:t>
            </a:r>
            <a:r>
              <a:rPr lang="el-GR" i="1" dirty="0" err="1"/>
              <a:t>κινεῖν</a:t>
            </a:r>
            <a:r>
              <a:rPr lang="el-GR" i="1" dirty="0"/>
              <a:t>, ἤ </a:t>
            </a:r>
            <a:r>
              <a:rPr lang="el-GR" i="1" dirty="0" err="1"/>
              <a:t>μὴ</a:t>
            </a:r>
            <a:r>
              <a:rPr lang="el-GR" i="1" dirty="0"/>
              <a:t> </a:t>
            </a:r>
            <a:r>
              <a:rPr lang="el-GR" i="1" dirty="0" err="1"/>
              <a:t>κινεῖν</a:t>
            </a:r>
            <a:r>
              <a:rPr lang="el-GR" i="1" dirty="0"/>
              <a:t>, </a:t>
            </a:r>
            <a:r>
              <a:rPr lang="el-GR" i="1" dirty="0" err="1"/>
              <a:t>τῶν</a:t>
            </a:r>
            <a:r>
              <a:rPr lang="el-GR" i="1" dirty="0"/>
              <a:t> </a:t>
            </a:r>
            <a:r>
              <a:rPr lang="el-GR" i="1" dirty="0" err="1"/>
              <a:t>ἐφ</a:t>
            </a:r>
            <a:r>
              <a:rPr lang="el-GR" i="1" dirty="0"/>
              <a:t>’ </a:t>
            </a:r>
            <a:r>
              <a:rPr lang="el-GR" i="1" dirty="0" err="1"/>
              <a:t>ἡμῖν</a:t>
            </a:r>
            <a:r>
              <a:rPr lang="el-GR" dirty="0"/>
              <a:t>"</a:t>
            </a:r>
            <a:r>
              <a:rPr lang="el-GR" i="1" dirty="0"/>
              <a:t> (</a:t>
            </a:r>
            <a:r>
              <a:rPr lang="el-GR" i="1" dirty="0" err="1"/>
              <a:t>Πρακτικ</a:t>
            </a:r>
            <a:r>
              <a:rPr lang="fr-FR" i="1" dirty="0"/>
              <a:t>ὸ</a:t>
            </a:r>
            <a:r>
              <a:rPr lang="el-GR" i="1" dirty="0"/>
              <a:t>ς</a:t>
            </a:r>
            <a:r>
              <a:rPr lang="fr-FR" i="1" dirty="0"/>
              <a:t>, </a:t>
            </a:r>
            <a:r>
              <a:rPr lang="el-GR" i="1" dirty="0"/>
              <a:t>Περ</a:t>
            </a:r>
            <a:r>
              <a:rPr lang="fr-FR" i="1" dirty="0"/>
              <a:t>ὶ </a:t>
            </a:r>
            <a:r>
              <a:rPr lang="el-GR" i="1" dirty="0"/>
              <a:t>τ</a:t>
            </a:r>
            <a:r>
              <a:rPr lang="fr-FR" i="1" dirty="0"/>
              <a:t>ῶ</a:t>
            </a:r>
            <a:r>
              <a:rPr lang="el-GR" i="1" dirty="0"/>
              <a:t>ν </a:t>
            </a:r>
            <a:r>
              <a:rPr lang="el-GR" i="1" dirty="0" err="1"/>
              <a:t>ὀκτὼ</a:t>
            </a:r>
            <a:r>
              <a:rPr lang="el-GR" i="1" dirty="0"/>
              <a:t> </a:t>
            </a:r>
            <a:r>
              <a:rPr lang="el-GR" i="1" dirty="0" err="1"/>
              <a:t>λογισμ</a:t>
            </a:r>
            <a:r>
              <a:rPr lang="fr-FR" i="1" dirty="0"/>
              <a:t>ῶ</a:t>
            </a:r>
            <a:r>
              <a:rPr lang="el-GR" i="1" dirty="0"/>
              <a:t>ν Α΄</a:t>
            </a:r>
            <a:r>
              <a:rPr lang="fr-FR" i="1" dirty="0"/>
              <a:t>,</a:t>
            </a:r>
            <a:r>
              <a:rPr lang="fr-FR" dirty="0"/>
              <a:t> PG 40, 1272 </a:t>
            </a:r>
            <a:r>
              <a:rPr lang="el-GR" dirty="0"/>
              <a:t>Α και</a:t>
            </a:r>
            <a:r>
              <a:rPr lang="fr-FR" dirty="0"/>
              <a:t> SChr171, </a:t>
            </a:r>
            <a:r>
              <a:rPr lang="el-GR" dirty="0"/>
              <a:t>σ</a:t>
            </a:r>
            <a:r>
              <a:rPr lang="fr-FR" dirty="0"/>
              <a:t>. 508</a:t>
            </a:r>
            <a:r>
              <a:rPr lang="el-GR" dirty="0"/>
              <a:t>).</a:t>
            </a:r>
            <a:r>
              <a:rPr lang="el-GR" baseline="30000" dirty="0"/>
              <a:t> </a:t>
            </a:r>
          </a:p>
          <a:p>
            <a:r>
              <a:rPr lang="el-GR" dirty="0">
                <a:latin typeface="Calibri" panose="020F0502020204030204" pitchFamily="34" charset="0"/>
                <a:ea typeface="Times New Roman" panose="02020603050405020304" pitchFamily="18" charset="0"/>
                <a:cs typeface="Times New Roman" panose="02020603050405020304" pitchFamily="18" charset="0"/>
              </a:rPr>
              <a:t>Στο "</a:t>
            </a:r>
            <a:r>
              <a:rPr lang="el-GR" i="1" dirty="0" err="1">
                <a:latin typeface="Calibri" panose="020F0502020204030204" pitchFamily="34" charset="0"/>
                <a:ea typeface="Times New Roman" panose="02020603050405020304" pitchFamily="18" charset="0"/>
                <a:cs typeface="Times New Roman" panose="02020603050405020304" pitchFamily="18" charset="0"/>
              </a:rPr>
              <a:t>ἐφ</a:t>
            </a:r>
            <a:r>
              <a:rPr lang="el-G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ἡμῖν</a:t>
            </a:r>
            <a:r>
              <a:rPr lang="el-GR" dirty="0">
                <a:latin typeface="Calibri" panose="020F0502020204030204" pitchFamily="34" charset="0"/>
                <a:ea typeface="Times New Roman" panose="02020603050405020304" pitchFamily="18" charset="0"/>
                <a:cs typeface="Times New Roman" panose="02020603050405020304" pitchFamily="18" charset="0"/>
              </a:rPr>
              <a:t>" έγκειται λοιπόν η συγκατάθεση ή αντίκρουση των νοσηρών αυτών κινήσεων. Σύμφωνα μάλιστα με την </a:t>
            </a:r>
            <a:r>
              <a:rPr lang="el-GR" dirty="0" err="1">
                <a:latin typeface="Calibri" panose="020F0502020204030204" pitchFamily="34" charset="0"/>
                <a:ea typeface="Times New Roman" panose="02020603050405020304" pitchFamily="18" charset="0"/>
                <a:cs typeface="Times New Roman" panose="02020603050405020304" pitchFamily="18" charset="0"/>
              </a:rPr>
              <a:t>ευαγριανή</a:t>
            </a:r>
            <a:r>
              <a:rPr lang="el-GR" dirty="0">
                <a:latin typeface="Calibri" panose="020F0502020204030204" pitchFamily="34" charset="0"/>
                <a:ea typeface="Times New Roman" panose="02020603050405020304" pitchFamily="18" charset="0"/>
                <a:cs typeface="Times New Roman" panose="02020603050405020304" pitchFamily="18" charset="0"/>
              </a:rPr>
              <a:t> οπτική, οι </a:t>
            </a:r>
            <a:r>
              <a:rPr lang="el-GR" dirty="0" err="1">
                <a:latin typeface="Calibri" panose="020F0502020204030204" pitchFamily="34" charset="0"/>
                <a:ea typeface="Times New Roman" panose="02020603050405020304" pitchFamily="18" charset="0"/>
                <a:cs typeface="Times New Roman" panose="02020603050405020304" pitchFamily="18" charset="0"/>
              </a:rPr>
              <a:t>παθογόνες</a:t>
            </a:r>
            <a:r>
              <a:rPr lang="el-GR" dirty="0">
                <a:latin typeface="Calibri" panose="020F0502020204030204" pitchFamily="34" charset="0"/>
                <a:ea typeface="Times New Roman" panose="02020603050405020304" pitchFamily="18" charset="0"/>
                <a:cs typeface="Times New Roman" panose="02020603050405020304" pitchFamily="18" charset="0"/>
              </a:rPr>
              <a:t> αναδύσεις των πονηρών διαθέσεων και σκέψεων προέρχονται από τις δαιμονικές επιθέσεις ή από την ανθρώπινη προαίρεση</a:t>
            </a:r>
            <a:r>
              <a:rPr lang="fr-FR"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Τῷ</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δὲ</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ἀγαθῷ</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λογισμῷ</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δύο</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μόνο</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ἀντίκεινται</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λογισμοί</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ὅτε</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δαιμονιώδης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καὶ</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ὁ</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ἐκ</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τῆς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ἡμετέρας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προαιρέσεως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ἀποκλινούσης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ἐπὶ</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τὸ</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χεῖρον</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Ἐκ</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δὲ</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τῆς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φύσεως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οὐδεὶς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ἐξέρχεται</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err="1">
                <a:latin typeface="Calibri" panose="020F0502020204030204" pitchFamily="34" charset="0"/>
                <a:ea typeface="Times New Roman" panose="02020603050405020304" pitchFamily="18" charset="0"/>
                <a:cs typeface="Times New Roman" panose="02020603050405020304" pitchFamily="18" charset="0"/>
              </a:rPr>
              <a:t>λογισμὸς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πονηρός</a:t>
            </a:r>
            <a:r>
              <a:rPr lang="fr-FR" dirty="0">
                <a:latin typeface="Calibri" panose="020F0502020204030204" pitchFamily="34" charset="0"/>
                <a:ea typeface="Times New Roman" panose="02020603050405020304" pitchFamily="18" charset="0"/>
                <a:cs typeface="Times New Roman" panose="02020603050405020304" pitchFamily="18" charset="0"/>
              </a:rPr>
              <a:t>"</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fr-FR" dirty="0">
                <a:latin typeface="Calibri" panose="020F0502020204030204" pitchFamily="34" charset="0"/>
                <a:ea typeface="Times New Roman" panose="02020603050405020304" pitchFamily="18" charset="0"/>
                <a:cs typeface="Times New Roman" panose="02020603050405020304" pitchFamily="18" charset="0"/>
              </a:rPr>
              <a:t>(</a:t>
            </a:r>
            <a:r>
              <a:rPr lang="el-GR" i="1" dirty="0" err="1">
                <a:latin typeface="Calibri" panose="020F0502020204030204" pitchFamily="34" charset="0"/>
                <a:ea typeface="Times New Roman" panose="02020603050405020304" pitchFamily="18" charset="0"/>
                <a:cs typeface="Times New Roman" panose="02020603050405020304" pitchFamily="18" charset="0"/>
              </a:rPr>
              <a:t>Πρακτικ</a:t>
            </a:r>
            <a:r>
              <a:rPr lang="fr-FR" i="1" dirty="0">
                <a:latin typeface="Calibri" panose="020F0502020204030204" pitchFamily="34" charset="0"/>
                <a:ea typeface="Times New Roman" panose="02020603050405020304" pitchFamily="18" charset="0"/>
                <a:cs typeface="Times New Roman" panose="02020603050405020304" pitchFamily="18" charset="0"/>
              </a:rPr>
              <a:t>ὸ</a:t>
            </a:r>
            <a:r>
              <a:rPr lang="el-GR" i="1" dirty="0">
                <a:latin typeface="Calibri" panose="020F0502020204030204" pitchFamily="34" charset="0"/>
                <a:ea typeface="Times New Roman" panose="02020603050405020304" pitchFamily="18" charset="0"/>
                <a:cs typeface="Times New Roman" panose="02020603050405020304" pitchFamily="18" charset="0"/>
              </a:rPr>
              <a:t>ς</a:t>
            </a:r>
            <a:r>
              <a:rPr lang="fr-FR" i="1"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ΞΕ΄</a:t>
            </a:r>
            <a:r>
              <a:rPr lang="fr-FR" dirty="0">
                <a:latin typeface="Calibri" panose="020F0502020204030204" pitchFamily="34" charset="0"/>
                <a:ea typeface="Times New Roman" panose="02020603050405020304" pitchFamily="18" charset="0"/>
                <a:cs typeface="Times New Roman" panose="02020603050405020304" pitchFamily="18" charset="0"/>
              </a:rPr>
              <a:t>, PG 40, 1240 A </a:t>
            </a:r>
            <a:r>
              <a:rPr lang="el-GR" dirty="0">
                <a:latin typeface="Calibri" panose="020F0502020204030204" pitchFamily="34" charset="0"/>
                <a:ea typeface="Times New Roman" panose="02020603050405020304" pitchFamily="18" charset="0"/>
                <a:cs typeface="Times New Roman" panose="02020603050405020304" pitchFamily="18" charset="0"/>
              </a:rPr>
              <a:t>και</a:t>
            </a:r>
            <a:r>
              <a:rPr lang="fr-FR" dirty="0">
                <a:latin typeface="Calibri" panose="020F0502020204030204" pitchFamily="34" charset="0"/>
                <a:ea typeface="Times New Roman" panose="02020603050405020304" pitchFamily="18" charset="0"/>
                <a:cs typeface="Times New Roman" panose="02020603050405020304" pitchFamily="18" charset="0"/>
              </a:rPr>
              <a:t> SChr171, </a:t>
            </a:r>
            <a:r>
              <a:rPr lang="el-GR" dirty="0">
                <a:latin typeface="Calibri" panose="020F0502020204030204" pitchFamily="34" charset="0"/>
                <a:ea typeface="Times New Roman" panose="02020603050405020304" pitchFamily="18" charset="0"/>
                <a:cs typeface="Times New Roman" panose="02020603050405020304" pitchFamily="18" charset="0"/>
              </a:rPr>
              <a:t>σ</a:t>
            </a:r>
            <a:r>
              <a:rPr lang="fr-FR" dirty="0">
                <a:latin typeface="Calibri" panose="020F0502020204030204" pitchFamily="34" charset="0"/>
                <a:ea typeface="Times New Roman" panose="02020603050405020304" pitchFamily="18" charset="0"/>
                <a:cs typeface="Times New Roman" panose="02020603050405020304" pitchFamily="18" charset="0"/>
              </a:rPr>
              <a:t>. 634). </a:t>
            </a:r>
            <a:r>
              <a:rPr lang="el-GR" dirty="0"/>
              <a:t>Συνεπώς, οι λογισμοί προέρχονται "</a:t>
            </a:r>
            <a:r>
              <a:rPr lang="el-GR" i="1" dirty="0" err="1"/>
              <a:t>προαιρέσει</a:t>
            </a:r>
            <a:r>
              <a:rPr lang="el-GR" dirty="0"/>
              <a:t>" και όχι "</a:t>
            </a:r>
            <a:r>
              <a:rPr lang="el-GR" i="1" dirty="0"/>
              <a:t>φύσει</a:t>
            </a:r>
            <a:r>
              <a:rPr lang="el-GR" dirty="0"/>
              <a:t>".  </a:t>
            </a:r>
          </a:p>
          <a:p>
            <a:endParaRPr lang="el-GR" dirty="0"/>
          </a:p>
        </p:txBody>
      </p:sp>
    </p:spTree>
    <p:extLst>
      <p:ext uri="{BB962C8B-B14F-4D97-AF65-F5344CB8AC3E}">
        <p14:creationId xmlns:p14="http://schemas.microsoft.com/office/powerpoint/2010/main" val="1471765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A09A82-8B53-F71A-C5B4-E3B5D817433D}"/>
              </a:ext>
            </a:extLst>
          </p:cNvPr>
          <p:cNvSpPr>
            <a:spLocks noGrp="1"/>
          </p:cNvSpPr>
          <p:nvPr>
            <p:ph type="title"/>
          </p:nvPr>
        </p:nvSpPr>
        <p:spPr>
          <a:xfrm>
            <a:off x="838200" y="18255"/>
            <a:ext cx="10515600" cy="759667"/>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2A6954B2-F00D-7F22-0648-9E67477FDC77}"/>
              </a:ext>
            </a:extLst>
          </p:cNvPr>
          <p:cNvSpPr>
            <a:spLocks noGrp="1"/>
          </p:cNvSpPr>
          <p:nvPr>
            <p:ph idx="1"/>
          </p:nvPr>
        </p:nvSpPr>
        <p:spPr>
          <a:xfrm>
            <a:off x="0" y="600501"/>
            <a:ext cx="12192000" cy="6239243"/>
          </a:xfrm>
        </p:spPr>
        <p:txBody>
          <a:bodyPr>
            <a:normAutofit lnSpcReduction="10000"/>
          </a:bodyPr>
          <a:lstStyle/>
          <a:p>
            <a:r>
              <a:rPr lang="el-GR" dirty="0"/>
              <a:t>Ο Διάδοχος τονίζει την παραγωγή των λογισμών "</a:t>
            </a:r>
            <a:r>
              <a:rPr lang="el-GR" i="1" dirty="0" err="1"/>
              <a:t>οὐ</a:t>
            </a:r>
            <a:r>
              <a:rPr lang="el-GR" i="1" dirty="0"/>
              <a:t> φύσει</a:t>
            </a:r>
            <a:r>
              <a:rPr lang="el-GR" dirty="0"/>
              <a:t>" αλλά "</a:t>
            </a:r>
            <a:r>
              <a:rPr lang="el-GR" i="1" dirty="0" err="1"/>
              <a:t>ἕξει</a:t>
            </a:r>
            <a:r>
              <a:rPr lang="el-GR" dirty="0"/>
              <a:t>". </a:t>
            </a:r>
          </a:p>
          <a:p>
            <a:r>
              <a:rPr lang="el-GR" dirty="0"/>
              <a:t>Διευκρινίζει ότι, αν και ο άνθρωπος αισθάνεται τους λογισμούς ως προϊόντα της καρδιάς του, αυτό δε σημαίνει ότι στον νου ενεργεί ταυτόχρονα η θεία χάρη και η αμαρτία. Διαπιστώνει ότι η καρδιά φέρει από μόνη της λογισμούς καλούς και μη καλούς, τις μη καλές έννοιες όμως δεν τις καρποφορεί από τη φύση της, αλλά από το γεγονός ότι έχει ως έξη τη μνήμη του μη καλού εξαιτίας της πρώτης απάτης. </a:t>
            </a:r>
          </a:p>
          <a:p>
            <a:pPr algn="just"/>
            <a:r>
              <a:rPr lang="el-GR" dirty="0"/>
              <a:t>Όσο αφορά τους πονηρούς λογισμούς, αυτούς τους συλλαμβάνει από την πικρία των δαιμόνων. Και επειδή οι άνθρωποι τους αισθάνονται όλους σαν να προέρχονται από την καρδιά, γι’ αυτό μερικοί υποθέτουν ότι μέσα στο νου μαζί με τη χάρη είναι και η αμαρτία: "</a:t>
            </a:r>
            <a:r>
              <a:rPr lang="el-GR" i="1" dirty="0"/>
              <a:t>φέρει </a:t>
            </a:r>
            <a:r>
              <a:rPr lang="el-GR" i="1" dirty="0" err="1"/>
              <a:t>μὲν</a:t>
            </a:r>
            <a:r>
              <a:rPr lang="el-GR" i="1" dirty="0"/>
              <a:t> ἡ καρδία </a:t>
            </a:r>
            <a:r>
              <a:rPr lang="el-GR" i="1" dirty="0" err="1"/>
              <a:t>καὶ</a:t>
            </a:r>
            <a:r>
              <a:rPr lang="el-GR" i="1" dirty="0"/>
              <a:t> </a:t>
            </a:r>
            <a:r>
              <a:rPr lang="el-GR" i="1" dirty="0" err="1"/>
              <a:t>ἐξ</a:t>
            </a:r>
            <a:r>
              <a:rPr lang="el-GR" i="1" dirty="0"/>
              <a:t> </a:t>
            </a:r>
            <a:r>
              <a:rPr lang="el-GR" i="1" dirty="0" err="1"/>
              <a:t>ἑαυτῆς</a:t>
            </a:r>
            <a:r>
              <a:rPr lang="el-GR" i="1" dirty="0"/>
              <a:t> </a:t>
            </a:r>
            <a:r>
              <a:rPr lang="el-GR" i="1" dirty="0" err="1"/>
              <a:t>λογισμοὺς</a:t>
            </a:r>
            <a:r>
              <a:rPr lang="el-GR" i="1" dirty="0"/>
              <a:t> καλούς τε </a:t>
            </a:r>
            <a:r>
              <a:rPr lang="el-GR" i="1" dirty="0" err="1"/>
              <a:t>καὶ</a:t>
            </a:r>
            <a:r>
              <a:rPr lang="el-GR" i="1" dirty="0"/>
              <a:t> </a:t>
            </a:r>
            <a:r>
              <a:rPr lang="el-GR" i="1" dirty="0" err="1"/>
              <a:t>οὐ</a:t>
            </a:r>
            <a:r>
              <a:rPr lang="el-GR" i="1" dirty="0"/>
              <a:t> καλούς, </a:t>
            </a:r>
            <a:r>
              <a:rPr lang="el-GR" b="1" i="1" dirty="0" err="1"/>
              <a:t>οὐ</a:t>
            </a:r>
            <a:r>
              <a:rPr lang="el-GR" b="1" i="1" dirty="0"/>
              <a:t> φύσει</a:t>
            </a:r>
            <a:r>
              <a:rPr lang="el-GR" i="1" dirty="0"/>
              <a:t> </a:t>
            </a:r>
            <a:r>
              <a:rPr lang="el-GR" i="1" dirty="0" err="1"/>
              <a:t>δὲ</a:t>
            </a:r>
            <a:r>
              <a:rPr lang="el-GR" i="1" dirty="0"/>
              <a:t> </a:t>
            </a:r>
            <a:r>
              <a:rPr lang="el-GR" i="1" dirty="0" err="1"/>
              <a:t>καρποφοροῦσα</a:t>
            </a:r>
            <a:r>
              <a:rPr lang="el-GR" i="1" dirty="0"/>
              <a:t> </a:t>
            </a:r>
            <a:r>
              <a:rPr lang="el-GR" i="1" dirty="0" err="1"/>
              <a:t>τὰς</a:t>
            </a:r>
            <a:r>
              <a:rPr lang="el-GR" i="1" dirty="0"/>
              <a:t> </a:t>
            </a:r>
            <a:r>
              <a:rPr lang="el-GR" i="1" dirty="0" err="1"/>
              <a:t>μὴ</a:t>
            </a:r>
            <a:r>
              <a:rPr lang="el-GR" i="1" dirty="0"/>
              <a:t> </a:t>
            </a:r>
            <a:r>
              <a:rPr lang="el-GR" i="1" dirty="0" err="1"/>
              <a:t>καλὰς</a:t>
            </a:r>
            <a:r>
              <a:rPr lang="el-GR" i="1" dirty="0"/>
              <a:t> </a:t>
            </a:r>
            <a:r>
              <a:rPr lang="el-GR" i="1" dirty="0" err="1"/>
              <a:t>ἐννοίας</a:t>
            </a:r>
            <a:r>
              <a:rPr lang="el-GR" i="1" dirty="0"/>
              <a:t>, </a:t>
            </a:r>
            <a:r>
              <a:rPr lang="el-GR" i="1" dirty="0" err="1"/>
              <a:t>ἀλλ</a:t>
            </a:r>
            <a:r>
              <a:rPr lang="el-GR" i="1" dirty="0"/>
              <a:t>’ </a:t>
            </a:r>
            <a:r>
              <a:rPr lang="el-GR" i="1" dirty="0" err="1"/>
              <a:t>ὥσπερ</a:t>
            </a:r>
            <a:r>
              <a:rPr lang="el-GR" i="1" dirty="0"/>
              <a:t> </a:t>
            </a:r>
            <a:r>
              <a:rPr lang="el-GR" b="1" i="1" dirty="0" err="1"/>
              <a:t>εἰς</a:t>
            </a:r>
            <a:r>
              <a:rPr lang="el-GR" b="1" i="1" dirty="0"/>
              <a:t> </a:t>
            </a:r>
            <a:r>
              <a:rPr lang="el-GR" b="1" i="1" dirty="0" err="1"/>
              <a:t>ἕξιν</a:t>
            </a:r>
            <a:r>
              <a:rPr lang="el-GR" i="1" dirty="0"/>
              <a:t> </a:t>
            </a:r>
            <a:r>
              <a:rPr lang="el-GR" i="1" dirty="0" err="1"/>
              <a:t>ἔχουσα</a:t>
            </a:r>
            <a:r>
              <a:rPr lang="el-GR" i="1" dirty="0"/>
              <a:t> </a:t>
            </a:r>
            <a:r>
              <a:rPr lang="el-GR" i="1" dirty="0" err="1"/>
              <a:t>διὰ</a:t>
            </a:r>
            <a:r>
              <a:rPr lang="el-GR" i="1" dirty="0"/>
              <a:t> </a:t>
            </a:r>
            <a:r>
              <a:rPr lang="el-GR" i="1" dirty="0" err="1"/>
              <a:t>τὴν</a:t>
            </a:r>
            <a:r>
              <a:rPr lang="el-GR" i="1" dirty="0"/>
              <a:t> </a:t>
            </a:r>
            <a:r>
              <a:rPr lang="el-GR" i="1" dirty="0" err="1"/>
              <a:t>πρώτην</a:t>
            </a:r>
            <a:r>
              <a:rPr lang="el-GR" i="1" dirty="0"/>
              <a:t> </a:t>
            </a:r>
            <a:r>
              <a:rPr lang="el-GR" i="1" dirty="0" err="1"/>
              <a:t>ἅπαξ</a:t>
            </a:r>
            <a:r>
              <a:rPr lang="el-GR" i="1" dirty="0"/>
              <a:t> </a:t>
            </a:r>
            <a:r>
              <a:rPr lang="el-GR" i="1" dirty="0" err="1"/>
              <a:t>ἀπάτην</a:t>
            </a:r>
            <a:r>
              <a:rPr lang="el-GR" i="1" dirty="0"/>
              <a:t>, </a:t>
            </a:r>
            <a:r>
              <a:rPr lang="el-GR" b="1" i="1" dirty="0" err="1"/>
              <a:t>τὴν</a:t>
            </a:r>
            <a:r>
              <a:rPr lang="el-GR" b="1" i="1" dirty="0"/>
              <a:t> μνήμην </a:t>
            </a:r>
            <a:r>
              <a:rPr lang="el-GR" b="1" i="1" dirty="0" err="1"/>
              <a:t>τοῦ</a:t>
            </a:r>
            <a:r>
              <a:rPr lang="el-GR" b="1" i="1" dirty="0"/>
              <a:t> </a:t>
            </a:r>
            <a:r>
              <a:rPr lang="el-GR" b="1" i="1" dirty="0" err="1"/>
              <a:t>μὴ</a:t>
            </a:r>
            <a:r>
              <a:rPr lang="el-GR" b="1" i="1" dirty="0"/>
              <a:t> </a:t>
            </a:r>
            <a:r>
              <a:rPr lang="el-GR" b="1" i="1" dirty="0" err="1"/>
              <a:t>καλοῦ</a:t>
            </a:r>
            <a:r>
              <a:rPr lang="el-GR" b="1" i="1" dirty="0"/>
              <a:t>·</a:t>
            </a:r>
            <a:r>
              <a:rPr lang="el-GR" i="1" dirty="0"/>
              <a:t> </a:t>
            </a:r>
            <a:r>
              <a:rPr lang="el-GR" i="1" dirty="0" err="1"/>
              <a:t>τοὺς</a:t>
            </a:r>
            <a:r>
              <a:rPr lang="el-GR" i="1" dirty="0"/>
              <a:t> </a:t>
            </a:r>
            <a:r>
              <a:rPr lang="el-GR" i="1" dirty="0" err="1"/>
              <a:t>δὲ</a:t>
            </a:r>
            <a:r>
              <a:rPr lang="el-GR" i="1" dirty="0"/>
              <a:t> πλείστους </a:t>
            </a:r>
            <a:r>
              <a:rPr lang="el-GR" i="1" dirty="0" err="1"/>
              <a:t>καὶ</a:t>
            </a:r>
            <a:r>
              <a:rPr lang="el-GR" i="1" dirty="0"/>
              <a:t> </a:t>
            </a:r>
            <a:r>
              <a:rPr lang="el-GR" i="1" dirty="0" err="1"/>
              <a:t>πονηροὺς</a:t>
            </a:r>
            <a:r>
              <a:rPr lang="el-GR" i="1" dirty="0"/>
              <a:t> </a:t>
            </a:r>
            <a:r>
              <a:rPr lang="el-GR" i="1" dirty="0" err="1"/>
              <a:t>ἐκ</a:t>
            </a:r>
            <a:r>
              <a:rPr lang="el-GR" i="1" dirty="0"/>
              <a:t> </a:t>
            </a:r>
            <a:r>
              <a:rPr lang="el-GR" i="1" dirty="0" err="1"/>
              <a:t>τῆς</a:t>
            </a:r>
            <a:r>
              <a:rPr lang="el-GR" i="1" dirty="0"/>
              <a:t> </a:t>
            </a:r>
            <a:r>
              <a:rPr lang="el-GR" i="1" dirty="0" err="1"/>
              <a:t>τῶν</a:t>
            </a:r>
            <a:r>
              <a:rPr lang="el-GR" i="1" dirty="0"/>
              <a:t> δαιμόνων συλλαμβάνει πικρίας. Πάντων </a:t>
            </a:r>
            <a:r>
              <a:rPr lang="el-GR" i="1" dirty="0" err="1"/>
              <a:t>δὲ</a:t>
            </a:r>
            <a:r>
              <a:rPr lang="el-GR" i="1" dirty="0"/>
              <a:t> </a:t>
            </a:r>
            <a:r>
              <a:rPr lang="el-GR" i="1" dirty="0" err="1"/>
              <a:t>ἡμεῖς</a:t>
            </a:r>
            <a:r>
              <a:rPr lang="el-GR" i="1" dirty="0"/>
              <a:t> </a:t>
            </a:r>
            <a:r>
              <a:rPr lang="el-GR" i="1" dirty="0" err="1"/>
              <a:t>ὡς</a:t>
            </a:r>
            <a:r>
              <a:rPr lang="el-GR" i="1" dirty="0"/>
              <a:t> </a:t>
            </a:r>
            <a:r>
              <a:rPr lang="el-GR" i="1" dirty="0" err="1"/>
              <a:t>ἐκ</a:t>
            </a:r>
            <a:r>
              <a:rPr lang="el-GR" i="1" dirty="0"/>
              <a:t> </a:t>
            </a:r>
            <a:r>
              <a:rPr lang="el-GR" i="1" dirty="0" err="1"/>
              <a:t>τῆς</a:t>
            </a:r>
            <a:r>
              <a:rPr lang="el-GR" i="1" dirty="0"/>
              <a:t> καρδίας προϊόντων </a:t>
            </a:r>
            <a:r>
              <a:rPr lang="el-GR" i="1" dirty="0" err="1"/>
              <a:t>αἰσθανόμεθα</a:t>
            </a:r>
            <a:r>
              <a:rPr lang="el-GR" i="1" dirty="0"/>
              <a:t>· </a:t>
            </a:r>
            <a:r>
              <a:rPr lang="el-GR" i="1" dirty="0" err="1"/>
              <a:t>καὶ</a:t>
            </a:r>
            <a:r>
              <a:rPr lang="el-GR" i="1" dirty="0"/>
              <a:t> </a:t>
            </a:r>
            <a:r>
              <a:rPr lang="el-GR" i="1" dirty="0" err="1"/>
              <a:t>διὰ</a:t>
            </a:r>
            <a:r>
              <a:rPr lang="el-GR" i="1" dirty="0"/>
              <a:t> </a:t>
            </a:r>
            <a:r>
              <a:rPr lang="el-GR" i="1" dirty="0" err="1"/>
              <a:t>τοῦτό</a:t>
            </a:r>
            <a:r>
              <a:rPr lang="el-GR" i="1" dirty="0"/>
              <a:t> </a:t>
            </a:r>
            <a:r>
              <a:rPr lang="el-GR" b="1" i="1" dirty="0" err="1"/>
              <a:t>τινες</a:t>
            </a:r>
            <a:r>
              <a:rPr lang="el-GR" i="1" dirty="0"/>
              <a:t> </a:t>
            </a:r>
            <a:r>
              <a:rPr lang="el-GR" i="1" dirty="0" err="1"/>
              <a:t>ὑπενόησαν</a:t>
            </a:r>
            <a:r>
              <a:rPr lang="el-GR" i="1" dirty="0"/>
              <a:t> </a:t>
            </a:r>
            <a:r>
              <a:rPr lang="el-GR" i="1" dirty="0" err="1"/>
              <a:t>εἰς</a:t>
            </a:r>
            <a:r>
              <a:rPr lang="el-GR" i="1" dirty="0"/>
              <a:t> </a:t>
            </a:r>
            <a:r>
              <a:rPr lang="el-GR" i="1" dirty="0" err="1"/>
              <a:t>τὸν</a:t>
            </a:r>
            <a:r>
              <a:rPr lang="el-GR" i="1" dirty="0"/>
              <a:t> </a:t>
            </a:r>
            <a:r>
              <a:rPr lang="el-GR" i="1" dirty="0" err="1"/>
              <a:t>νοῦν</a:t>
            </a:r>
            <a:r>
              <a:rPr lang="el-GR" i="1" dirty="0"/>
              <a:t> </a:t>
            </a:r>
            <a:r>
              <a:rPr lang="el-GR" i="1" dirty="0" err="1"/>
              <a:t>εἶναι</a:t>
            </a:r>
            <a:r>
              <a:rPr lang="el-GR" i="1" dirty="0"/>
              <a:t> </a:t>
            </a:r>
            <a:r>
              <a:rPr lang="el-GR" i="1" dirty="0" err="1"/>
              <a:t>σὺν</a:t>
            </a:r>
            <a:r>
              <a:rPr lang="el-GR" i="1" dirty="0"/>
              <a:t> </a:t>
            </a:r>
            <a:r>
              <a:rPr lang="el-GR" i="1" dirty="0" err="1"/>
              <a:t>τῇ</a:t>
            </a:r>
            <a:r>
              <a:rPr lang="el-GR" i="1" dirty="0"/>
              <a:t> </a:t>
            </a:r>
            <a:r>
              <a:rPr lang="el-GR" i="1" dirty="0" err="1"/>
              <a:t>χάριτι</a:t>
            </a:r>
            <a:r>
              <a:rPr lang="el-GR" i="1" dirty="0"/>
              <a:t> </a:t>
            </a:r>
            <a:r>
              <a:rPr lang="el-GR" i="1" dirty="0" err="1"/>
              <a:t>καὶ</a:t>
            </a:r>
            <a:r>
              <a:rPr lang="el-GR" i="1" dirty="0"/>
              <a:t> </a:t>
            </a:r>
            <a:r>
              <a:rPr lang="el-GR" i="1" dirty="0" err="1"/>
              <a:t>τὴν</a:t>
            </a:r>
            <a:r>
              <a:rPr lang="el-GR" i="1" dirty="0"/>
              <a:t> </a:t>
            </a:r>
            <a:r>
              <a:rPr lang="el-GR" i="1" dirty="0" err="1"/>
              <a:t>ἁμαρτίαν</a:t>
            </a:r>
            <a:r>
              <a:rPr lang="fr-FR" dirty="0"/>
              <a:t>"</a:t>
            </a:r>
            <a:r>
              <a:rPr lang="fr-F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πγ</a:t>
            </a:r>
            <a:r>
              <a:rPr lang="el-GR" i="1" dirty="0"/>
              <a:t>΄</a:t>
            </a:r>
            <a:r>
              <a:rPr lang="el-GR" dirty="0"/>
              <a:t>, </a:t>
            </a:r>
            <a:r>
              <a:rPr lang="en-GB" dirty="0" err="1"/>
              <a:t>SChr</a:t>
            </a:r>
            <a:r>
              <a:rPr lang="el-GR" dirty="0"/>
              <a:t>5,  σ. 143. Πρβ. </a:t>
            </a:r>
            <a:r>
              <a:rPr lang="el-GR" dirty="0" err="1"/>
              <a:t>ό.π</a:t>
            </a:r>
            <a:r>
              <a:rPr lang="el-GR" dirty="0"/>
              <a:t>. </a:t>
            </a:r>
            <a:r>
              <a:rPr lang="el-GR" dirty="0" err="1"/>
              <a:t>πη</a:t>
            </a:r>
            <a:r>
              <a:rPr lang="el-GR" dirty="0"/>
              <a:t>', </a:t>
            </a:r>
            <a:r>
              <a:rPr lang="en-GB" dirty="0" err="1"/>
              <a:t>SChr</a:t>
            </a:r>
            <a:r>
              <a:rPr lang="el-GR" dirty="0"/>
              <a:t>5, σ. 148).</a:t>
            </a:r>
            <a:r>
              <a:rPr lang="el-GR" baseline="30000" dirty="0"/>
              <a:t> </a:t>
            </a:r>
            <a:r>
              <a:rPr lang="el-GR" dirty="0"/>
              <a:t> </a:t>
            </a:r>
          </a:p>
        </p:txBody>
      </p:sp>
    </p:spTree>
    <p:extLst>
      <p:ext uri="{BB962C8B-B14F-4D97-AF65-F5344CB8AC3E}">
        <p14:creationId xmlns:p14="http://schemas.microsoft.com/office/powerpoint/2010/main" val="98995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59D7A5-D2B5-E8C1-D831-C8FD788C1B32}"/>
              </a:ext>
            </a:extLst>
          </p:cNvPr>
          <p:cNvSpPr>
            <a:spLocks noGrp="1"/>
          </p:cNvSpPr>
          <p:nvPr>
            <p:ph type="title"/>
          </p:nvPr>
        </p:nvSpPr>
        <p:spPr>
          <a:xfrm>
            <a:off x="838200" y="18256"/>
            <a:ext cx="10515600" cy="662782"/>
          </a:xfrm>
        </p:spPr>
        <p:txBody>
          <a:bodyPr>
            <a:normAutofit fontScale="90000"/>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AF6F4358-0A2D-9717-8B44-236AE4DDECDE}"/>
              </a:ext>
            </a:extLst>
          </p:cNvPr>
          <p:cNvSpPr>
            <a:spLocks noGrp="1"/>
          </p:cNvSpPr>
          <p:nvPr>
            <p:ph idx="1"/>
          </p:nvPr>
        </p:nvSpPr>
        <p:spPr>
          <a:xfrm>
            <a:off x="0" y="681038"/>
            <a:ext cx="12192000" cy="6158706"/>
          </a:xfrm>
        </p:spPr>
        <p:txBody>
          <a:bodyPr>
            <a:normAutofit lnSpcReduction="10000"/>
          </a:bodyPr>
          <a:lstStyle/>
          <a:p>
            <a:pPr algn="just"/>
            <a:r>
              <a:rPr lang="el-GR" sz="2800" dirty="0"/>
              <a:t>Η αντιπολεμική του Διαδόχου είναι φανερή, οι "</a:t>
            </a:r>
            <a:r>
              <a:rPr lang="el-GR" sz="2800" i="1" dirty="0"/>
              <a:t>τινές</a:t>
            </a:r>
            <a:r>
              <a:rPr lang="el-GR" sz="2800" dirty="0"/>
              <a:t>" που "</a:t>
            </a:r>
            <a:r>
              <a:rPr lang="el-GR" sz="2800" i="1" dirty="0" err="1"/>
              <a:t>ὑπενόησαν</a:t>
            </a:r>
            <a:r>
              <a:rPr lang="el-GR" sz="2800" i="1" dirty="0"/>
              <a:t> </a:t>
            </a:r>
            <a:r>
              <a:rPr lang="el-GR" sz="2800" i="1" dirty="0" err="1"/>
              <a:t>εἰς</a:t>
            </a:r>
            <a:r>
              <a:rPr lang="el-GR" sz="2800" i="1" dirty="0"/>
              <a:t> </a:t>
            </a:r>
            <a:r>
              <a:rPr lang="el-GR" sz="2800" i="1" dirty="0" err="1"/>
              <a:t>τὸν</a:t>
            </a:r>
            <a:r>
              <a:rPr lang="el-GR" sz="2800" i="1" dirty="0"/>
              <a:t> </a:t>
            </a:r>
            <a:r>
              <a:rPr lang="el-GR" sz="2800" i="1" dirty="0" err="1"/>
              <a:t>νοῦν</a:t>
            </a:r>
            <a:r>
              <a:rPr lang="el-GR" sz="2800" i="1" dirty="0"/>
              <a:t> </a:t>
            </a:r>
            <a:r>
              <a:rPr lang="el-GR" sz="2800" i="1" dirty="0" err="1"/>
              <a:t>εἶναι</a:t>
            </a:r>
            <a:r>
              <a:rPr lang="el-GR" sz="2800" i="1" dirty="0"/>
              <a:t> </a:t>
            </a:r>
            <a:r>
              <a:rPr lang="el-GR" sz="2800" i="1" dirty="0" err="1"/>
              <a:t>σὺν</a:t>
            </a:r>
            <a:r>
              <a:rPr lang="el-GR" sz="2800" i="1" dirty="0"/>
              <a:t> </a:t>
            </a:r>
            <a:r>
              <a:rPr lang="el-GR" sz="2800" i="1" dirty="0" err="1"/>
              <a:t>τῇ</a:t>
            </a:r>
            <a:r>
              <a:rPr lang="el-GR" sz="2800" i="1" dirty="0"/>
              <a:t> </a:t>
            </a:r>
            <a:r>
              <a:rPr lang="el-GR" sz="2800" i="1" dirty="0" err="1"/>
              <a:t>χάριτι</a:t>
            </a:r>
            <a:r>
              <a:rPr lang="el-GR" sz="2800" i="1" dirty="0"/>
              <a:t> </a:t>
            </a:r>
            <a:r>
              <a:rPr lang="el-GR" sz="2800" i="1" dirty="0" err="1"/>
              <a:t>καὶ</a:t>
            </a:r>
            <a:r>
              <a:rPr lang="el-GR" sz="2800" i="1" dirty="0"/>
              <a:t> </a:t>
            </a:r>
            <a:r>
              <a:rPr lang="el-GR" sz="2800" i="1" dirty="0" err="1"/>
              <a:t>τὴν</a:t>
            </a:r>
            <a:r>
              <a:rPr lang="el-GR" sz="2800" i="1" dirty="0"/>
              <a:t> </a:t>
            </a:r>
            <a:r>
              <a:rPr lang="el-GR" sz="2800" i="1" dirty="0" err="1"/>
              <a:t>ἁμαρτίαν</a:t>
            </a:r>
            <a:r>
              <a:rPr lang="el-GR" sz="2800" dirty="0"/>
              <a:t>", δεν είναι άλλοι παρά οι </a:t>
            </a:r>
            <a:r>
              <a:rPr lang="el-GR" sz="2800" dirty="0" err="1"/>
              <a:t>Μεσσαλιανοί</a:t>
            </a:r>
            <a:r>
              <a:rPr lang="el-GR" sz="2800" dirty="0"/>
              <a:t>. </a:t>
            </a:r>
          </a:p>
          <a:p>
            <a:pPr algn="just"/>
            <a:r>
              <a:rPr lang="el-GR" sz="2800" dirty="0"/>
              <a:t>Ωστόσο, η ολοκληρωτική αναίρεση της παραπλανητικής τους διδασκαλίας επιχειρείται στο κεφάλαιο </a:t>
            </a:r>
            <a:r>
              <a:rPr lang="el-GR" sz="2800" i="1" dirty="0"/>
              <a:t>π΄</a:t>
            </a:r>
            <a:r>
              <a:rPr lang="el-GR" sz="2800" dirty="0"/>
              <a:t>. Στο κεφάλαιο αυτό ξεκαθαρίζει ότι  </a:t>
            </a:r>
            <a:r>
              <a:rPr lang="fr-FR" dirty="0"/>
              <a:t>"</a:t>
            </a:r>
            <a:r>
              <a:rPr lang="el-GR" i="1" dirty="0" err="1"/>
              <a:t>Οἱ</a:t>
            </a:r>
            <a:r>
              <a:rPr lang="el-GR" i="1" dirty="0"/>
              <a:t> λέγοντες </a:t>
            </a:r>
            <a:r>
              <a:rPr lang="el-GR" i="1" dirty="0" err="1"/>
              <a:t>ὁμοῦ</a:t>
            </a:r>
            <a:r>
              <a:rPr lang="el-GR" i="1" dirty="0"/>
              <a:t> </a:t>
            </a:r>
            <a:r>
              <a:rPr lang="el-GR" i="1" dirty="0" err="1"/>
              <a:t>τὰ</a:t>
            </a:r>
            <a:r>
              <a:rPr lang="el-GR" i="1" dirty="0"/>
              <a:t> δύο πρόσωπα </a:t>
            </a:r>
            <a:r>
              <a:rPr lang="el-GR" i="1" dirty="0" err="1"/>
              <a:t>τῆς</a:t>
            </a:r>
            <a:r>
              <a:rPr lang="el-GR" i="1" dirty="0"/>
              <a:t> τε χάριτος </a:t>
            </a:r>
            <a:r>
              <a:rPr lang="el-GR" i="1" dirty="0" err="1"/>
              <a:t>καὶ</a:t>
            </a:r>
            <a:r>
              <a:rPr lang="el-GR" i="1" dirty="0"/>
              <a:t> </a:t>
            </a:r>
            <a:r>
              <a:rPr lang="el-GR" i="1" dirty="0" err="1"/>
              <a:t>τῆς</a:t>
            </a:r>
            <a:r>
              <a:rPr lang="el-GR" i="1" dirty="0"/>
              <a:t> </a:t>
            </a:r>
            <a:r>
              <a:rPr lang="el-GR" i="1" dirty="0" err="1"/>
              <a:t>ἁμαρτίας</a:t>
            </a:r>
            <a:r>
              <a:rPr lang="el-GR" i="1" dirty="0"/>
              <a:t> </a:t>
            </a:r>
            <a:r>
              <a:rPr lang="el-GR" i="1" dirty="0" err="1"/>
              <a:t>ταῖς</a:t>
            </a:r>
            <a:r>
              <a:rPr lang="el-GR" i="1" dirty="0"/>
              <a:t> </a:t>
            </a:r>
            <a:r>
              <a:rPr lang="el-GR" i="1" dirty="0" err="1"/>
              <a:t>τῶν</a:t>
            </a:r>
            <a:r>
              <a:rPr lang="el-GR" i="1" dirty="0"/>
              <a:t> </a:t>
            </a:r>
            <a:r>
              <a:rPr lang="el-GR" i="1" dirty="0" err="1"/>
              <a:t>πιστῶν</a:t>
            </a:r>
            <a:r>
              <a:rPr lang="el-GR" i="1" dirty="0"/>
              <a:t> </a:t>
            </a:r>
            <a:r>
              <a:rPr lang="el-GR" i="1" dirty="0" err="1"/>
              <a:t>ἐμπαρεῖναι</a:t>
            </a:r>
            <a:r>
              <a:rPr lang="el-GR" i="1" dirty="0"/>
              <a:t> καρδίαις </a:t>
            </a:r>
            <a:r>
              <a:rPr lang="el-GR" i="1" dirty="0" err="1"/>
              <a:t>ἐκ</a:t>
            </a:r>
            <a:r>
              <a:rPr lang="el-GR" i="1" dirty="0"/>
              <a:t> </a:t>
            </a:r>
            <a:r>
              <a:rPr lang="el-GR" i="1" dirty="0" err="1"/>
              <a:t>τὸν</a:t>
            </a:r>
            <a:r>
              <a:rPr lang="el-GR" i="1" dirty="0"/>
              <a:t> </a:t>
            </a:r>
            <a:r>
              <a:rPr lang="el-GR" i="1" dirty="0" err="1"/>
              <a:t>εἰρηκέναι</a:t>
            </a:r>
            <a:r>
              <a:rPr lang="el-GR" i="1" dirty="0"/>
              <a:t> </a:t>
            </a:r>
            <a:r>
              <a:rPr lang="el-GR" i="1" dirty="0" err="1"/>
              <a:t>τὸν</a:t>
            </a:r>
            <a:r>
              <a:rPr lang="el-GR" i="1" dirty="0"/>
              <a:t> </a:t>
            </a:r>
            <a:r>
              <a:rPr lang="el-GR" i="1" dirty="0" err="1"/>
              <a:t>εὐαγγελιστήν</a:t>
            </a:r>
            <a:r>
              <a:rPr lang="el-GR" i="1" dirty="0"/>
              <a:t>· </a:t>
            </a:r>
            <a:r>
              <a:rPr lang="el-GR" b="1" i="1" dirty="0" err="1"/>
              <a:t>Καὶ</a:t>
            </a:r>
            <a:r>
              <a:rPr lang="el-GR" b="1" i="1" dirty="0"/>
              <a:t> </a:t>
            </a:r>
            <a:r>
              <a:rPr lang="el-GR" b="1" i="1" dirty="0" err="1"/>
              <a:t>τὸ</a:t>
            </a:r>
            <a:r>
              <a:rPr lang="el-GR" b="1" i="1" dirty="0"/>
              <a:t> </a:t>
            </a:r>
            <a:r>
              <a:rPr lang="el-GR" b="1" i="1" dirty="0" err="1"/>
              <a:t>φῶς</a:t>
            </a:r>
            <a:r>
              <a:rPr lang="el-GR" b="1" i="1" dirty="0"/>
              <a:t> </a:t>
            </a:r>
            <a:r>
              <a:rPr lang="el-GR" b="1" i="1" dirty="0" err="1"/>
              <a:t>ἐν</a:t>
            </a:r>
            <a:r>
              <a:rPr lang="el-GR" b="1" i="1" dirty="0"/>
              <a:t> </a:t>
            </a:r>
            <a:r>
              <a:rPr lang="el-GR" b="1" i="1" dirty="0" err="1"/>
              <a:t>τῇ</a:t>
            </a:r>
            <a:r>
              <a:rPr lang="el-GR" b="1" i="1" dirty="0"/>
              <a:t> </a:t>
            </a:r>
            <a:r>
              <a:rPr lang="el-GR" b="1" i="1" dirty="0" err="1"/>
              <a:t>σκοτίᾳ</a:t>
            </a:r>
            <a:r>
              <a:rPr lang="el-GR" b="1" i="1" dirty="0"/>
              <a:t> </a:t>
            </a:r>
            <a:r>
              <a:rPr lang="el-GR" b="1" i="1" dirty="0" err="1"/>
              <a:t>φαίνει</a:t>
            </a:r>
            <a:r>
              <a:rPr lang="el-GR" b="1" i="1" dirty="0"/>
              <a:t> </a:t>
            </a:r>
            <a:r>
              <a:rPr lang="el-GR" b="1" i="1" dirty="0" err="1"/>
              <a:t>καὶ</a:t>
            </a:r>
            <a:r>
              <a:rPr lang="el-GR" b="1" i="1" dirty="0"/>
              <a:t> ἡ σκοτία </a:t>
            </a:r>
            <a:r>
              <a:rPr lang="el-GR" b="1" i="1" dirty="0" err="1"/>
              <a:t>αὐτὸ</a:t>
            </a:r>
            <a:r>
              <a:rPr lang="el-GR" b="1" i="1" dirty="0"/>
              <a:t> </a:t>
            </a:r>
            <a:r>
              <a:rPr lang="el-GR" b="1" i="1" dirty="0" err="1"/>
              <a:t>οὐ</a:t>
            </a:r>
            <a:r>
              <a:rPr lang="el-GR" b="1" i="1" dirty="0"/>
              <a:t> </a:t>
            </a:r>
            <a:r>
              <a:rPr lang="el-GR" b="1" i="1" dirty="0" err="1"/>
              <a:t>κατέλαβεν</a:t>
            </a:r>
            <a:r>
              <a:rPr lang="fr-FR" i="1" dirty="0"/>
              <a:t>... </a:t>
            </a:r>
            <a:r>
              <a:rPr lang="el-GR" i="1" dirty="0" err="1"/>
              <a:t>ἔξω</a:t>
            </a:r>
            <a:r>
              <a:rPr lang="el-GR" i="1" dirty="0"/>
              <a:t> </a:t>
            </a:r>
            <a:r>
              <a:rPr lang="el-GR" i="1" dirty="0" err="1"/>
              <a:t>τῶν</a:t>
            </a:r>
            <a:r>
              <a:rPr lang="el-GR" i="1" dirty="0"/>
              <a:t> </a:t>
            </a:r>
            <a:r>
              <a:rPr lang="el-GR" i="1" dirty="0" err="1"/>
              <a:t>ἁγίων</a:t>
            </a:r>
            <a:r>
              <a:rPr lang="el-GR" i="1" dirty="0"/>
              <a:t> </a:t>
            </a:r>
            <a:r>
              <a:rPr lang="el-GR" i="1" dirty="0" err="1"/>
              <a:t>γραφῶν</a:t>
            </a:r>
            <a:r>
              <a:rPr lang="el-GR" i="1" dirty="0"/>
              <a:t> </a:t>
            </a:r>
            <a:r>
              <a:rPr lang="el-GR" i="1" dirty="0" err="1"/>
              <a:t>φρονοῦντες</a:t>
            </a:r>
            <a:r>
              <a:rPr lang="el-GR" i="1" dirty="0"/>
              <a:t> </a:t>
            </a:r>
            <a:r>
              <a:rPr lang="el-GR" i="1" dirty="0" err="1"/>
              <a:t>ἐλέγχονται</a:t>
            </a:r>
            <a:r>
              <a:rPr lang="fr-FR" i="1" dirty="0"/>
              <a:t>... </a:t>
            </a:r>
            <a:r>
              <a:rPr lang="el-GR" i="1" dirty="0" err="1"/>
              <a:t>Ὥστε</a:t>
            </a:r>
            <a:r>
              <a:rPr lang="el-GR" i="1" dirty="0"/>
              <a:t> </a:t>
            </a:r>
            <a:r>
              <a:rPr lang="el-GR" i="1" dirty="0" err="1"/>
              <a:t>οὐ</a:t>
            </a:r>
            <a:r>
              <a:rPr lang="el-GR" i="1" dirty="0"/>
              <a:t> </a:t>
            </a:r>
            <a:r>
              <a:rPr lang="el-GR" i="1" dirty="0" err="1"/>
              <a:t>τὸν</a:t>
            </a:r>
            <a:r>
              <a:rPr lang="el-GR" i="1" dirty="0"/>
              <a:t> </a:t>
            </a:r>
            <a:r>
              <a:rPr lang="el-GR" i="1" dirty="0" err="1"/>
              <a:t>Σατανάν</a:t>
            </a:r>
            <a:r>
              <a:rPr lang="el-GR" i="1" dirty="0"/>
              <a:t> λέγει ὁ </a:t>
            </a:r>
            <a:r>
              <a:rPr lang="el-GR" i="1" dirty="0" err="1"/>
              <a:t>εὐαγγελιστής</a:t>
            </a:r>
            <a:r>
              <a:rPr lang="el-GR" i="1" dirty="0"/>
              <a:t> </a:t>
            </a:r>
            <a:r>
              <a:rPr lang="el-GR" i="1" dirty="0" err="1"/>
              <a:t>μὴ</a:t>
            </a:r>
            <a:r>
              <a:rPr lang="el-GR" i="1" dirty="0"/>
              <a:t> </a:t>
            </a:r>
            <a:r>
              <a:rPr lang="el-GR" i="1" dirty="0" err="1"/>
              <a:t>καταληφέναι</a:t>
            </a:r>
            <a:r>
              <a:rPr lang="el-GR" i="1" dirty="0"/>
              <a:t> </a:t>
            </a:r>
            <a:r>
              <a:rPr lang="el-GR" i="1" dirty="0" err="1"/>
              <a:t>τὸ</a:t>
            </a:r>
            <a:r>
              <a:rPr lang="el-GR" i="1" dirty="0"/>
              <a:t> </a:t>
            </a:r>
            <a:r>
              <a:rPr lang="el-GR" i="1" dirty="0" err="1"/>
              <a:t>φῶς</a:t>
            </a:r>
            <a:r>
              <a:rPr lang="el-GR" i="1" dirty="0"/>
              <a:t> </a:t>
            </a:r>
            <a:r>
              <a:rPr lang="el-GR" i="1" dirty="0" err="1"/>
              <a:t>τὸ</a:t>
            </a:r>
            <a:r>
              <a:rPr lang="el-GR" i="1" dirty="0"/>
              <a:t> </a:t>
            </a:r>
            <a:r>
              <a:rPr lang="el-GR" i="1" dirty="0" err="1"/>
              <a:t>ἀληθινόν</a:t>
            </a:r>
            <a:r>
              <a:rPr lang="el-GR" i="1" dirty="0"/>
              <a:t>· </a:t>
            </a:r>
            <a:r>
              <a:rPr lang="el-GR" i="1" dirty="0" err="1"/>
              <a:t>ἀπ</a:t>
            </a:r>
            <a:r>
              <a:rPr lang="fr-FR" i="1" dirty="0"/>
              <a:t>’ </a:t>
            </a:r>
            <a:r>
              <a:rPr lang="el-GR" i="1" dirty="0" err="1"/>
              <a:t>ἀρχῆς</a:t>
            </a:r>
            <a:r>
              <a:rPr lang="el-GR" i="1" dirty="0"/>
              <a:t> </a:t>
            </a:r>
            <a:r>
              <a:rPr lang="el-GR" i="1" dirty="0" err="1"/>
              <a:t>γὰρ</a:t>
            </a:r>
            <a:r>
              <a:rPr lang="el-GR" i="1" dirty="0"/>
              <a:t> </a:t>
            </a:r>
            <a:r>
              <a:rPr lang="el-GR" i="1" dirty="0" err="1"/>
              <a:t>ἀλλότριος</a:t>
            </a:r>
            <a:r>
              <a:rPr lang="el-GR" i="1" dirty="0"/>
              <a:t> </a:t>
            </a:r>
            <a:r>
              <a:rPr lang="el-GR" i="1" dirty="0" err="1"/>
              <a:t>αὐτοῦ</a:t>
            </a:r>
            <a:r>
              <a:rPr lang="el-GR" i="1" dirty="0"/>
              <a:t> </a:t>
            </a:r>
            <a:r>
              <a:rPr lang="el-GR" i="1" dirty="0" err="1"/>
              <a:t>ἐστιν</a:t>
            </a:r>
            <a:r>
              <a:rPr lang="fr-FR" i="1" dirty="0"/>
              <a:t>, </a:t>
            </a:r>
            <a:r>
              <a:rPr lang="el-GR" i="1" dirty="0" err="1"/>
              <a:t>ἐπειδὴ</a:t>
            </a:r>
            <a:r>
              <a:rPr lang="el-GR" i="1" dirty="0"/>
              <a:t> </a:t>
            </a:r>
            <a:r>
              <a:rPr lang="el-GR" i="1" dirty="0" err="1"/>
              <a:t>οὐδὲν</a:t>
            </a:r>
            <a:r>
              <a:rPr lang="el-GR" i="1" dirty="0"/>
              <a:t> </a:t>
            </a:r>
            <a:r>
              <a:rPr lang="el-GR" i="1" dirty="0" err="1"/>
              <a:t>ἐν</a:t>
            </a:r>
            <a:r>
              <a:rPr lang="el-GR" i="1" dirty="0"/>
              <a:t> </a:t>
            </a:r>
            <a:r>
              <a:rPr lang="el-GR" i="1" dirty="0" err="1"/>
              <a:t>αὐτῷ</a:t>
            </a:r>
            <a:r>
              <a:rPr lang="el-GR" i="1" dirty="0"/>
              <a:t> </a:t>
            </a:r>
            <a:r>
              <a:rPr lang="el-GR" i="1" dirty="0" err="1"/>
              <a:t>φαίνει</a:t>
            </a:r>
            <a:r>
              <a:rPr lang="el-GR" i="1" dirty="0"/>
              <a:t>· </a:t>
            </a:r>
            <a:r>
              <a:rPr lang="el-GR" i="1" dirty="0" err="1"/>
              <a:t>ἀλλ</a:t>
            </a:r>
            <a:r>
              <a:rPr lang="el-GR" i="1" dirty="0"/>
              <a:t> </a:t>
            </a:r>
            <a:r>
              <a:rPr lang="el-GR" i="1" dirty="0" err="1"/>
              <a:t>τοὺς</a:t>
            </a:r>
            <a:r>
              <a:rPr lang="el-GR" i="1" dirty="0"/>
              <a:t> </a:t>
            </a:r>
            <a:r>
              <a:rPr lang="el-GR" i="1" dirty="0" err="1"/>
              <a:t>ἀκούοντας</a:t>
            </a:r>
            <a:r>
              <a:rPr lang="el-GR" i="1" dirty="0"/>
              <a:t> </a:t>
            </a:r>
            <a:r>
              <a:rPr lang="el-GR" i="1" dirty="0" err="1"/>
              <a:t>μὲν</a:t>
            </a:r>
            <a:r>
              <a:rPr lang="el-GR" i="1" dirty="0"/>
              <a:t> </a:t>
            </a:r>
            <a:r>
              <a:rPr lang="el-GR" i="1" dirty="0" err="1"/>
              <a:t>ἀνθρώπους</a:t>
            </a:r>
            <a:r>
              <a:rPr lang="el-GR" i="1" dirty="0"/>
              <a:t> </a:t>
            </a:r>
            <a:r>
              <a:rPr lang="el-GR" i="1" dirty="0" err="1"/>
              <a:t>τὰς</a:t>
            </a:r>
            <a:r>
              <a:rPr lang="el-GR" i="1" dirty="0"/>
              <a:t> δυναστείας </a:t>
            </a:r>
            <a:r>
              <a:rPr lang="el-GR" i="1" dirty="0" err="1"/>
              <a:t>καὶ</a:t>
            </a:r>
            <a:r>
              <a:rPr lang="el-GR" i="1" dirty="0"/>
              <a:t> </a:t>
            </a:r>
            <a:r>
              <a:rPr lang="el-GR" i="1" dirty="0" err="1"/>
              <a:t>τὰ</a:t>
            </a:r>
            <a:r>
              <a:rPr lang="el-GR" i="1" dirty="0"/>
              <a:t> θαυμάσια </a:t>
            </a:r>
            <a:r>
              <a:rPr lang="el-GR" i="1" dirty="0" err="1"/>
              <a:t>τοῦ</a:t>
            </a:r>
            <a:r>
              <a:rPr lang="el-GR" i="1" dirty="0"/>
              <a:t> </a:t>
            </a:r>
            <a:r>
              <a:rPr lang="el-GR" i="1" dirty="0" err="1"/>
              <a:t>υἱοῦ</a:t>
            </a:r>
            <a:r>
              <a:rPr lang="el-GR" i="1" dirty="0"/>
              <a:t> </a:t>
            </a:r>
            <a:r>
              <a:rPr lang="el-GR" i="1" dirty="0" err="1"/>
              <a:t>τοῦ</a:t>
            </a:r>
            <a:r>
              <a:rPr lang="el-GR" i="1" dirty="0"/>
              <a:t> </a:t>
            </a:r>
            <a:r>
              <a:rPr lang="el-GR" i="1" dirty="0" err="1"/>
              <a:t>Θεοῦ</a:t>
            </a:r>
            <a:r>
              <a:rPr lang="el-GR" i="1" dirty="0"/>
              <a:t> </a:t>
            </a:r>
            <a:r>
              <a:rPr lang="el-GR" i="1" dirty="0" err="1"/>
              <a:t>μὴ</a:t>
            </a:r>
            <a:r>
              <a:rPr lang="el-GR" i="1" dirty="0"/>
              <a:t> θέλοντας </a:t>
            </a:r>
            <a:r>
              <a:rPr lang="el-GR" i="1" dirty="0" err="1"/>
              <a:t>δὲ</a:t>
            </a:r>
            <a:r>
              <a:rPr lang="el-GR" i="1" dirty="0"/>
              <a:t> </a:t>
            </a:r>
            <a:r>
              <a:rPr lang="el-GR" i="1" dirty="0" err="1"/>
              <a:t>προσεγγίσαι</a:t>
            </a:r>
            <a:r>
              <a:rPr lang="el-GR" i="1" dirty="0"/>
              <a:t> </a:t>
            </a:r>
            <a:r>
              <a:rPr lang="el-GR" i="1" dirty="0" err="1"/>
              <a:t>διὰ</a:t>
            </a:r>
            <a:r>
              <a:rPr lang="el-GR" i="1" dirty="0"/>
              <a:t> </a:t>
            </a:r>
            <a:r>
              <a:rPr lang="el-GR" i="1" dirty="0" err="1"/>
              <a:t>τὴν</a:t>
            </a:r>
            <a:r>
              <a:rPr lang="el-GR" i="1" dirty="0"/>
              <a:t> </a:t>
            </a:r>
            <a:r>
              <a:rPr lang="el-GR" i="1" dirty="0" err="1"/>
              <a:t>ἐσκοτισμένην</a:t>
            </a:r>
            <a:r>
              <a:rPr lang="el-GR" i="1" dirty="0"/>
              <a:t> </a:t>
            </a:r>
            <a:r>
              <a:rPr lang="el-GR" i="1" dirty="0" err="1"/>
              <a:t>αὐτοῦ</a:t>
            </a:r>
            <a:r>
              <a:rPr lang="fr-FR" i="1" dirty="0"/>
              <a:t>, </a:t>
            </a:r>
            <a:r>
              <a:rPr lang="el-GR" i="1" dirty="0" err="1"/>
              <a:t>διὰ</a:t>
            </a:r>
            <a:r>
              <a:rPr lang="el-GR" i="1" dirty="0"/>
              <a:t> </a:t>
            </a:r>
            <a:r>
              <a:rPr lang="el-GR" i="1" dirty="0" err="1"/>
              <a:t>τοῦ</a:t>
            </a:r>
            <a:r>
              <a:rPr lang="el-GR" i="1" dirty="0"/>
              <a:t> λόγου </a:t>
            </a:r>
            <a:r>
              <a:rPr lang="el-GR" i="1" dirty="0" err="1"/>
              <a:t>ἀξίως</a:t>
            </a:r>
            <a:r>
              <a:rPr lang="el-GR" i="1" dirty="0"/>
              <a:t> </a:t>
            </a:r>
            <a:r>
              <a:rPr lang="el-GR" i="1" dirty="0" err="1"/>
              <a:t>ἀτιμάζει</a:t>
            </a:r>
            <a:r>
              <a:rPr lang="fr-FR" dirty="0"/>
              <a:t>"</a:t>
            </a:r>
            <a:r>
              <a:rPr lang="fr-FR" i="1" dirty="0"/>
              <a:t> </a:t>
            </a:r>
            <a:r>
              <a:rPr lang="fr-FR" dirty="0"/>
              <a:t>(</a:t>
            </a:r>
            <a:r>
              <a:rPr lang="el-GR" i="1" dirty="0" err="1"/>
              <a:t>Ἑκατὸ</a:t>
            </a:r>
            <a:r>
              <a:rPr lang="el-GR" i="1" dirty="0"/>
              <a:t> </a:t>
            </a:r>
            <a:r>
              <a:rPr lang="el-GR" i="1" dirty="0" err="1"/>
              <a:t>Γνωστικὰ</a:t>
            </a:r>
            <a:r>
              <a:rPr lang="el-GR" i="1" dirty="0"/>
              <a:t> Κεφάλαια π΄</a:t>
            </a:r>
            <a:r>
              <a:rPr lang="fr-FR" i="1" dirty="0"/>
              <a:t>,</a:t>
            </a:r>
            <a:r>
              <a:rPr lang="fr-FR" dirty="0"/>
              <a:t> SChr5, </a:t>
            </a:r>
            <a:r>
              <a:rPr lang="el-GR" dirty="0" err="1"/>
              <a:t>σσ</a:t>
            </a:r>
            <a:r>
              <a:rPr lang="fr-FR" dirty="0"/>
              <a:t>. 137-138).  </a:t>
            </a:r>
            <a:endParaRPr lang="el-GR" dirty="0"/>
          </a:p>
          <a:p>
            <a:pPr algn="just"/>
            <a:r>
              <a:rPr lang="el-GR" dirty="0"/>
              <a:t>Σε αντιπαράθεση με την αιρετική αυτή διδασκαλία ο Διάδοχος</a:t>
            </a:r>
            <a:r>
              <a:rPr lang="el-GR" i="1" dirty="0"/>
              <a:t> ερμηνεύει </a:t>
            </a:r>
            <a:r>
              <a:rPr lang="el-GR" dirty="0"/>
              <a:t>τα χωρία αυτά σύμφωνα με τον ορθόδοξο τρόπο. Συμπεραίνει ότι </a:t>
            </a:r>
            <a:r>
              <a:rPr lang="el-GR" b="1" dirty="0"/>
              <a:t>στον άνθρωπο </a:t>
            </a:r>
            <a:r>
              <a:rPr lang="el-GR" dirty="0"/>
              <a:t>δεν </a:t>
            </a:r>
            <a:r>
              <a:rPr lang="el-GR" b="1" dirty="0"/>
              <a:t>υπάρχει</a:t>
            </a:r>
            <a:r>
              <a:rPr lang="el-GR" dirty="0"/>
              <a:t> μια υποστατική διαρχία, ο Θεός και ο σατανάς, αλλά </a:t>
            </a:r>
            <a:r>
              <a:rPr lang="el-GR" b="1" dirty="0"/>
              <a:t>μια πνευματική εναντιότητα που διεκδικεί </a:t>
            </a:r>
            <a:r>
              <a:rPr lang="el-GR" b="1" dirty="0">
                <a:solidFill>
                  <a:srgbClr val="FF0000"/>
                </a:solidFill>
                <a:effectLst>
                  <a:outerShdw blurRad="38100" dist="38100" dir="2700000" algn="tl">
                    <a:srgbClr val="000000">
                      <a:alpha val="43137"/>
                    </a:srgbClr>
                  </a:outerShdw>
                </a:effectLst>
              </a:rPr>
              <a:t>τη συγκατάθεση </a:t>
            </a:r>
            <a:r>
              <a:rPr lang="el-GR" b="1" dirty="0"/>
              <a:t>της θέλησης.</a:t>
            </a:r>
            <a:r>
              <a:rPr lang="el-GR" b="1" baseline="30000" dirty="0"/>
              <a:t> </a:t>
            </a:r>
            <a:endParaRPr lang="el-GR" b="1" dirty="0"/>
          </a:p>
          <a:p>
            <a:pPr marL="0" indent="0" algn="just">
              <a:buNone/>
            </a:pPr>
            <a:endParaRPr lang="el-GR" sz="2800" dirty="0"/>
          </a:p>
          <a:p>
            <a:endParaRPr lang="el-GR" dirty="0"/>
          </a:p>
        </p:txBody>
      </p:sp>
    </p:spTree>
    <p:extLst>
      <p:ext uri="{BB962C8B-B14F-4D97-AF65-F5344CB8AC3E}">
        <p14:creationId xmlns:p14="http://schemas.microsoft.com/office/powerpoint/2010/main" val="2463258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253A61-EE22-AEAF-22EF-86B52C21C8FE}"/>
              </a:ext>
            </a:extLst>
          </p:cNvPr>
          <p:cNvSpPr>
            <a:spLocks noGrp="1"/>
          </p:cNvSpPr>
          <p:nvPr>
            <p:ph type="title"/>
          </p:nvPr>
        </p:nvSpPr>
        <p:spPr>
          <a:xfrm>
            <a:off x="0" y="0"/>
            <a:ext cx="12192000" cy="619124"/>
          </a:xfrm>
        </p:spPr>
        <p:txBody>
          <a:bodyPr>
            <a:normAutofit fontScale="90000"/>
          </a:bodyPr>
          <a:lstStyle/>
          <a:p>
            <a:pPr algn="ctr"/>
            <a:br>
              <a:rPr lang="el-GR" b="1" dirty="0"/>
            </a:br>
            <a:r>
              <a:rPr lang="el-GR" b="1" dirty="0"/>
              <a:t>Συνοπτικά τα στάδια του πειρασμού</a:t>
            </a:r>
            <a:br>
              <a:rPr lang="el-GR" b="1" dirty="0"/>
            </a:br>
            <a:r>
              <a:rPr lang="el-GR" b="1" dirty="0"/>
              <a:t> </a:t>
            </a:r>
            <a:endParaRPr lang="el-GR" dirty="0"/>
          </a:p>
        </p:txBody>
      </p:sp>
      <p:sp>
        <p:nvSpPr>
          <p:cNvPr id="3" name="Θέση περιεχομένου 2">
            <a:extLst>
              <a:ext uri="{FF2B5EF4-FFF2-40B4-BE49-F238E27FC236}">
                <a16:creationId xmlns:a16="http://schemas.microsoft.com/office/drawing/2014/main" id="{19399749-D2ED-5751-891B-4778266B2745}"/>
              </a:ext>
            </a:extLst>
          </p:cNvPr>
          <p:cNvSpPr>
            <a:spLocks noGrp="1"/>
          </p:cNvSpPr>
          <p:nvPr>
            <p:ph idx="1"/>
          </p:nvPr>
        </p:nvSpPr>
        <p:spPr>
          <a:xfrm>
            <a:off x="0" y="619124"/>
            <a:ext cx="12192000" cy="6238876"/>
          </a:xfrm>
        </p:spPr>
        <p:txBody>
          <a:bodyPr>
            <a:normAutofit fontScale="85000" lnSpcReduction="20000"/>
          </a:bodyPr>
          <a:lstStyle/>
          <a:p>
            <a:pPr marL="514350" indent="-514350">
              <a:buAutoNum type="arabicPeriod"/>
            </a:pPr>
            <a:r>
              <a:rPr lang="el-GR" b="1"/>
              <a:t>Η προσβολή</a:t>
            </a:r>
            <a:r>
              <a:rPr lang="el-GR" dirty="0"/>
              <a:t>, είναι η αρχική κίνηση του πειρασμού, που εμφανίζεται πλάγια, αιφνιδιαστικά. Είναι αναμάρτητη. Είναι εκτός των δυνάμεών μας να αποφύγουμε την εμφάνιση των δαιμονικών προσβολών.</a:t>
            </a:r>
          </a:p>
          <a:p>
            <a:pPr marL="514350" indent="-514350">
              <a:buAutoNum type="arabicPeriod"/>
            </a:pPr>
            <a:r>
              <a:rPr lang="el-GR" b="1" dirty="0"/>
              <a:t>Ο συνδυασμός</a:t>
            </a:r>
            <a:r>
              <a:rPr lang="el-GR" dirty="0"/>
              <a:t>, η συζήτηση μ’ αυτό που εμφανίστηκε είτε απαθώς, είτε εμπαθώς. Είναι δυνατόν να είναι αναμάρτητος. Στην πρώτη περίπτωση είναι η απλή ομιλία με τον λογισμό, όπου ο άνθρωπος μπορεί να τον σταματήσει χωρίς να προσκολλάται σ’ αυτόν. Υπάρχει όμως περίπτωση να συνδεθεί με τον λογισμό με τέτοιο τρόπο, ώστε να απολαμβάνει ηδονή από αυτή την ένωση. Στο στάδιο όμως αυτό, αν και ο άνθρωπος ενώνεται με τον λογισμό, ούτε προσκολλάται ακόμα σ’ αυτόν, ούτε τον δέχεται πλήρως. Δηλαδή στη δεύτερη περίπτωση, αν και λαμβάνει κάποια ηδονή, δεν είναι συντελεσμένο αμάρτημα.</a:t>
            </a:r>
          </a:p>
          <a:p>
            <a:pPr marL="514350" indent="-514350">
              <a:buAutoNum type="arabicPeriod"/>
            </a:pPr>
            <a:r>
              <a:rPr lang="el-GR" b="1" dirty="0"/>
              <a:t>Η συγκατάθεση</a:t>
            </a:r>
            <a:r>
              <a:rPr lang="el-GR" dirty="0"/>
              <a:t>, είναι τη στιγμή που ο άνθρωπος αποδέχεται να ακολουθήσει τον λογισμό, να ενεργεί σύμφωνα με αυτόν και να εγκαταλείπεται πλήρως στην ηδονή που ο λογισμός προκαλεί. </a:t>
            </a:r>
            <a:r>
              <a:rPr lang="el-GR" b="1" dirty="0">
                <a:solidFill>
                  <a:srgbClr val="FF0000"/>
                </a:solidFill>
              </a:rPr>
              <a:t>Αυτό το στάδιο συνιστά πραγματική αμαρτία</a:t>
            </a:r>
            <a:r>
              <a:rPr lang="el-GR" dirty="0"/>
              <a:t>. Έτσι, χάνουμε τη δύναμη να αντιστεκόμαστε και να αποφεύγουμε την υποταγή στους λογισμούς.</a:t>
            </a:r>
          </a:p>
          <a:p>
            <a:pPr marL="514350" indent="-514350">
              <a:buAutoNum type="arabicPeriod"/>
            </a:pPr>
            <a:r>
              <a:rPr lang="el-GR" b="1" dirty="0"/>
              <a:t>Η αιχμαλωσία</a:t>
            </a:r>
            <a:r>
              <a:rPr lang="el-GR" dirty="0"/>
              <a:t>: έχοντας συγκατατεθεί πλήρως στον λογισμό, ο άνθρωπος αιχμαλωτίζεται από αυτόν.</a:t>
            </a:r>
          </a:p>
          <a:p>
            <a:pPr marL="514350" indent="-514350">
              <a:buAutoNum type="arabicPeriod"/>
            </a:pPr>
            <a:r>
              <a:rPr lang="el-GR" b="1" dirty="0"/>
              <a:t>Η ενέργεια</a:t>
            </a:r>
            <a:r>
              <a:rPr lang="el-GR" dirty="0"/>
              <a:t>: ο άνθρωπος περνά στην πράξη, την τέλεση της κατ’ </a:t>
            </a:r>
            <a:r>
              <a:rPr lang="el-GR" dirty="0" err="1"/>
              <a:t>ενέργειαν</a:t>
            </a:r>
            <a:r>
              <a:rPr lang="el-GR" dirty="0"/>
              <a:t> αμαρτίας.</a:t>
            </a:r>
          </a:p>
          <a:p>
            <a:pPr marL="514350" indent="-514350">
              <a:buAutoNum type="arabicPeriod"/>
            </a:pPr>
            <a:r>
              <a:rPr lang="el-GR" b="1" dirty="0"/>
              <a:t>Το πάθος</a:t>
            </a:r>
            <a:r>
              <a:rPr lang="el-GR" dirty="0"/>
              <a:t>: η επανάληψη της συγκατάθεσης σ’ έναν λογισμό του ίδιου τύπου οδηγεί στη γένεση του αντίστοιχου πάθους ή στην ενίσχυση του ήδη εγκατεστημένου. Συνεπώς, αν η αμαρτία επαναλαμβάνεται πολλές φορές γίνεται πάθος. (Τα πάθη για την Π.Ψ. θεωρούνται </a:t>
            </a:r>
            <a:r>
              <a:rPr lang="el-GR" u="sng" dirty="0"/>
              <a:t>νόσος της ψυχής</a:t>
            </a:r>
            <a:r>
              <a:rPr lang="el-GR" dirty="0"/>
              <a:t>, ενώ για την Ψυχολογία </a:t>
            </a:r>
            <a:r>
              <a:rPr lang="el-GR" u="sng" dirty="0"/>
              <a:t>ψυχικές διαταραχές</a:t>
            </a:r>
            <a:r>
              <a:rPr lang="el-GR" dirty="0"/>
              <a:t>)</a:t>
            </a:r>
          </a:p>
        </p:txBody>
      </p:sp>
    </p:spTree>
    <p:extLst>
      <p:ext uri="{BB962C8B-B14F-4D97-AF65-F5344CB8AC3E}">
        <p14:creationId xmlns:p14="http://schemas.microsoft.com/office/powerpoint/2010/main" val="1361683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A1D0C9-6206-3A71-44B9-6D96D7C061A2}"/>
              </a:ext>
            </a:extLst>
          </p:cNvPr>
          <p:cNvSpPr>
            <a:spLocks noGrp="1"/>
          </p:cNvSpPr>
          <p:nvPr>
            <p:ph type="title"/>
          </p:nvPr>
        </p:nvSpPr>
        <p:spPr>
          <a:xfrm>
            <a:off x="838200" y="18255"/>
            <a:ext cx="10515600" cy="759667"/>
          </a:xfrm>
        </p:spPr>
        <p:txBody>
          <a:bodyPr/>
          <a:lstStyle/>
          <a:p>
            <a:pPr algn="ctr"/>
            <a:r>
              <a:rPr lang="el-GR" b="1" dirty="0"/>
              <a:t>Ο ρόλος του Βαπτίσματος</a:t>
            </a:r>
          </a:p>
        </p:txBody>
      </p:sp>
      <p:sp>
        <p:nvSpPr>
          <p:cNvPr id="3" name="Θέση περιεχομένου 2">
            <a:extLst>
              <a:ext uri="{FF2B5EF4-FFF2-40B4-BE49-F238E27FC236}">
                <a16:creationId xmlns:a16="http://schemas.microsoft.com/office/drawing/2014/main" id="{11D34292-6A64-F7EE-E112-27F38AE7DFAC}"/>
              </a:ext>
            </a:extLst>
          </p:cNvPr>
          <p:cNvSpPr>
            <a:spLocks noGrp="1"/>
          </p:cNvSpPr>
          <p:nvPr>
            <p:ph idx="1"/>
          </p:nvPr>
        </p:nvSpPr>
        <p:spPr>
          <a:xfrm>
            <a:off x="0" y="777921"/>
            <a:ext cx="12192000" cy="6061823"/>
          </a:xfrm>
        </p:spPr>
        <p:txBody>
          <a:bodyPr>
            <a:normAutofit lnSpcReduction="10000"/>
          </a:bodyPr>
          <a:lstStyle/>
          <a:p>
            <a:r>
              <a:rPr lang="el-GR" dirty="0"/>
              <a:t>Σύμφωνα με τον Διάδοχο Φωτικής το μυστήριο του Βαπτίσματος εξαλείφει κάθε αμαρτία εξαγνίζοντας ολόκληρη την ψυχοσωματική υπόσταση του ανθρώπου: "</a:t>
            </a:r>
            <a:r>
              <a:rPr lang="el-GR" i="1" dirty="0" err="1"/>
              <a:t>ἀναγεννώμεθα</a:t>
            </a:r>
            <a:r>
              <a:rPr lang="el-GR" i="1" dirty="0"/>
              <a:t> </a:t>
            </a:r>
            <a:r>
              <a:rPr lang="el-GR" i="1" dirty="0" err="1"/>
              <a:t>διὰ</a:t>
            </a:r>
            <a:r>
              <a:rPr lang="el-GR" i="1" dirty="0"/>
              <a:t> </a:t>
            </a:r>
            <a:r>
              <a:rPr lang="el-GR" i="1" dirty="0" err="1"/>
              <a:t>τοῦ</a:t>
            </a:r>
            <a:r>
              <a:rPr lang="el-GR" i="1" dirty="0"/>
              <a:t> </a:t>
            </a:r>
            <a:r>
              <a:rPr lang="el-GR" i="1" dirty="0" err="1"/>
              <a:t>ὕδατος</a:t>
            </a:r>
            <a:r>
              <a:rPr lang="el-GR" i="1" dirty="0"/>
              <a:t> </a:t>
            </a:r>
            <a:r>
              <a:rPr lang="el-GR" i="1" dirty="0" err="1"/>
              <a:t>τῇ</a:t>
            </a:r>
            <a:r>
              <a:rPr lang="el-GR" i="1" dirty="0"/>
              <a:t> </a:t>
            </a:r>
            <a:r>
              <a:rPr lang="el-GR" i="1" dirty="0" err="1"/>
              <a:t>ἐνεργείᾳ</a:t>
            </a:r>
            <a:r>
              <a:rPr lang="el-GR" i="1" dirty="0"/>
              <a:t> </a:t>
            </a:r>
            <a:r>
              <a:rPr lang="el-GR" i="1" dirty="0" err="1"/>
              <a:t>τοῦ</a:t>
            </a:r>
            <a:r>
              <a:rPr lang="el-GR" i="1" dirty="0"/>
              <a:t> </a:t>
            </a:r>
            <a:r>
              <a:rPr lang="el-GR" i="1" dirty="0" err="1"/>
              <a:t>ἁγίου</a:t>
            </a:r>
            <a:r>
              <a:rPr lang="el-GR" i="1" dirty="0"/>
              <a:t> </a:t>
            </a:r>
            <a:r>
              <a:rPr lang="el-GR" i="1" dirty="0" err="1"/>
              <a:t>καὶ</a:t>
            </a:r>
            <a:r>
              <a:rPr lang="el-GR" i="1" dirty="0"/>
              <a:t> </a:t>
            </a:r>
            <a:r>
              <a:rPr lang="el-GR" i="1" dirty="0" err="1"/>
              <a:t>ζωοποιοῦ</a:t>
            </a:r>
            <a:r>
              <a:rPr lang="el-GR" i="1" dirty="0"/>
              <a:t> πνεύματος, </a:t>
            </a:r>
            <a:r>
              <a:rPr lang="el-GR" i="1" dirty="0" err="1"/>
              <a:t>ὅθεν</a:t>
            </a:r>
            <a:r>
              <a:rPr lang="el-GR" i="1" dirty="0"/>
              <a:t> </a:t>
            </a:r>
            <a:r>
              <a:rPr lang="el-GR" i="1" dirty="0" err="1"/>
              <a:t>εὐθέως</a:t>
            </a:r>
            <a:r>
              <a:rPr lang="el-GR" i="1" dirty="0"/>
              <a:t> </a:t>
            </a:r>
            <a:r>
              <a:rPr lang="el-GR" i="1" dirty="0" err="1"/>
              <a:t>καὶ</a:t>
            </a:r>
            <a:r>
              <a:rPr lang="el-GR" i="1" dirty="0"/>
              <a:t> </a:t>
            </a:r>
            <a:r>
              <a:rPr lang="el-GR" i="1" dirty="0" err="1"/>
              <a:t>τὴν</a:t>
            </a:r>
            <a:r>
              <a:rPr lang="el-GR" i="1" dirty="0"/>
              <a:t> </a:t>
            </a:r>
            <a:r>
              <a:rPr lang="el-GR" i="1" dirty="0" err="1"/>
              <a:t>ψυχὴν</a:t>
            </a:r>
            <a:r>
              <a:rPr lang="el-GR" i="1" dirty="0"/>
              <a:t> </a:t>
            </a:r>
            <a:r>
              <a:rPr lang="el-GR" i="1" dirty="0" err="1"/>
              <a:t>καὶ</a:t>
            </a:r>
            <a:r>
              <a:rPr lang="el-GR" i="1" dirty="0"/>
              <a:t> </a:t>
            </a:r>
            <a:r>
              <a:rPr lang="el-GR" i="1" dirty="0" err="1"/>
              <a:t>τὸ</a:t>
            </a:r>
            <a:r>
              <a:rPr lang="el-GR" i="1" dirty="0"/>
              <a:t> </a:t>
            </a:r>
            <a:r>
              <a:rPr lang="el-GR" i="1" dirty="0" err="1"/>
              <a:t>σῶμα</a:t>
            </a:r>
            <a:r>
              <a:rPr lang="el-GR" i="1" dirty="0"/>
              <a:t>... </a:t>
            </a:r>
            <a:r>
              <a:rPr lang="el-GR" i="1" dirty="0" err="1"/>
              <a:t>καθαριζόμεθα</a:t>
            </a:r>
            <a:r>
              <a:rPr lang="el-GR" i="1" dirty="0"/>
              <a:t> </a:t>
            </a:r>
            <a:r>
              <a:rPr lang="el-GR" i="1" dirty="0" err="1"/>
              <a:t>τοῦ</a:t>
            </a:r>
            <a:r>
              <a:rPr lang="el-GR" i="1" dirty="0"/>
              <a:t> </a:t>
            </a:r>
            <a:r>
              <a:rPr lang="el-GR" i="1" dirty="0" err="1"/>
              <a:t>ἁγίου</a:t>
            </a:r>
            <a:r>
              <a:rPr lang="el-GR" i="1" dirty="0"/>
              <a:t> πνεύματος </a:t>
            </a:r>
            <a:r>
              <a:rPr lang="el-GR" i="1" dirty="0" err="1"/>
              <a:t>εἰς</a:t>
            </a:r>
            <a:r>
              <a:rPr lang="el-GR" i="1" dirty="0"/>
              <a:t> </a:t>
            </a:r>
            <a:r>
              <a:rPr lang="el-GR" i="1" dirty="0" err="1"/>
              <a:t>ἡμᾶς</a:t>
            </a:r>
            <a:r>
              <a:rPr lang="el-GR" i="1" dirty="0"/>
              <a:t> </a:t>
            </a:r>
            <a:r>
              <a:rPr lang="el-GR" i="1" dirty="0" err="1"/>
              <a:t>κατασκηνοῦντος</a:t>
            </a:r>
            <a:r>
              <a:rPr lang="el-GR" i="1" dirty="0"/>
              <a:t>, </a:t>
            </a:r>
            <a:r>
              <a:rPr lang="el-GR" i="1" dirty="0" err="1"/>
              <a:t>τῆς</a:t>
            </a:r>
            <a:r>
              <a:rPr lang="el-GR" i="1" dirty="0"/>
              <a:t> </a:t>
            </a:r>
            <a:r>
              <a:rPr lang="el-GR" i="1" dirty="0" err="1"/>
              <a:t>δέ</a:t>
            </a:r>
            <a:r>
              <a:rPr lang="el-GR" i="1" dirty="0"/>
              <a:t> </a:t>
            </a:r>
            <a:r>
              <a:rPr lang="el-GR" i="1" dirty="0" err="1"/>
              <a:t>ἁμαρτίας</a:t>
            </a:r>
            <a:r>
              <a:rPr lang="el-GR" i="1" dirty="0"/>
              <a:t> </a:t>
            </a:r>
            <a:r>
              <a:rPr lang="el-GR" i="1" dirty="0" err="1"/>
              <a:t>ὑπ</a:t>
            </a:r>
            <a:r>
              <a:rPr lang="el-GR" i="1" dirty="0"/>
              <a:t>’ </a:t>
            </a:r>
            <a:r>
              <a:rPr lang="el-GR" i="1" dirty="0" err="1"/>
              <a:t>αὐτοῦ</a:t>
            </a:r>
            <a:r>
              <a:rPr lang="el-GR" i="1" dirty="0"/>
              <a:t> φυγαδευμένης. </a:t>
            </a:r>
            <a:r>
              <a:rPr lang="el-GR" i="1" dirty="0" err="1"/>
              <a:t>Οὐ</a:t>
            </a:r>
            <a:r>
              <a:rPr lang="el-GR" i="1" dirty="0"/>
              <a:t> γάρ </a:t>
            </a:r>
            <a:r>
              <a:rPr lang="el-GR" i="1" dirty="0" err="1"/>
              <a:t>ἐστι</a:t>
            </a:r>
            <a:r>
              <a:rPr lang="el-GR" i="1" dirty="0"/>
              <a:t> </a:t>
            </a:r>
            <a:r>
              <a:rPr lang="el-GR" i="1" dirty="0" err="1"/>
              <a:t>δυνατὸν</a:t>
            </a:r>
            <a:r>
              <a:rPr lang="el-GR" i="1" dirty="0"/>
              <a:t> </a:t>
            </a:r>
            <a:r>
              <a:rPr lang="el-GR" i="1" dirty="0" err="1"/>
              <a:t>ἑνὸς</a:t>
            </a:r>
            <a:r>
              <a:rPr lang="el-GR" i="1" dirty="0"/>
              <a:t> </a:t>
            </a:r>
            <a:r>
              <a:rPr lang="el-GR" i="1" dirty="0" err="1"/>
              <a:t>ὄντος</a:t>
            </a:r>
            <a:r>
              <a:rPr lang="el-GR" i="1" dirty="0"/>
              <a:t> </a:t>
            </a:r>
            <a:r>
              <a:rPr lang="el-GR" i="1" dirty="0" err="1"/>
              <a:t>καὶ</a:t>
            </a:r>
            <a:r>
              <a:rPr lang="el-GR" i="1" dirty="0"/>
              <a:t> </a:t>
            </a:r>
            <a:r>
              <a:rPr lang="el-GR" i="1" dirty="0" err="1"/>
              <a:t>ἁπλοῦ</a:t>
            </a:r>
            <a:r>
              <a:rPr lang="el-GR" i="1" dirty="0"/>
              <a:t> </a:t>
            </a:r>
            <a:r>
              <a:rPr lang="el-GR" i="1" dirty="0" err="1"/>
              <a:t>τοῦ</a:t>
            </a:r>
            <a:r>
              <a:rPr lang="el-GR" i="1" dirty="0"/>
              <a:t> </a:t>
            </a:r>
            <a:r>
              <a:rPr lang="el-GR" i="1" dirty="0" err="1"/>
              <a:t>χαρακτῆρος</a:t>
            </a:r>
            <a:r>
              <a:rPr lang="el-GR" i="1" dirty="0"/>
              <a:t> </a:t>
            </a:r>
            <a:r>
              <a:rPr lang="el-GR" i="1" dirty="0" err="1"/>
              <a:t>τῆς</a:t>
            </a:r>
            <a:r>
              <a:rPr lang="el-GR" i="1" dirty="0"/>
              <a:t> </a:t>
            </a:r>
            <a:r>
              <a:rPr lang="el-GR" i="1" dirty="0" err="1"/>
              <a:t>ψυχῆς</a:t>
            </a:r>
            <a:r>
              <a:rPr lang="el-GR" i="1" dirty="0"/>
              <a:t> δύο πρόσωπα </a:t>
            </a:r>
            <a:r>
              <a:rPr lang="el-GR" i="1" dirty="0" err="1"/>
              <a:t>εἰς</a:t>
            </a:r>
            <a:r>
              <a:rPr lang="el-GR" i="1" dirty="0"/>
              <a:t> </a:t>
            </a:r>
            <a:r>
              <a:rPr lang="el-GR" i="1" dirty="0" err="1"/>
              <a:t>αὐτήν</a:t>
            </a:r>
            <a:r>
              <a:rPr lang="el-GR" i="1" dirty="0"/>
              <a:t>, </a:t>
            </a:r>
            <a:r>
              <a:rPr lang="el-GR" i="1" dirty="0" err="1"/>
              <a:t>ὡς</a:t>
            </a:r>
            <a:r>
              <a:rPr lang="el-GR" i="1" dirty="0"/>
              <a:t> </a:t>
            </a:r>
            <a:r>
              <a:rPr lang="el-GR" i="1" dirty="0" err="1"/>
              <a:t>ἐνόμισάν</a:t>
            </a:r>
            <a:r>
              <a:rPr lang="el-GR" i="1" dirty="0"/>
              <a:t> </a:t>
            </a:r>
            <a:r>
              <a:rPr lang="el-GR" i="1" dirty="0" err="1"/>
              <a:t>τινες</a:t>
            </a:r>
            <a:r>
              <a:rPr lang="el-GR" i="1" dirty="0"/>
              <a:t>, </a:t>
            </a:r>
            <a:r>
              <a:rPr lang="el-GR" i="1" dirty="0" err="1"/>
              <a:t>ἐμπαρεῖναι</a:t>
            </a:r>
            <a:r>
              <a:rPr lang="el-GR" dirty="0"/>
              <a:t>"(</a:t>
            </a:r>
            <a:r>
              <a:rPr lang="el-GR" i="1" dirty="0" err="1"/>
              <a:t>Ἑκατὸ</a:t>
            </a:r>
            <a:r>
              <a:rPr lang="el-GR" i="1" dirty="0"/>
              <a:t> </a:t>
            </a:r>
            <a:r>
              <a:rPr lang="el-GR" i="1" dirty="0" err="1"/>
              <a:t>Γνωστικὰ</a:t>
            </a:r>
            <a:r>
              <a:rPr lang="el-GR" i="1" dirty="0"/>
              <a:t> Κεφάλαια </a:t>
            </a:r>
            <a:r>
              <a:rPr lang="el-GR" i="1" dirty="0" err="1"/>
              <a:t>οη</a:t>
            </a:r>
            <a:r>
              <a:rPr lang="el-GR" i="1" dirty="0"/>
              <a:t>΄</a:t>
            </a:r>
            <a:r>
              <a:rPr lang="el-GR" dirty="0"/>
              <a:t>, </a:t>
            </a:r>
            <a:r>
              <a:rPr lang="en-GB" dirty="0" err="1"/>
              <a:t>SChr</a:t>
            </a:r>
            <a:r>
              <a:rPr lang="el-GR" dirty="0"/>
              <a:t>5, σ. 136).</a:t>
            </a:r>
          </a:p>
          <a:p>
            <a:r>
              <a:rPr lang="el-GR" dirty="0"/>
              <a:t>Ωστόσο, για να "</a:t>
            </a:r>
            <a:r>
              <a:rPr lang="el-GR" i="1" dirty="0" err="1"/>
              <a:t>μὴ</a:t>
            </a:r>
            <a:r>
              <a:rPr lang="el-GR" i="1" dirty="0"/>
              <a:t> </a:t>
            </a:r>
            <a:r>
              <a:rPr lang="el-GR" i="1" dirty="0" err="1"/>
              <a:t>θαυμάζωμεν</a:t>
            </a:r>
            <a:r>
              <a:rPr lang="el-GR" i="1" dirty="0"/>
              <a:t> τίνος </a:t>
            </a:r>
            <a:r>
              <a:rPr lang="el-GR" i="1" dirty="0" err="1"/>
              <a:t>ἕνεκεν</a:t>
            </a:r>
            <a:r>
              <a:rPr lang="el-GR" i="1" dirty="0"/>
              <a:t> </a:t>
            </a:r>
            <a:r>
              <a:rPr lang="el-GR" i="1" dirty="0" err="1"/>
              <a:t>μετὰ</a:t>
            </a:r>
            <a:r>
              <a:rPr lang="el-GR" i="1" dirty="0"/>
              <a:t> </a:t>
            </a:r>
            <a:r>
              <a:rPr lang="el-GR" i="1" dirty="0" err="1"/>
              <a:t>τὸ</a:t>
            </a:r>
            <a:r>
              <a:rPr lang="el-GR" i="1" dirty="0"/>
              <a:t> Βάπτισμα </a:t>
            </a:r>
            <a:r>
              <a:rPr lang="el-GR" i="1" dirty="0" err="1"/>
              <a:t>πάλιν</a:t>
            </a:r>
            <a:r>
              <a:rPr lang="el-GR" i="1" dirty="0"/>
              <a:t> </a:t>
            </a:r>
            <a:r>
              <a:rPr lang="el-GR" i="1" dirty="0" err="1"/>
              <a:t>φαῦλα</a:t>
            </a:r>
            <a:r>
              <a:rPr lang="el-GR" i="1" dirty="0"/>
              <a:t> </a:t>
            </a:r>
            <a:r>
              <a:rPr lang="el-GR" i="1" dirty="0" err="1"/>
              <a:t>μετὰ</a:t>
            </a:r>
            <a:r>
              <a:rPr lang="el-GR" i="1" dirty="0"/>
              <a:t> </a:t>
            </a:r>
            <a:r>
              <a:rPr lang="el-GR" i="1" dirty="0" err="1"/>
              <a:t>τῶν</a:t>
            </a:r>
            <a:r>
              <a:rPr lang="el-GR" i="1" dirty="0"/>
              <a:t> </a:t>
            </a:r>
            <a:r>
              <a:rPr lang="el-GR" i="1" dirty="0" err="1"/>
              <a:t>καλῶν</a:t>
            </a:r>
            <a:r>
              <a:rPr lang="el-GR" i="1" dirty="0"/>
              <a:t> </a:t>
            </a:r>
            <a:r>
              <a:rPr lang="el-GR" i="1" dirty="0" err="1"/>
              <a:t>λογιζόμεθα</a:t>
            </a:r>
            <a:r>
              <a:rPr lang="el-GR" dirty="0"/>
              <a:t>", υποστηρίζει ότι το Βάπτισμα, αν και αποκαθιστά την ανθρώπινη φύση, δεν καταργεί την αυτεξούσια βούληση, ούτε εμποδίζει τις πολεμικές επιθέσεις των δαιμονικών πειρασμών: "</a:t>
            </a:r>
            <a:r>
              <a:rPr lang="el-GR" i="1" dirty="0" err="1"/>
              <a:t>Τὸ</a:t>
            </a:r>
            <a:r>
              <a:rPr lang="el-GR" i="1" dirty="0"/>
              <a:t> </a:t>
            </a:r>
            <a:r>
              <a:rPr lang="el-GR" i="1" dirty="0" err="1"/>
              <a:t>γὰρ</a:t>
            </a:r>
            <a:r>
              <a:rPr lang="el-GR" i="1" dirty="0"/>
              <a:t> </a:t>
            </a:r>
            <a:r>
              <a:rPr lang="el-GR" i="1" dirty="0" err="1"/>
              <a:t>λουτρὸν</a:t>
            </a:r>
            <a:r>
              <a:rPr lang="el-GR" i="1" dirty="0"/>
              <a:t> </a:t>
            </a:r>
            <a:r>
              <a:rPr lang="el-GR" i="1" dirty="0" err="1"/>
              <a:t>τῆς</a:t>
            </a:r>
            <a:r>
              <a:rPr lang="el-GR" i="1" dirty="0"/>
              <a:t> </a:t>
            </a:r>
            <a:r>
              <a:rPr lang="el-GR" i="1" dirty="0" err="1"/>
              <a:t>ἁγιότητος</a:t>
            </a:r>
            <a:r>
              <a:rPr lang="el-GR" i="1" dirty="0"/>
              <a:t> </a:t>
            </a:r>
            <a:r>
              <a:rPr lang="el-GR" i="1" dirty="0" err="1"/>
              <a:t>τὸν</a:t>
            </a:r>
            <a:r>
              <a:rPr lang="el-GR" i="1" dirty="0"/>
              <a:t> </a:t>
            </a:r>
            <a:r>
              <a:rPr lang="el-GR" i="1" dirty="0" err="1"/>
              <a:t>μὲν</a:t>
            </a:r>
            <a:r>
              <a:rPr lang="el-GR" i="1" dirty="0"/>
              <a:t> </a:t>
            </a:r>
            <a:r>
              <a:rPr lang="el-GR" i="1" dirty="0" err="1"/>
              <a:t>ἐκ</a:t>
            </a:r>
            <a:r>
              <a:rPr lang="el-GR" i="1" dirty="0"/>
              <a:t> </a:t>
            </a:r>
            <a:r>
              <a:rPr lang="el-GR" i="1" dirty="0" err="1"/>
              <a:t>τῆς</a:t>
            </a:r>
            <a:r>
              <a:rPr lang="el-GR" i="1" dirty="0"/>
              <a:t> </a:t>
            </a:r>
            <a:r>
              <a:rPr lang="el-GR" i="1" dirty="0" err="1"/>
              <a:t>ἁμαρτίας</a:t>
            </a:r>
            <a:r>
              <a:rPr lang="el-GR" i="1" dirty="0"/>
              <a:t> </a:t>
            </a:r>
            <a:r>
              <a:rPr lang="el-GR" i="1" dirty="0" err="1"/>
              <a:t>περιαίρει</a:t>
            </a:r>
            <a:r>
              <a:rPr lang="el-GR" i="1" dirty="0"/>
              <a:t> </a:t>
            </a:r>
            <a:r>
              <a:rPr lang="el-GR" i="1" dirty="0" err="1"/>
              <a:t>ἡμῶν</a:t>
            </a:r>
            <a:r>
              <a:rPr lang="el-GR" i="1" dirty="0"/>
              <a:t> </a:t>
            </a:r>
            <a:r>
              <a:rPr lang="el-GR" i="1" dirty="0" err="1"/>
              <a:t>οὐκ</a:t>
            </a:r>
            <a:r>
              <a:rPr lang="el-GR" i="1" dirty="0"/>
              <a:t> </a:t>
            </a:r>
            <a:r>
              <a:rPr lang="el-GR" i="1" dirty="0" err="1"/>
              <a:t>ἀλλάσσει</a:t>
            </a:r>
            <a:r>
              <a:rPr lang="el-GR" i="1" dirty="0"/>
              <a:t> </a:t>
            </a:r>
            <a:r>
              <a:rPr lang="el-GR" i="1" dirty="0" err="1"/>
              <a:t>νῦν</a:t>
            </a:r>
            <a:r>
              <a:rPr lang="el-GR" i="1" dirty="0"/>
              <a:t> </a:t>
            </a:r>
            <a:r>
              <a:rPr lang="el-GR" i="1" dirty="0" err="1"/>
              <a:t>οὔτε</a:t>
            </a:r>
            <a:r>
              <a:rPr lang="el-GR" i="1" dirty="0"/>
              <a:t> </a:t>
            </a:r>
            <a:r>
              <a:rPr lang="el-GR" i="1" dirty="0" err="1"/>
              <a:t>μὴν</a:t>
            </a:r>
            <a:r>
              <a:rPr lang="el-GR" i="1" dirty="0"/>
              <a:t> </a:t>
            </a:r>
            <a:r>
              <a:rPr lang="el-GR" i="1" dirty="0" err="1"/>
              <a:t>τοὺς</a:t>
            </a:r>
            <a:r>
              <a:rPr lang="el-GR" i="1" dirty="0"/>
              <a:t> δαίμονας </a:t>
            </a:r>
            <a:r>
              <a:rPr lang="el-GR" i="1" dirty="0" err="1"/>
              <a:t>τοῦ</a:t>
            </a:r>
            <a:r>
              <a:rPr lang="el-GR" i="1" dirty="0"/>
              <a:t> </a:t>
            </a:r>
            <a:r>
              <a:rPr lang="el-GR" i="1" dirty="0" err="1"/>
              <a:t>πολεμεῖν</a:t>
            </a:r>
            <a:r>
              <a:rPr lang="el-GR" i="1" dirty="0"/>
              <a:t> </a:t>
            </a:r>
            <a:r>
              <a:rPr lang="el-GR" i="1" dirty="0" err="1"/>
              <a:t>ἡμῖν</a:t>
            </a:r>
            <a:r>
              <a:rPr lang="el-GR" i="1" dirty="0"/>
              <a:t>... κωλύει</a:t>
            </a:r>
            <a:r>
              <a:rPr lang="el-G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οη</a:t>
            </a:r>
            <a:r>
              <a:rPr lang="el-GR" i="1" dirty="0"/>
              <a:t>΄</a:t>
            </a:r>
            <a:r>
              <a:rPr lang="el-GR" dirty="0"/>
              <a:t>, SChr5 , σ. 136).  Η θεία χάρη που εμποτίζει την ανθρώπινη ύπαρξη με την παροχή της </a:t>
            </a:r>
            <a:r>
              <a:rPr lang="el-GR" dirty="0" err="1"/>
              <a:t>βαπτισματικής</a:t>
            </a:r>
            <a:r>
              <a:rPr lang="el-GR" dirty="0"/>
              <a:t> δωρεάς, ανακαινίζει τη φύση, χωρίς να δεσμεύει όμως την αυτεξούσια βούληση.</a:t>
            </a:r>
          </a:p>
        </p:txBody>
      </p:sp>
    </p:spTree>
    <p:extLst>
      <p:ext uri="{BB962C8B-B14F-4D97-AF65-F5344CB8AC3E}">
        <p14:creationId xmlns:p14="http://schemas.microsoft.com/office/powerpoint/2010/main" val="1698313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47C06C-85B6-EDBF-F53A-DD61BDDE59EB}"/>
              </a:ext>
            </a:extLst>
          </p:cNvPr>
          <p:cNvSpPr>
            <a:spLocks noGrp="1"/>
          </p:cNvSpPr>
          <p:nvPr>
            <p:ph type="title"/>
          </p:nvPr>
        </p:nvSpPr>
        <p:spPr>
          <a:xfrm>
            <a:off x="1029268" y="18256"/>
            <a:ext cx="10515600" cy="814258"/>
          </a:xfrm>
        </p:spPr>
        <p:txBody>
          <a:bodyPr/>
          <a:lstStyle/>
          <a:p>
            <a:pPr algn="ctr"/>
            <a:r>
              <a:rPr lang="el-GR" b="1" dirty="0"/>
              <a:t>Ο ρόλος του Βαπτίσματος</a:t>
            </a:r>
            <a:endParaRPr lang="el-GR" dirty="0"/>
          </a:p>
        </p:txBody>
      </p:sp>
      <p:sp>
        <p:nvSpPr>
          <p:cNvPr id="3" name="Θέση περιεχομένου 2">
            <a:extLst>
              <a:ext uri="{FF2B5EF4-FFF2-40B4-BE49-F238E27FC236}">
                <a16:creationId xmlns:a16="http://schemas.microsoft.com/office/drawing/2014/main" id="{06D80F62-F0B4-F885-0DC4-42AB68042CDD}"/>
              </a:ext>
            </a:extLst>
          </p:cNvPr>
          <p:cNvSpPr>
            <a:spLocks noGrp="1"/>
          </p:cNvSpPr>
          <p:nvPr>
            <p:ph idx="1"/>
          </p:nvPr>
        </p:nvSpPr>
        <p:spPr>
          <a:xfrm>
            <a:off x="0" y="692862"/>
            <a:ext cx="12192000" cy="6165138"/>
          </a:xfrm>
        </p:spPr>
        <p:txBody>
          <a:bodyPr>
            <a:normAutofit fontScale="92500" lnSpcReduction="10000"/>
          </a:bodyPr>
          <a:lstStyle/>
          <a:p>
            <a:r>
              <a:rPr lang="el-GR" dirty="0">
                <a:effectLst/>
                <a:latin typeface="Calibri" panose="020F0502020204030204" pitchFamily="34" charset="0"/>
                <a:ea typeface="Calibri" panose="020F0502020204030204" pitchFamily="34" charset="0"/>
              </a:rPr>
              <a:t>Η τελειότητα αντιμετωπίζεται ως κατάσταση δυναμική και ποτέ στατική. Άλλωστε, ο κίνδυνος της αμέλειας πάντοτε υποβόσκει αποτελώντας την αχίλλειο πτέρνα της ανθρώπινης αύξησης και προκοπής. </a:t>
            </a:r>
          </a:p>
          <a:p>
            <a:r>
              <a:rPr lang="el-GR" dirty="0">
                <a:effectLst/>
                <a:latin typeface="Calibri" panose="020F0502020204030204" pitchFamily="34" charset="0"/>
                <a:ea typeface="Calibri" panose="020F0502020204030204" pitchFamily="34" charset="0"/>
              </a:rPr>
              <a:t>Ακόμη και οι «</a:t>
            </a:r>
            <a:r>
              <a:rPr lang="el-GR" i="1" dirty="0" err="1">
                <a:effectLst/>
                <a:latin typeface="Calibri" panose="020F0502020204030204" pitchFamily="34" charset="0"/>
                <a:ea typeface="Calibri" panose="020F0502020204030204" pitchFamily="34" charset="0"/>
              </a:rPr>
              <a:t>γευσάμενοι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τῆς</a:t>
            </a:r>
            <a:r>
              <a:rPr lang="el-GR" i="1" dirty="0">
                <a:effectLst/>
                <a:latin typeface="Calibri" panose="020F0502020204030204" pitchFamily="34" charset="0"/>
                <a:ea typeface="Calibri" panose="020F0502020204030204" pitchFamily="34" charset="0"/>
              </a:rPr>
              <a:t> χάριτος </a:t>
            </a:r>
            <a:r>
              <a:rPr lang="el-GR" i="1" dirty="0" err="1">
                <a:effectLst/>
                <a:latin typeface="Calibri" panose="020F0502020204030204" pitchFamily="34" charset="0"/>
                <a:ea typeface="Calibri" panose="020F0502020204030204" pitchFamily="34" charset="0"/>
              </a:rPr>
              <a:t>τοῦ</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Θεοῦ</a:t>
            </a:r>
            <a:r>
              <a:rPr lang="el-GR" dirty="0">
                <a:effectLst/>
                <a:latin typeface="Calibri" panose="020F0502020204030204" pitchFamily="34" charset="0"/>
                <a:ea typeface="Calibri" panose="020F0502020204030204" pitchFamily="34" charset="0"/>
              </a:rPr>
              <a:t>» μπορεί να εκπέσουν τη στιγμή που θα αρνηθούν τη συμφωνία με τη θεία χάρη και να γίνουν χειρότεροι από τότε που ήταν κοσμικοί, όχι γιατί ο Θεός είναι </a:t>
            </a:r>
            <a:r>
              <a:rPr lang="el-GR" dirty="0" err="1">
                <a:effectLst/>
                <a:latin typeface="Calibri" panose="020F0502020204030204" pitchFamily="34" charset="0"/>
                <a:ea typeface="Calibri" panose="020F0502020204030204" pitchFamily="34" charset="0"/>
              </a:rPr>
              <a:t>τρεπτός</a:t>
            </a:r>
            <a:r>
              <a:rPr lang="el-GR" dirty="0">
                <a:effectLst/>
                <a:latin typeface="Calibri" panose="020F0502020204030204" pitchFamily="34" charset="0"/>
                <a:ea typeface="Calibri" panose="020F0502020204030204" pitchFamily="34" charset="0"/>
              </a:rPr>
              <a:t> ή ασθενής ούτε γιατί το Άγιο Πνεύμα εξασθενεί, αλλά επειδή οι άνθρωποι αρνούμενοι τη χάρη του Θεού εκτρέπονται σε μύρια κακά: «</a:t>
            </a:r>
            <a:r>
              <a:rPr lang="el-GR" i="1" dirty="0">
                <a:effectLst/>
                <a:latin typeface="Calibri" panose="020F0502020204030204" pitchFamily="34" charset="0"/>
                <a:ea typeface="Calibri" panose="020F0502020204030204" pitchFamily="34" charset="0"/>
              </a:rPr>
              <a:t>μέτοχοι </a:t>
            </a:r>
            <a:r>
              <a:rPr lang="el-GR" i="1" dirty="0" err="1">
                <a:effectLst/>
                <a:latin typeface="Calibri" panose="020F0502020204030204" pitchFamily="34" charset="0"/>
                <a:ea typeface="Calibri" panose="020F0502020204030204" pitchFamily="34" charset="0"/>
              </a:rPr>
              <a:t>ὄντες</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τοῦ</a:t>
            </a:r>
            <a:r>
              <a:rPr lang="el-GR" i="1" dirty="0">
                <a:effectLst/>
                <a:latin typeface="Calibri" panose="020F0502020204030204" pitchFamily="34" charset="0"/>
                <a:ea typeface="Calibri" panose="020F0502020204030204" pitchFamily="34" charset="0"/>
              </a:rPr>
              <a:t> Πνεύματος, </a:t>
            </a:r>
            <a:r>
              <a:rPr lang="el-GR" i="1" dirty="0" err="1">
                <a:effectLst/>
                <a:latin typeface="Calibri" panose="020F0502020204030204" pitchFamily="34" charset="0"/>
                <a:ea typeface="Calibri" panose="020F0502020204030204" pitchFamily="34" charset="0"/>
              </a:rPr>
              <a:t>ἐν</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μὴ</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ἀσφαλίσωνται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κατασβέννυνται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καὶ</a:t>
            </a:r>
            <a:r>
              <a:rPr lang="el-GR" i="1" dirty="0">
                <a:effectLst/>
                <a:latin typeface="Calibri" panose="020F0502020204030204" pitchFamily="34" charset="0"/>
                <a:ea typeface="Calibri" panose="020F0502020204030204" pitchFamily="34" charset="0"/>
              </a:rPr>
              <a:t> γίνονται </a:t>
            </a:r>
            <a:r>
              <a:rPr lang="el-GR" i="1" dirty="0" err="1">
                <a:effectLst/>
                <a:latin typeface="Calibri" panose="020F0502020204030204" pitchFamily="34" charset="0"/>
                <a:ea typeface="Calibri" panose="020F0502020204030204" pitchFamily="34" charset="0"/>
              </a:rPr>
              <a:t>χείρους</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οὗ</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ἦσαν</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κοσμικοὶ</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ὄντες</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οὐχ</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ὅτι</a:t>
            </a:r>
            <a:r>
              <a:rPr lang="el-GR" i="1" dirty="0">
                <a:effectLst/>
                <a:latin typeface="Calibri" panose="020F0502020204030204" pitchFamily="34" charset="0"/>
                <a:ea typeface="Calibri" panose="020F0502020204030204" pitchFamily="34" charset="0"/>
              </a:rPr>
              <a:t> ὁ </a:t>
            </a:r>
            <a:r>
              <a:rPr lang="el-GR" i="1" dirty="0" err="1">
                <a:effectLst/>
                <a:latin typeface="Calibri" panose="020F0502020204030204" pitchFamily="34" charset="0"/>
                <a:ea typeface="Calibri" panose="020F0502020204030204" pitchFamily="34" charset="0"/>
              </a:rPr>
              <a:t>Θεὸς</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τρεπτός</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ἐστι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καὶ</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ἀσθενής</a:t>
            </a:r>
            <a:r>
              <a:rPr lang="el-GR" i="1" dirty="0">
                <a:effectLst/>
                <a:latin typeface="Calibri" panose="020F0502020204030204" pitchFamily="34" charset="0"/>
                <a:ea typeface="Calibri" panose="020F0502020204030204" pitchFamily="34" charset="0"/>
              </a:rPr>
              <a:t>, ἤ </a:t>
            </a:r>
            <a:r>
              <a:rPr lang="el-GR" i="1" dirty="0" err="1">
                <a:effectLst/>
                <a:latin typeface="Calibri" panose="020F0502020204030204" pitchFamily="34" charset="0"/>
                <a:ea typeface="Calibri" panose="020F0502020204030204" pitchFamily="34" charset="0"/>
              </a:rPr>
              <a:t>τὸ</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Πνεῦμα</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σβέννυται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ἀλλ</a:t>
            </a:r>
            <a:r>
              <a:rPr lang="el-GR"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αὐτοὶ</a:t>
            </a:r>
            <a:r>
              <a:rPr lang="el-GR" b="1"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οἱ</a:t>
            </a:r>
            <a:r>
              <a:rPr lang="el-GR" b="1"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ἄνθρωποι</a:t>
            </a:r>
            <a:r>
              <a:rPr lang="el-GR" b="1"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οὐ</a:t>
            </a:r>
            <a:r>
              <a:rPr lang="el-GR" b="1"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συμφωνοῦσι</a:t>
            </a:r>
            <a:r>
              <a:rPr lang="el-GR" b="1"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τῇ</a:t>
            </a:r>
            <a:r>
              <a:rPr lang="el-GR" b="1" i="1" dirty="0">
                <a:effectLst/>
                <a:latin typeface="Calibri" panose="020F0502020204030204" pitchFamily="34" charset="0"/>
                <a:ea typeface="Calibri" panose="020F0502020204030204" pitchFamily="34" charset="0"/>
              </a:rPr>
              <a:t> </a:t>
            </a:r>
            <a:r>
              <a:rPr lang="el-GR" b="1" i="1" dirty="0" err="1">
                <a:effectLst/>
                <a:latin typeface="Calibri" panose="020F0502020204030204" pitchFamily="34" charset="0"/>
                <a:ea typeface="Calibri" panose="020F0502020204030204" pitchFamily="34" charset="0"/>
              </a:rPr>
              <a:t>χάριτι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διὰ</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τοῦτο</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ἐκτρέπονται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καὶ</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πίπτουσιν</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εἰς</a:t>
            </a:r>
            <a:r>
              <a:rPr lang="el-GR" i="1" dirty="0">
                <a:effectLst/>
                <a:latin typeface="Calibri" panose="020F0502020204030204" pitchFamily="34" charset="0"/>
                <a:ea typeface="Calibri" panose="020F0502020204030204" pitchFamily="34" charset="0"/>
              </a:rPr>
              <a:t> μύρια κακά</a:t>
            </a:r>
            <a:r>
              <a:rPr lang="el-GR" i="1" dirty="0">
                <a:latin typeface="Calibri" panose="020F0502020204030204" pitchFamily="34" charset="0"/>
                <a:ea typeface="Calibri" panose="020F0502020204030204" pitchFamily="34" charset="0"/>
              </a:rPr>
              <a:t>»</a:t>
            </a:r>
            <a:r>
              <a:rPr lang="el-GR"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Ὁμιλίαι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Πνευματικαὶ</a:t>
            </a:r>
            <a:r>
              <a:rPr lang="el-GR" i="1" dirty="0">
                <a:effectLst/>
                <a:latin typeface="Calibri" panose="020F0502020204030204" pitchFamily="34" charset="0"/>
                <a:ea typeface="Calibri" panose="020F0502020204030204" pitchFamily="34" charset="0"/>
              </a:rPr>
              <a:t> ΙΕ΄,</a:t>
            </a:r>
            <a:r>
              <a:rPr lang="el-GR" dirty="0">
                <a:effectLst/>
                <a:latin typeface="Calibri" panose="020F0502020204030204" pitchFamily="34" charset="0"/>
                <a:ea typeface="Calibri" panose="020F0502020204030204" pitchFamily="34" charset="0"/>
              </a:rPr>
              <a:t> P.G. 34, 600 D) </a:t>
            </a:r>
          </a:p>
          <a:p>
            <a:r>
              <a:rPr lang="el-GR" dirty="0">
                <a:effectLst/>
                <a:latin typeface="Calibri" panose="020F0502020204030204" pitchFamily="34" charset="0"/>
                <a:ea typeface="Calibri" panose="020F0502020204030204" pitchFamily="34" charset="0"/>
              </a:rPr>
              <a:t>Έτσι, και μετά τον ερχομό της θείας χάρης, για να δοκιμαστεί το θέλημα του πιστού προς τα πού κλίνει και με τι συμφωνεί, η ανθρώπινη φύση διατηρεί την ταυτότητά της, δηλαδή μπορεί να κινείται προς το καλό και προς το κακό, καθώς είναι επιδεκτική του κακού αλλά όχι αποτελεσματική. Αυτό σημαίνει ότι έχει τη δυνατότητα, ως πιθανότητα, να επιλέγει το κακό, αλλά αν δεν θέλει δεν το πραγματοποιεί </a:t>
            </a:r>
            <a:r>
              <a:rPr lang="el-GR" dirty="0">
                <a:latin typeface="Calibri" panose="020F0502020204030204" pitchFamily="34" charset="0"/>
                <a:ea typeface="Calibri" panose="020F0502020204030204" pitchFamily="34" charset="0"/>
              </a:rPr>
              <a:t>(</a:t>
            </a:r>
            <a:r>
              <a:rPr lang="el-GR" i="1" dirty="0" err="1">
                <a:effectLst/>
                <a:latin typeface="Calibri" panose="020F0502020204030204" pitchFamily="34" charset="0"/>
                <a:ea typeface="Calibri" panose="020F0502020204030204" pitchFamily="34" charset="0"/>
              </a:rPr>
              <a:t>Ὁμιλίαι</a:t>
            </a:r>
            <a:r>
              <a:rPr lang="el-GR" i="1" dirty="0">
                <a:effectLst/>
                <a:latin typeface="Calibri" panose="020F0502020204030204" pitchFamily="34" charset="0"/>
                <a:ea typeface="Calibri" panose="020F0502020204030204" pitchFamily="34" charset="0"/>
              </a:rPr>
              <a:t> </a:t>
            </a:r>
            <a:r>
              <a:rPr lang="el-GR" i="1" dirty="0" err="1">
                <a:effectLst/>
                <a:latin typeface="Calibri" panose="020F0502020204030204" pitchFamily="34" charset="0"/>
                <a:ea typeface="Calibri" panose="020F0502020204030204" pitchFamily="34" charset="0"/>
              </a:rPr>
              <a:t>Πνευματικαὶ</a:t>
            </a:r>
            <a:r>
              <a:rPr lang="el-GR" i="1" dirty="0">
                <a:effectLst/>
                <a:latin typeface="Calibri" panose="020F0502020204030204" pitchFamily="34" charset="0"/>
                <a:ea typeface="Calibri" panose="020F0502020204030204" pitchFamily="34" charset="0"/>
              </a:rPr>
              <a:t> ΚΣΤ΄</a:t>
            </a:r>
            <a:r>
              <a:rPr lang="el-GR" dirty="0">
                <a:effectLst/>
                <a:latin typeface="Calibri" panose="020F0502020204030204" pitchFamily="34" charset="0"/>
                <a:ea typeface="Calibri" panose="020F0502020204030204" pitchFamily="34" charset="0"/>
              </a:rPr>
              <a:t>, PG 34, 677 ΑΒ).</a:t>
            </a:r>
          </a:p>
          <a:p>
            <a:endParaRPr lang="el-GR" dirty="0"/>
          </a:p>
        </p:txBody>
      </p:sp>
    </p:spTree>
    <p:extLst>
      <p:ext uri="{BB962C8B-B14F-4D97-AF65-F5344CB8AC3E}">
        <p14:creationId xmlns:p14="http://schemas.microsoft.com/office/powerpoint/2010/main" val="4023422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169572-FC82-1F76-0C54-D9ABAD247E4F}"/>
              </a:ext>
            </a:extLst>
          </p:cNvPr>
          <p:cNvSpPr>
            <a:spLocks noGrp="1"/>
          </p:cNvSpPr>
          <p:nvPr>
            <p:ph type="title"/>
          </p:nvPr>
        </p:nvSpPr>
        <p:spPr>
          <a:xfrm>
            <a:off x="838200" y="18256"/>
            <a:ext cx="10515600" cy="814258"/>
          </a:xfrm>
        </p:spPr>
        <p:txBody>
          <a:bodyPr/>
          <a:lstStyle/>
          <a:p>
            <a:pPr algn="ctr"/>
            <a:r>
              <a:rPr lang="el-GR" b="1" dirty="0"/>
              <a:t> Η έννοια της παραχώρησης</a:t>
            </a:r>
          </a:p>
        </p:txBody>
      </p:sp>
      <p:sp>
        <p:nvSpPr>
          <p:cNvPr id="3" name="Θέση περιεχομένου 2">
            <a:extLst>
              <a:ext uri="{FF2B5EF4-FFF2-40B4-BE49-F238E27FC236}">
                <a16:creationId xmlns:a16="http://schemas.microsoft.com/office/drawing/2014/main" id="{33ADC43D-7F2E-D166-C318-42ED2E1AC956}"/>
              </a:ext>
            </a:extLst>
          </p:cNvPr>
          <p:cNvSpPr>
            <a:spLocks noGrp="1"/>
          </p:cNvSpPr>
          <p:nvPr>
            <p:ph idx="1"/>
          </p:nvPr>
        </p:nvSpPr>
        <p:spPr>
          <a:xfrm>
            <a:off x="0" y="832514"/>
            <a:ext cx="12192000" cy="6007230"/>
          </a:xfrm>
        </p:spPr>
        <p:txBody>
          <a:bodyPr/>
          <a:lstStyle/>
          <a:p>
            <a:r>
              <a:rPr lang="en-GB" dirty="0" err="1"/>
              <a:t>Έτσι</a:t>
            </a:r>
            <a:r>
              <a:rPr lang="en-GB" dirty="0"/>
              <a:t>, ο </a:t>
            </a:r>
            <a:r>
              <a:rPr lang="en-GB" dirty="0" err="1"/>
              <a:t>άνθρω</a:t>
            </a:r>
            <a:r>
              <a:rPr lang="en-GB" dirty="0"/>
              <a:t>πος </a:t>
            </a:r>
            <a:r>
              <a:rPr lang="el-GR" dirty="0"/>
              <a:t>"</a:t>
            </a:r>
            <a:r>
              <a:rPr lang="el-GR" i="1" dirty="0"/>
              <a:t>παραχωρήσει </a:t>
            </a:r>
            <a:r>
              <a:rPr lang="el-GR" i="1" dirty="0" err="1"/>
              <a:t>τοῦ</a:t>
            </a:r>
            <a:r>
              <a:rPr lang="el-GR" i="1" dirty="0"/>
              <a:t> </a:t>
            </a:r>
            <a:r>
              <a:rPr lang="el-GR" i="1" dirty="0" err="1"/>
              <a:t>Θεοῦ</a:t>
            </a:r>
            <a:r>
              <a:rPr lang="en-GB" dirty="0"/>
              <a:t>" </a:t>
            </a:r>
            <a:r>
              <a:rPr lang="en-GB" dirty="0" err="1"/>
              <a:t>κλυδωνίζετ</a:t>
            </a:r>
            <a:r>
              <a:rPr lang="en-GB" dirty="0"/>
              <a:t>αι</a:t>
            </a:r>
            <a:r>
              <a:rPr lang="el-GR" dirty="0"/>
              <a:t> από τις σατανικές επιθέσεις και δοκιμάζεται από τη δράση των νοσηρών λογισμών μέχρι την τελική παγίωσή του στην αγαθότητα. Ο Μακάριος συμφωνεί απόλυτα όταν, ερμηνεύοντας την παρουσία των δοκιμασιών, θλίψεων και πειρασμών, υπογραμμίζει ότι η βασιλεία του Θεού κατακτιέται με μόχθο, κόπο και αγώνα</a:t>
            </a:r>
            <a:r>
              <a:rPr lang="el-GR" i="1" dirty="0"/>
              <a:t> </a:t>
            </a:r>
            <a:r>
              <a:rPr lang="el-GR" dirty="0"/>
              <a:t>(</a:t>
            </a:r>
            <a:r>
              <a:rPr lang="el-GR" i="1" dirty="0" err="1"/>
              <a:t>Ὁμιλίαι</a:t>
            </a:r>
            <a:r>
              <a:rPr lang="el-GR" i="1" dirty="0"/>
              <a:t> </a:t>
            </a:r>
            <a:r>
              <a:rPr lang="el-GR" i="1" dirty="0" err="1"/>
              <a:t>Πνευματικαὶ</a:t>
            </a:r>
            <a:r>
              <a:rPr lang="el-GR" i="1" dirty="0"/>
              <a:t> Ε΄,</a:t>
            </a:r>
            <a:r>
              <a:rPr lang="el-GR" dirty="0"/>
              <a:t> </a:t>
            </a:r>
            <a:r>
              <a:rPr lang="en-GB" dirty="0"/>
              <a:t>PG</a:t>
            </a:r>
            <a:r>
              <a:rPr lang="el-GR" dirty="0"/>
              <a:t> 34, 512 ΑΒ. Πρβ. </a:t>
            </a:r>
            <a:r>
              <a:rPr lang="el-GR" i="1" dirty="0" err="1"/>
              <a:t>Ὁμιλίαι</a:t>
            </a:r>
            <a:r>
              <a:rPr lang="el-GR" i="1" dirty="0"/>
              <a:t> </a:t>
            </a:r>
            <a:r>
              <a:rPr lang="el-GR" i="1" dirty="0" err="1"/>
              <a:t>Πνευματικαὶ</a:t>
            </a:r>
            <a:r>
              <a:rPr lang="el-GR" i="1" dirty="0"/>
              <a:t> ΙΕ΄,</a:t>
            </a:r>
            <a:r>
              <a:rPr lang="el-GR" dirty="0"/>
              <a:t> </a:t>
            </a:r>
            <a:r>
              <a:rPr lang="en-GB" dirty="0"/>
              <a:t>PG</a:t>
            </a:r>
            <a:r>
              <a:rPr lang="el-GR" dirty="0"/>
              <a:t> 34, 596  και </a:t>
            </a:r>
            <a:r>
              <a:rPr lang="el-GR" i="1" dirty="0" err="1"/>
              <a:t>Ὁμιλίαι</a:t>
            </a:r>
            <a:r>
              <a:rPr lang="el-GR" i="1" dirty="0"/>
              <a:t> </a:t>
            </a:r>
            <a:r>
              <a:rPr lang="el-GR" i="1" dirty="0" err="1"/>
              <a:t>Πνευματικαὶ</a:t>
            </a:r>
            <a:r>
              <a:rPr lang="el-GR" i="1" dirty="0"/>
              <a:t> Θ΄, </a:t>
            </a:r>
            <a:r>
              <a:rPr lang="en-GB" dirty="0"/>
              <a:t>PG</a:t>
            </a:r>
            <a:r>
              <a:rPr lang="el-GR" dirty="0"/>
              <a:t> 34, 536 </a:t>
            </a:r>
            <a:r>
              <a:rPr lang="en-GB" dirty="0"/>
              <a:t>BC</a:t>
            </a:r>
            <a:r>
              <a:rPr lang="el-GR" dirty="0"/>
              <a:t>).</a:t>
            </a:r>
          </a:p>
          <a:p>
            <a:r>
              <a:rPr lang="el-GR" dirty="0"/>
              <a:t>Το ίδιο ισχύει και για τον Ευάγριο, που παρατηρεί ότι η παραχώρηση στις θλίψεις τελικά αποδεικνύεται "</a:t>
            </a:r>
            <a:r>
              <a:rPr lang="el-GR" i="1" dirty="0" err="1"/>
              <a:t>ἀφορμὴν</a:t>
            </a:r>
            <a:r>
              <a:rPr lang="el-GR" i="1" dirty="0"/>
              <a:t> δόξης</a:t>
            </a:r>
            <a:r>
              <a:rPr lang="el-GR" dirty="0"/>
              <a:t>"</a:t>
            </a:r>
            <a:r>
              <a:rPr lang="el-GR" i="1" dirty="0"/>
              <a:t> </a:t>
            </a:r>
            <a:r>
              <a:rPr lang="el-GR" dirty="0"/>
              <a:t>(</a:t>
            </a:r>
            <a:r>
              <a:rPr lang="el-GR" i="1" dirty="0"/>
              <a:t>Σχόλια </a:t>
            </a:r>
            <a:r>
              <a:rPr lang="el-GR" i="1" dirty="0" err="1"/>
              <a:t>εὶς</a:t>
            </a:r>
            <a:r>
              <a:rPr lang="el-GR" i="1" dirty="0"/>
              <a:t> </a:t>
            </a:r>
            <a:r>
              <a:rPr lang="el-GR" i="1" dirty="0" err="1"/>
              <a:t>τοὺς</a:t>
            </a:r>
            <a:r>
              <a:rPr lang="el-GR" i="1" dirty="0"/>
              <a:t> Ψαλμούς,</a:t>
            </a:r>
            <a:r>
              <a:rPr lang="el-GR" dirty="0"/>
              <a:t>  </a:t>
            </a:r>
            <a:r>
              <a:rPr lang="en-GB" dirty="0"/>
              <a:t>PG</a:t>
            </a:r>
            <a:r>
              <a:rPr lang="el-GR" dirty="0"/>
              <a:t> 12, 1121 ΑΒ). </a:t>
            </a:r>
            <a:r>
              <a:rPr lang="el-GR" baseline="30000" dirty="0"/>
              <a:t> </a:t>
            </a:r>
            <a:r>
              <a:rPr lang="el-GR" dirty="0"/>
              <a:t> Επιτρέπει λοιπόν ο Θεός τη δράση των λογισμών με απώτερο στόχο τη δοκιμή και την κάθαρση, δηλαδή την τελική σωτηρία του ανθρώπου: "</a:t>
            </a:r>
            <a:r>
              <a:rPr lang="el-GR" i="1" dirty="0" err="1"/>
              <a:t>Ἔπαρον</a:t>
            </a:r>
            <a:r>
              <a:rPr lang="el-GR" i="1" dirty="0"/>
              <a:t> </a:t>
            </a:r>
            <a:r>
              <a:rPr lang="el-GR" i="1" dirty="0" err="1"/>
              <a:t>τοὺς</a:t>
            </a:r>
            <a:r>
              <a:rPr lang="el-GR" i="1" dirty="0"/>
              <a:t> πειρασμούς,  </a:t>
            </a:r>
            <a:r>
              <a:rPr lang="el-GR" i="1" dirty="0" err="1"/>
              <a:t>καὶ</a:t>
            </a:r>
            <a:r>
              <a:rPr lang="el-GR" i="1" dirty="0"/>
              <a:t> </a:t>
            </a:r>
            <a:r>
              <a:rPr lang="el-GR" i="1" dirty="0" err="1"/>
              <a:t>οὐδεὶς</a:t>
            </a:r>
            <a:r>
              <a:rPr lang="el-GR" i="1" dirty="0"/>
              <a:t> ὁ σωζόμενος</a:t>
            </a:r>
            <a:r>
              <a:rPr lang="el-GR" dirty="0"/>
              <a:t>"</a:t>
            </a:r>
            <a:r>
              <a:rPr lang="el-GR" i="1" dirty="0"/>
              <a:t> </a:t>
            </a:r>
            <a:r>
              <a:rPr lang="el-GR" dirty="0"/>
              <a:t>(</a:t>
            </a:r>
            <a:r>
              <a:rPr lang="el-GR" i="1" dirty="0" err="1"/>
              <a:t>Γεροντικὸν</a:t>
            </a:r>
            <a:r>
              <a:rPr lang="el-GR" i="1" dirty="0"/>
              <a:t>,</a:t>
            </a:r>
            <a:r>
              <a:rPr lang="el-GR" dirty="0"/>
              <a:t> </a:t>
            </a:r>
            <a:r>
              <a:rPr lang="en-GB" dirty="0"/>
              <a:t>PG</a:t>
            </a:r>
            <a:r>
              <a:rPr lang="el-GR" dirty="0"/>
              <a:t> 65, 176).</a:t>
            </a:r>
          </a:p>
          <a:p>
            <a:endParaRPr lang="el-GR" dirty="0"/>
          </a:p>
        </p:txBody>
      </p:sp>
    </p:spTree>
    <p:extLst>
      <p:ext uri="{BB962C8B-B14F-4D97-AF65-F5344CB8AC3E}">
        <p14:creationId xmlns:p14="http://schemas.microsoft.com/office/powerpoint/2010/main" val="2054278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E7F9C3-758A-EC2A-0AD4-1561DD13729C}"/>
              </a:ext>
            </a:extLst>
          </p:cNvPr>
          <p:cNvSpPr>
            <a:spLocks noGrp="1"/>
          </p:cNvSpPr>
          <p:nvPr>
            <p:ph type="title"/>
          </p:nvPr>
        </p:nvSpPr>
        <p:spPr>
          <a:xfrm>
            <a:off x="838200" y="18255"/>
            <a:ext cx="10515600" cy="841553"/>
          </a:xfrm>
        </p:spPr>
        <p:txBody>
          <a:bodyPr>
            <a:normAutofit/>
          </a:bodyPr>
          <a:lstStyle/>
          <a:p>
            <a:pPr algn="ctr"/>
            <a:r>
              <a:rPr lang="el-GR" b="1" dirty="0"/>
              <a:t>Η έννοια της βίας</a:t>
            </a:r>
            <a:endParaRPr lang="el-GR" dirty="0"/>
          </a:p>
        </p:txBody>
      </p:sp>
      <p:sp>
        <p:nvSpPr>
          <p:cNvPr id="3" name="Θέση περιεχομένου 2">
            <a:extLst>
              <a:ext uri="{FF2B5EF4-FFF2-40B4-BE49-F238E27FC236}">
                <a16:creationId xmlns:a16="http://schemas.microsoft.com/office/drawing/2014/main" id="{12EB6D48-1B8B-73F9-6A31-A90370317982}"/>
              </a:ext>
            </a:extLst>
          </p:cNvPr>
          <p:cNvSpPr>
            <a:spLocks noGrp="1"/>
          </p:cNvSpPr>
          <p:nvPr>
            <p:ph idx="1"/>
          </p:nvPr>
        </p:nvSpPr>
        <p:spPr>
          <a:xfrm>
            <a:off x="0" y="1035880"/>
            <a:ext cx="12192000" cy="5692466"/>
          </a:xfrm>
        </p:spPr>
        <p:txBody>
          <a:bodyPr/>
          <a:lstStyle/>
          <a:p>
            <a:r>
              <a:rPr lang="el-GR" dirty="0"/>
              <a:t>Η πιο ενδεδειγμένη διαγωγή απέναντι στις δοκιμασίες και στους πειρασμούς είναι αυτή που εκφράζεται με την έννοια της "</a:t>
            </a:r>
            <a:r>
              <a:rPr lang="el-GR" i="1" dirty="0"/>
              <a:t>βίας</a:t>
            </a:r>
            <a:r>
              <a:rPr lang="el-GR" dirty="0"/>
              <a:t>". Πρόκειται για την εσωτερική πίεση που ασκεί ο άνθρωπος στην ψυχική διάσταση της αυτεξούσιας προαίρεσής του, ώστε να ανταποκριθεί στην αγαθή κλίση και στο θείο προορισμό του. </a:t>
            </a:r>
          </a:p>
          <a:p>
            <a:r>
              <a:rPr lang="el-GR" dirty="0"/>
              <a:t>Η ανθρώπινη συνεργία δε συνίσταται μόνο στην αρχική κατάφαση της πίστης προς την παρεχόμενη γνώση, αλλά κυρίως στην καταβολή προσπαθειών από την πλευρά του ανθρώπου. Πρόκειται για κοινή παράδοση των Αλεξανδρινών, των </a:t>
            </a:r>
            <a:r>
              <a:rPr lang="el-GR" dirty="0" err="1"/>
              <a:t>Καππαδόκων</a:t>
            </a:r>
            <a:r>
              <a:rPr lang="el-GR" dirty="0"/>
              <a:t> αλλά και όλων των ιερών νηπτικών.</a:t>
            </a:r>
            <a:r>
              <a:rPr lang="el-GR" baseline="30000" dirty="0"/>
              <a:t> </a:t>
            </a:r>
            <a:r>
              <a:rPr lang="el-GR" dirty="0"/>
              <a:t> </a:t>
            </a:r>
          </a:p>
          <a:p>
            <a:r>
              <a:rPr lang="el-GR" dirty="0"/>
              <a:t>Το υπόβαθρο της διδασκαλίας είναι ευαγγελικό, βασισμένο στα λόγια του Κυρίου: </a:t>
            </a:r>
            <a:r>
              <a:rPr lang="el-GR" b="1" dirty="0"/>
              <a:t>"</a:t>
            </a:r>
            <a:r>
              <a:rPr lang="el-GR" b="1" i="1" dirty="0"/>
              <a:t>Ἡ βασιλεία </a:t>
            </a:r>
            <a:r>
              <a:rPr lang="el-GR" b="1" i="1" dirty="0" err="1"/>
              <a:t>τοῦ</a:t>
            </a:r>
            <a:r>
              <a:rPr lang="el-GR" b="1" i="1" dirty="0"/>
              <a:t> </a:t>
            </a:r>
            <a:r>
              <a:rPr lang="el-GR" b="1" i="1" dirty="0" err="1"/>
              <a:t>Θεοῦ</a:t>
            </a:r>
            <a:r>
              <a:rPr lang="el-GR" b="1" i="1" dirty="0"/>
              <a:t> βιάζεται </a:t>
            </a:r>
            <a:r>
              <a:rPr lang="el-GR" b="1" i="1" dirty="0" err="1"/>
              <a:t>καὶ</a:t>
            </a:r>
            <a:r>
              <a:rPr lang="el-GR" b="1" i="1" dirty="0"/>
              <a:t> </a:t>
            </a:r>
            <a:r>
              <a:rPr lang="el-GR" b="1" i="1" dirty="0" err="1"/>
              <a:t>βιασταὶ</a:t>
            </a:r>
            <a:r>
              <a:rPr lang="el-GR" b="1" i="1" dirty="0"/>
              <a:t> </a:t>
            </a:r>
            <a:r>
              <a:rPr lang="el-GR" b="1" i="1" dirty="0" err="1"/>
              <a:t>ἁρπάζουσιν</a:t>
            </a:r>
            <a:r>
              <a:rPr lang="el-GR" b="1" i="1" dirty="0"/>
              <a:t> </a:t>
            </a:r>
            <a:r>
              <a:rPr lang="el-GR" b="1" i="1" dirty="0" err="1"/>
              <a:t>αὐτήν</a:t>
            </a:r>
            <a:r>
              <a:rPr lang="el-GR" b="1" dirty="0"/>
              <a:t>"</a:t>
            </a:r>
            <a:r>
              <a:rPr lang="el-GR" b="1" i="1" dirty="0"/>
              <a:t> </a:t>
            </a:r>
            <a:r>
              <a:rPr lang="el-GR" b="1" dirty="0"/>
              <a:t>(</a:t>
            </a:r>
            <a:r>
              <a:rPr lang="el-GR" b="1" i="1" dirty="0" err="1"/>
              <a:t>Ματθ</a:t>
            </a:r>
            <a:r>
              <a:rPr lang="el-GR" b="1" i="1" dirty="0"/>
              <a:t>.</a:t>
            </a:r>
            <a:r>
              <a:rPr lang="el-GR" b="1" dirty="0"/>
              <a:t> 11, 12)</a:t>
            </a:r>
            <a:r>
              <a:rPr lang="el-GR" dirty="0"/>
              <a:t>.</a:t>
            </a:r>
            <a:r>
              <a:rPr lang="el-GR" baseline="30000" dirty="0"/>
              <a:t> </a:t>
            </a:r>
            <a:r>
              <a:rPr lang="el-GR" dirty="0"/>
              <a:t>Ο λόγος του Θεού είναι επιτακτικός πως πρέπει να γίνουμε "</a:t>
            </a:r>
            <a:r>
              <a:rPr lang="el-GR" i="1" dirty="0" err="1"/>
              <a:t>βιασταί</a:t>
            </a:r>
            <a:r>
              <a:rPr lang="el-GR" dirty="0"/>
              <a:t>" και πως η πορείας μας είναι </a:t>
            </a:r>
            <a:r>
              <a:rPr lang="el-GR" b="1" dirty="0"/>
              <a:t>"</a:t>
            </a:r>
            <a:r>
              <a:rPr lang="el-GR" b="1" i="1" dirty="0"/>
              <a:t>τεθλιμμένη</a:t>
            </a:r>
            <a:r>
              <a:rPr lang="el-GR" b="1" dirty="0"/>
              <a:t>"</a:t>
            </a:r>
            <a:r>
              <a:rPr lang="el-GR" b="1" i="1" dirty="0"/>
              <a:t> </a:t>
            </a:r>
            <a:r>
              <a:rPr lang="el-GR" b="1" dirty="0"/>
              <a:t>(</a:t>
            </a:r>
            <a:r>
              <a:rPr lang="el-GR" b="1" i="1" dirty="0" err="1"/>
              <a:t>Ματθ</a:t>
            </a:r>
            <a:r>
              <a:rPr lang="el-GR" b="1" i="1" dirty="0"/>
              <a:t>.</a:t>
            </a:r>
            <a:r>
              <a:rPr lang="el-GR" b="1" dirty="0"/>
              <a:t> 7, 13-15).</a:t>
            </a:r>
          </a:p>
        </p:txBody>
      </p:sp>
    </p:spTree>
    <p:extLst>
      <p:ext uri="{BB962C8B-B14F-4D97-AF65-F5344CB8AC3E}">
        <p14:creationId xmlns:p14="http://schemas.microsoft.com/office/powerpoint/2010/main" val="397642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DD748C-5D97-2CF7-EF8F-89F10E886911}"/>
              </a:ext>
            </a:extLst>
          </p:cNvPr>
          <p:cNvSpPr>
            <a:spLocks noGrp="1"/>
          </p:cNvSpPr>
          <p:nvPr>
            <p:ph type="title"/>
          </p:nvPr>
        </p:nvSpPr>
        <p:spPr>
          <a:xfrm>
            <a:off x="674427" y="18256"/>
            <a:ext cx="10515600" cy="1087214"/>
          </a:xfrm>
        </p:spPr>
        <p:txBody>
          <a:bodyPr/>
          <a:lstStyle/>
          <a:p>
            <a:pPr algn="ctr"/>
            <a:r>
              <a:rPr lang="el-GR" b="1" dirty="0"/>
              <a:t>Τα κεντρικά θέματα της 2</a:t>
            </a:r>
            <a:r>
              <a:rPr lang="el-GR" b="1" baseline="30000" dirty="0"/>
              <a:t>ης</a:t>
            </a:r>
            <a:r>
              <a:rPr lang="el-GR" b="1" dirty="0"/>
              <a:t> Ενότητας</a:t>
            </a:r>
            <a:endParaRPr lang="el-GR" dirty="0"/>
          </a:p>
        </p:txBody>
      </p:sp>
      <p:sp>
        <p:nvSpPr>
          <p:cNvPr id="3" name="Θέση περιεχομένου 2">
            <a:extLst>
              <a:ext uri="{FF2B5EF4-FFF2-40B4-BE49-F238E27FC236}">
                <a16:creationId xmlns:a16="http://schemas.microsoft.com/office/drawing/2014/main" id="{B25DA8F0-FC41-05B6-C37A-5363A1273BFB}"/>
              </a:ext>
            </a:extLst>
          </p:cNvPr>
          <p:cNvSpPr>
            <a:spLocks noGrp="1"/>
          </p:cNvSpPr>
          <p:nvPr>
            <p:ph idx="1"/>
          </p:nvPr>
        </p:nvSpPr>
        <p:spPr>
          <a:xfrm>
            <a:off x="674426" y="1105470"/>
            <a:ext cx="10843147" cy="5734274"/>
          </a:xfrm>
        </p:spPr>
        <p:txBody>
          <a:bodyPr>
            <a:normAutofit/>
          </a:bodyPr>
          <a:lstStyle/>
          <a:p>
            <a:pPr marL="0" indent="0">
              <a:buNone/>
            </a:pPr>
            <a:r>
              <a:rPr lang="el-GR" dirty="0"/>
              <a:t>Στην 2</a:t>
            </a:r>
            <a:r>
              <a:rPr lang="el-GR" baseline="30000" dirty="0"/>
              <a:t>η</a:t>
            </a:r>
            <a:r>
              <a:rPr lang="el-GR" dirty="0"/>
              <a:t> Ενότητα </a:t>
            </a:r>
            <a:r>
              <a:rPr lang="el-GR" sz="2800" dirty="0"/>
              <a:t>θίγονται τα ακόλουθα θέματα:</a:t>
            </a:r>
          </a:p>
          <a:p>
            <a:r>
              <a:rPr lang="el-GR" dirty="0"/>
              <a:t>Ο προσδιορισμός της πηγής των λογισμών</a:t>
            </a:r>
          </a:p>
          <a:p>
            <a:r>
              <a:rPr lang="el-GR" dirty="0"/>
              <a:t>Τα στάδια που ακολουθεί ο πειρασμός</a:t>
            </a:r>
          </a:p>
          <a:p>
            <a:r>
              <a:rPr lang="el-GR" sz="2800" dirty="0"/>
              <a:t>Ο ρόλος του Βαπτίσματος</a:t>
            </a:r>
          </a:p>
          <a:p>
            <a:r>
              <a:rPr lang="el-GR" sz="2800" dirty="0"/>
              <a:t>Οι έννοιες της παραχώρησης και της βίας</a:t>
            </a:r>
          </a:p>
          <a:p>
            <a:r>
              <a:rPr lang="el-GR" dirty="0"/>
              <a:t>Η τεχνική της Αντίρρησης</a:t>
            </a:r>
            <a:endParaRPr lang="el-GR" sz="2800" dirty="0"/>
          </a:p>
          <a:p>
            <a:r>
              <a:rPr lang="el-GR" dirty="0"/>
              <a:t>Ο ρόλος της προσευχής</a:t>
            </a:r>
          </a:p>
          <a:p>
            <a:r>
              <a:rPr lang="el-GR" sz="2800" dirty="0"/>
              <a:t>Η αντιμετώπιση των λογισμών </a:t>
            </a:r>
            <a:r>
              <a:rPr lang="el-GR" sz="2800" b="1" dirty="0"/>
              <a:t> </a:t>
            </a:r>
            <a:endParaRPr lang="el-GR" dirty="0"/>
          </a:p>
        </p:txBody>
      </p:sp>
    </p:spTree>
    <p:extLst>
      <p:ext uri="{BB962C8B-B14F-4D97-AF65-F5344CB8AC3E}">
        <p14:creationId xmlns:p14="http://schemas.microsoft.com/office/powerpoint/2010/main" val="3913284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D93AE4-5062-E0D9-2AE1-5226A048AD5B}"/>
              </a:ext>
            </a:extLst>
          </p:cNvPr>
          <p:cNvSpPr>
            <a:spLocks noGrp="1"/>
          </p:cNvSpPr>
          <p:nvPr>
            <p:ph type="title"/>
          </p:nvPr>
        </p:nvSpPr>
        <p:spPr>
          <a:xfrm>
            <a:off x="838200" y="18256"/>
            <a:ext cx="10515600" cy="800610"/>
          </a:xfrm>
        </p:spPr>
        <p:txBody>
          <a:bodyPr>
            <a:normAutofit/>
          </a:bodyPr>
          <a:lstStyle/>
          <a:p>
            <a:pPr algn="ctr"/>
            <a:r>
              <a:rPr lang="el-GR" b="1" dirty="0"/>
              <a:t>Η έννοια της βίας</a:t>
            </a:r>
          </a:p>
        </p:txBody>
      </p:sp>
      <p:sp>
        <p:nvSpPr>
          <p:cNvPr id="3" name="Θέση περιεχομένου 2">
            <a:extLst>
              <a:ext uri="{FF2B5EF4-FFF2-40B4-BE49-F238E27FC236}">
                <a16:creationId xmlns:a16="http://schemas.microsoft.com/office/drawing/2014/main" id="{FB7932B2-F501-E5DA-A24D-005ED1FA12D3}"/>
              </a:ext>
            </a:extLst>
          </p:cNvPr>
          <p:cNvSpPr>
            <a:spLocks noGrp="1"/>
          </p:cNvSpPr>
          <p:nvPr>
            <p:ph idx="1"/>
          </p:nvPr>
        </p:nvSpPr>
        <p:spPr>
          <a:xfrm>
            <a:off x="0" y="981679"/>
            <a:ext cx="12192000" cy="5858065"/>
          </a:xfrm>
        </p:spPr>
        <p:txBody>
          <a:bodyPr/>
          <a:lstStyle/>
          <a:p>
            <a:r>
              <a:rPr lang="el-GR" dirty="0"/>
              <a:t>Συμβουλεύει λοιπόν ο Ευάγριος: "</a:t>
            </a:r>
            <a:r>
              <a:rPr lang="el-GR" i="1" dirty="0"/>
              <a:t>Πίεζε </a:t>
            </a:r>
            <a:r>
              <a:rPr lang="el-GR" i="1" dirty="0" err="1"/>
              <a:t>τὴν</a:t>
            </a:r>
            <a:r>
              <a:rPr lang="el-GR" i="1" dirty="0"/>
              <a:t> </a:t>
            </a:r>
            <a:r>
              <a:rPr lang="el-GR" i="1" dirty="0" err="1"/>
              <a:t>ψυχήν</a:t>
            </a:r>
            <a:r>
              <a:rPr lang="el-GR" i="1" dirty="0"/>
              <a:t> σου </a:t>
            </a:r>
            <a:r>
              <a:rPr lang="el-GR" i="1" dirty="0" err="1"/>
              <a:t>τοῦ</a:t>
            </a:r>
            <a:r>
              <a:rPr lang="el-GR" i="1" dirty="0"/>
              <a:t> κατ’ </a:t>
            </a:r>
            <a:r>
              <a:rPr lang="el-GR" i="1" dirty="0" err="1"/>
              <a:t>ἀρχὴν</a:t>
            </a:r>
            <a:r>
              <a:rPr lang="el-GR" i="1" dirty="0"/>
              <a:t> </a:t>
            </a:r>
            <a:r>
              <a:rPr lang="el-GR" i="1" dirty="0" err="1"/>
              <a:t>τῆς</a:t>
            </a:r>
            <a:r>
              <a:rPr lang="el-GR" i="1" dirty="0"/>
              <a:t> </a:t>
            </a:r>
            <a:r>
              <a:rPr lang="el-GR" i="1" dirty="0" err="1"/>
              <a:t>προσευχῆς</a:t>
            </a:r>
            <a:r>
              <a:rPr lang="el-GR" i="1" dirty="0"/>
              <a:t> δάκρυα </a:t>
            </a:r>
            <a:r>
              <a:rPr lang="el-GR" i="1" dirty="0" err="1"/>
              <a:t>χεῖν</a:t>
            </a:r>
            <a:r>
              <a:rPr lang="el-GR" i="1" dirty="0"/>
              <a:t> </a:t>
            </a:r>
            <a:r>
              <a:rPr lang="el-GR" i="1" dirty="0" err="1"/>
              <a:t>καί</a:t>
            </a:r>
            <a:r>
              <a:rPr lang="el-GR" i="1" dirty="0"/>
              <a:t> σε </a:t>
            </a:r>
            <a:r>
              <a:rPr lang="el-GR" i="1" dirty="0" err="1"/>
              <a:t>λυπῆσθαι</a:t>
            </a:r>
            <a:r>
              <a:rPr lang="el-GR" i="1" dirty="0"/>
              <a:t> </a:t>
            </a:r>
            <a:r>
              <a:rPr lang="el-GR" i="1" dirty="0" err="1"/>
              <a:t>ἵνα</a:t>
            </a:r>
            <a:r>
              <a:rPr lang="el-GR" i="1" dirty="0"/>
              <a:t> ἡ προσευχή σου </a:t>
            </a:r>
            <a:r>
              <a:rPr lang="el-GR" i="1" dirty="0" err="1"/>
              <a:t>πᾶσα</a:t>
            </a:r>
            <a:r>
              <a:rPr lang="el-GR" i="1" dirty="0"/>
              <a:t> </a:t>
            </a:r>
            <a:r>
              <a:rPr lang="el-GR" i="1" dirty="0" err="1"/>
              <a:t>ὠφέλιμος</a:t>
            </a:r>
            <a:r>
              <a:rPr lang="el-GR" i="1" dirty="0"/>
              <a:t> </a:t>
            </a:r>
            <a:r>
              <a:rPr lang="el-GR" i="1" dirty="0" err="1"/>
              <a:t>γένηται</a:t>
            </a:r>
            <a:r>
              <a:rPr lang="el-GR" dirty="0"/>
              <a:t>"</a:t>
            </a:r>
            <a:r>
              <a:rPr lang="el-GR" i="1" dirty="0"/>
              <a:t> </a:t>
            </a:r>
            <a:r>
              <a:rPr lang="el-GR" dirty="0"/>
              <a:t>(</a:t>
            </a:r>
            <a:r>
              <a:rPr lang="el-GR" i="1" dirty="0"/>
              <a:t>Παραινέσεις </a:t>
            </a:r>
            <a:r>
              <a:rPr lang="el-GR" i="1" dirty="0" err="1"/>
              <a:t>πρὸς</a:t>
            </a:r>
            <a:r>
              <a:rPr lang="el-GR" i="1" dirty="0"/>
              <a:t> Μοναχούς</a:t>
            </a:r>
            <a:r>
              <a:rPr lang="el-GR" dirty="0"/>
              <a:t>, </a:t>
            </a:r>
            <a:r>
              <a:rPr lang="en-GB" dirty="0"/>
              <a:t>Frank</a:t>
            </a:r>
            <a:r>
              <a:rPr lang="el-GR" dirty="0"/>
              <a:t> σ. 561). Άλλωστε, ο Θεός αποδέχεται τον άνθρωπο όχι με βάση τους κόπους του αλλά κυρίως με κριτήριο την αυτοπροαίρετη διάθεσή του: "</a:t>
            </a:r>
            <a:r>
              <a:rPr lang="el-GR" i="1" dirty="0" err="1"/>
              <a:t>Ἐλεήμων</a:t>
            </a:r>
            <a:r>
              <a:rPr lang="el-GR" i="1" dirty="0"/>
              <a:t> </a:t>
            </a:r>
            <a:r>
              <a:rPr lang="el-GR" i="1" dirty="0" err="1"/>
              <a:t>γὰρ</a:t>
            </a:r>
            <a:r>
              <a:rPr lang="el-GR" i="1" dirty="0"/>
              <a:t> ὁ κύριός σου </a:t>
            </a:r>
            <a:r>
              <a:rPr lang="el-GR" i="1" dirty="0" err="1"/>
              <a:t>καί</a:t>
            </a:r>
            <a:r>
              <a:rPr lang="el-GR" i="1" dirty="0"/>
              <a:t> σε δέχεται </a:t>
            </a:r>
            <a:r>
              <a:rPr lang="el-GR" i="1" dirty="0" err="1"/>
              <a:t>οὐ</a:t>
            </a:r>
            <a:r>
              <a:rPr lang="el-GR" i="1" dirty="0"/>
              <a:t> </a:t>
            </a:r>
            <a:r>
              <a:rPr lang="el-GR" i="1" dirty="0" err="1"/>
              <a:t>κατὰ</a:t>
            </a:r>
            <a:r>
              <a:rPr lang="el-GR" i="1" dirty="0"/>
              <a:t> </a:t>
            </a:r>
            <a:r>
              <a:rPr lang="el-GR" i="1" dirty="0" err="1"/>
              <a:t>τοὺς</a:t>
            </a:r>
            <a:r>
              <a:rPr lang="el-GR" i="1" dirty="0"/>
              <a:t> πόνους σου </a:t>
            </a:r>
            <a:r>
              <a:rPr lang="el-GR" i="1" dirty="0" err="1"/>
              <a:t>ἀλλὰ</a:t>
            </a:r>
            <a:r>
              <a:rPr lang="el-GR" i="1" dirty="0"/>
              <a:t> </a:t>
            </a:r>
            <a:r>
              <a:rPr lang="el-GR" i="1" dirty="0" err="1"/>
              <a:t>κατὰ</a:t>
            </a:r>
            <a:r>
              <a:rPr lang="el-GR" i="1" dirty="0"/>
              <a:t> </a:t>
            </a:r>
            <a:r>
              <a:rPr lang="el-GR" i="1" dirty="0" err="1"/>
              <a:t>τὴν</a:t>
            </a:r>
            <a:r>
              <a:rPr lang="el-GR" i="1" dirty="0"/>
              <a:t> προαίρεσίν σου </a:t>
            </a:r>
            <a:r>
              <a:rPr lang="el-GR" i="1" dirty="0" err="1"/>
              <a:t>ὥσπερ</a:t>
            </a:r>
            <a:r>
              <a:rPr lang="el-GR" i="1" dirty="0"/>
              <a:t> </a:t>
            </a:r>
            <a:r>
              <a:rPr lang="el-GR" i="1" dirty="0" err="1"/>
              <a:t>τὴν</a:t>
            </a:r>
            <a:r>
              <a:rPr lang="el-GR" i="1" dirty="0"/>
              <a:t> </a:t>
            </a:r>
            <a:r>
              <a:rPr lang="el-GR" i="1" dirty="0" err="1"/>
              <a:t>προσφορὰ</a:t>
            </a:r>
            <a:r>
              <a:rPr lang="el-GR" i="1" dirty="0"/>
              <a:t> </a:t>
            </a:r>
            <a:r>
              <a:rPr lang="el-GR" i="1" dirty="0" err="1"/>
              <a:t>τῆς</a:t>
            </a:r>
            <a:r>
              <a:rPr lang="el-GR" i="1" dirty="0"/>
              <a:t> </a:t>
            </a:r>
            <a:r>
              <a:rPr lang="el-GR" i="1" dirty="0" err="1"/>
              <a:t>πενιχρᾶς</a:t>
            </a:r>
            <a:r>
              <a:rPr lang="el-GR" dirty="0"/>
              <a:t>"(</a:t>
            </a:r>
            <a:r>
              <a:rPr lang="el-GR" i="1" dirty="0"/>
              <a:t>Παραινέσεις </a:t>
            </a:r>
            <a:r>
              <a:rPr lang="el-GR" i="1" dirty="0" err="1"/>
              <a:t>πρὸς</a:t>
            </a:r>
            <a:r>
              <a:rPr lang="el-GR" i="1" dirty="0"/>
              <a:t> Μοναχούς</a:t>
            </a:r>
            <a:r>
              <a:rPr lang="el-GR" dirty="0"/>
              <a:t>, </a:t>
            </a:r>
            <a:r>
              <a:rPr lang="en-GB" dirty="0"/>
              <a:t>Frank</a:t>
            </a:r>
            <a:r>
              <a:rPr lang="el-GR" dirty="0"/>
              <a:t> σ. 559).</a:t>
            </a:r>
            <a:r>
              <a:rPr lang="el-GR" baseline="30000" dirty="0"/>
              <a:t> </a:t>
            </a:r>
            <a:r>
              <a:rPr lang="el-GR" dirty="0"/>
              <a:t> </a:t>
            </a:r>
          </a:p>
          <a:p>
            <a:r>
              <a:rPr lang="el-GR" dirty="0"/>
              <a:t>Ο Μακάριος, απόλυτα σύμφωνος με την </a:t>
            </a:r>
            <a:r>
              <a:rPr lang="el-GR" dirty="0" err="1"/>
              <a:t>ευαγριανή</a:t>
            </a:r>
            <a:r>
              <a:rPr lang="el-GR" dirty="0"/>
              <a:t> τοποθέτηση προτείνει τη "βίαιη" επιδίωξη του αγαθού, ακόμη και όταν η καρδιά αντιστέκεται, με στόχο την αυτεξούσια συγκατάθεση για την προσέλευση της θείας αρωγής: "</a:t>
            </a:r>
            <a:r>
              <a:rPr lang="el-GR" i="1" dirty="0" err="1"/>
              <a:t>χρὴ</a:t>
            </a:r>
            <a:r>
              <a:rPr lang="el-GR" i="1" dirty="0"/>
              <a:t> </a:t>
            </a:r>
            <a:r>
              <a:rPr lang="el-GR" i="1" dirty="0" err="1"/>
              <a:t>βιάζεσθαι</a:t>
            </a:r>
            <a:r>
              <a:rPr lang="el-GR" i="1" dirty="0"/>
              <a:t> </a:t>
            </a:r>
            <a:r>
              <a:rPr lang="el-GR" i="1" dirty="0" err="1"/>
              <a:t>ἑαυτὸν</a:t>
            </a:r>
            <a:r>
              <a:rPr lang="el-GR" i="1" dirty="0"/>
              <a:t> </a:t>
            </a:r>
            <a:r>
              <a:rPr lang="el-GR" i="1" dirty="0" err="1"/>
              <a:t>εἰς</a:t>
            </a:r>
            <a:r>
              <a:rPr lang="el-GR" i="1" dirty="0"/>
              <a:t> </a:t>
            </a:r>
            <a:r>
              <a:rPr lang="el-GR" i="1" dirty="0" err="1"/>
              <a:t>τὸ</a:t>
            </a:r>
            <a:r>
              <a:rPr lang="el-GR" i="1" dirty="0"/>
              <a:t> </a:t>
            </a:r>
            <a:r>
              <a:rPr lang="el-GR" i="1" dirty="0" err="1"/>
              <a:t>ἀγαθὸ</a:t>
            </a:r>
            <a:r>
              <a:rPr lang="el-GR" i="1" dirty="0"/>
              <a:t> </a:t>
            </a:r>
            <a:r>
              <a:rPr lang="el-GR" i="1" dirty="0" err="1"/>
              <a:t>καὶ</a:t>
            </a:r>
            <a:r>
              <a:rPr lang="el-GR" i="1" dirty="0"/>
              <a:t> </a:t>
            </a:r>
            <a:r>
              <a:rPr lang="el-GR" i="1" dirty="0" err="1"/>
              <a:t>μὴ</a:t>
            </a:r>
            <a:r>
              <a:rPr lang="el-GR" i="1" dirty="0"/>
              <a:t> </a:t>
            </a:r>
            <a:r>
              <a:rPr lang="el-GR" i="1" dirty="0" err="1"/>
              <a:t>θελούσης</a:t>
            </a:r>
            <a:r>
              <a:rPr lang="el-GR" i="1" dirty="0"/>
              <a:t> </a:t>
            </a:r>
            <a:r>
              <a:rPr lang="el-GR" i="1" dirty="0" err="1"/>
              <a:t>τῆς</a:t>
            </a:r>
            <a:r>
              <a:rPr lang="el-GR" i="1" dirty="0"/>
              <a:t> καρδίας, </a:t>
            </a:r>
            <a:r>
              <a:rPr lang="el-GR" i="1" dirty="0" err="1"/>
              <a:t>προσδοκῶντα</a:t>
            </a:r>
            <a:r>
              <a:rPr lang="el-GR" i="1" dirty="0"/>
              <a:t> </a:t>
            </a:r>
            <a:r>
              <a:rPr lang="el-GR" i="1" dirty="0" err="1"/>
              <a:t>διὰ</a:t>
            </a:r>
            <a:r>
              <a:rPr lang="el-GR" i="1" dirty="0"/>
              <a:t> </a:t>
            </a:r>
            <a:r>
              <a:rPr lang="el-GR" i="1" dirty="0" err="1"/>
              <a:t>παντὸς</a:t>
            </a:r>
            <a:r>
              <a:rPr lang="el-GR" i="1" dirty="0"/>
              <a:t> </a:t>
            </a:r>
            <a:r>
              <a:rPr lang="el-GR" i="1" dirty="0" err="1"/>
              <a:t>ἐν</a:t>
            </a:r>
            <a:r>
              <a:rPr lang="el-GR" i="1" dirty="0"/>
              <a:t> </a:t>
            </a:r>
            <a:r>
              <a:rPr lang="el-GR" i="1" dirty="0" err="1"/>
              <a:t>πίστει</a:t>
            </a:r>
            <a:r>
              <a:rPr lang="el-GR" i="1" dirty="0"/>
              <a:t> </a:t>
            </a:r>
            <a:r>
              <a:rPr lang="el-GR" i="1" dirty="0" err="1"/>
              <a:t>ἀδιστάκτῳ</a:t>
            </a:r>
            <a:r>
              <a:rPr lang="el-GR" i="1" dirty="0"/>
              <a:t> </a:t>
            </a:r>
            <a:r>
              <a:rPr lang="el-GR" i="1" dirty="0" err="1"/>
              <a:t>τὸ</a:t>
            </a:r>
            <a:r>
              <a:rPr lang="el-GR" i="1" dirty="0"/>
              <a:t> </a:t>
            </a:r>
            <a:r>
              <a:rPr lang="el-GR" i="1" dirty="0" err="1"/>
              <a:t>ἔλεος</a:t>
            </a:r>
            <a:r>
              <a:rPr lang="el-GR" i="1" dirty="0"/>
              <a:t> </a:t>
            </a:r>
            <a:r>
              <a:rPr lang="el-GR" i="1" dirty="0" err="1"/>
              <a:t>αὐτοῦ</a:t>
            </a:r>
            <a:r>
              <a:rPr lang="el-GR" i="1" dirty="0"/>
              <a:t>, </a:t>
            </a:r>
            <a:r>
              <a:rPr lang="el-GR" i="1" dirty="0" err="1"/>
              <a:t>καὶ</a:t>
            </a:r>
            <a:r>
              <a:rPr lang="el-GR" i="1" dirty="0"/>
              <a:t> </a:t>
            </a:r>
            <a:r>
              <a:rPr lang="el-GR" i="1" dirty="0" err="1"/>
              <a:t>βιάζεσθαι</a:t>
            </a:r>
            <a:r>
              <a:rPr lang="el-GR" i="1" dirty="0"/>
              <a:t> </a:t>
            </a:r>
            <a:r>
              <a:rPr lang="el-GR" i="1" dirty="0" err="1"/>
              <a:t>ἑαυτὸν</a:t>
            </a:r>
            <a:r>
              <a:rPr lang="el-GR" i="1" dirty="0"/>
              <a:t> </a:t>
            </a:r>
            <a:r>
              <a:rPr lang="el-GR" i="1" dirty="0" err="1"/>
              <a:t>εἰς</a:t>
            </a:r>
            <a:r>
              <a:rPr lang="el-GR" i="1" dirty="0"/>
              <a:t> </a:t>
            </a:r>
            <a:r>
              <a:rPr lang="el-GR" i="1" dirty="0" err="1"/>
              <a:t>τὴν</a:t>
            </a:r>
            <a:r>
              <a:rPr lang="el-GR" i="1" dirty="0"/>
              <a:t> </a:t>
            </a:r>
            <a:r>
              <a:rPr lang="el-GR" i="1" dirty="0" err="1"/>
              <a:t>ἀγάπην</a:t>
            </a:r>
            <a:r>
              <a:rPr lang="el-GR" i="1" dirty="0"/>
              <a:t>, </a:t>
            </a:r>
            <a:r>
              <a:rPr lang="el-GR" i="1" dirty="0" err="1"/>
              <a:t>μὴ</a:t>
            </a:r>
            <a:r>
              <a:rPr lang="el-GR" i="1" dirty="0"/>
              <a:t> </a:t>
            </a:r>
            <a:r>
              <a:rPr lang="el-GR" i="1" dirty="0" err="1"/>
              <a:t>ἔχοντα</a:t>
            </a:r>
            <a:r>
              <a:rPr lang="el-GR" i="1" dirty="0"/>
              <a:t> </a:t>
            </a:r>
            <a:r>
              <a:rPr lang="el-GR" i="1" dirty="0" err="1"/>
              <a:t>ἀγάπην</a:t>
            </a:r>
            <a:r>
              <a:rPr lang="el-GR" dirty="0"/>
              <a:t>"(</a:t>
            </a:r>
            <a:r>
              <a:rPr lang="el-GR" i="1" dirty="0" err="1"/>
              <a:t>Ὁμιλίαι</a:t>
            </a:r>
            <a:r>
              <a:rPr lang="el-GR" i="1" dirty="0"/>
              <a:t> </a:t>
            </a:r>
            <a:r>
              <a:rPr lang="el-GR" i="1" dirty="0" err="1"/>
              <a:t>Πνευματικαὶ</a:t>
            </a:r>
            <a:r>
              <a:rPr lang="el-GR" i="1" dirty="0"/>
              <a:t> ΙΘ΄,</a:t>
            </a:r>
            <a:r>
              <a:rPr lang="el-GR" dirty="0"/>
              <a:t> </a:t>
            </a:r>
            <a:r>
              <a:rPr lang="en-GB" dirty="0"/>
              <a:t>PG</a:t>
            </a:r>
            <a:r>
              <a:rPr lang="el-GR" dirty="0"/>
              <a:t> 34, 644 </a:t>
            </a:r>
            <a:r>
              <a:rPr lang="en-GB" dirty="0"/>
              <a:t>D</a:t>
            </a:r>
            <a:r>
              <a:rPr lang="el-GR" dirty="0"/>
              <a:t>).</a:t>
            </a:r>
          </a:p>
        </p:txBody>
      </p:sp>
    </p:spTree>
    <p:extLst>
      <p:ext uri="{BB962C8B-B14F-4D97-AF65-F5344CB8AC3E}">
        <p14:creationId xmlns:p14="http://schemas.microsoft.com/office/powerpoint/2010/main" val="103504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031089-8608-5869-78D3-923124084DD9}"/>
              </a:ext>
            </a:extLst>
          </p:cNvPr>
          <p:cNvSpPr>
            <a:spLocks noGrp="1"/>
          </p:cNvSpPr>
          <p:nvPr>
            <p:ph type="title"/>
          </p:nvPr>
        </p:nvSpPr>
        <p:spPr>
          <a:xfrm>
            <a:off x="838200" y="1"/>
            <a:ext cx="10515600" cy="436727"/>
          </a:xfrm>
        </p:spPr>
        <p:txBody>
          <a:bodyPr>
            <a:normAutofit fontScale="90000"/>
          </a:bodyPr>
          <a:lstStyle/>
          <a:p>
            <a:pPr algn="ctr"/>
            <a:r>
              <a:rPr lang="el-GR" b="1" dirty="0"/>
              <a:t>Η έννοια της βίας</a:t>
            </a:r>
            <a:endParaRPr lang="el-GR" dirty="0"/>
          </a:p>
        </p:txBody>
      </p:sp>
      <p:sp>
        <p:nvSpPr>
          <p:cNvPr id="3" name="Θέση περιεχομένου 2">
            <a:extLst>
              <a:ext uri="{FF2B5EF4-FFF2-40B4-BE49-F238E27FC236}">
                <a16:creationId xmlns:a16="http://schemas.microsoft.com/office/drawing/2014/main" id="{7627954B-6BAD-1E81-A657-FEC9D341B0BD}"/>
              </a:ext>
            </a:extLst>
          </p:cNvPr>
          <p:cNvSpPr>
            <a:spLocks noGrp="1"/>
          </p:cNvSpPr>
          <p:nvPr>
            <p:ph idx="1"/>
          </p:nvPr>
        </p:nvSpPr>
        <p:spPr>
          <a:xfrm>
            <a:off x="0" y="436728"/>
            <a:ext cx="12192000" cy="6421271"/>
          </a:xfrm>
        </p:spPr>
        <p:txBody>
          <a:bodyPr>
            <a:normAutofit lnSpcReduction="10000"/>
          </a:bodyPr>
          <a:lstStyle/>
          <a:p>
            <a:r>
              <a:rPr lang="el-GR" dirty="0"/>
              <a:t>Ωστόσο, ο Ευάγριος αναγνωρίζει και περιπτώσεις όπου, παρά το βίαιο εξαναγκασμό της ανθρώπινης θέλησης, η πραγμάτωση της προσευχής παραμένει ανεφάρμοστη. Στις περιπτώσεις αυτές, προτείνεται το πένθος και τα δάκρυα: "</a:t>
            </a:r>
            <a:r>
              <a:rPr lang="el-GR" i="1" dirty="0" err="1"/>
              <a:t>Ὅταν</a:t>
            </a:r>
            <a:r>
              <a:rPr lang="el-GR" i="1" dirty="0"/>
              <a:t> </a:t>
            </a:r>
            <a:r>
              <a:rPr lang="el-GR" i="1" dirty="0" err="1"/>
              <a:t>καθαρθῆναι</a:t>
            </a:r>
            <a:r>
              <a:rPr lang="el-GR" i="1" dirty="0"/>
              <a:t> </a:t>
            </a:r>
            <a:r>
              <a:rPr lang="el-GR" i="1" dirty="0" err="1"/>
              <a:t>τὴν</a:t>
            </a:r>
            <a:r>
              <a:rPr lang="el-GR" i="1" dirty="0"/>
              <a:t> </a:t>
            </a:r>
            <a:r>
              <a:rPr lang="el-GR" i="1" dirty="0" err="1"/>
              <a:t>εὐχὴν</a:t>
            </a:r>
            <a:r>
              <a:rPr lang="el-GR" i="1" dirty="0"/>
              <a:t> </a:t>
            </a:r>
            <a:r>
              <a:rPr lang="el-GR" i="1" dirty="0" err="1"/>
              <a:t>βιαζόμεθα</a:t>
            </a:r>
            <a:r>
              <a:rPr lang="el-GR" i="1" dirty="0"/>
              <a:t>, </a:t>
            </a:r>
            <a:r>
              <a:rPr lang="el-GR" i="1" dirty="0" err="1"/>
              <a:t>καὶ</a:t>
            </a:r>
            <a:r>
              <a:rPr lang="el-GR" i="1" dirty="0"/>
              <a:t> </a:t>
            </a:r>
            <a:r>
              <a:rPr lang="el-GR" i="1" dirty="0" err="1"/>
              <a:t>οὐ</a:t>
            </a:r>
            <a:r>
              <a:rPr lang="el-GR" i="1" dirty="0"/>
              <a:t> δυνάμεθα, </a:t>
            </a:r>
            <a:r>
              <a:rPr lang="el-GR" i="1" dirty="0" err="1"/>
              <a:t>ἀλλ</a:t>
            </a:r>
            <a:r>
              <a:rPr lang="el-GR" i="1" dirty="0"/>
              <a:t>’ </a:t>
            </a:r>
            <a:r>
              <a:rPr lang="el-GR" i="1" dirty="0" err="1"/>
              <a:t>ἐσκοτίσμεθα</a:t>
            </a:r>
            <a:r>
              <a:rPr lang="el-GR" i="1" dirty="0"/>
              <a:t>, τότε </a:t>
            </a:r>
            <a:r>
              <a:rPr lang="el-GR" i="1" dirty="0" err="1"/>
              <a:t>δάκρυσι</a:t>
            </a:r>
            <a:r>
              <a:rPr lang="el-GR" i="1" dirty="0"/>
              <a:t> </a:t>
            </a:r>
            <a:r>
              <a:rPr lang="el-GR" i="1" dirty="0" err="1"/>
              <a:t>τὰς</a:t>
            </a:r>
            <a:r>
              <a:rPr lang="el-GR" i="1" dirty="0"/>
              <a:t> </a:t>
            </a:r>
            <a:r>
              <a:rPr lang="el-GR" i="1" dirty="0" err="1"/>
              <a:t>παρειὰς</a:t>
            </a:r>
            <a:r>
              <a:rPr lang="el-GR" i="1" dirty="0"/>
              <a:t> </a:t>
            </a:r>
            <a:r>
              <a:rPr lang="el-GR" i="1" dirty="0" err="1"/>
              <a:t>καταβρέξαντες</a:t>
            </a:r>
            <a:r>
              <a:rPr lang="el-GR" i="1" dirty="0"/>
              <a:t>, </a:t>
            </a:r>
            <a:r>
              <a:rPr lang="el-GR" i="1" dirty="0" err="1"/>
              <a:t>Θεὸν</a:t>
            </a:r>
            <a:r>
              <a:rPr lang="el-GR" i="1" dirty="0"/>
              <a:t> </a:t>
            </a:r>
            <a:r>
              <a:rPr lang="el-GR" i="1" dirty="0" err="1"/>
              <a:t>ἰκετεύσωμεν</a:t>
            </a:r>
            <a:r>
              <a:rPr lang="el-GR" i="1" dirty="0"/>
              <a:t> </a:t>
            </a:r>
            <a:r>
              <a:rPr lang="el-GR" i="1" dirty="0" err="1"/>
              <a:t>ἐπὶ</a:t>
            </a:r>
            <a:r>
              <a:rPr lang="el-GR" i="1" dirty="0"/>
              <a:t> </a:t>
            </a:r>
            <a:r>
              <a:rPr lang="el-GR" i="1" dirty="0" err="1"/>
              <a:t>τῷ</a:t>
            </a:r>
            <a:r>
              <a:rPr lang="el-GR" i="1" dirty="0"/>
              <a:t> </a:t>
            </a:r>
            <a:r>
              <a:rPr lang="el-GR" i="1" dirty="0" err="1"/>
              <a:t>διαλυθῆναι</a:t>
            </a:r>
            <a:r>
              <a:rPr lang="el-GR" i="1" dirty="0"/>
              <a:t> </a:t>
            </a:r>
            <a:r>
              <a:rPr lang="el-GR" i="1" dirty="0" err="1"/>
              <a:t>τοῦ</a:t>
            </a:r>
            <a:r>
              <a:rPr lang="el-GR" i="1" dirty="0"/>
              <a:t> πολέμου </a:t>
            </a:r>
            <a:r>
              <a:rPr lang="el-GR" i="1" dirty="0" err="1"/>
              <a:t>τὴν</a:t>
            </a:r>
            <a:r>
              <a:rPr lang="el-GR" i="1" dirty="0"/>
              <a:t> νύκτα, </a:t>
            </a:r>
            <a:r>
              <a:rPr lang="el-GR" i="1" dirty="0" err="1"/>
              <a:t>καὶ</a:t>
            </a:r>
            <a:r>
              <a:rPr lang="el-GR" i="1" dirty="0"/>
              <a:t> </a:t>
            </a:r>
            <a:r>
              <a:rPr lang="el-GR" i="1" dirty="0" err="1"/>
              <a:t>ἐλλαμθῆναι</a:t>
            </a:r>
            <a:r>
              <a:rPr lang="el-GR" i="1" dirty="0"/>
              <a:t> </a:t>
            </a:r>
            <a:r>
              <a:rPr lang="el-GR" i="1" dirty="0" err="1"/>
              <a:t>τῆς</a:t>
            </a:r>
            <a:r>
              <a:rPr lang="el-GR" i="1" dirty="0"/>
              <a:t> </a:t>
            </a:r>
            <a:r>
              <a:rPr lang="el-GR" i="1" dirty="0" err="1"/>
              <a:t>ψυχῆς</a:t>
            </a:r>
            <a:r>
              <a:rPr lang="el-GR" i="1" dirty="0"/>
              <a:t> </a:t>
            </a:r>
            <a:r>
              <a:rPr lang="el-GR" i="1" dirty="0" err="1"/>
              <a:t>τὸ</a:t>
            </a:r>
            <a:r>
              <a:rPr lang="el-GR" i="1" dirty="0"/>
              <a:t> φέγγος</a:t>
            </a:r>
            <a:r>
              <a:rPr lang="el-GR"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1133 Α. Πρβ. </a:t>
            </a:r>
            <a:r>
              <a:rPr lang="el-GR" i="1" dirty="0"/>
              <a:t>Λόγος </a:t>
            </a:r>
            <a:r>
              <a:rPr lang="el-GR" i="1" dirty="0" err="1"/>
              <a:t>Περὶ</a:t>
            </a:r>
            <a:r>
              <a:rPr lang="el-GR" i="1" dirty="0"/>
              <a:t> </a:t>
            </a:r>
            <a:r>
              <a:rPr lang="el-GR" i="1" dirty="0" err="1"/>
              <a:t>Προσευχῆς</a:t>
            </a:r>
            <a:r>
              <a:rPr lang="el-GR" i="1" dirty="0"/>
              <a:t> ΙΔ΄,</a:t>
            </a:r>
            <a:r>
              <a:rPr lang="el-GR" dirty="0"/>
              <a:t> </a:t>
            </a:r>
            <a:r>
              <a:rPr lang="en-GB" dirty="0"/>
              <a:t>PG</a:t>
            </a:r>
            <a:r>
              <a:rPr lang="el-GR" dirty="0"/>
              <a:t> 79, 1168 </a:t>
            </a:r>
            <a:r>
              <a:rPr lang="en-GB" dirty="0"/>
              <a:t>D</a:t>
            </a:r>
            <a:r>
              <a:rPr lang="el-GR" dirty="0"/>
              <a:t>). </a:t>
            </a:r>
            <a:r>
              <a:rPr lang="en-US" dirty="0"/>
              <a:t> </a:t>
            </a:r>
            <a:endParaRPr lang="el-GR" dirty="0"/>
          </a:p>
          <a:p>
            <a:r>
              <a:rPr lang="el-GR" baseline="30000" dirty="0"/>
              <a:t> </a:t>
            </a:r>
            <a:r>
              <a:rPr lang="el-GR" dirty="0"/>
              <a:t> Η "</a:t>
            </a:r>
            <a:r>
              <a:rPr lang="el-GR" i="1" dirty="0" err="1"/>
              <a:t>προσκαρτέρησις</a:t>
            </a:r>
            <a:r>
              <a:rPr lang="el-GR" i="1" dirty="0"/>
              <a:t> </a:t>
            </a:r>
            <a:r>
              <a:rPr lang="el-GR" i="1" dirty="0" err="1"/>
              <a:t>τῆς</a:t>
            </a:r>
            <a:r>
              <a:rPr lang="el-GR" i="1" dirty="0"/>
              <a:t> </a:t>
            </a:r>
            <a:r>
              <a:rPr lang="el-GR" i="1" dirty="0" err="1"/>
              <a:t>εὐχῆς</a:t>
            </a:r>
            <a:r>
              <a:rPr lang="el-GR" dirty="0"/>
              <a:t>" θεωρείται η κατεξοχήν αρετή που συνάπτει τον άνθρωπο με το Θεό καθαγιάζοντας ολόκληρη την υπαρξιακή του υπόσταση: "</a:t>
            </a:r>
            <a:r>
              <a:rPr lang="el-GR" i="1" dirty="0" err="1"/>
              <a:t>κεφάλαιον</a:t>
            </a:r>
            <a:r>
              <a:rPr lang="el-GR" i="1" dirty="0"/>
              <a:t> </a:t>
            </a:r>
            <a:r>
              <a:rPr lang="el-GR" i="1" dirty="0" err="1"/>
              <a:t>δὲ</a:t>
            </a:r>
            <a:r>
              <a:rPr lang="el-GR" i="1" dirty="0"/>
              <a:t> πάσης </a:t>
            </a:r>
            <a:r>
              <a:rPr lang="el-GR" i="1" dirty="0" err="1"/>
              <a:t>σπουδῆς</a:t>
            </a:r>
            <a:r>
              <a:rPr lang="el-GR" i="1" dirty="0"/>
              <a:t> </a:t>
            </a:r>
            <a:r>
              <a:rPr lang="el-GR" i="1" dirty="0" err="1"/>
              <a:t>ἀγαθῇς</a:t>
            </a:r>
            <a:r>
              <a:rPr lang="el-GR" i="1" dirty="0"/>
              <a:t>, </a:t>
            </a:r>
            <a:r>
              <a:rPr lang="el-GR" i="1" dirty="0" err="1"/>
              <a:t>καὶ</a:t>
            </a:r>
            <a:r>
              <a:rPr lang="el-GR" i="1" dirty="0"/>
              <a:t> </a:t>
            </a:r>
            <a:r>
              <a:rPr lang="el-GR" i="1" dirty="0" err="1"/>
              <a:t>κορυφαῖον</a:t>
            </a:r>
            <a:r>
              <a:rPr lang="el-GR" i="1" dirty="0"/>
              <a:t> </a:t>
            </a:r>
            <a:r>
              <a:rPr lang="el-GR" i="1" dirty="0" err="1"/>
              <a:t>τῶν</a:t>
            </a:r>
            <a:r>
              <a:rPr lang="el-GR" i="1" dirty="0"/>
              <a:t> κατορθωμάτων </a:t>
            </a:r>
            <a:r>
              <a:rPr lang="el-GR" i="1" dirty="0" err="1"/>
              <a:t>ἐστὶ</a:t>
            </a:r>
            <a:r>
              <a:rPr lang="el-GR" i="1" dirty="0"/>
              <a:t> </a:t>
            </a:r>
            <a:r>
              <a:rPr lang="el-GR" i="1" dirty="0" err="1"/>
              <a:t>τὸ</a:t>
            </a:r>
            <a:r>
              <a:rPr lang="el-GR" i="1" dirty="0"/>
              <a:t> </a:t>
            </a:r>
            <a:r>
              <a:rPr lang="el-GR" i="1" dirty="0" err="1"/>
              <a:t>προσκαρτερεῖν</a:t>
            </a:r>
            <a:r>
              <a:rPr lang="el-GR" i="1" dirty="0"/>
              <a:t> </a:t>
            </a:r>
            <a:r>
              <a:rPr lang="el-GR" i="1" dirty="0" err="1"/>
              <a:t>τῇ</a:t>
            </a:r>
            <a:r>
              <a:rPr lang="el-GR" i="1" dirty="0"/>
              <a:t> </a:t>
            </a:r>
            <a:r>
              <a:rPr lang="el-GR" i="1" dirty="0" err="1"/>
              <a:t>εὐχῇ</a:t>
            </a:r>
            <a:r>
              <a:rPr lang="el-GR" i="1" dirty="0"/>
              <a:t>... Ὁ </a:t>
            </a:r>
            <a:r>
              <a:rPr lang="el-GR" i="1" dirty="0" err="1"/>
              <a:t>γὰρ</a:t>
            </a:r>
            <a:r>
              <a:rPr lang="el-GR" i="1" dirty="0"/>
              <a:t> </a:t>
            </a:r>
            <a:r>
              <a:rPr lang="el-GR" i="1" dirty="0" err="1"/>
              <a:t>ἑαυτόν</a:t>
            </a:r>
            <a:r>
              <a:rPr lang="el-GR" i="1" dirty="0"/>
              <a:t> </a:t>
            </a:r>
            <a:r>
              <a:rPr lang="el-GR" i="1" dirty="0" err="1"/>
              <a:t>ὁσημέραι</a:t>
            </a:r>
            <a:r>
              <a:rPr lang="el-GR" i="1" dirty="0"/>
              <a:t> </a:t>
            </a:r>
            <a:r>
              <a:rPr lang="el-GR" i="1" dirty="0" err="1"/>
              <a:t>τῇ</a:t>
            </a:r>
            <a:r>
              <a:rPr lang="el-GR" i="1" dirty="0"/>
              <a:t> </a:t>
            </a:r>
            <a:r>
              <a:rPr lang="el-GR" i="1" dirty="0" err="1"/>
              <a:t>προσευχῇ</a:t>
            </a:r>
            <a:r>
              <a:rPr lang="el-GR" i="1" dirty="0"/>
              <a:t> </a:t>
            </a:r>
            <a:r>
              <a:rPr lang="el-GR" i="1" dirty="0" err="1"/>
              <a:t>προσκαρτερεῖν</a:t>
            </a:r>
            <a:r>
              <a:rPr lang="el-GR" i="1" dirty="0"/>
              <a:t> </a:t>
            </a:r>
            <a:r>
              <a:rPr lang="el-GR" i="1" dirty="0" err="1"/>
              <a:t>ἀναγκάζων</a:t>
            </a:r>
            <a:r>
              <a:rPr lang="el-GR" i="1" dirty="0"/>
              <a:t> </a:t>
            </a:r>
            <a:r>
              <a:rPr lang="el-GR" i="1" dirty="0" err="1"/>
              <a:t>εἰς</a:t>
            </a:r>
            <a:r>
              <a:rPr lang="el-GR" i="1" dirty="0"/>
              <a:t> </a:t>
            </a:r>
            <a:r>
              <a:rPr lang="el-GR" i="1" dirty="0" err="1"/>
              <a:t>ἔρωτα</a:t>
            </a:r>
            <a:r>
              <a:rPr lang="el-GR" i="1" dirty="0"/>
              <a:t> </a:t>
            </a:r>
            <a:r>
              <a:rPr lang="el-GR" i="1" dirty="0" err="1"/>
              <a:t>θεῖον</a:t>
            </a:r>
            <a:r>
              <a:rPr lang="el-GR" i="1" dirty="0"/>
              <a:t> </a:t>
            </a:r>
            <a:r>
              <a:rPr lang="el-GR" i="1" dirty="0" err="1"/>
              <a:t>καὶ</a:t>
            </a:r>
            <a:r>
              <a:rPr lang="el-GR" i="1" dirty="0"/>
              <a:t> </a:t>
            </a:r>
            <a:r>
              <a:rPr lang="el-GR" i="1" dirty="0" err="1"/>
              <a:t>πόθον</a:t>
            </a:r>
            <a:r>
              <a:rPr lang="el-GR" i="1" dirty="0"/>
              <a:t> </a:t>
            </a:r>
            <a:r>
              <a:rPr lang="el-GR" i="1" dirty="0" err="1"/>
              <a:t>ἔμπυρον</a:t>
            </a:r>
            <a:r>
              <a:rPr lang="el-GR" i="1" dirty="0"/>
              <a:t> </a:t>
            </a:r>
            <a:r>
              <a:rPr lang="el-GR" i="1" dirty="0" err="1"/>
              <a:t>ὑπὸ</a:t>
            </a:r>
            <a:r>
              <a:rPr lang="el-GR" i="1" dirty="0"/>
              <a:t> </a:t>
            </a:r>
            <a:r>
              <a:rPr lang="el-GR" i="1" dirty="0" err="1"/>
              <a:t>τῆς</a:t>
            </a:r>
            <a:r>
              <a:rPr lang="el-GR" i="1" dirty="0"/>
              <a:t> </a:t>
            </a:r>
            <a:r>
              <a:rPr lang="el-GR" i="1" dirty="0" err="1"/>
              <a:t>πνευματικῆς</a:t>
            </a:r>
            <a:r>
              <a:rPr lang="el-GR" i="1" dirty="0"/>
              <a:t> </a:t>
            </a:r>
            <a:r>
              <a:rPr lang="el-GR" i="1" dirty="0" err="1"/>
              <a:t>ἀγάπης</a:t>
            </a:r>
            <a:r>
              <a:rPr lang="el-GR" i="1" dirty="0"/>
              <a:t> </a:t>
            </a:r>
            <a:r>
              <a:rPr lang="el-GR" i="1" dirty="0" err="1"/>
              <a:t>ἐκκαίεται</a:t>
            </a:r>
            <a:r>
              <a:rPr lang="el-GR" i="1" dirty="0"/>
              <a:t> </a:t>
            </a:r>
            <a:r>
              <a:rPr lang="el-GR" i="1" dirty="0" err="1"/>
              <a:t>πρὸς</a:t>
            </a:r>
            <a:r>
              <a:rPr lang="el-GR" i="1" dirty="0"/>
              <a:t> Θεόν, </a:t>
            </a:r>
            <a:r>
              <a:rPr lang="el-GR" i="1" dirty="0" err="1"/>
              <a:t>καὶ</a:t>
            </a:r>
            <a:r>
              <a:rPr lang="el-GR" i="1" dirty="0"/>
              <a:t> </a:t>
            </a:r>
            <a:r>
              <a:rPr lang="el-GR" i="1" dirty="0" err="1"/>
              <a:t>τὴν</a:t>
            </a:r>
            <a:r>
              <a:rPr lang="el-GR" i="1" dirty="0"/>
              <a:t> χάριν </a:t>
            </a:r>
            <a:r>
              <a:rPr lang="el-GR" i="1" dirty="0" err="1"/>
              <a:t>τῆς</a:t>
            </a:r>
            <a:r>
              <a:rPr lang="el-GR" i="1" dirty="0"/>
              <a:t> </a:t>
            </a:r>
            <a:r>
              <a:rPr lang="el-GR" i="1" dirty="0" err="1"/>
              <a:t>τοῦ</a:t>
            </a:r>
            <a:r>
              <a:rPr lang="el-GR" i="1" dirty="0"/>
              <a:t> Πνεύματος </a:t>
            </a:r>
            <a:r>
              <a:rPr lang="el-GR" i="1" dirty="0" err="1"/>
              <a:t>ἁγιαστικῆς</a:t>
            </a:r>
            <a:r>
              <a:rPr lang="el-GR" i="1" dirty="0"/>
              <a:t> </a:t>
            </a:r>
            <a:r>
              <a:rPr lang="el-GR" i="1" dirty="0" err="1"/>
              <a:t>τελειότητος</a:t>
            </a:r>
            <a:r>
              <a:rPr lang="el-GR" i="1" dirty="0"/>
              <a:t> </a:t>
            </a:r>
            <a:r>
              <a:rPr lang="el-GR" i="1" dirty="0" err="1"/>
              <a:t>ὑποδέχεται</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Μ΄,</a:t>
            </a:r>
            <a:r>
              <a:rPr lang="el-GR" dirty="0"/>
              <a:t> </a:t>
            </a:r>
            <a:r>
              <a:rPr lang="en-GB" dirty="0"/>
              <a:t>PG</a:t>
            </a:r>
            <a:r>
              <a:rPr lang="el-GR" dirty="0"/>
              <a:t> 34, 764). Γι’ αυτό και στα </a:t>
            </a:r>
            <a:r>
              <a:rPr lang="el-GR" dirty="0" err="1"/>
              <a:t>μακαριανά</a:t>
            </a:r>
            <a:r>
              <a:rPr lang="el-GR" dirty="0"/>
              <a:t> </a:t>
            </a:r>
            <a:r>
              <a:rPr lang="el-GR" dirty="0" err="1"/>
              <a:t>συγγράματα</a:t>
            </a:r>
            <a:r>
              <a:rPr lang="el-GR" dirty="0"/>
              <a:t> απαντάται η προσταγή "</a:t>
            </a:r>
            <a:r>
              <a:rPr lang="el-GR" i="1" dirty="0" err="1"/>
              <a:t>βιάζεσθαι</a:t>
            </a:r>
            <a:r>
              <a:rPr lang="el-GR" i="1" dirty="0"/>
              <a:t> </a:t>
            </a:r>
            <a:r>
              <a:rPr lang="el-GR" i="1" dirty="0" err="1"/>
              <a:t>ἑαυτὸν</a:t>
            </a:r>
            <a:r>
              <a:rPr lang="el-GR" i="1" dirty="0"/>
              <a:t> </a:t>
            </a:r>
            <a:r>
              <a:rPr lang="el-GR" i="1" dirty="0" err="1"/>
              <a:t>εἰς</a:t>
            </a:r>
            <a:r>
              <a:rPr lang="el-GR" i="1" dirty="0"/>
              <a:t> </a:t>
            </a:r>
            <a:r>
              <a:rPr lang="el-GR" i="1" dirty="0" err="1"/>
              <a:t>τὴν</a:t>
            </a:r>
            <a:r>
              <a:rPr lang="el-GR" i="1" dirty="0"/>
              <a:t> </a:t>
            </a:r>
            <a:r>
              <a:rPr lang="el-GR" i="1" dirty="0" err="1"/>
              <a:t>εὐχήν</a:t>
            </a:r>
            <a:r>
              <a:rPr lang="el-GR" i="1" dirty="0"/>
              <a:t>, </a:t>
            </a:r>
            <a:r>
              <a:rPr lang="el-GR" i="1" dirty="0" err="1"/>
              <a:t>μὴ</a:t>
            </a:r>
            <a:r>
              <a:rPr lang="el-GR" i="1" dirty="0"/>
              <a:t> </a:t>
            </a:r>
            <a:r>
              <a:rPr lang="el-GR" i="1" dirty="0" err="1"/>
              <a:t>ἔχοντα</a:t>
            </a:r>
            <a:r>
              <a:rPr lang="el-GR" i="1" dirty="0"/>
              <a:t> </a:t>
            </a:r>
            <a:r>
              <a:rPr lang="el-GR" i="1" dirty="0" err="1"/>
              <a:t>εὐχὴν</a:t>
            </a:r>
            <a:r>
              <a:rPr lang="el-GR" i="1" dirty="0"/>
              <a:t> </a:t>
            </a:r>
            <a:r>
              <a:rPr lang="el-GR" i="1" dirty="0" err="1"/>
              <a:t>πνευματικήν</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ΙΘ΄,</a:t>
            </a:r>
            <a:r>
              <a:rPr lang="el-GR" dirty="0"/>
              <a:t> </a:t>
            </a:r>
            <a:r>
              <a:rPr lang="en-GB" dirty="0"/>
              <a:t>PG</a:t>
            </a:r>
            <a:r>
              <a:rPr lang="el-GR" dirty="0"/>
              <a:t> 34, 645 Α).</a:t>
            </a:r>
            <a:r>
              <a:rPr lang="el-GR" baseline="30000" dirty="0"/>
              <a:t> </a:t>
            </a:r>
            <a:endParaRPr lang="el-GR" dirty="0"/>
          </a:p>
          <a:p>
            <a:endParaRPr lang="el-GR" dirty="0"/>
          </a:p>
        </p:txBody>
      </p:sp>
    </p:spTree>
    <p:extLst>
      <p:ext uri="{BB962C8B-B14F-4D97-AF65-F5344CB8AC3E}">
        <p14:creationId xmlns:p14="http://schemas.microsoft.com/office/powerpoint/2010/main" val="25233887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D54BB7-1F31-5D1C-321D-930FF7A5BD89}"/>
              </a:ext>
            </a:extLst>
          </p:cNvPr>
          <p:cNvSpPr>
            <a:spLocks noGrp="1"/>
          </p:cNvSpPr>
          <p:nvPr>
            <p:ph type="title"/>
          </p:nvPr>
        </p:nvSpPr>
        <p:spPr>
          <a:xfrm>
            <a:off x="838200" y="0"/>
            <a:ext cx="10515600" cy="681037"/>
          </a:xfrm>
        </p:spPr>
        <p:txBody>
          <a:bodyPr>
            <a:normAutofit fontScale="90000"/>
          </a:bodyPr>
          <a:lstStyle/>
          <a:p>
            <a:pPr algn="ctr"/>
            <a:br>
              <a:rPr lang="el-GR" dirty="0"/>
            </a:br>
            <a:r>
              <a:rPr lang="el-GR" b="1" dirty="0"/>
              <a:t>Η τεχνική της Αντίρρησης</a:t>
            </a:r>
            <a:br>
              <a:rPr lang="el-GR" sz="4400" dirty="0"/>
            </a:br>
            <a:endParaRPr lang="el-GR" dirty="0"/>
          </a:p>
        </p:txBody>
      </p:sp>
      <p:sp>
        <p:nvSpPr>
          <p:cNvPr id="3" name="Θέση περιεχομένου 2">
            <a:extLst>
              <a:ext uri="{FF2B5EF4-FFF2-40B4-BE49-F238E27FC236}">
                <a16:creationId xmlns:a16="http://schemas.microsoft.com/office/drawing/2014/main" id="{0EE0F93B-6A00-DB40-05DA-7445AC60AF6B}"/>
              </a:ext>
            </a:extLst>
          </p:cNvPr>
          <p:cNvSpPr>
            <a:spLocks noGrp="1"/>
          </p:cNvSpPr>
          <p:nvPr>
            <p:ph idx="1"/>
          </p:nvPr>
        </p:nvSpPr>
        <p:spPr>
          <a:xfrm>
            <a:off x="0" y="681036"/>
            <a:ext cx="12192000" cy="6176963"/>
          </a:xfrm>
        </p:spPr>
        <p:txBody>
          <a:bodyPr>
            <a:normAutofit lnSpcReduction="10000"/>
          </a:bodyPr>
          <a:lstStyle/>
          <a:p>
            <a:r>
              <a:rPr lang="el-GR" dirty="0"/>
              <a:t>Οι ιεροί νηπτικοί, όπως και όλοι οι Πατέρες της Εκκλησίας, δίνουν μεγάλη σημασία στην πρώτη βαθμίδα της τελείωσης όπου ο νους απαλλάσσεται σταδιακά από τις επιρροές του διαβόλου, με απώτερο στόχο την κάθαρση και το φωτισμό.</a:t>
            </a:r>
            <a:r>
              <a:rPr lang="el-GR" baseline="30000" dirty="0"/>
              <a:t> </a:t>
            </a:r>
            <a:r>
              <a:rPr lang="el-GR" dirty="0"/>
              <a:t> </a:t>
            </a:r>
          </a:p>
          <a:p>
            <a:r>
              <a:rPr lang="el-GR" dirty="0"/>
              <a:t>Αποτελεί το πιο επίπονο μα και το πιο αποφασιστικό στάδιο του πνευματικού βίου, όπου ο υποψήφιος αγωνιστής οφείλει να δοκιμάσει τον εαυτό του, για να προσδιορίζει την κλίση και τη ροπή της αδιευκρίνιστης βούλησής του. </a:t>
            </a:r>
          </a:p>
          <a:p>
            <a:r>
              <a:rPr lang="el-GR" dirty="0"/>
              <a:t>Η εξονυχιστική ανάπτυξη της Πρακτικής αντανακλά την ανταπόκριση των ασκητικών αυτών μορφών στην πνευματική ευθύνη της καθοδήγησης όχι μόνο των μοναχικών κοινοτήτων αλλά και ολόκληρου του εκκλησιαστικού πληρώματος. </a:t>
            </a:r>
          </a:p>
          <a:p>
            <a:r>
              <a:rPr lang="el-GR" dirty="0"/>
              <a:t>Χαρακτηριστική είναι η περίπτωση του </a:t>
            </a:r>
            <a:r>
              <a:rPr lang="el-GR" dirty="0" err="1"/>
              <a:t>Λούκιου</a:t>
            </a:r>
            <a:r>
              <a:rPr lang="el-GR" dirty="0"/>
              <a:t>. </a:t>
            </a:r>
          </a:p>
          <a:p>
            <a:r>
              <a:rPr lang="el-GR" dirty="0"/>
              <a:t>Σε μια επιστολή, που στέλνει στον Ευάγριο, θέτει ως αίτημα τη σύνταξη μιας πραγματείας, στην οποία θα καταγράφεται ο τρόπος αντιμετώπισης των δαιμονικών πειρασμών με βάση την προσωπική εμπειρία που αποκόμισε από τη μάχη του με τους δαίμονες.</a:t>
            </a:r>
          </a:p>
          <a:p>
            <a:endParaRPr lang="el-GR" dirty="0"/>
          </a:p>
        </p:txBody>
      </p:sp>
    </p:spTree>
    <p:extLst>
      <p:ext uri="{BB962C8B-B14F-4D97-AF65-F5344CB8AC3E}">
        <p14:creationId xmlns:p14="http://schemas.microsoft.com/office/powerpoint/2010/main" val="3582544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092B87-5D9C-16B9-1192-8DC49BA08503}"/>
              </a:ext>
            </a:extLst>
          </p:cNvPr>
          <p:cNvSpPr>
            <a:spLocks noGrp="1"/>
          </p:cNvSpPr>
          <p:nvPr>
            <p:ph type="title"/>
          </p:nvPr>
        </p:nvSpPr>
        <p:spPr>
          <a:xfrm>
            <a:off x="838200" y="18256"/>
            <a:ext cx="10515600" cy="541302"/>
          </a:xfrm>
        </p:spPr>
        <p:txBody>
          <a:bodyPr>
            <a:normAutofit fontScale="90000"/>
          </a:bodyPr>
          <a:lstStyle/>
          <a:p>
            <a:pPr algn="ctr"/>
            <a:br>
              <a:rPr lang="el-GR" b="1" dirty="0"/>
            </a:br>
            <a:r>
              <a:rPr lang="el-GR" b="1" dirty="0"/>
              <a:t>Η τεχνική της Αντίρρησης</a:t>
            </a:r>
            <a:br>
              <a:rPr lang="el-GR" sz="4400" dirty="0"/>
            </a:br>
            <a:endParaRPr lang="el-GR" dirty="0"/>
          </a:p>
        </p:txBody>
      </p:sp>
      <p:sp>
        <p:nvSpPr>
          <p:cNvPr id="3" name="Θέση περιεχομένου 2">
            <a:extLst>
              <a:ext uri="{FF2B5EF4-FFF2-40B4-BE49-F238E27FC236}">
                <a16:creationId xmlns:a16="http://schemas.microsoft.com/office/drawing/2014/main" id="{FCDA4CB6-077E-F80F-9B2E-33F98E067469}"/>
              </a:ext>
            </a:extLst>
          </p:cNvPr>
          <p:cNvSpPr>
            <a:spLocks noGrp="1"/>
          </p:cNvSpPr>
          <p:nvPr>
            <p:ph idx="1"/>
          </p:nvPr>
        </p:nvSpPr>
        <p:spPr>
          <a:xfrm>
            <a:off x="0" y="559558"/>
            <a:ext cx="12192000" cy="6509982"/>
          </a:xfrm>
        </p:spPr>
        <p:txBody>
          <a:bodyPr>
            <a:normAutofit fontScale="92500" lnSpcReduction="20000"/>
          </a:bodyPr>
          <a:lstStyle/>
          <a:p>
            <a:r>
              <a:rPr lang="el-GR" dirty="0"/>
              <a:t>Ο Ευάγριος ανταποκρινόμενος στην παράκληση του </a:t>
            </a:r>
            <a:r>
              <a:rPr lang="el-GR" dirty="0" err="1"/>
              <a:t>Λούκιου</a:t>
            </a:r>
            <a:r>
              <a:rPr lang="el-GR" dirty="0"/>
              <a:t>, γράφει τον </a:t>
            </a:r>
            <a:r>
              <a:rPr lang="el-GR" i="1" dirty="0"/>
              <a:t>Αντιρρητικό.</a:t>
            </a:r>
            <a:r>
              <a:rPr lang="el-GR" dirty="0"/>
              <a:t> Η αυθεντία του εμφανίζεται στην ικανότητά του να επιλέγει «προσεκτικά» από ολόκληρη τη Βίβλο τις λέξεις που είναι πιο κατάλληλες στη δαιμονική σύγκρουση, παρόλο που είναι «διάσπαρτες» και «δύσκολο να βρεθούν». </a:t>
            </a:r>
          </a:p>
          <a:p>
            <a:r>
              <a:rPr lang="el-GR" dirty="0"/>
              <a:t>Στον πρόλογο του </a:t>
            </a:r>
            <a:r>
              <a:rPr lang="el-GR" i="1" dirty="0"/>
              <a:t>Αντιρρητικού</a:t>
            </a:r>
            <a:r>
              <a:rPr lang="el-GR" dirty="0"/>
              <a:t> του ομολογεί ότι δεν θα παρουσιάσει ένα νέο πρόγραμμα ασκητικής ζωής, αλλά μόνο ότι θα κάνει πιο </a:t>
            </a:r>
            <a:r>
              <a:rPr lang="el-GR" dirty="0" err="1"/>
              <a:t>προσβάσιμη</a:t>
            </a:r>
            <a:r>
              <a:rPr lang="el-GR" dirty="0"/>
              <a:t> μια πιο αρχαία παράδοση. Η μοναδική του καινοτομία οφείλεται στην οργάνωση αυτής της κληρονομιάς και όχι στο περιεχόμενό της.  </a:t>
            </a:r>
          </a:p>
          <a:p>
            <a:r>
              <a:rPr lang="el-GR" dirty="0"/>
              <a:t>Για την αποτελεσματική αντιμετώπιση των δαιμονικών πειρασμών εισηγείται την </a:t>
            </a:r>
            <a:r>
              <a:rPr lang="el-GR" b="1" dirty="0"/>
              <a:t>τέχνη της Αντίρρησης</a:t>
            </a:r>
            <a:r>
              <a:rPr lang="el-GR" dirty="0"/>
              <a:t>, που συνίσταται στη χρήση των πιο αποτελεσματικών λέξεων από την Αγία Γραφή. Οι προσευχές χρησιμοποιούν τον βιβλικό λόγο για να αξιοποιήσουν τη θεία δύναμη ενάντια στους δαίμονες. </a:t>
            </a:r>
          </a:p>
          <a:p>
            <a:r>
              <a:rPr lang="el-GR" dirty="0"/>
              <a:t>Βέβαια ο Ευάγριος ποτέ δεν θα ισχυριζόταν ότι </a:t>
            </a:r>
            <a:r>
              <a:rPr lang="el-GR" dirty="0" err="1"/>
              <a:t>αφηύρε</a:t>
            </a:r>
            <a:r>
              <a:rPr lang="el-GR" dirty="0"/>
              <a:t> την </a:t>
            </a:r>
            <a:r>
              <a:rPr lang="el-GR" b="1" dirty="0"/>
              <a:t>Αντίρρηση</a:t>
            </a:r>
            <a:r>
              <a:rPr lang="el-GR" dirty="0"/>
              <a:t>. Αντίθετα, παραθέτει δύο βιβλικούς ιδρυτές, τον </a:t>
            </a:r>
            <a:r>
              <a:rPr lang="el-GR" b="1" dirty="0">
                <a:solidFill>
                  <a:srgbClr val="FF0000"/>
                </a:solidFill>
              </a:rPr>
              <a:t>Δαβίδ</a:t>
            </a:r>
            <a:r>
              <a:rPr lang="el-GR" dirty="0"/>
              <a:t> και τον </a:t>
            </a:r>
            <a:r>
              <a:rPr lang="el-GR" b="1" dirty="0">
                <a:solidFill>
                  <a:srgbClr val="FF0000"/>
                </a:solidFill>
              </a:rPr>
              <a:t>Ιησού</a:t>
            </a:r>
            <a:r>
              <a:rPr lang="el-GR" dirty="0"/>
              <a:t>. Η φήμη του Δαβίδ ενάντια στους δαίμονες οφείλεται στην αυθεντία του για το βιβλίο των </a:t>
            </a:r>
            <a:r>
              <a:rPr lang="el-GR" i="1" dirty="0"/>
              <a:t>Ψαλμών</a:t>
            </a:r>
            <a:r>
              <a:rPr lang="el-GR" dirty="0"/>
              <a:t> με τη χρήση του οποίου οι δαιμονικές επιθέσεις ανασκευάζονται. </a:t>
            </a:r>
          </a:p>
          <a:p>
            <a:r>
              <a:rPr lang="el-GR" dirty="0"/>
              <a:t>Η χρήση των βιβλικών στίχων με τους οποίους ο Ιησούς αντιμετώπισε τους πειρασμούς του σατανά, οι οποίοι βρίσκονται στα ευαγγέλια του </a:t>
            </a:r>
            <a:r>
              <a:rPr lang="el-GR" i="1" dirty="0"/>
              <a:t>Ματθαίου</a:t>
            </a:r>
            <a:r>
              <a:rPr lang="el-GR" dirty="0"/>
              <a:t> και του </a:t>
            </a:r>
            <a:r>
              <a:rPr lang="el-GR" i="1" dirty="0"/>
              <a:t>Λουκά</a:t>
            </a:r>
            <a:r>
              <a:rPr lang="el-GR" dirty="0"/>
              <a:t>, παρέχει ακόμη ένα βιβλικό προηγούμενο για την </a:t>
            </a:r>
            <a:r>
              <a:rPr lang="el-GR" b="1" dirty="0"/>
              <a:t>Αντίρρηση</a:t>
            </a:r>
            <a:r>
              <a:rPr lang="el-GR" dirty="0"/>
              <a:t> που παραθέτει ο Ευάγριος. </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3299380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29B9D2-A102-A13B-4408-19EEBC12463F}"/>
              </a:ext>
            </a:extLst>
          </p:cNvPr>
          <p:cNvSpPr>
            <a:spLocks noGrp="1"/>
          </p:cNvSpPr>
          <p:nvPr>
            <p:ph type="title"/>
          </p:nvPr>
        </p:nvSpPr>
        <p:spPr>
          <a:xfrm>
            <a:off x="838200" y="1"/>
            <a:ext cx="10515600" cy="914400"/>
          </a:xfrm>
        </p:spPr>
        <p:txBody>
          <a:bodyPr>
            <a:normAutofit fontScale="90000"/>
          </a:bodyPr>
          <a:lstStyle/>
          <a:p>
            <a:pPr algn="ctr"/>
            <a:br>
              <a:rPr lang="el-GR" b="1" dirty="0"/>
            </a:br>
            <a:r>
              <a:rPr lang="el-GR" b="1" dirty="0"/>
              <a:t>Η τεχνική της Αντίρρησης</a:t>
            </a:r>
            <a:br>
              <a:rPr lang="el-GR" sz="4400" dirty="0"/>
            </a:br>
            <a:endParaRPr lang="el-GR" dirty="0"/>
          </a:p>
        </p:txBody>
      </p:sp>
      <p:sp>
        <p:nvSpPr>
          <p:cNvPr id="3" name="Θέση περιεχομένου 2">
            <a:extLst>
              <a:ext uri="{FF2B5EF4-FFF2-40B4-BE49-F238E27FC236}">
                <a16:creationId xmlns:a16="http://schemas.microsoft.com/office/drawing/2014/main" id="{EB0AEA72-CD36-CCAF-3BBD-97436AB3C366}"/>
              </a:ext>
            </a:extLst>
          </p:cNvPr>
          <p:cNvSpPr>
            <a:spLocks noGrp="1"/>
          </p:cNvSpPr>
          <p:nvPr>
            <p:ph idx="1"/>
          </p:nvPr>
        </p:nvSpPr>
        <p:spPr>
          <a:xfrm>
            <a:off x="0" y="774747"/>
            <a:ext cx="12192000" cy="6083251"/>
          </a:xfrm>
        </p:spPr>
        <p:txBody>
          <a:bodyPr/>
          <a:lstStyle/>
          <a:p>
            <a:r>
              <a:rPr lang="el-GR" dirty="0"/>
              <a:t>Την πρακτική της Αντίρρησης τη διδάχθηκε στο σχολείο της ερήμου από τους μοναχούς που αποκαλούσε «άγιους πατέρες». Ένας απ’ αυτούς ήταν και ο άγιος Αντώνιος, αν και είχε πεθάνει πολύ πριν γίνει ο Ευάγριος μοναχός.</a:t>
            </a:r>
          </a:p>
          <a:p>
            <a:r>
              <a:rPr lang="el-GR" sz="2800" dirty="0"/>
              <a:t>Δεν υπάρχει αμφιβολία ότι ο Ευάγριος είχε διαβάσει τον </a:t>
            </a:r>
            <a:r>
              <a:rPr lang="el-GR" sz="2800" i="1" dirty="0"/>
              <a:t>Βίο </a:t>
            </a:r>
            <a:r>
              <a:rPr lang="el-GR" sz="2800" i="1" dirty="0" err="1"/>
              <a:t>καὶ</a:t>
            </a:r>
            <a:r>
              <a:rPr lang="el-GR" sz="2800" i="1" dirty="0"/>
              <a:t> Πολιτεία </a:t>
            </a:r>
            <a:r>
              <a:rPr lang="el-GR" sz="2800" i="1" dirty="0" err="1"/>
              <a:t>τοῦ</a:t>
            </a:r>
            <a:r>
              <a:rPr lang="el-GR" sz="2800" i="1" dirty="0"/>
              <a:t> </a:t>
            </a:r>
            <a:r>
              <a:rPr lang="el-GR" sz="2800" i="1" dirty="0" err="1"/>
              <a:t>ὁσίου</a:t>
            </a:r>
            <a:r>
              <a:rPr lang="el-GR" sz="2800" i="1" dirty="0"/>
              <a:t> </a:t>
            </a:r>
            <a:r>
              <a:rPr lang="el-GR" sz="2800" i="1" dirty="0" err="1"/>
              <a:t>Πατρὸς</a:t>
            </a:r>
            <a:r>
              <a:rPr lang="el-GR" sz="2800" i="1" dirty="0"/>
              <a:t> </a:t>
            </a:r>
            <a:r>
              <a:rPr lang="el-GR" sz="2800" i="1" dirty="0" err="1"/>
              <a:t>ἡμῶν</a:t>
            </a:r>
            <a:r>
              <a:rPr lang="el-GR" sz="2800" i="1" dirty="0"/>
              <a:t> </a:t>
            </a:r>
            <a:r>
              <a:rPr lang="el-GR" sz="2800" i="1" dirty="0" err="1"/>
              <a:t>Ἀντωνίου</a:t>
            </a:r>
            <a:r>
              <a:rPr lang="el-GR" sz="2800" i="1" dirty="0"/>
              <a:t> </a:t>
            </a:r>
            <a:r>
              <a:rPr lang="el-GR" sz="2800" dirty="0"/>
              <a:t>και είχε ιδιοποιηθεί τις διδασκαλίες του.</a:t>
            </a:r>
          </a:p>
          <a:p>
            <a:r>
              <a:rPr lang="el-GR" dirty="0"/>
              <a:t>Στον μεγάλο ασκητικό διάλογο με άλλους μοναχούς, ο Αθανάσιος τον βάζει να λέει ότι όταν οι «άγιοι» είδαν τις δαιμονικές εμφανίσεις χρησιμοποίησαν στίχους των Ψαλμών. </a:t>
            </a:r>
          </a:p>
          <a:p>
            <a:r>
              <a:rPr lang="el-GR" dirty="0"/>
              <a:t>Ο Αντώνιος, φυσικά, χρησιμοποιεί και άλλα μέσα για να απωθήσει τους δαίμονες, για παράδειγμα το σημάδι του σταυρού, το όνομα του Χριστού, και δικές του φράσεις, αλλά οι βιβλικοί στίχοι ειδικά από τους Ψαλμούς είναι τα πιο συχνά πνευματικά του όπλα. </a:t>
            </a:r>
          </a:p>
          <a:p>
            <a:r>
              <a:rPr lang="el-GR" sz="2800" dirty="0"/>
              <a:t>Η </a:t>
            </a:r>
            <a:r>
              <a:rPr lang="el-GR" sz="2800" dirty="0" err="1"/>
              <a:t>αντιδαιμονική</a:t>
            </a:r>
            <a:r>
              <a:rPr lang="el-GR" sz="2800" dirty="0"/>
              <a:t> δύναμη δεν βρίσκεται στις βιβλικές λέξεις αλλά στη θεία ενέργεια του βιβλικού λόγου. </a:t>
            </a:r>
          </a:p>
          <a:p>
            <a:pPr marL="0" indent="0">
              <a:buNone/>
            </a:pPr>
            <a:endParaRPr lang="el-GR" dirty="0"/>
          </a:p>
        </p:txBody>
      </p:sp>
    </p:spTree>
    <p:extLst>
      <p:ext uri="{BB962C8B-B14F-4D97-AF65-F5344CB8AC3E}">
        <p14:creationId xmlns:p14="http://schemas.microsoft.com/office/powerpoint/2010/main" val="83583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3F6023-DC6C-E68E-A571-4D76E5B34FA2}"/>
              </a:ext>
            </a:extLst>
          </p:cNvPr>
          <p:cNvSpPr>
            <a:spLocks noGrp="1"/>
          </p:cNvSpPr>
          <p:nvPr>
            <p:ph type="title"/>
          </p:nvPr>
        </p:nvSpPr>
        <p:spPr>
          <a:xfrm>
            <a:off x="838200" y="18255"/>
            <a:ext cx="10515600" cy="582246"/>
          </a:xfrm>
        </p:spPr>
        <p:txBody>
          <a:bodyPr>
            <a:normAutofit fontScale="90000"/>
          </a:bodyPr>
          <a:lstStyle/>
          <a:p>
            <a:pPr algn="ctr"/>
            <a:r>
              <a:rPr lang="el-GR" b="1" dirty="0"/>
              <a:t>Ο ρόλος της προσευχής</a:t>
            </a:r>
            <a:endParaRPr lang="el-GR" dirty="0"/>
          </a:p>
        </p:txBody>
      </p:sp>
      <p:sp>
        <p:nvSpPr>
          <p:cNvPr id="3" name="Θέση περιεχομένου 2">
            <a:extLst>
              <a:ext uri="{FF2B5EF4-FFF2-40B4-BE49-F238E27FC236}">
                <a16:creationId xmlns:a16="http://schemas.microsoft.com/office/drawing/2014/main" id="{A5A75585-586A-A297-FB17-28EF22F63726}"/>
              </a:ext>
            </a:extLst>
          </p:cNvPr>
          <p:cNvSpPr>
            <a:spLocks noGrp="1"/>
          </p:cNvSpPr>
          <p:nvPr>
            <p:ph idx="1"/>
          </p:nvPr>
        </p:nvSpPr>
        <p:spPr>
          <a:xfrm>
            <a:off x="0" y="600501"/>
            <a:ext cx="12192000" cy="6257499"/>
          </a:xfrm>
        </p:spPr>
        <p:txBody>
          <a:bodyPr>
            <a:noAutofit/>
          </a:bodyPr>
          <a:lstStyle/>
          <a:p>
            <a:r>
              <a:rPr lang="el-GR" dirty="0">
                <a:effectLst/>
                <a:ea typeface="Times New Roman" panose="02020603050405020304" pitchFamily="18" charset="0"/>
              </a:rPr>
              <a:t>Τελικά η προσευχή αναγνωρίζεται ως επίκεντρο του εσωτερικού πολέμου. Για τους ανθρώπους αποβαίνει προσηνής και σωτήρια, ενώ για τους πονηρούς λογισμούς απεχθής και πολέμια</a:t>
            </a:r>
            <a:r>
              <a:rPr lang="el-GR"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πᾶς</a:t>
            </a:r>
            <a:r>
              <a:rPr lang="el-GR" i="1" dirty="0">
                <a:effectLst/>
                <a:ea typeface="Times New Roman" panose="02020603050405020304" pitchFamily="18" charset="0"/>
                <a:cs typeface="Times New Roman" panose="02020603050405020304" pitchFamily="18" charset="0"/>
              </a:rPr>
              <a:t> ὁ συγκροτούμενος πόλεμος </a:t>
            </a:r>
            <a:r>
              <a:rPr lang="el-GR" i="1" dirty="0" err="1">
                <a:effectLst/>
                <a:ea typeface="Times New Roman" panose="02020603050405020304" pitchFamily="18" charset="0"/>
                <a:cs typeface="Times New Roman" panose="02020603050405020304" pitchFamily="18" charset="0"/>
              </a:rPr>
              <a:t>μεταξὺ</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ἡμῶν</a:t>
            </a:r>
            <a:r>
              <a:rPr lang="el-GR" i="1" dirty="0">
                <a:effectLst/>
                <a:ea typeface="Times New Roman" panose="02020603050405020304" pitchFamily="18" charset="0"/>
                <a:cs typeface="Times New Roman" panose="02020603050405020304" pitchFamily="18" charset="0"/>
              </a:rPr>
              <a:t> τε </a:t>
            </a:r>
            <a:r>
              <a:rPr lang="el-GR" i="1" dirty="0" err="1">
                <a:effectLst/>
                <a:ea typeface="Times New Roman" panose="02020603050405020304" pitchFamily="18" charset="0"/>
                <a:cs typeface="Times New Roman" panose="02020603050405020304" pitchFamily="18" charset="0"/>
              </a:rPr>
              <a:t>καὶ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ἀκαθάρτων</a:t>
            </a:r>
            <a:r>
              <a:rPr lang="el-GR" i="1" dirty="0">
                <a:effectLst/>
                <a:ea typeface="Times New Roman" panose="02020603050405020304" pitchFamily="18" charset="0"/>
                <a:cs typeface="Times New Roman" panose="02020603050405020304" pitchFamily="18" charset="0"/>
              </a:rPr>
              <a:t> πνευμάτων, </a:t>
            </a:r>
            <a:r>
              <a:rPr lang="el-GR" i="1" dirty="0" err="1">
                <a:effectLst/>
                <a:ea typeface="Times New Roman" panose="02020603050405020304" pitchFamily="18" charset="0"/>
                <a:cs typeface="Times New Roman" panose="02020603050405020304" pitchFamily="18" charset="0"/>
              </a:rPr>
              <a:t>οὐ</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περὶ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ἑτέρου</a:t>
            </a:r>
            <a:r>
              <a:rPr lang="el-GR" i="1" dirty="0">
                <a:effectLst/>
                <a:ea typeface="Times New Roman" panose="02020603050405020304" pitchFamily="18" charset="0"/>
                <a:cs typeface="Times New Roman" panose="02020603050405020304" pitchFamily="18" charset="0"/>
              </a:rPr>
              <a:t> γίνεται, ἤ </a:t>
            </a:r>
            <a:r>
              <a:rPr lang="el-GR" i="1" dirty="0" err="1">
                <a:effectLst/>
                <a:ea typeface="Times New Roman" panose="02020603050405020304" pitchFamily="18" charset="0"/>
                <a:cs typeface="Times New Roman" panose="02020603050405020304" pitchFamily="18" charset="0"/>
              </a:rPr>
              <a:t>περὶ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πνευματικῆς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προσευχῆς</a:t>
            </a:r>
            <a:r>
              <a:rPr lang="el-GR" i="1" dirty="0">
                <a:effectLst/>
                <a:ea typeface="Times New Roman" panose="02020603050405020304" pitchFamily="18" charset="0"/>
                <a:cs typeface="Times New Roman" panose="02020603050405020304" pitchFamily="18" charset="0"/>
              </a:rPr>
              <a:t>· λίαν </a:t>
            </a:r>
            <a:r>
              <a:rPr lang="el-GR" i="1" dirty="0" err="1">
                <a:effectLst/>
                <a:ea typeface="Times New Roman" panose="02020603050405020304" pitchFamily="18" charset="0"/>
                <a:cs typeface="Times New Roman" panose="02020603050405020304" pitchFamily="18" charset="0"/>
              </a:rPr>
              <a:t>γὰρ</a:t>
            </a:r>
            <a:r>
              <a:rPr lang="el-GR" i="1" dirty="0">
                <a:effectLst/>
                <a:ea typeface="Times New Roman" panose="02020603050405020304" pitchFamily="18" charset="0"/>
                <a:cs typeface="Times New Roman" panose="02020603050405020304" pitchFamily="18" charset="0"/>
              </a:rPr>
              <a:t> πολέμιος </a:t>
            </a:r>
            <a:r>
              <a:rPr lang="el-GR" i="1" dirty="0" err="1">
                <a:effectLst/>
                <a:ea typeface="Times New Roman" panose="02020603050405020304" pitchFamily="18" charset="0"/>
                <a:cs typeface="Times New Roman" panose="02020603050405020304" pitchFamily="18" charset="0"/>
              </a:rPr>
              <a:t>αὐτοῖς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ἐστι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καὶ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ἐπαχθεστάτη</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ἡμῖν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δὲ</a:t>
            </a:r>
            <a:r>
              <a:rPr lang="el-GR" i="1" dirty="0">
                <a:effectLst/>
                <a:ea typeface="Times New Roman" panose="02020603050405020304" pitchFamily="18" charset="0"/>
                <a:cs typeface="Times New Roman" panose="02020603050405020304" pitchFamily="18" charset="0"/>
              </a:rPr>
              <a:t> σωτήριος, </a:t>
            </a:r>
            <a:r>
              <a:rPr lang="el-GR" i="1" dirty="0" err="1">
                <a:effectLst/>
                <a:ea typeface="Times New Roman" panose="02020603050405020304" pitchFamily="18" charset="0"/>
                <a:cs typeface="Times New Roman" panose="02020603050405020304" pitchFamily="18" charset="0"/>
              </a:rPr>
              <a:t>καὶ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προσηνεστάτη</a:t>
            </a:r>
            <a:r>
              <a:rPr lang="el-GR" dirty="0">
                <a:ea typeface="Times New Roman" panose="02020603050405020304" pitchFamily="18" charset="0"/>
                <a:cs typeface="Times New Roman" panose="02020603050405020304" pitchFamily="18" charset="0"/>
              </a:rPr>
              <a:t>»</a:t>
            </a:r>
            <a:r>
              <a:rPr lang="el-GR" dirty="0">
                <a:effectLst/>
                <a:ea typeface="Times New Roman" panose="02020603050405020304" pitchFamily="18" charset="0"/>
              </a:rPr>
              <a:t> (</a:t>
            </a:r>
            <a:r>
              <a:rPr lang="el-GR" i="1" dirty="0">
                <a:effectLst/>
                <a:ea typeface="Times New Roman" panose="02020603050405020304" pitchFamily="18" charset="0"/>
                <a:cs typeface="Times New Roman" panose="02020603050405020304" pitchFamily="18" charset="0"/>
              </a:rPr>
              <a:t>Λόγος </a:t>
            </a:r>
            <a:r>
              <a:rPr lang="el-GR" i="1" dirty="0" err="1">
                <a:effectLst/>
                <a:ea typeface="Times New Roman" panose="02020603050405020304" pitchFamily="18" charset="0"/>
                <a:cs typeface="Times New Roman" panose="02020603050405020304" pitchFamily="18" charset="0"/>
              </a:rPr>
              <a:t>Περὶ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Προσευχῆς</a:t>
            </a:r>
            <a:r>
              <a:rPr lang="el-GR" i="1" dirty="0">
                <a:effectLst/>
                <a:ea typeface="Times New Roman" panose="02020603050405020304" pitchFamily="18" charset="0"/>
                <a:cs typeface="Times New Roman" panose="02020603050405020304" pitchFamily="18" charset="0"/>
              </a:rPr>
              <a:t> ΜΘ΄,</a:t>
            </a:r>
            <a:r>
              <a:rPr lang="el-GR" dirty="0">
                <a:effectLst/>
                <a:ea typeface="Times New Roman" panose="02020603050405020304" pitchFamily="18" charset="0"/>
                <a:cs typeface="Times New Roman" panose="02020603050405020304" pitchFamily="18" charset="0"/>
              </a:rPr>
              <a:t> </a:t>
            </a:r>
            <a:r>
              <a:rPr lang="en-GB" dirty="0">
                <a:effectLst/>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a:t>
            </a:r>
            <a:r>
              <a:rPr lang="el-GR" dirty="0">
                <a:effectLst/>
                <a:ea typeface="Times New Roman" panose="02020603050405020304" pitchFamily="18" charset="0"/>
                <a:cs typeface="Times New Roman" panose="02020603050405020304" pitchFamily="18" charset="0"/>
              </a:rPr>
              <a:t>79, 1177 Β</a:t>
            </a:r>
            <a:r>
              <a:rPr lang="el-GR" dirty="0">
                <a:ea typeface="Times New Roman" panose="02020603050405020304" pitchFamily="18" charset="0"/>
                <a:cs typeface="Times New Roman" panose="02020603050405020304" pitchFamily="18" charset="0"/>
              </a:rPr>
              <a:t>)</a:t>
            </a:r>
            <a:r>
              <a:rPr lang="el-GR" dirty="0">
                <a:effectLst/>
                <a:ea typeface="Times New Roman" panose="02020603050405020304" pitchFamily="18" charset="0"/>
                <a:cs typeface="Times New Roman" panose="02020603050405020304" pitchFamily="18" charset="0"/>
              </a:rPr>
              <a:t>.</a:t>
            </a:r>
          </a:p>
          <a:p>
            <a:r>
              <a:rPr lang="el-GR" dirty="0">
                <a:ea typeface="Times New Roman" panose="02020603050405020304" pitchFamily="18" charset="0"/>
              </a:rPr>
              <a:t>Η</a:t>
            </a:r>
            <a:r>
              <a:rPr lang="el-GR" dirty="0">
                <a:effectLst/>
                <a:ea typeface="Times New Roman" panose="02020603050405020304" pitchFamily="18" charset="0"/>
              </a:rPr>
              <a:t> μνήμη του Θεού αναγνωρίζεται ως το αναντικατάστατο εφόδιο του αγωνιστή, που όχι μόνο κατατροπώνει τις δαιμονικές επιθέσεις, αλλά και εξοπλίζει τον άνθρωπο με την εμπειρική δύναμη της διάκρισης</a:t>
            </a:r>
            <a:r>
              <a:rPr lang="en-GB" dirty="0">
                <a:effectLst/>
                <a:ea typeface="Times New Roman" panose="02020603050405020304" pitchFamily="18" charset="0"/>
              </a:rPr>
              <a:t>: </a:t>
            </a:r>
            <a:r>
              <a:rPr lang="en-GB" i="1" dirty="0">
                <a:effectLst/>
                <a:ea typeface="Times New Roman" panose="02020603050405020304" pitchFamily="18" charset="0"/>
              </a:rPr>
              <a:t>" </a:t>
            </a:r>
            <a:r>
              <a:rPr lang="el-GR" i="1" dirty="0" err="1">
                <a:effectLst/>
                <a:ea typeface="Times New Roman" panose="02020603050405020304" pitchFamily="18" charset="0"/>
              </a:rPr>
              <a:t>Ἐὰν</a:t>
            </a:r>
            <a:r>
              <a:rPr lang="el-GR" i="1" dirty="0">
                <a:effectLst/>
                <a:ea typeface="Times New Roman" panose="02020603050405020304" pitchFamily="18" charset="0"/>
              </a:rPr>
              <a:t> </a:t>
            </a:r>
            <a:r>
              <a:rPr lang="el-GR" i="1" dirty="0" err="1">
                <a:effectLst/>
                <a:ea typeface="Times New Roman" panose="02020603050405020304" pitchFamily="18" charset="0"/>
              </a:rPr>
              <a:t>οὖν</a:t>
            </a:r>
            <a:r>
              <a:rPr lang="el-GR" i="1" dirty="0">
                <a:effectLst/>
                <a:ea typeface="Times New Roman" panose="02020603050405020304" pitchFamily="18" charset="0"/>
              </a:rPr>
              <a:t> </a:t>
            </a:r>
            <a:r>
              <a:rPr lang="el-GR" i="1" dirty="0" err="1">
                <a:effectLst/>
                <a:ea typeface="Times New Roman" panose="02020603050405020304" pitchFamily="18" charset="0"/>
              </a:rPr>
              <a:t>εὑρεθῇ</a:t>
            </a:r>
            <a:r>
              <a:rPr lang="el-GR" i="1" dirty="0">
                <a:effectLst/>
                <a:ea typeface="Times New Roman" panose="02020603050405020304" pitchFamily="18" charset="0"/>
              </a:rPr>
              <a:t> ὁ </a:t>
            </a:r>
            <a:r>
              <a:rPr lang="el-GR" i="1" dirty="0" err="1">
                <a:effectLst/>
                <a:ea typeface="Times New Roman" panose="02020603050405020304" pitchFamily="18" charset="0"/>
              </a:rPr>
              <a:t>νοῦς</a:t>
            </a:r>
            <a:r>
              <a:rPr lang="en-GB" i="1" dirty="0">
                <a:effectLst/>
                <a:ea typeface="Times New Roman" panose="02020603050405020304" pitchFamily="18" charset="0"/>
              </a:rPr>
              <a:t>... </a:t>
            </a:r>
            <a:r>
              <a:rPr lang="el-GR" i="1" dirty="0" err="1">
                <a:effectLst/>
                <a:ea typeface="Times New Roman" panose="02020603050405020304" pitchFamily="18" charset="0"/>
              </a:rPr>
              <a:t>μεμνημένος</a:t>
            </a:r>
            <a:r>
              <a:rPr lang="el-GR" i="1" dirty="0">
                <a:effectLst/>
                <a:ea typeface="Times New Roman" panose="02020603050405020304" pitchFamily="18" charset="0"/>
              </a:rPr>
              <a:t> </a:t>
            </a:r>
            <a:r>
              <a:rPr lang="el-GR" i="1" dirty="0" err="1">
                <a:effectLst/>
                <a:ea typeface="Times New Roman" panose="02020603050405020304" pitchFamily="18" charset="0"/>
              </a:rPr>
              <a:t>προσεχῶς</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κυρίου </a:t>
            </a:r>
            <a:r>
              <a:rPr lang="el-GR" i="1" dirty="0" err="1">
                <a:effectLst/>
                <a:ea typeface="Times New Roman" panose="02020603050405020304" pitchFamily="18" charset="0"/>
              </a:rPr>
              <a:t>Ἰησοῦ</a:t>
            </a:r>
            <a:r>
              <a:rPr lang="en-GB" i="1" dirty="0">
                <a:effectLst/>
                <a:ea typeface="Times New Roman" panose="02020603050405020304" pitchFamily="18" charset="0"/>
              </a:rPr>
              <a:t>, </a:t>
            </a:r>
            <a:r>
              <a:rPr lang="el-GR" i="1" dirty="0">
                <a:effectLst/>
                <a:ea typeface="Times New Roman" panose="02020603050405020304" pitchFamily="18" charset="0"/>
              </a:rPr>
              <a:t>σκορπίζει </a:t>
            </a:r>
            <a:r>
              <a:rPr lang="el-GR" i="1" dirty="0" err="1">
                <a:effectLst/>
                <a:ea typeface="Times New Roman" panose="02020603050405020304" pitchFamily="18" charset="0"/>
              </a:rPr>
              <a:t>μὲν</a:t>
            </a:r>
            <a:r>
              <a:rPr lang="el-GR" i="1" dirty="0">
                <a:effectLst/>
                <a:ea typeface="Times New Roman" panose="02020603050405020304" pitchFamily="18" charset="0"/>
              </a:rPr>
              <a:t> </a:t>
            </a:r>
            <a:r>
              <a:rPr lang="el-GR" i="1" dirty="0" err="1">
                <a:effectLst/>
                <a:ea typeface="Times New Roman" panose="02020603050405020304" pitchFamily="18" charset="0"/>
              </a:rPr>
              <a:t>τὴν</a:t>
            </a:r>
            <a:r>
              <a:rPr lang="el-GR" i="1" dirty="0">
                <a:effectLst/>
                <a:ea typeface="Times New Roman" panose="02020603050405020304" pitchFamily="18" charset="0"/>
              </a:rPr>
              <a:t> </a:t>
            </a:r>
            <a:r>
              <a:rPr lang="el-GR" i="1" dirty="0" err="1">
                <a:effectLst/>
                <a:ea typeface="Times New Roman" panose="02020603050405020304" pitchFamily="18" charset="0"/>
              </a:rPr>
              <a:t>αὔραν</a:t>
            </a:r>
            <a:r>
              <a:rPr lang="el-GR" i="1" dirty="0">
                <a:effectLst/>
                <a:ea typeface="Times New Roman" panose="02020603050405020304" pitchFamily="18" charset="0"/>
              </a:rPr>
              <a:t> </a:t>
            </a:r>
            <a:r>
              <a:rPr lang="el-GR" i="1" dirty="0" err="1">
                <a:effectLst/>
                <a:ea typeface="Times New Roman" panose="02020603050405020304" pitchFamily="18" charset="0"/>
              </a:rPr>
              <a:t>ἐκείνην</a:t>
            </a:r>
            <a:r>
              <a:rPr lang="el-GR" i="1" dirty="0">
                <a:effectLst/>
                <a:ea typeface="Times New Roman" panose="02020603050405020304" pitchFamily="18" charset="0"/>
              </a:rPr>
              <a:t> </a:t>
            </a:r>
            <a:r>
              <a:rPr lang="el-GR" i="1" dirty="0" err="1">
                <a:effectLst/>
                <a:ea typeface="Times New Roman" panose="02020603050405020304" pitchFamily="18" charset="0"/>
              </a:rPr>
              <a:t>τὴν</a:t>
            </a:r>
            <a:r>
              <a:rPr lang="el-GR" i="1" dirty="0">
                <a:effectLst/>
                <a:ea typeface="Times New Roman" panose="02020603050405020304" pitchFamily="18" charset="0"/>
              </a:rPr>
              <a:t> </a:t>
            </a:r>
            <a:r>
              <a:rPr lang="el-GR" i="1" dirty="0" err="1">
                <a:effectLst/>
                <a:ea typeface="Times New Roman" panose="02020603050405020304" pitchFamily="18" charset="0"/>
              </a:rPr>
              <a:t>ἡδυφανῆ</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i="1" dirty="0" err="1">
                <a:effectLst/>
                <a:ea typeface="Times New Roman" panose="02020603050405020304" pitchFamily="18" charset="0"/>
              </a:rPr>
              <a:t>ἐχθροῦ</a:t>
            </a:r>
            <a:r>
              <a:rPr lang="en-GB" i="1" dirty="0">
                <a:effectLst/>
                <a:ea typeface="Times New Roman" panose="02020603050405020304" pitchFamily="18" charset="0"/>
              </a:rPr>
              <a:t>, </a:t>
            </a:r>
            <a:r>
              <a:rPr lang="el-GR" i="1" dirty="0">
                <a:effectLst/>
                <a:ea typeface="Times New Roman" panose="02020603050405020304" pitchFamily="18" charset="0"/>
              </a:rPr>
              <a:t>χαίρων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τὸν</a:t>
            </a:r>
            <a:r>
              <a:rPr lang="el-GR" i="1" dirty="0">
                <a:effectLst/>
                <a:ea typeface="Times New Roman" panose="02020603050405020304" pitchFamily="18" charset="0"/>
              </a:rPr>
              <a:t> </a:t>
            </a:r>
            <a:r>
              <a:rPr lang="el-GR" i="1" dirty="0" err="1">
                <a:effectLst/>
                <a:ea typeface="Times New Roman" panose="02020603050405020304" pitchFamily="18" charset="0"/>
              </a:rPr>
              <a:t>κατ</a:t>
            </a:r>
            <a:r>
              <a:rPr lang="en-GB" i="1" dirty="0">
                <a:effectLst/>
                <a:ea typeface="Times New Roman" panose="02020603050405020304" pitchFamily="18" charset="0"/>
              </a:rPr>
              <a:t>’ </a:t>
            </a:r>
            <a:r>
              <a:rPr lang="el-GR" i="1" dirty="0" err="1">
                <a:effectLst/>
                <a:ea typeface="Times New Roman" panose="02020603050405020304" pitchFamily="18" charset="0"/>
              </a:rPr>
              <a:t>αὐτοῦ</a:t>
            </a:r>
            <a:r>
              <a:rPr lang="el-GR" i="1" dirty="0">
                <a:effectLst/>
                <a:ea typeface="Times New Roman" panose="02020603050405020304" pitchFamily="18" charset="0"/>
              </a:rPr>
              <a:t> </a:t>
            </a:r>
            <a:r>
              <a:rPr lang="el-GR" i="1" dirty="0" err="1">
                <a:effectLst/>
                <a:ea typeface="Times New Roman" panose="02020603050405020304" pitchFamily="18" charset="0"/>
              </a:rPr>
              <a:t>κινεῖται</a:t>
            </a:r>
            <a:r>
              <a:rPr lang="el-GR" i="1" dirty="0">
                <a:effectLst/>
                <a:ea typeface="Times New Roman" panose="02020603050405020304" pitchFamily="18" charset="0"/>
              </a:rPr>
              <a:t> </a:t>
            </a:r>
            <a:r>
              <a:rPr lang="el-GR" i="1" dirty="0" err="1">
                <a:effectLst/>
                <a:ea typeface="Times New Roman" panose="02020603050405020304" pitchFamily="18" charset="0"/>
              </a:rPr>
              <a:t>πόλεμον</a:t>
            </a:r>
            <a:r>
              <a:rPr lang="el-GR" i="1" dirty="0">
                <a:effectLst/>
                <a:ea typeface="Times New Roman" panose="02020603050405020304" pitchFamily="18" charset="0"/>
              </a:rPr>
              <a:t> </a:t>
            </a:r>
            <a:r>
              <a:rPr lang="el-GR" i="1" dirty="0" err="1">
                <a:effectLst/>
                <a:ea typeface="Times New Roman" panose="02020603050405020304" pitchFamily="18" charset="0"/>
              </a:rPr>
              <a:t>ὡς</a:t>
            </a:r>
            <a:r>
              <a:rPr lang="el-GR" i="1" dirty="0">
                <a:effectLst/>
                <a:ea typeface="Times New Roman" panose="02020603050405020304" pitchFamily="18" charset="0"/>
              </a:rPr>
              <a:t> </a:t>
            </a:r>
            <a:r>
              <a:rPr lang="el-GR" i="1" dirty="0" err="1">
                <a:effectLst/>
                <a:ea typeface="Times New Roman" panose="02020603050405020304" pitchFamily="18" charset="0"/>
              </a:rPr>
              <a:t>ὅπλον</a:t>
            </a:r>
            <a:r>
              <a:rPr lang="el-GR" i="1" dirty="0">
                <a:effectLst/>
                <a:ea typeface="Times New Roman" panose="02020603050405020304" pitchFamily="18" charset="0"/>
              </a:rPr>
              <a:t> </a:t>
            </a:r>
            <a:r>
              <a:rPr lang="el-GR" i="1" dirty="0" err="1">
                <a:effectLst/>
                <a:ea typeface="Times New Roman" panose="02020603050405020304" pitchFamily="18" charset="0"/>
              </a:rPr>
              <a:t>ἔχον</a:t>
            </a:r>
            <a:r>
              <a:rPr lang="el-GR" i="1" dirty="0">
                <a:effectLst/>
                <a:ea typeface="Times New Roman" panose="02020603050405020304" pitchFamily="18" charset="0"/>
              </a:rPr>
              <a:t> δεύτερον </a:t>
            </a:r>
            <a:r>
              <a:rPr lang="el-GR" i="1" dirty="0" err="1">
                <a:effectLst/>
                <a:ea typeface="Times New Roman" panose="02020603050405020304" pitchFamily="18" charset="0"/>
              </a:rPr>
              <a:t>μετὰ</a:t>
            </a:r>
            <a:r>
              <a:rPr lang="el-GR" i="1" dirty="0">
                <a:effectLst/>
                <a:ea typeface="Times New Roman" panose="02020603050405020304" pitchFamily="18" charset="0"/>
              </a:rPr>
              <a:t> </a:t>
            </a:r>
            <a:r>
              <a:rPr lang="el-GR" i="1" dirty="0" err="1">
                <a:effectLst/>
                <a:ea typeface="Times New Roman" panose="02020603050405020304" pitchFamily="18" charset="0"/>
              </a:rPr>
              <a:t>τὴν</a:t>
            </a:r>
            <a:r>
              <a:rPr lang="el-GR" i="1" dirty="0">
                <a:effectLst/>
                <a:ea typeface="Times New Roman" panose="02020603050405020304" pitchFamily="18" charset="0"/>
              </a:rPr>
              <a:t> χάριν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ἐκ</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πείρας καύχημα</a:t>
            </a:r>
            <a:r>
              <a:rPr lang="en-GB" dirty="0">
                <a:effectLst/>
                <a:ea typeface="Times New Roman" panose="02020603050405020304" pitchFamily="18" charset="0"/>
              </a:rPr>
              <a:t>".</a:t>
            </a:r>
            <a:r>
              <a:rPr lang="el-GR" dirty="0">
                <a:effectLst/>
                <a:ea typeface="Times New Roman" panose="02020603050405020304" pitchFamily="18" charset="0"/>
              </a:rPr>
              <a:t>(</a:t>
            </a:r>
            <a:r>
              <a:rPr lang="el-GR" i="1" dirty="0" err="1">
                <a:effectLst/>
                <a:ea typeface="Times New Roman" panose="02020603050405020304" pitchFamily="18" charset="0"/>
              </a:rPr>
              <a:t>Ἑκατὸ</a:t>
            </a:r>
            <a:r>
              <a:rPr lang="el-GR" i="1" dirty="0">
                <a:effectLst/>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a:t>
            </a:r>
            <a:r>
              <a:rPr lang="el-GR" i="1" dirty="0" err="1">
                <a:effectLst/>
                <a:ea typeface="Times New Roman" panose="02020603050405020304" pitchFamily="18" charset="0"/>
              </a:rPr>
              <a:t>λβ</a:t>
            </a:r>
            <a:r>
              <a:rPr lang="el-GR" i="1" dirty="0">
                <a:effectLst/>
                <a:ea typeface="Times New Roman" panose="02020603050405020304" pitchFamily="18" charset="0"/>
              </a:rPr>
              <a:t>΄</a:t>
            </a:r>
            <a:r>
              <a:rPr lang="en-GB" dirty="0">
                <a:effectLst/>
                <a:ea typeface="Times New Roman" panose="02020603050405020304" pitchFamily="18" charset="0"/>
              </a:rPr>
              <a:t>, SChr5 , </a:t>
            </a:r>
            <a:r>
              <a:rPr lang="el-GR" dirty="0">
                <a:effectLst/>
                <a:ea typeface="Times New Roman" panose="02020603050405020304" pitchFamily="18" charset="0"/>
              </a:rPr>
              <a:t>σ</a:t>
            </a:r>
            <a:r>
              <a:rPr lang="en-GB" dirty="0">
                <a:effectLst/>
                <a:ea typeface="Times New Roman" panose="02020603050405020304" pitchFamily="18" charset="0"/>
              </a:rPr>
              <a:t>. 102</a:t>
            </a:r>
            <a:r>
              <a:rPr lang="el-GR" dirty="0">
                <a:effectLst/>
                <a:ea typeface="Times New Roman" panose="02020603050405020304" pitchFamily="18" charset="0"/>
              </a:rPr>
              <a:t>).</a:t>
            </a:r>
          </a:p>
        </p:txBody>
      </p:sp>
    </p:spTree>
    <p:extLst>
      <p:ext uri="{BB962C8B-B14F-4D97-AF65-F5344CB8AC3E}">
        <p14:creationId xmlns:p14="http://schemas.microsoft.com/office/powerpoint/2010/main" val="396946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CA0AAA-E741-0765-E7C9-0DAC920536CC}"/>
              </a:ext>
            </a:extLst>
          </p:cNvPr>
          <p:cNvSpPr>
            <a:spLocks noGrp="1"/>
          </p:cNvSpPr>
          <p:nvPr>
            <p:ph type="title"/>
          </p:nvPr>
        </p:nvSpPr>
        <p:spPr>
          <a:xfrm>
            <a:off x="838200" y="0"/>
            <a:ext cx="10515600" cy="681037"/>
          </a:xfrm>
        </p:spPr>
        <p:txBody>
          <a:bodyPr>
            <a:normAutofit fontScale="90000"/>
          </a:bodyPr>
          <a:lstStyle/>
          <a:p>
            <a:pPr algn="ctr"/>
            <a:r>
              <a:rPr lang="el-GR" b="1" dirty="0"/>
              <a:t>Ο ρόλος της προσευχής</a:t>
            </a:r>
            <a:endParaRPr lang="el-GR" dirty="0"/>
          </a:p>
        </p:txBody>
      </p:sp>
      <p:sp>
        <p:nvSpPr>
          <p:cNvPr id="3" name="Θέση περιεχομένου 2">
            <a:extLst>
              <a:ext uri="{FF2B5EF4-FFF2-40B4-BE49-F238E27FC236}">
                <a16:creationId xmlns:a16="http://schemas.microsoft.com/office/drawing/2014/main" id="{0A4B4A28-7C98-1BAA-BE97-67E68552B3C5}"/>
              </a:ext>
            </a:extLst>
          </p:cNvPr>
          <p:cNvSpPr>
            <a:spLocks noGrp="1"/>
          </p:cNvSpPr>
          <p:nvPr>
            <p:ph idx="1"/>
          </p:nvPr>
        </p:nvSpPr>
        <p:spPr>
          <a:xfrm>
            <a:off x="95534" y="681036"/>
            <a:ext cx="11996382" cy="6176963"/>
          </a:xfrm>
        </p:spPr>
        <p:txBody>
          <a:bodyPr>
            <a:normAutofit/>
          </a:bodyPr>
          <a:lstStyle/>
          <a:p>
            <a:r>
              <a:rPr lang="el-GR" sz="2800" dirty="0">
                <a:effectLst/>
                <a:ea typeface="Times New Roman" panose="02020603050405020304" pitchFamily="18" charset="0"/>
              </a:rPr>
              <a:t>Αυτός είναι και ο λόγος που, όταν ο νους αρχίζει να αφιερώνεται στην προσευχή, τότε το θυμοειδές δέχεται αδιάλειπτα τις πολεμικές επιθέσεις των λογισμών</a:t>
            </a:r>
            <a:r>
              <a:rPr lang="en-GB"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ὅταν</a:t>
            </a:r>
            <a:r>
              <a:rPr lang="el-GR" sz="2800" i="1" dirty="0">
                <a:effectLst/>
                <a:ea typeface="Times New Roman" panose="02020603050405020304" pitchFamily="18" charset="0"/>
                <a:cs typeface="Times New Roman" panose="02020603050405020304" pitchFamily="18" charset="0"/>
              </a:rPr>
              <a:t> ὁ </a:t>
            </a:r>
            <a:r>
              <a:rPr lang="el-GR" sz="2800" i="1" dirty="0" err="1">
                <a:effectLst/>
                <a:ea typeface="Times New Roman" panose="02020603050405020304" pitchFamily="18" charset="0"/>
                <a:cs typeface="Times New Roman" panose="02020603050405020304" pitchFamily="18" charset="0"/>
              </a:rPr>
              <a:t>νοῦς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ἀπερισπάστως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ἄρξηται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ποιεῖσθαι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προσευχὰς</a:t>
            </a:r>
            <a:r>
              <a:rPr lang="en-GB"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τότε </a:t>
            </a:r>
            <a:r>
              <a:rPr lang="el-GR" sz="2800" i="1" dirty="0" err="1">
                <a:effectLst/>
                <a:ea typeface="Times New Roman" panose="02020603050405020304" pitchFamily="18" charset="0"/>
                <a:cs typeface="Times New Roman" panose="02020603050405020304" pitchFamily="18" charset="0"/>
              </a:rPr>
              <a:t>περὶ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θυμικὸν</a:t>
            </a:r>
            <a:r>
              <a:rPr lang="el-GR" sz="2800" i="1" dirty="0">
                <a:effectLst/>
                <a:ea typeface="Times New Roman" panose="02020603050405020304" pitchFamily="18" charset="0"/>
                <a:cs typeface="Times New Roman" panose="02020603050405020304" pitchFamily="18" charset="0"/>
              </a:rPr>
              <a:t> μέρος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ψυχῆς</a:t>
            </a:r>
            <a:r>
              <a:rPr lang="en-GB"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νύκτωρ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καί</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καθημέραν</a:t>
            </a:r>
            <a:r>
              <a:rPr lang="el-GR" sz="2800" i="1" dirty="0">
                <a:effectLst/>
                <a:ea typeface="Times New Roman" panose="02020603050405020304" pitchFamily="18" charset="0"/>
                <a:cs typeface="Times New Roman" panose="02020603050405020304" pitchFamily="18" charset="0"/>
              </a:rPr>
              <a:t> ὁ </a:t>
            </a:r>
            <a:r>
              <a:rPr lang="el-GR" sz="2800" i="1" dirty="0" err="1">
                <a:effectLst/>
                <a:ea typeface="Times New Roman" panose="02020603050405020304" pitchFamily="18" charset="0"/>
                <a:cs typeface="Times New Roman" panose="02020603050405020304" pitchFamily="18" charset="0"/>
              </a:rPr>
              <a:t>πᾶς</a:t>
            </a:r>
            <a:r>
              <a:rPr lang="el-GR" sz="2800" i="1" dirty="0">
                <a:effectLst/>
                <a:ea typeface="Times New Roman" panose="02020603050405020304" pitchFamily="18" charset="0"/>
                <a:cs typeface="Times New Roman" panose="02020603050405020304" pitchFamily="18" charset="0"/>
              </a:rPr>
              <a:t> συνίσταται πόλεμος</a:t>
            </a:r>
            <a:r>
              <a:rPr lang="en-GB"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a:t>
            </a:r>
            <a:r>
              <a:rPr lang="el-GR" sz="2800" i="1" dirty="0" err="1">
                <a:effectLst/>
                <a:ea typeface="Times New Roman" panose="02020603050405020304" pitchFamily="18" charset="0"/>
                <a:cs typeface="Times New Roman" panose="02020603050405020304" pitchFamily="18" charset="0"/>
              </a:rPr>
              <a:t>Πρακτικὸς</a:t>
            </a:r>
            <a:r>
              <a:rPr lang="el-GR" sz="2800" i="1" dirty="0">
                <a:effectLst/>
                <a:ea typeface="Times New Roman" panose="02020603050405020304" pitchFamily="18" charset="0"/>
                <a:cs typeface="Times New Roman" panose="02020603050405020304" pitchFamily="18" charset="0"/>
              </a:rPr>
              <a:t> ΛΕ΄</a:t>
            </a:r>
            <a:r>
              <a:rPr lang="en-GB" sz="2800" i="1" dirty="0">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cs typeface="Times New Roman" panose="02020603050405020304" pitchFamily="18" charset="0"/>
              </a:rPr>
              <a:t> PG 40, 1232. </a:t>
            </a:r>
            <a:r>
              <a:rPr lang="el-GR" sz="2800" dirty="0">
                <a:effectLst/>
                <a:ea typeface="Times New Roman" panose="02020603050405020304" pitchFamily="18" charset="0"/>
                <a:cs typeface="Times New Roman" panose="02020603050405020304" pitchFamily="18" charset="0"/>
              </a:rPr>
              <a:t>Πρβ</a:t>
            </a:r>
            <a:r>
              <a:rPr lang="en-GB" sz="2800" dirty="0">
                <a:effectLst/>
                <a:ea typeface="Times New Roman" panose="02020603050405020304" pitchFamily="18" charset="0"/>
                <a:cs typeface="Times New Roman" panose="02020603050405020304" pitchFamily="18" charset="0"/>
              </a:rPr>
              <a:t>. SChr171, </a:t>
            </a:r>
            <a:r>
              <a:rPr lang="el-GR" sz="2800" dirty="0">
                <a:effectLst/>
                <a:ea typeface="Times New Roman" panose="02020603050405020304" pitchFamily="18" charset="0"/>
                <a:cs typeface="Times New Roman" panose="02020603050405020304" pitchFamily="18" charset="0"/>
              </a:rPr>
              <a:t>σ</a:t>
            </a:r>
            <a:r>
              <a:rPr lang="en-GB" sz="2800" dirty="0">
                <a:effectLst/>
                <a:ea typeface="Times New Roman" panose="02020603050405020304" pitchFamily="18" charset="0"/>
                <a:cs typeface="Times New Roman" panose="02020603050405020304" pitchFamily="18" charset="0"/>
              </a:rPr>
              <a:t>. 646</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Ωστόσο </a:t>
            </a:r>
            <a:r>
              <a:rPr lang="el-GR" sz="2800" dirty="0">
                <a:effectLst/>
                <a:ea typeface="Times New Roman" panose="02020603050405020304" pitchFamily="18" charset="0"/>
              </a:rPr>
              <a:t>σύμφωνα με μια αμετακίνητη νομοτελειακή τάξη ο βιασμός της αυτεξούσιας προαίρεσης στη μνήμη του Κυρίου γίνεται πόλος έλξης του θείου ελέους και της </a:t>
            </a:r>
            <a:r>
              <a:rPr lang="el-GR" sz="2800" dirty="0" err="1">
                <a:effectLst/>
                <a:ea typeface="Times New Roman" panose="02020603050405020304" pitchFamily="18" charset="0"/>
              </a:rPr>
              <a:t>αγιοπνευματικής</a:t>
            </a:r>
            <a:r>
              <a:rPr lang="el-GR" sz="2800" dirty="0">
                <a:effectLst/>
                <a:ea typeface="Times New Roman" panose="02020603050405020304" pitchFamily="18" charset="0"/>
              </a:rPr>
              <a:t> δωρεάς, που καταργεί κάθε αμαρτία και δαιμονική επίσκεψη</a:t>
            </a:r>
            <a:r>
              <a:rPr kumimoji="0" lang="el-GR"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θεωρῶν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ὁ Κύριος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τὴν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τοιαύτην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προαίρεσιν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πῶς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βιάζεσθαι</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ἑαυτὸν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μνήμην,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ἄγει</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ὅση</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δύναμις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αὐτῷ</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μετὰ</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βίας,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ποιεῖ</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μετ’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αὐτοῦ</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ἔλεος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αὐτοῦ</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λυτροῦται</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αὐτὸν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ἀπὸ</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ἐχθρῶν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αὐτοῦ</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ἐνοικούσης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ἁμαρτίας</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Πνεύματος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ἁγίου</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ἐμπιπλῶν</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αὐτόν</a:t>
            </a:r>
            <a:r>
              <a:rPr kumimoji="0" lang="el-GR"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rPr>
              <a:t> </a:t>
            </a:r>
            <a:r>
              <a:rPr lang="el-GR" sz="2800" dirty="0">
                <a:ea typeface="Times New Roman" panose="02020603050405020304" pitchFamily="18" charset="0"/>
                <a:cs typeface="Times New Roman" panose="02020603050405020304" pitchFamily="18" charset="0"/>
              </a:rPr>
              <a:t>(</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el-GR" altLang="el-GR" sz="28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ΙΘ΄,</a:t>
            </a:r>
            <a:r>
              <a:rPr kumimoji="0" lang="el-GR"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34</a:t>
            </a:r>
            <a:r>
              <a:rPr kumimoji="0" lang="en-US" altLang="el-GR" sz="2800" b="0" i="0" u="none" strike="noStrike" cap="none" normalizeH="0" baseline="0">
                <a:ln>
                  <a:noFill/>
                </a:ln>
                <a:solidFill>
                  <a:schemeClr val="tx1"/>
                </a:solidFill>
                <a:effectLst/>
                <a:ea typeface="Times New Roman" panose="02020603050405020304" pitchFamily="18" charset="0"/>
                <a:cs typeface="Times New Roman" panose="02020603050405020304" pitchFamily="18" charset="0"/>
              </a:rPr>
              <a:t>,</a:t>
            </a:r>
            <a:r>
              <a:rPr kumimoji="0" lang="el-GR" altLang="el-GR" sz="2800" b="0" i="0" u="none" strike="noStrike" cap="none" normalizeH="0" baseline="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644 </a:t>
            </a:r>
            <a:r>
              <a:rPr kumimoji="0" lang="en-GB" altLang="el-GR" sz="28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lang="el-GR" altLang="el-GR" sz="2800" dirty="0">
                <a:ea typeface="Times New Roman" panose="02020603050405020304" pitchFamily="18" charset="0"/>
                <a:cs typeface="Times New Roman" panose="02020603050405020304" pitchFamily="18" charset="0"/>
              </a:rPr>
              <a:t>)</a:t>
            </a:r>
            <a:endParaRPr lang="el-GR" sz="28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8755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1559C9-C38E-E9FE-B12F-FFCFB3A8AFEB}"/>
              </a:ext>
            </a:extLst>
          </p:cNvPr>
          <p:cNvSpPr>
            <a:spLocks noGrp="1"/>
          </p:cNvSpPr>
          <p:nvPr>
            <p:ph type="title"/>
          </p:nvPr>
        </p:nvSpPr>
        <p:spPr>
          <a:xfrm>
            <a:off x="838200" y="18256"/>
            <a:ext cx="10515600" cy="500360"/>
          </a:xfrm>
        </p:spPr>
        <p:txBody>
          <a:bodyPr>
            <a:normAutofit fontScale="90000"/>
          </a:bodyPr>
          <a:lstStyle/>
          <a:p>
            <a:pPr algn="ctr"/>
            <a:r>
              <a:rPr lang="el-GR" b="1" dirty="0"/>
              <a:t>Ο ρόλος της προσευχής</a:t>
            </a:r>
          </a:p>
        </p:txBody>
      </p:sp>
      <p:sp>
        <p:nvSpPr>
          <p:cNvPr id="3" name="Θέση περιεχομένου 2">
            <a:extLst>
              <a:ext uri="{FF2B5EF4-FFF2-40B4-BE49-F238E27FC236}">
                <a16:creationId xmlns:a16="http://schemas.microsoft.com/office/drawing/2014/main" id="{92FC9AA0-B0A5-8DEC-0DF0-C2FDB10C0E69}"/>
              </a:ext>
            </a:extLst>
          </p:cNvPr>
          <p:cNvSpPr>
            <a:spLocks noGrp="1"/>
          </p:cNvSpPr>
          <p:nvPr>
            <p:ph idx="1"/>
          </p:nvPr>
        </p:nvSpPr>
        <p:spPr>
          <a:xfrm>
            <a:off x="0" y="627797"/>
            <a:ext cx="12192000" cy="6211948"/>
          </a:xfrm>
        </p:spPr>
        <p:txBody>
          <a:bodyPr>
            <a:normAutofit fontScale="92500" lnSpcReduction="20000"/>
          </a:bodyPr>
          <a:lstStyle/>
          <a:p>
            <a:r>
              <a:rPr lang="el-GR" dirty="0"/>
              <a:t> </a:t>
            </a:r>
            <a:r>
              <a:rPr lang="el-GR" sz="3000" dirty="0"/>
              <a:t>Ο Ευάγριος ερμηνεύοντας προγενέστερες γεροντικές συμβουλές με αποφθεγματικό χαρακτήρα τονίζει ότι η αξία της προσευχής δε βρίσκεται στην ποσότητα αλλά στην ποιότητα: “</a:t>
            </a:r>
            <a:r>
              <a:rPr lang="el-GR" sz="3000" i="1" dirty="0" err="1"/>
              <a:t>Προσευχῆς</a:t>
            </a:r>
            <a:r>
              <a:rPr lang="el-GR" sz="3000" i="1" dirty="0"/>
              <a:t> </a:t>
            </a:r>
            <a:r>
              <a:rPr lang="el-GR" sz="3000" i="1" dirty="0" err="1"/>
              <a:t>ἔπαινος</a:t>
            </a:r>
            <a:r>
              <a:rPr lang="el-GR" sz="3000" i="1" dirty="0"/>
              <a:t>, </a:t>
            </a:r>
            <a:r>
              <a:rPr lang="el-GR" sz="3000" i="1" dirty="0" err="1"/>
              <a:t>οὐχ</a:t>
            </a:r>
            <a:r>
              <a:rPr lang="el-GR" sz="3000" i="1" dirty="0"/>
              <a:t> </a:t>
            </a:r>
            <a:r>
              <a:rPr lang="el-GR" sz="3000" i="1" dirty="0" err="1"/>
              <a:t>ἁπλῶς</a:t>
            </a:r>
            <a:r>
              <a:rPr lang="el-GR" sz="3000" i="1" dirty="0"/>
              <a:t> ἡ </a:t>
            </a:r>
            <a:r>
              <a:rPr lang="el-GR" sz="3000" i="1" dirty="0" err="1"/>
              <a:t>ποσότης</a:t>
            </a:r>
            <a:r>
              <a:rPr lang="el-GR" sz="3000" i="1" dirty="0"/>
              <a:t> </a:t>
            </a:r>
            <a:r>
              <a:rPr lang="el-GR" sz="3000" i="1" dirty="0" err="1"/>
              <a:t>ἀλλ</a:t>
            </a:r>
            <a:r>
              <a:rPr lang="el-GR" sz="3000" i="1" dirty="0"/>
              <a:t> ἡ </a:t>
            </a:r>
            <a:r>
              <a:rPr lang="el-GR" sz="3000" i="1" dirty="0" err="1"/>
              <a:t>ποιότης</a:t>
            </a:r>
            <a:r>
              <a:rPr lang="el-GR" sz="3000" i="1" dirty="0"/>
              <a:t>, </a:t>
            </a:r>
            <a:r>
              <a:rPr lang="el-GR" sz="3000" i="1" dirty="0" err="1"/>
              <a:t>καὶ</a:t>
            </a:r>
            <a:r>
              <a:rPr lang="el-GR" sz="3000" i="1" dirty="0"/>
              <a:t> </a:t>
            </a:r>
            <a:r>
              <a:rPr lang="el-GR" sz="3000" i="1" dirty="0" err="1"/>
              <a:t>τοῦτο</a:t>
            </a:r>
            <a:r>
              <a:rPr lang="el-GR" sz="3000" i="1" dirty="0"/>
              <a:t> </a:t>
            </a:r>
            <a:r>
              <a:rPr lang="el-GR" sz="3000" i="1" dirty="0" err="1"/>
              <a:t>δηλοῦσι</a:t>
            </a:r>
            <a:r>
              <a:rPr lang="el-GR" sz="3000" i="1" dirty="0"/>
              <a:t> </a:t>
            </a:r>
            <a:r>
              <a:rPr lang="el-GR" sz="3000" i="1" dirty="0" err="1"/>
              <a:t>οἱ</a:t>
            </a:r>
            <a:r>
              <a:rPr lang="el-GR" sz="3000" i="1" dirty="0"/>
              <a:t> </a:t>
            </a:r>
            <a:r>
              <a:rPr lang="el-GR" sz="3000" i="1" dirty="0" err="1"/>
              <a:t>ἀναβάντες</a:t>
            </a:r>
            <a:r>
              <a:rPr lang="el-GR" sz="3000" i="1" dirty="0"/>
              <a:t> </a:t>
            </a:r>
            <a:r>
              <a:rPr lang="el-GR" sz="3000" i="1" dirty="0" err="1"/>
              <a:t>εἰς</a:t>
            </a:r>
            <a:r>
              <a:rPr lang="el-GR" sz="3000" i="1" dirty="0"/>
              <a:t> </a:t>
            </a:r>
            <a:r>
              <a:rPr lang="el-GR" sz="3000" i="1" dirty="0" err="1"/>
              <a:t>τὸ</a:t>
            </a:r>
            <a:r>
              <a:rPr lang="el-GR" sz="3000" i="1" dirty="0"/>
              <a:t> </a:t>
            </a:r>
            <a:r>
              <a:rPr lang="el-GR" sz="3000" i="1" dirty="0" err="1"/>
              <a:t>ἱερόν</a:t>
            </a:r>
            <a:r>
              <a:rPr lang="el-GR" sz="3000" i="1" dirty="0"/>
              <a:t>, </a:t>
            </a:r>
            <a:r>
              <a:rPr lang="el-GR" sz="3000" i="1" dirty="0" err="1"/>
              <a:t>καὶ</a:t>
            </a:r>
            <a:r>
              <a:rPr lang="el-GR" sz="3000" i="1" dirty="0"/>
              <a:t> </a:t>
            </a:r>
            <a:r>
              <a:rPr lang="el-GR" sz="3000" i="1" dirty="0" err="1"/>
              <a:t>τὸ</a:t>
            </a:r>
            <a:r>
              <a:rPr lang="el-GR" sz="3000" i="1" dirty="0"/>
              <a:t> "</a:t>
            </a:r>
            <a:r>
              <a:rPr lang="el-GR" sz="3000" i="1" dirty="0" err="1"/>
              <a:t>Ὑμεῖς</a:t>
            </a:r>
            <a:r>
              <a:rPr lang="el-GR" sz="3000" i="1" dirty="0"/>
              <a:t> προσευχόμενοι, </a:t>
            </a:r>
            <a:r>
              <a:rPr lang="el-GR" sz="3000" i="1" dirty="0" err="1"/>
              <a:t>μὴ</a:t>
            </a:r>
            <a:r>
              <a:rPr lang="el-GR" sz="3000" i="1" dirty="0"/>
              <a:t> </a:t>
            </a:r>
            <a:r>
              <a:rPr lang="el-GR" sz="3000" i="1" dirty="0" err="1"/>
              <a:t>βαττολογήσητε</a:t>
            </a:r>
            <a:r>
              <a:rPr lang="el-GR" sz="3000" i="1" dirty="0"/>
              <a:t>" </a:t>
            </a:r>
            <a:r>
              <a:rPr lang="el-GR" sz="3000" i="1" dirty="0" err="1"/>
              <a:t>καὶ</a:t>
            </a:r>
            <a:r>
              <a:rPr lang="el-GR" sz="3000" i="1" dirty="0"/>
              <a:t> </a:t>
            </a:r>
            <a:r>
              <a:rPr lang="el-GR" sz="3000" i="1" dirty="0" err="1"/>
              <a:t>τά</a:t>
            </a:r>
            <a:r>
              <a:rPr lang="el-GR" sz="3000" i="1" dirty="0"/>
              <a:t> </a:t>
            </a:r>
            <a:r>
              <a:rPr lang="el-GR" sz="3000" i="1" dirty="0" err="1"/>
              <a:t>ἐξῆς</a:t>
            </a:r>
            <a:r>
              <a:rPr lang="el-GR" sz="3000" dirty="0"/>
              <a:t>"</a:t>
            </a:r>
            <a:r>
              <a:rPr lang="el-GR" sz="3000" i="1" dirty="0"/>
              <a:t> </a:t>
            </a:r>
            <a:r>
              <a:rPr lang="el-GR" sz="3000" dirty="0"/>
              <a:t>(</a:t>
            </a:r>
            <a:r>
              <a:rPr lang="el-GR" sz="3000" i="1" dirty="0"/>
              <a:t>Λόγος </a:t>
            </a:r>
            <a:r>
              <a:rPr lang="el-GR" sz="3000" i="1" dirty="0" err="1"/>
              <a:t>Περὶ</a:t>
            </a:r>
            <a:r>
              <a:rPr lang="el-GR" sz="3000" i="1" dirty="0"/>
              <a:t> </a:t>
            </a:r>
            <a:r>
              <a:rPr lang="el-GR" sz="3000" i="1" dirty="0" err="1"/>
              <a:t>Προσευχῆς</a:t>
            </a:r>
            <a:r>
              <a:rPr lang="el-GR" sz="3000" i="1" dirty="0"/>
              <a:t> ΡΝΑ΄,</a:t>
            </a:r>
            <a:r>
              <a:rPr lang="el-GR" sz="3000" dirty="0"/>
              <a:t> </a:t>
            </a:r>
            <a:r>
              <a:rPr lang="en-GB" sz="3000" dirty="0"/>
              <a:t>PG</a:t>
            </a:r>
            <a:r>
              <a:rPr lang="el-GR" sz="3000" dirty="0"/>
              <a:t> 79, 1200 Β).  </a:t>
            </a:r>
          </a:p>
          <a:p>
            <a:r>
              <a:rPr lang="el-GR" sz="3000" dirty="0"/>
              <a:t>Καθορίζει και τη διαδοχική σειρά των αιτημάτων που μπορεί ο άνθρωπος να απευθύνει στο Θεό: "</a:t>
            </a:r>
            <a:r>
              <a:rPr lang="el-GR" sz="3000" i="1" dirty="0"/>
              <a:t>Προσεύχου πρότερον </a:t>
            </a:r>
            <a:r>
              <a:rPr lang="el-GR" sz="3000" i="1" dirty="0" err="1"/>
              <a:t>περὶ</a:t>
            </a:r>
            <a:r>
              <a:rPr lang="el-GR" sz="3000" i="1" dirty="0"/>
              <a:t> </a:t>
            </a:r>
            <a:r>
              <a:rPr lang="el-GR" sz="3000" i="1" dirty="0" err="1"/>
              <a:t>τοῦ</a:t>
            </a:r>
            <a:r>
              <a:rPr lang="el-GR" sz="3000" i="1" dirty="0"/>
              <a:t> </a:t>
            </a:r>
            <a:r>
              <a:rPr lang="el-GR" sz="3000" i="1" dirty="0" err="1"/>
              <a:t>καθαρθῆναι</a:t>
            </a:r>
            <a:r>
              <a:rPr lang="el-GR" sz="3000" i="1" dirty="0"/>
              <a:t> </a:t>
            </a:r>
            <a:r>
              <a:rPr lang="el-GR" sz="3000" i="1" dirty="0" err="1"/>
              <a:t>τῶν</a:t>
            </a:r>
            <a:r>
              <a:rPr lang="el-GR" sz="3000" i="1" dirty="0"/>
              <a:t> </a:t>
            </a:r>
            <a:r>
              <a:rPr lang="el-GR" sz="3000" i="1" dirty="0" err="1"/>
              <a:t>παθῶν</a:t>
            </a:r>
            <a:r>
              <a:rPr lang="el-GR" sz="3000" i="1" dirty="0"/>
              <a:t>, </a:t>
            </a:r>
            <a:r>
              <a:rPr lang="el-GR" sz="3000" i="1" dirty="0" err="1"/>
              <a:t>καὶ</a:t>
            </a:r>
            <a:r>
              <a:rPr lang="el-GR" sz="3000" i="1" dirty="0"/>
              <a:t> δεύτερον </a:t>
            </a:r>
            <a:r>
              <a:rPr lang="el-GR" sz="3000" i="1" dirty="0" err="1"/>
              <a:t>περὶ</a:t>
            </a:r>
            <a:r>
              <a:rPr lang="el-GR" sz="3000" i="1" dirty="0"/>
              <a:t> </a:t>
            </a:r>
            <a:r>
              <a:rPr lang="el-GR" sz="3000" i="1" dirty="0" err="1"/>
              <a:t>τοῦ</a:t>
            </a:r>
            <a:r>
              <a:rPr lang="el-GR" sz="3000" i="1" dirty="0"/>
              <a:t> </a:t>
            </a:r>
            <a:r>
              <a:rPr lang="el-GR" sz="3000" i="1" dirty="0" err="1"/>
              <a:t>ῥυσθῆναι</a:t>
            </a:r>
            <a:r>
              <a:rPr lang="el-GR" sz="3000" i="1" dirty="0"/>
              <a:t> </a:t>
            </a:r>
            <a:r>
              <a:rPr lang="el-GR" sz="3000" i="1" dirty="0" err="1"/>
              <a:t>ἀπὸ</a:t>
            </a:r>
            <a:r>
              <a:rPr lang="el-GR" sz="3000" i="1" dirty="0"/>
              <a:t> </a:t>
            </a:r>
            <a:r>
              <a:rPr lang="el-GR" sz="3000" i="1" dirty="0" err="1"/>
              <a:t>τῆς</a:t>
            </a:r>
            <a:r>
              <a:rPr lang="el-GR" sz="3000" i="1" dirty="0"/>
              <a:t> </a:t>
            </a:r>
            <a:r>
              <a:rPr lang="el-GR" sz="3000" i="1" dirty="0" err="1"/>
              <a:t>ἀγνωσίας</a:t>
            </a:r>
            <a:r>
              <a:rPr lang="el-GR" sz="3000" i="1" dirty="0"/>
              <a:t>, </a:t>
            </a:r>
            <a:r>
              <a:rPr lang="el-GR" sz="3000" i="1" dirty="0" err="1"/>
              <a:t>καὶ</a:t>
            </a:r>
            <a:r>
              <a:rPr lang="el-GR" sz="3000" i="1" dirty="0"/>
              <a:t> τρίτον </a:t>
            </a:r>
            <a:r>
              <a:rPr lang="el-GR" sz="3000" i="1" dirty="0" err="1"/>
              <a:t>ἀπὸ</a:t>
            </a:r>
            <a:r>
              <a:rPr lang="el-GR" sz="3000" i="1" dirty="0"/>
              <a:t> </a:t>
            </a:r>
            <a:r>
              <a:rPr lang="el-GR" sz="3000" i="1" dirty="0" err="1"/>
              <a:t>παντὸς</a:t>
            </a:r>
            <a:r>
              <a:rPr lang="el-GR" sz="3000" i="1" dirty="0"/>
              <a:t> </a:t>
            </a:r>
            <a:r>
              <a:rPr lang="el-GR" sz="3000" i="1" dirty="0" err="1"/>
              <a:t>πειρασμοῦ</a:t>
            </a:r>
            <a:r>
              <a:rPr lang="el-GR" sz="3000" i="1" dirty="0"/>
              <a:t> </a:t>
            </a:r>
            <a:r>
              <a:rPr lang="el-GR" sz="3000" i="1" dirty="0" err="1"/>
              <a:t>καὶ</a:t>
            </a:r>
            <a:r>
              <a:rPr lang="el-GR" sz="3000" i="1" dirty="0"/>
              <a:t> </a:t>
            </a:r>
            <a:r>
              <a:rPr lang="el-GR" sz="3000" i="1" dirty="0" err="1"/>
              <a:t>ἐγκαταλείψεως</a:t>
            </a:r>
            <a:r>
              <a:rPr lang="el-GR" sz="3000" dirty="0"/>
              <a:t>"</a:t>
            </a:r>
            <a:r>
              <a:rPr lang="el-GR" sz="3000" i="1" dirty="0"/>
              <a:t> </a:t>
            </a:r>
            <a:r>
              <a:rPr lang="el-GR" sz="3000" dirty="0"/>
              <a:t>(</a:t>
            </a:r>
            <a:r>
              <a:rPr lang="el-GR" sz="3000" i="1" dirty="0"/>
              <a:t>Λόγος </a:t>
            </a:r>
            <a:r>
              <a:rPr lang="el-GR" sz="3000" i="1" dirty="0" err="1"/>
              <a:t>Περὶ</a:t>
            </a:r>
            <a:r>
              <a:rPr lang="el-GR" sz="3000" i="1" dirty="0"/>
              <a:t> </a:t>
            </a:r>
            <a:r>
              <a:rPr lang="el-GR" sz="3000" i="1" dirty="0" err="1"/>
              <a:t>Προσευχῆς</a:t>
            </a:r>
            <a:r>
              <a:rPr lang="el-GR" sz="3000" i="1" dirty="0"/>
              <a:t> ΛΖ΄,</a:t>
            </a:r>
            <a:r>
              <a:rPr lang="el-GR" sz="3000" dirty="0"/>
              <a:t> </a:t>
            </a:r>
            <a:r>
              <a:rPr lang="en-GB" sz="3000" dirty="0"/>
              <a:t>PG</a:t>
            </a:r>
            <a:r>
              <a:rPr lang="el-GR" sz="3000" dirty="0"/>
              <a:t> 79, 1176 Α). </a:t>
            </a:r>
          </a:p>
          <a:p>
            <a:r>
              <a:rPr lang="el-GR" sz="3000" dirty="0"/>
              <a:t>Τα αιτήματα ανταποκρίνονται στην ψυχική κατάσταση και πνευματική βαθμίδα του ανθρώπου, αντιστοιχώντας η μεν κάθαρση των παθών στην πρακτική, η λύτρωση από την αγνωσία στη φυσική, ενώ ο εξαγνισμός από κάθε πειρασμό και εγκατάλειψη στη θεολογία.</a:t>
            </a:r>
            <a:r>
              <a:rPr lang="el-GR" sz="3000" baseline="30000" dirty="0"/>
              <a:t> </a:t>
            </a:r>
          </a:p>
          <a:p>
            <a:r>
              <a:rPr lang="el-GR" sz="3000" dirty="0"/>
              <a:t>Επίσης, ο Μακάριος σ</a:t>
            </a:r>
            <a:r>
              <a:rPr lang="el-GR" sz="3000" dirty="0">
                <a:effectLst/>
                <a:ea typeface="Times New Roman" panose="02020603050405020304" pitchFamily="18" charset="0"/>
              </a:rPr>
              <a:t>υμβουλεύει την μοναστική κοινότητα: «</a:t>
            </a:r>
            <a:r>
              <a:rPr lang="el-GR" sz="3000" i="1" dirty="0" err="1">
                <a:effectLst/>
                <a:ea typeface="Times New Roman" panose="02020603050405020304" pitchFamily="18" charset="0"/>
              </a:rPr>
              <a:t>Οὐκ</a:t>
            </a:r>
            <a:r>
              <a:rPr lang="el-GR" sz="3000" i="1" dirty="0">
                <a:effectLst/>
                <a:ea typeface="Times New Roman" panose="02020603050405020304" pitchFamily="18" charset="0"/>
              </a:rPr>
              <a:t> </a:t>
            </a:r>
            <a:r>
              <a:rPr lang="el-GR" sz="3000" i="1" dirty="0" err="1">
                <a:effectLst/>
                <a:ea typeface="Times New Roman" panose="02020603050405020304" pitchFamily="18" charset="0"/>
              </a:rPr>
              <a:t>ἔστι</a:t>
            </a:r>
            <a:r>
              <a:rPr lang="el-GR" sz="3000" i="1" dirty="0">
                <a:effectLst/>
                <a:ea typeface="Times New Roman" panose="02020603050405020304" pitchFamily="18" charset="0"/>
              </a:rPr>
              <a:t> χρεία </a:t>
            </a:r>
            <a:r>
              <a:rPr lang="el-GR" sz="3000" i="1" dirty="0" err="1">
                <a:effectLst/>
                <a:ea typeface="Times New Roman" panose="02020603050405020304" pitchFamily="18" charset="0"/>
              </a:rPr>
              <a:t>βαττολογεῖν</a:t>
            </a:r>
            <a:r>
              <a:rPr lang="el-GR" sz="3000" i="1" dirty="0">
                <a:effectLst/>
                <a:ea typeface="Times New Roman" panose="02020603050405020304" pitchFamily="18" charset="0"/>
              </a:rPr>
              <a:t>, </a:t>
            </a:r>
            <a:r>
              <a:rPr lang="el-GR" sz="3000" i="1" dirty="0" err="1">
                <a:effectLst/>
                <a:ea typeface="Times New Roman" panose="02020603050405020304" pitchFamily="18" charset="0"/>
              </a:rPr>
              <a:t>ἀλλ</a:t>
            </a:r>
            <a:r>
              <a:rPr lang="el-GR" sz="3000" i="1" dirty="0">
                <a:effectLst/>
                <a:ea typeface="Times New Roman" panose="02020603050405020304" pitchFamily="18" charset="0"/>
              </a:rPr>
              <a:t>’ </a:t>
            </a:r>
            <a:r>
              <a:rPr lang="el-GR" sz="3000" i="1" dirty="0" err="1">
                <a:effectLst/>
                <a:ea typeface="Times New Roman" panose="02020603050405020304" pitchFamily="18" charset="0"/>
              </a:rPr>
              <a:t>ἐκτείνειν</a:t>
            </a:r>
            <a:r>
              <a:rPr lang="el-GR" sz="3000" i="1" dirty="0">
                <a:effectLst/>
                <a:ea typeface="Times New Roman" panose="02020603050405020304" pitchFamily="18" charset="0"/>
              </a:rPr>
              <a:t> </a:t>
            </a:r>
            <a:r>
              <a:rPr lang="el-GR" sz="3000" i="1" dirty="0" err="1">
                <a:effectLst/>
                <a:ea typeface="Times New Roman" panose="02020603050405020304" pitchFamily="18" charset="0"/>
              </a:rPr>
              <a:t>τὰς</a:t>
            </a:r>
            <a:r>
              <a:rPr lang="el-GR" sz="3000" i="1" dirty="0">
                <a:effectLst/>
                <a:ea typeface="Times New Roman" panose="02020603050405020304" pitchFamily="18" charset="0"/>
              </a:rPr>
              <a:t> </a:t>
            </a:r>
            <a:r>
              <a:rPr lang="el-GR" sz="3000" i="1" dirty="0" err="1">
                <a:effectLst/>
                <a:ea typeface="Times New Roman" panose="02020603050405020304" pitchFamily="18" charset="0"/>
              </a:rPr>
              <a:t>χεῖρας</a:t>
            </a:r>
            <a:r>
              <a:rPr lang="el-GR" sz="3000" i="1" dirty="0">
                <a:effectLst/>
                <a:ea typeface="Times New Roman" panose="02020603050405020304" pitchFamily="18" charset="0"/>
              </a:rPr>
              <a:t>, </a:t>
            </a:r>
            <a:r>
              <a:rPr lang="el-GR" sz="3000" i="1" dirty="0" err="1">
                <a:effectLst/>
                <a:ea typeface="Times New Roman" panose="02020603050405020304" pitchFamily="18" charset="0"/>
              </a:rPr>
              <a:t>καὶ</a:t>
            </a:r>
            <a:r>
              <a:rPr lang="el-GR" sz="3000" i="1" dirty="0">
                <a:effectLst/>
                <a:ea typeface="Times New Roman" panose="02020603050405020304" pitchFamily="18" charset="0"/>
              </a:rPr>
              <a:t> λέγειν· κύριε, </a:t>
            </a:r>
            <a:r>
              <a:rPr lang="el-GR" sz="3000" i="1" dirty="0" err="1">
                <a:effectLst/>
                <a:ea typeface="Times New Roman" panose="02020603050405020304" pitchFamily="18" charset="0"/>
              </a:rPr>
              <a:t>ὡς</a:t>
            </a:r>
            <a:r>
              <a:rPr lang="el-GR" sz="3000" i="1" dirty="0">
                <a:effectLst/>
                <a:ea typeface="Times New Roman" panose="02020603050405020304" pitchFamily="18" charset="0"/>
              </a:rPr>
              <a:t> θέλεις </a:t>
            </a:r>
            <a:r>
              <a:rPr lang="el-GR" sz="3000" i="1" dirty="0" err="1">
                <a:effectLst/>
                <a:ea typeface="Times New Roman" panose="02020603050405020304" pitchFamily="18" charset="0"/>
              </a:rPr>
              <a:t>καὶ</a:t>
            </a:r>
            <a:r>
              <a:rPr lang="el-GR" sz="3000" i="1" dirty="0">
                <a:effectLst/>
                <a:ea typeface="Times New Roman" panose="02020603050405020304" pitchFamily="18" charset="0"/>
              </a:rPr>
              <a:t> </a:t>
            </a:r>
            <a:r>
              <a:rPr lang="el-GR" sz="3000" i="1" dirty="0" err="1">
                <a:effectLst/>
                <a:ea typeface="Times New Roman" panose="02020603050405020304" pitchFamily="18" charset="0"/>
              </a:rPr>
              <a:t>ὡς</a:t>
            </a:r>
            <a:r>
              <a:rPr lang="el-GR" sz="3000" i="1" dirty="0">
                <a:effectLst/>
                <a:ea typeface="Times New Roman" panose="02020603050405020304" pitchFamily="18" charset="0"/>
              </a:rPr>
              <a:t> </a:t>
            </a:r>
            <a:r>
              <a:rPr lang="el-GR" sz="3000" i="1" dirty="0" err="1">
                <a:effectLst/>
                <a:ea typeface="Times New Roman" panose="02020603050405020304" pitchFamily="18" charset="0"/>
              </a:rPr>
              <a:t>οἶδας</a:t>
            </a:r>
            <a:r>
              <a:rPr lang="el-GR" sz="3000" i="1" dirty="0">
                <a:effectLst/>
                <a:ea typeface="Times New Roman" panose="02020603050405020304" pitchFamily="18" charset="0"/>
              </a:rPr>
              <a:t> </a:t>
            </a:r>
            <a:r>
              <a:rPr lang="el-GR" sz="3000" i="1" dirty="0" err="1">
                <a:effectLst/>
                <a:ea typeface="Times New Roman" panose="02020603050405020304" pitchFamily="18" charset="0"/>
              </a:rPr>
              <a:t>ἐλέησον</a:t>
            </a:r>
            <a:r>
              <a:rPr lang="el-GR" sz="3000" i="1" dirty="0">
                <a:effectLst/>
                <a:ea typeface="Times New Roman" panose="02020603050405020304" pitchFamily="18" charset="0"/>
              </a:rPr>
              <a:t>· </a:t>
            </a:r>
            <a:r>
              <a:rPr lang="el-GR" sz="3000" i="1" dirty="0" err="1">
                <a:effectLst/>
                <a:ea typeface="Times New Roman" panose="02020603050405020304" pitchFamily="18" charset="0"/>
              </a:rPr>
              <a:t>ἐν</a:t>
            </a:r>
            <a:r>
              <a:rPr lang="el-GR" sz="3000" i="1" dirty="0">
                <a:effectLst/>
                <a:ea typeface="Times New Roman" panose="02020603050405020304" pitchFamily="18" charset="0"/>
              </a:rPr>
              <a:t> </a:t>
            </a:r>
            <a:r>
              <a:rPr lang="el-GR" sz="3000" i="1" dirty="0" err="1">
                <a:effectLst/>
                <a:ea typeface="Times New Roman" panose="02020603050405020304" pitchFamily="18" charset="0"/>
              </a:rPr>
              <a:t>δὲ</a:t>
            </a:r>
            <a:r>
              <a:rPr lang="el-GR" sz="3000" i="1" dirty="0">
                <a:effectLst/>
                <a:ea typeface="Times New Roman" panose="02020603050405020304" pitchFamily="18" charset="0"/>
              </a:rPr>
              <a:t> </a:t>
            </a:r>
            <a:r>
              <a:rPr lang="el-GR" sz="3000" i="1" dirty="0" err="1">
                <a:effectLst/>
                <a:ea typeface="Times New Roman" panose="02020603050405020304" pitchFamily="18" charset="0"/>
              </a:rPr>
              <a:t>ἐπίκειται</a:t>
            </a:r>
            <a:r>
              <a:rPr lang="el-GR" sz="3000" i="1" dirty="0">
                <a:effectLst/>
                <a:ea typeface="Times New Roman" panose="02020603050405020304" pitchFamily="18" charset="0"/>
              </a:rPr>
              <a:t> πόλεμος· κύριε, </a:t>
            </a:r>
            <a:r>
              <a:rPr lang="el-GR" sz="3000" i="1" dirty="0" err="1">
                <a:effectLst/>
                <a:ea typeface="Times New Roman" panose="02020603050405020304" pitchFamily="18" charset="0"/>
              </a:rPr>
              <a:t>βοήθει</a:t>
            </a:r>
            <a:r>
              <a:rPr lang="el-GR" sz="3000" dirty="0">
                <a:ea typeface="Times New Roman" panose="02020603050405020304" pitchFamily="18" charset="0"/>
              </a:rPr>
              <a:t>»</a:t>
            </a:r>
            <a:r>
              <a:rPr lang="el-GR" sz="3000" dirty="0"/>
              <a:t> (</a:t>
            </a:r>
            <a:r>
              <a:rPr lang="el-GR" sz="3000" i="1" dirty="0" err="1">
                <a:effectLst/>
                <a:ea typeface="Times New Roman" panose="02020603050405020304" pitchFamily="18" charset="0"/>
              </a:rPr>
              <a:t>Ἀποφθέγματα</a:t>
            </a:r>
            <a:r>
              <a:rPr lang="en-GB" sz="3000" i="1" dirty="0">
                <a:effectLst/>
                <a:ea typeface="Times New Roman" panose="02020603050405020304" pitchFamily="18" charset="0"/>
              </a:rPr>
              <a:t>,</a:t>
            </a:r>
            <a:r>
              <a:rPr lang="en-GB" sz="3000" dirty="0">
                <a:effectLst/>
                <a:ea typeface="Times New Roman" panose="02020603050405020304" pitchFamily="18" charset="0"/>
              </a:rPr>
              <a:t>  PG</a:t>
            </a:r>
            <a:r>
              <a:rPr lang="el-GR" sz="3000" dirty="0">
                <a:effectLst/>
                <a:ea typeface="Times New Roman" panose="02020603050405020304" pitchFamily="18" charset="0"/>
              </a:rPr>
              <a:t> </a:t>
            </a:r>
            <a:r>
              <a:rPr lang="en-GB" sz="3000" dirty="0">
                <a:effectLst/>
                <a:ea typeface="Times New Roman" panose="02020603050405020304" pitchFamily="18" charset="0"/>
              </a:rPr>
              <a:t>34, 249 </a:t>
            </a:r>
            <a:r>
              <a:rPr lang="el-GR" sz="3000" dirty="0">
                <a:effectLst/>
                <a:ea typeface="Times New Roman" panose="02020603050405020304" pitchFamily="18" charset="0"/>
              </a:rPr>
              <a:t>Α).</a:t>
            </a:r>
            <a:endParaRPr lang="el-GR" sz="3000" dirty="0"/>
          </a:p>
          <a:p>
            <a:endParaRPr lang="el-GR" dirty="0"/>
          </a:p>
        </p:txBody>
      </p:sp>
    </p:spTree>
    <p:extLst>
      <p:ext uri="{BB962C8B-B14F-4D97-AF65-F5344CB8AC3E}">
        <p14:creationId xmlns:p14="http://schemas.microsoft.com/office/powerpoint/2010/main" val="1839514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9B1F86-EFD9-0FE5-30E7-919365DFFFB8}"/>
              </a:ext>
            </a:extLst>
          </p:cNvPr>
          <p:cNvSpPr>
            <a:spLocks noGrp="1"/>
          </p:cNvSpPr>
          <p:nvPr>
            <p:ph type="title"/>
          </p:nvPr>
        </p:nvSpPr>
        <p:spPr>
          <a:xfrm>
            <a:off x="838200" y="1"/>
            <a:ext cx="10515600" cy="682388"/>
          </a:xfrm>
        </p:spPr>
        <p:txBody>
          <a:bodyPr>
            <a:normAutofit fontScale="90000"/>
          </a:bodyPr>
          <a:lstStyle/>
          <a:p>
            <a:pPr algn="ctr"/>
            <a:r>
              <a:rPr lang="el-GR" b="1" dirty="0"/>
              <a:t>Η αντιμετώπιση των λογισμών</a:t>
            </a:r>
          </a:p>
        </p:txBody>
      </p:sp>
      <p:sp>
        <p:nvSpPr>
          <p:cNvPr id="3" name="Θέση περιεχομένου 2">
            <a:extLst>
              <a:ext uri="{FF2B5EF4-FFF2-40B4-BE49-F238E27FC236}">
                <a16:creationId xmlns:a16="http://schemas.microsoft.com/office/drawing/2014/main" id="{32C1A314-0BA4-59A3-41C5-42EDFF357DC2}"/>
              </a:ext>
            </a:extLst>
          </p:cNvPr>
          <p:cNvSpPr>
            <a:spLocks noGrp="1"/>
          </p:cNvSpPr>
          <p:nvPr>
            <p:ph idx="1"/>
          </p:nvPr>
        </p:nvSpPr>
        <p:spPr>
          <a:xfrm>
            <a:off x="0" y="573206"/>
            <a:ext cx="12192000" cy="6284794"/>
          </a:xfrm>
        </p:spPr>
        <p:txBody>
          <a:bodyPr>
            <a:normAutofit fontScale="92500"/>
          </a:bodyPr>
          <a:lstStyle/>
          <a:p>
            <a:r>
              <a:rPr lang="el-GR" dirty="0"/>
              <a:t>Άμεσος στόχος της προσευχής στο πρώτο στάδιο του πνευματικού αγώνα της πρακτικής αποδεικνύεται η αντιμετώπιση των πονηρών λογισμών. Ο Ευάγριος για την αποτελεσματικότερη καταπολέμησή τους, τους συνοψίζει κλιμακωτά σε οκτώ συγκεκριμένες κατηγορίες σύμφωνα με τη διαδοχική ανάπτυξή τους. </a:t>
            </a:r>
            <a:r>
              <a:rPr lang="el-GR" baseline="30000" dirty="0"/>
              <a:t> </a:t>
            </a:r>
            <a:r>
              <a:rPr lang="el-GR" dirty="0"/>
              <a:t>Έτσι, διακρίνει ότι "</a:t>
            </a:r>
            <a:r>
              <a:rPr lang="el-GR" i="1" dirty="0" err="1"/>
              <a:t>ὀκτώ</a:t>
            </a:r>
            <a:r>
              <a:rPr lang="el-GR" i="1" dirty="0"/>
              <a:t> </a:t>
            </a:r>
            <a:r>
              <a:rPr lang="el-GR" i="1" dirty="0" err="1"/>
              <a:t>εἰσι</a:t>
            </a:r>
            <a:r>
              <a:rPr lang="el-GR" i="1" dirty="0"/>
              <a:t> πάντες </a:t>
            </a:r>
            <a:r>
              <a:rPr lang="el-GR" i="1" dirty="0" err="1"/>
              <a:t>οἱ</a:t>
            </a:r>
            <a:r>
              <a:rPr lang="el-GR" i="1" dirty="0"/>
              <a:t> </a:t>
            </a:r>
            <a:r>
              <a:rPr lang="el-GR" i="1" dirty="0" err="1"/>
              <a:t>γενικώτατοι</a:t>
            </a:r>
            <a:r>
              <a:rPr lang="el-GR" i="1" dirty="0"/>
              <a:t> λογισμοί, </a:t>
            </a:r>
            <a:r>
              <a:rPr lang="el-GR" i="1" dirty="0" err="1"/>
              <a:t>ἐν</a:t>
            </a:r>
            <a:r>
              <a:rPr lang="el-GR" i="1" dirty="0"/>
              <a:t> </a:t>
            </a:r>
            <a:r>
              <a:rPr lang="el-GR" i="1" dirty="0" err="1"/>
              <a:t>οἷς</a:t>
            </a:r>
            <a:r>
              <a:rPr lang="el-GR" i="1" dirty="0"/>
              <a:t> περιέχεται </a:t>
            </a:r>
            <a:r>
              <a:rPr lang="el-GR" i="1" dirty="0" err="1"/>
              <a:t>πᾶς</a:t>
            </a:r>
            <a:r>
              <a:rPr lang="el-GR" i="1" dirty="0"/>
              <a:t> λογισμός. </a:t>
            </a:r>
            <a:r>
              <a:rPr lang="el-GR" i="1" dirty="0" err="1"/>
              <a:t>Πρῶτος</a:t>
            </a:r>
            <a:r>
              <a:rPr lang="el-GR" i="1" dirty="0"/>
              <a:t> ὁ </a:t>
            </a:r>
            <a:r>
              <a:rPr lang="el-GR" i="1" dirty="0" err="1"/>
              <a:t>τῆς</a:t>
            </a:r>
            <a:r>
              <a:rPr lang="el-GR" i="1" dirty="0"/>
              <a:t> γαστριμαργίας, </a:t>
            </a:r>
            <a:r>
              <a:rPr lang="el-GR" i="1" dirty="0" err="1"/>
              <a:t>καὶ</a:t>
            </a:r>
            <a:r>
              <a:rPr lang="el-GR" i="1" dirty="0"/>
              <a:t> </a:t>
            </a:r>
            <a:r>
              <a:rPr lang="el-GR" i="1" dirty="0" err="1"/>
              <a:t>μετὰ</a:t>
            </a:r>
            <a:r>
              <a:rPr lang="el-GR" i="1" dirty="0"/>
              <a:t> </a:t>
            </a:r>
            <a:r>
              <a:rPr lang="el-GR" i="1" dirty="0" err="1"/>
              <a:t>αὐτὸν</a:t>
            </a:r>
            <a:r>
              <a:rPr lang="el-GR" i="1" dirty="0"/>
              <a:t> </a:t>
            </a:r>
            <a:r>
              <a:rPr lang="el-GR" i="1" dirty="0" err="1"/>
              <a:t>τῆς</a:t>
            </a:r>
            <a:r>
              <a:rPr lang="el-GR" i="1" dirty="0"/>
              <a:t> πορνείας· τρίτος ὁ </a:t>
            </a:r>
            <a:r>
              <a:rPr lang="el-GR" i="1" dirty="0" err="1"/>
              <a:t>τῆς</a:t>
            </a:r>
            <a:r>
              <a:rPr lang="el-GR" i="1" dirty="0"/>
              <a:t> φιλαργυρίας· τέταρτος ὁ </a:t>
            </a:r>
            <a:r>
              <a:rPr lang="el-GR" i="1" dirty="0" err="1"/>
              <a:t>τῆς</a:t>
            </a:r>
            <a:r>
              <a:rPr lang="el-GR" i="1" dirty="0"/>
              <a:t> λύπης· πέμπτος ὁ </a:t>
            </a:r>
            <a:r>
              <a:rPr lang="el-GR" i="1" dirty="0" err="1"/>
              <a:t>τῆς</a:t>
            </a:r>
            <a:r>
              <a:rPr lang="el-GR" i="1" dirty="0"/>
              <a:t> </a:t>
            </a:r>
            <a:r>
              <a:rPr lang="el-GR" i="1" dirty="0" err="1"/>
              <a:t>ὀργῆς</a:t>
            </a:r>
            <a:r>
              <a:rPr lang="el-GR" i="1" dirty="0"/>
              <a:t>· </a:t>
            </a:r>
            <a:r>
              <a:rPr lang="el-GR" i="1" dirty="0" err="1"/>
              <a:t>ἕκτος</a:t>
            </a:r>
            <a:r>
              <a:rPr lang="el-GR" i="1" dirty="0"/>
              <a:t> ὁ </a:t>
            </a:r>
            <a:r>
              <a:rPr lang="el-GR" i="1" dirty="0" err="1"/>
              <a:t>τῆς</a:t>
            </a:r>
            <a:r>
              <a:rPr lang="el-GR" i="1" dirty="0"/>
              <a:t> </a:t>
            </a:r>
            <a:r>
              <a:rPr lang="el-GR" i="1" dirty="0" err="1"/>
              <a:t>ἀκηδίας</a:t>
            </a:r>
            <a:r>
              <a:rPr lang="el-GR" i="1" dirty="0"/>
              <a:t>· </a:t>
            </a:r>
            <a:r>
              <a:rPr lang="el-GR" i="1" dirty="0" err="1"/>
              <a:t>ἕβδομος</a:t>
            </a:r>
            <a:r>
              <a:rPr lang="el-GR" i="1" dirty="0"/>
              <a:t> ὁ </a:t>
            </a:r>
            <a:r>
              <a:rPr lang="el-GR" i="1" dirty="0" err="1"/>
              <a:t>τῆς</a:t>
            </a:r>
            <a:r>
              <a:rPr lang="el-GR" i="1" dirty="0"/>
              <a:t> κενοδοξίας· </a:t>
            </a:r>
            <a:r>
              <a:rPr lang="el-GR" i="1" dirty="0" err="1"/>
              <a:t>ὄγδοος</a:t>
            </a:r>
            <a:r>
              <a:rPr lang="el-GR" i="1" dirty="0"/>
              <a:t> ὁ </a:t>
            </a:r>
            <a:r>
              <a:rPr lang="el-GR" i="1" dirty="0" err="1"/>
              <a:t>τῆς</a:t>
            </a:r>
            <a:r>
              <a:rPr lang="el-GR" i="1" dirty="0"/>
              <a:t> </a:t>
            </a:r>
            <a:r>
              <a:rPr lang="el-GR" i="1" dirty="0" err="1"/>
              <a:t>ὑπερηφανείας</a:t>
            </a:r>
            <a:r>
              <a:rPr lang="el-GR" dirty="0"/>
              <a:t>"</a:t>
            </a:r>
            <a:r>
              <a:rPr lang="el-GR" i="1" dirty="0"/>
              <a:t> </a:t>
            </a:r>
            <a:r>
              <a:rPr lang="el-GR" dirty="0"/>
              <a:t>(</a:t>
            </a:r>
            <a:r>
              <a:rPr lang="el-GR" i="1" dirty="0" err="1"/>
              <a:t>Πρακτικὸς</a:t>
            </a:r>
            <a:r>
              <a:rPr lang="el-GR" i="1" dirty="0"/>
              <a:t>, Περί </a:t>
            </a:r>
            <a:r>
              <a:rPr lang="el-GR" i="1" dirty="0" err="1"/>
              <a:t>τῶν</a:t>
            </a:r>
            <a:r>
              <a:rPr lang="el-GR" i="1" dirty="0"/>
              <a:t> </a:t>
            </a:r>
            <a:r>
              <a:rPr lang="el-GR" i="1" dirty="0" err="1"/>
              <a:t>ὀκτώ</a:t>
            </a:r>
            <a:r>
              <a:rPr lang="el-GR" i="1" dirty="0"/>
              <a:t> </a:t>
            </a:r>
            <a:r>
              <a:rPr lang="el-GR" i="1" dirty="0" err="1"/>
              <a:t>λογισμῶν</a:t>
            </a:r>
            <a:r>
              <a:rPr lang="el-GR" i="1" dirty="0"/>
              <a:t> Α',</a:t>
            </a:r>
            <a:r>
              <a:rPr lang="el-GR" dirty="0"/>
              <a:t>  PG 40, 1272).</a:t>
            </a:r>
            <a:r>
              <a:rPr lang="el-GR" baseline="30000" dirty="0"/>
              <a:t> </a:t>
            </a:r>
            <a:r>
              <a:rPr lang="el-GR" dirty="0"/>
              <a:t> </a:t>
            </a:r>
          </a:p>
          <a:p>
            <a:r>
              <a:rPr lang="el-GR" dirty="0"/>
              <a:t>Οι λογισμοί αυτοί, ως επίμονες κακές σκέψεις, θέτουν σε μεγάλο κίνδυνο τον μοναχό: όχι απλώς κινούν την αμαρτωλή σκέψη σε πράξη, αλλά στρεβλώνουν τον νου και τον εμποδίζουν να πετύχει τη γνώση του Θεού ή να δει το φως της Αγίας Τριάδας στην προσευχή</a:t>
            </a:r>
            <a:r>
              <a:rPr lang="el-GR" baseline="30000" dirty="0"/>
              <a:t> </a:t>
            </a:r>
            <a:r>
              <a:rPr lang="el-GR" dirty="0"/>
              <a:t>. Στη συνέχεια, η ασκητική πρακτική επιβεβαίωσε την πνευματική αξία του παραπάνω διαχωρισμού και θεώρησε την </a:t>
            </a:r>
            <a:r>
              <a:rPr lang="el-GR" dirty="0" err="1"/>
              <a:t>αντίταξη</a:t>
            </a:r>
            <a:r>
              <a:rPr lang="el-GR" dirty="0"/>
              <a:t> στα οκτώ αυτά κύρια ελαττώματα ως το στοιχειώδη αγώνα του ανθρώπου ενάντια στην εγωιστική του βούληση.</a:t>
            </a:r>
            <a:r>
              <a:rPr lang="el-GR" baseline="30000" dirty="0"/>
              <a:t> </a:t>
            </a:r>
            <a:r>
              <a:rPr lang="el-GR" dirty="0"/>
              <a:t> Η υιοθεσία της </a:t>
            </a:r>
            <a:r>
              <a:rPr lang="el-GR" dirty="0" err="1"/>
              <a:t>ευαγριανής</a:t>
            </a:r>
            <a:r>
              <a:rPr lang="el-GR" dirty="0"/>
              <a:t> αυτής διάκρισης υπήρξε καθολική από τη μεταγενέστερη ασκητική γραμματεία τόσο της Ανατολής όσο και της Δύσης.</a:t>
            </a:r>
          </a:p>
        </p:txBody>
      </p:sp>
    </p:spTree>
    <p:extLst>
      <p:ext uri="{BB962C8B-B14F-4D97-AF65-F5344CB8AC3E}">
        <p14:creationId xmlns:p14="http://schemas.microsoft.com/office/powerpoint/2010/main" val="1029443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6EEFEB-7930-FE29-B153-F0DBA52EA1A0}"/>
              </a:ext>
            </a:extLst>
          </p:cNvPr>
          <p:cNvSpPr>
            <a:spLocks noGrp="1"/>
          </p:cNvSpPr>
          <p:nvPr>
            <p:ph type="title"/>
          </p:nvPr>
        </p:nvSpPr>
        <p:spPr>
          <a:xfrm>
            <a:off x="838200" y="1"/>
            <a:ext cx="10515600" cy="777922"/>
          </a:xfrm>
        </p:spPr>
        <p:txBody>
          <a:bodyPr/>
          <a:lstStyle/>
          <a:p>
            <a:pPr algn="ctr"/>
            <a:r>
              <a:rPr lang="el-GR" b="1" dirty="0"/>
              <a:t>Η αντιμετώπιση των λογισμών</a:t>
            </a:r>
            <a:endParaRPr lang="el-GR" dirty="0"/>
          </a:p>
        </p:txBody>
      </p:sp>
      <p:sp>
        <p:nvSpPr>
          <p:cNvPr id="3" name="Θέση περιεχομένου 2">
            <a:extLst>
              <a:ext uri="{FF2B5EF4-FFF2-40B4-BE49-F238E27FC236}">
                <a16:creationId xmlns:a16="http://schemas.microsoft.com/office/drawing/2014/main" id="{EB361D75-ACEF-A3BE-D0E9-C415FADE65B3}"/>
              </a:ext>
            </a:extLst>
          </p:cNvPr>
          <p:cNvSpPr>
            <a:spLocks noGrp="1"/>
          </p:cNvSpPr>
          <p:nvPr>
            <p:ph idx="1"/>
          </p:nvPr>
        </p:nvSpPr>
        <p:spPr>
          <a:xfrm>
            <a:off x="0" y="668740"/>
            <a:ext cx="12192000" cy="6189259"/>
          </a:xfrm>
        </p:spPr>
        <p:txBody>
          <a:bodyPr>
            <a:normAutofit lnSpcReduction="10000"/>
          </a:bodyPr>
          <a:lstStyle/>
          <a:p>
            <a:pPr lvl="0"/>
            <a:r>
              <a:rPr lang="el-GR" sz="2800" dirty="0"/>
              <a:t>Ο Ευάγριος δεν περιορίζεται στην περιγραφή των νοσηρών καταστάσεων, το ενδιαφέρον του στρέφεται όχι τόσο στην παθολογία αλλά κυρίως στη φυσιολογία της ανθρώπινης ψυχής. Ο απώτερος στόχος του, έγκειται στην ανεύρεση των αντίστοιχων αντίδοτων. </a:t>
            </a:r>
          </a:p>
          <a:p>
            <a:r>
              <a:rPr lang="el-GR" sz="2800" dirty="0">
                <a:latin typeface="Calibri" panose="020F0502020204030204" pitchFamily="34" charset="0"/>
                <a:ea typeface="Times New Roman" panose="02020603050405020304" pitchFamily="18" charset="0"/>
                <a:cs typeface="Times New Roman" panose="02020603050405020304" pitchFamily="18" charset="0"/>
              </a:rPr>
              <a:t>Έτσι, για την καταπολέμηση της γαστριμαργίας συστήνει την </a:t>
            </a:r>
            <a:r>
              <a:rPr lang="el-GR" sz="2800" u="sng" dirty="0">
                <a:latin typeface="Calibri" panose="020F0502020204030204" pitchFamily="34" charset="0"/>
                <a:ea typeface="Times New Roman" panose="02020603050405020304" pitchFamily="18" charset="0"/>
                <a:cs typeface="Times New Roman" panose="02020603050405020304" pitchFamily="18" charset="0"/>
              </a:rPr>
              <a:t>εγκράτεια</a:t>
            </a:r>
            <a:r>
              <a:rPr lang="el-GR" sz="2800" dirty="0">
                <a:latin typeface="Calibri" panose="020F0502020204030204" pitchFamily="34" charset="0"/>
                <a:ea typeface="Times New Roman" panose="02020603050405020304" pitchFamily="18" charset="0"/>
                <a:cs typeface="Times New Roman" panose="02020603050405020304" pitchFamily="18" charset="0"/>
              </a:rPr>
              <a:t>, για την πορνεία τη </a:t>
            </a:r>
            <a:r>
              <a:rPr lang="el-GR" sz="2800" u="sng" dirty="0">
                <a:latin typeface="Calibri" panose="020F0502020204030204" pitchFamily="34" charset="0"/>
                <a:ea typeface="Times New Roman" panose="02020603050405020304" pitchFamily="18" charset="0"/>
                <a:cs typeface="Times New Roman" panose="02020603050405020304" pitchFamily="18" charset="0"/>
              </a:rPr>
              <a:t>σωφροσύνη</a:t>
            </a:r>
            <a:r>
              <a:rPr lang="el-GR" sz="2800" dirty="0">
                <a:latin typeface="Calibri" panose="020F0502020204030204" pitchFamily="34" charset="0"/>
                <a:ea typeface="Times New Roman" panose="02020603050405020304" pitchFamily="18" charset="0"/>
                <a:cs typeface="Times New Roman" panose="02020603050405020304" pitchFamily="18" charset="0"/>
              </a:rPr>
              <a:t>, για τη φιλαργυρία την </a:t>
            </a:r>
            <a:r>
              <a:rPr lang="el-GR" sz="2800" u="sng" dirty="0">
                <a:latin typeface="Calibri" panose="020F0502020204030204" pitchFamily="34" charset="0"/>
                <a:ea typeface="Times New Roman" panose="02020603050405020304" pitchFamily="18" charset="0"/>
                <a:cs typeface="Times New Roman" panose="02020603050405020304" pitchFamily="18" charset="0"/>
              </a:rPr>
              <a:t>ακτημοσύνη</a:t>
            </a:r>
            <a:r>
              <a:rPr lang="el-GR" sz="2800" dirty="0">
                <a:latin typeface="Calibri" panose="020F0502020204030204" pitchFamily="34" charset="0"/>
                <a:ea typeface="Times New Roman" panose="02020603050405020304" pitchFamily="18" charset="0"/>
                <a:cs typeface="Times New Roman" panose="02020603050405020304" pitchFamily="18" charset="0"/>
              </a:rPr>
              <a:t>, για τη λύπη τη </a:t>
            </a:r>
            <a:r>
              <a:rPr lang="el-GR" sz="2800" u="sng" dirty="0">
                <a:latin typeface="Calibri" panose="020F0502020204030204" pitchFamily="34" charset="0"/>
                <a:ea typeface="Times New Roman" panose="02020603050405020304" pitchFamily="18" charset="0"/>
                <a:cs typeface="Times New Roman" panose="02020603050405020304" pitchFamily="18" charset="0"/>
              </a:rPr>
              <a:t>χαρά</a:t>
            </a:r>
            <a:r>
              <a:rPr lang="el-GR" sz="2800" dirty="0">
                <a:latin typeface="Calibri" panose="020F0502020204030204" pitchFamily="34" charset="0"/>
                <a:ea typeface="Times New Roman" panose="02020603050405020304" pitchFamily="18" charset="0"/>
                <a:cs typeface="Times New Roman" panose="02020603050405020304" pitchFamily="18" charset="0"/>
              </a:rPr>
              <a:t>, για την οργή τη </a:t>
            </a:r>
            <a:r>
              <a:rPr lang="el-GR" sz="2800" u="sng" dirty="0">
                <a:latin typeface="Calibri" panose="020F0502020204030204" pitchFamily="34" charset="0"/>
                <a:ea typeface="Times New Roman" panose="02020603050405020304" pitchFamily="18" charset="0"/>
                <a:cs typeface="Times New Roman" panose="02020603050405020304" pitchFamily="18" charset="0"/>
              </a:rPr>
              <a:t>μακροθυμία</a:t>
            </a:r>
            <a:r>
              <a:rPr lang="el-GR" sz="2800" dirty="0">
                <a:latin typeface="Calibri" panose="020F0502020204030204" pitchFamily="34" charset="0"/>
                <a:ea typeface="Times New Roman" panose="02020603050405020304" pitchFamily="18" charset="0"/>
                <a:cs typeface="Times New Roman" panose="02020603050405020304" pitchFamily="18" charset="0"/>
              </a:rPr>
              <a:t>, για την ακηδία την </a:t>
            </a:r>
            <a:r>
              <a:rPr lang="el-GR" sz="2800" u="sng" dirty="0">
                <a:latin typeface="Calibri" panose="020F0502020204030204" pitchFamily="34" charset="0"/>
                <a:ea typeface="Times New Roman" panose="02020603050405020304" pitchFamily="18" charset="0"/>
                <a:cs typeface="Times New Roman" panose="02020603050405020304" pitchFamily="18" charset="0"/>
              </a:rPr>
              <a:t>υπομονή</a:t>
            </a:r>
            <a:r>
              <a:rPr lang="el-GR" sz="2800" dirty="0">
                <a:latin typeface="Calibri" panose="020F0502020204030204" pitchFamily="34" charset="0"/>
                <a:ea typeface="Times New Roman" panose="02020603050405020304" pitchFamily="18" charset="0"/>
                <a:cs typeface="Times New Roman" panose="02020603050405020304" pitchFamily="18" charset="0"/>
              </a:rPr>
              <a:t>, για την κενοδοξία την </a:t>
            </a:r>
            <a:r>
              <a:rPr lang="el-GR" sz="2800" u="sng" dirty="0" err="1">
                <a:latin typeface="Calibri" panose="020F0502020204030204" pitchFamily="34" charset="0"/>
                <a:ea typeface="Times New Roman" panose="02020603050405020304" pitchFamily="18" charset="0"/>
                <a:cs typeface="Times New Roman" panose="02020603050405020304" pitchFamily="18" charset="0"/>
              </a:rPr>
              <a:t>ακενοδοξία</a:t>
            </a:r>
            <a:r>
              <a:rPr lang="el-GR" sz="2800" dirty="0">
                <a:latin typeface="Calibri" panose="020F0502020204030204" pitchFamily="34" charset="0"/>
                <a:ea typeface="Times New Roman" panose="02020603050405020304" pitchFamily="18" charset="0"/>
                <a:cs typeface="Times New Roman" panose="02020603050405020304" pitchFamily="18" charset="0"/>
              </a:rPr>
              <a:t>, ενώ για την υπερηφάνεια την </a:t>
            </a:r>
            <a:r>
              <a:rPr lang="el-GR" sz="2800" u="sng" dirty="0">
                <a:latin typeface="Calibri" panose="020F0502020204030204" pitchFamily="34" charset="0"/>
                <a:ea typeface="Times New Roman" panose="02020603050405020304" pitchFamily="18" charset="0"/>
                <a:cs typeface="Times New Roman" panose="02020603050405020304" pitchFamily="18" charset="0"/>
              </a:rPr>
              <a:t>ταπείνωση</a:t>
            </a:r>
            <a:r>
              <a:rPr lang="el-GR" sz="2800" i="1" dirty="0">
                <a:latin typeface="Calibri" panose="020F0502020204030204" pitchFamily="34" charset="0"/>
                <a:ea typeface="Times New Roman" panose="02020603050405020304" pitchFamily="18" charset="0"/>
                <a:cs typeface="Times New Roman" panose="02020603050405020304" pitchFamily="18" charset="0"/>
              </a:rPr>
              <a:t> </a:t>
            </a:r>
            <a:r>
              <a:rPr lang="el-GR" sz="2800" dirty="0">
                <a:latin typeface="Calibri" panose="020F0502020204030204" pitchFamily="34" charset="0"/>
                <a:ea typeface="Times New Roman" panose="02020603050405020304" pitchFamily="18" charset="0"/>
                <a:cs typeface="Times New Roman" panose="02020603050405020304" pitchFamily="18" charset="0"/>
              </a:rPr>
              <a:t>(</a:t>
            </a:r>
            <a:r>
              <a:rPr lang="el-GR" sz="2800" i="1" dirty="0">
                <a:latin typeface="Calibri" panose="020F0502020204030204" pitchFamily="34" charset="0"/>
                <a:ea typeface="Times New Roman" panose="02020603050405020304" pitchFamily="18" charset="0"/>
                <a:cs typeface="Times New Roman" panose="02020603050405020304" pitchFamily="18" charset="0"/>
              </a:rPr>
              <a:t>Λόγος </a:t>
            </a:r>
            <a:r>
              <a:rPr lang="el-GR" sz="2800" i="1" dirty="0" err="1">
                <a:latin typeface="Calibri" panose="020F0502020204030204" pitchFamily="34" charset="0"/>
                <a:ea typeface="Times New Roman" panose="02020603050405020304" pitchFamily="18" charset="0"/>
                <a:cs typeface="Times New Roman" panose="02020603050405020304" pitchFamily="18" charset="0"/>
              </a:rPr>
              <a:t>πρὸς</a:t>
            </a:r>
            <a:r>
              <a:rPr lang="el-GR" sz="2800" i="1" dirty="0">
                <a:latin typeface="Calibri" panose="020F0502020204030204" pitchFamily="34" charset="0"/>
                <a:ea typeface="Times New Roman" panose="02020603050405020304" pitchFamily="18" charset="0"/>
                <a:cs typeface="Times New Roman" panose="02020603050405020304" pitchFamily="18" charset="0"/>
              </a:rPr>
              <a:t> </a:t>
            </a:r>
            <a:r>
              <a:rPr lang="el-GR" sz="2800" i="1" dirty="0" err="1">
                <a:latin typeface="Calibri" panose="020F0502020204030204" pitchFamily="34" charset="0"/>
                <a:ea typeface="Times New Roman" panose="02020603050405020304" pitchFamily="18" charset="0"/>
                <a:cs typeface="Times New Roman" panose="02020603050405020304" pitchFamily="18" charset="0"/>
              </a:rPr>
              <a:t>Εὐλόγιον</a:t>
            </a:r>
            <a:r>
              <a:rPr lang="el-GR" sz="2800" i="1" dirty="0">
                <a:latin typeface="Calibri" panose="020F0502020204030204" pitchFamily="34" charset="0"/>
                <a:ea typeface="Times New Roman" panose="02020603050405020304" pitchFamily="18" charset="0"/>
                <a:cs typeface="Times New Roman" panose="02020603050405020304" pitchFamily="18" charset="0"/>
              </a:rPr>
              <a:t> </a:t>
            </a:r>
            <a:r>
              <a:rPr lang="el-GR" sz="2800" i="1" dirty="0" err="1">
                <a:latin typeface="Calibri" panose="020F0502020204030204" pitchFamily="34" charset="0"/>
                <a:ea typeface="Times New Roman" panose="02020603050405020304" pitchFamily="18" charset="0"/>
                <a:cs typeface="Times New Roman" panose="02020603050405020304" pitchFamily="18" charset="0"/>
              </a:rPr>
              <a:t>μοναχὸν</a:t>
            </a:r>
            <a:r>
              <a:rPr lang="el-GR" sz="2800" i="1" dirty="0">
                <a:latin typeface="Calibri" panose="020F0502020204030204" pitchFamily="34" charset="0"/>
                <a:ea typeface="Times New Roman" panose="02020603050405020304" pitchFamily="18" charset="0"/>
                <a:cs typeface="Times New Roman" panose="02020603050405020304" pitchFamily="18" charset="0"/>
              </a:rPr>
              <a:t>,</a:t>
            </a:r>
            <a:r>
              <a:rPr lang="el-GR" sz="2800" dirty="0">
                <a:latin typeface="Calibri" panose="020F0502020204030204" pitchFamily="34" charset="0"/>
                <a:ea typeface="Times New Roman" panose="02020603050405020304" pitchFamily="18" charset="0"/>
                <a:cs typeface="Times New Roman" panose="02020603050405020304" pitchFamily="18" charset="0"/>
              </a:rPr>
              <a:t> </a:t>
            </a:r>
            <a:r>
              <a:rPr lang="en-GB" sz="2800" dirty="0">
                <a:latin typeface="Calibri" panose="020F0502020204030204" pitchFamily="34" charset="0"/>
                <a:ea typeface="Times New Roman" panose="02020603050405020304" pitchFamily="18" charset="0"/>
                <a:cs typeface="Times New Roman" panose="02020603050405020304" pitchFamily="18" charset="0"/>
              </a:rPr>
              <a:t>PG</a:t>
            </a:r>
            <a:r>
              <a:rPr lang="el-GR" sz="2800" dirty="0">
                <a:latin typeface="Calibri" panose="020F0502020204030204" pitchFamily="34" charset="0"/>
                <a:ea typeface="Times New Roman" panose="02020603050405020304" pitchFamily="18" charset="0"/>
                <a:cs typeface="Times New Roman" panose="02020603050405020304" pitchFamily="18" charset="0"/>
              </a:rPr>
              <a:t> 79, 1141 </a:t>
            </a:r>
            <a:r>
              <a:rPr lang="en-GB" sz="2800" dirty="0">
                <a:latin typeface="Calibri" panose="020F0502020204030204" pitchFamily="34" charset="0"/>
                <a:ea typeface="Times New Roman" panose="02020603050405020304" pitchFamily="18" charset="0"/>
                <a:cs typeface="Times New Roman" panose="02020603050405020304" pitchFamily="18" charset="0"/>
              </a:rPr>
              <a:t>A</a:t>
            </a:r>
            <a:r>
              <a:rPr lang="el-GR" sz="2800" dirty="0">
                <a:latin typeface="Calibri" panose="020F0502020204030204" pitchFamily="34" charset="0"/>
                <a:ea typeface="Times New Roman" panose="02020603050405020304" pitchFamily="18" charset="0"/>
                <a:cs typeface="Times New Roman" panose="02020603050405020304" pitchFamily="18" charset="0"/>
              </a:rPr>
              <a:t>. Πρβ. </a:t>
            </a:r>
            <a:r>
              <a:rPr lang="el-GR" sz="2800" i="1" dirty="0">
                <a:latin typeface="Calibri" panose="020F0502020204030204" pitchFamily="34" charset="0"/>
                <a:ea typeface="Times New Roman" panose="02020603050405020304" pitchFamily="18" charset="0"/>
                <a:cs typeface="Times New Roman" panose="02020603050405020304" pitchFamily="18" charset="0"/>
              </a:rPr>
              <a:t>Παραινέσεις </a:t>
            </a:r>
            <a:r>
              <a:rPr lang="el-GR" sz="2800" i="1" dirty="0" err="1">
                <a:latin typeface="Calibri" panose="020F0502020204030204" pitchFamily="34" charset="0"/>
                <a:ea typeface="Times New Roman" panose="02020603050405020304" pitchFamily="18" charset="0"/>
                <a:cs typeface="Times New Roman" panose="02020603050405020304" pitchFamily="18" charset="0"/>
              </a:rPr>
              <a:t>πρὸς</a:t>
            </a:r>
            <a:r>
              <a:rPr lang="el-GR" sz="2800" i="1" dirty="0">
                <a:latin typeface="Calibri" panose="020F0502020204030204" pitchFamily="34" charset="0"/>
                <a:ea typeface="Times New Roman" panose="02020603050405020304" pitchFamily="18" charset="0"/>
                <a:cs typeface="Times New Roman" panose="02020603050405020304" pitchFamily="18" charset="0"/>
              </a:rPr>
              <a:t> Μοναχούς,</a:t>
            </a:r>
            <a:r>
              <a:rPr lang="el-GR" sz="2800" dirty="0">
                <a:latin typeface="Calibri" panose="020F0502020204030204" pitchFamily="34" charset="0"/>
                <a:ea typeface="Times New Roman" panose="02020603050405020304" pitchFamily="18" charset="0"/>
                <a:cs typeface="Times New Roman" panose="02020603050405020304" pitchFamily="18" charset="0"/>
              </a:rPr>
              <a:t> </a:t>
            </a:r>
            <a:r>
              <a:rPr lang="en-GB" sz="2800" dirty="0">
                <a:latin typeface="Calibri" panose="020F0502020204030204" pitchFamily="34" charset="0"/>
                <a:ea typeface="Times New Roman" panose="02020603050405020304" pitchFamily="18" charset="0"/>
                <a:cs typeface="Times New Roman" panose="02020603050405020304" pitchFamily="18" charset="0"/>
              </a:rPr>
              <a:t>PG</a:t>
            </a:r>
            <a:r>
              <a:rPr lang="el-GR" sz="2800" dirty="0">
                <a:latin typeface="Calibri" panose="020F0502020204030204" pitchFamily="34" charset="0"/>
                <a:ea typeface="Times New Roman" panose="02020603050405020304" pitchFamily="18" charset="0"/>
                <a:cs typeface="Times New Roman" panose="02020603050405020304" pitchFamily="18" charset="0"/>
              </a:rPr>
              <a:t> 79, 1836 ΑΒ).</a:t>
            </a:r>
            <a:r>
              <a:rPr lang="el-GR" sz="2800" dirty="0"/>
              <a:t> </a:t>
            </a:r>
          </a:p>
          <a:p>
            <a:r>
              <a:rPr lang="el-GR" sz="2800" dirty="0"/>
              <a:t>Για την αντιμετώπιση των λογισμών δεν εισηγείται την απώθησή τους αλλά τη </a:t>
            </a:r>
            <a:r>
              <a:rPr lang="el-GR" sz="2800" b="1" dirty="0">
                <a:solidFill>
                  <a:srgbClr val="FF0000"/>
                </a:solidFill>
              </a:rPr>
              <a:t>συνειδητή μεταμόρφωσή τους </a:t>
            </a:r>
            <a:r>
              <a:rPr lang="el-GR" sz="2800" dirty="0"/>
              <a:t>και η ισχύς της θέσης του αποδεικνύεται διαχρονική και επίκαιρη. Η στάση του αποτελεί τη βάση της σημερινής ψυχοθεραπευτικής επιστήμης που επιδιώκει την αποκατάσταση της ψυχικής υγείας του ασθενή με τη μέθοδο της συνειδητοποίησης των απωθημένων και </a:t>
            </a:r>
            <a:r>
              <a:rPr lang="el-GR" sz="2800" dirty="0" err="1"/>
              <a:t>συμπλεγματικώς</a:t>
            </a:r>
            <a:r>
              <a:rPr lang="el-GR" sz="2800" dirty="0"/>
              <a:t> δρώντων ψυχικών του περιεχομένων</a:t>
            </a:r>
            <a:r>
              <a:rPr lang="el-GR" sz="3200" dirty="0"/>
              <a:t>.</a:t>
            </a:r>
            <a:r>
              <a:rPr lang="el-GR" sz="3200" baseline="30000" dirty="0"/>
              <a:t> </a:t>
            </a:r>
            <a:r>
              <a:rPr lang="el-GR" sz="3200" dirty="0"/>
              <a:t> </a:t>
            </a:r>
            <a:endParaRPr lang="el-GR" sz="3200" dirty="0">
              <a:latin typeface="Arial" panose="020B0604020202020204" pitchFamily="34" charset="0"/>
            </a:endParaRPr>
          </a:p>
        </p:txBody>
      </p:sp>
    </p:spTree>
    <p:extLst>
      <p:ext uri="{BB962C8B-B14F-4D97-AF65-F5344CB8AC3E}">
        <p14:creationId xmlns:p14="http://schemas.microsoft.com/office/powerpoint/2010/main" val="2285055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2A3770-FC8E-4076-1C65-13C846D087B5}"/>
              </a:ext>
            </a:extLst>
          </p:cNvPr>
          <p:cNvSpPr>
            <a:spLocks noGrp="1"/>
          </p:cNvSpPr>
          <p:nvPr>
            <p:ph type="title"/>
          </p:nvPr>
        </p:nvSpPr>
        <p:spPr>
          <a:xfrm>
            <a:off x="788158" y="0"/>
            <a:ext cx="10515600" cy="655093"/>
          </a:xfrm>
        </p:spPr>
        <p:txBody>
          <a:bodyPr>
            <a:normAutofit fontScale="90000"/>
          </a:bodyPr>
          <a:lstStyle/>
          <a:p>
            <a:pPr algn="ctr"/>
            <a:br>
              <a:rPr lang="el-GR" dirty="0"/>
            </a:br>
            <a:r>
              <a:rPr lang="el-GR" b="1" dirty="0"/>
              <a:t>Ο προσδιορισμός της πηγής των λογισμών</a:t>
            </a:r>
            <a:br>
              <a:rPr lang="el-GR" b="1" dirty="0"/>
            </a:br>
            <a:endParaRPr lang="el-GR" b="1" dirty="0"/>
          </a:p>
        </p:txBody>
      </p:sp>
      <p:sp>
        <p:nvSpPr>
          <p:cNvPr id="3" name="Θέση περιεχομένου 2">
            <a:extLst>
              <a:ext uri="{FF2B5EF4-FFF2-40B4-BE49-F238E27FC236}">
                <a16:creationId xmlns:a16="http://schemas.microsoft.com/office/drawing/2014/main" id="{5274FB31-9500-257F-B710-81B73661A870}"/>
              </a:ext>
            </a:extLst>
          </p:cNvPr>
          <p:cNvSpPr>
            <a:spLocks noGrp="1"/>
          </p:cNvSpPr>
          <p:nvPr>
            <p:ph idx="1"/>
          </p:nvPr>
        </p:nvSpPr>
        <p:spPr>
          <a:xfrm>
            <a:off x="0" y="532263"/>
            <a:ext cx="12192000" cy="6325737"/>
          </a:xfrm>
        </p:spPr>
        <p:txBody>
          <a:bodyPr>
            <a:normAutofit fontScale="92500" lnSpcReduction="20000"/>
          </a:bodyPr>
          <a:lstStyle/>
          <a:p>
            <a:r>
              <a:rPr lang="el-GR" dirty="0"/>
              <a:t>Οι Πατέρες της Εκκλησίας ενδιαφέρονται για τον εντοπισμό της πηγής, από την οποία εκπορεύονται οι νοσηροί λογισμοί, επιθυμώντας άμεσα την τελική της αποξήρανση. </a:t>
            </a:r>
          </a:p>
          <a:p>
            <a:r>
              <a:rPr lang="el-GR" dirty="0"/>
              <a:t>Και αυτό γιατί ο σκοπός των εμπαθών λογισμών συνίσταται:</a:t>
            </a:r>
          </a:p>
          <a:p>
            <a:pPr>
              <a:buFont typeface="Wingdings" panose="05000000000000000000" pitchFamily="2" charset="2"/>
              <a:buChar char="v"/>
            </a:pPr>
            <a:r>
              <a:rPr lang="el-GR" dirty="0"/>
              <a:t>στην αποκτήνωση της ανθρώπινης φύσης </a:t>
            </a:r>
            <a:r>
              <a:rPr lang="el-GR" sz="2400" dirty="0"/>
              <a:t>(</a:t>
            </a:r>
            <a:r>
              <a:rPr lang="el-GR" sz="2400" i="1" dirty="0" err="1">
                <a:latin typeface="Arial" panose="020B0604020202020204" pitchFamily="34" charset="0"/>
                <a:ea typeface="Calibri" panose="020F0502020204030204" pitchFamily="34" charset="0"/>
                <a:cs typeface="Times New Roman" panose="02020603050405020304" pitchFamily="18" charset="0"/>
              </a:rPr>
              <a:t>Ὑπόμνημα</a:t>
            </a:r>
            <a:r>
              <a:rPr lang="el-GR" sz="2400" i="1" dirty="0">
                <a:latin typeface="Arial" panose="020B0604020202020204" pitchFamily="34" charset="0"/>
                <a:ea typeface="Calibri" panose="020F0502020204030204" pitchFamily="34" charset="0"/>
                <a:cs typeface="Times New Roman" panose="02020603050405020304" pitchFamily="18" charset="0"/>
              </a:rPr>
              <a:t> </a:t>
            </a:r>
            <a:r>
              <a:rPr lang="el-GR" sz="2400" i="1" dirty="0" err="1">
                <a:latin typeface="Arial" panose="020B0604020202020204" pitchFamily="34" charset="0"/>
                <a:ea typeface="Calibri" panose="020F0502020204030204" pitchFamily="34" charset="0"/>
                <a:cs typeface="Times New Roman" panose="02020603050405020304" pitchFamily="18" charset="0"/>
              </a:rPr>
              <a:t>εἰς</a:t>
            </a:r>
            <a:r>
              <a:rPr lang="el-GR" sz="2400" i="1" dirty="0">
                <a:latin typeface="Arial" panose="020B0604020202020204" pitchFamily="34" charset="0"/>
                <a:ea typeface="Calibri" panose="020F0502020204030204" pitchFamily="34" charset="0"/>
                <a:cs typeface="Times New Roman" panose="02020603050405020304" pitchFamily="18" charset="0"/>
              </a:rPr>
              <a:t> </a:t>
            </a:r>
            <a:r>
              <a:rPr lang="el-GR" sz="2400" i="1" dirty="0" err="1">
                <a:latin typeface="Arial" panose="020B0604020202020204" pitchFamily="34" charset="0"/>
                <a:ea typeface="Calibri" panose="020F0502020204030204" pitchFamily="34" charset="0"/>
                <a:cs typeface="Times New Roman" panose="02020603050405020304" pitchFamily="18" charset="0"/>
              </a:rPr>
              <a:t>τοὺς</a:t>
            </a:r>
            <a:r>
              <a:rPr lang="el-GR" sz="2400" i="1" dirty="0">
                <a:latin typeface="Arial" panose="020B0604020202020204" pitchFamily="34" charset="0"/>
                <a:ea typeface="Calibri" panose="020F0502020204030204" pitchFamily="34" charset="0"/>
                <a:cs typeface="Times New Roman" panose="02020603050405020304" pitchFamily="18" charset="0"/>
              </a:rPr>
              <a:t> Ψαλμούς,</a:t>
            </a:r>
            <a:r>
              <a:rPr lang="el-GR" sz="2400" dirty="0">
                <a:latin typeface="Arial" panose="020B0604020202020204" pitchFamily="34" charset="0"/>
                <a:ea typeface="Calibri" panose="020F0502020204030204" pitchFamily="34" charset="0"/>
                <a:cs typeface="Times New Roman" panose="02020603050405020304" pitchFamily="18" charset="0"/>
              </a:rPr>
              <a:t> PG 27, 176 C)</a:t>
            </a:r>
            <a:endParaRPr lang="el-GR" sz="2400" dirty="0">
              <a:latin typeface="Arial" panose="020B0604020202020204" pitchFamily="34" charset="0"/>
            </a:endParaRPr>
          </a:p>
          <a:p>
            <a:pPr>
              <a:buFont typeface="Wingdings" panose="05000000000000000000" pitchFamily="2" charset="2"/>
              <a:buChar char="v"/>
            </a:pPr>
            <a:r>
              <a:rPr lang="el-GR" dirty="0"/>
              <a:t>στη ματαίωση της τελειωτικής πορείας (</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PG 27, 536 Β)</a:t>
            </a:r>
            <a:r>
              <a:rPr lang="el-GR" baseline="30000" dirty="0"/>
              <a:t> </a:t>
            </a:r>
            <a:endParaRPr lang="el-GR" dirty="0"/>
          </a:p>
          <a:p>
            <a:pPr>
              <a:buFont typeface="Wingdings" panose="05000000000000000000" pitchFamily="2" charset="2"/>
              <a:buChar char="v"/>
            </a:pPr>
            <a:r>
              <a:rPr lang="el-GR" dirty="0"/>
              <a:t>και στη σκοτοδίνη της λογικής ψυχής</a:t>
            </a:r>
            <a:r>
              <a:rPr lang="el-GR" i="1"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PG 12, 1197 BC), που ταυτίζεται με την τύφλωση του ψυχικού όμματος</a:t>
            </a:r>
            <a:r>
              <a:rPr lang="el-GR" i="1" dirty="0"/>
              <a:t> </a:t>
            </a:r>
            <a:r>
              <a:rPr lang="el-GR"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PG 79, 1128 Α) και συνεπάγεται την κυριαρχία της άγνοιας. </a:t>
            </a:r>
          </a:p>
          <a:p>
            <a:r>
              <a:rPr lang="el-GR" sz="2800" dirty="0"/>
              <a:t>Είναι οι παράγοντες που δημιουργούν μία "</a:t>
            </a:r>
            <a:r>
              <a:rPr lang="el-GR" sz="2800" i="1" dirty="0" err="1"/>
              <a:t>παρὰ</a:t>
            </a:r>
            <a:r>
              <a:rPr lang="el-GR" sz="2800" i="1" dirty="0"/>
              <a:t> φύσιν</a:t>
            </a:r>
            <a:r>
              <a:rPr lang="el-GR" sz="2800" dirty="0"/>
              <a:t>" κατάσταση για τον άνθρωπο </a:t>
            </a:r>
            <a:r>
              <a:rPr lang="el-GR" sz="2800" dirty="0">
                <a:ea typeface="Calibri" panose="020F0502020204030204" pitchFamily="34" charset="0"/>
                <a:cs typeface="Times New Roman" panose="02020603050405020304" pitchFamily="18" charset="0"/>
              </a:rPr>
              <a:t>(</a:t>
            </a:r>
            <a:r>
              <a:rPr lang="el-GR" sz="2800" i="1" dirty="0">
                <a:ea typeface="Calibri" panose="020F0502020204030204" pitchFamily="34" charset="0"/>
                <a:cs typeface="Times New Roman" panose="02020603050405020304" pitchFamily="18" charset="0"/>
              </a:rPr>
              <a:t>Σχόλια </a:t>
            </a:r>
            <a:r>
              <a:rPr lang="el-GR" sz="2800" i="1" dirty="0" err="1">
                <a:ea typeface="Calibri" panose="020F0502020204030204" pitchFamily="34" charset="0"/>
                <a:cs typeface="Times New Roman" panose="02020603050405020304" pitchFamily="18" charset="0"/>
              </a:rPr>
              <a:t>εἰς</a:t>
            </a:r>
            <a:r>
              <a:rPr lang="el-GR" sz="2800" i="1" dirty="0">
                <a:ea typeface="Calibri" panose="020F0502020204030204" pitchFamily="34" charset="0"/>
                <a:cs typeface="Times New Roman" panose="02020603050405020304" pitchFamily="18" charset="0"/>
              </a:rPr>
              <a:t> </a:t>
            </a:r>
            <a:r>
              <a:rPr lang="el-GR" sz="2800" i="1" dirty="0" err="1">
                <a:ea typeface="Calibri" panose="020F0502020204030204" pitchFamily="34" charset="0"/>
                <a:cs typeface="Times New Roman" panose="02020603050405020304" pitchFamily="18" charset="0"/>
              </a:rPr>
              <a:t>τοὺς</a:t>
            </a:r>
            <a:r>
              <a:rPr lang="el-GR" sz="2800" i="1" dirty="0">
                <a:ea typeface="Calibri" panose="020F0502020204030204" pitchFamily="34" charset="0"/>
                <a:cs typeface="Times New Roman" panose="02020603050405020304" pitchFamily="18" charset="0"/>
              </a:rPr>
              <a:t> Ψαλμούς</a:t>
            </a:r>
            <a:r>
              <a:rPr lang="el-GR" sz="2800" dirty="0">
                <a:ea typeface="Calibri" panose="020F0502020204030204" pitchFamily="34" charset="0"/>
                <a:cs typeface="Times New Roman" panose="02020603050405020304" pitchFamily="18" charset="0"/>
              </a:rPr>
              <a:t>, PG 12, 1132 C), φανερώνοντας ταυτόχρονα και τα σημεία απ’ όπου αρδεύεται ο θάνατος</a:t>
            </a:r>
            <a:r>
              <a:rPr lang="el-GR" sz="2800" i="1" dirty="0">
                <a:ea typeface="Calibri" panose="020F0502020204030204" pitchFamily="34" charset="0"/>
                <a:cs typeface="Times New Roman" panose="02020603050405020304" pitchFamily="18" charset="0"/>
              </a:rPr>
              <a:t> </a:t>
            </a:r>
            <a:r>
              <a:rPr lang="el-GR" sz="2800" dirty="0">
                <a:ea typeface="Calibri" panose="020F0502020204030204" pitchFamily="34" charset="0"/>
                <a:cs typeface="Times New Roman" panose="02020603050405020304" pitchFamily="18" charset="0"/>
              </a:rPr>
              <a:t>(</a:t>
            </a:r>
            <a:r>
              <a:rPr lang="el-GR" sz="2800" i="1" dirty="0">
                <a:ea typeface="Calibri" panose="020F0502020204030204" pitchFamily="34" charset="0"/>
                <a:cs typeface="Times New Roman" panose="02020603050405020304" pitchFamily="18" charset="0"/>
              </a:rPr>
              <a:t>Σχόλια </a:t>
            </a:r>
            <a:r>
              <a:rPr lang="el-GR" sz="2800" i="1" dirty="0" err="1">
                <a:ea typeface="Calibri" panose="020F0502020204030204" pitchFamily="34" charset="0"/>
                <a:cs typeface="Times New Roman" panose="02020603050405020304" pitchFamily="18" charset="0"/>
              </a:rPr>
              <a:t>εἰς</a:t>
            </a:r>
            <a:r>
              <a:rPr lang="el-GR" sz="2800" i="1" dirty="0">
                <a:ea typeface="Calibri" panose="020F0502020204030204" pitchFamily="34" charset="0"/>
                <a:cs typeface="Times New Roman" panose="02020603050405020304" pitchFamily="18" charset="0"/>
              </a:rPr>
              <a:t> </a:t>
            </a:r>
            <a:r>
              <a:rPr lang="el-GR" sz="2800" i="1" dirty="0" err="1">
                <a:ea typeface="Calibri" panose="020F0502020204030204" pitchFamily="34" charset="0"/>
                <a:cs typeface="Times New Roman" panose="02020603050405020304" pitchFamily="18" charset="0"/>
              </a:rPr>
              <a:t>τοὺς</a:t>
            </a:r>
            <a:r>
              <a:rPr lang="el-GR" sz="2800" i="1" dirty="0">
                <a:ea typeface="Calibri" panose="020F0502020204030204" pitchFamily="34" charset="0"/>
                <a:cs typeface="Times New Roman" panose="02020603050405020304" pitchFamily="18" charset="0"/>
              </a:rPr>
              <a:t> Ψαλμούς,</a:t>
            </a:r>
            <a:r>
              <a:rPr lang="el-GR" sz="2800" dirty="0">
                <a:ea typeface="Calibri" panose="020F0502020204030204" pitchFamily="34" charset="0"/>
                <a:cs typeface="Times New Roman" panose="02020603050405020304" pitchFamily="18" charset="0"/>
              </a:rPr>
              <a:t>  PG 12, 1132 C).</a:t>
            </a:r>
            <a:endParaRPr lang="el-GR" dirty="0"/>
          </a:p>
          <a:p>
            <a:r>
              <a:rPr lang="el-GR" dirty="0"/>
              <a:t>Για να το πετύχουν ερμηνεύουν το χωρίο από το </a:t>
            </a:r>
            <a:r>
              <a:rPr lang="el-GR" b="1" dirty="0"/>
              <a:t>ευαγγέλιο του </a:t>
            </a:r>
            <a:r>
              <a:rPr lang="el-GR" b="1" i="1" dirty="0" err="1"/>
              <a:t>Ματθ</a:t>
            </a:r>
            <a:r>
              <a:rPr lang="el-GR" b="1" i="1" dirty="0"/>
              <a:t>. 15, 19: </a:t>
            </a:r>
            <a:r>
              <a:rPr lang="el-GR" b="1" dirty="0"/>
              <a:t>"</a:t>
            </a:r>
            <a:r>
              <a:rPr lang="el-GR" b="1" i="1" dirty="0" err="1"/>
              <a:t>Ἐκ</a:t>
            </a:r>
            <a:r>
              <a:rPr lang="el-GR" b="1" i="1" dirty="0"/>
              <a:t> </a:t>
            </a:r>
            <a:r>
              <a:rPr lang="el-GR" b="1" i="1" dirty="0" err="1"/>
              <a:t>γὰρ</a:t>
            </a:r>
            <a:r>
              <a:rPr lang="el-GR" b="1" i="1" dirty="0"/>
              <a:t> </a:t>
            </a:r>
            <a:r>
              <a:rPr lang="el-GR" b="1" i="1" dirty="0" err="1"/>
              <a:t>τῆς</a:t>
            </a:r>
            <a:r>
              <a:rPr lang="el-GR" b="1" i="1" dirty="0"/>
              <a:t> καρδίας </a:t>
            </a:r>
            <a:r>
              <a:rPr lang="el-GR" b="1" i="1" dirty="0" err="1"/>
              <a:t>ἐξέρχονται</a:t>
            </a:r>
            <a:r>
              <a:rPr lang="el-GR" b="1" i="1" dirty="0"/>
              <a:t> </a:t>
            </a:r>
            <a:r>
              <a:rPr lang="el-GR" b="1" i="1" dirty="0" err="1"/>
              <a:t>διαλογισμοὶ</a:t>
            </a:r>
            <a:r>
              <a:rPr lang="el-GR" b="1" i="1" dirty="0"/>
              <a:t> πονηροί, </a:t>
            </a:r>
            <a:r>
              <a:rPr lang="el-GR" b="1" i="1" dirty="0" err="1"/>
              <a:t>μοιχεῖαι</a:t>
            </a:r>
            <a:r>
              <a:rPr lang="el-GR" b="1" i="1" dirty="0"/>
              <a:t> </a:t>
            </a:r>
            <a:r>
              <a:rPr lang="el-GR" b="1" i="1" dirty="0" err="1"/>
              <a:t>καὶ</a:t>
            </a:r>
            <a:r>
              <a:rPr lang="el-GR" b="1" i="1" dirty="0"/>
              <a:t> </a:t>
            </a:r>
            <a:r>
              <a:rPr lang="el-GR" b="1" i="1" dirty="0" err="1"/>
              <a:t>τὰ</a:t>
            </a:r>
            <a:r>
              <a:rPr lang="el-GR" b="1" i="1" dirty="0"/>
              <a:t> </a:t>
            </a:r>
            <a:r>
              <a:rPr lang="el-GR" b="1" i="1" dirty="0" err="1"/>
              <a:t>ἑξῆς</a:t>
            </a:r>
            <a:r>
              <a:rPr lang="en-US" b="1" dirty="0"/>
              <a:t>”</a:t>
            </a:r>
            <a:r>
              <a:rPr lang="el-GR" b="1" dirty="0"/>
              <a:t>. </a:t>
            </a:r>
          </a:p>
          <a:p>
            <a:r>
              <a:rPr lang="el-GR" dirty="0"/>
              <a:t>Ο Μακάριος υποστηρίζει ότι μόνο το πνεύμα του σκότους, που ενοικεί στην ανθρώπινη καρδιά μπορεί να δημιουργήσει και να θρέψει τους παθογόνους αυτούς λογισμούς. Παρατηρεί λοιπόν ότι "</a:t>
            </a:r>
            <a:r>
              <a:rPr lang="el-GR" i="1" dirty="0" err="1"/>
              <a:t>οὐδὲν</a:t>
            </a:r>
            <a:r>
              <a:rPr lang="el-GR" i="1" dirty="0"/>
              <a:t> </a:t>
            </a:r>
            <a:r>
              <a:rPr lang="el-GR" i="1" dirty="0" err="1"/>
              <a:t>τῶν</a:t>
            </a:r>
            <a:r>
              <a:rPr lang="el-GR" i="1" dirty="0"/>
              <a:t> </a:t>
            </a:r>
            <a:r>
              <a:rPr lang="el-GR" i="1" dirty="0" err="1"/>
              <a:t>ἔξωθεν</a:t>
            </a:r>
            <a:r>
              <a:rPr lang="el-GR" i="1" dirty="0"/>
              <a:t> </a:t>
            </a:r>
            <a:r>
              <a:rPr lang="el-GR" i="1" dirty="0" err="1"/>
              <a:t>βλάπτειν</a:t>
            </a:r>
            <a:r>
              <a:rPr lang="el-GR" i="1" dirty="0"/>
              <a:t> δύναται </a:t>
            </a:r>
            <a:r>
              <a:rPr lang="el-GR" i="1" dirty="0" err="1"/>
              <a:t>τὸν</a:t>
            </a:r>
            <a:r>
              <a:rPr lang="el-GR" i="1" dirty="0"/>
              <a:t> </a:t>
            </a:r>
            <a:r>
              <a:rPr lang="el-GR" i="1" dirty="0" err="1"/>
              <a:t>ἄνθρωπον</a:t>
            </a:r>
            <a:r>
              <a:rPr lang="el-GR" i="1" dirty="0"/>
              <a:t>, </a:t>
            </a:r>
            <a:r>
              <a:rPr lang="el-GR" i="1" dirty="0" err="1"/>
              <a:t>εἰ</a:t>
            </a:r>
            <a:r>
              <a:rPr lang="el-GR" i="1" dirty="0"/>
              <a:t> </a:t>
            </a:r>
            <a:r>
              <a:rPr lang="el-GR" i="1" dirty="0" err="1"/>
              <a:t>μὴ</a:t>
            </a:r>
            <a:r>
              <a:rPr lang="el-GR" i="1" dirty="0"/>
              <a:t> </a:t>
            </a:r>
            <a:r>
              <a:rPr lang="el-GR" i="1" dirty="0" err="1"/>
              <a:t>τὸ</a:t>
            </a:r>
            <a:r>
              <a:rPr lang="el-GR" i="1" dirty="0"/>
              <a:t> </a:t>
            </a:r>
            <a:r>
              <a:rPr lang="el-GR" i="1" dirty="0" err="1"/>
              <a:t>ζῶν</a:t>
            </a:r>
            <a:r>
              <a:rPr lang="el-GR" i="1" dirty="0"/>
              <a:t> </a:t>
            </a:r>
            <a:r>
              <a:rPr lang="el-GR" i="1" dirty="0" err="1"/>
              <a:t>καὶ</a:t>
            </a:r>
            <a:r>
              <a:rPr lang="el-GR" i="1" dirty="0"/>
              <a:t> </a:t>
            </a:r>
            <a:r>
              <a:rPr lang="el-GR" i="1" dirty="0" err="1"/>
              <a:t>ἐνεργητικὸν</a:t>
            </a:r>
            <a:r>
              <a:rPr lang="el-GR" i="1" dirty="0"/>
              <a:t> </a:t>
            </a:r>
            <a:r>
              <a:rPr lang="el-GR" i="1" dirty="0" err="1"/>
              <a:t>τὸ</a:t>
            </a:r>
            <a:r>
              <a:rPr lang="el-GR" i="1" dirty="0"/>
              <a:t> </a:t>
            </a:r>
            <a:r>
              <a:rPr lang="el-GR" i="1" dirty="0" err="1"/>
              <a:t>ἐνοικοῦν</a:t>
            </a:r>
            <a:r>
              <a:rPr lang="el-GR" i="1" dirty="0"/>
              <a:t> </a:t>
            </a:r>
            <a:r>
              <a:rPr lang="el-GR" i="1" dirty="0" err="1"/>
              <a:t>ἐν</a:t>
            </a:r>
            <a:r>
              <a:rPr lang="el-GR" i="1" dirty="0"/>
              <a:t> </a:t>
            </a:r>
            <a:r>
              <a:rPr lang="el-GR" i="1" dirty="0" err="1"/>
              <a:t>τῇ</a:t>
            </a:r>
            <a:r>
              <a:rPr lang="el-GR" i="1" dirty="0"/>
              <a:t> καρδία </a:t>
            </a:r>
            <a:r>
              <a:rPr lang="el-GR" i="1" dirty="0" err="1"/>
              <a:t>πνεῦμα</a:t>
            </a:r>
            <a:r>
              <a:rPr lang="el-GR" i="1" dirty="0"/>
              <a:t> σκότους· </a:t>
            </a:r>
            <a:r>
              <a:rPr lang="el-GR" i="1" dirty="0" err="1"/>
              <a:t>ὥστε</a:t>
            </a:r>
            <a:r>
              <a:rPr lang="el-GR" i="1" dirty="0"/>
              <a:t> </a:t>
            </a:r>
            <a:r>
              <a:rPr lang="el-GR" i="1" dirty="0" err="1"/>
              <a:t>οὖν</a:t>
            </a:r>
            <a:r>
              <a:rPr lang="el-GR" i="1" dirty="0"/>
              <a:t> </a:t>
            </a:r>
            <a:r>
              <a:rPr lang="el-GR" i="1" dirty="0" err="1"/>
              <a:t>τὸν</a:t>
            </a:r>
            <a:r>
              <a:rPr lang="el-GR" i="1" dirty="0"/>
              <a:t> </a:t>
            </a:r>
            <a:r>
              <a:rPr lang="el-GR" i="1" dirty="0" err="1"/>
              <a:t>ἀγῶνα</a:t>
            </a:r>
            <a:r>
              <a:rPr lang="el-GR" i="1" dirty="0"/>
              <a:t> </a:t>
            </a:r>
            <a:r>
              <a:rPr lang="el-GR" i="1" dirty="0" err="1"/>
              <a:t>ἕκαστος</a:t>
            </a:r>
            <a:r>
              <a:rPr lang="el-GR" i="1" dirty="0"/>
              <a:t> </a:t>
            </a:r>
            <a:r>
              <a:rPr lang="el-GR" i="1" dirty="0" err="1"/>
              <a:t>ἐν</a:t>
            </a:r>
            <a:r>
              <a:rPr lang="el-GR" i="1" dirty="0"/>
              <a:t> </a:t>
            </a:r>
            <a:r>
              <a:rPr lang="el-GR" i="1" dirty="0" err="1"/>
              <a:t>τοῖς</a:t>
            </a:r>
            <a:r>
              <a:rPr lang="el-GR" i="1" dirty="0"/>
              <a:t> </a:t>
            </a:r>
            <a:r>
              <a:rPr lang="el-GR" i="1" dirty="0" err="1"/>
              <a:t>λογισμοῖς</a:t>
            </a:r>
            <a:r>
              <a:rPr lang="el-GR" i="1" dirty="0"/>
              <a:t> </a:t>
            </a:r>
            <a:r>
              <a:rPr lang="el-GR" i="1" dirty="0" err="1"/>
              <a:t>ὀφείλει</a:t>
            </a:r>
            <a:r>
              <a:rPr lang="el-GR" i="1" dirty="0"/>
              <a:t> </a:t>
            </a:r>
            <a:r>
              <a:rPr lang="el-GR" i="1" dirty="0" err="1"/>
              <a:t>κεκτῆσθαι</a:t>
            </a:r>
            <a:r>
              <a:rPr lang="el-GR" i="1" dirty="0"/>
              <a:t>, </a:t>
            </a:r>
            <a:r>
              <a:rPr lang="el-GR" i="1" dirty="0" err="1"/>
              <a:t>ἵνα</a:t>
            </a:r>
            <a:r>
              <a:rPr lang="el-GR" i="1" dirty="0"/>
              <a:t> </a:t>
            </a:r>
            <a:r>
              <a:rPr lang="el-GR" i="1" dirty="0" err="1"/>
              <a:t>ἐπιλάμψῃ</a:t>
            </a:r>
            <a:r>
              <a:rPr lang="el-GR" i="1" dirty="0"/>
              <a:t> </a:t>
            </a:r>
            <a:r>
              <a:rPr lang="el-GR" i="1" dirty="0" err="1"/>
              <a:t>τῇ</a:t>
            </a:r>
            <a:r>
              <a:rPr lang="el-GR" i="1" dirty="0"/>
              <a:t> </a:t>
            </a:r>
            <a:r>
              <a:rPr lang="el-GR" i="1" dirty="0" err="1"/>
              <a:t>καρδίᾳ</a:t>
            </a:r>
            <a:r>
              <a:rPr lang="el-GR" i="1" dirty="0"/>
              <a:t> </a:t>
            </a:r>
            <a:r>
              <a:rPr lang="el-GR" i="1" dirty="0" err="1"/>
              <a:t>πνεῦμα</a:t>
            </a:r>
            <a:r>
              <a:rPr lang="el-GR" i="1" dirty="0"/>
              <a:t> </a:t>
            </a:r>
            <a:r>
              <a:rPr lang="el-GR" i="1" dirty="0" err="1"/>
              <a:t>αὐτοῦ</a:t>
            </a:r>
            <a:r>
              <a:rPr lang="el-GR" i="1" dirty="0"/>
              <a:t> ὁ Χριστός</a:t>
            </a:r>
            <a:r>
              <a:rPr lang="el-GR" dirty="0"/>
              <a:t>" (</a:t>
            </a:r>
            <a:r>
              <a:rPr lang="el-GR" i="1" dirty="0" err="1"/>
              <a:t>Ὁμιλίαι</a:t>
            </a:r>
            <a:r>
              <a:rPr lang="el-GR" i="1" dirty="0"/>
              <a:t> </a:t>
            </a:r>
            <a:r>
              <a:rPr lang="el-GR" i="1" dirty="0" err="1"/>
              <a:t>Πνευματικαὶ</a:t>
            </a:r>
            <a:r>
              <a:rPr lang="el-GR" i="1" dirty="0"/>
              <a:t> ΜΒ΄,</a:t>
            </a:r>
            <a:r>
              <a:rPr lang="el-GR" dirty="0"/>
              <a:t> PG 34, 772 Β).</a:t>
            </a:r>
            <a:r>
              <a:rPr lang="el-GR" baseline="30000" dirty="0"/>
              <a:t> </a:t>
            </a:r>
            <a:endParaRPr lang="el-GR" dirty="0"/>
          </a:p>
        </p:txBody>
      </p:sp>
    </p:spTree>
    <p:extLst>
      <p:ext uri="{BB962C8B-B14F-4D97-AF65-F5344CB8AC3E}">
        <p14:creationId xmlns:p14="http://schemas.microsoft.com/office/powerpoint/2010/main" val="20665634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75978F-83A8-3652-DBB8-DB2C709F26D4}"/>
              </a:ext>
            </a:extLst>
          </p:cNvPr>
          <p:cNvSpPr>
            <a:spLocks noGrp="1"/>
          </p:cNvSpPr>
          <p:nvPr>
            <p:ph type="title"/>
          </p:nvPr>
        </p:nvSpPr>
        <p:spPr>
          <a:xfrm>
            <a:off x="701723" y="18255"/>
            <a:ext cx="10515600" cy="786963"/>
          </a:xfrm>
        </p:spPr>
        <p:txBody>
          <a:bodyPr/>
          <a:lstStyle/>
          <a:p>
            <a:pPr algn="ctr"/>
            <a:r>
              <a:rPr lang="el-GR" b="1" dirty="0"/>
              <a:t>Η αντιμετώπιση των λογισμών</a:t>
            </a:r>
            <a:endParaRPr lang="el-GR" dirty="0"/>
          </a:p>
        </p:txBody>
      </p:sp>
      <p:sp>
        <p:nvSpPr>
          <p:cNvPr id="3" name="Θέση περιεχομένου 2">
            <a:extLst>
              <a:ext uri="{FF2B5EF4-FFF2-40B4-BE49-F238E27FC236}">
                <a16:creationId xmlns:a16="http://schemas.microsoft.com/office/drawing/2014/main" id="{FECF9EC0-6CF1-E2EC-9C62-82026D309408}"/>
              </a:ext>
            </a:extLst>
          </p:cNvPr>
          <p:cNvSpPr>
            <a:spLocks noGrp="1"/>
          </p:cNvSpPr>
          <p:nvPr>
            <p:ph idx="1"/>
          </p:nvPr>
        </p:nvSpPr>
        <p:spPr>
          <a:xfrm>
            <a:off x="0" y="651917"/>
            <a:ext cx="12192000" cy="6187828"/>
          </a:xfrm>
        </p:spPr>
        <p:txBody>
          <a:bodyPr/>
          <a:lstStyle/>
          <a:p>
            <a:r>
              <a:rPr lang="el-GR" dirty="0"/>
              <a:t>Τα πάθη καταπολεμούνται αποτελεσματικότερα όταν αντιμετωπίζονται άμεσα και ψύχραιμα και όχι όταν καταπιέζονται με την αποφυγή της ικανοποίησής τους. Η άρνηση της πραγματοποίησής τους αποτελεί την αρνητική όψη της καταπολέμησής τους. Η θετική αντιμετώπισή τους συνίσταται στη συνειδητή εκρίζωσή τους με την υπομονή, την προσευχή και την πρακτική άσκηση</a:t>
            </a:r>
            <a:r>
              <a:rPr lang="el-GR" baseline="30000" dirty="0"/>
              <a:t> </a:t>
            </a:r>
            <a:r>
              <a:rPr lang="el-GR" dirty="0"/>
              <a:t>. </a:t>
            </a:r>
          </a:p>
          <a:p>
            <a:r>
              <a:rPr lang="el-GR" dirty="0"/>
              <a:t>Τα λεγόμενα πάθη της ψυχής (τα οποία </a:t>
            </a:r>
            <a:r>
              <a:rPr lang="el-GR" dirty="0" err="1"/>
              <a:t>οντολογικώς</a:t>
            </a:r>
            <a:r>
              <a:rPr lang="el-GR" dirty="0"/>
              <a:t> αποτελούν θετικές δυνάμεις της) πρέπει να μεταμορφωθούν εν Πνεύματι, και όχι να ελαττωθούν ή να αφανισθούν, όπως οι Στωικοί για παράδειγμα θα ήθελαν. Αυτό σημαίνει ότι δεν πρέπει να «νεκρώσουμε» τα πάθη αλλά να τα «μετασχηματίσουμε», μεταμορφώνοντάς τα εν Αγίω Πνεύματι, βοηθώντας τα δηλαδή να βρουν τον πραγματικό τους προσανατολισμό. </a:t>
            </a:r>
          </a:p>
          <a:p>
            <a:r>
              <a:rPr lang="el-GR" dirty="0"/>
              <a:t>Η ενσυνείδητη αναχαίτισή τους συνίσταται στην αποδοχή και εφαρμογή των αντίστοιχων αρετών· τα αρνητικά πάθη όχι μόνο δεν απωθούνται, αλλά τελικά μετασχηματίζονται σε θεοειδείς έξεις. </a:t>
            </a:r>
          </a:p>
        </p:txBody>
      </p:sp>
    </p:spTree>
    <p:extLst>
      <p:ext uri="{BB962C8B-B14F-4D97-AF65-F5344CB8AC3E}">
        <p14:creationId xmlns:p14="http://schemas.microsoft.com/office/powerpoint/2010/main" val="3602275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33FF2D-987F-B6FE-9F2B-EAF08611A6AF}"/>
              </a:ext>
            </a:extLst>
          </p:cNvPr>
          <p:cNvSpPr>
            <a:spLocks noGrp="1"/>
          </p:cNvSpPr>
          <p:nvPr>
            <p:ph type="title"/>
          </p:nvPr>
        </p:nvSpPr>
        <p:spPr>
          <a:xfrm>
            <a:off x="838200" y="1"/>
            <a:ext cx="10515600" cy="464024"/>
          </a:xfrm>
        </p:spPr>
        <p:txBody>
          <a:bodyPr>
            <a:normAutofit fontScale="90000"/>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7F79443B-F1F3-BBFB-25AE-4D8422D66CAA}"/>
              </a:ext>
            </a:extLst>
          </p:cNvPr>
          <p:cNvSpPr>
            <a:spLocks noGrp="1"/>
          </p:cNvSpPr>
          <p:nvPr>
            <p:ph idx="1"/>
          </p:nvPr>
        </p:nvSpPr>
        <p:spPr>
          <a:xfrm>
            <a:off x="0" y="354843"/>
            <a:ext cx="12192000" cy="6503158"/>
          </a:xfrm>
        </p:spPr>
        <p:txBody>
          <a:bodyPr>
            <a:normAutofit/>
          </a:bodyPr>
          <a:lstStyle/>
          <a:p>
            <a:r>
              <a:rPr lang="el-GR" dirty="0"/>
              <a:t>Ο Διάδοχος Φωτικής, ερμηνεύοντας το ευαγγελικό ρητό </a:t>
            </a:r>
            <a:r>
              <a:rPr lang="en-US" dirty="0"/>
              <a:t>(</a:t>
            </a:r>
            <a:r>
              <a:rPr lang="el-GR" i="1" dirty="0" err="1"/>
              <a:t>Ματθ</a:t>
            </a:r>
            <a:r>
              <a:rPr lang="el-GR" i="1" dirty="0"/>
              <a:t>. 15, 19</a:t>
            </a:r>
            <a:r>
              <a:rPr lang="en-US" dirty="0"/>
              <a:t>)</a:t>
            </a:r>
            <a:r>
              <a:rPr lang="el-GR" dirty="0"/>
              <a:t>, υποστηρίζει ότι ο νους ιδιοποιείται τα πάθη διαμέσου της σαρκικής ενέργειας, δηλαδή των σωματικών αισθήσεων, τη στιγμή που ο άνθρωπος εγκαταλείπει τον εαυτό του στην ηδυπάθεια της αυτεξούσιας βούλησής του</a:t>
            </a:r>
            <a:r>
              <a:rPr lang="fr-FR" dirty="0"/>
              <a:t>.</a:t>
            </a:r>
            <a:endParaRPr lang="el-GR" dirty="0"/>
          </a:p>
          <a:p>
            <a:r>
              <a:rPr lang="fr-FR" dirty="0"/>
              <a:t> "</a:t>
            </a:r>
            <a:r>
              <a:rPr lang="el-GR" i="1" dirty="0"/>
              <a:t>Ὁ </a:t>
            </a:r>
            <a:r>
              <a:rPr lang="el-GR" i="1" dirty="0" err="1"/>
              <a:t>νοῦς</a:t>
            </a:r>
            <a:r>
              <a:rPr lang="el-GR" i="1" dirty="0"/>
              <a:t> </a:t>
            </a:r>
            <a:r>
              <a:rPr lang="el-GR" i="1" dirty="0" err="1"/>
              <a:t>ἡμῶν</a:t>
            </a:r>
            <a:r>
              <a:rPr lang="el-GR" i="1" dirty="0"/>
              <a:t> </a:t>
            </a:r>
            <a:r>
              <a:rPr lang="el-GR" i="1" dirty="0" err="1"/>
              <a:t>λεπτοτάτης</a:t>
            </a:r>
            <a:r>
              <a:rPr lang="el-GR" i="1" dirty="0"/>
              <a:t> </a:t>
            </a:r>
            <a:r>
              <a:rPr lang="el-GR" i="1" dirty="0" err="1"/>
              <a:t>τινὸς</a:t>
            </a:r>
            <a:r>
              <a:rPr lang="el-GR" i="1" dirty="0"/>
              <a:t> </a:t>
            </a:r>
            <a:r>
              <a:rPr lang="el-GR" i="1" dirty="0" err="1"/>
              <a:t>αἰσθήσεως</a:t>
            </a:r>
            <a:r>
              <a:rPr lang="el-GR" i="1" dirty="0"/>
              <a:t> </a:t>
            </a:r>
            <a:r>
              <a:rPr lang="el-GR" i="1" dirty="0" err="1"/>
              <a:t>ἔχων</a:t>
            </a:r>
            <a:r>
              <a:rPr lang="el-GR" i="1" dirty="0"/>
              <a:t> </a:t>
            </a:r>
            <a:r>
              <a:rPr lang="el-GR" i="1" dirty="0" err="1"/>
              <a:t>ἐνέργειαν</a:t>
            </a:r>
            <a:r>
              <a:rPr lang="el-GR" i="1" dirty="0"/>
              <a:t> </a:t>
            </a:r>
            <a:r>
              <a:rPr lang="el-GR" i="1" dirty="0" err="1"/>
              <a:t>αὐτῶν</a:t>
            </a:r>
            <a:r>
              <a:rPr lang="el-GR" i="1" dirty="0"/>
              <a:t> </a:t>
            </a:r>
            <a:r>
              <a:rPr lang="el-GR" i="1" dirty="0" err="1"/>
              <a:t>τῶν</a:t>
            </a:r>
            <a:r>
              <a:rPr lang="el-GR" i="1" dirty="0"/>
              <a:t> </a:t>
            </a:r>
            <a:r>
              <a:rPr lang="el-GR" i="1" dirty="0" err="1"/>
              <a:t>ὑπό</a:t>
            </a:r>
            <a:r>
              <a:rPr lang="el-GR" i="1" dirty="0"/>
              <a:t> </a:t>
            </a:r>
            <a:r>
              <a:rPr lang="el-GR" i="1" dirty="0" err="1"/>
              <a:t>πονηρῶν</a:t>
            </a:r>
            <a:r>
              <a:rPr lang="el-GR" i="1" dirty="0"/>
              <a:t> πνευμάτων </a:t>
            </a:r>
            <a:r>
              <a:rPr lang="el-GR" i="1" dirty="0" err="1"/>
              <a:t>ὑποβαλλομένων</a:t>
            </a:r>
            <a:r>
              <a:rPr lang="el-GR" i="1" dirty="0"/>
              <a:t> </a:t>
            </a:r>
            <a:r>
              <a:rPr lang="el-GR" i="1" dirty="0" err="1"/>
              <a:t>αὐτῷ</a:t>
            </a:r>
            <a:r>
              <a:rPr lang="el-GR" i="1" dirty="0"/>
              <a:t> </a:t>
            </a:r>
            <a:r>
              <a:rPr lang="el-GR" i="1" dirty="0" err="1"/>
              <a:t>λογισμῶν</a:t>
            </a:r>
            <a:r>
              <a:rPr lang="el-GR" i="1" dirty="0"/>
              <a:t> </a:t>
            </a:r>
            <a:r>
              <a:rPr lang="el-GR" i="1" dirty="0" err="1"/>
              <a:t>οἰκειοῦται</a:t>
            </a:r>
            <a:r>
              <a:rPr lang="el-GR" i="1" dirty="0"/>
              <a:t> </a:t>
            </a:r>
            <a:r>
              <a:rPr lang="el-GR" i="1" dirty="0" err="1"/>
              <a:t>ὥσπερ</a:t>
            </a:r>
            <a:r>
              <a:rPr lang="el-GR" i="1" dirty="0"/>
              <a:t> </a:t>
            </a:r>
            <a:r>
              <a:rPr lang="el-GR" i="1" dirty="0" err="1"/>
              <a:t>διὰ</a:t>
            </a:r>
            <a:r>
              <a:rPr lang="el-GR" i="1" dirty="0"/>
              <a:t> </a:t>
            </a:r>
            <a:r>
              <a:rPr lang="el-GR" i="1" dirty="0" err="1"/>
              <a:t>τῆς</a:t>
            </a:r>
            <a:r>
              <a:rPr lang="el-GR" i="1" dirty="0"/>
              <a:t> </a:t>
            </a:r>
            <a:r>
              <a:rPr lang="el-GR" i="1" dirty="0" err="1"/>
              <a:t>σαρκὸς</a:t>
            </a:r>
            <a:r>
              <a:rPr lang="el-GR" i="1" dirty="0"/>
              <a:t> </a:t>
            </a:r>
            <a:r>
              <a:rPr lang="el-GR" i="1" dirty="0" err="1"/>
              <a:t>τὴν</a:t>
            </a:r>
            <a:r>
              <a:rPr lang="el-GR" i="1" dirty="0"/>
              <a:t> </a:t>
            </a:r>
            <a:r>
              <a:rPr lang="el-GR" i="1" dirty="0" err="1"/>
              <a:t>ἐνέργειαν</a:t>
            </a:r>
            <a:r>
              <a:rPr lang="fr-FR" i="1" dirty="0"/>
              <a:t>... </a:t>
            </a:r>
            <a:r>
              <a:rPr lang="el-GR" i="1" dirty="0" err="1"/>
              <a:t>Ἐπειδὴ</a:t>
            </a:r>
            <a:r>
              <a:rPr lang="el-GR" i="1" dirty="0"/>
              <a:t> </a:t>
            </a:r>
            <a:r>
              <a:rPr lang="el-GR" i="1" dirty="0" err="1"/>
              <a:t>ἀμέτρως</a:t>
            </a:r>
            <a:r>
              <a:rPr lang="el-GR" i="1" dirty="0"/>
              <a:t> </a:t>
            </a:r>
            <a:r>
              <a:rPr lang="el-GR" i="1" dirty="0" err="1"/>
              <a:t>φιλεῖ</a:t>
            </a:r>
            <a:r>
              <a:rPr lang="el-GR" i="1" dirty="0"/>
              <a:t> </a:t>
            </a:r>
            <a:r>
              <a:rPr lang="el-GR" i="1" dirty="0" err="1"/>
              <a:t>ἀεὶ</a:t>
            </a:r>
            <a:r>
              <a:rPr lang="el-GR" i="1" dirty="0"/>
              <a:t> ἡ </a:t>
            </a:r>
            <a:r>
              <a:rPr lang="el-GR" i="1" dirty="0" err="1"/>
              <a:t>σὰρξ</a:t>
            </a:r>
            <a:r>
              <a:rPr lang="el-GR" i="1" dirty="0"/>
              <a:t> </a:t>
            </a:r>
            <a:r>
              <a:rPr lang="el-GR" i="1" dirty="0" err="1"/>
              <a:t>τὸ</a:t>
            </a:r>
            <a:r>
              <a:rPr lang="el-GR" i="1" dirty="0"/>
              <a:t> </a:t>
            </a:r>
            <a:r>
              <a:rPr lang="el-GR" i="1" dirty="0" err="1"/>
              <a:t>ὑπὸ</a:t>
            </a:r>
            <a:r>
              <a:rPr lang="el-GR" i="1" dirty="0"/>
              <a:t> </a:t>
            </a:r>
            <a:r>
              <a:rPr lang="el-GR" i="1" dirty="0" err="1"/>
              <a:t>τῆς</a:t>
            </a:r>
            <a:r>
              <a:rPr lang="el-GR" i="1" dirty="0"/>
              <a:t> </a:t>
            </a:r>
            <a:r>
              <a:rPr lang="el-GR" i="1" dirty="0" err="1"/>
              <a:t>ἀπάτης</a:t>
            </a:r>
            <a:r>
              <a:rPr lang="el-GR" i="1" dirty="0"/>
              <a:t> </a:t>
            </a:r>
            <a:r>
              <a:rPr lang="el-GR" i="1" dirty="0" err="1"/>
              <a:t>κολακεύεσθαι</a:t>
            </a:r>
            <a:r>
              <a:rPr lang="fr-FR" i="1" dirty="0"/>
              <a:t>, </a:t>
            </a:r>
            <a:r>
              <a:rPr lang="el-GR" i="1" dirty="0" err="1"/>
              <a:t>καὶ</a:t>
            </a:r>
            <a:r>
              <a:rPr lang="el-GR" i="1" dirty="0"/>
              <a:t> </a:t>
            </a:r>
            <a:r>
              <a:rPr lang="el-GR" i="1" dirty="0" err="1"/>
              <a:t>διὰ</a:t>
            </a:r>
            <a:r>
              <a:rPr lang="el-GR" i="1" dirty="0"/>
              <a:t> </a:t>
            </a:r>
            <a:r>
              <a:rPr lang="el-GR" i="1" dirty="0" err="1"/>
              <a:t>τοῦτο</a:t>
            </a:r>
            <a:r>
              <a:rPr lang="el-GR" i="1" dirty="0"/>
              <a:t> </a:t>
            </a:r>
            <a:r>
              <a:rPr lang="el-GR" i="1" dirty="0" err="1"/>
              <a:t>ἐκ</a:t>
            </a:r>
            <a:r>
              <a:rPr lang="el-GR" i="1" dirty="0"/>
              <a:t> </a:t>
            </a:r>
            <a:r>
              <a:rPr lang="el-GR" i="1" dirty="0" err="1"/>
              <a:t>τῆς</a:t>
            </a:r>
            <a:r>
              <a:rPr lang="el-GR" i="1" dirty="0"/>
              <a:t> καρδίας </a:t>
            </a:r>
            <a:r>
              <a:rPr lang="el-GR" i="1" dirty="0" err="1"/>
              <a:t>καὶ</a:t>
            </a:r>
            <a:r>
              <a:rPr lang="el-GR" i="1" dirty="0"/>
              <a:t> </a:t>
            </a:r>
            <a:r>
              <a:rPr lang="el-GR" i="1" dirty="0" err="1"/>
              <a:t>οἱ</a:t>
            </a:r>
            <a:r>
              <a:rPr lang="el-GR" i="1" dirty="0"/>
              <a:t> </a:t>
            </a:r>
            <a:r>
              <a:rPr lang="el-GR" i="1" dirty="0" err="1"/>
              <a:t>ἐκ</a:t>
            </a:r>
            <a:r>
              <a:rPr lang="el-GR" i="1" dirty="0"/>
              <a:t> </a:t>
            </a:r>
            <a:r>
              <a:rPr lang="el-GR" i="1" dirty="0" err="1"/>
              <a:t>τῶν</a:t>
            </a:r>
            <a:r>
              <a:rPr lang="el-GR" i="1" dirty="0"/>
              <a:t> δαιμόνων </a:t>
            </a:r>
            <a:r>
              <a:rPr lang="el-GR" i="1" dirty="0" err="1"/>
              <a:t>ἐνσπειρόμενοι</a:t>
            </a:r>
            <a:r>
              <a:rPr lang="el-GR" i="1" dirty="0"/>
              <a:t> </a:t>
            </a:r>
            <a:r>
              <a:rPr lang="el-GR" i="1" dirty="0" err="1"/>
              <a:t>τῇ</a:t>
            </a:r>
            <a:r>
              <a:rPr lang="el-GR" i="1" dirty="0"/>
              <a:t> </a:t>
            </a:r>
            <a:r>
              <a:rPr lang="el-GR" i="1" dirty="0" err="1"/>
              <a:t>ψυχῇ</a:t>
            </a:r>
            <a:r>
              <a:rPr lang="el-GR" i="1" dirty="0"/>
              <a:t> λογισμοί </a:t>
            </a:r>
            <a:r>
              <a:rPr lang="el-GR" i="1" dirty="0" err="1"/>
              <a:t>ἐξερχόμενοι</a:t>
            </a:r>
            <a:r>
              <a:rPr lang="el-GR" i="1" dirty="0"/>
              <a:t> φαίνονται· </a:t>
            </a:r>
            <a:r>
              <a:rPr lang="el-GR" b="1" i="1" dirty="0" err="1"/>
              <a:t>ἰδιοποιούμεθα</a:t>
            </a:r>
            <a:r>
              <a:rPr lang="el-GR" b="1" i="1" dirty="0"/>
              <a:t> </a:t>
            </a:r>
            <a:r>
              <a:rPr lang="el-GR" b="1" i="1" dirty="0" err="1"/>
              <a:t>δὲ</a:t>
            </a:r>
            <a:r>
              <a:rPr lang="el-GR" b="1" i="1" dirty="0"/>
              <a:t> </a:t>
            </a:r>
            <a:r>
              <a:rPr lang="el-GR" b="1" i="1" dirty="0" err="1"/>
              <a:t>αὐτοὺς</a:t>
            </a:r>
            <a:r>
              <a:rPr lang="el-GR" b="1" i="1" dirty="0"/>
              <a:t> </a:t>
            </a:r>
            <a:r>
              <a:rPr lang="el-GR" b="1" i="1" dirty="0" err="1"/>
              <a:t>ὄντως</a:t>
            </a:r>
            <a:r>
              <a:rPr lang="fr-FR" b="1" i="1" dirty="0"/>
              <a:t>, </a:t>
            </a:r>
            <a:r>
              <a:rPr lang="el-GR" b="1" i="1" dirty="0" err="1"/>
              <a:t>ὅταν</a:t>
            </a:r>
            <a:r>
              <a:rPr lang="el-GR" b="1" i="1" dirty="0"/>
              <a:t> </a:t>
            </a:r>
            <a:r>
              <a:rPr lang="el-GR" b="1" i="1" dirty="0" err="1"/>
              <a:t>αὐτοῖς</a:t>
            </a:r>
            <a:r>
              <a:rPr lang="el-GR" b="1" i="1" dirty="0"/>
              <a:t> </a:t>
            </a:r>
            <a:r>
              <a:rPr lang="el-GR" b="1" i="1" dirty="0" err="1"/>
              <a:t>συνήδεσθαι</a:t>
            </a:r>
            <a:r>
              <a:rPr lang="el-GR" b="1" i="1" dirty="0"/>
              <a:t> </a:t>
            </a:r>
            <a:r>
              <a:rPr lang="el-GR" b="1" i="1" dirty="0" err="1"/>
              <a:t>θέλωμεν</a:t>
            </a:r>
            <a:r>
              <a:rPr lang="fr-FR" b="1" i="1" dirty="0"/>
              <a:t>...</a:t>
            </a:r>
            <a:r>
              <a:rPr lang="fr-FR" i="1" dirty="0"/>
              <a:t> </a:t>
            </a:r>
            <a:r>
              <a:rPr lang="el-GR" i="1" dirty="0"/>
              <a:t>Ὁ </a:t>
            </a:r>
            <a:r>
              <a:rPr lang="el-GR" i="1" dirty="0" err="1"/>
              <a:t>γὰρ</a:t>
            </a:r>
            <a:r>
              <a:rPr lang="el-GR" i="1" dirty="0"/>
              <a:t> </a:t>
            </a:r>
            <a:r>
              <a:rPr lang="el-GR" i="1" dirty="0" err="1"/>
              <a:t>συνηδόμενος</a:t>
            </a:r>
            <a:r>
              <a:rPr lang="el-GR" i="1" dirty="0"/>
              <a:t> </a:t>
            </a:r>
            <a:r>
              <a:rPr lang="el-GR" i="1" dirty="0" err="1"/>
              <a:t>τοῖς</a:t>
            </a:r>
            <a:r>
              <a:rPr lang="el-GR" i="1" dirty="0"/>
              <a:t> </a:t>
            </a:r>
            <a:r>
              <a:rPr lang="el-GR" i="1" dirty="0" err="1"/>
              <a:t>ἐκ</a:t>
            </a:r>
            <a:r>
              <a:rPr lang="el-GR" i="1" dirty="0"/>
              <a:t> </a:t>
            </a:r>
            <a:r>
              <a:rPr lang="el-GR" i="1" dirty="0" err="1"/>
              <a:t>τῆς</a:t>
            </a:r>
            <a:r>
              <a:rPr lang="el-GR" i="1" dirty="0"/>
              <a:t> πονηρίας </a:t>
            </a:r>
            <a:r>
              <a:rPr lang="el-GR" i="1" dirty="0" err="1"/>
              <a:t>τοῦ</a:t>
            </a:r>
            <a:r>
              <a:rPr lang="el-GR" i="1" dirty="0"/>
              <a:t> </a:t>
            </a:r>
            <a:r>
              <a:rPr lang="el-GR" i="1" dirty="0" err="1"/>
              <a:t>Σατανᾶ</a:t>
            </a:r>
            <a:r>
              <a:rPr lang="el-GR" i="1" dirty="0"/>
              <a:t> </a:t>
            </a:r>
            <a:r>
              <a:rPr lang="el-GR" i="1" dirty="0" err="1"/>
              <a:t>αὐτῷ</a:t>
            </a:r>
            <a:r>
              <a:rPr lang="el-GR" i="1" dirty="0"/>
              <a:t> </a:t>
            </a:r>
            <a:r>
              <a:rPr lang="el-GR" i="1" dirty="0" err="1"/>
              <a:t>ὑποβαλλομένοις</a:t>
            </a:r>
            <a:r>
              <a:rPr lang="el-GR" i="1" dirty="0"/>
              <a:t> </a:t>
            </a:r>
            <a:r>
              <a:rPr lang="el-GR" i="1" dirty="0" err="1"/>
              <a:t>λογισμοῖς</a:t>
            </a:r>
            <a:r>
              <a:rPr lang="el-GR" i="1" dirty="0"/>
              <a:t> </a:t>
            </a:r>
            <a:r>
              <a:rPr lang="el-GR" i="1" dirty="0" err="1"/>
              <a:t>καὶ</a:t>
            </a:r>
            <a:r>
              <a:rPr lang="el-GR" i="1" dirty="0"/>
              <a:t> </a:t>
            </a:r>
            <a:r>
              <a:rPr lang="el-GR" i="1" dirty="0" err="1"/>
              <a:t>τὴν</a:t>
            </a:r>
            <a:r>
              <a:rPr lang="el-GR" i="1" dirty="0"/>
              <a:t> μνήμην </a:t>
            </a:r>
            <a:r>
              <a:rPr lang="el-GR" i="1" dirty="0" err="1"/>
              <a:t>αὐτῶν</a:t>
            </a:r>
            <a:r>
              <a:rPr lang="el-GR" i="1" dirty="0"/>
              <a:t> </a:t>
            </a:r>
            <a:r>
              <a:rPr lang="el-GR" i="1" dirty="0" err="1"/>
              <a:t>ὥσπερ</a:t>
            </a:r>
            <a:r>
              <a:rPr lang="el-GR" i="1" dirty="0"/>
              <a:t> </a:t>
            </a:r>
            <a:r>
              <a:rPr lang="el-GR" i="1" dirty="0" err="1"/>
              <a:t>ἐγγράφων</a:t>
            </a:r>
            <a:r>
              <a:rPr lang="el-GR" i="1" dirty="0"/>
              <a:t> </a:t>
            </a:r>
            <a:r>
              <a:rPr lang="el-GR" i="1" dirty="0" err="1"/>
              <a:t>τῇ</a:t>
            </a:r>
            <a:r>
              <a:rPr lang="el-GR" i="1" dirty="0"/>
              <a:t> </a:t>
            </a:r>
            <a:r>
              <a:rPr lang="el-GR" i="1" dirty="0" err="1"/>
              <a:t>ἑαυτοῦ</a:t>
            </a:r>
            <a:r>
              <a:rPr lang="el-GR" i="1" dirty="0"/>
              <a:t> </a:t>
            </a:r>
            <a:r>
              <a:rPr lang="el-GR" i="1" dirty="0" err="1"/>
              <a:t>καρδίᾳ</a:t>
            </a:r>
            <a:r>
              <a:rPr lang="fr-FR" i="1" dirty="0"/>
              <a:t>, </a:t>
            </a:r>
            <a:r>
              <a:rPr lang="el-GR" i="1" dirty="0" err="1"/>
              <a:t>οὐκ</a:t>
            </a:r>
            <a:r>
              <a:rPr lang="el-GR" i="1" dirty="0"/>
              <a:t> </a:t>
            </a:r>
            <a:r>
              <a:rPr lang="el-GR" i="1" dirty="0" err="1"/>
              <a:t>ἄδηλον</a:t>
            </a:r>
            <a:r>
              <a:rPr lang="el-GR" i="1" dirty="0"/>
              <a:t> </a:t>
            </a:r>
            <a:r>
              <a:rPr lang="el-GR" i="1" dirty="0" err="1"/>
              <a:t>ὅτι</a:t>
            </a:r>
            <a:r>
              <a:rPr lang="el-GR" i="1" dirty="0"/>
              <a:t> </a:t>
            </a:r>
            <a:r>
              <a:rPr lang="el-GR" i="1" dirty="0" err="1"/>
              <a:t>ἐκ</a:t>
            </a:r>
            <a:r>
              <a:rPr lang="el-GR" i="1" dirty="0"/>
              <a:t> </a:t>
            </a:r>
            <a:r>
              <a:rPr lang="el-GR" i="1" dirty="0" err="1"/>
              <a:t>τῆς</a:t>
            </a:r>
            <a:r>
              <a:rPr lang="el-GR" i="1" dirty="0"/>
              <a:t> </a:t>
            </a:r>
            <a:r>
              <a:rPr lang="el-GR" i="1" dirty="0" err="1"/>
              <a:t>ἑαυτοῦ</a:t>
            </a:r>
            <a:r>
              <a:rPr lang="el-GR" i="1" dirty="0"/>
              <a:t> </a:t>
            </a:r>
            <a:r>
              <a:rPr lang="el-GR" i="1" dirty="0" err="1"/>
              <a:t>αὐτοὺς</a:t>
            </a:r>
            <a:r>
              <a:rPr lang="el-GR" i="1" dirty="0"/>
              <a:t> </a:t>
            </a:r>
            <a:r>
              <a:rPr lang="el-GR" i="1" dirty="0" err="1"/>
              <a:t>καρποφορεῖ</a:t>
            </a:r>
            <a:r>
              <a:rPr lang="el-GR" i="1" dirty="0"/>
              <a:t> </a:t>
            </a:r>
            <a:r>
              <a:rPr lang="el-GR" i="1" dirty="0" err="1"/>
              <a:t>ἐννοίας</a:t>
            </a:r>
            <a:r>
              <a:rPr lang="fr-FR" dirty="0"/>
              <a:t>" (</a:t>
            </a:r>
            <a:r>
              <a:rPr lang="el-GR" i="1" dirty="0" err="1"/>
              <a:t>Ἑκατὸ</a:t>
            </a:r>
            <a:r>
              <a:rPr lang="el-GR" i="1" dirty="0"/>
              <a:t> </a:t>
            </a:r>
            <a:r>
              <a:rPr lang="el-GR" i="1" dirty="0" err="1"/>
              <a:t>Γνωστικὰ</a:t>
            </a:r>
            <a:r>
              <a:rPr lang="el-GR" i="1" dirty="0"/>
              <a:t> Κεφάλαια </a:t>
            </a:r>
            <a:r>
              <a:rPr lang="el-GR" i="1" dirty="0" err="1"/>
              <a:t>πγ</a:t>
            </a:r>
            <a:r>
              <a:rPr lang="el-GR" i="1" dirty="0"/>
              <a:t>΄</a:t>
            </a:r>
            <a:r>
              <a:rPr lang="fr-FR" dirty="0"/>
              <a:t>, SChr5 , </a:t>
            </a:r>
            <a:r>
              <a:rPr lang="el-GR" dirty="0"/>
              <a:t>σ</a:t>
            </a:r>
            <a:r>
              <a:rPr lang="fr-FR" dirty="0"/>
              <a:t>.143).  </a:t>
            </a:r>
            <a:endParaRPr lang="el-GR" dirty="0"/>
          </a:p>
          <a:p>
            <a:r>
              <a:rPr lang="el-GR" dirty="0"/>
              <a:t>Συνεπώς, σύμφωνα με την προβληματική του Διαδόχου, ενώ οι λογισμοί πολλές φορές φαίνονται ότι εξέρχονται από την καρδιά, κάτι τέτοιο δεν συμβαίνει και στην πραγματικότητα.</a:t>
            </a:r>
          </a:p>
        </p:txBody>
      </p:sp>
    </p:spTree>
    <p:extLst>
      <p:ext uri="{BB962C8B-B14F-4D97-AF65-F5344CB8AC3E}">
        <p14:creationId xmlns:p14="http://schemas.microsoft.com/office/powerpoint/2010/main" val="1513592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CED3F2-31D1-4B38-2705-0FE24891A1D7}"/>
              </a:ext>
            </a:extLst>
          </p:cNvPr>
          <p:cNvSpPr>
            <a:spLocks noGrp="1"/>
          </p:cNvSpPr>
          <p:nvPr>
            <p:ph type="title"/>
          </p:nvPr>
        </p:nvSpPr>
        <p:spPr>
          <a:xfrm>
            <a:off x="688075" y="18255"/>
            <a:ext cx="10515600" cy="909793"/>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0EBFF127-9500-FAD5-70AB-2772680D8595}"/>
              </a:ext>
            </a:extLst>
          </p:cNvPr>
          <p:cNvSpPr>
            <a:spLocks noGrp="1"/>
          </p:cNvSpPr>
          <p:nvPr>
            <p:ph idx="1"/>
          </p:nvPr>
        </p:nvSpPr>
        <p:spPr>
          <a:xfrm>
            <a:off x="0" y="928048"/>
            <a:ext cx="12192000" cy="6143709"/>
          </a:xfrm>
        </p:spPr>
        <p:txBody>
          <a:bodyPr/>
          <a:lstStyle/>
          <a:p>
            <a:r>
              <a:rPr lang="el-GR" dirty="0"/>
              <a:t>Η διαδικασία που συντελείται πραγματικά ακολουθεί την εξής πορεία: </a:t>
            </a:r>
            <a:r>
              <a:rPr lang="el-GR" dirty="0" err="1"/>
              <a:t>Πρώτ</a:t>
            </a:r>
            <a:r>
              <a:rPr lang="el-GR" dirty="0"/>
              <a:t>’ απ’ όλα, η σάρκα δημιουργεί στην ψυχή λογισμούς από τις εμπαθείς ενέργειές της. Στη συνέχεια, η ψυχή τους οικειοποιείται με την αυτεξούσια θέλησή της εξαιτίας της δικής της πλέον φιληδονίας. Ενώ, λοιπόν, τις περισσότερες φορές οι αρνητικοί λογισμοί προέρχονται από το μίσος των δαιμόνων, ο άνθρωπος τους ιδιοποιείται εξαιτίας της υποχωρητικότητάς του.</a:t>
            </a:r>
            <a:r>
              <a:rPr lang="el-GR" baseline="30000" dirty="0"/>
              <a:t> </a:t>
            </a:r>
            <a:endParaRPr lang="el-GR" dirty="0"/>
          </a:p>
          <a:p>
            <a:r>
              <a:rPr lang="el-GR" dirty="0"/>
              <a:t>Το αποτέλεσμα είναι η εγγραφή μιας μνήμης νοσηρής στην καρδιά του ανθρώπου, που τελικά συνεπάγεται και την ανάπτυξη λογισμών παθογόνων. Συνεπώς οι κακές σκέψεις γίνονται δυνατές χάρη στην αδύναμη φύση μας, αλλά η υποβολή τους πολλές φορές προέρχεται από το κακό. </a:t>
            </a:r>
          </a:p>
          <a:p>
            <a:r>
              <a:rPr lang="el-GR" dirty="0"/>
              <a:t>Το ηθικό σθένος του πολεμιστή καθορίζει αν αυτοί οι καρποί βλασταίνουν ρίζες στην καρδιά ή όχι. Αν τέτοιες σκέψεις φιλοξενηθούν, το σώμα σύντομα θα τις σφετεριστεί και θα δράσει</a:t>
            </a:r>
            <a:r>
              <a:rPr lang="el-GR" baseline="30000" dirty="0"/>
              <a:t> </a:t>
            </a:r>
            <a:r>
              <a:rPr lang="el-GR" dirty="0"/>
              <a:t>.</a:t>
            </a:r>
          </a:p>
        </p:txBody>
      </p:sp>
    </p:spTree>
    <p:extLst>
      <p:ext uri="{BB962C8B-B14F-4D97-AF65-F5344CB8AC3E}">
        <p14:creationId xmlns:p14="http://schemas.microsoft.com/office/powerpoint/2010/main" val="188902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DCE8D0-E133-3F4C-2BFD-27AF534424BF}"/>
              </a:ext>
            </a:extLst>
          </p:cNvPr>
          <p:cNvSpPr>
            <a:spLocks noGrp="1"/>
          </p:cNvSpPr>
          <p:nvPr>
            <p:ph type="title"/>
          </p:nvPr>
        </p:nvSpPr>
        <p:spPr>
          <a:xfrm>
            <a:off x="0" y="0"/>
            <a:ext cx="12192000" cy="859809"/>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A12A3E98-A06C-29CB-6A03-FEC442E2D550}"/>
              </a:ext>
            </a:extLst>
          </p:cNvPr>
          <p:cNvSpPr>
            <a:spLocks noGrp="1"/>
          </p:cNvSpPr>
          <p:nvPr>
            <p:ph idx="1"/>
          </p:nvPr>
        </p:nvSpPr>
        <p:spPr>
          <a:xfrm>
            <a:off x="0" y="761098"/>
            <a:ext cx="12192000" cy="6096901"/>
          </a:xfrm>
        </p:spPr>
        <p:txBody>
          <a:bodyPr>
            <a:normAutofit lnSpcReduction="10000"/>
          </a:bodyPr>
          <a:lstStyle/>
          <a:p>
            <a:r>
              <a:rPr lang="el-GR" dirty="0"/>
              <a:t>Ο Ευάγριος προβληματίζεται αν η έννοια κινεί τα πάθη ή τα πάθη την έννοια και αναρωτιέται αν οι λογισμοί προωθούν τις αμαρτωλές πράξεις, ή το αντίθετο:"</a:t>
            </a:r>
            <a:r>
              <a:rPr lang="el-GR" i="1" dirty="0" err="1"/>
              <a:t>Πότερον</a:t>
            </a:r>
            <a:r>
              <a:rPr lang="el-GR" i="1" dirty="0"/>
              <a:t> ἡ </a:t>
            </a:r>
            <a:r>
              <a:rPr lang="el-GR" i="1" dirty="0" err="1"/>
              <a:t>ἔννοια</a:t>
            </a:r>
            <a:r>
              <a:rPr lang="el-GR" i="1" dirty="0"/>
              <a:t> </a:t>
            </a:r>
            <a:r>
              <a:rPr lang="el-GR" i="1" dirty="0" err="1"/>
              <a:t>τὰ</a:t>
            </a:r>
            <a:r>
              <a:rPr lang="el-GR" i="1" dirty="0"/>
              <a:t> πάθη </a:t>
            </a:r>
            <a:r>
              <a:rPr lang="el-GR" i="1" dirty="0" err="1"/>
              <a:t>κινεῖ</a:t>
            </a:r>
            <a:r>
              <a:rPr lang="el-GR" i="1" dirty="0"/>
              <a:t> ἤ </a:t>
            </a:r>
            <a:r>
              <a:rPr lang="el-GR" i="1" dirty="0" err="1"/>
              <a:t>τὰ</a:t>
            </a:r>
            <a:r>
              <a:rPr lang="el-GR" i="1" dirty="0"/>
              <a:t> πάθη </a:t>
            </a:r>
            <a:r>
              <a:rPr lang="el-GR" i="1" dirty="0" err="1"/>
              <a:t>τὴν</a:t>
            </a:r>
            <a:r>
              <a:rPr lang="el-GR" i="1" dirty="0"/>
              <a:t> </a:t>
            </a:r>
            <a:r>
              <a:rPr lang="el-GR" i="1" dirty="0" err="1"/>
              <a:t>ἔννοιαν</a:t>
            </a:r>
            <a:r>
              <a:rPr lang="el-GR" i="1" dirty="0"/>
              <a:t> </a:t>
            </a:r>
            <a:r>
              <a:rPr lang="el-GR" i="1" dirty="0" err="1"/>
              <a:t>προσεκτέον</a:t>
            </a:r>
            <a:r>
              <a:rPr lang="el-GR" i="1" dirty="0"/>
              <a:t>. </a:t>
            </a:r>
            <a:r>
              <a:rPr lang="el-GR" i="1" dirty="0" err="1"/>
              <a:t>Τισὶ</a:t>
            </a:r>
            <a:r>
              <a:rPr lang="el-GR" i="1" dirty="0"/>
              <a:t> </a:t>
            </a:r>
            <a:r>
              <a:rPr lang="el-GR" i="1" dirty="0" err="1"/>
              <a:t>μὲν</a:t>
            </a:r>
            <a:r>
              <a:rPr lang="el-GR" i="1" dirty="0"/>
              <a:t> </a:t>
            </a:r>
            <a:r>
              <a:rPr lang="el-GR" i="1" dirty="0" err="1"/>
              <a:t>γὰρ</a:t>
            </a:r>
            <a:r>
              <a:rPr lang="el-GR" i="1" dirty="0"/>
              <a:t> </a:t>
            </a:r>
            <a:r>
              <a:rPr lang="el-GR" i="1" dirty="0" err="1"/>
              <a:t>ἔδοξε</a:t>
            </a:r>
            <a:r>
              <a:rPr lang="el-GR" i="1" dirty="0"/>
              <a:t> </a:t>
            </a:r>
            <a:r>
              <a:rPr lang="el-GR" i="1" dirty="0" err="1"/>
              <a:t>τὸ</a:t>
            </a:r>
            <a:r>
              <a:rPr lang="el-GR" i="1" dirty="0"/>
              <a:t> πρότερον, </a:t>
            </a:r>
            <a:r>
              <a:rPr lang="el-GR" i="1" dirty="0" err="1"/>
              <a:t>τισὶ</a:t>
            </a:r>
            <a:r>
              <a:rPr lang="el-GR" i="1" dirty="0"/>
              <a:t> </a:t>
            </a:r>
            <a:r>
              <a:rPr lang="el-GR" i="1" dirty="0" err="1"/>
              <a:t>δὲ</a:t>
            </a:r>
            <a:r>
              <a:rPr lang="el-GR" i="1" dirty="0"/>
              <a:t> </a:t>
            </a:r>
            <a:r>
              <a:rPr lang="el-GR" i="1" dirty="0" err="1"/>
              <a:t>τὸ</a:t>
            </a:r>
            <a:r>
              <a:rPr lang="el-GR" i="1" dirty="0"/>
              <a:t> δεύτερον</a:t>
            </a:r>
            <a:r>
              <a:rPr lang="fr-FR" dirty="0"/>
              <a:t>"</a:t>
            </a:r>
            <a:r>
              <a:rPr lang="fr-FR" i="1" dirty="0"/>
              <a:t> </a:t>
            </a:r>
            <a:r>
              <a:rPr lang="el-GR" dirty="0"/>
              <a:t>(</a:t>
            </a:r>
            <a:r>
              <a:rPr lang="el-GR" i="1" dirty="0" err="1"/>
              <a:t>Πρακτικ</a:t>
            </a:r>
            <a:r>
              <a:rPr lang="fr-FR" i="1" dirty="0"/>
              <a:t>ὸ</a:t>
            </a:r>
            <a:r>
              <a:rPr lang="el-GR" i="1" dirty="0"/>
              <a:t>ς ΚΣΤ΄ , </a:t>
            </a:r>
            <a:r>
              <a:rPr lang="en-GB" dirty="0"/>
              <a:t>PG</a:t>
            </a:r>
            <a:r>
              <a:rPr lang="el-GR" dirty="0"/>
              <a:t> 40, 1228 </a:t>
            </a:r>
            <a:r>
              <a:rPr lang="en-GB" dirty="0"/>
              <a:t>D</a:t>
            </a:r>
            <a:r>
              <a:rPr lang="el-GR" dirty="0"/>
              <a:t>)</a:t>
            </a:r>
            <a:r>
              <a:rPr lang="fr-FR" dirty="0"/>
              <a:t>. </a:t>
            </a:r>
            <a:endParaRPr lang="el-GR" dirty="0"/>
          </a:p>
          <a:p>
            <a:r>
              <a:rPr lang="fr-FR" baseline="30000" dirty="0"/>
              <a:t> </a:t>
            </a:r>
            <a:r>
              <a:rPr lang="el-GR" dirty="0"/>
              <a:t>Και ενώ αρχικά υποστηρίζει ότι άλλοτε συμβαίνει το ένα και άλλοτε το άλλο, τελικά καταλήγει στο συμπέρασμα ότι </a:t>
            </a:r>
            <a:r>
              <a:rPr lang="el-GR" b="1" dirty="0"/>
              <a:t>τα πάθη κινούνται από τις αισθήσεις</a:t>
            </a:r>
            <a:r>
              <a:rPr lang="el-GR" dirty="0"/>
              <a:t>: </a:t>
            </a:r>
            <a:r>
              <a:rPr lang="fr-FR" dirty="0"/>
              <a:t>"</a:t>
            </a:r>
            <a:r>
              <a:rPr lang="el-GR" i="1" dirty="0" err="1"/>
              <a:t>ὑπὸ</a:t>
            </a:r>
            <a:r>
              <a:rPr lang="el-GR" i="1" dirty="0"/>
              <a:t> </a:t>
            </a:r>
            <a:r>
              <a:rPr lang="el-GR" i="1" dirty="0" err="1"/>
              <a:t>τῶν</a:t>
            </a:r>
            <a:r>
              <a:rPr lang="el-GR" i="1" dirty="0"/>
              <a:t> </a:t>
            </a:r>
            <a:r>
              <a:rPr lang="el-GR" i="1" dirty="0" err="1"/>
              <a:t>αἰσθήσεων</a:t>
            </a:r>
            <a:r>
              <a:rPr lang="el-GR" i="1" dirty="0"/>
              <a:t> </a:t>
            </a:r>
            <a:r>
              <a:rPr lang="el-GR" i="1" dirty="0" err="1"/>
              <a:t>πέφυκε</a:t>
            </a:r>
            <a:r>
              <a:rPr lang="el-GR" i="1" dirty="0"/>
              <a:t> </a:t>
            </a:r>
            <a:r>
              <a:rPr lang="el-GR" i="1" dirty="0" err="1"/>
              <a:t>κινεῖσθαι</a:t>
            </a:r>
            <a:r>
              <a:rPr lang="el-GR" i="1" dirty="0"/>
              <a:t> </a:t>
            </a:r>
            <a:r>
              <a:rPr lang="el-GR" i="1" dirty="0" err="1"/>
              <a:t>τὰ</a:t>
            </a:r>
            <a:r>
              <a:rPr lang="el-GR" i="1" dirty="0"/>
              <a:t> πάθη</a:t>
            </a:r>
            <a:r>
              <a:rPr lang="fr-FR" dirty="0"/>
              <a:t>"</a:t>
            </a:r>
            <a:r>
              <a:rPr lang="fr-FR" i="1" dirty="0"/>
              <a:t> </a:t>
            </a:r>
            <a:r>
              <a:rPr lang="el-GR" dirty="0"/>
              <a:t>(</a:t>
            </a:r>
            <a:r>
              <a:rPr lang="el-GR" i="1" dirty="0" err="1"/>
              <a:t>Πρακτικὸς</a:t>
            </a:r>
            <a:r>
              <a:rPr lang="el-GR" i="1" dirty="0"/>
              <a:t> ΚΣΤ΄</a:t>
            </a:r>
            <a:r>
              <a:rPr lang="fr-FR" i="1" dirty="0"/>
              <a:t> , </a:t>
            </a:r>
            <a:r>
              <a:rPr lang="fr-FR" dirty="0"/>
              <a:t>PG 40, 1228 D). </a:t>
            </a:r>
            <a:endParaRPr lang="el-GR" dirty="0"/>
          </a:p>
          <a:p>
            <a:r>
              <a:rPr lang="el-GR" dirty="0"/>
              <a:t>Οι δαίμονες, χρησιμοποιούν τους λογισμούς, αλλά δεν τους δημιουργούν.</a:t>
            </a:r>
            <a:r>
              <a:rPr lang="el-GR" baseline="30000" dirty="0"/>
              <a:t> </a:t>
            </a:r>
            <a:r>
              <a:rPr lang="el-GR" dirty="0"/>
              <a:t> Οι λογισμοί έχουν κάποιο περιεχόμενο και χρησιμοποιούν τα νοήματα που έρχονται σ’ εμάς μέσω των αισθήσεων του σώματος, αλλά μπορούν να αποθηκευτούν στη μνήμη και να ανασυρθούν είτε από τον νου είτε από τους δαίμονες. </a:t>
            </a:r>
          </a:p>
          <a:p>
            <a:r>
              <a:rPr lang="el-GR" dirty="0"/>
              <a:t>Ο νους δεν μπορεί να σκεφτεί χωρίς νοήματα, τα οποία δεν είναι ούτε καλά ούτε κακά αλλά λειτουργούν ως η βάση για τους λογισμούς.</a:t>
            </a:r>
          </a:p>
          <a:p>
            <a:endParaRPr lang="el-GR" dirty="0"/>
          </a:p>
        </p:txBody>
      </p:sp>
    </p:spTree>
    <p:extLst>
      <p:ext uri="{BB962C8B-B14F-4D97-AF65-F5344CB8AC3E}">
        <p14:creationId xmlns:p14="http://schemas.microsoft.com/office/powerpoint/2010/main" val="156079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8D7512-971B-4ABA-2F56-BA729D4C00AF}"/>
              </a:ext>
            </a:extLst>
          </p:cNvPr>
          <p:cNvSpPr>
            <a:spLocks noGrp="1"/>
          </p:cNvSpPr>
          <p:nvPr>
            <p:ph type="title"/>
          </p:nvPr>
        </p:nvSpPr>
        <p:spPr>
          <a:xfrm>
            <a:off x="838200" y="1"/>
            <a:ext cx="10515600" cy="791570"/>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96D4A174-36DD-DDFC-B7EC-ABB50BFD0F84}"/>
              </a:ext>
            </a:extLst>
          </p:cNvPr>
          <p:cNvSpPr>
            <a:spLocks noGrp="1"/>
          </p:cNvSpPr>
          <p:nvPr>
            <p:ph idx="1"/>
          </p:nvPr>
        </p:nvSpPr>
        <p:spPr>
          <a:xfrm>
            <a:off x="0" y="791570"/>
            <a:ext cx="12192000" cy="6066429"/>
          </a:xfrm>
        </p:spPr>
        <p:txBody>
          <a:bodyPr>
            <a:normAutofit lnSpcReduction="10000"/>
          </a:bodyPr>
          <a:lstStyle/>
          <a:p>
            <a:pPr algn="just"/>
            <a:r>
              <a:rPr lang="el-GR" sz="2800" dirty="0"/>
              <a:t>Οι λογισμοί δείχνουν τάσεις ή καταστάσεις της ψυχής. Ο Ευάγριος χρησιμοποιεί την πλατωνική λέξη «κατάσταση» για να περιγράψει τη σύσταση της ψυχής ή του ανθρώπου. </a:t>
            </a:r>
          </a:p>
          <a:p>
            <a:pPr algn="just"/>
            <a:r>
              <a:rPr lang="el-GR" sz="2800" b="1" dirty="0"/>
              <a:t>«Κατάσταση» </a:t>
            </a:r>
            <a:r>
              <a:rPr lang="el-GR" sz="2800" dirty="0"/>
              <a:t>είναι μια ευπαθής συνθήκη της ψυχής, στην οποία το πρόσωπο συνειδητοποιεί την ατομικότητά του αλλά δεν έχει επίγνωση της ψυχικής του κατάστασης</a:t>
            </a:r>
            <a:r>
              <a:rPr lang="el-GR" sz="2800" baseline="30000" dirty="0"/>
              <a:t> </a:t>
            </a:r>
            <a:r>
              <a:rPr lang="el-GR" sz="2800" dirty="0"/>
              <a:t>. </a:t>
            </a:r>
          </a:p>
          <a:p>
            <a:pPr algn="just"/>
            <a:r>
              <a:rPr lang="el-GR" sz="2800" dirty="0"/>
              <a:t>Ο Ευάγριος διαχωρίζει τα πάθη σε ψυχικά και σωματικά αναζητώντας τις βαθύτερες αφορμές τους, με απώτερο στόχο την ανακάλυψη των αντίστοιχων αντίδοτων. Παρατηρεί, λοιπόν, ότι τα ψυχικά προέρχονται από την </a:t>
            </a:r>
            <a:r>
              <a:rPr lang="el-GR" sz="2800" u="sng" dirty="0"/>
              <a:t>αυτεξούσια προαίρεση</a:t>
            </a:r>
            <a:r>
              <a:rPr lang="el-GR" sz="2800" dirty="0"/>
              <a:t> ενώ τα σωματικά από τις </a:t>
            </a:r>
            <a:r>
              <a:rPr lang="el-GR" sz="2800" u="sng" dirty="0"/>
              <a:t>σαρκικές επιθυμίες και ροπές</a:t>
            </a:r>
            <a:r>
              <a:rPr lang="el-GR" sz="2800" dirty="0"/>
              <a:t>. </a:t>
            </a:r>
          </a:p>
          <a:p>
            <a:r>
              <a:rPr lang="el-GR" dirty="0">
                <a:ea typeface="Times New Roman" panose="02020603050405020304" pitchFamily="18" charset="0"/>
                <a:cs typeface="Times New Roman" panose="02020603050405020304" pitchFamily="18" charset="0"/>
              </a:rPr>
              <a:t>Υποστηρίζει ότι τα ψυχικά πάθη καταργούνται με την </a:t>
            </a:r>
            <a:r>
              <a:rPr lang="el-GR" dirty="0">
                <a:solidFill>
                  <a:srgbClr val="FF0000"/>
                </a:solidFill>
                <a:ea typeface="Times New Roman" panose="02020603050405020304" pitchFamily="18" charset="0"/>
                <a:cs typeface="Times New Roman" panose="02020603050405020304" pitchFamily="18" charset="0"/>
              </a:rPr>
              <a:t>αγάπη</a:t>
            </a:r>
            <a:r>
              <a:rPr lang="el-GR" dirty="0">
                <a:ea typeface="Times New Roman" panose="02020603050405020304" pitchFamily="18" charset="0"/>
                <a:cs typeface="Times New Roman" panose="02020603050405020304" pitchFamily="18" charset="0"/>
              </a:rPr>
              <a:t>, τα σωματικά εξαλείφονται με την </a:t>
            </a:r>
            <a:r>
              <a:rPr lang="el-GR" dirty="0">
                <a:solidFill>
                  <a:srgbClr val="FF0000"/>
                </a:solidFill>
                <a:ea typeface="Times New Roman" panose="02020603050405020304" pitchFamily="18" charset="0"/>
                <a:cs typeface="Times New Roman" panose="02020603050405020304" pitchFamily="18" charset="0"/>
              </a:rPr>
              <a:t>εγκράτεια</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μὲν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τῆς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ψυχῆς</a:t>
            </a:r>
            <a:r>
              <a:rPr lang="el-GR" i="1" dirty="0">
                <a:ea typeface="Times New Roman" panose="02020603050405020304" pitchFamily="18" charset="0"/>
                <a:cs typeface="Times New Roman" panose="02020603050405020304" pitchFamily="18" charset="0"/>
              </a:rPr>
              <a:t> πάθη, </a:t>
            </a:r>
            <a:r>
              <a:rPr lang="el-GR" i="1" dirty="0" err="1">
                <a:ea typeface="Times New Roman" panose="02020603050405020304" pitchFamily="18" charset="0"/>
                <a:cs typeface="Times New Roman" panose="02020603050405020304" pitchFamily="18" charset="0"/>
              </a:rPr>
              <a:t>ἐκ</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τῶν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ἀνθρώπων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ἔχει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ἀφορμάς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δὲ</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a:t>
            </a:r>
            <a:r>
              <a:rPr lang="el-GR" i="1" dirty="0">
                <a:ea typeface="Times New Roman" panose="02020603050405020304" pitchFamily="18" charset="0"/>
                <a:cs typeface="Times New Roman" panose="02020603050405020304" pitchFamily="18" charset="0"/>
              </a:rPr>
              <a:t> σώματος·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μὲν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a:t>
            </a:r>
            <a:r>
              <a:rPr lang="el-GR" i="1" dirty="0">
                <a:ea typeface="Times New Roman" panose="02020603050405020304" pitchFamily="18" charset="0"/>
                <a:cs typeface="Times New Roman" panose="02020603050405020304" pitchFamily="18" charset="0"/>
              </a:rPr>
              <a:t> σώματος πάθη περικόπτει </a:t>
            </a:r>
            <a:r>
              <a:rPr lang="el-GR" i="1" dirty="0" err="1">
                <a:ea typeface="Times New Roman" panose="02020603050405020304" pitchFamily="18" charset="0"/>
                <a:cs typeface="Times New Roman" panose="02020603050405020304" pitchFamily="18" charset="0"/>
              </a:rPr>
              <a:t>ἐγκράτεια</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δὲ</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τῆς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ψυχῆς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ἀγάπη</a:t>
            </a:r>
            <a:r>
              <a:rPr lang="el-GR" i="1" dirty="0">
                <a:ea typeface="Times New Roman" panose="02020603050405020304" pitchFamily="18" charset="0"/>
                <a:cs typeface="Times New Roman" panose="02020603050405020304" pitchFamily="18" charset="0"/>
              </a:rPr>
              <a:t> πνευματική</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Πρακτικὸς</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ΚΔ΄</a:t>
            </a:r>
            <a:r>
              <a:rPr lang="en-GB" dirty="0">
                <a:ea typeface="Times New Roman" panose="02020603050405020304" pitchFamily="18" charset="0"/>
                <a:cs typeface="Times New Roman" panose="02020603050405020304" pitchFamily="18" charset="0"/>
              </a:rPr>
              <a:t> , PG 40, 1228 C. </a:t>
            </a:r>
            <a:r>
              <a:rPr lang="el-GR" dirty="0">
                <a:ea typeface="Times New Roman" panose="02020603050405020304" pitchFamily="18" charset="0"/>
                <a:cs typeface="Times New Roman" panose="02020603050405020304" pitchFamily="18" charset="0"/>
              </a:rPr>
              <a:t>Πρβ. </a:t>
            </a:r>
            <a:r>
              <a:rPr lang="el-GR" i="1" dirty="0">
                <a:ea typeface="Times New Roman" panose="02020603050405020304" pitchFamily="18" charset="0"/>
                <a:cs typeface="Times New Roman" panose="02020603050405020304" pitchFamily="18" charset="0"/>
              </a:rPr>
              <a:t>Λόγος </a:t>
            </a:r>
            <a:r>
              <a:rPr lang="el-GR" i="1" dirty="0" err="1">
                <a:ea typeface="Times New Roman" panose="02020603050405020304" pitchFamily="18" charset="0"/>
                <a:cs typeface="Times New Roman" panose="02020603050405020304" pitchFamily="18" charset="0"/>
              </a:rPr>
              <a:t>πρὸς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Εὐλόγιον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μοναχὸν</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79, 1124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 </a:t>
            </a:r>
            <a:r>
              <a:rPr lang="el-GR" dirty="0" err="1">
                <a:ea typeface="Times New Roman" panose="02020603050405020304" pitchFamily="18" charset="0"/>
                <a:cs typeface="Times New Roman" panose="02020603050405020304" pitchFamily="18" charset="0"/>
              </a:rPr>
              <a:t>ό.π</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79. 1105 </a:t>
            </a:r>
            <a:r>
              <a:rPr lang="fr-FR" dirty="0">
                <a:ea typeface="Times New Roman" panose="02020603050405020304" pitchFamily="18" charset="0"/>
                <a:cs typeface="Times New Roman" panose="02020603050405020304" pitchFamily="18" charset="0"/>
              </a:rPr>
              <a:t>D </a:t>
            </a:r>
            <a:r>
              <a:rPr lang="el-GR" dirty="0">
                <a:ea typeface="Times New Roman" panose="02020603050405020304" pitchFamily="18" charset="0"/>
                <a:cs typeface="Times New Roman" panose="02020603050405020304" pitchFamily="18" charset="0"/>
              </a:rPr>
              <a:t>και </a:t>
            </a:r>
            <a:r>
              <a:rPr lang="el-GR" i="1" dirty="0" err="1">
                <a:ea typeface="Times New Roman" panose="02020603050405020304" pitchFamily="18" charset="0"/>
                <a:cs typeface="Times New Roman" panose="02020603050405020304" pitchFamily="18" charset="0"/>
              </a:rPr>
              <a:t>Πρακτικὸς</a:t>
            </a:r>
            <a:r>
              <a:rPr lang="el-GR" i="1" dirty="0">
                <a:ea typeface="Times New Roman" panose="02020603050405020304" pitchFamily="18" charset="0"/>
                <a:cs typeface="Times New Roman" panose="02020603050405020304" pitchFamily="18" charset="0"/>
              </a:rPr>
              <a:t> ΚΣΤ΄</a:t>
            </a:r>
            <a:r>
              <a:rPr lang="el-GR" dirty="0">
                <a:ea typeface="Times New Roman" panose="02020603050405020304" pitchFamily="18" charset="0"/>
                <a:cs typeface="Times New Roman" panose="02020603050405020304" pitchFamily="18" charset="0"/>
              </a:rPr>
              <a:t>, </a:t>
            </a:r>
            <a:r>
              <a:rPr lang="fr-FR"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40, 1228 </a:t>
            </a:r>
            <a:r>
              <a:rPr lang="fr-FR" dirty="0">
                <a:ea typeface="Times New Roman" panose="02020603050405020304" pitchFamily="18" charset="0"/>
                <a:cs typeface="Times New Roman" panose="02020603050405020304" pitchFamily="18" charset="0"/>
              </a:rPr>
              <a:t>D</a:t>
            </a:r>
            <a:r>
              <a:rPr lang="el-GR" dirty="0">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1074410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E2078B-2F00-E8AD-C9D8-999FC239CED5}"/>
              </a:ext>
            </a:extLst>
          </p:cNvPr>
          <p:cNvSpPr>
            <a:spLocks noGrp="1"/>
          </p:cNvSpPr>
          <p:nvPr>
            <p:ph type="title"/>
          </p:nvPr>
        </p:nvSpPr>
        <p:spPr>
          <a:xfrm>
            <a:off x="838200" y="1"/>
            <a:ext cx="10515600" cy="805218"/>
          </a:xfrm>
        </p:spPr>
        <p:txBody>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399A13EB-FEC2-1606-E546-02C5A22EAA4B}"/>
              </a:ext>
            </a:extLst>
          </p:cNvPr>
          <p:cNvSpPr>
            <a:spLocks noGrp="1"/>
          </p:cNvSpPr>
          <p:nvPr>
            <p:ph idx="1"/>
          </p:nvPr>
        </p:nvSpPr>
        <p:spPr>
          <a:xfrm>
            <a:off x="0" y="655093"/>
            <a:ext cx="12192000" cy="6202906"/>
          </a:xfrm>
        </p:spPr>
        <p:txBody>
          <a:bodyPr>
            <a:normAutofit fontScale="92500" lnSpcReduction="10000"/>
          </a:bodyPr>
          <a:lstStyle/>
          <a:p>
            <a:r>
              <a:rPr lang="el-GR" dirty="0"/>
              <a:t>Προκύπτει λοιπόν ο προβληματισμός αν τελικά οι λογισμοί δημιουργούνται φύσει ή θέσει.</a:t>
            </a:r>
          </a:p>
          <a:p>
            <a:r>
              <a:rPr lang="el-GR" dirty="0"/>
              <a:t>Στη </a:t>
            </a:r>
            <a:r>
              <a:rPr lang="el-GR" dirty="0" err="1"/>
              <a:t>μακαριανή</a:t>
            </a:r>
            <a:r>
              <a:rPr lang="el-GR" dirty="0"/>
              <a:t> θεολογία ο πόλεμος των λογισμών αποτελεί τον κεντρικό άξονα της ανθρωπολογικής του διδασκαλίας. Η περιγραφή του εσωτερικού πολέμου αποσκοπεί στην πνευματική καθοδήγηση της μοναχικής κυρίως κοινότητας, η οποία αποδεχόμενη την ασκητική ζωή υποβαλλόταν στον αδυσώπητο αγώνα κατά των λογισμών, που ήδη από την εποχή εκείνη ταυτίζονταν με το μαρτύριο της συνείδησης.</a:t>
            </a:r>
            <a:r>
              <a:rPr lang="el-GR" baseline="30000" dirty="0"/>
              <a:t> </a:t>
            </a:r>
            <a:endParaRPr lang="el-GR" dirty="0"/>
          </a:p>
          <a:p>
            <a:r>
              <a:rPr lang="el-GR" dirty="0"/>
              <a:t>Αυτό το μαρτύριο, επιχειρεί να περιγράψει ο Μακάριος χρησιμοποιώντας γλώσσα συμβολική αλλά ταυτόχρονα και ρεαλιστική. </a:t>
            </a:r>
          </a:p>
          <a:p>
            <a:r>
              <a:rPr lang="el-GR" dirty="0"/>
              <a:t>Έτσι, για την αναπαράσταση του εσωτερικού πολέμου εφαρμόζει το αγώνισμα της σύγκρουσης των αρματοδρόμων· η καρδιά εκπροσωπεί το θέατρο των συγκρούσεων, ενώ ο νους ταυτίζεται με τον ηνίοχο που κατευθύνει το άρμα της ψυχής εναντίον των πονηρών λογισμών: </a:t>
            </a:r>
            <a:r>
              <a:rPr lang="el-GR" i="1" dirty="0"/>
              <a:t>"...</a:t>
            </a:r>
            <a:r>
              <a:rPr lang="el-GR" i="1" dirty="0" err="1"/>
              <a:t>οὕτως</a:t>
            </a:r>
            <a:r>
              <a:rPr lang="el-GR" i="1" dirty="0"/>
              <a:t> </a:t>
            </a:r>
            <a:r>
              <a:rPr lang="el-GR" i="1" dirty="0" err="1"/>
              <a:t>ἐστὶν</a:t>
            </a:r>
            <a:r>
              <a:rPr lang="el-GR" i="1" dirty="0"/>
              <a:t> </a:t>
            </a:r>
            <a:r>
              <a:rPr lang="el-GR" i="1" dirty="0" err="1"/>
              <a:t>ἐν</a:t>
            </a:r>
            <a:r>
              <a:rPr lang="el-GR" i="1" dirty="0"/>
              <a:t> </a:t>
            </a:r>
            <a:r>
              <a:rPr lang="el-GR" i="1" dirty="0" err="1"/>
              <a:t>τῇ</a:t>
            </a:r>
            <a:r>
              <a:rPr lang="el-GR" i="1" dirty="0"/>
              <a:t> </a:t>
            </a:r>
            <a:r>
              <a:rPr lang="el-GR" i="1" dirty="0" err="1"/>
              <a:t>καρδίᾳ</a:t>
            </a:r>
            <a:r>
              <a:rPr lang="el-GR" i="1" dirty="0"/>
              <a:t> </a:t>
            </a:r>
            <a:r>
              <a:rPr lang="el-GR" i="1" dirty="0" err="1"/>
              <a:t>τῶν</a:t>
            </a:r>
            <a:r>
              <a:rPr lang="el-GR" i="1" dirty="0"/>
              <a:t> </a:t>
            </a:r>
            <a:r>
              <a:rPr lang="el-GR" i="1" dirty="0" err="1"/>
              <a:t>ἀγωνιζομένων</a:t>
            </a:r>
            <a:r>
              <a:rPr lang="el-GR" i="1" dirty="0"/>
              <a:t> </a:t>
            </a:r>
            <a:r>
              <a:rPr lang="el-GR" i="1" dirty="0" err="1"/>
              <a:t>θέατρον</a:t>
            </a:r>
            <a:r>
              <a:rPr lang="el-GR" i="1" dirty="0"/>
              <a:t> </a:t>
            </a:r>
            <a:r>
              <a:rPr lang="el-GR" i="1" dirty="0" err="1"/>
              <a:t>τῶν</a:t>
            </a:r>
            <a:r>
              <a:rPr lang="el-GR" i="1" dirty="0"/>
              <a:t> </a:t>
            </a:r>
            <a:r>
              <a:rPr lang="el-GR" i="1" dirty="0" err="1"/>
              <a:t>πονηρῶν</a:t>
            </a:r>
            <a:r>
              <a:rPr lang="el-GR" i="1" dirty="0"/>
              <a:t> πνευμάτων </a:t>
            </a:r>
            <a:r>
              <a:rPr lang="el-GR" i="1" dirty="0" err="1"/>
              <a:t>παλαιόντων</a:t>
            </a:r>
            <a:r>
              <a:rPr lang="el-GR" i="1" dirty="0"/>
              <a:t> </a:t>
            </a:r>
            <a:r>
              <a:rPr lang="el-GR" i="1" dirty="0" err="1"/>
              <a:t>τῇ</a:t>
            </a:r>
            <a:r>
              <a:rPr lang="el-GR" i="1" dirty="0"/>
              <a:t> </a:t>
            </a:r>
            <a:r>
              <a:rPr lang="el-GR" i="1" dirty="0" err="1"/>
              <a:t>ψυχῇ</a:t>
            </a:r>
            <a:r>
              <a:rPr lang="el-GR" i="1" dirty="0"/>
              <a:t>, </a:t>
            </a:r>
            <a:r>
              <a:rPr lang="el-GR" i="1" dirty="0" err="1"/>
              <a:t>καὶ</a:t>
            </a:r>
            <a:r>
              <a:rPr lang="el-GR" i="1" dirty="0"/>
              <a:t> </a:t>
            </a:r>
            <a:r>
              <a:rPr lang="el-GR" i="1" dirty="0" err="1"/>
              <a:t>Θεοῦ</a:t>
            </a:r>
            <a:r>
              <a:rPr lang="el-GR" i="1" dirty="0"/>
              <a:t> </a:t>
            </a:r>
            <a:r>
              <a:rPr lang="el-GR" i="1" dirty="0" err="1"/>
              <a:t>καὶ</a:t>
            </a:r>
            <a:r>
              <a:rPr lang="el-GR" i="1" dirty="0"/>
              <a:t> </a:t>
            </a:r>
            <a:r>
              <a:rPr lang="el-GR" i="1" dirty="0" err="1"/>
              <a:t>ἀγγέλων</a:t>
            </a:r>
            <a:r>
              <a:rPr lang="el-GR" i="1" dirty="0"/>
              <a:t> </a:t>
            </a:r>
            <a:r>
              <a:rPr lang="el-GR" i="1" dirty="0" err="1"/>
              <a:t>θεωρούντων</a:t>
            </a:r>
            <a:r>
              <a:rPr lang="el-GR" i="1" dirty="0"/>
              <a:t> </a:t>
            </a:r>
            <a:r>
              <a:rPr lang="el-GR" i="1" dirty="0" err="1"/>
              <a:t>τόν</a:t>
            </a:r>
            <a:r>
              <a:rPr lang="el-GR" i="1" dirty="0"/>
              <a:t> </a:t>
            </a:r>
            <a:r>
              <a:rPr lang="el-GR" i="1" dirty="0" err="1"/>
              <a:t>ἀγῶνα</a:t>
            </a:r>
            <a:r>
              <a:rPr lang="el-GR" i="1" dirty="0"/>
              <a:t>... </a:t>
            </a:r>
            <a:r>
              <a:rPr lang="el-GR" i="1" dirty="0" err="1"/>
              <a:t>Καὶ</a:t>
            </a:r>
            <a:r>
              <a:rPr lang="el-GR" i="1" dirty="0"/>
              <a:t> </a:t>
            </a:r>
            <a:r>
              <a:rPr lang="el-GR" i="1" dirty="0" err="1"/>
              <a:t>γὰρ</a:t>
            </a:r>
            <a:r>
              <a:rPr lang="el-GR" i="1" dirty="0"/>
              <a:t> ὁ </a:t>
            </a:r>
            <a:r>
              <a:rPr lang="el-GR" i="1" dirty="0" err="1"/>
              <a:t>νοῦς</a:t>
            </a:r>
            <a:r>
              <a:rPr lang="el-GR" i="1" dirty="0"/>
              <a:t> </a:t>
            </a:r>
            <a:r>
              <a:rPr lang="el-GR" i="1" dirty="0" err="1"/>
              <a:t>ἡνίοχός</a:t>
            </a:r>
            <a:r>
              <a:rPr lang="el-GR" i="1" dirty="0"/>
              <a:t> </a:t>
            </a:r>
            <a:r>
              <a:rPr lang="el-GR" i="1" dirty="0" err="1"/>
              <a:t>ἐστι</a:t>
            </a:r>
            <a:r>
              <a:rPr lang="el-GR" i="1" dirty="0"/>
              <a:t> </a:t>
            </a:r>
            <a:r>
              <a:rPr lang="el-GR" i="1" dirty="0" err="1"/>
              <a:t>καὶ</a:t>
            </a:r>
            <a:r>
              <a:rPr lang="el-GR" i="1" dirty="0"/>
              <a:t> </a:t>
            </a:r>
            <a:r>
              <a:rPr lang="el-GR" i="1" dirty="0" err="1"/>
              <a:t>ζεύγνυσι</a:t>
            </a:r>
            <a:r>
              <a:rPr lang="el-GR" i="1" dirty="0"/>
              <a:t> </a:t>
            </a:r>
            <a:r>
              <a:rPr lang="el-GR" i="1" dirty="0" err="1"/>
              <a:t>τὸ</a:t>
            </a:r>
            <a:r>
              <a:rPr lang="el-GR" i="1" dirty="0"/>
              <a:t> </a:t>
            </a:r>
            <a:r>
              <a:rPr lang="el-GR" i="1" dirty="0" err="1"/>
              <a:t>ἅρμα</a:t>
            </a:r>
            <a:r>
              <a:rPr lang="el-GR" i="1" dirty="0"/>
              <a:t> </a:t>
            </a:r>
            <a:r>
              <a:rPr lang="el-GR" i="1" dirty="0" err="1"/>
              <a:t>τῆς</a:t>
            </a:r>
            <a:r>
              <a:rPr lang="el-GR" i="1" dirty="0"/>
              <a:t> </a:t>
            </a:r>
            <a:r>
              <a:rPr lang="el-GR" i="1" dirty="0" err="1"/>
              <a:t>ψυχῆς</a:t>
            </a:r>
            <a:r>
              <a:rPr lang="el-GR" i="1" dirty="0"/>
              <a:t> κατέχων </a:t>
            </a:r>
            <a:r>
              <a:rPr lang="el-GR" i="1" dirty="0" err="1"/>
              <a:t>ἡνίας</a:t>
            </a:r>
            <a:r>
              <a:rPr lang="el-GR" i="1" dirty="0"/>
              <a:t> </a:t>
            </a:r>
            <a:r>
              <a:rPr lang="el-GR" i="1" dirty="0" err="1"/>
              <a:t>τῶν</a:t>
            </a:r>
            <a:r>
              <a:rPr lang="el-GR" i="1" dirty="0"/>
              <a:t> </a:t>
            </a:r>
            <a:r>
              <a:rPr lang="el-GR" i="1" dirty="0" err="1"/>
              <a:t>λογισμῶν</a:t>
            </a:r>
            <a:r>
              <a:rPr lang="el-GR" i="1" dirty="0"/>
              <a:t>· </a:t>
            </a:r>
            <a:r>
              <a:rPr lang="el-GR" i="1" dirty="0" err="1"/>
              <a:t>καὶ</a:t>
            </a:r>
            <a:r>
              <a:rPr lang="el-GR" i="1" dirty="0"/>
              <a:t> </a:t>
            </a:r>
            <a:r>
              <a:rPr lang="el-GR" i="1" dirty="0" err="1"/>
              <a:t>ὧδε</a:t>
            </a:r>
            <a:r>
              <a:rPr lang="el-GR" i="1" dirty="0"/>
              <a:t> τρέχει </a:t>
            </a:r>
            <a:r>
              <a:rPr lang="el-GR" i="1" dirty="0" err="1"/>
              <a:t>κατὰ</a:t>
            </a:r>
            <a:r>
              <a:rPr lang="el-GR" i="1" dirty="0"/>
              <a:t> </a:t>
            </a:r>
            <a:r>
              <a:rPr lang="el-GR" i="1" dirty="0" err="1"/>
              <a:t>τοῦ</a:t>
            </a:r>
            <a:r>
              <a:rPr lang="el-GR" i="1" dirty="0"/>
              <a:t> </a:t>
            </a:r>
            <a:r>
              <a:rPr lang="el-GR" i="1" dirty="0" err="1"/>
              <a:t>ἅρματος</a:t>
            </a:r>
            <a:r>
              <a:rPr lang="el-GR" i="1" dirty="0"/>
              <a:t> </a:t>
            </a:r>
            <a:r>
              <a:rPr lang="el-GR" i="1" dirty="0" err="1"/>
              <a:t>τοῦ</a:t>
            </a:r>
            <a:r>
              <a:rPr lang="el-GR" i="1" dirty="0"/>
              <a:t> </a:t>
            </a:r>
            <a:r>
              <a:rPr lang="el-GR" i="1" dirty="0" err="1"/>
              <a:t>Σατανᾶ</a:t>
            </a:r>
            <a:r>
              <a:rPr lang="el-GR" i="1" dirty="0"/>
              <a:t>, </a:t>
            </a:r>
            <a:r>
              <a:rPr lang="el-GR" i="1" dirty="0" err="1"/>
              <a:t>ὅπου</a:t>
            </a:r>
            <a:r>
              <a:rPr lang="el-GR" i="1" dirty="0"/>
              <a:t> </a:t>
            </a:r>
            <a:r>
              <a:rPr lang="el-GR" i="1" dirty="0" err="1"/>
              <a:t>καὶ</a:t>
            </a:r>
            <a:r>
              <a:rPr lang="el-GR" i="1" dirty="0"/>
              <a:t> </a:t>
            </a:r>
            <a:r>
              <a:rPr lang="el-GR" i="1" dirty="0" err="1"/>
              <a:t>αὐτὸς</a:t>
            </a:r>
            <a:r>
              <a:rPr lang="el-GR" i="1" dirty="0"/>
              <a:t> </a:t>
            </a:r>
            <a:r>
              <a:rPr lang="el-GR" i="1" dirty="0" err="1"/>
              <a:t>ἔζευξε</a:t>
            </a:r>
            <a:r>
              <a:rPr lang="el-GR" i="1" dirty="0"/>
              <a:t> </a:t>
            </a:r>
            <a:r>
              <a:rPr lang="el-GR" i="1" dirty="0" err="1"/>
              <a:t>κατὰ</a:t>
            </a:r>
            <a:r>
              <a:rPr lang="el-GR" i="1" dirty="0"/>
              <a:t> </a:t>
            </a:r>
            <a:r>
              <a:rPr lang="el-GR" i="1" dirty="0" err="1"/>
              <a:t>τῆς</a:t>
            </a:r>
            <a:r>
              <a:rPr lang="el-GR" i="1" dirty="0"/>
              <a:t> </a:t>
            </a:r>
            <a:r>
              <a:rPr lang="el-GR" i="1" dirty="0" err="1"/>
              <a:t>ψυχῆς</a:t>
            </a:r>
            <a:r>
              <a:rPr lang="el-GR" dirty="0"/>
              <a:t>"</a:t>
            </a:r>
            <a:r>
              <a:rPr lang="el-GR" i="1" dirty="0"/>
              <a:t> </a:t>
            </a:r>
            <a:r>
              <a:rPr lang="el-GR" i="1" dirty="0" err="1"/>
              <a:t>Ὁμιλίαι</a:t>
            </a:r>
            <a:r>
              <a:rPr lang="el-GR" i="1" dirty="0"/>
              <a:t> </a:t>
            </a:r>
            <a:r>
              <a:rPr lang="el-GR" i="1" dirty="0" err="1"/>
              <a:t>Πνευματικαὶ</a:t>
            </a:r>
            <a:r>
              <a:rPr lang="el-GR" i="1" dirty="0"/>
              <a:t> Μ΄</a:t>
            </a:r>
            <a:r>
              <a:rPr lang="el-GR" dirty="0"/>
              <a:t> </a:t>
            </a:r>
            <a:r>
              <a:rPr lang="en-GB" dirty="0"/>
              <a:t>PG</a:t>
            </a:r>
            <a:r>
              <a:rPr lang="el-GR" dirty="0"/>
              <a:t> 34, 765 Β)</a:t>
            </a:r>
          </a:p>
        </p:txBody>
      </p:sp>
    </p:spTree>
    <p:extLst>
      <p:ext uri="{BB962C8B-B14F-4D97-AF65-F5344CB8AC3E}">
        <p14:creationId xmlns:p14="http://schemas.microsoft.com/office/powerpoint/2010/main" val="84752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6EF480-9CBA-DAC2-27A4-68C4499C7931}"/>
              </a:ext>
            </a:extLst>
          </p:cNvPr>
          <p:cNvSpPr>
            <a:spLocks noGrp="1"/>
          </p:cNvSpPr>
          <p:nvPr>
            <p:ph type="title"/>
          </p:nvPr>
        </p:nvSpPr>
        <p:spPr>
          <a:xfrm>
            <a:off x="838200" y="18256"/>
            <a:ext cx="10515600" cy="662782"/>
          </a:xfrm>
        </p:spPr>
        <p:txBody>
          <a:bodyPr>
            <a:normAutofit fontScale="90000"/>
          </a:bodyPr>
          <a:lstStyle/>
          <a:p>
            <a:pPr algn="ctr"/>
            <a:r>
              <a:rPr lang="el-GR" b="1" dirty="0"/>
              <a:t>Ο προσδιορισμός της πηγής των λογισμών</a:t>
            </a:r>
            <a:endParaRPr lang="el-GR" dirty="0"/>
          </a:p>
        </p:txBody>
      </p:sp>
      <p:sp>
        <p:nvSpPr>
          <p:cNvPr id="3" name="Θέση περιεχομένου 2">
            <a:extLst>
              <a:ext uri="{FF2B5EF4-FFF2-40B4-BE49-F238E27FC236}">
                <a16:creationId xmlns:a16="http://schemas.microsoft.com/office/drawing/2014/main" id="{953AC270-A858-C324-B761-C019F5817F6D}"/>
              </a:ext>
            </a:extLst>
          </p:cNvPr>
          <p:cNvSpPr>
            <a:spLocks noGrp="1"/>
          </p:cNvSpPr>
          <p:nvPr>
            <p:ph idx="1"/>
          </p:nvPr>
        </p:nvSpPr>
        <p:spPr>
          <a:xfrm>
            <a:off x="0" y="681038"/>
            <a:ext cx="12192000" cy="6158706"/>
          </a:xfrm>
        </p:spPr>
        <p:txBody>
          <a:bodyPr/>
          <a:lstStyle/>
          <a:p>
            <a:r>
              <a:rPr lang="el-GR" dirty="0"/>
              <a:t>Η καρδιά αναγνωρίζεται ως όργανο της μυστικής μετάβασης του ψυχικού στο σωματικό αλλά και αντίστροφα, του σωματικού στο ψυχικό.</a:t>
            </a:r>
            <a:r>
              <a:rPr lang="el-GR" baseline="30000" dirty="0"/>
              <a:t> </a:t>
            </a:r>
            <a:r>
              <a:rPr lang="el-GR" dirty="0"/>
              <a:t> Συνδέει μέσα της την ψυχή, το νου και τη βούληση και είναι συνώνυμη έκφραση των λέξεων ψυχή, νους, βούληση.</a:t>
            </a:r>
            <a:r>
              <a:rPr lang="el-GR" baseline="30000" dirty="0"/>
              <a:t> </a:t>
            </a:r>
            <a:endParaRPr lang="el-GR" dirty="0"/>
          </a:p>
          <a:p>
            <a:pPr algn="just"/>
            <a:r>
              <a:rPr lang="el-GR" sz="2800" dirty="0"/>
              <a:t>Έτσι, στην ασκητική παράδοση της ορθόδοξης Ανατολής η καρδιά θεωρείται το κέντρο του ανθρώπινου είναι, η πηγή των ενεργητικών δυνάμεων της διάνοιας και της θέλησης, απ’ όπου προέρχεται και προς το οποίο τείνει ολόκληρη η πνευματική ζωή.</a:t>
            </a:r>
            <a:r>
              <a:rPr lang="el-GR" sz="2800" baseline="30000" dirty="0"/>
              <a:t> </a:t>
            </a:r>
            <a:r>
              <a:rPr lang="el-GR" sz="2800" dirty="0"/>
              <a:t> </a:t>
            </a:r>
          </a:p>
          <a:p>
            <a:pPr algn="just"/>
            <a:r>
              <a:rPr lang="el-GR" sz="2800" dirty="0"/>
              <a:t>Η "</a:t>
            </a:r>
            <a:r>
              <a:rPr lang="el-GR" sz="2800" i="1" dirty="0"/>
              <a:t>καρδία</a:t>
            </a:r>
            <a:r>
              <a:rPr lang="el-GR" sz="2800" dirty="0"/>
              <a:t>", λοιπόν, αποτελώντας το πεδίο δράσης των αντικρουόμενων δυνάμεων της κακίας και της αρετής, παραβάλλεται επίσης με σκεύος, που περιέχει τόσο τα θηρία των αναδύσεων όσο και τους θησαυρούς των άκτιστων δωρεών: "</a:t>
            </a:r>
            <a:r>
              <a:rPr lang="el-GR" sz="2800" i="1" dirty="0" err="1"/>
              <a:t>Καὶ</a:t>
            </a:r>
            <a:r>
              <a:rPr lang="el-GR" sz="2800" i="1" dirty="0"/>
              <a:t> </a:t>
            </a:r>
            <a:r>
              <a:rPr lang="el-GR" sz="2800" i="1" dirty="0" err="1"/>
              <a:t>αὐτὴ</a:t>
            </a:r>
            <a:r>
              <a:rPr lang="el-GR" sz="2800" i="1" dirty="0"/>
              <a:t> ἡ καρδία, μικρόν τι </a:t>
            </a:r>
            <a:r>
              <a:rPr lang="el-GR" sz="2800" i="1" dirty="0" err="1"/>
              <a:t>σκεῦός</a:t>
            </a:r>
            <a:r>
              <a:rPr lang="el-GR" sz="2800" i="1" dirty="0"/>
              <a:t> </a:t>
            </a:r>
            <a:r>
              <a:rPr lang="el-GR" sz="2800" i="1" dirty="0" err="1"/>
              <a:t>ἐστι</a:t>
            </a:r>
            <a:r>
              <a:rPr lang="el-GR" sz="2800" i="1" dirty="0"/>
              <a:t>, </a:t>
            </a:r>
            <a:r>
              <a:rPr lang="el-GR" sz="2800" i="1" dirty="0" err="1"/>
              <a:t>καὶ</a:t>
            </a:r>
            <a:r>
              <a:rPr lang="el-GR" sz="2800" i="1" dirty="0"/>
              <a:t> </a:t>
            </a:r>
            <a:r>
              <a:rPr lang="el-GR" sz="2800" i="1" dirty="0" err="1"/>
              <a:t>ἐκεῖ</a:t>
            </a:r>
            <a:r>
              <a:rPr lang="el-GR" sz="2800" i="1" dirty="0"/>
              <a:t> ὁ Θεός, </a:t>
            </a:r>
            <a:r>
              <a:rPr lang="el-GR" sz="2800" i="1" dirty="0" err="1"/>
              <a:t>ἐκεῖ</a:t>
            </a:r>
            <a:r>
              <a:rPr lang="el-GR" sz="2800" i="1" dirty="0"/>
              <a:t> </a:t>
            </a:r>
            <a:r>
              <a:rPr lang="el-GR" sz="2800" i="1" dirty="0" err="1"/>
              <a:t>οἱ</a:t>
            </a:r>
            <a:r>
              <a:rPr lang="el-GR" sz="2800" i="1" dirty="0"/>
              <a:t> </a:t>
            </a:r>
            <a:r>
              <a:rPr lang="el-GR" sz="2800" i="1" dirty="0" err="1"/>
              <a:t>ἄγγελοι</a:t>
            </a:r>
            <a:r>
              <a:rPr lang="el-GR" sz="2800" i="1" dirty="0"/>
              <a:t>, </a:t>
            </a:r>
            <a:r>
              <a:rPr lang="el-GR" sz="2800" i="1" dirty="0" err="1"/>
              <a:t>ἐκεῖ</a:t>
            </a:r>
            <a:r>
              <a:rPr lang="el-GR" sz="2800" i="1" dirty="0"/>
              <a:t> ἡ </a:t>
            </a:r>
            <a:r>
              <a:rPr lang="el-GR" sz="2800" i="1" dirty="0" err="1"/>
              <a:t>ζωὴ</a:t>
            </a:r>
            <a:r>
              <a:rPr lang="el-GR" sz="2800" i="1" dirty="0"/>
              <a:t> </a:t>
            </a:r>
            <a:r>
              <a:rPr lang="el-GR" sz="2800" i="1" dirty="0" err="1"/>
              <a:t>καὶ</a:t>
            </a:r>
            <a:r>
              <a:rPr lang="el-GR" sz="2800" i="1" dirty="0"/>
              <a:t> ἡ βασιλεία, </a:t>
            </a:r>
            <a:r>
              <a:rPr lang="el-GR" sz="2800" i="1" dirty="0" err="1"/>
              <a:t>ἐκεῖ</a:t>
            </a:r>
            <a:r>
              <a:rPr lang="el-GR" sz="2800" i="1" dirty="0"/>
              <a:t> </a:t>
            </a:r>
            <a:r>
              <a:rPr lang="el-GR" sz="2800" i="1" dirty="0" err="1"/>
              <a:t>τὸ</a:t>
            </a:r>
            <a:r>
              <a:rPr lang="el-GR" sz="2800" i="1" dirty="0"/>
              <a:t> </a:t>
            </a:r>
            <a:r>
              <a:rPr lang="el-GR" sz="2800" i="1" dirty="0" err="1"/>
              <a:t>φῶς</a:t>
            </a:r>
            <a:r>
              <a:rPr lang="el-GR" sz="2800" i="1" dirty="0"/>
              <a:t> </a:t>
            </a:r>
            <a:r>
              <a:rPr lang="el-GR" sz="2800" i="1" dirty="0" err="1"/>
              <a:t>καὶ</a:t>
            </a:r>
            <a:r>
              <a:rPr lang="el-GR" sz="2800" i="1" dirty="0"/>
              <a:t> </a:t>
            </a:r>
            <a:r>
              <a:rPr lang="el-GR" sz="2800" i="1" dirty="0" err="1"/>
              <a:t>οἱ</a:t>
            </a:r>
            <a:r>
              <a:rPr lang="el-GR" sz="2800" i="1" dirty="0"/>
              <a:t> </a:t>
            </a:r>
            <a:r>
              <a:rPr lang="el-GR" sz="2800" i="1" dirty="0" err="1"/>
              <a:t>ἀπόστολοι</a:t>
            </a:r>
            <a:r>
              <a:rPr lang="el-GR" sz="2800" i="1" dirty="0"/>
              <a:t>, </a:t>
            </a:r>
            <a:r>
              <a:rPr lang="el-GR" sz="2800" i="1" dirty="0" err="1"/>
              <a:t>ἐκεῖ</a:t>
            </a:r>
            <a:r>
              <a:rPr lang="el-GR" sz="2800" i="1" dirty="0"/>
              <a:t> </a:t>
            </a:r>
            <a:r>
              <a:rPr lang="el-GR" sz="2800" i="1" dirty="0" err="1"/>
              <a:t>οἱ</a:t>
            </a:r>
            <a:r>
              <a:rPr lang="el-GR" sz="2800" i="1" dirty="0"/>
              <a:t> </a:t>
            </a:r>
            <a:r>
              <a:rPr lang="el-GR" sz="2800" i="1" dirty="0" err="1"/>
              <a:t>θησαυροὶ</a:t>
            </a:r>
            <a:r>
              <a:rPr lang="el-GR" sz="2800" i="1" dirty="0"/>
              <a:t> </a:t>
            </a:r>
            <a:r>
              <a:rPr lang="el-GR" sz="2800" i="1" dirty="0" err="1"/>
              <a:t>τῆς</a:t>
            </a:r>
            <a:r>
              <a:rPr lang="el-GR" sz="2800" i="1" dirty="0"/>
              <a:t> χάριτος, </a:t>
            </a:r>
            <a:r>
              <a:rPr lang="el-GR" sz="2800" i="1" dirty="0" err="1"/>
              <a:t>ἐκεῖ</a:t>
            </a:r>
            <a:r>
              <a:rPr lang="el-GR" sz="2800" i="1" dirty="0"/>
              <a:t> </a:t>
            </a:r>
            <a:r>
              <a:rPr lang="el-GR" sz="2800" i="1" dirty="0" err="1"/>
              <a:t>τὰ</a:t>
            </a:r>
            <a:r>
              <a:rPr lang="el-GR" sz="2800" i="1" dirty="0"/>
              <a:t> πάντα </a:t>
            </a:r>
            <a:r>
              <a:rPr lang="el-GR" sz="2800" i="1" dirty="0" err="1"/>
              <a:t>ἐστίν</a:t>
            </a:r>
            <a:r>
              <a:rPr lang="el-GR" sz="2800" dirty="0"/>
              <a:t>"</a:t>
            </a:r>
            <a:r>
              <a:rPr lang="el-GR" sz="2800" i="1" dirty="0"/>
              <a:t> </a:t>
            </a:r>
            <a:r>
              <a:rPr lang="el-GR" sz="2800" dirty="0"/>
              <a:t>(</a:t>
            </a:r>
            <a:r>
              <a:rPr lang="el-GR" sz="2800" i="1" dirty="0" err="1"/>
              <a:t>Ὁμιλίαι</a:t>
            </a:r>
            <a:r>
              <a:rPr lang="el-GR" sz="2800" i="1" dirty="0"/>
              <a:t> </a:t>
            </a:r>
            <a:r>
              <a:rPr lang="el-GR" sz="2800" i="1" dirty="0" err="1"/>
              <a:t>Πνευματικαὶ</a:t>
            </a:r>
            <a:r>
              <a:rPr lang="el-GR" sz="2800" i="1" dirty="0"/>
              <a:t> ΜΓ΄</a:t>
            </a:r>
            <a:r>
              <a:rPr lang="el-GR" sz="2800" dirty="0"/>
              <a:t>, </a:t>
            </a:r>
            <a:r>
              <a:rPr lang="en-GB" sz="2800" dirty="0"/>
              <a:t>PG</a:t>
            </a:r>
            <a:r>
              <a:rPr lang="el-GR" sz="2800" dirty="0"/>
              <a:t> 34, 776 </a:t>
            </a:r>
            <a:r>
              <a:rPr lang="en-GB" sz="2800" dirty="0"/>
              <a:t>D</a:t>
            </a:r>
            <a:r>
              <a:rPr lang="el-GR" sz="2800" dirty="0"/>
              <a:t>). </a:t>
            </a:r>
          </a:p>
          <a:p>
            <a:endParaRPr lang="el-GR" dirty="0"/>
          </a:p>
        </p:txBody>
      </p:sp>
    </p:spTree>
    <p:extLst>
      <p:ext uri="{BB962C8B-B14F-4D97-AF65-F5344CB8AC3E}">
        <p14:creationId xmlns:p14="http://schemas.microsoft.com/office/powerpoint/2010/main" val="94773962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610</TotalTime>
  <Words>5877</Words>
  <Application>Microsoft Office PowerPoint</Application>
  <PresentationFormat>Ευρεία οθόνη</PresentationFormat>
  <Paragraphs>138</Paragraphs>
  <Slides>30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30</vt:i4>
      </vt:variant>
    </vt:vector>
  </HeadingPairs>
  <TitlesOfParts>
    <vt:vector size="37" baseType="lpstr">
      <vt:lpstr>Arial</vt:lpstr>
      <vt:lpstr>Calibri</vt:lpstr>
      <vt:lpstr>Calibri Light</vt:lpstr>
      <vt:lpstr>Palatino Linotype</vt:lpstr>
      <vt:lpstr>Times New Roman</vt:lpstr>
      <vt:lpstr>Wingdings</vt:lpstr>
      <vt:lpstr>Θέμα του Office</vt:lpstr>
      <vt:lpstr>ΠΟΙΜΑΝΤΙΚΗ ΨΥΧΟΛΟΓΙΑ ΕΝΟΤΗΤΑ 2Η  Ο ΠΡΟΣΔΙΟΡΙΣΜΟΣ ΤΗΣ ΠΗΓΗΣ ΤΩΝ ΛΟΓΙΣΜΩΝ ΚΑΙ  Η ΑΝΤΙΜΕΤΩΠΙΣΗ ΤΟΥΣ Από το βιβλίο της Μαρίας Καράμπελια, Εμπειρική βίωση της θείας γνώσης, (Θεσσαλονίκη: Αντ. Σταμούλη, 2013), σσ. 277-311 </vt:lpstr>
      <vt:lpstr>Τα κεντρικά θέματα της 2ης Ενότητας</vt:lpstr>
      <vt:lpstr> Ο προσδιορισμός της πηγής των λογισμών </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Ο προσδιορισμός της πηγής των λογισμών</vt:lpstr>
      <vt:lpstr> Συνοπτικά τα στάδια του πειρασμού  </vt:lpstr>
      <vt:lpstr>Ο ρόλος του Βαπτίσματος</vt:lpstr>
      <vt:lpstr>Ο ρόλος του Βαπτίσματος</vt:lpstr>
      <vt:lpstr> Η έννοια της παραχώρησης</vt:lpstr>
      <vt:lpstr>Η έννοια της βίας</vt:lpstr>
      <vt:lpstr>Η έννοια της βίας</vt:lpstr>
      <vt:lpstr>Η έννοια της βίας</vt:lpstr>
      <vt:lpstr> Η τεχνική της Αντίρρησης </vt:lpstr>
      <vt:lpstr> Η τεχνική της Αντίρρησης </vt:lpstr>
      <vt:lpstr> Η τεχνική της Αντίρρησης </vt:lpstr>
      <vt:lpstr>Ο ρόλος της προσευχής</vt:lpstr>
      <vt:lpstr>Ο ρόλος της προσευχής</vt:lpstr>
      <vt:lpstr>Ο ρόλος της προσευχής</vt:lpstr>
      <vt:lpstr>Η αντιμετώπιση των λογισμών</vt:lpstr>
      <vt:lpstr>Η αντιμετώπιση των λογισμών</vt:lpstr>
      <vt:lpstr>Η αντιμετώπιση των λογισμών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ΠΟΙΜΑΝΤΙΚΗ ΨΥΧΟΛΟΓΙΑ ΕΝΟΤΗΤΑ 2Η  Ο ΠΡΟΣΔΙΟΡΙΣΜΟΣ ΤΗΣ ΠΗΓΗΣ ΤΩΝ ΛΟΓΙΣΜΩΝ ΚΑΙ  Η ΑΝΤΙΜΕΤΩΠΙΣΗ ΤΟΥΣ Από το βιβλίο της Καράμπελια Μαρίας, Εμπειρική βίωση της θείας γνώσης, (Θεσσαλονίκη: Αντ. Σταμούλη, 2013), σσ. 277-311</dc:title>
  <dc:creator>MARIA KARAMPELIA</dc:creator>
  <cp:lastModifiedBy>MARIA KARAMPELIA</cp:lastModifiedBy>
  <cp:revision>28</cp:revision>
  <dcterms:created xsi:type="dcterms:W3CDTF">2022-09-16T21:19:28Z</dcterms:created>
  <dcterms:modified xsi:type="dcterms:W3CDTF">2025-11-07T08:40:58Z</dcterms:modified>
</cp:coreProperties>
</file>