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769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5761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364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761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310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37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442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729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051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066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935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143C5-B41A-4B40-8A88-799D7E2B684F}" type="datetimeFigureOut">
              <a:rPr lang="el-GR" smtClean="0"/>
              <a:pPr/>
              <a:t>5/3/2021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DB57E-00A7-4F92-98BF-99F861D981B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37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777921"/>
            <a:ext cx="9144000" cy="1135253"/>
          </a:xfrm>
        </p:spPr>
        <p:txBody>
          <a:bodyPr/>
          <a:lstStyle/>
          <a:p>
            <a:pPr algn="l"/>
            <a:r>
              <a:rPr lang="el-GR" dirty="0"/>
              <a:t>Κύτταρο 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329081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l-GR" sz="2800" dirty="0"/>
              <a:t>η θεμελιώδης δομική και λειτουργική μονάδα όλων των οργανισμών</a:t>
            </a:r>
          </a:p>
          <a:p>
            <a:r>
              <a:rPr lang="el-GR" sz="2800" dirty="0"/>
              <a:t>(μικρότερη δομή στη φύση όπου εμφανίζεται το φαινόμενο της ζωής)</a:t>
            </a:r>
          </a:p>
        </p:txBody>
      </p:sp>
      <p:sp>
        <p:nvSpPr>
          <p:cNvPr id="4" name="Καμπύλο δεξιό βέλος 3"/>
          <p:cNvSpPr/>
          <p:nvPr/>
        </p:nvSpPr>
        <p:spPr>
          <a:xfrm>
            <a:off x="1037230" y="1913174"/>
            <a:ext cx="486770" cy="168886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87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Εσωτερικό του κυττάρου.</a:t>
            </a:r>
            <a:br>
              <a:rPr lang="el-GR" dirty="0"/>
            </a:br>
            <a:endParaRPr lang="el-GR" dirty="0"/>
          </a:p>
        </p:txBody>
      </p:sp>
      <p:pic>
        <p:nvPicPr>
          <p:cNvPr id="1032" name="Picture 8" descr="https://taxidistignosi.files.wordpress.com/2012/11/zoiko-kittar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12" y="824028"/>
            <a:ext cx="8443296" cy="6033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0748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51597" y="51394"/>
            <a:ext cx="10515600" cy="1325563"/>
          </a:xfrm>
        </p:spPr>
        <p:txBody>
          <a:bodyPr/>
          <a:lstStyle/>
          <a:p>
            <a:r>
              <a:rPr lang="el-GR" u="sng" dirty="0"/>
              <a:t>Πυρήνας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74176" y="1238772"/>
            <a:ext cx="10515600" cy="4351338"/>
          </a:xfrm>
        </p:spPr>
        <p:txBody>
          <a:bodyPr/>
          <a:lstStyle/>
          <a:p>
            <a:r>
              <a:rPr lang="el-GR" dirty="0"/>
              <a:t>1 ή &gt;1.</a:t>
            </a:r>
          </a:p>
          <a:p>
            <a:r>
              <a:rPr lang="el-GR" dirty="0"/>
              <a:t>σχήμα: συνήθως σφαιρικό ή ωοειδές </a:t>
            </a:r>
          </a:p>
          <a:p>
            <a:r>
              <a:rPr lang="el-GR" dirty="0"/>
              <a:t>περιβάλλεται από τον πυρηνικό φάκελο ή πυρηνική μεμβράνη με πόρους (συνένωση εσωτερικής με την εξωτερική μεμβράνη)</a:t>
            </a:r>
            <a:endParaRPr lang="en-US" dirty="0"/>
          </a:p>
          <a:p>
            <a:pPr algn="r"/>
            <a:r>
              <a:rPr lang="el-GR" dirty="0" err="1"/>
              <a:t>Πυρηνόπλασμα</a:t>
            </a:r>
            <a:endParaRPr lang="en-US" dirty="0"/>
          </a:p>
          <a:p>
            <a:pPr algn="r"/>
            <a:r>
              <a:rPr lang="el-GR" dirty="0" err="1"/>
              <a:t>πυρηνίσκος</a:t>
            </a:r>
            <a:endParaRPr lang="el-GR" dirty="0"/>
          </a:p>
          <a:p>
            <a:endParaRPr lang="el-GR" dirty="0"/>
          </a:p>
        </p:txBody>
      </p:sp>
      <p:pic>
        <p:nvPicPr>
          <p:cNvPr id="1026" name="Picture 2" descr="http://ebooks.edu.gr/modules/ebook/show.php/DSGL-B106/85/680,2577/images/img2_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723" y="3082270"/>
            <a:ext cx="4197824" cy="369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607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Ρόλος του πυρήνα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α. Φυλάσσει το γενετικό υλικό (DNA).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β. Είναι το οργανίδιο στο οποίο διπλασιάζεται το γενετικό υλικό.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γ. Είναι το οργανίδιο στο εσωτερικό του οποίου συντίθενται τα διάφορα είδη RNA από γενετικές πληροφορίες που φέρει το DNA. </a:t>
            </a:r>
          </a:p>
        </p:txBody>
      </p:sp>
    </p:spTree>
    <p:extLst>
      <p:ext uri="{BB962C8B-B14F-4D97-AF65-F5344CB8AC3E}">
        <p14:creationId xmlns:p14="http://schemas.microsoft.com/office/powerpoint/2010/main" val="3798187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10065" y="0"/>
            <a:ext cx="10515600" cy="1325563"/>
          </a:xfrm>
        </p:spPr>
        <p:txBody>
          <a:bodyPr/>
          <a:lstStyle/>
          <a:p>
            <a:r>
              <a:rPr lang="el-GR" dirty="0" err="1"/>
              <a:t>Ενδομεμβρανικό</a:t>
            </a:r>
            <a:r>
              <a:rPr lang="el-GR" dirty="0"/>
              <a:t> σύστημα.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9387" y="4400013"/>
            <a:ext cx="10515600" cy="2711205"/>
          </a:xfrm>
        </p:spPr>
        <p:txBody>
          <a:bodyPr/>
          <a:lstStyle/>
          <a:p>
            <a:r>
              <a:rPr lang="el-GR" dirty="0"/>
              <a:t>οι μεμβράνες του κυττάρου συγκροτούν (δομικά και λειτουργικά) το </a:t>
            </a:r>
            <a:r>
              <a:rPr lang="el-GR" dirty="0" err="1"/>
              <a:t>ενδομεμβρανικό</a:t>
            </a:r>
            <a:r>
              <a:rPr lang="el-GR" dirty="0"/>
              <a:t> σύστημα. </a:t>
            </a:r>
          </a:p>
          <a:p>
            <a:r>
              <a:rPr lang="el-GR" dirty="0"/>
              <a:t>Το σύστημα αυτό περιλαμβάνει τα ακόλουθα οργανίδια: </a:t>
            </a:r>
            <a:r>
              <a:rPr lang="el-GR" dirty="0" err="1"/>
              <a:t>ενδοπλασματικό</a:t>
            </a:r>
            <a:r>
              <a:rPr lang="el-GR" dirty="0"/>
              <a:t> δίκτυο, σύμπλεγμα </a:t>
            </a:r>
            <a:r>
              <a:rPr lang="el-GR" dirty="0" err="1"/>
              <a:t>Golgi</a:t>
            </a:r>
            <a:r>
              <a:rPr lang="el-GR" dirty="0"/>
              <a:t>, </a:t>
            </a:r>
            <a:r>
              <a:rPr lang="el-GR" dirty="0" err="1"/>
              <a:t>λυσοσώματα</a:t>
            </a:r>
            <a:r>
              <a:rPr lang="el-GR" dirty="0"/>
              <a:t>, </a:t>
            </a:r>
            <a:r>
              <a:rPr lang="el-GR" dirty="0" err="1"/>
              <a:t>υπεροξειδιοσώματα</a:t>
            </a:r>
            <a:r>
              <a:rPr lang="el-GR" dirty="0"/>
              <a:t> και </a:t>
            </a:r>
            <a:r>
              <a:rPr lang="el-GR" dirty="0" err="1"/>
              <a:t>κενοτόπια</a:t>
            </a:r>
            <a:r>
              <a:rPr lang="el-GR" dirty="0"/>
              <a:t>. </a:t>
            </a:r>
          </a:p>
          <a:p>
            <a:endParaRPr lang="el-GR" dirty="0"/>
          </a:p>
        </p:txBody>
      </p:sp>
      <p:pic>
        <p:nvPicPr>
          <p:cNvPr id="11266" name="Picture 2" descr="Αποτέλεσμα εικόνας για ενδομεμβρανικό σύστημ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0639" y="1307489"/>
            <a:ext cx="5597919" cy="31660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3010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Ενδοπλασματικό</a:t>
            </a:r>
            <a:r>
              <a:rPr lang="el-GR" dirty="0"/>
              <a:t> δίκτυο: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Πολυδαίδαλο  σύνολο αγωγών και </a:t>
            </a:r>
            <a:r>
              <a:rPr lang="el-GR" dirty="0" err="1"/>
              <a:t>κύστεων</a:t>
            </a:r>
            <a:r>
              <a:rPr lang="el-GR" dirty="0"/>
              <a:t> το οποίο διασχίζει το </a:t>
            </a:r>
            <a:r>
              <a:rPr lang="el-GR" dirty="0" err="1"/>
              <a:t>κυπαρόπλασμα</a:t>
            </a:r>
            <a:r>
              <a:rPr lang="el-GR" dirty="0"/>
              <a:t>. </a:t>
            </a:r>
          </a:p>
          <a:p>
            <a:r>
              <a:rPr lang="el-GR" dirty="0"/>
              <a:t>Οι μεμβράνες του, που αποτελούν το 50% και πλέον των στοιχειωδών μεμβρανών του. Κοινός  αγωγός για μεταφορά ουσιών.</a:t>
            </a:r>
          </a:p>
          <a:p>
            <a:r>
              <a:rPr lang="el-GR" dirty="0"/>
              <a:t>παρέχουν επιφάνειες στις οποίες εδράζονται ένζυμα.</a:t>
            </a:r>
          </a:p>
          <a:p>
            <a:r>
              <a:rPr lang="el-GR" dirty="0"/>
              <a:t>Δύο μορφές: το αδρό </a:t>
            </a:r>
            <a:r>
              <a:rPr lang="el-GR" dirty="0" err="1"/>
              <a:t>ενδοπλασματικό</a:t>
            </a:r>
            <a:r>
              <a:rPr lang="el-GR" dirty="0"/>
              <a:t> δίκτυο (</a:t>
            </a:r>
            <a:r>
              <a:rPr lang="el-GR" dirty="0" err="1"/>
              <a:t>ριβοσώματα</a:t>
            </a:r>
            <a:r>
              <a:rPr lang="el-GR" dirty="0"/>
              <a:t>: παραγωγή και μεταφορά πρωτεϊνών) και το λείο </a:t>
            </a:r>
            <a:r>
              <a:rPr lang="el-GR" dirty="0" err="1"/>
              <a:t>ενδοπλασματικό</a:t>
            </a:r>
            <a:r>
              <a:rPr lang="el-GR" dirty="0"/>
              <a:t> δίκτυο (σύνθεση λιπιδίων και εξουδετέρωση τοξικών ουσιών).  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52516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Ριβοσώματα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97523" y="3765720"/>
            <a:ext cx="10515600" cy="3092280"/>
          </a:xfrm>
        </p:spPr>
        <p:txBody>
          <a:bodyPr/>
          <a:lstStyle/>
          <a:p>
            <a:r>
              <a:rPr lang="el-GR" dirty="0"/>
              <a:t>αποτελούνται από </a:t>
            </a:r>
            <a:r>
              <a:rPr lang="el-GR" dirty="0" err="1"/>
              <a:t>rRNA</a:t>
            </a:r>
            <a:r>
              <a:rPr lang="el-GR" dirty="0"/>
              <a:t> και πρωτεΐνες. </a:t>
            </a:r>
          </a:p>
          <a:p>
            <a:r>
              <a:rPr lang="el-GR" dirty="0"/>
              <a:t>Εκεί γίνεται η </a:t>
            </a:r>
            <a:r>
              <a:rPr lang="el-GR" dirty="0" err="1"/>
              <a:t>πρωτεϊνοσύνθεση</a:t>
            </a:r>
            <a:r>
              <a:rPr lang="el-GR" dirty="0"/>
              <a:t>. </a:t>
            </a:r>
          </a:p>
          <a:p>
            <a:r>
              <a:rPr lang="el-GR" dirty="0"/>
              <a:t>Υπάρχουν στην επιφάνεια των μεμβρανών του αδρού </a:t>
            </a:r>
            <a:r>
              <a:rPr lang="el-GR" dirty="0" err="1"/>
              <a:t>ενδοπλασματικού</a:t>
            </a:r>
            <a:r>
              <a:rPr lang="el-GR" dirty="0"/>
              <a:t> δικτύου, ελεύθερα στο κυτταρόπλασμα, καθώς επίσης και στα μιτοχόνδρια και στους </a:t>
            </a:r>
            <a:r>
              <a:rPr lang="el-GR" dirty="0" err="1"/>
              <a:t>χλωροπλάστες</a:t>
            </a:r>
            <a:r>
              <a:rPr lang="el-GR" dirty="0"/>
              <a:t> (Τα οργανίδια αυτά έχουν τη δυνατότητα να συνθέτουν, ανεξάρτητα από το κύτταρο, πρωτεΐνες που τους είναι απαραίτητες)</a:t>
            </a:r>
          </a:p>
        </p:txBody>
      </p:sp>
      <p:pic>
        <p:nvPicPr>
          <p:cNvPr id="9218" name="Picture 2" descr="Αποτέλεσμα εικόνας για ριβοσώματ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93335" y="406791"/>
            <a:ext cx="3810000" cy="2705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7901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Σύμπλεγμα </a:t>
            </a:r>
            <a:r>
              <a:rPr lang="el-GR" dirty="0" err="1"/>
              <a:t>Golgi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2308202"/>
            <a:ext cx="6174980" cy="4525310"/>
          </a:xfrm>
        </p:spPr>
        <p:txBody>
          <a:bodyPr>
            <a:normAutofit/>
          </a:bodyPr>
          <a:lstStyle/>
          <a:p>
            <a:r>
              <a:rPr lang="el-GR" dirty="0"/>
              <a:t>Αποτελείται από ομάδες παράλληλων πεπλατυσμένων σάκων από στοιχειώδη μεμβράνη. </a:t>
            </a:r>
          </a:p>
          <a:p>
            <a:r>
              <a:rPr lang="el-GR" dirty="0"/>
              <a:t>Συγκεντρώνει  και τροποποιεί τις πρωτεΐνες, μετά την παραγωγή τους.</a:t>
            </a:r>
          </a:p>
          <a:p>
            <a:r>
              <a:rPr lang="el-GR" dirty="0"/>
              <a:t> Η μεταφορά των πρωτεϊνών (είτε μέσω των μεμβρανών είτε με τη βοήθεια </a:t>
            </a:r>
            <a:r>
              <a:rPr lang="el-GR" dirty="0" err="1"/>
              <a:t>κυστιδίων</a:t>
            </a:r>
            <a:r>
              <a:rPr lang="el-GR" dirty="0"/>
              <a:t>)</a:t>
            </a:r>
          </a:p>
          <a:p>
            <a:endParaRPr lang="el-GR" dirty="0"/>
          </a:p>
        </p:txBody>
      </p:sp>
      <p:pic>
        <p:nvPicPr>
          <p:cNvPr id="2050" name="Picture 2" descr="http://users.sch.gr/dgspanos/kyttaro/Golgi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180" y="982639"/>
            <a:ext cx="4899942" cy="5704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529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9836" y="121101"/>
            <a:ext cx="10515600" cy="1325563"/>
          </a:xfrm>
        </p:spPr>
        <p:txBody>
          <a:bodyPr/>
          <a:lstStyle/>
          <a:p>
            <a:r>
              <a:rPr lang="el-GR" dirty="0"/>
              <a:t>Μιτοχόνδρια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45660" y="1446664"/>
            <a:ext cx="7369791" cy="5411336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Υπάρχουν  σε όλα τα </a:t>
            </a:r>
            <a:r>
              <a:rPr lang="el-GR" dirty="0" err="1"/>
              <a:t>ευκαρυωτικά</a:t>
            </a:r>
            <a:r>
              <a:rPr lang="el-GR" dirty="0"/>
              <a:t> κύτταρα (φωτοσυνθετικά και μη), με εξαίρεση τα ώριμα ερυθρά αιμοσφαίρια. </a:t>
            </a:r>
          </a:p>
          <a:p>
            <a:r>
              <a:rPr lang="el-GR" dirty="0"/>
              <a:t>Είναι τα οργανίδια στα οποία γίνεται μετατροπή της ενέργειας σε </a:t>
            </a:r>
            <a:r>
              <a:rPr lang="el-GR" dirty="0" err="1"/>
              <a:t>αξιοποιήση</a:t>
            </a:r>
            <a:r>
              <a:rPr lang="el-GR" dirty="0"/>
              <a:t> μορφή </a:t>
            </a:r>
          </a:p>
          <a:p>
            <a:r>
              <a:rPr lang="el-GR" dirty="0"/>
              <a:t>Το σχήμα  και ο αριθμός τους ποικίλλει (επίμηκες, σφαιρικό ή ωοειδές). </a:t>
            </a:r>
          </a:p>
          <a:p>
            <a:r>
              <a:rPr lang="el-GR" dirty="0"/>
              <a:t>Περιβάλλονται  από διπλή στοιχειώδη μεμβράνη (η εξωτερική μεμβράνη είναι λεία, ενώ η εσωτερική παρουσιάζει αναδιπλώσεις, όπου υπάρχουν ένζυμα)</a:t>
            </a:r>
          </a:p>
          <a:p>
            <a:r>
              <a:rPr lang="el-GR" dirty="0"/>
              <a:t> Εσωτερικά: μια παχύρρευστη μάζα, τη μήτρα, όπου υπάρχουν DNA, ένζυμα και </a:t>
            </a:r>
            <a:r>
              <a:rPr lang="el-GR" dirty="0" err="1"/>
              <a:t>ριβοσώματα</a:t>
            </a:r>
            <a:r>
              <a:rPr lang="el-GR" dirty="0"/>
              <a:t> (γενετική αυτοδυναμία).</a:t>
            </a:r>
          </a:p>
        </p:txBody>
      </p:sp>
      <p:pic>
        <p:nvPicPr>
          <p:cNvPr id="3074" name="Picture 2" descr="http://users.sch.gr/dgspanos/kyttaro/mit.ht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450" y="2337889"/>
            <a:ext cx="4576549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389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Λυσοσώματα</a:t>
            </a:r>
            <a:r>
              <a:rPr lang="el-GR" dirty="0"/>
              <a:t>: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Σφαιρικά οργανίδια που περιβάλλονται από απλή στοιχειώδη μεμβράνη. </a:t>
            </a:r>
          </a:p>
          <a:p>
            <a:r>
              <a:rPr lang="el-GR" dirty="0"/>
              <a:t>Περιέχουν </a:t>
            </a:r>
            <a:r>
              <a:rPr lang="el-GR" dirty="0" err="1"/>
              <a:t>υδρολυτικά</a:t>
            </a:r>
            <a:r>
              <a:rPr lang="el-GR" dirty="0"/>
              <a:t> ένζυμα που βοηθούν στην πέψη </a:t>
            </a:r>
            <a:r>
              <a:rPr lang="el-GR" dirty="0" err="1"/>
              <a:t>μεγαλομοριακών</a:t>
            </a:r>
            <a:r>
              <a:rPr lang="el-GR" dirty="0"/>
              <a:t> ουσιών ενδοκυτταρικής ή </a:t>
            </a:r>
            <a:r>
              <a:rPr lang="el-GR" dirty="0" err="1"/>
              <a:t>εξωκυτταρικής</a:t>
            </a:r>
            <a:r>
              <a:rPr lang="el-GR" dirty="0"/>
              <a:t> προέλευσης, π.χ. μικροοργανισμών. </a:t>
            </a:r>
          </a:p>
          <a:p>
            <a:r>
              <a:rPr lang="el-GR" dirty="0"/>
              <a:t>Στα φυτικά κύτταρα ως </a:t>
            </a:r>
            <a:r>
              <a:rPr lang="el-GR" dirty="0" err="1"/>
              <a:t>λυσοσώματα</a:t>
            </a:r>
            <a:r>
              <a:rPr lang="el-GR" dirty="0"/>
              <a:t> λειτουργούν ορισμένα χυμοτόπια.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140930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Υπεροξειδιοσώματα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Είναι μικρά σφαιρικά </a:t>
            </a:r>
            <a:r>
              <a:rPr lang="el-GR" dirty="0" err="1"/>
              <a:t>κυστίδια</a:t>
            </a:r>
            <a:r>
              <a:rPr lang="el-GR" dirty="0"/>
              <a:t> που περιβάλλονται από απλή στοιχειώδη μεμβράνη και περιέχουν οξειδωτικά ένζυμα, που βοηθούν διάφορες μεταβολικές διεργασίες. </a:t>
            </a:r>
          </a:p>
          <a:p>
            <a:r>
              <a:rPr lang="el-GR" dirty="0"/>
              <a:t>Π.χ. στα ηπατικά και νεφρικά κύτταρα: μετατροπή του οινοπνεύματος σε </a:t>
            </a:r>
            <a:r>
              <a:rPr lang="el-GR" dirty="0" err="1"/>
              <a:t>ακεταλδεΰδη</a:t>
            </a:r>
            <a:r>
              <a:rPr lang="el-GR" dirty="0"/>
              <a:t> και μετατροπή του Η</a:t>
            </a:r>
            <a:r>
              <a:rPr lang="el-GR" baseline="-25000" dirty="0"/>
              <a:t>2</a:t>
            </a:r>
            <a:r>
              <a:rPr lang="el-GR" dirty="0"/>
              <a:t>0</a:t>
            </a:r>
            <a:r>
              <a:rPr lang="el-GR" baseline="-25000" dirty="0"/>
              <a:t>2</a:t>
            </a:r>
            <a:r>
              <a:rPr lang="el-GR" dirty="0"/>
              <a:t>  σε 0</a:t>
            </a:r>
            <a:r>
              <a:rPr lang="el-GR" baseline="-25000" dirty="0"/>
              <a:t>2 </a:t>
            </a:r>
            <a:r>
              <a:rPr lang="el-GR" dirty="0"/>
              <a:t> </a:t>
            </a:r>
            <a:r>
              <a:rPr lang="el-GR"/>
              <a:t>και Η</a:t>
            </a:r>
            <a:r>
              <a:rPr lang="el-GR" baseline="-25000"/>
              <a:t>2</a:t>
            </a:r>
            <a:r>
              <a:rPr lang="el-GR"/>
              <a:t>0.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145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Η</a:t>
            </a:r>
            <a:r>
              <a:rPr lang="el-GR" b="1" dirty="0"/>
              <a:t> </a:t>
            </a:r>
            <a:r>
              <a:rPr lang="el-GR" b="1" dirty="0">
                <a:solidFill>
                  <a:srgbClr val="FF0000"/>
                </a:solidFill>
              </a:rPr>
              <a:t>κυτταρική θεωρία</a:t>
            </a:r>
            <a:r>
              <a:rPr lang="el-GR" b="1" dirty="0"/>
              <a:t>: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• Όλοι οι οργανισμοί αποτελούνται από κύτταρα και από κυτταρικά παράγωγα. </a:t>
            </a:r>
            <a:endParaRPr lang="en-US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• Όλα τα κύτταρα δομούνται από τις ίδιες χημικές ενώσεις και εκδηλώνουν παρόμοιες μεταβολικές διεργασίες. </a:t>
            </a:r>
            <a:endParaRPr lang="en-US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• Η λειτουργία των οργανισμών είναι το αποτέλεσμα της συλλογικής δράσης και αλληλεπίδρασης των κυττάρων που τους αποτελούν. </a:t>
            </a:r>
            <a:endParaRPr lang="en-US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• Κάθε κύτταρο προέρχεται από τη διαίρεση </a:t>
            </a:r>
            <a:r>
              <a:rPr lang="el-GR" dirty="0" err="1"/>
              <a:t>προϋπάρχοντος</a:t>
            </a:r>
            <a:r>
              <a:rPr lang="el-GR" dirty="0"/>
              <a:t> κυττάρου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4620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Κενοτόπια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Κάθε </a:t>
            </a:r>
            <a:r>
              <a:rPr lang="el-GR" dirty="0" err="1"/>
              <a:t>κυστίδιο</a:t>
            </a:r>
            <a:r>
              <a:rPr lang="el-GR" dirty="0"/>
              <a:t> που περιβάλλεται από απλή στοιχειώδη μεμβράνη και περιέχει ένα υδατώδες υγρό. </a:t>
            </a:r>
          </a:p>
          <a:p>
            <a:r>
              <a:rPr lang="el-GR" dirty="0"/>
              <a:t>Στα ζωικά κύτταρα υπάρχουν διάφορα είδη </a:t>
            </a:r>
            <a:r>
              <a:rPr lang="el-GR" dirty="0" err="1"/>
              <a:t>κενοτοπίων</a:t>
            </a:r>
            <a:r>
              <a:rPr lang="el-GR" dirty="0"/>
              <a:t> π.χ. τα πεπτικά </a:t>
            </a:r>
            <a:r>
              <a:rPr lang="el-GR" dirty="0" err="1"/>
              <a:t>κενοτόπια</a:t>
            </a:r>
            <a:r>
              <a:rPr lang="el-GR" dirty="0"/>
              <a:t>, που δημιουργούνται κατά την </a:t>
            </a:r>
            <a:r>
              <a:rPr lang="el-GR" dirty="0" err="1"/>
              <a:t>ενδοκύττωση</a:t>
            </a:r>
            <a:r>
              <a:rPr lang="el-GR" dirty="0"/>
              <a:t> μικροοργανισμών και σωματιδίων τροφής. </a:t>
            </a:r>
          </a:p>
          <a:p>
            <a:r>
              <a:rPr lang="el-GR" dirty="0"/>
              <a:t>στα φυτικών κυττάρων π.χ. υπάρχουν τα χυμοτόπια, αποθήκες θρεπτικών ουσιών (</a:t>
            </a:r>
            <a:r>
              <a:rPr lang="el-GR" dirty="0" err="1"/>
              <a:t>π.χ</a:t>
            </a:r>
            <a:r>
              <a:rPr lang="el-GR" dirty="0"/>
              <a:t>, σακχαρόζης), χρωστικών ή ιόντων διαλυμένων στο υδατώδες υγρό.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4701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Φυτικό κύτταρο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744662"/>
            <a:ext cx="10515600" cy="4351338"/>
          </a:xfrm>
        </p:spPr>
        <p:txBody>
          <a:bodyPr/>
          <a:lstStyle/>
          <a:p>
            <a:r>
              <a:rPr lang="el-GR" dirty="0"/>
              <a:t>Διαφορές: </a:t>
            </a:r>
            <a:r>
              <a:rPr lang="el-GR" dirty="0" err="1"/>
              <a:t>χλωροπλάστες</a:t>
            </a:r>
            <a:r>
              <a:rPr lang="el-GR" dirty="0"/>
              <a:t>, χυμοτόπια και κυτταρικό τοίχωμα  </a:t>
            </a:r>
          </a:p>
        </p:txBody>
      </p:sp>
      <p:pic>
        <p:nvPicPr>
          <p:cNvPr id="4098" name="Picture 2" descr="http://kpe-kastor.kas.sch.gr/leaf/photos/vacuole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426" y="2403711"/>
            <a:ext cx="5191197" cy="4338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264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Χλωροπλάστες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364776"/>
            <a:ext cx="5644487" cy="524074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Εκεί γίνεται η φωτοσύνθεση.</a:t>
            </a:r>
          </a:p>
          <a:p>
            <a:r>
              <a:rPr lang="el-GR" dirty="0"/>
              <a:t>Περιβάλλονται από διπλή στοιχειώδη μεμβράνη. </a:t>
            </a:r>
          </a:p>
          <a:p>
            <a:r>
              <a:rPr lang="el-GR" dirty="0"/>
              <a:t>Στο εσωτερικό τους υπάρχει μια ρευστή μάζα, το στρώμα, στο οποίο περιέχονται πεπλατυσμένα </a:t>
            </a:r>
            <a:r>
              <a:rPr lang="el-GR" dirty="0" err="1"/>
              <a:t>κυστίδια</a:t>
            </a:r>
            <a:r>
              <a:rPr lang="el-GR" dirty="0"/>
              <a:t>, τα θυλακοειδή, που στοιβάζονται το ένα πάνω στο άλλο, ώστε να σχηματίσουν σωρούς, τα </a:t>
            </a:r>
            <a:r>
              <a:rPr lang="el-GR" dirty="0" err="1"/>
              <a:t>grana</a:t>
            </a:r>
            <a:r>
              <a:rPr lang="el-GR" dirty="0"/>
              <a:t>, στα οποία περιέχονται μόρια χλωροφύλλης.</a:t>
            </a:r>
          </a:p>
          <a:p>
            <a:r>
              <a:rPr lang="el-GR" dirty="0"/>
              <a:t>ανήκουν στα </a:t>
            </a:r>
            <a:r>
              <a:rPr lang="el-GR" dirty="0" err="1"/>
              <a:t>πλαστίδια</a:t>
            </a:r>
            <a:r>
              <a:rPr lang="el-GR" dirty="0"/>
              <a:t> όπως είναι και οι άχρωμοι </a:t>
            </a:r>
            <a:r>
              <a:rPr lang="el-GR" dirty="0" err="1"/>
              <a:t>αμυλοπλάστες</a:t>
            </a:r>
            <a:r>
              <a:rPr lang="el-GR" dirty="0"/>
              <a:t>. </a:t>
            </a:r>
          </a:p>
          <a:p>
            <a:endParaRPr lang="el-GR" b="1" dirty="0"/>
          </a:p>
        </p:txBody>
      </p:sp>
      <p:pic>
        <p:nvPicPr>
          <p:cNvPr id="5122" name="Picture 2" descr="http://kpe-kastor.kas.sch.gr/leaf/photos/chloroplast1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687" y="1871449"/>
            <a:ext cx="449580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795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Κυτταρικό τοίχωμα.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Πρόσθετα  περιβλήματα εκτός πλασματικής μεμβράνης </a:t>
            </a:r>
          </a:p>
          <a:p>
            <a:r>
              <a:rPr lang="el-GR" dirty="0"/>
              <a:t>Από τα σημαντικότερα είναι το κυτταρικό τοίχωμα </a:t>
            </a:r>
          </a:p>
          <a:p>
            <a:r>
              <a:rPr lang="el-GR" dirty="0"/>
              <a:t>ανθεκτικό εξωτερικό περίβλημα, που αποτελείται από διάφορους πολυσακχαρίτες κυρίως κυτταρίνη. </a:t>
            </a:r>
          </a:p>
          <a:p>
            <a:r>
              <a:rPr lang="el-GR" dirty="0"/>
              <a:t>Είναι συμπαγές και ικανό να ανθίσταται σε ισχυρές πιέσεις.</a:t>
            </a:r>
          </a:p>
          <a:p>
            <a:r>
              <a:rPr lang="el-GR" dirty="0"/>
              <a:t>Προστατεύει έτσι το φυτικό κύτταρο από διάρρηξη, όταν βρίσκεται σε υποτονικό περιβάλλον, και, επειδή του προσδίδει ανθεκτικότητα και ελαστικότητα, προσφέρει «σκελετική» υποστήριξη σε ολόκληρο το φυτό.</a:t>
            </a:r>
          </a:p>
        </p:txBody>
      </p:sp>
    </p:spTree>
    <p:extLst>
      <p:ext uri="{BB962C8B-B14F-4D97-AF65-F5344CB8AC3E}">
        <p14:creationId xmlns:p14="http://schemas.microsoft.com/office/powerpoint/2010/main" val="1349557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829994"/>
            <a:ext cx="10515600" cy="5346969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l-GR" dirty="0" err="1">
                <a:solidFill>
                  <a:srgbClr val="FF0000"/>
                </a:solidFill>
              </a:rPr>
              <a:t>προκαρυωτικά</a:t>
            </a:r>
            <a:r>
              <a:rPr lang="el-GR" dirty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l-GR" dirty="0">
                <a:solidFill>
                  <a:srgbClr val="FF0000"/>
                </a:solidFill>
              </a:rPr>
              <a:t>και </a:t>
            </a:r>
            <a:r>
              <a:rPr lang="el-GR" dirty="0" err="1">
                <a:solidFill>
                  <a:srgbClr val="FF0000"/>
                </a:solidFill>
              </a:rPr>
              <a:t>ευκαρυωτικά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(κάρυο=πυρήνας, ευ=καλώς καλά σχηματισμένος πυρήνας)</a:t>
            </a:r>
          </a:p>
        </p:txBody>
      </p:sp>
      <p:pic>
        <p:nvPicPr>
          <p:cNvPr id="21506" name="Picture 2" descr="Αποτέλεσμα εικόνας για ευκαρυωτικά και προκαρυωτικά κύτταρ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4541" y="2307102"/>
            <a:ext cx="7438419" cy="32848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2853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>
                <a:solidFill>
                  <a:srgbClr val="FF0000"/>
                </a:solidFill>
              </a:rPr>
              <a:t>Ευκαρυωτικά</a:t>
            </a:r>
            <a:r>
              <a:rPr lang="el-GR" dirty="0">
                <a:solidFill>
                  <a:srgbClr val="FF0000"/>
                </a:solidFill>
              </a:rPr>
              <a:t> κύτταρα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τα κύτταρα ίδια; Όχι!!</a:t>
            </a:r>
          </a:p>
          <a:p>
            <a:r>
              <a:rPr lang="el-GR" dirty="0"/>
              <a:t>Υπάρχουν ιδιότητες κοινές όπως μεταφορά ουσιών στο εσωτερικό τους, η αλλαγή θέσης των κυτταρικών δομών και πολύπλοκες βιοχημικές διεργασίες</a:t>
            </a:r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                              «τυπικό κύτταρο».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Βέλος προς τα κάτω 4"/>
          <p:cNvSpPr/>
          <p:nvPr/>
        </p:nvSpPr>
        <p:spPr>
          <a:xfrm>
            <a:off x="4367284" y="3684894"/>
            <a:ext cx="518615" cy="8461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4604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Διαρκή ανταλλαγή ουσιών με το περιβάλλον τους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Λόγοι: μεταβολικοί (είσοδος χρήσιμων συστατικών, αποβολή άχρηστων) και επικοινωνίας (με άλλα κύτταρα, αντίληψη αλλαγών στο περιβάλλον).</a:t>
            </a:r>
          </a:p>
          <a:p>
            <a:r>
              <a:rPr lang="el-GR" dirty="0"/>
              <a:t>μικρό όγκο και μεγάλη εξωτερική επιφάνεια. </a:t>
            </a:r>
          </a:p>
        </p:txBody>
      </p:sp>
    </p:spTree>
    <p:extLst>
      <p:ext uri="{BB962C8B-B14F-4D97-AF65-F5344CB8AC3E}">
        <p14:creationId xmlns:p14="http://schemas.microsoft.com/office/powerpoint/2010/main" val="32843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53794" y="981563"/>
            <a:ext cx="10515600" cy="4351338"/>
          </a:xfrm>
        </p:spPr>
        <p:txBody>
          <a:bodyPr/>
          <a:lstStyle/>
          <a:p>
            <a:r>
              <a:rPr lang="el-GR" dirty="0"/>
              <a:t>Παθητική μεταφορά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Διάχυση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Ώσμωση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Ενεργητική μεταφορά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Μεταφορά ιόντων, αντλία Κ</a:t>
            </a:r>
            <a:r>
              <a:rPr lang="el-GR" baseline="30000" dirty="0"/>
              <a:t>+</a:t>
            </a:r>
            <a:r>
              <a:rPr lang="el-GR" dirty="0"/>
              <a:t>-Ν</a:t>
            </a:r>
            <a:r>
              <a:rPr lang="en-US" dirty="0"/>
              <a:t>a</a:t>
            </a:r>
            <a:r>
              <a:rPr lang="en-US" baseline="30000" dirty="0"/>
              <a:t>+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Ουσίες με μεγάλο </a:t>
            </a:r>
            <a:r>
              <a:rPr lang="en-US" dirty="0" err="1"/>
              <a:t>Mr</a:t>
            </a:r>
            <a:r>
              <a:rPr lang="en-US" dirty="0"/>
              <a:t> (</a:t>
            </a:r>
            <a:r>
              <a:rPr lang="el-GR" dirty="0" err="1"/>
              <a:t>Ενδοκύττωση</a:t>
            </a:r>
            <a:r>
              <a:rPr lang="el-GR" dirty="0"/>
              <a:t>-</a:t>
            </a:r>
            <a:r>
              <a:rPr lang="el-GR" dirty="0" err="1"/>
              <a:t>εξωκύττωση</a:t>
            </a:r>
            <a:r>
              <a:rPr lang="el-GR" dirty="0"/>
              <a:t>)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Σημαντικό ρόλο: μεμβράνες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οριοθετούν  από το </a:t>
            </a:r>
            <a:r>
              <a:rPr lang="el-GR" dirty="0" err="1"/>
              <a:t>εξωκυτταρικό</a:t>
            </a:r>
            <a:r>
              <a:rPr lang="el-GR" dirty="0"/>
              <a:t> περιβάλλον (</a:t>
            </a:r>
            <a:r>
              <a:rPr lang="el-GR" i="1" dirty="0"/>
              <a:t>πλασματική</a:t>
            </a:r>
            <a:r>
              <a:rPr lang="el-GR" dirty="0"/>
              <a:t> </a:t>
            </a:r>
            <a:r>
              <a:rPr lang="el-GR" i="1" dirty="0"/>
              <a:t>μεμβράνη</a:t>
            </a:r>
            <a:r>
              <a:rPr lang="el-GR" dirty="0"/>
              <a:t>), περιβάλλει τον πυρήνα του (</a:t>
            </a:r>
            <a:r>
              <a:rPr lang="el-GR" i="1" dirty="0"/>
              <a:t>πυρηνική</a:t>
            </a:r>
            <a:r>
              <a:rPr lang="el-GR" dirty="0"/>
              <a:t> </a:t>
            </a:r>
            <a:r>
              <a:rPr lang="el-GR" i="1" dirty="0"/>
              <a:t>μεμβράνη</a:t>
            </a:r>
            <a:r>
              <a:rPr lang="el-GR" dirty="0"/>
              <a:t>) διασχίζουν το κυτταρόπλασμα (</a:t>
            </a:r>
            <a:r>
              <a:rPr lang="el-GR" i="1" dirty="0" err="1"/>
              <a:t>διαμερισματοποίηση</a:t>
            </a:r>
            <a:r>
              <a:rPr lang="el-GR" dirty="0"/>
              <a:t> του εσωτερικού του κυττάρου)</a:t>
            </a:r>
          </a:p>
        </p:txBody>
      </p:sp>
    </p:spTree>
    <p:extLst>
      <p:ext uri="{BB962C8B-B14F-4D97-AF65-F5344CB8AC3E}">
        <p14:creationId xmlns:p14="http://schemas.microsoft.com/office/powerpoint/2010/main" val="3272471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Πλασματική μεμβράνη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οριοθετεί το κύτταρο από το εξωτερικό του περιβάλλον.</a:t>
            </a:r>
          </a:p>
          <a:p>
            <a:r>
              <a:rPr lang="el-GR" dirty="0"/>
              <a:t>Λειτουργία          Δομή</a:t>
            </a:r>
          </a:p>
          <a:p>
            <a:r>
              <a:rPr lang="el-GR" dirty="0"/>
              <a:t>Επικρατέστερο μοντέλο: ¨ρευστού μωσαϊκού ¨</a:t>
            </a:r>
          </a:p>
          <a:p>
            <a:pPr algn="r"/>
            <a:r>
              <a:rPr lang="el-GR" dirty="0" err="1"/>
              <a:t>διπλοστιβάδα</a:t>
            </a:r>
            <a:r>
              <a:rPr lang="el-GR" dirty="0"/>
              <a:t> </a:t>
            </a:r>
            <a:r>
              <a:rPr lang="el-GR" dirty="0" err="1"/>
              <a:t>φωσφολιπιδίων</a:t>
            </a:r>
            <a:endParaRPr lang="el-GR" dirty="0"/>
          </a:p>
          <a:p>
            <a:pPr algn="r"/>
            <a:r>
              <a:rPr lang="el-GR" dirty="0"/>
              <a:t>έλξεις υδρόφιλων τμημάτων και </a:t>
            </a:r>
          </a:p>
          <a:p>
            <a:pPr marL="0" indent="0" algn="r">
              <a:buNone/>
            </a:pPr>
            <a:r>
              <a:rPr lang="el-GR" dirty="0"/>
              <a:t>Η</a:t>
            </a:r>
            <a:r>
              <a:rPr lang="el-GR" baseline="-25000" dirty="0"/>
              <a:t>2</a:t>
            </a:r>
            <a:r>
              <a:rPr lang="el-GR" dirty="0"/>
              <a:t>Ο, και έλξεις υδρόφοβων τμημάτων</a:t>
            </a:r>
          </a:p>
          <a:p>
            <a:pPr algn="r"/>
            <a:r>
              <a:rPr lang="el-GR" dirty="0"/>
              <a:t>παρεμβάλλονται </a:t>
            </a:r>
            <a:r>
              <a:rPr lang="el-GR" dirty="0" err="1"/>
              <a:t>στεροειδή</a:t>
            </a:r>
            <a:r>
              <a:rPr lang="el-GR" dirty="0"/>
              <a:t> όπως      </a:t>
            </a:r>
          </a:p>
          <a:p>
            <a:pPr marL="0" indent="0" algn="r">
              <a:buNone/>
            </a:pPr>
            <a:r>
              <a:rPr lang="el-GR" dirty="0"/>
              <a:t>χοληστερόλη και πρωτεΐνες</a:t>
            </a:r>
          </a:p>
          <a:p>
            <a:pPr algn="r"/>
            <a:r>
              <a:rPr lang="el-GR" dirty="0" err="1"/>
              <a:t>γλυκοπρωτεΐνες</a:t>
            </a:r>
            <a:r>
              <a:rPr lang="el-GR" dirty="0"/>
              <a:t> ή </a:t>
            </a:r>
            <a:r>
              <a:rPr lang="el-GR" dirty="0" err="1"/>
              <a:t>γλυκολιπίδια</a:t>
            </a:r>
            <a:r>
              <a:rPr lang="el-GR" dirty="0"/>
              <a:t> </a:t>
            </a:r>
          </a:p>
          <a:p>
            <a:pPr marL="0" indent="0" algn="r">
              <a:buNone/>
            </a:pPr>
            <a:endParaRPr lang="el-GR" dirty="0"/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2866030" y="2579427"/>
            <a:ext cx="6005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Εικόνα 5" descr="http://users.sch.gr/dgspanos/pm/index.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56" y="3643948"/>
            <a:ext cx="5274310" cy="25330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440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Ρόλος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/>
              <a:t>• Ο έλεγχος ουσιών που εισέρχονται ή εξέρχονται από το κύτταρο. </a:t>
            </a:r>
          </a:p>
          <a:p>
            <a:pPr marL="0" indent="0">
              <a:buNone/>
            </a:pPr>
            <a:r>
              <a:rPr lang="el-GR" dirty="0"/>
              <a:t>• Η υποδοχή και η ερμηνεία μηνυμάτων από το περιβάλλον του κυττάρου.</a:t>
            </a:r>
          </a:p>
          <a:p>
            <a:pPr marL="0" indent="0">
              <a:buNone/>
            </a:pPr>
            <a:r>
              <a:rPr lang="el-GR" dirty="0"/>
              <a:t> </a:t>
            </a:r>
          </a:p>
          <a:p>
            <a:pPr marL="0" indent="0">
              <a:buNone/>
            </a:pPr>
            <a:r>
              <a:rPr lang="el-GR" dirty="0"/>
              <a:t>     Μεταφορά ουσιών διαμέσου της πλασματικής μεμβράνης.</a:t>
            </a:r>
          </a:p>
          <a:p>
            <a:pPr marL="0" indent="0">
              <a:buNone/>
            </a:pPr>
            <a:r>
              <a:rPr lang="el-GR" dirty="0"/>
              <a:t>Τρεις κύριοι τύποι μεταφοράς ουσιών: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Την παθητική μεταφορά (διάχυση και ώσμωση)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την ενεργητική μεταφορά (Μεταφορά ιόντων - Αντλία Κ</a:t>
            </a:r>
            <a:r>
              <a:rPr lang="el-GR" baseline="30000" dirty="0"/>
              <a:t>+</a:t>
            </a:r>
            <a:r>
              <a:rPr lang="el-GR" dirty="0"/>
              <a:t>-</a:t>
            </a:r>
            <a:r>
              <a:rPr lang="el-GR" dirty="0" err="1"/>
              <a:t>Na</a:t>
            </a:r>
            <a:r>
              <a:rPr lang="el-GR" baseline="30000" dirty="0"/>
              <a:t>+</a:t>
            </a:r>
            <a:r>
              <a:rPr lang="el-GR" dirty="0"/>
              <a:t>), και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 την </a:t>
            </a:r>
            <a:r>
              <a:rPr lang="el-GR" dirty="0" err="1"/>
              <a:t>ενδοκύττωση</a:t>
            </a:r>
            <a:r>
              <a:rPr lang="el-GR" dirty="0"/>
              <a:t> και </a:t>
            </a:r>
            <a:r>
              <a:rPr lang="el-GR" dirty="0" err="1"/>
              <a:t>εξωκύττωση</a:t>
            </a:r>
            <a:r>
              <a:rPr lang="el-GR" dirty="0"/>
              <a:t> (Μεταφορά ουσιών μεγάλου μοριακού βάρους). </a:t>
            </a:r>
          </a:p>
          <a:p>
            <a:endParaRPr lang="el-GR" dirty="0"/>
          </a:p>
        </p:txBody>
      </p:sp>
      <p:sp>
        <p:nvSpPr>
          <p:cNvPr id="4" name="Καμπύλο δεξιό βέλος 3"/>
          <p:cNvSpPr/>
          <p:nvPr/>
        </p:nvSpPr>
        <p:spPr>
          <a:xfrm>
            <a:off x="838200" y="2702255"/>
            <a:ext cx="354842" cy="85980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6599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1010</Words>
  <Application>Microsoft Office PowerPoint</Application>
  <PresentationFormat>Ευρεία οθόνη</PresentationFormat>
  <Paragraphs>109</Paragraphs>
  <Slides>23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Θέμα του Office</vt:lpstr>
      <vt:lpstr>Κύτταρο </vt:lpstr>
      <vt:lpstr>Η κυτταρική θεωρία: </vt:lpstr>
      <vt:lpstr>Παρουσίαση του PowerPoint</vt:lpstr>
      <vt:lpstr>Ευκαρυωτικά κύτταρα </vt:lpstr>
      <vt:lpstr>Διαρκή ανταλλαγή ουσιών με το περιβάλλον τους</vt:lpstr>
      <vt:lpstr>Παρουσίαση του PowerPoint</vt:lpstr>
      <vt:lpstr>Σημαντικό ρόλο: μεμβράνες </vt:lpstr>
      <vt:lpstr>Πλασματική μεμβράνη </vt:lpstr>
      <vt:lpstr>Ρόλος</vt:lpstr>
      <vt:lpstr>Εσωτερικό του κυττάρου. </vt:lpstr>
      <vt:lpstr>Πυρήνας</vt:lpstr>
      <vt:lpstr>Ρόλος του πυρήνα </vt:lpstr>
      <vt:lpstr>Ενδομεμβρανικό σύστημα.</vt:lpstr>
      <vt:lpstr>Ενδοπλασματικό δίκτυο: </vt:lpstr>
      <vt:lpstr>Ριβοσώματα</vt:lpstr>
      <vt:lpstr>Σύμπλεγμα Golgi </vt:lpstr>
      <vt:lpstr>Μιτοχόνδρια</vt:lpstr>
      <vt:lpstr>Λυσοσώματα: </vt:lpstr>
      <vt:lpstr>Υπεροξειδιοσώματα</vt:lpstr>
      <vt:lpstr>Κενοτόπια</vt:lpstr>
      <vt:lpstr>Φυτικό κύτταρο</vt:lpstr>
      <vt:lpstr>Χλωροπλάστες</vt:lpstr>
      <vt:lpstr>Κυτταρικό τοίχωμα.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Κύτταρο </dc:title>
  <dc:creator>cookie</dc:creator>
  <cp:lastModifiedBy>Angeliki Kouki</cp:lastModifiedBy>
  <cp:revision>46</cp:revision>
  <dcterms:created xsi:type="dcterms:W3CDTF">2015-03-12T08:36:26Z</dcterms:created>
  <dcterms:modified xsi:type="dcterms:W3CDTF">2021-03-05T12:15:35Z</dcterms:modified>
</cp:coreProperties>
</file>