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6" d="100"/>
          <a:sy n="106" d="100"/>
        </p:scale>
        <p:origin x="79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DD8F3CAF-0A04-4C39-80D3-15D316C61C73}"/>
    <pc:docChg chg="custSel modSld">
      <pc:chgData name="MARIA KARAMPELIA" userId="9dfcc2cac66bf474" providerId="LiveId" clId="{DD8F3CAF-0A04-4C39-80D3-15D316C61C73}" dt="2023-10-20T08:17:30.466" v="8" actId="27636"/>
      <pc:docMkLst>
        <pc:docMk/>
      </pc:docMkLst>
      <pc:sldChg chg="modSp mod">
        <pc:chgData name="MARIA KARAMPELIA" userId="9dfcc2cac66bf474" providerId="LiveId" clId="{DD8F3CAF-0A04-4C39-80D3-15D316C61C73}" dt="2023-10-20T08:17:30.466" v="8" actId="27636"/>
        <pc:sldMkLst>
          <pc:docMk/>
          <pc:sldMk cId="1335860561" sldId="257"/>
        </pc:sldMkLst>
        <pc:spChg chg="mod">
          <ac:chgData name="MARIA KARAMPELIA" userId="9dfcc2cac66bf474" providerId="LiveId" clId="{DD8F3CAF-0A04-4C39-80D3-15D316C61C73}" dt="2023-10-20T08:17:30.466" v="8" actId="27636"/>
          <ac:spMkLst>
            <pc:docMk/>
            <pc:sldMk cId="1335860561" sldId="257"/>
            <ac:spMk id="3" creationId="{A840DB83-FC06-4202-8498-CDD7B2DC534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4BE2EC-0808-143D-C0FA-A15BCA2E6919}"/>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74724F3C-029F-185D-40B3-18698C8296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0649834-8E60-9117-78C7-2419C4CEA269}"/>
              </a:ext>
            </a:extLst>
          </p:cNvPr>
          <p:cNvSpPr>
            <a:spLocks noGrp="1"/>
          </p:cNvSpPr>
          <p:nvPr>
            <p:ph type="dt" sz="half" idx="10"/>
          </p:nvPr>
        </p:nvSpPr>
        <p:spPr/>
        <p:txBody>
          <a:bodyPr/>
          <a:lstStyle/>
          <a:p>
            <a:fld id="{C8984572-9492-4ACA-9D59-19D018FEF88D}" type="datetimeFigureOut">
              <a:rPr lang="el-GR" smtClean="0"/>
              <a:t>20/10/2023</a:t>
            </a:fld>
            <a:endParaRPr lang="el-GR"/>
          </a:p>
        </p:txBody>
      </p:sp>
      <p:sp>
        <p:nvSpPr>
          <p:cNvPr id="5" name="Θέση υποσέλιδου 4">
            <a:extLst>
              <a:ext uri="{FF2B5EF4-FFF2-40B4-BE49-F238E27FC236}">
                <a16:creationId xmlns:a16="http://schemas.microsoft.com/office/drawing/2014/main" id="{FA84E6F0-3F0B-9794-B9D0-90FBCC0B745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C83C3D5-9092-3056-965D-173586437D94}"/>
              </a:ext>
            </a:extLst>
          </p:cNvPr>
          <p:cNvSpPr>
            <a:spLocks noGrp="1"/>
          </p:cNvSpPr>
          <p:nvPr>
            <p:ph type="sldNum" sz="quarter" idx="12"/>
          </p:nvPr>
        </p:nvSpPr>
        <p:spPr/>
        <p:txBody>
          <a:bodyPr/>
          <a:lstStyle/>
          <a:p>
            <a:fld id="{73D3883D-18C7-4706-ADBD-3B42CA2A1710}" type="slidenum">
              <a:rPr lang="el-GR" smtClean="0"/>
              <a:t>‹#›</a:t>
            </a:fld>
            <a:endParaRPr lang="el-GR"/>
          </a:p>
        </p:txBody>
      </p:sp>
    </p:spTree>
    <p:extLst>
      <p:ext uri="{BB962C8B-B14F-4D97-AF65-F5344CB8AC3E}">
        <p14:creationId xmlns:p14="http://schemas.microsoft.com/office/powerpoint/2010/main" val="2220759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785318-B4F7-16E0-F02B-94613E8ABDC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BD2FE8F-9FC3-5D1F-74C3-B5C74581E6C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A4CB134-5A86-DD7B-565B-6669D720F07C}"/>
              </a:ext>
            </a:extLst>
          </p:cNvPr>
          <p:cNvSpPr>
            <a:spLocks noGrp="1"/>
          </p:cNvSpPr>
          <p:nvPr>
            <p:ph type="dt" sz="half" idx="10"/>
          </p:nvPr>
        </p:nvSpPr>
        <p:spPr/>
        <p:txBody>
          <a:bodyPr/>
          <a:lstStyle/>
          <a:p>
            <a:fld id="{C8984572-9492-4ACA-9D59-19D018FEF88D}" type="datetimeFigureOut">
              <a:rPr lang="el-GR" smtClean="0"/>
              <a:t>20/10/2023</a:t>
            </a:fld>
            <a:endParaRPr lang="el-GR"/>
          </a:p>
        </p:txBody>
      </p:sp>
      <p:sp>
        <p:nvSpPr>
          <p:cNvPr id="5" name="Θέση υποσέλιδου 4">
            <a:extLst>
              <a:ext uri="{FF2B5EF4-FFF2-40B4-BE49-F238E27FC236}">
                <a16:creationId xmlns:a16="http://schemas.microsoft.com/office/drawing/2014/main" id="{C0F30D6B-5AF9-812E-2F64-9134997AF3E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FAD30C1-A1E6-BDCE-7A3D-B0828ECEB772}"/>
              </a:ext>
            </a:extLst>
          </p:cNvPr>
          <p:cNvSpPr>
            <a:spLocks noGrp="1"/>
          </p:cNvSpPr>
          <p:nvPr>
            <p:ph type="sldNum" sz="quarter" idx="12"/>
          </p:nvPr>
        </p:nvSpPr>
        <p:spPr/>
        <p:txBody>
          <a:bodyPr/>
          <a:lstStyle/>
          <a:p>
            <a:fld id="{73D3883D-18C7-4706-ADBD-3B42CA2A1710}" type="slidenum">
              <a:rPr lang="el-GR" smtClean="0"/>
              <a:t>‹#›</a:t>
            </a:fld>
            <a:endParaRPr lang="el-GR"/>
          </a:p>
        </p:txBody>
      </p:sp>
    </p:spTree>
    <p:extLst>
      <p:ext uri="{BB962C8B-B14F-4D97-AF65-F5344CB8AC3E}">
        <p14:creationId xmlns:p14="http://schemas.microsoft.com/office/powerpoint/2010/main" val="2382998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A2F2583-B3BA-FF6D-5414-B968B78FF750}"/>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C78CEF8-16C5-347B-2DDB-480362EB577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CB8D44B-977D-C7F9-F022-F3090BFBDF07}"/>
              </a:ext>
            </a:extLst>
          </p:cNvPr>
          <p:cNvSpPr>
            <a:spLocks noGrp="1"/>
          </p:cNvSpPr>
          <p:nvPr>
            <p:ph type="dt" sz="half" idx="10"/>
          </p:nvPr>
        </p:nvSpPr>
        <p:spPr/>
        <p:txBody>
          <a:bodyPr/>
          <a:lstStyle/>
          <a:p>
            <a:fld id="{C8984572-9492-4ACA-9D59-19D018FEF88D}" type="datetimeFigureOut">
              <a:rPr lang="el-GR" smtClean="0"/>
              <a:t>20/10/2023</a:t>
            </a:fld>
            <a:endParaRPr lang="el-GR"/>
          </a:p>
        </p:txBody>
      </p:sp>
      <p:sp>
        <p:nvSpPr>
          <p:cNvPr id="5" name="Θέση υποσέλιδου 4">
            <a:extLst>
              <a:ext uri="{FF2B5EF4-FFF2-40B4-BE49-F238E27FC236}">
                <a16:creationId xmlns:a16="http://schemas.microsoft.com/office/drawing/2014/main" id="{440B315A-DE43-42BE-032D-4AAEE49A3DA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C9B91D9-5041-76C5-1E12-514B32D3706D}"/>
              </a:ext>
            </a:extLst>
          </p:cNvPr>
          <p:cNvSpPr>
            <a:spLocks noGrp="1"/>
          </p:cNvSpPr>
          <p:nvPr>
            <p:ph type="sldNum" sz="quarter" idx="12"/>
          </p:nvPr>
        </p:nvSpPr>
        <p:spPr/>
        <p:txBody>
          <a:bodyPr/>
          <a:lstStyle/>
          <a:p>
            <a:fld id="{73D3883D-18C7-4706-ADBD-3B42CA2A1710}" type="slidenum">
              <a:rPr lang="el-GR" smtClean="0"/>
              <a:t>‹#›</a:t>
            </a:fld>
            <a:endParaRPr lang="el-GR"/>
          </a:p>
        </p:txBody>
      </p:sp>
    </p:spTree>
    <p:extLst>
      <p:ext uri="{BB962C8B-B14F-4D97-AF65-F5344CB8AC3E}">
        <p14:creationId xmlns:p14="http://schemas.microsoft.com/office/powerpoint/2010/main" val="3924439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D1B37B-1466-A432-2B2F-05E967DA999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A353D47-6292-80D2-60E1-12D56EF13AF2}"/>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78A3B8B-10BC-2C75-BBDA-DFE9BA428A7C}"/>
              </a:ext>
            </a:extLst>
          </p:cNvPr>
          <p:cNvSpPr>
            <a:spLocks noGrp="1"/>
          </p:cNvSpPr>
          <p:nvPr>
            <p:ph type="dt" sz="half" idx="10"/>
          </p:nvPr>
        </p:nvSpPr>
        <p:spPr/>
        <p:txBody>
          <a:bodyPr/>
          <a:lstStyle/>
          <a:p>
            <a:fld id="{C8984572-9492-4ACA-9D59-19D018FEF88D}" type="datetimeFigureOut">
              <a:rPr lang="el-GR" smtClean="0"/>
              <a:t>20/10/2023</a:t>
            </a:fld>
            <a:endParaRPr lang="el-GR"/>
          </a:p>
        </p:txBody>
      </p:sp>
      <p:sp>
        <p:nvSpPr>
          <p:cNvPr id="5" name="Θέση υποσέλιδου 4">
            <a:extLst>
              <a:ext uri="{FF2B5EF4-FFF2-40B4-BE49-F238E27FC236}">
                <a16:creationId xmlns:a16="http://schemas.microsoft.com/office/drawing/2014/main" id="{F4032CE2-2C16-2C5E-C429-8FAF19CA0D6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0AF68E9-69C6-661E-DB9F-88EDC5519444}"/>
              </a:ext>
            </a:extLst>
          </p:cNvPr>
          <p:cNvSpPr>
            <a:spLocks noGrp="1"/>
          </p:cNvSpPr>
          <p:nvPr>
            <p:ph type="sldNum" sz="quarter" idx="12"/>
          </p:nvPr>
        </p:nvSpPr>
        <p:spPr/>
        <p:txBody>
          <a:bodyPr/>
          <a:lstStyle/>
          <a:p>
            <a:fld id="{73D3883D-18C7-4706-ADBD-3B42CA2A1710}" type="slidenum">
              <a:rPr lang="el-GR" smtClean="0"/>
              <a:t>‹#›</a:t>
            </a:fld>
            <a:endParaRPr lang="el-GR"/>
          </a:p>
        </p:txBody>
      </p:sp>
    </p:spTree>
    <p:extLst>
      <p:ext uri="{BB962C8B-B14F-4D97-AF65-F5344CB8AC3E}">
        <p14:creationId xmlns:p14="http://schemas.microsoft.com/office/powerpoint/2010/main" val="2945610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2ECFE7-4385-D39D-B08F-E5C22947C73E}"/>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23FB3DF-F988-06B0-211F-D6BB838E9F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D4857CDC-E9EF-AE73-BC97-E61639839974}"/>
              </a:ext>
            </a:extLst>
          </p:cNvPr>
          <p:cNvSpPr>
            <a:spLocks noGrp="1"/>
          </p:cNvSpPr>
          <p:nvPr>
            <p:ph type="dt" sz="half" idx="10"/>
          </p:nvPr>
        </p:nvSpPr>
        <p:spPr/>
        <p:txBody>
          <a:bodyPr/>
          <a:lstStyle/>
          <a:p>
            <a:fld id="{C8984572-9492-4ACA-9D59-19D018FEF88D}" type="datetimeFigureOut">
              <a:rPr lang="el-GR" smtClean="0"/>
              <a:t>20/10/2023</a:t>
            </a:fld>
            <a:endParaRPr lang="el-GR"/>
          </a:p>
        </p:txBody>
      </p:sp>
      <p:sp>
        <p:nvSpPr>
          <p:cNvPr id="5" name="Θέση υποσέλιδου 4">
            <a:extLst>
              <a:ext uri="{FF2B5EF4-FFF2-40B4-BE49-F238E27FC236}">
                <a16:creationId xmlns:a16="http://schemas.microsoft.com/office/drawing/2014/main" id="{44A3F823-2B94-AB65-93AA-19ED856E099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4ECAC5D-CBA8-004B-59F7-283E800A506E}"/>
              </a:ext>
            </a:extLst>
          </p:cNvPr>
          <p:cNvSpPr>
            <a:spLocks noGrp="1"/>
          </p:cNvSpPr>
          <p:nvPr>
            <p:ph type="sldNum" sz="quarter" idx="12"/>
          </p:nvPr>
        </p:nvSpPr>
        <p:spPr/>
        <p:txBody>
          <a:bodyPr/>
          <a:lstStyle/>
          <a:p>
            <a:fld id="{73D3883D-18C7-4706-ADBD-3B42CA2A1710}" type="slidenum">
              <a:rPr lang="el-GR" smtClean="0"/>
              <a:t>‹#›</a:t>
            </a:fld>
            <a:endParaRPr lang="el-GR"/>
          </a:p>
        </p:txBody>
      </p:sp>
    </p:spTree>
    <p:extLst>
      <p:ext uri="{BB962C8B-B14F-4D97-AF65-F5344CB8AC3E}">
        <p14:creationId xmlns:p14="http://schemas.microsoft.com/office/powerpoint/2010/main" val="753736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817804-DBBF-15A8-22C7-EE1EB253F80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215B859-B443-BF02-5EA5-86557B9EF298}"/>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08B9A257-2101-D436-1BAB-8056DB528125}"/>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4656D90-9824-39C6-1929-F880358475BD}"/>
              </a:ext>
            </a:extLst>
          </p:cNvPr>
          <p:cNvSpPr>
            <a:spLocks noGrp="1"/>
          </p:cNvSpPr>
          <p:nvPr>
            <p:ph type="dt" sz="half" idx="10"/>
          </p:nvPr>
        </p:nvSpPr>
        <p:spPr/>
        <p:txBody>
          <a:bodyPr/>
          <a:lstStyle/>
          <a:p>
            <a:fld id="{C8984572-9492-4ACA-9D59-19D018FEF88D}" type="datetimeFigureOut">
              <a:rPr lang="el-GR" smtClean="0"/>
              <a:t>20/10/2023</a:t>
            </a:fld>
            <a:endParaRPr lang="el-GR"/>
          </a:p>
        </p:txBody>
      </p:sp>
      <p:sp>
        <p:nvSpPr>
          <p:cNvPr id="6" name="Θέση υποσέλιδου 5">
            <a:extLst>
              <a:ext uri="{FF2B5EF4-FFF2-40B4-BE49-F238E27FC236}">
                <a16:creationId xmlns:a16="http://schemas.microsoft.com/office/drawing/2014/main" id="{01111F67-62AD-397A-7C30-AA28574DB26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914B12D-32B4-FB3D-A850-FBA1AA157402}"/>
              </a:ext>
            </a:extLst>
          </p:cNvPr>
          <p:cNvSpPr>
            <a:spLocks noGrp="1"/>
          </p:cNvSpPr>
          <p:nvPr>
            <p:ph type="sldNum" sz="quarter" idx="12"/>
          </p:nvPr>
        </p:nvSpPr>
        <p:spPr/>
        <p:txBody>
          <a:bodyPr/>
          <a:lstStyle/>
          <a:p>
            <a:fld id="{73D3883D-18C7-4706-ADBD-3B42CA2A1710}" type="slidenum">
              <a:rPr lang="el-GR" smtClean="0"/>
              <a:t>‹#›</a:t>
            </a:fld>
            <a:endParaRPr lang="el-GR"/>
          </a:p>
        </p:txBody>
      </p:sp>
    </p:spTree>
    <p:extLst>
      <p:ext uri="{BB962C8B-B14F-4D97-AF65-F5344CB8AC3E}">
        <p14:creationId xmlns:p14="http://schemas.microsoft.com/office/powerpoint/2010/main" val="3428652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A951FF-374C-C6E7-07B9-144B6ECD9145}"/>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9B228CA-DC29-EF96-0364-484EB5B362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D94CE7FF-00BB-61C3-2B41-2C2C494C8DDB}"/>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C07C29A8-BEAA-6A67-F73C-1E1C506694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D7C4BC4-F487-88F0-B7F2-0C201F47EA72}"/>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4695888-FB8B-5B7A-F1C2-81B5FAC36C66}"/>
              </a:ext>
            </a:extLst>
          </p:cNvPr>
          <p:cNvSpPr>
            <a:spLocks noGrp="1"/>
          </p:cNvSpPr>
          <p:nvPr>
            <p:ph type="dt" sz="half" idx="10"/>
          </p:nvPr>
        </p:nvSpPr>
        <p:spPr/>
        <p:txBody>
          <a:bodyPr/>
          <a:lstStyle/>
          <a:p>
            <a:fld id="{C8984572-9492-4ACA-9D59-19D018FEF88D}" type="datetimeFigureOut">
              <a:rPr lang="el-GR" smtClean="0"/>
              <a:t>20/10/2023</a:t>
            </a:fld>
            <a:endParaRPr lang="el-GR"/>
          </a:p>
        </p:txBody>
      </p:sp>
      <p:sp>
        <p:nvSpPr>
          <p:cNvPr id="8" name="Θέση υποσέλιδου 7">
            <a:extLst>
              <a:ext uri="{FF2B5EF4-FFF2-40B4-BE49-F238E27FC236}">
                <a16:creationId xmlns:a16="http://schemas.microsoft.com/office/drawing/2014/main" id="{150763A1-560B-8F15-46F3-C7306D8F5650}"/>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7F4D8199-4090-62F6-21A8-9EFDEBF3519F}"/>
              </a:ext>
            </a:extLst>
          </p:cNvPr>
          <p:cNvSpPr>
            <a:spLocks noGrp="1"/>
          </p:cNvSpPr>
          <p:nvPr>
            <p:ph type="sldNum" sz="quarter" idx="12"/>
          </p:nvPr>
        </p:nvSpPr>
        <p:spPr/>
        <p:txBody>
          <a:bodyPr/>
          <a:lstStyle/>
          <a:p>
            <a:fld id="{73D3883D-18C7-4706-ADBD-3B42CA2A1710}" type="slidenum">
              <a:rPr lang="el-GR" smtClean="0"/>
              <a:t>‹#›</a:t>
            </a:fld>
            <a:endParaRPr lang="el-GR"/>
          </a:p>
        </p:txBody>
      </p:sp>
    </p:spTree>
    <p:extLst>
      <p:ext uri="{BB962C8B-B14F-4D97-AF65-F5344CB8AC3E}">
        <p14:creationId xmlns:p14="http://schemas.microsoft.com/office/powerpoint/2010/main" val="2959349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83CD62-9A06-1107-0425-3868A833191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114290A4-5EE4-00C4-7A88-110CC60BBF6E}"/>
              </a:ext>
            </a:extLst>
          </p:cNvPr>
          <p:cNvSpPr>
            <a:spLocks noGrp="1"/>
          </p:cNvSpPr>
          <p:nvPr>
            <p:ph type="dt" sz="half" idx="10"/>
          </p:nvPr>
        </p:nvSpPr>
        <p:spPr/>
        <p:txBody>
          <a:bodyPr/>
          <a:lstStyle/>
          <a:p>
            <a:fld id="{C8984572-9492-4ACA-9D59-19D018FEF88D}" type="datetimeFigureOut">
              <a:rPr lang="el-GR" smtClean="0"/>
              <a:t>20/10/2023</a:t>
            </a:fld>
            <a:endParaRPr lang="el-GR"/>
          </a:p>
        </p:txBody>
      </p:sp>
      <p:sp>
        <p:nvSpPr>
          <p:cNvPr id="4" name="Θέση υποσέλιδου 3">
            <a:extLst>
              <a:ext uri="{FF2B5EF4-FFF2-40B4-BE49-F238E27FC236}">
                <a16:creationId xmlns:a16="http://schemas.microsoft.com/office/drawing/2014/main" id="{1ED9D803-96AA-C28A-FFE6-AAEFA6B96576}"/>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187A6BF0-283F-F4DC-22E5-9CE430583EDF}"/>
              </a:ext>
            </a:extLst>
          </p:cNvPr>
          <p:cNvSpPr>
            <a:spLocks noGrp="1"/>
          </p:cNvSpPr>
          <p:nvPr>
            <p:ph type="sldNum" sz="quarter" idx="12"/>
          </p:nvPr>
        </p:nvSpPr>
        <p:spPr/>
        <p:txBody>
          <a:bodyPr/>
          <a:lstStyle/>
          <a:p>
            <a:fld id="{73D3883D-18C7-4706-ADBD-3B42CA2A1710}" type="slidenum">
              <a:rPr lang="el-GR" smtClean="0"/>
              <a:t>‹#›</a:t>
            </a:fld>
            <a:endParaRPr lang="el-GR"/>
          </a:p>
        </p:txBody>
      </p:sp>
    </p:spTree>
    <p:extLst>
      <p:ext uri="{BB962C8B-B14F-4D97-AF65-F5344CB8AC3E}">
        <p14:creationId xmlns:p14="http://schemas.microsoft.com/office/powerpoint/2010/main" val="2312354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9A6E5FD-EE12-3A28-F7EA-E4079C7FD453}"/>
              </a:ext>
            </a:extLst>
          </p:cNvPr>
          <p:cNvSpPr>
            <a:spLocks noGrp="1"/>
          </p:cNvSpPr>
          <p:nvPr>
            <p:ph type="dt" sz="half" idx="10"/>
          </p:nvPr>
        </p:nvSpPr>
        <p:spPr/>
        <p:txBody>
          <a:bodyPr/>
          <a:lstStyle/>
          <a:p>
            <a:fld id="{C8984572-9492-4ACA-9D59-19D018FEF88D}" type="datetimeFigureOut">
              <a:rPr lang="el-GR" smtClean="0"/>
              <a:t>20/10/2023</a:t>
            </a:fld>
            <a:endParaRPr lang="el-GR"/>
          </a:p>
        </p:txBody>
      </p:sp>
      <p:sp>
        <p:nvSpPr>
          <p:cNvPr id="3" name="Θέση υποσέλιδου 2">
            <a:extLst>
              <a:ext uri="{FF2B5EF4-FFF2-40B4-BE49-F238E27FC236}">
                <a16:creationId xmlns:a16="http://schemas.microsoft.com/office/drawing/2014/main" id="{1EA74BFB-69E7-F3DB-3EE8-D9D1C47ADDFC}"/>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51248B7A-5DAA-DCE6-BC53-7C3CFE591A60}"/>
              </a:ext>
            </a:extLst>
          </p:cNvPr>
          <p:cNvSpPr>
            <a:spLocks noGrp="1"/>
          </p:cNvSpPr>
          <p:nvPr>
            <p:ph type="sldNum" sz="quarter" idx="12"/>
          </p:nvPr>
        </p:nvSpPr>
        <p:spPr/>
        <p:txBody>
          <a:bodyPr/>
          <a:lstStyle/>
          <a:p>
            <a:fld id="{73D3883D-18C7-4706-ADBD-3B42CA2A1710}" type="slidenum">
              <a:rPr lang="el-GR" smtClean="0"/>
              <a:t>‹#›</a:t>
            </a:fld>
            <a:endParaRPr lang="el-GR"/>
          </a:p>
        </p:txBody>
      </p:sp>
    </p:spTree>
    <p:extLst>
      <p:ext uri="{BB962C8B-B14F-4D97-AF65-F5344CB8AC3E}">
        <p14:creationId xmlns:p14="http://schemas.microsoft.com/office/powerpoint/2010/main" val="466437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053AC8-F30A-94DF-03A3-AB087DB591B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9DAE966-BAE1-839E-2DA4-EDE3ACE7FF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342F5549-9B16-9970-4A60-9B4D25005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C9D913D-77AC-92F9-9E50-C4CBC361F43C}"/>
              </a:ext>
            </a:extLst>
          </p:cNvPr>
          <p:cNvSpPr>
            <a:spLocks noGrp="1"/>
          </p:cNvSpPr>
          <p:nvPr>
            <p:ph type="dt" sz="half" idx="10"/>
          </p:nvPr>
        </p:nvSpPr>
        <p:spPr/>
        <p:txBody>
          <a:bodyPr/>
          <a:lstStyle/>
          <a:p>
            <a:fld id="{C8984572-9492-4ACA-9D59-19D018FEF88D}" type="datetimeFigureOut">
              <a:rPr lang="el-GR" smtClean="0"/>
              <a:t>20/10/2023</a:t>
            </a:fld>
            <a:endParaRPr lang="el-GR"/>
          </a:p>
        </p:txBody>
      </p:sp>
      <p:sp>
        <p:nvSpPr>
          <p:cNvPr id="6" name="Θέση υποσέλιδου 5">
            <a:extLst>
              <a:ext uri="{FF2B5EF4-FFF2-40B4-BE49-F238E27FC236}">
                <a16:creationId xmlns:a16="http://schemas.microsoft.com/office/drawing/2014/main" id="{6E2C05F4-7C5C-298C-0B8E-8C370A71937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1C4337F-A68F-8C90-730C-17486FF58DC0}"/>
              </a:ext>
            </a:extLst>
          </p:cNvPr>
          <p:cNvSpPr>
            <a:spLocks noGrp="1"/>
          </p:cNvSpPr>
          <p:nvPr>
            <p:ph type="sldNum" sz="quarter" idx="12"/>
          </p:nvPr>
        </p:nvSpPr>
        <p:spPr/>
        <p:txBody>
          <a:bodyPr/>
          <a:lstStyle/>
          <a:p>
            <a:fld id="{73D3883D-18C7-4706-ADBD-3B42CA2A1710}" type="slidenum">
              <a:rPr lang="el-GR" smtClean="0"/>
              <a:t>‹#›</a:t>
            </a:fld>
            <a:endParaRPr lang="el-GR"/>
          </a:p>
        </p:txBody>
      </p:sp>
    </p:spTree>
    <p:extLst>
      <p:ext uri="{BB962C8B-B14F-4D97-AF65-F5344CB8AC3E}">
        <p14:creationId xmlns:p14="http://schemas.microsoft.com/office/powerpoint/2010/main" val="3110235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B87647-B37A-6DC7-CA91-82E8A528D6A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AD604F5-9C66-E84C-2EDA-3CEB367896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9F8527E2-9A0A-0033-E5AB-3C1BE055CA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5FA2295-3FD0-84CB-CA36-CFA855DBC7E9}"/>
              </a:ext>
            </a:extLst>
          </p:cNvPr>
          <p:cNvSpPr>
            <a:spLocks noGrp="1"/>
          </p:cNvSpPr>
          <p:nvPr>
            <p:ph type="dt" sz="half" idx="10"/>
          </p:nvPr>
        </p:nvSpPr>
        <p:spPr/>
        <p:txBody>
          <a:bodyPr/>
          <a:lstStyle/>
          <a:p>
            <a:fld id="{C8984572-9492-4ACA-9D59-19D018FEF88D}" type="datetimeFigureOut">
              <a:rPr lang="el-GR" smtClean="0"/>
              <a:t>20/10/2023</a:t>
            </a:fld>
            <a:endParaRPr lang="el-GR"/>
          </a:p>
        </p:txBody>
      </p:sp>
      <p:sp>
        <p:nvSpPr>
          <p:cNvPr id="6" name="Θέση υποσέλιδου 5">
            <a:extLst>
              <a:ext uri="{FF2B5EF4-FFF2-40B4-BE49-F238E27FC236}">
                <a16:creationId xmlns:a16="http://schemas.microsoft.com/office/drawing/2014/main" id="{28A39EDC-BCF6-ADF9-5364-667C4E6156F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B5695EB-9B31-AB53-86FD-66E5FD83F18B}"/>
              </a:ext>
            </a:extLst>
          </p:cNvPr>
          <p:cNvSpPr>
            <a:spLocks noGrp="1"/>
          </p:cNvSpPr>
          <p:nvPr>
            <p:ph type="sldNum" sz="quarter" idx="12"/>
          </p:nvPr>
        </p:nvSpPr>
        <p:spPr/>
        <p:txBody>
          <a:bodyPr/>
          <a:lstStyle/>
          <a:p>
            <a:fld id="{73D3883D-18C7-4706-ADBD-3B42CA2A1710}" type="slidenum">
              <a:rPr lang="el-GR" smtClean="0"/>
              <a:t>‹#›</a:t>
            </a:fld>
            <a:endParaRPr lang="el-GR"/>
          </a:p>
        </p:txBody>
      </p:sp>
    </p:spTree>
    <p:extLst>
      <p:ext uri="{BB962C8B-B14F-4D97-AF65-F5344CB8AC3E}">
        <p14:creationId xmlns:p14="http://schemas.microsoft.com/office/powerpoint/2010/main" val="2683038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C9F04B82-CA59-A5AC-41B5-E30643F8BB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36E797C-25E8-ED1C-9930-74FC5D460F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D7A5505-B934-1C01-1328-46021C1DBD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984572-9492-4ACA-9D59-19D018FEF88D}" type="datetimeFigureOut">
              <a:rPr lang="el-GR" smtClean="0"/>
              <a:t>20/10/2023</a:t>
            </a:fld>
            <a:endParaRPr lang="el-GR"/>
          </a:p>
        </p:txBody>
      </p:sp>
      <p:sp>
        <p:nvSpPr>
          <p:cNvPr id="5" name="Θέση υποσέλιδου 4">
            <a:extLst>
              <a:ext uri="{FF2B5EF4-FFF2-40B4-BE49-F238E27FC236}">
                <a16:creationId xmlns:a16="http://schemas.microsoft.com/office/drawing/2014/main" id="{CA9640C6-306D-A7DC-1B30-1F751D8B5E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9E32CA94-8F94-E6C4-4E2E-9153E59184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3883D-18C7-4706-ADBD-3B42CA2A1710}" type="slidenum">
              <a:rPr lang="el-GR" smtClean="0"/>
              <a:t>‹#›</a:t>
            </a:fld>
            <a:endParaRPr lang="el-GR"/>
          </a:p>
        </p:txBody>
      </p:sp>
    </p:spTree>
    <p:extLst>
      <p:ext uri="{BB962C8B-B14F-4D97-AF65-F5344CB8AC3E}">
        <p14:creationId xmlns:p14="http://schemas.microsoft.com/office/powerpoint/2010/main" val="1123838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825F1F-147E-46F0-A11E-FC461EC42E91}"/>
              </a:ext>
            </a:extLst>
          </p:cNvPr>
          <p:cNvSpPr>
            <a:spLocks noGrp="1"/>
          </p:cNvSpPr>
          <p:nvPr>
            <p:ph type="ctrTitle"/>
          </p:nvPr>
        </p:nvSpPr>
        <p:spPr>
          <a:xfrm>
            <a:off x="0" y="0"/>
            <a:ext cx="12191999" cy="5158854"/>
          </a:xfrm>
        </p:spPr>
        <p:txBody>
          <a:bodyPr>
            <a:noAutofit/>
          </a:bodyPr>
          <a:lstStyle/>
          <a:p>
            <a:r>
              <a:rPr lang="el-GR" sz="4800" b="1" dirty="0"/>
              <a:t>ΠΟΙΜΑΝΤΙΚΗ ΨΥΧΟΛΟΓΙΑ</a:t>
            </a:r>
            <a:br>
              <a:rPr lang="el-GR" sz="4800" b="1" dirty="0"/>
            </a:br>
            <a:r>
              <a:rPr lang="el-GR" sz="4800" b="1" dirty="0"/>
              <a:t>ΕΝΟΤΗΤΑ 1</a:t>
            </a:r>
            <a:r>
              <a:rPr lang="el-GR" sz="4800" b="1" baseline="30000" dirty="0"/>
              <a:t>Η</a:t>
            </a:r>
            <a:br>
              <a:rPr lang="el-GR" sz="4800" b="1" baseline="30000" dirty="0"/>
            </a:br>
            <a:r>
              <a:rPr lang="el-GR" sz="4800" b="1" dirty="0"/>
              <a:t>ΤΙ ΚΑΝΕΙ ΤΗ ΣΥΜΒΟΥΛΕΥΤΙΚΗ </a:t>
            </a:r>
            <a:br>
              <a:rPr lang="el-GR" sz="4800" b="1" dirty="0"/>
            </a:br>
            <a:r>
              <a:rPr lang="el-GR" sz="4800" b="1" dirty="0"/>
              <a:t>ΝΑ ΕΙΝΑΙ ΠΟΙΜΑΝΤΙΚΗ;</a:t>
            </a:r>
            <a:br>
              <a:rPr lang="el-GR" sz="4800" b="1" dirty="0"/>
            </a:br>
            <a:r>
              <a:rPr lang="el-GR" sz="3600" b="1" dirty="0">
                <a:solidFill>
                  <a:srgbClr val="FF0000"/>
                </a:solidFill>
              </a:rPr>
              <a:t>(Από το βιβλίο του </a:t>
            </a:r>
            <a:r>
              <a:rPr lang="en-US" sz="3600" b="1" dirty="0" err="1">
                <a:solidFill>
                  <a:srgbClr val="FF0000"/>
                </a:solidFill>
              </a:rPr>
              <a:t>Stepfen</a:t>
            </a:r>
            <a:r>
              <a:rPr lang="en-US" sz="3600" b="1" dirty="0">
                <a:solidFill>
                  <a:srgbClr val="FF0000"/>
                </a:solidFill>
              </a:rPr>
              <a:t> Muse</a:t>
            </a:r>
            <a:r>
              <a:rPr lang="el-GR" sz="3600" b="1" dirty="0">
                <a:solidFill>
                  <a:srgbClr val="FF0000"/>
                </a:solidFill>
              </a:rPr>
              <a:t>, «Τι κάνει τη συμβουλευτική να είναι ποιμαντική;», </a:t>
            </a:r>
            <a:r>
              <a:rPr lang="el-GR" sz="3600" b="1" i="1" dirty="0">
                <a:solidFill>
                  <a:srgbClr val="FF0000"/>
                </a:solidFill>
              </a:rPr>
              <a:t>Δρόμοι Ψυχής</a:t>
            </a:r>
            <a:r>
              <a:rPr lang="el-GR" sz="3600" b="1" dirty="0">
                <a:solidFill>
                  <a:srgbClr val="FF0000"/>
                </a:solidFill>
              </a:rPr>
              <a:t>, Ιούνιος 2011, Τεύχος 1, Εκδόσεις Αρμός, σσ.38-57)</a:t>
            </a:r>
            <a:br>
              <a:rPr lang="el-GR" sz="3600" b="1" dirty="0">
                <a:solidFill>
                  <a:srgbClr val="FF0000"/>
                </a:solidFill>
              </a:rPr>
            </a:br>
            <a:endParaRPr lang="el-GR" sz="4800" b="1" dirty="0"/>
          </a:p>
        </p:txBody>
      </p:sp>
      <p:sp>
        <p:nvSpPr>
          <p:cNvPr id="3" name="Υπότιτλος 2">
            <a:extLst>
              <a:ext uri="{FF2B5EF4-FFF2-40B4-BE49-F238E27FC236}">
                <a16:creationId xmlns:a16="http://schemas.microsoft.com/office/drawing/2014/main" id="{A840DB83-FC06-4202-8498-CDD7B2DC534E}"/>
              </a:ext>
            </a:extLst>
          </p:cNvPr>
          <p:cNvSpPr>
            <a:spLocks noGrp="1"/>
          </p:cNvSpPr>
          <p:nvPr>
            <p:ph type="subTitle" idx="1"/>
          </p:nvPr>
        </p:nvSpPr>
        <p:spPr>
          <a:xfrm>
            <a:off x="1032878" y="4943192"/>
            <a:ext cx="9435548" cy="1914806"/>
          </a:xfrm>
        </p:spPr>
        <p:txBody>
          <a:bodyPr>
            <a:normAutofit fontScale="55000" lnSpcReduction="20000"/>
          </a:bodyPr>
          <a:lstStyle/>
          <a:p>
            <a:endParaRPr lang="el-GR" dirty="0"/>
          </a:p>
          <a:p>
            <a:endParaRPr lang="el-GR" sz="3600" dirty="0"/>
          </a:p>
          <a:p>
            <a:r>
              <a:rPr lang="el-GR" sz="3600" dirty="0"/>
              <a:t>Ε΄ ΕΞΑΜΗΝΟ</a:t>
            </a:r>
            <a:br>
              <a:rPr lang="el-GR" sz="3600" dirty="0"/>
            </a:br>
            <a:r>
              <a:rPr lang="el-GR" sz="3600" dirty="0"/>
              <a:t>ΙΕΡΑΤΙΚΩΝ ΣΠΟΥΔΩΝ</a:t>
            </a:r>
          </a:p>
          <a:p>
            <a:r>
              <a:rPr lang="el-GR" sz="3600" dirty="0"/>
              <a:t>ΔΙΔΑΣΚΟΥΣΑ: ΜΑΡΙΑ Κ. ΚΑΡΑΜΠΕΛΙΑ</a:t>
            </a:r>
          </a:p>
          <a:p>
            <a:r>
              <a:rPr lang="el-GR" sz="3600" dirty="0"/>
              <a:t> </a:t>
            </a:r>
          </a:p>
          <a:p>
            <a:endParaRPr lang="el-GR" dirty="0"/>
          </a:p>
        </p:txBody>
      </p:sp>
    </p:spTree>
    <p:extLst>
      <p:ext uri="{BB962C8B-B14F-4D97-AF65-F5344CB8AC3E}">
        <p14:creationId xmlns:p14="http://schemas.microsoft.com/office/powerpoint/2010/main" val="1335860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3AA259-D4A4-2B68-943F-3C45568AB227}"/>
              </a:ext>
            </a:extLst>
          </p:cNvPr>
          <p:cNvSpPr>
            <a:spLocks noGrp="1"/>
          </p:cNvSpPr>
          <p:nvPr>
            <p:ph type="title"/>
          </p:nvPr>
        </p:nvSpPr>
        <p:spPr>
          <a:xfrm>
            <a:off x="0" y="18256"/>
            <a:ext cx="12192000" cy="841554"/>
          </a:xfrm>
        </p:spPr>
        <p:txBody>
          <a:bodyPr>
            <a:normAutofit/>
          </a:bodyPr>
          <a:lstStyle/>
          <a:p>
            <a:pPr algn="ctr"/>
            <a:r>
              <a:rPr lang="el-GR" sz="3600" b="1" dirty="0"/>
              <a:t>Η θεία Χάρη, η πίστη και η προσωπικότητα του θεραπευτή</a:t>
            </a:r>
            <a:endParaRPr lang="el-GR" sz="3600" dirty="0"/>
          </a:p>
        </p:txBody>
      </p:sp>
      <p:sp>
        <p:nvSpPr>
          <p:cNvPr id="3" name="Θέση περιεχομένου 2">
            <a:extLst>
              <a:ext uri="{FF2B5EF4-FFF2-40B4-BE49-F238E27FC236}">
                <a16:creationId xmlns:a16="http://schemas.microsoft.com/office/drawing/2014/main" id="{78E23649-1FBE-BC36-1632-92DE424BF7F7}"/>
              </a:ext>
            </a:extLst>
          </p:cNvPr>
          <p:cNvSpPr>
            <a:spLocks noGrp="1"/>
          </p:cNvSpPr>
          <p:nvPr>
            <p:ph idx="1"/>
          </p:nvPr>
        </p:nvSpPr>
        <p:spPr>
          <a:xfrm>
            <a:off x="-1" y="696036"/>
            <a:ext cx="12191999" cy="6143707"/>
          </a:xfrm>
        </p:spPr>
        <p:txBody>
          <a:bodyPr>
            <a:normAutofit lnSpcReduction="10000"/>
          </a:bodyPr>
          <a:lstStyle/>
          <a:p>
            <a:r>
              <a:rPr lang="el-GR" b="1" dirty="0"/>
              <a:t>Κανένας δεν μπορεί να ανταποκριθεί στη μοναδικότητα ενός προσώπου</a:t>
            </a:r>
            <a:r>
              <a:rPr lang="el-GR" dirty="0"/>
              <a:t>, αν δεν έχει </a:t>
            </a:r>
            <a:r>
              <a:rPr lang="el-GR" u="sng" dirty="0"/>
              <a:t>ταπείνωση</a:t>
            </a:r>
            <a:r>
              <a:rPr lang="el-GR" dirty="0"/>
              <a:t>, μπολιασμένη με </a:t>
            </a:r>
            <a:r>
              <a:rPr lang="el-GR" u="sng" dirty="0"/>
              <a:t>αγαπητική ευαισθησία </a:t>
            </a:r>
            <a:r>
              <a:rPr lang="el-GR" dirty="0"/>
              <a:t>και </a:t>
            </a:r>
            <a:r>
              <a:rPr lang="el-GR" u="sng" dirty="0"/>
              <a:t>σεβασμό</a:t>
            </a:r>
            <a:r>
              <a:rPr lang="el-GR" dirty="0"/>
              <a:t> για τον άλλον, αν δεν έχει </a:t>
            </a:r>
            <a:r>
              <a:rPr lang="el-GR" u="sng" dirty="0"/>
              <a:t>ασκητική πιστότητα στο Άγιο Πνεύμα</a:t>
            </a:r>
            <a:r>
              <a:rPr lang="el-GR" dirty="0"/>
              <a:t>.</a:t>
            </a:r>
          </a:p>
          <a:p>
            <a:r>
              <a:rPr lang="el-GR" b="1" dirty="0"/>
              <a:t>Αυτό συνήθως συμβαίνει </a:t>
            </a:r>
            <a:r>
              <a:rPr lang="el-GR" b="1" dirty="0">
                <a:solidFill>
                  <a:srgbClr val="FF0000"/>
                </a:solidFill>
              </a:rPr>
              <a:t>είτε επειδή δεν συναντούμε αληθινά τον άλλον</a:t>
            </a:r>
            <a:r>
              <a:rPr lang="el-GR" dirty="0"/>
              <a:t>, </a:t>
            </a:r>
            <a:r>
              <a:rPr lang="el-GR" b="1" dirty="0"/>
              <a:t>παρά μόνο τον προσαρμόζουμε στις δικές μας θεωρίες </a:t>
            </a:r>
            <a:r>
              <a:rPr lang="el-GR" dirty="0"/>
              <a:t>χάνοντας έτσι μείζονες πτυχές του προσώπου του, </a:t>
            </a:r>
            <a:r>
              <a:rPr lang="el-GR" b="1" dirty="0">
                <a:solidFill>
                  <a:srgbClr val="FF0000"/>
                </a:solidFill>
              </a:rPr>
              <a:t>είτε εξαιτίας των ακόμη αμετανόητων παθών μας</a:t>
            </a:r>
            <a:r>
              <a:rPr lang="el-GR" dirty="0"/>
              <a:t>.</a:t>
            </a:r>
          </a:p>
          <a:p>
            <a:r>
              <a:rPr lang="el-GR" dirty="0"/>
              <a:t>Κατά τη διάρκεια της θεραπείας χτίζεται μια </a:t>
            </a:r>
            <a:r>
              <a:rPr lang="el-GR" b="1" dirty="0">
                <a:solidFill>
                  <a:srgbClr val="FF0000"/>
                </a:solidFill>
              </a:rPr>
              <a:t>σχέση αμοιβαιότητας</a:t>
            </a:r>
            <a:r>
              <a:rPr lang="el-GR" dirty="0"/>
              <a:t>, δηλαδή ασκείται ένα είδος επιρροής και στον θεραπευτή.</a:t>
            </a:r>
          </a:p>
          <a:p>
            <a:r>
              <a:rPr lang="el-GR" dirty="0"/>
              <a:t>Η ηγέτης των </a:t>
            </a:r>
            <a:r>
              <a:rPr lang="el-GR" dirty="0" err="1"/>
              <a:t>Αβοριγίνων</a:t>
            </a:r>
            <a:r>
              <a:rPr lang="el-GR" dirty="0"/>
              <a:t> της Αυστραλίας </a:t>
            </a:r>
            <a:r>
              <a:rPr lang="en-US" dirty="0"/>
              <a:t>Lila Watson </a:t>
            </a:r>
            <a:r>
              <a:rPr lang="el-GR" dirty="0"/>
              <a:t>σχολιάζει: «</a:t>
            </a:r>
            <a:r>
              <a:rPr lang="el-GR" i="1" dirty="0"/>
              <a:t>Αν ήρθες για να μας βοηθήσεις, μην σκοτίζεσαι. Αν όμως ήρθες για να αναγνωρίσεις το γεγονός ότι η ελευθερία σου είναι άρρηκτα συνδεδεμένη με τη δική μας, τότε ας πορευτούμε μαζί</a:t>
            </a:r>
            <a:r>
              <a:rPr lang="el-GR" dirty="0"/>
              <a:t>».</a:t>
            </a:r>
          </a:p>
          <a:p>
            <a:r>
              <a:rPr lang="el-GR" dirty="0"/>
              <a:t>Η υπαρξιακή αυτή στάση εκφράζει </a:t>
            </a:r>
            <a:r>
              <a:rPr lang="el-GR" u="sng" dirty="0"/>
              <a:t>την αληθινή σχέση της ορθόδοξης χριστιανικής κοινότητας με τον κόσμο</a:t>
            </a:r>
            <a:r>
              <a:rPr lang="el-GR" dirty="0"/>
              <a:t>, μια σχέση αναγνώρισης της μοναδικότητας του ανθρώπινου είδους, που μοιράζεται τον ίδιο Δημιουργό και μια κοινή υπεύθυνη ζωή.</a:t>
            </a:r>
          </a:p>
        </p:txBody>
      </p:sp>
    </p:spTree>
    <p:extLst>
      <p:ext uri="{BB962C8B-B14F-4D97-AF65-F5344CB8AC3E}">
        <p14:creationId xmlns:p14="http://schemas.microsoft.com/office/powerpoint/2010/main" val="785088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41DC7E-3F84-C0F2-A8E5-A8AC34CC08BE}"/>
              </a:ext>
            </a:extLst>
          </p:cNvPr>
          <p:cNvSpPr>
            <a:spLocks noGrp="1"/>
          </p:cNvSpPr>
          <p:nvPr>
            <p:ph type="title"/>
          </p:nvPr>
        </p:nvSpPr>
        <p:spPr>
          <a:xfrm>
            <a:off x="0" y="18255"/>
            <a:ext cx="12192000" cy="923441"/>
          </a:xfrm>
        </p:spPr>
        <p:txBody>
          <a:bodyPr>
            <a:normAutofit/>
          </a:bodyPr>
          <a:lstStyle/>
          <a:p>
            <a:pPr algn="ctr"/>
            <a:r>
              <a:rPr lang="el-GR" sz="3600" b="1" dirty="0"/>
              <a:t>Η θεία Χάρη, η πίστη και η προσωπικότητα του θεραπευτή</a:t>
            </a:r>
            <a:endParaRPr lang="el-GR" sz="3600" dirty="0"/>
          </a:p>
        </p:txBody>
      </p:sp>
      <p:sp>
        <p:nvSpPr>
          <p:cNvPr id="3" name="Θέση περιεχομένου 2">
            <a:extLst>
              <a:ext uri="{FF2B5EF4-FFF2-40B4-BE49-F238E27FC236}">
                <a16:creationId xmlns:a16="http://schemas.microsoft.com/office/drawing/2014/main" id="{A335A0BC-BDF9-373B-9D7B-EBC2658EE58E}"/>
              </a:ext>
            </a:extLst>
          </p:cNvPr>
          <p:cNvSpPr>
            <a:spLocks noGrp="1"/>
          </p:cNvSpPr>
          <p:nvPr>
            <p:ph idx="1"/>
          </p:nvPr>
        </p:nvSpPr>
        <p:spPr>
          <a:xfrm>
            <a:off x="0" y="941696"/>
            <a:ext cx="12192000" cy="5898049"/>
          </a:xfrm>
        </p:spPr>
        <p:txBody>
          <a:bodyPr/>
          <a:lstStyle/>
          <a:p>
            <a:r>
              <a:rPr lang="en-US" u="sng" dirty="0"/>
              <a:t>O Stefan Muse</a:t>
            </a:r>
            <a:r>
              <a:rPr lang="el-GR" u="sng" dirty="0"/>
              <a:t> συχνά αναφέρει στους φοιτητές του</a:t>
            </a:r>
            <a:r>
              <a:rPr lang="el-GR" dirty="0"/>
              <a:t>: «</a:t>
            </a:r>
            <a:r>
              <a:rPr lang="el-GR" b="1" i="1" dirty="0"/>
              <a:t>Αν η σχέση με τον πελάτη σας δεν σας έχει αλλάξει εσωτερικά, τότε να ξέρετε πως δεν τον έχετε συναντήσει ακόμα</a:t>
            </a:r>
            <a:r>
              <a:rPr lang="el-GR" dirty="0"/>
              <a:t>».</a:t>
            </a:r>
          </a:p>
          <a:p>
            <a:r>
              <a:rPr lang="el-GR" dirty="0"/>
              <a:t>Και αυτό ισχύει γιατί </a:t>
            </a:r>
            <a:r>
              <a:rPr lang="el-GR" b="1" dirty="0">
                <a:solidFill>
                  <a:srgbClr val="FF0000"/>
                </a:solidFill>
              </a:rPr>
              <a:t>η αληθινή συνάντηση δεν είναι ποτέ ιμπεριαλιστική</a:t>
            </a:r>
            <a:r>
              <a:rPr lang="el-GR" dirty="0"/>
              <a:t>, όπου δηλαδή «</a:t>
            </a:r>
            <a:r>
              <a:rPr lang="el-GR" i="1" dirty="0"/>
              <a:t>εγώ που είμαι και έχω θα δώσω σε σένα που δεν είσαι και δεν έχεις</a:t>
            </a:r>
            <a:r>
              <a:rPr lang="el-GR" dirty="0"/>
              <a:t>».</a:t>
            </a:r>
          </a:p>
          <a:p>
            <a:r>
              <a:rPr lang="el-GR" dirty="0"/>
              <a:t>Η αληθινή συνάντηση είναι ένα </a:t>
            </a:r>
            <a:r>
              <a:rPr lang="el-GR" b="1" dirty="0">
                <a:solidFill>
                  <a:srgbClr val="FF0000"/>
                </a:solidFill>
              </a:rPr>
              <a:t>κοινό προσκύνημα </a:t>
            </a:r>
            <a:r>
              <a:rPr lang="el-GR" dirty="0"/>
              <a:t>κατά το οποίο μεταμορφώνονται και οι δύο συνοδοιπόροι καθώς συναντούν απροσδόκητα τον Κύριο εν μέσω αυτών, κάθε στιγμή που αγαπούν ο ένας τον άλλο μ’ αυτόν τον τρόπο.</a:t>
            </a:r>
          </a:p>
          <a:p>
            <a:r>
              <a:rPr lang="el-GR" dirty="0"/>
              <a:t>Ίαση και αληθινή ζωή προκύπτουν από την αληθινή συνάντηση με τον διπλανό μας, εκεί που ανακαλύπτουμε τον Χριστό εν μέσω ημών.</a:t>
            </a:r>
          </a:p>
          <a:p>
            <a:r>
              <a:rPr lang="el-GR" dirty="0"/>
              <a:t>Ο Χριστός και μόνο Αυτός μπορεί να καταστήσει δυνατή μια τέτοια συνάντηση.</a:t>
            </a:r>
          </a:p>
        </p:txBody>
      </p:sp>
    </p:spTree>
    <p:extLst>
      <p:ext uri="{BB962C8B-B14F-4D97-AF65-F5344CB8AC3E}">
        <p14:creationId xmlns:p14="http://schemas.microsoft.com/office/powerpoint/2010/main" val="2929978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E3D9C4-C526-CC2A-1D33-A45C271EFAA4}"/>
              </a:ext>
            </a:extLst>
          </p:cNvPr>
          <p:cNvSpPr>
            <a:spLocks noGrp="1"/>
          </p:cNvSpPr>
          <p:nvPr>
            <p:ph type="title"/>
          </p:nvPr>
        </p:nvSpPr>
        <p:spPr>
          <a:xfrm>
            <a:off x="0" y="18255"/>
            <a:ext cx="12192000" cy="868849"/>
          </a:xfrm>
        </p:spPr>
        <p:txBody>
          <a:bodyPr>
            <a:normAutofit/>
          </a:bodyPr>
          <a:lstStyle/>
          <a:p>
            <a:pPr algn="ctr"/>
            <a:r>
              <a:rPr lang="el-GR" sz="3600" b="1" dirty="0"/>
              <a:t>Η θεία Χάρη, η πίστη και η προσωπικότητα του θεραπευτή</a:t>
            </a:r>
            <a:endParaRPr lang="el-GR" sz="3600" dirty="0"/>
          </a:p>
        </p:txBody>
      </p:sp>
      <p:sp>
        <p:nvSpPr>
          <p:cNvPr id="3" name="Θέση περιεχομένου 2">
            <a:extLst>
              <a:ext uri="{FF2B5EF4-FFF2-40B4-BE49-F238E27FC236}">
                <a16:creationId xmlns:a16="http://schemas.microsoft.com/office/drawing/2014/main" id="{2A1977E8-A084-4EF1-4D3C-B9884310E6B3}"/>
              </a:ext>
            </a:extLst>
          </p:cNvPr>
          <p:cNvSpPr>
            <a:spLocks noGrp="1"/>
          </p:cNvSpPr>
          <p:nvPr>
            <p:ph idx="1"/>
          </p:nvPr>
        </p:nvSpPr>
        <p:spPr>
          <a:xfrm>
            <a:off x="0" y="887104"/>
            <a:ext cx="12192000" cy="5952641"/>
          </a:xfrm>
        </p:spPr>
        <p:txBody>
          <a:bodyPr>
            <a:normAutofit lnSpcReduction="10000"/>
          </a:bodyPr>
          <a:lstStyle/>
          <a:p>
            <a:r>
              <a:rPr lang="el-GR" dirty="0"/>
              <a:t>Ο γέροντας και αρχιμανδρίτης Σωφρόνιος θεωρεί ότι οι παραδοσιακές ορθόδοξες χριστιανικές αρετές της </a:t>
            </a:r>
            <a:r>
              <a:rPr lang="el-GR" dirty="0">
                <a:solidFill>
                  <a:srgbClr val="FF0000"/>
                </a:solidFill>
              </a:rPr>
              <a:t>προσευχής</a:t>
            </a:r>
            <a:r>
              <a:rPr lang="el-GR" dirty="0"/>
              <a:t>, της </a:t>
            </a:r>
            <a:r>
              <a:rPr lang="el-GR" dirty="0">
                <a:solidFill>
                  <a:srgbClr val="FF0000"/>
                </a:solidFill>
              </a:rPr>
              <a:t>επαγρύπνησης</a:t>
            </a:r>
            <a:r>
              <a:rPr lang="el-GR" dirty="0"/>
              <a:t> και της </a:t>
            </a:r>
            <a:r>
              <a:rPr lang="el-GR" dirty="0">
                <a:solidFill>
                  <a:srgbClr val="FF0000"/>
                </a:solidFill>
              </a:rPr>
              <a:t>άσκησης</a:t>
            </a:r>
            <a:r>
              <a:rPr lang="el-GR" dirty="0"/>
              <a:t> πρέπει να είναι αναπόσπαστες αρετές όλων όσων ασχολούνται με την ορθή διάγνωση και προσφορά θεραπείας σε ανθρώπους που υποφέρουν.</a:t>
            </a:r>
          </a:p>
          <a:p>
            <a:r>
              <a:rPr lang="el-GR" dirty="0"/>
              <a:t>Μόνο τότε </a:t>
            </a:r>
            <a:r>
              <a:rPr lang="el-GR" b="1" dirty="0">
                <a:solidFill>
                  <a:srgbClr val="FF0000"/>
                </a:solidFill>
              </a:rPr>
              <a:t>ο νους </a:t>
            </a:r>
            <a:r>
              <a:rPr lang="el-GR" dirty="0"/>
              <a:t>καθίσταται ικανός </a:t>
            </a:r>
            <a:r>
              <a:rPr lang="el-GR" b="1" dirty="0"/>
              <a:t>να δει όχι τη φυσική καρδιά αλλά τι συμβαίνει σ’ αυτήν</a:t>
            </a:r>
            <a:r>
              <a:rPr lang="el-GR" dirty="0"/>
              <a:t>, δηλαδή </a:t>
            </a:r>
            <a:r>
              <a:rPr lang="el-GR" u="sng" dirty="0"/>
              <a:t>τα αισθήματα που διολισθαίνουν μέσα της </a:t>
            </a:r>
            <a:r>
              <a:rPr lang="el-GR" dirty="0"/>
              <a:t>και τις </a:t>
            </a:r>
            <a:r>
              <a:rPr lang="el-GR" u="sng" dirty="0"/>
              <a:t>ψυχικές παραστάσεις που πλησιάζουν απ’ έξω</a:t>
            </a:r>
            <a:r>
              <a:rPr lang="el-GR" dirty="0"/>
              <a:t>. </a:t>
            </a:r>
          </a:p>
          <a:p>
            <a:r>
              <a:rPr lang="el-GR" dirty="0"/>
              <a:t>Όταν η προσοχή του νου είναι καθηλωμένη στην καρδιά, είναι δυνατόν να ελέγχουμε τι συμβαίνει σ’ αυτήν και η μάχη εναντίον των παθών παίρνει έναν λογικό χαρακτήρα. </a:t>
            </a:r>
          </a:p>
          <a:p>
            <a:r>
              <a:rPr lang="el-GR" dirty="0"/>
              <a:t>Ο εχθρός αναγνωρίζεται και μπορεί να διωχθεί με τη δύναμη του ονόματος του Χριστού. </a:t>
            </a:r>
          </a:p>
          <a:p>
            <a:r>
              <a:rPr lang="el-GR" u="sng" dirty="0"/>
              <a:t>Μ’ αυτό το ασκητικό κατόρθωμα η καρδιά γίνεται πολύ ευαίσθητη</a:t>
            </a:r>
            <a:r>
              <a:rPr lang="el-GR" dirty="0"/>
              <a:t>, τόσο οξυδερκής, </a:t>
            </a:r>
            <a:r>
              <a:rPr lang="el-GR" u="sng" dirty="0"/>
              <a:t>ώστε τελικά, όταν προσεύχεται για κάποιον, μπορεί να διακρίνει σχεδόν αμέσως την κατάσταση του προσώπου για το οποίο προσεύχεται.</a:t>
            </a:r>
          </a:p>
        </p:txBody>
      </p:sp>
    </p:spTree>
    <p:extLst>
      <p:ext uri="{BB962C8B-B14F-4D97-AF65-F5344CB8AC3E}">
        <p14:creationId xmlns:p14="http://schemas.microsoft.com/office/powerpoint/2010/main" val="3166864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D83346-2A21-9556-E672-232A08FEE7F8}"/>
              </a:ext>
            </a:extLst>
          </p:cNvPr>
          <p:cNvSpPr>
            <a:spLocks noGrp="1"/>
          </p:cNvSpPr>
          <p:nvPr>
            <p:ph type="title"/>
          </p:nvPr>
        </p:nvSpPr>
        <p:spPr>
          <a:xfrm>
            <a:off x="838200" y="18255"/>
            <a:ext cx="10515600" cy="677781"/>
          </a:xfrm>
        </p:spPr>
        <p:txBody>
          <a:bodyPr>
            <a:normAutofit fontScale="90000"/>
          </a:bodyPr>
          <a:lstStyle/>
          <a:p>
            <a:r>
              <a:rPr lang="el-GR" b="1" dirty="0" err="1"/>
              <a:t>Ιατρικοποιώντας</a:t>
            </a:r>
            <a:r>
              <a:rPr lang="el-GR" b="1" dirty="0"/>
              <a:t> το πεδίο της Συμβουλευτικής</a:t>
            </a:r>
            <a:endParaRPr lang="el-GR" dirty="0"/>
          </a:p>
        </p:txBody>
      </p:sp>
      <p:sp>
        <p:nvSpPr>
          <p:cNvPr id="3" name="Θέση περιεχομένου 2">
            <a:extLst>
              <a:ext uri="{FF2B5EF4-FFF2-40B4-BE49-F238E27FC236}">
                <a16:creationId xmlns:a16="http://schemas.microsoft.com/office/drawing/2014/main" id="{DBD90B68-B14F-9AC6-C5AA-1900973FA0E7}"/>
              </a:ext>
            </a:extLst>
          </p:cNvPr>
          <p:cNvSpPr>
            <a:spLocks noGrp="1"/>
          </p:cNvSpPr>
          <p:nvPr>
            <p:ph idx="1"/>
          </p:nvPr>
        </p:nvSpPr>
        <p:spPr>
          <a:xfrm>
            <a:off x="0" y="696036"/>
            <a:ext cx="12192000" cy="6143709"/>
          </a:xfrm>
        </p:spPr>
        <p:txBody>
          <a:bodyPr>
            <a:normAutofit lnSpcReduction="10000"/>
          </a:bodyPr>
          <a:lstStyle/>
          <a:p>
            <a:r>
              <a:rPr lang="el-GR" dirty="0"/>
              <a:t>Όταν η ποιμαντική Συμβουλευτική και ψυχοθεραπεία αγνοούν τη </a:t>
            </a:r>
            <a:r>
              <a:rPr lang="el-GR" b="1" dirty="0"/>
              <a:t>διαισθητική νοερά διάσταση της ορθόδοξης χριστιανικής πρακτικής </a:t>
            </a:r>
            <a:r>
              <a:rPr lang="el-GR" dirty="0"/>
              <a:t>, εγείρεται ένα καινούργιο πρόβλημα. </a:t>
            </a:r>
          </a:p>
          <a:p>
            <a:r>
              <a:rPr lang="el-GR" u="sng" dirty="0"/>
              <a:t>Ο τομέας της Συμβουλευτικής γίνεται αμιγώς ιατρικός</a:t>
            </a:r>
            <a:r>
              <a:rPr lang="el-GR" dirty="0"/>
              <a:t>, επηρεάζεται από τεχνολογίες  που  </a:t>
            </a:r>
            <a:r>
              <a:rPr lang="el-GR" dirty="0">
                <a:solidFill>
                  <a:srgbClr val="FF0000"/>
                </a:solidFill>
              </a:rPr>
              <a:t>θεωρούν τους ανθρώπους </a:t>
            </a:r>
            <a:r>
              <a:rPr lang="el-GR" dirty="0"/>
              <a:t>ένα σύνολο από μέρη του σώματος, </a:t>
            </a:r>
            <a:r>
              <a:rPr lang="el-GR" dirty="0">
                <a:solidFill>
                  <a:srgbClr val="FF0000"/>
                </a:solidFill>
              </a:rPr>
              <a:t>σαν μια μηχανή με τα ανταλλακτικά της</a:t>
            </a:r>
            <a:r>
              <a:rPr lang="el-GR" dirty="0"/>
              <a:t>, η οποία πρέπει να ανταποκρίνεται σε ένα συγκεκριμένο σύνολο ιατρικών πρακτικών ώστε να λαμβάνεται το επιθυμητό αποτέλεσμα. </a:t>
            </a:r>
          </a:p>
          <a:p>
            <a:r>
              <a:rPr lang="el-GR" dirty="0"/>
              <a:t>Μ’ αυτό τον τρόπο όμως </a:t>
            </a:r>
            <a:r>
              <a:rPr lang="el-GR" b="1" dirty="0">
                <a:solidFill>
                  <a:srgbClr val="FF0000"/>
                </a:solidFill>
              </a:rPr>
              <a:t>λησμονείται η αδιάσπαστη ψυχοσωματική ενότητα του ανθρώπου</a:t>
            </a:r>
            <a:r>
              <a:rPr lang="el-GR" dirty="0"/>
              <a:t>. </a:t>
            </a:r>
            <a:r>
              <a:rPr lang="el-GR" u="sng" dirty="0"/>
              <a:t>Οι άνθρωποι είναι ενότητες από ψυχή και σώμα</a:t>
            </a:r>
            <a:r>
              <a:rPr lang="el-GR" dirty="0"/>
              <a:t>. </a:t>
            </a:r>
          </a:p>
          <a:p>
            <a:r>
              <a:rPr lang="el-GR" dirty="0"/>
              <a:t>Η ψυχολογία δεν μπορεί να αγνοήσει την ιατρική, αλλά και η ιατρική δεν μπορεί να αγνοήσει τις </a:t>
            </a:r>
            <a:r>
              <a:rPr lang="el-GR" dirty="0">
                <a:solidFill>
                  <a:srgbClr val="FF0000"/>
                </a:solidFill>
              </a:rPr>
              <a:t>πνευματικές</a:t>
            </a:r>
            <a:r>
              <a:rPr lang="el-GR" dirty="0"/>
              <a:t>, </a:t>
            </a:r>
            <a:r>
              <a:rPr lang="el-GR" dirty="0">
                <a:solidFill>
                  <a:srgbClr val="FF0000"/>
                </a:solidFill>
              </a:rPr>
              <a:t>ψυχολογικές</a:t>
            </a:r>
            <a:r>
              <a:rPr lang="el-GR" dirty="0"/>
              <a:t> και </a:t>
            </a:r>
            <a:r>
              <a:rPr lang="el-GR" dirty="0">
                <a:solidFill>
                  <a:srgbClr val="FF0000"/>
                </a:solidFill>
              </a:rPr>
              <a:t>συναισθηματικές </a:t>
            </a:r>
            <a:r>
              <a:rPr lang="el-GR" dirty="0"/>
              <a:t>διαστάσεις του ανθρώπου.</a:t>
            </a:r>
          </a:p>
          <a:p>
            <a:r>
              <a:rPr lang="el-GR" dirty="0"/>
              <a:t>Αυτό σημαίνει πως όταν, στην προσπάθειά μας να ανακουφίσουμε τον πόνο από τις σωματικές ασθένειες, αρνιόμαστε να υπολογίσουμε και την </a:t>
            </a:r>
            <a:r>
              <a:rPr lang="el-GR" u="sng" dirty="0"/>
              <a:t>πνευματική διάσταση του ανθρώπου</a:t>
            </a:r>
            <a:r>
              <a:rPr lang="el-GR" dirty="0"/>
              <a:t>, τότε του προξενούμε τεράστια ζημιά. </a:t>
            </a:r>
          </a:p>
          <a:p>
            <a:endParaRPr lang="el-GR" dirty="0"/>
          </a:p>
        </p:txBody>
      </p:sp>
    </p:spTree>
    <p:extLst>
      <p:ext uri="{BB962C8B-B14F-4D97-AF65-F5344CB8AC3E}">
        <p14:creationId xmlns:p14="http://schemas.microsoft.com/office/powerpoint/2010/main" val="1743913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6453A0-1891-DF63-3159-00B8F830C22A}"/>
              </a:ext>
            </a:extLst>
          </p:cNvPr>
          <p:cNvSpPr>
            <a:spLocks noGrp="1"/>
          </p:cNvSpPr>
          <p:nvPr>
            <p:ph type="title"/>
          </p:nvPr>
        </p:nvSpPr>
        <p:spPr>
          <a:xfrm>
            <a:off x="647132" y="18255"/>
            <a:ext cx="10515600" cy="896145"/>
          </a:xfrm>
        </p:spPr>
        <p:txBody>
          <a:bodyPr/>
          <a:lstStyle/>
          <a:p>
            <a:pPr algn="ctr"/>
            <a:r>
              <a:rPr lang="el-GR" b="1" dirty="0" err="1"/>
              <a:t>Ιατρικοποιώντας</a:t>
            </a:r>
            <a:r>
              <a:rPr lang="el-GR" b="1" dirty="0"/>
              <a:t> το πεδίο της Συμβουλευτικής</a:t>
            </a:r>
            <a:endParaRPr lang="el-GR" dirty="0"/>
          </a:p>
        </p:txBody>
      </p:sp>
      <p:sp>
        <p:nvSpPr>
          <p:cNvPr id="3" name="Θέση περιεχομένου 2">
            <a:extLst>
              <a:ext uri="{FF2B5EF4-FFF2-40B4-BE49-F238E27FC236}">
                <a16:creationId xmlns:a16="http://schemas.microsoft.com/office/drawing/2014/main" id="{58915A37-D095-A985-C97A-52C3AFFB1F89}"/>
              </a:ext>
            </a:extLst>
          </p:cNvPr>
          <p:cNvSpPr>
            <a:spLocks noGrp="1"/>
          </p:cNvSpPr>
          <p:nvPr>
            <p:ph idx="1"/>
          </p:nvPr>
        </p:nvSpPr>
        <p:spPr>
          <a:xfrm>
            <a:off x="0" y="914400"/>
            <a:ext cx="12192000" cy="5943600"/>
          </a:xfrm>
        </p:spPr>
        <p:txBody>
          <a:bodyPr>
            <a:normAutofit fontScale="92500" lnSpcReduction="10000"/>
          </a:bodyPr>
          <a:lstStyle/>
          <a:p>
            <a:pPr marL="0" indent="0">
              <a:buNone/>
            </a:pPr>
            <a:r>
              <a:rPr lang="el-GR" u="sng" dirty="0"/>
              <a:t>Στο ερώτημα</a:t>
            </a:r>
            <a:r>
              <a:rPr lang="el-GR" dirty="0"/>
              <a:t> «τι είναι αυτό που κάνει τη Συμβουλευτική ποιμαντική;» επιλέγεται η πρακτική προσέγγιση.</a:t>
            </a:r>
          </a:p>
          <a:p>
            <a:pPr marL="0" indent="0">
              <a:buNone/>
            </a:pPr>
            <a:r>
              <a:rPr lang="el-GR" b="1" dirty="0"/>
              <a:t>1</a:t>
            </a:r>
            <a:r>
              <a:rPr lang="el-GR" b="1" baseline="30000" dirty="0"/>
              <a:t>ον</a:t>
            </a:r>
            <a:r>
              <a:rPr lang="el-GR" b="1" dirty="0"/>
              <a:t> Η Συμβουλευτική είναι ποιμαντική στον βαθμό που αφαιρεί τα εμπόδια ενός ανθρώπου προς τη </a:t>
            </a:r>
            <a:r>
              <a:rPr lang="el-GR" b="1" dirty="0" err="1"/>
              <a:t>θέωση</a:t>
            </a:r>
            <a:r>
              <a:rPr lang="el-GR" b="1" dirty="0"/>
              <a:t>. </a:t>
            </a:r>
            <a:endParaRPr lang="el-GR" dirty="0"/>
          </a:p>
          <a:p>
            <a:r>
              <a:rPr lang="el-GR" dirty="0"/>
              <a:t>Η εφαρμογή της επιστήμης και της πρακτικής θεολογίας στη μοναδικότητα ενός ανθρώπου απαιτεί πολλά περισσότερα από την τεχνική προσέγγιση του τύπου «οδηγίες χρήσης μιας συσκευής».</a:t>
            </a:r>
          </a:p>
          <a:p>
            <a:r>
              <a:rPr lang="el-GR" dirty="0"/>
              <a:t>Πρακτικά είναι δύσκολο να εξισορροπήσουμε </a:t>
            </a:r>
          </a:p>
          <a:p>
            <a:pPr marL="0" indent="0">
              <a:buNone/>
            </a:pPr>
            <a:r>
              <a:rPr lang="el-GR" dirty="0"/>
              <a:t>α) </a:t>
            </a:r>
            <a:r>
              <a:rPr lang="el-GR" b="1" dirty="0"/>
              <a:t>τον ορθολογισμό</a:t>
            </a:r>
            <a:r>
              <a:rPr lang="el-GR" dirty="0"/>
              <a:t> της επιστήμης με </a:t>
            </a:r>
          </a:p>
          <a:p>
            <a:pPr marL="0" indent="0">
              <a:buNone/>
            </a:pPr>
            <a:r>
              <a:rPr lang="el-GR" dirty="0"/>
              <a:t>β) </a:t>
            </a:r>
            <a:r>
              <a:rPr lang="el-GR" b="1" dirty="0"/>
              <a:t>το υπέρλογο</a:t>
            </a:r>
            <a:r>
              <a:rPr lang="el-GR" dirty="0"/>
              <a:t> της δεκτικότητας στον φωτισμό του Αγίου Πνεύματος, στην προσπάθειά μας να εντοπίσουμε τι ταιριάζει σε κάθε πρόσωπο ξεχωριστά σε μια δεδομένη κατάσταση. Κάτι τέτοιο ενέχει τη δυσκολία της συνάντησης με το άλλο πρόσωπο. </a:t>
            </a:r>
          </a:p>
          <a:p>
            <a:r>
              <a:rPr lang="el-GR" dirty="0"/>
              <a:t>Αυτό ο </a:t>
            </a:r>
            <a:r>
              <a:rPr lang="en-US" dirty="0"/>
              <a:t>Martin Buber </a:t>
            </a:r>
            <a:r>
              <a:rPr lang="el-GR" dirty="0"/>
              <a:t>ονομάζει «</a:t>
            </a:r>
            <a:r>
              <a:rPr lang="el-GR" u="sng" dirty="0"/>
              <a:t>λεπτή, διαχωριστική γραμμή</a:t>
            </a:r>
            <a:r>
              <a:rPr lang="el-GR" dirty="0"/>
              <a:t>» ανάμεσα</a:t>
            </a:r>
          </a:p>
          <a:p>
            <a:pPr>
              <a:buFont typeface="Wingdings" panose="05000000000000000000" pitchFamily="2" charset="2"/>
              <a:buChar char="v"/>
            </a:pPr>
            <a:r>
              <a:rPr lang="el-GR" dirty="0"/>
              <a:t>στην εκ των προτέρων βεβαιότητα των μαθηματικών μοντέλων και </a:t>
            </a:r>
          </a:p>
          <a:p>
            <a:pPr>
              <a:buFont typeface="Wingdings" panose="05000000000000000000" pitchFamily="2" charset="2"/>
              <a:buChar char="v"/>
            </a:pPr>
            <a:r>
              <a:rPr lang="el-GR" dirty="0"/>
              <a:t>την ελευθερία και μοναδικότητα του κτιστού κόσμου.</a:t>
            </a:r>
          </a:p>
        </p:txBody>
      </p:sp>
    </p:spTree>
    <p:extLst>
      <p:ext uri="{BB962C8B-B14F-4D97-AF65-F5344CB8AC3E}">
        <p14:creationId xmlns:p14="http://schemas.microsoft.com/office/powerpoint/2010/main" val="1481130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DF4FB9-9320-E281-3FE6-4CAE53E5F558}"/>
              </a:ext>
            </a:extLst>
          </p:cNvPr>
          <p:cNvSpPr>
            <a:spLocks noGrp="1"/>
          </p:cNvSpPr>
          <p:nvPr>
            <p:ph type="title"/>
          </p:nvPr>
        </p:nvSpPr>
        <p:spPr>
          <a:xfrm>
            <a:off x="838200" y="18256"/>
            <a:ext cx="10515600" cy="855202"/>
          </a:xfrm>
        </p:spPr>
        <p:txBody>
          <a:bodyPr/>
          <a:lstStyle/>
          <a:p>
            <a:pPr algn="ctr"/>
            <a:r>
              <a:rPr lang="el-GR" b="1" dirty="0" err="1"/>
              <a:t>Ιατρικοποιώντας</a:t>
            </a:r>
            <a:r>
              <a:rPr lang="el-GR" b="1" dirty="0"/>
              <a:t> το πεδίο της Συμβουλευτικής</a:t>
            </a:r>
            <a:endParaRPr lang="el-GR" dirty="0"/>
          </a:p>
        </p:txBody>
      </p:sp>
      <p:sp>
        <p:nvSpPr>
          <p:cNvPr id="3" name="Θέση περιεχομένου 2">
            <a:extLst>
              <a:ext uri="{FF2B5EF4-FFF2-40B4-BE49-F238E27FC236}">
                <a16:creationId xmlns:a16="http://schemas.microsoft.com/office/drawing/2014/main" id="{A5698419-F33F-5E78-3D68-33805E1C8419}"/>
              </a:ext>
            </a:extLst>
          </p:cNvPr>
          <p:cNvSpPr>
            <a:spLocks noGrp="1"/>
          </p:cNvSpPr>
          <p:nvPr>
            <p:ph idx="1"/>
          </p:nvPr>
        </p:nvSpPr>
        <p:spPr>
          <a:xfrm>
            <a:off x="0" y="873458"/>
            <a:ext cx="12192000" cy="5966286"/>
          </a:xfrm>
        </p:spPr>
        <p:txBody>
          <a:bodyPr>
            <a:normAutofit fontScale="92500" lnSpcReduction="10000"/>
          </a:bodyPr>
          <a:lstStyle/>
          <a:p>
            <a:pPr marL="0" indent="0">
              <a:buNone/>
            </a:pPr>
            <a:r>
              <a:rPr lang="el-GR" b="1" dirty="0"/>
              <a:t>2</a:t>
            </a:r>
            <a:r>
              <a:rPr lang="el-GR" b="1" baseline="30000" dirty="0"/>
              <a:t>ον</a:t>
            </a:r>
            <a:r>
              <a:rPr lang="el-GR" b="1" dirty="0"/>
              <a:t> Η Συμβουλευτική είναι ποιμαντική στον βαθμό που σέβεται την απεριόριστη πολυπλοκότητα και μοναδικότητα κάθε ανθρώπου ενώπιον του Θεού. </a:t>
            </a:r>
            <a:endParaRPr lang="el-GR" dirty="0"/>
          </a:p>
          <a:p>
            <a:r>
              <a:rPr lang="el-GR" dirty="0"/>
              <a:t> Η σχέση Εγώ- Εσύ για την οποία μιλάει ο </a:t>
            </a:r>
            <a:r>
              <a:rPr lang="en-US" dirty="0"/>
              <a:t>Martin Buber</a:t>
            </a:r>
            <a:r>
              <a:rPr lang="el-GR" dirty="0"/>
              <a:t> αναφέρεται σ’ αυτό που μας αναζωογονεί και μας αλλάζει μέσα από το </a:t>
            </a:r>
            <a:r>
              <a:rPr lang="el-GR" b="1" dirty="0"/>
              <a:t>θαύμα της συνάντησης</a:t>
            </a:r>
            <a:r>
              <a:rPr lang="el-GR" dirty="0"/>
              <a:t>. </a:t>
            </a:r>
          </a:p>
          <a:p>
            <a:r>
              <a:rPr lang="el-GR" dirty="0"/>
              <a:t>Εν μέσω αυτής της συνάντησης βρίσκεται ο Χριστός και γι’ αυτό τον λόγο η </a:t>
            </a:r>
            <a:r>
              <a:rPr lang="el-GR" u="sng" dirty="0"/>
              <a:t>συνάντηση είναι σωτήρια</a:t>
            </a:r>
            <a:r>
              <a:rPr lang="el-GR" dirty="0"/>
              <a:t>, σε αντίθεση με την απλή «βελτίωση» ή ανακούφιση των ψυχολογικών και σωματικών συμπτωμάτων.</a:t>
            </a:r>
          </a:p>
          <a:p>
            <a:r>
              <a:rPr lang="el-GR" b="1" dirty="0">
                <a:solidFill>
                  <a:srgbClr val="FF0000"/>
                </a:solidFill>
              </a:rPr>
              <a:t>Μόνο μέσα από τον διάλογο της συνάντησης γινόμαστε άνθρωποι. </a:t>
            </a:r>
          </a:p>
          <a:p>
            <a:r>
              <a:rPr lang="el-GR" dirty="0"/>
              <a:t>Διαφορετικά, </a:t>
            </a:r>
            <a:r>
              <a:rPr lang="el-GR" u="sng" dirty="0"/>
              <a:t>πιέζοντας τα πρόσωπα να χωρέσουν σ’ ένα μοντέλο, η αξία τους θυσιάζεται στον βωμό της ορθότητας </a:t>
            </a:r>
            <a:r>
              <a:rPr lang="el-GR" dirty="0"/>
              <a:t>αντί να ανοίγεται στην Οδό εκείνη που καλεί σε ωρίμανση και μεταμόρφωση του άλλου μέσα από την αυτοθυσία και την αγαπητική διακονία του συμβούλου σε διάλογο με τον άλλον.</a:t>
            </a:r>
          </a:p>
          <a:p>
            <a:r>
              <a:rPr lang="el-GR" dirty="0"/>
              <a:t>Ο </a:t>
            </a:r>
            <a:r>
              <a:rPr lang="en-US" dirty="0"/>
              <a:t>Erich Fromm</a:t>
            </a:r>
            <a:r>
              <a:rPr lang="el-GR" dirty="0"/>
              <a:t> στο βιβλίο του </a:t>
            </a:r>
            <a:r>
              <a:rPr lang="el-GR" i="1" dirty="0"/>
              <a:t>Η τέχνη της αγάπης</a:t>
            </a:r>
            <a:r>
              <a:rPr lang="el-GR" dirty="0"/>
              <a:t> καταπιάνεται με το ίδιο θέμα. Χρησιμοποιεί την εικόνα ενός επιστήμονα που ονοματίζει και κατηγοριοποιεί κάθε τμήμα του σώματος της πεταλούδας, χάνοντας όμως την ίδια τη ζωή της. Αυτήν μόνο με την αγάπη μπορεί να τη γνωρίσει, όσο η πεταλούδα είναι ακόμα ζωντανή.</a:t>
            </a:r>
          </a:p>
          <a:p>
            <a:endParaRPr lang="el-GR" dirty="0"/>
          </a:p>
          <a:p>
            <a:endParaRPr lang="el-GR" dirty="0"/>
          </a:p>
        </p:txBody>
      </p:sp>
    </p:spTree>
    <p:extLst>
      <p:ext uri="{BB962C8B-B14F-4D97-AF65-F5344CB8AC3E}">
        <p14:creationId xmlns:p14="http://schemas.microsoft.com/office/powerpoint/2010/main" val="2994760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7E4386-E36F-3BCF-87FA-05AAF754F0A4}"/>
              </a:ext>
            </a:extLst>
          </p:cNvPr>
          <p:cNvSpPr>
            <a:spLocks noGrp="1"/>
          </p:cNvSpPr>
          <p:nvPr>
            <p:ph type="title"/>
          </p:nvPr>
        </p:nvSpPr>
        <p:spPr>
          <a:xfrm>
            <a:off x="838200" y="18255"/>
            <a:ext cx="10515600" cy="554951"/>
          </a:xfrm>
        </p:spPr>
        <p:txBody>
          <a:bodyPr>
            <a:normAutofit fontScale="90000"/>
          </a:bodyPr>
          <a:lstStyle/>
          <a:p>
            <a:pPr algn="ctr"/>
            <a:r>
              <a:rPr lang="el-GR" b="1" dirty="0" err="1"/>
              <a:t>Ιατρικοποιώντας</a:t>
            </a:r>
            <a:r>
              <a:rPr lang="el-GR" b="1" dirty="0"/>
              <a:t> το πεδίο της Συμβουλευτικής</a:t>
            </a:r>
            <a:endParaRPr lang="el-GR" dirty="0"/>
          </a:p>
        </p:txBody>
      </p:sp>
      <p:sp>
        <p:nvSpPr>
          <p:cNvPr id="3" name="Θέση περιεχομένου 2">
            <a:extLst>
              <a:ext uri="{FF2B5EF4-FFF2-40B4-BE49-F238E27FC236}">
                <a16:creationId xmlns:a16="http://schemas.microsoft.com/office/drawing/2014/main" id="{8EDF8D70-14D3-0B1A-AC29-7B9E51811FE7}"/>
              </a:ext>
            </a:extLst>
          </p:cNvPr>
          <p:cNvSpPr>
            <a:spLocks noGrp="1"/>
          </p:cNvSpPr>
          <p:nvPr>
            <p:ph idx="1"/>
          </p:nvPr>
        </p:nvSpPr>
        <p:spPr>
          <a:xfrm>
            <a:off x="0" y="573206"/>
            <a:ext cx="12192000" cy="6284794"/>
          </a:xfrm>
        </p:spPr>
        <p:txBody>
          <a:bodyPr>
            <a:normAutofit fontScale="92500" lnSpcReduction="20000"/>
          </a:bodyPr>
          <a:lstStyle/>
          <a:p>
            <a:pPr marL="0" indent="0">
              <a:buNone/>
            </a:pPr>
            <a:r>
              <a:rPr lang="el-GR" b="1" dirty="0"/>
              <a:t>3</a:t>
            </a:r>
            <a:r>
              <a:rPr lang="el-GR" b="1" baseline="30000" dirty="0"/>
              <a:t>ον</a:t>
            </a:r>
            <a:r>
              <a:rPr lang="el-GR" b="1" dirty="0"/>
              <a:t> Αυτό που κάνει τη Συμβουλευτική ποιμαντική είναι το «ταίριασμα». Το πρόβατο ακούει μόνο στη φωνή του ποιμένα. </a:t>
            </a:r>
            <a:endParaRPr lang="el-GR" dirty="0"/>
          </a:p>
          <a:p>
            <a:r>
              <a:rPr lang="el-GR" dirty="0"/>
              <a:t>Η </a:t>
            </a:r>
            <a:r>
              <a:rPr lang="el-GR" dirty="0">
                <a:solidFill>
                  <a:srgbClr val="FF0000"/>
                </a:solidFill>
              </a:rPr>
              <a:t>σωστή προσέγγιση </a:t>
            </a:r>
            <a:r>
              <a:rPr lang="el-GR" dirty="0"/>
              <a:t>είναι αυτή που πραγματικά θα φέρει αποτελέσματα.</a:t>
            </a:r>
          </a:p>
          <a:p>
            <a:r>
              <a:rPr lang="el-GR" dirty="0"/>
              <a:t>Ο «χρηστός ζυγός» και το «ελαφρύ φορτίο» είναι αυτά που αρμόζουν ακριβώς στον καθένα από εμάς ανάλογα με τις αντοχές μας, και επιτρέπουν να βρούμε τον «στόχο» για τον οποίο ο Θεός μας προορίζει, τόσο σε δεδομένες στιγμές, όσο και σε όλη μας τη ζωή.  </a:t>
            </a:r>
          </a:p>
          <a:p>
            <a:r>
              <a:rPr lang="el-GR" dirty="0"/>
              <a:t>Η εικόνα του καλού ποιμένα αποσκοπεί να περιγράψει </a:t>
            </a:r>
            <a:r>
              <a:rPr lang="el-GR" u="sng" dirty="0"/>
              <a:t>τη σχέση μας </a:t>
            </a:r>
            <a:r>
              <a:rPr lang="el-GR" dirty="0"/>
              <a:t>με το καλό ιατρό των ψυχών και των σωμάτων και </a:t>
            </a:r>
            <a:r>
              <a:rPr lang="el-GR" u="sng" dirty="0"/>
              <a:t>τη λυτρωτική διαδικασία </a:t>
            </a:r>
            <a:r>
              <a:rPr lang="el-GR" dirty="0"/>
              <a:t>που απορρέει από αυτή τη σχέση.</a:t>
            </a:r>
          </a:p>
          <a:p>
            <a:pPr marL="0" indent="0">
              <a:buNone/>
            </a:pPr>
            <a:r>
              <a:rPr lang="el-GR" b="1" dirty="0"/>
              <a:t>4</a:t>
            </a:r>
            <a:r>
              <a:rPr lang="el-GR" b="1" baseline="30000" dirty="0"/>
              <a:t>ον</a:t>
            </a:r>
            <a:r>
              <a:rPr lang="el-GR" b="1" dirty="0"/>
              <a:t> Αυτό που κάνει τη Συμβουλευτική ποιμαντική είναι ο λυτρωτικός της χαρακτήρας. </a:t>
            </a:r>
            <a:endParaRPr lang="el-GR" dirty="0"/>
          </a:p>
          <a:p>
            <a:r>
              <a:rPr lang="el-GR" dirty="0"/>
              <a:t>Και αυτό δεν προκύπτει από το γεγονός ότι αντιμετωπίζει μια διαταραχή, αλλά επειδή η κάθε προσέγγιση πραγματοποιείται εν Χριστώ, που ανοίγει τον δρόμο για τη </a:t>
            </a:r>
            <a:r>
              <a:rPr lang="el-GR" dirty="0" err="1"/>
              <a:t>θέωση</a:t>
            </a:r>
            <a:r>
              <a:rPr lang="el-GR" dirty="0"/>
              <a:t>.</a:t>
            </a:r>
          </a:p>
          <a:p>
            <a:r>
              <a:rPr lang="el-GR" dirty="0"/>
              <a:t>Η λυδία λίθος που θα μπορούσε κανείς να αξιολογήσει την ποιμαντική αποτελεσματικότητα της Συμβουλευτικής είναι κατά </a:t>
            </a:r>
            <a:r>
              <a:rPr lang="el-GR" b="1" dirty="0">
                <a:solidFill>
                  <a:srgbClr val="FF0000"/>
                </a:solidFill>
              </a:rPr>
              <a:t>πόσο συμβάλλει και διευκολύνει τον σχηματισμό ενός εν Χριστώ ανθρώπου</a:t>
            </a:r>
            <a:r>
              <a:rPr lang="el-GR" dirty="0"/>
              <a:t>. </a:t>
            </a:r>
          </a:p>
          <a:p>
            <a:r>
              <a:rPr lang="el-GR" dirty="0"/>
              <a:t>Ο ρόλος του ορθόδοξου χριστιανού ψυχοθεραπευτή, είναι να παίζει τον ρόλο της μαίας με στόχο να έρθει στο φως η ίαση και η αναπτυξιακή πρόοδος μέσα στην Εκκλησία και τον κόσμο. </a:t>
            </a:r>
          </a:p>
          <a:p>
            <a:endParaRPr lang="el-GR" dirty="0"/>
          </a:p>
          <a:p>
            <a:endParaRPr lang="el-GR" dirty="0"/>
          </a:p>
          <a:p>
            <a:endParaRPr lang="el-GR" dirty="0"/>
          </a:p>
        </p:txBody>
      </p:sp>
    </p:spTree>
    <p:extLst>
      <p:ext uri="{BB962C8B-B14F-4D97-AF65-F5344CB8AC3E}">
        <p14:creationId xmlns:p14="http://schemas.microsoft.com/office/powerpoint/2010/main" val="2513555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02ACA8-C112-6FE7-FAFE-6618E615358B}"/>
              </a:ext>
            </a:extLst>
          </p:cNvPr>
          <p:cNvSpPr>
            <a:spLocks noGrp="1"/>
          </p:cNvSpPr>
          <p:nvPr>
            <p:ph type="title"/>
          </p:nvPr>
        </p:nvSpPr>
        <p:spPr>
          <a:xfrm>
            <a:off x="838200" y="0"/>
            <a:ext cx="10515600" cy="504967"/>
          </a:xfrm>
        </p:spPr>
        <p:txBody>
          <a:bodyPr>
            <a:normAutofit fontScale="90000"/>
          </a:bodyPr>
          <a:lstStyle/>
          <a:p>
            <a:r>
              <a:rPr lang="el-GR" b="1" dirty="0" err="1"/>
              <a:t>Ιατρικοποιώντας</a:t>
            </a:r>
            <a:r>
              <a:rPr lang="el-GR" b="1" dirty="0"/>
              <a:t> το πεδίο της Συμβουλευτικής</a:t>
            </a:r>
            <a:endParaRPr lang="el-GR" dirty="0"/>
          </a:p>
        </p:txBody>
      </p:sp>
      <p:sp>
        <p:nvSpPr>
          <p:cNvPr id="3" name="Θέση περιεχομένου 2">
            <a:extLst>
              <a:ext uri="{FF2B5EF4-FFF2-40B4-BE49-F238E27FC236}">
                <a16:creationId xmlns:a16="http://schemas.microsoft.com/office/drawing/2014/main" id="{7061224D-B692-2720-F6FD-25E8CC48A044}"/>
              </a:ext>
            </a:extLst>
          </p:cNvPr>
          <p:cNvSpPr>
            <a:spLocks noGrp="1"/>
          </p:cNvSpPr>
          <p:nvPr>
            <p:ph idx="1"/>
          </p:nvPr>
        </p:nvSpPr>
        <p:spPr>
          <a:xfrm>
            <a:off x="0" y="354841"/>
            <a:ext cx="12192000" cy="6905767"/>
          </a:xfrm>
        </p:spPr>
        <p:txBody>
          <a:bodyPr>
            <a:normAutofit fontScale="92500" lnSpcReduction="10000"/>
          </a:bodyPr>
          <a:lstStyle/>
          <a:p>
            <a:pPr marL="0" indent="0">
              <a:buNone/>
            </a:pPr>
            <a:r>
              <a:rPr lang="el-GR" dirty="0"/>
              <a:t>Η Συμβουλευτική είναι ποιμαντική στο βαθμό που:</a:t>
            </a:r>
          </a:p>
          <a:p>
            <a:pPr marL="514350" lvl="0" indent="-514350">
              <a:buFont typeface="+mj-lt"/>
              <a:buAutoNum type="arabicPeriod"/>
            </a:pPr>
            <a:r>
              <a:rPr lang="el-GR" u="sng" dirty="0"/>
              <a:t>αναδύεται από μια υπαρξιακή στάση</a:t>
            </a:r>
            <a:r>
              <a:rPr lang="el-GR" dirty="0"/>
              <a:t>, η οποία προασπίζεται την ελευθερία που δίνεται στον άνθρωπο προκειμένου να επιλέξει τον δρόμο του,</a:t>
            </a:r>
          </a:p>
          <a:p>
            <a:pPr marL="514350" lvl="0" indent="-514350">
              <a:buFont typeface="+mj-lt"/>
              <a:buAutoNum type="arabicPeriod"/>
            </a:pPr>
            <a:r>
              <a:rPr lang="el-GR" u="sng" dirty="0"/>
              <a:t>κρατά ενωμένες την επιστήμη και την πίστη στο μυστήριο του προσώπου </a:t>
            </a:r>
            <a:r>
              <a:rPr lang="el-GR" dirty="0"/>
              <a:t>και βρίσκεται πέρα από κάθε διάγνωση,</a:t>
            </a:r>
          </a:p>
          <a:p>
            <a:pPr marL="514350" lvl="0" indent="-514350">
              <a:buFont typeface="+mj-lt"/>
              <a:buAutoNum type="arabicPeriod"/>
            </a:pPr>
            <a:r>
              <a:rPr lang="el-GR" u="sng" dirty="0"/>
              <a:t>κάνει φανερή μια αγάπη που υπομένει όλα </a:t>
            </a:r>
            <a:r>
              <a:rPr lang="el-GR" dirty="0"/>
              <a:t>όσα αποτελούν μέρος μιας αιώνιας, ανοιχτής διαλογικής σχέσης,</a:t>
            </a:r>
          </a:p>
          <a:p>
            <a:pPr marL="514350" lvl="0" indent="-514350">
              <a:buFont typeface="+mj-lt"/>
              <a:buAutoNum type="arabicPeriod"/>
            </a:pPr>
            <a:r>
              <a:rPr lang="el-GR" u="sng" dirty="0"/>
              <a:t>είναι ριζωμένη στο γεγονός ότι ο Θεός πρώτος αγάπησε τον κάθε άνθρωπο </a:t>
            </a:r>
            <a:r>
              <a:rPr lang="el-GR" dirty="0"/>
              <a:t>από εμάς. </a:t>
            </a:r>
          </a:p>
          <a:p>
            <a:pPr marL="0" lvl="0" indent="0">
              <a:buNone/>
            </a:pPr>
            <a:r>
              <a:rPr lang="el-GR" dirty="0"/>
              <a:t>Μ’ αυτόν τον τρόπο ξεκαθαρίζει ότι </a:t>
            </a:r>
          </a:p>
          <a:p>
            <a:pPr lvl="0">
              <a:buFont typeface="Wingdings" panose="05000000000000000000" pitchFamily="2" charset="2"/>
              <a:buChar char="v"/>
            </a:pPr>
            <a:r>
              <a:rPr lang="el-GR" dirty="0"/>
              <a:t>η επιστήμη και η Θρησκεία είναι εκφράσεις της ίδιας πηγής. </a:t>
            </a:r>
          </a:p>
          <a:p>
            <a:pPr>
              <a:buFont typeface="Wingdings" panose="05000000000000000000" pitchFamily="2" charset="2"/>
              <a:buChar char="v"/>
            </a:pPr>
            <a:r>
              <a:rPr lang="el-GR" dirty="0"/>
              <a:t>η θεία χάρη είναι αυτή που φωτίζει και ζωοποιεί όλη την κτίση.</a:t>
            </a:r>
          </a:p>
          <a:p>
            <a:pPr>
              <a:buFont typeface="Wingdings" panose="05000000000000000000" pitchFamily="2" charset="2"/>
              <a:buChar char="v"/>
            </a:pPr>
            <a:r>
              <a:rPr lang="el-GR" dirty="0"/>
              <a:t>όλοι οι άνθρωποι σηκώνουν τον σταυρό τους στην πορεία της ζωής τους και μ’ αυτόν τον τρόπο συμμετέχουν στο σταυρικό  πάθος του Χριστού.</a:t>
            </a:r>
          </a:p>
          <a:p>
            <a:pPr>
              <a:buFont typeface="Wingdings" panose="05000000000000000000" pitchFamily="2" charset="2"/>
              <a:buChar char="v"/>
            </a:pPr>
            <a:r>
              <a:rPr lang="el-GR" dirty="0"/>
              <a:t>το Άγιο Πνεύμα έχει τον ρόλο του Θεραπευτή, προσαρμόζει το φορτίο στα μέτρα μας και, αντί του σαρκικού χιτώνα, μας παρέχει το νυφικό ένδυμα που θα επιτρέψει την είσοδό μας στον Νυμφώνα. </a:t>
            </a:r>
          </a:p>
          <a:p>
            <a:endParaRPr lang="el-GR" dirty="0"/>
          </a:p>
        </p:txBody>
      </p:sp>
    </p:spTree>
    <p:extLst>
      <p:ext uri="{BB962C8B-B14F-4D97-AF65-F5344CB8AC3E}">
        <p14:creationId xmlns:p14="http://schemas.microsoft.com/office/powerpoint/2010/main" val="1423623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97A17F-FECC-1CA8-DA85-9A58FCBE9671}"/>
              </a:ext>
            </a:extLst>
          </p:cNvPr>
          <p:cNvSpPr>
            <a:spLocks noGrp="1"/>
          </p:cNvSpPr>
          <p:nvPr>
            <p:ph type="title"/>
          </p:nvPr>
        </p:nvSpPr>
        <p:spPr>
          <a:xfrm>
            <a:off x="715370" y="0"/>
            <a:ext cx="10515600" cy="1132764"/>
          </a:xfrm>
        </p:spPr>
        <p:txBody>
          <a:bodyPr>
            <a:normAutofit fontScale="90000"/>
          </a:bodyPr>
          <a:lstStyle/>
          <a:p>
            <a:pPr algn="ctr"/>
            <a:br>
              <a:rPr lang="el-GR" dirty="0"/>
            </a:br>
            <a:r>
              <a:rPr lang="el-GR" b="1" dirty="0"/>
              <a:t>Η άρση και αποφυγή του προσωπικού σταυρού</a:t>
            </a:r>
            <a:br>
              <a:rPr lang="el-GR" b="1" dirty="0"/>
            </a:br>
            <a:endParaRPr lang="el-GR" b="1" dirty="0"/>
          </a:p>
        </p:txBody>
      </p:sp>
      <p:sp>
        <p:nvSpPr>
          <p:cNvPr id="3" name="Θέση περιεχομένου 2">
            <a:extLst>
              <a:ext uri="{FF2B5EF4-FFF2-40B4-BE49-F238E27FC236}">
                <a16:creationId xmlns:a16="http://schemas.microsoft.com/office/drawing/2014/main" id="{9279F643-E5A8-F511-5F28-3F189028D9D2}"/>
              </a:ext>
            </a:extLst>
          </p:cNvPr>
          <p:cNvSpPr>
            <a:spLocks noGrp="1"/>
          </p:cNvSpPr>
          <p:nvPr>
            <p:ph idx="1"/>
          </p:nvPr>
        </p:nvSpPr>
        <p:spPr>
          <a:xfrm>
            <a:off x="0" y="1255594"/>
            <a:ext cx="12192000" cy="5602405"/>
          </a:xfrm>
        </p:spPr>
        <p:txBody>
          <a:bodyPr/>
          <a:lstStyle/>
          <a:p>
            <a:r>
              <a:rPr lang="el-GR" dirty="0"/>
              <a:t>Όταν ο ψυχίατρος </a:t>
            </a:r>
            <a:r>
              <a:rPr lang="en-US" dirty="0"/>
              <a:t>D</a:t>
            </a:r>
            <a:r>
              <a:rPr lang="el-GR" dirty="0"/>
              <a:t>. </a:t>
            </a:r>
            <a:r>
              <a:rPr lang="en-US" dirty="0"/>
              <a:t>W</a:t>
            </a:r>
            <a:r>
              <a:rPr lang="el-GR" dirty="0"/>
              <a:t>. </a:t>
            </a:r>
            <a:r>
              <a:rPr lang="en-US" dirty="0"/>
              <a:t>Winnicott </a:t>
            </a:r>
            <a:r>
              <a:rPr lang="el-GR" dirty="0"/>
              <a:t>ρωτήθηκε από μια ομάδα παστόρων «</a:t>
            </a:r>
            <a:r>
              <a:rPr lang="el-GR" i="1" dirty="0"/>
              <a:t>Πότε μπορούμε να διακρίνουμε αν κάποιος χρειάζεται τη βοήθεια ενός ψυχιάτρου ή απλά θα ωφεληθεί από μια απλή ποιμαντική συζήτηση;</a:t>
            </a:r>
            <a:r>
              <a:rPr lang="el-GR" dirty="0"/>
              <a:t>»</a:t>
            </a:r>
          </a:p>
          <a:p>
            <a:r>
              <a:rPr lang="el-GR" dirty="0"/>
              <a:t>Έδωσε την ακόλουθη παράξενη απάντηση: «</a:t>
            </a:r>
            <a:r>
              <a:rPr lang="el-GR" b="1" i="1" dirty="0"/>
              <a:t>όταν συζητάς με έναν άνθρωπο και αρχίζεις να πλήττεις, τότε αυτός χρειάζεται ψυχίατρο. Αλλιώς </a:t>
            </a:r>
            <a:r>
              <a:rPr lang="el-GR" b="1" i="1" dirty="0" err="1"/>
              <a:t>ο,τιδήποτε</a:t>
            </a:r>
            <a:r>
              <a:rPr lang="el-GR" b="1" i="1" dirty="0"/>
              <a:t> και αν κάνεις, θα λάβει ορισμένη ωφέλεια από τη συζήτηση</a:t>
            </a:r>
            <a:r>
              <a:rPr lang="el-GR" dirty="0"/>
              <a:t>».</a:t>
            </a:r>
          </a:p>
          <a:p>
            <a:r>
              <a:rPr lang="el-GR" b="1" dirty="0">
                <a:solidFill>
                  <a:srgbClr val="FF0000"/>
                </a:solidFill>
              </a:rPr>
              <a:t>Η πλήξη </a:t>
            </a:r>
            <a:r>
              <a:rPr lang="el-GR" dirty="0"/>
              <a:t>είναι </a:t>
            </a:r>
            <a:r>
              <a:rPr lang="el-GR" u="sng" dirty="0"/>
              <a:t>μια εκδήλωση διαταραχής της ανθρώπινης παρουσίας </a:t>
            </a:r>
            <a:r>
              <a:rPr lang="el-GR" dirty="0"/>
              <a:t>και πάντοτε πίσω από τη διαταραχή υπάρχει ένα βαθύτερο πρόβλημα. </a:t>
            </a:r>
          </a:p>
          <a:p>
            <a:r>
              <a:rPr lang="el-GR" dirty="0"/>
              <a:t>Η Συμβουλευτική βοηθά τους </a:t>
            </a:r>
            <a:r>
              <a:rPr lang="el-GR" b="1" dirty="0"/>
              <a:t>ανθρώπους να αντιμετωπίσουν την πραγματικότητα και να αγαπήσουν τον κόσμο, </a:t>
            </a:r>
            <a:r>
              <a:rPr lang="el-GR" dirty="0"/>
              <a:t>όπως τον αγάπησε και ο Χριστός. </a:t>
            </a:r>
          </a:p>
          <a:p>
            <a:r>
              <a:rPr lang="el-GR" dirty="0"/>
              <a:t>Μεγάλο μέρος του ανθρώπινου πόνου προκαλείται όταν εμείς υπεκφεύγουμε από την αληθινή μας αποστολή και κλήση ως «</a:t>
            </a:r>
            <a:r>
              <a:rPr lang="el-GR" i="1" dirty="0" err="1"/>
              <a:t>βασίλειον</a:t>
            </a:r>
            <a:r>
              <a:rPr lang="el-GR" i="1" dirty="0"/>
              <a:t> </a:t>
            </a:r>
            <a:r>
              <a:rPr lang="el-GR" i="1" dirty="0" err="1"/>
              <a:t>ιεράτευμα</a:t>
            </a:r>
            <a:r>
              <a:rPr lang="el-GR" dirty="0"/>
              <a:t>». </a:t>
            </a:r>
          </a:p>
        </p:txBody>
      </p:sp>
    </p:spTree>
    <p:extLst>
      <p:ext uri="{BB962C8B-B14F-4D97-AF65-F5344CB8AC3E}">
        <p14:creationId xmlns:p14="http://schemas.microsoft.com/office/powerpoint/2010/main" val="2558132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3ABBE8-BCC5-EBDC-A799-6D97ABA16A3A}"/>
              </a:ext>
            </a:extLst>
          </p:cNvPr>
          <p:cNvSpPr>
            <a:spLocks noGrp="1"/>
          </p:cNvSpPr>
          <p:nvPr>
            <p:ph type="title"/>
          </p:nvPr>
        </p:nvSpPr>
        <p:spPr>
          <a:xfrm>
            <a:off x="838200" y="0"/>
            <a:ext cx="10515600" cy="504967"/>
          </a:xfrm>
        </p:spPr>
        <p:txBody>
          <a:bodyPr>
            <a:normAutofit fontScale="90000"/>
          </a:bodyPr>
          <a:lstStyle/>
          <a:p>
            <a:pPr algn="ctr"/>
            <a:br>
              <a:rPr lang="el-GR" b="1" dirty="0"/>
            </a:br>
            <a:r>
              <a:rPr lang="el-GR" b="1" dirty="0"/>
              <a:t>Η άρση και αποφυγή του προσωπικού σταυρού</a:t>
            </a:r>
            <a:br>
              <a:rPr lang="el-GR" b="1" dirty="0"/>
            </a:br>
            <a:endParaRPr lang="el-GR" dirty="0"/>
          </a:p>
        </p:txBody>
      </p:sp>
      <p:sp>
        <p:nvSpPr>
          <p:cNvPr id="3" name="Θέση περιεχομένου 2">
            <a:extLst>
              <a:ext uri="{FF2B5EF4-FFF2-40B4-BE49-F238E27FC236}">
                <a16:creationId xmlns:a16="http://schemas.microsoft.com/office/drawing/2014/main" id="{4632C8C3-95C4-384E-2D90-CCA85994F6FB}"/>
              </a:ext>
            </a:extLst>
          </p:cNvPr>
          <p:cNvSpPr>
            <a:spLocks noGrp="1"/>
          </p:cNvSpPr>
          <p:nvPr>
            <p:ph idx="1"/>
          </p:nvPr>
        </p:nvSpPr>
        <p:spPr>
          <a:xfrm>
            <a:off x="0" y="504967"/>
            <a:ext cx="12192000" cy="6537278"/>
          </a:xfrm>
        </p:spPr>
        <p:txBody>
          <a:bodyPr>
            <a:normAutofit lnSpcReduction="10000"/>
          </a:bodyPr>
          <a:lstStyle/>
          <a:p>
            <a:r>
              <a:rPr lang="el-GR" dirty="0"/>
              <a:t>Συχνά </a:t>
            </a:r>
            <a:r>
              <a:rPr lang="el-GR" u="sng" dirty="0"/>
              <a:t>η ασθένεια</a:t>
            </a:r>
            <a:r>
              <a:rPr lang="el-GR" dirty="0"/>
              <a:t>, </a:t>
            </a:r>
            <a:r>
              <a:rPr lang="el-GR" u="sng" dirty="0"/>
              <a:t>ο εθισμός</a:t>
            </a:r>
            <a:r>
              <a:rPr lang="el-GR" dirty="0"/>
              <a:t>, </a:t>
            </a:r>
            <a:r>
              <a:rPr lang="el-GR" u="sng" dirty="0"/>
              <a:t>τα ψυχικά τραύματα </a:t>
            </a:r>
            <a:r>
              <a:rPr lang="el-GR" dirty="0"/>
              <a:t>αποτελούν </a:t>
            </a:r>
            <a:r>
              <a:rPr lang="el-GR" b="1" dirty="0">
                <a:solidFill>
                  <a:srgbClr val="FF0000"/>
                </a:solidFill>
              </a:rPr>
              <a:t>αιτίες για να αποφεύγουμε τον σταυρό μας</a:t>
            </a:r>
            <a:r>
              <a:rPr lang="el-GR" dirty="0"/>
              <a:t>. Τότε οι άνθρωποι απαιτούν κάτι περισσότερο από μια ηθική προτροπή. </a:t>
            </a:r>
          </a:p>
          <a:p>
            <a:r>
              <a:rPr lang="el-GR" dirty="0"/>
              <a:t>Οι άνθρωποι μπορούν να διαχωριστούν σε δύο ομάδες: α) σ’ αυτούς που λειτουργούν επιτυχώς στην κοινωνία και αποφεύγουν να αποδεχτούν τον σταυρό τους και β) σε αυτούς που ασθενούν σοβαρά και δεν μπορούν να καταφέρουν τίποτα από αυτά τα δύο.</a:t>
            </a:r>
          </a:p>
          <a:p>
            <a:r>
              <a:rPr lang="el-GR" dirty="0"/>
              <a:t>Οι φαινομενικά υγιείς ορθόδοξοι χριστιανοί, που </a:t>
            </a:r>
            <a:r>
              <a:rPr lang="el-GR" b="1" dirty="0"/>
              <a:t>αποφεύγουν να αποδεχτούν τη σταυρική τους ζωή</a:t>
            </a:r>
            <a:r>
              <a:rPr lang="el-GR" dirty="0"/>
              <a:t>, προτιμούν το μεθυστικό κρασί του αυταρχισμού από τη θρησκευτική αλήθεια.</a:t>
            </a:r>
          </a:p>
          <a:p>
            <a:r>
              <a:rPr lang="el-GR" dirty="0"/>
              <a:t>Ιδιαιτέρως επικίνδυνο μπορεί να αποβεί και το γεγονός του λανθασμένου ασκητικού αγώνα. Ο ασκητισμός όταν δεν γίνεται με πίστη προς μια σχέση αγάπης με το πρόσωπο του Θεού και την ανθρωπότητα, αλλά περισσότερο ως μια ατομικιστική αναζήτηση της θεοποίησης, τότε καταλήγει να είναι ένα είδος μαγείας, ένα είδος πνευματικού καπιταλισμού, που στοχεύει στη διασφάλιση της ατομικής σωτηρίας, εγκαταλείποντας τους άλλους πληγωμένους στην άκρη του δρόμου κατά τη διάρκεια αυτής της πορείας. </a:t>
            </a:r>
          </a:p>
          <a:p>
            <a:pPr marL="0" indent="0">
              <a:buNone/>
            </a:pPr>
            <a:endParaRPr lang="el-GR" dirty="0"/>
          </a:p>
          <a:p>
            <a:endParaRPr lang="el-GR" dirty="0"/>
          </a:p>
        </p:txBody>
      </p:sp>
    </p:spTree>
    <p:extLst>
      <p:ext uri="{BB962C8B-B14F-4D97-AF65-F5344CB8AC3E}">
        <p14:creationId xmlns:p14="http://schemas.microsoft.com/office/powerpoint/2010/main" val="2881153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EB971D-CF4A-26D3-A19C-47BE727F9629}"/>
              </a:ext>
            </a:extLst>
          </p:cNvPr>
          <p:cNvSpPr>
            <a:spLocks noGrp="1"/>
          </p:cNvSpPr>
          <p:nvPr>
            <p:ph type="title"/>
          </p:nvPr>
        </p:nvSpPr>
        <p:spPr>
          <a:xfrm>
            <a:off x="592541" y="18255"/>
            <a:ext cx="10515600" cy="1325563"/>
          </a:xfrm>
        </p:spPr>
        <p:txBody>
          <a:bodyPr/>
          <a:lstStyle/>
          <a:p>
            <a:pPr algn="ctr"/>
            <a:r>
              <a:rPr lang="el-GR" b="1" dirty="0"/>
              <a:t>Τα κεντρικά θέματα της 1</a:t>
            </a:r>
            <a:r>
              <a:rPr lang="el-GR" b="1" baseline="30000" dirty="0"/>
              <a:t>ης</a:t>
            </a:r>
            <a:r>
              <a:rPr lang="el-GR" b="1" dirty="0"/>
              <a:t> Ενότητας</a:t>
            </a:r>
          </a:p>
        </p:txBody>
      </p:sp>
      <p:sp>
        <p:nvSpPr>
          <p:cNvPr id="3" name="Θέση περιεχομένου 2">
            <a:extLst>
              <a:ext uri="{FF2B5EF4-FFF2-40B4-BE49-F238E27FC236}">
                <a16:creationId xmlns:a16="http://schemas.microsoft.com/office/drawing/2014/main" id="{8EEAE626-20FA-E29D-CF58-2FB0D122A570}"/>
              </a:ext>
            </a:extLst>
          </p:cNvPr>
          <p:cNvSpPr>
            <a:spLocks noGrp="1"/>
          </p:cNvSpPr>
          <p:nvPr>
            <p:ph idx="1"/>
          </p:nvPr>
        </p:nvSpPr>
        <p:spPr>
          <a:xfrm>
            <a:off x="723330" y="1542197"/>
            <a:ext cx="11368585" cy="4975960"/>
          </a:xfrm>
        </p:spPr>
        <p:txBody>
          <a:bodyPr/>
          <a:lstStyle/>
          <a:p>
            <a:pPr marL="0" indent="0">
              <a:buNone/>
            </a:pPr>
            <a:r>
              <a:rPr lang="el-GR" dirty="0"/>
              <a:t>Ο </a:t>
            </a:r>
            <a:r>
              <a:rPr lang="en-US" sz="2800" dirty="0" err="1"/>
              <a:t>Stepfen</a:t>
            </a:r>
            <a:r>
              <a:rPr lang="en-US" sz="2800" dirty="0"/>
              <a:t> Muse</a:t>
            </a:r>
            <a:r>
              <a:rPr lang="el-GR" sz="2800" dirty="0"/>
              <a:t> στο άρθρο του θίγει τα ακόλουθα θέματα:</a:t>
            </a:r>
          </a:p>
          <a:p>
            <a:r>
              <a:rPr lang="el-GR" dirty="0"/>
              <a:t>Το ηθικό πλαίσιο της Συμβουλευτικής</a:t>
            </a:r>
          </a:p>
          <a:p>
            <a:r>
              <a:rPr lang="el-GR" dirty="0"/>
              <a:t>Η χάρη μέσα από α) τα μυστήρια και β) τις σχέσεις</a:t>
            </a:r>
          </a:p>
          <a:p>
            <a:r>
              <a:rPr lang="el-GR" dirty="0"/>
              <a:t>Η θεία χάρη, η πίστη και η προσωπικότητα του θεραπευτή</a:t>
            </a:r>
          </a:p>
          <a:p>
            <a:r>
              <a:rPr lang="el-GR" dirty="0" err="1"/>
              <a:t>Ιατροποιώντας</a:t>
            </a:r>
            <a:r>
              <a:rPr lang="el-GR" dirty="0"/>
              <a:t> το πεδίο της Συμβουλευτικής</a:t>
            </a:r>
          </a:p>
          <a:p>
            <a:r>
              <a:rPr lang="el-GR" dirty="0"/>
              <a:t>Η άρση και αποφυγή του προσωπικού σταυρού</a:t>
            </a:r>
          </a:p>
          <a:p>
            <a:r>
              <a:rPr lang="el-GR" dirty="0"/>
              <a:t>Η ανάγκη να προστατευτεί η ελευθερία της συνείδησης</a:t>
            </a:r>
          </a:p>
        </p:txBody>
      </p:sp>
    </p:spTree>
    <p:extLst>
      <p:ext uri="{BB962C8B-B14F-4D97-AF65-F5344CB8AC3E}">
        <p14:creationId xmlns:p14="http://schemas.microsoft.com/office/powerpoint/2010/main" val="1400292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B1351C-9A1F-3B2A-6988-F26A50A05385}"/>
              </a:ext>
            </a:extLst>
          </p:cNvPr>
          <p:cNvSpPr>
            <a:spLocks noGrp="1"/>
          </p:cNvSpPr>
          <p:nvPr>
            <p:ph type="title"/>
          </p:nvPr>
        </p:nvSpPr>
        <p:spPr>
          <a:xfrm>
            <a:off x="0" y="1"/>
            <a:ext cx="12192000" cy="545910"/>
          </a:xfrm>
        </p:spPr>
        <p:txBody>
          <a:bodyPr>
            <a:normAutofit fontScale="90000"/>
          </a:bodyPr>
          <a:lstStyle/>
          <a:p>
            <a:pPr algn="ctr"/>
            <a:r>
              <a:rPr lang="el-GR" sz="3600" b="1" dirty="0"/>
              <a:t>Η ανάγκη να προστατευθεί η ελευθερία της συνείδησης</a:t>
            </a:r>
            <a:endParaRPr lang="el-GR" sz="3600" dirty="0"/>
          </a:p>
        </p:txBody>
      </p:sp>
      <p:sp>
        <p:nvSpPr>
          <p:cNvPr id="3" name="Θέση περιεχομένου 2">
            <a:extLst>
              <a:ext uri="{FF2B5EF4-FFF2-40B4-BE49-F238E27FC236}">
                <a16:creationId xmlns:a16="http://schemas.microsoft.com/office/drawing/2014/main" id="{2781AB56-A6A1-8141-156F-601CE612EFC1}"/>
              </a:ext>
            </a:extLst>
          </p:cNvPr>
          <p:cNvSpPr>
            <a:spLocks noGrp="1"/>
          </p:cNvSpPr>
          <p:nvPr>
            <p:ph idx="1"/>
          </p:nvPr>
        </p:nvSpPr>
        <p:spPr>
          <a:xfrm>
            <a:off x="0" y="545910"/>
            <a:ext cx="12192000" cy="6312091"/>
          </a:xfrm>
        </p:spPr>
        <p:txBody>
          <a:bodyPr>
            <a:normAutofit fontScale="92500"/>
          </a:bodyPr>
          <a:lstStyle/>
          <a:p>
            <a:r>
              <a:rPr lang="el-GR" dirty="0"/>
              <a:t>Οι περισσότεροι θεραπευτές μη διαθέτοντας την </a:t>
            </a:r>
            <a:r>
              <a:rPr lang="el-GR" b="1" dirty="0"/>
              <a:t>άμεση νοερά αντίληψη</a:t>
            </a:r>
            <a:r>
              <a:rPr lang="el-GR" dirty="0"/>
              <a:t>, βασίζονται στη </a:t>
            </a:r>
            <a:r>
              <a:rPr lang="el-GR" b="1" dirty="0"/>
              <a:t>διαλογική συνάντηση</a:t>
            </a:r>
            <a:r>
              <a:rPr lang="el-GR" dirty="0"/>
              <a:t>. </a:t>
            </a:r>
          </a:p>
          <a:p>
            <a:r>
              <a:rPr lang="el-GR" dirty="0"/>
              <a:t>Ο </a:t>
            </a:r>
            <a:r>
              <a:rPr lang="en-US" dirty="0"/>
              <a:t>Dietrich Bonhoeffer </a:t>
            </a:r>
            <a:r>
              <a:rPr lang="el-GR" dirty="0"/>
              <a:t>την περιγράφει ως εξής: «</a:t>
            </a:r>
            <a:r>
              <a:rPr lang="el-GR" i="1" dirty="0"/>
              <a:t>Εφόσον ο Χριστός βρίσκεται ανάμεσα σε μένα και τους άλλους, θα πρέπει και εγώ να απαλλάξω τους ανθρώπους γύρω μου από την προσπάθειά μου να ρυθμίσω τη ζωή τους, να καταπιέσω και να κυριαρχήσω με την αγάπη μου. Ο άλλος άνθρωπος έχει ανάγκη να λειτουργεί ανεξάρτητα από εμένα, να αγαπηθεί έτσι όπως είναι, ως ξεχωριστό πρόσωπο για το οποίο ο Χριστός </a:t>
            </a:r>
            <a:r>
              <a:rPr lang="el-GR" i="1" dirty="0" err="1"/>
              <a:t>ενανθρώπησε</a:t>
            </a:r>
            <a:r>
              <a:rPr lang="el-GR" i="1" dirty="0"/>
              <a:t>, πέθανε και αναστήθηκε για να φέρει άφεση αμαρτιών και αιώνια ζωή. Ο Χριστός ενήργησε αποφασιστικά για τον πλησίον μου πριν από εμένα, οφείλω λοιπόν να αφήσω ελεύθερο τον διπλανό μου να ανήκει στον Χριστό. </a:t>
            </a:r>
            <a:r>
              <a:rPr lang="el-GR" b="1" i="1" dirty="0"/>
              <a:t>Όταν συναντώ ένα άλλο πρόσωπο πρέπει σ’ αυτή τη συνάντηση να αντικρίζω τον άλλον έτσι όπως θα τον έβλεπε ο Χριστός. </a:t>
            </a:r>
            <a:r>
              <a:rPr lang="el-GR" i="1" dirty="0"/>
              <a:t>Αυτή άλλωστε είναι και η σημασία των λόγων ότι συναντάμε τους άλλους μέσα από τη μεσολάβηση του Χριστού. </a:t>
            </a:r>
            <a:r>
              <a:rPr lang="el-GR" i="1" u="sng" dirty="0"/>
              <a:t>Η ανθρώπινη αγάπη </a:t>
            </a:r>
            <a:r>
              <a:rPr lang="el-GR" i="1" dirty="0"/>
              <a:t>κτίζει μια δική της εικόνα για τον άλλο άνθρωπο, για το τι είναι και το τι θα έπρεπε να είναι, και κρατάει τη ζωή του ανθρώπου στα χέρια της. Αντίθετα, </a:t>
            </a:r>
            <a:r>
              <a:rPr lang="el-GR" i="1" u="sng" dirty="0"/>
              <a:t>η πνευματική αγάπη </a:t>
            </a:r>
            <a:r>
              <a:rPr lang="el-GR" i="1" dirty="0"/>
              <a:t>αποκαλύπτει την αληθινή εικόνα του άλλου προσώπου, εικόνα που ο ίδιος ο Χριστός ενσωμάτωσε και εντύπωσε σε όλους τους ανθρώπους»</a:t>
            </a:r>
            <a:r>
              <a:rPr lang="el-GR" dirty="0"/>
              <a:t>.</a:t>
            </a:r>
          </a:p>
        </p:txBody>
      </p:sp>
    </p:spTree>
    <p:extLst>
      <p:ext uri="{BB962C8B-B14F-4D97-AF65-F5344CB8AC3E}">
        <p14:creationId xmlns:p14="http://schemas.microsoft.com/office/powerpoint/2010/main" val="1494910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5BFF30-DB82-F1E7-C17E-BE3C7B66218B}"/>
              </a:ext>
            </a:extLst>
          </p:cNvPr>
          <p:cNvSpPr>
            <a:spLocks noGrp="1"/>
          </p:cNvSpPr>
          <p:nvPr>
            <p:ph type="title"/>
          </p:nvPr>
        </p:nvSpPr>
        <p:spPr>
          <a:xfrm>
            <a:off x="0" y="0"/>
            <a:ext cx="12192000" cy="791570"/>
          </a:xfrm>
        </p:spPr>
        <p:txBody>
          <a:bodyPr>
            <a:normAutofit/>
          </a:bodyPr>
          <a:lstStyle/>
          <a:p>
            <a:pPr algn="ctr"/>
            <a:r>
              <a:rPr lang="el-GR" sz="3600" b="1" dirty="0"/>
              <a:t>Η ανάγκη να προστατευθεί η ελευθερία της συνείδησης</a:t>
            </a:r>
            <a:endParaRPr lang="el-GR" sz="3600" dirty="0"/>
          </a:p>
        </p:txBody>
      </p:sp>
      <p:sp>
        <p:nvSpPr>
          <p:cNvPr id="3" name="Θέση περιεχομένου 2">
            <a:extLst>
              <a:ext uri="{FF2B5EF4-FFF2-40B4-BE49-F238E27FC236}">
                <a16:creationId xmlns:a16="http://schemas.microsoft.com/office/drawing/2014/main" id="{EE563920-099C-A633-1F8E-FED7AD44282A}"/>
              </a:ext>
            </a:extLst>
          </p:cNvPr>
          <p:cNvSpPr>
            <a:spLocks noGrp="1"/>
          </p:cNvSpPr>
          <p:nvPr>
            <p:ph idx="1"/>
          </p:nvPr>
        </p:nvSpPr>
        <p:spPr>
          <a:xfrm>
            <a:off x="0" y="627796"/>
            <a:ext cx="12192000" cy="6230203"/>
          </a:xfrm>
        </p:spPr>
        <p:txBody>
          <a:bodyPr>
            <a:normAutofit fontScale="92500" lnSpcReduction="10000"/>
          </a:bodyPr>
          <a:lstStyle/>
          <a:p>
            <a:r>
              <a:rPr lang="el-GR" dirty="0"/>
              <a:t>Έτσι, θα πρέπει κανείς να διακατέχεται από </a:t>
            </a:r>
            <a:r>
              <a:rPr lang="el-GR" u="sng" dirty="0"/>
              <a:t>μεγάλη επιθυμία ώστε «</a:t>
            </a:r>
            <a:r>
              <a:rPr lang="el-GR" i="1" u="sng" dirty="0"/>
              <a:t>πρωτίστως να μην βλάψει</a:t>
            </a:r>
            <a:r>
              <a:rPr lang="el-GR" u="sng" dirty="0"/>
              <a:t>»</a:t>
            </a:r>
            <a:r>
              <a:rPr lang="el-GR" dirty="0"/>
              <a:t> και </a:t>
            </a:r>
            <a:r>
              <a:rPr lang="el-GR" u="sng" dirty="0"/>
              <a:t>στη συνέχεια να προσφέρει αυτό που αναλογεί </a:t>
            </a:r>
            <a:r>
              <a:rPr lang="el-GR" dirty="0"/>
              <a:t>με πίστη στην πρόνοια του Θεού και την ελευθερία συνείδησης του ανθρώπου.</a:t>
            </a:r>
          </a:p>
          <a:p>
            <a:r>
              <a:rPr lang="el-GR" dirty="0"/>
              <a:t>Μ’ αυτόν τον τρόπο σεβόμαστε τον Θεό ως τον πρωταρχικό θεραπευτή, καθώς ο ψυχοθεραπευτής παίζει τον ρόλο της μαίας σ’ αυτή τη διαδικασία. </a:t>
            </a:r>
          </a:p>
          <a:p>
            <a:r>
              <a:rPr lang="el-GR" dirty="0"/>
              <a:t>Ο Δημιουργός αγαπά τον κόσμο και το αποδεικνύει αφού σαρκώνεται και πάνω απ’ όλα ριψοκινδυνεύει τη ζωή Του, χωρίς να είναι σίγουρος για την ανθρώπινη ανταπόκριση που θα λάβει η αγάπη Του.</a:t>
            </a:r>
          </a:p>
          <a:p>
            <a:r>
              <a:rPr lang="el-GR" b="1" dirty="0">
                <a:solidFill>
                  <a:srgbClr val="FF0000"/>
                </a:solidFill>
              </a:rPr>
              <a:t>Η θυσία Του για μας προσφέρεται μόνο με την ελπίδα να απολαύσουμε το προνόμιο της συνάντησης με τον Θεό στο «ενδιάμεσο», </a:t>
            </a:r>
            <a:r>
              <a:rPr lang="el-GR" dirty="0"/>
              <a:t>εκεί όπου συναντώνται ουρανός και γη, κάθε φορά που προσεγγίζουμε ο ένας τον άλλο «μετά φόβου Θεού, πίστεως και αγάπης».</a:t>
            </a:r>
          </a:p>
          <a:p>
            <a:r>
              <a:rPr lang="el-GR" dirty="0"/>
              <a:t>Σ’ αυτό το σταυροδρόμι μεταξύ οντολογικού και υπαρξιακού, είμαστε πάντοτε προσκυνητές και αμαρτωλοί, με εμπιστοσύνη και ελπίδα στην αγάπη του Θεού, ο Οποίος ενεργεί ανάμεσά μας μέσα από το μυστήριο της ελευθερίας της συνείδησης. </a:t>
            </a:r>
          </a:p>
          <a:p>
            <a:r>
              <a:rPr lang="el-GR" dirty="0"/>
              <a:t>Αυτή την ελευθερία προασπίζεται με τη ζωή Του ο Χριστός και καλεί όλους εμάς να πράξουμε το ίδιο.</a:t>
            </a:r>
          </a:p>
        </p:txBody>
      </p:sp>
    </p:spTree>
    <p:extLst>
      <p:ext uri="{BB962C8B-B14F-4D97-AF65-F5344CB8AC3E}">
        <p14:creationId xmlns:p14="http://schemas.microsoft.com/office/powerpoint/2010/main" val="180913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77677E-5F7A-89D1-F249-5DE8EBD72D2E}"/>
              </a:ext>
            </a:extLst>
          </p:cNvPr>
          <p:cNvSpPr>
            <a:spLocks noGrp="1"/>
          </p:cNvSpPr>
          <p:nvPr>
            <p:ph type="title"/>
          </p:nvPr>
        </p:nvSpPr>
        <p:spPr>
          <a:xfrm>
            <a:off x="660779" y="0"/>
            <a:ext cx="10515600" cy="1325563"/>
          </a:xfrm>
        </p:spPr>
        <p:txBody>
          <a:bodyPr>
            <a:normAutofit fontScale="90000"/>
          </a:bodyPr>
          <a:lstStyle/>
          <a:p>
            <a:pPr algn="ctr"/>
            <a:br>
              <a:rPr lang="el-GR" dirty="0"/>
            </a:br>
            <a:r>
              <a:rPr lang="el-GR" b="1" dirty="0"/>
              <a:t>Το ηθικό πλαίσιο της Συμβουλευτικής</a:t>
            </a:r>
            <a:br>
              <a:rPr lang="el-GR" dirty="0"/>
            </a:br>
            <a:endParaRPr lang="el-GR" dirty="0"/>
          </a:p>
        </p:txBody>
      </p:sp>
      <p:sp>
        <p:nvSpPr>
          <p:cNvPr id="3" name="Θέση περιεχομένου 2">
            <a:extLst>
              <a:ext uri="{FF2B5EF4-FFF2-40B4-BE49-F238E27FC236}">
                <a16:creationId xmlns:a16="http://schemas.microsoft.com/office/drawing/2014/main" id="{A4B73EFB-232E-A350-CA79-FC5F6106FD36}"/>
              </a:ext>
            </a:extLst>
          </p:cNvPr>
          <p:cNvSpPr>
            <a:spLocks noGrp="1"/>
          </p:cNvSpPr>
          <p:nvPr>
            <p:ph idx="1"/>
          </p:nvPr>
        </p:nvSpPr>
        <p:spPr>
          <a:xfrm>
            <a:off x="0" y="1078172"/>
            <a:ext cx="12192000" cy="5779827"/>
          </a:xfrm>
        </p:spPr>
        <p:txBody>
          <a:bodyPr/>
          <a:lstStyle/>
          <a:p>
            <a:pPr marL="0" indent="0">
              <a:buNone/>
            </a:pPr>
            <a:r>
              <a:rPr lang="el-GR" dirty="0"/>
              <a:t>Η Συμβουλευτική από την ορθόδοξη χριστιανική άποψη διαθέτει: </a:t>
            </a:r>
          </a:p>
          <a:p>
            <a:pPr lvl="0"/>
            <a:r>
              <a:rPr lang="el-GR" dirty="0"/>
              <a:t>Μια </a:t>
            </a:r>
            <a:r>
              <a:rPr lang="el-GR" u="sng" dirty="0"/>
              <a:t>υπαρξιακή διάσταση</a:t>
            </a:r>
            <a:r>
              <a:rPr lang="el-GR" dirty="0"/>
              <a:t>, με πρωταγωνίστρια την ελευθερία της επιλογής και </a:t>
            </a:r>
          </a:p>
          <a:p>
            <a:pPr lvl="0"/>
            <a:r>
              <a:rPr lang="el-GR" dirty="0"/>
              <a:t>Μια </a:t>
            </a:r>
            <a:r>
              <a:rPr lang="el-GR" u="sng" dirty="0"/>
              <a:t>οντολογική διάσταση</a:t>
            </a:r>
            <a:r>
              <a:rPr lang="el-GR" dirty="0"/>
              <a:t>, όπου κυριαρχεί η σχέση μεταξύ κτιστού και </a:t>
            </a:r>
            <a:r>
              <a:rPr lang="el-GR" dirty="0" err="1"/>
              <a:t>ακτίστου</a:t>
            </a:r>
            <a:r>
              <a:rPr lang="el-GR" dirty="0"/>
              <a:t>.</a:t>
            </a:r>
          </a:p>
          <a:p>
            <a:pPr marL="0" indent="0">
              <a:buNone/>
            </a:pPr>
            <a:r>
              <a:rPr lang="el-GR" dirty="0"/>
              <a:t>Έτσι, με την συνύπαρξη των δύο συντίθεται το στάδιο του ανθρώπινου αγώνα, έχοντας ως απώτερο στόχο τη </a:t>
            </a:r>
            <a:r>
              <a:rPr lang="el-GR" dirty="0" err="1"/>
              <a:t>θέωση</a:t>
            </a:r>
            <a:r>
              <a:rPr lang="el-GR" dirty="0"/>
              <a:t> και την ευχαριστιακή κοινωνία.</a:t>
            </a:r>
          </a:p>
          <a:p>
            <a:r>
              <a:rPr lang="el-GR" dirty="0"/>
              <a:t>Ο </a:t>
            </a:r>
            <a:r>
              <a:rPr lang="en-US" dirty="0"/>
              <a:t>Merle Jordan</a:t>
            </a:r>
            <a:r>
              <a:rPr lang="el-GR" dirty="0"/>
              <a:t>, ομότιμος καθηγητής στο πανεπιστήμιο της Βοστώνης, ισχυρίζεται ότι «</a:t>
            </a:r>
            <a:r>
              <a:rPr lang="el-GR" b="1" i="1" dirty="0"/>
              <a:t>η ψυχοθεραπεία είναι η κλινική θεολογία</a:t>
            </a:r>
            <a:r>
              <a:rPr lang="el-GR" dirty="0"/>
              <a:t>».</a:t>
            </a:r>
          </a:p>
          <a:p>
            <a:r>
              <a:rPr lang="el-GR" dirty="0"/>
              <a:t>Ο </a:t>
            </a:r>
            <a:r>
              <a:rPr lang="en-US" dirty="0"/>
              <a:t>Don Browning</a:t>
            </a:r>
            <a:r>
              <a:rPr lang="el-GR" dirty="0"/>
              <a:t>, καθηγητής Θεολογικών και Ψυχολογικών σπουδών στη Θεολογική Σχολή του Πανεπιστημίου του </a:t>
            </a:r>
            <a:r>
              <a:rPr lang="el-GR" dirty="0" err="1"/>
              <a:t>Σικάγου</a:t>
            </a:r>
            <a:r>
              <a:rPr lang="el-GR" dirty="0"/>
              <a:t>, στο βιβλίο του </a:t>
            </a:r>
            <a:r>
              <a:rPr lang="el-GR" i="1" dirty="0"/>
              <a:t>Το ηθικό πλαίσιο της ποιμαντικής φροντίδας</a:t>
            </a:r>
            <a:r>
              <a:rPr lang="el-GR" dirty="0"/>
              <a:t> ισχυριζόταν το 1976 πως «</a:t>
            </a:r>
            <a:r>
              <a:rPr lang="el-GR" b="1" dirty="0"/>
              <a:t>υπάρχει ένα ηθικό πλαίσιο σε όλες τις πράξεις φροντίδας</a:t>
            </a:r>
            <a:r>
              <a:rPr lang="el-GR" dirty="0"/>
              <a:t>».</a:t>
            </a:r>
          </a:p>
        </p:txBody>
      </p:sp>
    </p:spTree>
    <p:extLst>
      <p:ext uri="{BB962C8B-B14F-4D97-AF65-F5344CB8AC3E}">
        <p14:creationId xmlns:p14="http://schemas.microsoft.com/office/powerpoint/2010/main" val="2962162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54767A-46A3-393E-FD92-956977933BD1}"/>
              </a:ext>
            </a:extLst>
          </p:cNvPr>
          <p:cNvSpPr>
            <a:spLocks noGrp="1"/>
          </p:cNvSpPr>
          <p:nvPr>
            <p:ph type="title"/>
          </p:nvPr>
        </p:nvSpPr>
        <p:spPr>
          <a:xfrm>
            <a:off x="729018" y="18255"/>
            <a:ext cx="10515600" cy="1005327"/>
          </a:xfrm>
        </p:spPr>
        <p:txBody>
          <a:bodyPr>
            <a:normAutofit fontScale="90000"/>
          </a:bodyPr>
          <a:lstStyle/>
          <a:p>
            <a:pPr algn="ctr"/>
            <a:br>
              <a:rPr lang="el-GR" b="1" dirty="0"/>
            </a:br>
            <a:r>
              <a:rPr lang="el-GR" b="1" dirty="0"/>
              <a:t>Το ηθικό πλαίσιο της Συμβουλευτικής</a:t>
            </a:r>
            <a:br>
              <a:rPr lang="el-GR" dirty="0"/>
            </a:br>
            <a:endParaRPr lang="el-GR" dirty="0"/>
          </a:p>
        </p:txBody>
      </p:sp>
      <p:sp>
        <p:nvSpPr>
          <p:cNvPr id="3" name="Θέση περιεχομένου 2">
            <a:extLst>
              <a:ext uri="{FF2B5EF4-FFF2-40B4-BE49-F238E27FC236}">
                <a16:creationId xmlns:a16="http://schemas.microsoft.com/office/drawing/2014/main" id="{4EF89201-0974-AD45-027B-0F1FD1A3D1FE}"/>
              </a:ext>
            </a:extLst>
          </p:cNvPr>
          <p:cNvSpPr>
            <a:spLocks noGrp="1"/>
          </p:cNvSpPr>
          <p:nvPr>
            <p:ph idx="1"/>
          </p:nvPr>
        </p:nvSpPr>
        <p:spPr>
          <a:xfrm>
            <a:off x="0" y="1187355"/>
            <a:ext cx="12192000" cy="5652390"/>
          </a:xfrm>
        </p:spPr>
        <p:txBody>
          <a:bodyPr>
            <a:normAutofit fontScale="92500" lnSpcReduction="10000"/>
          </a:bodyPr>
          <a:lstStyle/>
          <a:p>
            <a:r>
              <a:rPr lang="el-GR" dirty="0"/>
              <a:t>Εγείρεται το ερώτημα: «ποιο είναι το ηθικό σύμπαν που υπηρετώ και πώς επηρεάζει τη συμβουλευτική μου;»</a:t>
            </a:r>
          </a:p>
          <a:p>
            <a:r>
              <a:rPr lang="el-GR" dirty="0"/>
              <a:t>Η </a:t>
            </a:r>
            <a:r>
              <a:rPr lang="de-DE" dirty="0"/>
              <a:t>Deborah van Deusen Hunsinger</a:t>
            </a:r>
            <a:r>
              <a:rPr lang="el-GR" dirty="0"/>
              <a:t>, επίκουρη καθηγήτρια Ποιμαντικής Θεολογίας,  προτείνει τα εξής, ως θεμελιώδη για την εξάσκηση της Ποιμαντικής Συμβουλευτικής: «</a:t>
            </a:r>
            <a:r>
              <a:rPr lang="el-GR" i="1" dirty="0"/>
              <a:t>Ελπίζω να αποδείξω στους σπουδαστές πως όλη η εργασία κάποιου στην ποιμαντική φροντίδα δεν εξαρτάται ούτε από τη </a:t>
            </a:r>
            <a:r>
              <a:rPr lang="el-GR" i="1" u="sng" dirty="0"/>
              <a:t>θεωρητική διαύγεια </a:t>
            </a:r>
            <a:r>
              <a:rPr lang="el-GR" i="1" dirty="0"/>
              <a:t>που μπορεί κάποιος να διαθέτει, ούτε από τις </a:t>
            </a:r>
            <a:r>
              <a:rPr lang="el-GR" i="1" u="sng" dirty="0"/>
              <a:t>πρακτικές του δεξιότητες</a:t>
            </a:r>
            <a:r>
              <a:rPr lang="el-GR" i="1" dirty="0"/>
              <a:t>, αλλά από </a:t>
            </a:r>
            <a:r>
              <a:rPr lang="el-GR" i="1" u="sng" dirty="0"/>
              <a:t>τη σχέση </a:t>
            </a:r>
            <a:r>
              <a:rPr lang="el-GR" i="1" dirty="0"/>
              <a:t>του με τον Χριστό εν Χριστώ Ιησού. Μόνο όποιος έχει ως κέντρο της ζωής του την προσευχή μπορεί με πίστη να αναλάβει το έργο της ποιμαντικής φροντίδας και της συμβουλευτικής</a:t>
            </a:r>
            <a:r>
              <a:rPr lang="el-GR" dirty="0"/>
              <a:t>». </a:t>
            </a:r>
          </a:p>
          <a:p>
            <a:r>
              <a:rPr lang="el-GR" dirty="0"/>
              <a:t>Είναι ιδιαίτερα σημαντικό να διευκρινιστεί σε όλους, όσους αναζητούν τις υπηρεσίες των επαγγελματιών της ψυχικής υγείας, </a:t>
            </a:r>
            <a:r>
              <a:rPr lang="el-GR" b="1" dirty="0"/>
              <a:t>το ηθικό σύμπαν </a:t>
            </a:r>
            <a:r>
              <a:rPr lang="el-GR" dirty="0"/>
              <a:t>το οποίο υπηρετούν στη ζωή και στην εργασία τους, </a:t>
            </a:r>
            <a:r>
              <a:rPr lang="el-GR" b="1" dirty="0"/>
              <a:t>ως μέρος της ενημερωμένης συγκατάθεσης</a:t>
            </a:r>
            <a:r>
              <a:rPr lang="el-GR" dirty="0"/>
              <a:t>, μια και επηρεάζει με πλάγιους τρόπους.</a:t>
            </a:r>
          </a:p>
          <a:p>
            <a:r>
              <a:rPr lang="el-GR" dirty="0"/>
              <a:t>Ο θεραπευτής που έχει μια στάση εν Χριστώ απέναντι στους ανθρώπους και τον κόσμο, είναι έτοιμος να παραδεχτεί ότι τελικά ο Θεός εργάζεται ανεξάρτητα από τις συνειδητές ή ασυνείδητες προσπάθειές του να στεγανοποιήσει την κλινική του πράξη.</a:t>
            </a:r>
          </a:p>
        </p:txBody>
      </p:sp>
    </p:spTree>
    <p:extLst>
      <p:ext uri="{BB962C8B-B14F-4D97-AF65-F5344CB8AC3E}">
        <p14:creationId xmlns:p14="http://schemas.microsoft.com/office/powerpoint/2010/main" val="458028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CA8639-FA12-3C4C-31BB-1FD396CAC040}"/>
              </a:ext>
            </a:extLst>
          </p:cNvPr>
          <p:cNvSpPr>
            <a:spLocks noGrp="1"/>
          </p:cNvSpPr>
          <p:nvPr>
            <p:ph type="title"/>
          </p:nvPr>
        </p:nvSpPr>
        <p:spPr>
          <a:xfrm>
            <a:off x="715370" y="18255"/>
            <a:ext cx="10515600" cy="896145"/>
          </a:xfrm>
        </p:spPr>
        <p:txBody>
          <a:bodyPr>
            <a:normAutofit fontScale="90000"/>
          </a:bodyPr>
          <a:lstStyle/>
          <a:p>
            <a:pPr algn="ctr"/>
            <a:br>
              <a:rPr lang="el-GR" b="1" dirty="0"/>
            </a:br>
            <a:r>
              <a:rPr lang="el-GR" b="1" dirty="0"/>
              <a:t>Το ηθικό πλαίσιο της Συμβουλευτικής</a:t>
            </a:r>
            <a:br>
              <a:rPr lang="el-GR" dirty="0"/>
            </a:br>
            <a:endParaRPr lang="el-GR" dirty="0"/>
          </a:p>
        </p:txBody>
      </p:sp>
      <p:sp>
        <p:nvSpPr>
          <p:cNvPr id="3" name="Θέση περιεχομένου 2">
            <a:extLst>
              <a:ext uri="{FF2B5EF4-FFF2-40B4-BE49-F238E27FC236}">
                <a16:creationId xmlns:a16="http://schemas.microsoft.com/office/drawing/2014/main" id="{D06B9124-DC4C-B4E9-C05B-29DAFA0A083D}"/>
              </a:ext>
            </a:extLst>
          </p:cNvPr>
          <p:cNvSpPr>
            <a:spLocks noGrp="1"/>
          </p:cNvSpPr>
          <p:nvPr>
            <p:ph idx="1"/>
          </p:nvPr>
        </p:nvSpPr>
        <p:spPr>
          <a:xfrm>
            <a:off x="0" y="723331"/>
            <a:ext cx="12192000" cy="6134669"/>
          </a:xfrm>
        </p:spPr>
        <p:txBody>
          <a:bodyPr>
            <a:normAutofit fontScale="92500" lnSpcReduction="10000"/>
          </a:bodyPr>
          <a:lstStyle/>
          <a:p>
            <a:r>
              <a:rPr lang="el-GR" dirty="0"/>
              <a:t>Αυτό σημαίνει ότι </a:t>
            </a:r>
            <a:r>
              <a:rPr lang="el-GR" b="1" dirty="0"/>
              <a:t>δεν υπάρχει μια μη-πνευματική ζωή </a:t>
            </a:r>
            <a:r>
              <a:rPr lang="el-GR" dirty="0"/>
              <a:t>που έχει αποκλειστεί από το Άγιο Πνεύμα. </a:t>
            </a:r>
          </a:p>
          <a:p>
            <a:r>
              <a:rPr lang="el-GR" dirty="0"/>
              <a:t>Το πρόσωπο του Χριστού παραμένει στο επίκεντρο του ενδιαφέροντος, τόσο για </a:t>
            </a:r>
            <a:r>
              <a:rPr lang="el-GR" u="sng" dirty="0"/>
              <a:t>τον σύμβουλο </a:t>
            </a:r>
            <a:r>
              <a:rPr lang="el-GR" dirty="0"/>
              <a:t>που θα εργαστεί ποιμαντικά ως ψυχοθεραπευτής, όσο και για </a:t>
            </a:r>
            <a:r>
              <a:rPr lang="el-GR" u="sng" dirty="0"/>
              <a:t>τον</a:t>
            </a:r>
            <a:r>
              <a:rPr lang="el-GR" dirty="0"/>
              <a:t> </a:t>
            </a:r>
            <a:r>
              <a:rPr lang="el-GR" u="sng" dirty="0"/>
              <a:t>τρόπο</a:t>
            </a:r>
            <a:r>
              <a:rPr lang="el-GR" dirty="0"/>
              <a:t> που θα διεξαχθούν η συμβουλευτική και η ψυχοθεραπεία.</a:t>
            </a:r>
          </a:p>
          <a:p>
            <a:r>
              <a:rPr lang="el-GR" dirty="0"/>
              <a:t>Έτσι, προκύπτουν </a:t>
            </a:r>
            <a:r>
              <a:rPr lang="el-GR" b="1" dirty="0"/>
              <a:t>τα ακόλουθα ερωτήματα </a:t>
            </a:r>
            <a:r>
              <a:rPr lang="el-GR" dirty="0"/>
              <a:t>σχετικά με την αποστολή και την άσκηση της ποιμαντικής μέριμνας και συμβουλευτικής: </a:t>
            </a:r>
          </a:p>
          <a:p>
            <a:r>
              <a:rPr lang="el-GR" dirty="0"/>
              <a:t>Αν κάποιος πιστός είναι βαθύτατα επηρεασμένος από το ορθόδοξο ήθος, τη λατρεία και την κοσμοθεωρία, θα είναι άραγε ικανός να χειριστεί τη διαδικασία της ψυχοθεραπείας πιο αποτελεσματικά από κάποιον που δεν διαθέτει αυτή την ορθόδοξη επιρροή; </a:t>
            </a:r>
          </a:p>
          <a:p>
            <a:r>
              <a:rPr lang="el-GR" dirty="0"/>
              <a:t>Η ίδια η συμβουλευτική και η ψυχοθεραπεία, ανεξάρτητα από τον θεραπευτή,  διαθέτουν κάποια δυνατότητα </a:t>
            </a:r>
            <a:r>
              <a:rPr lang="el-GR" dirty="0" err="1"/>
              <a:t>αυτοδιόρθωσης</a:t>
            </a:r>
            <a:r>
              <a:rPr lang="el-GR" dirty="0"/>
              <a:t> και </a:t>
            </a:r>
            <a:r>
              <a:rPr lang="el-GR" dirty="0" err="1"/>
              <a:t>αυτοβελτίωσης</a:t>
            </a:r>
            <a:r>
              <a:rPr lang="el-GR" dirty="0"/>
              <a:t> όταν εμπνέονται από την ορθόδοξη χριστιανική προοπτική;</a:t>
            </a:r>
          </a:p>
          <a:p>
            <a:r>
              <a:rPr lang="el-GR" dirty="0"/>
              <a:t>Υπάρχει άραγε πιθανότητα να προσεγγίσουμε μη ορθόδοξους χριστιανούς χρησιμοποιώντας τον πλούτο της ορθόδοξης παράδοσης, με τέτοιον τρόπο ώστε να σεβόμαστε την ελευθερία τους;</a:t>
            </a:r>
          </a:p>
        </p:txBody>
      </p:sp>
    </p:spTree>
    <p:extLst>
      <p:ext uri="{BB962C8B-B14F-4D97-AF65-F5344CB8AC3E}">
        <p14:creationId xmlns:p14="http://schemas.microsoft.com/office/powerpoint/2010/main" val="2245233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EDB5EE-47D8-E7C2-EA96-7AAF41ECBDCF}"/>
              </a:ext>
            </a:extLst>
          </p:cNvPr>
          <p:cNvSpPr>
            <a:spLocks noGrp="1"/>
          </p:cNvSpPr>
          <p:nvPr>
            <p:ph type="title"/>
          </p:nvPr>
        </p:nvSpPr>
        <p:spPr>
          <a:xfrm>
            <a:off x="838200" y="18256"/>
            <a:ext cx="10515600" cy="616364"/>
          </a:xfrm>
        </p:spPr>
        <p:txBody>
          <a:bodyPr>
            <a:normAutofit fontScale="90000"/>
          </a:bodyPr>
          <a:lstStyle/>
          <a:p>
            <a:pPr algn="ctr"/>
            <a:r>
              <a:rPr lang="el-GR" b="1" dirty="0"/>
              <a:t>Το ηθικό πλαίσιο της Συμβουλευτικής</a:t>
            </a:r>
            <a:endParaRPr lang="el-GR" dirty="0"/>
          </a:p>
        </p:txBody>
      </p:sp>
      <p:sp>
        <p:nvSpPr>
          <p:cNvPr id="3" name="Θέση περιεχομένου 2">
            <a:extLst>
              <a:ext uri="{FF2B5EF4-FFF2-40B4-BE49-F238E27FC236}">
                <a16:creationId xmlns:a16="http://schemas.microsoft.com/office/drawing/2014/main" id="{DE200A1F-CC67-535F-5EFA-3ACB3EDD6760}"/>
              </a:ext>
            </a:extLst>
          </p:cNvPr>
          <p:cNvSpPr>
            <a:spLocks noGrp="1"/>
          </p:cNvSpPr>
          <p:nvPr>
            <p:ph idx="1"/>
          </p:nvPr>
        </p:nvSpPr>
        <p:spPr>
          <a:xfrm>
            <a:off x="-1" y="634620"/>
            <a:ext cx="12192001" cy="6223380"/>
          </a:xfrm>
        </p:spPr>
        <p:txBody>
          <a:bodyPr>
            <a:normAutofit lnSpcReduction="10000"/>
          </a:bodyPr>
          <a:lstStyle/>
          <a:p>
            <a:r>
              <a:rPr lang="el-GR" dirty="0"/>
              <a:t>Σε μια πολύ γνωστή συζήτηση ο </a:t>
            </a:r>
            <a:r>
              <a:rPr lang="en-US" dirty="0"/>
              <a:t>Werner Heisenberg </a:t>
            </a:r>
            <a:r>
              <a:rPr lang="el-GR" dirty="0"/>
              <a:t>και του </a:t>
            </a:r>
            <a:r>
              <a:rPr lang="en-US" dirty="0"/>
              <a:t>Einstein</a:t>
            </a:r>
            <a:r>
              <a:rPr lang="el-GR" dirty="0"/>
              <a:t>, ο πρώτος επέμενε ότι σε μια </a:t>
            </a:r>
            <a:r>
              <a:rPr lang="el-GR" b="1" dirty="0">
                <a:solidFill>
                  <a:srgbClr val="FF0000"/>
                </a:solidFill>
              </a:rPr>
              <a:t>θεωρία</a:t>
            </a:r>
            <a:r>
              <a:rPr lang="el-GR" dirty="0">
                <a:solidFill>
                  <a:srgbClr val="FF0000"/>
                </a:solidFill>
              </a:rPr>
              <a:t> </a:t>
            </a:r>
            <a:r>
              <a:rPr lang="el-GR" dirty="0"/>
              <a:t>πρέπει να συμπεριλαμβάνονται μόνο </a:t>
            </a:r>
            <a:r>
              <a:rPr lang="el-GR" b="1" dirty="0">
                <a:solidFill>
                  <a:srgbClr val="FF0000"/>
                </a:solidFill>
              </a:rPr>
              <a:t>εμπειρικά δεδομένα</a:t>
            </a:r>
            <a:r>
              <a:rPr lang="el-GR" dirty="0"/>
              <a:t>, ενώ ο δεύτερος ισχυρίζονταν ότι «</a:t>
            </a:r>
            <a:r>
              <a:rPr lang="el-GR" i="1" dirty="0"/>
              <a:t>είναι λάθος να προσπαθούμε να θεμελιώσουμε μια θεωρία</a:t>
            </a:r>
            <a:r>
              <a:rPr lang="el-GR" b="1" i="1" dirty="0"/>
              <a:t> </a:t>
            </a:r>
            <a:r>
              <a:rPr lang="el-GR" i="1" dirty="0"/>
              <a:t>στηριζόμενοι μόνο σε αντικειμενικά μεγέθη. Στην πραγματικότητα συμβαίνει ακριβώς το αντίθετο: η θεωρία είναι αυτή που καθορίζει τι μπορούμε να παρατηρήσουμε</a:t>
            </a:r>
            <a:r>
              <a:rPr lang="el-GR" dirty="0"/>
              <a:t>».</a:t>
            </a:r>
          </a:p>
          <a:p>
            <a:r>
              <a:rPr lang="el-GR" dirty="0"/>
              <a:t>Τα </a:t>
            </a:r>
            <a:r>
              <a:rPr lang="el-GR" b="1" dirty="0"/>
              <a:t>«</a:t>
            </a:r>
            <a:r>
              <a:rPr lang="el-GR" b="1" dirty="0" err="1"/>
              <a:t>βαθέα</a:t>
            </a:r>
            <a:r>
              <a:rPr lang="el-GR" b="1" dirty="0"/>
              <a:t> του Πνεύματος», </a:t>
            </a:r>
            <a:r>
              <a:rPr lang="el-GR" dirty="0"/>
              <a:t>που αποτελούν τη βάση της ορθόδοξης πίστης και ζωής και που διαπλάθουν βαθμιαία τον άνθρωπο, </a:t>
            </a:r>
            <a:r>
              <a:rPr lang="el-GR" b="1" dirty="0"/>
              <a:t>επηρεάζουν αυτό που μπορεί κανείς να «δει»</a:t>
            </a:r>
            <a:r>
              <a:rPr lang="el-GR" dirty="0"/>
              <a:t>, έτσι ακριβώς όπως επηρεάζει το φύλο, η οικογένεια, η κουλτούρα, οι κοσμοθεωρίες της εποχής.</a:t>
            </a:r>
          </a:p>
          <a:p>
            <a:r>
              <a:rPr lang="el-GR" dirty="0"/>
              <a:t>Γι’ αυτό και έχει ήδη σημειωθεί ότι κάθε συλλογή πληροφοριών και διάγνωση εμπεριέχουν μια τάση για παραμόρφωση των ατόμων. Μόνο </a:t>
            </a:r>
            <a:r>
              <a:rPr lang="el-GR" b="1" dirty="0">
                <a:solidFill>
                  <a:srgbClr val="FF0000"/>
                </a:solidFill>
              </a:rPr>
              <a:t>η αγαπητική σχέση </a:t>
            </a:r>
            <a:r>
              <a:rPr lang="el-GR" dirty="0"/>
              <a:t>προσεγγίζει τον άλλον με τέτοιο τρόπο ώστε ο Χριστός να είναι μυστηριακά παρών μεταξύ δύο ανθρώπων, </a:t>
            </a:r>
            <a:r>
              <a:rPr lang="el-GR" b="1" dirty="0">
                <a:solidFill>
                  <a:srgbClr val="FF0000"/>
                </a:solidFill>
              </a:rPr>
              <a:t>μέσα από το μυστήριο της συνάντησης</a:t>
            </a:r>
            <a:r>
              <a:rPr lang="el-GR" dirty="0"/>
              <a:t>. Μ’ αυτό το σκεπτικό </a:t>
            </a:r>
            <a:r>
              <a:rPr lang="el-GR" b="1" dirty="0"/>
              <a:t>η ίαση</a:t>
            </a:r>
            <a:r>
              <a:rPr lang="el-GR" dirty="0"/>
              <a:t> δεν θα είναι ποτέ τεχνική και ο Χριστιανισμός δεν θα θεωρείται μεθοδολογία ή ψυχοθεραπεία, αλλά </a:t>
            </a:r>
            <a:r>
              <a:rPr lang="el-GR" b="1" dirty="0"/>
              <a:t>αγαπητική σχέση</a:t>
            </a:r>
            <a:r>
              <a:rPr lang="el-GR" dirty="0"/>
              <a:t>.</a:t>
            </a:r>
          </a:p>
          <a:p>
            <a:endParaRPr lang="el-GR" dirty="0"/>
          </a:p>
          <a:p>
            <a:endParaRPr lang="el-GR" dirty="0"/>
          </a:p>
        </p:txBody>
      </p:sp>
    </p:spTree>
    <p:extLst>
      <p:ext uri="{BB962C8B-B14F-4D97-AF65-F5344CB8AC3E}">
        <p14:creationId xmlns:p14="http://schemas.microsoft.com/office/powerpoint/2010/main" val="2907986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9E9740-D1B8-4017-A5E6-22C8F00C25F0}"/>
              </a:ext>
            </a:extLst>
          </p:cNvPr>
          <p:cNvSpPr>
            <a:spLocks noGrp="1"/>
          </p:cNvSpPr>
          <p:nvPr>
            <p:ph type="title"/>
          </p:nvPr>
        </p:nvSpPr>
        <p:spPr>
          <a:xfrm>
            <a:off x="0" y="18256"/>
            <a:ext cx="12192000" cy="964383"/>
          </a:xfrm>
        </p:spPr>
        <p:txBody>
          <a:bodyPr>
            <a:normAutofit fontScale="90000"/>
          </a:bodyPr>
          <a:lstStyle/>
          <a:p>
            <a:pPr algn="ctr"/>
            <a:br>
              <a:rPr lang="el-GR" dirty="0"/>
            </a:br>
            <a:r>
              <a:rPr lang="el-GR" b="1" dirty="0"/>
              <a:t>Η χάρη μέσα από α) τα μυστήρια και β) τις σχέσεις</a:t>
            </a:r>
            <a:br>
              <a:rPr lang="el-GR" dirty="0"/>
            </a:br>
            <a:endParaRPr lang="el-GR" dirty="0"/>
          </a:p>
        </p:txBody>
      </p:sp>
      <p:sp>
        <p:nvSpPr>
          <p:cNvPr id="3" name="Θέση περιεχομένου 2">
            <a:extLst>
              <a:ext uri="{FF2B5EF4-FFF2-40B4-BE49-F238E27FC236}">
                <a16:creationId xmlns:a16="http://schemas.microsoft.com/office/drawing/2014/main" id="{B42511D4-22F1-29B7-DAE2-8C2829C16D9C}"/>
              </a:ext>
            </a:extLst>
          </p:cNvPr>
          <p:cNvSpPr>
            <a:spLocks noGrp="1"/>
          </p:cNvSpPr>
          <p:nvPr>
            <p:ph idx="1"/>
          </p:nvPr>
        </p:nvSpPr>
        <p:spPr>
          <a:xfrm>
            <a:off x="0" y="750627"/>
            <a:ext cx="12192000" cy="6107373"/>
          </a:xfrm>
        </p:spPr>
        <p:txBody>
          <a:bodyPr>
            <a:normAutofit lnSpcReduction="10000"/>
          </a:bodyPr>
          <a:lstStyle/>
          <a:p>
            <a:r>
              <a:rPr lang="el-GR" b="1" dirty="0"/>
              <a:t>Η </a:t>
            </a:r>
            <a:r>
              <a:rPr lang="el-GR" b="1" dirty="0">
                <a:solidFill>
                  <a:srgbClr val="FF0000"/>
                </a:solidFill>
              </a:rPr>
              <a:t>ίαση</a:t>
            </a:r>
            <a:r>
              <a:rPr lang="el-GR" b="1" dirty="0"/>
              <a:t> είναι δραστηριότητα της εκκλησιαστικής κοινότητας</a:t>
            </a:r>
            <a:r>
              <a:rPr lang="el-GR" dirty="0"/>
              <a:t>. </a:t>
            </a:r>
          </a:p>
          <a:p>
            <a:r>
              <a:rPr lang="el-GR" dirty="0"/>
              <a:t>Όταν η μετάδοση της Θείας Χάριτος στους ανθρώπους γίνεται από χειροτονημένους ιερείς, σε τι διαφέρει από τη Χάρη που προσφέρεται από χριστιανούς ορθοδόξους συμβούλους και επαγγελματίες ψυχικής υγείας, οι οποίοι δεν είναι κληρικοί αλλά προσπαθούν να υπηρετήσουν τον Χριστό ως λαϊκοί μέσα από τα διάφορα διακονήματα;</a:t>
            </a:r>
          </a:p>
          <a:p>
            <a:r>
              <a:rPr lang="el-GR" dirty="0"/>
              <a:t>Θα πρέπει να είναι κανείς χειροτονημένος ιερέας ειδικευμένος στη Συμβουλευτική για να θεωρηθεί ότι ασκεί Ποιμαντική Συμβουλευτική; </a:t>
            </a:r>
          </a:p>
          <a:p>
            <a:r>
              <a:rPr lang="el-GR" dirty="0"/>
              <a:t>Πώς </a:t>
            </a:r>
            <a:r>
              <a:rPr lang="el-GR" b="1" dirty="0"/>
              <a:t>συγκρίνεται η Χάρη</a:t>
            </a:r>
            <a:r>
              <a:rPr lang="el-GR" dirty="0"/>
              <a:t> </a:t>
            </a:r>
          </a:p>
          <a:p>
            <a:pPr>
              <a:buFont typeface="Wingdings" panose="05000000000000000000" pitchFamily="2" charset="2"/>
              <a:buChar char="v"/>
            </a:pPr>
            <a:r>
              <a:rPr lang="el-GR" dirty="0"/>
              <a:t>που μεταδίδεται </a:t>
            </a:r>
            <a:r>
              <a:rPr lang="el-GR" u="sng" dirty="0"/>
              <a:t>μέσω των μυστηρίων</a:t>
            </a:r>
            <a:r>
              <a:rPr lang="el-GR" dirty="0"/>
              <a:t> από έναν </a:t>
            </a:r>
            <a:r>
              <a:rPr lang="el-GR" dirty="0">
                <a:solidFill>
                  <a:srgbClr val="FF0000"/>
                </a:solidFill>
              </a:rPr>
              <a:t>ιερέα</a:t>
            </a:r>
            <a:r>
              <a:rPr lang="el-GR" dirty="0"/>
              <a:t> που δεν μπορεί να παρέχει θεραπεία </a:t>
            </a:r>
          </a:p>
          <a:p>
            <a:pPr>
              <a:buFont typeface="Wingdings" panose="05000000000000000000" pitchFamily="2" charset="2"/>
              <a:buChar char="v"/>
            </a:pPr>
            <a:r>
              <a:rPr lang="el-GR" dirty="0"/>
              <a:t>με τη Χάρη που μεταδίδεται </a:t>
            </a:r>
            <a:r>
              <a:rPr lang="el-GR" u="sng" dirty="0"/>
              <a:t>από τις προσευχές</a:t>
            </a:r>
            <a:r>
              <a:rPr lang="el-GR" dirty="0"/>
              <a:t> ενός </a:t>
            </a:r>
            <a:r>
              <a:rPr lang="el-GR" dirty="0">
                <a:solidFill>
                  <a:srgbClr val="FF0000"/>
                </a:solidFill>
              </a:rPr>
              <a:t>θεοφόρου Γέροντα</a:t>
            </a:r>
            <a:r>
              <a:rPr lang="el-GR" dirty="0"/>
              <a:t>, </a:t>
            </a:r>
          </a:p>
          <a:p>
            <a:pPr>
              <a:buFont typeface="Wingdings" panose="05000000000000000000" pitchFamily="2" charset="2"/>
              <a:buChar char="v"/>
            </a:pPr>
            <a:r>
              <a:rPr lang="el-GR" dirty="0"/>
              <a:t>ή μέσα </a:t>
            </a:r>
            <a:r>
              <a:rPr lang="el-GR" u="sng" dirty="0"/>
              <a:t>στο πλαίσιο μιας θεραπευτικής σχέσης</a:t>
            </a:r>
            <a:r>
              <a:rPr lang="el-GR" dirty="0"/>
              <a:t> στην οποία είναι εμφανής η ενέργεια του Αγίου Πνεύματος, ακόμη και αν ο </a:t>
            </a:r>
            <a:r>
              <a:rPr lang="el-GR" dirty="0">
                <a:solidFill>
                  <a:srgbClr val="FF0000"/>
                </a:solidFill>
              </a:rPr>
              <a:t>θεραπευτής</a:t>
            </a:r>
            <a:r>
              <a:rPr lang="el-GR" dirty="0"/>
              <a:t> δεν είναι χειροτονημένος ιερέας;</a:t>
            </a:r>
          </a:p>
        </p:txBody>
      </p:sp>
    </p:spTree>
    <p:extLst>
      <p:ext uri="{BB962C8B-B14F-4D97-AF65-F5344CB8AC3E}">
        <p14:creationId xmlns:p14="http://schemas.microsoft.com/office/powerpoint/2010/main" val="3460789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9DC4F4-A268-506A-F1EC-A878E389E0F6}"/>
              </a:ext>
            </a:extLst>
          </p:cNvPr>
          <p:cNvSpPr>
            <a:spLocks noGrp="1"/>
          </p:cNvSpPr>
          <p:nvPr>
            <p:ph type="title"/>
          </p:nvPr>
        </p:nvSpPr>
        <p:spPr>
          <a:xfrm>
            <a:off x="0" y="18256"/>
            <a:ext cx="12192000" cy="978032"/>
          </a:xfrm>
        </p:spPr>
        <p:txBody>
          <a:bodyPr/>
          <a:lstStyle/>
          <a:p>
            <a:r>
              <a:rPr lang="el-GR" b="1" dirty="0"/>
              <a:t>Η χάρη μέσα από α) τα μυστήρια και β) τις σχέσεις</a:t>
            </a:r>
            <a:endParaRPr lang="el-GR" dirty="0"/>
          </a:p>
        </p:txBody>
      </p:sp>
      <p:sp>
        <p:nvSpPr>
          <p:cNvPr id="3" name="Θέση περιεχομένου 2">
            <a:extLst>
              <a:ext uri="{FF2B5EF4-FFF2-40B4-BE49-F238E27FC236}">
                <a16:creationId xmlns:a16="http://schemas.microsoft.com/office/drawing/2014/main" id="{217891CC-A6E8-3109-3389-666F4AD8656F}"/>
              </a:ext>
            </a:extLst>
          </p:cNvPr>
          <p:cNvSpPr>
            <a:spLocks noGrp="1"/>
          </p:cNvSpPr>
          <p:nvPr>
            <p:ph idx="1"/>
          </p:nvPr>
        </p:nvSpPr>
        <p:spPr>
          <a:xfrm>
            <a:off x="-1" y="900752"/>
            <a:ext cx="12191999" cy="5957248"/>
          </a:xfrm>
        </p:spPr>
        <p:txBody>
          <a:bodyPr/>
          <a:lstStyle/>
          <a:p>
            <a:r>
              <a:rPr lang="el-GR" dirty="0"/>
              <a:t>Πώς η άκτιστη θεϊκή ενέργεια, η οποία είναι παρούσα και ενεργεί μέσα από τα Ιερά Μυστήρια της Εκκλησίας σχετίζεται με τη χάρη του Θεού, η οποία χορηγείται και στους λαϊκούς που προσφέρουν ποιμαντική φροντίδα και συμβουλευτική σε ανθρώπους που υποφέρουν;  </a:t>
            </a:r>
          </a:p>
          <a:p>
            <a:r>
              <a:rPr lang="el-GR" dirty="0"/>
              <a:t>Πολλά από τα ψυχολογικά προβλήματα μπορούν να θεωρηθούν ότι κατά βάση έχουν πνευματικές αιτίες και όλοι οι ιερείς δεν διαθέτουν την ικανότητα να τα θεραπεύσουν. Όμως τα Μυστήρια που τελούν παραμένουν αποτελεσματικά, ανεξάρτητα από την κατάσταση της ηθικής και ασκητικής τους πιστότητας.</a:t>
            </a:r>
          </a:p>
          <a:p>
            <a:r>
              <a:rPr lang="el-GR" dirty="0"/>
              <a:t>Τόσο </a:t>
            </a:r>
            <a:r>
              <a:rPr lang="el-GR" u="sng" dirty="0"/>
              <a:t>οι κληρικοί </a:t>
            </a:r>
            <a:r>
              <a:rPr lang="el-GR" dirty="0"/>
              <a:t>όσο και οι </a:t>
            </a:r>
            <a:r>
              <a:rPr lang="el-GR" u="sng" dirty="0"/>
              <a:t>λαϊκοί επαγγελματίες ψυχικής υγείας </a:t>
            </a:r>
            <a:r>
              <a:rPr lang="el-GR" dirty="0"/>
              <a:t>εργάζονται σ’ ένα στίβο, ο οποίος νοιάζεται για </a:t>
            </a:r>
            <a:r>
              <a:rPr lang="el-GR" b="1" dirty="0">
                <a:solidFill>
                  <a:srgbClr val="FF0000"/>
                </a:solidFill>
              </a:rPr>
              <a:t>το ανθρώπινο πρόσωπο </a:t>
            </a:r>
            <a:r>
              <a:rPr lang="el-GR" dirty="0"/>
              <a:t>και γι’ αυτό θα πρέπει να ενδιαφέρονται για τις </a:t>
            </a:r>
            <a:r>
              <a:rPr lang="el-GR" dirty="0">
                <a:effectLst>
                  <a:outerShdw blurRad="38100" dist="38100" dir="2700000" algn="tl">
                    <a:srgbClr val="000000">
                      <a:alpha val="43137"/>
                    </a:srgbClr>
                  </a:outerShdw>
                </a:effectLst>
              </a:rPr>
              <a:t>άκτιστες θεϊκές ενέργειες</a:t>
            </a:r>
            <a:r>
              <a:rPr lang="el-GR" dirty="0"/>
              <a:t>, όπως και για τις </a:t>
            </a:r>
            <a:r>
              <a:rPr lang="el-GR" dirty="0">
                <a:effectLst>
                  <a:outerShdw blurRad="38100" dist="38100" dir="2700000" algn="tl">
                    <a:srgbClr val="000000">
                      <a:alpha val="43137"/>
                    </a:srgbClr>
                  </a:outerShdw>
                </a:effectLst>
              </a:rPr>
              <a:t>ενέργειες του φυσικού κόσμου</a:t>
            </a:r>
            <a:r>
              <a:rPr lang="el-GR" dirty="0"/>
              <a:t>, για την </a:t>
            </a:r>
            <a:r>
              <a:rPr lang="el-GR" u="sng" dirty="0"/>
              <a:t>ψυχοπαθολογία</a:t>
            </a:r>
            <a:r>
              <a:rPr lang="el-GR" dirty="0"/>
              <a:t>, την </a:t>
            </a:r>
            <a:r>
              <a:rPr lang="el-GR" u="sng" dirty="0"/>
              <a:t>ασθένεια</a:t>
            </a:r>
            <a:r>
              <a:rPr lang="el-GR" dirty="0"/>
              <a:t> και την </a:t>
            </a:r>
            <a:r>
              <a:rPr lang="el-GR" u="sng" dirty="0"/>
              <a:t>αμαρτία</a:t>
            </a:r>
            <a:r>
              <a:rPr lang="el-GR" dirty="0"/>
              <a:t>.</a:t>
            </a:r>
          </a:p>
          <a:p>
            <a:endParaRPr lang="el-GR" dirty="0"/>
          </a:p>
          <a:p>
            <a:endParaRPr lang="el-GR" dirty="0"/>
          </a:p>
        </p:txBody>
      </p:sp>
    </p:spTree>
    <p:extLst>
      <p:ext uri="{BB962C8B-B14F-4D97-AF65-F5344CB8AC3E}">
        <p14:creationId xmlns:p14="http://schemas.microsoft.com/office/powerpoint/2010/main" val="2041728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D4476E-988C-5887-7AF4-876D516EFEF1}"/>
              </a:ext>
            </a:extLst>
          </p:cNvPr>
          <p:cNvSpPr>
            <a:spLocks noGrp="1"/>
          </p:cNvSpPr>
          <p:nvPr>
            <p:ph type="title"/>
          </p:nvPr>
        </p:nvSpPr>
        <p:spPr>
          <a:xfrm>
            <a:off x="0" y="18255"/>
            <a:ext cx="12287535" cy="909793"/>
          </a:xfrm>
        </p:spPr>
        <p:txBody>
          <a:bodyPr/>
          <a:lstStyle/>
          <a:p>
            <a:pPr algn="ctr"/>
            <a:r>
              <a:rPr lang="el-GR" b="1" dirty="0"/>
              <a:t>Η χάρη μέσα από α) τα μυστήρια και β) τις σχέσεις</a:t>
            </a:r>
            <a:endParaRPr lang="el-GR" dirty="0"/>
          </a:p>
        </p:txBody>
      </p:sp>
      <p:sp>
        <p:nvSpPr>
          <p:cNvPr id="3" name="Θέση περιεχομένου 2">
            <a:extLst>
              <a:ext uri="{FF2B5EF4-FFF2-40B4-BE49-F238E27FC236}">
                <a16:creationId xmlns:a16="http://schemas.microsoft.com/office/drawing/2014/main" id="{61728AF8-21B3-ADEC-4E30-FF9B120E1C5C}"/>
              </a:ext>
            </a:extLst>
          </p:cNvPr>
          <p:cNvSpPr>
            <a:spLocks noGrp="1"/>
          </p:cNvSpPr>
          <p:nvPr>
            <p:ph idx="1"/>
          </p:nvPr>
        </p:nvSpPr>
        <p:spPr>
          <a:xfrm>
            <a:off x="0" y="928048"/>
            <a:ext cx="12192000" cy="5929952"/>
          </a:xfrm>
        </p:spPr>
        <p:txBody>
          <a:bodyPr>
            <a:normAutofit lnSpcReduction="10000"/>
          </a:bodyPr>
          <a:lstStyle/>
          <a:p>
            <a:r>
              <a:rPr lang="el-GR" dirty="0"/>
              <a:t>Η Ποιμαντική Συμβουλευτική στηρίζεται </a:t>
            </a:r>
          </a:p>
          <a:p>
            <a:pPr>
              <a:buFont typeface="Wingdings" panose="05000000000000000000" pitchFamily="2" charset="2"/>
              <a:buChar char="v"/>
            </a:pPr>
            <a:r>
              <a:rPr lang="el-GR" dirty="0"/>
              <a:t>στη διαίσθηση </a:t>
            </a:r>
          </a:p>
          <a:p>
            <a:pPr>
              <a:buFont typeface="Wingdings" panose="05000000000000000000" pitchFamily="2" charset="2"/>
              <a:buChar char="v"/>
            </a:pPr>
            <a:r>
              <a:rPr lang="el-GR" dirty="0"/>
              <a:t>στην επιστημονική γνώση, </a:t>
            </a:r>
          </a:p>
          <a:p>
            <a:pPr>
              <a:buFont typeface="Wingdings" panose="05000000000000000000" pitchFamily="2" charset="2"/>
              <a:buChar char="v"/>
            </a:pPr>
            <a:r>
              <a:rPr lang="el-GR" dirty="0"/>
              <a:t>στην προσευχή, </a:t>
            </a:r>
          </a:p>
          <a:p>
            <a:pPr>
              <a:buFont typeface="Wingdings" panose="05000000000000000000" pitchFamily="2" charset="2"/>
              <a:buChar char="v"/>
            </a:pPr>
            <a:r>
              <a:rPr lang="el-GR" dirty="0"/>
              <a:t>στη φροντίδα, </a:t>
            </a:r>
          </a:p>
          <a:p>
            <a:pPr>
              <a:buFont typeface="Wingdings" panose="05000000000000000000" pitchFamily="2" charset="2"/>
              <a:buChar char="v"/>
            </a:pPr>
            <a:r>
              <a:rPr lang="el-GR" dirty="0"/>
              <a:t>στην ποιμαντική διάκριση και </a:t>
            </a:r>
          </a:p>
          <a:p>
            <a:pPr>
              <a:buFont typeface="Wingdings" panose="05000000000000000000" pitchFamily="2" charset="2"/>
              <a:buChar char="v"/>
            </a:pPr>
            <a:r>
              <a:rPr lang="el-GR" dirty="0"/>
              <a:t>στην ακριβή διάγνωση. </a:t>
            </a:r>
          </a:p>
          <a:p>
            <a:r>
              <a:rPr lang="el-GR" dirty="0"/>
              <a:t>Τα χαρίσματα που διαθέτουν οι θεραπευτές ενεργοποιούνται με την πίστη, την ελπίδα, την αγάπη και την δεκτικότητα που μπορούν να δείξουν ως προς τις δωρεές του Αγίου Πνεύματος, το Οποίο δρα σε συνέργεια με την ανθρώπινη βούληση και ετοιμότητα.</a:t>
            </a:r>
          </a:p>
          <a:p>
            <a:r>
              <a:rPr lang="el-GR" dirty="0"/>
              <a:t>Για τη </a:t>
            </a:r>
            <a:r>
              <a:rPr lang="el-GR" b="1" dirty="0">
                <a:solidFill>
                  <a:srgbClr val="FF0000"/>
                </a:solidFill>
              </a:rPr>
              <a:t>μυστηριακή κοινωνία της συνάντησης </a:t>
            </a:r>
            <a:r>
              <a:rPr lang="el-GR" dirty="0"/>
              <a:t>απαιτείται </a:t>
            </a:r>
            <a:r>
              <a:rPr lang="el-GR" u="sng" dirty="0"/>
              <a:t>καθαρή προαίρεση</a:t>
            </a:r>
            <a:r>
              <a:rPr lang="el-GR" dirty="0"/>
              <a:t>, </a:t>
            </a:r>
            <a:r>
              <a:rPr lang="el-GR" u="sng" dirty="0"/>
              <a:t>μετάνοια</a:t>
            </a:r>
            <a:r>
              <a:rPr lang="el-GR" dirty="0"/>
              <a:t> και </a:t>
            </a:r>
            <a:r>
              <a:rPr lang="el-GR" u="sng" dirty="0"/>
              <a:t>άσκηση</a:t>
            </a:r>
            <a:r>
              <a:rPr lang="el-GR" dirty="0"/>
              <a:t>. Αυτό το αξίωμα ισχύει και για τον κληρικό αλλά και για τον λαϊκό θεραπευτή, καθώς οι άκτιστες ενέργειες δρουν μέσα από την κτιστή τάξη. </a:t>
            </a:r>
          </a:p>
          <a:p>
            <a:endParaRPr lang="el-GR" dirty="0"/>
          </a:p>
        </p:txBody>
      </p:sp>
    </p:spTree>
    <p:extLst>
      <p:ext uri="{BB962C8B-B14F-4D97-AF65-F5344CB8AC3E}">
        <p14:creationId xmlns:p14="http://schemas.microsoft.com/office/powerpoint/2010/main" val="119897151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2912</TotalTime>
  <Words>3442</Words>
  <Application>Microsoft Office PowerPoint</Application>
  <PresentationFormat>Ευρεία οθόνη</PresentationFormat>
  <Paragraphs>142</Paragraphs>
  <Slides>21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21</vt:i4>
      </vt:variant>
    </vt:vector>
  </HeadingPairs>
  <TitlesOfParts>
    <vt:vector size="26" baseType="lpstr">
      <vt:lpstr>Arial</vt:lpstr>
      <vt:lpstr>Calibri</vt:lpstr>
      <vt:lpstr>Calibri Light</vt:lpstr>
      <vt:lpstr>Wingdings</vt:lpstr>
      <vt:lpstr>Θέμα του Office</vt:lpstr>
      <vt:lpstr>ΠΟΙΜΑΝΤΙΚΗ ΨΥΧΟΛΟΓΙΑ ΕΝΟΤΗΤΑ 1Η ΤΙ ΚΑΝΕΙ ΤΗ ΣΥΜΒΟΥΛΕΥΤΙΚΗ  ΝΑ ΕΙΝΑΙ ΠΟΙΜΑΝΤΙΚΗ; (Από το βιβλίο του Stepfen Muse, «Τι κάνει τη συμβουλευτική να είναι ποιμαντική;», Δρόμοι Ψυχής, Ιούνιος 2011, Τεύχος 1, Εκδόσεις Αρμός, σσ.38-57) </vt:lpstr>
      <vt:lpstr>Τα κεντρικά θέματα της 1ης Ενότητας</vt:lpstr>
      <vt:lpstr> Το ηθικό πλαίσιο της Συμβουλευτικής </vt:lpstr>
      <vt:lpstr> Το ηθικό πλαίσιο της Συμβουλευτικής </vt:lpstr>
      <vt:lpstr> Το ηθικό πλαίσιο της Συμβουλευτικής </vt:lpstr>
      <vt:lpstr>Το ηθικό πλαίσιο της Συμβουλευτικής</vt:lpstr>
      <vt:lpstr> Η χάρη μέσα από α) τα μυστήρια και β) τις σχέσεις </vt:lpstr>
      <vt:lpstr>Η χάρη μέσα από α) τα μυστήρια και β) τις σχέσεις</vt:lpstr>
      <vt:lpstr>Η χάρη μέσα από α) τα μυστήρια και β) τις σχέσεις</vt:lpstr>
      <vt:lpstr>Η θεία Χάρη, η πίστη και η προσωπικότητα του θεραπευτή</vt:lpstr>
      <vt:lpstr>Η θεία Χάρη, η πίστη και η προσωπικότητα του θεραπευτή</vt:lpstr>
      <vt:lpstr>Η θεία Χάρη, η πίστη και η προσωπικότητα του θεραπευτή</vt:lpstr>
      <vt:lpstr>Ιατρικοποιώντας το πεδίο της Συμβουλευτικής</vt:lpstr>
      <vt:lpstr>Ιατρικοποιώντας το πεδίο της Συμβουλευτικής</vt:lpstr>
      <vt:lpstr>Ιατρικοποιώντας το πεδίο της Συμβουλευτικής</vt:lpstr>
      <vt:lpstr>Ιατρικοποιώντας το πεδίο της Συμβουλευτικής</vt:lpstr>
      <vt:lpstr>Ιατρικοποιώντας το πεδίο της Συμβουλευτικής</vt:lpstr>
      <vt:lpstr> Η άρση και αποφυγή του προσωπικού σταυρού </vt:lpstr>
      <vt:lpstr> Η άρση και αποφυγή του προσωπικού σταυρού </vt:lpstr>
      <vt:lpstr>Η ανάγκη να προστατευθεί η ελευθερία της συνείδησης</vt:lpstr>
      <vt:lpstr>Η ανάγκη να προστατευθεί η ελευθερία της συνείδησης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ΠΟΙΜΑΝΤΙΚΗ ΨΥΧΟΛΟΓΙΑ ΕΝΟΤΗΤΑ 1Η ΤΙ ΚΑΝΕΙ ΤΗ ΣΥΜΒΟΥΛΕΥΤΙΚΗ  ΝΑ ΕΙΝΑΙ ΠΟΙΜΑΝΤΙΚΗ; (Από το βιβλίο του Stepfen Muse, «Τι κάνει τη συμβουλευτική να είναι ποιμαντική;», Δρόμοι Ψυχής, Ιούνιος 2011, Τεύχος 1, Εκδόσεις Αρμός, σσ.38-57) </dc:title>
  <dc:creator>MARIA KARAMPELIA</dc:creator>
  <cp:lastModifiedBy>MARIA KARAMPELIA</cp:lastModifiedBy>
  <cp:revision>19</cp:revision>
  <dcterms:created xsi:type="dcterms:W3CDTF">2022-09-16T18:05:25Z</dcterms:created>
  <dcterms:modified xsi:type="dcterms:W3CDTF">2023-10-20T08:17:30Z</dcterms:modified>
</cp:coreProperties>
</file>