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261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85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67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672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883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40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299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703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672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88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71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08E3-2F17-4856-BECC-19EBC9421E22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A4F43-494C-4E47-8E88-D11B4F0D7E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391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980729"/>
            <a:ext cx="8424936" cy="1656183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SPEAKING:SYSTEMS OF EDUCATION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00800" cy="108012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1.6 Vocabulary for speaking: Education systems</a:t>
            </a:r>
          </a:p>
          <a:p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Charis\Desktop\ΑΝΩΤΑΤΗ ΕΚΚΛΗΣΙΑΣΤΙΚΗ ΑΚΑΔΗΜΙΑ ΑΘΗΝΩΝ\new skills\moAhDfAVIxDOnbY-800x450-noP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274232"/>
            <a:ext cx="4608512" cy="153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2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</a:t>
            </a:r>
            <a:r>
              <a:rPr lang="en-US" b="1" dirty="0"/>
              <a:t>. Developing independent learning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en-US" sz="3800" i="1" dirty="0"/>
              <a:t>Study the dictionary entries for two words from this theme. The pronunciation is between two forward slashes (//).</a:t>
            </a:r>
            <a:endParaRPr lang="el-GR" sz="3800" dirty="0"/>
          </a:p>
          <a:p>
            <a:pPr marL="0" indent="0">
              <a:buNone/>
            </a:pPr>
            <a:endParaRPr lang="el-GR" sz="3800" dirty="0"/>
          </a:p>
          <a:p>
            <a:pPr lvl="0"/>
            <a:r>
              <a:rPr lang="en-US" sz="3800" dirty="0" smtClean="0"/>
              <a:t>1. What </a:t>
            </a:r>
            <a:r>
              <a:rPr lang="en-US" sz="3800" dirty="0"/>
              <a:t>do the </a:t>
            </a:r>
            <a:r>
              <a:rPr lang="en-US" sz="3800" dirty="0">
                <a:solidFill>
                  <a:srgbClr val="FF0000"/>
                </a:solidFill>
              </a:rPr>
              <a:t>red symbols </a:t>
            </a:r>
            <a:r>
              <a:rPr lang="en-US" sz="3800" dirty="0"/>
              <a:t>represent?</a:t>
            </a:r>
            <a:endParaRPr lang="el-GR" sz="3800" dirty="0"/>
          </a:p>
          <a:p>
            <a:pPr lvl="0"/>
            <a:r>
              <a:rPr lang="en-US" sz="3800" dirty="0" smtClean="0"/>
              <a:t>2.  </a:t>
            </a:r>
            <a:r>
              <a:rPr lang="el-GR" sz="3800" dirty="0" smtClean="0"/>
              <a:t>Identify </a:t>
            </a:r>
            <a:r>
              <a:rPr lang="el-GR" sz="3800" dirty="0"/>
              <a:t>the words below</a:t>
            </a:r>
            <a:r>
              <a:rPr lang="el-GR" sz="3800" dirty="0" smtClean="0"/>
              <a:t>.</a:t>
            </a:r>
            <a:endParaRPr lang="en-US" sz="3800" dirty="0" smtClean="0"/>
          </a:p>
          <a:p>
            <a:pPr marL="0" lv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sz="3800" dirty="0" smtClean="0"/>
              <a:t>/ɪt/ </a:t>
            </a:r>
            <a:r>
              <a:rPr lang="en-US" sz="3800" dirty="0"/>
              <a:t>	</a:t>
            </a:r>
            <a:r>
              <a:rPr lang="en-US" sz="3800" dirty="0" smtClean="0"/>
              <a:t>   /</a:t>
            </a:r>
            <a:r>
              <a:rPr lang="en-US" sz="3800" dirty="0"/>
              <a:t>f i: t/ 	</a:t>
            </a:r>
            <a:r>
              <a:rPr lang="en-US" sz="3800" dirty="0" smtClean="0"/>
              <a:t>  /</a:t>
            </a:r>
            <a:r>
              <a:rPr lang="en-US" sz="3800" dirty="0"/>
              <a:t>f ɪ</a:t>
            </a:r>
            <a:r>
              <a:rPr lang="el-GR" sz="3800" dirty="0" smtClean="0"/>
              <a:t> </a:t>
            </a:r>
            <a:r>
              <a:rPr lang="en-US" sz="3800" dirty="0"/>
              <a:t>l/ 	/</a:t>
            </a:r>
            <a:r>
              <a:rPr lang="en-US" sz="3800" dirty="0" err="1"/>
              <a:t>gɪ</a:t>
            </a:r>
            <a:r>
              <a:rPr lang="en-US" sz="3800" dirty="0"/>
              <a:t> v/ </a:t>
            </a:r>
            <a:endParaRPr lang="en-US" sz="3800" dirty="0" smtClean="0"/>
          </a:p>
          <a:p>
            <a:pPr marL="0" indent="0">
              <a:buNone/>
            </a:pPr>
            <a:r>
              <a:rPr lang="en-US" sz="3800" dirty="0"/>
              <a:t>	</a:t>
            </a:r>
            <a:endParaRPr lang="en-US" sz="3800" dirty="0" smtClean="0"/>
          </a:p>
          <a:p>
            <a:pPr marL="0" indent="0">
              <a:buNone/>
            </a:pPr>
            <a:r>
              <a:rPr lang="en-US" sz="3800" dirty="0" smtClean="0"/>
              <a:t>     / </a:t>
            </a:r>
            <a:r>
              <a:rPr lang="en-US" sz="3800" dirty="0"/>
              <a:t>i: t</a:t>
            </a:r>
            <a:r>
              <a:rPr lang="en-US" sz="3800" i="1" dirty="0"/>
              <a:t>/</a:t>
            </a:r>
            <a:r>
              <a:rPr lang="en-US" sz="3800" dirty="0"/>
              <a:t> 	</a:t>
            </a:r>
            <a:r>
              <a:rPr lang="en-US" sz="3800" dirty="0" smtClean="0"/>
              <a:t>  /</a:t>
            </a:r>
            <a:r>
              <a:rPr lang="en-US" sz="3800" dirty="0"/>
              <a:t>r i: d/ 	/f i: </a:t>
            </a:r>
            <a:r>
              <a:rPr lang="en-US" sz="3800" dirty="0" smtClean="0"/>
              <a:t>l/ </a:t>
            </a:r>
            <a:r>
              <a:rPr lang="en-US" sz="3800" dirty="0"/>
              <a:t>	/m i: t/</a:t>
            </a:r>
            <a:endParaRPr lang="el-GR" sz="3800" dirty="0"/>
          </a:p>
          <a:p>
            <a:pPr marL="0" indent="0">
              <a:buNone/>
            </a:pPr>
            <a:r>
              <a:rPr lang="en-US" sz="3800" dirty="0"/>
              <a:t> </a:t>
            </a:r>
            <a:endParaRPr lang="el-GR" sz="3800" dirty="0"/>
          </a:p>
          <a:p>
            <a:r>
              <a:rPr lang="en-US" sz="3800" b="1" dirty="0"/>
              <a:t>sit</a:t>
            </a:r>
            <a:r>
              <a:rPr lang="en-US" sz="3800" dirty="0"/>
              <a:t> (v) </a:t>
            </a:r>
            <a:r>
              <a:rPr lang="en-US" sz="3800" dirty="0" smtClean="0">
                <a:solidFill>
                  <a:srgbClr val="FF0000"/>
                </a:solidFill>
              </a:rPr>
              <a:t>/</a:t>
            </a:r>
            <a:r>
              <a:rPr lang="en-US" sz="3800" dirty="0" err="1" smtClean="0">
                <a:solidFill>
                  <a:srgbClr val="FF0000"/>
                </a:solidFill>
              </a:rPr>
              <a:t>s</a:t>
            </a:r>
            <a:r>
              <a:rPr lang="en-US" sz="3800" dirty="0" err="1">
                <a:solidFill>
                  <a:srgbClr val="FF0000"/>
                </a:solidFill>
              </a:rPr>
              <a:t>ɪ</a:t>
            </a:r>
            <a:r>
              <a:rPr lang="en-US" sz="3800" dirty="0" err="1" smtClean="0">
                <a:solidFill>
                  <a:srgbClr val="FF0000"/>
                </a:solidFill>
              </a:rPr>
              <a:t>t</a:t>
            </a:r>
            <a:r>
              <a:rPr lang="en-US" sz="3800" dirty="0">
                <a:solidFill>
                  <a:srgbClr val="FF0000"/>
                </a:solidFill>
              </a:rPr>
              <a:t>/ </a:t>
            </a:r>
            <a:r>
              <a:rPr lang="en-US" sz="3800" dirty="0"/>
              <a:t>1. use a chair   2. take an examination.</a:t>
            </a:r>
            <a:endParaRPr lang="el-GR" sz="3800" dirty="0"/>
          </a:p>
          <a:p>
            <a:r>
              <a:rPr lang="en-US" sz="3800" b="1" i="1" dirty="0"/>
              <a:t>       e.g.</a:t>
            </a:r>
            <a:r>
              <a:rPr lang="en-US" sz="3800" i="1" dirty="0"/>
              <a:t> When do you ~ the IELTS exam?</a:t>
            </a:r>
            <a:endParaRPr lang="el-GR" sz="3800" dirty="0"/>
          </a:p>
          <a:p>
            <a:pPr marL="0" indent="0">
              <a:buNone/>
            </a:pPr>
            <a:r>
              <a:rPr lang="en-US" sz="3800" dirty="0"/>
              <a:t> </a:t>
            </a:r>
            <a:endParaRPr lang="el-GR" sz="3800" dirty="0"/>
          </a:p>
          <a:p>
            <a:r>
              <a:rPr lang="en-US" sz="3800" b="1" dirty="0"/>
              <a:t>fee</a:t>
            </a:r>
            <a:r>
              <a:rPr lang="en-US" sz="3800" dirty="0"/>
              <a:t> (n) </a:t>
            </a:r>
            <a:r>
              <a:rPr lang="en-US" sz="3800" dirty="0">
                <a:solidFill>
                  <a:srgbClr val="FF0000"/>
                </a:solidFill>
              </a:rPr>
              <a:t>/f i:/ </a:t>
            </a:r>
            <a:r>
              <a:rPr lang="en-US" sz="3800" dirty="0"/>
              <a:t>1. money you pay for a professional service    2. money you pay for a course of study.</a:t>
            </a:r>
            <a:endParaRPr lang="el-GR" sz="3800" dirty="0"/>
          </a:p>
          <a:p>
            <a:r>
              <a:rPr lang="en-US" sz="3800" dirty="0" smtClean="0"/>
              <a:t>USAGE </a:t>
            </a:r>
            <a:r>
              <a:rPr lang="en-US" sz="3800" dirty="0"/>
              <a:t>NOTE: OFTEN PLURAL.</a:t>
            </a:r>
            <a:endParaRPr lang="el-GR" sz="3800" dirty="0"/>
          </a:p>
          <a:p>
            <a:r>
              <a:rPr lang="en-US" sz="3800" i="1" dirty="0"/>
              <a:t> </a:t>
            </a:r>
            <a:r>
              <a:rPr lang="en-US" sz="3800" i="1" dirty="0" smtClean="0"/>
              <a:t>e.g</a:t>
            </a:r>
            <a:r>
              <a:rPr lang="en-US" sz="3800" i="1" dirty="0"/>
              <a:t>. The -s for this course are very </a:t>
            </a:r>
            <a:r>
              <a:rPr lang="en-US" sz="3800" i="1" dirty="0" smtClean="0"/>
              <a:t>high.</a:t>
            </a:r>
            <a:endParaRPr lang="el-GR" sz="3800" dirty="0"/>
          </a:p>
          <a:p>
            <a:pPr marL="0" indent="0">
              <a:buNone/>
            </a:pPr>
            <a:r>
              <a:rPr lang="en-US" sz="3800" dirty="0" smtClean="0"/>
              <a:t> </a:t>
            </a:r>
            <a:endParaRPr lang="el-GR" sz="3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10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u="sng" dirty="0" smtClean="0"/>
              <a:t>EXERCISE C</a:t>
            </a:r>
          </a:p>
          <a:p>
            <a:r>
              <a:rPr lang="en-US" u="sng" dirty="0" smtClean="0"/>
              <a:t>1. </a:t>
            </a:r>
            <a:r>
              <a:rPr lang="en-US" sz="2400" b="1" u="sng" dirty="0" smtClean="0"/>
              <a:t>The red symbols stand for the pronunciation of the word.</a:t>
            </a:r>
          </a:p>
          <a:p>
            <a:r>
              <a:rPr lang="en-US" dirty="0" smtClean="0"/>
              <a:t>2. it        feet       fill      give</a:t>
            </a:r>
          </a:p>
          <a:p>
            <a:r>
              <a:rPr lang="en-US" dirty="0" smtClean="0"/>
              <a:t>   eat     read      feel    meat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244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This is a vocabulary-based lesson which takes a close look at the </a:t>
            </a:r>
            <a:r>
              <a:rPr lang="en-US" b="1" dirty="0" smtClean="0"/>
              <a:t>UK education system </a:t>
            </a:r>
            <a:r>
              <a:rPr lang="en-US" dirty="0" smtClean="0"/>
              <a:t>aiming to give a thorough description of the </a:t>
            </a:r>
            <a:r>
              <a:rPr lang="en-US" b="1" dirty="0" smtClean="0"/>
              <a:t>school types </a:t>
            </a:r>
            <a:r>
              <a:rPr lang="en-US" dirty="0" smtClean="0"/>
              <a:t>and  the </a:t>
            </a:r>
            <a:r>
              <a:rPr lang="en-US" b="1" dirty="0" smtClean="0"/>
              <a:t>range of the exams </a:t>
            </a:r>
            <a:r>
              <a:rPr lang="en-US" dirty="0" smtClean="0"/>
              <a:t>students study for. By the end of the lesson students should be able to:</a:t>
            </a:r>
          </a:p>
          <a:p>
            <a:pPr algn="just"/>
            <a:r>
              <a:rPr lang="en-US" dirty="0" smtClean="0"/>
              <a:t>1. understand the </a:t>
            </a:r>
            <a:r>
              <a:rPr lang="en-US" b="1" dirty="0" smtClean="0"/>
              <a:t>meanings of key vocabulary </a:t>
            </a:r>
            <a:r>
              <a:rPr lang="en-US" dirty="0" smtClean="0"/>
              <a:t>for the theme;</a:t>
            </a:r>
          </a:p>
          <a:p>
            <a:pPr algn="just"/>
            <a:r>
              <a:rPr lang="en-US" b="1" dirty="0" smtClean="0"/>
              <a:t>2</a:t>
            </a:r>
            <a:r>
              <a:rPr lang="en-US" b="1" dirty="0" smtClean="0"/>
              <a:t>. pronounce </a:t>
            </a:r>
            <a:r>
              <a:rPr lang="en-US" b="1" dirty="0" smtClean="0"/>
              <a:t>target vocabulary </a:t>
            </a:r>
            <a:r>
              <a:rPr lang="en-US" dirty="0" smtClean="0"/>
              <a:t>accurately </a:t>
            </a:r>
            <a:r>
              <a:rPr lang="en-US" b="1" dirty="0" smtClean="0"/>
              <a:t>in </a:t>
            </a:r>
            <a:r>
              <a:rPr lang="en-US" b="1" dirty="0" smtClean="0"/>
              <a:t>isolation </a:t>
            </a:r>
            <a:r>
              <a:rPr lang="en-US" b="1" dirty="0" smtClean="0"/>
              <a:t>  </a:t>
            </a:r>
          </a:p>
          <a:p>
            <a:pPr marL="0" indent="0" algn="just">
              <a:buNone/>
            </a:pPr>
            <a:r>
              <a:rPr lang="en-US" b="1" dirty="0" smtClean="0"/>
              <a:t>        </a:t>
            </a:r>
            <a:r>
              <a:rPr lang="en-US" b="1" dirty="0" smtClean="0"/>
              <a:t>and </a:t>
            </a:r>
            <a:r>
              <a:rPr lang="en-US" b="1" dirty="0" smtClean="0"/>
              <a:t>in context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3. </a:t>
            </a:r>
            <a:r>
              <a:rPr lang="en-US" b="1" dirty="0" smtClean="0"/>
              <a:t>use a dictionary </a:t>
            </a:r>
            <a:r>
              <a:rPr lang="en-US" dirty="0" smtClean="0"/>
              <a:t>to help with the </a:t>
            </a:r>
            <a:r>
              <a:rPr lang="en-US" dirty="0" smtClean="0"/>
              <a:t>pronunciation.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999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A. ACTIVATING IDEAS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i="1" dirty="0"/>
              <a:t>Read these statements. Do you agree or disagree with each one?</a:t>
            </a:r>
            <a:endParaRPr lang="el-GR" dirty="0"/>
          </a:p>
          <a:p>
            <a:r>
              <a:rPr lang="en-US" i="1" dirty="0"/>
              <a:t> </a:t>
            </a:r>
            <a:endParaRPr lang="el-GR" dirty="0"/>
          </a:p>
          <a:p>
            <a:r>
              <a:rPr lang="en-US" dirty="0"/>
              <a:t>1.</a:t>
            </a:r>
            <a:r>
              <a:rPr lang="en-US" i="1" dirty="0"/>
              <a:t> </a:t>
            </a:r>
            <a:r>
              <a:rPr lang="en-US" dirty="0"/>
              <a:t>All schooling should be mixed, not single-sex. There should be girls and boys in the same class.</a:t>
            </a:r>
            <a:endParaRPr lang="el-GR" dirty="0"/>
          </a:p>
          <a:p>
            <a:r>
              <a:rPr lang="en-US" dirty="0"/>
              <a:t> </a:t>
            </a:r>
            <a:endParaRPr lang="el-GR" dirty="0"/>
          </a:p>
          <a:p>
            <a:r>
              <a:rPr lang="en-US" i="1" dirty="0"/>
              <a:t>	</a:t>
            </a:r>
            <a:r>
              <a:rPr lang="en-US" b="1" i="1" dirty="0"/>
              <a:t>Schooling </a:t>
            </a:r>
            <a:r>
              <a:rPr lang="en-US" b="1" i="1" dirty="0" smtClean="0"/>
              <a:t>should be </a:t>
            </a:r>
            <a:r>
              <a:rPr lang="en-US" b="1" i="1" dirty="0"/>
              <a:t>be mixed.</a:t>
            </a:r>
            <a:endParaRPr lang="el-GR" dirty="0"/>
          </a:p>
          <a:p>
            <a:r>
              <a:rPr lang="en-US" b="1" i="1" dirty="0"/>
              <a:t>	</a:t>
            </a:r>
            <a:r>
              <a:rPr lang="en-US" b="1" i="1" dirty="0" smtClean="0"/>
              <a:t>I </a:t>
            </a:r>
            <a:r>
              <a:rPr lang="en-US" b="1" i="1" dirty="0"/>
              <a:t>disagree, I think girls learn better in single-sex schools.</a:t>
            </a:r>
            <a:endParaRPr lang="el-GR" dirty="0"/>
          </a:p>
          <a:p>
            <a:r>
              <a:rPr lang="en-US" b="1" i="1" dirty="0"/>
              <a:t>	I agree. It's better.</a:t>
            </a:r>
            <a:endParaRPr lang="el-GR" dirty="0"/>
          </a:p>
          <a:p>
            <a:r>
              <a:rPr lang="en-US" b="1" i="1" dirty="0"/>
              <a:t> </a:t>
            </a:r>
            <a:endParaRPr lang="el-GR" dirty="0"/>
          </a:p>
          <a:p>
            <a:r>
              <a:rPr lang="en-US" dirty="0"/>
              <a:t>2. Children should study all the subjects on the curriculum. They should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not </a:t>
            </a:r>
            <a:r>
              <a:rPr lang="en-US" dirty="0"/>
              <a:t>drop Geography, for example, at the age of 14.</a:t>
            </a:r>
            <a:endParaRPr lang="el-GR" dirty="0"/>
          </a:p>
          <a:p>
            <a:r>
              <a:rPr lang="en-US" dirty="0"/>
              <a:t>3. All children should learn a foreign language.</a:t>
            </a:r>
            <a:endParaRPr lang="el-GR" dirty="0"/>
          </a:p>
          <a:p>
            <a:r>
              <a:rPr lang="en-US" dirty="0"/>
              <a:t>4. There should not be physical punishment of children at any age.</a:t>
            </a:r>
            <a:endParaRPr lang="el-GR" dirty="0"/>
          </a:p>
          <a:p>
            <a:r>
              <a:rPr lang="en-US" dirty="0"/>
              <a:t>5. Children with different abilities should be in different classes.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54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VOCABULARY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Ability </a:t>
            </a:r>
            <a:r>
              <a:rPr lang="en-US" dirty="0"/>
              <a:t>(n) [=skill] the physical or mental power or skill needed to do something • </a:t>
            </a:r>
            <a:r>
              <a:rPr lang="en-US" dirty="0" err="1"/>
              <a:t>ικ</a:t>
            </a:r>
            <a:r>
              <a:rPr lang="en-US" dirty="0"/>
              <a:t>ανότητα</a:t>
            </a:r>
            <a:endParaRPr lang="el-GR" dirty="0"/>
          </a:p>
          <a:p>
            <a:r>
              <a:rPr lang="en-US" b="1" dirty="0" err="1"/>
              <a:t>Behaviour</a:t>
            </a:r>
            <a:r>
              <a:rPr lang="en-US" b="1" dirty="0"/>
              <a:t> </a:t>
            </a:r>
            <a:r>
              <a:rPr lang="en-US" dirty="0"/>
              <a:t>(n) a particular way of acting • </a:t>
            </a:r>
            <a:r>
              <a:rPr lang="en-US" dirty="0" err="1"/>
              <a:t>συμ</a:t>
            </a:r>
            <a:r>
              <a:rPr lang="en-US" dirty="0"/>
              <a:t>περιφορά</a:t>
            </a:r>
            <a:endParaRPr lang="el-GR" dirty="0"/>
          </a:p>
          <a:p>
            <a:r>
              <a:rPr lang="en-US" b="1" dirty="0"/>
              <a:t>Best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of the highest quality, or being the most suitable, pleasing, or effective type of thing or person • κα</a:t>
            </a:r>
            <a:r>
              <a:rPr lang="en-US" dirty="0" err="1"/>
              <a:t>λύτερος</a:t>
            </a:r>
            <a:r>
              <a:rPr lang="en-US" dirty="0"/>
              <a:t> </a:t>
            </a:r>
            <a:endParaRPr lang="el-GR" dirty="0"/>
          </a:p>
          <a:p>
            <a:r>
              <a:rPr lang="en-US" b="1" dirty="0"/>
              <a:t>Certificate </a:t>
            </a:r>
            <a:r>
              <a:rPr lang="en-US" dirty="0"/>
              <a:t>(n) the qualification that you receive when you are successful in an exam • π</a:t>
            </a:r>
            <a:r>
              <a:rPr lang="en-US" dirty="0" err="1"/>
              <a:t>ιστο</a:t>
            </a:r>
            <a:r>
              <a:rPr lang="en-US" dirty="0"/>
              <a:t>ποιητικό </a:t>
            </a:r>
            <a:endParaRPr lang="el-GR" dirty="0"/>
          </a:p>
          <a:p>
            <a:r>
              <a:rPr lang="en-US" b="1" dirty="0"/>
              <a:t>College </a:t>
            </a:r>
            <a:r>
              <a:rPr lang="en-US" dirty="0"/>
              <a:t>(n) a university where you can study for an undergraduate (= first) degree • πα</a:t>
            </a:r>
            <a:r>
              <a:rPr lang="en-US" dirty="0" err="1"/>
              <a:t>νε</a:t>
            </a:r>
            <a:r>
              <a:rPr lang="en-US" dirty="0"/>
              <a:t>πιστήμιο </a:t>
            </a:r>
            <a:endParaRPr lang="el-GR" dirty="0"/>
          </a:p>
          <a:p>
            <a:r>
              <a:rPr lang="en-US" b="1" dirty="0"/>
              <a:t>Compulsory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If something is compulsory, you must do it because of a rule or law • υπ</a:t>
            </a:r>
            <a:r>
              <a:rPr lang="en-US" dirty="0" err="1"/>
              <a:t>οχρεωτικός</a:t>
            </a:r>
            <a:r>
              <a:rPr lang="en-US" dirty="0"/>
              <a:t> </a:t>
            </a:r>
            <a:endParaRPr lang="el-GR" dirty="0"/>
          </a:p>
          <a:p>
            <a:r>
              <a:rPr lang="en-US" b="1" dirty="0"/>
              <a:t>Cram </a:t>
            </a:r>
            <a:r>
              <a:rPr lang="en-US" dirty="0"/>
              <a:t>(v) to force a lot of things into a small space • </a:t>
            </a:r>
            <a:r>
              <a:rPr lang="en-US" dirty="0" err="1"/>
              <a:t>στριμώχνω</a:t>
            </a:r>
            <a:endParaRPr lang="el-GR" dirty="0"/>
          </a:p>
          <a:p>
            <a:r>
              <a:rPr lang="en-US" b="1" dirty="0"/>
              <a:t>Curriculum </a:t>
            </a:r>
            <a:r>
              <a:rPr lang="en-US" dirty="0"/>
              <a:t>(n) the subjects studied in a school, college, etc. and what each subject includes • π</a:t>
            </a:r>
            <a:r>
              <a:rPr lang="en-US" dirty="0" err="1"/>
              <a:t>ρόγρ</a:t>
            </a:r>
            <a:r>
              <a:rPr lang="en-US" dirty="0"/>
              <a:t>αμμα μαθημάτων </a:t>
            </a:r>
            <a:endParaRPr lang="el-GR" dirty="0"/>
          </a:p>
          <a:p>
            <a:r>
              <a:rPr lang="en-US" b="1" dirty="0"/>
              <a:t>Degree </a:t>
            </a:r>
            <a:r>
              <a:rPr lang="en-US" dirty="0"/>
              <a:t>(n) a course of study at a college or university, or the qualification given to a student after he or she has completed his or her studies • </a:t>
            </a:r>
            <a:r>
              <a:rPr lang="el-GR" dirty="0"/>
              <a:t>πτυχίο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482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VOCABULARY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32859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en-US" sz="3800" b="1" dirty="0"/>
              <a:t>Dictionary </a:t>
            </a:r>
            <a:r>
              <a:rPr lang="en-US" sz="3800" dirty="0"/>
              <a:t>(n) a book that contains a list of words in alphabetical order and explains their meanings, or gives a word for them in another language; an electronic product giving similar information on a computer, smartphone, etc. • </a:t>
            </a:r>
            <a:r>
              <a:rPr lang="el-GR" sz="3800" dirty="0"/>
              <a:t>λεξικό </a:t>
            </a:r>
          </a:p>
          <a:p>
            <a:r>
              <a:rPr lang="en-US" sz="3800" b="1" dirty="0"/>
              <a:t>Dormitory </a:t>
            </a:r>
            <a:r>
              <a:rPr lang="en-US" sz="3800" dirty="0"/>
              <a:t>(n) a large building at a college or university where students live • </a:t>
            </a:r>
            <a:r>
              <a:rPr lang="en-US" sz="3800" dirty="0" err="1"/>
              <a:t>φοιτητική</a:t>
            </a:r>
            <a:r>
              <a:rPr lang="en-US" sz="3800" dirty="0"/>
              <a:t> </a:t>
            </a:r>
            <a:r>
              <a:rPr lang="en-US" sz="3800" dirty="0" err="1"/>
              <a:t>εστί</a:t>
            </a:r>
            <a:r>
              <a:rPr lang="en-US" sz="3800" dirty="0"/>
              <a:t>α </a:t>
            </a:r>
            <a:endParaRPr lang="el-GR" sz="3800" dirty="0"/>
          </a:p>
          <a:p>
            <a:r>
              <a:rPr lang="en-US" sz="3800" b="1" dirty="0"/>
              <a:t>Drop </a:t>
            </a:r>
            <a:r>
              <a:rPr lang="en-US" sz="3800" dirty="0"/>
              <a:t>(v) [a subject] to stop attending lectures on a university subject  • </a:t>
            </a:r>
            <a:r>
              <a:rPr lang="el-GR" sz="3800" dirty="0"/>
              <a:t>σταματάω να παρακολουθώ ένα μάθημα</a:t>
            </a:r>
          </a:p>
          <a:p>
            <a:r>
              <a:rPr lang="en-US" sz="3800" dirty="0"/>
              <a:t>to stop talking about something, especially because it is upsetting or annoying • </a:t>
            </a:r>
            <a:r>
              <a:rPr lang="el-GR" sz="3800" dirty="0"/>
              <a:t>παραλείπω το </a:t>
            </a:r>
            <a:r>
              <a:rPr lang="el-GR" sz="3800" dirty="0" smtClean="0"/>
              <a:t>θέμα</a:t>
            </a:r>
            <a:r>
              <a:rPr lang="en-US" sz="3800" dirty="0"/>
              <a:t> </a:t>
            </a:r>
            <a:endParaRPr lang="el-GR" sz="3800" dirty="0"/>
          </a:p>
          <a:p>
            <a:r>
              <a:rPr lang="en-US" sz="3800" b="1" dirty="0"/>
              <a:t>Examination </a:t>
            </a:r>
            <a:r>
              <a:rPr lang="en-US" sz="3800" dirty="0"/>
              <a:t>(n) a formal test that you must pass in order to earn a particular qualification or to be allowed to do a particular job • </a:t>
            </a:r>
            <a:r>
              <a:rPr lang="el-GR" sz="3800" dirty="0"/>
              <a:t>εξέταση </a:t>
            </a:r>
          </a:p>
          <a:p>
            <a:r>
              <a:rPr lang="en-US" sz="3800" b="1" dirty="0"/>
              <a:t>Form </a:t>
            </a:r>
            <a:r>
              <a:rPr lang="en-US" sz="3800" dirty="0"/>
              <a:t>(n) a paper or set of papers printed with spaces in which answers to questions can be written or information can be recorded in an organized way • </a:t>
            </a:r>
            <a:r>
              <a:rPr lang="el-GR" sz="3800" dirty="0"/>
              <a:t>έντυπο</a:t>
            </a:r>
            <a:r>
              <a:rPr lang="en-US" sz="3800" dirty="0"/>
              <a:t>, </a:t>
            </a:r>
            <a:r>
              <a:rPr lang="el-GR" sz="3800" dirty="0"/>
              <a:t>φόρμα </a:t>
            </a:r>
          </a:p>
          <a:p>
            <a:r>
              <a:rPr lang="en-US" sz="3800" b="1" dirty="0"/>
              <a:t>Graduate </a:t>
            </a:r>
            <a:r>
              <a:rPr lang="en-US" sz="3800" dirty="0"/>
              <a:t>(n) a person who has a first degree from a university or college, (v) to complete school, college, or university successfully • </a:t>
            </a:r>
            <a:r>
              <a:rPr lang="el-GR" sz="3800" dirty="0"/>
              <a:t>αποφοιτώ </a:t>
            </a:r>
          </a:p>
          <a:p>
            <a:r>
              <a:rPr lang="en-US" sz="3800" b="1" dirty="0"/>
              <a:t>Keep </a:t>
            </a:r>
            <a:r>
              <a:rPr lang="en-US" sz="3800" dirty="0"/>
              <a:t>(v) to have or continue to have in your possession • </a:t>
            </a:r>
            <a:r>
              <a:rPr lang="el-GR" sz="3800" dirty="0"/>
              <a:t>φυλάω</a:t>
            </a:r>
            <a:r>
              <a:rPr lang="en-US" sz="3800" dirty="0"/>
              <a:t>, </a:t>
            </a:r>
            <a:r>
              <a:rPr lang="el-GR" sz="3800" dirty="0"/>
              <a:t>κρατάω </a:t>
            </a:r>
          </a:p>
          <a:p>
            <a:r>
              <a:rPr lang="en-US" sz="3800" b="1" dirty="0"/>
              <a:t>Kindergarten </a:t>
            </a:r>
            <a:r>
              <a:rPr lang="en-US" sz="3800" dirty="0"/>
              <a:t>(n) the first year of school, for children aged five • </a:t>
            </a:r>
            <a:r>
              <a:rPr lang="el-GR" sz="3800" dirty="0"/>
              <a:t>νηπιαγωγείο</a:t>
            </a:r>
          </a:p>
          <a:p>
            <a:r>
              <a:rPr lang="en-US" sz="3800" b="1" dirty="0"/>
              <a:t>Last </a:t>
            </a:r>
            <a:r>
              <a:rPr lang="en-US" sz="3800" dirty="0"/>
              <a:t>(v) to continue to exist • </a:t>
            </a:r>
            <a:r>
              <a:rPr lang="el-GR" sz="3800" dirty="0"/>
              <a:t>διαρκώ</a:t>
            </a:r>
            <a:r>
              <a:rPr lang="en-US" sz="3800" dirty="0"/>
              <a:t>, </a:t>
            </a:r>
            <a:r>
              <a:rPr lang="el-GR" sz="3800" dirty="0"/>
              <a:t>κρατάω</a:t>
            </a:r>
          </a:p>
          <a:p>
            <a:r>
              <a:rPr lang="en-US" sz="3800" b="1" dirty="0"/>
              <a:t>Mixed </a:t>
            </a:r>
            <a:r>
              <a:rPr lang="en-US" sz="3800" dirty="0"/>
              <a:t>(</a:t>
            </a:r>
            <a:r>
              <a:rPr lang="en-US" sz="3800" dirty="0" err="1"/>
              <a:t>adj</a:t>
            </a:r>
            <a:r>
              <a:rPr lang="en-US" sz="3800" dirty="0"/>
              <a:t>) including many different types of people or things • </a:t>
            </a:r>
            <a:r>
              <a:rPr lang="el-GR" sz="3800" dirty="0"/>
              <a:t>ανάμεικτος</a:t>
            </a:r>
            <a:r>
              <a:rPr lang="en-US" sz="3800" dirty="0"/>
              <a:t>, </a:t>
            </a:r>
            <a:r>
              <a:rPr lang="el-GR" sz="3800" dirty="0" smtClean="0"/>
              <a:t>ανάμεικτος</a:t>
            </a:r>
            <a:endParaRPr lang="el-GR" sz="3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214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VOCABULARY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Nursery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[school] a place where young children and babies are taken care of while their parents are at work • πα</a:t>
            </a:r>
            <a:r>
              <a:rPr lang="en-US" dirty="0" err="1"/>
              <a:t>ιδικός</a:t>
            </a:r>
            <a:r>
              <a:rPr lang="en-US" dirty="0"/>
              <a:t> </a:t>
            </a:r>
            <a:r>
              <a:rPr lang="en-US" dirty="0" err="1"/>
              <a:t>στ</a:t>
            </a:r>
            <a:r>
              <a:rPr lang="en-US" dirty="0"/>
              <a:t>αθμός </a:t>
            </a:r>
            <a:endParaRPr lang="el-GR" dirty="0"/>
          </a:p>
          <a:p>
            <a:r>
              <a:rPr lang="en-US" b="1" dirty="0"/>
              <a:t>Primary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[school] a school for children between five and eleven years old • </a:t>
            </a:r>
            <a:r>
              <a:rPr lang="en-US" dirty="0" err="1"/>
              <a:t>δημοτικό</a:t>
            </a:r>
            <a:r>
              <a:rPr lang="en-US" dirty="0"/>
              <a:t> </a:t>
            </a:r>
            <a:r>
              <a:rPr lang="en-US" dirty="0" err="1"/>
              <a:t>σχολείο</a:t>
            </a:r>
            <a:endParaRPr lang="el-GR" dirty="0"/>
          </a:p>
          <a:p>
            <a:r>
              <a:rPr lang="en-US" b="1" dirty="0"/>
              <a:t>Punishment </a:t>
            </a:r>
            <a:r>
              <a:rPr lang="en-US" dirty="0"/>
              <a:t>(n) a penalty for offence • </a:t>
            </a:r>
            <a:r>
              <a:rPr lang="el-GR" dirty="0"/>
              <a:t>τιμωρία </a:t>
            </a:r>
          </a:p>
          <a:p>
            <a:r>
              <a:rPr lang="en-US" b="1" dirty="0"/>
              <a:t>Pupil </a:t>
            </a:r>
            <a:r>
              <a:rPr lang="en-US" dirty="0"/>
              <a:t>(n) a person, especially a child at school, who is being taught • μα</a:t>
            </a:r>
            <a:r>
              <a:rPr lang="en-US" dirty="0" err="1"/>
              <a:t>θητής</a:t>
            </a:r>
            <a:r>
              <a:rPr lang="en-US" dirty="0"/>
              <a:t>, μα</a:t>
            </a:r>
            <a:r>
              <a:rPr lang="en-US" dirty="0" err="1"/>
              <a:t>θήτρι</a:t>
            </a:r>
            <a:r>
              <a:rPr lang="en-US" dirty="0"/>
              <a:t>α </a:t>
            </a:r>
            <a:endParaRPr lang="el-GR" dirty="0"/>
          </a:p>
          <a:p>
            <a:r>
              <a:rPr lang="en-US" b="1" dirty="0"/>
              <a:t>Residential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A residential job, position, course, etc. is one for which you live at the same place where you work or study • π</a:t>
            </a:r>
            <a:r>
              <a:rPr lang="en-US" dirty="0" err="1"/>
              <a:t>ου</a:t>
            </a:r>
            <a:r>
              <a:rPr lang="en-US" dirty="0"/>
              <a:t> πα</a:t>
            </a:r>
            <a:r>
              <a:rPr lang="en-US" dirty="0" err="1"/>
              <a:t>ρέχετ</a:t>
            </a:r>
            <a:r>
              <a:rPr lang="en-US" dirty="0"/>
              <a:t>αι με παραμονή του ατόμου στο ίδρυμα το οποίο προσφέρει τις συγκεκριμένες υπηρεσίες </a:t>
            </a:r>
            <a:endParaRPr lang="el-GR" dirty="0"/>
          </a:p>
          <a:p>
            <a:r>
              <a:rPr lang="en-US" b="1" dirty="0"/>
              <a:t>Reward </a:t>
            </a:r>
            <a:r>
              <a:rPr lang="en-US" dirty="0"/>
              <a:t>(n) something given in exchange for good </a:t>
            </a:r>
            <a:r>
              <a:rPr lang="en-US" dirty="0" err="1"/>
              <a:t>behaviour</a:t>
            </a:r>
            <a:r>
              <a:rPr lang="en-US" dirty="0"/>
              <a:t> or good work, etc. • </a:t>
            </a:r>
            <a:r>
              <a:rPr lang="el-GR" dirty="0"/>
              <a:t>ανταμοιβή </a:t>
            </a:r>
          </a:p>
          <a:p>
            <a:r>
              <a:rPr lang="en-US" b="1" dirty="0"/>
              <a:t>Secondary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[school] a school for children between the ages of 11 and 18, approximately • </a:t>
            </a:r>
            <a:r>
              <a:rPr lang="en-US" dirty="0" err="1"/>
              <a:t>σχολείο</a:t>
            </a:r>
            <a:r>
              <a:rPr lang="en-US" dirty="0"/>
              <a:t> </a:t>
            </a:r>
            <a:r>
              <a:rPr lang="en-US" dirty="0" err="1"/>
              <a:t>δευτερο</a:t>
            </a:r>
            <a:r>
              <a:rPr lang="en-US" dirty="0"/>
              <a:t>βάθμιας εκπαίδευσης </a:t>
            </a:r>
            <a:endParaRPr lang="el-GR" dirty="0"/>
          </a:p>
          <a:p>
            <a:r>
              <a:rPr lang="en-US" b="1" dirty="0"/>
              <a:t>Semester </a:t>
            </a:r>
            <a:r>
              <a:rPr lang="en-US" dirty="0"/>
              <a:t>(n) one of the periods into which a year is divided at a college or university, especially in the US and Australia • </a:t>
            </a:r>
            <a:r>
              <a:rPr lang="el-GR" dirty="0"/>
              <a:t>εξάμηνο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60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VOCABULARY (4)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Set </a:t>
            </a:r>
            <a:r>
              <a:rPr lang="en-US" dirty="0"/>
              <a:t>(v) [an exam] take an exam • </a:t>
            </a:r>
            <a:r>
              <a:rPr lang="el-GR" dirty="0"/>
              <a:t>εξέταση </a:t>
            </a:r>
          </a:p>
          <a:p>
            <a:r>
              <a:rPr lang="en-US" b="1" dirty="0"/>
              <a:t>Single-sex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for either girls or boys, but not both • </a:t>
            </a:r>
            <a:r>
              <a:rPr lang="el-GR" dirty="0"/>
              <a:t>αμιγής </a:t>
            </a:r>
          </a:p>
          <a:p>
            <a:r>
              <a:rPr lang="en-US" b="1" dirty="0"/>
              <a:t>Sit </a:t>
            </a:r>
            <a:r>
              <a:rPr lang="en-US" dirty="0"/>
              <a:t>(v) [an exam] to do an exam • </a:t>
            </a:r>
            <a:r>
              <a:rPr lang="el-GR" dirty="0"/>
              <a:t>λαμβάνω μέρος σε εξέταση </a:t>
            </a:r>
          </a:p>
          <a:p>
            <a:r>
              <a:rPr lang="en-US" b="1" dirty="0"/>
              <a:t>Stay on </a:t>
            </a:r>
            <a:r>
              <a:rPr lang="en-US" dirty="0"/>
              <a:t>(v) to continue to be in a place, job, or school after the other people who were with you have left • μ</a:t>
            </a:r>
            <a:r>
              <a:rPr lang="el-GR" dirty="0"/>
              <a:t>ένω</a:t>
            </a:r>
            <a:r>
              <a:rPr lang="en-US" dirty="0"/>
              <a:t>, </a:t>
            </a:r>
            <a:r>
              <a:rPr lang="el-GR" dirty="0"/>
              <a:t>παραμένω </a:t>
            </a:r>
            <a:r>
              <a:rPr lang="en-US" dirty="0"/>
              <a:t>	</a:t>
            </a:r>
            <a:endParaRPr lang="el-GR" dirty="0"/>
          </a:p>
          <a:p>
            <a:r>
              <a:rPr lang="en-US" b="1" dirty="0"/>
              <a:t>Take </a:t>
            </a:r>
            <a:r>
              <a:rPr lang="en-US" dirty="0"/>
              <a:t>(v) [an exam] participate in an exam or test • </a:t>
            </a:r>
            <a:r>
              <a:rPr lang="el-GR" dirty="0"/>
              <a:t>συμμετέχω σε εξέταση </a:t>
            </a:r>
          </a:p>
          <a:p>
            <a:r>
              <a:rPr lang="en-US" b="1" dirty="0"/>
              <a:t>Tertiary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relating to education in colleges and universities • </a:t>
            </a:r>
            <a:r>
              <a:rPr lang="en-US" dirty="0" err="1"/>
              <a:t>τριτο</a:t>
            </a:r>
            <a:r>
              <a:rPr lang="en-US" dirty="0"/>
              <a:t>βάθμιος  </a:t>
            </a:r>
            <a:endParaRPr lang="el-GR" dirty="0"/>
          </a:p>
          <a:p>
            <a:r>
              <a:rPr lang="en-US" b="1" dirty="0"/>
              <a:t>Treat </a:t>
            </a:r>
            <a:r>
              <a:rPr lang="en-US" dirty="0"/>
              <a:t>(v) [=behave towards] to behave towards someone or deal with something in a particular way • </a:t>
            </a:r>
            <a:r>
              <a:rPr lang="el-GR" dirty="0"/>
              <a:t>συμπεριφέρομαι σε κάποιον </a:t>
            </a:r>
          </a:p>
          <a:p>
            <a:r>
              <a:rPr lang="en-US" b="1" dirty="0"/>
              <a:t>Tutorial </a:t>
            </a:r>
            <a:r>
              <a:rPr lang="en-US" dirty="0"/>
              <a:t>(n) a period of study with a tutor involving one student or a small group • </a:t>
            </a:r>
            <a:r>
              <a:rPr lang="el-GR" dirty="0"/>
              <a:t>μάθημα </a:t>
            </a:r>
          </a:p>
          <a:p>
            <a:r>
              <a:rPr lang="en-US" b="1" dirty="0"/>
              <a:t>Worst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/>
              <a:t>) of the lowest quality, or the most unpleasant, difficult, or severe • </a:t>
            </a:r>
            <a:r>
              <a:rPr lang="el-GR" dirty="0"/>
              <a:t>χειρότερος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58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B</a:t>
            </a:r>
            <a:r>
              <a:rPr lang="el-GR" b="1" dirty="0"/>
              <a:t>. </a:t>
            </a:r>
            <a:r>
              <a:rPr lang="en-US" b="1" dirty="0"/>
              <a:t>Practising new vocabulary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i="1" dirty="0"/>
              <a:t>1.   </a:t>
            </a:r>
            <a:r>
              <a:rPr lang="el-GR" i="1" dirty="0"/>
              <a:t>1.17 Listen. </a:t>
            </a:r>
            <a:r>
              <a:rPr lang="en-US" i="1" dirty="0"/>
              <a:t>Complete each dialogue with a word from </a:t>
            </a:r>
            <a:r>
              <a:rPr lang="en-US" i="1" dirty="0" smtClean="0"/>
              <a:t>the previous     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              slides you have just read. </a:t>
            </a:r>
            <a:r>
              <a:rPr lang="el-GR" i="1" dirty="0"/>
              <a:t>Make any necessary changes.</a:t>
            </a:r>
            <a:endParaRPr lang="el-GR" dirty="0"/>
          </a:p>
          <a:p>
            <a:pPr marL="0" indent="0">
              <a:buNone/>
            </a:pPr>
            <a:r>
              <a:rPr lang="en-US" i="1" dirty="0"/>
              <a:t> </a:t>
            </a:r>
            <a:endParaRPr lang="el-GR" dirty="0"/>
          </a:p>
          <a:p>
            <a:r>
              <a:rPr lang="en-US" dirty="0"/>
              <a:t>1. </a:t>
            </a:r>
            <a:r>
              <a:rPr lang="el-GR" dirty="0"/>
              <a:t>A: When do you </a:t>
            </a:r>
            <a:r>
              <a:rPr lang="en-US" dirty="0" smtClean="0"/>
              <a:t>.........................</a:t>
            </a:r>
            <a:r>
              <a:rPr lang="el-GR" dirty="0" smtClean="0"/>
              <a:t> </a:t>
            </a:r>
            <a:r>
              <a:rPr lang="el-GR" dirty="0"/>
              <a:t>national examinations?</a:t>
            </a:r>
          </a:p>
          <a:p>
            <a:r>
              <a:rPr lang="en-US" dirty="0"/>
              <a:t>    B: In Britain, </a:t>
            </a:r>
            <a:r>
              <a:rPr lang="en-US" dirty="0" smtClean="0"/>
              <a:t>we........................... </a:t>
            </a:r>
            <a:r>
              <a:rPr lang="en-US" dirty="0"/>
              <a:t>them at 16 and at 18.</a:t>
            </a:r>
            <a:endParaRPr lang="el-GR" dirty="0"/>
          </a:p>
          <a:p>
            <a:r>
              <a:rPr lang="en-US" dirty="0"/>
              <a:t>2. A: Is education </a:t>
            </a:r>
            <a:r>
              <a:rPr lang="en-US" dirty="0" smtClean="0"/>
              <a:t>........................ </a:t>
            </a:r>
            <a:r>
              <a:rPr lang="en-US" dirty="0"/>
              <a:t>in your country?</a:t>
            </a:r>
            <a:endParaRPr lang="el-GR" dirty="0"/>
          </a:p>
          <a:p>
            <a:r>
              <a:rPr lang="en-US" dirty="0"/>
              <a:t> </a:t>
            </a:r>
            <a:r>
              <a:rPr lang="en-US" dirty="0" smtClean="0"/>
              <a:t>   B</a:t>
            </a:r>
            <a:r>
              <a:rPr lang="en-US" dirty="0"/>
              <a:t>: Yes, up to the age of 16.</a:t>
            </a:r>
            <a:endParaRPr lang="el-GR" dirty="0"/>
          </a:p>
          <a:p>
            <a:r>
              <a:rPr lang="en-US" dirty="0"/>
              <a:t>3. A: When did you start school?</a:t>
            </a:r>
            <a:endParaRPr lang="el-GR" dirty="0"/>
          </a:p>
          <a:p>
            <a:r>
              <a:rPr lang="en-US" dirty="0"/>
              <a:t> </a:t>
            </a:r>
            <a:r>
              <a:rPr lang="en-US" dirty="0" smtClean="0"/>
              <a:t>   B</a:t>
            </a:r>
            <a:r>
              <a:rPr lang="en-US" dirty="0"/>
              <a:t>: When I was three. I went to............................................ school.</a:t>
            </a:r>
            <a:endParaRPr lang="el-GR" dirty="0"/>
          </a:p>
          <a:p>
            <a:r>
              <a:rPr lang="en-US" dirty="0"/>
              <a:t>4. A: Who was your best teacher?</a:t>
            </a:r>
            <a:endParaRPr lang="el-GR" dirty="0"/>
          </a:p>
          <a:p>
            <a:r>
              <a:rPr lang="en-US" dirty="0"/>
              <a:t> </a:t>
            </a:r>
            <a:r>
              <a:rPr lang="en-US" dirty="0" smtClean="0"/>
              <a:t>   B</a:t>
            </a:r>
            <a:r>
              <a:rPr lang="en-US" dirty="0"/>
              <a:t>: </a:t>
            </a:r>
            <a:r>
              <a:rPr lang="en-US" dirty="0" smtClean="0"/>
              <a:t>Mr. </a:t>
            </a:r>
            <a:r>
              <a:rPr lang="en-US" dirty="0"/>
              <a:t>Jarvis. He .................................................. us as adults.</a:t>
            </a:r>
            <a:endParaRPr lang="el-GR" dirty="0"/>
          </a:p>
          <a:p>
            <a:r>
              <a:rPr lang="en-US" dirty="0"/>
              <a:t> </a:t>
            </a:r>
            <a:endParaRPr lang="el-GR" dirty="0"/>
          </a:p>
          <a:p>
            <a:r>
              <a:rPr lang="en-US" i="1" dirty="0"/>
              <a:t>2. Practise the dialogues in pairs.</a:t>
            </a:r>
            <a:endParaRPr lang="el-GR" dirty="0"/>
          </a:p>
          <a:p>
            <a:r>
              <a:rPr lang="en-US" i="1" dirty="0"/>
              <a:t>3. Write and say two more lines for each dialogue.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143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u="sng" dirty="0" smtClean="0"/>
              <a:t>EXERCISE B</a:t>
            </a:r>
          </a:p>
          <a:p>
            <a:r>
              <a:rPr lang="en-US" dirty="0" smtClean="0"/>
              <a:t>1. A. sit</a:t>
            </a:r>
          </a:p>
          <a:p>
            <a:r>
              <a:rPr lang="en-US" dirty="0"/>
              <a:t> </a:t>
            </a:r>
            <a:r>
              <a:rPr lang="en-US" dirty="0" smtClean="0"/>
              <a:t>   b. take</a:t>
            </a:r>
          </a:p>
          <a:p>
            <a:r>
              <a:rPr lang="en-US" dirty="0" smtClean="0"/>
              <a:t>2. A. compulsory</a:t>
            </a:r>
          </a:p>
          <a:p>
            <a:r>
              <a:rPr lang="en-US" dirty="0" smtClean="0"/>
              <a:t>3. nursery</a:t>
            </a:r>
          </a:p>
          <a:p>
            <a:r>
              <a:rPr lang="en-US" dirty="0" smtClean="0"/>
              <a:t>4. treated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357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807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SPEAKING:SYSTEMS OF EDUCATION</vt:lpstr>
      <vt:lpstr>OBJECTIVES</vt:lpstr>
      <vt:lpstr>A. ACTIVATING IDEAS</vt:lpstr>
      <vt:lpstr>VOCABULARY (1)</vt:lpstr>
      <vt:lpstr>VOCABULARY (2)</vt:lpstr>
      <vt:lpstr>VOCABULARY (3)</vt:lpstr>
      <vt:lpstr>VOCABULARY (4)</vt:lpstr>
      <vt:lpstr>B. Practising new vocabulary </vt:lpstr>
      <vt:lpstr>ANSWERS</vt:lpstr>
      <vt:lpstr> C. Developing independent learning </vt:lpstr>
      <vt:lpstr>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Charis Panou</dc:creator>
  <cp:lastModifiedBy>Charis Panou</cp:lastModifiedBy>
  <cp:revision>22</cp:revision>
  <dcterms:created xsi:type="dcterms:W3CDTF">2020-04-03T08:18:56Z</dcterms:created>
  <dcterms:modified xsi:type="dcterms:W3CDTF">2020-04-21T16:23:00Z</dcterms:modified>
</cp:coreProperties>
</file>