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4" r:id="rId18"/>
    <p:sldId id="271" r:id="rId19"/>
    <p:sldId id="272" r:id="rId20"/>
    <p:sldId id="275"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4" d="100"/>
          <a:sy n="94" d="100"/>
        </p:scale>
        <p:origin x="123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39E2BC9D-9815-430D-A86B-305297A38F98}"/>
    <pc:docChg chg="modSld">
      <pc:chgData name="MARIA KARAMPELIA" userId="9dfcc2cac66bf474" providerId="LiveId" clId="{39E2BC9D-9815-430D-A86B-305297A38F98}" dt="2025-03-20T12:05:26.360" v="2" actId="20577"/>
      <pc:docMkLst>
        <pc:docMk/>
      </pc:docMkLst>
      <pc:sldChg chg="modSp mod">
        <pc:chgData name="MARIA KARAMPELIA" userId="9dfcc2cac66bf474" providerId="LiveId" clId="{39E2BC9D-9815-430D-A86B-305297A38F98}" dt="2025-03-20T11:59:19.601" v="1" actId="113"/>
        <pc:sldMkLst>
          <pc:docMk/>
          <pc:sldMk cId="3749087380" sldId="258"/>
        </pc:sldMkLst>
        <pc:spChg chg="mod">
          <ac:chgData name="MARIA KARAMPELIA" userId="9dfcc2cac66bf474" providerId="LiveId" clId="{39E2BC9D-9815-430D-A86B-305297A38F98}" dt="2025-03-20T11:59:19.601" v="1" actId="113"/>
          <ac:spMkLst>
            <pc:docMk/>
            <pc:sldMk cId="3749087380" sldId="258"/>
            <ac:spMk id="3" creationId="{00000000-0000-0000-0000-000000000000}"/>
          </ac:spMkLst>
        </pc:spChg>
      </pc:sldChg>
      <pc:sldChg chg="modSp mod">
        <pc:chgData name="MARIA KARAMPELIA" userId="9dfcc2cac66bf474" providerId="LiveId" clId="{39E2BC9D-9815-430D-A86B-305297A38F98}" dt="2025-03-20T12:05:26.360" v="2" actId="20577"/>
        <pc:sldMkLst>
          <pc:docMk/>
          <pc:sldMk cId="1386571732" sldId="271"/>
        </pc:sldMkLst>
        <pc:spChg chg="mod">
          <ac:chgData name="MARIA KARAMPELIA" userId="9dfcc2cac66bf474" providerId="LiveId" clId="{39E2BC9D-9815-430D-A86B-305297A38F98}" dt="2025-03-20T12:05:26.360" v="2" actId="20577"/>
          <ac:spMkLst>
            <pc:docMk/>
            <pc:sldMk cId="1386571732" sldId="27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583A376-75B2-4632-85B6-A4838519E7A1}" type="datetimeFigureOut">
              <a:rPr lang="el-GR" smtClean="0"/>
              <a:t>20/3/2025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2242105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583A376-75B2-4632-85B6-A4838519E7A1}" type="datetimeFigureOut">
              <a:rPr lang="el-GR" smtClean="0"/>
              <a:t>20/3/2025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377341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583A376-75B2-4632-85B6-A4838519E7A1}" type="datetimeFigureOut">
              <a:rPr lang="el-GR" smtClean="0"/>
              <a:t>20/3/2025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996088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583A376-75B2-4632-85B6-A4838519E7A1}" type="datetimeFigureOut">
              <a:rPr lang="el-GR" smtClean="0"/>
              <a:t>20/3/2025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377866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583A376-75B2-4632-85B6-A4838519E7A1}" type="datetimeFigureOut">
              <a:rPr lang="el-GR" smtClean="0"/>
              <a:t>20/3/2025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3930872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583A376-75B2-4632-85B6-A4838519E7A1}" type="datetimeFigureOut">
              <a:rPr lang="el-GR" smtClean="0"/>
              <a:t>20/3/2025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581899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583A376-75B2-4632-85B6-A4838519E7A1}" type="datetimeFigureOut">
              <a:rPr lang="el-GR" smtClean="0"/>
              <a:t>20/3/2025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10299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583A376-75B2-4632-85B6-A4838519E7A1}" type="datetimeFigureOut">
              <a:rPr lang="el-GR" smtClean="0"/>
              <a:t>20/3/2025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1681513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583A376-75B2-4632-85B6-A4838519E7A1}" type="datetimeFigureOut">
              <a:rPr lang="el-GR" smtClean="0"/>
              <a:t>20/3/2025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2764606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583A376-75B2-4632-85B6-A4838519E7A1}" type="datetimeFigureOut">
              <a:rPr lang="el-GR" smtClean="0"/>
              <a:t>20/3/2025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410473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583A376-75B2-4632-85B6-A4838519E7A1}" type="datetimeFigureOut">
              <a:rPr lang="el-GR" smtClean="0"/>
              <a:t>20/3/2025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B64777A-6E3C-4AF1-8185-69E3AE212DE6}" type="slidenum">
              <a:rPr lang="el-GR" smtClean="0"/>
              <a:t>‹#›</a:t>
            </a:fld>
            <a:endParaRPr lang="el-GR"/>
          </a:p>
        </p:txBody>
      </p:sp>
    </p:spTree>
    <p:extLst>
      <p:ext uri="{BB962C8B-B14F-4D97-AF65-F5344CB8AC3E}">
        <p14:creationId xmlns:p14="http://schemas.microsoft.com/office/powerpoint/2010/main" val="394324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83A376-75B2-4632-85B6-A4838519E7A1}" type="datetimeFigureOut">
              <a:rPr lang="el-GR" smtClean="0"/>
              <a:t>20/3/2025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4777A-6E3C-4AF1-8185-69E3AE212DE6}" type="slidenum">
              <a:rPr lang="el-GR" smtClean="0"/>
              <a:t>‹#›</a:t>
            </a:fld>
            <a:endParaRPr lang="el-GR"/>
          </a:p>
        </p:txBody>
      </p:sp>
    </p:spTree>
    <p:extLst>
      <p:ext uri="{BB962C8B-B14F-4D97-AF65-F5344CB8AC3E}">
        <p14:creationId xmlns:p14="http://schemas.microsoft.com/office/powerpoint/2010/main" val="3513378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429000"/>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7</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ΠΗΓΕΣ ΤΗΣ ΧΡΙΣΤΙΑΝΙΚΗΣ ΗΘΙΚΗΣ</a:t>
            </a:r>
            <a:br>
              <a:rPr lang="el-GR" sz="3600"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77-98</a:t>
            </a:r>
            <a:endParaRPr lang="el-GR" sz="3600" dirty="0"/>
          </a:p>
        </p:txBody>
      </p:sp>
      <p:sp>
        <p:nvSpPr>
          <p:cNvPr id="3" name="Υπότιτλος 2"/>
          <p:cNvSpPr>
            <a:spLocks noGrp="1"/>
          </p:cNvSpPr>
          <p:nvPr>
            <p:ph type="subTitle" idx="1"/>
          </p:nvPr>
        </p:nvSpPr>
        <p:spPr>
          <a:xfrm>
            <a:off x="1428466" y="4502790"/>
            <a:ext cx="9144000" cy="1655762"/>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 </a:t>
            </a:r>
          </a:p>
          <a:p>
            <a:r>
              <a:rPr lang="el-GR" dirty="0">
                <a:latin typeface="Times New Roman" panose="02020603050405020304" pitchFamily="18" charset="0"/>
                <a:cs typeface="Times New Roman" panose="02020603050405020304" pitchFamily="18" charset="0"/>
              </a:rPr>
              <a:t> </a:t>
            </a:r>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99947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713167" y="1799867"/>
            <a:ext cx="10765665" cy="4562295"/>
          </a:xfrm>
        </p:spPr>
        <p:txBody>
          <a:bodyPr>
            <a:normAutofit/>
          </a:bodyPr>
          <a:lstStyle/>
          <a:p>
            <a:pPr marL="0" indent="0">
              <a:buNone/>
            </a:pPr>
            <a:r>
              <a:rPr lang="el-GR" dirty="0"/>
              <a:t>Η Παλαιά Διαθήκη, που αποτελεί και το πρώτο μέρος της Αγίας Γραφής:  </a:t>
            </a:r>
          </a:p>
          <a:p>
            <a:r>
              <a:rPr lang="el-GR" dirty="0"/>
              <a:t>Αναφέρεται στο προκαταρτικό στάδιο της θείας αποκάλυψης. </a:t>
            </a:r>
          </a:p>
          <a:p>
            <a:r>
              <a:rPr lang="el-GR" dirty="0"/>
              <a:t>Απευθύνεται στον διασπασμένο άνθρωπο, που ζει στον κόσμο της φθοράς και του θανάτου. </a:t>
            </a:r>
          </a:p>
          <a:p>
            <a:r>
              <a:rPr lang="el-GR" dirty="0"/>
              <a:t>Περιέχει τους βασικούς όρους της ενάρετης ζωής (Δεκάλογος).</a:t>
            </a:r>
          </a:p>
          <a:p>
            <a:r>
              <a:rPr lang="el-GR" dirty="0"/>
              <a:t>Το βαθύτερο νόημά της βρίσκεται στην Καινή Διαθήκη.</a:t>
            </a:r>
          </a:p>
          <a:p>
            <a:r>
              <a:rPr lang="el-GR" dirty="0"/>
              <a:t>Δεν θεωρείται από την Εκκλησία </a:t>
            </a:r>
            <a:r>
              <a:rPr lang="el-GR" dirty="0" err="1"/>
              <a:t>ιουδαϊκώς</a:t>
            </a:r>
            <a:r>
              <a:rPr lang="el-GR" dirty="0"/>
              <a:t> αλλά συμβολικώς. </a:t>
            </a:r>
          </a:p>
          <a:p>
            <a:r>
              <a:rPr lang="el-GR" dirty="0"/>
              <a:t>Εξηγείται από τους Πατέρες με την τυπολογική ερμηνεία (προτύπωση– εκπλήρωση, σκιά-αλήθεια).  </a:t>
            </a:r>
          </a:p>
          <a:p>
            <a:endParaRPr lang="el-GR" dirty="0"/>
          </a:p>
        </p:txBody>
      </p:sp>
    </p:spTree>
    <p:extLst>
      <p:ext uri="{BB962C8B-B14F-4D97-AF65-F5344CB8AC3E}">
        <p14:creationId xmlns:p14="http://schemas.microsoft.com/office/powerpoint/2010/main" val="50242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399245" y="1545466"/>
            <a:ext cx="11307651" cy="5312534"/>
          </a:xfrm>
        </p:spPr>
        <p:txBody>
          <a:bodyPr>
            <a:normAutofit/>
          </a:bodyPr>
          <a:lstStyle/>
          <a:p>
            <a:pPr marL="0" indent="0">
              <a:buNone/>
            </a:pPr>
            <a:r>
              <a:rPr lang="el-GR" dirty="0"/>
              <a:t>Η Καινή Διαθήκη: </a:t>
            </a:r>
          </a:p>
          <a:p>
            <a:r>
              <a:rPr lang="el-GR" dirty="0"/>
              <a:t>Ευαγγελίζεται την ενότητα του κόσμου και του ανθρώπου. </a:t>
            </a:r>
          </a:p>
          <a:p>
            <a:r>
              <a:rPr lang="el-GR" dirty="0"/>
              <a:t>Παρουσιάζει τον Χριστό, ως Υιό του Θεού και τέλειο άνθρωπο, που διδάσκει αλλά και εφαρμόζει στην πράξη με τη ζωή Του την υπέρβαση της νομικής σχέσης του ανθρώπου με τον Θεό.</a:t>
            </a:r>
          </a:p>
          <a:p>
            <a:r>
              <a:rPr lang="el-GR" dirty="0"/>
              <a:t>Καλεί τον άνθρωπο, που με τον Χριστό γίνεται κατά χάρη παιδί του Θεού, να ζήσει στον κόσμο φανερώνοντας τη συγγένειά του με τον Θεό Πατέρα. </a:t>
            </a:r>
          </a:p>
          <a:p>
            <a:r>
              <a:rPr lang="el-GR" dirty="0"/>
              <a:t>Θεωρεί τον άνθρωπο πολίτη της Βασιλείας του Θεού.</a:t>
            </a:r>
          </a:p>
          <a:p>
            <a:r>
              <a:rPr lang="el-GR" dirty="0"/>
              <a:t>Προσφέρει με τις εντολές της Κ. Διαθήκης τη δυνατότητα της αποδέσμευσης του κάθε πιστού από την κοσμική αναγκαιότητα και της ανύψωσης στην ελευθερία της Βασιλείας. </a:t>
            </a:r>
          </a:p>
        </p:txBody>
      </p:sp>
    </p:spTree>
    <p:extLst>
      <p:ext uri="{BB962C8B-B14F-4D97-AF65-F5344CB8AC3E}">
        <p14:creationId xmlns:p14="http://schemas.microsoft.com/office/powerpoint/2010/main" val="1816031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838200" y="1825624"/>
            <a:ext cx="10515600" cy="4781237"/>
          </a:xfrm>
        </p:spPr>
        <p:txBody>
          <a:bodyPr>
            <a:normAutofit/>
          </a:bodyPr>
          <a:lstStyle/>
          <a:p>
            <a:pPr marL="0" indent="0">
              <a:buNone/>
            </a:pPr>
            <a:r>
              <a:rPr lang="el-GR" dirty="0"/>
              <a:t>Η ιερά Παράδοση υπομνηματίζει τη ζωή της Εκκλησίας. Σ’ αυτήν εντάσσονται:</a:t>
            </a:r>
          </a:p>
          <a:p>
            <a:pPr lvl="0"/>
            <a:r>
              <a:rPr lang="el-GR" dirty="0"/>
              <a:t>Τα δόγματα της Εκκλησίας.   </a:t>
            </a:r>
          </a:p>
          <a:p>
            <a:pPr lvl="0"/>
            <a:r>
              <a:rPr lang="el-GR" dirty="0"/>
              <a:t>Οι ιεροί Κανόνες.</a:t>
            </a:r>
          </a:p>
          <a:p>
            <a:pPr lvl="0"/>
            <a:r>
              <a:rPr lang="el-GR" dirty="0"/>
              <a:t>Τα λειτουργικά βιβλία της Εκκλησίας.</a:t>
            </a:r>
          </a:p>
          <a:p>
            <a:pPr lvl="0"/>
            <a:r>
              <a:rPr lang="el-GR" dirty="0"/>
              <a:t>Τα πατερικά συγγράμματα (ελληνόφωνα και </a:t>
            </a:r>
            <a:r>
              <a:rPr lang="el-GR" dirty="0" err="1"/>
              <a:t>λατινόφωνα</a:t>
            </a:r>
            <a:r>
              <a:rPr lang="el-GR" dirty="0"/>
              <a:t>).</a:t>
            </a:r>
          </a:p>
          <a:p>
            <a:pPr lvl="0"/>
            <a:r>
              <a:rPr lang="el-GR" dirty="0"/>
              <a:t>Βίοι αγίων.</a:t>
            </a:r>
          </a:p>
          <a:p>
            <a:pPr lvl="0"/>
            <a:r>
              <a:rPr lang="el-GR" dirty="0"/>
              <a:t>Το πρόσωπο της Παναγίας.</a:t>
            </a:r>
          </a:p>
          <a:p>
            <a:endParaRPr lang="el-GR" dirty="0"/>
          </a:p>
        </p:txBody>
      </p:sp>
    </p:spTree>
    <p:extLst>
      <p:ext uri="{BB962C8B-B14F-4D97-AF65-F5344CB8AC3E}">
        <p14:creationId xmlns:p14="http://schemas.microsoft.com/office/powerpoint/2010/main" val="1799317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483494" y="1825624"/>
            <a:ext cx="11225011" cy="4922905"/>
          </a:xfrm>
        </p:spPr>
        <p:txBody>
          <a:bodyPr>
            <a:normAutofit/>
          </a:bodyPr>
          <a:lstStyle/>
          <a:p>
            <a:r>
              <a:rPr lang="el-GR" dirty="0"/>
              <a:t>Στην πατερική γραμματεία </a:t>
            </a:r>
            <a:r>
              <a:rPr lang="el-GR" b="1" dirty="0"/>
              <a:t>δεν υπάρχει σύστημα χριστιανικής ηθικής</a:t>
            </a:r>
            <a:r>
              <a:rPr lang="el-GR" dirty="0"/>
              <a:t>.</a:t>
            </a:r>
          </a:p>
          <a:p>
            <a:r>
              <a:rPr lang="el-GR" dirty="0"/>
              <a:t>Αυτό οφείλεται στο γεγονός ότι η Εκκλησία δεν περιορίζει τη ζωή του ανθρώπου σε κλειστά σχήματα και συστήματα.</a:t>
            </a:r>
          </a:p>
          <a:p>
            <a:r>
              <a:rPr lang="el-GR" dirty="0"/>
              <a:t>Σκοπός της είναι να στηρίξει τον άνθρωπο στην οντολογική του ανακαίνιση. (υπέρβαση φαρισαϊκού πνεύματος)</a:t>
            </a:r>
          </a:p>
          <a:p>
            <a:r>
              <a:rPr lang="el-GR" dirty="0"/>
              <a:t>Η ηθική διδασκαλία που προβάλλει η Εκκλησία συνδέεται άμεσα με τη θέωση του ανθρώπου.</a:t>
            </a:r>
          </a:p>
          <a:p>
            <a:r>
              <a:rPr lang="el-GR" dirty="0"/>
              <a:t>Επίσης, οποιοδήποτε ηθική αρχή ή αντίληψη από την προχριστιανική και </a:t>
            </a:r>
            <a:r>
              <a:rPr lang="el-GR" dirty="0" err="1"/>
              <a:t>εξωχριστιανική</a:t>
            </a:r>
            <a:r>
              <a:rPr lang="el-GR" dirty="0"/>
              <a:t> ηθική που εκφράζει την αληθινή ανθρώπινη φύση, βρίσκει τη θέση της στην Εκκλησία.  </a:t>
            </a:r>
          </a:p>
          <a:p>
            <a:endParaRPr lang="el-GR" dirty="0"/>
          </a:p>
        </p:txBody>
      </p:sp>
    </p:spTree>
    <p:extLst>
      <p:ext uri="{BB962C8B-B14F-4D97-AF65-F5344CB8AC3E}">
        <p14:creationId xmlns:p14="http://schemas.microsoft.com/office/powerpoint/2010/main" val="3741395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838200" y="1825625"/>
            <a:ext cx="10701270" cy="4588054"/>
          </a:xfrm>
        </p:spPr>
        <p:txBody>
          <a:bodyPr/>
          <a:lstStyle/>
          <a:p>
            <a:pPr marL="0" indent="0">
              <a:buNone/>
            </a:pPr>
            <a:r>
              <a:rPr lang="el-GR" dirty="0"/>
              <a:t>Στη Δύση επικράτησε η </a:t>
            </a:r>
            <a:r>
              <a:rPr lang="el-GR" b="1" dirty="0"/>
              <a:t>διάσπαση μεταξύ </a:t>
            </a:r>
            <a:r>
              <a:rPr lang="el-GR" b="1" u="sng" dirty="0"/>
              <a:t>ηθικής</a:t>
            </a:r>
            <a:r>
              <a:rPr lang="el-GR" b="1" dirty="0"/>
              <a:t> και </a:t>
            </a:r>
            <a:r>
              <a:rPr lang="el-GR" b="1" u="sng" dirty="0"/>
              <a:t>θεολογίας</a:t>
            </a:r>
            <a:r>
              <a:rPr lang="el-GR" dirty="0"/>
              <a:t>.</a:t>
            </a:r>
          </a:p>
          <a:p>
            <a:r>
              <a:rPr lang="el-GR" dirty="0"/>
              <a:t>Αυτό οφείλεται στη θρησκευτική διάσπαση και τη διάδοση της εκκοσμίκευσης. </a:t>
            </a:r>
          </a:p>
          <a:p>
            <a:r>
              <a:rPr lang="el-GR" dirty="0"/>
              <a:t>Η </a:t>
            </a:r>
            <a:r>
              <a:rPr lang="el-GR" u="sng" dirty="0"/>
              <a:t>θρησκεία</a:t>
            </a:r>
            <a:r>
              <a:rPr lang="el-GR" dirty="0"/>
              <a:t> απωθήθηκε στην περιοχή της ιδιωτικής ζωής, ενώ </a:t>
            </a:r>
            <a:r>
              <a:rPr lang="el-GR" u="sng" dirty="0"/>
              <a:t>η ηθική</a:t>
            </a:r>
            <a:r>
              <a:rPr lang="el-GR" dirty="0"/>
              <a:t> αναγνωρίστηκε ως ενοποιητικός παράγοντας της κοινωνίας. </a:t>
            </a:r>
          </a:p>
          <a:p>
            <a:r>
              <a:rPr lang="el-GR" dirty="0"/>
              <a:t>Οι </a:t>
            </a:r>
            <a:r>
              <a:rPr lang="el-GR" dirty="0">
                <a:effectLst>
                  <a:outerShdw blurRad="38100" dist="38100" dir="2700000" algn="tl">
                    <a:srgbClr val="000000">
                      <a:alpha val="43137"/>
                    </a:srgbClr>
                  </a:outerShdw>
                </a:effectLst>
              </a:rPr>
              <a:t>γενικές ηθικές αρχές </a:t>
            </a:r>
            <a:r>
              <a:rPr lang="el-GR" dirty="0"/>
              <a:t>πρόσφεραν τη δυνατότητα συναντήσεως των ανθρώπων. Επειδή όμως δεν ήταν συνδεδεμένες με </a:t>
            </a:r>
            <a:r>
              <a:rPr lang="el-GR" dirty="0">
                <a:effectLst>
                  <a:outerShdw blurRad="38100" dist="38100" dir="2700000" algn="tl">
                    <a:srgbClr val="000000">
                      <a:alpha val="43137"/>
                    </a:srgbClr>
                  </a:outerShdw>
                </a:effectLst>
              </a:rPr>
              <a:t>θεολογικές και ανθρωπολογικές προϋποθέσεις</a:t>
            </a:r>
            <a:r>
              <a:rPr lang="el-GR" dirty="0"/>
              <a:t> σύντομα άρχισαν να αμφισβητούνται και να κλονίζονται. </a:t>
            </a:r>
          </a:p>
          <a:p>
            <a:endParaRPr lang="el-GR" dirty="0"/>
          </a:p>
        </p:txBody>
      </p:sp>
    </p:spTree>
    <p:extLst>
      <p:ext uri="{BB962C8B-B14F-4D97-AF65-F5344CB8AC3E}">
        <p14:creationId xmlns:p14="http://schemas.microsoft.com/office/powerpoint/2010/main" val="3435458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745365" y="1851383"/>
            <a:ext cx="10701270" cy="4351338"/>
          </a:xfrm>
        </p:spPr>
        <p:txBody>
          <a:bodyPr/>
          <a:lstStyle/>
          <a:p>
            <a:pPr marL="0" indent="0">
              <a:buNone/>
            </a:pPr>
            <a:r>
              <a:rPr lang="el-GR" dirty="0"/>
              <a:t>Στον Ορθόδοξο χώρο δεν υπήρξε ποτέ απόσπαση της ηθικής από τη θεολογία. Ωστόσο, σημειώθηκε μια διαφορετική πορεία:</a:t>
            </a:r>
          </a:p>
          <a:p>
            <a:pPr lvl="0"/>
            <a:r>
              <a:rPr lang="el-GR" dirty="0"/>
              <a:t>Η περίοδος της Τουρκοκρατίας ευνόησε το πνεύμα του συντηρητισμού.</a:t>
            </a:r>
          </a:p>
          <a:p>
            <a:pPr lvl="0"/>
            <a:r>
              <a:rPr lang="el-GR" dirty="0"/>
              <a:t>Η απελευθέρωση και η επαφή με τους λαούς της Δύσης εντυπωσίασε τους Έλληνες, οι οποίοι άρχισαν να καλλιεργούν ένα πνεύμα υποτέλειας στη Δύση. (βαυαροκρατία)</a:t>
            </a:r>
          </a:p>
          <a:p>
            <a:pPr lvl="0"/>
            <a:r>
              <a:rPr lang="el-GR" dirty="0"/>
              <a:t>Το κλίμα αυτό επέδρασσε στα νεότερα εγχειρίδια χριστιανικής ηθικής.  </a:t>
            </a:r>
          </a:p>
        </p:txBody>
      </p:sp>
    </p:spTree>
    <p:extLst>
      <p:ext uri="{BB962C8B-B14F-4D97-AF65-F5344CB8AC3E}">
        <p14:creationId xmlns:p14="http://schemas.microsoft.com/office/powerpoint/2010/main" val="410790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838200" y="1825624"/>
            <a:ext cx="10752786" cy="4845631"/>
          </a:xfrm>
        </p:spPr>
        <p:txBody>
          <a:bodyPr>
            <a:normAutofit/>
          </a:bodyPr>
          <a:lstStyle/>
          <a:p>
            <a:pPr marL="0" indent="0">
              <a:buNone/>
            </a:pPr>
            <a:r>
              <a:rPr lang="el-GR" dirty="0"/>
              <a:t>Η </a:t>
            </a:r>
            <a:r>
              <a:rPr lang="el-GR" b="1" dirty="0"/>
              <a:t>φιλοσοφική ηθική</a:t>
            </a:r>
            <a:r>
              <a:rPr lang="el-GR" dirty="0"/>
              <a:t> παρουσίασε μεγάλη ανάπτυξη κατά τους νεότερους χρόνους. </a:t>
            </a:r>
          </a:p>
          <a:p>
            <a:r>
              <a:rPr lang="el-GR" dirty="0"/>
              <a:t>Ο </a:t>
            </a:r>
            <a:r>
              <a:rPr lang="el-GR" b="1" dirty="0"/>
              <a:t>Σπινόζα </a:t>
            </a:r>
            <a:r>
              <a:rPr lang="el-GR" dirty="0"/>
              <a:t>(1632-1677) θεωρείται ο πρώτος σημαντικός σταθμός της. Ορίζει έννοιες, θέτει αξιώματα και αποδεικνύει ηθικές προτάσεις με βάση τη μέθοδο αποδείξεως των γεωμετρικών θεωρημάτων. </a:t>
            </a:r>
          </a:p>
          <a:p>
            <a:r>
              <a:rPr lang="el-GR" dirty="0"/>
              <a:t>Ο </a:t>
            </a:r>
            <a:r>
              <a:rPr lang="el-GR" b="1" dirty="0" err="1"/>
              <a:t>Κάντ</a:t>
            </a:r>
            <a:r>
              <a:rPr lang="el-GR" dirty="0"/>
              <a:t> (1724-1804) είναι ο δεύτερος σημαντικός εκπρόσωπός της. Θεμελίωσε την </a:t>
            </a:r>
            <a:r>
              <a:rPr lang="el-GR" dirty="0">
                <a:effectLst>
                  <a:outerShdw blurRad="38100" dist="38100" dir="2700000" algn="tl">
                    <a:srgbClr val="000000">
                      <a:alpha val="43137"/>
                    </a:srgbClr>
                  </a:outerShdw>
                </a:effectLst>
              </a:rPr>
              <a:t>ηθική του καθήκοντος</a:t>
            </a:r>
            <a:r>
              <a:rPr lang="el-GR" dirty="0"/>
              <a:t>. Ο βασικός κανόνας για την ηθική συμπεριφορά συνοψίζεται στην εξής φράση: «</a:t>
            </a:r>
            <a:r>
              <a:rPr lang="el-GR" i="1" dirty="0">
                <a:solidFill>
                  <a:srgbClr val="FF0000"/>
                </a:solidFill>
              </a:rPr>
              <a:t>Να ενεργείς έτσι, ώστε οι αρχές των πράξεών σου να μπορούν να χρησιμοποιηθούν ως καθολικός νόμος για ολόκληρη την ανθρωπότητα</a:t>
            </a:r>
            <a:r>
              <a:rPr lang="el-GR" dirty="0"/>
              <a:t>». Έτσι ο </a:t>
            </a:r>
            <a:r>
              <a:rPr lang="el-GR" dirty="0" err="1"/>
              <a:t>Κάντ</a:t>
            </a:r>
            <a:r>
              <a:rPr lang="el-GR" dirty="0"/>
              <a:t> προσδιορίζει τη μορφή της ηθικής πράξης. </a:t>
            </a:r>
          </a:p>
          <a:p>
            <a:endParaRPr lang="el-GR" dirty="0"/>
          </a:p>
        </p:txBody>
      </p:sp>
    </p:spTree>
    <p:extLst>
      <p:ext uri="{BB962C8B-B14F-4D97-AF65-F5344CB8AC3E}">
        <p14:creationId xmlns:p14="http://schemas.microsoft.com/office/powerpoint/2010/main" val="818600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BEE575-CC0C-4446-AD66-DD37E7943694}"/>
              </a:ext>
            </a:extLst>
          </p:cNvPr>
          <p:cNvSpPr>
            <a:spLocks noGrp="1"/>
          </p:cNvSpPr>
          <p:nvPr>
            <p:ph type="title"/>
          </p:nvPr>
        </p:nvSpPr>
        <p:spPr>
          <a:xfrm>
            <a:off x="838200" y="0"/>
            <a:ext cx="10515600" cy="781878"/>
          </a:xfrm>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a:extLst>
              <a:ext uri="{FF2B5EF4-FFF2-40B4-BE49-F238E27FC236}">
                <a16:creationId xmlns:a16="http://schemas.microsoft.com/office/drawing/2014/main" id="{12A83959-40B1-4F22-8E9C-7141462843D6}"/>
              </a:ext>
            </a:extLst>
          </p:cNvPr>
          <p:cNvSpPr>
            <a:spLocks noGrp="1"/>
          </p:cNvSpPr>
          <p:nvPr>
            <p:ph idx="1"/>
          </p:nvPr>
        </p:nvSpPr>
        <p:spPr>
          <a:xfrm>
            <a:off x="0" y="781878"/>
            <a:ext cx="12192000" cy="6076122"/>
          </a:xfrm>
        </p:spPr>
        <p:txBody>
          <a:bodyPr>
            <a:normAutofit/>
          </a:bodyPr>
          <a:lstStyle/>
          <a:p>
            <a:r>
              <a:rPr lang="el-GR" dirty="0"/>
              <a:t>Ο </a:t>
            </a:r>
            <a:r>
              <a:rPr lang="el-GR" dirty="0" err="1"/>
              <a:t>Καντ</a:t>
            </a:r>
            <a:r>
              <a:rPr lang="el-GR" dirty="0"/>
              <a:t> στην </a:t>
            </a:r>
            <a:r>
              <a:rPr lang="el-GR" b="1" i="1" dirty="0"/>
              <a:t>Κριτική του καθαρού λόγου </a:t>
            </a:r>
            <a:r>
              <a:rPr lang="el-GR" dirty="0"/>
              <a:t>περιορίζει τις δυνατότητες του λόγου στην περιοχή της εμπειρίας και του στερεί τη δυνατότητα να διαμορφώνει ιδέες για τα υπερβατικά πράγματα. </a:t>
            </a:r>
          </a:p>
          <a:p>
            <a:r>
              <a:rPr lang="el-GR" dirty="0"/>
              <a:t>Στην </a:t>
            </a:r>
            <a:r>
              <a:rPr lang="el-GR" b="1" i="1" dirty="0"/>
              <a:t>Κριτική του πρακτικού λόγου </a:t>
            </a:r>
            <a:r>
              <a:rPr lang="el-GR" dirty="0"/>
              <a:t>εξετάζει το ηθικό πρόβλημα, το οποίο το υποτάσσει στο θρησκευτικό. Απαιτεί κάθε ενέργεια να στηρίζεται στην </a:t>
            </a:r>
            <a:r>
              <a:rPr lang="el-GR" u="sng" dirty="0"/>
              <a:t>κατηγορική προσταγή της συνείδησης</a:t>
            </a:r>
            <a:r>
              <a:rPr lang="el-GR" dirty="0"/>
              <a:t>. Η "</a:t>
            </a:r>
            <a:r>
              <a:rPr lang="el-GR" b="1" dirty="0"/>
              <a:t>κατηγορική προσταγή</a:t>
            </a:r>
            <a:r>
              <a:rPr lang="el-GR" dirty="0"/>
              <a:t>"  είναι η ενιαία υποχρέωση που πηγάζει από το αίσθημα και την έννοια του καθήκοντος, η απαίτηση του γενικού ηθικού νόμου. Έχει καθολική αξία γιατί αντικατοπτρίζει τις υπερβατικές αλήθειες, όπως η ύπαρξη του Θεού, η αθανασία της ψυχής και η ανταπόδοση. Τις αλήθειες αυτές δεν τις αποδεικνύει ο καθαρός λόγος αλλά ο πρακτικός. </a:t>
            </a:r>
          </a:p>
          <a:p>
            <a:r>
              <a:rPr lang="el-GR" dirty="0"/>
              <a:t>Από το χριστιανισμό διατήρησε μόνο τα ηθικά του στοιχεία. Σύμφωνα με τη χαρακτηριστική του ρήση: </a:t>
            </a:r>
            <a:r>
              <a:rPr lang="el-GR" b="1" dirty="0">
                <a:solidFill>
                  <a:srgbClr val="FF0000"/>
                </a:solidFill>
              </a:rPr>
              <a:t>«</a:t>
            </a:r>
            <a:r>
              <a:rPr lang="el-GR" b="1" i="1" dirty="0">
                <a:solidFill>
                  <a:srgbClr val="FF0000"/>
                </a:solidFill>
              </a:rPr>
              <a:t>Η ηθική δεν είναι το δόγμα πώς να γίνουμε ευτυχισμένοι, αλλά πώς να είμαστε </a:t>
            </a:r>
            <a:r>
              <a:rPr lang="el-GR" b="1" i="1" u="sng" dirty="0">
                <a:solidFill>
                  <a:srgbClr val="FF0000"/>
                </a:solidFill>
              </a:rPr>
              <a:t>άξιοι</a:t>
            </a:r>
            <a:r>
              <a:rPr lang="el-GR" b="1" i="1" dirty="0">
                <a:solidFill>
                  <a:srgbClr val="FF0000"/>
                </a:solidFill>
              </a:rPr>
              <a:t> για να γίνουμε ευτυχισμένοι</a:t>
            </a:r>
            <a:r>
              <a:rPr lang="el-GR" b="1" dirty="0">
                <a:solidFill>
                  <a:srgbClr val="FF0000"/>
                </a:solidFill>
              </a:rPr>
              <a:t>»</a:t>
            </a:r>
            <a:r>
              <a:rPr lang="el-GR" dirty="0"/>
              <a:t>. </a:t>
            </a:r>
          </a:p>
        </p:txBody>
      </p:sp>
    </p:spTree>
    <p:extLst>
      <p:ext uri="{BB962C8B-B14F-4D97-AF65-F5344CB8AC3E}">
        <p14:creationId xmlns:p14="http://schemas.microsoft.com/office/powerpoint/2010/main" val="1022073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2183" y="1"/>
            <a:ext cx="10515600" cy="450574"/>
          </a:xfrm>
        </p:spPr>
        <p:txBody>
          <a:bodyPr>
            <a:normAutofit fontScale="90000"/>
          </a:bodyPr>
          <a:lstStyle/>
          <a:p>
            <a:pPr algn="ctr"/>
            <a:br>
              <a:rPr lang="el-GR" dirty="0"/>
            </a:br>
            <a:r>
              <a:rPr lang="el-GR" sz="3600"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0" y="304800"/>
            <a:ext cx="12192000" cy="6553200"/>
          </a:xfrm>
        </p:spPr>
        <p:txBody>
          <a:bodyPr>
            <a:normAutofit fontScale="92500" lnSpcReduction="10000"/>
          </a:bodyPr>
          <a:lstStyle/>
          <a:p>
            <a:r>
              <a:rPr lang="el-GR" dirty="0"/>
              <a:t>Η </a:t>
            </a:r>
            <a:r>
              <a:rPr lang="el-GR" u="sng" dirty="0"/>
              <a:t>αξιολογική ηθική</a:t>
            </a:r>
            <a:r>
              <a:rPr lang="el-GR" dirty="0"/>
              <a:t>, σε αντίθεση με τη </a:t>
            </a:r>
            <a:r>
              <a:rPr lang="el-GR" u="sng" dirty="0"/>
              <a:t>μορφολογική ηθική</a:t>
            </a:r>
            <a:r>
              <a:rPr lang="el-GR" dirty="0"/>
              <a:t> του </a:t>
            </a:r>
            <a:r>
              <a:rPr lang="el-GR" dirty="0" err="1"/>
              <a:t>Κάντ</a:t>
            </a:r>
            <a:r>
              <a:rPr lang="el-GR" dirty="0"/>
              <a:t>, προσπάθησε να προσδιορίσει το περιεχόμενο της ηθικής πράξης. (</a:t>
            </a:r>
            <a:r>
              <a:rPr lang="en-US" dirty="0" err="1"/>
              <a:t>Scheler</a:t>
            </a:r>
            <a:r>
              <a:rPr lang="el-GR" dirty="0"/>
              <a:t>, </a:t>
            </a:r>
            <a:r>
              <a:rPr lang="en-US" dirty="0"/>
              <a:t>Hartmann</a:t>
            </a:r>
            <a:r>
              <a:rPr lang="el-GR" dirty="0"/>
              <a:t>). Ο</a:t>
            </a:r>
            <a:r>
              <a:rPr lang="el-GR" b="1" dirty="0">
                <a:ea typeface="Calibri" panose="020F0502020204030204" pitchFamily="34" charset="0"/>
                <a:cs typeface="Times New Roman" panose="02020603050405020304" pitchFamily="18" charset="0"/>
              </a:rPr>
              <a:t> </a:t>
            </a:r>
            <a:r>
              <a:rPr lang="el-GR" b="1" dirty="0" err="1">
                <a:ea typeface="Calibri" panose="020F0502020204030204" pitchFamily="34" charset="0"/>
                <a:cs typeface="Times New Roman" panose="02020603050405020304" pitchFamily="18" charset="0"/>
              </a:rPr>
              <a:t>Robert</a:t>
            </a:r>
            <a:r>
              <a:rPr lang="el-GR" b="1" dirty="0">
                <a:ea typeface="Calibri" panose="020F0502020204030204" pitchFamily="34" charset="0"/>
                <a:cs typeface="Times New Roman" panose="02020603050405020304" pitchFamily="18" charset="0"/>
              </a:rPr>
              <a:t>  </a:t>
            </a:r>
            <a:r>
              <a:rPr lang="el-GR" b="1" dirty="0" err="1">
                <a:ea typeface="Calibri" panose="020F0502020204030204" pitchFamily="34" charset="0"/>
                <a:cs typeface="Times New Roman" panose="02020603050405020304" pitchFamily="18" charset="0"/>
              </a:rPr>
              <a:t>Hartman</a:t>
            </a:r>
            <a:r>
              <a:rPr lang="en-US" b="1" dirty="0">
                <a:ea typeface="Calibri" panose="020F0502020204030204" pitchFamily="34" charset="0"/>
                <a:cs typeface="Times New Roman" panose="02020603050405020304" pitchFamily="18" charset="0"/>
              </a:rPr>
              <a:t>n</a:t>
            </a:r>
            <a:r>
              <a:rPr lang="el-GR" dirty="0">
                <a:effectLst/>
                <a:ea typeface="Calibri" panose="020F0502020204030204" pitchFamily="34" charset="0"/>
                <a:cs typeface="Times New Roman" panose="02020603050405020304" pitchFamily="18" charset="0"/>
              </a:rPr>
              <a:t> προσδιορίζει τρία βασικά είδη αξίας, </a:t>
            </a:r>
            <a:r>
              <a:rPr lang="el-GR" b="1" dirty="0">
                <a:effectLst/>
                <a:ea typeface="Calibri" panose="020F0502020204030204" pitchFamily="34" charset="0"/>
                <a:cs typeface="Times New Roman" panose="02020603050405020304" pitchFamily="18" charset="0"/>
              </a:rPr>
              <a:t>τα εγγενή αγαθά</a:t>
            </a:r>
            <a:r>
              <a:rPr lang="el-GR" dirty="0">
                <a:effectLst/>
                <a:ea typeface="Calibri" panose="020F0502020204030204" pitchFamily="34" charset="0"/>
                <a:cs typeface="Times New Roman" panose="02020603050405020304" pitchFamily="18" charset="0"/>
              </a:rPr>
              <a:t> (π.χ. τα άτομα ως αυτοσκοπός), </a:t>
            </a:r>
            <a:r>
              <a:rPr lang="el-GR" b="1" dirty="0">
                <a:effectLst/>
                <a:ea typeface="Calibri" panose="020F0502020204030204" pitchFamily="34" charset="0"/>
                <a:cs typeface="Times New Roman" panose="02020603050405020304" pitchFamily="18" charset="0"/>
              </a:rPr>
              <a:t>τα εξωγενή αγαθά</a:t>
            </a:r>
            <a:r>
              <a:rPr lang="el-GR" dirty="0">
                <a:effectLst/>
                <a:ea typeface="Calibri" panose="020F0502020204030204" pitchFamily="34" charset="0"/>
                <a:cs typeface="Times New Roman" panose="02020603050405020304" pitchFamily="18" charset="0"/>
              </a:rPr>
              <a:t> (π.χ. πράγματα και ενέργειες ως μέσα προς τους σκοπούς) και </a:t>
            </a:r>
            <a:r>
              <a:rPr lang="el-GR" b="1" dirty="0">
                <a:effectLst/>
                <a:ea typeface="Calibri" panose="020F0502020204030204" pitchFamily="34" charset="0"/>
                <a:cs typeface="Times New Roman" panose="02020603050405020304" pitchFamily="18" charset="0"/>
              </a:rPr>
              <a:t>τα συστημικά αγαθά</a:t>
            </a:r>
            <a:r>
              <a:rPr lang="el-GR" dirty="0">
                <a:effectLst/>
                <a:ea typeface="Calibri" panose="020F0502020204030204" pitchFamily="34" charset="0"/>
                <a:cs typeface="Times New Roman" panose="02020603050405020304" pitchFamily="18" charset="0"/>
              </a:rPr>
              <a:t> (εννοιολογικές αξίες). </a:t>
            </a:r>
            <a:r>
              <a:rPr lang="el-GR" b="1" dirty="0">
                <a:effectLst/>
                <a:ea typeface="Calibri" panose="020F0502020204030204" pitchFamily="34" charset="0"/>
              </a:rPr>
              <a:t> </a:t>
            </a:r>
            <a:r>
              <a:rPr lang="el-GR" dirty="0">
                <a:effectLst/>
                <a:ea typeface="Calibri" panose="020F0502020204030204" pitchFamily="34" charset="0"/>
              </a:rPr>
              <a:t>Η </a:t>
            </a:r>
            <a:r>
              <a:rPr lang="el-GR" i="1" u="sng" dirty="0">
                <a:effectLst/>
                <a:ea typeface="Calibri" panose="020F0502020204030204" pitchFamily="34" charset="0"/>
              </a:rPr>
              <a:t>τελειότητα</a:t>
            </a:r>
            <a:r>
              <a:rPr lang="el-GR" dirty="0">
                <a:effectLst/>
                <a:ea typeface="Calibri" panose="020F0502020204030204" pitchFamily="34" charset="0"/>
              </a:rPr>
              <a:t> </a:t>
            </a:r>
            <a:r>
              <a:rPr lang="el-GR" dirty="0">
                <a:ea typeface="Calibri" panose="020F0502020204030204" pitchFamily="34" charset="0"/>
              </a:rPr>
              <a:t>αναφέρεται ως</a:t>
            </a:r>
            <a:r>
              <a:rPr lang="el-GR" dirty="0">
                <a:effectLst/>
                <a:ea typeface="Calibri" panose="020F0502020204030204" pitchFamily="34" charset="0"/>
              </a:rPr>
              <a:t> </a:t>
            </a:r>
            <a:r>
              <a:rPr lang="el-GR" i="1" dirty="0">
                <a:effectLst/>
                <a:ea typeface="Calibri" panose="020F0502020204030204" pitchFamily="34" charset="0"/>
              </a:rPr>
              <a:t>συστημική αξία</a:t>
            </a:r>
            <a:r>
              <a:rPr lang="el-GR" i="1" dirty="0">
                <a:ea typeface="Calibri" panose="020F0502020204030204" pitchFamily="34" charset="0"/>
              </a:rPr>
              <a:t>, </a:t>
            </a:r>
            <a:r>
              <a:rPr lang="el-GR" dirty="0">
                <a:effectLst/>
                <a:ea typeface="Calibri" panose="020F0502020204030204" pitchFamily="34" charset="0"/>
              </a:rPr>
              <a:t>η </a:t>
            </a:r>
            <a:r>
              <a:rPr lang="el-GR" i="1" u="sng" dirty="0">
                <a:effectLst/>
                <a:ea typeface="Calibri" panose="020F0502020204030204" pitchFamily="34" charset="0"/>
              </a:rPr>
              <a:t>καλοσύνη</a:t>
            </a:r>
            <a:r>
              <a:rPr lang="el-GR" dirty="0">
                <a:effectLst/>
                <a:ea typeface="Calibri" panose="020F0502020204030204" pitchFamily="34" charset="0"/>
              </a:rPr>
              <a:t> ως </a:t>
            </a:r>
            <a:r>
              <a:rPr lang="el-GR" i="1" dirty="0">
                <a:effectLst/>
                <a:ea typeface="Calibri" panose="020F0502020204030204" pitchFamily="34" charset="0"/>
              </a:rPr>
              <a:t>εξωγενής αξία</a:t>
            </a:r>
            <a:r>
              <a:rPr lang="el-GR" dirty="0">
                <a:effectLst/>
                <a:ea typeface="Calibri" panose="020F0502020204030204" pitchFamily="34" charset="0"/>
              </a:rPr>
              <a:t> και η </a:t>
            </a:r>
            <a:r>
              <a:rPr lang="el-GR" i="1" u="sng" dirty="0">
                <a:effectLst/>
                <a:ea typeface="Calibri" panose="020F0502020204030204" pitchFamily="34" charset="0"/>
              </a:rPr>
              <a:t>μοναδικότητα</a:t>
            </a:r>
            <a:r>
              <a:rPr lang="el-GR" dirty="0">
                <a:effectLst/>
                <a:ea typeface="Calibri" panose="020F0502020204030204" pitchFamily="34" charset="0"/>
              </a:rPr>
              <a:t>  ως </a:t>
            </a:r>
            <a:r>
              <a:rPr lang="el-GR" i="1" dirty="0">
                <a:effectLst/>
                <a:ea typeface="Calibri" panose="020F0502020204030204" pitchFamily="34" charset="0"/>
              </a:rPr>
              <a:t>εγγενής αξία</a:t>
            </a:r>
            <a:r>
              <a:rPr lang="en-GB" i="1">
                <a:effectLst/>
                <a:ea typeface="Calibri" panose="020F0502020204030204" pitchFamily="34" charset="0"/>
              </a:rPr>
              <a:t>.</a:t>
            </a:r>
            <a:r>
              <a:rPr lang="el-GR">
                <a:effectLst/>
                <a:ea typeface="Calibri" panose="020F0502020204030204" pitchFamily="34" charset="0"/>
              </a:rPr>
              <a:t> </a:t>
            </a:r>
            <a:r>
              <a:rPr lang="el-GR" b="1">
                <a:effectLst/>
                <a:ea typeface="Calibri" panose="020F0502020204030204" pitchFamily="34" charset="0"/>
              </a:rPr>
              <a:t> </a:t>
            </a:r>
            <a:r>
              <a:rPr lang="el-GR" b="1" dirty="0">
                <a:effectLst/>
                <a:ea typeface="Calibri" panose="020F0502020204030204" pitchFamily="34" charset="0"/>
              </a:rPr>
              <a:t>Η ηθική διερευνά τις έννοιες του «σωστού» και του «καλού» στην ατομική και κοινωνική συμπεριφορά</a:t>
            </a:r>
            <a:r>
              <a:rPr lang="el-GR" dirty="0">
                <a:effectLst/>
                <a:ea typeface="Calibri" panose="020F0502020204030204" pitchFamily="34" charset="0"/>
              </a:rPr>
              <a:t>.</a:t>
            </a:r>
            <a:r>
              <a:rPr lang="en-US" dirty="0">
                <a:effectLst/>
                <a:ea typeface="Calibri" panose="020F0502020204030204" pitchFamily="34" charset="0"/>
              </a:rPr>
              <a:t> </a:t>
            </a:r>
            <a:r>
              <a:rPr lang="el-GR" b="1" dirty="0">
                <a:effectLst/>
                <a:ea typeface="Calibri" panose="020F0502020204030204" pitchFamily="34" charset="0"/>
              </a:rPr>
              <a:t>Το </a:t>
            </a:r>
            <a:r>
              <a:rPr lang="el-GR" b="1" u="sng" dirty="0">
                <a:effectLst/>
                <a:ea typeface="Calibri" panose="020F0502020204030204" pitchFamily="34" charset="0"/>
              </a:rPr>
              <a:t>καλό</a:t>
            </a:r>
            <a:r>
              <a:rPr lang="el-GR" b="1" dirty="0">
                <a:effectLst/>
                <a:ea typeface="Calibri" panose="020F0502020204030204" pitchFamily="34" charset="0"/>
              </a:rPr>
              <a:t> έχει ένα </a:t>
            </a:r>
            <a:r>
              <a:rPr lang="el-GR" b="1" u="sng" dirty="0">
                <a:effectLst/>
                <a:ea typeface="Calibri" panose="020F0502020204030204" pitchFamily="34" charset="0"/>
              </a:rPr>
              <a:t>όνομα</a:t>
            </a:r>
            <a:r>
              <a:rPr lang="el-GR" b="1" dirty="0">
                <a:effectLst/>
                <a:ea typeface="Calibri" panose="020F0502020204030204" pitchFamily="34" charset="0"/>
              </a:rPr>
              <a:t>, και το όνομα έχει μια </a:t>
            </a:r>
            <a:r>
              <a:rPr lang="el-GR" b="1" u="sng" dirty="0">
                <a:effectLst/>
                <a:ea typeface="Calibri" panose="020F0502020204030204" pitchFamily="34" charset="0"/>
              </a:rPr>
              <a:t>έννοια</a:t>
            </a:r>
            <a:r>
              <a:rPr lang="el-GR" b="1" dirty="0">
                <a:effectLst/>
                <a:ea typeface="Calibri" panose="020F0502020204030204" pitchFamily="34" charset="0"/>
              </a:rPr>
              <a:t> που ορίζεται από ένα σύνολο ιδιοτήτων. </a:t>
            </a:r>
            <a:r>
              <a:rPr lang="el-GR" b="1" dirty="0">
                <a:ea typeface="Calibri" panose="020F0502020204030204" pitchFamily="34" charset="0"/>
              </a:rPr>
              <a:t>Έτσι καλό είναι </a:t>
            </a:r>
            <a:r>
              <a:rPr lang="el-GR" b="1" dirty="0">
                <a:effectLst/>
                <a:ea typeface="Calibri" panose="020F0502020204030204" pitchFamily="34" charset="0"/>
              </a:rPr>
              <a:t>το πράγμα που διαθέτει όλες τις ιδιότητες του συνόλου</a:t>
            </a:r>
            <a:r>
              <a:rPr lang="el-GR" dirty="0">
                <a:effectLst/>
                <a:ea typeface="Calibri" panose="020F0502020204030204" pitchFamily="34" charset="0"/>
              </a:rPr>
              <a:t>. Δηλαδή, </a:t>
            </a:r>
            <a:r>
              <a:rPr lang="el-GR" dirty="0">
                <a:ea typeface="Calibri" panose="020F0502020204030204" pitchFamily="34" charset="0"/>
              </a:rPr>
              <a:t>λ</a:t>
            </a:r>
            <a:r>
              <a:rPr lang="el-GR" dirty="0">
                <a:effectLst/>
                <a:ea typeface="Times New Roman" panose="02020603050405020304" pitchFamily="18" charset="0"/>
              </a:rPr>
              <a:t>αμβάνοντας υπόψη ένα πεπερασμένο σύνολο </a:t>
            </a:r>
            <a:r>
              <a:rPr lang="el-GR" i="1" dirty="0">
                <a:effectLst/>
                <a:ea typeface="Times New Roman" panose="02020603050405020304" pitchFamily="18" charset="0"/>
              </a:rPr>
              <a:t>n</a:t>
            </a:r>
            <a:r>
              <a:rPr lang="el-GR" dirty="0">
                <a:effectLst/>
                <a:ea typeface="Times New Roman" panose="02020603050405020304" pitchFamily="18" charset="0"/>
              </a:rPr>
              <a:t> ιδιότητες, ένα πράγμα είναι </a:t>
            </a:r>
            <a:r>
              <a:rPr lang="el-GR" i="1" dirty="0">
                <a:effectLst/>
                <a:ea typeface="Times New Roman" panose="02020603050405020304" pitchFamily="18" charset="0"/>
              </a:rPr>
              <a:t>καλό</a:t>
            </a:r>
            <a:r>
              <a:rPr lang="el-GR" dirty="0">
                <a:effectLst/>
                <a:ea typeface="Times New Roman" panose="02020603050405020304" pitchFamily="18" charset="0"/>
              </a:rPr>
              <a:t> εάν θεωρείται ότι έχει όλες τις ιδιότητες, </a:t>
            </a:r>
            <a:r>
              <a:rPr lang="el-GR" i="1" dirty="0">
                <a:effectLst/>
                <a:ea typeface="Times New Roman" panose="02020603050405020304" pitchFamily="18" charset="0"/>
              </a:rPr>
              <a:t>δίκαιο</a:t>
            </a:r>
            <a:r>
              <a:rPr lang="el-GR" dirty="0">
                <a:effectLst/>
                <a:ea typeface="Times New Roman" panose="02020603050405020304" pitchFamily="18" charset="0"/>
              </a:rPr>
              <a:t> εάν έχει περισσότερα από </a:t>
            </a:r>
            <a:r>
              <a:rPr lang="el-GR" baseline="30000" dirty="0">
                <a:effectLst/>
                <a:ea typeface="Times New Roman" panose="02020603050405020304" pitchFamily="18" charset="0"/>
              </a:rPr>
              <a:t>n</a:t>
            </a:r>
            <a:r>
              <a:rPr lang="el-GR" dirty="0">
                <a:effectLst/>
                <a:ea typeface="Times New Roman" panose="02020603050405020304" pitchFamily="18" charset="0"/>
              </a:rPr>
              <a:t> / </a:t>
            </a:r>
            <a:r>
              <a:rPr lang="el-GR" baseline="-25000" dirty="0">
                <a:effectLst/>
                <a:ea typeface="Times New Roman" panose="02020603050405020304" pitchFamily="18" charset="0"/>
              </a:rPr>
              <a:t>2</a:t>
            </a:r>
            <a:r>
              <a:rPr lang="el-GR" dirty="0">
                <a:effectLst/>
                <a:ea typeface="Times New Roman" panose="02020603050405020304" pitchFamily="18" charset="0"/>
              </a:rPr>
              <a:t> από αυτά, </a:t>
            </a:r>
            <a:r>
              <a:rPr lang="el-GR" i="1" dirty="0">
                <a:effectLst/>
                <a:ea typeface="Times New Roman" panose="02020603050405020304" pitchFamily="18" charset="0"/>
              </a:rPr>
              <a:t>μέσο</a:t>
            </a:r>
            <a:r>
              <a:rPr lang="el-GR" dirty="0">
                <a:effectLst/>
                <a:ea typeface="Times New Roman" panose="02020603050405020304" pitchFamily="18" charset="0"/>
              </a:rPr>
              <a:t> εάν </a:t>
            </a:r>
            <a:r>
              <a:rPr lang="el-GR" baseline="30000" dirty="0">
                <a:effectLst/>
                <a:ea typeface="Times New Roman" panose="02020603050405020304" pitchFamily="18" charset="0"/>
              </a:rPr>
              <a:t>n</a:t>
            </a:r>
            <a:r>
              <a:rPr lang="el-GR" dirty="0">
                <a:effectLst/>
                <a:ea typeface="Times New Roman" panose="02020603050405020304" pitchFamily="18" charset="0"/>
              </a:rPr>
              <a:t> / </a:t>
            </a:r>
            <a:r>
              <a:rPr lang="el-GR" baseline="-25000" dirty="0">
                <a:effectLst/>
                <a:ea typeface="Times New Roman" panose="02020603050405020304" pitchFamily="18" charset="0"/>
              </a:rPr>
              <a:t>2</a:t>
            </a:r>
            <a:r>
              <a:rPr lang="el-GR" dirty="0">
                <a:effectLst/>
                <a:ea typeface="Times New Roman" panose="02020603050405020304" pitchFamily="18" charset="0"/>
              </a:rPr>
              <a:t> από αυτά, και </a:t>
            </a:r>
            <a:r>
              <a:rPr lang="el-GR" i="1" dirty="0">
                <a:effectLst/>
                <a:ea typeface="Times New Roman" panose="02020603050405020304" pitchFamily="18" charset="0"/>
              </a:rPr>
              <a:t>κακό</a:t>
            </a:r>
            <a:r>
              <a:rPr lang="el-GR" dirty="0">
                <a:effectLst/>
                <a:ea typeface="Times New Roman" panose="02020603050405020304" pitchFamily="18" charset="0"/>
              </a:rPr>
              <a:t> αν έχει λιγότερα από </a:t>
            </a:r>
            <a:r>
              <a:rPr lang="el-GR" baseline="30000" dirty="0">
                <a:effectLst/>
                <a:ea typeface="Times New Roman" panose="02020603050405020304" pitchFamily="18" charset="0"/>
              </a:rPr>
              <a:t>n</a:t>
            </a:r>
            <a:r>
              <a:rPr lang="el-GR" dirty="0">
                <a:effectLst/>
                <a:ea typeface="Times New Roman" panose="02020603050405020304" pitchFamily="18" charset="0"/>
              </a:rPr>
              <a:t> / </a:t>
            </a:r>
            <a:r>
              <a:rPr lang="el-GR" baseline="-25000" dirty="0">
                <a:effectLst/>
                <a:ea typeface="Times New Roman" panose="02020603050405020304" pitchFamily="18" charset="0"/>
              </a:rPr>
              <a:t>2</a:t>
            </a:r>
            <a:r>
              <a:rPr lang="el-GR" dirty="0">
                <a:effectLst/>
                <a:ea typeface="Times New Roman" panose="02020603050405020304" pitchFamily="18" charset="0"/>
              </a:rPr>
              <a:t> .</a:t>
            </a:r>
            <a:endParaRPr lang="el-GR" dirty="0"/>
          </a:p>
          <a:p>
            <a:r>
              <a:rPr lang="el-GR" dirty="0"/>
              <a:t>Η </a:t>
            </a:r>
            <a:r>
              <a:rPr lang="el-GR" u="sng" dirty="0"/>
              <a:t>ωφελιμιστική ηθική</a:t>
            </a:r>
            <a:r>
              <a:rPr lang="el-GR" dirty="0"/>
              <a:t>, που θεμελίωσε ο </a:t>
            </a:r>
            <a:r>
              <a:rPr lang="en-US" dirty="0"/>
              <a:t>Bentham</a:t>
            </a:r>
            <a:r>
              <a:rPr lang="el-GR" dirty="0"/>
              <a:t> (1748-1832), ταύτισε το ηθικό με το ωφέλιμο είτε του ατόμου είτε της κοινωνίας. Παραπλήσια είναι και η θεμελίωση της κουμμουνιστικής ηθικής, όπου το ηθικό ταυτίζεται με το συμφέρον της εργατικής τάξης ή του κόμματος.</a:t>
            </a:r>
          </a:p>
          <a:p>
            <a:r>
              <a:rPr lang="el-GR" dirty="0"/>
              <a:t>Στους </a:t>
            </a:r>
            <a:r>
              <a:rPr lang="el-GR" u="sng" dirty="0"/>
              <a:t>νεότερους υπαρξιστές</a:t>
            </a:r>
            <a:r>
              <a:rPr lang="el-GR" dirty="0"/>
              <a:t> το κυριότερο πρόβλημα εντοπίζεται στο περιεχόμενο της έννοιας του προσώπου. </a:t>
            </a:r>
          </a:p>
        </p:txBody>
      </p:sp>
    </p:spTree>
    <p:extLst>
      <p:ext uri="{BB962C8B-B14F-4D97-AF65-F5344CB8AC3E}">
        <p14:creationId xmlns:p14="http://schemas.microsoft.com/office/powerpoint/2010/main" val="1386571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Στον χώρο της Κοινωνιολογίας και της Ψυχολογίας επιχειρήθηκε η αναγωγή της ηθικής σε κοινωνικές αναζητήσεις ή στο υπερεγώ. </a:t>
            </a:r>
          </a:p>
          <a:p>
            <a:r>
              <a:rPr lang="el-GR" dirty="0"/>
              <a:t>Οι </a:t>
            </a:r>
            <a:r>
              <a:rPr lang="el-GR" u="sng" dirty="0"/>
              <a:t>νεοθετικιστές</a:t>
            </a:r>
            <a:r>
              <a:rPr lang="el-GR" dirty="0"/>
              <a:t> διατύπωσαν την πλήρη αμφισβήτηση λογικών προτάσεων με ηθικό νόημα. Ο </a:t>
            </a:r>
            <a:r>
              <a:rPr lang="en-US" dirty="0"/>
              <a:t>Wittgenstein</a:t>
            </a:r>
            <a:r>
              <a:rPr lang="el-GR" dirty="0"/>
              <a:t> (1889-1951) υποστήριξε «</a:t>
            </a:r>
            <a:r>
              <a:rPr lang="el-GR" i="1" dirty="0"/>
              <a:t>για ό,τι κάποιος δεν μπορεί να μιλά, πρέπει να σιωπά</a:t>
            </a:r>
            <a:r>
              <a:rPr lang="el-GR" dirty="0"/>
              <a:t>». Η ηθική ανάγεται στην περιοχή της μυστικής προσωπικής τοποθέτησης απέναντι στα πράγματα.</a:t>
            </a:r>
          </a:p>
          <a:p>
            <a:r>
              <a:rPr lang="el-GR" dirty="0"/>
              <a:t>Η </a:t>
            </a:r>
            <a:r>
              <a:rPr lang="el-GR" u="sng" dirty="0"/>
              <a:t>ηθική της ευθύνης</a:t>
            </a:r>
            <a:r>
              <a:rPr lang="el-GR" dirty="0"/>
              <a:t> προβλήθηκε από τον </a:t>
            </a:r>
            <a:r>
              <a:rPr lang="en-US" dirty="0"/>
              <a:t>Jonas</a:t>
            </a:r>
            <a:r>
              <a:rPr lang="el-GR" dirty="0"/>
              <a:t> (1905-1993). </a:t>
            </a:r>
          </a:p>
        </p:txBody>
      </p:sp>
    </p:spTree>
    <p:extLst>
      <p:ext uri="{BB962C8B-B14F-4D97-AF65-F5344CB8AC3E}">
        <p14:creationId xmlns:p14="http://schemas.microsoft.com/office/powerpoint/2010/main" val="3033944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1146220" y="1690688"/>
            <a:ext cx="10207580" cy="4163052"/>
          </a:xfrm>
        </p:spPr>
        <p:txBody>
          <a:bodyPr>
            <a:normAutofit/>
          </a:bodyPr>
          <a:lstStyle/>
          <a:p>
            <a:r>
              <a:rPr lang="el-GR" dirty="0"/>
              <a:t>Εφόσον τα ανθρώπινα ήθη εμφανίζονται ποικίλα και ευμετάβλητα, το ερώτημα που απασχολεί τη χριστιανική ηθική είναι:  </a:t>
            </a:r>
          </a:p>
          <a:p>
            <a:pPr marL="514350" indent="-514350">
              <a:buFont typeface="+mj-lt"/>
              <a:buAutoNum type="arabicPeriod"/>
            </a:pPr>
            <a:r>
              <a:rPr lang="el-GR" dirty="0"/>
              <a:t>Που βρίσκεται ο αυθεντικός και τέλειος άνθρωπος; </a:t>
            </a:r>
          </a:p>
          <a:p>
            <a:pPr marL="514350" indent="-514350">
              <a:buFont typeface="+mj-lt"/>
              <a:buAutoNum type="arabicPeriod"/>
            </a:pPr>
            <a:r>
              <a:rPr lang="el-GR" dirty="0"/>
              <a:t>Ποιο είναι το αληθινό του ήθος;</a:t>
            </a:r>
          </a:p>
          <a:p>
            <a:r>
              <a:rPr lang="el-GR" dirty="0"/>
              <a:t>Οι απαντήσεις εκφράζουν και μια αντίστοιχη ανθρωπολογία (υλιστική ανθρωπολογία, ιδεαλιστική ανθρωπολογία, ηθικές θεωρίες που εκφράζουν προσωπικές επιλογές). </a:t>
            </a:r>
          </a:p>
        </p:txBody>
      </p:sp>
    </p:spTree>
    <p:extLst>
      <p:ext uri="{BB962C8B-B14F-4D97-AF65-F5344CB8AC3E}">
        <p14:creationId xmlns:p14="http://schemas.microsoft.com/office/powerpoint/2010/main" val="3606905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948A10-278A-4D58-8666-7C1DE6EC6A40}"/>
              </a:ext>
            </a:extLst>
          </p:cNvPr>
          <p:cNvSpPr>
            <a:spLocks noGrp="1"/>
          </p:cNvSpPr>
          <p:nvPr>
            <p:ph type="title"/>
          </p:nvPr>
        </p:nvSpPr>
        <p:spPr>
          <a:xfrm>
            <a:off x="838200" y="18256"/>
            <a:ext cx="10515600" cy="856388"/>
          </a:xfrm>
        </p:spPr>
        <p:txBody>
          <a:bodyPr/>
          <a:lstStyle/>
          <a:p>
            <a:pPr algn="ctr"/>
            <a:r>
              <a:rPr lang="el-GR" dirty="0"/>
              <a:t>7. ΠΗΓΕΣ ΤΗΣ ΧΡΙΣΤΙΑΝΙΚΗΣ ΗΘΙΚΗΣ</a:t>
            </a:r>
          </a:p>
        </p:txBody>
      </p:sp>
      <p:sp>
        <p:nvSpPr>
          <p:cNvPr id="3" name="Θέση περιεχομένου 2">
            <a:extLst>
              <a:ext uri="{FF2B5EF4-FFF2-40B4-BE49-F238E27FC236}">
                <a16:creationId xmlns:a16="http://schemas.microsoft.com/office/drawing/2014/main" id="{AF6B8535-F593-4BDF-A4D5-C044FB24D33B}"/>
              </a:ext>
            </a:extLst>
          </p:cNvPr>
          <p:cNvSpPr>
            <a:spLocks noGrp="1"/>
          </p:cNvSpPr>
          <p:nvPr>
            <p:ph idx="1"/>
          </p:nvPr>
        </p:nvSpPr>
        <p:spPr>
          <a:xfrm>
            <a:off x="0" y="728870"/>
            <a:ext cx="12192000" cy="6110874"/>
          </a:xfrm>
        </p:spPr>
        <p:txBody>
          <a:bodyPr/>
          <a:lstStyle/>
          <a:p>
            <a:pPr marL="0" indent="0">
              <a:buNone/>
            </a:pPr>
            <a:r>
              <a:rPr lang="el-GR" b="1" dirty="0"/>
              <a:t>Ερωτήσεις: </a:t>
            </a:r>
          </a:p>
          <a:p>
            <a:pPr marL="514350" indent="-514350">
              <a:buFont typeface="+mj-lt"/>
              <a:buAutoNum type="arabicPeriod"/>
            </a:pPr>
            <a:r>
              <a:rPr lang="el-GR" dirty="0"/>
              <a:t>Ποιος είναι ο αυθεντικός άνθρωπος για την χριστιανική ηθική;</a:t>
            </a:r>
          </a:p>
          <a:p>
            <a:pPr marL="514350" indent="-514350">
              <a:buFont typeface="+mj-lt"/>
              <a:buAutoNum type="arabicPeriod"/>
            </a:pPr>
            <a:r>
              <a:rPr lang="el-GR" dirty="0"/>
              <a:t>Ποια είναι η βάση της χριστιανικής ηθικής;</a:t>
            </a:r>
          </a:p>
          <a:p>
            <a:pPr marL="514350" indent="-514350">
              <a:buFont typeface="+mj-lt"/>
              <a:buAutoNum type="arabicPeriod"/>
            </a:pPr>
            <a:r>
              <a:rPr lang="el-GR" dirty="0"/>
              <a:t>Ποιες είναι οι πηγές της χριστιανικής ηθικής; </a:t>
            </a:r>
          </a:p>
          <a:p>
            <a:pPr marL="514350" indent="-514350">
              <a:buFont typeface="+mj-lt"/>
              <a:buAutoNum type="arabicPeriod"/>
            </a:pPr>
            <a:r>
              <a:rPr lang="el-GR" dirty="0"/>
              <a:t>Όταν μιλάμε για ιερά Παράδοση, που αναφερόμαστε; </a:t>
            </a:r>
          </a:p>
          <a:p>
            <a:pPr marL="514350" indent="-514350">
              <a:buFont typeface="+mj-lt"/>
              <a:buAutoNum type="arabicPeriod"/>
            </a:pPr>
            <a:r>
              <a:rPr lang="el-GR" dirty="0"/>
              <a:t>Ο </a:t>
            </a:r>
            <a:r>
              <a:rPr lang="el-GR" dirty="0" err="1"/>
              <a:t>Καντ</a:t>
            </a:r>
            <a:r>
              <a:rPr lang="el-GR" dirty="0"/>
              <a:t> υποστήριξε ότι «</a:t>
            </a:r>
            <a:r>
              <a:rPr lang="el-GR" i="1" dirty="0"/>
              <a:t>η ηθική δεν είναι το δόγμα πώς να γίνουμε ευτυχισμένοι, αλλά πώς να είμαστε άξιοι για να γίνουμε ευτυχισμένοι</a:t>
            </a:r>
            <a:r>
              <a:rPr lang="el-GR" dirty="0"/>
              <a:t>». Συμφωνείτε, ναι ή όχι και γιατί; </a:t>
            </a:r>
          </a:p>
        </p:txBody>
      </p:sp>
    </p:spTree>
    <p:extLst>
      <p:ext uri="{BB962C8B-B14F-4D97-AF65-F5344CB8AC3E}">
        <p14:creationId xmlns:p14="http://schemas.microsoft.com/office/powerpoint/2010/main" val="120915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7. ΠΗΓΕΣ ΤΗΣ ΧΡΙΣΤΙΑΝΙΚΗΣ ΗΘΙΚΗΣ</a:t>
            </a:r>
            <a:br>
              <a:rPr lang="el-GR" dirty="0"/>
            </a:br>
            <a:endParaRPr lang="el-GR" dirty="0"/>
          </a:p>
        </p:txBody>
      </p:sp>
      <p:sp>
        <p:nvSpPr>
          <p:cNvPr id="3" name="Θέση περιεχομένου 2"/>
          <p:cNvSpPr>
            <a:spLocks noGrp="1"/>
          </p:cNvSpPr>
          <p:nvPr>
            <p:ph idx="1"/>
          </p:nvPr>
        </p:nvSpPr>
        <p:spPr>
          <a:xfrm>
            <a:off x="674531" y="1890020"/>
            <a:ext cx="10842938" cy="4351338"/>
          </a:xfrm>
        </p:spPr>
        <p:txBody>
          <a:bodyPr/>
          <a:lstStyle/>
          <a:p>
            <a:pPr marL="0" indent="0">
              <a:buNone/>
            </a:pPr>
            <a:r>
              <a:rPr lang="el-GR" dirty="0"/>
              <a:t>Η χριστιανική ανθρωπολογία δίνει τη δική της απάντηση:</a:t>
            </a:r>
          </a:p>
          <a:p>
            <a:r>
              <a:rPr lang="el-GR" dirty="0"/>
              <a:t>Ο άνθρωπος αποτελεί ενιαία ψυχοσωματική ενότητα, που δημιουργήθηκε «</a:t>
            </a:r>
            <a:r>
              <a:rPr lang="el-GR" i="1" dirty="0"/>
              <a:t>κατ’ </a:t>
            </a:r>
            <a:r>
              <a:rPr lang="el-GR" i="1" dirty="0" err="1"/>
              <a:t>εἰκόνα</a:t>
            </a:r>
            <a:r>
              <a:rPr lang="el-GR" i="1" dirty="0"/>
              <a:t> </a:t>
            </a:r>
            <a:r>
              <a:rPr lang="el-GR" i="1" dirty="0" err="1"/>
              <a:t>καὶ</a:t>
            </a:r>
            <a:r>
              <a:rPr lang="el-GR" i="1" dirty="0"/>
              <a:t> καθ’ </a:t>
            </a:r>
            <a:r>
              <a:rPr lang="el-GR" i="1" dirty="0" err="1"/>
              <a:t>ὁμοίωσιν</a:t>
            </a:r>
            <a:r>
              <a:rPr lang="el-GR" dirty="0"/>
              <a:t>» του Θεού.</a:t>
            </a:r>
          </a:p>
          <a:p>
            <a:r>
              <a:rPr lang="el-GR" dirty="0"/>
              <a:t>Η ασώματη ψυχή του βρίσκεται μέσα στο σώμα, όχι ως περιορισμένη σε κάποιο τόπο, αλλά ως «</a:t>
            </a:r>
            <a:r>
              <a:rPr lang="el-GR" i="1" dirty="0"/>
              <a:t>συνέχουσα </a:t>
            </a:r>
            <a:r>
              <a:rPr lang="el-GR" i="1" dirty="0" err="1"/>
              <a:t>καὶ</a:t>
            </a:r>
            <a:r>
              <a:rPr lang="el-GR" i="1" dirty="0"/>
              <a:t> περιέχουσα </a:t>
            </a:r>
            <a:r>
              <a:rPr lang="el-GR" i="1" dirty="0" err="1"/>
              <a:t>καὶ</a:t>
            </a:r>
            <a:r>
              <a:rPr lang="el-GR" i="1" dirty="0"/>
              <a:t> </a:t>
            </a:r>
            <a:r>
              <a:rPr lang="el-GR" i="1" dirty="0" err="1"/>
              <a:t>ζωοποιοῦσα</a:t>
            </a:r>
            <a:r>
              <a:rPr lang="el-GR" dirty="0"/>
              <a:t>» το σώμα. </a:t>
            </a:r>
          </a:p>
          <a:p>
            <a:r>
              <a:rPr lang="el-GR" dirty="0"/>
              <a:t>Ο άνθρωπος τοποθετείται πάνω από τα άλογα ζώα αλλά και από τους αγγέλους ακόμα, γιατί μόνο αυτός διαθέτει </a:t>
            </a:r>
            <a:r>
              <a:rPr lang="el-GR" u="sng" dirty="0"/>
              <a:t>νου, λόγο και πνεύμα που ζωοποιεί το σώμα. </a:t>
            </a:r>
          </a:p>
          <a:p>
            <a:endParaRPr lang="el-GR" dirty="0"/>
          </a:p>
          <a:p>
            <a:pPr marL="0" indent="0">
              <a:buNone/>
            </a:pPr>
            <a:endParaRPr lang="el-GR" dirty="0"/>
          </a:p>
        </p:txBody>
      </p:sp>
    </p:spTree>
    <p:extLst>
      <p:ext uri="{BB962C8B-B14F-4D97-AF65-F5344CB8AC3E}">
        <p14:creationId xmlns:p14="http://schemas.microsoft.com/office/powerpoint/2010/main" val="567146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742950" indent="-742950" algn="ctr">
              <a:buFont typeface="+mj-lt"/>
              <a:buAutoNum type="arabicPeriod"/>
            </a:pPr>
            <a:r>
              <a:rPr lang="el-GR" dirty="0"/>
              <a:t>7. ΠΗΓΕΣ ΤΗΣ ΧΡΙΣΤΙΑΝΙΚΗΣ ΗΘΙΚΗΣ</a:t>
            </a:r>
          </a:p>
        </p:txBody>
      </p:sp>
      <p:sp>
        <p:nvSpPr>
          <p:cNvPr id="3" name="Θέση περιεχομένου 2"/>
          <p:cNvSpPr>
            <a:spLocks noGrp="1"/>
          </p:cNvSpPr>
          <p:nvPr>
            <p:ph idx="1"/>
          </p:nvPr>
        </p:nvSpPr>
        <p:spPr>
          <a:xfrm>
            <a:off x="0" y="1493950"/>
            <a:ext cx="12191999" cy="5364050"/>
          </a:xfrm>
        </p:spPr>
        <p:txBody>
          <a:bodyPr>
            <a:normAutofit/>
          </a:bodyPr>
          <a:lstStyle/>
          <a:p>
            <a:r>
              <a:rPr lang="el-GR" dirty="0"/>
              <a:t>Ως κτίσμα συνδέεται με τον άκτιστο Θεό, που είναι </a:t>
            </a:r>
            <a:r>
              <a:rPr lang="el-GR" b="1" dirty="0">
                <a:solidFill>
                  <a:srgbClr val="FF0000"/>
                </a:solidFill>
              </a:rPr>
              <a:t>αγάπη</a:t>
            </a:r>
            <a:r>
              <a:rPr lang="el-GR" dirty="0"/>
              <a:t>. Με την αγάπη διατηρεί την εσωτερική του ενότητα και την κοινωνία με τον Θεό και τον πλησίον. </a:t>
            </a:r>
          </a:p>
          <a:p>
            <a:r>
              <a:rPr lang="el-GR" dirty="0"/>
              <a:t>Με την πτώση όμως αλλοτριώθηκε: </a:t>
            </a:r>
          </a:p>
          <a:p>
            <a:pPr marL="514350" indent="-514350">
              <a:buFont typeface="+mj-lt"/>
              <a:buAutoNum type="arabicPeriod"/>
            </a:pPr>
            <a:r>
              <a:rPr lang="el-GR" dirty="0"/>
              <a:t>απομακρύνθηκε από τον Θεό της αγάπης, </a:t>
            </a:r>
          </a:p>
          <a:p>
            <a:pPr marL="514350" indent="-514350">
              <a:buFont typeface="+mj-lt"/>
              <a:buAutoNum type="arabicPeriod"/>
            </a:pPr>
            <a:r>
              <a:rPr lang="el-GR" dirty="0"/>
              <a:t>έχασε την κυριαρχική του θέση στον κόσμο, </a:t>
            </a:r>
          </a:p>
          <a:p>
            <a:pPr marL="514350" indent="-514350">
              <a:buFont typeface="+mj-lt"/>
              <a:buAutoNum type="arabicPeriod"/>
            </a:pPr>
            <a:r>
              <a:rPr lang="el-GR" dirty="0"/>
              <a:t>υποδουλώθηκε στη φθορά και στον θάνατο, </a:t>
            </a:r>
          </a:p>
          <a:p>
            <a:pPr marL="514350" indent="-514350">
              <a:buFont typeface="+mj-lt"/>
              <a:buAutoNum type="arabicPeriod"/>
            </a:pPr>
            <a:r>
              <a:rPr lang="el-GR" dirty="0"/>
              <a:t>οι εσωτερικές δυνάμεις της ψυχής του διασπάστηκαν και ο νους του υποτάχθηκε στα πάθη. </a:t>
            </a:r>
          </a:p>
          <a:p>
            <a:r>
              <a:rPr lang="el-GR" dirty="0"/>
              <a:t>Ο άνθρωπος της πτώσης αντιγράφει τον παλαιό Αδάμ. Είναι </a:t>
            </a:r>
            <a:r>
              <a:rPr lang="el-GR" dirty="0">
                <a:effectLst>
                  <a:outerShdw blurRad="38100" dist="38100" dir="2700000" algn="tl">
                    <a:srgbClr val="000000">
                      <a:alpha val="43137"/>
                    </a:srgbClr>
                  </a:outerShdw>
                </a:effectLst>
              </a:rPr>
              <a:t>ιδιοτελής </a:t>
            </a:r>
            <a:r>
              <a:rPr lang="el-GR" dirty="0"/>
              <a:t>και δεν ζει αρμονικά με τη φύση. Ωστόσο, διατηρεί ως σπερματικό λόγο την αγάπη. </a:t>
            </a:r>
          </a:p>
        </p:txBody>
      </p:sp>
    </p:spTree>
    <p:extLst>
      <p:ext uri="{BB962C8B-B14F-4D97-AF65-F5344CB8AC3E}">
        <p14:creationId xmlns:p14="http://schemas.microsoft.com/office/powerpoint/2010/main" val="374908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5" y="210578"/>
            <a:ext cx="10515600" cy="1325563"/>
          </a:xfrm>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360608" y="1416676"/>
            <a:ext cx="11552350" cy="5203065"/>
          </a:xfrm>
        </p:spPr>
        <p:txBody>
          <a:bodyPr>
            <a:normAutofit/>
          </a:bodyPr>
          <a:lstStyle/>
          <a:p>
            <a:r>
              <a:rPr lang="el-GR" dirty="0"/>
              <a:t>Εφόσον λοιπόν ο άνθρωπος δεν διασώζει το αληθινό του είναι προβάλλει το ερώτημα: Ποιος είναι ο αυθεντικός άνθρωπος; </a:t>
            </a:r>
          </a:p>
          <a:p>
            <a:pPr lvl="0"/>
            <a:r>
              <a:rPr lang="el-GR" dirty="0"/>
              <a:t>Η απάντηση δόθηκε με την </a:t>
            </a:r>
            <a:r>
              <a:rPr lang="el-GR" sz="3200" b="1" dirty="0">
                <a:solidFill>
                  <a:srgbClr val="FF0000"/>
                </a:solidFill>
              </a:rPr>
              <a:t>ενανθρώπηση</a:t>
            </a:r>
            <a:r>
              <a:rPr lang="el-GR" dirty="0"/>
              <a:t>, η οποία ανακαλεί τον άνθρωπο στην αλήθεια της φύσης του. </a:t>
            </a:r>
          </a:p>
          <a:p>
            <a:pPr lvl="0"/>
            <a:r>
              <a:rPr lang="el-GR" dirty="0"/>
              <a:t>Ο Χριστός είναι ο νέος Αδάμ, στον οποίο «</a:t>
            </a:r>
            <a:r>
              <a:rPr lang="el-GR" dirty="0" err="1"/>
              <a:t>εὐδόκησε</a:t>
            </a:r>
            <a:r>
              <a:rPr lang="el-GR" dirty="0"/>
              <a:t>» ο Δημιουργός. </a:t>
            </a:r>
          </a:p>
          <a:p>
            <a:pPr lvl="0"/>
            <a:r>
              <a:rPr lang="el-GR" dirty="0"/>
              <a:t>Ο αληθινός άνθρωπος είναι ο Χριστός. Μ’ αυτόν τον τρόπο ο άνθρωπος μπορεί να αντιλαμβάνεται: </a:t>
            </a:r>
          </a:p>
          <a:p>
            <a:pPr marL="514350" lvl="0" indent="-514350">
              <a:buFont typeface="+mj-lt"/>
              <a:buAutoNum type="arabicPeriod"/>
            </a:pPr>
            <a:r>
              <a:rPr lang="el-GR" dirty="0"/>
              <a:t>την κατάσταση στην οποία θα έπρεπε να βρίσκεται και </a:t>
            </a:r>
          </a:p>
          <a:p>
            <a:pPr marL="514350" lvl="0" indent="-514350">
              <a:buFont typeface="+mj-lt"/>
              <a:buAutoNum type="arabicPeriod"/>
            </a:pPr>
            <a:r>
              <a:rPr lang="el-GR" dirty="0"/>
              <a:t>την κατάσταση στην οποία περιέπεσε εξαιτίας της αμαρτίας.</a:t>
            </a:r>
          </a:p>
          <a:p>
            <a:pPr lvl="0"/>
            <a:r>
              <a:rPr lang="el-GR" dirty="0"/>
              <a:t>Η επανασύνδεσή του με τον Χριστό πραγματοποιεί την επάνοδό του στην πραγματική του κατάσταση.   </a:t>
            </a:r>
          </a:p>
          <a:p>
            <a:endParaRPr lang="el-GR" dirty="0"/>
          </a:p>
        </p:txBody>
      </p:sp>
    </p:spTree>
    <p:extLst>
      <p:ext uri="{BB962C8B-B14F-4D97-AF65-F5344CB8AC3E}">
        <p14:creationId xmlns:p14="http://schemas.microsoft.com/office/powerpoint/2010/main" val="370806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5169" y="223457"/>
            <a:ext cx="10515600" cy="1325563"/>
          </a:xfrm>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296215" y="1313645"/>
            <a:ext cx="11732654" cy="5306096"/>
          </a:xfrm>
        </p:spPr>
        <p:txBody>
          <a:bodyPr>
            <a:normAutofit lnSpcReduction="10000"/>
          </a:bodyPr>
          <a:lstStyle/>
          <a:p>
            <a:pPr marL="0" indent="0">
              <a:buNone/>
            </a:pPr>
            <a:r>
              <a:rPr lang="el-GR" dirty="0"/>
              <a:t>Στο πρόσωπο του Χριστού φανερώνεται το </a:t>
            </a:r>
            <a:r>
              <a:rPr lang="el-GR" b="1" dirty="0">
                <a:solidFill>
                  <a:srgbClr val="FF0000"/>
                </a:solidFill>
              </a:rPr>
              <a:t>αληθινό ήθος</a:t>
            </a:r>
            <a:r>
              <a:rPr lang="el-GR" dirty="0">
                <a:solidFill>
                  <a:srgbClr val="FF0000"/>
                </a:solidFill>
              </a:rPr>
              <a:t> </a:t>
            </a:r>
            <a:r>
              <a:rPr lang="el-GR" dirty="0"/>
              <a:t>του ανθρώπου:</a:t>
            </a:r>
          </a:p>
          <a:p>
            <a:pPr marL="0" indent="0">
              <a:buNone/>
            </a:pPr>
            <a:r>
              <a:rPr lang="el-GR" dirty="0"/>
              <a:t>Ο Χριστός προσφέρεται για να ζήσουν οι άλλοι.</a:t>
            </a:r>
          </a:p>
          <a:p>
            <a:pPr lvl="0"/>
            <a:r>
              <a:rPr lang="el-GR" dirty="0"/>
              <a:t>Με τη θυσία του διδάσκει την ποιότητα του χριστιανικού ήθους. </a:t>
            </a:r>
          </a:p>
          <a:p>
            <a:pPr lvl="0"/>
            <a:r>
              <a:rPr lang="el-GR" dirty="0"/>
              <a:t>Πρόκειται για το ήθος της αγάπης, της ταπείνωσης και της κενωτικής προσφοράς.</a:t>
            </a:r>
          </a:p>
          <a:p>
            <a:pPr lvl="0"/>
            <a:r>
              <a:rPr lang="el-GR" dirty="0">
                <a:solidFill>
                  <a:srgbClr val="FF0000"/>
                </a:solidFill>
              </a:rPr>
              <a:t>Στην αλήθεια αυτή ο άνθρωπος μετέχει βιωματικά </a:t>
            </a:r>
            <a:r>
              <a:rPr lang="el-GR" dirty="0"/>
              <a:t>με την ένταξη στο σώμα του Χριστού, όπου γίνεται κοινωνός του σταυρού και της ανάστασής του. </a:t>
            </a:r>
          </a:p>
          <a:p>
            <a:pPr lvl="0"/>
            <a:r>
              <a:rPr lang="el-GR" dirty="0"/>
              <a:t>Η Θεία Ευχαριστία, που μυσταγωγεί την ενότητα των ανθρώπων, προβάλλει την </a:t>
            </a:r>
            <a:r>
              <a:rPr lang="el-GR" u="sng" dirty="0"/>
              <a:t>αγάπη</a:t>
            </a:r>
            <a:r>
              <a:rPr lang="el-GR" dirty="0"/>
              <a:t> του Θεού Πατέρα, την </a:t>
            </a:r>
            <a:r>
              <a:rPr lang="el-GR" u="sng" dirty="0"/>
              <a:t>ταπείνωση</a:t>
            </a:r>
            <a:r>
              <a:rPr lang="el-GR" dirty="0"/>
              <a:t> του Χριστού και την </a:t>
            </a:r>
            <a:r>
              <a:rPr lang="el-GR" u="sng" dirty="0"/>
              <a:t>κοινωνία</a:t>
            </a:r>
            <a:r>
              <a:rPr lang="el-GR" dirty="0"/>
              <a:t> του Αγίου Πνεύματος, ως κύρια γνωρίσματα του χριστιανικού ήθους. </a:t>
            </a:r>
          </a:p>
          <a:p>
            <a:pPr lvl="0"/>
            <a:r>
              <a:rPr lang="el-GR" dirty="0"/>
              <a:t>Η συχνή και ενσυνείδητη μετοχή στη Θεία Ευχαριστία εξοικειώνει τον πιστό με τον τρόπο ζωής του Χριστού, με το </a:t>
            </a:r>
            <a:r>
              <a:rPr lang="el-GR" dirty="0">
                <a:effectLst>
                  <a:outerShdw blurRad="38100" dist="38100" dir="2700000" algn="tl">
                    <a:srgbClr val="000000">
                      <a:alpha val="43137"/>
                    </a:srgbClr>
                  </a:outerShdw>
                </a:effectLst>
              </a:rPr>
              <a:t>κενωτικό</a:t>
            </a:r>
            <a:r>
              <a:rPr lang="el-GR" dirty="0"/>
              <a:t> και </a:t>
            </a:r>
            <a:r>
              <a:rPr lang="el-GR" dirty="0">
                <a:effectLst>
                  <a:outerShdw blurRad="38100" dist="38100" dir="2700000" algn="tl">
                    <a:srgbClr val="000000">
                      <a:alpha val="43137"/>
                    </a:srgbClr>
                  </a:outerShdw>
                </a:effectLst>
              </a:rPr>
              <a:t>ευχαριστιακό Του ήθος</a:t>
            </a:r>
            <a:r>
              <a:rPr lang="el-GR" dirty="0"/>
              <a:t>.  </a:t>
            </a:r>
          </a:p>
          <a:p>
            <a:endParaRPr lang="el-GR" dirty="0"/>
          </a:p>
        </p:txBody>
      </p:sp>
    </p:spTree>
    <p:extLst>
      <p:ext uri="{BB962C8B-B14F-4D97-AF65-F5344CB8AC3E}">
        <p14:creationId xmlns:p14="http://schemas.microsoft.com/office/powerpoint/2010/main" val="416611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735169" y="1452137"/>
            <a:ext cx="11139152" cy="4935783"/>
          </a:xfrm>
        </p:spPr>
        <p:txBody>
          <a:bodyPr>
            <a:normAutofit/>
          </a:bodyPr>
          <a:lstStyle/>
          <a:p>
            <a:pPr marL="0" indent="0">
              <a:buNone/>
            </a:pPr>
            <a:r>
              <a:rPr lang="el-GR" dirty="0"/>
              <a:t>Ο Χριστός παρέδωσε το σώμα του, </a:t>
            </a:r>
            <a:r>
              <a:rPr lang="el-GR" b="1" dirty="0"/>
              <a:t>την Εκκλησία</a:t>
            </a:r>
            <a:r>
              <a:rPr lang="el-GR" dirty="0"/>
              <a:t>.</a:t>
            </a:r>
          </a:p>
          <a:p>
            <a:r>
              <a:rPr lang="el-GR" dirty="0"/>
              <a:t>Σ’  αυτήν ανακαινίζεται ο άνθρωπος και ολόκληρος ο κόσμος.</a:t>
            </a:r>
          </a:p>
          <a:p>
            <a:r>
              <a:rPr lang="el-GR" dirty="0"/>
              <a:t>Ο καινούργιος άνθρωπος παρουσιάζει καινούργιο ήθος ως μέλος του σώματος του Χριστού. </a:t>
            </a:r>
          </a:p>
          <a:p>
            <a:r>
              <a:rPr lang="el-GR" dirty="0"/>
              <a:t>Η ηθική αυτή βιώνεται μόνο με την προοπτική της ανάστασης (πίστη στον Χριστό).</a:t>
            </a:r>
          </a:p>
          <a:p>
            <a:r>
              <a:rPr lang="el-GR" dirty="0"/>
              <a:t>Βάση της </a:t>
            </a:r>
            <a:r>
              <a:rPr lang="el-GR" b="1" dirty="0"/>
              <a:t>χριστιανικής ηθικής</a:t>
            </a:r>
            <a:r>
              <a:rPr lang="el-GR" dirty="0"/>
              <a:t> είναι η </a:t>
            </a:r>
            <a:r>
              <a:rPr lang="el-GR" b="1" dirty="0"/>
              <a:t>θεία αποκάλυψη</a:t>
            </a:r>
            <a:r>
              <a:rPr lang="el-GR" dirty="0"/>
              <a:t>.</a:t>
            </a:r>
          </a:p>
          <a:p>
            <a:r>
              <a:rPr lang="el-GR" dirty="0"/>
              <a:t>Ο Χριστός αποκαλύπτει το ήθος του «κατά φύσιν» ανθρώπου. </a:t>
            </a:r>
          </a:p>
          <a:p>
            <a:r>
              <a:rPr lang="el-GR" dirty="0"/>
              <a:t>Ο άνθρωπος αυτός δεν υπάρχει ως απλή βιολογική ή κοινωνική ομάδα, αλλά ως πρόσωπο.</a:t>
            </a:r>
          </a:p>
        </p:txBody>
      </p:sp>
    </p:spTree>
    <p:extLst>
      <p:ext uri="{BB962C8B-B14F-4D97-AF65-F5344CB8AC3E}">
        <p14:creationId xmlns:p14="http://schemas.microsoft.com/office/powerpoint/2010/main" val="280460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p:txBody>
          <a:bodyPr/>
          <a:lstStyle/>
          <a:p>
            <a:pPr marL="0" indent="0">
              <a:buNone/>
            </a:pPr>
            <a:r>
              <a:rPr lang="el-GR" dirty="0"/>
              <a:t>Ο Θεός παιδαγωγεί τον άνθρωπο σταδιακά.</a:t>
            </a:r>
          </a:p>
          <a:p>
            <a:r>
              <a:rPr lang="el-GR" dirty="0"/>
              <a:t>Η θεία αποκάλυψη αποτελεί δυναμική φανέρωση της προσωπικής αγάπης του Θεού.</a:t>
            </a:r>
          </a:p>
          <a:p>
            <a:r>
              <a:rPr lang="el-GR" dirty="0"/>
              <a:t>Έτσι, ο θείος νόμος:</a:t>
            </a:r>
          </a:p>
          <a:p>
            <a:pPr marL="514350" lvl="0" indent="-514350">
              <a:buFont typeface="+mj-lt"/>
              <a:buAutoNum type="arabicPeriod"/>
            </a:pPr>
            <a:r>
              <a:rPr lang="el-GR" dirty="0"/>
              <a:t>διευκρινίζει τον φυσικό νόμο, </a:t>
            </a:r>
          </a:p>
          <a:p>
            <a:pPr marL="514350" lvl="0" indent="-514350">
              <a:buFont typeface="+mj-lt"/>
              <a:buAutoNum type="arabicPeriod"/>
            </a:pPr>
            <a:r>
              <a:rPr lang="el-GR" dirty="0"/>
              <a:t>εκφράζει την αυθεντική φύση του ανθρώπου,</a:t>
            </a:r>
          </a:p>
          <a:p>
            <a:pPr marL="514350" lvl="0" indent="-514350">
              <a:buFont typeface="+mj-lt"/>
              <a:buAutoNum type="arabicPeriod"/>
            </a:pPr>
            <a:r>
              <a:rPr lang="el-GR" dirty="0"/>
              <a:t>αποκαθιστά την τάξη και την αρμονία στον άνθρωπο και στις σχέσεις του, οι οποίες διαταράχθηκαν με την αμαρτία. </a:t>
            </a:r>
          </a:p>
          <a:p>
            <a:endParaRPr lang="el-GR" dirty="0"/>
          </a:p>
        </p:txBody>
      </p:sp>
    </p:spTree>
    <p:extLst>
      <p:ext uri="{BB962C8B-B14F-4D97-AF65-F5344CB8AC3E}">
        <p14:creationId xmlns:p14="http://schemas.microsoft.com/office/powerpoint/2010/main" val="264058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7. ΠΗΓΕΣ ΤΗΣ ΧΡΙΣΤΙΑΝΙΚΗΣ ΗΘΙΚΗΣ</a:t>
            </a:r>
          </a:p>
        </p:txBody>
      </p:sp>
      <p:sp>
        <p:nvSpPr>
          <p:cNvPr id="3" name="Θέση περιεχομένου 2"/>
          <p:cNvSpPr>
            <a:spLocks noGrp="1"/>
          </p:cNvSpPr>
          <p:nvPr>
            <p:ph idx="1"/>
          </p:nvPr>
        </p:nvSpPr>
        <p:spPr>
          <a:xfrm>
            <a:off x="448614" y="1452137"/>
            <a:ext cx="11294772" cy="5032375"/>
          </a:xfrm>
        </p:spPr>
        <p:txBody>
          <a:bodyPr>
            <a:normAutofit/>
          </a:bodyPr>
          <a:lstStyle/>
          <a:p>
            <a:r>
              <a:rPr lang="el-GR" dirty="0"/>
              <a:t>Ο προσωπικός χαρακτήρας της χριστιανικής αποκάλυψης εκφράζεται με τους αγίους. Οι άγιοι:</a:t>
            </a:r>
          </a:p>
          <a:p>
            <a:pPr marL="514350" indent="-514350">
              <a:buFont typeface="+mj-lt"/>
              <a:buAutoNum type="arabicPeriod"/>
            </a:pPr>
            <a:r>
              <a:rPr lang="el-GR" dirty="0"/>
              <a:t>Αποτελούν «σημεία» της παρουσίας του Θεού και μαρτυρίες του αληθινού και «κατά φύσιν» ανθρώπου.</a:t>
            </a:r>
          </a:p>
          <a:p>
            <a:pPr marL="514350" indent="-514350">
              <a:buFont typeface="+mj-lt"/>
              <a:buAutoNum type="arabicPeriod"/>
            </a:pPr>
            <a:r>
              <a:rPr lang="el-GR" dirty="0"/>
              <a:t>Έχουν αποκαλυπτικό χαρακτήρα, γιατί κάνουν αισθητή την παρουσία του Χριστού στην ιστορία. </a:t>
            </a:r>
          </a:p>
          <a:p>
            <a:r>
              <a:rPr lang="el-GR" b="1" dirty="0"/>
              <a:t>Η αποκάλυψη του Θεού</a:t>
            </a:r>
            <a:r>
              <a:rPr lang="el-GR" dirty="0"/>
              <a:t> θεωρείται ως η ιστορία της παρουσίας του Θεού μέσα στον κόσμο, η οποία περιγράφεται στην Αγία Γραφή και την ιερά Παράδοση της Εκκλησίας. </a:t>
            </a:r>
          </a:p>
          <a:p>
            <a:r>
              <a:rPr lang="el-GR" dirty="0"/>
              <a:t>Αυτό σημαίνει ότι η </a:t>
            </a:r>
            <a:r>
              <a:rPr lang="el-GR" dirty="0">
                <a:solidFill>
                  <a:srgbClr val="FF0000"/>
                </a:solidFill>
              </a:rPr>
              <a:t>Αγία Γραφή</a:t>
            </a:r>
            <a:r>
              <a:rPr lang="el-GR" dirty="0"/>
              <a:t> και η </a:t>
            </a:r>
            <a:r>
              <a:rPr lang="el-GR" dirty="0">
                <a:solidFill>
                  <a:srgbClr val="FF0000"/>
                </a:solidFill>
              </a:rPr>
              <a:t>ιερά Παράδοση</a:t>
            </a:r>
            <a:r>
              <a:rPr lang="el-GR" dirty="0"/>
              <a:t>, ως υπομνήματα της θείας αποκάλυψης προσφέρουν το βασικό υλικό της χριστιανικής ηθικής. </a:t>
            </a:r>
          </a:p>
          <a:p>
            <a:endParaRPr lang="el-GR" dirty="0"/>
          </a:p>
        </p:txBody>
      </p:sp>
    </p:spTree>
    <p:extLst>
      <p:ext uri="{BB962C8B-B14F-4D97-AF65-F5344CB8AC3E}">
        <p14:creationId xmlns:p14="http://schemas.microsoft.com/office/powerpoint/2010/main" val="220024254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2045</Words>
  <Application>Microsoft Office PowerPoint</Application>
  <PresentationFormat>Ευρεία οθόνη</PresentationFormat>
  <Paragraphs>122</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Times New Roman</vt:lpstr>
      <vt:lpstr>Θέμα του Office</vt:lpstr>
      <vt:lpstr>   ΧΡΙΣΤΙΑΝΙΚΗ ΗΘΙΚΗ ΕΝΟΤΗΤΑ 7Η ΠΗΓΕΣ ΤΗΣ ΧΡΙΣΤΙΑΝΙΚΗΣ ΗΘΙΚΗΣ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77-98</vt:lpstr>
      <vt:lpstr> 7. ΠΗΓΕΣ ΤΗΣ ΧΡΙΣΤΙΑΝΙΚΗΣ ΗΘΙΚΗΣ </vt:lpstr>
      <vt:lpstr> 7. ΠΗΓΕΣ ΤΗΣ ΧΡΙΣΤΙΑΝΙΚΗΣ ΗΘΙΚΗΣ </vt:lpstr>
      <vt:lpstr>7. ΠΗΓΕΣ ΤΗΣ ΧΡΙΣΤΙΑΝΙΚΗΣ ΗΘΙΚΗΣ</vt:lpstr>
      <vt:lpstr>7. ΠΗΓΕΣ ΤΗΣ ΧΡΙΣΤΙΑΝΙΚΗΣ ΗΘΙΚΗΣ</vt:lpstr>
      <vt:lpstr>7. ΠΗΓΕΣ ΤΗΣ ΧΡΙΣΤΙΑΝΙΚΗΣ ΗΘΙΚΗΣ</vt:lpstr>
      <vt:lpstr>7. ΠΗΓΕΣ ΤΗΣ ΧΡΙΣΤΙΑΝΙΚΗΣ ΗΘΙΚΗΣ</vt:lpstr>
      <vt:lpstr>7. ΠΗΓΕΣ ΤΗΣ ΧΡΙΣΤΙΑΝΙΚΗΣ ΗΘΙΚΗΣ</vt:lpstr>
      <vt:lpstr>7. ΠΗΓΕΣ ΤΗΣ ΧΡΙΣΤΙΑΝΙΚΗΣ ΗΘΙΚΗΣ</vt:lpstr>
      <vt:lpstr>7. ΠΗΓΕΣ ΤΗΣ ΧΡΙΣΤΙΑΝΙΚΗΣ ΗΘΙΚΗΣ</vt:lpstr>
      <vt:lpstr>7. ΠΗΓΕΣ ΤΗΣ ΧΡΙΣΤΙΑΝΙΚΗΣ ΗΘΙΚΗΣ</vt:lpstr>
      <vt:lpstr> 7. ΠΗΓΕΣ ΤΗΣ ΧΡΙΣΤΙΑΝΙΚΗΣ ΗΘΙΚΗΣ </vt:lpstr>
      <vt:lpstr> 7. ΠΗΓΕΣ ΤΗΣ ΧΡΙΣΤΙΑΝΙΚΗΣ ΗΘΙΚΗΣ </vt:lpstr>
      <vt:lpstr> 7. ΠΗΓΕΣ ΤΗΣ ΧΡΙΣΤΙΑΝΙΚΗΣ ΗΘΙΚΗΣ </vt:lpstr>
      <vt:lpstr> 7. ΠΗΓΕΣ ΤΗΣ ΧΡΙΣΤΙΑΝΙΚΗΣ ΗΘΙΚΗΣ </vt:lpstr>
      <vt:lpstr> 7. ΠΗΓΕΣ ΤΗΣ ΧΡΙΣΤΙΑΝΙΚΗΣ ΗΘΙΚΗΣ </vt:lpstr>
      <vt:lpstr> 7. ΠΗΓΕΣ ΤΗΣ ΧΡΙΣΤΙΑΝΙΚΗΣ ΗΘΙΚΗΣ </vt:lpstr>
      <vt:lpstr> 7. ΠΗΓΕΣ ΤΗΣ ΧΡΙΣΤΙΑΝΙΚΗΣ ΗΘΙΚΗΣ </vt:lpstr>
      <vt:lpstr> 7. ΠΗΓΕΣ ΤΗΣ ΧΡΙΣΤΙΑΝΙΚΗΣ ΗΘΙΚΗΣ </vt:lpstr>
      <vt:lpstr>7. ΠΗΓΕΣ ΤΗΣ ΧΡΙΣΤΙΑΝΙΚΗΣ ΗΘΙΚΗΣ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23</cp:revision>
  <dcterms:created xsi:type="dcterms:W3CDTF">2015-06-20T17:49:25Z</dcterms:created>
  <dcterms:modified xsi:type="dcterms:W3CDTF">2025-03-20T12:05:35Z</dcterms:modified>
</cp:coreProperties>
</file>