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E058A9-4D1C-4A85-97D8-A380950B4BBD}" v="3" dt="2025-04-02T19:09:22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23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KARAMPELIA" userId="9dfcc2cac66bf474" providerId="LiveId" clId="{4DE058A9-4D1C-4A85-97D8-A380950B4BBD}"/>
    <pc:docChg chg="custSel modSld">
      <pc:chgData name="MARIA KARAMPELIA" userId="9dfcc2cac66bf474" providerId="LiveId" clId="{4DE058A9-4D1C-4A85-97D8-A380950B4BBD}" dt="2025-04-02T19:09:22.232" v="23"/>
      <pc:docMkLst>
        <pc:docMk/>
      </pc:docMkLst>
      <pc:sldChg chg="modSp mod">
        <pc:chgData name="MARIA KARAMPELIA" userId="9dfcc2cac66bf474" providerId="LiveId" clId="{4DE058A9-4D1C-4A85-97D8-A380950B4BBD}" dt="2025-04-01T10:32:58.868" v="18" actId="20577"/>
        <pc:sldMkLst>
          <pc:docMk/>
          <pc:sldMk cId="994925037" sldId="256"/>
        </pc:sldMkLst>
        <pc:spChg chg="mod">
          <ac:chgData name="MARIA KARAMPELIA" userId="9dfcc2cac66bf474" providerId="LiveId" clId="{4DE058A9-4D1C-4A85-97D8-A380950B4BBD}" dt="2025-04-01T10:32:58.868" v="18" actId="20577"/>
          <ac:spMkLst>
            <pc:docMk/>
            <pc:sldMk cId="994925037" sldId="256"/>
            <ac:spMk id="3" creationId="{00000000-0000-0000-0000-000000000000}"/>
          </ac:spMkLst>
        </pc:spChg>
      </pc:sldChg>
      <pc:sldChg chg="modSp mod">
        <pc:chgData name="MARIA KARAMPELIA" userId="9dfcc2cac66bf474" providerId="LiveId" clId="{4DE058A9-4D1C-4A85-97D8-A380950B4BBD}" dt="2025-04-02T19:07:45.291" v="20" actId="113"/>
        <pc:sldMkLst>
          <pc:docMk/>
          <pc:sldMk cId="276456763" sldId="262"/>
        </pc:sldMkLst>
        <pc:spChg chg="mod">
          <ac:chgData name="MARIA KARAMPELIA" userId="9dfcc2cac66bf474" providerId="LiveId" clId="{4DE058A9-4D1C-4A85-97D8-A380950B4BBD}" dt="2025-04-02T19:07:45.291" v="20" actId="113"/>
          <ac:spMkLst>
            <pc:docMk/>
            <pc:sldMk cId="276456763" sldId="262"/>
            <ac:spMk id="3" creationId="{00000000-0000-0000-0000-000000000000}"/>
          </ac:spMkLst>
        </pc:spChg>
      </pc:sldChg>
      <pc:sldChg chg="modSp">
        <pc:chgData name="MARIA KARAMPELIA" userId="9dfcc2cac66bf474" providerId="LiveId" clId="{4DE058A9-4D1C-4A85-97D8-A380950B4BBD}" dt="2025-04-02T19:09:22.232" v="23"/>
        <pc:sldMkLst>
          <pc:docMk/>
          <pc:sldMk cId="2565143229" sldId="265"/>
        </pc:sldMkLst>
        <pc:spChg chg="mod">
          <ac:chgData name="MARIA KARAMPELIA" userId="9dfcc2cac66bf474" providerId="LiveId" clId="{4DE058A9-4D1C-4A85-97D8-A380950B4BBD}" dt="2025-04-02T19:09:22.232" v="23"/>
          <ac:spMkLst>
            <pc:docMk/>
            <pc:sldMk cId="2565143229" sldId="265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584D7-45EF-4F1A-8E6C-7ABAE6D4EF91}" type="datetimeFigureOut">
              <a:rPr lang="el-GR" smtClean="0"/>
              <a:t>2/4/2025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C3A1-F7A8-47ED-AEA1-0CC55E5CBE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14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584D7-45EF-4F1A-8E6C-7ABAE6D4EF91}" type="datetimeFigureOut">
              <a:rPr lang="el-GR" smtClean="0"/>
              <a:t>2/4/2025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C3A1-F7A8-47ED-AEA1-0CC55E5CBE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4624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584D7-45EF-4F1A-8E6C-7ABAE6D4EF91}" type="datetimeFigureOut">
              <a:rPr lang="el-GR" smtClean="0"/>
              <a:t>2/4/2025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C3A1-F7A8-47ED-AEA1-0CC55E5CBE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768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584D7-45EF-4F1A-8E6C-7ABAE6D4EF91}" type="datetimeFigureOut">
              <a:rPr lang="el-GR" smtClean="0"/>
              <a:t>2/4/2025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C3A1-F7A8-47ED-AEA1-0CC55E5CBE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5697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584D7-45EF-4F1A-8E6C-7ABAE6D4EF91}" type="datetimeFigureOut">
              <a:rPr lang="el-GR" smtClean="0"/>
              <a:t>2/4/2025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C3A1-F7A8-47ED-AEA1-0CC55E5CBE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962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584D7-45EF-4F1A-8E6C-7ABAE6D4EF91}" type="datetimeFigureOut">
              <a:rPr lang="el-GR" smtClean="0"/>
              <a:t>2/4/2025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C3A1-F7A8-47ED-AEA1-0CC55E5CBE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200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584D7-45EF-4F1A-8E6C-7ABAE6D4EF91}" type="datetimeFigureOut">
              <a:rPr lang="el-GR" smtClean="0"/>
              <a:t>2/4/2025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C3A1-F7A8-47ED-AEA1-0CC55E5CBE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38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584D7-45EF-4F1A-8E6C-7ABAE6D4EF91}" type="datetimeFigureOut">
              <a:rPr lang="el-GR" smtClean="0"/>
              <a:t>2/4/2025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C3A1-F7A8-47ED-AEA1-0CC55E5CBE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1350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584D7-45EF-4F1A-8E6C-7ABAE6D4EF91}" type="datetimeFigureOut">
              <a:rPr lang="el-GR" smtClean="0"/>
              <a:t>2/4/2025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C3A1-F7A8-47ED-AEA1-0CC55E5CBE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0104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584D7-45EF-4F1A-8E6C-7ABAE6D4EF91}" type="datetimeFigureOut">
              <a:rPr lang="el-GR" smtClean="0"/>
              <a:t>2/4/2025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C3A1-F7A8-47ED-AEA1-0CC55E5CBE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6897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584D7-45EF-4F1A-8E6C-7ABAE6D4EF91}" type="datetimeFigureOut">
              <a:rPr lang="el-GR" smtClean="0"/>
              <a:t>2/4/2025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C3A1-F7A8-47ED-AEA1-0CC55E5CBE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247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584D7-45EF-4F1A-8E6C-7ABAE6D4EF91}" type="datetimeFigureOut">
              <a:rPr lang="el-GR" smtClean="0"/>
              <a:t>2/4/2025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2C3A1-F7A8-47ED-AEA1-0CC55E5CBE9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856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3648" y="358254"/>
            <a:ext cx="12192000" cy="3452489"/>
          </a:xfrm>
        </p:spPr>
        <p:txBody>
          <a:bodyPr>
            <a:normAutofit fontScale="90000"/>
          </a:bodyPr>
          <a:lstStyle/>
          <a:p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ΧΡΙΣΤΙΑΝΙΚΗ ΗΘΙΚΗ</a:t>
            </a:r>
            <a:b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ΕΝΟΤΗΤΑ 13</a:t>
            </a:r>
            <a: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b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 ΝΕΟ ΗΘΟΣ ΤΟΥ ΚΑΙΝΟΥ ΑΝΘΡΩΠΟΥ</a:t>
            </a:r>
            <a:br>
              <a:rPr lang="el-GR" sz="3600" b="1" dirty="0"/>
            </a:b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Από το βιβλίο του Γεώργιου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Μαντζαρίδη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Χριστιανική Ηθική, Τόμος 1</a:t>
            </a:r>
            <a:r>
              <a:rPr lang="el-GR" sz="3600" b="1" i="1" baseline="300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ος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Εισαγωγή-Γενικές αρχές-Σύγχρονη Προβληματική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Θεσσαλονίκη:Ι.Μ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Βατοπαιδίου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-Άγιον Όρος, 2015³,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σσ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147-152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414818" y="4843984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sz="2400" dirty="0">
                <a:cs typeface="Times New Roman" panose="02020603050405020304" pitchFamily="18" charset="0"/>
              </a:rPr>
              <a:t>Η</a:t>
            </a:r>
            <a:r>
              <a:rPr lang="el-GR" sz="2400" dirty="0"/>
              <a:t>΄ ΕΞΑΜΗΝΟ</a:t>
            </a:r>
            <a:br>
              <a:rPr lang="el-GR" sz="2400" dirty="0"/>
            </a:br>
            <a:r>
              <a:rPr lang="el-GR" sz="2400" dirty="0"/>
              <a:t>ΙΕΡΑΤΙΚΩΝ ΣΠΟΥΔΩΝ</a:t>
            </a:r>
          </a:p>
          <a:p>
            <a:r>
              <a:rPr lang="el-GR" sz="2400"/>
              <a:t>ΑΕΑΑ</a:t>
            </a:r>
            <a:endParaRPr lang="el-GR" sz="2400" dirty="0"/>
          </a:p>
          <a:p>
            <a:r>
              <a:rPr lang="el-GR" sz="2400" dirty="0"/>
              <a:t>ΔΙΔΑΣΚΟΥΣΑ: ΜΑΡΙΑ Κ. ΚΑΡΑΜΠΕΛΙΑ</a:t>
            </a: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4925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13. ΤΟ ΝΕΟ ΗΘΟΣ ΤΟΥ ΚΑΙΝΟΥ ΑΝΘΡΩΠΟΥ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00507" y="1680693"/>
            <a:ext cx="11590986" cy="5177307"/>
          </a:xfrm>
        </p:spPr>
        <p:txBody>
          <a:bodyPr>
            <a:normAutofit/>
          </a:bodyPr>
          <a:lstStyle/>
          <a:p>
            <a:r>
              <a:rPr lang="el-GR" dirty="0"/>
              <a:t>Στην </a:t>
            </a:r>
            <a:r>
              <a:rPr lang="el-GR" i="1" dirty="0"/>
              <a:t>Κλίμακα τ</a:t>
            </a:r>
            <a:r>
              <a:rPr lang="el-GR" dirty="0"/>
              <a:t>ου Ιωάννη περιέχεται ένα χαρακτηριστικό παράδειγμα για τη </a:t>
            </a:r>
            <a:r>
              <a:rPr lang="el-GR" u="sng" dirty="0"/>
              <a:t>βίωση της αοργησίας</a:t>
            </a:r>
            <a:r>
              <a:rPr lang="el-GR" dirty="0"/>
              <a:t> με τρεις διαφορετικούς τρόπους.</a:t>
            </a:r>
          </a:p>
          <a:p>
            <a:r>
              <a:rPr lang="el-GR" dirty="0"/>
              <a:t>Γίνεται αναφορά σε τρεις μοναχούς που εξυβρίστηκαν ταυτόχρονα. Ο πρώτος ταράχθηκε αλλά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σιώπησε</a:t>
            </a:r>
            <a:r>
              <a:rPr lang="el-GR" dirty="0"/>
              <a:t>. Ο δεύτερος χάρηκε για τον εαυτό του, αλλά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λυπήθηκε για τον υβριστή</a:t>
            </a:r>
            <a:r>
              <a:rPr lang="el-GR" dirty="0"/>
              <a:t>. Ο τρίτος συγκλονίστηκε με τη βλάβη του υβριστή και </a:t>
            </a: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έχυσε θερμά δάκρυα</a:t>
            </a:r>
            <a:r>
              <a:rPr lang="el-GR" dirty="0"/>
              <a:t>. (πρόοδος από το ηθικό στο οντολογικό)</a:t>
            </a:r>
          </a:p>
          <a:p>
            <a:r>
              <a:rPr lang="el-GR" dirty="0"/>
              <a:t>Μόνο μέσα στο πλαίσιο του οντολογικού χαρακτήρα της χριστιανικής ηθικής κατανοείται πώς είναι δυνατόν ο ληστής να σωθεί σε μια στιγμή, ή πώς μπορούν οι τελώνες και οι πόρνες να βρίσκονται κοντά στη βασιλεία του Θεού, ενώ οι γραμματείς και οι Φαρισαίοι να αποκλείονται.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65143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2DCB50-2022-4E36-9B0D-0B70D3992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lang="el-GR" dirty="0"/>
              <a:t>13. ΤΟ ΝΕΟ ΗΘΟΣ ΤΟΥ ΚΑΙΝΟΥ ΑΝΘΡΩΠΟΥ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A05057-3CA2-49FC-8211-769F98059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5704"/>
            <a:ext cx="10515600" cy="4931259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Ερωτήσεις: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Που θεμελιώνεται το νέο ήθος του καινού ανθρώπου;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Για ποιο λόγο η αγάπη για τους εχθρούς με τα ανθρώπινα κριτήρια θεωρείται ανοησία; Με τι συνδέεται η αγάπη αυτή και βρίσκει μέσα στην Εκκλησία ηθική και λογική δικαίωση;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Ποια είναι η βασικότερη προϋπόθεση για την εφαρμογή της χριστιανικής ηθικής;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Ποιες είναι οι συνέπειες του </a:t>
            </a:r>
            <a:r>
              <a:rPr lang="el-GR" dirty="0" err="1"/>
              <a:t>ηθικισμού</a:t>
            </a:r>
            <a:r>
              <a:rPr lang="el-GR" dirty="0"/>
              <a:t>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Να αναφέρετε μερικά παραδείγματα που φανερώνουν τον οντολογικό χαρακτήρα της χριστιανικής ηθικής.</a:t>
            </a:r>
          </a:p>
        </p:txBody>
      </p:sp>
    </p:spTree>
    <p:extLst>
      <p:ext uri="{BB962C8B-B14F-4D97-AF65-F5344CB8AC3E}">
        <p14:creationId xmlns:p14="http://schemas.microsoft.com/office/powerpoint/2010/main" val="993651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13. ΤΟ ΝΕΟ ΗΘΟΣ ΤΟΥ ΚΑΙΝΟΥ ΑΝΘΡΩΠΟΥ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u="sng" dirty="0"/>
              <a:t>οντολογική σχέση</a:t>
            </a:r>
            <a:r>
              <a:rPr lang="el-GR" dirty="0"/>
              <a:t> που δημιουργείται με την ένταξη του πιστού στο σώμα του Χριστού </a:t>
            </a:r>
            <a:r>
              <a:rPr lang="el-GR" u="sng" dirty="0"/>
              <a:t>υπαγορεύει νέο ήθος</a:t>
            </a:r>
            <a:r>
              <a:rPr lang="el-GR" dirty="0"/>
              <a:t>. </a:t>
            </a:r>
          </a:p>
          <a:p>
            <a:r>
              <a:rPr lang="el-GR" dirty="0"/>
              <a:t>Η τήρηση του θελήματος του Θεού θεμελιώνεται στην υπάρχουσα οντολογική πραγματικότητα. </a:t>
            </a:r>
          </a:p>
          <a:p>
            <a:r>
              <a:rPr lang="el-GR" dirty="0"/>
              <a:t>Γι’ αυτό και ο απόστολος Παύλος για να συνετίσει τους χριστιανούς της Κορίνθου δεν επικαλείται κάποια ηθική αρχή ή θεωρία, αλλά τη νέα οντολογία που βιώνεται στην ευχαριστιακή εμπειρία: «</a:t>
            </a:r>
            <a:r>
              <a:rPr lang="el-GR" i="1" dirty="0" err="1"/>
              <a:t>οὐκ</a:t>
            </a:r>
            <a:r>
              <a:rPr lang="el-GR" i="1" dirty="0"/>
              <a:t> </a:t>
            </a:r>
            <a:r>
              <a:rPr lang="el-GR" i="1" dirty="0" err="1"/>
              <a:t>οἴδατε</a:t>
            </a:r>
            <a:r>
              <a:rPr lang="el-GR" i="1" dirty="0"/>
              <a:t> </a:t>
            </a:r>
            <a:r>
              <a:rPr lang="el-GR" i="1" dirty="0" err="1"/>
              <a:t>ὅτι</a:t>
            </a:r>
            <a:r>
              <a:rPr lang="el-GR" i="1" dirty="0"/>
              <a:t> </a:t>
            </a:r>
            <a:r>
              <a:rPr lang="el-GR" i="1" dirty="0" err="1"/>
              <a:t>τὰ</a:t>
            </a:r>
            <a:r>
              <a:rPr lang="el-GR" i="1" dirty="0"/>
              <a:t> </a:t>
            </a:r>
            <a:r>
              <a:rPr lang="el-GR" i="1" dirty="0" err="1"/>
              <a:t>σώματα</a:t>
            </a:r>
            <a:r>
              <a:rPr lang="el-GR" i="1" dirty="0"/>
              <a:t> </a:t>
            </a:r>
            <a:r>
              <a:rPr lang="el-GR" i="1" dirty="0" err="1"/>
              <a:t>ὑμῶν</a:t>
            </a:r>
            <a:r>
              <a:rPr lang="el-GR" i="1" dirty="0"/>
              <a:t> </a:t>
            </a:r>
            <a:r>
              <a:rPr lang="el-GR" i="1" dirty="0" err="1"/>
              <a:t>μέλη</a:t>
            </a:r>
            <a:r>
              <a:rPr lang="el-GR" i="1" dirty="0"/>
              <a:t> </a:t>
            </a:r>
            <a:r>
              <a:rPr lang="el-GR" i="1" dirty="0" err="1"/>
              <a:t>Χριστοῦ</a:t>
            </a:r>
            <a:r>
              <a:rPr lang="el-GR" i="1" dirty="0"/>
              <a:t> </a:t>
            </a:r>
            <a:r>
              <a:rPr lang="el-GR" i="1" dirty="0" err="1"/>
              <a:t>ἐστιν</a:t>
            </a:r>
            <a:r>
              <a:rPr lang="el-GR" i="1" dirty="0"/>
              <a:t>; </a:t>
            </a:r>
            <a:r>
              <a:rPr lang="el-GR" i="1" dirty="0" err="1"/>
              <a:t>ἄρας</a:t>
            </a:r>
            <a:r>
              <a:rPr lang="el-GR" i="1" dirty="0"/>
              <a:t> </a:t>
            </a:r>
            <a:r>
              <a:rPr lang="el-GR" i="1" dirty="0" err="1"/>
              <a:t>οὖν</a:t>
            </a:r>
            <a:r>
              <a:rPr lang="el-GR" i="1" dirty="0"/>
              <a:t> </a:t>
            </a:r>
            <a:r>
              <a:rPr lang="el-GR" i="1" dirty="0" err="1"/>
              <a:t>τὰ</a:t>
            </a:r>
            <a:r>
              <a:rPr lang="el-GR" i="1" dirty="0"/>
              <a:t> </a:t>
            </a:r>
            <a:r>
              <a:rPr lang="el-GR" i="1" dirty="0" err="1"/>
              <a:t>μέλη</a:t>
            </a:r>
            <a:r>
              <a:rPr lang="el-GR" i="1" dirty="0"/>
              <a:t> </a:t>
            </a:r>
            <a:r>
              <a:rPr lang="el-GR" i="1" dirty="0" err="1"/>
              <a:t>τοῦ</a:t>
            </a:r>
            <a:r>
              <a:rPr lang="el-GR" i="1" dirty="0"/>
              <a:t> </a:t>
            </a:r>
            <a:r>
              <a:rPr lang="el-GR" i="1" dirty="0" err="1"/>
              <a:t>Χριστοῦ</a:t>
            </a:r>
            <a:r>
              <a:rPr lang="el-GR" i="1" dirty="0"/>
              <a:t> </a:t>
            </a:r>
            <a:r>
              <a:rPr lang="el-GR" i="1" dirty="0" err="1"/>
              <a:t>ποιήσω</a:t>
            </a:r>
            <a:r>
              <a:rPr lang="el-GR" i="1" dirty="0"/>
              <a:t> </a:t>
            </a:r>
            <a:r>
              <a:rPr lang="el-GR" i="1" dirty="0" err="1"/>
              <a:t>πόρνης</a:t>
            </a:r>
            <a:r>
              <a:rPr lang="el-GR" i="1" dirty="0"/>
              <a:t> </a:t>
            </a:r>
            <a:r>
              <a:rPr lang="el-GR" i="1" dirty="0" err="1"/>
              <a:t>μέλη</a:t>
            </a:r>
            <a:r>
              <a:rPr lang="el-GR" i="1" dirty="0"/>
              <a:t>; </a:t>
            </a:r>
            <a:r>
              <a:rPr lang="el-GR" i="1" dirty="0" err="1"/>
              <a:t>μὴ</a:t>
            </a:r>
            <a:r>
              <a:rPr lang="el-GR" i="1" dirty="0"/>
              <a:t> </a:t>
            </a:r>
            <a:r>
              <a:rPr lang="el-GR" i="1" dirty="0" err="1"/>
              <a:t>γένοιτο</a:t>
            </a:r>
            <a:r>
              <a:rPr lang="el-GR" dirty="0"/>
              <a:t>». (</a:t>
            </a:r>
            <a:r>
              <a:rPr lang="el-GR" i="1" dirty="0"/>
              <a:t>Α΄ </a:t>
            </a:r>
            <a:r>
              <a:rPr lang="el-GR" i="1" dirty="0" err="1"/>
              <a:t>Κορ</a:t>
            </a:r>
            <a:r>
              <a:rPr lang="el-GR" dirty="0"/>
              <a:t>. 6,15)</a:t>
            </a:r>
          </a:p>
        </p:txBody>
      </p:sp>
    </p:spTree>
    <p:extLst>
      <p:ext uri="{BB962C8B-B14F-4D97-AF65-F5344CB8AC3E}">
        <p14:creationId xmlns:p14="http://schemas.microsoft.com/office/powerpoint/2010/main" val="2818575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13. ΤΟ ΝΕΟ ΗΘΟΣ ΤΟΥ ΚΑΙΝΟΥ ΑΝΘΡΩΠΟΥ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ωρίμανση των πιστών πραγματοποιείται στην Εκκλησία σταδιακά. Γι’ αυτό και η παιδαγωγία της Π. Διαθήκης έχει την αξία της. </a:t>
            </a:r>
          </a:p>
          <a:p>
            <a:r>
              <a:rPr lang="el-GR" dirty="0"/>
              <a:t>Ωστόσο, η χριστιανική ζωή αποσκοπεί στην εκρίζωση της αμαρτίας και στην καλλιέργεια της εν Χριστώ ζωής, που είναι ζωή αναμαρτησίας και δεν κατορθώνεται από όλους. </a:t>
            </a:r>
          </a:p>
          <a:p>
            <a:r>
              <a:rPr lang="el-GR" dirty="0"/>
              <a:t>Δούλοι- </a:t>
            </a:r>
            <a:r>
              <a:rPr lang="el-GR" dirty="0" err="1"/>
              <a:t>μισθίοι</a:t>
            </a:r>
            <a:r>
              <a:rPr lang="el-GR" dirty="0"/>
              <a:t>- ελεύθεροι.</a:t>
            </a:r>
          </a:p>
          <a:p>
            <a:r>
              <a:rPr lang="el-GR" dirty="0"/>
              <a:t>Αν η </a:t>
            </a:r>
            <a:r>
              <a:rPr lang="el-GR" b="1" dirty="0"/>
              <a:t>χριστιανική ηθική</a:t>
            </a:r>
            <a:r>
              <a:rPr lang="el-GR" dirty="0"/>
              <a:t> δεν τοποθετηθεί στη βάση και στην προοπτική της εν Χριστώ ζωής παραμένει </a:t>
            </a:r>
            <a:r>
              <a:rPr lang="el-GR" b="1" dirty="0"/>
              <a:t>ακατανόητη</a:t>
            </a:r>
            <a:r>
              <a:rPr lang="el-GR" dirty="0"/>
              <a:t> ή ακόμη και </a:t>
            </a:r>
            <a:r>
              <a:rPr lang="el-GR" b="1" dirty="0"/>
              <a:t>ανήθικη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4115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13. ΤΟ ΝΕΟ ΗΘΟΣ ΤΟΥ ΚΑΙΝΟΥ ΑΝΘΡΩΠΟΥ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Παράδειγμα: </a:t>
            </a:r>
            <a:r>
              <a:rPr lang="el-GR" b="1" dirty="0"/>
              <a:t>η αγάπη προς τους εχθρούς</a:t>
            </a:r>
            <a:r>
              <a:rPr lang="el-GR" dirty="0"/>
              <a:t>. Με τα ανθρώπινα κριτήρια είναι </a:t>
            </a:r>
            <a:r>
              <a:rPr lang="el-GR" u="sng" dirty="0"/>
              <a:t>ανοησία</a:t>
            </a:r>
            <a:r>
              <a:rPr lang="el-GR" dirty="0"/>
              <a:t> γιατί: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οδηγεί στον αφανισμό και </a:t>
            </a:r>
            <a:r>
              <a:rPr lang="el-GR" u="sng" dirty="0"/>
              <a:t>δικαίωση του κακού</a:t>
            </a:r>
            <a:r>
              <a:rPr lang="el-GR" dirty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αποτελεί </a:t>
            </a:r>
            <a:r>
              <a:rPr lang="el-GR" u="sng" dirty="0"/>
              <a:t>αδικία για τον εαυτό μας</a:t>
            </a:r>
            <a:r>
              <a:rPr lang="el-GR" dirty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φανερώνει </a:t>
            </a:r>
            <a:r>
              <a:rPr lang="el-GR" u="sng" dirty="0"/>
              <a:t>εγκατάλειψη στοιχειώδους </a:t>
            </a:r>
            <a:r>
              <a:rPr lang="el-GR" b="1" u="sng" dirty="0"/>
              <a:t>ατομικού</a:t>
            </a:r>
            <a:r>
              <a:rPr lang="el-GR" u="sng" dirty="0"/>
              <a:t> δικαιώματος</a:t>
            </a:r>
            <a:r>
              <a:rPr lang="el-GR" dirty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εκφράζει </a:t>
            </a:r>
            <a:r>
              <a:rPr lang="el-GR" u="sng" dirty="0"/>
              <a:t>αδιαφορία για την απόδοση της δικαιοσύνης</a:t>
            </a:r>
            <a:r>
              <a:rPr lang="el-GR" dirty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εκλαμβάνεται ως </a:t>
            </a:r>
            <a:r>
              <a:rPr lang="el-GR" u="sng" dirty="0"/>
              <a:t>επιδοκιμασία άδικης συμπεριφοράς</a:t>
            </a:r>
            <a:r>
              <a:rPr lang="el-GR" dirty="0"/>
              <a:t> κ.ά. </a:t>
            </a:r>
          </a:p>
          <a:p>
            <a:r>
              <a:rPr lang="el-GR" dirty="0"/>
              <a:t>Η αγάπη προς τους εχθρούς αν δεν συνδεθεί με την </a:t>
            </a:r>
            <a:r>
              <a:rPr lang="el-GR" b="1" dirty="0"/>
              <a:t>πίστη στην ανάσταση και ανακαίνιση του κόσμου</a:t>
            </a:r>
            <a:r>
              <a:rPr lang="el-GR" dirty="0"/>
              <a:t>, δεν βρίσκει καμία ηθική ή λογική δικαίωση.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4915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13. ΤΟ ΝΕΟ ΗΘΟΣ ΤΟΥ ΚΑΙΝΟΥ ΑΝΘΡΩΠΟΥ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70455" y="1339404"/>
            <a:ext cx="11359167" cy="5518596"/>
          </a:xfrm>
        </p:spPr>
        <p:txBody>
          <a:bodyPr>
            <a:normAutofit/>
          </a:bodyPr>
          <a:lstStyle/>
          <a:p>
            <a:r>
              <a:rPr lang="el-GR" b="1" u="sng" dirty="0"/>
              <a:t>Προϋπόθεση</a:t>
            </a:r>
            <a:r>
              <a:rPr lang="el-GR" u="sng" dirty="0"/>
              <a:t> για την εφαρμογή της χριστιανικής ηθικής</a:t>
            </a:r>
            <a:r>
              <a:rPr lang="el-GR" dirty="0"/>
              <a:t> είναι η συντριβή του εγωισμού και η θεώρηση του πλησίον ως εαυτού. </a:t>
            </a:r>
          </a:p>
          <a:p>
            <a:r>
              <a:rPr lang="el-GR" dirty="0"/>
              <a:t>Γι’ αυτό χρειάζεται </a:t>
            </a:r>
            <a:r>
              <a:rPr lang="el-GR" b="1" dirty="0"/>
              <a:t>ταπείνωση</a:t>
            </a:r>
            <a:r>
              <a:rPr lang="el-GR" dirty="0"/>
              <a:t>. Μόνο τότε επισκέπτεται η θεία χάρη τον άνθρωπο, η οποία τον ωθεί στην ανάπτυξη της αγάπης.</a:t>
            </a:r>
          </a:p>
          <a:p>
            <a:r>
              <a:rPr lang="el-GR" dirty="0"/>
              <a:t>Η αγάπη γίνεται δυνατή μόνο μέσα στο ενιαίο σώμα του Χριστού την Εκκλησία. Στο σώμα του Χριστού ο πιστός αγαπά τον πλησίον ως εαυτό του. Η αγάπη αυτή κορυφώνεται με τη θυσία για τον πλησίον.</a:t>
            </a:r>
          </a:p>
          <a:p>
            <a:r>
              <a:rPr lang="el-GR" dirty="0"/>
              <a:t>Ο </a:t>
            </a:r>
            <a:r>
              <a:rPr lang="el-GR" u="sng" dirty="0"/>
              <a:t>εαυτός και ο πλησίον ταυτίζονται</a:t>
            </a:r>
            <a:r>
              <a:rPr lang="el-GR" dirty="0"/>
              <a:t> μέσα στο ενιαίο και αδιαίρετο σώμα του Χριστού. Ο πλησίον γίνεται εαυτός και ο αληθινός εαυτός ανακαλύπτεται στο πρόσωπο του πλησίον.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2853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13. ΤΟ ΝΕΟ ΗΘΟΣ ΤΟΥ ΚΑΙΝΟΥ ΑΝΘΡΩΠΟΥ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03697" y="1690688"/>
            <a:ext cx="10984606" cy="4691085"/>
          </a:xfrm>
        </p:spPr>
        <p:txBody>
          <a:bodyPr/>
          <a:lstStyle/>
          <a:p>
            <a:r>
              <a:rPr lang="el-GR" dirty="0"/>
              <a:t>Με την </a:t>
            </a:r>
            <a:r>
              <a:rPr lang="el-GR" b="1" dirty="0"/>
              <a:t>ηθικιστική θεώρηση του χριστιανισμού</a:t>
            </a:r>
            <a:r>
              <a:rPr lang="el-GR" dirty="0"/>
              <a:t> λησμονείται η οντολογική βάση της χριστιανικής ηθικής. </a:t>
            </a:r>
          </a:p>
          <a:p>
            <a:r>
              <a:rPr lang="el-GR" u="sng" dirty="0"/>
              <a:t>Ο ηθικισμός παρουσιάζει τη σωτηρία του ανθρώπου ως καρπό των έργων του</a:t>
            </a:r>
            <a:r>
              <a:rPr lang="el-GR" dirty="0"/>
              <a:t>. Έτσι περιορίζει την ηθική μέσα στα όριά της. (π.χ. Φαρισαίοι)</a:t>
            </a:r>
          </a:p>
          <a:p>
            <a:r>
              <a:rPr lang="el-GR" dirty="0"/>
              <a:t>Με τον ηθικισμό η διδασκαλία του Ευαγγελίου υποβιβάζεται σε ακατανόητη ηθικολογία. </a:t>
            </a:r>
          </a:p>
          <a:p>
            <a:r>
              <a:rPr lang="el-GR" dirty="0"/>
              <a:t>Ως φυσική συνέπεια παρουσιάζεται η άμβλυνση του απόλυτου χαρακτήρα της χριστιανικής ηθικής, γιατί η εφαρμογή της παρουσιάζεται ανέφικτη και αδύνατη.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5472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13. ΤΟ ΝΕΟ ΗΘΟΣ ΤΟΥ ΚΑΙΝΟΥ ΑΝΘΡΩΠΟΥ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09093" y="1429556"/>
            <a:ext cx="11603865" cy="5267458"/>
          </a:xfrm>
        </p:spPr>
        <p:txBody>
          <a:bodyPr>
            <a:normAutofit/>
          </a:bodyPr>
          <a:lstStyle/>
          <a:p>
            <a:r>
              <a:rPr lang="el-GR" dirty="0"/>
              <a:t>Η απόλυτη σχέση </a:t>
            </a:r>
            <a:r>
              <a:rPr lang="el-GR" b="1" dirty="0"/>
              <a:t>χριστιανικής ηθικής</a:t>
            </a:r>
            <a:r>
              <a:rPr lang="el-GR" dirty="0"/>
              <a:t> και </a:t>
            </a:r>
            <a:r>
              <a:rPr lang="el-GR" b="1" dirty="0"/>
              <a:t>χριστιανικής οντολογίας</a:t>
            </a:r>
            <a:r>
              <a:rPr lang="el-GR" dirty="0"/>
              <a:t> φαίνεται στον διάλογο του Χριστού με τον πλούσιο νεανίσκο. </a:t>
            </a:r>
          </a:p>
          <a:p>
            <a:r>
              <a:rPr lang="el-GR" dirty="0"/>
              <a:t>«</a:t>
            </a:r>
            <a:r>
              <a:rPr lang="el-GR" i="1" dirty="0" err="1"/>
              <a:t>Καὶ</a:t>
            </a:r>
            <a:r>
              <a:rPr lang="el-GR" i="1" dirty="0"/>
              <a:t> </a:t>
            </a:r>
            <a:r>
              <a:rPr lang="el-GR" i="1" dirty="0" err="1"/>
              <a:t>ἰδοὺ</a:t>
            </a:r>
            <a:r>
              <a:rPr lang="el-GR" i="1" dirty="0"/>
              <a:t> </a:t>
            </a:r>
            <a:r>
              <a:rPr lang="el-GR" i="1" dirty="0" err="1"/>
              <a:t>εἷς</a:t>
            </a:r>
            <a:r>
              <a:rPr lang="el-GR" i="1" dirty="0"/>
              <a:t> </a:t>
            </a:r>
            <a:r>
              <a:rPr lang="el-GR" i="1" dirty="0" err="1"/>
              <a:t>προσελθὼν</a:t>
            </a:r>
            <a:r>
              <a:rPr lang="el-GR" i="1" dirty="0"/>
              <a:t> </a:t>
            </a:r>
            <a:r>
              <a:rPr lang="el-GR" i="1" dirty="0" err="1"/>
              <a:t>εἶπεν</a:t>
            </a:r>
            <a:r>
              <a:rPr lang="el-GR" i="1" dirty="0"/>
              <a:t> </a:t>
            </a:r>
            <a:r>
              <a:rPr lang="el-GR" i="1" dirty="0" err="1"/>
              <a:t>αὐτῷ</a:t>
            </a:r>
            <a:r>
              <a:rPr lang="el-GR" i="1" dirty="0"/>
              <a:t>· </a:t>
            </a:r>
            <a:r>
              <a:rPr lang="el-GR" i="1" dirty="0" err="1"/>
              <a:t>διδάσκαλε</a:t>
            </a:r>
            <a:r>
              <a:rPr lang="el-GR" i="1" dirty="0"/>
              <a:t> </a:t>
            </a:r>
            <a:r>
              <a:rPr lang="el-GR" i="1" dirty="0" err="1"/>
              <a:t>ἀγαθέ</a:t>
            </a:r>
            <a:r>
              <a:rPr lang="el-GR" i="1" dirty="0"/>
              <a:t>, </a:t>
            </a:r>
            <a:r>
              <a:rPr lang="el-GR" i="1" u="sng" dirty="0" err="1"/>
              <a:t>τί</a:t>
            </a:r>
            <a:r>
              <a:rPr lang="el-GR" i="1" u="sng" dirty="0"/>
              <a:t> </a:t>
            </a:r>
            <a:r>
              <a:rPr lang="el-GR" i="1" u="sng" dirty="0" err="1"/>
              <a:t>ἀγαθὸν</a:t>
            </a:r>
            <a:r>
              <a:rPr lang="el-GR" i="1" u="sng" dirty="0"/>
              <a:t> </a:t>
            </a:r>
            <a:r>
              <a:rPr lang="el-GR" i="1" u="sng" dirty="0" err="1"/>
              <a:t>ποιήσω</a:t>
            </a:r>
            <a:r>
              <a:rPr lang="el-GR" i="1" u="sng" dirty="0"/>
              <a:t> </a:t>
            </a:r>
            <a:r>
              <a:rPr lang="el-GR" i="1" u="sng" dirty="0" err="1"/>
              <a:t>ἵνα</a:t>
            </a:r>
            <a:r>
              <a:rPr lang="el-GR" i="1" u="sng" dirty="0"/>
              <a:t> </a:t>
            </a:r>
            <a:r>
              <a:rPr lang="el-GR" i="1" u="sng" dirty="0" err="1"/>
              <a:t>ἔχω</a:t>
            </a:r>
            <a:r>
              <a:rPr lang="el-GR" i="1" u="sng" dirty="0"/>
              <a:t> </a:t>
            </a:r>
            <a:r>
              <a:rPr lang="el-GR" i="1" u="sng" dirty="0" err="1"/>
              <a:t>ζωὴν</a:t>
            </a:r>
            <a:r>
              <a:rPr lang="el-GR" i="1" u="sng" dirty="0"/>
              <a:t> </a:t>
            </a:r>
            <a:r>
              <a:rPr lang="el-GR" i="1" u="sng" dirty="0" err="1"/>
              <a:t>αἰώνιον</a:t>
            </a:r>
            <a:r>
              <a:rPr lang="el-GR" i="1" dirty="0"/>
              <a:t>; 17 ὁ </a:t>
            </a:r>
            <a:r>
              <a:rPr lang="el-GR" i="1" dirty="0" err="1"/>
              <a:t>δὲ</a:t>
            </a:r>
            <a:r>
              <a:rPr lang="el-GR" i="1" dirty="0"/>
              <a:t> </a:t>
            </a:r>
            <a:r>
              <a:rPr lang="el-GR" i="1" dirty="0" err="1"/>
              <a:t>εἶπεν</a:t>
            </a:r>
            <a:r>
              <a:rPr lang="el-GR" i="1" dirty="0"/>
              <a:t> </a:t>
            </a:r>
            <a:r>
              <a:rPr lang="el-GR" i="1" dirty="0" err="1"/>
              <a:t>αὐτῷ</a:t>
            </a:r>
            <a:r>
              <a:rPr lang="el-GR" i="1" dirty="0"/>
              <a:t>· </a:t>
            </a:r>
            <a:r>
              <a:rPr lang="el-GR" i="1" dirty="0" err="1"/>
              <a:t>τί</a:t>
            </a:r>
            <a:r>
              <a:rPr lang="el-GR" i="1" dirty="0"/>
              <a:t> με </a:t>
            </a:r>
            <a:r>
              <a:rPr lang="el-GR" i="1" dirty="0" err="1"/>
              <a:t>λέγεις</a:t>
            </a:r>
            <a:r>
              <a:rPr lang="el-GR" i="1" dirty="0"/>
              <a:t> </a:t>
            </a:r>
            <a:r>
              <a:rPr lang="el-GR" i="1" dirty="0" err="1"/>
              <a:t>ἀγαθόν</a:t>
            </a:r>
            <a:r>
              <a:rPr lang="el-GR" i="1" dirty="0"/>
              <a:t>; </a:t>
            </a:r>
            <a:r>
              <a:rPr lang="el-GR" i="1" dirty="0" err="1"/>
              <a:t>οὐδεὶς</a:t>
            </a:r>
            <a:r>
              <a:rPr lang="el-GR" i="1" dirty="0"/>
              <a:t> </a:t>
            </a:r>
            <a:r>
              <a:rPr lang="el-GR" i="1" dirty="0" err="1"/>
              <a:t>ἀγαθὸς</a:t>
            </a:r>
            <a:r>
              <a:rPr lang="el-GR" i="1" dirty="0"/>
              <a:t> </a:t>
            </a:r>
            <a:r>
              <a:rPr lang="el-GR" i="1" dirty="0" err="1"/>
              <a:t>εἰ</a:t>
            </a:r>
            <a:r>
              <a:rPr lang="el-GR" i="1" dirty="0"/>
              <a:t> </a:t>
            </a:r>
            <a:r>
              <a:rPr lang="el-GR" i="1" dirty="0" err="1"/>
              <a:t>μὴ</a:t>
            </a:r>
            <a:r>
              <a:rPr lang="el-GR" i="1" dirty="0"/>
              <a:t> </a:t>
            </a:r>
            <a:r>
              <a:rPr lang="el-GR" i="1" dirty="0" err="1"/>
              <a:t>εἷς</a:t>
            </a:r>
            <a:r>
              <a:rPr lang="el-GR" i="1" dirty="0"/>
              <a:t> ὁ </a:t>
            </a:r>
            <a:r>
              <a:rPr lang="el-GR" i="1" dirty="0" err="1"/>
              <a:t>Θεός</a:t>
            </a:r>
            <a:r>
              <a:rPr lang="el-GR" i="1" dirty="0"/>
              <a:t>. </a:t>
            </a:r>
            <a:r>
              <a:rPr lang="el-GR" i="1" u="sng" dirty="0" err="1"/>
              <a:t>εἰ</a:t>
            </a:r>
            <a:r>
              <a:rPr lang="el-GR" i="1" u="sng" dirty="0"/>
              <a:t> </a:t>
            </a:r>
            <a:r>
              <a:rPr lang="el-GR" i="1" u="sng" dirty="0" err="1"/>
              <a:t>δὲ</a:t>
            </a:r>
            <a:r>
              <a:rPr lang="el-GR" i="1" u="sng" dirty="0"/>
              <a:t> </a:t>
            </a:r>
            <a:r>
              <a:rPr lang="el-GR" i="1" u="sng" dirty="0" err="1"/>
              <a:t>θέλεις</a:t>
            </a:r>
            <a:r>
              <a:rPr lang="el-GR" i="1" u="sng" dirty="0"/>
              <a:t> </a:t>
            </a:r>
            <a:r>
              <a:rPr lang="el-GR" i="1" u="sng" dirty="0" err="1"/>
              <a:t>εἰσελθεῖν</a:t>
            </a:r>
            <a:r>
              <a:rPr lang="el-GR" i="1" u="sng" dirty="0"/>
              <a:t> </a:t>
            </a:r>
            <a:r>
              <a:rPr lang="el-GR" i="1" u="sng" dirty="0" err="1"/>
              <a:t>εἰς</a:t>
            </a:r>
            <a:r>
              <a:rPr lang="el-GR" i="1" u="sng" dirty="0"/>
              <a:t> </a:t>
            </a:r>
            <a:r>
              <a:rPr lang="el-GR" i="1" u="sng" dirty="0" err="1"/>
              <a:t>τὴν</a:t>
            </a:r>
            <a:r>
              <a:rPr lang="el-GR" i="1" u="sng" dirty="0"/>
              <a:t> </a:t>
            </a:r>
            <a:r>
              <a:rPr lang="el-GR" i="1" u="sng" dirty="0" err="1"/>
              <a:t>ζωήν</a:t>
            </a:r>
            <a:r>
              <a:rPr lang="el-GR" i="1" u="sng" dirty="0"/>
              <a:t>, </a:t>
            </a:r>
            <a:r>
              <a:rPr lang="el-GR" i="1" u="sng" dirty="0" err="1"/>
              <a:t>τήρησον</a:t>
            </a:r>
            <a:r>
              <a:rPr lang="el-GR" i="1" u="sng" dirty="0"/>
              <a:t> </a:t>
            </a:r>
            <a:r>
              <a:rPr lang="el-GR" i="1" u="sng" dirty="0" err="1"/>
              <a:t>τὰς</a:t>
            </a:r>
            <a:r>
              <a:rPr lang="el-GR" i="1" u="sng" dirty="0"/>
              <a:t> </a:t>
            </a:r>
            <a:r>
              <a:rPr lang="el-GR" i="1" u="sng" dirty="0" err="1"/>
              <a:t>ἐντολάς</a:t>
            </a:r>
            <a:r>
              <a:rPr lang="el-GR" i="1" dirty="0"/>
              <a:t>. 18 </a:t>
            </a:r>
            <a:r>
              <a:rPr lang="el-GR" i="1" dirty="0" err="1"/>
              <a:t>λέγει</a:t>
            </a:r>
            <a:r>
              <a:rPr lang="el-GR" i="1" dirty="0"/>
              <a:t> </a:t>
            </a:r>
            <a:r>
              <a:rPr lang="el-GR" i="1" dirty="0" err="1"/>
              <a:t>αὐτῷ</a:t>
            </a:r>
            <a:r>
              <a:rPr lang="el-GR" i="1" dirty="0"/>
              <a:t>· </a:t>
            </a:r>
            <a:r>
              <a:rPr lang="el-GR" i="1" dirty="0" err="1"/>
              <a:t>ποίας</a:t>
            </a:r>
            <a:r>
              <a:rPr lang="el-GR" i="1" dirty="0"/>
              <a:t>; ὁ </a:t>
            </a:r>
            <a:r>
              <a:rPr lang="el-GR" i="1" dirty="0" err="1"/>
              <a:t>δὲ</a:t>
            </a:r>
            <a:r>
              <a:rPr lang="el-GR" i="1" dirty="0"/>
              <a:t> ᾿</a:t>
            </a:r>
            <a:r>
              <a:rPr lang="el-GR" i="1" dirty="0" err="1"/>
              <a:t>Ιησοῦς</a:t>
            </a:r>
            <a:r>
              <a:rPr lang="el-GR" i="1" dirty="0"/>
              <a:t> </a:t>
            </a:r>
            <a:r>
              <a:rPr lang="el-GR" i="1" dirty="0" err="1"/>
              <a:t>εἶπε</a:t>
            </a:r>
            <a:r>
              <a:rPr lang="el-GR" i="1" dirty="0"/>
              <a:t>· </a:t>
            </a:r>
            <a:r>
              <a:rPr lang="el-GR" i="1" dirty="0" err="1"/>
              <a:t>τὸ</a:t>
            </a:r>
            <a:r>
              <a:rPr lang="el-GR" i="1" dirty="0"/>
              <a:t> </a:t>
            </a:r>
            <a:r>
              <a:rPr lang="el-GR" i="1" dirty="0" err="1"/>
              <a:t>οὐ</a:t>
            </a:r>
            <a:r>
              <a:rPr lang="el-GR" i="1" dirty="0"/>
              <a:t> </a:t>
            </a:r>
            <a:r>
              <a:rPr lang="el-GR" i="1" dirty="0" err="1"/>
              <a:t>φονεύσεις</a:t>
            </a:r>
            <a:r>
              <a:rPr lang="el-GR" i="1" dirty="0"/>
              <a:t>, </a:t>
            </a:r>
            <a:r>
              <a:rPr lang="el-GR" i="1" dirty="0" err="1"/>
              <a:t>οὐ</a:t>
            </a:r>
            <a:r>
              <a:rPr lang="el-GR" i="1" dirty="0"/>
              <a:t> </a:t>
            </a:r>
            <a:r>
              <a:rPr lang="el-GR" i="1" dirty="0" err="1"/>
              <a:t>μοιχεύσεις</a:t>
            </a:r>
            <a:r>
              <a:rPr lang="el-GR" i="1" dirty="0"/>
              <a:t>, </a:t>
            </a:r>
            <a:r>
              <a:rPr lang="el-GR" i="1" dirty="0" err="1"/>
              <a:t>οὐ</a:t>
            </a:r>
            <a:r>
              <a:rPr lang="el-GR" i="1" dirty="0"/>
              <a:t> </a:t>
            </a:r>
            <a:r>
              <a:rPr lang="el-GR" i="1" dirty="0" err="1"/>
              <a:t>κλέψεις</a:t>
            </a:r>
            <a:r>
              <a:rPr lang="el-GR" i="1" dirty="0"/>
              <a:t>, </a:t>
            </a:r>
            <a:r>
              <a:rPr lang="el-GR" i="1" dirty="0" err="1"/>
              <a:t>οὐ</a:t>
            </a:r>
            <a:r>
              <a:rPr lang="el-GR" i="1" dirty="0"/>
              <a:t> </a:t>
            </a:r>
            <a:r>
              <a:rPr lang="el-GR" i="1" dirty="0" err="1"/>
              <a:t>ψευδομαρτυρήσεις</a:t>
            </a:r>
            <a:r>
              <a:rPr lang="el-GR" i="1" dirty="0"/>
              <a:t>, 19 </a:t>
            </a:r>
            <a:r>
              <a:rPr lang="el-GR" i="1" dirty="0" err="1"/>
              <a:t>τίμα</a:t>
            </a:r>
            <a:r>
              <a:rPr lang="el-GR" i="1" dirty="0"/>
              <a:t> </a:t>
            </a:r>
            <a:r>
              <a:rPr lang="el-GR" i="1" dirty="0" err="1"/>
              <a:t>τὸν</a:t>
            </a:r>
            <a:r>
              <a:rPr lang="el-GR" i="1" dirty="0"/>
              <a:t> </a:t>
            </a:r>
            <a:r>
              <a:rPr lang="el-GR" i="1" dirty="0" err="1"/>
              <a:t>πατέρα</a:t>
            </a:r>
            <a:r>
              <a:rPr lang="el-GR" i="1" dirty="0"/>
              <a:t> </a:t>
            </a:r>
            <a:r>
              <a:rPr lang="el-GR" i="1" dirty="0" err="1"/>
              <a:t>καὶ</a:t>
            </a:r>
            <a:r>
              <a:rPr lang="el-GR" i="1" dirty="0"/>
              <a:t> </a:t>
            </a:r>
            <a:r>
              <a:rPr lang="el-GR" i="1" dirty="0" err="1"/>
              <a:t>τὴν</a:t>
            </a:r>
            <a:r>
              <a:rPr lang="el-GR" i="1" dirty="0"/>
              <a:t> </a:t>
            </a:r>
            <a:r>
              <a:rPr lang="el-GR" i="1" dirty="0" err="1"/>
              <a:t>μητέρα</a:t>
            </a:r>
            <a:r>
              <a:rPr lang="el-GR" i="1" dirty="0"/>
              <a:t>, </a:t>
            </a:r>
            <a:r>
              <a:rPr lang="el-GR" i="1" dirty="0" err="1"/>
              <a:t>καὶ</a:t>
            </a:r>
            <a:r>
              <a:rPr lang="el-GR" i="1" dirty="0"/>
              <a:t> </a:t>
            </a:r>
            <a:r>
              <a:rPr lang="el-GR" i="1" dirty="0" err="1"/>
              <a:t>ἀγαπήσεις</a:t>
            </a:r>
            <a:r>
              <a:rPr lang="el-GR" i="1" dirty="0"/>
              <a:t> </a:t>
            </a:r>
            <a:r>
              <a:rPr lang="el-GR" i="1" dirty="0" err="1"/>
              <a:t>τὸν</a:t>
            </a:r>
            <a:r>
              <a:rPr lang="el-GR" i="1" dirty="0"/>
              <a:t> </a:t>
            </a:r>
            <a:r>
              <a:rPr lang="el-GR" i="1" dirty="0" err="1"/>
              <a:t>πλησίον</a:t>
            </a:r>
            <a:r>
              <a:rPr lang="el-GR" i="1" dirty="0"/>
              <a:t> σου </a:t>
            </a:r>
            <a:r>
              <a:rPr lang="el-GR" i="1" dirty="0" err="1"/>
              <a:t>ὡς</a:t>
            </a:r>
            <a:r>
              <a:rPr lang="el-GR" i="1" dirty="0"/>
              <a:t> </a:t>
            </a:r>
            <a:r>
              <a:rPr lang="el-GR" i="1" dirty="0" err="1"/>
              <a:t>σεαυτόν</a:t>
            </a:r>
            <a:r>
              <a:rPr lang="el-GR" i="1" dirty="0"/>
              <a:t>. 20 </a:t>
            </a:r>
            <a:r>
              <a:rPr lang="el-GR" i="1" dirty="0" err="1"/>
              <a:t>λέγει</a:t>
            </a:r>
            <a:r>
              <a:rPr lang="el-GR" i="1" dirty="0"/>
              <a:t> </a:t>
            </a:r>
            <a:r>
              <a:rPr lang="el-GR" i="1" dirty="0" err="1"/>
              <a:t>αὐτῷ</a:t>
            </a:r>
            <a:r>
              <a:rPr lang="el-GR" i="1" dirty="0"/>
              <a:t> ὁ </a:t>
            </a:r>
            <a:r>
              <a:rPr lang="el-GR" i="1" dirty="0" err="1"/>
              <a:t>νεανίσκος</a:t>
            </a:r>
            <a:r>
              <a:rPr lang="el-GR" i="1" dirty="0"/>
              <a:t>· </a:t>
            </a:r>
            <a:r>
              <a:rPr lang="el-GR" i="1" u="sng" dirty="0" err="1"/>
              <a:t>πάντα</a:t>
            </a:r>
            <a:r>
              <a:rPr lang="el-GR" i="1" u="sng" dirty="0"/>
              <a:t> </a:t>
            </a:r>
            <a:r>
              <a:rPr lang="el-GR" i="1" u="sng" dirty="0" err="1"/>
              <a:t>ταῦτα</a:t>
            </a:r>
            <a:r>
              <a:rPr lang="el-GR" i="1" u="sng" dirty="0"/>
              <a:t> </a:t>
            </a:r>
            <a:r>
              <a:rPr lang="el-GR" i="1" u="sng" dirty="0" err="1"/>
              <a:t>ἐφυλαξάμην</a:t>
            </a:r>
            <a:r>
              <a:rPr lang="el-GR" i="1" u="sng" dirty="0"/>
              <a:t> </a:t>
            </a:r>
            <a:r>
              <a:rPr lang="el-GR" i="1" u="sng" dirty="0" err="1"/>
              <a:t>ἐκ</a:t>
            </a:r>
            <a:r>
              <a:rPr lang="el-GR" i="1" u="sng" dirty="0"/>
              <a:t> </a:t>
            </a:r>
            <a:r>
              <a:rPr lang="el-GR" i="1" u="sng" dirty="0" err="1"/>
              <a:t>νεότητός</a:t>
            </a:r>
            <a:r>
              <a:rPr lang="el-GR" i="1" u="sng" dirty="0"/>
              <a:t> μου· </a:t>
            </a:r>
            <a:r>
              <a:rPr lang="el-GR" i="1" u="sng" dirty="0" err="1"/>
              <a:t>τί</a:t>
            </a:r>
            <a:r>
              <a:rPr lang="el-GR" i="1" u="sng" dirty="0"/>
              <a:t> </a:t>
            </a:r>
            <a:r>
              <a:rPr lang="el-GR" i="1" u="sng" dirty="0" err="1"/>
              <a:t>ἔτι</a:t>
            </a:r>
            <a:r>
              <a:rPr lang="el-GR" i="1" u="sng" dirty="0"/>
              <a:t> </a:t>
            </a:r>
            <a:r>
              <a:rPr lang="el-GR" i="1" u="sng" dirty="0" err="1"/>
              <a:t>ὑστερῶ</a:t>
            </a:r>
            <a:r>
              <a:rPr lang="el-GR" i="1" dirty="0"/>
              <a:t>; 21 </a:t>
            </a:r>
            <a:r>
              <a:rPr lang="el-GR" i="1" dirty="0" err="1"/>
              <a:t>ἔφη</a:t>
            </a:r>
            <a:r>
              <a:rPr lang="el-GR" i="1" dirty="0"/>
              <a:t> </a:t>
            </a:r>
            <a:r>
              <a:rPr lang="el-GR" i="1" dirty="0" err="1"/>
              <a:t>αὐτῷ</a:t>
            </a:r>
            <a:r>
              <a:rPr lang="el-GR" i="1" dirty="0"/>
              <a:t> ὁ ῾</a:t>
            </a:r>
            <a:r>
              <a:rPr lang="el-GR" i="1" dirty="0" err="1"/>
              <a:t>Ιησοῦς</a:t>
            </a:r>
            <a:r>
              <a:rPr lang="el-GR" i="1" dirty="0"/>
              <a:t>· </a:t>
            </a:r>
            <a:r>
              <a:rPr lang="el-GR" b="1" i="1" u="sng" dirty="0" err="1">
                <a:solidFill>
                  <a:srgbClr val="FF0000"/>
                </a:solidFill>
              </a:rPr>
              <a:t>εἰ</a:t>
            </a:r>
            <a:r>
              <a:rPr lang="el-GR" b="1" i="1" u="sng" dirty="0">
                <a:solidFill>
                  <a:srgbClr val="FF0000"/>
                </a:solidFill>
              </a:rPr>
              <a:t> </a:t>
            </a:r>
            <a:r>
              <a:rPr lang="el-GR" b="1" i="1" u="sng" dirty="0" err="1">
                <a:solidFill>
                  <a:srgbClr val="FF0000"/>
                </a:solidFill>
              </a:rPr>
              <a:t>θέλεις</a:t>
            </a:r>
            <a:r>
              <a:rPr lang="el-GR" b="1" i="1" u="sng" dirty="0">
                <a:solidFill>
                  <a:srgbClr val="FF0000"/>
                </a:solidFill>
              </a:rPr>
              <a:t> </a:t>
            </a:r>
            <a:r>
              <a:rPr lang="el-GR" b="1" i="1" u="sng" dirty="0" err="1">
                <a:solidFill>
                  <a:srgbClr val="FF0000"/>
                </a:solidFill>
              </a:rPr>
              <a:t>τέλειος</a:t>
            </a:r>
            <a:r>
              <a:rPr lang="el-GR" b="1" i="1" u="sng" dirty="0">
                <a:solidFill>
                  <a:srgbClr val="FF0000"/>
                </a:solidFill>
              </a:rPr>
              <a:t> </a:t>
            </a:r>
            <a:r>
              <a:rPr lang="el-GR" b="1" i="1" u="sng" dirty="0" err="1">
                <a:solidFill>
                  <a:srgbClr val="FF0000"/>
                </a:solidFill>
              </a:rPr>
              <a:t>εἶναι</a:t>
            </a:r>
            <a:r>
              <a:rPr lang="el-GR" i="1" u="sng" dirty="0"/>
              <a:t>, </a:t>
            </a:r>
            <a:r>
              <a:rPr lang="el-GR" i="1" u="sng" dirty="0" err="1"/>
              <a:t>ὕπαγε</a:t>
            </a:r>
            <a:r>
              <a:rPr lang="el-GR" i="1" u="sng" dirty="0"/>
              <a:t> </a:t>
            </a:r>
            <a:r>
              <a:rPr lang="el-GR" i="1" u="sng" dirty="0" err="1"/>
              <a:t>πώλησόν</a:t>
            </a:r>
            <a:r>
              <a:rPr lang="el-GR" i="1" u="sng" dirty="0"/>
              <a:t> σου </a:t>
            </a:r>
            <a:r>
              <a:rPr lang="el-GR" i="1" u="sng" dirty="0" err="1"/>
              <a:t>τὰ</a:t>
            </a:r>
            <a:r>
              <a:rPr lang="el-GR" i="1" u="sng" dirty="0"/>
              <a:t> </a:t>
            </a:r>
            <a:r>
              <a:rPr lang="el-GR" i="1" u="sng" dirty="0" err="1"/>
              <a:t>ὑπάρχοντα</a:t>
            </a:r>
            <a:r>
              <a:rPr lang="el-GR" i="1" u="sng" dirty="0"/>
              <a:t> </a:t>
            </a:r>
            <a:r>
              <a:rPr lang="el-GR" i="1" u="sng" dirty="0" err="1"/>
              <a:t>καὶ</a:t>
            </a:r>
            <a:r>
              <a:rPr lang="el-GR" i="1" u="sng" dirty="0"/>
              <a:t> </a:t>
            </a:r>
            <a:r>
              <a:rPr lang="el-GR" i="1" u="sng" dirty="0" err="1"/>
              <a:t>δὸς</a:t>
            </a:r>
            <a:r>
              <a:rPr lang="el-GR" i="1" u="sng" dirty="0"/>
              <a:t> </a:t>
            </a:r>
            <a:r>
              <a:rPr lang="el-GR" i="1" u="sng" dirty="0" err="1"/>
              <a:t>πτωχοῖς</a:t>
            </a:r>
            <a:r>
              <a:rPr lang="el-GR" i="1" u="sng" dirty="0"/>
              <a:t>, </a:t>
            </a:r>
            <a:r>
              <a:rPr lang="el-GR" i="1" u="sng" dirty="0" err="1"/>
              <a:t>καὶ</a:t>
            </a:r>
            <a:r>
              <a:rPr lang="el-GR" i="1" u="sng" dirty="0"/>
              <a:t> </a:t>
            </a:r>
            <a:r>
              <a:rPr lang="el-GR" i="1" u="sng" dirty="0" err="1"/>
              <a:t>ἕξεις</a:t>
            </a:r>
            <a:r>
              <a:rPr lang="el-GR" i="1" u="sng" dirty="0"/>
              <a:t> </a:t>
            </a:r>
            <a:r>
              <a:rPr lang="el-GR" i="1" u="sng" dirty="0" err="1"/>
              <a:t>θησαυρὸν</a:t>
            </a:r>
            <a:r>
              <a:rPr lang="el-GR" i="1" u="sng" dirty="0"/>
              <a:t> </a:t>
            </a:r>
            <a:r>
              <a:rPr lang="el-GR" i="1" u="sng" dirty="0" err="1"/>
              <a:t>ἐν</a:t>
            </a:r>
            <a:r>
              <a:rPr lang="el-GR" i="1" u="sng" dirty="0"/>
              <a:t> </a:t>
            </a:r>
            <a:r>
              <a:rPr lang="el-GR" i="1" u="sng" dirty="0" err="1"/>
              <a:t>οὐρανῷ</a:t>
            </a:r>
            <a:r>
              <a:rPr lang="el-GR" i="1" u="sng" dirty="0"/>
              <a:t>, </a:t>
            </a:r>
            <a:r>
              <a:rPr lang="el-GR" i="1" u="sng" dirty="0" err="1"/>
              <a:t>καὶ</a:t>
            </a:r>
            <a:r>
              <a:rPr lang="el-GR" i="1" u="sng" dirty="0"/>
              <a:t> </a:t>
            </a:r>
            <a:r>
              <a:rPr lang="el-GR" i="1" u="sng" dirty="0" err="1"/>
              <a:t>δεῦρο</a:t>
            </a:r>
            <a:r>
              <a:rPr lang="el-GR" i="1" u="sng" dirty="0"/>
              <a:t> </a:t>
            </a:r>
            <a:r>
              <a:rPr lang="el-GR" i="1" u="sng" dirty="0" err="1"/>
              <a:t>ἀκολούθει</a:t>
            </a:r>
            <a:r>
              <a:rPr lang="el-GR" i="1" u="sng" dirty="0"/>
              <a:t> μοι</a:t>
            </a:r>
            <a:r>
              <a:rPr lang="el-GR" i="1" dirty="0"/>
              <a:t>. 22 </a:t>
            </a:r>
            <a:r>
              <a:rPr lang="el-GR" i="1" dirty="0" err="1"/>
              <a:t>ἀκούσας</a:t>
            </a:r>
            <a:r>
              <a:rPr lang="el-GR" i="1" dirty="0"/>
              <a:t> </a:t>
            </a:r>
            <a:r>
              <a:rPr lang="el-GR" i="1" dirty="0" err="1"/>
              <a:t>δὲ</a:t>
            </a:r>
            <a:r>
              <a:rPr lang="el-GR" i="1" dirty="0"/>
              <a:t> ὁ </a:t>
            </a:r>
            <a:r>
              <a:rPr lang="el-GR" i="1" dirty="0" err="1"/>
              <a:t>νεανίσκος</a:t>
            </a:r>
            <a:r>
              <a:rPr lang="el-GR" i="1" dirty="0"/>
              <a:t> </a:t>
            </a:r>
            <a:r>
              <a:rPr lang="el-GR" i="1" dirty="0" err="1"/>
              <a:t>τὸν</a:t>
            </a:r>
            <a:r>
              <a:rPr lang="el-GR" i="1" dirty="0"/>
              <a:t> </a:t>
            </a:r>
            <a:r>
              <a:rPr lang="el-GR" i="1" dirty="0" err="1"/>
              <a:t>λόγον</a:t>
            </a:r>
            <a:r>
              <a:rPr lang="el-GR" i="1" dirty="0"/>
              <a:t> </a:t>
            </a:r>
            <a:r>
              <a:rPr lang="el-GR" i="1" dirty="0" err="1"/>
              <a:t>ἀπῆλθε</a:t>
            </a:r>
            <a:r>
              <a:rPr lang="el-GR" i="1" dirty="0"/>
              <a:t> </a:t>
            </a:r>
            <a:r>
              <a:rPr lang="el-GR" i="1" dirty="0" err="1"/>
              <a:t>λυπούμενος</a:t>
            </a:r>
            <a:r>
              <a:rPr lang="el-GR" i="1" dirty="0"/>
              <a:t>· </a:t>
            </a:r>
            <a:r>
              <a:rPr lang="el-GR" i="1" dirty="0" err="1"/>
              <a:t>ἦν</a:t>
            </a:r>
            <a:r>
              <a:rPr lang="el-GR" i="1" dirty="0"/>
              <a:t> </a:t>
            </a:r>
            <a:r>
              <a:rPr lang="el-GR" i="1" dirty="0" err="1"/>
              <a:t>γὰρ</a:t>
            </a:r>
            <a:r>
              <a:rPr lang="el-GR" i="1" dirty="0"/>
              <a:t> </a:t>
            </a:r>
            <a:r>
              <a:rPr lang="el-GR" i="1" dirty="0" err="1"/>
              <a:t>ἔχων</a:t>
            </a:r>
            <a:r>
              <a:rPr lang="el-GR" i="1" dirty="0"/>
              <a:t> </a:t>
            </a:r>
            <a:r>
              <a:rPr lang="el-GR" i="1" dirty="0" err="1"/>
              <a:t>κτήματα</a:t>
            </a:r>
            <a:r>
              <a:rPr lang="el-GR" i="1" dirty="0"/>
              <a:t> </a:t>
            </a:r>
            <a:r>
              <a:rPr lang="el-GR" i="1" dirty="0" err="1"/>
              <a:t>πολλά</a:t>
            </a:r>
            <a:r>
              <a:rPr lang="el-GR" dirty="0"/>
              <a:t>». (</a:t>
            </a:r>
            <a:r>
              <a:rPr lang="el-GR" i="1" dirty="0" err="1"/>
              <a:t>Μτ</a:t>
            </a:r>
            <a:r>
              <a:rPr lang="el-GR" dirty="0"/>
              <a:t>. 19, 16-22)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6456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13. ΤΟ ΝΕΟ ΗΘΟΣ ΤΟΥ ΚΑΙΝΟΥ ΑΝΘΡΩΠΟΥ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199" y="1825625"/>
            <a:ext cx="10804301" cy="4351338"/>
          </a:xfrm>
        </p:spPr>
        <p:txBody>
          <a:bodyPr/>
          <a:lstStyle/>
          <a:p>
            <a:r>
              <a:rPr lang="el-GR" b="1" dirty="0"/>
              <a:t>Στο επίπεδο της ηθικής</a:t>
            </a:r>
            <a:r>
              <a:rPr lang="el-GR" dirty="0"/>
              <a:t> ο νέος αυτός εμφανίζεται </a:t>
            </a:r>
            <a:r>
              <a:rPr lang="el-GR" b="1" u="sng" dirty="0"/>
              <a:t>τέλειος</a:t>
            </a:r>
            <a:r>
              <a:rPr lang="el-GR" dirty="0"/>
              <a:t>. </a:t>
            </a:r>
          </a:p>
          <a:p>
            <a:r>
              <a:rPr lang="el-GR" dirty="0"/>
              <a:t>Δεν κατορθώνει όμως να κάνει το αποφασιστικό βήμα: να εγκαταλείψει τα ηθικά στηρίγματα και να ακολουθήσει τον Χριστό.</a:t>
            </a:r>
          </a:p>
          <a:p>
            <a:r>
              <a:rPr lang="el-GR" dirty="0"/>
              <a:t>Δεν μπορεί να εμπιστευθεί τον εαυτό του στη νέα πραγματικότητα που εγκαινιάζει ο Χριστός. </a:t>
            </a:r>
          </a:p>
          <a:p>
            <a:r>
              <a:rPr lang="el-GR" dirty="0"/>
              <a:t>Αποδεικνύεται </a:t>
            </a:r>
            <a:r>
              <a:rPr lang="el-GR" b="1" u="sng" dirty="0"/>
              <a:t>αδόκιμος</a:t>
            </a:r>
            <a:r>
              <a:rPr lang="el-GR" dirty="0"/>
              <a:t> να προχωρήσει </a:t>
            </a:r>
            <a:r>
              <a:rPr lang="el-GR" b="1" dirty="0"/>
              <a:t>στο</a:t>
            </a:r>
            <a:r>
              <a:rPr lang="el-GR" dirty="0"/>
              <a:t> </a:t>
            </a:r>
            <a:r>
              <a:rPr lang="el-GR" b="1" dirty="0"/>
              <a:t>επίπεδο της νέας οντολογίας</a:t>
            </a:r>
            <a:r>
              <a:rPr lang="el-GR" dirty="0"/>
              <a:t>. </a:t>
            </a:r>
          </a:p>
          <a:p>
            <a:r>
              <a:rPr lang="el-GR" dirty="0"/>
              <a:t>Έτσι, είναι  ο ευσεβής Ιουδαίος, που αδυνατεί να δεχτεί την εν Χριστώ ζωή.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8670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13. ΤΟ ΝΕΟ ΗΘΟΣ ΤΟΥ ΚΑΙΝΟΥ ΑΝΘΡΩΠΟΥ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Τελικός σκοπός της χριστιανικής ηθικής</a:t>
            </a:r>
            <a:r>
              <a:rPr lang="el-GR" dirty="0"/>
              <a:t> είναι να προωθήσει τον άνθρωπο στο επίπεδο της νέας οντολογίας, στην </a:t>
            </a:r>
            <a:r>
              <a:rPr lang="el-GR" u="sng" dirty="0"/>
              <a:t>καινή κτίση</a:t>
            </a:r>
            <a:r>
              <a:rPr lang="el-GR" dirty="0"/>
              <a:t>, να τον μεταφέρει από τον χρόνο στην αιωνιότητα, από το κτιστό στο άκτιστο. </a:t>
            </a:r>
          </a:p>
          <a:p>
            <a:r>
              <a:rPr lang="el-GR" dirty="0"/>
              <a:t>Αυτό δεν γίνεται με κάποια αυτοδύναμη προσπάθεια του ανθρώπου, αλλά με την αποδοχή της φανέρωσης του Θεού και την απόκτηση της χάρης του Αγίου Πνεύματος. </a:t>
            </a:r>
          </a:p>
          <a:p>
            <a:r>
              <a:rPr lang="el-GR" dirty="0"/>
              <a:t>Γι’ αυτό και είναι πολύ </a:t>
            </a:r>
            <a:r>
              <a:rPr lang="el-GR" sz="3600" b="1" dirty="0">
                <a:solidFill>
                  <a:srgbClr val="FF0000"/>
                </a:solidFill>
              </a:rPr>
              <a:t>σχετική</a:t>
            </a:r>
            <a:r>
              <a:rPr lang="el-GR" sz="3600" dirty="0">
                <a:solidFill>
                  <a:srgbClr val="FF0000"/>
                </a:solidFill>
              </a:rPr>
              <a:t> οποιαδήποτε μορφή τελείωσης του ανθρώπου σε ηθικό επίπεδο. </a:t>
            </a:r>
          </a:p>
        </p:txBody>
      </p:sp>
    </p:spTree>
    <p:extLst>
      <p:ext uri="{BB962C8B-B14F-4D97-AF65-F5344CB8AC3E}">
        <p14:creationId xmlns:p14="http://schemas.microsoft.com/office/powerpoint/2010/main" val="56504609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1099</Words>
  <Application>Microsoft Office PowerPoint</Application>
  <PresentationFormat>Ευρεία οθόνη</PresentationFormat>
  <Paragraphs>57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Θέμα του Office</vt:lpstr>
      <vt:lpstr>   ΧΡΙΣΤΙΑΝΙΚΗ ΗΘΙΚΗ ΕΝΟΤΗΤΑ 13Η  ΤΟ ΝΕΟ ΗΘΟΣ ΤΟΥ ΚΑΙΝΟΥ ΑΝΘΡΩΠΟΥ Από το βιβλίο του Γεώργιου Μαντζαρίδη, Χριστιανική Ηθική, Τόμος 1ος Εισαγωγή-Γενικές αρχές-Σύγχρονη Προβληματική, Θεσσαλονίκη:Ι.Μ. Βατοπαιδίου-Άγιον Όρος, 2015³, σσ. 147-152</vt:lpstr>
      <vt:lpstr>13. ΤΟ ΝΕΟ ΗΘΟΣ ΤΟΥ ΚΑΙΝΟΥ ΑΝΘΡΩΠΟΥ</vt:lpstr>
      <vt:lpstr>13. ΤΟ ΝΕΟ ΗΘΟΣ ΤΟΥ ΚΑΙΝΟΥ ΑΝΘΡΩΠΟΥ</vt:lpstr>
      <vt:lpstr>13. ΤΟ ΝΕΟ ΗΘΟΣ ΤΟΥ ΚΑΙΝΟΥ ΑΝΘΡΩΠΟΥ</vt:lpstr>
      <vt:lpstr>13. ΤΟ ΝΕΟ ΗΘΟΣ ΤΟΥ ΚΑΙΝΟΥ ΑΝΘΡΩΠΟΥ</vt:lpstr>
      <vt:lpstr>13. ΤΟ ΝΕΟ ΗΘΟΣ ΤΟΥ ΚΑΙΝΟΥ ΑΝΘΡΩΠΟΥ</vt:lpstr>
      <vt:lpstr>13. ΤΟ ΝΕΟ ΗΘΟΣ ΤΟΥ ΚΑΙΝΟΥ ΑΝΘΡΩΠΟΥ</vt:lpstr>
      <vt:lpstr>13. ΤΟ ΝΕΟ ΗΘΟΣ ΤΟΥ ΚΑΙΝΟΥ ΑΝΘΡΩΠΟΥ</vt:lpstr>
      <vt:lpstr>13. ΤΟ ΝΕΟ ΗΘΟΣ ΤΟΥ ΚΑΙΝΟΥ ΑΝΘΡΩΠΟΥ</vt:lpstr>
      <vt:lpstr>13. ΤΟ ΝΕΟ ΗΘΟΣ ΤΟΥ ΚΑΙΝΟΥ ΑΝΘΡΩΠΟΥ</vt:lpstr>
      <vt:lpstr>13. ΤΟ ΝΕΟ ΗΘΟΣ ΤΟΥ ΚΑΙΝΟΥ ΑΝΘΡΩΠΟΥ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ΜΑΡΙΑ Κ. ΚΑΡΑΜΠΕΛΙΑ ΧΡΙΣΤΙΑΝΙΚΗ ΗΘΙΚΗ</dc:title>
  <dc:creator>Μαρία</dc:creator>
  <cp:lastModifiedBy>MARIA KARAMPELIA</cp:lastModifiedBy>
  <cp:revision>13</cp:revision>
  <dcterms:created xsi:type="dcterms:W3CDTF">2015-06-20T22:29:43Z</dcterms:created>
  <dcterms:modified xsi:type="dcterms:W3CDTF">2025-04-02T19:09:23Z</dcterms:modified>
</cp:coreProperties>
</file>