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78" r:id="rId4"/>
    <p:sldId id="279" r:id="rId5"/>
    <p:sldId id="280" r:id="rId6"/>
    <p:sldId id="281" r:id="rId7"/>
    <p:sldId id="282" r:id="rId8"/>
    <p:sldId id="283" r:id="rId9"/>
    <p:sldId id="284" r:id="rId10"/>
    <p:sldId id="285" r:id="rId11"/>
    <p:sldId id="286" r:id="rId12"/>
    <p:sldId id="287" r:id="rId13"/>
    <p:sldId id="288" r:id="rId14"/>
    <p:sldId id="289" r:id="rId15"/>
    <p:sldId id="290" r:id="rId16"/>
    <p:sldId id="291" r:id="rId17"/>
    <p:sldId id="292" r:id="rId18"/>
    <p:sldId id="293" r:id="rId19"/>
    <p:sldId id="294" r:id="rId20"/>
    <p:sldId id="295" r:id="rId21"/>
    <p:sldId id="296" r:id="rId22"/>
    <p:sldId id="297" r:id="rId23"/>
    <p:sldId id="298" r:id="rId24"/>
    <p:sldId id="299" r:id="rId25"/>
    <p:sldId id="300" r:id="rId26"/>
    <p:sldId id="301" r:id="rId27"/>
    <p:sldId id="302" r:id="rId2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p:scale>
          <a:sx n="100" d="100"/>
          <a:sy n="100" d="100"/>
        </p:scale>
        <p:origin x="115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AFC85980-B571-4B5E-89D6-97C6241CBB0F}"/>
    <pc:docChg chg="custSel addSld modSld">
      <pc:chgData name="MARIA KARAMPELIA" userId="9dfcc2cac66bf474" providerId="LiveId" clId="{AFC85980-B571-4B5E-89D6-97C6241CBB0F}" dt="2025-02-21T09:54:23.528" v="230" actId="20577"/>
      <pc:docMkLst>
        <pc:docMk/>
      </pc:docMkLst>
      <pc:sldChg chg="modSp mod">
        <pc:chgData name="MARIA KARAMPELIA" userId="9dfcc2cac66bf474" providerId="LiveId" clId="{AFC85980-B571-4B5E-89D6-97C6241CBB0F}" dt="2025-02-21T07:16:23.946" v="18" actId="1076"/>
        <pc:sldMkLst>
          <pc:docMk/>
          <pc:sldMk cId="3450224148" sldId="256"/>
        </pc:sldMkLst>
        <pc:spChg chg="mod">
          <ac:chgData name="MARIA KARAMPELIA" userId="9dfcc2cac66bf474" providerId="LiveId" clId="{AFC85980-B571-4B5E-89D6-97C6241CBB0F}" dt="2025-02-21T07:16:23.946" v="18" actId="1076"/>
          <ac:spMkLst>
            <pc:docMk/>
            <pc:sldMk cId="3450224148" sldId="256"/>
            <ac:spMk id="2" creationId="{72C8E3BB-2210-CD48-57E2-0A0883BC75B2}"/>
          </ac:spMkLst>
        </pc:spChg>
        <pc:spChg chg="mod">
          <ac:chgData name="MARIA KARAMPELIA" userId="9dfcc2cac66bf474" providerId="LiveId" clId="{AFC85980-B571-4B5E-89D6-97C6241CBB0F}" dt="2025-02-21T07:15:27.824" v="6" actId="1076"/>
          <ac:spMkLst>
            <pc:docMk/>
            <pc:sldMk cId="3450224148" sldId="256"/>
            <ac:spMk id="3" creationId="{CEBD6E5A-2C50-7BDF-08C7-286D667F2473}"/>
          </ac:spMkLst>
        </pc:spChg>
      </pc:sldChg>
      <pc:sldChg chg="modSp mod">
        <pc:chgData name="MARIA KARAMPELIA" userId="9dfcc2cac66bf474" providerId="LiveId" clId="{AFC85980-B571-4B5E-89D6-97C6241CBB0F}" dt="2025-02-21T09:23:59.157" v="23" actId="20577"/>
        <pc:sldMkLst>
          <pc:docMk/>
          <pc:sldMk cId="2128364660" sldId="278"/>
        </pc:sldMkLst>
        <pc:spChg chg="mod">
          <ac:chgData name="MARIA KARAMPELIA" userId="9dfcc2cac66bf474" providerId="LiveId" clId="{AFC85980-B571-4B5E-89D6-97C6241CBB0F}" dt="2025-02-21T09:23:59.157" v="23" actId="20577"/>
          <ac:spMkLst>
            <pc:docMk/>
            <pc:sldMk cId="2128364660" sldId="278"/>
            <ac:spMk id="3" creationId="{00000000-0000-0000-0000-000000000000}"/>
          </ac:spMkLst>
        </pc:spChg>
      </pc:sldChg>
      <pc:sldChg chg="modSp new mod">
        <pc:chgData name="MARIA KARAMPELIA" userId="9dfcc2cac66bf474" providerId="LiveId" clId="{AFC85980-B571-4B5E-89D6-97C6241CBB0F}" dt="2025-02-21T09:54:23.528" v="230" actId="20577"/>
        <pc:sldMkLst>
          <pc:docMk/>
          <pc:sldMk cId="2444126423" sldId="302"/>
        </pc:sldMkLst>
        <pc:spChg chg="mod">
          <ac:chgData name="MARIA KARAMPELIA" userId="9dfcc2cac66bf474" providerId="LiveId" clId="{AFC85980-B571-4B5E-89D6-97C6241CBB0F}" dt="2025-02-21T09:51:55.344" v="45" actId="20577"/>
          <ac:spMkLst>
            <pc:docMk/>
            <pc:sldMk cId="2444126423" sldId="302"/>
            <ac:spMk id="2" creationId="{C0D61B3E-BB0E-7B40-E5D1-15D773B6C22F}"/>
          </ac:spMkLst>
        </pc:spChg>
        <pc:spChg chg="mod">
          <ac:chgData name="MARIA KARAMPELIA" userId="9dfcc2cac66bf474" providerId="LiveId" clId="{AFC85980-B571-4B5E-89D6-97C6241CBB0F}" dt="2025-02-21T09:54:23.528" v="230" actId="20577"/>
          <ac:spMkLst>
            <pc:docMk/>
            <pc:sldMk cId="2444126423" sldId="302"/>
            <ac:spMk id="3" creationId="{BD80BE13-DE96-F8C3-D030-2ACB94B9294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07458E-E3AF-0073-9250-3F4A884660B8}"/>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613FDF06-AA5A-A6FB-CFA1-42FAA48C0F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5A128F27-506A-F31E-A75F-10FDE50E9E33}"/>
              </a:ext>
            </a:extLst>
          </p:cNvPr>
          <p:cNvSpPr>
            <a:spLocks noGrp="1"/>
          </p:cNvSpPr>
          <p:nvPr>
            <p:ph type="dt" sz="half" idx="10"/>
          </p:nvPr>
        </p:nvSpPr>
        <p:spPr/>
        <p:txBody>
          <a:bodyPr/>
          <a:lstStyle/>
          <a:p>
            <a:fld id="{4687D7A6-5307-49FB-A3D9-829CD3A5F3D4}" type="datetimeFigureOut">
              <a:rPr lang="el-GR" smtClean="0"/>
              <a:t>21/2/2025</a:t>
            </a:fld>
            <a:endParaRPr lang="el-GR"/>
          </a:p>
        </p:txBody>
      </p:sp>
      <p:sp>
        <p:nvSpPr>
          <p:cNvPr id="5" name="Θέση υποσέλιδου 4">
            <a:extLst>
              <a:ext uri="{FF2B5EF4-FFF2-40B4-BE49-F238E27FC236}">
                <a16:creationId xmlns:a16="http://schemas.microsoft.com/office/drawing/2014/main" id="{3537E695-2281-BBF3-BF5C-EB1A54E2153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946407F-3F8A-7B20-D6D8-4C1E1CB2DB0C}"/>
              </a:ext>
            </a:extLst>
          </p:cNvPr>
          <p:cNvSpPr>
            <a:spLocks noGrp="1"/>
          </p:cNvSpPr>
          <p:nvPr>
            <p:ph type="sldNum" sz="quarter" idx="12"/>
          </p:nvPr>
        </p:nvSpPr>
        <p:spPr/>
        <p:txBody>
          <a:bodyPr/>
          <a:lstStyle/>
          <a:p>
            <a:fld id="{7CD7F6EF-D4C2-4971-BDC2-4823BEF833EC}" type="slidenum">
              <a:rPr lang="el-GR" smtClean="0"/>
              <a:t>‹#›</a:t>
            </a:fld>
            <a:endParaRPr lang="el-GR"/>
          </a:p>
        </p:txBody>
      </p:sp>
    </p:spTree>
    <p:extLst>
      <p:ext uri="{BB962C8B-B14F-4D97-AF65-F5344CB8AC3E}">
        <p14:creationId xmlns:p14="http://schemas.microsoft.com/office/powerpoint/2010/main" val="3768675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E10EA1-BCCB-072F-6169-D0F6CC9F17C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CCD005F-B7E4-C117-BC6B-F78A667E37BE}"/>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43CF2F5-0AFB-33A0-5A7F-D697E17F1A37}"/>
              </a:ext>
            </a:extLst>
          </p:cNvPr>
          <p:cNvSpPr>
            <a:spLocks noGrp="1"/>
          </p:cNvSpPr>
          <p:nvPr>
            <p:ph type="dt" sz="half" idx="10"/>
          </p:nvPr>
        </p:nvSpPr>
        <p:spPr/>
        <p:txBody>
          <a:bodyPr/>
          <a:lstStyle/>
          <a:p>
            <a:fld id="{4687D7A6-5307-49FB-A3D9-829CD3A5F3D4}" type="datetimeFigureOut">
              <a:rPr lang="el-GR" smtClean="0"/>
              <a:t>21/2/2025</a:t>
            </a:fld>
            <a:endParaRPr lang="el-GR"/>
          </a:p>
        </p:txBody>
      </p:sp>
      <p:sp>
        <p:nvSpPr>
          <p:cNvPr id="5" name="Θέση υποσέλιδου 4">
            <a:extLst>
              <a:ext uri="{FF2B5EF4-FFF2-40B4-BE49-F238E27FC236}">
                <a16:creationId xmlns:a16="http://schemas.microsoft.com/office/drawing/2014/main" id="{7CBC4122-AEAE-89BB-C00B-2C9501AC821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BAFE441-9526-A6DD-1285-2B7126A4D43F}"/>
              </a:ext>
            </a:extLst>
          </p:cNvPr>
          <p:cNvSpPr>
            <a:spLocks noGrp="1"/>
          </p:cNvSpPr>
          <p:nvPr>
            <p:ph type="sldNum" sz="quarter" idx="12"/>
          </p:nvPr>
        </p:nvSpPr>
        <p:spPr/>
        <p:txBody>
          <a:bodyPr/>
          <a:lstStyle/>
          <a:p>
            <a:fld id="{7CD7F6EF-D4C2-4971-BDC2-4823BEF833EC}" type="slidenum">
              <a:rPr lang="el-GR" smtClean="0"/>
              <a:t>‹#›</a:t>
            </a:fld>
            <a:endParaRPr lang="el-GR"/>
          </a:p>
        </p:txBody>
      </p:sp>
    </p:spTree>
    <p:extLst>
      <p:ext uri="{BB962C8B-B14F-4D97-AF65-F5344CB8AC3E}">
        <p14:creationId xmlns:p14="http://schemas.microsoft.com/office/powerpoint/2010/main" val="714865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1A29CE50-E12E-74BE-6128-3772A5DCAD5A}"/>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39C746DC-F88E-BD2E-15BF-A38A2AD502ED}"/>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48A919B-FC35-A70D-575C-9F6DEE740E41}"/>
              </a:ext>
            </a:extLst>
          </p:cNvPr>
          <p:cNvSpPr>
            <a:spLocks noGrp="1"/>
          </p:cNvSpPr>
          <p:nvPr>
            <p:ph type="dt" sz="half" idx="10"/>
          </p:nvPr>
        </p:nvSpPr>
        <p:spPr/>
        <p:txBody>
          <a:bodyPr/>
          <a:lstStyle/>
          <a:p>
            <a:fld id="{4687D7A6-5307-49FB-A3D9-829CD3A5F3D4}" type="datetimeFigureOut">
              <a:rPr lang="el-GR" smtClean="0"/>
              <a:t>21/2/2025</a:t>
            </a:fld>
            <a:endParaRPr lang="el-GR"/>
          </a:p>
        </p:txBody>
      </p:sp>
      <p:sp>
        <p:nvSpPr>
          <p:cNvPr id="5" name="Θέση υποσέλιδου 4">
            <a:extLst>
              <a:ext uri="{FF2B5EF4-FFF2-40B4-BE49-F238E27FC236}">
                <a16:creationId xmlns:a16="http://schemas.microsoft.com/office/drawing/2014/main" id="{0A65F7C6-F9FD-2D54-1E14-BB18B37C94D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DA5760E-E801-4592-7129-8B3F82595686}"/>
              </a:ext>
            </a:extLst>
          </p:cNvPr>
          <p:cNvSpPr>
            <a:spLocks noGrp="1"/>
          </p:cNvSpPr>
          <p:nvPr>
            <p:ph type="sldNum" sz="quarter" idx="12"/>
          </p:nvPr>
        </p:nvSpPr>
        <p:spPr/>
        <p:txBody>
          <a:bodyPr/>
          <a:lstStyle/>
          <a:p>
            <a:fld id="{7CD7F6EF-D4C2-4971-BDC2-4823BEF833EC}" type="slidenum">
              <a:rPr lang="el-GR" smtClean="0"/>
              <a:t>‹#›</a:t>
            </a:fld>
            <a:endParaRPr lang="el-GR"/>
          </a:p>
        </p:txBody>
      </p:sp>
    </p:spTree>
    <p:extLst>
      <p:ext uri="{BB962C8B-B14F-4D97-AF65-F5344CB8AC3E}">
        <p14:creationId xmlns:p14="http://schemas.microsoft.com/office/powerpoint/2010/main" val="2395800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13645A-8C0F-F18C-86C4-9A9F7394903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144EFFC-3B2E-FEBE-BBB7-63600C555E3C}"/>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610A470-98A1-A36B-12E2-4FE353DE0E49}"/>
              </a:ext>
            </a:extLst>
          </p:cNvPr>
          <p:cNvSpPr>
            <a:spLocks noGrp="1"/>
          </p:cNvSpPr>
          <p:nvPr>
            <p:ph type="dt" sz="half" idx="10"/>
          </p:nvPr>
        </p:nvSpPr>
        <p:spPr/>
        <p:txBody>
          <a:bodyPr/>
          <a:lstStyle/>
          <a:p>
            <a:fld id="{4687D7A6-5307-49FB-A3D9-829CD3A5F3D4}" type="datetimeFigureOut">
              <a:rPr lang="el-GR" smtClean="0"/>
              <a:t>21/2/2025</a:t>
            </a:fld>
            <a:endParaRPr lang="el-GR"/>
          </a:p>
        </p:txBody>
      </p:sp>
      <p:sp>
        <p:nvSpPr>
          <p:cNvPr id="5" name="Θέση υποσέλιδου 4">
            <a:extLst>
              <a:ext uri="{FF2B5EF4-FFF2-40B4-BE49-F238E27FC236}">
                <a16:creationId xmlns:a16="http://schemas.microsoft.com/office/drawing/2014/main" id="{5D845A9C-4B43-B493-2E21-709EC8EA2CF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4615B6D-2F6A-A736-ACBE-BDD920B4C7D3}"/>
              </a:ext>
            </a:extLst>
          </p:cNvPr>
          <p:cNvSpPr>
            <a:spLocks noGrp="1"/>
          </p:cNvSpPr>
          <p:nvPr>
            <p:ph type="sldNum" sz="quarter" idx="12"/>
          </p:nvPr>
        </p:nvSpPr>
        <p:spPr/>
        <p:txBody>
          <a:bodyPr/>
          <a:lstStyle/>
          <a:p>
            <a:fld id="{7CD7F6EF-D4C2-4971-BDC2-4823BEF833EC}" type="slidenum">
              <a:rPr lang="el-GR" smtClean="0"/>
              <a:t>‹#›</a:t>
            </a:fld>
            <a:endParaRPr lang="el-GR"/>
          </a:p>
        </p:txBody>
      </p:sp>
    </p:spTree>
    <p:extLst>
      <p:ext uri="{BB962C8B-B14F-4D97-AF65-F5344CB8AC3E}">
        <p14:creationId xmlns:p14="http://schemas.microsoft.com/office/powerpoint/2010/main" val="2739100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F6341A-DF51-1EC6-7786-12CD39790011}"/>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EE710D5-2881-F96E-C708-5F859286499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CD861CA5-DFAD-CE0A-6949-F4BA496A65AA}"/>
              </a:ext>
            </a:extLst>
          </p:cNvPr>
          <p:cNvSpPr>
            <a:spLocks noGrp="1"/>
          </p:cNvSpPr>
          <p:nvPr>
            <p:ph type="dt" sz="half" idx="10"/>
          </p:nvPr>
        </p:nvSpPr>
        <p:spPr/>
        <p:txBody>
          <a:bodyPr/>
          <a:lstStyle/>
          <a:p>
            <a:fld id="{4687D7A6-5307-49FB-A3D9-829CD3A5F3D4}" type="datetimeFigureOut">
              <a:rPr lang="el-GR" smtClean="0"/>
              <a:t>21/2/2025</a:t>
            </a:fld>
            <a:endParaRPr lang="el-GR"/>
          </a:p>
        </p:txBody>
      </p:sp>
      <p:sp>
        <p:nvSpPr>
          <p:cNvPr id="5" name="Θέση υποσέλιδου 4">
            <a:extLst>
              <a:ext uri="{FF2B5EF4-FFF2-40B4-BE49-F238E27FC236}">
                <a16:creationId xmlns:a16="http://schemas.microsoft.com/office/drawing/2014/main" id="{6F249D58-1C07-805D-EB78-2A4D515D64A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86A9600-FEEE-B10A-CFCB-062495E1F447}"/>
              </a:ext>
            </a:extLst>
          </p:cNvPr>
          <p:cNvSpPr>
            <a:spLocks noGrp="1"/>
          </p:cNvSpPr>
          <p:nvPr>
            <p:ph type="sldNum" sz="quarter" idx="12"/>
          </p:nvPr>
        </p:nvSpPr>
        <p:spPr/>
        <p:txBody>
          <a:bodyPr/>
          <a:lstStyle/>
          <a:p>
            <a:fld id="{7CD7F6EF-D4C2-4971-BDC2-4823BEF833EC}" type="slidenum">
              <a:rPr lang="el-GR" smtClean="0"/>
              <a:t>‹#›</a:t>
            </a:fld>
            <a:endParaRPr lang="el-GR"/>
          </a:p>
        </p:txBody>
      </p:sp>
    </p:spTree>
    <p:extLst>
      <p:ext uri="{BB962C8B-B14F-4D97-AF65-F5344CB8AC3E}">
        <p14:creationId xmlns:p14="http://schemas.microsoft.com/office/powerpoint/2010/main" val="319475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0FE454-1AEF-1239-BEF7-FD39267BBA9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36D44E8-54F8-4392-E238-96491EC3A031}"/>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2BD45B47-ADD5-626E-A9FA-F99614A846E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EE0659C4-8B58-CA11-B5B6-C4BC64D0AEE6}"/>
              </a:ext>
            </a:extLst>
          </p:cNvPr>
          <p:cNvSpPr>
            <a:spLocks noGrp="1"/>
          </p:cNvSpPr>
          <p:nvPr>
            <p:ph type="dt" sz="half" idx="10"/>
          </p:nvPr>
        </p:nvSpPr>
        <p:spPr/>
        <p:txBody>
          <a:bodyPr/>
          <a:lstStyle/>
          <a:p>
            <a:fld id="{4687D7A6-5307-49FB-A3D9-829CD3A5F3D4}" type="datetimeFigureOut">
              <a:rPr lang="el-GR" smtClean="0"/>
              <a:t>21/2/2025</a:t>
            </a:fld>
            <a:endParaRPr lang="el-GR"/>
          </a:p>
        </p:txBody>
      </p:sp>
      <p:sp>
        <p:nvSpPr>
          <p:cNvPr id="6" name="Θέση υποσέλιδου 5">
            <a:extLst>
              <a:ext uri="{FF2B5EF4-FFF2-40B4-BE49-F238E27FC236}">
                <a16:creationId xmlns:a16="http://schemas.microsoft.com/office/drawing/2014/main" id="{2FDAB27C-F91D-D99B-8800-2C5F9D6377C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6B16F66-F9D8-ED97-F2DF-FA923EB9ABF9}"/>
              </a:ext>
            </a:extLst>
          </p:cNvPr>
          <p:cNvSpPr>
            <a:spLocks noGrp="1"/>
          </p:cNvSpPr>
          <p:nvPr>
            <p:ph type="sldNum" sz="quarter" idx="12"/>
          </p:nvPr>
        </p:nvSpPr>
        <p:spPr/>
        <p:txBody>
          <a:bodyPr/>
          <a:lstStyle/>
          <a:p>
            <a:fld id="{7CD7F6EF-D4C2-4971-BDC2-4823BEF833EC}" type="slidenum">
              <a:rPr lang="el-GR" smtClean="0"/>
              <a:t>‹#›</a:t>
            </a:fld>
            <a:endParaRPr lang="el-GR"/>
          </a:p>
        </p:txBody>
      </p:sp>
    </p:spTree>
    <p:extLst>
      <p:ext uri="{BB962C8B-B14F-4D97-AF65-F5344CB8AC3E}">
        <p14:creationId xmlns:p14="http://schemas.microsoft.com/office/powerpoint/2010/main" val="372183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13E298-4CAC-30DD-5878-D4B3ED0D4A00}"/>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BFADFF6-2AD5-B49E-E2F2-E2BBB1FA98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101D5436-E4E4-1C7B-FC86-B6699C119877}"/>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237C1174-80D6-EC67-55F0-740726BF4E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B4C3693F-E151-5250-FFDF-1A0270F32C0C}"/>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1227987B-5C1C-0C6F-6DF8-B500797EA89C}"/>
              </a:ext>
            </a:extLst>
          </p:cNvPr>
          <p:cNvSpPr>
            <a:spLocks noGrp="1"/>
          </p:cNvSpPr>
          <p:nvPr>
            <p:ph type="dt" sz="half" idx="10"/>
          </p:nvPr>
        </p:nvSpPr>
        <p:spPr/>
        <p:txBody>
          <a:bodyPr/>
          <a:lstStyle/>
          <a:p>
            <a:fld id="{4687D7A6-5307-49FB-A3D9-829CD3A5F3D4}" type="datetimeFigureOut">
              <a:rPr lang="el-GR" smtClean="0"/>
              <a:t>21/2/2025</a:t>
            </a:fld>
            <a:endParaRPr lang="el-GR"/>
          </a:p>
        </p:txBody>
      </p:sp>
      <p:sp>
        <p:nvSpPr>
          <p:cNvPr id="8" name="Θέση υποσέλιδου 7">
            <a:extLst>
              <a:ext uri="{FF2B5EF4-FFF2-40B4-BE49-F238E27FC236}">
                <a16:creationId xmlns:a16="http://schemas.microsoft.com/office/drawing/2014/main" id="{6CF10734-DCD5-7180-0757-9F02C2DD975C}"/>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5AEACC0C-528D-43E0-1F20-2DAA10BEFD2C}"/>
              </a:ext>
            </a:extLst>
          </p:cNvPr>
          <p:cNvSpPr>
            <a:spLocks noGrp="1"/>
          </p:cNvSpPr>
          <p:nvPr>
            <p:ph type="sldNum" sz="quarter" idx="12"/>
          </p:nvPr>
        </p:nvSpPr>
        <p:spPr/>
        <p:txBody>
          <a:bodyPr/>
          <a:lstStyle/>
          <a:p>
            <a:fld id="{7CD7F6EF-D4C2-4971-BDC2-4823BEF833EC}" type="slidenum">
              <a:rPr lang="el-GR" smtClean="0"/>
              <a:t>‹#›</a:t>
            </a:fld>
            <a:endParaRPr lang="el-GR"/>
          </a:p>
        </p:txBody>
      </p:sp>
    </p:spTree>
    <p:extLst>
      <p:ext uri="{BB962C8B-B14F-4D97-AF65-F5344CB8AC3E}">
        <p14:creationId xmlns:p14="http://schemas.microsoft.com/office/powerpoint/2010/main" val="3997310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CD44C2-4352-FCFD-B6BA-E91AFB1C3EE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BBA22739-B4AE-EA96-E4C9-F076170FC108}"/>
              </a:ext>
            </a:extLst>
          </p:cNvPr>
          <p:cNvSpPr>
            <a:spLocks noGrp="1"/>
          </p:cNvSpPr>
          <p:nvPr>
            <p:ph type="dt" sz="half" idx="10"/>
          </p:nvPr>
        </p:nvSpPr>
        <p:spPr/>
        <p:txBody>
          <a:bodyPr/>
          <a:lstStyle/>
          <a:p>
            <a:fld id="{4687D7A6-5307-49FB-A3D9-829CD3A5F3D4}" type="datetimeFigureOut">
              <a:rPr lang="el-GR" smtClean="0"/>
              <a:t>21/2/2025</a:t>
            </a:fld>
            <a:endParaRPr lang="el-GR"/>
          </a:p>
        </p:txBody>
      </p:sp>
      <p:sp>
        <p:nvSpPr>
          <p:cNvPr id="4" name="Θέση υποσέλιδου 3">
            <a:extLst>
              <a:ext uri="{FF2B5EF4-FFF2-40B4-BE49-F238E27FC236}">
                <a16:creationId xmlns:a16="http://schemas.microsoft.com/office/drawing/2014/main" id="{1648B39D-EDBC-1366-69E7-6B9EE4CE54BD}"/>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819D389A-9BE0-1EE4-6C20-F554E8C6C63D}"/>
              </a:ext>
            </a:extLst>
          </p:cNvPr>
          <p:cNvSpPr>
            <a:spLocks noGrp="1"/>
          </p:cNvSpPr>
          <p:nvPr>
            <p:ph type="sldNum" sz="quarter" idx="12"/>
          </p:nvPr>
        </p:nvSpPr>
        <p:spPr/>
        <p:txBody>
          <a:bodyPr/>
          <a:lstStyle/>
          <a:p>
            <a:fld id="{7CD7F6EF-D4C2-4971-BDC2-4823BEF833EC}" type="slidenum">
              <a:rPr lang="el-GR" smtClean="0"/>
              <a:t>‹#›</a:t>
            </a:fld>
            <a:endParaRPr lang="el-GR"/>
          </a:p>
        </p:txBody>
      </p:sp>
    </p:spTree>
    <p:extLst>
      <p:ext uri="{BB962C8B-B14F-4D97-AF65-F5344CB8AC3E}">
        <p14:creationId xmlns:p14="http://schemas.microsoft.com/office/powerpoint/2010/main" val="419236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1D2721B0-C4FA-9D5D-3EFB-0169F0A2F5BB}"/>
              </a:ext>
            </a:extLst>
          </p:cNvPr>
          <p:cNvSpPr>
            <a:spLocks noGrp="1"/>
          </p:cNvSpPr>
          <p:nvPr>
            <p:ph type="dt" sz="half" idx="10"/>
          </p:nvPr>
        </p:nvSpPr>
        <p:spPr/>
        <p:txBody>
          <a:bodyPr/>
          <a:lstStyle/>
          <a:p>
            <a:fld id="{4687D7A6-5307-49FB-A3D9-829CD3A5F3D4}" type="datetimeFigureOut">
              <a:rPr lang="el-GR" smtClean="0"/>
              <a:t>21/2/2025</a:t>
            </a:fld>
            <a:endParaRPr lang="el-GR"/>
          </a:p>
        </p:txBody>
      </p:sp>
      <p:sp>
        <p:nvSpPr>
          <p:cNvPr id="3" name="Θέση υποσέλιδου 2">
            <a:extLst>
              <a:ext uri="{FF2B5EF4-FFF2-40B4-BE49-F238E27FC236}">
                <a16:creationId xmlns:a16="http://schemas.microsoft.com/office/drawing/2014/main" id="{8B6D4A71-D45A-8869-ECF4-19851F163104}"/>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F673B3F8-9B83-B28F-0146-695888095312}"/>
              </a:ext>
            </a:extLst>
          </p:cNvPr>
          <p:cNvSpPr>
            <a:spLocks noGrp="1"/>
          </p:cNvSpPr>
          <p:nvPr>
            <p:ph type="sldNum" sz="quarter" idx="12"/>
          </p:nvPr>
        </p:nvSpPr>
        <p:spPr/>
        <p:txBody>
          <a:bodyPr/>
          <a:lstStyle/>
          <a:p>
            <a:fld id="{7CD7F6EF-D4C2-4971-BDC2-4823BEF833EC}" type="slidenum">
              <a:rPr lang="el-GR" smtClean="0"/>
              <a:t>‹#›</a:t>
            </a:fld>
            <a:endParaRPr lang="el-GR"/>
          </a:p>
        </p:txBody>
      </p:sp>
    </p:spTree>
    <p:extLst>
      <p:ext uri="{BB962C8B-B14F-4D97-AF65-F5344CB8AC3E}">
        <p14:creationId xmlns:p14="http://schemas.microsoft.com/office/powerpoint/2010/main" val="710647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7232F2-4906-92EF-6EB5-9BA15474A7D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74317CF-B859-E948-A883-1C36EB7A5B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A2436F2D-2CC3-34D2-29DF-24CEF1F195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BA05B37B-98C7-86F9-D7A1-E0252E989C5F}"/>
              </a:ext>
            </a:extLst>
          </p:cNvPr>
          <p:cNvSpPr>
            <a:spLocks noGrp="1"/>
          </p:cNvSpPr>
          <p:nvPr>
            <p:ph type="dt" sz="half" idx="10"/>
          </p:nvPr>
        </p:nvSpPr>
        <p:spPr/>
        <p:txBody>
          <a:bodyPr/>
          <a:lstStyle/>
          <a:p>
            <a:fld id="{4687D7A6-5307-49FB-A3D9-829CD3A5F3D4}" type="datetimeFigureOut">
              <a:rPr lang="el-GR" smtClean="0"/>
              <a:t>21/2/2025</a:t>
            </a:fld>
            <a:endParaRPr lang="el-GR"/>
          </a:p>
        </p:txBody>
      </p:sp>
      <p:sp>
        <p:nvSpPr>
          <p:cNvPr id="6" name="Θέση υποσέλιδου 5">
            <a:extLst>
              <a:ext uri="{FF2B5EF4-FFF2-40B4-BE49-F238E27FC236}">
                <a16:creationId xmlns:a16="http://schemas.microsoft.com/office/drawing/2014/main" id="{4EEA1A79-434F-75D9-895E-860F1C465E9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B7A6AF5-DE41-9179-4C3F-671945784647}"/>
              </a:ext>
            </a:extLst>
          </p:cNvPr>
          <p:cNvSpPr>
            <a:spLocks noGrp="1"/>
          </p:cNvSpPr>
          <p:nvPr>
            <p:ph type="sldNum" sz="quarter" idx="12"/>
          </p:nvPr>
        </p:nvSpPr>
        <p:spPr/>
        <p:txBody>
          <a:bodyPr/>
          <a:lstStyle/>
          <a:p>
            <a:fld id="{7CD7F6EF-D4C2-4971-BDC2-4823BEF833EC}" type="slidenum">
              <a:rPr lang="el-GR" smtClean="0"/>
              <a:t>‹#›</a:t>
            </a:fld>
            <a:endParaRPr lang="el-GR"/>
          </a:p>
        </p:txBody>
      </p:sp>
    </p:spTree>
    <p:extLst>
      <p:ext uri="{BB962C8B-B14F-4D97-AF65-F5344CB8AC3E}">
        <p14:creationId xmlns:p14="http://schemas.microsoft.com/office/powerpoint/2010/main" val="133246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3890FC-B0FF-40D1-5F88-7BAD95AEAE8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FAA577B1-CE7D-B9C0-F1CD-80AF111CA8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2F1E175-9B98-1E5D-33F8-B58F8C48E6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CFC8CF0-E83A-5504-2303-D923743D928D}"/>
              </a:ext>
            </a:extLst>
          </p:cNvPr>
          <p:cNvSpPr>
            <a:spLocks noGrp="1"/>
          </p:cNvSpPr>
          <p:nvPr>
            <p:ph type="dt" sz="half" idx="10"/>
          </p:nvPr>
        </p:nvSpPr>
        <p:spPr/>
        <p:txBody>
          <a:bodyPr/>
          <a:lstStyle/>
          <a:p>
            <a:fld id="{4687D7A6-5307-49FB-A3D9-829CD3A5F3D4}" type="datetimeFigureOut">
              <a:rPr lang="el-GR" smtClean="0"/>
              <a:t>21/2/2025</a:t>
            </a:fld>
            <a:endParaRPr lang="el-GR"/>
          </a:p>
        </p:txBody>
      </p:sp>
      <p:sp>
        <p:nvSpPr>
          <p:cNvPr id="6" name="Θέση υποσέλιδου 5">
            <a:extLst>
              <a:ext uri="{FF2B5EF4-FFF2-40B4-BE49-F238E27FC236}">
                <a16:creationId xmlns:a16="http://schemas.microsoft.com/office/drawing/2014/main" id="{3646E896-BDE5-B9BB-7004-3EDEE3BBAA5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83A3157-9C1E-0709-371D-0723DEC8B928}"/>
              </a:ext>
            </a:extLst>
          </p:cNvPr>
          <p:cNvSpPr>
            <a:spLocks noGrp="1"/>
          </p:cNvSpPr>
          <p:nvPr>
            <p:ph type="sldNum" sz="quarter" idx="12"/>
          </p:nvPr>
        </p:nvSpPr>
        <p:spPr/>
        <p:txBody>
          <a:bodyPr/>
          <a:lstStyle/>
          <a:p>
            <a:fld id="{7CD7F6EF-D4C2-4971-BDC2-4823BEF833EC}" type="slidenum">
              <a:rPr lang="el-GR" smtClean="0"/>
              <a:t>‹#›</a:t>
            </a:fld>
            <a:endParaRPr lang="el-GR"/>
          </a:p>
        </p:txBody>
      </p:sp>
    </p:spTree>
    <p:extLst>
      <p:ext uri="{BB962C8B-B14F-4D97-AF65-F5344CB8AC3E}">
        <p14:creationId xmlns:p14="http://schemas.microsoft.com/office/powerpoint/2010/main" val="1184525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8CB60624-539E-72F5-14F3-F77CC1D863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CD505AA-E128-DBE3-AE75-9477E20F4F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AF5CA0B-93D7-5487-D44C-7DD292D784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87D7A6-5307-49FB-A3D9-829CD3A5F3D4}" type="datetimeFigureOut">
              <a:rPr lang="el-GR" smtClean="0"/>
              <a:t>21/2/2025</a:t>
            </a:fld>
            <a:endParaRPr lang="el-GR"/>
          </a:p>
        </p:txBody>
      </p:sp>
      <p:sp>
        <p:nvSpPr>
          <p:cNvPr id="5" name="Θέση υποσέλιδου 4">
            <a:extLst>
              <a:ext uri="{FF2B5EF4-FFF2-40B4-BE49-F238E27FC236}">
                <a16:creationId xmlns:a16="http://schemas.microsoft.com/office/drawing/2014/main" id="{411A9E0C-5462-7A45-880F-2493C13F49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E3D4AC8B-DD19-465B-F8D7-4BDF3BC0D7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CD7F6EF-D4C2-4971-BDC2-4823BEF833EC}" type="slidenum">
              <a:rPr lang="el-GR" smtClean="0"/>
              <a:t>‹#›</a:t>
            </a:fld>
            <a:endParaRPr lang="el-GR"/>
          </a:p>
        </p:txBody>
      </p:sp>
    </p:spTree>
    <p:extLst>
      <p:ext uri="{BB962C8B-B14F-4D97-AF65-F5344CB8AC3E}">
        <p14:creationId xmlns:p14="http://schemas.microsoft.com/office/powerpoint/2010/main" val="33424881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C8E3BB-2210-CD48-57E2-0A0883BC75B2}"/>
              </a:ext>
            </a:extLst>
          </p:cNvPr>
          <p:cNvSpPr>
            <a:spLocks noGrp="1"/>
          </p:cNvSpPr>
          <p:nvPr>
            <p:ph type="ctrTitle"/>
          </p:nvPr>
        </p:nvSpPr>
        <p:spPr>
          <a:xfrm>
            <a:off x="0" y="311727"/>
            <a:ext cx="12192000" cy="5330536"/>
          </a:xfrm>
        </p:spPr>
        <p:txBody>
          <a:bodyPr>
            <a:normAutofit fontScale="90000"/>
          </a:bodyPr>
          <a:lstStyle/>
          <a:p>
            <a:pPr marL="0" indent="0"/>
            <a:r>
              <a:rPr lang="el-GR" sz="3600" b="1" dirty="0"/>
              <a:t>ΒΙΟΗΘΙΚΗ</a:t>
            </a:r>
            <a:br>
              <a:rPr lang="el-GR" sz="3600" b="1" dirty="0"/>
            </a:br>
            <a:r>
              <a:rPr lang="el-GR" sz="3600" b="1" dirty="0"/>
              <a:t>ΕΝΟΤΗΤΑ 2</a:t>
            </a:r>
            <a:r>
              <a:rPr lang="el-GR" sz="3600" b="1" baseline="30000" dirty="0"/>
              <a:t>Η</a:t>
            </a:r>
            <a:r>
              <a:rPr lang="el-GR" sz="3600" b="1" dirty="0"/>
              <a:t> </a:t>
            </a:r>
            <a:br>
              <a:rPr lang="el-GR" sz="3600" b="1" dirty="0"/>
            </a:br>
            <a:r>
              <a:rPr lang="el-GR" sz="3600" dirty="0"/>
              <a:t>ΟΙ ΤΕΧΝΙΚΕΣ ΠΑΡΕΜΒΑΣΕΙΣ ΣΤΟ ΑΝΘΡΩΠΙΝΟ ΓΟΝΙΔΙΩΜΑ</a:t>
            </a:r>
            <a:br>
              <a:rPr lang="el-GR" sz="3600" dirty="0"/>
            </a:br>
            <a:r>
              <a:rPr lang="el-GR" sz="3600" dirty="0"/>
              <a:t>ΓΕΝΕΤΙΚΗ ΤΕΧΝΟΛΟΓΙΑ ΚΑΙ ΓΕΝΕΤΙΚΗ ΜΗΧΑΝΙΚΗ</a:t>
            </a:r>
            <a:br>
              <a:rPr lang="el-GR" sz="3600" dirty="0"/>
            </a:br>
            <a:r>
              <a:rPr lang="el-GR" sz="3600" b="1" dirty="0"/>
              <a:t>Βιοτεχνολογία, γενετική τεχνολογία και γενετική μηχανική</a:t>
            </a:r>
            <a:br>
              <a:rPr lang="el-GR" sz="3600" b="1" dirty="0"/>
            </a:br>
            <a:r>
              <a:rPr lang="el-GR" sz="3600" b="1" dirty="0">
                <a:solidFill>
                  <a:srgbClr val="FF0000"/>
                </a:solidFill>
              </a:rPr>
              <a:t>Από το βιβλίο του κ. Νικολάου </a:t>
            </a:r>
            <a:r>
              <a:rPr lang="el-GR" sz="3600" b="1" dirty="0" err="1">
                <a:solidFill>
                  <a:srgbClr val="FF0000"/>
                </a:solidFill>
              </a:rPr>
              <a:t>Κόιου</a:t>
            </a:r>
            <a:r>
              <a:rPr lang="el-GR" sz="3600" b="1" dirty="0">
                <a:solidFill>
                  <a:srgbClr val="FF0000"/>
                </a:solidFill>
              </a:rPr>
              <a:t>, Ηθική θεώρηση των τεχνικών παρεμβάσεων στο ανθρώπινο </a:t>
            </a:r>
            <a:r>
              <a:rPr lang="el-GR" sz="3600" b="1" dirty="0" err="1">
                <a:solidFill>
                  <a:srgbClr val="FF0000"/>
                </a:solidFill>
              </a:rPr>
              <a:t>γονιδίωμα</a:t>
            </a:r>
            <a:r>
              <a:rPr lang="el-GR" sz="3600" b="1" dirty="0">
                <a:solidFill>
                  <a:srgbClr val="FF0000"/>
                </a:solidFill>
              </a:rPr>
              <a:t>, Εκδόσεις Σταμούλη Α.Ε., Αθήνα 2003, </a:t>
            </a:r>
            <a:r>
              <a:rPr lang="el-GR" sz="3600" b="1" dirty="0" err="1">
                <a:solidFill>
                  <a:srgbClr val="FF0000"/>
                </a:solidFill>
              </a:rPr>
              <a:t>σσ</a:t>
            </a:r>
            <a:r>
              <a:rPr lang="el-GR" sz="3600" b="1" dirty="0">
                <a:solidFill>
                  <a:srgbClr val="FF0000"/>
                </a:solidFill>
              </a:rPr>
              <a:t>. 35-56</a:t>
            </a:r>
            <a:br>
              <a:rPr lang="el-GR" b="1" dirty="0">
                <a:solidFill>
                  <a:srgbClr val="FF0000"/>
                </a:solidFill>
              </a:rPr>
            </a:br>
            <a:br>
              <a:rPr lang="el-GR" dirty="0"/>
            </a:br>
            <a:endParaRPr lang="el-GR" dirty="0"/>
          </a:p>
        </p:txBody>
      </p:sp>
      <p:sp>
        <p:nvSpPr>
          <p:cNvPr id="3" name="Υπότιτλος 2">
            <a:extLst>
              <a:ext uri="{FF2B5EF4-FFF2-40B4-BE49-F238E27FC236}">
                <a16:creationId xmlns:a16="http://schemas.microsoft.com/office/drawing/2014/main" id="{CEBD6E5A-2C50-7BDF-08C7-286D667F2473}"/>
              </a:ext>
            </a:extLst>
          </p:cNvPr>
          <p:cNvSpPr>
            <a:spLocks noGrp="1"/>
          </p:cNvSpPr>
          <p:nvPr>
            <p:ph type="subTitle" idx="1"/>
          </p:nvPr>
        </p:nvSpPr>
        <p:spPr>
          <a:xfrm>
            <a:off x="1524000" y="4630738"/>
            <a:ext cx="9144000" cy="2227262"/>
          </a:xfrm>
        </p:spPr>
        <p:txBody>
          <a:bodyPr>
            <a:normAutofit lnSpcReduction="10000"/>
          </a:bodyPr>
          <a:lstStyle/>
          <a:p>
            <a:endParaRPr lang="el-GR" dirty="0"/>
          </a:p>
          <a:p>
            <a:r>
              <a:rPr lang="el-GR" dirty="0"/>
              <a:t>ΔΙΔΑΣΚΟΥΣΑ: ΜΑΡΙΑ ΚΑΡΑΜΠΕΛΙΑ </a:t>
            </a:r>
          </a:p>
          <a:p>
            <a:r>
              <a:rPr lang="el-GR" dirty="0"/>
              <a:t>ΕΞΑΜΗΝΟ: Η’ </a:t>
            </a:r>
          </a:p>
          <a:p>
            <a:r>
              <a:rPr lang="el-GR" dirty="0"/>
              <a:t>ΙΕΡΑΤΙΚΩΝ ΣΠΟΥΔΩΝ</a:t>
            </a:r>
          </a:p>
          <a:p>
            <a:r>
              <a:rPr lang="el-GR" dirty="0"/>
              <a:t>ΑΕΑΑ</a:t>
            </a:r>
          </a:p>
        </p:txBody>
      </p:sp>
    </p:spTree>
    <p:extLst>
      <p:ext uri="{BB962C8B-B14F-4D97-AF65-F5344CB8AC3E}">
        <p14:creationId xmlns:p14="http://schemas.microsoft.com/office/powerpoint/2010/main" val="34502241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p:txBody>
          <a:bodyPr/>
          <a:lstStyle/>
          <a:p>
            <a:pPr marL="0" indent="0">
              <a:buNone/>
            </a:pPr>
            <a:r>
              <a:rPr lang="el-GR" dirty="0"/>
              <a:t>Για εκατοντάδες χρόνια οι </a:t>
            </a:r>
            <a:r>
              <a:rPr lang="el-GR" dirty="0" err="1"/>
              <a:t>φυτοκαλλιεργητές</a:t>
            </a:r>
            <a:r>
              <a:rPr lang="el-GR" dirty="0"/>
              <a:t> έκαναν διασταυρώσεις συγγενικών μεταξύ τους φυτών για να προσδώσουν στο φυτό τα </a:t>
            </a:r>
            <a:r>
              <a:rPr lang="el-GR" b="1" dirty="0"/>
              <a:t>επιθυμητά χαρακτηριστικά</a:t>
            </a:r>
            <a:r>
              <a:rPr lang="el-GR" dirty="0"/>
              <a:t>. </a:t>
            </a:r>
          </a:p>
          <a:p>
            <a:pPr lvl="0"/>
            <a:r>
              <a:rPr lang="el-GR" dirty="0"/>
              <a:t>Στις μέρες μας η γενετική μηχανική τροποποιεί τα γονίδια σε κυτταρικό και μοριακό επίπεδο.</a:t>
            </a:r>
          </a:p>
          <a:p>
            <a:pPr lvl="0"/>
            <a:r>
              <a:rPr lang="el-GR" dirty="0"/>
              <a:t>Με τις νέες τεχνικές είναι δυνατόν να απομονωθούν τα επιθυμητά γονίδια ενός οργανισμού και να ενσωματωθούν σε έναν άλλον.</a:t>
            </a:r>
          </a:p>
          <a:p>
            <a:pPr lvl="0"/>
            <a:r>
              <a:rPr lang="el-GR" dirty="0"/>
              <a:t>Το αποτέλεσμα είναι η αλλαγή της γενετικής φυσιογνωμίας του </a:t>
            </a:r>
            <a:r>
              <a:rPr lang="el-GR" dirty="0" err="1"/>
              <a:t>αποδοχέως</a:t>
            </a:r>
            <a:r>
              <a:rPr lang="el-GR" dirty="0"/>
              <a:t>.</a:t>
            </a:r>
          </a:p>
          <a:p>
            <a:pPr marL="0" indent="0">
              <a:buNone/>
            </a:pPr>
            <a:endParaRPr lang="el-GR" dirty="0"/>
          </a:p>
        </p:txBody>
      </p:sp>
    </p:spTree>
    <p:extLst>
      <p:ext uri="{BB962C8B-B14F-4D97-AF65-F5344CB8AC3E}">
        <p14:creationId xmlns:p14="http://schemas.microsoft.com/office/powerpoint/2010/main" val="3650182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p:txBody>
          <a:bodyPr/>
          <a:lstStyle/>
          <a:p>
            <a:pPr marL="0" indent="0">
              <a:buNone/>
            </a:pPr>
            <a:r>
              <a:rPr lang="el-GR" dirty="0"/>
              <a:t>Μερικά παραδείγματα της εφαρμοσμένης γενετικής μηχανικής στη γεωργία είναι: </a:t>
            </a:r>
          </a:p>
          <a:p>
            <a:pPr lvl="0"/>
            <a:r>
              <a:rPr lang="el-GR" dirty="0"/>
              <a:t>Ανθεκτικά σε ασθένειες και έντομα μήλα, μπανάνες, καλαμπόκι, μαρούλια, πατάτες και τομάτες. </a:t>
            </a:r>
          </a:p>
          <a:p>
            <a:pPr lvl="0"/>
            <a:r>
              <a:rPr lang="el-GR" dirty="0"/>
              <a:t>Μπρόκολα τα οποία αργούν να ωριμάσουν.</a:t>
            </a:r>
          </a:p>
          <a:p>
            <a:pPr lvl="0"/>
            <a:r>
              <a:rPr lang="el-GR" dirty="0"/>
              <a:t>Νέες ποικιλίες σταφυλιών χωρίς σπόρους.</a:t>
            </a:r>
          </a:p>
          <a:p>
            <a:pPr lvl="0"/>
            <a:r>
              <a:rPr lang="el-GR" dirty="0"/>
              <a:t>Σιτάρι και σόγια ανθεκτικά στα ζιζάνια.</a:t>
            </a:r>
          </a:p>
          <a:p>
            <a:pPr lvl="0"/>
            <a:r>
              <a:rPr lang="el-GR" dirty="0"/>
              <a:t>Καφές με μικρότερη περιεκτικότητα καφεΐνης και περισσότερο άρωμα.</a:t>
            </a:r>
          </a:p>
          <a:p>
            <a:pPr marL="0" indent="0">
              <a:buNone/>
            </a:pPr>
            <a:endParaRPr lang="el-GR" dirty="0"/>
          </a:p>
        </p:txBody>
      </p:sp>
    </p:spTree>
    <p:extLst>
      <p:ext uri="{BB962C8B-B14F-4D97-AF65-F5344CB8AC3E}">
        <p14:creationId xmlns:p14="http://schemas.microsoft.com/office/powerpoint/2010/main" val="485689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p:txBody>
          <a:bodyPr>
            <a:normAutofit fontScale="92500" lnSpcReduction="10000"/>
          </a:bodyPr>
          <a:lstStyle/>
          <a:p>
            <a:pPr marL="0" indent="0">
              <a:buNone/>
            </a:pPr>
            <a:r>
              <a:rPr lang="el-GR" dirty="0"/>
              <a:t>Η </a:t>
            </a:r>
            <a:r>
              <a:rPr lang="el-GR" b="1" dirty="0"/>
              <a:t>γενετική μηχανική</a:t>
            </a:r>
            <a:r>
              <a:rPr lang="el-GR" dirty="0"/>
              <a:t> μαζί με </a:t>
            </a:r>
            <a:r>
              <a:rPr lang="el-GR" b="1" dirty="0"/>
              <a:t>την καλλιέργεια φυτικών ιστών</a:t>
            </a:r>
            <a:r>
              <a:rPr lang="el-GR" dirty="0"/>
              <a:t> αποτελούν τη </a:t>
            </a:r>
            <a:r>
              <a:rPr lang="el-GR" b="1" dirty="0"/>
              <a:t>σύγχρονη βιοτεχνολογία των φυτών</a:t>
            </a:r>
            <a:r>
              <a:rPr lang="el-GR" dirty="0"/>
              <a:t>, η οποία επαγγέλλεται πολύπλευρες ωφέλειες, όπως μεγαλύτερες δυνατότητες αγροτικής παραγωγής, ικανές να δώσουν λύση στο πρόβλημα της πείνας, φυτά ανθεκτικότερα σε ασθένειες και παράσιτα, μείωση της χρήσης χημικών, βελτίωση της ποιότητας των τροφίμων κ.τ.λ. </a:t>
            </a:r>
          </a:p>
          <a:p>
            <a:r>
              <a:rPr lang="el-GR" dirty="0"/>
              <a:t>Η σημασία των εφαρμογών της γενετικής μηχανικής στα φυτά και στα ζώα έχει να κάνει με ύψιστης σπουδαιότητας περιοχές της ανθρώπινης ζωής, όπως </a:t>
            </a:r>
            <a:r>
              <a:rPr lang="el-GR" b="1" dirty="0"/>
              <a:t>η περιοχή της υγείας</a:t>
            </a:r>
            <a:r>
              <a:rPr lang="el-GR" dirty="0"/>
              <a:t>. </a:t>
            </a:r>
          </a:p>
          <a:p>
            <a:r>
              <a:rPr lang="el-GR" dirty="0"/>
              <a:t>Ωστόσο, τα δύο επιτεύγματα της γενετικής μηχανικής που δημιούργησαν τις περισσότερες συζητήσεις είναι η </a:t>
            </a:r>
            <a:r>
              <a:rPr lang="el-GR" u="sng" dirty="0"/>
              <a:t>κλωνοποίηση</a:t>
            </a:r>
            <a:r>
              <a:rPr lang="el-GR" dirty="0"/>
              <a:t> και η </a:t>
            </a:r>
            <a:r>
              <a:rPr lang="el-GR" u="sng" dirty="0"/>
              <a:t>δημιουργία</a:t>
            </a:r>
            <a:r>
              <a:rPr lang="el-GR" dirty="0"/>
              <a:t> </a:t>
            </a:r>
            <a:r>
              <a:rPr lang="el-GR" u="sng" dirty="0" err="1"/>
              <a:t>διαγονιδιακών</a:t>
            </a:r>
            <a:r>
              <a:rPr lang="el-GR" u="sng" dirty="0"/>
              <a:t> οργανισμών</a:t>
            </a:r>
            <a:r>
              <a:rPr lang="el-GR" dirty="0"/>
              <a:t>.      </a:t>
            </a:r>
          </a:p>
          <a:p>
            <a:endParaRPr lang="el-GR" dirty="0"/>
          </a:p>
        </p:txBody>
      </p:sp>
    </p:spTree>
    <p:extLst>
      <p:ext uri="{BB962C8B-B14F-4D97-AF65-F5344CB8AC3E}">
        <p14:creationId xmlns:p14="http://schemas.microsoft.com/office/powerpoint/2010/main" val="29071782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p:txBody>
          <a:bodyPr/>
          <a:lstStyle/>
          <a:p>
            <a:pPr marL="0" indent="0">
              <a:buNone/>
            </a:pPr>
            <a:r>
              <a:rPr lang="el-GR" b="1" dirty="0"/>
              <a:t>Κλωνοποίηση </a:t>
            </a:r>
            <a:endParaRPr lang="el-GR" dirty="0"/>
          </a:p>
          <a:p>
            <a:pPr lvl="0"/>
            <a:r>
              <a:rPr lang="el-GR" dirty="0"/>
              <a:t>είναι η πρόκληση άφυλου κυτταρικού πολλαπλασιασμού. Πρόκειται δηλαδή για τη γένεση ενός οργανισμού χωρίς τη χρήση σπερματοζωαρίων και ωαρίων. </a:t>
            </a:r>
          </a:p>
          <a:p>
            <a:pPr lvl="0"/>
            <a:r>
              <a:rPr lang="el-GR" dirty="0"/>
              <a:t>Το ωάριο χρησιμοποιείται μόνο για τη δημιουργία κατάλληλου περιβάλλοντος και όχι για τη συνήθη μετάδοση κληρονομικών χαρακτηριστικών.</a:t>
            </a:r>
          </a:p>
          <a:p>
            <a:pPr lvl="0"/>
            <a:r>
              <a:rPr lang="el-GR" dirty="0"/>
              <a:t>Στη φύση κλωνοποίηση υφίσταται μόνο στους </a:t>
            </a:r>
            <a:r>
              <a:rPr lang="el-GR" dirty="0" err="1"/>
              <a:t>μονοωγενείς</a:t>
            </a:r>
            <a:r>
              <a:rPr lang="el-GR" dirty="0"/>
              <a:t> διδύμους, οι οποίοι έχουν ακριβώς το ίδιο </a:t>
            </a:r>
            <a:r>
              <a:rPr lang="en-US" dirty="0"/>
              <a:t>DNA</a:t>
            </a:r>
            <a:r>
              <a:rPr lang="el-GR" dirty="0"/>
              <a:t> και είναι πανομοιότυποι ως προς τον φαινότυπο. </a:t>
            </a:r>
          </a:p>
          <a:p>
            <a:endParaRPr lang="el-GR" dirty="0"/>
          </a:p>
        </p:txBody>
      </p:sp>
    </p:spTree>
    <p:extLst>
      <p:ext uri="{BB962C8B-B14F-4D97-AF65-F5344CB8AC3E}">
        <p14:creationId xmlns:p14="http://schemas.microsoft.com/office/powerpoint/2010/main" val="2275051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p:txBody>
          <a:bodyPr>
            <a:normAutofit fontScale="92500" lnSpcReduction="20000"/>
          </a:bodyPr>
          <a:lstStyle/>
          <a:p>
            <a:pPr marL="0" indent="0">
              <a:buNone/>
            </a:pPr>
            <a:r>
              <a:rPr lang="el-GR" dirty="0"/>
              <a:t>Κλωνοποίηση οργανισμών από εμβρυϊκά ή βλαστικά κύτταρα:</a:t>
            </a:r>
          </a:p>
          <a:p>
            <a:pPr lvl="0"/>
            <a:r>
              <a:rPr lang="el-GR" dirty="0"/>
              <a:t>Αποτελεί την πρώτη μορφή της κλωνοποίησης.</a:t>
            </a:r>
          </a:p>
          <a:p>
            <a:pPr lvl="0"/>
            <a:r>
              <a:rPr lang="el-GR" dirty="0"/>
              <a:t>Εμβρυϊκά ή βλαστικά κύτταρα ονομάζονται τα κύτταρα που προκύπτουν από την πρώτη διαίρεση του γονιμοποιημένου ωαρίου μέχρι το στάδιο της εμβρυϊκής ανάπτυξης των 32 κυττάρων. Δεν έχουν ακόμη διαφοροποιηθεί σε κύτταρα συγκεκριμένων ιστών. Είναι απολύτως όμοια μεταξύ τους και το καθένα από αυτά μπορεί να αναπτυχθεί σε πλήρη οργανισμό. </a:t>
            </a:r>
          </a:p>
          <a:p>
            <a:pPr lvl="0"/>
            <a:r>
              <a:rPr lang="el-GR" dirty="0"/>
              <a:t>Με ειδικές τεχνικές λαμβάνεται ένα βλαστικό κύτταρο ενός οργανισμού και εμφυτεύεται στη μήτρα ενός άλλου οργανισμού του ίδιου είδους. </a:t>
            </a:r>
          </a:p>
          <a:p>
            <a:pPr lvl="0"/>
            <a:r>
              <a:rPr lang="el-GR" dirty="0"/>
              <a:t>Ο νέος οργανισμός που θα προκύψει θα είναι κλώνος-αντίγραφο του αρχικού εμβρύου, από το οποίο έγινε η λήψη του βλαστικού κυττάρου. </a:t>
            </a:r>
          </a:p>
        </p:txBody>
      </p:sp>
    </p:spTree>
    <p:extLst>
      <p:ext uri="{BB962C8B-B14F-4D97-AF65-F5344CB8AC3E}">
        <p14:creationId xmlns:p14="http://schemas.microsoft.com/office/powerpoint/2010/main" val="38076584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p:txBody>
          <a:bodyPr/>
          <a:lstStyle/>
          <a:p>
            <a:pPr marL="0" indent="0">
              <a:buNone/>
            </a:pPr>
            <a:r>
              <a:rPr lang="el-GR" dirty="0"/>
              <a:t>Κλωνοποίηση από σωματικά κύτταρα:</a:t>
            </a:r>
          </a:p>
          <a:p>
            <a:pPr lvl="0"/>
            <a:r>
              <a:rPr lang="el-GR" dirty="0"/>
              <a:t>Στο Ινστιτούτο </a:t>
            </a:r>
            <a:r>
              <a:rPr lang="en-US" dirty="0" err="1"/>
              <a:t>Roslin</a:t>
            </a:r>
            <a:r>
              <a:rPr lang="el-GR" dirty="0"/>
              <a:t> του Εδιμβούργου ο </a:t>
            </a:r>
            <a:r>
              <a:rPr lang="en-US" dirty="0"/>
              <a:t>Ian </a:t>
            </a:r>
            <a:r>
              <a:rPr lang="en-US" dirty="0" err="1"/>
              <a:t>Willmut</a:t>
            </a:r>
            <a:r>
              <a:rPr lang="el-GR" dirty="0"/>
              <a:t> και οι συνεργάτες του κατάφεραν να </a:t>
            </a:r>
            <a:r>
              <a:rPr lang="el-GR" dirty="0" err="1"/>
              <a:t>κλωνοποιήσουν</a:t>
            </a:r>
            <a:r>
              <a:rPr lang="el-GR" dirty="0"/>
              <a:t> σωματικό κύτταρο, παρμένο από τον μαστό μιας εξάχρονης προβατίνας. </a:t>
            </a:r>
          </a:p>
          <a:p>
            <a:pPr lvl="0"/>
            <a:r>
              <a:rPr lang="el-GR" dirty="0"/>
              <a:t>Έτσι, στις </a:t>
            </a:r>
            <a:r>
              <a:rPr lang="el-GR" b="1" dirty="0"/>
              <a:t>6 Ιουλίου του 1996</a:t>
            </a:r>
            <a:r>
              <a:rPr lang="el-GR" dirty="0"/>
              <a:t> γεννήθηκε η </a:t>
            </a:r>
            <a:r>
              <a:rPr lang="en-US" dirty="0"/>
              <a:t>Dolly</a:t>
            </a:r>
            <a:r>
              <a:rPr lang="el-GR" dirty="0"/>
              <a:t>, η οποία είχε απολύτως όμοια εμφάνιση και </a:t>
            </a:r>
            <a:r>
              <a:rPr lang="el-GR" b="1" dirty="0"/>
              <a:t>όμοιο γενετικό υλικό με την εξάχρονη προβατίνα από την οποία προήλθε</a:t>
            </a:r>
            <a:r>
              <a:rPr lang="el-GR" dirty="0"/>
              <a:t> το αρχικό κύτταρο, το οποίο τελικά εξελίχθηκε στην </a:t>
            </a:r>
            <a:r>
              <a:rPr lang="en-US" dirty="0"/>
              <a:t>Dolly</a:t>
            </a:r>
            <a:r>
              <a:rPr lang="el-GR" dirty="0"/>
              <a:t>.</a:t>
            </a:r>
          </a:p>
        </p:txBody>
      </p:sp>
    </p:spTree>
    <p:extLst>
      <p:ext uri="{BB962C8B-B14F-4D97-AF65-F5344CB8AC3E}">
        <p14:creationId xmlns:p14="http://schemas.microsoft.com/office/powerpoint/2010/main" val="22072960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p:txBody>
          <a:bodyPr>
            <a:normAutofit/>
          </a:bodyPr>
          <a:lstStyle/>
          <a:p>
            <a:pPr marL="0" indent="0">
              <a:buNone/>
            </a:pPr>
            <a:r>
              <a:rPr lang="el-GR" dirty="0"/>
              <a:t>Η </a:t>
            </a:r>
            <a:r>
              <a:rPr lang="el-GR" b="1" dirty="0"/>
              <a:t>τεχνική της κλωνοποίησης</a:t>
            </a:r>
            <a:r>
              <a:rPr lang="el-GR" dirty="0"/>
              <a:t> μπορεί να </a:t>
            </a:r>
            <a:r>
              <a:rPr lang="el-GR" dirty="0" err="1"/>
              <a:t>περιγραφεί</a:t>
            </a:r>
            <a:r>
              <a:rPr lang="el-GR" dirty="0"/>
              <a:t> ως εξής:</a:t>
            </a:r>
          </a:p>
          <a:p>
            <a:pPr lvl="0"/>
            <a:r>
              <a:rPr lang="el-GR" dirty="0"/>
              <a:t>Η κλωνοποίηση βασίζεται στη μεταφορά του πυρήνα των κυττάρων. </a:t>
            </a:r>
          </a:p>
          <a:p>
            <a:pPr lvl="0"/>
            <a:r>
              <a:rPr lang="el-GR" dirty="0"/>
              <a:t>Για τη μεταφορά αυτή είναι απαραίτητα δύο κύτταρα: το κύτταρο δότης και το κύτταρο δέκτης. </a:t>
            </a:r>
          </a:p>
          <a:p>
            <a:pPr lvl="0"/>
            <a:r>
              <a:rPr lang="el-GR" dirty="0"/>
              <a:t>Το κύτταρο δέκτης είναι συνήθως ένα μη γονιμοποιημένο ωάριο. Τέτοια κύτταρα είναι προγραμματισμένα να αναπτυχθούν μόλις ενεργοποιηθούν κατάλληλα. </a:t>
            </a:r>
          </a:p>
          <a:p>
            <a:pPr lvl="0"/>
            <a:r>
              <a:rPr lang="el-GR" dirty="0"/>
              <a:t>Το κύτταρο δότης είναι το κύτταρο που θα </a:t>
            </a:r>
            <a:r>
              <a:rPr lang="el-GR" dirty="0" err="1"/>
              <a:t>κλωνοποιηθεί</a:t>
            </a:r>
            <a:r>
              <a:rPr lang="el-GR" dirty="0"/>
              <a:t>. </a:t>
            </a:r>
          </a:p>
          <a:p>
            <a:pPr marL="0" indent="0">
              <a:buNone/>
            </a:pPr>
            <a:endParaRPr lang="el-GR" dirty="0"/>
          </a:p>
        </p:txBody>
      </p:sp>
    </p:spTree>
    <p:extLst>
      <p:ext uri="{BB962C8B-B14F-4D97-AF65-F5344CB8AC3E}">
        <p14:creationId xmlns:p14="http://schemas.microsoft.com/office/powerpoint/2010/main" val="908516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p:txBody>
          <a:bodyPr>
            <a:normAutofit fontScale="92500"/>
          </a:bodyPr>
          <a:lstStyle/>
          <a:p>
            <a:pPr lvl="0"/>
            <a:r>
              <a:rPr lang="el-GR" dirty="0"/>
              <a:t>Από το κύτταρο δέκτη αφαιρείται ο πυρήνας που περιέχει το γενετικό υλικό και στη θέση του ενσωματώνεται ο πυρήνας του κυττάρου δότη. </a:t>
            </a:r>
          </a:p>
          <a:p>
            <a:pPr lvl="0"/>
            <a:r>
              <a:rPr lang="el-GR" dirty="0"/>
              <a:t>Μερικά από τα κύτταρα που φτιάχνονται με τον τρόπο αυτό θα αρχίσουν να αναπτύσσονται. Αν κάποιο κύτταρο επιζήσει, αρχίζει και πολλαπλασιάζεται σαν ένα φυσιολογικό έμβρυο και γίνεται ολοκληρωμένος οργανισμός, αν μεταφερθεί στη δανεική μήτρα της μέλλουσας μητέρας του.</a:t>
            </a:r>
          </a:p>
          <a:p>
            <a:pPr lvl="0"/>
            <a:r>
              <a:rPr lang="el-GR" dirty="0"/>
              <a:t>Η κύρια αρχή πάνω στην οποία βασίζεται είναι ότι στο </a:t>
            </a:r>
            <a:r>
              <a:rPr lang="en-US" dirty="0"/>
              <a:t>DNA</a:t>
            </a:r>
            <a:r>
              <a:rPr lang="el-GR" dirty="0"/>
              <a:t>, που βρίσκεται στον πυρήνα του κυττάρου, ενυπάρχουν όλες οι πληροφορίες για την κατασκευή και λειτουργία ολόκληρου του οργανισμού.</a:t>
            </a:r>
          </a:p>
          <a:p>
            <a:pPr marL="0" indent="0">
              <a:buNone/>
            </a:pPr>
            <a:endParaRPr lang="el-GR" dirty="0"/>
          </a:p>
        </p:txBody>
      </p:sp>
    </p:spTree>
    <p:extLst>
      <p:ext uri="{BB962C8B-B14F-4D97-AF65-F5344CB8AC3E}">
        <p14:creationId xmlns:p14="http://schemas.microsoft.com/office/powerpoint/2010/main" val="17337801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a:xfrm>
            <a:off x="838200" y="1825624"/>
            <a:ext cx="10515600" cy="5032375"/>
          </a:xfrm>
        </p:spPr>
        <p:txBody>
          <a:bodyPr>
            <a:normAutofit fontScale="85000" lnSpcReduction="10000"/>
          </a:bodyPr>
          <a:lstStyle/>
          <a:p>
            <a:pPr marL="0" indent="0">
              <a:buNone/>
            </a:pPr>
            <a:r>
              <a:rPr lang="el-GR" dirty="0"/>
              <a:t>Το κύριο επίτευγμα της κλωνοποίησης </a:t>
            </a:r>
          </a:p>
          <a:p>
            <a:pPr lvl="0"/>
            <a:r>
              <a:rPr lang="el-GR" dirty="0"/>
              <a:t>είναι ότι μπορεί να δώσει πολυάριθμα αντίγραφα οργανισμών με γνωστή γενετική σύσταση και χαρακτηριστικά. </a:t>
            </a:r>
          </a:p>
          <a:p>
            <a:pPr lvl="0"/>
            <a:r>
              <a:rPr lang="el-GR" dirty="0"/>
              <a:t>Αν η κλωνοποίηση συνδυαστεί με τη γενετική μηχανική, με την οποία μπορεί να πραγματοποιηθεί επέμβαση και τροποποίηση της γενετικής σύστασης, δίνεται η δυνατότητα κατασκευής πολυάριθμων οργανισμών με επιθυμητά πανομοιότυπα χαρακτηριστικά. </a:t>
            </a:r>
          </a:p>
          <a:p>
            <a:pPr lvl="0"/>
            <a:r>
              <a:rPr lang="el-GR" dirty="0"/>
              <a:t>Συνεπώς, μπορούμε μ’ αυτόν τον τρόπο να έχουμε φυτά και ζώα με ιδανικά χαρακτηριστικά. Έτσι, η κλωνοποίηση μπορεί να συντελέσει στην παραγωγή ζώων που θα μπορούσαν να προσφέρουν στον άνθρωπο μεγάλες υπηρεσίες στον τομέα της υγείας. (χρήσιμες πρωτεΐνες στο γάλα τους και άλλα δυσεύρετα συστατικά…)</a:t>
            </a:r>
          </a:p>
          <a:p>
            <a:pPr lvl="0"/>
            <a:r>
              <a:rPr lang="el-GR" dirty="0"/>
              <a:t>Η στενή συνεργασία κατά τη διαδικασία της κλωνοποίησης με τη γενετική μηχανική, την κατατάσσει στις </a:t>
            </a:r>
            <a:r>
              <a:rPr lang="el-GR" b="1" dirty="0"/>
              <a:t>εφαρμογές της γενετικής τεχνολογίας</a:t>
            </a:r>
            <a:r>
              <a:rPr lang="el-GR" dirty="0"/>
              <a:t>. Διαφορετικά, θα ήταν απλώς μια προηγμένη αναπαραγωγική μέθοδος. </a:t>
            </a:r>
          </a:p>
          <a:p>
            <a:pPr marL="0" indent="0">
              <a:buNone/>
            </a:pPr>
            <a:endParaRPr lang="el-GR" dirty="0"/>
          </a:p>
        </p:txBody>
      </p:sp>
    </p:spTree>
    <p:extLst>
      <p:ext uri="{BB962C8B-B14F-4D97-AF65-F5344CB8AC3E}">
        <p14:creationId xmlns:p14="http://schemas.microsoft.com/office/powerpoint/2010/main" val="3130393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p:txBody>
          <a:bodyPr>
            <a:normAutofit fontScale="85000" lnSpcReduction="10000"/>
          </a:bodyPr>
          <a:lstStyle/>
          <a:p>
            <a:pPr marL="0" indent="0">
              <a:buNone/>
            </a:pPr>
            <a:r>
              <a:rPr lang="el-GR" b="1" dirty="0" err="1"/>
              <a:t>Διαγονιδιακός</a:t>
            </a:r>
            <a:r>
              <a:rPr lang="el-GR" b="1" dirty="0"/>
              <a:t> οργανισμός</a:t>
            </a:r>
            <a:r>
              <a:rPr lang="el-GR" dirty="0"/>
              <a:t> ή </a:t>
            </a:r>
            <a:r>
              <a:rPr lang="el-GR" dirty="0" err="1"/>
              <a:t>τρανσογονικός-τρανγενετικός</a:t>
            </a:r>
            <a:r>
              <a:rPr lang="el-GR" dirty="0"/>
              <a:t> </a:t>
            </a:r>
          </a:p>
          <a:p>
            <a:pPr lvl="0"/>
            <a:r>
              <a:rPr lang="el-GR" dirty="0"/>
              <a:t>έχει χαρακτηριστεί εκείνος που έχει δεχθεί </a:t>
            </a:r>
            <a:r>
              <a:rPr lang="el-GR" b="1" dirty="0"/>
              <a:t>αλλαγές στο γενετικό του υλικό</a:t>
            </a:r>
            <a:r>
              <a:rPr lang="el-GR" dirty="0"/>
              <a:t> μέσω της εισαγωγής ξένου γενετικού υλικού, το οποίο μπορεί να προέρχεται από οργανισμό του ίδιου ή εντελώς ξεχωριστού είδους. </a:t>
            </a:r>
          </a:p>
          <a:p>
            <a:pPr lvl="0"/>
            <a:r>
              <a:rPr lang="el-GR" dirty="0"/>
              <a:t>Η εισαγωγή της ξένης γενετικής πληροφορίας μπορεί να προστεθεί στον ξενιστή-οργανισμό κατά τα πρώτα στάδια της ανάπτυξής του και να ενσωματωθεί στα κύτταρα ολόκληρου του οργανισμού (π.χ. αυξητική ορμόνη) ή και σε μεταγενέστερα στάδια ανάπτυξης σε συγκεκριμένα τμήματα του οργανισμού(γονιδιακή θεραπεία της </a:t>
            </a:r>
            <a:r>
              <a:rPr lang="el-GR" dirty="0" err="1"/>
              <a:t>ινοκυστικής</a:t>
            </a:r>
            <a:r>
              <a:rPr lang="el-GR" dirty="0"/>
              <a:t> νόσου). </a:t>
            </a:r>
          </a:p>
          <a:p>
            <a:pPr lvl="0"/>
            <a:r>
              <a:rPr lang="el-GR" dirty="0"/>
              <a:t>Με τον τρόπο αυτό συντελείται η </a:t>
            </a:r>
            <a:r>
              <a:rPr lang="el-GR" b="1" dirty="0"/>
              <a:t>δημιουργία οργανισμών με γενετικές ικανότητες που δεν υπάρχουν κανονικά στα συγκεκριμένα είδη</a:t>
            </a:r>
            <a:r>
              <a:rPr lang="el-GR" dirty="0"/>
              <a:t>. Η νέα γενετική πληροφορία ίσως δημιουργήσει βλάβη στον αποδέκτη οργανισμό, ίσως όμως και όχι. </a:t>
            </a:r>
          </a:p>
          <a:p>
            <a:pPr marL="0" indent="0">
              <a:buNone/>
            </a:pPr>
            <a:endParaRPr lang="el-GR" dirty="0"/>
          </a:p>
        </p:txBody>
      </p:sp>
    </p:spTree>
    <p:extLst>
      <p:ext uri="{BB962C8B-B14F-4D97-AF65-F5344CB8AC3E}">
        <p14:creationId xmlns:p14="http://schemas.microsoft.com/office/powerpoint/2010/main" val="2826717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sz="3600"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p:txBody>
          <a:bodyPr>
            <a:normAutofit lnSpcReduction="10000"/>
          </a:bodyPr>
          <a:lstStyle/>
          <a:p>
            <a:pPr marL="0" indent="0">
              <a:buNone/>
            </a:pPr>
            <a:r>
              <a:rPr lang="el-GR" dirty="0"/>
              <a:t>Ο όρος </a:t>
            </a:r>
            <a:r>
              <a:rPr lang="el-GR" sz="3600" b="1" dirty="0"/>
              <a:t>βιοτεχνολογία</a:t>
            </a:r>
          </a:p>
          <a:p>
            <a:pPr lvl="0"/>
            <a:r>
              <a:rPr lang="el-GR" dirty="0"/>
              <a:t>Υιοθετήθηκε από τον Ούγγρο μηχανικό </a:t>
            </a:r>
            <a:r>
              <a:rPr lang="en-US" dirty="0"/>
              <a:t>Karl </a:t>
            </a:r>
            <a:r>
              <a:rPr lang="en-US" dirty="0" err="1"/>
              <a:t>Erekey</a:t>
            </a:r>
            <a:r>
              <a:rPr lang="en-US" dirty="0"/>
              <a:t> </a:t>
            </a:r>
            <a:r>
              <a:rPr lang="el-GR" dirty="0"/>
              <a:t>το 1919, αρκετά χρόνια πριν την ανακάλυψη του </a:t>
            </a:r>
            <a:r>
              <a:rPr lang="en-US" dirty="0"/>
              <a:t>DNA</a:t>
            </a:r>
            <a:r>
              <a:rPr lang="el-GR" dirty="0"/>
              <a:t>. </a:t>
            </a:r>
          </a:p>
          <a:p>
            <a:pPr lvl="0"/>
            <a:r>
              <a:rPr lang="el-GR" dirty="0"/>
              <a:t>Ο όρος σήμαινε </a:t>
            </a:r>
            <a:r>
              <a:rPr lang="el-GR" b="1" dirty="0"/>
              <a:t>όλες τις τεχνικές</a:t>
            </a:r>
            <a:r>
              <a:rPr lang="el-GR" dirty="0"/>
              <a:t> με τις οποίες ο άνθρωπος παρήγαγε </a:t>
            </a:r>
            <a:r>
              <a:rPr lang="el-GR" b="1" dirty="0"/>
              <a:t>φυσικά προϊόντα με τη βοήθεια ζωντανών οργανισμών</a:t>
            </a:r>
            <a:r>
              <a:rPr lang="el-GR" dirty="0"/>
              <a:t>. </a:t>
            </a:r>
          </a:p>
          <a:p>
            <a:pPr lvl="0"/>
            <a:r>
              <a:rPr lang="el-GR" dirty="0"/>
              <a:t>Η βιοτεχνολογία δεν είναι κάτι νέο. Χρησιμοποιήθηκε από τις πρώιμες ακόμη φάσεις της γεωργίας και της κτηνοτροφίας. (επιλεκτική εκτροφή ζώων, επιλεκτική καλλιέργεια φυτών, εμβόλια, εναλλακτικές  καλλιέργειες, προγραμματισμένη κτηνοτροφία).</a:t>
            </a:r>
          </a:p>
          <a:p>
            <a:pPr marL="0" indent="0">
              <a:buNone/>
            </a:pPr>
            <a:endParaRPr lang="el-GR" dirty="0"/>
          </a:p>
        </p:txBody>
      </p:sp>
    </p:spTree>
    <p:extLst>
      <p:ext uri="{BB962C8B-B14F-4D97-AF65-F5344CB8AC3E}">
        <p14:creationId xmlns:p14="http://schemas.microsoft.com/office/powerpoint/2010/main" val="32523415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a:xfrm>
            <a:off x="838200" y="1825625"/>
            <a:ext cx="10515600" cy="4703964"/>
          </a:xfrm>
        </p:spPr>
        <p:txBody>
          <a:bodyPr>
            <a:normAutofit fontScale="92500" lnSpcReduction="10000"/>
          </a:bodyPr>
          <a:lstStyle/>
          <a:p>
            <a:pPr marL="0" indent="0">
              <a:buNone/>
            </a:pPr>
            <a:r>
              <a:rPr lang="el-GR" dirty="0"/>
              <a:t>Οι </a:t>
            </a:r>
            <a:r>
              <a:rPr lang="el-GR" dirty="0" err="1"/>
              <a:t>διαγονιδιακοί</a:t>
            </a:r>
            <a:r>
              <a:rPr lang="el-GR" dirty="0"/>
              <a:t> οργανισμοί μπορούν να φανούν χρήσιμοι σε τρία πεδία:</a:t>
            </a:r>
          </a:p>
          <a:p>
            <a:pPr lvl="0"/>
            <a:r>
              <a:rPr lang="el-GR" dirty="0"/>
              <a:t>στην εμπορική και βιομηχανική ανάπτυξη (κρέας ιδιαίτερης θρεπτικής αξίας, παραγωγή φαρμακευτικών προϊόντων),</a:t>
            </a:r>
          </a:p>
          <a:p>
            <a:pPr lvl="0"/>
            <a:r>
              <a:rPr lang="el-GR" dirty="0"/>
              <a:t>στη βελτίωση της ανθρώπινης υγείας (δημιουργία </a:t>
            </a:r>
            <a:r>
              <a:rPr lang="el-GR" dirty="0" err="1"/>
              <a:t>διαγονιδιακών</a:t>
            </a:r>
            <a:r>
              <a:rPr lang="el-GR" dirty="0"/>
              <a:t> οργανισμών για εργαστηριακή χρήση με σκοπό  την κατανόηση και επέμβαση στην πορεία των ανθρώπινων ασθενειών) και</a:t>
            </a:r>
          </a:p>
          <a:p>
            <a:pPr lvl="0"/>
            <a:r>
              <a:rPr lang="el-GR" dirty="0"/>
              <a:t>στην αποκόμιση νέων επιστημονικών γνώσεων (νέα δεδομένα γνώσης για τον φυσικό κόσμο).</a:t>
            </a:r>
          </a:p>
          <a:p>
            <a:pPr marL="0" indent="0">
              <a:buNone/>
            </a:pPr>
            <a:r>
              <a:rPr lang="el-GR" sz="3500" dirty="0"/>
              <a:t>Η τεχνολογία αυτή φαίνεται να υπόσχεται τη δυνατότητα για απευθείας παρέμβαση στις ανθρώπινες γενετικές ασθένειες, μέσω της αντικατάστασης των προβληματικών γονιδίων (ελπίδες και επιφυλάξεις). </a:t>
            </a:r>
          </a:p>
          <a:p>
            <a:endParaRPr lang="el-GR" dirty="0"/>
          </a:p>
        </p:txBody>
      </p:sp>
    </p:spTree>
    <p:extLst>
      <p:ext uri="{BB962C8B-B14F-4D97-AF65-F5344CB8AC3E}">
        <p14:creationId xmlns:p14="http://schemas.microsoft.com/office/powerpoint/2010/main" val="17193231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p:txBody>
          <a:bodyPr/>
          <a:lstStyle/>
          <a:p>
            <a:pPr marL="0" indent="0">
              <a:buNone/>
            </a:pPr>
            <a:r>
              <a:rPr lang="el-GR" dirty="0"/>
              <a:t>Συνεπώς, με τις εφαρμογές της γενετικής μηχανικής δεν αναγγέλλονται μόνο επιτυχίες και ευεργετήματα, αλλά επισημαίνονται έντονα και σοβαροί κίνδυνοι. </a:t>
            </a:r>
          </a:p>
          <a:p>
            <a:r>
              <a:rPr lang="el-GR" dirty="0"/>
              <a:t>Ποια τελικά είναι τα όρια των εφαρμογών της γενετικής μηχανικής;</a:t>
            </a:r>
          </a:p>
          <a:p>
            <a:pPr marL="0" indent="0">
              <a:buNone/>
            </a:pPr>
            <a:r>
              <a:rPr lang="el-GR" dirty="0"/>
              <a:t>(Ωφέλειες, απαραίτητα μέτρα, αυστηρή κριτική)</a:t>
            </a:r>
          </a:p>
          <a:p>
            <a:r>
              <a:rPr lang="el-GR" dirty="0"/>
              <a:t>Ποιοι είναι οι κίνδυνοι τους οποίους επισημαίνουν όσοι ασκούν κριτική στις εφαρμογές της γενετικής μηχανικής;</a:t>
            </a:r>
          </a:p>
          <a:p>
            <a:endParaRPr lang="el-GR" dirty="0"/>
          </a:p>
        </p:txBody>
      </p:sp>
    </p:spTree>
    <p:extLst>
      <p:ext uri="{BB962C8B-B14F-4D97-AF65-F5344CB8AC3E}">
        <p14:creationId xmlns:p14="http://schemas.microsoft.com/office/powerpoint/2010/main" val="41360719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p:txBody>
          <a:bodyPr>
            <a:normAutofit fontScale="77500" lnSpcReduction="20000"/>
          </a:bodyPr>
          <a:lstStyle/>
          <a:p>
            <a:pPr marL="0" indent="0">
              <a:buNone/>
            </a:pPr>
            <a:r>
              <a:rPr lang="el-GR" dirty="0"/>
              <a:t>Οι πρώτοι κίνδυνοι είχαν σχέση με την </a:t>
            </a:r>
            <a:r>
              <a:rPr lang="el-GR" b="1" dirty="0"/>
              <a:t>ασφάλεια των τροφίμων</a:t>
            </a:r>
            <a:r>
              <a:rPr lang="el-GR" dirty="0"/>
              <a:t>, τα οποία ήταν προϊόντα γενετικής μηχανικής. </a:t>
            </a:r>
          </a:p>
          <a:p>
            <a:pPr lvl="0"/>
            <a:r>
              <a:rPr lang="el-GR" dirty="0"/>
              <a:t>Τα γενετικά μεταλλαγμένα τρόφιμα είναι τα πρώτα προϊόντα που προσφέρθηκαν για ευρεία κατανάλωση. </a:t>
            </a:r>
          </a:p>
          <a:p>
            <a:pPr lvl="0"/>
            <a:r>
              <a:rPr lang="el-GR" dirty="0"/>
              <a:t>Όσοι αντιδρούν και επικρίνουν τα γενετικά μεταλλαγμένα τρόφιμα εστιάζουν την κρίση τους στο ότι δεν έχει αποδειχθεί επαρκώς η ασφάλεια αυτών των τροφών. </a:t>
            </a:r>
          </a:p>
          <a:p>
            <a:pPr lvl="0"/>
            <a:r>
              <a:rPr lang="el-GR" dirty="0"/>
              <a:t>Το γεγονός ότι η εισαγωγή του γενετικού υλικού γίνεται με τυχαίο τρόπο έχει ως αποτέλεσμα να γίνεται αδύνατη η πρόβλεψη των ειδικότερων προβλημάτων.</a:t>
            </a:r>
          </a:p>
          <a:p>
            <a:pPr lvl="0"/>
            <a:r>
              <a:rPr lang="el-GR" dirty="0"/>
              <a:t>Ο μόνος τρόπος να διασφαλιστεί η ασφάλεια των γενετικά τροποποιημένων τροφών είναι οι μακροχρόνιες, αναλυτικές και πολύπλευρες </a:t>
            </a:r>
            <a:r>
              <a:rPr lang="el-GR" b="1" dirty="0"/>
              <a:t>μελέτες σχετικά με την αντίδραση των οργανισμών</a:t>
            </a:r>
            <a:r>
              <a:rPr lang="el-GR" dirty="0"/>
              <a:t> στα γενετικά μεταλλαγμένα τρόφιμα. (π.χ. ποντίκια που τράφηκαν με μεταλλαγμένες πατάτες- </a:t>
            </a:r>
            <a:r>
              <a:rPr lang="el-GR" dirty="0" err="1"/>
              <a:t>λεκτίνη</a:t>
            </a:r>
            <a:r>
              <a:rPr lang="el-GR" dirty="0"/>
              <a:t>, γενετικά τροποποιημένης σόγιας-αλλεργίες κ.ά.)</a:t>
            </a:r>
          </a:p>
          <a:p>
            <a:pPr marL="0" indent="0">
              <a:buNone/>
            </a:pPr>
            <a:endParaRPr lang="el-GR" dirty="0"/>
          </a:p>
        </p:txBody>
      </p:sp>
    </p:spTree>
    <p:extLst>
      <p:ext uri="{BB962C8B-B14F-4D97-AF65-F5344CB8AC3E}">
        <p14:creationId xmlns:p14="http://schemas.microsoft.com/office/powerpoint/2010/main" val="14712278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p:txBody>
          <a:bodyPr>
            <a:normAutofit fontScale="85000" lnSpcReduction="20000"/>
          </a:bodyPr>
          <a:lstStyle/>
          <a:p>
            <a:pPr lvl="0"/>
            <a:r>
              <a:rPr lang="el-GR" dirty="0"/>
              <a:t>Δημιουργήθηκαν αντιδράσεις με το αν επιβάλλεται να τοποθετούνται πάνω στα γενετικά τροποποιημένα τρόφιμα σημειώματα, που να ενημερώνουν ανάλογα τους καταναλωτές (π.χ. Η.Π.Α. και Κίνα έγιναν δεκτά τροποποιημένα τρόφιμα με ελάχιστα σχόλια)</a:t>
            </a:r>
          </a:p>
          <a:p>
            <a:pPr lvl="0"/>
            <a:r>
              <a:rPr lang="el-GR" dirty="0"/>
              <a:t>Στην ευρωπαϊκή αγορά το 1996 η εισαγωγή γενετικά μεταλλαγμένων προϊόντων, όπως καλαμποκιού και σόγιας, προκάλεσε θύελλα αντιδράσεων. </a:t>
            </a:r>
          </a:p>
          <a:p>
            <a:pPr lvl="0"/>
            <a:r>
              <a:rPr lang="el-GR" dirty="0"/>
              <a:t>Μέχρι τώρα η παραγωγή, το εμπόριο και η κατανάλωση των τροφίμων γινόταν με τον παραδοσιακό έλεγχο για ασφαλείς και υγιεινές τροφές, των οποίων τα συστατικά αναγράφονταν στις ειδικές ετικέτες. Τα προϊόντα όμως της γενετικής μηχανικής μπορούν να περιέχουν μέσα σε φυτικές τροφές, συστατικά τα οποία πουθενά δεν αναγράφονται όπως π.χ. γενετικό υλικό ενός ζωικού οργανισμού (έλεγχοι-ενημέρωση). </a:t>
            </a:r>
          </a:p>
          <a:p>
            <a:pPr lvl="0"/>
            <a:r>
              <a:rPr lang="el-GR" dirty="0"/>
              <a:t>Γι’ αυτό και στις 4/8/1997 αποφάσισαν 15 κράτη-μέλη της Ε.Ε. την </a:t>
            </a:r>
            <a:r>
              <a:rPr lang="el-GR" b="1" dirty="0"/>
              <a:t>υποχρεωτική τοποθέτηση ενημερωτικών σημειωμάτων</a:t>
            </a:r>
            <a:r>
              <a:rPr lang="el-GR" dirty="0"/>
              <a:t> πάνω στα γενετικά τροποποιημένα τρόφιμα. </a:t>
            </a:r>
          </a:p>
          <a:p>
            <a:pPr marL="0" indent="0">
              <a:buNone/>
            </a:pPr>
            <a:endParaRPr lang="el-GR" dirty="0"/>
          </a:p>
        </p:txBody>
      </p:sp>
    </p:spTree>
    <p:extLst>
      <p:ext uri="{BB962C8B-B14F-4D97-AF65-F5344CB8AC3E}">
        <p14:creationId xmlns:p14="http://schemas.microsoft.com/office/powerpoint/2010/main" val="19150923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p:txBody>
          <a:bodyPr>
            <a:normAutofit fontScale="77500" lnSpcReduction="20000"/>
          </a:bodyPr>
          <a:lstStyle/>
          <a:p>
            <a:pPr marL="0" indent="0">
              <a:buNone/>
            </a:pPr>
            <a:r>
              <a:rPr lang="el-GR" dirty="0"/>
              <a:t>Το πιο γνωστό επιχείρημα των υποστηρικτών της γενετικής μηχανικής είναι ότι χωρίς αυτήν ο κόσμος θα αντιμετωπίσει το φάσμα της πείνας. </a:t>
            </a:r>
          </a:p>
          <a:p>
            <a:pPr lvl="0"/>
            <a:r>
              <a:rPr lang="el-GR" dirty="0"/>
              <a:t>Ωστόσο, τα δεδομένα λένε ότι </a:t>
            </a:r>
            <a:r>
              <a:rPr lang="el-GR" b="1" dirty="0"/>
              <a:t>οι μικρές καλλιέργειες</a:t>
            </a:r>
            <a:r>
              <a:rPr lang="el-GR" dirty="0"/>
              <a:t>, που καλλιεργούν ποικιλία γεωργικών προϊόντων, μπορούν να παράγουν πέντε έως δέκα φορές περισσότερα προϊόντα από τις μονοκαλλιέργειες πάνω στις οποίες στηρίζεται η γενετική μηχανική. </a:t>
            </a:r>
          </a:p>
          <a:p>
            <a:pPr lvl="0"/>
            <a:r>
              <a:rPr lang="el-GR" dirty="0"/>
              <a:t>Επίσης, ένα άλλο στοιχείο είναι ότι ο απόλυτος </a:t>
            </a:r>
            <a:r>
              <a:rPr lang="el-GR" b="1" dirty="0"/>
              <a:t>έλεγχος</a:t>
            </a:r>
            <a:r>
              <a:rPr lang="el-GR" dirty="0"/>
              <a:t> των γενετικά τροποποιημένων τροφίμων βρίσκεται στα χέρια κολοσσιαίων </a:t>
            </a:r>
            <a:r>
              <a:rPr lang="el-GR" b="1" dirty="0"/>
              <a:t>ιδιωτικών επιχειρήσεων</a:t>
            </a:r>
            <a:r>
              <a:rPr lang="el-GR" dirty="0"/>
              <a:t> αναπτυγμένων χωρών, που μπορεί να οδηγήσει σε μαρασμό τις μικρές φάρμες. </a:t>
            </a:r>
          </a:p>
          <a:p>
            <a:pPr lvl="0"/>
            <a:r>
              <a:rPr lang="el-GR" dirty="0"/>
              <a:t>Σύμφωνα με πολλούς ειδικούς οι εταιρείες ωθούν με πολύ γρήγορους ρυθμούς στην κατανάλωση προϊόντα μιας τεχνολογίας, που ακόμη δεν έχει επαρκώς ωριμάσει. Έτσι, στο βωμό του κέρδους θυσιάζεται </a:t>
            </a:r>
            <a:r>
              <a:rPr lang="el-GR" b="1" dirty="0"/>
              <a:t>η ασφάλεια και η υγεία </a:t>
            </a:r>
            <a:r>
              <a:rPr lang="el-GR" dirty="0"/>
              <a:t>του ανθρώπου και έμμεσα η ελευθερία του, όταν του αρνούνται να ενημερωθεί για τη σύσταση κάποιου είδους τροφής, που πιθανόν θα επιθυμούσε να αποφύγει.</a:t>
            </a:r>
          </a:p>
          <a:p>
            <a:endParaRPr lang="el-GR" dirty="0"/>
          </a:p>
        </p:txBody>
      </p:sp>
    </p:spTree>
    <p:extLst>
      <p:ext uri="{BB962C8B-B14F-4D97-AF65-F5344CB8AC3E}">
        <p14:creationId xmlns:p14="http://schemas.microsoft.com/office/powerpoint/2010/main" val="10312919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p:txBody>
          <a:bodyPr>
            <a:normAutofit fontScale="92500" lnSpcReduction="20000"/>
          </a:bodyPr>
          <a:lstStyle/>
          <a:p>
            <a:pPr marL="0" indent="0">
              <a:buNone/>
            </a:pPr>
            <a:r>
              <a:rPr lang="el-GR" dirty="0"/>
              <a:t>Ένας άλλος κίνδυνος αφορά την πιθανότητα για </a:t>
            </a:r>
            <a:r>
              <a:rPr lang="el-GR" b="1" dirty="0"/>
              <a:t>εκτεταμένες οικολογικές καταστροφές</a:t>
            </a:r>
            <a:r>
              <a:rPr lang="el-GR" dirty="0"/>
              <a:t>:</a:t>
            </a:r>
          </a:p>
          <a:p>
            <a:pPr lvl="0"/>
            <a:r>
              <a:rPr lang="el-GR" dirty="0"/>
              <a:t>Ο κίνδυνος εντοπίζεται στην απελευθέρωση μεταλλαγμένων οργανισμών στο περιβάλλον. </a:t>
            </a:r>
          </a:p>
          <a:p>
            <a:pPr lvl="0"/>
            <a:r>
              <a:rPr lang="el-GR" dirty="0"/>
              <a:t>Οι οργανισμοί στους οποίους έχει εισαχθεί το ξένο γενετικό υλικό, μπορούν να το μεταδίδουν στους απογόνους τους. Αν αυτοί αναπαραχθούν ελεύθερα στη φύση χωρίς κανέναν περιορισμό, το νέο γενετικό υλικό που θα φέρουν και θα μεταδίδουν είναι ικανό να διαταράξει τις λεπτές ισορροπίες των οικοσυστημάτων. </a:t>
            </a:r>
          </a:p>
          <a:p>
            <a:pPr lvl="0"/>
            <a:r>
              <a:rPr lang="el-GR" dirty="0"/>
              <a:t>Οι ειδικοί κάνουν λόγο για γενετική μόλυνση των ειδών.</a:t>
            </a:r>
          </a:p>
          <a:p>
            <a:pPr lvl="0"/>
            <a:r>
              <a:rPr lang="el-GR" dirty="0"/>
              <a:t>Με την εισχώρηση ξένου </a:t>
            </a:r>
            <a:r>
              <a:rPr lang="en-US" dirty="0"/>
              <a:t>DNA</a:t>
            </a:r>
            <a:r>
              <a:rPr lang="el-GR" dirty="0"/>
              <a:t> σε διάφορους οργανισμούς η βιοποικιλότητα θα κινδυνεύσει να </a:t>
            </a:r>
            <a:r>
              <a:rPr lang="el-GR" dirty="0" err="1"/>
              <a:t>τρωθεί</a:t>
            </a:r>
            <a:r>
              <a:rPr lang="el-GR" dirty="0"/>
              <a:t> ανεπανόρθωτα.   </a:t>
            </a:r>
          </a:p>
          <a:p>
            <a:endParaRPr lang="el-GR" dirty="0"/>
          </a:p>
        </p:txBody>
      </p:sp>
    </p:spTree>
    <p:extLst>
      <p:ext uri="{BB962C8B-B14F-4D97-AF65-F5344CB8AC3E}">
        <p14:creationId xmlns:p14="http://schemas.microsoft.com/office/powerpoint/2010/main" val="13481721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p:txBody>
          <a:bodyPr>
            <a:normAutofit fontScale="92500" lnSpcReduction="10000"/>
          </a:bodyPr>
          <a:lstStyle/>
          <a:p>
            <a:pPr marL="0" indent="0">
              <a:buNone/>
            </a:pPr>
            <a:r>
              <a:rPr lang="el-GR" dirty="0"/>
              <a:t>Ακόμη και οι υποστηρικτές των εφαρμογών της γενετικής μηχανικής επισημαίνουν τους πιθανούς κινδύνους για το περιβάλλον:</a:t>
            </a:r>
          </a:p>
          <a:p>
            <a:pPr lvl="0"/>
            <a:r>
              <a:rPr lang="el-GR" dirty="0"/>
              <a:t>Επιμένουν πως πρέπει πρώτα οι βιολόγοι-γενετικοί να εξετάζουν καλά τις επιπτώσεις που θα είχε η απελευθέρωση ενός μεταλλαγμένου οργανισμού στο οικοσύστημα. </a:t>
            </a:r>
          </a:p>
          <a:p>
            <a:pPr lvl="0"/>
            <a:r>
              <a:rPr lang="el-GR" dirty="0"/>
              <a:t>Σε περίπτωση βλάβης του οικοσυστήματος, ο μεταλλαγμένος οργανισμός πρέπει να καλλιεργείται ή να εκτρέφεται σε χώρους που να μην επικοινωνούν με το περιβάλλον.</a:t>
            </a:r>
          </a:p>
          <a:p>
            <a:pPr lvl="0"/>
            <a:r>
              <a:rPr lang="el-GR" dirty="0"/>
              <a:t>Πειράματα απέδειξαν ότι είναι πολύ δύσκολο να περιοριστεί η μετάδοση του γενετικού υλικού ενός τροποποιημένου οργανισμού, ιδιαίτερα όταν πρόκειται για βακτήριο ή φυτό (π.χ. αγροκτήματα Κάτω Σαξονίας στη Γερμανία-γενετικά τροποποιημένο αμπέλι-επικονίαση). </a:t>
            </a:r>
          </a:p>
          <a:p>
            <a:endParaRPr lang="el-GR" dirty="0"/>
          </a:p>
        </p:txBody>
      </p:sp>
    </p:spTree>
    <p:extLst>
      <p:ext uri="{BB962C8B-B14F-4D97-AF65-F5344CB8AC3E}">
        <p14:creationId xmlns:p14="http://schemas.microsoft.com/office/powerpoint/2010/main" val="20423855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D61B3E-BB0E-7B40-E5D1-15D773B6C22F}"/>
              </a:ext>
            </a:extLst>
          </p:cNvPr>
          <p:cNvSpPr>
            <a:spLocks noGrp="1"/>
          </p:cNvSpPr>
          <p:nvPr>
            <p:ph type="title"/>
          </p:nvPr>
        </p:nvSpPr>
        <p:spPr/>
        <p:txBody>
          <a:bodyPr/>
          <a:lstStyle/>
          <a:p>
            <a:pPr algn="ctr"/>
            <a:r>
              <a:rPr lang="el-GR" dirty="0"/>
              <a:t>Ερωτήσεις επανάληψης</a:t>
            </a:r>
          </a:p>
        </p:txBody>
      </p:sp>
      <p:sp>
        <p:nvSpPr>
          <p:cNvPr id="3" name="Θέση περιεχομένου 2">
            <a:extLst>
              <a:ext uri="{FF2B5EF4-FFF2-40B4-BE49-F238E27FC236}">
                <a16:creationId xmlns:a16="http://schemas.microsoft.com/office/drawing/2014/main" id="{BD80BE13-DE96-F8C3-D030-2ACB94B9294F}"/>
              </a:ext>
            </a:extLst>
          </p:cNvPr>
          <p:cNvSpPr>
            <a:spLocks noGrp="1"/>
          </p:cNvSpPr>
          <p:nvPr>
            <p:ph idx="1"/>
          </p:nvPr>
        </p:nvSpPr>
        <p:spPr/>
        <p:txBody>
          <a:bodyPr/>
          <a:lstStyle/>
          <a:p>
            <a:pPr marL="514350" indent="-514350">
              <a:buAutoNum type="arabicParenR"/>
            </a:pPr>
            <a:r>
              <a:rPr lang="el-GR" dirty="0"/>
              <a:t>Τι γνωρίζετε για τη βιοτεχνολογία;</a:t>
            </a:r>
          </a:p>
          <a:p>
            <a:pPr marL="514350" indent="-514350">
              <a:buAutoNum type="arabicParenR"/>
            </a:pPr>
            <a:r>
              <a:rPr lang="el-GR"/>
              <a:t>Τι γνωρίζετε </a:t>
            </a:r>
            <a:r>
              <a:rPr lang="el-GR" dirty="0"/>
              <a:t>για τη γενετική τεχνολογία;</a:t>
            </a:r>
          </a:p>
          <a:p>
            <a:pPr marL="514350" indent="-514350">
              <a:buAutoNum type="arabicParenR"/>
            </a:pPr>
            <a:r>
              <a:rPr lang="el-GR" dirty="0"/>
              <a:t>Τι γνωρίζετε για την κλωνοποίηση;</a:t>
            </a:r>
          </a:p>
          <a:p>
            <a:pPr marL="514350" indent="-514350">
              <a:buAutoNum type="arabicParenR"/>
            </a:pPr>
            <a:r>
              <a:rPr lang="el-GR" dirty="0"/>
              <a:t>Τι γνωρίζετε για τον </a:t>
            </a:r>
            <a:r>
              <a:rPr lang="el-GR" dirty="0" err="1"/>
              <a:t>διαγονιδιακό</a:t>
            </a:r>
            <a:r>
              <a:rPr lang="el-GR" dirty="0"/>
              <a:t> οργανισμό;</a:t>
            </a:r>
          </a:p>
          <a:p>
            <a:pPr marL="514350" indent="-514350">
              <a:buFont typeface="Arial" panose="020B0604020202020204" pitchFamily="34" charset="0"/>
              <a:buAutoNum type="arabicParenR"/>
            </a:pPr>
            <a:r>
              <a:rPr lang="el-GR" dirty="0"/>
              <a:t>Συνεπώς, με τις εφαρμογές της γενετικής μηχανικής δεν αναγγέλλονται μόνο επιτυχίες και ευεργετήματα, αλλά επισημαίνονται έντονα και σοβαροί κίνδυνοι. Ποιοι είναι οι κίνδυνοι τους οποίους επισημαίνουν όσοι ασκούν κριτική στις εφαρμογές της γενετικής μηχανικής;</a:t>
            </a:r>
          </a:p>
          <a:p>
            <a:pPr marL="514350" indent="-514350">
              <a:buAutoNum type="arabicParenR"/>
            </a:pPr>
            <a:endParaRPr lang="el-GR" dirty="0"/>
          </a:p>
        </p:txBody>
      </p:sp>
    </p:spTree>
    <p:extLst>
      <p:ext uri="{BB962C8B-B14F-4D97-AF65-F5344CB8AC3E}">
        <p14:creationId xmlns:p14="http://schemas.microsoft.com/office/powerpoint/2010/main" val="2444126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p:txBody>
          <a:bodyPr/>
          <a:lstStyle/>
          <a:p>
            <a:r>
              <a:rPr lang="el-GR" dirty="0"/>
              <a:t>Ορόσημο για την επιστήμη της βιολογίας αποτέλεσε το τέλος του 19</a:t>
            </a:r>
            <a:r>
              <a:rPr lang="el-GR" baseline="30000" dirty="0"/>
              <a:t>ου</a:t>
            </a:r>
            <a:r>
              <a:rPr lang="el-GR" dirty="0"/>
              <a:t> αιώνα. </a:t>
            </a:r>
          </a:p>
          <a:p>
            <a:r>
              <a:rPr lang="el-GR" dirty="0"/>
              <a:t>Ανακαλύφθηκαν άγνωστοι ως τότε μικροοργανισμοί, η εργασία του Μέντελ πάνω στους νόμους της κληρονομικότητας είχε ολοκληρωθεί, και ιδρύθηκαν ινστιτούτα με σκοπό την εξιχνίαση της διαδικασίας ζύμωσης και άλλων μικροβιακών διεργασιών.</a:t>
            </a:r>
          </a:p>
          <a:p>
            <a:r>
              <a:rPr lang="el-GR" dirty="0"/>
              <a:t>Η βιοτεχνολογία στις αρχές του 20</a:t>
            </a:r>
            <a:r>
              <a:rPr lang="el-GR" baseline="30000" dirty="0"/>
              <a:t>ου</a:t>
            </a:r>
            <a:r>
              <a:rPr lang="el-GR" dirty="0"/>
              <a:t> αιώνα συνεργάστηκε με τη βιομηχανία και τη γεωργία. </a:t>
            </a:r>
          </a:p>
          <a:p>
            <a:endParaRPr lang="el-GR" dirty="0"/>
          </a:p>
        </p:txBody>
      </p:sp>
    </p:spTree>
    <p:extLst>
      <p:ext uri="{BB962C8B-B14F-4D97-AF65-F5344CB8AC3E}">
        <p14:creationId xmlns:p14="http://schemas.microsoft.com/office/powerpoint/2010/main" val="2128364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p:txBody>
          <a:bodyPr>
            <a:normAutofit fontScale="85000" lnSpcReduction="20000"/>
          </a:bodyPr>
          <a:lstStyle/>
          <a:p>
            <a:pPr marL="0" indent="0">
              <a:buNone/>
            </a:pPr>
            <a:r>
              <a:rPr lang="el-GR" dirty="0"/>
              <a:t>Σήμερα ως </a:t>
            </a:r>
            <a:r>
              <a:rPr lang="el-GR" sz="4200" b="1" dirty="0"/>
              <a:t>βιοτεχνολογία</a:t>
            </a:r>
            <a:r>
              <a:rPr lang="el-GR" sz="4200" dirty="0"/>
              <a:t> </a:t>
            </a:r>
            <a:r>
              <a:rPr lang="el-GR" dirty="0"/>
              <a:t>ορίζεται </a:t>
            </a:r>
            <a:r>
              <a:rPr lang="el-GR" b="1" dirty="0"/>
              <a:t>η χρήση τεχνικών</a:t>
            </a:r>
            <a:r>
              <a:rPr lang="el-GR" dirty="0"/>
              <a:t>, οι οποίες προκύπτουν από την έρευνα στο πεδίο της βιολογίας, </a:t>
            </a:r>
            <a:r>
              <a:rPr lang="el-GR" b="1" dirty="0"/>
              <a:t>για την παραγωγή προϊόντων που στοχεύουν </a:t>
            </a:r>
            <a:r>
              <a:rPr lang="el-GR" b="1" u="sng" dirty="0"/>
              <a:t>στη βελτίωση της υγείας</a:t>
            </a:r>
            <a:r>
              <a:rPr lang="el-GR" b="1" dirty="0"/>
              <a:t> των ανθρώπινων, ζωικών και φυτικών οργανισμών</a:t>
            </a:r>
            <a:r>
              <a:rPr lang="el-GR" dirty="0"/>
              <a:t>.  </a:t>
            </a:r>
          </a:p>
          <a:p>
            <a:pPr marL="0" indent="0">
              <a:buNone/>
            </a:pPr>
            <a:r>
              <a:rPr lang="el-GR" b="1" dirty="0"/>
              <a:t>Η βιοτεχνολογία</a:t>
            </a:r>
            <a:r>
              <a:rPr lang="el-GR" dirty="0"/>
              <a:t> </a:t>
            </a:r>
          </a:p>
          <a:p>
            <a:pPr lvl="0"/>
            <a:r>
              <a:rPr lang="el-GR" dirty="0"/>
              <a:t>θα πάρει εντελώς διαφορετική τροπή με την </a:t>
            </a:r>
            <a:r>
              <a:rPr lang="el-GR" b="1" dirty="0"/>
              <a:t>ανακάλυψη της διπλής έλικας του </a:t>
            </a:r>
            <a:r>
              <a:rPr lang="en-US" b="1" dirty="0"/>
              <a:t>DNA</a:t>
            </a:r>
            <a:r>
              <a:rPr lang="el-GR" b="1" dirty="0"/>
              <a:t> το 1953</a:t>
            </a:r>
            <a:r>
              <a:rPr lang="el-GR" dirty="0"/>
              <a:t> από τους </a:t>
            </a:r>
            <a:r>
              <a:rPr lang="en-US" dirty="0"/>
              <a:t>Watson </a:t>
            </a:r>
            <a:r>
              <a:rPr lang="el-GR" dirty="0"/>
              <a:t>και </a:t>
            </a:r>
            <a:r>
              <a:rPr lang="en-US" dirty="0"/>
              <a:t>Crick</a:t>
            </a:r>
            <a:r>
              <a:rPr lang="el-GR" dirty="0"/>
              <a:t>, η οποία τιμήθηκε με βραβείο Νόμπελ. </a:t>
            </a:r>
          </a:p>
          <a:p>
            <a:pPr lvl="0"/>
            <a:r>
              <a:rPr lang="el-GR" dirty="0"/>
              <a:t>Μαζί με τις νέες ανακαλύψεις δημιουργήθηκε και πλήθος ηθικών προβλημάτων. Το ερώτημα που γεννήθηκε ήταν αν θα μπορούσαν να παρέμβουν στην κληρονομικότητα ενός οργανισμού και να αξιοποιήσουν ανάλογα αυτή την παρέμβαση.  </a:t>
            </a:r>
          </a:p>
          <a:p>
            <a:pPr lvl="0"/>
            <a:r>
              <a:rPr lang="el-GR" dirty="0"/>
              <a:t>Έτσι εμφανίστηκαν η γενετική τεχνολογία και γενετική μηχανική, δύο νέα «προϊόντα» της βιοτεχνολογίας. </a:t>
            </a:r>
          </a:p>
          <a:p>
            <a:endParaRPr lang="el-GR" dirty="0"/>
          </a:p>
        </p:txBody>
      </p:sp>
    </p:spTree>
    <p:extLst>
      <p:ext uri="{BB962C8B-B14F-4D97-AF65-F5344CB8AC3E}">
        <p14:creationId xmlns:p14="http://schemas.microsoft.com/office/powerpoint/2010/main" val="3333748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p:txBody>
          <a:bodyPr>
            <a:normAutofit lnSpcReduction="10000"/>
          </a:bodyPr>
          <a:lstStyle/>
          <a:p>
            <a:pPr marL="0" indent="0">
              <a:buNone/>
            </a:pPr>
            <a:r>
              <a:rPr lang="el-GR" dirty="0"/>
              <a:t>Η </a:t>
            </a:r>
            <a:r>
              <a:rPr lang="el-GR" sz="3600" b="1" dirty="0"/>
              <a:t>γενετική τεχνολογία</a:t>
            </a:r>
            <a:r>
              <a:rPr lang="el-GR" sz="3600" dirty="0"/>
              <a:t> </a:t>
            </a:r>
          </a:p>
          <a:p>
            <a:pPr lvl="0"/>
            <a:r>
              <a:rPr lang="el-GR" dirty="0"/>
              <a:t>θα μπορούσε να οριστεί ως το σύνολο των ανακαλύψεων και εφαρμογών που σχετίζονται με όλες τις λειτουργίες και ιδιότητες της πρώτης μορφής ζωής, του κυττάρου.</a:t>
            </a:r>
          </a:p>
          <a:p>
            <a:pPr lvl="0"/>
            <a:r>
              <a:rPr lang="el-GR" dirty="0"/>
              <a:t>Κυρίως όμως εννοείται με τον όρο αυτό οτιδήποτε έχει σχέση με τον τρόπο </a:t>
            </a:r>
            <a:r>
              <a:rPr lang="el-GR" u="sng" dirty="0"/>
              <a:t>αναπαραγωγής</a:t>
            </a:r>
            <a:r>
              <a:rPr lang="el-GR" dirty="0"/>
              <a:t>, </a:t>
            </a:r>
            <a:r>
              <a:rPr lang="el-GR" u="sng" dirty="0"/>
              <a:t>εξέλιξης</a:t>
            </a:r>
            <a:r>
              <a:rPr lang="el-GR" dirty="0"/>
              <a:t> και </a:t>
            </a:r>
            <a:r>
              <a:rPr lang="el-GR" u="sng" dirty="0"/>
              <a:t>κληρονομικής έκφρασης </a:t>
            </a:r>
            <a:r>
              <a:rPr lang="el-GR" dirty="0"/>
              <a:t>του κυττάρου.</a:t>
            </a:r>
          </a:p>
          <a:p>
            <a:pPr lvl="0"/>
            <a:r>
              <a:rPr lang="el-GR" dirty="0"/>
              <a:t>Μάλιστα ο τρόπος αναπαραγωγής δίνει τη δυνατότητα στους ειδικούς για ρυθμιστικές παρεμβάσεις.  Οι πιο γνωστές παρεμβάσεις είναι η γενετική μηχανική, η χαρτογράφηση του </a:t>
            </a:r>
            <a:r>
              <a:rPr lang="el-GR" dirty="0" err="1"/>
              <a:t>γονιδιώματος</a:t>
            </a:r>
            <a:r>
              <a:rPr lang="el-GR" dirty="0"/>
              <a:t> των οργανισμών και η κλωνοποίηση.</a:t>
            </a:r>
          </a:p>
          <a:p>
            <a:pPr marL="0" indent="0">
              <a:buNone/>
            </a:pPr>
            <a:endParaRPr lang="el-GR" dirty="0"/>
          </a:p>
        </p:txBody>
      </p:sp>
    </p:spTree>
    <p:extLst>
      <p:ext uri="{BB962C8B-B14F-4D97-AF65-F5344CB8AC3E}">
        <p14:creationId xmlns:p14="http://schemas.microsoft.com/office/powerpoint/2010/main" val="3608096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p:txBody>
          <a:bodyPr>
            <a:normAutofit fontScale="92500" lnSpcReduction="10000"/>
          </a:bodyPr>
          <a:lstStyle/>
          <a:p>
            <a:pPr marL="0" indent="0">
              <a:buNone/>
            </a:pPr>
            <a:r>
              <a:rPr lang="el-GR" dirty="0"/>
              <a:t>Με τον όρο </a:t>
            </a:r>
            <a:r>
              <a:rPr lang="el-GR" sz="3900" b="1" dirty="0"/>
              <a:t>γενετική μηχανική</a:t>
            </a:r>
            <a:endParaRPr lang="el-GR" sz="3900" dirty="0"/>
          </a:p>
          <a:p>
            <a:pPr lvl="0"/>
            <a:r>
              <a:rPr lang="el-GR" dirty="0"/>
              <a:t>νοείται μια σειρά από μοριακές τεχνικές, οι οποίες επιτρέπουν την απομόνωση και μεταφορά γονιδίων από τα κύτταρα ενός οργανισμού στα κύτταρα ενός άλλου, με τρόπο ώστε τα γονίδια αυτά να ενεργοποιηθούν και να εκφραστούν στον τελευταίο, που αποτελεί τον οργανισμό δέκτη. </a:t>
            </a:r>
          </a:p>
          <a:p>
            <a:pPr lvl="0"/>
            <a:r>
              <a:rPr lang="el-GR" dirty="0"/>
              <a:t>Επαναστατική ώθηση στη γενετική μηχανική έδωσε η ανακάλυψη ορισμένων ενζύμων με το όνομα </a:t>
            </a:r>
            <a:r>
              <a:rPr lang="el-GR" b="1" dirty="0"/>
              <a:t>περιοριστικές </a:t>
            </a:r>
            <a:r>
              <a:rPr lang="el-GR" b="1" dirty="0" err="1"/>
              <a:t>ενδονουκλεάσεις</a:t>
            </a:r>
            <a:r>
              <a:rPr lang="el-GR" dirty="0"/>
              <a:t>. Αυτά τα ένζυμα έχουν τη δυνατότητα να τέμνουν το </a:t>
            </a:r>
            <a:r>
              <a:rPr lang="en-US" dirty="0"/>
              <a:t>DNA</a:t>
            </a:r>
            <a:r>
              <a:rPr lang="el-GR" dirty="0"/>
              <a:t> σε ορισμένα ειδικά σημεία που αναγνωρίζουν επάνω του. Ο γενετικός μηχανικός χρησιμοποιεί το ένζυμο, το οποίο επιθυμεί κατά περίπτωση.    </a:t>
            </a:r>
          </a:p>
          <a:p>
            <a:endParaRPr lang="el-GR" dirty="0"/>
          </a:p>
        </p:txBody>
      </p:sp>
    </p:spTree>
    <p:extLst>
      <p:ext uri="{BB962C8B-B14F-4D97-AF65-F5344CB8AC3E}">
        <p14:creationId xmlns:p14="http://schemas.microsoft.com/office/powerpoint/2010/main" val="956381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p:txBody>
          <a:bodyPr>
            <a:normAutofit fontScale="92500" lnSpcReduction="20000"/>
          </a:bodyPr>
          <a:lstStyle/>
          <a:p>
            <a:pPr marL="0" indent="0">
              <a:buNone/>
            </a:pPr>
            <a:r>
              <a:rPr lang="el-GR" dirty="0"/>
              <a:t>Αυτή η ανακάλυψη άνοιξε νέους ορίζοντες στην επιστήμη της μοριακής βιολογίας. </a:t>
            </a:r>
            <a:r>
              <a:rPr lang="el-GR" b="1" dirty="0"/>
              <a:t>Οι επιστήμονες βρίσκονται πλέον σε θέση να τροποποιούν κατά βούληση το γενετικό υλικό</a:t>
            </a:r>
            <a:r>
              <a:rPr lang="el-GR" dirty="0"/>
              <a:t>. Αυτό γίνεται μέσω </a:t>
            </a:r>
            <a:r>
              <a:rPr lang="el-GR" b="1" dirty="0"/>
              <a:t>της μεθόδου του </a:t>
            </a:r>
            <a:r>
              <a:rPr lang="el-GR" b="1" dirty="0" err="1"/>
              <a:t>ανασυνδυασμένου</a:t>
            </a:r>
            <a:r>
              <a:rPr lang="el-GR" b="1" dirty="0"/>
              <a:t> </a:t>
            </a:r>
            <a:r>
              <a:rPr lang="en-US" b="1" dirty="0"/>
              <a:t>DNA</a:t>
            </a:r>
            <a:r>
              <a:rPr lang="el-GR" dirty="0"/>
              <a:t>. Η μέθοδος αυτή ακολουθεί 4 στάδια: </a:t>
            </a:r>
          </a:p>
          <a:p>
            <a:pPr lvl="0"/>
            <a:r>
              <a:rPr lang="el-GR" dirty="0"/>
              <a:t>Το σπάσιμο του </a:t>
            </a:r>
            <a:r>
              <a:rPr lang="en-US" dirty="0"/>
              <a:t>DNA</a:t>
            </a:r>
            <a:r>
              <a:rPr lang="el-GR" dirty="0"/>
              <a:t> σε μικρά μεγέθη, όπου το καθένα περιέχει μόνο ένα ή το πολύ λίγα γονίδια.</a:t>
            </a:r>
          </a:p>
          <a:p>
            <a:pPr lvl="0"/>
            <a:r>
              <a:rPr lang="el-GR" dirty="0"/>
              <a:t>Τη σύνδεση κάθε μικρού τμήματος </a:t>
            </a:r>
            <a:r>
              <a:rPr lang="en-US" dirty="0"/>
              <a:t>DNA</a:t>
            </a:r>
            <a:r>
              <a:rPr lang="el-GR" dirty="0"/>
              <a:t> με έναν κατάλληλο φορέα, που έχει τη δυνατότητα </a:t>
            </a:r>
            <a:r>
              <a:rPr lang="el-GR" dirty="0" err="1"/>
              <a:t>αυτοαντιγραφής</a:t>
            </a:r>
            <a:r>
              <a:rPr lang="el-GR" dirty="0"/>
              <a:t>. </a:t>
            </a:r>
          </a:p>
          <a:p>
            <a:pPr lvl="0"/>
            <a:r>
              <a:rPr lang="el-GR" dirty="0"/>
              <a:t>Την εισαγωγή αυτού του φορέα σε ένα ειδικό κύτταρο-ξενιστή, που έχει την ιδιότητα να πολλαπλασιάζεται γρήγορα. </a:t>
            </a:r>
          </a:p>
          <a:p>
            <a:pPr lvl="0"/>
            <a:r>
              <a:rPr lang="el-GR" dirty="0"/>
              <a:t>Την ανεύρεση των κυττάρων που έχουν μέσα τους τα γονίδια τα οποία εξαρχής έπρεπε να πολλαπλασιαστούν.</a:t>
            </a:r>
          </a:p>
          <a:p>
            <a:endParaRPr lang="el-GR" dirty="0"/>
          </a:p>
        </p:txBody>
      </p:sp>
    </p:spTree>
    <p:extLst>
      <p:ext uri="{BB962C8B-B14F-4D97-AF65-F5344CB8AC3E}">
        <p14:creationId xmlns:p14="http://schemas.microsoft.com/office/powerpoint/2010/main" val="3503781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p:txBody>
          <a:bodyPr>
            <a:normAutofit lnSpcReduction="10000"/>
          </a:bodyPr>
          <a:lstStyle/>
          <a:p>
            <a:pPr marL="0" indent="0">
              <a:buNone/>
            </a:pPr>
            <a:r>
              <a:rPr lang="el-GR" dirty="0"/>
              <a:t>Αυτή η μέθοδος</a:t>
            </a:r>
            <a:r>
              <a:rPr lang="el-GR" b="1" dirty="0"/>
              <a:t> του </a:t>
            </a:r>
            <a:r>
              <a:rPr lang="el-GR" b="1" dirty="0" err="1"/>
              <a:t>ανασυνδυασμένου</a:t>
            </a:r>
            <a:r>
              <a:rPr lang="el-GR" b="1" dirty="0"/>
              <a:t> </a:t>
            </a:r>
            <a:r>
              <a:rPr lang="en-US" b="1" dirty="0"/>
              <a:t>DNA</a:t>
            </a:r>
            <a:r>
              <a:rPr lang="el-GR" dirty="0"/>
              <a:t> δίνει εκατομμύρια κύτταρα-φορείς του επιθυμητού γονιδίου. </a:t>
            </a:r>
          </a:p>
          <a:p>
            <a:r>
              <a:rPr lang="el-GR" dirty="0"/>
              <a:t>Το κάθε </a:t>
            </a:r>
            <a:r>
              <a:rPr lang="el-GR" b="1" dirty="0"/>
              <a:t>γονίδιο</a:t>
            </a:r>
            <a:r>
              <a:rPr lang="el-GR" dirty="0"/>
              <a:t> ενεργοποιεί μια </a:t>
            </a:r>
            <a:r>
              <a:rPr lang="el-GR" b="1" dirty="0"/>
              <a:t>πρωτεΐνη</a:t>
            </a:r>
            <a:r>
              <a:rPr lang="el-GR" dirty="0"/>
              <a:t>, η οποία είναι υπεύθυνη για μια συγκεκριμένη λειτουργία του οργανισμού.</a:t>
            </a:r>
          </a:p>
          <a:p>
            <a:r>
              <a:rPr lang="el-GR" dirty="0"/>
              <a:t> Έτσι υπάρχει η δυνατότητα να αποκτήσει ένας οργανισμός ορισμένα </a:t>
            </a:r>
            <a:r>
              <a:rPr lang="el-GR" b="1" dirty="0"/>
              <a:t>επιθυμητά χαρακτηριστικά</a:t>
            </a:r>
            <a:r>
              <a:rPr lang="el-GR" dirty="0"/>
              <a:t>, τα οποία χωρίς αυτή την παρέμβαση δεν θα τα είχε.  Αυτές οι τεχνικές χρησιμοποιήθηκαν στην παραγωγή φυτών και ζώων. </a:t>
            </a:r>
          </a:p>
          <a:p>
            <a:r>
              <a:rPr lang="el-GR" sz="3600" dirty="0"/>
              <a:t>Στη φύση </a:t>
            </a:r>
            <a:r>
              <a:rPr lang="el-GR" sz="3600" b="1" dirty="0" err="1"/>
              <a:t>ανασυνδυασμός</a:t>
            </a:r>
            <a:r>
              <a:rPr lang="el-GR" sz="3600" b="1" dirty="0"/>
              <a:t> του γενετικού υλικού</a:t>
            </a:r>
            <a:r>
              <a:rPr lang="el-GR" sz="3600" dirty="0"/>
              <a:t> μπορεί να γίνει μόνο σε άτομα του ίδιου είδους. </a:t>
            </a:r>
          </a:p>
          <a:p>
            <a:pPr marL="0" indent="0">
              <a:buNone/>
            </a:pPr>
            <a:endParaRPr lang="el-GR" dirty="0"/>
          </a:p>
        </p:txBody>
      </p:sp>
    </p:spTree>
    <p:extLst>
      <p:ext uri="{BB962C8B-B14F-4D97-AF65-F5344CB8AC3E}">
        <p14:creationId xmlns:p14="http://schemas.microsoft.com/office/powerpoint/2010/main" val="487296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Βιοτεχνολογία, γενετική τεχνολογία και γενετική μηχανική</a:t>
            </a:r>
            <a:br>
              <a:rPr lang="el-GR" dirty="0"/>
            </a:br>
            <a:endParaRPr lang="el-GR" dirty="0"/>
          </a:p>
        </p:txBody>
      </p:sp>
      <p:sp>
        <p:nvSpPr>
          <p:cNvPr id="3" name="Θέση περιεχομένου 2"/>
          <p:cNvSpPr>
            <a:spLocks noGrp="1"/>
          </p:cNvSpPr>
          <p:nvPr>
            <p:ph idx="1"/>
          </p:nvPr>
        </p:nvSpPr>
        <p:spPr>
          <a:xfrm>
            <a:off x="838200" y="1825625"/>
            <a:ext cx="10515600" cy="4613812"/>
          </a:xfrm>
        </p:spPr>
        <p:txBody>
          <a:bodyPr>
            <a:normAutofit lnSpcReduction="10000"/>
          </a:bodyPr>
          <a:lstStyle/>
          <a:p>
            <a:pPr marL="0" lvl="0" indent="0">
              <a:buNone/>
            </a:pPr>
            <a:r>
              <a:rPr lang="el-GR" dirty="0"/>
              <a:t>Επιθυμία πολλών επιστημόνων ήταν η ανάπτυξη μεθοδολογίας που θα επέτρεπε τον </a:t>
            </a:r>
            <a:r>
              <a:rPr lang="el-GR" dirty="0" err="1"/>
              <a:t>ανασυνδυασμό</a:t>
            </a:r>
            <a:r>
              <a:rPr lang="el-GR" dirty="0"/>
              <a:t> του </a:t>
            </a:r>
            <a:r>
              <a:rPr lang="en-US" dirty="0"/>
              <a:t>DNA</a:t>
            </a:r>
            <a:r>
              <a:rPr lang="el-GR" dirty="0"/>
              <a:t> όχι μόνο στα άτομα του ίδιου είδους αλλά και μεταξύ ειδών που δεν διασταυρώνονται. </a:t>
            </a:r>
          </a:p>
          <a:p>
            <a:pPr lvl="0"/>
            <a:r>
              <a:rPr lang="el-GR" sz="3600" dirty="0"/>
              <a:t>Έτσι, στη </a:t>
            </a:r>
            <a:r>
              <a:rPr lang="el-GR" sz="3600" b="1" dirty="0"/>
              <a:t>μοριακή γενετική </a:t>
            </a:r>
            <a:r>
              <a:rPr lang="el-GR" sz="3600" dirty="0"/>
              <a:t>επιτεύχθηκε η τεχνολογία της εργαστηριακής παρασκευής </a:t>
            </a:r>
            <a:r>
              <a:rPr lang="el-GR" sz="3600" dirty="0" err="1"/>
              <a:t>ανασυνδυασμένου</a:t>
            </a:r>
            <a:r>
              <a:rPr lang="el-GR" sz="3600" dirty="0"/>
              <a:t> </a:t>
            </a:r>
            <a:r>
              <a:rPr lang="en-US" sz="3600" dirty="0"/>
              <a:t>DNA</a:t>
            </a:r>
            <a:r>
              <a:rPr lang="el-GR" sz="3600" dirty="0"/>
              <a:t> που προκύπτει από τη σύνδεση μη ομόλογων </a:t>
            </a:r>
            <a:r>
              <a:rPr lang="en-US" sz="3600" dirty="0"/>
              <a:t>DNA</a:t>
            </a:r>
            <a:r>
              <a:rPr lang="el-GR" sz="3600" dirty="0"/>
              <a:t>. </a:t>
            </a:r>
          </a:p>
          <a:p>
            <a:pPr lvl="0"/>
            <a:r>
              <a:rPr lang="el-GR" dirty="0"/>
              <a:t>Η τεχνολογία αυτή δίνει τη δυνατότητα να ξεπεραστούν όλοι οι βιολογικοί περιορισμοί που υπάρχουν στις διασταυρώσεις και τις γενετικές ανταλλαγές, δημιουργώντας τα διάφορα </a:t>
            </a:r>
            <a:r>
              <a:rPr lang="el-GR" dirty="0">
                <a:solidFill>
                  <a:srgbClr val="FF0000"/>
                </a:solidFill>
              </a:rPr>
              <a:t>υβρίδια</a:t>
            </a:r>
            <a:r>
              <a:rPr lang="el-GR" dirty="0"/>
              <a:t>, τις λεγόμενες χίμαιρες. </a:t>
            </a:r>
          </a:p>
          <a:p>
            <a:endParaRPr lang="el-GR" dirty="0"/>
          </a:p>
        </p:txBody>
      </p:sp>
    </p:spTree>
    <p:extLst>
      <p:ext uri="{BB962C8B-B14F-4D97-AF65-F5344CB8AC3E}">
        <p14:creationId xmlns:p14="http://schemas.microsoft.com/office/powerpoint/2010/main" val="387074870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57</TotalTime>
  <Words>2757</Words>
  <Application>Microsoft Office PowerPoint</Application>
  <PresentationFormat>Ευρεία οθόνη</PresentationFormat>
  <Paragraphs>141</Paragraphs>
  <Slides>27</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27</vt:i4>
      </vt:variant>
    </vt:vector>
  </HeadingPairs>
  <TitlesOfParts>
    <vt:vector size="31" baseType="lpstr">
      <vt:lpstr>Aptos</vt:lpstr>
      <vt:lpstr>Aptos Display</vt:lpstr>
      <vt:lpstr>Arial</vt:lpstr>
      <vt:lpstr>Θέμα του Office</vt:lpstr>
      <vt:lpstr>ΒΙΟΗΘΙΚΗ ΕΝΟΤΗΤΑ 2Η  ΟΙ ΤΕΧΝΙΚΕΣ ΠΑΡΕΜΒΑΣΕΙΣ ΣΤΟ ΑΝΘΡΩΠΙΝΟ ΓΟΝΙΔΙΩΜΑ ΓΕΝΕΤΙΚΗ ΤΕΧΝΟΛΟΓΙΑ ΚΑΙ ΓΕΝΕΤΙΚΗ ΜΗΧΑΝΙΚΗ Βιοτεχνολογία, γενετική τεχνολογία και γενετική μηχανική Από το βιβλίο του κ. Νικολάου Κόιου, Ηθική θεώρηση των τεχνικών παρεμβάσεων στο ανθρώπινο γονιδίωμα, Εκδόσεις Σταμούλη Α.Ε., Αθήνα 2003, σσ. 35-56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 Βιοτεχνολογία, γενετική τεχνολογία και γενετική μηχανική </vt:lpstr>
      <vt:lpstr>Ερωτήσεις επανάληψης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KARAMPELIA</dc:creator>
  <cp:lastModifiedBy>MARIA KARAMPELIA</cp:lastModifiedBy>
  <cp:revision>1</cp:revision>
  <dcterms:created xsi:type="dcterms:W3CDTF">2025-02-20T23:29:12Z</dcterms:created>
  <dcterms:modified xsi:type="dcterms:W3CDTF">2025-02-21T09:54:29Z</dcterms:modified>
</cp:coreProperties>
</file>