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629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491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3958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229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522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2424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091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597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24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508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968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616D3-EA6C-404E-9B0B-9C85D6A354E9}" type="datetimeFigureOut">
              <a:rPr lang="el-GR" smtClean="0"/>
              <a:t>19/10/2021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CA60C-BD19-42CA-82E7-216DBE6BA1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1567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440159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LISTENING: FRESHERS’ WEEK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1080120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1.1 Vocabulary for listening: Academic life</a:t>
            </a:r>
          </a:p>
          <a:p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4" name="Pictur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7784" y="4005064"/>
            <a:ext cx="3950335" cy="213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4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And the right answers are: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A. given</a:t>
            </a:r>
          </a:p>
          <a:p>
            <a:r>
              <a:rPr lang="en-US" dirty="0" smtClean="0"/>
              <a:t>B. semester</a:t>
            </a:r>
          </a:p>
          <a:p>
            <a:r>
              <a:rPr lang="en-US" dirty="0" smtClean="0"/>
              <a:t>C. faculty</a:t>
            </a:r>
          </a:p>
          <a:p>
            <a:r>
              <a:rPr lang="en-US" dirty="0" smtClean="0"/>
              <a:t>D. lecturer</a:t>
            </a:r>
          </a:p>
          <a:p>
            <a:r>
              <a:rPr lang="en-US" dirty="0" smtClean="0"/>
              <a:t>E. staff</a:t>
            </a:r>
          </a:p>
          <a:p>
            <a:r>
              <a:rPr lang="en-US" dirty="0" smtClean="0"/>
              <a:t>F. accommodation</a:t>
            </a:r>
          </a:p>
          <a:p>
            <a:r>
              <a:rPr lang="en-US" dirty="0" smtClean="0"/>
              <a:t>G. campus</a:t>
            </a:r>
          </a:p>
          <a:p>
            <a:r>
              <a:rPr lang="en-US" dirty="0" smtClean="0"/>
              <a:t>H. fresher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593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r>
              <a:rPr lang="el-GR" dirty="0"/>
              <a:t/>
            </a:r>
            <a:br>
              <a:rPr lang="el-GR" dirty="0"/>
            </a:br>
            <a:r>
              <a:rPr lang="en-US" sz="4000" b="1" dirty="0"/>
              <a:t>C. Building connections between words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i="1" dirty="0"/>
              <a:t>1.A. Listen to two words or phrases. What </a:t>
            </a:r>
            <a:r>
              <a:rPr lang="en-US" i="1" dirty="0" smtClean="0"/>
              <a:t>is </a:t>
            </a:r>
            <a:r>
              <a:rPr lang="en-US" i="1" dirty="0"/>
              <a:t>the connection between each pair? Use the phrases below.</a:t>
            </a:r>
            <a:endParaRPr lang="el-GR" dirty="0"/>
          </a:p>
          <a:p>
            <a:pPr marL="0" indent="0">
              <a:buNone/>
            </a:pPr>
            <a:r>
              <a:rPr lang="en-US" dirty="0"/>
              <a:t> </a:t>
            </a:r>
            <a:endParaRPr lang="el-GR" dirty="0"/>
          </a:p>
          <a:p>
            <a:pPr marL="0" indent="0">
              <a:buNone/>
            </a:pPr>
            <a:r>
              <a:rPr lang="en-US" dirty="0" smtClean="0"/>
              <a:t>• They </a:t>
            </a:r>
            <a:r>
              <a:rPr lang="en-US" dirty="0"/>
              <a:t>are both ...	</a:t>
            </a:r>
            <a:r>
              <a:rPr lang="en-US" dirty="0" smtClean="0"/>
              <a:t> • They </a:t>
            </a:r>
            <a:r>
              <a:rPr lang="en-US" dirty="0"/>
              <a:t>are opposites.</a:t>
            </a:r>
            <a:endParaRPr lang="el-GR" dirty="0"/>
          </a:p>
          <a:p>
            <a:r>
              <a:rPr lang="en-US" dirty="0"/>
              <a:t>They both</a:t>
            </a:r>
            <a:r>
              <a:rPr lang="en-US" i="1" dirty="0"/>
              <a:t> + verb ...	</a:t>
            </a:r>
            <a:r>
              <a:rPr lang="en-US" i="1" dirty="0" smtClean="0"/>
              <a:t> </a:t>
            </a:r>
            <a:r>
              <a:rPr lang="en-US" dirty="0" smtClean="0"/>
              <a:t> • </a:t>
            </a:r>
            <a:r>
              <a:rPr lang="en-US" i="1" dirty="0" smtClean="0"/>
              <a:t> </a:t>
            </a:r>
            <a:r>
              <a:rPr lang="en-US" dirty="0" smtClean="0"/>
              <a:t> </a:t>
            </a:r>
            <a:r>
              <a:rPr lang="en-US" dirty="0"/>
              <a:t>A(n) X is a(n) Y.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13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1. They are both </a:t>
            </a:r>
            <a:r>
              <a:rPr lang="en-US" b="1" dirty="0" smtClean="0"/>
              <a:t>subjects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2. They are </a:t>
            </a:r>
            <a:r>
              <a:rPr lang="en-US" b="1" dirty="0" smtClean="0"/>
              <a:t>opposites.</a:t>
            </a:r>
          </a:p>
          <a:p>
            <a:pPr algn="just"/>
            <a:r>
              <a:rPr lang="en-US" dirty="0" smtClean="0"/>
              <a:t>3. A </a:t>
            </a:r>
            <a:r>
              <a:rPr lang="en-US" b="1" dirty="0" smtClean="0"/>
              <a:t>lecturer</a:t>
            </a:r>
            <a:r>
              <a:rPr lang="en-US" dirty="0" smtClean="0"/>
              <a:t> teaches at a University but a </a:t>
            </a:r>
            <a:r>
              <a:rPr lang="en-US" b="1" dirty="0" smtClean="0"/>
              <a:t>teacher</a:t>
            </a:r>
            <a:r>
              <a:rPr lang="en-US" dirty="0" smtClean="0"/>
              <a:t> works at school.</a:t>
            </a:r>
          </a:p>
          <a:p>
            <a:pPr algn="just"/>
            <a:r>
              <a:rPr lang="en-US" dirty="0" smtClean="0"/>
              <a:t>4. In </a:t>
            </a:r>
            <a:r>
              <a:rPr lang="en-US" b="1" dirty="0" smtClean="0"/>
              <a:t>charge of </a:t>
            </a:r>
            <a:r>
              <a:rPr lang="en-US" dirty="0" smtClean="0"/>
              <a:t>goes with a place or a group of people, whereas </a:t>
            </a:r>
            <a:r>
              <a:rPr lang="en-US" b="1" dirty="0" smtClean="0"/>
              <a:t>responsible for </a:t>
            </a:r>
            <a:r>
              <a:rPr lang="en-US" dirty="0" smtClean="0"/>
              <a:t>goes with an action or thing.</a:t>
            </a:r>
          </a:p>
          <a:p>
            <a:pPr algn="just"/>
            <a:r>
              <a:rPr lang="en-US" dirty="0"/>
              <a:t>5. They both mean the manager of something, but </a:t>
            </a:r>
            <a:r>
              <a:rPr lang="en-US" b="1" dirty="0"/>
              <a:t>head</a:t>
            </a:r>
            <a:r>
              <a:rPr lang="en-US" dirty="0"/>
              <a:t> is a noun so you can say the head.</a:t>
            </a:r>
          </a:p>
          <a:p>
            <a:pPr algn="just"/>
            <a:r>
              <a:rPr lang="en-US" dirty="0"/>
              <a:t>6. They are both places to live, but </a:t>
            </a:r>
            <a:r>
              <a:rPr lang="en-US" b="1" dirty="0"/>
              <a:t>hall of residence </a:t>
            </a:r>
            <a:r>
              <a:rPr lang="en-US" dirty="0"/>
              <a:t>is a special place for students.</a:t>
            </a:r>
            <a:endParaRPr lang="el-GR" dirty="0"/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3905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OBJECTIVES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The present lecture is  a vocabulary-based lesson centering on university-related words and has a twofold purpose:</a:t>
            </a:r>
          </a:p>
          <a:p>
            <a:r>
              <a:rPr lang="en-US" dirty="0" smtClean="0"/>
              <a:t>1. Students should demonstrate </a:t>
            </a:r>
            <a:r>
              <a:rPr lang="en-US" b="1" dirty="0" smtClean="0"/>
              <a:t>understanding of target vocabulary in context</a:t>
            </a:r>
            <a:r>
              <a:rPr lang="en-US" dirty="0" smtClean="0"/>
              <a:t>;</a:t>
            </a:r>
          </a:p>
          <a:p>
            <a:r>
              <a:rPr lang="en-US" dirty="0" smtClean="0"/>
              <a:t>2. Students should demonstrate </a:t>
            </a:r>
            <a:r>
              <a:rPr lang="en-US" b="1" dirty="0" smtClean="0"/>
              <a:t>understanding of the connections between words.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330061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SOME PRELIMINARIES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853136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>A. Activating knowledge</a:t>
            </a:r>
          </a:p>
          <a:p>
            <a:r>
              <a:rPr lang="en-US" sz="2400" dirty="0" smtClean="0"/>
              <a:t>1.1.</a:t>
            </a:r>
            <a:r>
              <a:rPr lang="en-US" dirty="0" smtClean="0"/>
              <a:t> </a:t>
            </a:r>
            <a:r>
              <a:rPr lang="en-US" sz="2600" dirty="0" smtClean="0"/>
              <a:t>Listen and discuss some statements about education.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At school, English is more useful than Mathematics</a:t>
            </a:r>
            <a:r>
              <a:rPr lang="en-US" sz="2600" dirty="0" smtClean="0"/>
              <a:t>.</a:t>
            </a:r>
          </a:p>
          <a:p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</a:rPr>
              <a:t>I think that’s true.</a:t>
            </a:r>
          </a:p>
          <a:p>
            <a:r>
              <a:rPr lang="en-US" sz="2600" dirty="0" smtClean="0">
                <a:solidFill>
                  <a:srgbClr val="FFFF00"/>
                </a:solidFill>
              </a:rPr>
              <a:t>Actually, I don’t agree.  </a:t>
            </a:r>
            <a:r>
              <a:rPr lang="en-US" sz="2600" dirty="0" err="1" smtClean="0">
                <a:solidFill>
                  <a:srgbClr val="FFFF00"/>
                </a:solidFill>
              </a:rPr>
              <a:t>Maths</a:t>
            </a:r>
            <a:r>
              <a:rPr lang="en-US" sz="2600" dirty="0" smtClean="0">
                <a:solidFill>
                  <a:srgbClr val="FFFF00"/>
                </a:solidFill>
              </a:rPr>
              <a:t> is much more useful than English.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400" dirty="0" smtClean="0"/>
              <a:t>1.2 Listen to some students. Do they agree or disagree with each statement?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03523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VOCABULARY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en-US" b="1" dirty="0"/>
              <a:t>Academic</a:t>
            </a:r>
            <a:r>
              <a:rPr lang="en-US" dirty="0"/>
              <a:t> (</a:t>
            </a:r>
            <a:r>
              <a:rPr lang="en-US" dirty="0" err="1"/>
              <a:t>adj</a:t>
            </a:r>
            <a:r>
              <a:rPr lang="en-US" dirty="0"/>
              <a:t>) relating to schools, colleges, and universities, or connected with studying and thinking, not with practical skills • ακα</a:t>
            </a:r>
            <a:r>
              <a:rPr lang="en-US" dirty="0" err="1"/>
              <a:t>δημ</a:t>
            </a:r>
            <a:r>
              <a:rPr lang="en-US" dirty="0"/>
              <a:t>αϊκός</a:t>
            </a:r>
            <a:endParaRPr lang="el-GR" dirty="0"/>
          </a:p>
          <a:p>
            <a:pPr algn="just"/>
            <a:r>
              <a:rPr lang="en-US" b="1" dirty="0"/>
              <a:t>Access</a:t>
            </a:r>
            <a:r>
              <a:rPr lang="en-US" dirty="0"/>
              <a:t> (n) the method or possibility of getting near to a place or person • </a:t>
            </a:r>
            <a:r>
              <a:rPr lang="el-GR" dirty="0"/>
              <a:t>πρόσβαση</a:t>
            </a:r>
            <a:r>
              <a:rPr lang="en-US" dirty="0"/>
              <a:t> / (v) to be able to get to or get inside a place • </a:t>
            </a:r>
            <a:r>
              <a:rPr lang="el-GR" dirty="0"/>
              <a:t>έχω πρόσβαση σε</a:t>
            </a:r>
          </a:p>
          <a:p>
            <a:pPr algn="just"/>
            <a:r>
              <a:rPr lang="en-US" b="1" dirty="0"/>
              <a:t>Accommodation</a:t>
            </a:r>
            <a:r>
              <a:rPr lang="en-US" dirty="0"/>
              <a:t> (n) a place to live, work, stay, etc. in • </a:t>
            </a:r>
            <a:r>
              <a:rPr lang="el-GR" dirty="0"/>
              <a:t>χώρος διαμονής</a:t>
            </a:r>
          </a:p>
          <a:p>
            <a:pPr algn="just"/>
            <a:r>
              <a:rPr lang="en-US" b="1" dirty="0"/>
              <a:t>Article</a:t>
            </a:r>
            <a:r>
              <a:rPr lang="en-US" dirty="0"/>
              <a:t> (n) a piece of writing on a particular subject in a newspaper or magazine, or on the internet • </a:t>
            </a:r>
            <a:r>
              <a:rPr lang="el-GR" dirty="0"/>
              <a:t>άρθρο</a:t>
            </a:r>
          </a:p>
          <a:p>
            <a:pPr algn="just"/>
            <a:r>
              <a:rPr lang="en-US" b="1" dirty="0"/>
              <a:t>Assignment</a:t>
            </a:r>
            <a:r>
              <a:rPr lang="en-US" dirty="0"/>
              <a:t> (n) a piece of work given to someone, typically as part of their studies or job • </a:t>
            </a:r>
            <a:r>
              <a:rPr lang="el-GR" dirty="0"/>
              <a:t>εργασία</a:t>
            </a:r>
          </a:p>
          <a:p>
            <a:pPr algn="just"/>
            <a:r>
              <a:rPr lang="en-US" b="1" dirty="0"/>
              <a:t>Bursar</a:t>
            </a:r>
            <a:r>
              <a:rPr lang="en-US" dirty="0"/>
              <a:t> (n) the person in a college or university (in the UK also a school), who deals with its financial affairs • </a:t>
            </a:r>
            <a:r>
              <a:rPr lang="el-GR" dirty="0"/>
              <a:t>οικονομικός διαχειριστής σχολής</a:t>
            </a:r>
          </a:p>
          <a:p>
            <a:pPr algn="just"/>
            <a:r>
              <a:rPr lang="en-US" b="1" dirty="0"/>
              <a:t>Campus</a:t>
            </a:r>
            <a:r>
              <a:rPr lang="en-US" dirty="0"/>
              <a:t> (n) the buildings of a college or university and the land that surrounds them • </a:t>
            </a:r>
            <a:r>
              <a:rPr lang="el-GR" dirty="0"/>
              <a:t>πανεπιστημιούπολη </a:t>
            </a:r>
          </a:p>
          <a:p>
            <a:pPr algn="just"/>
            <a:r>
              <a:rPr lang="en-US" b="1" dirty="0"/>
              <a:t>Contribute</a:t>
            </a:r>
            <a:r>
              <a:rPr lang="en-US" dirty="0"/>
              <a:t> (v) to give something, especially money, in order to provide or achieve something together with other people • </a:t>
            </a:r>
            <a:r>
              <a:rPr lang="el-GR" dirty="0"/>
              <a:t>συνεισφέρω</a:t>
            </a:r>
            <a:r>
              <a:rPr lang="en-US" dirty="0"/>
              <a:t>, </a:t>
            </a:r>
            <a:r>
              <a:rPr lang="el-GR" dirty="0"/>
              <a:t>προσφέρω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593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VOCABULARY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Crèche</a:t>
            </a:r>
            <a:r>
              <a:rPr lang="en-US" dirty="0"/>
              <a:t> (n) a place where young children are cared for during the day while their parents do something else, especially work, study, or shop • </a:t>
            </a:r>
            <a:r>
              <a:rPr lang="el-GR" dirty="0"/>
              <a:t>βρεφονηπιακός σταθμός</a:t>
            </a:r>
          </a:p>
          <a:p>
            <a:r>
              <a:rPr lang="en-US" b="1" dirty="0"/>
              <a:t>Deadline</a:t>
            </a:r>
            <a:r>
              <a:rPr lang="en-US" dirty="0"/>
              <a:t> (n) a time or day by which something must be done • </a:t>
            </a:r>
            <a:r>
              <a:rPr lang="el-GR" dirty="0"/>
              <a:t>προθεσμία</a:t>
            </a:r>
          </a:p>
          <a:p>
            <a:r>
              <a:rPr lang="en-US" b="1" dirty="0"/>
              <a:t>Dean </a:t>
            </a:r>
            <a:r>
              <a:rPr lang="en-US" dirty="0"/>
              <a:t>(n) an official of high rank in a college or university who is responsible for the organization of a department or departments • </a:t>
            </a:r>
            <a:r>
              <a:rPr lang="el-GR" dirty="0"/>
              <a:t>κοσμήτορας </a:t>
            </a:r>
          </a:p>
          <a:p>
            <a:r>
              <a:rPr lang="en-US" b="1" dirty="0"/>
              <a:t>Degree </a:t>
            </a:r>
            <a:r>
              <a:rPr lang="en-US" dirty="0"/>
              <a:t>(n) a course of study at a college or university, or the qualification given to a student after he or she has completed his or her studies • </a:t>
            </a:r>
            <a:r>
              <a:rPr lang="el-GR" dirty="0"/>
              <a:t>πτυχίο</a:t>
            </a:r>
          </a:p>
          <a:p>
            <a:r>
              <a:rPr lang="en-US" b="1" dirty="0"/>
              <a:t>Faculty </a:t>
            </a:r>
            <a:r>
              <a:rPr lang="en-US" dirty="0"/>
              <a:t> (n) a group of departments in a college that specialize in a particular subject or group of subjects • </a:t>
            </a:r>
            <a:r>
              <a:rPr lang="el-GR" dirty="0"/>
              <a:t>τμήμα πανεπιστημιακής σχολής</a:t>
            </a:r>
          </a:p>
          <a:p>
            <a:r>
              <a:rPr lang="en-US" b="1" dirty="0"/>
              <a:t>Fee </a:t>
            </a:r>
            <a:r>
              <a:rPr lang="en-US" dirty="0"/>
              <a:t>(n) an amount of money paid for a particular piece of work or for a particular right or service • </a:t>
            </a:r>
            <a:r>
              <a:rPr lang="el-GR" dirty="0"/>
              <a:t>ποσό</a:t>
            </a:r>
            <a:r>
              <a:rPr lang="en-US" dirty="0"/>
              <a:t>, </a:t>
            </a:r>
            <a:r>
              <a:rPr lang="el-GR" dirty="0"/>
              <a:t>συνδρομή </a:t>
            </a:r>
            <a:r>
              <a:rPr lang="en-US" dirty="0" smtClean="0"/>
              <a:t>, </a:t>
            </a:r>
            <a:r>
              <a:rPr lang="el-GR" smtClean="0"/>
              <a:t>δίδακτρα</a:t>
            </a:r>
            <a:endParaRPr lang="el-GR" dirty="0"/>
          </a:p>
          <a:p>
            <a:r>
              <a:rPr lang="en-US" b="1" dirty="0"/>
              <a:t>Field trip </a:t>
            </a:r>
            <a:r>
              <a:rPr lang="en-US" dirty="0"/>
              <a:t>(n) a visit made by students to study something away from their school or college • </a:t>
            </a:r>
            <a:r>
              <a:rPr lang="el-GR" dirty="0"/>
              <a:t>εκπαιδευτική εκδρομή </a:t>
            </a:r>
          </a:p>
          <a:p>
            <a:r>
              <a:rPr lang="en-US" b="1" dirty="0"/>
              <a:t>Fresher </a:t>
            </a:r>
            <a:r>
              <a:rPr lang="en-US" dirty="0"/>
              <a:t>(n) a student who has recently started studying at a college or university • </a:t>
            </a:r>
            <a:r>
              <a:rPr lang="el-GR" dirty="0"/>
              <a:t>πρωτοετής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7133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VOCABULARY (3)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Graduate </a:t>
            </a:r>
            <a:r>
              <a:rPr lang="en-US" dirty="0"/>
              <a:t>(n)</a:t>
            </a:r>
            <a:r>
              <a:rPr lang="en-US" b="1" dirty="0"/>
              <a:t> </a:t>
            </a:r>
            <a:r>
              <a:rPr lang="en-US" dirty="0"/>
              <a:t>a person who has a first degree from a university or college, (v) to complete school, college, or university successfully • </a:t>
            </a:r>
            <a:r>
              <a:rPr lang="el-GR" dirty="0"/>
              <a:t>αποφοιτώ</a:t>
            </a:r>
          </a:p>
          <a:p>
            <a:r>
              <a:rPr lang="en-US" b="1" dirty="0"/>
              <a:t>Hall of residence </a:t>
            </a:r>
            <a:r>
              <a:rPr lang="en-US" dirty="0"/>
              <a:t>a college building where students live • </a:t>
            </a:r>
            <a:r>
              <a:rPr lang="el-GR" dirty="0"/>
              <a:t>φοιτητική εστία</a:t>
            </a:r>
          </a:p>
          <a:p>
            <a:r>
              <a:rPr lang="en-US" b="1" dirty="0"/>
              <a:t>Head </a:t>
            </a:r>
            <a:r>
              <a:rPr lang="en-US" dirty="0"/>
              <a:t>(n) [of] someone in charge of or leading an organization, group, etc. • </a:t>
            </a:r>
            <a:r>
              <a:rPr lang="el-GR" dirty="0"/>
              <a:t>επικεφαλής</a:t>
            </a:r>
          </a:p>
          <a:p>
            <a:r>
              <a:rPr lang="en-US" b="1" dirty="0"/>
              <a:t>In charge </a:t>
            </a:r>
            <a:r>
              <a:rPr lang="en-US" dirty="0"/>
              <a:t>[of] responsible for something or someone • </a:t>
            </a:r>
            <a:r>
              <a:rPr lang="el-GR" dirty="0"/>
              <a:t>υπεύθυνος για κάτι</a:t>
            </a:r>
          </a:p>
          <a:p>
            <a:r>
              <a:rPr lang="en-US" b="1" dirty="0"/>
              <a:t>Lecture </a:t>
            </a:r>
            <a:r>
              <a:rPr lang="en-US" dirty="0"/>
              <a:t>(n) a formal talk on a serious subject given to a group of people, especially students • </a:t>
            </a:r>
            <a:r>
              <a:rPr lang="el-GR" dirty="0"/>
              <a:t>διάλεξη</a:t>
            </a:r>
          </a:p>
          <a:p>
            <a:r>
              <a:rPr lang="en-US" b="1" dirty="0"/>
              <a:t>Lecturer </a:t>
            </a:r>
            <a:r>
              <a:rPr lang="en-US" dirty="0"/>
              <a:t>(n) someone who teaches at a college or university • </a:t>
            </a:r>
            <a:r>
              <a:rPr lang="el-GR" dirty="0"/>
              <a:t>λέκτορας</a:t>
            </a:r>
          </a:p>
          <a:p>
            <a:r>
              <a:rPr lang="en-US" b="1" dirty="0"/>
              <a:t>Librarian </a:t>
            </a:r>
            <a:r>
              <a:rPr lang="en-US" dirty="0"/>
              <a:t>(n) a person who works in a library • </a:t>
            </a:r>
            <a:r>
              <a:rPr lang="el-GR" dirty="0"/>
              <a:t>βιβλιοθηκονόμος</a:t>
            </a:r>
          </a:p>
          <a:p>
            <a:r>
              <a:rPr lang="en-US" b="1" dirty="0"/>
              <a:t>Look up </a:t>
            </a:r>
            <a:r>
              <a:rPr lang="en-US" dirty="0"/>
              <a:t>(v, intransitive) to become better • </a:t>
            </a:r>
            <a:r>
              <a:rPr lang="el-GR" dirty="0"/>
              <a:t>βελτιώνομαι  </a:t>
            </a:r>
          </a:p>
          <a:p>
            <a:r>
              <a:rPr lang="en-US" dirty="0"/>
              <a:t> (v, transitive) to try to find a particular piece of information by looking in a book or on  </a:t>
            </a:r>
            <a:r>
              <a:rPr lang="en-US" dirty="0" smtClean="0"/>
              <a:t>a </a:t>
            </a:r>
            <a:r>
              <a:rPr lang="en-US" dirty="0"/>
              <a:t>list or by using a computer • </a:t>
            </a:r>
            <a:r>
              <a:rPr lang="el-GR" dirty="0"/>
              <a:t>αναζητώ πληροφορίες</a:t>
            </a:r>
          </a:p>
          <a:p>
            <a:pPr marL="0" indent="0">
              <a:buNone/>
            </a:pPr>
            <a:r>
              <a:rPr lang="en-US" dirty="0"/>
              <a:t> 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981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VOCABULARY (4)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Participation </a:t>
            </a:r>
            <a:r>
              <a:rPr lang="en-US" dirty="0"/>
              <a:t>(n) the fact that you take part or become involved in something • </a:t>
            </a:r>
            <a:r>
              <a:rPr lang="el-GR" dirty="0"/>
              <a:t>συμμετοχή</a:t>
            </a:r>
            <a:r>
              <a:rPr lang="en-US" dirty="0"/>
              <a:t>, </a:t>
            </a:r>
            <a:r>
              <a:rPr lang="el-GR" dirty="0"/>
              <a:t>συνεισφορά </a:t>
            </a:r>
          </a:p>
          <a:p>
            <a:r>
              <a:rPr lang="en-US" b="1" dirty="0"/>
              <a:t>Professor </a:t>
            </a:r>
            <a:r>
              <a:rPr lang="en-US" dirty="0"/>
              <a:t>(n) a teacher of the highest rank in a department of a British university, or a teacher of high rank in an American university or college • </a:t>
            </a:r>
            <a:r>
              <a:rPr lang="el-GR" dirty="0"/>
              <a:t>καθηγητής</a:t>
            </a:r>
            <a:r>
              <a:rPr lang="en-US" dirty="0"/>
              <a:t>, </a:t>
            </a:r>
            <a:r>
              <a:rPr lang="el-GR" dirty="0"/>
              <a:t>καθηγήτρια </a:t>
            </a:r>
          </a:p>
          <a:p>
            <a:r>
              <a:rPr lang="en-US" b="1" dirty="0"/>
              <a:t>Projector </a:t>
            </a:r>
            <a:r>
              <a:rPr lang="en-US" dirty="0"/>
              <a:t>(n) a device for showing films or images on a screen or other surface • </a:t>
            </a:r>
            <a:r>
              <a:rPr lang="el-GR" dirty="0"/>
              <a:t>προτζέκτορας </a:t>
            </a:r>
          </a:p>
          <a:p>
            <a:r>
              <a:rPr lang="en-US" b="1" dirty="0"/>
              <a:t>Research </a:t>
            </a:r>
            <a:r>
              <a:rPr lang="en-US" dirty="0"/>
              <a:t>(n) a detailed study of a subject, especially in order to discover (new) information or reach a (new) understanding • </a:t>
            </a:r>
            <a:r>
              <a:rPr lang="el-GR" dirty="0"/>
              <a:t>έρευνα </a:t>
            </a:r>
          </a:p>
          <a:p>
            <a:r>
              <a:rPr lang="en-US" b="1" dirty="0"/>
              <a:t>Resource </a:t>
            </a:r>
            <a:r>
              <a:rPr lang="en-US" b="1" dirty="0" err="1"/>
              <a:t>centre</a:t>
            </a:r>
            <a:r>
              <a:rPr lang="en-US" b="1" dirty="0"/>
              <a:t> </a:t>
            </a:r>
            <a:r>
              <a:rPr lang="en-US" dirty="0"/>
              <a:t>a place which provides information, equipment and support • </a:t>
            </a:r>
            <a:r>
              <a:rPr lang="el-GR" dirty="0"/>
              <a:t>κέντρο πόρων </a:t>
            </a:r>
          </a:p>
          <a:p>
            <a:r>
              <a:rPr lang="en-US" b="1" dirty="0"/>
              <a:t>Responsible </a:t>
            </a:r>
            <a:r>
              <a:rPr lang="en-US" dirty="0"/>
              <a:t>[for] be responsible for </a:t>
            </a:r>
            <a:r>
              <a:rPr lang="en-US" dirty="0" err="1"/>
              <a:t>sb</a:t>
            </a:r>
            <a:r>
              <a:rPr lang="en-US" dirty="0"/>
              <a:t>/</a:t>
            </a:r>
            <a:r>
              <a:rPr lang="en-US" dirty="0" err="1"/>
              <a:t>sth</a:t>
            </a:r>
            <a:r>
              <a:rPr lang="en-US" dirty="0"/>
              <a:t>/doing </a:t>
            </a:r>
            <a:r>
              <a:rPr lang="en-US" dirty="0" err="1"/>
              <a:t>sth</a:t>
            </a:r>
            <a:r>
              <a:rPr lang="en-US" dirty="0"/>
              <a:t> • </a:t>
            </a:r>
            <a:r>
              <a:rPr lang="el-GR" dirty="0"/>
              <a:t>υπεύθυνος</a:t>
            </a:r>
          </a:p>
          <a:p>
            <a:r>
              <a:rPr lang="en-US" b="1" dirty="0"/>
              <a:t>Schedule </a:t>
            </a:r>
            <a:r>
              <a:rPr lang="en-US" dirty="0"/>
              <a:t>(n) a list of planned activities or things to be done showing the times or dates when they are intended to happen or be done • </a:t>
            </a:r>
            <a:r>
              <a:rPr lang="el-GR" dirty="0"/>
              <a:t>πρόγραμμα</a:t>
            </a:r>
            <a:r>
              <a:rPr lang="en-US" dirty="0"/>
              <a:t>, </a:t>
            </a:r>
            <a:r>
              <a:rPr lang="el-GR" dirty="0"/>
              <a:t>χρονοδιάγραμμα</a:t>
            </a:r>
          </a:p>
          <a:p>
            <a:r>
              <a:rPr lang="en-US" b="1" dirty="0"/>
              <a:t>Semester </a:t>
            </a:r>
            <a:r>
              <a:rPr lang="en-US" dirty="0"/>
              <a:t>(n) one of the periods into which a year is divided at a college or university, especially in the US and Australia • </a:t>
            </a:r>
            <a:r>
              <a:rPr lang="el-GR" dirty="0"/>
              <a:t>εξάμηνο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115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VOCABULARY (5)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Sixth form </a:t>
            </a:r>
            <a:r>
              <a:rPr lang="en-US" dirty="0"/>
              <a:t>a college offering A-level and other courses to pupils over sixteen from local schools, </a:t>
            </a:r>
            <a:r>
              <a:rPr lang="en-US" dirty="0" err="1"/>
              <a:t>esp</a:t>
            </a:r>
            <a:r>
              <a:rPr lang="en-US" dirty="0"/>
              <a:t> from those that do not have sixth forms • </a:t>
            </a:r>
            <a:r>
              <a:rPr lang="el-GR" dirty="0"/>
              <a:t>σχολείο δευτεροβάθμιας εκπαίδευσης για παιδιά ηλικίας</a:t>
            </a:r>
            <a:r>
              <a:rPr lang="en-US" dirty="0"/>
              <a:t> 16-19 </a:t>
            </a:r>
            <a:r>
              <a:rPr lang="el-GR" dirty="0"/>
              <a:t>ετών</a:t>
            </a:r>
          </a:p>
          <a:p>
            <a:r>
              <a:rPr lang="en-US" b="1" dirty="0"/>
              <a:t>Socialize</a:t>
            </a:r>
            <a:r>
              <a:rPr lang="en-US" dirty="0"/>
              <a:t> (v) to spend time when you are not working with friends or with other people in order to enjoy yourself • </a:t>
            </a:r>
            <a:r>
              <a:rPr lang="el-GR" dirty="0"/>
              <a:t>κοινωνικοποιούμαι </a:t>
            </a:r>
          </a:p>
          <a:p>
            <a:r>
              <a:rPr lang="en-US" b="1" dirty="0"/>
              <a:t>Staff </a:t>
            </a:r>
            <a:r>
              <a:rPr lang="en-US" dirty="0"/>
              <a:t>(n) the group of people who work for an organization • </a:t>
            </a:r>
            <a:r>
              <a:rPr lang="el-GR" dirty="0"/>
              <a:t>προσωπικό </a:t>
            </a:r>
          </a:p>
          <a:p>
            <a:r>
              <a:rPr lang="en-US" b="1" dirty="0"/>
              <a:t>Students’ union </a:t>
            </a:r>
            <a:r>
              <a:rPr lang="en-US" dirty="0"/>
              <a:t>the building or part of a building specially used by students to meet socially • </a:t>
            </a:r>
            <a:r>
              <a:rPr lang="el-GR" dirty="0"/>
              <a:t>εστία</a:t>
            </a:r>
          </a:p>
          <a:p>
            <a:r>
              <a:rPr lang="en-US" b="1" dirty="0"/>
              <a:t>Subject </a:t>
            </a:r>
            <a:r>
              <a:rPr lang="en-US" dirty="0"/>
              <a:t>(n) an area of knowledge that is studied in school, college, or university • </a:t>
            </a:r>
            <a:r>
              <a:rPr lang="el-GR" dirty="0"/>
              <a:t>θέμα</a:t>
            </a:r>
          </a:p>
          <a:p>
            <a:r>
              <a:rPr lang="en-US" b="1" dirty="0"/>
              <a:t>Tutorial </a:t>
            </a:r>
            <a:r>
              <a:rPr lang="en-US" dirty="0"/>
              <a:t>(n) a period of study with a tutor involving one student or a small group • </a:t>
            </a:r>
            <a:r>
              <a:rPr lang="el-GR" dirty="0"/>
              <a:t>ιδιαίτερο μάθημα</a:t>
            </a:r>
          </a:p>
          <a:p>
            <a:r>
              <a:rPr lang="en-US" b="1" dirty="0"/>
              <a:t>Undergraduate </a:t>
            </a:r>
            <a:r>
              <a:rPr lang="en-US" dirty="0"/>
              <a:t>(n) a student who is studying for their first degree at a college or university • </a:t>
            </a:r>
            <a:r>
              <a:rPr lang="el-GR" dirty="0"/>
              <a:t>προπτυχιακός </a:t>
            </a:r>
          </a:p>
          <a:p>
            <a:r>
              <a:rPr lang="en-US" b="1" dirty="0"/>
              <a:t>Vice chancellor </a:t>
            </a:r>
            <a:r>
              <a:rPr lang="en-US" dirty="0"/>
              <a:t>(n) in the UK, the person in charge of a college or university / in the US, the person in charge of some parts of a college or university • </a:t>
            </a:r>
            <a:r>
              <a:rPr lang="el-GR" smtClean="0"/>
              <a:t>αντιπρύτανης 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59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EXERCISE B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sz="2900" b="1" dirty="0"/>
              <a:t>B. Developing </a:t>
            </a:r>
            <a:r>
              <a:rPr lang="en-US" sz="2900" b="1" dirty="0" smtClean="0"/>
              <a:t>vocabulary</a:t>
            </a:r>
            <a:endParaRPr lang="en-US" sz="2900" dirty="0" smtClean="0"/>
          </a:p>
          <a:p>
            <a:r>
              <a:rPr lang="en-US" sz="2900" i="1" dirty="0" smtClean="0"/>
              <a:t>Complete </a:t>
            </a:r>
            <a:r>
              <a:rPr lang="en-US" sz="2900" i="1" dirty="0"/>
              <a:t>each sentence with a word</a:t>
            </a:r>
            <a:r>
              <a:rPr lang="en-US" sz="2900" b="1" i="1" dirty="0"/>
              <a:t> </a:t>
            </a:r>
            <a:r>
              <a:rPr lang="en-US" sz="2900" i="1" dirty="0"/>
              <a:t> or phrase from the </a:t>
            </a:r>
            <a:r>
              <a:rPr lang="en-US" sz="2900" i="1" dirty="0" smtClean="0"/>
              <a:t>words in the previous slides.</a:t>
            </a:r>
          </a:p>
          <a:p>
            <a:pPr marL="0" indent="0">
              <a:buNone/>
            </a:pPr>
            <a:endParaRPr lang="el-GR" sz="2900" dirty="0"/>
          </a:p>
          <a:p>
            <a:pPr marL="0" indent="0">
              <a:buNone/>
            </a:pPr>
            <a:r>
              <a:rPr lang="en-US" sz="2900" dirty="0" smtClean="0"/>
              <a:t>a. The </a:t>
            </a:r>
            <a:r>
              <a:rPr lang="en-US" sz="2900" i="1" u="sng" dirty="0"/>
              <a:t>academic </a:t>
            </a:r>
            <a:r>
              <a:rPr lang="en-US" sz="2900" dirty="0"/>
              <a:t>year in my country starts in October.</a:t>
            </a:r>
            <a:endParaRPr lang="el-GR" sz="2900" dirty="0"/>
          </a:p>
          <a:p>
            <a:pPr marL="0" indent="0">
              <a:buNone/>
            </a:pPr>
            <a:r>
              <a:rPr lang="en-US" sz="2900" dirty="0" smtClean="0"/>
              <a:t>    All </a:t>
            </a:r>
            <a:r>
              <a:rPr lang="en-US" sz="2900" dirty="0"/>
              <a:t>the university students go back </a:t>
            </a:r>
            <a:r>
              <a:rPr lang="en-US" sz="2900" dirty="0" smtClean="0"/>
              <a:t>then.</a:t>
            </a:r>
          </a:p>
          <a:p>
            <a:pPr marL="0" indent="0">
              <a:buNone/>
            </a:pPr>
            <a:r>
              <a:rPr lang="en-US" sz="2900" dirty="0" smtClean="0"/>
              <a:t>b. When </a:t>
            </a:r>
            <a:r>
              <a:rPr lang="en-US" sz="2900" dirty="0"/>
              <a:t>does the second ......................... start? Is it in </a:t>
            </a:r>
            <a:r>
              <a:rPr lang="en-US" sz="2900" dirty="0" smtClean="0"/>
              <a:t>February?</a:t>
            </a:r>
          </a:p>
          <a:p>
            <a:pPr marL="0" indent="0">
              <a:buNone/>
            </a:pPr>
            <a:r>
              <a:rPr lang="en-US" sz="2900" dirty="0" smtClean="0"/>
              <a:t>c. Which………..are </a:t>
            </a:r>
            <a:r>
              <a:rPr lang="en-US" sz="2900" dirty="0"/>
              <a:t>you in? Education? </a:t>
            </a:r>
            <a:r>
              <a:rPr lang="en-US" sz="2900" dirty="0" smtClean="0"/>
              <a:t>Mathematics? Modern Languages?</a:t>
            </a:r>
          </a:p>
          <a:p>
            <a:pPr marL="0" indent="0">
              <a:buNone/>
            </a:pPr>
            <a:r>
              <a:rPr lang="en-US" sz="2900" dirty="0" smtClean="0"/>
              <a:t>d. Which…………gives </a:t>
            </a:r>
            <a:r>
              <a:rPr lang="en-US" sz="2900" dirty="0"/>
              <a:t>the Science in Education </a:t>
            </a:r>
            <a:r>
              <a:rPr lang="en-US" sz="2900" dirty="0" smtClean="0"/>
              <a:t>lectures?</a:t>
            </a:r>
          </a:p>
          <a:p>
            <a:pPr marL="0" indent="0">
              <a:buNone/>
            </a:pPr>
            <a:r>
              <a:rPr lang="en-US" sz="2900" dirty="0" smtClean="0"/>
              <a:t>e. How </a:t>
            </a:r>
            <a:r>
              <a:rPr lang="en-US" sz="2900" dirty="0"/>
              <a:t>many </a:t>
            </a:r>
            <a:r>
              <a:rPr lang="en-US" sz="2900" dirty="0" smtClean="0"/>
              <a:t>………………..are </a:t>
            </a:r>
            <a:r>
              <a:rPr lang="en-US" sz="2900" dirty="0"/>
              <a:t>in the Faculty of Education? I </a:t>
            </a:r>
            <a:r>
              <a:rPr lang="en-US" sz="2900" dirty="0" smtClean="0"/>
              <a:t>mean, how </a:t>
            </a:r>
            <a:r>
              <a:rPr lang="en-US" sz="2900" dirty="0"/>
              <a:t>many </a:t>
            </a:r>
            <a:endParaRPr lang="en-US" sz="2900" dirty="0" smtClean="0"/>
          </a:p>
          <a:p>
            <a:pPr marL="0" indent="0">
              <a:buNone/>
            </a:pPr>
            <a:r>
              <a:rPr lang="en-US" sz="2900" dirty="0"/>
              <a:t> </a:t>
            </a:r>
            <a:r>
              <a:rPr lang="en-US" sz="2900" dirty="0" smtClean="0"/>
              <a:t>   people </a:t>
            </a:r>
            <a:r>
              <a:rPr lang="en-US" sz="2900" dirty="0"/>
              <a:t>work </a:t>
            </a:r>
            <a:r>
              <a:rPr lang="en-US" sz="2900" dirty="0" smtClean="0"/>
              <a:t>there?</a:t>
            </a:r>
          </a:p>
          <a:p>
            <a:pPr marL="0" indent="0">
              <a:buNone/>
            </a:pPr>
            <a:r>
              <a:rPr lang="en-US" sz="2900" dirty="0" smtClean="0"/>
              <a:t>f. Where </a:t>
            </a:r>
            <a:r>
              <a:rPr lang="en-US" sz="2900" dirty="0"/>
              <a:t>is the </a:t>
            </a:r>
            <a:r>
              <a:rPr lang="en-US" sz="2900" dirty="0" smtClean="0"/>
              <a:t>student………………at </a:t>
            </a:r>
            <a:r>
              <a:rPr lang="en-US" sz="2900" dirty="0"/>
              <a:t>this university? Where </a:t>
            </a:r>
            <a:r>
              <a:rPr lang="en-US" sz="2900" dirty="0" smtClean="0"/>
              <a:t>do the </a:t>
            </a:r>
            <a:r>
              <a:rPr lang="en-US" sz="2900" dirty="0"/>
              <a:t>students </a:t>
            </a:r>
            <a:r>
              <a:rPr lang="en-US" sz="2900" dirty="0" smtClean="0"/>
              <a:t>live?</a:t>
            </a:r>
          </a:p>
          <a:p>
            <a:pPr marL="0" indent="0">
              <a:buNone/>
            </a:pPr>
            <a:r>
              <a:rPr lang="en-US" sz="2900" dirty="0" smtClean="0"/>
              <a:t>g. This </a:t>
            </a:r>
            <a:r>
              <a:rPr lang="en-US" sz="2900" dirty="0"/>
              <a:t>is a large </a:t>
            </a:r>
            <a:r>
              <a:rPr lang="en-US" sz="2900" dirty="0" smtClean="0"/>
              <a:t>…………………There </a:t>
            </a:r>
            <a:r>
              <a:rPr lang="en-US" sz="2900" dirty="0"/>
              <a:t>are ten faculty buildings, </a:t>
            </a:r>
            <a:r>
              <a:rPr lang="en-US" sz="2900" dirty="0" smtClean="0"/>
              <a:t>the library</a:t>
            </a:r>
            <a:r>
              <a:rPr lang="en-US" sz="2900" dirty="0"/>
              <a:t>, the </a:t>
            </a:r>
            <a:r>
              <a:rPr lang="en-US" sz="2900" dirty="0" smtClean="0"/>
              <a:t> </a:t>
            </a:r>
          </a:p>
          <a:p>
            <a:pPr marL="0" indent="0">
              <a:buNone/>
            </a:pPr>
            <a:r>
              <a:rPr lang="en-US" sz="2900" dirty="0"/>
              <a:t> </a:t>
            </a:r>
            <a:r>
              <a:rPr lang="en-US" sz="2900" dirty="0" smtClean="0"/>
              <a:t>   Resource </a:t>
            </a:r>
            <a:r>
              <a:rPr lang="en-US" sz="2900" dirty="0"/>
              <a:t>Centre and the Students' </a:t>
            </a:r>
            <a:r>
              <a:rPr lang="en-US" sz="2900" dirty="0" smtClean="0"/>
              <a:t>Union.</a:t>
            </a:r>
          </a:p>
          <a:p>
            <a:pPr marL="0" indent="0">
              <a:buNone/>
            </a:pPr>
            <a:r>
              <a:rPr lang="en-US" sz="2900" dirty="0" smtClean="0"/>
              <a:t>h. A </a:t>
            </a:r>
            <a:r>
              <a:rPr lang="en-US" sz="2900" dirty="0"/>
              <a:t>university student is called </a:t>
            </a:r>
            <a:r>
              <a:rPr lang="en-US" sz="2900" dirty="0" smtClean="0"/>
              <a:t>a………………………….in </a:t>
            </a:r>
            <a:r>
              <a:rPr lang="en-US" sz="2900" dirty="0"/>
              <a:t>the first year.</a:t>
            </a:r>
            <a:endParaRPr lang="el-GR" sz="29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820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1397</Words>
  <Application>Microsoft Office PowerPoint</Application>
  <PresentationFormat>On-screen Show (4:3)</PresentationFormat>
  <Paragraphs>97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LISTENING: FRESHERS’ WEEK</vt:lpstr>
      <vt:lpstr>OBJECTIVES</vt:lpstr>
      <vt:lpstr>SOME PRELIMINARIES</vt:lpstr>
      <vt:lpstr>VOCABULARY (1)</vt:lpstr>
      <vt:lpstr>VOCABULARY (2)</vt:lpstr>
      <vt:lpstr>VOCABULARY (3)</vt:lpstr>
      <vt:lpstr>VOCABULARY (4)</vt:lpstr>
      <vt:lpstr>VOCABULARY (5)</vt:lpstr>
      <vt:lpstr>EXERCISE B</vt:lpstr>
      <vt:lpstr>And the right answers are:</vt:lpstr>
      <vt:lpstr>  C. Building connections between words </vt:lpstr>
      <vt:lpstr>Answers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Charis Panou</dc:creator>
  <cp:lastModifiedBy>Charis Panou</cp:lastModifiedBy>
  <cp:revision>20</cp:revision>
  <dcterms:created xsi:type="dcterms:W3CDTF">2020-04-02T06:56:04Z</dcterms:created>
  <dcterms:modified xsi:type="dcterms:W3CDTF">2021-10-19T15:34:19Z</dcterms:modified>
</cp:coreProperties>
</file>