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9" r:id="rId3"/>
    <p:sldId id="260" r:id="rId4"/>
    <p:sldId id="261" r:id="rId5"/>
    <p:sldId id="262" r:id="rId6"/>
    <p:sldId id="263" r:id="rId7"/>
    <p:sldId id="264" r:id="rId8"/>
    <p:sldId id="265" r:id="rId9"/>
    <p:sldId id="266" r:id="rId10"/>
    <p:sldId id="267" r:id="rId11"/>
    <p:sldId id="257" r:id="rId12"/>
    <p:sldId id="258"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Lst>
  <p:sldSz cx="12192000" cy="6858000"/>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92" d="100"/>
          <a:sy n="92" d="100"/>
        </p:scale>
        <p:origin x="1314" y="30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microsoft.com/office/2016/11/relationships/changesInfo" Target="changesInfos/changesInfo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 Id="rId8" Type="http://schemas.openxmlformats.org/officeDocument/2006/relationships/slide" Target="slides/slide7.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RIA KARAMPELIA" userId="9dfcc2cac66bf474" providerId="LiveId" clId="{0FEA5FD1-C4E6-4F77-AB0B-A52281635803}"/>
    <pc:docChg chg="modSld">
      <pc:chgData name="MARIA KARAMPELIA" userId="9dfcc2cac66bf474" providerId="LiveId" clId="{0FEA5FD1-C4E6-4F77-AB0B-A52281635803}" dt="2026-03-16T16:22:06.339" v="19" actId="20577"/>
      <pc:docMkLst>
        <pc:docMk/>
      </pc:docMkLst>
      <pc:sldChg chg="modSp mod">
        <pc:chgData name="MARIA KARAMPELIA" userId="9dfcc2cac66bf474" providerId="LiveId" clId="{0FEA5FD1-C4E6-4F77-AB0B-A52281635803}" dt="2026-03-16T16:22:06.339" v="19" actId="20577"/>
        <pc:sldMkLst>
          <pc:docMk/>
          <pc:sldMk cId="2863224829" sldId="265"/>
        </pc:sldMkLst>
        <pc:spChg chg="mod">
          <ac:chgData name="MARIA KARAMPELIA" userId="9dfcc2cac66bf474" providerId="LiveId" clId="{0FEA5FD1-C4E6-4F77-AB0B-A52281635803}" dt="2026-03-16T16:22:06.339" v="19" actId="20577"/>
          <ac:spMkLst>
            <pc:docMk/>
            <pc:sldMk cId="2863224829" sldId="265"/>
            <ac:spMk id="3" creationId="{F1EA4721-F013-DB67-761E-1A1C44C5C520}"/>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286EE577-B4D2-FE62-C2EB-4D9586489F97}"/>
              </a:ext>
            </a:extLst>
          </p:cNvPr>
          <p:cNvSpPr>
            <a:spLocks noGrp="1"/>
          </p:cNvSpPr>
          <p:nvPr>
            <p:ph type="ctrTitle"/>
          </p:nvPr>
        </p:nvSpPr>
        <p:spPr>
          <a:xfrm>
            <a:off x="1524000" y="1122363"/>
            <a:ext cx="9144000" cy="2387600"/>
          </a:xfrm>
        </p:spPr>
        <p:txBody>
          <a:bodyPr anchor="b"/>
          <a:lstStyle>
            <a:lvl1pPr algn="ctr">
              <a:defRPr sz="6000"/>
            </a:lvl1pPr>
          </a:lstStyle>
          <a:p>
            <a:r>
              <a:rPr lang="el-GR"/>
              <a:t>Κάντε κλικ για να επεξεργαστείτε τον τίτλο υποδείγματος</a:t>
            </a:r>
          </a:p>
        </p:txBody>
      </p:sp>
      <p:sp>
        <p:nvSpPr>
          <p:cNvPr id="3" name="Υπότιτλος 2">
            <a:extLst>
              <a:ext uri="{FF2B5EF4-FFF2-40B4-BE49-F238E27FC236}">
                <a16:creationId xmlns:a16="http://schemas.microsoft.com/office/drawing/2014/main" id="{318488EB-EF38-F248-B34E-FB172B530AC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l-GR"/>
              <a:t>Κάντε κλικ για να επεξεργαστείτε τον υπότιτλο του υποδείγματος</a:t>
            </a:r>
          </a:p>
        </p:txBody>
      </p:sp>
      <p:sp>
        <p:nvSpPr>
          <p:cNvPr id="4" name="Θέση ημερομηνίας 3">
            <a:extLst>
              <a:ext uri="{FF2B5EF4-FFF2-40B4-BE49-F238E27FC236}">
                <a16:creationId xmlns:a16="http://schemas.microsoft.com/office/drawing/2014/main" id="{2AEADDD0-5152-9B9D-EBFA-296C79FD2EA7}"/>
              </a:ext>
            </a:extLst>
          </p:cNvPr>
          <p:cNvSpPr>
            <a:spLocks noGrp="1"/>
          </p:cNvSpPr>
          <p:nvPr>
            <p:ph type="dt" sz="half" idx="10"/>
          </p:nvPr>
        </p:nvSpPr>
        <p:spPr/>
        <p:txBody>
          <a:bodyPr/>
          <a:lstStyle/>
          <a:p>
            <a:fld id="{2AC45440-3248-4BAE-BB33-62ED61036454}" type="datetimeFigureOut">
              <a:rPr lang="el-GR" smtClean="0"/>
              <a:t>16/3/2026</a:t>
            </a:fld>
            <a:endParaRPr lang="el-GR"/>
          </a:p>
        </p:txBody>
      </p:sp>
      <p:sp>
        <p:nvSpPr>
          <p:cNvPr id="5" name="Θέση υποσέλιδου 4">
            <a:extLst>
              <a:ext uri="{FF2B5EF4-FFF2-40B4-BE49-F238E27FC236}">
                <a16:creationId xmlns:a16="http://schemas.microsoft.com/office/drawing/2014/main" id="{7E9B6416-F7FA-F292-2733-0F0DDF528DF3}"/>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7AE6EBF3-E7D6-376D-A961-5FF2E524D5C9}"/>
              </a:ext>
            </a:extLst>
          </p:cNvPr>
          <p:cNvSpPr>
            <a:spLocks noGrp="1"/>
          </p:cNvSpPr>
          <p:nvPr>
            <p:ph type="sldNum" sz="quarter" idx="12"/>
          </p:nvPr>
        </p:nvSpPr>
        <p:spPr/>
        <p:txBody>
          <a:bodyPr/>
          <a:lstStyle/>
          <a:p>
            <a:fld id="{2089A885-5781-4041-A131-BE00359F126E}" type="slidenum">
              <a:rPr lang="el-GR" smtClean="0"/>
              <a:t>‹#›</a:t>
            </a:fld>
            <a:endParaRPr lang="el-GR"/>
          </a:p>
        </p:txBody>
      </p:sp>
    </p:spTree>
    <p:extLst>
      <p:ext uri="{BB962C8B-B14F-4D97-AF65-F5344CB8AC3E}">
        <p14:creationId xmlns:p14="http://schemas.microsoft.com/office/powerpoint/2010/main" val="197282701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29D24339-56D3-0504-CEC2-070ADE133A28}"/>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κατακόρυφου κειμένου 2">
            <a:extLst>
              <a:ext uri="{FF2B5EF4-FFF2-40B4-BE49-F238E27FC236}">
                <a16:creationId xmlns:a16="http://schemas.microsoft.com/office/drawing/2014/main" id="{62F22D14-5ADF-3734-A139-830F4F33953F}"/>
              </a:ext>
            </a:extLst>
          </p:cNvPr>
          <p:cNvSpPr>
            <a:spLocks noGrp="1"/>
          </p:cNvSpPr>
          <p:nvPr>
            <p:ph type="body" orient="vert" idx="1"/>
          </p:nvPr>
        </p:nvSpPr>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BC39CC4C-72F7-3286-C004-53B5D2CDE0D4}"/>
              </a:ext>
            </a:extLst>
          </p:cNvPr>
          <p:cNvSpPr>
            <a:spLocks noGrp="1"/>
          </p:cNvSpPr>
          <p:nvPr>
            <p:ph type="dt" sz="half" idx="10"/>
          </p:nvPr>
        </p:nvSpPr>
        <p:spPr/>
        <p:txBody>
          <a:bodyPr/>
          <a:lstStyle/>
          <a:p>
            <a:fld id="{2AC45440-3248-4BAE-BB33-62ED61036454}" type="datetimeFigureOut">
              <a:rPr lang="el-GR" smtClean="0"/>
              <a:t>16/3/2026</a:t>
            </a:fld>
            <a:endParaRPr lang="el-GR"/>
          </a:p>
        </p:txBody>
      </p:sp>
      <p:sp>
        <p:nvSpPr>
          <p:cNvPr id="5" name="Θέση υποσέλιδου 4">
            <a:extLst>
              <a:ext uri="{FF2B5EF4-FFF2-40B4-BE49-F238E27FC236}">
                <a16:creationId xmlns:a16="http://schemas.microsoft.com/office/drawing/2014/main" id="{B8B1B723-5A51-A686-3FF2-677255861368}"/>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E9AF2494-642C-EC6D-A02A-6C5B5413859B}"/>
              </a:ext>
            </a:extLst>
          </p:cNvPr>
          <p:cNvSpPr>
            <a:spLocks noGrp="1"/>
          </p:cNvSpPr>
          <p:nvPr>
            <p:ph type="sldNum" sz="quarter" idx="12"/>
          </p:nvPr>
        </p:nvSpPr>
        <p:spPr/>
        <p:txBody>
          <a:bodyPr/>
          <a:lstStyle/>
          <a:p>
            <a:fld id="{2089A885-5781-4041-A131-BE00359F126E}" type="slidenum">
              <a:rPr lang="el-GR" smtClean="0"/>
              <a:t>‹#›</a:t>
            </a:fld>
            <a:endParaRPr lang="el-GR"/>
          </a:p>
        </p:txBody>
      </p:sp>
    </p:spTree>
    <p:extLst>
      <p:ext uri="{BB962C8B-B14F-4D97-AF65-F5344CB8AC3E}">
        <p14:creationId xmlns:p14="http://schemas.microsoft.com/office/powerpoint/2010/main" val="34619633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a:extLst>
              <a:ext uri="{FF2B5EF4-FFF2-40B4-BE49-F238E27FC236}">
                <a16:creationId xmlns:a16="http://schemas.microsoft.com/office/drawing/2014/main" id="{63A0607B-A3F6-B6B8-9155-2C192CC6FFCD}"/>
              </a:ext>
            </a:extLst>
          </p:cNvPr>
          <p:cNvSpPr>
            <a:spLocks noGrp="1"/>
          </p:cNvSpPr>
          <p:nvPr>
            <p:ph type="title" orient="vert"/>
          </p:nvPr>
        </p:nvSpPr>
        <p:spPr>
          <a:xfrm>
            <a:off x="8724900" y="365125"/>
            <a:ext cx="2628900" cy="5811838"/>
          </a:xfrm>
        </p:spPr>
        <p:txBody>
          <a:bodyPr vert="eaVert"/>
          <a:lstStyle/>
          <a:p>
            <a:r>
              <a:rPr lang="el-GR"/>
              <a:t>Κάντε κλικ για να επεξεργαστείτε τον τίτλο υποδείγματος</a:t>
            </a:r>
          </a:p>
        </p:txBody>
      </p:sp>
      <p:sp>
        <p:nvSpPr>
          <p:cNvPr id="3" name="Θέση κατακόρυφου κειμένου 2">
            <a:extLst>
              <a:ext uri="{FF2B5EF4-FFF2-40B4-BE49-F238E27FC236}">
                <a16:creationId xmlns:a16="http://schemas.microsoft.com/office/drawing/2014/main" id="{4D7D536D-8E60-A6CB-BA57-81C439E29935}"/>
              </a:ext>
            </a:extLst>
          </p:cNvPr>
          <p:cNvSpPr>
            <a:spLocks noGrp="1"/>
          </p:cNvSpPr>
          <p:nvPr>
            <p:ph type="body" orient="vert" idx="1"/>
          </p:nvPr>
        </p:nvSpPr>
        <p:spPr>
          <a:xfrm>
            <a:off x="838200" y="365125"/>
            <a:ext cx="7734300" cy="5811838"/>
          </a:xfrm>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5619BBD1-13CE-27D8-2786-A6B8856A1AE6}"/>
              </a:ext>
            </a:extLst>
          </p:cNvPr>
          <p:cNvSpPr>
            <a:spLocks noGrp="1"/>
          </p:cNvSpPr>
          <p:nvPr>
            <p:ph type="dt" sz="half" idx="10"/>
          </p:nvPr>
        </p:nvSpPr>
        <p:spPr/>
        <p:txBody>
          <a:bodyPr/>
          <a:lstStyle/>
          <a:p>
            <a:fld id="{2AC45440-3248-4BAE-BB33-62ED61036454}" type="datetimeFigureOut">
              <a:rPr lang="el-GR" smtClean="0"/>
              <a:t>16/3/2026</a:t>
            </a:fld>
            <a:endParaRPr lang="el-GR"/>
          </a:p>
        </p:txBody>
      </p:sp>
      <p:sp>
        <p:nvSpPr>
          <p:cNvPr id="5" name="Θέση υποσέλιδου 4">
            <a:extLst>
              <a:ext uri="{FF2B5EF4-FFF2-40B4-BE49-F238E27FC236}">
                <a16:creationId xmlns:a16="http://schemas.microsoft.com/office/drawing/2014/main" id="{9CEA518C-59A8-233B-F829-1EF06A2540D5}"/>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EA9D4D03-8D5F-FC61-FA45-F8E72F8B0745}"/>
              </a:ext>
            </a:extLst>
          </p:cNvPr>
          <p:cNvSpPr>
            <a:spLocks noGrp="1"/>
          </p:cNvSpPr>
          <p:nvPr>
            <p:ph type="sldNum" sz="quarter" idx="12"/>
          </p:nvPr>
        </p:nvSpPr>
        <p:spPr/>
        <p:txBody>
          <a:bodyPr/>
          <a:lstStyle/>
          <a:p>
            <a:fld id="{2089A885-5781-4041-A131-BE00359F126E}" type="slidenum">
              <a:rPr lang="el-GR" smtClean="0"/>
              <a:t>‹#›</a:t>
            </a:fld>
            <a:endParaRPr lang="el-GR"/>
          </a:p>
        </p:txBody>
      </p:sp>
    </p:spTree>
    <p:extLst>
      <p:ext uri="{BB962C8B-B14F-4D97-AF65-F5344CB8AC3E}">
        <p14:creationId xmlns:p14="http://schemas.microsoft.com/office/powerpoint/2010/main" val="315572748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E0EBCBCC-BB98-267B-CEDB-BC7A2519377F}"/>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09D6507A-186C-E81B-E37B-9BA21A9F65F3}"/>
              </a:ext>
            </a:extLst>
          </p:cNvPr>
          <p:cNvSpPr>
            <a:spLocks noGrp="1"/>
          </p:cNvSpPr>
          <p:nvPr>
            <p:ph idx="1"/>
          </p:nvPr>
        </p:nvSpPr>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DE78EA7E-1192-31EC-F2B8-07924270D88A}"/>
              </a:ext>
            </a:extLst>
          </p:cNvPr>
          <p:cNvSpPr>
            <a:spLocks noGrp="1"/>
          </p:cNvSpPr>
          <p:nvPr>
            <p:ph type="dt" sz="half" idx="10"/>
          </p:nvPr>
        </p:nvSpPr>
        <p:spPr/>
        <p:txBody>
          <a:bodyPr/>
          <a:lstStyle/>
          <a:p>
            <a:fld id="{2AC45440-3248-4BAE-BB33-62ED61036454}" type="datetimeFigureOut">
              <a:rPr lang="el-GR" smtClean="0"/>
              <a:t>16/3/2026</a:t>
            </a:fld>
            <a:endParaRPr lang="el-GR"/>
          </a:p>
        </p:txBody>
      </p:sp>
      <p:sp>
        <p:nvSpPr>
          <p:cNvPr id="5" name="Θέση υποσέλιδου 4">
            <a:extLst>
              <a:ext uri="{FF2B5EF4-FFF2-40B4-BE49-F238E27FC236}">
                <a16:creationId xmlns:a16="http://schemas.microsoft.com/office/drawing/2014/main" id="{FA12B4A7-981B-82A8-6A12-FC5F6B7183C8}"/>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70FB2AEA-53E9-C56A-88DE-B5435C9E9504}"/>
              </a:ext>
            </a:extLst>
          </p:cNvPr>
          <p:cNvSpPr>
            <a:spLocks noGrp="1"/>
          </p:cNvSpPr>
          <p:nvPr>
            <p:ph type="sldNum" sz="quarter" idx="12"/>
          </p:nvPr>
        </p:nvSpPr>
        <p:spPr/>
        <p:txBody>
          <a:bodyPr/>
          <a:lstStyle/>
          <a:p>
            <a:fld id="{2089A885-5781-4041-A131-BE00359F126E}" type="slidenum">
              <a:rPr lang="el-GR" smtClean="0"/>
              <a:t>‹#›</a:t>
            </a:fld>
            <a:endParaRPr lang="el-GR"/>
          </a:p>
        </p:txBody>
      </p:sp>
    </p:spTree>
    <p:extLst>
      <p:ext uri="{BB962C8B-B14F-4D97-AF65-F5344CB8AC3E}">
        <p14:creationId xmlns:p14="http://schemas.microsoft.com/office/powerpoint/2010/main" val="102149334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692E2B3B-29DE-9DF1-7969-8D97CBADCD83}"/>
              </a:ext>
            </a:extLst>
          </p:cNvPr>
          <p:cNvSpPr>
            <a:spLocks noGrp="1"/>
          </p:cNvSpPr>
          <p:nvPr>
            <p:ph type="title"/>
          </p:nvPr>
        </p:nvSpPr>
        <p:spPr>
          <a:xfrm>
            <a:off x="831850" y="1709738"/>
            <a:ext cx="10515600" cy="2852737"/>
          </a:xfrm>
        </p:spPr>
        <p:txBody>
          <a:bodyPr anchor="b"/>
          <a:lstStyle>
            <a:lvl1pPr>
              <a:defRPr sz="6000"/>
            </a:lvl1p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D42BF4D5-A087-BE79-EC4C-877094DA75BE}"/>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l-GR"/>
              <a:t>Στυλ κειμένου υποδείγματος</a:t>
            </a:r>
          </a:p>
        </p:txBody>
      </p:sp>
      <p:sp>
        <p:nvSpPr>
          <p:cNvPr id="4" name="Θέση ημερομηνίας 3">
            <a:extLst>
              <a:ext uri="{FF2B5EF4-FFF2-40B4-BE49-F238E27FC236}">
                <a16:creationId xmlns:a16="http://schemas.microsoft.com/office/drawing/2014/main" id="{50176DB5-2ED8-0CBF-C301-202EC3780D10}"/>
              </a:ext>
            </a:extLst>
          </p:cNvPr>
          <p:cNvSpPr>
            <a:spLocks noGrp="1"/>
          </p:cNvSpPr>
          <p:nvPr>
            <p:ph type="dt" sz="half" idx="10"/>
          </p:nvPr>
        </p:nvSpPr>
        <p:spPr/>
        <p:txBody>
          <a:bodyPr/>
          <a:lstStyle/>
          <a:p>
            <a:fld id="{2AC45440-3248-4BAE-BB33-62ED61036454}" type="datetimeFigureOut">
              <a:rPr lang="el-GR" smtClean="0"/>
              <a:t>16/3/2026</a:t>
            </a:fld>
            <a:endParaRPr lang="el-GR"/>
          </a:p>
        </p:txBody>
      </p:sp>
      <p:sp>
        <p:nvSpPr>
          <p:cNvPr id="5" name="Θέση υποσέλιδου 4">
            <a:extLst>
              <a:ext uri="{FF2B5EF4-FFF2-40B4-BE49-F238E27FC236}">
                <a16:creationId xmlns:a16="http://schemas.microsoft.com/office/drawing/2014/main" id="{8C659B55-9481-FED3-1317-E43FFA2A4BD3}"/>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DC0608AE-6318-D42A-62EC-A5731B19D235}"/>
              </a:ext>
            </a:extLst>
          </p:cNvPr>
          <p:cNvSpPr>
            <a:spLocks noGrp="1"/>
          </p:cNvSpPr>
          <p:nvPr>
            <p:ph type="sldNum" sz="quarter" idx="12"/>
          </p:nvPr>
        </p:nvSpPr>
        <p:spPr/>
        <p:txBody>
          <a:bodyPr/>
          <a:lstStyle/>
          <a:p>
            <a:fld id="{2089A885-5781-4041-A131-BE00359F126E}" type="slidenum">
              <a:rPr lang="el-GR" smtClean="0"/>
              <a:t>‹#›</a:t>
            </a:fld>
            <a:endParaRPr lang="el-GR"/>
          </a:p>
        </p:txBody>
      </p:sp>
    </p:spTree>
    <p:extLst>
      <p:ext uri="{BB962C8B-B14F-4D97-AF65-F5344CB8AC3E}">
        <p14:creationId xmlns:p14="http://schemas.microsoft.com/office/powerpoint/2010/main" val="356355821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88B10CA3-89A6-A062-EFC5-FAE44C7A7B1F}"/>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9434A6B1-E1C9-A6FC-BB32-8693A2D20C6A}"/>
              </a:ext>
            </a:extLst>
          </p:cNvPr>
          <p:cNvSpPr>
            <a:spLocks noGrp="1"/>
          </p:cNvSpPr>
          <p:nvPr>
            <p:ph sz="half" idx="1"/>
          </p:nvPr>
        </p:nvSpPr>
        <p:spPr>
          <a:xfrm>
            <a:off x="838200" y="1825625"/>
            <a:ext cx="5181600" cy="435133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περιεχομένου 3">
            <a:extLst>
              <a:ext uri="{FF2B5EF4-FFF2-40B4-BE49-F238E27FC236}">
                <a16:creationId xmlns:a16="http://schemas.microsoft.com/office/drawing/2014/main" id="{334CA8A5-001D-77AA-087F-1BE0F6FE8EEB}"/>
              </a:ext>
            </a:extLst>
          </p:cNvPr>
          <p:cNvSpPr>
            <a:spLocks noGrp="1"/>
          </p:cNvSpPr>
          <p:nvPr>
            <p:ph sz="half" idx="2"/>
          </p:nvPr>
        </p:nvSpPr>
        <p:spPr>
          <a:xfrm>
            <a:off x="6172200" y="1825625"/>
            <a:ext cx="5181600" cy="435133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5" name="Θέση ημερομηνίας 4">
            <a:extLst>
              <a:ext uri="{FF2B5EF4-FFF2-40B4-BE49-F238E27FC236}">
                <a16:creationId xmlns:a16="http://schemas.microsoft.com/office/drawing/2014/main" id="{A428CEBB-4AAA-03C3-42AF-F759F3710C3E}"/>
              </a:ext>
            </a:extLst>
          </p:cNvPr>
          <p:cNvSpPr>
            <a:spLocks noGrp="1"/>
          </p:cNvSpPr>
          <p:nvPr>
            <p:ph type="dt" sz="half" idx="10"/>
          </p:nvPr>
        </p:nvSpPr>
        <p:spPr/>
        <p:txBody>
          <a:bodyPr/>
          <a:lstStyle/>
          <a:p>
            <a:fld id="{2AC45440-3248-4BAE-BB33-62ED61036454}" type="datetimeFigureOut">
              <a:rPr lang="el-GR" smtClean="0"/>
              <a:t>16/3/2026</a:t>
            </a:fld>
            <a:endParaRPr lang="el-GR"/>
          </a:p>
        </p:txBody>
      </p:sp>
      <p:sp>
        <p:nvSpPr>
          <p:cNvPr id="6" name="Θέση υποσέλιδου 5">
            <a:extLst>
              <a:ext uri="{FF2B5EF4-FFF2-40B4-BE49-F238E27FC236}">
                <a16:creationId xmlns:a16="http://schemas.microsoft.com/office/drawing/2014/main" id="{68E76066-27EB-E007-8F9E-F21DA68180EF}"/>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1DE201B8-8C75-CE8B-8D78-6E21926BF8CA}"/>
              </a:ext>
            </a:extLst>
          </p:cNvPr>
          <p:cNvSpPr>
            <a:spLocks noGrp="1"/>
          </p:cNvSpPr>
          <p:nvPr>
            <p:ph type="sldNum" sz="quarter" idx="12"/>
          </p:nvPr>
        </p:nvSpPr>
        <p:spPr/>
        <p:txBody>
          <a:bodyPr/>
          <a:lstStyle/>
          <a:p>
            <a:fld id="{2089A885-5781-4041-A131-BE00359F126E}" type="slidenum">
              <a:rPr lang="el-GR" smtClean="0"/>
              <a:t>‹#›</a:t>
            </a:fld>
            <a:endParaRPr lang="el-GR"/>
          </a:p>
        </p:txBody>
      </p:sp>
    </p:spTree>
    <p:extLst>
      <p:ext uri="{BB962C8B-B14F-4D97-AF65-F5344CB8AC3E}">
        <p14:creationId xmlns:p14="http://schemas.microsoft.com/office/powerpoint/2010/main" val="352227134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C8FD9F25-C468-EE0F-8913-27EF9C8C1AF4}"/>
              </a:ext>
            </a:extLst>
          </p:cNvPr>
          <p:cNvSpPr>
            <a:spLocks noGrp="1"/>
          </p:cNvSpPr>
          <p:nvPr>
            <p:ph type="title"/>
          </p:nvPr>
        </p:nvSpPr>
        <p:spPr>
          <a:xfrm>
            <a:off x="839788" y="365125"/>
            <a:ext cx="10515600" cy="1325563"/>
          </a:xfrm>
        </p:spPr>
        <p:txBody>
          <a:body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BE6C9E08-BCD4-E8A8-F294-5AF79420C4D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4" name="Θέση περιεχομένου 3">
            <a:extLst>
              <a:ext uri="{FF2B5EF4-FFF2-40B4-BE49-F238E27FC236}">
                <a16:creationId xmlns:a16="http://schemas.microsoft.com/office/drawing/2014/main" id="{D1FD407E-5981-10E8-2C6A-17598334BCE9}"/>
              </a:ext>
            </a:extLst>
          </p:cNvPr>
          <p:cNvSpPr>
            <a:spLocks noGrp="1"/>
          </p:cNvSpPr>
          <p:nvPr>
            <p:ph sz="half" idx="2"/>
          </p:nvPr>
        </p:nvSpPr>
        <p:spPr>
          <a:xfrm>
            <a:off x="839788" y="2505075"/>
            <a:ext cx="5157787" cy="368458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5" name="Θέση κειμένου 4">
            <a:extLst>
              <a:ext uri="{FF2B5EF4-FFF2-40B4-BE49-F238E27FC236}">
                <a16:creationId xmlns:a16="http://schemas.microsoft.com/office/drawing/2014/main" id="{0EC0CC2B-8D4F-AFAF-4D0D-B8375994A72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6" name="Θέση περιεχομένου 5">
            <a:extLst>
              <a:ext uri="{FF2B5EF4-FFF2-40B4-BE49-F238E27FC236}">
                <a16:creationId xmlns:a16="http://schemas.microsoft.com/office/drawing/2014/main" id="{A17B322E-41C2-6B2D-A84F-6E87725A0BF3}"/>
              </a:ext>
            </a:extLst>
          </p:cNvPr>
          <p:cNvSpPr>
            <a:spLocks noGrp="1"/>
          </p:cNvSpPr>
          <p:nvPr>
            <p:ph sz="quarter" idx="4"/>
          </p:nvPr>
        </p:nvSpPr>
        <p:spPr>
          <a:xfrm>
            <a:off x="6172200" y="2505075"/>
            <a:ext cx="5183188" cy="368458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7" name="Θέση ημερομηνίας 6">
            <a:extLst>
              <a:ext uri="{FF2B5EF4-FFF2-40B4-BE49-F238E27FC236}">
                <a16:creationId xmlns:a16="http://schemas.microsoft.com/office/drawing/2014/main" id="{FD3A6A4C-70EB-113A-FE35-0B39BD1AD286}"/>
              </a:ext>
            </a:extLst>
          </p:cNvPr>
          <p:cNvSpPr>
            <a:spLocks noGrp="1"/>
          </p:cNvSpPr>
          <p:nvPr>
            <p:ph type="dt" sz="half" idx="10"/>
          </p:nvPr>
        </p:nvSpPr>
        <p:spPr/>
        <p:txBody>
          <a:bodyPr/>
          <a:lstStyle/>
          <a:p>
            <a:fld id="{2AC45440-3248-4BAE-BB33-62ED61036454}" type="datetimeFigureOut">
              <a:rPr lang="el-GR" smtClean="0"/>
              <a:t>16/3/2026</a:t>
            </a:fld>
            <a:endParaRPr lang="el-GR"/>
          </a:p>
        </p:txBody>
      </p:sp>
      <p:sp>
        <p:nvSpPr>
          <p:cNvPr id="8" name="Θέση υποσέλιδου 7">
            <a:extLst>
              <a:ext uri="{FF2B5EF4-FFF2-40B4-BE49-F238E27FC236}">
                <a16:creationId xmlns:a16="http://schemas.microsoft.com/office/drawing/2014/main" id="{40A0EAAB-1041-27CD-53BB-1AC898CF6FC6}"/>
              </a:ext>
            </a:extLst>
          </p:cNvPr>
          <p:cNvSpPr>
            <a:spLocks noGrp="1"/>
          </p:cNvSpPr>
          <p:nvPr>
            <p:ph type="ftr" sz="quarter" idx="11"/>
          </p:nvPr>
        </p:nvSpPr>
        <p:spPr/>
        <p:txBody>
          <a:bodyPr/>
          <a:lstStyle/>
          <a:p>
            <a:endParaRPr lang="el-GR"/>
          </a:p>
        </p:txBody>
      </p:sp>
      <p:sp>
        <p:nvSpPr>
          <p:cNvPr id="9" name="Θέση αριθμού διαφάνειας 8">
            <a:extLst>
              <a:ext uri="{FF2B5EF4-FFF2-40B4-BE49-F238E27FC236}">
                <a16:creationId xmlns:a16="http://schemas.microsoft.com/office/drawing/2014/main" id="{37F13B59-6C5A-DD5A-E7AC-387AD4CA46AC}"/>
              </a:ext>
            </a:extLst>
          </p:cNvPr>
          <p:cNvSpPr>
            <a:spLocks noGrp="1"/>
          </p:cNvSpPr>
          <p:nvPr>
            <p:ph type="sldNum" sz="quarter" idx="12"/>
          </p:nvPr>
        </p:nvSpPr>
        <p:spPr/>
        <p:txBody>
          <a:bodyPr/>
          <a:lstStyle/>
          <a:p>
            <a:fld id="{2089A885-5781-4041-A131-BE00359F126E}" type="slidenum">
              <a:rPr lang="el-GR" smtClean="0"/>
              <a:t>‹#›</a:t>
            </a:fld>
            <a:endParaRPr lang="el-GR"/>
          </a:p>
        </p:txBody>
      </p:sp>
    </p:spTree>
    <p:extLst>
      <p:ext uri="{BB962C8B-B14F-4D97-AF65-F5344CB8AC3E}">
        <p14:creationId xmlns:p14="http://schemas.microsoft.com/office/powerpoint/2010/main" val="35770703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4ACA54D1-FB00-0DE4-FC87-551C964294DC}"/>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ημερομηνίας 2">
            <a:extLst>
              <a:ext uri="{FF2B5EF4-FFF2-40B4-BE49-F238E27FC236}">
                <a16:creationId xmlns:a16="http://schemas.microsoft.com/office/drawing/2014/main" id="{F67323C5-1EFD-4BC0-5384-4C29FAA44453}"/>
              </a:ext>
            </a:extLst>
          </p:cNvPr>
          <p:cNvSpPr>
            <a:spLocks noGrp="1"/>
          </p:cNvSpPr>
          <p:nvPr>
            <p:ph type="dt" sz="half" idx="10"/>
          </p:nvPr>
        </p:nvSpPr>
        <p:spPr/>
        <p:txBody>
          <a:bodyPr/>
          <a:lstStyle/>
          <a:p>
            <a:fld id="{2AC45440-3248-4BAE-BB33-62ED61036454}" type="datetimeFigureOut">
              <a:rPr lang="el-GR" smtClean="0"/>
              <a:t>16/3/2026</a:t>
            </a:fld>
            <a:endParaRPr lang="el-GR"/>
          </a:p>
        </p:txBody>
      </p:sp>
      <p:sp>
        <p:nvSpPr>
          <p:cNvPr id="4" name="Θέση υποσέλιδου 3">
            <a:extLst>
              <a:ext uri="{FF2B5EF4-FFF2-40B4-BE49-F238E27FC236}">
                <a16:creationId xmlns:a16="http://schemas.microsoft.com/office/drawing/2014/main" id="{C3F19EEB-1643-76B9-4687-359EA2785E7E}"/>
              </a:ext>
            </a:extLst>
          </p:cNvPr>
          <p:cNvSpPr>
            <a:spLocks noGrp="1"/>
          </p:cNvSpPr>
          <p:nvPr>
            <p:ph type="ftr" sz="quarter" idx="11"/>
          </p:nvPr>
        </p:nvSpPr>
        <p:spPr/>
        <p:txBody>
          <a:bodyPr/>
          <a:lstStyle/>
          <a:p>
            <a:endParaRPr lang="el-GR"/>
          </a:p>
        </p:txBody>
      </p:sp>
      <p:sp>
        <p:nvSpPr>
          <p:cNvPr id="5" name="Θέση αριθμού διαφάνειας 4">
            <a:extLst>
              <a:ext uri="{FF2B5EF4-FFF2-40B4-BE49-F238E27FC236}">
                <a16:creationId xmlns:a16="http://schemas.microsoft.com/office/drawing/2014/main" id="{D669681F-4960-521C-0665-1301729108AF}"/>
              </a:ext>
            </a:extLst>
          </p:cNvPr>
          <p:cNvSpPr>
            <a:spLocks noGrp="1"/>
          </p:cNvSpPr>
          <p:nvPr>
            <p:ph type="sldNum" sz="quarter" idx="12"/>
          </p:nvPr>
        </p:nvSpPr>
        <p:spPr/>
        <p:txBody>
          <a:bodyPr/>
          <a:lstStyle/>
          <a:p>
            <a:fld id="{2089A885-5781-4041-A131-BE00359F126E}" type="slidenum">
              <a:rPr lang="el-GR" smtClean="0"/>
              <a:t>‹#›</a:t>
            </a:fld>
            <a:endParaRPr lang="el-GR"/>
          </a:p>
        </p:txBody>
      </p:sp>
    </p:spTree>
    <p:extLst>
      <p:ext uri="{BB962C8B-B14F-4D97-AF65-F5344CB8AC3E}">
        <p14:creationId xmlns:p14="http://schemas.microsoft.com/office/powerpoint/2010/main" val="40129556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ό">
    <p:spTree>
      <p:nvGrpSpPr>
        <p:cNvPr id="1" name=""/>
        <p:cNvGrpSpPr/>
        <p:nvPr/>
      </p:nvGrpSpPr>
      <p:grpSpPr>
        <a:xfrm>
          <a:off x="0" y="0"/>
          <a:ext cx="0" cy="0"/>
          <a:chOff x="0" y="0"/>
          <a:chExt cx="0" cy="0"/>
        </a:xfrm>
      </p:grpSpPr>
      <p:sp>
        <p:nvSpPr>
          <p:cNvPr id="2" name="Θέση ημερομηνίας 1">
            <a:extLst>
              <a:ext uri="{FF2B5EF4-FFF2-40B4-BE49-F238E27FC236}">
                <a16:creationId xmlns:a16="http://schemas.microsoft.com/office/drawing/2014/main" id="{D9726591-3D30-7EE8-3343-1A95D5836C9F}"/>
              </a:ext>
            </a:extLst>
          </p:cNvPr>
          <p:cNvSpPr>
            <a:spLocks noGrp="1"/>
          </p:cNvSpPr>
          <p:nvPr>
            <p:ph type="dt" sz="half" idx="10"/>
          </p:nvPr>
        </p:nvSpPr>
        <p:spPr/>
        <p:txBody>
          <a:bodyPr/>
          <a:lstStyle/>
          <a:p>
            <a:fld id="{2AC45440-3248-4BAE-BB33-62ED61036454}" type="datetimeFigureOut">
              <a:rPr lang="el-GR" smtClean="0"/>
              <a:t>16/3/2026</a:t>
            </a:fld>
            <a:endParaRPr lang="el-GR"/>
          </a:p>
        </p:txBody>
      </p:sp>
      <p:sp>
        <p:nvSpPr>
          <p:cNvPr id="3" name="Θέση υποσέλιδου 2">
            <a:extLst>
              <a:ext uri="{FF2B5EF4-FFF2-40B4-BE49-F238E27FC236}">
                <a16:creationId xmlns:a16="http://schemas.microsoft.com/office/drawing/2014/main" id="{31DA26A2-ED89-EA5B-5C4E-74BC0C201C07}"/>
              </a:ext>
            </a:extLst>
          </p:cNvPr>
          <p:cNvSpPr>
            <a:spLocks noGrp="1"/>
          </p:cNvSpPr>
          <p:nvPr>
            <p:ph type="ftr" sz="quarter" idx="11"/>
          </p:nvPr>
        </p:nvSpPr>
        <p:spPr/>
        <p:txBody>
          <a:bodyPr/>
          <a:lstStyle/>
          <a:p>
            <a:endParaRPr lang="el-GR"/>
          </a:p>
        </p:txBody>
      </p:sp>
      <p:sp>
        <p:nvSpPr>
          <p:cNvPr id="4" name="Θέση αριθμού διαφάνειας 3">
            <a:extLst>
              <a:ext uri="{FF2B5EF4-FFF2-40B4-BE49-F238E27FC236}">
                <a16:creationId xmlns:a16="http://schemas.microsoft.com/office/drawing/2014/main" id="{FCD970F9-923A-E9F6-A7FB-B3BBF7E26EA8}"/>
              </a:ext>
            </a:extLst>
          </p:cNvPr>
          <p:cNvSpPr>
            <a:spLocks noGrp="1"/>
          </p:cNvSpPr>
          <p:nvPr>
            <p:ph type="sldNum" sz="quarter" idx="12"/>
          </p:nvPr>
        </p:nvSpPr>
        <p:spPr/>
        <p:txBody>
          <a:bodyPr/>
          <a:lstStyle/>
          <a:p>
            <a:fld id="{2089A885-5781-4041-A131-BE00359F126E}" type="slidenum">
              <a:rPr lang="el-GR" smtClean="0"/>
              <a:t>‹#›</a:t>
            </a:fld>
            <a:endParaRPr lang="el-GR"/>
          </a:p>
        </p:txBody>
      </p:sp>
    </p:spTree>
    <p:extLst>
      <p:ext uri="{BB962C8B-B14F-4D97-AF65-F5344CB8AC3E}">
        <p14:creationId xmlns:p14="http://schemas.microsoft.com/office/powerpoint/2010/main" val="18937219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1F631CC-B997-CA07-9B61-96D1DBD32A5D}"/>
              </a:ext>
            </a:extLst>
          </p:cNvPr>
          <p:cNvSpPr>
            <a:spLocks noGrp="1"/>
          </p:cNvSpPr>
          <p:nvPr>
            <p:ph type="title"/>
          </p:nvPr>
        </p:nvSpPr>
        <p:spPr>
          <a:xfrm>
            <a:off x="839788" y="457200"/>
            <a:ext cx="3932237" cy="1600200"/>
          </a:xfrm>
        </p:spPr>
        <p:txBody>
          <a:bodyPr anchor="b"/>
          <a:lstStyle>
            <a:lvl1pPr>
              <a:defRPr sz="3200"/>
            </a:lvl1p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B8D57BAF-E38E-74DB-ED20-CA2FAB942E9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κειμένου 3">
            <a:extLst>
              <a:ext uri="{FF2B5EF4-FFF2-40B4-BE49-F238E27FC236}">
                <a16:creationId xmlns:a16="http://schemas.microsoft.com/office/drawing/2014/main" id="{96DE0F69-D80F-D576-B62D-CC530302A20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Θέση ημερομηνίας 4">
            <a:extLst>
              <a:ext uri="{FF2B5EF4-FFF2-40B4-BE49-F238E27FC236}">
                <a16:creationId xmlns:a16="http://schemas.microsoft.com/office/drawing/2014/main" id="{1902B46B-3264-DFE4-DDA3-1E03EBBC7811}"/>
              </a:ext>
            </a:extLst>
          </p:cNvPr>
          <p:cNvSpPr>
            <a:spLocks noGrp="1"/>
          </p:cNvSpPr>
          <p:nvPr>
            <p:ph type="dt" sz="half" idx="10"/>
          </p:nvPr>
        </p:nvSpPr>
        <p:spPr/>
        <p:txBody>
          <a:bodyPr/>
          <a:lstStyle/>
          <a:p>
            <a:fld id="{2AC45440-3248-4BAE-BB33-62ED61036454}" type="datetimeFigureOut">
              <a:rPr lang="el-GR" smtClean="0"/>
              <a:t>16/3/2026</a:t>
            </a:fld>
            <a:endParaRPr lang="el-GR"/>
          </a:p>
        </p:txBody>
      </p:sp>
      <p:sp>
        <p:nvSpPr>
          <p:cNvPr id="6" name="Θέση υποσέλιδου 5">
            <a:extLst>
              <a:ext uri="{FF2B5EF4-FFF2-40B4-BE49-F238E27FC236}">
                <a16:creationId xmlns:a16="http://schemas.microsoft.com/office/drawing/2014/main" id="{2BCA3DA1-8511-5727-B3E9-00C50B20CCA9}"/>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0B449F18-4AFA-10BF-8BDF-16FACCD48BA9}"/>
              </a:ext>
            </a:extLst>
          </p:cNvPr>
          <p:cNvSpPr>
            <a:spLocks noGrp="1"/>
          </p:cNvSpPr>
          <p:nvPr>
            <p:ph type="sldNum" sz="quarter" idx="12"/>
          </p:nvPr>
        </p:nvSpPr>
        <p:spPr/>
        <p:txBody>
          <a:bodyPr/>
          <a:lstStyle/>
          <a:p>
            <a:fld id="{2089A885-5781-4041-A131-BE00359F126E}" type="slidenum">
              <a:rPr lang="el-GR" smtClean="0"/>
              <a:t>‹#›</a:t>
            </a:fld>
            <a:endParaRPr lang="el-GR"/>
          </a:p>
        </p:txBody>
      </p:sp>
    </p:spTree>
    <p:extLst>
      <p:ext uri="{BB962C8B-B14F-4D97-AF65-F5344CB8AC3E}">
        <p14:creationId xmlns:p14="http://schemas.microsoft.com/office/powerpoint/2010/main" val="109377029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C8BABED0-47D5-AF2F-71D8-15DB00F6CD1B}"/>
              </a:ext>
            </a:extLst>
          </p:cNvPr>
          <p:cNvSpPr>
            <a:spLocks noGrp="1"/>
          </p:cNvSpPr>
          <p:nvPr>
            <p:ph type="title"/>
          </p:nvPr>
        </p:nvSpPr>
        <p:spPr>
          <a:xfrm>
            <a:off x="839788" y="457200"/>
            <a:ext cx="3932237" cy="1600200"/>
          </a:xfrm>
        </p:spPr>
        <p:txBody>
          <a:bodyPr anchor="b"/>
          <a:lstStyle>
            <a:lvl1pPr>
              <a:defRPr sz="3200"/>
            </a:lvl1pPr>
          </a:lstStyle>
          <a:p>
            <a:r>
              <a:rPr lang="el-GR"/>
              <a:t>Κάντε κλικ για να επεξεργαστείτε τον τίτλο υποδείγματος</a:t>
            </a:r>
          </a:p>
        </p:txBody>
      </p:sp>
      <p:sp>
        <p:nvSpPr>
          <p:cNvPr id="3" name="Θέση εικόνας 2">
            <a:extLst>
              <a:ext uri="{FF2B5EF4-FFF2-40B4-BE49-F238E27FC236}">
                <a16:creationId xmlns:a16="http://schemas.microsoft.com/office/drawing/2014/main" id="{40638C12-8966-447E-E80C-DA99D47EEF5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Θέση κειμένου 3">
            <a:extLst>
              <a:ext uri="{FF2B5EF4-FFF2-40B4-BE49-F238E27FC236}">
                <a16:creationId xmlns:a16="http://schemas.microsoft.com/office/drawing/2014/main" id="{931BB73B-0B82-801E-03C5-FE32E0C5360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Θέση ημερομηνίας 4">
            <a:extLst>
              <a:ext uri="{FF2B5EF4-FFF2-40B4-BE49-F238E27FC236}">
                <a16:creationId xmlns:a16="http://schemas.microsoft.com/office/drawing/2014/main" id="{71A62B64-FCD6-F937-AFC9-80F3AFF0BD95}"/>
              </a:ext>
            </a:extLst>
          </p:cNvPr>
          <p:cNvSpPr>
            <a:spLocks noGrp="1"/>
          </p:cNvSpPr>
          <p:nvPr>
            <p:ph type="dt" sz="half" idx="10"/>
          </p:nvPr>
        </p:nvSpPr>
        <p:spPr/>
        <p:txBody>
          <a:bodyPr/>
          <a:lstStyle/>
          <a:p>
            <a:fld id="{2AC45440-3248-4BAE-BB33-62ED61036454}" type="datetimeFigureOut">
              <a:rPr lang="el-GR" smtClean="0"/>
              <a:t>16/3/2026</a:t>
            </a:fld>
            <a:endParaRPr lang="el-GR"/>
          </a:p>
        </p:txBody>
      </p:sp>
      <p:sp>
        <p:nvSpPr>
          <p:cNvPr id="6" name="Θέση υποσέλιδου 5">
            <a:extLst>
              <a:ext uri="{FF2B5EF4-FFF2-40B4-BE49-F238E27FC236}">
                <a16:creationId xmlns:a16="http://schemas.microsoft.com/office/drawing/2014/main" id="{5AE9B2FF-1ABB-A002-B6C4-02B899041CAE}"/>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07A78EC8-8860-C622-DAB7-7D97426C78EC}"/>
              </a:ext>
            </a:extLst>
          </p:cNvPr>
          <p:cNvSpPr>
            <a:spLocks noGrp="1"/>
          </p:cNvSpPr>
          <p:nvPr>
            <p:ph type="sldNum" sz="quarter" idx="12"/>
          </p:nvPr>
        </p:nvSpPr>
        <p:spPr/>
        <p:txBody>
          <a:bodyPr/>
          <a:lstStyle/>
          <a:p>
            <a:fld id="{2089A885-5781-4041-A131-BE00359F126E}" type="slidenum">
              <a:rPr lang="el-GR" smtClean="0"/>
              <a:t>‹#›</a:t>
            </a:fld>
            <a:endParaRPr lang="el-GR"/>
          </a:p>
        </p:txBody>
      </p:sp>
    </p:spTree>
    <p:extLst>
      <p:ext uri="{BB962C8B-B14F-4D97-AF65-F5344CB8AC3E}">
        <p14:creationId xmlns:p14="http://schemas.microsoft.com/office/powerpoint/2010/main" val="7817730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a:extLst>
              <a:ext uri="{FF2B5EF4-FFF2-40B4-BE49-F238E27FC236}">
                <a16:creationId xmlns:a16="http://schemas.microsoft.com/office/drawing/2014/main" id="{BDE098CB-F7E2-E052-8AD4-96C3AEB44A6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BCD862EC-3802-A864-B07C-F4A1D93DD91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E935A40D-72E9-2D3B-0F29-5F668C6D806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2AC45440-3248-4BAE-BB33-62ED61036454}" type="datetimeFigureOut">
              <a:rPr lang="el-GR" smtClean="0"/>
              <a:t>16/3/2026</a:t>
            </a:fld>
            <a:endParaRPr lang="el-GR"/>
          </a:p>
        </p:txBody>
      </p:sp>
      <p:sp>
        <p:nvSpPr>
          <p:cNvPr id="5" name="Θέση υποσέλιδου 4">
            <a:extLst>
              <a:ext uri="{FF2B5EF4-FFF2-40B4-BE49-F238E27FC236}">
                <a16:creationId xmlns:a16="http://schemas.microsoft.com/office/drawing/2014/main" id="{E1B6EA96-C334-2027-9CCC-E97111D5E8E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l-GR"/>
          </a:p>
        </p:txBody>
      </p:sp>
      <p:sp>
        <p:nvSpPr>
          <p:cNvPr id="6" name="Θέση αριθμού διαφάνειας 5">
            <a:extLst>
              <a:ext uri="{FF2B5EF4-FFF2-40B4-BE49-F238E27FC236}">
                <a16:creationId xmlns:a16="http://schemas.microsoft.com/office/drawing/2014/main" id="{CE0809C6-D8EA-8AEE-C0F2-0D988442551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2089A885-5781-4041-A131-BE00359F126E}" type="slidenum">
              <a:rPr lang="el-GR" smtClean="0"/>
              <a:t>‹#›</a:t>
            </a:fld>
            <a:endParaRPr lang="el-GR"/>
          </a:p>
        </p:txBody>
      </p:sp>
    </p:spTree>
    <p:extLst>
      <p:ext uri="{BB962C8B-B14F-4D97-AF65-F5344CB8AC3E}">
        <p14:creationId xmlns:p14="http://schemas.microsoft.com/office/powerpoint/2010/main" val="193517760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AD99AA47-41D7-C5A1-E9B6-9E25E2BDAD14}"/>
              </a:ext>
            </a:extLst>
          </p:cNvPr>
          <p:cNvSpPr>
            <a:spLocks noGrp="1"/>
          </p:cNvSpPr>
          <p:nvPr>
            <p:ph type="ctrTitle"/>
          </p:nvPr>
        </p:nvSpPr>
        <p:spPr>
          <a:xfrm>
            <a:off x="0" y="0"/>
            <a:ext cx="12192000" cy="4257675"/>
          </a:xfrm>
        </p:spPr>
        <p:txBody>
          <a:bodyPr>
            <a:normAutofit fontScale="90000"/>
          </a:bodyPr>
          <a:lstStyle/>
          <a:p>
            <a:pPr algn="ctr">
              <a:lnSpc>
                <a:spcPct val="107000"/>
              </a:lnSpc>
              <a:spcAft>
                <a:spcPts val="800"/>
              </a:spcAft>
            </a:pPr>
            <a:r>
              <a:rPr lang="el-GR" sz="5300" b="1" dirty="0"/>
              <a:t>ΘΕΜΑΤΑ ΠΑΤΕΡΙΚΗΣ ΓΡΑΜΜΑΤΕΙΑΣ </a:t>
            </a:r>
            <a:br>
              <a:rPr lang="el-GR" sz="5300" b="1" dirty="0"/>
            </a:br>
            <a:r>
              <a:rPr lang="el-GR" sz="5300" b="1" dirty="0"/>
              <a:t>5</a:t>
            </a:r>
            <a:r>
              <a:rPr lang="el-GR" sz="5300" b="1" baseline="30000" dirty="0"/>
              <a:t>Η</a:t>
            </a:r>
            <a:r>
              <a:rPr lang="el-GR" sz="5300" b="1" dirty="0"/>
              <a:t> ΕΝΟΤΗΤΑ</a:t>
            </a:r>
            <a:br>
              <a:rPr lang="el-GR" sz="5300" b="1" dirty="0"/>
            </a:br>
            <a:r>
              <a:rPr lang="el-GR" sz="5300" b="1" dirty="0"/>
              <a:t>Η «ΕΝ ΧΡΙΣΤΩ ΖΩΗ» ΣΥΜΦΩΝΑ ΜΕ ΤΗ ΔΙΔΑΣΚΑΛΙΑ ΤΟΥ ΝΙΚΟΛΑΟΥ ΚΑΒΑΣΙΛΑ</a:t>
            </a:r>
            <a:br>
              <a:rPr lang="el-GR" sz="5300" b="1" dirty="0"/>
            </a:br>
            <a:r>
              <a:rPr lang="el-GR" sz="5300" b="1" dirty="0"/>
              <a:t>ΜΕΡΟΣ Α΄</a:t>
            </a:r>
            <a:br>
              <a:rPr lang="el-GR" sz="5300" b="1" dirty="0"/>
            </a:br>
            <a:r>
              <a:rPr lang="el-GR" sz="1800" b="1" kern="100" dirty="0">
                <a:effectLst/>
                <a:latin typeface="Palatino Linotype" panose="02040502050505030304" pitchFamily="18" charset="0"/>
                <a:ea typeface="Aptos" panose="020B0004020202020204" pitchFamily="34" charset="0"/>
                <a:cs typeface="Times New Roman" panose="02020603050405020304" pitchFamily="18" charset="0"/>
              </a:rPr>
              <a:t> </a:t>
            </a:r>
            <a:endParaRPr lang="el-GR" dirty="0"/>
          </a:p>
        </p:txBody>
      </p:sp>
      <p:sp>
        <p:nvSpPr>
          <p:cNvPr id="3" name="Υπότιτλος 2">
            <a:extLst>
              <a:ext uri="{FF2B5EF4-FFF2-40B4-BE49-F238E27FC236}">
                <a16:creationId xmlns:a16="http://schemas.microsoft.com/office/drawing/2014/main" id="{192172E6-0D52-3C86-3D7C-2517BEEDEE05}"/>
              </a:ext>
            </a:extLst>
          </p:cNvPr>
          <p:cNvSpPr>
            <a:spLocks noGrp="1"/>
          </p:cNvSpPr>
          <p:nvPr>
            <p:ph type="subTitle" idx="1"/>
          </p:nvPr>
        </p:nvSpPr>
        <p:spPr>
          <a:xfrm>
            <a:off x="1304925" y="4629150"/>
            <a:ext cx="9144000" cy="2228850"/>
          </a:xfrm>
        </p:spPr>
        <p:txBody>
          <a:bodyPr>
            <a:normAutofit lnSpcReduction="10000"/>
          </a:bodyPr>
          <a:lstStyle/>
          <a:p>
            <a:r>
              <a:rPr lang="el-GR" dirty="0"/>
              <a:t>ΣΤ΄ ΕΞΑΜΗΝΟΥ </a:t>
            </a:r>
          </a:p>
          <a:p>
            <a:r>
              <a:rPr lang="el-GR" dirty="0"/>
              <a:t>ΙΕΡΑΤΙΚΩΝ ΣΠΟΥΔΩΝ</a:t>
            </a:r>
          </a:p>
          <a:p>
            <a:r>
              <a:rPr lang="el-GR" dirty="0"/>
              <a:t>ΑΕΑΑ</a:t>
            </a:r>
          </a:p>
          <a:p>
            <a:r>
              <a:rPr lang="el-GR" dirty="0"/>
              <a:t>ΑΚΑΔΗΜΑΪΚΟ ΕΤΟΣ 2023-2024</a:t>
            </a:r>
          </a:p>
          <a:p>
            <a:r>
              <a:rPr lang="el-GR" dirty="0"/>
              <a:t>ΔΙΔΑΣΚΟΥΣΑ: ΜΑΡΙΑ ΚΑΡΑΜΠΕΛΙΑ, Ε.ΔΙ.Π.</a:t>
            </a:r>
          </a:p>
          <a:p>
            <a:endParaRPr lang="el-GR" dirty="0"/>
          </a:p>
        </p:txBody>
      </p:sp>
    </p:spTree>
    <p:extLst>
      <p:ext uri="{BB962C8B-B14F-4D97-AF65-F5344CB8AC3E}">
        <p14:creationId xmlns:p14="http://schemas.microsoft.com/office/powerpoint/2010/main" val="226674228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C434992D-FACE-0F75-379C-E5972C50CE69}"/>
              </a:ext>
            </a:extLst>
          </p:cNvPr>
          <p:cNvSpPr>
            <a:spLocks noGrp="1"/>
          </p:cNvSpPr>
          <p:nvPr>
            <p:ph type="title"/>
          </p:nvPr>
        </p:nvSpPr>
        <p:spPr>
          <a:xfrm>
            <a:off x="0" y="0"/>
            <a:ext cx="12192000" cy="796705"/>
          </a:xfrm>
        </p:spPr>
        <p:txBody>
          <a:bodyPr/>
          <a:lstStyle/>
          <a:p>
            <a:pPr algn="ctr"/>
            <a:r>
              <a:rPr lang="el-GR" dirty="0"/>
              <a:t>Το έργο του Καβάσιλα </a:t>
            </a:r>
            <a:r>
              <a:rPr lang="el-GR" i="1" dirty="0" err="1"/>
              <a:t>Περὶ</a:t>
            </a:r>
            <a:r>
              <a:rPr lang="el-GR" i="1" dirty="0"/>
              <a:t> </a:t>
            </a:r>
            <a:r>
              <a:rPr lang="el-GR" i="1" dirty="0" err="1"/>
              <a:t>τῆς</a:t>
            </a:r>
            <a:r>
              <a:rPr lang="el-GR" i="1" dirty="0"/>
              <a:t> ἐν Χριστῷ </a:t>
            </a:r>
            <a:r>
              <a:rPr lang="el-GR" i="1" dirty="0" err="1"/>
              <a:t>ζωῆς</a:t>
            </a:r>
            <a:endParaRPr lang="el-GR" dirty="0"/>
          </a:p>
        </p:txBody>
      </p:sp>
      <p:sp>
        <p:nvSpPr>
          <p:cNvPr id="3" name="Θέση περιεχομένου 2">
            <a:extLst>
              <a:ext uri="{FF2B5EF4-FFF2-40B4-BE49-F238E27FC236}">
                <a16:creationId xmlns:a16="http://schemas.microsoft.com/office/drawing/2014/main" id="{58B4EC2D-6B1E-7290-BB40-E118FEAF30BF}"/>
              </a:ext>
            </a:extLst>
          </p:cNvPr>
          <p:cNvSpPr>
            <a:spLocks noGrp="1"/>
          </p:cNvSpPr>
          <p:nvPr>
            <p:ph idx="1"/>
          </p:nvPr>
        </p:nvSpPr>
        <p:spPr>
          <a:xfrm>
            <a:off x="0" y="651850"/>
            <a:ext cx="12192000" cy="6206150"/>
          </a:xfrm>
        </p:spPr>
        <p:txBody>
          <a:bodyPr/>
          <a:lstStyle/>
          <a:p>
            <a:r>
              <a:rPr lang="el-GR" kern="100" dirty="0">
                <a:effectLst/>
                <a:latin typeface="Palatino Linotype" panose="02040502050505030304" pitchFamily="18" charset="0"/>
                <a:ea typeface="Aptos" panose="020B0004020202020204" pitchFamily="34" charset="0"/>
                <a:cs typeface="Times New Roman" panose="02020603050405020304" pitchFamily="18" charset="0"/>
              </a:rPr>
              <a:t>Το αποτέλεσμα αυτού του έργου ήταν να δημιουργήσει έναν πνευματικό χάρτη της «ἐν Χριστῷ» ζωής, στον οποίο εντάσσονται οργανικά τα ιερά μυστήρια. </a:t>
            </a:r>
          </a:p>
          <a:p>
            <a:r>
              <a:rPr lang="el-GR" kern="100" dirty="0">
                <a:effectLst/>
                <a:latin typeface="Palatino Linotype" panose="02040502050505030304" pitchFamily="18" charset="0"/>
                <a:ea typeface="Aptos" panose="020B0004020202020204" pitchFamily="34" charset="0"/>
                <a:cs typeface="Times New Roman" panose="02020603050405020304" pitchFamily="18" charset="0"/>
              </a:rPr>
              <a:t>Στο σύγγραμμα αυτό τονίζει, σε αντίθεση με τον ορθολογισμό και τον ανθρωποκεντρισμό που διέκρινε την αντιησυχαστική παράταξη της εποχής του, ότι η «ἐν Χριστῷ» ζωή δεν είναι μία αφηρημένη έννοια ούτε ένας καρπός διανοητικού εφευρήματος, αλλά μία εμπειρική πραγματικότητα που συγκροτείται δια των ιερών μυστηρίων, η χάρη των οποίων όμως δεν καρποφορεί με μαγικές συνταγές αλλά με την ενσυνείδητη προσφορά της ανθρώπινης συνεργίας: «</a:t>
            </a:r>
            <a:r>
              <a:rPr lang="el-GR" i="1" kern="100" dirty="0" err="1">
                <a:effectLst/>
                <a:latin typeface="Palatino Linotype" panose="02040502050505030304" pitchFamily="18" charset="0"/>
                <a:ea typeface="Aptos" panose="020B0004020202020204" pitchFamily="34" charset="0"/>
                <a:cs typeface="Times New Roman" panose="02020603050405020304" pitchFamily="18" charset="0"/>
              </a:rPr>
              <a:t>Τοῦτο</a:t>
            </a:r>
            <a:r>
              <a:rPr lang="el-GR"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i="1" kern="100" dirty="0" err="1">
                <a:effectLst/>
                <a:latin typeface="Palatino Linotype" panose="02040502050505030304" pitchFamily="18" charset="0"/>
                <a:ea typeface="Aptos" panose="020B0004020202020204" pitchFamily="34" charset="0"/>
                <a:cs typeface="Times New Roman" panose="02020603050405020304" pitchFamily="18" charset="0"/>
              </a:rPr>
              <a:t>γὰρ</a:t>
            </a:r>
            <a:r>
              <a:rPr lang="el-GR"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i="1" kern="100" dirty="0" err="1">
                <a:effectLst/>
                <a:latin typeface="Palatino Linotype" panose="02040502050505030304" pitchFamily="18" charset="0"/>
                <a:ea typeface="Aptos" panose="020B0004020202020204" pitchFamily="34" charset="0"/>
                <a:cs typeface="Times New Roman" panose="02020603050405020304" pitchFamily="18" charset="0"/>
              </a:rPr>
              <a:t>ὑπὲρ</a:t>
            </a:r>
            <a:r>
              <a:rPr lang="el-GR"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i="1" kern="100" dirty="0" err="1">
                <a:effectLst/>
                <a:latin typeface="Palatino Linotype" panose="02040502050505030304" pitchFamily="18" charset="0"/>
                <a:ea typeface="Aptos" panose="020B0004020202020204" pitchFamily="34" charset="0"/>
                <a:cs typeface="Times New Roman" panose="02020603050405020304" pitchFamily="18" charset="0"/>
              </a:rPr>
              <a:t>τῆς</a:t>
            </a:r>
            <a:r>
              <a:rPr lang="el-GR"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i="1" kern="100" dirty="0" err="1">
                <a:effectLst/>
                <a:latin typeface="Palatino Linotype" panose="02040502050505030304" pitchFamily="18" charset="0"/>
                <a:ea typeface="Aptos" panose="020B0004020202020204" pitchFamily="34" charset="0"/>
                <a:cs typeface="Times New Roman" panose="02020603050405020304" pitchFamily="18" charset="0"/>
              </a:rPr>
              <a:t>ζωῆς</a:t>
            </a:r>
            <a:r>
              <a:rPr lang="el-GR"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i="1" kern="100" dirty="0" err="1">
                <a:effectLst/>
                <a:latin typeface="Palatino Linotype" panose="02040502050505030304" pitchFamily="18" charset="0"/>
                <a:ea typeface="Aptos" panose="020B0004020202020204" pitchFamily="34" charset="0"/>
                <a:cs typeface="Times New Roman" panose="02020603050405020304" pitchFamily="18" charset="0"/>
              </a:rPr>
              <a:t>εἰσάγομεν</a:t>
            </a:r>
            <a:r>
              <a:rPr lang="el-GR" i="1" kern="100" dirty="0">
                <a:effectLst/>
                <a:latin typeface="Palatino Linotype" panose="02040502050505030304" pitchFamily="18" charset="0"/>
                <a:ea typeface="Aptos" panose="020B0004020202020204" pitchFamily="34" charset="0"/>
                <a:cs typeface="Times New Roman" panose="02020603050405020304" pitchFamily="18" charset="0"/>
              </a:rPr>
              <a:t> μόνον, </a:t>
            </a:r>
            <a:r>
              <a:rPr lang="el-GR" i="1" kern="100" dirty="0" err="1">
                <a:effectLst/>
                <a:latin typeface="Palatino Linotype" panose="02040502050505030304" pitchFamily="18" charset="0"/>
                <a:ea typeface="Aptos" panose="020B0004020202020204" pitchFamily="34" charset="0"/>
                <a:cs typeface="Times New Roman" panose="02020603050405020304" pitchFamily="18" charset="0"/>
              </a:rPr>
              <a:t>τὰς</a:t>
            </a:r>
            <a:r>
              <a:rPr lang="el-GR"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i="1" kern="100" dirty="0" err="1">
                <a:effectLst/>
                <a:latin typeface="Palatino Linotype" panose="02040502050505030304" pitchFamily="18" charset="0"/>
                <a:ea typeface="Aptos" panose="020B0004020202020204" pitchFamily="34" charset="0"/>
                <a:cs typeface="Times New Roman" panose="02020603050405020304" pitchFamily="18" charset="0"/>
              </a:rPr>
              <a:t>δωρεὰς</a:t>
            </a:r>
            <a:r>
              <a:rPr lang="el-GR"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i="1" kern="100" dirty="0" err="1">
                <a:effectLst/>
                <a:latin typeface="Palatino Linotype" panose="02040502050505030304" pitchFamily="18" charset="0"/>
                <a:ea typeface="Aptos" panose="020B0004020202020204" pitchFamily="34" charset="0"/>
                <a:cs typeface="Times New Roman" panose="02020603050405020304" pitchFamily="18" charset="0"/>
              </a:rPr>
              <a:t>ὑπομεῖναι</a:t>
            </a:r>
            <a:r>
              <a:rPr lang="el-GR"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i="1" kern="100" dirty="0" err="1">
                <a:effectLst/>
                <a:latin typeface="Palatino Linotype" panose="02040502050505030304" pitchFamily="18" charset="0"/>
                <a:ea typeface="Aptos" panose="020B0004020202020204" pitchFamily="34" charset="0"/>
                <a:cs typeface="Times New Roman" panose="02020603050405020304" pitchFamily="18" charset="0"/>
              </a:rPr>
              <a:t>καὶ</a:t>
            </a:r>
            <a:r>
              <a:rPr lang="el-GR"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i="1" kern="100" dirty="0" err="1">
                <a:effectLst/>
                <a:latin typeface="Palatino Linotype" panose="02040502050505030304" pitchFamily="18" charset="0"/>
                <a:ea typeface="Aptos" panose="020B0004020202020204" pitchFamily="34" charset="0"/>
                <a:cs typeface="Times New Roman" panose="02020603050405020304" pitchFamily="18" charset="0"/>
              </a:rPr>
              <a:t>τῶν</a:t>
            </a:r>
            <a:r>
              <a:rPr lang="el-GR"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i="1" kern="100" dirty="0" err="1">
                <a:effectLst/>
                <a:latin typeface="Palatino Linotype" panose="02040502050505030304" pitchFamily="18" charset="0"/>
                <a:ea typeface="Aptos" panose="020B0004020202020204" pitchFamily="34" charset="0"/>
                <a:cs typeface="Times New Roman" panose="02020603050405020304" pitchFamily="18" charset="0"/>
              </a:rPr>
              <a:t>χαρίτων</a:t>
            </a:r>
            <a:r>
              <a:rPr lang="el-GR"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i="1" kern="100" dirty="0" err="1">
                <a:effectLst/>
                <a:latin typeface="Palatino Linotype" panose="02040502050505030304" pitchFamily="18" charset="0"/>
                <a:ea typeface="Aptos" panose="020B0004020202020204" pitchFamily="34" charset="0"/>
                <a:cs typeface="Times New Roman" panose="02020603050405020304" pitchFamily="18" charset="0"/>
              </a:rPr>
              <a:t>ἀνασχέσθαι</a:t>
            </a:r>
            <a:r>
              <a:rPr lang="el-GR"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i="1" kern="100" dirty="0" err="1">
                <a:effectLst/>
                <a:latin typeface="Palatino Linotype" panose="02040502050505030304" pitchFamily="18" charset="0"/>
                <a:ea typeface="Aptos" panose="020B0004020202020204" pitchFamily="34" charset="0"/>
                <a:cs typeface="Times New Roman" panose="02020603050405020304" pitchFamily="18" charset="0"/>
              </a:rPr>
              <a:t>καὶ</a:t>
            </a:r>
            <a:r>
              <a:rPr lang="el-GR"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i="1" kern="100" dirty="0" err="1">
                <a:effectLst/>
                <a:latin typeface="Palatino Linotype" panose="02040502050505030304" pitchFamily="18" charset="0"/>
                <a:ea typeface="Aptos" panose="020B0004020202020204" pitchFamily="34" charset="0"/>
                <a:cs typeface="Times New Roman" panose="02020603050405020304" pitchFamily="18" charset="0"/>
              </a:rPr>
              <a:t>μὴ</a:t>
            </a:r>
            <a:r>
              <a:rPr lang="el-GR"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i="1" kern="100" dirty="0" err="1">
                <a:effectLst/>
                <a:latin typeface="Palatino Linotype" panose="02040502050505030304" pitchFamily="18" charset="0"/>
                <a:ea typeface="Aptos" panose="020B0004020202020204" pitchFamily="34" charset="0"/>
                <a:cs typeface="Times New Roman" panose="02020603050405020304" pitchFamily="18" charset="0"/>
              </a:rPr>
              <a:t>ῥίψαι</a:t>
            </a:r>
            <a:r>
              <a:rPr lang="el-GR"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i="1" kern="100" dirty="0" err="1">
                <a:effectLst/>
                <a:latin typeface="Palatino Linotype" panose="02040502050505030304" pitchFamily="18" charset="0"/>
                <a:ea typeface="Aptos" panose="020B0004020202020204" pitchFamily="34" charset="0"/>
                <a:cs typeface="Times New Roman" panose="02020603050405020304" pitchFamily="18" charset="0"/>
              </a:rPr>
              <a:t>τὸν</a:t>
            </a:r>
            <a:r>
              <a:rPr lang="el-GR"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i="1" kern="100" dirty="0" err="1">
                <a:effectLst/>
                <a:latin typeface="Palatino Linotype" panose="02040502050505030304" pitchFamily="18" charset="0"/>
                <a:ea typeface="Aptos" panose="020B0004020202020204" pitchFamily="34" charset="0"/>
                <a:cs typeface="Times New Roman" panose="02020603050405020304" pitchFamily="18" charset="0"/>
              </a:rPr>
              <a:t>στέφανον</a:t>
            </a:r>
            <a:r>
              <a:rPr lang="el-GR"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i="1" kern="100" dirty="0" err="1">
                <a:effectLst/>
                <a:latin typeface="Palatino Linotype" panose="02040502050505030304" pitchFamily="18" charset="0"/>
                <a:ea typeface="Aptos" panose="020B0004020202020204" pitchFamily="34" charset="0"/>
                <a:cs typeface="Times New Roman" panose="02020603050405020304" pitchFamily="18" charset="0"/>
              </a:rPr>
              <a:t>ὅν</a:t>
            </a:r>
            <a:r>
              <a:rPr lang="el-GR"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i="1" kern="100" dirty="0" err="1">
                <a:effectLst/>
                <a:latin typeface="Palatino Linotype" panose="02040502050505030304" pitchFamily="18" charset="0"/>
                <a:ea typeface="Aptos" panose="020B0004020202020204" pitchFamily="34" charset="0"/>
                <a:cs typeface="Times New Roman" panose="02020603050405020304" pitchFamily="18" charset="0"/>
              </a:rPr>
              <a:t>πολλοῖς</a:t>
            </a:r>
            <a:r>
              <a:rPr lang="el-GR"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i="1" kern="100" dirty="0" err="1">
                <a:effectLst/>
                <a:latin typeface="Palatino Linotype" panose="02040502050505030304" pitchFamily="18" charset="0"/>
                <a:ea typeface="Aptos" panose="020B0004020202020204" pitchFamily="34" charset="0"/>
                <a:cs typeface="Times New Roman" panose="02020603050405020304" pitchFamily="18" charset="0"/>
              </a:rPr>
              <a:t>ἱδρῶσι</a:t>
            </a:r>
            <a:r>
              <a:rPr lang="el-GR"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i="1" kern="100" dirty="0" err="1">
                <a:effectLst/>
                <a:latin typeface="Palatino Linotype" panose="02040502050505030304" pitchFamily="18" charset="0"/>
                <a:ea typeface="Aptos" panose="020B0004020202020204" pitchFamily="34" charset="0"/>
                <a:cs typeface="Times New Roman" panose="02020603050405020304" pitchFamily="18" charset="0"/>
              </a:rPr>
              <a:t>καὶ</a:t>
            </a:r>
            <a:r>
              <a:rPr lang="el-GR"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i="1" kern="100" dirty="0" err="1">
                <a:effectLst/>
                <a:latin typeface="Palatino Linotype" panose="02040502050505030304" pitchFamily="18" charset="0"/>
                <a:ea typeface="Aptos" panose="020B0004020202020204" pitchFamily="34" charset="0"/>
                <a:cs typeface="Times New Roman" panose="02020603050405020304" pitchFamily="18" charset="0"/>
              </a:rPr>
              <a:t>πόνοις</a:t>
            </a:r>
            <a:r>
              <a:rPr lang="el-GR"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i="1" kern="100" dirty="0" err="1">
                <a:effectLst/>
                <a:latin typeface="Palatino Linotype" panose="02040502050505030304" pitchFamily="18" charset="0"/>
                <a:ea typeface="Aptos" panose="020B0004020202020204" pitchFamily="34" charset="0"/>
                <a:cs typeface="Times New Roman" panose="02020603050405020304" pitchFamily="18" charset="0"/>
              </a:rPr>
              <a:t>ἔπλεξεν</a:t>
            </a:r>
            <a:r>
              <a:rPr lang="el-GR"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i="1" kern="100" dirty="0" err="1">
                <a:effectLst/>
                <a:latin typeface="Palatino Linotype" panose="02040502050505030304" pitchFamily="18" charset="0"/>
                <a:ea typeface="Aptos" panose="020B0004020202020204" pitchFamily="34" charset="0"/>
                <a:cs typeface="Times New Roman" panose="02020603050405020304" pitchFamily="18" charset="0"/>
              </a:rPr>
              <a:t>ἡμῖν</a:t>
            </a:r>
            <a:r>
              <a:rPr lang="el-GR" i="1" kern="100" dirty="0">
                <a:effectLst/>
                <a:latin typeface="Palatino Linotype" panose="02040502050505030304" pitchFamily="18" charset="0"/>
                <a:ea typeface="Aptos" panose="020B0004020202020204" pitchFamily="34" charset="0"/>
                <a:cs typeface="Times New Roman" panose="02020603050405020304" pitchFamily="18" charset="0"/>
              </a:rPr>
              <a:t> ὁ Θεός. </a:t>
            </a:r>
            <a:r>
              <a:rPr lang="el-GR" i="1" kern="100" dirty="0" err="1">
                <a:effectLst/>
                <a:latin typeface="Palatino Linotype" panose="02040502050505030304" pitchFamily="18" charset="0"/>
                <a:ea typeface="Aptos" panose="020B0004020202020204" pitchFamily="34" charset="0"/>
                <a:cs typeface="Times New Roman" panose="02020603050405020304" pitchFamily="18" charset="0"/>
              </a:rPr>
              <a:t>Τοῦτο</a:t>
            </a:r>
            <a:r>
              <a:rPr lang="el-GR"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i="1" kern="100" dirty="0" err="1">
                <a:effectLst/>
                <a:latin typeface="Palatino Linotype" panose="02040502050505030304" pitchFamily="18" charset="0"/>
                <a:ea typeface="Aptos" panose="020B0004020202020204" pitchFamily="34" charset="0"/>
                <a:cs typeface="Times New Roman" panose="02020603050405020304" pitchFamily="18" charset="0"/>
              </a:rPr>
              <a:t>ἐστιν</a:t>
            </a:r>
            <a:r>
              <a:rPr lang="el-GR" i="1" kern="100" dirty="0">
                <a:effectLst/>
                <a:latin typeface="Palatino Linotype" panose="02040502050505030304" pitchFamily="18" charset="0"/>
                <a:ea typeface="Aptos" panose="020B0004020202020204" pitchFamily="34" charset="0"/>
                <a:cs typeface="Times New Roman" panose="02020603050405020304" pitchFamily="18" charset="0"/>
              </a:rPr>
              <a:t> ἡ ἐν Χριστῷ ζωή, </a:t>
            </a:r>
            <a:r>
              <a:rPr lang="el-GR" i="1" kern="100" dirty="0" err="1">
                <a:effectLst/>
                <a:latin typeface="Palatino Linotype" panose="02040502050505030304" pitchFamily="18" charset="0"/>
                <a:ea typeface="Aptos" panose="020B0004020202020204" pitchFamily="34" charset="0"/>
                <a:cs typeface="Times New Roman" panose="02020603050405020304" pitchFamily="18" charset="0"/>
              </a:rPr>
              <a:t>ἥν</a:t>
            </a:r>
            <a:r>
              <a:rPr lang="el-GR"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i="1" kern="100" dirty="0" err="1">
                <a:effectLst/>
                <a:latin typeface="Palatino Linotype" panose="02040502050505030304" pitchFamily="18" charset="0"/>
                <a:ea typeface="Aptos" panose="020B0004020202020204" pitchFamily="34" charset="0"/>
                <a:cs typeface="Times New Roman" panose="02020603050405020304" pitchFamily="18" charset="0"/>
              </a:rPr>
              <a:t>συνίστησι</a:t>
            </a:r>
            <a:r>
              <a:rPr lang="el-GR"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i="1" kern="100" dirty="0" err="1">
                <a:effectLst/>
                <a:latin typeface="Palatino Linotype" panose="02040502050505030304" pitchFamily="18" charset="0"/>
                <a:ea typeface="Aptos" panose="020B0004020202020204" pitchFamily="34" charset="0"/>
                <a:cs typeface="Times New Roman" panose="02020603050405020304" pitchFamily="18" charset="0"/>
              </a:rPr>
              <a:t>μὲν</a:t>
            </a:r>
            <a:r>
              <a:rPr lang="el-GR" i="1" kern="100" dirty="0">
                <a:effectLst/>
                <a:latin typeface="Palatino Linotype" panose="02040502050505030304" pitchFamily="18" charset="0"/>
                <a:ea typeface="Aptos" panose="020B0004020202020204" pitchFamily="34" charset="0"/>
                <a:cs typeface="Times New Roman" panose="02020603050405020304" pitchFamily="18" charset="0"/>
              </a:rPr>
              <a:t> τα μυστήρια· </a:t>
            </a:r>
            <a:r>
              <a:rPr lang="el-GR" i="1" kern="100" dirty="0" err="1">
                <a:effectLst/>
                <a:latin typeface="Palatino Linotype" panose="02040502050505030304" pitchFamily="18" charset="0"/>
                <a:ea typeface="Aptos" panose="020B0004020202020204" pitchFamily="34" charset="0"/>
                <a:cs typeface="Times New Roman" panose="02020603050405020304" pitchFamily="18" charset="0"/>
              </a:rPr>
              <a:t>δοκεῖ</a:t>
            </a:r>
            <a:r>
              <a:rPr lang="el-GR" i="1" kern="100" dirty="0">
                <a:effectLst/>
                <a:latin typeface="Palatino Linotype" panose="02040502050505030304" pitchFamily="18" charset="0"/>
                <a:ea typeface="Aptos" panose="020B0004020202020204" pitchFamily="34" charset="0"/>
                <a:cs typeface="Times New Roman" panose="02020603050405020304" pitchFamily="18" charset="0"/>
              </a:rPr>
              <a:t> δε τι </a:t>
            </a:r>
            <a:r>
              <a:rPr lang="el-GR" i="1" kern="100" dirty="0" err="1">
                <a:effectLst/>
                <a:latin typeface="Palatino Linotype" panose="02040502050505030304" pitchFamily="18" charset="0"/>
                <a:ea typeface="Aptos" panose="020B0004020202020204" pitchFamily="34" charset="0"/>
                <a:cs typeface="Times New Roman" panose="02020603050405020304" pitchFamily="18" charset="0"/>
              </a:rPr>
              <a:t>δύνασθαι</a:t>
            </a:r>
            <a:r>
              <a:rPr lang="el-GR"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i="1" kern="100" dirty="0" err="1">
                <a:effectLst/>
                <a:latin typeface="Palatino Linotype" panose="02040502050505030304" pitchFamily="18" charset="0"/>
                <a:ea typeface="Aptos" panose="020B0004020202020204" pitchFamily="34" charset="0"/>
                <a:cs typeface="Times New Roman" panose="02020603050405020304" pitchFamily="18" charset="0"/>
              </a:rPr>
              <a:t>πρὸς</a:t>
            </a:r>
            <a:r>
              <a:rPr lang="el-GR" i="1" kern="100" dirty="0">
                <a:effectLst/>
                <a:latin typeface="Palatino Linotype" panose="02040502050505030304" pitchFamily="18" charset="0"/>
                <a:ea typeface="Aptos" panose="020B0004020202020204" pitchFamily="34" charset="0"/>
                <a:cs typeface="Times New Roman" panose="02020603050405020304" pitchFamily="18" charset="0"/>
              </a:rPr>
              <a:t> ταύτην </a:t>
            </a:r>
            <a:r>
              <a:rPr lang="el-GR" i="1" kern="100" dirty="0" err="1">
                <a:effectLst/>
                <a:latin typeface="Palatino Linotype" panose="02040502050505030304" pitchFamily="18" charset="0"/>
                <a:ea typeface="Aptos" panose="020B0004020202020204" pitchFamily="34" charset="0"/>
                <a:cs typeface="Times New Roman" panose="02020603050405020304" pitchFamily="18" charset="0"/>
              </a:rPr>
              <a:t>καὶ</a:t>
            </a:r>
            <a:r>
              <a:rPr lang="el-GR"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i="1" kern="100" dirty="0" err="1">
                <a:effectLst/>
                <a:latin typeface="Palatino Linotype" panose="02040502050505030304" pitchFamily="18" charset="0"/>
                <a:ea typeface="Aptos" panose="020B0004020202020204" pitchFamily="34" charset="0"/>
                <a:cs typeface="Times New Roman" panose="02020603050405020304" pitchFamily="18" charset="0"/>
              </a:rPr>
              <a:t>τὴν</a:t>
            </a:r>
            <a:r>
              <a:rPr lang="el-GR"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i="1" kern="100" dirty="0" err="1">
                <a:effectLst/>
                <a:latin typeface="Palatino Linotype" panose="02040502050505030304" pitchFamily="18" charset="0"/>
                <a:ea typeface="Aptos" panose="020B0004020202020204" pitchFamily="34" charset="0"/>
                <a:cs typeface="Times New Roman" panose="02020603050405020304" pitchFamily="18" charset="0"/>
              </a:rPr>
              <a:t>ἀνθρωπείαν</a:t>
            </a:r>
            <a:r>
              <a:rPr lang="el-GR"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i="1" kern="100" dirty="0" err="1">
                <a:effectLst/>
                <a:latin typeface="Palatino Linotype" panose="02040502050505030304" pitchFamily="18" charset="0"/>
                <a:ea typeface="Aptos" panose="020B0004020202020204" pitchFamily="34" charset="0"/>
                <a:cs typeface="Times New Roman" panose="02020603050405020304" pitchFamily="18" charset="0"/>
              </a:rPr>
              <a:t>σπουδήν</a:t>
            </a:r>
            <a:r>
              <a:rPr lang="el-GR"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i="1" kern="100" dirty="0" err="1">
                <a:effectLst/>
                <a:latin typeface="Palatino Linotype" panose="02040502050505030304" pitchFamily="18" charset="0"/>
                <a:ea typeface="Aptos" panose="020B0004020202020204" pitchFamily="34" charset="0"/>
                <a:cs typeface="Times New Roman" panose="02020603050405020304" pitchFamily="18" charset="0"/>
              </a:rPr>
              <a:t>Περὶ</a:t>
            </a:r>
            <a:r>
              <a:rPr lang="el-GR"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i="1" kern="100" dirty="0" err="1">
                <a:effectLst/>
                <a:latin typeface="Palatino Linotype" panose="02040502050505030304" pitchFamily="18" charset="0"/>
                <a:ea typeface="Aptos" panose="020B0004020202020204" pitchFamily="34" charset="0"/>
                <a:cs typeface="Times New Roman" panose="02020603050405020304" pitchFamily="18" charset="0"/>
              </a:rPr>
              <a:t>τῆς</a:t>
            </a:r>
            <a:r>
              <a:rPr lang="el-GR" i="1" kern="100" dirty="0">
                <a:effectLst/>
                <a:latin typeface="Palatino Linotype" panose="02040502050505030304" pitchFamily="18" charset="0"/>
                <a:ea typeface="Aptos" panose="020B0004020202020204" pitchFamily="34" charset="0"/>
                <a:cs typeface="Times New Roman" panose="02020603050405020304" pitchFamily="18" charset="0"/>
              </a:rPr>
              <a:t> ἐν Χριστῷ </a:t>
            </a:r>
            <a:r>
              <a:rPr lang="el-GR" i="1" kern="100" dirty="0" err="1">
                <a:effectLst/>
                <a:latin typeface="Palatino Linotype" panose="02040502050505030304" pitchFamily="18" charset="0"/>
                <a:ea typeface="Aptos" panose="020B0004020202020204" pitchFamily="34" charset="0"/>
                <a:cs typeface="Times New Roman" panose="02020603050405020304" pitchFamily="18" charset="0"/>
              </a:rPr>
              <a:t>ζωῆς</a:t>
            </a:r>
            <a:r>
              <a:rPr lang="el-GR" i="1" kern="100" dirty="0">
                <a:effectLst/>
                <a:latin typeface="Palatino Linotype" panose="02040502050505030304" pitchFamily="18" charset="0"/>
                <a:ea typeface="Aptos" panose="020B0004020202020204" pitchFamily="34" charset="0"/>
                <a:cs typeface="Times New Roman" panose="02020603050405020304" pitchFamily="18" charset="0"/>
              </a:rPr>
              <a:t>. Λόγος Α΄,</a:t>
            </a:r>
            <a:r>
              <a:rPr lang="el-GR"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n-GB" kern="100" dirty="0">
                <a:effectLst/>
                <a:latin typeface="Palatino Linotype" panose="02040502050505030304" pitchFamily="18" charset="0"/>
                <a:ea typeface="Aptos" panose="020B0004020202020204" pitchFamily="34" charset="0"/>
                <a:cs typeface="Times New Roman" panose="02020603050405020304" pitchFamily="18" charset="0"/>
              </a:rPr>
              <a:t>PG</a:t>
            </a:r>
            <a:r>
              <a:rPr lang="el-GR" kern="100" dirty="0">
                <a:effectLst/>
                <a:latin typeface="Palatino Linotype" panose="02040502050505030304" pitchFamily="18" charset="0"/>
                <a:ea typeface="Aptos" panose="020B0004020202020204" pitchFamily="34" charset="0"/>
                <a:cs typeface="Times New Roman" panose="02020603050405020304" pitchFamily="18" charset="0"/>
              </a:rPr>
              <a:t> 150, 520</a:t>
            </a:r>
            <a:r>
              <a:rPr lang="en-GB" kern="100" dirty="0">
                <a:effectLst/>
                <a:latin typeface="Palatino Linotype" panose="02040502050505030304" pitchFamily="18" charset="0"/>
                <a:ea typeface="Aptos" panose="020B0004020202020204" pitchFamily="34" charset="0"/>
                <a:cs typeface="Times New Roman" panose="02020603050405020304" pitchFamily="18" charset="0"/>
              </a:rPr>
              <a:t>C</a:t>
            </a:r>
            <a:r>
              <a:rPr lang="el-GR" kern="100" dirty="0">
                <a:effectLst/>
                <a:latin typeface="Palatino Linotype" panose="02040502050505030304" pitchFamily="18" charset="0"/>
                <a:ea typeface="Aptos" panose="020B0004020202020204" pitchFamily="34" charset="0"/>
                <a:cs typeface="Times New Roman" panose="02020603050405020304" pitchFamily="18" charset="0"/>
              </a:rPr>
              <a:t>).</a:t>
            </a:r>
            <a:r>
              <a:rPr lang="el-GR" i="1" kern="100" dirty="0">
                <a:effectLst/>
                <a:latin typeface="Palatino Linotype" panose="02040502050505030304" pitchFamily="18" charset="0"/>
                <a:ea typeface="Aptos" panose="020B0004020202020204" pitchFamily="34" charset="0"/>
                <a:cs typeface="Times New Roman" panose="02020603050405020304" pitchFamily="18" charset="0"/>
              </a:rPr>
              <a:t> </a:t>
            </a:r>
            <a:endParaRPr lang="el-GR" kern="100" dirty="0">
              <a:effectLst/>
              <a:latin typeface="Aptos" panose="020B0004020202020204" pitchFamily="34" charset="0"/>
              <a:ea typeface="Aptos" panose="020B0004020202020204" pitchFamily="34" charset="0"/>
              <a:cs typeface="Times New Roman" panose="02020603050405020304" pitchFamily="18" charset="0"/>
            </a:endParaRPr>
          </a:p>
          <a:p>
            <a:endParaRPr lang="el-GR" dirty="0"/>
          </a:p>
        </p:txBody>
      </p:sp>
    </p:spTree>
    <p:extLst>
      <p:ext uri="{BB962C8B-B14F-4D97-AF65-F5344CB8AC3E}">
        <p14:creationId xmlns:p14="http://schemas.microsoft.com/office/powerpoint/2010/main" val="50561678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2F47D2AE-A967-3C1C-A9BC-6FF47A35342D}"/>
              </a:ext>
            </a:extLst>
          </p:cNvPr>
          <p:cNvSpPr>
            <a:spLocks noGrp="1"/>
          </p:cNvSpPr>
          <p:nvPr>
            <p:ph type="title"/>
          </p:nvPr>
        </p:nvSpPr>
        <p:spPr>
          <a:xfrm>
            <a:off x="838200" y="18256"/>
            <a:ext cx="10515600" cy="734220"/>
          </a:xfrm>
        </p:spPr>
        <p:txBody>
          <a:bodyPr/>
          <a:lstStyle/>
          <a:p>
            <a:pPr algn="ctr"/>
            <a:r>
              <a:rPr lang="el-GR" dirty="0"/>
              <a:t>Το τριπλό μυστήριο της μυήσεως</a:t>
            </a:r>
          </a:p>
        </p:txBody>
      </p:sp>
      <p:sp>
        <p:nvSpPr>
          <p:cNvPr id="3" name="Θέση περιεχομένου 2">
            <a:extLst>
              <a:ext uri="{FF2B5EF4-FFF2-40B4-BE49-F238E27FC236}">
                <a16:creationId xmlns:a16="http://schemas.microsoft.com/office/drawing/2014/main" id="{36F13456-E075-0333-E3EC-A2061386E0F3}"/>
              </a:ext>
            </a:extLst>
          </p:cNvPr>
          <p:cNvSpPr>
            <a:spLocks noGrp="1"/>
          </p:cNvSpPr>
          <p:nvPr>
            <p:ph idx="1"/>
          </p:nvPr>
        </p:nvSpPr>
        <p:spPr>
          <a:xfrm>
            <a:off x="0" y="638969"/>
            <a:ext cx="12192000" cy="6200775"/>
          </a:xfrm>
        </p:spPr>
        <p:txBody>
          <a:bodyPr>
            <a:noAutofit/>
          </a:bodyPr>
          <a:lstStyle/>
          <a:p>
            <a:r>
              <a:rPr lang="el-GR" sz="2300" dirty="0">
                <a:effectLst/>
                <a:latin typeface="Palatino Linotype" panose="02040502050505030304" pitchFamily="18" charset="0"/>
                <a:ea typeface="Aptos" panose="020B0004020202020204" pitchFamily="34" charset="0"/>
                <a:cs typeface="Times New Roman" panose="02020603050405020304" pitchFamily="18" charset="0"/>
              </a:rPr>
              <a:t>Σύμφωνα με τον Καβάσιλα, ο τρόπος με τον οποίο μπορεί ο κάθε άνθρωπος να προσεγγίσει την «</a:t>
            </a:r>
            <a:r>
              <a:rPr lang="el-GR" sz="2300" i="1" dirty="0" err="1">
                <a:effectLst/>
                <a:latin typeface="Palatino Linotype" panose="02040502050505030304" pitchFamily="18" charset="0"/>
                <a:ea typeface="Aptos" panose="020B0004020202020204" pitchFamily="34" charset="0"/>
                <a:cs typeface="Times New Roman" panose="02020603050405020304" pitchFamily="18" charset="0"/>
              </a:rPr>
              <a:t>ἐν</a:t>
            </a:r>
            <a:r>
              <a:rPr lang="el-GR" sz="2300" i="1"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300" i="1" dirty="0" err="1">
                <a:effectLst/>
                <a:latin typeface="Palatino Linotype" panose="02040502050505030304" pitchFamily="18" charset="0"/>
                <a:ea typeface="Aptos" panose="020B0004020202020204" pitchFamily="34" charset="0"/>
                <a:cs typeface="Times New Roman" panose="02020603050405020304" pitchFamily="18" charset="0"/>
              </a:rPr>
              <a:t>Χριστῷ</a:t>
            </a:r>
            <a:r>
              <a:rPr lang="el-GR" sz="2300" dirty="0">
                <a:effectLst/>
                <a:latin typeface="Palatino Linotype" panose="02040502050505030304" pitchFamily="18" charset="0"/>
                <a:ea typeface="Aptos" panose="020B0004020202020204" pitchFamily="34" charset="0"/>
                <a:cs typeface="Times New Roman" panose="02020603050405020304" pitchFamily="18" charset="0"/>
              </a:rPr>
              <a:t>» ζωή ριζώνοντάς την στην ψυχή του είναι «</a:t>
            </a:r>
            <a:r>
              <a:rPr lang="el-GR" sz="2300" i="1" dirty="0">
                <a:effectLst/>
                <a:latin typeface="Palatino Linotype" panose="02040502050505030304" pitchFamily="18" charset="0"/>
                <a:ea typeface="Aptos" panose="020B0004020202020204" pitchFamily="34" charset="0"/>
                <a:cs typeface="Times New Roman" panose="02020603050405020304" pitchFamily="18" charset="0"/>
              </a:rPr>
              <a:t>το </a:t>
            </a:r>
            <a:r>
              <a:rPr lang="el-GR" sz="2300" i="1" dirty="0" err="1">
                <a:effectLst/>
                <a:latin typeface="Palatino Linotype" panose="02040502050505030304" pitchFamily="18" charset="0"/>
                <a:ea typeface="Aptos" panose="020B0004020202020204" pitchFamily="34" charset="0"/>
                <a:cs typeface="Times New Roman" panose="02020603050405020304" pitchFamily="18" charset="0"/>
              </a:rPr>
              <a:t>τελεσθῆναι</a:t>
            </a:r>
            <a:r>
              <a:rPr lang="el-GR" sz="2300" i="1"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300" i="1" dirty="0" err="1">
                <a:effectLst/>
                <a:latin typeface="Palatino Linotype" panose="02040502050505030304" pitchFamily="18" charset="0"/>
                <a:ea typeface="Aptos" panose="020B0004020202020204" pitchFamily="34" charset="0"/>
                <a:cs typeface="Times New Roman" panose="02020603050405020304" pitchFamily="18" charset="0"/>
              </a:rPr>
              <a:t>τὰ</a:t>
            </a:r>
            <a:r>
              <a:rPr lang="el-GR" sz="2300" i="1" dirty="0">
                <a:effectLst/>
                <a:latin typeface="Palatino Linotype" panose="02040502050505030304" pitchFamily="18" charset="0"/>
                <a:ea typeface="Aptos" panose="020B0004020202020204" pitchFamily="34" charset="0"/>
                <a:cs typeface="Times New Roman" panose="02020603050405020304" pitchFamily="18" charset="0"/>
              </a:rPr>
              <a:t> μυστήρια, </a:t>
            </a:r>
            <a:r>
              <a:rPr lang="el-GR" sz="2300" i="1" dirty="0" err="1">
                <a:effectLst/>
                <a:latin typeface="Palatino Linotype" panose="02040502050505030304" pitchFamily="18" charset="0"/>
                <a:ea typeface="Aptos" panose="020B0004020202020204" pitchFamily="34" charset="0"/>
                <a:cs typeface="Times New Roman" panose="02020603050405020304" pitchFamily="18" charset="0"/>
              </a:rPr>
              <a:t>τὸ</a:t>
            </a:r>
            <a:r>
              <a:rPr lang="el-GR" sz="2300" i="1"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300" i="1" dirty="0" err="1">
                <a:effectLst/>
                <a:latin typeface="Palatino Linotype" panose="02040502050505030304" pitchFamily="18" charset="0"/>
                <a:ea typeface="Aptos" panose="020B0004020202020204" pitchFamily="34" charset="0"/>
                <a:cs typeface="Times New Roman" panose="02020603050405020304" pitchFamily="18" charset="0"/>
              </a:rPr>
              <a:t>λούσασθαι</a:t>
            </a:r>
            <a:r>
              <a:rPr lang="el-GR" sz="2300" i="1"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300" i="1" dirty="0" err="1">
                <a:effectLst/>
                <a:latin typeface="Palatino Linotype" panose="02040502050505030304" pitchFamily="18" charset="0"/>
                <a:ea typeface="Aptos" panose="020B0004020202020204" pitchFamily="34" charset="0"/>
                <a:cs typeface="Times New Roman" panose="02020603050405020304" pitchFamily="18" charset="0"/>
              </a:rPr>
              <a:t>τὸ</a:t>
            </a:r>
            <a:r>
              <a:rPr lang="el-GR" sz="2300" i="1"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300" i="1" dirty="0" err="1">
                <a:effectLst/>
                <a:latin typeface="Palatino Linotype" panose="02040502050505030304" pitchFamily="18" charset="0"/>
                <a:ea typeface="Aptos" panose="020B0004020202020204" pitchFamily="34" charset="0"/>
                <a:cs typeface="Times New Roman" panose="02020603050405020304" pitchFamily="18" charset="0"/>
              </a:rPr>
              <a:t>χρισθῆναι</a:t>
            </a:r>
            <a:r>
              <a:rPr lang="el-GR" sz="2300" i="1"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300" i="1" dirty="0" err="1">
                <a:effectLst/>
                <a:latin typeface="Palatino Linotype" panose="02040502050505030304" pitchFamily="18" charset="0"/>
                <a:ea typeface="Aptos" panose="020B0004020202020204" pitchFamily="34" charset="0"/>
                <a:cs typeface="Times New Roman" panose="02020603050405020304" pitchFamily="18" charset="0"/>
              </a:rPr>
              <a:t>τὸ</a:t>
            </a:r>
            <a:r>
              <a:rPr lang="el-GR" sz="2300" i="1"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300" i="1" dirty="0" err="1">
                <a:effectLst/>
                <a:latin typeface="Palatino Linotype" panose="02040502050505030304" pitchFamily="18" charset="0"/>
                <a:ea typeface="Aptos" panose="020B0004020202020204" pitchFamily="34" charset="0"/>
                <a:cs typeface="Times New Roman" panose="02020603050405020304" pitchFamily="18" charset="0"/>
              </a:rPr>
              <a:t>τῆς</a:t>
            </a:r>
            <a:r>
              <a:rPr lang="el-GR" sz="2300" i="1" dirty="0">
                <a:effectLst/>
                <a:latin typeface="Palatino Linotype" panose="02040502050505030304" pitchFamily="18" charset="0"/>
                <a:ea typeface="Aptos" panose="020B0004020202020204" pitchFamily="34" charset="0"/>
                <a:cs typeface="Times New Roman" panose="02020603050405020304" pitchFamily="18" charset="0"/>
              </a:rPr>
              <a:t> τραπέζης </a:t>
            </a:r>
            <a:r>
              <a:rPr lang="el-GR" sz="2300" i="1" dirty="0" err="1">
                <a:effectLst/>
                <a:latin typeface="Palatino Linotype" panose="02040502050505030304" pitchFamily="18" charset="0"/>
                <a:ea typeface="Aptos" panose="020B0004020202020204" pitchFamily="34" charset="0"/>
                <a:cs typeface="Times New Roman" panose="02020603050405020304" pitchFamily="18" charset="0"/>
              </a:rPr>
              <a:t>ἀπολαῦσαι</a:t>
            </a:r>
            <a:r>
              <a:rPr lang="el-GR" sz="2300" i="1"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300" i="1" dirty="0" err="1">
                <a:effectLst/>
                <a:latin typeface="Palatino Linotype" panose="02040502050505030304" pitchFamily="18" charset="0"/>
                <a:ea typeface="Aptos" panose="020B0004020202020204" pitchFamily="34" charset="0"/>
                <a:cs typeface="Times New Roman" panose="02020603050405020304" pitchFamily="18" charset="0"/>
              </a:rPr>
              <a:t>τῆς</a:t>
            </a:r>
            <a:r>
              <a:rPr lang="el-GR" sz="2300" i="1"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300" i="1" dirty="0" err="1">
                <a:effectLst/>
                <a:latin typeface="Palatino Linotype" panose="02040502050505030304" pitchFamily="18" charset="0"/>
                <a:ea typeface="Aptos" panose="020B0004020202020204" pitchFamily="34" charset="0"/>
                <a:cs typeface="Times New Roman" panose="02020603050405020304" pitchFamily="18" charset="0"/>
              </a:rPr>
              <a:t>ἱερᾶς</a:t>
            </a:r>
            <a:r>
              <a:rPr lang="el-GR" sz="23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300" i="1" dirty="0" err="1">
                <a:effectLst/>
                <a:latin typeface="Palatino Linotype" panose="02040502050505030304" pitchFamily="18" charset="0"/>
                <a:ea typeface="Aptos" panose="020B0004020202020204" pitchFamily="34" charset="0"/>
                <a:cs typeface="Times New Roman" panose="02020603050405020304" pitchFamily="18" charset="0"/>
              </a:rPr>
              <a:t>Περὶ</a:t>
            </a:r>
            <a:r>
              <a:rPr lang="el-GR" sz="2300" i="1"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300" i="1" dirty="0" err="1">
                <a:effectLst/>
                <a:latin typeface="Palatino Linotype" panose="02040502050505030304" pitchFamily="18" charset="0"/>
                <a:ea typeface="Aptos" panose="020B0004020202020204" pitchFamily="34" charset="0"/>
                <a:cs typeface="Times New Roman" panose="02020603050405020304" pitchFamily="18" charset="0"/>
              </a:rPr>
              <a:t>τῆς</a:t>
            </a:r>
            <a:r>
              <a:rPr lang="el-GR" sz="2300" i="1"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300" i="1" dirty="0" err="1">
                <a:effectLst/>
                <a:latin typeface="Palatino Linotype" panose="02040502050505030304" pitchFamily="18" charset="0"/>
                <a:ea typeface="Aptos" panose="020B0004020202020204" pitchFamily="34" charset="0"/>
                <a:cs typeface="Times New Roman" panose="02020603050405020304" pitchFamily="18" charset="0"/>
              </a:rPr>
              <a:t>ἐν</a:t>
            </a:r>
            <a:r>
              <a:rPr lang="el-GR" sz="2300" i="1"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300" i="1" dirty="0" err="1">
                <a:effectLst/>
                <a:latin typeface="Palatino Linotype" panose="02040502050505030304" pitchFamily="18" charset="0"/>
                <a:ea typeface="Aptos" panose="020B0004020202020204" pitchFamily="34" charset="0"/>
                <a:cs typeface="Times New Roman" panose="02020603050405020304" pitchFamily="18" charset="0"/>
              </a:rPr>
              <a:t>Χριστῷ</a:t>
            </a:r>
            <a:r>
              <a:rPr lang="el-GR" sz="2300" i="1"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300" i="1" dirty="0" err="1">
                <a:effectLst/>
                <a:latin typeface="Palatino Linotype" panose="02040502050505030304" pitchFamily="18" charset="0"/>
                <a:ea typeface="Aptos" panose="020B0004020202020204" pitchFamily="34" charset="0"/>
                <a:cs typeface="Times New Roman" panose="02020603050405020304" pitchFamily="18" charset="0"/>
              </a:rPr>
              <a:t>ζωῆς</a:t>
            </a:r>
            <a:r>
              <a:rPr lang="el-GR" sz="2300" i="1" dirty="0">
                <a:effectLst/>
                <a:latin typeface="Palatino Linotype" panose="02040502050505030304" pitchFamily="18" charset="0"/>
                <a:ea typeface="Aptos" panose="020B0004020202020204" pitchFamily="34" charset="0"/>
                <a:cs typeface="Times New Roman" panose="02020603050405020304" pitchFamily="18" charset="0"/>
              </a:rPr>
              <a:t>. Λόγος Α΄,</a:t>
            </a:r>
            <a:r>
              <a:rPr lang="el-GR" sz="2300" dirty="0">
                <a:effectLst/>
                <a:latin typeface="Palatino Linotype" panose="02040502050505030304" pitchFamily="18" charset="0"/>
                <a:ea typeface="Aptos" panose="020B0004020202020204" pitchFamily="34" charset="0"/>
                <a:cs typeface="Times New Roman" panose="02020603050405020304" pitchFamily="18" charset="0"/>
              </a:rPr>
              <a:t> </a:t>
            </a:r>
            <a:r>
              <a:rPr lang="en-GB" sz="2300" dirty="0">
                <a:effectLst/>
                <a:latin typeface="Palatino Linotype" panose="02040502050505030304" pitchFamily="18" charset="0"/>
                <a:ea typeface="Aptos" panose="020B0004020202020204" pitchFamily="34" charset="0"/>
                <a:cs typeface="Times New Roman" panose="02020603050405020304" pitchFamily="18" charset="0"/>
              </a:rPr>
              <a:t>PG</a:t>
            </a:r>
            <a:r>
              <a:rPr lang="el-GR" sz="2300" dirty="0">
                <a:effectLst/>
                <a:latin typeface="Palatino Linotype" panose="02040502050505030304" pitchFamily="18" charset="0"/>
                <a:ea typeface="Aptos" panose="020B0004020202020204" pitchFamily="34" charset="0"/>
                <a:cs typeface="Times New Roman" panose="02020603050405020304" pitchFamily="18" charset="0"/>
              </a:rPr>
              <a:t> 150, 516 </a:t>
            </a:r>
            <a:r>
              <a:rPr lang="en-GB" sz="2300" dirty="0">
                <a:effectLst/>
                <a:latin typeface="Palatino Linotype" panose="02040502050505030304" pitchFamily="18" charset="0"/>
                <a:ea typeface="Aptos" panose="020B0004020202020204" pitchFamily="34" charset="0"/>
                <a:cs typeface="Times New Roman" panose="02020603050405020304" pitchFamily="18" charset="0"/>
              </a:rPr>
              <a:t>C</a:t>
            </a:r>
            <a:r>
              <a:rPr lang="el-GR" sz="2300" dirty="0">
                <a:effectLst/>
                <a:latin typeface="Palatino Linotype" panose="02040502050505030304" pitchFamily="18" charset="0"/>
                <a:ea typeface="Aptos" panose="020B0004020202020204" pitchFamily="34" charset="0"/>
                <a:cs typeface="Times New Roman" panose="02020603050405020304" pitchFamily="18" charset="0"/>
              </a:rPr>
              <a:t>). </a:t>
            </a:r>
          </a:p>
          <a:p>
            <a:r>
              <a:rPr lang="el-GR" sz="2300" dirty="0">
                <a:effectLst/>
                <a:latin typeface="Palatino Linotype" panose="02040502050505030304" pitchFamily="18" charset="0"/>
                <a:ea typeface="Aptos" panose="020B0004020202020204" pitchFamily="34" charset="0"/>
                <a:cs typeface="Times New Roman" panose="02020603050405020304" pitchFamily="18" charset="0"/>
              </a:rPr>
              <a:t>Η διαδοχική σειρά τελέσεως των μυστηρίων του βαπτίσματος, του χρίσματος και της θείας ευχαριστίας αποτελεί ανέκαθεν κάτι το αυτονόητο στην πράξη και τη συνείδηση της Εκκλησίας. Είναι η φυσική ολοκλήρωση της διαδικασίας εισόδου στην Εκκλησία. Η αναφορά στα τρία αυτά μυστήρια σε καμία περίπτωση δεν καταλύει την αναντικατάστατη λειτουργία του καθενός από αυτά, αλλά ούτε και υποβαθμίζει την αξία των υπόλοιπων μυστηρίων. </a:t>
            </a:r>
          </a:p>
          <a:p>
            <a:r>
              <a:rPr lang="el-GR" sz="2300" dirty="0">
                <a:effectLst/>
                <a:latin typeface="Palatino Linotype" panose="02040502050505030304" pitchFamily="18" charset="0"/>
                <a:ea typeface="Aptos" panose="020B0004020202020204" pitchFamily="34" charset="0"/>
                <a:cs typeface="Times New Roman" panose="02020603050405020304" pitchFamily="18" charset="0"/>
              </a:rPr>
              <a:t>Ο </a:t>
            </a:r>
            <a:r>
              <a:rPr lang="el-GR" sz="2300" dirty="0" err="1">
                <a:effectLst/>
                <a:latin typeface="Palatino Linotype" panose="02040502050505030304" pitchFamily="18" charset="0"/>
                <a:ea typeface="Aptos" panose="020B0004020202020204" pitchFamily="34" charset="0"/>
                <a:cs typeface="Times New Roman" panose="02020603050405020304" pitchFamily="18" charset="0"/>
              </a:rPr>
              <a:t>Καβάσιλας</a:t>
            </a:r>
            <a:r>
              <a:rPr lang="el-GR" sz="2300" dirty="0">
                <a:effectLst/>
                <a:latin typeface="Palatino Linotype" panose="02040502050505030304" pitchFamily="18" charset="0"/>
                <a:ea typeface="Aptos" panose="020B0004020202020204" pitchFamily="34" charset="0"/>
                <a:cs typeface="Times New Roman" panose="02020603050405020304" pitchFamily="18" charset="0"/>
              </a:rPr>
              <a:t> περιγράφοντας το ενιαίο τριπλό μυστήριο της μυήσεως των πιστών διακρίνει ξεκάθαρα και την αποτελεσματικότητά τους: «</a:t>
            </a:r>
            <a:r>
              <a:rPr lang="el-GR" sz="2300" i="1" dirty="0">
                <a:effectLst/>
                <a:latin typeface="Palatino Linotype" panose="02040502050505030304" pitchFamily="18" charset="0"/>
                <a:ea typeface="Aptos" panose="020B0004020202020204" pitchFamily="34" charset="0"/>
                <a:cs typeface="Times New Roman" panose="02020603050405020304" pitchFamily="18" charset="0"/>
              </a:rPr>
              <a:t>Επειδή το μεν βάπτισμα δίνει την ύπαρξη και την υπόστασή μας γενικά «</a:t>
            </a:r>
            <a:r>
              <a:rPr lang="el-GR" sz="2300" i="1" dirty="0" err="1">
                <a:effectLst/>
                <a:latin typeface="Palatino Linotype" panose="02040502050505030304" pitchFamily="18" charset="0"/>
                <a:ea typeface="Aptos" panose="020B0004020202020204" pitchFamily="34" charset="0"/>
                <a:cs typeface="Times New Roman" panose="02020603050405020304" pitchFamily="18" charset="0"/>
              </a:rPr>
              <a:t>ἐν</a:t>
            </a:r>
            <a:r>
              <a:rPr lang="el-GR" sz="2300" i="1"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300" i="1" dirty="0" err="1">
                <a:effectLst/>
                <a:latin typeface="Palatino Linotype" panose="02040502050505030304" pitchFamily="18" charset="0"/>
                <a:ea typeface="Aptos" panose="020B0004020202020204" pitchFamily="34" charset="0"/>
                <a:cs typeface="Times New Roman" panose="02020603050405020304" pitchFamily="18" charset="0"/>
              </a:rPr>
              <a:t>Χριστῷ</a:t>
            </a:r>
            <a:r>
              <a:rPr lang="el-GR" sz="2300" i="1" dirty="0">
                <a:effectLst/>
                <a:latin typeface="Palatino Linotype" panose="02040502050505030304" pitchFamily="18" charset="0"/>
                <a:ea typeface="Aptos" panose="020B0004020202020204" pitchFamily="34" charset="0"/>
                <a:cs typeface="Times New Roman" panose="02020603050405020304" pitchFamily="18" charset="0"/>
              </a:rPr>
              <a:t>», αφού αυτό (το βάπτισμα) παίρνοντας νεκρούς και διεφθαρμένους τους εισάγει πρώτα στη ζωή, ενώ η χρίση με μύρο τελειοποιεί τον αναγεννημένο σ’ αυτή τη ζωή. Βάζοντας μέσα του τη δύναμη που αρμόζει. Και η θεία Ευχαριστία συντηρεί τη ζωή αυτή και την υγεία, δεδομένου ότι το να διατηρηθούν αυτά που αποκτήθηκαν και να παραμείνουν ζώντες οι βαπτισθέντες το παρέχει ο άρτος της ζωής</a:t>
            </a:r>
            <a:r>
              <a:rPr lang="el-GR" sz="23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300" i="1" dirty="0" err="1">
                <a:effectLst/>
                <a:latin typeface="Palatino Linotype" panose="02040502050505030304" pitchFamily="18" charset="0"/>
                <a:ea typeface="Aptos" panose="020B0004020202020204" pitchFamily="34" charset="0"/>
                <a:cs typeface="Times New Roman" panose="02020603050405020304" pitchFamily="18" charset="0"/>
              </a:rPr>
              <a:t>Περὶ</a:t>
            </a:r>
            <a:r>
              <a:rPr lang="el-GR" sz="2300" i="1"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300" i="1" dirty="0" err="1">
                <a:effectLst/>
                <a:latin typeface="Palatino Linotype" panose="02040502050505030304" pitchFamily="18" charset="0"/>
                <a:ea typeface="Aptos" panose="020B0004020202020204" pitchFamily="34" charset="0"/>
                <a:cs typeface="Times New Roman" panose="02020603050405020304" pitchFamily="18" charset="0"/>
              </a:rPr>
              <a:t>τῆς</a:t>
            </a:r>
            <a:r>
              <a:rPr lang="el-GR" sz="2300" i="1"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300" i="1" dirty="0" err="1">
                <a:effectLst/>
                <a:latin typeface="Palatino Linotype" panose="02040502050505030304" pitchFamily="18" charset="0"/>
                <a:ea typeface="Aptos" panose="020B0004020202020204" pitchFamily="34" charset="0"/>
                <a:cs typeface="Times New Roman" panose="02020603050405020304" pitchFamily="18" charset="0"/>
              </a:rPr>
              <a:t>ἐν</a:t>
            </a:r>
            <a:r>
              <a:rPr lang="el-GR" sz="2300" i="1"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300" i="1" dirty="0" err="1">
                <a:effectLst/>
                <a:latin typeface="Palatino Linotype" panose="02040502050505030304" pitchFamily="18" charset="0"/>
                <a:ea typeface="Aptos" panose="020B0004020202020204" pitchFamily="34" charset="0"/>
                <a:cs typeface="Times New Roman" panose="02020603050405020304" pitchFamily="18" charset="0"/>
              </a:rPr>
              <a:t>Χριστῷ</a:t>
            </a:r>
            <a:r>
              <a:rPr lang="el-GR" sz="2300" i="1"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300" i="1" dirty="0" err="1">
                <a:effectLst/>
                <a:latin typeface="Palatino Linotype" panose="02040502050505030304" pitchFamily="18" charset="0"/>
                <a:ea typeface="Aptos" panose="020B0004020202020204" pitchFamily="34" charset="0"/>
                <a:cs typeface="Times New Roman" panose="02020603050405020304" pitchFamily="18" charset="0"/>
              </a:rPr>
              <a:t>ζωῆς</a:t>
            </a:r>
            <a:r>
              <a:rPr lang="el-GR" sz="2300" i="1" dirty="0">
                <a:effectLst/>
                <a:latin typeface="Palatino Linotype" panose="02040502050505030304" pitchFamily="18" charset="0"/>
                <a:ea typeface="Aptos" panose="020B0004020202020204" pitchFamily="34" charset="0"/>
                <a:cs typeface="Times New Roman" panose="02020603050405020304" pitchFamily="18" charset="0"/>
              </a:rPr>
              <a:t>. Λόγος Α΄,</a:t>
            </a:r>
            <a:r>
              <a:rPr lang="el-GR" sz="2300" dirty="0">
                <a:effectLst/>
                <a:latin typeface="Palatino Linotype" panose="02040502050505030304" pitchFamily="18" charset="0"/>
                <a:ea typeface="Aptos" panose="020B0004020202020204" pitchFamily="34" charset="0"/>
                <a:cs typeface="Times New Roman" panose="02020603050405020304" pitchFamily="18" charset="0"/>
              </a:rPr>
              <a:t> </a:t>
            </a:r>
            <a:r>
              <a:rPr lang="en-GB" sz="2300" dirty="0">
                <a:effectLst/>
                <a:latin typeface="Palatino Linotype" panose="02040502050505030304" pitchFamily="18" charset="0"/>
                <a:ea typeface="Aptos" panose="020B0004020202020204" pitchFamily="34" charset="0"/>
                <a:cs typeface="Times New Roman" panose="02020603050405020304" pitchFamily="18" charset="0"/>
              </a:rPr>
              <a:t>PG</a:t>
            </a:r>
            <a:r>
              <a:rPr lang="el-GR" sz="2300" dirty="0">
                <a:effectLst/>
                <a:latin typeface="Palatino Linotype" panose="02040502050505030304" pitchFamily="18" charset="0"/>
                <a:ea typeface="Aptos" panose="020B0004020202020204" pitchFamily="34" charset="0"/>
                <a:cs typeface="Times New Roman" panose="02020603050405020304" pitchFamily="18" charset="0"/>
              </a:rPr>
              <a:t> 150, 504Α). </a:t>
            </a:r>
            <a:endParaRPr lang="el-GR" sz="2300" dirty="0"/>
          </a:p>
        </p:txBody>
      </p:sp>
    </p:spTree>
    <p:extLst>
      <p:ext uri="{BB962C8B-B14F-4D97-AF65-F5344CB8AC3E}">
        <p14:creationId xmlns:p14="http://schemas.microsoft.com/office/powerpoint/2010/main" val="151214863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2385AB77-9BD1-D47D-CA7A-4FB1016016C6}"/>
              </a:ext>
            </a:extLst>
          </p:cNvPr>
          <p:cNvSpPr>
            <a:spLocks noGrp="1"/>
          </p:cNvSpPr>
          <p:nvPr>
            <p:ph type="title"/>
          </p:nvPr>
        </p:nvSpPr>
        <p:spPr>
          <a:xfrm>
            <a:off x="0" y="18256"/>
            <a:ext cx="12192000" cy="753270"/>
          </a:xfrm>
        </p:spPr>
        <p:txBody>
          <a:bodyPr>
            <a:normAutofit fontScale="90000"/>
          </a:bodyPr>
          <a:lstStyle/>
          <a:p>
            <a:pPr algn="ctr"/>
            <a:r>
              <a:rPr lang="el-GR" dirty="0"/>
              <a:t> </a:t>
            </a:r>
            <a:r>
              <a:rPr lang="el-GR" sz="3600" dirty="0"/>
              <a:t>Η αλληλεξάρτηση των τριών μυστηρίων ενσωμάτωσης στην Εκκλησία</a:t>
            </a:r>
          </a:p>
        </p:txBody>
      </p:sp>
      <p:sp>
        <p:nvSpPr>
          <p:cNvPr id="3" name="Θέση περιεχομένου 2">
            <a:extLst>
              <a:ext uri="{FF2B5EF4-FFF2-40B4-BE49-F238E27FC236}">
                <a16:creationId xmlns:a16="http://schemas.microsoft.com/office/drawing/2014/main" id="{C1BB31C8-FC3C-86FB-151C-A39DD576B061}"/>
              </a:ext>
            </a:extLst>
          </p:cNvPr>
          <p:cNvSpPr>
            <a:spLocks noGrp="1"/>
          </p:cNvSpPr>
          <p:nvPr>
            <p:ph idx="1"/>
          </p:nvPr>
        </p:nvSpPr>
        <p:spPr>
          <a:xfrm>
            <a:off x="0" y="771526"/>
            <a:ext cx="12192000" cy="6068218"/>
          </a:xfrm>
        </p:spPr>
        <p:txBody>
          <a:bodyPr>
            <a:normAutofit lnSpcReduction="10000"/>
          </a:bodyPr>
          <a:lstStyle/>
          <a:p>
            <a:r>
              <a:rPr lang="el-GR" sz="2600" kern="100" dirty="0">
                <a:effectLst/>
                <a:latin typeface="Palatino Linotype" panose="02040502050505030304" pitchFamily="18" charset="0"/>
                <a:ea typeface="Aptos" panose="020B0004020202020204" pitchFamily="34" charset="0"/>
                <a:cs typeface="Times New Roman" panose="02020603050405020304" pitchFamily="18" charset="0"/>
              </a:rPr>
              <a:t>Η αλληλεξάρτηση των τριών μυστηρίων είναι αυτονόητη. Το καθένα επιτελεί μία αναντικατάστατη και μοναδική λειτουργία: γέννηση, κίνηση και τροφή, αντιστοιχούν στο βάπτισμα, χρίσμα, θεία Ευχαριστία, ή σύμφωνα με τα λόγια του Καβάσιλα: «</a:t>
            </a:r>
            <a:r>
              <a:rPr lang="el-GR" sz="2600" i="1" kern="100" dirty="0" err="1">
                <a:effectLst/>
                <a:latin typeface="Palatino Linotype" panose="02040502050505030304" pitchFamily="18" charset="0"/>
                <a:ea typeface="Aptos" panose="020B0004020202020204" pitchFamily="34" charset="0"/>
                <a:cs typeface="Times New Roman" panose="02020603050405020304" pitchFamily="18" charset="0"/>
              </a:rPr>
              <a:t>Τὸ</a:t>
            </a:r>
            <a:r>
              <a:rPr lang="el-GR" sz="26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600" i="1" kern="100" dirty="0" err="1">
                <a:effectLst/>
                <a:latin typeface="Palatino Linotype" panose="02040502050505030304" pitchFamily="18" charset="0"/>
                <a:ea typeface="Aptos" panose="020B0004020202020204" pitchFamily="34" charset="0"/>
                <a:cs typeface="Times New Roman" panose="02020603050405020304" pitchFamily="18" charset="0"/>
              </a:rPr>
              <a:t>μὲν</a:t>
            </a:r>
            <a:r>
              <a:rPr lang="el-GR" sz="2600" i="1" kern="100" dirty="0">
                <a:effectLst/>
                <a:latin typeface="Palatino Linotype" panose="02040502050505030304" pitchFamily="18" charset="0"/>
                <a:ea typeface="Aptos" panose="020B0004020202020204" pitchFamily="34" charset="0"/>
                <a:cs typeface="Times New Roman" panose="02020603050405020304" pitchFamily="18" charset="0"/>
              </a:rPr>
              <a:t> βάπτισμα </a:t>
            </a:r>
            <a:r>
              <a:rPr lang="el-GR" sz="2600" i="1" kern="100" dirty="0" err="1">
                <a:effectLst/>
                <a:latin typeface="Palatino Linotype" panose="02040502050505030304" pitchFamily="18" charset="0"/>
                <a:ea typeface="Aptos" panose="020B0004020202020204" pitchFamily="34" charset="0"/>
                <a:cs typeface="Times New Roman" panose="02020603050405020304" pitchFamily="18" charset="0"/>
              </a:rPr>
              <a:t>γέννησις</a:t>
            </a:r>
            <a:r>
              <a:rPr lang="el-GR" sz="26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600" i="1" kern="100" dirty="0" err="1">
                <a:effectLst/>
                <a:latin typeface="Palatino Linotype" panose="02040502050505030304" pitchFamily="18" charset="0"/>
                <a:ea typeface="Aptos" panose="020B0004020202020204" pitchFamily="34" charset="0"/>
                <a:cs typeface="Times New Roman" panose="02020603050405020304" pitchFamily="18" charset="0"/>
              </a:rPr>
              <a:t>τὸ</a:t>
            </a:r>
            <a:r>
              <a:rPr lang="el-GR" sz="26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600" i="1" kern="100" dirty="0" err="1">
                <a:effectLst/>
                <a:latin typeface="Palatino Linotype" panose="02040502050505030304" pitchFamily="18" charset="0"/>
                <a:ea typeface="Aptos" panose="020B0004020202020204" pitchFamily="34" charset="0"/>
                <a:cs typeface="Times New Roman" panose="02020603050405020304" pitchFamily="18" charset="0"/>
              </a:rPr>
              <a:t>δὲ</a:t>
            </a:r>
            <a:r>
              <a:rPr lang="el-GR" sz="26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600" i="1" kern="100" dirty="0" err="1">
                <a:effectLst/>
                <a:latin typeface="Palatino Linotype" panose="02040502050505030304" pitchFamily="18" charset="0"/>
                <a:ea typeface="Aptos" panose="020B0004020202020204" pitchFamily="34" charset="0"/>
                <a:cs typeface="Times New Roman" panose="02020603050405020304" pitchFamily="18" charset="0"/>
              </a:rPr>
              <a:t>μύρον</a:t>
            </a:r>
            <a:r>
              <a:rPr lang="el-GR" sz="26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600" i="1" kern="100" dirty="0" err="1">
                <a:effectLst/>
                <a:latin typeface="Palatino Linotype" panose="02040502050505030304" pitchFamily="18" charset="0"/>
                <a:ea typeface="Aptos" panose="020B0004020202020204" pitchFamily="34" charset="0"/>
                <a:cs typeface="Times New Roman" panose="02020603050405020304" pitchFamily="18" charset="0"/>
              </a:rPr>
              <a:t>ἐνεργείας</a:t>
            </a:r>
            <a:r>
              <a:rPr lang="el-GR" sz="26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600" i="1" kern="100" dirty="0" err="1">
                <a:effectLst/>
                <a:latin typeface="Palatino Linotype" panose="02040502050505030304" pitchFamily="18" charset="0"/>
                <a:ea typeface="Aptos" panose="020B0004020202020204" pitchFamily="34" charset="0"/>
                <a:cs typeface="Times New Roman" panose="02020603050405020304" pitchFamily="18" charset="0"/>
              </a:rPr>
              <a:t>καὶ</a:t>
            </a:r>
            <a:r>
              <a:rPr lang="el-GR" sz="2600" i="1" kern="100" dirty="0">
                <a:effectLst/>
                <a:latin typeface="Palatino Linotype" panose="02040502050505030304" pitchFamily="18" charset="0"/>
                <a:ea typeface="Aptos" panose="020B0004020202020204" pitchFamily="34" charset="0"/>
                <a:cs typeface="Times New Roman" panose="02020603050405020304" pitchFamily="18" charset="0"/>
              </a:rPr>
              <a:t> κινήσεως </a:t>
            </a:r>
            <a:r>
              <a:rPr lang="el-GR" sz="2600" i="1" kern="100" dirty="0" err="1">
                <a:effectLst/>
                <a:latin typeface="Palatino Linotype" panose="02040502050505030304" pitchFamily="18" charset="0"/>
                <a:ea typeface="Aptos" panose="020B0004020202020204" pitchFamily="34" charset="0"/>
                <a:cs typeface="Times New Roman" panose="02020603050405020304" pitchFamily="18" charset="0"/>
              </a:rPr>
              <a:t>ἐν</a:t>
            </a:r>
            <a:r>
              <a:rPr lang="el-GR" sz="26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600" i="1" kern="100" dirty="0" err="1">
                <a:effectLst/>
                <a:latin typeface="Palatino Linotype" panose="02040502050505030304" pitchFamily="18" charset="0"/>
                <a:ea typeface="Aptos" panose="020B0004020202020204" pitchFamily="34" charset="0"/>
                <a:cs typeface="Times New Roman" panose="02020603050405020304" pitchFamily="18" charset="0"/>
              </a:rPr>
              <a:t>ἡμῖν</a:t>
            </a:r>
            <a:r>
              <a:rPr lang="el-GR" sz="26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600" i="1" kern="100" dirty="0" err="1">
                <a:effectLst/>
                <a:latin typeface="Palatino Linotype" panose="02040502050505030304" pitchFamily="18" charset="0"/>
                <a:ea typeface="Aptos" panose="020B0004020202020204" pitchFamily="34" charset="0"/>
                <a:cs typeface="Times New Roman" panose="02020603050405020304" pitchFamily="18" charset="0"/>
              </a:rPr>
              <a:t>ἔχει</a:t>
            </a:r>
            <a:r>
              <a:rPr lang="el-GR" sz="26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600" i="1" kern="100" dirty="0" err="1">
                <a:effectLst/>
                <a:latin typeface="Palatino Linotype" panose="02040502050505030304" pitchFamily="18" charset="0"/>
                <a:ea typeface="Aptos" panose="020B0004020202020204" pitchFamily="34" charset="0"/>
                <a:cs typeface="Times New Roman" panose="02020603050405020304" pitchFamily="18" charset="0"/>
              </a:rPr>
              <a:t>τὸν</a:t>
            </a:r>
            <a:r>
              <a:rPr lang="el-GR" sz="26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600" i="1" kern="100" dirty="0" err="1">
                <a:effectLst/>
                <a:latin typeface="Palatino Linotype" panose="02040502050505030304" pitchFamily="18" charset="0"/>
                <a:ea typeface="Aptos" panose="020B0004020202020204" pitchFamily="34" charset="0"/>
                <a:cs typeface="Times New Roman" panose="02020603050405020304" pitchFamily="18" charset="0"/>
              </a:rPr>
              <a:t>λόγον</a:t>
            </a:r>
            <a:r>
              <a:rPr lang="el-GR" sz="2600" i="1" kern="100" dirty="0">
                <a:effectLst/>
                <a:latin typeface="Palatino Linotype" panose="02040502050505030304" pitchFamily="18" charset="0"/>
                <a:ea typeface="Aptos" panose="020B0004020202020204" pitchFamily="34" charset="0"/>
                <a:cs typeface="Times New Roman" panose="02020603050405020304" pitchFamily="18" charset="0"/>
              </a:rPr>
              <a:t>· ὁ </a:t>
            </a:r>
            <a:r>
              <a:rPr lang="el-GR" sz="2600" i="1" kern="100" dirty="0" err="1">
                <a:effectLst/>
                <a:latin typeface="Palatino Linotype" panose="02040502050505030304" pitchFamily="18" charset="0"/>
                <a:ea typeface="Aptos" panose="020B0004020202020204" pitchFamily="34" charset="0"/>
                <a:cs typeface="Times New Roman" panose="02020603050405020304" pitchFamily="18" charset="0"/>
              </a:rPr>
              <a:t>δὲ</a:t>
            </a:r>
            <a:r>
              <a:rPr lang="el-GR" sz="26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600" i="1" kern="100" dirty="0" err="1">
                <a:effectLst/>
                <a:latin typeface="Palatino Linotype" panose="02040502050505030304" pitchFamily="18" charset="0"/>
                <a:ea typeface="Aptos" panose="020B0004020202020204" pitchFamily="34" charset="0"/>
                <a:cs typeface="Times New Roman" panose="02020603050405020304" pitchFamily="18" charset="0"/>
              </a:rPr>
              <a:t>ἄρτος</a:t>
            </a:r>
            <a:r>
              <a:rPr lang="el-GR" sz="26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600" i="1" kern="100" dirty="0" err="1">
                <a:effectLst/>
                <a:latin typeface="Palatino Linotype" panose="02040502050505030304" pitchFamily="18" charset="0"/>
                <a:ea typeface="Aptos" panose="020B0004020202020204" pitchFamily="34" charset="0"/>
                <a:cs typeface="Times New Roman" panose="02020603050405020304" pitchFamily="18" charset="0"/>
              </a:rPr>
              <a:t>τῆς</a:t>
            </a:r>
            <a:r>
              <a:rPr lang="el-GR" sz="26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600" i="1" kern="100" dirty="0" err="1">
                <a:effectLst/>
                <a:latin typeface="Palatino Linotype" panose="02040502050505030304" pitchFamily="18" charset="0"/>
                <a:ea typeface="Aptos" panose="020B0004020202020204" pitchFamily="34" charset="0"/>
                <a:cs typeface="Times New Roman" panose="02020603050405020304" pitchFamily="18" charset="0"/>
              </a:rPr>
              <a:t>ζωῆς</a:t>
            </a:r>
            <a:r>
              <a:rPr lang="el-GR" sz="26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600" i="1" kern="100" dirty="0" err="1">
                <a:effectLst/>
                <a:latin typeface="Palatino Linotype" panose="02040502050505030304" pitchFamily="18" charset="0"/>
                <a:ea typeface="Aptos" panose="020B0004020202020204" pitchFamily="34" charset="0"/>
                <a:cs typeface="Times New Roman" panose="02020603050405020304" pitchFamily="18" charset="0"/>
              </a:rPr>
              <a:t>καὶ</a:t>
            </a:r>
            <a:r>
              <a:rPr lang="el-GR" sz="26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600" i="1" kern="100" dirty="0" err="1">
                <a:effectLst/>
                <a:latin typeface="Palatino Linotype" panose="02040502050505030304" pitchFamily="18" charset="0"/>
                <a:ea typeface="Aptos" panose="020B0004020202020204" pitchFamily="34" charset="0"/>
                <a:cs typeface="Times New Roman" panose="02020603050405020304" pitchFamily="18" charset="0"/>
              </a:rPr>
              <a:t>τὸ</a:t>
            </a:r>
            <a:r>
              <a:rPr lang="el-GR" sz="26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600" i="1" kern="100" dirty="0" err="1">
                <a:effectLst/>
                <a:latin typeface="Palatino Linotype" panose="02040502050505030304" pitchFamily="18" charset="0"/>
                <a:ea typeface="Aptos" panose="020B0004020202020204" pitchFamily="34" charset="0"/>
                <a:cs typeface="Times New Roman" panose="02020603050405020304" pitchFamily="18" charset="0"/>
              </a:rPr>
              <a:t>ποτήριον</a:t>
            </a:r>
            <a:r>
              <a:rPr lang="el-GR" sz="26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600" i="1" kern="100" dirty="0" err="1">
                <a:effectLst/>
                <a:latin typeface="Palatino Linotype" panose="02040502050505030304" pitchFamily="18" charset="0"/>
                <a:ea typeface="Aptos" panose="020B0004020202020204" pitchFamily="34" charset="0"/>
                <a:cs typeface="Times New Roman" panose="02020603050405020304" pitchFamily="18" charset="0"/>
              </a:rPr>
              <a:t>τῆς</a:t>
            </a:r>
            <a:r>
              <a:rPr lang="el-GR" sz="26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600" i="1" kern="100" dirty="0" err="1">
                <a:effectLst/>
                <a:latin typeface="Palatino Linotype" panose="02040502050505030304" pitchFamily="18" charset="0"/>
                <a:ea typeface="Aptos" panose="020B0004020202020204" pitchFamily="34" charset="0"/>
                <a:cs typeface="Times New Roman" panose="02020603050405020304" pitchFamily="18" charset="0"/>
              </a:rPr>
              <a:t>εὐχαριστίας</a:t>
            </a:r>
            <a:r>
              <a:rPr lang="el-GR" sz="26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600" i="1" kern="100" dirty="0" err="1">
                <a:effectLst/>
                <a:latin typeface="Palatino Linotype" panose="02040502050505030304" pitchFamily="18" charset="0"/>
                <a:ea typeface="Aptos" panose="020B0004020202020204" pitchFamily="34" charset="0"/>
                <a:cs typeface="Times New Roman" panose="02020603050405020304" pitchFamily="18" charset="0"/>
              </a:rPr>
              <a:t>βρῶσις</a:t>
            </a:r>
            <a:r>
              <a:rPr lang="el-GR" sz="26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600" i="1" kern="100" dirty="0" err="1">
                <a:effectLst/>
                <a:latin typeface="Palatino Linotype" panose="02040502050505030304" pitchFamily="18" charset="0"/>
                <a:ea typeface="Aptos" panose="020B0004020202020204" pitchFamily="34" charset="0"/>
                <a:cs typeface="Times New Roman" panose="02020603050405020304" pitchFamily="18" charset="0"/>
              </a:rPr>
              <a:t>ἐστι</a:t>
            </a:r>
            <a:r>
              <a:rPr lang="el-GR" sz="26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600" i="1" kern="100" dirty="0" err="1">
                <a:effectLst/>
                <a:latin typeface="Palatino Linotype" panose="02040502050505030304" pitchFamily="18" charset="0"/>
                <a:ea typeface="Aptos" panose="020B0004020202020204" pitchFamily="34" charset="0"/>
                <a:cs typeface="Times New Roman" panose="02020603050405020304" pitchFamily="18" charset="0"/>
              </a:rPr>
              <a:t>καὶ</a:t>
            </a:r>
            <a:r>
              <a:rPr lang="el-GR" sz="26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600" i="1" kern="100" dirty="0" err="1">
                <a:effectLst/>
                <a:latin typeface="Palatino Linotype" panose="02040502050505030304" pitchFamily="18" charset="0"/>
                <a:ea typeface="Aptos" panose="020B0004020202020204" pitchFamily="34" charset="0"/>
                <a:cs typeface="Times New Roman" panose="02020603050405020304" pitchFamily="18" charset="0"/>
              </a:rPr>
              <a:t>πόσις</a:t>
            </a:r>
            <a:r>
              <a:rPr lang="el-GR" sz="26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600" i="1" kern="100" dirty="0" err="1">
                <a:effectLst/>
                <a:latin typeface="Palatino Linotype" panose="02040502050505030304" pitchFamily="18" charset="0"/>
                <a:ea typeface="Aptos" panose="020B0004020202020204" pitchFamily="34" charset="0"/>
                <a:cs typeface="Times New Roman" panose="02020603050405020304" pitchFamily="18" charset="0"/>
              </a:rPr>
              <a:t>ἀληθινή</a:t>
            </a:r>
            <a:r>
              <a:rPr lang="el-GR" sz="26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600" i="1" kern="100" dirty="0" err="1">
                <a:effectLst/>
                <a:latin typeface="Palatino Linotype" panose="02040502050505030304" pitchFamily="18" charset="0"/>
                <a:ea typeface="Aptos" panose="020B0004020202020204" pitchFamily="34" charset="0"/>
                <a:cs typeface="Times New Roman" panose="02020603050405020304" pitchFamily="18" charset="0"/>
              </a:rPr>
              <a:t>Οὐκ</a:t>
            </a:r>
            <a:r>
              <a:rPr lang="el-GR" sz="26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600" i="1" kern="100" dirty="0" err="1">
                <a:effectLst/>
                <a:latin typeface="Palatino Linotype" panose="02040502050505030304" pitchFamily="18" charset="0"/>
                <a:ea typeface="Aptos" panose="020B0004020202020204" pitchFamily="34" charset="0"/>
                <a:cs typeface="Times New Roman" panose="02020603050405020304" pitchFamily="18" charset="0"/>
              </a:rPr>
              <a:t>ἔστι</a:t>
            </a:r>
            <a:r>
              <a:rPr lang="el-GR" sz="26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600" i="1" kern="100" dirty="0" err="1">
                <a:effectLst/>
                <a:latin typeface="Palatino Linotype" panose="02040502050505030304" pitchFamily="18" charset="0"/>
                <a:ea typeface="Aptos" panose="020B0004020202020204" pitchFamily="34" charset="0"/>
                <a:cs typeface="Times New Roman" panose="02020603050405020304" pitchFamily="18" charset="0"/>
              </a:rPr>
              <a:t>δὲ</a:t>
            </a:r>
            <a:r>
              <a:rPr lang="el-GR" sz="26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600" i="1" kern="100" dirty="0" err="1">
                <a:effectLst/>
                <a:latin typeface="Palatino Linotype" panose="02040502050505030304" pitchFamily="18" charset="0"/>
                <a:ea typeface="Aptos" panose="020B0004020202020204" pitchFamily="34" charset="0"/>
                <a:cs typeface="Times New Roman" panose="02020603050405020304" pitchFamily="18" charset="0"/>
              </a:rPr>
              <a:t>κινηθῆναι</a:t>
            </a:r>
            <a:r>
              <a:rPr lang="el-GR" sz="2600" i="1" kern="100" dirty="0">
                <a:effectLst/>
                <a:latin typeface="Palatino Linotype" panose="02040502050505030304" pitchFamily="18" charset="0"/>
                <a:ea typeface="Aptos" panose="020B0004020202020204" pitchFamily="34" charset="0"/>
                <a:cs typeface="Times New Roman" panose="02020603050405020304" pitchFamily="18" charset="0"/>
              </a:rPr>
              <a:t> ἤ </a:t>
            </a:r>
            <a:r>
              <a:rPr lang="el-GR" sz="2600" i="1" kern="100" dirty="0" err="1">
                <a:effectLst/>
                <a:latin typeface="Palatino Linotype" panose="02040502050505030304" pitchFamily="18" charset="0"/>
                <a:ea typeface="Aptos" panose="020B0004020202020204" pitchFamily="34" charset="0"/>
                <a:cs typeface="Times New Roman" panose="02020603050405020304" pitchFamily="18" charset="0"/>
              </a:rPr>
              <a:t>τραφῆναι</a:t>
            </a:r>
            <a:r>
              <a:rPr lang="el-GR" sz="26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600" i="1" kern="100" dirty="0" err="1">
                <a:effectLst/>
                <a:latin typeface="Palatino Linotype" panose="02040502050505030304" pitchFamily="18" charset="0"/>
                <a:ea typeface="Aptos" panose="020B0004020202020204" pitchFamily="34" charset="0"/>
                <a:cs typeface="Times New Roman" panose="02020603050405020304" pitchFamily="18" charset="0"/>
              </a:rPr>
              <a:t>πρὶν</a:t>
            </a:r>
            <a:r>
              <a:rPr lang="el-GR" sz="26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600" i="1" kern="100" dirty="0" err="1">
                <a:effectLst/>
                <a:latin typeface="Palatino Linotype" panose="02040502050505030304" pitchFamily="18" charset="0"/>
                <a:ea typeface="Aptos" panose="020B0004020202020204" pitchFamily="34" charset="0"/>
                <a:cs typeface="Times New Roman" panose="02020603050405020304" pitchFamily="18" charset="0"/>
              </a:rPr>
              <a:t>γεννηθῆναι</a:t>
            </a:r>
            <a:r>
              <a:rPr lang="el-GR" sz="2600"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600" i="1" kern="100" dirty="0" err="1">
                <a:effectLst/>
                <a:latin typeface="Palatino Linotype" panose="02040502050505030304" pitchFamily="18" charset="0"/>
                <a:ea typeface="Aptos" panose="020B0004020202020204" pitchFamily="34" charset="0"/>
                <a:cs typeface="Times New Roman" panose="02020603050405020304" pitchFamily="18" charset="0"/>
              </a:rPr>
              <a:t>Περὶ</a:t>
            </a:r>
            <a:r>
              <a:rPr lang="el-GR" sz="26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600" i="1" kern="100" dirty="0" err="1">
                <a:effectLst/>
                <a:latin typeface="Palatino Linotype" panose="02040502050505030304" pitchFamily="18" charset="0"/>
                <a:ea typeface="Aptos" panose="020B0004020202020204" pitchFamily="34" charset="0"/>
                <a:cs typeface="Times New Roman" panose="02020603050405020304" pitchFamily="18" charset="0"/>
              </a:rPr>
              <a:t>τῆς</a:t>
            </a:r>
            <a:r>
              <a:rPr lang="el-GR" sz="26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600" i="1" kern="100" dirty="0" err="1">
                <a:effectLst/>
                <a:latin typeface="Palatino Linotype" panose="02040502050505030304" pitchFamily="18" charset="0"/>
                <a:ea typeface="Aptos" panose="020B0004020202020204" pitchFamily="34" charset="0"/>
                <a:cs typeface="Times New Roman" panose="02020603050405020304" pitchFamily="18" charset="0"/>
              </a:rPr>
              <a:t>ἐν</a:t>
            </a:r>
            <a:r>
              <a:rPr lang="el-GR" sz="26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600" i="1" kern="100" dirty="0" err="1">
                <a:effectLst/>
                <a:latin typeface="Palatino Linotype" panose="02040502050505030304" pitchFamily="18" charset="0"/>
                <a:ea typeface="Aptos" panose="020B0004020202020204" pitchFamily="34" charset="0"/>
                <a:cs typeface="Times New Roman" panose="02020603050405020304" pitchFamily="18" charset="0"/>
              </a:rPr>
              <a:t>Χριστῷ</a:t>
            </a:r>
            <a:r>
              <a:rPr lang="el-GR" sz="26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600" i="1" kern="100" dirty="0" err="1">
                <a:effectLst/>
                <a:latin typeface="Palatino Linotype" panose="02040502050505030304" pitchFamily="18" charset="0"/>
                <a:ea typeface="Aptos" panose="020B0004020202020204" pitchFamily="34" charset="0"/>
                <a:cs typeface="Times New Roman" panose="02020603050405020304" pitchFamily="18" charset="0"/>
              </a:rPr>
              <a:t>ζωῆς</a:t>
            </a:r>
            <a:r>
              <a:rPr lang="el-GR" sz="2600" i="1" kern="100" dirty="0">
                <a:effectLst/>
                <a:latin typeface="Palatino Linotype" panose="02040502050505030304" pitchFamily="18" charset="0"/>
                <a:ea typeface="Aptos" panose="020B0004020202020204" pitchFamily="34" charset="0"/>
                <a:cs typeface="Times New Roman" panose="02020603050405020304" pitchFamily="18" charset="0"/>
              </a:rPr>
              <a:t>. Λόγος Β΄,</a:t>
            </a:r>
            <a:r>
              <a:rPr lang="el-GR" sz="2600"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n-GB" sz="2600" kern="100" dirty="0">
                <a:effectLst/>
                <a:latin typeface="Palatino Linotype" panose="02040502050505030304" pitchFamily="18" charset="0"/>
                <a:ea typeface="Aptos" panose="020B0004020202020204" pitchFamily="34" charset="0"/>
                <a:cs typeface="Times New Roman" panose="02020603050405020304" pitchFamily="18" charset="0"/>
              </a:rPr>
              <a:t>PG</a:t>
            </a:r>
            <a:r>
              <a:rPr lang="el-GR" sz="2600" kern="100" dirty="0">
                <a:effectLst/>
                <a:latin typeface="Palatino Linotype" panose="02040502050505030304" pitchFamily="18" charset="0"/>
                <a:ea typeface="Aptos" panose="020B0004020202020204" pitchFamily="34" charset="0"/>
                <a:cs typeface="Times New Roman" panose="02020603050405020304" pitchFamily="18" charset="0"/>
              </a:rPr>
              <a:t> 150, 521</a:t>
            </a:r>
            <a:r>
              <a:rPr lang="en-GB" sz="2600" kern="100" dirty="0">
                <a:effectLst/>
                <a:latin typeface="Palatino Linotype" panose="02040502050505030304" pitchFamily="18" charset="0"/>
                <a:ea typeface="Aptos" panose="020B0004020202020204" pitchFamily="34" charset="0"/>
                <a:cs typeface="Times New Roman" panose="02020603050405020304" pitchFamily="18" charset="0"/>
              </a:rPr>
              <a:t>C</a:t>
            </a:r>
            <a:r>
              <a:rPr lang="el-GR" sz="2600" kern="100" dirty="0">
                <a:effectLst/>
                <a:latin typeface="Palatino Linotype" panose="02040502050505030304" pitchFamily="18" charset="0"/>
                <a:ea typeface="Aptos" panose="020B0004020202020204" pitchFamily="34" charset="0"/>
                <a:cs typeface="Times New Roman" panose="02020603050405020304" pitchFamily="18" charset="0"/>
              </a:rPr>
              <a:t>). Συνεπώς, όπως υπογραμμίζεται ο άνθρωπος αν δεν γεννηθεί, δεν μπορεί ούτε να κινηθεί, ούτε να τραφεί. </a:t>
            </a:r>
          </a:p>
          <a:p>
            <a:r>
              <a:rPr lang="el-GR" sz="2600" kern="100" dirty="0">
                <a:effectLst/>
                <a:latin typeface="Palatino Linotype" panose="02040502050505030304" pitchFamily="18" charset="0"/>
                <a:ea typeface="Aptos" panose="020B0004020202020204" pitchFamily="34" charset="0"/>
                <a:cs typeface="Times New Roman" panose="02020603050405020304" pitchFamily="18" charset="0"/>
              </a:rPr>
              <a:t>Η κεντρική αυτή ιδέα του αναδεικνύεται από την παρακάτω διατύπωση: «</a:t>
            </a:r>
            <a:r>
              <a:rPr lang="el-GR" sz="2600" i="1" kern="100" dirty="0">
                <a:effectLst/>
                <a:latin typeface="Palatino Linotype" panose="02040502050505030304" pitchFamily="18" charset="0"/>
                <a:ea typeface="Aptos" panose="020B0004020202020204" pitchFamily="34" charset="0"/>
                <a:cs typeface="Times New Roman" panose="02020603050405020304" pitchFamily="18" charset="0"/>
              </a:rPr>
              <a:t>Βαπτιζόμαστε για να πεθάνουμε εκείνο τον θάνατο και να αναστηθούμε εκείνη την ανάσταση. </a:t>
            </a:r>
            <a:r>
              <a:rPr lang="el-GR" sz="2600" i="1" kern="100" dirty="0" err="1">
                <a:effectLst/>
                <a:latin typeface="Palatino Linotype" panose="02040502050505030304" pitchFamily="18" charset="0"/>
                <a:ea typeface="Aptos" panose="020B0004020202020204" pitchFamily="34" charset="0"/>
                <a:cs typeface="Times New Roman" panose="02020603050405020304" pitchFamily="18" charset="0"/>
              </a:rPr>
              <a:t>Χριόμαστε</a:t>
            </a:r>
            <a:r>
              <a:rPr lang="el-GR" sz="2600" i="1" kern="100" dirty="0">
                <a:effectLst/>
                <a:latin typeface="Palatino Linotype" panose="02040502050505030304" pitchFamily="18" charset="0"/>
                <a:ea typeface="Aptos" panose="020B0004020202020204" pitchFamily="34" charset="0"/>
                <a:cs typeface="Times New Roman" panose="02020603050405020304" pitchFamily="18" charset="0"/>
              </a:rPr>
              <a:t>, ώστε με το βασιλικό χρίσμα να γίνουμε κοινωνοί της </a:t>
            </a:r>
            <a:r>
              <a:rPr lang="el-GR" sz="2600" i="1" kern="100" dirty="0" err="1">
                <a:effectLst/>
                <a:latin typeface="Palatino Linotype" panose="02040502050505030304" pitchFamily="18" charset="0"/>
                <a:ea typeface="Aptos" panose="020B0004020202020204" pitchFamily="34" charset="0"/>
                <a:cs typeface="Times New Roman" panose="02020603050405020304" pitchFamily="18" charset="0"/>
              </a:rPr>
              <a:t>θέωσης</a:t>
            </a:r>
            <a:r>
              <a:rPr lang="el-GR" sz="2600" i="1" kern="100" dirty="0">
                <a:effectLst/>
                <a:latin typeface="Palatino Linotype" panose="02040502050505030304" pitchFamily="18" charset="0"/>
                <a:ea typeface="Aptos" panose="020B0004020202020204" pitchFamily="34" charset="0"/>
                <a:cs typeface="Times New Roman" panose="02020603050405020304" pitchFamily="18" charset="0"/>
              </a:rPr>
              <a:t> μαζί του. Τρώγοντας εξάλλου τον ιερότατο άρτο και πίνοντας από το </a:t>
            </a:r>
            <a:r>
              <a:rPr lang="el-GR" sz="2600" i="1" kern="100" dirty="0" err="1">
                <a:effectLst/>
                <a:latin typeface="Palatino Linotype" panose="02040502050505030304" pitchFamily="18" charset="0"/>
                <a:ea typeface="Aptos" panose="020B0004020202020204" pitchFamily="34" charset="0"/>
                <a:cs typeface="Times New Roman" panose="02020603050405020304" pitchFamily="18" charset="0"/>
              </a:rPr>
              <a:t>θειότατο</a:t>
            </a:r>
            <a:r>
              <a:rPr lang="el-GR" sz="26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600" i="1" kern="100" dirty="0" err="1">
                <a:effectLst/>
                <a:latin typeface="Palatino Linotype" panose="02040502050505030304" pitchFamily="18" charset="0"/>
                <a:ea typeface="Aptos" panose="020B0004020202020204" pitchFamily="34" charset="0"/>
                <a:cs typeface="Times New Roman" panose="02020603050405020304" pitchFamily="18" charset="0"/>
              </a:rPr>
              <a:t>ποτήριο</a:t>
            </a:r>
            <a:r>
              <a:rPr lang="el-GR" sz="2600" i="1" kern="100" dirty="0">
                <a:effectLst/>
                <a:latin typeface="Palatino Linotype" panose="02040502050505030304" pitchFamily="18" charset="0"/>
                <a:ea typeface="Aptos" panose="020B0004020202020204" pitchFamily="34" charset="0"/>
                <a:cs typeface="Times New Roman" panose="02020603050405020304" pitchFamily="18" charset="0"/>
              </a:rPr>
              <a:t> μετέχουμε στην ίδια σάρκα και στο ίδιο αίμα που είχε προσλάβει ο Σωτήρας. Και κατ’ αυτόν τον τρόπο ενωνόμαστε με αυτόν που έγινε άνθρωπος για μας και </a:t>
            </a:r>
            <a:r>
              <a:rPr lang="el-GR" sz="2600" i="1" kern="100" dirty="0" err="1">
                <a:effectLst/>
                <a:latin typeface="Palatino Linotype" panose="02040502050505030304" pitchFamily="18" charset="0"/>
                <a:ea typeface="Aptos" panose="020B0004020202020204" pitchFamily="34" charset="0"/>
                <a:cs typeface="Times New Roman" panose="02020603050405020304" pitchFamily="18" charset="0"/>
              </a:rPr>
              <a:t>θεώθηκε</a:t>
            </a:r>
            <a:r>
              <a:rPr lang="el-GR" sz="2600" i="1" kern="100" dirty="0">
                <a:effectLst/>
                <a:latin typeface="Palatino Linotype" panose="02040502050505030304" pitchFamily="18" charset="0"/>
                <a:ea typeface="Aptos" panose="020B0004020202020204" pitchFamily="34" charset="0"/>
                <a:cs typeface="Times New Roman" panose="02020603050405020304" pitchFamily="18" charset="0"/>
              </a:rPr>
              <a:t> και πέθανε και αναστήθηκε</a:t>
            </a:r>
            <a:r>
              <a:rPr lang="el-GR" sz="2600"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600" i="1" kern="100" dirty="0" err="1">
                <a:effectLst/>
                <a:latin typeface="Palatino Linotype" panose="02040502050505030304" pitchFamily="18" charset="0"/>
                <a:ea typeface="Aptos" panose="020B0004020202020204" pitchFamily="34" charset="0"/>
                <a:cs typeface="Times New Roman" panose="02020603050405020304" pitchFamily="18" charset="0"/>
              </a:rPr>
              <a:t>Περὶ</a:t>
            </a:r>
            <a:r>
              <a:rPr lang="el-GR" sz="26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600" i="1" kern="100" dirty="0" err="1">
                <a:effectLst/>
                <a:latin typeface="Palatino Linotype" panose="02040502050505030304" pitchFamily="18" charset="0"/>
                <a:ea typeface="Aptos" panose="020B0004020202020204" pitchFamily="34" charset="0"/>
                <a:cs typeface="Times New Roman" panose="02020603050405020304" pitchFamily="18" charset="0"/>
              </a:rPr>
              <a:t>τῆς</a:t>
            </a:r>
            <a:r>
              <a:rPr lang="el-GR" sz="26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600" i="1" kern="100" dirty="0" err="1">
                <a:effectLst/>
                <a:latin typeface="Palatino Linotype" panose="02040502050505030304" pitchFamily="18" charset="0"/>
                <a:ea typeface="Aptos" panose="020B0004020202020204" pitchFamily="34" charset="0"/>
                <a:cs typeface="Times New Roman" panose="02020603050405020304" pitchFamily="18" charset="0"/>
              </a:rPr>
              <a:t>ἐν</a:t>
            </a:r>
            <a:r>
              <a:rPr lang="el-GR" sz="26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600" i="1" kern="100" dirty="0" err="1">
                <a:effectLst/>
                <a:latin typeface="Palatino Linotype" panose="02040502050505030304" pitchFamily="18" charset="0"/>
                <a:ea typeface="Aptos" panose="020B0004020202020204" pitchFamily="34" charset="0"/>
                <a:cs typeface="Times New Roman" panose="02020603050405020304" pitchFamily="18" charset="0"/>
              </a:rPr>
              <a:t>Χριστῷ</a:t>
            </a:r>
            <a:r>
              <a:rPr lang="el-GR" sz="26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600" i="1" kern="100" dirty="0" err="1">
                <a:effectLst/>
                <a:latin typeface="Palatino Linotype" panose="02040502050505030304" pitchFamily="18" charset="0"/>
                <a:ea typeface="Aptos" panose="020B0004020202020204" pitchFamily="34" charset="0"/>
                <a:cs typeface="Times New Roman" panose="02020603050405020304" pitchFamily="18" charset="0"/>
              </a:rPr>
              <a:t>ζωῆς</a:t>
            </a:r>
            <a:r>
              <a:rPr lang="el-GR" sz="2600" i="1" kern="100" dirty="0">
                <a:effectLst/>
                <a:latin typeface="Palatino Linotype" panose="02040502050505030304" pitchFamily="18" charset="0"/>
                <a:ea typeface="Aptos" panose="020B0004020202020204" pitchFamily="34" charset="0"/>
                <a:cs typeface="Times New Roman" panose="02020603050405020304" pitchFamily="18" charset="0"/>
              </a:rPr>
              <a:t>. Λόγος Β΄,</a:t>
            </a:r>
            <a:r>
              <a:rPr lang="el-GR" sz="2600"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n-GB" sz="2600" kern="100" dirty="0">
                <a:effectLst/>
                <a:latin typeface="Palatino Linotype" panose="02040502050505030304" pitchFamily="18" charset="0"/>
                <a:ea typeface="Aptos" panose="020B0004020202020204" pitchFamily="34" charset="0"/>
                <a:cs typeface="Times New Roman" panose="02020603050405020304" pitchFamily="18" charset="0"/>
              </a:rPr>
              <a:t>PG</a:t>
            </a:r>
            <a:r>
              <a:rPr lang="el-GR" sz="2600" kern="100" dirty="0">
                <a:effectLst/>
                <a:latin typeface="Palatino Linotype" panose="02040502050505030304" pitchFamily="18" charset="0"/>
                <a:ea typeface="Aptos" panose="020B0004020202020204" pitchFamily="34" charset="0"/>
                <a:cs typeface="Times New Roman" panose="02020603050405020304" pitchFamily="18" charset="0"/>
              </a:rPr>
              <a:t> 150, 521Β).</a:t>
            </a:r>
            <a:endParaRPr lang="el-GR" sz="2600" kern="100" dirty="0">
              <a:effectLst/>
              <a:latin typeface="Aptos" panose="020B0004020202020204" pitchFamily="34" charset="0"/>
              <a:ea typeface="Aptos" panose="020B0004020202020204" pitchFamily="34" charset="0"/>
              <a:cs typeface="Times New Roman" panose="02020603050405020304" pitchFamily="18" charset="0"/>
            </a:endParaRPr>
          </a:p>
          <a:p>
            <a:endParaRPr lang="el-GR" dirty="0"/>
          </a:p>
        </p:txBody>
      </p:sp>
    </p:spTree>
    <p:extLst>
      <p:ext uri="{BB962C8B-B14F-4D97-AF65-F5344CB8AC3E}">
        <p14:creationId xmlns:p14="http://schemas.microsoft.com/office/powerpoint/2010/main" val="401685001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256743D-ABBE-56E6-5A3F-4E5C80FF11F8}"/>
              </a:ext>
            </a:extLst>
          </p:cNvPr>
          <p:cNvSpPr>
            <a:spLocks noGrp="1"/>
          </p:cNvSpPr>
          <p:nvPr>
            <p:ph type="title"/>
          </p:nvPr>
        </p:nvSpPr>
        <p:spPr>
          <a:xfrm>
            <a:off x="0" y="18256"/>
            <a:ext cx="12192000" cy="662782"/>
          </a:xfrm>
        </p:spPr>
        <p:txBody>
          <a:bodyPr>
            <a:normAutofit fontScale="90000"/>
          </a:bodyPr>
          <a:lstStyle/>
          <a:p>
            <a:pPr algn="ctr"/>
            <a:r>
              <a:rPr lang="el-GR" dirty="0"/>
              <a:t>Ο ρόλος των μυστηρίων στη ζωή της Εκκλησίας</a:t>
            </a:r>
          </a:p>
        </p:txBody>
      </p:sp>
      <p:sp>
        <p:nvSpPr>
          <p:cNvPr id="3" name="Θέση περιεχομένου 2">
            <a:extLst>
              <a:ext uri="{FF2B5EF4-FFF2-40B4-BE49-F238E27FC236}">
                <a16:creationId xmlns:a16="http://schemas.microsoft.com/office/drawing/2014/main" id="{D1ABB56E-8446-12C0-68D2-32026731A084}"/>
              </a:ext>
            </a:extLst>
          </p:cNvPr>
          <p:cNvSpPr>
            <a:spLocks noGrp="1"/>
          </p:cNvSpPr>
          <p:nvPr>
            <p:ph idx="1"/>
          </p:nvPr>
        </p:nvSpPr>
        <p:spPr>
          <a:xfrm>
            <a:off x="-1" y="681038"/>
            <a:ext cx="12191999" cy="6176962"/>
          </a:xfrm>
        </p:spPr>
        <p:txBody>
          <a:bodyPr/>
          <a:lstStyle/>
          <a:p>
            <a:r>
              <a:rPr lang="el-GR" sz="2600" kern="100" dirty="0">
                <a:effectLst/>
                <a:latin typeface="Palatino Linotype" panose="02040502050505030304" pitchFamily="18" charset="0"/>
                <a:ea typeface="Aptos" panose="020B0004020202020204" pitchFamily="34" charset="0"/>
                <a:cs typeface="Times New Roman" panose="02020603050405020304" pitchFamily="18" charset="0"/>
              </a:rPr>
              <a:t>Η Εκκλησία υπάρχει ως κοινότητα μυστηριακή, που φανερώνεται και σημαίνεται οντολογικά στα μυστήρια. Ο άγιος Νικόλαος </a:t>
            </a:r>
            <a:r>
              <a:rPr lang="el-GR" sz="2600" kern="100" dirty="0" err="1">
                <a:effectLst/>
                <a:latin typeface="Palatino Linotype" panose="02040502050505030304" pitchFamily="18" charset="0"/>
                <a:ea typeface="Aptos" panose="020B0004020202020204" pitchFamily="34" charset="0"/>
                <a:cs typeface="Times New Roman" panose="02020603050405020304" pitchFamily="18" charset="0"/>
              </a:rPr>
              <a:t>Καβάσιλας</a:t>
            </a:r>
            <a:r>
              <a:rPr lang="el-GR" sz="2600" kern="100" dirty="0">
                <a:effectLst/>
                <a:latin typeface="Palatino Linotype" panose="02040502050505030304" pitchFamily="18" charset="0"/>
                <a:ea typeface="Aptos" panose="020B0004020202020204" pitchFamily="34" charset="0"/>
                <a:cs typeface="Times New Roman" panose="02020603050405020304" pitchFamily="18" charset="0"/>
              </a:rPr>
              <a:t> τα παρομοιάζει με «θυρίδες» μέσα από τις οποίες εκχέεται ο ήλιος της δικαιοσύνης στον κτιστό κόσμο, τον γεμάτο από το σκοτάδι της αμαρτίας. </a:t>
            </a:r>
          </a:p>
          <a:p>
            <a:r>
              <a:rPr lang="el-GR" sz="2600" kern="100" dirty="0">
                <a:effectLst/>
                <a:latin typeface="Palatino Linotype" panose="02040502050505030304" pitchFamily="18" charset="0"/>
                <a:ea typeface="Aptos" panose="020B0004020202020204" pitchFamily="34" charset="0"/>
                <a:cs typeface="Times New Roman" panose="02020603050405020304" pitchFamily="18" charset="0"/>
              </a:rPr>
              <a:t>Αυτό το </a:t>
            </a:r>
            <a:r>
              <a:rPr lang="el-GR" sz="2600" kern="100" dirty="0" err="1">
                <a:effectLst/>
                <a:latin typeface="Palatino Linotype" panose="02040502050505030304" pitchFamily="18" charset="0"/>
                <a:ea typeface="Aptos" panose="020B0004020202020204" pitchFamily="34" charset="0"/>
                <a:cs typeface="Times New Roman" panose="02020603050405020304" pitchFamily="18" charset="0"/>
              </a:rPr>
              <a:t>ζωηφόρο</a:t>
            </a:r>
            <a:r>
              <a:rPr lang="el-GR" sz="2600" kern="100" dirty="0">
                <a:effectLst/>
                <a:latin typeface="Palatino Linotype" panose="02040502050505030304" pitchFamily="18" charset="0"/>
                <a:ea typeface="Aptos" panose="020B0004020202020204" pitchFamily="34" charset="0"/>
                <a:cs typeface="Times New Roman" panose="02020603050405020304" pitchFamily="18" charset="0"/>
              </a:rPr>
              <a:t> φως θανατώνει τη ζωή της αμαρτίας που εδρεύει στον κόσμο, χαρίζοντάς του την υπερκόσμια φωτεινότητα του αναστημένου Χριστού: «</a:t>
            </a:r>
            <a:r>
              <a:rPr lang="el-GR" sz="2600" i="1" kern="100" dirty="0" err="1">
                <a:effectLst/>
                <a:latin typeface="Palatino Linotype" panose="02040502050505030304" pitchFamily="18" charset="0"/>
                <a:ea typeface="Aptos" panose="020B0004020202020204" pitchFamily="34" charset="0"/>
                <a:cs typeface="Times New Roman" panose="02020603050405020304" pitchFamily="18" charset="0"/>
              </a:rPr>
              <a:t>Καὶ</a:t>
            </a:r>
            <a:r>
              <a:rPr lang="el-GR" sz="26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600" i="1" kern="100" dirty="0" err="1">
                <a:effectLst/>
                <a:latin typeface="Palatino Linotype" panose="02040502050505030304" pitchFamily="18" charset="0"/>
                <a:ea typeface="Aptos" panose="020B0004020202020204" pitchFamily="34" charset="0"/>
                <a:cs typeface="Times New Roman" panose="02020603050405020304" pitchFamily="18" charset="0"/>
              </a:rPr>
              <a:t>τοίνυν</a:t>
            </a:r>
            <a:r>
              <a:rPr lang="el-GR" sz="26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600" i="1" kern="100" dirty="0" err="1">
                <a:effectLst/>
                <a:latin typeface="Palatino Linotype" panose="02040502050505030304" pitchFamily="18" charset="0"/>
                <a:ea typeface="Aptos" panose="020B0004020202020204" pitchFamily="34" charset="0"/>
                <a:cs typeface="Times New Roman" panose="02020603050405020304" pitchFamily="18" charset="0"/>
              </a:rPr>
              <a:t>διὰ</a:t>
            </a:r>
            <a:r>
              <a:rPr lang="el-GR" sz="26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600" i="1" kern="100" dirty="0" err="1">
                <a:effectLst/>
                <a:latin typeface="Palatino Linotype" panose="02040502050505030304" pitchFamily="18" charset="0"/>
                <a:ea typeface="Aptos" panose="020B0004020202020204" pitchFamily="34" charset="0"/>
                <a:cs typeface="Times New Roman" panose="02020603050405020304" pitchFamily="18" charset="0"/>
              </a:rPr>
              <a:t>τῶν</a:t>
            </a:r>
            <a:r>
              <a:rPr lang="el-GR" sz="2600" i="1" kern="100" dirty="0">
                <a:effectLst/>
                <a:latin typeface="Palatino Linotype" panose="02040502050505030304" pitchFamily="18" charset="0"/>
                <a:ea typeface="Aptos" panose="020B0004020202020204" pitchFamily="34" charset="0"/>
                <a:cs typeface="Times New Roman" panose="02020603050405020304" pitchFamily="18" charset="0"/>
              </a:rPr>
              <a:t> μυστηρίων τούτων </a:t>
            </a:r>
            <a:r>
              <a:rPr lang="el-GR" sz="2600" i="1" kern="100" dirty="0" err="1">
                <a:effectLst/>
                <a:latin typeface="Palatino Linotype" panose="02040502050505030304" pitchFamily="18" charset="0"/>
                <a:ea typeface="Aptos" panose="020B0004020202020204" pitchFamily="34" charset="0"/>
                <a:cs typeface="Times New Roman" panose="02020603050405020304" pitchFamily="18" charset="0"/>
              </a:rPr>
              <a:t>τῶν</a:t>
            </a:r>
            <a:r>
              <a:rPr lang="el-GR" sz="26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600" i="1" kern="100" dirty="0" err="1">
                <a:effectLst/>
                <a:latin typeface="Palatino Linotype" panose="02040502050505030304" pitchFamily="18" charset="0"/>
                <a:ea typeface="Aptos" panose="020B0004020202020204" pitchFamily="34" charset="0"/>
                <a:cs typeface="Times New Roman" panose="02020603050405020304" pitchFamily="18" charset="0"/>
              </a:rPr>
              <a:t>ἱερῶν</a:t>
            </a:r>
            <a:r>
              <a:rPr lang="el-GR" sz="26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600" i="1" kern="100" dirty="0" err="1">
                <a:effectLst/>
                <a:latin typeface="Palatino Linotype" panose="02040502050505030304" pitchFamily="18" charset="0"/>
                <a:ea typeface="Aptos" panose="020B0004020202020204" pitchFamily="34" charset="0"/>
                <a:cs typeface="Times New Roman" panose="02020603050405020304" pitchFamily="18" charset="0"/>
              </a:rPr>
              <a:t>ὥσπερ</a:t>
            </a:r>
            <a:r>
              <a:rPr lang="el-GR" sz="26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600" i="1" kern="100" dirty="0" err="1">
                <a:effectLst/>
                <a:latin typeface="Palatino Linotype" panose="02040502050505030304" pitchFamily="18" charset="0"/>
                <a:ea typeface="Aptos" panose="020B0004020202020204" pitchFamily="34" charset="0"/>
                <a:cs typeface="Times New Roman" panose="02020603050405020304" pitchFamily="18" charset="0"/>
              </a:rPr>
              <a:t>διὰ</a:t>
            </a:r>
            <a:r>
              <a:rPr lang="el-GR" sz="2600" i="1" kern="100" dirty="0">
                <a:effectLst/>
                <a:latin typeface="Palatino Linotype" panose="02040502050505030304" pitchFamily="18" charset="0"/>
                <a:ea typeface="Aptos" panose="020B0004020202020204" pitchFamily="34" charset="0"/>
                <a:cs typeface="Times New Roman" panose="02020603050405020304" pitchFamily="18" charset="0"/>
              </a:rPr>
              <a:t> θυρίδων, </a:t>
            </a:r>
            <a:r>
              <a:rPr lang="el-GR" sz="2600" i="1" kern="100" dirty="0" err="1">
                <a:effectLst/>
                <a:latin typeface="Palatino Linotype" panose="02040502050505030304" pitchFamily="18" charset="0"/>
                <a:ea typeface="Aptos" panose="020B0004020202020204" pitchFamily="34" charset="0"/>
                <a:cs typeface="Times New Roman" panose="02020603050405020304" pitchFamily="18" charset="0"/>
              </a:rPr>
              <a:t>εἰς</a:t>
            </a:r>
            <a:r>
              <a:rPr lang="el-GR" sz="26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600" i="1" kern="100" dirty="0" err="1">
                <a:effectLst/>
                <a:latin typeface="Palatino Linotype" panose="02040502050505030304" pitchFamily="18" charset="0"/>
                <a:ea typeface="Aptos" panose="020B0004020202020204" pitchFamily="34" charset="0"/>
                <a:cs typeface="Times New Roman" panose="02020603050405020304" pitchFamily="18" charset="0"/>
              </a:rPr>
              <a:t>τὸν</a:t>
            </a:r>
            <a:r>
              <a:rPr lang="el-GR" sz="26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600" i="1" kern="100" dirty="0" err="1">
                <a:effectLst/>
                <a:latin typeface="Palatino Linotype" panose="02040502050505030304" pitchFamily="18" charset="0"/>
                <a:ea typeface="Aptos" panose="020B0004020202020204" pitchFamily="34" charset="0"/>
                <a:cs typeface="Times New Roman" panose="02020603050405020304" pitchFamily="18" charset="0"/>
              </a:rPr>
              <a:t>σκοτεινὸν</a:t>
            </a:r>
            <a:r>
              <a:rPr lang="el-GR" sz="26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600" i="1" kern="100" dirty="0" err="1">
                <a:effectLst/>
                <a:latin typeface="Palatino Linotype" panose="02040502050505030304" pitchFamily="18" charset="0"/>
                <a:ea typeface="Aptos" panose="020B0004020202020204" pitchFamily="34" charset="0"/>
                <a:cs typeface="Times New Roman" panose="02020603050405020304" pitchFamily="18" charset="0"/>
              </a:rPr>
              <a:t>τοῦτον</a:t>
            </a:r>
            <a:r>
              <a:rPr lang="el-GR" sz="26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600" i="1" kern="100" dirty="0" err="1">
                <a:effectLst/>
                <a:latin typeface="Palatino Linotype" panose="02040502050505030304" pitchFamily="18" charset="0"/>
                <a:ea typeface="Aptos" panose="020B0004020202020204" pitchFamily="34" charset="0"/>
                <a:cs typeface="Times New Roman" panose="02020603050405020304" pitchFamily="18" charset="0"/>
              </a:rPr>
              <a:t>κόσμον</a:t>
            </a:r>
            <a:r>
              <a:rPr lang="el-GR" sz="2600" i="1" kern="100" dirty="0">
                <a:effectLst/>
                <a:latin typeface="Palatino Linotype" panose="02040502050505030304" pitchFamily="18" charset="0"/>
                <a:ea typeface="Aptos" panose="020B0004020202020204" pitchFamily="34" charset="0"/>
                <a:cs typeface="Times New Roman" panose="02020603050405020304" pitchFamily="18" charset="0"/>
              </a:rPr>
              <a:t>, ὁ </a:t>
            </a:r>
            <a:r>
              <a:rPr lang="el-GR" sz="2600" i="1" kern="100" dirty="0" err="1">
                <a:effectLst/>
                <a:latin typeface="Palatino Linotype" panose="02040502050505030304" pitchFamily="18" charset="0"/>
                <a:ea typeface="Aptos" panose="020B0004020202020204" pitchFamily="34" charset="0"/>
                <a:cs typeface="Times New Roman" panose="02020603050405020304" pitchFamily="18" charset="0"/>
              </a:rPr>
              <a:t>ἥλιος</a:t>
            </a:r>
            <a:r>
              <a:rPr lang="el-GR" sz="26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600" i="1" kern="100" dirty="0" err="1">
                <a:effectLst/>
                <a:latin typeface="Palatino Linotype" panose="02040502050505030304" pitchFamily="18" charset="0"/>
                <a:ea typeface="Aptos" panose="020B0004020202020204" pitchFamily="34" charset="0"/>
                <a:cs typeface="Times New Roman" panose="02020603050405020304" pitchFamily="18" charset="0"/>
              </a:rPr>
              <a:t>εἰσέρχεται</a:t>
            </a:r>
            <a:r>
              <a:rPr lang="el-GR" sz="26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600" i="1" kern="100" dirty="0" err="1">
                <a:effectLst/>
                <a:latin typeface="Palatino Linotype" panose="02040502050505030304" pitchFamily="18" charset="0"/>
                <a:ea typeface="Aptos" panose="020B0004020202020204" pitchFamily="34" charset="0"/>
                <a:cs typeface="Times New Roman" panose="02020603050405020304" pitchFamily="18" charset="0"/>
              </a:rPr>
              <a:t>τῆς</a:t>
            </a:r>
            <a:r>
              <a:rPr lang="el-GR" sz="2600" i="1" kern="100" dirty="0">
                <a:effectLst/>
                <a:latin typeface="Palatino Linotype" panose="02040502050505030304" pitchFamily="18" charset="0"/>
                <a:ea typeface="Aptos" panose="020B0004020202020204" pitchFamily="34" charset="0"/>
                <a:cs typeface="Times New Roman" panose="02020603050405020304" pitchFamily="18" charset="0"/>
              </a:rPr>
              <a:t> δικαιοσύνης· </a:t>
            </a:r>
            <a:r>
              <a:rPr lang="el-GR" sz="2600" i="1" kern="100" dirty="0" err="1">
                <a:effectLst/>
                <a:latin typeface="Palatino Linotype" panose="02040502050505030304" pitchFamily="18" charset="0"/>
                <a:ea typeface="Aptos" panose="020B0004020202020204" pitchFamily="34" charset="0"/>
                <a:cs typeface="Times New Roman" panose="02020603050405020304" pitchFamily="18" charset="0"/>
              </a:rPr>
              <a:t>καὶ</a:t>
            </a:r>
            <a:r>
              <a:rPr lang="el-GR" sz="26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600" i="1" kern="100" dirty="0" err="1">
                <a:effectLst/>
                <a:latin typeface="Palatino Linotype" panose="02040502050505030304" pitchFamily="18" charset="0"/>
                <a:ea typeface="Aptos" panose="020B0004020202020204" pitchFamily="34" charset="0"/>
                <a:cs typeface="Times New Roman" panose="02020603050405020304" pitchFamily="18" charset="0"/>
              </a:rPr>
              <a:t>θανατοῖ</a:t>
            </a:r>
            <a:r>
              <a:rPr lang="el-GR" sz="26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600" i="1" kern="100" dirty="0" err="1">
                <a:effectLst/>
                <a:latin typeface="Palatino Linotype" panose="02040502050505030304" pitchFamily="18" charset="0"/>
                <a:ea typeface="Aptos" panose="020B0004020202020204" pitchFamily="34" charset="0"/>
                <a:cs typeface="Times New Roman" panose="02020603050405020304" pitchFamily="18" charset="0"/>
              </a:rPr>
              <a:t>μὲν</a:t>
            </a:r>
            <a:r>
              <a:rPr lang="el-GR" sz="26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600" i="1" kern="100" dirty="0" err="1">
                <a:effectLst/>
                <a:latin typeface="Palatino Linotype" panose="02040502050505030304" pitchFamily="18" charset="0"/>
                <a:ea typeface="Aptos" panose="020B0004020202020204" pitchFamily="34" charset="0"/>
                <a:cs typeface="Times New Roman" panose="02020603050405020304" pitchFamily="18" charset="0"/>
              </a:rPr>
              <a:t>τὴν</a:t>
            </a:r>
            <a:r>
              <a:rPr lang="el-GR" sz="26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600" i="1" kern="100" dirty="0" err="1">
                <a:effectLst/>
                <a:latin typeface="Palatino Linotype" panose="02040502050505030304" pitchFamily="18" charset="0"/>
                <a:ea typeface="Aptos" panose="020B0004020202020204" pitchFamily="34" charset="0"/>
                <a:cs typeface="Times New Roman" panose="02020603050405020304" pitchFamily="18" charset="0"/>
              </a:rPr>
              <a:t>σύστοιχον</a:t>
            </a:r>
            <a:r>
              <a:rPr lang="el-GR" sz="26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600" i="1" kern="100" dirty="0" err="1">
                <a:effectLst/>
                <a:latin typeface="Palatino Linotype" panose="02040502050505030304" pitchFamily="18" charset="0"/>
                <a:ea typeface="Aptos" panose="020B0004020202020204" pitchFamily="34" charset="0"/>
                <a:cs typeface="Times New Roman" panose="02020603050405020304" pitchFamily="18" charset="0"/>
              </a:rPr>
              <a:t>τῷ</a:t>
            </a:r>
            <a:r>
              <a:rPr lang="el-GR" sz="26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600" i="1" kern="100" dirty="0" err="1">
                <a:effectLst/>
                <a:latin typeface="Palatino Linotype" panose="02040502050505030304" pitchFamily="18" charset="0"/>
                <a:ea typeface="Aptos" panose="020B0004020202020204" pitchFamily="34" charset="0"/>
                <a:cs typeface="Times New Roman" panose="02020603050405020304" pitchFamily="18" charset="0"/>
              </a:rPr>
              <a:t>κόσμῳ</a:t>
            </a:r>
            <a:r>
              <a:rPr lang="el-GR" sz="26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600" i="1" kern="100" dirty="0" err="1">
                <a:effectLst/>
                <a:latin typeface="Palatino Linotype" panose="02040502050505030304" pitchFamily="18" charset="0"/>
                <a:ea typeface="Aptos" panose="020B0004020202020204" pitchFamily="34" charset="0"/>
                <a:cs typeface="Times New Roman" panose="02020603050405020304" pitchFamily="18" charset="0"/>
              </a:rPr>
              <a:t>τούτῳ</a:t>
            </a:r>
            <a:r>
              <a:rPr lang="el-GR" sz="26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600" i="1" kern="100" dirty="0" err="1">
                <a:effectLst/>
                <a:latin typeface="Palatino Linotype" panose="02040502050505030304" pitchFamily="18" charset="0"/>
                <a:ea typeface="Aptos" panose="020B0004020202020204" pitchFamily="34" charset="0"/>
                <a:cs typeface="Times New Roman" panose="02020603050405020304" pitchFamily="18" charset="0"/>
              </a:rPr>
              <a:t>ζωήν</a:t>
            </a:r>
            <a:r>
              <a:rPr lang="el-GR" sz="26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600" i="1" kern="100" dirty="0" err="1">
                <a:effectLst/>
                <a:latin typeface="Palatino Linotype" panose="02040502050505030304" pitchFamily="18" charset="0"/>
                <a:ea typeface="Aptos" panose="020B0004020202020204" pitchFamily="34" charset="0"/>
                <a:cs typeface="Times New Roman" panose="02020603050405020304" pitchFamily="18" charset="0"/>
              </a:rPr>
              <a:t>ἀνίστησιν</a:t>
            </a:r>
            <a:r>
              <a:rPr lang="el-GR" sz="26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600" i="1" kern="100" dirty="0" err="1">
                <a:effectLst/>
                <a:latin typeface="Palatino Linotype" panose="02040502050505030304" pitchFamily="18" charset="0"/>
                <a:ea typeface="Aptos" panose="020B0004020202020204" pitchFamily="34" charset="0"/>
                <a:cs typeface="Times New Roman" panose="02020603050405020304" pitchFamily="18" charset="0"/>
              </a:rPr>
              <a:t>δὲ</a:t>
            </a:r>
            <a:r>
              <a:rPr lang="el-GR" sz="26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600" i="1" kern="100" dirty="0" err="1">
                <a:effectLst/>
                <a:latin typeface="Palatino Linotype" panose="02040502050505030304" pitchFamily="18" charset="0"/>
                <a:ea typeface="Aptos" panose="020B0004020202020204" pitchFamily="34" charset="0"/>
                <a:cs typeface="Times New Roman" panose="02020603050405020304" pitchFamily="18" charset="0"/>
              </a:rPr>
              <a:t>τὴν</a:t>
            </a:r>
            <a:r>
              <a:rPr lang="el-GR" sz="26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600" i="1" kern="100" dirty="0" err="1">
                <a:effectLst/>
                <a:latin typeface="Palatino Linotype" panose="02040502050505030304" pitchFamily="18" charset="0"/>
                <a:ea typeface="Aptos" panose="020B0004020202020204" pitchFamily="34" charset="0"/>
                <a:cs typeface="Times New Roman" panose="02020603050405020304" pitchFamily="18" charset="0"/>
              </a:rPr>
              <a:t>ὑπερκόσμιον</a:t>
            </a:r>
            <a:r>
              <a:rPr lang="el-GR" sz="26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600" i="1" kern="100" dirty="0" err="1">
                <a:effectLst/>
                <a:latin typeface="Palatino Linotype" panose="02040502050505030304" pitchFamily="18" charset="0"/>
                <a:ea typeface="Aptos" panose="020B0004020202020204" pitchFamily="34" charset="0"/>
                <a:cs typeface="Times New Roman" panose="02020603050405020304" pitchFamily="18" charset="0"/>
              </a:rPr>
              <a:t>καὶ</a:t>
            </a:r>
            <a:r>
              <a:rPr lang="el-GR" sz="26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600" i="1" kern="100" dirty="0" err="1">
                <a:effectLst/>
                <a:latin typeface="Palatino Linotype" panose="02040502050505030304" pitchFamily="18" charset="0"/>
                <a:ea typeface="Aptos" panose="020B0004020202020204" pitchFamily="34" charset="0"/>
                <a:cs typeface="Times New Roman" panose="02020603050405020304" pitchFamily="18" charset="0"/>
              </a:rPr>
              <a:t>νικᾷ</a:t>
            </a:r>
            <a:r>
              <a:rPr lang="el-GR" sz="26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600" i="1" kern="100" dirty="0" err="1">
                <a:effectLst/>
                <a:latin typeface="Palatino Linotype" panose="02040502050505030304" pitchFamily="18" charset="0"/>
                <a:ea typeface="Aptos" panose="020B0004020202020204" pitchFamily="34" charset="0"/>
                <a:cs typeface="Times New Roman" panose="02020603050405020304" pitchFamily="18" charset="0"/>
              </a:rPr>
              <a:t>τὸν</a:t>
            </a:r>
            <a:r>
              <a:rPr lang="el-GR" sz="26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600" i="1" kern="100" dirty="0" err="1">
                <a:effectLst/>
                <a:latin typeface="Palatino Linotype" panose="02040502050505030304" pitchFamily="18" charset="0"/>
                <a:ea typeface="Aptos" panose="020B0004020202020204" pitchFamily="34" charset="0"/>
                <a:cs typeface="Times New Roman" panose="02020603050405020304" pitchFamily="18" charset="0"/>
              </a:rPr>
              <a:t>κόσμον</a:t>
            </a:r>
            <a:r>
              <a:rPr lang="el-GR" sz="26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600" i="1" kern="100" dirty="0" err="1">
                <a:effectLst/>
                <a:latin typeface="Palatino Linotype" panose="02040502050505030304" pitchFamily="18" charset="0"/>
                <a:ea typeface="Aptos" panose="020B0004020202020204" pitchFamily="34" charset="0"/>
                <a:cs typeface="Times New Roman" panose="02020603050405020304" pitchFamily="18" charset="0"/>
              </a:rPr>
              <a:t>τὸ</a:t>
            </a:r>
            <a:r>
              <a:rPr lang="el-GR" sz="26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600" i="1" kern="100" dirty="0" err="1">
                <a:effectLst/>
                <a:latin typeface="Palatino Linotype" panose="02040502050505030304" pitchFamily="18" charset="0"/>
                <a:ea typeface="Aptos" panose="020B0004020202020204" pitchFamily="34" charset="0"/>
                <a:cs typeface="Times New Roman" panose="02020603050405020304" pitchFamily="18" charset="0"/>
              </a:rPr>
              <a:t>φῶς</a:t>
            </a:r>
            <a:r>
              <a:rPr lang="el-GR" sz="26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600" i="1" kern="100" dirty="0" err="1">
                <a:effectLst/>
                <a:latin typeface="Palatino Linotype" panose="02040502050505030304" pitchFamily="18" charset="0"/>
                <a:ea typeface="Aptos" panose="020B0004020202020204" pitchFamily="34" charset="0"/>
                <a:cs typeface="Times New Roman" panose="02020603050405020304" pitchFamily="18" charset="0"/>
              </a:rPr>
              <a:t>τοῦ</a:t>
            </a:r>
            <a:r>
              <a:rPr lang="el-GR" sz="2600" i="1" kern="100" dirty="0">
                <a:effectLst/>
                <a:latin typeface="Palatino Linotype" panose="02040502050505030304" pitchFamily="18" charset="0"/>
                <a:ea typeface="Aptos" panose="020B0004020202020204" pitchFamily="34" charset="0"/>
                <a:cs typeface="Times New Roman" panose="02020603050405020304" pitchFamily="18" charset="0"/>
              </a:rPr>
              <a:t> κόσμου… </a:t>
            </a:r>
            <a:r>
              <a:rPr lang="el-GR" sz="2600" i="1" kern="100" dirty="0" err="1">
                <a:effectLst/>
                <a:latin typeface="Palatino Linotype" panose="02040502050505030304" pitchFamily="18" charset="0"/>
                <a:ea typeface="Aptos" panose="020B0004020202020204" pitchFamily="34" charset="0"/>
                <a:cs typeface="Times New Roman" panose="02020603050405020304" pitchFamily="18" charset="0"/>
              </a:rPr>
              <a:t>ἐν</a:t>
            </a:r>
            <a:r>
              <a:rPr lang="el-GR" sz="26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600" i="1" kern="100" dirty="0" err="1">
                <a:effectLst/>
                <a:latin typeface="Palatino Linotype" panose="02040502050505030304" pitchFamily="18" charset="0"/>
                <a:ea typeface="Aptos" panose="020B0004020202020204" pitchFamily="34" charset="0"/>
                <a:cs typeface="Times New Roman" panose="02020603050405020304" pitchFamily="18" charset="0"/>
              </a:rPr>
              <a:t>θνητῷ</a:t>
            </a:r>
            <a:r>
              <a:rPr lang="el-GR" sz="26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600" i="1" kern="100" dirty="0" err="1">
                <a:effectLst/>
                <a:latin typeface="Palatino Linotype" panose="02040502050505030304" pitchFamily="18" charset="0"/>
                <a:ea typeface="Aptos" panose="020B0004020202020204" pitchFamily="34" charset="0"/>
                <a:cs typeface="Times New Roman" panose="02020603050405020304" pitchFamily="18" charset="0"/>
              </a:rPr>
              <a:t>καὶ</a:t>
            </a:r>
            <a:r>
              <a:rPr lang="el-GR" sz="26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600" i="1" kern="100" dirty="0" err="1">
                <a:effectLst/>
                <a:latin typeface="Palatino Linotype" panose="02040502050505030304" pitchFamily="18" charset="0"/>
                <a:ea typeface="Aptos" panose="020B0004020202020204" pitchFamily="34" charset="0"/>
                <a:cs typeface="Times New Roman" panose="02020603050405020304" pitchFamily="18" charset="0"/>
              </a:rPr>
              <a:t>ῥέοντι</a:t>
            </a:r>
            <a:r>
              <a:rPr lang="el-GR" sz="2600" i="1" kern="100" dirty="0">
                <a:effectLst/>
                <a:latin typeface="Palatino Linotype" panose="02040502050505030304" pitchFamily="18" charset="0"/>
                <a:ea typeface="Aptos" panose="020B0004020202020204" pitchFamily="34" charset="0"/>
                <a:cs typeface="Times New Roman" panose="02020603050405020304" pitchFamily="18" charset="0"/>
              </a:rPr>
              <a:t> σώματι </a:t>
            </a:r>
            <a:r>
              <a:rPr lang="el-GR" sz="2600" i="1" kern="100" dirty="0" err="1">
                <a:effectLst/>
                <a:latin typeface="Palatino Linotype" panose="02040502050505030304" pitchFamily="18" charset="0"/>
                <a:ea typeface="Aptos" panose="020B0004020202020204" pitchFamily="34" charset="0"/>
                <a:cs typeface="Times New Roman" panose="02020603050405020304" pitchFamily="18" charset="0"/>
              </a:rPr>
              <a:t>τὴν</a:t>
            </a:r>
            <a:r>
              <a:rPr lang="el-GR" sz="26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600" i="1" kern="100" dirty="0" err="1">
                <a:effectLst/>
                <a:latin typeface="Palatino Linotype" panose="02040502050505030304" pitchFamily="18" charset="0"/>
                <a:ea typeface="Aptos" panose="020B0004020202020204" pitchFamily="34" charset="0"/>
                <a:cs typeface="Times New Roman" panose="02020603050405020304" pitchFamily="18" charset="0"/>
              </a:rPr>
              <a:t>ἀθάνατον</a:t>
            </a:r>
            <a:r>
              <a:rPr lang="el-GR" sz="26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600" i="1" kern="100" dirty="0" err="1">
                <a:effectLst/>
                <a:latin typeface="Palatino Linotype" panose="02040502050505030304" pitchFamily="18" charset="0"/>
                <a:ea typeface="Aptos" panose="020B0004020202020204" pitchFamily="34" charset="0"/>
                <a:cs typeface="Times New Roman" panose="02020603050405020304" pitchFamily="18" charset="0"/>
              </a:rPr>
              <a:t>εἰσάγων</a:t>
            </a:r>
            <a:r>
              <a:rPr lang="el-GR" sz="26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600" i="1" kern="100" dirty="0" err="1">
                <a:effectLst/>
                <a:latin typeface="Palatino Linotype" panose="02040502050505030304" pitchFamily="18" charset="0"/>
                <a:ea typeface="Aptos" panose="020B0004020202020204" pitchFamily="34" charset="0"/>
                <a:cs typeface="Times New Roman" panose="02020603050405020304" pitchFamily="18" charset="0"/>
              </a:rPr>
              <a:t>ζωήν</a:t>
            </a:r>
            <a:r>
              <a:rPr lang="el-GR" sz="2600"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600" i="1" kern="100" dirty="0" err="1">
                <a:effectLst/>
                <a:latin typeface="Palatino Linotype" panose="02040502050505030304" pitchFamily="18" charset="0"/>
                <a:ea typeface="Aptos" panose="020B0004020202020204" pitchFamily="34" charset="0"/>
                <a:cs typeface="Times New Roman" panose="02020603050405020304" pitchFamily="18" charset="0"/>
              </a:rPr>
              <a:t>Περὶ</a:t>
            </a:r>
            <a:r>
              <a:rPr lang="el-GR" sz="26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600" i="1" kern="100" dirty="0" err="1">
                <a:effectLst/>
                <a:latin typeface="Palatino Linotype" panose="02040502050505030304" pitchFamily="18" charset="0"/>
                <a:ea typeface="Aptos" panose="020B0004020202020204" pitchFamily="34" charset="0"/>
                <a:cs typeface="Times New Roman" panose="02020603050405020304" pitchFamily="18" charset="0"/>
              </a:rPr>
              <a:t>τῆς</a:t>
            </a:r>
            <a:r>
              <a:rPr lang="el-GR" sz="26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600" i="1" kern="100" dirty="0" err="1">
                <a:effectLst/>
                <a:latin typeface="Palatino Linotype" panose="02040502050505030304" pitchFamily="18" charset="0"/>
                <a:ea typeface="Aptos" panose="020B0004020202020204" pitchFamily="34" charset="0"/>
                <a:cs typeface="Times New Roman" panose="02020603050405020304" pitchFamily="18" charset="0"/>
              </a:rPr>
              <a:t>ἐν</a:t>
            </a:r>
            <a:r>
              <a:rPr lang="el-GR" sz="26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600" i="1" kern="100" dirty="0" err="1">
                <a:effectLst/>
                <a:latin typeface="Palatino Linotype" panose="02040502050505030304" pitchFamily="18" charset="0"/>
                <a:ea typeface="Aptos" panose="020B0004020202020204" pitchFamily="34" charset="0"/>
                <a:cs typeface="Times New Roman" panose="02020603050405020304" pitchFamily="18" charset="0"/>
              </a:rPr>
              <a:t>Χριστῷ</a:t>
            </a:r>
            <a:r>
              <a:rPr lang="el-GR" sz="26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600" i="1" kern="100" dirty="0" err="1">
                <a:effectLst/>
                <a:latin typeface="Palatino Linotype" panose="02040502050505030304" pitchFamily="18" charset="0"/>
                <a:ea typeface="Aptos" panose="020B0004020202020204" pitchFamily="34" charset="0"/>
                <a:cs typeface="Times New Roman" panose="02020603050405020304" pitchFamily="18" charset="0"/>
              </a:rPr>
              <a:t>ζωῆς</a:t>
            </a:r>
            <a:r>
              <a:rPr lang="el-GR" sz="2600" i="1" kern="100" dirty="0">
                <a:effectLst/>
                <a:latin typeface="Palatino Linotype" panose="02040502050505030304" pitchFamily="18" charset="0"/>
                <a:ea typeface="Aptos" panose="020B0004020202020204" pitchFamily="34" charset="0"/>
                <a:cs typeface="Times New Roman" panose="02020603050405020304" pitchFamily="18" charset="0"/>
              </a:rPr>
              <a:t>. Λόγος Α΄,</a:t>
            </a:r>
            <a:r>
              <a:rPr lang="el-GR" sz="2600"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n-GB" sz="2600" kern="100" dirty="0">
                <a:effectLst/>
                <a:latin typeface="Palatino Linotype" panose="02040502050505030304" pitchFamily="18" charset="0"/>
                <a:ea typeface="Aptos" panose="020B0004020202020204" pitchFamily="34" charset="0"/>
                <a:cs typeface="Times New Roman" panose="02020603050405020304" pitchFamily="18" charset="0"/>
              </a:rPr>
              <a:t>PG</a:t>
            </a:r>
            <a:r>
              <a:rPr lang="el-GR" sz="2600" kern="100" dirty="0">
                <a:effectLst/>
                <a:latin typeface="Palatino Linotype" panose="02040502050505030304" pitchFamily="18" charset="0"/>
                <a:ea typeface="Aptos" panose="020B0004020202020204" pitchFamily="34" charset="0"/>
                <a:cs typeface="Times New Roman" panose="02020603050405020304" pitchFamily="18" charset="0"/>
              </a:rPr>
              <a:t> 150, 504</a:t>
            </a:r>
            <a:r>
              <a:rPr lang="en-GB" sz="2600" kern="100" dirty="0">
                <a:effectLst/>
                <a:latin typeface="Palatino Linotype" panose="02040502050505030304" pitchFamily="18" charset="0"/>
                <a:ea typeface="Aptos" panose="020B0004020202020204" pitchFamily="34" charset="0"/>
                <a:cs typeface="Times New Roman" panose="02020603050405020304" pitchFamily="18" charset="0"/>
              </a:rPr>
              <a:t>C</a:t>
            </a:r>
            <a:r>
              <a:rPr lang="el-GR" sz="2600" kern="100" dirty="0">
                <a:effectLst/>
                <a:latin typeface="Palatino Linotype" panose="02040502050505030304" pitchFamily="18" charset="0"/>
                <a:ea typeface="Aptos" panose="020B0004020202020204" pitchFamily="34" charset="0"/>
                <a:cs typeface="Times New Roman" panose="02020603050405020304" pitchFamily="18" charset="0"/>
              </a:rPr>
              <a:t>). </a:t>
            </a:r>
          </a:p>
          <a:p>
            <a:r>
              <a:rPr lang="el-GR" sz="2600" kern="100" dirty="0">
                <a:effectLst/>
                <a:latin typeface="Palatino Linotype" panose="02040502050505030304" pitchFamily="18" charset="0"/>
                <a:ea typeface="Aptos" panose="020B0004020202020204" pitchFamily="34" charset="0"/>
                <a:cs typeface="Times New Roman" panose="02020603050405020304" pitchFamily="18" charset="0"/>
              </a:rPr>
              <a:t>Σε άλλη συνάφεια χαρακτηρίζει τα μυστήρια ως «πύλες» της δικαιοσύνης: «</a:t>
            </a:r>
            <a:r>
              <a:rPr lang="el-GR" sz="2600" i="1" kern="100" dirty="0">
                <a:effectLst/>
                <a:latin typeface="Palatino Linotype" panose="02040502050505030304" pitchFamily="18" charset="0"/>
                <a:ea typeface="Aptos" panose="020B0004020202020204" pitchFamily="34" charset="0"/>
                <a:cs typeface="Times New Roman" panose="02020603050405020304" pitchFamily="18" charset="0"/>
              </a:rPr>
              <a:t>Τούτου χάριν </a:t>
            </a:r>
            <a:r>
              <a:rPr lang="el-GR" sz="2600" i="1" kern="100" dirty="0" err="1">
                <a:effectLst/>
                <a:latin typeface="Palatino Linotype" panose="02040502050505030304" pitchFamily="18" charset="0"/>
                <a:ea typeface="Aptos" panose="020B0004020202020204" pitchFamily="34" charset="0"/>
                <a:cs typeface="Times New Roman" panose="02020603050405020304" pitchFamily="18" charset="0"/>
              </a:rPr>
              <a:t>τὰ</a:t>
            </a:r>
            <a:r>
              <a:rPr lang="el-GR" sz="26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600" i="1" kern="100" dirty="0" err="1">
                <a:effectLst/>
                <a:latin typeface="Palatino Linotype" panose="02040502050505030304" pitchFamily="18" charset="0"/>
                <a:ea typeface="Aptos" panose="020B0004020202020204" pitchFamily="34" charset="0"/>
                <a:cs typeface="Times New Roman" panose="02020603050405020304" pitchFamily="18" charset="0"/>
              </a:rPr>
              <a:t>ἱερώτατα</a:t>
            </a:r>
            <a:r>
              <a:rPr lang="el-GR" sz="2600" i="1" kern="100" dirty="0">
                <a:effectLst/>
                <a:latin typeface="Palatino Linotype" panose="02040502050505030304" pitchFamily="18" charset="0"/>
                <a:ea typeface="Aptos" panose="020B0004020202020204" pitchFamily="34" charset="0"/>
                <a:cs typeface="Times New Roman" panose="02020603050405020304" pitchFamily="18" charset="0"/>
              </a:rPr>
              <a:t> μυστήρια, </a:t>
            </a:r>
            <a:r>
              <a:rPr lang="el-GR" sz="2600" i="1" kern="100" dirty="0" err="1">
                <a:effectLst/>
                <a:latin typeface="Palatino Linotype" panose="02040502050505030304" pitchFamily="18" charset="0"/>
                <a:ea typeface="Aptos" panose="020B0004020202020204" pitchFamily="34" charset="0"/>
                <a:cs typeface="Times New Roman" panose="02020603050405020304" pitchFamily="18" charset="0"/>
              </a:rPr>
              <a:t>πῦλαι</a:t>
            </a:r>
            <a:r>
              <a:rPr lang="el-GR" sz="26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600" i="1" kern="100" dirty="0" err="1">
                <a:effectLst/>
                <a:latin typeface="Palatino Linotype" panose="02040502050505030304" pitchFamily="18" charset="0"/>
                <a:ea typeface="Aptos" panose="020B0004020202020204" pitchFamily="34" charset="0"/>
                <a:cs typeface="Times New Roman" panose="02020603050405020304" pitchFamily="18" charset="0"/>
              </a:rPr>
              <a:t>ἄν</a:t>
            </a:r>
            <a:r>
              <a:rPr lang="el-GR" sz="26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600" i="1" kern="100" dirty="0" err="1">
                <a:effectLst/>
                <a:latin typeface="Palatino Linotype" panose="02040502050505030304" pitchFamily="18" charset="0"/>
                <a:ea typeface="Aptos" panose="020B0004020202020204" pitchFamily="34" charset="0"/>
                <a:cs typeface="Times New Roman" panose="02020603050405020304" pitchFamily="18" charset="0"/>
              </a:rPr>
              <a:t>εἰκότως</a:t>
            </a:r>
            <a:r>
              <a:rPr lang="el-GR" sz="26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600" i="1" kern="100" dirty="0" err="1">
                <a:effectLst/>
                <a:latin typeface="Palatino Linotype" panose="02040502050505030304" pitchFamily="18" charset="0"/>
                <a:ea typeface="Aptos" panose="020B0004020202020204" pitchFamily="34" charset="0"/>
                <a:cs typeface="Times New Roman" panose="02020603050405020304" pitchFamily="18" charset="0"/>
              </a:rPr>
              <a:t>καλοῖντο</a:t>
            </a:r>
            <a:r>
              <a:rPr lang="el-GR" sz="2600" i="1" kern="100" dirty="0">
                <a:effectLst/>
                <a:latin typeface="Palatino Linotype" panose="02040502050505030304" pitchFamily="18" charset="0"/>
                <a:ea typeface="Aptos" panose="020B0004020202020204" pitchFamily="34" charset="0"/>
                <a:cs typeface="Times New Roman" panose="02020603050405020304" pitchFamily="18" charset="0"/>
              </a:rPr>
              <a:t> δικαιοσύνης</a:t>
            </a:r>
            <a:r>
              <a:rPr lang="el-GR" sz="2600"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600" i="1" kern="100" dirty="0" err="1">
                <a:effectLst/>
                <a:latin typeface="Palatino Linotype" panose="02040502050505030304" pitchFamily="18" charset="0"/>
                <a:ea typeface="Aptos" panose="020B0004020202020204" pitchFamily="34" charset="0"/>
                <a:cs typeface="Times New Roman" panose="02020603050405020304" pitchFamily="18" charset="0"/>
              </a:rPr>
              <a:t>Περὶ</a:t>
            </a:r>
            <a:r>
              <a:rPr lang="el-GR" sz="26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600" i="1" kern="100" dirty="0" err="1">
                <a:effectLst/>
                <a:latin typeface="Palatino Linotype" panose="02040502050505030304" pitchFamily="18" charset="0"/>
                <a:ea typeface="Aptos" panose="020B0004020202020204" pitchFamily="34" charset="0"/>
                <a:cs typeface="Times New Roman" panose="02020603050405020304" pitchFamily="18" charset="0"/>
              </a:rPr>
              <a:t>τῆς</a:t>
            </a:r>
            <a:r>
              <a:rPr lang="el-GR" sz="26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600" i="1" kern="100" dirty="0" err="1">
                <a:effectLst/>
                <a:latin typeface="Palatino Linotype" panose="02040502050505030304" pitchFamily="18" charset="0"/>
                <a:ea typeface="Aptos" panose="020B0004020202020204" pitchFamily="34" charset="0"/>
                <a:cs typeface="Times New Roman" panose="02020603050405020304" pitchFamily="18" charset="0"/>
              </a:rPr>
              <a:t>ἐν</a:t>
            </a:r>
            <a:r>
              <a:rPr lang="el-GR" sz="26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600" i="1" kern="100" dirty="0" err="1">
                <a:effectLst/>
                <a:latin typeface="Palatino Linotype" panose="02040502050505030304" pitchFamily="18" charset="0"/>
                <a:ea typeface="Aptos" panose="020B0004020202020204" pitchFamily="34" charset="0"/>
                <a:cs typeface="Times New Roman" panose="02020603050405020304" pitchFamily="18" charset="0"/>
              </a:rPr>
              <a:t>Χριστῷ</a:t>
            </a:r>
            <a:r>
              <a:rPr lang="el-GR" sz="26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600" i="1" kern="100" dirty="0" err="1">
                <a:effectLst/>
                <a:latin typeface="Palatino Linotype" panose="02040502050505030304" pitchFamily="18" charset="0"/>
                <a:ea typeface="Aptos" panose="020B0004020202020204" pitchFamily="34" charset="0"/>
                <a:cs typeface="Times New Roman" panose="02020603050405020304" pitchFamily="18" charset="0"/>
              </a:rPr>
              <a:t>ζωῆς</a:t>
            </a:r>
            <a:r>
              <a:rPr lang="el-GR" sz="2600" i="1" kern="100" dirty="0">
                <a:effectLst/>
                <a:latin typeface="Palatino Linotype" panose="02040502050505030304" pitchFamily="18" charset="0"/>
                <a:ea typeface="Aptos" panose="020B0004020202020204" pitchFamily="34" charset="0"/>
                <a:cs typeface="Times New Roman" panose="02020603050405020304" pitchFamily="18" charset="0"/>
              </a:rPr>
              <a:t>. Λόγος Α΄,</a:t>
            </a:r>
            <a:r>
              <a:rPr lang="el-GR" sz="2600"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n-GB" sz="2600" kern="100" dirty="0">
                <a:effectLst/>
                <a:latin typeface="Palatino Linotype" panose="02040502050505030304" pitchFamily="18" charset="0"/>
                <a:ea typeface="Aptos" panose="020B0004020202020204" pitchFamily="34" charset="0"/>
                <a:cs typeface="Times New Roman" panose="02020603050405020304" pitchFamily="18" charset="0"/>
              </a:rPr>
              <a:t>PG</a:t>
            </a:r>
            <a:r>
              <a:rPr lang="el-GR" sz="2600" kern="100" dirty="0">
                <a:effectLst/>
                <a:latin typeface="Palatino Linotype" panose="02040502050505030304" pitchFamily="18" charset="0"/>
                <a:ea typeface="Aptos" panose="020B0004020202020204" pitchFamily="34" charset="0"/>
                <a:cs typeface="Times New Roman" panose="02020603050405020304" pitchFamily="18" charset="0"/>
              </a:rPr>
              <a:t> 150, 508Α).</a:t>
            </a:r>
          </a:p>
          <a:p>
            <a:endParaRPr lang="el-GR" sz="2600" kern="100" dirty="0">
              <a:effectLst/>
              <a:latin typeface="Aptos" panose="020B0004020202020204" pitchFamily="34" charset="0"/>
              <a:ea typeface="Aptos" panose="020B0004020202020204" pitchFamily="34" charset="0"/>
              <a:cs typeface="Times New Roman" panose="02020603050405020304" pitchFamily="18" charset="0"/>
            </a:endParaRPr>
          </a:p>
          <a:p>
            <a:endParaRPr lang="el-GR" dirty="0"/>
          </a:p>
        </p:txBody>
      </p:sp>
    </p:spTree>
    <p:extLst>
      <p:ext uri="{BB962C8B-B14F-4D97-AF65-F5344CB8AC3E}">
        <p14:creationId xmlns:p14="http://schemas.microsoft.com/office/powerpoint/2010/main" val="58159616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8BB6CF18-25BD-900E-F68A-50FCBE6350C0}"/>
              </a:ext>
            </a:extLst>
          </p:cNvPr>
          <p:cNvSpPr>
            <a:spLocks noGrp="1"/>
          </p:cNvSpPr>
          <p:nvPr>
            <p:ph type="title"/>
          </p:nvPr>
        </p:nvSpPr>
        <p:spPr>
          <a:xfrm>
            <a:off x="0" y="0"/>
            <a:ext cx="12192000" cy="819150"/>
          </a:xfrm>
        </p:spPr>
        <p:txBody>
          <a:bodyPr>
            <a:normAutofit/>
          </a:bodyPr>
          <a:lstStyle/>
          <a:p>
            <a:pPr algn="ctr"/>
            <a:r>
              <a:rPr lang="el-GR" dirty="0"/>
              <a:t>Ο ρόλος των μυστηρίων στη ζωή της Εκκλησίας</a:t>
            </a:r>
          </a:p>
        </p:txBody>
      </p:sp>
      <p:sp>
        <p:nvSpPr>
          <p:cNvPr id="3" name="Θέση περιεχομένου 2">
            <a:extLst>
              <a:ext uri="{FF2B5EF4-FFF2-40B4-BE49-F238E27FC236}">
                <a16:creationId xmlns:a16="http://schemas.microsoft.com/office/drawing/2014/main" id="{E936091D-9CA6-F816-392D-AA76EE2F2C77}"/>
              </a:ext>
            </a:extLst>
          </p:cNvPr>
          <p:cNvSpPr>
            <a:spLocks noGrp="1"/>
          </p:cNvSpPr>
          <p:nvPr>
            <p:ph idx="1"/>
          </p:nvPr>
        </p:nvSpPr>
        <p:spPr>
          <a:xfrm>
            <a:off x="0" y="704850"/>
            <a:ext cx="12192000" cy="6153150"/>
          </a:xfrm>
        </p:spPr>
        <p:txBody>
          <a:bodyPr/>
          <a:lstStyle/>
          <a:p>
            <a:r>
              <a:rPr lang="el-GR" kern="100" dirty="0">
                <a:effectLst/>
                <a:latin typeface="Palatino Linotype" panose="02040502050505030304" pitchFamily="18" charset="0"/>
                <a:ea typeface="Aptos" panose="020B0004020202020204" pitchFamily="34" charset="0"/>
                <a:cs typeface="Times New Roman" panose="02020603050405020304" pitchFamily="18" charset="0"/>
              </a:rPr>
              <a:t>Έτσι, τα μυστήρια λειτουργούν ως ενοποιητική γέφυρα μεταξύ κτιστού και </a:t>
            </a:r>
            <a:r>
              <a:rPr lang="el-GR" kern="100" dirty="0" err="1">
                <a:effectLst/>
                <a:latin typeface="Palatino Linotype" panose="02040502050505030304" pitchFamily="18" charset="0"/>
                <a:ea typeface="Aptos" panose="020B0004020202020204" pitchFamily="34" charset="0"/>
                <a:cs typeface="Times New Roman" panose="02020603050405020304" pitchFamily="18" charset="0"/>
              </a:rPr>
              <a:t>ακτίστου</a:t>
            </a:r>
            <a:r>
              <a:rPr lang="el-GR" kern="100" dirty="0">
                <a:effectLst/>
                <a:latin typeface="Palatino Linotype" panose="02040502050505030304" pitchFamily="18" charset="0"/>
                <a:ea typeface="Aptos" panose="020B0004020202020204" pitchFamily="34" charset="0"/>
                <a:cs typeface="Times New Roman" panose="02020603050405020304" pitchFamily="18" charset="0"/>
              </a:rPr>
              <a:t>. Ανακεφαλαιώνουν και </a:t>
            </a:r>
            <a:r>
              <a:rPr lang="el-GR" kern="100" dirty="0" err="1">
                <a:effectLst/>
                <a:latin typeface="Palatino Linotype" panose="02040502050505030304" pitchFamily="18" charset="0"/>
                <a:ea typeface="Aptos" panose="020B0004020202020204" pitchFamily="34" charset="0"/>
                <a:cs typeface="Times New Roman" panose="02020603050405020304" pitchFamily="18" charset="0"/>
              </a:rPr>
              <a:t>ιστορικοποιούν</a:t>
            </a:r>
            <a:r>
              <a:rPr lang="el-GR" kern="100" dirty="0">
                <a:effectLst/>
                <a:latin typeface="Palatino Linotype" panose="02040502050505030304" pitchFamily="18" charset="0"/>
                <a:ea typeface="Aptos" panose="020B0004020202020204" pitchFamily="34" charset="0"/>
                <a:cs typeface="Times New Roman" panose="02020603050405020304" pitchFamily="18" charset="0"/>
              </a:rPr>
              <a:t> μέσα από τη μυσταγωγική τελετή τους ολόκληρο το έργο της «</a:t>
            </a:r>
            <a:r>
              <a:rPr lang="el-GR" kern="100" dirty="0" err="1">
                <a:effectLst/>
                <a:latin typeface="Palatino Linotype" panose="02040502050505030304" pitchFamily="18" charset="0"/>
                <a:ea typeface="Aptos" panose="020B0004020202020204" pitchFamily="34" charset="0"/>
                <a:cs typeface="Times New Roman" panose="02020603050405020304" pitchFamily="18" charset="0"/>
              </a:rPr>
              <a:t>ἐν</a:t>
            </a:r>
            <a:r>
              <a:rPr lang="el-GR"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kern="100" dirty="0" err="1">
                <a:effectLst/>
                <a:latin typeface="Palatino Linotype" panose="02040502050505030304" pitchFamily="18" charset="0"/>
                <a:ea typeface="Aptos" panose="020B0004020202020204" pitchFamily="34" charset="0"/>
                <a:cs typeface="Times New Roman" panose="02020603050405020304" pitchFamily="18" charset="0"/>
              </a:rPr>
              <a:t>Χριστῷ</a:t>
            </a:r>
            <a:r>
              <a:rPr lang="el-GR" kern="100" dirty="0">
                <a:effectLst/>
                <a:latin typeface="Palatino Linotype" panose="02040502050505030304" pitchFamily="18" charset="0"/>
                <a:ea typeface="Aptos" panose="020B0004020202020204" pitchFamily="34" charset="0"/>
                <a:cs typeface="Times New Roman" panose="02020603050405020304" pitchFamily="18" charset="0"/>
              </a:rPr>
              <a:t>» θείας οικονομίας.</a:t>
            </a:r>
          </a:p>
          <a:p>
            <a:r>
              <a:rPr lang="el-GR" kern="100" dirty="0">
                <a:effectLst/>
                <a:latin typeface="Palatino Linotype" panose="02040502050505030304" pitchFamily="18" charset="0"/>
                <a:ea typeface="Aptos" panose="020B0004020202020204" pitchFamily="34" charset="0"/>
                <a:cs typeface="Times New Roman" panose="02020603050405020304" pitchFamily="18" charset="0"/>
              </a:rPr>
              <a:t>Τα μυστήρια είναι σαν τα μέλη μιας καρδιάς, σαν τα κλαδιά ενός δένδρου και σαν τα κλήματα μιας κληματαριάς. Και στην περίπτωση αυτή δεν πρόκειται για την «</a:t>
            </a:r>
            <a:r>
              <a:rPr lang="el-GR" i="1" kern="100" dirty="0">
                <a:effectLst/>
                <a:latin typeface="Palatino Linotype" panose="02040502050505030304" pitchFamily="18" charset="0"/>
                <a:ea typeface="Aptos" panose="020B0004020202020204" pitchFamily="34" charset="0"/>
                <a:cs typeface="Times New Roman" panose="02020603050405020304" pitchFamily="18" charset="0"/>
              </a:rPr>
              <a:t>κοινότητα </a:t>
            </a:r>
            <a:r>
              <a:rPr lang="el-GR" i="1" kern="100" dirty="0" err="1">
                <a:effectLst/>
                <a:latin typeface="Palatino Linotype" panose="02040502050505030304" pitchFamily="18" charset="0"/>
                <a:ea typeface="Aptos" panose="020B0004020202020204" pitchFamily="34" charset="0"/>
                <a:cs typeface="Times New Roman" panose="02020603050405020304" pitchFamily="18" charset="0"/>
              </a:rPr>
              <a:t>τοῦ</a:t>
            </a:r>
            <a:r>
              <a:rPr lang="el-GR"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i="1" kern="100" dirty="0" err="1">
                <a:effectLst/>
                <a:latin typeface="Palatino Linotype" panose="02040502050505030304" pitchFamily="18" charset="0"/>
                <a:ea typeface="Aptos" panose="020B0004020202020204" pitchFamily="34" charset="0"/>
                <a:cs typeface="Times New Roman" panose="02020603050405020304" pitchFamily="18" charset="0"/>
              </a:rPr>
              <a:t>ὀνόματος</a:t>
            </a:r>
            <a:r>
              <a:rPr lang="el-GR" kern="100" dirty="0">
                <a:effectLst/>
                <a:latin typeface="Palatino Linotype" panose="02040502050505030304" pitchFamily="18" charset="0"/>
                <a:ea typeface="Aptos" panose="020B0004020202020204" pitchFamily="34" charset="0"/>
                <a:cs typeface="Times New Roman" panose="02020603050405020304" pitchFamily="18" charset="0"/>
              </a:rPr>
              <a:t>» ή για την «</a:t>
            </a:r>
            <a:r>
              <a:rPr lang="el-GR" i="1" kern="100" dirty="0" err="1">
                <a:effectLst/>
                <a:latin typeface="Palatino Linotype" panose="02040502050505030304" pitchFamily="18" charset="0"/>
                <a:ea typeface="Aptos" panose="020B0004020202020204" pitchFamily="34" charset="0"/>
                <a:cs typeface="Times New Roman" panose="02020603050405020304" pitchFamily="18" charset="0"/>
              </a:rPr>
              <a:t>ἀναλογία</a:t>
            </a:r>
            <a:r>
              <a:rPr lang="el-GR"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i="1" kern="100" dirty="0" err="1">
                <a:effectLst/>
                <a:latin typeface="Palatino Linotype" panose="02040502050505030304" pitchFamily="18" charset="0"/>
                <a:ea typeface="Aptos" panose="020B0004020202020204" pitchFamily="34" charset="0"/>
                <a:cs typeface="Times New Roman" panose="02020603050405020304" pitchFamily="18" charset="0"/>
              </a:rPr>
              <a:t>τῆς</a:t>
            </a:r>
            <a:r>
              <a:rPr lang="el-GR"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i="1" kern="100" dirty="0" err="1">
                <a:effectLst/>
                <a:latin typeface="Palatino Linotype" panose="02040502050505030304" pitchFamily="18" charset="0"/>
                <a:ea typeface="Aptos" panose="020B0004020202020204" pitchFamily="34" charset="0"/>
                <a:cs typeface="Times New Roman" panose="02020603050405020304" pitchFamily="18" charset="0"/>
              </a:rPr>
              <a:t>ὁμοιότητος</a:t>
            </a:r>
            <a:r>
              <a:rPr lang="el-GR" kern="100" dirty="0">
                <a:effectLst/>
                <a:latin typeface="Palatino Linotype" panose="02040502050505030304" pitchFamily="18" charset="0"/>
                <a:ea typeface="Aptos" panose="020B0004020202020204" pitchFamily="34" charset="0"/>
                <a:cs typeface="Times New Roman" panose="02020603050405020304" pitchFamily="18" charset="0"/>
              </a:rPr>
              <a:t>», αλλά για μία «</a:t>
            </a:r>
            <a:r>
              <a:rPr lang="el-GR" i="1" kern="100" dirty="0">
                <a:effectLst/>
                <a:latin typeface="Palatino Linotype" panose="02040502050505030304" pitchFamily="18" charset="0"/>
                <a:ea typeface="Aptos" panose="020B0004020202020204" pitchFamily="34" charset="0"/>
                <a:cs typeface="Times New Roman" panose="02020603050405020304" pitchFamily="18" charset="0"/>
              </a:rPr>
              <a:t>ταυτότητα πράγματος</a:t>
            </a:r>
            <a:r>
              <a:rPr lang="el-GR" kern="100" dirty="0">
                <a:effectLst/>
                <a:latin typeface="Palatino Linotype" panose="02040502050505030304" pitchFamily="18" charset="0"/>
                <a:ea typeface="Aptos" panose="020B0004020202020204" pitchFamily="34" charset="0"/>
                <a:cs typeface="Times New Roman" panose="02020603050405020304" pitchFamily="18" charset="0"/>
              </a:rPr>
              <a:t>», όπως χαρακτηριστικά λέει ο </a:t>
            </a:r>
            <a:r>
              <a:rPr lang="el-GR" kern="100" dirty="0" err="1">
                <a:effectLst/>
                <a:latin typeface="Palatino Linotype" panose="02040502050505030304" pitchFamily="18" charset="0"/>
                <a:ea typeface="Aptos" panose="020B0004020202020204" pitchFamily="34" charset="0"/>
                <a:cs typeface="Times New Roman" panose="02020603050405020304" pitchFamily="18" charset="0"/>
              </a:rPr>
              <a:t>Καβάσιλας</a:t>
            </a:r>
            <a:r>
              <a:rPr lang="el-GR"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i="1" kern="100" dirty="0">
                <a:effectLst/>
                <a:latin typeface="Palatino Linotype" panose="02040502050505030304" pitchFamily="18" charset="0"/>
                <a:ea typeface="Aptos" panose="020B0004020202020204" pitchFamily="34" charset="0"/>
                <a:cs typeface="Times New Roman" panose="02020603050405020304" pitchFamily="18" charset="0"/>
              </a:rPr>
              <a:t>Σημαίνεται </a:t>
            </a:r>
            <a:r>
              <a:rPr lang="el-GR" i="1" kern="100" dirty="0" err="1">
                <a:effectLst/>
                <a:latin typeface="Palatino Linotype" panose="02040502050505030304" pitchFamily="18" charset="0"/>
                <a:ea typeface="Aptos" panose="020B0004020202020204" pitchFamily="34" charset="0"/>
                <a:cs typeface="Times New Roman" panose="02020603050405020304" pitchFamily="18" charset="0"/>
              </a:rPr>
              <a:t>δὲ</a:t>
            </a:r>
            <a:r>
              <a:rPr lang="el-GR" i="1" kern="100" dirty="0">
                <a:effectLst/>
                <a:latin typeface="Palatino Linotype" panose="02040502050505030304" pitchFamily="18" charset="0"/>
                <a:ea typeface="Aptos" panose="020B0004020202020204" pitchFamily="34" charset="0"/>
                <a:cs typeface="Times New Roman" panose="02020603050405020304" pitchFamily="18" charset="0"/>
              </a:rPr>
              <a:t> ἡ </a:t>
            </a:r>
            <a:r>
              <a:rPr lang="el-GR" i="1" kern="100" dirty="0" err="1">
                <a:effectLst/>
                <a:latin typeface="Palatino Linotype" panose="02040502050505030304" pitchFamily="18" charset="0"/>
                <a:ea typeface="Aptos" panose="020B0004020202020204" pitchFamily="34" charset="0"/>
                <a:cs typeface="Times New Roman" panose="02020603050405020304" pitchFamily="18" charset="0"/>
              </a:rPr>
              <a:t>Ἐκκλησία</a:t>
            </a:r>
            <a:r>
              <a:rPr lang="el-GR"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i="1" kern="100" dirty="0" err="1">
                <a:effectLst/>
                <a:latin typeface="Palatino Linotype" panose="02040502050505030304" pitchFamily="18" charset="0"/>
                <a:ea typeface="Aptos" panose="020B0004020202020204" pitchFamily="34" charset="0"/>
                <a:cs typeface="Times New Roman" panose="02020603050405020304" pitchFamily="18" charset="0"/>
              </a:rPr>
              <a:t>ἐν</a:t>
            </a:r>
            <a:r>
              <a:rPr lang="el-GR"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i="1" kern="100" dirty="0" err="1">
                <a:effectLst/>
                <a:latin typeface="Palatino Linotype" panose="02040502050505030304" pitchFamily="18" charset="0"/>
                <a:ea typeface="Aptos" panose="020B0004020202020204" pitchFamily="34" charset="0"/>
                <a:cs typeface="Times New Roman" panose="02020603050405020304" pitchFamily="18" charset="0"/>
              </a:rPr>
              <a:t>τοῖς</a:t>
            </a:r>
            <a:r>
              <a:rPr lang="el-GR"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i="1" kern="100" dirty="0" err="1">
                <a:effectLst/>
                <a:latin typeface="Palatino Linotype" panose="02040502050505030304" pitchFamily="18" charset="0"/>
                <a:ea typeface="Aptos" panose="020B0004020202020204" pitchFamily="34" charset="0"/>
                <a:cs typeface="Times New Roman" panose="02020603050405020304" pitchFamily="18" charset="0"/>
              </a:rPr>
              <a:t>μυστηρίοις</a:t>
            </a:r>
            <a:r>
              <a:rPr lang="el-GR"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i="1" kern="100" dirty="0" err="1">
                <a:effectLst/>
                <a:latin typeface="Palatino Linotype" panose="02040502050505030304" pitchFamily="18" charset="0"/>
                <a:ea typeface="Aptos" panose="020B0004020202020204" pitchFamily="34" charset="0"/>
                <a:cs typeface="Times New Roman" panose="02020603050405020304" pitchFamily="18" charset="0"/>
              </a:rPr>
              <a:t>οὐχ</a:t>
            </a:r>
            <a:r>
              <a:rPr lang="el-GR"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i="1" kern="100" dirty="0" err="1">
                <a:effectLst/>
                <a:latin typeface="Palatino Linotype" panose="02040502050505030304" pitchFamily="18" charset="0"/>
                <a:ea typeface="Aptos" panose="020B0004020202020204" pitchFamily="34" charset="0"/>
                <a:cs typeface="Times New Roman" panose="02020603050405020304" pitchFamily="18" charset="0"/>
              </a:rPr>
              <a:t>ὡς</a:t>
            </a:r>
            <a:r>
              <a:rPr lang="el-GR"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i="1" kern="100" dirty="0" err="1">
                <a:effectLst/>
                <a:latin typeface="Palatino Linotype" panose="02040502050505030304" pitchFamily="18" charset="0"/>
                <a:ea typeface="Aptos" panose="020B0004020202020204" pitchFamily="34" charset="0"/>
                <a:cs typeface="Times New Roman" panose="02020603050405020304" pitchFamily="18" charset="0"/>
              </a:rPr>
              <a:t>ἐν</a:t>
            </a:r>
            <a:r>
              <a:rPr lang="el-GR"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i="1" kern="100" dirty="0" err="1">
                <a:effectLst/>
                <a:latin typeface="Palatino Linotype" panose="02040502050505030304" pitchFamily="18" charset="0"/>
                <a:ea typeface="Aptos" panose="020B0004020202020204" pitchFamily="34" charset="0"/>
                <a:cs typeface="Times New Roman" panose="02020603050405020304" pitchFamily="18" charset="0"/>
              </a:rPr>
              <a:t>συμβόλοις</a:t>
            </a:r>
            <a:r>
              <a:rPr lang="el-GR"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i="1" kern="100" dirty="0" err="1">
                <a:effectLst/>
                <a:latin typeface="Palatino Linotype" panose="02040502050505030304" pitchFamily="18" charset="0"/>
                <a:ea typeface="Aptos" panose="020B0004020202020204" pitchFamily="34" charset="0"/>
                <a:cs typeface="Times New Roman" panose="02020603050405020304" pitchFamily="18" charset="0"/>
              </a:rPr>
              <a:t>ἀλλ</a:t>
            </a:r>
            <a:r>
              <a:rPr lang="el-GR"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i="1" kern="100" dirty="0" err="1">
                <a:effectLst/>
                <a:latin typeface="Palatino Linotype" panose="02040502050505030304" pitchFamily="18" charset="0"/>
                <a:ea typeface="Aptos" panose="020B0004020202020204" pitchFamily="34" charset="0"/>
                <a:cs typeface="Times New Roman" panose="02020603050405020304" pitchFamily="18" charset="0"/>
              </a:rPr>
              <a:t>ὡς</a:t>
            </a:r>
            <a:r>
              <a:rPr lang="el-GR"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i="1" kern="100" dirty="0" err="1">
                <a:effectLst/>
                <a:latin typeface="Palatino Linotype" panose="02040502050505030304" pitchFamily="18" charset="0"/>
                <a:ea typeface="Aptos" panose="020B0004020202020204" pitchFamily="34" charset="0"/>
                <a:cs typeface="Times New Roman" panose="02020603050405020304" pitchFamily="18" charset="0"/>
              </a:rPr>
              <a:t>ἐν</a:t>
            </a:r>
            <a:r>
              <a:rPr lang="el-GR"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i="1" kern="100" dirty="0" err="1">
                <a:effectLst/>
                <a:latin typeface="Palatino Linotype" panose="02040502050505030304" pitchFamily="18" charset="0"/>
                <a:ea typeface="Aptos" panose="020B0004020202020204" pitchFamily="34" charset="0"/>
                <a:cs typeface="Times New Roman" panose="02020603050405020304" pitchFamily="18" charset="0"/>
              </a:rPr>
              <a:t>καρδίᾳ</a:t>
            </a:r>
            <a:r>
              <a:rPr lang="el-GR" i="1" kern="100" dirty="0">
                <a:effectLst/>
                <a:latin typeface="Palatino Linotype" panose="02040502050505030304" pitchFamily="18" charset="0"/>
                <a:ea typeface="Aptos" panose="020B0004020202020204" pitchFamily="34" charset="0"/>
                <a:cs typeface="Times New Roman" panose="02020603050405020304" pitchFamily="18" charset="0"/>
              </a:rPr>
              <a:t> μέλη </a:t>
            </a:r>
            <a:r>
              <a:rPr lang="el-GR" i="1" kern="100" dirty="0" err="1">
                <a:effectLst/>
                <a:latin typeface="Palatino Linotype" panose="02040502050505030304" pitchFamily="18" charset="0"/>
                <a:ea typeface="Aptos" panose="020B0004020202020204" pitchFamily="34" charset="0"/>
                <a:cs typeface="Times New Roman" panose="02020603050405020304" pitchFamily="18" charset="0"/>
              </a:rPr>
              <a:t>καὶ</a:t>
            </a:r>
            <a:r>
              <a:rPr lang="el-GR"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i="1" kern="100" dirty="0" err="1">
                <a:effectLst/>
                <a:latin typeface="Palatino Linotype" panose="02040502050505030304" pitchFamily="18" charset="0"/>
                <a:ea typeface="Aptos" panose="020B0004020202020204" pitchFamily="34" charset="0"/>
                <a:cs typeface="Times New Roman" panose="02020603050405020304" pitchFamily="18" charset="0"/>
              </a:rPr>
              <a:t>ὡς</a:t>
            </a:r>
            <a:r>
              <a:rPr lang="el-GR"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i="1" kern="100" dirty="0" err="1">
                <a:effectLst/>
                <a:latin typeface="Palatino Linotype" panose="02040502050505030304" pitchFamily="18" charset="0"/>
                <a:ea typeface="Aptos" panose="020B0004020202020204" pitchFamily="34" charset="0"/>
                <a:cs typeface="Times New Roman" panose="02020603050405020304" pitchFamily="18" charset="0"/>
              </a:rPr>
              <a:t>ἐν</a:t>
            </a:r>
            <a:r>
              <a:rPr lang="el-GR"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i="1" kern="100" dirty="0" err="1">
                <a:effectLst/>
                <a:latin typeface="Palatino Linotype" panose="02040502050505030304" pitchFamily="18" charset="0"/>
                <a:ea typeface="Aptos" panose="020B0004020202020204" pitchFamily="34" charset="0"/>
                <a:cs typeface="Times New Roman" panose="02020603050405020304" pitchFamily="18" charset="0"/>
              </a:rPr>
              <a:t>ρίζῃ</a:t>
            </a:r>
            <a:r>
              <a:rPr lang="el-GR"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i="1" kern="100" dirty="0" err="1">
                <a:effectLst/>
                <a:latin typeface="Palatino Linotype" panose="02040502050505030304" pitchFamily="18" charset="0"/>
                <a:ea typeface="Aptos" panose="020B0004020202020204" pitchFamily="34" charset="0"/>
                <a:cs typeface="Times New Roman" panose="02020603050405020304" pitchFamily="18" charset="0"/>
              </a:rPr>
              <a:t>φυτοῦ</a:t>
            </a:r>
            <a:r>
              <a:rPr lang="el-GR" i="1" kern="100" dirty="0">
                <a:effectLst/>
                <a:latin typeface="Palatino Linotype" panose="02040502050505030304" pitchFamily="18" charset="0"/>
                <a:ea typeface="Aptos" panose="020B0004020202020204" pitchFamily="34" charset="0"/>
                <a:cs typeface="Times New Roman" panose="02020603050405020304" pitchFamily="18" charset="0"/>
              </a:rPr>
              <a:t> κλάδοι, </a:t>
            </a:r>
            <a:r>
              <a:rPr lang="el-GR" i="1" kern="100" dirty="0" err="1">
                <a:effectLst/>
                <a:latin typeface="Palatino Linotype" panose="02040502050505030304" pitchFamily="18" charset="0"/>
                <a:ea typeface="Aptos" panose="020B0004020202020204" pitchFamily="34" charset="0"/>
                <a:cs typeface="Times New Roman" panose="02020603050405020304" pitchFamily="18" charset="0"/>
              </a:rPr>
              <a:t>καὶ</a:t>
            </a:r>
            <a:r>
              <a:rPr lang="el-GR"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i="1" kern="100" dirty="0" err="1">
                <a:effectLst/>
                <a:latin typeface="Palatino Linotype" panose="02040502050505030304" pitchFamily="18" charset="0"/>
                <a:ea typeface="Aptos" panose="020B0004020202020204" pitchFamily="34" charset="0"/>
                <a:cs typeface="Times New Roman" panose="02020603050405020304" pitchFamily="18" charset="0"/>
              </a:rPr>
              <a:t>καθάπερ</a:t>
            </a:r>
            <a:r>
              <a:rPr lang="el-GR"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i="1" kern="100" dirty="0" err="1">
                <a:effectLst/>
                <a:latin typeface="Palatino Linotype" panose="02040502050505030304" pitchFamily="18" charset="0"/>
                <a:ea typeface="Aptos" panose="020B0004020202020204" pitchFamily="34" charset="0"/>
                <a:cs typeface="Times New Roman" panose="02020603050405020304" pitchFamily="18" charset="0"/>
              </a:rPr>
              <a:t>ἔφη</a:t>
            </a:r>
            <a:r>
              <a:rPr lang="el-GR" i="1" kern="100" dirty="0">
                <a:effectLst/>
                <a:latin typeface="Palatino Linotype" panose="02040502050505030304" pitchFamily="18" charset="0"/>
                <a:ea typeface="Aptos" panose="020B0004020202020204" pitchFamily="34" charset="0"/>
                <a:cs typeface="Times New Roman" panose="02020603050405020304" pitchFamily="18" charset="0"/>
              </a:rPr>
              <a:t> ὁ Κύριος, </a:t>
            </a:r>
            <a:r>
              <a:rPr lang="el-GR" i="1" kern="100" dirty="0" err="1">
                <a:effectLst/>
                <a:latin typeface="Palatino Linotype" panose="02040502050505030304" pitchFamily="18" charset="0"/>
                <a:ea typeface="Aptos" panose="020B0004020202020204" pitchFamily="34" charset="0"/>
                <a:cs typeface="Times New Roman" panose="02020603050405020304" pitchFamily="18" charset="0"/>
              </a:rPr>
              <a:t>ὡς</a:t>
            </a:r>
            <a:r>
              <a:rPr lang="el-GR"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i="1" kern="100" dirty="0" err="1">
                <a:effectLst/>
                <a:latin typeface="Palatino Linotype" panose="02040502050505030304" pitchFamily="18" charset="0"/>
                <a:ea typeface="Aptos" panose="020B0004020202020204" pitchFamily="34" charset="0"/>
                <a:cs typeface="Times New Roman" panose="02020603050405020304" pitchFamily="18" charset="0"/>
              </a:rPr>
              <a:t>ἐν</a:t>
            </a:r>
            <a:r>
              <a:rPr lang="el-GR"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i="1" kern="100" dirty="0" err="1">
                <a:effectLst/>
                <a:latin typeface="Palatino Linotype" panose="02040502050505030304" pitchFamily="18" charset="0"/>
                <a:ea typeface="Aptos" panose="020B0004020202020204" pitchFamily="34" charset="0"/>
                <a:cs typeface="Times New Roman" panose="02020603050405020304" pitchFamily="18" charset="0"/>
              </a:rPr>
              <a:t>ἀμπέλπῳ</a:t>
            </a:r>
            <a:r>
              <a:rPr lang="el-GR" i="1" kern="100" dirty="0">
                <a:effectLst/>
                <a:latin typeface="Palatino Linotype" panose="02040502050505030304" pitchFamily="18" charset="0"/>
                <a:ea typeface="Aptos" panose="020B0004020202020204" pitchFamily="34" charset="0"/>
                <a:cs typeface="Times New Roman" panose="02020603050405020304" pitchFamily="18" charset="0"/>
              </a:rPr>
              <a:t> κλήματα. </a:t>
            </a:r>
            <a:r>
              <a:rPr lang="el-GR" i="1" kern="100" dirty="0" err="1">
                <a:effectLst/>
                <a:latin typeface="Palatino Linotype" panose="02040502050505030304" pitchFamily="18" charset="0"/>
                <a:ea typeface="Aptos" panose="020B0004020202020204" pitchFamily="34" charset="0"/>
                <a:cs typeface="Times New Roman" panose="02020603050405020304" pitchFamily="18" charset="0"/>
              </a:rPr>
              <a:t>Οὐ</a:t>
            </a:r>
            <a:r>
              <a:rPr lang="el-GR"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i="1" kern="100" dirty="0" err="1">
                <a:effectLst/>
                <a:latin typeface="Palatino Linotype" panose="02040502050505030304" pitchFamily="18" charset="0"/>
                <a:ea typeface="Aptos" panose="020B0004020202020204" pitchFamily="34" charset="0"/>
                <a:cs typeface="Times New Roman" panose="02020603050405020304" pitchFamily="18" charset="0"/>
              </a:rPr>
              <a:t>γὰρ</a:t>
            </a:r>
            <a:r>
              <a:rPr lang="el-GR"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i="1" kern="100" dirty="0" err="1">
                <a:effectLst/>
                <a:latin typeface="Palatino Linotype" panose="02040502050505030304" pitchFamily="18" charset="0"/>
                <a:ea typeface="Aptos" panose="020B0004020202020204" pitchFamily="34" charset="0"/>
                <a:cs typeface="Times New Roman" panose="02020603050405020304" pitchFamily="18" charset="0"/>
              </a:rPr>
              <a:t>ἐνταῦθα</a:t>
            </a:r>
            <a:r>
              <a:rPr lang="el-GR"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i="1" kern="100" dirty="0" err="1">
                <a:effectLst/>
                <a:latin typeface="Palatino Linotype" panose="02040502050505030304" pitchFamily="18" charset="0"/>
                <a:ea typeface="Aptos" panose="020B0004020202020204" pitchFamily="34" charset="0"/>
                <a:cs typeface="Times New Roman" panose="02020603050405020304" pitchFamily="18" charset="0"/>
              </a:rPr>
              <a:t>ὀνόματος</a:t>
            </a:r>
            <a:r>
              <a:rPr lang="el-GR" i="1" kern="100" dirty="0">
                <a:effectLst/>
                <a:latin typeface="Palatino Linotype" panose="02040502050505030304" pitchFamily="18" charset="0"/>
                <a:ea typeface="Aptos" panose="020B0004020202020204" pitchFamily="34" charset="0"/>
                <a:cs typeface="Times New Roman" panose="02020603050405020304" pitchFamily="18" charset="0"/>
              </a:rPr>
              <a:t> κοινωνία μόνον ἤ </a:t>
            </a:r>
            <a:r>
              <a:rPr lang="el-GR" i="1" kern="100" dirty="0" err="1">
                <a:effectLst/>
                <a:latin typeface="Palatino Linotype" panose="02040502050505030304" pitchFamily="18" charset="0"/>
                <a:ea typeface="Aptos" panose="020B0004020202020204" pitchFamily="34" charset="0"/>
                <a:cs typeface="Times New Roman" panose="02020603050405020304" pitchFamily="18" charset="0"/>
              </a:rPr>
              <a:t>ἀναλογίας</a:t>
            </a:r>
            <a:r>
              <a:rPr lang="el-GR"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i="1" kern="100" dirty="0" err="1">
                <a:effectLst/>
                <a:latin typeface="Palatino Linotype" panose="02040502050505030304" pitchFamily="18" charset="0"/>
                <a:ea typeface="Aptos" panose="020B0004020202020204" pitchFamily="34" charset="0"/>
                <a:cs typeface="Times New Roman" panose="02020603050405020304" pitchFamily="18" charset="0"/>
              </a:rPr>
              <a:t>ὁμοιότης</a:t>
            </a:r>
            <a:r>
              <a:rPr lang="el-GR"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i="1" kern="100" dirty="0" err="1">
                <a:effectLst/>
                <a:latin typeface="Palatino Linotype" panose="02040502050505030304" pitchFamily="18" charset="0"/>
                <a:ea typeface="Aptos" panose="020B0004020202020204" pitchFamily="34" charset="0"/>
                <a:cs typeface="Times New Roman" panose="02020603050405020304" pitchFamily="18" charset="0"/>
              </a:rPr>
              <a:t>ἀλλὰ</a:t>
            </a:r>
            <a:r>
              <a:rPr lang="el-GR" i="1" kern="100" dirty="0">
                <a:effectLst/>
                <a:latin typeface="Palatino Linotype" panose="02040502050505030304" pitchFamily="18" charset="0"/>
                <a:ea typeface="Aptos" panose="020B0004020202020204" pitchFamily="34" charset="0"/>
                <a:cs typeface="Times New Roman" panose="02020603050405020304" pitchFamily="18" charset="0"/>
              </a:rPr>
              <a:t> πράγματος </a:t>
            </a:r>
            <a:r>
              <a:rPr lang="el-GR" i="1" kern="100" dirty="0" err="1">
                <a:effectLst/>
                <a:latin typeface="Palatino Linotype" panose="02040502050505030304" pitchFamily="18" charset="0"/>
                <a:ea typeface="Aptos" panose="020B0004020202020204" pitchFamily="34" charset="0"/>
                <a:cs typeface="Times New Roman" panose="02020603050405020304" pitchFamily="18" charset="0"/>
              </a:rPr>
              <a:t>ταυτότης</a:t>
            </a:r>
            <a:r>
              <a:rPr lang="el-GR"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i="1" kern="100" dirty="0" err="1">
                <a:effectLst/>
                <a:latin typeface="Palatino Linotype" panose="02040502050505030304" pitchFamily="18" charset="0"/>
                <a:ea typeface="Aptos" panose="020B0004020202020204" pitchFamily="34" charset="0"/>
                <a:cs typeface="Times New Roman" panose="02020603050405020304" pitchFamily="18" charset="0"/>
              </a:rPr>
              <a:t>Εἰς</a:t>
            </a:r>
            <a:r>
              <a:rPr lang="el-GR"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i="1" kern="100" dirty="0" err="1">
                <a:effectLst/>
                <a:latin typeface="Palatino Linotype" panose="02040502050505030304" pitchFamily="18" charset="0"/>
                <a:ea typeface="Aptos" panose="020B0004020202020204" pitchFamily="34" charset="0"/>
                <a:cs typeface="Times New Roman" panose="02020603050405020304" pitchFamily="18" charset="0"/>
              </a:rPr>
              <a:t>τὴν</a:t>
            </a:r>
            <a:r>
              <a:rPr lang="el-GR"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i="1" kern="100" dirty="0" err="1">
                <a:effectLst/>
                <a:latin typeface="Palatino Linotype" panose="02040502050505030304" pitchFamily="18" charset="0"/>
                <a:ea typeface="Aptos" panose="020B0004020202020204" pitchFamily="34" charset="0"/>
                <a:cs typeface="Times New Roman" panose="02020603050405020304" pitchFamily="18" charset="0"/>
              </a:rPr>
              <a:t>θείαν</a:t>
            </a:r>
            <a:r>
              <a:rPr lang="el-GR"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i="1" kern="100" dirty="0" err="1">
                <a:effectLst/>
                <a:latin typeface="Palatino Linotype" panose="02040502050505030304" pitchFamily="18" charset="0"/>
                <a:ea typeface="Aptos" panose="020B0004020202020204" pitchFamily="34" charset="0"/>
                <a:cs typeface="Times New Roman" panose="02020603050405020304" pitchFamily="18" charset="0"/>
              </a:rPr>
              <a:t>λειτουργίαν</a:t>
            </a:r>
            <a:r>
              <a:rPr lang="el-GR" kern="100" dirty="0">
                <a:effectLst/>
                <a:latin typeface="Palatino Linotype" panose="02040502050505030304" pitchFamily="18" charset="0"/>
                <a:ea typeface="Aptos" panose="020B0004020202020204" pitchFamily="34" charset="0"/>
                <a:cs typeface="Times New Roman" panose="02020603050405020304" pitchFamily="18" charset="0"/>
              </a:rPr>
              <a:t>, ΛΗ΄, </a:t>
            </a:r>
            <a:r>
              <a:rPr lang="en-GB" kern="100" dirty="0">
                <a:effectLst/>
                <a:latin typeface="Palatino Linotype" panose="02040502050505030304" pitchFamily="18" charset="0"/>
                <a:ea typeface="Aptos" panose="020B0004020202020204" pitchFamily="34" charset="0"/>
                <a:cs typeface="Times New Roman" panose="02020603050405020304" pitchFamily="18" charset="0"/>
              </a:rPr>
              <a:t>PG</a:t>
            </a:r>
            <a:r>
              <a:rPr lang="el-GR" kern="100" dirty="0">
                <a:effectLst/>
                <a:latin typeface="Palatino Linotype" panose="02040502050505030304" pitchFamily="18" charset="0"/>
                <a:ea typeface="Aptos" panose="020B0004020202020204" pitchFamily="34" charset="0"/>
                <a:cs typeface="Times New Roman" panose="02020603050405020304" pitchFamily="18" charset="0"/>
              </a:rPr>
              <a:t> 150, 452</a:t>
            </a:r>
            <a:r>
              <a:rPr lang="en-GB" kern="100" dirty="0">
                <a:effectLst/>
                <a:latin typeface="Palatino Linotype" panose="02040502050505030304" pitchFamily="18" charset="0"/>
                <a:ea typeface="Aptos" panose="020B0004020202020204" pitchFamily="34" charset="0"/>
                <a:cs typeface="Times New Roman" panose="02020603050405020304" pitchFamily="18" charset="0"/>
              </a:rPr>
              <a:t>CD</a:t>
            </a:r>
            <a:r>
              <a:rPr lang="el-GR" kern="100" dirty="0">
                <a:effectLst/>
                <a:latin typeface="Palatino Linotype" panose="02040502050505030304" pitchFamily="18" charset="0"/>
                <a:ea typeface="Aptos" panose="020B0004020202020204" pitchFamily="34" charset="0"/>
                <a:cs typeface="Times New Roman" panose="02020603050405020304" pitchFamily="18" charset="0"/>
              </a:rPr>
              <a:t>).  </a:t>
            </a:r>
            <a:endParaRPr lang="el-GR" kern="100" dirty="0">
              <a:effectLst/>
              <a:latin typeface="Aptos" panose="020B0004020202020204" pitchFamily="34" charset="0"/>
              <a:ea typeface="Aptos" panose="020B0004020202020204" pitchFamily="34" charset="0"/>
              <a:cs typeface="Times New Roman" panose="02020603050405020304" pitchFamily="18" charset="0"/>
            </a:endParaRPr>
          </a:p>
          <a:p>
            <a:endParaRPr lang="el-GR" dirty="0"/>
          </a:p>
        </p:txBody>
      </p:sp>
    </p:spTree>
    <p:extLst>
      <p:ext uri="{BB962C8B-B14F-4D97-AF65-F5344CB8AC3E}">
        <p14:creationId xmlns:p14="http://schemas.microsoft.com/office/powerpoint/2010/main" val="190005931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24BF434-CAB9-98A7-AE17-E409F5E6866F}"/>
              </a:ext>
            </a:extLst>
          </p:cNvPr>
          <p:cNvSpPr>
            <a:spLocks noGrp="1"/>
          </p:cNvSpPr>
          <p:nvPr>
            <p:ph type="title"/>
          </p:nvPr>
        </p:nvSpPr>
        <p:spPr>
          <a:xfrm>
            <a:off x="838200" y="18256"/>
            <a:ext cx="10515600" cy="562769"/>
          </a:xfrm>
        </p:spPr>
        <p:txBody>
          <a:bodyPr>
            <a:normAutofit fontScale="90000"/>
          </a:bodyPr>
          <a:lstStyle/>
          <a:p>
            <a:pPr algn="ctr"/>
            <a:r>
              <a:rPr lang="el-GR" dirty="0"/>
              <a:t>Το μυστήριο του βαπτίσματος</a:t>
            </a:r>
          </a:p>
        </p:txBody>
      </p:sp>
      <p:sp>
        <p:nvSpPr>
          <p:cNvPr id="3" name="Θέση περιεχομένου 2">
            <a:extLst>
              <a:ext uri="{FF2B5EF4-FFF2-40B4-BE49-F238E27FC236}">
                <a16:creationId xmlns:a16="http://schemas.microsoft.com/office/drawing/2014/main" id="{F97F9641-5AA6-7923-59C7-24284A4C120C}"/>
              </a:ext>
            </a:extLst>
          </p:cNvPr>
          <p:cNvSpPr>
            <a:spLocks noGrp="1"/>
          </p:cNvSpPr>
          <p:nvPr>
            <p:ph idx="1"/>
          </p:nvPr>
        </p:nvSpPr>
        <p:spPr>
          <a:xfrm>
            <a:off x="0" y="476250"/>
            <a:ext cx="12192000" cy="6381750"/>
          </a:xfrm>
        </p:spPr>
        <p:txBody>
          <a:bodyPr>
            <a:normAutofit fontScale="92500" lnSpcReduction="20000"/>
          </a:bodyPr>
          <a:lstStyle/>
          <a:p>
            <a:r>
              <a:rPr lang="el-GR" sz="2500" kern="100" dirty="0">
                <a:effectLst/>
                <a:latin typeface="Palatino Linotype" panose="02040502050505030304" pitchFamily="18" charset="0"/>
                <a:ea typeface="Aptos" panose="020B0004020202020204" pitchFamily="34" charset="0"/>
                <a:cs typeface="Times New Roman" panose="02020603050405020304" pitchFamily="18" charset="0"/>
              </a:rPr>
              <a:t>Από όλα τα μυστήρια της Εκκλησίας χρονικά πρώτο τελείται το βάπτισμα, διότι «</a:t>
            </a:r>
            <a:r>
              <a:rPr lang="el-GR" sz="2500" i="1" kern="100" dirty="0" err="1">
                <a:effectLst/>
                <a:latin typeface="Palatino Linotype" panose="02040502050505030304" pitchFamily="18" charset="0"/>
                <a:ea typeface="Aptos" panose="020B0004020202020204" pitchFamily="34" charset="0"/>
                <a:cs typeface="Times New Roman" panose="02020603050405020304" pitchFamily="18" charset="0"/>
              </a:rPr>
              <a:t>πρὸ</a:t>
            </a:r>
            <a:r>
              <a:rPr lang="el-GR" sz="25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500" i="1" kern="100" dirty="0" err="1">
                <a:effectLst/>
                <a:latin typeface="Palatino Linotype" panose="02040502050505030304" pitchFamily="18" charset="0"/>
                <a:ea typeface="Aptos" panose="020B0004020202020204" pitchFamily="34" charset="0"/>
                <a:cs typeface="Times New Roman" panose="02020603050405020304" pitchFamily="18" charset="0"/>
              </a:rPr>
              <a:t>τῶν</a:t>
            </a:r>
            <a:r>
              <a:rPr lang="el-GR" sz="25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500" i="1" kern="100" dirty="0" err="1">
                <a:effectLst/>
                <a:latin typeface="Palatino Linotype" panose="02040502050505030304" pitchFamily="18" charset="0"/>
                <a:ea typeface="Aptos" panose="020B0004020202020204" pitchFamily="34" charset="0"/>
                <a:cs typeface="Times New Roman" panose="02020603050405020304" pitchFamily="18" charset="0"/>
              </a:rPr>
              <a:t>ἄλλων</a:t>
            </a:r>
            <a:r>
              <a:rPr lang="el-GR" sz="25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500" i="1" kern="100" dirty="0" err="1">
                <a:effectLst/>
                <a:latin typeface="Palatino Linotype" panose="02040502050505030304" pitchFamily="18" charset="0"/>
                <a:ea typeface="Aptos" panose="020B0004020202020204" pitchFamily="34" charset="0"/>
                <a:cs typeface="Times New Roman" panose="02020603050405020304" pitchFamily="18" charset="0"/>
              </a:rPr>
              <a:t>τοῦτο</a:t>
            </a:r>
            <a:r>
              <a:rPr lang="el-GR" sz="2500" i="1" kern="100" dirty="0">
                <a:effectLst/>
                <a:latin typeface="Palatino Linotype" panose="02040502050505030304" pitchFamily="18" charset="0"/>
                <a:ea typeface="Aptos" panose="020B0004020202020204" pitchFamily="34" charset="0"/>
                <a:cs typeface="Times New Roman" panose="02020603050405020304" pitchFamily="18" charset="0"/>
              </a:rPr>
              <a:t> χριστιανούς </a:t>
            </a:r>
            <a:r>
              <a:rPr lang="el-GR" sz="2500" i="1" kern="100" dirty="0" err="1">
                <a:effectLst/>
                <a:latin typeface="Palatino Linotype" panose="02040502050505030304" pitchFamily="18" charset="0"/>
                <a:ea typeface="Aptos" panose="020B0004020202020204" pitchFamily="34" charset="0"/>
                <a:cs typeface="Times New Roman" panose="02020603050405020304" pitchFamily="18" charset="0"/>
              </a:rPr>
              <a:t>εἰς</a:t>
            </a:r>
            <a:r>
              <a:rPr lang="el-GR" sz="25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500" i="1" kern="100" dirty="0" err="1">
                <a:effectLst/>
                <a:latin typeface="Palatino Linotype" panose="02040502050505030304" pitchFamily="18" charset="0"/>
                <a:ea typeface="Aptos" panose="020B0004020202020204" pitchFamily="34" charset="0"/>
                <a:cs typeface="Times New Roman" panose="02020603050405020304" pitchFamily="18" charset="0"/>
              </a:rPr>
              <a:t>τὴν</a:t>
            </a:r>
            <a:r>
              <a:rPr lang="el-GR" sz="25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500" i="1" kern="100" dirty="0" err="1">
                <a:effectLst/>
                <a:latin typeface="Palatino Linotype" panose="02040502050505030304" pitchFamily="18" charset="0"/>
                <a:ea typeface="Aptos" panose="020B0004020202020204" pitchFamily="34" charset="0"/>
                <a:cs typeface="Times New Roman" panose="02020603050405020304" pitchFamily="18" charset="0"/>
              </a:rPr>
              <a:t>καινὴν</a:t>
            </a:r>
            <a:r>
              <a:rPr lang="el-GR" sz="25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500" i="1" kern="100" dirty="0" err="1">
                <a:effectLst/>
                <a:latin typeface="Palatino Linotype" panose="02040502050505030304" pitchFamily="18" charset="0"/>
                <a:ea typeface="Aptos" panose="020B0004020202020204" pitchFamily="34" charset="0"/>
                <a:cs typeface="Times New Roman" panose="02020603050405020304" pitchFamily="18" charset="0"/>
              </a:rPr>
              <a:t>εἰσάγει</a:t>
            </a:r>
            <a:r>
              <a:rPr lang="el-GR" sz="25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500" i="1" kern="100" dirty="0" err="1">
                <a:effectLst/>
                <a:latin typeface="Palatino Linotype" panose="02040502050505030304" pitchFamily="18" charset="0"/>
                <a:ea typeface="Aptos" panose="020B0004020202020204" pitchFamily="34" charset="0"/>
                <a:cs typeface="Times New Roman" panose="02020603050405020304" pitchFamily="18" charset="0"/>
              </a:rPr>
              <a:t>ζωήν</a:t>
            </a:r>
            <a:r>
              <a:rPr lang="el-GR" sz="2500"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500" i="1" kern="100" dirty="0" err="1">
                <a:effectLst/>
                <a:latin typeface="Palatino Linotype" panose="02040502050505030304" pitchFamily="18" charset="0"/>
                <a:ea typeface="Aptos" panose="020B0004020202020204" pitchFamily="34" charset="0"/>
                <a:cs typeface="Times New Roman" panose="02020603050405020304" pitchFamily="18" charset="0"/>
              </a:rPr>
              <a:t>Περὶ</a:t>
            </a:r>
            <a:r>
              <a:rPr lang="el-GR" sz="25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500" i="1" kern="100" dirty="0" err="1">
                <a:effectLst/>
                <a:latin typeface="Palatino Linotype" panose="02040502050505030304" pitchFamily="18" charset="0"/>
                <a:ea typeface="Aptos" panose="020B0004020202020204" pitchFamily="34" charset="0"/>
                <a:cs typeface="Times New Roman" panose="02020603050405020304" pitchFamily="18" charset="0"/>
              </a:rPr>
              <a:t>τῆς</a:t>
            </a:r>
            <a:r>
              <a:rPr lang="el-GR" sz="25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500" i="1" kern="100" dirty="0" err="1">
                <a:effectLst/>
                <a:latin typeface="Palatino Linotype" panose="02040502050505030304" pitchFamily="18" charset="0"/>
                <a:ea typeface="Aptos" panose="020B0004020202020204" pitchFamily="34" charset="0"/>
                <a:cs typeface="Times New Roman" panose="02020603050405020304" pitchFamily="18" charset="0"/>
              </a:rPr>
              <a:t>ἐν</a:t>
            </a:r>
            <a:r>
              <a:rPr lang="el-GR" sz="25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500" i="1" kern="100" dirty="0" err="1">
                <a:effectLst/>
                <a:latin typeface="Palatino Linotype" panose="02040502050505030304" pitchFamily="18" charset="0"/>
                <a:ea typeface="Aptos" panose="020B0004020202020204" pitchFamily="34" charset="0"/>
                <a:cs typeface="Times New Roman" panose="02020603050405020304" pitchFamily="18" charset="0"/>
              </a:rPr>
              <a:t>Χριστῷ</a:t>
            </a:r>
            <a:r>
              <a:rPr lang="el-GR" sz="25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500" i="1" kern="100" dirty="0" err="1">
                <a:effectLst/>
                <a:latin typeface="Palatino Linotype" panose="02040502050505030304" pitchFamily="18" charset="0"/>
                <a:ea typeface="Aptos" panose="020B0004020202020204" pitchFamily="34" charset="0"/>
                <a:cs typeface="Times New Roman" panose="02020603050405020304" pitchFamily="18" charset="0"/>
              </a:rPr>
              <a:t>ζωῆς</a:t>
            </a:r>
            <a:r>
              <a:rPr lang="el-GR" sz="2500" i="1" kern="100" dirty="0">
                <a:effectLst/>
                <a:latin typeface="Palatino Linotype" panose="02040502050505030304" pitchFamily="18" charset="0"/>
                <a:ea typeface="Aptos" panose="020B0004020202020204" pitchFamily="34" charset="0"/>
                <a:cs typeface="Times New Roman" panose="02020603050405020304" pitchFamily="18" charset="0"/>
              </a:rPr>
              <a:t>. Λόγος Β΄,</a:t>
            </a:r>
            <a:r>
              <a:rPr lang="el-GR" sz="2500"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n-GB" sz="2500" kern="100" dirty="0">
                <a:effectLst/>
                <a:latin typeface="Palatino Linotype" panose="02040502050505030304" pitchFamily="18" charset="0"/>
                <a:ea typeface="Aptos" panose="020B0004020202020204" pitchFamily="34" charset="0"/>
                <a:cs typeface="Times New Roman" panose="02020603050405020304" pitchFamily="18" charset="0"/>
              </a:rPr>
              <a:t>PG</a:t>
            </a:r>
            <a:r>
              <a:rPr lang="el-GR" sz="2500" kern="100" dirty="0">
                <a:effectLst/>
                <a:latin typeface="Palatino Linotype" panose="02040502050505030304" pitchFamily="18" charset="0"/>
                <a:ea typeface="Aptos" panose="020B0004020202020204" pitchFamily="34" charset="0"/>
                <a:cs typeface="Times New Roman" panose="02020603050405020304" pitchFamily="18" charset="0"/>
              </a:rPr>
              <a:t> 150, 524Β). Βάπτισμα λοιπόν είναι </a:t>
            </a:r>
            <a:r>
              <a:rPr lang="el-GR" sz="2500" b="1" kern="100" dirty="0">
                <a:solidFill>
                  <a:srgbClr val="FF0000"/>
                </a:solidFill>
                <a:effectLst/>
                <a:latin typeface="Palatino Linotype" panose="02040502050505030304" pitchFamily="18" charset="0"/>
                <a:ea typeface="Aptos" panose="020B0004020202020204" pitchFamily="34" charset="0"/>
                <a:cs typeface="Times New Roman" panose="02020603050405020304" pitchFamily="18" charset="0"/>
              </a:rPr>
              <a:t>«</a:t>
            </a:r>
            <a:r>
              <a:rPr lang="el-GR" sz="2500" b="1" i="1" kern="100" dirty="0" err="1">
                <a:solidFill>
                  <a:srgbClr val="FF0000"/>
                </a:solidFill>
                <a:effectLst/>
                <a:latin typeface="Palatino Linotype" panose="02040502050505030304" pitchFamily="18" charset="0"/>
                <a:ea typeface="Aptos" panose="020B0004020202020204" pitchFamily="34" charset="0"/>
                <a:cs typeface="Times New Roman" panose="02020603050405020304" pitchFamily="18" charset="0"/>
              </a:rPr>
              <a:t>τὸ</a:t>
            </a:r>
            <a:r>
              <a:rPr lang="el-GR" sz="2500" b="1" i="1" kern="100" dirty="0">
                <a:solidFill>
                  <a:srgbClr val="FF0000"/>
                </a:solidFill>
                <a:effectLst/>
                <a:latin typeface="Palatino Linotype" panose="02040502050505030304" pitchFamily="18" charset="0"/>
                <a:ea typeface="Aptos" panose="020B0004020202020204" pitchFamily="34" charset="0"/>
                <a:cs typeface="Times New Roman" panose="02020603050405020304" pitchFamily="18" charset="0"/>
              </a:rPr>
              <a:t> </a:t>
            </a:r>
            <a:r>
              <a:rPr lang="el-GR" sz="2500" b="1" i="1" kern="100" dirty="0" err="1">
                <a:solidFill>
                  <a:srgbClr val="FF0000"/>
                </a:solidFill>
                <a:effectLst/>
                <a:latin typeface="Palatino Linotype" panose="02040502050505030304" pitchFamily="18" charset="0"/>
                <a:ea typeface="Aptos" panose="020B0004020202020204" pitchFamily="34" charset="0"/>
                <a:cs typeface="Times New Roman" panose="02020603050405020304" pitchFamily="18" charset="0"/>
              </a:rPr>
              <a:t>κατὰ</a:t>
            </a:r>
            <a:r>
              <a:rPr lang="el-GR" sz="2500" b="1" i="1" kern="100" dirty="0">
                <a:solidFill>
                  <a:srgbClr val="FF0000"/>
                </a:solidFill>
                <a:effectLst/>
                <a:latin typeface="Palatino Linotype" panose="02040502050505030304" pitchFamily="18" charset="0"/>
                <a:ea typeface="Aptos" panose="020B0004020202020204" pitchFamily="34" charset="0"/>
                <a:cs typeface="Times New Roman" panose="02020603050405020304" pitchFamily="18" charset="0"/>
              </a:rPr>
              <a:t> </a:t>
            </a:r>
            <a:r>
              <a:rPr lang="el-GR" sz="2500" b="1" i="1" kern="100" dirty="0" err="1">
                <a:solidFill>
                  <a:srgbClr val="FF0000"/>
                </a:solidFill>
                <a:effectLst/>
                <a:latin typeface="Palatino Linotype" panose="02040502050505030304" pitchFamily="18" charset="0"/>
                <a:ea typeface="Aptos" panose="020B0004020202020204" pitchFamily="34" charset="0"/>
                <a:cs typeface="Times New Roman" panose="02020603050405020304" pitchFamily="18" charset="0"/>
              </a:rPr>
              <a:t>Χριστὸν</a:t>
            </a:r>
            <a:r>
              <a:rPr lang="el-GR" sz="2500" b="1" i="1" kern="100" dirty="0">
                <a:solidFill>
                  <a:srgbClr val="FF0000"/>
                </a:solidFill>
                <a:effectLst/>
                <a:latin typeface="Palatino Linotype" panose="02040502050505030304" pitchFamily="18" charset="0"/>
                <a:ea typeface="Aptos" panose="020B0004020202020204" pitchFamily="34" charset="0"/>
                <a:cs typeface="Times New Roman" panose="02020603050405020304" pitchFamily="18" charset="0"/>
              </a:rPr>
              <a:t> </a:t>
            </a:r>
            <a:r>
              <a:rPr lang="el-GR" sz="2500" b="1" i="1" kern="100" dirty="0" err="1">
                <a:solidFill>
                  <a:srgbClr val="FF0000"/>
                </a:solidFill>
                <a:effectLst/>
                <a:latin typeface="Palatino Linotype" panose="02040502050505030304" pitchFamily="18" charset="0"/>
                <a:ea typeface="Aptos" panose="020B0004020202020204" pitchFamily="34" charset="0"/>
                <a:cs typeface="Times New Roman" panose="02020603050405020304" pitchFamily="18" charset="0"/>
              </a:rPr>
              <a:t>γεννηθῆναι</a:t>
            </a:r>
            <a:r>
              <a:rPr lang="el-GR" sz="2500" b="1" i="1" kern="100" dirty="0">
                <a:solidFill>
                  <a:srgbClr val="FF0000"/>
                </a:solidFill>
                <a:effectLst/>
                <a:latin typeface="Palatino Linotype" panose="02040502050505030304" pitchFamily="18" charset="0"/>
                <a:ea typeface="Aptos" panose="020B0004020202020204" pitchFamily="34" charset="0"/>
                <a:cs typeface="Times New Roman" panose="02020603050405020304" pitchFamily="18" charset="0"/>
              </a:rPr>
              <a:t> </a:t>
            </a:r>
            <a:r>
              <a:rPr lang="el-GR" sz="2500" b="1" i="1" kern="100" dirty="0" err="1">
                <a:solidFill>
                  <a:srgbClr val="FF0000"/>
                </a:solidFill>
                <a:effectLst/>
                <a:latin typeface="Palatino Linotype" panose="02040502050505030304" pitchFamily="18" charset="0"/>
                <a:ea typeface="Aptos" panose="020B0004020202020204" pitchFamily="34" charset="0"/>
                <a:cs typeface="Times New Roman" panose="02020603050405020304" pitchFamily="18" charset="0"/>
              </a:rPr>
              <a:t>καὶ</a:t>
            </a:r>
            <a:r>
              <a:rPr lang="el-GR" sz="2500" b="1" i="1" kern="100" dirty="0">
                <a:solidFill>
                  <a:srgbClr val="FF0000"/>
                </a:solidFill>
                <a:effectLst/>
                <a:latin typeface="Palatino Linotype" panose="02040502050505030304" pitchFamily="18" charset="0"/>
                <a:ea typeface="Aptos" panose="020B0004020202020204" pitchFamily="34" charset="0"/>
                <a:cs typeface="Times New Roman" panose="02020603050405020304" pitchFamily="18" charset="0"/>
              </a:rPr>
              <a:t> </a:t>
            </a:r>
            <a:r>
              <a:rPr lang="el-GR" sz="2500" b="1" i="1" kern="100" dirty="0" err="1">
                <a:solidFill>
                  <a:srgbClr val="FF0000"/>
                </a:solidFill>
                <a:effectLst/>
                <a:latin typeface="Palatino Linotype" panose="02040502050505030304" pitchFamily="18" charset="0"/>
                <a:ea typeface="Aptos" panose="020B0004020202020204" pitchFamily="34" charset="0"/>
                <a:cs typeface="Times New Roman" panose="02020603050405020304" pitchFamily="18" charset="0"/>
              </a:rPr>
              <a:t>λαβεῖν</a:t>
            </a:r>
            <a:r>
              <a:rPr lang="el-GR" sz="2500" b="1" i="1" kern="100" dirty="0">
                <a:solidFill>
                  <a:srgbClr val="FF0000"/>
                </a:solidFill>
                <a:effectLst/>
                <a:latin typeface="Palatino Linotype" panose="02040502050505030304" pitchFamily="18" charset="0"/>
                <a:ea typeface="Aptos" panose="020B0004020202020204" pitchFamily="34" charset="0"/>
                <a:cs typeface="Times New Roman" panose="02020603050405020304" pitchFamily="18" charset="0"/>
              </a:rPr>
              <a:t> </a:t>
            </a:r>
            <a:r>
              <a:rPr lang="el-GR" sz="2500" b="1" i="1" kern="100" dirty="0" err="1">
                <a:solidFill>
                  <a:srgbClr val="FF0000"/>
                </a:solidFill>
                <a:effectLst/>
                <a:latin typeface="Palatino Linotype" panose="02040502050505030304" pitchFamily="18" charset="0"/>
                <a:ea typeface="Aptos" panose="020B0004020202020204" pitchFamily="34" charset="0"/>
                <a:cs typeface="Times New Roman" panose="02020603050405020304" pitchFamily="18" charset="0"/>
              </a:rPr>
              <a:t>αὐτὸ</a:t>
            </a:r>
            <a:r>
              <a:rPr lang="el-GR" sz="2500" b="1" i="1" kern="100" dirty="0">
                <a:solidFill>
                  <a:srgbClr val="FF0000"/>
                </a:solidFill>
                <a:effectLst/>
                <a:latin typeface="Palatino Linotype" panose="02040502050505030304" pitchFamily="18" charset="0"/>
                <a:ea typeface="Aptos" panose="020B0004020202020204" pitchFamily="34" charset="0"/>
                <a:cs typeface="Times New Roman" panose="02020603050405020304" pitchFamily="18" charset="0"/>
              </a:rPr>
              <a:t> </a:t>
            </a:r>
            <a:r>
              <a:rPr lang="el-GR" sz="2500" b="1" i="1" kern="100" dirty="0" err="1">
                <a:solidFill>
                  <a:srgbClr val="FF0000"/>
                </a:solidFill>
                <a:effectLst/>
                <a:latin typeface="Palatino Linotype" panose="02040502050505030304" pitchFamily="18" charset="0"/>
                <a:ea typeface="Aptos" panose="020B0004020202020204" pitchFamily="34" charset="0"/>
                <a:cs typeface="Times New Roman" panose="02020603050405020304" pitchFamily="18" charset="0"/>
              </a:rPr>
              <a:t>τὸ</a:t>
            </a:r>
            <a:r>
              <a:rPr lang="el-GR" sz="2500" b="1" i="1" kern="100" dirty="0">
                <a:solidFill>
                  <a:srgbClr val="FF0000"/>
                </a:solidFill>
                <a:effectLst/>
                <a:latin typeface="Palatino Linotype" panose="02040502050505030304" pitchFamily="18" charset="0"/>
                <a:ea typeface="Aptos" panose="020B0004020202020204" pitchFamily="34" charset="0"/>
                <a:cs typeface="Times New Roman" panose="02020603050405020304" pitchFamily="18" charset="0"/>
              </a:rPr>
              <a:t> </a:t>
            </a:r>
            <a:r>
              <a:rPr lang="el-GR" sz="2500" b="1" i="1" kern="100" dirty="0" err="1">
                <a:solidFill>
                  <a:srgbClr val="FF0000"/>
                </a:solidFill>
                <a:effectLst/>
                <a:latin typeface="Palatino Linotype" panose="02040502050505030304" pitchFamily="18" charset="0"/>
                <a:ea typeface="Aptos" panose="020B0004020202020204" pitchFamily="34" charset="0"/>
                <a:cs typeface="Times New Roman" panose="02020603050405020304" pitchFamily="18" charset="0"/>
              </a:rPr>
              <a:t>εἶναι</a:t>
            </a:r>
            <a:r>
              <a:rPr lang="el-GR" sz="2500" b="1" i="1" kern="100" dirty="0">
                <a:solidFill>
                  <a:srgbClr val="FF0000"/>
                </a:solidFill>
                <a:effectLst/>
                <a:latin typeface="Palatino Linotype" panose="02040502050505030304" pitchFamily="18" charset="0"/>
                <a:ea typeface="Aptos" panose="020B0004020202020204" pitchFamily="34" charset="0"/>
                <a:cs typeface="Times New Roman" panose="02020603050405020304" pitchFamily="18" charset="0"/>
              </a:rPr>
              <a:t> </a:t>
            </a:r>
            <a:r>
              <a:rPr lang="el-GR" sz="2500" b="1" i="1" kern="100" dirty="0" err="1">
                <a:solidFill>
                  <a:srgbClr val="FF0000"/>
                </a:solidFill>
                <a:effectLst/>
                <a:latin typeface="Palatino Linotype" panose="02040502050505030304" pitchFamily="18" charset="0"/>
                <a:ea typeface="Aptos" panose="020B0004020202020204" pitchFamily="34" charset="0"/>
                <a:cs typeface="Times New Roman" panose="02020603050405020304" pitchFamily="18" charset="0"/>
              </a:rPr>
              <a:t>καὶ</a:t>
            </a:r>
            <a:r>
              <a:rPr lang="el-GR" sz="2500" b="1" i="1" kern="100" dirty="0">
                <a:solidFill>
                  <a:srgbClr val="FF0000"/>
                </a:solidFill>
                <a:effectLst/>
                <a:latin typeface="Palatino Linotype" panose="02040502050505030304" pitchFamily="18" charset="0"/>
                <a:ea typeface="Aptos" panose="020B0004020202020204" pitchFamily="34" charset="0"/>
                <a:cs typeface="Times New Roman" panose="02020603050405020304" pitchFamily="18" charset="0"/>
              </a:rPr>
              <a:t> </a:t>
            </a:r>
            <a:r>
              <a:rPr lang="el-GR" sz="2500" b="1" i="1" kern="100" dirty="0" err="1">
                <a:solidFill>
                  <a:srgbClr val="FF0000"/>
                </a:solidFill>
                <a:effectLst/>
                <a:latin typeface="Palatino Linotype" panose="02040502050505030304" pitchFamily="18" charset="0"/>
                <a:ea typeface="Aptos" panose="020B0004020202020204" pitchFamily="34" charset="0"/>
                <a:cs typeface="Times New Roman" panose="02020603050405020304" pitchFamily="18" charset="0"/>
              </a:rPr>
              <a:t>ὑποστῆναι</a:t>
            </a:r>
            <a:r>
              <a:rPr lang="el-GR" sz="2500" b="1" i="1" kern="100" dirty="0">
                <a:solidFill>
                  <a:srgbClr val="FF0000"/>
                </a:solidFill>
                <a:effectLst/>
                <a:latin typeface="Palatino Linotype" panose="02040502050505030304" pitchFamily="18" charset="0"/>
                <a:ea typeface="Aptos" panose="020B0004020202020204" pitchFamily="34" charset="0"/>
                <a:cs typeface="Times New Roman" panose="02020603050405020304" pitchFamily="18" charset="0"/>
              </a:rPr>
              <a:t> </a:t>
            </a:r>
            <a:r>
              <a:rPr lang="el-GR" sz="2500" b="1" i="1" kern="100" dirty="0" err="1">
                <a:solidFill>
                  <a:srgbClr val="FF0000"/>
                </a:solidFill>
                <a:effectLst/>
                <a:latin typeface="Palatino Linotype" panose="02040502050505030304" pitchFamily="18" charset="0"/>
                <a:ea typeface="Aptos" panose="020B0004020202020204" pitchFamily="34" charset="0"/>
                <a:cs typeface="Times New Roman" panose="02020603050405020304" pitchFamily="18" charset="0"/>
              </a:rPr>
              <a:t>μηδὲν</a:t>
            </a:r>
            <a:r>
              <a:rPr lang="el-GR" sz="2500" b="1" i="1" kern="100" dirty="0">
                <a:solidFill>
                  <a:srgbClr val="FF0000"/>
                </a:solidFill>
                <a:effectLst/>
                <a:latin typeface="Palatino Linotype" panose="02040502050505030304" pitchFamily="18" charset="0"/>
                <a:ea typeface="Aptos" panose="020B0004020202020204" pitchFamily="34" charset="0"/>
                <a:cs typeface="Times New Roman" panose="02020603050405020304" pitchFamily="18" charset="0"/>
              </a:rPr>
              <a:t> </a:t>
            </a:r>
            <a:r>
              <a:rPr lang="el-GR" sz="2500" b="1" i="1" kern="100" dirty="0" err="1">
                <a:solidFill>
                  <a:srgbClr val="FF0000"/>
                </a:solidFill>
                <a:effectLst/>
                <a:latin typeface="Palatino Linotype" panose="02040502050505030304" pitchFamily="18" charset="0"/>
                <a:ea typeface="Aptos" panose="020B0004020202020204" pitchFamily="34" charset="0"/>
                <a:cs typeface="Times New Roman" panose="02020603050405020304" pitchFamily="18" charset="0"/>
              </a:rPr>
              <a:t>ὄντας</a:t>
            </a:r>
            <a:r>
              <a:rPr lang="el-GR" sz="2500" b="1" kern="100" dirty="0">
                <a:solidFill>
                  <a:srgbClr val="FF0000"/>
                </a:solidFill>
                <a:effectLst/>
                <a:latin typeface="Palatino Linotype" panose="02040502050505030304" pitchFamily="18" charset="0"/>
                <a:ea typeface="Aptos" panose="020B0004020202020204" pitchFamily="34" charset="0"/>
                <a:cs typeface="Times New Roman" panose="02020603050405020304" pitchFamily="18" charset="0"/>
              </a:rPr>
              <a:t>»</a:t>
            </a:r>
            <a:r>
              <a:rPr lang="el-GR" sz="2500"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500" i="1" kern="100" dirty="0" err="1">
                <a:effectLst/>
                <a:latin typeface="Palatino Linotype" panose="02040502050505030304" pitchFamily="18" charset="0"/>
                <a:ea typeface="Aptos" panose="020B0004020202020204" pitchFamily="34" charset="0"/>
                <a:cs typeface="Times New Roman" panose="02020603050405020304" pitchFamily="18" charset="0"/>
              </a:rPr>
              <a:t>Περὶ</a:t>
            </a:r>
            <a:r>
              <a:rPr lang="el-GR" sz="25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500" i="1" kern="100" dirty="0" err="1">
                <a:effectLst/>
                <a:latin typeface="Palatino Linotype" panose="02040502050505030304" pitchFamily="18" charset="0"/>
                <a:ea typeface="Aptos" panose="020B0004020202020204" pitchFamily="34" charset="0"/>
                <a:cs typeface="Times New Roman" panose="02020603050405020304" pitchFamily="18" charset="0"/>
              </a:rPr>
              <a:t>τῆς</a:t>
            </a:r>
            <a:r>
              <a:rPr lang="el-GR" sz="25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500" i="1" kern="100" dirty="0" err="1">
                <a:effectLst/>
                <a:latin typeface="Palatino Linotype" panose="02040502050505030304" pitchFamily="18" charset="0"/>
                <a:ea typeface="Aptos" panose="020B0004020202020204" pitchFamily="34" charset="0"/>
                <a:cs typeface="Times New Roman" panose="02020603050405020304" pitchFamily="18" charset="0"/>
              </a:rPr>
              <a:t>ἐν</a:t>
            </a:r>
            <a:r>
              <a:rPr lang="el-GR" sz="25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500" i="1" kern="100" dirty="0" err="1">
                <a:effectLst/>
                <a:latin typeface="Palatino Linotype" panose="02040502050505030304" pitchFamily="18" charset="0"/>
                <a:ea typeface="Aptos" panose="020B0004020202020204" pitchFamily="34" charset="0"/>
                <a:cs typeface="Times New Roman" panose="02020603050405020304" pitchFamily="18" charset="0"/>
              </a:rPr>
              <a:t>Χριστῷ</a:t>
            </a:r>
            <a:r>
              <a:rPr lang="el-GR" sz="25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500" i="1" kern="100" dirty="0" err="1">
                <a:effectLst/>
                <a:latin typeface="Palatino Linotype" panose="02040502050505030304" pitchFamily="18" charset="0"/>
                <a:ea typeface="Aptos" panose="020B0004020202020204" pitchFamily="34" charset="0"/>
                <a:cs typeface="Times New Roman" panose="02020603050405020304" pitchFamily="18" charset="0"/>
              </a:rPr>
              <a:t>ζωῆς</a:t>
            </a:r>
            <a:r>
              <a:rPr lang="el-GR" sz="2500" i="1" kern="100" dirty="0">
                <a:effectLst/>
                <a:latin typeface="Palatino Linotype" panose="02040502050505030304" pitchFamily="18" charset="0"/>
                <a:ea typeface="Aptos" panose="020B0004020202020204" pitchFamily="34" charset="0"/>
                <a:cs typeface="Times New Roman" panose="02020603050405020304" pitchFamily="18" charset="0"/>
              </a:rPr>
              <a:t>. Λόγος Β΄,</a:t>
            </a:r>
            <a:r>
              <a:rPr lang="el-GR" sz="2500"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n-GB" sz="2500" kern="100" dirty="0">
                <a:effectLst/>
                <a:latin typeface="Palatino Linotype" panose="02040502050505030304" pitchFamily="18" charset="0"/>
                <a:ea typeface="Aptos" panose="020B0004020202020204" pitchFamily="34" charset="0"/>
                <a:cs typeface="Times New Roman" panose="02020603050405020304" pitchFamily="18" charset="0"/>
              </a:rPr>
              <a:t>PG</a:t>
            </a:r>
            <a:r>
              <a:rPr lang="el-GR" sz="2500" kern="100" dirty="0">
                <a:effectLst/>
                <a:latin typeface="Palatino Linotype" panose="02040502050505030304" pitchFamily="18" charset="0"/>
                <a:ea typeface="Aptos" panose="020B0004020202020204" pitchFamily="34" charset="0"/>
                <a:cs typeface="Times New Roman" panose="02020603050405020304" pitchFamily="18" charset="0"/>
              </a:rPr>
              <a:t> 150, 524ΑΒ). </a:t>
            </a:r>
          </a:p>
          <a:p>
            <a:r>
              <a:rPr lang="el-GR" sz="2500" kern="100" dirty="0">
                <a:effectLst/>
                <a:latin typeface="Palatino Linotype" panose="02040502050505030304" pitchFamily="18" charset="0"/>
                <a:ea typeface="Aptos" panose="020B0004020202020204" pitchFamily="34" charset="0"/>
                <a:cs typeface="Times New Roman" panose="02020603050405020304" pitchFamily="18" charset="0"/>
              </a:rPr>
              <a:t>Το βάπτισμα είναι η κατά </a:t>
            </a:r>
            <a:r>
              <a:rPr lang="el-GR" sz="2500" kern="100" dirty="0" err="1">
                <a:effectLst/>
                <a:latin typeface="Palatino Linotype" panose="02040502050505030304" pitchFamily="18" charset="0"/>
                <a:ea typeface="Aptos" panose="020B0004020202020204" pitchFamily="34" charset="0"/>
                <a:cs typeface="Times New Roman" panose="02020603050405020304" pitchFamily="18" charset="0"/>
              </a:rPr>
              <a:t>Χριστόν</a:t>
            </a:r>
            <a:r>
              <a:rPr lang="el-GR" sz="2500" kern="100" dirty="0">
                <a:effectLst/>
                <a:latin typeface="Palatino Linotype" panose="02040502050505030304" pitchFamily="18" charset="0"/>
                <a:ea typeface="Aptos" panose="020B0004020202020204" pitchFamily="34" charset="0"/>
                <a:cs typeface="Times New Roman" panose="02020603050405020304" pitchFamily="18" charset="0"/>
              </a:rPr>
              <a:t> γέννηση του ανθρώπου. Με τη μετοχή του στο μυστήριο αυτό ο βαπτιζόμενος λαμβάνει την ίδια την πνευματική του ύπαρξη και υπόσταση, συνάμα απελευθερώνεται από την ανυπαρξία της </a:t>
            </a:r>
            <a:r>
              <a:rPr lang="el-GR" sz="2500" kern="100" dirty="0" err="1">
                <a:effectLst/>
                <a:latin typeface="Palatino Linotype" panose="02040502050505030304" pitchFamily="18" charset="0"/>
                <a:ea typeface="Aptos" panose="020B0004020202020204" pitchFamily="34" charset="0"/>
                <a:cs typeface="Times New Roman" panose="02020603050405020304" pitchFamily="18" charset="0"/>
              </a:rPr>
              <a:t>αμαρτικής</a:t>
            </a:r>
            <a:r>
              <a:rPr lang="el-GR" sz="2500" kern="100" dirty="0">
                <a:effectLst/>
                <a:latin typeface="Palatino Linotype" panose="02040502050505030304" pitchFamily="18" charset="0"/>
                <a:ea typeface="Aptos" panose="020B0004020202020204" pitchFamily="34" charset="0"/>
                <a:cs typeface="Times New Roman" panose="02020603050405020304" pitchFamily="18" charset="0"/>
              </a:rPr>
              <a:t> νέκρωσης στην οποία περιέπεσε. Η ανυπαρξία για την οποία κάνει λόγο ο </a:t>
            </a:r>
            <a:r>
              <a:rPr lang="el-GR" sz="2500" kern="100" dirty="0" err="1">
                <a:effectLst/>
                <a:latin typeface="Palatino Linotype" panose="02040502050505030304" pitchFamily="18" charset="0"/>
                <a:ea typeface="Aptos" panose="020B0004020202020204" pitchFamily="34" charset="0"/>
                <a:cs typeface="Times New Roman" panose="02020603050405020304" pitchFamily="18" charset="0"/>
              </a:rPr>
              <a:t>Καβάσιλας</a:t>
            </a:r>
            <a:r>
              <a:rPr lang="el-GR" sz="2500" kern="100" dirty="0">
                <a:effectLst/>
                <a:latin typeface="Palatino Linotype" panose="02040502050505030304" pitchFamily="18" charset="0"/>
                <a:ea typeface="Aptos" panose="020B0004020202020204" pitchFamily="34" charset="0"/>
                <a:cs typeface="Times New Roman" panose="02020603050405020304" pitchFamily="18" charset="0"/>
              </a:rPr>
              <a:t> προήλθε από την ακοινωνησία του ανθρώπου με τον Θεό. Αυτός είναι ο γόνος της προπατορικής αμαρτίας.</a:t>
            </a:r>
          </a:p>
          <a:p>
            <a:r>
              <a:rPr lang="el-GR" sz="2500" dirty="0">
                <a:effectLst/>
                <a:latin typeface="Palatino Linotype" panose="02040502050505030304" pitchFamily="18" charset="0"/>
                <a:ea typeface="Aptos" panose="020B0004020202020204" pitchFamily="34" charset="0"/>
                <a:cs typeface="Times New Roman" panose="02020603050405020304" pitchFamily="18" charset="0"/>
              </a:rPr>
              <a:t>Το βάπτισμα είναι το μυστήριο με το οποίο καταλύεται η προπατορική αμαρτία και νεκρώνονται όλες οι αμαρτίες που διέπραξε ο άνθρωπος πριν από αυτό. Ο άγιος </a:t>
            </a:r>
            <a:r>
              <a:rPr lang="el-GR" sz="2500" dirty="0" err="1">
                <a:effectLst/>
                <a:latin typeface="Palatino Linotype" panose="02040502050505030304" pitchFamily="18" charset="0"/>
                <a:ea typeface="Aptos" panose="020B0004020202020204" pitchFamily="34" charset="0"/>
                <a:cs typeface="Times New Roman" panose="02020603050405020304" pitchFamily="18" charset="0"/>
              </a:rPr>
              <a:t>Καβάσιλας</a:t>
            </a:r>
            <a:r>
              <a:rPr lang="el-GR" sz="2500" dirty="0">
                <a:effectLst/>
                <a:latin typeface="Palatino Linotype" panose="02040502050505030304" pitchFamily="18" charset="0"/>
                <a:ea typeface="Aptos" panose="020B0004020202020204" pitchFamily="34" charset="0"/>
                <a:cs typeface="Times New Roman" panose="02020603050405020304" pitchFamily="18" charset="0"/>
              </a:rPr>
              <a:t> λέει ότι η ψυχή κάθε ανθρώπου υπέστη την ζημία «</a:t>
            </a:r>
            <a:r>
              <a:rPr lang="el-GR" sz="2500" i="1" dirty="0" err="1">
                <a:effectLst/>
                <a:latin typeface="Palatino Linotype" panose="02040502050505030304" pitchFamily="18" charset="0"/>
                <a:ea typeface="Aptos" panose="020B0004020202020204" pitchFamily="34" charset="0"/>
                <a:cs typeface="Times New Roman" panose="02020603050405020304" pitchFamily="18" charset="0"/>
              </a:rPr>
              <a:t>τῆς</a:t>
            </a:r>
            <a:r>
              <a:rPr lang="el-GR" sz="2500" i="1"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500" i="1" dirty="0" err="1">
                <a:effectLst/>
                <a:latin typeface="Palatino Linotype" panose="02040502050505030304" pitchFamily="18" charset="0"/>
                <a:ea typeface="Aptos" panose="020B0004020202020204" pitchFamily="34" charset="0"/>
                <a:cs typeface="Times New Roman" panose="02020603050405020304" pitchFamily="18" charset="0"/>
              </a:rPr>
              <a:t>τοῦ</a:t>
            </a:r>
            <a:r>
              <a:rPr lang="el-GR" sz="2500" i="1" dirty="0">
                <a:effectLst/>
                <a:latin typeface="Palatino Linotype" panose="02040502050505030304" pitchFamily="18" charset="0"/>
                <a:ea typeface="Aptos" panose="020B0004020202020204" pitchFamily="34" charset="0"/>
                <a:cs typeface="Times New Roman" panose="02020603050405020304" pitchFamily="18" charset="0"/>
              </a:rPr>
              <a:t> πρώτου </a:t>
            </a:r>
            <a:r>
              <a:rPr lang="el-GR" sz="2500" i="1" dirty="0" err="1">
                <a:effectLst/>
                <a:latin typeface="Palatino Linotype" panose="02040502050505030304" pitchFamily="18" charset="0"/>
                <a:ea typeface="Aptos" panose="020B0004020202020204" pitchFamily="34" charset="0"/>
                <a:cs typeface="Times New Roman" panose="02020603050405020304" pitchFamily="18" charset="0"/>
              </a:rPr>
              <a:t>Ἀδὰμ</a:t>
            </a:r>
            <a:r>
              <a:rPr lang="el-GR" sz="2500" i="1"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500" i="1" dirty="0" err="1">
                <a:effectLst/>
                <a:latin typeface="Palatino Linotype" panose="02040502050505030304" pitchFamily="18" charset="0"/>
                <a:ea typeface="Aptos" panose="020B0004020202020204" pitchFamily="34" charset="0"/>
                <a:cs typeface="Times New Roman" panose="02020603050405020304" pitchFamily="18" charset="0"/>
              </a:rPr>
              <a:t>κληρονομῆσαι</a:t>
            </a:r>
            <a:r>
              <a:rPr lang="el-GR" sz="2500" i="1" dirty="0">
                <a:effectLst/>
                <a:latin typeface="Palatino Linotype" panose="02040502050505030304" pitchFamily="18" charset="0"/>
                <a:ea typeface="Aptos" panose="020B0004020202020204" pitchFamily="34" charset="0"/>
                <a:cs typeface="Times New Roman" panose="02020603050405020304" pitchFamily="18" charset="0"/>
              </a:rPr>
              <a:t> κακίας</a:t>
            </a:r>
            <a:r>
              <a:rPr lang="el-GR" sz="2500" dirty="0">
                <a:effectLst/>
                <a:latin typeface="Palatino Linotype" panose="02040502050505030304" pitchFamily="18" charset="0"/>
                <a:ea typeface="Aptos" panose="020B0004020202020204" pitchFamily="34" charset="0"/>
                <a:cs typeface="Times New Roman" panose="02020603050405020304" pitchFamily="18" charset="0"/>
              </a:rPr>
              <a:t>». Αυτή η κακία «</a:t>
            </a:r>
            <a:r>
              <a:rPr lang="el-GR" sz="2500" i="1" dirty="0">
                <a:effectLst/>
                <a:latin typeface="Palatino Linotype" panose="02040502050505030304" pitchFamily="18" charset="0"/>
                <a:ea typeface="Aptos" panose="020B0004020202020204" pitchFamily="34" charset="0"/>
                <a:cs typeface="Times New Roman" panose="02020603050405020304" pitchFamily="18" charset="0"/>
              </a:rPr>
              <a:t>μεταδόθηκε από την ψυχή του προς το σώμα, και από το σώμα του στα σώματα που γεννήθηκαν από αυτόν, και από τα σώματα αυτά μεταδόθηκε στις ψυχές. Αυτό ακριβώς είναι ο «παλαιός </a:t>
            </a:r>
            <a:r>
              <a:rPr lang="el-GR" sz="2500" i="1" dirty="0" err="1">
                <a:effectLst/>
                <a:latin typeface="Palatino Linotype" panose="02040502050505030304" pitchFamily="18" charset="0"/>
                <a:ea typeface="Aptos" panose="020B0004020202020204" pitchFamily="34" charset="0"/>
                <a:cs typeface="Times New Roman" panose="02020603050405020304" pitchFamily="18" charset="0"/>
              </a:rPr>
              <a:t>ἄνθρωπος</a:t>
            </a:r>
            <a:r>
              <a:rPr lang="el-GR" sz="2500" i="1" dirty="0">
                <a:effectLst/>
                <a:latin typeface="Palatino Linotype" panose="02040502050505030304" pitchFamily="18" charset="0"/>
                <a:ea typeface="Aptos" panose="020B0004020202020204" pitchFamily="34" charset="0"/>
                <a:cs typeface="Times New Roman" panose="02020603050405020304" pitchFamily="18" charset="0"/>
              </a:rPr>
              <a:t>», τον οποίο λάβαμε από τους προγόνους σαν σπέρμα αμαρτίας κατά τη σύλληψή μας… Από αυτά τα φοβερά κακά, από αυτή την τιμωρία, την αρρώστια, τον θάνατο μας απαλλάσσει το βάπτισμα τόσο εύκολα ώστε να μην χρειάζεται χρόνος και μάλιστα τόσο ολοκληρωτικά και τέλεια που να μην αφήνει ούτε ίχνος. Και δεν μας απαλλάσσει μόνο, αλλά μας χαρίζει και την αντίθετη συνήθεια. Διότι ο Κύριος πεθαίνοντας μας έδωσε τη δύναμη να σκοτώσουμε την αμαρτία, ενώ με την ανάστασή του μας έκανε κληρονόμους της νέας ζωής</a:t>
            </a:r>
            <a:r>
              <a:rPr lang="el-GR" sz="25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500" i="1" dirty="0" err="1">
                <a:effectLst/>
                <a:latin typeface="Palatino Linotype" panose="02040502050505030304" pitchFamily="18" charset="0"/>
                <a:ea typeface="Aptos" panose="020B0004020202020204" pitchFamily="34" charset="0"/>
                <a:cs typeface="Times New Roman" panose="02020603050405020304" pitchFamily="18" charset="0"/>
              </a:rPr>
              <a:t>Περὶ</a:t>
            </a:r>
            <a:r>
              <a:rPr lang="el-GR" sz="2500" i="1"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500" i="1" dirty="0" err="1">
                <a:effectLst/>
                <a:latin typeface="Palatino Linotype" panose="02040502050505030304" pitchFamily="18" charset="0"/>
                <a:ea typeface="Aptos" panose="020B0004020202020204" pitchFamily="34" charset="0"/>
                <a:cs typeface="Times New Roman" panose="02020603050405020304" pitchFamily="18" charset="0"/>
              </a:rPr>
              <a:t>τῆς</a:t>
            </a:r>
            <a:r>
              <a:rPr lang="el-GR" sz="2500" i="1"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500" i="1" dirty="0" err="1">
                <a:effectLst/>
                <a:latin typeface="Palatino Linotype" panose="02040502050505030304" pitchFamily="18" charset="0"/>
                <a:ea typeface="Aptos" panose="020B0004020202020204" pitchFamily="34" charset="0"/>
                <a:cs typeface="Times New Roman" panose="02020603050405020304" pitchFamily="18" charset="0"/>
              </a:rPr>
              <a:t>ἐν</a:t>
            </a:r>
            <a:r>
              <a:rPr lang="el-GR" sz="2500" i="1"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500" i="1" dirty="0" err="1">
                <a:effectLst/>
                <a:latin typeface="Palatino Linotype" panose="02040502050505030304" pitchFamily="18" charset="0"/>
                <a:ea typeface="Aptos" panose="020B0004020202020204" pitchFamily="34" charset="0"/>
                <a:cs typeface="Times New Roman" panose="02020603050405020304" pitchFamily="18" charset="0"/>
              </a:rPr>
              <a:t>Χριστῷ</a:t>
            </a:r>
            <a:r>
              <a:rPr lang="el-GR" sz="2500" i="1"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500" i="1" dirty="0" err="1">
                <a:effectLst/>
                <a:latin typeface="Palatino Linotype" panose="02040502050505030304" pitchFamily="18" charset="0"/>
                <a:ea typeface="Aptos" panose="020B0004020202020204" pitchFamily="34" charset="0"/>
                <a:cs typeface="Times New Roman" panose="02020603050405020304" pitchFamily="18" charset="0"/>
              </a:rPr>
              <a:t>ζωῆς</a:t>
            </a:r>
            <a:r>
              <a:rPr lang="el-GR" sz="2500" i="1" dirty="0">
                <a:effectLst/>
                <a:latin typeface="Palatino Linotype" panose="02040502050505030304" pitchFamily="18" charset="0"/>
                <a:ea typeface="Aptos" panose="020B0004020202020204" pitchFamily="34" charset="0"/>
                <a:cs typeface="Times New Roman" panose="02020603050405020304" pitchFamily="18" charset="0"/>
              </a:rPr>
              <a:t>. Λόγος Β΄,</a:t>
            </a:r>
            <a:r>
              <a:rPr lang="el-GR" sz="2500" dirty="0">
                <a:effectLst/>
                <a:latin typeface="Palatino Linotype" panose="02040502050505030304" pitchFamily="18" charset="0"/>
                <a:ea typeface="Aptos" panose="020B0004020202020204" pitchFamily="34" charset="0"/>
                <a:cs typeface="Times New Roman" panose="02020603050405020304" pitchFamily="18" charset="0"/>
              </a:rPr>
              <a:t> </a:t>
            </a:r>
            <a:r>
              <a:rPr lang="en-GB" sz="2500" dirty="0">
                <a:effectLst/>
                <a:latin typeface="Palatino Linotype" panose="02040502050505030304" pitchFamily="18" charset="0"/>
                <a:ea typeface="Aptos" panose="020B0004020202020204" pitchFamily="34" charset="0"/>
                <a:cs typeface="Times New Roman" panose="02020603050405020304" pitchFamily="18" charset="0"/>
              </a:rPr>
              <a:t>PG</a:t>
            </a:r>
            <a:r>
              <a:rPr lang="el-GR" sz="2500" dirty="0">
                <a:effectLst/>
                <a:latin typeface="Palatino Linotype" panose="02040502050505030304" pitchFamily="18" charset="0"/>
                <a:ea typeface="Aptos" panose="020B0004020202020204" pitchFamily="34" charset="0"/>
                <a:cs typeface="Times New Roman" panose="02020603050405020304" pitchFamily="18" charset="0"/>
              </a:rPr>
              <a:t> 150, 536</a:t>
            </a:r>
            <a:r>
              <a:rPr lang="en-GB" sz="2500" dirty="0">
                <a:effectLst/>
                <a:latin typeface="Palatino Linotype" panose="02040502050505030304" pitchFamily="18" charset="0"/>
                <a:ea typeface="Aptos" panose="020B0004020202020204" pitchFamily="34" charset="0"/>
                <a:cs typeface="Times New Roman" panose="02020603050405020304" pitchFamily="18" charset="0"/>
              </a:rPr>
              <a:t>BCD</a:t>
            </a:r>
            <a:r>
              <a:rPr lang="el-GR" sz="2500" dirty="0">
                <a:effectLst/>
                <a:latin typeface="Palatino Linotype" panose="02040502050505030304" pitchFamily="18" charset="0"/>
                <a:ea typeface="Aptos" panose="020B0004020202020204" pitchFamily="34" charset="0"/>
                <a:cs typeface="Times New Roman" panose="02020603050405020304" pitchFamily="18" charset="0"/>
              </a:rPr>
              <a:t>-537</a:t>
            </a:r>
            <a:r>
              <a:rPr lang="en-GB" sz="2500" dirty="0">
                <a:effectLst/>
                <a:latin typeface="Palatino Linotype" panose="02040502050505030304" pitchFamily="18" charset="0"/>
                <a:ea typeface="Aptos" panose="020B0004020202020204" pitchFamily="34" charset="0"/>
                <a:cs typeface="Times New Roman" panose="02020603050405020304" pitchFamily="18" charset="0"/>
              </a:rPr>
              <a:t>A</a:t>
            </a:r>
            <a:r>
              <a:rPr lang="el-GR" sz="2500" dirty="0">
                <a:effectLst/>
                <a:latin typeface="Palatino Linotype" panose="02040502050505030304" pitchFamily="18" charset="0"/>
                <a:ea typeface="Aptos" panose="020B0004020202020204" pitchFamily="34" charset="0"/>
                <a:cs typeface="Times New Roman" panose="02020603050405020304" pitchFamily="18" charset="0"/>
              </a:rPr>
              <a:t>).</a:t>
            </a:r>
            <a:endParaRPr lang="el-GR" sz="2500" kern="100" dirty="0">
              <a:effectLst/>
              <a:latin typeface="Aptos" panose="020B0004020202020204" pitchFamily="34" charset="0"/>
              <a:ea typeface="Aptos" panose="020B0004020202020204" pitchFamily="34" charset="0"/>
              <a:cs typeface="Times New Roman" panose="02020603050405020304" pitchFamily="18" charset="0"/>
            </a:endParaRPr>
          </a:p>
          <a:p>
            <a:endParaRPr lang="el-GR" dirty="0"/>
          </a:p>
        </p:txBody>
      </p:sp>
    </p:spTree>
    <p:extLst>
      <p:ext uri="{BB962C8B-B14F-4D97-AF65-F5344CB8AC3E}">
        <p14:creationId xmlns:p14="http://schemas.microsoft.com/office/powerpoint/2010/main" val="61280276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5827D99E-2BDE-7F00-7037-AC990F2D10F9}"/>
              </a:ext>
            </a:extLst>
          </p:cNvPr>
          <p:cNvSpPr>
            <a:spLocks noGrp="1"/>
          </p:cNvSpPr>
          <p:nvPr>
            <p:ph type="title"/>
          </p:nvPr>
        </p:nvSpPr>
        <p:spPr>
          <a:xfrm>
            <a:off x="838200" y="18256"/>
            <a:ext cx="10515600" cy="753270"/>
          </a:xfrm>
        </p:spPr>
        <p:txBody>
          <a:bodyPr>
            <a:normAutofit/>
          </a:bodyPr>
          <a:lstStyle/>
          <a:p>
            <a:pPr algn="ctr"/>
            <a:r>
              <a:rPr lang="el-GR" dirty="0"/>
              <a:t>Το μυστήριο του βαπτίσματος</a:t>
            </a:r>
          </a:p>
        </p:txBody>
      </p:sp>
      <p:sp>
        <p:nvSpPr>
          <p:cNvPr id="3" name="Θέση περιεχομένου 2">
            <a:extLst>
              <a:ext uri="{FF2B5EF4-FFF2-40B4-BE49-F238E27FC236}">
                <a16:creationId xmlns:a16="http://schemas.microsoft.com/office/drawing/2014/main" id="{A6900C67-9061-95F0-87E3-1D8BE2031754}"/>
              </a:ext>
            </a:extLst>
          </p:cNvPr>
          <p:cNvSpPr>
            <a:spLocks noGrp="1"/>
          </p:cNvSpPr>
          <p:nvPr>
            <p:ph idx="1"/>
          </p:nvPr>
        </p:nvSpPr>
        <p:spPr>
          <a:xfrm>
            <a:off x="0" y="685800"/>
            <a:ext cx="12192000" cy="6153944"/>
          </a:xfrm>
        </p:spPr>
        <p:txBody>
          <a:bodyPr>
            <a:noAutofit/>
          </a:bodyPr>
          <a:lstStyle/>
          <a:p>
            <a:r>
              <a:rPr lang="el-GR" sz="2600" kern="100" dirty="0">
                <a:effectLst/>
                <a:latin typeface="Palatino Linotype" panose="02040502050505030304" pitchFamily="18" charset="0"/>
                <a:ea typeface="Aptos" panose="020B0004020202020204" pitchFamily="34" charset="0"/>
                <a:cs typeface="Times New Roman" panose="02020603050405020304" pitchFamily="18" charset="0"/>
              </a:rPr>
              <a:t>Η απαλλαγή αυτή είναι για τον βαπτιζόμενο μία μεταμορφωτική μεταποίηση όλης της ύπαρξής του, που πραγματοποιείται με την τριπλή κατάδυσή του στο καθαγιασμένο ύδωρ, η οποία εικονίζει τον θάνατο και την ταφή του Χριστού. Καθώς και με την συνακόλουθη τριπλή ανάδυσή του μαζί με την ανάδυσή του μαζί με την επίκληση της Αγίας Τριάδος, όπου απαλλαγμένος από την προπατορική αμαρτία πλουτίζεται με τη δύναμη να ανθίσταται στις βουλές των πονηρών ενεργειών. Αυτή η κεντρική πράξη του βαπτίσματος αποτελεί την καρδιά του μυστηρίου: «</a:t>
            </a:r>
            <a:r>
              <a:rPr lang="el-GR" sz="2600" i="1" kern="100" dirty="0" err="1">
                <a:effectLst/>
                <a:latin typeface="Palatino Linotype" panose="02040502050505030304" pitchFamily="18" charset="0"/>
                <a:ea typeface="Aptos" panose="020B0004020202020204" pitchFamily="34" charset="0"/>
                <a:cs typeface="Times New Roman" panose="02020603050405020304" pitchFamily="18" charset="0"/>
              </a:rPr>
              <a:t>Τὸ</a:t>
            </a:r>
            <a:r>
              <a:rPr lang="el-GR" sz="26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600" i="1" kern="100" dirty="0" err="1">
                <a:effectLst/>
                <a:latin typeface="Palatino Linotype" panose="02040502050505030304" pitchFamily="18" charset="0"/>
                <a:ea typeface="Aptos" panose="020B0004020202020204" pitchFamily="34" charset="0"/>
                <a:cs typeface="Times New Roman" panose="02020603050405020304" pitchFamily="18" charset="0"/>
              </a:rPr>
              <a:t>γὰρ</a:t>
            </a:r>
            <a:r>
              <a:rPr lang="el-GR" sz="26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600" i="1" kern="100" dirty="0" err="1">
                <a:effectLst/>
                <a:latin typeface="Palatino Linotype" panose="02040502050505030304" pitchFamily="18" charset="0"/>
                <a:ea typeface="Aptos" panose="020B0004020202020204" pitchFamily="34" charset="0"/>
                <a:cs typeface="Times New Roman" panose="02020603050405020304" pitchFamily="18" charset="0"/>
              </a:rPr>
              <a:t>καταδύντα</a:t>
            </a:r>
            <a:r>
              <a:rPr lang="el-GR" sz="26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600" i="1" kern="100" dirty="0" err="1">
                <a:effectLst/>
                <a:latin typeface="Palatino Linotype" panose="02040502050505030304" pitchFamily="18" charset="0"/>
                <a:ea typeface="Aptos" panose="020B0004020202020204" pitchFamily="34" charset="0"/>
                <a:cs typeface="Times New Roman" panose="02020603050405020304" pitchFamily="18" charset="0"/>
              </a:rPr>
              <a:t>τρισσῶς</a:t>
            </a:r>
            <a:r>
              <a:rPr lang="el-GR" sz="26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600" i="1" kern="100" dirty="0" err="1">
                <a:effectLst/>
                <a:latin typeface="Palatino Linotype" panose="02040502050505030304" pitchFamily="18" charset="0"/>
                <a:ea typeface="Aptos" panose="020B0004020202020204" pitchFamily="34" charset="0"/>
                <a:cs typeface="Times New Roman" panose="02020603050405020304" pitchFamily="18" charset="0"/>
              </a:rPr>
              <a:t>ἀναδῦναι</a:t>
            </a:r>
            <a:r>
              <a:rPr lang="el-GR" sz="2600" i="1" kern="100" dirty="0">
                <a:effectLst/>
                <a:latin typeface="Palatino Linotype" panose="02040502050505030304" pitchFamily="18" charset="0"/>
                <a:ea typeface="Aptos" panose="020B0004020202020204" pitchFamily="34" charset="0"/>
                <a:cs typeface="Times New Roman" panose="02020603050405020304" pitchFamily="18" charset="0"/>
              </a:rPr>
              <a:t>, τίς </a:t>
            </a:r>
            <a:r>
              <a:rPr lang="el-GR" sz="2600" i="1" kern="100" dirty="0" err="1">
                <a:effectLst/>
                <a:latin typeface="Palatino Linotype" panose="02040502050505030304" pitchFamily="18" charset="0"/>
                <a:ea typeface="Aptos" panose="020B0004020202020204" pitchFamily="34" charset="0"/>
                <a:cs typeface="Times New Roman" panose="02020603050405020304" pitchFamily="18" charset="0"/>
              </a:rPr>
              <a:t>οὔκ</a:t>
            </a:r>
            <a:r>
              <a:rPr lang="el-GR" sz="26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600" i="1" kern="100" dirty="0" err="1">
                <a:effectLst/>
                <a:latin typeface="Palatino Linotype" panose="02040502050505030304" pitchFamily="18" charset="0"/>
                <a:ea typeface="Aptos" panose="020B0004020202020204" pitchFamily="34" charset="0"/>
                <a:cs typeface="Times New Roman" panose="02020603050405020304" pitchFamily="18" charset="0"/>
              </a:rPr>
              <a:t>οἶδεν</a:t>
            </a:r>
            <a:r>
              <a:rPr lang="el-GR" sz="26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600" i="1" kern="100" dirty="0" err="1">
                <a:effectLst/>
                <a:latin typeface="Palatino Linotype" panose="02040502050505030304" pitchFamily="18" charset="0"/>
                <a:ea typeface="Aptos" panose="020B0004020202020204" pitchFamily="34" charset="0"/>
                <a:cs typeface="Times New Roman" panose="02020603050405020304" pitchFamily="18" charset="0"/>
              </a:rPr>
              <a:t>ὅτι</a:t>
            </a:r>
            <a:r>
              <a:rPr lang="el-GR" sz="26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600" i="1" kern="100" dirty="0" err="1">
                <a:effectLst/>
                <a:latin typeface="Palatino Linotype" panose="02040502050505030304" pitchFamily="18" charset="0"/>
                <a:ea typeface="Aptos" panose="020B0004020202020204" pitchFamily="34" charset="0"/>
                <a:cs typeface="Times New Roman" panose="02020603050405020304" pitchFamily="18" charset="0"/>
              </a:rPr>
              <a:t>τὸν</a:t>
            </a:r>
            <a:r>
              <a:rPr lang="el-GR" sz="26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600" i="1" kern="100" dirty="0" err="1">
                <a:effectLst/>
                <a:latin typeface="Palatino Linotype" panose="02040502050505030304" pitchFamily="18" charset="0"/>
                <a:ea typeface="Aptos" panose="020B0004020202020204" pitchFamily="34" charset="0"/>
                <a:cs typeface="Times New Roman" panose="02020603050405020304" pitchFamily="18" charset="0"/>
              </a:rPr>
              <a:t>τριήμερον</a:t>
            </a:r>
            <a:r>
              <a:rPr lang="el-GR" sz="2600" i="1" kern="100" dirty="0">
                <a:effectLst/>
                <a:latin typeface="Palatino Linotype" panose="02040502050505030304" pitchFamily="18" charset="0"/>
                <a:ea typeface="Aptos" panose="020B0004020202020204" pitchFamily="34" charset="0"/>
                <a:cs typeface="Times New Roman" panose="02020603050405020304" pitchFamily="18" charset="0"/>
              </a:rPr>
              <a:t> θάνατον </a:t>
            </a:r>
            <a:r>
              <a:rPr lang="el-GR" sz="2600" i="1" kern="100" dirty="0" err="1">
                <a:effectLst/>
                <a:latin typeface="Palatino Linotype" panose="02040502050505030304" pitchFamily="18" charset="0"/>
                <a:ea typeface="Aptos" panose="020B0004020202020204" pitchFamily="34" charset="0"/>
                <a:cs typeface="Times New Roman" panose="02020603050405020304" pitchFamily="18" charset="0"/>
              </a:rPr>
              <a:t>τοῦ</a:t>
            </a:r>
            <a:r>
              <a:rPr lang="el-GR" sz="26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600" i="1" kern="100" dirty="0" err="1">
                <a:effectLst/>
                <a:latin typeface="Palatino Linotype" panose="02040502050505030304" pitchFamily="18" charset="0"/>
                <a:ea typeface="Aptos" panose="020B0004020202020204" pitchFamily="34" charset="0"/>
                <a:cs typeface="Times New Roman" panose="02020603050405020304" pitchFamily="18" charset="0"/>
              </a:rPr>
              <a:t>Σωτῆρος</a:t>
            </a:r>
            <a:r>
              <a:rPr lang="el-GR" sz="26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600" i="1" kern="100" dirty="0" err="1">
                <a:effectLst/>
                <a:latin typeface="Palatino Linotype" panose="02040502050505030304" pitchFamily="18" charset="0"/>
                <a:ea typeface="Aptos" panose="020B0004020202020204" pitchFamily="34" charset="0"/>
                <a:cs typeface="Times New Roman" panose="02020603050405020304" pitchFamily="18" charset="0"/>
              </a:rPr>
              <a:t>εἰσάγει</a:t>
            </a:r>
            <a:r>
              <a:rPr lang="el-GR" sz="26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600" i="1" kern="100" dirty="0" err="1">
                <a:effectLst/>
                <a:latin typeface="Palatino Linotype" panose="02040502050505030304" pitchFamily="18" charset="0"/>
                <a:ea typeface="Aptos" panose="020B0004020202020204" pitchFamily="34" charset="0"/>
                <a:cs typeface="Times New Roman" panose="02020603050405020304" pitchFamily="18" charset="0"/>
              </a:rPr>
              <a:t>καὶ</a:t>
            </a:r>
            <a:r>
              <a:rPr lang="el-GR" sz="26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600" i="1" kern="100" dirty="0" err="1">
                <a:effectLst/>
                <a:latin typeface="Palatino Linotype" panose="02040502050505030304" pitchFamily="18" charset="0"/>
                <a:ea typeface="Aptos" panose="020B0004020202020204" pitchFamily="34" charset="0"/>
                <a:cs typeface="Times New Roman" panose="02020603050405020304" pitchFamily="18" charset="0"/>
              </a:rPr>
              <a:t>τὴν</a:t>
            </a:r>
            <a:r>
              <a:rPr lang="el-GR" sz="26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600" i="1" kern="100" dirty="0" err="1">
                <a:effectLst/>
                <a:latin typeface="Palatino Linotype" panose="02040502050505030304" pitchFamily="18" charset="0"/>
                <a:ea typeface="Aptos" panose="020B0004020202020204" pitchFamily="34" charset="0"/>
                <a:cs typeface="Times New Roman" panose="02020603050405020304" pitchFamily="18" charset="0"/>
              </a:rPr>
              <a:t>ἀνάστασιν</a:t>
            </a:r>
            <a:r>
              <a:rPr lang="el-GR" sz="2600" i="1" kern="100" dirty="0">
                <a:effectLst/>
                <a:latin typeface="Palatino Linotype" panose="02040502050505030304" pitchFamily="18" charset="0"/>
                <a:ea typeface="Aptos" panose="020B0004020202020204" pitchFamily="34" charset="0"/>
                <a:cs typeface="Times New Roman" panose="02020603050405020304" pitchFamily="18" charset="0"/>
              </a:rPr>
              <a:t>, ἅ τέλος </a:t>
            </a:r>
            <a:r>
              <a:rPr lang="el-GR" sz="2600" i="1" kern="100" dirty="0" err="1">
                <a:effectLst/>
                <a:latin typeface="Palatino Linotype" panose="02040502050505030304" pitchFamily="18" charset="0"/>
                <a:ea typeface="Aptos" panose="020B0004020202020204" pitchFamily="34" charset="0"/>
                <a:cs typeface="Times New Roman" panose="02020603050405020304" pitchFamily="18" charset="0"/>
              </a:rPr>
              <a:t>ἐστὶ</a:t>
            </a:r>
            <a:r>
              <a:rPr lang="el-GR" sz="26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600" i="1" kern="100" dirty="0" err="1">
                <a:effectLst/>
                <a:latin typeface="Palatino Linotype" panose="02040502050505030304" pitchFamily="18" charset="0"/>
                <a:ea typeface="Aptos" panose="020B0004020202020204" pitchFamily="34" charset="0"/>
                <a:cs typeface="Times New Roman" panose="02020603050405020304" pitchFamily="18" charset="0"/>
              </a:rPr>
              <a:t>τῆς</a:t>
            </a:r>
            <a:r>
              <a:rPr lang="el-GR" sz="26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600" i="1" kern="100" dirty="0" err="1">
                <a:effectLst/>
                <a:latin typeface="Palatino Linotype" panose="02040502050505030304" pitchFamily="18" charset="0"/>
                <a:ea typeface="Aptos" panose="020B0004020202020204" pitchFamily="34" charset="0"/>
                <a:cs typeface="Times New Roman" panose="02020603050405020304" pitchFamily="18" charset="0"/>
              </a:rPr>
              <a:t>ὅλης</a:t>
            </a:r>
            <a:r>
              <a:rPr lang="el-GR" sz="26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600" i="1" kern="100" dirty="0" err="1">
                <a:effectLst/>
                <a:latin typeface="Palatino Linotype" panose="02040502050505030304" pitchFamily="18" charset="0"/>
                <a:ea typeface="Aptos" panose="020B0004020202020204" pitchFamily="34" charset="0"/>
                <a:cs typeface="Times New Roman" panose="02020603050405020304" pitchFamily="18" charset="0"/>
              </a:rPr>
              <a:t>οἰκονομίας</a:t>
            </a:r>
            <a:r>
              <a:rPr lang="el-GR" sz="2600"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600" i="1" kern="100" dirty="0" err="1">
                <a:effectLst/>
                <a:latin typeface="Palatino Linotype" panose="02040502050505030304" pitchFamily="18" charset="0"/>
                <a:ea typeface="Aptos" panose="020B0004020202020204" pitchFamily="34" charset="0"/>
                <a:cs typeface="Times New Roman" panose="02020603050405020304" pitchFamily="18" charset="0"/>
              </a:rPr>
              <a:t>Περὶ</a:t>
            </a:r>
            <a:r>
              <a:rPr lang="el-GR" sz="26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600" i="1" kern="100" dirty="0" err="1">
                <a:effectLst/>
                <a:latin typeface="Palatino Linotype" panose="02040502050505030304" pitchFamily="18" charset="0"/>
                <a:ea typeface="Aptos" panose="020B0004020202020204" pitchFamily="34" charset="0"/>
                <a:cs typeface="Times New Roman" panose="02020603050405020304" pitchFamily="18" charset="0"/>
              </a:rPr>
              <a:t>τῆς</a:t>
            </a:r>
            <a:r>
              <a:rPr lang="el-GR" sz="26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600" i="1" kern="100" dirty="0" err="1">
                <a:effectLst/>
                <a:latin typeface="Palatino Linotype" panose="02040502050505030304" pitchFamily="18" charset="0"/>
                <a:ea typeface="Aptos" panose="020B0004020202020204" pitchFamily="34" charset="0"/>
                <a:cs typeface="Times New Roman" panose="02020603050405020304" pitchFamily="18" charset="0"/>
              </a:rPr>
              <a:t>ἐν</a:t>
            </a:r>
            <a:r>
              <a:rPr lang="el-GR" sz="26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600" i="1" kern="100" dirty="0" err="1">
                <a:effectLst/>
                <a:latin typeface="Palatino Linotype" panose="02040502050505030304" pitchFamily="18" charset="0"/>
                <a:ea typeface="Aptos" panose="020B0004020202020204" pitchFamily="34" charset="0"/>
                <a:cs typeface="Times New Roman" panose="02020603050405020304" pitchFamily="18" charset="0"/>
              </a:rPr>
              <a:t>Χριστῷ</a:t>
            </a:r>
            <a:r>
              <a:rPr lang="el-GR" sz="26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600" i="1" kern="100" dirty="0" err="1">
                <a:effectLst/>
                <a:latin typeface="Palatino Linotype" panose="02040502050505030304" pitchFamily="18" charset="0"/>
                <a:ea typeface="Aptos" panose="020B0004020202020204" pitchFamily="34" charset="0"/>
                <a:cs typeface="Times New Roman" panose="02020603050405020304" pitchFamily="18" charset="0"/>
              </a:rPr>
              <a:t>ζωῆς</a:t>
            </a:r>
            <a:r>
              <a:rPr lang="el-GR" sz="2600" i="1" kern="100" dirty="0">
                <a:effectLst/>
                <a:latin typeface="Palatino Linotype" panose="02040502050505030304" pitchFamily="18" charset="0"/>
                <a:ea typeface="Aptos" panose="020B0004020202020204" pitchFamily="34" charset="0"/>
                <a:cs typeface="Times New Roman" panose="02020603050405020304" pitchFamily="18" charset="0"/>
              </a:rPr>
              <a:t>. Λόγος Β΄,</a:t>
            </a:r>
            <a:r>
              <a:rPr lang="el-GR" sz="2600"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n-GB" sz="2600" kern="100" dirty="0">
                <a:effectLst/>
                <a:latin typeface="Palatino Linotype" panose="02040502050505030304" pitchFamily="18" charset="0"/>
                <a:ea typeface="Aptos" panose="020B0004020202020204" pitchFamily="34" charset="0"/>
                <a:cs typeface="Times New Roman" panose="02020603050405020304" pitchFamily="18" charset="0"/>
              </a:rPr>
              <a:t>PG</a:t>
            </a:r>
            <a:r>
              <a:rPr lang="el-GR" sz="2600" kern="100" dirty="0">
                <a:effectLst/>
                <a:latin typeface="Palatino Linotype" panose="02040502050505030304" pitchFamily="18" charset="0"/>
                <a:ea typeface="Aptos" panose="020B0004020202020204" pitchFamily="34" charset="0"/>
                <a:cs typeface="Times New Roman" panose="02020603050405020304" pitchFamily="18" charset="0"/>
              </a:rPr>
              <a:t> 150, 533Β). </a:t>
            </a:r>
            <a:endParaRPr lang="el-GR" sz="2600" kern="100" dirty="0">
              <a:effectLst/>
              <a:latin typeface="Aptos" panose="020B0004020202020204" pitchFamily="34" charset="0"/>
              <a:ea typeface="Aptos" panose="020B0004020202020204" pitchFamily="34" charset="0"/>
              <a:cs typeface="Times New Roman" panose="02020603050405020304" pitchFamily="18" charset="0"/>
            </a:endParaRPr>
          </a:p>
          <a:p>
            <a:r>
              <a:rPr lang="el-GR" sz="2600" dirty="0">
                <a:effectLst/>
                <a:latin typeface="Palatino Linotype" panose="02040502050505030304" pitchFamily="18" charset="0"/>
                <a:ea typeface="Aptos" panose="020B0004020202020204" pitchFamily="34" charset="0"/>
                <a:cs typeface="Times New Roman" panose="02020603050405020304" pitchFamily="18" charset="0"/>
              </a:rPr>
              <a:t>Η κατάλυση της αμαρτίας προσφέρεται ως χαρισματική δωρεά, την οποία λαμβάνει ο άνθρωπος αποκλειστικά με την </a:t>
            </a:r>
            <a:r>
              <a:rPr lang="el-GR" sz="2600" dirty="0" err="1">
                <a:effectLst/>
                <a:latin typeface="Palatino Linotype" panose="02040502050505030304" pitchFamily="18" charset="0"/>
                <a:ea typeface="Aptos" panose="020B0004020202020204" pitchFamily="34" charset="0"/>
                <a:cs typeface="Times New Roman" panose="02020603050405020304" pitchFamily="18" charset="0"/>
              </a:rPr>
              <a:t>βαπτισματική</a:t>
            </a:r>
            <a:r>
              <a:rPr lang="el-GR" sz="2600" dirty="0">
                <a:effectLst/>
                <a:latin typeface="Palatino Linotype" panose="02040502050505030304" pitchFamily="18" charset="0"/>
                <a:ea typeface="Aptos" panose="020B0004020202020204" pitchFamily="34" charset="0"/>
                <a:cs typeface="Times New Roman" panose="02020603050405020304" pitchFamily="18" charset="0"/>
              </a:rPr>
              <a:t> μετοχή του στον θάνατο και την ανάσταση του Χριστού (</a:t>
            </a:r>
            <a:r>
              <a:rPr lang="el-GR" sz="2600" i="1" dirty="0" err="1">
                <a:effectLst/>
                <a:latin typeface="Palatino Linotype" panose="02040502050505030304" pitchFamily="18" charset="0"/>
                <a:ea typeface="Aptos" panose="020B0004020202020204" pitchFamily="34" charset="0"/>
                <a:cs typeface="Times New Roman" panose="02020603050405020304" pitchFamily="18" charset="0"/>
              </a:rPr>
              <a:t>Περὶ</a:t>
            </a:r>
            <a:r>
              <a:rPr lang="el-GR" sz="2600" i="1"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600" i="1" dirty="0" err="1">
                <a:effectLst/>
                <a:latin typeface="Palatino Linotype" panose="02040502050505030304" pitchFamily="18" charset="0"/>
                <a:ea typeface="Aptos" panose="020B0004020202020204" pitchFamily="34" charset="0"/>
                <a:cs typeface="Times New Roman" panose="02020603050405020304" pitchFamily="18" charset="0"/>
              </a:rPr>
              <a:t>τῆς</a:t>
            </a:r>
            <a:r>
              <a:rPr lang="el-GR" sz="2600" i="1"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600" i="1" dirty="0" err="1">
                <a:effectLst/>
                <a:latin typeface="Palatino Linotype" panose="02040502050505030304" pitchFamily="18" charset="0"/>
                <a:ea typeface="Aptos" panose="020B0004020202020204" pitchFamily="34" charset="0"/>
                <a:cs typeface="Times New Roman" panose="02020603050405020304" pitchFamily="18" charset="0"/>
              </a:rPr>
              <a:t>ἐν</a:t>
            </a:r>
            <a:r>
              <a:rPr lang="el-GR" sz="2600" i="1"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600" i="1" dirty="0" err="1">
                <a:effectLst/>
                <a:latin typeface="Palatino Linotype" panose="02040502050505030304" pitchFamily="18" charset="0"/>
                <a:ea typeface="Aptos" panose="020B0004020202020204" pitchFamily="34" charset="0"/>
                <a:cs typeface="Times New Roman" panose="02020603050405020304" pitchFamily="18" charset="0"/>
              </a:rPr>
              <a:t>Χριστῷ</a:t>
            </a:r>
            <a:r>
              <a:rPr lang="el-GR" sz="2600" i="1"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600" i="1" dirty="0" err="1">
                <a:effectLst/>
                <a:latin typeface="Palatino Linotype" panose="02040502050505030304" pitchFamily="18" charset="0"/>
                <a:ea typeface="Aptos" panose="020B0004020202020204" pitchFamily="34" charset="0"/>
                <a:cs typeface="Times New Roman" panose="02020603050405020304" pitchFamily="18" charset="0"/>
              </a:rPr>
              <a:t>ζωῆς</a:t>
            </a:r>
            <a:r>
              <a:rPr lang="el-GR" sz="2600" i="1" dirty="0">
                <a:effectLst/>
                <a:latin typeface="Palatino Linotype" panose="02040502050505030304" pitchFamily="18" charset="0"/>
                <a:ea typeface="Aptos" panose="020B0004020202020204" pitchFamily="34" charset="0"/>
                <a:cs typeface="Times New Roman" panose="02020603050405020304" pitchFamily="18" charset="0"/>
              </a:rPr>
              <a:t>. Λόγος Β΄,</a:t>
            </a:r>
            <a:r>
              <a:rPr lang="el-GR" sz="2600" dirty="0">
                <a:effectLst/>
                <a:latin typeface="Palatino Linotype" panose="02040502050505030304" pitchFamily="18" charset="0"/>
                <a:ea typeface="Aptos" panose="020B0004020202020204" pitchFamily="34" charset="0"/>
                <a:cs typeface="Times New Roman" panose="02020603050405020304" pitchFamily="18" charset="0"/>
              </a:rPr>
              <a:t> </a:t>
            </a:r>
            <a:r>
              <a:rPr lang="en-GB" sz="2600" dirty="0">
                <a:effectLst/>
                <a:latin typeface="Palatino Linotype" panose="02040502050505030304" pitchFamily="18" charset="0"/>
                <a:ea typeface="Aptos" panose="020B0004020202020204" pitchFamily="34" charset="0"/>
                <a:cs typeface="Times New Roman" panose="02020603050405020304" pitchFamily="18" charset="0"/>
              </a:rPr>
              <a:t>PG</a:t>
            </a:r>
            <a:r>
              <a:rPr lang="el-GR" sz="2600" dirty="0">
                <a:effectLst/>
                <a:latin typeface="Palatino Linotype" panose="02040502050505030304" pitchFamily="18" charset="0"/>
                <a:ea typeface="Aptos" panose="020B0004020202020204" pitchFamily="34" charset="0"/>
                <a:cs typeface="Times New Roman" panose="02020603050405020304" pitchFamily="18" charset="0"/>
              </a:rPr>
              <a:t> 150, 537Β). </a:t>
            </a:r>
            <a:endParaRPr lang="el-GR" sz="2600" dirty="0"/>
          </a:p>
        </p:txBody>
      </p:sp>
    </p:spTree>
    <p:extLst>
      <p:ext uri="{BB962C8B-B14F-4D97-AF65-F5344CB8AC3E}">
        <p14:creationId xmlns:p14="http://schemas.microsoft.com/office/powerpoint/2010/main" val="262939506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AEFD6D5-EBBA-DC0C-228F-F20DF559FAE3}"/>
              </a:ext>
            </a:extLst>
          </p:cNvPr>
          <p:cNvSpPr>
            <a:spLocks noGrp="1"/>
          </p:cNvSpPr>
          <p:nvPr>
            <p:ph type="title"/>
          </p:nvPr>
        </p:nvSpPr>
        <p:spPr>
          <a:xfrm>
            <a:off x="838200" y="18256"/>
            <a:ext cx="10515600" cy="848520"/>
          </a:xfrm>
        </p:spPr>
        <p:txBody>
          <a:bodyPr/>
          <a:lstStyle/>
          <a:p>
            <a:pPr algn="ctr"/>
            <a:r>
              <a:rPr lang="el-GR" dirty="0"/>
              <a:t>Το μυστήριο του βαπτίσματος</a:t>
            </a:r>
          </a:p>
        </p:txBody>
      </p:sp>
      <p:sp>
        <p:nvSpPr>
          <p:cNvPr id="3" name="Θέση περιεχομένου 2">
            <a:extLst>
              <a:ext uri="{FF2B5EF4-FFF2-40B4-BE49-F238E27FC236}">
                <a16:creationId xmlns:a16="http://schemas.microsoft.com/office/drawing/2014/main" id="{DC1827BF-DF4E-449D-A863-802C973C9B0A}"/>
              </a:ext>
            </a:extLst>
          </p:cNvPr>
          <p:cNvSpPr>
            <a:spLocks noGrp="1"/>
          </p:cNvSpPr>
          <p:nvPr>
            <p:ph idx="1"/>
          </p:nvPr>
        </p:nvSpPr>
        <p:spPr>
          <a:xfrm>
            <a:off x="0" y="733424"/>
            <a:ext cx="12192000" cy="6124575"/>
          </a:xfrm>
        </p:spPr>
        <p:txBody>
          <a:bodyPr>
            <a:normAutofit lnSpcReduction="10000"/>
          </a:bodyPr>
          <a:lstStyle/>
          <a:p>
            <a:r>
              <a:rPr lang="el-GR" kern="100" dirty="0">
                <a:effectLst/>
                <a:latin typeface="Palatino Linotype" panose="02040502050505030304" pitchFamily="18" charset="0"/>
                <a:ea typeface="Aptos" panose="020B0004020202020204" pitchFamily="34" charset="0"/>
                <a:cs typeface="Times New Roman" panose="02020603050405020304" pitchFamily="18" charset="0"/>
              </a:rPr>
              <a:t>Ο άνθρωπος με την βάπτισή του εγκαταλείπει τη ζωή της φθοράς, για να λάβει τη ζωή του Χριστού. Γι’ αυτό και προσέρχεται στο βάπτισμα γυμνός. Η γύμνωση συμβολίζει την εκ νέου αγωνιστική πορεία, για να επανακτήσει ο άνθρωπος τον απολεσθέντα παράδεισο και την εκεί ζωή (</a:t>
            </a:r>
            <a:r>
              <a:rPr lang="el-GR" i="1" kern="100" dirty="0" err="1">
                <a:effectLst/>
                <a:latin typeface="Palatino Linotype" panose="02040502050505030304" pitchFamily="18" charset="0"/>
                <a:ea typeface="Aptos" panose="020B0004020202020204" pitchFamily="34" charset="0"/>
                <a:cs typeface="Times New Roman" panose="02020603050405020304" pitchFamily="18" charset="0"/>
              </a:rPr>
              <a:t>Περὶ</a:t>
            </a:r>
            <a:r>
              <a:rPr lang="el-GR"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i="1" kern="100" dirty="0" err="1">
                <a:effectLst/>
                <a:latin typeface="Palatino Linotype" panose="02040502050505030304" pitchFamily="18" charset="0"/>
                <a:ea typeface="Aptos" panose="020B0004020202020204" pitchFamily="34" charset="0"/>
                <a:cs typeface="Times New Roman" panose="02020603050405020304" pitchFamily="18" charset="0"/>
              </a:rPr>
              <a:t>τῆς</a:t>
            </a:r>
            <a:r>
              <a:rPr lang="el-GR"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i="1" kern="100" dirty="0" err="1">
                <a:effectLst/>
                <a:latin typeface="Palatino Linotype" panose="02040502050505030304" pitchFamily="18" charset="0"/>
                <a:ea typeface="Aptos" panose="020B0004020202020204" pitchFamily="34" charset="0"/>
                <a:cs typeface="Times New Roman" panose="02020603050405020304" pitchFamily="18" charset="0"/>
              </a:rPr>
              <a:t>ἐν</a:t>
            </a:r>
            <a:r>
              <a:rPr lang="el-GR"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i="1" kern="100" dirty="0" err="1">
                <a:effectLst/>
                <a:latin typeface="Palatino Linotype" panose="02040502050505030304" pitchFamily="18" charset="0"/>
                <a:ea typeface="Aptos" panose="020B0004020202020204" pitchFamily="34" charset="0"/>
                <a:cs typeface="Times New Roman" panose="02020603050405020304" pitchFamily="18" charset="0"/>
              </a:rPr>
              <a:t>Χριστῷ</a:t>
            </a:r>
            <a:r>
              <a:rPr lang="el-GR"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i="1" kern="100" dirty="0" err="1">
                <a:effectLst/>
                <a:latin typeface="Palatino Linotype" panose="02040502050505030304" pitchFamily="18" charset="0"/>
                <a:ea typeface="Aptos" panose="020B0004020202020204" pitchFamily="34" charset="0"/>
                <a:cs typeface="Times New Roman" panose="02020603050405020304" pitchFamily="18" charset="0"/>
              </a:rPr>
              <a:t>ζωῆς</a:t>
            </a:r>
            <a:r>
              <a:rPr lang="el-GR" i="1" kern="100" dirty="0">
                <a:effectLst/>
                <a:latin typeface="Palatino Linotype" panose="02040502050505030304" pitchFamily="18" charset="0"/>
                <a:ea typeface="Aptos" panose="020B0004020202020204" pitchFamily="34" charset="0"/>
                <a:cs typeface="Times New Roman" panose="02020603050405020304" pitchFamily="18" charset="0"/>
              </a:rPr>
              <a:t>. Λόγος Β΄,</a:t>
            </a:r>
            <a:r>
              <a:rPr lang="el-GR"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n-GB" kern="100" dirty="0">
                <a:effectLst/>
                <a:latin typeface="Palatino Linotype" panose="02040502050505030304" pitchFamily="18" charset="0"/>
                <a:ea typeface="Aptos" panose="020B0004020202020204" pitchFamily="34" charset="0"/>
                <a:cs typeface="Times New Roman" panose="02020603050405020304" pitchFamily="18" charset="0"/>
              </a:rPr>
              <a:t>PG</a:t>
            </a:r>
            <a:r>
              <a:rPr lang="el-GR" kern="100" dirty="0">
                <a:effectLst/>
                <a:latin typeface="Palatino Linotype" panose="02040502050505030304" pitchFamily="18" charset="0"/>
                <a:ea typeface="Aptos" panose="020B0004020202020204" pitchFamily="34" charset="0"/>
                <a:cs typeface="Times New Roman" panose="02020603050405020304" pitchFamily="18" charset="0"/>
              </a:rPr>
              <a:t> 150, 529Β</a:t>
            </a:r>
            <a:r>
              <a:rPr lang="en-GB" kern="100" dirty="0">
                <a:effectLst/>
                <a:latin typeface="Palatino Linotype" panose="02040502050505030304" pitchFamily="18" charset="0"/>
                <a:ea typeface="Aptos" panose="020B0004020202020204" pitchFamily="34" charset="0"/>
                <a:cs typeface="Times New Roman" panose="02020603050405020304" pitchFamily="18" charset="0"/>
              </a:rPr>
              <a:t>C</a:t>
            </a:r>
            <a:r>
              <a:rPr lang="el-GR" kern="100" dirty="0">
                <a:effectLst/>
                <a:latin typeface="Palatino Linotype" panose="02040502050505030304" pitchFamily="18" charset="0"/>
                <a:ea typeface="Aptos" panose="020B0004020202020204" pitchFamily="34" charset="0"/>
                <a:cs typeface="Times New Roman" panose="02020603050405020304" pitchFamily="18" charset="0"/>
              </a:rPr>
              <a:t>). </a:t>
            </a:r>
          </a:p>
          <a:p>
            <a:r>
              <a:rPr lang="el-GR" kern="100" dirty="0">
                <a:effectLst/>
                <a:latin typeface="Palatino Linotype" panose="02040502050505030304" pitchFamily="18" charset="0"/>
                <a:ea typeface="Aptos" panose="020B0004020202020204" pitchFamily="34" charset="0"/>
                <a:cs typeface="Times New Roman" panose="02020603050405020304" pitchFamily="18" charset="0"/>
              </a:rPr>
              <a:t>Ο αγώνας αυτός αποβλέπει στο να αποκατασταθεί η σχέση κοινωνίας που υφίστατο πριν από την πτώση μεταξύ Θεού και ανθρώπου, με επιπρόσθετο δεδομένο τις καινούργιες δυνατότητες που προσφέρει η ενανθρώπηση του Λόγου.</a:t>
            </a:r>
          </a:p>
          <a:p>
            <a:r>
              <a:rPr lang="el-GR" dirty="0">
                <a:effectLst/>
                <a:latin typeface="Palatino Linotype" panose="02040502050505030304" pitchFamily="18" charset="0"/>
                <a:ea typeface="Aptos" panose="020B0004020202020204" pitchFamily="34" charset="0"/>
                <a:cs typeface="Times New Roman" panose="02020603050405020304" pitchFamily="18" charset="0"/>
              </a:rPr>
              <a:t>Το βάπτισμα αποτελεί το εργαστήριο, στο οποίο «</a:t>
            </a:r>
            <a:r>
              <a:rPr lang="el-GR" i="1" dirty="0" err="1">
                <a:effectLst/>
                <a:latin typeface="Palatino Linotype" panose="02040502050505030304" pitchFamily="18" charset="0"/>
                <a:ea typeface="Aptos" panose="020B0004020202020204" pitchFamily="34" charset="0"/>
                <a:cs typeface="Times New Roman" panose="02020603050405020304" pitchFamily="18" charset="0"/>
              </a:rPr>
              <a:t>πλαττόμεθα</a:t>
            </a:r>
            <a:r>
              <a:rPr lang="el-GR" i="1" dirty="0">
                <a:effectLst/>
                <a:latin typeface="Palatino Linotype" panose="02040502050505030304" pitchFamily="18" charset="0"/>
                <a:ea typeface="Aptos" panose="020B0004020202020204" pitchFamily="34" charset="0"/>
                <a:cs typeface="Times New Roman" panose="02020603050405020304" pitchFamily="18" charset="0"/>
              </a:rPr>
              <a:t> </a:t>
            </a:r>
            <a:r>
              <a:rPr lang="el-GR" i="1" dirty="0" err="1">
                <a:effectLst/>
                <a:latin typeface="Palatino Linotype" panose="02040502050505030304" pitchFamily="18" charset="0"/>
                <a:ea typeface="Aptos" panose="020B0004020202020204" pitchFamily="34" charset="0"/>
                <a:cs typeface="Times New Roman" panose="02020603050405020304" pitchFamily="18" charset="0"/>
              </a:rPr>
              <a:t>καὶ</a:t>
            </a:r>
            <a:r>
              <a:rPr lang="el-GR" i="1" dirty="0">
                <a:effectLst/>
                <a:latin typeface="Palatino Linotype" panose="02040502050505030304" pitchFamily="18" charset="0"/>
                <a:ea typeface="Aptos" panose="020B0004020202020204" pitchFamily="34" charset="0"/>
                <a:cs typeface="Times New Roman" panose="02020603050405020304" pitchFamily="18" charset="0"/>
              </a:rPr>
              <a:t> </a:t>
            </a:r>
            <a:r>
              <a:rPr lang="el-GR" i="1" dirty="0" err="1">
                <a:effectLst/>
                <a:latin typeface="Palatino Linotype" panose="02040502050505030304" pitchFamily="18" charset="0"/>
                <a:ea typeface="Aptos" panose="020B0004020202020204" pitchFamily="34" charset="0"/>
                <a:cs typeface="Times New Roman" panose="02020603050405020304" pitchFamily="18" charset="0"/>
              </a:rPr>
              <a:t>τυπούμεθα</a:t>
            </a:r>
            <a:r>
              <a:rPr lang="el-GR" i="1" dirty="0">
                <a:effectLst/>
                <a:latin typeface="Palatino Linotype" panose="02040502050505030304" pitchFamily="18" charset="0"/>
                <a:ea typeface="Aptos" panose="020B0004020202020204" pitchFamily="34" charset="0"/>
                <a:cs typeface="Times New Roman" panose="02020603050405020304" pitchFamily="18" charset="0"/>
              </a:rPr>
              <a:t>, και </a:t>
            </a:r>
            <a:r>
              <a:rPr lang="el-GR" i="1" dirty="0" err="1">
                <a:effectLst/>
                <a:latin typeface="Palatino Linotype" panose="02040502050505030304" pitchFamily="18" charset="0"/>
                <a:ea typeface="Aptos" panose="020B0004020202020204" pitchFamily="34" charset="0"/>
                <a:cs typeface="Times New Roman" panose="02020603050405020304" pitchFamily="18" charset="0"/>
              </a:rPr>
              <a:t>εἶδος</a:t>
            </a:r>
            <a:r>
              <a:rPr lang="el-GR" i="1" dirty="0">
                <a:effectLst/>
                <a:latin typeface="Palatino Linotype" panose="02040502050505030304" pitchFamily="18" charset="0"/>
                <a:ea typeface="Aptos" panose="020B0004020202020204" pitchFamily="34" charset="0"/>
                <a:cs typeface="Times New Roman" panose="02020603050405020304" pitchFamily="18" charset="0"/>
              </a:rPr>
              <a:t> </a:t>
            </a:r>
            <a:r>
              <a:rPr lang="el-GR" i="1" dirty="0" err="1">
                <a:effectLst/>
                <a:latin typeface="Palatino Linotype" panose="02040502050505030304" pitchFamily="18" charset="0"/>
                <a:ea typeface="Aptos" panose="020B0004020202020204" pitchFamily="34" charset="0"/>
                <a:cs typeface="Times New Roman" panose="02020603050405020304" pitchFamily="18" charset="0"/>
              </a:rPr>
              <a:t>καὶ</a:t>
            </a:r>
            <a:r>
              <a:rPr lang="el-GR" i="1" dirty="0">
                <a:effectLst/>
                <a:latin typeface="Palatino Linotype" panose="02040502050505030304" pitchFamily="18" charset="0"/>
                <a:ea typeface="Aptos" panose="020B0004020202020204" pitchFamily="34" charset="0"/>
                <a:cs typeface="Times New Roman" panose="02020603050405020304" pitchFamily="18" charset="0"/>
              </a:rPr>
              <a:t> </a:t>
            </a:r>
            <a:r>
              <a:rPr lang="el-GR" i="1" dirty="0" err="1">
                <a:effectLst/>
                <a:latin typeface="Palatino Linotype" panose="02040502050505030304" pitchFamily="18" charset="0"/>
                <a:ea typeface="Aptos" panose="020B0004020202020204" pitchFamily="34" charset="0"/>
                <a:cs typeface="Times New Roman" panose="02020603050405020304" pitchFamily="18" charset="0"/>
              </a:rPr>
              <a:t>ὅρον</a:t>
            </a:r>
            <a:r>
              <a:rPr lang="el-GR" i="1" dirty="0">
                <a:effectLst/>
                <a:latin typeface="Palatino Linotype" panose="02040502050505030304" pitchFamily="18" charset="0"/>
                <a:ea typeface="Aptos" panose="020B0004020202020204" pitchFamily="34" charset="0"/>
                <a:cs typeface="Times New Roman" panose="02020603050405020304" pitchFamily="18" charset="0"/>
              </a:rPr>
              <a:t> ἡ </a:t>
            </a:r>
            <a:r>
              <a:rPr lang="el-GR" i="1" dirty="0" err="1">
                <a:effectLst/>
                <a:latin typeface="Palatino Linotype" panose="02040502050505030304" pitchFamily="18" charset="0"/>
                <a:ea typeface="Aptos" panose="020B0004020202020204" pitchFamily="34" charset="0"/>
                <a:cs typeface="Times New Roman" panose="02020603050405020304" pitchFamily="18" charset="0"/>
              </a:rPr>
              <a:t>ἀνείδεος</a:t>
            </a:r>
            <a:r>
              <a:rPr lang="el-GR" i="1" dirty="0">
                <a:effectLst/>
                <a:latin typeface="Palatino Linotype" panose="02040502050505030304" pitchFamily="18" charset="0"/>
                <a:ea typeface="Aptos" panose="020B0004020202020204" pitchFamily="34" charset="0"/>
                <a:cs typeface="Times New Roman" panose="02020603050405020304" pitchFamily="18" charset="0"/>
              </a:rPr>
              <a:t> </a:t>
            </a:r>
            <a:r>
              <a:rPr lang="el-GR" i="1" dirty="0" err="1">
                <a:effectLst/>
                <a:latin typeface="Palatino Linotype" panose="02040502050505030304" pitchFamily="18" charset="0"/>
                <a:ea typeface="Aptos" panose="020B0004020202020204" pitchFamily="34" charset="0"/>
                <a:cs typeface="Times New Roman" panose="02020603050405020304" pitchFamily="18" charset="0"/>
              </a:rPr>
              <a:t>ἡμῶν</a:t>
            </a:r>
            <a:r>
              <a:rPr lang="el-GR" i="1" dirty="0">
                <a:effectLst/>
                <a:latin typeface="Palatino Linotype" panose="02040502050505030304" pitchFamily="18" charset="0"/>
                <a:ea typeface="Aptos" panose="020B0004020202020204" pitchFamily="34" charset="0"/>
                <a:cs typeface="Times New Roman" panose="02020603050405020304" pitchFamily="18" charset="0"/>
              </a:rPr>
              <a:t> </a:t>
            </a:r>
            <a:r>
              <a:rPr lang="el-GR" i="1" dirty="0" err="1">
                <a:effectLst/>
                <a:latin typeface="Palatino Linotype" panose="02040502050505030304" pitchFamily="18" charset="0"/>
                <a:ea typeface="Aptos" panose="020B0004020202020204" pitchFamily="34" charset="0"/>
                <a:cs typeface="Times New Roman" panose="02020603050405020304" pitchFamily="18" charset="0"/>
              </a:rPr>
              <a:t>καὶ</a:t>
            </a:r>
            <a:r>
              <a:rPr lang="el-GR" i="1" dirty="0">
                <a:effectLst/>
                <a:latin typeface="Palatino Linotype" panose="02040502050505030304" pitchFamily="18" charset="0"/>
                <a:ea typeface="Aptos" panose="020B0004020202020204" pitchFamily="34" charset="0"/>
                <a:cs typeface="Times New Roman" panose="02020603050405020304" pitchFamily="18" charset="0"/>
              </a:rPr>
              <a:t> </a:t>
            </a:r>
            <a:r>
              <a:rPr lang="el-GR" i="1" dirty="0" err="1">
                <a:effectLst/>
                <a:latin typeface="Palatino Linotype" panose="02040502050505030304" pitchFamily="18" charset="0"/>
                <a:ea typeface="Aptos" panose="020B0004020202020204" pitchFamily="34" charset="0"/>
                <a:cs typeface="Times New Roman" panose="02020603050405020304" pitchFamily="18" charset="0"/>
              </a:rPr>
              <a:t>ἀόριστος</a:t>
            </a:r>
            <a:r>
              <a:rPr lang="el-GR" i="1" dirty="0">
                <a:effectLst/>
                <a:latin typeface="Palatino Linotype" panose="02040502050505030304" pitchFamily="18" charset="0"/>
                <a:ea typeface="Aptos" panose="020B0004020202020204" pitchFamily="34" charset="0"/>
                <a:cs typeface="Times New Roman" panose="02020603050405020304" pitchFamily="18" charset="0"/>
              </a:rPr>
              <a:t> λαμβάνει </a:t>
            </a:r>
            <a:r>
              <a:rPr lang="el-GR" i="1" dirty="0" err="1">
                <a:effectLst/>
                <a:latin typeface="Palatino Linotype" panose="02040502050505030304" pitchFamily="18" charset="0"/>
                <a:ea typeface="Aptos" panose="020B0004020202020204" pitchFamily="34" charset="0"/>
                <a:cs typeface="Times New Roman" panose="02020603050405020304" pitchFamily="18" charset="0"/>
              </a:rPr>
              <a:t>ζωὴ</a:t>
            </a:r>
            <a:r>
              <a:rPr lang="el-GR" dirty="0">
                <a:effectLst/>
                <a:latin typeface="Palatino Linotype" panose="02040502050505030304" pitchFamily="18" charset="0"/>
                <a:ea typeface="Aptos" panose="020B0004020202020204" pitchFamily="34" charset="0"/>
                <a:cs typeface="Times New Roman" panose="02020603050405020304" pitchFamily="18" charset="0"/>
              </a:rPr>
              <a:t>» (</a:t>
            </a:r>
            <a:r>
              <a:rPr lang="el-GR" i="1" dirty="0" err="1">
                <a:effectLst/>
                <a:latin typeface="Palatino Linotype" panose="02040502050505030304" pitchFamily="18" charset="0"/>
                <a:ea typeface="Aptos" panose="020B0004020202020204" pitchFamily="34" charset="0"/>
                <a:cs typeface="Times New Roman" panose="02020603050405020304" pitchFamily="18" charset="0"/>
              </a:rPr>
              <a:t>Περὶ</a:t>
            </a:r>
            <a:r>
              <a:rPr lang="el-GR" i="1" dirty="0">
                <a:effectLst/>
                <a:latin typeface="Palatino Linotype" panose="02040502050505030304" pitchFamily="18" charset="0"/>
                <a:ea typeface="Aptos" panose="020B0004020202020204" pitchFamily="34" charset="0"/>
                <a:cs typeface="Times New Roman" panose="02020603050405020304" pitchFamily="18" charset="0"/>
              </a:rPr>
              <a:t> </a:t>
            </a:r>
            <a:r>
              <a:rPr lang="el-GR" i="1" dirty="0" err="1">
                <a:effectLst/>
                <a:latin typeface="Palatino Linotype" panose="02040502050505030304" pitchFamily="18" charset="0"/>
                <a:ea typeface="Aptos" panose="020B0004020202020204" pitchFamily="34" charset="0"/>
                <a:cs typeface="Times New Roman" panose="02020603050405020304" pitchFamily="18" charset="0"/>
              </a:rPr>
              <a:t>τῆς</a:t>
            </a:r>
            <a:r>
              <a:rPr lang="el-GR" i="1" dirty="0">
                <a:effectLst/>
                <a:latin typeface="Palatino Linotype" panose="02040502050505030304" pitchFamily="18" charset="0"/>
                <a:ea typeface="Aptos" panose="020B0004020202020204" pitchFamily="34" charset="0"/>
                <a:cs typeface="Times New Roman" panose="02020603050405020304" pitchFamily="18" charset="0"/>
              </a:rPr>
              <a:t> </a:t>
            </a:r>
            <a:r>
              <a:rPr lang="el-GR" i="1" dirty="0" err="1">
                <a:effectLst/>
                <a:latin typeface="Palatino Linotype" panose="02040502050505030304" pitchFamily="18" charset="0"/>
                <a:ea typeface="Aptos" panose="020B0004020202020204" pitchFamily="34" charset="0"/>
                <a:cs typeface="Times New Roman" panose="02020603050405020304" pitchFamily="18" charset="0"/>
              </a:rPr>
              <a:t>ἐν</a:t>
            </a:r>
            <a:r>
              <a:rPr lang="el-GR" i="1" dirty="0">
                <a:effectLst/>
                <a:latin typeface="Palatino Linotype" panose="02040502050505030304" pitchFamily="18" charset="0"/>
                <a:ea typeface="Aptos" panose="020B0004020202020204" pitchFamily="34" charset="0"/>
                <a:cs typeface="Times New Roman" panose="02020603050405020304" pitchFamily="18" charset="0"/>
              </a:rPr>
              <a:t> </a:t>
            </a:r>
            <a:r>
              <a:rPr lang="el-GR" i="1" dirty="0" err="1">
                <a:effectLst/>
                <a:latin typeface="Palatino Linotype" panose="02040502050505030304" pitchFamily="18" charset="0"/>
                <a:ea typeface="Aptos" panose="020B0004020202020204" pitchFamily="34" charset="0"/>
                <a:cs typeface="Times New Roman" panose="02020603050405020304" pitchFamily="18" charset="0"/>
              </a:rPr>
              <a:t>Χριστῷ</a:t>
            </a:r>
            <a:r>
              <a:rPr lang="el-GR" i="1" dirty="0">
                <a:effectLst/>
                <a:latin typeface="Palatino Linotype" panose="02040502050505030304" pitchFamily="18" charset="0"/>
                <a:ea typeface="Aptos" panose="020B0004020202020204" pitchFamily="34" charset="0"/>
                <a:cs typeface="Times New Roman" panose="02020603050405020304" pitchFamily="18" charset="0"/>
              </a:rPr>
              <a:t> </a:t>
            </a:r>
            <a:r>
              <a:rPr lang="el-GR" i="1" dirty="0" err="1">
                <a:effectLst/>
                <a:latin typeface="Palatino Linotype" panose="02040502050505030304" pitchFamily="18" charset="0"/>
                <a:ea typeface="Aptos" panose="020B0004020202020204" pitchFamily="34" charset="0"/>
                <a:cs typeface="Times New Roman" panose="02020603050405020304" pitchFamily="18" charset="0"/>
              </a:rPr>
              <a:t>ζωῆς</a:t>
            </a:r>
            <a:r>
              <a:rPr lang="el-GR" i="1" dirty="0">
                <a:effectLst/>
                <a:latin typeface="Palatino Linotype" panose="02040502050505030304" pitchFamily="18" charset="0"/>
                <a:ea typeface="Aptos" panose="020B0004020202020204" pitchFamily="34" charset="0"/>
                <a:cs typeface="Times New Roman" panose="02020603050405020304" pitchFamily="18" charset="0"/>
              </a:rPr>
              <a:t>. Λόγος Β΄,</a:t>
            </a:r>
            <a:r>
              <a:rPr lang="el-GR" dirty="0">
                <a:effectLst/>
                <a:latin typeface="Palatino Linotype" panose="02040502050505030304" pitchFamily="18" charset="0"/>
                <a:ea typeface="Aptos" panose="020B0004020202020204" pitchFamily="34" charset="0"/>
                <a:cs typeface="Times New Roman" panose="02020603050405020304" pitchFamily="18" charset="0"/>
              </a:rPr>
              <a:t> </a:t>
            </a:r>
            <a:r>
              <a:rPr lang="en-GB" dirty="0">
                <a:effectLst/>
                <a:latin typeface="Palatino Linotype" panose="02040502050505030304" pitchFamily="18" charset="0"/>
                <a:ea typeface="Aptos" panose="020B0004020202020204" pitchFamily="34" charset="0"/>
                <a:cs typeface="Times New Roman" panose="02020603050405020304" pitchFamily="18" charset="0"/>
              </a:rPr>
              <a:t>PG</a:t>
            </a:r>
            <a:r>
              <a:rPr lang="el-GR" dirty="0">
                <a:effectLst/>
                <a:latin typeface="Palatino Linotype" panose="02040502050505030304" pitchFamily="18" charset="0"/>
                <a:ea typeface="Aptos" panose="020B0004020202020204" pitchFamily="34" charset="0"/>
                <a:cs typeface="Times New Roman" panose="02020603050405020304" pitchFamily="18" charset="0"/>
              </a:rPr>
              <a:t> 150, 525ΑΒ). </a:t>
            </a:r>
          </a:p>
          <a:p>
            <a:r>
              <a:rPr lang="el-GR" dirty="0">
                <a:effectLst/>
                <a:latin typeface="Palatino Linotype" panose="02040502050505030304" pitchFamily="18" charset="0"/>
                <a:ea typeface="Aptos" panose="020B0004020202020204" pitchFamily="34" charset="0"/>
                <a:cs typeface="Times New Roman" panose="02020603050405020304" pitchFamily="18" charset="0"/>
              </a:rPr>
              <a:t>Σε άλλο σημείο τονίζει «</a:t>
            </a:r>
            <a:r>
              <a:rPr lang="el-GR" i="1" dirty="0" err="1">
                <a:effectLst/>
                <a:latin typeface="Palatino Linotype" panose="02040502050505030304" pitchFamily="18" charset="0"/>
                <a:ea typeface="Aptos" panose="020B0004020202020204" pitchFamily="34" charset="0"/>
                <a:cs typeface="Times New Roman" panose="02020603050405020304" pitchFamily="18" charset="0"/>
              </a:rPr>
              <a:t>τὸ</a:t>
            </a:r>
            <a:r>
              <a:rPr lang="el-GR" i="1" dirty="0">
                <a:effectLst/>
                <a:latin typeface="Palatino Linotype" panose="02040502050505030304" pitchFamily="18" charset="0"/>
                <a:ea typeface="Aptos" panose="020B0004020202020204" pitchFamily="34" charset="0"/>
                <a:cs typeface="Times New Roman" panose="02020603050405020304" pitchFamily="18" charset="0"/>
              </a:rPr>
              <a:t> </a:t>
            </a:r>
            <a:r>
              <a:rPr lang="el-GR" i="1" dirty="0" err="1">
                <a:effectLst/>
                <a:latin typeface="Palatino Linotype" panose="02040502050505030304" pitchFamily="18" charset="0"/>
                <a:ea typeface="Aptos" panose="020B0004020202020204" pitchFamily="34" charset="0"/>
                <a:cs typeface="Times New Roman" panose="02020603050405020304" pitchFamily="18" charset="0"/>
              </a:rPr>
              <a:t>τοῦ</a:t>
            </a:r>
            <a:r>
              <a:rPr lang="el-GR" i="1" dirty="0">
                <a:effectLst/>
                <a:latin typeface="Palatino Linotype" panose="02040502050505030304" pitchFamily="18" charset="0"/>
                <a:ea typeface="Aptos" panose="020B0004020202020204" pitchFamily="34" charset="0"/>
                <a:cs typeface="Times New Roman" panose="02020603050405020304" pitchFamily="18" charset="0"/>
              </a:rPr>
              <a:t> βαπτίσματος </a:t>
            </a:r>
            <a:r>
              <a:rPr lang="el-GR" i="1" dirty="0" err="1">
                <a:effectLst/>
                <a:latin typeface="Palatino Linotype" panose="02040502050505030304" pitchFamily="18" charset="0"/>
                <a:ea typeface="Aptos" panose="020B0004020202020204" pitchFamily="34" charset="0"/>
                <a:cs typeface="Times New Roman" panose="02020603050405020304" pitchFamily="18" charset="0"/>
              </a:rPr>
              <a:t>ἔργον</a:t>
            </a:r>
            <a:r>
              <a:rPr lang="el-GR" i="1" dirty="0">
                <a:effectLst/>
                <a:latin typeface="Palatino Linotype" panose="02040502050505030304" pitchFamily="18" charset="0"/>
                <a:ea typeface="Aptos" panose="020B0004020202020204" pitchFamily="34" charset="0"/>
                <a:cs typeface="Times New Roman" panose="02020603050405020304" pitchFamily="18" charset="0"/>
              </a:rPr>
              <a:t> </a:t>
            </a:r>
            <a:r>
              <a:rPr lang="el-GR" i="1" dirty="0" err="1">
                <a:effectLst/>
                <a:latin typeface="Palatino Linotype" panose="02040502050505030304" pitchFamily="18" charset="0"/>
                <a:ea typeface="Aptos" panose="020B0004020202020204" pitchFamily="34" charset="0"/>
                <a:cs typeface="Times New Roman" panose="02020603050405020304" pitchFamily="18" charset="0"/>
              </a:rPr>
              <a:t>εἶδός</a:t>
            </a:r>
            <a:r>
              <a:rPr lang="el-GR" i="1" dirty="0">
                <a:effectLst/>
                <a:latin typeface="Palatino Linotype" panose="02040502050505030304" pitchFamily="18" charset="0"/>
                <a:ea typeface="Aptos" panose="020B0004020202020204" pitchFamily="34" charset="0"/>
                <a:cs typeface="Times New Roman" panose="02020603050405020304" pitchFamily="18" charset="0"/>
              </a:rPr>
              <a:t> </a:t>
            </a:r>
            <a:r>
              <a:rPr lang="el-GR" i="1" dirty="0" err="1">
                <a:effectLst/>
                <a:latin typeface="Palatino Linotype" panose="02040502050505030304" pitchFamily="18" charset="0"/>
                <a:ea typeface="Aptos" panose="020B0004020202020204" pitchFamily="34" charset="0"/>
                <a:cs typeface="Times New Roman" panose="02020603050405020304" pitchFamily="18" charset="0"/>
              </a:rPr>
              <a:t>ἐστι</a:t>
            </a:r>
            <a:r>
              <a:rPr lang="el-GR" i="1" dirty="0">
                <a:effectLst/>
                <a:latin typeface="Palatino Linotype" panose="02040502050505030304" pitchFamily="18" charset="0"/>
                <a:ea typeface="Aptos" panose="020B0004020202020204" pitchFamily="34" charset="0"/>
                <a:cs typeface="Times New Roman" panose="02020603050405020304" pitchFamily="18" charset="0"/>
              </a:rPr>
              <a:t> </a:t>
            </a:r>
            <a:r>
              <a:rPr lang="el-GR" i="1" dirty="0" err="1">
                <a:effectLst/>
                <a:latin typeface="Palatino Linotype" panose="02040502050505030304" pitchFamily="18" charset="0"/>
                <a:ea typeface="Aptos" panose="020B0004020202020204" pitchFamily="34" charset="0"/>
                <a:cs typeface="Times New Roman" panose="02020603050405020304" pitchFamily="18" charset="0"/>
              </a:rPr>
              <a:t>καὶ</a:t>
            </a:r>
            <a:r>
              <a:rPr lang="el-GR" i="1" dirty="0">
                <a:effectLst/>
                <a:latin typeface="Palatino Linotype" panose="02040502050505030304" pitchFamily="18" charset="0"/>
                <a:ea typeface="Aptos" panose="020B0004020202020204" pitchFamily="34" charset="0"/>
                <a:cs typeface="Times New Roman" panose="02020603050405020304" pitchFamily="18" charset="0"/>
              </a:rPr>
              <a:t> μορφή. </a:t>
            </a:r>
            <a:r>
              <a:rPr lang="el-GR" i="1" dirty="0" err="1">
                <a:effectLst/>
                <a:latin typeface="Palatino Linotype" panose="02040502050505030304" pitchFamily="18" charset="0"/>
                <a:ea typeface="Aptos" panose="020B0004020202020204" pitchFamily="34" charset="0"/>
                <a:cs typeface="Times New Roman" panose="02020603050405020304" pitchFamily="18" charset="0"/>
              </a:rPr>
              <a:t>Καὶ</a:t>
            </a:r>
            <a:r>
              <a:rPr lang="el-GR" i="1" dirty="0">
                <a:effectLst/>
                <a:latin typeface="Palatino Linotype" panose="02040502050505030304" pitchFamily="18" charset="0"/>
                <a:ea typeface="Aptos" panose="020B0004020202020204" pitchFamily="34" charset="0"/>
                <a:cs typeface="Times New Roman" panose="02020603050405020304" pitchFamily="18" charset="0"/>
              </a:rPr>
              <a:t> γάρ </a:t>
            </a:r>
            <a:r>
              <a:rPr lang="el-GR" i="1" dirty="0" err="1">
                <a:effectLst/>
                <a:latin typeface="Palatino Linotype" panose="02040502050505030304" pitchFamily="18" charset="0"/>
                <a:ea typeface="Aptos" panose="020B0004020202020204" pitchFamily="34" charset="0"/>
                <a:cs typeface="Times New Roman" panose="02020603050405020304" pitchFamily="18" charset="0"/>
              </a:rPr>
              <a:t>τινα</a:t>
            </a:r>
            <a:r>
              <a:rPr lang="el-GR" i="1" dirty="0">
                <a:effectLst/>
                <a:latin typeface="Palatino Linotype" panose="02040502050505030304" pitchFamily="18" charset="0"/>
                <a:ea typeface="Aptos" panose="020B0004020202020204" pitchFamily="34" charset="0"/>
                <a:cs typeface="Times New Roman" panose="02020603050405020304" pitchFamily="18" charset="0"/>
              </a:rPr>
              <a:t> </a:t>
            </a:r>
            <a:r>
              <a:rPr lang="el-GR" i="1" dirty="0" err="1">
                <a:effectLst/>
                <a:latin typeface="Palatino Linotype" panose="02040502050505030304" pitchFamily="18" charset="0"/>
                <a:ea typeface="Aptos" panose="020B0004020202020204" pitchFamily="34" charset="0"/>
                <a:cs typeface="Times New Roman" panose="02020603050405020304" pitchFamily="18" charset="0"/>
              </a:rPr>
              <a:t>εἰκόνα</a:t>
            </a:r>
            <a:r>
              <a:rPr lang="el-GR" i="1" dirty="0">
                <a:effectLst/>
                <a:latin typeface="Palatino Linotype" panose="02040502050505030304" pitchFamily="18" charset="0"/>
                <a:ea typeface="Aptos" panose="020B0004020202020204" pitchFamily="34" charset="0"/>
                <a:cs typeface="Times New Roman" panose="02020603050405020304" pitchFamily="18" charset="0"/>
              </a:rPr>
              <a:t> </a:t>
            </a:r>
            <a:r>
              <a:rPr lang="el-GR" i="1" dirty="0" err="1">
                <a:effectLst/>
                <a:latin typeface="Palatino Linotype" panose="02040502050505030304" pitchFamily="18" charset="0"/>
                <a:ea typeface="Aptos" panose="020B0004020202020204" pitchFamily="34" charset="0"/>
                <a:cs typeface="Times New Roman" panose="02020603050405020304" pitchFamily="18" charset="0"/>
              </a:rPr>
              <a:t>ἐγγράφει</a:t>
            </a:r>
            <a:r>
              <a:rPr lang="el-GR" i="1" dirty="0">
                <a:effectLst/>
                <a:latin typeface="Palatino Linotype" panose="02040502050505030304" pitchFamily="18" charset="0"/>
                <a:ea typeface="Aptos" panose="020B0004020202020204" pitchFamily="34" charset="0"/>
                <a:cs typeface="Times New Roman" panose="02020603050405020304" pitchFamily="18" charset="0"/>
              </a:rPr>
              <a:t> </a:t>
            </a:r>
            <a:r>
              <a:rPr lang="el-GR" i="1" dirty="0" err="1">
                <a:effectLst/>
                <a:latin typeface="Palatino Linotype" panose="02040502050505030304" pitchFamily="18" charset="0"/>
                <a:ea typeface="Aptos" panose="020B0004020202020204" pitchFamily="34" charset="0"/>
                <a:cs typeface="Times New Roman" panose="02020603050405020304" pitchFamily="18" charset="0"/>
              </a:rPr>
              <a:t>καὶ</a:t>
            </a:r>
            <a:r>
              <a:rPr lang="el-GR" i="1" dirty="0">
                <a:effectLst/>
                <a:latin typeface="Palatino Linotype" panose="02040502050505030304" pitchFamily="18" charset="0"/>
                <a:ea typeface="Aptos" panose="020B0004020202020204" pitchFamily="34" charset="0"/>
                <a:cs typeface="Times New Roman" panose="02020603050405020304" pitchFamily="18" charset="0"/>
              </a:rPr>
              <a:t> </a:t>
            </a:r>
            <a:r>
              <a:rPr lang="el-GR" i="1" dirty="0" err="1">
                <a:effectLst/>
                <a:latin typeface="Palatino Linotype" panose="02040502050505030304" pitchFamily="18" charset="0"/>
                <a:ea typeface="Aptos" panose="020B0004020202020204" pitchFamily="34" charset="0"/>
                <a:cs typeface="Times New Roman" panose="02020603050405020304" pitchFamily="18" charset="0"/>
              </a:rPr>
              <a:t>μορφὴν</a:t>
            </a:r>
            <a:r>
              <a:rPr lang="el-GR" i="1" dirty="0">
                <a:effectLst/>
                <a:latin typeface="Palatino Linotype" panose="02040502050505030304" pitchFamily="18" charset="0"/>
                <a:ea typeface="Aptos" panose="020B0004020202020204" pitchFamily="34" charset="0"/>
                <a:cs typeface="Times New Roman" panose="02020603050405020304" pitchFamily="18" charset="0"/>
              </a:rPr>
              <a:t> </a:t>
            </a:r>
            <a:r>
              <a:rPr lang="el-GR" i="1" dirty="0" err="1">
                <a:effectLst/>
                <a:latin typeface="Palatino Linotype" panose="02040502050505030304" pitchFamily="18" charset="0"/>
                <a:ea typeface="Aptos" panose="020B0004020202020204" pitchFamily="34" charset="0"/>
                <a:cs typeface="Times New Roman" panose="02020603050405020304" pitchFamily="18" charset="0"/>
              </a:rPr>
              <a:t>ἐτίθησιν</a:t>
            </a:r>
            <a:r>
              <a:rPr lang="el-GR" i="1" dirty="0">
                <a:effectLst/>
                <a:latin typeface="Palatino Linotype" panose="02040502050505030304" pitchFamily="18" charset="0"/>
                <a:ea typeface="Aptos" panose="020B0004020202020204" pitchFamily="34" charset="0"/>
                <a:cs typeface="Times New Roman" panose="02020603050405020304" pitchFamily="18" charset="0"/>
              </a:rPr>
              <a:t> </a:t>
            </a:r>
            <a:r>
              <a:rPr lang="el-GR" i="1" dirty="0" err="1">
                <a:effectLst/>
                <a:latin typeface="Palatino Linotype" panose="02040502050505030304" pitchFamily="18" charset="0"/>
                <a:ea typeface="Aptos" panose="020B0004020202020204" pitchFamily="34" charset="0"/>
                <a:cs typeface="Times New Roman" panose="02020603050405020304" pitchFamily="18" charset="0"/>
              </a:rPr>
              <a:t>ταῖς</a:t>
            </a:r>
            <a:r>
              <a:rPr lang="el-GR" i="1" dirty="0">
                <a:effectLst/>
                <a:latin typeface="Palatino Linotype" panose="02040502050505030304" pitchFamily="18" charset="0"/>
                <a:ea typeface="Aptos" panose="020B0004020202020204" pitchFamily="34" charset="0"/>
                <a:cs typeface="Times New Roman" panose="02020603050405020304" pitchFamily="18" charset="0"/>
              </a:rPr>
              <a:t> </a:t>
            </a:r>
            <a:r>
              <a:rPr lang="el-GR" i="1" dirty="0" err="1">
                <a:effectLst/>
                <a:latin typeface="Palatino Linotype" panose="02040502050505030304" pitchFamily="18" charset="0"/>
                <a:ea typeface="Aptos" panose="020B0004020202020204" pitchFamily="34" charset="0"/>
                <a:cs typeface="Times New Roman" panose="02020603050405020304" pitchFamily="18" charset="0"/>
              </a:rPr>
              <a:t>ψυχαῖς</a:t>
            </a:r>
            <a:r>
              <a:rPr lang="el-GR" i="1" dirty="0">
                <a:effectLst/>
                <a:latin typeface="Palatino Linotype" panose="02040502050505030304" pitchFamily="18" charset="0"/>
                <a:ea typeface="Aptos" panose="020B0004020202020204" pitchFamily="34" charset="0"/>
                <a:cs typeface="Times New Roman" panose="02020603050405020304" pitchFamily="18" charset="0"/>
              </a:rPr>
              <a:t>, </a:t>
            </a:r>
            <a:r>
              <a:rPr lang="el-GR" i="1" dirty="0" err="1">
                <a:effectLst/>
                <a:latin typeface="Palatino Linotype" panose="02040502050505030304" pitchFamily="18" charset="0"/>
                <a:ea typeface="Aptos" panose="020B0004020202020204" pitchFamily="34" charset="0"/>
                <a:cs typeface="Times New Roman" panose="02020603050405020304" pitchFamily="18" charset="0"/>
              </a:rPr>
              <a:t>συμμόρφους</a:t>
            </a:r>
            <a:r>
              <a:rPr lang="el-GR" i="1" dirty="0">
                <a:effectLst/>
                <a:latin typeface="Palatino Linotype" panose="02040502050505030304" pitchFamily="18" charset="0"/>
                <a:ea typeface="Aptos" panose="020B0004020202020204" pitchFamily="34" charset="0"/>
                <a:cs typeface="Times New Roman" panose="02020603050405020304" pitchFamily="18" charset="0"/>
              </a:rPr>
              <a:t> </a:t>
            </a:r>
            <a:r>
              <a:rPr lang="el-GR" i="1" dirty="0" err="1">
                <a:effectLst/>
                <a:latin typeface="Palatino Linotype" panose="02040502050505030304" pitchFamily="18" charset="0"/>
                <a:ea typeface="Aptos" panose="020B0004020202020204" pitchFamily="34" charset="0"/>
                <a:cs typeface="Times New Roman" panose="02020603050405020304" pitchFamily="18" charset="0"/>
              </a:rPr>
              <a:t>ἀποφαῖνον</a:t>
            </a:r>
            <a:r>
              <a:rPr lang="el-GR" i="1" dirty="0">
                <a:effectLst/>
                <a:latin typeface="Palatino Linotype" panose="02040502050505030304" pitchFamily="18" charset="0"/>
                <a:ea typeface="Aptos" panose="020B0004020202020204" pitchFamily="34" charset="0"/>
                <a:cs typeface="Times New Roman" panose="02020603050405020304" pitchFamily="18" charset="0"/>
              </a:rPr>
              <a:t> </a:t>
            </a:r>
            <a:r>
              <a:rPr lang="el-GR" i="1" dirty="0" err="1">
                <a:effectLst/>
                <a:latin typeface="Palatino Linotype" panose="02040502050505030304" pitchFamily="18" charset="0"/>
                <a:ea typeface="Aptos" panose="020B0004020202020204" pitchFamily="34" charset="0"/>
                <a:cs typeface="Times New Roman" panose="02020603050405020304" pitchFamily="18" charset="0"/>
              </a:rPr>
              <a:t>τοῦ</a:t>
            </a:r>
            <a:r>
              <a:rPr lang="el-GR" i="1" dirty="0">
                <a:effectLst/>
                <a:latin typeface="Palatino Linotype" panose="02040502050505030304" pitchFamily="18" charset="0"/>
                <a:ea typeface="Aptos" panose="020B0004020202020204" pitchFamily="34" charset="0"/>
                <a:cs typeface="Times New Roman" panose="02020603050405020304" pitchFamily="18" charset="0"/>
              </a:rPr>
              <a:t> θανάτου </a:t>
            </a:r>
            <a:r>
              <a:rPr lang="el-GR" i="1" dirty="0" err="1">
                <a:effectLst/>
                <a:latin typeface="Palatino Linotype" panose="02040502050505030304" pitchFamily="18" charset="0"/>
                <a:ea typeface="Aptos" panose="020B0004020202020204" pitchFamily="34" charset="0"/>
                <a:cs typeface="Times New Roman" panose="02020603050405020304" pitchFamily="18" charset="0"/>
              </a:rPr>
              <a:t>καὶ</a:t>
            </a:r>
            <a:r>
              <a:rPr lang="el-GR" i="1" dirty="0">
                <a:effectLst/>
                <a:latin typeface="Palatino Linotype" panose="02040502050505030304" pitchFamily="18" charset="0"/>
                <a:ea typeface="Aptos" panose="020B0004020202020204" pitchFamily="34" charset="0"/>
                <a:cs typeface="Times New Roman" panose="02020603050405020304" pitchFamily="18" charset="0"/>
              </a:rPr>
              <a:t> </a:t>
            </a:r>
            <a:r>
              <a:rPr lang="el-GR" i="1" dirty="0" err="1">
                <a:effectLst/>
                <a:latin typeface="Palatino Linotype" panose="02040502050505030304" pitchFamily="18" charset="0"/>
                <a:ea typeface="Aptos" panose="020B0004020202020204" pitchFamily="34" charset="0"/>
                <a:cs typeface="Times New Roman" panose="02020603050405020304" pitchFamily="18" charset="0"/>
              </a:rPr>
              <a:t>τῆς</a:t>
            </a:r>
            <a:r>
              <a:rPr lang="el-GR" i="1" dirty="0">
                <a:effectLst/>
                <a:latin typeface="Palatino Linotype" panose="02040502050505030304" pitchFamily="18" charset="0"/>
                <a:ea typeface="Aptos" panose="020B0004020202020204" pitchFamily="34" charset="0"/>
                <a:cs typeface="Times New Roman" panose="02020603050405020304" pitchFamily="18" charset="0"/>
              </a:rPr>
              <a:t> </a:t>
            </a:r>
            <a:r>
              <a:rPr lang="el-GR" i="1" dirty="0" err="1">
                <a:effectLst/>
                <a:latin typeface="Palatino Linotype" panose="02040502050505030304" pitchFamily="18" charset="0"/>
                <a:ea typeface="Aptos" panose="020B0004020202020204" pitchFamily="34" charset="0"/>
                <a:cs typeface="Times New Roman" panose="02020603050405020304" pitchFamily="18" charset="0"/>
              </a:rPr>
              <a:t>ἀναστάσεως</a:t>
            </a:r>
            <a:r>
              <a:rPr lang="el-GR" i="1" dirty="0">
                <a:effectLst/>
                <a:latin typeface="Palatino Linotype" panose="02040502050505030304" pitchFamily="18" charset="0"/>
                <a:ea typeface="Aptos" panose="020B0004020202020204" pitchFamily="34" charset="0"/>
                <a:cs typeface="Times New Roman" panose="02020603050405020304" pitchFamily="18" charset="0"/>
              </a:rPr>
              <a:t> </a:t>
            </a:r>
            <a:r>
              <a:rPr lang="el-GR" i="1" dirty="0" err="1">
                <a:effectLst/>
                <a:latin typeface="Palatino Linotype" panose="02040502050505030304" pitchFamily="18" charset="0"/>
                <a:ea typeface="Aptos" panose="020B0004020202020204" pitchFamily="34" charset="0"/>
                <a:cs typeface="Times New Roman" panose="02020603050405020304" pitchFamily="18" charset="0"/>
              </a:rPr>
              <a:t>τοῦ</a:t>
            </a:r>
            <a:r>
              <a:rPr lang="el-GR" i="1" dirty="0">
                <a:effectLst/>
                <a:latin typeface="Palatino Linotype" panose="02040502050505030304" pitchFamily="18" charset="0"/>
                <a:ea typeface="Aptos" panose="020B0004020202020204" pitchFamily="34" charset="0"/>
                <a:cs typeface="Times New Roman" panose="02020603050405020304" pitchFamily="18" charset="0"/>
              </a:rPr>
              <a:t> </a:t>
            </a:r>
            <a:r>
              <a:rPr lang="el-GR" i="1" dirty="0" err="1">
                <a:effectLst/>
                <a:latin typeface="Palatino Linotype" panose="02040502050505030304" pitchFamily="18" charset="0"/>
                <a:ea typeface="Aptos" panose="020B0004020202020204" pitchFamily="34" charset="0"/>
                <a:cs typeface="Times New Roman" panose="02020603050405020304" pitchFamily="18" charset="0"/>
              </a:rPr>
              <a:t>Σωτῆρος</a:t>
            </a:r>
            <a:r>
              <a:rPr lang="el-GR" dirty="0">
                <a:effectLst/>
                <a:latin typeface="Palatino Linotype" panose="02040502050505030304" pitchFamily="18" charset="0"/>
                <a:ea typeface="Aptos" panose="020B0004020202020204" pitchFamily="34" charset="0"/>
                <a:cs typeface="Times New Roman" panose="02020603050405020304" pitchFamily="18" charset="0"/>
              </a:rPr>
              <a:t>» (</a:t>
            </a:r>
            <a:r>
              <a:rPr lang="el-GR" i="1" dirty="0" err="1">
                <a:effectLst/>
                <a:latin typeface="Palatino Linotype" panose="02040502050505030304" pitchFamily="18" charset="0"/>
                <a:ea typeface="Aptos" panose="020B0004020202020204" pitchFamily="34" charset="0"/>
                <a:cs typeface="Times New Roman" panose="02020603050405020304" pitchFamily="18" charset="0"/>
              </a:rPr>
              <a:t>Περὶ</a:t>
            </a:r>
            <a:r>
              <a:rPr lang="el-GR" i="1" dirty="0">
                <a:effectLst/>
                <a:latin typeface="Palatino Linotype" panose="02040502050505030304" pitchFamily="18" charset="0"/>
                <a:ea typeface="Aptos" panose="020B0004020202020204" pitchFamily="34" charset="0"/>
                <a:cs typeface="Times New Roman" panose="02020603050405020304" pitchFamily="18" charset="0"/>
              </a:rPr>
              <a:t> </a:t>
            </a:r>
            <a:r>
              <a:rPr lang="el-GR" i="1" dirty="0" err="1">
                <a:effectLst/>
                <a:latin typeface="Palatino Linotype" panose="02040502050505030304" pitchFamily="18" charset="0"/>
                <a:ea typeface="Aptos" panose="020B0004020202020204" pitchFamily="34" charset="0"/>
                <a:cs typeface="Times New Roman" panose="02020603050405020304" pitchFamily="18" charset="0"/>
              </a:rPr>
              <a:t>τῆς</a:t>
            </a:r>
            <a:r>
              <a:rPr lang="el-GR" i="1" dirty="0">
                <a:effectLst/>
                <a:latin typeface="Palatino Linotype" panose="02040502050505030304" pitchFamily="18" charset="0"/>
                <a:ea typeface="Aptos" panose="020B0004020202020204" pitchFamily="34" charset="0"/>
                <a:cs typeface="Times New Roman" panose="02020603050405020304" pitchFamily="18" charset="0"/>
              </a:rPr>
              <a:t> </a:t>
            </a:r>
            <a:r>
              <a:rPr lang="el-GR" i="1" dirty="0" err="1">
                <a:effectLst/>
                <a:latin typeface="Palatino Linotype" panose="02040502050505030304" pitchFamily="18" charset="0"/>
                <a:ea typeface="Aptos" panose="020B0004020202020204" pitchFamily="34" charset="0"/>
                <a:cs typeface="Times New Roman" panose="02020603050405020304" pitchFamily="18" charset="0"/>
              </a:rPr>
              <a:t>ἐν</a:t>
            </a:r>
            <a:r>
              <a:rPr lang="el-GR" i="1" dirty="0">
                <a:effectLst/>
                <a:latin typeface="Palatino Linotype" panose="02040502050505030304" pitchFamily="18" charset="0"/>
                <a:ea typeface="Aptos" panose="020B0004020202020204" pitchFamily="34" charset="0"/>
                <a:cs typeface="Times New Roman" panose="02020603050405020304" pitchFamily="18" charset="0"/>
              </a:rPr>
              <a:t> </a:t>
            </a:r>
            <a:r>
              <a:rPr lang="el-GR" i="1" dirty="0" err="1">
                <a:effectLst/>
                <a:latin typeface="Palatino Linotype" panose="02040502050505030304" pitchFamily="18" charset="0"/>
                <a:ea typeface="Aptos" panose="020B0004020202020204" pitchFamily="34" charset="0"/>
                <a:cs typeface="Times New Roman" panose="02020603050405020304" pitchFamily="18" charset="0"/>
              </a:rPr>
              <a:t>Χριστῷ</a:t>
            </a:r>
            <a:r>
              <a:rPr lang="el-GR" i="1" dirty="0">
                <a:effectLst/>
                <a:latin typeface="Palatino Linotype" panose="02040502050505030304" pitchFamily="18" charset="0"/>
                <a:ea typeface="Aptos" panose="020B0004020202020204" pitchFamily="34" charset="0"/>
                <a:cs typeface="Times New Roman" panose="02020603050405020304" pitchFamily="18" charset="0"/>
              </a:rPr>
              <a:t> </a:t>
            </a:r>
            <a:r>
              <a:rPr lang="el-GR" i="1" dirty="0" err="1">
                <a:effectLst/>
                <a:latin typeface="Palatino Linotype" panose="02040502050505030304" pitchFamily="18" charset="0"/>
                <a:ea typeface="Aptos" panose="020B0004020202020204" pitchFamily="34" charset="0"/>
                <a:cs typeface="Times New Roman" panose="02020603050405020304" pitchFamily="18" charset="0"/>
              </a:rPr>
              <a:t>ζωῆς</a:t>
            </a:r>
            <a:r>
              <a:rPr lang="el-GR" i="1" dirty="0">
                <a:effectLst/>
                <a:latin typeface="Palatino Linotype" panose="02040502050505030304" pitchFamily="18" charset="0"/>
                <a:ea typeface="Aptos" panose="020B0004020202020204" pitchFamily="34" charset="0"/>
                <a:cs typeface="Times New Roman" panose="02020603050405020304" pitchFamily="18" charset="0"/>
              </a:rPr>
              <a:t>. Λόγος Β΄,</a:t>
            </a:r>
            <a:r>
              <a:rPr lang="el-GR" dirty="0">
                <a:effectLst/>
                <a:latin typeface="Palatino Linotype" panose="02040502050505030304" pitchFamily="18" charset="0"/>
                <a:ea typeface="Aptos" panose="020B0004020202020204" pitchFamily="34" charset="0"/>
                <a:cs typeface="Times New Roman" panose="02020603050405020304" pitchFamily="18" charset="0"/>
              </a:rPr>
              <a:t> </a:t>
            </a:r>
            <a:r>
              <a:rPr lang="en-GB" dirty="0">
                <a:effectLst/>
                <a:latin typeface="Palatino Linotype" panose="02040502050505030304" pitchFamily="18" charset="0"/>
                <a:ea typeface="Aptos" panose="020B0004020202020204" pitchFamily="34" charset="0"/>
                <a:cs typeface="Times New Roman" panose="02020603050405020304" pitchFamily="18" charset="0"/>
              </a:rPr>
              <a:t>PG</a:t>
            </a:r>
            <a:r>
              <a:rPr lang="el-GR" dirty="0">
                <a:effectLst/>
                <a:latin typeface="Palatino Linotype" panose="02040502050505030304" pitchFamily="18" charset="0"/>
                <a:ea typeface="Aptos" panose="020B0004020202020204" pitchFamily="34" charset="0"/>
                <a:cs typeface="Times New Roman" panose="02020603050405020304" pitchFamily="18" charset="0"/>
              </a:rPr>
              <a:t> 150, 524</a:t>
            </a:r>
            <a:r>
              <a:rPr lang="en-GB" dirty="0">
                <a:effectLst/>
                <a:latin typeface="Palatino Linotype" panose="02040502050505030304" pitchFamily="18" charset="0"/>
                <a:ea typeface="Aptos" panose="020B0004020202020204" pitchFamily="34" charset="0"/>
                <a:cs typeface="Times New Roman" panose="02020603050405020304" pitchFamily="18" charset="0"/>
              </a:rPr>
              <a:t>D</a:t>
            </a:r>
            <a:r>
              <a:rPr lang="el-GR" dirty="0">
                <a:effectLst/>
                <a:latin typeface="Palatino Linotype" panose="02040502050505030304" pitchFamily="18" charset="0"/>
                <a:ea typeface="Aptos" panose="020B0004020202020204" pitchFamily="34" charset="0"/>
                <a:cs typeface="Times New Roman" panose="02020603050405020304" pitchFamily="18" charset="0"/>
              </a:rPr>
              <a:t>). </a:t>
            </a:r>
            <a:endParaRPr lang="el-GR" kern="100" dirty="0">
              <a:effectLst/>
              <a:latin typeface="Aptos" panose="020B0004020202020204" pitchFamily="34" charset="0"/>
              <a:ea typeface="Aptos" panose="020B0004020202020204" pitchFamily="34" charset="0"/>
              <a:cs typeface="Times New Roman" panose="02020603050405020304" pitchFamily="18" charset="0"/>
            </a:endParaRPr>
          </a:p>
          <a:p>
            <a:endParaRPr lang="el-GR" dirty="0"/>
          </a:p>
        </p:txBody>
      </p:sp>
    </p:spTree>
    <p:extLst>
      <p:ext uri="{BB962C8B-B14F-4D97-AF65-F5344CB8AC3E}">
        <p14:creationId xmlns:p14="http://schemas.microsoft.com/office/powerpoint/2010/main" val="82697876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7DA2D44C-A602-FD16-0D94-3AEE7C8D7713}"/>
              </a:ext>
            </a:extLst>
          </p:cNvPr>
          <p:cNvSpPr>
            <a:spLocks noGrp="1"/>
          </p:cNvSpPr>
          <p:nvPr>
            <p:ph type="title"/>
          </p:nvPr>
        </p:nvSpPr>
        <p:spPr>
          <a:xfrm>
            <a:off x="838200" y="18255"/>
            <a:ext cx="10515600" cy="610395"/>
          </a:xfrm>
        </p:spPr>
        <p:txBody>
          <a:bodyPr>
            <a:normAutofit fontScale="90000"/>
          </a:bodyPr>
          <a:lstStyle/>
          <a:p>
            <a:pPr algn="ctr"/>
            <a:r>
              <a:rPr lang="el-GR" dirty="0"/>
              <a:t>Το μυστήριο του βαπτίσματος</a:t>
            </a:r>
          </a:p>
        </p:txBody>
      </p:sp>
      <p:sp>
        <p:nvSpPr>
          <p:cNvPr id="3" name="Θέση περιεχομένου 2">
            <a:extLst>
              <a:ext uri="{FF2B5EF4-FFF2-40B4-BE49-F238E27FC236}">
                <a16:creationId xmlns:a16="http://schemas.microsoft.com/office/drawing/2014/main" id="{FAD4D6B8-B112-E9E9-22C0-B2A32F6C8EF4}"/>
              </a:ext>
            </a:extLst>
          </p:cNvPr>
          <p:cNvSpPr>
            <a:spLocks noGrp="1"/>
          </p:cNvSpPr>
          <p:nvPr>
            <p:ph idx="1"/>
          </p:nvPr>
        </p:nvSpPr>
        <p:spPr>
          <a:xfrm>
            <a:off x="0" y="533400"/>
            <a:ext cx="12192000" cy="6306345"/>
          </a:xfrm>
        </p:spPr>
        <p:txBody>
          <a:bodyPr>
            <a:noAutofit/>
          </a:bodyPr>
          <a:lstStyle/>
          <a:p>
            <a:pPr algn="just">
              <a:lnSpc>
                <a:spcPct val="107000"/>
              </a:lnSpc>
              <a:spcAft>
                <a:spcPts val="800"/>
              </a:spcAft>
            </a:pPr>
            <a:r>
              <a:rPr lang="el-GR" sz="2300" kern="100" dirty="0">
                <a:effectLst/>
                <a:latin typeface="Palatino Linotype" panose="02040502050505030304" pitchFamily="18" charset="0"/>
                <a:ea typeface="Aptos" panose="020B0004020202020204" pitchFamily="34" charset="0"/>
                <a:cs typeface="Times New Roman" panose="02020603050405020304" pitchFamily="18" charset="0"/>
              </a:rPr>
              <a:t>Γι’ αυτόν τον λόγο και η ημέρα της σωτήριας βαπτίσεως είναι για μας τους χριστιανούς η </a:t>
            </a:r>
            <a:r>
              <a:rPr lang="el-GR" sz="2300" kern="100" dirty="0" err="1">
                <a:effectLst/>
                <a:latin typeface="Palatino Linotype" panose="02040502050505030304" pitchFamily="18" charset="0"/>
                <a:ea typeface="Aptos" panose="020B0004020202020204" pitchFamily="34" charset="0"/>
                <a:cs typeface="Times New Roman" panose="02020603050405020304" pitchFamily="18" charset="0"/>
              </a:rPr>
              <a:t>ονομαστήρια</a:t>
            </a:r>
            <a:r>
              <a:rPr lang="el-GR" sz="2300" kern="100" dirty="0">
                <a:effectLst/>
                <a:latin typeface="Palatino Linotype" panose="02040502050505030304" pitchFamily="18" charset="0"/>
                <a:ea typeface="Aptos" panose="020B0004020202020204" pitchFamily="34" charset="0"/>
                <a:cs typeface="Times New Roman" panose="02020603050405020304" pitchFamily="18" charset="0"/>
              </a:rPr>
              <a:t> ημέρα (</a:t>
            </a:r>
            <a:r>
              <a:rPr lang="el-GR" sz="2300" i="1" kern="100" dirty="0" err="1">
                <a:effectLst/>
                <a:latin typeface="Palatino Linotype" panose="02040502050505030304" pitchFamily="18" charset="0"/>
                <a:ea typeface="Aptos" panose="020B0004020202020204" pitchFamily="34" charset="0"/>
                <a:cs typeface="Times New Roman" panose="02020603050405020304" pitchFamily="18" charset="0"/>
              </a:rPr>
              <a:t>Περὶ</a:t>
            </a:r>
            <a:r>
              <a:rPr lang="el-GR" sz="23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300" i="1" kern="100" dirty="0" err="1">
                <a:effectLst/>
                <a:latin typeface="Palatino Linotype" panose="02040502050505030304" pitchFamily="18" charset="0"/>
                <a:ea typeface="Aptos" panose="020B0004020202020204" pitchFamily="34" charset="0"/>
                <a:cs typeface="Times New Roman" panose="02020603050405020304" pitchFamily="18" charset="0"/>
              </a:rPr>
              <a:t>τῆς</a:t>
            </a:r>
            <a:r>
              <a:rPr lang="el-GR" sz="23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300" i="1" kern="100" dirty="0" err="1">
                <a:effectLst/>
                <a:latin typeface="Palatino Linotype" panose="02040502050505030304" pitchFamily="18" charset="0"/>
                <a:ea typeface="Aptos" panose="020B0004020202020204" pitchFamily="34" charset="0"/>
                <a:cs typeface="Times New Roman" panose="02020603050405020304" pitchFamily="18" charset="0"/>
              </a:rPr>
              <a:t>ἐν</a:t>
            </a:r>
            <a:r>
              <a:rPr lang="el-GR" sz="23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300" i="1" kern="100" dirty="0" err="1">
                <a:effectLst/>
                <a:latin typeface="Palatino Linotype" panose="02040502050505030304" pitchFamily="18" charset="0"/>
                <a:ea typeface="Aptos" panose="020B0004020202020204" pitchFamily="34" charset="0"/>
                <a:cs typeface="Times New Roman" panose="02020603050405020304" pitchFamily="18" charset="0"/>
              </a:rPr>
              <a:t>Χριστῷ</a:t>
            </a:r>
            <a:r>
              <a:rPr lang="el-GR" sz="23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300" i="1" kern="100" dirty="0" err="1">
                <a:effectLst/>
                <a:latin typeface="Palatino Linotype" panose="02040502050505030304" pitchFamily="18" charset="0"/>
                <a:ea typeface="Aptos" panose="020B0004020202020204" pitchFamily="34" charset="0"/>
                <a:cs typeface="Times New Roman" panose="02020603050405020304" pitchFamily="18" charset="0"/>
              </a:rPr>
              <a:t>ζωῆς</a:t>
            </a:r>
            <a:r>
              <a:rPr lang="el-GR" sz="2300" i="1" kern="100" dirty="0">
                <a:effectLst/>
                <a:latin typeface="Palatino Linotype" panose="02040502050505030304" pitchFamily="18" charset="0"/>
                <a:ea typeface="Aptos" panose="020B0004020202020204" pitchFamily="34" charset="0"/>
                <a:cs typeface="Times New Roman" panose="02020603050405020304" pitchFamily="18" charset="0"/>
              </a:rPr>
              <a:t>. Λόγος Β΄,</a:t>
            </a:r>
            <a:r>
              <a:rPr lang="el-GR" sz="2300"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n-GB" sz="2300" kern="100" dirty="0">
                <a:effectLst/>
                <a:latin typeface="Palatino Linotype" panose="02040502050505030304" pitchFamily="18" charset="0"/>
                <a:ea typeface="Aptos" panose="020B0004020202020204" pitchFamily="34" charset="0"/>
                <a:cs typeface="Times New Roman" panose="02020603050405020304" pitchFamily="18" charset="0"/>
              </a:rPr>
              <a:t>PG</a:t>
            </a:r>
            <a:r>
              <a:rPr lang="el-GR" sz="2300" kern="100" dirty="0">
                <a:effectLst/>
                <a:latin typeface="Palatino Linotype" panose="02040502050505030304" pitchFamily="18" charset="0"/>
                <a:ea typeface="Aptos" panose="020B0004020202020204" pitchFamily="34" charset="0"/>
                <a:cs typeface="Times New Roman" panose="02020603050405020304" pitchFamily="18" charset="0"/>
              </a:rPr>
              <a:t> 150, 525Α). Την ημέρα αυτή συντελείται για πρώτη φορά η οντολογική γνωριμία μας με τον Θεό. Με το βάπτισμα ο Θεός φιλοτεχνεί αναπλαστικά το «</a:t>
            </a:r>
            <a:r>
              <a:rPr lang="el-GR" sz="2300" kern="100" dirty="0" err="1">
                <a:effectLst/>
                <a:latin typeface="Palatino Linotype" panose="02040502050505030304" pitchFamily="18" charset="0"/>
                <a:ea typeface="Aptos" panose="020B0004020202020204" pitchFamily="34" charset="0"/>
                <a:cs typeface="Times New Roman" panose="02020603050405020304" pitchFamily="18" charset="0"/>
              </a:rPr>
              <a:t>εἶναι</a:t>
            </a:r>
            <a:r>
              <a:rPr lang="el-GR" sz="2300" kern="100" dirty="0">
                <a:effectLst/>
                <a:latin typeface="Palatino Linotype" panose="02040502050505030304" pitchFamily="18" charset="0"/>
                <a:ea typeface="Aptos" panose="020B0004020202020204" pitchFamily="34" charset="0"/>
                <a:cs typeface="Times New Roman" panose="02020603050405020304" pitchFamily="18" charset="0"/>
              </a:rPr>
              <a:t>» του καινούργιου «</a:t>
            </a:r>
            <a:r>
              <a:rPr lang="el-GR" sz="2300" kern="100" dirty="0" err="1">
                <a:effectLst/>
                <a:latin typeface="Palatino Linotype" panose="02040502050505030304" pitchFamily="18" charset="0"/>
                <a:ea typeface="Aptos" panose="020B0004020202020204" pitchFamily="34" charset="0"/>
                <a:cs typeface="Times New Roman" panose="02020603050405020304" pitchFamily="18" charset="0"/>
              </a:rPr>
              <a:t>ἐν</a:t>
            </a:r>
            <a:r>
              <a:rPr lang="el-GR" sz="2300"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300" kern="100" dirty="0" err="1">
                <a:effectLst/>
                <a:latin typeface="Palatino Linotype" panose="02040502050505030304" pitchFamily="18" charset="0"/>
                <a:ea typeface="Aptos" panose="020B0004020202020204" pitchFamily="34" charset="0"/>
                <a:cs typeface="Times New Roman" panose="02020603050405020304" pitchFamily="18" charset="0"/>
              </a:rPr>
              <a:t>Χριστῷ</a:t>
            </a:r>
            <a:r>
              <a:rPr lang="el-GR" sz="2300" kern="100" dirty="0">
                <a:effectLst/>
                <a:latin typeface="Palatino Linotype" panose="02040502050505030304" pitchFamily="18" charset="0"/>
                <a:ea typeface="Aptos" panose="020B0004020202020204" pitchFamily="34" charset="0"/>
                <a:cs typeface="Times New Roman" panose="02020603050405020304" pitchFamily="18" charset="0"/>
              </a:rPr>
              <a:t>» ανθρώπου. Το έργο αυτό συντελείται πάντοτε σύμφωνα με το σχήμα και τη μορφή της αναστημένης «</a:t>
            </a:r>
            <a:r>
              <a:rPr lang="el-GR" sz="2300" kern="100" dirty="0" err="1">
                <a:effectLst/>
                <a:latin typeface="Palatino Linotype" panose="02040502050505030304" pitchFamily="18" charset="0"/>
                <a:ea typeface="Aptos" panose="020B0004020202020204" pitchFamily="34" charset="0"/>
                <a:cs typeface="Times New Roman" panose="02020603050405020304" pitchFamily="18" charset="0"/>
              </a:rPr>
              <a:t>ἐν</a:t>
            </a:r>
            <a:r>
              <a:rPr lang="el-GR" sz="2300"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300" kern="100" dirty="0" err="1">
                <a:effectLst/>
                <a:latin typeface="Palatino Linotype" panose="02040502050505030304" pitchFamily="18" charset="0"/>
                <a:ea typeface="Aptos" panose="020B0004020202020204" pitchFamily="34" charset="0"/>
                <a:cs typeface="Times New Roman" panose="02020603050405020304" pitchFamily="18" charset="0"/>
              </a:rPr>
              <a:t>Χριστῷ</a:t>
            </a:r>
            <a:r>
              <a:rPr lang="el-GR" sz="2300" kern="100" dirty="0">
                <a:effectLst/>
                <a:latin typeface="Palatino Linotype" panose="02040502050505030304" pitchFamily="18" charset="0"/>
                <a:ea typeface="Aptos" panose="020B0004020202020204" pitchFamily="34" charset="0"/>
                <a:cs typeface="Times New Roman" panose="02020603050405020304" pitchFamily="18" charset="0"/>
              </a:rPr>
              <a:t>» ανθρώπινης φύσης, η οποία του προσφέρει τη χριστιανική του οντότητα. </a:t>
            </a:r>
            <a:endParaRPr lang="el-GR" sz="2300" kern="100" dirty="0">
              <a:effectLst/>
              <a:latin typeface="Aptos" panose="020B0004020202020204" pitchFamily="34" charset="0"/>
              <a:ea typeface="Aptos" panose="020B0004020202020204" pitchFamily="34" charset="0"/>
              <a:cs typeface="Times New Roman" panose="02020603050405020304" pitchFamily="18" charset="0"/>
            </a:endParaRPr>
          </a:p>
          <a:p>
            <a:r>
              <a:rPr lang="el-GR" sz="2300" dirty="0">
                <a:effectLst/>
                <a:latin typeface="Palatino Linotype" panose="02040502050505030304" pitchFamily="18" charset="0"/>
                <a:ea typeface="Aptos" panose="020B0004020202020204" pitchFamily="34" charset="0"/>
                <a:cs typeface="Times New Roman" panose="02020603050405020304" pitchFamily="18" charset="0"/>
              </a:rPr>
              <a:t>Το μυστήριο του βαπτίσματος λέγεται και γέννηση, αναγέννηση και ανάπλαση. Διότι αυτοί που τώρα γεννώνται και πλάθονται είχαν και άλλοτε γεννηθεί, επειδή όμως έχασαν τη μορφή τους, επανέρχονται και πάλι στο πρώτο είδος, εκ νέου με δεύτερη γέννηση, τη βάπτιση. Δηλαδή με το βάπτισμα ο άνθρωπος ξαναβρίσκει την μορφή του θεϊκά αναπλασμένη (</a:t>
            </a:r>
            <a:r>
              <a:rPr lang="el-GR" sz="2300" i="1" dirty="0" err="1">
                <a:effectLst/>
                <a:latin typeface="Palatino Linotype" panose="02040502050505030304" pitchFamily="18" charset="0"/>
                <a:ea typeface="Aptos" panose="020B0004020202020204" pitchFamily="34" charset="0"/>
                <a:cs typeface="Times New Roman" panose="02020603050405020304" pitchFamily="18" charset="0"/>
              </a:rPr>
              <a:t>Περὶ</a:t>
            </a:r>
            <a:r>
              <a:rPr lang="el-GR" sz="2300" i="1"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300" i="1" dirty="0" err="1">
                <a:effectLst/>
                <a:latin typeface="Palatino Linotype" panose="02040502050505030304" pitchFamily="18" charset="0"/>
                <a:ea typeface="Aptos" panose="020B0004020202020204" pitchFamily="34" charset="0"/>
                <a:cs typeface="Times New Roman" panose="02020603050405020304" pitchFamily="18" charset="0"/>
              </a:rPr>
              <a:t>τῆς</a:t>
            </a:r>
            <a:r>
              <a:rPr lang="el-GR" sz="2300" i="1"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300" i="1" dirty="0" err="1">
                <a:effectLst/>
                <a:latin typeface="Palatino Linotype" panose="02040502050505030304" pitchFamily="18" charset="0"/>
                <a:ea typeface="Aptos" panose="020B0004020202020204" pitchFamily="34" charset="0"/>
                <a:cs typeface="Times New Roman" panose="02020603050405020304" pitchFamily="18" charset="0"/>
              </a:rPr>
              <a:t>ἐν</a:t>
            </a:r>
            <a:r>
              <a:rPr lang="el-GR" sz="2300" i="1"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300" i="1" dirty="0" err="1">
                <a:effectLst/>
                <a:latin typeface="Palatino Linotype" panose="02040502050505030304" pitchFamily="18" charset="0"/>
                <a:ea typeface="Aptos" panose="020B0004020202020204" pitchFamily="34" charset="0"/>
                <a:cs typeface="Times New Roman" panose="02020603050405020304" pitchFamily="18" charset="0"/>
              </a:rPr>
              <a:t>Χριστῷ</a:t>
            </a:r>
            <a:r>
              <a:rPr lang="el-GR" sz="2300" i="1"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300" i="1" dirty="0" err="1">
                <a:effectLst/>
                <a:latin typeface="Palatino Linotype" panose="02040502050505030304" pitchFamily="18" charset="0"/>
                <a:ea typeface="Aptos" panose="020B0004020202020204" pitchFamily="34" charset="0"/>
                <a:cs typeface="Times New Roman" panose="02020603050405020304" pitchFamily="18" charset="0"/>
              </a:rPr>
              <a:t>ζωῆς</a:t>
            </a:r>
            <a:r>
              <a:rPr lang="el-GR" sz="2300" i="1" dirty="0">
                <a:effectLst/>
                <a:latin typeface="Palatino Linotype" panose="02040502050505030304" pitchFamily="18" charset="0"/>
                <a:ea typeface="Aptos" panose="020B0004020202020204" pitchFamily="34" charset="0"/>
                <a:cs typeface="Times New Roman" panose="02020603050405020304" pitchFamily="18" charset="0"/>
              </a:rPr>
              <a:t>. Λόγος Β΄,</a:t>
            </a:r>
            <a:r>
              <a:rPr lang="el-GR" sz="2300" dirty="0">
                <a:effectLst/>
                <a:latin typeface="Palatino Linotype" panose="02040502050505030304" pitchFamily="18" charset="0"/>
                <a:ea typeface="Aptos" panose="020B0004020202020204" pitchFamily="34" charset="0"/>
                <a:cs typeface="Times New Roman" panose="02020603050405020304" pitchFamily="18" charset="0"/>
              </a:rPr>
              <a:t> </a:t>
            </a:r>
            <a:r>
              <a:rPr lang="en-GB" sz="2300" dirty="0">
                <a:effectLst/>
                <a:latin typeface="Palatino Linotype" panose="02040502050505030304" pitchFamily="18" charset="0"/>
                <a:ea typeface="Aptos" panose="020B0004020202020204" pitchFamily="34" charset="0"/>
                <a:cs typeface="Times New Roman" panose="02020603050405020304" pitchFamily="18" charset="0"/>
              </a:rPr>
              <a:t>PG</a:t>
            </a:r>
            <a:r>
              <a:rPr lang="el-GR" sz="2300" dirty="0">
                <a:effectLst/>
                <a:latin typeface="Palatino Linotype" panose="02040502050505030304" pitchFamily="18" charset="0"/>
                <a:ea typeface="Aptos" panose="020B0004020202020204" pitchFamily="34" charset="0"/>
                <a:cs typeface="Times New Roman" panose="02020603050405020304" pitchFamily="18" charset="0"/>
              </a:rPr>
              <a:t> 150, 524</a:t>
            </a:r>
            <a:r>
              <a:rPr lang="en-GB" sz="2300" dirty="0">
                <a:effectLst/>
                <a:latin typeface="Palatino Linotype" panose="02040502050505030304" pitchFamily="18" charset="0"/>
                <a:ea typeface="Aptos" panose="020B0004020202020204" pitchFamily="34" charset="0"/>
                <a:cs typeface="Times New Roman" panose="02020603050405020304" pitchFamily="18" charset="0"/>
              </a:rPr>
              <a:t>CD</a:t>
            </a:r>
            <a:r>
              <a:rPr lang="el-GR" sz="2300" dirty="0">
                <a:effectLst/>
                <a:latin typeface="Palatino Linotype" panose="02040502050505030304" pitchFamily="18" charset="0"/>
                <a:ea typeface="Aptos" panose="020B0004020202020204" pitchFamily="34" charset="0"/>
                <a:cs typeface="Times New Roman" panose="02020603050405020304" pitchFamily="18" charset="0"/>
              </a:rPr>
              <a:t>). </a:t>
            </a:r>
          </a:p>
          <a:p>
            <a:r>
              <a:rPr lang="el-GR" sz="2300" kern="100" dirty="0">
                <a:effectLst/>
                <a:latin typeface="Palatino Linotype" panose="02040502050505030304" pitchFamily="18" charset="0"/>
                <a:ea typeface="Aptos" panose="020B0004020202020204" pitchFamily="34" charset="0"/>
                <a:cs typeface="Times New Roman" panose="02020603050405020304" pitchFamily="18" charset="0"/>
              </a:rPr>
              <a:t>Το «</a:t>
            </a:r>
            <a:r>
              <a:rPr lang="el-GR" sz="2300" kern="100" dirty="0" err="1">
                <a:effectLst/>
                <a:latin typeface="Palatino Linotype" panose="02040502050505030304" pitchFamily="18" charset="0"/>
                <a:ea typeface="Aptos" panose="020B0004020202020204" pitchFamily="34" charset="0"/>
                <a:cs typeface="Times New Roman" panose="02020603050405020304" pitchFamily="18" charset="0"/>
              </a:rPr>
              <a:t>εἶναι</a:t>
            </a:r>
            <a:r>
              <a:rPr lang="el-GR" sz="2300" kern="100" dirty="0">
                <a:effectLst/>
                <a:latin typeface="Palatino Linotype" panose="02040502050505030304" pitchFamily="18" charset="0"/>
                <a:ea typeface="Aptos" panose="020B0004020202020204" pitchFamily="34" charset="0"/>
                <a:cs typeface="Times New Roman" panose="02020603050405020304" pitchFamily="18" charset="0"/>
              </a:rPr>
              <a:t>» της ανθρώπινης ύπαρξης, έξω από την «</a:t>
            </a:r>
            <a:r>
              <a:rPr lang="el-GR" sz="2300" kern="100" dirty="0" err="1">
                <a:effectLst/>
                <a:latin typeface="Palatino Linotype" panose="02040502050505030304" pitchFamily="18" charset="0"/>
                <a:ea typeface="Aptos" panose="020B0004020202020204" pitchFamily="34" charset="0"/>
                <a:cs typeface="Times New Roman" panose="02020603050405020304" pitchFamily="18" charset="0"/>
              </a:rPr>
              <a:t>ἐν</a:t>
            </a:r>
            <a:r>
              <a:rPr lang="el-GR" sz="2300"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300" kern="100" dirty="0" err="1">
                <a:effectLst/>
                <a:latin typeface="Palatino Linotype" panose="02040502050505030304" pitchFamily="18" charset="0"/>
                <a:ea typeface="Aptos" panose="020B0004020202020204" pitchFamily="34" charset="0"/>
                <a:cs typeface="Times New Roman" panose="02020603050405020304" pitchFamily="18" charset="0"/>
              </a:rPr>
              <a:t>Χριστῷ</a:t>
            </a:r>
            <a:r>
              <a:rPr lang="el-GR" sz="2300" kern="100" dirty="0">
                <a:effectLst/>
                <a:latin typeface="Palatino Linotype" panose="02040502050505030304" pitchFamily="18" charset="0"/>
                <a:ea typeface="Aptos" panose="020B0004020202020204" pitchFamily="34" charset="0"/>
                <a:cs typeface="Times New Roman" panose="02020603050405020304" pitchFamily="18" charset="0"/>
              </a:rPr>
              <a:t>» σωτήριο αναγέννηση, κρατείται μέσα στη φθορά και την αμαρτία, και επειδή δεν κατέχει «</a:t>
            </a:r>
            <a:r>
              <a:rPr lang="el-GR" sz="2300" kern="100" dirty="0" err="1">
                <a:effectLst/>
                <a:latin typeface="Palatino Linotype" panose="02040502050505030304" pitchFamily="18" charset="0"/>
                <a:ea typeface="Aptos" panose="020B0004020202020204" pitchFamily="34" charset="0"/>
                <a:cs typeface="Times New Roman" panose="02020603050405020304" pitchFamily="18" charset="0"/>
              </a:rPr>
              <a:t>εἶδος</a:t>
            </a:r>
            <a:r>
              <a:rPr lang="el-GR" sz="2300" kern="100" dirty="0">
                <a:effectLst/>
                <a:latin typeface="Palatino Linotype" panose="02040502050505030304" pitchFamily="18" charset="0"/>
                <a:ea typeface="Aptos" panose="020B0004020202020204" pitchFamily="34" charset="0"/>
                <a:cs typeface="Times New Roman" panose="02020603050405020304" pitchFamily="18" charset="0"/>
              </a:rPr>
              <a:t>» παραμένει άμορφη ύλη. Ο άνθρωπος καταδύεται στο ύδωρ του βαπτίσματος ως «</a:t>
            </a:r>
            <a:r>
              <a:rPr lang="el-GR" sz="2300" i="1" kern="100" dirty="0" err="1">
                <a:effectLst/>
                <a:latin typeface="Palatino Linotype" panose="02040502050505030304" pitchFamily="18" charset="0"/>
                <a:ea typeface="Aptos" panose="020B0004020202020204" pitchFamily="34" charset="0"/>
                <a:cs typeface="Times New Roman" panose="02020603050405020304" pitchFamily="18" charset="0"/>
              </a:rPr>
              <a:t>ἄμορφος</a:t>
            </a:r>
            <a:r>
              <a:rPr lang="el-GR" sz="23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300" i="1" kern="100" dirty="0" err="1">
                <a:effectLst/>
                <a:latin typeface="Palatino Linotype" panose="02040502050505030304" pitchFamily="18" charset="0"/>
                <a:ea typeface="Aptos" panose="020B0004020202020204" pitchFamily="34" charset="0"/>
                <a:cs typeface="Times New Roman" panose="02020603050405020304" pitchFamily="18" charset="0"/>
              </a:rPr>
              <a:t>καὶ</a:t>
            </a:r>
            <a:r>
              <a:rPr lang="el-GR" sz="23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300" i="1" kern="100" dirty="0" err="1">
                <a:effectLst/>
                <a:latin typeface="Palatino Linotype" panose="02040502050505030304" pitchFamily="18" charset="0"/>
                <a:ea typeface="Aptos" panose="020B0004020202020204" pitchFamily="34" charset="0"/>
                <a:cs typeface="Times New Roman" panose="02020603050405020304" pitchFamily="18" charset="0"/>
              </a:rPr>
              <a:t>ἀνείδεος</a:t>
            </a:r>
            <a:r>
              <a:rPr lang="el-GR" sz="23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300" i="1" kern="100" dirty="0" err="1">
                <a:effectLst/>
                <a:latin typeface="Palatino Linotype" panose="02040502050505030304" pitchFamily="18" charset="0"/>
                <a:ea typeface="Aptos" panose="020B0004020202020204" pitchFamily="34" charset="0"/>
                <a:cs typeface="Times New Roman" panose="02020603050405020304" pitchFamily="18" charset="0"/>
              </a:rPr>
              <a:t>ὕλη</a:t>
            </a:r>
            <a:r>
              <a:rPr lang="el-GR" sz="2300" kern="100" dirty="0">
                <a:effectLst/>
                <a:latin typeface="Palatino Linotype" panose="02040502050505030304" pitchFamily="18" charset="0"/>
                <a:ea typeface="Aptos" panose="020B0004020202020204" pitchFamily="34" charset="0"/>
                <a:cs typeface="Times New Roman" panose="02020603050405020304" pitchFamily="18" charset="0"/>
              </a:rPr>
              <a:t>», ακολούθως όμως αναδύεται από αυτό ανακαινισμένος του Χριστού «</a:t>
            </a:r>
            <a:r>
              <a:rPr lang="el-GR" sz="2300" i="1" kern="100" dirty="0" err="1">
                <a:effectLst/>
                <a:latin typeface="Palatino Linotype" panose="02040502050505030304" pitchFamily="18" charset="0"/>
                <a:ea typeface="Aptos" panose="020B0004020202020204" pitchFamily="34" charset="0"/>
                <a:cs typeface="Times New Roman" panose="02020603050405020304" pitchFamily="18" charset="0"/>
              </a:rPr>
              <a:t>περιτυχὼν</a:t>
            </a:r>
            <a:r>
              <a:rPr lang="el-GR" sz="23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300" i="1" kern="100" dirty="0" err="1">
                <a:effectLst/>
                <a:latin typeface="Palatino Linotype" panose="02040502050505030304" pitchFamily="18" charset="0"/>
                <a:ea typeface="Aptos" panose="020B0004020202020204" pitchFamily="34" charset="0"/>
                <a:cs typeface="Times New Roman" panose="02020603050405020304" pitchFamily="18" charset="0"/>
              </a:rPr>
              <a:t>εἶδος</a:t>
            </a:r>
            <a:r>
              <a:rPr lang="el-GR" sz="2300"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300" i="1" kern="100" dirty="0" err="1">
                <a:effectLst/>
                <a:latin typeface="Palatino Linotype" panose="02040502050505030304" pitchFamily="18" charset="0"/>
                <a:ea typeface="Aptos" panose="020B0004020202020204" pitchFamily="34" charset="0"/>
                <a:cs typeface="Times New Roman" panose="02020603050405020304" pitchFamily="18" charset="0"/>
              </a:rPr>
              <a:t>Περὶ</a:t>
            </a:r>
            <a:r>
              <a:rPr lang="el-GR" sz="23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300" i="1" kern="100" dirty="0" err="1">
                <a:effectLst/>
                <a:latin typeface="Palatino Linotype" panose="02040502050505030304" pitchFamily="18" charset="0"/>
                <a:ea typeface="Aptos" panose="020B0004020202020204" pitchFamily="34" charset="0"/>
                <a:cs typeface="Times New Roman" panose="02020603050405020304" pitchFamily="18" charset="0"/>
              </a:rPr>
              <a:t>τῆς</a:t>
            </a:r>
            <a:r>
              <a:rPr lang="el-GR" sz="23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300" i="1" kern="100" dirty="0" err="1">
                <a:effectLst/>
                <a:latin typeface="Palatino Linotype" panose="02040502050505030304" pitchFamily="18" charset="0"/>
                <a:ea typeface="Aptos" panose="020B0004020202020204" pitchFamily="34" charset="0"/>
                <a:cs typeface="Times New Roman" panose="02020603050405020304" pitchFamily="18" charset="0"/>
              </a:rPr>
              <a:t>ἐν</a:t>
            </a:r>
            <a:r>
              <a:rPr lang="el-GR" sz="23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300" i="1" kern="100" dirty="0" err="1">
                <a:effectLst/>
                <a:latin typeface="Palatino Linotype" panose="02040502050505030304" pitchFamily="18" charset="0"/>
                <a:ea typeface="Aptos" panose="020B0004020202020204" pitchFamily="34" charset="0"/>
                <a:cs typeface="Times New Roman" panose="02020603050405020304" pitchFamily="18" charset="0"/>
              </a:rPr>
              <a:t>Χριστῷ</a:t>
            </a:r>
            <a:r>
              <a:rPr lang="el-GR" sz="23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300" i="1" kern="100" dirty="0" err="1">
                <a:effectLst/>
                <a:latin typeface="Palatino Linotype" panose="02040502050505030304" pitchFamily="18" charset="0"/>
                <a:ea typeface="Aptos" panose="020B0004020202020204" pitchFamily="34" charset="0"/>
                <a:cs typeface="Times New Roman" panose="02020603050405020304" pitchFamily="18" charset="0"/>
              </a:rPr>
              <a:t>ζωῆς</a:t>
            </a:r>
            <a:r>
              <a:rPr lang="el-GR" sz="2300" i="1" kern="100" dirty="0">
                <a:effectLst/>
                <a:latin typeface="Palatino Linotype" panose="02040502050505030304" pitchFamily="18" charset="0"/>
                <a:ea typeface="Aptos" panose="020B0004020202020204" pitchFamily="34" charset="0"/>
                <a:cs typeface="Times New Roman" panose="02020603050405020304" pitchFamily="18" charset="0"/>
              </a:rPr>
              <a:t>. Λόγος Β΄,</a:t>
            </a:r>
            <a:r>
              <a:rPr lang="el-GR" sz="2300"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n-GB" sz="2300" kern="100" dirty="0">
                <a:effectLst/>
                <a:latin typeface="Palatino Linotype" panose="02040502050505030304" pitchFamily="18" charset="0"/>
                <a:ea typeface="Aptos" panose="020B0004020202020204" pitchFamily="34" charset="0"/>
                <a:cs typeface="Times New Roman" panose="02020603050405020304" pitchFamily="18" charset="0"/>
              </a:rPr>
              <a:t>PG</a:t>
            </a:r>
            <a:r>
              <a:rPr lang="el-GR" sz="2300" kern="100" dirty="0">
                <a:effectLst/>
                <a:latin typeface="Palatino Linotype" panose="02040502050505030304" pitchFamily="18" charset="0"/>
                <a:ea typeface="Aptos" panose="020B0004020202020204" pitchFamily="34" charset="0"/>
                <a:cs typeface="Times New Roman" panose="02020603050405020304" pitchFamily="18" charset="0"/>
              </a:rPr>
              <a:t> 150, 537</a:t>
            </a:r>
            <a:r>
              <a:rPr lang="en-GB" sz="2300" kern="100" dirty="0">
                <a:effectLst/>
                <a:latin typeface="Palatino Linotype" panose="02040502050505030304" pitchFamily="18" charset="0"/>
                <a:ea typeface="Aptos" panose="020B0004020202020204" pitchFamily="34" charset="0"/>
                <a:cs typeface="Times New Roman" panose="02020603050405020304" pitchFamily="18" charset="0"/>
              </a:rPr>
              <a:t>D</a:t>
            </a:r>
            <a:r>
              <a:rPr lang="el-GR" sz="2300" kern="100" dirty="0">
                <a:effectLst/>
                <a:latin typeface="Palatino Linotype" panose="02040502050505030304" pitchFamily="18" charset="0"/>
                <a:ea typeface="Aptos" panose="020B0004020202020204" pitchFamily="34" charset="0"/>
                <a:cs typeface="Times New Roman" panose="02020603050405020304" pitchFamily="18" charset="0"/>
              </a:rPr>
              <a:t>).</a:t>
            </a:r>
            <a:endParaRPr lang="el-GR" sz="2300" kern="100" dirty="0">
              <a:effectLst/>
              <a:latin typeface="Aptos" panose="020B00040202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276135426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6B95E5AD-0915-9FEF-9DFC-A146A89ED584}"/>
              </a:ext>
            </a:extLst>
          </p:cNvPr>
          <p:cNvSpPr>
            <a:spLocks noGrp="1"/>
          </p:cNvSpPr>
          <p:nvPr>
            <p:ph type="title"/>
          </p:nvPr>
        </p:nvSpPr>
        <p:spPr>
          <a:xfrm>
            <a:off x="838200" y="18255"/>
            <a:ext cx="10515600" cy="848519"/>
          </a:xfrm>
        </p:spPr>
        <p:txBody>
          <a:bodyPr>
            <a:normAutofit/>
          </a:bodyPr>
          <a:lstStyle/>
          <a:p>
            <a:pPr algn="ctr"/>
            <a:r>
              <a:rPr lang="el-GR" dirty="0"/>
              <a:t>Το μυστήριο του βαπτίσματος</a:t>
            </a:r>
          </a:p>
        </p:txBody>
      </p:sp>
      <p:sp>
        <p:nvSpPr>
          <p:cNvPr id="3" name="Θέση περιεχομένου 2">
            <a:extLst>
              <a:ext uri="{FF2B5EF4-FFF2-40B4-BE49-F238E27FC236}">
                <a16:creationId xmlns:a16="http://schemas.microsoft.com/office/drawing/2014/main" id="{355C795F-7B02-BC6B-DB96-FD88E5EB8BC6}"/>
              </a:ext>
            </a:extLst>
          </p:cNvPr>
          <p:cNvSpPr>
            <a:spLocks noGrp="1"/>
          </p:cNvSpPr>
          <p:nvPr>
            <p:ph idx="1"/>
          </p:nvPr>
        </p:nvSpPr>
        <p:spPr>
          <a:xfrm>
            <a:off x="0" y="666750"/>
            <a:ext cx="12192000" cy="6191250"/>
          </a:xfrm>
        </p:spPr>
        <p:txBody>
          <a:bodyPr/>
          <a:lstStyle/>
          <a:p>
            <a:r>
              <a:rPr lang="el-GR" sz="2400" kern="100" dirty="0">
                <a:effectLst/>
                <a:latin typeface="Palatino Linotype" panose="02040502050505030304" pitchFamily="18" charset="0"/>
                <a:ea typeface="Aptos" panose="020B0004020202020204" pitchFamily="34" charset="0"/>
                <a:cs typeface="Times New Roman" panose="02020603050405020304" pitchFamily="18" charset="0"/>
              </a:rPr>
              <a:t>Επιπλέον το μυστήριο του βαπτίσματος λέγεται και φώτισμα, και λουτρό και χάρισμα. Όπως παρατηρεί ο </a:t>
            </a:r>
            <a:r>
              <a:rPr lang="el-GR" sz="2400" kern="100" dirty="0" err="1">
                <a:effectLst/>
                <a:latin typeface="Palatino Linotype" panose="02040502050505030304" pitchFamily="18" charset="0"/>
                <a:ea typeface="Aptos" panose="020B0004020202020204" pitchFamily="34" charset="0"/>
                <a:cs typeface="Times New Roman" panose="02020603050405020304" pitchFamily="18" charset="0"/>
              </a:rPr>
              <a:t>Καβάσιλας</a:t>
            </a:r>
            <a:r>
              <a:rPr lang="el-GR" sz="2400"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400" i="1" kern="100" dirty="0">
                <a:effectLst/>
                <a:latin typeface="Palatino Linotype" panose="02040502050505030304" pitchFamily="18" charset="0"/>
                <a:ea typeface="Aptos" panose="020B0004020202020204" pitchFamily="34" charset="0"/>
                <a:cs typeface="Times New Roman" panose="02020603050405020304" pitchFamily="18" charset="0"/>
              </a:rPr>
              <a:t>λέγεται φώτισμα, διότι δίνοντας την αληθινή ζωή μας κάνει γνωστούς στον Θεό και οδηγώντας μας προς το άγιο εκείνο φως, μας απομακρύνει από τη ζοφερή αμαρτία. Γι’ αυτό λέγεται και λουτρό, διότι είναι φώτισμα, αφού έτσι μας δίνει τη δυνατότητα να προσεγγίσουμε ελεύθερα το φως, απομακρύνοντας κάθε </a:t>
            </a:r>
            <a:r>
              <a:rPr lang="el-GR" sz="2400" i="1" kern="100" dirty="0" err="1">
                <a:effectLst/>
                <a:latin typeface="Palatino Linotype" panose="02040502050505030304" pitchFamily="18" charset="0"/>
                <a:ea typeface="Aptos" panose="020B0004020202020204" pitchFamily="34" charset="0"/>
                <a:cs typeface="Times New Roman" panose="02020603050405020304" pitchFamily="18" charset="0"/>
              </a:rPr>
              <a:t>μολυσμό</a:t>
            </a:r>
            <a:r>
              <a:rPr lang="el-GR" sz="2400" i="1" kern="100" dirty="0">
                <a:effectLst/>
                <a:latin typeface="Palatino Linotype" panose="02040502050505030304" pitchFamily="18" charset="0"/>
                <a:ea typeface="Aptos" panose="020B0004020202020204" pitchFamily="34" charset="0"/>
                <a:cs typeface="Times New Roman" panose="02020603050405020304" pitchFamily="18" charset="0"/>
              </a:rPr>
              <a:t> που εμποδίζει σαν μεσότοιχος να έρθει στις ψυχές μας η θεία ακτίνα. Λέγεται και χάρισμα διότι είναι γέννηση. Αλλά για τη γέννησή του τι θα μπορούσε κανείς να προσφέρει εκ των προτέρων, αφού -όπως συμβαίνει και στη φυσική γέννηση- ούτε και αυτή τη θέλησή μας δεν προσφέρουμε εκ των προτέρων για τα αγαθά που απορρέουν από το βάπτισμα, αν το καλοσκεφθεί κανείς;</a:t>
            </a:r>
            <a:r>
              <a:rPr lang="el-GR" sz="2400"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400" i="1" kern="100" dirty="0" err="1">
                <a:effectLst/>
                <a:latin typeface="Palatino Linotype" panose="02040502050505030304" pitchFamily="18" charset="0"/>
                <a:ea typeface="Aptos" panose="020B0004020202020204" pitchFamily="34" charset="0"/>
                <a:cs typeface="Times New Roman" panose="02020603050405020304" pitchFamily="18" charset="0"/>
              </a:rPr>
              <a:t>Περὶ</a:t>
            </a:r>
            <a:r>
              <a:rPr lang="el-GR" sz="24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400" i="1" kern="100" dirty="0" err="1">
                <a:effectLst/>
                <a:latin typeface="Palatino Linotype" panose="02040502050505030304" pitchFamily="18" charset="0"/>
                <a:ea typeface="Aptos" panose="020B0004020202020204" pitchFamily="34" charset="0"/>
                <a:cs typeface="Times New Roman" panose="02020603050405020304" pitchFamily="18" charset="0"/>
              </a:rPr>
              <a:t>τῆς</a:t>
            </a:r>
            <a:r>
              <a:rPr lang="el-GR" sz="24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400" i="1" kern="100" dirty="0" err="1">
                <a:effectLst/>
                <a:latin typeface="Palatino Linotype" panose="02040502050505030304" pitchFamily="18" charset="0"/>
                <a:ea typeface="Aptos" panose="020B0004020202020204" pitchFamily="34" charset="0"/>
                <a:cs typeface="Times New Roman" panose="02020603050405020304" pitchFamily="18" charset="0"/>
              </a:rPr>
              <a:t>ἐν</a:t>
            </a:r>
            <a:r>
              <a:rPr lang="el-GR" sz="24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400" i="1" kern="100" dirty="0" err="1">
                <a:effectLst/>
                <a:latin typeface="Palatino Linotype" panose="02040502050505030304" pitchFamily="18" charset="0"/>
                <a:ea typeface="Aptos" panose="020B0004020202020204" pitchFamily="34" charset="0"/>
                <a:cs typeface="Times New Roman" panose="02020603050405020304" pitchFamily="18" charset="0"/>
              </a:rPr>
              <a:t>Χριστῷ</a:t>
            </a:r>
            <a:r>
              <a:rPr lang="el-GR" sz="24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400" i="1" kern="100" dirty="0" err="1">
                <a:effectLst/>
                <a:latin typeface="Palatino Linotype" panose="02040502050505030304" pitchFamily="18" charset="0"/>
                <a:ea typeface="Aptos" panose="020B0004020202020204" pitchFamily="34" charset="0"/>
                <a:cs typeface="Times New Roman" panose="02020603050405020304" pitchFamily="18" charset="0"/>
              </a:rPr>
              <a:t>ζωῆς</a:t>
            </a:r>
            <a:r>
              <a:rPr lang="el-GR" sz="2400" i="1" kern="100" dirty="0">
                <a:effectLst/>
                <a:latin typeface="Palatino Linotype" panose="02040502050505030304" pitchFamily="18" charset="0"/>
                <a:ea typeface="Aptos" panose="020B0004020202020204" pitchFamily="34" charset="0"/>
                <a:cs typeface="Times New Roman" panose="02020603050405020304" pitchFamily="18" charset="0"/>
              </a:rPr>
              <a:t>. Λόγος Β΄,</a:t>
            </a:r>
            <a:r>
              <a:rPr lang="el-GR" sz="2400"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n-GB" sz="2400" kern="100" dirty="0">
                <a:effectLst/>
                <a:latin typeface="Palatino Linotype" panose="02040502050505030304" pitchFamily="18" charset="0"/>
                <a:ea typeface="Aptos" panose="020B0004020202020204" pitchFamily="34" charset="0"/>
                <a:cs typeface="Times New Roman" panose="02020603050405020304" pitchFamily="18" charset="0"/>
              </a:rPr>
              <a:t>PG</a:t>
            </a:r>
            <a:r>
              <a:rPr lang="el-GR" sz="2400" kern="100" dirty="0">
                <a:effectLst/>
                <a:latin typeface="Palatino Linotype" panose="02040502050505030304" pitchFamily="18" charset="0"/>
                <a:ea typeface="Aptos" panose="020B0004020202020204" pitchFamily="34" charset="0"/>
                <a:cs typeface="Times New Roman" panose="02020603050405020304" pitchFamily="18" charset="0"/>
              </a:rPr>
              <a:t> 150, 525 </a:t>
            </a:r>
            <a:r>
              <a:rPr lang="en-GB" sz="2400" kern="100" dirty="0">
                <a:effectLst/>
                <a:latin typeface="Palatino Linotype" panose="02040502050505030304" pitchFamily="18" charset="0"/>
                <a:ea typeface="Aptos" panose="020B0004020202020204" pitchFamily="34" charset="0"/>
                <a:cs typeface="Times New Roman" panose="02020603050405020304" pitchFamily="18" charset="0"/>
              </a:rPr>
              <a:t>CD</a:t>
            </a:r>
            <a:r>
              <a:rPr lang="el-GR" sz="2400" kern="100" dirty="0">
                <a:effectLst/>
                <a:latin typeface="Palatino Linotype" panose="02040502050505030304" pitchFamily="18" charset="0"/>
                <a:ea typeface="Aptos" panose="020B0004020202020204" pitchFamily="34" charset="0"/>
                <a:cs typeface="Times New Roman" panose="02020603050405020304" pitchFamily="18" charset="0"/>
              </a:rPr>
              <a:t>).</a:t>
            </a:r>
          </a:p>
          <a:p>
            <a:r>
              <a:rPr lang="el-GR" sz="2400" dirty="0">
                <a:effectLst/>
                <a:latin typeface="Palatino Linotype" panose="02040502050505030304" pitchFamily="18" charset="0"/>
                <a:ea typeface="Aptos" panose="020B0004020202020204" pitchFamily="34" charset="0"/>
                <a:cs typeface="Times New Roman" panose="02020603050405020304" pitchFamily="18" charset="0"/>
              </a:rPr>
              <a:t>Φυσικά η καρποφορία της «</a:t>
            </a:r>
            <a:r>
              <a:rPr lang="el-GR" sz="2400" i="1" dirty="0" err="1">
                <a:effectLst/>
                <a:latin typeface="Palatino Linotype" panose="02040502050505030304" pitchFamily="18" charset="0"/>
                <a:ea typeface="Aptos" panose="020B0004020202020204" pitchFamily="34" charset="0"/>
                <a:cs typeface="Times New Roman" panose="02020603050405020304" pitchFamily="18" charset="0"/>
              </a:rPr>
              <a:t>καινῆς</a:t>
            </a:r>
            <a:r>
              <a:rPr lang="el-GR" sz="2400" i="1"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400" i="1" dirty="0" err="1">
                <a:effectLst/>
                <a:latin typeface="Palatino Linotype" panose="02040502050505030304" pitchFamily="18" charset="0"/>
                <a:ea typeface="Aptos" panose="020B0004020202020204" pitchFamily="34" charset="0"/>
                <a:cs typeface="Times New Roman" panose="02020603050405020304" pitchFamily="18" charset="0"/>
              </a:rPr>
              <a:t>ἐν</a:t>
            </a:r>
            <a:r>
              <a:rPr lang="el-GR" sz="2400" i="1"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400" i="1" dirty="0" err="1">
                <a:effectLst/>
                <a:latin typeface="Palatino Linotype" panose="02040502050505030304" pitchFamily="18" charset="0"/>
                <a:ea typeface="Aptos" panose="020B0004020202020204" pitchFamily="34" charset="0"/>
                <a:cs typeface="Times New Roman" panose="02020603050405020304" pitchFamily="18" charset="0"/>
              </a:rPr>
              <a:t>Χριστῷ</a:t>
            </a:r>
            <a:r>
              <a:rPr lang="el-GR" sz="2400" i="1"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400" i="1" dirty="0" err="1">
                <a:effectLst/>
                <a:latin typeface="Palatino Linotype" panose="02040502050505030304" pitchFamily="18" charset="0"/>
                <a:ea typeface="Aptos" panose="020B0004020202020204" pitchFamily="34" charset="0"/>
                <a:cs typeface="Times New Roman" panose="02020603050405020304" pitchFamily="18" charset="0"/>
              </a:rPr>
              <a:t>ζωῆς</a:t>
            </a:r>
            <a:r>
              <a:rPr lang="el-GR" sz="2400" dirty="0">
                <a:effectLst/>
                <a:latin typeface="Palatino Linotype" panose="02040502050505030304" pitchFamily="18" charset="0"/>
                <a:ea typeface="Aptos" panose="020B0004020202020204" pitchFamily="34" charset="0"/>
                <a:cs typeface="Times New Roman" panose="02020603050405020304" pitchFamily="18" charset="0"/>
              </a:rPr>
              <a:t>» που λαμβάνει ο πιστός με το βάπτισμα, προϋποθέτει τη «σπουδή» της ανθρώπινης βουλητικής συνεργίας. Ο όρος της αυτεξουσιότητας παραμένει πάντοτε απαράβατος. Συνεπώς όλα εξαρτώνται από τη δημιουργική ενεργοποίηση της ανθρώπινης ελευθερίας. Η «</a:t>
            </a:r>
            <a:r>
              <a:rPr lang="el-GR" sz="2400" dirty="0" err="1">
                <a:effectLst/>
                <a:latin typeface="Palatino Linotype" panose="02040502050505030304" pitchFamily="18" charset="0"/>
                <a:ea typeface="Aptos" panose="020B0004020202020204" pitchFamily="34" charset="0"/>
                <a:cs typeface="Times New Roman" panose="02020603050405020304" pitchFamily="18" charset="0"/>
              </a:rPr>
              <a:t>ἐν</a:t>
            </a:r>
            <a:r>
              <a:rPr lang="el-GR" sz="24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400" dirty="0" err="1">
                <a:effectLst/>
                <a:latin typeface="Palatino Linotype" panose="02040502050505030304" pitchFamily="18" charset="0"/>
                <a:ea typeface="Aptos" panose="020B0004020202020204" pitchFamily="34" charset="0"/>
                <a:cs typeface="Times New Roman" panose="02020603050405020304" pitchFamily="18" charset="0"/>
              </a:rPr>
              <a:t>Χριστῷ</a:t>
            </a:r>
            <a:r>
              <a:rPr lang="el-GR" sz="2400" dirty="0">
                <a:effectLst/>
                <a:latin typeface="Palatino Linotype" panose="02040502050505030304" pitchFamily="18" charset="0"/>
                <a:ea typeface="Aptos" panose="020B0004020202020204" pitchFamily="34" charset="0"/>
                <a:cs typeface="Times New Roman" panose="02020603050405020304" pitchFamily="18" charset="0"/>
              </a:rPr>
              <a:t>» ανακαίνιση είναι ένα οντολογικός γεγονός για τον άνθρωπο. Παρόλα αυτά, η βίωση της αναδημιουργικής γεννήσεως δεν μπορεί να επιτευχθεί χωρίς την ενεργητική συνδρομή της θελήσεως. </a:t>
            </a:r>
            <a:endParaRPr lang="el-GR" sz="2400" kern="100" dirty="0">
              <a:effectLst/>
              <a:latin typeface="Aptos" panose="020B0004020202020204" pitchFamily="34" charset="0"/>
              <a:ea typeface="Aptos" panose="020B0004020202020204" pitchFamily="34" charset="0"/>
              <a:cs typeface="Times New Roman" panose="02020603050405020304" pitchFamily="18" charset="0"/>
            </a:endParaRPr>
          </a:p>
          <a:p>
            <a:endParaRPr lang="el-GR" dirty="0"/>
          </a:p>
        </p:txBody>
      </p:sp>
    </p:spTree>
    <p:extLst>
      <p:ext uri="{BB962C8B-B14F-4D97-AF65-F5344CB8AC3E}">
        <p14:creationId xmlns:p14="http://schemas.microsoft.com/office/powerpoint/2010/main" val="106329051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51BE1146-3762-0C4A-C928-48400A2762DC}"/>
              </a:ext>
            </a:extLst>
          </p:cNvPr>
          <p:cNvSpPr>
            <a:spLocks noGrp="1"/>
          </p:cNvSpPr>
          <p:nvPr>
            <p:ph type="title"/>
          </p:nvPr>
        </p:nvSpPr>
        <p:spPr>
          <a:xfrm>
            <a:off x="838200" y="18256"/>
            <a:ext cx="10515600" cy="829470"/>
          </a:xfrm>
        </p:spPr>
        <p:txBody>
          <a:bodyPr/>
          <a:lstStyle/>
          <a:p>
            <a:pPr algn="ctr"/>
            <a:r>
              <a:rPr lang="el-GR" dirty="0"/>
              <a:t>Λόγοι επιλογής του θέματος</a:t>
            </a:r>
          </a:p>
        </p:txBody>
      </p:sp>
      <p:sp>
        <p:nvSpPr>
          <p:cNvPr id="3" name="Θέση περιεχομένου 2">
            <a:extLst>
              <a:ext uri="{FF2B5EF4-FFF2-40B4-BE49-F238E27FC236}">
                <a16:creationId xmlns:a16="http://schemas.microsoft.com/office/drawing/2014/main" id="{822ACA45-3117-B894-84AF-FA8C7078A21A}"/>
              </a:ext>
            </a:extLst>
          </p:cNvPr>
          <p:cNvSpPr>
            <a:spLocks noGrp="1"/>
          </p:cNvSpPr>
          <p:nvPr>
            <p:ph idx="1"/>
          </p:nvPr>
        </p:nvSpPr>
        <p:spPr>
          <a:xfrm>
            <a:off x="0" y="714374"/>
            <a:ext cx="12192000" cy="6143625"/>
          </a:xfrm>
        </p:spPr>
        <p:txBody>
          <a:bodyPr>
            <a:noAutofit/>
          </a:bodyPr>
          <a:lstStyle/>
          <a:p>
            <a:r>
              <a:rPr lang="el-GR" sz="2500" dirty="0">
                <a:effectLst/>
                <a:latin typeface="Palatino Linotype" panose="02040502050505030304" pitchFamily="18" charset="0"/>
                <a:ea typeface="Aptos" panose="020B0004020202020204" pitchFamily="34" charset="0"/>
                <a:cs typeface="Times New Roman" panose="02020603050405020304" pitchFamily="18" charset="0"/>
              </a:rPr>
              <a:t>Για την εισήγηση αυτή επιλέχθηκε ο Νικόλαος Καβάσιλας, άγιος της Εκκλησίας μας που γεννήθηκε στη Θεσσαλονίκη τον 14</a:t>
            </a:r>
            <a:r>
              <a:rPr lang="el-GR" sz="2500" baseline="30000" dirty="0">
                <a:effectLst/>
                <a:latin typeface="Palatino Linotype" panose="02040502050505030304" pitchFamily="18" charset="0"/>
                <a:ea typeface="Aptos" panose="020B0004020202020204" pitchFamily="34" charset="0"/>
                <a:cs typeface="Times New Roman" panose="02020603050405020304" pitchFamily="18" charset="0"/>
              </a:rPr>
              <a:t>ο</a:t>
            </a:r>
            <a:r>
              <a:rPr lang="el-GR" sz="2500" dirty="0">
                <a:effectLst/>
                <a:latin typeface="Palatino Linotype" panose="02040502050505030304" pitchFamily="18" charset="0"/>
                <a:ea typeface="Aptos" panose="020B0004020202020204" pitchFamily="34" charset="0"/>
                <a:cs typeface="Times New Roman" panose="02020603050405020304" pitchFamily="18" charset="0"/>
              </a:rPr>
              <a:t> αιώνα και η μνήμη του ορίστηκε να τελείται την 20</a:t>
            </a:r>
            <a:r>
              <a:rPr lang="el-GR" sz="2500" baseline="30000" dirty="0">
                <a:effectLst/>
                <a:latin typeface="Palatino Linotype" panose="02040502050505030304" pitchFamily="18" charset="0"/>
                <a:ea typeface="Aptos" panose="020B0004020202020204" pitchFamily="34" charset="0"/>
                <a:cs typeface="Times New Roman" panose="02020603050405020304" pitchFamily="18" charset="0"/>
              </a:rPr>
              <a:t>η</a:t>
            </a:r>
            <a:r>
              <a:rPr lang="el-GR" sz="2500" dirty="0">
                <a:effectLst/>
                <a:latin typeface="Palatino Linotype" panose="02040502050505030304" pitchFamily="18" charset="0"/>
                <a:ea typeface="Aptos" panose="020B0004020202020204" pitchFamily="34" charset="0"/>
                <a:cs typeface="Times New Roman" panose="02020603050405020304" pitchFamily="18" charset="0"/>
              </a:rPr>
              <a:t> Ιουνίου. Η επιλογή αυτή δεν είναι τυχαία. </a:t>
            </a:r>
          </a:p>
          <a:p>
            <a:r>
              <a:rPr lang="el-GR" sz="2500" dirty="0">
                <a:effectLst/>
                <a:latin typeface="Palatino Linotype" panose="02040502050505030304" pitchFamily="18" charset="0"/>
                <a:ea typeface="Aptos" panose="020B0004020202020204" pitchFamily="34" charset="0"/>
                <a:cs typeface="Times New Roman" panose="02020603050405020304" pitchFamily="18" charset="0"/>
              </a:rPr>
              <a:t>Η Θεσσαλονίκη δεν είναι μόνο ο τόπος καταγωγής του αλλά και ο τόπος δράσης του σε μία, όπως θα φανεί, πολύ δύσκολη περίοδο για την ίδια την επιβίωση της βυζαντινής αυτοκρατορίας. </a:t>
            </a:r>
          </a:p>
          <a:p>
            <a:r>
              <a:rPr lang="el-GR" sz="2500" dirty="0">
                <a:effectLst/>
                <a:latin typeface="Palatino Linotype" panose="02040502050505030304" pitchFamily="18" charset="0"/>
                <a:ea typeface="Aptos" panose="020B0004020202020204" pitchFamily="34" charset="0"/>
                <a:cs typeface="Times New Roman" panose="02020603050405020304" pitchFamily="18" charset="0"/>
              </a:rPr>
              <a:t>Ακόμη ένας πρόσθετος λόγος είναι ότι ο Ρουμάνος θεολόγος </a:t>
            </a:r>
            <a:r>
              <a:rPr lang="en-GB" sz="2500" dirty="0">
                <a:effectLst/>
                <a:latin typeface="Palatino Linotype" panose="02040502050505030304" pitchFamily="18" charset="0"/>
                <a:ea typeface="Aptos" panose="020B0004020202020204" pitchFamily="34" charset="0"/>
                <a:cs typeface="Times New Roman" panose="02020603050405020304" pitchFamily="18" charset="0"/>
              </a:rPr>
              <a:t>Ene </a:t>
            </a:r>
            <a:r>
              <a:rPr lang="en-GB" sz="2500" dirty="0" err="1">
                <a:effectLst/>
                <a:latin typeface="Palatino Linotype" panose="02040502050505030304" pitchFamily="18" charset="0"/>
                <a:ea typeface="Aptos" panose="020B0004020202020204" pitchFamily="34" charset="0"/>
                <a:cs typeface="Times New Roman" panose="02020603050405020304" pitchFamily="18" charset="0"/>
              </a:rPr>
              <a:t>Brani</a:t>
            </a:r>
            <a:r>
              <a:rPr lang="el-GR" sz="2500" dirty="0">
                <a:effectLst/>
                <a:latin typeface="Palatino Linotype" panose="02040502050505030304" pitchFamily="18" charset="0"/>
                <a:ea typeface="Aptos" panose="020B0004020202020204" pitchFamily="34" charset="0"/>
                <a:cs typeface="Times New Roman" panose="02020603050405020304" pitchFamily="18" charset="0"/>
              </a:rPr>
              <a:t>ș</a:t>
            </a:r>
            <a:r>
              <a:rPr lang="en-GB" sz="2500" dirty="0" err="1">
                <a:effectLst/>
                <a:latin typeface="Palatino Linotype" panose="02040502050505030304" pitchFamily="18" charset="0"/>
                <a:ea typeface="Aptos" panose="020B0004020202020204" pitchFamily="34" charset="0"/>
                <a:cs typeface="Times New Roman" panose="02020603050405020304" pitchFamily="18" charset="0"/>
              </a:rPr>
              <a:t>te</a:t>
            </a:r>
            <a:r>
              <a:rPr lang="el-GR" sz="2500" dirty="0">
                <a:effectLst/>
                <a:latin typeface="Palatino Linotype" panose="02040502050505030304" pitchFamily="18" charset="0"/>
                <a:ea typeface="Aptos" panose="020B0004020202020204" pitchFamily="34" charset="0"/>
                <a:cs typeface="Times New Roman" panose="02020603050405020304" pitchFamily="18" charset="0"/>
              </a:rPr>
              <a:t> (1913-1984) μετάφρασε από τα ελληνικά με εισαγωγική μελέτη το έργο του Καβάσιλα Ερμηνεία της Θείας Λειτουργίας, με τίτλο </a:t>
            </a:r>
            <a:r>
              <a:rPr lang="el-GR" sz="2500" i="1" dirty="0" err="1">
                <a:effectLst/>
                <a:latin typeface="Palatino Linotype" panose="02040502050505030304" pitchFamily="18" charset="0"/>
                <a:ea typeface="Aptos" panose="020B0004020202020204" pitchFamily="34" charset="0"/>
                <a:cs typeface="Times New Roman" panose="02020603050405020304" pitchFamily="18" charset="0"/>
              </a:rPr>
              <a:t>Τî</a:t>
            </a:r>
            <a:r>
              <a:rPr lang="en-GB" sz="2500" i="1" dirty="0" err="1">
                <a:effectLst/>
                <a:latin typeface="Palatino Linotype" panose="02040502050505030304" pitchFamily="18" charset="0"/>
                <a:ea typeface="Aptos" panose="020B0004020202020204" pitchFamily="34" charset="0"/>
                <a:cs typeface="Times New Roman" panose="02020603050405020304" pitchFamily="18" charset="0"/>
              </a:rPr>
              <a:t>lcuirea</a:t>
            </a:r>
            <a:r>
              <a:rPr lang="en-GB" sz="2500" i="1" dirty="0">
                <a:effectLst/>
                <a:latin typeface="Palatino Linotype" panose="02040502050505030304" pitchFamily="18" charset="0"/>
                <a:ea typeface="Aptos" panose="020B0004020202020204" pitchFamily="34" charset="0"/>
                <a:cs typeface="Times New Roman" panose="02020603050405020304" pitchFamily="18" charset="0"/>
              </a:rPr>
              <a:t> </a:t>
            </a:r>
            <a:r>
              <a:rPr lang="en-GB" sz="2500" i="1" dirty="0" err="1">
                <a:effectLst/>
                <a:latin typeface="Palatino Linotype" panose="02040502050505030304" pitchFamily="18" charset="0"/>
                <a:ea typeface="Aptos" panose="020B0004020202020204" pitchFamily="34" charset="0"/>
                <a:cs typeface="Times New Roman" panose="02020603050405020304" pitchFamily="18" charset="0"/>
              </a:rPr>
              <a:t>Dumnezeiesti</a:t>
            </a:r>
            <a:r>
              <a:rPr lang="en-GB" sz="2500" i="1" dirty="0">
                <a:effectLst/>
                <a:latin typeface="Palatino Linotype" panose="02040502050505030304" pitchFamily="18" charset="0"/>
                <a:ea typeface="Aptos" panose="020B0004020202020204" pitchFamily="34" charset="0"/>
                <a:cs typeface="Times New Roman" panose="02020603050405020304" pitchFamily="18" charset="0"/>
              </a:rPr>
              <a:t> </a:t>
            </a:r>
            <a:r>
              <a:rPr lang="en-GB" sz="2500" i="1" dirty="0" err="1">
                <a:effectLst/>
                <a:latin typeface="Palatino Linotype" panose="02040502050505030304" pitchFamily="18" charset="0"/>
                <a:ea typeface="Aptos" panose="020B0004020202020204" pitchFamily="34" charset="0"/>
                <a:cs typeface="Times New Roman" panose="02020603050405020304" pitchFamily="18" charset="0"/>
              </a:rPr>
              <a:t>Liturghii</a:t>
            </a:r>
            <a:r>
              <a:rPr lang="en-GB" sz="2500" i="1" dirty="0">
                <a:effectLst/>
                <a:latin typeface="Palatino Linotype" panose="02040502050505030304" pitchFamily="18" charset="0"/>
                <a:ea typeface="Aptos" panose="020B0004020202020204" pitchFamily="34" charset="0"/>
                <a:cs typeface="Times New Roman" panose="02020603050405020304" pitchFamily="18" charset="0"/>
              </a:rPr>
              <a:t> de Nicolae </a:t>
            </a:r>
            <a:r>
              <a:rPr lang="en-GB" sz="2500" i="1" dirty="0" err="1">
                <a:effectLst/>
                <a:latin typeface="Palatino Linotype" panose="02040502050505030304" pitchFamily="18" charset="0"/>
                <a:ea typeface="Aptos" panose="020B0004020202020204" pitchFamily="34" charset="0"/>
                <a:cs typeface="Times New Roman" panose="02020603050405020304" pitchFamily="18" charset="0"/>
              </a:rPr>
              <a:t>Cabasila</a:t>
            </a:r>
            <a:r>
              <a:rPr lang="el-GR" sz="2500" dirty="0">
                <a:effectLst/>
                <a:latin typeface="Palatino Linotype" panose="02040502050505030304" pitchFamily="18" charset="0"/>
                <a:ea typeface="Aptos" panose="020B0004020202020204" pitchFamily="34" charset="0"/>
                <a:cs typeface="Times New Roman" panose="02020603050405020304" pitchFamily="18" charset="0"/>
              </a:rPr>
              <a:t>, εκδόσεις “</a:t>
            </a:r>
            <a:r>
              <a:rPr lang="en-US" sz="2500" dirty="0" err="1">
                <a:effectLst/>
                <a:latin typeface="Palatino Linotype" panose="02040502050505030304" pitchFamily="18" charset="0"/>
                <a:ea typeface="Aptos" panose="020B0004020202020204" pitchFamily="34" charset="0"/>
                <a:cs typeface="Times New Roman" panose="02020603050405020304" pitchFamily="18" charset="0"/>
              </a:rPr>
              <a:t>Institutul</a:t>
            </a:r>
            <a:r>
              <a:rPr lang="en-US" sz="2500" dirty="0">
                <a:effectLst/>
                <a:latin typeface="Palatino Linotype" panose="02040502050505030304" pitchFamily="18" charset="0"/>
                <a:ea typeface="Aptos" panose="020B0004020202020204" pitchFamily="34" charset="0"/>
                <a:cs typeface="Times New Roman" panose="02020603050405020304" pitchFamily="18" charset="0"/>
              </a:rPr>
              <a:t> </a:t>
            </a:r>
            <a:r>
              <a:rPr lang="en-US" sz="2500" dirty="0" err="1">
                <a:effectLst/>
                <a:latin typeface="Palatino Linotype" panose="02040502050505030304" pitchFamily="18" charset="0"/>
                <a:ea typeface="Aptos" panose="020B0004020202020204" pitchFamily="34" charset="0"/>
                <a:cs typeface="Times New Roman" panose="02020603050405020304" pitchFamily="18" charset="0"/>
              </a:rPr>
              <a:t>Biblic</a:t>
            </a:r>
            <a:r>
              <a:rPr lang="el-GR" sz="2500" dirty="0">
                <a:effectLst/>
                <a:latin typeface="Palatino Linotype" panose="02040502050505030304" pitchFamily="18" charset="0"/>
                <a:ea typeface="Aptos" panose="020B0004020202020204" pitchFamily="34" charset="0"/>
                <a:cs typeface="Times New Roman" panose="02020603050405020304" pitchFamily="18" charset="0"/>
              </a:rPr>
              <a:t>”, Βουκουρέστι 1946. Ο </a:t>
            </a:r>
            <a:r>
              <a:rPr lang="en-GB" sz="2500" dirty="0">
                <a:effectLst/>
                <a:latin typeface="Palatino Linotype" panose="02040502050505030304" pitchFamily="18" charset="0"/>
                <a:ea typeface="Aptos" panose="020B0004020202020204" pitchFamily="34" charset="0"/>
                <a:cs typeface="Times New Roman" panose="02020603050405020304" pitchFamily="18" charset="0"/>
              </a:rPr>
              <a:t>Ene </a:t>
            </a:r>
            <a:r>
              <a:rPr lang="en-GB" sz="2500" dirty="0" err="1">
                <a:effectLst/>
                <a:latin typeface="Palatino Linotype" panose="02040502050505030304" pitchFamily="18" charset="0"/>
                <a:ea typeface="Aptos" panose="020B0004020202020204" pitchFamily="34" charset="0"/>
                <a:cs typeface="Times New Roman" panose="02020603050405020304" pitchFamily="18" charset="0"/>
              </a:rPr>
              <a:t>Brani</a:t>
            </a:r>
            <a:r>
              <a:rPr lang="el-GR" sz="2500" dirty="0">
                <a:effectLst/>
                <a:latin typeface="Palatino Linotype" panose="02040502050505030304" pitchFamily="18" charset="0"/>
                <a:ea typeface="Aptos" panose="020B0004020202020204" pitchFamily="34" charset="0"/>
                <a:cs typeface="Times New Roman" panose="02020603050405020304" pitchFamily="18" charset="0"/>
              </a:rPr>
              <a:t>ș</a:t>
            </a:r>
            <a:r>
              <a:rPr lang="en-GB" sz="2500" dirty="0" err="1">
                <a:effectLst/>
                <a:latin typeface="Palatino Linotype" panose="02040502050505030304" pitchFamily="18" charset="0"/>
                <a:ea typeface="Aptos" panose="020B0004020202020204" pitchFamily="34" charset="0"/>
                <a:cs typeface="Times New Roman" panose="02020603050405020304" pitchFamily="18" charset="0"/>
              </a:rPr>
              <a:t>te</a:t>
            </a:r>
            <a:r>
              <a:rPr lang="el-GR" sz="2500" dirty="0">
                <a:effectLst/>
                <a:latin typeface="Palatino Linotype" panose="02040502050505030304" pitchFamily="18" charset="0"/>
                <a:ea typeface="Aptos" panose="020B0004020202020204" pitchFamily="34" charset="0"/>
                <a:cs typeface="Times New Roman" panose="02020603050405020304" pitchFamily="18" charset="0"/>
              </a:rPr>
              <a:t> εκπόνησε και σχετική διδακτορική διατριβή με τίτλο </a:t>
            </a:r>
            <a:r>
              <a:rPr lang="en-US" sz="2500" i="1" dirty="0" err="1">
                <a:effectLst/>
                <a:latin typeface="Palatino Linotype" panose="02040502050505030304" pitchFamily="18" charset="0"/>
                <a:ea typeface="Aptos" panose="020B0004020202020204" pitchFamily="34" charset="0"/>
                <a:cs typeface="Times New Roman" panose="02020603050405020304" pitchFamily="18" charset="0"/>
              </a:rPr>
              <a:t>Explicarea</a:t>
            </a:r>
            <a:r>
              <a:rPr lang="en-US" sz="2500" i="1" dirty="0">
                <a:effectLst/>
                <a:latin typeface="Palatino Linotype" panose="02040502050505030304" pitchFamily="18" charset="0"/>
                <a:ea typeface="Aptos" panose="020B0004020202020204" pitchFamily="34" charset="0"/>
                <a:cs typeface="Times New Roman" panose="02020603050405020304" pitchFamily="18" charset="0"/>
              </a:rPr>
              <a:t> </a:t>
            </a:r>
            <a:r>
              <a:rPr lang="en-US" sz="2500" i="1" dirty="0" err="1">
                <a:effectLst/>
                <a:latin typeface="Palatino Linotype" panose="02040502050505030304" pitchFamily="18" charset="0"/>
                <a:ea typeface="Aptos" panose="020B0004020202020204" pitchFamily="34" charset="0"/>
                <a:cs typeface="Times New Roman" panose="02020603050405020304" pitchFamily="18" charset="0"/>
              </a:rPr>
              <a:t>sfintei</a:t>
            </a:r>
            <a:r>
              <a:rPr lang="en-US" sz="2500" i="1" dirty="0">
                <a:effectLst/>
                <a:latin typeface="Palatino Linotype" panose="02040502050505030304" pitchFamily="18" charset="0"/>
                <a:ea typeface="Aptos" panose="020B0004020202020204" pitchFamily="34" charset="0"/>
                <a:cs typeface="Times New Roman" panose="02020603050405020304" pitchFamily="18" charset="0"/>
              </a:rPr>
              <a:t> </a:t>
            </a:r>
            <a:r>
              <a:rPr lang="en-US" sz="2500" i="1" dirty="0" err="1">
                <a:effectLst/>
                <a:latin typeface="Palatino Linotype" panose="02040502050505030304" pitchFamily="18" charset="0"/>
                <a:ea typeface="Aptos" panose="020B0004020202020204" pitchFamily="34" charset="0"/>
                <a:cs typeface="Times New Roman" panose="02020603050405020304" pitchFamily="18" charset="0"/>
              </a:rPr>
              <a:t>liturghii</a:t>
            </a:r>
            <a:r>
              <a:rPr lang="en-US" sz="2500" i="1" dirty="0">
                <a:effectLst/>
                <a:latin typeface="Palatino Linotype" panose="02040502050505030304" pitchFamily="18" charset="0"/>
                <a:ea typeface="Aptos" panose="020B0004020202020204" pitchFamily="34" charset="0"/>
                <a:cs typeface="Times New Roman" panose="02020603050405020304" pitchFamily="18" charset="0"/>
              </a:rPr>
              <a:t> </a:t>
            </a:r>
            <a:r>
              <a:rPr lang="en-US" sz="2500" i="1" dirty="0" err="1">
                <a:effectLst/>
                <a:latin typeface="Palatino Linotype" panose="02040502050505030304" pitchFamily="18" charset="0"/>
                <a:ea typeface="Aptos" panose="020B0004020202020204" pitchFamily="34" charset="0"/>
                <a:cs typeface="Times New Roman" panose="02020603050405020304" pitchFamily="18" charset="0"/>
              </a:rPr>
              <a:t>dupa</a:t>
            </a:r>
            <a:r>
              <a:rPr lang="en-US" sz="2500" i="1" dirty="0">
                <a:effectLst/>
                <a:latin typeface="Palatino Linotype" panose="02040502050505030304" pitchFamily="18" charset="0"/>
                <a:ea typeface="Aptos" panose="020B0004020202020204" pitchFamily="34" charset="0"/>
                <a:cs typeface="Times New Roman" panose="02020603050405020304" pitchFamily="18" charset="0"/>
              </a:rPr>
              <a:t> Nicolae </a:t>
            </a:r>
            <a:r>
              <a:rPr lang="en-US" sz="2500" i="1" dirty="0" err="1">
                <a:effectLst/>
                <a:latin typeface="Palatino Linotype" panose="02040502050505030304" pitchFamily="18" charset="0"/>
                <a:ea typeface="Aptos" panose="020B0004020202020204" pitchFamily="34" charset="0"/>
                <a:cs typeface="Times New Roman" panose="02020603050405020304" pitchFamily="18" charset="0"/>
              </a:rPr>
              <a:t>Cabasila</a:t>
            </a:r>
            <a:r>
              <a:rPr lang="en-US" sz="25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500" dirty="0">
                <a:effectLst/>
                <a:latin typeface="Palatino Linotype" panose="02040502050505030304" pitchFamily="18" charset="0"/>
                <a:ea typeface="Aptos" panose="020B0004020202020204" pitchFamily="34" charset="0"/>
                <a:cs typeface="Times New Roman" panose="02020603050405020304" pitchFamily="18" charset="0"/>
              </a:rPr>
              <a:t>(Η ερμηνεία της Θείας Λειτουργίας κατά τον Νικόλαο Καβάσιλα). Ωστόσο, λόγω της επικρατήσεως του κουμμουνιστικού καθεστώτος δεν κατέστη δυνατή η επανέκδοση της διατριβής του. Μόλις το 1997 κατέστη δυνατή η επανέκδοσή της, ενώ στο πρώτο μέρος εντάχθηκε και η μετάφραση της </a:t>
            </a:r>
            <a:r>
              <a:rPr lang="el-GR" sz="2500" i="1" dirty="0">
                <a:effectLst/>
                <a:latin typeface="Palatino Linotype" panose="02040502050505030304" pitchFamily="18" charset="0"/>
                <a:ea typeface="Aptos" panose="020B0004020202020204" pitchFamily="34" charset="0"/>
                <a:cs typeface="Times New Roman" panose="02020603050405020304" pitchFamily="18" charset="0"/>
              </a:rPr>
              <a:t>Ερμηνείας </a:t>
            </a:r>
            <a:r>
              <a:rPr lang="el-GR" sz="2500" dirty="0">
                <a:effectLst/>
                <a:latin typeface="Palatino Linotype" panose="02040502050505030304" pitchFamily="18" charset="0"/>
                <a:ea typeface="Aptos" panose="020B0004020202020204" pitchFamily="34" charset="0"/>
                <a:cs typeface="Times New Roman" panose="02020603050405020304" pitchFamily="18" charset="0"/>
              </a:rPr>
              <a:t>στη ρουμανική γλώσσα, έτσι όπως είχε εκπονηθεί το 1946 από τον </a:t>
            </a:r>
            <a:r>
              <a:rPr lang="en-GB" sz="2500" dirty="0">
                <a:effectLst/>
                <a:latin typeface="Palatino Linotype" panose="02040502050505030304" pitchFamily="18" charset="0"/>
                <a:ea typeface="Aptos" panose="020B0004020202020204" pitchFamily="34" charset="0"/>
                <a:cs typeface="Times New Roman" panose="02020603050405020304" pitchFamily="18" charset="0"/>
              </a:rPr>
              <a:t>Ene </a:t>
            </a:r>
            <a:r>
              <a:rPr lang="en-GB" sz="2500" dirty="0" err="1">
                <a:effectLst/>
                <a:latin typeface="Palatino Linotype" panose="02040502050505030304" pitchFamily="18" charset="0"/>
                <a:ea typeface="Aptos" panose="020B0004020202020204" pitchFamily="34" charset="0"/>
                <a:cs typeface="Times New Roman" panose="02020603050405020304" pitchFamily="18" charset="0"/>
              </a:rPr>
              <a:t>Brani</a:t>
            </a:r>
            <a:r>
              <a:rPr lang="el-GR" sz="2500" dirty="0">
                <a:effectLst/>
                <a:latin typeface="Palatino Linotype" panose="02040502050505030304" pitchFamily="18" charset="0"/>
                <a:ea typeface="Aptos" panose="020B0004020202020204" pitchFamily="34" charset="0"/>
                <a:cs typeface="Times New Roman" panose="02020603050405020304" pitchFamily="18" charset="0"/>
              </a:rPr>
              <a:t>ș</a:t>
            </a:r>
            <a:r>
              <a:rPr lang="en-GB" sz="2500" dirty="0" err="1">
                <a:effectLst/>
                <a:latin typeface="Palatino Linotype" panose="02040502050505030304" pitchFamily="18" charset="0"/>
                <a:ea typeface="Aptos" panose="020B0004020202020204" pitchFamily="34" charset="0"/>
                <a:cs typeface="Times New Roman" panose="02020603050405020304" pitchFamily="18" charset="0"/>
              </a:rPr>
              <a:t>te</a:t>
            </a:r>
            <a:r>
              <a:rPr lang="el-GR" sz="2500" dirty="0">
                <a:effectLst/>
                <a:latin typeface="Palatino Linotype" panose="02040502050505030304" pitchFamily="18" charset="0"/>
                <a:ea typeface="Aptos" panose="020B0004020202020204" pitchFamily="34" charset="0"/>
                <a:cs typeface="Times New Roman" panose="02020603050405020304" pitchFamily="18" charset="0"/>
              </a:rPr>
              <a:t>. </a:t>
            </a:r>
            <a:endParaRPr lang="el-GR" sz="2500" dirty="0"/>
          </a:p>
        </p:txBody>
      </p:sp>
    </p:spTree>
    <p:extLst>
      <p:ext uri="{BB962C8B-B14F-4D97-AF65-F5344CB8AC3E}">
        <p14:creationId xmlns:p14="http://schemas.microsoft.com/office/powerpoint/2010/main" val="168961893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06C4F77-4E26-C9EA-328F-AA4195430FF6}"/>
              </a:ext>
            </a:extLst>
          </p:cNvPr>
          <p:cNvSpPr>
            <a:spLocks noGrp="1"/>
          </p:cNvSpPr>
          <p:nvPr>
            <p:ph type="title"/>
          </p:nvPr>
        </p:nvSpPr>
        <p:spPr>
          <a:xfrm>
            <a:off x="838200" y="18256"/>
            <a:ext cx="10515600" cy="753270"/>
          </a:xfrm>
        </p:spPr>
        <p:txBody>
          <a:bodyPr/>
          <a:lstStyle/>
          <a:p>
            <a:pPr algn="ctr"/>
            <a:r>
              <a:rPr lang="el-GR" dirty="0"/>
              <a:t>Το μυστήριο του βαπτίσματος</a:t>
            </a:r>
          </a:p>
        </p:txBody>
      </p:sp>
      <p:sp>
        <p:nvSpPr>
          <p:cNvPr id="3" name="Θέση περιεχομένου 2">
            <a:extLst>
              <a:ext uri="{FF2B5EF4-FFF2-40B4-BE49-F238E27FC236}">
                <a16:creationId xmlns:a16="http://schemas.microsoft.com/office/drawing/2014/main" id="{86FCF32A-645D-E6C1-8DC3-758AC8F246BE}"/>
              </a:ext>
            </a:extLst>
          </p:cNvPr>
          <p:cNvSpPr>
            <a:spLocks noGrp="1"/>
          </p:cNvSpPr>
          <p:nvPr>
            <p:ph idx="1"/>
          </p:nvPr>
        </p:nvSpPr>
        <p:spPr>
          <a:xfrm>
            <a:off x="0" y="619920"/>
            <a:ext cx="12192000" cy="6219824"/>
          </a:xfrm>
        </p:spPr>
        <p:txBody>
          <a:bodyPr>
            <a:noAutofit/>
          </a:bodyPr>
          <a:lstStyle/>
          <a:p>
            <a:r>
              <a:rPr lang="el-GR" sz="2300" dirty="0">
                <a:effectLst/>
                <a:latin typeface="Palatino Linotype" panose="02040502050505030304" pitchFamily="18" charset="0"/>
                <a:ea typeface="Aptos" panose="020B0004020202020204" pitchFamily="34" charset="0"/>
                <a:cs typeface="Times New Roman" panose="02020603050405020304" pitchFamily="18" charset="0"/>
              </a:rPr>
              <a:t>Όπως διευκρινίζει και ο άγιος </a:t>
            </a:r>
            <a:r>
              <a:rPr lang="el-GR" sz="2300" dirty="0" err="1">
                <a:effectLst/>
                <a:latin typeface="Palatino Linotype" panose="02040502050505030304" pitchFamily="18" charset="0"/>
                <a:ea typeface="Aptos" panose="020B0004020202020204" pitchFamily="34" charset="0"/>
                <a:cs typeface="Times New Roman" panose="02020603050405020304" pitchFamily="18" charset="0"/>
              </a:rPr>
              <a:t>Καβάσιλας</a:t>
            </a:r>
            <a:r>
              <a:rPr lang="el-GR" sz="23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300" i="1" dirty="0">
                <a:effectLst/>
                <a:latin typeface="Palatino Linotype" panose="02040502050505030304" pitchFamily="18" charset="0"/>
                <a:ea typeface="Aptos" panose="020B0004020202020204" pitchFamily="34" charset="0"/>
                <a:cs typeface="Times New Roman" panose="02020603050405020304" pitchFamily="18" charset="0"/>
              </a:rPr>
              <a:t>ο Θεός δεν είναι νοητό να πάρει πίσω κανένα από τα δώρα που μας έδωσε, γιατί ο Θεός δεν ανακαλεί τις δωρεές του όπως λέει (</a:t>
            </a:r>
            <a:r>
              <a:rPr lang="el-GR" sz="2300" i="1" dirty="0" err="1">
                <a:effectLst/>
                <a:latin typeface="Palatino Linotype" panose="02040502050505030304" pitchFamily="18" charset="0"/>
                <a:ea typeface="Aptos" panose="020B0004020202020204" pitchFamily="34" charset="0"/>
                <a:cs typeface="Times New Roman" panose="02020603050405020304" pitchFamily="18" charset="0"/>
              </a:rPr>
              <a:t>Ρωμ</a:t>
            </a:r>
            <a:r>
              <a:rPr lang="el-GR" sz="2300" i="1" dirty="0">
                <a:effectLst/>
                <a:latin typeface="Palatino Linotype" panose="02040502050505030304" pitchFamily="18" charset="0"/>
                <a:ea typeface="Aptos" panose="020B0004020202020204" pitchFamily="34" charset="0"/>
                <a:cs typeface="Times New Roman" panose="02020603050405020304" pitchFamily="18" charset="0"/>
              </a:rPr>
              <a:t>. 11,29). Και γενικά σαν άπειρα αγαθός που είναι, θέλει για μας κάθε καλό και μας το δίνει, εφόσον διατηρείται ακέραιο το προβάδισμα του αυτεξουσίου. Τέτοιο είναι το αγαθό του βαπτίσματος. Δεν πιέζει την γνώμη ούτε την κυριεύει· επειδή είναι δύναμη, ωφελεί εκείνους που τη χρησιμοποιούν, ενώ δεν εμποδίζει τους άλλους που δεν τη χρησιμοποιούν να παραμείνουν αμαρτωλοί, όπως και το να έχουν γερό μάτι δεν εμποδίζει αυτούς που επιθυμούν να ζουν στο σκοτάδι. Αυτό αποδεικνύεται από το ότι οι ίδιοι χωρίς αμφιβολία το φανερώνουν, γιατί μετά το βάπτισμα και αφού πήραν από αυτό όλα τα αγαθά, κατάντησαν στη χειρότερη ασέβεια και μοχθηρία</a:t>
            </a:r>
            <a:r>
              <a:rPr lang="el-GR" sz="23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300" i="1" dirty="0" err="1">
                <a:effectLst/>
                <a:latin typeface="Palatino Linotype" panose="02040502050505030304" pitchFamily="18" charset="0"/>
                <a:ea typeface="Aptos" panose="020B0004020202020204" pitchFamily="34" charset="0"/>
                <a:cs typeface="Times New Roman" panose="02020603050405020304" pitchFamily="18" charset="0"/>
              </a:rPr>
              <a:t>Περὶ</a:t>
            </a:r>
            <a:r>
              <a:rPr lang="el-GR" sz="2300" i="1"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300" i="1" dirty="0" err="1">
                <a:effectLst/>
                <a:latin typeface="Palatino Linotype" panose="02040502050505030304" pitchFamily="18" charset="0"/>
                <a:ea typeface="Aptos" panose="020B0004020202020204" pitchFamily="34" charset="0"/>
                <a:cs typeface="Times New Roman" panose="02020603050405020304" pitchFamily="18" charset="0"/>
              </a:rPr>
              <a:t>τῆς</a:t>
            </a:r>
            <a:r>
              <a:rPr lang="el-GR" sz="2300" i="1"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300" i="1" dirty="0" err="1">
                <a:effectLst/>
                <a:latin typeface="Palatino Linotype" panose="02040502050505030304" pitchFamily="18" charset="0"/>
                <a:ea typeface="Aptos" panose="020B0004020202020204" pitchFamily="34" charset="0"/>
                <a:cs typeface="Times New Roman" panose="02020603050405020304" pitchFamily="18" charset="0"/>
              </a:rPr>
              <a:t>ἐν</a:t>
            </a:r>
            <a:r>
              <a:rPr lang="el-GR" sz="2300" i="1"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300" i="1" dirty="0" err="1">
                <a:effectLst/>
                <a:latin typeface="Palatino Linotype" panose="02040502050505030304" pitchFamily="18" charset="0"/>
                <a:ea typeface="Aptos" panose="020B0004020202020204" pitchFamily="34" charset="0"/>
                <a:cs typeface="Times New Roman" panose="02020603050405020304" pitchFamily="18" charset="0"/>
              </a:rPr>
              <a:t>Χριστῷ</a:t>
            </a:r>
            <a:r>
              <a:rPr lang="el-GR" sz="2300" i="1"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300" i="1" dirty="0" err="1">
                <a:effectLst/>
                <a:latin typeface="Palatino Linotype" panose="02040502050505030304" pitchFamily="18" charset="0"/>
                <a:ea typeface="Aptos" panose="020B0004020202020204" pitchFamily="34" charset="0"/>
                <a:cs typeface="Times New Roman" panose="02020603050405020304" pitchFamily="18" charset="0"/>
              </a:rPr>
              <a:t>ζωῆς</a:t>
            </a:r>
            <a:r>
              <a:rPr lang="el-GR" sz="2300" i="1" dirty="0">
                <a:effectLst/>
                <a:latin typeface="Palatino Linotype" panose="02040502050505030304" pitchFamily="18" charset="0"/>
                <a:ea typeface="Aptos" panose="020B0004020202020204" pitchFamily="34" charset="0"/>
                <a:cs typeface="Times New Roman" panose="02020603050405020304" pitchFamily="18" charset="0"/>
              </a:rPr>
              <a:t>. Λόγος Β΄,</a:t>
            </a:r>
            <a:r>
              <a:rPr lang="el-GR" sz="2300" dirty="0">
                <a:effectLst/>
                <a:latin typeface="Palatino Linotype" panose="02040502050505030304" pitchFamily="18" charset="0"/>
                <a:ea typeface="Aptos" panose="020B0004020202020204" pitchFamily="34" charset="0"/>
                <a:cs typeface="Times New Roman" panose="02020603050405020304" pitchFamily="18" charset="0"/>
              </a:rPr>
              <a:t> </a:t>
            </a:r>
            <a:r>
              <a:rPr lang="en-GB" sz="2300" dirty="0">
                <a:effectLst/>
                <a:latin typeface="Palatino Linotype" panose="02040502050505030304" pitchFamily="18" charset="0"/>
                <a:ea typeface="Aptos" panose="020B0004020202020204" pitchFamily="34" charset="0"/>
                <a:cs typeface="Times New Roman" panose="02020603050405020304" pitchFamily="18" charset="0"/>
              </a:rPr>
              <a:t>PG</a:t>
            </a:r>
            <a:r>
              <a:rPr lang="el-GR" sz="2300" dirty="0">
                <a:effectLst/>
                <a:latin typeface="Palatino Linotype" panose="02040502050505030304" pitchFamily="18" charset="0"/>
                <a:ea typeface="Aptos" panose="020B0004020202020204" pitchFamily="34" charset="0"/>
                <a:cs typeface="Times New Roman" panose="02020603050405020304" pitchFamily="18" charset="0"/>
              </a:rPr>
              <a:t> 150, 545</a:t>
            </a:r>
            <a:r>
              <a:rPr lang="en-GB" sz="2300" dirty="0">
                <a:effectLst/>
                <a:latin typeface="Palatino Linotype" panose="02040502050505030304" pitchFamily="18" charset="0"/>
                <a:ea typeface="Aptos" panose="020B0004020202020204" pitchFamily="34" charset="0"/>
                <a:cs typeface="Times New Roman" panose="02020603050405020304" pitchFamily="18" charset="0"/>
              </a:rPr>
              <a:t>D</a:t>
            </a:r>
            <a:r>
              <a:rPr lang="el-GR" sz="2300" dirty="0">
                <a:effectLst/>
                <a:latin typeface="Palatino Linotype" panose="02040502050505030304" pitchFamily="18" charset="0"/>
                <a:ea typeface="Aptos" panose="020B0004020202020204" pitchFamily="34" charset="0"/>
                <a:cs typeface="Times New Roman" panose="02020603050405020304" pitchFamily="18" charset="0"/>
              </a:rPr>
              <a:t>). </a:t>
            </a:r>
          </a:p>
          <a:p>
            <a:r>
              <a:rPr lang="el-GR" sz="2300" dirty="0">
                <a:effectLst/>
                <a:latin typeface="Palatino Linotype" panose="02040502050505030304" pitchFamily="18" charset="0"/>
                <a:ea typeface="Aptos" panose="020B0004020202020204" pitchFamily="34" charset="0"/>
                <a:cs typeface="Times New Roman" panose="02020603050405020304" pitchFamily="18" charset="0"/>
              </a:rPr>
              <a:t>Σε άλλο σημείο της διδασκαλίας του διευκρινίζει ότι όπως η θεία βουλή «</a:t>
            </a:r>
            <a:r>
              <a:rPr lang="el-GR" sz="2300" dirty="0" err="1">
                <a:effectLst/>
                <a:latin typeface="Palatino Linotype" panose="02040502050505030304" pitchFamily="18" charset="0"/>
                <a:ea typeface="Aptos" panose="020B0004020202020204" pitchFamily="34" charset="0"/>
                <a:cs typeface="Times New Roman" panose="02020603050405020304" pitchFamily="18" charset="0"/>
              </a:rPr>
              <a:t>πλάττει</a:t>
            </a:r>
            <a:r>
              <a:rPr lang="el-GR" sz="2300" dirty="0">
                <a:effectLst/>
                <a:latin typeface="Palatino Linotype" panose="02040502050505030304" pitchFamily="18" charset="0"/>
                <a:ea typeface="Aptos" panose="020B0004020202020204" pitchFamily="34" charset="0"/>
                <a:cs typeface="Times New Roman" panose="02020603050405020304" pitchFamily="18" charset="0"/>
              </a:rPr>
              <a:t>» τους ανθρώπους χωρίς να το θέλουν, κατά ανάλογο τρόπο τους «</a:t>
            </a:r>
            <a:r>
              <a:rPr lang="el-GR" sz="2300" dirty="0" err="1">
                <a:effectLst/>
                <a:latin typeface="Palatino Linotype" panose="02040502050505030304" pitchFamily="18" charset="0"/>
                <a:ea typeface="Aptos" panose="020B0004020202020204" pitchFamily="34" charset="0"/>
                <a:cs typeface="Times New Roman" panose="02020603050405020304" pitchFamily="18" charset="0"/>
              </a:rPr>
              <a:t>αναπλάττει</a:t>
            </a:r>
            <a:r>
              <a:rPr lang="el-GR" sz="2300" dirty="0">
                <a:effectLst/>
                <a:latin typeface="Palatino Linotype" panose="02040502050505030304" pitchFamily="18" charset="0"/>
                <a:ea typeface="Aptos" panose="020B0004020202020204" pitchFamily="34" charset="0"/>
                <a:cs typeface="Times New Roman" panose="02020603050405020304" pitchFamily="18" charset="0"/>
              </a:rPr>
              <a:t>» χωρίς την προσωπική τους συνεργία. Αυτή είναι η προίκα την οποία από φιλανθρωπία χαρίζει ο Πλάστης στα πλάσματά Του. Σε περίπτωση όμως που η ανθρώπινη βούληση αρνηθεί να αξιοποιήσει αυτό το δώρο της θείας προίκας, μένει ανενεργή και αναξιοποίητη. Γι’ αυτό και, σύμφωνα με τον άγιο Καβάσιλα, η βασιλεία των ουρανών, η θεωρία του Θεού και η συνύπαρξη με τον Χριστό αποτελούν «</a:t>
            </a:r>
            <a:r>
              <a:rPr lang="el-GR" sz="2300" i="1" dirty="0" err="1">
                <a:effectLst/>
                <a:latin typeface="Palatino Linotype" panose="02040502050505030304" pitchFamily="18" charset="0"/>
                <a:ea typeface="Aptos" panose="020B0004020202020204" pitchFamily="34" charset="0"/>
                <a:cs typeface="Times New Roman" panose="02020603050405020304" pitchFamily="18" charset="0"/>
              </a:rPr>
              <a:t>τρυφὴν</a:t>
            </a:r>
            <a:r>
              <a:rPr lang="el-GR" sz="2300" i="1"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300" i="1" dirty="0" err="1">
                <a:effectLst/>
                <a:latin typeface="Palatino Linotype" panose="02040502050505030304" pitchFamily="18" charset="0"/>
                <a:ea typeface="Aptos" panose="020B0004020202020204" pitchFamily="34" charset="0"/>
                <a:cs typeface="Times New Roman" panose="02020603050405020304" pitchFamily="18" charset="0"/>
              </a:rPr>
              <a:t>τῆς</a:t>
            </a:r>
            <a:r>
              <a:rPr lang="el-GR" sz="2300" i="1" dirty="0">
                <a:effectLst/>
                <a:latin typeface="Palatino Linotype" panose="02040502050505030304" pitchFamily="18" charset="0"/>
                <a:ea typeface="Aptos" panose="020B0004020202020204" pitchFamily="34" charset="0"/>
                <a:cs typeface="Times New Roman" panose="02020603050405020304" pitchFamily="18" charset="0"/>
              </a:rPr>
              <a:t> θελήσεως</a:t>
            </a:r>
            <a:r>
              <a:rPr lang="el-GR" sz="23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300" i="1" dirty="0" err="1">
                <a:effectLst/>
                <a:latin typeface="Palatino Linotype" panose="02040502050505030304" pitchFamily="18" charset="0"/>
                <a:ea typeface="Aptos" panose="020B0004020202020204" pitchFamily="34" charset="0"/>
                <a:cs typeface="Times New Roman" panose="02020603050405020304" pitchFamily="18" charset="0"/>
              </a:rPr>
              <a:t>Περὶ</a:t>
            </a:r>
            <a:r>
              <a:rPr lang="el-GR" sz="2300" i="1"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300" i="1" dirty="0" err="1">
                <a:effectLst/>
                <a:latin typeface="Palatino Linotype" panose="02040502050505030304" pitchFamily="18" charset="0"/>
                <a:ea typeface="Aptos" panose="020B0004020202020204" pitchFamily="34" charset="0"/>
                <a:cs typeface="Times New Roman" panose="02020603050405020304" pitchFamily="18" charset="0"/>
              </a:rPr>
              <a:t>τῆς</a:t>
            </a:r>
            <a:r>
              <a:rPr lang="el-GR" sz="2300" i="1"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300" i="1" dirty="0" err="1">
                <a:effectLst/>
                <a:latin typeface="Palatino Linotype" panose="02040502050505030304" pitchFamily="18" charset="0"/>
                <a:ea typeface="Aptos" panose="020B0004020202020204" pitchFamily="34" charset="0"/>
                <a:cs typeface="Times New Roman" panose="02020603050405020304" pitchFamily="18" charset="0"/>
              </a:rPr>
              <a:t>ἐν</a:t>
            </a:r>
            <a:r>
              <a:rPr lang="el-GR" sz="2300" i="1"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300" i="1" dirty="0" err="1">
                <a:effectLst/>
                <a:latin typeface="Palatino Linotype" panose="02040502050505030304" pitchFamily="18" charset="0"/>
                <a:ea typeface="Aptos" panose="020B0004020202020204" pitchFamily="34" charset="0"/>
                <a:cs typeface="Times New Roman" panose="02020603050405020304" pitchFamily="18" charset="0"/>
              </a:rPr>
              <a:t>Χριστῷ</a:t>
            </a:r>
            <a:r>
              <a:rPr lang="el-GR" sz="2300" i="1"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300" i="1" dirty="0" err="1">
                <a:effectLst/>
                <a:latin typeface="Palatino Linotype" panose="02040502050505030304" pitchFamily="18" charset="0"/>
                <a:ea typeface="Aptos" panose="020B0004020202020204" pitchFamily="34" charset="0"/>
                <a:cs typeface="Times New Roman" panose="02020603050405020304" pitchFamily="18" charset="0"/>
              </a:rPr>
              <a:t>ζωῆς</a:t>
            </a:r>
            <a:r>
              <a:rPr lang="el-GR" sz="2300" i="1" dirty="0">
                <a:effectLst/>
                <a:latin typeface="Palatino Linotype" panose="02040502050505030304" pitchFamily="18" charset="0"/>
                <a:ea typeface="Aptos" panose="020B0004020202020204" pitchFamily="34" charset="0"/>
                <a:cs typeface="Times New Roman" panose="02020603050405020304" pitchFamily="18" charset="0"/>
              </a:rPr>
              <a:t>. Λόγος Β΄,</a:t>
            </a:r>
            <a:r>
              <a:rPr lang="el-GR" sz="2300" dirty="0">
                <a:effectLst/>
                <a:latin typeface="Palatino Linotype" panose="02040502050505030304" pitchFamily="18" charset="0"/>
                <a:ea typeface="Aptos" panose="020B0004020202020204" pitchFamily="34" charset="0"/>
                <a:cs typeface="Times New Roman" panose="02020603050405020304" pitchFamily="18" charset="0"/>
              </a:rPr>
              <a:t> </a:t>
            </a:r>
            <a:r>
              <a:rPr lang="en-GB" sz="2300" dirty="0">
                <a:effectLst/>
                <a:latin typeface="Palatino Linotype" panose="02040502050505030304" pitchFamily="18" charset="0"/>
                <a:ea typeface="Aptos" panose="020B0004020202020204" pitchFamily="34" charset="0"/>
                <a:cs typeface="Times New Roman" panose="02020603050405020304" pitchFamily="18" charset="0"/>
              </a:rPr>
              <a:t>PG</a:t>
            </a:r>
            <a:r>
              <a:rPr lang="el-GR" sz="2300" dirty="0">
                <a:effectLst/>
                <a:latin typeface="Palatino Linotype" panose="02040502050505030304" pitchFamily="18" charset="0"/>
                <a:ea typeface="Aptos" panose="020B0004020202020204" pitchFamily="34" charset="0"/>
                <a:cs typeface="Times New Roman" panose="02020603050405020304" pitchFamily="18" charset="0"/>
              </a:rPr>
              <a:t> 150, 541</a:t>
            </a:r>
            <a:r>
              <a:rPr lang="en-GB" sz="2300" dirty="0">
                <a:effectLst/>
                <a:latin typeface="Palatino Linotype" panose="02040502050505030304" pitchFamily="18" charset="0"/>
                <a:ea typeface="Aptos" panose="020B0004020202020204" pitchFamily="34" charset="0"/>
                <a:cs typeface="Times New Roman" panose="02020603050405020304" pitchFamily="18" charset="0"/>
              </a:rPr>
              <a:t>CD</a:t>
            </a:r>
            <a:r>
              <a:rPr lang="el-GR" sz="2300" dirty="0">
                <a:effectLst/>
                <a:latin typeface="Palatino Linotype" panose="02040502050505030304" pitchFamily="18" charset="0"/>
                <a:ea typeface="Aptos" panose="020B0004020202020204" pitchFamily="34" charset="0"/>
                <a:cs typeface="Times New Roman" panose="02020603050405020304" pitchFamily="18" charset="0"/>
              </a:rPr>
              <a:t>). </a:t>
            </a:r>
            <a:endParaRPr lang="el-GR" sz="2300" dirty="0"/>
          </a:p>
        </p:txBody>
      </p:sp>
    </p:spTree>
    <p:extLst>
      <p:ext uri="{BB962C8B-B14F-4D97-AF65-F5344CB8AC3E}">
        <p14:creationId xmlns:p14="http://schemas.microsoft.com/office/powerpoint/2010/main" val="115970300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4CF01A2D-B785-949D-9687-DDED49EE14FA}"/>
              </a:ext>
            </a:extLst>
          </p:cNvPr>
          <p:cNvSpPr>
            <a:spLocks noGrp="1"/>
          </p:cNvSpPr>
          <p:nvPr>
            <p:ph type="title"/>
          </p:nvPr>
        </p:nvSpPr>
        <p:spPr>
          <a:xfrm>
            <a:off x="771525" y="0"/>
            <a:ext cx="10515600" cy="681037"/>
          </a:xfrm>
        </p:spPr>
        <p:txBody>
          <a:bodyPr>
            <a:normAutofit fontScale="90000"/>
          </a:bodyPr>
          <a:lstStyle/>
          <a:p>
            <a:pPr algn="ctr"/>
            <a:r>
              <a:rPr lang="el-GR" dirty="0"/>
              <a:t>Το μυστήριο του βαπτίσματος</a:t>
            </a:r>
          </a:p>
        </p:txBody>
      </p:sp>
      <p:sp>
        <p:nvSpPr>
          <p:cNvPr id="3" name="Θέση περιεχομένου 2">
            <a:extLst>
              <a:ext uri="{FF2B5EF4-FFF2-40B4-BE49-F238E27FC236}">
                <a16:creationId xmlns:a16="http://schemas.microsoft.com/office/drawing/2014/main" id="{235C9684-B30E-0EE5-1078-E28A16F94CFF}"/>
              </a:ext>
            </a:extLst>
          </p:cNvPr>
          <p:cNvSpPr>
            <a:spLocks noGrp="1"/>
          </p:cNvSpPr>
          <p:nvPr>
            <p:ph idx="1"/>
          </p:nvPr>
        </p:nvSpPr>
        <p:spPr>
          <a:xfrm>
            <a:off x="0" y="681036"/>
            <a:ext cx="12192000" cy="6176963"/>
          </a:xfrm>
        </p:spPr>
        <p:txBody>
          <a:bodyPr/>
          <a:lstStyle/>
          <a:p>
            <a:r>
              <a:rPr lang="el-GR" sz="2600" kern="100" dirty="0">
                <a:effectLst/>
                <a:latin typeface="Palatino Linotype" panose="02040502050505030304" pitchFamily="18" charset="0"/>
                <a:ea typeface="Aptos" panose="020B0004020202020204" pitchFamily="34" charset="0"/>
                <a:cs typeface="Times New Roman" panose="02020603050405020304" pitchFamily="18" charset="0"/>
              </a:rPr>
              <a:t>Στη συνέχεια απαριθμεί όλα όσα εξαρτώνται από την ανθρώπινη θέληση. Μας λέει λοιπόν ότι «</a:t>
            </a:r>
            <a:r>
              <a:rPr lang="el-GR" sz="2600" i="1" kern="100" dirty="0">
                <a:effectLst/>
                <a:latin typeface="Palatino Linotype" panose="02040502050505030304" pitchFamily="18" charset="0"/>
                <a:ea typeface="Aptos" panose="020B0004020202020204" pitchFamily="34" charset="0"/>
                <a:cs typeface="Times New Roman" panose="02020603050405020304" pitchFamily="18" charset="0"/>
              </a:rPr>
              <a:t>αυτά που άπτονται στο «</a:t>
            </a:r>
            <a:r>
              <a:rPr lang="el-GR" sz="2600" i="1" kern="100" dirty="0" err="1">
                <a:effectLst/>
                <a:latin typeface="Palatino Linotype" panose="02040502050505030304" pitchFamily="18" charset="0"/>
                <a:ea typeface="Aptos" panose="020B0004020202020204" pitchFamily="34" charset="0"/>
                <a:cs typeface="Times New Roman" panose="02020603050405020304" pitchFamily="18" charset="0"/>
              </a:rPr>
              <a:t>ἐφ</a:t>
            </a:r>
            <a:r>
              <a:rPr lang="el-GR" sz="26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600" i="1" kern="100" dirty="0" err="1">
                <a:effectLst/>
                <a:latin typeface="Palatino Linotype" panose="02040502050505030304" pitchFamily="18" charset="0"/>
                <a:ea typeface="Aptos" panose="020B0004020202020204" pitchFamily="34" charset="0"/>
                <a:cs typeface="Times New Roman" panose="02020603050405020304" pitchFamily="18" charset="0"/>
              </a:rPr>
              <a:t>ἡμῖν</a:t>
            </a:r>
            <a:r>
              <a:rPr lang="el-GR" sz="2600" i="1" kern="100" dirty="0">
                <a:effectLst/>
                <a:latin typeface="Palatino Linotype" panose="02040502050505030304" pitchFamily="18" charset="0"/>
                <a:ea typeface="Aptos" panose="020B0004020202020204" pitchFamily="34" charset="0"/>
                <a:cs typeface="Times New Roman" panose="02020603050405020304" pitchFamily="18" charset="0"/>
              </a:rPr>
              <a:t>», στην ανθρώπινη θέληση να τα κατακτήσουμε ή να τα αποφύγουμε είναι η επιλογή του καλού, η άφεση των αμαρτιών, ο καλός χαρακτήρας, η καθαρότητα της ψυχής, η αγάπη του Θεού, η επίτευξη όλων αυτών, δηλαδή η τέλεια μακαριότητα</a:t>
            </a:r>
            <a:r>
              <a:rPr lang="el-GR" sz="2600"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600" i="1" kern="100" dirty="0" err="1">
                <a:effectLst/>
                <a:latin typeface="Palatino Linotype" panose="02040502050505030304" pitchFamily="18" charset="0"/>
                <a:ea typeface="Aptos" panose="020B0004020202020204" pitchFamily="34" charset="0"/>
                <a:cs typeface="Times New Roman" panose="02020603050405020304" pitchFamily="18" charset="0"/>
              </a:rPr>
              <a:t>Περὶ</a:t>
            </a:r>
            <a:r>
              <a:rPr lang="el-GR" sz="26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600" i="1" kern="100" dirty="0" err="1">
                <a:effectLst/>
                <a:latin typeface="Palatino Linotype" panose="02040502050505030304" pitchFamily="18" charset="0"/>
                <a:ea typeface="Aptos" panose="020B0004020202020204" pitchFamily="34" charset="0"/>
                <a:cs typeface="Times New Roman" panose="02020603050405020304" pitchFamily="18" charset="0"/>
              </a:rPr>
              <a:t>τῆς</a:t>
            </a:r>
            <a:r>
              <a:rPr lang="el-GR" sz="26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600" i="1" kern="100" dirty="0" err="1">
                <a:effectLst/>
                <a:latin typeface="Palatino Linotype" panose="02040502050505030304" pitchFamily="18" charset="0"/>
                <a:ea typeface="Aptos" panose="020B0004020202020204" pitchFamily="34" charset="0"/>
                <a:cs typeface="Times New Roman" panose="02020603050405020304" pitchFamily="18" charset="0"/>
              </a:rPr>
              <a:t>ἐν</a:t>
            </a:r>
            <a:r>
              <a:rPr lang="el-GR" sz="26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600" i="1" kern="100" dirty="0" err="1">
                <a:effectLst/>
                <a:latin typeface="Palatino Linotype" panose="02040502050505030304" pitchFamily="18" charset="0"/>
                <a:ea typeface="Aptos" panose="020B0004020202020204" pitchFamily="34" charset="0"/>
                <a:cs typeface="Times New Roman" panose="02020603050405020304" pitchFamily="18" charset="0"/>
              </a:rPr>
              <a:t>Χριστῷ</a:t>
            </a:r>
            <a:r>
              <a:rPr lang="el-GR" sz="26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600" i="1" kern="100" dirty="0" err="1">
                <a:effectLst/>
                <a:latin typeface="Palatino Linotype" panose="02040502050505030304" pitchFamily="18" charset="0"/>
                <a:ea typeface="Aptos" panose="020B0004020202020204" pitchFamily="34" charset="0"/>
                <a:cs typeface="Times New Roman" panose="02020603050405020304" pitchFamily="18" charset="0"/>
              </a:rPr>
              <a:t>ζωῆς</a:t>
            </a:r>
            <a:r>
              <a:rPr lang="el-GR" sz="2600" i="1" kern="100" dirty="0">
                <a:effectLst/>
                <a:latin typeface="Palatino Linotype" panose="02040502050505030304" pitchFamily="18" charset="0"/>
                <a:ea typeface="Aptos" panose="020B0004020202020204" pitchFamily="34" charset="0"/>
                <a:cs typeface="Times New Roman" panose="02020603050405020304" pitchFamily="18" charset="0"/>
              </a:rPr>
              <a:t>. Λόγος Β΄,</a:t>
            </a:r>
            <a:r>
              <a:rPr lang="el-GR" sz="2600"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n-GB" sz="2600" kern="100" dirty="0">
                <a:effectLst/>
                <a:latin typeface="Palatino Linotype" panose="02040502050505030304" pitchFamily="18" charset="0"/>
                <a:ea typeface="Aptos" panose="020B0004020202020204" pitchFamily="34" charset="0"/>
                <a:cs typeface="Times New Roman" panose="02020603050405020304" pitchFamily="18" charset="0"/>
              </a:rPr>
              <a:t>PG</a:t>
            </a:r>
            <a:r>
              <a:rPr lang="el-GR" sz="2600" kern="100" dirty="0">
                <a:effectLst/>
                <a:latin typeface="Palatino Linotype" panose="02040502050505030304" pitchFamily="18" charset="0"/>
                <a:ea typeface="Aptos" panose="020B0004020202020204" pitchFamily="34" charset="0"/>
                <a:cs typeface="Times New Roman" panose="02020603050405020304" pitchFamily="18" charset="0"/>
              </a:rPr>
              <a:t> 150, 544Β). </a:t>
            </a:r>
          </a:p>
          <a:p>
            <a:r>
              <a:rPr lang="el-GR" sz="2600" kern="100" dirty="0">
                <a:effectLst/>
                <a:latin typeface="Palatino Linotype" panose="02040502050505030304" pitchFamily="18" charset="0"/>
                <a:ea typeface="Aptos" panose="020B0004020202020204" pitchFamily="34" charset="0"/>
                <a:cs typeface="Times New Roman" panose="02020603050405020304" pitchFamily="18" charset="0"/>
              </a:rPr>
              <a:t>Συνεπώς, από την ανθρώπινη θέληση εξαρτάται η αξιοποίηση της προίκας, της δωρεάς του Θεού που απολαμβάνει ο πιστός με το μυστήριο του βαπτίσματος. Και σύμφωνα με την διδασκαλία του Καβάσιλα: «</a:t>
            </a:r>
            <a:r>
              <a:rPr lang="el-GR" sz="2600" i="1" kern="100" dirty="0">
                <a:effectLst/>
                <a:latin typeface="Palatino Linotype" panose="02040502050505030304" pitchFamily="18" charset="0"/>
                <a:ea typeface="Aptos" panose="020B0004020202020204" pitchFamily="34" charset="0"/>
                <a:cs typeface="Times New Roman" panose="02020603050405020304" pitchFamily="18" charset="0"/>
              </a:rPr>
              <a:t>Το έργο του βαπτίσματος είναι: να λυτρώσει από τις αμαρτίες, να συμφιλιώσει τον άνθρωπο με τον Θεό, να κάνει θεό τον άνθρωπο, να ανοίξει τα μάτια της ψυχής, να γευθεί το σύμπαν τη θεία ακτίνα, να προετοιμάσει για τη μέλλουσα ζωή. Επομένως εύλογο είναι να του δίνουμε το όνομα γέννηση… διότι γεννάει στις ψυχές των βαπτιζομένων τη γνώση του Θεού. Και η γνώση αυτή είναι ζωή και θεμέλιος λίθος και ρίζα ζωής</a:t>
            </a:r>
            <a:r>
              <a:rPr lang="el-GR" sz="2600"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600" i="1" kern="100" dirty="0" err="1">
                <a:effectLst/>
                <a:latin typeface="Palatino Linotype" panose="02040502050505030304" pitchFamily="18" charset="0"/>
                <a:ea typeface="Aptos" panose="020B0004020202020204" pitchFamily="34" charset="0"/>
                <a:cs typeface="Times New Roman" panose="02020603050405020304" pitchFamily="18" charset="0"/>
              </a:rPr>
              <a:t>Περὶ</a:t>
            </a:r>
            <a:r>
              <a:rPr lang="el-GR" sz="26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600" i="1" kern="100" dirty="0" err="1">
                <a:effectLst/>
                <a:latin typeface="Palatino Linotype" panose="02040502050505030304" pitchFamily="18" charset="0"/>
                <a:ea typeface="Aptos" panose="020B0004020202020204" pitchFamily="34" charset="0"/>
                <a:cs typeface="Times New Roman" panose="02020603050405020304" pitchFamily="18" charset="0"/>
              </a:rPr>
              <a:t>τῆς</a:t>
            </a:r>
            <a:r>
              <a:rPr lang="el-GR" sz="26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600" i="1" kern="100" dirty="0" err="1">
                <a:effectLst/>
                <a:latin typeface="Palatino Linotype" panose="02040502050505030304" pitchFamily="18" charset="0"/>
                <a:ea typeface="Aptos" panose="020B0004020202020204" pitchFamily="34" charset="0"/>
                <a:cs typeface="Times New Roman" panose="02020603050405020304" pitchFamily="18" charset="0"/>
              </a:rPr>
              <a:t>ἐν</a:t>
            </a:r>
            <a:r>
              <a:rPr lang="el-GR" sz="26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600" i="1" kern="100" dirty="0" err="1">
                <a:effectLst/>
                <a:latin typeface="Palatino Linotype" panose="02040502050505030304" pitchFamily="18" charset="0"/>
                <a:ea typeface="Aptos" panose="020B0004020202020204" pitchFamily="34" charset="0"/>
                <a:cs typeface="Times New Roman" panose="02020603050405020304" pitchFamily="18" charset="0"/>
              </a:rPr>
              <a:t>Χριστῷ</a:t>
            </a:r>
            <a:r>
              <a:rPr lang="el-GR" sz="26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600" i="1" kern="100" dirty="0" err="1">
                <a:effectLst/>
                <a:latin typeface="Palatino Linotype" panose="02040502050505030304" pitchFamily="18" charset="0"/>
                <a:ea typeface="Aptos" panose="020B0004020202020204" pitchFamily="34" charset="0"/>
                <a:cs typeface="Times New Roman" panose="02020603050405020304" pitchFamily="18" charset="0"/>
              </a:rPr>
              <a:t>ζωῆς</a:t>
            </a:r>
            <a:r>
              <a:rPr lang="el-GR" sz="2600" i="1" kern="100" dirty="0">
                <a:effectLst/>
                <a:latin typeface="Palatino Linotype" panose="02040502050505030304" pitchFamily="18" charset="0"/>
                <a:ea typeface="Aptos" panose="020B0004020202020204" pitchFamily="34" charset="0"/>
                <a:cs typeface="Times New Roman" panose="02020603050405020304" pitchFamily="18" charset="0"/>
              </a:rPr>
              <a:t>. Λόγος Β΄,</a:t>
            </a:r>
            <a:r>
              <a:rPr lang="el-GR" sz="2600"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n-GB" sz="2600" kern="100" dirty="0">
                <a:effectLst/>
                <a:latin typeface="Palatino Linotype" panose="02040502050505030304" pitchFamily="18" charset="0"/>
                <a:ea typeface="Aptos" panose="020B0004020202020204" pitchFamily="34" charset="0"/>
                <a:cs typeface="Times New Roman" panose="02020603050405020304" pitchFamily="18" charset="0"/>
              </a:rPr>
              <a:t>PG</a:t>
            </a:r>
            <a:r>
              <a:rPr lang="el-GR" sz="2600" kern="100" dirty="0">
                <a:effectLst/>
                <a:latin typeface="Palatino Linotype" panose="02040502050505030304" pitchFamily="18" charset="0"/>
                <a:ea typeface="Aptos" panose="020B0004020202020204" pitchFamily="34" charset="0"/>
                <a:cs typeface="Times New Roman" panose="02020603050405020304" pitchFamily="18" charset="0"/>
              </a:rPr>
              <a:t> 150, 568Α).</a:t>
            </a:r>
            <a:endParaRPr lang="el-GR" sz="2600" kern="100" dirty="0">
              <a:effectLst/>
              <a:latin typeface="Aptos" panose="020B0004020202020204" pitchFamily="34" charset="0"/>
              <a:ea typeface="Aptos" panose="020B0004020202020204" pitchFamily="34" charset="0"/>
              <a:cs typeface="Times New Roman" panose="02020603050405020304" pitchFamily="18" charset="0"/>
            </a:endParaRPr>
          </a:p>
          <a:p>
            <a:endParaRPr lang="el-GR" dirty="0"/>
          </a:p>
        </p:txBody>
      </p:sp>
    </p:spTree>
    <p:extLst>
      <p:ext uri="{BB962C8B-B14F-4D97-AF65-F5344CB8AC3E}">
        <p14:creationId xmlns:p14="http://schemas.microsoft.com/office/powerpoint/2010/main" val="67992599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28E9B6F6-0C98-BA04-2916-6DA31CBEB983}"/>
              </a:ext>
            </a:extLst>
          </p:cNvPr>
          <p:cNvSpPr>
            <a:spLocks noGrp="1"/>
          </p:cNvSpPr>
          <p:nvPr>
            <p:ph type="title"/>
          </p:nvPr>
        </p:nvSpPr>
        <p:spPr>
          <a:xfrm>
            <a:off x="838200" y="18255"/>
            <a:ext cx="10515600" cy="743745"/>
          </a:xfrm>
        </p:spPr>
        <p:txBody>
          <a:bodyPr/>
          <a:lstStyle/>
          <a:p>
            <a:pPr algn="ctr"/>
            <a:r>
              <a:rPr lang="el-GR" dirty="0"/>
              <a:t>Το μυστήριο του χρίσματος</a:t>
            </a:r>
          </a:p>
        </p:txBody>
      </p:sp>
      <p:sp>
        <p:nvSpPr>
          <p:cNvPr id="3" name="Θέση περιεχομένου 2">
            <a:extLst>
              <a:ext uri="{FF2B5EF4-FFF2-40B4-BE49-F238E27FC236}">
                <a16:creationId xmlns:a16="http://schemas.microsoft.com/office/drawing/2014/main" id="{FCA0CE46-D336-EF9F-A3F2-C9DE6592DF5E}"/>
              </a:ext>
            </a:extLst>
          </p:cNvPr>
          <p:cNvSpPr>
            <a:spLocks noGrp="1"/>
          </p:cNvSpPr>
          <p:nvPr>
            <p:ph idx="1"/>
          </p:nvPr>
        </p:nvSpPr>
        <p:spPr>
          <a:xfrm>
            <a:off x="0" y="695325"/>
            <a:ext cx="12192000" cy="6144420"/>
          </a:xfrm>
        </p:spPr>
        <p:txBody>
          <a:bodyPr/>
          <a:lstStyle/>
          <a:p>
            <a:r>
              <a:rPr lang="el-GR" sz="2500" kern="100" dirty="0">
                <a:effectLst/>
                <a:latin typeface="Palatino Linotype" panose="02040502050505030304" pitchFamily="18" charset="0"/>
                <a:ea typeface="Aptos" panose="020B0004020202020204" pitchFamily="34" charset="0"/>
                <a:cs typeface="Times New Roman" panose="02020603050405020304" pitchFamily="18" charset="0"/>
              </a:rPr>
              <a:t>Η ορθόδοξη παράδοση διατηρεί αδιάρρηκτο το δεσμό μεταξύ βαπτίσματος και χρίσματος, γι’ αυτό μέσα στην ίδια λειτουργική πράξη τελείται το πρώτο και ακολούθως μεταδίδεται το δεύτερο. Η χρίση του ανθρώπου μετά το βάπτισμα γίνεται με καθαγιασμένο έλαιο που ονομάζεται άγιο μύρο. Ως προς την υλική του σύσταση, το άγιο μύρο αποτελείται από έλαιο το οποίο έχει αναμιχθεί με πενήντα επτά αρωματικές ουσίες. Το αρωματικό αυτό μίγμα ευλογείται σε ειδική τελετή και προορίζεται κυρίως για να παρασχεθεί με τη χρίση στους νεοφώτιστους, ώστε με τη συμμετοχή τους στο μυστήριο του χρίσματος να λάβουν το Άγιο Πνεύμα και να προικιστούν με τα χαρίσματά Του. </a:t>
            </a:r>
          </a:p>
          <a:p>
            <a:r>
              <a:rPr lang="el-GR" sz="2500" kern="100" dirty="0">
                <a:effectLst/>
                <a:latin typeface="Palatino Linotype" panose="02040502050505030304" pitchFamily="18" charset="0"/>
                <a:ea typeface="Aptos" panose="020B0004020202020204" pitchFamily="34" charset="0"/>
                <a:cs typeface="Times New Roman" panose="02020603050405020304" pitchFamily="18" charset="0"/>
              </a:rPr>
              <a:t>Το άγιο χρίσμα συμπληρώνει την γέννηση που προσφέρεται με το βάπτισμα, δίνοντας στον άνθρωπο την απαραίτητη ενέργεια και κίνηση για να μπορέσει να στερεωθεί στην καινή υπαρκτική πραγματικότητα της «</a:t>
            </a:r>
            <a:r>
              <a:rPr lang="el-GR" sz="2500" kern="100" dirty="0" err="1">
                <a:effectLst/>
                <a:latin typeface="Palatino Linotype" panose="02040502050505030304" pitchFamily="18" charset="0"/>
                <a:ea typeface="Aptos" panose="020B0004020202020204" pitchFamily="34" charset="0"/>
                <a:cs typeface="Times New Roman" panose="02020603050405020304" pitchFamily="18" charset="0"/>
              </a:rPr>
              <a:t>ἐν</a:t>
            </a:r>
            <a:r>
              <a:rPr lang="el-GR" sz="2500"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500" kern="100" dirty="0" err="1">
                <a:effectLst/>
                <a:latin typeface="Palatino Linotype" panose="02040502050505030304" pitchFamily="18" charset="0"/>
                <a:ea typeface="Aptos" panose="020B0004020202020204" pitchFamily="34" charset="0"/>
                <a:cs typeface="Times New Roman" panose="02020603050405020304" pitchFamily="18" charset="0"/>
              </a:rPr>
              <a:t>Χριστῷ</a:t>
            </a:r>
            <a:r>
              <a:rPr lang="el-GR" sz="2500" kern="100" dirty="0">
                <a:effectLst/>
                <a:latin typeface="Palatino Linotype" panose="02040502050505030304" pitchFamily="18" charset="0"/>
                <a:ea typeface="Aptos" panose="020B0004020202020204" pitchFamily="34" charset="0"/>
                <a:cs typeface="Times New Roman" panose="02020603050405020304" pitchFamily="18" charset="0"/>
              </a:rPr>
              <a:t>» ζωής (</a:t>
            </a:r>
            <a:r>
              <a:rPr lang="el-GR" sz="2500" i="1" kern="100" dirty="0" err="1">
                <a:effectLst/>
                <a:latin typeface="Palatino Linotype" panose="02040502050505030304" pitchFamily="18" charset="0"/>
                <a:ea typeface="Aptos" panose="020B0004020202020204" pitchFamily="34" charset="0"/>
                <a:cs typeface="Times New Roman" panose="02020603050405020304" pitchFamily="18" charset="0"/>
              </a:rPr>
              <a:t>Περὶ</a:t>
            </a:r>
            <a:r>
              <a:rPr lang="el-GR" sz="25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500" i="1" kern="100" dirty="0" err="1">
                <a:effectLst/>
                <a:latin typeface="Palatino Linotype" panose="02040502050505030304" pitchFamily="18" charset="0"/>
                <a:ea typeface="Aptos" panose="020B0004020202020204" pitchFamily="34" charset="0"/>
                <a:cs typeface="Times New Roman" panose="02020603050405020304" pitchFamily="18" charset="0"/>
              </a:rPr>
              <a:t>τῆς</a:t>
            </a:r>
            <a:r>
              <a:rPr lang="el-GR" sz="25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500" i="1" kern="100" dirty="0" err="1">
                <a:effectLst/>
                <a:latin typeface="Palatino Linotype" panose="02040502050505030304" pitchFamily="18" charset="0"/>
                <a:ea typeface="Aptos" panose="020B0004020202020204" pitchFamily="34" charset="0"/>
                <a:cs typeface="Times New Roman" panose="02020603050405020304" pitchFamily="18" charset="0"/>
              </a:rPr>
              <a:t>ἐν</a:t>
            </a:r>
            <a:r>
              <a:rPr lang="el-GR" sz="25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500" i="1" kern="100" dirty="0" err="1">
                <a:effectLst/>
                <a:latin typeface="Palatino Linotype" panose="02040502050505030304" pitchFamily="18" charset="0"/>
                <a:ea typeface="Aptos" panose="020B0004020202020204" pitchFamily="34" charset="0"/>
                <a:cs typeface="Times New Roman" panose="02020603050405020304" pitchFamily="18" charset="0"/>
              </a:rPr>
              <a:t>Χριστῷ</a:t>
            </a:r>
            <a:r>
              <a:rPr lang="el-GR" sz="25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500" i="1" kern="100" dirty="0" err="1">
                <a:effectLst/>
                <a:latin typeface="Palatino Linotype" panose="02040502050505030304" pitchFamily="18" charset="0"/>
                <a:ea typeface="Aptos" panose="020B0004020202020204" pitchFamily="34" charset="0"/>
                <a:cs typeface="Times New Roman" panose="02020603050405020304" pitchFamily="18" charset="0"/>
              </a:rPr>
              <a:t>ζωῆς</a:t>
            </a:r>
            <a:r>
              <a:rPr lang="el-GR" sz="2500" i="1" kern="100" dirty="0">
                <a:effectLst/>
                <a:latin typeface="Palatino Linotype" panose="02040502050505030304" pitchFamily="18" charset="0"/>
                <a:ea typeface="Aptos" panose="020B0004020202020204" pitchFamily="34" charset="0"/>
                <a:cs typeface="Times New Roman" panose="02020603050405020304" pitchFamily="18" charset="0"/>
              </a:rPr>
              <a:t>. Λόγος Γ΄,</a:t>
            </a:r>
            <a:r>
              <a:rPr lang="el-GR" sz="2500"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n-GB" sz="2500" kern="100" dirty="0">
                <a:effectLst/>
                <a:latin typeface="Palatino Linotype" panose="02040502050505030304" pitchFamily="18" charset="0"/>
                <a:ea typeface="Aptos" panose="020B0004020202020204" pitchFamily="34" charset="0"/>
                <a:cs typeface="Times New Roman" panose="02020603050405020304" pitchFamily="18" charset="0"/>
              </a:rPr>
              <a:t>PG</a:t>
            </a:r>
            <a:r>
              <a:rPr lang="el-GR" sz="2500" kern="100" dirty="0">
                <a:effectLst/>
                <a:latin typeface="Palatino Linotype" panose="02040502050505030304" pitchFamily="18" charset="0"/>
                <a:ea typeface="Aptos" panose="020B0004020202020204" pitchFamily="34" charset="0"/>
                <a:cs typeface="Times New Roman" panose="02020603050405020304" pitchFamily="18" charset="0"/>
              </a:rPr>
              <a:t> 150, 569Α). </a:t>
            </a:r>
          </a:p>
          <a:p>
            <a:r>
              <a:rPr lang="el-GR" sz="2500" kern="100" dirty="0">
                <a:effectLst/>
                <a:latin typeface="Palatino Linotype" panose="02040502050505030304" pitchFamily="18" charset="0"/>
                <a:ea typeface="Aptos" panose="020B0004020202020204" pitchFamily="34" charset="0"/>
                <a:cs typeface="Times New Roman" panose="02020603050405020304" pitchFamily="18" charset="0"/>
              </a:rPr>
              <a:t>Αυτό άλλωστε είναι το έργο αυτού του μυστηρίου: «</a:t>
            </a:r>
            <a:r>
              <a:rPr lang="el-GR" sz="2500" i="1" kern="100" dirty="0">
                <a:effectLst/>
                <a:latin typeface="Palatino Linotype" panose="02040502050505030304" pitchFamily="18" charset="0"/>
                <a:ea typeface="Aptos" panose="020B0004020202020204" pitchFamily="34" charset="0"/>
                <a:cs typeface="Times New Roman" panose="02020603050405020304" pitchFamily="18" charset="0"/>
              </a:rPr>
              <a:t>ἡ </a:t>
            </a:r>
            <a:r>
              <a:rPr lang="el-GR" sz="2500" i="1" kern="100" dirty="0" err="1">
                <a:effectLst/>
                <a:latin typeface="Palatino Linotype" panose="02040502050505030304" pitchFamily="18" charset="0"/>
                <a:ea typeface="Aptos" panose="020B0004020202020204" pitchFamily="34" charset="0"/>
                <a:cs typeface="Times New Roman" panose="02020603050405020304" pitchFamily="18" charset="0"/>
              </a:rPr>
              <a:t>δὲ</a:t>
            </a:r>
            <a:r>
              <a:rPr lang="el-GR" sz="25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500" i="1" kern="100" dirty="0" err="1">
                <a:effectLst/>
                <a:latin typeface="Palatino Linotype" panose="02040502050505030304" pitchFamily="18" charset="0"/>
                <a:ea typeface="Aptos" panose="020B0004020202020204" pitchFamily="34" charset="0"/>
                <a:cs typeface="Times New Roman" panose="02020603050405020304" pitchFamily="18" charset="0"/>
              </a:rPr>
              <a:t>τοῦ</a:t>
            </a:r>
            <a:r>
              <a:rPr lang="el-GR" sz="2500" i="1" kern="100" dirty="0">
                <a:effectLst/>
                <a:latin typeface="Palatino Linotype" panose="02040502050505030304" pitchFamily="18" charset="0"/>
                <a:ea typeface="Aptos" panose="020B0004020202020204" pitchFamily="34" charset="0"/>
                <a:cs typeface="Times New Roman" panose="02020603050405020304" pitchFamily="18" charset="0"/>
              </a:rPr>
              <a:t> μύρου </a:t>
            </a:r>
            <a:r>
              <a:rPr lang="el-GR" sz="2500" i="1" kern="100" dirty="0" err="1">
                <a:effectLst/>
                <a:latin typeface="Palatino Linotype" panose="02040502050505030304" pitchFamily="18" charset="0"/>
                <a:ea typeface="Aptos" panose="020B0004020202020204" pitchFamily="34" charset="0"/>
                <a:cs typeface="Times New Roman" panose="02020603050405020304" pitchFamily="18" charset="0"/>
              </a:rPr>
              <a:t>χρίσις</a:t>
            </a:r>
            <a:r>
              <a:rPr lang="el-GR" sz="25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500" i="1" kern="100" dirty="0" err="1">
                <a:effectLst/>
                <a:latin typeface="Palatino Linotype" panose="02040502050505030304" pitchFamily="18" charset="0"/>
                <a:ea typeface="Aptos" panose="020B0004020202020204" pitchFamily="34" charset="0"/>
                <a:cs typeface="Times New Roman" panose="02020603050405020304" pitchFamily="18" charset="0"/>
              </a:rPr>
              <a:t>τελειοῖ</a:t>
            </a:r>
            <a:r>
              <a:rPr lang="el-GR" sz="25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500" i="1" kern="100" dirty="0" err="1">
                <a:effectLst/>
                <a:latin typeface="Palatino Linotype" panose="02040502050505030304" pitchFamily="18" charset="0"/>
                <a:ea typeface="Aptos" panose="020B0004020202020204" pitchFamily="34" charset="0"/>
                <a:cs typeface="Times New Roman" panose="02020603050405020304" pitchFamily="18" charset="0"/>
              </a:rPr>
              <a:t>τὸν</a:t>
            </a:r>
            <a:r>
              <a:rPr lang="el-GR" sz="25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500" i="1" kern="100" dirty="0" err="1">
                <a:effectLst/>
                <a:latin typeface="Palatino Linotype" panose="02040502050505030304" pitchFamily="18" charset="0"/>
                <a:ea typeface="Aptos" panose="020B0004020202020204" pitchFamily="34" charset="0"/>
                <a:cs typeface="Times New Roman" panose="02020603050405020304" pitchFamily="18" charset="0"/>
              </a:rPr>
              <a:t>γεγεννημένον</a:t>
            </a:r>
            <a:r>
              <a:rPr lang="el-GR" sz="25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500" i="1" kern="100" dirty="0" err="1">
                <a:effectLst/>
                <a:latin typeface="Palatino Linotype" panose="02040502050505030304" pitchFamily="18" charset="0"/>
                <a:ea typeface="Aptos" panose="020B0004020202020204" pitchFamily="34" charset="0"/>
                <a:cs typeface="Times New Roman" panose="02020603050405020304" pitchFamily="18" charset="0"/>
              </a:rPr>
              <a:t>τῇ</a:t>
            </a:r>
            <a:r>
              <a:rPr lang="el-GR" sz="25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500" i="1" kern="100" dirty="0" err="1">
                <a:effectLst/>
                <a:latin typeface="Palatino Linotype" panose="02040502050505030304" pitchFamily="18" charset="0"/>
                <a:ea typeface="Aptos" panose="020B0004020202020204" pitchFamily="34" charset="0"/>
                <a:cs typeface="Times New Roman" panose="02020603050405020304" pitchFamily="18" charset="0"/>
              </a:rPr>
              <a:t>τοιᾷδε</a:t>
            </a:r>
            <a:r>
              <a:rPr lang="el-GR" sz="25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500" i="1" kern="100" dirty="0" err="1">
                <a:effectLst/>
                <a:latin typeface="Palatino Linotype" panose="02040502050505030304" pitchFamily="18" charset="0"/>
                <a:ea typeface="Aptos" panose="020B0004020202020204" pitchFamily="34" charset="0"/>
                <a:cs typeface="Times New Roman" panose="02020603050405020304" pitchFamily="18" charset="0"/>
              </a:rPr>
              <a:t>ζωῇ</a:t>
            </a:r>
            <a:r>
              <a:rPr lang="el-GR" sz="25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500" i="1" kern="100" dirty="0" err="1">
                <a:effectLst/>
                <a:latin typeface="Palatino Linotype" panose="02040502050505030304" pitchFamily="18" charset="0"/>
                <a:ea typeface="Aptos" panose="020B0004020202020204" pitchFamily="34" charset="0"/>
                <a:cs typeface="Times New Roman" panose="02020603050405020304" pitchFamily="18" charset="0"/>
              </a:rPr>
              <a:t>προσήκουσαν</a:t>
            </a:r>
            <a:r>
              <a:rPr lang="el-GR" sz="25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500" i="1" kern="100" dirty="0" err="1">
                <a:effectLst/>
                <a:latin typeface="Palatino Linotype" panose="02040502050505030304" pitchFamily="18" charset="0"/>
                <a:ea typeface="Aptos" panose="020B0004020202020204" pitchFamily="34" charset="0"/>
                <a:cs typeface="Times New Roman" panose="02020603050405020304" pitchFamily="18" charset="0"/>
              </a:rPr>
              <a:t>ἐνέργειαν</a:t>
            </a:r>
            <a:r>
              <a:rPr lang="el-GR" sz="25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500" i="1" kern="100" dirty="0" err="1">
                <a:effectLst/>
                <a:latin typeface="Palatino Linotype" panose="02040502050505030304" pitchFamily="18" charset="0"/>
                <a:ea typeface="Aptos" panose="020B0004020202020204" pitchFamily="34" charset="0"/>
                <a:cs typeface="Times New Roman" panose="02020603050405020304" pitchFamily="18" charset="0"/>
              </a:rPr>
              <a:t>ἐντιθεῖσα</a:t>
            </a:r>
            <a:r>
              <a:rPr lang="el-GR" sz="2500"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500" i="1" kern="100" dirty="0" err="1">
                <a:effectLst/>
                <a:latin typeface="Palatino Linotype" panose="02040502050505030304" pitchFamily="18" charset="0"/>
                <a:ea typeface="Aptos" panose="020B0004020202020204" pitchFamily="34" charset="0"/>
                <a:cs typeface="Times New Roman" panose="02020603050405020304" pitchFamily="18" charset="0"/>
              </a:rPr>
              <a:t>Περὶ</a:t>
            </a:r>
            <a:r>
              <a:rPr lang="el-GR" sz="25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500" i="1" kern="100" dirty="0" err="1">
                <a:effectLst/>
                <a:latin typeface="Palatino Linotype" panose="02040502050505030304" pitchFamily="18" charset="0"/>
                <a:ea typeface="Aptos" panose="020B0004020202020204" pitchFamily="34" charset="0"/>
                <a:cs typeface="Times New Roman" panose="02020603050405020304" pitchFamily="18" charset="0"/>
              </a:rPr>
              <a:t>τῆς</a:t>
            </a:r>
            <a:r>
              <a:rPr lang="el-GR" sz="25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500" i="1" kern="100" dirty="0" err="1">
                <a:effectLst/>
                <a:latin typeface="Palatino Linotype" panose="02040502050505030304" pitchFamily="18" charset="0"/>
                <a:ea typeface="Aptos" panose="020B0004020202020204" pitchFamily="34" charset="0"/>
                <a:cs typeface="Times New Roman" panose="02020603050405020304" pitchFamily="18" charset="0"/>
              </a:rPr>
              <a:t>ἐν</a:t>
            </a:r>
            <a:r>
              <a:rPr lang="el-GR" sz="25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500" i="1" kern="100" dirty="0" err="1">
                <a:effectLst/>
                <a:latin typeface="Palatino Linotype" panose="02040502050505030304" pitchFamily="18" charset="0"/>
                <a:ea typeface="Aptos" panose="020B0004020202020204" pitchFamily="34" charset="0"/>
                <a:cs typeface="Times New Roman" panose="02020603050405020304" pitchFamily="18" charset="0"/>
              </a:rPr>
              <a:t>Χριστῷ</a:t>
            </a:r>
            <a:r>
              <a:rPr lang="el-GR" sz="25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500" i="1" kern="100" dirty="0" err="1">
                <a:effectLst/>
                <a:latin typeface="Palatino Linotype" panose="02040502050505030304" pitchFamily="18" charset="0"/>
                <a:ea typeface="Aptos" panose="020B0004020202020204" pitchFamily="34" charset="0"/>
                <a:cs typeface="Times New Roman" panose="02020603050405020304" pitchFamily="18" charset="0"/>
              </a:rPr>
              <a:t>ζωῆς</a:t>
            </a:r>
            <a:r>
              <a:rPr lang="el-GR" sz="2500" i="1" kern="100" dirty="0">
                <a:effectLst/>
                <a:latin typeface="Palatino Linotype" panose="02040502050505030304" pitchFamily="18" charset="0"/>
                <a:ea typeface="Aptos" panose="020B0004020202020204" pitchFamily="34" charset="0"/>
                <a:cs typeface="Times New Roman" panose="02020603050405020304" pitchFamily="18" charset="0"/>
              </a:rPr>
              <a:t>. Λόγος Α΄,</a:t>
            </a:r>
            <a:r>
              <a:rPr lang="el-GR" sz="2500"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n-GB" sz="2500" kern="100" dirty="0">
                <a:effectLst/>
                <a:latin typeface="Palatino Linotype" panose="02040502050505030304" pitchFamily="18" charset="0"/>
                <a:ea typeface="Aptos" panose="020B0004020202020204" pitchFamily="34" charset="0"/>
                <a:cs typeface="Times New Roman" panose="02020603050405020304" pitchFamily="18" charset="0"/>
              </a:rPr>
              <a:t>PG</a:t>
            </a:r>
            <a:r>
              <a:rPr lang="el-GR" sz="2500" kern="100" dirty="0">
                <a:effectLst/>
                <a:latin typeface="Palatino Linotype" panose="02040502050505030304" pitchFamily="18" charset="0"/>
                <a:ea typeface="Aptos" panose="020B0004020202020204" pitchFamily="34" charset="0"/>
                <a:cs typeface="Times New Roman" panose="02020603050405020304" pitchFamily="18" charset="0"/>
              </a:rPr>
              <a:t> 150, 504Α). </a:t>
            </a:r>
            <a:endParaRPr lang="el-GR" sz="2500" kern="100" dirty="0">
              <a:effectLst/>
              <a:latin typeface="Aptos" panose="020B0004020202020204" pitchFamily="34" charset="0"/>
              <a:ea typeface="Aptos" panose="020B0004020202020204" pitchFamily="34" charset="0"/>
              <a:cs typeface="Times New Roman" panose="02020603050405020304" pitchFamily="18" charset="0"/>
            </a:endParaRPr>
          </a:p>
          <a:p>
            <a:endParaRPr lang="el-GR" dirty="0"/>
          </a:p>
        </p:txBody>
      </p:sp>
    </p:spTree>
    <p:extLst>
      <p:ext uri="{BB962C8B-B14F-4D97-AF65-F5344CB8AC3E}">
        <p14:creationId xmlns:p14="http://schemas.microsoft.com/office/powerpoint/2010/main" val="422766172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4AF414B8-757F-23AA-4747-E0A79001D734}"/>
              </a:ext>
            </a:extLst>
          </p:cNvPr>
          <p:cNvSpPr>
            <a:spLocks noGrp="1"/>
          </p:cNvSpPr>
          <p:nvPr>
            <p:ph type="title"/>
          </p:nvPr>
        </p:nvSpPr>
        <p:spPr>
          <a:xfrm>
            <a:off x="838200" y="18255"/>
            <a:ext cx="10515600" cy="743745"/>
          </a:xfrm>
        </p:spPr>
        <p:txBody>
          <a:bodyPr/>
          <a:lstStyle/>
          <a:p>
            <a:pPr algn="ctr"/>
            <a:r>
              <a:rPr lang="el-GR" dirty="0"/>
              <a:t>Το μυστήριο του χρίσματος</a:t>
            </a:r>
          </a:p>
        </p:txBody>
      </p:sp>
      <p:sp>
        <p:nvSpPr>
          <p:cNvPr id="3" name="Θέση περιεχομένου 2">
            <a:extLst>
              <a:ext uri="{FF2B5EF4-FFF2-40B4-BE49-F238E27FC236}">
                <a16:creationId xmlns:a16="http://schemas.microsoft.com/office/drawing/2014/main" id="{FB405941-B124-1BB6-AEBD-53DA796E3ABA}"/>
              </a:ext>
            </a:extLst>
          </p:cNvPr>
          <p:cNvSpPr>
            <a:spLocks noGrp="1"/>
          </p:cNvSpPr>
          <p:nvPr>
            <p:ph idx="1"/>
          </p:nvPr>
        </p:nvSpPr>
        <p:spPr>
          <a:xfrm>
            <a:off x="0" y="666750"/>
            <a:ext cx="12192000" cy="6191250"/>
          </a:xfrm>
        </p:spPr>
        <p:txBody>
          <a:bodyPr/>
          <a:lstStyle/>
          <a:p>
            <a:r>
              <a:rPr lang="el-GR" sz="2400" kern="100" dirty="0">
                <a:effectLst/>
                <a:latin typeface="Palatino Linotype" panose="02040502050505030304" pitchFamily="18" charset="0"/>
                <a:ea typeface="Aptos" panose="020B0004020202020204" pitchFamily="34" charset="0"/>
                <a:cs typeface="Times New Roman" panose="02020603050405020304" pitchFamily="18" charset="0"/>
              </a:rPr>
              <a:t>Αξίζει να σημειωθεί ότι το μυστήριο του χρίσματος θεωρείται ότι είναι ένα είδος «χειροτονίας» για τα λαϊκά μέλη του σώματος της Εκκλησίας. Βέβαια, είναι «χειροτονία» υπό γενική έννοια, καθώς λαμβάνεται με αυτό η δωρεά της σφραγίδας του Αγίου Πνεύματος, με την οποία ο χριστιανός γίνεται πραγματικός χριστιανός ως ενεργό μέλος της ευχαριστιακής σύναξης του λαού του Θεού (ως «</a:t>
            </a:r>
            <a:r>
              <a:rPr lang="el-GR" sz="2400" i="1" kern="100" dirty="0" err="1">
                <a:effectLst/>
                <a:latin typeface="Palatino Linotype" panose="02040502050505030304" pitchFamily="18" charset="0"/>
                <a:ea typeface="Aptos" panose="020B0004020202020204" pitchFamily="34" charset="0"/>
                <a:cs typeface="Times New Roman" panose="02020603050405020304" pitchFamily="18" charset="0"/>
              </a:rPr>
              <a:t>βασίλειον</a:t>
            </a:r>
            <a:r>
              <a:rPr lang="el-GR" sz="24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400" i="1" kern="100" dirty="0" err="1">
                <a:effectLst/>
                <a:latin typeface="Palatino Linotype" panose="02040502050505030304" pitchFamily="18" charset="0"/>
                <a:ea typeface="Aptos" panose="020B0004020202020204" pitchFamily="34" charset="0"/>
                <a:cs typeface="Times New Roman" panose="02020603050405020304" pitchFamily="18" charset="0"/>
              </a:rPr>
              <a:t>ἱεράτευμα</a:t>
            </a:r>
            <a:r>
              <a:rPr lang="el-GR" sz="24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400" i="1" kern="100" dirty="0" err="1">
                <a:effectLst/>
                <a:latin typeface="Palatino Linotype" panose="02040502050505030304" pitchFamily="18" charset="0"/>
                <a:ea typeface="Aptos" panose="020B0004020202020204" pitchFamily="34" charset="0"/>
                <a:cs typeface="Times New Roman" panose="02020603050405020304" pitchFamily="18" charset="0"/>
              </a:rPr>
              <a:t>καὶ</a:t>
            </a:r>
            <a:r>
              <a:rPr lang="el-GR" sz="24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400" i="1" kern="100" dirty="0" err="1">
                <a:effectLst/>
                <a:latin typeface="Palatino Linotype" panose="02040502050505030304" pitchFamily="18" charset="0"/>
                <a:ea typeface="Aptos" panose="020B0004020202020204" pitchFamily="34" charset="0"/>
                <a:cs typeface="Times New Roman" panose="02020603050405020304" pitchFamily="18" charset="0"/>
              </a:rPr>
              <a:t>ἔθνος</a:t>
            </a:r>
            <a:r>
              <a:rPr lang="el-GR" sz="24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400" i="1" kern="100" dirty="0" err="1">
                <a:effectLst/>
                <a:latin typeface="Palatino Linotype" panose="02040502050505030304" pitchFamily="18" charset="0"/>
                <a:ea typeface="Aptos" panose="020B0004020202020204" pitchFamily="34" charset="0"/>
                <a:cs typeface="Times New Roman" panose="02020603050405020304" pitchFamily="18" charset="0"/>
              </a:rPr>
              <a:t>ἅγιον</a:t>
            </a:r>
            <a:r>
              <a:rPr lang="el-GR" sz="2400" kern="100" dirty="0">
                <a:effectLst/>
                <a:latin typeface="Palatino Linotype" panose="02040502050505030304" pitchFamily="18" charset="0"/>
                <a:ea typeface="Aptos" panose="020B0004020202020204" pitchFamily="34" charset="0"/>
                <a:cs typeface="Times New Roman" panose="02020603050405020304" pitchFamily="18" charset="0"/>
              </a:rPr>
              <a:t>» Α΄ Πετρ. 2,9). </a:t>
            </a:r>
          </a:p>
          <a:p>
            <a:r>
              <a:rPr lang="el-GR" sz="2400" kern="100" dirty="0">
                <a:effectLst/>
                <a:latin typeface="Palatino Linotype" panose="02040502050505030304" pitchFamily="18" charset="0"/>
                <a:ea typeface="Aptos" panose="020B0004020202020204" pitchFamily="34" charset="0"/>
                <a:cs typeface="Times New Roman" panose="02020603050405020304" pitchFamily="18" charset="0"/>
              </a:rPr>
              <a:t>Το χρίσμα που είναι η </a:t>
            </a:r>
            <a:r>
              <a:rPr lang="el-GR" sz="2400" b="1" kern="100" dirty="0">
                <a:solidFill>
                  <a:srgbClr val="FF0000"/>
                </a:solidFill>
                <a:effectLst/>
                <a:latin typeface="Palatino Linotype" panose="02040502050505030304" pitchFamily="18" charset="0"/>
                <a:ea typeface="Aptos" panose="020B0004020202020204" pitchFamily="34" charset="0"/>
                <a:cs typeface="Times New Roman" panose="02020603050405020304" pitchFamily="18" charset="0"/>
              </a:rPr>
              <a:t>«</a:t>
            </a:r>
            <a:r>
              <a:rPr lang="el-GR" sz="2400" b="1" i="1" kern="100" dirty="0">
                <a:solidFill>
                  <a:srgbClr val="FF0000"/>
                </a:solidFill>
                <a:effectLst/>
                <a:latin typeface="Palatino Linotype" panose="02040502050505030304" pitchFamily="18" charset="0"/>
                <a:ea typeface="Aptos" panose="020B0004020202020204" pitchFamily="34" charset="0"/>
                <a:cs typeface="Times New Roman" panose="02020603050405020304" pitchFamily="18" charset="0"/>
              </a:rPr>
              <a:t>σφραγίδα </a:t>
            </a:r>
            <a:r>
              <a:rPr lang="el-GR" sz="2400" b="1" i="1" kern="100" dirty="0" err="1">
                <a:solidFill>
                  <a:srgbClr val="FF0000"/>
                </a:solidFill>
                <a:effectLst/>
                <a:latin typeface="Palatino Linotype" panose="02040502050505030304" pitchFamily="18" charset="0"/>
                <a:ea typeface="Aptos" panose="020B0004020202020204" pitchFamily="34" charset="0"/>
                <a:cs typeface="Times New Roman" panose="02020603050405020304" pitchFamily="18" charset="0"/>
              </a:rPr>
              <a:t>τῆς</a:t>
            </a:r>
            <a:r>
              <a:rPr lang="el-GR" sz="2400" b="1" i="1" kern="100" dirty="0">
                <a:solidFill>
                  <a:srgbClr val="FF0000"/>
                </a:solidFill>
                <a:effectLst/>
                <a:latin typeface="Palatino Linotype" panose="02040502050505030304" pitchFamily="18" charset="0"/>
                <a:ea typeface="Aptos" panose="020B0004020202020204" pitchFamily="34" charset="0"/>
                <a:cs typeface="Times New Roman" panose="02020603050405020304" pitchFamily="18" charset="0"/>
              </a:rPr>
              <a:t> </a:t>
            </a:r>
            <a:r>
              <a:rPr lang="el-GR" sz="2400" b="1" i="1" kern="100" dirty="0" err="1">
                <a:solidFill>
                  <a:srgbClr val="FF0000"/>
                </a:solidFill>
                <a:effectLst/>
                <a:latin typeface="Palatino Linotype" panose="02040502050505030304" pitchFamily="18" charset="0"/>
                <a:ea typeface="Aptos" panose="020B0004020202020204" pitchFamily="34" charset="0"/>
                <a:cs typeface="Times New Roman" panose="02020603050405020304" pitchFamily="18" charset="0"/>
              </a:rPr>
              <a:t>δωρεᾶς</a:t>
            </a:r>
            <a:r>
              <a:rPr lang="el-GR" sz="2400" b="1" i="1" kern="100" dirty="0">
                <a:solidFill>
                  <a:srgbClr val="FF0000"/>
                </a:solidFill>
                <a:effectLst/>
                <a:latin typeface="Palatino Linotype" panose="02040502050505030304" pitchFamily="18" charset="0"/>
                <a:ea typeface="Aptos" panose="020B0004020202020204" pitchFamily="34" charset="0"/>
                <a:cs typeface="Times New Roman" panose="02020603050405020304" pitchFamily="18" charset="0"/>
              </a:rPr>
              <a:t> </a:t>
            </a:r>
            <a:r>
              <a:rPr lang="el-GR" sz="2400" b="1" i="1" kern="100" dirty="0" err="1">
                <a:solidFill>
                  <a:srgbClr val="FF0000"/>
                </a:solidFill>
                <a:effectLst/>
                <a:latin typeface="Palatino Linotype" panose="02040502050505030304" pitchFamily="18" charset="0"/>
                <a:ea typeface="Aptos" panose="020B0004020202020204" pitchFamily="34" charset="0"/>
                <a:cs typeface="Times New Roman" panose="02020603050405020304" pitchFamily="18" charset="0"/>
              </a:rPr>
              <a:t>τοῦ</a:t>
            </a:r>
            <a:r>
              <a:rPr lang="el-GR" sz="2400" b="1" i="1" kern="100" dirty="0">
                <a:solidFill>
                  <a:srgbClr val="FF0000"/>
                </a:solidFill>
                <a:effectLst/>
                <a:latin typeface="Palatino Linotype" panose="02040502050505030304" pitchFamily="18" charset="0"/>
                <a:ea typeface="Aptos" panose="020B0004020202020204" pitchFamily="34" charset="0"/>
                <a:cs typeface="Times New Roman" panose="02020603050405020304" pitchFamily="18" charset="0"/>
              </a:rPr>
              <a:t> Πνεύματος </a:t>
            </a:r>
            <a:r>
              <a:rPr lang="el-GR" sz="2400" b="1" i="1" kern="100" dirty="0" err="1">
                <a:solidFill>
                  <a:srgbClr val="FF0000"/>
                </a:solidFill>
                <a:effectLst/>
                <a:latin typeface="Palatino Linotype" panose="02040502050505030304" pitchFamily="18" charset="0"/>
                <a:ea typeface="Aptos" panose="020B0004020202020204" pitchFamily="34" charset="0"/>
                <a:cs typeface="Times New Roman" panose="02020603050405020304" pitchFamily="18" charset="0"/>
              </a:rPr>
              <a:t>τοῦ</a:t>
            </a:r>
            <a:r>
              <a:rPr lang="el-GR" sz="2400" b="1" i="1" kern="100" dirty="0">
                <a:solidFill>
                  <a:srgbClr val="FF0000"/>
                </a:solidFill>
                <a:effectLst/>
                <a:latin typeface="Palatino Linotype" panose="02040502050505030304" pitchFamily="18" charset="0"/>
                <a:ea typeface="Aptos" panose="020B0004020202020204" pitchFamily="34" charset="0"/>
                <a:cs typeface="Times New Roman" panose="02020603050405020304" pitchFamily="18" charset="0"/>
              </a:rPr>
              <a:t> </a:t>
            </a:r>
            <a:r>
              <a:rPr lang="el-GR" sz="2400" b="1" i="1" kern="100" dirty="0" err="1">
                <a:solidFill>
                  <a:srgbClr val="FF0000"/>
                </a:solidFill>
                <a:effectLst/>
                <a:latin typeface="Palatino Linotype" panose="02040502050505030304" pitchFamily="18" charset="0"/>
                <a:ea typeface="Aptos" panose="020B0004020202020204" pitchFamily="34" charset="0"/>
                <a:cs typeface="Times New Roman" panose="02020603050405020304" pitchFamily="18" charset="0"/>
              </a:rPr>
              <a:t>Ἁγίου</a:t>
            </a:r>
            <a:r>
              <a:rPr lang="el-GR" sz="2400" b="1" kern="100" dirty="0">
                <a:solidFill>
                  <a:srgbClr val="FF0000"/>
                </a:solidFill>
                <a:effectLst/>
                <a:latin typeface="Palatino Linotype" panose="02040502050505030304" pitchFamily="18" charset="0"/>
                <a:ea typeface="Aptos" panose="020B0004020202020204" pitchFamily="34" charset="0"/>
                <a:cs typeface="Times New Roman" panose="02020603050405020304" pitchFamily="18" charset="0"/>
              </a:rPr>
              <a:t>» </a:t>
            </a:r>
            <a:r>
              <a:rPr lang="el-GR" sz="2400" kern="100" dirty="0">
                <a:effectLst/>
                <a:latin typeface="Palatino Linotype" panose="02040502050505030304" pitchFamily="18" charset="0"/>
                <a:ea typeface="Aptos" panose="020B0004020202020204" pitchFamily="34" charset="0"/>
                <a:cs typeface="Times New Roman" panose="02020603050405020304" pitchFamily="18" charset="0"/>
              </a:rPr>
              <a:t>αποτελεί την προσωπική Πεντηκοστή για κάθε συγκεκριμένο νεόφυτο μέλος του εκκλησιαστικού σώματος του Χριστού. Με τη σφραγίδα αυτή ο κάθε πιστός ως μέλος της Εκκλησίας λαμβάνει ως δωρεά το τριπλό χάρισμα-αξίωμα του Χριστού, ως βασιλιά, ως ιερέα και ως προφήτη. Συνάμα όμως καλείται να είναι βασιλιάς που κυριαρχεί στα πάθη του, ιερέας που προσφέρει στον Κύριο πνευματικές θυσίες και προφήτης που διδάσκει τους συνανθρώπους του. </a:t>
            </a:r>
          </a:p>
          <a:p>
            <a:r>
              <a:rPr lang="el-GR" sz="2400" dirty="0">
                <a:effectLst/>
                <a:latin typeface="Palatino Linotype" panose="02040502050505030304" pitchFamily="18" charset="0"/>
                <a:ea typeface="Aptos" panose="020B0004020202020204" pitchFamily="34" charset="0"/>
                <a:cs typeface="Times New Roman" panose="02020603050405020304" pitchFamily="18" charset="0"/>
              </a:rPr>
              <a:t>Μετά το βάπτισμα, σύμφωνα με τον άγιο Καβάσιλα, το οποίο ενεργεί όπως ο σταυρός και ο θάνατος του Χριστού, οι βαπτιζόμενοι πορεύονται προς το μύρο, με σκοπό τη μετοχή τους στο Πνεύμα. </a:t>
            </a:r>
            <a:endParaRPr lang="el-GR" sz="2400" kern="100" dirty="0">
              <a:effectLst/>
              <a:latin typeface="Aptos" panose="020B0004020202020204" pitchFamily="34" charset="0"/>
              <a:ea typeface="Aptos" panose="020B0004020202020204" pitchFamily="34" charset="0"/>
              <a:cs typeface="Times New Roman" panose="02020603050405020304" pitchFamily="18" charset="0"/>
            </a:endParaRPr>
          </a:p>
          <a:p>
            <a:endParaRPr lang="el-GR" dirty="0"/>
          </a:p>
        </p:txBody>
      </p:sp>
    </p:spTree>
    <p:extLst>
      <p:ext uri="{BB962C8B-B14F-4D97-AF65-F5344CB8AC3E}">
        <p14:creationId xmlns:p14="http://schemas.microsoft.com/office/powerpoint/2010/main" val="227269280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459FAF52-4604-5305-5724-5CD4C4E69F3C}"/>
              </a:ext>
            </a:extLst>
          </p:cNvPr>
          <p:cNvSpPr>
            <a:spLocks noGrp="1"/>
          </p:cNvSpPr>
          <p:nvPr>
            <p:ph type="title"/>
          </p:nvPr>
        </p:nvSpPr>
        <p:spPr>
          <a:xfrm>
            <a:off x="838200" y="0"/>
            <a:ext cx="10515600" cy="800100"/>
          </a:xfrm>
        </p:spPr>
        <p:txBody>
          <a:bodyPr>
            <a:normAutofit/>
          </a:bodyPr>
          <a:lstStyle/>
          <a:p>
            <a:pPr algn="ctr"/>
            <a:r>
              <a:rPr lang="el-GR" dirty="0"/>
              <a:t>Το μυστήριο του χρίσματος</a:t>
            </a:r>
          </a:p>
        </p:txBody>
      </p:sp>
      <p:sp>
        <p:nvSpPr>
          <p:cNvPr id="3" name="Θέση περιεχομένου 2">
            <a:extLst>
              <a:ext uri="{FF2B5EF4-FFF2-40B4-BE49-F238E27FC236}">
                <a16:creationId xmlns:a16="http://schemas.microsoft.com/office/drawing/2014/main" id="{6EBCE75E-7267-3BF5-37DF-13F44628249A}"/>
              </a:ext>
            </a:extLst>
          </p:cNvPr>
          <p:cNvSpPr>
            <a:spLocks noGrp="1"/>
          </p:cNvSpPr>
          <p:nvPr>
            <p:ph idx="1"/>
          </p:nvPr>
        </p:nvSpPr>
        <p:spPr>
          <a:xfrm>
            <a:off x="0" y="666750"/>
            <a:ext cx="12192000" cy="6191250"/>
          </a:xfrm>
        </p:spPr>
        <p:txBody>
          <a:bodyPr>
            <a:normAutofit lnSpcReduction="10000"/>
          </a:bodyPr>
          <a:lstStyle/>
          <a:p>
            <a:pPr algn="just">
              <a:lnSpc>
                <a:spcPct val="107000"/>
              </a:lnSpc>
              <a:spcAft>
                <a:spcPts val="800"/>
              </a:spcAft>
            </a:pPr>
            <a:r>
              <a:rPr lang="el-GR" sz="2500" kern="100" dirty="0">
                <a:effectLst/>
                <a:latin typeface="Palatino Linotype" panose="02040502050505030304" pitchFamily="18" charset="0"/>
                <a:ea typeface="Aptos" panose="020B0004020202020204" pitchFamily="34" charset="0"/>
                <a:cs typeface="Times New Roman" panose="02020603050405020304" pitchFamily="18" charset="0"/>
              </a:rPr>
              <a:t>Τί είναι όμως εκείνο το οποίο δεν μας επιτρέπει ως άνθρωποι να υπερβούμε το «</a:t>
            </a:r>
            <a:r>
              <a:rPr lang="el-GR" sz="2500" i="1" kern="100" dirty="0" err="1">
                <a:effectLst/>
                <a:latin typeface="Palatino Linotype" panose="02040502050505030304" pitchFamily="18" charset="0"/>
                <a:ea typeface="Aptos" panose="020B0004020202020204" pitchFamily="34" charset="0"/>
                <a:cs typeface="Times New Roman" panose="02020603050405020304" pitchFamily="18" charset="0"/>
              </a:rPr>
              <a:t>ἔσοπτρον</a:t>
            </a:r>
            <a:r>
              <a:rPr lang="el-GR" sz="25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500" i="1" kern="100" dirty="0" err="1">
                <a:effectLst/>
                <a:latin typeface="Palatino Linotype" panose="02040502050505030304" pitchFamily="18" charset="0"/>
                <a:ea typeface="Aptos" panose="020B0004020202020204" pitchFamily="34" charset="0"/>
                <a:cs typeface="Times New Roman" panose="02020603050405020304" pitchFamily="18" charset="0"/>
              </a:rPr>
              <a:t>καὶ</a:t>
            </a:r>
            <a:r>
              <a:rPr lang="el-GR" sz="25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500" i="1" kern="100" dirty="0" err="1">
                <a:effectLst/>
                <a:latin typeface="Palatino Linotype" panose="02040502050505030304" pitchFamily="18" charset="0"/>
                <a:ea typeface="Aptos" panose="020B0004020202020204" pitchFamily="34" charset="0"/>
                <a:cs typeface="Times New Roman" panose="02020603050405020304" pitchFamily="18" charset="0"/>
              </a:rPr>
              <a:t>τὸ</a:t>
            </a:r>
            <a:r>
              <a:rPr lang="el-GR" sz="25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500" i="1" kern="100" dirty="0" err="1">
                <a:effectLst/>
                <a:latin typeface="Palatino Linotype" panose="02040502050505030304" pitchFamily="18" charset="0"/>
                <a:ea typeface="Aptos" panose="020B0004020202020204" pitchFamily="34" charset="0"/>
                <a:cs typeface="Times New Roman" panose="02020603050405020304" pitchFamily="18" charset="0"/>
              </a:rPr>
              <a:t>αἴνιγμα</a:t>
            </a:r>
            <a:r>
              <a:rPr lang="el-GR" sz="2500" kern="100" dirty="0">
                <a:effectLst/>
                <a:latin typeface="Palatino Linotype" panose="02040502050505030304" pitchFamily="18" charset="0"/>
                <a:ea typeface="Aptos" panose="020B0004020202020204" pitchFamily="34" charset="0"/>
                <a:cs typeface="Times New Roman" panose="02020603050405020304" pitchFamily="18" charset="0"/>
              </a:rPr>
              <a:t>», όσο ακόμη βρισκόμαστε στο θνητό σώμα, φράσσοντας την έκχυση του Αγίου Πνεύματος «</a:t>
            </a:r>
            <a:r>
              <a:rPr lang="el-GR" sz="2500" i="1" kern="100" dirty="0" err="1">
                <a:effectLst/>
                <a:latin typeface="Palatino Linotype" panose="02040502050505030304" pitchFamily="18" charset="0"/>
                <a:ea typeface="Aptos" panose="020B0004020202020204" pitchFamily="34" charset="0"/>
                <a:cs typeface="Times New Roman" panose="02020603050405020304" pitchFamily="18" charset="0"/>
              </a:rPr>
              <a:t>ἐπὶ</a:t>
            </a:r>
            <a:r>
              <a:rPr lang="el-GR" sz="25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500" i="1" kern="100" dirty="0" err="1">
                <a:effectLst/>
                <a:latin typeface="Palatino Linotype" panose="02040502050505030304" pitchFamily="18" charset="0"/>
                <a:ea typeface="Aptos" panose="020B0004020202020204" pitchFamily="34" charset="0"/>
                <a:cs typeface="Times New Roman" panose="02020603050405020304" pitchFamily="18" charset="0"/>
              </a:rPr>
              <a:t>πᾶσαν</a:t>
            </a:r>
            <a:r>
              <a:rPr lang="el-GR" sz="2500" i="1" kern="100" dirty="0">
                <a:effectLst/>
                <a:latin typeface="Palatino Linotype" panose="02040502050505030304" pitchFamily="18" charset="0"/>
                <a:ea typeface="Aptos" panose="020B0004020202020204" pitchFamily="34" charset="0"/>
                <a:cs typeface="Times New Roman" panose="02020603050405020304" pitchFamily="18" charset="0"/>
              </a:rPr>
              <a:t> σάρκα</a:t>
            </a:r>
            <a:r>
              <a:rPr lang="el-GR" sz="2500" kern="100" dirty="0">
                <a:effectLst/>
                <a:latin typeface="Palatino Linotype" panose="02040502050505030304" pitchFamily="18" charset="0"/>
                <a:ea typeface="Aptos" panose="020B0004020202020204" pitchFamily="34" charset="0"/>
                <a:cs typeface="Times New Roman" panose="02020603050405020304" pitchFamily="18" charset="0"/>
              </a:rPr>
              <a:t>»; Σύμφωνα με τον ιερό μυσταγωγό το φράγμα είναι </a:t>
            </a:r>
            <a:r>
              <a:rPr lang="el-GR" sz="2500" kern="100" dirty="0" err="1">
                <a:effectLst/>
                <a:latin typeface="Palatino Linotype" panose="02040502050505030304" pitchFamily="18" charset="0"/>
                <a:ea typeface="Aptos" panose="020B0004020202020204" pitchFamily="34" charset="0"/>
                <a:cs typeface="Times New Roman" panose="02020603050405020304" pitchFamily="18" charset="0"/>
              </a:rPr>
              <a:t>τρισύνθετο</a:t>
            </a:r>
            <a:r>
              <a:rPr lang="el-GR" sz="2500" kern="100" dirty="0">
                <a:effectLst/>
                <a:latin typeface="Palatino Linotype" panose="02040502050505030304" pitchFamily="18" charset="0"/>
                <a:ea typeface="Aptos" panose="020B0004020202020204" pitchFamily="34" charset="0"/>
                <a:cs typeface="Times New Roman" panose="02020603050405020304" pitchFamily="18" charset="0"/>
              </a:rPr>
              <a:t>: </a:t>
            </a:r>
          </a:p>
          <a:p>
            <a:pPr algn="just">
              <a:lnSpc>
                <a:spcPct val="107000"/>
              </a:lnSpc>
              <a:spcAft>
                <a:spcPts val="800"/>
              </a:spcAft>
              <a:buFont typeface="Wingdings" panose="05000000000000000000" pitchFamily="2" charset="2"/>
              <a:buChar char="v"/>
            </a:pPr>
            <a:r>
              <a:rPr lang="el-GR" sz="2500" kern="100" dirty="0">
                <a:effectLst/>
                <a:latin typeface="Palatino Linotype" panose="02040502050505030304" pitchFamily="18" charset="0"/>
                <a:ea typeface="Aptos" panose="020B0004020202020204" pitchFamily="34" charset="0"/>
                <a:cs typeface="Times New Roman" panose="02020603050405020304" pitchFamily="18" charset="0"/>
              </a:rPr>
              <a:t>η διαφορετική φύση, </a:t>
            </a:r>
          </a:p>
          <a:p>
            <a:pPr algn="just">
              <a:lnSpc>
                <a:spcPct val="107000"/>
              </a:lnSpc>
              <a:spcAft>
                <a:spcPts val="800"/>
              </a:spcAft>
              <a:buFont typeface="Wingdings" panose="05000000000000000000" pitchFamily="2" charset="2"/>
              <a:buChar char="v"/>
            </a:pPr>
            <a:r>
              <a:rPr lang="el-GR" sz="2500" kern="100" dirty="0">
                <a:effectLst/>
                <a:latin typeface="Palatino Linotype" panose="02040502050505030304" pitchFamily="18" charset="0"/>
                <a:ea typeface="Aptos" panose="020B0004020202020204" pitchFamily="34" charset="0"/>
                <a:cs typeface="Times New Roman" panose="02020603050405020304" pitchFamily="18" charset="0"/>
              </a:rPr>
              <a:t>η αμαρτία και </a:t>
            </a:r>
          </a:p>
          <a:p>
            <a:pPr algn="just">
              <a:lnSpc>
                <a:spcPct val="107000"/>
              </a:lnSpc>
              <a:spcAft>
                <a:spcPts val="800"/>
              </a:spcAft>
              <a:buFont typeface="Wingdings" panose="05000000000000000000" pitchFamily="2" charset="2"/>
              <a:buChar char="v"/>
            </a:pPr>
            <a:r>
              <a:rPr lang="el-GR" sz="2500" kern="100" dirty="0">
                <a:effectLst/>
                <a:latin typeface="Palatino Linotype" panose="02040502050505030304" pitchFamily="18" charset="0"/>
                <a:ea typeface="Aptos" panose="020B0004020202020204" pitchFamily="34" charset="0"/>
                <a:cs typeface="Times New Roman" panose="02020603050405020304" pitchFamily="18" charset="0"/>
              </a:rPr>
              <a:t>ο θάνατος. </a:t>
            </a:r>
          </a:p>
          <a:p>
            <a:pPr algn="just">
              <a:lnSpc>
                <a:spcPct val="107000"/>
              </a:lnSpc>
              <a:spcAft>
                <a:spcPts val="800"/>
              </a:spcAft>
            </a:pPr>
            <a:r>
              <a:rPr lang="el-GR" sz="2500" kern="100" dirty="0">
                <a:effectLst/>
                <a:latin typeface="Palatino Linotype" panose="02040502050505030304" pitchFamily="18" charset="0"/>
                <a:ea typeface="Aptos" panose="020B0004020202020204" pitchFamily="34" charset="0"/>
                <a:cs typeface="Times New Roman" panose="02020603050405020304" pitchFamily="18" charset="0"/>
              </a:rPr>
              <a:t>Ο Σωτήρας όμως με την ενανθρώπησή Του, καταργεί αυτόν τον τριπλό σκόπελο, δίνοντας τη δυνατότητα στο δημιούργημα να ενωθεί με τον Πλαστουργό του. Πώς όμως συνθλίβει αυτά τα τρία τείχη; Το πρώτο «</a:t>
            </a:r>
            <a:r>
              <a:rPr lang="el-GR" sz="2500" b="1" i="1" kern="100" dirty="0" err="1">
                <a:effectLst/>
                <a:latin typeface="Palatino Linotype" panose="02040502050505030304" pitchFamily="18" charset="0"/>
                <a:ea typeface="Aptos" panose="020B0004020202020204" pitchFamily="34" charset="0"/>
                <a:cs typeface="Times New Roman" panose="02020603050405020304" pitchFamily="18" charset="0"/>
              </a:rPr>
              <a:t>ἀνθρωπότητος</a:t>
            </a:r>
            <a:r>
              <a:rPr lang="el-GR" sz="2500" b="1"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500" b="1" i="1" kern="100" dirty="0" err="1">
                <a:effectLst/>
                <a:latin typeface="Palatino Linotype" panose="02040502050505030304" pitchFamily="18" charset="0"/>
                <a:ea typeface="Aptos" panose="020B0004020202020204" pitchFamily="34" charset="0"/>
                <a:cs typeface="Times New Roman" panose="02020603050405020304" pitchFamily="18" charset="0"/>
              </a:rPr>
              <a:t>μετασχών</a:t>
            </a:r>
            <a:r>
              <a:rPr lang="el-GR" sz="2500" kern="100" dirty="0">
                <a:effectLst/>
                <a:latin typeface="Palatino Linotype" panose="02040502050505030304" pitchFamily="18" charset="0"/>
                <a:ea typeface="Aptos" panose="020B0004020202020204" pitchFamily="34" charset="0"/>
                <a:cs typeface="Times New Roman" panose="02020603050405020304" pitchFamily="18" charset="0"/>
              </a:rPr>
              <a:t>», το δεύτερο «</a:t>
            </a:r>
            <a:r>
              <a:rPr lang="el-GR" sz="2500" b="1" i="1" kern="100" dirty="0" err="1">
                <a:effectLst/>
                <a:latin typeface="Palatino Linotype" panose="02040502050505030304" pitchFamily="18" charset="0"/>
                <a:ea typeface="Aptos" panose="020B0004020202020204" pitchFamily="34" charset="0"/>
                <a:cs typeface="Times New Roman" panose="02020603050405020304" pitchFamily="18" charset="0"/>
              </a:rPr>
              <a:t>νεκρωθεὶς</a:t>
            </a:r>
            <a:r>
              <a:rPr lang="el-GR" sz="2500" b="1"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500" b="1" i="1" kern="100" dirty="0" err="1">
                <a:effectLst/>
                <a:latin typeface="Palatino Linotype" panose="02040502050505030304" pitchFamily="18" charset="0"/>
                <a:ea typeface="Aptos" panose="020B0004020202020204" pitchFamily="34" charset="0"/>
                <a:cs typeface="Times New Roman" panose="02020603050405020304" pitchFamily="18" charset="0"/>
              </a:rPr>
              <a:t>ἐπὶ</a:t>
            </a:r>
            <a:r>
              <a:rPr lang="el-GR" sz="2500" b="1"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500" b="1" i="1" kern="100" dirty="0" err="1">
                <a:effectLst/>
                <a:latin typeface="Palatino Linotype" panose="02040502050505030304" pitchFamily="18" charset="0"/>
                <a:ea typeface="Aptos" panose="020B0004020202020204" pitchFamily="34" charset="0"/>
                <a:cs typeface="Times New Roman" panose="02020603050405020304" pitchFamily="18" charset="0"/>
              </a:rPr>
              <a:t>τοῦ</a:t>
            </a:r>
            <a:r>
              <a:rPr lang="el-GR" sz="2500" b="1"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500" b="1" i="1" kern="100" dirty="0" err="1">
                <a:effectLst/>
                <a:latin typeface="Palatino Linotype" panose="02040502050505030304" pitchFamily="18" charset="0"/>
                <a:ea typeface="Aptos" panose="020B0004020202020204" pitchFamily="34" charset="0"/>
                <a:cs typeface="Times New Roman" panose="02020603050405020304" pitchFamily="18" charset="0"/>
              </a:rPr>
              <a:t>σταυροῦ</a:t>
            </a:r>
            <a:r>
              <a:rPr lang="el-GR" sz="2500"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500" i="1" kern="100" dirty="0" err="1">
                <a:effectLst/>
                <a:latin typeface="Palatino Linotype" panose="02040502050505030304" pitchFamily="18" charset="0"/>
                <a:ea typeface="Aptos" panose="020B0004020202020204" pitchFamily="34" charset="0"/>
                <a:cs typeface="Times New Roman" panose="02020603050405020304" pitchFamily="18" charset="0"/>
              </a:rPr>
              <a:t>τὸ</a:t>
            </a:r>
            <a:r>
              <a:rPr lang="el-GR" sz="25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500" i="1" kern="100" dirty="0" err="1">
                <a:effectLst/>
                <a:latin typeface="Palatino Linotype" panose="02040502050505030304" pitchFamily="18" charset="0"/>
                <a:ea typeface="Aptos" panose="020B0004020202020204" pitchFamily="34" charset="0"/>
                <a:cs typeface="Times New Roman" panose="02020603050405020304" pitchFamily="18" charset="0"/>
              </a:rPr>
              <a:t>δὲ</a:t>
            </a:r>
            <a:r>
              <a:rPr lang="el-GR" sz="25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500" i="1" kern="100" dirty="0" err="1">
                <a:effectLst/>
                <a:latin typeface="Palatino Linotype" panose="02040502050505030304" pitchFamily="18" charset="0"/>
                <a:ea typeface="Aptos" panose="020B0004020202020204" pitchFamily="34" charset="0"/>
                <a:cs typeface="Times New Roman" panose="02020603050405020304" pitchFamily="18" charset="0"/>
              </a:rPr>
              <a:t>τελευταῖον</a:t>
            </a:r>
            <a:r>
              <a:rPr lang="el-GR" sz="25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500" i="1" kern="100" dirty="0" err="1">
                <a:effectLst/>
                <a:latin typeface="Palatino Linotype" panose="02040502050505030304" pitchFamily="18" charset="0"/>
                <a:ea typeface="Aptos" panose="020B0004020202020204" pitchFamily="34" charset="0"/>
                <a:cs typeface="Times New Roman" panose="02020603050405020304" pitchFamily="18" charset="0"/>
              </a:rPr>
              <a:t>τεῖχος</a:t>
            </a:r>
            <a:r>
              <a:rPr lang="el-GR" sz="25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500" i="1" kern="100" dirty="0" err="1">
                <a:effectLst/>
                <a:latin typeface="Palatino Linotype" panose="02040502050505030304" pitchFamily="18" charset="0"/>
                <a:ea typeface="Aptos" panose="020B0004020202020204" pitchFamily="34" charset="0"/>
                <a:cs typeface="Times New Roman" panose="02020603050405020304" pitchFamily="18" charset="0"/>
              </a:rPr>
              <a:t>τὴν</a:t>
            </a:r>
            <a:r>
              <a:rPr lang="el-GR" sz="25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500" i="1" kern="100" dirty="0" err="1">
                <a:effectLst/>
                <a:latin typeface="Palatino Linotype" panose="02040502050505030304" pitchFamily="18" charset="0"/>
                <a:ea typeface="Aptos" panose="020B0004020202020204" pitchFamily="34" charset="0"/>
                <a:cs typeface="Times New Roman" panose="02020603050405020304" pitchFamily="18" charset="0"/>
              </a:rPr>
              <a:t>τοῦ</a:t>
            </a:r>
            <a:r>
              <a:rPr lang="el-GR" sz="2500" i="1" kern="100" dirty="0">
                <a:effectLst/>
                <a:latin typeface="Palatino Linotype" panose="02040502050505030304" pitchFamily="18" charset="0"/>
                <a:ea typeface="Aptos" panose="020B0004020202020204" pitchFamily="34" charset="0"/>
                <a:cs typeface="Times New Roman" panose="02020603050405020304" pitchFamily="18" charset="0"/>
              </a:rPr>
              <a:t> θανάτου τυραννίδα, </a:t>
            </a:r>
            <a:r>
              <a:rPr lang="el-GR" sz="2500" i="1" kern="100" dirty="0" err="1">
                <a:effectLst/>
                <a:latin typeface="Palatino Linotype" panose="02040502050505030304" pitchFamily="18" charset="0"/>
                <a:ea typeface="Aptos" panose="020B0004020202020204" pitchFamily="34" charset="0"/>
                <a:cs typeface="Times New Roman" panose="02020603050405020304" pitchFamily="18" charset="0"/>
              </a:rPr>
              <a:t>παντάπασι</a:t>
            </a:r>
            <a:r>
              <a:rPr lang="el-GR" sz="25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500" i="1" kern="100" dirty="0" err="1">
                <a:effectLst/>
                <a:latin typeface="Palatino Linotype" panose="02040502050505030304" pitchFamily="18" charset="0"/>
                <a:ea typeface="Aptos" panose="020B0004020202020204" pitchFamily="34" charset="0"/>
                <a:cs typeface="Times New Roman" panose="02020603050405020304" pitchFamily="18" charset="0"/>
              </a:rPr>
              <a:t>τῆς</a:t>
            </a:r>
            <a:r>
              <a:rPr lang="el-GR" sz="2500" i="1" kern="100" dirty="0">
                <a:effectLst/>
                <a:latin typeface="Palatino Linotype" panose="02040502050505030304" pitchFamily="18" charset="0"/>
                <a:ea typeface="Aptos" panose="020B0004020202020204" pitchFamily="34" charset="0"/>
                <a:cs typeface="Times New Roman" panose="02020603050405020304" pitchFamily="18" charset="0"/>
              </a:rPr>
              <a:t> φύσεως </a:t>
            </a:r>
            <a:r>
              <a:rPr lang="el-GR" sz="2500" i="1" kern="100" dirty="0" err="1">
                <a:effectLst/>
                <a:latin typeface="Palatino Linotype" panose="02040502050505030304" pitchFamily="18" charset="0"/>
                <a:ea typeface="Aptos" panose="020B0004020202020204" pitchFamily="34" charset="0"/>
                <a:cs typeface="Times New Roman" panose="02020603050405020304" pitchFamily="18" charset="0"/>
              </a:rPr>
              <a:t>ἐξέβαλεν</a:t>
            </a:r>
            <a:r>
              <a:rPr lang="el-GR" sz="25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500" b="1" i="1" kern="100" dirty="0" err="1">
                <a:effectLst/>
                <a:latin typeface="Palatino Linotype" panose="02040502050505030304" pitchFamily="18" charset="0"/>
                <a:ea typeface="Aptos" panose="020B0004020202020204" pitchFamily="34" charset="0"/>
                <a:cs typeface="Times New Roman" panose="02020603050405020304" pitchFamily="18" charset="0"/>
              </a:rPr>
              <a:t>ἀναστάς</a:t>
            </a:r>
            <a:r>
              <a:rPr lang="el-GR" sz="2500"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500" i="1" kern="100" dirty="0" err="1">
                <a:effectLst/>
                <a:latin typeface="Palatino Linotype" panose="02040502050505030304" pitchFamily="18" charset="0"/>
                <a:ea typeface="Aptos" panose="020B0004020202020204" pitchFamily="34" charset="0"/>
                <a:cs typeface="Times New Roman" panose="02020603050405020304" pitchFamily="18" charset="0"/>
              </a:rPr>
              <a:t>Περὶ</a:t>
            </a:r>
            <a:r>
              <a:rPr lang="el-GR" sz="25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500" i="1" kern="100" dirty="0" err="1">
                <a:effectLst/>
                <a:latin typeface="Palatino Linotype" panose="02040502050505030304" pitchFamily="18" charset="0"/>
                <a:ea typeface="Aptos" panose="020B0004020202020204" pitchFamily="34" charset="0"/>
                <a:cs typeface="Times New Roman" panose="02020603050405020304" pitchFamily="18" charset="0"/>
              </a:rPr>
              <a:t>τῆς</a:t>
            </a:r>
            <a:r>
              <a:rPr lang="el-GR" sz="25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500" i="1" kern="100" dirty="0" err="1">
                <a:effectLst/>
                <a:latin typeface="Palatino Linotype" panose="02040502050505030304" pitchFamily="18" charset="0"/>
                <a:ea typeface="Aptos" panose="020B0004020202020204" pitchFamily="34" charset="0"/>
                <a:cs typeface="Times New Roman" panose="02020603050405020304" pitchFamily="18" charset="0"/>
              </a:rPr>
              <a:t>ἐν</a:t>
            </a:r>
            <a:r>
              <a:rPr lang="el-GR" sz="25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500" i="1" kern="100" dirty="0" err="1">
                <a:effectLst/>
                <a:latin typeface="Palatino Linotype" panose="02040502050505030304" pitchFamily="18" charset="0"/>
                <a:ea typeface="Aptos" panose="020B0004020202020204" pitchFamily="34" charset="0"/>
                <a:cs typeface="Times New Roman" panose="02020603050405020304" pitchFamily="18" charset="0"/>
              </a:rPr>
              <a:t>Χριστῷ</a:t>
            </a:r>
            <a:r>
              <a:rPr lang="el-GR" sz="25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500" i="1" kern="100" dirty="0" err="1">
                <a:effectLst/>
                <a:latin typeface="Palatino Linotype" panose="02040502050505030304" pitchFamily="18" charset="0"/>
                <a:ea typeface="Aptos" panose="020B0004020202020204" pitchFamily="34" charset="0"/>
                <a:cs typeface="Times New Roman" panose="02020603050405020304" pitchFamily="18" charset="0"/>
              </a:rPr>
              <a:t>ζωῆς</a:t>
            </a:r>
            <a:r>
              <a:rPr lang="el-GR" sz="2500" i="1" kern="100" dirty="0">
                <a:effectLst/>
                <a:latin typeface="Palatino Linotype" panose="02040502050505030304" pitchFamily="18" charset="0"/>
                <a:ea typeface="Aptos" panose="020B0004020202020204" pitchFamily="34" charset="0"/>
                <a:cs typeface="Times New Roman" panose="02020603050405020304" pitchFamily="18" charset="0"/>
              </a:rPr>
              <a:t>. Λόγος Γ΄,</a:t>
            </a:r>
            <a:r>
              <a:rPr lang="el-GR" sz="2500"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n-GB" sz="2500" kern="100" dirty="0">
                <a:effectLst/>
                <a:latin typeface="Palatino Linotype" panose="02040502050505030304" pitchFamily="18" charset="0"/>
                <a:ea typeface="Aptos" panose="020B0004020202020204" pitchFamily="34" charset="0"/>
                <a:cs typeface="Times New Roman" panose="02020603050405020304" pitchFamily="18" charset="0"/>
              </a:rPr>
              <a:t>PG</a:t>
            </a:r>
            <a:r>
              <a:rPr lang="el-GR" sz="2500" kern="100" dirty="0">
                <a:effectLst/>
                <a:latin typeface="Palatino Linotype" panose="02040502050505030304" pitchFamily="18" charset="0"/>
                <a:ea typeface="Aptos" panose="020B0004020202020204" pitchFamily="34" charset="0"/>
                <a:cs typeface="Times New Roman" panose="02020603050405020304" pitchFamily="18" charset="0"/>
              </a:rPr>
              <a:t> 150, 572</a:t>
            </a:r>
            <a:r>
              <a:rPr lang="en-GB" sz="2500" kern="100" dirty="0">
                <a:effectLst/>
                <a:latin typeface="Palatino Linotype" panose="02040502050505030304" pitchFamily="18" charset="0"/>
                <a:ea typeface="Aptos" panose="020B0004020202020204" pitchFamily="34" charset="0"/>
                <a:cs typeface="Times New Roman" panose="02020603050405020304" pitchFamily="18" charset="0"/>
              </a:rPr>
              <a:t>CD</a:t>
            </a:r>
            <a:r>
              <a:rPr lang="el-GR" sz="2500" kern="100" dirty="0">
                <a:effectLst/>
                <a:latin typeface="Palatino Linotype" panose="02040502050505030304" pitchFamily="18" charset="0"/>
                <a:ea typeface="Aptos" panose="020B0004020202020204" pitchFamily="34" charset="0"/>
                <a:cs typeface="Times New Roman" panose="02020603050405020304" pitchFamily="18" charset="0"/>
              </a:rPr>
              <a:t>). </a:t>
            </a:r>
            <a:endParaRPr lang="el-GR" sz="2500" kern="100" dirty="0">
              <a:effectLst/>
              <a:latin typeface="Aptos" panose="020B0004020202020204" pitchFamily="34" charset="0"/>
              <a:ea typeface="Aptos" panose="020B0004020202020204" pitchFamily="34" charset="0"/>
              <a:cs typeface="Times New Roman" panose="02020603050405020304" pitchFamily="18" charset="0"/>
            </a:endParaRPr>
          </a:p>
          <a:p>
            <a:endParaRPr lang="el-GR" dirty="0"/>
          </a:p>
        </p:txBody>
      </p:sp>
    </p:spTree>
    <p:extLst>
      <p:ext uri="{BB962C8B-B14F-4D97-AF65-F5344CB8AC3E}">
        <p14:creationId xmlns:p14="http://schemas.microsoft.com/office/powerpoint/2010/main" val="39821986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94F06768-78E4-D4BA-22C2-276C60FCC5E6}"/>
              </a:ext>
            </a:extLst>
          </p:cNvPr>
          <p:cNvSpPr>
            <a:spLocks noGrp="1"/>
          </p:cNvSpPr>
          <p:nvPr>
            <p:ph type="title"/>
          </p:nvPr>
        </p:nvSpPr>
        <p:spPr>
          <a:xfrm>
            <a:off x="838200" y="0"/>
            <a:ext cx="10515600" cy="681037"/>
          </a:xfrm>
        </p:spPr>
        <p:txBody>
          <a:bodyPr>
            <a:normAutofit fontScale="90000"/>
          </a:bodyPr>
          <a:lstStyle/>
          <a:p>
            <a:pPr algn="ctr"/>
            <a:r>
              <a:rPr lang="el-GR" dirty="0"/>
              <a:t>Το μυστήριο του χρίσματος</a:t>
            </a:r>
          </a:p>
        </p:txBody>
      </p:sp>
      <p:sp>
        <p:nvSpPr>
          <p:cNvPr id="3" name="Θέση περιεχομένου 2">
            <a:extLst>
              <a:ext uri="{FF2B5EF4-FFF2-40B4-BE49-F238E27FC236}">
                <a16:creationId xmlns:a16="http://schemas.microsoft.com/office/drawing/2014/main" id="{D005BA8E-2EB1-93C1-6EEB-DA466EB8258B}"/>
              </a:ext>
            </a:extLst>
          </p:cNvPr>
          <p:cNvSpPr>
            <a:spLocks noGrp="1"/>
          </p:cNvSpPr>
          <p:nvPr>
            <p:ph idx="1"/>
          </p:nvPr>
        </p:nvSpPr>
        <p:spPr>
          <a:xfrm>
            <a:off x="0" y="681036"/>
            <a:ext cx="12192000" cy="6176963"/>
          </a:xfrm>
        </p:spPr>
        <p:txBody>
          <a:bodyPr>
            <a:normAutofit/>
          </a:bodyPr>
          <a:lstStyle/>
          <a:p>
            <a:r>
              <a:rPr lang="el-GR" sz="2800" kern="100" dirty="0">
                <a:effectLst/>
                <a:latin typeface="Palatino Linotype" panose="02040502050505030304" pitchFamily="18" charset="0"/>
                <a:ea typeface="Aptos" panose="020B0004020202020204" pitchFamily="34" charset="0"/>
                <a:cs typeface="Times New Roman" panose="02020603050405020304" pitchFamily="18" charset="0"/>
              </a:rPr>
              <a:t>Γι’ αυτό και γράφει χαρακτηριστικά: «</a:t>
            </a:r>
            <a:r>
              <a:rPr lang="el-GR" sz="2800" i="1" kern="100" dirty="0" err="1">
                <a:effectLst/>
                <a:latin typeface="Palatino Linotype" panose="02040502050505030304" pitchFamily="18" charset="0"/>
                <a:ea typeface="Aptos" panose="020B0004020202020204" pitchFamily="34" charset="0"/>
                <a:cs typeface="Times New Roman" panose="02020603050405020304" pitchFamily="18" charset="0"/>
              </a:rPr>
              <a:t>μύρον</a:t>
            </a:r>
            <a:r>
              <a:rPr lang="el-GR" sz="28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800" i="1" kern="100" dirty="0" err="1">
                <a:effectLst/>
                <a:latin typeface="Palatino Linotype" panose="02040502050505030304" pitchFamily="18" charset="0"/>
                <a:ea typeface="Aptos" panose="020B0004020202020204" pitchFamily="34" charset="0"/>
                <a:cs typeface="Times New Roman" panose="02020603050405020304" pitchFamily="18" charset="0"/>
              </a:rPr>
              <a:t>μὲν</a:t>
            </a:r>
            <a:r>
              <a:rPr lang="el-GR" sz="28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800" i="1" kern="100" dirty="0" err="1">
                <a:effectLst/>
                <a:latin typeface="Palatino Linotype" panose="02040502050505030304" pitchFamily="18" charset="0"/>
                <a:ea typeface="Aptos" panose="020B0004020202020204" pitchFamily="34" charset="0"/>
                <a:cs typeface="Times New Roman" panose="02020603050405020304" pitchFamily="18" charset="0"/>
              </a:rPr>
              <a:t>ἐστιν</a:t>
            </a:r>
            <a:r>
              <a:rPr lang="el-GR" sz="2800" i="1" kern="100" dirty="0">
                <a:effectLst/>
                <a:latin typeface="Palatino Linotype" panose="02040502050505030304" pitchFamily="18" charset="0"/>
                <a:ea typeface="Aptos" panose="020B0004020202020204" pitchFamily="34" charset="0"/>
                <a:cs typeface="Times New Roman" panose="02020603050405020304" pitchFamily="18" charset="0"/>
              </a:rPr>
              <a:t> ὁ </a:t>
            </a:r>
            <a:r>
              <a:rPr lang="el-GR" sz="2800" i="1" kern="100" dirty="0" err="1">
                <a:effectLst/>
                <a:latin typeface="Palatino Linotype" panose="02040502050505030304" pitchFamily="18" charset="0"/>
                <a:ea typeface="Aptos" panose="020B0004020202020204" pitchFamily="34" charset="0"/>
                <a:cs typeface="Times New Roman" panose="02020603050405020304" pitchFamily="18" charset="0"/>
              </a:rPr>
              <a:t>Χριστὸς</a:t>
            </a:r>
            <a:r>
              <a:rPr lang="el-GR" sz="28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800" i="1" kern="100" dirty="0" err="1">
                <a:effectLst/>
                <a:latin typeface="Palatino Linotype" panose="02040502050505030304" pitchFamily="18" charset="0"/>
                <a:ea typeface="Aptos" panose="020B0004020202020204" pitchFamily="34" charset="0"/>
                <a:cs typeface="Times New Roman" panose="02020603050405020304" pitchFamily="18" charset="0"/>
              </a:rPr>
              <a:t>καὶ</a:t>
            </a:r>
            <a:r>
              <a:rPr lang="el-GR" sz="28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800" i="1" kern="100" dirty="0" err="1">
                <a:effectLst/>
                <a:latin typeface="Palatino Linotype" panose="02040502050505030304" pitchFamily="18" charset="0"/>
                <a:ea typeface="Aptos" panose="020B0004020202020204" pitchFamily="34" charset="0"/>
                <a:cs typeface="Times New Roman" panose="02020603050405020304" pitchFamily="18" charset="0"/>
              </a:rPr>
              <a:t>χρῖσμα</a:t>
            </a:r>
            <a:r>
              <a:rPr lang="el-GR" sz="2800"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800" i="1" kern="100" dirty="0" err="1">
                <a:effectLst/>
                <a:latin typeface="Palatino Linotype" panose="02040502050505030304" pitchFamily="18" charset="0"/>
                <a:ea typeface="Aptos" panose="020B0004020202020204" pitchFamily="34" charset="0"/>
                <a:cs typeface="Times New Roman" panose="02020603050405020304" pitchFamily="18" charset="0"/>
              </a:rPr>
              <a:t>Περὶ</a:t>
            </a:r>
            <a:r>
              <a:rPr lang="el-GR" sz="28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800" i="1" kern="100" dirty="0" err="1">
                <a:effectLst/>
                <a:latin typeface="Palatino Linotype" panose="02040502050505030304" pitchFamily="18" charset="0"/>
                <a:ea typeface="Aptos" panose="020B0004020202020204" pitchFamily="34" charset="0"/>
                <a:cs typeface="Times New Roman" panose="02020603050405020304" pitchFamily="18" charset="0"/>
              </a:rPr>
              <a:t>τῆς</a:t>
            </a:r>
            <a:r>
              <a:rPr lang="el-GR" sz="28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800" i="1" kern="100" dirty="0" err="1">
                <a:effectLst/>
                <a:latin typeface="Palatino Linotype" panose="02040502050505030304" pitchFamily="18" charset="0"/>
                <a:ea typeface="Aptos" panose="020B0004020202020204" pitchFamily="34" charset="0"/>
                <a:cs typeface="Times New Roman" panose="02020603050405020304" pitchFamily="18" charset="0"/>
              </a:rPr>
              <a:t>ἐν</a:t>
            </a:r>
            <a:r>
              <a:rPr lang="el-GR" sz="28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800" i="1" kern="100" dirty="0" err="1">
                <a:effectLst/>
                <a:latin typeface="Palatino Linotype" panose="02040502050505030304" pitchFamily="18" charset="0"/>
                <a:ea typeface="Aptos" panose="020B0004020202020204" pitchFamily="34" charset="0"/>
                <a:cs typeface="Times New Roman" panose="02020603050405020304" pitchFamily="18" charset="0"/>
              </a:rPr>
              <a:t>Χριστῷ</a:t>
            </a:r>
            <a:r>
              <a:rPr lang="el-GR" sz="28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800" i="1" kern="100" dirty="0" err="1">
                <a:effectLst/>
                <a:latin typeface="Palatino Linotype" panose="02040502050505030304" pitchFamily="18" charset="0"/>
                <a:ea typeface="Aptos" panose="020B0004020202020204" pitchFamily="34" charset="0"/>
                <a:cs typeface="Times New Roman" panose="02020603050405020304" pitchFamily="18" charset="0"/>
              </a:rPr>
              <a:t>ζωῆς</a:t>
            </a:r>
            <a:r>
              <a:rPr lang="el-GR" sz="2800" i="1" kern="100" dirty="0">
                <a:effectLst/>
                <a:latin typeface="Palatino Linotype" panose="02040502050505030304" pitchFamily="18" charset="0"/>
                <a:ea typeface="Aptos" panose="020B0004020202020204" pitchFamily="34" charset="0"/>
                <a:cs typeface="Times New Roman" panose="02020603050405020304" pitchFamily="18" charset="0"/>
              </a:rPr>
              <a:t>. Λόγος Γ΄,</a:t>
            </a:r>
            <a:r>
              <a:rPr lang="el-GR" sz="2800"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n-GB" sz="2800" kern="100" dirty="0">
                <a:effectLst/>
                <a:latin typeface="Palatino Linotype" panose="02040502050505030304" pitchFamily="18" charset="0"/>
                <a:ea typeface="Aptos" panose="020B0004020202020204" pitchFamily="34" charset="0"/>
                <a:cs typeface="Times New Roman" panose="02020603050405020304" pitchFamily="18" charset="0"/>
              </a:rPr>
              <a:t>PG</a:t>
            </a:r>
            <a:r>
              <a:rPr lang="el-GR" sz="2800" kern="100" dirty="0">
                <a:effectLst/>
                <a:latin typeface="Palatino Linotype" panose="02040502050505030304" pitchFamily="18" charset="0"/>
                <a:ea typeface="Aptos" panose="020B0004020202020204" pitchFamily="34" charset="0"/>
                <a:cs typeface="Times New Roman" panose="02020603050405020304" pitchFamily="18" charset="0"/>
              </a:rPr>
              <a:t> 150, 580Β). επεξηγώντας ο ίδιος γιατί ο Χριστός γίνεται μύρο και χρίσμα, με τα οποία </a:t>
            </a:r>
            <a:r>
              <a:rPr lang="el-GR" sz="2800" kern="100" dirty="0" err="1">
                <a:effectLst/>
                <a:latin typeface="Palatino Linotype" panose="02040502050505030304" pitchFamily="18" charset="0"/>
                <a:ea typeface="Aptos" panose="020B0004020202020204" pitchFamily="34" charset="0"/>
                <a:cs typeface="Times New Roman" panose="02020603050405020304" pitchFamily="18" charset="0"/>
              </a:rPr>
              <a:t>χρίονται</a:t>
            </a:r>
            <a:r>
              <a:rPr lang="el-GR" sz="2800" kern="100" dirty="0">
                <a:effectLst/>
                <a:latin typeface="Palatino Linotype" panose="02040502050505030304" pitchFamily="18" charset="0"/>
                <a:ea typeface="Aptos" panose="020B0004020202020204" pitchFamily="34" charset="0"/>
                <a:cs typeface="Times New Roman" panose="02020603050405020304" pitchFamily="18" charset="0"/>
              </a:rPr>
              <a:t> οι πιστοί ως μέλη της σαρκός Του, σημειώνει «</a:t>
            </a:r>
            <a:r>
              <a:rPr lang="el-GR" sz="2800" i="1" kern="100" dirty="0" err="1">
                <a:effectLst/>
                <a:latin typeface="Palatino Linotype" panose="02040502050505030304" pitchFamily="18" charset="0"/>
                <a:ea typeface="Aptos" panose="020B0004020202020204" pitchFamily="34" charset="0"/>
                <a:cs typeface="Times New Roman" panose="02020603050405020304" pitchFamily="18" charset="0"/>
              </a:rPr>
              <a:t>διὰ</a:t>
            </a:r>
            <a:r>
              <a:rPr lang="el-GR" sz="28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800" i="1" kern="100" dirty="0" err="1">
                <a:effectLst/>
                <a:latin typeface="Palatino Linotype" panose="02040502050505030304" pitchFamily="18" charset="0"/>
                <a:ea typeface="Aptos" panose="020B0004020202020204" pitchFamily="34" charset="0"/>
                <a:cs typeface="Times New Roman" panose="02020603050405020304" pitchFamily="18" charset="0"/>
              </a:rPr>
              <a:t>τὸ</a:t>
            </a:r>
            <a:r>
              <a:rPr lang="el-GR" sz="28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800" i="1" kern="100" dirty="0" err="1">
                <a:effectLst/>
                <a:latin typeface="Palatino Linotype" panose="02040502050505030304" pitchFamily="18" charset="0"/>
                <a:ea typeface="Aptos" panose="020B0004020202020204" pitchFamily="34" charset="0"/>
                <a:cs typeface="Times New Roman" panose="02020603050405020304" pitchFamily="18" charset="0"/>
              </a:rPr>
              <a:t>Πνεῦμα</a:t>
            </a:r>
            <a:r>
              <a:rPr lang="el-GR" sz="28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800" i="1" kern="100" dirty="0" err="1">
                <a:effectLst/>
                <a:latin typeface="Palatino Linotype" panose="02040502050505030304" pitchFamily="18" charset="0"/>
                <a:ea typeface="Aptos" panose="020B0004020202020204" pitchFamily="34" charset="0"/>
                <a:cs typeface="Times New Roman" panose="02020603050405020304" pitchFamily="18" charset="0"/>
              </a:rPr>
              <a:t>τὸ</a:t>
            </a:r>
            <a:r>
              <a:rPr lang="el-GR" sz="28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800" i="1" kern="100" dirty="0" err="1">
                <a:effectLst/>
                <a:latin typeface="Palatino Linotype" panose="02040502050505030304" pitchFamily="18" charset="0"/>
                <a:ea typeface="Aptos" panose="020B0004020202020204" pitchFamily="34" charset="0"/>
                <a:cs typeface="Times New Roman" panose="02020603050405020304" pitchFamily="18" charset="0"/>
              </a:rPr>
              <a:t>Ἅγιον</a:t>
            </a:r>
            <a:r>
              <a:rPr lang="el-GR" sz="2800" kern="100" dirty="0">
                <a:effectLst/>
                <a:latin typeface="Palatino Linotype" panose="02040502050505030304" pitchFamily="18" charset="0"/>
                <a:ea typeface="Aptos" panose="020B0004020202020204" pitchFamily="34" charset="0"/>
                <a:cs typeface="Times New Roman" panose="02020603050405020304" pitchFamily="18" charset="0"/>
              </a:rPr>
              <a:t>», του οποίου ο Ίδιος έγινε «</a:t>
            </a:r>
            <a:r>
              <a:rPr lang="el-GR" sz="2800" i="1" kern="100" dirty="0">
                <a:effectLst/>
                <a:latin typeface="Palatino Linotype" panose="02040502050505030304" pitchFamily="18" charset="0"/>
                <a:ea typeface="Aptos" panose="020B0004020202020204" pitchFamily="34" charset="0"/>
                <a:cs typeface="Times New Roman" panose="02020603050405020304" pitchFamily="18" charset="0"/>
              </a:rPr>
              <a:t>θησαυρός</a:t>
            </a:r>
            <a:r>
              <a:rPr lang="el-GR" sz="2800" kern="100" dirty="0">
                <a:effectLst/>
                <a:latin typeface="Palatino Linotype" panose="02040502050505030304" pitchFamily="18" charset="0"/>
                <a:ea typeface="Aptos" panose="020B0004020202020204" pitchFamily="34" charset="0"/>
                <a:cs typeface="Times New Roman" panose="02020603050405020304" pitchFamily="18" charset="0"/>
              </a:rPr>
              <a:t>» εξαιτίας της ενανθρωπήσεώς Του (</a:t>
            </a:r>
            <a:r>
              <a:rPr lang="el-GR" sz="2800" i="1" kern="100" dirty="0" err="1">
                <a:effectLst/>
                <a:latin typeface="Palatino Linotype" panose="02040502050505030304" pitchFamily="18" charset="0"/>
                <a:ea typeface="Aptos" panose="020B0004020202020204" pitchFamily="34" charset="0"/>
                <a:cs typeface="Times New Roman" panose="02020603050405020304" pitchFamily="18" charset="0"/>
              </a:rPr>
              <a:t>Περὶ</a:t>
            </a:r>
            <a:r>
              <a:rPr lang="el-GR" sz="28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800" i="1" kern="100" dirty="0" err="1">
                <a:effectLst/>
                <a:latin typeface="Palatino Linotype" panose="02040502050505030304" pitchFamily="18" charset="0"/>
                <a:ea typeface="Aptos" panose="020B0004020202020204" pitchFamily="34" charset="0"/>
                <a:cs typeface="Times New Roman" panose="02020603050405020304" pitchFamily="18" charset="0"/>
              </a:rPr>
              <a:t>τῆς</a:t>
            </a:r>
            <a:r>
              <a:rPr lang="el-GR" sz="28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800" i="1" kern="100" dirty="0" err="1">
                <a:effectLst/>
                <a:latin typeface="Palatino Linotype" panose="02040502050505030304" pitchFamily="18" charset="0"/>
                <a:ea typeface="Aptos" panose="020B0004020202020204" pitchFamily="34" charset="0"/>
                <a:cs typeface="Times New Roman" panose="02020603050405020304" pitchFamily="18" charset="0"/>
              </a:rPr>
              <a:t>ἐν</a:t>
            </a:r>
            <a:r>
              <a:rPr lang="el-GR" sz="28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800" i="1" kern="100" dirty="0" err="1">
                <a:effectLst/>
                <a:latin typeface="Palatino Linotype" panose="02040502050505030304" pitchFamily="18" charset="0"/>
                <a:ea typeface="Aptos" panose="020B0004020202020204" pitchFamily="34" charset="0"/>
                <a:cs typeface="Times New Roman" panose="02020603050405020304" pitchFamily="18" charset="0"/>
              </a:rPr>
              <a:t>Χριστῷ</a:t>
            </a:r>
            <a:r>
              <a:rPr lang="el-GR" sz="28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800" i="1" kern="100" dirty="0" err="1">
                <a:effectLst/>
                <a:latin typeface="Palatino Linotype" panose="02040502050505030304" pitchFamily="18" charset="0"/>
                <a:ea typeface="Aptos" panose="020B0004020202020204" pitchFamily="34" charset="0"/>
                <a:cs typeface="Times New Roman" panose="02020603050405020304" pitchFamily="18" charset="0"/>
              </a:rPr>
              <a:t>ζωῆς</a:t>
            </a:r>
            <a:r>
              <a:rPr lang="el-GR" sz="2800" i="1" kern="100" dirty="0">
                <a:effectLst/>
                <a:latin typeface="Palatino Linotype" panose="02040502050505030304" pitchFamily="18" charset="0"/>
                <a:ea typeface="Aptos" panose="020B0004020202020204" pitchFamily="34" charset="0"/>
                <a:cs typeface="Times New Roman" panose="02020603050405020304" pitchFamily="18" charset="0"/>
              </a:rPr>
              <a:t>. Λόγος Δ΄,</a:t>
            </a:r>
            <a:r>
              <a:rPr lang="el-GR" sz="2800"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n-GB" sz="2800" kern="100" dirty="0">
                <a:effectLst/>
                <a:latin typeface="Palatino Linotype" panose="02040502050505030304" pitchFamily="18" charset="0"/>
                <a:ea typeface="Aptos" panose="020B0004020202020204" pitchFamily="34" charset="0"/>
                <a:cs typeface="Times New Roman" panose="02020603050405020304" pitchFamily="18" charset="0"/>
              </a:rPr>
              <a:t>PG</a:t>
            </a:r>
            <a:r>
              <a:rPr lang="el-GR" sz="2800" kern="100" dirty="0">
                <a:effectLst/>
                <a:latin typeface="Palatino Linotype" panose="02040502050505030304" pitchFamily="18" charset="0"/>
                <a:ea typeface="Aptos" panose="020B0004020202020204" pitchFamily="34" charset="0"/>
                <a:cs typeface="Times New Roman" panose="02020603050405020304" pitchFamily="18" charset="0"/>
              </a:rPr>
              <a:t> 150, 581ΑΒ). </a:t>
            </a:r>
          </a:p>
          <a:p>
            <a:r>
              <a:rPr lang="el-GR" sz="2800" kern="100" dirty="0">
                <a:effectLst/>
                <a:latin typeface="Palatino Linotype" panose="02040502050505030304" pitchFamily="18" charset="0"/>
                <a:ea typeface="Aptos" panose="020B0004020202020204" pitchFamily="34" charset="0"/>
                <a:cs typeface="Times New Roman" panose="02020603050405020304" pitchFamily="18" charset="0"/>
              </a:rPr>
              <a:t>Ο βαπτιζόμενος λαμβάνει ως χάρισμα και ως δωρεά του Αγίου Πνεύματος τη μυστηριακή χρίση με το μύρο. Το </a:t>
            </a:r>
            <a:r>
              <a:rPr lang="el-GR" sz="2800" kern="100" dirty="0" err="1">
                <a:effectLst/>
                <a:latin typeface="Palatino Linotype" panose="02040502050505030304" pitchFamily="18" charset="0"/>
                <a:ea typeface="Aptos" panose="020B0004020202020204" pitchFamily="34" charset="0"/>
                <a:cs typeface="Times New Roman" panose="02020603050405020304" pitchFamily="18" charset="0"/>
              </a:rPr>
              <a:t>εκχεόμενο</a:t>
            </a:r>
            <a:r>
              <a:rPr lang="el-GR" sz="2800" kern="100" dirty="0">
                <a:effectLst/>
                <a:latin typeface="Palatino Linotype" panose="02040502050505030304" pitchFamily="18" charset="0"/>
                <a:ea typeface="Aptos" panose="020B0004020202020204" pitchFamily="34" charset="0"/>
                <a:cs typeface="Times New Roman" panose="02020603050405020304" pitchFamily="18" charset="0"/>
              </a:rPr>
              <a:t> όμως μύρο είναι ο ίδιος ο Χριστός, ο οποίος χρίει προσωπικά το κάθε μέλος του σώματός Του και ενεργοποιεί μέσα του το Άγιο Πνεύμα. </a:t>
            </a:r>
          </a:p>
          <a:p>
            <a:r>
              <a:rPr lang="el-GR" sz="2800" kern="100" dirty="0">
                <a:effectLst/>
                <a:latin typeface="Palatino Linotype" panose="02040502050505030304" pitchFamily="18" charset="0"/>
                <a:ea typeface="Aptos" panose="020B0004020202020204" pitchFamily="34" charset="0"/>
                <a:cs typeface="Times New Roman" panose="02020603050405020304" pitchFamily="18" charset="0"/>
              </a:rPr>
              <a:t>Άλλωστε, το προσφερόμενο Πνεύμα κατά το χρίσμα εκτός των άλλων «</a:t>
            </a:r>
            <a:r>
              <a:rPr lang="el-GR" sz="2800" i="1" kern="100" dirty="0" err="1">
                <a:effectLst/>
                <a:latin typeface="Palatino Linotype" panose="02040502050505030304" pitchFamily="18" charset="0"/>
                <a:ea typeface="Aptos" panose="020B0004020202020204" pitchFamily="34" charset="0"/>
                <a:cs typeface="Times New Roman" panose="02020603050405020304" pitchFamily="18" charset="0"/>
              </a:rPr>
              <a:t>καὶ</a:t>
            </a:r>
            <a:r>
              <a:rPr lang="el-GR" sz="28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800" i="1" kern="100" dirty="0" err="1">
                <a:effectLst/>
                <a:latin typeface="Palatino Linotype" panose="02040502050505030304" pitchFamily="18" charset="0"/>
                <a:ea typeface="Aptos" panose="020B0004020202020204" pitchFamily="34" charset="0"/>
                <a:cs typeface="Times New Roman" panose="02020603050405020304" pitchFamily="18" charset="0"/>
              </a:rPr>
              <a:t>Πνεῦμα</a:t>
            </a:r>
            <a:r>
              <a:rPr lang="el-GR" sz="28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800" i="1" kern="100" dirty="0" err="1">
                <a:effectLst/>
                <a:latin typeface="Palatino Linotype" panose="02040502050505030304" pitchFamily="18" charset="0"/>
                <a:ea typeface="Aptos" panose="020B0004020202020204" pitchFamily="34" charset="0"/>
                <a:cs typeface="Times New Roman" panose="02020603050405020304" pitchFamily="18" charset="0"/>
              </a:rPr>
              <a:t>υἱοθεσίας</a:t>
            </a:r>
            <a:r>
              <a:rPr lang="el-GR" sz="28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800" i="1" kern="100" dirty="0" err="1">
                <a:effectLst/>
                <a:latin typeface="Palatino Linotype" panose="02040502050505030304" pitchFamily="18" charset="0"/>
                <a:ea typeface="Aptos" panose="020B0004020202020204" pitchFamily="34" charset="0"/>
                <a:cs typeface="Times New Roman" panose="02020603050405020304" pitchFamily="18" charset="0"/>
              </a:rPr>
              <a:t>ἐστὶ</a:t>
            </a:r>
            <a:r>
              <a:rPr lang="el-GR" sz="28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800" i="1" kern="100" dirty="0" err="1">
                <a:effectLst/>
                <a:latin typeface="Palatino Linotype" panose="02040502050505030304" pitchFamily="18" charset="0"/>
                <a:ea typeface="Aptos" panose="020B0004020202020204" pitchFamily="34" charset="0"/>
                <a:cs typeface="Times New Roman" panose="02020603050405020304" pitchFamily="18" charset="0"/>
              </a:rPr>
              <a:t>καὶ</a:t>
            </a:r>
            <a:r>
              <a:rPr lang="el-GR" sz="28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800" i="1" kern="100" dirty="0" err="1">
                <a:effectLst/>
                <a:latin typeface="Palatino Linotype" panose="02040502050505030304" pitchFamily="18" charset="0"/>
                <a:ea typeface="Aptos" panose="020B0004020202020204" pitchFamily="34" charset="0"/>
                <a:cs typeface="Times New Roman" panose="02020603050405020304" pitchFamily="18" charset="0"/>
              </a:rPr>
              <a:t>μαρτυρεῖ</a:t>
            </a:r>
            <a:r>
              <a:rPr lang="el-GR" sz="28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800" i="1" kern="100" dirty="0" err="1">
                <a:effectLst/>
                <a:latin typeface="Palatino Linotype" panose="02040502050505030304" pitchFamily="18" charset="0"/>
                <a:ea typeface="Aptos" panose="020B0004020202020204" pitchFamily="34" charset="0"/>
                <a:cs typeface="Times New Roman" panose="02020603050405020304" pitchFamily="18" charset="0"/>
              </a:rPr>
              <a:t>φησί</a:t>
            </a:r>
            <a:r>
              <a:rPr lang="el-GR" sz="28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800" i="1" kern="100" dirty="0" err="1">
                <a:effectLst/>
                <a:latin typeface="Palatino Linotype" panose="02040502050505030304" pitchFamily="18" charset="0"/>
                <a:ea typeface="Aptos" panose="020B0004020202020204" pitchFamily="34" charset="0"/>
                <a:cs typeface="Times New Roman" panose="02020603050405020304" pitchFamily="18" charset="0"/>
              </a:rPr>
              <a:t>τῷ</a:t>
            </a:r>
            <a:r>
              <a:rPr lang="el-GR" sz="2800" i="1" kern="100" dirty="0">
                <a:effectLst/>
                <a:latin typeface="Palatino Linotype" panose="02040502050505030304" pitchFamily="18" charset="0"/>
                <a:ea typeface="Aptos" panose="020B0004020202020204" pitchFamily="34" charset="0"/>
                <a:cs typeface="Times New Roman" panose="02020603050405020304" pitchFamily="18" charset="0"/>
              </a:rPr>
              <a:t> πνεύματι </a:t>
            </a:r>
            <a:r>
              <a:rPr lang="el-GR" sz="2800" i="1" kern="100" dirty="0" err="1">
                <a:effectLst/>
                <a:latin typeface="Palatino Linotype" panose="02040502050505030304" pitchFamily="18" charset="0"/>
                <a:ea typeface="Aptos" panose="020B0004020202020204" pitchFamily="34" charset="0"/>
                <a:cs typeface="Times New Roman" panose="02020603050405020304" pitchFamily="18" charset="0"/>
              </a:rPr>
              <a:t>ἡμῶν</a:t>
            </a:r>
            <a:r>
              <a:rPr lang="el-GR" sz="28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800" i="1" kern="100" dirty="0" err="1">
                <a:effectLst/>
                <a:latin typeface="Palatino Linotype" panose="02040502050505030304" pitchFamily="18" charset="0"/>
                <a:ea typeface="Aptos" panose="020B0004020202020204" pitchFamily="34" charset="0"/>
                <a:cs typeface="Times New Roman" panose="02020603050405020304" pitchFamily="18" charset="0"/>
              </a:rPr>
              <a:t>ὅτι</a:t>
            </a:r>
            <a:r>
              <a:rPr lang="el-GR" sz="28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800" i="1" kern="100" dirty="0" err="1">
                <a:effectLst/>
                <a:latin typeface="Palatino Linotype" panose="02040502050505030304" pitchFamily="18" charset="0"/>
                <a:ea typeface="Aptos" panose="020B0004020202020204" pitchFamily="34" charset="0"/>
                <a:cs typeface="Times New Roman" panose="02020603050405020304" pitchFamily="18" charset="0"/>
              </a:rPr>
              <a:t>ἐσμὲν</a:t>
            </a:r>
            <a:r>
              <a:rPr lang="el-GR" sz="2800" i="1" kern="100" dirty="0">
                <a:effectLst/>
                <a:latin typeface="Palatino Linotype" panose="02040502050505030304" pitchFamily="18" charset="0"/>
                <a:ea typeface="Aptos" panose="020B0004020202020204" pitchFamily="34" charset="0"/>
                <a:cs typeface="Times New Roman" panose="02020603050405020304" pitchFamily="18" charset="0"/>
              </a:rPr>
              <a:t> τέκνα </a:t>
            </a:r>
            <a:r>
              <a:rPr lang="el-GR" sz="2800" i="1" kern="100" dirty="0" err="1">
                <a:effectLst/>
                <a:latin typeface="Palatino Linotype" panose="02040502050505030304" pitchFamily="18" charset="0"/>
                <a:ea typeface="Aptos" panose="020B0004020202020204" pitchFamily="34" charset="0"/>
                <a:cs typeface="Times New Roman" panose="02020603050405020304" pitchFamily="18" charset="0"/>
              </a:rPr>
              <a:t>Θεοῦ</a:t>
            </a:r>
            <a:r>
              <a:rPr lang="el-GR" sz="28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800" i="1" kern="100" dirty="0" err="1">
                <a:effectLst/>
                <a:latin typeface="Palatino Linotype" panose="02040502050505030304" pitchFamily="18" charset="0"/>
                <a:ea typeface="Aptos" panose="020B0004020202020204" pitchFamily="34" charset="0"/>
                <a:cs typeface="Times New Roman" panose="02020603050405020304" pitchFamily="18" charset="0"/>
              </a:rPr>
              <a:t>ἐν</a:t>
            </a:r>
            <a:r>
              <a:rPr lang="el-GR" sz="28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800" i="1" kern="100" dirty="0" err="1">
                <a:effectLst/>
                <a:latin typeface="Palatino Linotype" panose="02040502050505030304" pitchFamily="18" charset="0"/>
                <a:ea typeface="Aptos" panose="020B0004020202020204" pitchFamily="34" charset="0"/>
                <a:cs typeface="Times New Roman" panose="02020603050405020304" pitchFamily="18" charset="0"/>
              </a:rPr>
              <a:t>ταῖς</a:t>
            </a:r>
            <a:r>
              <a:rPr lang="el-GR" sz="2800" i="1" kern="100" dirty="0">
                <a:effectLst/>
                <a:latin typeface="Palatino Linotype" panose="02040502050505030304" pitchFamily="18" charset="0"/>
                <a:ea typeface="Aptos" panose="020B0004020202020204" pitchFamily="34" charset="0"/>
                <a:cs typeface="Times New Roman" panose="02020603050405020304" pitchFamily="18" charset="0"/>
              </a:rPr>
              <a:t> καρδίαις </a:t>
            </a:r>
            <a:r>
              <a:rPr lang="el-GR" sz="2800" i="1" kern="100" dirty="0" err="1">
                <a:effectLst/>
                <a:latin typeface="Palatino Linotype" panose="02040502050505030304" pitchFamily="18" charset="0"/>
                <a:ea typeface="Aptos" panose="020B0004020202020204" pitchFamily="34" charset="0"/>
                <a:cs typeface="Times New Roman" panose="02020603050405020304" pitchFamily="18" charset="0"/>
              </a:rPr>
              <a:t>ἡμῶν</a:t>
            </a:r>
            <a:r>
              <a:rPr lang="el-GR" sz="28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800" i="1" kern="100" dirty="0" err="1">
                <a:effectLst/>
                <a:latin typeface="Palatino Linotype" panose="02040502050505030304" pitchFamily="18" charset="0"/>
                <a:ea typeface="Aptos" panose="020B0004020202020204" pitchFamily="34" charset="0"/>
                <a:cs typeface="Times New Roman" panose="02020603050405020304" pitchFamily="18" charset="0"/>
              </a:rPr>
              <a:t>κρᾶζον</a:t>
            </a:r>
            <a:r>
              <a:rPr lang="el-GR" sz="28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800" i="1" kern="100" dirty="0" err="1">
                <a:effectLst/>
                <a:latin typeface="Palatino Linotype" panose="02040502050505030304" pitchFamily="18" charset="0"/>
                <a:ea typeface="Aptos" panose="020B0004020202020204" pitchFamily="34" charset="0"/>
                <a:cs typeface="Times New Roman" panose="02020603050405020304" pitchFamily="18" charset="0"/>
              </a:rPr>
              <a:t>Ἀββᾶ</a:t>
            </a:r>
            <a:r>
              <a:rPr lang="el-GR" sz="2800" i="1" kern="100" dirty="0">
                <a:effectLst/>
                <a:latin typeface="Palatino Linotype" panose="02040502050505030304" pitchFamily="18" charset="0"/>
                <a:ea typeface="Aptos" panose="020B0004020202020204" pitchFamily="34" charset="0"/>
                <a:cs typeface="Times New Roman" panose="02020603050405020304" pitchFamily="18" charset="0"/>
              </a:rPr>
              <a:t> ὁ Πατήρ</a:t>
            </a:r>
            <a:r>
              <a:rPr lang="el-GR" sz="2800"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800" i="1" kern="100" dirty="0" err="1">
                <a:effectLst/>
                <a:latin typeface="Palatino Linotype" panose="02040502050505030304" pitchFamily="18" charset="0"/>
                <a:ea typeface="Aptos" panose="020B0004020202020204" pitchFamily="34" charset="0"/>
                <a:cs typeface="Times New Roman" panose="02020603050405020304" pitchFamily="18" charset="0"/>
              </a:rPr>
              <a:t>Περὶ</a:t>
            </a:r>
            <a:r>
              <a:rPr lang="el-GR" sz="28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800" i="1" kern="100" dirty="0" err="1">
                <a:effectLst/>
                <a:latin typeface="Palatino Linotype" panose="02040502050505030304" pitchFamily="18" charset="0"/>
                <a:ea typeface="Aptos" panose="020B0004020202020204" pitchFamily="34" charset="0"/>
                <a:cs typeface="Times New Roman" panose="02020603050405020304" pitchFamily="18" charset="0"/>
              </a:rPr>
              <a:t>τῆς</a:t>
            </a:r>
            <a:r>
              <a:rPr lang="el-GR" sz="28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800" i="1" kern="100" dirty="0" err="1">
                <a:effectLst/>
                <a:latin typeface="Palatino Linotype" panose="02040502050505030304" pitchFamily="18" charset="0"/>
                <a:ea typeface="Aptos" panose="020B0004020202020204" pitchFamily="34" charset="0"/>
                <a:cs typeface="Times New Roman" panose="02020603050405020304" pitchFamily="18" charset="0"/>
              </a:rPr>
              <a:t>ἐν</a:t>
            </a:r>
            <a:r>
              <a:rPr lang="el-GR" sz="28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800" i="1" kern="100" dirty="0" err="1">
                <a:effectLst/>
                <a:latin typeface="Palatino Linotype" panose="02040502050505030304" pitchFamily="18" charset="0"/>
                <a:ea typeface="Aptos" panose="020B0004020202020204" pitchFamily="34" charset="0"/>
                <a:cs typeface="Times New Roman" panose="02020603050405020304" pitchFamily="18" charset="0"/>
              </a:rPr>
              <a:t>Χριστῷ</a:t>
            </a:r>
            <a:r>
              <a:rPr lang="el-GR" sz="28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800" i="1" kern="100" dirty="0" err="1">
                <a:effectLst/>
                <a:latin typeface="Palatino Linotype" panose="02040502050505030304" pitchFamily="18" charset="0"/>
                <a:ea typeface="Aptos" panose="020B0004020202020204" pitchFamily="34" charset="0"/>
                <a:cs typeface="Times New Roman" panose="02020603050405020304" pitchFamily="18" charset="0"/>
              </a:rPr>
              <a:t>ζωῆς</a:t>
            </a:r>
            <a:r>
              <a:rPr lang="el-GR" sz="2800" i="1" kern="100" dirty="0">
                <a:effectLst/>
                <a:latin typeface="Palatino Linotype" panose="02040502050505030304" pitchFamily="18" charset="0"/>
                <a:ea typeface="Aptos" panose="020B0004020202020204" pitchFamily="34" charset="0"/>
                <a:cs typeface="Times New Roman" panose="02020603050405020304" pitchFamily="18" charset="0"/>
              </a:rPr>
              <a:t>. Λόγος Γ΄,</a:t>
            </a:r>
            <a:r>
              <a:rPr lang="el-GR" sz="2800"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n-GB" sz="2800" kern="100" dirty="0">
                <a:effectLst/>
                <a:latin typeface="Palatino Linotype" panose="02040502050505030304" pitchFamily="18" charset="0"/>
                <a:ea typeface="Aptos" panose="020B0004020202020204" pitchFamily="34" charset="0"/>
                <a:cs typeface="Times New Roman" panose="02020603050405020304" pitchFamily="18" charset="0"/>
              </a:rPr>
              <a:t>PG</a:t>
            </a:r>
            <a:r>
              <a:rPr lang="el-GR" sz="2800" kern="100" dirty="0">
                <a:effectLst/>
                <a:latin typeface="Palatino Linotype" panose="02040502050505030304" pitchFamily="18" charset="0"/>
                <a:ea typeface="Aptos" panose="020B0004020202020204" pitchFamily="34" charset="0"/>
                <a:cs typeface="Times New Roman" panose="02020603050405020304" pitchFamily="18" charset="0"/>
              </a:rPr>
              <a:t> 150, 580</a:t>
            </a:r>
            <a:r>
              <a:rPr lang="en-GB" sz="2800" kern="100" dirty="0">
                <a:effectLst/>
                <a:latin typeface="Palatino Linotype" panose="02040502050505030304" pitchFamily="18" charset="0"/>
                <a:ea typeface="Aptos" panose="020B0004020202020204" pitchFamily="34" charset="0"/>
                <a:cs typeface="Times New Roman" panose="02020603050405020304" pitchFamily="18" charset="0"/>
              </a:rPr>
              <a:t>C</a:t>
            </a:r>
            <a:r>
              <a:rPr lang="el-GR" sz="2800" kern="100" dirty="0">
                <a:effectLst/>
                <a:latin typeface="Palatino Linotype" panose="02040502050505030304" pitchFamily="18" charset="0"/>
                <a:ea typeface="Aptos" panose="020B0004020202020204" pitchFamily="34" charset="0"/>
                <a:cs typeface="Times New Roman" panose="02020603050405020304" pitchFamily="18" charset="0"/>
              </a:rPr>
              <a:t>).</a:t>
            </a:r>
            <a:endParaRPr lang="el-GR" sz="2800" kern="100" dirty="0">
              <a:effectLst/>
              <a:latin typeface="Aptos" panose="020B0004020202020204" pitchFamily="34" charset="0"/>
              <a:ea typeface="Aptos" panose="020B0004020202020204" pitchFamily="34" charset="0"/>
              <a:cs typeface="Times New Roman" panose="02020603050405020304" pitchFamily="18" charset="0"/>
            </a:endParaRPr>
          </a:p>
          <a:p>
            <a:endParaRPr lang="el-GR" dirty="0"/>
          </a:p>
        </p:txBody>
      </p:sp>
    </p:spTree>
    <p:extLst>
      <p:ext uri="{BB962C8B-B14F-4D97-AF65-F5344CB8AC3E}">
        <p14:creationId xmlns:p14="http://schemas.microsoft.com/office/powerpoint/2010/main" val="410189327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C78C0098-E1D7-A5F5-0E69-6B5016B5876B}"/>
              </a:ext>
            </a:extLst>
          </p:cNvPr>
          <p:cNvSpPr>
            <a:spLocks noGrp="1"/>
          </p:cNvSpPr>
          <p:nvPr>
            <p:ph type="title"/>
          </p:nvPr>
        </p:nvSpPr>
        <p:spPr>
          <a:xfrm>
            <a:off x="838200" y="18255"/>
            <a:ext cx="10515600" cy="715170"/>
          </a:xfrm>
        </p:spPr>
        <p:txBody>
          <a:bodyPr>
            <a:normAutofit/>
          </a:bodyPr>
          <a:lstStyle/>
          <a:p>
            <a:pPr algn="ctr"/>
            <a:r>
              <a:rPr lang="el-GR" dirty="0"/>
              <a:t>Το μυστήριο του χρίσματος</a:t>
            </a:r>
          </a:p>
        </p:txBody>
      </p:sp>
      <p:sp>
        <p:nvSpPr>
          <p:cNvPr id="3" name="Θέση περιεχομένου 2">
            <a:extLst>
              <a:ext uri="{FF2B5EF4-FFF2-40B4-BE49-F238E27FC236}">
                <a16:creationId xmlns:a16="http://schemas.microsoft.com/office/drawing/2014/main" id="{DCBA7388-6159-9C13-5D91-7DD0CA423670}"/>
              </a:ext>
            </a:extLst>
          </p:cNvPr>
          <p:cNvSpPr>
            <a:spLocks noGrp="1"/>
          </p:cNvSpPr>
          <p:nvPr>
            <p:ph idx="1"/>
          </p:nvPr>
        </p:nvSpPr>
        <p:spPr>
          <a:xfrm>
            <a:off x="0" y="628650"/>
            <a:ext cx="11353800" cy="6229350"/>
          </a:xfrm>
        </p:spPr>
        <p:txBody>
          <a:bodyPr>
            <a:noAutofit/>
          </a:bodyPr>
          <a:lstStyle/>
          <a:p>
            <a:r>
              <a:rPr lang="el-GR" sz="2300" kern="100" dirty="0">
                <a:effectLst/>
                <a:latin typeface="Palatino Linotype" panose="02040502050505030304" pitchFamily="18" charset="0"/>
                <a:ea typeface="Aptos" panose="020B0004020202020204" pitchFamily="34" charset="0"/>
                <a:cs typeface="Times New Roman" panose="02020603050405020304" pitchFamily="18" charset="0"/>
              </a:rPr>
              <a:t>Για τον Καβάσιλα η </a:t>
            </a:r>
            <a:r>
              <a:rPr lang="el-GR" sz="2300" kern="100" dirty="0" err="1">
                <a:effectLst/>
                <a:latin typeface="Palatino Linotype" panose="02040502050505030304" pitchFamily="18" charset="0"/>
                <a:ea typeface="Aptos" panose="020B0004020202020204" pitchFamily="34" charset="0"/>
                <a:cs typeface="Times New Roman" panose="02020603050405020304" pitchFamily="18" charset="0"/>
              </a:rPr>
              <a:t>τριαδολογική</a:t>
            </a:r>
            <a:r>
              <a:rPr lang="el-GR" sz="2300" kern="100" dirty="0">
                <a:effectLst/>
                <a:latin typeface="Palatino Linotype" panose="02040502050505030304" pitchFamily="18" charset="0"/>
                <a:ea typeface="Aptos" panose="020B0004020202020204" pitchFamily="34" charset="0"/>
                <a:cs typeface="Times New Roman" panose="02020603050405020304" pitchFamily="18" charset="0"/>
              </a:rPr>
              <a:t> διάσταση του μυστηρίου του χρίσματος είναι αυτονόητη, καθώς τονίζει ότι «</a:t>
            </a:r>
            <a:r>
              <a:rPr lang="el-GR" sz="2300" i="1" kern="100" dirty="0">
                <a:effectLst/>
                <a:latin typeface="Palatino Linotype" panose="02040502050505030304" pitchFamily="18" charset="0"/>
                <a:ea typeface="Aptos" panose="020B0004020202020204" pitchFamily="34" charset="0"/>
                <a:cs typeface="Times New Roman" panose="02020603050405020304" pitchFamily="18" charset="0"/>
              </a:rPr>
              <a:t>έργο της τελετής είναι η μετάδοση των ενεργειών του αγαθού Πνεύματος· ενώ το μύρο εισάγει τον ίδιο τον Κύριο Ιησού, στον οποίο βρίσκεται όλη η σωτηρία για τους ανθρώπους και όλη η ελπίδα των αγαθών και από τον οποίο πηγάζει τόσο η συμμετοχή του Αγίου Πνεύματος, όσο και η προσαγωγή μας στον Πατέρα. Διότι της μεν ανάπλασης των ανθρώπων τεχνίτης από κοινού είναι η Τριάδα, αυτουργός όμως μόνον ο Λόγος, όχι μόνο όταν όντας με τους ανθρώπους συμμερίστηκε τη ζωή τους, αλλά και από τότε μέχρι τη συντέλεια. Και τούτο γιατί έχει ακόμα τη δική μας φύση, λόγος για τον οποίο τον έχουμε παράκλητο προς τον Θεό. Εκείνος και καθαρίζει τη συνείδησή μας από τα έργα που οδηγούν στον θάνατο, και μας δίνει μόνος του το Πνεύμα</a:t>
            </a:r>
            <a:r>
              <a:rPr lang="el-GR" sz="2300"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300" i="1" kern="100" dirty="0" err="1">
                <a:effectLst/>
                <a:latin typeface="Palatino Linotype" panose="02040502050505030304" pitchFamily="18" charset="0"/>
                <a:ea typeface="Aptos" panose="020B0004020202020204" pitchFamily="34" charset="0"/>
                <a:cs typeface="Times New Roman" panose="02020603050405020304" pitchFamily="18" charset="0"/>
              </a:rPr>
              <a:t>Περὶ</a:t>
            </a:r>
            <a:r>
              <a:rPr lang="el-GR" sz="23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300" i="1" kern="100" dirty="0" err="1">
                <a:effectLst/>
                <a:latin typeface="Palatino Linotype" panose="02040502050505030304" pitchFamily="18" charset="0"/>
                <a:ea typeface="Aptos" panose="020B0004020202020204" pitchFamily="34" charset="0"/>
                <a:cs typeface="Times New Roman" panose="02020603050405020304" pitchFamily="18" charset="0"/>
              </a:rPr>
              <a:t>τῆς</a:t>
            </a:r>
            <a:r>
              <a:rPr lang="el-GR" sz="23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300" i="1" kern="100" dirty="0" err="1">
                <a:effectLst/>
                <a:latin typeface="Palatino Linotype" panose="02040502050505030304" pitchFamily="18" charset="0"/>
                <a:ea typeface="Aptos" panose="020B0004020202020204" pitchFamily="34" charset="0"/>
                <a:cs typeface="Times New Roman" panose="02020603050405020304" pitchFamily="18" charset="0"/>
              </a:rPr>
              <a:t>ἐν</a:t>
            </a:r>
            <a:r>
              <a:rPr lang="el-GR" sz="23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300" i="1" kern="100" dirty="0" err="1">
                <a:effectLst/>
                <a:latin typeface="Palatino Linotype" panose="02040502050505030304" pitchFamily="18" charset="0"/>
                <a:ea typeface="Aptos" panose="020B0004020202020204" pitchFamily="34" charset="0"/>
                <a:cs typeface="Times New Roman" panose="02020603050405020304" pitchFamily="18" charset="0"/>
              </a:rPr>
              <a:t>Χριστῷ</a:t>
            </a:r>
            <a:r>
              <a:rPr lang="el-GR" sz="23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300" i="1" kern="100" dirty="0" err="1">
                <a:effectLst/>
                <a:latin typeface="Palatino Linotype" panose="02040502050505030304" pitchFamily="18" charset="0"/>
                <a:ea typeface="Aptos" panose="020B0004020202020204" pitchFamily="34" charset="0"/>
                <a:cs typeface="Times New Roman" panose="02020603050405020304" pitchFamily="18" charset="0"/>
              </a:rPr>
              <a:t>ζωῆς</a:t>
            </a:r>
            <a:r>
              <a:rPr lang="el-GR" sz="2300" i="1" kern="100" dirty="0">
                <a:effectLst/>
                <a:latin typeface="Palatino Linotype" panose="02040502050505030304" pitchFamily="18" charset="0"/>
                <a:ea typeface="Aptos" panose="020B0004020202020204" pitchFamily="34" charset="0"/>
                <a:cs typeface="Times New Roman" panose="02020603050405020304" pitchFamily="18" charset="0"/>
              </a:rPr>
              <a:t>. Λόγος Γ΄,</a:t>
            </a:r>
            <a:r>
              <a:rPr lang="el-GR" sz="2300"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n-GB" sz="2300" kern="100" dirty="0">
                <a:effectLst/>
                <a:latin typeface="Palatino Linotype" panose="02040502050505030304" pitchFamily="18" charset="0"/>
                <a:ea typeface="Aptos" panose="020B0004020202020204" pitchFamily="34" charset="0"/>
                <a:cs typeface="Times New Roman" panose="02020603050405020304" pitchFamily="18" charset="0"/>
              </a:rPr>
              <a:t>PG</a:t>
            </a:r>
            <a:r>
              <a:rPr lang="el-GR" sz="2300" kern="100" dirty="0">
                <a:effectLst/>
                <a:latin typeface="Palatino Linotype" panose="02040502050505030304" pitchFamily="18" charset="0"/>
                <a:ea typeface="Aptos" panose="020B0004020202020204" pitchFamily="34" charset="0"/>
                <a:cs typeface="Times New Roman" panose="02020603050405020304" pitchFamily="18" charset="0"/>
              </a:rPr>
              <a:t> 150, 573Α).</a:t>
            </a:r>
            <a:endParaRPr lang="el-GR" sz="2300" kern="100" dirty="0">
              <a:effectLst/>
              <a:latin typeface="Aptos" panose="020B0004020202020204" pitchFamily="34" charset="0"/>
              <a:ea typeface="Aptos" panose="020B0004020202020204" pitchFamily="34" charset="0"/>
              <a:cs typeface="Times New Roman" panose="02020603050405020304" pitchFamily="18" charset="0"/>
            </a:endParaRPr>
          </a:p>
          <a:p>
            <a:r>
              <a:rPr lang="el-GR" sz="2300" dirty="0">
                <a:effectLst/>
                <a:latin typeface="Palatino Linotype" panose="02040502050505030304" pitchFamily="18" charset="0"/>
                <a:ea typeface="Aptos" panose="020B0004020202020204" pitchFamily="34" charset="0"/>
                <a:cs typeface="Times New Roman" panose="02020603050405020304" pitchFamily="18" charset="0"/>
              </a:rPr>
              <a:t>Το χρίσμα πιστοποιεί την πάντοτε ζώσα επενέργεια του Αγίου Πνεύματος μέσα σε κάθε περίοδο του κτιστού </a:t>
            </a:r>
            <a:r>
              <a:rPr lang="el-GR" sz="2300" dirty="0" err="1">
                <a:effectLst/>
                <a:latin typeface="Palatino Linotype" panose="02040502050505030304" pitchFamily="18" charset="0"/>
                <a:ea typeface="Aptos" panose="020B0004020202020204" pitchFamily="34" charset="0"/>
                <a:cs typeface="Times New Roman" panose="02020603050405020304" pitchFamily="18" charset="0"/>
              </a:rPr>
              <a:t>χωροχρονικού</a:t>
            </a:r>
            <a:r>
              <a:rPr lang="el-GR" sz="2300" dirty="0">
                <a:effectLst/>
                <a:latin typeface="Palatino Linotype" panose="02040502050505030304" pitchFamily="18" charset="0"/>
                <a:ea typeface="Aptos" panose="020B0004020202020204" pitchFamily="34" charset="0"/>
                <a:cs typeface="Times New Roman" panose="02020603050405020304" pitchFamily="18" charset="0"/>
              </a:rPr>
              <a:t> πλαισίου της ανθρώπινης ιστορίας. Η χάρη του μυστηρίου αυτού χορηγεί τέτοια χαρίσματα στους πιστούς, ώστε «</a:t>
            </a:r>
            <a:r>
              <a:rPr lang="el-GR" sz="2300" i="1" dirty="0">
                <a:effectLst/>
                <a:latin typeface="Palatino Linotype" panose="02040502050505030304" pitchFamily="18" charset="0"/>
                <a:ea typeface="Aptos" panose="020B0004020202020204" pitchFamily="34" charset="0"/>
                <a:cs typeface="Times New Roman" panose="02020603050405020304" pitchFamily="18" charset="0"/>
              </a:rPr>
              <a:t>και για τα μέλλοντα είπαν, και δαιμόνια έδιωξαν και από αρρώστιες απάλλαξαν μόνο με την προσευχή τους. Αυτό δεν το πέτυχαν μόνο άνθρωποι που ζούσαν ακόμα αλλά και νεκροί, διότι ούτε από τους αγιασμένους νεκρούς χάνεται η πνευματική δύναμη</a:t>
            </a:r>
            <a:r>
              <a:rPr lang="el-GR" sz="23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300" i="1" dirty="0" err="1">
                <a:effectLst/>
                <a:latin typeface="Palatino Linotype" panose="02040502050505030304" pitchFamily="18" charset="0"/>
                <a:ea typeface="Aptos" panose="020B0004020202020204" pitchFamily="34" charset="0"/>
                <a:cs typeface="Times New Roman" panose="02020603050405020304" pitchFamily="18" charset="0"/>
              </a:rPr>
              <a:t>Περὶ</a:t>
            </a:r>
            <a:r>
              <a:rPr lang="el-GR" sz="2300" i="1"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300" i="1" dirty="0" err="1">
                <a:effectLst/>
                <a:latin typeface="Palatino Linotype" panose="02040502050505030304" pitchFamily="18" charset="0"/>
                <a:ea typeface="Aptos" panose="020B0004020202020204" pitchFamily="34" charset="0"/>
                <a:cs typeface="Times New Roman" panose="02020603050405020304" pitchFamily="18" charset="0"/>
              </a:rPr>
              <a:t>τῆς</a:t>
            </a:r>
            <a:r>
              <a:rPr lang="el-GR" sz="2300" i="1"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300" i="1" dirty="0" err="1">
                <a:effectLst/>
                <a:latin typeface="Palatino Linotype" panose="02040502050505030304" pitchFamily="18" charset="0"/>
                <a:ea typeface="Aptos" panose="020B0004020202020204" pitchFamily="34" charset="0"/>
                <a:cs typeface="Times New Roman" panose="02020603050405020304" pitchFamily="18" charset="0"/>
              </a:rPr>
              <a:t>ἐν</a:t>
            </a:r>
            <a:r>
              <a:rPr lang="el-GR" sz="2300" i="1"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300" i="1" dirty="0" err="1">
                <a:effectLst/>
                <a:latin typeface="Palatino Linotype" panose="02040502050505030304" pitchFamily="18" charset="0"/>
                <a:ea typeface="Aptos" panose="020B0004020202020204" pitchFamily="34" charset="0"/>
                <a:cs typeface="Times New Roman" panose="02020603050405020304" pitchFamily="18" charset="0"/>
              </a:rPr>
              <a:t>Χριστῷ</a:t>
            </a:r>
            <a:r>
              <a:rPr lang="el-GR" sz="2300" i="1"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300" i="1" dirty="0" err="1">
                <a:effectLst/>
                <a:latin typeface="Palatino Linotype" panose="02040502050505030304" pitchFamily="18" charset="0"/>
                <a:ea typeface="Aptos" panose="020B0004020202020204" pitchFamily="34" charset="0"/>
                <a:cs typeface="Times New Roman" panose="02020603050405020304" pitchFamily="18" charset="0"/>
              </a:rPr>
              <a:t>ζωῆς</a:t>
            </a:r>
            <a:r>
              <a:rPr lang="el-GR" sz="2300" i="1" dirty="0">
                <a:effectLst/>
                <a:latin typeface="Palatino Linotype" panose="02040502050505030304" pitchFamily="18" charset="0"/>
                <a:ea typeface="Aptos" panose="020B0004020202020204" pitchFamily="34" charset="0"/>
                <a:cs typeface="Times New Roman" panose="02020603050405020304" pitchFamily="18" charset="0"/>
              </a:rPr>
              <a:t>. Λόγος Γ΄,</a:t>
            </a:r>
            <a:r>
              <a:rPr lang="el-GR" sz="2300" dirty="0">
                <a:effectLst/>
                <a:latin typeface="Palatino Linotype" panose="02040502050505030304" pitchFamily="18" charset="0"/>
                <a:ea typeface="Aptos" panose="020B0004020202020204" pitchFamily="34" charset="0"/>
                <a:cs typeface="Times New Roman" panose="02020603050405020304" pitchFamily="18" charset="0"/>
              </a:rPr>
              <a:t> </a:t>
            </a:r>
            <a:r>
              <a:rPr lang="en-GB" sz="2300" dirty="0">
                <a:effectLst/>
                <a:latin typeface="Palatino Linotype" panose="02040502050505030304" pitchFamily="18" charset="0"/>
                <a:ea typeface="Aptos" panose="020B0004020202020204" pitchFamily="34" charset="0"/>
                <a:cs typeface="Times New Roman" panose="02020603050405020304" pitchFamily="18" charset="0"/>
              </a:rPr>
              <a:t>PG</a:t>
            </a:r>
            <a:r>
              <a:rPr lang="el-GR" sz="2300" dirty="0">
                <a:effectLst/>
                <a:latin typeface="Palatino Linotype" panose="02040502050505030304" pitchFamily="18" charset="0"/>
                <a:ea typeface="Aptos" panose="020B0004020202020204" pitchFamily="34" charset="0"/>
                <a:cs typeface="Times New Roman" panose="02020603050405020304" pitchFamily="18" charset="0"/>
              </a:rPr>
              <a:t> 150, 573Β).</a:t>
            </a:r>
            <a:endParaRPr lang="el-GR" sz="2300" dirty="0"/>
          </a:p>
        </p:txBody>
      </p:sp>
    </p:spTree>
    <p:extLst>
      <p:ext uri="{BB962C8B-B14F-4D97-AF65-F5344CB8AC3E}">
        <p14:creationId xmlns:p14="http://schemas.microsoft.com/office/powerpoint/2010/main" val="139020257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3561AC9C-BCCF-E355-BAFD-5E517A0ADA06}"/>
              </a:ext>
            </a:extLst>
          </p:cNvPr>
          <p:cNvSpPr>
            <a:spLocks noGrp="1"/>
          </p:cNvSpPr>
          <p:nvPr>
            <p:ph type="title"/>
          </p:nvPr>
        </p:nvSpPr>
        <p:spPr>
          <a:xfrm>
            <a:off x="838200" y="18255"/>
            <a:ext cx="10515600" cy="762795"/>
          </a:xfrm>
        </p:spPr>
        <p:txBody>
          <a:bodyPr/>
          <a:lstStyle/>
          <a:p>
            <a:pPr algn="ctr"/>
            <a:r>
              <a:rPr lang="el-GR" dirty="0"/>
              <a:t>Το μυστήριο του χρίσματος</a:t>
            </a:r>
          </a:p>
        </p:txBody>
      </p:sp>
      <p:sp>
        <p:nvSpPr>
          <p:cNvPr id="3" name="Θέση περιεχομένου 2">
            <a:extLst>
              <a:ext uri="{FF2B5EF4-FFF2-40B4-BE49-F238E27FC236}">
                <a16:creationId xmlns:a16="http://schemas.microsoft.com/office/drawing/2014/main" id="{324A6948-9E89-4B16-694D-9C6E4C8284F2}"/>
              </a:ext>
            </a:extLst>
          </p:cNvPr>
          <p:cNvSpPr>
            <a:spLocks noGrp="1"/>
          </p:cNvSpPr>
          <p:nvPr>
            <p:ph idx="1"/>
          </p:nvPr>
        </p:nvSpPr>
        <p:spPr>
          <a:xfrm>
            <a:off x="0" y="676275"/>
            <a:ext cx="12192000" cy="6163470"/>
          </a:xfrm>
        </p:spPr>
        <p:txBody>
          <a:bodyPr>
            <a:normAutofit fontScale="92500" lnSpcReduction="10000"/>
          </a:bodyPr>
          <a:lstStyle/>
          <a:p>
            <a:r>
              <a:rPr lang="el-GR" sz="2400" dirty="0">
                <a:effectLst/>
                <a:latin typeface="Palatino Linotype" panose="02040502050505030304" pitchFamily="18" charset="0"/>
                <a:ea typeface="Aptos" panose="020B0004020202020204" pitchFamily="34" charset="0"/>
                <a:cs typeface="Times New Roman" panose="02020603050405020304" pitchFamily="18" charset="0"/>
              </a:rPr>
              <a:t>Τα χαρίσματα που χορηγεί το μύρο σε όλους ανεξαιρέτως τους χριστιανούς κάθε εποχής και τα οποία αποτελούν πάντοτε απαραίτητο εφόδιο στην πνευματική ζωή των πιστών είναι της ευσέβειας, της ευχής, της αγάπης, της σωφροσύνης, και άλλα που ενεργοποιούνται την κατάλληλη στιγμή. Ο </a:t>
            </a:r>
            <a:r>
              <a:rPr lang="el-GR" sz="2400" dirty="0" err="1">
                <a:effectLst/>
                <a:latin typeface="Palatino Linotype" panose="02040502050505030304" pitchFamily="18" charset="0"/>
                <a:ea typeface="Aptos" panose="020B0004020202020204" pitchFamily="34" charset="0"/>
                <a:cs typeface="Times New Roman" panose="02020603050405020304" pitchFamily="18" charset="0"/>
              </a:rPr>
              <a:t>Καβάσιλας</a:t>
            </a:r>
            <a:r>
              <a:rPr lang="el-GR" sz="2400" dirty="0">
                <a:effectLst/>
                <a:latin typeface="Palatino Linotype" panose="02040502050505030304" pitchFamily="18" charset="0"/>
                <a:ea typeface="Aptos" panose="020B0004020202020204" pitchFamily="34" charset="0"/>
                <a:cs typeface="Times New Roman" panose="02020603050405020304" pitchFamily="18" charset="0"/>
              </a:rPr>
              <a:t> διαπιστώνει ότι οι περισσότεροι χριστιανοί δεν γνωρίζουν πως έχουν γίνει φορείς των </a:t>
            </a:r>
            <a:r>
              <a:rPr lang="el-GR" sz="2400" dirty="0" err="1">
                <a:effectLst/>
                <a:latin typeface="Palatino Linotype" panose="02040502050505030304" pitchFamily="18" charset="0"/>
                <a:ea typeface="Aptos" panose="020B0004020202020204" pitchFamily="34" charset="0"/>
                <a:cs typeface="Times New Roman" panose="02020603050405020304" pitchFamily="18" charset="0"/>
              </a:rPr>
              <a:t>αγιοπνευματικών</a:t>
            </a:r>
            <a:r>
              <a:rPr lang="el-GR" sz="2400" dirty="0">
                <a:effectLst/>
                <a:latin typeface="Palatino Linotype" panose="02040502050505030304" pitchFamily="18" charset="0"/>
                <a:ea typeface="Aptos" panose="020B0004020202020204" pitchFamily="34" charset="0"/>
                <a:cs typeface="Times New Roman" panose="02020603050405020304" pitchFamily="18" charset="0"/>
              </a:rPr>
              <a:t> αυτών χαρισμάτων και πως πηγή αυτής της δωρεάς είναι η δύναμη του μυστηρίου του χρίσματος. </a:t>
            </a:r>
          </a:p>
          <a:p>
            <a:r>
              <a:rPr lang="el-GR" sz="2400" dirty="0">
                <a:effectLst/>
                <a:latin typeface="Palatino Linotype" panose="02040502050505030304" pitchFamily="18" charset="0"/>
                <a:ea typeface="Aptos" panose="020B0004020202020204" pitchFamily="34" charset="0"/>
                <a:cs typeface="Times New Roman" panose="02020603050405020304" pitchFamily="18" charset="0"/>
              </a:rPr>
              <a:t>Αυτή η </a:t>
            </a:r>
            <a:r>
              <a:rPr lang="el-GR" sz="2400" dirty="0" err="1">
                <a:effectLst/>
                <a:latin typeface="Palatino Linotype" panose="02040502050505030304" pitchFamily="18" charset="0"/>
                <a:ea typeface="Aptos" panose="020B0004020202020204" pitchFamily="34" charset="0"/>
                <a:cs typeface="Times New Roman" panose="02020603050405020304" pitchFamily="18" charset="0"/>
              </a:rPr>
              <a:t>αγιοπνευματική</a:t>
            </a:r>
            <a:r>
              <a:rPr lang="el-GR" sz="2400" dirty="0">
                <a:effectLst/>
                <a:latin typeface="Palatino Linotype" panose="02040502050505030304" pitchFamily="18" charset="0"/>
                <a:ea typeface="Aptos" panose="020B0004020202020204" pitchFamily="34" charset="0"/>
                <a:cs typeface="Times New Roman" panose="02020603050405020304" pitchFamily="18" charset="0"/>
              </a:rPr>
              <a:t> λήθη συμβαίνει, όπως παρατηρεί, για δύο λόγους. Πρώτον, γιατί το χρίσμα δίνεται σε νηπιακή ηλικία. Δεύτερον, γιατί, όταν οι βαπτιζόμενοι ωριμάσουν ηλικιακά και μπορούν να αντιληφθούν τις παρεχόμενες από το μυστήριο δωρεές, αντί να τις αξιοποιήσουν, υποτάσσονται στην αμαρτία και γίνονται δήμιοι των ίδιων των πνευματικών τους δυνατοτήτων τυφλώνοντας τον οφθαλμό της ψυχής τους (</a:t>
            </a:r>
            <a:r>
              <a:rPr lang="el-GR" sz="2400" i="1" dirty="0" err="1">
                <a:effectLst/>
                <a:latin typeface="Palatino Linotype" panose="02040502050505030304" pitchFamily="18" charset="0"/>
                <a:ea typeface="Aptos" panose="020B0004020202020204" pitchFamily="34" charset="0"/>
                <a:cs typeface="Times New Roman" panose="02020603050405020304" pitchFamily="18" charset="0"/>
              </a:rPr>
              <a:t>Περὶ</a:t>
            </a:r>
            <a:r>
              <a:rPr lang="el-GR" sz="2400" i="1"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400" i="1" dirty="0" err="1">
                <a:effectLst/>
                <a:latin typeface="Palatino Linotype" panose="02040502050505030304" pitchFamily="18" charset="0"/>
                <a:ea typeface="Aptos" panose="020B0004020202020204" pitchFamily="34" charset="0"/>
                <a:cs typeface="Times New Roman" panose="02020603050405020304" pitchFamily="18" charset="0"/>
              </a:rPr>
              <a:t>τῆς</a:t>
            </a:r>
            <a:r>
              <a:rPr lang="el-GR" sz="2400" i="1"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400" i="1" dirty="0" err="1">
                <a:effectLst/>
                <a:latin typeface="Palatino Linotype" panose="02040502050505030304" pitchFamily="18" charset="0"/>
                <a:ea typeface="Aptos" panose="020B0004020202020204" pitchFamily="34" charset="0"/>
                <a:cs typeface="Times New Roman" panose="02020603050405020304" pitchFamily="18" charset="0"/>
              </a:rPr>
              <a:t>ἐν</a:t>
            </a:r>
            <a:r>
              <a:rPr lang="el-GR" sz="2400" i="1"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400" i="1" dirty="0" err="1">
                <a:effectLst/>
                <a:latin typeface="Palatino Linotype" panose="02040502050505030304" pitchFamily="18" charset="0"/>
                <a:ea typeface="Aptos" panose="020B0004020202020204" pitchFamily="34" charset="0"/>
                <a:cs typeface="Times New Roman" panose="02020603050405020304" pitchFamily="18" charset="0"/>
              </a:rPr>
              <a:t>Χριστῷ</a:t>
            </a:r>
            <a:r>
              <a:rPr lang="el-GR" sz="2400" i="1"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400" i="1" dirty="0" err="1">
                <a:effectLst/>
                <a:latin typeface="Palatino Linotype" panose="02040502050505030304" pitchFamily="18" charset="0"/>
                <a:ea typeface="Aptos" panose="020B0004020202020204" pitchFamily="34" charset="0"/>
                <a:cs typeface="Times New Roman" panose="02020603050405020304" pitchFamily="18" charset="0"/>
              </a:rPr>
              <a:t>ζωῆς</a:t>
            </a:r>
            <a:r>
              <a:rPr lang="el-GR" sz="2400" i="1" dirty="0">
                <a:effectLst/>
                <a:latin typeface="Palatino Linotype" panose="02040502050505030304" pitchFamily="18" charset="0"/>
                <a:ea typeface="Aptos" panose="020B0004020202020204" pitchFamily="34" charset="0"/>
                <a:cs typeface="Times New Roman" panose="02020603050405020304" pitchFamily="18" charset="0"/>
              </a:rPr>
              <a:t>. Λόγος Β΄,</a:t>
            </a:r>
            <a:r>
              <a:rPr lang="el-GR" sz="2400" dirty="0">
                <a:effectLst/>
                <a:latin typeface="Palatino Linotype" panose="02040502050505030304" pitchFamily="18" charset="0"/>
                <a:ea typeface="Aptos" panose="020B0004020202020204" pitchFamily="34" charset="0"/>
                <a:cs typeface="Times New Roman" panose="02020603050405020304" pitchFamily="18" charset="0"/>
              </a:rPr>
              <a:t> </a:t>
            </a:r>
            <a:r>
              <a:rPr lang="en-GB" sz="2400" dirty="0">
                <a:effectLst/>
                <a:latin typeface="Palatino Linotype" panose="02040502050505030304" pitchFamily="18" charset="0"/>
                <a:ea typeface="Aptos" panose="020B0004020202020204" pitchFamily="34" charset="0"/>
                <a:cs typeface="Times New Roman" panose="02020603050405020304" pitchFamily="18" charset="0"/>
              </a:rPr>
              <a:t>PG</a:t>
            </a:r>
            <a:r>
              <a:rPr lang="el-GR" sz="2400" dirty="0">
                <a:effectLst/>
                <a:latin typeface="Palatino Linotype" panose="02040502050505030304" pitchFamily="18" charset="0"/>
                <a:ea typeface="Aptos" panose="020B0004020202020204" pitchFamily="34" charset="0"/>
                <a:cs typeface="Times New Roman" panose="02020603050405020304" pitchFamily="18" charset="0"/>
              </a:rPr>
              <a:t> 150, 525 </a:t>
            </a:r>
            <a:r>
              <a:rPr lang="en-GB" sz="2400" dirty="0">
                <a:effectLst/>
                <a:latin typeface="Palatino Linotype" panose="02040502050505030304" pitchFamily="18" charset="0"/>
                <a:ea typeface="Aptos" panose="020B0004020202020204" pitchFamily="34" charset="0"/>
                <a:cs typeface="Times New Roman" panose="02020603050405020304" pitchFamily="18" charset="0"/>
              </a:rPr>
              <a:t>CD</a:t>
            </a:r>
            <a:r>
              <a:rPr lang="el-GR" sz="2400" dirty="0">
                <a:effectLst/>
                <a:latin typeface="Palatino Linotype" panose="02040502050505030304" pitchFamily="18" charset="0"/>
                <a:ea typeface="Aptos" panose="020B0004020202020204" pitchFamily="34" charset="0"/>
                <a:cs typeface="Times New Roman" panose="02020603050405020304" pitchFamily="18" charset="0"/>
              </a:rPr>
              <a:t>). </a:t>
            </a:r>
          </a:p>
          <a:p>
            <a:r>
              <a:rPr lang="el-GR" sz="2400" kern="100" dirty="0">
                <a:effectLst/>
                <a:latin typeface="Palatino Linotype" panose="02040502050505030304" pitchFamily="18" charset="0"/>
                <a:ea typeface="Aptos" panose="020B0004020202020204" pitchFamily="34" charset="0"/>
                <a:cs typeface="Times New Roman" panose="02020603050405020304" pitchFamily="18" charset="0"/>
              </a:rPr>
              <a:t>Γι’ αυτό και επιμένει ότι «</a:t>
            </a:r>
            <a:r>
              <a:rPr lang="el-GR" sz="2400" i="1" kern="100" dirty="0">
                <a:effectLst/>
                <a:latin typeface="Palatino Linotype" panose="02040502050505030304" pitchFamily="18" charset="0"/>
                <a:ea typeface="Aptos" panose="020B0004020202020204" pitchFamily="34" charset="0"/>
                <a:cs typeface="Times New Roman" panose="02020603050405020304" pitchFamily="18" charset="0"/>
              </a:rPr>
              <a:t>η τελετή αυτή δεν είναι μάταιη… είναι ανάγκη οι χριστιανοί να απολαμβάνουν τα όσα προέρχονται από το ιερότατο μύρο και να μετέχουν στις δωρεές του Αγίου Πνεύματος. Διότι πώς θα ήταν λογικό, άλλες από τις ιερές τελετές να είναι αποτελεσματικές, ενώ αυτή να μην ωφελεί καθόλου, και για μεν εκείνες να θεωρούμε ότι θα κρατήσει τον λόγο του αυτός που το υποσχέθηκε, … γι’ αυτήν όμως εδώ να αμφιβάλλουμε; Πρέπει ή να μην αμφιβάλλουμε για καμία ή και τις άλλες να τις αμφισβητούμε εξίσου, δεδομένου ότι μέσα από όλα τα μυστήρια ενεργεί η ίδια δύναμη.</a:t>
            </a:r>
            <a:r>
              <a:rPr lang="el-GR" sz="2400"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400" i="1" kern="100" dirty="0" err="1">
                <a:effectLst/>
                <a:latin typeface="Palatino Linotype" panose="02040502050505030304" pitchFamily="18" charset="0"/>
                <a:ea typeface="Aptos" panose="020B0004020202020204" pitchFamily="34" charset="0"/>
                <a:cs typeface="Times New Roman" panose="02020603050405020304" pitchFamily="18" charset="0"/>
              </a:rPr>
              <a:t>Περὶ</a:t>
            </a:r>
            <a:r>
              <a:rPr lang="el-GR" sz="24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400" i="1" kern="100" dirty="0" err="1">
                <a:effectLst/>
                <a:latin typeface="Palatino Linotype" panose="02040502050505030304" pitchFamily="18" charset="0"/>
                <a:ea typeface="Aptos" panose="020B0004020202020204" pitchFamily="34" charset="0"/>
                <a:cs typeface="Times New Roman" panose="02020603050405020304" pitchFamily="18" charset="0"/>
              </a:rPr>
              <a:t>τῆς</a:t>
            </a:r>
            <a:r>
              <a:rPr lang="el-GR" sz="24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400" i="1" kern="100" dirty="0" err="1">
                <a:effectLst/>
                <a:latin typeface="Palatino Linotype" panose="02040502050505030304" pitchFamily="18" charset="0"/>
                <a:ea typeface="Aptos" panose="020B0004020202020204" pitchFamily="34" charset="0"/>
                <a:cs typeface="Times New Roman" panose="02020603050405020304" pitchFamily="18" charset="0"/>
              </a:rPr>
              <a:t>ἐν</a:t>
            </a:r>
            <a:r>
              <a:rPr lang="el-GR" sz="24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400" i="1" kern="100" dirty="0" err="1">
                <a:effectLst/>
                <a:latin typeface="Palatino Linotype" panose="02040502050505030304" pitchFamily="18" charset="0"/>
                <a:ea typeface="Aptos" panose="020B0004020202020204" pitchFamily="34" charset="0"/>
                <a:cs typeface="Times New Roman" panose="02020603050405020304" pitchFamily="18" charset="0"/>
              </a:rPr>
              <a:t>Χριστῷ</a:t>
            </a:r>
            <a:r>
              <a:rPr lang="el-GR" sz="24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400" i="1" kern="100" dirty="0" err="1">
                <a:effectLst/>
                <a:latin typeface="Palatino Linotype" panose="02040502050505030304" pitchFamily="18" charset="0"/>
                <a:ea typeface="Aptos" panose="020B0004020202020204" pitchFamily="34" charset="0"/>
                <a:cs typeface="Times New Roman" panose="02020603050405020304" pitchFamily="18" charset="0"/>
              </a:rPr>
              <a:t>ζωῆς</a:t>
            </a:r>
            <a:r>
              <a:rPr lang="el-GR" sz="2400" i="1" kern="100" dirty="0">
                <a:effectLst/>
                <a:latin typeface="Palatino Linotype" panose="02040502050505030304" pitchFamily="18" charset="0"/>
                <a:ea typeface="Aptos" panose="020B0004020202020204" pitchFamily="34" charset="0"/>
                <a:cs typeface="Times New Roman" panose="02020603050405020304" pitchFamily="18" charset="0"/>
              </a:rPr>
              <a:t>. Λόγος Γ΄,</a:t>
            </a:r>
            <a:r>
              <a:rPr lang="el-GR" sz="2400"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n-GB" sz="2400" kern="100" dirty="0">
                <a:effectLst/>
                <a:latin typeface="Palatino Linotype" panose="02040502050505030304" pitchFamily="18" charset="0"/>
                <a:ea typeface="Aptos" panose="020B0004020202020204" pitchFamily="34" charset="0"/>
                <a:cs typeface="Times New Roman" panose="02020603050405020304" pitchFamily="18" charset="0"/>
              </a:rPr>
              <a:t>PG</a:t>
            </a:r>
            <a:r>
              <a:rPr lang="el-GR" sz="2400" kern="100" dirty="0">
                <a:effectLst/>
                <a:latin typeface="Palatino Linotype" panose="02040502050505030304" pitchFamily="18" charset="0"/>
                <a:ea typeface="Aptos" panose="020B0004020202020204" pitchFamily="34" charset="0"/>
                <a:cs typeface="Times New Roman" panose="02020603050405020304" pitchFamily="18" charset="0"/>
              </a:rPr>
              <a:t> 150, 573</a:t>
            </a:r>
            <a:r>
              <a:rPr lang="en-GB" sz="2400" kern="100" dirty="0">
                <a:effectLst/>
                <a:latin typeface="Palatino Linotype" panose="02040502050505030304" pitchFamily="18" charset="0"/>
                <a:ea typeface="Aptos" panose="020B0004020202020204" pitchFamily="34" charset="0"/>
                <a:cs typeface="Times New Roman" panose="02020603050405020304" pitchFamily="18" charset="0"/>
              </a:rPr>
              <a:t>D</a:t>
            </a:r>
            <a:r>
              <a:rPr lang="el-GR" sz="2400" kern="100" dirty="0">
                <a:effectLst/>
                <a:latin typeface="Palatino Linotype" panose="02040502050505030304" pitchFamily="18" charset="0"/>
                <a:ea typeface="Aptos" panose="020B0004020202020204" pitchFamily="34" charset="0"/>
                <a:cs typeface="Times New Roman" panose="02020603050405020304" pitchFamily="18" charset="0"/>
              </a:rPr>
              <a:t>-576Α). </a:t>
            </a:r>
            <a:endParaRPr lang="el-GR" sz="2400" kern="100" dirty="0">
              <a:effectLst/>
              <a:latin typeface="Aptos" panose="020B0004020202020204" pitchFamily="34" charset="0"/>
              <a:ea typeface="Aptos" panose="020B0004020202020204" pitchFamily="34" charset="0"/>
              <a:cs typeface="Times New Roman" panose="02020603050405020304" pitchFamily="18" charset="0"/>
            </a:endParaRPr>
          </a:p>
          <a:p>
            <a:endParaRPr lang="el-GR" sz="1800" dirty="0">
              <a:effectLst/>
              <a:latin typeface="Palatino Linotype" panose="02040502050505030304" pitchFamily="18" charset="0"/>
              <a:ea typeface="Aptos" panose="020B0004020202020204" pitchFamily="34" charset="0"/>
              <a:cs typeface="Times New Roman" panose="02020603050405020304" pitchFamily="18" charset="0"/>
            </a:endParaRPr>
          </a:p>
          <a:p>
            <a:endParaRPr lang="el-GR" dirty="0"/>
          </a:p>
        </p:txBody>
      </p:sp>
    </p:spTree>
    <p:extLst>
      <p:ext uri="{BB962C8B-B14F-4D97-AF65-F5344CB8AC3E}">
        <p14:creationId xmlns:p14="http://schemas.microsoft.com/office/powerpoint/2010/main" val="189066095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7214C233-7EE1-B906-4078-5D92BD4C3D3A}"/>
              </a:ext>
            </a:extLst>
          </p:cNvPr>
          <p:cNvSpPr>
            <a:spLocks noGrp="1"/>
          </p:cNvSpPr>
          <p:nvPr>
            <p:ph type="title"/>
          </p:nvPr>
        </p:nvSpPr>
        <p:spPr>
          <a:xfrm>
            <a:off x="838200" y="18256"/>
            <a:ext cx="10515600" cy="505619"/>
          </a:xfrm>
        </p:spPr>
        <p:txBody>
          <a:bodyPr>
            <a:normAutofit fontScale="90000"/>
          </a:bodyPr>
          <a:lstStyle/>
          <a:p>
            <a:pPr algn="ctr"/>
            <a:r>
              <a:rPr lang="el-GR" dirty="0"/>
              <a:t>Το μυστήριο του χρίσματος</a:t>
            </a:r>
          </a:p>
        </p:txBody>
      </p:sp>
      <p:sp>
        <p:nvSpPr>
          <p:cNvPr id="3" name="Θέση περιεχομένου 2">
            <a:extLst>
              <a:ext uri="{FF2B5EF4-FFF2-40B4-BE49-F238E27FC236}">
                <a16:creationId xmlns:a16="http://schemas.microsoft.com/office/drawing/2014/main" id="{40722F07-7E88-67F1-D1FB-61A6C8372BE9}"/>
              </a:ext>
            </a:extLst>
          </p:cNvPr>
          <p:cNvSpPr>
            <a:spLocks noGrp="1"/>
          </p:cNvSpPr>
          <p:nvPr>
            <p:ph idx="1"/>
          </p:nvPr>
        </p:nvSpPr>
        <p:spPr>
          <a:xfrm>
            <a:off x="0" y="523875"/>
            <a:ext cx="12192000" cy="6315869"/>
          </a:xfrm>
        </p:spPr>
        <p:txBody>
          <a:bodyPr>
            <a:noAutofit/>
          </a:bodyPr>
          <a:lstStyle/>
          <a:p>
            <a:pPr algn="just">
              <a:lnSpc>
                <a:spcPct val="107000"/>
              </a:lnSpc>
              <a:spcAft>
                <a:spcPts val="800"/>
              </a:spcAft>
            </a:pPr>
            <a:r>
              <a:rPr lang="el-GR" sz="2300" kern="100" dirty="0">
                <a:effectLst/>
                <a:latin typeface="Palatino Linotype" panose="02040502050505030304" pitchFamily="18" charset="0"/>
                <a:ea typeface="Aptos" panose="020B0004020202020204" pitchFamily="34" charset="0"/>
                <a:cs typeface="Times New Roman" panose="02020603050405020304" pitchFamily="18" charset="0"/>
              </a:rPr>
              <a:t>Το Άγιο Πνεύμα κατά το χρίσμα μυρώνει τα τέκνα του Θεού ενθέτοντας μέσα τους «</a:t>
            </a:r>
            <a:r>
              <a:rPr lang="el-GR" sz="2300" i="1" kern="100" dirty="0">
                <a:effectLst/>
                <a:latin typeface="Palatino Linotype" panose="02040502050505030304" pitchFamily="18" charset="0"/>
                <a:ea typeface="Aptos" panose="020B0004020202020204" pitchFamily="34" charset="0"/>
                <a:cs typeface="Times New Roman" panose="02020603050405020304" pitchFamily="18" charset="0"/>
              </a:rPr>
              <a:t>αληθινά το Άγιο Πνεύμα, στους μεν για να μπορέσουν να ωφελήσουν τους άλλους… και να ενισχύεται η Εκκλησία στην πίστη, προλέγοντας το μέλλον ή εξηγώντας τα μυστήρια ή απαλλάσσοντας με τον λόγο τους από αρρώστιες. Στους δε να είναι οι ίδιοι καλύτεροι. Λάμποντας από μεγάλη ευσέβεια ή σωφροσύνη ή αγάπη ή ταπεινοφροσύνη</a:t>
            </a:r>
            <a:r>
              <a:rPr lang="el-GR" sz="2300"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300" i="1" kern="100" dirty="0" err="1">
                <a:effectLst/>
                <a:latin typeface="Palatino Linotype" panose="02040502050505030304" pitchFamily="18" charset="0"/>
                <a:ea typeface="Aptos" panose="020B0004020202020204" pitchFamily="34" charset="0"/>
                <a:cs typeface="Times New Roman" panose="02020603050405020304" pitchFamily="18" charset="0"/>
              </a:rPr>
              <a:t>Περὶ</a:t>
            </a:r>
            <a:r>
              <a:rPr lang="el-GR" sz="23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300" i="1" kern="100" dirty="0" err="1">
                <a:effectLst/>
                <a:latin typeface="Palatino Linotype" panose="02040502050505030304" pitchFamily="18" charset="0"/>
                <a:ea typeface="Aptos" panose="020B0004020202020204" pitchFamily="34" charset="0"/>
                <a:cs typeface="Times New Roman" panose="02020603050405020304" pitchFamily="18" charset="0"/>
              </a:rPr>
              <a:t>τῆς</a:t>
            </a:r>
            <a:r>
              <a:rPr lang="el-GR" sz="23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300" i="1" kern="100" dirty="0" err="1">
                <a:effectLst/>
                <a:latin typeface="Palatino Linotype" panose="02040502050505030304" pitchFamily="18" charset="0"/>
                <a:ea typeface="Aptos" panose="020B0004020202020204" pitchFamily="34" charset="0"/>
                <a:cs typeface="Times New Roman" panose="02020603050405020304" pitchFamily="18" charset="0"/>
              </a:rPr>
              <a:t>ἐν</a:t>
            </a:r>
            <a:r>
              <a:rPr lang="el-GR" sz="23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300" i="1" kern="100" dirty="0" err="1">
                <a:effectLst/>
                <a:latin typeface="Palatino Linotype" panose="02040502050505030304" pitchFamily="18" charset="0"/>
                <a:ea typeface="Aptos" panose="020B0004020202020204" pitchFamily="34" charset="0"/>
                <a:cs typeface="Times New Roman" panose="02020603050405020304" pitchFamily="18" charset="0"/>
              </a:rPr>
              <a:t>Χριστῷ</a:t>
            </a:r>
            <a:r>
              <a:rPr lang="el-GR" sz="23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300" i="1" kern="100" dirty="0" err="1">
                <a:effectLst/>
                <a:latin typeface="Palatino Linotype" panose="02040502050505030304" pitchFamily="18" charset="0"/>
                <a:ea typeface="Aptos" panose="020B0004020202020204" pitchFamily="34" charset="0"/>
                <a:cs typeface="Times New Roman" panose="02020603050405020304" pitchFamily="18" charset="0"/>
              </a:rPr>
              <a:t>ζωῆς</a:t>
            </a:r>
            <a:r>
              <a:rPr lang="el-GR" sz="2300" i="1" kern="100" dirty="0">
                <a:effectLst/>
                <a:latin typeface="Palatino Linotype" panose="02040502050505030304" pitchFamily="18" charset="0"/>
                <a:ea typeface="Aptos" panose="020B0004020202020204" pitchFamily="34" charset="0"/>
                <a:cs typeface="Times New Roman" panose="02020603050405020304" pitchFamily="18" charset="0"/>
              </a:rPr>
              <a:t>. Λόγος Γ΄,</a:t>
            </a:r>
            <a:r>
              <a:rPr lang="el-GR" sz="2300"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n-GB" sz="2300" kern="100" dirty="0">
                <a:effectLst/>
                <a:latin typeface="Palatino Linotype" panose="02040502050505030304" pitchFamily="18" charset="0"/>
                <a:ea typeface="Aptos" panose="020B0004020202020204" pitchFamily="34" charset="0"/>
                <a:cs typeface="Times New Roman" panose="02020603050405020304" pitchFamily="18" charset="0"/>
              </a:rPr>
              <a:t>PG</a:t>
            </a:r>
            <a:r>
              <a:rPr lang="el-GR" sz="2300" kern="100" dirty="0">
                <a:effectLst/>
                <a:latin typeface="Palatino Linotype" panose="02040502050505030304" pitchFamily="18" charset="0"/>
                <a:ea typeface="Aptos" panose="020B0004020202020204" pitchFamily="34" charset="0"/>
                <a:cs typeface="Times New Roman" panose="02020603050405020304" pitchFamily="18" charset="0"/>
              </a:rPr>
              <a:t> 150, 576Α). Όλες αυτές οι χαρισματικές δωρεές που καρπώνεται κάθε πιστό μέλος της Εκκλησίας με το χρίσμα πιστοποιούν ότι «</a:t>
            </a:r>
            <a:r>
              <a:rPr lang="el-GR" sz="2300" i="1" kern="100" dirty="0" err="1">
                <a:effectLst/>
                <a:latin typeface="Palatino Linotype" panose="02040502050505030304" pitchFamily="18" charset="0"/>
                <a:ea typeface="Aptos" panose="020B0004020202020204" pitchFamily="34" charset="0"/>
                <a:cs typeface="Times New Roman" panose="02020603050405020304" pitchFamily="18" charset="0"/>
              </a:rPr>
              <a:t>οὐκ</a:t>
            </a:r>
            <a:r>
              <a:rPr lang="el-GR" sz="23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300" i="1" kern="100" dirty="0" err="1">
                <a:effectLst/>
                <a:latin typeface="Palatino Linotype" panose="02040502050505030304" pitchFamily="18" charset="0"/>
                <a:ea typeface="Aptos" panose="020B0004020202020204" pitchFamily="34" charset="0"/>
                <a:cs typeface="Times New Roman" panose="02020603050405020304" pitchFamily="18" charset="0"/>
              </a:rPr>
              <a:t>ἐπέλιπεν</a:t>
            </a:r>
            <a:r>
              <a:rPr lang="el-GR" sz="23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300" i="1" kern="100" dirty="0" err="1">
                <a:effectLst/>
                <a:latin typeface="Palatino Linotype" panose="02040502050505030304" pitchFamily="18" charset="0"/>
                <a:ea typeface="Aptos" panose="020B0004020202020204" pitchFamily="34" charset="0"/>
                <a:cs typeface="Times New Roman" panose="02020603050405020304" pitchFamily="18" charset="0"/>
              </a:rPr>
              <a:t>ἡμᾶς</a:t>
            </a:r>
            <a:r>
              <a:rPr lang="el-GR" sz="2300" i="1" kern="100" dirty="0">
                <a:effectLst/>
                <a:latin typeface="Palatino Linotype" panose="02040502050505030304" pitchFamily="18" charset="0"/>
                <a:ea typeface="Aptos" panose="020B0004020202020204" pitchFamily="34" charset="0"/>
                <a:cs typeface="Times New Roman" panose="02020603050405020304" pitchFamily="18" charset="0"/>
              </a:rPr>
              <a:t> ὁ Δεσπότης </a:t>
            </a:r>
            <a:r>
              <a:rPr lang="el-GR" sz="2300" i="1" kern="100" dirty="0" err="1">
                <a:effectLst/>
                <a:latin typeface="Palatino Linotype" panose="02040502050505030304" pitchFamily="18" charset="0"/>
                <a:ea typeface="Aptos" panose="020B0004020202020204" pitchFamily="34" charset="0"/>
                <a:cs typeface="Times New Roman" panose="02020603050405020304" pitchFamily="18" charset="0"/>
              </a:rPr>
              <a:t>εὐεργετῶν</a:t>
            </a:r>
            <a:r>
              <a:rPr lang="el-GR" sz="23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300" i="1" kern="100" dirty="0" err="1">
                <a:effectLst/>
                <a:latin typeface="Palatino Linotype" panose="02040502050505030304" pitchFamily="18" charset="0"/>
                <a:ea typeface="Aptos" panose="020B0004020202020204" pitchFamily="34" charset="0"/>
                <a:cs typeface="Times New Roman" panose="02020603050405020304" pitchFamily="18" charset="0"/>
              </a:rPr>
              <a:t>οἷς</a:t>
            </a:r>
            <a:r>
              <a:rPr lang="el-GR" sz="23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300" i="1" kern="100" dirty="0" err="1">
                <a:effectLst/>
                <a:latin typeface="Palatino Linotype" panose="02040502050505030304" pitchFamily="18" charset="0"/>
                <a:ea typeface="Aptos" panose="020B0004020202020204" pitchFamily="34" charset="0"/>
                <a:cs typeface="Times New Roman" panose="02020603050405020304" pitchFamily="18" charset="0"/>
              </a:rPr>
              <a:t>ἐπηγγείλατο</a:t>
            </a:r>
            <a:r>
              <a:rPr lang="el-GR" sz="23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300" i="1" kern="100" dirty="0" err="1">
                <a:effectLst/>
                <a:latin typeface="Palatino Linotype" panose="02040502050505030304" pitchFamily="18" charset="0"/>
                <a:ea typeface="Aptos" panose="020B0004020202020204" pitchFamily="34" charset="0"/>
                <a:cs typeface="Times New Roman" panose="02020603050405020304" pitchFamily="18" charset="0"/>
              </a:rPr>
              <a:t>συνεῖναι</a:t>
            </a:r>
            <a:r>
              <a:rPr lang="el-GR" sz="2300" i="1" kern="100" dirty="0">
                <a:effectLst/>
                <a:latin typeface="Palatino Linotype" panose="02040502050505030304" pitchFamily="18" charset="0"/>
                <a:ea typeface="Aptos" panose="020B0004020202020204" pitchFamily="34" charset="0"/>
                <a:cs typeface="Times New Roman" panose="02020603050405020304" pitchFamily="18" charset="0"/>
              </a:rPr>
              <a:t> μέχρι παντός</a:t>
            </a:r>
            <a:r>
              <a:rPr lang="el-GR" sz="2300"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300" i="1" kern="100" dirty="0" err="1">
                <a:effectLst/>
                <a:latin typeface="Palatino Linotype" panose="02040502050505030304" pitchFamily="18" charset="0"/>
                <a:ea typeface="Aptos" panose="020B0004020202020204" pitchFamily="34" charset="0"/>
                <a:cs typeface="Times New Roman" panose="02020603050405020304" pitchFamily="18" charset="0"/>
              </a:rPr>
              <a:t>Περὶ</a:t>
            </a:r>
            <a:r>
              <a:rPr lang="el-GR" sz="23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300" i="1" kern="100" dirty="0" err="1">
                <a:effectLst/>
                <a:latin typeface="Palatino Linotype" panose="02040502050505030304" pitchFamily="18" charset="0"/>
                <a:ea typeface="Aptos" panose="020B0004020202020204" pitchFamily="34" charset="0"/>
                <a:cs typeface="Times New Roman" panose="02020603050405020304" pitchFamily="18" charset="0"/>
              </a:rPr>
              <a:t>τῆς</a:t>
            </a:r>
            <a:r>
              <a:rPr lang="el-GR" sz="23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300" i="1" kern="100" dirty="0" err="1">
                <a:effectLst/>
                <a:latin typeface="Palatino Linotype" panose="02040502050505030304" pitchFamily="18" charset="0"/>
                <a:ea typeface="Aptos" panose="020B0004020202020204" pitchFamily="34" charset="0"/>
                <a:cs typeface="Times New Roman" panose="02020603050405020304" pitchFamily="18" charset="0"/>
              </a:rPr>
              <a:t>ἐν</a:t>
            </a:r>
            <a:r>
              <a:rPr lang="el-GR" sz="23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300" i="1" kern="100" dirty="0" err="1">
                <a:effectLst/>
                <a:latin typeface="Palatino Linotype" panose="02040502050505030304" pitchFamily="18" charset="0"/>
                <a:ea typeface="Aptos" panose="020B0004020202020204" pitchFamily="34" charset="0"/>
                <a:cs typeface="Times New Roman" panose="02020603050405020304" pitchFamily="18" charset="0"/>
              </a:rPr>
              <a:t>Χριστῷ</a:t>
            </a:r>
            <a:r>
              <a:rPr lang="el-GR" sz="23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300" i="1" kern="100" dirty="0" err="1">
                <a:effectLst/>
                <a:latin typeface="Palatino Linotype" panose="02040502050505030304" pitchFamily="18" charset="0"/>
                <a:ea typeface="Aptos" panose="020B0004020202020204" pitchFamily="34" charset="0"/>
                <a:cs typeface="Times New Roman" panose="02020603050405020304" pitchFamily="18" charset="0"/>
              </a:rPr>
              <a:t>ζωῆς</a:t>
            </a:r>
            <a:r>
              <a:rPr lang="el-GR" sz="2300" i="1" kern="100" dirty="0">
                <a:effectLst/>
                <a:latin typeface="Palatino Linotype" panose="02040502050505030304" pitchFamily="18" charset="0"/>
                <a:ea typeface="Aptos" panose="020B0004020202020204" pitchFamily="34" charset="0"/>
                <a:cs typeface="Times New Roman" panose="02020603050405020304" pitchFamily="18" charset="0"/>
              </a:rPr>
              <a:t>. Λόγος Γ΄,</a:t>
            </a:r>
            <a:r>
              <a:rPr lang="el-GR" sz="2300"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n-GB" sz="2300" kern="100" dirty="0">
                <a:effectLst/>
                <a:latin typeface="Palatino Linotype" panose="02040502050505030304" pitchFamily="18" charset="0"/>
                <a:ea typeface="Aptos" panose="020B0004020202020204" pitchFamily="34" charset="0"/>
                <a:cs typeface="Times New Roman" panose="02020603050405020304" pitchFamily="18" charset="0"/>
              </a:rPr>
              <a:t>PG</a:t>
            </a:r>
            <a:r>
              <a:rPr lang="el-GR" sz="2300" kern="100" dirty="0">
                <a:effectLst/>
                <a:latin typeface="Palatino Linotype" panose="02040502050505030304" pitchFamily="18" charset="0"/>
                <a:ea typeface="Aptos" panose="020B0004020202020204" pitchFamily="34" charset="0"/>
                <a:cs typeface="Times New Roman" panose="02020603050405020304" pitchFamily="18" charset="0"/>
              </a:rPr>
              <a:t> 150, 573</a:t>
            </a:r>
            <a:r>
              <a:rPr lang="en-GB" sz="2300" kern="100" dirty="0">
                <a:effectLst/>
                <a:latin typeface="Palatino Linotype" panose="02040502050505030304" pitchFamily="18" charset="0"/>
                <a:ea typeface="Aptos" panose="020B0004020202020204" pitchFamily="34" charset="0"/>
                <a:cs typeface="Times New Roman" panose="02020603050405020304" pitchFamily="18" charset="0"/>
              </a:rPr>
              <a:t>C</a:t>
            </a:r>
            <a:r>
              <a:rPr lang="el-GR" sz="2300" kern="100" dirty="0">
                <a:effectLst/>
                <a:latin typeface="Palatino Linotype" panose="02040502050505030304" pitchFamily="18" charset="0"/>
                <a:ea typeface="Aptos" panose="020B0004020202020204" pitchFamily="34" charset="0"/>
                <a:cs typeface="Times New Roman" panose="02020603050405020304" pitchFamily="18" charset="0"/>
              </a:rPr>
              <a:t>). </a:t>
            </a:r>
            <a:endParaRPr lang="el-GR" sz="2300" kern="100" dirty="0">
              <a:effectLst/>
              <a:latin typeface="Aptos" panose="020B0004020202020204" pitchFamily="34" charset="0"/>
              <a:ea typeface="Aptos" panose="020B0004020202020204" pitchFamily="34" charset="0"/>
              <a:cs typeface="Times New Roman" panose="02020603050405020304" pitchFamily="18" charset="0"/>
            </a:endParaRPr>
          </a:p>
          <a:p>
            <a:pPr algn="just">
              <a:lnSpc>
                <a:spcPct val="107000"/>
              </a:lnSpc>
              <a:spcAft>
                <a:spcPts val="800"/>
              </a:spcAft>
            </a:pPr>
            <a:r>
              <a:rPr lang="el-GR" sz="2300" kern="100" dirty="0">
                <a:effectLst/>
                <a:latin typeface="Palatino Linotype" panose="02040502050505030304" pitchFamily="18" charset="0"/>
                <a:ea typeface="Aptos" panose="020B0004020202020204" pitchFamily="34" charset="0"/>
                <a:cs typeface="Times New Roman" panose="02020603050405020304" pitchFamily="18" charset="0"/>
              </a:rPr>
              <a:t>Το μυστήριο του χρίσματος ενεργοποιεί στους βαπτιζομένους «</a:t>
            </a:r>
            <a:r>
              <a:rPr lang="el-GR" sz="2300" i="1" kern="100" dirty="0" err="1">
                <a:effectLst/>
                <a:latin typeface="Palatino Linotype" panose="02040502050505030304" pitchFamily="18" charset="0"/>
                <a:ea typeface="Aptos" panose="020B0004020202020204" pitchFamily="34" charset="0"/>
                <a:cs typeface="Times New Roman" panose="02020603050405020304" pitchFamily="18" charset="0"/>
              </a:rPr>
              <a:t>τὰς</a:t>
            </a:r>
            <a:r>
              <a:rPr lang="el-GR" sz="23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300" i="1" kern="100" dirty="0" err="1">
                <a:effectLst/>
                <a:latin typeface="Palatino Linotype" panose="02040502050505030304" pitchFamily="18" charset="0"/>
                <a:ea typeface="Aptos" panose="020B0004020202020204" pitchFamily="34" charset="0"/>
                <a:cs typeface="Times New Roman" panose="02020603050405020304" pitchFamily="18" charset="0"/>
              </a:rPr>
              <a:t>τοῦ</a:t>
            </a:r>
            <a:r>
              <a:rPr lang="el-GR" sz="2300" i="1" kern="100" dirty="0">
                <a:effectLst/>
                <a:latin typeface="Palatino Linotype" panose="02040502050505030304" pitchFamily="18" charset="0"/>
                <a:ea typeface="Aptos" panose="020B0004020202020204" pitchFamily="34" charset="0"/>
                <a:cs typeface="Times New Roman" panose="02020603050405020304" pitchFamily="18" charset="0"/>
              </a:rPr>
              <a:t> Πνεύματος </a:t>
            </a:r>
            <a:r>
              <a:rPr lang="el-GR" sz="2300" i="1" kern="100" dirty="0" err="1">
                <a:effectLst/>
                <a:latin typeface="Palatino Linotype" panose="02040502050505030304" pitchFamily="18" charset="0"/>
                <a:ea typeface="Aptos" panose="020B0004020202020204" pitchFamily="34" charset="0"/>
                <a:cs typeface="Times New Roman" panose="02020603050405020304" pitchFamily="18" charset="0"/>
              </a:rPr>
              <a:t>ἐνεργείας</a:t>
            </a:r>
            <a:r>
              <a:rPr lang="el-GR" sz="2300"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300" i="1" kern="100" dirty="0" err="1">
                <a:effectLst/>
                <a:latin typeface="Palatino Linotype" panose="02040502050505030304" pitchFamily="18" charset="0"/>
                <a:ea typeface="Aptos" panose="020B0004020202020204" pitchFamily="34" charset="0"/>
                <a:cs typeface="Times New Roman" panose="02020603050405020304" pitchFamily="18" charset="0"/>
              </a:rPr>
              <a:t>Περὶ</a:t>
            </a:r>
            <a:r>
              <a:rPr lang="el-GR" sz="23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300" i="1" kern="100" dirty="0" err="1">
                <a:effectLst/>
                <a:latin typeface="Palatino Linotype" panose="02040502050505030304" pitchFamily="18" charset="0"/>
                <a:ea typeface="Aptos" panose="020B0004020202020204" pitchFamily="34" charset="0"/>
                <a:cs typeface="Times New Roman" panose="02020603050405020304" pitchFamily="18" charset="0"/>
              </a:rPr>
              <a:t>τῆς</a:t>
            </a:r>
            <a:r>
              <a:rPr lang="el-GR" sz="23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300" i="1" kern="100" dirty="0" err="1">
                <a:effectLst/>
                <a:latin typeface="Palatino Linotype" panose="02040502050505030304" pitchFamily="18" charset="0"/>
                <a:ea typeface="Aptos" panose="020B0004020202020204" pitchFamily="34" charset="0"/>
                <a:cs typeface="Times New Roman" panose="02020603050405020304" pitchFamily="18" charset="0"/>
              </a:rPr>
              <a:t>ἐν</a:t>
            </a:r>
            <a:r>
              <a:rPr lang="el-GR" sz="23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300" i="1" kern="100" dirty="0" err="1">
                <a:effectLst/>
                <a:latin typeface="Palatino Linotype" panose="02040502050505030304" pitchFamily="18" charset="0"/>
                <a:ea typeface="Aptos" panose="020B0004020202020204" pitchFamily="34" charset="0"/>
                <a:cs typeface="Times New Roman" panose="02020603050405020304" pitchFamily="18" charset="0"/>
              </a:rPr>
              <a:t>Χριστῷ</a:t>
            </a:r>
            <a:r>
              <a:rPr lang="el-GR" sz="23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300" i="1" kern="100" dirty="0" err="1">
                <a:effectLst/>
                <a:latin typeface="Palatino Linotype" panose="02040502050505030304" pitchFamily="18" charset="0"/>
                <a:ea typeface="Aptos" panose="020B0004020202020204" pitchFamily="34" charset="0"/>
                <a:cs typeface="Times New Roman" panose="02020603050405020304" pitchFamily="18" charset="0"/>
              </a:rPr>
              <a:t>ζωῆς</a:t>
            </a:r>
            <a:r>
              <a:rPr lang="el-GR" sz="2300" i="1" kern="100" dirty="0">
                <a:effectLst/>
                <a:latin typeface="Palatino Linotype" panose="02040502050505030304" pitchFamily="18" charset="0"/>
                <a:ea typeface="Aptos" panose="020B0004020202020204" pitchFamily="34" charset="0"/>
                <a:cs typeface="Times New Roman" panose="02020603050405020304" pitchFamily="18" charset="0"/>
              </a:rPr>
              <a:t>. Λόγος Δ΄,</a:t>
            </a:r>
            <a:r>
              <a:rPr lang="el-GR" sz="2300"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n-GB" sz="2300" kern="100" dirty="0">
                <a:effectLst/>
                <a:latin typeface="Palatino Linotype" panose="02040502050505030304" pitchFamily="18" charset="0"/>
                <a:ea typeface="Aptos" panose="020B0004020202020204" pitchFamily="34" charset="0"/>
                <a:cs typeface="Times New Roman" panose="02020603050405020304" pitchFamily="18" charset="0"/>
              </a:rPr>
              <a:t>PG</a:t>
            </a:r>
            <a:r>
              <a:rPr lang="el-GR" sz="2300" kern="100" dirty="0">
                <a:effectLst/>
                <a:latin typeface="Palatino Linotype" panose="02040502050505030304" pitchFamily="18" charset="0"/>
                <a:ea typeface="Aptos" panose="020B0004020202020204" pitchFamily="34" charset="0"/>
                <a:cs typeface="Times New Roman" panose="02020603050405020304" pitchFamily="18" charset="0"/>
              </a:rPr>
              <a:t> 150, 581Α), όμως η ενεργοποίηση αυτή δεν μπορεί να πραγματοποιηθεί χωρίς τη συνεργία της ανθρώπινης θέλησης και ελευθερίας. Όπως σημειώνει ο </a:t>
            </a:r>
            <a:r>
              <a:rPr lang="el-GR" sz="2300" kern="100" dirty="0" err="1">
                <a:effectLst/>
                <a:latin typeface="Palatino Linotype" panose="02040502050505030304" pitchFamily="18" charset="0"/>
                <a:ea typeface="Aptos" panose="020B0004020202020204" pitchFamily="34" charset="0"/>
                <a:cs typeface="Times New Roman" panose="02020603050405020304" pitchFamily="18" charset="0"/>
              </a:rPr>
              <a:t>Καβάσιλας</a:t>
            </a:r>
            <a:r>
              <a:rPr lang="el-GR" sz="2300"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300" i="1" kern="100" dirty="0" err="1">
                <a:effectLst/>
                <a:latin typeface="Palatino Linotype" panose="02040502050505030304" pitchFamily="18" charset="0"/>
                <a:ea typeface="Aptos" panose="020B0004020202020204" pitchFamily="34" charset="0"/>
                <a:cs typeface="Times New Roman" panose="02020603050405020304" pitchFamily="18" charset="0"/>
              </a:rPr>
              <a:t>τὸν</a:t>
            </a:r>
            <a:r>
              <a:rPr lang="el-GR" sz="23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300" i="1" kern="100" dirty="0" err="1">
                <a:effectLst/>
                <a:latin typeface="Palatino Linotype" panose="02040502050505030304" pitchFamily="18" charset="0"/>
                <a:ea typeface="Aptos" panose="020B0004020202020204" pitchFamily="34" charset="0"/>
                <a:cs typeface="Times New Roman" panose="02020603050405020304" pitchFamily="18" charset="0"/>
              </a:rPr>
              <a:t>μὲν</a:t>
            </a:r>
            <a:r>
              <a:rPr lang="el-GR" sz="2300" i="1" kern="100" dirty="0">
                <a:effectLst/>
                <a:latin typeface="Palatino Linotype" panose="02040502050505030304" pitchFamily="18" charset="0"/>
                <a:ea typeface="Aptos" panose="020B0004020202020204" pitchFamily="34" charset="0"/>
                <a:cs typeface="Times New Roman" panose="02020603050405020304" pitchFamily="18" charset="0"/>
              </a:rPr>
              <a:t> ταύτην, </a:t>
            </a:r>
            <a:r>
              <a:rPr lang="el-GR" sz="2300" i="1" kern="100" dirty="0" err="1">
                <a:effectLst/>
                <a:latin typeface="Palatino Linotype" panose="02040502050505030304" pitchFamily="18" charset="0"/>
                <a:ea typeface="Aptos" panose="020B0004020202020204" pitchFamily="34" charset="0"/>
                <a:cs typeface="Times New Roman" panose="02020603050405020304" pitchFamily="18" charset="0"/>
              </a:rPr>
              <a:t>τὸ</a:t>
            </a:r>
            <a:r>
              <a:rPr lang="el-GR" sz="23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300" i="1" kern="100" dirty="0" err="1">
                <a:effectLst/>
                <a:latin typeface="Palatino Linotype" panose="02040502050505030304" pitchFamily="18" charset="0"/>
                <a:ea typeface="Aptos" panose="020B0004020202020204" pitchFamily="34" charset="0"/>
                <a:cs typeface="Times New Roman" panose="02020603050405020304" pitchFamily="18" charset="0"/>
              </a:rPr>
              <a:t>δὲ</a:t>
            </a:r>
            <a:r>
              <a:rPr lang="el-GR" sz="23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300" i="1" kern="100" dirty="0" err="1">
                <a:effectLst/>
                <a:latin typeface="Palatino Linotype" panose="02040502050505030304" pitchFamily="18" charset="0"/>
                <a:ea typeface="Aptos" panose="020B0004020202020204" pitchFamily="34" charset="0"/>
                <a:cs typeface="Times New Roman" panose="02020603050405020304" pitchFamily="18" charset="0"/>
              </a:rPr>
              <a:t>ἐκείνην</a:t>
            </a:r>
            <a:r>
              <a:rPr lang="el-GR" sz="23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300" i="1" kern="100" dirty="0" err="1">
                <a:effectLst/>
                <a:latin typeface="Palatino Linotype" panose="02040502050505030304" pitchFamily="18" charset="0"/>
                <a:ea typeface="Aptos" panose="020B0004020202020204" pitchFamily="34" charset="0"/>
                <a:cs typeface="Times New Roman" panose="02020603050405020304" pitchFamily="18" charset="0"/>
              </a:rPr>
              <a:t>τὸν</a:t>
            </a:r>
            <a:r>
              <a:rPr lang="el-GR" sz="23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300" i="1" kern="100" dirty="0" err="1">
                <a:effectLst/>
                <a:latin typeface="Palatino Linotype" panose="02040502050505030304" pitchFamily="18" charset="0"/>
                <a:ea typeface="Aptos" panose="020B0004020202020204" pitchFamily="34" charset="0"/>
                <a:cs typeface="Times New Roman" panose="02020603050405020304" pitchFamily="18" charset="0"/>
              </a:rPr>
              <a:t>δὲ</a:t>
            </a:r>
            <a:r>
              <a:rPr lang="el-GR" sz="23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300" i="1" kern="100" dirty="0" err="1">
                <a:effectLst/>
                <a:latin typeface="Palatino Linotype" panose="02040502050505030304" pitchFamily="18" charset="0"/>
                <a:ea typeface="Aptos" panose="020B0004020202020204" pitchFamily="34" charset="0"/>
                <a:cs typeface="Times New Roman" panose="02020603050405020304" pitchFamily="18" charset="0"/>
              </a:rPr>
              <a:t>πλείους</a:t>
            </a:r>
            <a:r>
              <a:rPr lang="el-GR" sz="23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300" i="1" kern="100" dirty="0" err="1">
                <a:effectLst/>
                <a:latin typeface="Palatino Linotype" panose="02040502050505030304" pitchFamily="18" charset="0"/>
                <a:ea typeface="Aptos" panose="020B0004020202020204" pitchFamily="34" charset="0"/>
                <a:cs typeface="Times New Roman" panose="02020603050405020304" pitchFamily="18" charset="0"/>
              </a:rPr>
              <a:t>ὡς</a:t>
            </a:r>
            <a:r>
              <a:rPr lang="el-GR" sz="23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300" i="1" kern="100" dirty="0" err="1">
                <a:effectLst/>
                <a:latin typeface="Palatino Linotype" panose="02040502050505030304" pitchFamily="18" charset="0"/>
                <a:ea typeface="Aptos" panose="020B0004020202020204" pitchFamily="34" charset="0"/>
                <a:cs typeface="Times New Roman" panose="02020603050405020304" pitchFamily="18" charset="0"/>
              </a:rPr>
              <a:t>ἕκαστος</a:t>
            </a:r>
            <a:r>
              <a:rPr lang="el-GR" sz="23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300" i="1" kern="100" dirty="0" err="1">
                <a:effectLst/>
                <a:latin typeface="Palatino Linotype" panose="02040502050505030304" pitchFamily="18" charset="0"/>
                <a:ea typeface="Aptos" panose="020B0004020202020204" pitchFamily="34" charset="0"/>
                <a:cs typeface="Times New Roman" panose="02020603050405020304" pitchFamily="18" charset="0"/>
              </a:rPr>
              <a:t>πρὸς</a:t>
            </a:r>
            <a:r>
              <a:rPr lang="el-GR" sz="23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300" i="1" kern="100" dirty="0" err="1">
                <a:effectLst/>
                <a:latin typeface="Palatino Linotype" panose="02040502050505030304" pitchFamily="18" charset="0"/>
                <a:ea typeface="Aptos" panose="020B0004020202020204" pitchFamily="34" charset="0"/>
                <a:cs typeface="Times New Roman" panose="02020603050405020304" pitchFamily="18" charset="0"/>
              </a:rPr>
              <a:t>τὸ</a:t>
            </a:r>
            <a:r>
              <a:rPr lang="el-GR" sz="2300" i="1" kern="100" dirty="0">
                <a:effectLst/>
                <a:latin typeface="Palatino Linotype" panose="02040502050505030304" pitchFamily="18" charset="0"/>
                <a:ea typeface="Aptos" panose="020B0004020202020204" pitchFamily="34" charset="0"/>
                <a:cs typeface="Times New Roman" panose="02020603050405020304" pitchFamily="18" charset="0"/>
              </a:rPr>
              <a:t> μυστήριον </a:t>
            </a:r>
            <a:r>
              <a:rPr lang="el-GR" sz="2300" i="1" kern="100" dirty="0" err="1">
                <a:effectLst/>
                <a:latin typeface="Palatino Linotype" panose="02040502050505030304" pitchFamily="18" charset="0"/>
                <a:ea typeface="Aptos" panose="020B0004020202020204" pitchFamily="34" charset="0"/>
                <a:cs typeface="Times New Roman" panose="02020603050405020304" pitchFamily="18" charset="0"/>
              </a:rPr>
              <a:t>ἔχει</a:t>
            </a:r>
            <a:r>
              <a:rPr lang="el-GR" sz="23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300" i="1" kern="100" dirty="0" err="1">
                <a:effectLst/>
                <a:latin typeface="Palatino Linotype" panose="02040502050505030304" pitchFamily="18" charset="0"/>
                <a:ea typeface="Aptos" panose="020B0004020202020204" pitchFamily="34" charset="0"/>
                <a:cs typeface="Times New Roman" panose="02020603050405020304" pitchFamily="18" charset="0"/>
              </a:rPr>
              <a:t>παρασκευῆς</a:t>
            </a:r>
            <a:r>
              <a:rPr lang="el-GR" sz="2300"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300" i="1" kern="100" dirty="0" err="1">
                <a:effectLst/>
                <a:latin typeface="Palatino Linotype" panose="02040502050505030304" pitchFamily="18" charset="0"/>
                <a:ea typeface="Aptos" panose="020B0004020202020204" pitchFamily="34" charset="0"/>
                <a:cs typeface="Times New Roman" panose="02020603050405020304" pitchFamily="18" charset="0"/>
              </a:rPr>
              <a:t>Περὶ</a:t>
            </a:r>
            <a:r>
              <a:rPr lang="el-GR" sz="23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300" i="1" kern="100" dirty="0" err="1">
                <a:effectLst/>
                <a:latin typeface="Palatino Linotype" panose="02040502050505030304" pitchFamily="18" charset="0"/>
                <a:ea typeface="Aptos" panose="020B0004020202020204" pitchFamily="34" charset="0"/>
                <a:cs typeface="Times New Roman" panose="02020603050405020304" pitchFamily="18" charset="0"/>
              </a:rPr>
              <a:t>τῆς</a:t>
            </a:r>
            <a:r>
              <a:rPr lang="el-GR" sz="23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300" i="1" kern="100" dirty="0" err="1">
                <a:effectLst/>
                <a:latin typeface="Palatino Linotype" panose="02040502050505030304" pitchFamily="18" charset="0"/>
                <a:ea typeface="Aptos" panose="020B0004020202020204" pitchFamily="34" charset="0"/>
                <a:cs typeface="Times New Roman" panose="02020603050405020304" pitchFamily="18" charset="0"/>
              </a:rPr>
              <a:t>ἐν</a:t>
            </a:r>
            <a:r>
              <a:rPr lang="el-GR" sz="23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300" i="1" kern="100" dirty="0" err="1">
                <a:effectLst/>
                <a:latin typeface="Palatino Linotype" panose="02040502050505030304" pitchFamily="18" charset="0"/>
                <a:ea typeface="Aptos" panose="020B0004020202020204" pitchFamily="34" charset="0"/>
                <a:cs typeface="Times New Roman" panose="02020603050405020304" pitchFamily="18" charset="0"/>
              </a:rPr>
              <a:t>Χριστῷ</a:t>
            </a:r>
            <a:r>
              <a:rPr lang="el-GR" sz="23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300" i="1" kern="100" dirty="0" err="1">
                <a:effectLst/>
                <a:latin typeface="Palatino Linotype" panose="02040502050505030304" pitchFamily="18" charset="0"/>
                <a:ea typeface="Aptos" panose="020B0004020202020204" pitchFamily="34" charset="0"/>
                <a:cs typeface="Times New Roman" panose="02020603050405020304" pitchFamily="18" charset="0"/>
              </a:rPr>
              <a:t>ζωῆς</a:t>
            </a:r>
            <a:r>
              <a:rPr lang="el-GR" sz="2300" i="1" kern="100" dirty="0">
                <a:effectLst/>
                <a:latin typeface="Palatino Linotype" panose="02040502050505030304" pitchFamily="18" charset="0"/>
                <a:ea typeface="Aptos" panose="020B0004020202020204" pitchFamily="34" charset="0"/>
                <a:cs typeface="Times New Roman" panose="02020603050405020304" pitchFamily="18" charset="0"/>
              </a:rPr>
              <a:t>. Λόγος Γ΄,</a:t>
            </a:r>
            <a:r>
              <a:rPr lang="el-GR" sz="2300"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n-GB" sz="2300" kern="100" dirty="0">
                <a:effectLst/>
                <a:latin typeface="Palatino Linotype" panose="02040502050505030304" pitchFamily="18" charset="0"/>
                <a:ea typeface="Aptos" panose="020B0004020202020204" pitchFamily="34" charset="0"/>
                <a:cs typeface="Times New Roman" panose="02020603050405020304" pitchFamily="18" charset="0"/>
              </a:rPr>
              <a:t>PG</a:t>
            </a:r>
            <a:r>
              <a:rPr lang="el-GR" sz="2300" kern="100" dirty="0">
                <a:effectLst/>
                <a:latin typeface="Palatino Linotype" panose="02040502050505030304" pitchFamily="18" charset="0"/>
                <a:ea typeface="Aptos" panose="020B0004020202020204" pitchFamily="34" charset="0"/>
                <a:cs typeface="Times New Roman" panose="02020603050405020304" pitchFamily="18" charset="0"/>
              </a:rPr>
              <a:t> 150, 569Α). </a:t>
            </a:r>
            <a:endParaRPr lang="el-GR" sz="2300" dirty="0"/>
          </a:p>
        </p:txBody>
      </p:sp>
    </p:spTree>
    <p:extLst>
      <p:ext uri="{BB962C8B-B14F-4D97-AF65-F5344CB8AC3E}">
        <p14:creationId xmlns:p14="http://schemas.microsoft.com/office/powerpoint/2010/main" val="263326456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FA7168C-188E-9A88-B47C-2BF5CAED91BB}"/>
              </a:ext>
            </a:extLst>
          </p:cNvPr>
          <p:cNvSpPr>
            <a:spLocks noGrp="1"/>
          </p:cNvSpPr>
          <p:nvPr>
            <p:ph type="title"/>
          </p:nvPr>
        </p:nvSpPr>
        <p:spPr>
          <a:xfrm>
            <a:off x="0" y="18256"/>
            <a:ext cx="12192000" cy="829468"/>
          </a:xfrm>
        </p:spPr>
        <p:txBody>
          <a:bodyPr>
            <a:normAutofit/>
          </a:bodyPr>
          <a:lstStyle/>
          <a:p>
            <a:pPr algn="ctr"/>
            <a:r>
              <a:rPr lang="el-GR" dirty="0"/>
              <a:t>Το μυστήριο του χρίσματος</a:t>
            </a:r>
          </a:p>
        </p:txBody>
      </p:sp>
      <p:sp>
        <p:nvSpPr>
          <p:cNvPr id="3" name="Θέση περιεχομένου 2">
            <a:extLst>
              <a:ext uri="{FF2B5EF4-FFF2-40B4-BE49-F238E27FC236}">
                <a16:creationId xmlns:a16="http://schemas.microsoft.com/office/drawing/2014/main" id="{94ED1C94-AE87-D37D-A119-090336190202}"/>
              </a:ext>
            </a:extLst>
          </p:cNvPr>
          <p:cNvSpPr>
            <a:spLocks noGrp="1"/>
          </p:cNvSpPr>
          <p:nvPr>
            <p:ph idx="1"/>
          </p:nvPr>
        </p:nvSpPr>
        <p:spPr>
          <a:xfrm>
            <a:off x="0" y="847724"/>
            <a:ext cx="12192000" cy="5992019"/>
          </a:xfrm>
        </p:spPr>
        <p:txBody>
          <a:bodyPr>
            <a:normAutofit fontScale="70000" lnSpcReduction="20000"/>
          </a:bodyPr>
          <a:lstStyle/>
          <a:p>
            <a:r>
              <a:rPr lang="el-GR" sz="3300" kern="100" dirty="0">
                <a:effectLst/>
                <a:latin typeface="Palatino Linotype" panose="02040502050505030304" pitchFamily="18" charset="0"/>
                <a:ea typeface="Aptos" panose="020B0004020202020204" pitchFamily="34" charset="0"/>
                <a:cs typeface="Times New Roman" panose="02020603050405020304" pitchFamily="18" charset="0"/>
              </a:rPr>
              <a:t>Γίνεται φανερό ότι το χρίσμα ναι μεν παρέχει το δώρο του Αγίου Πνεύματος, η ενεργοποίηση όμως αυτού του δώρου εναπόκειται στον κόπο της ανθρώπινης προετοιμασίας. Σε άλλο σημείο ο άγιος πατέρας γράφει πως δύο είναι αυτά που μας ενώνουν με τον Θεό και στα οποία εμπεριέχεται όλη η σωτηρία των ανθρώπων: «</a:t>
            </a:r>
            <a:r>
              <a:rPr lang="el-GR" sz="3300" i="1" kern="100" dirty="0" err="1">
                <a:effectLst/>
                <a:latin typeface="Palatino Linotype" panose="02040502050505030304" pitchFamily="18" charset="0"/>
                <a:ea typeface="Aptos" panose="020B0004020202020204" pitchFamily="34" charset="0"/>
                <a:cs typeface="Times New Roman" panose="02020603050405020304" pitchFamily="18" charset="0"/>
              </a:rPr>
              <a:t>τὰ</a:t>
            </a:r>
            <a:r>
              <a:rPr lang="el-GR" sz="33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3300" i="1" kern="100" dirty="0" err="1">
                <a:effectLst/>
                <a:latin typeface="Palatino Linotype" panose="02040502050505030304" pitchFamily="18" charset="0"/>
                <a:ea typeface="Aptos" panose="020B0004020202020204" pitchFamily="34" charset="0"/>
                <a:cs typeface="Times New Roman" panose="02020603050405020304" pitchFamily="18" charset="0"/>
              </a:rPr>
              <a:t>ἱερώτατα</a:t>
            </a:r>
            <a:r>
              <a:rPr lang="el-GR" sz="3300" i="1" kern="100" dirty="0">
                <a:effectLst/>
                <a:latin typeface="Palatino Linotype" panose="02040502050505030304" pitchFamily="18" charset="0"/>
                <a:ea typeface="Aptos" panose="020B0004020202020204" pitchFamily="34" charset="0"/>
                <a:cs typeface="Times New Roman" panose="02020603050405020304" pitchFamily="18" charset="0"/>
              </a:rPr>
              <a:t> μυστήρια </a:t>
            </a:r>
            <a:r>
              <a:rPr lang="el-GR" sz="3300" i="1" kern="100" dirty="0" err="1">
                <a:effectLst/>
                <a:latin typeface="Palatino Linotype" panose="02040502050505030304" pitchFamily="18" charset="0"/>
                <a:ea typeface="Aptos" panose="020B0004020202020204" pitchFamily="34" charset="0"/>
                <a:cs typeface="Times New Roman" panose="02020603050405020304" pitchFamily="18" charset="0"/>
              </a:rPr>
              <a:t>μυηθῆναι</a:t>
            </a:r>
            <a:r>
              <a:rPr lang="el-GR" sz="33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3300" i="1" kern="100" dirty="0" err="1">
                <a:effectLst/>
                <a:latin typeface="Palatino Linotype" panose="02040502050505030304" pitchFamily="18" charset="0"/>
                <a:ea typeface="Aptos" panose="020B0004020202020204" pitchFamily="34" charset="0"/>
                <a:cs typeface="Times New Roman" panose="02020603050405020304" pitchFamily="18" charset="0"/>
              </a:rPr>
              <a:t>καὶ</a:t>
            </a:r>
            <a:r>
              <a:rPr lang="el-GR" sz="33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3300" i="1" kern="100" dirty="0" err="1">
                <a:effectLst/>
                <a:latin typeface="Palatino Linotype" panose="02040502050505030304" pitchFamily="18" charset="0"/>
                <a:ea typeface="Aptos" panose="020B0004020202020204" pitchFamily="34" charset="0"/>
                <a:cs typeface="Times New Roman" panose="02020603050405020304" pitchFamily="18" charset="0"/>
              </a:rPr>
              <a:t>τοὺς</a:t>
            </a:r>
            <a:r>
              <a:rPr lang="el-GR" sz="33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3300" i="1" kern="100" dirty="0" err="1">
                <a:effectLst/>
                <a:latin typeface="Palatino Linotype" panose="02040502050505030304" pitchFamily="18" charset="0"/>
                <a:ea typeface="Aptos" panose="020B0004020202020204" pitchFamily="34" charset="0"/>
                <a:cs typeface="Times New Roman" panose="02020603050405020304" pitchFamily="18" charset="0"/>
              </a:rPr>
              <a:t>πρὸς</a:t>
            </a:r>
            <a:r>
              <a:rPr lang="el-GR" sz="33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3300" i="1" kern="100" dirty="0" err="1">
                <a:effectLst/>
                <a:latin typeface="Palatino Linotype" panose="02040502050505030304" pitchFamily="18" charset="0"/>
                <a:ea typeface="Aptos" panose="020B0004020202020204" pitchFamily="34" charset="0"/>
                <a:cs typeface="Times New Roman" panose="02020603050405020304" pitchFamily="18" charset="0"/>
              </a:rPr>
              <a:t>ἀρετὴν</a:t>
            </a:r>
            <a:r>
              <a:rPr lang="el-GR" sz="33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3300" i="1" kern="100" dirty="0" err="1">
                <a:effectLst/>
                <a:latin typeface="Palatino Linotype" panose="02040502050505030304" pitchFamily="18" charset="0"/>
                <a:ea typeface="Aptos" panose="020B0004020202020204" pitchFamily="34" charset="0"/>
                <a:cs typeface="Times New Roman" panose="02020603050405020304" pitchFamily="18" charset="0"/>
              </a:rPr>
              <a:t>ἀσκῆσαι</a:t>
            </a:r>
            <a:r>
              <a:rPr lang="el-GR" sz="33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3300" i="1" kern="100" dirty="0" err="1">
                <a:effectLst/>
                <a:latin typeface="Palatino Linotype" panose="02040502050505030304" pitchFamily="18" charset="0"/>
                <a:ea typeface="Aptos" panose="020B0004020202020204" pitchFamily="34" charset="0"/>
                <a:cs typeface="Times New Roman" panose="02020603050405020304" pitchFamily="18" charset="0"/>
              </a:rPr>
              <a:t>τὴν</a:t>
            </a:r>
            <a:r>
              <a:rPr lang="el-GR" sz="33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3300" i="1" kern="100" dirty="0" err="1">
                <a:effectLst/>
                <a:latin typeface="Palatino Linotype" panose="02040502050505030304" pitchFamily="18" charset="0"/>
                <a:ea typeface="Aptos" panose="020B0004020202020204" pitchFamily="34" charset="0"/>
                <a:cs typeface="Times New Roman" panose="02020603050405020304" pitchFamily="18" charset="0"/>
              </a:rPr>
              <a:t>γνώμην</a:t>
            </a:r>
            <a:r>
              <a:rPr lang="el-GR" sz="33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3300" i="1" kern="100" dirty="0" err="1">
                <a:effectLst/>
                <a:latin typeface="Palatino Linotype" panose="02040502050505030304" pitchFamily="18" charset="0"/>
                <a:ea typeface="Aptos" panose="020B0004020202020204" pitchFamily="34" charset="0"/>
                <a:cs typeface="Times New Roman" panose="02020603050405020304" pitchFamily="18" charset="0"/>
              </a:rPr>
              <a:t>τοῦ</a:t>
            </a:r>
            <a:r>
              <a:rPr lang="el-GR" sz="3300" i="1" kern="100" dirty="0">
                <a:effectLst/>
                <a:latin typeface="Palatino Linotype" panose="02040502050505030304" pitchFamily="18" charset="0"/>
                <a:ea typeface="Aptos" panose="020B0004020202020204" pitchFamily="34" charset="0"/>
                <a:cs typeface="Times New Roman" panose="02020603050405020304" pitchFamily="18" charset="0"/>
              </a:rPr>
              <a:t> δευτέρου, λέγω </a:t>
            </a:r>
            <a:r>
              <a:rPr lang="el-GR" sz="3300" i="1" kern="100" dirty="0" err="1">
                <a:effectLst/>
                <a:latin typeface="Palatino Linotype" panose="02040502050505030304" pitchFamily="18" charset="0"/>
                <a:ea typeface="Aptos" panose="020B0004020202020204" pitchFamily="34" charset="0"/>
                <a:cs typeface="Times New Roman" panose="02020603050405020304" pitchFamily="18" charset="0"/>
              </a:rPr>
              <a:t>δὴ</a:t>
            </a:r>
            <a:r>
              <a:rPr lang="el-GR" sz="33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3300" i="1" kern="100" dirty="0" err="1">
                <a:effectLst/>
                <a:latin typeface="Palatino Linotype" panose="02040502050505030304" pitchFamily="18" charset="0"/>
                <a:ea typeface="Aptos" panose="020B0004020202020204" pitchFamily="34" charset="0"/>
                <a:cs typeface="Times New Roman" panose="02020603050405020304" pitchFamily="18" charset="0"/>
              </a:rPr>
              <a:t>τῆς</a:t>
            </a:r>
            <a:r>
              <a:rPr lang="el-GR" sz="33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3300" i="1" kern="100" dirty="0" err="1">
                <a:effectLst/>
                <a:latin typeface="Palatino Linotype" panose="02040502050505030304" pitchFamily="18" charset="0"/>
                <a:ea typeface="Aptos" panose="020B0004020202020204" pitchFamily="34" charset="0"/>
                <a:cs typeface="Times New Roman" panose="02020603050405020304" pitchFamily="18" charset="0"/>
              </a:rPr>
              <a:t>ἀνθρωπείας</a:t>
            </a:r>
            <a:r>
              <a:rPr lang="el-GR" sz="33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3300" i="1" kern="100" dirty="0" err="1">
                <a:effectLst/>
                <a:latin typeface="Palatino Linotype" panose="02040502050505030304" pitchFamily="18" charset="0"/>
                <a:ea typeface="Aptos" panose="020B0004020202020204" pitchFamily="34" charset="0"/>
                <a:cs typeface="Times New Roman" panose="02020603050405020304" pitchFamily="18" charset="0"/>
              </a:rPr>
              <a:t>σπουδῆς</a:t>
            </a:r>
            <a:r>
              <a:rPr lang="el-GR" sz="33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3300" i="1" kern="100" dirty="0" err="1">
                <a:effectLst/>
                <a:latin typeface="Palatino Linotype" panose="02040502050505030304" pitchFamily="18" charset="0"/>
                <a:ea typeface="Aptos" panose="020B0004020202020204" pitchFamily="34" charset="0"/>
                <a:cs typeface="Times New Roman" panose="02020603050405020304" pitchFamily="18" charset="0"/>
              </a:rPr>
              <a:t>οὐδὲν</a:t>
            </a:r>
            <a:r>
              <a:rPr lang="el-GR" sz="33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3300" i="1" kern="100" dirty="0" err="1">
                <a:effectLst/>
                <a:latin typeface="Palatino Linotype" panose="02040502050505030304" pitchFamily="18" charset="0"/>
                <a:ea typeface="Aptos" panose="020B0004020202020204" pitchFamily="34" charset="0"/>
                <a:cs typeface="Times New Roman" panose="02020603050405020304" pitchFamily="18" charset="0"/>
              </a:rPr>
              <a:t>ἄλλο</a:t>
            </a:r>
            <a:r>
              <a:rPr lang="el-GR" sz="33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3300" i="1" kern="100" dirty="0" err="1">
                <a:effectLst/>
                <a:latin typeface="Palatino Linotype" panose="02040502050505030304" pitchFamily="18" charset="0"/>
                <a:ea typeface="Aptos" panose="020B0004020202020204" pitchFamily="34" charset="0"/>
                <a:cs typeface="Times New Roman" panose="02020603050405020304" pitchFamily="18" charset="0"/>
              </a:rPr>
              <a:t>γένοιτ</a:t>
            </a:r>
            <a:r>
              <a:rPr lang="el-GR" sz="33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3300" i="1" kern="100" dirty="0" err="1">
                <a:effectLst/>
                <a:latin typeface="Palatino Linotype" panose="02040502050505030304" pitchFamily="18" charset="0"/>
                <a:ea typeface="Aptos" panose="020B0004020202020204" pitchFamily="34" charset="0"/>
                <a:cs typeface="Times New Roman" panose="02020603050405020304" pitchFamily="18" charset="0"/>
              </a:rPr>
              <a:t>ἄν</a:t>
            </a:r>
            <a:r>
              <a:rPr lang="el-GR" sz="33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3300" i="1" kern="100" dirty="0" err="1">
                <a:effectLst/>
                <a:latin typeface="Palatino Linotype" panose="02040502050505030304" pitchFamily="18" charset="0"/>
                <a:ea typeface="Aptos" panose="020B0004020202020204" pitchFamily="34" charset="0"/>
                <a:cs typeface="Times New Roman" panose="02020603050405020304" pitchFamily="18" charset="0"/>
              </a:rPr>
              <a:t>ἔργον</a:t>
            </a:r>
            <a:r>
              <a:rPr lang="el-GR" sz="3300" i="1" kern="100" dirty="0">
                <a:effectLst/>
                <a:latin typeface="Palatino Linotype" panose="02040502050505030304" pitchFamily="18" charset="0"/>
                <a:ea typeface="Aptos" panose="020B0004020202020204" pitchFamily="34" charset="0"/>
                <a:cs typeface="Times New Roman" panose="02020603050405020304" pitchFamily="18" charset="0"/>
              </a:rPr>
              <a:t> ἤ </a:t>
            </a:r>
            <a:r>
              <a:rPr lang="el-GR" sz="3300" i="1" kern="100" dirty="0" err="1">
                <a:effectLst/>
                <a:latin typeface="Palatino Linotype" panose="02040502050505030304" pitchFamily="18" charset="0"/>
                <a:ea typeface="Aptos" panose="020B0004020202020204" pitchFamily="34" charset="0"/>
                <a:cs typeface="Times New Roman" panose="02020603050405020304" pitchFamily="18" charset="0"/>
              </a:rPr>
              <a:t>τὰ</a:t>
            </a:r>
            <a:r>
              <a:rPr lang="el-GR" sz="3300" i="1" kern="100" dirty="0">
                <a:effectLst/>
                <a:latin typeface="Palatino Linotype" panose="02040502050505030304" pitchFamily="18" charset="0"/>
                <a:ea typeface="Aptos" panose="020B0004020202020204" pitchFamily="34" charset="0"/>
                <a:cs typeface="Times New Roman" panose="02020603050405020304" pitchFamily="18" charset="0"/>
              </a:rPr>
              <a:t> δοθέντα </a:t>
            </a:r>
            <a:r>
              <a:rPr lang="el-GR" sz="3300" i="1" kern="100" dirty="0" err="1">
                <a:effectLst/>
                <a:latin typeface="Palatino Linotype" panose="02040502050505030304" pitchFamily="18" charset="0"/>
                <a:ea typeface="Aptos" panose="020B0004020202020204" pitchFamily="34" charset="0"/>
                <a:cs typeface="Times New Roman" panose="02020603050405020304" pitchFamily="18" charset="0"/>
              </a:rPr>
              <a:t>σῶσαι</a:t>
            </a:r>
            <a:r>
              <a:rPr lang="el-GR" sz="33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3300" i="1" kern="100" dirty="0" err="1">
                <a:effectLst/>
                <a:latin typeface="Palatino Linotype" panose="02040502050505030304" pitchFamily="18" charset="0"/>
                <a:ea typeface="Aptos" panose="020B0004020202020204" pitchFamily="34" charset="0"/>
                <a:cs typeface="Times New Roman" panose="02020603050405020304" pitchFamily="18" charset="0"/>
              </a:rPr>
              <a:t>καὶ</a:t>
            </a:r>
            <a:r>
              <a:rPr lang="el-GR" sz="33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3300" i="1" kern="100" dirty="0" err="1">
                <a:effectLst/>
                <a:latin typeface="Palatino Linotype" panose="02040502050505030304" pitchFamily="18" charset="0"/>
                <a:ea typeface="Aptos" panose="020B0004020202020204" pitchFamily="34" charset="0"/>
                <a:cs typeface="Times New Roman" panose="02020603050405020304" pitchFamily="18" charset="0"/>
              </a:rPr>
              <a:t>μὴ</a:t>
            </a:r>
            <a:r>
              <a:rPr lang="el-GR" sz="33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3300" i="1" kern="100" dirty="0" err="1">
                <a:effectLst/>
                <a:latin typeface="Palatino Linotype" panose="02040502050505030304" pitchFamily="18" charset="0"/>
                <a:ea typeface="Aptos" panose="020B0004020202020204" pitchFamily="34" charset="0"/>
                <a:cs typeface="Times New Roman" panose="02020603050405020304" pitchFamily="18" charset="0"/>
              </a:rPr>
              <a:t>προδοῦναι</a:t>
            </a:r>
            <a:r>
              <a:rPr lang="el-GR" sz="33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3300" i="1" kern="100" dirty="0" err="1">
                <a:effectLst/>
                <a:latin typeface="Palatino Linotype" panose="02040502050505030304" pitchFamily="18" charset="0"/>
                <a:ea typeface="Aptos" panose="020B0004020202020204" pitchFamily="34" charset="0"/>
                <a:cs typeface="Times New Roman" panose="02020603050405020304" pitchFamily="18" charset="0"/>
              </a:rPr>
              <a:t>τὸν</a:t>
            </a:r>
            <a:r>
              <a:rPr lang="el-GR" sz="33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3300" i="1" kern="100" dirty="0" err="1">
                <a:effectLst/>
                <a:latin typeface="Palatino Linotype" panose="02040502050505030304" pitchFamily="18" charset="0"/>
                <a:ea typeface="Aptos" panose="020B0004020202020204" pitchFamily="34" charset="0"/>
                <a:cs typeface="Times New Roman" panose="02020603050405020304" pitchFamily="18" charset="0"/>
              </a:rPr>
              <a:t>θησαυρὸν</a:t>
            </a:r>
            <a:r>
              <a:rPr lang="el-GR" sz="33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3300" i="1" kern="100" dirty="0" err="1">
                <a:effectLst/>
                <a:latin typeface="Palatino Linotype" panose="02040502050505030304" pitchFamily="18" charset="0"/>
                <a:ea typeface="Aptos" panose="020B0004020202020204" pitchFamily="34" charset="0"/>
                <a:cs typeface="Times New Roman" panose="02020603050405020304" pitchFamily="18" charset="0"/>
              </a:rPr>
              <a:t>λείπεται</a:t>
            </a:r>
            <a:r>
              <a:rPr lang="el-GR" sz="33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3300" i="1" kern="100" dirty="0" err="1">
                <a:effectLst/>
                <a:latin typeface="Palatino Linotype" panose="02040502050505030304" pitchFamily="18" charset="0"/>
                <a:ea typeface="Aptos" panose="020B0004020202020204" pitchFamily="34" charset="0"/>
                <a:cs typeface="Times New Roman" panose="02020603050405020304" pitchFamily="18" charset="0"/>
              </a:rPr>
              <a:t>δὴ</a:t>
            </a:r>
            <a:r>
              <a:rPr lang="el-GR" sz="3300" i="1" kern="100" dirty="0">
                <a:effectLst/>
                <a:latin typeface="Palatino Linotype" panose="02040502050505030304" pitchFamily="18" charset="0"/>
                <a:ea typeface="Aptos" panose="020B0004020202020204" pitchFamily="34" charset="0"/>
                <a:cs typeface="Times New Roman" panose="02020603050405020304" pitchFamily="18" charset="0"/>
              </a:rPr>
              <a:t> μόνην </a:t>
            </a:r>
            <a:r>
              <a:rPr lang="el-GR" sz="3300" i="1" kern="100" dirty="0" err="1">
                <a:effectLst/>
                <a:latin typeface="Palatino Linotype" panose="02040502050505030304" pitchFamily="18" charset="0"/>
                <a:ea typeface="Aptos" panose="020B0004020202020204" pitchFamily="34" charset="0"/>
                <a:cs typeface="Times New Roman" panose="02020603050405020304" pitchFamily="18" charset="0"/>
              </a:rPr>
              <a:t>χορηγὸν</a:t>
            </a:r>
            <a:r>
              <a:rPr lang="el-GR" sz="33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3300" i="1" kern="100" dirty="0" err="1">
                <a:effectLst/>
                <a:latin typeface="Palatino Linotype" panose="02040502050505030304" pitchFamily="18" charset="0"/>
                <a:ea typeface="Aptos" panose="020B0004020202020204" pitchFamily="34" charset="0"/>
                <a:cs typeface="Times New Roman" panose="02020603050405020304" pitchFamily="18" charset="0"/>
              </a:rPr>
              <a:t>ἡμῖν</a:t>
            </a:r>
            <a:r>
              <a:rPr lang="el-GR" sz="33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3300" i="1" kern="100" dirty="0" err="1">
                <a:effectLst/>
                <a:latin typeface="Palatino Linotype" panose="02040502050505030304" pitchFamily="18" charset="0"/>
                <a:ea typeface="Aptos" panose="020B0004020202020204" pitchFamily="34" charset="0"/>
                <a:cs typeface="Times New Roman" panose="02020603050405020304" pitchFamily="18" charset="0"/>
              </a:rPr>
              <a:t>τῶν</a:t>
            </a:r>
            <a:r>
              <a:rPr lang="el-GR" sz="33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3300" i="1" kern="100" dirty="0" err="1">
                <a:effectLst/>
                <a:latin typeface="Palatino Linotype" panose="02040502050505030304" pitchFamily="18" charset="0"/>
                <a:ea typeface="Aptos" panose="020B0004020202020204" pitchFamily="34" charset="0"/>
                <a:cs typeface="Times New Roman" panose="02020603050405020304" pitchFamily="18" charset="0"/>
              </a:rPr>
              <a:t>ἀγαθῶν</a:t>
            </a:r>
            <a:r>
              <a:rPr lang="el-GR" sz="33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3300" i="1" kern="100" dirty="0" err="1">
                <a:effectLst/>
                <a:latin typeface="Palatino Linotype" panose="02040502050505030304" pitchFamily="18" charset="0"/>
                <a:ea typeface="Aptos" panose="020B0004020202020204" pitchFamily="34" charset="0"/>
                <a:cs typeface="Times New Roman" panose="02020603050405020304" pitchFamily="18" charset="0"/>
              </a:rPr>
              <a:t>ἁπάντων</a:t>
            </a:r>
            <a:r>
              <a:rPr lang="el-GR" sz="33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3300" i="1" kern="100" dirty="0" err="1">
                <a:effectLst/>
                <a:latin typeface="Palatino Linotype" panose="02040502050505030304" pitchFamily="18" charset="0"/>
                <a:ea typeface="Aptos" panose="020B0004020202020204" pitchFamily="34" charset="0"/>
                <a:cs typeface="Times New Roman" panose="02020603050405020304" pitchFamily="18" charset="0"/>
              </a:rPr>
              <a:t>τὴν</a:t>
            </a:r>
            <a:r>
              <a:rPr lang="el-GR" sz="33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3300" i="1" kern="100" dirty="0" err="1">
                <a:effectLst/>
                <a:latin typeface="Palatino Linotype" panose="02040502050505030304" pitchFamily="18" charset="0"/>
                <a:ea typeface="Aptos" panose="020B0004020202020204" pitchFamily="34" charset="0"/>
                <a:cs typeface="Times New Roman" panose="02020603050405020304" pitchFamily="18" charset="0"/>
              </a:rPr>
              <a:t>τῶν</a:t>
            </a:r>
            <a:r>
              <a:rPr lang="el-GR" sz="3300" i="1" kern="100" dirty="0">
                <a:effectLst/>
                <a:latin typeface="Palatino Linotype" panose="02040502050505030304" pitchFamily="18" charset="0"/>
                <a:ea typeface="Aptos" panose="020B0004020202020204" pitchFamily="34" charset="0"/>
                <a:cs typeface="Times New Roman" panose="02020603050405020304" pitchFamily="18" charset="0"/>
              </a:rPr>
              <a:t> μυστηρίων δύναμιν </a:t>
            </a:r>
            <a:r>
              <a:rPr lang="el-GR" sz="3300" i="1" kern="100" dirty="0" err="1">
                <a:effectLst/>
                <a:latin typeface="Palatino Linotype" panose="02040502050505030304" pitchFamily="18" charset="0"/>
                <a:ea typeface="Aptos" panose="020B0004020202020204" pitchFamily="34" charset="0"/>
                <a:cs typeface="Times New Roman" panose="02020603050405020304" pitchFamily="18" charset="0"/>
              </a:rPr>
              <a:t>εἶναι</a:t>
            </a:r>
            <a:r>
              <a:rPr lang="el-GR" sz="3300"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3300" i="1" kern="100" dirty="0" err="1">
                <a:effectLst/>
                <a:latin typeface="Palatino Linotype" panose="02040502050505030304" pitchFamily="18" charset="0"/>
                <a:ea typeface="Aptos" panose="020B0004020202020204" pitchFamily="34" charset="0"/>
                <a:cs typeface="Times New Roman" panose="02020603050405020304" pitchFamily="18" charset="0"/>
              </a:rPr>
              <a:t>Περὶ</a:t>
            </a:r>
            <a:r>
              <a:rPr lang="el-GR" sz="33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3300" i="1" kern="100" dirty="0" err="1">
                <a:effectLst/>
                <a:latin typeface="Palatino Linotype" panose="02040502050505030304" pitchFamily="18" charset="0"/>
                <a:ea typeface="Aptos" panose="020B0004020202020204" pitchFamily="34" charset="0"/>
                <a:cs typeface="Times New Roman" panose="02020603050405020304" pitchFamily="18" charset="0"/>
              </a:rPr>
              <a:t>τῆς</a:t>
            </a:r>
            <a:r>
              <a:rPr lang="el-GR" sz="33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3300" i="1" kern="100" dirty="0" err="1">
                <a:effectLst/>
                <a:latin typeface="Palatino Linotype" panose="02040502050505030304" pitchFamily="18" charset="0"/>
                <a:ea typeface="Aptos" panose="020B0004020202020204" pitchFamily="34" charset="0"/>
                <a:cs typeface="Times New Roman" panose="02020603050405020304" pitchFamily="18" charset="0"/>
              </a:rPr>
              <a:t>ἐν</a:t>
            </a:r>
            <a:r>
              <a:rPr lang="el-GR" sz="33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3300" i="1" kern="100" dirty="0" err="1">
                <a:effectLst/>
                <a:latin typeface="Palatino Linotype" panose="02040502050505030304" pitchFamily="18" charset="0"/>
                <a:ea typeface="Aptos" panose="020B0004020202020204" pitchFamily="34" charset="0"/>
                <a:cs typeface="Times New Roman" panose="02020603050405020304" pitchFamily="18" charset="0"/>
              </a:rPr>
              <a:t>Χριστῷ</a:t>
            </a:r>
            <a:r>
              <a:rPr lang="el-GR" sz="33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3300" i="1" kern="100" dirty="0" err="1">
                <a:effectLst/>
                <a:latin typeface="Palatino Linotype" panose="02040502050505030304" pitchFamily="18" charset="0"/>
                <a:ea typeface="Aptos" panose="020B0004020202020204" pitchFamily="34" charset="0"/>
                <a:cs typeface="Times New Roman" panose="02020603050405020304" pitchFamily="18" charset="0"/>
              </a:rPr>
              <a:t>ζωῆς</a:t>
            </a:r>
            <a:r>
              <a:rPr lang="el-GR" sz="3300" i="1" kern="100" dirty="0">
                <a:effectLst/>
                <a:latin typeface="Palatino Linotype" panose="02040502050505030304" pitchFamily="18" charset="0"/>
                <a:ea typeface="Aptos" panose="020B0004020202020204" pitchFamily="34" charset="0"/>
                <a:cs typeface="Times New Roman" panose="02020603050405020304" pitchFamily="18" charset="0"/>
              </a:rPr>
              <a:t>. Λόγος Γ΄,</a:t>
            </a:r>
            <a:r>
              <a:rPr lang="el-GR" sz="3300"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n-GB" sz="3300" kern="100" dirty="0">
                <a:effectLst/>
                <a:latin typeface="Palatino Linotype" panose="02040502050505030304" pitchFamily="18" charset="0"/>
                <a:ea typeface="Aptos" panose="020B0004020202020204" pitchFamily="34" charset="0"/>
                <a:cs typeface="Times New Roman" panose="02020603050405020304" pitchFamily="18" charset="0"/>
              </a:rPr>
              <a:t>PG</a:t>
            </a:r>
            <a:r>
              <a:rPr lang="el-GR" sz="3300" kern="100" dirty="0">
                <a:effectLst/>
                <a:latin typeface="Palatino Linotype" panose="02040502050505030304" pitchFamily="18" charset="0"/>
                <a:ea typeface="Aptos" panose="020B0004020202020204" pitchFamily="34" charset="0"/>
                <a:cs typeface="Times New Roman" panose="02020603050405020304" pitchFamily="18" charset="0"/>
              </a:rPr>
              <a:t> 150, 577</a:t>
            </a:r>
            <a:r>
              <a:rPr lang="en-GB" sz="3300" kern="100" dirty="0">
                <a:effectLst/>
                <a:latin typeface="Palatino Linotype" panose="02040502050505030304" pitchFamily="18" charset="0"/>
                <a:ea typeface="Aptos" panose="020B0004020202020204" pitchFamily="34" charset="0"/>
                <a:cs typeface="Times New Roman" panose="02020603050405020304" pitchFamily="18" charset="0"/>
              </a:rPr>
              <a:t>C</a:t>
            </a:r>
            <a:r>
              <a:rPr lang="el-GR" sz="3300" kern="100" dirty="0">
                <a:effectLst/>
                <a:latin typeface="Palatino Linotype" panose="02040502050505030304" pitchFamily="18" charset="0"/>
                <a:ea typeface="Aptos" panose="020B0004020202020204" pitchFamily="34" charset="0"/>
                <a:cs typeface="Times New Roman" panose="02020603050405020304" pitchFamily="18" charset="0"/>
              </a:rPr>
              <a:t>). </a:t>
            </a:r>
          </a:p>
          <a:p>
            <a:r>
              <a:rPr lang="el-GR" sz="3300" kern="100" dirty="0">
                <a:solidFill>
                  <a:schemeClr val="accent1"/>
                </a:solidFill>
                <a:effectLst/>
                <a:latin typeface="Palatino Linotype" panose="02040502050505030304" pitchFamily="18" charset="0"/>
                <a:ea typeface="Aptos" panose="020B0004020202020204" pitchFamily="34" charset="0"/>
                <a:cs typeface="Times New Roman" panose="02020603050405020304" pitchFamily="18" charset="0"/>
              </a:rPr>
              <a:t>Με τον αφυπνιστικό του λόγο, ο Νικόλαος </a:t>
            </a:r>
            <a:r>
              <a:rPr lang="el-GR" sz="3300" kern="100" dirty="0" err="1">
                <a:solidFill>
                  <a:schemeClr val="accent1"/>
                </a:solidFill>
                <a:effectLst/>
                <a:latin typeface="Palatino Linotype" panose="02040502050505030304" pitchFamily="18" charset="0"/>
                <a:ea typeface="Aptos" panose="020B0004020202020204" pitchFamily="34" charset="0"/>
                <a:cs typeface="Times New Roman" panose="02020603050405020304" pitchFamily="18" charset="0"/>
              </a:rPr>
              <a:t>Καβάσιλας</a:t>
            </a:r>
            <a:r>
              <a:rPr lang="el-GR" sz="3300" kern="100" dirty="0">
                <a:solidFill>
                  <a:schemeClr val="accent1"/>
                </a:solidFill>
                <a:effectLst/>
                <a:latin typeface="Palatino Linotype" panose="02040502050505030304" pitchFamily="18" charset="0"/>
                <a:ea typeface="Aptos" panose="020B0004020202020204" pitchFamily="34" charset="0"/>
                <a:cs typeface="Times New Roman" panose="02020603050405020304" pitchFamily="18" charset="0"/>
              </a:rPr>
              <a:t> καλεί τους πιστούς «</a:t>
            </a:r>
            <a:r>
              <a:rPr lang="el-GR" sz="3300" i="1" kern="100" dirty="0" err="1">
                <a:solidFill>
                  <a:schemeClr val="accent1"/>
                </a:solidFill>
                <a:effectLst/>
                <a:latin typeface="Palatino Linotype" panose="02040502050505030304" pitchFamily="18" charset="0"/>
                <a:ea typeface="Aptos" panose="020B0004020202020204" pitchFamily="34" charset="0"/>
                <a:cs typeface="Times New Roman" panose="02020603050405020304" pitchFamily="18" charset="0"/>
              </a:rPr>
              <a:t>μὴ</a:t>
            </a:r>
            <a:r>
              <a:rPr lang="el-GR" sz="3300" i="1" kern="100" dirty="0">
                <a:solidFill>
                  <a:schemeClr val="accent1"/>
                </a:solidFill>
                <a:effectLst/>
                <a:latin typeface="Palatino Linotype" panose="02040502050505030304" pitchFamily="18" charset="0"/>
                <a:ea typeface="Aptos" panose="020B0004020202020204" pitchFamily="34" charset="0"/>
                <a:cs typeface="Times New Roman" panose="02020603050405020304" pitchFamily="18" charset="0"/>
              </a:rPr>
              <a:t> </a:t>
            </a:r>
            <a:r>
              <a:rPr lang="el-GR" sz="3300" i="1" kern="100" dirty="0" err="1">
                <a:solidFill>
                  <a:schemeClr val="accent1"/>
                </a:solidFill>
                <a:effectLst/>
                <a:latin typeface="Palatino Linotype" panose="02040502050505030304" pitchFamily="18" charset="0"/>
                <a:ea typeface="Aptos" panose="020B0004020202020204" pitchFamily="34" charset="0"/>
                <a:cs typeface="Times New Roman" panose="02020603050405020304" pitchFamily="18" charset="0"/>
              </a:rPr>
              <a:t>προδοῦναι</a:t>
            </a:r>
            <a:r>
              <a:rPr lang="el-GR" sz="3300" i="1" kern="100" dirty="0">
                <a:solidFill>
                  <a:schemeClr val="accent1"/>
                </a:solidFill>
                <a:effectLst/>
                <a:latin typeface="Palatino Linotype" panose="02040502050505030304" pitchFamily="18" charset="0"/>
                <a:ea typeface="Aptos" panose="020B0004020202020204" pitchFamily="34" charset="0"/>
                <a:cs typeface="Times New Roman" panose="02020603050405020304" pitchFamily="18" charset="0"/>
              </a:rPr>
              <a:t> </a:t>
            </a:r>
            <a:r>
              <a:rPr lang="el-GR" sz="3300" i="1" kern="100" dirty="0" err="1">
                <a:solidFill>
                  <a:schemeClr val="accent1"/>
                </a:solidFill>
                <a:effectLst/>
                <a:latin typeface="Palatino Linotype" panose="02040502050505030304" pitchFamily="18" charset="0"/>
                <a:ea typeface="Aptos" panose="020B0004020202020204" pitchFamily="34" charset="0"/>
                <a:cs typeface="Times New Roman" panose="02020603050405020304" pitchFamily="18" charset="0"/>
              </a:rPr>
              <a:t>τὸν</a:t>
            </a:r>
            <a:r>
              <a:rPr lang="el-GR" sz="3300" i="1" kern="100" dirty="0">
                <a:solidFill>
                  <a:schemeClr val="accent1"/>
                </a:solidFill>
                <a:effectLst/>
                <a:latin typeface="Palatino Linotype" panose="02040502050505030304" pitchFamily="18" charset="0"/>
                <a:ea typeface="Aptos" panose="020B0004020202020204" pitchFamily="34" charset="0"/>
                <a:cs typeface="Times New Roman" panose="02020603050405020304" pitchFamily="18" charset="0"/>
              </a:rPr>
              <a:t> </a:t>
            </a:r>
            <a:r>
              <a:rPr lang="el-GR" sz="3300" i="1" kern="100" dirty="0" err="1">
                <a:solidFill>
                  <a:schemeClr val="accent1"/>
                </a:solidFill>
                <a:effectLst/>
                <a:latin typeface="Palatino Linotype" panose="02040502050505030304" pitchFamily="18" charset="0"/>
                <a:ea typeface="Aptos" panose="020B0004020202020204" pitchFamily="34" charset="0"/>
                <a:cs typeface="Times New Roman" panose="02020603050405020304" pitchFamily="18" charset="0"/>
              </a:rPr>
              <a:t>θησαυρὸν</a:t>
            </a:r>
            <a:r>
              <a:rPr lang="el-GR" sz="3300" kern="100" dirty="0">
                <a:solidFill>
                  <a:schemeClr val="accent1"/>
                </a:solidFill>
                <a:effectLst/>
                <a:latin typeface="Palatino Linotype" panose="02040502050505030304" pitchFamily="18" charset="0"/>
                <a:ea typeface="Aptos" panose="020B0004020202020204" pitchFamily="34" charset="0"/>
                <a:cs typeface="Times New Roman" panose="02020603050405020304" pitchFamily="18" charset="0"/>
              </a:rPr>
              <a:t>» που τους δόθηκε μέσω του χρίσματος. Καταγράφοντας ο </a:t>
            </a:r>
            <a:r>
              <a:rPr lang="el-GR" sz="3300" kern="100" dirty="0" err="1">
                <a:solidFill>
                  <a:schemeClr val="accent1"/>
                </a:solidFill>
                <a:effectLst/>
                <a:latin typeface="Palatino Linotype" panose="02040502050505030304" pitchFamily="18" charset="0"/>
                <a:ea typeface="Aptos" panose="020B0004020202020204" pitchFamily="34" charset="0"/>
                <a:cs typeface="Times New Roman" panose="02020603050405020304" pitchFamily="18" charset="0"/>
              </a:rPr>
              <a:t>Καβάσιλας</a:t>
            </a:r>
            <a:r>
              <a:rPr lang="el-GR" sz="3300" kern="100" dirty="0">
                <a:solidFill>
                  <a:schemeClr val="accent1"/>
                </a:solidFill>
                <a:effectLst/>
                <a:latin typeface="Palatino Linotype" panose="02040502050505030304" pitchFamily="18" charset="0"/>
                <a:ea typeface="Aptos" panose="020B0004020202020204" pitchFamily="34" charset="0"/>
                <a:cs typeface="Times New Roman" panose="02020603050405020304" pitchFamily="18" charset="0"/>
              </a:rPr>
              <a:t> τα λόγια του αποστόλου Παύλου προς τον Τιμόθεο «</a:t>
            </a:r>
            <a:r>
              <a:rPr lang="el-GR" sz="3300" i="1" kern="100" dirty="0" err="1">
                <a:solidFill>
                  <a:schemeClr val="accent1"/>
                </a:solidFill>
                <a:effectLst/>
                <a:latin typeface="Palatino Linotype" panose="02040502050505030304" pitchFamily="18" charset="0"/>
                <a:ea typeface="Aptos" panose="020B0004020202020204" pitchFamily="34" charset="0"/>
                <a:cs typeface="Times New Roman" panose="02020603050405020304" pitchFamily="18" charset="0"/>
              </a:rPr>
              <a:t>μὴ</a:t>
            </a:r>
            <a:r>
              <a:rPr lang="el-GR" sz="3300" i="1" kern="100" dirty="0">
                <a:solidFill>
                  <a:schemeClr val="accent1"/>
                </a:solidFill>
                <a:effectLst/>
                <a:latin typeface="Palatino Linotype" panose="02040502050505030304" pitchFamily="18" charset="0"/>
                <a:ea typeface="Aptos" panose="020B0004020202020204" pitchFamily="34" charset="0"/>
                <a:cs typeface="Times New Roman" panose="02020603050405020304" pitchFamily="18" charset="0"/>
              </a:rPr>
              <a:t> </a:t>
            </a:r>
            <a:r>
              <a:rPr lang="el-GR" sz="3300" i="1" kern="100" dirty="0" err="1">
                <a:solidFill>
                  <a:schemeClr val="accent1"/>
                </a:solidFill>
                <a:effectLst/>
                <a:latin typeface="Palatino Linotype" panose="02040502050505030304" pitchFamily="18" charset="0"/>
                <a:ea typeface="Aptos" panose="020B0004020202020204" pitchFamily="34" charset="0"/>
                <a:cs typeface="Times New Roman" panose="02020603050405020304" pitchFamily="18" charset="0"/>
              </a:rPr>
              <a:t>ἀμέλει</a:t>
            </a:r>
            <a:r>
              <a:rPr lang="el-GR" sz="3300" i="1" kern="100" dirty="0">
                <a:solidFill>
                  <a:schemeClr val="accent1"/>
                </a:solidFill>
                <a:effectLst/>
                <a:latin typeface="Palatino Linotype" panose="02040502050505030304" pitchFamily="18" charset="0"/>
                <a:ea typeface="Aptos" panose="020B0004020202020204" pitchFamily="34" charset="0"/>
                <a:cs typeface="Times New Roman" panose="02020603050405020304" pitchFamily="18" charset="0"/>
              </a:rPr>
              <a:t> </a:t>
            </a:r>
            <a:r>
              <a:rPr lang="el-GR" sz="3300" i="1" kern="100" dirty="0" err="1">
                <a:solidFill>
                  <a:schemeClr val="accent1"/>
                </a:solidFill>
                <a:effectLst/>
                <a:latin typeface="Palatino Linotype" panose="02040502050505030304" pitchFamily="18" charset="0"/>
                <a:ea typeface="Aptos" panose="020B0004020202020204" pitchFamily="34" charset="0"/>
                <a:cs typeface="Times New Roman" panose="02020603050405020304" pitchFamily="18" charset="0"/>
              </a:rPr>
              <a:t>τοῦ</a:t>
            </a:r>
            <a:r>
              <a:rPr lang="el-GR" sz="3300" i="1" kern="100" dirty="0">
                <a:solidFill>
                  <a:schemeClr val="accent1"/>
                </a:solidFill>
                <a:effectLst/>
                <a:latin typeface="Palatino Linotype" panose="02040502050505030304" pitchFamily="18" charset="0"/>
                <a:ea typeface="Aptos" panose="020B0004020202020204" pitchFamily="34" charset="0"/>
                <a:cs typeface="Times New Roman" panose="02020603050405020304" pitchFamily="18" charset="0"/>
              </a:rPr>
              <a:t> </a:t>
            </a:r>
            <a:r>
              <a:rPr lang="el-GR" sz="3300" i="1" kern="100" dirty="0" err="1">
                <a:solidFill>
                  <a:schemeClr val="accent1"/>
                </a:solidFill>
                <a:effectLst/>
                <a:latin typeface="Palatino Linotype" panose="02040502050505030304" pitchFamily="18" charset="0"/>
                <a:ea typeface="Aptos" panose="020B0004020202020204" pitchFamily="34" charset="0"/>
                <a:cs typeface="Times New Roman" panose="02020603050405020304" pitchFamily="18" charset="0"/>
              </a:rPr>
              <a:t>ἐν</a:t>
            </a:r>
            <a:r>
              <a:rPr lang="el-GR" sz="3300" i="1" kern="100" dirty="0">
                <a:solidFill>
                  <a:schemeClr val="accent1"/>
                </a:solidFill>
                <a:effectLst/>
                <a:latin typeface="Palatino Linotype" panose="02040502050505030304" pitchFamily="18" charset="0"/>
                <a:ea typeface="Aptos" panose="020B0004020202020204" pitchFamily="34" charset="0"/>
                <a:cs typeface="Times New Roman" panose="02020603050405020304" pitchFamily="18" charset="0"/>
              </a:rPr>
              <a:t> </a:t>
            </a:r>
            <a:r>
              <a:rPr lang="el-GR" sz="3300" i="1" kern="100" dirty="0" err="1">
                <a:solidFill>
                  <a:schemeClr val="accent1"/>
                </a:solidFill>
                <a:effectLst/>
                <a:latin typeface="Palatino Linotype" panose="02040502050505030304" pitchFamily="18" charset="0"/>
                <a:ea typeface="Aptos" panose="020B0004020202020204" pitchFamily="34" charset="0"/>
                <a:cs typeface="Times New Roman" panose="02020603050405020304" pitchFamily="18" charset="0"/>
              </a:rPr>
              <a:t>σοὶ</a:t>
            </a:r>
            <a:r>
              <a:rPr lang="el-GR" sz="3300" i="1" kern="100" dirty="0">
                <a:solidFill>
                  <a:schemeClr val="accent1"/>
                </a:solidFill>
                <a:effectLst/>
                <a:latin typeface="Palatino Linotype" panose="02040502050505030304" pitchFamily="18" charset="0"/>
                <a:ea typeface="Aptos" panose="020B0004020202020204" pitchFamily="34" charset="0"/>
                <a:cs typeface="Times New Roman" panose="02020603050405020304" pitchFamily="18" charset="0"/>
              </a:rPr>
              <a:t> χαρίσματος</a:t>
            </a:r>
            <a:r>
              <a:rPr lang="el-GR" sz="3300" kern="100" dirty="0">
                <a:solidFill>
                  <a:schemeClr val="accent1"/>
                </a:solidFill>
                <a:effectLst/>
                <a:latin typeface="Palatino Linotype" panose="02040502050505030304" pitchFamily="18" charset="0"/>
                <a:ea typeface="Aptos" panose="020B0004020202020204" pitchFamily="34" charset="0"/>
                <a:cs typeface="Times New Roman" panose="02020603050405020304" pitchFamily="18" charset="0"/>
              </a:rPr>
              <a:t>» (Α΄ Τιμ. 4,14) παίρνει αφορμή για να τονίσει πως το δώρο που οι χριστιανοί δέχτηκαν με το χρίσμα είναι </a:t>
            </a:r>
            <a:r>
              <a:rPr lang="el-GR" sz="3300" kern="100" dirty="0" err="1">
                <a:solidFill>
                  <a:schemeClr val="accent1"/>
                </a:solidFill>
                <a:effectLst/>
                <a:latin typeface="Palatino Linotype" panose="02040502050505030304" pitchFamily="18" charset="0"/>
                <a:ea typeface="Aptos" panose="020B0004020202020204" pitchFamily="34" charset="0"/>
                <a:cs typeface="Times New Roman" panose="02020603050405020304" pitchFamily="18" charset="0"/>
              </a:rPr>
              <a:t>δώρον</a:t>
            </a:r>
            <a:r>
              <a:rPr lang="el-GR" sz="3300" kern="100" dirty="0">
                <a:solidFill>
                  <a:schemeClr val="accent1"/>
                </a:solidFill>
                <a:effectLst/>
                <a:latin typeface="Palatino Linotype" panose="02040502050505030304" pitchFamily="18" charset="0"/>
                <a:ea typeface="Aptos" panose="020B0004020202020204" pitchFamily="34" charset="0"/>
                <a:cs typeface="Times New Roman" panose="02020603050405020304" pitchFamily="18" charset="0"/>
              </a:rPr>
              <a:t> άδωρον αν δεν ενεργοποιηθεί. Χρειάζεται κόπος, αγρυπνία, ώστε τα χαρίσματα του Αγίου Πνεύματος να είναι ενεργά στολίζοντας και αγιάζοντας με τη χάρη τους την ψυχή κάθε πιστού (</a:t>
            </a:r>
            <a:r>
              <a:rPr lang="el-GR" sz="3300" i="1" kern="100" dirty="0" err="1">
                <a:solidFill>
                  <a:schemeClr val="accent1"/>
                </a:solidFill>
                <a:effectLst/>
                <a:latin typeface="Palatino Linotype" panose="02040502050505030304" pitchFamily="18" charset="0"/>
                <a:ea typeface="Aptos" panose="020B0004020202020204" pitchFamily="34" charset="0"/>
                <a:cs typeface="Times New Roman" panose="02020603050405020304" pitchFamily="18" charset="0"/>
              </a:rPr>
              <a:t>Περὶ</a:t>
            </a:r>
            <a:r>
              <a:rPr lang="el-GR" sz="3300" i="1" kern="100" dirty="0">
                <a:solidFill>
                  <a:schemeClr val="accent1"/>
                </a:solidFill>
                <a:effectLst/>
                <a:latin typeface="Palatino Linotype" panose="02040502050505030304" pitchFamily="18" charset="0"/>
                <a:ea typeface="Aptos" panose="020B0004020202020204" pitchFamily="34" charset="0"/>
                <a:cs typeface="Times New Roman" panose="02020603050405020304" pitchFamily="18" charset="0"/>
              </a:rPr>
              <a:t> </a:t>
            </a:r>
            <a:r>
              <a:rPr lang="el-GR" sz="3300" i="1" kern="100" dirty="0" err="1">
                <a:solidFill>
                  <a:schemeClr val="accent1"/>
                </a:solidFill>
                <a:effectLst/>
                <a:latin typeface="Palatino Linotype" panose="02040502050505030304" pitchFamily="18" charset="0"/>
                <a:ea typeface="Aptos" panose="020B0004020202020204" pitchFamily="34" charset="0"/>
                <a:cs typeface="Times New Roman" panose="02020603050405020304" pitchFamily="18" charset="0"/>
              </a:rPr>
              <a:t>τῆς</a:t>
            </a:r>
            <a:r>
              <a:rPr lang="el-GR" sz="3300" i="1" kern="100" dirty="0">
                <a:solidFill>
                  <a:schemeClr val="accent1"/>
                </a:solidFill>
                <a:effectLst/>
                <a:latin typeface="Palatino Linotype" panose="02040502050505030304" pitchFamily="18" charset="0"/>
                <a:ea typeface="Aptos" panose="020B0004020202020204" pitchFamily="34" charset="0"/>
                <a:cs typeface="Times New Roman" panose="02020603050405020304" pitchFamily="18" charset="0"/>
              </a:rPr>
              <a:t> </a:t>
            </a:r>
            <a:r>
              <a:rPr lang="el-GR" sz="3300" i="1" kern="100" dirty="0" err="1">
                <a:solidFill>
                  <a:schemeClr val="accent1"/>
                </a:solidFill>
                <a:effectLst/>
                <a:latin typeface="Palatino Linotype" panose="02040502050505030304" pitchFamily="18" charset="0"/>
                <a:ea typeface="Aptos" panose="020B0004020202020204" pitchFamily="34" charset="0"/>
                <a:cs typeface="Times New Roman" panose="02020603050405020304" pitchFamily="18" charset="0"/>
              </a:rPr>
              <a:t>ἐν</a:t>
            </a:r>
            <a:r>
              <a:rPr lang="el-GR" sz="3300" i="1" kern="100" dirty="0">
                <a:solidFill>
                  <a:schemeClr val="accent1"/>
                </a:solidFill>
                <a:effectLst/>
                <a:latin typeface="Palatino Linotype" panose="02040502050505030304" pitchFamily="18" charset="0"/>
                <a:ea typeface="Aptos" panose="020B0004020202020204" pitchFamily="34" charset="0"/>
                <a:cs typeface="Times New Roman" panose="02020603050405020304" pitchFamily="18" charset="0"/>
              </a:rPr>
              <a:t> </a:t>
            </a:r>
            <a:r>
              <a:rPr lang="el-GR" sz="3300" i="1" kern="100" dirty="0" err="1">
                <a:solidFill>
                  <a:schemeClr val="accent1"/>
                </a:solidFill>
                <a:effectLst/>
                <a:latin typeface="Palatino Linotype" panose="02040502050505030304" pitchFamily="18" charset="0"/>
                <a:ea typeface="Aptos" panose="020B0004020202020204" pitchFamily="34" charset="0"/>
                <a:cs typeface="Times New Roman" panose="02020603050405020304" pitchFamily="18" charset="0"/>
              </a:rPr>
              <a:t>Χριστῷ</a:t>
            </a:r>
            <a:r>
              <a:rPr lang="el-GR" sz="3300" i="1" kern="100" dirty="0">
                <a:solidFill>
                  <a:schemeClr val="accent1"/>
                </a:solidFill>
                <a:effectLst/>
                <a:latin typeface="Palatino Linotype" panose="02040502050505030304" pitchFamily="18" charset="0"/>
                <a:ea typeface="Aptos" panose="020B0004020202020204" pitchFamily="34" charset="0"/>
                <a:cs typeface="Times New Roman" panose="02020603050405020304" pitchFamily="18" charset="0"/>
              </a:rPr>
              <a:t> </a:t>
            </a:r>
            <a:r>
              <a:rPr lang="el-GR" sz="3300" i="1" kern="100" dirty="0" err="1">
                <a:solidFill>
                  <a:schemeClr val="accent1"/>
                </a:solidFill>
                <a:effectLst/>
                <a:latin typeface="Palatino Linotype" panose="02040502050505030304" pitchFamily="18" charset="0"/>
                <a:ea typeface="Aptos" panose="020B0004020202020204" pitchFamily="34" charset="0"/>
                <a:cs typeface="Times New Roman" panose="02020603050405020304" pitchFamily="18" charset="0"/>
              </a:rPr>
              <a:t>ζωῆς</a:t>
            </a:r>
            <a:r>
              <a:rPr lang="el-GR" sz="3300" i="1" kern="100" dirty="0">
                <a:solidFill>
                  <a:schemeClr val="accent1"/>
                </a:solidFill>
                <a:effectLst/>
                <a:latin typeface="Palatino Linotype" panose="02040502050505030304" pitchFamily="18" charset="0"/>
                <a:ea typeface="Aptos" panose="020B0004020202020204" pitchFamily="34" charset="0"/>
                <a:cs typeface="Times New Roman" panose="02020603050405020304" pitchFamily="18" charset="0"/>
              </a:rPr>
              <a:t>. Λόγος Γ΄,</a:t>
            </a:r>
            <a:r>
              <a:rPr lang="el-GR" sz="3300" kern="100" dirty="0">
                <a:solidFill>
                  <a:schemeClr val="accent1"/>
                </a:solidFill>
                <a:effectLst/>
                <a:latin typeface="Palatino Linotype" panose="02040502050505030304" pitchFamily="18" charset="0"/>
                <a:ea typeface="Aptos" panose="020B0004020202020204" pitchFamily="34" charset="0"/>
                <a:cs typeface="Times New Roman" panose="02020603050405020304" pitchFamily="18" charset="0"/>
              </a:rPr>
              <a:t> </a:t>
            </a:r>
            <a:r>
              <a:rPr lang="en-GB" sz="3300" kern="100" dirty="0">
                <a:solidFill>
                  <a:schemeClr val="accent1"/>
                </a:solidFill>
                <a:effectLst/>
                <a:latin typeface="Palatino Linotype" panose="02040502050505030304" pitchFamily="18" charset="0"/>
                <a:ea typeface="Aptos" panose="020B0004020202020204" pitchFamily="34" charset="0"/>
                <a:cs typeface="Times New Roman" panose="02020603050405020304" pitchFamily="18" charset="0"/>
              </a:rPr>
              <a:t>PG</a:t>
            </a:r>
            <a:r>
              <a:rPr lang="el-GR" sz="3300" kern="100" dirty="0">
                <a:solidFill>
                  <a:schemeClr val="accent1"/>
                </a:solidFill>
                <a:effectLst/>
                <a:latin typeface="Palatino Linotype" panose="02040502050505030304" pitchFamily="18" charset="0"/>
                <a:ea typeface="Aptos" panose="020B0004020202020204" pitchFamily="34" charset="0"/>
                <a:cs typeface="Times New Roman" panose="02020603050405020304" pitchFamily="18" charset="0"/>
              </a:rPr>
              <a:t> 150, 576</a:t>
            </a:r>
            <a:r>
              <a:rPr lang="en-GB" sz="3300" kern="100" dirty="0">
                <a:solidFill>
                  <a:schemeClr val="accent1"/>
                </a:solidFill>
                <a:effectLst/>
                <a:latin typeface="Palatino Linotype" panose="02040502050505030304" pitchFamily="18" charset="0"/>
                <a:ea typeface="Aptos" panose="020B0004020202020204" pitchFamily="34" charset="0"/>
                <a:cs typeface="Times New Roman" panose="02020603050405020304" pitchFamily="18" charset="0"/>
              </a:rPr>
              <a:t>D</a:t>
            </a:r>
            <a:r>
              <a:rPr lang="el-GR" sz="3300" kern="100" dirty="0">
                <a:solidFill>
                  <a:schemeClr val="accent1"/>
                </a:solidFill>
                <a:effectLst/>
                <a:latin typeface="Palatino Linotype" panose="02040502050505030304" pitchFamily="18" charset="0"/>
                <a:ea typeface="Aptos" panose="020B0004020202020204" pitchFamily="34" charset="0"/>
                <a:cs typeface="Times New Roman" panose="02020603050405020304" pitchFamily="18" charset="0"/>
              </a:rPr>
              <a:t>). </a:t>
            </a:r>
          </a:p>
          <a:p>
            <a:r>
              <a:rPr lang="el-GR" sz="3300" kern="100" dirty="0">
                <a:effectLst/>
                <a:latin typeface="Palatino Linotype" panose="02040502050505030304" pitchFamily="18" charset="0"/>
                <a:ea typeface="Aptos" panose="020B0004020202020204" pitchFamily="34" charset="0"/>
                <a:cs typeface="Times New Roman" panose="02020603050405020304" pitchFamily="18" charset="0"/>
              </a:rPr>
              <a:t>Αλλά ακόμη και αν ο άνθρωπος διάγει μία ζωή πνευματικής ραθυμίας γεμάτη ασωτία και αμαρτία, ναι μεν ατονεί η ενέργεια του ζωοποιού Πνεύματος που έλαβε μέσα του με το χρίσμα, αλλά δεν καταστρέφεται. Επειδή ο Χριστός, με όλους τους τρόπους της θείας αγάπης του, ακόμη και σε αυτούς τους ανθρώπους «</a:t>
            </a:r>
            <a:r>
              <a:rPr lang="el-GR" sz="3300" i="1" kern="100" dirty="0" err="1">
                <a:effectLst/>
                <a:latin typeface="Palatino Linotype" panose="02040502050505030304" pitchFamily="18" charset="0"/>
                <a:ea typeface="Aptos" panose="020B0004020202020204" pitchFamily="34" charset="0"/>
                <a:cs typeface="Times New Roman" panose="02020603050405020304" pitchFamily="18" charset="0"/>
              </a:rPr>
              <a:t>ὕστερον</a:t>
            </a:r>
            <a:r>
              <a:rPr lang="el-GR" sz="33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3300" i="1" kern="100" dirty="0" err="1">
                <a:effectLst/>
                <a:latin typeface="Palatino Linotype" panose="02040502050505030304" pitchFamily="18" charset="0"/>
                <a:ea typeface="Aptos" panose="020B0004020202020204" pitchFamily="34" charset="0"/>
                <a:cs typeface="Times New Roman" panose="02020603050405020304" pitchFamily="18" charset="0"/>
              </a:rPr>
              <a:t>ὧν</a:t>
            </a:r>
            <a:r>
              <a:rPr lang="el-GR" sz="33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3300" i="1" kern="100" dirty="0" err="1">
                <a:effectLst/>
                <a:latin typeface="Palatino Linotype" panose="02040502050505030304" pitchFamily="18" charset="0"/>
                <a:ea typeface="Aptos" panose="020B0004020202020204" pitchFamily="34" charset="0"/>
                <a:cs typeface="Times New Roman" panose="02020603050405020304" pitchFamily="18" charset="0"/>
              </a:rPr>
              <a:t>ἥμαρτον</a:t>
            </a:r>
            <a:r>
              <a:rPr lang="el-GR" sz="33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3300" i="1" kern="100" dirty="0" err="1">
                <a:effectLst/>
                <a:latin typeface="Palatino Linotype" panose="02040502050505030304" pitchFamily="18" charset="0"/>
                <a:ea typeface="Aptos" panose="020B0004020202020204" pitchFamily="34" charset="0"/>
                <a:cs typeface="Times New Roman" panose="02020603050405020304" pitchFamily="18" charset="0"/>
              </a:rPr>
              <a:t>μετάνοιαν</a:t>
            </a:r>
            <a:r>
              <a:rPr lang="el-GR" sz="33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3300" i="1" kern="100" dirty="0" err="1">
                <a:effectLst/>
                <a:latin typeface="Palatino Linotype" panose="02040502050505030304" pitchFamily="18" charset="0"/>
                <a:ea typeface="Aptos" panose="020B0004020202020204" pitchFamily="34" charset="0"/>
                <a:cs typeface="Times New Roman" panose="02020603050405020304" pitchFamily="18" charset="0"/>
              </a:rPr>
              <a:t>καὶ</a:t>
            </a:r>
            <a:r>
              <a:rPr lang="el-GR" sz="3300" i="1" kern="100" dirty="0">
                <a:effectLst/>
                <a:latin typeface="Palatino Linotype" panose="02040502050505030304" pitchFamily="18" charset="0"/>
                <a:ea typeface="Aptos" panose="020B0004020202020204" pitchFamily="34" charset="0"/>
                <a:cs typeface="Times New Roman" panose="02020603050405020304" pitchFamily="18" charset="0"/>
              </a:rPr>
              <a:t> δάκρυα </a:t>
            </a:r>
            <a:r>
              <a:rPr lang="el-GR" sz="3300" i="1" kern="100" dirty="0" err="1">
                <a:effectLst/>
                <a:latin typeface="Palatino Linotype" panose="02040502050505030304" pitchFamily="18" charset="0"/>
                <a:ea typeface="Aptos" panose="020B0004020202020204" pitchFamily="34" charset="0"/>
                <a:cs typeface="Times New Roman" panose="02020603050405020304" pitchFamily="18" charset="0"/>
              </a:rPr>
              <a:t>καὶ</a:t>
            </a:r>
            <a:r>
              <a:rPr lang="el-GR" sz="3300" i="1" kern="100" dirty="0">
                <a:effectLst/>
                <a:latin typeface="Palatino Linotype" panose="02040502050505030304" pitchFamily="18" charset="0"/>
                <a:ea typeface="Aptos" panose="020B0004020202020204" pitchFamily="34" charset="0"/>
                <a:cs typeface="Times New Roman" panose="02020603050405020304" pitchFamily="18" charset="0"/>
              </a:rPr>
              <a:t> βίος </a:t>
            </a:r>
            <a:r>
              <a:rPr lang="el-GR" sz="3300" i="1" kern="100" dirty="0" err="1">
                <a:effectLst/>
                <a:latin typeface="Palatino Linotype" panose="02040502050505030304" pitchFamily="18" charset="0"/>
                <a:ea typeface="Aptos" panose="020B0004020202020204" pitchFamily="34" charset="0"/>
                <a:cs typeface="Times New Roman" panose="02020603050405020304" pitchFamily="18" charset="0"/>
              </a:rPr>
              <a:t>κατὰ</a:t>
            </a:r>
            <a:r>
              <a:rPr lang="el-GR" sz="33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3300" i="1" kern="100" dirty="0" err="1">
                <a:effectLst/>
                <a:latin typeface="Palatino Linotype" panose="02040502050505030304" pitchFamily="18" charset="0"/>
                <a:ea typeface="Aptos" panose="020B0004020202020204" pitchFamily="34" charset="0"/>
                <a:cs typeface="Times New Roman" panose="02020603050405020304" pitchFamily="18" charset="0"/>
              </a:rPr>
              <a:t>τὸν</a:t>
            </a:r>
            <a:r>
              <a:rPr lang="el-GR" sz="33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3300" i="1" kern="100" dirty="0" err="1">
                <a:effectLst/>
                <a:latin typeface="Palatino Linotype" panose="02040502050505030304" pitchFamily="18" charset="0"/>
                <a:ea typeface="Aptos" panose="020B0004020202020204" pitchFamily="34" charset="0"/>
                <a:cs typeface="Times New Roman" panose="02020603050405020304" pitchFamily="18" charset="0"/>
              </a:rPr>
              <a:t>ὀρθόν</a:t>
            </a:r>
            <a:r>
              <a:rPr lang="el-GR" sz="33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3300" i="1" kern="100" dirty="0" err="1">
                <a:effectLst/>
                <a:latin typeface="Palatino Linotype" panose="02040502050505030304" pitchFamily="18" charset="0"/>
                <a:ea typeface="Aptos" panose="020B0004020202020204" pitchFamily="34" charset="0"/>
                <a:cs typeface="Times New Roman" panose="02020603050405020304" pitchFamily="18" charset="0"/>
              </a:rPr>
              <a:t>λόγον</a:t>
            </a:r>
            <a:r>
              <a:rPr lang="el-GR" sz="33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3300" i="1" kern="100" dirty="0" err="1">
                <a:effectLst/>
                <a:latin typeface="Palatino Linotype" panose="02040502050505030304" pitchFamily="18" charset="0"/>
                <a:ea typeface="Aptos" panose="020B0004020202020204" pitchFamily="34" charset="0"/>
                <a:cs typeface="Times New Roman" panose="02020603050405020304" pitchFamily="18" charset="0"/>
              </a:rPr>
              <a:t>τὴν</a:t>
            </a:r>
            <a:r>
              <a:rPr lang="el-GR" sz="33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3300" i="1" kern="100" dirty="0" err="1">
                <a:effectLst/>
                <a:latin typeface="Palatino Linotype" panose="02040502050505030304" pitchFamily="18" charset="0"/>
                <a:ea typeface="Aptos" panose="020B0004020202020204" pitchFamily="34" charset="0"/>
                <a:cs typeface="Times New Roman" panose="02020603050405020304" pitchFamily="18" charset="0"/>
              </a:rPr>
              <a:t>ἐντεθεῖσα</a:t>
            </a:r>
            <a:r>
              <a:rPr lang="el-GR" sz="33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3300" i="1" kern="100" dirty="0" err="1">
                <a:effectLst/>
                <a:latin typeface="Palatino Linotype" panose="02040502050505030304" pitchFamily="18" charset="0"/>
                <a:ea typeface="Aptos" panose="020B0004020202020204" pitchFamily="34" charset="0"/>
                <a:cs typeface="Times New Roman" panose="02020603050405020304" pitchFamily="18" charset="0"/>
              </a:rPr>
              <a:t>ταῖς</a:t>
            </a:r>
            <a:r>
              <a:rPr lang="el-GR" sz="33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3300" i="1" kern="100" dirty="0" err="1">
                <a:effectLst/>
                <a:latin typeface="Palatino Linotype" panose="02040502050505030304" pitchFamily="18" charset="0"/>
                <a:ea typeface="Aptos" panose="020B0004020202020204" pitchFamily="34" charset="0"/>
                <a:cs typeface="Times New Roman" panose="02020603050405020304" pitchFamily="18" charset="0"/>
              </a:rPr>
              <a:t>ψυχαῖς</a:t>
            </a:r>
            <a:r>
              <a:rPr lang="el-GR" sz="33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3300" i="1" kern="100" dirty="0" err="1">
                <a:effectLst/>
                <a:latin typeface="Palatino Linotype" panose="02040502050505030304" pitchFamily="18" charset="0"/>
                <a:ea typeface="Aptos" panose="020B0004020202020204" pitchFamily="34" charset="0"/>
                <a:cs typeface="Times New Roman" panose="02020603050405020304" pitchFamily="18" charset="0"/>
              </a:rPr>
              <a:t>ὑπέδειξε</a:t>
            </a:r>
            <a:r>
              <a:rPr lang="el-GR" sz="3300" i="1" kern="100" dirty="0">
                <a:effectLst/>
                <a:latin typeface="Palatino Linotype" panose="02040502050505030304" pitchFamily="18" charset="0"/>
                <a:ea typeface="Aptos" panose="020B0004020202020204" pitchFamily="34" charset="0"/>
                <a:cs typeface="Times New Roman" panose="02020603050405020304" pitchFamily="18" charset="0"/>
              </a:rPr>
              <a:t> χάριν</a:t>
            </a:r>
            <a:r>
              <a:rPr lang="el-GR" sz="3300"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3300" i="1" kern="100" dirty="0" err="1">
                <a:effectLst/>
                <a:latin typeface="Palatino Linotype" panose="02040502050505030304" pitchFamily="18" charset="0"/>
                <a:ea typeface="Aptos" panose="020B0004020202020204" pitchFamily="34" charset="0"/>
                <a:cs typeface="Times New Roman" panose="02020603050405020304" pitchFamily="18" charset="0"/>
              </a:rPr>
              <a:t>Περὶ</a:t>
            </a:r>
            <a:r>
              <a:rPr lang="el-GR" sz="33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3300" i="1" kern="100" dirty="0" err="1">
                <a:effectLst/>
                <a:latin typeface="Palatino Linotype" panose="02040502050505030304" pitchFamily="18" charset="0"/>
                <a:ea typeface="Aptos" panose="020B0004020202020204" pitchFamily="34" charset="0"/>
                <a:cs typeface="Times New Roman" panose="02020603050405020304" pitchFamily="18" charset="0"/>
              </a:rPr>
              <a:t>τῆς</a:t>
            </a:r>
            <a:r>
              <a:rPr lang="el-GR" sz="33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3300" i="1" kern="100" dirty="0" err="1">
                <a:effectLst/>
                <a:latin typeface="Palatino Linotype" panose="02040502050505030304" pitchFamily="18" charset="0"/>
                <a:ea typeface="Aptos" panose="020B0004020202020204" pitchFamily="34" charset="0"/>
                <a:cs typeface="Times New Roman" panose="02020603050405020304" pitchFamily="18" charset="0"/>
              </a:rPr>
              <a:t>ἐν</a:t>
            </a:r>
            <a:r>
              <a:rPr lang="el-GR" sz="33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3300" i="1" kern="100" dirty="0" err="1">
                <a:effectLst/>
                <a:latin typeface="Palatino Linotype" panose="02040502050505030304" pitchFamily="18" charset="0"/>
                <a:ea typeface="Aptos" panose="020B0004020202020204" pitchFamily="34" charset="0"/>
                <a:cs typeface="Times New Roman" panose="02020603050405020304" pitchFamily="18" charset="0"/>
              </a:rPr>
              <a:t>Χριστῷ</a:t>
            </a:r>
            <a:r>
              <a:rPr lang="el-GR" sz="33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3300" i="1" kern="100" dirty="0" err="1">
                <a:effectLst/>
                <a:latin typeface="Palatino Linotype" panose="02040502050505030304" pitchFamily="18" charset="0"/>
                <a:ea typeface="Aptos" panose="020B0004020202020204" pitchFamily="34" charset="0"/>
                <a:cs typeface="Times New Roman" panose="02020603050405020304" pitchFamily="18" charset="0"/>
              </a:rPr>
              <a:t>ζωῆς</a:t>
            </a:r>
            <a:r>
              <a:rPr lang="el-GR" sz="3300" i="1" kern="100" dirty="0">
                <a:effectLst/>
                <a:latin typeface="Palatino Linotype" panose="02040502050505030304" pitchFamily="18" charset="0"/>
                <a:ea typeface="Aptos" panose="020B0004020202020204" pitchFamily="34" charset="0"/>
                <a:cs typeface="Times New Roman" panose="02020603050405020304" pitchFamily="18" charset="0"/>
              </a:rPr>
              <a:t>. Λόγος Γ΄,</a:t>
            </a:r>
            <a:r>
              <a:rPr lang="el-GR" sz="3300"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n-GB" sz="3300" kern="100" dirty="0">
                <a:effectLst/>
                <a:latin typeface="Palatino Linotype" panose="02040502050505030304" pitchFamily="18" charset="0"/>
                <a:ea typeface="Aptos" panose="020B0004020202020204" pitchFamily="34" charset="0"/>
                <a:cs typeface="Times New Roman" panose="02020603050405020304" pitchFamily="18" charset="0"/>
              </a:rPr>
              <a:t>PG</a:t>
            </a:r>
            <a:r>
              <a:rPr lang="el-GR" sz="3300" kern="100" dirty="0">
                <a:effectLst/>
                <a:latin typeface="Palatino Linotype" panose="02040502050505030304" pitchFamily="18" charset="0"/>
                <a:ea typeface="Aptos" panose="020B0004020202020204" pitchFamily="34" charset="0"/>
                <a:cs typeface="Times New Roman" panose="02020603050405020304" pitchFamily="18" charset="0"/>
              </a:rPr>
              <a:t> 150, 576</a:t>
            </a:r>
            <a:r>
              <a:rPr lang="en-GB" sz="3300" kern="100" dirty="0">
                <a:effectLst/>
                <a:latin typeface="Palatino Linotype" panose="02040502050505030304" pitchFamily="18" charset="0"/>
                <a:ea typeface="Aptos" panose="020B0004020202020204" pitchFamily="34" charset="0"/>
                <a:cs typeface="Times New Roman" panose="02020603050405020304" pitchFamily="18" charset="0"/>
              </a:rPr>
              <a:t>C</a:t>
            </a:r>
            <a:r>
              <a:rPr lang="el-GR" sz="3300" kern="100" dirty="0">
                <a:effectLst/>
                <a:latin typeface="Palatino Linotype" panose="02040502050505030304" pitchFamily="18" charset="0"/>
                <a:ea typeface="Aptos" panose="020B0004020202020204" pitchFamily="34" charset="0"/>
                <a:cs typeface="Times New Roman" panose="02020603050405020304" pitchFamily="18" charset="0"/>
              </a:rPr>
              <a:t>).</a:t>
            </a:r>
            <a:endParaRPr lang="el-GR" sz="3300" kern="100" dirty="0">
              <a:effectLst/>
              <a:latin typeface="Aptos" panose="020B0004020202020204" pitchFamily="34" charset="0"/>
              <a:ea typeface="Aptos" panose="020B0004020202020204" pitchFamily="34" charset="0"/>
              <a:cs typeface="Times New Roman" panose="02020603050405020304" pitchFamily="18" charset="0"/>
            </a:endParaRPr>
          </a:p>
          <a:p>
            <a:endParaRPr lang="el-GR" dirty="0"/>
          </a:p>
        </p:txBody>
      </p:sp>
    </p:spTree>
    <p:extLst>
      <p:ext uri="{BB962C8B-B14F-4D97-AF65-F5344CB8AC3E}">
        <p14:creationId xmlns:p14="http://schemas.microsoft.com/office/powerpoint/2010/main" val="209831642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1AD4A2D9-8D39-336C-960D-5143F011F35C}"/>
              </a:ext>
            </a:extLst>
          </p:cNvPr>
          <p:cNvSpPr>
            <a:spLocks noGrp="1"/>
          </p:cNvSpPr>
          <p:nvPr>
            <p:ph type="title"/>
          </p:nvPr>
        </p:nvSpPr>
        <p:spPr>
          <a:xfrm>
            <a:off x="752475" y="18256"/>
            <a:ext cx="10515600" cy="753270"/>
          </a:xfrm>
        </p:spPr>
        <p:txBody>
          <a:bodyPr/>
          <a:lstStyle/>
          <a:p>
            <a:pPr algn="ctr"/>
            <a:r>
              <a:rPr lang="el-GR" dirty="0"/>
              <a:t>Λόγοι επιλογής του θέματος</a:t>
            </a:r>
          </a:p>
        </p:txBody>
      </p:sp>
      <p:sp>
        <p:nvSpPr>
          <p:cNvPr id="3" name="Θέση περιεχομένου 2">
            <a:extLst>
              <a:ext uri="{FF2B5EF4-FFF2-40B4-BE49-F238E27FC236}">
                <a16:creationId xmlns:a16="http://schemas.microsoft.com/office/drawing/2014/main" id="{8516AC80-F9BD-34E2-9FF4-EB17A174F55D}"/>
              </a:ext>
            </a:extLst>
          </p:cNvPr>
          <p:cNvSpPr>
            <a:spLocks noGrp="1"/>
          </p:cNvSpPr>
          <p:nvPr>
            <p:ph idx="1"/>
          </p:nvPr>
        </p:nvSpPr>
        <p:spPr>
          <a:xfrm>
            <a:off x="0" y="923924"/>
            <a:ext cx="12192000" cy="6201569"/>
          </a:xfrm>
        </p:spPr>
        <p:txBody>
          <a:bodyPr/>
          <a:lstStyle/>
          <a:p>
            <a:r>
              <a:rPr lang="el-GR" sz="2500" kern="100" dirty="0">
                <a:effectLst/>
                <a:latin typeface="Palatino Linotype" panose="02040502050505030304" pitchFamily="18" charset="0"/>
                <a:ea typeface="Aptos" panose="020B0004020202020204" pitchFamily="34" charset="0"/>
                <a:cs typeface="Times New Roman" panose="02020603050405020304" pitchFamily="18" charset="0"/>
              </a:rPr>
              <a:t>Αναλυτική παρουσίαση της διατριβής, παράθεση βιογραφικών στοιχείων και πλήρη </a:t>
            </a:r>
            <a:r>
              <a:rPr lang="el-GR" sz="2500" kern="100" dirty="0" err="1">
                <a:effectLst/>
                <a:latin typeface="Palatino Linotype" panose="02040502050505030304" pitchFamily="18" charset="0"/>
                <a:ea typeface="Aptos" panose="020B0004020202020204" pitchFamily="34" charset="0"/>
                <a:cs typeface="Times New Roman" panose="02020603050405020304" pitchFamily="18" charset="0"/>
              </a:rPr>
              <a:t>εργογραφία</a:t>
            </a:r>
            <a:r>
              <a:rPr lang="el-GR" sz="2500" kern="100" dirty="0">
                <a:effectLst/>
                <a:latin typeface="Palatino Linotype" panose="02040502050505030304" pitchFamily="18" charset="0"/>
                <a:ea typeface="Aptos" panose="020B0004020202020204" pitchFamily="34" charset="0"/>
                <a:cs typeface="Times New Roman" panose="02020603050405020304" pitchFamily="18" charset="0"/>
              </a:rPr>
              <a:t> του </a:t>
            </a:r>
            <a:r>
              <a:rPr lang="en-GB" sz="2500" kern="100" dirty="0">
                <a:effectLst/>
                <a:latin typeface="Palatino Linotype" panose="02040502050505030304" pitchFamily="18" charset="0"/>
                <a:ea typeface="Aptos" panose="020B0004020202020204" pitchFamily="34" charset="0"/>
                <a:cs typeface="Times New Roman" panose="02020603050405020304" pitchFamily="18" charset="0"/>
              </a:rPr>
              <a:t>Ene </a:t>
            </a:r>
            <a:r>
              <a:rPr lang="en-GB" sz="2500" kern="100" dirty="0" err="1">
                <a:effectLst/>
                <a:latin typeface="Palatino Linotype" panose="02040502050505030304" pitchFamily="18" charset="0"/>
                <a:ea typeface="Aptos" panose="020B0004020202020204" pitchFamily="34" charset="0"/>
                <a:cs typeface="Times New Roman" panose="02020603050405020304" pitchFamily="18" charset="0"/>
              </a:rPr>
              <a:t>Brani</a:t>
            </a:r>
            <a:r>
              <a:rPr lang="el-GR" sz="2500" kern="100" dirty="0">
                <a:effectLst/>
                <a:latin typeface="Palatino Linotype" panose="02040502050505030304" pitchFamily="18" charset="0"/>
                <a:ea typeface="Aptos" panose="020B0004020202020204" pitchFamily="34" charset="0"/>
                <a:cs typeface="Times New Roman" panose="02020603050405020304" pitchFamily="18" charset="0"/>
              </a:rPr>
              <a:t>ș</a:t>
            </a:r>
            <a:r>
              <a:rPr lang="en-GB" sz="2500" kern="100" dirty="0" err="1">
                <a:effectLst/>
                <a:latin typeface="Palatino Linotype" panose="02040502050505030304" pitchFamily="18" charset="0"/>
                <a:ea typeface="Aptos" panose="020B0004020202020204" pitchFamily="34" charset="0"/>
                <a:cs typeface="Times New Roman" panose="02020603050405020304" pitchFamily="18" charset="0"/>
              </a:rPr>
              <a:t>te</a:t>
            </a:r>
            <a:r>
              <a:rPr lang="el-GR" sz="2500" kern="100" dirty="0">
                <a:effectLst/>
                <a:latin typeface="Palatino Linotype" panose="02040502050505030304" pitchFamily="18" charset="0"/>
                <a:ea typeface="Aptos" panose="020B0004020202020204" pitchFamily="34" charset="0"/>
                <a:cs typeface="Times New Roman" panose="02020603050405020304" pitchFamily="18" charset="0"/>
              </a:rPr>
              <a:t>, βρίσκουμε στο έργο του πρωτοπρεσβυτέρου Κωνσταντίνου </a:t>
            </a:r>
            <a:r>
              <a:rPr lang="el-GR" sz="2500" kern="100" dirty="0" err="1">
                <a:effectLst/>
                <a:latin typeface="Palatino Linotype" panose="02040502050505030304" pitchFamily="18" charset="0"/>
                <a:ea typeface="Aptos" panose="020B0004020202020204" pitchFamily="34" charset="0"/>
                <a:cs typeface="Times New Roman" panose="02020603050405020304" pitchFamily="18" charset="0"/>
              </a:rPr>
              <a:t>Καραϊσαρίδη</a:t>
            </a:r>
            <a:r>
              <a:rPr lang="el-GR" sz="2500"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500" kern="100" dirty="0" err="1">
                <a:effectLst/>
                <a:latin typeface="Palatino Linotype" panose="02040502050505030304" pitchFamily="18" charset="0"/>
                <a:ea typeface="Aptos" panose="020B0004020202020204" pitchFamily="34" charset="0"/>
                <a:cs typeface="Times New Roman" panose="02020603050405020304" pitchFamily="18" charset="0"/>
              </a:rPr>
              <a:t>Οἰκονόμος</a:t>
            </a:r>
            <a:r>
              <a:rPr lang="el-GR" sz="2500"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n-GB" sz="2500" kern="100" dirty="0">
                <a:effectLst/>
                <a:latin typeface="Palatino Linotype" panose="02040502050505030304" pitchFamily="18" charset="0"/>
                <a:ea typeface="Aptos" panose="020B0004020202020204" pitchFamily="34" charset="0"/>
                <a:cs typeface="Times New Roman" panose="02020603050405020304" pitchFamily="18" charset="0"/>
              </a:rPr>
              <a:t>Ene </a:t>
            </a:r>
            <a:r>
              <a:rPr lang="en-GB" sz="2500" kern="100" dirty="0" err="1">
                <a:effectLst/>
                <a:latin typeface="Palatino Linotype" panose="02040502050505030304" pitchFamily="18" charset="0"/>
                <a:ea typeface="Aptos" panose="020B0004020202020204" pitchFamily="34" charset="0"/>
                <a:cs typeface="Times New Roman" panose="02020603050405020304" pitchFamily="18" charset="0"/>
              </a:rPr>
              <a:t>Brani</a:t>
            </a:r>
            <a:r>
              <a:rPr lang="el-GR" sz="2500" kern="100" dirty="0">
                <a:effectLst/>
                <a:latin typeface="Palatino Linotype" panose="02040502050505030304" pitchFamily="18" charset="0"/>
                <a:ea typeface="Aptos" panose="020B0004020202020204" pitchFamily="34" charset="0"/>
                <a:cs typeface="Times New Roman" panose="02020603050405020304" pitchFamily="18" charset="0"/>
              </a:rPr>
              <a:t>ș</a:t>
            </a:r>
            <a:r>
              <a:rPr lang="en-GB" sz="2500" kern="100" dirty="0" err="1">
                <a:effectLst/>
                <a:latin typeface="Palatino Linotype" panose="02040502050505030304" pitchFamily="18" charset="0"/>
                <a:ea typeface="Aptos" panose="020B0004020202020204" pitchFamily="34" charset="0"/>
                <a:cs typeface="Times New Roman" panose="02020603050405020304" pitchFamily="18" charset="0"/>
              </a:rPr>
              <a:t>te</a:t>
            </a:r>
            <a:r>
              <a:rPr lang="el-GR" sz="2500" kern="100" dirty="0">
                <a:effectLst/>
                <a:latin typeface="Palatino Linotype" panose="02040502050505030304" pitchFamily="18" charset="0"/>
                <a:ea typeface="Aptos" panose="020B0004020202020204" pitchFamily="34" charset="0"/>
                <a:cs typeface="Times New Roman" panose="02020603050405020304" pitchFamily="18" charset="0"/>
              </a:rPr>
              <a:t> (1913-1984), ένας μεγάλος Ορθόδοξος Ρουμάνος </a:t>
            </a:r>
            <a:r>
              <a:rPr lang="el-GR" sz="2500" kern="100" dirty="0" err="1">
                <a:effectLst/>
                <a:latin typeface="Palatino Linotype" panose="02040502050505030304" pitchFamily="18" charset="0"/>
                <a:ea typeface="Aptos" panose="020B0004020202020204" pitchFamily="34" charset="0"/>
                <a:cs typeface="Times New Roman" panose="02020603050405020304" pitchFamily="18" charset="0"/>
              </a:rPr>
              <a:t>λειτουργιολόγος</a:t>
            </a:r>
            <a:r>
              <a:rPr lang="el-GR" sz="2500"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500" i="1" kern="100" dirty="0">
                <a:effectLst/>
                <a:latin typeface="Palatino Linotype" panose="02040502050505030304" pitchFamily="18" charset="0"/>
                <a:ea typeface="Aptos" panose="020B0004020202020204" pitchFamily="34" charset="0"/>
                <a:cs typeface="Times New Roman" panose="02020603050405020304" pitchFamily="18" charset="0"/>
              </a:rPr>
              <a:t>Λειτουργικά </a:t>
            </a:r>
            <a:r>
              <a:rPr lang="el-GR" sz="2500" i="1" kern="100" dirty="0" err="1">
                <a:effectLst/>
                <a:latin typeface="Palatino Linotype" panose="02040502050505030304" pitchFamily="18" charset="0"/>
                <a:ea typeface="Aptos" panose="020B0004020202020204" pitchFamily="34" charset="0"/>
                <a:cs typeface="Times New Roman" panose="02020603050405020304" pitchFamily="18" charset="0"/>
              </a:rPr>
              <a:t>Ανάλεκτα</a:t>
            </a:r>
            <a:r>
              <a:rPr lang="el-GR" sz="2500" kern="100" dirty="0">
                <a:effectLst/>
                <a:latin typeface="Palatino Linotype" panose="02040502050505030304" pitchFamily="18" charset="0"/>
                <a:ea typeface="Aptos" panose="020B0004020202020204" pitchFamily="34" charset="0"/>
                <a:cs typeface="Times New Roman" panose="02020603050405020304" pitchFamily="18" charset="0"/>
              </a:rPr>
              <a:t>, εκδόσεις </a:t>
            </a:r>
            <a:r>
              <a:rPr lang="el-GR" sz="2500" kern="100" dirty="0" err="1">
                <a:effectLst/>
                <a:latin typeface="Palatino Linotype" panose="02040502050505030304" pitchFamily="18" charset="0"/>
                <a:ea typeface="Aptos" panose="020B0004020202020204" pitchFamily="34" charset="0"/>
                <a:cs typeface="Times New Roman" panose="02020603050405020304" pitchFamily="18" charset="0"/>
              </a:rPr>
              <a:t>Ἐπέκταση</a:t>
            </a:r>
            <a:r>
              <a:rPr lang="el-GR" sz="2500" kern="100" dirty="0">
                <a:effectLst/>
                <a:latin typeface="Palatino Linotype" panose="02040502050505030304" pitchFamily="18" charset="0"/>
                <a:ea typeface="Aptos" panose="020B0004020202020204" pitchFamily="34" charset="0"/>
                <a:cs typeface="Times New Roman" panose="02020603050405020304" pitchFamily="18" charset="0"/>
              </a:rPr>
              <a:t> 1996, </a:t>
            </a:r>
            <a:r>
              <a:rPr lang="el-GR" sz="2500" kern="100" dirty="0" err="1">
                <a:effectLst/>
                <a:latin typeface="Palatino Linotype" panose="02040502050505030304" pitchFamily="18" charset="0"/>
                <a:ea typeface="Aptos" panose="020B0004020202020204" pitchFamily="34" charset="0"/>
                <a:cs typeface="Times New Roman" panose="02020603050405020304" pitchFamily="18" charset="0"/>
              </a:rPr>
              <a:t>σσ</a:t>
            </a:r>
            <a:r>
              <a:rPr lang="el-GR" sz="2500" kern="100" dirty="0">
                <a:effectLst/>
                <a:latin typeface="Palatino Linotype" panose="02040502050505030304" pitchFamily="18" charset="0"/>
                <a:ea typeface="Aptos" panose="020B0004020202020204" pitchFamily="34" charset="0"/>
                <a:cs typeface="Times New Roman" panose="02020603050405020304" pitchFamily="18" charset="0"/>
              </a:rPr>
              <a:t>. 39-89. </a:t>
            </a:r>
          </a:p>
          <a:p>
            <a:r>
              <a:rPr lang="el-GR" sz="2500" kern="100" dirty="0">
                <a:effectLst/>
                <a:latin typeface="Palatino Linotype" panose="02040502050505030304" pitchFamily="18" charset="0"/>
                <a:ea typeface="Aptos" panose="020B0004020202020204" pitchFamily="34" charset="0"/>
                <a:cs typeface="Times New Roman" panose="02020603050405020304" pitchFamily="18" charset="0"/>
              </a:rPr>
              <a:t>Ο </a:t>
            </a:r>
            <a:r>
              <a:rPr lang="en-GB" sz="2500" kern="100" dirty="0">
                <a:effectLst/>
                <a:latin typeface="Palatino Linotype" panose="02040502050505030304" pitchFamily="18" charset="0"/>
                <a:ea typeface="Aptos" panose="020B0004020202020204" pitchFamily="34" charset="0"/>
                <a:cs typeface="Times New Roman" panose="02020603050405020304" pitchFamily="18" charset="0"/>
              </a:rPr>
              <a:t>Ene </a:t>
            </a:r>
            <a:r>
              <a:rPr lang="en-GB" sz="2500" kern="100" dirty="0" err="1">
                <a:effectLst/>
                <a:latin typeface="Palatino Linotype" panose="02040502050505030304" pitchFamily="18" charset="0"/>
                <a:ea typeface="Aptos" panose="020B0004020202020204" pitchFamily="34" charset="0"/>
                <a:cs typeface="Times New Roman" panose="02020603050405020304" pitchFamily="18" charset="0"/>
              </a:rPr>
              <a:t>Brani</a:t>
            </a:r>
            <a:r>
              <a:rPr lang="el-GR" sz="2500" kern="100" dirty="0">
                <a:effectLst/>
                <a:latin typeface="Palatino Linotype" panose="02040502050505030304" pitchFamily="18" charset="0"/>
                <a:ea typeface="Aptos" panose="020B0004020202020204" pitchFamily="34" charset="0"/>
                <a:cs typeface="Times New Roman" panose="02020603050405020304" pitchFamily="18" charset="0"/>
              </a:rPr>
              <a:t>ș</a:t>
            </a:r>
            <a:r>
              <a:rPr lang="en-GB" sz="2500" kern="100" dirty="0" err="1">
                <a:effectLst/>
                <a:latin typeface="Palatino Linotype" panose="02040502050505030304" pitchFamily="18" charset="0"/>
                <a:ea typeface="Aptos" panose="020B0004020202020204" pitchFamily="34" charset="0"/>
                <a:cs typeface="Times New Roman" panose="02020603050405020304" pitchFamily="18" charset="0"/>
              </a:rPr>
              <a:t>te</a:t>
            </a:r>
            <a:r>
              <a:rPr lang="el-GR" sz="2500" kern="100" dirty="0">
                <a:effectLst/>
                <a:latin typeface="Palatino Linotype" panose="02040502050505030304" pitchFamily="18" charset="0"/>
                <a:ea typeface="Aptos" panose="020B0004020202020204" pitchFamily="34" charset="0"/>
                <a:cs typeface="Times New Roman" panose="02020603050405020304" pitchFamily="18" charset="0"/>
              </a:rPr>
              <a:t> υποστηρίζει ότι «</a:t>
            </a:r>
            <a:r>
              <a:rPr lang="el-GR" sz="2500" i="1" kern="100" dirty="0">
                <a:effectLst/>
                <a:latin typeface="Palatino Linotype" panose="02040502050505030304" pitchFamily="18" charset="0"/>
                <a:ea typeface="Aptos" panose="020B0004020202020204" pitchFamily="34" charset="0"/>
                <a:cs typeface="Times New Roman" panose="02020603050405020304" pitchFamily="18" charset="0"/>
              </a:rPr>
              <a:t>η μεγάλη προσφορά του Καβάσιλα ως μυστικού θεολόγου συνίσταται ιδιαίτερα στο ότι ήξερε να επαναφέρει την χριστιανική ευσέβεια στην αληθινή πηγή της και συγκεκριμένα στην ένωση με τον Χριστό</a:t>
            </a:r>
            <a:r>
              <a:rPr lang="el-GR" sz="2500" kern="100" dirty="0">
                <a:effectLst/>
                <a:latin typeface="Palatino Linotype" panose="02040502050505030304" pitchFamily="18" charset="0"/>
                <a:ea typeface="Aptos" panose="020B0004020202020204" pitchFamily="34" charset="0"/>
                <a:cs typeface="Times New Roman" panose="02020603050405020304" pitchFamily="18" charset="0"/>
              </a:rPr>
              <a:t>». Γι’ αυτό και τον αναγνωρίζει ως τον «</a:t>
            </a:r>
            <a:r>
              <a:rPr lang="el-GR" sz="2500" i="1" kern="100" dirty="0">
                <a:effectLst/>
                <a:latin typeface="Palatino Linotype" panose="02040502050505030304" pitchFamily="18" charset="0"/>
                <a:ea typeface="Aptos" panose="020B0004020202020204" pitchFamily="34" charset="0"/>
                <a:cs typeface="Times New Roman" panose="02020603050405020304" pitchFamily="18" charset="0"/>
              </a:rPr>
              <a:t>πιο έγκυρο θεωρητικό του λειτουργικού, λατρευτικού και </a:t>
            </a:r>
            <a:r>
              <a:rPr lang="el-GR" sz="2500" i="1" kern="100" dirty="0" err="1">
                <a:effectLst/>
                <a:latin typeface="Palatino Linotype" panose="02040502050505030304" pitchFamily="18" charset="0"/>
                <a:ea typeface="Aptos" panose="020B0004020202020204" pitchFamily="34" charset="0"/>
                <a:cs typeface="Times New Roman" panose="02020603050405020304" pitchFamily="18" charset="0"/>
              </a:rPr>
              <a:t>χριστοκεντρικού</a:t>
            </a:r>
            <a:r>
              <a:rPr lang="el-GR" sz="2500" i="1" kern="100" dirty="0">
                <a:effectLst/>
                <a:latin typeface="Palatino Linotype" panose="02040502050505030304" pitchFamily="18" charset="0"/>
                <a:ea typeface="Aptos" panose="020B0004020202020204" pitchFamily="34" charset="0"/>
                <a:cs typeface="Times New Roman" panose="02020603050405020304" pitchFamily="18" charset="0"/>
              </a:rPr>
              <a:t> μυστικισμού</a:t>
            </a:r>
            <a:r>
              <a:rPr lang="el-GR" sz="2500" kern="100" dirty="0">
                <a:effectLst/>
                <a:latin typeface="Palatino Linotype" panose="02040502050505030304" pitchFamily="18" charset="0"/>
                <a:ea typeface="Aptos" panose="020B0004020202020204" pitchFamily="34" charset="0"/>
                <a:cs typeface="Times New Roman" panose="02020603050405020304" pitchFamily="18" charset="0"/>
              </a:rPr>
              <a:t>». </a:t>
            </a:r>
          </a:p>
          <a:p>
            <a:r>
              <a:rPr lang="el-GR" sz="2500" kern="100" dirty="0">
                <a:effectLst/>
                <a:latin typeface="Palatino Linotype" panose="02040502050505030304" pitchFamily="18" charset="0"/>
                <a:ea typeface="Aptos" panose="020B0004020202020204" pitchFamily="34" charset="0"/>
                <a:cs typeface="Times New Roman" panose="02020603050405020304" pitchFamily="18" charset="0"/>
              </a:rPr>
              <a:t>Η θεμελίωση αυτής της τοποθέτησης βρίσκεται στην ίδια την </a:t>
            </a:r>
            <a:r>
              <a:rPr lang="el-GR" sz="2500" kern="100" dirty="0" err="1">
                <a:effectLst/>
                <a:latin typeface="Palatino Linotype" panose="02040502050505030304" pitchFamily="18" charset="0"/>
                <a:ea typeface="Aptos" panose="020B0004020202020204" pitchFamily="34" charset="0"/>
                <a:cs typeface="Times New Roman" panose="02020603050405020304" pitchFamily="18" charset="0"/>
              </a:rPr>
              <a:t>Καβασιλική</a:t>
            </a:r>
            <a:r>
              <a:rPr lang="el-GR" sz="2500" kern="100" dirty="0">
                <a:effectLst/>
                <a:latin typeface="Palatino Linotype" panose="02040502050505030304" pitchFamily="18" charset="0"/>
                <a:ea typeface="Aptos" panose="020B0004020202020204" pitchFamily="34" charset="0"/>
                <a:cs typeface="Times New Roman" panose="02020603050405020304" pitchFamily="18" charset="0"/>
              </a:rPr>
              <a:t> κάλαμο, και πιο συγκεκριμένα μέσα στα έργα του </a:t>
            </a:r>
            <a:r>
              <a:rPr lang="el-GR" sz="2500" i="1" kern="100" dirty="0" err="1">
                <a:effectLst/>
                <a:latin typeface="Palatino Linotype" panose="02040502050505030304" pitchFamily="18" charset="0"/>
                <a:ea typeface="Aptos" panose="020B0004020202020204" pitchFamily="34" charset="0"/>
                <a:cs typeface="Times New Roman" panose="02020603050405020304" pitchFamily="18" charset="0"/>
              </a:rPr>
              <a:t>Ἑρμηνεία</a:t>
            </a:r>
            <a:r>
              <a:rPr lang="el-GR" sz="25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500" i="1" kern="100" dirty="0" err="1">
                <a:effectLst/>
                <a:latin typeface="Palatino Linotype" panose="02040502050505030304" pitchFamily="18" charset="0"/>
                <a:ea typeface="Aptos" panose="020B0004020202020204" pitchFamily="34" charset="0"/>
                <a:cs typeface="Times New Roman" panose="02020603050405020304" pitchFamily="18" charset="0"/>
              </a:rPr>
              <a:t>τῆς</a:t>
            </a:r>
            <a:r>
              <a:rPr lang="el-GR" sz="2500" i="1" kern="100" dirty="0">
                <a:effectLst/>
                <a:latin typeface="Palatino Linotype" panose="02040502050505030304" pitchFamily="18" charset="0"/>
                <a:ea typeface="Aptos" panose="020B0004020202020204" pitchFamily="34" charset="0"/>
                <a:cs typeface="Times New Roman" panose="02020603050405020304" pitchFamily="18" charset="0"/>
              </a:rPr>
              <a:t> θείας λειτουργίας</a:t>
            </a:r>
            <a:r>
              <a:rPr lang="el-GR" sz="2500" kern="100" dirty="0">
                <a:effectLst/>
                <a:latin typeface="Palatino Linotype" panose="02040502050505030304" pitchFamily="18" charset="0"/>
                <a:ea typeface="Aptos" panose="020B0004020202020204" pitchFamily="34" charset="0"/>
                <a:cs typeface="Times New Roman" panose="02020603050405020304" pitchFamily="18" charset="0"/>
              </a:rPr>
              <a:t> και </a:t>
            </a:r>
            <a:r>
              <a:rPr lang="el-GR" sz="2500" i="1" kern="100" dirty="0" err="1">
                <a:effectLst/>
                <a:latin typeface="Palatino Linotype" panose="02040502050505030304" pitchFamily="18" charset="0"/>
                <a:ea typeface="Aptos" panose="020B0004020202020204" pitchFamily="34" charset="0"/>
                <a:cs typeface="Times New Roman" panose="02020603050405020304" pitchFamily="18" charset="0"/>
              </a:rPr>
              <a:t>Περὶ</a:t>
            </a:r>
            <a:r>
              <a:rPr lang="el-GR" sz="25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500" i="1" kern="100" dirty="0" err="1">
                <a:effectLst/>
                <a:latin typeface="Palatino Linotype" panose="02040502050505030304" pitchFamily="18" charset="0"/>
                <a:ea typeface="Aptos" panose="020B0004020202020204" pitchFamily="34" charset="0"/>
                <a:cs typeface="Times New Roman" panose="02020603050405020304" pitchFamily="18" charset="0"/>
              </a:rPr>
              <a:t>τῆς</a:t>
            </a:r>
            <a:r>
              <a:rPr lang="el-GR" sz="2500" i="1" kern="100" dirty="0">
                <a:effectLst/>
                <a:latin typeface="Palatino Linotype" panose="02040502050505030304" pitchFamily="18" charset="0"/>
                <a:ea typeface="Aptos" panose="020B0004020202020204" pitchFamily="34" charset="0"/>
                <a:cs typeface="Times New Roman" panose="02020603050405020304" pitchFamily="18" charset="0"/>
              </a:rPr>
              <a:t> ἐν Χριστῷ </a:t>
            </a:r>
            <a:r>
              <a:rPr lang="el-GR" sz="2500" i="1" kern="100" dirty="0" err="1">
                <a:effectLst/>
                <a:latin typeface="Palatino Linotype" panose="02040502050505030304" pitchFamily="18" charset="0"/>
                <a:ea typeface="Aptos" panose="020B0004020202020204" pitchFamily="34" charset="0"/>
                <a:cs typeface="Times New Roman" panose="02020603050405020304" pitchFamily="18" charset="0"/>
              </a:rPr>
              <a:t>ζωῆς</a:t>
            </a:r>
            <a:r>
              <a:rPr lang="el-GR" sz="2500"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500" kern="100" dirty="0">
                <a:latin typeface="Palatino Linotype" panose="02040502050505030304" pitchFamily="18" charset="0"/>
                <a:ea typeface="Aptos" panose="020B0004020202020204" pitchFamily="34" charset="0"/>
                <a:cs typeface="Times New Roman" panose="02020603050405020304" pitchFamily="18" charset="0"/>
              </a:rPr>
              <a:t>Σ</a:t>
            </a:r>
            <a:r>
              <a:rPr lang="el-GR" sz="2500" kern="100" dirty="0">
                <a:effectLst/>
                <a:latin typeface="Palatino Linotype" panose="02040502050505030304" pitchFamily="18" charset="0"/>
                <a:ea typeface="Aptos" panose="020B0004020202020204" pitchFamily="34" charset="0"/>
                <a:cs typeface="Times New Roman" panose="02020603050405020304" pitchFamily="18" charset="0"/>
              </a:rPr>
              <a:t>ύμφωνα με τον </a:t>
            </a:r>
            <a:r>
              <a:rPr lang="en-GB" sz="2500" kern="100" dirty="0">
                <a:effectLst/>
                <a:latin typeface="Palatino Linotype" panose="02040502050505030304" pitchFamily="18" charset="0"/>
                <a:ea typeface="Aptos" panose="020B0004020202020204" pitchFamily="34" charset="0"/>
                <a:cs typeface="Times New Roman" panose="02020603050405020304" pitchFamily="18" charset="0"/>
              </a:rPr>
              <a:t>Ene </a:t>
            </a:r>
            <a:r>
              <a:rPr lang="en-GB" sz="2500" kern="100" dirty="0" err="1">
                <a:effectLst/>
                <a:latin typeface="Palatino Linotype" panose="02040502050505030304" pitchFamily="18" charset="0"/>
                <a:ea typeface="Aptos" panose="020B0004020202020204" pitchFamily="34" charset="0"/>
                <a:cs typeface="Times New Roman" panose="02020603050405020304" pitchFamily="18" charset="0"/>
              </a:rPr>
              <a:t>Brani</a:t>
            </a:r>
            <a:r>
              <a:rPr lang="el-GR" sz="2500" kern="100" dirty="0">
                <a:effectLst/>
                <a:latin typeface="Palatino Linotype" panose="02040502050505030304" pitchFamily="18" charset="0"/>
                <a:ea typeface="Aptos" panose="020B0004020202020204" pitchFamily="34" charset="0"/>
                <a:cs typeface="Times New Roman" panose="02020603050405020304" pitchFamily="18" charset="0"/>
              </a:rPr>
              <a:t>ș</a:t>
            </a:r>
            <a:r>
              <a:rPr lang="en-GB" sz="2500" kern="100" dirty="0" err="1">
                <a:effectLst/>
                <a:latin typeface="Palatino Linotype" panose="02040502050505030304" pitchFamily="18" charset="0"/>
                <a:ea typeface="Aptos" panose="020B0004020202020204" pitchFamily="34" charset="0"/>
                <a:cs typeface="Times New Roman" panose="02020603050405020304" pitchFamily="18" charset="0"/>
              </a:rPr>
              <a:t>te</a:t>
            </a:r>
            <a:r>
              <a:rPr lang="el-GR" sz="2500"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500" i="1" kern="100" dirty="0">
                <a:effectLst/>
                <a:latin typeface="Palatino Linotype" panose="02040502050505030304" pitchFamily="18" charset="0"/>
                <a:ea typeface="Aptos" panose="020B0004020202020204" pitchFamily="34" charset="0"/>
                <a:cs typeface="Times New Roman" panose="02020603050405020304" pitchFamily="18" charset="0"/>
              </a:rPr>
              <a:t>αυτές οι δύο </a:t>
            </a:r>
            <a:r>
              <a:rPr lang="el-GR" sz="2500" i="1" kern="100" dirty="0" err="1">
                <a:effectLst/>
                <a:latin typeface="Palatino Linotype" panose="02040502050505030304" pitchFamily="18" charset="0"/>
                <a:ea typeface="Aptos" panose="020B0004020202020204" pitchFamily="34" charset="0"/>
                <a:cs typeface="Times New Roman" panose="02020603050405020304" pitchFamily="18" charset="0"/>
              </a:rPr>
              <a:t>κεφαλιώδεις</a:t>
            </a:r>
            <a:r>
              <a:rPr lang="el-GR" sz="2500" i="1" kern="100" dirty="0">
                <a:effectLst/>
                <a:latin typeface="Palatino Linotype" panose="02040502050505030304" pitchFamily="18" charset="0"/>
                <a:ea typeface="Aptos" panose="020B0004020202020204" pitchFamily="34" charset="0"/>
                <a:cs typeface="Times New Roman" panose="02020603050405020304" pitchFamily="18" charset="0"/>
              </a:rPr>
              <a:t> εργασίες του Καβάσιλα στηρίζονται, εξάλλου, πάνω στο ίδιο πνεύμα του συμβολικού ρεαλισμού και αλληλοσυμπληρώνονται</a:t>
            </a:r>
            <a:r>
              <a:rPr lang="el-GR" sz="2500" kern="100" dirty="0">
                <a:effectLst/>
                <a:latin typeface="Palatino Linotype" panose="02040502050505030304" pitchFamily="18" charset="0"/>
                <a:ea typeface="Aptos" panose="020B0004020202020204" pitchFamily="34" charset="0"/>
                <a:cs typeface="Times New Roman" panose="02020603050405020304" pitchFamily="18" charset="0"/>
              </a:rPr>
              <a:t>».   </a:t>
            </a:r>
            <a:endParaRPr lang="el-GR" sz="2500" kern="100" dirty="0">
              <a:effectLst/>
              <a:latin typeface="Aptos" panose="020B0004020202020204" pitchFamily="34" charset="0"/>
              <a:ea typeface="Aptos" panose="020B0004020202020204" pitchFamily="34" charset="0"/>
              <a:cs typeface="Times New Roman" panose="02020603050405020304" pitchFamily="18" charset="0"/>
            </a:endParaRPr>
          </a:p>
          <a:p>
            <a:endParaRPr lang="el-GR" dirty="0"/>
          </a:p>
        </p:txBody>
      </p:sp>
    </p:spTree>
    <p:extLst>
      <p:ext uri="{BB962C8B-B14F-4D97-AF65-F5344CB8AC3E}">
        <p14:creationId xmlns:p14="http://schemas.microsoft.com/office/powerpoint/2010/main" val="186587914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AC6F413-4E83-8BE0-AE16-538F3915E144}"/>
              </a:ext>
            </a:extLst>
          </p:cNvPr>
          <p:cNvSpPr>
            <a:spLocks noGrp="1"/>
          </p:cNvSpPr>
          <p:nvPr>
            <p:ph type="title"/>
          </p:nvPr>
        </p:nvSpPr>
        <p:spPr>
          <a:xfrm>
            <a:off x="762000" y="18255"/>
            <a:ext cx="10515600" cy="743745"/>
          </a:xfrm>
        </p:spPr>
        <p:txBody>
          <a:bodyPr/>
          <a:lstStyle/>
          <a:p>
            <a:pPr algn="ctr"/>
            <a:r>
              <a:rPr lang="el-GR" dirty="0"/>
              <a:t>Το μυστήριο του χρίσματος</a:t>
            </a:r>
          </a:p>
        </p:txBody>
      </p:sp>
      <p:sp>
        <p:nvSpPr>
          <p:cNvPr id="3" name="Θέση περιεχομένου 2">
            <a:extLst>
              <a:ext uri="{FF2B5EF4-FFF2-40B4-BE49-F238E27FC236}">
                <a16:creationId xmlns:a16="http://schemas.microsoft.com/office/drawing/2014/main" id="{3F27A138-68AA-2055-99A0-AC7FC2E77700}"/>
              </a:ext>
            </a:extLst>
          </p:cNvPr>
          <p:cNvSpPr>
            <a:spLocks noGrp="1"/>
          </p:cNvSpPr>
          <p:nvPr>
            <p:ph idx="1"/>
          </p:nvPr>
        </p:nvSpPr>
        <p:spPr>
          <a:xfrm>
            <a:off x="0" y="657225"/>
            <a:ext cx="12192000" cy="6182520"/>
          </a:xfrm>
        </p:spPr>
        <p:txBody>
          <a:bodyPr/>
          <a:lstStyle/>
          <a:p>
            <a:r>
              <a:rPr lang="el-GR" sz="2500" kern="100" dirty="0">
                <a:effectLst/>
                <a:latin typeface="Palatino Linotype" panose="02040502050505030304" pitchFamily="18" charset="0"/>
                <a:ea typeface="Aptos" panose="020B0004020202020204" pitchFamily="34" charset="0"/>
                <a:cs typeface="Times New Roman" panose="02020603050405020304" pitchFamily="18" charset="0"/>
              </a:rPr>
              <a:t>Κάθε πνευματική αρετή που παρουσιάζουν οι άνθρωποι ουσιαστικά οφείλεται στην άκτιστη ενέργεια της χάριτος του Παρακλήτου, η οποία σφραγίζει τον κάθε πιστό κατά το χρίσμα (</a:t>
            </a:r>
            <a:r>
              <a:rPr lang="el-GR" sz="2500" i="1" kern="100" dirty="0" err="1">
                <a:effectLst/>
                <a:latin typeface="Palatino Linotype" panose="02040502050505030304" pitchFamily="18" charset="0"/>
                <a:ea typeface="Aptos" panose="020B0004020202020204" pitchFamily="34" charset="0"/>
                <a:cs typeface="Times New Roman" panose="02020603050405020304" pitchFamily="18" charset="0"/>
              </a:rPr>
              <a:t>Περὶ</a:t>
            </a:r>
            <a:r>
              <a:rPr lang="el-GR" sz="25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500" i="1" kern="100" dirty="0" err="1">
                <a:effectLst/>
                <a:latin typeface="Palatino Linotype" panose="02040502050505030304" pitchFamily="18" charset="0"/>
                <a:ea typeface="Aptos" panose="020B0004020202020204" pitchFamily="34" charset="0"/>
                <a:cs typeface="Times New Roman" panose="02020603050405020304" pitchFamily="18" charset="0"/>
              </a:rPr>
              <a:t>τῆς</a:t>
            </a:r>
            <a:r>
              <a:rPr lang="el-GR" sz="25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500" i="1" kern="100" dirty="0" err="1">
                <a:effectLst/>
                <a:latin typeface="Palatino Linotype" panose="02040502050505030304" pitchFamily="18" charset="0"/>
                <a:ea typeface="Aptos" panose="020B0004020202020204" pitchFamily="34" charset="0"/>
                <a:cs typeface="Times New Roman" panose="02020603050405020304" pitchFamily="18" charset="0"/>
              </a:rPr>
              <a:t>ἐν</a:t>
            </a:r>
            <a:r>
              <a:rPr lang="el-GR" sz="25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500" i="1" kern="100" dirty="0" err="1">
                <a:effectLst/>
                <a:latin typeface="Palatino Linotype" panose="02040502050505030304" pitchFamily="18" charset="0"/>
                <a:ea typeface="Aptos" panose="020B0004020202020204" pitchFamily="34" charset="0"/>
                <a:cs typeface="Times New Roman" panose="02020603050405020304" pitchFamily="18" charset="0"/>
              </a:rPr>
              <a:t>Χριστῷ</a:t>
            </a:r>
            <a:r>
              <a:rPr lang="el-GR" sz="25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500" i="1" kern="100" dirty="0" err="1">
                <a:effectLst/>
                <a:latin typeface="Palatino Linotype" panose="02040502050505030304" pitchFamily="18" charset="0"/>
                <a:ea typeface="Aptos" panose="020B0004020202020204" pitchFamily="34" charset="0"/>
                <a:cs typeface="Times New Roman" panose="02020603050405020304" pitchFamily="18" charset="0"/>
              </a:rPr>
              <a:t>ζωῆς</a:t>
            </a:r>
            <a:r>
              <a:rPr lang="el-GR" sz="2500" i="1" kern="100" dirty="0">
                <a:effectLst/>
                <a:latin typeface="Palatino Linotype" panose="02040502050505030304" pitchFamily="18" charset="0"/>
                <a:ea typeface="Aptos" panose="020B0004020202020204" pitchFamily="34" charset="0"/>
                <a:cs typeface="Times New Roman" panose="02020603050405020304" pitchFamily="18" charset="0"/>
              </a:rPr>
              <a:t>. Λόγος Γ΄,</a:t>
            </a:r>
            <a:r>
              <a:rPr lang="el-GR" sz="2500"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n-GB" sz="2500" kern="100" dirty="0">
                <a:effectLst/>
                <a:latin typeface="Palatino Linotype" panose="02040502050505030304" pitchFamily="18" charset="0"/>
                <a:ea typeface="Aptos" panose="020B0004020202020204" pitchFamily="34" charset="0"/>
                <a:cs typeface="Times New Roman" panose="02020603050405020304" pitchFamily="18" charset="0"/>
              </a:rPr>
              <a:t>PG</a:t>
            </a:r>
            <a:r>
              <a:rPr lang="el-GR" sz="2500" kern="100" dirty="0">
                <a:effectLst/>
                <a:latin typeface="Palatino Linotype" panose="02040502050505030304" pitchFamily="18" charset="0"/>
                <a:ea typeface="Aptos" panose="020B0004020202020204" pitchFamily="34" charset="0"/>
                <a:cs typeface="Times New Roman" panose="02020603050405020304" pitchFamily="18" charset="0"/>
              </a:rPr>
              <a:t> 150, 577</a:t>
            </a:r>
            <a:r>
              <a:rPr lang="en-GB" sz="2500" kern="100" dirty="0">
                <a:effectLst/>
                <a:latin typeface="Palatino Linotype" panose="02040502050505030304" pitchFamily="18" charset="0"/>
                <a:ea typeface="Aptos" panose="020B0004020202020204" pitchFamily="34" charset="0"/>
                <a:cs typeface="Times New Roman" panose="02020603050405020304" pitchFamily="18" charset="0"/>
              </a:rPr>
              <a:t>D</a:t>
            </a:r>
            <a:r>
              <a:rPr lang="el-GR" sz="2500" kern="100" dirty="0">
                <a:effectLst/>
                <a:latin typeface="Palatino Linotype" panose="02040502050505030304" pitchFamily="18" charset="0"/>
                <a:ea typeface="Aptos" panose="020B0004020202020204" pitchFamily="34" charset="0"/>
                <a:cs typeface="Times New Roman" panose="02020603050405020304" pitchFamily="18" charset="0"/>
              </a:rPr>
              <a:t>). Οι θείες αυτές αρετές είναι </a:t>
            </a:r>
            <a:r>
              <a:rPr lang="el-GR" sz="2500" kern="100" dirty="0" err="1">
                <a:effectLst/>
                <a:latin typeface="Palatino Linotype" panose="02040502050505030304" pitchFamily="18" charset="0"/>
                <a:ea typeface="Aptos" panose="020B0004020202020204" pitchFamily="34" charset="0"/>
                <a:cs typeface="Times New Roman" panose="02020603050405020304" pitchFamily="18" charset="0"/>
              </a:rPr>
              <a:t>θεοκίνητες</a:t>
            </a:r>
            <a:r>
              <a:rPr lang="el-GR" sz="2500" kern="100" dirty="0">
                <a:effectLst/>
                <a:latin typeface="Palatino Linotype" panose="02040502050505030304" pitchFamily="18" charset="0"/>
                <a:ea typeface="Aptos" panose="020B0004020202020204" pitchFamily="34" charset="0"/>
                <a:cs typeface="Times New Roman" panose="02020603050405020304" pitchFamily="18" charset="0"/>
              </a:rPr>
              <a:t>, εφόσον λειτουργούν πραγματικά μόνο ως αρετές του Χριστού υπερβαίνοντας τα κτιστά μέτρα που ορίζουν οι ανθρώπινοι νόμοι: «</a:t>
            </a:r>
            <a:r>
              <a:rPr lang="el-GR" sz="2500" i="1" kern="100" dirty="0" err="1">
                <a:effectLst/>
                <a:latin typeface="Palatino Linotype" panose="02040502050505030304" pitchFamily="18" charset="0"/>
                <a:ea typeface="Aptos" panose="020B0004020202020204" pitchFamily="34" charset="0"/>
                <a:cs typeface="Times New Roman" panose="02020603050405020304" pitchFamily="18" charset="0"/>
              </a:rPr>
              <a:t>ἀρεταὶ</a:t>
            </a:r>
            <a:r>
              <a:rPr lang="el-GR" sz="25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500" i="1" kern="100" dirty="0" err="1">
                <a:effectLst/>
                <a:latin typeface="Palatino Linotype" panose="02040502050505030304" pitchFamily="18" charset="0"/>
                <a:ea typeface="Aptos" panose="020B0004020202020204" pitchFamily="34" charset="0"/>
                <a:cs typeface="Times New Roman" panose="02020603050405020304" pitchFamily="18" charset="0"/>
              </a:rPr>
              <a:t>θεῖαι</a:t>
            </a:r>
            <a:r>
              <a:rPr lang="el-GR" sz="25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500" i="1" kern="100" dirty="0" err="1">
                <a:effectLst/>
                <a:latin typeface="Palatino Linotype" panose="02040502050505030304" pitchFamily="18" charset="0"/>
                <a:ea typeface="Aptos" panose="020B0004020202020204" pitchFamily="34" charset="0"/>
                <a:cs typeface="Times New Roman" panose="02020603050405020304" pitchFamily="18" charset="0"/>
              </a:rPr>
              <a:t>καὶ</a:t>
            </a:r>
            <a:r>
              <a:rPr lang="el-GR" sz="25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500" i="1" kern="100" dirty="0" err="1">
                <a:effectLst/>
                <a:latin typeface="Palatino Linotype" panose="02040502050505030304" pitchFamily="18" charset="0"/>
                <a:ea typeface="Aptos" panose="020B0004020202020204" pitchFamily="34" charset="0"/>
                <a:cs typeface="Times New Roman" panose="02020603050405020304" pitchFamily="18" charset="0"/>
              </a:rPr>
              <a:t>ὑπὲρ</a:t>
            </a:r>
            <a:r>
              <a:rPr lang="el-GR" sz="25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500" i="1" kern="100" dirty="0" err="1">
                <a:effectLst/>
                <a:latin typeface="Palatino Linotype" panose="02040502050505030304" pitchFamily="18" charset="0"/>
                <a:ea typeface="Aptos" panose="020B0004020202020204" pitchFamily="34" charset="0"/>
                <a:cs typeface="Times New Roman" panose="02020603050405020304" pitchFamily="18" charset="0"/>
              </a:rPr>
              <a:t>τὸν</a:t>
            </a:r>
            <a:r>
              <a:rPr lang="el-GR" sz="25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500" i="1" kern="100" dirty="0" err="1">
                <a:effectLst/>
                <a:latin typeface="Palatino Linotype" panose="02040502050505030304" pitchFamily="18" charset="0"/>
                <a:ea typeface="Aptos" panose="020B0004020202020204" pitchFamily="34" charset="0"/>
                <a:cs typeface="Times New Roman" panose="02020603050405020304" pitchFamily="18" charset="0"/>
              </a:rPr>
              <a:t>ἀνθρώπινον</a:t>
            </a:r>
            <a:r>
              <a:rPr lang="el-GR" sz="25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500" i="1" kern="100" dirty="0" err="1">
                <a:effectLst/>
                <a:latin typeface="Palatino Linotype" panose="02040502050505030304" pitchFamily="18" charset="0"/>
                <a:ea typeface="Aptos" panose="020B0004020202020204" pitchFamily="34" charset="0"/>
                <a:cs typeface="Times New Roman" panose="02020603050405020304" pitchFamily="18" charset="0"/>
              </a:rPr>
              <a:t>νόμον</a:t>
            </a:r>
            <a:r>
              <a:rPr lang="el-GR" sz="25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500" i="1" kern="100" dirty="0" err="1">
                <a:effectLst/>
                <a:latin typeface="Palatino Linotype" panose="02040502050505030304" pitchFamily="18" charset="0"/>
                <a:ea typeface="Aptos" panose="020B0004020202020204" pitchFamily="34" charset="0"/>
                <a:cs typeface="Times New Roman" panose="02020603050405020304" pitchFamily="18" charset="0"/>
              </a:rPr>
              <a:t>αὐτοῦ</a:t>
            </a:r>
            <a:r>
              <a:rPr lang="el-GR" sz="25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500" i="1" kern="100" dirty="0" err="1">
                <a:effectLst/>
                <a:latin typeface="Palatino Linotype" panose="02040502050505030304" pitchFamily="18" charset="0"/>
                <a:ea typeface="Aptos" panose="020B0004020202020204" pitchFamily="34" charset="0"/>
                <a:cs typeface="Times New Roman" panose="02020603050405020304" pitchFamily="18" charset="0"/>
              </a:rPr>
              <a:t>κινοῦντος</a:t>
            </a:r>
            <a:r>
              <a:rPr lang="el-GR" sz="25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500" i="1" kern="100" dirty="0" err="1">
                <a:effectLst/>
                <a:latin typeface="Palatino Linotype" panose="02040502050505030304" pitchFamily="18" charset="0"/>
                <a:ea typeface="Aptos" panose="020B0004020202020204" pitchFamily="34" charset="0"/>
                <a:cs typeface="Times New Roman" panose="02020603050405020304" pitchFamily="18" charset="0"/>
              </a:rPr>
              <a:t>τοῦ</a:t>
            </a:r>
            <a:r>
              <a:rPr lang="el-GR" sz="25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500" i="1" kern="100" dirty="0" err="1">
                <a:effectLst/>
                <a:latin typeface="Palatino Linotype" panose="02040502050505030304" pitchFamily="18" charset="0"/>
                <a:ea typeface="Aptos" panose="020B0004020202020204" pitchFamily="34" charset="0"/>
                <a:cs typeface="Times New Roman" panose="02020603050405020304" pitchFamily="18" charset="0"/>
              </a:rPr>
              <a:t>Θεοῦ</a:t>
            </a:r>
            <a:r>
              <a:rPr lang="el-GR" sz="2500"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500" i="1" kern="100" dirty="0" err="1">
                <a:effectLst/>
                <a:latin typeface="Palatino Linotype" panose="02040502050505030304" pitchFamily="18" charset="0"/>
                <a:ea typeface="Aptos" panose="020B0004020202020204" pitchFamily="34" charset="0"/>
                <a:cs typeface="Times New Roman" panose="02020603050405020304" pitchFamily="18" charset="0"/>
              </a:rPr>
              <a:t>Περὶ</a:t>
            </a:r>
            <a:r>
              <a:rPr lang="el-GR" sz="25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500" i="1" kern="100" dirty="0" err="1">
                <a:effectLst/>
                <a:latin typeface="Palatino Linotype" panose="02040502050505030304" pitchFamily="18" charset="0"/>
                <a:ea typeface="Aptos" panose="020B0004020202020204" pitchFamily="34" charset="0"/>
                <a:cs typeface="Times New Roman" panose="02020603050405020304" pitchFamily="18" charset="0"/>
              </a:rPr>
              <a:t>τῆς</a:t>
            </a:r>
            <a:r>
              <a:rPr lang="el-GR" sz="25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500" i="1" kern="100" dirty="0" err="1">
                <a:effectLst/>
                <a:latin typeface="Palatino Linotype" panose="02040502050505030304" pitchFamily="18" charset="0"/>
                <a:ea typeface="Aptos" panose="020B0004020202020204" pitchFamily="34" charset="0"/>
                <a:cs typeface="Times New Roman" panose="02020603050405020304" pitchFamily="18" charset="0"/>
              </a:rPr>
              <a:t>ἐν</a:t>
            </a:r>
            <a:r>
              <a:rPr lang="el-GR" sz="25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500" i="1" kern="100" dirty="0" err="1">
                <a:effectLst/>
                <a:latin typeface="Palatino Linotype" panose="02040502050505030304" pitchFamily="18" charset="0"/>
                <a:ea typeface="Aptos" panose="020B0004020202020204" pitchFamily="34" charset="0"/>
                <a:cs typeface="Times New Roman" panose="02020603050405020304" pitchFamily="18" charset="0"/>
              </a:rPr>
              <a:t>Χριστῷ</a:t>
            </a:r>
            <a:r>
              <a:rPr lang="el-GR" sz="25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500" i="1" kern="100" dirty="0" err="1">
                <a:effectLst/>
                <a:latin typeface="Palatino Linotype" panose="02040502050505030304" pitchFamily="18" charset="0"/>
                <a:ea typeface="Aptos" panose="020B0004020202020204" pitchFamily="34" charset="0"/>
                <a:cs typeface="Times New Roman" panose="02020603050405020304" pitchFamily="18" charset="0"/>
              </a:rPr>
              <a:t>ζωῆς</a:t>
            </a:r>
            <a:r>
              <a:rPr lang="el-GR" sz="2500" i="1" kern="100" dirty="0">
                <a:effectLst/>
                <a:latin typeface="Palatino Linotype" panose="02040502050505030304" pitchFamily="18" charset="0"/>
                <a:ea typeface="Aptos" panose="020B0004020202020204" pitchFamily="34" charset="0"/>
                <a:cs typeface="Times New Roman" panose="02020603050405020304" pitchFamily="18" charset="0"/>
              </a:rPr>
              <a:t>. Λόγος Γ΄,</a:t>
            </a:r>
            <a:r>
              <a:rPr lang="el-GR" sz="2500"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n-GB" sz="2500" kern="100" dirty="0">
                <a:effectLst/>
                <a:latin typeface="Palatino Linotype" panose="02040502050505030304" pitchFamily="18" charset="0"/>
                <a:ea typeface="Aptos" panose="020B0004020202020204" pitchFamily="34" charset="0"/>
                <a:cs typeface="Times New Roman" panose="02020603050405020304" pitchFamily="18" charset="0"/>
              </a:rPr>
              <a:t>PG</a:t>
            </a:r>
            <a:r>
              <a:rPr lang="el-GR" sz="2500" kern="100" dirty="0">
                <a:effectLst/>
                <a:latin typeface="Palatino Linotype" panose="02040502050505030304" pitchFamily="18" charset="0"/>
                <a:ea typeface="Aptos" panose="020B0004020202020204" pitchFamily="34" charset="0"/>
                <a:cs typeface="Times New Roman" panose="02020603050405020304" pitchFamily="18" charset="0"/>
              </a:rPr>
              <a:t> 150, 576Β). </a:t>
            </a:r>
          </a:p>
          <a:p>
            <a:r>
              <a:rPr lang="el-GR" sz="2500" kern="100" dirty="0">
                <a:effectLst/>
                <a:latin typeface="Palatino Linotype" panose="02040502050505030304" pitchFamily="18" charset="0"/>
                <a:ea typeface="Aptos" panose="020B0004020202020204" pitchFamily="34" charset="0"/>
                <a:cs typeface="Times New Roman" panose="02020603050405020304" pitchFamily="18" charset="0"/>
              </a:rPr>
              <a:t>Έτσι, σύμφωνα με τον Νικόλαο Καβάσιλα «</a:t>
            </a:r>
            <a:r>
              <a:rPr lang="el-GR" sz="2500" i="1" kern="100" dirty="0">
                <a:effectLst/>
                <a:latin typeface="Palatino Linotype" panose="02040502050505030304" pitchFamily="18" charset="0"/>
                <a:ea typeface="Aptos" panose="020B0004020202020204" pitchFamily="34" charset="0"/>
                <a:cs typeface="Times New Roman" panose="02020603050405020304" pitchFamily="18" charset="0"/>
              </a:rPr>
              <a:t>αν κάποιος από τους θερμότερους χριστιανούς φαίνεται να έχει υπερβεί τα συνηθισμένα μέτρα των ανθρώπων σε καθαρότητα, σωφροσύνη ή μεγάλη ταπεινοφροσύνη ή ευσέβεια ή σε κάτι άλλο από αυτά, πρέπει να θεωρούμε ως εξήγηση το ιερότατο μύρο και να έχουμε τη βεβαιότητα, ότι το δώρο τούτο του δόθηκε μεν όταν δέχτηκε το μυστήριο, έγινε όμως ενεργό αργότερα</a:t>
            </a:r>
            <a:r>
              <a:rPr lang="el-GR" sz="2500"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500" i="1" kern="100" dirty="0" err="1">
                <a:effectLst/>
                <a:latin typeface="Palatino Linotype" panose="02040502050505030304" pitchFamily="18" charset="0"/>
                <a:ea typeface="Aptos" panose="020B0004020202020204" pitchFamily="34" charset="0"/>
                <a:cs typeface="Times New Roman" panose="02020603050405020304" pitchFamily="18" charset="0"/>
              </a:rPr>
              <a:t>Περὶ</a:t>
            </a:r>
            <a:r>
              <a:rPr lang="el-GR" sz="25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500" i="1" kern="100" dirty="0" err="1">
                <a:effectLst/>
                <a:latin typeface="Palatino Linotype" panose="02040502050505030304" pitchFamily="18" charset="0"/>
                <a:ea typeface="Aptos" panose="020B0004020202020204" pitchFamily="34" charset="0"/>
                <a:cs typeface="Times New Roman" panose="02020603050405020304" pitchFamily="18" charset="0"/>
              </a:rPr>
              <a:t>τῆς</a:t>
            </a:r>
            <a:r>
              <a:rPr lang="el-GR" sz="25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500" i="1" kern="100" dirty="0" err="1">
                <a:effectLst/>
                <a:latin typeface="Palatino Linotype" panose="02040502050505030304" pitchFamily="18" charset="0"/>
                <a:ea typeface="Aptos" panose="020B0004020202020204" pitchFamily="34" charset="0"/>
                <a:cs typeface="Times New Roman" panose="02020603050405020304" pitchFamily="18" charset="0"/>
              </a:rPr>
              <a:t>ἐν</a:t>
            </a:r>
            <a:r>
              <a:rPr lang="el-GR" sz="25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500" i="1" kern="100" dirty="0" err="1">
                <a:effectLst/>
                <a:latin typeface="Palatino Linotype" panose="02040502050505030304" pitchFamily="18" charset="0"/>
                <a:ea typeface="Aptos" panose="020B0004020202020204" pitchFamily="34" charset="0"/>
                <a:cs typeface="Times New Roman" panose="02020603050405020304" pitchFamily="18" charset="0"/>
              </a:rPr>
              <a:t>Χριστῷ</a:t>
            </a:r>
            <a:r>
              <a:rPr lang="el-GR" sz="2500" i="1"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500" i="1" kern="100" dirty="0" err="1">
                <a:effectLst/>
                <a:latin typeface="Palatino Linotype" panose="02040502050505030304" pitchFamily="18" charset="0"/>
                <a:ea typeface="Aptos" panose="020B0004020202020204" pitchFamily="34" charset="0"/>
                <a:cs typeface="Times New Roman" panose="02020603050405020304" pitchFamily="18" charset="0"/>
              </a:rPr>
              <a:t>ζωῆς</a:t>
            </a:r>
            <a:r>
              <a:rPr lang="el-GR" sz="2500" i="1" kern="100" dirty="0">
                <a:effectLst/>
                <a:latin typeface="Palatino Linotype" panose="02040502050505030304" pitchFamily="18" charset="0"/>
                <a:ea typeface="Aptos" panose="020B0004020202020204" pitchFamily="34" charset="0"/>
                <a:cs typeface="Times New Roman" panose="02020603050405020304" pitchFamily="18" charset="0"/>
              </a:rPr>
              <a:t>. Λόγος Γ΄,</a:t>
            </a:r>
            <a:r>
              <a:rPr lang="el-GR" sz="2500"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n-GB" sz="2500" kern="100" dirty="0">
                <a:effectLst/>
                <a:latin typeface="Palatino Linotype" panose="02040502050505030304" pitchFamily="18" charset="0"/>
                <a:ea typeface="Aptos" panose="020B0004020202020204" pitchFamily="34" charset="0"/>
                <a:cs typeface="Times New Roman" panose="02020603050405020304" pitchFamily="18" charset="0"/>
              </a:rPr>
              <a:t>PG</a:t>
            </a:r>
            <a:r>
              <a:rPr lang="el-GR" sz="2500" kern="100" dirty="0">
                <a:effectLst/>
                <a:latin typeface="Palatino Linotype" panose="02040502050505030304" pitchFamily="18" charset="0"/>
                <a:ea typeface="Aptos" panose="020B0004020202020204" pitchFamily="34" charset="0"/>
                <a:cs typeface="Times New Roman" panose="02020603050405020304" pitchFamily="18" charset="0"/>
              </a:rPr>
              <a:t> 150, 576</a:t>
            </a:r>
            <a:r>
              <a:rPr lang="en-GB" sz="2500" kern="100" dirty="0">
                <a:effectLst/>
                <a:latin typeface="Palatino Linotype" panose="02040502050505030304" pitchFamily="18" charset="0"/>
                <a:ea typeface="Aptos" panose="020B0004020202020204" pitchFamily="34" charset="0"/>
                <a:cs typeface="Times New Roman" panose="02020603050405020304" pitchFamily="18" charset="0"/>
              </a:rPr>
              <a:t>D</a:t>
            </a:r>
            <a:r>
              <a:rPr lang="el-GR" sz="2500" kern="100" dirty="0">
                <a:effectLst/>
                <a:latin typeface="Palatino Linotype" panose="02040502050505030304" pitchFamily="18" charset="0"/>
                <a:ea typeface="Aptos" panose="020B0004020202020204" pitchFamily="34" charset="0"/>
                <a:cs typeface="Times New Roman" panose="02020603050405020304" pitchFamily="18" charset="0"/>
              </a:rPr>
              <a:t>). </a:t>
            </a:r>
          </a:p>
          <a:p>
            <a:r>
              <a:rPr lang="el-GR" sz="2500" kern="100" dirty="0">
                <a:effectLst/>
                <a:latin typeface="Palatino Linotype" panose="02040502050505030304" pitchFamily="18" charset="0"/>
                <a:ea typeface="Aptos" panose="020B0004020202020204" pitchFamily="34" charset="0"/>
                <a:cs typeface="Times New Roman" panose="02020603050405020304" pitchFamily="18" charset="0"/>
              </a:rPr>
              <a:t>Αυτό σημαίνει πως οι αρετές που παρουσιάζονται στην «</a:t>
            </a:r>
            <a:r>
              <a:rPr lang="el-GR" sz="2500" kern="100" dirty="0" err="1">
                <a:effectLst/>
                <a:latin typeface="Palatino Linotype" panose="02040502050505030304" pitchFamily="18" charset="0"/>
                <a:ea typeface="Aptos" panose="020B0004020202020204" pitchFamily="34" charset="0"/>
                <a:cs typeface="Times New Roman" panose="02020603050405020304" pitchFamily="18" charset="0"/>
              </a:rPr>
              <a:t>ἐν</a:t>
            </a:r>
            <a:r>
              <a:rPr lang="el-GR" sz="2500"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500" kern="100" dirty="0" err="1">
                <a:effectLst/>
                <a:latin typeface="Palatino Linotype" panose="02040502050505030304" pitchFamily="18" charset="0"/>
                <a:ea typeface="Aptos" panose="020B0004020202020204" pitchFamily="34" charset="0"/>
                <a:cs typeface="Times New Roman" panose="02020603050405020304" pitchFamily="18" charset="0"/>
              </a:rPr>
              <a:t>Χριστῷ</a:t>
            </a:r>
            <a:r>
              <a:rPr lang="el-GR" sz="2500" kern="100" dirty="0">
                <a:effectLst/>
                <a:latin typeface="Palatino Linotype" panose="02040502050505030304" pitchFamily="18" charset="0"/>
                <a:ea typeface="Aptos" panose="020B0004020202020204" pitchFamily="34" charset="0"/>
                <a:cs typeface="Times New Roman" panose="02020603050405020304" pitchFamily="18" charset="0"/>
              </a:rPr>
              <a:t>» ζωή δεν αποτελούν ατομικό κατόρθωμα, αλλά είναι οι υγιείς καρποί μιας οντολογικά και πνευματικά </a:t>
            </a:r>
            <a:r>
              <a:rPr lang="el-GR" sz="2500" kern="100" dirty="0" err="1">
                <a:effectLst/>
                <a:latin typeface="Palatino Linotype" panose="02040502050505030304" pitchFamily="18" charset="0"/>
                <a:ea typeface="Aptos" panose="020B0004020202020204" pitchFamily="34" charset="0"/>
                <a:cs typeface="Times New Roman" panose="02020603050405020304" pitchFamily="18" charset="0"/>
              </a:rPr>
              <a:t>βιούμενης</a:t>
            </a:r>
            <a:r>
              <a:rPr lang="el-GR" sz="2500" kern="100" dirty="0">
                <a:effectLst/>
                <a:latin typeface="Palatino Linotype" panose="02040502050505030304" pitchFamily="18" charset="0"/>
                <a:ea typeface="Aptos" panose="020B0004020202020204" pitchFamily="34" charset="0"/>
                <a:cs typeface="Times New Roman" panose="02020603050405020304" pitchFamily="18" charset="0"/>
              </a:rPr>
              <a:t> σχέσης με τον Θεό. </a:t>
            </a:r>
            <a:endParaRPr lang="el-GR" sz="2500" kern="100" dirty="0">
              <a:effectLst/>
              <a:latin typeface="Aptos" panose="020B0004020202020204" pitchFamily="34" charset="0"/>
              <a:ea typeface="Aptos" panose="020B0004020202020204" pitchFamily="34" charset="0"/>
              <a:cs typeface="Times New Roman" panose="02020603050405020304" pitchFamily="18" charset="0"/>
            </a:endParaRPr>
          </a:p>
          <a:p>
            <a:endParaRPr lang="el-GR" dirty="0"/>
          </a:p>
        </p:txBody>
      </p:sp>
    </p:spTree>
    <p:extLst>
      <p:ext uri="{BB962C8B-B14F-4D97-AF65-F5344CB8AC3E}">
        <p14:creationId xmlns:p14="http://schemas.microsoft.com/office/powerpoint/2010/main" val="177635075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A0D2AFE4-3D49-39EE-88FC-CFEFE8A7551B}"/>
              </a:ext>
            </a:extLst>
          </p:cNvPr>
          <p:cNvSpPr>
            <a:spLocks noGrp="1"/>
          </p:cNvSpPr>
          <p:nvPr>
            <p:ph type="title"/>
          </p:nvPr>
        </p:nvSpPr>
        <p:spPr>
          <a:xfrm>
            <a:off x="838200" y="18255"/>
            <a:ext cx="10515600" cy="494211"/>
          </a:xfrm>
        </p:spPr>
        <p:txBody>
          <a:bodyPr>
            <a:normAutofit fontScale="90000"/>
          </a:bodyPr>
          <a:lstStyle/>
          <a:p>
            <a:pPr algn="ctr"/>
            <a:r>
              <a:rPr lang="el-GR" dirty="0"/>
              <a:t>Η Θεσσαλονίκη κατά τον 14</a:t>
            </a:r>
            <a:r>
              <a:rPr lang="el-GR" baseline="30000" dirty="0"/>
              <a:t>ο</a:t>
            </a:r>
            <a:r>
              <a:rPr lang="el-GR" dirty="0"/>
              <a:t> αιώνα</a:t>
            </a:r>
          </a:p>
        </p:txBody>
      </p:sp>
      <p:sp>
        <p:nvSpPr>
          <p:cNvPr id="3" name="Θέση περιεχομένου 2">
            <a:extLst>
              <a:ext uri="{FF2B5EF4-FFF2-40B4-BE49-F238E27FC236}">
                <a16:creationId xmlns:a16="http://schemas.microsoft.com/office/drawing/2014/main" id="{9E50DA1F-C5DF-B5F4-2800-DA838277AE07}"/>
              </a:ext>
            </a:extLst>
          </p:cNvPr>
          <p:cNvSpPr>
            <a:spLocks noGrp="1"/>
          </p:cNvSpPr>
          <p:nvPr>
            <p:ph idx="1"/>
          </p:nvPr>
        </p:nvSpPr>
        <p:spPr>
          <a:xfrm>
            <a:off x="0" y="442127"/>
            <a:ext cx="12192000" cy="6397618"/>
          </a:xfrm>
        </p:spPr>
        <p:txBody>
          <a:bodyPr>
            <a:normAutofit lnSpcReduction="10000"/>
          </a:bodyPr>
          <a:lstStyle/>
          <a:p>
            <a:r>
              <a:rPr lang="el-GR" sz="2500" kern="100" dirty="0">
                <a:effectLst/>
                <a:latin typeface="Palatino Linotype" panose="02040502050505030304" pitchFamily="18" charset="0"/>
                <a:ea typeface="Aptos" panose="020B0004020202020204" pitchFamily="34" charset="0"/>
                <a:cs typeface="Times New Roman" panose="02020603050405020304" pitchFamily="18" charset="0"/>
              </a:rPr>
              <a:t>Ο άγιος Νικόλαος Καβάσιλας (1322-1392), γόνος της Θεσσαλονίκης, δεύτερης πόλης της αυτοκρατορίας κατά τους υστεροβυζαντινούς χρόνους, συνέδεσε τη δραστηριότητά του τόσο με αυτήν όσο και την πρωτεύουσά της, την Κωνσταντινούπολη. Στη γενέτειρά του, τη Θεσσαλονίκη του 14</a:t>
            </a:r>
            <a:r>
              <a:rPr lang="el-GR" sz="2500" kern="100" baseline="30000" dirty="0">
                <a:effectLst/>
                <a:latin typeface="Palatino Linotype" panose="02040502050505030304" pitchFamily="18" charset="0"/>
                <a:ea typeface="Aptos" panose="020B0004020202020204" pitchFamily="34" charset="0"/>
                <a:cs typeface="Times New Roman" panose="02020603050405020304" pitchFamily="18" charset="0"/>
              </a:rPr>
              <a:t>ο</a:t>
            </a:r>
            <a:r>
              <a:rPr lang="el-GR" sz="2500" kern="100" dirty="0">
                <a:effectLst/>
                <a:latin typeface="Palatino Linotype" panose="02040502050505030304" pitchFamily="18" charset="0"/>
                <a:ea typeface="Aptos" panose="020B0004020202020204" pitchFamily="34" charset="0"/>
                <a:cs typeface="Times New Roman" panose="02020603050405020304" pitchFamily="18" charset="0"/>
              </a:rPr>
              <a:t> αιώνα, τα πολιτικά δρώμενα, ο πνευματικός βίος και τα κοινωνικά προβλήματα λειτουργούν σε μία σχέση αλληλεξάρτησης με τις γενικότερες εξελίξεις της βυζαντινής αυτοκρατορίας, η οποία βρισκόταν προ των πυλών της κατάρρευσης. </a:t>
            </a:r>
          </a:p>
          <a:p>
            <a:r>
              <a:rPr lang="el-GR" sz="2500" kern="100" dirty="0">
                <a:effectLst/>
                <a:latin typeface="Palatino Linotype" panose="02040502050505030304" pitchFamily="18" charset="0"/>
                <a:ea typeface="Aptos" panose="020B0004020202020204" pitchFamily="34" charset="0"/>
                <a:cs typeface="Times New Roman" panose="02020603050405020304" pitchFamily="18" charset="0"/>
              </a:rPr>
              <a:t>Η εποχή χαρακτηρίζεται από δύο εμφύλιες διενέξεις που είχαν ως απώτερο στόχο την απόκτηση του αυτοκρατορικού θρόνου. Η πρώτη διαδραματίζεται μεταξύ των δύο </a:t>
            </a:r>
            <a:r>
              <a:rPr lang="el-GR" sz="2500" kern="100" dirty="0" err="1">
                <a:effectLst/>
                <a:latin typeface="Palatino Linotype" panose="02040502050505030304" pitchFamily="18" charset="0"/>
                <a:ea typeface="Aptos" panose="020B0004020202020204" pitchFamily="34" charset="0"/>
                <a:cs typeface="Times New Roman" panose="02020603050405020304" pitchFamily="18" charset="0"/>
              </a:rPr>
              <a:t>Ανδρονίκων</a:t>
            </a:r>
            <a:r>
              <a:rPr lang="el-GR" sz="2500" kern="100" dirty="0">
                <a:effectLst/>
                <a:latin typeface="Palatino Linotype" panose="02040502050505030304" pitchFamily="18" charset="0"/>
                <a:ea typeface="Aptos" panose="020B0004020202020204" pitchFamily="34" charset="0"/>
                <a:cs typeface="Times New Roman" panose="02020603050405020304" pitchFamily="18" charset="0"/>
              </a:rPr>
              <a:t> Β΄ και Γ΄. Η δεύτερη μεταξύ του μέγα </a:t>
            </a:r>
            <a:r>
              <a:rPr lang="el-GR" sz="2500" kern="100" dirty="0" err="1">
                <a:effectLst/>
                <a:latin typeface="Palatino Linotype" panose="02040502050505030304" pitchFamily="18" charset="0"/>
                <a:ea typeface="Aptos" panose="020B0004020202020204" pitchFamily="34" charset="0"/>
                <a:cs typeface="Times New Roman" panose="02020603050405020304" pitchFamily="18" charset="0"/>
              </a:rPr>
              <a:t>δομέστικου</a:t>
            </a:r>
            <a:r>
              <a:rPr lang="el-GR" sz="2500" kern="100" dirty="0">
                <a:effectLst/>
                <a:latin typeface="Palatino Linotype" panose="02040502050505030304" pitchFamily="18" charset="0"/>
                <a:ea typeface="Aptos" panose="020B0004020202020204" pitchFamily="34" charset="0"/>
                <a:cs typeface="Times New Roman" panose="02020603050405020304" pitchFamily="18" charset="0"/>
              </a:rPr>
              <a:t> Ιωάννη ΣΤ΄ Καντακουζηνού και του Ιωάννη Ε΄ Παλαιολόγου. </a:t>
            </a:r>
          </a:p>
          <a:p>
            <a:r>
              <a:rPr lang="el-GR" sz="2500" kern="100" dirty="0">
                <a:effectLst/>
                <a:latin typeface="Palatino Linotype" panose="02040502050505030304" pitchFamily="18" charset="0"/>
                <a:ea typeface="Aptos" panose="020B0004020202020204" pitchFamily="34" charset="0"/>
                <a:cs typeface="Times New Roman" panose="02020603050405020304" pitchFamily="18" charset="0"/>
              </a:rPr>
              <a:t>Παράλληλα οι εσωτερικές ανωμαλίες που ταλάνιζαν το βυζαντινό κράτος τρέφουν την επεκτατική πολιτική των Φράγκων, Βουλγάρων, Σέρβων και Τούρκων. Μέχρι το 1350 οι πολιτικές αντιθέσεις υποθάλπουν τη διαμόρφωση και συντήρηση ενός οξύτατου και ταραγμένου κοινωνικού κλίματος. </a:t>
            </a:r>
          </a:p>
          <a:p>
            <a:r>
              <a:rPr lang="el-GR" sz="2500" kern="100" dirty="0">
                <a:effectLst/>
                <a:latin typeface="Palatino Linotype" panose="02040502050505030304" pitchFamily="18" charset="0"/>
                <a:ea typeface="Aptos" panose="020B0004020202020204" pitchFamily="34" charset="0"/>
                <a:cs typeface="Times New Roman" panose="02020603050405020304" pitchFamily="18" charset="0"/>
              </a:rPr>
              <a:t>Εντός της δυσοίωνης αυτής πραγματικότητας κάνει την εμφάνισή του το κίνημα των Ζηλωτών στη Θεσσαλονίκη (1342-1349), κίνημα κοινωνικοοικονομικής υφής που συγκλόνισε την αυτοκρατορία. </a:t>
            </a:r>
            <a:endParaRPr lang="el-GR" sz="2500" kern="100" dirty="0">
              <a:effectLst/>
              <a:latin typeface="Aptos" panose="020B0004020202020204" pitchFamily="34" charset="0"/>
              <a:ea typeface="Aptos" panose="020B0004020202020204" pitchFamily="34" charset="0"/>
              <a:cs typeface="Times New Roman" panose="02020603050405020304" pitchFamily="18" charset="0"/>
            </a:endParaRPr>
          </a:p>
          <a:p>
            <a:endParaRPr lang="el-GR" dirty="0"/>
          </a:p>
        </p:txBody>
      </p:sp>
    </p:spTree>
    <p:extLst>
      <p:ext uri="{BB962C8B-B14F-4D97-AF65-F5344CB8AC3E}">
        <p14:creationId xmlns:p14="http://schemas.microsoft.com/office/powerpoint/2010/main" val="8846523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88B8295E-B1FE-6AC9-5D48-4B51BC309B50}"/>
              </a:ext>
            </a:extLst>
          </p:cNvPr>
          <p:cNvSpPr>
            <a:spLocks noGrp="1"/>
          </p:cNvSpPr>
          <p:nvPr>
            <p:ph type="title"/>
          </p:nvPr>
        </p:nvSpPr>
        <p:spPr>
          <a:xfrm>
            <a:off x="747765" y="0"/>
            <a:ext cx="10515600" cy="482321"/>
          </a:xfrm>
        </p:spPr>
        <p:txBody>
          <a:bodyPr>
            <a:normAutofit fontScale="90000"/>
          </a:bodyPr>
          <a:lstStyle/>
          <a:p>
            <a:pPr algn="ctr"/>
            <a:r>
              <a:rPr lang="el-GR" dirty="0"/>
              <a:t>Το κίνημα των Ζηλωτών</a:t>
            </a:r>
          </a:p>
        </p:txBody>
      </p:sp>
      <p:sp>
        <p:nvSpPr>
          <p:cNvPr id="3" name="Θέση περιεχομένου 2">
            <a:extLst>
              <a:ext uri="{FF2B5EF4-FFF2-40B4-BE49-F238E27FC236}">
                <a16:creationId xmlns:a16="http://schemas.microsoft.com/office/drawing/2014/main" id="{994A2A9A-1AB4-D9ED-C21C-55C069C71233}"/>
              </a:ext>
            </a:extLst>
          </p:cNvPr>
          <p:cNvSpPr>
            <a:spLocks noGrp="1"/>
          </p:cNvSpPr>
          <p:nvPr>
            <p:ph idx="1"/>
          </p:nvPr>
        </p:nvSpPr>
        <p:spPr>
          <a:xfrm>
            <a:off x="0" y="401934"/>
            <a:ext cx="12192000" cy="6456066"/>
          </a:xfrm>
        </p:spPr>
        <p:txBody>
          <a:bodyPr>
            <a:normAutofit fontScale="92500"/>
          </a:bodyPr>
          <a:lstStyle/>
          <a:p>
            <a:r>
              <a:rPr lang="el-GR" sz="2500" kern="100" dirty="0">
                <a:effectLst/>
                <a:latin typeface="Palatino Linotype" panose="02040502050505030304" pitchFamily="18" charset="0"/>
                <a:ea typeface="Aptos" panose="020B0004020202020204" pitchFamily="34" charset="0"/>
                <a:cs typeface="Times New Roman" panose="02020603050405020304" pitchFamily="18" charset="0"/>
              </a:rPr>
              <a:t>Στο πλαίσιο του κοινωνικού και οικονομικού βίου στη Θεσσαλονίκη την περίοδο αυτή παρουσιάζεται έντονο το φαινόμενο των ταξικών διαφορών. Οι ελεύθεροι πολίτες της πόλεως διαιρούνται γενικά σε τρεις τάξεις: α) Ευγενείς- Δυνατοί (μεγαλοϊδιοκτήτες, μεγαλοκτηματίες, ανώτερος κλήρος), β) Μέση Τάξη (έμποροι, βιοτέχνες, επαγγελματίες), γ) Όχλος- Δήμος (καλλιεργητές, ναύτες, μικροτεχνίτες). Η κοινωνική τάξη του όχλου-δήμου αντιπροσωπεύει την πλειονότητα του κοινωνικού συνόλου, η οποία μέσα στα μέσα του 14</a:t>
            </a:r>
            <a:r>
              <a:rPr lang="el-GR" sz="2500" kern="100" baseline="30000" dirty="0">
                <a:effectLst/>
                <a:latin typeface="Palatino Linotype" panose="02040502050505030304" pitchFamily="18" charset="0"/>
                <a:ea typeface="Aptos" panose="020B0004020202020204" pitchFamily="34" charset="0"/>
                <a:cs typeface="Times New Roman" panose="02020603050405020304" pitchFamily="18" charset="0"/>
              </a:rPr>
              <a:t>ου</a:t>
            </a:r>
            <a:r>
              <a:rPr lang="el-GR" sz="2500" kern="100" dirty="0">
                <a:effectLst/>
                <a:latin typeface="Palatino Linotype" panose="02040502050505030304" pitchFamily="18" charset="0"/>
                <a:ea typeface="Aptos" panose="020B0004020202020204" pitchFamily="34" charset="0"/>
                <a:cs typeface="Times New Roman" panose="02020603050405020304" pitchFamily="18" charset="0"/>
              </a:rPr>
              <a:t> αιώνα βρίσκεται στα όρια της οικονομικής εξαθλίωσης. </a:t>
            </a:r>
          </a:p>
          <a:p>
            <a:r>
              <a:rPr lang="el-GR" sz="2500" kern="100" dirty="0">
                <a:effectLst/>
                <a:latin typeface="Palatino Linotype" panose="02040502050505030304" pitchFamily="18" charset="0"/>
                <a:ea typeface="Aptos" panose="020B0004020202020204" pitchFamily="34" charset="0"/>
                <a:cs typeface="Times New Roman" panose="02020603050405020304" pitchFamily="18" charset="0"/>
              </a:rPr>
              <a:t>Η υπέρμετρη αύξηση των φόρων, η υποτίμηση του νομίσματος, ο μαρασμός της αγροτικής οικονομίας , ο τοκογλυφικός δανεισμός, η αρπαγή της περιουσίας των φτωχών, η εκτροπή της δικαιοσύνης που γίνεται άβουλο υποχείριο στα χέρια των ισχυρών, συντελούν στην ισχυροποίηση του κινήματος των Ζηλωτών, που αν και διαθέτει έντονο αντιαριστοκρατικό χαρακτήρα με διάθεση αυτονομήσεως από την κεντρική κυβέρνηση της Κωνσταντινούπολης, παράλληλα διατηρεί τους συνδετικούς του δεσμούς με τους βασιλικούς οίκους της πρωτεύουσας, κυρίως των Παλαιολόγων, αποφεύγοντας να υιοθετήσει μία πολιτική οριστικής ρήξης μαζί τους.</a:t>
            </a:r>
          </a:p>
          <a:p>
            <a:r>
              <a:rPr lang="el-GR" sz="2500" kern="100" dirty="0">
                <a:effectLst/>
                <a:latin typeface="Palatino Linotype" panose="02040502050505030304" pitchFamily="18" charset="0"/>
                <a:ea typeface="Aptos" panose="020B0004020202020204" pitchFamily="34" charset="0"/>
                <a:cs typeface="Times New Roman" panose="02020603050405020304" pitchFamily="18" charset="0"/>
              </a:rPr>
              <a:t>Στη Θεσσαλονίκη οι ευγενείς τάχθηκαν με το μέρος του Ιωάννου Καντακουζηνού, ενώ ο λαός, συγκινούμενος από το δράμα μιας χήρας βασίλισσας και ενός ανήλικου διαδόχου, των οποίων κινδυνεύουν τα δίκαια, τάχθηκε με το μέρος του Ιωάννη Παλαιολόγου.</a:t>
            </a:r>
            <a:endParaRPr lang="el-GR" sz="2500" kern="100" dirty="0">
              <a:effectLst/>
              <a:latin typeface="Aptos" panose="020B0004020202020204" pitchFamily="34" charset="0"/>
              <a:ea typeface="Aptos" panose="020B0004020202020204" pitchFamily="34" charset="0"/>
              <a:cs typeface="Times New Roman" panose="02020603050405020304" pitchFamily="18" charset="0"/>
            </a:endParaRPr>
          </a:p>
          <a:p>
            <a:endParaRPr lang="el-GR" dirty="0"/>
          </a:p>
        </p:txBody>
      </p:sp>
    </p:spTree>
    <p:extLst>
      <p:ext uri="{BB962C8B-B14F-4D97-AF65-F5344CB8AC3E}">
        <p14:creationId xmlns:p14="http://schemas.microsoft.com/office/powerpoint/2010/main" val="148549709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114D7E14-3BB9-747F-BAF1-16CAA97CEDF6}"/>
              </a:ext>
            </a:extLst>
          </p:cNvPr>
          <p:cNvSpPr>
            <a:spLocks noGrp="1"/>
          </p:cNvSpPr>
          <p:nvPr>
            <p:ph type="title"/>
          </p:nvPr>
        </p:nvSpPr>
        <p:spPr>
          <a:xfrm>
            <a:off x="737716" y="18256"/>
            <a:ext cx="10515600" cy="662782"/>
          </a:xfrm>
        </p:spPr>
        <p:txBody>
          <a:bodyPr>
            <a:normAutofit fontScale="90000"/>
          </a:bodyPr>
          <a:lstStyle/>
          <a:p>
            <a:pPr algn="ctr"/>
            <a:r>
              <a:rPr lang="el-GR" dirty="0"/>
              <a:t>Η ησυχαστική έριδα</a:t>
            </a:r>
          </a:p>
        </p:txBody>
      </p:sp>
      <p:sp>
        <p:nvSpPr>
          <p:cNvPr id="3" name="Θέση περιεχομένου 2">
            <a:extLst>
              <a:ext uri="{FF2B5EF4-FFF2-40B4-BE49-F238E27FC236}">
                <a16:creationId xmlns:a16="http://schemas.microsoft.com/office/drawing/2014/main" id="{9389BDD6-E704-1198-6C41-0022CA879011}"/>
              </a:ext>
            </a:extLst>
          </p:cNvPr>
          <p:cNvSpPr>
            <a:spLocks noGrp="1"/>
          </p:cNvSpPr>
          <p:nvPr>
            <p:ph idx="1"/>
          </p:nvPr>
        </p:nvSpPr>
        <p:spPr>
          <a:xfrm>
            <a:off x="0" y="681038"/>
            <a:ext cx="12192000" cy="6158706"/>
          </a:xfrm>
        </p:spPr>
        <p:txBody>
          <a:bodyPr>
            <a:normAutofit lnSpcReduction="10000"/>
          </a:bodyPr>
          <a:lstStyle/>
          <a:p>
            <a:r>
              <a:rPr lang="el-GR" kern="100" dirty="0">
                <a:effectLst/>
                <a:latin typeface="Palatino Linotype" panose="02040502050505030304" pitchFamily="18" charset="0"/>
                <a:ea typeface="Aptos" panose="020B0004020202020204" pitchFamily="34" charset="0"/>
                <a:cs typeface="Times New Roman" panose="02020603050405020304" pitchFamily="18" charset="0"/>
              </a:rPr>
              <a:t>Εκτός όμως από την πολιτική, κοινωνική και οικονομική κρίση στο ιστορικό προσκήνιο της Θεσσαλονίκης του 14</a:t>
            </a:r>
            <a:r>
              <a:rPr lang="el-GR" kern="100" baseline="30000" dirty="0">
                <a:effectLst/>
                <a:latin typeface="Palatino Linotype" panose="02040502050505030304" pitchFamily="18" charset="0"/>
                <a:ea typeface="Aptos" panose="020B0004020202020204" pitchFamily="34" charset="0"/>
                <a:cs typeface="Times New Roman" panose="02020603050405020304" pitchFamily="18" charset="0"/>
              </a:rPr>
              <a:t>ου</a:t>
            </a:r>
            <a:r>
              <a:rPr lang="el-GR" kern="100" dirty="0">
                <a:effectLst/>
                <a:latin typeface="Palatino Linotype" panose="02040502050505030304" pitchFamily="18" charset="0"/>
                <a:ea typeface="Aptos" panose="020B0004020202020204" pitchFamily="34" charset="0"/>
                <a:cs typeface="Times New Roman" panose="02020603050405020304" pitchFamily="18" charset="0"/>
              </a:rPr>
              <a:t> αιώνα λαμβάνει χώρα και η ησυχαστική διαμάχη, η θρησκευτική έριδα, με πρωταγωνιστές τον άγιο Γρηγόριο Παλαμά (1296-1359) και τον Βαρλαάμ </a:t>
            </a:r>
            <a:r>
              <a:rPr lang="el-GR" kern="100" dirty="0" err="1">
                <a:effectLst/>
                <a:latin typeface="Palatino Linotype" panose="02040502050505030304" pitchFamily="18" charset="0"/>
                <a:ea typeface="Aptos" panose="020B0004020202020204" pitchFamily="34" charset="0"/>
                <a:cs typeface="Times New Roman" panose="02020603050405020304" pitchFamily="18" charset="0"/>
              </a:rPr>
              <a:t>Καλαβρό</a:t>
            </a:r>
            <a:r>
              <a:rPr lang="el-GR" kern="100" dirty="0">
                <a:effectLst/>
                <a:latin typeface="Palatino Linotype" panose="02040502050505030304" pitchFamily="18" charset="0"/>
                <a:ea typeface="Aptos" panose="020B0004020202020204" pitchFamily="34" charset="0"/>
                <a:cs typeface="Times New Roman" panose="02020603050405020304" pitchFamily="18" charset="0"/>
              </a:rPr>
              <a:t>. Στα πρόσωπα των δύο ανδρών συγκρούονται δύο εκ διαμέτρου διαφορετικοί πολιτισμοί, δύο θεολογίες, δύο τρόποι ζωής. </a:t>
            </a:r>
          </a:p>
          <a:p>
            <a:r>
              <a:rPr lang="el-GR" kern="100" dirty="0">
                <a:effectLst/>
                <a:latin typeface="Palatino Linotype" panose="02040502050505030304" pitchFamily="18" charset="0"/>
                <a:ea typeface="Aptos" panose="020B0004020202020204" pitchFamily="34" charset="0"/>
                <a:cs typeface="Times New Roman" panose="02020603050405020304" pitchFamily="18" charset="0"/>
              </a:rPr>
              <a:t>Ωστόσο, η διαμάχη αυτή συντελεί στην άνθηση της θεολογικής σκέψης στη Θεσσαλονίκη του 14</a:t>
            </a:r>
            <a:r>
              <a:rPr lang="el-GR" kern="100" baseline="30000" dirty="0">
                <a:effectLst/>
                <a:latin typeface="Palatino Linotype" panose="02040502050505030304" pitchFamily="18" charset="0"/>
                <a:ea typeface="Aptos" panose="020B0004020202020204" pitchFamily="34" charset="0"/>
                <a:cs typeface="Times New Roman" panose="02020603050405020304" pitchFamily="18" charset="0"/>
              </a:rPr>
              <a:t>ου</a:t>
            </a:r>
            <a:r>
              <a:rPr lang="el-GR" kern="100" dirty="0">
                <a:effectLst/>
                <a:latin typeface="Palatino Linotype" panose="02040502050505030304" pitchFamily="18" charset="0"/>
                <a:ea typeface="Aptos" panose="020B0004020202020204" pitchFamily="34" charset="0"/>
                <a:cs typeface="Times New Roman" panose="02020603050405020304" pitchFamily="18" charset="0"/>
              </a:rPr>
              <a:t> αιώνα. Έτσι, παρά τον εξωτερικό και εσωτερικό αναβρασμό, κατά το πρώτο ήμισυ του 14</a:t>
            </a:r>
            <a:r>
              <a:rPr lang="el-GR" kern="100" baseline="30000" dirty="0">
                <a:effectLst/>
                <a:latin typeface="Palatino Linotype" panose="02040502050505030304" pitchFamily="18" charset="0"/>
                <a:ea typeface="Aptos" panose="020B0004020202020204" pitchFamily="34" charset="0"/>
                <a:cs typeface="Times New Roman" panose="02020603050405020304" pitchFamily="18" charset="0"/>
              </a:rPr>
              <a:t>ου</a:t>
            </a:r>
            <a:r>
              <a:rPr lang="el-GR" kern="100" dirty="0">
                <a:effectLst/>
                <a:latin typeface="Palatino Linotype" panose="02040502050505030304" pitchFamily="18" charset="0"/>
                <a:ea typeface="Aptos" panose="020B0004020202020204" pitchFamily="34" charset="0"/>
                <a:cs typeface="Times New Roman" panose="02020603050405020304" pitchFamily="18" charset="0"/>
              </a:rPr>
              <a:t> αιώνα παρατηρείται στη Θεσσαλονίκη, όταν φυσικά οι πολιτικές συνθήκες είναι ομαλότερες, αξιόλογη πνευματική αναζωπύρωση και αναζωογόνηση των σπουδών και των καλών τεχνών. </a:t>
            </a:r>
          </a:p>
          <a:p>
            <a:r>
              <a:rPr lang="el-GR" kern="100" dirty="0">
                <a:effectLst/>
                <a:latin typeface="Palatino Linotype" panose="02040502050505030304" pitchFamily="18" charset="0"/>
                <a:ea typeface="Aptos" panose="020B0004020202020204" pitchFamily="34" charset="0"/>
                <a:cs typeface="Times New Roman" panose="02020603050405020304" pitchFamily="18" charset="0"/>
              </a:rPr>
              <a:t>Η Θεσσαλονίκη χαρακτηρίζεται «μητρόπολη της φιλοσοφίας» και αναδεικνύεται σε Αθήνα του Μεσαιωνικού Ελληνισμού, καθώς κατέχει τα ινία της πνευματικής και φιλοσοφικής προόδου κατά την </a:t>
            </a:r>
            <a:r>
              <a:rPr lang="el-GR" kern="100" dirty="0" err="1">
                <a:effectLst/>
                <a:latin typeface="Palatino Linotype" panose="02040502050505030304" pitchFamily="18" charset="0"/>
                <a:ea typeface="Aptos" panose="020B0004020202020204" pitchFamily="34" charset="0"/>
                <a:cs typeface="Times New Roman" panose="02020603050405020304" pitchFamily="18" charset="0"/>
              </a:rPr>
              <a:t>Παλαιολόγια</a:t>
            </a:r>
            <a:r>
              <a:rPr lang="el-GR" kern="100" dirty="0">
                <a:effectLst/>
                <a:latin typeface="Palatino Linotype" panose="02040502050505030304" pitchFamily="18" charset="0"/>
                <a:ea typeface="Aptos" panose="020B0004020202020204" pitchFamily="34" charset="0"/>
                <a:cs typeface="Times New Roman" panose="02020603050405020304" pitchFamily="18" charset="0"/>
              </a:rPr>
              <a:t> εποχή. </a:t>
            </a:r>
            <a:endParaRPr lang="el-GR" kern="100" dirty="0">
              <a:effectLst/>
              <a:latin typeface="Aptos" panose="020B0004020202020204" pitchFamily="34" charset="0"/>
              <a:ea typeface="Aptos" panose="020B0004020202020204" pitchFamily="34" charset="0"/>
              <a:cs typeface="Times New Roman" panose="02020603050405020304" pitchFamily="18" charset="0"/>
            </a:endParaRPr>
          </a:p>
          <a:p>
            <a:endParaRPr lang="el-GR" dirty="0"/>
          </a:p>
        </p:txBody>
      </p:sp>
    </p:spTree>
    <p:extLst>
      <p:ext uri="{BB962C8B-B14F-4D97-AF65-F5344CB8AC3E}">
        <p14:creationId xmlns:p14="http://schemas.microsoft.com/office/powerpoint/2010/main" val="140064968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E9307F15-BDAC-16A0-43DD-B716E52D94A9}"/>
              </a:ext>
            </a:extLst>
          </p:cNvPr>
          <p:cNvSpPr>
            <a:spLocks noGrp="1"/>
          </p:cNvSpPr>
          <p:nvPr>
            <p:ph type="title"/>
          </p:nvPr>
        </p:nvSpPr>
        <p:spPr>
          <a:xfrm>
            <a:off x="838200" y="0"/>
            <a:ext cx="10515600" cy="834013"/>
          </a:xfrm>
        </p:spPr>
        <p:txBody>
          <a:bodyPr/>
          <a:lstStyle/>
          <a:p>
            <a:pPr algn="ctr"/>
            <a:r>
              <a:rPr lang="el-GR" dirty="0"/>
              <a:t>Καβάσιλας: βιογραφικά στοιχεία</a:t>
            </a:r>
          </a:p>
        </p:txBody>
      </p:sp>
      <p:sp>
        <p:nvSpPr>
          <p:cNvPr id="3" name="Θέση περιεχομένου 2">
            <a:extLst>
              <a:ext uri="{FF2B5EF4-FFF2-40B4-BE49-F238E27FC236}">
                <a16:creationId xmlns:a16="http://schemas.microsoft.com/office/drawing/2014/main" id="{9EA69C24-27C6-2CE2-3DCA-E652A58FA962}"/>
              </a:ext>
            </a:extLst>
          </p:cNvPr>
          <p:cNvSpPr>
            <a:spLocks noGrp="1"/>
          </p:cNvSpPr>
          <p:nvPr>
            <p:ph idx="1"/>
          </p:nvPr>
        </p:nvSpPr>
        <p:spPr>
          <a:xfrm>
            <a:off x="0" y="723480"/>
            <a:ext cx="12192000" cy="6134519"/>
          </a:xfrm>
        </p:spPr>
        <p:txBody>
          <a:bodyPr>
            <a:normAutofit fontScale="92500" lnSpcReduction="10000"/>
          </a:bodyPr>
          <a:lstStyle/>
          <a:p>
            <a:r>
              <a:rPr lang="el-GR" kern="100" dirty="0">
                <a:effectLst/>
                <a:latin typeface="Palatino Linotype" panose="02040502050505030304" pitchFamily="18" charset="0"/>
                <a:ea typeface="Aptos" panose="020B0004020202020204" pitchFamily="34" charset="0"/>
                <a:cs typeface="Times New Roman" panose="02020603050405020304" pitchFamily="18" charset="0"/>
              </a:rPr>
              <a:t>Αυτή είναι η </a:t>
            </a:r>
            <a:r>
              <a:rPr lang="el-GR" kern="100" dirty="0" err="1">
                <a:effectLst/>
                <a:latin typeface="Palatino Linotype" panose="02040502050505030304" pitchFamily="18" charset="0"/>
                <a:ea typeface="Aptos" panose="020B0004020202020204" pitchFamily="34" charset="0"/>
                <a:cs typeface="Times New Roman" panose="02020603050405020304" pitchFamily="18" charset="0"/>
              </a:rPr>
              <a:t>περιρρέουσα</a:t>
            </a:r>
            <a:r>
              <a:rPr lang="el-GR" kern="100" dirty="0">
                <a:effectLst/>
                <a:latin typeface="Palatino Linotype" panose="02040502050505030304" pitchFamily="18" charset="0"/>
                <a:ea typeface="Aptos" panose="020B0004020202020204" pitchFamily="34" charset="0"/>
                <a:cs typeface="Times New Roman" panose="02020603050405020304" pitchFamily="18" charset="0"/>
              </a:rPr>
              <a:t> ατμόσφαιρα μέσα στην οποία έζησε ο Νικόλαος Καβάσιλας. Ελάχιστες πληροφορίες διασώζονται για τον βίο του. Αδιευκρίνιστο παραμένει ακόμη το αν </a:t>
            </a:r>
            <a:r>
              <a:rPr lang="el-GR" kern="100" dirty="0" err="1">
                <a:effectLst/>
                <a:latin typeface="Palatino Linotype" panose="02040502050505030304" pitchFamily="18" charset="0"/>
                <a:ea typeface="Aptos" panose="020B0004020202020204" pitchFamily="34" charset="0"/>
                <a:cs typeface="Times New Roman" panose="02020603050405020304" pitchFamily="18" charset="0"/>
              </a:rPr>
              <a:t>εκάρη</a:t>
            </a:r>
            <a:r>
              <a:rPr lang="el-GR" kern="100" dirty="0">
                <a:effectLst/>
                <a:latin typeface="Palatino Linotype" panose="02040502050505030304" pitchFamily="18" charset="0"/>
                <a:ea typeface="Aptos" panose="020B0004020202020204" pitchFamily="34" charset="0"/>
                <a:cs typeface="Times New Roman" panose="02020603050405020304" pitchFamily="18" charset="0"/>
              </a:rPr>
              <a:t> μοναχός, χειροτονήθηκε κληρικός ή αν έμεινε δια βίου λαϊκός. Η μετριοπάθεια και η στάση της ζωής του συντέλεσαν στην πορεία ενός αφανούς βίου. </a:t>
            </a:r>
          </a:p>
          <a:p>
            <a:r>
              <a:rPr lang="el-GR" kern="100" dirty="0" err="1">
                <a:effectLst/>
                <a:latin typeface="Palatino Linotype" panose="02040502050505030304" pitchFamily="18" charset="0"/>
                <a:ea typeface="Aptos" panose="020B0004020202020204" pitchFamily="34" charset="0"/>
                <a:cs typeface="Times New Roman" panose="02020603050405020304" pitchFamily="18" charset="0"/>
              </a:rPr>
              <a:t>Χαμαετός</a:t>
            </a:r>
            <a:r>
              <a:rPr lang="el-GR" kern="100" dirty="0">
                <a:effectLst/>
                <a:latin typeface="Palatino Linotype" panose="02040502050505030304" pitchFamily="18" charset="0"/>
                <a:ea typeface="Aptos" panose="020B0004020202020204" pitchFamily="34" charset="0"/>
                <a:cs typeface="Times New Roman" panose="02020603050405020304" pitchFamily="18" charset="0"/>
              </a:rPr>
              <a:t> είναι το πατρώνυμο του Νικολάου, αυτό όμως όπως φαίνεται υποχώρησε στο δεύτερο επώνυμο Καβάσιλας, το οποίο αποτελούσε το οικογενειακό όνομα της μητέρας του. Η μητέρα του ήταν αδελφή του Νείλου Καβάσιλα, </a:t>
            </a:r>
            <a:r>
              <a:rPr lang="el-GR" kern="100" dirty="0" err="1">
                <a:effectLst/>
                <a:latin typeface="Palatino Linotype" panose="02040502050505030304" pitchFamily="18" charset="0"/>
                <a:ea typeface="Aptos" panose="020B0004020202020204" pitchFamily="34" charset="0"/>
                <a:cs typeface="Times New Roman" panose="02020603050405020304" pitchFamily="18" charset="0"/>
              </a:rPr>
              <a:t>μητροπολίτου</a:t>
            </a:r>
            <a:r>
              <a:rPr lang="el-GR" kern="100" dirty="0">
                <a:effectLst/>
                <a:latin typeface="Palatino Linotype" panose="02040502050505030304" pitchFamily="18" charset="0"/>
                <a:ea typeface="Aptos" panose="020B0004020202020204" pitchFamily="34" charset="0"/>
                <a:cs typeface="Times New Roman" panose="02020603050405020304" pitchFamily="18" charset="0"/>
              </a:rPr>
              <a:t> Θεσσαλονίκης (1361-1363), η οποία αργότερα </a:t>
            </a:r>
            <a:r>
              <a:rPr lang="el-GR" kern="100" dirty="0" err="1">
                <a:effectLst/>
                <a:latin typeface="Palatino Linotype" panose="02040502050505030304" pitchFamily="18" charset="0"/>
                <a:ea typeface="Aptos" panose="020B0004020202020204" pitchFamily="34" charset="0"/>
                <a:cs typeface="Times New Roman" panose="02020603050405020304" pitchFamily="18" charset="0"/>
              </a:rPr>
              <a:t>εκάρη</a:t>
            </a:r>
            <a:r>
              <a:rPr lang="el-GR" kern="100" dirty="0">
                <a:effectLst/>
                <a:latin typeface="Palatino Linotype" panose="02040502050505030304" pitchFamily="18" charset="0"/>
                <a:ea typeface="Aptos" panose="020B0004020202020204" pitchFamily="34" charset="0"/>
                <a:cs typeface="Times New Roman" panose="02020603050405020304" pitchFamily="18" charset="0"/>
              </a:rPr>
              <a:t> μοναχή και αποσύρθηκε στη μονή της αγίας Θεοδώρας στη Θεσσαλονίκη. </a:t>
            </a:r>
          </a:p>
          <a:p>
            <a:r>
              <a:rPr lang="el-GR" kern="100" dirty="0">
                <a:effectLst/>
                <a:latin typeface="Palatino Linotype" panose="02040502050505030304" pitchFamily="18" charset="0"/>
                <a:ea typeface="Aptos" panose="020B0004020202020204" pitchFamily="34" charset="0"/>
                <a:cs typeface="Times New Roman" panose="02020603050405020304" pitchFamily="18" charset="0"/>
              </a:rPr>
              <a:t>Η επικράτηση του επωνύμου Καβάσιλας οφείλεται στο γεγονός ότι έφερε την βαρύτητα της αριστοκρατικής και επιφανούς οικογένειας της Θεσσαλονίκης, μέλη της οποίας ήταν η μητέρα του και ο θείος του. Η επιφανής οικογένεια των </a:t>
            </a:r>
            <a:r>
              <a:rPr lang="el-GR" kern="100" dirty="0" err="1">
                <a:effectLst/>
                <a:latin typeface="Palatino Linotype" panose="02040502050505030304" pitchFamily="18" charset="0"/>
                <a:ea typeface="Aptos" panose="020B0004020202020204" pitchFamily="34" charset="0"/>
                <a:cs typeface="Times New Roman" panose="02020603050405020304" pitchFamily="18" charset="0"/>
              </a:rPr>
              <a:t>Καβασιλών</a:t>
            </a:r>
            <a:r>
              <a:rPr lang="el-GR" kern="100" dirty="0">
                <a:effectLst/>
                <a:latin typeface="Palatino Linotype" panose="02040502050505030304" pitchFamily="18" charset="0"/>
                <a:ea typeface="Aptos" panose="020B0004020202020204" pitchFamily="34" charset="0"/>
                <a:cs typeface="Times New Roman" panose="02020603050405020304" pitchFamily="18" charset="0"/>
              </a:rPr>
              <a:t> υπήρξε μήτρα κυοφορίας πολλών αξιόλογων προσωπικοτήτων, οι οποίες εντοπίζονται στην Κωνσταντινούπολη, Μακεδονία και Ήπειρο.</a:t>
            </a:r>
            <a:endParaRPr lang="el-GR" kern="100" dirty="0">
              <a:effectLst/>
              <a:latin typeface="Aptos" panose="020B0004020202020204" pitchFamily="34" charset="0"/>
              <a:ea typeface="Aptos" panose="020B0004020202020204" pitchFamily="34" charset="0"/>
              <a:cs typeface="Times New Roman" panose="02020603050405020304" pitchFamily="18" charset="0"/>
            </a:endParaRPr>
          </a:p>
          <a:p>
            <a:endParaRPr lang="el-GR" dirty="0"/>
          </a:p>
        </p:txBody>
      </p:sp>
    </p:spTree>
    <p:extLst>
      <p:ext uri="{BB962C8B-B14F-4D97-AF65-F5344CB8AC3E}">
        <p14:creationId xmlns:p14="http://schemas.microsoft.com/office/powerpoint/2010/main" val="344633494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50929971-EC28-2A6B-FA65-5459C451ACD6}"/>
              </a:ext>
            </a:extLst>
          </p:cNvPr>
          <p:cNvSpPr>
            <a:spLocks noGrp="1"/>
          </p:cNvSpPr>
          <p:nvPr>
            <p:ph type="title"/>
          </p:nvPr>
        </p:nvSpPr>
        <p:spPr>
          <a:xfrm>
            <a:off x="838200" y="18256"/>
            <a:ext cx="10515600" cy="662782"/>
          </a:xfrm>
        </p:spPr>
        <p:txBody>
          <a:bodyPr>
            <a:normAutofit fontScale="90000"/>
          </a:bodyPr>
          <a:lstStyle/>
          <a:p>
            <a:pPr algn="ctr"/>
            <a:r>
              <a:rPr lang="el-GR" dirty="0"/>
              <a:t>Καβάσιλας: βιογραφικά στοιχεία</a:t>
            </a:r>
          </a:p>
        </p:txBody>
      </p:sp>
      <p:sp>
        <p:nvSpPr>
          <p:cNvPr id="3" name="Θέση περιεχομένου 2">
            <a:extLst>
              <a:ext uri="{FF2B5EF4-FFF2-40B4-BE49-F238E27FC236}">
                <a16:creationId xmlns:a16="http://schemas.microsoft.com/office/drawing/2014/main" id="{F1EA4721-F013-DB67-761E-1A1C44C5C520}"/>
              </a:ext>
            </a:extLst>
          </p:cNvPr>
          <p:cNvSpPr>
            <a:spLocks noGrp="1"/>
          </p:cNvSpPr>
          <p:nvPr>
            <p:ph idx="1"/>
          </p:nvPr>
        </p:nvSpPr>
        <p:spPr>
          <a:xfrm>
            <a:off x="0" y="681038"/>
            <a:ext cx="12192000" cy="6158706"/>
          </a:xfrm>
        </p:spPr>
        <p:txBody>
          <a:bodyPr>
            <a:normAutofit lnSpcReduction="10000"/>
          </a:bodyPr>
          <a:lstStyle/>
          <a:p>
            <a:r>
              <a:rPr lang="el-GR" sz="2400" kern="100" dirty="0">
                <a:effectLst/>
                <a:latin typeface="Palatino Linotype" panose="02040502050505030304" pitchFamily="18" charset="0"/>
                <a:ea typeface="Aptos" panose="020B0004020202020204" pitchFamily="34" charset="0"/>
                <a:cs typeface="Times New Roman" panose="02020603050405020304" pitchFamily="18" charset="0"/>
              </a:rPr>
              <a:t>Το πνευματικό περιβάλλον στο οποίο γαλουχήθηκε ήταν των ησυχαστών. Τα πρώτα του γράμματα τα έμαθε στη Θεσσαλονίκη υπό την καθοδήγηση του θείου του Νείλου. </a:t>
            </a:r>
          </a:p>
          <a:p>
            <a:r>
              <a:rPr lang="el-GR" sz="2400" kern="100" dirty="0">
                <a:effectLst/>
                <a:latin typeface="Palatino Linotype" panose="02040502050505030304" pitchFamily="18" charset="0"/>
                <a:ea typeface="Aptos" panose="020B0004020202020204" pitchFamily="34" charset="0"/>
                <a:cs typeface="Times New Roman" panose="02020603050405020304" pitchFamily="18" charset="0"/>
              </a:rPr>
              <a:t>Συνέχισε τις σπουδές του στην Κωνσταντινούπολη. Φοίτησε στη φιλοσοφική σχολή έχοντας ως μαθήματα την φιλοσοφία, τα κλασικά γράμματα, τη ρητορική, τη νομική, τις φυσικές επιστήμες και την αστρονομία.</a:t>
            </a:r>
          </a:p>
          <a:p>
            <a:r>
              <a:rPr lang="el-GR" sz="2400" kern="100" dirty="0">
                <a:effectLst/>
                <a:latin typeface="Palatino Linotype" panose="02040502050505030304" pitchFamily="18" charset="0"/>
                <a:ea typeface="Aptos" panose="020B0004020202020204" pitchFamily="34" charset="0"/>
                <a:cs typeface="Times New Roman" panose="02020603050405020304" pitchFamily="18" charset="0"/>
              </a:rPr>
              <a:t>Αργότερα ανελίχθηκε στα ανώτατα αξιώματα του βυζαντινού κράτους και διετέλεσε σύμβουλος του αυτοκράτορα Καντακουζηνού. Όταν το 1345 μεγάλη πλειονότητα των κατοίκων της Θεσσαλονίκης θέλησε να ζητήσει συμβιβασμό με τον Καντακουζηνό, στην επιτροπή που στάλθηκε στην Βέροια στον αντιπρόσωπό του συμμετείχαν ο Νικόλαος Καβάσιλας και ο Γεώργιος Φαρμάκης. Αυτό όμως είχε ως αποτέλεσμα νέο ξέσπασμα της μήνεως των Ζηλωτών, από το οποίο μόλις διέφυγε ο Νικόλαος. </a:t>
            </a:r>
          </a:p>
          <a:p>
            <a:r>
              <a:rPr lang="el-GR" sz="2400" kern="100" dirty="0">
                <a:effectLst/>
                <a:latin typeface="Palatino Linotype" panose="02040502050505030304" pitchFamily="18" charset="0"/>
                <a:ea typeface="Aptos" panose="020B0004020202020204" pitchFamily="34" charset="0"/>
                <a:cs typeface="Times New Roman" panose="02020603050405020304" pitchFamily="18" charset="0"/>
              </a:rPr>
              <a:t>Το 1347 του ανατέθηκε να συνοδεύσει τον νεοεκλεγέντα Γρηγόριο Παλαμά στην αρχιεπισκοπική έδρα της Θεσσαλονίκης, από τον οποίο δέχτηκε και βαθειά επιρροή υπέρ του ησυχασμού. Ιδιαίτερη επίδραση στον βυζαντινό μυσταγωγό ασκεί ο ιερός Χρυσόστομος, ο Διονύσιος Αρεοπαγίτης και ο Μάξιμος Ομολογητής. Θεολόγησε με τις προϋποθέσεις της ησυχαστικής θεολογίας,</a:t>
            </a:r>
            <a:r>
              <a:rPr lang="en-GB" sz="2400" kern="100"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400" kern="100">
                <a:latin typeface="Palatino Linotype" panose="02040502050505030304" pitchFamily="18" charset="0"/>
                <a:ea typeface="Aptos" panose="020B0004020202020204" pitchFamily="34" charset="0"/>
                <a:cs typeface="Times New Roman" panose="02020603050405020304" pitchFamily="18" charset="0"/>
              </a:rPr>
              <a:t>δεν</a:t>
            </a:r>
            <a:r>
              <a:rPr lang="el-GR" sz="2400" kern="100">
                <a:effectLst/>
                <a:latin typeface="Palatino Linotype" panose="02040502050505030304" pitchFamily="18" charset="0"/>
                <a:ea typeface="Aptos" panose="020B0004020202020204" pitchFamily="34" charset="0"/>
                <a:cs typeface="Times New Roman" panose="02020603050405020304" pitchFamily="18" charset="0"/>
              </a:rPr>
              <a:t> </a:t>
            </a:r>
            <a:r>
              <a:rPr lang="el-GR" sz="2400" kern="100" dirty="0">
                <a:effectLst/>
                <a:latin typeface="Palatino Linotype" panose="02040502050505030304" pitchFamily="18" charset="0"/>
                <a:ea typeface="Aptos" panose="020B0004020202020204" pitchFamily="34" charset="0"/>
                <a:cs typeface="Times New Roman" panose="02020603050405020304" pitchFamily="18" charset="0"/>
              </a:rPr>
              <a:t>χρησιμοποίησε όμως τη δική της γλώσσα. </a:t>
            </a:r>
            <a:endParaRPr lang="el-GR" sz="2400" kern="100" dirty="0">
              <a:effectLst/>
              <a:latin typeface="Aptos" panose="020B0004020202020204" pitchFamily="34" charset="0"/>
              <a:ea typeface="Aptos" panose="020B0004020202020204" pitchFamily="34" charset="0"/>
              <a:cs typeface="Times New Roman" panose="02020603050405020304" pitchFamily="18" charset="0"/>
            </a:endParaRPr>
          </a:p>
          <a:p>
            <a:endParaRPr lang="el-GR" dirty="0"/>
          </a:p>
        </p:txBody>
      </p:sp>
    </p:spTree>
    <p:extLst>
      <p:ext uri="{BB962C8B-B14F-4D97-AF65-F5344CB8AC3E}">
        <p14:creationId xmlns:p14="http://schemas.microsoft.com/office/powerpoint/2010/main" val="286322482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C2C3D361-EE20-51BA-10FA-9E636D1225EB}"/>
              </a:ext>
            </a:extLst>
          </p:cNvPr>
          <p:cNvSpPr>
            <a:spLocks noGrp="1"/>
          </p:cNvSpPr>
          <p:nvPr>
            <p:ph type="title"/>
          </p:nvPr>
        </p:nvSpPr>
        <p:spPr>
          <a:xfrm>
            <a:off x="0" y="18256"/>
            <a:ext cx="12192000" cy="796556"/>
          </a:xfrm>
        </p:spPr>
        <p:txBody>
          <a:bodyPr>
            <a:normAutofit/>
          </a:bodyPr>
          <a:lstStyle/>
          <a:p>
            <a:pPr algn="ctr"/>
            <a:r>
              <a:rPr lang="el-GR" dirty="0"/>
              <a:t>Το έργο του Καβάσιλα </a:t>
            </a:r>
            <a:r>
              <a:rPr lang="el-GR" i="1" dirty="0" err="1"/>
              <a:t>Περὶ</a:t>
            </a:r>
            <a:r>
              <a:rPr lang="el-GR" i="1" dirty="0"/>
              <a:t> </a:t>
            </a:r>
            <a:r>
              <a:rPr lang="el-GR" i="1" dirty="0" err="1"/>
              <a:t>τῆς</a:t>
            </a:r>
            <a:r>
              <a:rPr lang="el-GR" i="1" dirty="0"/>
              <a:t> ἐν Χριστῷ </a:t>
            </a:r>
            <a:r>
              <a:rPr lang="el-GR" i="1" dirty="0" err="1"/>
              <a:t>ζωῆς</a:t>
            </a:r>
            <a:endParaRPr lang="el-GR" i="1" dirty="0"/>
          </a:p>
        </p:txBody>
      </p:sp>
      <p:sp>
        <p:nvSpPr>
          <p:cNvPr id="3" name="Θέση περιεχομένου 2">
            <a:extLst>
              <a:ext uri="{FF2B5EF4-FFF2-40B4-BE49-F238E27FC236}">
                <a16:creationId xmlns:a16="http://schemas.microsoft.com/office/drawing/2014/main" id="{D56E6F91-DD2D-1AE1-1673-4973495245B8}"/>
              </a:ext>
            </a:extLst>
          </p:cNvPr>
          <p:cNvSpPr>
            <a:spLocks noGrp="1"/>
          </p:cNvSpPr>
          <p:nvPr>
            <p:ph idx="1"/>
          </p:nvPr>
        </p:nvSpPr>
        <p:spPr>
          <a:xfrm>
            <a:off x="0" y="814812"/>
            <a:ext cx="12192000" cy="6024932"/>
          </a:xfrm>
        </p:spPr>
        <p:txBody>
          <a:bodyPr>
            <a:noAutofit/>
          </a:bodyPr>
          <a:lstStyle/>
          <a:p>
            <a:r>
              <a:rPr lang="el-GR" sz="2500" dirty="0">
                <a:effectLst/>
                <a:latin typeface="Palatino Linotype" panose="02040502050505030304" pitchFamily="18" charset="0"/>
                <a:ea typeface="Aptos" panose="020B0004020202020204" pitchFamily="34" charset="0"/>
                <a:cs typeface="Times New Roman" panose="02020603050405020304" pitchFamily="18" charset="0"/>
              </a:rPr>
              <a:t>Κοσμημένος τόσο με την κατά Θεόν σοφία όσο και με τη θύραθεν, ζυμωμένος με την πατερική παράδοση, βαθειά ριζωμένος στην ορθόδοξο</a:t>
            </a:r>
            <a:r>
              <a:rPr lang="el-GR" sz="2500" i="1"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500" dirty="0">
                <a:effectLst/>
                <a:latin typeface="Palatino Linotype" panose="02040502050505030304" pitchFamily="18" charset="0"/>
                <a:ea typeface="Aptos" panose="020B0004020202020204" pitchFamily="34" charset="0"/>
                <a:cs typeface="Times New Roman" panose="02020603050405020304" pitchFamily="18" charset="0"/>
              </a:rPr>
              <a:t>πίστη και γνώστης των ποικίλων προβληματισμών και φιλοσοφικών ρευμάτων της εποχής του, δίνει την προσωπική του απάντηση στην πρόκληση των καιρών. </a:t>
            </a:r>
          </a:p>
          <a:p>
            <a:r>
              <a:rPr lang="el-GR" sz="2500" dirty="0">
                <a:effectLst/>
                <a:latin typeface="Palatino Linotype" panose="02040502050505030304" pitchFamily="18" charset="0"/>
                <a:ea typeface="Aptos" panose="020B0004020202020204" pitchFamily="34" charset="0"/>
                <a:cs typeface="Times New Roman" panose="02020603050405020304" pitchFamily="18" charset="0"/>
              </a:rPr>
              <a:t>Αποφεύγοντας την οξεία αντιπαράθεση με τους εχθρούς της Ορθοδοξίας, εργάζεται μεν αθόρυβα αλλά άοκνα για την οικοδομή του ορθόδοξου πληρώματος της Εκκλησίας. Στο επίκεντρο της θεολογικής του διδασκαλίας είναι το σύγγραμμά του </a:t>
            </a:r>
            <a:r>
              <a:rPr lang="el-GR" sz="2500" i="1" dirty="0" err="1">
                <a:effectLst/>
                <a:latin typeface="Palatino Linotype" panose="02040502050505030304" pitchFamily="18" charset="0"/>
                <a:ea typeface="Aptos" panose="020B0004020202020204" pitchFamily="34" charset="0"/>
                <a:cs typeface="Times New Roman" panose="02020603050405020304" pitchFamily="18" charset="0"/>
              </a:rPr>
              <a:t>Περὶ</a:t>
            </a:r>
            <a:r>
              <a:rPr lang="el-GR" sz="2500" i="1"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500" i="1" dirty="0" err="1">
                <a:effectLst/>
                <a:latin typeface="Palatino Linotype" panose="02040502050505030304" pitchFamily="18" charset="0"/>
                <a:ea typeface="Aptos" panose="020B0004020202020204" pitchFamily="34" charset="0"/>
                <a:cs typeface="Times New Roman" panose="02020603050405020304" pitchFamily="18" charset="0"/>
              </a:rPr>
              <a:t>τῆς</a:t>
            </a:r>
            <a:r>
              <a:rPr lang="el-GR" sz="2500" i="1" dirty="0">
                <a:effectLst/>
                <a:latin typeface="Palatino Linotype" panose="02040502050505030304" pitchFamily="18" charset="0"/>
                <a:ea typeface="Aptos" panose="020B0004020202020204" pitchFamily="34" charset="0"/>
                <a:cs typeface="Times New Roman" panose="02020603050405020304" pitchFamily="18" charset="0"/>
              </a:rPr>
              <a:t> ἐν Χριστῷ </a:t>
            </a:r>
            <a:r>
              <a:rPr lang="el-GR" sz="2500" i="1" dirty="0" err="1">
                <a:effectLst/>
                <a:latin typeface="Palatino Linotype" panose="02040502050505030304" pitchFamily="18" charset="0"/>
                <a:ea typeface="Aptos" panose="020B0004020202020204" pitchFamily="34" charset="0"/>
                <a:cs typeface="Times New Roman" panose="02020603050405020304" pitchFamily="18" charset="0"/>
              </a:rPr>
              <a:t>ζωῆς</a:t>
            </a:r>
            <a:r>
              <a:rPr lang="el-GR" sz="2500" i="1"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500" dirty="0">
                <a:effectLst/>
                <a:latin typeface="Palatino Linotype" panose="02040502050505030304" pitchFamily="18" charset="0"/>
                <a:ea typeface="Aptos" panose="020B0004020202020204" pitchFamily="34" charset="0"/>
                <a:cs typeface="Times New Roman" panose="02020603050405020304" pitchFamily="18" charset="0"/>
              </a:rPr>
              <a:t>(</a:t>
            </a:r>
            <a:r>
              <a:rPr lang="el-GR" sz="2500" i="1" dirty="0" err="1">
                <a:effectLst/>
                <a:latin typeface="Palatino Linotype" panose="02040502050505030304" pitchFamily="18" charset="0"/>
                <a:ea typeface="Aptos" panose="020B0004020202020204" pitchFamily="34" charset="0"/>
                <a:cs typeface="Times New Roman" panose="02020603050405020304" pitchFamily="18" charset="0"/>
              </a:rPr>
              <a:t>Περὶ</a:t>
            </a:r>
            <a:r>
              <a:rPr lang="el-GR" sz="2500" i="1"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500" i="1" dirty="0" err="1">
                <a:effectLst/>
                <a:latin typeface="Palatino Linotype" panose="02040502050505030304" pitchFamily="18" charset="0"/>
                <a:ea typeface="Aptos" panose="020B0004020202020204" pitchFamily="34" charset="0"/>
                <a:cs typeface="Times New Roman" panose="02020603050405020304" pitchFamily="18" charset="0"/>
              </a:rPr>
              <a:t>τῆς</a:t>
            </a:r>
            <a:r>
              <a:rPr lang="el-GR" sz="2500" i="1" dirty="0">
                <a:effectLst/>
                <a:latin typeface="Palatino Linotype" panose="02040502050505030304" pitchFamily="18" charset="0"/>
                <a:ea typeface="Aptos" panose="020B0004020202020204" pitchFamily="34" charset="0"/>
                <a:cs typeface="Times New Roman" panose="02020603050405020304" pitchFamily="18" charset="0"/>
              </a:rPr>
              <a:t> ἐν Χριστῷ </a:t>
            </a:r>
            <a:r>
              <a:rPr lang="el-GR" sz="2500" i="1" dirty="0" err="1">
                <a:effectLst/>
                <a:latin typeface="Palatino Linotype" panose="02040502050505030304" pitchFamily="18" charset="0"/>
                <a:ea typeface="Aptos" panose="020B0004020202020204" pitchFamily="34" charset="0"/>
                <a:cs typeface="Times New Roman" panose="02020603050405020304" pitchFamily="18" charset="0"/>
              </a:rPr>
              <a:t>ζωῆς</a:t>
            </a:r>
            <a:r>
              <a:rPr lang="el-GR" sz="2500" i="1" dirty="0">
                <a:effectLst/>
                <a:latin typeface="Palatino Linotype" panose="02040502050505030304" pitchFamily="18" charset="0"/>
                <a:ea typeface="Aptos" panose="020B0004020202020204" pitchFamily="34" charset="0"/>
                <a:cs typeface="Times New Roman" panose="02020603050405020304" pitchFamily="18" charset="0"/>
              </a:rPr>
              <a:t>· Λόγοι </a:t>
            </a:r>
            <a:r>
              <a:rPr lang="el-GR" sz="2500" i="1" dirty="0" err="1">
                <a:effectLst/>
                <a:latin typeface="Palatino Linotype" panose="02040502050505030304" pitchFamily="18" charset="0"/>
                <a:ea typeface="Aptos" panose="020B0004020202020204" pitchFamily="34" charset="0"/>
                <a:cs typeface="Times New Roman" panose="02020603050405020304" pitchFamily="18" charset="0"/>
              </a:rPr>
              <a:t>ἑπτὰ</a:t>
            </a:r>
            <a:r>
              <a:rPr lang="el-GR" sz="2500" i="1"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500" i="1" dirty="0" err="1">
                <a:effectLst/>
                <a:latin typeface="Palatino Linotype" panose="02040502050505030304" pitchFamily="18" charset="0"/>
                <a:ea typeface="Aptos" panose="020B0004020202020204" pitchFamily="34" charset="0"/>
                <a:cs typeface="Times New Roman" panose="02020603050405020304" pitchFamily="18" charset="0"/>
              </a:rPr>
              <a:t>ἥτοι</a:t>
            </a:r>
            <a:r>
              <a:rPr lang="el-GR" sz="2500" i="1" dirty="0">
                <a:effectLst/>
                <a:latin typeface="Palatino Linotype" panose="02040502050505030304" pitchFamily="18" charset="0"/>
                <a:ea typeface="Aptos" panose="020B0004020202020204" pitchFamily="34" charset="0"/>
                <a:cs typeface="Times New Roman" panose="02020603050405020304" pitchFamily="18" charset="0"/>
              </a:rPr>
              <a:t> </a:t>
            </a:r>
            <a:r>
              <a:rPr lang="el-GR" sz="2500" i="1" dirty="0" err="1">
                <a:effectLst/>
                <a:latin typeface="Palatino Linotype" panose="02040502050505030304" pitchFamily="18" charset="0"/>
                <a:ea typeface="Aptos" panose="020B0004020202020204" pitchFamily="34" charset="0"/>
                <a:cs typeface="Times New Roman" panose="02020603050405020304" pitchFamily="18" charset="0"/>
              </a:rPr>
              <a:t>περὶ</a:t>
            </a:r>
            <a:r>
              <a:rPr lang="el-GR" sz="2500" i="1" dirty="0">
                <a:effectLst/>
                <a:latin typeface="Palatino Linotype" panose="02040502050505030304" pitchFamily="18" charset="0"/>
                <a:ea typeface="Aptos" panose="020B0004020202020204" pitchFamily="34" charset="0"/>
                <a:cs typeface="Times New Roman" panose="02020603050405020304" pitchFamily="18" charset="0"/>
              </a:rPr>
              <a:t> μυστηρίων</a:t>
            </a:r>
            <a:r>
              <a:rPr lang="el-GR" sz="2500" dirty="0">
                <a:effectLst/>
                <a:latin typeface="Palatino Linotype" panose="02040502050505030304" pitchFamily="18" charset="0"/>
                <a:ea typeface="Aptos" panose="020B0004020202020204" pitchFamily="34" charset="0"/>
                <a:cs typeface="Times New Roman" panose="02020603050405020304" pitchFamily="18" charset="0"/>
              </a:rPr>
              <a:t>, </a:t>
            </a:r>
            <a:r>
              <a:rPr lang="en-GB" sz="2500" dirty="0">
                <a:effectLst/>
                <a:latin typeface="Palatino Linotype" panose="02040502050505030304" pitchFamily="18" charset="0"/>
                <a:ea typeface="Aptos" panose="020B0004020202020204" pitchFamily="34" charset="0"/>
                <a:cs typeface="Times New Roman" panose="02020603050405020304" pitchFamily="18" charset="0"/>
              </a:rPr>
              <a:t>PG</a:t>
            </a:r>
            <a:r>
              <a:rPr lang="el-GR" sz="2500" dirty="0">
                <a:effectLst/>
                <a:latin typeface="Palatino Linotype" panose="02040502050505030304" pitchFamily="18" charset="0"/>
                <a:ea typeface="Aptos" panose="020B0004020202020204" pitchFamily="34" charset="0"/>
                <a:cs typeface="Times New Roman" panose="02020603050405020304" pitchFamily="18" charset="0"/>
              </a:rPr>
              <a:t> 150, 493-725). </a:t>
            </a:r>
          </a:p>
          <a:p>
            <a:r>
              <a:rPr lang="el-GR" sz="2500" dirty="0">
                <a:effectLst/>
                <a:latin typeface="Palatino Linotype" panose="02040502050505030304" pitchFamily="18" charset="0"/>
                <a:ea typeface="Aptos" panose="020B0004020202020204" pitchFamily="34" charset="0"/>
                <a:cs typeface="Times New Roman" panose="02020603050405020304" pitchFamily="18" charset="0"/>
              </a:rPr>
              <a:t>Αποτελείται από επτά λόγους. Ο πρώτος φέρει τη μορφή εισαγωγής, ο δεύτερος αναφέρεται στο άγιο βάπτισμα, ο τρίτος στο μύρο, ο τέταρτος στη θεία κοινωνία, ο πέμπτος στον καθαγιασμό του ιερού θυσιαστηρίου και στα εγκαίνια του ναού. Στους δύο τελευταίους γίνεται λόγος για τη συνεργία του ανθρώπου με τη θεία χάρη, καθώς και στο πώς να διαφυλάξει ο πιστός τη χάρη που χορηγούν τα μυστήρια. </a:t>
            </a:r>
            <a:endParaRPr lang="el-GR" sz="2500" dirty="0"/>
          </a:p>
        </p:txBody>
      </p:sp>
    </p:spTree>
    <p:extLst>
      <p:ext uri="{BB962C8B-B14F-4D97-AF65-F5344CB8AC3E}">
        <p14:creationId xmlns:p14="http://schemas.microsoft.com/office/powerpoint/2010/main" val="4229141681"/>
      </p:ext>
    </p:extLst>
  </p:cSld>
  <p:clrMapOvr>
    <a:masterClrMapping/>
  </p:clrMapOvr>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330</TotalTime>
  <Words>6424</Words>
  <Application>Microsoft Office PowerPoint</Application>
  <PresentationFormat>Ευρεία οθόνη</PresentationFormat>
  <Paragraphs>118</Paragraphs>
  <Slides>30</Slides>
  <Notes>0</Notes>
  <HiddenSlides>0</HiddenSlides>
  <MMClips>0</MMClips>
  <ScaleCrop>false</ScaleCrop>
  <HeadingPairs>
    <vt:vector size="6" baseType="variant">
      <vt:variant>
        <vt:lpstr>Γραμματοσειρές που χρησιμοποιούνται</vt:lpstr>
      </vt:variant>
      <vt:variant>
        <vt:i4>5</vt:i4>
      </vt:variant>
      <vt:variant>
        <vt:lpstr>Θέμα</vt:lpstr>
      </vt:variant>
      <vt:variant>
        <vt:i4>1</vt:i4>
      </vt:variant>
      <vt:variant>
        <vt:lpstr>Τίτλοι διαφανειών</vt:lpstr>
      </vt:variant>
      <vt:variant>
        <vt:i4>30</vt:i4>
      </vt:variant>
    </vt:vector>
  </HeadingPairs>
  <TitlesOfParts>
    <vt:vector size="36" baseType="lpstr">
      <vt:lpstr>Aptos</vt:lpstr>
      <vt:lpstr>Aptos Display</vt:lpstr>
      <vt:lpstr>Arial</vt:lpstr>
      <vt:lpstr>Palatino Linotype</vt:lpstr>
      <vt:lpstr>Wingdings</vt:lpstr>
      <vt:lpstr>Θέμα του Office</vt:lpstr>
      <vt:lpstr>ΘΕΜΑΤΑ ΠΑΤΕΡΙΚΗΣ ΓΡΑΜΜΑΤΕΙΑΣ  5Η ΕΝΟΤΗΤΑ Η «ΕΝ ΧΡΙΣΤΩ ΖΩΗ» ΣΥΜΦΩΝΑ ΜΕ ΤΗ ΔΙΔΑΣΚΑΛΙΑ ΤΟΥ ΝΙΚΟΛΑΟΥ ΚΑΒΑΣΙΛΑ ΜΕΡΟΣ Α΄  </vt:lpstr>
      <vt:lpstr>Λόγοι επιλογής του θέματος</vt:lpstr>
      <vt:lpstr>Λόγοι επιλογής του θέματος</vt:lpstr>
      <vt:lpstr>Η Θεσσαλονίκη κατά τον 14ο αιώνα</vt:lpstr>
      <vt:lpstr>Το κίνημα των Ζηλωτών</vt:lpstr>
      <vt:lpstr>Η ησυχαστική έριδα</vt:lpstr>
      <vt:lpstr>Καβάσιλας: βιογραφικά στοιχεία</vt:lpstr>
      <vt:lpstr>Καβάσιλας: βιογραφικά στοιχεία</vt:lpstr>
      <vt:lpstr>Το έργο του Καβάσιλα Περὶ τῆς ἐν Χριστῷ ζωῆς</vt:lpstr>
      <vt:lpstr>Το έργο του Καβάσιλα Περὶ τῆς ἐν Χριστῷ ζωῆς</vt:lpstr>
      <vt:lpstr>Το τριπλό μυστήριο της μυήσεως</vt:lpstr>
      <vt:lpstr> Η αλληλεξάρτηση των τριών μυστηρίων ενσωμάτωσης στην Εκκλησία</vt:lpstr>
      <vt:lpstr>Ο ρόλος των μυστηρίων στη ζωή της Εκκλησίας</vt:lpstr>
      <vt:lpstr>Ο ρόλος των μυστηρίων στη ζωή της Εκκλησίας</vt:lpstr>
      <vt:lpstr>Το μυστήριο του βαπτίσματος</vt:lpstr>
      <vt:lpstr>Το μυστήριο του βαπτίσματος</vt:lpstr>
      <vt:lpstr>Το μυστήριο του βαπτίσματος</vt:lpstr>
      <vt:lpstr>Το μυστήριο του βαπτίσματος</vt:lpstr>
      <vt:lpstr>Το μυστήριο του βαπτίσματος</vt:lpstr>
      <vt:lpstr>Το μυστήριο του βαπτίσματος</vt:lpstr>
      <vt:lpstr>Το μυστήριο του βαπτίσματος</vt:lpstr>
      <vt:lpstr>Το μυστήριο του χρίσματος</vt:lpstr>
      <vt:lpstr>Το μυστήριο του χρίσματος</vt:lpstr>
      <vt:lpstr>Το μυστήριο του χρίσματος</vt:lpstr>
      <vt:lpstr>Το μυστήριο του χρίσματος</vt:lpstr>
      <vt:lpstr>Το μυστήριο του χρίσματος</vt:lpstr>
      <vt:lpstr>Το μυστήριο του χρίσματος</vt:lpstr>
      <vt:lpstr>Το μυστήριο του χρίσματος</vt:lpstr>
      <vt:lpstr>Το μυστήριο του χρίσματος</vt:lpstr>
      <vt:lpstr>Το μυστήριο του χρίσματος</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ΘΕΜΑΤΑ ΠΑΤΕΡΙΚΗΣ ΓΡΑΜΜΑΤΕΙΑΣ  5Η ΕΝΟΤΗΤΑ</dc:title>
  <dc:creator>MARIA KARAMPELIA</dc:creator>
  <cp:lastModifiedBy>MARIA KARAMPELIA</cp:lastModifiedBy>
  <cp:revision>1</cp:revision>
  <dcterms:created xsi:type="dcterms:W3CDTF">2024-04-14T18:22:10Z</dcterms:created>
  <dcterms:modified xsi:type="dcterms:W3CDTF">2026-03-16T16:22:09Z</dcterms:modified>
</cp:coreProperties>
</file>