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57" r:id="rId12"/>
    <p:sldId id="258"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6-03-16T16:22:06.339" v="19" actId="20577"/>
      <pc:docMkLst>
        <pc:docMk/>
      </pc:docMkLst>
      <pc:sldChg chg="modSp mod">
        <pc:chgData name="MARIA KARAMPELIA" userId="9dfcc2cac66bf474" providerId="LiveId" clId="{0FEA5FD1-C4E6-4F77-AB0B-A52281635803}" dt="2026-03-16T16:22:06.339" v="19" actId="20577"/>
        <pc:sldMkLst>
          <pc:docMk/>
          <pc:sldMk cId="2863224829" sldId="265"/>
        </pc:sldMkLst>
        <pc:spChg chg="mod">
          <ac:chgData name="MARIA KARAMPELIA" userId="9dfcc2cac66bf474" providerId="LiveId" clId="{0FEA5FD1-C4E6-4F77-AB0B-A52281635803}" dt="2026-03-16T16:22:06.339" v="19" actId="20577"/>
          <ac:spMkLst>
            <pc:docMk/>
            <pc:sldMk cId="2863224829" sldId="265"/>
            <ac:spMk id="3" creationId="{F1EA4721-F013-DB67-761E-1A1C44C5C52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6EE577-B4D2-FE62-C2EB-4D9586489F9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18488EB-EF38-F248-B34E-FB172B530A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AEADDD0-5152-9B9D-EBFA-296C79FD2EA7}"/>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7E9B6416-F7FA-F292-2733-0F0DDF528DF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AE6EBF3-E7D6-376D-A961-5FF2E524D5C9}"/>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1972827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D24339-56D3-0504-CEC2-070ADE133A2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2F22D14-5ADF-3734-A139-830F4F33953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C39CC4C-72F7-3286-C004-53B5D2CDE0D4}"/>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B8B1B723-5A51-A686-3FF2-67725586136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9AF2494-642C-EC6D-A02A-6C5B5413859B}"/>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346196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3A0607B-A3F6-B6B8-9155-2C192CC6FFC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D7D536D-8E60-A6CB-BA57-81C439E2993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619BBD1-13CE-27D8-2786-A6B8856A1AE6}"/>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9CEA518C-59A8-233B-F829-1EF06A2540D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A9D4D03-8D5F-FC61-FA45-F8E72F8B0745}"/>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3155727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EBCBCC-BB98-267B-CEDB-BC7A2519377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9D6507A-186C-E81B-E37B-9BA21A9F65F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E78EA7E-1192-31EC-F2B8-07924270D88A}"/>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FA12B4A7-981B-82A8-6A12-FC5F6B7183C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0FB2AEA-53E9-C56A-88DE-B5435C9E9504}"/>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1021493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E2B3B-29DE-9DF1-7969-8D97CBADCD8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42BF4D5-A087-BE79-EC4C-877094DA75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0176DB5-2ED8-0CBF-C301-202EC3780D10}"/>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8C659B55-9481-FED3-1317-E43FFA2A4B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C0608AE-6318-D42A-62EC-A5731B19D235}"/>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3563558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B10CA3-89A6-A062-EFC5-FAE44C7A7B1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434A6B1-E1C9-A6FC-BB32-8693A2D20C6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34CA8A5-001D-77AA-087F-1BE0F6FE8EE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28CEBB-4AAA-03C3-42AF-F759F3710C3E}"/>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6" name="Θέση υποσέλιδου 5">
            <a:extLst>
              <a:ext uri="{FF2B5EF4-FFF2-40B4-BE49-F238E27FC236}">
                <a16:creationId xmlns:a16="http://schemas.microsoft.com/office/drawing/2014/main" id="{68E76066-27EB-E007-8F9E-F21DA68180E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DE201B8-8C75-CE8B-8D78-6E21926BF8CA}"/>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3522271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FD9F25-C468-EE0F-8913-27EF9C8C1AF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E6C9E08-BCD4-E8A8-F294-5AF79420C4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D1FD407E-5981-10E8-2C6A-17598334BCE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EC0CC2B-8D4F-AFAF-4D0D-B8375994A7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17B322E-41C2-6B2D-A84F-6E87725A0BF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D3A6A4C-70EB-113A-FE35-0B39BD1AD286}"/>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8" name="Θέση υποσέλιδου 7">
            <a:extLst>
              <a:ext uri="{FF2B5EF4-FFF2-40B4-BE49-F238E27FC236}">
                <a16:creationId xmlns:a16="http://schemas.microsoft.com/office/drawing/2014/main" id="{40A0EAAB-1041-27CD-53BB-1AC898CF6FC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7F13B59-6C5A-DD5A-E7AC-387AD4CA46AC}"/>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3577070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CA54D1-FB00-0DE4-FC87-551C964294D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67323C5-1EFD-4BC0-5384-4C29FAA44453}"/>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4" name="Θέση υποσέλιδου 3">
            <a:extLst>
              <a:ext uri="{FF2B5EF4-FFF2-40B4-BE49-F238E27FC236}">
                <a16:creationId xmlns:a16="http://schemas.microsoft.com/office/drawing/2014/main" id="{C3F19EEB-1643-76B9-4687-359EA2785E7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669681F-4960-521C-0665-1301729108AF}"/>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4012955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9726591-3D30-7EE8-3343-1A95D5836C9F}"/>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3" name="Θέση υποσέλιδου 2">
            <a:extLst>
              <a:ext uri="{FF2B5EF4-FFF2-40B4-BE49-F238E27FC236}">
                <a16:creationId xmlns:a16="http://schemas.microsoft.com/office/drawing/2014/main" id="{31DA26A2-ED89-EA5B-5C4E-74BC0C201C0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CD970F9-923A-E9F6-A7FB-B3BBF7E26EA8}"/>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1893721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F631CC-B997-CA07-9B61-96D1DBD32A5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8D57BAF-E38E-74DB-ED20-CA2FAB942E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6DE0F69-D80F-D576-B62D-CC530302A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902B46B-3264-DFE4-DDA3-1E03EBBC7811}"/>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6" name="Θέση υποσέλιδου 5">
            <a:extLst>
              <a:ext uri="{FF2B5EF4-FFF2-40B4-BE49-F238E27FC236}">
                <a16:creationId xmlns:a16="http://schemas.microsoft.com/office/drawing/2014/main" id="{2BCA3DA1-8511-5727-B3E9-00C50B20CCA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449F18-4AFA-10BF-8BDF-16FACCD48BA9}"/>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109377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BABED0-47D5-AF2F-71D8-15DB00F6CD1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0638C12-8966-447E-E80C-DA99D47EEF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31BB73B-0B82-801E-03C5-FE32E0C53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1A62B64-FCD6-F937-AFC9-80F3AFF0BD95}"/>
              </a:ext>
            </a:extLst>
          </p:cNvPr>
          <p:cNvSpPr>
            <a:spLocks noGrp="1"/>
          </p:cNvSpPr>
          <p:nvPr>
            <p:ph type="dt" sz="half" idx="10"/>
          </p:nvPr>
        </p:nvSpPr>
        <p:spPr/>
        <p:txBody>
          <a:bodyPr/>
          <a:lstStyle/>
          <a:p>
            <a:fld id="{2AC45440-3248-4BAE-BB33-62ED61036454}" type="datetimeFigureOut">
              <a:rPr lang="el-GR" smtClean="0"/>
              <a:t>16/3/2026</a:t>
            </a:fld>
            <a:endParaRPr lang="el-GR"/>
          </a:p>
        </p:txBody>
      </p:sp>
      <p:sp>
        <p:nvSpPr>
          <p:cNvPr id="6" name="Θέση υποσέλιδου 5">
            <a:extLst>
              <a:ext uri="{FF2B5EF4-FFF2-40B4-BE49-F238E27FC236}">
                <a16:creationId xmlns:a16="http://schemas.microsoft.com/office/drawing/2014/main" id="{5AE9B2FF-1ABB-A002-B6C4-02B899041CA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7A78EC8-8860-C622-DAB7-7D97426C78EC}"/>
              </a:ext>
            </a:extLst>
          </p:cNvPr>
          <p:cNvSpPr>
            <a:spLocks noGrp="1"/>
          </p:cNvSpPr>
          <p:nvPr>
            <p:ph type="sldNum" sz="quarter" idx="12"/>
          </p:nvPr>
        </p:nvSpPr>
        <p:spPr/>
        <p:txBody>
          <a:bodyPr/>
          <a:lstStyle/>
          <a:p>
            <a:fld id="{2089A885-5781-4041-A131-BE00359F126E}" type="slidenum">
              <a:rPr lang="el-GR" smtClean="0"/>
              <a:t>‹#›</a:t>
            </a:fld>
            <a:endParaRPr lang="el-GR"/>
          </a:p>
        </p:txBody>
      </p:sp>
    </p:spTree>
    <p:extLst>
      <p:ext uri="{BB962C8B-B14F-4D97-AF65-F5344CB8AC3E}">
        <p14:creationId xmlns:p14="http://schemas.microsoft.com/office/powerpoint/2010/main" val="78177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DE098CB-F7E2-E052-8AD4-96C3AEB44A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CD862EC-3802-A864-B07C-F4A1D93DD9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935A40D-72E9-2D3B-0F29-5F668C6D80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C45440-3248-4BAE-BB33-62ED61036454}" type="datetimeFigureOut">
              <a:rPr lang="el-GR" smtClean="0"/>
              <a:t>16/3/2026</a:t>
            </a:fld>
            <a:endParaRPr lang="el-GR"/>
          </a:p>
        </p:txBody>
      </p:sp>
      <p:sp>
        <p:nvSpPr>
          <p:cNvPr id="5" name="Θέση υποσέλιδου 4">
            <a:extLst>
              <a:ext uri="{FF2B5EF4-FFF2-40B4-BE49-F238E27FC236}">
                <a16:creationId xmlns:a16="http://schemas.microsoft.com/office/drawing/2014/main" id="{E1B6EA96-C334-2027-9CCC-E97111D5E8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E0809C6-D8EA-8AEE-C0F2-0D98844255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089A885-5781-4041-A131-BE00359F126E}" type="slidenum">
              <a:rPr lang="el-GR" smtClean="0"/>
              <a:t>‹#›</a:t>
            </a:fld>
            <a:endParaRPr lang="el-GR"/>
          </a:p>
        </p:txBody>
      </p:sp>
    </p:spTree>
    <p:extLst>
      <p:ext uri="{BB962C8B-B14F-4D97-AF65-F5344CB8AC3E}">
        <p14:creationId xmlns:p14="http://schemas.microsoft.com/office/powerpoint/2010/main" val="1935177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99AA47-41D7-C5A1-E9B6-9E25E2BDAD14}"/>
              </a:ext>
            </a:extLst>
          </p:cNvPr>
          <p:cNvSpPr>
            <a:spLocks noGrp="1"/>
          </p:cNvSpPr>
          <p:nvPr>
            <p:ph type="ctrTitle"/>
          </p:nvPr>
        </p:nvSpPr>
        <p:spPr>
          <a:xfrm>
            <a:off x="0" y="0"/>
            <a:ext cx="12192000" cy="4257675"/>
          </a:xfrm>
        </p:spPr>
        <p:txBody>
          <a:bodyPr>
            <a:normAutofit fontScale="90000"/>
          </a:bodyPr>
          <a:lstStyle/>
          <a:p>
            <a:pPr algn="ctr">
              <a:lnSpc>
                <a:spcPct val="107000"/>
              </a:lnSpc>
              <a:spcAft>
                <a:spcPts val="800"/>
              </a:spcAft>
            </a:pPr>
            <a:r>
              <a:rPr lang="el-GR" sz="5300" b="1" dirty="0"/>
              <a:t>ΘΕΜΑΤΑ ΠΑΤΕΡΙΚΗΣ ΓΡΑΜΜΑΤΕΙΑΣ </a:t>
            </a:r>
            <a:br>
              <a:rPr lang="el-GR" sz="5300" b="1" dirty="0"/>
            </a:br>
            <a:r>
              <a:rPr lang="el-GR" sz="5300" b="1" dirty="0"/>
              <a:t>5</a:t>
            </a:r>
            <a:r>
              <a:rPr lang="el-GR" sz="5300" b="1" baseline="30000" dirty="0"/>
              <a:t>Η</a:t>
            </a:r>
            <a:r>
              <a:rPr lang="el-GR" sz="5300" b="1" dirty="0"/>
              <a:t> ΕΝΟΤΗΤΑ</a:t>
            </a:r>
            <a:br>
              <a:rPr lang="el-GR" sz="5300" b="1" dirty="0"/>
            </a:br>
            <a:r>
              <a:rPr lang="el-GR" sz="5300" b="1" dirty="0"/>
              <a:t>Η «ΕΝ ΧΡΙΣΤΩ ΖΩΗ» ΣΥΜΦΩΝΑ ΜΕ ΤΗ ΔΙΔΑΣΚΑΛΙΑ ΤΟΥ ΝΙΚΟΛΑΟΥ ΚΑΒΑΣΙΛΑ</a:t>
            </a:r>
            <a:br>
              <a:rPr lang="el-GR" sz="5300" b="1" dirty="0"/>
            </a:br>
            <a:r>
              <a:rPr lang="el-GR" sz="5300" b="1" dirty="0"/>
              <a:t>ΜΕΡΟΣ Α΄</a:t>
            </a:r>
            <a:br>
              <a:rPr lang="el-GR" sz="5300" b="1" dirty="0"/>
            </a:br>
            <a:r>
              <a:rPr lang="el-GR" sz="1800" b="1"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dirty="0"/>
          </a:p>
        </p:txBody>
      </p:sp>
      <p:sp>
        <p:nvSpPr>
          <p:cNvPr id="3" name="Υπότιτλος 2">
            <a:extLst>
              <a:ext uri="{FF2B5EF4-FFF2-40B4-BE49-F238E27FC236}">
                <a16:creationId xmlns:a16="http://schemas.microsoft.com/office/drawing/2014/main" id="{192172E6-0D52-3C86-3D7C-2517BEEDEE05}"/>
              </a:ext>
            </a:extLst>
          </p:cNvPr>
          <p:cNvSpPr>
            <a:spLocks noGrp="1"/>
          </p:cNvSpPr>
          <p:nvPr>
            <p:ph type="subTitle" idx="1"/>
          </p:nvPr>
        </p:nvSpPr>
        <p:spPr>
          <a:xfrm>
            <a:off x="1304925" y="4629150"/>
            <a:ext cx="9144000" cy="2228850"/>
          </a:xfrm>
        </p:spPr>
        <p:txBody>
          <a:bodyPr>
            <a:normAutofit lnSpcReduction="10000"/>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2266742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34992D-FACE-0F75-379C-E5972C50CE69}"/>
              </a:ext>
            </a:extLst>
          </p:cNvPr>
          <p:cNvSpPr>
            <a:spLocks noGrp="1"/>
          </p:cNvSpPr>
          <p:nvPr>
            <p:ph type="title"/>
          </p:nvPr>
        </p:nvSpPr>
        <p:spPr>
          <a:xfrm>
            <a:off x="0" y="0"/>
            <a:ext cx="12192000" cy="796705"/>
          </a:xfrm>
        </p:spPr>
        <p:txBody>
          <a:bodyPr/>
          <a:lstStyle/>
          <a:p>
            <a:pPr algn="ctr"/>
            <a:r>
              <a:rPr lang="el-GR" dirty="0"/>
              <a:t>Το έργο του Καβάσιλα </a:t>
            </a:r>
            <a:r>
              <a:rPr lang="el-GR" i="1" dirty="0" err="1"/>
              <a:t>Περὶ</a:t>
            </a:r>
            <a:r>
              <a:rPr lang="el-GR" i="1" dirty="0"/>
              <a:t> </a:t>
            </a:r>
            <a:r>
              <a:rPr lang="el-GR" i="1" dirty="0" err="1"/>
              <a:t>τῆς</a:t>
            </a:r>
            <a:r>
              <a:rPr lang="el-GR" i="1" dirty="0"/>
              <a:t> ἐν Χριστῷ </a:t>
            </a:r>
            <a:r>
              <a:rPr lang="el-GR" i="1" dirty="0" err="1"/>
              <a:t>ζωῆς</a:t>
            </a:r>
            <a:endParaRPr lang="el-GR" dirty="0"/>
          </a:p>
        </p:txBody>
      </p:sp>
      <p:sp>
        <p:nvSpPr>
          <p:cNvPr id="3" name="Θέση περιεχομένου 2">
            <a:extLst>
              <a:ext uri="{FF2B5EF4-FFF2-40B4-BE49-F238E27FC236}">
                <a16:creationId xmlns:a16="http://schemas.microsoft.com/office/drawing/2014/main" id="{58B4EC2D-6B1E-7290-BB40-E118FEAF30BF}"/>
              </a:ext>
            </a:extLst>
          </p:cNvPr>
          <p:cNvSpPr>
            <a:spLocks noGrp="1"/>
          </p:cNvSpPr>
          <p:nvPr>
            <p:ph idx="1"/>
          </p:nvPr>
        </p:nvSpPr>
        <p:spPr>
          <a:xfrm>
            <a:off x="0" y="651850"/>
            <a:ext cx="12192000" cy="6206150"/>
          </a:xfrm>
        </p:spPr>
        <p:txBody>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Το αποτέλεσμα αυτού του έργου ήταν να δημιουργήσει έναν πνευματικό χάρτη της «ἐν Χριστῷ» ζωής, στον οποίο εντάσσονται οργανικά τα ιερά μυστήρια.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Στο σύγγραμμα αυτό τονίζει, σε αντίθεση με τον ορθολογισμό και τον ανθρωποκεντρισμό που διέκρινε την αντιησυχαστική παράταξη της εποχής του, ότι η «ἐν Χριστῷ» ζωή δεν είναι μία αφηρημένη έννοια ούτε ένας καρπός διανοητικού εφευρήματος, αλλά μία εμπειρική πραγματικότητα που συγκροτείται δια των ιερών μυστηρίων, η χάρη των οποίων όμως δεν καρποφορεί με μαγικές συνταγές αλλά με την ενσυνείδητη προσφορά της ανθρώπινης συνεργίας: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ὑπὲρ</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εἰσάγομεν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μόνον,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τὰς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δωρεὰς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ὑπομεῖναι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χαρίτων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ἀνασχέσθαι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μὴ</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ῥίψαι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στέφανον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ὅν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πολλοῖς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ἱδρῶσι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πόνοις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ἔπλεξεν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ὁ Θεός.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ἡ ἐν Χριστῷ ζωή,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ἥν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συνίστησι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τα μυστήρια·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δοκεῖ</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δε τι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δύνασθαι</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ταύτην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ἀνθρωπείαν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σπουδήν</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ἐν Χριστῷ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150, 520</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05616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47D2AE-A967-3C1C-A9BC-6FF47A35342D}"/>
              </a:ext>
            </a:extLst>
          </p:cNvPr>
          <p:cNvSpPr>
            <a:spLocks noGrp="1"/>
          </p:cNvSpPr>
          <p:nvPr>
            <p:ph type="title"/>
          </p:nvPr>
        </p:nvSpPr>
        <p:spPr>
          <a:xfrm>
            <a:off x="838200" y="18256"/>
            <a:ext cx="10515600" cy="734220"/>
          </a:xfrm>
        </p:spPr>
        <p:txBody>
          <a:bodyPr/>
          <a:lstStyle/>
          <a:p>
            <a:pPr algn="ctr"/>
            <a:r>
              <a:rPr lang="el-GR" dirty="0"/>
              <a:t>Το τριπλό μυστήριο της μυήσεως</a:t>
            </a:r>
          </a:p>
        </p:txBody>
      </p:sp>
      <p:sp>
        <p:nvSpPr>
          <p:cNvPr id="3" name="Θέση περιεχομένου 2">
            <a:extLst>
              <a:ext uri="{FF2B5EF4-FFF2-40B4-BE49-F238E27FC236}">
                <a16:creationId xmlns:a16="http://schemas.microsoft.com/office/drawing/2014/main" id="{36F13456-E075-0333-E3EC-A2061386E0F3}"/>
              </a:ext>
            </a:extLst>
          </p:cNvPr>
          <p:cNvSpPr>
            <a:spLocks noGrp="1"/>
          </p:cNvSpPr>
          <p:nvPr>
            <p:ph idx="1"/>
          </p:nvPr>
        </p:nvSpPr>
        <p:spPr>
          <a:xfrm>
            <a:off x="0" y="638969"/>
            <a:ext cx="12192000" cy="6200775"/>
          </a:xfrm>
        </p:spPr>
        <p:txBody>
          <a:bodyPr>
            <a:noAutofit/>
          </a:bodyPr>
          <a:lstStyle/>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Σύμφωνα με τον Καβάσιλα, ο τρόπος με τον οποίο μπορεί ο κάθε άνθρωπος να προσεγγίσει την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ζωή ριζώνοντάς την στην ψυχή του είναι «</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το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τελεσθῆναι</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μυστήρια,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λούσασθαι</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χρισθῆναι</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τραπέζης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ἀπολαῦσαι</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ἱερᾶς</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150, 516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Η διαδοχική σειρά τελέσεως των μυστηρίων του βαπτίσματος, του χρίσματος και της θείας ευχαριστίας αποτελεί ανέκαθεν κάτι το αυτονόητο στην πράξη και τη συνείδηση της Εκκλησίας. Είναι η φυσική ολοκλήρωση της διαδικασίας εισόδου στην Εκκλησία. Η αναφορά στα τρία αυτά μυστήρια σε καμία περίπτωση δεν καταλύει την αναντικατάστατη λειτουργία του καθενός από αυτά, αλλά ούτε και υποβαθμίζει την αξία των υπόλοιπων μυστηρίων. </a:t>
            </a:r>
          </a:p>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Ο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περιγράφοντας το ενιαίο τριπλό μυστήριο της μυήσεως των πιστών διακρίνει ξεκάθαρα και την αποτελεσματικότητά τους: «</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Επειδή το μεν βάπτισμα δίνει την ύπαρξη και την υπόστασή μας γενικά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αφού αυτό (το βάπτισμα) παίρνοντας νεκρούς και διεφθαρμένους τους εισάγει πρώτα στη ζωή, ενώ η χρίση με μύρο τελειοποιεί τον αναγεννημένο σ’ αυτή τη ζωή. Βάζοντας μέσα του τη δύναμη που αρμόζει. Και η θεία Ευχαριστία συντηρεί τη ζωή αυτή και την υγεία, δεδομένου ότι το να διατηρηθούν αυτά που αποκτήθηκαν και να παραμείνουν ζώντες οι βαπτισθέντες το παρέχει ο άρτος της ζωής</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504Α). </a:t>
            </a:r>
            <a:endParaRPr lang="el-GR" sz="2300" dirty="0"/>
          </a:p>
        </p:txBody>
      </p:sp>
    </p:spTree>
    <p:extLst>
      <p:ext uri="{BB962C8B-B14F-4D97-AF65-F5344CB8AC3E}">
        <p14:creationId xmlns:p14="http://schemas.microsoft.com/office/powerpoint/2010/main" val="1512148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85AB77-9BD1-D47D-CA7A-4FB1016016C6}"/>
              </a:ext>
            </a:extLst>
          </p:cNvPr>
          <p:cNvSpPr>
            <a:spLocks noGrp="1"/>
          </p:cNvSpPr>
          <p:nvPr>
            <p:ph type="title"/>
          </p:nvPr>
        </p:nvSpPr>
        <p:spPr>
          <a:xfrm>
            <a:off x="0" y="18256"/>
            <a:ext cx="12192000" cy="753270"/>
          </a:xfrm>
        </p:spPr>
        <p:txBody>
          <a:bodyPr>
            <a:normAutofit fontScale="90000"/>
          </a:bodyPr>
          <a:lstStyle/>
          <a:p>
            <a:pPr algn="ctr"/>
            <a:r>
              <a:rPr lang="el-GR" dirty="0"/>
              <a:t> </a:t>
            </a:r>
            <a:r>
              <a:rPr lang="el-GR" sz="3600" dirty="0"/>
              <a:t>Η αλληλεξάρτηση των τριών μυστηρίων ενσωμάτωσης στην Εκκλησία</a:t>
            </a:r>
          </a:p>
        </p:txBody>
      </p:sp>
      <p:sp>
        <p:nvSpPr>
          <p:cNvPr id="3" name="Θέση περιεχομένου 2">
            <a:extLst>
              <a:ext uri="{FF2B5EF4-FFF2-40B4-BE49-F238E27FC236}">
                <a16:creationId xmlns:a16="http://schemas.microsoft.com/office/drawing/2014/main" id="{C1BB31C8-FC3C-86FB-151C-A39DD576B061}"/>
              </a:ext>
            </a:extLst>
          </p:cNvPr>
          <p:cNvSpPr>
            <a:spLocks noGrp="1"/>
          </p:cNvSpPr>
          <p:nvPr>
            <p:ph idx="1"/>
          </p:nvPr>
        </p:nvSpPr>
        <p:spPr>
          <a:xfrm>
            <a:off x="0" y="771526"/>
            <a:ext cx="12192000" cy="6068218"/>
          </a:xfrm>
        </p:spPr>
        <p:txBody>
          <a:bodyPr>
            <a:normAutofit lnSpcReduction="10000"/>
          </a:bodyPr>
          <a:lstStyle/>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Η αλληλεξάρτηση των τριών μυστηρίων είναι αυτονόητη. Το καθένα επιτελεί μία αναντικατάστατη και μοναδική λειτουργία: γέννηση, κίνηση και τροφή, αντιστοιχούν στο βάπτισμα, χρίσμα, θεία Ευχαριστία, ή σύμφωνα με τα λόγια του Καβάσιλα: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βάπτισμα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γέννησις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μύρον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ἐνεργείας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κινήσεως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ἔχει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λόγον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ἄρτος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ποτήριον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εὐχαριστίας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βρῶσις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πόσις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ἀληθινή</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Οὐκ</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ἔστι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κινηθῆναι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ἤ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τραφῆναι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πρὶν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γεννηθῆναι</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150, 521</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Συνεπώς, όπως υπογραμμίζεται ο άνθρωπος αν δεν γεννηθεί, δεν μπορεί ούτε να κινηθεί, ούτε να τραφεί. </a:t>
            </a:r>
          </a:p>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Η κεντρική αυτή ιδέα του αναδεικνύεται από την παρακάτω διατύπωση: «</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Βαπτιζόμαστε για να πεθάνουμε εκείνο τον θάνατο και να αναστηθούμε εκείνη την ανάσταση.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Χριόμαστε</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ώστε με το βασιλικό χρίσμα να γίνουμε κοινωνοί της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θέωσης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μαζί του. Τρώγοντας εξάλλου τον ιερότατο άρτο και πίνοντας από το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θειότατο</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ποτήριο</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μετέχουμε στην ίδια σάρκα και στο ίδιο αίμα που είχε προσλάβει ο Σωτήρας. Και κατ’ αυτόν τον τρόπο ενωνόμαστε με αυτόν που έγινε άνθρωπος για μας και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θεώθηκε</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και πέθανε και αναστήθηκε</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521Β).</a:t>
            </a:r>
            <a:endParaRPr lang="el-GR" sz="2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16850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56743D-ABBE-56E6-5A3F-4E5C80FF11F8}"/>
              </a:ext>
            </a:extLst>
          </p:cNvPr>
          <p:cNvSpPr>
            <a:spLocks noGrp="1"/>
          </p:cNvSpPr>
          <p:nvPr>
            <p:ph type="title"/>
          </p:nvPr>
        </p:nvSpPr>
        <p:spPr>
          <a:xfrm>
            <a:off x="0" y="18256"/>
            <a:ext cx="12192000" cy="662782"/>
          </a:xfrm>
        </p:spPr>
        <p:txBody>
          <a:bodyPr>
            <a:normAutofit fontScale="90000"/>
          </a:bodyPr>
          <a:lstStyle/>
          <a:p>
            <a:pPr algn="ctr"/>
            <a:r>
              <a:rPr lang="el-GR" dirty="0"/>
              <a:t>Ο ρόλος των μυστηρίων στη ζωή της Εκκλησίας</a:t>
            </a:r>
          </a:p>
        </p:txBody>
      </p:sp>
      <p:sp>
        <p:nvSpPr>
          <p:cNvPr id="3" name="Θέση περιεχομένου 2">
            <a:extLst>
              <a:ext uri="{FF2B5EF4-FFF2-40B4-BE49-F238E27FC236}">
                <a16:creationId xmlns:a16="http://schemas.microsoft.com/office/drawing/2014/main" id="{D1ABB56E-8446-12C0-68D2-32026731A084}"/>
              </a:ext>
            </a:extLst>
          </p:cNvPr>
          <p:cNvSpPr>
            <a:spLocks noGrp="1"/>
          </p:cNvSpPr>
          <p:nvPr>
            <p:ph idx="1"/>
          </p:nvPr>
        </p:nvSpPr>
        <p:spPr>
          <a:xfrm>
            <a:off x="-1" y="681038"/>
            <a:ext cx="12191999" cy="6176962"/>
          </a:xfrm>
        </p:spPr>
        <p:txBody>
          <a:bodyPr/>
          <a:lstStyle/>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Η Εκκλησία υπάρχει ως κοινότητα μυστηριακή, που φανερώνεται και σημαίνεται οντολογικά στα μυστήρια. Ο άγιος Νικόλαος </a:t>
            </a:r>
            <a:r>
              <a:rPr lang="el-GR" sz="26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τα παρομοιάζει με «θυρίδες» μέσα από τις οποίες εκχέεται ο ήλιος της δικαιοσύνης στον κτιστό κόσμο, τον γεμάτο από το σκοτάδι της αμαρτίας. </a:t>
            </a:r>
          </a:p>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Αυτό το </a:t>
            </a:r>
            <a:r>
              <a:rPr lang="el-GR" sz="2600" kern="100" dirty="0" err="1">
                <a:effectLst/>
                <a:latin typeface="Palatino Linotype" panose="02040502050505030304" pitchFamily="18" charset="0"/>
                <a:ea typeface="Aptos" panose="020B0004020202020204" pitchFamily="34" charset="0"/>
                <a:cs typeface="Times New Roman" panose="02020603050405020304" pitchFamily="18" charset="0"/>
              </a:rPr>
              <a:t>ζωηφόρο</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φως θανατώνει τη ζωή της αμαρτίας που εδρεύει στον κόσμο, χαρίζοντάς του την υπερκόσμια φωτεινότητα του αναστημένου Χριστού: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τοίνυν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διὰ</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μυστηρίων τούτων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ἱερῶν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ὥσπερ</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διὰ</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θυρίδων,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σκοτεινὸν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κόσμον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ἥλιος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εἰσέρχεται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δικαιοσύνης·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θανατοῖ</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σύστοιχον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κόσμῳ</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τούτῳ</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ζωήν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ἀνίστησιν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ὑπερκόσμιον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νικᾷ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κόσμον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φῶς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κόσμου…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θνητῷ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ῥέοντι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σώματι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ἀθάνατον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εἰσάγων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ζωήν</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150, 504</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Σε άλλη συνάφεια χαρακτηρίζει τα μυστήρια ως «πύλες» της δικαιοσύνης: «</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Τούτου χάριν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ἱερώτατα</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μυστήρια,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πῦλαι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ἄν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εἰκότως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καλοῖντο</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δικαιοσύνης</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508Α).</a:t>
            </a:r>
          </a:p>
          <a:p>
            <a:endParaRPr lang="el-GR" sz="2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81596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B6CF18-25BD-900E-F68A-50FCBE6350C0}"/>
              </a:ext>
            </a:extLst>
          </p:cNvPr>
          <p:cNvSpPr>
            <a:spLocks noGrp="1"/>
          </p:cNvSpPr>
          <p:nvPr>
            <p:ph type="title"/>
          </p:nvPr>
        </p:nvSpPr>
        <p:spPr>
          <a:xfrm>
            <a:off x="0" y="0"/>
            <a:ext cx="12192000" cy="819150"/>
          </a:xfrm>
        </p:spPr>
        <p:txBody>
          <a:bodyPr>
            <a:normAutofit/>
          </a:bodyPr>
          <a:lstStyle/>
          <a:p>
            <a:pPr algn="ctr"/>
            <a:r>
              <a:rPr lang="el-GR" dirty="0"/>
              <a:t>Ο ρόλος των μυστηρίων στη ζωή της Εκκλησίας</a:t>
            </a:r>
          </a:p>
        </p:txBody>
      </p:sp>
      <p:sp>
        <p:nvSpPr>
          <p:cNvPr id="3" name="Θέση περιεχομένου 2">
            <a:extLst>
              <a:ext uri="{FF2B5EF4-FFF2-40B4-BE49-F238E27FC236}">
                <a16:creationId xmlns:a16="http://schemas.microsoft.com/office/drawing/2014/main" id="{E936091D-9CA6-F816-392D-AA76EE2F2C77}"/>
              </a:ext>
            </a:extLst>
          </p:cNvPr>
          <p:cNvSpPr>
            <a:spLocks noGrp="1"/>
          </p:cNvSpPr>
          <p:nvPr>
            <p:ph idx="1"/>
          </p:nvPr>
        </p:nvSpPr>
        <p:spPr>
          <a:xfrm>
            <a:off x="0" y="704850"/>
            <a:ext cx="12192000" cy="6153150"/>
          </a:xfrm>
        </p:spPr>
        <p:txBody>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Έτσι, τα μυστήρια λειτουργούν ως ενοποιητική γέφυρα μεταξύ κτιστού και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ακτίστου</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Ανακεφαλαιώνουν και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ιστορικοποιούν</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μέσα από τη μυσταγωγική τελετή τους ολόκληρο το έργο της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θείας οικονομίας.</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Τα μυστήρια είναι σαν τα μέλη μιας καρδιάς, σαν τα κλαδιά ενός δένδρου και σαν τα κλήματα μιας κληματαριάς. Και στην περίπτωση αυτή δεν πρόκειται για την «</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κοινότητα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ὀνόματος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ή για την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ἀναλογία</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ὁμοιότητος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αλλά για μία «</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ταυτότητα πράγματος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όπως χαρακτηριστικά λέει ο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Σημαίνεται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ἡ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Ἐκκλησία</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τοῖς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μυστηρίοις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οὐχ</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συμβόλοις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ἀλλ</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καρδίᾳ</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μέλη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ρίζῃ</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φυτοῦ</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κλάδοι,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καθάπερ</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ἔφη</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ὁ Κύριος,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ἀμπέλπῳ</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κλήματα.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Οὐ</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ἐνταῦθα</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ὀνόματος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κοινωνία μόνον ἤ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ἀναλογίας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ὁμοιότης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ἀλλὰ</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πράγματος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ταυτότης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θείαν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λειτουργίαν</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ΛΗ΄, </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150, 452</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00059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4BF434-CAB9-98A7-AE17-E409F5E6866F}"/>
              </a:ext>
            </a:extLst>
          </p:cNvPr>
          <p:cNvSpPr>
            <a:spLocks noGrp="1"/>
          </p:cNvSpPr>
          <p:nvPr>
            <p:ph type="title"/>
          </p:nvPr>
        </p:nvSpPr>
        <p:spPr>
          <a:xfrm>
            <a:off x="838200" y="18256"/>
            <a:ext cx="10515600" cy="562769"/>
          </a:xfrm>
        </p:spPr>
        <p:txBody>
          <a:bodyPr>
            <a:normAutofit fontScale="90000"/>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F97F9641-5AA6-7923-59C7-24284A4C120C}"/>
              </a:ext>
            </a:extLst>
          </p:cNvPr>
          <p:cNvSpPr>
            <a:spLocks noGrp="1"/>
          </p:cNvSpPr>
          <p:nvPr>
            <p:ph idx="1"/>
          </p:nvPr>
        </p:nvSpPr>
        <p:spPr>
          <a:xfrm>
            <a:off x="0" y="476250"/>
            <a:ext cx="12192000" cy="6381750"/>
          </a:xfrm>
        </p:spPr>
        <p:txBody>
          <a:bodyPr>
            <a:normAutofit fontScale="92500" lnSpcReduction="20000"/>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Από όλα τα μυστήρια της Εκκλησίας χρονικά πρώτο τελείται το βάπτισμα, διότι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ἄλλων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τοῦτο</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χριστιανούς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εἰς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καινὴν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εἰσάγει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ζωήν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524Β). Βάπτισμα λοιπόν είναι </a:t>
            </a:r>
            <a:r>
              <a:rPr lang="el-GR" sz="2500" b="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κατὰ</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Χριστὸν</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γεννηθῆναι</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λαβεῖν</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αὐτὸ</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ὑποστῆναι</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μηδὲν</a:t>
            </a:r>
            <a:r>
              <a:rPr lang="el-GR" sz="25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ὄντας</a:t>
            </a:r>
            <a:r>
              <a:rPr lang="el-GR" sz="2500" b="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524ΑΒ).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Το βάπτισμα είναι η κατά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Χριστόν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γέννηση του ανθρώπου. Με τη μετοχή του στο μυστήριο αυτό ο βαπτιζόμενος λαμβάνει την ίδια την πνευματική του ύπαρξη και υπόσταση, συνάμα απελευθερώνεται από την ανυπαρξία της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αμαρτικής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νέκρωσης στην οποία περιέπεσε. Η ανυπαρξία για την οποία κάνει λόγο ο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προήλθε από την ακοινωνησία του ανθρώπου με τον Θεό. Αυτός είναι ο γόνος της προπατορικής αμαρτίας.</a:t>
            </a:r>
          </a:p>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Το βάπτισμα είναι το μυστήριο με το οποίο καταλύεται η προπατορική αμαρτία και νεκρώνονται όλες οι αμαρτίες που διέπραξε ο άνθρωπος πριν από αυτό. Ο άγιος </a:t>
            </a:r>
            <a:r>
              <a:rPr lang="el-GR" sz="25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λέει ότι η ψυχή κάθε ανθρώπου υπέστη την ζημία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πρώτου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Ἀδὰμ</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κληρονομῆσαι</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κακίας</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Αυτή η κακία «</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μεταδόθηκε από την ψυχή του προς το σώμα, και από το σώμα του στα σώματα που γεννήθηκαν από αυτόν, και από τα σώματα αυτά μεταδόθηκε στις ψυχές. Αυτό ακριβώς είναι ο «παλαιός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ἄνθρωπος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τον οποίο λάβαμε από τους προγόνους σαν σπέρμα αμαρτίας κατά τη σύλληψή μας… Από αυτά τα φοβερά κακά, από αυτή την τιμωρία, την αρρώστια, τον θάνατο μας απαλλάσσει το βάπτισμα τόσο εύκολα ώστε να μην χρειάζεται χρόνος και μάλιστα τόσο ολοκληρωτικά και τέλεια που να μην αφήνει ούτε ίχνος. Και δεν μας απαλλάσσει μόνο, αλλά μας χαρίζει και την αντίθετη συνήθεια. Διότι ο Κύριος πεθαίνοντας μας έδωσε τη δύναμη να σκοτώσουμε την αμαρτία, ενώ με την ανάστασή του μας έκανε κληρονόμους της νέας ζωής</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150, 536</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BCD</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-537</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A</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12802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27D99E-2BDE-7F00-7037-AC990F2D10F9}"/>
              </a:ext>
            </a:extLst>
          </p:cNvPr>
          <p:cNvSpPr>
            <a:spLocks noGrp="1"/>
          </p:cNvSpPr>
          <p:nvPr>
            <p:ph type="title"/>
          </p:nvPr>
        </p:nvSpPr>
        <p:spPr>
          <a:xfrm>
            <a:off x="838200" y="18256"/>
            <a:ext cx="10515600" cy="753270"/>
          </a:xfrm>
        </p:spPr>
        <p:txBody>
          <a:bodyPr>
            <a:normAutofit/>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A6900C67-9061-95F0-87E3-1D8BE2031754}"/>
              </a:ext>
            </a:extLst>
          </p:cNvPr>
          <p:cNvSpPr>
            <a:spLocks noGrp="1"/>
          </p:cNvSpPr>
          <p:nvPr>
            <p:ph idx="1"/>
          </p:nvPr>
        </p:nvSpPr>
        <p:spPr>
          <a:xfrm>
            <a:off x="0" y="685800"/>
            <a:ext cx="12192000" cy="6153944"/>
          </a:xfrm>
        </p:spPr>
        <p:txBody>
          <a:bodyPr>
            <a:noAutofit/>
          </a:bodyPr>
          <a:lstStyle/>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Η απαλλαγή αυτή είναι για τον βαπτιζόμενο μία μεταμορφωτική μεταποίηση όλης της ύπαρξής του, που πραγματοποιείται με την τριπλή κατάδυσή του στο καθαγιασμένο ύδωρ, η οποία εικονίζει τον θάνατο και την ταφή του Χριστού. Καθώς και με την συνακόλουθη τριπλή ανάδυσή του μαζί με την ανάδυσή του μαζί με την επίκληση της Αγίας Τριάδος, όπου απαλλαγμένος από την προπατορική αμαρτία πλουτίζεται με τη δύναμη να ανθίσταται στις βουλές των πονηρών ενεργειών. Αυτή η κεντρική πράξη του βαπτίσματος αποτελεί την καρδιά του μυστηρίου: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γὰρ</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καταδύντα</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τρισσῶς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ἀναδῦναι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τίς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οὔκ</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οἶδεν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ὅτι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τριήμερον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θάνατον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Σωτῆρος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εἰσάγει</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ἀνάστασιν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ἅ τέλος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ὅλης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οἰκονομίας</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533Β). </a:t>
            </a:r>
            <a:endParaRPr lang="el-GR" sz="26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2600" dirty="0">
                <a:effectLst/>
                <a:latin typeface="Palatino Linotype" panose="02040502050505030304" pitchFamily="18" charset="0"/>
                <a:ea typeface="Aptos" panose="020B0004020202020204" pitchFamily="34" charset="0"/>
                <a:cs typeface="Times New Roman" panose="02020603050405020304" pitchFamily="18" charset="0"/>
              </a:rPr>
              <a:t>Η κατάλυση της αμαρτίας προσφέρεται ως χαρισματική δωρεά, την οποία λαμβάνει ο άνθρωπος αποκλειστικά με την </a:t>
            </a:r>
            <a:r>
              <a:rPr lang="el-GR" sz="2600" dirty="0" err="1">
                <a:effectLst/>
                <a:latin typeface="Palatino Linotype" panose="02040502050505030304" pitchFamily="18" charset="0"/>
                <a:ea typeface="Aptos" panose="020B0004020202020204" pitchFamily="34" charset="0"/>
                <a:cs typeface="Times New Roman" panose="02020603050405020304" pitchFamily="18" charset="0"/>
              </a:rPr>
              <a:t>βαπτισματική</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μετοχή του στον θάνατο και την ανάσταση του Χριστού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dirty="0">
                <a:effectLst/>
                <a:latin typeface="Palatino Linotype" panose="02040502050505030304" pitchFamily="18" charset="0"/>
                <a:ea typeface="Aptos" panose="020B0004020202020204" pitchFamily="34" charset="0"/>
                <a:cs typeface="Times New Roman" panose="02020603050405020304" pitchFamily="18" charset="0"/>
              </a:rPr>
              <a:t> 150, 537Β). </a:t>
            </a:r>
            <a:endParaRPr lang="el-GR" sz="2600" dirty="0"/>
          </a:p>
        </p:txBody>
      </p:sp>
    </p:spTree>
    <p:extLst>
      <p:ext uri="{BB962C8B-B14F-4D97-AF65-F5344CB8AC3E}">
        <p14:creationId xmlns:p14="http://schemas.microsoft.com/office/powerpoint/2010/main" val="2629395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EFD6D5-EBBA-DC0C-228F-F20DF559FAE3}"/>
              </a:ext>
            </a:extLst>
          </p:cNvPr>
          <p:cNvSpPr>
            <a:spLocks noGrp="1"/>
          </p:cNvSpPr>
          <p:nvPr>
            <p:ph type="title"/>
          </p:nvPr>
        </p:nvSpPr>
        <p:spPr>
          <a:xfrm>
            <a:off x="838200" y="18256"/>
            <a:ext cx="10515600" cy="848520"/>
          </a:xfrm>
        </p:spPr>
        <p:txBody>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DC1827BF-DF4E-449D-A863-802C973C9B0A}"/>
              </a:ext>
            </a:extLst>
          </p:cNvPr>
          <p:cNvSpPr>
            <a:spLocks noGrp="1"/>
          </p:cNvSpPr>
          <p:nvPr>
            <p:ph idx="1"/>
          </p:nvPr>
        </p:nvSpPr>
        <p:spPr>
          <a:xfrm>
            <a:off x="0" y="733424"/>
            <a:ext cx="12192000" cy="6124575"/>
          </a:xfrm>
        </p:spPr>
        <p:txBody>
          <a:bodyPr>
            <a:normAutofit lnSpcReduction="10000"/>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Ο άνθρωπος με την βάπτισή του εγκαταλείπει τη ζωή της φθοράς, για να λάβει τη ζωή του Χριστού. Γι’ αυτό και προσέρχεται στο βάπτισμα γυμνός. Η γύμνωση συμβολίζει την εκ νέου αγωνιστική πορεία, για να επανακτήσει ο άνθρωπος τον απολεσθέντα παράδεισο και την εκεί ζωή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150, 529Β</a:t>
            </a:r>
            <a:r>
              <a:rPr lang="en-GB"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Ο αγώνας αυτός αποβλέπει στο να αποκατασταθεί η σχέση κοινωνίας που υφίστατο πριν από την πτώση μεταξύ Θεού και ανθρώπου, με επιπρόσθετο δεδομένο τις καινούργιες δυνατότητες που προσφέρει η ενανθρώπηση του Λόγου.</a:t>
            </a:r>
          </a:p>
          <a:p>
            <a:r>
              <a:rPr lang="el-GR" dirty="0">
                <a:effectLst/>
                <a:latin typeface="Palatino Linotype" panose="02040502050505030304" pitchFamily="18" charset="0"/>
                <a:ea typeface="Aptos" panose="020B0004020202020204" pitchFamily="34" charset="0"/>
                <a:cs typeface="Times New Roman" panose="02020603050405020304" pitchFamily="18" charset="0"/>
              </a:rPr>
              <a:t>Το βάπτισμα αποτελεί το εργαστήριο, στο οποίο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πλαττόμεθα</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τυπούμεθα</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και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εἶδος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ὅρον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ἡ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ἀνείδεος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ἡμῶν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ἀόριστος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λαμβάνει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ζωὴ</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n-GB"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dirty="0">
                <a:effectLst/>
                <a:latin typeface="Palatino Linotype" panose="02040502050505030304" pitchFamily="18" charset="0"/>
                <a:ea typeface="Aptos" panose="020B0004020202020204" pitchFamily="34" charset="0"/>
                <a:cs typeface="Times New Roman" panose="02020603050405020304" pitchFamily="18" charset="0"/>
              </a:rPr>
              <a:t> 150, 525ΑΒ). </a:t>
            </a:r>
          </a:p>
          <a:p>
            <a:r>
              <a:rPr lang="el-GR" dirty="0">
                <a:effectLst/>
                <a:latin typeface="Palatino Linotype" panose="02040502050505030304" pitchFamily="18" charset="0"/>
                <a:ea typeface="Aptos" panose="020B0004020202020204" pitchFamily="34" charset="0"/>
                <a:cs typeface="Times New Roman" panose="02020603050405020304" pitchFamily="18" charset="0"/>
              </a:rPr>
              <a:t>Σε άλλο σημείο τονίζει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βαπτίσματος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ἔργον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εἶδός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ἐστι</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μορφή.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γάρ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τινα</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εἰκόνα</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ἐγγράφει</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μορφὴν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ἐτίθησιν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ταῖς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ψυχαῖς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συμμόρφους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ἀποφαῖνον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θανάτου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ἀναστάσεως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Σωτῆρος</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r>
              <a:rPr lang="en-GB"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dirty="0">
                <a:effectLst/>
                <a:latin typeface="Palatino Linotype" panose="02040502050505030304" pitchFamily="18" charset="0"/>
                <a:ea typeface="Aptos" panose="020B0004020202020204" pitchFamily="34" charset="0"/>
                <a:cs typeface="Times New Roman" panose="02020603050405020304" pitchFamily="18" charset="0"/>
              </a:rPr>
              <a:t> 150, 524</a:t>
            </a:r>
            <a:r>
              <a:rPr lang="en-GB" dirty="0">
                <a:effectLst/>
                <a:latin typeface="Palatino Linotype" panose="02040502050505030304" pitchFamily="18" charset="0"/>
                <a:ea typeface="Aptos" panose="020B0004020202020204" pitchFamily="34" charset="0"/>
                <a:cs typeface="Times New Roman" panose="02020603050405020304" pitchFamily="18" charset="0"/>
              </a:rPr>
              <a:t>D</a:t>
            </a:r>
            <a:r>
              <a:rPr lang="el-GR"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26978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2D44C-A602-FD16-0D94-3AEE7C8D7713}"/>
              </a:ext>
            </a:extLst>
          </p:cNvPr>
          <p:cNvSpPr>
            <a:spLocks noGrp="1"/>
          </p:cNvSpPr>
          <p:nvPr>
            <p:ph type="title"/>
          </p:nvPr>
        </p:nvSpPr>
        <p:spPr>
          <a:xfrm>
            <a:off x="838200" y="18255"/>
            <a:ext cx="10515600" cy="610395"/>
          </a:xfrm>
        </p:spPr>
        <p:txBody>
          <a:bodyPr>
            <a:normAutofit fontScale="90000"/>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FAD4D6B8-B112-E9E9-22C0-B2A32F6C8EF4}"/>
              </a:ext>
            </a:extLst>
          </p:cNvPr>
          <p:cNvSpPr>
            <a:spLocks noGrp="1"/>
          </p:cNvSpPr>
          <p:nvPr>
            <p:ph idx="1"/>
          </p:nvPr>
        </p:nvSpPr>
        <p:spPr>
          <a:xfrm>
            <a:off x="0" y="533400"/>
            <a:ext cx="12192000" cy="6306345"/>
          </a:xfrm>
        </p:spPr>
        <p:txBody>
          <a:bodyPr>
            <a:noAutofit/>
          </a:bodyPr>
          <a:lstStyle/>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Γι’ αυτόν τον λόγο και η ημέρα της σωτήριας βαπτίσεως είναι για μας τους χριστιανούς η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ονομαστήρια</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ημέρα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525Α). Την ημέρα αυτή συντελείται για πρώτη φορά η οντολογική γνωριμία μας με τον Θεό. Με το βάπτισμα ο Θεός φιλοτεχνεί αναπλαστικά το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του καινούργιου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ανθρώπου. Το έργο αυτό συντελείται πάντοτε σύμφωνα με το σχήμα και τη μορφή της αναστημένης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ανθρώπινης φύσης, η οποία του προσφέρει τη χριστιανική του οντότητα. </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Το μυστήριο του βαπτίσματος λέγεται και γέννηση, αναγέννηση και ανάπλαση. Διότι αυτοί που τώρα γεννώνται και πλάθονται είχαν και άλλοτε γεννηθεί, επειδή όμως έχασαν τη μορφή τους, επανέρχονται και πάλι στο πρώτο είδος, εκ νέου με δεύτερη γέννηση, τη βάπτιση. Δηλαδή με το βάπτισμα ο άνθρωπος ξαναβρίσκει την μορφή του θεϊκά αναπλασμένη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150, 524</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Το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της ανθρώπινης ύπαρξης, έξω από την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σωτήριο αναγέννηση, κρατείται μέσα στη φθορά και την αμαρτία, και επειδή δεν κατέχει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εἶδος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παραμένει άμορφη ύλη. Ο άνθρωπος καταδύεται στο ύδωρ του βαπτίσματος ως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ἄμορφος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ἀνείδεος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ὕλη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ακολούθως όμως αναδύεται από αυτό ανακαινισμένος του Χριστού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περιτυχὼν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εἶδος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150, 537</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61354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95E5AD-0915-9FEF-9DFC-A146A89ED584}"/>
              </a:ext>
            </a:extLst>
          </p:cNvPr>
          <p:cNvSpPr>
            <a:spLocks noGrp="1"/>
          </p:cNvSpPr>
          <p:nvPr>
            <p:ph type="title"/>
          </p:nvPr>
        </p:nvSpPr>
        <p:spPr>
          <a:xfrm>
            <a:off x="838200" y="18255"/>
            <a:ext cx="10515600" cy="848519"/>
          </a:xfrm>
        </p:spPr>
        <p:txBody>
          <a:bodyPr>
            <a:normAutofit/>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355C795F-7B02-BC6B-DB96-FD88E5EB8BC6}"/>
              </a:ext>
            </a:extLst>
          </p:cNvPr>
          <p:cNvSpPr>
            <a:spLocks noGrp="1"/>
          </p:cNvSpPr>
          <p:nvPr>
            <p:ph idx="1"/>
          </p:nvPr>
        </p:nvSpPr>
        <p:spPr>
          <a:xfrm>
            <a:off x="0" y="666750"/>
            <a:ext cx="12192000" cy="6191250"/>
          </a:xfrm>
        </p:spPr>
        <p:txBody>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Επιπλέον το μυστήριο του βαπτίσματος λέγεται και φώτισμα, και λουτρό και χάρισμα. Όπως παρατηρεί ο </a:t>
            </a:r>
            <a:r>
              <a:rPr lang="el-GR" sz="24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λέγεται φώτισμα, διότι δίνοντας την αληθινή ζωή μας κάνει γνωστούς στον Θεό και οδηγώντας μας προς το άγιο εκείνο φως, μας απομακρύνει από τη ζοφερή αμαρτία. Γι’ αυτό λέγεται και λουτρό, διότι είναι φώτισμα, αφού έτσι μας δίνει τη δυνατότητα να προσεγγίσουμε ελεύθερα το φως, απομακρύνοντας κάθε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μολυσμό</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που εμποδίζει σαν μεσότοιχος να έρθει στις ψυχές μας η θεία ακτίνα. Λέγεται και χάρισμα διότι είναι γέννηση. Αλλά για τη γέννησή του τι θα μπορούσε κανείς να προσφέρει εκ των προτέρων, αφού -όπως συμβαίνει και στη φυσική γέννηση- ούτε και αυτή τη θέλησή μας δεν προσφέρουμε εκ των προτέρων για τα αγαθά που απορρέουν από το βάπτισμα, αν το καλοσκεφθεί κανείς;</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150, 525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a:t>
            </a: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Φυσικά η καρποφορία της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καινῆς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που λαμβάνει ο πιστός με το βάπτισμα, προϋποθέτει τη «σπουδή» της ανθρώπινης βουλητικής συνεργίας. Ο όρος της αυτεξουσιότητας παραμένει πάντοτε απαράβατος. Συνεπώς όλα εξαρτώνται από τη δημιουργική ενεργοποίηση της ανθρώπινης ελευθερίας. Η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ανακαίνιση είναι ένα οντολογικός γεγονός για τον άνθρωπο. Παρόλα αυτά, η βίωση της αναδημιουργικής γεννήσεως δεν μπορεί να επιτευχθεί χωρίς την ενεργητική συνδρομή της θελήσεως.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63290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BE1146-3762-0C4A-C928-48400A2762DC}"/>
              </a:ext>
            </a:extLst>
          </p:cNvPr>
          <p:cNvSpPr>
            <a:spLocks noGrp="1"/>
          </p:cNvSpPr>
          <p:nvPr>
            <p:ph type="title"/>
          </p:nvPr>
        </p:nvSpPr>
        <p:spPr>
          <a:xfrm>
            <a:off x="838200" y="18256"/>
            <a:ext cx="10515600" cy="829470"/>
          </a:xfrm>
        </p:spPr>
        <p:txBody>
          <a:bodyPr/>
          <a:lstStyle/>
          <a:p>
            <a:pPr algn="ctr"/>
            <a:r>
              <a:rPr lang="el-GR" dirty="0"/>
              <a:t>Λόγοι επιλογής του θέματος</a:t>
            </a:r>
          </a:p>
        </p:txBody>
      </p:sp>
      <p:sp>
        <p:nvSpPr>
          <p:cNvPr id="3" name="Θέση περιεχομένου 2">
            <a:extLst>
              <a:ext uri="{FF2B5EF4-FFF2-40B4-BE49-F238E27FC236}">
                <a16:creationId xmlns:a16="http://schemas.microsoft.com/office/drawing/2014/main" id="{822ACA45-3117-B894-84AF-FA8C7078A21A}"/>
              </a:ext>
            </a:extLst>
          </p:cNvPr>
          <p:cNvSpPr>
            <a:spLocks noGrp="1"/>
          </p:cNvSpPr>
          <p:nvPr>
            <p:ph idx="1"/>
          </p:nvPr>
        </p:nvSpPr>
        <p:spPr>
          <a:xfrm>
            <a:off x="0" y="714374"/>
            <a:ext cx="12192000" cy="6143625"/>
          </a:xfrm>
        </p:spPr>
        <p:txBody>
          <a:bodyPr>
            <a:noAutofit/>
          </a:bodyPr>
          <a:lstStyle/>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Για την εισήγηση αυτή επιλέχθηκε ο Νικόλαος Καβάσιλας, άγιος της Εκκλησίας μας που γεννήθηκε στη Θεσσαλονίκη τον 14</a:t>
            </a:r>
            <a:r>
              <a:rPr lang="el-GR" sz="2500" baseline="30000" dirty="0">
                <a:effectLst/>
                <a:latin typeface="Palatino Linotype" panose="02040502050505030304" pitchFamily="18" charset="0"/>
                <a:ea typeface="Aptos" panose="020B0004020202020204" pitchFamily="34" charset="0"/>
                <a:cs typeface="Times New Roman" panose="02020603050405020304" pitchFamily="18" charset="0"/>
              </a:rPr>
              <a:t>ο</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αιώνα και η μνήμη του ορίστηκε να τελείται την 20</a:t>
            </a:r>
            <a:r>
              <a:rPr lang="el-GR" sz="2500" baseline="30000" dirty="0">
                <a:effectLst/>
                <a:latin typeface="Palatino Linotype" panose="02040502050505030304" pitchFamily="18" charset="0"/>
                <a:ea typeface="Aptos" panose="020B0004020202020204" pitchFamily="34" charset="0"/>
                <a:cs typeface="Times New Roman" panose="02020603050405020304" pitchFamily="18" charset="0"/>
              </a:rPr>
              <a:t>η</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Ιουνίου. Η επιλογή αυτή δεν είναι τυχαία. </a:t>
            </a:r>
          </a:p>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Η Θεσσαλονίκη δεν είναι μόνο ο τόπος καταγωγής του αλλά και ο τόπος δράσης του σε μία, όπως θα φανεί, πολύ δύσκολη περίοδο για την ίδια την επιβίωση της βυζαντινής αυτοκρατορίας. </a:t>
            </a:r>
          </a:p>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Ακόμη ένας πρόσθετος λόγος είναι ότι ο Ρουμάνος θεολόγος </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(1913-1984) μετάφρασε από τα ελληνικά με εισαγωγική μελέτη το έργο του Καβάσιλα Ερμηνεία της Θείας Λειτουργίας, με τίτλο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Τî</a:t>
            </a:r>
            <a:r>
              <a:rPr lang="en-GB" sz="2500" i="1" dirty="0" err="1">
                <a:effectLst/>
                <a:latin typeface="Palatino Linotype" panose="02040502050505030304" pitchFamily="18" charset="0"/>
                <a:ea typeface="Aptos" panose="020B0004020202020204" pitchFamily="34" charset="0"/>
                <a:cs typeface="Times New Roman" panose="02020603050405020304" pitchFamily="18" charset="0"/>
              </a:rPr>
              <a:t>lcuirea</a:t>
            </a:r>
            <a:r>
              <a:rPr lang="en-GB"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i="1" dirty="0" err="1">
                <a:effectLst/>
                <a:latin typeface="Palatino Linotype" panose="02040502050505030304" pitchFamily="18" charset="0"/>
                <a:ea typeface="Aptos" panose="020B0004020202020204" pitchFamily="34" charset="0"/>
                <a:cs typeface="Times New Roman" panose="02020603050405020304" pitchFamily="18" charset="0"/>
              </a:rPr>
              <a:t>Dumnezeiesti</a:t>
            </a:r>
            <a:r>
              <a:rPr lang="en-GB"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i="1" dirty="0" err="1">
                <a:effectLst/>
                <a:latin typeface="Palatino Linotype" panose="02040502050505030304" pitchFamily="18" charset="0"/>
                <a:ea typeface="Aptos" panose="020B0004020202020204" pitchFamily="34" charset="0"/>
                <a:cs typeface="Times New Roman" panose="02020603050405020304" pitchFamily="18" charset="0"/>
              </a:rPr>
              <a:t>Liturghii</a:t>
            </a:r>
            <a:r>
              <a:rPr lang="en-GB" sz="2500" i="1" dirty="0">
                <a:effectLst/>
                <a:latin typeface="Palatino Linotype" panose="02040502050505030304" pitchFamily="18" charset="0"/>
                <a:ea typeface="Aptos" panose="020B0004020202020204" pitchFamily="34" charset="0"/>
                <a:cs typeface="Times New Roman" panose="02020603050405020304" pitchFamily="18" charset="0"/>
              </a:rPr>
              <a:t> de Nicolae </a:t>
            </a:r>
            <a:r>
              <a:rPr lang="en-GB" sz="2500" i="1" dirty="0" err="1">
                <a:effectLst/>
                <a:latin typeface="Palatino Linotype" panose="02040502050505030304" pitchFamily="18" charset="0"/>
                <a:ea typeface="Aptos" panose="020B0004020202020204" pitchFamily="34" charset="0"/>
                <a:cs typeface="Times New Roman" panose="02020603050405020304" pitchFamily="18" charset="0"/>
              </a:rPr>
              <a:t>Cabasila</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εκδόσεις “</a:t>
            </a:r>
            <a:r>
              <a:rPr lang="en-US" sz="2500" dirty="0" err="1">
                <a:effectLst/>
                <a:latin typeface="Palatino Linotype" panose="02040502050505030304" pitchFamily="18" charset="0"/>
                <a:ea typeface="Aptos" panose="020B0004020202020204" pitchFamily="34" charset="0"/>
                <a:cs typeface="Times New Roman" panose="02020603050405020304" pitchFamily="18" charset="0"/>
              </a:rPr>
              <a:t>Institutul</a:t>
            </a:r>
            <a:r>
              <a:rPr lang="en-US" sz="2500" dirty="0">
                <a:effectLst/>
                <a:latin typeface="Palatino Linotype" panose="02040502050505030304" pitchFamily="18" charset="0"/>
                <a:ea typeface="Aptos" panose="020B0004020202020204" pitchFamily="34" charset="0"/>
                <a:cs typeface="Times New Roman" panose="02020603050405020304" pitchFamily="18" charset="0"/>
              </a:rPr>
              <a:t> </a:t>
            </a:r>
            <a:r>
              <a:rPr lang="en-US" sz="2500" dirty="0" err="1">
                <a:effectLst/>
                <a:latin typeface="Palatino Linotype" panose="02040502050505030304" pitchFamily="18" charset="0"/>
                <a:ea typeface="Aptos" panose="020B0004020202020204" pitchFamily="34" charset="0"/>
                <a:cs typeface="Times New Roman" panose="02020603050405020304" pitchFamily="18" charset="0"/>
              </a:rPr>
              <a:t>Biblic</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Βουκουρέστι 1946. Ο </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εκπόνησε και σχετική διδακτορική διατριβή με τίτλο </a:t>
            </a:r>
            <a:r>
              <a:rPr lang="en-US" sz="2500" i="1" dirty="0" err="1">
                <a:effectLst/>
                <a:latin typeface="Palatino Linotype" panose="02040502050505030304" pitchFamily="18" charset="0"/>
                <a:ea typeface="Aptos" panose="020B0004020202020204" pitchFamily="34" charset="0"/>
                <a:cs typeface="Times New Roman" panose="02020603050405020304" pitchFamily="18" charset="0"/>
              </a:rPr>
              <a:t>Explicarea</a:t>
            </a:r>
            <a:r>
              <a:rPr lang="en-US"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n-US" sz="2500" i="1" dirty="0" err="1">
                <a:effectLst/>
                <a:latin typeface="Palatino Linotype" panose="02040502050505030304" pitchFamily="18" charset="0"/>
                <a:ea typeface="Aptos" panose="020B0004020202020204" pitchFamily="34" charset="0"/>
                <a:cs typeface="Times New Roman" panose="02020603050405020304" pitchFamily="18" charset="0"/>
              </a:rPr>
              <a:t>sfintei</a:t>
            </a:r>
            <a:r>
              <a:rPr lang="en-US"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n-US" sz="2500" i="1" dirty="0" err="1">
                <a:effectLst/>
                <a:latin typeface="Palatino Linotype" panose="02040502050505030304" pitchFamily="18" charset="0"/>
                <a:ea typeface="Aptos" panose="020B0004020202020204" pitchFamily="34" charset="0"/>
                <a:cs typeface="Times New Roman" panose="02020603050405020304" pitchFamily="18" charset="0"/>
              </a:rPr>
              <a:t>liturghii</a:t>
            </a:r>
            <a:r>
              <a:rPr lang="en-US"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n-US" sz="2500" i="1" dirty="0" err="1">
                <a:effectLst/>
                <a:latin typeface="Palatino Linotype" panose="02040502050505030304" pitchFamily="18" charset="0"/>
                <a:ea typeface="Aptos" panose="020B0004020202020204" pitchFamily="34" charset="0"/>
                <a:cs typeface="Times New Roman" panose="02020603050405020304" pitchFamily="18" charset="0"/>
              </a:rPr>
              <a:t>dupa</a:t>
            </a:r>
            <a:r>
              <a:rPr lang="en-US" sz="2500" i="1" dirty="0">
                <a:effectLst/>
                <a:latin typeface="Palatino Linotype" panose="02040502050505030304" pitchFamily="18" charset="0"/>
                <a:ea typeface="Aptos" panose="020B0004020202020204" pitchFamily="34" charset="0"/>
                <a:cs typeface="Times New Roman" panose="02020603050405020304" pitchFamily="18" charset="0"/>
              </a:rPr>
              <a:t> Nicolae </a:t>
            </a:r>
            <a:r>
              <a:rPr lang="en-US" sz="2500" i="1" dirty="0" err="1">
                <a:effectLst/>
                <a:latin typeface="Palatino Linotype" panose="02040502050505030304" pitchFamily="18" charset="0"/>
                <a:ea typeface="Aptos" panose="020B0004020202020204" pitchFamily="34" charset="0"/>
                <a:cs typeface="Times New Roman" panose="02020603050405020304" pitchFamily="18" charset="0"/>
              </a:rPr>
              <a:t>Cabasila</a:t>
            </a:r>
            <a:r>
              <a:rPr lang="en-US" sz="25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(Η ερμηνεία της Θείας Λειτουργίας κατά τον Νικόλαο Καβάσιλα). Ωστόσο, λόγω της επικρατήσεως του κουμμουνιστικού καθεστώτος δεν κατέστη δυνατή η επανέκδοση της διατριβής του. Μόλις το 1997 κατέστη δυνατή η επανέκδοσή της, ενώ στο πρώτο μέρος εντάχθηκε και η μετάφραση της </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Ερμηνείας </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στη ρουμανική γλώσσα, έτσι όπως είχε εκπονηθεί το 1946 από τον </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500" dirty="0"/>
          </a:p>
        </p:txBody>
      </p:sp>
    </p:spTree>
    <p:extLst>
      <p:ext uri="{BB962C8B-B14F-4D97-AF65-F5344CB8AC3E}">
        <p14:creationId xmlns:p14="http://schemas.microsoft.com/office/powerpoint/2010/main" val="1689618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6C4F77-4E26-C9EA-328F-AA4195430FF6}"/>
              </a:ext>
            </a:extLst>
          </p:cNvPr>
          <p:cNvSpPr>
            <a:spLocks noGrp="1"/>
          </p:cNvSpPr>
          <p:nvPr>
            <p:ph type="title"/>
          </p:nvPr>
        </p:nvSpPr>
        <p:spPr>
          <a:xfrm>
            <a:off x="838200" y="18256"/>
            <a:ext cx="10515600" cy="753270"/>
          </a:xfrm>
        </p:spPr>
        <p:txBody>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86FCF32A-645D-E6C1-8DC3-758AC8F246BE}"/>
              </a:ext>
            </a:extLst>
          </p:cNvPr>
          <p:cNvSpPr>
            <a:spLocks noGrp="1"/>
          </p:cNvSpPr>
          <p:nvPr>
            <p:ph idx="1"/>
          </p:nvPr>
        </p:nvSpPr>
        <p:spPr>
          <a:xfrm>
            <a:off x="0" y="619920"/>
            <a:ext cx="12192000" cy="6219824"/>
          </a:xfrm>
        </p:spPr>
        <p:txBody>
          <a:bodyPr>
            <a:noAutofit/>
          </a:bodyPr>
          <a:lstStyle/>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Όπως διευκρινίζει και ο άγιος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ο Θεός δεν είναι νοητό να πάρει πίσω κανένα από τα δώρα που μας έδωσε, γιατί ο Θεός δεν ανακαλεί τις δωρεές του όπως λέει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Ρωμ</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11,29). Και γενικά σαν άπειρα αγαθός που είναι, θέλει για μας κάθε καλό και μας το δίνει, εφόσον διατηρείται ακέραιο το προβάδισμα του αυτεξουσίου. Τέτοιο είναι το αγαθό του βαπτίσματος. Δεν πιέζει την γνώμη ούτε την κυριεύει· επειδή είναι δύναμη, ωφελεί εκείνους που τη χρησιμοποιούν, ενώ δεν εμποδίζει τους άλλους που δεν τη χρησιμοποιούν να παραμείνουν αμαρτωλοί, όπως και το να έχουν γερό μάτι δεν εμποδίζει αυτούς που επιθυμούν να ζουν στο σκοτάδι. Αυτό αποδεικνύεται από το ότι οι ίδιοι χωρίς αμφιβολία το φανερώνουν, γιατί μετά το βάπτισμα και αφού πήραν από αυτό όλα τα αγαθά, κατάντησαν στη χειρότερη ασέβεια και μοχθηρία</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150, 545</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Σε άλλο σημείο της διδασκαλίας του διευκρινίζει ότι όπως η θεία βουλή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πλάττει</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τους ανθρώπους χωρίς να το θέλουν, κατά ανάλογο τρόπο τους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αναπλάττει</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χωρίς την προσωπική τους συνεργία. Αυτή είναι η προίκα την οποία από φιλανθρωπία χαρίζει ο Πλάστης στα πλάσματά Του. Σε περίπτωση όμως που η ανθρώπινη βούληση αρνηθεί να αξιοποιήσει αυτό το δώρο της θείας προίκας, μένει ανενεργή και αναξιοποίητη. Γι’ αυτό και, σύμφωνα με τον άγιο Καβάσιλα, η βασιλεία των ουρανών, η θεωρία του Θεού και η συνύπαρξη με τον Χριστό αποτελούν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τρυφὴν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θελήσεως</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150, 541</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300" dirty="0"/>
          </a:p>
        </p:txBody>
      </p:sp>
    </p:spTree>
    <p:extLst>
      <p:ext uri="{BB962C8B-B14F-4D97-AF65-F5344CB8AC3E}">
        <p14:creationId xmlns:p14="http://schemas.microsoft.com/office/powerpoint/2010/main" val="1159703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F01A2D-B785-949D-9687-DDED49EE14FA}"/>
              </a:ext>
            </a:extLst>
          </p:cNvPr>
          <p:cNvSpPr>
            <a:spLocks noGrp="1"/>
          </p:cNvSpPr>
          <p:nvPr>
            <p:ph type="title"/>
          </p:nvPr>
        </p:nvSpPr>
        <p:spPr>
          <a:xfrm>
            <a:off x="771525" y="0"/>
            <a:ext cx="10515600" cy="681037"/>
          </a:xfrm>
        </p:spPr>
        <p:txBody>
          <a:bodyPr>
            <a:normAutofit fontScale="90000"/>
          </a:bodyPr>
          <a:lstStyle/>
          <a:p>
            <a:pPr algn="ctr"/>
            <a:r>
              <a:rPr lang="el-GR" dirty="0"/>
              <a:t>Το μυστήριο του βαπτίσματος</a:t>
            </a:r>
          </a:p>
        </p:txBody>
      </p:sp>
      <p:sp>
        <p:nvSpPr>
          <p:cNvPr id="3" name="Θέση περιεχομένου 2">
            <a:extLst>
              <a:ext uri="{FF2B5EF4-FFF2-40B4-BE49-F238E27FC236}">
                <a16:creationId xmlns:a16="http://schemas.microsoft.com/office/drawing/2014/main" id="{235C9684-B30E-0EE5-1078-E28A16F94CFF}"/>
              </a:ext>
            </a:extLst>
          </p:cNvPr>
          <p:cNvSpPr>
            <a:spLocks noGrp="1"/>
          </p:cNvSpPr>
          <p:nvPr>
            <p:ph idx="1"/>
          </p:nvPr>
        </p:nvSpPr>
        <p:spPr>
          <a:xfrm>
            <a:off x="0" y="681036"/>
            <a:ext cx="12192000" cy="6176963"/>
          </a:xfrm>
        </p:spPr>
        <p:txBody>
          <a:bodyPr/>
          <a:lstStyle/>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Στη συνέχεια απαριθμεί όλα όσα εξαρτώνται από την ανθρώπινη θέληση. Μας λέει λοιπόν ότι «</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αυτά που άπτονται στο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ἐφ</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στην ανθρώπινη θέληση να τα κατακτήσουμε ή να τα αποφύγουμε είναι η επιλογή του καλού, η άφεση των αμαρτιών, ο καλός χαρακτήρας, η καθαρότητα της ψυχής, η αγάπη του Θεού, η επίτευξη όλων αυτών, δηλαδή η τέλεια μακαριότητα</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544Β). </a:t>
            </a:r>
          </a:p>
          <a:p>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Συνεπώς, από την ανθρώπινη θέληση εξαρτάται η αξιοποίηση της προίκας, της δωρεάς του Θεού που απολαμβάνει ο πιστός με το μυστήριο του βαπτίσματος. Και σύμφωνα με την διδασκαλία του Καβάσιλα: «</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Το έργο του βαπτίσματος είναι: να λυτρώσει από τις αμαρτίες, να συμφιλιώσει τον άνθρωπο με τον Θεό, να κάνει θεό τον άνθρωπο, να ανοίξει τα μάτια της ψυχής, να γευθεί το σύμπαν τη θεία ακτίνα, να προετοιμάσει για τη μέλλουσα ζωή. Επομένως εύλογο είναι να του δίνουμε το όνομα γέννηση… διότι γεννάει στις ψυχές των βαπτιζομένων τη γνώση του Θεού. Και η γνώση αυτή είναι ζωή και θεμέλιος λίθος και ρίζα ζωής</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6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6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6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600" kern="100" dirty="0">
                <a:effectLst/>
                <a:latin typeface="Palatino Linotype" panose="02040502050505030304" pitchFamily="18" charset="0"/>
                <a:ea typeface="Aptos" panose="020B0004020202020204" pitchFamily="34" charset="0"/>
                <a:cs typeface="Times New Roman" panose="02020603050405020304" pitchFamily="18" charset="0"/>
              </a:rPr>
              <a:t> 150, 568Α).</a:t>
            </a:r>
            <a:endParaRPr lang="el-GR" sz="2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79925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E9B6F6-0C98-BA04-2916-6DA31CBEB983}"/>
              </a:ext>
            </a:extLst>
          </p:cNvPr>
          <p:cNvSpPr>
            <a:spLocks noGrp="1"/>
          </p:cNvSpPr>
          <p:nvPr>
            <p:ph type="title"/>
          </p:nvPr>
        </p:nvSpPr>
        <p:spPr>
          <a:xfrm>
            <a:off x="838200" y="18255"/>
            <a:ext cx="10515600" cy="743745"/>
          </a:xfrm>
        </p:spPr>
        <p:txBody>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FCA0CE46-D336-EF9F-A3F2-C9DE6592DF5E}"/>
              </a:ext>
            </a:extLst>
          </p:cNvPr>
          <p:cNvSpPr>
            <a:spLocks noGrp="1"/>
          </p:cNvSpPr>
          <p:nvPr>
            <p:ph idx="1"/>
          </p:nvPr>
        </p:nvSpPr>
        <p:spPr>
          <a:xfrm>
            <a:off x="0" y="695325"/>
            <a:ext cx="12192000" cy="6144420"/>
          </a:xfrm>
        </p:spPr>
        <p:txBody>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ορθόδοξη παράδοση διατηρεί αδιάρρηκτο το δεσμό μεταξύ βαπτίσματος και χρίσματος, γι’ αυτό μέσα στην ίδια λειτουργική πράξη τελείται το πρώτο και ακολούθως μεταδίδεται το δεύτερο. Η χρίση του ανθρώπου μετά το βάπτισμα γίνεται με καθαγιασμένο έλαιο που ονομάζεται άγιο μύρο. Ως προς την υλική του σύσταση, το άγιο μύρο αποτελείται από έλαιο το οποίο έχει αναμιχθεί με πενήντα επτά αρωματικές ουσίες. Το αρωματικό αυτό μίγμα ευλογείται σε ειδική τελετή και προορίζεται κυρίως για να παρασχεθεί με τη χρίση στους νεοφώτιστους, ώστε με τη συμμετοχή τους στο μυστήριο του χρίσματος να λάβουν το Άγιο Πνεύμα και να προικιστούν με τα χαρίσματά Του.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Το άγιο χρίσμα συμπληρώνει την γέννηση που προσφέρεται με το βάπτισμα, δίνοντας στον άνθρωπο την απαραίτητη ενέργεια και κίνηση για να μπορέσει να στερεωθεί στην καινή υπαρκτική πραγματικότητα της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ζωής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569Α).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Αυτό άλλωστε είναι το έργο αυτού του μυστηρίου: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ἡ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μύρου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χρίσις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τελειοῖ</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γεγεννημένον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τῇ</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τοιᾷδε</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ζωῇ</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προσήκουσαν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ἐνέργειαν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ἐντιθεῖσα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504Α). </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27661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F414B8-757F-23AA-4747-E0A79001D734}"/>
              </a:ext>
            </a:extLst>
          </p:cNvPr>
          <p:cNvSpPr>
            <a:spLocks noGrp="1"/>
          </p:cNvSpPr>
          <p:nvPr>
            <p:ph type="title"/>
          </p:nvPr>
        </p:nvSpPr>
        <p:spPr>
          <a:xfrm>
            <a:off x="838200" y="18255"/>
            <a:ext cx="10515600" cy="743745"/>
          </a:xfrm>
        </p:spPr>
        <p:txBody>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FB405941-B124-1BB6-AEBD-53DA796E3ABA}"/>
              </a:ext>
            </a:extLst>
          </p:cNvPr>
          <p:cNvSpPr>
            <a:spLocks noGrp="1"/>
          </p:cNvSpPr>
          <p:nvPr>
            <p:ph idx="1"/>
          </p:nvPr>
        </p:nvSpPr>
        <p:spPr>
          <a:xfrm>
            <a:off x="0" y="666750"/>
            <a:ext cx="12192000" cy="6191250"/>
          </a:xfrm>
        </p:spPr>
        <p:txBody>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Αξίζει να σημειωθεί ότι το μυστήριο του χρίσματος θεωρείται ότι είναι ένα είδος «χειροτονίας» για τα λαϊκά μέλη του σώματος της Εκκλησίας. Βέβαια, είναι «χειροτονία» υπό γενική έννοια, καθώς λαμβάνεται με αυτό η δωρεά της σφραγίδας του Αγίου Πνεύματος, με την οποία ο χριστιανός γίνεται πραγματικός χριστιανός ως ενεργό μέλος της ευχαριστιακής σύναξης του λαού του Θεού (ως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βασίλειον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ἱεράτευμα</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ἔθνος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ἅγιον</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Α΄ Πετρ. 2,9).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χρίσμα που είναι η </a:t>
            </a:r>
            <a:r>
              <a:rPr lang="el-GR" sz="2400" b="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σφραγίδα </a:t>
            </a:r>
            <a:r>
              <a:rPr lang="el-GR" sz="24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4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δωρεᾶς</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4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Πνεύματος </a:t>
            </a:r>
            <a:r>
              <a:rPr lang="el-GR" sz="24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400" b="1" i="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400" b="1" i="1" kern="100" dirty="0" err="1">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Ἁγίου</a:t>
            </a:r>
            <a:r>
              <a:rPr lang="el-GR" sz="2400" b="1" kern="100" dirty="0">
                <a:solidFill>
                  <a:srgbClr val="FF0000"/>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αποτελεί την προσωπική Πεντηκοστή για κάθε συγκεκριμένο νεόφυτο μέλος του εκκλησιαστικού σώματος του Χριστού. Με τη σφραγίδα αυτή ο κάθε πιστός ως μέλος της Εκκλησίας λαμβάνει ως δωρεά το τριπλό χάρισμα-αξίωμα του Χριστού, ως βασιλιά, ως ιερέα και ως προφήτη. Συνάμα όμως καλείται να είναι βασιλιάς που κυριαρχεί στα πάθη του, ιερέας που προσφέρει στον Κύριο πνευματικές θυσίες και προφήτης που διδάσκει τους συνανθρώπους του. </a:t>
            </a: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Μετά το βάπτισμα, σύμφωνα με τον άγιο Καβάσιλα, το οποίο ενεργεί όπως ο σταυρός και ο θάνατος του Χριστού, οι βαπτιζόμενοι πορεύονται προς το μύρο, με σκοπό τη μετοχή τους στο Πνεύμα.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72692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9FAF52-4604-5305-5724-5CD4C4E69F3C}"/>
              </a:ext>
            </a:extLst>
          </p:cNvPr>
          <p:cNvSpPr>
            <a:spLocks noGrp="1"/>
          </p:cNvSpPr>
          <p:nvPr>
            <p:ph type="title"/>
          </p:nvPr>
        </p:nvSpPr>
        <p:spPr>
          <a:xfrm>
            <a:off x="838200" y="0"/>
            <a:ext cx="10515600" cy="800100"/>
          </a:xfrm>
        </p:spPr>
        <p:txBody>
          <a:bodyPr>
            <a:normAutofit/>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6EBCE75E-7267-3BF5-37DF-13F44628249A}"/>
              </a:ext>
            </a:extLst>
          </p:cNvPr>
          <p:cNvSpPr>
            <a:spLocks noGrp="1"/>
          </p:cNvSpPr>
          <p:nvPr>
            <p:ph idx="1"/>
          </p:nvPr>
        </p:nvSpPr>
        <p:spPr>
          <a:xfrm>
            <a:off x="0" y="666750"/>
            <a:ext cx="12192000" cy="6191250"/>
          </a:xfrm>
        </p:spPr>
        <p:txBody>
          <a:bodyPr>
            <a:normAutofit lnSpcReduction="10000"/>
          </a:bodyPr>
          <a:lstStyle/>
          <a:p>
            <a:pPr algn="just">
              <a:lnSpc>
                <a:spcPct val="107000"/>
              </a:lnSpc>
              <a:spcAft>
                <a:spcPts val="800"/>
              </a:spcAft>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Τί είναι όμως εκείνο το οποίο δεν μας επιτρέπει ως άνθρωποι να υπερβούμε το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ἔσοπτρον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αἴνιγμα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όσο ακόμη βρισκόμαστε στο θνητό σώμα, φράσσοντας την έκχυση του Αγίου Πνεύματος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ἐπὶ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πᾶσαν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σάρκα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Σύμφωνα με τον ιερό μυσταγωγό το φράγμα είναι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τρισύνθετο</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p>
          <a:p>
            <a:pPr algn="just">
              <a:lnSpc>
                <a:spcPct val="107000"/>
              </a:lnSpc>
              <a:spcAft>
                <a:spcPts val="800"/>
              </a:spcAft>
              <a:buFont typeface="Wingdings" panose="05000000000000000000" pitchFamily="2" charset="2"/>
              <a:buChar char="v"/>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διαφορετική φύση, </a:t>
            </a:r>
          </a:p>
          <a:p>
            <a:pPr algn="just">
              <a:lnSpc>
                <a:spcPct val="107000"/>
              </a:lnSpc>
              <a:spcAft>
                <a:spcPts val="800"/>
              </a:spcAft>
              <a:buFont typeface="Wingdings" panose="05000000000000000000" pitchFamily="2" charset="2"/>
              <a:buChar char="v"/>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αμαρτία και </a:t>
            </a:r>
          </a:p>
          <a:p>
            <a:pPr algn="just">
              <a:lnSpc>
                <a:spcPct val="107000"/>
              </a:lnSpc>
              <a:spcAft>
                <a:spcPts val="800"/>
              </a:spcAft>
              <a:buFont typeface="Wingdings" panose="05000000000000000000" pitchFamily="2" charset="2"/>
              <a:buChar char="v"/>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ο θάνατος. </a:t>
            </a:r>
          </a:p>
          <a:p>
            <a:pPr algn="just">
              <a:lnSpc>
                <a:spcPct val="107000"/>
              </a:lnSpc>
              <a:spcAft>
                <a:spcPts val="800"/>
              </a:spcAft>
            </a:pP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Ο Σωτήρας όμως με την ενανθρώπησή Του, καταργεί αυτόν τον τριπλό σκόπελο, δίνοντας τη δυνατότητα στο δημιούργημα να ενωθεί με τον Πλαστουργό του. Πώς όμως συνθλίβει αυτά τα τρία τείχη; Το πρώτο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ἀνθρωπότητος</a:t>
            </a:r>
            <a:r>
              <a:rPr lang="el-GR" sz="2500" b="1"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μετασχών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το δεύτερο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νεκρωθεὶς</a:t>
            </a:r>
            <a:r>
              <a:rPr lang="el-GR" sz="2500" b="1"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ἐπὶ</a:t>
            </a:r>
            <a:r>
              <a:rPr lang="el-GR" sz="2500" b="1"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500" b="1"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σταυροῦ</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τελευταῖον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τεῖχος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θανάτου τυραννίδα,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παντάπασι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φύσεως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ἐξέβαλεν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b="1" i="1" kern="100" dirty="0" err="1">
                <a:effectLst/>
                <a:latin typeface="Palatino Linotype" panose="02040502050505030304" pitchFamily="18" charset="0"/>
                <a:ea typeface="Aptos" panose="020B0004020202020204" pitchFamily="34" charset="0"/>
                <a:cs typeface="Times New Roman" panose="02020603050405020304" pitchFamily="18" charset="0"/>
              </a:rPr>
              <a:t>ἀναστάς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150, 572</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8219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F06768-78E4-D4BA-22C2-276C60FCC5E6}"/>
              </a:ext>
            </a:extLst>
          </p:cNvPr>
          <p:cNvSpPr>
            <a:spLocks noGrp="1"/>
          </p:cNvSpPr>
          <p:nvPr>
            <p:ph type="title"/>
          </p:nvPr>
        </p:nvSpPr>
        <p:spPr>
          <a:xfrm>
            <a:off x="838200" y="0"/>
            <a:ext cx="10515600" cy="681037"/>
          </a:xfrm>
        </p:spPr>
        <p:txBody>
          <a:bodyPr>
            <a:normAutofit fontScale="90000"/>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D005BA8E-2EB1-93C1-6EEB-DA466EB8258B}"/>
              </a:ext>
            </a:extLst>
          </p:cNvPr>
          <p:cNvSpPr>
            <a:spLocks noGrp="1"/>
          </p:cNvSpPr>
          <p:nvPr>
            <p:ph idx="1"/>
          </p:nvPr>
        </p:nvSpPr>
        <p:spPr>
          <a:xfrm>
            <a:off x="0" y="681036"/>
            <a:ext cx="12192000" cy="6176963"/>
          </a:xfrm>
        </p:spPr>
        <p:txBody>
          <a:bodyPr>
            <a:normAutofit/>
          </a:bodyPr>
          <a:lstStyle/>
          <a:p>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Γι’ αυτό και γράφει χαρακτηριστικά: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μύρον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ἐστιν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ὁ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Χριστὸς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χρῖσμα</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8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150, 580Β). επεξηγώντας ο ίδιος γιατί ο Χριστός γίνεται μύρο και χρίσμα, με τα οποία </a:t>
            </a:r>
            <a:r>
              <a:rPr lang="el-GR" sz="2800" kern="100" dirty="0" err="1">
                <a:effectLst/>
                <a:latin typeface="Palatino Linotype" panose="02040502050505030304" pitchFamily="18" charset="0"/>
                <a:ea typeface="Aptos" panose="020B0004020202020204" pitchFamily="34" charset="0"/>
                <a:cs typeface="Times New Roman" panose="02020603050405020304" pitchFamily="18" charset="0"/>
              </a:rPr>
              <a:t>χρίονται</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οι πιστοί ως μέλη της σαρκός Του, σημειώνει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διὰ</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Πνεῦμα</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Ἅγιον</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του οποίου ο Ίδιος έγινε «</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θησαυρός</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εξαιτίας της ενανθρωπήσεώς Του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8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150, 581ΑΒ). </a:t>
            </a:r>
          </a:p>
          <a:p>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Ο βαπτιζόμενος λαμβάνει ως χάρισμα και ως δωρεά του Αγίου Πνεύματος τη μυστηριακή χρίση με το μύρο. Το </a:t>
            </a:r>
            <a:r>
              <a:rPr lang="el-GR" sz="2800" kern="100" dirty="0" err="1">
                <a:effectLst/>
                <a:latin typeface="Palatino Linotype" panose="02040502050505030304" pitchFamily="18" charset="0"/>
                <a:ea typeface="Aptos" panose="020B0004020202020204" pitchFamily="34" charset="0"/>
                <a:cs typeface="Times New Roman" panose="02020603050405020304" pitchFamily="18" charset="0"/>
              </a:rPr>
              <a:t>εκχεόμενο</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όμως μύρο είναι ο ίδιος ο Χριστός, ο οποίος χρίει προσωπικά το κάθε μέλος του σώματός Του και ενεργοποιεί μέσα του το Άγιο Πνεύμα. </a:t>
            </a:r>
          </a:p>
          <a:p>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Άλλωστε, το προσφερόμενο Πνεύμα κατά το χρίσμα εκτός των άλλων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Πνεῦμα</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υἱοθεσίας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ἐστὶ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μαρτυρεῖ</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φησί</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τῷ</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πνεύματι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ἡμῶν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ὅτι</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ἐσμὲν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τέκνα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Θεοῦ</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ταῖς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καρδίαις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ἡμῶν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κρᾶζον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Ἀββᾶ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ὁ Πατήρ</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8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8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8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 150, 580</a:t>
            </a:r>
            <a:r>
              <a:rPr lang="en-GB" sz="28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800" kern="1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01893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8C0098-E1D7-A5F5-0E69-6B5016B5876B}"/>
              </a:ext>
            </a:extLst>
          </p:cNvPr>
          <p:cNvSpPr>
            <a:spLocks noGrp="1"/>
          </p:cNvSpPr>
          <p:nvPr>
            <p:ph type="title"/>
          </p:nvPr>
        </p:nvSpPr>
        <p:spPr>
          <a:xfrm>
            <a:off x="838200" y="18255"/>
            <a:ext cx="10515600" cy="715170"/>
          </a:xfrm>
        </p:spPr>
        <p:txBody>
          <a:bodyPr>
            <a:normAutofit/>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DCBA7388-6159-9C13-5D91-7DD0CA423670}"/>
              </a:ext>
            </a:extLst>
          </p:cNvPr>
          <p:cNvSpPr>
            <a:spLocks noGrp="1"/>
          </p:cNvSpPr>
          <p:nvPr>
            <p:ph idx="1"/>
          </p:nvPr>
        </p:nvSpPr>
        <p:spPr>
          <a:xfrm>
            <a:off x="0" y="628650"/>
            <a:ext cx="11353800" cy="6229350"/>
          </a:xfrm>
        </p:spPr>
        <p:txBody>
          <a:bodyPr>
            <a:noAutofit/>
          </a:bodyPr>
          <a:lstStyle/>
          <a:p>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Για τον Καβάσιλα η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τριαδολογική</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διάσταση του μυστηρίου του χρίσματος είναι αυτονόητη, καθώς τονίζει ότι «</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έργο της τελετής είναι η μετάδοση των ενεργειών του αγαθού Πνεύματος· ενώ το μύρο εισάγει τον ίδιο τον Κύριο Ιησού, στον οποίο βρίσκεται όλη η σωτηρία για τους ανθρώπους και όλη η ελπίδα των αγαθών και από τον οποίο πηγάζει τόσο η συμμετοχή του Αγίου Πνεύματος, όσο και η προσαγωγή μας στον Πατέρα. Διότι της μεν ανάπλασης των ανθρώπων τεχνίτης από κοινού είναι η Τριάδα, αυτουργός όμως μόνον ο Λόγος, όχι μόνο όταν όντας με τους ανθρώπους συμμερίστηκε τη ζωή τους, αλλά και από τότε μέχρι τη συντέλεια. Και τούτο γιατί έχει ακόμα τη δική μας φύση, λόγος για τον οποίο τον έχουμε παράκλητο προς τον Θεό. Εκείνος και καθαρίζει τη συνείδησή μας από τα έργα που οδηγούν στον θάνατο, και μας δίνει μόνος του το Πνεύμα</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573Α).</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2300" dirty="0">
                <a:effectLst/>
                <a:latin typeface="Palatino Linotype" panose="02040502050505030304" pitchFamily="18" charset="0"/>
                <a:ea typeface="Aptos" panose="020B0004020202020204" pitchFamily="34" charset="0"/>
                <a:cs typeface="Times New Roman" panose="02020603050405020304" pitchFamily="18" charset="0"/>
              </a:rPr>
              <a:t>Το χρίσμα πιστοποιεί την πάντοτε ζώσα επενέργεια του Αγίου Πνεύματος μέσα σε κάθε περίοδο του κτιστού </a:t>
            </a:r>
            <a:r>
              <a:rPr lang="el-GR" sz="2300" dirty="0" err="1">
                <a:effectLst/>
                <a:latin typeface="Palatino Linotype" panose="02040502050505030304" pitchFamily="18" charset="0"/>
                <a:ea typeface="Aptos" panose="020B0004020202020204" pitchFamily="34" charset="0"/>
                <a:cs typeface="Times New Roman" panose="02020603050405020304" pitchFamily="18" charset="0"/>
              </a:rPr>
              <a:t>χωροχρονικού</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πλαισίου της ανθρώπινης ιστορίας. Η χάρη του μυστηρίου αυτού χορηγεί τέτοια χαρίσματα στους πιστούς, ώστε «</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και για τα μέλλοντα είπαν, και δαιμόνια έδιωξαν και από αρρώστιες απάλλαξαν μόνο με την προσευχή τους. Αυτό δεν το πέτυχαν μόνο άνθρωποι που ζούσαν ακόμα αλλά και νεκροί, διότι ούτε από τους αγιασμένους νεκρούς χάνεται η πνευματική δύναμη</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dirty="0">
                <a:effectLst/>
                <a:latin typeface="Palatino Linotype" panose="02040502050505030304" pitchFamily="18" charset="0"/>
                <a:ea typeface="Aptos" panose="020B0004020202020204" pitchFamily="34" charset="0"/>
                <a:cs typeface="Times New Roman" panose="02020603050405020304" pitchFamily="18" charset="0"/>
              </a:rPr>
              <a:t> 150, 573Β).</a:t>
            </a:r>
            <a:endParaRPr lang="el-GR" sz="2300" dirty="0"/>
          </a:p>
        </p:txBody>
      </p:sp>
    </p:spTree>
    <p:extLst>
      <p:ext uri="{BB962C8B-B14F-4D97-AF65-F5344CB8AC3E}">
        <p14:creationId xmlns:p14="http://schemas.microsoft.com/office/powerpoint/2010/main" val="13902025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61AC9C-BCCF-E355-BAFD-5E517A0ADA06}"/>
              </a:ext>
            </a:extLst>
          </p:cNvPr>
          <p:cNvSpPr>
            <a:spLocks noGrp="1"/>
          </p:cNvSpPr>
          <p:nvPr>
            <p:ph type="title"/>
          </p:nvPr>
        </p:nvSpPr>
        <p:spPr>
          <a:xfrm>
            <a:off x="838200" y="18255"/>
            <a:ext cx="10515600" cy="762795"/>
          </a:xfrm>
        </p:spPr>
        <p:txBody>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324A6948-9E89-4B16-694D-9C6E4C8284F2}"/>
              </a:ext>
            </a:extLst>
          </p:cNvPr>
          <p:cNvSpPr>
            <a:spLocks noGrp="1"/>
          </p:cNvSpPr>
          <p:nvPr>
            <p:ph idx="1"/>
          </p:nvPr>
        </p:nvSpPr>
        <p:spPr>
          <a:xfrm>
            <a:off x="0" y="676275"/>
            <a:ext cx="12192000" cy="6163470"/>
          </a:xfrm>
        </p:spPr>
        <p:txBody>
          <a:bodyPr>
            <a:normAutofit fontScale="92500" lnSpcReduction="10000"/>
          </a:bodyPr>
          <a:lstStyle/>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Τα χαρίσματα που χορηγεί το μύρο σε όλους ανεξαιρέτως τους χριστιανούς κάθε εποχής και τα οποία αποτελούν πάντοτε απαραίτητο εφόδιο στην πνευματική ζωή των πιστών είναι της ευσέβειας, της ευχής, της αγάπης, της σωφροσύνης, και άλλα που ενεργοποιούνται την κατάλληλη στιγμή. Ο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διαπιστώνει ότι οι περισσότεροι χριστιανοί δεν γνωρίζουν πως έχουν γίνει φορείς των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αγιοπνευματικών</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αυτών χαρισμάτων και πως πηγή αυτής της δωρεάς είναι η δύναμη του μυστηρίου του χρίσματος. </a:t>
            </a:r>
          </a:p>
          <a:p>
            <a:r>
              <a:rPr lang="el-GR" sz="2400" dirty="0">
                <a:effectLst/>
                <a:latin typeface="Palatino Linotype" panose="02040502050505030304" pitchFamily="18" charset="0"/>
                <a:ea typeface="Aptos" panose="020B0004020202020204" pitchFamily="34" charset="0"/>
                <a:cs typeface="Times New Roman" panose="02020603050405020304" pitchFamily="18" charset="0"/>
              </a:rPr>
              <a:t>Αυτή η </a:t>
            </a:r>
            <a:r>
              <a:rPr lang="el-GR" sz="2400" dirty="0" err="1">
                <a:effectLst/>
                <a:latin typeface="Palatino Linotype" panose="02040502050505030304" pitchFamily="18" charset="0"/>
                <a:ea typeface="Aptos" panose="020B0004020202020204" pitchFamily="34" charset="0"/>
                <a:cs typeface="Times New Roman" panose="02020603050405020304" pitchFamily="18" charset="0"/>
              </a:rPr>
              <a:t>αγιοπνευματική</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λήθη συμβαίνει, όπως παρατηρεί, για δύο λόγους. Πρώτον, γιατί το χρίσμα δίνεται σε νηπιακή ηλικία. Δεύτερον, γιατί, όταν οι βαπτιζόμενοι ωριμάσουν ηλικιακά και μπορούν να αντιληφθούν τις παρεχόμενες από το μυστήριο δωρεές, αντί να τις αξιοποιήσουν, υποτάσσονται στην αμαρτία και γίνονται δήμιοι των ίδιων των πνευματικών τους δυνατοτήτων τυφλώνοντας τον οφθαλμό της ψυχής τους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dirty="0">
                <a:effectLst/>
                <a:latin typeface="Palatino Linotype" panose="02040502050505030304" pitchFamily="18" charset="0"/>
                <a:ea typeface="Aptos" panose="020B0004020202020204" pitchFamily="34" charset="0"/>
                <a:cs typeface="Times New Roman" panose="02020603050405020304" pitchFamily="18" charset="0"/>
              </a:rPr>
              <a:t>. Λόγος Β΄,</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150, 525 </a:t>
            </a:r>
            <a:r>
              <a:rPr lang="en-GB" sz="2400" dirty="0">
                <a:effectLst/>
                <a:latin typeface="Palatino Linotype" panose="02040502050505030304" pitchFamily="18" charset="0"/>
                <a:ea typeface="Aptos" panose="020B0004020202020204" pitchFamily="34" charset="0"/>
                <a:cs typeface="Times New Roman" panose="02020603050405020304" pitchFamily="18" charset="0"/>
              </a:rPr>
              <a:t>CD</a:t>
            </a:r>
            <a:r>
              <a:rPr lang="el-GR" sz="24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Γι’ αυτό και επιμένει ότι «</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η τελετή αυτή δεν είναι μάταιη… είναι ανάγκη οι χριστιανοί να απολαμβάνουν τα όσα προέρχονται από το ιερότατο μύρο και να μετέχουν στις δωρεές του Αγίου Πνεύματος. Διότι πώς θα ήταν λογικό, άλλες από τις ιερές τελετές να είναι αποτελεσματικές, ενώ αυτή να μην ωφελεί καθόλου, και για μεν εκείνες να θεωρούμε ότι θα κρατήσει τον λόγο του αυτός που το υποσχέθηκε, … γι’ αυτήν όμως εδώ να αμφιβάλλουμε; Πρέπει ή να μην αμφιβάλλουμε για καμία ή και τις άλλες να τις αμφισβητούμε εξίσου, δεδομένου ότι μέσα από όλα τα μυστήρια ενεργεί η ίδια δύναμη.</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4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 150, 573</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-576Α).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sz="1800" dirty="0">
              <a:effectLst/>
              <a:latin typeface="Palatino Linotype" panose="02040502050505030304" pitchFamily="18"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90660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14C233-7EE1-B906-4078-5D92BD4C3D3A}"/>
              </a:ext>
            </a:extLst>
          </p:cNvPr>
          <p:cNvSpPr>
            <a:spLocks noGrp="1"/>
          </p:cNvSpPr>
          <p:nvPr>
            <p:ph type="title"/>
          </p:nvPr>
        </p:nvSpPr>
        <p:spPr>
          <a:xfrm>
            <a:off x="838200" y="18256"/>
            <a:ext cx="10515600" cy="505619"/>
          </a:xfrm>
        </p:spPr>
        <p:txBody>
          <a:bodyPr>
            <a:normAutofit fontScale="90000"/>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40722F07-7E88-67F1-D1FB-61A6C8372BE9}"/>
              </a:ext>
            </a:extLst>
          </p:cNvPr>
          <p:cNvSpPr>
            <a:spLocks noGrp="1"/>
          </p:cNvSpPr>
          <p:nvPr>
            <p:ph idx="1"/>
          </p:nvPr>
        </p:nvSpPr>
        <p:spPr>
          <a:xfrm>
            <a:off x="0" y="523875"/>
            <a:ext cx="12192000" cy="6315869"/>
          </a:xfrm>
        </p:spPr>
        <p:txBody>
          <a:bodyPr>
            <a:noAutofit/>
          </a:bodyPr>
          <a:lstStyle/>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Το Άγιο Πνεύμα κατά το χρίσμα μυρώνει τα τέκνα του Θεού ενθέτοντας μέσα τους «</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αληθινά το Άγιο Πνεύμα, στους μεν για να μπορέσουν να ωφελήσουν τους άλλους… και να ενισχύεται η Εκκλησία στην πίστη, προλέγοντας το μέλλον ή εξηγώντας τα μυστήρια ή απαλλάσσοντας με τον λόγο τους από αρρώστιες. Στους δε να είναι οι ίδιοι καλύτεροι. Λάμποντας από μεγάλη ευσέβεια ή σωφροσύνη ή αγάπη ή ταπεινοφροσύνη</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576Α). Όλες αυτές οι χαρισματικές δωρεές που καρπώνεται κάθε πιστό μέλος της Εκκλησίας με το χρίσμα πιστοποιούν ότι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οὐκ</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ἐπέλιπεν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ἡμᾶς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ὁ Δεσπότης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εὐεργετῶν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οἷς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ἐπηγγείλατο</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συνεῖναι</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μέχρι παντός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150, 573</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3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Το μυστήριο του χρίσματος ενεργοποιεί στους βαπτιζομένους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τὰς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Πνεύματος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ἐνεργείας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Δ΄,</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581Α), όμως η ενεργοποίηση αυτή δεν μπορεί να πραγματοποιηθεί χωρίς τη συνεργία της ανθρώπινης θέλησης και ελευθερίας. Όπως σημειώνει ο </a:t>
            </a:r>
            <a:r>
              <a:rPr lang="el-GR" sz="2300" kern="100" dirty="0" err="1">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μὲν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ταύτην,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ἐκείνην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δὲ</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πλείους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ὡς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ἕκαστος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τὸ</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μυστήριον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ἔχει</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παρασκευῆς</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300" kern="100" dirty="0">
                <a:effectLst/>
                <a:latin typeface="Palatino Linotype" panose="02040502050505030304" pitchFamily="18" charset="0"/>
                <a:ea typeface="Aptos" panose="020B0004020202020204" pitchFamily="34" charset="0"/>
                <a:cs typeface="Times New Roman" panose="02020603050405020304" pitchFamily="18" charset="0"/>
              </a:rPr>
              <a:t> 150, 569Α). </a:t>
            </a:r>
            <a:endParaRPr lang="el-GR" sz="2300" dirty="0"/>
          </a:p>
        </p:txBody>
      </p:sp>
    </p:spTree>
    <p:extLst>
      <p:ext uri="{BB962C8B-B14F-4D97-AF65-F5344CB8AC3E}">
        <p14:creationId xmlns:p14="http://schemas.microsoft.com/office/powerpoint/2010/main" val="26332645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A7168C-188E-9A88-B47C-2BF5CAED91BB}"/>
              </a:ext>
            </a:extLst>
          </p:cNvPr>
          <p:cNvSpPr>
            <a:spLocks noGrp="1"/>
          </p:cNvSpPr>
          <p:nvPr>
            <p:ph type="title"/>
          </p:nvPr>
        </p:nvSpPr>
        <p:spPr>
          <a:xfrm>
            <a:off x="0" y="18256"/>
            <a:ext cx="12192000" cy="829468"/>
          </a:xfrm>
        </p:spPr>
        <p:txBody>
          <a:bodyPr>
            <a:normAutofit/>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94ED1C94-AE87-D37D-A119-090336190202}"/>
              </a:ext>
            </a:extLst>
          </p:cNvPr>
          <p:cNvSpPr>
            <a:spLocks noGrp="1"/>
          </p:cNvSpPr>
          <p:nvPr>
            <p:ph idx="1"/>
          </p:nvPr>
        </p:nvSpPr>
        <p:spPr>
          <a:xfrm>
            <a:off x="0" y="847724"/>
            <a:ext cx="12192000" cy="5992019"/>
          </a:xfrm>
        </p:spPr>
        <p:txBody>
          <a:bodyPr>
            <a:normAutofit fontScale="70000" lnSpcReduction="20000"/>
          </a:bodyPr>
          <a:lstStyle/>
          <a:p>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Γίνεται φανερό ότι το χρίσμα ναι μεν παρέχει το δώρο του Αγίου Πνεύματος, η ενεργοποίηση όμως αυτού του δώρου εναπόκειται στον κόπο της ανθρώπινης προετοιμασίας. Σε άλλο σημείο ο άγιος πατέρας γράφει πως δύο είναι αυτά που μας ενώνουν με τον Θεό και στα οποία εμπεριέχεται όλη η σωτηρία των ανθρώπων: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ἱερώτατα</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μυστήρια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μυηθῆναι</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τοὺς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πρὸς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ἀρετὴν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ἀσκῆσαι</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γνώμην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δευτέρου, λέγω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δὴ</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ἀνθρωπείας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σπουδῆς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οὐδὲν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ἄλλο</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γένοιτ</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ἄν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ἔργον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ἤ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τὰ</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δοθέντα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σῶσαι</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μὴ</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προδοῦναι</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θησαυρὸν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λείπεται</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δὴ</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μόνην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χορηγὸν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ἡμῖν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ἀγαθῶν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ἁπάντων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τῶν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μυστηρίων δύναμιν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εἶναι</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3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150, 577</a:t>
            </a:r>
            <a:r>
              <a:rPr lang="en-GB" sz="33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Με τον αφυπνιστικό του λόγο, ο Νικόλαος </a:t>
            </a:r>
            <a:r>
              <a:rPr lang="el-GR" sz="3300"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καλεί τους πιστούς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μὴ</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προδοῦναι</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θησαυρὸν</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που τους δόθηκε μέσω του χρίσματος. Καταγράφοντας ο </a:t>
            </a:r>
            <a:r>
              <a:rPr lang="el-GR" sz="3300"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Καβάσιλας</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τα λόγια του αποστόλου Παύλου προς τον Τιμόθεο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μὴ</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ἀμέλει</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ἐν</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σοὶ</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χαρίσματος</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(Α΄ Τιμ. 4,14) παίρνει αφορμή για να τονίσει πως το δώρο που οι χριστιανοί δέχτηκαν με το χρίσμα είναι </a:t>
            </a:r>
            <a:r>
              <a:rPr lang="el-GR" sz="3300"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δώρον</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άδωρον αν δεν ενεργοποιηθεί. Χρειάζεται κόπος, αγρυπνία, ώστε τα χαρίσματα του Αγίου Πνεύματος να είναι ενεργά στολίζοντας και αγιάζοντας με τη χάρη τους την ψυχή κάθε πιστού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ἐν</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3300" i="1"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r>
              <a:rPr lang="en-GB"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PG</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150, 576</a:t>
            </a:r>
            <a:r>
              <a:rPr lang="en-GB"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D</a:t>
            </a:r>
            <a:r>
              <a:rPr lang="el-GR" sz="3300" kern="100" dirty="0">
                <a:solidFill>
                  <a:schemeClr val="accent1"/>
                </a:solidFill>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Αλλά ακόμη και αν ο άνθρωπος διάγει μία ζωή πνευματικής ραθυμίας γεμάτη ασωτία και αμαρτία, ναι μεν ατονεί η ενέργεια του ζωοποιού Πνεύματος που έλαβε μέσα του με το χρίσμα, αλλά δεν καταστρέφεται. Επειδή ο Χριστός, με όλους τους τρόπους της θείας αγάπης του, ακόμη και σε αυτούς τους ανθρώπους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ὕστερον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ὧν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ἥμαρτον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μετάνοιαν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δάκρυα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βίος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κατὰ</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ὀρθόν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λόγον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τὴν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ἐντεθεῖσα</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ταῖς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ψυχαῖς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ὑπέδειξε</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χάριν</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33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33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33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 150, 576</a:t>
            </a:r>
            <a:r>
              <a:rPr lang="en-GB" sz="3300" kern="100" dirty="0">
                <a:effectLst/>
                <a:latin typeface="Palatino Linotype" panose="02040502050505030304" pitchFamily="18" charset="0"/>
                <a:ea typeface="Aptos" panose="020B0004020202020204" pitchFamily="34" charset="0"/>
                <a:cs typeface="Times New Roman" panose="02020603050405020304" pitchFamily="18" charset="0"/>
              </a:rPr>
              <a:t>C</a:t>
            </a:r>
            <a:r>
              <a:rPr lang="el-GR" sz="3300" kern="100" dirty="0">
                <a:effectLst/>
                <a:latin typeface="Palatino Linotype" panose="02040502050505030304" pitchFamily="18" charset="0"/>
                <a:ea typeface="Aptos" panose="020B0004020202020204" pitchFamily="34" charset="0"/>
                <a:cs typeface="Times New Roman" panose="02020603050405020304" pitchFamily="18" charset="0"/>
              </a:rPr>
              <a:t>).</a:t>
            </a:r>
            <a:endParaRPr lang="el-GR" sz="33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98316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D4A2D9-8D39-336C-960D-5143F011F35C}"/>
              </a:ext>
            </a:extLst>
          </p:cNvPr>
          <p:cNvSpPr>
            <a:spLocks noGrp="1"/>
          </p:cNvSpPr>
          <p:nvPr>
            <p:ph type="title"/>
          </p:nvPr>
        </p:nvSpPr>
        <p:spPr>
          <a:xfrm>
            <a:off x="752475" y="18256"/>
            <a:ext cx="10515600" cy="753270"/>
          </a:xfrm>
        </p:spPr>
        <p:txBody>
          <a:bodyPr/>
          <a:lstStyle/>
          <a:p>
            <a:pPr algn="ctr"/>
            <a:r>
              <a:rPr lang="el-GR" dirty="0"/>
              <a:t>Λόγοι επιλογής του θέματος</a:t>
            </a:r>
          </a:p>
        </p:txBody>
      </p:sp>
      <p:sp>
        <p:nvSpPr>
          <p:cNvPr id="3" name="Θέση περιεχομένου 2">
            <a:extLst>
              <a:ext uri="{FF2B5EF4-FFF2-40B4-BE49-F238E27FC236}">
                <a16:creationId xmlns:a16="http://schemas.microsoft.com/office/drawing/2014/main" id="{8516AC80-F9BD-34E2-9FF4-EB17A174F55D}"/>
              </a:ext>
            </a:extLst>
          </p:cNvPr>
          <p:cNvSpPr>
            <a:spLocks noGrp="1"/>
          </p:cNvSpPr>
          <p:nvPr>
            <p:ph idx="1"/>
          </p:nvPr>
        </p:nvSpPr>
        <p:spPr>
          <a:xfrm>
            <a:off x="0" y="923924"/>
            <a:ext cx="12192000" cy="6201569"/>
          </a:xfrm>
        </p:spPr>
        <p:txBody>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Αναλυτική παρουσίαση της διατριβής, παράθεση βιογραφικών στοιχείων και πλήρη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εργογραφία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του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βρίσκουμε στο έργο του πρωτοπρεσβυτέρου Κωνσταντίνου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Καραϊσαρίδη</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Οἰκονόμος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(1913-1984), ένας μεγάλος Ορθόδοξος Ρουμάνος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λειτουργιολόγος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Λειτουργικά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Ανάλεκτα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εκδόσεις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Ἐπέκταση</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1996,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σσ</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39-89.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Ο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υποστηρίζει ότι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η μεγάλη προσφορά του Καβάσιλα ως μυστικού θεολόγου συνίσταται ιδιαίτερα στο ότι ήξερε να επαναφέρει την χριστιανική ευσέβεια στην αληθινή πηγή της και συγκεκριμένα στην ένωση με τον Χριστό</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Γι’ αυτό και τον αναγνωρίζει ως τον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πιο έγκυρο θεωρητικό του λειτουργικού, λατρευτικού και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χριστοκεντρικού</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μυστικισμού</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θεμελίωση αυτής της τοποθέτησης βρίσκεται στην ίδια την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Καβασιλική</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κάλαμο, και πιο συγκεκριμένα μέσα στα έργα του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Ἑρμηνεία</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θείας λειτουργίας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και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ἐν Χριστῷ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a:latin typeface="Palatino Linotype" panose="02040502050505030304" pitchFamily="18" charset="0"/>
                <a:ea typeface="Aptos" panose="020B0004020202020204" pitchFamily="34" charset="0"/>
                <a:cs typeface="Times New Roman" panose="02020603050405020304" pitchFamily="18" charset="0"/>
              </a:rPr>
              <a:t>Σ</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ύμφωνα με τον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Ene </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Brani</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ș</a:t>
            </a:r>
            <a:r>
              <a:rPr lang="en-GB" sz="2500" kern="100" dirty="0" err="1">
                <a:effectLst/>
                <a:latin typeface="Palatino Linotype" panose="02040502050505030304" pitchFamily="18" charset="0"/>
                <a:ea typeface="Aptos" panose="020B0004020202020204" pitchFamily="34" charset="0"/>
                <a:cs typeface="Times New Roman" panose="02020603050405020304" pitchFamily="18" charset="0"/>
              </a:rPr>
              <a:t>te</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αυτές οι δύο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κεφαλιώδεις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εργασίες του Καβάσιλα στηρίζονται, εξάλλου, πάνω στο ίδιο πνεύμα του συμβολικού ρεαλισμού και αλληλοσυμπληρώνονται</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65879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C6F413-4E83-8BE0-AE16-538F3915E144}"/>
              </a:ext>
            </a:extLst>
          </p:cNvPr>
          <p:cNvSpPr>
            <a:spLocks noGrp="1"/>
          </p:cNvSpPr>
          <p:nvPr>
            <p:ph type="title"/>
          </p:nvPr>
        </p:nvSpPr>
        <p:spPr>
          <a:xfrm>
            <a:off x="762000" y="18255"/>
            <a:ext cx="10515600" cy="743745"/>
          </a:xfrm>
        </p:spPr>
        <p:txBody>
          <a:bodyPr/>
          <a:lstStyle/>
          <a:p>
            <a:pPr algn="ctr"/>
            <a:r>
              <a:rPr lang="el-GR" dirty="0"/>
              <a:t>Το μυστήριο του χρίσματος</a:t>
            </a:r>
          </a:p>
        </p:txBody>
      </p:sp>
      <p:sp>
        <p:nvSpPr>
          <p:cNvPr id="3" name="Θέση περιεχομένου 2">
            <a:extLst>
              <a:ext uri="{FF2B5EF4-FFF2-40B4-BE49-F238E27FC236}">
                <a16:creationId xmlns:a16="http://schemas.microsoft.com/office/drawing/2014/main" id="{3F27A138-68AA-2055-99A0-AC7FC2E77700}"/>
              </a:ext>
            </a:extLst>
          </p:cNvPr>
          <p:cNvSpPr>
            <a:spLocks noGrp="1"/>
          </p:cNvSpPr>
          <p:nvPr>
            <p:ph idx="1"/>
          </p:nvPr>
        </p:nvSpPr>
        <p:spPr>
          <a:xfrm>
            <a:off x="0" y="657225"/>
            <a:ext cx="12192000" cy="6182520"/>
          </a:xfrm>
        </p:spPr>
        <p:txBody>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Κάθε πνευματική αρετή που παρουσιάζουν οι άνθρωποι ουσιαστικά οφείλεται στην άκτιστη ενέργεια της χάριτος του Παρακλήτου, η οποία σφραγίζει τον κάθε πιστό κατά το χρίσμα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150, 577</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Οι θείες αυτές αρετές είναι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θεοκίνητες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εφόσον λειτουργούν πραγματικά μόνο ως αρετές του Χριστού υπερβαίνοντας τα κτιστά μέτρα που ορίζουν οι ανθρώπινοι νόμοι: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ἀρεταὶ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θεῖαι</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καὶ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ὑπὲρ</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τὸν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ἀνθρώπινον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νόμον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αὐτοῦ</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κινοῦντος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τοῦ</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Θεοῦ</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576Β).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Έτσι, σύμφωνα με τον Νικόλαο Καβάσιλα «</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αν κάποιος από τους θερμότερους χριστιανούς φαίνεται να έχει υπερβεί τα συνηθισμένα μέτρα των ανθρώπων σε καθαρότητα, σωφροσύνη ή μεγάλη ταπεινοφροσύνη ή ευσέβεια ή σε κάτι άλλο από αυτά, πρέπει να θεωρούμε ως εξήγηση το ιερότατο μύρο και να έχουμε τη βεβαιότητα, ότι το δώρο τούτο του δόθηκε μεν όταν δέχτηκε το μυστήριο, έγινε όμως ενεργό αργότερα</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kern="100"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kern="100" dirty="0">
                <a:effectLst/>
                <a:latin typeface="Palatino Linotype" panose="02040502050505030304" pitchFamily="18" charset="0"/>
                <a:ea typeface="Aptos" panose="020B0004020202020204" pitchFamily="34" charset="0"/>
                <a:cs typeface="Times New Roman" panose="02020603050405020304" pitchFamily="18" charset="0"/>
              </a:rPr>
              <a:t>. Λόγος Γ΄,</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150, 576</a:t>
            </a:r>
            <a:r>
              <a:rPr lang="en-GB" sz="2500" kern="100" dirty="0">
                <a:effectLst/>
                <a:latin typeface="Palatino Linotype" panose="02040502050505030304" pitchFamily="18" charset="0"/>
                <a:ea typeface="Aptos" panose="020B0004020202020204" pitchFamily="34" charset="0"/>
                <a:cs typeface="Times New Roman" panose="02020603050405020304" pitchFamily="18" charset="0"/>
              </a:rPr>
              <a:t>D</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Αυτό σημαίνει πως οι αρετές που παρουσιάζονται στην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ἐν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Χριστῷ</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ζωή δεν αποτελούν ατομικό κατόρθωμα, αλλά είναι οι υγιείς καρποί μιας οντολογικά και πνευματικά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βιούμενης</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σχέσης με τον Θεό. </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7635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D2AFE4-3D49-39EE-88FC-CFEFE8A7551B}"/>
              </a:ext>
            </a:extLst>
          </p:cNvPr>
          <p:cNvSpPr>
            <a:spLocks noGrp="1"/>
          </p:cNvSpPr>
          <p:nvPr>
            <p:ph type="title"/>
          </p:nvPr>
        </p:nvSpPr>
        <p:spPr>
          <a:xfrm>
            <a:off x="838200" y="18255"/>
            <a:ext cx="10515600" cy="494211"/>
          </a:xfrm>
        </p:spPr>
        <p:txBody>
          <a:bodyPr>
            <a:normAutofit fontScale="90000"/>
          </a:bodyPr>
          <a:lstStyle/>
          <a:p>
            <a:pPr algn="ctr"/>
            <a:r>
              <a:rPr lang="el-GR" dirty="0"/>
              <a:t>Η Θεσσαλονίκη κατά τον 14</a:t>
            </a:r>
            <a:r>
              <a:rPr lang="el-GR" baseline="30000" dirty="0"/>
              <a:t>ο</a:t>
            </a:r>
            <a:r>
              <a:rPr lang="el-GR" dirty="0"/>
              <a:t> αιώνα</a:t>
            </a:r>
          </a:p>
        </p:txBody>
      </p:sp>
      <p:sp>
        <p:nvSpPr>
          <p:cNvPr id="3" name="Θέση περιεχομένου 2">
            <a:extLst>
              <a:ext uri="{FF2B5EF4-FFF2-40B4-BE49-F238E27FC236}">
                <a16:creationId xmlns:a16="http://schemas.microsoft.com/office/drawing/2014/main" id="{9E50DA1F-C5DF-B5F4-2800-DA838277AE07}"/>
              </a:ext>
            </a:extLst>
          </p:cNvPr>
          <p:cNvSpPr>
            <a:spLocks noGrp="1"/>
          </p:cNvSpPr>
          <p:nvPr>
            <p:ph idx="1"/>
          </p:nvPr>
        </p:nvSpPr>
        <p:spPr>
          <a:xfrm>
            <a:off x="0" y="442127"/>
            <a:ext cx="12192000" cy="6397618"/>
          </a:xfrm>
        </p:spPr>
        <p:txBody>
          <a:bodyPr>
            <a:normAutofit lnSpcReduction="10000"/>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Ο άγιος Νικόλαος Καβάσιλας (1322-1392), γόνος της Θεσσαλονίκης, δεύτερης πόλης της αυτοκρατορίας κατά τους υστεροβυζαντινούς χρόνους, συνέδεσε τη δραστηριότητά του τόσο με αυτήν όσο και την πρωτεύουσά της, την Κωνσταντινούπολη. Στη γενέτειρά του, τη Θεσσαλονίκη του 14</a:t>
            </a:r>
            <a:r>
              <a:rPr lang="el-GR" sz="2500" kern="100" baseline="30000" dirty="0">
                <a:effectLst/>
                <a:latin typeface="Palatino Linotype" panose="02040502050505030304" pitchFamily="18" charset="0"/>
                <a:ea typeface="Aptos" panose="020B0004020202020204" pitchFamily="34" charset="0"/>
                <a:cs typeface="Times New Roman" panose="02020603050405020304" pitchFamily="18" charset="0"/>
              </a:rPr>
              <a:t>ο</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αιώνα, τα πολιτικά δρώμενα, ο πνευματικός βίος και τα κοινωνικά προβλήματα λειτουργούν σε μία σχέση αλληλεξάρτησης με τις γενικότερες εξελίξεις της βυζαντινής αυτοκρατορίας, η οποία βρισκόταν προ των πυλών της κατάρρευσης.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εποχή χαρακτηρίζεται από δύο εμφύλιες διενέξεις που είχαν ως απώτερο στόχο την απόκτηση του αυτοκρατορικού θρόνου. Η πρώτη διαδραματίζεται μεταξύ των δύο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Ανδρονίκων</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Β΄ και Γ΄. Η δεύτερη μεταξύ του μέγα </a:t>
            </a:r>
            <a:r>
              <a:rPr lang="el-GR" sz="2500" kern="100" dirty="0" err="1">
                <a:effectLst/>
                <a:latin typeface="Palatino Linotype" panose="02040502050505030304" pitchFamily="18" charset="0"/>
                <a:ea typeface="Aptos" panose="020B0004020202020204" pitchFamily="34" charset="0"/>
                <a:cs typeface="Times New Roman" panose="02020603050405020304" pitchFamily="18" charset="0"/>
              </a:rPr>
              <a:t>δομέστικου</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Ιωάννη ΣΤ΄ Καντακουζηνού και του Ιωάννη Ε΄ Παλαιολόγου.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Παράλληλα οι εσωτερικές ανωμαλίες που ταλάνιζαν το βυζαντινό κράτος τρέφουν την επεκτατική πολιτική των Φράγκων, Βουλγάρων, Σέρβων και Τούρκων. Μέχρι το 1350 οι πολιτικές αντιθέσεις υποθάλπουν τη διαμόρφωση και συντήρηση ενός οξύτατου και ταραγμένου κοινωνικού κλίματος.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Εντός της δυσοίωνης αυτής πραγματικότητας κάνει την εμφάνισή του το κίνημα των Ζηλωτών στη Θεσσαλονίκη (1342-1349), κίνημα κοινωνικοοικονομικής υφής που συγκλόνισε την αυτοκρατορία. </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8465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B8295E-B1FE-6AC9-5D48-4B51BC309B50}"/>
              </a:ext>
            </a:extLst>
          </p:cNvPr>
          <p:cNvSpPr>
            <a:spLocks noGrp="1"/>
          </p:cNvSpPr>
          <p:nvPr>
            <p:ph type="title"/>
          </p:nvPr>
        </p:nvSpPr>
        <p:spPr>
          <a:xfrm>
            <a:off x="747765" y="0"/>
            <a:ext cx="10515600" cy="482321"/>
          </a:xfrm>
        </p:spPr>
        <p:txBody>
          <a:bodyPr>
            <a:normAutofit fontScale="90000"/>
          </a:bodyPr>
          <a:lstStyle/>
          <a:p>
            <a:pPr algn="ctr"/>
            <a:r>
              <a:rPr lang="el-GR" dirty="0"/>
              <a:t>Το κίνημα των Ζηλωτών</a:t>
            </a:r>
          </a:p>
        </p:txBody>
      </p:sp>
      <p:sp>
        <p:nvSpPr>
          <p:cNvPr id="3" name="Θέση περιεχομένου 2">
            <a:extLst>
              <a:ext uri="{FF2B5EF4-FFF2-40B4-BE49-F238E27FC236}">
                <a16:creationId xmlns:a16="http://schemas.microsoft.com/office/drawing/2014/main" id="{994A2A9A-1AB4-D9ED-C21C-55C069C71233}"/>
              </a:ext>
            </a:extLst>
          </p:cNvPr>
          <p:cNvSpPr>
            <a:spLocks noGrp="1"/>
          </p:cNvSpPr>
          <p:nvPr>
            <p:ph idx="1"/>
          </p:nvPr>
        </p:nvSpPr>
        <p:spPr>
          <a:xfrm>
            <a:off x="0" y="401934"/>
            <a:ext cx="12192000" cy="6456066"/>
          </a:xfrm>
        </p:spPr>
        <p:txBody>
          <a:bodyPr>
            <a:normAutofit fontScale="92500"/>
          </a:bodyPr>
          <a:lstStyle/>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Στο πλαίσιο του κοινωνικού και οικονομικού βίου στη Θεσσαλονίκη την περίοδο αυτή παρουσιάζεται έντονο το φαινόμενο των ταξικών διαφορών. Οι ελεύθεροι πολίτες της πόλεως διαιρούνται γενικά σε τρεις τάξεις: α) Ευγενείς- Δυνατοί (μεγαλοϊδιοκτήτες, μεγαλοκτηματίες, ανώτερος κλήρος), β) Μέση Τάξη (έμποροι, βιοτέχνες, επαγγελματίες), γ) Όχλος- Δήμος (καλλιεργητές, ναύτες, μικροτεχνίτες). Η κοινωνική τάξη του όχλου-δήμου αντιπροσωπεύει την πλειονότητα του κοινωνικού συνόλου, η οποία μέσα στα μέσα του 14</a:t>
            </a:r>
            <a:r>
              <a:rPr lang="el-GR" sz="2500" kern="100" baseline="30000" dirty="0">
                <a:effectLst/>
                <a:latin typeface="Palatino Linotype" panose="02040502050505030304" pitchFamily="18" charset="0"/>
                <a:ea typeface="Aptos" panose="020B0004020202020204" pitchFamily="34" charset="0"/>
                <a:cs typeface="Times New Roman" panose="02020603050405020304" pitchFamily="18" charset="0"/>
              </a:rPr>
              <a:t>ου</a:t>
            </a:r>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 αιώνα βρίσκεται στα όρια της οικονομικής εξαθλίωσης. </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Η υπέρμετρη αύξηση των φόρων, η υποτίμηση του νομίσματος, ο μαρασμός της αγροτικής οικονομίας , ο τοκογλυφικός δανεισμός, η αρπαγή της περιουσίας των φτωχών, η εκτροπή της δικαιοσύνης που γίνεται άβουλο υποχείριο στα χέρια των ισχυρών, συντελούν στην ισχυροποίηση του κινήματος των Ζηλωτών, που αν και διαθέτει έντονο αντιαριστοκρατικό χαρακτήρα με διάθεση αυτονομήσεως από την κεντρική κυβέρνηση της Κωνσταντινούπολης, παράλληλα διατηρεί τους συνδετικούς του δεσμούς με τους βασιλικούς οίκους της πρωτεύουσας, κυρίως των Παλαιολόγων, αποφεύγοντας να υιοθετήσει μία πολιτική οριστικής ρήξης μαζί τους.</a:t>
            </a:r>
          </a:p>
          <a:p>
            <a:r>
              <a:rPr lang="el-GR" sz="2500" kern="100" dirty="0">
                <a:effectLst/>
                <a:latin typeface="Palatino Linotype" panose="02040502050505030304" pitchFamily="18" charset="0"/>
                <a:ea typeface="Aptos" panose="020B0004020202020204" pitchFamily="34" charset="0"/>
                <a:cs typeface="Times New Roman" panose="02020603050405020304" pitchFamily="18" charset="0"/>
              </a:rPr>
              <a:t>Στη Θεσσαλονίκη οι ευγενείς τάχθηκαν με το μέρος του Ιωάννου Καντακουζηνού, ενώ ο λαός, συγκινούμενος από το δράμα μιας χήρας βασίλισσας και ενός ανήλικου διαδόχου, των οποίων κινδυνεύουν τα δίκαια, τάχθηκε με το μέρος του Ιωάννη Παλαιολόγου.</a:t>
            </a:r>
            <a:endParaRPr lang="el-GR" sz="25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85497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4D7E14-3BB9-747F-BAF1-16CAA97CEDF6}"/>
              </a:ext>
            </a:extLst>
          </p:cNvPr>
          <p:cNvSpPr>
            <a:spLocks noGrp="1"/>
          </p:cNvSpPr>
          <p:nvPr>
            <p:ph type="title"/>
          </p:nvPr>
        </p:nvSpPr>
        <p:spPr>
          <a:xfrm>
            <a:off x="737716" y="18256"/>
            <a:ext cx="10515600" cy="662782"/>
          </a:xfrm>
        </p:spPr>
        <p:txBody>
          <a:bodyPr>
            <a:normAutofit fontScale="90000"/>
          </a:bodyPr>
          <a:lstStyle/>
          <a:p>
            <a:pPr algn="ctr"/>
            <a:r>
              <a:rPr lang="el-GR" dirty="0"/>
              <a:t>Η ησυχαστική έριδα</a:t>
            </a:r>
          </a:p>
        </p:txBody>
      </p:sp>
      <p:sp>
        <p:nvSpPr>
          <p:cNvPr id="3" name="Θέση περιεχομένου 2">
            <a:extLst>
              <a:ext uri="{FF2B5EF4-FFF2-40B4-BE49-F238E27FC236}">
                <a16:creationId xmlns:a16="http://schemas.microsoft.com/office/drawing/2014/main" id="{9389BDD6-E704-1198-6C41-0022CA879011}"/>
              </a:ext>
            </a:extLst>
          </p:cNvPr>
          <p:cNvSpPr>
            <a:spLocks noGrp="1"/>
          </p:cNvSpPr>
          <p:nvPr>
            <p:ph idx="1"/>
          </p:nvPr>
        </p:nvSpPr>
        <p:spPr>
          <a:xfrm>
            <a:off x="0" y="681038"/>
            <a:ext cx="12192000" cy="6158706"/>
          </a:xfrm>
        </p:spPr>
        <p:txBody>
          <a:bodyPr>
            <a:normAutofit lnSpcReduction="10000"/>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Εκτός όμως από την πολιτική, κοινωνική και οικονομική κρίση στο ιστορικό προσκήνιο της Θεσσαλονίκης του 14</a:t>
            </a:r>
            <a:r>
              <a:rPr lang="el-GR" kern="100" baseline="30000" dirty="0">
                <a:effectLst/>
                <a:latin typeface="Palatino Linotype" panose="02040502050505030304" pitchFamily="18" charset="0"/>
                <a:ea typeface="Aptos" panose="020B0004020202020204" pitchFamily="34" charset="0"/>
                <a:cs typeface="Times New Roman" panose="02020603050405020304" pitchFamily="18" charset="0"/>
              </a:rPr>
              <a:t>ου</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αιώνα λαμβάνει χώρα και η ησυχαστική διαμάχη, η θρησκευτική έριδα, με πρωταγωνιστές τον άγιο Γρηγόριο Παλαμά (1296-1359) και τον Βαρλαάμ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Καλαβρό</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Στα πρόσωπα των δύο ανδρών συγκρούονται δύο εκ διαμέτρου διαφορετικοί πολιτισμοί, δύο θεολογίες, δύο τρόποι ζωής.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Ωστόσο, η διαμάχη αυτή συντελεί στην άνθηση της θεολογικής σκέψης στη Θεσσαλονίκη του 14</a:t>
            </a:r>
            <a:r>
              <a:rPr lang="el-GR" kern="100" baseline="30000" dirty="0">
                <a:effectLst/>
                <a:latin typeface="Palatino Linotype" panose="02040502050505030304" pitchFamily="18" charset="0"/>
                <a:ea typeface="Aptos" panose="020B0004020202020204" pitchFamily="34" charset="0"/>
                <a:cs typeface="Times New Roman" panose="02020603050405020304" pitchFamily="18" charset="0"/>
              </a:rPr>
              <a:t>ου</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αιώνα. Έτσι, παρά τον εξωτερικό και εσωτερικό αναβρασμό, κατά το πρώτο ήμισυ του 14</a:t>
            </a:r>
            <a:r>
              <a:rPr lang="el-GR" kern="100" baseline="30000" dirty="0">
                <a:effectLst/>
                <a:latin typeface="Palatino Linotype" panose="02040502050505030304" pitchFamily="18" charset="0"/>
                <a:ea typeface="Aptos" panose="020B0004020202020204" pitchFamily="34" charset="0"/>
                <a:cs typeface="Times New Roman" panose="02020603050405020304" pitchFamily="18" charset="0"/>
              </a:rPr>
              <a:t>ου</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αιώνα παρατηρείται στη Θεσσαλονίκη, όταν φυσικά οι πολιτικές συνθήκες είναι ομαλότερες, αξιόλογη πνευματική αναζωπύρωση και αναζωογόνηση των σπουδών και των καλών τεχνών.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Η Θεσσαλονίκη χαρακτηρίζεται «μητρόπολη της φιλοσοφίας» και αναδεικνύεται σε Αθήνα του Μεσαιωνικού Ελληνισμού, καθώς κατέχει τα ινία της πνευματικής και φιλοσοφικής προόδου κατά την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Παλαιολόγια</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εποχή. </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00649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307F15-BDAC-16A0-43DD-B716E52D94A9}"/>
              </a:ext>
            </a:extLst>
          </p:cNvPr>
          <p:cNvSpPr>
            <a:spLocks noGrp="1"/>
          </p:cNvSpPr>
          <p:nvPr>
            <p:ph type="title"/>
          </p:nvPr>
        </p:nvSpPr>
        <p:spPr>
          <a:xfrm>
            <a:off x="838200" y="0"/>
            <a:ext cx="10515600" cy="834013"/>
          </a:xfrm>
        </p:spPr>
        <p:txBody>
          <a:bodyPr/>
          <a:lstStyle/>
          <a:p>
            <a:pPr algn="ctr"/>
            <a:r>
              <a:rPr lang="el-GR" dirty="0"/>
              <a:t>Καβάσιλας: βιογραφικά στοιχεία</a:t>
            </a:r>
          </a:p>
        </p:txBody>
      </p:sp>
      <p:sp>
        <p:nvSpPr>
          <p:cNvPr id="3" name="Θέση περιεχομένου 2">
            <a:extLst>
              <a:ext uri="{FF2B5EF4-FFF2-40B4-BE49-F238E27FC236}">
                <a16:creationId xmlns:a16="http://schemas.microsoft.com/office/drawing/2014/main" id="{9EA69C24-27C6-2CE2-3DCA-E652A58FA962}"/>
              </a:ext>
            </a:extLst>
          </p:cNvPr>
          <p:cNvSpPr>
            <a:spLocks noGrp="1"/>
          </p:cNvSpPr>
          <p:nvPr>
            <p:ph idx="1"/>
          </p:nvPr>
        </p:nvSpPr>
        <p:spPr>
          <a:xfrm>
            <a:off x="0" y="723480"/>
            <a:ext cx="12192000" cy="6134519"/>
          </a:xfrm>
        </p:spPr>
        <p:txBody>
          <a:bodyPr>
            <a:normAutofit fontScale="92500" lnSpcReduction="10000"/>
          </a:bodyPr>
          <a:lstStyle/>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Αυτή είναι η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περιρρέουσα</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ατμόσφαιρα μέσα στην οποία έζησε ο Νικόλαος Καβάσιλας. Ελάχιστες πληροφορίες διασώζονται για τον βίο του. Αδιευκρίνιστο παραμένει ακόμη το αν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εκάρη</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μοναχός, χειροτονήθηκε κληρικός ή αν έμεινε δια βίου λαϊκός. Η μετριοπάθεια και η στάση της ζωής του συντέλεσαν στην πορεία ενός αφανούς βίου. </a:t>
            </a:r>
          </a:p>
          <a:p>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Χαμαετός</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είναι το πατρώνυμο του Νικολάου, αυτό όμως όπως φαίνεται υποχώρησε στο δεύτερο επώνυμο Καβάσιλας, το οποίο αποτελούσε το οικογενειακό όνομα της μητέρας του. Η μητέρα του ήταν αδελφή του Νείλου Καβάσιλα,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μητροπολίτου</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Θεσσαλονίκης (1361-1363), η οποία αργότερα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εκάρη</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μοναχή και αποσύρθηκε στη μονή της αγίας Θεοδώρας στη Θεσσαλονίκη. </a:t>
            </a:r>
          </a:p>
          <a:p>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Η επικράτηση του επωνύμου Καβάσιλας οφείλεται στο γεγονός ότι έφερε την βαρύτητα της αριστοκρατικής και επιφανούς οικογένειας της Θεσσαλονίκης, μέλη της οποίας ήταν η μητέρα του και ο θείος του. Η επιφανής οικογένεια των </a:t>
            </a:r>
            <a:r>
              <a:rPr lang="el-GR" kern="100" dirty="0" err="1">
                <a:effectLst/>
                <a:latin typeface="Palatino Linotype" panose="02040502050505030304" pitchFamily="18" charset="0"/>
                <a:ea typeface="Aptos" panose="020B0004020202020204" pitchFamily="34" charset="0"/>
                <a:cs typeface="Times New Roman" panose="02020603050405020304" pitchFamily="18" charset="0"/>
              </a:rPr>
              <a:t>Καβασιλών</a:t>
            </a:r>
            <a:r>
              <a:rPr lang="el-GR" kern="100" dirty="0">
                <a:effectLst/>
                <a:latin typeface="Palatino Linotype" panose="02040502050505030304" pitchFamily="18" charset="0"/>
                <a:ea typeface="Aptos" panose="020B0004020202020204" pitchFamily="34" charset="0"/>
                <a:cs typeface="Times New Roman" panose="02020603050405020304" pitchFamily="18" charset="0"/>
              </a:rPr>
              <a:t> υπήρξε μήτρα κυοφορίας πολλών αξιόλογων προσωπικοτήτων, οι οποίες εντοπίζονται στην Κωνσταντινούπολη, Μακεδονία και Ήπειρο.</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446334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29971-EC28-2A6B-FA65-5459C451ACD6}"/>
              </a:ext>
            </a:extLst>
          </p:cNvPr>
          <p:cNvSpPr>
            <a:spLocks noGrp="1"/>
          </p:cNvSpPr>
          <p:nvPr>
            <p:ph type="title"/>
          </p:nvPr>
        </p:nvSpPr>
        <p:spPr>
          <a:xfrm>
            <a:off x="838200" y="18256"/>
            <a:ext cx="10515600" cy="662782"/>
          </a:xfrm>
        </p:spPr>
        <p:txBody>
          <a:bodyPr>
            <a:normAutofit fontScale="90000"/>
          </a:bodyPr>
          <a:lstStyle/>
          <a:p>
            <a:pPr algn="ctr"/>
            <a:r>
              <a:rPr lang="el-GR" dirty="0"/>
              <a:t>Καβάσιλας: βιογραφικά στοιχεία</a:t>
            </a:r>
          </a:p>
        </p:txBody>
      </p:sp>
      <p:sp>
        <p:nvSpPr>
          <p:cNvPr id="3" name="Θέση περιεχομένου 2">
            <a:extLst>
              <a:ext uri="{FF2B5EF4-FFF2-40B4-BE49-F238E27FC236}">
                <a16:creationId xmlns:a16="http://schemas.microsoft.com/office/drawing/2014/main" id="{F1EA4721-F013-DB67-761E-1A1C44C5C520}"/>
              </a:ext>
            </a:extLst>
          </p:cNvPr>
          <p:cNvSpPr>
            <a:spLocks noGrp="1"/>
          </p:cNvSpPr>
          <p:nvPr>
            <p:ph idx="1"/>
          </p:nvPr>
        </p:nvSpPr>
        <p:spPr>
          <a:xfrm>
            <a:off x="0" y="681038"/>
            <a:ext cx="12192000" cy="6158706"/>
          </a:xfrm>
        </p:spPr>
        <p:txBody>
          <a:bodyPr>
            <a:normAutofit lnSpcReduction="10000"/>
          </a:bodyPr>
          <a:lstStyle/>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πνευματικό περιβάλλον στο οποίο γαλουχήθηκε ήταν των ησυχαστών. Τα πρώτα του γράμματα τα έμαθε στη Θεσσαλονίκη υπό την καθοδήγηση του θείου του Νείλου.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Συνέχισε τις σπουδές του στην Κωνσταντινούπολη. Φοίτησε στη φιλοσοφική σχολή έχοντας ως μαθήματα την φιλοσοφία, τα κλασικά γράμματα, τη ρητορική, τη νομική, τις φυσικές επιστήμες και την αστρονομία.</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Αργότερα ανελίχθηκε στα ανώτατα αξιώματα του βυζαντινού κράτους και διετέλεσε σύμβουλος του αυτοκράτορα Καντακουζηνού. Όταν το 1345 μεγάλη πλειονότητα των κατοίκων της Θεσσαλονίκης θέλησε να ζητήσει συμβιβασμό με τον Καντακουζηνό, στην επιτροπή που στάλθηκε στην Βέροια στον αντιπρόσωπό του συμμετείχαν ο Νικόλαος Καβάσιλας και ο Γεώργιος Φαρμάκης. Αυτό όμως είχε ως αποτέλεσμα νέο ξέσπασμα της μήνεως των Ζηλωτών, από το οποίο μόλις διέφυγε ο Νικόλαος. </a:t>
            </a:r>
          </a:p>
          <a:p>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Το 1347 του ανατέθηκε να συνοδεύσει τον νεοεκλεγέντα Γρηγόριο Παλαμά στην αρχιεπισκοπική έδρα της Θεσσαλονίκης, από τον οποίο δέχτηκε και βαθειά επιρροή υπέρ του ησυχασμού. Ιδιαίτερη επίδραση στον βυζαντινό μυσταγωγό ασκεί ο ιερός Χρυσόστομος, ο Διονύσιος Αρεοπαγίτης και ο Μάξιμος Ομολογητής. Θεολόγησε με τις προϋποθέσεις της ησυχαστικής θεολογίας,</a:t>
            </a:r>
            <a:r>
              <a:rPr lang="en-GB" sz="2400" kern="100"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kern="100">
                <a:latin typeface="Palatino Linotype" panose="02040502050505030304" pitchFamily="18" charset="0"/>
                <a:ea typeface="Aptos" panose="020B0004020202020204" pitchFamily="34" charset="0"/>
                <a:cs typeface="Times New Roman" panose="02020603050405020304" pitchFamily="18" charset="0"/>
              </a:rPr>
              <a:t>δεν</a:t>
            </a:r>
            <a:r>
              <a:rPr lang="el-GR" sz="2400" kern="100">
                <a:effectLst/>
                <a:latin typeface="Palatino Linotype" panose="02040502050505030304" pitchFamily="18" charset="0"/>
                <a:ea typeface="Aptos" panose="020B0004020202020204" pitchFamily="34" charset="0"/>
                <a:cs typeface="Times New Roman" panose="02020603050405020304" pitchFamily="18" charset="0"/>
              </a:rPr>
              <a:t> </a:t>
            </a:r>
            <a:r>
              <a:rPr lang="el-GR" sz="2400" kern="100" dirty="0">
                <a:effectLst/>
                <a:latin typeface="Palatino Linotype" panose="02040502050505030304" pitchFamily="18" charset="0"/>
                <a:ea typeface="Aptos" panose="020B0004020202020204" pitchFamily="34" charset="0"/>
                <a:cs typeface="Times New Roman" panose="02020603050405020304" pitchFamily="18" charset="0"/>
              </a:rPr>
              <a:t>χρησιμοποίησε όμως τη δική της γλώσσα. </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63224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C3D361-EE20-51BA-10FA-9E636D1225EB}"/>
              </a:ext>
            </a:extLst>
          </p:cNvPr>
          <p:cNvSpPr>
            <a:spLocks noGrp="1"/>
          </p:cNvSpPr>
          <p:nvPr>
            <p:ph type="title"/>
          </p:nvPr>
        </p:nvSpPr>
        <p:spPr>
          <a:xfrm>
            <a:off x="0" y="18256"/>
            <a:ext cx="12192000" cy="796556"/>
          </a:xfrm>
        </p:spPr>
        <p:txBody>
          <a:bodyPr>
            <a:normAutofit/>
          </a:bodyPr>
          <a:lstStyle/>
          <a:p>
            <a:pPr algn="ctr"/>
            <a:r>
              <a:rPr lang="el-GR" dirty="0"/>
              <a:t>Το έργο του Καβάσιλα </a:t>
            </a:r>
            <a:r>
              <a:rPr lang="el-GR" i="1" dirty="0" err="1"/>
              <a:t>Περὶ</a:t>
            </a:r>
            <a:r>
              <a:rPr lang="el-GR" i="1" dirty="0"/>
              <a:t> </a:t>
            </a:r>
            <a:r>
              <a:rPr lang="el-GR" i="1" dirty="0" err="1"/>
              <a:t>τῆς</a:t>
            </a:r>
            <a:r>
              <a:rPr lang="el-GR" i="1" dirty="0"/>
              <a:t> ἐν Χριστῷ </a:t>
            </a:r>
            <a:r>
              <a:rPr lang="el-GR" i="1" dirty="0" err="1"/>
              <a:t>ζωῆς</a:t>
            </a:r>
            <a:endParaRPr lang="el-GR" i="1" dirty="0"/>
          </a:p>
        </p:txBody>
      </p:sp>
      <p:sp>
        <p:nvSpPr>
          <p:cNvPr id="3" name="Θέση περιεχομένου 2">
            <a:extLst>
              <a:ext uri="{FF2B5EF4-FFF2-40B4-BE49-F238E27FC236}">
                <a16:creationId xmlns:a16="http://schemas.microsoft.com/office/drawing/2014/main" id="{D56E6F91-DD2D-1AE1-1673-4973495245B8}"/>
              </a:ext>
            </a:extLst>
          </p:cNvPr>
          <p:cNvSpPr>
            <a:spLocks noGrp="1"/>
          </p:cNvSpPr>
          <p:nvPr>
            <p:ph idx="1"/>
          </p:nvPr>
        </p:nvSpPr>
        <p:spPr>
          <a:xfrm>
            <a:off x="0" y="814812"/>
            <a:ext cx="12192000" cy="6024932"/>
          </a:xfrm>
        </p:spPr>
        <p:txBody>
          <a:bodyPr>
            <a:noAutofit/>
          </a:bodyPr>
          <a:lstStyle/>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Κοσμημένος τόσο με την κατά Θεόν σοφία όσο και με τη θύραθεν, ζυμωμένος με την πατερική παράδοση, βαθειά ριζωμένος στην ορθόδοξο</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πίστη και γνώστης των ποικίλων προβληματισμών και φιλοσοφικών ρευμάτων της εποχής του, δίνει την προσωπική του απάντηση στην πρόκληση των καιρών. </a:t>
            </a:r>
          </a:p>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Αποφεύγοντας την οξεία αντιπαράθεση με τους εχθρούς της Ορθοδοξίας, εργάζεται μεν αθόρυβα αλλά άοκνα για την οικοδομή του ορθόδοξου πληρώματος της Εκκλησίας. Στο επίκεντρο της θεολογικής του διδασκαλίας είναι το σύγγραμμά του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ἐν Χριστῷ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τῆς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ἐν Χριστῷ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ζωῆς</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Λόγοι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ἑπτὰ</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ἥτοι</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a:t>
            </a:r>
            <a:r>
              <a:rPr lang="el-GR" sz="2500" i="1" dirty="0" err="1">
                <a:effectLst/>
                <a:latin typeface="Palatino Linotype" panose="02040502050505030304" pitchFamily="18" charset="0"/>
                <a:ea typeface="Aptos" panose="020B0004020202020204" pitchFamily="34" charset="0"/>
                <a:cs typeface="Times New Roman" panose="02020603050405020304" pitchFamily="18" charset="0"/>
              </a:rPr>
              <a:t>περὶ</a:t>
            </a:r>
            <a:r>
              <a:rPr lang="el-GR" sz="2500" i="1" dirty="0">
                <a:effectLst/>
                <a:latin typeface="Palatino Linotype" panose="02040502050505030304" pitchFamily="18" charset="0"/>
                <a:ea typeface="Aptos" panose="020B0004020202020204" pitchFamily="34" charset="0"/>
                <a:cs typeface="Times New Roman" panose="02020603050405020304" pitchFamily="18" charset="0"/>
              </a:rPr>
              <a:t> μυστηρίων</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a:t>
            </a:r>
            <a:r>
              <a:rPr lang="en-GB" sz="2500" dirty="0">
                <a:effectLst/>
                <a:latin typeface="Palatino Linotype" panose="02040502050505030304" pitchFamily="18" charset="0"/>
                <a:ea typeface="Aptos" panose="020B0004020202020204" pitchFamily="34" charset="0"/>
                <a:cs typeface="Times New Roman" panose="02020603050405020304" pitchFamily="18" charset="0"/>
              </a:rPr>
              <a:t>PG</a:t>
            </a:r>
            <a:r>
              <a:rPr lang="el-GR" sz="2500" dirty="0">
                <a:effectLst/>
                <a:latin typeface="Palatino Linotype" panose="02040502050505030304" pitchFamily="18" charset="0"/>
                <a:ea typeface="Aptos" panose="020B0004020202020204" pitchFamily="34" charset="0"/>
                <a:cs typeface="Times New Roman" panose="02020603050405020304" pitchFamily="18" charset="0"/>
              </a:rPr>
              <a:t> 150, 493-725). </a:t>
            </a:r>
          </a:p>
          <a:p>
            <a:r>
              <a:rPr lang="el-GR" sz="2500" dirty="0">
                <a:effectLst/>
                <a:latin typeface="Palatino Linotype" panose="02040502050505030304" pitchFamily="18" charset="0"/>
                <a:ea typeface="Aptos" panose="020B0004020202020204" pitchFamily="34" charset="0"/>
                <a:cs typeface="Times New Roman" panose="02020603050405020304" pitchFamily="18" charset="0"/>
              </a:rPr>
              <a:t>Αποτελείται από επτά λόγους. Ο πρώτος φέρει τη μορφή εισαγωγής, ο δεύτερος αναφέρεται στο άγιο βάπτισμα, ο τρίτος στο μύρο, ο τέταρτος στη θεία κοινωνία, ο πέμπτος στον καθαγιασμό του ιερού θυσιαστηρίου και στα εγκαίνια του ναού. Στους δύο τελευταίους γίνεται λόγος για τη συνεργία του ανθρώπου με τη θεία χάρη, καθώς και στο πώς να διαφυλάξει ο πιστός τη χάρη που χορηγούν τα μυστήρια. </a:t>
            </a:r>
            <a:endParaRPr lang="el-GR" sz="2500" dirty="0"/>
          </a:p>
        </p:txBody>
      </p:sp>
    </p:spTree>
    <p:extLst>
      <p:ext uri="{BB962C8B-B14F-4D97-AF65-F5344CB8AC3E}">
        <p14:creationId xmlns:p14="http://schemas.microsoft.com/office/powerpoint/2010/main" val="422914168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330</TotalTime>
  <Words>6424</Words>
  <Application>Microsoft Office PowerPoint</Application>
  <PresentationFormat>Ευρεία οθόνη</PresentationFormat>
  <Paragraphs>118</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Aptos</vt:lpstr>
      <vt:lpstr>Aptos Display</vt:lpstr>
      <vt:lpstr>Arial</vt:lpstr>
      <vt:lpstr>Palatino Linotype</vt:lpstr>
      <vt:lpstr>Wingdings</vt:lpstr>
      <vt:lpstr>Θέμα του Office</vt:lpstr>
      <vt:lpstr>ΘΕΜΑΤΑ ΠΑΤΕΡΙΚΗΣ ΓΡΑΜΜΑΤΕΙΑΣ  5Η ΕΝΟΤΗΤΑ Η «ΕΝ ΧΡΙΣΤΩ ΖΩΗ» ΣΥΜΦΩΝΑ ΜΕ ΤΗ ΔΙΔΑΣΚΑΛΙΑ ΤΟΥ ΝΙΚΟΛΑΟΥ ΚΑΒΑΣΙΛΑ ΜΕΡΟΣ Α΄  </vt:lpstr>
      <vt:lpstr>Λόγοι επιλογής του θέματος</vt:lpstr>
      <vt:lpstr>Λόγοι επιλογής του θέματος</vt:lpstr>
      <vt:lpstr>Η Θεσσαλονίκη κατά τον 14ο αιώνα</vt:lpstr>
      <vt:lpstr>Το κίνημα των Ζηλωτών</vt:lpstr>
      <vt:lpstr>Η ησυχαστική έριδα</vt:lpstr>
      <vt:lpstr>Καβάσιλας: βιογραφικά στοιχεία</vt:lpstr>
      <vt:lpstr>Καβάσιλας: βιογραφικά στοιχεία</vt:lpstr>
      <vt:lpstr>Το έργο του Καβάσιλα Περὶ τῆς ἐν Χριστῷ ζωῆς</vt:lpstr>
      <vt:lpstr>Το έργο του Καβάσιλα Περὶ τῆς ἐν Χριστῷ ζωῆς</vt:lpstr>
      <vt:lpstr>Το τριπλό μυστήριο της μυήσεως</vt:lpstr>
      <vt:lpstr> Η αλληλεξάρτηση των τριών μυστηρίων ενσωμάτωσης στην Εκκλησία</vt:lpstr>
      <vt:lpstr>Ο ρόλος των μυστηρίων στη ζωή της Εκκλησίας</vt:lpstr>
      <vt:lpstr>Ο ρόλος των μυστηρίων στη ζωή της Εκκλησίας</vt:lpstr>
      <vt:lpstr>Το μυστήριο του βαπτίσματος</vt:lpstr>
      <vt:lpstr>Το μυστήριο του βαπτίσματος</vt:lpstr>
      <vt:lpstr>Το μυστήριο του βαπτίσματος</vt:lpstr>
      <vt:lpstr>Το μυστήριο του βαπτίσματος</vt:lpstr>
      <vt:lpstr>Το μυστήριο του βαπτίσματος</vt:lpstr>
      <vt:lpstr>Το μυστήριο του βαπτίσματος</vt:lpstr>
      <vt:lpstr>Το μυστήριο του βαπτίσματος</vt:lpstr>
      <vt:lpstr>Το μυστήριο του χρίσματος</vt:lpstr>
      <vt:lpstr>Το μυστήριο του χρίσματος</vt:lpstr>
      <vt:lpstr>Το μυστήριο του χρίσματος</vt:lpstr>
      <vt:lpstr>Το μυστήριο του χρίσματος</vt:lpstr>
      <vt:lpstr>Το μυστήριο του χρίσματος</vt:lpstr>
      <vt:lpstr>Το μυστήριο του χρίσματος</vt:lpstr>
      <vt:lpstr>Το μυστήριο του χρίσματος</vt:lpstr>
      <vt:lpstr>Το μυστήριο του χρίσματος</vt:lpstr>
      <vt:lpstr>Το μυστήριο του χρίσματος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5Η ΕΝΟΤΗΤΑ</dc:title>
  <dc:creator>MARIA KARAMPELIA</dc:creator>
  <cp:lastModifiedBy>MARIA KARAMPELIA</cp:lastModifiedBy>
  <cp:revision>1</cp:revision>
  <dcterms:created xsi:type="dcterms:W3CDTF">2024-04-14T18:22:10Z</dcterms:created>
  <dcterms:modified xsi:type="dcterms:W3CDTF">2026-03-16T16:22:09Z</dcterms:modified>
</cp:coreProperties>
</file>