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94" r:id="rId12"/>
    <p:sldId id="267" r:id="rId13"/>
    <p:sldId id="268" r:id="rId14"/>
    <p:sldId id="269" r:id="rId15"/>
    <p:sldId id="284" r:id="rId16"/>
    <p:sldId id="285" r:id="rId17"/>
    <p:sldId id="286" r:id="rId18"/>
    <p:sldId id="287" r:id="rId19"/>
    <p:sldId id="288" r:id="rId20"/>
    <p:sldId id="289" r:id="rId21"/>
    <p:sldId id="290" r:id="rId22"/>
    <p:sldId id="291" r:id="rId23"/>
    <p:sldId id="292" r:id="rId24"/>
    <p:sldId id="293"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r>
              <a:rPr lang="el-GR" dirty="0"/>
              <a:t>Διάβρωση: η διαδικασία</a:t>
            </a:r>
          </a:p>
          <a:p>
            <a:r>
              <a:rPr lang="el-GR" dirty="0"/>
              <a:t>Αποτέλεσμα: φθορά, ζημιά</a:t>
            </a:r>
          </a:p>
          <a:p>
            <a:pPr>
              <a:buNone/>
            </a:pPr>
            <a:endParaRPr lang="el-GR" dirty="0"/>
          </a:p>
          <a:p>
            <a:pPr>
              <a:buNone/>
            </a:pPr>
            <a:endParaRPr lang="el-GR" dirty="0"/>
          </a:p>
          <a:p>
            <a:pPr>
              <a:buNone/>
            </a:pPr>
            <a:r>
              <a:rPr lang="el-GR" dirty="0"/>
              <a:t>Μελέτη:</a:t>
            </a:r>
          </a:p>
          <a:p>
            <a:pPr>
              <a:buFont typeface="Wingdings" pitchFamily="2" charset="2"/>
              <a:buChar char="ü"/>
            </a:pPr>
            <a:r>
              <a:rPr lang="el-GR" dirty="0"/>
              <a:t>Ποσοστό φθοράς</a:t>
            </a:r>
          </a:p>
          <a:p>
            <a:pPr>
              <a:buFont typeface="Wingdings" pitchFamily="2" charset="2"/>
              <a:buChar char="ü"/>
            </a:pPr>
            <a:r>
              <a:rPr lang="el-GR" dirty="0"/>
              <a:t>Ταχύτητα φθοράς</a:t>
            </a:r>
          </a:p>
          <a:p>
            <a:pPr>
              <a:buFont typeface="Wingdings" pitchFamily="2" charset="2"/>
              <a:buChar char="ü"/>
            </a:pPr>
            <a:r>
              <a:rPr lang="el-GR" dirty="0"/>
              <a:t>Συχνότητα φαινομένου</a:t>
            </a:r>
          </a:p>
          <a:p>
            <a:pPr>
              <a:buFont typeface="Wingdings" pitchFamily="2" charset="2"/>
              <a:buChar char="ü"/>
            </a:pPr>
            <a:r>
              <a:rPr lang="el-GR" dirty="0"/>
              <a:t>Προϊόντα φθοράς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ικόνα"/>
          <p:cNvPicPr>
            <a:picLocks noGrp="1"/>
          </p:cNvPicPr>
          <p:nvPr>
            <p:ph idx="1"/>
          </p:nvPr>
        </p:nvPicPr>
        <p:blipFill>
          <a:blip r:embed="rId2"/>
          <a:srcRect/>
          <a:stretch>
            <a:fillRect/>
          </a:stretch>
        </p:blipFill>
        <p:spPr bwMode="auto">
          <a:xfrm>
            <a:off x="-252536" y="-2331640"/>
            <a:ext cx="10657184" cy="80101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800EF4B-3CD2-4D0F-B51A-CE57E3651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3018" y="-618872"/>
            <a:ext cx="9669693" cy="7252270"/>
          </a:xfrm>
          <a:prstGeom prst="rect">
            <a:avLst/>
          </a:prstGeom>
        </p:spPr>
      </p:pic>
    </p:spTree>
    <p:extLst>
      <p:ext uri="{BB962C8B-B14F-4D97-AF65-F5344CB8AC3E}">
        <p14:creationId xmlns:p14="http://schemas.microsoft.com/office/powerpoint/2010/main" val="319282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858000"/>
          </a:xfrm>
        </p:spPr>
        <p:txBody>
          <a:bodyPr>
            <a:normAutofit/>
          </a:bodyPr>
          <a:lstStyle/>
          <a:p>
            <a:pPr>
              <a:buFont typeface="Wingdings" pitchFamily="2" charset="2"/>
              <a:buChar char="ü"/>
            </a:pPr>
            <a:r>
              <a:rPr lang="el-GR" dirty="0"/>
              <a:t> Στην  αντίστροφη αντίδραση αλλάζει το πρόσημο</a:t>
            </a:r>
          </a:p>
          <a:p>
            <a:pPr>
              <a:buFont typeface="Wingdings" pitchFamily="2" charset="2"/>
              <a:buChar char="ü"/>
            </a:pPr>
            <a:r>
              <a:rPr lang="el-GR" dirty="0"/>
              <a:t>Αρνητικός πόλος οποιουδήποτε γαλβανικού στοιχείου είναι το ηλεκτρόδιο με το υψηλότερο ηλεκτροχημικό δυναμικό</a:t>
            </a:r>
          </a:p>
          <a:p>
            <a:pPr>
              <a:buNone/>
            </a:pPr>
            <a:r>
              <a:rPr lang="el-GR" dirty="0"/>
              <a:t>   (πχ (-):</a:t>
            </a:r>
            <a:r>
              <a:rPr lang="en-US" dirty="0"/>
              <a:t>Fe/Fe</a:t>
            </a:r>
            <a:r>
              <a:rPr lang="en-US" baseline="30000" dirty="0"/>
              <a:t>2+</a:t>
            </a:r>
            <a:r>
              <a:rPr lang="el-GR" dirty="0"/>
              <a:t>, (+): </a:t>
            </a:r>
            <a:r>
              <a:rPr lang="en-US" dirty="0"/>
              <a:t>O</a:t>
            </a:r>
            <a:r>
              <a:rPr lang="en-US" baseline="-25000" dirty="0"/>
              <a:t>2</a:t>
            </a:r>
            <a:r>
              <a:rPr lang="en-US" dirty="0"/>
              <a:t>/OH</a:t>
            </a:r>
            <a:r>
              <a:rPr lang="en-US" baseline="30000" dirty="0"/>
              <a:t>-</a:t>
            </a:r>
            <a:r>
              <a:rPr lang="el-GR" dirty="0"/>
              <a:t>)</a:t>
            </a:r>
          </a:p>
          <a:p>
            <a:pPr>
              <a:buFont typeface="Wingdings" pitchFamily="2" charset="2"/>
              <a:buChar char="ü"/>
            </a:pPr>
            <a:r>
              <a:rPr lang="el-GR" dirty="0"/>
              <a:t>Η ηλεκτροχημική σειρά των μετάλλων (βάση της οξειδωτικής δράσης)</a:t>
            </a:r>
          </a:p>
          <a:p>
            <a:pPr>
              <a:buNone/>
            </a:pPr>
            <a:r>
              <a:rPr lang="el-GR" dirty="0"/>
              <a:t>    σειρά </a:t>
            </a:r>
            <a:r>
              <a:rPr lang="el-GR" dirty="0" err="1"/>
              <a:t>ελαττούμενης</a:t>
            </a:r>
            <a:r>
              <a:rPr lang="el-GR" dirty="0"/>
              <a:t> προδιάθεσης οξείδωσης</a:t>
            </a:r>
          </a:p>
          <a:p>
            <a:pPr>
              <a:buNone/>
            </a:pPr>
            <a:r>
              <a:rPr lang="el-GR" dirty="0"/>
              <a:t>Πχ </a:t>
            </a:r>
            <a:r>
              <a:rPr lang="en-US" dirty="0"/>
              <a:t>Li&gt;Na, Zn&gt;Fe, Fe&gt; Cu</a:t>
            </a:r>
          </a:p>
          <a:p>
            <a:pPr>
              <a:buNone/>
            </a:pPr>
            <a:r>
              <a:rPr lang="el-GR" dirty="0"/>
              <a:t> </a:t>
            </a:r>
            <a:r>
              <a:rPr lang="en-US" dirty="0"/>
              <a:t>(</a:t>
            </a:r>
            <a:r>
              <a:rPr lang="el-GR" dirty="0"/>
              <a:t>να μην συγχέεται με την ανθεκτικότητα στην οξείδωση)</a:t>
            </a:r>
          </a:p>
        </p:txBody>
      </p:sp>
      <p:sp>
        <p:nvSpPr>
          <p:cNvPr id="4" name="3 - Καμπύλο δεξιό βέλος"/>
          <p:cNvSpPr/>
          <p:nvPr/>
        </p:nvSpPr>
        <p:spPr>
          <a:xfrm>
            <a:off x="428596" y="3929066"/>
            <a:ext cx="357190" cy="785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lstStyle/>
          <a:p>
            <a:pPr>
              <a:buFont typeface="Wingdings" pitchFamily="2" charset="2"/>
              <a:buChar char="ü"/>
            </a:pPr>
            <a:r>
              <a:rPr lang="el-GR" dirty="0"/>
              <a:t>Δείχνει την ελάττωση ευχέρειας διάλυσης των </a:t>
            </a:r>
            <a:r>
              <a:rPr lang="en-US" dirty="0"/>
              <a:t>Me</a:t>
            </a:r>
            <a:r>
              <a:rPr lang="el-GR" dirty="0"/>
              <a:t> σε οξέα. </a:t>
            </a:r>
          </a:p>
          <a:p>
            <a:pPr>
              <a:buNone/>
            </a:pPr>
            <a:r>
              <a:rPr lang="el-GR" dirty="0"/>
              <a:t>     γαλβανικό στοιχείο προς παραγωγή Η</a:t>
            </a:r>
            <a:r>
              <a:rPr lang="el-GR" baseline="-25000" dirty="0"/>
              <a:t>2</a:t>
            </a:r>
            <a:r>
              <a:rPr lang="el-GR" dirty="0"/>
              <a:t>. </a:t>
            </a:r>
          </a:p>
          <a:p>
            <a:pPr>
              <a:buFont typeface="Wingdings" pitchFamily="2" charset="2"/>
              <a:buChar char="ü"/>
            </a:pPr>
            <a:r>
              <a:rPr lang="el-GR" dirty="0"/>
              <a:t> Μέταλλα με + δυναμικό, έχουν σαν αυθόρμητη αντίδραση την απόθεση. </a:t>
            </a:r>
          </a:p>
          <a:p>
            <a:pPr>
              <a:buNone/>
            </a:pPr>
            <a:r>
              <a:rPr lang="el-GR" dirty="0"/>
              <a:t> Π.χ. ο </a:t>
            </a:r>
            <a:r>
              <a:rPr lang="en-US" dirty="0"/>
              <a:t>Cu </a:t>
            </a:r>
            <a:r>
              <a:rPr lang="el-GR" dirty="0"/>
              <a:t>δεν αντιδρά με οξέα, αλλά σε ΗΝΟ</a:t>
            </a:r>
            <a:r>
              <a:rPr lang="el-GR" baseline="-25000" dirty="0"/>
              <a:t>3</a:t>
            </a:r>
            <a:r>
              <a:rPr lang="el-GR" dirty="0"/>
              <a:t> ή π. Η</a:t>
            </a:r>
            <a:r>
              <a:rPr lang="el-GR" baseline="-25000" dirty="0"/>
              <a:t>2</a:t>
            </a:r>
            <a:r>
              <a:rPr lang="en-US" dirty="0"/>
              <a:t>SO</a:t>
            </a:r>
            <a:r>
              <a:rPr lang="en-US" baseline="-25000" dirty="0"/>
              <a:t>4</a:t>
            </a:r>
            <a:r>
              <a:rPr lang="en-US" dirty="0"/>
              <a:t>, </a:t>
            </a:r>
            <a:r>
              <a:rPr lang="el-GR" dirty="0"/>
              <a:t>οξειδώνεται σε </a:t>
            </a:r>
            <a:r>
              <a:rPr lang="en-US" dirty="0" err="1"/>
              <a:t>CuO</a:t>
            </a:r>
            <a:r>
              <a:rPr lang="en-US" dirty="0"/>
              <a:t>, </a:t>
            </a:r>
            <a:r>
              <a:rPr lang="el-GR" dirty="0"/>
              <a:t>δια/</a:t>
            </a:r>
            <a:r>
              <a:rPr lang="el-GR" dirty="0" err="1"/>
              <a:t>ται</a:t>
            </a:r>
            <a:r>
              <a:rPr lang="el-GR" dirty="0"/>
              <a:t> στα οξέα</a:t>
            </a:r>
          </a:p>
        </p:txBody>
      </p:sp>
      <p:sp>
        <p:nvSpPr>
          <p:cNvPr id="4" name="3 - Καμπύλο δεξιό βέλος"/>
          <p:cNvSpPr/>
          <p:nvPr/>
        </p:nvSpPr>
        <p:spPr>
          <a:xfrm>
            <a:off x="357158" y="1214422"/>
            <a:ext cx="428628" cy="7858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r>
              <a:rPr lang="el-GR" dirty="0"/>
              <a:t>Προσοχή σε μη ιδανικές συνθήκες: </a:t>
            </a:r>
          </a:p>
          <a:p>
            <a:pPr>
              <a:buNone/>
            </a:pPr>
            <a:r>
              <a:rPr lang="el-GR" dirty="0"/>
              <a:t> νόμος του </a:t>
            </a:r>
            <a:r>
              <a:rPr lang="en-US" dirty="0"/>
              <a:t>Nernst</a:t>
            </a:r>
          </a:p>
          <a:p>
            <a:pPr>
              <a:buNone/>
            </a:pPr>
            <a:r>
              <a:rPr lang="el-GR" dirty="0" err="1"/>
              <a:t>Ε=Ε</a:t>
            </a:r>
            <a:r>
              <a:rPr lang="el-GR" baseline="30000" dirty="0" err="1"/>
              <a:t>ο</a:t>
            </a:r>
            <a:r>
              <a:rPr lang="el-GR" dirty="0"/>
              <a:t> –</a:t>
            </a:r>
            <a:r>
              <a:rPr lang="en-US" dirty="0"/>
              <a:t>(RT/ </a:t>
            </a:r>
            <a:r>
              <a:rPr lang="en-US" dirty="0" err="1"/>
              <a:t>nF</a:t>
            </a:r>
            <a:r>
              <a:rPr lang="en-US" dirty="0"/>
              <a:t>) </a:t>
            </a:r>
            <a:r>
              <a:rPr lang="en-US" dirty="0" err="1"/>
              <a:t>ln</a:t>
            </a:r>
            <a:r>
              <a:rPr lang="en-US" dirty="0"/>
              <a:t> </a:t>
            </a:r>
            <a:r>
              <a:rPr lang="el-GR" dirty="0"/>
              <a:t>α</a:t>
            </a:r>
            <a:r>
              <a:rPr lang="en-US" baseline="-25000" dirty="0"/>
              <a:t>C</a:t>
            </a:r>
            <a:r>
              <a:rPr lang="en-US" baseline="30000" dirty="0"/>
              <a:t>c</a:t>
            </a:r>
            <a:r>
              <a:rPr lang="el-GR" dirty="0"/>
              <a:t>α</a:t>
            </a:r>
            <a:r>
              <a:rPr lang="en-US" baseline="-25000" dirty="0" err="1"/>
              <a:t>D</a:t>
            </a:r>
            <a:r>
              <a:rPr lang="en-US" baseline="30000" dirty="0" err="1"/>
              <a:t>d</a:t>
            </a:r>
            <a:r>
              <a:rPr lang="el-GR" dirty="0"/>
              <a:t>/α</a:t>
            </a:r>
            <a:r>
              <a:rPr lang="en-US" baseline="-25000" dirty="0" err="1"/>
              <a:t>A</a:t>
            </a:r>
            <a:r>
              <a:rPr lang="en-US" baseline="30000" dirty="0" err="1"/>
              <a:t>a</a:t>
            </a:r>
            <a:r>
              <a:rPr lang="el-GR" dirty="0"/>
              <a:t>α</a:t>
            </a:r>
            <a:r>
              <a:rPr lang="en-US" baseline="-25000" dirty="0"/>
              <a:t>B</a:t>
            </a:r>
            <a:r>
              <a:rPr lang="en-US" baseline="30000" dirty="0"/>
              <a:t>b</a:t>
            </a:r>
            <a:r>
              <a:rPr lang="en-US" dirty="0"/>
              <a:t> </a:t>
            </a:r>
          </a:p>
          <a:p>
            <a:pPr>
              <a:buNone/>
            </a:pPr>
            <a:endParaRPr lang="en-US" dirty="0"/>
          </a:p>
          <a:p>
            <a:pPr>
              <a:buNone/>
            </a:pPr>
            <a:r>
              <a:rPr lang="el-GR" dirty="0"/>
              <a:t>Μπορεί να ανατραπεί ο πίνακας.</a:t>
            </a:r>
          </a:p>
          <a:p>
            <a:pPr>
              <a:buNone/>
            </a:pPr>
            <a:endParaRPr lang="el-GR" dirty="0"/>
          </a:p>
          <a:p>
            <a:pPr>
              <a:buNone/>
            </a:pPr>
            <a:r>
              <a:rPr lang="el-GR" dirty="0"/>
              <a:t>Άλλοι παράγοντες: ρύπανση, μεταβολή αγωγιμότητας διαβρωτικού υλικού, κ.ά.</a:t>
            </a:r>
            <a:endParaRPr lang="en-US" dirty="0"/>
          </a:p>
          <a:p>
            <a:pPr>
              <a:buNone/>
            </a:pPr>
            <a:endParaRPr lang="el-GR" dirty="0"/>
          </a:p>
        </p:txBody>
      </p:sp>
      <p:sp>
        <p:nvSpPr>
          <p:cNvPr id="4" name="3 - Καμπύλο δεξιό βέλος"/>
          <p:cNvSpPr/>
          <p:nvPr/>
        </p:nvSpPr>
        <p:spPr>
          <a:xfrm>
            <a:off x="214282" y="1857364"/>
            <a:ext cx="285752"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Περιπτώσεις Διάβρωσης των Μετάλλων  </a:t>
            </a:r>
            <a:br>
              <a:rPr lang="el-GR" dirty="0"/>
            </a:b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t>Μέταλλα στην  ατμόσφαιρα </a:t>
            </a:r>
            <a:endParaRPr lang="el-GR" dirty="0"/>
          </a:p>
          <a:p>
            <a:r>
              <a:rPr lang="el-GR" dirty="0"/>
              <a:t>Οφείλεται στην επίδραση κυρίως του Ο</a:t>
            </a:r>
            <a:r>
              <a:rPr lang="el-GR" baseline="-25000" dirty="0"/>
              <a:t>2</a:t>
            </a:r>
            <a:r>
              <a:rPr lang="el-GR" dirty="0"/>
              <a:t>, σε συνδυασμό με υγρασία και τις διαλυμένες σ’ αυτήν ουσίες, πάνω στα διάφορα μέταλλα. </a:t>
            </a:r>
          </a:p>
          <a:p>
            <a:r>
              <a:rPr lang="el-GR" dirty="0"/>
              <a:t>Εντονότερη διάβρωση των μετάλλων σε παραθαλάσσιες περιοχές (παρουσία αλάτων) ή με ατμοσφαιρική ρύπανση ( παρουσία CO</a:t>
            </a:r>
            <a:r>
              <a:rPr lang="el-GR" baseline="-25000" dirty="0"/>
              <a:t>2</a:t>
            </a:r>
            <a:r>
              <a:rPr lang="el-GR" dirty="0"/>
              <a:t>, SO</a:t>
            </a:r>
            <a:r>
              <a:rPr lang="el-GR" baseline="-25000" dirty="0"/>
              <a:t>2</a:t>
            </a:r>
            <a:r>
              <a:rPr lang="el-GR" dirty="0"/>
              <a:t>, H</a:t>
            </a:r>
            <a:r>
              <a:rPr lang="el-GR" baseline="-25000" dirty="0"/>
              <a:t>2</a:t>
            </a:r>
            <a:r>
              <a:rPr lang="el-GR" dirty="0"/>
              <a:t>S, Ν</a:t>
            </a:r>
            <a:r>
              <a:rPr lang="en-US" baseline="-25000" dirty="0"/>
              <a:t>x</a:t>
            </a:r>
            <a:r>
              <a:rPr lang="el-GR" dirty="0"/>
              <a:t>Ο</a:t>
            </a:r>
            <a:r>
              <a:rPr lang="en-US" baseline="-25000" dirty="0"/>
              <a:t>y</a:t>
            </a:r>
            <a:r>
              <a:rPr lang="el-GR" dirty="0"/>
              <a:t> κλπ.). </a:t>
            </a:r>
          </a:p>
        </p:txBody>
      </p:sp>
    </p:spTree>
    <p:extLst>
      <p:ext uri="{BB962C8B-B14F-4D97-AF65-F5344CB8AC3E}">
        <p14:creationId xmlns:p14="http://schemas.microsoft.com/office/powerpoint/2010/main" val="295653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4168" y="116632"/>
            <a:ext cx="8229600" cy="6126163"/>
          </a:xfrm>
        </p:spPr>
        <p:txBody>
          <a:bodyPr>
            <a:normAutofit/>
          </a:bodyPr>
          <a:lstStyle/>
          <a:p>
            <a:pPr marL="0" indent="0">
              <a:buNone/>
            </a:pPr>
            <a:r>
              <a:rPr lang="el-GR" b="1" dirty="0"/>
              <a:t>Διάβρωση των μετάλλων στο έδαφος </a:t>
            </a:r>
            <a:endParaRPr lang="el-GR" dirty="0"/>
          </a:p>
          <a:p>
            <a:pPr marL="0" indent="0">
              <a:buNone/>
            </a:pPr>
            <a:r>
              <a:rPr lang="el-GR" dirty="0"/>
              <a:t>μέταλλα που έρχονται σε επαφή με το έδαφος. </a:t>
            </a:r>
          </a:p>
          <a:p>
            <a:pPr marL="0" indent="0">
              <a:buNone/>
            </a:pPr>
            <a:r>
              <a:rPr lang="el-GR" dirty="0"/>
              <a:t> </a:t>
            </a:r>
          </a:p>
          <a:p>
            <a:pPr marL="0" indent="0">
              <a:buNone/>
            </a:pPr>
            <a:r>
              <a:rPr lang="el-GR" dirty="0"/>
              <a:t>αφθονούν περιπλανώμενα ηλεκτρικά ρεύματα</a:t>
            </a:r>
          </a:p>
          <a:p>
            <a:pPr marL="0" indent="0">
              <a:buNone/>
            </a:pPr>
            <a:endParaRPr lang="el-GR" dirty="0"/>
          </a:p>
          <a:p>
            <a:pPr marL="0" indent="0">
              <a:buNone/>
            </a:pPr>
            <a:r>
              <a:rPr lang="el-GR" dirty="0"/>
              <a:t>που προκαλούν πραγματικές ηλεκτρολύσεις,</a:t>
            </a:r>
          </a:p>
          <a:p>
            <a:pPr marL="0" indent="0">
              <a:buNone/>
            </a:pPr>
            <a:r>
              <a:rPr lang="el-GR" dirty="0"/>
              <a:t> </a:t>
            </a:r>
          </a:p>
          <a:p>
            <a:pPr marL="0" indent="0">
              <a:buNone/>
            </a:pPr>
            <a:r>
              <a:rPr lang="el-GR" dirty="0"/>
              <a:t>Οι μεταλλικές κατασκευές συμπεριφέρονται σαν ηλεκτρόδια και το νερό με τα διαλυμένα εντός αυτού άλατα σαν ηλεκτρολύτης. </a:t>
            </a:r>
          </a:p>
        </p:txBody>
      </p:sp>
      <p:sp>
        <p:nvSpPr>
          <p:cNvPr id="4" name="Καμπύλο δεξιό βέλος 3"/>
          <p:cNvSpPr/>
          <p:nvPr/>
        </p:nvSpPr>
        <p:spPr>
          <a:xfrm>
            <a:off x="148140" y="2301910"/>
            <a:ext cx="360040"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Καμπύλο δεξιό βέλος 4"/>
          <p:cNvSpPr/>
          <p:nvPr/>
        </p:nvSpPr>
        <p:spPr>
          <a:xfrm>
            <a:off x="107504" y="3645024"/>
            <a:ext cx="360040"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Καμπύλο δεξιό βέλος 5"/>
          <p:cNvSpPr/>
          <p:nvPr/>
        </p:nvSpPr>
        <p:spPr>
          <a:xfrm>
            <a:off x="107504" y="1047253"/>
            <a:ext cx="360040"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18538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8229600" cy="5577483"/>
          </a:xfrm>
        </p:spPr>
        <p:txBody>
          <a:bodyPr/>
          <a:lstStyle/>
          <a:p>
            <a:pPr marL="0" indent="0">
              <a:buNone/>
            </a:pPr>
            <a:r>
              <a:rPr lang="el-GR" b="1" dirty="0"/>
              <a:t>Διάβρωση από διαλύματα (χημική διάβρωση)</a:t>
            </a:r>
            <a:r>
              <a:rPr lang="el-GR" dirty="0"/>
              <a:t>. </a:t>
            </a:r>
          </a:p>
          <a:p>
            <a:pPr marL="0" indent="0">
              <a:buNone/>
            </a:pPr>
            <a:endParaRPr lang="el-GR" dirty="0"/>
          </a:p>
          <a:p>
            <a:pPr marL="0" indent="0">
              <a:buNone/>
            </a:pPr>
            <a:r>
              <a:rPr lang="el-GR" dirty="0"/>
              <a:t>Χημική επίδραση, επί των μετάλλων, ουσιών που είναι διαλυμένες. </a:t>
            </a:r>
          </a:p>
          <a:p>
            <a:pPr marL="0" indent="0">
              <a:buNone/>
            </a:pPr>
            <a:endParaRPr lang="el-GR" dirty="0"/>
          </a:p>
          <a:p>
            <a:pPr marL="0" indent="0">
              <a:buNone/>
            </a:pPr>
            <a:r>
              <a:rPr lang="el-GR" dirty="0"/>
              <a:t>π.χ. </a:t>
            </a:r>
            <a:r>
              <a:rPr lang="el-GR" dirty="0" err="1"/>
              <a:t>Ζn</a:t>
            </a:r>
            <a:r>
              <a:rPr lang="el-GR" dirty="0"/>
              <a:t> + H</a:t>
            </a:r>
            <a:r>
              <a:rPr lang="el-GR" baseline="-25000" dirty="0"/>
              <a:t>2</a:t>
            </a:r>
            <a:r>
              <a:rPr lang="el-GR" dirty="0"/>
              <a:t>SO</a:t>
            </a:r>
            <a:r>
              <a:rPr lang="el-GR" baseline="-25000" dirty="0"/>
              <a:t>4</a:t>
            </a:r>
            <a:r>
              <a:rPr lang="el-GR" dirty="0"/>
              <a:t> → ZnSO</a:t>
            </a:r>
            <a:r>
              <a:rPr lang="el-GR" baseline="-25000" dirty="0"/>
              <a:t>4</a:t>
            </a:r>
            <a:r>
              <a:rPr lang="el-GR" dirty="0"/>
              <a:t> + Η</a:t>
            </a:r>
            <a:r>
              <a:rPr lang="el-GR" baseline="-25000" dirty="0"/>
              <a:t>2</a:t>
            </a:r>
            <a:r>
              <a:rPr lang="el-GR" dirty="0"/>
              <a:t> </a:t>
            </a:r>
          </a:p>
        </p:txBody>
      </p:sp>
    </p:spTree>
    <p:extLst>
      <p:ext uri="{BB962C8B-B14F-4D97-AF65-F5344CB8AC3E}">
        <p14:creationId xmlns:p14="http://schemas.microsoft.com/office/powerpoint/2010/main" val="261267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Παράγοντες που Επηρεάζουν τη Διάβρωση </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b="1" dirty="0"/>
              <a:t>Η δραστικότητα του μετάλλου </a:t>
            </a:r>
            <a:endParaRPr lang="el-GR" dirty="0"/>
          </a:p>
          <a:p>
            <a:pPr marL="0" indent="0">
              <a:buNone/>
            </a:pPr>
            <a:r>
              <a:rPr lang="el-GR" dirty="0"/>
              <a:t> πιο μεγάλο το κανονικό δυναμικό αναγωγής ενός μετάλλου, τόσο λιγότερο δραστικό είναι, τόσο πιο δύσκολα οξειδώνεται και επομένως τόσο πιο πολύ αντέχει στη διάβρωση. </a:t>
            </a:r>
          </a:p>
          <a:p>
            <a:endParaRPr lang="el-GR" dirty="0"/>
          </a:p>
          <a:p>
            <a:r>
              <a:rPr lang="el-GR" dirty="0"/>
              <a:t>Εξαιρέσεις: το </a:t>
            </a:r>
            <a:r>
              <a:rPr lang="el-GR" dirty="0" err="1"/>
              <a:t>Cr</a:t>
            </a:r>
            <a:r>
              <a:rPr lang="el-GR" dirty="0"/>
              <a:t> (</a:t>
            </a:r>
            <a:r>
              <a:rPr lang="el-GR" dirty="0" err="1"/>
              <a:t>Εο</a:t>
            </a:r>
            <a:r>
              <a:rPr lang="el-GR" dirty="0"/>
              <a:t>=-0,70V), ο </a:t>
            </a:r>
            <a:r>
              <a:rPr lang="el-GR" dirty="0" err="1"/>
              <a:t>Zn</a:t>
            </a:r>
            <a:r>
              <a:rPr lang="el-GR" dirty="0"/>
              <a:t> (</a:t>
            </a:r>
            <a:r>
              <a:rPr lang="el-GR" dirty="0" err="1"/>
              <a:t>Eo</a:t>
            </a:r>
            <a:r>
              <a:rPr lang="el-GR" dirty="0"/>
              <a:t> =-0,76V), το </a:t>
            </a:r>
            <a:r>
              <a:rPr lang="el-GR" dirty="0" err="1"/>
              <a:t>Ti</a:t>
            </a:r>
            <a:r>
              <a:rPr lang="el-GR" dirty="0"/>
              <a:t> (</a:t>
            </a:r>
            <a:r>
              <a:rPr lang="el-GR" dirty="0" err="1"/>
              <a:t>Εο</a:t>
            </a:r>
            <a:r>
              <a:rPr lang="el-GR" dirty="0"/>
              <a:t> = -0,89V) και το ΑΙ (</a:t>
            </a:r>
            <a:r>
              <a:rPr lang="el-GR" dirty="0" err="1"/>
              <a:t>Εο</a:t>
            </a:r>
            <a:r>
              <a:rPr lang="el-GR" dirty="0"/>
              <a:t> = -1,69 V) αντέχουν περισσότερο στη διάβρωση από τον </a:t>
            </a:r>
            <a:r>
              <a:rPr lang="el-GR" dirty="0" err="1"/>
              <a:t>Fe</a:t>
            </a:r>
            <a:r>
              <a:rPr lang="el-GR" dirty="0"/>
              <a:t> (</a:t>
            </a:r>
            <a:r>
              <a:rPr lang="el-GR" dirty="0" err="1"/>
              <a:t>Εο</a:t>
            </a:r>
            <a:r>
              <a:rPr lang="el-GR" dirty="0"/>
              <a:t> = -0,44V). Λόγω κάλυψης της επιφάνειας τους, από ένα αδιάλυτο και ελάχιστα δραστικό στρώμα οξειδίου, συνεκτικό και με καλή πρόσφυση στην επιφάνεια του μετάλλου, το οποίο εμποδίζει τη περαιτέρω σε βάθος οξείδωση των μετάλλων. </a:t>
            </a:r>
          </a:p>
          <a:p>
            <a:endParaRPr lang="el-GR" dirty="0"/>
          </a:p>
        </p:txBody>
      </p:sp>
    </p:spTree>
    <p:extLst>
      <p:ext uri="{BB962C8B-B14F-4D97-AF65-F5344CB8AC3E}">
        <p14:creationId xmlns:p14="http://schemas.microsoft.com/office/powerpoint/2010/main" val="375986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692696"/>
            <a:ext cx="8229600" cy="5472607"/>
          </a:xfrm>
        </p:spPr>
        <p:txBody>
          <a:bodyPr>
            <a:normAutofit fontScale="70000" lnSpcReduction="20000"/>
          </a:bodyPr>
          <a:lstStyle/>
          <a:p>
            <a:r>
              <a:rPr lang="el-GR" b="1" dirty="0"/>
              <a:t>Οι συγκεντρώσεις οξειδωτικών ουσιών στο περιβάλλον του μετάλλου </a:t>
            </a:r>
            <a:endParaRPr lang="el-GR" dirty="0"/>
          </a:p>
          <a:p>
            <a:pPr marL="0" indent="0">
              <a:buNone/>
            </a:pPr>
            <a:r>
              <a:rPr lang="el-GR" dirty="0"/>
              <a:t>οξειδωτικές ουσίες στο περιβάλλον επιταχύνουν τη διάβρωση του. </a:t>
            </a:r>
          </a:p>
          <a:p>
            <a:pPr marL="0" indent="0">
              <a:buNone/>
            </a:pPr>
            <a:endParaRPr lang="el-GR" dirty="0"/>
          </a:p>
          <a:p>
            <a:r>
              <a:rPr lang="el-GR" b="1" dirty="0"/>
              <a:t>Η οξύτητα του περιβάλλοντος του μετάλλου </a:t>
            </a:r>
            <a:endParaRPr lang="el-GR" dirty="0"/>
          </a:p>
          <a:p>
            <a:pPr marL="0" indent="0">
              <a:buNone/>
            </a:pPr>
            <a:r>
              <a:rPr lang="el-GR" dirty="0"/>
              <a:t>Κατά την επαφή μετάλλου με διαλύματα, υπάρχει τάση του μετάλλου να διαβρωθεί αντικαθιστώντας τα ιόντα υδρογόνου του διαλύματος. </a:t>
            </a:r>
          </a:p>
          <a:p>
            <a:pPr marL="0" indent="0">
              <a:buNone/>
            </a:pPr>
            <a:endParaRPr lang="el-GR" dirty="0"/>
          </a:p>
          <a:p>
            <a:r>
              <a:rPr lang="el-GR" b="1" dirty="0"/>
              <a:t>Η αγωγιμότητα του διαβρωτικού περιβάλλοντος </a:t>
            </a:r>
            <a:endParaRPr lang="el-GR" dirty="0"/>
          </a:p>
          <a:p>
            <a:pPr marL="0" indent="0">
              <a:buNone/>
            </a:pPr>
            <a:r>
              <a:rPr lang="el-GR" dirty="0"/>
              <a:t>Μεγαλύτερη αγωγιμότητα του διαβρωτικού περιβάλλοντος, τόσο μεγαλύτερη είναι η διάβρωση (π.χ. θαλασσινό νερό)</a:t>
            </a:r>
          </a:p>
          <a:p>
            <a:pPr marL="0" indent="0">
              <a:buNone/>
            </a:pPr>
            <a:endParaRPr lang="el-GR" dirty="0"/>
          </a:p>
          <a:p>
            <a:r>
              <a:rPr lang="el-GR" b="1" dirty="0"/>
              <a:t>Η ταχύτητα ροής του ρευστού (αέρας ή υγρό) που περιβάλλει το μέταλλο </a:t>
            </a:r>
            <a:endParaRPr lang="el-GR" dirty="0"/>
          </a:p>
          <a:p>
            <a:pPr marL="0" indent="0">
              <a:buNone/>
            </a:pPr>
            <a:r>
              <a:rPr lang="el-GR" dirty="0"/>
              <a:t>Η αύξηση της ταχύτητας του ρευστού που περιβάλλει ένα μέταλλο, τείνει να επιταχύνει τη διάβρωση του. </a:t>
            </a:r>
          </a:p>
          <a:p>
            <a:pPr marL="0" indent="0">
              <a:buNone/>
            </a:pPr>
            <a:endParaRPr lang="el-GR" dirty="0"/>
          </a:p>
        </p:txBody>
      </p:sp>
    </p:spTree>
    <p:extLst>
      <p:ext uri="{BB962C8B-B14F-4D97-AF65-F5344CB8AC3E}">
        <p14:creationId xmlns:p14="http://schemas.microsoft.com/office/powerpoint/2010/main" val="421879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Διάβρωση στα μέταλλα</a:t>
            </a:r>
          </a:p>
        </p:txBody>
      </p:sp>
      <p:sp>
        <p:nvSpPr>
          <p:cNvPr id="3" name="2 - Θέση περιεχομένου"/>
          <p:cNvSpPr>
            <a:spLocks noGrp="1"/>
          </p:cNvSpPr>
          <p:nvPr>
            <p:ph idx="1"/>
          </p:nvPr>
        </p:nvSpPr>
        <p:spPr>
          <a:xfrm>
            <a:off x="214282" y="1600200"/>
            <a:ext cx="8929718" cy="4525963"/>
          </a:xfrm>
        </p:spPr>
        <p:txBody>
          <a:bodyPr>
            <a:normAutofit lnSpcReduction="10000"/>
          </a:bodyPr>
          <a:lstStyle/>
          <a:p>
            <a:r>
              <a:rPr lang="el-GR" dirty="0"/>
              <a:t>Ποσοστό φθοράς</a:t>
            </a:r>
          </a:p>
          <a:p>
            <a:pPr>
              <a:buNone/>
            </a:pPr>
            <a:r>
              <a:rPr lang="el-GR" dirty="0"/>
              <a:t>Ηλεκτροχημικές &gt; Χημικές &gt; Μηχανικές &gt; Βιολογικές</a:t>
            </a:r>
          </a:p>
          <a:p>
            <a:endParaRPr lang="el-GR" dirty="0"/>
          </a:p>
          <a:p>
            <a:r>
              <a:rPr lang="el-GR" dirty="0"/>
              <a:t>Ταχύτητα</a:t>
            </a:r>
          </a:p>
          <a:p>
            <a:pPr>
              <a:buNone/>
            </a:pPr>
            <a:r>
              <a:rPr lang="el-GR" dirty="0"/>
              <a:t>Μηχανικές &gt; Χημικές &gt; Ηλεκτροχημικές &gt; Βιολογικές</a:t>
            </a:r>
          </a:p>
          <a:p>
            <a:endParaRPr lang="el-GR" dirty="0"/>
          </a:p>
          <a:p>
            <a:r>
              <a:rPr lang="el-GR" dirty="0"/>
              <a:t>Συχνότητα</a:t>
            </a:r>
          </a:p>
          <a:p>
            <a:pPr>
              <a:buNone/>
            </a:pPr>
            <a:r>
              <a:rPr lang="el-GR" dirty="0"/>
              <a:t>Ηλεκτροχημικές &gt; Μηχανικές &gt; Χημικές &gt; Βιολογικές</a:t>
            </a:r>
          </a:p>
          <a:p>
            <a:pPr>
              <a:buNone/>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836712"/>
            <a:ext cx="8229600" cy="5544615"/>
          </a:xfrm>
        </p:spPr>
        <p:txBody>
          <a:bodyPr>
            <a:normAutofit fontScale="70000" lnSpcReduction="20000"/>
          </a:bodyPr>
          <a:lstStyle/>
          <a:p>
            <a:pPr marL="0" indent="0">
              <a:buNone/>
            </a:pPr>
            <a:r>
              <a:rPr lang="el-GR" b="1" dirty="0"/>
              <a:t>Η θερμοκρασία του μετάλλου </a:t>
            </a:r>
            <a:endParaRPr lang="el-GR" dirty="0"/>
          </a:p>
          <a:p>
            <a:r>
              <a:rPr lang="el-GR" dirty="0"/>
              <a:t>Είναι γνωστό ότι οι χημικές αντιδράσεις επιταχύνονται με την αύξηση της θερμοκρασίας, ομοίως και με την διάβρωση.</a:t>
            </a:r>
          </a:p>
          <a:p>
            <a:pPr marL="0" indent="0">
              <a:buNone/>
            </a:pPr>
            <a:endParaRPr lang="el-GR" b="1" dirty="0"/>
          </a:p>
          <a:p>
            <a:pPr marL="0" indent="0">
              <a:buNone/>
            </a:pPr>
            <a:r>
              <a:rPr lang="el-GR" b="1" dirty="0"/>
              <a:t>Η δημιουργία παθητικών στρωμάτων στην επιφάνεια του μετάλλου </a:t>
            </a:r>
            <a:endParaRPr lang="el-GR" dirty="0"/>
          </a:p>
          <a:p>
            <a:r>
              <a:rPr lang="el-GR" dirty="0"/>
              <a:t>Παθητικά στρώματα, τα οποία είναι είτε αδιαπέραστα και αδρανή, οπότε εμποδίζουν τη διάβρωση να προχωρήσει, είτε διαπερατά, οπότε η διάβρωση συνεχίζεται. </a:t>
            </a:r>
          </a:p>
          <a:p>
            <a:pPr marL="0" indent="0">
              <a:buNone/>
            </a:pPr>
            <a:endParaRPr lang="el-GR" b="1" dirty="0"/>
          </a:p>
          <a:p>
            <a:pPr marL="0" indent="0">
              <a:buNone/>
            </a:pPr>
            <a:r>
              <a:rPr lang="el-GR" b="1" dirty="0"/>
              <a:t>Η ανομοιογένεια της επιφάνειας του υλικού </a:t>
            </a:r>
            <a:endParaRPr lang="el-GR" dirty="0"/>
          </a:p>
          <a:p>
            <a:r>
              <a:rPr lang="el-GR" dirty="0"/>
              <a:t>Ακαθαρσίες, ρύπανση στην επιφάνεια του υλικού επιφανειακές ανωμαλίες (προεξοχές). </a:t>
            </a:r>
          </a:p>
          <a:p>
            <a:pPr marL="0" indent="0">
              <a:buNone/>
            </a:pPr>
            <a:endParaRPr lang="el-GR" b="1" dirty="0"/>
          </a:p>
          <a:p>
            <a:pPr marL="0" indent="0">
              <a:buNone/>
            </a:pPr>
            <a:r>
              <a:rPr lang="el-GR" b="1" dirty="0"/>
              <a:t>Η ύπαρξη μηχανικών τάσεων </a:t>
            </a:r>
          </a:p>
          <a:p>
            <a:pPr marL="0" indent="0">
              <a:buNone/>
            </a:pPr>
            <a:endParaRPr lang="el-GR" dirty="0"/>
          </a:p>
          <a:p>
            <a:pPr marL="0" indent="0">
              <a:buNone/>
            </a:pPr>
            <a:r>
              <a:rPr lang="el-GR" b="1" dirty="0"/>
              <a:t>Η ύπαρξη </a:t>
            </a:r>
            <a:r>
              <a:rPr lang="el-GR" b="1" dirty="0" err="1"/>
              <a:t>τριεπιφανειών</a:t>
            </a:r>
            <a:r>
              <a:rPr lang="el-GR" b="1" dirty="0"/>
              <a:t> </a:t>
            </a:r>
            <a:endParaRPr lang="el-GR" dirty="0"/>
          </a:p>
        </p:txBody>
      </p:sp>
    </p:spTree>
    <p:extLst>
      <p:ext uri="{BB962C8B-B14F-4D97-AF65-F5344CB8AC3E}">
        <p14:creationId xmlns:p14="http://schemas.microsoft.com/office/powerpoint/2010/main" val="192628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Αντιδιαβρωτική Προστασία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Χρήση μετάλλων υψηλής καθαρότητας </a:t>
            </a:r>
            <a:endParaRPr lang="el-GR" dirty="0"/>
          </a:p>
          <a:p>
            <a:pPr marL="0" indent="0">
              <a:buNone/>
            </a:pPr>
            <a:r>
              <a:rPr lang="el-GR" dirty="0"/>
              <a:t>Αποφυγή δημιουργίας γαλβανικών στοιχείων διάβρωσης μέσα στο μεταλλικό σώμα εξαιτίας της διαφοράς στα δυναμικά αναγωγής μεταξύ του καθαρού μετάλλου και των διαφόρων προσμίξεων. </a:t>
            </a:r>
          </a:p>
          <a:p>
            <a:pPr marL="0" indent="0">
              <a:buNone/>
            </a:pPr>
            <a:endParaRPr lang="el-GR" dirty="0"/>
          </a:p>
          <a:p>
            <a:r>
              <a:rPr lang="el-GR" b="1" dirty="0"/>
              <a:t>Λείανση των επιφανειών </a:t>
            </a:r>
            <a:endParaRPr lang="el-GR" dirty="0"/>
          </a:p>
          <a:p>
            <a:pPr marL="0" indent="0">
              <a:buNone/>
            </a:pPr>
            <a:r>
              <a:rPr lang="el-GR" dirty="0"/>
              <a:t>Αποφεύγεται η δημιουργία ανοδικών και καθοδικών περιοχών μέσα στο ίδιο το μέταλλο. </a:t>
            </a:r>
          </a:p>
        </p:txBody>
      </p:sp>
    </p:spTree>
    <p:extLst>
      <p:ext uri="{BB962C8B-B14F-4D97-AF65-F5344CB8AC3E}">
        <p14:creationId xmlns:p14="http://schemas.microsoft.com/office/powerpoint/2010/main" val="319111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8229600" cy="5577483"/>
          </a:xfrm>
        </p:spPr>
        <p:txBody>
          <a:bodyPr>
            <a:normAutofit/>
          </a:bodyPr>
          <a:lstStyle/>
          <a:p>
            <a:r>
              <a:rPr lang="el-GR" b="1" dirty="0"/>
              <a:t>Θερμική κατεργασία των μετάλλων </a:t>
            </a:r>
            <a:endParaRPr lang="el-GR" dirty="0"/>
          </a:p>
          <a:p>
            <a:pPr marL="0" indent="0">
              <a:buNone/>
            </a:pPr>
            <a:r>
              <a:rPr lang="el-GR" dirty="0"/>
              <a:t>Άρση των κατάλοιπων τάσεων (στρέβλωση κρυσταλλικού πλέγματος) που προήλθαν από μηχανική καταπόνηση. </a:t>
            </a:r>
          </a:p>
          <a:p>
            <a:endParaRPr lang="el-GR" b="1" dirty="0"/>
          </a:p>
          <a:p>
            <a:r>
              <a:rPr lang="el-GR" b="1" dirty="0"/>
              <a:t>Αποφυγή επαφής μετάλλων με μεγάλη διαφορά στο δυναμικό αναγωγής </a:t>
            </a:r>
            <a:endParaRPr lang="el-GR" dirty="0"/>
          </a:p>
        </p:txBody>
      </p:sp>
    </p:spTree>
    <p:extLst>
      <p:ext uri="{BB962C8B-B14F-4D97-AF65-F5344CB8AC3E}">
        <p14:creationId xmlns:p14="http://schemas.microsoft.com/office/powerpoint/2010/main" val="224248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2"/>
            <a:ext cx="8229600" cy="6192688"/>
          </a:xfrm>
        </p:spPr>
        <p:txBody>
          <a:bodyPr>
            <a:normAutofit fontScale="55000" lnSpcReduction="20000"/>
          </a:bodyPr>
          <a:lstStyle/>
          <a:p>
            <a:r>
              <a:rPr lang="el-GR" b="1" dirty="0"/>
              <a:t>Επιφανειακές κατεργασίες των μετάλλων </a:t>
            </a:r>
            <a:endParaRPr lang="el-GR" dirty="0"/>
          </a:p>
          <a:p>
            <a:pPr marL="0" indent="0">
              <a:buNone/>
            </a:pPr>
            <a:r>
              <a:rPr lang="el-GR" dirty="0"/>
              <a:t>Κατεργασία με ειδικές ουσίες (π.χ. φωσφορικά ή χρωμικά διαλύματα), προς σχηματισμό στην επιφάνεια του προστατευτικά επιστρώματα, αποτελούμενα από οξείδια ή από αδιάλυτα άλατα. </a:t>
            </a:r>
          </a:p>
          <a:p>
            <a:pPr marL="0" indent="0">
              <a:buNone/>
            </a:pPr>
            <a:endParaRPr lang="el-GR" dirty="0"/>
          </a:p>
          <a:p>
            <a:r>
              <a:rPr lang="el-GR" b="1" dirty="0" err="1"/>
              <a:t>Παθητικοποιητές</a:t>
            </a:r>
            <a:r>
              <a:rPr lang="el-GR" b="1" dirty="0"/>
              <a:t> </a:t>
            </a:r>
            <a:endParaRPr lang="el-GR" dirty="0"/>
          </a:p>
          <a:p>
            <a:pPr marL="0" indent="0">
              <a:buNone/>
            </a:pPr>
            <a:r>
              <a:rPr lang="el-GR" dirty="0"/>
              <a:t>Ανόργανες ή οργανικές ουσίες, που προκαλούν, με διάφορες αντιδράσεις, </a:t>
            </a:r>
            <a:r>
              <a:rPr lang="el-GR" dirty="0" err="1"/>
              <a:t>παθητικοποίηση</a:t>
            </a:r>
            <a:r>
              <a:rPr lang="el-GR" dirty="0"/>
              <a:t> της επιφάνειας του μετάλλου, που πρόκειται να προστατευθεί. Για παράδειγμα η προστασία των σωληνώσεων χάλυβα για την κυκλοφορία του νερού ψύξης στις χημικές εγκαταστάσεις γίνεται με την προσθήκη στο νερό μικρής ποσότητας χρωμιούχου νατρίου (0,003% </a:t>
            </a:r>
            <a:r>
              <a:rPr lang="el-GR" dirty="0" err="1"/>
              <a:t>κ.β</a:t>
            </a:r>
            <a:r>
              <a:rPr lang="el-GR" dirty="0"/>
              <a:t>.), το οποίο προκαλεί την εσωτερική </a:t>
            </a:r>
            <a:r>
              <a:rPr lang="el-GR" dirty="0" err="1"/>
              <a:t>παθητικοποίηση</a:t>
            </a:r>
            <a:r>
              <a:rPr lang="el-GR" dirty="0"/>
              <a:t> των σωληνώσεων. </a:t>
            </a:r>
          </a:p>
          <a:p>
            <a:pPr marL="0" indent="0">
              <a:buNone/>
            </a:pPr>
            <a:endParaRPr lang="el-GR" b="1" dirty="0"/>
          </a:p>
          <a:p>
            <a:pPr marL="0" indent="0">
              <a:buNone/>
            </a:pPr>
            <a:r>
              <a:rPr lang="el-GR" b="1" dirty="0" err="1"/>
              <a:t>Θυσιαζόμενα</a:t>
            </a:r>
            <a:r>
              <a:rPr lang="el-GR" b="1" dirty="0"/>
              <a:t> ηλεκτρόδια </a:t>
            </a:r>
            <a:endParaRPr lang="el-GR" dirty="0"/>
          </a:p>
          <a:p>
            <a:pPr marL="0" indent="0">
              <a:buNone/>
            </a:pPr>
            <a:r>
              <a:rPr lang="el-GR" dirty="0"/>
              <a:t>Η σύνδεση της κατασκευής με κάποιο δραστικότερο μέταλλο. Με τον τρόπο αυτό δημιουργείται ένα γαλβανικό στοιχείο, στο οποίο διαβρώνεται το δραστικότερο (</a:t>
            </a:r>
            <a:r>
              <a:rPr lang="el-GR" dirty="0" err="1"/>
              <a:t>θυσιαζόμενο</a:t>
            </a:r>
            <a:r>
              <a:rPr lang="el-GR" dirty="0"/>
              <a:t>) μέταλλο στη θέση του υπό προστασία μετάλλου. </a:t>
            </a:r>
          </a:p>
          <a:p>
            <a:pPr marL="0" indent="0">
              <a:buNone/>
            </a:pPr>
            <a:endParaRPr lang="el-GR" dirty="0"/>
          </a:p>
          <a:p>
            <a:pPr marL="0" indent="0">
              <a:buNone/>
            </a:pPr>
            <a:r>
              <a:rPr lang="el-GR" b="1" dirty="0"/>
              <a:t>Καθοδική προστασία </a:t>
            </a:r>
          </a:p>
          <a:p>
            <a:pPr marL="0" indent="0">
              <a:buNone/>
            </a:pPr>
            <a:r>
              <a:rPr lang="el-GR" dirty="0"/>
              <a:t>Η υπό προστασία κατασκευή συνδέεται με τον αρνητικό πόλο μιας πηγής συνεχούς ρεύματος κατάλληλης τάσης και γίνεται καθοδική, σε σχέση με κατάλληλα ηλεκτρόδια (άνοδοι), που συνδέονται με τον θετικό πόλο της πηγής και τοποθετούνται στο έδαφος κοντά σ’ αυτή (σχήμα). Με τη συνδεσμολογία εξουδετερώνεται το δυναμικό διάβρωσης. Ακριβή διαδικασία.</a:t>
            </a:r>
          </a:p>
        </p:txBody>
      </p:sp>
    </p:spTree>
    <p:extLst>
      <p:ext uri="{BB962C8B-B14F-4D97-AF65-F5344CB8AC3E}">
        <p14:creationId xmlns:p14="http://schemas.microsoft.com/office/powerpoint/2010/main" val="292850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548680"/>
            <a:ext cx="8229600" cy="5030019"/>
          </a:xfrm>
        </p:spPr>
        <p:txBody>
          <a:bodyPr>
            <a:normAutofit fontScale="85000" lnSpcReduction="10000"/>
          </a:bodyPr>
          <a:lstStyle/>
          <a:p>
            <a:r>
              <a:rPr lang="el-GR" b="1" dirty="0"/>
              <a:t>Μεταλλικές Επικαλύψεις </a:t>
            </a:r>
            <a:endParaRPr lang="el-GR" dirty="0"/>
          </a:p>
          <a:p>
            <a:pPr marL="0" indent="0">
              <a:buNone/>
            </a:pPr>
            <a:r>
              <a:rPr lang="el-GR" dirty="0"/>
              <a:t>Η επικάλυψη με δραστικότερο μέταλλο που </a:t>
            </a:r>
            <a:r>
              <a:rPr lang="el-GR" dirty="0" err="1"/>
              <a:t>αυτοπροστατεύεται</a:t>
            </a:r>
            <a:r>
              <a:rPr lang="el-GR" dirty="0"/>
              <a:t> παθητικά π.χ. </a:t>
            </a:r>
            <a:r>
              <a:rPr lang="el-GR" dirty="0" err="1"/>
              <a:t>επιψευδαργύρωση</a:t>
            </a:r>
            <a:r>
              <a:rPr lang="el-GR" dirty="0"/>
              <a:t> σιδήρου (γαλβανισμός), ακόμη και εάν φθαρεί εξακολουθεί να παρέχει προστασία, γιατί δημιουργείται γαλβανικό στοιχείο </a:t>
            </a:r>
            <a:r>
              <a:rPr lang="el-GR" dirty="0" err="1"/>
              <a:t>Zn</a:t>
            </a:r>
            <a:r>
              <a:rPr lang="el-GR" dirty="0"/>
              <a:t>/</a:t>
            </a:r>
            <a:r>
              <a:rPr lang="el-GR" dirty="0" err="1"/>
              <a:t>Fe</a:t>
            </a:r>
            <a:r>
              <a:rPr lang="el-GR" dirty="0"/>
              <a:t>, όπου ο δραστικότερος </a:t>
            </a:r>
            <a:r>
              <a:rPr lang="el-GR" dirty="0" err="1"/>
              <a:t>Ζη</a:t>
            </a:r>
            <a:r>
              <a:rPr lang="el-GR" dirty="0"/>
              <a:t> θυσιάζεται προς όφελος του </a:t>
            </a:r>
            <a:r>
              <a:rPr lang="el-GR" dirty="0" err="1"/>
              <a:t>Fe</a:t>
            </a:r>
            <a:r>
              <a:rPr lang="el-GR" dirty="0"/>
              <a:t>. </a:t>
            </a:r>
          </a:p>
          <a:p>
            <a:r>
              <a:rPr lang="el-GR" b="1" dirty="0"/>
              <a:t>Μη μεταλλικές επικαλύψεις </a:t>
            </a:r>
            <a:endParaRPr lang="el-GR" dirty="0"/>
          </a:p>
          <a:p>
            <a:pPr marL="0" indent="0">
              <a:buNone/>
            </a:pPr>
            <a:r>
              <a:rPr lang="el-GR" dirty="0"/>
              <a:t>Το μέταλλο, που πρόκειται να προστατευθεί από τη διάβρωση, επικαλύπτεται με μη μεταλλικά υλικά (π.χ. βερνίκια, σμάλτα, γυαλιά, πλαστικά </a:t>
            </a:r>
            <a:r>
              <a:rPr lang="el-GR" dirty="0" err="1"/>
              <a:t>κ.λ.π</a:t>
            </a:r>
            <a:r>
              <a:rPr lang="el-GR" dirty="0"/>
              <a:t>.), τα οποία είναι ανθεκτικά στο διαβρωτικό περιβάλλον. </a:t>
            </a:r>
          </a:p>
        </p:txBody>
      </p:sp>
    </p:spTree>
    <p:extLst>
      <p:ext uri="{BB962C8B-B14F-4D97-AF65-F5344CB8AC3E}">
        <p14:creationId xmlns:p14="http://schemas.microsoft.com/office/powerpoint/2010/main" val="248822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Προϊόντα διάβρωσης</a:t>
            </a:r>
            <a:br>
              <a:rPr lang="el-GR" dirty="0"/>
            </a:br>
            <a:endParaRPr lang="el-GR" dirty="0"/>
          </a:p>
        </p:txBody>
      </p:sp>
      <p:sp>
        <p:nvSpPr>
          <p:cNvPr id="3" name="2 - Θέση περιεχομένου"/>
          <p:cNvSpPr>
            <a:spLocks noGrp="1"/>
          </p:cNvSpPr>
          <p:nvPr>
            <p:ph idx="1"/>
          </p:nvPr>
        </p:nvSpPr>
        <p:spPr/>
        <p:txBody>
          <a:bodyPr>
            <a:normAutofit fontScale="92500" lnSpcReduction="20000"/>
          </a:bodyPr>
          <a:lstStyle/>
          <a:p>
            <a:pPr>
              <a:buFont typeface="Wingdings" pitchFamily="2" charset="2"/>
              <a:buChar char="ü"/>
            </a:pPr>
            <a:r>
              <a:rPr lang="el-GR" dirty="0"/>
              <a:t>Χάλυβας</a:t>
            </a:r>
          </a:p>
          <a:p>
            <a:r>
              <a:rPr lang="en-US" dirty="0" err="1"/>
              <a:t>FeO</a:t>
            </a:r>
            <a:r>
              <a:rPr lang="en-US" dirty="0"/>
              <a:t>: </a:t>
            </a:r>
            <a:r>
              <a:rPr lang="el-GR" dirty="0"/>
              <a:t>άχρωμο, διαφανές ή μαύρο</a:t>
            </a:r>
            <a:endParaRPr lang="en-US" dirty="0"/>
          </a:p>
          <a:p>
            <a:r>
              <a:rPr lang="en-US" dirty="0"/>
              <a:t>Fe</a:t>
            </a:r>
            <a:r>
              <a:rPr lang="en-US" baseline="-25000" dirty="0"/>
              <a:t>3</a:t>
            </a:r>
            <a:r>
              <a:rPr lang="en-US" dirty="0"/>
              <a:t>O</a:t>
            </a:r>
            <a:r>
              <a:rPr lang="en-US" baseline="-25000" dirty="0"/>
              <a:t>4</a:t>
            </a:r>
            <a:r>
              <a:rPr lang="en-US" dirty="0"/>
              <a:t>:</a:t>
            </a:r>
            <a:r>
              <a:rPr lang="el-GR" dirty="0"/>
              <a:t> μαύρο ή κοκκινόμαυρο</a:t>
            </a:r>
            <a:endParaRPr lang="en-US" dirty="0"/>
          </a:p>
          <a:p>
            <a:r>
              <a:rPr lang="en-US" dirty="0"/>
              <a:t>Fe</a:t>
            </a:r>
            <a:r>
              <a:rPr lang="en-US" baseline="-25000" dirty="0"/>
              <a:t>2</a:t>
            </a:r>
            <a:r>
              <a:rPr lang="en-US" dirty="0"/>
              <a:t>O</a:t>
            </a:r>
            <a:r>
              <a:rPr lang="en-US" baseline="-25000" dirty="0"/>
              <a:t>3</a:t>
            </a:r>
            <a:r>
              <a:rPr lang="en-US" dirty="0"/>
              <a:t>:</a:t>
            </a:r>
            <a:r>
              <a:rPr lang="el-GR" dirty="0"/>
              <a:t>κοκκινόμαυρο ή μαύρο</a:t>
            </a:r>
            <a:endParaRPr lang="en-US" dirty="0"/>
          </a:p>
          <a:p>
            <a:r>
              <a:rPr lang="en-US" dirty="0"/>
              <a:t>Fe(OH)</a:t>
            </a:r>
            <a:r>
              <a:rPr lang="en-US" baseline="-25000" dirty="0"/>
              <a:t>2</a:t>
            </a:r>
            <a:r>
              <a:rPr lang="en-US" dirty="0"/>
              <a:t>:</a:t>
            </a:r>
            <a:r>
              <a:rPr lang="el-GR" dirty="0"/>
              <a:t> πράσινο ή άσπρο</a:t>
            </a:r>
            <a:endParaRPr lang="en-US" dirty="0"/>
          </a:p>
          <a:p>
            <a:r>
              <a:rPr lang="en-US" dirty="0"/>
              <a:t>Fe(OH)</a:t>
            </a:r>
            <a:r>
              <a:rPr lang="en-US" baseline="-25000" dirty="0"/>
              <a:t>3</a:t>
            </a:r>
            <a:r>
              <a:rPr lang="en-US" dirty="0"/>
              <a:t>:</a:t>
            </a:r>
            <a:r>
              <a:rPr lang="el-GR" dirty="0"/>
              <a:t> Καστανέρυθρο</a:t>
            </a:r>
            <a:endParaRPr lang="en-US" dirty="0"/>
          </a:p>
          <a:p>
            <a:r>
              <a:rPr lang="en-US" dirty="0" err="1"/>
              <a:t>FeOOH</a:t>
            </a:r>
            <a:r>
              <a:rPr lang="en-US" dirty="0"/>
              <a:t>:</a:t>
            </a:r>
            <a:r>
              <a:rPr lang="el-GR" dirty="0"/>
              <a:t> Καστανέρυθρο</a:t>
            </a:r>
          </a:p>
          <a:p>
            <a:pPr>
              <a:buFont typeface="Wingdings" pitchFamily="2" charset="2"/>
              <a:buChar char="ü"/>
            </a:pPr>
            <a:r>
              <a:rPr lang="el-GR" dirty="0"/>
              <a:t> αδιάλυτα στο Η</a:t>
            </a:r>
            <a:r>
              <a:rPr lang="el-GR" baseline="-25000" dirty="0"/>
              <a:t>2</a:t>
            </a:r>
            <a:r>
              <a:rPr lang="el-GR" dirty="0"/>
              <a:t>Ο</a:t>
            </a:r>
          </a:p>
          <a:p>
            <a:pPr>
              <a:buFont typeface="Wingdings" pitchFamily="2" charset="2"/>
              <a:buChar char="ü"/>
            </a:pPr>
            <a:r>
              <a:rPr lang="el-GR" dirty="0"/>
              <a:t>Χρώμα ανάλογα από μέγεθος κόκκου (άρα ταχύτητα σχηματισμού)</a:t>
            </a:r>
            <a:endParaRPr lang="en-US" dirty="0"/>
          </a:p>
          <a:p>
            <a:pPr>
              <a:buNone/>
            </a:pP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lstStyle/>
          <a:p>
            <a:pPr>
              <a:buFont typeface="Wingdings" pitchFamily="2" charset="2"/>
              <a:buChar char="ü"/>
            </a:pPr>
            <a:r>
              <a:rPr lang="el-GR" dirty="0"/>
              <a:t>Π.χ. στην ακρόπολη βρέθηκαν, όλα τα προϊόντα διάβρωσης πλην </a:t>
            </a:r>
            <a:r>
              <a:rPr lang="en-US" dirty="0" err="1"/>
              <a:t>FeO</a:t>
            </a:r>
            <a:r>
              <a:rPr lang="el-GR" dirty="0"/>
              <a:t> (ασταθές, μετατροπή σε </a:t>
            </a:r>
            <a:r>
              <a:rPr lang="en-US" dirty="0"/>
              <a:t>Fe</a:t>
            </a:r>
            <a:r>
              <a:rPr lang="en-US" baseline="-25000" dirty="0"/>
              <a:t>3</a:t>
            </a:r>
            <a:r>
              <a:rPr lang="en-US" dirty="0"/>
              <a:t>O</a:t>
            </a:r>
            <a:r>
              <a:rPr lang="en-US" baseline="-25000" dirty="0"/>
              <a:t>4</a:t>
            </a:r>
            <a:r>
              <a:rPr lang="el-GR" dirty="0"/>
              <a:t>).</a:t>
            </a:r>
          </a:p>
          <a:p>
            <a:pPr>
              <a:buFont typeface="Wingdings" pitchFamily="2" charset="2"/>
              <a:buChar char="ü"/>
            </a:pPr>
            <a:r>
              <a:rPr lang="el-GR" dirty="0"/>
              <a:t>Σε περιβάλλον με ρύπους (όξινη βροχή και θαλασσινό νερό):</a:t>
            </a:r>
          </a:p>
          <a:p>
            <a:r>
              <a:rPr lang="en-US" dirty="0"/>
              <a:t>Fe2(SO4)3: </a:t>
            </a:r>
            <a:r>
              <a:rPr lang="el-GR" dirty="0"/>
              <a:t>κίτρινος</a:t>
            </a:r>
            <a:endParaRPr lang="en-US" dirty="0"/>
          </a:p>
          <a:p>
            <a:r>
              <a:rPr lang="en-US" dirty="0"/>
              <a:t>Fe(NO3)3:</a:t>
            </a:r>
            <a:r>
              <a:rPr lang="el-GR" dirty="0"/>
              <a:t> πράσινος</a:t>
            </a:r>
            <a:endParaRPr lang="en-US" dirty="0"/>
          </a:p>
          <a:p>
            <a:r>
              <a:rPr lang="en-US" dirty="0"/>
              <a:t>FeCl3:</a:t>
            </a:r>
            <a:r>
              <a:rPr lang="el-GR" dirty="0"/>
              <a:t>κυανοπράσινος</a:t>
            </a:r>
          </a:p>
          <a:p>
            <a:pPr>
              <a:buNone/>
            </a:pPr>
            <a:r>
              <a:rPr lang="el-GR" dirty="0"/>
              <a:t>Χρωματίζουν π.χ. τα μάρμαρα που βρίσκονται.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lstStyle/>
          <a:p>
            <a:r>
              <a:rPr lang="el-GR" dirty="0"/>
              <a:t>Ανοξείδωτος χάλυβας</a:t>
            </a:r>
          </a:p>
          <a:p>
            <a:pPr>
              <a:buFont typeface="Wingdings" pitchFamily="2" charset="2"/>
              <a:buChar char="ü"/>
            </a:pPr>
            <a:r>
              <a:rPr lang="el-GR" dirty="0"/>
              <a:t> Επίσης διαβρώνεται, βραδύτερα, λόγω </a:t>
            </a:r>
            <a:r>
              <a:rPr lang="en-US" dirty="0"/>
              <a:t>Cr </a:t>
            </a:r>
            <a:r>
              <a:rPr lang="el-GR" dirty="0"/>
              <a:t>και </a:t>
            </a:r>
            <a:r>
              <a:rPr lang="en-US" dirty="0"/>
              <a:t>Ni</a:t>
            </a:r>
            <a:r>
              <a:rPr lang="el-GR" dirty="0"/>
              <a:t> (τον </a:t>
            </a:r>
            <a:r>
              <a:rPr lang="el-GR" dirty="0" err="1"/>
              <a:t>παθητικοποιούν</a:t>
            </a:r>
            <a:r>
              <a:rPr lang="el-GR" dirty="0"/>
              <a:t>)</a:t>
            </a:r>
          </a:p>
          <a:p>
            <a:pPr>
              <a:buFont typeface="Wingdings" pitchFamily="2" charset="2"/>
              <a:buChar char="ü"/>
            </a:pPr>
            <a:r>
              <a:rPr lang="el-GR" dirty="0"/>
              <a:t>Σχηματίζονται </a:t>
            </a:r>
            <a:r>
              <a:rPr lang="en-US" dirty="0" err="1"/>
              <a:t>Cr</a:t>
            </a:r>
            <a:r>
              <a:rPr lang="en-US" baseline="-25000" dirty="0" err="1"/>
              <a:t>x</a:t>
            </a:r>
            <a:r>
              <a:rPr lang="en-US" dirty="0" err="1"/>
              <a:t>O</a:t>
            </a:r>
            <a:r>
              <a:rPr lang="en-US" baseline="-25000" dirty="0" err="1"/>
              <a:t>y</a:t>
            </a:r>
            <a:r>
              <a:rPr lang="el-GR" dirty="0"/>
              <a:t> και</a:t>
            </a:r>
            <a:r>
              <a:rPr lang="en-US" dirty="0"/>
              <a:t> </a:t>
            </a:r>
            <a:r>
              <a:rPr lang="en-US" dirty="0" err="1"/>
              <a:t>NiO</a:t>
            </a:r>
            <a:r>
              <a:rPr lang="en-US" dirty="0"/>
              <a:t> (</a:t>
            </a:r>
            <a:r>
              <a:rPr lang="el-GR" dirty="0"/>
              <a:t>επιβραδύνουν την οξείδωση). </a:t>
            </a:r>
          </a:p>
          <a:p>
            <a:pPr>
              <a:buFont typeface="Wingdings" pitchFamily="2" charset="2"/>
              <a:buChar char="ü"/>
            </a:pPr>
            <a:r>
              <a:rPr lang="el-GR" dirty="0"/>
              <a:t>Παρουσία </a:t>
            </a:r>
            <a:r>
              <a:rPr lang="en-US" dirty="0" err="1"/>
              <a:t>Cl</a:t>
            </a:r>
            <a:r>
              <a:rPr lang="en-US" baseline="30000" dirty="0"/>
              <a:t>-</a:t>
            </a:r>
            <a:r>
              <a:rPr lang="en-US" dirty="0"/>
              <a:t>         </a:t>
            </a:r>
            <a:r>
              <a:rPr lang="el-GR" dirty="0" err="1"/>
              <a:t>ψαθυρή</a:t>
            </a:r>
            <a:r>
              <a:rPr lang="el-GR" dirty="0"/>
              <a:t> θραύση</a:t>
            </a:r>
          </a:p>
          <a:p>
            <a:pPr>
              <a:buNone/>
            </a:pPr>
            <a:r>
              <a:rPr lang="el-GR" dirty="0"/>
              <a:t>     δεν χρησιμοποιείται στην Ελλάδα λόγω ύπαρξης  </a:t>
            </a:r>
            <a:r>
              <a:rPr lang="en-US" dirty="0" err="1"/>
              <a:t>NaCl</a:t>
            </a:r>
            <a:r>
              <a:rPr lang="en-US" dirty="0"/>
              <a:t> </a:t>
            </a:r>
            <a:r>
              <a:rPr lang="el-GR" dirty="0"/>
              <a:t>παντού</a:t>
            </a:r>
          </a:p>
          <a:p>
            <a:pPr>
              <a:buNone/>
            </a:pPr>
            <a:r>
              <a:rPr lang="en-US" dirty="0"/>
              <a:t> </a:t>
            </a:r>
            <a:endParaRPr lang="el-GR" dirty="0"/>
          </a:p>
        </p:txBody>
      </p:sp>
      <p:sp>
        <p:nvSpPr>
          <p:cNvPr id="4" name="3 - Δεξιό βέλος"/>
          <p:cNvSpPr/>
          <p:nvPr/>
        </p:nvSpPr>
        <p:spPr>
          <a:xfrm>
            <a:off x="3214678" y="3300192"/>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Καμπύλο δεξιό βέλος"/>
          <p:cNvSpPr/>
          <p:nvPr/>
        </p:nvSpPr>
        <p:spPr>
          <a:xfrm>
            <a:off x="571472" y="3429000"/>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lstStyle/>
          <a:p>
            <a:r>
              <a:rPr lang="el-GR" dirty="0"/>
              <a:t>Χαλκός</a:t>
            </a:r>
          </a:p>
          <a:p>
            <a:pPr>
              <a:buFont typeface="Wingdings" pitchFamily="2" charset="2"/>
              <a:buChar char="ü"/>
            </a:pPr>
            <a:r>
              <a:rPr lang="el-GR" dirty="0"/>
              <a:t> </a:t>
            </a:r>
            <a:r>
              <a:rPr lang="en-US" dirty="0"/>
              <a:t>Cu</a:t>
            </a:r>
            <a:r>
              <a:rPr lang="en-US" baseline="-25000" dirty="0"/>
              <a:t>2</a:t>
            </a:r>
            <a:r>
              <a:rPr lang="en-US" dirty="0"/>
              <a:t>O: </a:t>
            </a:r>
            <a:r>
              <a:rPr lang="el-GR" dirty="0"/>
              <a:t>κόκκινο</a:t>
            </a:r>
          </a:p>
          <a:p>
            <a:pPr>
              <a:buFont typeface="Wingdings" pitchFamily="2" charset="2"/>
              <a:buChar char="ü"/>
            </a:pPr>
            <a:r>
              <a:rPr lang="en-US" dirty="0" err="1"/>
              <a:t>CuO</a:t>
            </a:r>
            <a:r>
              <a:rPr lang="en-US" dirty="0"/>
              <a:t>: </a:t>
            </a:r>
            <a:r>
              <a:rPr lang="el-GR" dirty="0"/>
              <a:t>μαύρο</a:t>
            </a:r>
            <a:endParaRPr lang="en-US" dirty="0"/>
          </a:p>
          <a:p>
            <a:pPr>
              <a:buFont typeface="Wingdings" pitchFamily="2" charset="2"/>
              <a:buChar char="ü"/>
            </a:pPr>
            <a:r>
              <a:rPr lang="en-US" dirty="0"/>
              <a:t>CuCO</a:t>
            </a:r>
            <a:r>
              <a:rPr lang="en-US" baseline="-25000" dirty="0"/>
              <a:t>3</a:t>
            </a:r>
            <a:r>
              <a:rPr lang="en-US" dirty="0"/>
              <a:t>.Cu(OH)</a:t>
            </a:r>
            <a:r>
              <a:rPr lang="en-US" baseline="-25000" dirty="0"/>
              <a:t>2</a:t>
            </a:r>
            <a:r>
              <a:rPr lang="en-US" dirty="0"/>
              <a:t>: </a:t>
            </a:r>
            <a:r>
              <a:rPr lang="el-GR" dirty="0"/>
              <a:t>πράσινο</a:t>
            </a:r>
            <a:endParaRPr lang="en-US" dirty="0"/>
          </a:p>
          <a:p>
            <a:pPr>
              <a:buFont typeface="Wingdings" pitchFamily="2" charset="2"/>
              <a:buChar char="ü"/>
            </a:pPr>
            <a:r>
              <a:rPr lang="en-US" dirty="0"/>
              <a:t>2CuCO</a:t>
            </a:r>
            <a:r>
              <a:rPr lang="en-US" baseline="-25000" dirty="0"/>
              <a:t>3</a:t>
            </a:r>
            <a:r>
              <a:rPr lang="en-US" dirty="0"/>
              <a:t>.Cu(OH)</a:t>
            </a:r>
            <a:r>
              <a:rPr lang="en-US" baseline="-25000" dirty="0"/>
              <a:t>2</a:t>
            </a:r>
            <a:r>
              <a:rPr lang="en-US" dirty="0"/>
              <a:t>: </a:t>
            </a:r>
            <a:r>
              <a:rPr lang="el-GR" dirty="0"/>
              <a:t> γαλάζιο</a:t>
            </a:r>
            <a:endParaRPr lang="en-US" dirty="0"/>
          </a:p>
          <a:p>
            <a:pPr>
              <a:buFont typeface="Wingdings" pitchFamily="2" charset="2"/>
              <a:buChar char="ü"/>
            </a:pPr>
            <a:r>
              <a:rPr lang="en-US" dirty="0"/>
              <a:t>Cu(OH)</a:t>
            </a:r>
            <a:r>
              <a:rPr lang="en-US" baseline="-25000" dirty="0"/>
              <a:t>2</a:t>
            </a:r>
            <a:r>
              <a:rPr lang="en-US" dirty="0"/>
              <a:t>: </a:t>
            </a:r>
            <a:r>
              <a:rPr lang="el-GR" dirty="0"/>
              <a:t>γαλάζιο</a:t>
            </a:r>
            <a:endParaRPr lang="en-US" dirty="0"/>
          </a:p>
          <a:p>
            <a:pPr>
              <a:buFont typeface="Wingdings" pitchFamily="2" charset="2"/>
              <a:buChar char="ü"/>
            </a:pPr>
            <a:r>
              <a:rPr lang="en-US" dirty="0"/>
              <a:t>Cu(OH): </a:t>
            </a:r>
            <a:r>
              <a:rPr lang="el-GR" dirty="0"/>
              <a:t>κίτρινο</a:t>
            </a:r>
            <a:endParaRPr lang="en-US" dirty="0"/>
          </a:p>
          <a:p>
            <a:pPr>
              <a:buFont typeface="Wingdings" pitchFamily="2" charset="2"/>
              <a:buChar char="ü"/>
            </a:pPr>
            <a:r>
              <a:rPr lang="en-US" dirty="0"/>
              <a:t>Cu</a:t>
            </a:r>
            <a:r>
              <a:rPr lang="en-US" baseline="-25000" dirty="0"/>
              <a:t>4</a:t>
            </a:r>
            <a:r>
              <a:rPr lang="en-US" dirty="0"/>
              <a:t>O:</a:t>
            </a:r>
            <a:r>
              <a:rPr lang="el-GR" dirty="0"/>
              <a:t> μαύρο</a:t>
            </a:r>
            <a:endParaRPr lang="en-US" dirty="0"/>
          </a:p>
          <a:p>
            <a:pPr>
              <a:buFont typeface="Wingdings" pitchFamily="2" charset="2"/>
              <a:buChar char="ü"/>
            </a:pPr>
            <a:r>
              <a:rPr lang="en-US" dirty="0"/>
              <a:t>Cu</a:t>
            </a:r>
            <a:r>
              <a:rPr lang="en-US" baseline="-25000" dirty="0"/>
              <a:t>2</a:t>
            </a:r>
            <a:r>
              <a:rPr lang="en-US" dirty="0"/>
              <a:t>O.H</a:t>
            </a:r>
            <a:r>
              <a:rPr lang="en-US" baseline="-25000" dirty="0"/>
              <a:t>2</a:t>
            </a:r>
            <a:r>
              <a:rPr lang="en-US" dirty="0"/>
              <a:t>O:</a:t>
            </a:r>
            <a:r>
              <a:rPr lang="el-GR" dirty="0"/>
              <a:t> κόκκινο</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92500" lnSpcReduction="10000"/>
          </a:bodyPr>
          <a:lstStyle/>
          <a:p>
            <a:r>
              <a:rPr lang="el-GR" dirty="0"/>
              <a:t>Σε όξινη βροχή</a:t>
            </a:r>
          </a:p>
          <a:p>
            <a:pPr>
              <a:buFont typeface="Wingdings" pitchFamily="2" charset="2"/>
              <a:buChar char="ü"/>
            </a:pPr>
            <a:r>
              <a:rPr lang="el-GR" dirty="0"/>
              <a:t> </a:t>
            </a:r>
            <a:r>
              <a:rPr lang="en-US" dirty="0"/>
              <a:t>CuSO</a:t>
            </a:r>
            <a:r>
              <a:rPr lang="en-US" baseline="-25000" dirty="0"/>
              <a:t>4</a:t>
            </a:r>
            <a:r>
              <a:rPr lang="en-US" dirty="0"/>
              <a:t>:</a:t>
            </a:r>
            <a:r>
              <a:rPr lang="el-GR" dirty="0"/>
              <a:t> </a:t>
            </a:r>
            <a:r>
              <a:rPr lang="el-GR" dirty="0" err="1"/>
              <a:t>γκρί</a:t>
            </a:r>
            <a:endParaRPr lang="en-US" dirty="0"/>
          </a:p>
          <a:p>
            <a:pPr>
              <a:buFont typeface="Wingdings" pitchFamily="2" charset="2"/>
              <a:buChar char="ü"/>
            </a:pPr>
            <a:r>
              <a:rPr lang="en-US" dirty="0"/>
              <a:t>CuSO</a:t>
            </a:r>
            <a:r>
              <a:rPr lang="en-US" baseline="-25000" dirty="0"/>
              <a:t>4</a:t>
            </a:r>
            <a:r>
              <a:rPr lang="en-US" dirty="0"/>
              <a:t>.5H</a:t>
            </a:r>
            <a:r>
              <a:rPr lang="en-US" baseline="-25000" dirty="0"/>
              <a:t>2</a:t>
            </a:r>
            <a:r>
              <a:rPr lang="en-US" dirty="0"/>
              <a:t>O:</a:t>
            </a:r>
            <a:r>
              <a:rPr lang="el-GR" dirty="0"/>
              <a:t> γαλάζιο</a:t>
            </a:r>
            <a:endParaRPr lang="en-US" dirty="0"/>
          </a:p>
          <a:p>
            <a:pPr>
              <a:buFont typeface="Wingdings" pitchFamily="2" charset="2"/>
              <a:buChar char="ü"/>
            </a:pPr>
            <a:r>
              <a:rPr lang="en-US" dirty="0"/>
              <a:t>Cu(NO</a:t>
            </a:r>
            <a:r>
              <a:rPr lang="en-US" baseline="-25000" dirty="0"/>
              <a:t>3</a:t>
            </a:r>
            <a:r>
              <a:rPr lang="en-US" dirty="0"/>
              <a:t>)</a:t>
            </a:r>
            <a:r>
              <a:rPr lang="en-US" baseline="-25000" dirty="0"/>
              <a:t>2</a:t>
            </a:r>
            <a:r>
              <a:rPr lang="en-US" dirty="0"/>
              <a:t>:</a:t>
            </a:r>
            <a:r>
              <a:rPr lang="el-GR" dirty="0"/>
              <a:t> </a:t>
            </a:r>
            <a:r>
              <a:rPr lang="el-GR" dirty="0" err="1"/>
              <a:t>μπλέ</a:t>
            </a:r>
            <a:endParaRPr lang="en-US" dirty="0"/>
          </a:p>
          <a:p>
            <a:pPr>
              <a:buFont typeface="Wingdings" pitchFamily="2" charset="2"/>
              <a:buChar char="ü"/>
            </a:pPr>
            <a:r>
              <a:rPr lang="en-US" dirty="0"/>
              <a:t>Cu(NO</a:t>
            </a:r>
            <a:r>
              <a:rPr lang="en-US" baseline="-25000" dirty="0"/>
              <a:t>3</a:t>
            </a:r>
            <a:r>
              <a:rPr lang="en-US" dirty="0"/>
              <a:t>)2.H</a:t>
            </a:r>
            <a:r>
              <a:rPr lang="en-US" baseline="-25000" dirty="0"/>
              <a:t>2</a:t>
            </a:r>
            <a:r>
              <a:rPr lang="en-US" dirty="0"/>
              <a:t>O:</a:t>
            </a:r>
            <a:r>
              <a:rPr lang="el-GR" dirty="0"/>
              <a:t> γαλάζιο</a:t>
            </a:r>
            <a:endParaRPr lang="en-US" dirty="0"/>
          </a:p>
          <a:p>
            <a:pPr>
              <a:buFont typeface="Wingdings" pitchFamily="2" charset="2"/>
              <a:buChar char="ü"/>
            </a:pPr>
            <a:r>
              <a:rPr lang="en-US" dirty="0"/>
              <a:t>CuCl</a:t>
            </a:r>
            <a:r>
              <a:rPr lang="en-US" baseline="-25000" dirty="0"/>
              <a:t>2</a:t>
            </a:r>
            <a:r>
              <a:rPr lang="en-US" dirty="0"/>
              <a:t>:</a:t>
            </a:r>
            <a:r>
              <a:rPr lang="el-GR" dirty="0"/>
              <a:t> κίτρινο</a:t>
            </a:r>
            <a:endParaRPr lang="en-US" dirty="0"/>
          </a:p>
          <a:p>
            <a:pPr>
              <a:buFont typeface="Wingdings" pitchFamily="2" charset="2"/>
              <a:buChar char="ü"/>
            </a:pPr>
            <a:r>
              <a:rPr lang="en-US" dirty="0"/>
              <a:t>Cu(NO</a:t>
            </a:r>
            <a:r>
              <a:rPr lang="en-US" baseline="-25000" dirty="0"/>
              <a:t>3</a:t>
            </a:r>
            <a:r>
              <a:rPr lang="en-US" dirty="0"/>
              <a:t>)</a:t>
            </a:r>
            <a:r>
              <a:rPr lang="en-US" baseline="-25000" dirty="0"/>
              <a:t>2</a:t>
            </a:r>
            <a:r>
              <a:rPr lang="el-GR" baseline="-25000" dirty="0"/>
              <a:t>.</a:t>
            </a:r>
            <a:r>
              <a:rPr lang="en-US" dirty="0"/>
              <a:t>3Cu(OH)</a:t>
            </a:r>
            <a:r>
              <a:rPr lang="en-US" baseline="-25000" dirty="0"/>
              <a:t>2</a:t>
            </a:r>
            <a:r>
              <a:rPr lang="en-US" dirty="0"/>
              <a:t>:</a:t>
            </a:r>
            <a:r>
              <a:rPr lang="el-GR" dirty="0"/>
              <a:t> πράσινο</a:t>
            </a:r>
            <a:endParaRPr lang="en-US" dirty="0"/>
          </a:p>
          <a:p>
            <a:pPr>
              <a:buFont typeface="Wingdings" pitchFamily="2" charset="2"/>
              <a:buChar char="ü"/>
            </a:pPr>
            <a:r>
              <a:rPr lang="en-US" dirty="0" err="1"/>
              <a:t>CuCl</a:t>
            </a:r>
            <a:r>
              <a:rPr lang="en-US" dirty="0"/>
              <a:t>:</a:t>
            </a:r>
            <a:r>
              <a:rPr lang="el-GR" dirty="0"/>
              <a:t> </a:t>
            </a:r>
            <a:r>
              <a:rPr lang="el-GR" dirty="0" err="1"/>
              <a:t>γκρί</a:t>
            </a:r>
            <a:endParaRPr lang="en-US" dirty="0"/>
          </a:p>
          <a:p>
            <a:pPr>
              <a:buFont typeface="Wingdings" pitchFamily="2" charset="2"/>
              <a:buChar char="ü"/>
            </a:pPr>
            <a:r>
              <a:rPr lang="en-US" dirty="0"/>
              <a:t>CuC</a:t>
            </a:r>
            <a:r>
              <a:rPr lang="en-US" baseline="-25000" dirty="0"/>
              <a:t>2</a:t>
            </a:r>
            <a:r>
              <a:rPr lang="en-US" dirty="0"/>
              <a:t>O</a:t>
            </a:r>
            <a:r>
              <a:rPr lang="en-US" baseline="-25000" dirty="0"/>
              <a:t>4</a:t>
            </a:r>
            <a:r>
              <a:rPr lang="en-US" dirty="0"/>
              <a:t>.0,5H</a:t>
            </a:r>
            <a:r>
              <a:rPr lang="en-US" baseline="-25000" dirty="0"/>
              <a:t>2</a:t>
            </a:r>
            <a:r>
              <a:rPr lang="en-US" dirty="0"/>
              <a:t>O:</a:t>
            </a:r>
            <a:r>
              <a:rPr lang="el-GR" dirty="0"/>
              <a:t> μαύρο</a:t>
            </a:r>
            <a:endParaRPr lang="en-US" dirty="0"/>
          </a:p>
          <a:p>
            <a:pPr>
              <a:buNone/>
            </a:pPr>
            <a:r>
              <a:rPr lang="el-GR" dirty="0"/>
              <a:t>Ίδια φαινόμενα με τον </a:t>
            </a:r>
            <a:r>
              <a:rPr lang="en-US" dirty="0"/>
              <a:t>Fe, </a:t>
            </a:r>
            <a:r>
              <a:rPr lang="el-GR" dirty="0"/>
              <a:t>ίδια προβλήματα, ίδια αντιμετώπιση.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Μηχανισμός ηλεκτροχημικών δράσεων</a:t>
            </a:r>
          </a:p>
        </p:txBody>
      </p:sp>
      <p:sp>
        <p:nvSpPr>
          <p:cNvPr id="3" name="2 - Θέση περιεχομένου"/>
          <p:cNvSpPr>
            <a:spLocks noGrp="1"/>
          </p:cNvSpPr>
          <p:nvPr>
            <p:ph idx="1"/>
          </p:nvPr>
        </p:nvSpPr>
        <p:spPr/>
        <p:txBody>
          <a:bodyPr>
            <a:normAutofit/>
          </a:bodyPr>
          <a:lstStyle/>
          <a:p>
            <a:r>
              <a:rPr lang="el-GR" dirty="0"/>
              <a:t>Προστασία μέσω της γνώσης μηχανισμού</a:t>
            </a:r>
          </a:p>
          <a:p>
            <a:r>
              <a:rPr lang="el-GR" dirty="0"/>
              <a:t>Ίδιος μηχανισμός </a:t>
            </a:r>
          </a:p>
          <a:p>
            <a:pPr algn="ctr">
              <a:buNone/>
            </a:pPr>
            <a:r>
              <a:rPr lang="el-GR" dirty="0"/>
              <a:t>Ηλεκτροχημικής διάβρωσης με βελονισμούς</a:t>
            </a:r>
          </a:p>
          <a:p>
            <a:pPr algn="ctr">
              <a:buNone/>
            </a:pPr>
            <a:r>
              <a:rPr lang="el-GR" sz="4400" b="1" dirty="0">
                <a:solidFill>
                  <a:srgbClr val="FF0000"/>
                </a:solidFill>
              </a:rPr>
              <a:t>+</a:t>
            </a:r>
          </a:p>
          <a:p>
            <a:pPr algn="ctr">
              <a:buNone/>
            </a:pPr>
            <a:r>
              <a:rPr lang="el-GR" dirty="0"/>
              <a:t>Ομοιόμορφη διάβρωση </a:t>
            </a:r>
          </a:p>
          <a:p>
            <a:pPr algn="ctr">
              <a:buNone/>
            </a:pPr>
            <a:r>
              <a:rPr lang="el-GR" dirty="0"/>
              <a:t>(με προϊόντα διάβρωσης με τον αέρα)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lstStyle/>
          <a:p>
            <a:r>
              <a:rPr lang="el-GR" dirty="0"/>
              <a:t>Ψευδάργυρος:</a:t>
            </a:r>
            <a:endParaRPr lang="en-US" dirty="0"/>
          </a:p>
          <a:p>
            <a:pPr>
              <a:buFont typeface="Wingdings" pitchFamily="2" charset="2"/>
              <a:buChar char="ü"/>
            </a:pPr>
            <a:r>
              <a:rPr lang="el-GR" dirty="0"/>
              <a:t>χρησιμοποιούνταν από τα αρχαία χρόνια στα αγάλματα και σε γαλβανισμένες σκαλωσιές</a:t>
            </a:r>
          </a:p>
          <a:p>
            <a:pPr>
              <a:buFont typeface="Wingdings" pitchFamily="2" charset="2"/>
              <a:buChar char="ü"/>
            </a:pPr>
            <a:r>
              <a:rPr lang="el-GR" dirty="0"/>
              <a:t> Αντέχει στην διάβρωση λόγω του σχηματισμού του παθητικού </a:t>
            </a:r>
            <a:r>
              <a:rPr lang="en-US" dirty="0" err="1"/>
              <a:t>ZnO</a:t>
            </a:r>
            <a:r>
              <a:rPr lang="en-US" dirty="0"/>
              <a:t>.</a:t>
            </a:r>
          </a:p>
          <a:p>
            <a:pPr>
              <a:buFont typeface="Wingdings" pitchFamily="2" charset="2"/>
              <a:buChar char="ü"/>
            </a:pPr>
            <a:r>
              <a:rPr lang="el-GR" dirty="0"/>
              <a:t>Αν υπάρχει </a:t>
            </a:r>
            <a:r>
              <a:rPr lang="en-US" dirty="0" err="1"/>
              <a:t>SO</a:t>
            </a:r>
            <a:r>
              <a:rPr lang="en-US" baseline="-25000" dirty="0" err="1"/>
              <a:t>x</a:t>
            </a:r>
            <a:r>
              <a:rPr lang="en-US" dirty="0"/>
              <a:t> </a:t>
            </a:r>
            <a:r>
              <a:rPr lang="el-GR" dirty="0" err="1"/>
              <a:t>αποπαθητικοποιείται</a:t>
            </a:r>
            <a:endParaRPr lang="en-US" dirty="0"/>
          </a:p>
          <a:p>
            <a:pPr>
              <a:buNone/>
            </a:pPr>
            <a:r>
              <a:rPr lang="en-US" dirty="0"/>
              <a:t>      ZnSO</a:t>
            </a:r>
            <a:r>
              <a:rPr lang="en-US" baseline="-25000" dirty="0"/>
              <a:t>4</a:t>
            </a:r>
            <a:r>
              <a:rPr lang="en-US" dirty="0"/>
              <a:t> (</a:t>
            </a:r>
            <a:r>
              <a:rPr lang="el-GR" dirty="0"/>
              <a:t>ευδιάλυτος). </a:t>
            </a:r>
            <a:endParaRPr lang="en-US" dirty="0"/>
          </a:p>
          <a:p>
            <a:pPr>
              <a:buFont typeface="Wingdings" pitchFamily="2" charset="2"/>
              <a:buChar char="ü"/>
            </a:pPr>
            <a:endParaRPr lang="el-GR" dirty="0"/>
          </a:p>
        </p:txBody>
      </p:sp>
      <p:sp>
        <p:nvSpPr>
          <p:cNvPr id="4" name="3 - Καμπύλο δεξιό βέλος"/>
          <p:cNvSpPr/>
          <p:nvPr/>
        </p:nvSpPr>
        <p:spPr>
          <a:xfrm>
            <a:off x="285720" y="3571876"/>
            <a:ext cx="571504" cy="5000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r>
              <a:rPr lang="el-GR" dirty="0"/>
              <a:t>Κασσίτερος</a:t>
            </a:r>
          </a:p>
          <a:p>
            <a:pPr>
              <a:buFont typeface="Wingdings" pitchFamily="2" charset="2"/>
              <a:buChar char="ü"/>
            </a:pPr>
            <a:r>
              <a:rPr lang="el-GR" dirty="0"/>
              <a:t> Χρησιμοποιείται σε κράμα με χαλκό (μπρούτζος) για την κατασκευή αγαλμάτων.</a:t>
            </a:r>
          </a:p>
          <a:p>
            <a:pPr>
              <a:buFont typeface="Wingdings" pitchFamily="2" charset="2"/>
              <a:buChar char="ü"/>
            </a:pPr>
            <a:r>
              <a:rPr lang="el-GR" dirty="0"/>
              <a:t>Τα προϊόντα διάβρωσης:</a:t>
            </a:r>
          </a:p>
          <a:p>
            <a:pPr>
              <a:buFont typeface="Wingdings" pitchFamily="2" charset="2"/>
              <a:buChar char="ü"/>
            </a:pPr>
            <a:r>
              <a:rPr lang="en-US" dirty="0" err="1"/>
              <a:t>SnO</a:t>
            </a:r>
            <a:r>
              <a:rPr lang="en-US" dirty="0"/>
              <a:t>: </a:t>
            </a:r>
            <a:r>
              <a:rPr lang="el-GR" dirty="0"/>
              <a:t>μαύρο</a:t>
            </a:r>
            <a:endParaRPr lang="en-US" dirty="0"/>
          </a:p>
          <a:p>
            <a:pPr>
              <a:buFont typeface="Wingdings" pitchFamily="2" charset="2"/>
              <a:buChar char="ü"/>
            </a:pPr>
            <a:r>
              <a:rPr lang="en-US" dirty="0"/>
              <a:t>SnOx.H</a:t>
            </a:r>
            <a:r>
              <a:rPr lang="en-US" baseline="-25000" dirty="0"/>
              <a:t>2</a:t>
            </a:r>
            <a:r>
              <a:rPr lang="en-US" dirty="0"/>
              <a:t>O:</a:t>
            </a:r>
            <a:r>
              <a:rPr lang="el-GR" dirty="0"/>
              <a:t> άσπρο</a:t>
            </a:r>
            <a:endParaRPr lang="en-US" dirty="0"/>
          </a:p>
          <a:p>
            <a:pPr>
              <a:buFont typeface="Wingdings" pitchFamily="2" charset="2"/>
              <a:buChar char="ü"/>
            </a:pPr>
            <a:r>
              <a:rPr lang="en-US" dirty="0"/>
              <a:t>SnSO</a:t>
            </a:r>
            <a:r>
              <a:rPr lang="en-US" baseline="-25000" dirty="0"/>
              <a:t>4</a:t>
            </a:r>
            <a:r>
              <a:rPr lang="en-US" dirty="0"/>
              <a:t>:</a:t>
            </a:r>
            <a:r>
              <a:rPr lang="el-GR" dirty="0"/>
              <a:t> άσπρο</a:t>
            </a:r>
            <a:endParaRPr lang="en-US" dirty="0"/>
          </a:p>
          <a:p>
            <a:pPr>
              <a:buFont typeface="Wingdings" pitchFamily="2" charset="2"/>
              <a:buChar char="ü"/>
            </a:pPr>
            <a:r>
              <a:rPr lang="en-US" dirty="0"/>
              <a:t>SnSO</a:t>
            </a:r>
            <a:r>
              <a:rPr lang="en-US" baseline="-25000" dirty="0"/>
              <a:t>4</a:t>
            </a:r>
            <a:r>
              <a:rPr lang="en-US" dirty="0"/>
              <a:t>.2H</a:t>
            </a:r>
            <a:r>
              <a:rPr lang="en-US" baseline="-25000" dirty="0"/>
              <a:t>2</a:t>
            </a:r>
            <a:r>
              <a:rPr lang="el-GR" dirty="0"/>
              <a:t>Ο: άσπρο</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lstStyle/>
          <a:p>
            <a:r>
              <a:rPr lang="el-GR" dirty="0"/>
              <a:t>Ορείχαλκος, Μπρούτζος:</a:t>
            </a:r>
          </a:p>
          <a:p>
            <a:pPr>
              <a:buFont typeface="Wingdings" pitchFamily="2" charset="2"/>
              <a:buChar char="ü"/>
            </a:pPr>
            <a:r>
              <a:rPr lang="el-GR" dirty="0"/>
              <a:t> κράματα χαλκού-ψευδαργύρου, χαλκού-κασσιτέρου</a:t>
            </a:r>
          </a:p>
          <a:p>
            <a:pPr>
              <a:buFont typeface="Wingdings" pitchFamily="2" charset="2"/>
              <a:buChar char="ü"/>
            </a:pPr>
            <a:r>
              <a:rPr lang="el-GR" dirty="0"/>
              <a:t>Διαβρώνονται ταχύτερο από τον χαλκό</a:t>
            </a:r>
          </a:p>
          <a:p>
            <a:pPr>
              <a:buFont typeface="Wingdings" pitchFamily="2" charset="2"/>
              <a:buChar char="ü"/>
            </a:pPr>
            <a:endParaRPr lang="el-GR" dirty="0"/>
          </a:p>
          <a:p>
            <a:pPr>
              <a:buFont typeface="Wingdings" pitchFamily="2" charset="2"/>
              <a:buChar char="ü"/>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6357982"/>
          </a:xfrm>
        </p:spPr>
        <p:txBody>
          <a:bodyPr>
            <a:normAutofit fontScale="92500" lnSpcReduction="10000"/>
          </a:bodyPr>
          <a:lstStyle/>
          <a:p>
            <a:r>
              <a:rPr lang="el-GR" dirty="0" err="1"/>
              <a:t>Μόλυβος</a:t>
            </a:r>
            <a:endParaRPr lang="el-GR" dirty="0"/>
          </a:p>
          <a:p>
            <a:pPr>
              <a:buFont typeface="Wingdings" pitchFamily="2" charset="2"/>
              <a:buChar char="ü"/>
            </a:pPr>
            <a:r>
              <a:rPr lang="el-GR" dirty="0"/>
              <a:t>Χρησιμοποιούνται ως περίβλημα του χάλυβα</a:t>
            </a:r>
          </a:p>
          <a:p>
            <a:pPr>
              <a:buFont typeface="Wingdings" pitchFamily="2" charset="2"/>
              <a:buChar char="ü"/>
            </a:pPr>
            <a:r>
              <a:rPr lang="el-GR" dirty="0"/>
              <a:t>Εξουδετερώνει τις μηχανικές τάσεις από διόγκωση, εμποδίζοντας την </a:t>
            </a:r>
            <a:r>
              <a:rPr lang="el-GR" dirty="0" err="1"/>
              <a:t>ρηγμάτωση</a:t>
            </a:r>
            <a:r>
              <a:rPr lang="el-GR" dirty="0"/>
              <a:t>.</a:t>
            </a:r>
          </a:p>
          <a:p>
            <a:pPr>
              <a:buFont typeface="Wingdings" pitchFamily="2" charset="2"/>
              <a:buChar char="ü"/>
            </a:pPr>
            <a:r>
              <a:rPr lang="el-GR" dirty="0"/>
              <a:t>Αντέχει την διάβρωση, </a:t>
            </a:r>
            <a:r>
              <a:rPr lang="el-GR" dirty="0" err="1"/>
              <a:t>παθητικοποιούνται</a:t>
            </a:r>
            <a:r>
              <a:rPr lang="el-GR" dirty="0"/>
              <a:t> από το οξείδια:</a:t>
            </a:r>
          </a:p>
          <a:p>
            <a:pPr>
              <a:buFont typeface="Wingdings" pitchFamily="2" charset="2"/>
              <a:buChar char="ü"/>
            </a:pPr>
            <a:r>
              <a:rPr lang="en-US" dirty="0" err="1"/>
              <a:t>PbO</a:t>
            </a:r>
            <a:r>
              <a:rPr lang="en-US" dirty="0"/>
              <a:t>: </a:t>
            </a:r>
            <a:r>
              <a:rPr lang="el-GR" dirty="0"/>
              <a:t>κίτρινο</a:t>
            </a:r>
            <a:endParaRPr lang="en-US" dirty="0"/>
          </a:p>
          <a:p>
            <a:pPr>
              <a:buFont typeface="Wingdings" pitchFamily="2" charset="2"/>
              <a:buChar char="ü"/>
            </a:pPr>
            <a:r>
              <a:rPr lang="en-US" dirty="0"/>
              <a:t>Pb</a:t>
            </a:r>
            <a:r>
              <a:rPr lang="en-US" baseline="-25000" dirty="0"/>
              <a:t>3</a:t>
            </a:r>
            <a:r>
              <a:rPr lang="en-US" dirty="0"/>
              <a:t>O</a:t>
            </a:r>
            <a:r>
              <a:rPr lang="en-US" baseline="-25000" dirty="0"/>
              <a:t>4</a:t>
            </a:r>
            <a:r>
              <a:rPr lang="en-US" dirty="0"/>
              <a:t>:</a:t>
            </a:r>
            <a:r>
              <a:rPr lang="el-GR" dirty="0"/>
              <a:t> κόκκινο (το μίνιο)</a:t>
            </a:r>
            <a:endParaRPr lang="en-US" dirty="0"/>
          </a:p>
          <a:p>
            <a:pPr>
              <a:buFont typeface="Wingdings" pitchFamily="2" charset="2"/>
              <a:buChar char="ü"/>
            </a:pPr>
            <a:r>
              <a:rPr lang="en-US" dirty="0"/>
              <a:t>Pb</a:t>
            </a:r>
            <a:r>
              <a:rPr lang="en-US" baseline="-25000" dirty="0"/>
              <a:t>2</a:t>
            </a:r>
            <a:r>
              <a:rPr lang="en-US" dirty="0"/>
              <a:t>O</a:t>
            </a:r>
            <a:r>
              <a:rPr lang="en-US" baseline="-25000" dirty="0"/>
              <a:t>3</a:t>
            </a:r>
            <a:r>
              <a:rPr lang="en-US" dirty="0"/>
              <a:t>:</a:t>
            </a:r>
            <a:r>
              <a:rPr lang="el-GR" dirty="0"/>
              <a:t> κίτρινο</a:t>
            </a:r>
            <a:endParaRPr lang="en-US" dirty="0"/>
          </a:p>
          <a:p>
            <a:pPr>
              <a:buFont typeface="Wingdings" pitchFamily="2" charset="2"/>
              <a:buChar char="ü"/>
            </a:pPr>
            <a:r>
              <a:rPr lang="en-US" dirty="0"/>
              <a:t>PbO</a:t>
            </a:r>
            <a:r>
              <a:rPr lang="en-US" baseline="-25000" dirty="0"/>
              <a:t>2</a:t>
            </a:r>
            <a:r>
              <a:rPr lang="en-US" dirty="0"/>
              <a:t>:</a:t>
            </a:r>
            <a:r>
              <a:rPr lang="el-GR" dirty="0"/>
              <a:t> καφέ</a:t>
            </a:r>
          </a:p>
          <a:p>
            <a:pPr>
              <a:buFont typeface="Wingdings" pitchFamily="2" charset="2"/>
              <a:buChar char="ü"/>
            </a:pPr>
            <a:r>
              <a:rPr lang="el-GR" dirty="0"/>
              <a:t>Η όξινη βροχή διαλύει τα οξείδια σχηματίζοντας το ευδιάλυτο άλας (</a:t>
            </a:r>
            <a:r>
              <a:rPr lang="en-US" dirty="0" err="1"/>
              <a:t>Pb</a:t>
            </a:r>
            <a:r>
              <a:rPr lang="en-US" dirty="0"/>
              <a:t>(NO</a:t>
            </a:r>
            <a:r>
              <a:rPr lang="en-US" baseline="-25000" dirty="0"/>
              <a:t>3</a:t>
            </a:r>
            <a:r>
              <a:rPr lang="en-US" dirty="0"/>
              <a:t>)</a:t>
            </a:r>
            <a:r>
              <a:rPr lang="en-US" baseline="-25000" dirty="0"/>
              <a:t>2</a:t>
            </a:r>
            <a:r>
              <a:rPr lang="en-US" dirty="0"/>
              <a:t>).</a:t>
            </a:r>
          </a:p>
          <a:p>
            <a:pPr>
              <a:buNone/>
            </a:pPr>
            <a:r>
              <a:rPr lang="en-US" dirty="0"/>
              <a:t>   </a:t>
            </a:r>
            <a:r>
              <a:rPr lang="el-GR" dirty="0"/>
              <a:t>για αυτό δεν χρησιμοποιείται στην ακρόπολη</a:t>
            </a:r>
          </a:p>
          <a:p>
            <a:pPr>
              <a:buNone/>
            </a:pPr>
            <a:endParaRPr lang="el-GR" dirty="0"/>
          </a:p>
        </p:txBody>
      </p:sp>
      <p:sp>
        <p:nvSpPr>
          <p:cNvPr id="4" name="3 - Καμπύλο δεξιό βέλος"/>
          <p:cNvSpPr/>
          <p:nvPr/>
        </p:nvSpPr>
        <p:spPr>
          <a:xfrm>
            <a:off x="571472" y="5715016"/>
            <a:ext cx="142876" cy="5715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6215106"/>
          </a:xfrm>
        </p:spPr>
        <p:txBody>
          <a:bodyPr/>
          <a:lstStyle/>
          <a:p>
            <a:r>
              <a:rPr lang="el-GR" dirty="0"/>
              <a:t>Τιτάνιο</a:t>
            </a:r>
          </a:p>
          <a:p>
            <a:pPr marL="514350" indent="-514350">
              <a:buFont typeface="Wingdings" pitchFamily="2" charset="2"/>
              <a:buChar char="ü"/>
            </a:pPr>
            <a:r>
              <a:rPr lang="el-GR" dirty="0"/>
              <a:t>Αντέχει περισσότερο από όλα τα μέταλλα στην διάβρωση (</a:t>
            </a:r>
            <a:r>
              <a:rPr lang="en-US" dirty="0"/>
              <a:t>TiO-TiO</a:t>
            </a:r>
            <a:r>
              <a:rPr lang="en-US" baseline="-25000" dirty="0"/>
              <a:t>2</a:t>
            </a:r>
            <a:r>
              <a:rPr lang="en-US" dirty="0"/>
              <a:t>-Ti</a:t>
            </a:r>
            <a:r>
              <a:rPr lang="en-US" baseline="-25000" dirty="0"/>
              <a:t>2</a:t>
            </a:r>
            <a:r>
              <a:rPr lang="en-US" dirty="0"/>
              <a:t>O</a:t>
            </a:r>
            <a:r>
              <a:rPr lang="en-US" baseline="-25000" dirty="0"/>
              <a:t>3</a:t>
            </a:r>
            <a:r>
              <a:rPr lang="en-US" dirty="0"/>
              <a:t>, </a:t>
            </a:r>
            <a:r>
              <a:rPr lang="el-GR" dirty="0"/>
              <a:t>με επαφή με αέρα</a:t>
            </a:r>
            <a:r>
              <a:rPr lang="en-US" dirty="0"/>
              <a:t>)</a:t>
            </a:r>
            <a:endParaRPr lang="el-GR" dirty="0"/>
          </a:p>
          <a:p>
            <a:pPr marL="514350" indent="-514350">
              <a:buFont typeface="Wingdings" pitchFamily="2" charset="2"/>
              <a:buChar char="ü"/>
            </a:pPr>
            <a:r>
              <a:rPr lang="el-GR" dirty="0"/>
              <a:t>Σε έντονο περιβάλλον η αντοχή αυξάνει (πάχος </a:t>
            </a:r>
            <a:r>
              <a:rPr lang="en-US" dirty="0"/>
              <a:t>TiO</a:t>
            </a:r>
            <a:r>
              <a:rPr lang="en-US" baseline="-25000" dirty="0"/>
              <a:t>2</a:t>
            </a:r>
            <a:r>
              <a:rPr lang="el-GR" dirty="0"/>
              <a:t>)</a:t>
            </a:r>
          </a:p>
          <a:p>
            <a:pPr marL="514350" indent="-514350">
              <a:buFont typeface="Wingdings" pitchFamily="2" charset="2"/>
              <a:buChar char="ü"/>
            </a:pPr>
            <a:r>
              <a:rPr lang="en-US" dirty="0"/>
              <a:t>TiO</a:t>
            </a:r>
            <a:r>
              <a:rPr lang="en-US" baseline="-25000" dirty="0"/>
              <a:t>2</a:t>
            </a:r>
            <a:r>
              <a:rPr lang="el-GR" dirty="0"/>
              <a:t> έντονος ημιαγωγός, εμποδίζοντας</a:t>
            </a:r>
            <a:r>
              <a:rPr lang="en-US" dirty="0"/>
              <a:t> e</a:t>
            </a:r>
            <a:endParaRPr lang="el-GR" dirty="0"/>
          </a:p>
          <a:p>
            <a:pPr marL="514350" indent="-514350">
              <a:buFont typeface="Wingdings" pitchFamily="2" charset="2"/>
              <a:buChar char="ü"/>
            </a:pP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Βιολογική διάβρωση</a:t>
            </a:r>
          </a:p>
        </p:txBody>
      </p:sp>
      <p:sp>
        <p:nvSpPr>
          <p:cNvPr id="3" name="2 - Θέση περιεχομένου"/>
          <p:cNvSpPr>
            <a:spLocks noGrp="1"/>
          </p:cNvSpPr>
          <p:nvPr>
            <p:ph idx="1"/>
          </p:nvPr>
        </p:nvSpPr>
        <p:spPr/>
        <p:txBody>
          <a:bodyPr/>
          <a:lstStyle/>
          <a:p>
            <a:r>
              <a:rPr lang="el-GR" dirty="0"/>
              <a:t>Μικροοργανισμοί, παράγουν:</a:t>
            </a:r>
          </a:p>
          <a:p>
            <a:pPr>
              <a:buFont typeface="Wingdings" pitchFamily="2" charset="2"/>
              <a:buChar char="ü"/>
            </a:pPr>
            <a:r>
              <a:rPr lang="el-GR" dirty="0" err="1"/>
              <a:t>Αποπαθητικοποιητικά</a:t>
            </a:r>
            <a:r>
              <a:rPr lang="el-GR" dirty="0"/>
              <a:t> ιόντα</a:t>
            </a:r>
          </a:p>
          <a:p>
            <a:pPr>
              <a:buFont typeface="Wingdings" pitchFamily="2" charset="2"/>
              <a:buChar char="ü"/>
            </a:pPr>
            <a:r>
              <a:rPr lang="el-GR" dirty="0"/>
              <a:t>ή ουσίες καταλύτες ηλεκτροχημικών αντιδράσεων </a:t>
            </a:r>
          </a:p>
          <a:p>
            <a:pPr>
              <a:buFont typeface="Wingdings" pitchFamily="2" charset="2"/>
              <a:buChar char="ü"/>
            </a:pPr>
            <a:r>
              <a:rPr lang="el-GR" dirty="0"/>
              <a:t>Ή άλλες όξινες ενώσεις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357166"/>
            <a:ext cx="8229600" cy="6072230"/>
          </a:xfrm>
        </p:spPr>
        <p:txBody>
          <a:bodyPr/>
          <a:lstStyle/>
          <a:p>
            <a:r>
              <a:rPr lang="el-GR" dirty="0"/>
              <a:t>Κυρίως </a:t>
            </a:r>
            <a:r>
              <a:rPr lang="el-GR" dirty="0" err="1"/>
              <a:t>θειοοξειδωτικά</a:t>
            </a:r>
            <a:r>
              <a:rPr lang="el-GR" dirty="0"/>
              <a:t> ή </a:t>
            </a:r>
            <a:r>
              <a:rPr lang="el-GR" dirty="0" err="1"/>
              <a:t>θειοαναγωγικά</a:t>
            </a:r>
            <a:r>
              <a:rPr lang="el-GR" dirty="0"/>
              <a:t> βακτήρια</a:t>
            </a:r>
          </a:p>
          <a:p>
            <a:pPr>
              <a:buFont typeface="Wingdings" pitchFamily="2" charset="2"/>
              <a:buChar char="ü"/>
            </a:pPr>
            <a:r>
              <a:rPr lang="el-GR" dirty="0"/>
              <a:t>Τα </a:t>
            </a:r>
            <a:r>
              <a:rPr lang="el-GR" dirty="0" err="1"/>
              <a:t>θειοοξειδωτικά</a:t>
            </a:r>
            <a:r>
              <a:rPr lang="el-GR" dirty="0"/>
              <a:t> (προϊόν θειικό οξύ)</a:t>
            </a:r>
          </a:p>
          <a:p>
            <a:pPr>
              <a:buNone/>
            </a:pPr>
            <a:r>
              <a:rPr lang="en-US" dirty="0"/>
              <a:t>S</a:t>
            </a:r>
            <a:r>
              <a:rPr lang="en-US" baseline="-25000" dirty="0"/>
              <a:t>8(s)</a:t>
            </a:r>
            <a:r>
              <a:rPr lang="en-US" dirty="0"/>
              <a:t> + 12O</a:t>
            </a:r>
            <a:r>
              <a:rPr lang="en-US" baseline="-25000" dirty="0"/>
              <a:t>2(g)</a:t>
            </a:r>
            <a:r>
              <a:rPr lang="en-US" dirty="0"/>
              <a:t> +16H</a:t>
            </a:r>
            <a:r>
              <a:rPr lang="en-US" baseline="-25000" dirty="0"/>
              <a:t>2</a:t>
            </a:r>
            <a:r>
              <a:rPr lang="en-US" dirty="0"/>
              <a:t>O</a:t>
            </a:r>
            <a:r>
              <a:rPr lang="en-US" baseline="-25000" dirty="0"/>
              <a:t>(l)</a:t>
            </a:r>
            <a:r>
              <a:rPr lang="en-US" dirty="0"/>
              <a:t>  </a:t>
            </a:r>
            <a:r>
              <a:rPr lang="en-US" baseline="30000" dirty="0"/>
              <a:t>-e (</a:t>
            </a:r>
            <a:r>
              <a:rPr lang="el-GR" baseline="30000" dirty="0"/>
              <a:t>βακτήρια)</a:t>
            </a:r>
            <a:r>
              <a:rPr lang="en-US" baseline="30000" dirty="0"/>
              <a:t>  </a:t>
            </a:r>
            <a:r>
              <a:rPr lang="en-US" dirty="0"/>
              <a:t>8 H</a:t>
            </a:r>
            <a:r>
              <a:rPr lang="en-US" baseline="-25000" dirty="0"/>
              <a:t>3</a:t>
            </a:r>
            <a:r>
              <a:rPr lang="en-US" dirty="0"/>
              <a:t>O</a:t>
            </a:r>
            <a:r>
              <a:rPr lang="en-US" baseline="30000" dirty="0"/>
              <a:t>+</a:t>
            </a:r>
            <a:r>
              <a:rPr lang="en-US" dirty="0"/>
              <a:t>HSO</a:t>
            </a:r>
            <a:r>
              <a:rPr lang="en-US" baseline="-25000" dirty="0"/>
              <a:t>4</a:t>
            </a:r>
            <a:r>
              <a:rPr lang="en-US" baseline="30000" dirty="0"/>
              <a:t>-</a:t>
            </a:r>
            <a:r>
              <a:rPr lang="en-US" baseline="-25000" dirty="0"/>
              <a:t>(sol)</a:t>
            </a:r>
            <a:endParaRPr lang="el-GR" dirty="0"/>
          </a:p>
          <a:p>
            <a:pPr>
              <a:buNone/>
            </a:pPr>
            <a:r>
              <a:rPr lang="el-GR" dirty="0"/>
              <a:t> μειώνουν το </a:t>
            </a:r>
            <a:r>
              <a:rPr lang="en-US" dirty="0"/>
              <a:t>pH (1 </a:t>
            </a:r>
            <a:r>
              <a:rPr lang="el-GR" dirty="0"/>
              <a:t>έως 4)</a:t>
            </a:r>
          </a:p>
          <a:p>
            <a:pPr>
              <a:buFont typeface="Wingdings" pitchFamily="2" charset="2"/>
              <a:buChar char="ü"/>
            </a:pPr>
            <a:endParaRPr lang="el-GR" dirty="0"/>
          </a:p>
          <a:p>
            <a:pPr>
              <a:buFont typeface="Wingdings" pitchFamily="2" charset="2"/>
              <a:buChar char="ü"/>
            </a:pPr>
            <a:r>
              <a:rPr lang="el-GR" dirty="0"/>
              <a:t>Τα </a:t>
            </a:r>
            <a:r>
              <a:rPr lang="el-GR" dirty="0" err="1"/>
              <a:t>θειοαναγωγικά</a:t>
            </a:r>
            <a:r>
              <a:rPr lang="el-GR" dirty="0"/>
              <a:t> (συχνότερα φθορά, προϊόντα θειώδη ή θειούχα) </a:t>
            </a:r>
          </a:p>
          <a:p>
            <a:pPr>
              <a:buNone/>
            </a:pPr>
            <a:r>
              <a:rPr lang="el-GR" dirty="0"/>
              <a:t>Η</a:t>
            </a:r>
            <a:r>
              <a:rPr lang="en-US" dirty="0"/>
              <a:t>S</a:t>
            </a:r>
            <a:r>
              <a:rPr lang="el-GR" dirty="0"/>
              <a:t>Ο</a:t>
            </a:r>
            <a:r>
              <a:rPr lang="en-US" baseline="-25000" dirty="0"/>
              <a:t>4</a:t>
            </a:r>
            <a:r>
              <a:rPr lang="en-US" baseline="30000" dirty="0"/>
              <a:t>-</a:t>
            </a:r>
            <a:r>
              <a:rPr lang="en-US" baseline="-25000" dirty="0"/>
              <a:t>(sol)</a:t>
            </a:r>
            <a:r>
              <a:rPr lang="en-US" dirty="0"/>
              <a:t> + H</a:t>
            </a:r>
            <a:r>
              <a:rPr lang="en-US" baseline="-25000" dirty="0"/>
              <a:t>3</a:t>
            </a:r>
            <a:r>
              <a:rPr lang="en-US" dirty="0"/>
              <a:t>O</a:t>
            </a:r>
            <a:r>
              <a:rPr lang="en-US" baseline="30000" dirty="0"/>
              <a:t>+</a:t>
            </a:r>
            <a:r>
              <a:rPr lang="en-US" baseline="-25000" dirty="0"/>
              <a:t>(sol)</a:t>
            </a:r>
            <a:r>
              <a:rPr lang="en-US" dirty="0"/>
              <a:t>  </a:t>
            </a:r>
            <a:r>
              <a:rPr lang="en-US" baseline="30000" dirty="0"/>
              <a:t>+e (</a:t>
            </a:r>
            <a:r>
              <a:rPr lang="el-GR" baseline="30000" dirty="0"/>
              <a:t>βακτήρια)</a:t>
            </a:r>
            <a:r>
              <a:rPr lang="en-US" baseline="30000" dirty="0"/>
              <a:t>  </a:t>
            </a:r>
            <a:r>
              <a:rPr lang="en-US" dirty="0"/>
              <a:t>HSO</a:t>
            </a:r>
            <a:r>
              <a:rPr lang="en-US" baseline="-25000" dirty="0"/>
              <a:t>3</a:t>
            </a:r>
            <a:r>
              <a:rPr lang="en-US" baseline="30000" dirty="0"/>
              <a:t>-</a:t>
            </a:r>
            <a:r>
              <a:rPr lang="en-US" baseline="-25000" dirty="0"/>
              <a:t>(sol)</a:t>
            </a:r>
            <a:r>
              <a:rPr lang="en-US" dirty="0"/>
              <a:t>+H</a:t>
            </a:r>
            <a:r>
              <a:rPr lang="en-US" baseline="-25000" dirty="0"/>
              <a:t>2</a:t>
            </a:r>
            <a:r>
              <a:rPr lang="en-US" dirty="0"/>
              <a:t>O</a:t>
            </a:r>
            <a:r>
              <a:rPr lang="en-US" baseline="-25000" dirty="0"/>
              <a:t>(l)</a:t>
            </a:r>
            <a:endParaRPr lang="el-GR" baseline="-25000" dirty="0"/>
          </a:p>
          <a:p>
            <a:pPr>
              <a:buNone/>
            </a:pPr>
            <a:r>
              <a:rPr lang="el-GR" dirty="0"/>
              <a:t>Η</a:t>
            </a:r>
            <a:r>
              <a:rPr lang="en-US" dirty="0"/>
              <a:t>S</a:t>
            </a:r>
            <a:r>
              <a:rPr lang="el-GR" dirty="0"/>
              <a:t>Ο</a:t>
            </a:r>
            <a:r>
              <a:rPr lang="en-US" baseline="-25000" dirty="0"/>
              <a:t>4</a:t>
            </a:r>
            <a:r>
              <a:rPr lang="en-US" baseline="30000" dirty="0"/>
              <a:t>-</a:t>
            </a:r>
            <a:r>
              <a:rPr lang="en-US" baseline="-25000" dirty="0"/>
              <a:t>(sol)</a:t>
            </a:r>
            <a:r>
              <a:rPr lang="en-US" dirty="0"/>
              <a:t> + 9H</a:t>
            </a:r>
            <a:r>
              <a:rPr lang="en-US" baseline="-25000" dirty="0"/>
              <a:t>3</a:t>
            </a:r>
            <a:r>
              <a:rPr lang="en-US" dirty="0"/>
              <a:t>O</a:t>
            </a:r>
            <a:r>
              <a:rPr lang="en-US" baseline="30000" dirty="0"/>
              <a:t>+</a:t>
            </a:r>
            <a:r>
              <a:rPr lang="en-US" baseline="-25000" dirty="0"/>
              <a:t>(sol)</a:t>
            </a:r>
            <a:r>
              <a:rPr lang="en-US" dirty="0"/>
              <a:t>  </a:t>
            </a:r>
            <a:r>
              <a:rPr lang="en-US" baseline="30000" dirty="0"/>
              <a:t>+e (</a:t>
            </a:r>
            <a:r>
              <a:rPr lang="el-GR" baseline="30000" dirty="0"/>
              <a:t>βακτήρια)</a:t>
            </a:r>
            <a:r>
              <a:rPr lang="en-US" baseline="30000" dirty="0"/>
              <a:t>  </a:t>
            </a:r>
            <a:r>
              <a:rPr lang="en-US" dirty="0"/>
              <a:t>H</a:t>
            </a:r>
            <a:r>
              <a:rPr lang="en-US" baseline="-25000" dirty="0"/>
              <a:t>2</a:t>
            </a:r>
            <a:r>
              <a:rPr lang="en-US" dirty="0"/>
              <a:t>S</a:t>
            </a:r>
            <a:r>
              <a:rPr lang="en-US" baseline="-25000" dirty="0"/>
              <a:t>(g)</a:t>
            </a:r>
            <a:r>
              <a:rPr lang="en-US" dirty="0"/>
              <a:t>+13H</a:t>
            </a:r>
            <a:r>
              <a:rPr lang="en-US" baseline="-25000" dirty="0"/>
              <a:t>2</a:t>
            </a:r>
            <a:r>
              <a:rPr lang="en-US" dirty="0"/>
              <a:t>O</a:t>
            </a:r>
            <a:r>
              <a:rPr lang="en-US" baseline="-25000" dirty="0"/>
              <a:t>(l)</a:t>
            </a:r>
            <a:endParaRPr lang="el-GR" baseline="-25000" dirty="0"/>
          </a:p>
          <a:p>
            <a:pPr>
              <a:buNone/>
            </a:pPr>
            <a:endParaRPr lang="el-GR" dirty="0"/>
          </a:p>
        </p:txBody>
      </p:sp>
      <p:cxnSp>
        <p:nvCxnSpPr>
          <p:cNvPr id="5" name="4 - Ευθύγραμμο βέλος σύνδεσης"/>
          <p:cNvCxnSpPr/>
          <p:nvPr/>
        </p:nvCxnSpPr>
        <p:spPr>
          <a:xfrm>
            <a:off x="4357686" y="2428868"/>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3786182" y="5284800"/>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3857620" y="5856304"/>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r>
              <a:rPr lang="el-GR" dirty="0"/>
              <a:t>Σε </a:t>
            </a:r>
            <a:r>
              <a:rPr lang="en-US" dirty="0"/>
              <a:t>pH</a:t>
            </a:r>
            <a:r>
              <a:rPr lang="el-GR" dirty="0"/>
              <a:t>=7, τα </a:t>
            </a:r>
            <a:r>
              <a:rPr lang="en-US" dirty="0"/>
              <a:t>e</a:t>
            </a:r>
            <a:r>
              <a:rPr lang="el-GR" dirty="0"/>
              <a:t> της αναγωγής από οξείδωση οργανικού </a:t>
            </a:r>
            <a:r>
              <a:rPr lang="el-GR" dirty="0" err="1"/>
              <a:t>υλικου</a:t>
            </a:r>
            <a:r>
              <a:rPr lang="el-GR" dirty="0"/>
              <a:t> ή Η</a:t>
            </a:r>
          </a:p>
          <a:p>
            <a:r>
              <a:rPr lang="el-GR" dirty="0"/>
              <a:t>Πιο γνωστό γένος </a:t>
            </a:r>
            <a:r>
              <a:rPr lang="en-US" dirty="0"/>
              <a:t>De </a:t>
            </a:r>
            <a:r>
              <a:rPr lang="en-US" dirty="0" err="1"/>
              <a:t>sulfovibrio</a:t>
            </a:r>
            <a:r>
              <a:rPr lang="en-US" dirty="0"/>
              <a:t> (pH=5-9,</a:t>
            </a:r>
            <a:r>
              <a:rPr lang="el-GR" dirty="0"/>
              <a:t> μεγάλο </a:t>
            </a:r>
            <a:r>
              <a:rPr lang="el-GR" dirty="0" err="1"/>
              <a:t>Δθ</a:t>
            </a:r>
            <a:r>
              <a:rPr lang="en-US" dirty="0"/>
              <a:t>)</a:t>
            </a:r>
            <a:endParaRPr lang="el-GR" dirty="0"/>
          </a:p>
          <a:p>
            <a:r>
              <a:rPr lang="el-GR" dirty="0"/>
              <a:t>(άνοδος) 4</a:t>
            </a:r>
            <a:r>
              <a:rPr lang="en-US" dirty="0"/>
              <a:t>Fe</a:t>
            </a:r>
            <a:r>
              <a:rPr lang="en-US" baseline="-25000" dirty="0"/>
              <a:t>(s)</a:t>
            </a:r>
            <a:r>
              <a:rPr lang="en-US" dirty="0"/>
              <a:t> -8e(</a:t>
            </a:r>
            <a:r>
              <a:rPr lang="el-GR" dirty="0"/>
              <a:t>βακτήρια)          4 </a:t>
            </a:r>
            <a:r>
              <a:rPr lang="en-US" dirty="0"/>
              <a:t>Fe</a:t>
            </a:r>
            <a:r>
              <a:rPr lang="el-GR" baseline="30000" dirty="0"/>
              <a:t>2+</a:t>
            </a:r>
            <a:r>
              <a:rPr lang="en-US" dirty="0"/>
              <a:t> </a:t>
            </a:r>
            <a:r>
              <a:rPr lang="en-US" baseline="-25000" dirty="0"/>
              <a:t>(sol)</a:t>
            </a:r>
          </a:p>
          <a:p>
            <a:r>
              <a:rPr lang="en-US" dirty="0"/>
              <a:t>(</a:t>
            </a:r>
            <a:r>
              <a:rPr lang="el-GR" dirty="0" err="1"/>
              <a:t>κάθ</a:t>
            </a:r>
            <a:r>
              <a:rPr lang="el-GR" dirty="0"/>
              <a:t>.) 4</a:t>
            </a:r>
            <a:r>
              <a:rPr lang="en-US" dirty="0"/>
              <a:t>Fe</a:t>
            </a:r>
            <a:r>
              <a:rPr lang="el-GR" baseline="30000" dirty="0"/>
              <a:t> 2+</a:t>
            </a:r>
            <a:r>
              <a:rPr lang="en-US" baseline="-25000" dirty="0"/>
              <a:t>(sol)</a:t>
            </a:r>
            <a:r>
              <a:rPr lang="en-US" dirty="0"/>
              <a:t> </a:t>
            </a:r>
            <a:r>
              <a:rPr lang="el-GR" dirty="0"/>
              <a:t>+Η</a:t>
            </a:r>
            <a:r>
              <a:rPr lang="el-GR" baseline="-25000" dirty="0"/>
              <a:t>2</a:t>
            </a:r>
            <a:r>
              <a:rPr lang="el-GR" dirty="0"/>
              <a:t>Ο</a:t>
            </a:r>
            <a:r>
              <a:rPr lang="el-GR" baseline="-25000" dirty="0"/>
              <a:t>(</a:t>
            </a:r>
            <a:r>
              <a:rPr lang="en-US" baseline="-25000" dirty="0"/>
              <a:t>l</a:t>
            </a:r>
            <a:r>
              <a:rPr lang="el-GR" baseline="-25000" dirty="0"/>
              <a:t>)</a:t>
            </a:r>
            <a:r>
              <a:rPr lang="el-GR" dirty="0"/>
              <a:t>+</a:t>
            </a:r>
            <a:r>
              <a:rPr lang="en-US" dirty="0"/>
              <a:t> HSO</a:t>
            </a:r>
            <a:r>
              <a:rPr lang="en-US" baseline="-25000" dirty="0"/>
              <a:t>3</a:t>
            </a:r>
            <a:r>
              <a:rPr lang="en-US" baseline="30000" dirty="0"/>
              <a:t>-</a:t>
            </a:r>
            <a:r>
              <a:rPr lang="en-US" dirty="0"/>
              <a:t> +8e(</a:t>
            </a:r>
            <a:r>
              <a:rPr lang="el-GR" dirty="0"/>
              <a:t>βακτήρια)          </a:t>
            </a:r>
            <a:r>
              <a:rPr lang="en-US" dirty="0"/>
              <a:t>   </a:t>
            </a:r>
          </a:p>
          <a:p>
            <a:pPr>
              <a:buNone/>
            </a:pPr>
            <a:r>
              <a:rPr lang="en-US" dirty="0"/>
              <a:t>           </a:t>
            </a:r>
            <a:r>
              <a:rPr lang="el-GR" dirty="0"/>
              <a:t>4 </a:t>
            </a:r>
            <a:r>
              <a:rPr lang="en-US" dirty="0"/>
              <a:t>Fe</a:t>
            </a:r>
            <a:r>
              <a:rPr lang="en-US" baseline="-25000" dirty="0"/>
              <a:t>3</a:t>
            </a:r>
            <a:r>
              <a:rPr lang="en-US" dirty="0"/>
              <a:t>O</a:t>
            </a:r>
            <a:r>
              <a:rPr lang="en-US" baseline="-25000" dirty="0"/>
              <a:t>4(sol)</a:t>
            </a:r>
            <a:r>
              <a:rPr lang="en-US" dirty="0"/>
              <a:t> + </a:t>
            </a:r>
            <a:r>
              <a:rPr lang="en-US" dirty="0" err="1"/>
              <a:t>FeS</a:t>
            </a:r>
            <a:r>
              <a:rPr lang="en-US" baseline="-25000" dirty="0"/>
              <a:t>(s)</a:t>
            </a:r>
            <a:r>
              <a:rPr lang="en-US" dirty="0"/>
              <a:t> + OH</a:t>
            </a:r>
            <a:r>
              <a:rPr lang="en-US" baseline="30000" dirty="0"/>
              <a:t>-</a:t>
            </a:r>
            <a:r>
              <a:rPr lang="en-US" baseline="-25000" dirty="0"/>
              <a:t>(sol)</a:t>
            </a:r>
            <a:r>
              <a:rPr lang="en-US" dirty="0"/>
              <a:t> +H</a:t>
            </a:r>
            <a:r>
              <a:rPr lang="en-US" baseline="-25000" dirty="0"/>
              <a:t>2(g)</a:t>
            </a:r>
          </a:p>
          <a:p>
            <a:pPr>
              <a:buNone/>
            </a:pPr>
            <a:r>
              <a:rPr lang="en-US" dirty="0"/>
              <a:t>Tot: </a:t>
            </a:r>
            <a:r>
              <a:rPr lang="el-GR" dirty="0"/>
              <a:t>4</a:t>
            </a:r>
            <a:r>
              <a:rPr lang="en-US" dirty="0"/>
              <a:t>Fe</a:t>
            </a:r>
            <a:r>
              <a:rPr lang="en-US" baseline="-25000" dirty="0"/>
              <a:t>(s)</a:t>
            </a:r>
            <a:r>
              <a:rPr lang="en-US" dirty="0"/>
              <a:t> </a:t>
            </a:r>
            <a:r>
              <a:rPr lang="el-GR" dirty="0"/>
              <a:t>+Η</a:t>
            </a:r>
            <a:r>
              <a:rPr lang="el-GR" baseline="-25000" dirty="0"/>
              <a:t>2</a:t>
            </a:r>
            <a:r>
              <a:rPr lang="el-GR" dirty="0"/>
              <a:t>Ο</a:t>
            </a:r>
            <a:r>
              <a:rPr lang="el-GR" baseline="-25000" dirty="0"/>
              <a:t>(</a:t>
            </a:r>
            <a:r>
              <a:rPr lang="en-US" baseline="-25000" dirty="0"/>
              <a:t>l</a:t>
            </a:r>
            <a:r>
              <a:rPr lang="el-GR" baseline="-25000" dirty="0"/>
              <a:t>)</a:t>
            </a:r>
            <a:r>
              <a:rPr lang="el-GR" dirty="0"/>
              <a:t>+</a:t>
            </a:r>
            <a:r>
              <a:rPr lang="en-US" dirty="0"/>
              <a:t> HSO</a:t>
            </a:r>
            <a:r>
              <a:rPr lang="en-US" baseline="-25000" dirty="0"/>
              <a:t>3</a:t>
            </a:r>
            <a:r>
              <a:rPr lang="en-US" baseline="30000" dirty="0"/>
              <a:t>-</a:t>
            </a:r>
            <a:r>
              <a:rPr lang="en-US" dirty="0"/>
              <a:t> </a:t>
            </a:r>
            <a:r>
              <a:rPr lang="el-GR" dirty="0"/>
              <a:t>        </a:t>
            </a:r>
            <a:r>
              <a:rPr lang="en-US" dirty="0"/>
              <a:t>Fe</a:t>
            </a:r>
            <a:r>
              <a:rPr lang="en-US" baseline="-25000" dirty="0"/>
              <a:t>3</a:t>
            </a:r>
            <a:r>
              <a:rPr lang="en-US" dirty="0"/>
              <a:t>O</a:t>
            </a:r>
            <a:r>
              <a:rPr lang="en-US" baseline="-25000" dirty="0"/>
              <a:t>4(sol)</a:t>
            </a:r>
            <a:r>
              <a:rPr lang="en-US" dirty="0"/>
              <a:t> + </a:t>
            </a:r>
            <a:r>
              <a:rPr lang="en-US" dirty="0" err="1"/>
              <a:t>FeS</a:t>
            </a:r>
            <a:r>
              <a:rPr lang="en-US" baseline="-25000" dirty="0"/>
              <a:t>(s)</a:t>
            </a:r>
            <a:r>
              <a:rPr lang="en-US" dirty="0"/>
              <a:t> + OH</a:t>
            </a:r>
            <a:r>
              <a:rPr lang="en-US" baseline="30000" dirty="0"/>
              <a:t>-</a:t>
            </a:r>
            <a:r>
              <a:rPr lang="en-US" baseline="-25000" dirty="0"/>
              <a:t>(sol)</a:t>
            </a:r>
            <a:r>
              <a:rPr lang="en-US" dirty="0"/>
              <a:t> +H</a:t>
            </a:r>
            <a:r>
              <a:rPr lang="en-US" baseline="-25000" dirty="0"/>
              <a:t>2(g)</a:t>
            </a:r>
            <a:endParaRPr lang="el-GR" dirty="0"/>
          </a:p>
        </p:txBody>
      </p:sp>
      <p:cxnSp>
        <p:nvCxnSpPr>
          <p:cNvPr id="5" name="4 - Ευθύγραμμο βέλος σύνδεσης"/>
          <p:cNvCxnSpPr/>
          <p:nvPr/>
        </p:nvCxnSpPr>
        <p:spPr>
          <a:xfrm>
            <a:off x="5786446" y="285749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714348" y="407035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4500562" y="464344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908" y="500042"/>
            <a:ext cx="9286908" cy="5626121"/>
          </a:xfrm>
        </p:spPr>
        <p:txBody>
          <a:bodyPr>
            <a:normAutofit/>
          </a:bodyPr>
          <a:lstStyle/>
          <a:p>
            <a:pPr>
              <a:buNone/>
            </a:pPr>
            <a:r>
              <a:rPr lang="el-GR" sz="3000" dirty="0"/>
              <a:t>Ή  4</a:t>
            </a:r>
            <a:r>
              <a:rPr lang="en-US" sz="3000" dirty="0"/>
              <a:t>Fe</a:t>
            </a:r>
            <a:r>
              <a:rPr lang="en-US" sz="3000" baseline="-25000" dirty="0"/>
              <a:t>(s)</a:t>
            </a:r>
            <a:r>
              <a:rPr lang="en-US" sz="3000" dirty="0"/>
              <a:t>       </a:t>
            </a:r>
            <a:r>
              <a:rPr lang="en-US" sz="3000" baseline="30000" dirty="0"/>
              <a:t>-e (</a:t>
            </a:r>
            <a:r>
              <a:rPr lang="el-GR" sz="3000" baseline="30000" dirty="0" err="1"/>
              <a:t>βακτ</a:t>
            </a:r>
            <a:r>
              <a:rPr lang="el-GR" sz="3000" baseline="30000" dirty="0"/>
              <a:t>.)</a:t>
            </a:r>
            <a:r>
              <a:rPr lang="en-US" sz="3000" dirty="0"/>
              <a:t>          4Fe</a:t>
            </a:r>
            <a:r>
              <a:rPr lang="en-US" sz="3000" baseline="30000" dirty="0"/>
              <a:t>2+ </a:t>
            </a:r>
            <a:r>
              <a:rPr lang="en-US" sz="3000" baseline="-25000" dirty="0"/>
              <a:t>(sol)</a:t>
            </a:r>
            <a:r>
              <a:rPr lang="en-US" sz="3000" dirty="0"/>
              <a:t> (</a:t>
            </a:r>
            <a:r>
              <a:rPr lang="el-GR" sz="3000" dirty="0"/>
              <a:t>άνοδος)</a:t>
            </a:r>
          </a:p>
          <a:p>
            <a:pPr>
              <a:buNone/>
            </a:pPr>
            <a:r>
              <a:rPr lang="el-GR" sz="3000" dirty="0"/>
              <a:t>4 </a:t>
            </a:r>
            <a:r>
              <a:rPr lang="en-US" sz="3000" dirty="0"/>
              <a:t>Fe</a:t>
            </a:r>
            <a:r>
              <a:rPr lang="en-US" sz="3000" baseline="30000" dirty="0"/>
              <a:t>2+</a:t>
            </a:r>
            <a:r>
              <a:rPr lang="en-US" sz="3000" baseline="-25000" dirty="0"/>
              <a:t>(sol)</a:t>
            </a:r>
            <a:r>
              <a:rPr lang="en-US" sz="3000" dirty="0"/>
              <a:t> +S</a:t>
            </a:r>
            <a:r>
              <a:rPr lang="en-US" sz="3000" baseline="30000" dirty="0"/>
              <a:t>2-</a:t>
            </a:r>
            <a:r>
              <a:rPr lang="en-US" sz="3000" baseline="-25000" dirty="0"/>
              <a:t>(sol)</a:t>
            </a:r>
            <a:r>
              <a:rPr lang="en-US" sz="3000" dirty="0"/>
              <a:t> +6OH</a:t>
            </a:r>
            <a:r>
              <a:rPr lang="en-US" sz="3000" baseline="30000" dirty="0"/>
              <a:t>-</a:t>
            </a:r>
            <a:r>
              <a:rPr lang="en-US" sz="3000" baseline="-25000" dirty="0"/>
              <a:t>(sol)</a:t>
            </a:r>
            <a:r>
              <a:rPr lang="el-GR" sz="3000" baseline="30000" dirty="0"/>
              <a:t>+</a:t>
            </a:r>
            <a:r>
              <a:rPr lang="en-US" sz="3000" baseline="30000" dirty="0"/>
              <a:t>e (</a:t>
            </a:r>
            <a:r>
              <a:rPr lang="el-GR" sz="3000" baseline="30000" dirty="0" err="1"/>
              <a:t>βακτ</a:t>
            </a:r>
            <a:r>
              <a:rPr lang="el-GR" sz="3000" baseline="30000" dirty="0"/>
              <a:t>.) </a:t>
            </a:r>
            <a:r>
              <a:rPr lang="el-GR" sz="3000" dirty="0"/>
              <a:t> </a:t>
            </a:r>
            <a:r>
              <a:rPr lang="en-US" sz="3000" dirty="0" err="1"/>
              <a:t>FeS</a:t>
            </a:r>
            <a:r>
              <a:rPr lang="en-US" sz="3000" baseline="-25000" dirty="0"/>
              <a:t>(s)</a:t>
            </a:r>
            <a:r>
              <a:rPr lang="en-US" sz="3000" dirty="0"/>
              <a:t> +3Fe(OH)</a:t>
            </a:r>
            <a:r>
              <a:rPr lang="en-US" sz="3000" baseline="-25000" dirty="0"/>
              <a:t>2(s)</a:t>
            </a:r>
            <a:r>
              <a:rPr lang="el-GR" sz="3000" dirty="0"/>
              <a:t> </a:t>
            </a:r>
            <a:r>
              <a:rPr lang="en-US" sz="3000" dirty="0"/>
              <a:t>(</a:t>
            </a:r>
            <a:r>
              <a:rPr lang="el-GR" sz="3000" dirty="0"/>
              <a:t>καθ.)</a:t>
            </a:r>
          </a:p>
          <a:p>
            <a:pPr>
              <a:buNone/>
            </a:pPr>
            <a:r>
              <a:rPr lang="en-US" sz="3000" dirty="0"/>
              <a:t>Tot: </a:t>
            </a:r>
            <a:r>
              <a:rPr lang="el-GR" sz="3000" dirty="0"/>
              <a:t>4</a:t>
            </a:r>
            <a:r>
              <a:rPr lang="en-US" sz="3000" dirty="0"/>
              <a:t>Fe</a:t>
            </a:r>
            <a:r>
              <a:rPr lang="en-US" sz="3000" baseline="-25000" dirty="0"/>
              <a:t>(s)</a:t>
            </a:r>
            <a:r>
              <a:rPr lang="en-US" sz="3000" dirty="0"/>
              <a:t> +S</a:t>
            </a:r>
            <a:r>
              <a:rPr lang="en-US" sz="3000" baseline="30000" dirty="0"/>
              <a:t>2-</a:t>
            </a:r>
            <a:r>
              <a:rPr lang="en-US" sz="3000" baseline="-25000" dirty="0"/>
              <a:t>(sol)</a:t>
            </a:r>
            <a:r>
              <a:rPr lang="en-US" sz="3000" dirty="0"/>
              <a:t> +6OH</a:t>
            </a:r>
            <a:r>
              <a:rPr lang="en-US" sz="3000" baseline="30000" dirty="0"/>
              <a:t>-</a:t>
            </a:r>
            <a:r>
              <a:rPr lang="en-US" sz="3000" baseline="-25000" dirty="0"/>
              <a:t>(sol)                   </a:t>
            </a:r>
            <a:r>
              <a:rPr lang="en-US" sz="3000" dirty="0" err="1"/>
              <a:t>FeS</a:t>
            </a:r>
            <a:r>
              <a:rPr lang="en-US" sz="3000" baseline="-25000" dirty="0"/>
              <a:t>(s)</a:t>
            </a:r>
            <a:r>
              <a:rPr lang="en-US" sz="3000" dirty="0"/>
              <a:t> +3Fe(OH)</a:t>
            </a:r>
            <a:r>
              <a:rPr lang="en-US" sz="3000" baseline="-25000" dirty="0"/>
              <a:t>2(s)</a:t>
            </a:r>
            <a:r>
              <a:rPr lang="en-US" sz="3000" dirty="0"/>
              <a:t>  </a:t>
            </a:r>
          </a:p>
          <a:p>
            <a:pPr>
              <a:buFont typeface="Wingdings" pitchFamily="2" charset="2"/>
              <a:buChar char="ü"/>
            </a:pPr>
            <a:r>
              <a:rPr lang="el-GR" sz="3000" dirty="0"/>
              <a:t>Αναγωγικά </a:t>
            </a:r>
            <a:r>
              <a:rPr lang="en-US" sz="3000" dirty="0"/>
              <a:t> </a:t>
            </a:r>
            <a:r>
              <a:rPr lang="el-GR" sz="3000" dirty="0"/>
              <a:t>και σε ουδέτερο </a:t>
            </a:r>
            <a:r>
              <a:rPr lang="en-US" sz="3000" dirty="0"/>
              <a:t>pH </a:t>
            </a:r>
            <a:r>
              <a:rPr lang="el-GR" sz="3000" dirty="0"/>
              <a:t>και απουσία Ο</a:t>
            </a:r>
            <a:r>
              <a:rPr lang="el-GR" sz="3000" baseline="-25000" dirty="0"/>
              <a:t>2</a:t>
            </a:r>
            <a:r>
              <a:rPr lang="el-GR" sz="3000" dirty="0"/>
              <a:t>.</a:t>
            </a:r>
          </a:p>
          <a:p>
            <a:pPr>
              <a:buFont typeface="Wingdings" pitchFamily="2" charset="2"/>
              <a:buChar char="ü"/>
            </a:pPr>
            <a:r>
              <a:rPr lang="el-GR" sz="3000" dirty="0"/>
              <a:t>Αντίδραση: αργή</a:t>
            </a:r>
          </a:p>
          <a:p>
            <a:pPr>
              <a:buFont typeface="Wingdings" pitchFamily="2" charset="2"/>
              <a:buChar char="ü"/>
            </a:pPr>
            <a:r>
              <a:rPr lang="el-GR" sz="3000" dirty="0"/>
              <a:t>Δημιουργούν συνθήκες αναγωγής υδρογόνου</a:t>
            </a:r>
          </a:p>
          <a:p>
            <a:pPr>
              <a:buFont typeface="Wingdings" pitchFamily="2" charset="2"/>
              <a:buChar char="ü"/>
            </a:pPr>
            <a:r>
              <a:rPr lang="el-GR" sz="3000" dirty="0"/>
              <a:t> Ιζήματα θειούχων ενώσεων: έντονη διάβρωση παρουσία Ο</a:t>
            </a:r>
            <a:r>
              <a:rPr lang="el-GR" sz="3000" baseline="-25000" dirty="0"/>
              <a:t>2</a:t>
            </a:r>
            <a:r>
              <a:rPr lang="el-GR" sz="3000" dirty="0"/>
              <a:t>.</a:t>
            </a:r>
          </a:p>
        </p:txBody>
      </p:sp>
      <p:cxnSp>
        <p:nvCxnSpPr>
          <p:cNvPr id="5" name="4 - Ευθύγραμμο βέλος σύνδεσης"/>
          <p:cNvCxnSpPr/>
          <p:nvPr/>
        </p:nvCxnSpPr>
        <p:spPr>
          <a:xfrm>
            <a:off x="1571604" y="857232"/>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3643306" y="1357298"/>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3714744" y="1855776"/>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429420"/>
          </a:xfrm>
        </p:spPr>
        <p:txBody>
          <a:bodyPr>
            <a:normAutofit/>
          </a:bodyPr>
          <a:lstStyle/>
          <a:p>
            <a:pPr>
              <a:buFont typeface="Wingdings" pitchFamily="2" charset="2"/>
              <a:buChar char="ü"/>
            </a:pPr>
            <a:r>
              <a:rPr lang="el-GR" dirty="0"/>
              <a:t> γαλβανικό στοιχείο μεταξύ μετάλλου &amp; διαβρωτικού περιβάλλοντος</a:t>
            </a:r>
          </a:p>
          <a:p>
            <a:pPr>
              <a:buFont typeface="Wingdings" pitchFamily="2" charset="2"/>
              <a:buChar char="ü"/>
            </a:pPr>
            <a:endParaRPr lang="el-GR" dirty="0"/>
          </a:p>
          <a:p>
            <a:pPr>
              <a:buFont typeface="Wingdings" pitchFamily="2" charset="2"/>
              <a:buChar char="ü"/>
            </a:pPr>
            <a:endParaRPr lang="el-GR" dirty="0"/>
          </a:p>
          <a:p>
            <a:pPr>
              <a:buFont typeface="Wingdings" pitchFamily="2" charset="2"/>
              <a:buChar char="ü"/>
            </a:pPr>
            <a:endParaRPr lang="el-GR" dirty="0"/>
          </a:p>
          <a:p>
            <a:pPr>
              <a:buNone/>
            </a:pPr>
            <a:endParaRPr lang="el-GR" dirty="0"/>
          </a:p>
          <a:p>
            <a:pPr>
              <a:buNone/>
            </a:pPr>
            <a:endParaRPr lang="el-GR" dirty="0"/>
          </a:p>
          <a:p>
            <a:pPr>
              <a:buNone/>
            </a:pPr>
            <a:endParaRPr lang="el-GR" dirty="0"/>
          </a:p>
          <a:p>
            <a:pPr>
              <a:buNone/>
            </a:pPr>
            <a:endParaRPr lang="el-GR" dirty="0"/>
          </a:p>
          <a:p>
            <a:pPr>
              <a:buFont typeface="Wingdings" pitchFamily="2" charset="2"/>
              <a:buChar char="ü"/>
            </a:pPr>
            <a:r>
              <a:rPr lang="el-GR" dirty="0"/>
              <a:t>Πόλοι: μέταλλο &amp; περιβάλλον</a:t>
            </a:r>
          </a:p>
          <a:p>
            <a:pPr>
              <a:buFont typeface="Wingdings" pitchFamily="2" charset="2"/>
              <a:buChar char="ü"/>
            </a:pPr>
            <a:r>
              <a:rPr lang="el-GR" dirty="0"/>
              <a:t>Ηλεκτρολύτης: προϊόντα διάβρωσης</a:t>
            </a:r>
          </a:p>
          <a:p>
            <a:pPr>
              <a:buFont typeface="Wingdings" pitchFamily="2" charset="2"/>
              <a:buChar char="ü"/>
            </a:pPr>
            <a:endParaRPr lang="el-GR" dirty="0"/>
          </a:p>
        </p:txBody>
      </p:sp>
      <p:pic>
        <p:nvPicPr>
          <p:cNvPr id="4" name="Picture 4" descr="http://users.sch.gr/xbalasi/electrochem/sect03/imgs/galv_stoix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428736"/>
            <a:ext cx="5190750" cy="3857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686800" cy="5768997"/>
          </a:xfrm>
        </p:spPr>
        <p:txBody>
          <a:bodyPr/>
          <a:lstStyle/>
          <a:p>
            <a:pPr>
              <a:buNone/>
            </a:pPr>
            <a:r>
              <a:rPr lang="el-GR" dirty="0"/>
              <a:t>Άνοδο           αρνητικός πόλος</a:t>
            </a:r>
          </a:p>
          <a:p>
            <a:pPr>
              <a:buNone/>
            </a:pPr>
            <a:endParaRPr lang="el-GR" dirty="0"/>
          </a:p>
          <a:p>
            <a:pPr>
              <a:buNone/>
            </a:pPr>
            <a:r>
              <a:rPr lang="el-GR" dirty="0"/>
              <a:t>οξείδωση </a:t>
            </a:r>
          </a:p>
          <a:p>
            <a:endParaRPr lang="el-GR" dirty="0"/>
          </a:p>
          <a:p>
            <a:pPr>
              <a:buNone/>
            </a:pPr>
            <a:r>
              <a:rPr lang="el-GR" dirty="0"/>
              <a:t>Κάθοδο             θετικός πόλος </a:t>
            </a:r>
            <a:r>
              <a:rPr lang="el-GR" dirty="0" err="1"/>
              <a:t>γαλβ</a:t>
            </a:r>
            <a:r>
              <a:rPr lang="el-GR" dirty="0"/>
              <a:t>/κου στοιχείου</a:t>
            </a:r>
          </a:p>
          <a:p>
            <a:pPr>
              <a:buNone/>
            </a:pPr>
            <a:endParaRPr lang="el-GR" dirty="0"/>
          </a:p>
          <a:p>
            <a:pPr>
              <a:buNone/>
            </a:pPr>
            <a:r>
              <a:rPr lang="el-GR" dirty="0"/>
              <a:t>αναγωγή</a:t>
            </a:r>
          </a:p>
          <a:p>
            <a:pPr>
              <a:buNone/>
            </a:pPr>
            <a:endParaRPr lang="el-GR" dirty="0"/>
          </a:p>
        </p:txBody>
      </p:sp>
      <p:sp>
        <p:nvSpPr>
          <p:cNvPr id="4" name="3 - Καμπύλο δεξιό βέλος"/>
          <p:cNvSpPr/>
          <p:nvPr/>
        </p:nvSpPr>
        <p:spPr>
          <a:xfrm>
            <a:off x="71406" y="785794"/>
            <a:ext cx="357190" cy="10001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4 - Καμπύλο δεξιό βέλος"/>
          <p:cNvSpPr/>
          <p:nvPr/>
        </p:nvSpPr>
        <p:spPr>
          <a:xfrm>
            <a:off x="142844" y="3000372"/>
            <a:ext cx="357190" cy="10001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7 - Οδοντωτό δεξιό βέλος"/>
          <p:cNvSpPr/>
          <p:nvPr/>
        </p:nvSpPr>
        <p:spPr>
          <a:xfrm>
            <a:off x="1687442" y="585548"/>
            <a:ext cx="78581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δοντωτό δεξιό βέλος"/>
          <p:cNvSpPr/>
          <p:nvPr/>
        </p:nvSpPr>
        <p:spPr>
          <a:xfrm>
            <a:off x="2000232" y="2928934"/>
            <a:ext cx="785818"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lstStyle/>
          <a:p>
            <a:pPr>
              <a:buNone/>
            </a:pPr>
            <a:r>
              <a:rPr lang="el-GR" dirty="0">
                <a:solidFill>
                  <a:srgbClr val="FF0000"/>
                </a:solidFill>
              </a:rPr>
              <a:t>Δυναμικό διάβρωσης: </a:t>
            </a:r>
            <a:r>
              <a:rPr lang="el-GR" dirty="0"/>
              <a:t>το δυναμικό που δημιουργείται μεταξύ μετάλλου και διαβρωτικού περιβάλλοντος και ενισχύεται από διάφορους παράγοντες. </a:t>
            </a:r>
          </a:p>
          <a:p>
            <a:pPr>
              <a:buNone/>
            </a:pPr>
            <a:endParaRPr lang="el-GR" dirty="0"/>
          </a:p>
          <a:p>
            <a:pPr>
              <a:buNone/>
            </a:pPr>
            <a:r>
              <a:rPr lang="el-GR" dirty="0">
                <a:solidFill>
                  <a:srgbClr val="FF0000"/>
                </a:solidFill>
              </a:rPr>
              <a:t>Τιμές</a:t>
            </a:r>
            <a:r>
              <a:rPr lang="el-GR" dirty="0"/>
              <a:t>: 250</a:t>
            </a:r>
            <a:r>
              <a:rPr lang="en-US" dirty="0"/>
              <a:t>-350 V (</a:t>
            </a:r>
            <a:r>
              <a:rPr lang="el-GR" dirty="0"/>
              <a:t>ιδανικές συνθήκες)</a:t>
            </a:r>
          </a:p>
          <a:p>
            <a:pPr>
              <a:buNone/>
            </a:pPr>
            <a:r>
              <a:rPr lang="el-GR" dirty="0"/>
              <a:t>            320- 450 </a:t>
            </a:r>
            <a:r>
              <a:rPr lang="en-US" dirty="0"/>
              <a:t>V</a:t>
            </a:r>
            <a:r>
              <a:rPr lang="el-GR" dirty="0"/>
              <a:t> (μη ιδανικές συνθήκες)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6" y="357166"/>
            <a:ext cx="9501222" cy="6215106"/>
          </a:xfrm>
        </p:spPr>
        <p:txBody>
          <a:bodyPr/>
          <a:lstStyle/>
          <a:p>
            <a:pPr>
              <a:buFont typeface="Wingdings" pitchFamily="2" charset="2"/>
              <a:buChar char="Ø"/>
            </a:pPr>
            <a:r>
              <a:rPr lang="el-GR" dirty="0"/>
              <a:t> ενίσχυση του δυναμικού από </a:t>
            </a:r>
            <a:r>
              <a:rPr lang="el-GR" u="sng" dirty="0"/>
              <a:t>τοπικά </a:t>
            </a:r>
            <a:r>
              <a:rPr lang="el-GR" u="sng" dirty="0" err="1"/>
              <a:t>γαλ</a:t>
            </a:r>
            <a:r>
              <a:rPr lang="el-GR" u="sng" dirty="0"/>
              <a:t>/κα στοιχεία</a:t>
            </a:r>
          </a:p>
          <a:p>
            <a:pPr>
              <a:buNone/>
            </a:pPr>
            <a:r>
              <a:rPr lang="el-GR" dirty="0"/>
              <a:t>Μπορεί να είναι:</a:t>
            </a:r>
          </a:p>
          <a:p>
            <a:r>
              <a:rPr lang="el-GR" dirty="0"/>
              <a:t>Μέταλλο «αγενέστερο» (ανοδικότερο) αυτού που μελετάται (π.χ. ακαθαρσία) (-πρόσμειξη, + μέταλλο)</a:t>
            </a:r>
          </a:p>
          <a:p>
            <a:r>
              <a:rPr lang="el-GR" dirty="0"/>
              <a:t>Μη μεταλλικό στοιχείο ή ευγενέστερο (ομοίως με πριν)</a:t>
            </a:r>
          </a:p>
          <a:p>
            <a:r>
              <a:rPr lang="el-GR" dirty="0"/>
              <a:t>Γεωμετρική αταξία δομής (- λόγω συσσώρευσης δυναμικών γραμμών Η.Π.)</a:t>
            </a:r>
          </a:p>
          <a:p>
            <a:r>
              <a:rPr lang="el-GR" dirty="0" err="1"/>
              <a:t>Ενδόκοκκη</a:t>
            </a:r>
            <a:r>
              <a:rPr lang="el-GR" dirty="0"/>
              <a:t> αταξία</a:t>
            </a:r>
          </a:p>
          <a:p>
            <a:r>
              <a:rPr lang="el-GR" dirty="0"/>
              <a:t>Μεταξύ 2 χημικά ιδίων οξειδίων με διαφορετική </a:t>
            </a:r>
            <a:r>
              <a:rPr lang="el-GR" dirty="0" err="1"/>
              <a:t>μικροδομή</a:t>
            </a:r>
            <a:endParaRPr lang="el-GR" dirty="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lstStyle/>
          <a:p>
            <a:r>
              <a:rPr lang="el-GR" dirty="0"/>
              <a:t>Υγρασία ατμόσφαιρας: μετατροπή ηλεκτρολύτη-στερεό σε </a:t>
            </a:r>
            <a:r>
              <a:rPr lang="el-GR" dirty="0" err="1"/>
              <a:t>ηλεκτολύτη</a:t>
            </a:r>
            <a:r>
              <a:rPr lang="el-GR" dirty="0"/>
              <a:t>-διάλυμα</a:t>
            </a:r>
          </a:p>
          <a:p>
            <a:pPr algn="ctr">
              <a:buNone/>
            </a:pPr>
            <a:r>
              <a:rPr lang="el-GR" dirty="0"/>
              <a:t>(διαλυτική δράση)</a:t>
            </a:r>
          </a:p>
          <a:p>
            <a:r>
              <a:rPr lang="el-GR" dirty="0"/>
              <a:t>Έδαφος</a:t>
            </a:r>
          </a:p>
          <a:p>
            <a:r>
              <a:rPr lang="el-GR" dirty="0"/>
              <a:t>Γλυκό ή θαλασσινό νερό</a:t>
            </a:r>
          </a:p>
          <a:p>
            <a:r>
              <a:rPr lang="el-GR" dirty="0"/>
              <a:t>Καυσαέρια</a:t>
            </a:r>
          </a:p>
          <a:p>
            <a:r>
              <a:rPr lang="el-GR" dirty="0"/>
              <a:t>Θερμά αέρια</a:t>
            </a:r>
          </a:p>
          <a:p>
            <a:r>
              <a:rPr lang="el-GR" dirty="0"/>
              <a:t>Χημικά μέσα</a:t>
            </a:r>
          </a:p>
          <a:p>
            <a:r>
              <a:rPr lang="el-GR" dirty="0"/>
              <a:t>Ραδιενέργεια</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lstStyle/>
          <a:p>
            <a:pPr>
              <a:buFont typeface="Wingdings" pitchFamily="2" charset="2"/>
              <a:buChar char="Ø"/>
            </a:pPr>
            <a:r>
              <a:rPr lang="el-GR" dirty="0"/>
              <a:t> Κάθε μέταλλο διαφορετική προδιάθεση για διάβρωση. </a:t>
            </a:r>
          </a:p>
          <a:p>
            <a:pPr>
              <a:buFont typeface="Wingdings" pitchFamily="2" charset="2"/>
              <a:buChar char="Ø"/>
            </a:pPr>
            <a:endParaRPr lang="el-GR" dirty="0"/>
          </a:p>
          <a:p>
            <a:pPr>
              <a:buFont typeface="Wingdings" pitchFamily="2" charset="2"/>
              <a:buChar char="Ø"/>
            </a:pPr>
            <a:r>
              <a:rPr lang="el-GR" dirty="0"/>
              <a:t>Εξαρτάται από την τιμή </a:t>
            </a:r>
            <a:r>
              <a:rPr lang="el-GR" dirty="0" err="1"/>
              <a:t>Δμ</a:t>
            </a:r>
            <a:r>
              <a:rPr lang="el-GR" baseline="30000" dirty="0" err="1"/>
              <a:t>ο</a:t>
            </a:r>
            <a:r>
              <a:rPr lang="el-GR" baseline="-25000" dirty="0" err="1"/>
              <a:t>ολ</a:t>
            </a:r>
            <a:r>
              <a:rPr lang="el-GR" dirty="0" err="1"/>
              <a:t>=</a:t>
            </a:r>
            <a:r>
              <a:rPr lang="el-GR" dirty="0"/>
              <a:t>-</a:t>
            </a:r>
            <a:r>
              <a:rPr lang="el-GR" dirty="0" err="1"/>
              <a:t>Ε</a:t>
            </a:r>
            <a:r>
              <a:rPr lang="el-GR" baseline="30000" dirty="0" err="1"/>
              <a:t>ο</a:t>
            </a:r>
            <a:r>
              <a:rPr lang="en-US" dirty="0" err="1"/>
              <a:t>n</a:t>
            </a:r>
            <a:r>
              <a:rPr lang="en-US" baseline="-25000" dirty="0" err="1"/>
              <a:t>e</a:t>
            </a:r>
            <a:r>
              <a:rPr lang="en-US" dirty="0" err="1"/>
              <a:t>F</a:t>
            </a:r>
            <a:endParaRPr lang="el-GR" dirty="0"/>
          </a:p>
          <a:p>
            <a:pPr>
              <a:buFont typeface="Wingdings" pitchFamily="2" charset="2"/>
              <a:buChar char="Ø"/>
            </a:pPr>
            <a:endParaRPr lang="en-US" dirty="0"/>
          </a:p>
          <a:p>
            <a:pPr>
              <a:buFont typeface="Wingdings" pitchFamily="2" charset="2"/>
              <a:buChar char="Ø"/>
            </a:pPr>
            <a:r>
              <a:rPr lang="el-GR" dirty="0"/>
              <a:t>Όσο μικρότερο το </a:t>
            </a:r>
            <a:r>
              <a:rPr lang="el-GR" dirty="0" err="1"/>
              <a:t>Δμ</a:t>
            </a:r>
            <a:r>
              <a:rPr lang="el-GR" baseline="30000" dirty="0" err="1"/>
              <a:t>ο</a:t>
            </a:r>
            <a:r>
              <a:rPr lang="el-GR" baseline="-25000" dirty="0" err="1"/>
              <a:t>ολ</a:t>
            </a:r>
            <a:r>
              <a:rPr lang="el-GR" baseline="-25000" dirty="0"/>
              <a:t> </a:t>
            </a:r>
            <a:r>
              <a:rPr lang="el-GR" dirty="0"/>
              <a:t>(μεγαλύτερη απόλυτη τιμή)       μεγαλύτερη προδιάθεση για διάβρωση</a:t>
            </a:r>
          </a:p>
        </p:txBody>
      </p:sp>
      <p:sp>
        <p:nvSpPr>
          <p:cNvPr id="4" name="3 - Οδοντωτό δεξιό βέλος"/>
          <p:cNvSpPr/>
          <p:nvPr/>
        </p:nvSpPr>
        <p:spPr>
          <a:xfrm>
            <a:off x="1785918" y="4000504"/>
            <a:ext cx="500066"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2018</Words>
  <Application>Microsoft Office PowerPoint</Application>
  <PresentationFormat>Προβολή στην οθόνη (4:3)</PresentationFormat>
  <Paragraphs>250</Paragraphs>
  <Slides>38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38</vt:i4>
      </vt:variant>
    </vt:vector>
  </HeadingPairs>
  <TitlesOfParts>
    <vt:vector size="42" baseType="lpstr">
      <vt:lpstr>Arial</vt:lpstr>
      <vt:lpstr>Calibri</vt:lpstr>
      <vt:lpstr>Wingdings</vt:lpstr>
      <vt:lpstr>Θέμα του Office</vt:lpstr>
      <vt:lpstr>Παρουσίαση του PowerPoint</vt:lpstr>
      <vt:lpstr>Διάβρωση στα μέταλλα</vt:lpstr>
      <vt:lpstr>Μηχανισμός ηλεκτροχημικών δράσεων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Περιπτώσεις Διάβρωσης των Μετάλλων   </vt:lpstr>
      <vt:lpstr>Παρουσίαση του PowerPoint</vt:lpstr>
      <vt:lpstr>Παρουσίαση του PowerPoint</vt:lpstr>
      <vt:lpstr>Παράγοντες που Επηρεάζουν τη Διάβρωση </vt:lpstr>
      <vt:lpstr>Παρουσίαση του PowerPoint</vt:lpstr>
      <vt:lpstr>Παρουσίαση του PowerPoint</vt:lpstr>
      <vt:lpstr>Αντιδιαβρωτική Προστασία </vt:lpstr>
      <vt:lpstr>Παρουσίαση του PowerPoint</vt:lpstr>
      <vt:lpstr>Παρουσίαση του PowerPoint</vt:lpstr>
      <vt:lpstr>Παρουσίαση του PowerPoint</vt:lpstr>
      <vt:lpstr>Προϊόντα διάβρωσης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Βιολογική διάβρωση</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Διάβρωση στα μέταλλα</dc:title>
  <dc:creator>cokie</dc:creator>
  <cp:lastModifiedBy>Angeliki Kouki</cp:lastModifiedBy>
  <cp:revision>122</cp:revision>
  <dcterms:created xsi:type="dcterms:W3CDTF">2015-05-04T06:41:58Z</dcterms:created>
  <dcterms:modified xsi:type="dcterms:W3CDTF">2021-03-26T13:44:44Z</dcterms:modified>
</cp:coreProperties>
</file>