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9" r:id="rId3"/>
    <p:sldId id="257" r:id="rId4"/>
    <p:sldId id="258" r:id="rId5"/>
    <p:sldId id="259" r:id="rId6"/>
    <p:sldId id="270" r:id="rId7"/>
    <p:sldId id="271" r:id="rId8"/>
    <p:sldId id="260" r:id="rId9"/>
    <p:sldId id="263" r:id="rId10"/>
    <p:sldId id="264" r:id="rId11"/>
    <p:sldId id="267" r:id="rId12"/>
    <p:sldId id="272" r:id="rId13"/>
    <p:sldId id="268" r:id="rId14"/>
    <p:sldId id="266" r:id="rId15"/>
    <p:sldId id="261" r:id="rId16"/>
    <p:sldId id="262" r:id="rId17"/>
    <p:sldId id="265" r:id="rId18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12/6/2020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istockphoto.com/file_closeup/?id=5896614&amp;refnum=1121071&amp;source=sxchu04&amp;muuid=sxc012cc2e915ede6b2da4bd8d403892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>
                <a:solidFill>
                  <a:schemeClr val="tx1"/>
                </a:solidFill>
              </a:rPr>
              <a:t>Ψυχιατρικές διαταραχές ενηλίκων</a:t>
            </a:r>
            <a:endParaRPr lang="el-GR" dirty="0">
              <a:solidFill>
                <a:schemeClr val="tx1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l-GR" dirty="0" smtClean="0"/>
          </a:p>
          <a:p>
            <a:endParaRPr lang="el-GR" dirty="0" smtClean="0"/>
          </a:p>
          <a:p>
            <a:r>
              <a:rPr lang="el-GR" sz="3000" b="1" dirty="0" smtClean="0">
                <a:solidFill>
                  <a:srgbClr val="FFFF00"/>
                </a:solidFill>
              </a:rPr>
              <a:t>π. Βασίλειος Θερμός</a:t>
            </a:r>
          </a:p>
          <a:p>
            <a:r>
              <a:rPr lang="el-GR" sz="3000" b="1" dirty="0" smtClean="0">
                <a:solidFill>
                  <a:srgbClr val="FFFF00"/>
                </a:solidFill>
              </a:rPr>
              <a:t>Ίδρυμα Ποιμαντικής Επιμόρφωσης</a:t>
            </a:r>
            <a:endParaRPr lang="el-GR" sz="3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71480"/>
            <a:ext cx="8329642" cy="785818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>
                <a:solidFill>
                  <a:srgbClr val="FF0000"/>
                </a:solidFill>
              </a:rPr>
              <a:t>Είδη</a:t>
            </a:r>
            <a:endParaRPr lang="el-GR" sz="40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484784"/>
            <a:ext cx="8435280" cy="5373216"/>
          </a:xfrm>
        </p:spPr>
        <p:txBody>
          <a:bodyPr>
            <a:normAutofit/>
          </a:bodyPr>
          <a:lstStyle/>
          <a:p>
            <a:r>
              <a:rPr lang="el-GR" sz="3200" dirty="0" err="1" smtClean="0"/>
              <a:t>Ιδεοψυχαναγκαστική</a:t>
            </a:r>
            <a:endParaRPr lang="el-GR" sz="3200" dirty="0" smtClean="0"/>
          </a:p>
          <a:p>
            <a:r>
              <a:rPr lang="el-GR" sz="3200" dirty="0" smtClean="0"/>
              <a:t>Παρανοειδής</a:t>
            </a:r>
          </a:p>
          <a:p>
            <a:r>
              <a:rPr lang="el-GR" sz="3200" dirty="0" smtClean="0"/>
              <a:t>Ναρκισσιστική (Α)  -  </a:t>
            </a:r>
            <a:r>
              <a:rPr lang="el-GR" sz="3200" dirty="0" err="1" smtClean="0"/>
              <a:t>Ιστριονική</a:t>
            </a:r>
            <a:r>
              <a:rPr lang="el-GR" sz="3200" dirty="0" smtClean="0"/>
              <a:t> (Γ)</a:t>
            </a:r>
          </a:p>
          <a:p>
            <a:r>
              <a:rPr lang="el-GR" sz="3200" dirty="0" err="1" smtClean="0"/>
              <a:t>Παθητικοεπιθετική</a:t>
            </a:r>
            <a:endParaRPr lang="el-GR" sz="3200" dirty="0" smtClean="0"/>
          </a:p>
          <a:p>
            <a:r>
              <a:rPr lang="el-GR" sz="3200" dirty="0" err="1" smtClean="0"/>
              <a:t>Αποφευκτική</a:t>
            </a:r>
            <a:endParaRPr lang="el-GR" sz="3200" dirty="0" smtClean="0"/>
          </a:p>
          <a:p>
            <a:r>
              <a:rPr lang="el-GR" sz="3200" dirty="0" err="1" smtClean="0"/>
              <a:t>Εξαρτητική</a:t>
            </a:r>
            <a:endParaRPr lang="el-GR" sz="3200" dirty="0" smtClean="0"/>
          </a:p>
          <a:p>
            <a:r>
              <a:rPr lang="el-GR" sz="3200" dirty="0" smtClean="0"/>
              <a:t>Αντικοινωνική</a:t>
            </a:r>
          </a:p>
          <a:p>
            <a:r>
              <a:rPr lang="el-GR" sz="3200" dirty="0" smtClean="0"/>
              <a:t>Οριακή </a:t>
            </a:r>
            <a:endParaRPr lang="el-GR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395536" y="1700808"/>
            <a:ext cx="8496944" cy="4968552"/>
          </a:xfrm>
        </p:spPr>
        <p:txBody>
          <a:bodyPr>
            <a:noAutofit/>
          </a:bodyPr>
          <a:lstStyle/>
          <a:p>
            <a:r>
              <a:rPr lang="el-GR" sz="3000" dirty="0" smtClean="0"/>
              <a:t>Παραμορφώνουν ψυχική αναπαράσταση Θεού, διέπονται από ιδιωτική θεολογία.</a:t>
            </a:r>
          </a:p>
          <a:p>
            <a:endParaRPr lang="el-GR" sz="3000" dirty="0" smtClean="0"/>
          </a:p>
          <a:p>
            <a:r>
              <a:rPr lang="el-GR" sz="3000" dirty="0" smtClean="0"/>
              <a:t>Διαμορφώνουν νοσηρή θρησκευτικότητα και πνευματική ζωή.</a:t>
            </a:r>
          </a:p>
          <a:p>
            <a:endParaRPr lang="el-GR" sz="3000" dirty="0" smtClean="0"/>
          </a:p>
          <a:p>
            <a:r>
              <a:rPr lang="el-GR" sz="3000" dirty="0" smtClean="0"/>
              <a:t>Αναστατώνουν την ζωή της Εκκλησίας.</a:t>
            </a:r>
          </a:p>
          <a:p>
            <a:endParaRPr lang="el-GR" sz="3000" dirty="0" smtClean="0"/>
          </a:p>
          <a:p>
            <a:r>
              <a:rPr lang="el-GR" sz="3000" dirty="0" smtClean="0"/>
              <a:t>Απογοητεύουν και εξαντλούν τον ποιμένα.</a:t>
            </a:r>
            <a:endParaRPr lang="el-GR" sz="30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63272" cy="1066130"/>
          </a:xfrm>
        </p:spPr>
        <p:txBody>
          <a:bodyPr>
            <a:normAutofit/>
          </a:bodyPr>
          <a:lstStyle/>
          <a:p>
            <a:pPr algn="ctr"/>
            <a:r>
              <a:rPr lang="el-GR" sz="3600" b="0" dirty="0" smtClean="0">
                <a:solidFill>
                  <a:srgbClr val="FF0000"/>
                </a:solidFill>
              </a:rPr>
              <a:t>Συνέπειες στη θρησκευτικότητα</a:t>
            </a:r>
            <a:endParaRPr lang="el-GR" sz="36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47248" cy="780696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</a:rPr>
              <a:t>Ο ποιμένας…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935480"/>
            <a:ext cx="8568952" cy="4517856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Δεν αναλαμβάνει έργο ειδικού.</a:t>
            </a:r>
          </a:p>
          <a:p>
            <a:r>
              <a:rPr lang="el-GR" sz="2800" dirty="0" smtClean="0"/>
              <a:t>Προσαρμόζει την ποιμαντική του κατά τις δυνάμεις και ιδιαιτερότητες του ασθενούς.</a:t>
            </a:r>
          </a:p>
          <a:p>
            <a:r>
              <a:rPr lang="el-GR" sz="2800" dirty="0" smtClean="0"/>
              <a:t>Δεν τον αχρηστεύει υπερπροστατευτικά, διότι έτσι ακυρώνει την ευθύνη του και τις ικανότητές του.</a:t>
            </a:r>
          </a:p>
          <a:p>
            <a:r>
              <a:rPr lang="el-GR" sz="2800" dirty="0" smtClean="0"/>
              <a:t>Δεν παρεμβαίνει στην φαρμακευτική αγωγή.</a:t>
            </a:r>
          </a:p>
          <a:p>
            <a:r>
              <a:rPr lang="el-GR" sz="2800" dirty="0" smtClean="0"/>
              <a:t>Χτίζει γέφυρες επικοινωνίας και κατανόησης με τον ψυχίατρο-ψυχολόγο.</a:t>
            </a:r>
          </a:p>
          <a:p>
            <a:r>
              <a:rPr lang="el-GR" sz="2800" dirty="0" smtClean="0"/>
              <a:t>Βοηθά τους ενορίτες να συμπεριφέρονται κατάλληλα.</a:t>
            </a:r>
            <a:endParaRPr lang="el-GR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85728"/>
            <a:ext cx="8147248" cy="1199055"/>
          </a:xfrm>
        </p:spPr>
        <p:txBody>
          <a:bodyPr>
            <a:normAutofit/>
          </a:bodyPr>
          <a:lstStyle/>
          <a:p>
            <a:pPr algn="ctr"/>
            <a:r>
              <a:rPr lang="el-GR" sz="3600" dirty="0" err="1" smtClean="0">
                <a:solidFill>
                  <a:srgbClr val="FF0000"/>
                </a:solidFill>
              </a:rPr>
              <a:t>Ενσυναίσθηση</a:t>
            </a:r>
            <a:r>
              <a:rPr lang="el-GR" sz="3600" dirty="0" smtClean="0">
                <a:solidFill>
                  <a:srgbClr val="FF0000"/>
                </a:solidFill>
              </a:rPr>
              <a:t> (</a:t>
            </a:r>
            <a:r>
              <a:rPr lang="en-US" sz="3600" dirty="0" smtClean="0">
                <a:solidFill>
                  <a:srgbClr val="FF0000"/>
                </a:solidFill>
              </a:rPr>
              <a:t>empathy</a:t>
            </a:r>
            <a:r>
              <a:rPr lang="el-GR" sz="3600" dirty="0" smtClean="0">
                <a:solidFill>
                  <a:srgbClr val="FF0000"/>
                </a:solidFill>
              </a:rPr>
              <a:t>)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14282" y="1844824"/>
            <a:ext cx="8534182" cy="4822699"/>
          </a:xfrm>
        </p:spPr>
        <p:txBody>
          <a:bodyPr>
            <a:noAutofit/>
          </a:bodyPr>
          <a:lstStyle/>
          <a:p>
            <a:r>
              <a:rPr lang="el-GR" sz="3000" dirty="0" smtClean="0"/>
              <a:t>Έννοια-κλειδί: ικανότητα να μπαίνει κάποιος στη θέση του άλλου χωρίς να διαλύεται. Όλοι έχουμε ανάγκη να μπαίνει ο άλλος στη θέση μας.</a:t>
            </a:r>
          </a:p>
          <a:p>
            <a:endParaRPr lang="el-GR" sz="3000" dirty="0" smtClean="0"/>
          </a:p>
          <a:p>
            <a:r>
              <a:rPr lang="el-GR" sz="3000" dirty="0" smtClean="0"/>
              <a:t>Αφετηρία της η Ενανθρώπηση του Χριστού: συνάντησε τον άνθρωπο όπου αυτός βρισκόταν. </a:t>
            </a:r>
            <a:endParaRPr lang="en-US" sz="3000" dirty="0" smtClean="0"/>
          </a:p>
          <a:p>
            <a:endParaRPr lang="en-US" sz="3000" dirty="0" smtClean="0"/>
          </a:p>
          <a:p>
            <a:r>
              <a:rPr lang="el-GR" sz="3000" dirty="0" smtClean="0"/>
              <a:t>Ζήτημα προσωπικής ωριμότητας και εκπαίδευσης.</a:t>
            </a:r>
            <a:endParaRPr lang="el-GR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71472" y="274638"/>
            <a:ext cx="8115328" cy="5583254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l-GR" b="1" dirty="0" smtClean="0">
                <a:solidFill>
                  <a:srgbClr val="0070C0"/>
                </a:solidFill>
              </a:rPr>
              <a:t/>
            </a:r>
            <a:br>
              <a:rPr lang="el-GR" b="1" dirty="0" smtClean="0">
                <a:solidFill>
                  <a:srgbClr val="0070C0"/>
                </a:solidFill>
              </a:rPr>
            </a:br>
            <a:r>
              <a:rPr lang="el-GR" b="1" dirty="0" smtClean="0">
                <a:solidFill>
                  <a:srgbClr val="0070C0"/>
                </a:solidFill>
              </a:rPr>
              <a:t/>
            </a:r>
            <a:br>
              <a:rPr lang="el-GR" b="1" dirty="0" smtClean="0">
                <a:solidFill>
                  <a:srgbClr val="0070C0"/>
                </a:solidFill>
              </a:rPr>
            </a:br>
            <a:r>
              <a:rPr lang="el-GR" b="1" dirty="0" smtClean="0">
                <a:solidFill>
                  <a:srgbClr val="7030A0"/>
                </a:solidFill>
              </a:rPr>
              <a:t>Και ας μην ξεχνάμε: </a:t>
            </a:r>
            <a:r>
              <a:rPr lang="el-GR" b="1" dirty="0" smtClean="0">
                <a:solidFill>
                  <a:srgbClr val="0070C0"/>
                </a:solidFill>
              </a:rPr>
              <a:t/>
            </a:r>
            <a:br>
              <a:rPr lang="el-GR" b="1" dirty="0" smtClean="0">
                <a:solidFill>
                  <a:srgbClr val="0070C0"/>
                </a:solidFill>
              </a:rPr>
            </a:br>
            <a:r>
              <a:rPr lang="el-GR" b="1" dirty="0" smtClean="0">
                <a:solidFill>
                  <a:srgbClr val="0070C0"/>
                </a:solidFill>
              </a:rPr>
              <a:t/>
            </a:r>
            <a:br>
              <a:rPr lang="el-GR" b="1" dirty="0" smtClean="0">
                <a:solidFill>
                  <a:srgbClr val="0070C0"/>
                </a:solidFill>
              </a:rPr>
            </a:br>
            <a:r>
              <a:rPr lang="el-GR" sz="4400" b="1" i="1" dirty="0" err="1" smtClean="0">
                <a:solidFill>
                  <a:srgbClr val="C00000"/>
                </a:solidFill>
              </a:rPr>
              <a:t>Καί</a:t>
            </a:r>
            <a:r>
              <a:rPr lang="el-GR" sz="4400" b="1" i="1" dirty="0" smtClean="0">
                <a:solidFill>
                  <a:srgbClr val="C00000"/>
                </a:solidFill>
              </a:rPr>
              <a:t> </a:t>
            </a:r>
            <a:r>
              <a:rPr lang="el-GR" sz="4400" b="1" i="1" dirty="0" err="1" smtClean="0">
                <a:solidFill>
                  <a:srgbClr val="C00000"/>
                </a:solidFill>
              </a:rPr>
              <a:t>ὅ,τι</a:t>
            </a:r>
            <a:r>
              <a:rPr lang="el-GR" sz="4400" b="1" i="1" dirty="0" smtClean="0">
                <a:solidFill>
                  <a:srgbClr val="C00000"/>
                </a:solidFill>
              </a:rPr>
              <a:t> </a:t>
            </a:r>
            <a:r>
              <a:rPr lang="el-GR" sz="4400" b="1" i="1" dirty="0" err="1" smtClean="0">
                <a:solidFill>
                  <a:srgbClr val="C00000"/>
                </a:solidFill>
              </a:rPr>
              <a:t>ἄν</a:t>
            </a:r>
            <a:r>
              <a:rPr lang="el-GR" sz="4400" b="1" i="1" dirty="0" smtClean="0">
                <a:solidFill>
                  <a:srgbClr val="C00000"/>
                </a:solidFill>
              </a:rPr>
              <a:t> </a:t>
            </a:r>
            <a:r>
              <a:rPr lang="el-GR" sz="4400" b="1" i="1" dirty="0" err="1" smtClean="0">
                <a:solidFill>
                  <a:srgbClr val="C00000"/>
                </a:solidFill>
              </a:rPr>
              <a:t>προσδαπανήσῃς</a:t>
            </a:r>
            <a:r>
              <a:rPr lang="el-GR" sz="4400" b="1" i="1" dirty="0" smtClean="0">
                <a:solidFill>
                  <a:srgbClr val="C00000"/>
                </a:solidFill>
              </a:rPr>
              <a:t> </a:t>
            </a:r>
            <a:br>
              <a:rPr lang="el-GR" sz="4400" b="1" i="1" dirty="0" smtClean="0">
                <a:solidFill>
                  <a:srgbClr val="C00000"/>
                </a:solidFill>
              </a:rPr>
            </a:br>
            <a:r>
              <a:rPr lang="el-GR" sz="4400" b="1" i="1" dirty="0" err="1" smtClean="0">
                <a:solidFill>
                  <a:srgbClr val="C00000"/>
                </a:solidFill>
              </a:rPr>
              <a:t>ἐγώ</a:t>
            </a:r>
            <a:r>
              <a:rPr lang="el-GR" sz="4400" b="1" i="1" dirty="0" smtClean="0">
                <a:solidFill>
                  <a:srgbClr val="C00000"/>
                </a:solidFill>
              </a:rPr>
              <a:t> </a:t>
            </a:r>
            <a:r>
              <a:rPr lang="el-GR" sz="4400" b="1" i="1" dirty="0" err="1" smtClean="0">
                <a:solidFill>
                  <a:srgbClr val="C00000"/>
                </a:solidFill>
              </a:rPr>
              <a:t>ἐν</a:t>
            </a:r>
            <a:r>
              <a:rPr lang="el-GR" sz="4400" b="1" i="1" dirty="0" smtClean="0">
                <a:solidFill>
                  <a:srgbClr val="C00000"/>
                </a:solidFill>
              </a:rPr>
              <a:t> </a:t>
            </a:r>
            <a:r>
              <a:rPr lang="el-GR" sz="4400" b="1" i="1" dirty="0" err="1" smtClean="0">
                <a:solidFill>
                  <a:srgbClr val="C00000"/>
                </a:solidFill>
              </a:rPr>
              <a:t>τῷ</a:t>
            </a:r>
            <a:r>
              <a:rPr lang="el-GR" sz="4400" b="1" i="1" dirty="0" smtClean="0">
                <a:solidFill>
                  <a:srgbClr val="C00000"/>
                </a:solidFill>
              </a:rPr>
              <a:t> </a:t>
            </a:r>
            <a:r>
              <a:rPr lang="el-GR" sz="4400" b="1" i="1" dirty="0" err="1" smtClean="0">
                <a:solidFill>
                  <a:srgbClr val="C00000"/>
                </a:solidFill>
              </a:rPr>
              <a:t>ἐπανέρχεσθαί</a:t>
            </a:r>
            <a:r>
              <a:rPr lang="el-GR" sz="4400" b="1" i="1" dirty="0" smtClean="0">
                <a:solidFill>
                  <a:srgbClr val="C00000"/>
                </a:solidFill>
              </a:rPr>
              <a:t> με </a:t>
            </a:r>
            <a:br>
              <a:rPr lang="el-GR" sz="4400" b="1" i="1" dirty="0" smtClean="0">
                <a:solidFill>
                  <a:srgbClr val="C00000"/>
                </a:solidFill>
              </a:rPr>
            </a:br>
            <a:r>
              <a:rPr lang="el-GR" sz="4400" b="1" i="1" dirty="0" err="1" smtClean="0">
                <a:solidFill>
                  <a:srgbClr val="C00000"/>
                </a:solidFill>
              </a:rPr>
              <a:t>ἀποδώσω</a:t>
            </a:r>
            <a:r>
              <a:rPr lang="el-GR" sz="4400" b="1" i="1" dirty="0" smtClean="0">
                <a:solidFill>
                  <a:srgbClr val="C00000"/>
                </a:solidFill>
              </a:rPr>
              <a:t> σοι…</a:t>
            </a:r>
            <a:endParaRPr lang="el-GR" b="1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14480" y="2500306"/>
            <a:ext cx="6143668" cy="3429025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3" name="Picture 2" descr="C:\Users\user\Documents\therapevontas_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0" y="357166"/>
            <a:ext cx="7215242" cy="60127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42910" y="928670"/>
            <a:ext cx="2857520" cy="4643470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122" name="Picture 2" descr="C:\Users\user\Documents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152705"/>
            <a:ext cx="3786214" cy="6248186"/>
          </a:xfrm>
          <a:prstGeom prst="rect">
            <a:avLst/>
          </a:prstGeom>
          <a:noFill/>
        </p:spPr>
      </p:pic>
      <p:pic>
        <p:nvPicPr>
          <p:cNvPr id="5123" name="Picture 3" descr="C:\Users\user\Documents\psixisdromoi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7" y="357166"/>
            <a:ext cx="3849541" cy="61436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28600"/>
            <a:ext cx="6972320" cy="1985954"/>
          </a:xfrm>
        </p:spPr>
        <p:txBody>
          <a:bodyPr/>
          <a:lstStyle/>
          <a:p>
            <a:pPr algn="ctr"/>
            <a:r>
              <a:rPr lang="el-GR" dirty="0" smtClean="0"/>
              <a:t>       </a:t>
            </a:r>
            <a:r>
              <a:rPr lang="el-GR" sz="3600" dirty="0" smtClean="0">
                <a:solidFill>
                  <a:schemeClr val="tx1"/>
                </a:solidFill>
              </a:rPr>
              <a:t>Ευχαριστώ </a:t>
            </a:r>
            <a:br>
              <a:rPr lang="el-GR" sz="3600" dirty="0" smtClean="0">
                <a:solidFill>
                  <a:schemeClr val="tx1"/>
                </a:solidFill>
              </a:rPr>
            </a:br>
            <a:r>
              <a:rPr lang="el-GR" sz="3600" dirty="0" smtClean="0">
                <a:solidFill>
                  <a:schemeClr val="tx1"/>
                </a:solidFill>
              </a:rPr>
              <a:t>για  την  προσοχή  σας</a:t>
            </a:r>
            <a:endParaRPr lang="el-GR" sz="3600" dirty="0">
              <a:solidFill>
                <a:schemeClr val="tx1"/>
              </a:solidFill>
            </a:endParaRPr>
          </a:p>
        </p:txBody>
      </p:sp>
      <p:pic>
        <p:nvPicPr>
          <p:cNvPr id="5" name="4 - Θέση περιεχομένου" descr="http://i.istockimg.com/file_thumbview_approve/5896614/1/stock-photo-5896614-boring-seminar.jpg">
            <a:hlinkClick r:id="rId2"/>
          </p:cNvPr>
          <p:cNvPicPr>
            <a:picLocks noGrp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2708920"/>
            <a:ext cx="3384376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t58508550" descr="http://cdn6.fotosearch.com/bthumb/CSP/CSP671/k6715058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39952" y="2636912"/>
            <a:ext cx="3672408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9"/>
            <a:ext cx="8329642" cy="867524"/>
          </a:xfrm>
        </p:spPr>
        <p:txBody>
          <a:bodyPr>
            <a:normAutofit/>
          </a:bodyPr>
          <a:lstStyle/>
          <a:p>
            <a:pPr algn="ctr"/>
            <a:r>
              <a:rPr lang="el-GR" sz="4400" dirty="0" smtClean="0">
                <a:solidFill>
                  <a:srgbClr val="FF0000"/>
                </a:solidFill>
              </a:rPr>
              <a:t>Ψυχιατρική</a:t>
            </a:r>
            <a:endParaRPr lang="el-GR" sz="44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1412777"/>
            <a:ext cx="8391876" cy="5230936"/>
          </a:xfrm>
        </p:spPr>
        <p:txBody>
          <a:bodyPr/>
          <a:lstStyle/>
          <a:p>
            <a:endParaRPr lang="el-GR" dirty="0" smtClean="0"/>
          </a:p>
          <a:p>
            <a:r>
              <a:rPr lang="el-GR" sz="3200" dirty="0" smtClean="0">
                <a:latin typeface="+mj-lt"/>
              </a:rPr>
              <a:t>Πλησιέστερα στην Θρησκεία από οποιαδήποτε άλλη ιατρική ειδικότητα.</a:t>
            </a:r>
          </a:p>
          <a:p>
            <a:endParaRPr lang="el-GR" sz="3200" dirty="0" smtClean="0">
              <a:latin typeface="+mj-lt"/>
            </a:endParaRPr>
          </a:p>
          <a:p>
            <a:r>
              <a:rPr lang="el-GR" sz="3200" dirty="0" smtClean="0">
                <a:latin typeface="+mj-lt"/>
              </a:rPr>
              <a:t>Στην </a:t>
            </a:r>
            <a:r>
              <a:rPr lang="el-GR" sz="3200" dirty="0" err="1" smtClean="0">
                <a:latin typeface="+mj-lt"/>
              </a:rPr>
              <a:t>προνεωτερική</a:t>
            </a:r>
            <a:r>
              <a:rPr lang="el-GR" sz="3200" dirty="0" smtClean="0">
                <a:latin typeface="+mj-lt"/>
              </a:rPr>
              <a:t> κοινωνία οι θρησκευτικοί λειτουργοί αρμόδιοι για τις ψυχικές παθήσεις.</a:t>
            </a:r>
          </a:p>
          <a:p>
            <a:endParaRPr lang="el-GR" sz="3200" dirty="0" smtClean="0">
              <a:latin typeface="+mj-lt"/>
            </a:endParaRPr>
          </a:p>
          <a:p>
            <a:r>
              <a:rPr lang="el-GR" sz="3200" dirty="0" smtClean="0">
                <a:latin typeface="+mj-lt"/>
              </a:rPr>
              <a:t>Οι μεγαλύτερες συγκρούσεις γίνονται μεταξύ συγγενών (</a:t>
            </a:r>
            <a:r>
              <a:rPr lang="el-GR" sz="3200" dirty="0" err="1" smtClean="0">
                <a:latin typeface="+mj-lt"/>
              </a:rPr>
              <a:t>διαγενεακά</a:t>
            </a:r>
            <a:r>
              <a:rPr lang="el-GR" sz="3200" dirty="0" smtClean="0">
                <a:latin typeface="+mj-lt"/>
              </a:rPr>
              <a:t> δυναμικά).</a:t>
            </a:r>
            <a:endParaRPr lang="el-GR" sz="3200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42852"/>
            <a:ext cx="8329642" cy="1071569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</a:rPr>
              <a:t>Διάγνωση και Διάκριση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85786" y="1571612"/>
            <a:ext cx="8034686" cy="4449676"/>
          </a:xfrm>
        </p:spPr>
        <p:txBody>
          <a:bodyPr>
            <a:normAutofit fontScale="85000" lnSpcReduction="10000"/>
          </a:bodyPr>
          <a:lstStyle/>
          <a:p>
            <a:r>
              <a:rPr lang="el-GR" sz="3800" dirty="0" smtClean="0"/>
              <a:t>Ανάγκη να διακρίνεται η ψυχοπαθολογία από θρησκευτικές εκδηλώσεις.</a:t>
            </a:r>
          </a:p>
          <a:p>
            <a:r>
              <a:rPr lang="el-GR" sz="3800" dirty="0" smtClean="0"/>
              <a:t>Παραδείγματα:</a:t>
            </a:r>
            <a:endParaRPr lang="el-GR" sz="3200" dirty="0" smtClean="0"/>
          </a:p>
          <a:p>
            <a:pPr>
              <a:lnSpc>
                <a:spcPct val="150000"/>
              </a:lnSpc>
              <a:buNone/>
            </a:pPr>
            <a:r>
              <a:rPr lang="el-GR" sz="3500" i="1" dirty="0" smtClean="0"/>
              <a:t>μετάνοια </a:t>
            </a:r>
            <a:r>
              <a:rPr lang="en-US" sz="3500" i="1" dirty="0" smtClean="0"/>
              <a:t> </a:t>
            </a:r>
            <a:r>
              <a:rPr lang="el-GR" sz="3500" i="1" dirty="0" smtClean="0"/>
              <a:t>ή</a:t>
            </a:r>
            <a:r>
              <a:rPr lang="en-US" sz="3500" i="1" dirty="0" smtClean="0"/>
              <a:t>  </a:t>
            </a:r>
            <a:r>
              <a:rPr lang="el-GR" sz="3500" i="1" dirty="0" smtClean="0"/>
              <a:t>κατάθλιψη;</a:t>
            </a:r>
          </a:p>
          <a:p>
            <a:pPr>
              <a:lnSpc>
                <a:spcPct val="150000"/>
              </a:lnSpc>
              <a:buNone/>
            </a:pPr>
            <a:r>
              <a:rPr lang="el-GR" sz="3500" i="1" dirty="0" smtClean="0"/>
              <a:t>συνέπεια-</a:t>
            </a:r>
            <a:r>
              <a:rPr lang="el-GR" sz="3500" i="1" dirty="0" err="1" smtClean="0"/>
              <a:t>νήψη</a:t>
            </a:r>
            <a:r>
              <a:rPr lang="el-GR" sz="3500" i="1" dirty="0" smtClean="0"/>
              <a:t> </a:t>
            </a:r>
            <a:r>
              <a:rPr lang="en-US" sz="3500" i="1" dirty="0" smtClean="0"/>
              <a:t> </a:t>
            </a:r>
            <a:r>
              <a:rPr lang="el-GR" sz="3500" i="1" dirty="0" smtClean="0"/>
              <a:t>ή</a:t>
            </a:r>
            <a:r>
              <a:rPr lang="en-US" sz="3500" i="1" dirty="0" smtClean="0"/>
              <a:t>  </a:t>
            </a:r>
            <a:r>
              <a:rPr lang="el-GR" sz="3500" i="1" dirty="0" err="1" smtClean="0"/>
              <a:t>ψυχαναγκασμοί</a:t>
            </a:r>
            <a:r>
              <a:rPr lang="el-GR" sz="3500" i="1" dirty="0" smtClean="0"/>
              <a:t>;</a:t>
            </a:r>
          </a:p>
          <a:p>
            <a:pPr>
              <a:lnSpc>
                <a:spcPct val="150000"/>
              </a:lnSpc>
              <a:buNone/>
            </a:pPr>
            <a:r>
              <a:rPr lang="el-GR" sz="3500" i="1" dirty="0" smtClean="0"/>
              <a:t>άσκηση </a:t>
            </a:r>
            <a:r>
              <a:rPr lang="en-US" sz="3500" i="1" dirty="0" smtClean="0"/>
              <a:t> </a:t>
            </a:r>
            <a:r>
              <a:rPr lang="el-GR" sz="3500" i="1" dirty="0" smtClean="0"/>
              <a:t>ή</a:t>
            </a:r>
            <a:r>
              <a:rPr lang="en-US" sz="3500" i="1" dirty="0" smtClean="0"/>
              <a:t>  </a:t>
            </a:r>
            <a:r>
              <a:rPr lang="el-GR" sz="3500" i="1" dirty="0" smtClean="0"/>
              <a:t>μαζοχισμός- παραμέληση; </a:t>
            </a:r>
          </a:p>
          <a:p>
            <a:pPr>
              <a:lnSpc>
                <a:spcPct val="150000"/>
              </a:lnSpc>
              <a:buNone/>
            </a:pPr>
            <a:r>
              <a:rPr lang="el-GR" sz="3500" i="1" dirty="0" smtClean="0"/>
              <a:t>θείος ζήλος ή  φανατισμός-θρησκοληψία;</a:t>
            </a:r>
            <a:endParaRPr lang="el-GR" sz="3500" dirty="0" smtClean="0"/>
          </a:p>
          <a:p>
            <a:pPr>
              <a:lnSpc>
                <a:spcPct val="150000"/>
              </a:lnSpc>
              <a:buNone/>
            </a:pPr>
            <a:endParaRPr lang="el-GR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4291"/>
            <a:ext cx="8401080" cy="1214445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</a:rPr>
              <a:t>Συμβουλευτική</a:t>
            </a:r>
            <a:r>
              <a:rPr lang="en-US" sz="3600" dirty="0" smtClean="0">
                <a:solidFill>
                  <a:srgbClr val="FF0000"/>
                </a:solidFill>
              </a:rPr>
              <a:t> </a:t>
            </a:r>
            <a:r>
              <a:rPr lang="el-GR" sz="3600" dirty="0" smtClean="0">
                <a:solidFill>
                  <a:srgbClr val="FF0000"/>
                </a:solidFill>
              </a:rPr>
              <a:t>ως πρόληψη 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11560" y="1928802"/>
            <a:ext cx="8175282" cy="4596542"/>
          </a:xfrm>
        </p:spPr>
        <p:txBody>
          <a:bodyPr>
            <a:normAutofit/>
          </a:bodyPr>
          <a:lstStyle/>
          <a:p>
            <a:r>
              <a:rPr lang="el-GR" sz="2800" dirty="0" smtClean="0"/>
              <a:t>Κληρικός συχνά ο πρώτος αποδέκτης ψυχικής διαταραχής. Επηρεάζει τη </a:t>
            </a:r>
            <a:r>
              <a:rPr lang="el-GR" sz="2800" dirty="0" err="1" smtClean="0"/>
              <a:t>νοηματοδότηση</a:t>
            </a:r>
            <a:r>
              <a:rPr lang="el-GR" sz="2800" dirty="0" smtClean="0"/>
              <a:t>. Έχει μεγάλη σημασία η στάση του και η έγκαιρη παραπομπή σε ειδικό.</a:t>
            </a:r>
          </a:p>
          <a:p>
            <a:r>
              <a:rPr lang="el-GR" sz="2800" dirty="0" smtClean="0"/>
              <a:t>Ισχυρή προληπτική επίδραση συμβουλευτικής: σχέσεις γονέων και παιδιών, εφηβεία, συζυγικά προβλήματα, συγγενικές και φιλικές διενέξεις, πένθος, σωματικές αρρώστιες.</a:t>
            </a:r>
          </a:p>
          <a:p>
            <a:r>
              <a:rPr lang="el-GR" sz="2800" dirty="0" smtClean="0"/>
              <a:t>Συμβολή κλήρου: δωρεάν, και με γεωγραφική διασπορά.</a:t>
            </a:r>
            <a:endParaRPr lang="el-G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5720" y="642918"/>
            <a:ext cx="8429684" cy="5286412"/>
          </a:xfrm>
        </p:spPr>
        <p:txBody>
          <a:bodyPr>
            <a:normAutofit/>
          </a:bodyPr>
          <a:lstStyle/>
          <a:p>
            <a:pPr algn="ctr"/>
            <a:r>
              <a:rPr lang="el-GR" sz="4000" dirty="0" smtClean="0"/>
              <a:t>Οι ψυχικές διαταραχές δεν προέρχονται </a:t>
            </a:r>
            <a:br>
              <a:rPr lang="el-GR" sz="4000" dirty="0" smtClean="0"/>
            </a:br>
            <a:r>
              <a:rPr lang="el-GR" sz="4000" dirty="0" smtClean="0"/>
              <a:t>από τον διάβολο </a:t>
            </a:r>
            <a:br>
              <a:rPr lang="el-GR" sz="4000" dirty="0" smtClean="0"/>
            </a:br>
            <a:r>
              <a:rPr lang="el-GR" sz="4000" dirty="0" smtClean="0"/>
              <a:t>αλλά από τη </a:t>
            </a:r>
            <a:r>
              <a:rPr lang="el-GR" sz="4000" dirty="0" smtClean="0">
                <a:solidFill>
                  <a:srgbClr val="FF0000"/>
                </a:solidFill>
              </a:rPr>
              <a:t>‘</a:t>
            </a:r>
            <a:r>
              <a:rPr lang="el-GR" sz="4000" i="1" dirty="0" smtClean="0">
                <a:solidFill>
                  <a:srgbClr val="FF0000"/>
                </a:solidFill>
              </a:rPr>
              <a:t>φθορά της φύσεως</a:t>
            </a:r>
            <a:r>
              <a:rPr lang="el-GR" sz="4000" dirty="0" smtClean="0">
                <a:solidFill>
                  <a:srgbClr val="FF0000"/>
                </a:solidFill>
              </a:rPr>
              <a:t>’, </a:t>
            </a: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000" dirty="0" smtClean="0"/>
              <a:t>ενίοτε και από την </a:t>
            </a:r>
            <a:br>
              <a:rPr lang="el-GR" sz="4000" dirty="0" smtClean="0"/>
            </a:br>
            <a:r>
              <a:rPr lang="el-GR" sz="4000" dirty="0" smtClean="0">
                <a:solidFill>
                  <a:srgbClr val="FF0000"/>
                </a:solidFill>
              </a:rPr>
              <a:t>‘</a:t>
            </a:r>
            <a:r>
              <a:rPr lang="el-GR" sz="4000" i="1" dirty="0" smtClean="0">
                <a:solidFill>
                  <a:srgbClr val="FF0000"/>
                </a:solidFill>
              </a:rPr>
              <a:t>φθορά της προαιρέσεως</a:t>
            </a:r>
            <a:r>
              <a:rPr lang="el-GR" sz="4000" dirty="0" smtClean="0">
                <a:solidFill>
                  <a:srgbClr val="FF0000"/>
                </a:solidFill>
              </a:rPr>
              <a:t>’ </a:t>
            </a:r>
            <a:r>
              <a:rPr lang="el-GR" sz="4000" dirty="0" smtClean="0"/>
              <a:t>(πάθη).</a:t>
            </a:r>
            <a:br>
              <a:rPr lang="el-GR" sz="4000" dirty="0" smtClean="0"/>
            </a:br>
            <a:r>
              <a:rPr lang="el-GR" sz="4000" dirty="0" smtClean="0"/>
              <a:t/>
            </a:r>
            <a:br>
              <a:rPr lang="el-GR" sz="4000" dirty="0" smtClean="0"/>
            </a:br>
            <a:r>
              <a:rPr lang="el-GR" sz="4000" dirty="0" smtClean="0"/>
              <a:t>Προσοχή: να μην κατηγορούνται οι ασθενείς όταν δεν πρέπει.</a:t>
            </a:r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620689"/>
            <a:ext cx="8280920" cy="1224135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</a:rPr>
              <a:t>Τρόποι σύνδεσης </a:t>
            </a:r>
            <a:br>
              <a:rPr lang="el-GR" sz="3600" dirty="0" smtClean="0">
                <a:solidFill>
                  <a:srgbClr val="FF0000"/>
                </a:solidFill>
              </a:rPr>
            </a:br>
            <a:r>
              <a:rPr lang="el-GR" sz="3600" dirty="0" smtClean="0">
                <a:solidFill>
                  <a:srgbClr val="FF0000"/>
                </a:solidFill>
              </a:rPr>
              <a:t>θρησκευτικότητας και ψυχοπαθολογίας</a:t>
            </a:r>
            <a:endParaRPr lang="el-GR" sz="36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3528" y="2348880"/>
            <a:ext cx="8568952" cy="41764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3200" dirty="0" smtClean="0"/>
              <a:t>Η θρησκευτικότητα μπορεί</a:t>
            </a:r>
          </a:p>
          <a:p>
            <a:r>
              <a:rPr lang="el-GR" sz="3200" dirty="0" smtClean="0"/>
              <a:t>α</a:t>
            </a:r>
            <a:r>
              <a:rPr lang="en-US" sz="3200" dirty="0" smtClean="0"/>
              <a:t>) </a:t>
            </a:r>
            <a:r>
              <a:rPr lang="el-GR" sz="3200" dirty="0" smtClean="0"/>
              <a:t>να θεραπεύσει την ψυχοπαθολογία</a:t>
            </a:r>
            <a:r>
              <a:rPr lang="en-US" sz="3200" dirty="0" smtClean="0"/>
              <a:t>, </a:t>
            </a:r>
            <a:endParaRPr lang="el-GR" sz="3200" dirty="0" smtClean="0"/>
          </a:p>
          <a:p>
            <a:r>
              <a:rPr lang="el-GR" sz="3200" dirty="0" smtClean="0"/>
              <a:t>β</a:t>
            </a:r>
            <a:r>
              <a:rPr lang="en-US" sz="3200" dirty="0" smtClean="0"/>
              <a:t>) </a:t>
            </a:r>
            <a:r>
              <a:rPr lang="el-GR" sz="3200" dirty="0" smtClean="0"/>
              <a:t>να απωθήσει ή να κρύψει την ψυχοπαθολογία</a:t>
            </a:r>
            <a:r>
              <a:rPr lang="en-US" sz="3200" dirty="0" smtClean="0"/>
              <a:t>, </a:t>
            </a:r>
            <a:endParaRPr lang="el-GR" sz="3200" dirty="0" smtClean="0"/>
          </a:p>
          <a:p>
            <a:r>
              <a:rPr lang="el-GR" sz="3200" dirty="0" smtClean="0"/>
              <a:t>γ</a:t>
            </a:r>
            <a:r>
              <a:rPr lang="en-US" sz="3200" dirty="0" smtClean="0"/>
              <a:t>) </a:t>
            </a:r>
            <a:r>
              <a:rPr lang="el-GR" sz="3200" dirty="0" smtClean="0"/>
              <a:t>να εκφράσει την ψυχοπαθολογία με θρησκευτική μορφή</a:t>
            </a:r>
            <a:r>
              <a:rPr lang="en-US" sz="3200" dirty="0" smtClean="0"/>
              <a:t>, </a:t>
            </a:r>
            <a:endParaRPr lang="el-GR" sz="3200" dirty="0" smtClean="0"/>
          </a:p>
          <a:p>
            <a:r>
              <a:rPr lang="el-GR" sz="3200" dirty="0" smtClean="0"/>
              <a:t>δ</a:t>
            </a:r>
            <a:r>
              <a:rPr lang="en-US" sz="3200" dirty="0" smtClean="0"/>
              <a:t>) </a:t>
            </a:r>
            <a:r>
              <a:rPr lang="el-GR" sz="3200" dirty="0" smtClean="0"/>
              <a:t>να προκαλέσει την ψυχοπαθολογία.</a:t>
            </a:r>
          </a:p>
          <a:p>
            <a:endParaRPr lang="el-GR" sz="32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9"/>
            <a:ext cx="8219256" cy="780696"/>
          </a:xfrm>
        </p:spPr>
        <p:txBody>
          <a:bodyPr>
            <a:normAutofit/>
          </a:bodyPr>
          <a:lstStyle/>
          <a:p>
            <a:pPr algn="ctr"/>
            <a:r>
              <a:rPr lang="el-GR" sz="4400" dirty="0" smtClean="0">
                <a:solidFill>
                  <a:srgbClr val="FF0000"/>
                </a:solidFill>
              </a:rPr>
              <a:t>Ο ενιαίος άνθρωπος</a:t>
            </a:r>
            <a:endParaRPr lang="el-GR" sz="4400" dirty="0">
              <a:solidFill>
                <a:srgbClr val="FF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85925"/>
            <a:ext cx="8291264" cy="473941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 sz="3200" dirty="0" smtClean="0">
                <a:latin typeface="+mj-lt"/>
              </a:rPr>
              <a:t>Ο ίδιος </a:t>
            </a:r>
            <a:r>
              <a:rPr lang="el-GR" sz="3200" dirty="0" err="1" smtClean="0">
                <a:latin typeface="+mj-lt"/>
              </a:rPr>
              <a:t>ψυχισμός</a:t>
            </a:r>
            <a:r>
              <a:rPr lang="el-GR" sz="3200" dirty="0" smtClean="0">
                <a:latin typeface="+mj-lt"/>
              </a:rPr>
              <a:t> που αισθάνεται και </a:t>
            </a:r>
            <a:r>
              <a:rPr lang="el-GR" sz="3200" dirty="0" err="1" smtClean="0">
                <a:latin typeface="+mj-lt"/>
              </a:rPr>
              <a:t>πάσχει</a:t>
            </a:r>
            <a:r>
              <a:rPr lang="el-GR" sz="3200" dirty="0" smtClean="0">
                <a:latin typeface="+mj-lt"/>
              </a:rPr>
              <a:t> και </a:t>
            </a:r>
            <a:r>
              <a:rPr lang="el-GR" sz="3200" dirty="0" err="1" smtClean="0">
                <a:latin typeface="+mj-lt"/>
              </a:rPr>
              <a:t>συναλλάσσεται</a:t>
            </a:r>
            <a:r>
              <a:rPr lang="el-GR" sz="3200" dirty="0" smtClean="0">
                <a:latin typeface="+mj-lt"/>
              </a:rPr>
              <a:t> </a:t>
            </a:r>
            <a:r>
              <a:rPr lang="el-GR" sz="3200" dirty="0" err="1" smtClean="0">
                <a:latin typeface="+mj-lt"/>
              </a:rPr>
              <a:t>μέ</a:t>
            </a:r>
            <a:r>
              <a:rPr lang="el-GR" sz="3200" dirty="0" smtClean="0">
                <a:latin typeface="+mj-lt"/>
              </a:rPr>
              <a:t> </a:t>
            </a:r>
            <a:r>
              <a:rPr lang="el-GR" sz="3200" dirty="0" err="1" smtClean="0">
                <a:latin typeface="+mj-lt"/>
              </a:rPr>
              <a:t>τούς</a:t>
            </a:r>
            <a:r>
              <a:rPr lang="el-GR" sz="3200" dirty="0" smtClean="0">
                <a:latin typeface="+mj-lt"/>
              </a:rPr>
              <a:t> </a:t>
            </a:r>
            <a:r>
              <a:rPr lang="el-GR" sz="3200" dirty="0" err="1" smtClean="0">
                <a:latin typeface="+mj-lt"/>
              </a:rPr>
              <a:t>ανθρώπους</a:t>
            </a:r>
            <a:r>
              <a:rPr lang="el-GR" sz="3200" dirty="0" smtClean="0">
                <a:latin typeface="+mj-lt"/>
              </a:rPr>
              <a:t>, </a:t>
            </a:r>
            <a:r>
              <a:rPr lang="el-GR" sz="3200" dirty="0" err="1" smtClean="0">
                <a:latin typeface="+mj-lt"/>
              </a:rPr>
              <a:t>σχετίζεται</a:t>
            </a:r>
            <a:r>
              <a:rPr lang="el-GR" sz="3200" dirty="0" smtClean="0">
                <a:latin typeface="+mj-lt"/>
              </a:rPr>
              <a:t> και </a:t>
            </a:r>
            <a:r>
              <a:rPr lang="el-GR" sz="3200" dirty="0" err="1" smtClean="0">
                <a:latin typeface="+mj-lt"/>
              </a:rPr>
              <a:t>μέ</a:t>
            </a:r>
            <a:r>
              <a:rPr lang="el-GR" sz="3200" dirty="0" smtClean="0">
                <a:latin typeface="+mj-lt"/>
              </a:rPr>
              <a:t> </a:t>
            </a:r>
            <a:r>
              <a:rPr lang="el-GR" sz="3200" dirty="0" err="1" smtClean="0">
                <a:latin typeface="+mj-lt"/>
              </a:rPr>
              <a:t>τόν</a:t>
            </a:r>
            <a:r>
              <a:rPr lang="el-GR" sz="3200" dirty="0" smtClean="0">
                <a:latin typeface="+mj-lt"/>
              </a:rPr>
              <a:t> </a:t>
            </a:r>
            <a:r>
              <a:rPr lang="el-GR" sz="3200" dirty="0" err="1" smtClean="0">
                <a:latin typeface="+mj-lt"/>
              </a:rPr>
              <a:t>Θεό</a:t>
            </a:r>
            <a:r>
              <a:rPr lang="el-GR" sz="3200" dirty="0" smtClean="0">
                <a:latin typeface="+mj-lt"/>
              </a:rPr>
              <a:t>. Η ‘</a:t>
            </a:r>
            <a:r>
              <a:rPr lang="el-GR" sz="3200" dirty="0" err="1" smtClean="0">
                <a:latin typeface="+mj-lt"/>
              </a:rPr>
              <a:t>κοσμική</a:t>
            </a:r>
            <a:r>
              <a:rPr lang="el-GR" sz="3200" dirty="0" smtClean="0">
                <a:latin typeface="+mj-lt"/>
              </a:rPr>
              <a:t>’ </a:t>
            </a:r>
            <a:r>
              <a:rPr lang="el-GR" sz="3200" dirty="0" err="1" smtClean="0">
                <a:latin typeface="+mj-lt"/>
              </a:rPr>
              <a:t>καί</a:t>
            </a:r>
            <a:r>
              <a:rPr lang="el-GR" sz="3200" dirty="0" smtClean="0">
                <a:latin typeface="+mj-lt"/>
              </a:rPr>
              <a:t> η ‘</a:t>
            </a:r>
            <a:r>
              <a:rPr lang="el-GR" sz="3200" dirty="0" err="1" smtClean="0">
                <a:latin typeface="+mj-lt"/>
              </a:rPr>
              <a:t>πνευματική</a:t>
            </a:r>
            <a:r>
              <a:rPr lang="el-GR" sz="3200" dirty="0" smtClean="0">
                <a:latin typeface="+mj-lt"/>
              </a:rPr>
              <a:t>’ </a:t>
            </a:r>
            <a:r>
              <a:rPr lang="el-GR" sz="3200" dirty="0" err="1" smtClean="0">
                <a:latin typeface="+mj-lt"/>
              </a:rPr>
              <a:t>περιοχή</a:t>
            </a:r>
            <a:r>
              <a:rPr lang="el-GR" sz="3200" dirty="0" smtClean="0">
                <a:latin typeface="+mj-lt"/>
              </a:rPr>
              <a:t> </a:t>
            </a:r>
            <a:r>
              <a:rPr lang="el-GR" sz="3200" dirty="0" err="1" smtClean="0">
                <a:latin typeface="+mj-lt"/>
              </a:rPr>
              <a:t>διεισδύουν</a:t>
            </a:r>
            <a:r>
              <a:rPr lang="el-GR" sz="3200" dirty="0" smtClean="0">
                <a:latin typeface="+mj-lt"/>
              </a:rPr>
              <a:t> η </a:t>
            </a:r>
            <a:r>
              <a:rPr lang="el-GR" sz="3200" dirty="0" err="1" smtClean="0">
                <a:latin typeface="+mj-lt"/>
              </a:rPr>
              <a:t>μία</a:t>
            </a:r>
            <a:r>
              <a:rPr lang="el-GR" sz="3200" dirty="0" smtClean="0">
                <a:latin typeface="+mj-lt"/>
              </a:rPr>
              <a:t> </a:t>
            </a:r>
            <a:r>
              <a:rPr lang="el-GR" sz="3200" dirty="0" err="1" smtClean="0">
                <a:latin typeface="+mj-lt"/>
              </a:rPr>
              <a:t>μέσα</a:t>
            </a:r>
            <a:r>
              <a:rPr lang="el-GR" sz="3200" dirty="0" smtClean="0">
                <a:latin typeface="+mj-lt"/>
              </a:rPr>
              <a:t> </a:t>
            </a:r>
            <a:r>
              <a:rPr lang="el-GR" sz="3200" dirty="0" err="1" smtClean="0">
                <a:latin typeface="+mj-lt"/>
              </a:rPr>
              <a:t>στήν</a:t>
            </a:r>
            <a:r>
              <a:rPr lang="el-GR" sz="3200" dirty="0" smtClean="0">
                <a:latin typeface="+mj-lt"/>
              </a:rPr>
              <a:t> άλλη </a:t>
            </a:r>
            <a:r>
              <a:rPr lang="el-GR" sz="3200" dirty="0" err="1" smtClean="0">
                <a:latin typeface="+mj-lt"/>
              </a:rPr>
              <a:t>καί</a:t>
            </a:r>
            <a:r>
              <a:rPr lang="el-GR" sz="3200" dirty="0" smtClean="0">
                <a:latin typeface="+mj-lt"/>
              </a:rPr>
              <a:t> </a:t>
            </a:r>
            <a:r>
              <a:rPr lang="el-GR" sz="3200" dirty="0" err="1" smtClean="0">
                <a:latin typeface="+mj-lt"/>
              </a:rPr>
              <a:t>αλληλοεπηρεάζονται</a:t>
            </a:r>
            <a:r>
              <a:rPr lang="el-GR" sz="3200" dirty="0" smtClean="0">
                <a:latin typeface="+mj-lt"/>
              </a:rPr>
              <a:t>. </a:t>
            </a:r>
          </a:p>
          <a:p>
            <a:pPr algn="just"/>
            <a:r>
              <a:rPr lang="el-GR" sz="3200" dirty="0" smtClean="0">
                <a:latin typeface="+mj-lt"/>
              </a:rPr>
              <a:t>Υπαρξιακή αγωνία, ενοχή, φόβος θανάτου κ.ά. συμβάλλουν σε ψυχοπαθολογία (άγχος, κατάθλιψη, εθισμοί), ενώ αντίστροφα και η ψυχοπαθολογία δυσκολεύει ή αλλοιώνει τη σχέση με τον Θεό. 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19256" cy="780696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</a:rPr>
              <a:t>Είδη ψυχοπαθολογίας ενηλίκων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772816"/>
            <a:ext cx="8363272" cy="4896544"/>
          </a:xfrm>
        </p:spPr>
        <p:txBody>
          <a:bodyPr>
            <a:noAutofit/>
          </a:bodyPr>
          <a:lstStyle/>
          <a:p>
            <a:r>
              <a:rPr lang="el-GR" sz="2800" dirty="0" smtClean="0"/>
              <a:t>Αγχώδεις διαταραχές, κρίσεις πανικού, φοβίες.</a:t>
            </a:r>
          </a:p>
          <a:p>
            <a:r>
              <a:rPr lang="el-GR" sz="2800" dirty="0" err="1" smtClean="0"/>
              <a:t>Ιδεοψυχαναγκαστική</a:t>
            </a:r>
            <a:r>
              <a:rPr lang="el-GR" sz="2800" dirty="0" smtClean="0"/>
              <a:t> διαταραχή.</a:t>
            </a:r>
          </a:p>
          <a:p>
            <a:r>
              <a:rPr lang="el-GR" sz="2800" dirty="0" smtClean="0"/>
              <a:t>Κατάθλιψη (αντιδραστική, ψυχωτική, γεροντική).</a:t>
            </a:r>
          </a:p>
          <a:p>
            <a:r>
              <a:rPr lang="el-GR" sz="2800" dirty="0" smtClean="0"/>
              <a:t>Ψυχώσεις (Σχιζοφρένεια, Διπολική διαταραχή).</a:t>
            </a:r>
          </a:p>
          <a:p>
            <a:r>
              <a:rPr lang="el-GR" sz="2800" dirty="0" smtClean="0"/>
              <a:t>Αλκοολισμός, Χρήση παράνομων ουσιών.</a:t>
            </a:r>
          </a:p>
          <a:p>
            <a:r>
              <a:rPr lang="el-GR" sz="2800" dirty="0" smtClean="0"/>
              <a:t>Εθισμοί (σε διαδίκτυο, ηλεκτρονικά παιγνίδια, φαγητό, τυχερά παιγνίδια, αγορές, εργασία).</a:t>
            </a:r>
          </a:p>
          <a:p>
            <a:r>
              <a:rPr lang="el-GR" sz="2800" dirty="0" smtClean="0"/>
              <a:t>Διαταραχές προσωπικότητας.</a:t>
            </a:r>
          </a:p>
          <a:p>
            <a:r>
              <a:rPr lang="el-GR" sz="2800" dirty="0" smtClean="0"/>
              <a:t>Σεξουαλικές </a:t>
            </a:r>
            <a:r>
              <a:rPr lang="el-GR" sz="2800" dirty="0" err="1" smtClean="0"/>
              <a:t>παραφιλίες</a:t>
            </a:r>
            <a:r>
              <a:rPr lang="el-GR" sz="2800" dirty="0" smtClean="0"/>
              <a:t>.</a:t>
            </a:r>
            <a:endParaRPr lang="el-GR" sz="2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 idx="1"/>
          </p:nvPr>
        </p:nvSpPr>
        <p:spPr>
          <a:xfrm>
            <a:off x="457200" y="1785926"/>
            <a:ext cx="8401080" cy="4643470"/>
          </a:xfrm>
        </p:spPr>
        <p:txBody>
          <a:bodyPr>
            <a:noAutofit/>
          </a:bodyPr>
          <a:lstStyle/>
          <a:p>
            <a:r>
              <a:rPr lang="el-GR" sz="3200" dirty="0" smtClean="0"/>
              <a:t>Εμφανίζονται στην εφηβεία ή λίγο μετά.</a:t>
            </a:r>
            <a:endParaRPr lang="en-US" sz="3200" dirty="0" smtClean="0"/>
          </a:p>
          <a:p>
            <a:r>
              <a:rPr lang="el-GR" sz="3200" dirty="0" smtClean="0"/>
              <a:t>Αποτελούν στρεβλώσεις της δομής του χαρακτήρα.</a:t>
            </a:r>
          </a:p>
          <a:p>
            <a:r>
              <a:rPr lang="el-GR" sz="3200" dirty="0" smtClean="0"/>
              <a:t>Είναι μόνιμες.</a:t>
            </a:r>
          </a:p>
          <a:p>
            <a:r>
              <a:rPr lang="el-GR" sz="3200" dirty="0" smtClean="0"/>
              <a:t>Δεν υποχωρούν με φάρμακα.</a:t>
            </a:r>
          </a:p>
          <a:p>
            <a:r>
              <a:rPr lang="el-GR" sz="3200" dirty="0" smtClean="0"/>
              <a:t>Ταλαιπωρούν εαυτό και άλλους.</a:t>
            </a:r>
          </a:p>
          <a:p>
            <a:r>
              <a:rPr lang="el-GR" sz="3200" dirty="0" smtClean="0"/>
              <a:t>Αλλοιώνουν την θρησκευτικότητα.</a:t>
            </a:r>
            <a:endParaRPr lang="el-GR" sz="3200" dirty="0"/>
          </a:p>
        </p:txBody>
      </p:sp>
      <p:sp>
        <p:nvSpPr>
          <p:cNvPr id="3" name="2 - Τίτλος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58204" cy="785818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solidFill>
                  <a:srgbClr val="FF0000"/>
                </a:solidFill>
              </a:rPr>
              <a:t>Διαταραχές προσωπικότητας</a:t>
            </a:r>
            <a:endParaRPr lang="el-GR" sz="3600" b="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225</TotalTime>
  <Words>504</Words>
  <Application>Microsoft Office PowerPoint</Application>
  <PresentationFormat>Προβολή στην οθόνη (4:3)</PresentationFormat>
  <Paragraphs>81</Paragraphs>
  <Slides>17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17</vt:i4>
      </vt:variant>
    </vt:vector>
  </HeadingPairs>
  <TitlesOfParts>
    <vt:vector size="18" baseType="lpstr">
      <vt:lpstr>Ροή</vt:lpstr>
      <vt:lpstr>Ψυχιατρικές διαταραχές ενηλίκων</vt:lpstr>
      <vt:lpstr>Ψυχιατρική</vt:lpstr>
      <vt:lpstr>Διάγνωση και Διάκριση</vt:lpstr>
      <vt:lpstr>Συμβουλευτική ως πρόληψη </vt:lpstr>
      <vt:lpstr>Οι ψυχικές διαταραχές δεν προέρχονται  από τον διάβολο  αλλά από τη ‘φθορά της φύσεως’,  ενίοτε και από την  ‘φθορά της προαιρέσεως’ (πάθη).  Προσοχή: να μην κατηγορούνται οι ασθενείς όταν δεν πρέπει.</vt:lpstr>
      <vt:lpstr>Τρόποι σύνδεσης  θρησκευτικότητας και ψυχοπαθολογίας</vt:lpstr>
      <vt:lpstr>Ο ενιαίος άνθρωπος</vt:lpstr>
      <vt:lpstr>Είδη ψυχοπαθολογίας ενηλίκων</vt:lpstr>
      <vt:lpstr>Διαταραχές προσωπικότητας</vt:lpstr>
      <vt:lpstr>Είδη</vt:lpstr>
      <vt:lpstr>Συνέπειες στη θρησκευτικότητα</vt:lpstr>
      <vt:lpstr>Ο ποιμένας…</vt:lpstr>
      <vt:lpstr>Ενσυναίσθηση (empathy)</vt:lpstr>
      <vt:lpstr>  Και ας μην ξεχνάμε:   Καί ὅ,τι ἄν προσδαπανήσῃς  ἐγώ ἐν τῷ ἐπανέρχεσθαί με  ἀποδώσω σοι…</vt:lpstr>
      <vt:lpstr>Διαφάνεια 15</vt:lpstr>
      <vt:lpstr>Διαφάνεια 16</vt:lpstr>
      <vt:lpstr>       Ευχαριστώ  για  την  προσοχή  σας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Ψυχιατρικές διαταραχές ενηλίκων</dc:title>
  <dc:creator>user</dc:creator>
  <cp:lastModifiedBy>user</cp:lastModifiedBy>
  <cp:revision>19</cp:revision>
  <dcterms:created xsi:type="dcterms:W3CDTF">2020-06-10T03:29:21Z</dcterms:created>
  <dcterms:modified xsi:type="dcterms:W3CDTF">2020-06-12T08:28:23Z</dcterms:modified>
</cp:coreProperties>
</file>