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64" r:id="rId4"/>
    <p:sldId id="267" r:id="rId5"/>
    <p:sldId id="265" r:id="rId6"/>
    <p:sldId id="268" r:id="rId7"/>
    <p:sldId id="269" r:id="rId8"/>
    <p:sldId id="266" r:id="rId9"/>
    <p:sldId id="270" r:id="rId10"/>
    <p:sldId id="271" r:id="rId11"/>
    <p:sldId id="272" r:id="rId12"/>
    <p:sldId id="273" r:id="rId13"/>
    <p:sldId id="274" r:id="rId14"/>
    <p:sldId id="275" r:id="rId15"/>
    <p:sldId id="276" r:id="rId16"/>
    <p:sldId id="277"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7B29EF52-8CBE-4224-94F0-445791DC9DC1}" type="datetimeFigureOut">
              <a:rPr lang="el-GR" smtClean="0"/>
              <a:t>26/3/2025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C5075F4-0A1D-4EB4-B805-FE81D93FF083}" type="slidenum">
              <a:rPr lang="el-GR" smtClean="0"/>
              <a:t>‹#›</a:t>
            </a:fld>
            <a:endParaRPr lang="el-GR"/>
          </a:p>
        </p:txBody>
      </p:sp>
    </p:spTree>
    <p:extLst>
      <p:ext uri="{BB962C8B-B14F-4D97-AF65-F5344CB8AC3E}">
        <p14:creationId xmlns:p14="http://schemas.microsoft.com/office/powerpoint/2010/main" val="1635525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B29EF52-8CBE-4224-94F0-445791DC9DC1}" type="datetimeFigureOut">
              <a:rPr lang="el-GR" smtClean="0"/>
              <a:t>26/3/2025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C5075F4-0A1D-4EB4-B805-FE81D93FF083}" type="slidenum">
              <a:rPr lang="el-GR" smtClean="0"/>
              <a:t>‹#›</a:t>
            </a:fld>
            <a:endParaRPr lang="el-GR"/>
          </a:p>
        </p:txBody>
      </p:sp>
    </p:spTree>
    <p:extLst>
      <p:ext uri="{BB962C8B-B14F-4D97-AF65-F5344CB8AC3E}">
        <p14:creationId xmlns:p14="http://schemas.microsoft.com/office/powerpoint/2010/main" val="188507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7B29EF52-8CBE-4224-94F0-445791DC9DC1}" type="datetimeFigureOut">
              <a:rPr lang="el-GR" smtClean="0"/>
              <a:t>26/3/2025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C5075F4-0A1D-4EB4-B805-FE81D93FF083}" type="slidenum">
              <a:rPr lang="el-GR" smtClean="0"/>
              <a:t>‹#›</a:t>
            </a:fld>
            <a:endParaRPr lang="el-GR"/>
          </a:p>
        </p:txBody>
      </p:sp>
    </p:spTree>
    <p:extLst>
      <p:ext uri="{BB962C8B-B14F-4D97-AF65-F5344CB8AC3E}">
        <p14:creationId xmlns:p14="http://schemas.microsoft.com/office/powerpoint/2010/main" val="1682618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smtClean="0"/>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7B29EF52-8CBE-4224-94F0-445791DC9DC1}" type="datetimeFigureOut">
              <a:rPr lang="el-GR" smtClean="0"/>
              <a:t>26/3/2025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C5075F4-0A1D-4EB4-B805-FE81D93FF083}" type="slidenum">
              <a:rPr lang="el-GR" smtClean="0"/>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90995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7B29EF52-8CBE-4224-94F0-445791DC9DC1}" type="datetimeFigureOut">
              <a:rPr lang="el-GR" smtClean="0"/>
              <a:t>26/3/2025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C5075F4-0A1D-4EB4-B805-FE81D93FF083}" type="slidenum">
              <a:rPr lang="el-GR" smtClean="0"/>
              <a:t>‹#›</a:t>
            </a:fld>
            <a:endParaRPr lang="el-GR"/>
          </a:p>
        </p:txBody>
      </p:sp>
    </p:spTree>
    <p:extLst>
      <p:ext uri="{BB962C8B-B14F-4D97-AF65-F5344CB8AC3E}">
        <p14:creationId xmlns:p14="http://schemas.microsoft.com/office/powerpoint/2010/main" val="1723994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B29EF52-8CBE-4224-94F0-445791DC9DC1}" type="datetimeFigureOut">
              <a:rPr lang="el-GR" smtClean="0"/>
              <a:t>26/3/2025</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C5075F4-0A1D-4EB4-B805-FE81D93FF083}" type="slidenum">
              <a:rPr lang="el-GR" smtClean="0"/>
              <a:t>‹#›</a:t>
            </a:fld>
            <a:endParaRPr lang="el-GR"/>
          </a:p>
        </p:txBody>
      </p:sp>
    </p:spTree>
    <p:extLst>
      <p:ext uri="{BB962C8B-B14F-4D97-AF65-F5344CB8AC3E}">
        <p14:creationId xmlns:p14="http://schemas.microsoft.com/office/powerpoint/2010/main" val="3289865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B29EF52-8CBE-4224-94F0-445791DC9DC1}" type="datetimeFigureOut">
              <a:rPr lang="el-GR" smtClean="0"/>
              <a:t>26/3/2025</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C5075F4-0A1D-4EB4-B805-FE81D93FF083}" type="slidenum">
              <a:rPr lang="el-GR" smtClean="0"/>
              <a:t>‹#›</a:t>
            </a:fld>
            <a:endParaRPr lang="el-GR"/>
          </a:p>
        </p:txBody>
      </p:sp>
    </p:spTree>
    <p:extLst>
      <p:ext uri="{BB962C8B-B14F-4D97-AF65-F5344CB8AC3E}">
        <p14:creationId xmlns:p14="http://schemas.microsoft.com/office/powerpoint/2010/main" val="4075564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B29EF52-8CBE-4224-94F0-445791DC9DC1}" type="datetimeFigureOut">
              <a:rPr lang="el-GR" smtClean="0"/>
              <a:t>26/3/2025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C5075F4-0A1D-4EB4-B805-FE81D93FF083}" type="slidenum">
              <a:rPr lang="el-GR" smtClean="0"/>
              <a:t>‹#›</a:t>
            </a:fld>
            <a:endParaRPr lang="el-GR"/>
          </a:p>
        </p:txBody>
      </p:sp>
    </p:spTree>
    <p:extLst>
      <p:ext uri="{BB962C8B-B14F-4D97-AF65-F5344CB8AC3E}">
        <p14:creationId xmlns:p14="http://schemas.microsoft.com/office/powerpoint/2010/main" val="200696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B29EF52-8CBE-4224-94F0-445791DC9DC1}" type="datetimeFigureOut">
              <a:rPr lang="el-GR" smtClean="0"/>
              <a:t>26/3/2025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C5075F4-0A1D-4EB4-B805-FE81D93FF083}" type="slidenum">
              <a:rPr lang="el-GR" smtClean="0"/>
              <a:t>‹#›</a:t>
            </a:fld>
            <a:endParaRPr lang="el-GR"/>
          </a:p>
        </p:txBody>
      </p:sp>
    </p:spTree>
    <p:extLst>
      <p:ext uri="{BB962C8B-B14F-4D97-AF65-F5344CB8AC3E}">
        <p14:creationId xmlns:p14="http://schemas.microsoft.com/office/powerpoint/2010/main" val="383987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p>
            <a:fld id="{7B29EF52-8CBE-4224-94F0-445791DC9DC1}" type="datetimeFigureOut">
              <a:rPr lang="el-GR" smtClean="0"/>
              <a:t>26/3/2025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C5075F4-0A1D-4EB4-B805-FE81D93FF083}" type="slidenum">
              <a:rPr lang="el-GR" smtClean="0"/>
              <a:t>‹#›</a:t>
            </a:fld>
            <a:endParaRPr lang="el-GR"/>
          </a:p>
        </p:txBody>
      </p:sp>
    </p:spTree>
    <p:extLst>
      <p:ext uri="{BB962C8B-B14F-4D97-AF65-F5344CB8AC3E}">
        <p14:creationId xmlns:p14="http://schemas.microsoft.com/office/powerpoint/2010/main" val="1935837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7B29EF52-8CBE-4224-94F0-445791DC9DC1}" type="datetimeFigureOut">
              <a:rPr lang="el-GR" smtClean="0"/>
              <a:t>26/3/2025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C5075F4-0A1D-4EB4-B805-FE81D93FF083}" type="slidenum">
              <a:rPr lang="el-GR" smtClean="0"/>
              <a:t>‹#›</a:t>
            </a:fld>
            <a:endParaRPr lang="el-GR"/>
          </a:p>
        </p:txBody>
      </p:sp>
    </p:spTree>
    <p:extLst>
      <p:ext uri="{BB962C8B-B14F-4D97-AF65-F5344CB8AC3E}">
        <p14:creationId xmlns:p14="http://schemas.microsoft.com/office/powerpoint/2010/main" val="80627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7B29EF52-8CBE-4224-94F0-445791DC9DC1}" type="datetimeFigureOut">
              <a:rPr lang="el-GR" smtClean="0"/>
              <a:t>26/3/2025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C5075F4-0A1D-4EB4-B805-FE81D93FF083}" type="slidenum">
              <a:rPr lang="el-GR" smtClean="0"/>
              <a:t>‹#›</a:t>
            </a:fld>
            <a:endParaRPr lang="el-GR"/>
          </a:p>
        </p:txBody>
      </p:sp>
    </p:spTree>
    <p:extLst>
      <p:ext uri="{BB962C8B-B14F-4D97-AF65-F5344CB8AC3E}">
        <p14:creationId xmlns:p14="http://schemas.microsoft.com/office/powerpoint/2010/main" val="61654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7B29EF52-8CBE-4224-94F0-445791DC9DC1}" type="datetimeFigureOut">
              <a:rPr lang="el-GR" smtClean="0"/>
              <a:t>26/3/2025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C5075F4-0A1D-4EB4-B805-FE81D93FF083}" type="slidenum">
              <a:rPr lang="el-GR" smtClean="0"/>
              <a:t>‹#›</a:t>
            </a:fld>
            <a:endParaRPr lang="el-GR"/>
          </a:p>
        </p:txBody>
      </p:sp>
    </p:spTree>
    <p:extLst>
      <p:ext uri="{BB962C8B-B14F-4D97-AF65-F5344CB8AC3E}">
        <p14:creationId xmlns:p14="http://schemas.microsoft.com/office/powerpoint/2010/main" val="346207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7B29EF52-8CBE-4224-94F0-445791DC9DC1}" type="datetimeFigureOut">
              <a:rPr lang="el-GR" smtClean="0"/>
              <a:t>26/3/2025</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BC5075F4-0A1D-4EB4-B805-FE81D93FF083}" type="slidenum">
              <a:rPr lang="el-GR" smtClean="0"/>
              <a:t>‹#›</a:t>
            </a:fld>
            <a:endParaRPr lang="el-GR"/>
          </a:p>
        </p:txBody>
      </p:sp>
    </p:spTree>
    <p:extLst>
      <p:ext uri="{BB962C8B-B14F-4D97-AF65-F5344CB8AC3E}">
        <p14:creationId xmlns:p14="http://schemas.microsoft.com/office/powerpoint/2010/main" val="247537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B29EF52-8CBE-4224-94F0-445791DC9DC1}" type="datetimeFigureOut">
              <a:rPr lang="el-GR" smtClean="0"/>
              <a:t>26/3/2025</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BC5075F4-0A1D-4EB4-B805-FE81D93FF083}" type="slidenum">
              <a:rPr lang="el-GR" smtClean="0"/>
              <a:t>‹#›</a:t>
            </a:fld>
            <a:endParaRPr lang="el-GR"/>
          </a:p>
        </p:txBody>
      </p:sp>
    </p:spTree>
    <p:extLst>
      <p:ext uri="{BB962C8B-B14F-4D97-AF65-F5344CB8AC3E}">
        <p14:creationId xmlns:p14="http://schemas.microsoft.com/office/powerpoint/2010/main" val="57223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Date Placeholder 4"/>
          <p:cNvSpPr>
            <a:spLocks noGrp="1"/>
          </p:cNvSpPr>
          <p:nvPr>
            <p:ph type="dt" sz="half" idx="10"/>
          </p:nvPr>
        </p:nvSpPr>
        <p:spPr/>
        <p:txBody>
          <a:bodyPr/>
          <a:lstStyle/>
          <a:p>
            <a:fld id="{7B29EF52-8CBE-4224-94F0-445791DC9DC1}" type="datetimeFigureOut">
              <a:rPr lang="el-GR" smtClean="0"/>
              <a:t>26/3/2025</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BC5075F4-0A1D-4EB4-B805-FE81D93FF083}" type="slidenum">
              <a:rPr lang="el-GR" smtClean="0"/>
              <a:t>‹#›</a:t>
            </a:fld>
            <a:endParaRPr lang="el-GR"/>
          </a:p>
        </p:txBody>
      </p:sp>
    </p:spTree>
    <p:extLst>
      <p:ext uri="{BB962C8B-B14F-4D97-AF65-F5344CB8AC3E}">
        <p14:creationId xmlns:p14="http://schemas.microsoft.com/office/powerpoint/2010/main" val="3869625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B29EF52-8CBE-4224-94F0-445791DC9DC1}" type="datetimeFigureOut">
              <a:rPr lang="el-GR" smtClean="0"/>
              <a:t>26/3/2025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C5075F4-0A1D-4EB4-B805-FE81D93FF083}" type="slidenum">
              <a:rPr lang="el-GR" smtClean="0"/>
              <a:t>‹#›</a:t>
            </a:fld>
            <a:endParaRPr lang="el-GR"/>
          </a:p>
        </p:txBody>
      </p:sp>
    </p:spTree>
    <p:extLst>
      <p:ext uri="{BB962C8B-B14F-4D97-AF65-F5344CB8AC3E}">
        <p14:creationId xmlns:p14="http://schemas.microsoft.com/office/powerpoint/2010/main" val="741765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B29EF52-8CBE-4224-94F0-445791DC9DC1}" type="datetimeFigureOut">
              <a:rPr lang="el-GR" smtClean="0"/>
              <a:t>26/3/2025</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C5075F4-0A1D-4EB4-B805-FE81D93FF083}" type="slidenum">
              <a:rPr lang="el-GR" smtClean="0"/>
              <a:t>‹#›</a:t>
            </a:fld>
            <a:endParaRPr lang="el-GR"/>
          </a:p>
        </p:txBody>
      </p:sp>
    </p:spTree>
    <p:extLst>
      <p:ext uri="{BB962C8B-B14F-4D97-AF65-F5344CB8AC3E}">
        <p14:creationId xmlns:p14="http://schemas.microsoft.com/office/powerpoint/2010/main" val="58000023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fysis.cz/presokratici/xenofanes/bgr.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greek-language.gr/digitalResources/ancient_greek/history/filosofia/page_017.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greek-language.gr/digitalResources/ancient_greek/anthology/literature/browse.html?text_id=13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ra.teipir.gr/sites/default/files/education_iii_session_abstract.pdf" TargetMode="External"/><Relationship Id="rId7" Type="http://schemas.openxmlformats.org/officeDocument/2006/relationships/hyperlink" Target="http://epet.nlg.gr/db/icon/a1964/a64_28.pdf" TargetMode="External"/><Relationship Id="rId2" Type="http://schemas.openxmlformats.org/officeDocument/2006/relationships/hyperlink" Target="http://www.takiskoufopoulos.net/Biblia/Parmenidis.pdf" TargetMode="External"/><Relationship Id="rId1" Type="http://schemas.openxmlformats.org/officeDocument/2006/relationships/slideLayout" Target="../slideLayouts/slideLayout2.xml"/><Relationship Id="rId6" Type="http://schemas.openxmlformats.org/officeDocument/2006/relationships/hyperlink" Target="http://repository.academyofathens.gr/document/570.pdf" TargetMode="External"/><Relationship Id="rId5" Type="http://schemas.openxmlformats.org/officeDocument/2006/relationships/hyperlink" Target="https://archive.gr/?p=239" TargetMode="External"/><Relationship Id="rId4" Type="http://schemas.openxmlformats.org/officeDocument/2006/relationships/hyperlink" Target="http://www.fysis.cz/presokratici/xenofanes/bgr.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takiskoufopoulos.net/Biblia/Parmenidis.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up.gr/book/odi-tis-gnosis-ke-tis-planis/" TargetMode="External"/><Relationship Id="rId2" Type="http://schemas.openxmlformats.org/officeDocument/2006/relationships/hyperlink" Target="http://www.greek-language.gr/digitalResources/ancient_greek/anthology/literature/browse.html?text_id=12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ekivolos.gr/Eisagwgh%20sth%20Filosofia%20tou%20Xenofanh.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54955" y="1447801"/>
            <a:ext cx="8825658" cy="3191434"/>
          </a:xfrm>
        </p:spPr>
        <p:txBody>
          <a:bodyPr>
            <a:normAutofit fontScale="90000"/>
          </a:bodyPr>
          <a:lstStyle/>
          <a:p>
            <a:r>
              <a:rPr lang="el-GR" sz="4900" dirty="0" smtClean="0"/>
              <a:t/>
            </a:r>
            <a:br>
              <a:rPr lang="el-GR" sz="4900" dirty="0" smtClean="0"/>
            </a:br>
            <a:r>
              <a:rPr lang="el-GR" sz="4900" dirty="0"/>
              <a:t/>
            </a:r>
            <a:br>
              <a:rPr lang="el-GR" sz="4900" dirty="0"/>
            </a:br>
            <a:r>
              <a:rPr lang="el-GR" sz="4900" dirty="0" smtClean="0"/>
              <a:t/>
            </a:r>
            <a:br>
              <a:rPr lang="el-GR" sz="4900" dirty="0" smtClean="0"/>
            </a:br>
            <a:r>
              <a:rPr lang="el-GR" sz="4900" dirty="0"/>
              <a:t/>
            </a:r>
            <a:br>
              <a:rPr lang="el-GR" sz="4900" dirty="0"/>
            </a:br>
            <a:r>
              <a:rPr lang="el-GR" sz="4400" dirty="0" smtClean="0">
                <a:latin typeface="Athena Unicode" panose="02040502050505030304" pitchFamily="18" charset="0"/>
                <a:cs typeface="Athena Unicode" panose="02040502050505030304" pitchFamily="18" charset="0"/>
              </a:rPr>
              <a:t>ΦΙΛΟΣΟΦΙΑ ΤΗΣ ΠΑΙΔΕΙΑΣ</a:t>
            </a:r>
            <a:br>
              <a:rPr lang="el-GR" sz="4400" dirty="0" smtClean="0">
                <a:latin typeface="Athena Unicode" panose="02040502050505030304" pitchFamily="18" charset="0"/>
                <a:cs typeface="Athena Unicode" panose="02040502050505030304" pitchFamily="18" charset="0"/>
              </a:rPr>
            </a:br>
            <a:r>
              <a:rPr lang="el-GR" sz="4400" dirty="0" smtClean="0">
                <a:latin typeface="Athena Unicode" panose="02040502050505030304" pitchFamily="18" charset="0"/>
                <a:cs typeface="Athena Unicode" panose="02040502050505030304" pitchFamily="18" charset="0"/>
              </a:rPr>
              <a:t/>
            </a:r>
            <a:br>
              <a:rPr lang="el-GR" sz="4400" dirty="0" smtClean="0">
                <a:latin typeface="Athena Unicode" panose="02040502050505030304" pitchFamily="18" charset="0"/>
                <a:cs typeface="Athena Unicode" panose="02040502050505030304" pitchFamily="18" charset="0"/>
              </a:rPr>
            </a:br>
            <a:r>
              <a:rPr lang="el-GR" sz="4400" dirty="0" smtClean="0">
                <a:latin typeface="Athena Unicode" panose="02040502050505030304" pitchFamily="18" charset="0"/>
                <a:cs typeface="Athena Unicode" panose="02040502050505030304" pitchFamily="18" charset="0"/>
              </a:rPr>
              <a:t>ΠΙΣ, Β’ Εξάμηνο</a:t>
            </a:r>
            <a:br>
              <a:rPr lang="el-GR" sz="4400" dirty="0" smtClean="0">
                <a:latin typeface="Athena Unicode" panose="02040502050505030304" pitchFamily="18" charset="0"/>
                <a:cs typeface="Athena Unicode" panose="02040502050505030304" pitchFamily="18" charset="0"/>
              </a:rPr>
            </a:br>
            <a:r>
              <a:rPr lang="el-GR" sz="3600" dirty="0"/>
              <a:t/>
            </a:r>
            <a:br>
              <a:rPr lang="el-GR" sz="3600" dirty="0"/>
            </a:br>
            <a:endParaRPr lang="el-GR" sz="3600" dirty="0"/>
          </a:p>
        </p:txBody>
      </p:sp>
      <p:sp>
        <p:nvSpPr>
          <p:cNvPr id="3" name="Υπότιτλος 2"/>
          <p:cNvSpPr>
            <a:spLocks noGrp="1"/>
          </p:cNvSpPr>
          <p:nvPr>
            <p:ph type="subTitle" idx="1"/>
          </p:nvPr>
        </p:nvSpPr>
        <p:spPr/>
        <p:txBody>
          <a:bodyPr>
            <a:normAutofit fontScale="55000" lnSpcReduction="20000"/>
          </a:bodyPr>
          <a:lstStyle/>
          <a:p>
            <a:endParaRPr lang="el-GR" dirty="0" smtClean="0"/>
          </a:p>
          <a:p>
            <a:r>
              <a:rPr lang="el-GR" sz="2600" dirty="0" err="1" smtClean="0">
                <a:latin typeface="Athena Unicode" panose="02040502050505030304" pitchFamily="18" charset="0"/>
                <a:cs typeface="Athena Unicode" panose="02040502050505030304" pitchFamily="18" charset="0"/>
              </a:rPr>
              <a:t>Δρ</a:t>
            </a:r>
            <a:r>
              <a:rPr lang="el-GR" sz="2600" dirty="0" smtClean="0">
                <a:latin typeface="Athena Unicode" panose="02040502050505030304" pitchFamily="18" charset="0"/>
                <a:cs typeface="Athena Unicode" panose="02040502050505030304" pitchFamily="18" charset="0"/>
              </a:rPr>
              <a:t> Λαμπρινός </a:t>
            </a:r>
            <a:r>
              <a:rPr lang="el-GR" sz="2600" dirty="0" err="1" smtClean="0">
                <a:latin typeface="Athena Unicode" panose="02040502050505030304" pitchFamily="18" charset="0"/>
                <a:cs typeface="Athena Unicode" panose="02040502050505030304" pitchFamily="18" charset="0"/>
              </a:rPr>
              <a:t>Ευστ</a:t>
            </a:r>
            <a:r>
              <a:rPr lang="el-GR" sz="2600" dirty="0" smtClean="0">
                <a:latin typeface="Athena Unicode" panose="02040502050505030304" pitchFamily="18" charset="0"/>
                <a:cs typeface="Athena Unicode" panose="02040502050505030304" pitchFamily="18" charset="0"/>
              </a:rPr>
              <a:t>. Πλατυπόδης</a:t>
            </a:r>
          </a:p>
          <a:p>
            <a:r>
              <a:rPr lang="el-GR" sz="2600" dirty="0" smtClean="0">
                <a:latin typeface="Athena Unicode" panose="02040502050505030304" pitchFamily="18" charset="0"/>
                <a:cs typeface="Athena Unicode" panose="02040502050505030304" pitchFamily="18" charset="0"/>
              </a:rPr>
              <a:t>Ανώτατη Εκκλησιαστική Ακαδημία Αθήνας</a:t>
            </a:r>
            <a:endParaRPr lang="el-GR" sz="2600" dirty="0">
              <a:latin typeface="Athena Unicode" panose="02040502050505030304" pitchFamily="18" charset="0"/>
              <a:cs typeface="Athena Unicode" panose="02040502050505030304" pitchFamily="18" charset="0"/>
            </a:endParaRPr>
          </a:p>
        </p:txBody>
      </p:sp>
    </p:spTree>
    <p:extLst>
      <p:ext uri="{BB962C8B-B14F-4D97-AF65-F5344CB8AC3E}">
        <p14:creationId xmlns:p14="http://schemas.microsoft.com/office/powerpoint/2010/main" val="1105178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ΞΕΝΟΦΑΝΗΣ</a:t>
            </a:r>
            <a:br>
              <a:rPr lang="el-GR" dirty="0"/>
            </a:br>
            <a:r>
              <a:rPr lang="en-US" sz="2800" dirty="0"/>
              <a:t>http://www.ethics.gr/content.php?id=29</a:t>
            </a:r>
            <a:r>
              <a:rPr lang="el-GR" dirty="0" smtClean="0"/>
              <a:t/>
            </a:r>
            <a:br>
              <a:rPr lang="el-GR" dirty="0" smtClean="0"/>
            </a:br>
            <a:endParaRPr lang="el-GR" dirty="0"/>
          </a:p>
        </p:txBody>
      </p:sp>
      <p:sp>
        <p:nvSpPr>
          <p:cNvPr id="3" name="Θέση περιεχομένου 2"/>
          <p:cNvSpPr>
            <a:spLocks noGrp="1"/>
          </p:cNvSpPr>
          <p:nvPr>
            <p:ph idx="1"/>
          </p:nvPr>
        </p:nvSpPr>
        <p:spPr/>
        <p:txBody>
          <a:bodyPr/>
          <a:lstStyle/>
          <a:p>
            <a:r>
              <a:rPr lang="el-GR" dirty="0"/>
              <a:t>B 18 = </a:t>
            </a:r>
            <a:r>
              <a:rPr lang="el-GR" dirty="0" err="1"/>
              <a:t>Stobaios</a:t>
            </a:r>
            <a:r>
              <a:rPr lang="el-GR" dirty="0"/>
              <a:t>, </a:t>
            </a:r>
            <a:r>
              <a:rPr lang="el-GR" dirty="0" err="1"/>
              <a:t>Anthologium</a:t>
            </a:r>
            <a:r>
              <a:rPr lang="el-GR" dirty="0"/>
              <a:t> I, 8, 2</a:t>
            </a:r>
          </a:p>
          <a:p>
            <a:pPr marL="0" indent="0">
              <a:buNone/>
            </a:pPr>
            <a:r>
              <a:rPr lang="el-GR" sz="3600" dirty="0" err="1">
                <a:latin typeface="GFS Porson" panose="02000000000000000000" pitchFamily="50" charset="-95"/>
              </a:rPr>
              <a:t>οὔτοι</a:t>
            </a:r>
            <a:r>
              <a:rPr lang="el-GR" sz="3600" dirty="0">
                <a:latin typeface="GFS Porson" panose="02000000000000000000" pitchFamily="50" charset="-95"/>
              </a:rPr>
              <a:t> </a:t>
            </a:r>
            <a:r>
              <a:rPr lang="el-GR" sz="3600" dirty="0" err="1">
                <a:latin typeface="GFS Porson" panose="02000000000000000000" pitchFamily="50" charset="-95"/>
              </a:rPr>
              <a:t>ἀπ</a:t>
            </a:r>
            <a:r>
              <a:rPr lang="el-GR" sz="3600" dirty="0">
                <a:latin typeface="GFS Porson" panose="02000000000000000000" pitchFamily="50" charset="-95"/>
              </a:rPr>
              <a:t>᾿ </a:t>
            </a:r>
            <a:r>
              <a:rPr lang="el-GR" sz="3600" dirty="0" err="1">
                <a:latin typeface="GFS Porson" panose="02000000000000000000" pitchFamily="50" charset="-95"/>
              </a:rPr>
              <a:t>ἀρχῆς</a:t>
            </a:r>
            <a:r>
              <a:rPr lang="el-GR" sz="3600" dirty="0">
                <a:latin typeface="GFS Porson" panose="02000000000000000000" pitchFamily="50" charset="-95"/>
              </a:rPr>
              <a:t> </a:t>
            </a:r>
            <a:r>
              <a:rPr lang="el-GR" sz="3600" dirty="0" err="1">
                <a:latin typeface="GFS Porson" panose="02000000000000000000" pitchFamily="50" charset="-95"/>
              </a:rPr>
              <a:t>πάντα</a:t>
            </a:r>
            <a:r>
              <a:rPr lang="el-GR" sz="3600" dirty="0">
                <a:latin typeface="GFS Porson" panose="02000000000000000000" pitchFamily="50" charset="-95"/>
              </a:rPr>
              <a:t> </a:t>
            </a:r>
            <a:r>
              <a:rPr lang="el-GR" sz="3600" dirty="0" err="1">
                <a:latin typeface="GFS Porson" panose="02000000000000000000" pitchFamily="50" charset="-95"/>
              </a:rPr>
              <a:t>θεοὶ</a:t>
            </a:r>
            <a:r>
              <a:rPr lang="el-GR" sz="3600" dirty="0">
                <a:latin typeface="GFS Porson" panose="02000000000000000000" pitchFamily="50" charset="-95"/>
              </a:rPr>
              <a:t> </a:t>
            </a:r>
            <a:r>
              <a:rPr lang="el-GR" sz="3600" dirty="0" err="1">
                <a:latin typeface="GFS Porson" panose="02000000000000000000" pitchFamily="50" charset="-95"/>
              </a:rPr>
              <a:t>θνητοῖσ</a:t>
            </a:r>
            <a:r>
              <a:rPr lang="el-GR" sz="3600" dirty="0">
                <a:latin typeface="GFS Porson" panose="02000000000000000000" pitchFamily="50" charset="-95"/>
              </a:rPr>
              <a:t>᾿ </a:t>
            </a:r>
          </a:p>
          <a:p>
            <a:pPr marL="0" indent="0">
              <a:buNone/>
            </a:pPr>
            <a:r>
              <a:rPr lang="el-GR" sz="3600" dirty="0">
                <a:latin typeface="GFS Porson" panose="02000000000000000000" pitchFamily="50" charset="-95"/>
              </a:rPr>
              <a:t> </a:t>
            </a:r>
            <a:r>
              <a:rPr lang="el-GR" sz="3600" dirty="0" err="1" smtClean="0">
                <a:latin typeface="GFS Porson" panose="02000000000000000000" pitchFamily="50" charset="-95"/>
              </a:rPr>
              <a:t>ὑπέδειξαν</a:t>
            </a:r>
            <a:r>
              <a:rPr lang="el-GR" sz="3600" dirty="0">
                <a:latin typeface="GFS Porson" panose="02000000000000000000" pitchFamily="50" charset="-95"/>
              </a:rPr>
              <a:t>, </a:t>
            </a:r>
            <a:r>
              <a:rPr lang="el-GR" sz="3600" dirty="0" err="1">
                <a:latin typeface="GFS Porson" panose="02000000000000000000" pitchFamily="50" charset="-95"/>
              </a:rPr>
              <a:t>ἀλλὰ</a:t>
            </a:r>
            <a:r>
              <a:rPr lang="el-GR" sz="3600" dirty="0">
                <a:latin typeface="GFS Porson" panose="02000000000000000000" pitchFamily="50" charset="-95"/>
              </a:rPr>
              <a:t> </a:t>
            </a:r>
            <a:r>
              <a:rPr lang="el-GR" sz="3600" dirty="0" err="1">
                <a:latin typeface="GFS Porson" panose="02000000000000000000" pitchFamily="50" charset="-95"/>
              </a:rPr>
              <a:t>χρόνωι</a:t>
            </a:r>
            <a:r>
              <a:rPr lang="el-GR" sz="3600" dirty="0">
                <a:latin typeface="GFS Porson" panose="02000000000000000000" pitchFamily="50" charset="-95"/>
              </a:rPr>
              <a:t> </a:t>
            </a:r>
            <a:r>
              <a:rPr lang="el-GR" sz="3600" dirty="0" err="1">
                <a:latin typeface="GFS Porson" panose="02000000000000000000" pitchFamily="50" charset="-95"/>
              </a:rPr>
              <a:t>ζητοῦντες</a:t>
            </a:r>
            <a:r>
              <a:rPr lang="el-GR" sz="3600" dirty="0">
                <a:latin typeface="GFS Porson" panose="02000000000000000000" pitchFamily="50" charset="-95"/>
              </a:rPr>
              <a:t> </a:t>
            </a:r>
          </a:p>
          <a:p>
            <a:pPr marL="0" indent="0">
              <a:buNone/>
            </a:pPr>
            <a:r>
              <a:rPr lang="el-GR" sz="3600" dirty="0">
                <a:latin typeface="GFS Porson" panose="02000000000000000000" pitchFamily="50" charset="-95"/>
              </a:rPr>
              <a:t> </a:t>
            </a:r>
            <a:r>
              <a:rPr lang="el-GR" sz="3600" dirty="0" err="1" smtClean="0">
                <a:latin typeface="GFS Porson" panose="02000000000000000000" pitchFamily="50" charset="-95"/>
              </a:rPr>
              <a:t>ἐφευρίσκουσιν</a:t>
            </a:r>
            <a:r>
              <a:rPr lang="el-GR" sz="3600" dirty="0">
                <a:latin typeface="GFS Porson" panose="02000000000000000000" pitchFamily="50" charset="-95"/>
              </a:rPr>
              <a:t> </a:t>
            </a:r>
            <a:r>
              <a:rPr lang="el-GR" sz="3600" dirty="0" err="1">
                <a:latin typeface="GFS Porson" panose="02000000000000000000" pitchFamily="50" charset="-95"/>
              </a:rPr>
              <a:t>ἄμεινον</a:t>
            </a:r>
            <a:r>
              <a:rPr lang="el-GR" sz="3600" dirty="0">
                <a:latin typeface="GFS Porson" panose="02000000000000000000" pitchFamily="50" charset="-95"/>
              </a:rPr>
              <a:t>.</a:t>
            </a:r>
          </a:p>
          <a:p>
            <a:r>
              <a:rPr lang="el-GR" dirty="0" smtClean="0"/>
              <a:t>[Οι </a:t>
            </a:r>
            <a:r>
              <a:rPr lang="el-GR" dirty="0"/>
              <a:t>θεοί βεβαίως δε φανέρωσαν τα πάντα εξ αρχής στους θνητούς· αλλά οι (άνθρωποι) ανακαλύπτουν  ό,τι είναι καλύτερο </a:t>
            </a:r>
            <a:r>
              <a:rPr lang="el-GR" dirty="0" err="1"/>
              <a:t>γι</a:t>
            </a:r>
            <a:r>
              <a:rPr lang="el-GR" dirty="0"/>
              <a:t> αυτούς με την μακροχρόνια ζήτηση</a:t>
            </a:r>
            <a:r>
              <a:rPr lang="el-GR" dirty="0" smtClean="0"/>
              <a:t>.]</a:t>
            </a:r>
          </a:p>
          <a:p>
            <a:r>
              <a:rPr lang="en-US" dirty="0">
                <a:hlinkClick r:id="rId2"/>
              </a:rPr>
              <a:t>http://www.fysis.cz/presokratici/xenofanes/bgr.pdf</a:t>
            </a:r>
            <a:endParaRPr lang="el-GR" dirty="0"/>
          </a:p>
          <a:p>
            <a:endParaRPr lang="el-GR" dirty="0"/>
          </a:p>
        </p:txBody>
      </p:sp>
    </p:spTree>
    <p:extLst>
      <p:ext uri="{BB962C8B-B14F-4D97-AF65-F5344CB8AC3E}">
        <p14:creationId xmlns:p14="http://schemas.microsoft.com/office/powerpoint/2010/main" val="4103261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ΠΥΘΑΓΟΡΕΙΟΙ/ ΠΥΘΑΓΟΡΑΣ</a:t>
            </a:r>
            <a:endParaRPr lang="el-GR" dirty="0"/>
          </a:p>
        </p:txBody>
      </p:sp>
      <p:sp>
        <p:nvSpPr>
          <p:cNvPr id="3" name="Θέση περιεχομένου 2"/>
          <p:cNvSpPr>
            <a:spLocks noGrp="1"/>
          </p:cNvSpPr>
          <p:nvPr>
            <p:ph idx="1"/>
          </p:nvPr>
        </p:nvSpPr>
        <p:spPr>
          <a:xfrm>
            <a:off x="646112" y="1237129"/>
            <a:ext cx="11133512" cy="5459505"/>
          </a:xfrm>
        </p:spPr>
        <p:txBody>
          <a:bodyPr>
            <a:normAutofit fontScale="92500" lnSpcReduction="10000"/>
          </a:bodyPr>
          <a:lstStyle/>
          <a:p>
            <a:pPr marL="0" indent="0">
              <a:buNone/>
            </a:pPr>
            <a:endParaRPr lang="el-GR" dirty="0" smtClean="0"/>
          </a:p>
          <a:p>
            <a:pPr marL="0" indent="0">
              <a:buNone/>
            </a:pPr>
            <a:r>
              <a:rPr lang="el-GR" sz="4700" b="1" dirty="0" smtClean="0">
                <a:latin typeface="GFS Porson" panose="02000000000000000000" pitchFamily="50" charset="-95"/>
              </a:rPr>
              <a:t>Ἃ </a:t>
            </a:r>
            <a:r>
              <a:rPr lang="el-GR" b="1" dirty="0" err="1" smtClean="0">
                <a:latin typeface="GFS Porson" panose="02000000000000000000" pitchFamily="50" charset="-95"/>
              </a:rPr>
              <a:t>μὲν</a:t>
            </a:r>
            <a:r>
              <a:rPr lang="el-GR" b="1" dirty="0" smtClean="0">
                <a:latin typeface="GFS Porson" panose="02000000000000000000" pitchFamily="50" charset="-95"/>
              </a:rPr>
              <a:t> </a:t>
            </a:r>
            <a:r>
              <a:rPr lang="el-GR" b="1" dirty="0" err="1">
                <a:latin typeface="GFS Porson" panose="02000000000000000000" pitchFamily="50" charset="-95"/>
              </a:rPr>
              <a:t>οὖν</a:t>
            </a:r>
            <a:r>
              <a:rPr lang="el-GR" b="1" dirty="0">
                <a:latin typeface="GFS Porson" panose="02000000000000000000" pitchFamily="50" charset="-95"/>
              </a:rPr>
              <a:t> </a:t>
            </a:r>
            <a:r>
              <a:rPr lang="el-GR" b="1" dirty="0" err="1">
                <a:latin typeface="GFS Porson" panose="02000000000000000000" pitchFamily="50" charset="-95"/>
              </a:rPr>
              <a:t>ἔλεγε</a:t>
            </a:r>
            <a:r>
              <a:rPr lang="el-GR" b="1" dirty="0">
                <a:latin typeface="GFS Porson" panose="02000000000000000000" pitchFamily="50" charset="-95"/>
              </a:rPr>
              <a:t> </a:t>
            </a:r>
            <a:r>
              <a:rPr lang="el-GR" b="1" dirty="0" err="1">
                <a:latin typeface="GFS Porson" panose="02000000000000000000" pitchFamily="50" charset="-95"/>
              </a:rPr>
              <a:t>τοῖς</a:t>
            </a:r>
            <a:r>
              <a:rPr lang="el-GR" b="1" dirty="0">
                <a:latin typeface="GFS Porson" panose="02000000000000000000" pitchFamily="50" charset="-95"/>
              </a:rPr>
              <a:t> </a:t>
            </a:r>
            <a:r>
              <a:rPr lang="el-GR" b="1" dirty="0" err="1">
                <a:latin typeface="GFS Porson" panose="02000000000000000000" pitchFamily="50" charset="-95"/>
              </a:rPr>
              <a:t>συνοῦσιν</a:t>
            </a:r>
            <a:r>
              <a:rPr lang="el-GR" b="1" dirty="0">
                <a:latin typeface="GFS Porson" panose="02000000000000000000" pitchFamily="50" charset="-95"/>
              </a:rPr>
              <a:t>, </a:t>
            </a:r>
            <a:r>
              <a:rPr lang="el-GR" b="1" dirty="0" err="1">
                <a:latin typeface="GFS Porson" panose="02000000000000000000" pitchFamily="50" charset="-95"/>
              </a:rPr>
              <a:t>οὐδὲ</a:t>
            </a:r>
            <a:r>
              <a:rPr lang="el-GR" b="1" dirty="0">
                <a:latin typeface="GFS Porson" panose="02000000000000000000" pitchFamily="50" charset="-95"/>
              </a:rPr>
              <a:t> </a:t>
            </a:r>
            <a:r>
              <a:rPr lang="el-GR" b="1" dirty="0" err="1">
                <a:latin typeface="GFS Porson" panose="02000000000000000000" pitchFamily="50" charset="-95"/>
              </a:rPr>
              <a:t>εἷς</a:t>
            </a:r>
            <a:r>
              <a:rPr lang="el-GR" b="1" dirty="0">
                <a:latin typeface="GFS Porson" panose="02000000000000000000" pitchFamily="50" charset="-95"/>
              </a:rPr>
              <a:t> </a:t>
            </a:r>
            <a:r>
              <a:rPr lang="el-GR" b="1" dirty="0" err="1">
                <a:latin typeface="GFS Porson" panose="02000000000000000000" pitchFamily="50" charset="-95"/>
              </a:rPr>
              <a:t>ἔχει</a:t>
            </a:r>
            <a:r>
              <a:rPr lang="el-GR" b="1" dirty="0">
                <a:latin typeface="GFS Porson" panose="02000000000000000000" pitchFamily="50" charset="-95"/>
              </a:rPr>
              <a:t> </a:t>
            </a:r>
            <a:r>
              <a:rPr lang="el-GR" b="1" dirty="0" err="1">
                <a:latin typeface="GFS Porson" panose="02000000000000000000" pitchFamily="50" charset="-95"/>
              </a:rPr>
              <a:t>φράσαι</a:t>
            </a:r>
            <a:r>
              <a:rPr lang="el-GR" b="1" dirty="0">
                <a:latin typeface="GFS Porson" panose="02000000000000000000" pitchFamily="50" charset="-95"/>
              </a:rPr>
              <a:t> βεβαίως· </a:t>
            </a:r>
            <a:r>
              <a:rPr lang="el-GR" b="1" dirty="0" err="1">
                <a:latin typeface="GFS Porson" panose="02000000000000000000" pitchFamily="50" charset="-95"/>
              </a:rPr>
              <a:t>καὶ</a:t>
            </a:r>
            <a:r>
              <a:rPr lang="el-GR" b="1" dirty="0">
                <a:latin typeface="GFS Porson" panose="02000000000000000000" pitchFamily="50" charset="-95"/>
              </a:rPr>
              <a:t> </a:t>
            </a:r>
            <a:r>
              <a:rPr lang="el-GR" b="1" dirty="0" err="1">
                <a:latin typeface="GFS Porson" panose="02000000000000000000" pitchFamily="50" charset="-95"/>
              </a:rPr>
              <a:t>γὰρ</a:t>
            </a:r>
            <a:r>
              <a:rPr lang="el-GR" b="1" dirty="0">
                <a:latin typeface="GFS Porson" panose="02000000000000000000" pitchFamily="50" charset="-95"/>
              </a:rPr>
              <a:t> </a:t>
            </a:r>
            <a:r>
              <a:rPr lang="el-GR" b="1" dirty="0" err="1">
                <a:latin typeface="GFS Porson" panose="02000000000000000000" pitchFamily="50" charset="-95"/>
              </a:rPr>
              <a:t>οὐδ</a:t>
            </a:r>
            <a:r>
              <a:rPr lang="el-GR" b="1" dirty="0">
                <a:latin typeface="GFS Porson" panose="02000000000000000000" pitchFamily="50" charset="-95"/>
              </a:rPr>
              <a:t>' ἡ </a:t>
            </a:r>
            <a:r>
              <a:rPr lang="el-GR" b="1" dirty="0" err="1">
                <a:latin typeface="GFS Porson" panose="02000000000000000000" pitchFamily="50" charset="-95"/>
              </a:rPr>
              <a:t>τυχοῦσα</a:t>
            </a:r>
            <a:r>
              <a:rPr lang="el-GR" b="1" dirty="0">
                <a:latin typeface="GFS Porson" panose="02000000000000000000" pitchFamily="50" charset="-95"/>
              </a:rPr>
              <a:t> </a:t>
            </a:r>
            <a:br>
              <a:rPr lang="el-GR" b="1" dirty="0">
                <a:latin typeface="GFS Porson" panose="02000000000000000000" pitchFamily="50" charset="-95"/>
              </a:rPr>
            </a:br>
            <a:endParaRPr lang="el-GR" b="1" dirty="0">
              <a:latin typeface="GFS Porson" panose="02000000000000000000" pitchFamily="50" charset="-95"/>
            </a:endParaRPr>
          </a:p>
          <a:p>
            <a:pPr marL="0" indent="0">
              <a:buNone/>
            </a:pPr>
            <a:r>
              <a:rPr lang="el-GR" b="1" dirty="0" err="1">
                <a:latin typeface="GFS Porson" panose="02000000000000000000" pitchFamily="50" charset="-95"/>
              </a:rPr>
              <a:t>ἦν</a:t>
            </a:r>
            <a:r>
              <a:rPr lang="el-GR" b="1" dirty="0">
                <a:latin typeface="GFS Porson" panose="02000000000000000000" pitchFamily="50" charset="-95"/>
              </a:rPr>
              <a:t> παρ' </a:t>
            </a:r>
            <a:r>
              <a:rPr lang="el-GR" b="1" dirty="0" err="1">
                <a:latin typeface="GFS Porson" panose="02000000000000000000" pitchFamily="50" charset="-95"/>
              </a:rPr>
              <a:t>αὐτοῖς</a:t>
            </a:r>
            <a:r>
              <a:rPr lang="el-GR" b="1" dirty="0">
                <a:latin typeface="GFS Porson" panose="02000000000000000000" pitchFamily="50" charset="-95"/>
              </a:rPr>
              <a:t> σιωπή. μάλιστα </a:t>
            </a:r>
            <a:r>
              <a:rPr lang="el-GR" b="1" dirty="0" err="1">
                <a:latin typeface="GFS Porson" panose="02000000000000000000" pitchFamily="50" charset="-95"/>
              </a:rPr>
              <a:t>μέντοι</a:t>
            </a:r>
            <a:r>
              <a:rPr lang="el-GR" b="1" dirty="0">
                <a:latin typeface="GFS Porson" panose="02000000000000000000" pitchFamily="50" charset="-95"/>
              </a:rPr>
              <a:t> γνώριμα </a:t>
            </a:r>
            <a:r>
              <a:rPr lang="el-GR" b="1" dirty="0" err="1">
                <a:latin typeface="GFS Porson" panose="02000000000000000000" pitchFamily="50" charset="-95"/>
              </a:rPr>
              <a:t>παρὰ</a:t>
            </a:r>
            <a:r>
              <a:rPr lang="el-GR" b="1" dirty="0">
                <a:latin typeface="GFS Porson" panose="02000000000000000000" pitchFamily="50" charset="-95"/>
              </a:rPr>
              <a:t> </a:t>
            </a:r>
            <a:r>
              <a:rPr lang="el-GR" b="1" dirty="0" err="1">
                <a:latin typeface="GFS Porson" panose="02000000000000000000" pitchFamily="50" charset="-95"/>
              </a:rPr>
              <a:t>πᾶσιν</a:t>
            </a:r>
            <a:r>
              <a:rPr lang="el-GR" b="1" dirty="0">
                <a:latin typeface="GFS Porson" panose="02000000000000000000" pitchFamily="50" charset="-95"/>
              </a:rPr>
              <a:t> </a:t>
            </a:r>
            <a:r>
              <a:rPr lang="el-GR" b="1" dirty="0" err="1">
                <a:latin typeface="GFS Porson" panose="02000000000000000000" pitchFamily="50" charset="-95"/>
              </a:rPr>
              <a:t>ἐγένετο</a:t>
            </a:r>
            <a:r>
              <a:rPr lang="el-GR" b="1" dirty="0">
                <a:latin typeface="GFS Porson" panose="02000000000000000000" pitchFamily="50" charset="-95"/>
              </a:rPr>
              <a:t> </a:t>
            </a:r>
            <a:r>
              <a:rPr lang="el-GR" b="1" dirty="0" err="1">
                <a:latin typeface="GFS Porson" panose="02000000000000000000" pitchFamily="50" charset="-95"/>
              </a:rPr>
              <a:t>πρῶτον</a:t>
            </a:r>
            <a:r>
              <a:rPr lang="el-GR" b="1" dirty="0">
                <a:latin typeface="GFS Porson" panose="02000000000000000000" pitchFamily="50" charset="-95"/>
              </a:rPr>
              <a:t> </a:t>
            </a:r>
            <a:r>
              <a:rPr lang="el-GR" b="1" dirty="0" err="1">
                <a:latin typeface="GFS Porson" panose="02000000000000000000" pitchFamily="50" charset="-95"/>
              </a:rPr>
              <a:t>μὲν</a:t>
            </a:r>
            <a:r>
              <a:rPr lang="el-GR" b="1" dirty="0">
                <a:latin typeface="GFS Porson" panose="02000000000000000000" pitchFamily="50" charset="-95"/>
              </a:rPr>
              <a:t> </a:t>
            </a:r>
            <a:br>
              <a:rPr lang="el-GR" b="1" dirty="0">
                <a:latin typeface="GFS Porson" panose="02000000000000000000" pitchFamily="50" charset="-95"/>
              </a:rPr>
            </a:br>
            <a:endParaRPr lang="el-GR" b="1" dirty="0">
              <a:latin typeface="GFS Porson" panose="02000000000000000000" pitchFamily="50" charset="-95"/>
            </a:endParaRPr>
          </a:p>
          <a:p>
            <a:pPr marL="0" indent="0">
              <a:buNone/>
            </a:pPr>
            <a:r>
              <a:rPr lang="el-GR" b="1" dirty="0" err="1" smtClean="0">
                <a:latin typeface="GFS Porson" panose="02000000000000000000" pitchFamily="50" charset="-95"/>
              </a:rPr>
              <a:t>ὡς</a:t>
            </a:r>
            <a:r>
              <a:rPr lang="el-GR" b="1" dirty="0" smtClean="0">
                <a:latin typeface="GFS Porson" panose="02000000000000000000" pitchFamily="50" charset="-95"/>
              </a:rPr>
              <a:t> </a:t>
            </a:r>
            <a:r>
              <a:rPr lang="el-GR" b="1" dirty="0" err="1">
                <a:latin typeface="GFS Porson" panose="02000000000000000000" pitchFamily="50" charset="-95"/>
              </a:rPr>
              <a:t>ἀθάνατον</a:t>
            </a:r>
            <a:r>
              <a:rPr lang="el-GR" b="1" dirty="0">
                <a:latin typeface="GFS Porson" panose="02000000000000000000" pitchFamily="50" charset="-95"/>
              </a:rPr>
              <a:t> </a:t>
            </a:r>
            <a:r>
              <a:rPr lang="el-GR" b="1" dirty="0" err="1">
                <a:latin typeface="GFS Porson" panose="02000000000000000000" pitchFamily="50" charset="-95"/>
              </a:rPr>
              <a:t>εἶναί</a:t>
            </a:r>
            <a:r>
              <a:rPr lang="el-GR" b="1" dirty="0">
                <a:latin typeface="GFS Porson" panose="02000000000000000000" pitchFamily="50" charset="-95"/>
              </a:rPr>
              <a:t> </a:t>
            </a:r>
            <a:r>
              <a:rPr lang="el-GR" b="1" dirty="0" err="1">
                <a:latin typeface="GFS Porson" panose="02000000000000000000" pitchFamily="50" charset="-95"/>
              </a:rPr>
              <a:t>φησι</a:t>
            </a:r>
            <a:r>
              <a:rPr lang="el-GR" b="1" dirty="0">
                <a:latin typeface="GFS Porson" panose="02000000000000000000" pitchFamily="50" charset="-95"/>
              </a:rPr>
              <a:t> </a:t>
            </a:r>
            <a:r>
              <a:rPr lang="el-GR" b="1" dirty="0" err="1">
                <a:latin typeface="GFS Porson" panose="02000000000000000000" pitchFamily="50" charset="-95"/>
              </a:rPr>
              <a:t>τὴν</a:t>
            </a:r>
            <a:r>
              <a:rPr lang="el-GR" b="1" dirty="0">
                <a:latin typeface="GFS Porson" panose="02000000000000000000" pitchFamily="50" charset="-95"/>
              </a:rPr>
              <a:t> </a:t>
            </a:r>
            <a:r>
              <a:rPr lang="el-GR" b="1" dirty="0" err="1">
                <a:latin typeface="GFS Porson" panose="02000000000000000000" pitchFamily="50" charset="-95"/>
              </a:rPr>
              <a:t>ψυχήν</a:t>
            </a:r>
            <a:r>
              <a:rPr lang="el-GR" b="1" dirty="0">
                <a:latin typeface="GFS Porson" panose="02000000000000000000" pitchFamily="50" charset="-95"/>
              </a:rPr>
              <a:t>, </a:t>
            </a:r>
            <a:r>
              <a:rPr lang="el-GR" b="1" dirty="0" err="1">
                <a:latin typeface="GFS Porson" panose="02000000000000000000" pitchFamily="50" charset="-95"/>
              </a:rPr>
              <a:t>εἶτα</a:t>
            </a:r>
            <a:r>
              <a:rPr lang="el-GR" b="1" dirty="0">
                <a:latin typeface="GFS Porson" panose="02000000000000000000" pitchFamily="50" charset="-95"/>
              </a:rPr>
              <a:t> </a:t>
            </a:r>
            <a:r>
              <a:rPr lang="el-GR" b="1" dirty="0" err="1">
                <a:latin typeface="GFS Porson" panose="02000000000000000000" pitchFamily="50" charset="-95"/>
              </a:rPr>
              <a:t>μεταβάλλουσαν</a:t>
            </a:r>
            <a:r>
              <a:rPr lang="el-GR" b="1" dirty="0">
                <a:latin typeface="GFS Porson" panose="02000000000000000000" pitchFamily="50" charset="-95"/>
              </a:rPr>
              <a:t> </a:t>
            </a:r>
            <a:r>
              <a:rPr lang="el-GR" b="1" dirty="0" err="1">
                <a:latin typeface="GFS Porson" panose="02000000000000000000" pitchFamily="50" charset="-95"/>
              </a:rPr>
              <a:t>εἰς</a:t>
            </a:r>
            <a:r>
              <a:rPr lang="el-GR" b="1" dirty="0">
                <a:latin typeface="GFS Porson" panose="02000000000000000000" pitchFamily="50" charset="-95"/>
              </a:rPr>
              <a:t> </a:t>
            </a:r>
            <a:r>
              <a:rPr lang="el-GR" b="1" dirty="0" err="1">
                <a:latin typeface="GFS Porson" panose="02000000000000000000" pitchFamily="50" charset="-95"/>
              </a:rPr>
              <a:t>ἄλλα</a:t>
            </a:r>
            <a:r>
              <a:rPr lang="el-GR" b="1" dirty="0">
                <a:latin typeface="GFS Porson" panose="02000000000000000000" pitchFamily="50" charset="-95"/>
              </a:rPr>
              <a:t> γένη </a:t>
            </a:r>
            <a:r>
              <a:rPr lang="el-GR" b="1" dirty="0" err="1">
                <a:latin typeface="GFS Porson" panose="02000000000000000000" pitchFamily="50" charset="-95"/>
              </a:rPr>
              <a:t>ζώιων</a:t>
            </a:r>
            <a:r>
              <a:rPr lang="el-GR" b="1" dirty="0">
                <a:latin typeface="GFS Porson" panose="02000000000000000000" pitchFamily="50" charset="-95"/>
              </a:rPr>
              <a:t>, </a:t>
            </a:r>
            <a:r>
              <a:rPr lang="el-GR" b="1" dirty="0" err="1">
                <a:latin typeface="GFS Porson" panose="02000000000000000000" pitchFamily="50" charset="-95"/>
              </a:rPr>
              <a:t>πρὸς</a:t>
            </a:r>
            <a:r>
              <a:rPr lang="el-GR" b="1" dirty="0">
                <a:latin typeface="GFS Porson" panose="02000000000000000000" pitchFamily="50" charset="-95"/>
              </a:rPr>
              <a:t> </a:t>
            </a:r>
            <a:br>
              <a:rPr lang="el-GR" b="1" dirty="0">
                <a:latin typeface="GFS Porson" panose="02000000000000000000" pitchFamily="50" charset="-95"/>
              </a:rPr>
            </a:br>
            <a:endParaRPr lang="el-GR" b="1" dirty="0">
              <a:latin typeface="GFS Porson" panose="02000000000000000000" pitchFamily="50" charset="-95"/>
            </a:endParaRPr>
          </a:p>
          <a:p>
            <a:pPr marL="0" indent="0">
              <a:buNone/>
            </a:pPr>
            <a:r>
              <a:rPr lang="el-GR" b="1" dirty="0" err="1">
                <a:latin typeface="GFS Porson" panose="02000000000000000000" pitchFamily="50" charset="-95"/>
              </a:rPr>
              <a:t>δὲ</a:t>
            </a:r>
            <a:r>
              <a:rPr lang="el-GR" b="1" dirty="0">
                <a:latin typeface="GFS Porson" panose="02000000000000000000" pitchFamily="50" charset="-95"/>
              </a:rPr>
              <a:t> τούτοις </a:t>
            </a:r>
            <a:r>
              <a:rPr lang="el-GR" b="1" dirty="0" err="1">
                <a:latin typeface="GFS Porson" panose="02000000000000000000" pitchFamily="50" charset="-95"/>
              </a:rPr>
              <a:t>ὅτι</a:t>
            </a:r>
            <a:r>
              <a:rPr lang="el-GR" b="1" dirty="0">
                <a:latin typeface="GFS Porson" panose="02000000000000000000" pitchFamily="50" charset="-95"/>
              </a:rPr>
              <a:t> </a:t>
            </a:r>
            <a:r>
              <a:rPr lang="el-GR" b="1" dirty="0" err="1">
                <a:latin typeface="GFS Porson" panose="02000000000000000000" pitchFamily="50" charset="-95"/>
              </a:rPr>
              <a:t>κατὰ</a:t>
            </a:r>
            <a:r>
              <a:rPr lang="el-GR" b="1" dirty="0">
                <a:latin typeface="GFS Porson" panose="02000000000000000000" pitchFamily="50" charset="-95"/>
              </a:rPr>
              <a:t> περιόδους </a:t>
            </a:r>
            <a:r>
              <a:rPr lang="el-GR" b="1" dirty="0" err="1">
                <a:latin typeface="GFS Porson" panose="02000000000000000000" pitchFamily="50" charset="-95"/>
              </a:rPr>
              <a:t>τινὰς</a:t>
            </a:r>
            <a:r>
              <a:rPr lang="el-GR" b="1" dirty="0">
                <a:latin typeface="GFS Porson" panose="02000000000000000000" pitchFamily="50" charset="-95"/>
              </a:rPr>
              <a:t> </a:t>
            </a:r>
            <a:r>
              <a:rPr lang="el-GR" b="1" dirty="0" err="1">
                <a:latin typeface="GFS Porson" panose="02000000000000000000" pitchFamily="50" charset="-95"/>
              </a:rPr>
              <a:t>τὰ</a:t>
            </a:r>
            <a:r>
              <a:rPr lang="el-GR" b="1" dirty="0">
                <a:latin typeface="GFS Porson" panose="02000000000000000000" pitchFamily="50" charset="-95"/>
              </a:rPr>
              <a:t> γενόμενά </a:t>
            </a:r>
            <a:r>
              <a:rPr lang="el-GR" b="1" dirty="0" err="1">
                <a:latin typeface="GFS Porson" panose="02000000000000000000" pitchFamily="50" charset="-95"/>
              </a:rPr>
              <a:t>ποτε</a:t>
            </a:r>
            <a:r>
              <a:rPr lang="el-GR" b="1" dirty="0">
                <a:latin typeface="GFS Porson" panose="02000000000000000000" pitchFamily="50" charset="-95"/>
              </a:rPr>
              <a:t> </a:t>
            </a:r>
            <a:r>
              <a:rPr lang="el-GR" b="1" dirty="0" err="1">
                <a:latin typeface="GFS Porson" panose="02000000000000000000" pitchFamily="50" charset="-95"/>
              </a:rPr>
              <a:t>πάλιν</a:t>
            </a:r>
            <a:r>
              <a:rPr lang="el-GR" b="1" dirty="0">
                <a:latin typeface="GFS Porson" panose="02000000000000000000" pitchFamily="50" charset="-95"/>
              </a:rPr>
              <a:t> γίνεται, νέον δ' </a:t>
            </a:r>
            <a:r>
              <a:rPr lang="el-GR" b="1" dirty="0" err="1">
                <a:latin typeface="GFS Porson" panose="02000000000000000000" pitchFamily="50" charset="-95"/>
              </a:rPr>
              <a:t>οὐδὲν</a:t>
            </a:r>
            <a:r>
              <a:rPr lang="el-GR" b="1" dirty="0">
                <a:latin typeface="GFS Porson" panose="02000000000000000000" pitchFamily="50" charset="-95"/>
              </a:rPr>
              <a:t> </a:t>
            </a:r>
            <a:br>
              <a:rPr lang="el-GR" b="1" dirty="0">
                <a:latin typeface="GFS Porson" panose="02000000000000000000" pitchFamily="50" charset="-95"/>
              </a:rPr>
            </a:br>
            <a:endParaRPr lang="el-GR" b="1" dirty="0">
              <a:latin typeface="GFS Porson" panose="02000000000000000000" pitchFamily="50" charset="-95"/>
            </a:endParaRPr>
          </a:p>
          <a:p>
            <a:pPr marL="0" indent="0">
              <a:buNone/>
            </a:pPr>
            <a:r>
              <a:rPr lang="el-GR" b="1" dirty="0" err="1">
                <a:latin typeface="GFS Porson" panose="02000000000000000000" pitchFamily="50" charset="-95"/>
              </a:rPr>
              <a:t>ἁπλῶς</a:t>
            </a:r>
            <a:r>
              <a:rPr lang="el-GR" b="1" dirty="0">
                <a:latin typeface="GFS Porson" panose="02000000000000000000" pitchFamily="50" charset="-95"/>
              </a:rPr>
              <a:t> </a:t>
            </a:r>
            <a:r>
              <a:rPr lang="el-GR" b="1" dirty="0" err="1">
                <a:latin typeface="GFS Porson" panose="02000000000000000000" pitchFamily="50" charset="-95"/>
              </a:rPr>
              <a:t>ἔστι</a:t>
            </a:r>
            <a:r>
              <a:rPr lang="el-GR" b="1" dirty="0">
                <a:latin typeface="GFS Porson" panose="02000000000000000000" pitchFamily="50" charset="-95"/>
              </a:rPr>
              <a:t> </a:t>
            </a:r>
            <a:r>
              <a:rPr lang="el-GR" b="1" dirty="0" err="1">
                <a:latin typeface="GFS Porson" panose="02000000000000000000" pitchFamily="50" charset="-95"/>
              </a:rPr>
              <a:t>καὶ</a:t>
            </a:r>
            <a:r>
              <a:rPr lang="el-GR" b="1" dirty="0">
                <a:latin typeface="GFS Porson" panose="02000000000000000000" pitchFamily="50" charset="-95"/>
              </a:rPr>
              <a:t> </a:t>
            </a:r>
            <a:r>
              <a:rPr lang="el-GR" b="1" dirty="0" err="1">
                <a:latin typeface="GFS Porson" panose="02000000000000000000" pitchFamily="50" charset="-95"/>
              </a:rPr>
              <a:t>ὅτι</a:t>
            </a:r>
            <a:r>
              <a:rPr lang="el-GR" b="1" dirty="0">
                <a:latin typeface="GFS Porson" panose="02000000000000000000" pitchFamily="50" charset="-95"/>
              </a:rPr>
              <a:t> πάντα </a:t>
            </a:r>
            <a:r>
              <a:rPr lang="el-GR" b="1" dirty="0" err="1">
                <a:latin typeface="GFS Porson" panose="02000000000000000000" pitchFamily="50" charset="-95"/>
              </a:rPr>
              <a:t>τὰ</a:t>
            </a:r>
            <a:r>
              <a:rPr lang="el-GR" b="1" dirty="0">
                <a:latin typeface="GFS Porson" panose="02000000000000000000" pitchFamily="50" charset="-95"/>
              </a:rPr>
              <a:t> γινόμενα </a:t>
            </a:r>
            <a:r>
              <a:rPr lang="el-GR" b="1" dirty="0" err="1">
                <a:latin typeface="GFS Porson" panose="02000000000000000000" pitchFamily="50" charset="-95"/>
              </a:rPr>
              <a:t>ἔμψυχα</a:t>
            </a:r>
            <a:r>
              <a:rPr lang="el-GR" b="1" dirty="0">
                <a:latin typeface="GFS Porson" panose="02000000000000000000" pitchFamily="50" charset="-95"/>
              </a:rPr>
              <a:t> </a:t>
            </a:r>
            <a:r>
              <a:rPr lang="el-GR" b="1" dirty="0" err="1">
                <a:latin typeface="GFS Porson" panose="02000000000000000000" pitchFamily="50" charset="-95"/>
              </a:rPr>
              <a:t>ὁμογενῆ</a:t>
            </a:r>
            <a:r>
              <a:rPr lang="el-GR" b="1" dirty="0">
                <a:latin typeface="GFS Porson" panose="02000000000000000000" pitchFamily="50" charset="-95"/>
              </a:rPr>
              <a:t> </a:t>
            </a:r>
            <a:r>
              <a:rPr lang="el-GR" b="1" dirty="0" err="1">
                <a:latin typeface="GFS Porson" panose="02000000000000000000" pitchFamily="50" charset="-95"/>
              </a:rPr>
              <a:t>δεῖ</a:t>
            </a:r>
            <a:r>
              <a:rPr lang="el-GR" b="1" dirty="0">
                <a:latin typeface="GFS Porson" panose="02000000000000000000" pitchFamily="50" charset="-95"/>
              </a:rPr>
              <a:t> </a:t>
            </a:r>
            <a:r>
              <a:rPr lang="el-GR" b="1" dirty="0" err="1">
                <a:latin typeface="GFS Porson" panose="02000000000000000000" pitchFamily="50" charset="-95"/>
              </a:rPr>
              <a:t>νομίζειν</a:t>
            </a:r>
            <a:r>
              <a:rPr lang="el-GR" b="1" dirty="0">
                <a:latin typeface="GFS Porson" panose="02000000000000000000" pitchFamily="50" charset="-95"/>
              </a:rPr>
              <a:t>. φαίνεται </a:t>
            </a:r>
            <a:r>
              <a:rPr lang="el-GR" b="1" dirty="0" err="1">
                <a:latin typeface="GFS Porson" panose="02000000000000000000" pitchFamily="50" charset="-95"/>
              </a:rPr>
              <a:t>γὰρ</a:t>
            </a:r>
            <a:r>
              <a:rPr lang="el-GR" b="1" dirty="0">
                <a:latin typeface="GFS Porson" panose="02000000000000000000" pitchFamily="50" charset="-95"/>
              </a:rPr>
              <a:t> </a:t>
            </a:r>
            <a:br>
              <a:rPr lang="el-GR" b="1" dirty="0">
                <a:latin typeface="GFS Porson" panose="02000000000000000000" pitchFamily="50" charset="-95"/>
              </a:rPr>
            </a:br>
            <a:endParaRPr lang="el-GR" b="1" dirty="0">
              <a:latin typeface="GFS Porson" panose="02000000000000000000" pitchFamily="50" charset="-95"/>
            </a:endParaRPr>
          </a:p>
          <a:p>
            <a:pPr marL="0" indent="0">
              <a:buNone/>
            </a:pPr>
            <a:r>
              <a:rPr lang="el-GR" b="1" dirty="0" err="1">
                <a:latin typeface="GFS Porson" panose="02000000000000000000" pitchFamily="50" charset="-95"/>
              </a:rPr>
              <a:t>εἰς</a:t>
            </a:r>
            <a:r>
              <a:rPr lang="el-GR" b="1" dirty="0">
                <a:latin typeface="GFS Porson" panose="02000000000000000000" pitchFamily="50" charset="-95"/>
              </a:rPr>
              <a:t> </a:t>
            </a:r>
            <a:r>
              <a:rPr lang="el-GR" b="1" dirty="0" err="1">
                <a:latin typeface="GFS Porson" panose="02000000000000000000" pitchFamily="50" charset="-95"/>
              </a:rPr>
              <a:t>τὴν</a:t>
            </a:r>
            <a:r>
              <a:rPr lang="el-GR" b="1" dirty="0">
                <a:latin typeface="GFS Porson" panose="02000000000000000000" pitchFamily="50" charset="-95"/>
              </a:rPr>
              <a:t> </a:t>
            </a:r>
            <a:r>
              <a:rPr lang="el-GR" b="1" dirty="0" err="1">
                <a:latin typeface="GFS Porson" panose="02000000000000000000" pitchFamily="50" charset="-95"/>
              </a:rPr>
              <a:t>Ἑλλάδα</a:t>
            </a:r>
            <a:r>
              <a:rPr lang="el-GR" b="1" dirty="0">
                <a:latin typeface="GFS Porson" panose="02000000000000000000" pitchFamily="50" charset="-95"/>
              </a:rPr>
              <a:t> </a:t>
            </a:r>
            <a:r>
              <a:rPr lang="el-GR" b="1" dirty="0" err="1">
                <a:latin typeface="GFS Porson" panose="02000000000000000000" pitchFamily="50" charset="-95"/>
              </a:rPr>
              <a:t>τὰ</a:t>
            </a:r>
            <a:r>
              <a:rPr lang="el-GR" b="1" dirty="0">
                <a:latin typeface="GFS Porson" panose="02000000000000000000" pitchFamily="50" charset="-95"/>
              </a:rPr>
              <a:t> δόγματα </a:t>
            </a:r>
            <a:r>
              <a:rPr lang="el-GR" b="1" dirty="0" err="1">
                <a:latin typeface="GFS Porson" panose="02000000000000000000" pitchFamily="50" charset="-95"/>
              </a:rPr>
              <a:t>πρῶτος</a:t>
            </a:r>
            <a:r>
              <a:rPr lang="el-GR" b="1" dirty="0">
                <a:latin typeface="GFS Porson" panose="02000000000000000000" pitchFamily="50" charset="-95"/>
              </a:rPr>
              <a:t> </a:t>
            </a:r>
            <a:r>
              <a:rPr lang="el-GR" b="1" dirty="0" err="1">
                <a:latin typeface="GFS Porson" panose="02000000000000000000" pitchFamily="50" charset="-95"/>
              </a:rPr>
              <a:t>κομίσαι</a:t>
            </a:r>
            <a:r>
              <a:rPr lang="el-GR" b="1" dirty="0">
                <a:latin typeface="GFS Porson" panose="02000000000000000000" pitchFamily="50" charset="-95"/>
              </a:rPr>
              <a:t> </a:t>
            </a:r>
            <a:r>
              <a:rPr lang="el-GR" b="1" dirty="0" err="1">
                <a:latin typeface="GFS Porson" panose="02000000000000000000" pitchFamily="50" charset="-95"/>
              </a:rPr>
              <a:t>ταῦτα</a:t>
            </a:r>
            <a:r>
              <a:rPr lang="el-GR" b="1" dirty="0">
                <a:latin typeface="GFS Porson" panose="02000000000000000000" pitchFamily="50" charset="-95"/>
              </a:rPr>
              <a:t> Πυθαγόρας. </a:t>
            </a:r>
            <a:endParaRPr lang="el-GR" b="1" dirty="0" smtClean="0">
              <a:latin typeface="GFS Porson" panose="02000000000000000000" pitchFamily="50" charset="-95"/>
            </a:endParaRPr>
          </a:p>
          <a:p>
            <a:endParaRPr lang="en-US" dirty="0"/>
          </a:p>
          <a:p>
            <a:r>
              <a:rPr lang="el-GR" dirty="0" err="1" smtClean="0"/>
              <a:t>Πορφύριος</a:t>
            </a:r>
            <a:r>
              <a:rPr lang="el-GR" dirty="0" smtClean="0"/>
              <a:t>, </a:t>
            </a:r>
            <a:r>
              <a:rPr lang="el-GR" i="1" dirty="0" smtClean="0"/>
              <a:t>Πυθαγόρειος Βίος</a:t>
            </a:r>
            <a:r>
              <a:rPr lang="el-GR" dirty="0" smtClean="0"/>
              <a:t>, </a:t>
            </a:r>
            <a:r>
              <a:rPr lang="en-US" dirty="0"/>
              <a:t> PORPHYR. V. </a:t>
            </a:r>
            <a:r>
              <a:rPr lang="en-US" dirty="0" err="1"/>
              <a:t>Pyth</a:t>
            </a:r>
            <a:r>
              <a:rPr lang="en-US" dirty="0"/>
              <a:t>. </a:t>
            </a:r>
            <a:r>
              <a:rPr lang="en-US" dirty="0" smtClean="0"/>
              <a:t>18</a:t>
            </a:r>
            <a:r>
              <a:rPr lang="el-GR" dirty="0" smtClean="0"/>
              <a:t>, </a:t>
            </a:r>
            <a:r>
              <a:rPr lang="en-US" dirty="0" smtClean="0"/>
              <a:t>8a.13</a:t>
            </a:r>
            <a:r>
              <a:rPr lang="el-GR" dirty="0" smtClean="0"/>
              <a:t>-18</a:t>
            </a:r>
            <a:endParaRPr lang="en-US" dirty="0"/>
          </a:p>
          <a:p>
            <a:pPr marL="0" indent="0">
              <a:buNone/>
            </a:pPr>
            <a:endParaRPr lang="el-GR" b="1" dirty="0">
              <a:latin typeface="GFS Porson" panose="02000000000000000000" pitchFamily="50" charset="-95"/>
            </a:endParaRPr>
          </a:p>
          <a:p>
            <a:endParaRPr lang="el-GR" dirty="0">
              <a:latin typeface="GFS Porson" panose="02000000000000000000" pitchFamily="50" charset="-95"/>
            </a:endParaRPr>
          </a:p>
        </p:txBody>
      </p:sp>
    </p:spTree>
    <p:extLst>
      <p:ext uri="{BB962C8B-B14F-4D97-AF65-F5344CB8AC3E}">
        <p14:creationId xmlns:p14="http://schemas.microsoft.com/office/powerpoint/2010/main" val="644127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48872" y="793376"/>
            <a:ext cx="9000982" cy="5455023"/>
          </a:xfrm>
        </p:spPr>
        <p:txBody>
          <a:bodyPr>
            <a:normAutofit lnSpcReduction="10000"/>
          </a:bodyPr>
          <a:lstStyle/>
          <a:p>
            <a:pPr algn="just">
              <a:lnSpc>
                <a:spcPct val="160000"/>
              </a:lnSpc>
            </a:pPr>
            <a:r>
              <a:rPr lang="el-GR" dirty="0" smtClean="0"/>
              <a:t>Κανένας δεν μπορεί να αποφανθεί με βεβαιότητα τι έλεγε στους μαθητές του· γιατί η σιωπή που τηρούσαν ήταν ιδιαίτερα αυστηρή. Μερικά όμως από αυτά έγιναν πασίγνωστα: πρώτον,  έλεγε ότι η ψυχή είναι αθάνατη· έπειτα ότι μεταμορφώνεται σε άλλα είδη ζώων· επίσης ότι όλα όσα συμβαίνουν επαναλαμβάνονται  περιοδικά και ότι τίποτα δεν είναι εντελώς καινούργιο· και τέλος, ότι όλα τα έμψυχα πλάσματα πρέπει να θεωρούνται συγγενικά. Είναι φανερό ότι ο Πυθαγόρας ήταν ο πρώτος που εισήγαγε αυτές τις αντιλήψεις στην Ελλάδα.</a:t>
            </a:r>
          </a:p>
          <a:p>
            <a:pPr marL="0" indent="0" algn="just">
              <a:lnSpc>
                <a:spcPct val="160000"/>
              </a:lnSpc>
              <a:buNone/>
            </a:pPr>
            <a:endParaRPr lang="el-GR" dirty="0" smtClean="0"/>
          </a:p>
          <a:p>
            <a:pPr algn="just">
              <a:lnSpc>
                <a:spcPct val="160000"/>
              </a:lnSpc>
            </a:pPr>
            <a:r>
              <a:rPr lang="en-US" sz="1400" dirty="0">
                <a:hlinkClick r:id="rId2"/>
              </a:rPr>
              <a:t>http://www.greek-language.gr/digitalResources/ancient_greek/history/filosofia/page_017.html</a:t>
            </a:r>
            <a:endParaRPr lang="el-GR" sz="1400" dirty="0"/>
          </a:p>
        </p:txBody>
      </p:sp>
    </p:spTree>
    <p:extLst>
      <p:ext uri="{BB962C8B-B14F-4D97-AF65-F5344CB8AC3E}">
        <p14:creationId xmlns:p14="http://schemas.microsoft.com/office/powerpoint/2010/main" val="4085906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ΔΗΜΟΚΡΙΤΟΣ </a:t>
            </a:r>
            <a:r>
              <a:rPr lang="el-GR" altLang="el-GR" sz="1800" dirty="0">
                <a:solidFill>
                  <a:schemeClr val="bg1"/>
                </a:solidFill>
                <a:latin typeface="Georgia" panose="02040502050405020303" pitchFamily="18" charset="0"/>
              </a:rPr>
              <a:t>460 </a:t>
            </a:r>
            <a:r>
              <a:rPr lang="el-GR" altLang="el-GR" sz="1800" dirty="0" err="1">
                <a:solidFill>
                  <a:schemeClr val="bg1"/>
                </a:solidFill>
                <a:latin typeface="Georgia" panose="02040502050405020303" pitchFamily="18" charset="0"/>
              </a:rPr>
              <a:t>π.Χ</a:t>
            </a:r>
            <a:r>
              <a:rPr lang="el-GR" altLang="el-GR" sz="1800" dirty="0">
                <a:solidFill>
                  <a:schemeClr val="bg1"/>
                </a:solidFill>
                <a:latin typeface="Georgia" panose="02040502050405020303" pitchFamily="18" charset="0"/>
              </a:rPr>
              <a:t> </a:t>
            </a:r>
            <a:r>
              <a:rPr lang="el-GR" altLang="el-GR" dirty="0" smtClean="0">
                <a:solidFill>
                  <a:schemeClr val="bg1"/>
                </a:solidFill>
                <a:latin typeface="Georgia" panose="02040502050405020303" pitchFamily="18" charset="0"/>
              </a:rPr>
              <a:t/>
            </a:r>
            <a:br>
              <a:rPr lang="el-GR" altLang="el-GR" dirty="0" smtClean="0">
                <a:solidFill>
                  <a:schemeClr val="bg1"/>
                </a:solidFill>
                <a:latin typeface="Georgia" panose="02040502050405020303" pitchFamily="18" charset="0"/>
              </a:rPr>
            </a:br>
            <a:r>
              <a:rPr lang="en-US" sz="1200" dirty="0">
                <a:hlinkClick r:id="rId2"/>
              </a:rPr>
              <a:t>http://www.greek-language.gr/digitalResources/ancient_greek/anthology/literature/browse.html?text_id=135</a:t>
            </a:r>
            <a:r>
              <a:rPr lang="el-GR" dirty="0" smtClean="0"/>
              <a:t/>
            </a:r>
            <a:br>
              <a:rPr lang="el-GR" dirty="0" smtClean="0"/>
            </a:br>
            <a:endParaRPr lang="el-GR" dirty="0"/>
          </a:p>
        </p:txBody>
      </p:sp>
      <p:sp>
        <p:nvSpPr>
          <p:cNvPr id="3" name="Θέση περιεχομένου 2"/>
          <p:cNvSpPr>
            <a:spLocks noGrp="1"/>
          </p:cNvSpPr>
          <p:nvPr>
            <p:ph idx="1"/>
          </p:nvPr>
        </p:nvSpPr>
        <p:spPr>
          <a:xfrm>
            <a:off x="754016" y="1653987"/>
            <a:ext cx="9296818" cy="5042647"/>
          </a:xfrm>
        </p:spPr>
        <p:txBody>
          <a:bodyPr>
            <a:noAutofit/>
          </a:bodyPr>
          <a:lstStyle/>
          <a:p>
            <a:pPr marL="0" indent="0">
              <a:buNone/>
            </a:pPr>
            <a:r>
              <a:rPr lang="el-GR" sz="2800" dirty="0" err="1" smtClean="0">
                <a:latin typeface="GFS Porson" panose="02000000000000000000" pitchFamily="50" charset="-95"/>
              </a:rPr>
              <a:t>Καὶ</a:t>
            </a:r>
            <a:r>
              <a:rPr lang="el-GR" sz="2800" dirty="0" smtClean="0">
                <a:latin typeface="GFS Porson" panose="02000000000000000000" pitchFamily="50" charset="-95"/>
              </a:rPr>
              <a:t> </a:t>
            </a:r>
            <a:r>
              <a:rPr lang="el-GR" sz="2800" dirty="0" err="1">
                <a:latin typeface="GFS Porson" panose="02000000000000000000" pitchFamily="50" charset="-95"/>
              </a:rPr>
              <a:t>πάλιν</a:t>
            </a:r>
            <a:r>
              <a:rPr lang="el-GR" sz="2800" dirty="0">
                <a:latin typeface="GFS Porson" panose="02000000000000000000" pitchFamily="50" charset="-95"/>
              </a:rPr>
              <a:t> </a:t>
            </a:r>
            <a:r>
              <a:rPr lang="el-GR" sz="2800" dirty="0" err="1">
                <a:latin typeface="GFS Porson" panose="02000000000000000000" pitchFamily="50" charset="-95"/>
              </a:rPr>
              <a:t>φησίν</a:t>
            </a:r>
            <a:r>
              <a:rPr lang="el-GR" sz="2800" dirty="0">
                <a:latin typeface="GFS Porson" panose="02000000000000000000" pitchFamily="50" charset="-95"/>
              </a:rPr>
              <a:t>· “</a:t>
            </a:r>
            <a:r>
              <a:rPr lang="el-GR" sz="2800" dirty="0" err="1" smtClean="0">
                <a:latin typeface="GFS Porson" panose="02000000000000000000" pitchFamily="50" charset="-95"/>
              </a:rPr>
              <a:t>ἐτεῇ</a:t>
            </a:r>
            <a:r>
              <a:rPr lang="el-GR" sz="2800" dirty="0" smtClean="0">
                <a:latin typeface="GFS Porson" panose="02000000000000000000" pitchFamily="50" charset="-95"/>
              </a:rPr>
              <a:t> </a:t>
            </a:r>
            <a:r>
              <a:rPr lang="el-GR" sz="2800" dirty="0" err="1" smtClean="0">
                <a:latin typeface="GFS Porson" panose="02000000000000000000" pitchFamily="50" charset="-95"/>
              </a:rPr>
              <a:t>μέν</a:t>
            </a:r>
            <a:r>
              <a:rPr lang="el-GR" sz="2800" dirty="0" smtClean="0">
                <a:latin typeface="GFS Porson" panose="02000000000000000000" pitchFamily="50" charset="-95"/>
              </a:rPr>
              <a:t> </a:t>
            </a:r>
            <a:r>
              <a:rPr lang="el-GR" sz="2800" dirty="0">
                <a:latin typeface="GFS Porson" panose="02000000000000000000" pitchFamily="50" charset="-95"/>
              </a:rPr>
              <a:t>νυν </a:t>
            </a:r>
            <a:r>
              <a:rPr lang="el-GR" sz="2800" dirty="0" err="1">
                <a:latin typeface="GFS Porson" panose="02000000000000000000" pitchFamily="50" charset="-95"/>
              </a:rPr>
              <a:t>ὅτι</a:t>
            </a:r>
            <a:r>
              <a:rPr lang="el-GR" sz="2800" dirty="0">
                <a:latin typeface="GFS Porson" panose="02000000000000000000" pitchFamily="50" charset="-95"/>
              </a:rPr>
              <a:t> </a:t>
            </a:r>
            <a:r>
              <a:rPr lang="el-GR" sz="2800" dirty="0" err="1">
                <a:latin typeface="GFS Porson" panose="02000000000000000000" pitchFamily="50" charset="-95"/>
              </a:rPr>
              <a:t>οἷον</a:t>
            </a:r>
            <a:r>
              <a:rPr lang="el-GR" sz="2800" dirty="0">
                <a:latin typeface="GFS Porson" panose="02000000000000000000" pitchFamily="50" charset="-95"/>
              </a:rPr>
              <a:t> </a:t>
            </a:r>
            <a:r>
              <a:rPr lang="el-GR" sz="2800" dirty="0" err="1">
                <a:latin typeface="GFS Porson" panose="02000000000000000000" pitchFamily="50" charset="-95"/>
              </a:rPr>
              <a:t>ἕκαστον</a:t>
            </a:r>
            <a:r>
              <a:rPr lang="el-GR" sz="2800" dirty="0">
                <a:latin typeface="GFS Porson" panose="02000000000000000000" pitchFamily="50" charset="-95"/>
              </a:rPr>
              <a:t> </a:t>
            </a:r>
            <a:r>
              <a:rPr lang="el-GR" sz="2800" dirty="0" err="1">
                <a:latin typeface="GFS Porson" panose="02000000000000000000" pitchFamily="50" charset="-95"/>
              </a:rPr>
              <a:t>ἔστιν</a:t>
            </a:r>
            <a:r>
              <a:rPr lang="el-GR" sz="2800" dirty="0">
                <a:latin typeface="GFS Porson" panose="02000000000000000000" pitchFamily="50" charset="-95"/>
              </a:rPr>
              <a:t> &lt;ἢ&gt; </a:t>
            </a:r>
            <a:r>
              <a:rPr lang="el-GR" sz="2800" dirty="0" err="1">
                <a:latin typeface="GFS Porson" panose="02000000000000000000" pitchFamily="50" charset="-95"/>
              </a:rPr>
              <a:t>οὐκ</a:t>
            </a:r>
            <a:r>
              <a:rPr lang="el-GR" sz="2800" dirty="0">
                <a:latin typeface="GFS Porson" panose="02000000000000000000" pitchFamily="50" charset="-95"/>
              </a:rPr>
              <a:t> </a:t>
            </a:r>
            <a:r>
              <a:rPr lang="el-GR" sz="2800" dirty="0" err="1">
                <a:latin typeface="GFS Porson" panose="02000000000000000000" pitchFamily="50" charset="-95"/>
              </a:rPr>
              <a:t>ἔστιν</a:t>
            </a:r>
            <a:r>
              <a:rPr lang="el-GR" sz="2800" dirty="0">
                <a:latin typeface="GFS Porson" panose="02000000000000000000" pitchFamily="50" charset="-95"/>
              </a:rPr>
              <a:t> </a:t>
            </a:r>
            <a:r>
              <a:rPr lang="el-GR" sz="2800" dirty="0" err="1">
                <a:latin typeface="GFS Porson" panose="02000000000000000000" pitchFamily="50" charset="-95"/>
              </a:rPr>
              <a:t>οὐ</a:t>
            </a:r>
            <a:r>
              <a:rPr lang="el-GR" sz="2800" dirty="0">
                <a:latin typeface="GFS Porson" panose="02000000000000000000" pitchFamily="50" charset="-95"/>
              </a:rPr>
              <a:t> </a:t>
            </a:r>
            <a:r>
              <a:rPr lang="el-GR" sz="2800" dirty="0" err="1" smtClean="0">
                <a:latin typeface="GFS Porson" panose="02000000000000000000" pitchFamily="50" charset="-95"/>
              </a:rPr>
              <a:t>συνίεμεν</a:t>
            </a:r>
            <a:r>
              <a:rPr lang="el-GR" sz="2800" dirty="0">
                <a:latin typeface="GFS Porson" panose="02000000000000000000" pitchFamily="50" charset="-95"/>
              </a:rPr>
              <a:t>, </a:t>
            </a:r>
            <a:r>
              <a:rPr lang="el-GR" sz="2800" dirty="0" err="1">
                <a:latin typeface="GFS Porson" panose="02000000000000000000" pitchFamily="50" charset="-95"/>
              </a:rPr>
              <a:t>πολλαχῇ</a:t>
            </a:r>
            <a:r>
              <a:rPr lang="el-GR" sz="2800" dirty="0">
                <a:latin typeface="GFS Porson" panose="02000000000000000000" pitchFamily="50" charset="-95"/>
              </a:rPr>
              <a:t> </a:t>
            </a:r>
            <a:r>
              <a:rPr lang="el-GR" sz="2800" dirty="0" err="1">
                <a:latin typeface="GFS Porson" panose="02000000000000000000" pitchFamily="50" charset="-95"/>
              </a:rPr>
              <a:t>δεδήλωται</a:t>
            </a:r>
            <a:r>
              <a:rPr lang="el-GR" sz="2800" dirty="0">
                <a:latin typeface="GFS Porson" panose="02000000000000000000" pitchFamily="50" charset="-95"/>
              </a:rPr>
              <a:t>.” </a:t>
            </a:r>
            <a:r>
              <a:rPr lang="el-GR" sz="2800" dirty="0" err="1">
                <a:latin typeface="GFS Porson" panose="02000000000000000000" pitchFamily="50" charset="-95"/>
              </a:rPr>
              <a:t>ἐν</a:t>
            </a:r>
            <a:r>
              <a:rPr lang="el-GR" sz="2800" dirty="0">
                <a:latin typeface="GFS Porson" panose="02000000000000000000" pitchFamily="50" charset="-95"/>
              </a:rPr>
              <a:t> </a:t>
            </a:r>
            <a:r>
              <a:rPr lang="el-GR" sz="2800" dirty="0" err="1">
                <a:latin typeface="GFS Porson" panose="02000000000000000000" pitchFamily="50" charset="-95"/>
              </a:rPr>
              <a:t>δὲ</a:t>
            </a:r>
            <a:r>
              <a:rPr lang="el-GR" sz="2800" dirty="0">
                <a:latin typeface="GFS Porson" panose="02000000000000000000" pitchFamily="50" charset="-95"/>
              </a:rPr>
              <a:t> </a:t>
            </a:r>
            <a:r>
              <a:rPr lang="el-GR" sz="2800" dirty="0" err="1">
                <a:latin typeface="GFS Porson" panose="02000000000000000000" pitchFamily="50" charset="-95"/>
              </a:rPr>
              <a:t>τῷ</a:t>
            </a:r>
            <a:r>
              <a:rPr lang="el-GR" sz="2800" dirty="0">
                <a:latin typeface="GFS Porson" panose="02000000000000000000" pitchFamily="50" charset="-95"/>
              </a:rPr>
              <a:t> </a:t>
            </a:r>
            <a:r>
              <a:rPr lang="el-GR" sz="2800" dirty="0" err="1">
                <a:latin typeface="GFS Porson" panose="02000000000000000000" pitchFamily="50" charset="-95"/>
              </a:rPr>
              <a:t>Περὶ</a:t>
            </a:r>
            <a:r>
              <a:rPr lang="el-GR" sz="2800" dirty="0">
                <a:latin typeface="GFS Porson" panose="02000000000000000000" pitchFamily="50" charset="-95"/>
              </a:rPr>
              <a:t> </a:t>
            </a:r>
            <a:r>
              <a:rPr lang="el-GR" sz="2800" dirty="0" err="1">
                <a:latin typeface="GFS Porson" panose="02000000000000000000" pitchFamily="50" charset="-95"/>
              </a:rPr>
              <a:t>ἰδεῶν</a:t>
            </a:r>
            <a:r>
              <a:rPr lang="el-GR" sz="2800" dirty="0" smtClean="0">
                <a:latin typeface="GFS Porson" panose="02000000000000000000" pitchFamily="50" charset="-95"/>
              </a:rPr>
              <a:t>·“</a:t>
            </a:r>
            <a:r>
              <a:rPr lang="el-GR" sz="2800" dirty="0" err="1">
                <a:latin typeface="GFS Porson" panose="02000000000000000000" pitchFamily="50" charset="-95"/>
              </a:rPr>
              <a:t>γιγνώσκειν</a:t>
            </a:r>
            <a:r>
              <a:rPr lang="el-GR" sz="2800" dirty="0">
                <a:latin typeface="GFS Porson" panose="02000000000000000000" pitchFamily="50" charset="-95"/>
              </a:rPr>
              <a:t> τε </a:t>
            </a:r>
            <a:r>
              <a:rPr lang="el-GR" sz="2800" dirty="0" err="1">
                <a:latin typeface="GFS Porson" panose="02000000000000000000" pitchFamily="50" charset="-95"/>
              </a:rPr>
              <a:t>χρή</a:t>
            </a:r>
            <a:r>
              <a:rPr lang="el-GR" sz="2800" dirty="0">
                <a:latin typeface="GFS Porson" panose="02000000000000000000" pitchFamily="50" charset="-95"/>
              </a:rPr>
              <a:t>” </a:t>
            </a:r>
            <a:r>
              <a:rPr lang="el-GR" sz="2800" dirty="0" err="1">
                <a:latin typeface="GFS Porson" panose="02000000000000000000" pitchFamily="50" charset="-95"/>
              </a:rPr>
              <a:t>φησίν</a:t>
            </a:r>
            <a:r>
              <a:rPr lang="el-GR" sz="2800" dirty="0">
                <a:latin typeface="GFS Porson" panose="02000000000000000000" pitchFamily="50" charset="-95"/>
              </a:rPr>
              <a:t>, “</a:t>
            </a:r>
            <a:r>
              <a:rPr lang="el-GR" sz="2800" dirty="0" err="1">
                <a:latin typeface="GFS Porson" panose="02000000000000000000" pitchFamily="50" charset="-95"/>
              </a:rPr>
              <a:t>ἄνθρωπον</a:t>
            </a:r>
            <a:endParaRPr lang="el-GR" sz="2800" dirty="0">
              <a:latin typeface="GFS Porson" panose="02000000000000000000" pitchFamily="50" charset="-95"/>
            </a:endParaRPr>
          </a:p>
          <a:p>
            <a:pPr marL="0" indent="0">
              <a:buNone/>
            </a:pPr>
            <a:r>
              <a:rPr lang="el-GR" sz="2800" dirty="0" err="1" smtClean="0">
                <a:latin typeface="GFS Porson" panose="02000000000000000000" pitchFamily="50" charset="-95"/>
              </a:rPr>
              <a:t>τῷδε</a:t>
            </a:r>
            <a:r>
              <a:rPr lang="el-GR" sz="2800" dirty="0" smtClean="0">
                <a:latin typeface="GFS Porson" panose="02000000000000000000" pitchFamily="50" charset="-95"/>
              </a:rPr>
              <a:t> </a:t>
            </a:r>
            <a:r>
              <a:rPr lang="el-GR" sz="2800" dirty="0" err="1">
                <a:latin typeface="GFS Porson" panose="02000000000000000000" pitchFamily="50" charset="-95"/>
              </a:rPr>
              <a:t>τῷ</a:t>
            </a:r>
            <a:r>
              <a:rPr lang="el-GR" sz="2800" dirty="0">
                <a:latin typeface="GFS Porson" panose="02000000000000000000" pitchFamily="50" charset="-95"/>
              </a:rPr>
              <a:t> κανόνι, </a:t>
            </a:r>
            <a:r>
              <a:rPr lang="el-GR" sz="2800" dirty="0" err="1">
                <a:latin typeface="GFS Porson" panose="02000000000000000000" pitchFamily="50" charset="-95"/>
              </a:rPr>
              <a:t>ὅτι</a:t>
            </a:r>
            <a:r>
              <a:rPr lang="el-GR" sz="2800" dirty="0">
                <a:latin typeface="GFS Porson" panose="02000000000000000000" pitchFamily="50" charset="-95"/>
              </a:rPr>
              <a:t> </a:t>
            </a:r>
            <a:r>
              <a:rPr lang="el-GR" sz="2800" dirty="0" err="1">
                <a:latin typeface="GFS Porson" panose="02000000000000000000" pitchFamily="50" charset="-95"/>
              </a:rPr>
              <a:t>ἐτεῆς</a:t>
            </a:r>
            <a:r>
              <a:rPr lang="el-GR" sz="2800" dirty="0">
                <a:latin typeface="GFS Porson" panose="02000000000000000000" pitchFamily="50" charset="-95"/>
              </a:rPr>
              <a:t> </a:t>
            </a:r>
            <a:r>
              <a:rPr lang="el-GR" sz="2800" dirty="0" err="1">
                <a:latin typeface="GFS Porson" panose="02000000000000000000" pitchFamily="50" charset="-95"/>
              </a:rPr>
              <a:t>ἀπήλλακται</a:t>
            </a:r>
            <a:r>
              <a:rPr lang="el-GR" sz="2800" dirty="0">
                <a:latin typeface="GFS Porson" panose="02000000000000000000" pitchFamily="50" charset="-95"/>
              </a:rPr>
              <a:t>,” </a:t>
            </a:r>
            <a:r>
              <a:rPr lang="el-GR" sz="2800" dirty="0" err="1">
                <a:latin typeface="GFS Porson" panose="02000000000000000000" pitchFamily="50" charset="-95"/>
              </a:rPr>
              <a:t>καὶ</a:t>
            </a:r>
            <a:r>
              <a:rPr lang="el-GR" sz="2800" dirty="0">
                <a:latin typeface="GFS Porson" panose="02000000000000000000" pitchFamily="50" charset="-95"/>
              </a:rPr>
              <a:t> </a:t>
            </a:r>
            <a:r>
              <a:rPr lang="el-GR" sz="2800" dirty="0" err="1">
                <a:latin typeface="GFS Porson" panose="02000000000000000000" pitchFamily="50" charset="-95"/>
              </a:rPr>
              <a:t>πάλιν</a:t>
            </a:r>
            <a:r>
              <a:rPr lang="el-GR" sz="2800" dirty="0">
                <a:latin typeface="GFS Porson" panose="02000000000000000000" pitchFamily="50" charset="-95"/>
              </a:rPr>
              <a:t>·</a:t>
            </a:r>
          </a:p>
          <a:p>
            <a:pPr marL="0" indent="0">
              <a:buNone/>
            </a:pPr>
            <a:r>
              <a:rPr lang="el-GR" sz="2800" dirty="0">
                <a:latin typeface="GFS Porson" panose="02000000000000000000" pitchFamily="50" charset="-95"/>
              </a:rPr>
              <a:t>“</a:t>
            </a:r>
            <a:r>
              <a:rPr lang="el-GR" sz="2800" dirty="0" err="1">
                <a:latin typeface="GFS Porson" panose="02000000000000000000" pitchFamily="50" charset="-95"/>
              </a:rPr>
              <a:t>δηλοῖ</a:t>
            </a:r>
            <a:r>
              <a:rPr lang="el-GR" sz="2800" dirty="0">
                <a:latin typeface="GFS Porson" panose="02000000000000000000" pitchFamily="50" charset="-95"/>
              </a:rPr>
              <a:t> </a:t>
            </a:r>
            <a:r>
              <a:rPr lang="el-GR" sz="2800" dirty="0" err="1">
                <a:latin typeface="GFS Porson" panose="02000000000000000000" pitchFamily="50" charset="-95"/>
              </a:rPr>
              <a:t>μὲν</a:t>
            </a:r>
            <a:r>
              <a:rPr lang="el-GR" sz="2800" dirty="0">
                <a:latin typeface="GFS Porson" panose="02000000000000000000" pitchFamily="50" charset="-95"/>
              </a:rPr>
              <a:t> </a:t>
            </a:r>
            <a:r>
              <a:rPr lang="el-GR" sz="2800" dirty="0" err="1">
                <a:latin typeface="GFS Porson" panose="02000000000000000000" pitchFamily="50" charset="-95"/>
              </a:rPr>
              <a:t>δὴ</a:t>
            </a:r>
            <a:r>
              <a:rPr lang="el-GR" sz="2800" dirty="0">
                <a:latin typeface="GFS Porson" panose="02000000000000000000" pitchFamily="50" charset="-95"/>
              </a:rPr>
              <a:t> </a:t>
            </a:r>
            <a:r>
              <a:rPr lang="el-GR" sz="2800" dirty="0" err="1">
                <a:latin typeface="GFS Porson" panose="02000000000000000000" pitchFamily="50" charset="-95"/>
              </a:rPr>
              <a:t>καὶ</a:t>
            </a:r>
            <a:r>
              <a:rPr lang="el-GR" sz="2800" dirty="0">
                <a:latin typeface="GFS Porson" panose="02000000000000000000" pitchFamily="50" charset="-95"/>
              </a:rPr>
              <a:t> </a:t>
            </a:r>
            <a:r>
              <a:rPr lang="el-GR" sz="2800" dirty="0" err="1">
                <a:latin typeface="GFS Porson" panose="02000000000000000000" pitchFamily="50" charset="-95"/>
              </a:rPr>
              <a:t>οὗτος</a:t>
            </a:r>
            <a:r>
              <a:rPr lang="el-GR" sz="2800" dirty="0">
                <a:latin typeface="GFS Porson" panose="02000000000000000000" pitchFamily="50" charset="-95"/>
              </a:rPr>
              <a:t> ὁ λόγος, </a:t>
            </a:r>
            <a:r>
              <a:rPr lang="el-GR" sz="2800" dirty="0" err="1">
                <a:latin typeface="GFS Porson" panose="02000000000000000000" pitchFamily="50" charset="-95"/>
              </a:rPr>
              <a:t>ὅτι</a:t>
            </a:r>
            <a:r>
              <a:rPr lang="el-GR" sz="2800" dirty="0">
                <a:latin typeface="GFS Porson" panose="02000000000000000000" pitchFamily="50" charset="-95"/>
              </a:rPr>
              <a:t> </a:t>
            </a:r>
            <a:r>
              <a:rPr lang="el-GR" sz="2800" dirty="0" err="1">
                <a:latin typeface="GFS Porson" panose="02000000000000000000" pitchFamily="50" charset="-95"/>
              </a:rPr>
              <a:t>ἐτεῇ</a:t>
            </a:r>
            <a:endParaRPr lang="el-GR" sz="2800" dirty="0">
              <a:latin typeface="GFS Porson" panose="02000000000000000000" pitchFamily="50" charset="-95"/>
            </a:endParaRPr>
          </a:p>
          <a:p>
            <a:pPr marL="0" indent="0">
              <a:buNone/>
            </a:pPr>
            <a:r>
              <a:rPr lang="el-GR" sz="2800" dirty="0" err="1" smtClean="0">
                <a:latin typeface="GFS Porson" panose="02000000000000000000" pitchFamily="50" charset="-95"/>
              </a:rPr>
              <a:t>οὐδὲν</a:t>
            </a:r>
            <a:r>
              <a:rPr lang="el-GR" sz="2800" dirty="0" smtClean="0">
                <a:latin typeface="GFS Porson" panose="02000000000000000000" pitchFamily="50" charset="-95"/>
              </a:rPr>
              <a:t> </a:t>
            </a:r>
            <a:r>
              <a:rPr lang="el-GR" sz="2800" dirty="0" err="1">
                <a:latin typeface="GFS Porson" panose="02000000000000000000" pitchFamily="50" charset="-95"/>
              </a:rPr>
              <a:t>ἴσμεν</a:t>
            </a:r>
            <a:r>
              <a:rPr lang="el-GR" sz="2800" dirty="0">
                <a:latin typeface="GFS Porson" panose="02000000000000000000" pitchFamily="50" charset="-95"/>
              </a:rPr>
              <a:t> </a:t>
            </a:r>
            <a:r>
              <a:rPr lang="el-GR" sz="2800" dirty="0" err="1">
                <a:latin typeface="GFS Porson" panose="02000000000000000000" pitchFamily="50" charset="-95"/>
              </a:rPr>
              <a:t>περὶ</a:t>
            </a:r>
            <a:r>
              <a:rPr lang="el-GR" sz="2800" dirty="0">
                <a:latin typeface="GFS Porson" panose="02000000000000000000" pitchFamily="50" charset="-95"/>
              </a:rPr>
              <a:t> </a:t>
            </a:r>
            <a:r>
              <a:rPr lang="el-GR" sz="2800" dirty="0" err="1">
                <a:latin typeface="GFS Porson" panose="02000000000000000000" pitchFamily="50" charset="-95"/>
              </a:rPr>
              <a:t>οὐδενός</a:t>
            </a:r>
            <a:r>
              <a:rPr lang="el-GR" sz="2800" dirty="0">
                <a:latin typeface="GFS Porson" panose="02000000000000000000" pitchFamily="50" charset="-95"/>
              </a:rPr>
              <a:t>, </a:t>
            </a:r>
            <a:r>
              <a:rPr lang="el-GR" sz="2800" dirty="0" err="1">
                <a:latin typeface="GFS Porson" panose="02000000000000000000" pitchFamily="50" charset="-95"/>
              </a:rPr>
              <a:t>ἀλλ</a:t>
            </a:r>
            <a:r>
              <a:rPr lang="el-GR" sz="2800" dirty="0">
                <a:latin typeface="GFS Porson" panose="02000000000000000000" pitchFamily="50" charset="-95"/>
              </a:rPr>
              <a:t>' </a:t>
            </a:r>
            <a:r>
              <a:rPr lang="el-GR" sz="2800" dirty="0" err="1">
                <a:latin typeface="GFS Porson" panose="02000000000000000000" pitchFamily="50" charset="-95"/>
              </a:rPr>
              <a:t>ἐπιρυσμίη</a:t>
            </a:r>
            <a:r>
              <a:rPr lang="el-GR" sz="2800" dirty="0">
                <a:latin typeface="GFS Porson" panose="02000000000000000000" pitchFamily="50" charset="-95"/>
              </a:rPr>
              <a:t> </a:t>
            </a:r>
            <a:r>
              <a:rPr lang="el-GR" sz="2800" dirty="0" err="1">
                <a:latin typeface="GFS Porson" panose="02000000000000000000" pitchFamily="50" charset="-95"/>
              </a:rPr>
              <a:t>ἑκάστοι</a:t>
            </a:r>
            <a:r>
              <a:rPr lang="el-GR" sz="2800" dirty="0">
                <a:latin typeface="GFS Porson" panose="02000000000000000000" pitchFamily="50" charset="-95"/>
              </a:rPr>
              <a:t>-</a:t>
            </a:r>
          </a:p>
          <a:p>
            <a:pPr marL="0" indent="0">
              <a:buNone/>
            </a:pPr>
            <a:r>
              <a:rPr lang="el-GR" sz="2800" dirty="0" err="1">
                <a:latin typeface="GFS Porson" panose="02000000000000000000" pitchFamily="50" charset="-95"/>
              </a:rPr>
              <a:t>σιν</a:t>
            </a:r>
            <a:r>
              <a:rPr lang="el-GR" sz="2800" dirty="0">
                <a:latin typeface="GFS Porson" panose="02000000000000000000" pitchFamily="50" charset="-95"/>
              </a:rPr>
              <a:t> ἡ </a:t>
            </a:r>
            <a:r>
              <a:rPr lang="el-GR" sz="2800" dirty="0" err="1">
                <a:latin typeface="GFS Porson" panose="02000000000000000000" pitchFamily="50" charset="-95"/>
              </a:rPr>
              <a:t>δόξις</a:t>
            </a:r>
            <a:r>
              <a:rPr lang="el-GR" sz="2800" dirty="0">
                <a:latin typeface="GFS Porson" panose="02000000000000000000" pitchFamily="50" charset="-95"/>
              </a:rPr>
              <a:t>,” </a:t>
            </a:r>
            <a:r>
              <a:rPr lang="el-GR" sz="2800" dirty="0" err="1">
                <a:latin typeface="GFS Porson" panose="02000000000000000000" pitchFamily="50" charset="-95"/>
              </a:rPr>
              <a:t>καὶ</a:t>
            </a:r>
            <a:r>
              <a:rPr lang="el-GR" sz="2800" dirty="0">
                <a:latin typeface="GFS Porson" panose="02000000000000000000" pitchFamily="50" charset="-95"/>
              </a:rPr>
              <a:t> </a:t>
            </a:r>
            <a:r>
              <a:rPr lang="el-GR" sz="2800" dirty="0" err="1">
                <a:latin typeface="GFS Porson" panose="02000000000000000000" pitchFamily="50" charset="-95"/>
              </a:rPr>
              <a:t>ἔτι</a:t>
            </a:r>
            <a:r>
              <a:rPr lang="el-GR" sz="2800" dirty="0">
                <a:latin typeface="GFS Porson" panose="02000000000000000000" pitchFamily="50" charset="-95"/>
              </a:rPr>
              <a:t>· “καίτοι </a:t>
            </a:r>
            <a:r>
              <a:rPr lang="el-GR" sz="2800" dirty="0" err="1">
                <a:latin typeface="GFS Porson" panose="02000000000000000000" pitchFamily="50" charset="-95"/>
              </a:rPr>
              <a:t>δῆλον</a:t>
            </a:r>
            <a:r>
              <a:rPr lang="el-GR" sz="2800" dirty="0">
                <a:latin typeface="GFS Porson" panose="02000000000000000000" pitchFamily="50" charset="-95"/>
              </a:rPr>
              <a:t> </a:t>
            </a:r>
            <a:r>
              <a:rPr lang="el-GR" sz="2800" dirty="0" err="1">
                <a:latin typeface="GFS Porson" panose="02000000000000000000" pitchFamily="50" charset="-95"/>
              </a:rPr>
              <a:t>ἔσται</a:t>
            </a:r>
            <a:r>
              <a:rPr lang="el-GR" sz="2800" dirty="0">
                <a:latin typeface="GFS Porson" panose="02000000000000000000" pitchFamily="50" charset="-95"/>
              </a:rPr>
              <a:t>,</a:t>
            </a:r>
          </a:p>
          <a:p>
            <a:pPr marL="0" indent="0">
              <a:buNone/>
            </a:pPr>
            <a:r>
              <a:rPr lang="el-GR" sz="2800" dirty="0" err="1">
                <a:latin typeface="GFS Porson" panose="02000000000000000000" pitchFamily="50" charset="-95"/>
              </a:rPr>
              <a:t>ὅτι</a:t>
            </a:r>
            <a:r>
              <a:rPr lang="el-GR" sz="2800" dirty="0">
                <a:latin typeface="GFS Porson" panose="02000000000000000000" pitchFamily="50" charset="-95"/>
              </a:rPr>
              <a:t> </a:t>
            </a:r>
            <a:r>
              <a:rPr lang="el-GR" sz="2800" dirty="0" err="1">
                <a:latin typeface="GFS Porson" panose="02000000000000000000" pitchFamily="50" charset="-95"/>
              </a:rPr>
              <a:t>ἐτεῇ</a:t>
            </a:r>
            <a:r>
              <a:rPr lang="el-GR" sz="2800" dirty="0">
                <a:latin typeface="GFS Porson" panose="02000000000000000000" pitchFamily="50" charset="-95"/>
              </a:rPr>
              <a:t> </a:t>
            </a:r>
            <a:r>
              <a:rPr lang="el-GR" sz="2800" dirty="0" err="1">
                <a:latin typeface="GFS Porson" panose="02000000000000000000" pitchFamily="50" charset="-95"/>
              </a:rPr>
              <a:t>οἷον</a:t>
            </a:r>
            <a:r>
              <a:rPr lang="el-GR" sz="2800" dirty="0">
                <a:latin typeface="GFS Porson" panose="02000000000000000000" pitchFamily="50" charset="-95"/>
              </a:rPr>
              <a:t> </a:t>
            </a:r>
            <a:r>
              <a:rPr lang="el-GR" sz="2800" dirty="0" err="1">
                <a:latin typeface="GFS Porson" panose="02000000000000000000" pitchFamily="50" charset="-95"/>
              </a:rPr>
              <a:t>ἕκαστον</a:t>
            </a:r>
            <a:r>
              <a:rPr lang="el-GR" sz="2800" dirty="0">
                <a:latin typeface="GFS Porson" panose="02000000000000000000" pitchFamily="50" charset="-95"/>
              </a:rPr>
              <a:t> </a:t>
            </a:r>
            <a:r>
              <a:rPr lang="el-GR" sz="2800" dirty="0" err="1">
                <a:latin typeface="GFS Porson" panose="02000000000000000000" pitchFamily="50" charset="-95"/>
              </a:rPr>
              <a:t>γιγνώσκειν</a:t>
            </a:r>
            <a:r>
              <a:rPr lang="el-GR" sz="2800" dirty="0">
                <a:latin typeface="GFS Porson" panose="02000000000000000000" pitchFamily="50" charset="-95"/>
              </a:rPr>
              <a:t> </a:t>
            </a:r>
            <a:r>
              <a:rPr lang="el-GR" sz="2800" dirty="0" err="1">
                <a:latin typeface="GFS Porson" panose="02000000000000000000" pitchFamily="50" charset="-95"/>
              </a:rPr>
              <a:t>ἐν</a:t>
            </a:r>
            <a:r>
              <a:rPr lang="el-GR" sz="2800" dirty="0">
                <a:latin typeface="GFS Porson" panose="02000000000000000000" pitchFamily="50" charset="-95"/>
              </a:rPr>
              <a:t> </a:t>
            </a:r>
            <a:r>
              <a:rPr lang="el-GR" sz="2800" dirty="0" err="1">
                <a:latin typeface="GFS Porson" panose="02000000000000000000" pitchFamily="50" charset="-95"/>
              </a:rPr>
              <a:t>ἀπόρῳ</a:t>
            </a:r>
            <a:r>
              <a:rPr lang="el-GR" sz="2800" dirty="0">
                <a:latin typeface="GFS Porson" panose="02000000000000000000" pitchFamily="50" charset="-95"/>
              </a:rPr>
              <a:t> </a:t>
            </a:r>
            <a:r>
              <a:rPr lang="el-GR" sz="2800" dirty="0" err="1">
                <a:latin typeface="GFS Porson" panose="02000000000000000000" pitchFamily="50" charset="-95"/>
              </a:rPr>
              <a:t>ἐστί</a:t>
            </a:r>
            <a:r>
              <a:rPr lang="el-GR" sz="2800" dirty="0">
                <a:latin typeface="GFS Porson" panose="02000000000000000000" pitchFamily="50" charset="-95"/>
              </a:rPr>
              <a:t>.” </a:t>
            </a:r>
            <a:endParaRPr lang="el-GR" sz="2800" dirty="0" smtClean="0">
              <a:latin typeface="GFS Porson" panose="02000000000000000000" pitchFamily="50" charset="-95"/>
            </a:endParaRPr>
          </a:p>
          <a:p>
            <a:pPr marL="0" indent="0">
              <a:buNone/>
            </a:pPr>
            <a:r>
              <a:rPr lang="el-GR" sz="2800" dirty="0" smtClean="0">
                <a:latin typeface="GFS Porson" panose="02000000000000000000" pitchFamily="50" charset="-95"/>
              </a:rPr>
              <a:t>Δημόκριτος, απ.10, </a:t>
            </a:r>
            <a:r>
              <a:rPr lang="el-GR" sz="2800" dirty="0" err="1" smtClean="0">
                <a:latin typeface="GFS Porson" panose="02000000000000000000" pitchFamily="50" charset="-95"/>
              </a:rPr>
              <a:t>Σέχτος</a:t>
            </a:r>
            <a:r>
              <a:rPr lang="el-GR" sz="2800" dirty="0">
                <a:latin typeface="GFS Porson" panose="02000000000000000000" pitchFamily="50" charset="-95"/>
              </a:rPr>
              <a:t> </a:t>
            </a:r>
            <a:r>
              <a:rPr lang="el-GR" sz="2800" dirty="0" smtClean="0">
                <a:latin typeface="GFS Porson" panose="02000000000000000000" pitchFamily="50" charset="-95"/>
              </a:rPr>
              <a:t>Εμπειρικός, Προς Μαθηματικούς</a:t>
            </a:r>
            <a:r>
              <a:rPr lang="en-US" sz="2800" dirty="0" smtClean="0">
                <a:latin typeface="Georgia" panose="02040502050405020303" pitchFamily="18" charset="0"/>
              </a:rPr>
              <a:t> VII, 136,7- 137,7.</a:t>
            </a:r>
            <a:r>
              <a:rPr lang="en-US" sz="2800" dirty="0" smtClean="0">
                <a:latin typeface="GFS Porson" panose="02000000000000000000" pitchFamily="50" charset="-95"/>
              </a:rPr>
              <a:t> VVNVVVVV</a:t>
            </a:r>
          </a:p>
          <a:p>
            <a:pPr marL="0" indent="0">
              <a:buNone/>
            </a:pPr>
            <a:r>
              <a:rPr lang="el-GR" sz="2800" dirty="0" smtClean="0">
                <a:latin typeface="GFS Porson" panose="02000000000000000000" pitchFamily="50" charset="-95"/>
              </a:rPr>
              <a:t> </a:t>
            </a:r>
            <a:r>
              <a:rPr lang="en-US" sz="2800" dirty="0" smtClean="0">
                <a:latin typeface="GFS Porson" panose="02000000000000000000" pitchFamily="50" charset="-95"/>
              </a:rPr>
              <a:t>VVIIV</a:t>
            </a:r>
            <a:endParaRPr lang="el-GR" sz="2800" dirty="0">
              <a:latin typeface="GFS Porson" panose="02000000000000000000" pitchFamily="50" charset="-95"/>
            </a:endParaRPr>
          </a:p>
        </p:txBody>
      </p:sp>
    </p:spTree>
    <p:extLst>
      <p:ext uri="{BB962C8B-B14F-4D97-AF65-F5344CB8AC3E}">
        <p14:creationId xmlns:p14="http://schemas.microsoft.com/office/powerpoint/2010/main" val="1429965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99900" y="1017495"/>
            <a:ext cx="10904912" cy="5679140"/>
          </a:xfrm>
        </p:spPr>
        <p:txBody>
          <a:bodyPr>
            <a:normAutofit/>
          </a:bodyPr>
          <a:lstStyle/>
          <a:p>
            <a:pPr algn="just">
              <a:lnSpc>
                <a:spcPct val="150000"/>
              </a:lnSpc>
            </a:pPr>
            <a:r>
              <a:rPr lang="el-GR" sz="2400" dirty="0" smtClean="0"/>
              <a:t>Και πάλι λέει (απ.10): «Έγινε λοιπόν φανερό με πολλούς τρόπους ότι στην πραγματικότητα δεν συλλαμβάνουμε πώς είναι ή δεν είναι το κάθε πράγμα». Και στο </a:t>
            </a:r>
            <a:r>
              <a:rPr lang="el-GR" sz="2400" i="1" dirty="0" err="1" smtClean="0">
                <a:latin typeface="GFS Porson" panose="02000000000000000000" pitchFamily="50" charset="-95"/>
              </a:rPr>
              <a:t>Περὶ</a:t>
            </a:r>
            <a:r>
              <a:rPr lang="el-GR" sz="2400" i="1" dirty="0" smtClean="0">
                <a:latin typeface="GFS Porson" panose="02000000000000000000" pitchFamily="50" charset="-95"/>
              </a:rPr>
              <a:t> </a:t>
            </a:r>
            <a:r>
              <a:rPr lang="el-GR" sz="2400" i="1" dirty="0" err="1" smtClean="0">
                <a:latin typeface="GFS Porson" panose="02000000000000000000" pitchFamily="50" charset="-95"/>
              </a:rPr>
              <a:t>ἰδεῶν</a:t>
            </a:r>
            <a:r>
              <a:rPr lang="el-GR" sz="2400" i="1" dirty="0" smtClean="0">
                <a:latin typeface="GFS Porson" panose="02000000000000000000" pitchFamily="50" charset="-95"/>
              </a:rPr>
              <a:t> </a:t>
            </a:r>
            <a:r>
              <a:rPr lang="el-GR" sz="2400" dirty="0" smtClean="0"/>
              <a:t>(απ.6): «Ο άνθρωπος πρέπει να μάθει από αυτόν τον κανόνα ότι είναι χωρισμένος από την πραγματικότητα». Και πάλι (απ.7): «Και αυτό επίσης το επιχείρημα δείχνει ότι στην πραγματικότητα  δεν ξέρουμε τίποτε για κανένα πράγμα, αλλά για τον καθένα μας υπάρχει μια αναπλασμένη μορφή του: η πίστη». Και ακόμα (απ.8): «Ωστόσο, θα πρέπει να είναι φανερό ότι είναι πολύ δύσκολο να μάθουμε πώς είναι στην πραγματικότητα το κάθε πράγμα».</a:t>
            </a:r>
            <a:endParaRPr lang="el-GR" sz="2400" dirty="0"/>
          </a:p>
        </p:txBody>
      </p:sp>
    </p:spTree>
    <p:extLst>
      <p:ext uri="{BB962C8B-B14F-4D97-AF65-F5344CB8AC3E}">
        <p14:creationId xmlns:p14="http://schemas.microsoft.com/office/powerpoint/2010/main" val="176821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9404723" cy="878541"/>
          </a:xfrm>
        </p:spPr>
        <p:txBody>
          <a:bodyPr/>
          <a:lstStyle/>
          <a:p>
            <a:r>
              <a:rPr lang="el-GR" dirty="0" smtClean="0"/>
              <a:t>ΙΣΤΟΤΟΠΟΙ</a:t>
            </a:r>
            <a:endParaRPr lang="el-GR" dirty="0"/>
          </a:p>
        </p:txBody>
      </p:sp>
      <p:sp>
        <p:nvSpPr>
          <p:cNvPr id="3" name="Θέση περιεχομένου 2"/>
          <p:cNvSpPr>
            <a:spLocks noGrp="1"/>
          </p:cNvSpPr>
          <p:nvPr>
            <p:ph idx="1"/>
          </p:nvPr>
        </p:nvSpPr>
        <p:spPr/>
        <p:txBody>
          <a:bodyPr>
            <a:normAutofit lnSpcReduction="10000"/>
          </a:bodyPr>
          <a:lstStyle/>
          <a:p>
            <a:endParaRPr lang="el-GR" dirty="0" smtClean="0"/>
          </a:p>
          <a:p>
            <a:r>
              <a:rPr lang="en-US" dirty="0">
                <a:hlinkClick r:id="rId2"/>
              </a:rPr>
              <a:t>http://www.takiskoufopoulos.net/Biblia/Parmenidis.pdf</a:t>
            </a:r>
            <a:endParaRPr lang="el-GR" dirty="0"/>
          </a:p>
          <a:p>
            <a:r>
              <a:rPr lang="en-US" dirty="0" err="1" smtClean="0"/>
              <a:t>Lambrinos</a:t>
            </a:r>
            <a:r>
              <a:rPr lang="en-US" dirty="0" smtClean="0"/>
              <a:t> </a:t>
            </a:r>
            <a:r>
              <a:rPr lang="en-US" dirty="0" err="1" smtClean="0"/>
              <a:t>Platypodis</a:t>
            </a:r>
            <a:r>
              <a:rPr lang="en-US" dirty="0"/>
              <a:t>, The Pedagogical Aspect of Parmenides Poem</a:t>
            </a:r>
          </a:p>
          <a:p>
            <a:r>
              <a:rPr lang="en-US" dirty="0" smtClean="0">
                <a:hlinkClick r:id="rId3"/>
              </a:rPr>
              <a:t>http</a:t>
            </a:r>
            <a:r>
              <a:rPr lang="en-US" dirty="0">
                <a:hlinkClick r:id="rId3"/>
              </a:rPr>
              <a:t>://</a:t>
            </a:r>
            <a:r>
              <a:rPr lang="en-US" dirty="0" smtClean="0">
                <a:hlinkClick r:id="rId3"/>
              </a:rPr>
              <a:t>era.teipir.gr/sites/default/files/education_iii_session_abstract.pdf</a:t>
            </a:r>
            <a:endParaRPr lang="en-US" dirty="0" smtClean="0"/>
          </a:p>
          <a:p>
            <a:r>
              <a:rPr lang="en-US" dirty="0">
                <a:hlinkClick r:id="rId4"/>
              </a:rPr>
              <a:t>http://</a:t>
            </a:r>
            <a:r>
              <a:rPr lang="en-US" dirty="0" smtClean="0">
                <a:hlinkClick r:id="rId4"/>
              </a:rPr>
              <a:t>www.fysis.cz/presokratici/xenofanes/bgr.pdf</a:t>
            </a:r>
            <a:endParaRPr lang="en-US" dirty="0" smtClean="0"/>
          </a:p>
          <a:p>
            <a:r>
              <a:rPr lang="en-US" dirty="0">
                <a:hlinkClick r:id="rId5"/>
              </a:rPr>
              <a:t>https://archive.gr/?</a:t>
            </a:r>
            <a:r>
              <a:rPr lang="en-US" dirty="0" smtClean="0">
                <a:hlinkClick r:id="rId5"/>
              </a:rPr>
              <a:t>p=239</a:t>
            </a:r>
            <a:endParaRPr lang="en-US" dirty="0" smtClean="0"/>
          </a:p>
          <a:p>
            <a:r>
              <a:rPr lang="en-US" dirty="0">
                <a:hlinkClick r:id="rId6"/>
              </a:rPr>
              <a:t>http://</a:t>
            </a:r>
            <a:r>
              <a:rPr lang="en-US" dirty="0" smtClean="0">
                <a:hlinkClick r:id="rId6"/>
              </a:rPr>
              <a:t>repository.academyofathens.gr/document/570.pdf</a:t>
            </a:r>
            <a:endParaRPr lang="en-US" dirty="0" smtClean="0"/>
          </a:p>
          <a:p>
            <a:r>
              <a:rPr lang="en-US" dirty="0">
                <a:hlinkClick r:id="rId7"/>
              </a:rPr>
              <a:t>http://</a:t>
            </a:r>
            <a:r>
              <a:rPr lang="en-US" dirty="0" smtClean="0">
                <a:hlinkClick r:id="rId7"/>
              </a:rPr>
              <a:t>epet.nlg.gr/db/icon/a1964/a64_28.pdf</a:t>
            </a:r>
            <a:endParaRPr lang="el-GR" dirty="0" smtClean="0"/>
          </a:p>
          <a:p>
            <a:r>
              <a:rPr lang="en-US" dirty="0"/>
              <a:t>https://hellanicus.lib.aegean.gr/bitstream/handle/11610/16801/Puthagorou%20xrusa%20eph.pdf?sequence=1&amp;isAllowed=y</a:t>
            </a:r>
            <a:endParaRPr lang="el-GR" dirty="0" smtClean="0"/>
          </a:p>
          <a:p>
            <a:endParaRPr lang="el-GR" dirty="0"/>
          </a:p>
        </p:txBody>
      </p:sp>
    </p:spTree>
    <p:extLst>
      <p:ext uri="{BB962C8B-B14F-4D97-AF65-F5344CB8AC3E}">
        <p14:creationId xmlns:p14="http://schemas.microsoft.com/office/powerpoint/2010/main" val="2594255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Ερωτήσεις</a:t>
            </a:r>
            <a:endParaRPr lang="el-GR" dirty="0"/>
          </a:p>
        </p:txBody>
      </p:sp>
      <p:sp>
        <p:nvSpPr>
          <p:cNvPr id="3" name="Θέση περιεχομένου 2"/>
          <p:cNvSpPr>
            <a:spLocks noGrp="1"/>
          </p:cNvSpPr>
          <p:nvPr>
            <p:ph idx="1"/>
          </p:nvPr>
        </p:nvSpPr>
        <p:spPr/>
        <p:txBody>
          <a:bodyPr/>
          <a:lstStyle/>
          <a:p>
            <a:r>
              <a:rPr lang="el-GR" dirty="0" smtClean="0"/>
              <a:t>1. Να περιγράψετε και να αξιολογήσετε το ταξίδι του νέου στον κόσμο του όντος κατά τον Παρμενίδη.</a:t>
            </a:r>
          </a:p>
          <a:p>
            <a:pPr marL="0" indent="0">
              <a:buNone/>
            </a:pPr>
            <a:endParaRPr lang="el-GR" dirty="0" smtClean="0"/>
          </a:p>
          <a:p>
            <a:r>
              <a:rPr lang="el-GR" dirty="0" smtClean="0"/>
              <a:t>2. Ποιες είναι οι βασικές αρχές της </a:t>
            </a:r>
            <a:r>
              <a:rPr lang="el-GR" dirty="0" err="1" smtClean="0"/>
              <a:t>παρμενίδειας</a:t>
            </a:r>
            <a:r>
              <a:rPr lang="el-GR" dirty="0" smtClean="0"/>
              <a:t> γνωσιολογίας</a:t>
            </a:r>
            <a:r>
              <a:rPr lang="el-GR" smtClean="0"/>
              <a:t>; </a:t>
            </a:r>
          </a:p>
          <a:p>
            <a:pPr marL="0" indent="0">
              <a:buNone/>
            </a:pPr>
            <a:endParaRPr lang="el-GR" dirty="0" smtClean="0"/>
          </a:p>
          <a:p>
            <a:r>
              <a:rPr lang="el-GR" dirty="0" smtClean="0"/>
              <a:t>3. Ποια τα όρια της </a:t>
            </a:r>
            <a:r>
              <a:rPr lang="el-GR" dirty="0" err="1" smtClean="0"/>
              <a:t>ξενοφάνειας</a:t>
            </a:r>
            <a:r>
              <a:rPr lang="el-GR" dirty="0" smtClean="0"/>
              <a:t> γνωσιολογίας και από ποιους τίθενται; </a:t>
            </a:r>
            <a:endParaRPr lang="el-GR" dirty="0"/>
          </a:p>
        </p:txBody>
      </p:sp>
    </p:spTree>
    <p:extLst>
      <p:ext uri="{BB962C8B-B14F-4D97-AF65-F5344CB8AC3E}">
        <p14:creationId xmlns:p14="http://schemas.microsoft.com/office/powerpoint/2010/main" val="3087208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44705" y="954741"/>
            <a:ext cx="9789459" cy="2944905"/>
          </a:xfrm>
        </p:spPr>
        <p:txBody>
          <a:bodyPr>
            <a:noAutofit/>
          </a:bodyPr>
          <a:lstStyle/>
          <a:p>
            <a:r>
              <a:rPr lang="el-GR" sz="4000" i="1" dirty="0" smtClean="0"/>
              <a:t>ΘΕΩΡΙΑ ΚΑΙ ΦΙΛΟΣΟΦΙΑ ΤΗΣ ΠΑΙΔΕΙΑΣ</a:t>
            </a:r>
            <a:r>
              <a:rPr lang="el-GR" sz="4000" dirty="0" smtClean="0"/>
              <a:t/>
            </a:r>
            <a:br>
              <a:rPr lang="el-GR" sz="4000" dirty="0" smtClean="0"/>
            </a:br>
            <a:r>
              <a:rPr lang="el-GR" sz="4000" dirty="0" smtClean="0"/>
              <a:t>Γεώργιος Χ.</a:t>
            </a:r>
            <a:r>
              <a:rPr lang="en-US" sz="4000" dirty="0" smtClean="0"/>
              <a:t> </a:t>
            </a:r>
            <a:r>
              <a:rPr lang="el-GR" sz="4000" dirty="0" err="1" smtClean="0"/>
              <a:t>Κουμάκης</a:t>
            </a:r>
            <a:endParaRPr lang="el-GR" sz="4000" dirty="0"/>
          </a:p>
        </p:txBody>
      </p:sp>
      <p:sp>
        <p:nvSpPr>
          <p:cNvPr id="3" name="Υπότιτλος 2"/>
          <p:cNvSpPr>
            <a:spLocks noGrp="1"/>
          </p:cNvSpPr>
          <p:nvPr>
            <p:ph type="subTitle" idx="1"/>
          </p:nvPr>
        </p:nvSpPr>
        <p:spPr>
          <a:xfrm>
            <a:off x="1990164" y="4746812"/>
            <a:ext cx="8677835" cy="510988"/>
          </a:xfrm>
        </p:spPr>
        <p:txBody>
          <a:bodyPr/>
          <a:lstStyle/>
          <a:p>
            <a:r>
              <a:rPr lang="el-GR" dirty="0" err="1" smtClean="0"/>
              <a:t>σσ</a:t>
            </a:r>
            <a:r>
              <a:rPr lang="el-GR" dirty="0" smtClean="0"/>
              <a:t>. </a:t>
            </a:r>
            <a:r>
              <a:rPr lang="en-US" dirty="0" smtClean="0"/>
              <a:t>257-</a:t>
            </a:r>
            <a:r>
              <a:rPr lang="el-GR" dirty="0" smtClean="0"/>
              <a:t>295 (257-262)</a:t>
            </a:r>
            <a:endParaRPr lang="en-US" dirty="0" smtClean="0"/>
          </a:p>
          <a:p>
            <a:endParaRPr lang="el-GR" dirty="0"/>
          </a:p>
        </p:txBody>
      </p:sp>
    </p:spTree>
    <p:extLst>
      <p:ext uri="{BB962C8B-B14F-4D97-AF65-F5344CB8AC3E}">
        <p14:creationId xmlns:p14="http://schemas.microsoft.com/office/powerpoint/2010/main" val="1151832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ΠΑΡΜΕΝΙΔΗΣ 480/515Π.χ</a:t>
            </a:r>
            <a:br>
              <a:rPr lang="el-GR" dirty="0" smtClean="0"/>
            </a:br>
            <a:r>
              <a:rPr lang="en-US" sz="2400" dirty="0">
                <a:hlinkClick r:id="rId2"/>
              </a:rPr>
              <a:t>http://www.takiskoufopoulos.net/Biblia/Parmenidis.pdf</a:t>
            </a:r>
            <a:endParaRPr lang="el-GR" sz="2400" dirty="0"/>
          </a:p>
        </p:txBody>
      </p:sp>
      <p:sp>
        <p:nvSpPr>
          <p:cNvPr id="3" name="Θέση περιεχομένου 2"/>
          <p:cNvSpPr>
            <a:spLocks noGrp="1"/>
          </p:cNvSpPr>
          <p:nvPr>
            <p:ph idx="1"/>
          </p:nvPr>
        </p:nvSpPr>
        <p:spPr/>
        <p:txBody>
          <a:bodyPr>
            <a:normAutofit/>
          </a:bodyPr>
          <a:lstStyle/>
          <a:p>
            <a:pPr>
              <a:lnSpc>
                <a:spcPct val="200000"/>
              </a:lnSpc>
            </a:pPr>
            <a:r>
              <a:rPr lang="el-GR" dirty="0" smtClean="0"/>
              <a:t>Το </a:t>
            </a:r>
            <a:r>
              <a:rPr lang="el-GR" dirty="0"/>
              <a:t>δραματικό ταξίδι του νέου, ποιητή</a:t>
            </a:r>
          </a:p>
          <a:p>
            <a:pPr>
              <a:lnSpc>
                <a:spcPct val="200000"/>
              </a:lnSpc>
            </a:pPr>
            <a:r>
              <a:rPr lang="el-GR" dirty="0"/>
              <a:t>Προοίμιο  (Νέος, </a:t>
            </a:r>
            <a:r>
              <a:rPr lang="el-GR" dirty="0" err="1"/>
              <a:t>Ηλιάδες</a:t>
            </a:r>
            <a:r>
              <a:rPr lang="el-GR" dirty="0"/>
              <a:t>, Δίκη, Ανώνυμη  θεά)</a:t>
            </a:r>
          </a:p>
          <a:p>
            <a:pPr>
              <a:lnSpc>
                <a:spcPct val="200000"/>
              </a:lnSpc>
            </a:pPr>
            <a:r>
              <a:rPr lang="el-GR" dirty="0"/>
              <a:t>Ο κόσμος της αλήθειας</a:t>
            </a:r>
          </a:p>
          <a:p>
            <a:pPr>
              <a:lnSpc>
                <a:spcPct val="200000"/>
              </a:lnSpc>
            </a:pPr>
            <a:r>
              <a:rPr lang="el-GR" dirty="0"/>
              <a:t>Ο κόσμος της Δόξας</a:t>
            </a:r>
          </a:p>
          <a:p>
            <a:pPr>
              <a:lnSpc>
                <a:spcPct val="200000"/>
              </a:lnSpc>
            </a:pPr>
            <a:r>
              <a:rPr lang="el-GR" dirty="0"/>
              <a:t>Η ανάγκη να τα μάθει όλα</a:t>
            </a:r>
          </a:p>
          <a:p>
            <a:endParaRPr lang="el-GR" dirty="0"/>
          </a:p>
        </p:txBody>
      </p:sp>
    </p:spTree>
    <p:extLst>
      <p:ext uri="{BB962C8B-B14F-4D97-AF65-F5344CB8AC3E}">
        <p14:creationId xmlns:p14="http://schemas.microsoft.com/office/powerpoint/2010/main" val="1401932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08530" y="941294"/>
            <a:ext cx="9041324" cy="5307105"/>
          </a:xfrm>
        </p:spPr>
        <p:txBody>
          <a:bodyPr>
            <a:normAutofit/>
          </a:bodyPr>
          <a:lstStyle/>
          <a:p>
            <a:r>
              <a:rPr lang="el-GR" dirty="0"/>
              <a:t>Στον κόσμο της αλήθειας οι προτάσεις ή είναι απόλυτα αληθείς ή δεν είναι απόλυτα αληθείς.</a:t>
            </a:r>
          </a:p>
          <a:p>
            <a:pPr marL="0" indent="0">
              <a:buNone/>
            </a:pPr>
            <a:r>
              <a:rPr lang="el-GR" dirty="0"/>
              <a:t> </a:t>
            </a:r>
          </a:p>
          <a:p>
            <a:r>
              <a:rPr lang="el-GR" dirty="0"/>
              <a:t>Στον κόσμο της εμπειρίας δεν είναι ποτέ απολύτως αληθείς και απολύτως ψευδείς.</a:t>
            </a:r>
          </a:p>
          <a:p>
            <a:endParaRPr lang="el-GR" dirty="0"/>
          </a:p>
          <a:p>
            <a:r>
              <a:rPr lang="el-GR" dirty="0"/>
              <a:t>Γνωσιολογία</a:t>
            </a:r>
          </a:p>
          <a:p>
            <a:r>
              <a:rPr lang="el-GR" dirty="0"/>
              <a:t>Ο νους είναι κράμα φωτεινού και σκοτεινού στοιχείου.</a:t>
            </a:r>
          </a:p>
          <a:p>
            <a:r>
              <a:rPr lang="el-GR" dirty="0"/>
              <a:t> Η ανάμειξη δε γίνεται πάντα με την ίδια αναλογία.</a:t>
            </a:r>
          </a:p>
          <a:p>
            <a:r>
              <a:rPr lang="el-GR" dirty="0"/>
              <a:t> Άλλοτε υπερτερεί το φως, άλλοτε το σκοτάδι.</a:t>
            </a:r>
          </a:p>
          <a:p>
            <a:r>
              <a:rPr lang="el-GR" dirty="0"/>
              <a:t> Δύναμη και αδυναμία της σκέψης.</a:t>
            </a:r>
          </a:p>
          <a:p>
            <a:endParaRPr lang="el-GR" dirty="0"/>
          </a:p>
        </p:txBody>
      </p:sp>
    </p:spTree>
    <p:extLst>
      <p:ext uri="{BB962C8B-B14F-4D97-AF65-F5344CB8AC3E}">
        <p14:creationId xmlns:p14="http://schemas.microsoft.com/office/powerpoint/2010/main" val="2953520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ΔΡΟΜΟΣ ΤΗΣ ΠΛΑΝΗΣ</a:t>
            </a:r>
          </a:p>
        </p:txBody>
      </p:sp>
      <p:sp>
        <p:nvSpPr>
          <p:cNvPr id="3" name="Θέση περιεχομένου 2"/>
          <p:cNvSpPr>
            <a:spLocks noGrp="1"/>
          </p:cNvSpPr>
          <p:nvPr>
            <p:ph idx="1"/>
          </p:nvPr>
        </p:nvSpPr>
        <p:spPr/>
        <p:txBody>
          <a:bodyPr/>
          <a:lstStyle/>
          <a:p>
            <a:endParaRPr lang="el-GR" dirty="0" smtClean="0"/>
          </a:p>
          <a:p>
            <a:r>
              <a:rPr lang="el-GR" dirty="0" smtClean="0"/>
              <a:t>Απλά </a:t>
            </a:r>
            <a:r>
              <a:rPr lang="el-GR" dirty="0"/>
              <a:t>ονόματα</a:t>
            </a:r>
          </a:p>
          <a:p>
            <a:r>
              <a:rPr lang="el-GR" dirty="0"/>
              <a:t>Φαινόμενα- πραγματικότητα</a:t>
            </a:r>
          </a:p>
          <a:p>
            <a:r>
              <a:rPr lang="el-GR" dirty="0" smtClean="0"/>
              <a:t>Το </a:t>
            </a:r>
            <a:r>
              <a:rPr lang="el-GR" dirty="0"/>
              <a:t>παν είναι γεμάτο </a:t>
            </a:r>
            <a:r>
              <a:rPr lang="el-GR" dirty="0" smtClean="0"/>
              <a:t>ον</a:t>
            </a:r>
            <a:endParaRPr lang="el-GR" dirty="0"/>
          </a:p>
          <a:p>
            <a:r>
              <a:rPr lang="el-GR" dirty="0"/>
              <a:t>Β8 </a:t>
            </a:r>
            <a:r>
              <a:rPr lang="el-GR" sz="3200" i="1" dirty="0" err="1">
                <a:latin typeface="GFS Porson" panose="02000000000000000000" pitchFamily="50" charset="-95"/>
              </a:rPr>
              <a:t>πᾶν</a:t>
            </a:r>
            <a:r>
              <a:rPr lang="el-GR" sz="3200" i="1" dirty="0">
                <a:latin typeface="GFS Porson" panose="02000000000000000000" pitchFamily="50" charset="-95"/>
              </a:rPr>
              <a:t> </a:t>
            </a:r>
            <a:r>
              <a:rPr lang="el-GR" sz="3200" i="1" dirty="0" err="1">
                <a:latin typeface="GFS Porson" panose="02000000000000000000" pitchFamily="50" charset="-95"/>
              </a:rPr>
              <a:t>δ΄ἔμπλεον</a:t>
            </a:r>
            <a:r>
              <a:rPr lang="el-GR" sz="3200" i="1" dirty="0">
                <a:latin typeface="GFS Porson" panose="02000000000000000000" pitchFamily="50" charset="-95"/>
              </a:rPr>
              <a:t> </a:t>
            </a:r>
            <a:r>
              <a:rPr lang="el-GR" sz="3200" i="1" dirty="0" err="1">
                <a:latin typeface="GFS Porson" panose="02000000000000000000" pitchFamily="50" charset="-95"/>
              </a:rPr>
              <a:t>ἐστι</a:t>
            </a:r>
            <a:r>
              <a:rPr lang="el-GR" sz="3200" i="1" dirty="0">
                <a:latin typeface="GFS Porson" panose="02000000000000000000" pitchFamily="50" charset="-95"/>
              </a:rPr>
              <a:t> </a:t>
            </a:r>
            <a:r>
              <a:rPr lang="el-GR" sz="3200" i="1" dirty="0" err="1" smtClean="0">
                <a:latin typeface="GFS Porson" panose="02000000000000000000" pitchFamily="50" charset="-95"/>
              </a:rPr>
              <a:t>ἐόντος</a:t>
            </a:r>
            <a:r>
              <a:rPr lang="el-GR" sz="3200" i="1" dirty="0" smtClean="0">
                <a:latin typeface="GFS Porson" panose="02000000000000000000" pitchFamily="50" charset="-95"/>
              </a:rPr>
              <a:t>.</a:t>
            </a:r>
            <a:endParaRPr lang="el-GR" sz="3200" i="1" dirty="0">
              <a:latin typeface="GFS Porson" panose="02000000000000000000" pitchFamily="50" charset="-95"/>
            </a:endParaRPr>
          </a:p>
          <a:p>
            <a:r>
              <a:rPr lang="el-GR" dirty="0"/>
              <a:t>Β9 </a:t>
            </a:r>
            <a:r>
              <a:rPr lang="el-GR" sz="3600" i="1" dirty="0" err="1">
                <a:latin typeface="GFS Porson" panose="02000000000000000000" pitchFamily="50" charset="-95"/>
              </a:rPr>
              <a:t>πᾶν</a:t>
            </a:r>
            <a:r>
              <a:rPr lang="el-GR" sz="3600" i="1" dirty="0">
                <a:latin typeface="GFS Porson" panose="02000000000000000000" pitchFamily="50" charset="-95"/>
              </a:rPr>
              <a:t> πλέον </a:t>
            </a:r>
            <a:r>
              <a:rPr lang="el-GR" sz="3600" i="1" dirty="0" err="1">
                <a:latin typeface="GFS Porson" panose="02000000000000000000" pitchFamily="50" charset="-95"/>
              </a:rPr>
              <a:t>ἐστὶν</a:t>
            </a:r>
            <a:r>
              <a:rPr lang="el-GR" sz="3600" i="1" dirty="0">
                <a:latin typeface="GFS Porson" panose="02000000000000000000" pitchFamily="50" charset="-95"/>
              </a:rPr>
              <a:t> </a:t>
            </a:r>
            <a:r>
              <a:rPr lang="el-GR" sz="3600" i="1" dirty="0" err="1">
                <a:latin typeface="GFS Porson" panose="02000000000000000000" pitchFamily="50" charset="-95"/>
              </a:rPr>
              <a:t>ὁμοῦ</a:t>
            </a:r>
            <a:r>
              <a:rPr lang="el-GR" sz="3600" i="1" dirty="0">
                <a:latin typeface="GFS Porson" panose="02000000000000000000" pitchFamily="50" charset="-95"/>
              </a:rPr>
              <a:t> </a:t>
            </a:r>
            <a:r>
              <a:rPr lang="el-GR" sz="3600" i="1" dirty="0" err="1">
                <a:latin typeface="GFS Porson" panose="02000000000000000000" pitchFamily="50" charset="-95"/>
              </a:rPr>
              <a:t>φάεος</a:t>
            </a:r>
            <a:r>
              <a:rPr lang="el-GR" sz="3600" i="1" dirty="0">
                <a:latin typeface="GFS Porson" panose="02000000000000000000" pitchFamily="50" charset="-95"/>
              </a:rPr>
              <a:t> </a:t>
            </a:r>
            <a:r>
              <a:rPr lang="el-GR" sz="3600" i="1" dirty="0" err="1">
                <a:latin typeface="GFS Porson" panose="02000000000000000000" pitchFamily="50" charset="-95"/>
              </a:rPr>
              <a:t>καὶ</a:t>
            </a:r>
            <a:r>
              <a:rPr lang="el-GR" sz="3600" i="1" dirty="0">
                <a:latin typeface="GFS Porson" panose="02000000000000000000" pitchFamily="50" charset="-95"/>
              </a:rPr>
              <a:t> </a:t>
            </a:r>
            <a:r>
              <a:rPr lang="el-GR" sz="3600" i="1" dirty="0" err="1" smtClean="0">
                <a:latin typeface="GFS Porson" panose="02000000000000000000" pitchFamily="50" charset="-95"/>
              </a:rPr>
              <a:t>νυκτὸς</a:t>
            </a:r>
            <a:r>
              <a:rPr lang="el-GR" sz="3600" i="1" dirty="0" smtClean="0">
                <a:latin typeface="GFS Porson" panose="02000000000000000000" pitchFamily="50" charset="-95"/>
              </a:rPr>
              <a:t>.</a:t>
            </a:r>
            <a:endParaRPr lang="el-GR" sz="3600" i="1" dirty="0">
              <a:latin typeface="GFS Porson" panose="02000000000000000000" pitchFamily="50" charset="-95"/>
            </a:endParaRPr>
          </a:p>
          <a:p>
            <a:r>
              <a:rPr lang="el-GR" dirty="0"/>
              <a:t>Το παν είναι γεμάτο φως και νύκτα</a:t>
            </a:r>
          </a:p>
          <a:p>
            <a:r>
              <a:rPr lang="el-GR" dirty="0"/>
              <a:t>Όλα τα φυσικά </a:t>
            </a:r>
            <a:r>
              <a:rPr lang="el-GR" dirty="0" smtClean="0"/>
              <a:t>φαινόμενα είναι </a:t>
            </a:r>
            <a:r>
              <a:rPr lang="el-GR" dirty="0"/>
              <a:t>εκδηλώσεις του αντιθετικού ζεύγους  φως και νύκτα</a:t>
            </a:r>
          </a:p>
          <a:p>
            <a:endParaRPr lang="el-GR" dirty="0"/>
          </a:p>
        </p:txBody>
      </p:sp>
    </p:spTree>
    <p:extLst>
      <p:ext uri="{BB962C8B-B14F-4D97-AF65-F5344CB8AC3E}">
        <p14:creationId xmlns:p14="http://schemas.microsoft.com/office/powerpoint/2010/main" val="2566611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idx="1"/>
          </p:nvPr>
        </p:nvPicPr>
        <p:blipFill>
          <a:blip r:embed="rId2"/>
          <a:stretch>
            <a:fillRect/>
          </a:stretch>
        </p:blipFill>
        <p:spPr>
          <a:xfrm>
            <a:off x="825180" y="0"/>
            <a:ext cx="9287007" cy="6858000"/>
          </a:xfrm>
          <a:prstGeom prst="rect">
            <a:avLst/>
          </a:prstGeom>
        </p:spPr>
      </p:pic>
    </p:spTree>
    <p:extLst>
      <p:ext uri="{BB962C8B-B14F-4D97-AF65-F5344CB8AC3E}">
        <p14:creationId xmlns:p14="http://schemas.microsoft.com/office/powerpoint/2010/main" val="3700735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Θέση περιεχομένου 2"/>
          <p:cNvPicPr>
            <a:picLocks noGrp="1" noChangeAspect="1"/>
          </p:cNvPicPr>
          <p:nvPr>
            <p:ph idx="1"/>
          </p:nvPr>
        </p:nvPicPr>
        <p:blipFill>
          <a:blip r:embed="rId2"/>
          <a:stretch>
            <a:fillRect/>
          </a:stretch>
        </p:blipFill>
        <p:spPr>
          <a:xfrm>
            <a:off x="650228" y="228599"/>
            <a:ext cx="10228442" cy="6178957"/>
          </a:xfrm>
          <a:prstGeom prst="rect">
            <a:avLst/>
          </a:prstGeom>
        </p:spPr>
      </p:pic>
    </p:spTree>
    <p:extLst>
      <p:ext uri="{BB962C8B-B14F-4D97-AF65-F5344CB8AC3E}">
        <p14:creationId xmlns:p14="http://schemas.microsoft.com/office/powerpoint/2010/main" val="3424652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ΓΝΩΣΙΟΛΟΓΙΑ</a:t>
            </a:r>
            <a:br>
              <a:rPr lang="el-GR" dirty="0" smtClean="0"/>
            </a:br>
            <a:r>
              <a:rPr lang="en-US" sz="1200" dirty="0">
                <a:hlinkClick r:id="rId2"/>
              </a:rPr>
              <a:t>http://www.greek-language.gr/digitalResources/ancient_greek/anthology/literature/browse.html?text_id=126</a:t>
            </a:r>
            <a:endParaRPr lang="el-GR" sz="1200" dirty="0"/>
          </a:p>
        </p:txBody>
      </p:sp>
      <p:sp>
        <p:nvSpPr>
          <p:cNvPr id="3" name="Θέση περιεχομένου 2"/>
          <p:cNvSpPr>
            <a:spLocks noGrp="1"/>
          </p:cNvSpPr>
          <p:nvPr>
            <p:ph idx="1"/>
          </p:nvPr>
        </p:nvSpPr>
        <p:spPr>
          <a:xfrm>
            <a:off x="820272" y="1748118"/>
            <a:ext cx="9229582" cy="4500281"/>
          </a:xfrm>
        </p:spPr>
        <p:txBody>
          <a:bodyPr>
            <a:normAutofit fontScale="77500" lnSpcReduction="20000"/>
          </a:bodyPr>
          <a:lstStyle/>
          <a:p>
            <a:r>
              <a:rPr lang="el-GR" dirty="0"/>
              <a:t>ΓΝΏΜΗ </a:t>
            </a:r>
          </a:p>
          <a:p>
            <a:r>
              <a:rPr lang="el-GR" dirty="0"/>
              <a:t>Φως και νύκτα </a:t>
            </a:r>
            <a:r>
              <a:rPr lang="el-GR" dirty="0" smtClean="0"/>
              <a:t>(φράση: έχεις </a:t>
            </a:r>
            <a:r>
              <a:rPr lang="el-GR" dirty="0"/>
              <a:t>μεσάνυκτα)</a:t>
            </a:r>
          </a:p>
          <a:p>
            <a:r>
              <a:rPr lang="el-GR" dirty="0"/>
              <a:t>Δακτύλιοι φωτός και σκότους</a:t>
            </a:r>
          </a:p>
          <a:p>
            <a:r>
              <a:rPr lang="el-GR" dirty="0"/>
              <a:t>Γνωσιολογικό μοντέλο (όραση). Με τα μάτια σου μπορείς να δεις όσα είναι παρόντα. Τα απόντα με το νου, άρα είναι παρόντα</a:t>
            </a:r>
            <a:r>
              <a:rPr lang="el-GR" dirty="0" smtClean="0"/>
              <a:t>, μόνο </a:t>
            </a:r>
            <a:r>
              <a:rPr lang="el-GR" dirty="0"/>
              <a:t>που δεν τα βλέπεις με τις αισθήσεις.</a:t>
            </a:r>
          </a:p>
          <a:p>
            <a:r>
              <a:rPr lang="el-GR" dirty="0"/>
              <a:t>Παρουσία, απουσία (ενότητα όντος, κόσμου)</a:t>
            </a:r>
          </a:p>
          <a:p>
            <a:r>
              <a:rPr lang="el-GR" dirty="0" smtClean="0"/>
              <a:t>Το </a:t>
            </a:r>
            <a:r>
              <a:rPr lang="el-GR" dirty="0"/>
              <a:t>γίγνεσθαι και το </a:t>
            </a:r>
            <a:r>
              <a:rPr lang="el-GR" dirty="0" err="1"/>
              <a:t>φθείρεσθαι</a:t>
            </a:r>
            <a:r>
              <a:rPr lang="el-GR" dirty="0"/>
              <a:t> είναι πλαστά </a:t>
            </a:r>
            <a:r>
              <a:rPr lang="el-GR" dirty="0" smtClean="0"/>
              <a:t>κατασκευάσματα </a:t>
            </a:r>
            <a:r>
              <a:rPr lang="el-GR" dirty="0"/>
              <a:t>της ανθρώπινης </a:t>
            </a:r>
            <a:r>
              <a:rPr lang="el-GR" dirty="0" smtClean="0"/>
              <a:t>γνώμης.</a:t>
            </a:r>
          </a:p>
          <a:p>
            <a:endParaRPr lang="el-GR" dirty="0" smtClean="0"/>
          </a:p>
          <a:p>
            <a:r>
              <a:rPr lang="el-GR" dirty="0"/>
              <a:t>ΟΔΟΙ ΤΗΣ ΓΝΩΣΗΣ ΚΑΙ ΤΗΣ ΠΛΑΝΗΣ</a:t>
            </a:r>
          </a:p>
          <a:p>
            <a:r>
              <a:rPr lang="el-GR" dirty="0"/>
              <a:t>Λόγος και εικόνα στα αποσπάσματα του </a:t>
            </a:r>
            <a:r>
              <a:rPr lang="el-GR" dirty="0" smtClean="0"/>
              <a:t>Παρμενίδη</a:t>
            </a:r>
          </a:p>
          <a:p>
            <a:r>
              <a:rPr lang="en-US" dirty="0">
                <a:hlinkClick r:id="rId3"/>
              </a:rPr>
              <a:t>https://www.cup.gr/book/odi-tis-gnosis-ke-tis-planis</a:t>
            </a:r>
            <a:r>
              <a:rPr lang="en-US" dirty="0" smtClean="0">
                <a:hlinkClick r:id="rId3"/>
              </a:rPr>
              <a:t>/</a:t>
            </a:r>
            <a:endParaRPr lang="el-GR" dirty="0" smtClean="0"/>
          </a:p>
          <a:p>
            <a:endParaRPr lang="el-GR" dirty="0" smtClean="0"/>
          </a:p>
          <a:p>
            <a:r>
              <a:rPr lang="el-GR" dirty="0"/>
              <a:t>Λαμπρινός Πλατυπόδης, </a:t>
            </a:r>
            <a:r>
              <a:rPr lang="el-GR" i="1" dirty="0"/>
              <a:t>Ο Παιδαγωγικός Χαρακτήρας του Ποιήματος του Παρμενίδη</a:t>
            </a:r>
            <a:r>
              <a:rPr lang="el-GR" dirty="0"/>
              <a:t>. </a:t>
            </a:r>
            <a:r>
              <a:rPr lang="en-US" i="1" dirty="0"/>
              <a:t>ERA1</a:t>
            </a:r>
            <a:r>
              <a:rPr lang="el-GR" i="1" dirty="0"/>
              <a:t>1, </a:t>
            </a:r>
            <a:r>
              <a:rPr lang="el-GR" dirty="0"/>
              <a:t>σσ.26-38.</a:t>
            </a:r>
            <a:endParaRPr lang="el-GR" i="1" dirty="0"/>
          </a:p>
          <a:p>
            <a:endParaRPr lang="el-GR" dirty="0"/>
          </a:p>
        </p:txBody>
      </p:sp>
    </p:spTree>
    <p:extLst>
      <p:ext uri="{BB962C8B-B14F-4D97-AF65-F5344CB8AC3E}">
        <p14:creationId xmlns:p14="http://schemas.microsoft.com/office/powerpoint/2010/main" val="671260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9404723" cy="811306"/>
          </a:xfrm>
        </p:spPr>
        <p:txBody>
          <a:bodyPr/>
          <a:lstStyle/>
          <a:p>
            <a:r>
              <a:rPr lang="el-GR" sz="3200" dirty="0"/>
              <a:t>ΞΕΝΟΦΑΝΗΣ Ο ΚΟΛΟΦΩΝΙΟΣ </a:t>
            </a:r>
            <a:r>
              <a:rPr lang="el-GR" sz="3200" dirty="0" smtClean="0"/>
              <a:t>570-480π.Χ.</a:t>
            </a:r>
            <a:br>
              <a:rPr lang="el-GR" sz="3200" dirty="0" smtClean="0"/>
            </a:br>
            <a:r>
              <a:rPr lang="en-US" sz="1800" dirty="0">
                <a:hlinkClick r:id="rId2"/>
              </a:rPr>
              <a:t>http://www.ekivolos.gr/Eisagwgh%20sth%20Filosofia%20tou%20Xenofanh.htm</a:t>
            </a:r>
            <a:r>
              <a:rPr lang="el-GR" sz="2400" dirty="0"/>
              <a:t/>
            </a:r>
            <a:br>
              <a:rPr lang="el-GR" sz="2400" dirty="0"/>
            </a:br>
            <a:endParaRPr lang="el-GR" sz="2400" dirty="0"/>
          </a:p>
        </p:txBody>
      </p:sp>
      <p:sp>
        <p:nvSpPr>
          <p:cNvPr id="3" name="Θέση περιεχομένου 2"/>
          <p:cNvSpPr>
            <a:spLocks noGrp="1"/>
          </p:cNvSpPr>
          <p:nvPr>
            <p:ph idx="1"/>
          </p:nvPr>
        </p:nvSpPr>
        <p:spPr>
          <a:xfrm>
            <a:off x="874060" y="1532964"/>
            <a:ext cx="9175794" cy="4715435"/>
          </a:xfrm>
        </p:spPr>
        <p:txBody>
          <a:bodyPr/>
          <a:lstStyle/>
          <a:p>
            <a:r>
              <a:rPr lang="en-US" dirty="0"/>
              <a:t>B 34 = </a:t>
            </a:r>
            <a:r>
              <a:rPr lang="en-US" dirty="0" err="1"/>
              <a:t>Sextos</a:t>
            </a:r>
            <a:r>
              <a:rPr lang="en-US" dirty="0"/>
              <a:t> </a:t>
            </a:r>
            <a:r>
              <a:rPr lang="en-US" dirty="0" err="1"/>
              <a:t>Empeirikos</a:t>
            </a:r>
            <a:r>
              <a:rPr lang="en-US" dirty="0"/>
              <a:t>, </a:t>
            </a:r>
            <a:r>
              <a:rPr lang="en-US" dirty="0" err="1"/>
              <a:t>Adversus</a:t>
            </a:r>
            <a:r>
              <a:rPr lang="en-US" dirty="0"/>
              <a:t> </a:t>
            </a:r>
            <a:r>
              <a:rPr lang="en-US" dirty="0" err="1"/>
              <a:t>mathematicos</a:t>
            </a:r>
            <a:r>
              <a:rPr lang="en-US" dirty="0"/>
              <a:t>. VII, 49, 110.</a:t>
            </a:r>
          </a:p>
          <a:p>
            <a:endParaRPr lang="el-GR" dirty="0" smtClean="0"/>
          </a:p>
          <a:p>
            <a:pPr marL="0" indent="0">
              <a:buNone/>
            </a:pPr>
            <a:r>
              <a:rPr lang="el-GR" sz="2800" dirty="0" err="1" smtClean="0">
                <a:latin typeface="GFS Porson" panose="02000000000000000000" pitchFamily="50" charset="-95"/>
              </a:rPr>
              <a:t>καὶ</a:t>
            </a:r>
            <a:r>
              <a:rPr lang="el-GR" sz="2800" dirty="0">
                <a:latin typeface="GFS Porson" panose="02000000000000000000" pitchFamily="50" charset="-95"/>
              </a:rPr>
              <a:t> </a:t>
            </a:r>
            <a:r>
              <a:rPr lang="el-GR" sz="2800" dirty="0" err="1">
                <a:latin typeface="GFS Porson" panose="02000000000000000000" pitchFamily="50" charset="-95"/>
              </a:rPr>
              <a:t>τὸ</a:t>
            </a:r>
            <a:r>
              <a:rPr lang="el-GR" sz="2800" dirty="0">
                <a:latin typeface="GFS Porson" panose="02000000000000000000" pitchFamily="50" charset="-95"/>
              </a:rPr>
              <a:t> </a:t>
            </a:r>
            <a:r>
              <a:rPr lang="el-GR" sz="2800" dirty="0" err="1">
                <a:latin typeface="GFS Porson" panose="02000000000000000000" pitchFamily="50" charset="-95"/>
              </a:rPr>
              <a:t>μὲν</a:t>
            </a:r>
            <a:r>
              <a:rPr lang="el-GR" sz="2800" dirty="0">
                <a:latin typeface="GFS Porson" panose="02000000000000000000" pitchFamily="50" charset="-95"/>
              </a:rPr>
              <a:t> </a:t>
            </a:r>
            <a:r>
              <a:rPr lang="el-GR" sz="2800" dirty="0" err="1">
                <a:latin typeface="GFS Porson" panose="02000000000000000000" pitchFamily="50" charset="-95"/>
              </a:rPr>
              <a:t>οὖν</a:t>
            </a:r>
            <a:r>
              <a:rPr lang="el-GR" sz="2800" dirty="0">
                <a:latin typeface="GFS Porson" panose="02000000000000000000" pitchFamily="50" charset="-95"/>
              </a:rPr>
              <a:t> </a:t>
            </a:r>
            <a:r>
              <a:rPr lang="el-GR" sz="2800" dirty="0" err="1">
                <a:latin typeface="GFS Porson" panose="02000000000000000000" pitchFamily="50" charset="-95"/>
              </a:rPr>
              <a:t>σαφὲς</a:t>
            </a:r>
            <a:r>
              <a:rPr lang="el-GR" sz="2800" dirty="0">
                <a:latin typeface="GFS Porson" panose="02000000000000000000" pitchFamily="50" charset="-95"/>
              </a:rPr>
              <a:t> </a:t>
            </a:r>
            <a:r>
              <a:rPr lang="el-GR" sz="2800" dirty="0" err="1">
                <a:latin typeface="GFS Porson" panose="02000000000000000000" pitchFamily="50" charset="-95"/>
              </a:rPr>
              <a:t>οὔτις</a:t>
            </a:r>
            <a:r>
              <a:rPr lang="el-GR" sz="2800" dirty="0">
                <a:latin typeface="GFS Porson" panose="02000000000000000000" pitchFamily="50" charset="-95"/>
              </a:rPr>
              <a:t> </a:t>
            </a:r>
            <a:r>
              <a:rPr lang="el-GR" sz="2800" dirty="0" err="1">
                <a:latin typeface="GFS Porson" panose="02000000000000000000" pitchFamily="50" charset="-95"/>
              </a:rPr>
              <a:t>ἀνὴρ</a:t>
            </a:r>
            <a:r>
              <a:rPr lang="el-GR" sz="2800" dirty="0">
                <a:latin typeface="GFS Porson" panose="02000000000000000000" pitchFamily="50" charset="-95"/>
              </a:rPr>
              <a:t> </a:t>
            </a:r>
            <a:r>
              <a:rPr lang="el-GR" sz="2800" dirty="0" err="1">
                <a:latin typeface="GFS Porson" panose="02000000000000000000" pitchFamily="50" charset="-95"/>
              </a:rPr>
              <a:t>ἴδεν</a:t>
            </a:r>
            <a:r>
              <a:rPr lang="el-GR" sz="2800" dirty="0">
                <a:latin typeface="GFS Porson" panose="02000000000000000000" pitchFamily="50" charset="-95"/>
              </a:rPr>
              <a:t> </a:t>
            </a:r>
            <a:r>
              <a:rPr lang="el-GR" sz="2800" dirty="0" err="1">
                <a:latin typeface="GFS Porson" panose="02000000000000000000" pitchFamily="50" charset="-95"/>
              </a:rPr>
              <a:t>οὐδέ</a:t>
            </a:r>
            <a:r>
              <a:rPr lang="el-GR" sz="2800" dirty="0">
                <a:latin typeface="GFS Porson" panose="02000000000000000000" pitchFamily="50" charset="-95"/>
              </a:rPr>
              <a:t> τις </a:t>
            </a:r>
          </a:p>
          <a:p>
            <a:pPr marL="0" indent="0">
              <a:buNone/>
            </a:pPr>
            <a:r>
              <a:rPr lang="el-GR" sz="2800" dirty="0" err="1" smtClean="0">
                <a:latin typeface="GFS Porson" panose="02000000000000000000" pitchFamily="50" charset="-95"/>
              </a:rPr>
              <a:t>ἔσται</a:t>
            </a:r>
            <a:r>
              <a:rPr lang="el-GR" sz="2800" dirty="0">
                <a:latin typeface="GFS Porson" panose="02000000000000000000" pitchFamily="50" charset="-95"/>
              </a:rPr>
              <a:t> </a:t>
            </a:r>
            <a:r>
              <a:rPr lang="el-GR" sz="2800" dirty="0" err="1">
                <a:latin typeface="GFS Porson" panose="02000000000000000000" pitchFamily="50" charset="-95"/>
              </a:rPr>
              <a:t>εἰδὼς</a:t>
            </a:r>
            <a:r>
              <a:rPr lang="el-GR" sz="2800" dirty="0">
                <a:latin typeface="GFS Porson" panose="02000000000000000000" pitchFamily="50" charset="-95"/>
              </a:rPr>
              <a:t> </a:t>
            </a:r>
            <a:r>
              <a:rPr lang="el-GR" sz="2800" dirty="0" err="1">
                <a:latin typeface="GFS Porson" panose="02000000000000000000" pitchFamily="50" charset="-95"/>
              </a:rPr>
              <a:t>ἀμφὶ</a:t>
            </a:r>
            <a:r>
              <a:rPr lang="el-GR" sz="2800" dirty="0">
                <a:latin typeface="GFS Porson" panose="02000000000000000000" pitchFamily="50" charset="-95"/>
              </a:rPr>
              <a:t> </a:t>
            </a:r>
            <a:r>
              <a:rPr lang="el-GR" sz="2800" dirty="0" err="1">
                <a:latin typeface="GFS Porson" panose="02000000000000000000" pitchFamily="50" charset="-95"/>
              </a:rPr>
              <a:t>θεῶν</a:t>
            </a:r>
            <a:r>
              <a:rPr lang="el-GR" sz="2800" dirty="0">
                <a:latin typeface="GFS Porson" panose="02000000000000000000" pitchFamily="50" charset="-95"/>
              </a:rPr>
              <a:t> τε </a:t>
            </a:r>
            <a:r>
              <a:rPr lang="el-GR" sz="2800" dirty="0" err="1">
                <a:latin typeface="GFS Porson" panose="02000000000000000000" pitchFamily="50" charset="-95"/>
              </a:rPr>
              <a:t>καὶ</a:t>
            </a:r>
            <a:r>
              <a:rPr lang="el-GR" sz="2800" dirty="0">
                <a:latin typeface="GFS Porson" panose="02000000000000000000" pitchFamily="50" charset="-95"/>
              </a:rPr>
              <a:t> </a:t>
            </a:r>
            <a:r>
              <a:rPr lang="el-GR" sz="2800" dirty="0" err="1">
                <a:latin typeface="GFS Porson" panose="02000000000000000000" pitchFamily="50" charset="-95"/>
              </a:rPr>
              <a:t>ἅσσα</a:t>
            </a:r>
            <a:r>
              <a:rPr lang="el-GR" sz="2800" dirty="0">
                <a:latin typeface="GFS Porson" panose="02000000000000000000" pitchFamily="50" charset="-95"/>
              </a:rPr>
              <a:t> </a:t>
            </a:r>
            <a:r>
              <a:rPr lang="el-GR" sz="2800" dirty="0" err="1">
                <a:latin typeface="GFS Porson" panose="02000000000000000000" pitchFamily="50" charset="-95"/>
              </a:rPr>
              <a:t>λέγω</a:t>
            </a:r>
            <a:r>
              <a:rPr lang="el-GR" sz="2800" dirty="0">
                <a:latin typeface="GFS Porson" panose="02000000000000000000" pitchFamily="50" charset="-95"/>
              </a:rPr>
              <a:t> </a:t>
            </a:r>
            <a:r>
              <a:rPr lang="el-GR" sz="2800" dirty="0" err="1">
                <a:latin typeface="GFS Porson" panose="02000000000000000000" pitchFamily="50" charset="-95"/>
              </a:rPr>
              <a:t>περὶ</a:t>
            </a:r>
            <a:r>
              <a:rPr lang="el-GR" sz="2800" dirty="0">
                <a:latin typeface="GFS Porson" panose="02000000000000000000" pitchFamily="50" charset="-95"/>
              </a:rPr>
              <a:t> </a:t>
            </a:r>
          </a:p>
          <a:p>
            <a:pPr marL="0" indent="0">
              <a:buNone/>
            </a:pPr>
            <a:r>
              <a:rPr lang="el-GR" sz="2800" dirty="0" err="1">
                <a:latin typeface="GFS Porson" panose="02000000000000000000" pitchFamily="50" charset="-95"/>
              </a:rPr>
              <a:t>πάντων</a:t>
            </a:r>
            <a:r>
              <a:rPr lang="el-GR" sz="2800" dirty="0">
                <a:latin typeface="GFS Porson" panose="02000000000000000000" pitchFamily="50" charset="-95"/>
              </a:rPr>
              <a:t>· </a:t>
            </a:r>
            <a:r>
              <a:rPr lang="el-GR" sz="2800" dirty="0" err="1">
                <a:latin typeface="GFS Porson" panose="02000000000000000000" pitchFamily="50" charset="-95"/>
              </a:rPr>
              <a:t>εἰ</a:t>
            </a:r>
            <a:r>
              <a:rPr lang="el-GR" sz="2800" dirty="0">
                <a:latin typeface="GFS Porson" panose="02000000000000000000" pitchFamily="50" charset="-95"/>
              </a:rPr>
              <a:t> </a:t>
            </a:r>
            <a:r>
              <a:rPr lang="el-GR" sz="2800" dirty="0" err="1">
                <a:latin typeface="GFS Porson" panose="02000000000000000000" pitchFamily="50" charset="-95"/>
              </a:rPr>
              <a:t>γὰρ</a:t>
            </a:r>
            <a:r>
              <a:rPr lang="el-GR" sz="2800" dirty="0">
                <a:latin typeface="GFS Porson" panose="02000000000000000000" pitchFamily="50" charset="-95"/>
              </a:rPr>
              <a:t> </a:t>
            </a:r>
            <a:r>
              <a:rPr lang="el-GR" sz="2800" dirty="0" err="1">
                <a:latin typeface="GFS Porson" panose="02000000000000000000" pitchFamily="50" charset="-95"/>
              </a:rPr>
              <a:t>καὶ</a:t>
            </a:r>
            <a:r>
              <a:rPr lang="el-GR" sz="2800" dirty="0">
                <a:latin typeface="GFS Porson" panose="02000000000000000000" pitchFamily="50" charset="-95"/>
              </a:rPr>
              <a:t> </a:t>
            </a:r>
            <a:r>
              <a:rPr lang="el-GR" sz="2800" dirty="0" err="1">
                <a:latin typeface="GFS Porson" panose="02000000000000000000" pitchFamily="50" charset="-95"/>
              </a:rPr>
              <a:t>τὰ</a:t>
            </a:r>
            <a:r>
              <a:rPr lang="el-GR" sz="2800" dirty="0">
                <a:latin typeface="GFS Porson" panose="02000000000000000000" pitchFamily="50" charset="-95"/>
              </a:rPr>
              <a:t> </a:t>
            </a:r>
            <a:r>
              <a:rPr lang="el-GR" sz="2800" dirty="0" err="1">
                <a:latin typeface="GFS Porson" panose="02000000000000000000" pitchFamily="50" charset="-95"/>
              </a:rPr>
              <a:t>μάλιστα</a:t>
            </a:r>
            <a:r>
              <a:rPr lang="el-GR" sz="2800" dirty="0">
                <a:latin typeface="GFS Porson" panose="02000000000000000000" pitchFamily="50" charset="-95"/>
              </a:rPr>
              <a:t> </a:t>
            </a:r>
            <a:r>
              <a:rPr lang="el-GR" sz="2800" dirty="0" err="1">
                <a:latin typeface="GFS Porson" panose="02000000000000000000" pitchFamily="50" charset="-95"/>
              </a:rPr>
              <a:t>τύχοι</a:t>
            </a:r>
            <a:r>
              <a:rPr lang="el-GR" sz="2800" dirty="0">
                <a:latin typeface="GFS Porson" panose="02000000000000000000" pitchFamily="50" charset="-95"/>
              </a:rPr>
              <a:t> </a:t>
            </a:r>
            <a:r>
              <a:rPr lang="el-GR" sz="2800" dirty="0" err="1">
                <a:latin typeface="GFS Porson" panose="02000000000000000000" pitchFamily="50" charset="-95"/>
              </a:rPr>
              <a:t>τετελεσμένον</a:t>
            </a:r>
            <a:r>
              <a:rPr lang="el-GR" sz="2800" dirty="0">
                <a:latin typeface="GFS Porson" panose="02000000000000000000" pitchFamily="50" charset="-95"/>
              </a:rPr>
              <a:t> </a:t>
            </a:r>
          </a:p>
          <a:p>
            <a:pPr marL="0" indent="0">
              <a:buNone/>
            </a:pPr>
            <a:r>
              <a:rPr lang="el-GR" sz="2800" dirty="0" err="1">
                <a:latin typeface="GFS Porson" panose="02000000000000000000" pitchFamily="50" charset="-95"/>
              </a:rPr>
              <a:t>εἰπών</a:t>
            </a:r>
            <a:r>
              <a:rPr lang="el-GR" sz="2800" dirty="0">
                <a:latin typeface="GFS Porson" panose="02000000000000000000" pitchFamily="50" charset="-95"/>
              </a:rPr>
              <a:t>, </a:t>
            </a:r>
            <a:r>
              <a:rPr lang="el-GR" sz="2800" dirty="0" err="1">
                <a:latin typeface="GFS Porson" panose="02000000000000000000" pitchFamily="50" charset="-95"/>
              </a:rPr>
              <a:t>αὐτὸς</a:t>
            </a:r>
            <a:r>
              <a:rPr lang="el-GR" sz="2800" dirty="0">
                <a:latin typeface="GFS Porson" panose="02000000000000000000" pitchFamily="50" charset="-95"/>
              </a:rPr>
              <a:t> </a:t>
            </a:r>
            <a:r>
              <a:rPr lang="el-GR" sz="2800" dirty="0" err="1">
                <a:latin typeface="GFS Porson" panose="02000000000000000000" pitchFamily="50" charset="-95"/>
              </a:rPr>
              <a:t>ὅμως</a:t>
            </a:r>
            <a:r>
              <a:rPr lang="el-GR" sz="2800" dirty="0">
                <a:latin typeface="GFS Porson" panose="02000000000000000000" pitchFamily="50" charset="-95"/>
              </a:rPr>
              <a:t> </a:t>
            </a:r>
            <a:r>
              <a:rPr lang="el-GR" sz="2800" dirty="0" err="1">
                <a:latin typeface="GFS Porson" panose="02000000000000000000" pitchFamily="50" charset="-95"/>
              </a:rPr>
              <a:t>οὐκ</a:t>
            </a:r>
            <a:r>
              <a:rPr lang="el-GR" sz="2800" dirty="0">
                <a:latin typeface="GFS Porson" panose="02000000000000000000" pitchFamily="50" charset="-95"/>
              </a:rPr>
              <a:t> </a:t>
            </a:r>
            <a:r>
              <a:rPr lang="el-GR" sz="2800" dirty="0" err="1">
                <a:latin typeface="GFS Porson" panose="02000000000000000000" pitchFamily="50" charset="-95"/>
              </a:rPr>
              <a:t>οἶδε</a:t>
            </a:r>
            <a:r>
              <a:rPr lang="el-GR" sz="2800" dirty="0">
                <a:latin typeface="GFS Porson" panose="02000000000000000000" pitchFamily="50" charset="-95"/>
              </a:rPr>
              <a:t>· </a:t>
            </a:r>
            <a:r>
              <a:rPr lang="el-GR" sz="2800" dirty="0" err="1">
                <a:latin typeface="GFS Porson" panose="02000000000000000000" pitchFamily="50" charset="-95"/>
              </a:rPr>
              <a:t>δόκος</a:t>
            </a:r>
            <a:r>
              <a:rPr lang="el-GR" sz="2800" dirty="0">
                <a:latin typeface="GFS Porson" panose="02000000000000000000" pitchFamily="50" charset="-95"/>
              </a:rPr>
              <a:t> δ᾿ </a:t>
            </a:r>
            <a:r>
              <a:rPr lang="el-GR" sz="2800" dirty="0" err="1">
                <a:latin typeface="GFS Porson" panose="02000000000000000000" pitchFamily="50" charset="-95"/>
              </a:rPr>
              <a:t>ἐπὶ</a:t>
            </a:r>
            <a:r>
              <a:rPr lang="el-GR" sz="2800" dirty="0">
                <a:latin typeface="GFS Porson" panose="02000000000000000000" pitchFamily="50" charset="-95"/>
              </a:rPr>
              <a:t> </a:t>
            </a:r>
            <a:r>
              <a:rPr lang="el-GR" sz="2800" dirty="0" err="1">
                <a:latin typeface="GFS Porson" panose="02000000000000000000" pitchFamily="50" charset="-95"/>
              </a:rPr>
              <a:t>πᾶσι</a:t>
            </a:r>
            <a:r>
              <a:rPr lang="el-GR" sz="2800" dirty="0">
                <a:latin typeface="GFS Porson" panose="02000000000000000000" pitchFamily="50" charset="-95"/>
              </a:rPr>
              <a:t> </a:t>
            </a:r>
            <a:r>
              <a:rPr lang="el-GR" sz="2800" dirty="0" err="1" smtClean="0">
                <a:latin typeface="GFS Porson" panose="02000000000000000000" pitchFamily="50" charset="-95"/>
              </a:rPr>
              <a:t>τέτυκται</a:t>
            </a:r>
            <a:r>
              <a:rPr lang="el-GR" sz="2800" dirty="0">
                <a:latin typeface="GFS Porson" panose="02000000000000000000" pitchFamily="50" charset="-95"/>
              </a:rPr>
              <a:t>. </a:t>
            </a:r>
          </a:p>
          <a:p>
            <a:pPr algn="just"/>
            <a:r>
              <a:rPr lang="el-GR" altLang="el-GR" b="1" dirty="0"/>
              <a:t>[</a:t>
            </a:r>
            <a:r>
              <a:rPr lang="el-GR" altLang="el-GR" dirty="0" smtClean="0"/>
              <a:t>Και </a:t>
            </a:r>
            <a:r>
              <a:rPr lang="el-GR" altLang="el-GR" dirty="0"/>
              <a:t>την πλήρη αλήθεια κανείς άνθρωπος δεν γνωρίζει ούτε θα υπάρξει κάποιος ο οποίος θα γνωρίσει την αλήθεια για τους θεούς και για όλα τα οποία μιλώ· διότι και αν συμβεί να πει κάτι το απόλυτα αληθές τούτο δεν το γνωρίζει· αλλά η δοξασία υπάρχει δια της τύχης  σε όλα τα </a:t>
            </a:r>
            <a:r>
              <a:rPr lang="el-GR" altLang="el-GR" dirty="0" smtClean="0"/>
              <a:t>όντα].</a:t>
            </a:r>
            <a:endParaRPr lang="el-GR" altLang="el-GR" dirty="0"/>
          </a:p>
          <a:p>
            <a:endParaRPr lang="el-GR" dirty="0"/>
          </a:p>
        </p:txBody>
      </p:sp>
    </p:spTree>
    <p:extLst>
      <p:ext uri="{BB962C8B-B14F-4D97-AF65-F5344CB8AC3E}">
        <p14:creationId xmlns:p14="http://schemas.microsoft.com/office/powerpoint/2010/main" val="32314656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1685</TotalTime>
  <Words>673</Words>
  <Application>Microsoft Office PowerPoint</Application>
  <PresentationFormat>Ευρεία οθόνη</PresentationFormat>
  <Paragraphs>97</Paragraphs>
  <Slides>16</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16</vt:i4>
      </vt:variant>
    </vt:vector>
  </HeadingPairs>
  <TitlesOfParts>
    <vt:vector size="23" baseType="lpstr">
      <vt:lpstr>Arial</vt:lpstr>
      <vt:lpstr>Athena Unicode</vt:lpstr>
      <vt:lpstr>Century Gothic</vt:lpstr>
      <vt:lpstr>Georgia</vt:lpstr>
      <vt:lpstr>GFS Porson</vt:lpstr>
      <vt:lpstr>Wingdings 3</vt:lpstr>
      <vt:lpstr>Ιόν</vt:lpstr>
      <vt:lpstr>    ΦΙΛΟΣΟΦΙΑ ΤΗΣ ΠΑΙΔΕΙΑΣ  ΠΙΣ, Β’ Εξάμηνο  </vt:lpstr>
      <vt:lpstr>ΘΕΩΡΙΑ ΚΑΙ ΦΙΛΟΣΟΦΙΑ ΤΗΣ ΠΑΙΔΕΙΑΣ Γεώργιος Χ. Κουμάκης</vt:lpstr>
      <vt:lpstr>ΠΑΡΜΕΝΙΔΗΣ 480/515Π.χ http://www.takiskoufopoulos.net/Biblia/Parmenidis.pdf</vt:lpstr>
      <vt:lpstr>Παρουσίαση του PowerPoint</vt:lpstr>
      <vt:lpstr>Ο ΔΡΟΜΟΣ ΤΗΣ ΠΛΑΝΗΣ</vt:lpstr>
      <vt:lpstr>Παρουσίαση του PowerPoint</vt:lpstr>
      <vt:lpstr>Παρουσίαση του PowerPoint</vt:lpstr>
      <vt:lpstr>ΓΝΩΣΙΟΛΟΓΙΑ http://www.greek-language.gr/digitalResources/ancient_greek/anthology/literature/browse.html?text_id=126</vt:lpstr>
      <vt:lpstr>ΞΕΝΟΦΑΝΗΣ Ο ΚΟΛΟΦΩΝΙΟΣ 570-480π.Χ. http://www.ekivolos.gr/Eisagwgh%20sth%20Filosofia%20tou%20Xenofanh.htm </vt:lpstr>
      <vt:lpstr>ΞΕΝΟΦΑΝΗΣ http://www.ethics.gr/content.php?id=29 </vt:lpstr>
      <vt:lpstr>ΠΥΘΑΓΟΡΕΙΟΙ/ ΠΥΘΑΓΟΡΑΣ</vt:lpstr>
      <vt:lpstr>Παρουσίαση του PowerPoint</vt:lpstr>
      <vt:lpstr>ΔΗΜΟΚΡΙΤΟΣ 460 π.Χ  http://www.greek-language.gr/digitalResources/ancient_greek/anthology/literature/browse.html?text_id=135 </vt:lpstr>
      <vt:lpstr>Παρουσίαση του PowerPoint</vt:lpstr>
      <vt:lpstr>ΙΣΤΟΤΟΠΟΙ</vt:lpstr>
      <vt:lpstr>Ερωτήσεις</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ΦΙΛΟΣΟΦΙΑ ΤΗΣ ΠΑΙΔΕΙΑΣ ΠΙΣ, Β’ Εξάμηνο 2019-2020</dc:title>
  <dc:creator>Λαμπρινός Πλατυπόδης</dc:creator>
  <cp:lastModifiedBy>Λογαριασμός Microsoft</cp:lastModifiedBy>
  <cp:revision>41</cp:revision>
  <dcterms:created xsi:type="dcterms:W3CDTF">2020-03-20T09:33:46Z</dcterms:created>
  <dcterms:modified xsi:type="dcterms:W3CDTF">2025-03-26T09:07:43Z</dcterms:modified>
</cp:coreProperties>
</file>