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3" r:id="rId5"/>
    <p:sldId id="284" r:id="rId6"/>
    <p:sldId id="285" r:id="rId7"/>
    <p:sldId id="286" r:id="rId8"/>
    <p:sldId id="287" r:id="rId9"/>
    <p:sldId id="259" r:id="rId10"/>
    <p:sldId id="267" r:id="rId11"/>
    <p:sldId id="268" r:id="rId12"/>
    <p:sldId id="269" r:id="rId13"/>
    <p:sldId id="270" r:id="rId14"/>
    <p:sldId id="271" r:id="rId15"/>
    <p:sldId id="272" r:id="rId16"/>
    <p:sldId id="273" r:id="rId17"/>
    <p:sldId id="274" r:id="rId18"/>
    <p:sldId id="275" r:id="rId19"/>
    <p:sldId id="276" r:id="rId20"/>
    <p:sldId id="277" r:id="rId21"/>
    <p:sldId id="260" r:id="rId22"/>
    <p:sldId id="261" r:id="rId23"/>
    <p:sldId id="262" r:id="rId24"/>
    <p:sldId id="263" r:id="rId25"/>
    <p:sldId id="265" r:id="rId26"/>
    <p:sldId id="266" r:id="rId27"/>
    <p:sldId id="278" r:id="rId28"/>
    <p:sldId id="279" r:id="rId29"/>
    <p:sldId id="280" r:id="rId30"/>
    <p:sldId id="281" r:id="rId31"/>
    <p:sldId id="282" r:id="rId3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061" autoAdjust="0"/>
    <p:restoredTop sz="94660"/>
  </p:normalViewPr>
  <p:slideViewPr>
    <p:cSldViewPr snapToGrid="0">
      <p:cViewPr>
        <p:scale>
          <a:sx n="100" d="100"/>
          <a:sy n="100" d="100"/>
        </p:scale>
        <p:origin x="588"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17238847-DA5C-4D31-B7FC-BFB6BCFC959C}"/>
    <pc:docChg chg="custSel modSld">
      <pc:chgData name="MARIA KARAMPELIA" userId="9dfcc2cac66bf474" providerId="LiveId" clId="{17238847-DA5C-4D31-B7FC-BFB6BCFC959C}" dt="2024-10-22T11:38:49.534" v="55" actId="255"/>
      <pc:docMkLst>
        <pc:docMk/>
      </pc:docMkLst>
      <pc:sldChg chg="modSp mod">
        <pc:chgData name="MARIA KARAMPELIA" userId="9dfcc2cac66bf474" providerId="LiveId" clId="{17238847-DA5C-4D31-B7FC-BFB6BCFC959C}" dt="2024-10-22T11:14:45.511" v="1" actId="115"/>
        <pc:sldMkLst>
          <pc:docMk/>
          <pc:sldMk cId="2894823582" sldId="258"/>
        </pc:sldMkLst>
        <pc:spChg chg="mod">
          <ac:chgData name="MARIA KARAMPELIA" userId="9dfcc2cac66bf474" providerId="LiveId" clId="{17238847-DA5C-4D31-B7FC-BFB6BCFC959C}" dt="2024-10-22T11:14:45.511" v="1" actId="115"/>
          <ac:spMkLst>
            <pc:docMk/>
            <pc:sldMk cId="2894823582" sldId="258"/>
            <ac:spMk id="3" creationId="{CBB56C5F-61B3-9E2A-448A-4187F1C19D98}"/>
          </ac:spMkLst>
        </pc:spChg>
      </pc:sldChg>
      <pc:sldChg chg="modSp mod">
        <pc:chgData name="MARIA KARAMPELIA" userId="9dfcc2cac66bf474" providerId="LiveId" clId="{17238847-DA5C-4D31-B7FC-BFB6BCFC959C}" dt="2024-10-22T11:20:27.941" v="38" actId="20577"/>
        <pc:sldMkLst>
          <pc:docMk/>
          <pc:sldMk cId="3597780061" sldId="259"/>
        </pc:sldMkLst>
        <pc:spChg chg="mod">
          <ac:chgData name="MARIA KARAMPELIA" userId="9dfcc2cac66bf474" providerId="LiveId" clId="{17238847-DA5C-4D31-B7FC-BFB6BCFC959C}" dt="2024-10-22T11:20:27.941" v="38" actId="20577"/>
          <ac:spMkLst>
            <pc:docMk/>
            <pc:sldMk cId="3597780061" sldId="259"/>
            <ac:spMk id="3" creationId="{C41C7574-CEAD-327B-EF1A-0B6C14D7DF55}"/>
          </ac:spMkLst>
        </pc:spChg>
      </pc:sldChg>
      <pc:sldChg chg="modSp mod">
        <pc:chgData name="MARIA KARAMPELIA" userId="9dfcc2cac66bf474" providerId="LiveId" clId="{17238847-DA5C-4D31-B7FC-BFB6BCFC959C}" dt="2024-10-22T11:32:31.457" v="48" actId="20577"/>
        <pc:sldMkLst>
          <pc:docMk/>
          <pc:sldMk cId="2792993547" sldId="261"/>
        </pc:sldMkLst>
        <pc:spChg chg="mod">
          <ac:chgData name="MARIA KARAMPELIA" userId="9dfcc2cac66bf474" providerId="LiveId" clId="{17238847-DA5C-4D31-B7FC-BFB6BCFC959C}" dt="2024-10-22T11:32:31.457" v="48" actId="20577"/>
          <ac:spMkLst>
            <pc:docMk/>
            <pc:sldMk cId="2792993547" sldId="261"/>
            <ac:spMk id="3" creationId="{45B20217-C540-5AF9-C10E-B23523353714}"/>
          </ac:spMkLst>
        </pc:spChg>
      </pc:sldChg>
      <pc:sldChg chg="modSp mod">
        <pc:chgData name="MARIA KARAMPELIA" userId="9dfcc2cac66bf474" providerId="LiveId" clId="{17238847-DA5C-4D31-B7FC-BFB6BCFC959C}" dt="2024-10-22T11:23:14.200" v="42" actId="20577"/>
        <pc:sldMkLst>
          <pc:docMk/>
          <pc:sldMk cId="2582532650" sldId="269"/>
        </pc:sldMkLst>
        <pc:spChg chg="mod">
          <ac:chgData name="MARIA KARAMPELIA" userId="9dfcc2cac66bf474" providerId="LiveId" clId="{17238847-DA5C-4D31-B7FC-BFB6BCFC959C}" dt="2024-10-22T11:23:14.200" v="42" actId="20577"/>
          <ac:spMkLst>
            <pc:docMk/>
            <pc:sldMk cId="2582532650" sldId="269"/>
            <ac:spMk id="3" creationId="{00000000-0000-0000-0000-000000000000}"/>
          </ac:spMkLst>
        </pc:spChg>
      </pc:sldChg>
      <pc:sldChg chg="modSp mod">
        <pc:chgData name="MARIA KARAMPELIA" userId="9dfcc2cac66bf474" providerId="LiveId" clId="{17238847-DA5C-4D31-B7FC-BFB6BCFC959C}" dt="2024-10-22T11:24:03.290" v="43" actId="20577"/>
        <pc:sldMkLst>
          <pc:docMk/>
          <pc:sldMk cId="2379445904" sldId="270"/>
        </pc:sldMkLst>
        <pc:spChg chg="mod">
          <ac:chgData name="MARIA KARAMPELIA" userId="9dfcc2cac66bf474" providerId="LiveId" clId="{17238847-DA5C-4D31-B7FC-BFB6BCFC959C}" dt="2024-10-22T11:24:03.290" v="43" actId="20577"/>
          <ac:spMkLst>
            <pc:docMk/>
            <pc:sldMk cId="2379445904" sldId="270"/>
            <ac:spMk id="3" creationId="{00000000-0000-0000-0000-000000000000}"/>
          </ac:spMkLst>
        </pc:spChg>
      </pc:sldChg>
      <pc:sldChg chg="modSp mod">
        <pc:chgData name="MARIA KARAMPELIA" userId="9dfcc2cac66bf474" providerId="LiveId" clId="{17238847-DA5C-4D31-B7FC-BFB6BCFC959C}" dt="2024-10-22T11:27:17.821" v="46" actId="115"/>
        <pc:sldMkLst>
          <pc:docMk/>
          <pc:sldMk cId="3327562488" sldId="274"/>
        </pc:sldMkLst>
        <pc:spChg chg="mod">
          <ac:chgData name="MARIA KARAMPELIA" userId="9dfcc2cac66bf474" providerId="LiveId" clId="{17238847-DA5C-4D31-B7FC-BFB6BCFC959C}" dt="2024-10-22T11:27:17.821" v="46" actId="115"/>
          <ac:spMkLst>
            <pc:docMk/>
            <pc:sldMk cId="3327562488" sldId="274"/>
            <ac:spMk id="3" creationId="{00000000-0000-0000-0000-000000000000}"/>
          </ac:spMkLst>
        </pc:spChg>
      </pc:sldChg>
      <pc:sldChg chg="modSp mod">
        <pc:chgData name="MARIA KARAMPELIA" userId="9dfcc2cac66bf474" providerId="LiveId" clId="{17238847-DA5C-4D31-B7FC-BFB6BCFC959C}" dt="2024-10-22T11:28:53.802" v="47" actId="20577"/>
        <pc:sldMkLst>
          <pc:docMk/>
          <pc:sldMk cId="3138361319" sldId="276"/>
        </pc:sldMkLst>
        <pc:spChg chg="mod">
          <ac:chgData name="MARIA KARAMPELIA" userId="9dfcc2cac66bf474" providerId="LiveId" clId="{17238847-DA5C-4D31-B7FC-BFB6BCFC959C}" dt="2024-10-22T11:28:53.802" v="47" actId="20577"/>
          <ac:spMkLst>
            <pc:docMk/>
            <pc:sldMk cId="3138361319" sldId="276"/>
            <ac:spMk id="3" creationId="{00000000-0000-0000-0000-000000000000}"/>
          </ac:spMkLst>
        </pc:spChg>
      </pc:sldChg>
      <pc:sldChg chg="modSp mod">
        <pc:chgData name="MARIA KARAMPELIA" userId="9dfcc2cac66bf474" providerId="LiveId" clId="{17238847-DA5C-4D31-B7FC-BFB6BCFC959C}" dt="2024-10-22T11:38:49.534" v="55" actId="255"/>
        <pc:sldMkLst>
          <pc:docMk/>
          <pc:sldMk cId="987243402" sldId="281"/>
        </pc:sldMkLst>
        <pc:spChg chg="mod">
          <ac:chgData name="MARIA KARAMPELIA" userId="9dfcc2cac66bf474" providerId="LiveId" clId="{17238847-DA5C-4D31-B7FC-BFB6BCFC959C}" dt="2024-10-22T11:38:49.534" v="55" actId="255"/>
          <ac:spMkLst>
            <pc:docMk/>
            <pc:sldMk cId="987243402" sldId="281"/>
            <ac:spMk id="3" creationId="{00000000-0000-0000-0000-000000000000}"/>
          </ac:spMkLst>
        </pc:spChg>
      </pc:sldChg>
      <pc:sldChg chg="modSp mod">
        <pc:chgData name="MARIA KARAMPELIA" userId="9dfcc2cac66bf474" providerId="LiveId" clId="{17238847-DA5C-4D31-B7FC-BFB6BCFC959C}" dt="2024-10-22T11:16:10.112" v="3" actId="115"/>
        <pc:sldMkLst>
          <pc:docMk/>
          <pc:sldMk cId="3590728229" sldId="283"/>
        </pc:sldMkLst>
        <pc:spChg chg="mod">
          <ac:chgData name="MARIA KARAMPELIA" userId="9dfcc2cac66bf474" providerId="LiveId" clId="{17238847-DA5C-4D31-B7FC-BFB6BCFC959C}" dt="2024-10-22T11:16:10.112" v="3" actId="115"/>
          <ac:spMkLst>
            <pc:docMk/>
            <pc:sldMk cId="3590728229" sldId="283"/>
            <ac:spMk id="3" creationId="{00000000-0000-0000-0000-000000000000}"/>
          </ac:spMkLst>
        </pc:spChg>
      </pc:sldChg>
      <pc:sldChg chg="modSp mod">
        <pc:chgData name="MARIA KARAMPELIA" userId="9dfcc2cac66bf474" providerId="LiveId" clId="{17238847-DA5C-4D31-B7FC-BFB6BCFC959C}" dt="2024-10-22T11:18:08.497" v="35" actId="113"/>
        <pc:sldMkLst>
          <pc:docMk/>
          <pc:sldMk cId="4220391280" sldId="285"/>
        </pc:sldMkLst>
        <pc:spChg chg="mod">
          <ac:chgData name="MARIA KARAMPELIA" userId="9dfcc2cac66bf474" providerId="LiveId" clId="{17238847-DA5C-4D31-B7FC-BFB6BCFC959C}" dt="2024-10-22T11:18:08.497" v="35" actId="113"/>
          <ac:spMkLst>
            <pc:docMk/>
            <pc:sldMk cId="4220391280" sldId="285"/>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4F0EE4-CE44-3ECD-C10F-EDD0A0F93877}"/>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EBB6835-7AD3-7A80-6FE1-7A11BEBB07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304AC7C-0291-F5DB-7A20-8A06E732E941}"/>
              </a:ext>
            </a:extLst>
          </p:cNvPr>
          <p:cNvSpPr>
            <a:spLocks noGrp="1"/>
          </p:cNvSpPr>
          <p:nvPr>
            <p:ph type="dt" sz="half" idx="10"/>
          </p:nvPr>
        </p:nvSpPr>
        <p:spPr/>
        <p:txBody>
          <a:bodyPr/>
          <a:lstStyle/>
          <a:p>
            <a:fld id="{6940F1ED-F069-4D23-AF83-8AEC8EEF7D77}" type="datetimeFigureOut">
              <a:rPr lang="el-GR" smtClean="0"/>
              <a:t>22/10/2024</a:t>
            </a:fld>
            <a:endParaRPr lang="el-GR"/>
          </a:p>
        </p:txBody>
      </p:sp>
      <p:sp>
        <p:nvSpPr>
          <p:cNvPr id="5" name="Θέση υποσέλιδου 4">
            <a:extLst>
              <a:ext uri="{FF2B5EF4-FFF2-40B4-BE49-F238E27FC236}">
                <a16:creationId xmlns:a16="http://schemas.microsoft.com/office/drawing/2014/main" id="{C30B0187-6D60-D5D0-CD66-FC0C8CF2782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7C1EF6D-8021-E83C-AEDC-86A07DF4A6BD}"/>
              </a:ext>
            </a:extLst>
          </p:cNvPr>
          <p:cNvSpPr>
            <a:spLocks noGrp="1"/>
          </p:cNvSpPr>
          <p:nvPr>
            <p:ph type="sldNum" sz="quarter" idx="12"/>
          </p:nvPr>
        </p:nvSpPr>
        <p:spPr/>
        <p:txBody>
          <a:bodyPr/>
          <a:lstStyle/>
          <a:p>
            <a:fld id="{47357C55-277E-4CBD-AF7B-2C44A0752E86}" type="slidenum">
              <a:rPr lang="el-GR" smtClean="0"/>
              <a:t>‹#›</a:t>
            </a:fld>
            <a:endParaRPr lang="el-GR"/>
          </a:p>
        </p:txBody>
      </p:sp>
    </p:spTree>
    <p:extLst>
      <p:ext uri="{BB962C8B-B14F-4D97-AF65-F5344CB8AC3E}">
        <p14:creationId xmlns:p14="http://schemas.microsoft.com/office/powerpoint/2010/main" val="236712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11E010-B8AC-0D79-3FE7-043F961A59C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820C728-C921-1585-06E0-F1A4ABE08EA9}"/>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88E5121-2F07-7380-EF48-C6712A30736F}"/>
              </a:ext>
            </a:extLst>
          </p:cNvPr>
          <p:cNvSpPr>
            <a:spLocks noGrp="1"/>
          </p:cNvSpPr>
          <p:nvPr>
            <p:ph type="dt" sz="half" idx="10"/>
          </p:nvPr>
        </p:nvSpPr>
        <p:spPr/>
        <p:txBody>
          <a:bodyPr/>
          <a:lstStyle/>
          <a:p>
            <a:fld id="{6940F1ED-F069-4D23-AF83-8AEC8EEF7D77}" type="datetimeFigureOut">
              <a:rPr lang="el-GR" smtClean="0"/>
              <a:t>22/10/2024</a:t>
            </a:fld>
            <a:endParaRPr lang="el-GR"/>
          </a:p>
        </p:txBody>
      </p:sp>
      <p:sp>
        <p:nvSpPr>
          <p:cNvPr id="5" name="Θέση υποσέλιδου 4">
            <a:extLst>
              <a:ext uri="{FF2B5EF4-FFF2-40B4-BE49-F238E27FC236}">
                <a16:creationId xmlns:a16="http://schemas.microsoft.com/office/drawing/2014/main" id="{95E78F21-C1E3-B90A-AB17-E4D8729CA3E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F6F3D6E-5EC6-E0B1-91D0-6E2195478B2A}"/>
              </a:ext>
            </a:extLst>
          </p:cNvPr>
          <p:cNvSpPr>
            <a:spLocks noGrp="1"/>
          </p:cNvSpPr>
          <p:nvPr>
            <p:ph type="sldNum" sz="quarter" idx="12"/>
          </p:nvPr>
        </p:nvSpPr>
        <p:spPr/>
        <p:txBody>
          <a:bodyPr/>
          <a:lstStyle/>
          <a:p>
            <a:fld id="{47357C55-277E-4CBD-AF7B-2C44A0752E86}" type="slidenum">
              <a:rPr lang="el-GR" smtClean="0"/>
              <a:t>‹#›</a:t>
            </a:fld>
            <a:endParaRPr lang="el-GR"/>
          </a:p>
        </p:txBody>
      </p:sp>
    </p:spTree>
    <p:extLst>
      <p:ext uri="{BB962C8B-B14F-4D97-AF65-F5344CB8AC3E}">
        <p14:creationId xmlns:p14="http://schemas.microsoft.com/office/powerpoint/2010/main" val="278058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D8BEFBF-298D-7ACD-A689-F521A82D01CC}"/>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1D65953-65BE-3A5E-E81E-7E04D8E59D82}"/>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B7E0A65-7AEF-4FB2-1F67-1BF1DFB91E9B}"/>
              </a:ext>
            </a:extLst>
          </p:cNvPr>
          <p:cNvSpPr>
            <a:spLocks noGrp="1"/>
          </p:cNvSpPr>
          <p:nvPr>
            <p:ph type="dt" sz="half" idx="10"/>
          </p:nvPr>
        </p:nvSpPr>
        <p:spPr/>
        <p:txBody>
          <a:bodyPr/>
          <a:lstStyle/>
          <a:p>
            <a:fld id="{6940F1ED-F069-4D23-AF83-8AEC8EEF7D77}" type="datetimeFigureOut">
              <a:rPr lang="el-GR" smtClean="0"/>
              <a:t>22/10/2024</a:t>
            </a:fld>
            <a:endParaRPr lang="el-GR"/>
          </a:p>
        </p:txBody>
      </p:sp>
      <p:sp>
        <p:nvSpPr>
          <p:cNvPr id="5" name="Θέση υποσέλιδου 4">
            <a:extLst>
              <a:ext uri="{FF2B5EF4-FFF2-40B4-BE49-F238E27FC236}">
                <a16:creationId xmlns:a16="http://schemas.microsoft.com/office/drawing/2014/main" id="{4664B159-3BEF-1ACF-77CD-F72DFFD89C7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76398F3-8DCD-E5EC-FB24-29151E00F3BA}"/>
              </a:ext>
            </a:extLst>
          </p:cNvPr>
          <p:cNvSpPr>
            <a:spLocks noGrp="1"/>
          </p:cNvSpPr>
          <p:nvPr>
            <p:ph type="sldNum" sz="quarter" idx="12"/>
          </p:nvPr>
        </p:nvSpPr>
        <p:spPr/>
        <p:txBody>
          <a:bodyPr/>
          <a:lstStyle/>
          <a:p>
            <a:fld id="{47357C55-277E-4CBD-AF7B-2C44A0752E86}" type="slidenum">
              <a:rPr lang="el-GR" smtClean="0"/>
              <a:t>‹#›</a:t>
            </a:fld>
            <a:endParaRPr lang="el-GR"/>
          </a:p>
        </p:txBody>
      </p:sp>
    </p:spTree>
    <p:extLst>
      <p:ext uri="{BB962C8B-B14F-4D97-AF65-F5344CB8AC3E}">
        <p14:creationId xmlns:p14="http://schemas.microsoft.com/office/powerpoint/2010/main" val="994539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CE4AF2-EC69-2F73-C016-C1B39511192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B98CA1E-87FE-7862-E994-D519CFE77B2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2244154-1FDE-345B-0BE4-D5B055758035}"/>
              </a:ext>
            </a:extLst>
          </p:cNvPr>
          <p:cNvSpPr>
            <a:spLocks noGrp="1"/>
          </p:cNvSpPr>
          <p:nvPr>
            <p:ph type="dt" sz="half" idx="10"/>
          </p:nvPr>
        </p:nvSpPr>
        <p:spPr/>
        <p:txBody>
          <a:bodyPr/>
          <a:lstStyle/>
          <a:p>
            <a:fld id="{6940F1ED-F069-4D23-AF83-8AEC8EEF7D77}" type="datetimeFigureOut">
              <a:rPr lang="el-GR" smtClean="0"/>
              <a:t>22/10/2024</a:t>
            </a:fld>
            <a:endParaRPr lang="el-GR"/>
          </a:p>
        </p:txBody>
      </p:sp>
      <p:sp>
        <p:nvSpPr>
          <p:cNvPr id="5" name="Θέση υποσέλιδου 4">
            <a:extLst>
              <a:ext uri="{FF2B5EF4-FFF2-40B4-BE49-F238E27FC236}">
                <a16:creationId xmlns:a16="http://schemas.microsoft.com/office/drawing/2014/main" id="{FCAF25DA-FA86-F6FA-615C-BD43497DBFE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7A4AEF9-D90A-45DC-4F62-73E07D2CB870}"/>
              </a:ext>
            </a:extLst>
          </p:cNvPr>
          <p:cNvSpPr>
            <a:spLocks noGrp="1"/>
          </p:cNvSpPr>
          <p:nvPr>
            <p:ph type="sldNum" sz="quarter" idx="12"/>
          </p:nvPr>
        </p:nvSpPr>
        <p:spPr/>
        <p:txBody>
          <a:bodyPr/>
          <a:lstStyle/>
          <a:p>
            <a:fld id="{47357C55-277E-4CBD-AF7B-2C44A0752E86}" type="slidenum">
              <a:rPr lang="el-GR" smtClean="0"/>
              <a:t>‹#›</a:t>
            </a:fld>
            <a:endParaRPr lang="el-GR"/>
          </a:p>
        </p:txBody>
      </p:sp>
    </p:spTree>
    <p:extLst>
      <p:ext uri="{BB962C8B-B14F-4D97-AF65-F5344CB8AC3E}">
        <p14:creationId xmlns:p14="http://schemas.microsoft.com/office/powerpoint/2010/main" val="3186319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49AE68-08A9-C5A4-EA71-973BB9CD908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81E58D9-6473-3AFD-5303-56FD7793AA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0616346-DCC8-4A12-B4F6-CD559A4BF54F}"/>
              </a:ext>
            </a:extLst>
          </p:cNvPr>
          <p:cNvSpPr>
            <a:spLocks noGrp="1"/>
          </p:cNvSpPr>
          <p:nvPr>
            <p:ph type="dt" sz="half" idx="10"/>
          </p:nvPr>
        </p:nvSpPr>
        <p:spPr/>
        <p:txBody>
          <a:bodyPr/>
          <a:lstStyle/>
          <a:p>
            <a:fld id="{6940F1ED-F069-4D23-AF83-8AEC8EEF7D77}" type="datetimeFigureOut">
              <a:rPr lang="el-GR" smtClean="0"/>
              <a:t>22/10/2024</a:t>
            </a:fld>
            <a:endParaRPr lang="el-GR"/>
          </a:p>
        </p:txBody>
      </p:sp>
      <p:sp>
        <p:nvSpPr>
          <p:cNvPr id="5" name="Θέση υποσέλιδου 4">
            <a:extLst>
              <a:ext uri="{FF2B5EF4-FFF2-40B4-BE49-F238E27FC236}">
                <a16:creationId xmlns:a16="http://schemas.microsoft.com/office/drawing/2014/main" id="{0787A7FB-CCE2-D68B-E56C-FF87919164B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72BA437-ED7D-40AB-75C8-D82106A505C9}"/>
              </a:ext>
            </a:extLst>
          </p:cNvPr>
          <p:cNvSpPr>
            <a:spLocks noGrp="1"/>
          </p:cNvSpPr>
          <p:nvPr>
            <p:ph type="sldNum" sz="quarter" idx="12"/>
          </p:nvPr>
        </p:nvSpPr>
        <p:spPr/>
        <p:txBody>
          <a:bodyPr/>
          <a:lstStyle/>
          <a:p>
            <a:fld id="{47357C55-277E-4CBD-AF7B-2C44A0752E86}" type="slidenum">
              <a:rPr lang="el-GR" smtClean="0"/>
              <a:t>‹#›</a:t>
            </a:fld>
            <a:endParaRPr lang="el-GR"/>
          </a:p>
        </p:txBody>
      </p:sp>
    </p:spTree>
    <p:extLst>
      <p:ext uri="{BB962C8B-B14F-4D97-AF65-F5344CB8AC3E}">
        <p14:creationId xmlns:p14="http://schemas.microsoft.com/office/powerpoint/2010/main" val="3093313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81171B-674E-AEC5-3FE6-6DC6C1E8BD4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C464BB6-FDAC-5D74-E187-C4068D305F8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6DD44954-EB81-3FDF-4EA4-D023996538A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692DF2A4-DE43-B5C6-4787-282F2F491040}"/>
              </a:ext>
            </a:extLst>
          </p:cNvPr>
          <p:cNvSpPr>
            <a:spLocks noGrp="1"/>
          </p:cNvSpPr>
          <p:nvPr>
            <p:ph type="dt" sz="half" idx="10"/>
          </p:nvPr>
        </p:nvSpPr>
        <p:spPr/>
        <p:txBody>
          <a:bodyPr/>
          <a:lstStyle/>
          <a:p>
            <a:fld id="{6940F1ED-F069-4D23-AF83-8AEC8EEF7D77}" type="datetimeFigureOut">
              <a:rPr lang="el-GR" smtClean="0"/>
              <a:t>22/10/2024</a:t>
            </a:fld>
            <a:endParaRPr lang="el-GR"/>
          </a:p>
        </p:txBody>
      </p:sp>
      <p:sp>
        <p:nvSpPr>
          <p:cNvPr id="6" name="Θέση υποσέλιδου 5">
            <a:extLst>
              <a:ext uri="{FF2B5EF4-FFF2-40B4-BE49-F238E27FC236}">
                <a16:creationId xmlns:a16="http://schemas.microsoft.com/office/drawing/2014/main" id="{0214D182-2365-4734-4622-32397EB4F4E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9222A10-B1F2-ABAD-1137-65921B1A473E}"/>
              </a:ext>
            </a:extLst>
          </p:cNvPr>
          <p:cNvSpPr>
            <a:spLocks noGrp="1"/>
          </p:cNvSpPr>
          <p:nvPr>
            <p:ph type="sldNum" sz="quarter" idx="12"/>
          </p:nvPr>
        </p:nvSpPr>
        <p:spPr/>
        <p:txBody>
          <a:bodyPr/>
          <a:lstStyle/>
          <a:p>
            <a:fld id="{47357C55-277E-4CBD-AF7B-2C44A0752E86}" type="slidenum">
              <a:rPr lang="el-GR" smtClean="0"/>
              <a:t>‹#›</a:t>
            </a:fld>
            <a:endParaRPr lang="el-GR"/>
          </a:p>
        </p:txBody>
      </p:sp>
    </p:spTree>
    <p:extLst>
      <p:ext uri="{BB962C8B-B14F-4D97-AF65-F5344CB8AC3E}">
        <p14:creationId xmlns:p14="http://schemas.microsoft.com/office/powerpoint/2010/main" val="4191828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8804D5-1B0C-34DD-F2F9-FFB9B738809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945E8EF-0DE1-DCEE-E6EB-996565A188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492D2351-F375-11A3-04D1-813BC8C0574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F97A1FD-B575-E20D-9FAC-DCAC1ECD0E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CCC82882-C629-48AE-3E30-4AC8ADCB0C57}"/>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BC203B33-4411-EE37-F085-D103CB058B6D}"/>
              </a:ext>
            </a:extLst>
          </p:cNvPr>
          <p:cNvSpPr>
            <a:spLocks noGrp="1"/>
          </p:cNvSpPr>
          <p:nvPr>
            <p:ph type="dt" sz="half" idx="10"/>
          </p:nvPr>
        </p:nvSpPr>
        <p:spPr/>
        <p:txBody>
          <a:bodyPr/>
          <a:lstStyle/>
          <a:p>
            <a:fld id="{6940F1ED-F069-4D23-AF83-8AEC8EEF7D77}" type="datetimeFigureOut">
              <a:rPr lang="el-GR" smtClean="0"/>
              <a:t>22/10/2024</a:t>
            </a:fld>
            <a:endParaRPr lang="el-GR"/>
          </a:p>
        </p:txBody>
      </p:sp>
      <p:sp>
        <p:nvSpPr>
          <p:cNvPr id="8" name="Θέση υποσέλιδου 7">
            <a:extLst>
              <a:ext uri="{FF2B5EF4-FFF2-40B4-BE49-F238E27FC236}">
                <a16:creationId xmlns:a16="http://schemas.microsoft.com/office/drawing/2014/main" id="{7AC36E6F-3FAD-9F24-2129-0E80605D0523}"/>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B3AEC7C-3DE8-7F6D-3E74-F6491DBA961F}"/>
              </a:ext>
            </a:extLst>
          </p:cNvPr>
          <p:cNvSpPr>
            <a:spLocks noGrp="1"/>
          </p:cNvSpPr>
          <p:nvPr>
            <p:ph type="sldNum" sz="quarter" idx="12"/>
          </p:nvPr>
        </p:nvSpPr>
        <p:spPr/>
        <p:txBody>
          <a:bodyPr/>
          <a:lstStyle/>
          <a:p>
            <a:fld id="{47357C55-277E-4CBD-AF7B-2C44A0752E86}" type="slidenum">
              <a:rPr lang="el-GR" smtClean="0"/>
              <a:t>‹#›</a:t>
            </a:fld>
            <a:endParaRPr lang="el-GR"/>
          </a:p>
        </p:txBody>
      </p:sp>
    </p:spTree>
    <p:extLst>
      <p:ext uri="{BB962C8B-B14F-4D97-AF65-F5344CB8AC3E}">
        <p14:creationId xmlns:p14="http://schemas.microsoft.com/office/powerpoint/2010/main" val="3354613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059F09-796E-3E70-6866-7ADAE1708BC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29969769-7A92-A8B3-852B-D1F6FD56D710}"/>
              </a:ext>
            </a:extLst>
          </p:cNvPr>
          <p:cNvSpPr>
            <a:spLocks noGrp="1"/>
          </p:cNvSpPr>
          <p:nvPr>
            <p:ph type="dt" sz="half" idx="10"/>
          </p:nvPr>
        </p:nvSpPr>
        <p:spPr/>
        <p:txBody>
          <a:bodyPr/>
          <a:lstStyle/>
          <a:p>
            <a:fld id="{6940F1ED-F069-4D23-AF83-8AEC8EEF7D77}" type="datetimeFigureOut">
              <a:rPr lang="el-GR" smtClean="0"/>
              <a:t>22/10/2024</a:t>
            </a:fld>
            <a:endParaRPr lang="el-GR"/>
          </a:p>
        </p:txBody>
      </p:sp>
      <p:sp>
        <p:nvSpPr>
          <p:cNvPr id="4" name="Θέση υποσέλιδου 3">
            <a:extLst>
              <a:ext uri="{FF2B5EF4-FFF2-40B4-BE49-F238E27FC236}">
                <a16:creationId xmlns:a16="http://schemas.microsoft.com/office/drawing/2014/main" id="{B268EC09-C2D9-C833-5C95-80E880AF252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A7515357-C4B1-CA74-F1F9-605A618B2524}"/>
              </a:ext>
            </a:extLst>
          </p:cNvPr>
          <p:cNvSpPr>
            <a:spLocks noGrp="1"/>
          </p:cNvSpPr>
          <p:nvPr>
            <p:ph type="sldNum" sz="quarter" idx="12"/>
          </p:nvPr>
        </p:nvSpPr>
        <p:spPr/>
        <p:txBody>
          <a:bodyPr/>
          <a:lstStyle/>
          <a:p>
            <a:fld id="{47357C55-277E-4CBD-AF7B-2C44A0752E86}" type="slidenum">
              <a:rPr lang="el-GR" smtClean="0"/>
              <a:t>‹#›</a:t>
            </a:fld>
            <a:endParaRPr lang="el-GR"/>
          </a:p>
        </p:txBody>
      </p:sp>
    </p:spTree>
    <p:extLst>
      <p:ext uri="{BB962C8B-B14F-4D97-AF65-F5344CB8AC3E}">
        <p14:creationId xmlns:p14="http://schemas.microsoft.com/office/powerpoint/2010/main" val="3331348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DD815CA-669A-025B-5FC3-3D8A3769EB54}"/>
              </a:ext>
            </a:extLst>
          </p:cNvPr>
          <p:cNvSpPr>
            <a:spLocks noGrp="1"/>
          </p:cNvSpPr>
          <p:nvPr>
            <p:ph type="dt" sz="half" idx="10"/>
          </p:nvPr>
        </p:nvSpPr>
        <p:spPr/>
        <p:txBody>
          <a:bodyPr/>
          <a:lstStyle/>
          <a:p>
            <a:fld id="{6940F1ED-F069-4D23-AF83-8AEC8EEF7D77}" type="datetimeFigureOut">
              <a:rPr lang="el-GR" smtClean="0"/>
              <a:t>22/10/2024</a:t>
            </a:fld>
            <a:endParaRPr lang="el-GR"/>
          </a:p>
        </p:txBody>
      </p:sp>
      <p:sp>
        <p:nvSpPr>
          <p:cNvPr id="3" name="Θέση υποσέλιδου 2">
            <a:extLst>
              <a:ext uri="{FF2B5EF4-FFF2-40B4-BE49-F238E27FC236}">
                <a16:creationId xmlns:a16="http://schemas.microsoft.com/office/drawing/2014/main" id="{B4A2BC13-99C4-47AD-56A6-100F47CFC4E0}"/>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B8F58DC-D6C5-C66A-D3B8-EEEB6D201355}"/>
              </a:ext>
            </a:extLst>
          </p:cNvPr>
          <p:cNvSpPr>
            <a:spLocks noGrp="1"/>
          </p:cNvSpPr>
          <p:nvPr>
            <p:ph type="sldNum" sz="quarter" idx="12"/>
          </p:nvPr>
        </p:nvSpPr>
        <p:spPr/>
        <p:txBody>
          <a:bodyPr/>
          <a:lstStyle/>
          <a:p>
            <a:fld id="{47357C55-277E-4CBD-AF7B-2C44A0752E86}" type="slidenum">
              <a:rPr lang="el-GR" smtClean="0"/>
              <a:t>‹#›</a:t>
            </a:fld>
            <a:endParaRPr lang="el-GR"/>
          </a:p>
        </p:txBody>
      </p:sp>
    </p:spTree>
    <p:extLst>
      <p:ext uri="{BB962C8B-B14F-4D97-AF65-F5344CB8AC3E}">
        <p14:creationId xmlns:p14="http://schemas.microsoft.com/office/powerpoint/2010/main" val="314158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B25499-56B4-324B-4E1D-5111923891A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AEA3FEB-E978-850F-988D-D5B075073D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DEB120B3-43FE-8DE5-05C8-3C24A65D52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0F5142F-B4B4-0F2B-02BF-8FAE646A47CD}"/>
              </a:ext>
            </a:extLst>
          </p:cNvPr>
          <p:cNvSpPr>
            <a:spLocks noGrp="1"/>
          </p:cNvSpPr>
          <p:nvPr>
            <p:ph type="dt" sz="half" idx="10"/>
          </p:nvPr>
        </p:nvSpPr>
        <p:spPr/>
        <p:txBody>
          <a:bodyPr/>
          <a:lstStyle/>
          <a:p>
            <a:fld id="{6940F1ED-F069-4D23-AF83-8AEC8EEF7D77}" type="datetimeFigureOut">
              <a:rPr lang="el-GR" smtClean="0"/>
              <a:t>22/10/2024</a:t>
            </a:fld>
            <a:endParaRPr lang="el-GR"/>
          </a:p>
        </p:txBody>
      </p:sp>
      <p:sp>
        <p:nvSpPr>
          <p:cNvPr id="6" name="Θέση υποσέλιδου 5">
            <a:extLst>
              <a:ext uri="{FF2B5EF4-FFF2-40B4-BE49-F238E27FC236}">
                <a16:creationId xmlns:a16="http://schemas.microsoft.com/office/drawing/2014/main" id="{91511CAD-7F59-35CF-C376-33D2471FEAC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06E0D91-A2DD-9FC3-710A-B679B2107027}"/>
              </a:ext>
            </a:extLst>
          </p:cNvPr>
          <p:cNvSpPr>
            <a:spLocks noGrp="1"/>
          </p:cNvSpPr>
          <p:nvPr>
            <p:ph type="sldNum" sz="quarter" idx="12"/>
          </p:nvPr>
        </p:nvSpPr>
        <p:spPr/>
        <p:txBody>
          <a:bodyPr/>
          <a:lstStyle/>
          <a:p>
            <a:fld id="{47357C55-277E-4CBD-AF7B-2C44A0752E86}" type="slidenum">
              <a:rPr lang="el-GR" smtClean="0"/>
              <a:t>‹#›</a:t>
            </a:fld>
            <a:endParaRPr lang="el-GR"/>
          </a:p>
        </p:txBody>
      </p:sp>
    </p:spTree>
    <p:extLst>
      <p:ext uri="{BB962C8B-B14F-4D97-AF65-F5344CB8AC3E}">
        <p14:creationId xmlns:p14="http://schemas.microsoft.com/office/powerpoint/2010/main" val="1323114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E634FE-7896-CDDE-5F3C-7B69A9B78C1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A37D65F-A191-5209-DD99-85ABA6B9EC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05DE8726-6EC3-4299-2C62-20D6977E93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3AAB8DF-1886-EFC9-0A2C-A3A616F5696A}"/>
              </a:ext>
            </a:extLst>
          </p:cNvPr>
          <p:cNvSpPr>
            <a:spLocks noGrp="1"/>
          </p:cNvSpPr>
          <p:nvPr>
            <p:ph type="dt" sz="half" idx="10"/>
          </p:nvPr>
        </p:nvSpPr>
        <p:spPr/>
        <p:txBody>
          <a:bodyPr/>
          <a:lstStyle/>
          <a:p>
            <a:fld id="{6940F1ED-F069-4D23-AF83-8AEC8EEF7D77}" type="datetimeFigureOut">
              <a:rPr lang="el-GR" smtClean="0"/>
              <a:t>22/10/2024</a:t>
            </a:fld>
            <a:endParaRPr lang="el-GR"/>
          </a:p>
        </p:txBody>
      </p:sp>
      <p:sp>
        <p:nvSpPr>
          <p:cNvPr id="6" name="Θέση υποσέλιδου 5">
            <a:extLst>
              <a:ext uri="{FF2B5EF4-FFF2-40B4-BE49-F238E27FC236}">
                <a16:creationId xmlns:a16="http://schemas.microsoft.com/office/drawing/2014/main" id="{F0BD5B95-6127-23D0-DA35-B50E679A7FB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F0EF5B7-5C31-F51B-61EE-72FF78147ABA}"/>
              </a:ext>
            </a:extLst>
          </p:cNvPr>
          <p:cNvSpPr>
            <a:spLocks noGrp="1"/>
          </p:cNvSpPr>
          <p:nvPr>
            <p:ph type="sldNum" sz="quarter" idx="12"/>
          </p:nvPr>
        </p:nvSpPr>
        <p:spPr/>
        <p:txBody>
          <a:bodyPr/>
          <a:lstStyle/>
          <a:p>
            <a:fld id="{47357C55-277E-4CBD-AF7B-2C44A0752E86}" type="slidenum">
              <a:rPr lang="el-GR" smtClean="0"/>
              <a:t>‹#›</a:t>
            </a:fld>
            <a:endParaRPr lang="el-GR"/>
          </a:p>
        </p:txBody>
      </p:sp>
    </p:spTree>
    <p:extLst>
      <p:ext uri="{BB962C8B-B14F-4D97-AF65-F5344CB8AC3E}">
        <p14:creationId xmlns:p14="http://schemas.microsoft.com/office/powerpoint/2010/main" val="1719480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C989B07C-0399-6A96-B55E-CB9D752011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BE379D9-2874-973B-ADCD-C2EFF423CD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8F6E351-9DEB-3DA4-2786-C9218D8796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40F1ED-F069-4D23-AF83-8AEC8EEF7D77}" type="datetimeFigureOut">
              <a:rPr lang="el-GR" smtClean="0"/>
              <a:t>22/10/2024</a:t>
            </a:fld>
            <a:endParaRPr lang="el-GR"/>
          </a:p>
        </p:txBody>
      </p:sp>
      <p:sp>
        <p:nvSpPr>
          <p:cNvPr id="5" name="Θέση υποσέλιδου 4">
            <a:extLst>
              <a:ext uri="{FF2B5EF4-FFF2-40B4-BE49-F238E27FC236}">
                <a16:creationId xmlns:a16="http://schemas.microsoft.com/office/drawing/2014/main" id="{1859AD8A-578A-F9E0-9F32-4B6EE6F0B9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B387F0CF-A016-A164-8002-41E8D18177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357C55-277E-4CBD-AF7B-2C44A0752E86}" type="slidenum">
              <a:rPr lang="el-GR" smtClean="0"/>
              <a:t>‹#›</a:t>
            </a:fld>
            <a:endParaRPr lang="el-GR"/>
          </a:p>
        </p:txBody>
      </p:sp>
    </p:spTree>
    <p:extLst>
      <p:ext uri="{BB962C8B-B14F-4D97-AF65-F5344CB8AC3E}">
        <p14:creationId xmlns:p14="http://schemas.microsoft.com/office/powerpoint/2010/main" val="1806492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BF2F7D-0857-9244-6177-1243C3FA7BE4}"/>
              </a:ext>
            </a:extLst>
          </p:cNvPr>
          <p:cNvSpPr>
            <a:spLocks noGrp="1"/>
          </p:cNvSpPr>
          <p:nvPr>
            <p:ph type="ctrTitle"/>
          </p:nvPr>
        </p:nvSpPr>
        <p:spPr>
          <a:xfrm>
            <a:off x="0" y="177420"/>
            <a:ext cx="12192000" cy="4616821"/>
          </a:xfrm>
        </p:spPr>
        <p:txBody>
          <a:bodyPr>
            <a:normAutofit fontScale="90000"/>
          </a:bodyPr>
          <a:lstStyle/>
          <a:p>
            <a:r>
              <a:rPr lang="el-GR" sz="4000" b="1" dirty="0"/>
              <a:t>ΑΓΙΟΛΟΓΙΑ ΕΟΡΤΟΛΟΓΙΑ</a:t>
            </a:r>
            <a:br>
              <a:rPr lang="el-GR" sz="4000" b="1" dirty="0"/>
            </a:br>
            <a:r>
              <a:rPr lang="el-GR" sz="4000" b="1" dirty="0"/>
              <a:t>ΕΝΟΤΗΤΑ 4</a:t>
            </a:r>
            <a:r>
              <a:rPr lang="el-GR" sz="4000" b="1" baseline="30000" dirty="0"/>
              <a:t>Η</a:t>
            </a:r>
            <a:r>
              <a:rPr lang="el-GR" sz="4000" b="1" dirty="0"/>
              <a:t> </a:t>
            </a:r>
            <a:br>
              <a:rPr lang="el-GR" sz="4000" b="1" dirty="0"/>
            </a:br>
            <a:r>
              <a:rPr lang="el-GR" sz="4000" b="1" dirty="0"/>
              <a:t>ΤΕΛΕΙΩΣΗ ΤΗΣ ΑΓΙΟΤΗΤΑΣ</a:t>
            </a:r>
            <a:br>
              <a:rPr lang="el-GR" sz="4000" b="1" dirty="0"/>
            </a:br>
            <a:r>
              <a:rPr lang="el-GR" sz="4000" b="1" dirty="0"/>
              <a:t>ΟΙ ΒΑΘΜΙΔΕΣ ΤΗΣ ΠΝΕΥΜΑΤΙΚΗΣ ΠΡΟΟΔΟΥ</a:t>
            </a:r>
            <a:br>
              <a:rPr lang="el-GR" sz="4000" dirty="0"/>
            </a:br>
            <a:r>
              <a:rPr lang="el-GR" sz="4000" b="1" dirty="0">
                <a:solidFill>
                  <a:srgbClr val="FF0000"/>
                </a:solidFill>
              </a:rPr>
              <a:t>Από τα βιβλία του Δημητρίου Γ. Τσάμη</a:t>
            </a:r>
            <a:br>
              <a:rPr lang="el-GR" sz="4000" b="1" dirty="0">
                <a:solidFill>
                  <a:srgbClr val="FF0000"/>
                </a:solidFill>
              </a:rPr>
            </a:br>
            <a:r>
              <a:rPr lang="el-GR" sz="4000" b="1" i="1" dirty="0">
                <a:solidFill>
                  <a:srgbClr val="FF0000"/>
                </a:solidFill>
              </a:rPr>
              <a:t>ΑΓΙΟΛΟΓΙΑ ΤΗΣ ΟΡΘΟΔΟΞΗΣ ΕΚΚΛΗΣΙΑΣ</a:t>
            </a:r>
            <a:r>
              <a:rPr lang="en-US" sz="4000" b="1" i="1" dirty="0">
                <a:solidFill>
                  <a:srgbClr val="FF0000"/>
                </a:solidFill>
              </a:rPr>
              <a:t>,</a:t>
            </a:r>
            <a:br>
              <a:rPr lang="el-GR" sz="4000" b="1" i="1" dirty="0">
                <a:solidFill>
                  <a:srgbClr val="FF0000"/>
                </a:solidFill>
              </a:rPr>
            </a:br>
            <a:r>
              <a:rPr lang="el-GR" sz="4000" b="1" dirty="0">
                <a:solidFill>
                  <a:srgbClr val="FF0000"/>
                </a:solidFill>
              </a:rPr>
              <a:t>ΕΚΔΟΣΕΙΣ Π. ΠΟΥΡΝΑΡΑ, ΘΕΣΣΑΛΟΝΙΚΗ 1999, </a:t>
            </a:r>
            <a:r>
              <a:rPr lang="el-GR" sz="4000" b="1" dirty="0" err="1">
                <a:solidFill>
                  <a:srgbClr val="FF0000"/>
                </a:solidFill>
              </a:rPr>
              <a:t>σσ</a:t>
            </a:r>
            <a:r>
              <a:rPr lang="el-GR" sz="4000" b="1" dirty="0">
                <a:solidFill>
                  <a:srgbClr val="FF0000"/>
                </a:solidFill>
              </a:rPr>
              <a:t>. 163-167 και της Μαρίας </a:t>
            </a:r>
            <a:r>
              <a:rPr lang="el-GR" sz="4000" b="1" dirty="0" err="1">
                <a:solidFill>
                  <a:srgbClr val="FF0000"/>
                </a:solidFill>
              </a:rPr>
              <a:t>Καράμπελια</a:t>
            </a:r>
            <a:r>
              <a:rPr lang="el-GR" sz="4000" b="1" dirty="0">
                <a:solidFill>
                  <a:srgbClr val="FF0000"/>
                </a:solidFill>
              </a:rPr>
              <a:t>, </a:t>
            </a:r>
            <a:r>
              <a:rPr lang="el-GR" sz="4000" b="1" i="1" dirty="0">
                <a:solidFill>
                  <a:srgbClr val="FF0000"/>
                </a:solidFill>
              </a:rPr>
              <a:t>Εμπειρική βίωση της θείας γνώσης</a:t>
            </a:r>
            <a:r>
              <a:rPr lang="el-GR" sz="4000" b="1" dirty="0">
                <a:solidFill>
                  <a:srgbClr val="FF0000"/>
                </a:solidFill>
              </a:rPr>
              <a:t>, Θεσσαλονίκη 2013, Εκδόσεις Αντ. Σταμούλη, </a:t>
            </a:r>
            <a:r>
              <a:rPr lang="el-GR" sz="4000" b="1" dirty="0" err="1">
                <a:solidFill>
                  <a:srgbClr val="FF0000"/>
                </a:solidFill>
              </a:rPr>
              <a:t>σσ</a:t>
            </a:r>
            <a:r>
              <a:rPr lang="el-GR" sz="4000" b="1" dirty="0">
                <a:solidFill>
                  <a:srgbClr val="FF0000"/>
                </a:solidFill>
              </a:rPr>
              <a:t>. 225-260 </a:t>
            </a:r>
            <a:endParaRPr lang="el-GR" sz="4000" dirty="0"/>
          </a:p>
        </p:txBody>
      </p:sp>
      <p:sp>
        <p:nvSpPr>
          <p:cNvPr id="3" name="Υπότιτλος 2">
            <a:extLst>
              <a:ext uri="{FF2B5EF4-FFF2-40B4-BE49-F238E27FC236}">
                <a16:creationId xmlns:a16="http://schemas.microsoft.com/office/drawing/2014/main" id="{66D35533-11D5-ECA9-FA07-45D7E8505C4C}"/>
              </a:ext>
            </a:extLst>
          </p:cNvPr>
          <p:cNvSpPr>
            <a:spLocks noGrp="1"/>
          </p:cNvSpPr>
          <p:nvPr>
            <p:ph type="subTitle" idx="1"/>
          </p:nvPr>
        </p:nvSpPr>
        <p:spPr>
          <a:xfrm>
            <a:off x="1524000" y="4794241"/>
            <a:ext cx="9144000" cy="1886339"/>
          </a:xfrm>
        </p:spPr>
        <p:txBody>
          <a:bodyPr>
            <a:normAutofit/>
          </a:bodyPr>
          <a:lstStyle/>
          <a:p>
            <a:r>
              <a:rPr lang="el-GR" sz="2400" dirty="0"/>
              <a:t>Ζ΄ ΕΞΑΜΗΝΟ</a:t>
            </a:r>
            <a:br>
              <a:rPr lang="el-GR" sz="2400" dirty="0"/>
            </a:br>
            <a:r>
              <a:rPr lang="el-GR" sz="2400" dirty="0"/>
              <a:t>ΙΕΡΑΤΙΚΩΝ ΣΠΟΥΔΩΝ</a:t>
            </a:r>
          </a:p>
          <a:p>
            <a:r>
              <a:rPr lang="el-GR" sz="2400" dirty="0"/>
              <a:t>ΔΙΔΑΣΚΟΥΣΑ: ΜΑΡΙΑ Κ. ΚΑΡΑΜΠΕΛΙΑ</a:t>
            </a:r>
          </a:p>
          <a:p>
            <a:r>
              <a:rPr lang="el-GR" sz="2400" dirty="0"/>
              <a:t>2022-2023</a:t>
            </a:r>
          </a:p>
          <a:p>
            <a:endParaRPr lang="el-GR" dirty="0"/>
          </a:p>
        </p:txBody>
      </p:sp>
    </p:spTree>
    <p:extLst>
      <p:ext uri="{BB962C8B-B14F-4D97-AF65-F5344CB8AC3E}">
        <p14:creationId xmlns:p14="http://schemas.microsoft.com/office/powerpoint/2010/main" val="2330293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97735"/>
          </a:xfrm>
        </p:spPr>
        <p:txBody>
          <a:bodyPr>
            <a:normAutofit fontScale="90000"/>
          </a:bodyPr>
          <a:lstStyle/>
          <a:p>
            <a:pPr algn="ctr"/>
            <a:r>
              <a:rPr lang="el-GR" dirty="0"/>
              <a:t>Η ΣΥΜΒΟΛΗ ΤΗΣ ΕΥΑΓΡΙΑΝΗΣ ΘΕΟΛΟΓΙΑΣ </a:t>
            </a:r>
            <a:br>
              <a:rPr lang="el-GR" dirty="0"/>
            </a:br>
            <a:r>
              <a:rPr lang="el-GR" dirty="0"/>
              <a:t>ΣΤΗΝ ΚΑΘΙΕΡΩΣΗ ΤΩΝ ΒΑΘΜΙΔΩΝ</a:t>
            </a:r>
          </a:p>
        </p:txBody>
      </p:sp>
      <p:sp>
        <p:nvSpPr>
          <p:cNvPr id="3" name="Θέση περιεχομένου 2"/>
          <p:cNvSpPr>
            <a:spLocks noGrp="1"/>
          </p:cNvSpPr>
          <p:nvPr>
            <p:ph idx="1"/>
          </p:nvPr>
        </p:nvSpPr>
        <p:spPr>
          <a:xfrm>
            <a:off x="0" y="1107582"/>
            <a:ext cx="12192000" cy="5750417"/>
          </a:xfrm>
        </p:spPr>
        <p:txBody>
          <a:bodyPr>
            <a:normAutofit lnSpcReduction="10000"/>
          </a:bodyPr>
          <a:lstStyle/>
          <a:p>
            <a:r>
              <a:rPr lang="el-GR" dirty="0"/>
              <a:t>Καθοριστικής σημασίας στην καθιέρωση των βαθμίδων της πνευματικής ζωής αποδεικνύεται η συμβολή του </a:t>
            </a:r>
            <a:r>
              <a:rPr lang="el-GR" dirty="0" err="1"/>
              <a:t>Ευαγρίου</a:t>
            </a:r>
            <a:r>
              <a:rPr lang="el-GR" dirty="0"/>
              <a:t>. Είναι ο ασκητής που εμπνέεται από την αλεξανδρινή θεολογία του Ωριγένη, εμπλουτίζει όμως την ασκητική θεολογία μ’ ένα ιδιότυπο λεξιλόγιο επιβάλλοντας μια ιδιαίτερη ορολογία στα θέματα της άσκησης και των βαθμίδων της πνευματικής αναγωγής του ανθρώπου.</a:t>
            </a:r>
          </a:p>
          <a:p>
            <a:r>
              <a:rPr lang="el-GR" dirty="0"/>
              <a:t>Ενώ το δογματικό του έργο απορρίφθηκε και καταδικάστηκε, η πρακτική του διδασκαλία όχι απλώς διασώθηκε, αλλά καθιερώθηκε σε Ανατολή και Δύση, μια και η υιοθεσία της ασκητικής πρακτικής του υπήρξε καθολική από τον ανατολικό και δυτικό μοναχισμό.</a:t>
            </a:r>
          </a:p>
          <a:p>
            <a:r>
              <a:rPr lang="el-GR" dirty="0"/>
              <a:t>Στον </a:t>
            </a:r>
            <a:r>
              <a:rPr lang="el-GR" dirty="0" err="1"/>
              <a:t>Ευάγριο</a:t>
            </a:r>
            <a:r>
              <a:rPr lang="el-GR" dirty="0"/>
              <a:t>, λοιπόν, η διαμόρφωση των βαθμίδων αντιστοιχεί στην </a:t>
            </a:r>
            <a:r>
              <a:rPr lang="el-GR" u="sng" dirty="0"/>
              <a:t>κατανόηση των λόγων του Θεού</a:t>
            </a:r>
            <a:r>
              <a:rPr lang="el-GR" dirty="0"/>
              <a:t> που χωρίζονται σε πρακτικούς, φυσικούς και θεολογικούς. Έτσι, η βιβλική διδασκαλία διαχωρίζεται σε ηθική, φυσική και θεολογική, καθώς, ενώ η ηθική διδασκαλία απαντάται στις </a:t>
            </a:r>
            <a:r>
              <a:rPr lang="el-GR" u="sng" dirty="0"/>
              <a:t>Παροιμίες</a:t>
            </a:r>
            <a:r>
              <a:rPr lang="el-GR" dirty="0"/>
              <a:t>, η φυσική αναπτύσσεται στον </a:t>
            </a:r>
            <a:r>
              <a:rPr lang="el-GR" u="sng" dirty="0"/>
              <a:t>Εκκλησιαστή</a:t>
            </a:r>
            <a:r>
              <a:rPr lang="el-GR" dirty="0"/>
              <a:t> και η θεολογική περιγράφεται στο </a:t>
            </a:r>
            <a:r>
              <a:rPr lang="el-GR" u="sng" dirty="0"/>
              <a:t>Άσμα Ασμάτων </a:t>
            </a:r>
            <a:r>
              <a:rPr lang="el-GR" dirty="0"/>
              <a:t>(</a:t>
            </a:r>
            <a:r>
              <a:rPr lang="el-GR" i="1" dirty="0"/>
              <a:t>Σχόλια </a:t>
            </a:r>
            <a:r>
              <a:rPr lang="el-GR" i="1" dirty="0" err="1"/>
              <a:t>εἰς</a:t>
            </a:r>
            <a:r>
              <a:rPr lang="el-GR" i="1" dirty="0"/>
              <a:t> </a:t>
            </a:r>
            <a:r>
              <a:rPr lang="el-GR" i="1" dirty="0" err="1"/>
              <a:t>τὰς</a:t>
            </a:r>
            <a:r>
              <a:rPr lang="el-GR" i="1" dirty="0"/>
              <a:t> Παροιμίας 247,</a:t>
            </a:r>
            <a:r>
              <a:rPr lang="el-GR" dirty="0"/>
              <a:t> </a:t>
            </a:r>
            <a:r>
              <a:rPr lang="en-GB" dirty="0" err="1"/>
              <a:t>SChr</a:t>
            </a:r>
            <a:r>
              <a:rPr lang="el-GR" dirty="0"/>
              <a:t>340, σ. 342)</a:t>
            </a:r>
          </a:p>
        </p:txBody>
      </p:sp>
    </p:spTree>
    <p:extLst>
      <p:ext uri="{BB962C8B-B14F-4D97-AF65-F5344CB8AC3E}">
        <p14:creationId xmlns:p14="http://schemas.microsoft.com/office/powerpoint/2010/main" val="1556401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07583"/>
          </a:xfrm>
        </p:spPr>
        <p:txBody>
          <a:bodyPr>
            <a:normAutofit fontScale="90000"/>
          </a:bodyPr>
          <a:lstStyle/>
          <a:p>
            <a:pPr algn="ctr"/>
            <a:r>
              <a:rPr lang="el-GR" dirty="0"/>
              <a:t>Η ΣΥΜΒΟΛΗ ΤΗΣ ΕΥΑΓΡΙΑΝΗΣ ΘΕΟΛΟΓΙΑΣ </a:t>
            </a:r>
            <a:br>
              <a:rPr lang="el-GR" dirty="0"/>
            </a:br>
            <a:r>
              <a:rPr lang="el-GR" dirty="0"/>
              <a:t>ΣΤΗΝ ΚΑΘΙΕΡΩΣΗ ΤΩΝ ΒΑΘΜΙΔΩΝ</a:t>
            </a:r>
          </a:p>
        </p:txBody>
      </p:sp>
      <p:sp>
        <p:nvSpPr>
          <p:cNvPr id="3" name="Θέση περιεχομένου 2"/>
          <p:cNvSpPr>
            <a:spLocks noGrp="1"/>
          </p:cNvSpPr>
          <p:nvPr>
            <p:ph idx="1"/>
          </p:nvPr>
        </p:nvSpPr>
        <p:spPr>
          <a:xfrm>
            <a:off x="0" y="1107582"/>
            <a:ext cx="12192000" cy="5750417"/>
          </a:xfrm>
        </p:spPr>
        <p:txBody>
          <a:bodyPr/>
          <a:lstStyle/>
          <a:p>
            <a:r>
              <a:rPr lang="el-GR" dirty="0"/>
              <a:t>Ο Ευάγριος επαναλαμβάνει τον Ωριγένη, ο οποίος διακρίνοντας τα τρία στάδια της χριστιανικής τελείωσης προτείνει παράλληλα και την αγιογραφική διδασκαλία, που μπορεί να καθοδηγήσει την κάθε βαθμίδα. Έτσι, για τους ανθρώπους της πρώτης βαθμίδας υποδεικνύει τις Παροιμίες, καθώς είναι πλούσιες σε </a:t>
            </a:r>
            <a:r>
              <a:rPr lang="el-GR" u="sng" dirty="0"/>
              <a:t>ηθικά παραγγέλματα</a:t>
            </a:r>
            <a:r>
              <a:rPr lang="el-GR" dirty="0"/>
              <a:t>, για τους ανθρώπους της δεύτερης βαθμίδας τον Εκκλησιαστή, επειδή </a:t>
            </a:r>
            <a:r>
              <a:rPr lang="el-GR" u="sng" dirty="0"/>
              <a:t>αποκαλύπτει τη ματαιότητα των δημιουργημάτων </a:t>
            </a:r>
            <a:r>
              <a:rPr lang="el-GR" dirty="0"/>
              <a:t>οδηγώντας τον άνθρωπο στην αναζήτηση της θεογνωσίας, ενώ για τους ανθρώπους της τρίτης βαθμίδας το Άσμα Ασμάτων, που εξαίροντας τους γάμους της ψυχής με το Θεό Λόγο </a:t>
            </a:r>
            <a:r>
              <a:rPr lang="el-GR" u="sng" dirty="0"/>
              <a:t>διδάσκει τη θεωρία του Θεού</a:t>
            </a:r>
            <a:r>
              <a:rPr lang="el-GR" dirty="0"/>
              <a:t>.</a:t>
            </a:r>
          </a:p>
          <a:p>
            <a:r>
              <a:rPr lang="el-GR" dirty="0"/>
              <a:t>Ο Ωριγένης εισηγείται την </a:t>
            </a:r>
            <a:r>
              <a:rPr lang="el-GR" dirty="0" err="1"/>
              <a:t>τριχοτομική</a:t>
            </a:r>
            <a:r>
              <a:rPr lang="el-GR" dirty="0"/>
              <a:t> διαίρεση της Αγίας Γραφής, γιατί πιστεύει ότι η θεία αποκάλυψη απευθύνεται και στους απλούς, που χαρακτηρίζονται από την </a:t>
            </a:r>
            <a:r>
              <a:rPr lang="el-GR" u="sng" dirty="0"/>
              <a:t>πίστη </a:t>
            </a:r>
            <a:r>
              <a:rPr lang="el-GR" dirty="0"/>
              <a:t>και στους τέλειους, που διακρίνονται για τη </a:t>
            </a:r>
            <a:r>
              <a:rPr lang="el-GR" u="sng" dirty="0"/>
              <a:t>γνώση</a:t>
            </a:r>
            <a:r>
              <a:rPr lang="el-GR" dirty="0"/>
              <a:t>. Στους πρώτους όμως παρουσιάζεται ως </a:t>
            </a:r>
            <a:r>
              <a:rPr lang="el-GR" b="1" dirty="0"/>
              <a:t>ηθική διδασκαλία</a:t>
            </a:r>
            <a:r>
              <a:rPr lang="el-GR" dirty="0"/>
              <a:t>, ενώ στους δεύτερους ως "</a:t>
            </a:r>
            <a:r>
              <a:rPr lang="el-GR" b="1" dirty="0"/>
              <a:t>θεολογία</a:t>
            </a:r>
            <a:r>
              <a:rPr lang="el-GR" dirty="0"/>
              <a:t>", δηλαδή ως διδασκαλία της Αγίας Τριάδας.</a:t>
            </a:r>
            <a:endParaRPr lang="el-GR" u="sng" dirty="0"/>
          </a:p>
        </p:txBody>
      </p:sp>
    </p:spTree>
    <p:extLst>
      <p:ext uri="{BB962C8B-B14F-4D97-AF65-F5344CB8AC3E}">
        <p14:creationId xmlns:p14="http://schemas.microsoft.com/office/powerpoint/2010/main" val="1722651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068946"/>
          </a:xfrm>
        </p:spPr>
        <p:txBody>
          <a:bodyPr>
            <a:normAutofit fontScale="90000"/>
          </a:bodyPr>
          <a:lstStyle/>
          <a:p>
            <a:pPr algn="ctr"/>
            <a:r>
              <a:rPr lang="el-GR" dirty="0"/>
              <a:t>Η ΣΥΜΒΟΛΗ ΤΗΣ ΕΥΑΓΡΙΑΝΗΣ ΘΕΟΛΟΓΙΑΣ </a:t>
            </a:r>
            <a:br>
              <a:rPr lang="el-GR" dirty="0"/>
            </a:br>
            <a:r>
              <a:rPr lang="el-GR" dirty="0"/>
              <a:t>ΣΤΗΝ ΚΑΘΙΕΡΩΣΗ ΤΩΝ ΒΑΘΜΙΔΩΝ</a:t>
            </a:r>
          </a:p>
        </p:txBody>
      </p:sp>
      <p:sp>
        <p:nvSpPr>
          <p:cNvPr id="3" name="Θέση περιεχομένου 2"/>
          <p:cNvSpPr>
            <a:spLocks noGrp="1"/>
          </p:cNvSpPr>
          <p:nvPr>
            <p:ph idx="1"/>
          </p:nvPr>
        </p:nvSpPr>
        <p:spPr>
          <a:xfrm>
            <a:off x="0" y="1068946"/>
            <a:ext cx="12192000" cy="5789053"/>
          </a:xfrm>
        </p:spPr>
        <p:txBody>
          <a:bodyPr>
            <a:normAutofit lnSpcReduction="10000"/>
          </a:bodyPr>
          <a:lstStyle/>
          <a:p>
            <a:r>
              <a:rPr lang="el-GR" dirty="0"/>
              <a:t>Ενώ εισηγητής του </a:t>
            </a:r>
            <a:r>
              <a:rPr lang="el-GR" b="1" dirty="0">
                <a:solidFill>
                  <a:srgbClr val="FF0000"/>
                </a:solidFill>
              </a:rPr>
              <a:t>όρου "θεολογία" </a:t>
            </a:r>
            <a:r>
              <a:rPr lang="el-GR" dirty="0"/>
              <a:t>στη χριστιανική σκέψη θεωρείται ο Ωριγένης, εκφραστής του ιδιαίτερου περιεχομένου του όρου αυτού αναγνωρίζεται ο Ευάγριος, καθώς εξειδικεύει τόσο πολύ τον όρο αυτό αναδεικνύοντάς τον σε </a:t>
            </a:r>
            <a:r>
              <a:rPr lang="el-GR" u="sng" dirty="0"/>
              <a:t>τεχνικό θεολογικό όρο </a:t>
            </a:r>
            <a:r>
              <a:rPr lang="el-GR" dirty="0"/>
              <a:t>δηλωτικό της τελικής- ατελεύτητης βαθμίδας της θεογνωσίας. Παρόλα αυτά, ολόκληρη η διάταξη της πνευματικής ζωής που παραθέτει ο Ευάγριος, απηχεί τη θεολογική σκέψη του Ωριγένη, ο οποίος παραμένει ο πρώτος εκκλησιαστικός πατέρας που υιοθετεί την αριστοτελική και στωική διαίρεση των επιστημών, για να σημειώσει ότι «</a:t>
            </a:r>
            <a:r>
              <a:rPr lang="el-GR" i="1" dirty="0" err="1"/>
              <a:t>διὰ</a:t>
            </a:r>
            <a:r>
              <a:rPr lang="el-GR" i="1" dirty="0"/>
              <a:t> </a:t>
            </a:r>
            <a:r>
              <a:rPr lang="el-GR" i="1" dirty="0" err="1"/>
              <a:t>μὲν</a:t>
            </a:r>
            <a:r>
              <a:rPr lang="el-GR" i="1" dirty="0"/>
              <a:t> </a:t>
            </a:r>
            <a:r>
              <a:rPr lang="el-GR" i="1" dirty="0" err="1"/>
              <a:t>πρακτικῆς</a:t>
            </a:r>
            <a:r>
              <a:rPr lang="el-GR" i="1" dirty="0"/>
              <a:t> </a:t>
            </a:r>
            <a:r>
              <a:rPr lang="el-GR" i="1" dirty="0" err="1"/>
              <a:t>κτᾶσθαι</a:t>
            </a:r>
            <a:r>
              <a:rPr lang="el-GR" i="1" dirty="0"/>
              <a:t> </a:t>
            </a:r>
            <a:r>
              <a:rPr lang="el-GR" i="1" dirty="0" err="1"/>
              <a:t>ὡς</a:t>
            </a:r>
            <a:r>
              <a:rPr lang="el-GR" i="1" dirty="0"/>
              <a:t> </a:t>
            </a:r>
            <a:r>
              <a:rPr lang="el-GR" i="1" u="sng" dirty="0" err="1"/>
              <a:t>οἰκοδεσπότην</a:t>
            </a:r>
            <a:r>
              <a:rPr lang="el-GR" i="1" dirty="0"/>
              <a:t> </a:t>
            </a:r>
            <a:r>
              <a:rPr lang="el-GR" i="1" dirty="0" err="1"/>
              <a:t>αὐτὸν</a:t>
            </a:r>
            <a:r>
              <a:rPr lang="el-GR" i="1" dirty="0"/>
              <a:t> (= </a:t>
            </a:r>
            <a:r>
              <a:rPr lang="el-GR" i="1" dirty="0" err="1"/>
              <a:t>τόν</a:t>
            </a:r>
            <a:r>
              <a:rPr lang="el-GR" i="1" dirty="0"/>
              <a:t> </a:t>
            </a:r>
            <a:r>
              <a:rPr lang="el-GR" i="1" dirty="0" err="1"/>
              <a:t>Χριστόν</a:t>
            </a:r>
            <a:r>
              <a:rPr lang="el-GR" i="1" dirty="0"/>
              <a:t>), </a:t>
            </a:r>
            <a:r>
              <a:rPr lang="el-GR" i="1" dirty="0" err="1"/>
              <a:t>διὰ</a:t>
            </a:r>
            <a:r>
              <a:rPr lang="el-GR" i="1" dirty="0"/>
              <a:t> </a:t>
            </a:r>
            <a:r>
              <a:rPr lang="el-GR" i="1" dirty="0" err="1"/>
              <a:t>δὲ</a:t>
            </a:r>
            <a:r>
              <a:rPr lang="el-GR" i="1" dirty="0"/>
              <a:t> </a:t>
            </a:r>
            <a:r>
              <a:rPr lang="el-GR" i="1" dirty="0" err="1"/>
              <a:t>φυσικῆς</a:t>
            </a:r>
            <a:r>
              <a:rPr lang="el-GR" i="1" dirty="0"/>
              <a:t> θεωρίας </a:t>
            </a:r>
            <a:r>
              <a:rPr lang="el-GR" i="1" dirty="0" err="1"/>
              <a:t>ὡς</a:t>
            </a:r>
            <a:r>
              <a:rPr lang="el-GR" i="1" dirty="0"/>
              <a:t> </a:t>
            </a:r>
            <a:r>
              <a:rPr lang="el-GR" i="1" u="sng" dirty="0"/>
              <a:t>βασιλέα</a:t>
            </a:r>
            <a:r>
              <a:rPr lang="el-GR" i="1" dirty="0"/>
              <a:t>, </a:t>
            </a:r>
            <a:r>
              <a:rPr lang="el-GR" i="1" dirty="0" err="1"/>
              <a:t>καὶ</a:t>
            </a:r>
            <a:r>
              <a:rPr lang="el-GR" i="1" dirty="0"/>
              <a:t> </a:t>
            </a:r>
            <a:r>
              <a:rPr lang="el-GR" i="1" dirty="0" err="1"/>
              <a:t>πάλιν</a:t>
            </a:r>
            <a:r>
              <a:rPr lang="el-GR" i="1" dirty="0"/>
              <a:t> </a:t>
            </a:r>
            <a:r>
              <a:rPr lang="el-GR" i="1" dirty="0" err="1"/>
              <a:t>διὰ</a:t>
            </a:r>
            <a:r>
              <a:rPr lang="el-GR" i="1" dirty="0"/>
              <a:t> θεολογίας </a:t>
            </a:r>
            <a:r>
              <a:rPr lang="el-GR" i="1" dirty="0" err="1"/>
              <a:t>ὡς</a:t>
            </a:r>
            <a:r>
              <a:rPr lang="el-GR" i="1" dirty="0"/>
              <a:t> </a:t>
            </a:r>
            <a:r>
              <a:rPr lang="el-GR" i="1" u="sng" dirty="0"/>
              <a:t>Θεόν</a:t>
            </a:r>
            <a:r>
              <a:rPr lang="el-GR" i="1" dirty="0"/>
              <a:t>.</a:t>
            </a:r>
            <a:r>
              <a:rPr lang="el-GR" dirty="0"/>
              <a:t>..» (</a:t>
            </a:r>
            <a:r>
              <a:rPr lang="el-GR" i="1" dirty="0" err="1"/>
              <a:t>Ἐκλογαὶ</a:t>
            </a:r>
            <a:r>
              <a:rPr lang="el-GR" i="1" dirty="0"/>
              <a:t> </a:t>
            </a:r>
            <a:r>
              <a:rPr lang="el-GR" i="1" dirty="0" err="1"/>
              <a:t>εἰς</a:t>
            </a:r>
            <a:r>
              <a:rPr lang="el-GR" i="1" dirty="0"/>
              <a:t> </a:t>
            </a:r>
            <a:r>
              <a:rPr lang="el-GR" i="1" dirty="0" err="1"/>
              <a:t>Ψαλμοὺς</a:t>
            </a:r>
            <a:r>
              <a:rPr lang="en-GB" i="1" dirty="0"/>
              <a:t> 126,</a:t>
            </a:r>
            <a:r>
              <a:rPr lang="en-GB" dirty="0"/>
              <a:t> PG 12, 1641 D-1544A</a:t>
            </a:r>
            <a:r>
              <a:rPr lang="el-GR" dirty="0"/>
              <a:t>).</a:t>
            </a:r>
          </a:p>
          <a:p>
            <a:r>
              <a:rPr lang="el-GR" dirty="0"/>
              <a:t>Όσο για το δάνειο από την αριστοτελική φιλοσοφία, είναι γνωστή η αριστοτελική </a:t>
            </a:r>
            <a:r>
              <a:rPr lang="el-GR" u="sng" dirty="0"/>
              <a:t>διάκριση των θεωρητικών επιστημών σε φυσική, μαθηματική και θεολογική</a:t>
            </a:r>
            <a:r>
              <a:rPr lang="el-GR" dirty="0"/>
              <a:t> (</a:t>
            </a:r>
            <a:r>
              <a:rPr lang="el-GR" i="1" dirty="0" err="1"/>
              <a:t>Μεταφ</a:t>
            </a:r>
            <a:r>
              <a:rPr lang="en-GB" i="1" dirty="0"/>
              <a:t>.</a:t>
            </a:r>
            <a:r>
              <a:rPr lang="en-GB" dirty="0"/>
              <a:t> </a:t>
            </a:r>
            <a:r>
              <a:rPr lang="el-GR" dirty="0"/>
              <a:t>Κ</a:t>
            </a:r>
            <a:r>
              <a:rPr lang="en-GB" dirty="0"/>
              <a:t>' 7, 1064 </a:t>
            </a:r>
            <a:r>
              <a:rPr lang="el-GR" dirty="0"/>
              <a:t>Β) καθώς και </a:t>
            </a:r>
            <a:r>
              <a:rPr lang="el-GR" u="sng" dirty="0"/>
              <a:t>η στωική διαίρεση σε λογική, ηθική και φυσική</a:t>
            </a:r>
            <a:r>
              <a:rPr lang="el-GR" dirty="0"/>
              <a:t>, όπου το τελικό στάδιο της φυσικής ταυτίζεται με τη θεολογία (Χρύσιππος</a:t>
            </a:r>
            <a:r>
              <a:rPr lang="en-GB" dirty="0"/>
              <a:t>, </a:t>
            </a:r>
            <a:r>
              <a:rPr lang="el-GR" i="1" dirty="0"/>
              <a:t>Πλουτάρχου</a:t>
            </a:r>
            <a:r>
              <a:rPr lang="el-GR" dirty="0"/>
              <a:t> </a:t>
            </a:r>
            <a:r>
              <a:rPr lang="el-GR" i="1" dirty="0" err="1"/>
              <a:t>Περὶ</a:t>
            </a:r>
            <a:r>
              <a:rPr lang="el-GR" i="1" dirty="0"/>
              <a:t> </a:t>
            </a:r>
            <a:r>
              <a:rPr lang="el-GR" i="1" dirty="0" err="1"/>
              <a:t>Στωϊκῶν</a:t>
            </a:r>
            <a:r>
              <a:rPr lang="el-GR" i="1" dirty="0"/>
              <a:t> </a:t>
            </a:r>
            <a:r>
              <a:rPr lang="el-GR" i="1" dirty="0" err="1"/>
              <a:t>ἐναντιωμάτων</a:t>
            </a:r>
            <a:r>
              <a:rPr lang="en-GB" i="1" dirty="0"/>
              <a:t> 9,</a:t>
            </a:r>
            <a:r>
              <a:rPr lang="en-GB" dirty="0"/>
              <a:t> U </a:t>
            </a:r>
            <a:r>
              <a:rPr lang="en-GB" dirty="0" err="1"/>
              <a:t>Aruim</a:t>
            </a:r>
            <a:r>
              <a:rPr lang="en-GB" dirty="0"/>
              <a:t> II</a:t>
            </a:r>
            <a:r>
              <a:rPr lang="el-GR" dirty="0"/>
              <a:t>, 42).</a:t>
            </a:r>
          </a:p>
        </p:txBody>
      </p:sp>
    </p:spTree>
    <p:extLst>
      <p:ext uri="{BB962C8B-B14F-4D97-AF65-F5344CB8AC3E}">
        <p14:creationId xmlns:p14="http://schemas.microsoft.com/office/powerpoint/2010/main" val="2582532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004552"/>
          </a:xfrm>
        </p:spPr>
        <p:txBody>
          <a:bodyPr>
            <a:normAutofit fontScale="90000"/>
          </a:bodyPr>
          <a:lstStyle/>
          <a:p>
            <a:pPr algn="ctr"/>
            <a:r>
              <a:rPr lang="el-GR" dirty="0"/>
              <a:t>Η ΣΥΜΒΟΛΗ ΤΗΣ ΕΥΑΓΡΙΑΝΗΣ ΘΕΟΛΟΓΙΑΣ </a:t>
            </a:r>
            <a:br>
              <a:rPr lang="el-GR" dirty="0"/>
            </a:br>
            <a:r>
              <a:rPr lang="el-GR" dirty="0"/>
              <a:t>ΣΤΗΝ ΚΑΘΙΕΡΩΣΗ ΤΩΝ ΒΑΘΜΙΔΩΝ</a:t>
            </a:r>
          </a:p>
        </p:txBody>
      </p:sp>
      <p:sp>
        <p:nvSpPr>
          <p:cNvPr id="3" name="Θέση περιεχομένου 2"/>
          <p:cNvSpPr>
            <a:spLocks noGrp="1"/>
          </p:cNvSpPr>
          <p:nvPr>
            <p:ph idx="1"/>
          </p:nvPr>
        </p:nvSpPr>
        <p:spPr>
          <a:xfrm>
            <a:off x="0" y="1004552"/>
            <a:ext cx="12192000" cy="5853447"/>
          </a:xfrm>
        </p:spPr>
        <p:txBody>
          <a:bodyPr>
            <a:normAutofit fontScale="92500" lnSpcReduction="20000"/>
          </a:bodyPr>
          <a:lstStyle/>
          <a:p>
            <a:r>
              <a:rPr lang="el-GR" dirty="0"/>
              <a:t>Ο Ευάγριος παραδίδει έναν καταπληκτικά νέο χάρτη της δομής του ανθρώπου, στον οποίο οι τρεις βαθμίδες της πνευματικής ζωής ενώνονται στη μάθηση και ανακάλυψη του ποιοι είμαστε ως ανθρώπινα όντα φτιαγμένα κατ’ εικόνα Θεού.</a:t>
            </a:r>
          </a:p>
          <a:p>
            <a:pPr lvl="0"/>
            <a:r>
              <a:rPr lang="el-GR" dirty="0"/>
              <a:t>Στην τελειωτική αυτή πορεία, που συμπίπτει με την τελική επίτευξη της "</a:t>
            </a:r>
            <a:r>
              <a:rPr lang="el-GR" i="1" dirty="0" err="1"/>
              <a:t>ἐν</a:t>
            </a:r>
            <a:r>
              <a:rPr lang="el-GR" i="1" dirty="0"/>
              <a:t> </a:t>
            </a:r>
            <a:r>
              <a:rPr lang="el-GR" i="1" dirty="0" err="1"/>
              <a:t>Χριστῷ</a:t>
            </a:r>
            <a:r>
              <a:rPr lang="el-GR" dirty="0"/>
              <a:t>" ζωοποίησης, η διάκριση των βαθμίδων ακολουθεί την ακόλουθη διάταξη. Χωρίζεται σε </a:t>
            </a:r>
            <a:r>
              <a:rPr lang="el-GR" b="1" dirty="0"/>
              <a:t>πρακτική</a:t>
            </a:r>
            <a:r>
              <a:rPr lang="el-GR" dirty="0"/>
              <a:t>, </a:t>
            </a:r>
            <a:r>
              <a:rPr lang="el-GR" b="1" dirty="0"/>
              <a:t>φυσική</a:t>
            </a:r>
            <a:r>
              <a:rPr lang="el-GR" dirty="0"/>
              <a:t> και </a:t>
            </a:r>
            <a:r>
              <a:rPr lang="el-GR" b="1" dirty="0"/>
              <a:t>θεολογία</a:t>
            </a:r>
            <a:r>
              <a:rPr lang="el-GR" dirty="0"/>
              <a:t> συνοψίζοντας ταυτόχρονα και το περιεχόμενο του χριστιανικού δόγματος, καθώς ορίζεται ότι «</a:t>
            </a:r>
            <a:r>
              <a:rPr lang="el-GR" i="1" dirty="0"/>
              <a:t>Χριστιανισμός </a:t>
            </a:r>
            <a:r>
              <a:rPr lang="el-GR" i="1" dirty="0" err="1"/>
              <a:t>ἐστι</a:t>
            </a:r>
            <a:r>
              <a:rPr lang="el-GR" i="1" dirty="0"/>
              <a:t> δόγμα </a:t>
            </a:r>
            <a:r>
              <a:rPr lang="el-GR" i="1" dirty="0" err="1"/>
              <a:t>τοῦ</a:t>
            </a:r>
            <a:r>
              <a:rPr lang="el-GR" i="1" dirty="0"/>
              <a:t> </a:t>
            </a:r>
            <a:r>
              <a:rPr lang="el-GR" i="1" dirty="0" err="1"/>
              <a:t>Σωτῆρος</a:t>
            </a:r>
            <a:r>
              <a:rPr lang="el-GR" i="1" dirty="0"/>
              <a:t> </a:t>
            </a:r>
            <a:r>
              <a:rPr lang="el-GR" i="1" dirty="0" err="1"/>
              <a:t>ἡμῶν</a:t>
            </a:r>
            <a:r>
              <a:rPr lang="el-GR" i="1" dirty="0"/>
              <a:t> ’</a:t>
            </a:r>
            <a:r>
              <a:rPr lang="el-GR" i="1" dirty="0" err="1"/>
              <a:t>Ιησοῦ</a:t>
            </a:r>
            <a:r>
              <a:rPr lang="el-GR" i="1" dirty="0"/>
              <a:t> </a:t>
            </a:r>
            <a:r>
              <a:rPr lang="el-GR" i="1" dirty="0" err="1"/>
              <a:t>Χριστοῦ</a:t>
            </a:r>
            <a:r>
              <a:rPr lang="el-GR" i="1" dirty="0"/>
              <a:t>, </a:t>
            </a:r>
            <a:r>
              <a:rPr lang="el-GR" i="1" dirty="0" err="1"/>
              <a:t>ἐκ</a:t>
            </a:r>
            <a:r>
              <a:rPr lang="el-GR" i="1" dirty="0"/>
              <a:t> </a:t>
            </a:r>
            <a:r>
              <a:rPr lang="el-GR" i="1" dirty="0" err="1"/>
              <a:t>πρακτικῆς</a:t>
            </a:r>
            <a:r>
              <a:rPr lang="el-GR" i="1" dirty="0"/>
              <a:t> </a:t>
            </a:r>
            <a:r>
              <a:rPr lang="el-GR" i="1" dirty="0" err="1"/>
              <a:t>καὶ</a:t>
            </a:r>
            <a:r>
              <a:rPr lang="el-GR" i="1" dirty="0"/>
              <a:t> </a:t>
            </a:r>
            <a:r>
              <a:rPr lang="el-GR" i="1" dirty="0" err="1"/>
              <a:t>φυσικῆς</a:t>
            </a:r>
            <a:r>
              <a:rPr lang="el-GR" i="1" dirty="0"/>
              <a:t> </a:t>
            </a:r>
            <a:r>
              <a:rPr lang="el-GR" i="1" dirty="0" err="1"/>
              <a:t>καὶ</a:t>
            </a:r>
            <a:r>
              <a:rPr lang="el-GR" i="1" dirty="0"/>
              <a:t> </a:t>
            </a:r>
            <a:r>
              <a:rPr lang="el-GR" i="1" dirty="0" err="1"/>
              <a:t>θεολογικῆς</a:t>
            </a:r>
            <a:r>
              <a:rPr lang="el-GR" i="1" dirty="0"/>
              <a:t> </a:t>
            </a:r>
            <a:r>
              <a:rPr lang="el-GR" i="1" dirty="0" err="1"/>
              <a:t>συνεστώς</a:t>
            </a:r>
            <a:r>
              <a:rPr lang="el-GR" dirty="0"/>
              <a:t>»</a:t>
            </a:r>
            <a:r>
              <a:rPr kumimoji="0" lang="el-GR"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el-GR" b="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a:t>
            </a:r>
            <a:r>
              <a:rPr kumimoji="0" lang="el-GR" b="0" i="1" u="none" strike="noStrike" cap="none" normalizeH="0" baseline="0" dirty="0" err="1">
                <a:ln>
                  <a:noFill/>
                </a:ln>
                <a:solidFill>
                  <a:schemeClr val="tx1"/>
                </a:solidFill>
                <a:effectLst/>
                <a:ea typeface="Times New Roman" panose="02020603050405020304" pitchFamily="18" charset="0"/>
              </a:rPr>
              <a:t>Πρακτικὸς</a:t>
            </a:r>
            <a:r>
              <a:rPr kumimoji="0" lang="en-GB"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rPr>
              <a:t>Α΄</a:t>
            </a:r>
            <a:r>
              <a:rPr kumimoji="0" lang="en-GB" b="0" i="1" u="none" strike="noStrike" cap="none" normalizeH="0" baseline="0" dirty="0">
                <a:ln>
                  <a:noFill/>
                </a:ln>
                <a:solidFill>
                  <a:schemeClr val="tx1"/>
                </a:solidFill>
                <a:effectLst/>
                <a:ea typeface="Times New Roman" panose="02020603050405020304" pitchFamily="18" charset="0"/>
              </a:rPr>
              <a:t>,</a:t>
            </a:r>
            <a:r>
              <a:rPr kumimoji="0" lang="en-GB" b="0" i="0" u="none" strike="noStrike" cap="none" normalizeH="0" baseline="0" dirty="0">
                <a:ln>
                  <a:noFill/>
                </a:ln>
                <a:solidFill>
                  <a:schemeClr val="tx1"/>
                </a:solidFill>
                <a:effectLst/>
                <a:ea typeface="Times New Roman" panose="02020603050405020304" pitchFamily="18" charset="0"/>
              </a:rPr>
              <a:t> PG 40, 1221 C </a:t>
            </a:r>
            <a:r>
              <a:rPr kumimoji="0" lang="el-GR" b="0" i="0" u="none" strike="noStrike" cap="none" normalizeH="0" baseline="0" dirty="0">
                <a:ln>
                  <a:noFill/>
                </a:ln>
                <a:solidFill>
                  <a:schemeClr val="tx1"/>
                </a:solidFill>
                <a:effectLst/>
                <a:ea typeface="Times New Roman" panose="02020603050405020304" pitchFamily="18" charset="0"/>
              </a:rPr>
              <a:t>και</a:t>
            </a:r>
            <a:r>
              <a:rPr kumimoji="0" lang="en-GB" b="0" i="0" u="none" strike="noStrike" cap="none" normalizeH="0" baseline="0" dirty="0">
                <a:ln>
                  <a:noFill/>
                </a:ln>
                <a:solidFill>
                  <a:schemeClr val="tx1"/>
                </a:solidFill>
                <a:effectLst/>
                <a:ea typeface="Times New Roman" panose="02020603050405020304" pitchFamily="18" charset="0"/>
              </a:rPr>
              <a:t> SChr171, </a:t>
            </a:r>
            <a:r>
              <a:rPr kumimoji="0" lang="el-GR" b="0" i="0" u="none" strike="noStrike" cap="none" normalizeH="0" baseline="0" dirty="0">
                <a:ln>
                  <a:noFill/>
                </a:ln>
                <a:solidFill>
                  <a:schemeClr val="tx1"/>
                </a:solidFill>
                <a:effectLst/>
                <a:ea typeface="Times New Roman" panose="02020603050405020304" pitchFamily="18" charset="0"/>
              </a:rPr>
              <a:t>σ</a:t>
            </a:r>
            <a:r>
              <a:rPr kumimoji="0" lang="en-GB" b="0" i="0" u="none" strike="noStrike" cap="none" normalizeH="0" baseline="0" dirty="0">
                <a:ln>
                  <a:noFill/>
                </a:ln>
                <a:solidFill>
                  <a:schemeClr val="tx1"/>
                </a:solidFill>
                <a:effectLst/>
                <a:ea typeface="Times New Roman" panose="02020603050405020304" pitchFamily="18" charset="0"/>
              </a:rPr>
              <a:t>. 498</a:t>
            </a:r>
            <a:r>
              <a:rPr kumimoji="0" lang="el-GR" b="0" i="0" u="none" strike="noStrike" cap="none" normalizeH="0" baseline="0" dirty="0">
                <a:ln>
                  <a:noFill/>
                </a:ln>
                <a:solidFill>
                  <a:schemeClr val="tx1"/>
                </a:solidFill>
                <a:effectLst/>
                <a:ea typeface="Times New Roman" panose="02020603050405020304" pitchFamily="18" charset="0"/>
              </a:rPr>
              <a:t>). </a:t>
            </a:r>
          </a:p>
          <a:p>
            <a:r>
              <a:rPr lang="el-GR" u="sng" dirty="0"/>
              <a:t>Η πρακτική βαθμίδα,</a:t>
            </a:r>
            <a:r>
              <a:rPr lang="el-GR" dirty="0"/>
              <a:t> που συμπεριλαμβάνει τη θεωρία της κρίσεως και της πρόνοιας του Θεού, συμβολίζεται με την Αίγυπτο και την έρημο και ταυτίζεται με την πρώτη μετάσταση από την κακία στην αρετή. </a:t>
            </a:r>
            <a:r>
              <a:rPr lang="el-GR" u="sng" dirty="0"/>
              <a:t>Η φυσική</a:t>
            </a:r>
            <a:r>
              <a:rPr lang="el-GR" dirty="0"/>
              <a:t> ανταποκρίνεται στη θεωρία των σωμάτων και ασωμάτων, παραλληλίζεται με τη γη Ιούδα και την Ιερουσαλήμ και συνοψίζει τη δεύτερη και τρίτη μετάσταση από την απείθεια στη φυσική θεωρία και από τη φυσική θεωρία στη γνώση των λογικών φύσεων. Τέλος η </a:t>
            </a:r>
            <a:r>
              <a:rPr lang="el-GR" u="sng" dirty="0"/>
              <a:t>θεολογία</a:t>
            </a:r>
            <a:r>
              <a:rPr lang="el-GR" dirty="0"/>
              <a:t> συμπίπτει με τη θεωρία της προσκυνητής Τριάδας, εκφράζεται αλληγορικά με τη </a:t>
            </a:r>
            <a:r>
              <a:rPr lang="el-GR" dirty="0" err="1"/>
              <a:t>Σιών</a:t>
            </a:r>
            <a:r>
              <a:rPr lang="el-GR" dirty="0"/>
              <a:t> και αντιστοιχεί στην τέταρτη μετάσταση από τη γνώση των λογικών φύσεων στη μέθεξη της Αγίας Τριάδας.</a:t>
            </a:r>
            <a:r>
              <a:rPr kumimoji="0" lang="el-GR" b="0" i="0" u="none" strike="noStrike" cap="none" normalizeH="0" baseline="0" dirty="0">
                <a:ln>
                  <a:noFill/>
                </a:ln>
                <a:solidFill>
                  <a:schemeClr val="tx1"/>
                </a:solidFill>
                <a:effectLst/>
              </a:rPr>
              <a:t> </a:t>
            </a:r>
            <a:r>
              <a:rPr lang="el-GR" dirty="0"/>
              <a:t> </a:t>
            </a:r>
          </a:p>
        </p:txBody>
      </p:sp>
    </p:spTree>
    <p:extLst>
      <p:ext uri="{BB962C8B-B14F-4D97-AF65-F5344CB8AC3E}">
        <p14:creationId xmlns:p14="http://schemas.microsoft.com/office/powerpoint/2010/main" val="2379445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88642"/>
          </a:xfrm>
        </p:spPr>
        <p:txBody>
          <a:bodyPr>
            <a:noAutofit/>
          </a:bodyPr>
          <a:lstStyle/>
          <a:p>
            <a:pPr algn="ctr"/>
            <a:r>
              <a:rPr lang="el-GR" sz="3600" dirty="0"/>
              <a:t>Η ΣΥΜΒΟΛΗ ΤΗΣ ΕΥΑΓΡΙΑΝΗΣ ΘΕΟΛΟΓΙΑΣ </a:t>
            </a:r>
            <a:br>
              <a:rPr lang="el-GR" sz="3600" dirty="0"/>
            </a:br>
            <a:r>
              <a:rPr lang="el-GR" sz="3600" dirty="0"/>
              <a:t>ΣΤΗΝ ΚΑΘΙΕΡΩΣΗ ΤΩΝ ΒΑΘΜΙΔΩΝ</a:t>
            </a:r>
          </a:p>
        </p:txBody>
      </p:sp>
      <p:sp>
        <p:nvSpPr>
          <p:cNvPr id="3" name="Θέση περιεχομένου 2"/>
          <p:cNvSpPr>
            <a:spLocks noGrp="1"/>
          </p:cNvSpPr>
          <p:nvPr>
            <p:ph idx="1"/>
          </p:nvPr>
        </p:nvSpPr>
        <p:spPr>
          <a:xfrm>
            <a:off x="0" y="888642"/>
            <a:ext cx="12192000" cy="5969357"/>
          </a:xfrm>
        </p:spPr>
        <p:txBody>
          <a:bodyPr>
            <a:normAutofit fontScale="92500" lnSpcReduction="10000"/>
          </a:bodyPr>
          <a:lstStyle/>
          <a:p>
            <a:r>
              <a:rPr lang="el-GR" dirty="0"/>
              <a:t>Δεν είναι τυχαίο που στα στάδια της "πρακτικής", "φυσικής" και "θεολογίας" ισχύει η αντιστοιχία σε "</a:t>
            </a:r>
            <a:r>
              <a:rPr lang="el-GR" u="sng" dirty="0"/>
              <a:t>πρακτικό</a:t>
            </a:r>
            <a:r>
              <a:rPr lang="el-GR" dirty="0"/>
              <a:t>", "</a:t>
            </a:r>
            <a:r>
              <a:rPr lang="el-GR" u="sng" dirty="0"/>
              <a:t>θεωρητικό</a:t>
            </a:r>
            <a:r>
              <a:rPr lang="el-GR" dirty="0"/>
              <a:t>" και "</a:t>
            </a:r>
            <a:r>
              <a:rPr lang="el-GR" u="sng" dirty="0"/>
              <a:t>γνωστικό</a:t>
            </a:r>
            <a:r>
              <a:rPr lang="el-GR" dirty="0"/>
              <a:t>". Πρέπει να σημειωθεί ότι ο Ευάγριος, ενώ για την περιγραφή του υποκειμένου της τρίτης βαθμίδας χρησιμοποιεί αποκλειστικά και μόνο τον όρο "γνωστικός", για την παρουσίαση της λογικής φύσης που ενεργεί στη δεύτερη και πρώτη βαθμίδα, παράλληλα με τις έννοιες του "θεωρητικού" και "πρακτικού", διακρίνει τους </a:t>
            </a:r>
            <a:r>
              <a:rPr lang="el-GR" u="sng" dirty="0"/>
              <a:t>δικαίους</a:t>
            </a:r>
            <a:r>
              <a:rPr lang="el-GR" dirty="0"/>
              <a:t> από τους </a:t>
            </a:r>
            <a:r>
              <a:rPr lang="el-GR" u="sng" dirty="0" err="1"/>
              <a:t>προκόπτοντες</a:t>
            </a:r>
            <a:r>
              <a:rPr lang="el-GR" dirty="0"/>
              <a:t> προβάλλοντας ταυτόχρονα και μία δυναμική σύλληψη της τελειότητας: «</a:t>
            </a:r>
            <a:r>
              <a:rPr lang="el-GR" i="1" dirty="0" err="1"/>
              <a:t>Εἰ</a:t>
            </a:r>
            <a:r>
              <a:rPr lang="el-GR" i="1" dirty="0"/>
              <a:t> </a:t>
            </a:r>
            <a:r>
              <a:rPr lang="el-GR" i="1" dirty="0" err="1"/>
              <a:t>οἱ</a:t>
            </a:r>
            <a:r>
              <a:rPr lang="el-GR" i="1" dirty="0"/>
              <a:t> </a:t>
            </a:r>
            <a:r>
              <a:rPr lang="el-GR" i="1" dirty="0" err="1"/>
              <a:t>προκόπτοντες</a:t>
            </a:r>
            <a:r>
              <a:rPr lang="el-GR" i="1" dirty="0"/>
              <a:t> </a:t>
            </a:r>
            <a:r>
              <a:rPr lang="el-GR" i="1" dirty="0" err="1"/>
              <a:t>κατὰ</a:t>
            </a:r>
            <a:r>
              <a:rPr lang="el-GR" i="1" dirty="0"/>
              <a:t> </a:t>
            </a:r>
            <a:r>
              <a:rPr lang="el-GR" i="1" dirty="0" err="1"/>
              <a:t>μείωσιν</a:t>
            </a:r>
            <a:r>
              <a:rPr lang="el-GR" i="1" dirty="0"/>
              <a:t> κακίας </a:t>
            </a:r>
            <a:r>
              <a:rPr lang="el-GR" i="1" dirty="0" err="1"/>
              <a:t>προκόπτουσι</a:t>
            </a:r>
            <a:r>
              <a:rPr lang="el-GR" i="1" dirty="0"/>
              <a:t>, δίκαιοι λέγονται </a:t>
            </a:r>
            <a:r>
              <a:rPr lang="el-GR" i="1" dirty="0" err="1"/>
              <a:t>οἱ</a:t>
            </a:r>
            <a:r>
              <a:rPr lang="el-GR" i="1" dirty="0"/>
              <a:t> </a:t>
            </a:r>
            <a:r>
              <a:rPr lang="el-GR" i="1" dirty="0" err="1"/>
              <a:t>τελείαν</a:t>
            </a:r>
            <a:r>
              <a:rPr lang="el-GR" i="1" dirty="0"/>
              <a:t> </a:t>
            </a:r>
            <a:r>
              <a:rPr lang="el-GR" i="1" dirty="0" err="1"/>
              <a:t>ἕξιν</a:t>
            </a:r>
            <a:r>
              <a:rPr lang="el-GR" i="1" dirty="0"/>
              <a:t> </a:t>
            </a:r>
            <a:r>
              <a:rPr lang="el-GR" i="1" dirty="0" err="1"/>
              <a:t>τῆς</a:t>
            </a:r>
            <a:r>
              <a:rPr lang="el-GR" i="1" dirty="0"/>
              <a:t> δικαιοσύνης </a:t>
            </a:r>
            <a:r>
              <a:rPr lang="el-GR" i="1" dirty="0" err="1"/>
              <a:t>κτησάμενοι</a:t>
            </a:r>
            <a:r>
              <a:rPr lang="el-GR" i="1" dirty="0"/>
              <a:t> </a:t>
            </a:r>
            <a:r>
              <a:rPr lang="el-GR" i="1" dirty="0" err="1"/>
              <a:t>καὶ</a:t>
            </a:r>
            <a:r>
              <a:rPr lang="el-GR" i="1" dirty="0"/>
              <a:t> </a:t>
            </a:r>
            <a:r>
              <a:rPr lang="el-GR" i="1" dirty="0" err="1"/>
              <a:t>οἱ</a:t>
            </a:r>
            <a:r>
              <a:rPr lang="el-GR" i="1" dirty="0"/>
              <a:t> </a:t>
            </a:r>
            <a:r>
              <a:rPr lang="el-GR" i="1" dirty="0" err="1"/>
              <a:t>ἀνεμποδίστως</a:t>
            </a:r>
            <a:r>
              <a:rPr lang="el-GR" i="1" dirty="0"/>
              <a:t> </a:t>
            </a:r>
            <a:r>
              <a:rPr lang="el-GR" i="1" dirty="0" err="1"/>
              <a:t>προκόπτοντες</a:t>
            </a:r>
            <a:r>
              <a:rPr lang="el-GR" dirty="0"/>
              <a:t>...»</a:t>
            </a:r>
            <a:r>
              <a:rPr lang="el-GR" i="1" dirty="0"/>
              <a:t> </a:t>
            </a:r>
            <a:r>
              <a:rPr lang="el-GR" dirty="0"/>
              <a:t>(Σ</a:t>
            </a:r>
            <a:r>
              <a:rPr lang="el-GR" i="1" dirty="0"/>
              <a:t>χόλια </a:t>
            </a:r>
            <a:r>
              <a:rPr lang="el-GR" i="1" dirty="0" err="1"/>
              <a:t>εἰς</a:t>
            </a:r>
            <a:r>
              <a:rPr lang="el-GR" i="1" dirty="0"/>
              <a:t> </a:t>
            </a:r>
            <a:r>
              <a:rPr lang="el-GR" i="1" dirty="0" err="1"/>
              <a:t>τοὺς</a:t>
            </a:r>
            <a:r>
              <a:rPr lang="el-GR" i="1" dirty="0"/>
              <a:t> Ψαλμούς,</a:t>
            </a:r>
            <a:r>
              <a:rPr lang="el-GR" dirty="0"/>
              <a:t> </a:t>
            </a:r>
            <a:r>
              <a:rPr lang="fr-FR" dirty="0"/>
              <a:t>PG</a:t>
            </a:r>
            <a:r>
              <a:rPr lang="el-GR" dirty="0"/>
              <a:t> 12, 1193 </a:t>
            </a:r>
            <a:r>
              <a:rPr lang="fr-FR" dirty="0"/>
              <a:t>B</a:t>
            </a:r>
            <a:r>
              <a:rPr lang="el-GR" dirty="0"/>
              <a:t>)</a:t>
            </a:r>
          </a:p>
          <a:p>
            <a:r>
              <a:rPr lang="el-GR" dirty="0"/>
              <a:t>Ωστόσο, </a:t>
            </a:r>
            <a:r>
              <a:rPr lang="el-GR" b="1" dirty="0">
                <a:solidFill>
                  <a:srgbClr val="FF0000"/>
                </a:solidFill>
              </a:rPr>
              <a:t>ο "γνωστικός" </a:t>
            </a:r>
            <a:r>
              <a:rPr lang="el-GR" dirty="0"/>
              <a:t>δεν είναι </a:t>
            </a:r>
            <a:r>
              <a:rPr lang="el-GR" dirty="0" err="1"/>
              <a:t>μιά</a:t>
            </a:r>
            <a:r>
              <a:rPr lang="el-GR" dirty="0"/>
              <a:t> </a:t>
            </a:r>
            <a:r>
              <a:rPr lang="el-GR" dirty="0" err="1"/>
              <a:t>ευαγριανή</a:t>
            </a:r>
            <a:r>
              <a:rPr lang="el-GR" dirty="0"/>
              <a:t> ορολογική επινόηση αλλά ένα δάνειο από την αλεξανδρινή παράδοση και μάλιστα του </a:t>
            </a:r>
            <a:r>
              <a:rPr lang="el-GR" b="1" dirty="0" err="1"/>
              <a:t>Κλήμεντα</a:t>
            </a:r>
            <a:r>
              <a:rPr lang="el-GR" dirty="0"/>
              <a:t>, που τονίζει </a:t>
            </a:r>
            <a:r>
              <a:rPr lang="el-GR" dirty="0" err="1"/>
              <a:t>οτι</a:t>
            </a:r>
            <a:r>
              <a:rPr lang="el-GR" dirty="0"/>
              <a:t> «</a:t>
            </a:r>
            <a:r>
              <a:rPr lang="el-GR" i="1" dirty="0"/>
              <a:t>ὁ </a:t>
            </a:r>
            <a:r>
              <a:rPr lang="el-GR" i="1" dirty="0" err="1"/>
              <a:t>ἐγνωκὼς</a:t>
            </a:r>
            <a:r>
              <a:rPr lang="el-GR" i="1" dirty="0"/>
              <a:t> </a:t>
            </a:r>
            <a:r>
              <a:rPr lang="el-GR" i="1" dirty="0" err="1"/>
              <a:t>τὸν</a:t>
            </a:r>
            <a:r>
              <a:rPr lang="el-GR" i="1" dirty="0"/>
              <a:t> </a:t>
            </a:r>
            <a:r>
              <a:rPr lang="el-GR" i="1" dirty="0" err="1"/>
              <a:t>Θεὸν</a:t>
            </a:r>
            <a:r>
              <a:rPr lang="el-GR" i="1" dirty="0"/>
              <a:t> </a:t>
            </a:r>
            <a:r>
              <a:rPr lang="el-GR" i="1" dirty="0" err="1"/>
              <a:t>ὅσιος</a:t>
            </a:r>
            <a:r>
              <a:rPr lang="el-GR" i="1" dirty="0"/>
              <a:t> </a:t>
            </a:r>
            <a:r>
              <a:rPr lang="el-GR" i="1" dirty="0" err="1"/>
              <a:t>καὶ</a:t>
            </a:r>
            <a:r>
              <a:rPr lang="el-GR" i="1" dirty="0"/>
              <a:t> </a:t>
            </a:r>
            <a:r>
              <a:rPr lang="el-GR" i="1" dirty="0" err="1"/>
              <a:t>εὐσεβής</a:t>
            </a:r>
            <a:r>
              <a:rPr lang="el-GR" i="1" dirty="0"/>
              <a:t>. Μόνος </a:t>
            </a:r>
            <a:r>
              <a:rPr lang="el-GR" i="1" dirty="0" err="1"/>
              <a:t>ἄρα</a:t>
            </a:r>
            <a:r>
              <a:rPr lang="el-GR" i="1" dirty="0"/>
              <a:t> ὁ </a:t>
            </a:r>
            <a:r>
              <a:rPr lang="el-GR" i="1" dirty="0" err="1"/>
              <a:t>γνωστικὸς</a:t>
            </a:r>
            <a:r>
              <a:rPr lang="el-GR" i="1" dirty="0"/>
              <a:t> </a:t>
            </a:r>
            <a:r>
              <a:rPr lang="el-GR" i="1" dirty="0" err="1"/>
              <a:t>εὐσεβὴς</a:t>
            </a:r>
            <a:r>
              <a:rPr lang="el-GR" i="1" dirty="0"/>
              <a:t> </a:t>
            </a:r>
            <a:r>
              <a:rPr lang="el-GR" i="1" dirty="0" err="1"/>
              <a:t>ἡμῖν</a:t>
            </a:r>
            <a:r>
              <a:rPr lang="el-GR" i="1" dirty="0"/>
              <a:t> </a:t>
            </a:r>
            <a:r>
              <a:rPr lang="el-GR" i="1" dirty="0" err="1"/>
              <a:t>εἶναι</a:t>
            </a:r>
            <a:r>
              <a:rPr lang="el-GR" i="1" dirty="0"/>
              <a:t> </a:t>
            </a:r>
            <a:r>
              <a:rPr lang="el-GR" i="1" dirty="0" err="1"/>
              <a:t>δέδεικται</a:t>
            </a:r>
            <a:r>
              <a:rPr lang="el-GR" dirty="0"/>
              <a:t>» (</a:t>
            </a:r>
            <a:r>
              <a:rPr lang="el-GR" i="1" dirty="0" err="1"/>
              <a:t>Στρωματεῖς</a:t>
            </a:r>
            <a:r>
              <a:rPr lang="fr-FR" i="1" dirty="0"/>
              <a:t>, </a:t>
            </a:r>
            <a:r>
              <a:rPr lang="el-GR" i="1" dirty="0"/>
              <a:t>Ζ΄</a:t>
            </a:r>
            <a:r>
              <a:rPr lang="fr-FR" i="1" dirty="0"/>
              <a:t>, 7</a:t>
            </a:r>
            <a:r>
              <a:rPr lang="fr-FR" dirty="0"/>
              <a:t> </a:t>
            </a:r>
            <a:r>
              <a:rPr lang="el-GR" dirty="0"/>
              <a:t>ΒΕΠ</a:t>
            </a:r>
            <a:r>
              <a:rPr lang="fr-FR" dirty="0"/>
              <a:t> 8, 267</a:t>
            </a:r>
            <a:r>
              <a:rPr lang="el-GR" dirty="0"/>
              <a:t>). Βέβαια, </a:t>
            </a:r>
            <a:r>
              <a:rPr lang="el-GR" b="1" dirty="0"/>
              <a:t>και ο Ωριγένης </a:t>
            </a:r>
            <a:r>
              <a:rPr lang="el-GR" dirty="0"/>
              <a:t>μιλάει για τον «γνωστικό», τον αφιερωμένο στην υψηλή γνώση και αγάπη των θείων πραγμάτων άνθρωπο, τον οποίο θεωρεί ως τον τέλειο χριστιανό. Γι’ αυτό και υποστηρίζει ότι </a:t>
            </a:r>
            <a:r>
              <a:rPr lang="el-GR" u="sng" dirty="0"/>
              <a:t>η εκκλησιαστική ιεραρχία οφείλει να αποτελείται από τέτοιους «γνωστικούς» άνδρες</a:t>
            </a:r>
            <a:r>
              <a:rPr lang="el-GR" dirty="0"/>
              <a:t>-διότι μόνο όντες τέτοιοι μπορούν να τελειοποιήσουν και τους υπόλοιπους.</a:t>
            </a:r>
          </a:p>
        </p:txBody>
      </p:sp>
    </p:spTree>
    <p:extLst>
      <p:ext uri="{BB962C8B-B14F-4D97-AF65-F5344CB8AC3E}">
        <p14:creationId xmlns:p14="http://schemas.microsoft.com/office/powerpoint/2010/main" val="21076340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056068"/>
          </a:xfrm>
        </p:spPr>
        <p:txBody>
          <a:bodyPr>
            <a:normAutofit fontScale="90000"/>
          </a:bodyPr>
          <a:lstStyle/>
          <a:p>
            <a:pPr algn="ctr"/>
            <a:r>
              <a:rPr lang="el-GR" dirty="0"/>
              <a:t>Η ΣΥΜΒΟΛΗ ΤΗΣ ΕΥΑΓΡΙΑΝΗΣ ΘΕΟΛΟΓΙΑΣ </a:t>
            </a:r>
            <a:br>
              <a:rPr lang="el-GR" dirty="0"/>
            </a:br>
            <a:r>
              <a:rPr lang="el-GR" dirty="0"/>
              <a:t>ΣΤΗΝ ΚΑΘΙΕΡΩΣΗ ΤΩΝ ΒΑΘΜΙΔΩΝ</a:t>
            </a:r>
          </a:p>
        </p:txBody>
      </p:sp>
      <p:sp>
        <p:nvSpPr>
          <p:cNvPr id="3" name="Θέση περιεχομένου 2"/>
          <p:cNvSpPr>
            <a:spLocks noGrp="1"/>
          </p:cNvSpPr>
          <p:nvPr>
            <p:ph idx="1"/>
          </p:nvPr>
        </p:nvSpPr>
        <p:spPr>
          <a:xfrm>
            <a:off x="0" y="940158"/>
            <a:ext cx="12192000" cy="5917841"/>
          </a:xfrm>
        </p:spPr>
        <p:txBody>
          <a:bodyPr/>
          <a:lstStyle/>
          <a:p>
            <a:r>
              <a:rPr lang="el-GR" dirty="0"/>
              <a:t>Στην </a:t>
            </a:r>
            <a:r>
              <a:rPr lang="el-GR" dirty="0" err="1"/>
              <a:t>ευαγριανή</a:t>
            </a:r>
            <a:r>
              <a:rPr lang="el-GR" dirty="0"/>
              <a:t>  θεολογία αυτές οι διακρίσεις και διαβαθμίσεις δεν περιορίζονται μόνο στο γνωσιολογικό - δογματικό επίπεδο, αλλά επεκτείνονται και στο οντολογικό - ανθρωπολογικό πεδίο. </a:t>
            </a:r>
          </a:p>
          <a:p>
            <a:r>
              <a:rPr lang="el-GR" dirty="0"/>
              <a:t>Έχουν άμεσο αντίκτυπο στην τρισυπόστατη δομή της ανθρώπινης ύπαρξης, καθώς αναγνωρίζεται μια τέλεια αντιστοιχία ανάμεσα στην </a:t>
            </a:r>
            <a:r>
              <a:rPr lang="el-GR" u="sng" dirty="0"/>
              <a:t>τριμερή διαίρεση της λογικής ψυχής </a:t>
            </a:r>
            <a:r>
              <a:rPr lang="el-GR" dirty="0"/>
              <a:t>και </a:t>
            </a:r>
            <a:r>
              <a:rPr lang="el-GR" u="sng" dirty="0"/>
              <a:t>στα τρία επίπεδα της οντολογικής αναγωγής και γνωσιολογικής ανάτασης της λογικής φύσης</a:t>
            </a:r>
            <a:r>
              <a:rPr lang="el-GR" dirty="0"/>
              <a:t>. Συνεπώς, στο </a:t>
            </a:r>
            <a:r>
              <a:rPr lang="el-GR" dirty="0" err="1"/>
              <a:t>ευαγριανό</a:t>
            </a:r>
            <a:r>
              <a:rPr lang="el-GR" dirty="0"/>
              <a:t> δόγμα επιβεβαιώνεται η άρρηκτη και αμετακίνητη σχέση μεταξύ </a:t>
            </a:r>
            <a:r>
              <a:rPr lang="el-GR" b="1" dirty="0"/>
              <a:t>οντολογίας</a:t>
            </a:r>
            <a:r>
              <a:rPr lang="el-GR" dirty="0"/>
              <a:t> και </a:t>
            </a:r>
            <a:r>
              <a:rPr lang="el-GR" b="1" dirty="0"/>
              <a:t>γνωσιολογίας</a:t>
            </a:r>
            <a:r>
              <a:rPr lang="el-GR" dirty="0"/>
              <a:t>.</a:t>
            </a:r>
          </a:p>
          <a:p>
            <a:r>
              <a:rPr lang="el-GR" dirty="0"/>
              <a:t>Στα τρία μέρη της ψυχής, </a:t>
            </a:r>
            <a:r>
              <a:rPr lang="el-GR" b="1" dirty="0"/>
              <a:t>το νου</a:t>
            </a:r>
            <a:r>
              <a:rPr lang="el-GR" dirty="0"/>
              <a:t>, το </a:t>
            </a:r>
            <a:r>
              <a:rPr lang="el-GR" b="1" dirty="0"/>
              <a:t>θυμό</a:t>
            </a:r>
            <a:r>
              <a:rPr lang="el-GR" dirty="0"/>
              <a:t> και την </a:t>
            </a:r>
            <a:r>
              <a:rPr lang="el-GR" b="1" dirty="0"/>
              <a:t>επιθυμία</a:t>
            </a:r>
            <a:r>
              <a:rPr lang="el-GR" dirty="0"/>
              <a:t> διασφαλίζεται πάντοτε η ελευθερία της αυτεξούσιας βούλησης: «</a:t>
            </a:r>
            <a:r>
              <a:rPr lang="el-GR" i="1" dirty="0"/>
              <a:t>Ὁ </a:t>
            </a:r>
            <a:r>
              <a:rPr lang="el-GR" i="1" dirty="0" err="1"/>
              <a:t>τῶν</a:t>
            </a:r>
            <a:r>
              <a:rPr lang="el-GR" i="1" dirty="0"/>
              <a:t> </a:t>
            </a:r>
            <a:r>
              <a:rPr lang="el-GR" i="1" dirty="0" err="1"/>
              <a:t>λογικῶν</a:t>
            </a:r>
            <a:r>
              <a:rPr lang="el-GR" i="1" dirty="0"/>
              <a:t> </a:t>
            </a:r>
            <a:r>
              <a:rPr lang="el-GR" i="1" dirty="0" err="1"/>
              <a:t>νοῦς</a:t>
            </a:r>
            <a:r>
              <a:rPr lang="el-GR" i="1" dirty="0"/>
              <a:t> δεκτικός </a:t>
            </a:r>
            <a:r>
              <a:rPr lang="el-GR" i="1" dirty="0" err="1"/>
              <a:t>ἐστι</a:t>
            </a:r>
            <a:r>
              <a:rPr lang="el-GR" i="1" dirty="0"/>
              <a:t> </a:t>
            </a:r>
            <a:r>
              <a:rPr lang="el-GR" i="1" dirty="0" err="1"/>
              <a:t>τῆς</a:t>
            </a:r>
            <a:r>
              <a:rPr lang="el-GR" i="1" dirty="0"/>
              <a:t> τε γνώσεως </a:t>
            </a:r>
            <a:r>
              <a:rPr lang="el-GR" i="1" dirty="0" err="1"/>
              <a:t>καὶ</a:t>
            </a:r>
            <a:r>
              <a:rPr lang="el-GR" i="1" dirty="0"/>
              <a:t> </a:t>
            </a:r>
            <a:r>
              <a:rPr lang="el-GR" i="1" dirty="0" err="1"/>
              <a:t>τῆς</a:t>
            </a:r>
            <a:r>
              <a:rPr lang="el-GR" i="1" dirty="0"/>
              <a:t> </a:t>
            </a:r>
            <a:r>
              <a:rPr lang="el-GR" i="1" dirty="0" err="1"/>
              <a:t>ἀγνοίας</a:t>
            </a:r>
            <a:r>
              <a:rPr lang="el-GR" i="1" dirty="0"/>
              <a:t>, </a:t>
            </a:r>
            <a:r>
              <a:rPr lang="el-GR" i="1" dirty="0" err="1"/>
              <a:t>τὸ</a:t>
            </a:r>
            <a:r>
              <a:rPr lang="el-GR" i="1" dirty="0"/>
              <a:t> </a:t>
            </a:r>
            <a:r>
              <a:rPr lang="el-GR" i="1" dirty="0" err="1"/>
              <a:t>δὲ</a:t>
            </a:r>
            <a:r>
              <a:rPr lang="el-GR" i="1" dirty="0"/>
              <a:t> </a:t>
            </a:r>
            <a:r>
              <a:rPr lang="el-GR" i="1" dirty="0" err="1"/>
              <a:t>ἐπιθυμητικὸν</a:t>
            </a:r>
            <a:r>
              <a:rPr lang="el-GR" i="1" dirty="0"/>
              <a:t> </a:t>
            </a:r>
            <a:r>
              <a:rPr lang="el-GR" i="1" dirty="0" err="1"/>
              <a:t>δεκτικὸν</a:t>
            </a:r>
            <a:r>
              <a:rPr lang="el-GR" i="1" dirty="0"/>
              <a:t> </a:t>
            </a:r>
            <a:r>
              <a:rPr lang="el-GR" i="1" dirty="0" err="1"/>
              <a:t>τῆς</a:t>
            </a:r>
            <a:r>
              <a:rPr lang="el-GR" i="1" dirty="0"/>
              <a:t> σωφροσύνης </a:t>
            </a:r>
            <a:r>
              <a:rPr lang="el-GR" i="1" dirty="0" err="1"/>
              <a:t>καὶ</a:t>
            </a:r>
            <a:r>
              <a:rPr lang="el-GR" i="1" dirty="0"/>
              <a:t> </a:t>
            </a:r>
            <a:r>
              <a:rPr lang="el-GR" i="1" dirty="0" err="1"/>
              <a:t>αἰσχύνης</a:t>
            </a:r>
            <a:r>
              <a:rPr lang="el-GR" i="1" dirty="0"/>
              <a:t>, </a:t>
            </a:r>
            <a:r>
              <a:rPr lang="el-GR" i="1" dirty="0" err="1"/>
              <a:t>μετὰ</a:t>
            </a:r>
            <a:r>
              <a:rPr lang="el-GR" i="1" dirty="0"/>
              <a:t> </a:t>
            </a:r>
            <a:r>
              <a:rPr lang="el-GR" i="1" dirty="0" err="1"/>
              <a:t>δὲ</a:t>
            </a:r>
            <a:r>
              <a:rPr lang="el-GR" i="1" dirty="0"/>
              <a:t> </a:t>
            </a:r>
            <a:r>
              <a:rPr lang="el-GR" i="1" dirty="0" err="1"/>
              <a:t>τὸν</a:t>
            </a:r>
            <a:r>
              <a:rPr lang="el-GR" i="1" dirty="0"/>
              <a:t> </a:t>
            </a:r>
            <a:r>
              <a:rPr lang="el-GR" i="1" dirty="0" err="1"/>
              <a:t>ζῆλον</a:t>
            </a:r>
            <a:r>
              <a:rPr lang="el-GR" i="1" dirty="0"/>
              <a:t> (=</a:t>
            </a:r>
            <a:r>
              <a:rPr lang="el-GR" i="1" dirty="0" err="1"/>
              <a:t>θυμὸν</a:t>
            </a:r>
            <a:r>
              <a:rPr lang="el-GR" i="1" dirty="0"/>
              <a:t>) ἡ </a:t>
            </a:r>
            <a:r>
              <a:rPr lang="el-GR" i="1" dirty="0" err="1"/>
              <a:t>ἀγάπη</a:t>
            </a:r>
            <a:r>
              <a:rPr lang="el-GR" i="1" dirty="0"/>
              <a:t> </a:t>
            </a:r>
            <a:r>
              <a:rPr lang="el-GR" i="1" dirty="0" err="1"/>
              <a:t>καὶ</a:t>
            </a:r>
            <a:r>
              <a:rPr lang="el-GR" i="1" dirty="0"/>
              <a:t> </a:t>
            </a:r>
            <a:r>
              <a:rPr lang="el-GR" i="1" dirty="0" err="1"/>
              <a:t>τὸ</a:t>
            </a:r>
            <a:r>
              <a:rPr lang="el-GR" i="1" dirty="0"/>
              <a:t> </a:t>
            </a:r>
            <a:r>
              <a:rPr lang="el-GR" i="1" dirty="0" err="1"/>
              <a:t>μῖσος</a:t>
            </a:r>
            <a:r>
              <a:rPr lang="el-GR" i="1" dirty="0"/>
              <a:t> τρέχει.</a:t>
            </a:r>
            <a:r>
              <a:rPr lang="el-GR" dirty="0"/>
              <a:t>..» (</a:t>
            </a:r>
            <a:r>
              <a:rPr lang="el-GR" i="1" dirty="0" err="1"/>
              <a:t>Γνωστικὰ</a:t>
            </a:r>
            <a:r>
              <a:rPr lang="el-GR" i="1" dirty="0"/>
              <a:t> Κεφάλαια Ι, 84</a:t>
            </a:r>
            <a:r>
              <a:rPr lang="el-GR" dirty="0"/>
              <a:t>, </a:t>
            </a:r>
            <a:r>
              <a:rPr lang="en-GB" dirty="0"/>
              <a:t>Frank</a:t>
            </a:r>
            <a:r>
              <a:rPr lang="el-GR" dirty="0"/>
              <a:t>.  σ. 121).</a:t>
            </a:r>
          </a:p>
          <a:p>
            <a:endParaRPr lang="el-GR" dirty="0"/>
          </a:p>
          <a:p>
            <a:endParaRPr lang="el-GR" dirty="0"/>
          </a:p>
          <a:p>
            <a:endParaRPr lang="el-GR" dirty="0"/>
          </a:p>
        </p:txBody>
      </p:sp>
    </p:spTree>
    <p:extLst>
      <p:ext uri="{BB962C8B-B14F-4D97-AF65-F5344CB8AC3E}">
        <p14:creationId xmlns:p14="http://schemas.microsoft.com/office/powerpoint/2010/main" val="357224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068946"/>
          </a:xfrm>
        </p:spPr>
        <p:txBody>
          <a:bodyPr>
            <a:normAutofit fontScale="90000"/>
          </a:bodyPr>
          <a:lstStyle/>
          <a:p>
            <a:pPr algn="ctr"/>
            <a:r>
              <a:rPr lang="el-GR" dirty="0"/>
              <a:t>Η ΣΥΜΒΟΛΗ ΤΗΣ ΕΥΑΓΡΙΑΝΗΣ ΘΕΟΛΟΓΙΑΣ </a:t>
            </a:r>
            <a:br>
              <a:rPr lang="el-GR" dirty="0"/>
            </a:br>
            <a:r>
              <a:rPr lang="el-GR" dirty="0"/>
              <a:t>ΣΤΗΝ ΚΑΘΙΕΡΩΣΗ ΤΩΝ ΒΑΘΜΙΔΩΝ</a:t>
            </a:r>
          </a:p>
        </p:txBody>
      </p:sp>
      <p:sp>
        <p:nvSpPr>
          <p:cNvPr id="3" name="Θέση περιεχομένου 2"/>
          <p:cNvSpPr>
            <a:spLocks noGrp="1"/>
          </p:cNvSpPr>
          <p:nvPr>
            <p:ph idx="1"/>
          </p:nvPr>
        </p:nvSpPr>
        <p:spPr>
          <a:xfrm>
            <a:off x="0" y="1068946"/>
            <a:ext cx="12192000" cy="5789053"/>
          </a:xfrm>
        </p:spPr>
        <p:txBody>
          <a:bodyPr>
            <a:normAutofit lnSpcReduction="10000"/>
          </a:bodyPr>
          <a:lstStyle/>
          <a:p>
            <a:r>
              <a:rPr lang="el-GR" dirty="0"/>
              <a:t>Παρόλα αυτά, η ελευθερία του νου είναι σχετική και όχι απόλυτη, εφόσον περιορίζεται από την ίδια αυτεξούσια κίνησή της, που πρέπει αναγκαστικά να επιλέγει μεταξύ γνώσης και άγνοιας, τελείωσης και αλλοτρίωσης, προκοπής και παρακμής. Η ελεύθερη επιλογή καθορίζει και το βαθμό της αυτοεπίγνωσης: «</a:t>
            </a:r>
            <a:r>
              <a:rPr lang="el-GR" i="1" dirty="0"/>
              <a:t>Ὁ </a:t>
            </a:r>
            <a:r>
              <a:rPr lang="el-GR" i="1" dirty="0" err="1"/>
              <a:t>ἐν</a:t>
            </a:r>
            <a:r>
              <a:rPr lang="el-GR" i="1" dirty="0"/>
              <a:t> </a:t>
            </a:r>
            <a:r>
              <a:rPr lang="el-GR" i="1" dirty="0" err="1"/>
              <a:t>τῇ</a:t>
            </a:r>
            <a:r>
              <a:rPr lang="el-GR" i="1" dirty="0"/>
              <a:t> </a:t>
            </a:r>
            <a:r>
              <a:rPr lang="el-GR" i="1" dirty="0" err="1"/>
              <a:t>τῆς</a:t>
            </a:r>
            <a:r>
              <a:rPr lang="el-GR" i="1" dirty="0"/>
              <a:t> γνώσεως </a:t>
            </a:r>
            <a:r>
              <a:rPr lang="el-GR" i="1" dirty="0" err="1"/>
              <a:t>ὁδῷ</a:t>
            </a:r>
            <a:r>
              <a:rPr lang="el-GR" i="1" dirty="0"/>
              <a:t> τρέχων </a:t>
            </a:r>
            <a:r>
              <a:rPr lang="el-GR" i="1" dirty="0" err="1"/>
              <a:t>ἐν</a:t>
            </a:r>
            <a:r>
              <a:rPr lang="el-GR" i="1" dirty="0"/>
              <a:t> </a:t>
            </a:r>
            <a:r>
              <a:rPr lang="el-GR" i="1" dirty="0" err="1"/>
              <a:t>ἀνακαινώσει</a:t>
            </a:r>
            <a:r>
              <a:rPr lang="el-GR" i="1" dirty="0"/>
              <a:t> καθ’ </a:t>
            </a:r>
            <a:r>
              <a:rPr lang="el-GR" i="1" dirty="0" err="1"/>
              <a:t>ἑκάστην</a:t>
            </a:r>
            <a:r>
              <a:rPr lang="el-GR" i="1" dirty="0"/>
              <a:t> </a:t>
            </a:r>
            <a:r>
              <a:rPr lang="el-GR" i="1" dirty="0" err="1"/>
              <a:t>ἡμέραν</a:t>
            </a:r>
            <a:r>
              <a:rPr lang="el-GR" i="1" dirty="0"/>
              <a:t> τρέχει, ὁ </a:t>
            </a:r>
            <a:r>
              <a:rPr lang="el-GR" i="1" dirty="0" err="1"/>
              <a:t>δὲ</a:t>
            </a:r>
            <a:r>
              <a:rPr lang="el-GR" i="1" dirty="0"/>
              <a:t> </a:t>
            </a:r>
            <a:r>
              <a:rPr lang="el-GR" i="1" dirty="0" err="1"/>
              <a:t>ἐν</a:t>
            </a:r>
            <a:r>
              <a:rPr lang="el-GR" i="1" dirty="0"/>
              <a:t> </a:t>
            </a:r>
            <a:r>
              <a:rPr lang="el-GR" i="1" dirty="0" err="1"/>
              <a:t>τῇ</a:t>
            </a:r>
            <a:r>
              <a:rPr lang="el-GR" i="1" dirty="0"/>
              <a:t> </a:t>
            </a:r>
            <a:r>
              <a:rPr lang="el-GR" i="1" dirty="0" err="1"/>
              <a:t>τῆς</a:t>
            </a:r>
            <a:r>
              <a:rPr lang="el-GR" i="1" dirty="0"/>
              <a:t> </a:t>
            </a:r>
            <a:r>
              <a:rPr lang="el-GR" i="1" dirty="0" err="1"/>
              <a:t>ἀγνοίας</a:t>
            </a:r>
            <a:r>
              <a:rPr lang="el-GR" i="1" dirty="0"/>
              <a:t> </a:t>
            </a:r>
            <a:r>
              <a:rPr lang="el-GR" i="1" dirty="0" err="1"/>
              <a:t>ὁδῷ</a:t>
            </a:r>
            <a:r>
              <a:rPr lang="el-GR" i="1" dirty="0"/>
              <a:t> τρέχων </a:t>
            </a:r>
            <a:r>
              <a:rPr lang="el-GR" i="1" dirty="0" err="1"/>
              <a:t>ἀπὸ</a:t>
            </a:r>
            <a:r>
              <a:rPr lang="el-GR" i="1" dirty="0"/>
              <a:t> </a:t>
            </a:r>
            <a:r>
              <a:rPr lang="el-GR" i="1" dirty="0" err="1"/>
              <a:t>τῆς</a:t>
            </a:r>
            <a:r>
              <a:rPr lang="el-GR" i="1" dirty="0"/>
              <a:t> καταστάσεως </a:t>
            </a:r>
            <a:r>
              <a:rPr lang="el-GR" i="1" dirty="0" err="1"/>
              <a:t>αὐτοῦ</a:t>
            </a:r>
            <a:r>
              <a:rPr lang="el-GR" i="1" dirty="0"/>
              <a:t> </a:t>
            </a:r>
            <a:r>
              <a:rPr lang="el-GR" i="1" dirty="0" err="1"/>
              <a:t>μακρὰν</a:t>
            </a:r>
            <a:r>
              <a:rPr lang="el-GR" i="1" dirty="0"/>
              <a:t> γίνεται</a:t>
            </a:r>
            <a:r>
              <a:rPr lang="el-GR" dirty="0"/>
              <a:t>» (</a:t>
            </a:r>
            <a:r>
              <a:rPr lang="el-GR" i="1" dirty="0" err="1"/>
              <a:t>Γνωστικὰ</a:t>
            </a:r>
            <a:r>
              <a:rPr lang="el-GR" i="1" dirty="0"/>
              <a:t> Κεφάλαια ΙΙ, 79</a:t>
            </a:r>
            <a:r>
              <a:rPr lang="el-GR" dirty="0"/>
              <a:t>, </a:t>
            </a:r>
            <a:r>
              <a:rPr lang="en-GB" dirty="0"/>
              <a:t>Frank</a:t>
            </a:r>
            <a:r>
              <a:rPr lang="el-GR" dirty="0"/>
              <a:t>.  σ. 183).</a:t>
            </a:r>
          </a:p>
          <a:p>
            <a:r>
              <a:rPr lang="el-GR" dirty="0"/>
              <a:t>Τα πλαίσια της νοητικής ελευθερίας διαγράφονται σαφή, από τη στιγμή που ο νους «</a:t>
            </a:r>
            <a:r>
              <a:rPr lang="el-GR" i="1" dirty="0" err="1"/>
              <a:t>εἰ</a:t>
            </a:r>
            <a:r>
              <a:rPr lang="el-GR" i="1" dirty="0"/>
              <a:t> </a:t>
            </a:r>
            <a:r>
              <a:rPr lang="el-GR" i="1" dirty="0" err="1"/>
              <a:t>ἐν</a:t>
            </a:r>
            <a:r>
              <a:rPr lang="el-GR" i="1" dirty="0"/>
              <a:t> </a:t>
            </a:r>
            <a:r>
              <a:rPr lang="el-GR" i="1" dirty="0" err="1"/>
              <a:t>τῇ</a:t>
            </a:r>
            <a:r>
              <a:rPr lang="el-GR" i="1" dirty="0"/>
              <a:t> </a:t>
            </a:r>
            <a:r>
              <a:rPr lang="el-GR" i="1" dirty="0" err="1"/>
              <a:t>ἰδίᾳ</a:t>
            </a:r>
            <a:r>
              <a:rPr lang="el-GR" i="1" dirty="0"/>
              <a:t> </a:t>
            </a:r>
            <a:r>
              <a:rPr lang="el-GR" i="1" dirty="0" err="1"/>
              <a:t>ὁδῷ</a:t>
            </a:r>
            <a:r>
              <a:rPr lang="el-GR" i="1" dirty="0"/>
              <a:t> τρέχει </a:t>
            </a:r>
            <a:r>
              <a:rPr lang="el-GR" i="1" dirty="0" err="1"/>
              <a:t>συναντᾶται</a:t>
            </a:r>
            <a:r>
              <a:rPr lang="el-GR" i="1" dirty="0"/>
              <a:t> </a:t>
            </a:r>
            <a:r>
              <a:rPr lang="el-GR" i="1" dirty="0" err="1"/>
              <a:t>ταῖς</a:t>
            </a:r>
            <a:r>
              <a:rPr lang="el-GR" i="1" dirty="0"/>
              <a:t> </a:t>
            </a:r>
            <a:r>
              <a:rPr lang="el-GR" i="1" dirty="0" err="1"/>
              <a:t>ἁγίαις</a:t>
            </a:r>
            <a:r>
              <a:rPr lang="el-GR" i="1" dirty="0"/>
              <a:t> </a:t>
            </a:r>
            <a:r>
              <a:rPr lang="el-GR" i="1" dirty="0" err="1"/>
              <a:t>δυνάμεσι</a:t>
            </a:r>
            <a:r>
              <a:rPr lang="el-GR" i="1" dirty="0"/>
              <a:t>, </a:t>
            </a:r>
            <a:r>
              <a:rPr lang="el-GR" i="1" dirty="0" err="1"/>
              <a:t>εἰ</a:t>
            </a:r>
            <a:r>
              <a:rPr lang="el-GR" i="1" dirty="0"/>
              <a:t> </a:t>
            </a:r>
            <a:r>
              <a:rPr lang="el-GR" i="1" dirty="0" err="1"/>
              <a:t>ἐν</a:t>
            </a:r>
            <a:r>
              <a:rPr lang="el-GR" i="1" dirty="0"/>
              <a:t> </a:t>
            </a:r>
            <a:r>
              <a:rPr lang="el-GR" i="1" dirty="0" err="1"/>
              <a:t>τῇ</a:t>
            </a:r>
            <a:r>
              <a:rPr lang="el-GR" i="1" dirty="0"/>
              <a:t> </a:t>
            </a:r>
            <a:r>
              <a:rPr lang="el-GR" i="1" dirty="0" err="1"/>
              <a:t>τῶν</a:t>
            </a:r>
            <a:r>
              <a:rPr lang="el-GR" i="1" dirty="0"/>
              <a:t> </a:t>
            </a:r>
            <a:r>
              <a:rPr lang="el-GR" i="1" dirty="0" err="1"/>
              <a:t>τοῦ</a:t>
            </a:r>
            <a:r>
              <a:rPr lang="el-GR" i="1" dirty="0"/>
              <a:t> σώματος </a:t>
            </a:r>
            <a:r>
              <a:rPr lang="el-GR" i="1" dirty="0" err="1"/>
              <a:t>ἐπιθυμιῶν</a:t>
            </a:r>
            <a:r>
              <a:rPr lang="el-GR" i="1" dirty="0"/>
              <a:t> </a:t>
            </a:r>
            <a:r>
              <a:rPr lang="el-GR" i="1" dirty="0" err="1"/>
              <a:t>ὁδῷ</a:t>
            </a:r>
            <a:r>
              <a:rPr lang="el-GR" i="1" dirty="0"/>
              <a:t> συνάπτεται </a:t>
            </a:r>
            <a:r>
              <a:rPr lang="el-GR" i="1" dirty="0" err="1"/>
              <a:t>τοῖς</a:t>
            </a:r>
            <a:r>
              <a:rPr lang="el-GR" i="1" dirty="0"/>
              <a:t> </a:t>
            </a:r>
            <a:r>
              <a:rPr lang="el-GR" i="1" dirty="0" err="1"/>
              <a:t>δαίμοσι</a:t>
            </a:r>
            <a:r>
              <a:rPr lang="el-GR" dirty="0"/>
              <a:t>» (</a:t>
            </a:r>
            <a:r>
              <a:rPr lang="el-GR" i="1" dirty="0" err="1"/>
              <a:t>Γνωστικὰ</a:t>
            </a:r>
            <a:r>
              <a:rPr lang="el-GR" i="1" dirty="0"/>
              <a:t> Κεφάλαια ΙΙ, 48</a:t>
            </a:r>
            <a:r>
              <a:rPr lang="el-GR" dirty="0"/>
              <a:t>, </a:t>
            </a:r>
            <a:r>
              <a:rPr lang="en-GB" dirty="0"/>
              <a:t>Frank</a:t>
            </a:r>
            <a:r>
              <a:rPr lang="el-GR" dirty="0"/>
              <a:t>.  σ. 163).</a:t>
            </a:r>
          </a:p>
          <a:p>
            <a:r>
              <a:rPr lang="el-GR" dirty="0"/>
              <a:t>Ο Ευάγριος δε διστάζει να περιγράψει τους λογισμούς συμβολίζοντάς τους με μια ιδιαίτερη κατηγορία ζώων. Μ’ αυτόν τον τρόπο, απεικονίζει την αντιστροφή της τελειωτικής πορείας ως κατάπτωση στην ολοκληρωτική αποκτήνωση της ανθρώπινης φύσης.</a:t>
            </a:r>
          </a:p>
          <a:p>
            <a:endParaRPr lang="el-GR" dirty="0"/>
          </a:p>
        </p:txBody>
      </p:sp>
    </p:spTree>
    <p:extLst>
      <p:ext uri="{BB962C8B-B14F-4D97-AF65-F5344CB8AC3E}">
        <p14:creationId xmlns:p14="http://schemas.microsoft.com/office/powerpoint/2010/main" val="2360701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120462"/>
          </a:xfrm>
        </p:spPr>
        <p:txBody>
          <a:bodyPr>
            <a:normAutofit fontScale="90000"/>
          </a:bodyPr>
          <a:lstStyle/>
          <a:p>
            <a:pPr algn="ctr"/>
            <a:r>
              <a:rPr lang="el-GR" dirty="0"/>
              <a:t>Η ΣΥΜΒΟΛΗ ΤΗΣ ΕΥΑΓΡΙΑΝΗΣ ΘΕΟΛΟΓΙΑΣ </a:t>
            </a:r>
            <a:br>
              <a:rPr lang="el-GR" dirty="0"/>
            </a:br>
            <a:r>
              <a:rPr lang="el-GR" dirty="0"/>
              <a:t>ΣΤΗΝ ΚΑΘΙΕΡΩΣΗ ΤΩΝ ΒΑΘΜΙΔΩΝ</a:t>
            </a:r>
          </a:p>
        </p:txBody>
      </p:sp>
      <p:sp>
        <p:nvSpPr>
          <p:cNvPr id="3" name="Θέση περιεχομένου 2"/>
          <p:cNvSpPr>
            <a:spLocks noGrp="1"/>
          </p:cNvSpPr>
          <p:nvPr>
            <p:ph idx="1"/>
          </p:nvPr>
        </p:nvSpPr>
        <p:spPr>
          <a:xfrm>
            <a:off x="0" y="991674"/>
            <a:ext cx="12192000" cy="5866326"/>
          </a:xfrm>
        </p:spPr>
        <p:txBody>
          <a:bodyPr>
            <a:normAutofit fontScale="92500" lnSpcReduction="10000"/>
          </a:bodyPr>
          <a:lstStyle/>
          <a:p>
            <a:r>
              <a:rPr lang="el-GR" dirty="0"/>
              <a:t>Έτσι, διαχωρίζει τους λογισμούς σε </a:t>
            </a:r>
            <a:r>
              <a:rPr lang="el-GR" u="sng" dirty="0" err="1"/>
              <a:t>πετεινά</a:t>
            </a:r>
            <a:r>
              <a:rPr lang="el-GR" dirty="0"/>
              <a:t>, όταν επικρατούν στο νου, σε </a:t>
            </a:r>
            <a:r>
              <a:rPr lang="el-GR" u="sng" dirty="0"/>
              <a:t>θηρία</a:t>
            </a:r>
            <a:r>
              <a:rPr lang="el-GR" dirty="0"/>
              <a:t>, όταν κυριαρχούν στο θυμό και σε </a:t>
            </a:r>
            <a:r>
              <a:rPr lang="el-GR" u="sng" dirty="0"/>
              <a:t>κτήνη</a:t>
            </a:r>
            <a:r>
              <a:rPr lang="el-GR" dirty="0"/>
              <a:t> όταν κατευθύνουν την επιθυμία. (</a:t>
            </a:r>
            <a:r>
              <a:rPr lang="el-GR" i="1" dirty="0" err="1"/>
              <a:t>Γνωστικὰ</a:t>
            </a:r>
            <a:r>
              <a:rPr lang="el-GR" i="1" dirty="0"/>
              <a:t> Κεφάλαια Ι, 53</a:t>
            </a:r>
            <a:r>
              <a:rPr lang="el-GR" dirty="0"/>
              <a:t>, </a:t>
            </a:r>
            <a:r>
              <a:rPr lang="en-GB" dirty="0"/>
              <a:t>Frank</a:t>
            </a:r>
            <a:r>
              <a:rPr lang="el-GR" dirty="0"/>
              <a:t>.  σ. 93).</a:t>
            </a:r>
          </a:p>
          <a:p>
            <a:r>
              <a:rPr lang="el-GR" dirty="0"/>
              <a:t>Ο άνθρωπος έχει τη δύναμη αλλά και τη δυνατότητα να εναντιωθεί στη διαλυτική δράση των λογισμών· οι βαθμίδες της θεογνωσίας καταργούν προοδευτικά την ανθρωποκτόνο επίδρασή τους εξασφαλίζοντας τη σωτηρία της λογικής κτίσης: «</a:t>
            </a:r>
            <a:r>
              <a:rPr lang="el-GR" i="1" dirty="0" err="1"/>
              <a:t>τῶν</a:t>
            </a:r>
            <a:r>
              <a:rPr lang="el-GR" i="1" dirty="0"/>
              <a:t> δαιμόνων </a:t>
            </a:r>
            <a:r>
              <a:rPr lang="el-GR" i="1" dirty="0" err="1"/>
              <a:t>ἐναντιοῦνται</a:t>
            </a:r>
            <a:r>
              <a:rPr lang="el-GR" i="1" dirty="0"/>
              <a:t> </a:t>
            </a:r>
            <a:r>
              <a:rPr lang="el-GR" i="1" dirty="0" err="1"/>
              <a:t>οἱ</a:t>
            </a:r>
            <a:r>
              <a:rPr lang="el-GR" i="1" dirty="0"/>
              <a:t> </a:t>
            </a:r>
            <a:r>
              <a:rPr lang="el-GR" i="1" dirty="0" err="1"/>
              <a:t>μὲν</a:t>
            </a:r>
            <a:r>
              <a:rPr lang="el-GR" i="1" dirty="0"/>
              <a:t> </a:t>
            </a:r>
            <a:r>
              <a:rPr lang="el-GR" i="1" dirty="0" err="1"/>
              <a:t>τῇ</a:t>
            </a:r>
            <a:r>
              <a:rPr lang="el-GR" i="1" dirty="0"/>
              <a:t> </a:t>
            </a:r>
            <a:r>
              <a:rPr lang="el-GR" i="1" dirty="0" err="1"/>
              <a:t>τῶν</a:t>
            </a:r>
            <a:r>
              <a:rPr lang="el-GR" i="1" dirty="0"/>
              <a:t> </a:t>
            </a:r>
            <a:r>
              <a:rPr lang="el-GR" i="1" dirty="0" err="1"/>
              <a:t>ἐντολῶν</a:t>
            </a:r>
            <a:r>
              <a:rPr lang="el-GR" i="1" dirty="0"/>
              <a:t> </a:t>
            </a:r>
            <a:r>
              <a:rPr lang="el-GR" i="1" dirty="0" err="1"/>
              <a:t>θρησκείᾳ</a:t>
            </a:r>
            <a:r>
              <a:rPr lang="el-GR" i="1" dirty="0"/>
              <a:t> (=</a:t>
            </a:r>
            <a:r>
              <a:rPr lang="el-GR" i="1" dirty="0" err="1"/>
              <a:t>τῇ</a:t>
            </a:r>
            <a:r>
              <a:rPr lang="el-GR" i="1" dirty="0"/>
              <a:t> </a:t>
            </a:r>
            <a:r>
              <a:rPr lang="el-GR" i="1" dirty="0" err="1"/>
              <a:t>πρακτικῇ</a:t>
            </a:r>
            <a:r>
              <a:rPr lang="el-GR" i="1" dirty="0"/>
              <a:t>), </a:t>
            </a:r>
            <a:r>
              <a:rPr lang="el-GR" i="1" dirty="0" err="1"/>
              <a:t>οἱ</a:t>
            </a:r>
            <a:r>
              <a:rPr lang="el-GR" i="1" dirty="0"/>
              <a:t> </a:t>
            </a:r>
            <a:r>
              <a:rPr lang="el-GR" i="1" dirty="0" err="1"/>
              <a:t>δὲ</a:t>
            </a:r>
            <a:r>
              <a:rPr lang="el-GR" i="1" dirty="0"/>
              <a:t> </a:t>
            </a:r>
            <a:r>
              <a:rPr lang="el-GR" i="1" dirty="0" err="1"/>
              <a:t>τῇ</a:t>
            </a:r>
            <a:r>
              <a:rPr lang="el-GR" i="1" dirty="0"/>
              <a:t> </a:t>
            </a:r>
            <a:r>
              <a:rPr lang="el-GR" i="1" dirty="0" err="1"/>
              <a:t>τῶν</a:t>
            </a:r>
            <a:r>
              <a:rPr lang="el-GR" i="1" dirty="0"/>
              <a:t> φύσεων </a:t>
            </a:r>
            <a:r>
              <a:rPr lang="el-GR" i="1" dirty="0" err="1"/>
              <a:t>ἐπιγνώσει</a:t>
            </a:r>
            <a:r>
              <a:rPr lang="el-GR" i="1" dirty="0"/>
              <a:t>, </a:t>
            </a:r>
            <a:r>
              <a:rPr lang="el-GR" i="1" dirty="0" err="1"/>
              <a:t>οἱ</a:t>
            </a:r>
            <a:r>
              <a:rPr lang="el-GR" i="1" dirty="0"/>
              <a:t> </a:t>
            </a:r>
            <a:r>
              <a:rPr lang="el-GR" i="1" dirty="0" err="1"/>
              <a:t>δὲ</a:t>
            </a:r>
            <a:r>
              <a:rPr lang="el-GR" i="1" dirty="0"/>
              <a:t> </a:t>
            </a:r>
            <a:r>
              <a:rPr lang="el-GR" i="1" dirty="0" err="1"/>
              <a:t>τοῖς</a:t>
            </a:r>
            <a:r>
              <a:rPr lang="el-GR" i="1" dirty="0"/>
              <a:t> </a:t>
            </a:r>
            <a:r>
              <a:rPr lang="el-GR" i="1" dirty="0" err="1"/>
              <a:t>περὶ</a:t>
            </a:r>
            <a:r>
              <a:rPr lang="el-GR" i="1" dirty="0"/>
              <a:t> </a:t>
            </a:r>
            <a:r>
              <a:rPr lang="el-GR" i="1" dirty="0" err="1"/>
              <a:t>τοῦ</a:t>
            </a:r>
            <a:r>
              <a:rPr lang="el-GR" i="1" dirty="0"/>
              <a:t> θείου </a:t>
            </a:r>
            <a:r>
              <a:rPr lang="el-GR" i="1" dirty="0" err="1"/>
              <a:t>λόγοις</a:t>
            </a:r>
            <a:r>
              <a:rPr lang="el-GR" i="1" dirty="0"/>
              <a:t> (=</a:t>
            </a:r>
            <a:r>
              <a:rPr lang="el-GR" i="1" dirty="0" err="1"/>
              <a:t>τῇ</a:t>
            </a:r>
            <a:r>
              <a:rPr lang="el-GR" i="1" dirty="0"/>
              <a:t> </a:t>
            </a:r>
            <a:r>
              <a:rPr lang="el-GR" i="1" dirty="0" err="1"/>
              <a:t>θεολογίᾳ</a:t>
            </a:r>
            <a:r>
              <a:rPr lang="el-GR" i="1" dirty="0"/>
              <a:t>), διότι </a:t>
            </a:r>
            <a:r>
              <a:rPr lang="el-GR" i="1" dirty="0" err="1"/>
              <a:t>καὶ</a:t>
            </a:r>
            <a:r>
              <a:rPr lang="el-GR" i="1" dirty="0"/>
              <a:t> ἡ </a:t>
            </a:r>
            <a:r>
              <a:rPr lang="el-GR" i="1" dirty="0" err="1"/>
              <a:t>τῆς</a:t>
            </a:r>
            <a:r>
              <a:rPr lang="el-GR" i="1" dirty="0"/>
              <a:t> σωτηρίας </a:t>
            </a:r>
            <a:r>
              <a:rPr lang="el-GR" i="1" dirty="0" err="1"/>
              <a:t>ἡμῶν</a:t>
            </a:r>
            <a:r>
              <a:rPr lang="el-GR" i="1" dirty="0"/>
              <a:t> </a:t>
            </a:r>
            <a:r>
              <a:rPr lang="el-GR" i="1" dirty="0" err="1"/>
              <a:t>ἐν</a:t>
            </a:r>
            <a:r>
              <a:rPr lang="el-GR" i="1" dirty="0"/>
              <a:t> τούτοις </a:t>
            </a:r>
            <a:r>
              <a:rPr lang="el-GR" i="1" dirty="0" err="1"/>
              <a:t>τοῖς</a:t>
            </a:r>
            <a:r>
              <a:rPr lang="el-GR" i="1" dirty="0"/>
              <a:t> </a:t>
            </a:r>
            <a:r>
              <a:rPr lang="el-GR" i="1" dirty="0" err="1"/>
              <a:t>τρισὶ</a:t>
            </a:r>
            <a:r>
              <a:rPr lang="el-GR" i="1" dirty="0"/>
              <a:t> </a:t>
            </a:r>
            <a:r>
              <a:rPr lang="el-GR" i="1" dirty="0" err="1"/>
              <a:t>καθέστηκε</a:t>
            </a:r>
            <a:r>
              <a:rPr lang="el-GR" dirty="0"/>
              <a:t>»</a:t>
            </a:r>
            <a:r>
              <a:rPr lang="el-GR" i="1" dirty="0"/>
              <a:t> </a:t>
            </a:r>
            <a:r>
              <a:rPr lang="el-GR" dirty="0"/>
              <a:t>(</a:t>
            </a:r>
            <a:r>
              <a:rPr lang="el-GR" i="1" dirty="0" err="1"/>
              <a:t>Γνωστικὰ</a:t>
            </a:r>
            <a:r>
              <a:rPr lang="el-GR" i="1" dirty="0"/>
              <a:t> Κεφάλαια Ι, 10,</a:t>
            </a:r>
            <a:r>
              <a:rPr lang="el-GR" dirty="0"/>
              <a:t> </a:t>
            </a:r>
            <a:r>
              <a:rPr lang="en-GB" dirty="0"/>
              <a:t>Frank</a:t>
            </a:r>
            <a:r>
              <a:rPr lang="el-GR" dirty="0"/>
              <a:t>.  σ. 57).</a:t>
            </a:r>
          </a:p>
          <a:p>
            <a:r>
              <a:rPr lang="el-GR" dirty="0"/>
              <a:t>Η θεραπευτική αγωγή της ψυχής είναι δοκιμασμένη και αδιάψευστη, καθώς ο Ευάγριος διαβεβαιώνει ότι η θεραπεία του νου επιτυγχάνεται διαμέσου της γνώσης, του θυμού διαμέσου της αγάπης, και της επιθυμίας διαμέσου της σωφροσύνης: «</a:t>
            </a:r>
            <a:r>
              <a:rPr lang="el-GR" i="1" dirty="0" err="1"/>
              <a:t>Τὸν</a:t>
            </a:r>
            <a:r>
              <a:rPr lang="el-GR" i="1" dirty="0"/>
              <a:t> </a:t>
            </a:r>
            <a:r>
              <a:rPr lang="el-GR" i="1" dirty="0" err="1"/>
              <a:t>νοῦν</a:t>
            </a:r>
            <a:r>
              <a:rPr lang="el-GR" i="1" dirty="0"/>
              <a:t> θεραπεύει ἡ </a:t>
            </a:r>
            <a:r>
              <a:rPr lang="el-GR" i="1" dirty="0" err="1"/>
              <a:t>γνῶσις</a:t>
            </a:r>
            <a:r>
              <a:rPr lang="el-GR" i="1" dirty="0"/>
              <a:t> </a:t>
            </a:r>
            <a:r>
              <a:rPr lang="el-GR" i="1" dirty="0" err="1"/>
              <a:t>καὶ</a:t>
            </a:r>
            <a:r>
              <a:rPr lang="el-GR" i="1" dirty="0"/>
              <a:t> </a:t>
            </a:r>
            <a:r>
              <a:rPr lang="el-GR" i="1" dirty="0" err="1"/>
              <a:t>τὸν</a:t>
            </a:r>
            <a:r>
              <a:rPr lang="el-GR" i="1" dirty="0"/>
              <a:t> </a:t>
            </a:r>
            <a:r>
              <a:rPr lang="el-GR" i="1" dirty="0" err="1"/>
              <a:t>θυμὸν</a:t>
            </a:r>
            <a:r>
              <a:rPr lang="el-GR" i="1" dirty="0"/>
              <a:t> ἡ </a:t>
            </a:r>
            <a:r>
              <a:rPr lang="el-GR" i="1" dirty="0" err="1"/>
              <a:t>ἀγάπη</a:t>
            </a:r>
            <a:r>
              <a:rPr lang="el-GR" i="1" dirty="0"/>
              <a:t> </a:t>
            </a:r>
            <a:r>
              <a:rPr lang="el-GR" i="1" dirty="0" err="1"/>
              <a:t>καὶ</a:t>
            </a:r>
            <a:r>
              <a:rPr lang="el-GR" i="1" dirty="0"/>
              <a:t> </a:t>
            </a:r>
            <a:r>
              <a:rPr lang="el-GR" i="1" dirty="0" err="1"/>
              <a:t>τὴν</a:t>
            </a:r>
            <a:r>
              <a:rPr lang="el-GR" i="1" dirty="0"/>
              <a:t> </a:t>
            </a:r>
            <a:r>
              <a:rPr lang="el-GR" i="1" dirty="0" err="1"/>
              <a:t>ἐπιθυμίαν</a:t>
            </a:r>
            <a:r>
              <a:rPr lang="el-GR" i="1" dirty="0"/>
              <a:t> ἡ σωφροσύνη· </a:t>
            </a:r>
            <a:r>
              <a:rPr lang="el-GR" i="1" dirty="0" err="1"/>
              <a:t>αἰτία</a:t>
            </a:r>
            <a:r>
              <a:rPr lang="el-GR" i="1" dirty="0"/>
              <a:t> </a:t>
            </a:r>
            <a:r>
              <a:rPr lang="el-GR" i="1" dirty="0" err="1"/>
              <a:t>δὲ</a:t>
            </a:r>
            <a:r>
              <a:rPr lang="el-GR" i="1" dirty="0"/>
              <a:t> </a:t>
            </a:r>
            <a:r>
              <a:rPr lang="el-GR" i="1" dirty="0" err="1"/>
              <a:t>τοῦ</a:t>
            </a:r>
            <a:r>
              <a:rPr lang="el-GR" i="1" dirty="0"/>
              <a:t> πρώτου </a:t>
            </a:r>
            <a:r>
              <a:rPr lang="el-GR" i="1" dirty="0" err="1"/>
              <a:t>τὸ</a:t>
            </a:r>
            <a:r>
              <a:rPr lang="el-GR" i="1" dirty="0"/>
              <a:t> δεύτερον </a:t>
            </a:r>
            <a:r>
              <a:rPr lang="el-GR" i="1" dirty="0" err="1"/>
              <a:t>καὶ</a:t>
            </a:r>
            <a:r>
              <a:rPr lang="el-GR" i="1" dirty="0"/>
              <a:t> </a:t>
            </a:r>
            <a:r>
              <a:rPr lang="el-GR" i="1" dirty="0" err="1"/>
              <a:t>τοῦ</a:t>
            </a:r>
            <a:r>
              <a:rPr lang="el-GR" i="1" dirty="0"/>
              <a:t> </a:t>
            </a:r>
            <a:r>
              <a:rPr lang="el-GR" i="1" dirty="0" err="1"/>
              <a:t>δευτερου</a:t>
            </a:r>
            <a:r>
              <a:rPr lang="el-GR" i="1" dirty="0"/>
              <a:t> </a:t>
            </a:r>
            <a:r>
              <a:rPr lang="el-GR" i="1" dirty="0" err="1"/>
              <a:t>τὸ</a:t>
            </a:r>
            <a:r>
              <a:rPr lang="el-GR" i="1" dirty="0"/>
              <a:t> τρίτον</a:t>
            </a:r>
            <a:r>
              <a:rPr lang="el-GR" dirty="0"/>
              <a:t>»</a:t>
            </a:r>
            <a:r>
              <a:rPr lang="el-GR" i="1" dirty="0"/>
              <a:t> </a:t>
            </a:r>
            <a:r>
              <a:rPr lang="el-GR" dirty="0"/>
              <a:t>(</a:t>
            </a:r>
            <a:r>
              <a:rPr lang="el-GR" i="1" dirty="0" err="1"/>
              <a:t>Γνωστικὰ</a:t>
            </a:r>
            <a:r>
              <a:rPr lang="el-GR" i="1" dirty="0"/>
              <a:t> Κεφάλαια ΙΙΙ, 10, 35</a:t>
            </a:r>
            <a:r>
              <a:rPr lang="el-GR" dirty="0"/>
              <a:t> </a:t>
            </a:r>
            <a:r>
              <a:rPr lang="en-GB" dirty="0"/>
              <a:t>Frank</a:t>
            </a:r>
            <a:r>
              <a:rPr lang="el-GR" dirty="0"/>
              <a:t>.  σ. 213).</a:t>
            </a:r>
          </a:p>
          <a:p>
            <a:pPr marL="0" indent="0">
              <a:buNone/>
            </a:pPr>
            <a:endParaRPr lang="el-GR" dirty="0"/>
          </a:p>
          <a:p>
            <a:pPr marL="0" indent="0">
              <a:buNone/>
            </a:pPr>
            <a:endParaRPr lang="el-GR" dirty="0"/>
          </a:p>
          <a:p>
            <a:endParaRPr lang="el-GR" dirty="0"/>
          </a:p>
        </p:txBody>
      </p:sp>
    </p:spTree>
    <p:extLst>
      <p:ext uri="{BB962C8B-B14F-4D97-AF65-F5344CB8AC3E}">
        <p14:creationId xmlns:p14="http://schemas.microsoft.com/office/powerpoint/2010/main" val="3327562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081825"/>
          </a:xfrm>
        </p:spPr>
        <p:txBody>
          <a:bodyPr>
            <a:normAutofit fontScale="90000"/>
          </a:bodyPr>
          <a:lstStyle/>
          <a:p>
            <a:pPr algn="ctr"/>
            <a:r>
              <a:rPr lang="el-GR" dirty="0"/>
              <a:t>Η ΣΥΜΒΟΛΗ ΤΗΣ ΕΥΑΓΡΙΑΝΗΣ ΘΕΟΛΟΓΙΑΣ </a:t>
            </a:r>
            <a:br>
              <a:rPr lang="el-GR" dirty="0"/>
            </a:br>
            <a:r>
              <a:rPr lang="el-GR" dirty="0"/>
              <a:t>ΣΤΗΝ ΚΑΘΙΕΡΩΣΗ ΤΩΝ ΒΑΘΜΙΔΩΝ</a:t>
            </a:r>
          </a:p>
        </p:txBody>
      </p:sp>
      <p:sp>
        <p:nvSpPr>
          <p:cNvPr id="3" name="Θέση περιεχομένου 2"/>
          <p:cNvSpPr>
            <a:spLocks noGrp="1"/>
          </p:cNvSpPr>
          <p:nvPr>
            <p:ph idx="1"/>
          </p:nvPr>
        </p:nvSpPr>
        <p:spPr>
          <a:xfrm>
            <a:off x="0" y="1081825"/>
            <a:ext cx="12192000" cy="5776175"/>
          </a:xfrm>
        </p:spPr>
        <p:txBody>
          <a:bodyPr>
            <a:normAutofit lnSpcReduction="10000"/>
          </a:bodyPr>
          <a:lstStyle/>
          <a:p>
            <a:r>
              <a:rPr lang="el-GR" dirty="0"/>
              <a:t>Στην </a:t>
            </a:r>
            <a:r>
              <a:rPr lang="el-GR" dirty="0" err="1"/>
              <a:t>αποκρυφιστική</a:t>
            </a:r>
            <a:r>
              <a:rPr lang="el-GR" dirty="0"/>
              <a:t> γλώσσα των </a:t>
            </a:r>
            <a:r>
              <a:rPr lang="el-GR" i="1" dirty="0" err="1"/>
              <a:t>Γνωστικῶν</a:t>
            </a:r>
            <a:r>
              <a:rPr lang="el-GR" i="1" dirty="0"/>
              <a:t> Κεφαλαίων</a:t>
            </a:r>
            <a:r>
              <a:rPr lang="el-GR" dirty="0"/>
              <a:t>, η κατάσταση της ανθρωπολογικής αυτής ανακαίνισης συμβολίζεται με την </a:t>
            </a:r>
            <a:r>
              <a:rPr lang="el-GR" b="1" dirty="0"/>
              <a:t>πράξη της ανάστασης</a:t>
            </a:r>
            <a:r>
              <a:rPr lang="el-GR" dirty="0"/>
              <a:t>, που μυσταγωγείται σ’ ολόκληρη την τρισυπόστατη δομή της ανθρώπινης ύπαρξης, μια και ενεργείται σε νου, ψυχή και σώμα. </a:t>
            </a:r>
          </a:p>
          <a:p>
            <a:r>
              <a:rPr lang="el-GR" dirty="0"/>
              <a:t>Η </a:t>
            </a:r>
            <a:r>
              <a:rPr lang="el-GR" u="sng" dirty="0"/>
              <a:t>σωματική ανάσταση</a:t>
            </a:r>
            <a:r>
              <a:rPr lang="el-GR" dirty="0"/>
              <a:t> εκφράζει τη μετάβαση από την ασέλγεια στον αγιασμό: «</a:t>
            </a:r>
            <a:r>
              <a:rPr lang="el-GR" i="1" dirty="0"/>
              <a:t>Ἡ </a:t>
            </a:r>
            <a:r>
              <a:rPr lang="el-GR" i="1" dirty="0" err="1"/>
              <a:t>μικρὰ</a:t>
            </a:r>
            <a:r>
              <a:rPr lang="el-GR" i="1" dirty="0"/>
              <a:t> </a:t>
            </a:r>
            <a:r>
              <a:rPr lang="el-GR" i="1" dirty="0" err="1"/>
              <a:t>τοῦ</a:t>
            </a:r>
            <a:r>
              <a:rPr lang="el-GR" i="1" dirty="0"/>
              <a:t> σώματος </a:t>
            </a:r>
            <a:r>
              <a:rPr lang="el-GR" i="1" dirty="0" err="1"/>
              <a:t>ἀνάστασίς</a:t>
            </a:r>
            <a:r>
              <a:rPr lang="el-GR" i="1" dirty="0"/>
              <a:t> </a:t>
            </a:r>
            <a:r>
              <a:rPr lang="el-GR" i="1" dirty="0" err="1"/>
              <a:t>ἐστιν</a:t>
            </a:r>
            <a:r>
              <a:rPr lang="el-GR" i="1" dirty="0"/>
              <a:t> ἡ </a:t>
            </a:r>
            <a:r>
              <a:rPr lang="el-GR" i="1" dirty="0" err="1"/>
              <a:t>μετάθεσις</a:t>
            </a:r>
            <a:r>
              <a:rPr lang="el-GR" i="1" dirty="0"/>
              <a:t> </a:t>
            </a:r>
            <a:r>
              <a:rPr lang="el-GR" i="1" dirty="0" err="1"/>
              <a:t>αὐτοῦ</a:t>
            </a:r>
            <a:r>
              <a:rPr lang="el-GR" i="1" dirty="0"/>
              <a:t> </a:t>
            </a:r>
            <a:r>
              <a:rPr lang="el-GR" i="1" dirty="0" err="1"/>
              <a:t>ἐκ</a:t>
            </a:r>
            <a:r>
              <a:rPr lang="el-GR" i="1" dirty="0"/>
              <a:t> πτώσεως  </a:t>
            </a:r>
            <a:r>
              <a:rPr lang="el-GR" i="1" dirty="0" err="1"/>
              <a:t>τῆς</a:t>
            </a:r>
            <a:r>
              <a:rPr lang="el-GR" i="1" dirty="0"/>
              <a:t> </a:t>
            </a:r>
            <a:r>
              <a:rPr lang="el-GR" i="1" dirty="0" err="1"/>
              <a:t>ἀσέλγειας</a:t>
            </a:r>
            <a:r>
              <a:rPr lang="el-GR" i="1" dirty="0"/>
              <a:t> </a:t>
            </a:r>
            <a:r>
              <a:rPr lang="el-GR" i="1" dirty="0" err="1"/>
              <a:t>εἰς</a:t>
            </a:r>
            <a:r>
              <a:rPr lang="el-GR" i="1" dirty="0"/>
              <a:t> </a:t>
            </a:r>
            <a:r>
              <a:rPr lang="el-GR" i="1" dirty="0" err="1"/>
              <a:t>τὴν</a:t>
            </a:r>
            <a:r>
              <a:rPr lang="el-GR" i="1" dirty="0"/>
              <a:t> </a:t>
            </a:r>
            <a:r>
              <a:rPr lang="el-GR" i="1" dirty="0" err="1"/>
              <a:t>τοῦ</a:t>
            </a:r>
            <a:r>
              <a:rPr lang="el-GR" i="1" dirty="0"/>
              <a:t> </a:t>
            </a:r>
            <a:r>
              <a:rPr lang="el-GR" i="1" dirty="0" err="1"/>
              <a:t>ἁγιασμοῦ</a:t>
            </a:r>
            <a:r>
              <a:rPr lang="el-GR" i="1" dirty="0"/>
              <a:t> </a:t>
            </a:r>
            <a:r>
              <a:rPr lang="el-GR" i="1" dirty="0" err="1"/>
              <a:t>ἀνάστασιν</a:t>
            </a:r>
            <a:r>
              <a:rPr lang="el-GR" dirty="0"/>
              <a:t>» (</a:t>
            </a:r>
            <a:r>
              <a:rPr lang="el-GR" i="1" dirty="0"/>
              <a:t>Γνωστικά Κεφάλαια </a:t>
            </a:r>
            <a:r>
              <a:rPr lang="en-GB" i="1" dirty="0"/>
              <a:t>V</a:t>
            </a:r>
            <a:r>
              <a:rPr lang="el-GR" i="1" dirty="0"/>
              <a:t>, 19,</a:t>
            </a:r>
            <a:r>
              <a:rPr lang="el-GR" dirty="0"/>
              <a:t> </a:t>
            </a:r>
            <a:r>
              <a:rPr lang="en-GB" dirty="0"/>
              <a:t>Frank</a:t>
            </a:r>
            <a:r>
              <a:rPr lang="el-GR" dirty="0"/>
              <a:t>. σ. 327).</a:t>
            </a:r>
          </a:p>
          <a:p>
            <a:r>
              <a:rPr lang="el-GR" dirty="0"/>
              <a:t>Η </a:t>
            </a:r>
            <a:r>
              <a:rPr lang="el-GR" u="sng" dirty="0"/>
              <a:t>ψυχική</a:t>
            </a:r>
            <a:r>
              <a:rPr lang="el-GR" dirty="0"/>
              <a:t> δηλώνει τη μετάθεση από την εμπάθεια στην απάθεια: «</a:t>
            </a:r>
            <a:r>
              <a:rPr lang="el-GR" i="1" dirty="0" err="1"/>
              <a:t>Μικρὰ</a:t>
            </a:r>
            <a:r>
              <a:rPr lang="el-GR" i="1" dirty="0"/>
              <a:t> </a:t>
            </a:r>
            <a:r>
              <a:rPr lang="el-GR" i="1" dirty="0" err="1"/>
              <a:t>τῆς</a:t>
            </a:r>
            <a:r>
              <a:rPr lang="el-GR" i="1" dirty="0"/>
              <a:t> </a:t>
            </a:r>
            <a:r>
              <a:rPr lang="el-GR" i="1" dirty="0" err="1"/>
              <a:t>ψυχῆς</a:t>
            </a:r>
            <a:r>
              <a:rPr lang="el-GR" i="1" dirty="0"/>
              <a:t> </a:t>
            </a:r>
            <a:r>
              <a:rPr lang="el-GR" i="1" dirty="0" err="1"/>
              <a:t>ἀνάστασίς</a:t>
            </a:r>
            <a:r>
              <a:rPr lang="el-GR" i="1" dirty="0"/>
              <a:t> </a:t>
            </a:r>
            <a:r>
              <a:rPr lang="el-GR" i="1" dirty="0" err="1"/>
              <a:t>ἐστι</a:t>
            </a:r>
            <a:r>
              <a:rPr lang="el-GR" i="1" dirty="0"/>
              <a:t> </a:t>
            </a:r>
            <a:r>
              <a:rPr lang="el-GR" i="1" dirty="0" err="1"/>
              <a:t>μετάθεσις</a:t>
            </a:r>
            <a:r>
              <a:rPr lang="el-GR" i="1" dirty="0"/>
              <a:t> </a:t>
            </a:r>
            <a:r>
              <a:rPr lang="el-GR" i="1" dirty="0" err="1"/>
              <a:t>ἐκ</a:t>
            </a:r>
            <a:r>
              <a:rPr lang="el-GR" i="1" dirty="0"/>
              <a:t> </a:t>
            </a:r>
            <a:r>
              <a:rPr lang="el-GR" i="1" dirty="0" err="1"/>
              <a:t>τῆς</a:t>
            </a:r>
            <a:r>
              <a:rPr lang="el-GR" i="1" dirty="0"/>
              <a:t> </a:t>
            </a:r>
            <a:r>
              <a:rPr lang="el-GR" i="1" dirty="0" err="1"/>
              <a:t>ἐμπάθειας</a:t>
            </a:r>
            <a:r>
              <a:rPr lang="el-GR" i="1" dirty="0"/>
              <a:t> </a:t>
            </a:r>
            <a:r>
              <a:rPr lang="el-GR" i="1" dirty="0" err="1"/>
              <a:t>εἰς</a:t>
            </a:r>
            <a:r>
              <a:rPr lang="el-GR" i="1" dirty="0"/>
              <a:t> </a:t>
            </a:r>
            <a:r>
              <a:rPr lang="el-GR" i="1" dirty="0" err="1"/>
              <a:t>τήν</a:t>
            </a:r>
            <a:r>
              <a:rPr lang="el-GR" i="1" dirty="0"/>
              <a:t> </a:t>
            </a:r>
            <a:r>
              <a:rPr lang="el-GR" i="1" dirty="0" err="1"/>
              <a:t>ἀπάθειας</a:t>
            </a:r>
            <a:r>
              <a:rPr lang="el-GR" i="1" dirty="0"/>
              <a:t> </a:t>
            </a:r>
            <a:r>
              <a:rPr lang="el-GR" i="1" dirty="0" err="1"/>
              <a:t>κατάστασιν</a:t>
            </a:r>
            <a:r>
              <a:rPr lang="el-GR" dirty="0"/>
              <a:t>» (</a:t>
            </a:r>
            <a:r>
              <a:rPr lang="el-GR" i="1" dirty="0" err="1"/>
              <a:t>Γνωστικὰ</a:t>
            </a:r>
            <a:r>
              <a:rPr lang="el-GR" i="1" dirty="0"/>
              <a:t> Κεφάλαια </a:t>
            </a:r>
            <a:r>
              <a:rPr lang="en-GB" i="1" dirty="0"/>
              <a:t>V</a:t>
            </a:r>
            <a:r>
              <a:rPr lang="el-GR" i="1" dirty="0"/>
              <a:t>, 22, </a:t>
            </a:r>
            <a:r>
              <a:rPr lang="en-GB" dirty="0"/>
              <a:t>Frank</a:t>
            </a:r>
            <a:r>
              <a:rPr lang="el-GR" dirty="0"/>
              <a:t>.  σ. 327).</a:t>
            </a:r>
          </a:p>
          <a:p>
            <a:r>
              <a:rPr lang="el-GR" dirty="0"/>
              <a:t>Η </a:t>
            </a:r>
            <a:r>
              <a:rPr lang="el-GR" u="sng" dirty="0"/>
              <a:t>νοητική</a:t>
            </a:r>
            <a:r>
              <a:rPr lang="el-GR" dirty="0"/>
              <a:t> παριστάνει τη μεταγωγή από την άγνοια στη γνώση: «</a:t>
            </a:r>
            <a:r>
              <a:rPr lang="el-GR" i="1" dirty="0" err="1"/>
              <a:t>Μικρὰ</a:t>
            </a:r>
            <a:r>
              <a:rPr lang="el-GR" i="1" dirty="0"/>
              <a:t> </a:t>
            </a:r>
            <a:r>
              <a:rPr lang="el-GR" i="1" dirty="0" err="1"/>
              <a:t>τοῦ</a:t>
            </a:r>
            <a:r>
              <a:rPr lang="el-GR" i="1" dirty="0"/>
              <a:t> </a:t>
            </a:r>
            <a:r>
              <a:rPr lang="el-GR" i="1" dirty="0" err="1"/>
              <a:t>νοὸς</a:t>
            </a:r>
            <a:r>
              <a:rPr lang="el-GR" i="1" dirty="0"/>
              <a:t> </a:t>
            </a:r>
            <a:r>
              <a:rPr lang="el-GR" i="1" dirty="0" err="1"/>
              <a:t>ἀνάστασίς</a:t>
            </a:r>
            <a:r>
              <a:rPr lang="el-GR" i="1" dirty="0"/>
              <a:t> </a:t>
            </a:r>
            <a:r>
              <a:rPr lang="el-GR" i="1" dirty="0" err="1"/>
              <a:t>ἐστιν</a:t>
            </a:r>
            <a:r>
              <a:rPr lang="el-GR" i="1" dirty="0"/>
              <a:t> ἡ </a:t>
            </a:r>
            <a:r>
              <a:rPr lang="el-GR" i="1" dirty="0" err="1"/>
              <a:t>ἐξ</a:t>
            </a:r>
            <a:r>
              <a:rPr lang="el-GR" i="1" dirty="0"/>
              <a:t> </a:t>
            </a:r>
            <a:r>
              <a:rPr lang="el-GR" i="1" dirty="0" err="1"/>
              <a:t>ἀγνοίας</a:t>
            </a:r>
            <a:r>
              <a:rPr lang="el-GR" i="1" dirty="0"/>
              <a:t> </a:t>
            </a:r>
            <a:r>
              <a:rPr lang="el-GR" i="1" dirty="0" err="1"/>
              <a:t>εἰς</a:t>
            </a:r>
            <a:r>
              <a:rPr lang="el-GR" i="1" dirty="0"/>
              <a:t> </a:t>
            </a:r>
            <a:r>
              <a:rPr lang="el-GR" i="1" dirty="0" err="1"/>
              <a:t>γνῶσιν</a:t>
            </a:r>
            <a:r>
              <a:rPr lang="el-GR" i="1" dirty="0"/>
              <a:t> μεταβολή</a:t>
            </a:r>
            <a:r>
              <a:rPr lang="el-GR" dirty="0"/>
              <a:t>» (</a:t>
            </a:r>
            <a:r>
              <a:rPr lang="el-GR" i="1" dirty="0" err="1"/>
              <a:t>Γνωστικὰ</a:t>
            </a:r>
            <a:r>
              <a:rPr lang="el-GR" i="1" dirty="0"/>
              <a:t> Κεφάλαια </a:t>
            </a:r>
            <a:r>
              <a:rPr lang="en-GB" i="1" dirty="0"/>
              <a:t>V</a:t>
            </a:r>
            <a:r>
              <a:rPr lang="el-GR" i="1" dirty="0"/>
              <a:t>, 25</a:t>
            </a:r>
            <a:r>
              <a:rPr lang="el-GR" dirty="0"/>
              <a:t>, </a:t>
            </a:r>
            <a:r>
              <a:rPr lang="en-GB" dirty="0"/>
              <a:t>Frank</a:t>
            </a:r>
            <a:r>
              <a:rPr lang="el-GR" dirty="0"/>
              <a:t>. σ. 329). </a:t>
            </a:r>
          </a:p>
          <a:p>
            <a:pPr marL="0" indent="0">
              <a:buNone/>
            </a:pPr>
            <a:endParaRPr lang="el-GR" dirty="0"/>
          </a:p>
        </p:txBody>
      </p:sp>
    </p:spTree>
    <p:extLst>
      <p:ext uri="{BB962C8B-B14F-4D97-AF65-F5344CB8AC3E}">
        <p14:creationId xmlns:p14="http://schemas.microsoft.com/office/powerpoint/2010/main" val="3242039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094704"/>
          </a:xfrm>
        </p:spPr>
        <p:txBody>
          <a:bodyPr>
            <a:normAutofit fontScale="90000"/>
          </a:bodyPr>
          <a:lstStyle/>
          <a:p>
            <a:pPr algn="ctr"/>
            <a:r>
              <a:rPr lang="el-GR" dirty="0"/>
              <a:t>Η ΣΥΜΒΟΛΗ ΤΗΣ ΕΥΑΓΡΙΑΝΗΣ ΘΕΟΛΟΓΙΑΣ </a:t>
            </a:r>
            <a:br>
              <a:rPr lang="el-GR" dirty="0"/>
            </a:br>
            <a:r>
              <a:rPr lang="el-GR" dirty="0"/>
              <a:t>ΣΤΗΝ ΚΑΘΙΕΡΩΣΗ ΤΩΝ ΒΑΘΜΙΔΩΝ</a:t>
            </a:r>
          </a:p>
        </p:txBody>
      </p:sp>
      <p:sp>
        <p:nvSpPr>
          <p:cNvPr id="3" name="Θέση περιεχομένου 2"/>
          <p:cNvSpPr>
            <a:spLocks noGrp="1"/>
          </p:cNvSpPr>
          <p:nvPr>
            <p:ph idx="1"/>
          </p:nvPr>
        </p:nvSpPr>
        <p:spPr>
          <a:xfrm>
            <a:off x="0" y="1004552"/>
            <a:ext cx="12192000" cy="5853448"/>
          </a:xfrm>
        </p:spPr>
        <p:txBody>
          <a:bodyPr>
            <a:normAutofit lnSpcReduction="10000"/>
          </a:bodyPr>
          <a:lstStyle/>
          <a:p>
            <a:r>
              <a:rPr lang="el-GR" dirty="0"/>
              <a:t>Τότε η ψυχική ισορροπία σταθεροποιείται, καθώς θεμελιώνεται στην αρετή της δικαιοσύνης. </a:t>
            </a:r>
          </a:p>
          <a:p>
            <a:pPr lvl="0"/>
            <a:r>
              <a:rPr lang="el-GR" dirty="0"/>
              <a:t>Ο Ευάγριος, συνοψίζοντας την ανθρωπολογική του σύνθεση, προβάλλει την πατερική -όπως εξάλλου ο ίδιος υποστηρίζει- διδασκαλία, σύμφωνα με την οποία «</a:t>
            </a:r>
            <a:r>
              <a:rPr lang="el-GR" i="1" dirty="0" err="1"/>
              <a:t>τριμεροῦς</a:t>
            </a:r>
            <a:r>
              <a:rPr lang="el-GR" i="1" dirty="0"/>
              <a:t> </a:t>
            </a:r>
            <a:r>
              <a:rPr lang="el-GR" i="1" dirty="0" err="1"/>
              <a:t>δὲ</a:t>
            </a:r>
            <a:r>
              <a:rPr lang="el-GR" i="1" dirty="0"/>
              <a:t> </a:t>
            </a:r>
            <a:r>
              <a:rPr lang="el-GR" i="1" dirty="0" err="1"/>
              <a:t>τῆς</a:t>
            </a:r>
            <a:r>
              <a:rPr lang="el-GR" i="1" dirty="0"/>
              <a:t> </a:t>
            </a:r>
            <a:r>
              <a:rPr lang="el-GR" i="1" dirty="0" err="1"/>
              <a:t>λογικῆς</a:t>
            </a:r>
            <a:r>
              <a:rPr lang="el-GR" i="1" dirty="0"/>
              <a:t> </a:t>
            </a:r>
            <a:r>
              <a:rPr lang="el-GR" i="1" dirty="0" err="1"/>
              <a:t>ψυχῆς</a:t>
            </a:r>
            <a:r>
              <a:rPr lang="el-GR" i="1" dirty="0"/>
              <a:t> </a:t>
            </a:r>
            <a:r>
              <a:rPr lang="el-GR" i="1" dirty="0" err="1"/>
              <a:t>οὔσης</a:t>
            </a:r>
            <a:r>
              <a:rPr lang="el-GR" i="1" dirty="0"/>
              <a:t> </a:t>
            </a:r>
            <a:r>
              <a:rPr lang="el-GR" i="1" dirty="0" err="1"/>
              <a:t>κατὰ</a:t>
            </a:r>
            <a:r>
              <a:rPr lang="el-GR" i="1" dirty="0"/>
              <a:t> </a:t>
            </a:r>
            <a:r>
              <a:rPr lang="el-GR" i="1" dirty="0" err="1"/>
              <a:t>τὸν</a:t>
            </a:r>
            <a:r>
              <a:rPr lang="el-GR" i="1" dirty="0"/>
              <a:t> </a:t>
            </a:r>
            <a:r>
              <a:rPr lang="el-GR" i="1" dirty="0" err="1"/>
              <a:t>σοφὸν</a:t>
            </a:r>
            <a:r>
              <a:rPr lang="el-GR" i="1" dirty="0"/>
              <a:t> </a:t>
            </a:r>
            <a:r>
              <a:rPr lang="el-GR" i="1" dirty="0" err="1"/>
              <a:t>ἡμῶν</a:t>
            </a:r>
            <a:r>
              <a:rPr lang="el-GR" i="1" dirty="0"/>
              <a:t> </a:t>
            </a:r>
            <a:r>
              <a:rPr lang="el-GR" i="1" dirty="0" err="1"/>
              <a:t>διδάσκαλον</a:t>
            </a:r>
            <a:r>
              <a:rPr lang="el-GR" i="1" dirty="0"/>
              <a:t>, </a:t>
            </a:r>
            <a:r>
              <a:rPr lang="el-GR" i="1" dirty="0" err="1"/>
              <a:t>ὅταν</a:t>
            </a:r>
            <a:r>
              <a:rPr lang="el-GR" i="1" dirty="0"/>
              <a:t> </a:t>
            </a:r>
            <a:r>
              <a:rPr lang="el-GR" i="1" dirty="0" err="1"/>
              <a:t>μὲν</a:t>
            </a:r>
            <a:r>
              <a:rPr lang="el-GR" i="1" dirty="0"/>
              <a:t> </a:t>
            </a:r>
            <a:r>
              <a:rPr lang="el-GR" i="1" dirty="0" err="1"/>
              <a:t>ἐν</a:t>
            </a:r>
            <a:r>
              <a:rPr lang="el-GR" i="1" dirty="0"/>
              <a:t> </a:t>
            </a:r>
            <a:r>
              <a:rPr lang="el-GR" i="1" dirty="0" err="1"/>
              <a:t>τῷ</a:t>
            </a:r>
            <a:r>
              <a:rPr lang="el-GR" i="1" dirty="0"/>
              <a:t> </a:t>
            </a:r>
            <a:r>
              <a:rPr lang="el-GR" i="1" dirty="0" err="1"/>
              <a:t>λογιστικῷ</a:t>
            </a:r>
            <a:r>
              <a:rPr lang="el-GR" i="1" dirty="0"/>
              <a:t> μέρει </a:t>
            </a:r>
            <a:r>
              <a:rPr lang="el-GR" i="1" dirty="0" err="1"/>
              <a:t>γένηται</a:t>
            </a:r>
            <a:r>
              <a:rPr lang="el-GR" i="1" dirty="0"/>
              <a:t> ἡ </a:t>
            </a:r>
            <a:r>
              <a:rPr lang="el-GR" i="1" dirty="0" err="1"/>
              <a:t>ἀρετὴ</a:t>
            </a:r>
            <a:r>
              <a:rPr lang="el-GR" i="1" dirty="0"/>
              <a:t> </a:t>
            </a:r>
            <a:r>
              <a:rPr lang="el-GR" i="1" dirty="0" err="1"/>
              <a:t>καλεῖται</a:t>
            </a:r>
            <a:r>
              <a:rPr lang="el-GR" i="1" dirty="0"/>
              <a:t> </a:t>
            </a:r>
            <a:r>
              <a:rPr lang="el-GR" i="1" dirty="0" err="1"/>
              <a:t>φρόνησις</a:t>
            </a:r>
            <a:r>
              <a:rPr lang="el-GR" i="1" dirty="0"/>
              <a:t> </a:t>
            </a:r>
            <a:r>
              <a:rPr lang="el-GR" i="1" dirty="0" err="1"/>
              <a:t>καὶ</a:t>
            </a:r>
            <a:r>
              <a:rPr lang="el-GR" i="1" dirty="0"/>
              <a:t> </a:t>
            </a:r>
            <a:r>
              <a:rPr lang="el-GR" i="1" dirty="0" err="1"/>
              <a:t>σύνεσις</a:t>
            </a:r>
            <a:r>
              <a:rPr lang="el-GR" i="1" dirty="0"/>
              <a:t> </a:t>
            </a:r>
            <a:r>
              <a:rPr lang="el-GR" i="1" dirty="0" err="1"/>
              <a:t>καὶ</a:t>
            </a:r>
            <a:r>
              <a:rPr lang="el-GR" i="1" dirty="0"/>
              <a:t> σοφία· </a:t>
            </a:r>
            <a:r>
              <a:rPr lang="el-GR" i="1" dirty="0" err="1"/>
              <a:t>ὅταν</a:t>
            </a:r>
            <a:r>
              <a:rPr lang="el-GR" i="1" dirty="0"/>
              <a:t> </a:t>
            </a:r>
            <a:r>
              <a:rPr lang="el-GR" i="1" dirty="0" err="1"/>
              <a:t>δὲ</a:t>
            </a:r>
            <a:r>
              <a:rPr lang="el-GR" i="1" dirty="0"/>
              <a:t> </a:t>
            </a:r>
            <a:r>
              <a:rPr lang="el-GR" i="1" dirty="0" err="1"/>
              <a:t>ἐν</a:t>
            </a:r>
            <a:r>
              <a:rPr lang="el-GR" i="1" dirty="0"/>
              <a:t> </a:t>
            </a:r>
            <a:r>
              <a:rPr lang="el-GR" i="1" dirty="0" err="1"/>
              <a:t>τῷ</a:t>
            </a:r>
            <a:r>
              <a:rPr lang="el-GR" i="1" dirty="0"/>
              <a:t> </a:t>
            </a:r>
            <a:r>
              <a:rPr lang="el-GR" i="1" dirty="0" err="1"/>
              <a:t>ἐπιθυμητικῷ</a:t>
            </a:r>
            <a:r>
              <a:rPr lang="el-GR" i="1" dirty="0"/>
              <a:t> σωφροσύνη </a:t>
            </a:r>
            <a:r>
              <a:rPr lang="el-GR" i="1" dirty="0" err="1"/>
              <a:t>καὶ</a:t>
            </a:r>
            <a:r>
              <a:rPr lang="el-GR" i="1" dirty="0"/>
              <a:t> </a:t>
            </a:r>
            <a:r>
              <a:rPr lang="el-GR" i="1" dirty="0" err="1"/>
              <a:t>ἀγάπη</a:t>
            </a:r>
            <a:r>
              <a:rPr lang="el-GR" i="1" dirty="0"/>
              <a:t> </a:t>
            </a:r>
            <a:r>
              <a:rPr lang="el-GR" i="1" dirty="0" err="1"/>
              <a:t>καὶ</a:t>
            </a:r>
            <a:r>
              <a:rPr lang="el-GR" i="1" dirty="0"/>
              <a:t> </a:t>
            </a:r>
            <a:r>
              <a:rPr lang="el-GR" i="1" dirty="0" err="1"/>
              <a:t>ἐγκράτεια</a:t>
            </a:r>
            <a:r>
              <a:rPr lang="el-GR" i="1" dirty="0"/>
              <a:t>· </a:t>
            </a:r>
            <a:r>
              <a:rPr lang="el-GR" i="1" dirty="0" err="1"/>
              <a:t>ὅταν</a:t>
            </a:r>
            <a:r>
              <a:rPr lang="el-GR" i="1" dirty="0"/>
              <a:t> </a:t>
            </a:r>
            <a:r>
              <a:rPr lang="el-GR" i="1" dirty="0" err="1"/>
              <a:t>δὲ</a:t>
            </a:r>
            <a:r>
              <a:rPr lang="el-GR" i="1" dirty="0"/>
              <a:t> </a:t>
            </a:r>
            <a:r>
              <a:rPr lang="el-GR" i="1" dirty="0" err="1"/>
              <a:t>ἐν</a:t>
            </a:r>
            <a:r>
              <a:rPr lang="el-GR" i="1" dirty="0"/>
              <a:t> </a:t>
            </a:r>
            <a:r>
              <a:rPr lang="el-GR" i="1" dirty="0" err="1"/>
              <a:t>τῷ</a:t>
            </a:r>
            <a:r>
              <a:rPr lang="el-GR" i="1" dirty="0"/>
              <a:t> </a:t>
            </a:r>
            <a:r>
              <a:rPr lang="el-GR" i="1" dirty="0" err="1"/>
              <a:t>θυμικῷ</a:t>
            </a:r>
            <a:r>
              <a:rPr lang="el-GR" i="1" dirty="0"/>
              <a:t> </a:t>
            </a:r>
            <a:r>
              <a:rPr lang="el-GR" i="1" dirty="0" err="1"/>
              <a:t>ἀνδρεία</a:t>
            </a:r>
            <a:r>
              <a:rPr lang="el-GR" i="1" dirty="0"/>
              <a:t> </a:t>
            </a:r>
            <a:r>
              <a:rPr lang="el-GR" i="1" dirty="0" err="1"/>
              <a:t>καὶ</a:t>
            </a:r>
            <a:r>
              <a:rPr lang="el-GR" i="1" dirty="0"/>
              <a:t> </a:t>
            </a:r>
            <a:r>
              <a:rPr lang="el-GR" i="1" dirty="0" err="1"/>
              <a:t>ὑπομονή</a:t>
            </a:r>
            <a:r>
              <a:rPr lang="el-GR" i="1" dirty="0"/>
              <a:t>· </a:t>
            </a:r>
            <a:r>
              <a:rPr lang="el-GR" i="1" dirty="0" err="1"/>
              <a:t>ἐν</a:t>
            </a:r>
            <a:r>
              <a:rPr lang="el-GR" i="1" dirty="0"/>
              <a:t> </a:t>
            </a:r>
            <a:r>
              <a:rPr lang="el-GR" i="1" dirty="0" err="1"/>
              <a:t>ὅλῃ</a:t>
            </a:r>
            <a:r>
              <a:rPr lang="el-GR" i="1" dirty="0"/>
              <a:t> </a:t>
            </a:r>
            <a:r>
              <a:rPr lang="el-GR" i="1" dirty="0" err="1"/>
              <a:t>δὲ</a:t>
            </a:r>
            <a:r>
              <a:rPr lang="el-GR" i="1" dirty="0"/>
              <a:t> </a:t>
            </a:r>
            <a:r>
              <a:rPr lang="el-GR" i="1" dirty="0" err="1"/>
              <a:t>τῇ</a:t>
            </a:r>
            <a:r>
              <a:rPr lang="el-GR" i="1" dirty="0"/>
              <a:t> </a:t>
            </a:r>
            <a:r>
              <a:rPr lang="el-GR" i="1" dirty="0" err="1"/>
              <a:t>ψυχῇ</a:t>
            </a:r>
            <a:r>
              <a:rPr lang="el-GR" i="1" dirty="0"/>
              <a:t> δικαιοσύνη</a:t>
            </a:r>
            <a:r>
              <a:rPr lang="el-GR" dirty="0"/>
              <a:t>»</a:t>
            </a:r>
            <a:r>
              <a:rPr kumimoji="0" lang="el-GR"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el-GR" b="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a:t>
            </a:r>
            <a:r>
              <a:rPr kumimoji="0" lang="el-GR" b="0" i="1" u="none" strike="noStrike" cap="none" normalizeH="0" baseline="0" dirty="0" err="1">
                <a:ln>
                  <a:noFill/>
                </a:ln>
                <a:solidFill>
                  <a:schemeClr val="tx1"/>
                </a:solidFill>
                <a:effectLst/>
                <a:ea typeface="Times New Roman" panose="02020603050405020304" pitchFamily="18" charset="0"/>
              </a:rPr>
              <a:t>Πρακτικὸς</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ξα</a:t>
            </a:r>
            <a:r>
              <a:rPr kumimoji="0" lang="el-GR" b="0" i="1" u="none" strike="noStrike" cap="none" normalizeH="0" baseline="0" dirty="0">
                <a:ln>
                  <a:noFill/>
                </a:ln>
                <a:solidFill>
                  <a:schemeClr val="tx1"/>
                </a:solidFill>
                <a:effectLst/>
                <a:ea typeface="Times New Roman" panose="02020603050405020304" pitchFamily="18" charset="0"/>
              </a:rPr>
              <a:t>΄</a:t>
            </a:r>
            <a:r>
              <a:rPr kumimoji="0" lang="el-GR" b="0" i="0" u="none" strike="noStrike" cap="none" normalizeH="0" baseline="0" dirty="0">
                <a:ln>
                  <a:noFill/>
                </a:ln>
                <a:solidFill>
                  <a:schemeClr val="tx1"/>
                </a:solidFill>
                <a:effectLst/>
                <a:ea typeface="Times New Roman" panose="02020603050405020304" pitchFamily="18" charset="0"/>
              </a:rPr>
              <a:t>, </a:t>
            </a:r>
            <a:r>
              <a:rPr kumimoji="0" lang="en-GB" b="0" i="0" u="none" strike="noStrike" cap="none" normalizeH="0" baseline="0" dirty="0">
                <a:ln>
                  <a:noFill/>
                </a:ln>
                <a:solidFill>
                  <a:schemeClr val="tx1"/>
                </a:solidFill>
                <a:effectLst/>
                <a:ea typeface="Times New Roman" panose="02020603050405020304" pitchFamily="18" charset="0"/>
              </a:rPr>
              <a:t>PG</a:t>
            </a:r>
            <a:r>
              <a:rPr kumimoji="0" lang="el-GR" b="0" i="0" u="none" strike="noStrike" cap="none" normalizeH="0" baseline="0" dirty="0">
                <a:ln>
                  <a:noFill/>
                </a:ln>
                <a:solidFill>
                  <a:schemeClr val="tx1"/>
                </a:solidFill>
                <a:effectLst/>
                <a:ea typeface="Times New Roman" panose="02020603050405020304" pitchFamily="18" charset="0"/>
              </a:rPr>
              <a:t> 40, 1336</a:t>
            </a:r>
            <a:r>
              <a:rPr kumimoji="0" lang="en-GB" b="0" i="0" u="none" strike="noStrike" cap="none" normalizeH="0" baseline="0" dirty="0">
                <a:ln>
                  <a:noFill/>
                </a:ln>
                <a:solidFill>
                  <a:schemeClr val="tx1"/>
                </a:solidFill>
                <a:effectLst/>
                <a:ea typeface="Times New Roman" panose="02020603050405020304" pitchFamily="18" charset="0"/>
              </a:rPr>
              <a:t>C</a:t>
            </a:r>
            <a:r>
              <a:rPr kumimoji="0" lang="el-GR" b="0" i="0" u="none" strike="noStrike" cap="none" normalizeH="0" baseline="0" dirty="0">
                <a:ln>
                  <a:noFill/>
                </a:ln>
                <a:solidFill>
                  <a:schemeClr val="tx1"/>
                </a:solidFill>
                <a:effectLst/>
                <a:ea typeface="Times New Roman" panose="02020603050405020304" pitchFamily="18" charset="0"/>
              </a:rPr>
              <a:t>, Πρβ. </a:t>
            </a:r>
            <a:r>
              <a:rPr kumimoji="0" lang="en-GB" b="0" i="0" u="none" strike="noStrike" cap="none" normalizeH="0" baseline="0" dirty="0" err="1">
                <a:ln>
                  <a:noFill/>
                </a:ln>
                <a:solidFill>
                  <a:schemeClr val="tx1"/>
                </a:solidFill>
                <a:effectLst/>
                <a:ea typeface="Times New Roman" panose="02020603050405020304" pitchFamily="18" charset="0"/>
              </a:rPr>
              <a:t>SChr</a:t>
            </a:r>
            <a:r>
              <a:rPr kumimoji="0" lang="el-GR" b="0" i="0" u="none" strike="noStrike" cap="none" normalizeH="0" baseline="0" dirty="0">
                <a:ln>
                  <a:noFill/>
                </a:ln>
                <a:solidFill>
                  <a:schemeClr val="tx1"/>
                </a:solidFill>
                <a:effectLst/>
                <a:ea typeface="Times New Roman" panose="02020603050405020304" pitchFamily="18" charset="0"/>
              </a:rPr>
              <a:t>171, σ. 680)</a:t>
            </a:r>
            <a:r>
              <a:rPr lang="el-GR" dirty="0"/>
              <a:t>.</a:t>
            </a:r>
          </a:p>
          <a:p>
            <a:r>
              <a:rPr kumimoji="0" lang="el-GR" b="0" i="0" u="none" strike="noStrike" cap="none" normalizeH="0" baseline="0" dirty="0">
                <a:ln>
                  <a:noFill/>
                </a:ln>
                <a:solidFill>
                  <a:schemeClr val="tx1"/>
                </a:solidFill>
                <a:effectLst/>
                <a:ea typeface="Times New Roman" panose="02020603050405020304" pitchFamily="18" charset="0"/>
              </a:rPr>
              <a:t>Στο σημείο αυτό προφανώς διαμέσου του </a:t>
            </a:r>
            <a:r>
              <a:rPr kumimoji="0" lang="el-GR" b="1" i="0" u="none" strike="noStrike" cap="none" normalizeH="0" baseline="0" dirty="0">
                <a:ln>
                  <a:noFill/>
                </a:ln>
                <a:solidFill>
                  <a:schemeClr val="tx1"/>
                </a:solidFill>
                <a:effectLst/>
                <a:ea typeface="Times New Roman" panose="02020603050405020304" pitchFamily="18" charset="0"/>
              </a:rPr>
              <a:t>Γρηγορίου του Θεολόγου </a:t>
            </a:r>
            <a:r>
              <a:rPr kumimoji="0" lang="el-GR" b="0" i="0" u="none" strike="noStrike" cap="none" normalizeH="0" baseline="0" dirty="0">
                <a:ln>
                  <a:noFill/>
                </a:ln>
                <a:solidFill>
                  <a:schemeClr val="tx1"/>
                </a:solidFill>
                <a:effectLst/>
                <a:ea typeface="Times New Roman" panose="02020603050405020304" pitchFamily="18" charset="0"/>
              </a:rPr>
              <a:t>υιοθετεί την </a:t>
            </a:r>
            <a:r>
              <a:rPr kumimoji="0" lang="el-GR" b="0" i="0" u="sng" strike="noStrike" cap="none" normalizeH="0" baseline="0" dirty="0">
                <a:ln>
                  <a:noFill/>
                </a:ln>
                <a:solidFill>
                  <a:schemeClr val="tx1"/>
                </a:solidFill>
                <a:effectLst>
                  <a:outerShdw blurRad="38100" dist="38100" dir="2700000" algn="tl">
                    <a:srgbClr val="000000">
                      <a:alpha val="43137"/>
                    </a:srgbClr>
                  </a:outerShdw>
                </a:effectLst>
                <a:ea typeface="Times New Roman" panose="02020603050405020304" pitchFamily="18" charset="0"/>
              </a:rPr>
              <a:t>πλατωνική ανθρωπολογία</a:t>
            </a:r>
            <a:r>
              <a:rPr kumimoji="0" lang="el-GR" b="0" i="0" u="none" strike="noStrike" cap="none" normalizeH="0" baseline="0" dirty="0">
                <a:ln>
                  <a:noFill/>
                </a:ln>
                <a:solidFill>
                  <a:schemeClr val="tx1"/>
                </a:solidFill>
                <a:effectLst/>
                <a:ea typeface="Times New Roman" panose="02020603050405020304" pitchFamily="18" charset="0"/>
              </a:rPr>
              <a:t>, όπως απαντάται στην </a:t>
            </a:r>
            <a:r>
              <a:rPr kumimoji="0" lang="el-GR" b="0" i="1" u="none" strike="noStrike" cap="none" normalizeH="0" baseline="0" dirty="0">
                <a:ln>
                  <a:noFill/>
                </a:ln>
                <a:solidFill>
                  <a:schemeClr val="tx1"/>
                </a:solidFill>
                <a:effectLst/>
                <a:ea typeface="Times New Roman" panose="02020603050405020304" pitchFamily="18" charset="0"/>
              </a:rPr>
              <a:t>Πολιτεία </a:t>
            </a:r>
            <a:r>
              <a:rPr kumimoji="0" lang="en-GB" b="0" i="1" u="none" strike="noStrike" cap="none" normalizeH="0" baseline="0" dirty="0">
                <a:ln>
                  <a:noFill/>
                </a:ln>
                <a:solidFill>
                  <a:schemeClr val="tx1"/>
                </a:solidFill>
                <a:effectLst/>
                <a:ea typeface="Times New Roman" panose="02020603050405020304" pitchFamily="18" charset="0"/>
              </a:rPr>
              <a:t>IV</a:t>
            </a:r>
            <a:r>
              <a:rPr kumimoji="0" lang="el-GR" b="0" i="1" u="none" strike="noStrike" cap="none" normalizeH="0" baseline="0" dirty="0">
                <a:ln>
                  <a:noFill/>
                </a:ln>
                <a:solidFill>
                  <a:schemeClr val="tx1"/>
                </a:solidFill>
                <a:effectLst/>
                <a:ea typeface="Times New Roman" panose="02020603050405020304" pitchFamily="18" charset="0"/>
              </a:rPr>
              <a:t>, 441 </a:t>
            </a:r>
            <a:r>
              <a:rPr kumimoji="0" lang="en-GB" b="0" i="1" u="none" strike="noStrike" cap="none" normalizeH="0" baseline="0" dirty="0">
                <a:ln>
                  <a:noFill/>
                </a:ln>
                <a:solidFill>
                  <a:schemeClr val="tx1"/>
                </a:solidFill>
                <a:effectLst/>
                <a:ea typeface="Times New Roman" panose="02020603050405020304" pitchFamily="18" charset="0"/>
              </a:rPr>
              <a:t>C</a:t>
            </a:r>
            <a:r>
              <a:rPr kumimoji="0" lang="el-GR" b="0" i="0" u="none" strike="noStrike" cap="none" normalizeH="0" baseline="0" dirty="0">
                <a:ln>
                  <a:noFill/>
                </a:ln>
                <a:solidFill>
                  <a:schemeClr val="tx1"/>
                </a:solidFill>
                <a:effectLst/>
                <a:ea typeface="Times New Roman" panose="02020603050405020304" pitchFamily="18" charset="0"/>
              </a:rPr>
              <a:t> </a:t>
            </a:r>
            <a:r>
              <a:rPr kumimoji="0" lang="el-GR" b="0" i="0" u="none" strike="noStrike" cap="none" normalizeH="0" baseline="0" dirty="0" err="1">
                <a:ln>
                  <a:noFill/>
                </a:ln>
                <a:solidFill>
                  <a:schemeClr val="tx1"/>
                </a:solidFill>
                <a:effectLst/>
                <a:ea typeface="Times New Roman" panose="02020603050405020304" pitchFamily="18" charset="0"/>
              </a:rPr>
              <a:t>κ.εξ</a:t>
            </a:r>
            <a:r>
              <a:rPr kumimoji="0" lang="el-GR" b="0" i="0" u="none" strike="noStrike" cap="none" normalizeH="0" baseline="0" dirty="0">
                <a:ln>
                  <a:noFill/>
                </a:ln>
                <a:solidFill>
                  <a:schemeClr val="tx1"/>
                </a:solidFill>
                <a:effectLst/>
                <a:ea typeface="Times New Roman" panose="02020603050405020304" pitchFamily="18" charset="0"/>
              </a:rPr>
              <a:t>. </a:t>
            </a:r>
            <a:r>
              <a:rPr lang="el-GR" dirty="0"/>
              <a:t>Αυτό σημαίνει ότι ακολουθεί την ηθική  διδασκαλία του Πλάτωνα, που αναφέρεται στις ιδιοσυγκρασίες διακρίνοντας τέσσερεις κύριες αρετές: σοφία, ανδρεία, σωφροσύνη και δικαιοσύνη, από τις οποίες η τελευταία έργο της  έχει να αποκαθιστά την σωστή σχέση ανάμεσα στις τρεις πρώτες, τις αντίστοιχες στα τρία μέρη της ψυχής. </a:t>
            </a:r>
            <a:r>
              <a:rPr kumimoji="0" lang="el-GR" b="0" i="0" u="none" strike="noStrike" cap="none" normalizeH="0" baseline="0" dirty="0">
                <a:ln>
                  <a:noFill/>
                </a:ln>
                <a:solidFill>
                  <a:schemeClr val="tx1"/>
                </a:solidFill>
                <a:effectLst/>
                <a:ea typeface="Times New Roman" panose="02020603050405020304" pitchFamily="18" charset="0"/>
              </a:rPr>
              <a:t> </a:t>
            </a:r>
            <a:endParaRPr kumimoji="0" lang="el-GR" b="0" i="0" u="none" strike="noStrike" cap="none" normalizeH="0" baseline="0" dirty="0">
              <a:ln>
                <a:noFill/>
              </a:ln>
              <a:solidFill>
                <a:schemeClr val="tx1"/>
              </a:solidFill>
              <a:effectLst/>
            </a:endParaRPr>
          </a:p>
          <a:p>
            <a:pPr lvl="0"/>
            <a:endParaRPr lang="el-GR" dirty="0"/>
          </a:p>
          <a:p>
            <a:pPr lvl="0"/>
            <a:endParaRPr kumimoji="0" lang="el-GR" b="0" i="0" u="none" strike="noStrike" cap="none" normalizeH="0" baseline="0" dirty="0">
              <a:ln>
                <a:noFill/>
              </a:ln>
              <a:solidFill>
                <a:schemeClr val="tx1"/>
              </a:solidFill>
              <a:effectLst/>
            </a:endParaRPr>
          </a:p>
          <a:p>
            <a:endParaRPr lang="el-GR" dirty="0"/>
          </a:p>
        </p:txBody>
      </p:sp>
      <p:sp>
        <p:nvSpPr>
          <p:cNvPr id="7" name="Rectangle 4"/>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38361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0B7841-6CF6-0668-4DD6-34DEB24466C6}"/>
              </a:ext>
            </a:extLst>
          </p:cNvPr>
          <p:cNvSpPr>
            <a:spLocks noGrp="1"/>
          </p:cNvSpPr>
          <p:nvPr>
            <p:ph type="title"/>
          </p:nvPr>
        </p:nvSpPr>
        <p:spPr>
          <a:xfrm>
            <a:off x="0" y="0"/>
            <a:ext cx="12192000" cy="852407"/>
          </a:xfrm>
        </p:spPr>
        <p:txBody>
          <a:bodyPr/>
          <a:lstStyle/>
          <a:p>
            <a:pPr algn="ctr"/>
            <a:r>
              <a:rPr lang="el-GR" dirty="0"/>
              <a:t>ΟΙ ΒΑΘΜΙΔΕΣ ΤΗΣ ΠΝΕΥΜΑΤΙΚΗΣ ΠΡΟΟΔΟΥ</a:t>
            </a:r>
          </a:p>
        </p:txBody>
      </p:sp>
      <p:sp>
        <p:nvSpPr>
          <p:cNvPr id="3" name="Θέση περιεχομένου 2">
            <a:extLst>
              <a:ext uri="{FF2B5EF4-FFF2-40B4-BE49-F238E27FC236}">
                <a16:creationId xmlns:a16="http://schemas.microsoft.com/office/drawing/2014/main" id="{1F761092-7771-1842-39AB-C9F572968C0A}"/>
              </a:ext>
            </a:extLst>
          </p:cNvPr>
          <p:cNvSpPr>
            <a:spLocks noGrp="1"/>
          </p:cNvSpPr>
          <p:nvPr>
            <p:ph idx="1"/>
          </p:nvPr>
        </p:nvSpPr>
        <p:spPr>
          <a:xfrm>
            <a:off x="0" y="852408"/>
            <a:ext cx="12192000" cy="6005592"/>
          </a:xfrm>
        </p:spPr>
        <p:txBody>
          <a:bodyPr>
            <a:normAutofit fontScale="92500" lnSpcReduction="20000"/>
          </a:bodyPr>
          <a:lstStyle/>
          <a:p>
            <a:r>
              <a:rPr lang="el-GR" dirty="0"/>
              <a:t>Η εν Χριστώ πορεία του ανθρώπου προς την τελείωσή του συνιστά τον </a:t>
            </a:r>
            <a:r>
              <a:rPr lang="el-GR" b="1" dirty="0"/>
              <a:t>κοινό προορισμό</a:t>
            </a:r>
            <a:r>
              <a:rPr lang="el-GR" dirty="0"/>
              <a:t> όλων των ανθρώπων και είναι </a:t>
            </a:r>
            <a:r>
              <a:rPr lang="el-GR" u="sng" dirty="0"/>
              <a:t>συνεχής</a:t>
            </a:r>
            <a:r>
              <a:rPr lang="el-GR" dirty="0"/>
              <a:t> και </a:t>
            </a:r>
            <a:r>
              <a:rPr lang="el-GR" u="sng" dirty="0"/>
              <a:t>ατέρμονη</a:t>
            </a:r>
            <a:r>
              <a:rPr lang="el-GR" dirty="0"/>
              <a:t>.</a:t>
            </a:r>
          </a:p>
          <a:p>
            <a:r>
              <a:rPr lang="el-GR" dirty="0"/>
              <a:t>Αρχίζει απ’  αυτήν τη ζωή και συνεχίζεται αιωνίως στη Βασιλεία του Θεού, καθώς ο άνθρωπος προοδευτικά φτάνει «</a:t>
            </a:r>
            <a:r>
              <a:rPr lang="el-GR" i="1" dirty="0" err="1"/>
              <a:t>εἰς</a:t>
            </a:r>
            <a:r>
              <a:rPr lang="el-GR" i="1" dirty="0"/>
              <a:t> μέτρον </a:t>
            </a:r>
            <a:r>
              <a:rPr lang="el-GR" i="1" dirty="0" err="1"/>
              <a:t>ἡλικίας</a:t>
            </a:r>
            <a:r>
              <a:rPr lang="el-GR" i="1" dirty="0"/>
              <a:t> </a:t>
            </a:r>
            <a:r>
              <a:rPr lang="el-GR" i="1" dirty="0" err="1"/>
              <a:t>τοῦ</a:t>
            </a:r>
            <a:r>
              <a:rPr lang="el-GR" i="1" dirty="0"/>
              <a:t> πληρώματος </a:t>
            </a:r>
            <a:r>
              <a:rPr lang="el-GR" i="1" dirty="0" err="1"/>
              <a:t>τοῦ</a:t>
            </a:r>
            <a:r>
              <a:rPr lang="el-GR" i="1" dirty="0"/>
              <a:t> </a:t>
            </a:r>
            <a:r>
              <a:rPr lang="el-GR" i="1" dirty="0" err="1"/>
              <a:t>Χριστοῦ</a:t>
            </a:r>
            <a:r>
              <a:rPr lang="el-GR" dirty="0"/>
              <a:t>» (</a:t>
            </a:r>
            <a:r>
              <a:rPr lang="el-GR" i="1" dirty="0" err="1"/>
              <a:t>Ἐφ</a:t>
            </a:r>
            <a:r>
              <a:rPr lang="el-GR" i="1" dirty="0"/>
              <a:t>.</a:t>
            </a:r>
            <a:r>
              <a:rPr lang="el-GR" dirty="0"/>
              <a:t> 4,13) και μεταμορφώνεται «</a:t>
            </a:r>
            <a:r>
              <a:rPr lang="el-GR" i="1" dirty="0" err="1"/>
              <a:t>ἀπὸ</a:t>
            </a:r>
            <a:r>
              <a:rPr lang="el-GR" i="1" dirty="0"/>
              <a:t> δόξης </a:t>
            </a:r>
            <a:r>
              <a:rPr lang="el-GR" i="1" dirty="0" err="1"/>
              <a:t>εἰς</a:t>
            </a:r>
            <a:r>
              <a:rPr lang="el-GR" i="1" dirty="0"/>
              <a:t> </a:t>
            </a:r>
            <a:r>
              <a:rPr lang="el-GR" i="1" dirty="0" err="1"/>
              <a:t>δόξαν</a:t>
            </a:r>
            <a:r>
              <a:rPr lang="el-GR" dirty="0"/>
              <a:t>» (</a:t>
            </a:r>
            <a:r>
              <a:rPr lang="el-GR" i="1" dirty="0"/>
              <a:t>Β΄ </a:t>
            </a:r>
            <a:r>
              <a:rPr lang="el-GR" i="1" dirty="0" err="1"/>
              <a:t>Κορ</a:t>
            </a:r>
            <a:r>
              <a:rPr lang="el-GR" dirty="0"/>
              <a:t>. 3,18), πραγματοποιώντας έτσι το «</a:t>
            </a:r>
            <a:r>
              <a:rPr lang="el-GR" i="1" dirty="0" err="1"/>
              <a:t>ἅγιοι</a:t>
            </a:r>
            <a:r>
              <a:rPr lang="el-GR" i="1" dirty="0"/>
              <a:t> </a:t>
            </a:r>
            <a:r>
              <a:rPr lang="el-GR" i="1" dirty="0" err="1"/>
              <a:t>γίνεσθαι</a:t>
            </a:r>
            <a:r>
              <a:rPr lang="el-GR" dirty="0"/>
              <a:t>»( </a:t>
            </a:r>
            <a:r>
              <a:rPr lang="el-GR" i="1" dirty="0"/>
              <a:t>Α΄ </a:t>
            </a:r>
            <a:r>
              <a:rPr lang="el-GR" i="1" dirty="0" err="1"/>
              <a:t>Πέτρ</a:t>
            </a:r>
            <a:r>
              <a:rPr lang="el-GR" dirty="0"/>
              <a:t>. 1,16).</a:t>
            </a:r>
          </a:p>
          <a:p>
            <a:r>
              <a:rPr lang="el-GR" dirty="0"/>
              <a:t>Ο εν Χριστώ ανακαινισθείς άνθρωπος </a:t>
            </a:r>
            <a:r>
              <a:rPr lang="el-GR" b="1" dirty="0"/>
              <a:t>καλείται να συνεργήσει </a:t>
            </a:r>
            <a:r>
              <a:rPr lang="el-GR" dirty="0"/>
              <a:t>στο έργο της ομοιώσεώς του με τον Θεό, το οποίο διέκοψε η προπατορική παράβαση. Το έργο όμως αυτό δεν είναι εύκολο.</a:t>
            </a:r>
          </a:p>
          <a:p>
            <a:r>
              <a:rPr lang="el-GR" dirty="0"/>
              <a:t>Γι’ αυτό από τους πρώτους αιώνες του Χριστιανισμού άρχισε να γίνεται λόγος για βαθμίδες πνευματικής ζωής. Η διδασκαλία αυτή χρησιμοποιεί ποικίλους όρους.</a:t>
            </a:r>
          </a:p>
          <a:p>
            <a:r>
              <a:rPr lang="el-GR" dirty="0"/>
              <a:t>Ήδη ο </a:t>
            </a:r>
            <a:r>
              <a:rPr lang="el-GR" b="1" dirty="0"/>
              <a:t>απόστολος Παύλος </a:t>
            </a:r>
            <a:r>
              <a:rPr lang="el-GR" dirty="0"/>
              <a:t>διέκρινε τους Χριστιανούς με βάση την πνευματική τους τελείωση και τόνιζε την ανάγκη για συνεχή πρόοδο και ωρίμανση εν Χριστώ. Ο απόστολος Παύλος τις πνευματικές καταστάσεις τις περιγράφει με την εικόνα του </a:t>
            </a:r>
            <a:r>
              <a:rPr lang="el-GR" u="sng" dirty="0"/>
              <a:t>νηπίου</a:t>
            </a:r>
            <a:r>
              <a:rPr lang="el-GR" dirty="0"/>
              <a:t> και </a:t>
            </a:r>
            <a:r>
              <a:rPr lang="el-GR" u="sng" dirty="0"/>
              <a:t>ώριμου πιστού</a:t>
            </a:r>
            <a:r>
              <a:rPr lang="el-GR" dirty="0"/>
              <a:t>. Δεν γίνεται κανένας λόγος για ενδιάμεσες βαθμίδες. </a:t>
            </a:r>
          </a:p>
          <a:p>
            <a:r>
              <a:rPr lang="el-GR" dirty="0"/>
              <a:t>Οι εκκλησιαστικοί συγγραφείς των τεσσάρων πρώτων αιώνων διέκριναν και αυτοί δύο βαθμίδες στην πορεία της πνευματικής τελειώσεως. Πρόκειται για την </a:t>
            </a:r>
            <a:r>
              <a:rPr lang="el-GR" u="sng" dirty="0"/>
              <a:t>πράξη ή πρακτική</a:t>
            </a:r>
            <a:r>
              <a:rPr lang="el-GR" dirty="0"/>
              <a:t> και τη </a:t>
            </a:r>
            <a:r>
              <a:rPr lang="el-GR" u="sng" dirty="0"/>
              <a:t>θεωρία</a:t>
            </a:r>
            <a:r>
              <a:rPr lang="el-GR" dirty="0"/>
              <a:t>.</a:t>
            </a:r>
          </a:p>
        </p:txBody>
      </p:sp>
    </p:spTree>
    <p:extLst>
      <p:ext uri="{BB962C8B-B14F-4D97-AF65-F5344CB8AC3E}">
        <p14:creationId xmlns:p14="http://schemas.microsoft.com/office/powerpoint/2010/main" val="33409709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24247"/>
          </a:xfrm>
        </p:spPr>
        <p:txBody>
          <a:bodyPr>
            <a:noAutofit/>
          </a:bodyPr>
          <a:lstStyle/>
          <a:p>
            <a:pPr algn="ctr"/>
            <a:r>
              <a:rPr lang="el-GR" sz="3600" dirty="0"/>
              <a:t>Η ΣΥΜΒΟΛΗ ΤΗΣ ΕΥΑΓΡΙΑΝΗΣ ΘΕΟΛΟΓΙΑΣ </a:t>
            </a:r>
            <a:br>
              <a:rPr lang="el-GR" sz="3600" dirty="0"/>
            </a:br>
            <a:r>
              <a:rPr lang="el-GR" sz="3600" dirty="0"/>
              <a:t>ΣΤΗΝ ΚΑΘΙΕΡΩΣΗ ΤΩΝ ΒΑΘΜΙΔΩΝ</a:t>
            </a:r>
          </a:p>
        </p:txBody>
      </p:sp>
      <p:sp>
        <p:nvSpPr>
          <p:cNvPr id="3" name="Θέση περιεχομένου 2"/>
          <p:cNvSpPr>
            <a:spLocks noGrp="1"/>
          </p:cNvSpPr>
          <p:nvPr>
            <p:ph idx="1"/>
          </p:nvPr>
        </p:nvSpPr>
        <p:spPr>
          <a:xfrm>
            <a:off x="0" y="824248"/>
            <a:ext cx="12192000" cy="6033751"/>
          </a:xfrm>
        </p:spPr>
        <p:txBody>
          <a:bodyPr>
            <a:normAutofit fontScale="92500" lnSpcReduction="10000"/>
          </a:bodyPr>
          <a:lstStyle/>
          <a:p>
            <a:r>
              <a:rPr lang="el-GR" dirty="0"/>
              <a:t>Η αντιστοιχία των βαθμίδων της γνωσιολογικής αναγωγής με την ανακαίνιση της ψυχικής διάστασης είναι πια ευδιάκριτη ακολουθώντας την εξής διάταξη: </a:t>
            </a:r>
            <a:r>
              <a:rPr lang="el-GR" u="sng" dirty="0"/>
              <a:t>στην πρακτική</a:t>
            </a:r>
            <a:r>
              <a:rPr lang="el-GR" dirty="0"/>
              <a:t> επιτελείται η κάθαρση της επιθυμίας για την εξασφάλιση της απάθειας, </a:t>
            </a:r>
            <a:r>
              <a:rPr lang="el-GR" u="sng" dirty="0"/>
              <a:t>στη φυσική</a:t>
            </a:r>
            <a:r>
              <a:rPr lang="el-GR" dirty="0"/>
              <a:t> ενεργείται ο εξαγνισμός του θυμού για την καρποφορία της αγάπης, ενώ </a:t>
            </a:r>
            <a:r>
              <a:rPr lang="el-GR" u="sng" dirty="0"/>
              <a:t>στη θεολογία</a:t>
            </a:r>
            <a:r>
              <a:rPr lang="el-GR" dirty="0"/>
              <a:t> προωθείται ο φωτισμός του νου για την τελική μετοχή του στη θεογνωσία. </a:t>
            </a:r>
          </a:p>
          <a:p>
            <a:r>
              <a:rPr lang="el-GR" dirty="0"/>
              <a:t>Ακόμη και στη θεολογική διάσταση της προσευχής ισχύει η </a:t>
            </a:r>
            <a:r>
              <a:rPr lang="el-GR" dirty="0" err="1"/>
              <a:t>τριχοτομική</a:t>
            </a:r>
            <a:r>
              <a:rPr lang="el-GR" dirty="0"/>
              <a:t> διάκριση σε </a:t>
            </a:r>
            <a:r>
              <a:rPr lang="el-GR" u="sng" dirty="0"/>
              <a:t>δέηση</a:t>
            </a:r>
            <a:r>
              <a:rPr lang="el-GR" dirty="0"/>
              <a:t>, </a:t>
            </a:r>
            <a:r>
              <a:rPr lang="el-GR" u="sng" dirty="0"/>
              <a:t>ευχή</a:t>
            </a:r>
            <a:r>
              <a:rPr lang="el-GR" dirty="0"/>
              <a:t> </a:t>
            </a:r>
            <a:r>
              <a:rPr lang="el-GR" dirty="0" err="1"/>
              <a:t>καί</a:t>
            </a:r>
            <a:r>
              <a:rPr lang="el-GR" dirty="0"/>
              <a:t> </a:t>
            </a:r>
            <a:r>
              <a:rPr lang="el-GR" u="sng" dirty="0" err="1"/>
              <a:t>έντευξη</a:t>
            </a:r>
            <a:r>
              <a:rPr lang="el-GR" dirty="0"/>
              <a:t>. Η σειρά των αιτημάτων κατά την εκτέλεση της προσευχής ακολουθεί επακριβώς τη σειρά των τριών σταδίων της πνευματικής ζωής.</a:t>
            </a:r>
          </a:p>
          <a:p>
            <a:r>
              <a:rPr lang="el-GR" u="sng" dirty="0"/>
              <a:t>Η δέηση</a:t>
            </a:r>
            <a:r>
              <a:rPr lang="el-GR" dirty="0"/>
              <a:t> πραγματοποιείται στο επίπεδο της πρακτικής: «</a:t>
            </a:r>
            <a:r>
              <a:rPr lang="en-GB" i="1" dirty="0" err="1"/>
              <a:t>Δέησίς</a:t>
            </a:r>
            <a:r>
              <a:rPr lang="fr-FR" i="1" dirty="0"/>
              <a:t> ἐ</a:t>
            </a:r>
            <a:r>
              <a:rPr lang="en-GB" i="1" dirty="0" err="1"/>
              <a:t>στιν</a:t>
            </a:r>
            <a:r>
              <a:rPr lang="fr-FR" i="1" dirty="0"/>
              <a:t> ὁ</a:t>
            </a:r>
            <a:r>
              <a:rPr lang="en-GB" i="1" dirty="0" err="1"/>
              <a:t>μιλί</a:t>
            </a:r>
            <a:r>
              <a:rPr lang="en-GB" i="1" dirty="0"/>
              <a:t>α το</a:t>
            </a:r>
            <a:r>
              <a:rPr lang="el-GR" i="1" dirty="0"/>
              <a:t>ῦ </a:t>
            </a:r>
            <a:r>
              <a:rPr lang="en-GB" i="1" dirty="0" err="1"/>
              <a:t>νο</a:t>
            </a:r>
            <a:r>
              <a:rPr lang="fr-FR" i="1" dirty="0"/>
              <a:t>ὸ</a:t>
            </a:r>
            <a:r>
              <a:rPr lang="en-GB" i="1" dirty="0"/>
              <a:t>ς πρ</a:t>
            </a:r>
            <a:r>
              <a:rPr lang="fr-FR" i="1" dirty="0"/>
              <a:t>ὸ</a:t>
            </a:r>
            <a:r>
              <a:rPr lang="en-GB" i="1" dirty="0"/>
              <a:t>ς τ</a:t>
            </a:r>
            <a:r>
              <a:rPr lang="fr-FR" i="1" dirty="0"/>
              <a:t>ὸ</a:t>
            </a:r>
            <a:r>
              <a:rPr lang="en-GB" i="1" dirty="0"/>
              <a:t>ν </a:t>
            </a:r>
            <a:r>
              <a:rPr lang="en-GB" i="1" dirty="0" err="1"/>
              <a:t>θε</a:t>
            </a:r>
            <a:r>
              <a:rPr lang="fr-FR" i="1" dirty="0"/>
              <a:t>ὸ</a:t>
            </a:r>
            <a:r>
              <a:rPr lang="en-GB" i="1" dirty="0"/>
              <a:t>ν</a:t>
            </a:r>
            <a:r>
              <a:rPr lang="fr-FR" i="1" dirty="0"/>
              <a:t>, </a:t>
            </a:r>
            <a:r>
              <a:rPr lang="en-GB" i="1" dirty="0" err="1"/>
              <a:t>μεθ</a:t>
            </a:r>
            <a:r>
              <a:rPr lang="fr-FR" i="1" dirty="0"/>
              <a:t>’ </a:t>
            </a:r>
            <a:r>
              <a:rPr lang="el-GR" i="1" dirty="0"/>
              <a:t>ἱ</a:t>
            </a:r>
            <a:r>
              <a:rPr lang="en-GB" i="1" dirty="0" err="1"/>
              <a:t>κετηρί</a:t>
            </a:r>
            <a:r>
              <a:rPr lang="en-GB" i="1" dirty="0"/>
              <a:t>ας</a:t>
            </a:r>
            <a:r>
              <a:rPr lang="fr-FR" i="1" dirty="0"/>
              <a:t> ἐ</a:t>
            </a:r>
            <a:r>
              <a:rPr lang="en-GB" i="1" dirty="0"/>
              <a:t>ν</a:t>
            </a:r>
            <a:r>
              <a:rPr lang="fr-FR" i="1" dirty="0"/>
              <a:t> ᾗ ἐ</a:t>
            </a:r>
            <a:r>
              <a:rPr lang="en-GB" i="1" dirty="0" err="1"/>
              <a:t>στιν</a:t>
            </a:r>
            <a:r>
              <a:rPr lang="en-GB" i="1" dirty="0"/>
              <a:t> β</a:t>
            </a:r>
            <a:r>
              <a:rPr lang="en-GB" i="1" dirty="0" err="1"/>
              <a:t>οηθει</a:t>
            </a:r>
            <a:r>
              <a:rPr lang="fr-FR" i="1" dirty="0"/>
              <a:t>ῶ</a:t>
            </a:r>
            <a:r>
              <a:rPr lang="en-GB" i="1" dirty="0"/>
              <a:t>ν α</a:t>
            </a:r>
            <a:r>
              <a:rPr lang="el-GR" i="1" dirty="0"/>
              <a:t>ἴ</a:t>
            </a:r>
            <a:r>
              <a:rPr lang="en-GB" i="1" dirty="0" err="1"/>
              <a:t>τημ</a:t>
            </a:r>
            <a:r>
              <a:rPr lang="en-GB" i="1" dirty="0"/>
              <a:t>α καιρ</a:t>
            </a:r>
            <a:r>
              <a:rPr lang="fr-FR" i="1" dirty="0"/>
              <a:t>ῷ </a:t>
            </a:r>
            <a:r>
              <a:rPr lang="en-GB" i="1" dirty="0"/>
              <a:t>π</a:t>
            </a:r>
            <a:r>
              <a:rPr lang="en-GB" i="1" dirty="0" err="1"/>
              <a:t>ολέμου</a:t>
            </a:r>
            <a:r>
              <a:rPr lang="en-GB" i="1" dirty="0"/>
              <a:t> κα</a:t>
            </a:r>
            <a:r>
              <a:rPr lang="fr-FR" i="1" dirty="0"/>
              <a:t>ὶ </a:t>
            </a:r>
            <a:r>
              <a:rPr lang="en-GB" i="1" dirty="0"/>
              <a:t>α</a:t>
            </a:r>
            <a:r>
              <a:rPr lang="el-GR" i="1" dirty="0"/>
              <a:t>ἴ</a:t>
            </a:r>
            <a:r>
              <a:rPr lang="en-GB" i="1" dirty="0" err="1"/>
              <a:t>τημ</a:t>
            </a:r>
            <a:r>
              <a:rPr lang="en-GB" i="1" dirty="0"/>
              <a:t>α</a:t>
            </a:r>
            <a:r>
              <a:rPr lang="fr-FR" i="1" dirty="0"/>
              <a:t> ἀ</a:t>
            </a:r>
            <a:r>
              <a:rPr lang="en-GB" i="1" dirty="0"/>
              <a:t>γαθ</a:t>
            </a:r>
            <a:r>
              <a:rPr lang="fr-FR" i="1" dirty="0"/>
              <a:t>ῶ</a:t>
            </a:r>
            <a:r>
              <a:rPr lang="en-GB" i="1" dirty="0"/>
              <a:t>ν</a:t>
            </a:r>
            <a:r>
              <a:rPr lang="fr-FR" i="1" dirty="0"/>
              <a:t> ἐ</a:t>
            </a:r>
            <a:r>
              <a:rPr lang="en-GB" i="1" dirty="0"/>
              <a:t>π</a:t>
            </a:r>
            <a:r>
              <a:rPr lang="fr-FR" i="1" dirty="0"/>
              <a:t>’ ἐ</a:t>
            </a:r>
            <a:r>
              <a:rPr lang="en-GB" i="1" dirty="0"/>
              <a:t>λπ</a:t>
            </a:r>
            <a:r>
              <a:rPr lang="en-GB" i="1" dirty="0" err="1"/>
              <a:t>ίδι</a:t>
            </a:r>
            <a:r>
              <a:rPr lang="el-GR" dirty="0"/>
              <a:t>» (</a:t>
            </a:r>
            <a:r>
              <a:rPr lang="en-GB" i="1" dirty="0" err="1"/>
              <a:t>Σκέμμ</a:t>
            </a:r>
            <a:r>
              <a:rPr lang="en-GB" i="1" dirty="0"/>
              <a:t>ατα</a:t>
            </a:r>
            <a:r>
              <a:rPr lang="fr-FR" i="1" dirty="0"/>
              <a:t> 31,</a:t>
            </a:r>
            <a:r>
              <a:rPr lang="fr-FR" dirty="0"/>
              <a:t> Frank. </a:t>
            </a:r>
            <a:r>
              <a:rPr lang="en-GB" dirty="0"/>
              <a:t>σ</a:t>
            </a:r>
            <a:r>
              <a:rPr lang="fr-FR" dirty="0"/>
              <a:t>. 455</a:t>
            </a:r>
            <a:r>
              <a:rPr lang="el-GR" dirty="0"/>
              <a:t>)</a:t>
            </a:r>
          </a:p>
          <a:p>
            <a:r>
              <a:rPr lang="el-GR" u="sng" dirty="0"/>
              <a:t>Η ευχή</a:t>
            </a:r>
            <a:r>
              <a:rPr lang="el-GR" dirty="0"/>
              <a:t> εφαρμόζεται στο στάδιο της φυσικής: «</a:t>
            </a:r>
            <a:r>
              <a:rPr lang="en-GB" i="1" dirty="0"/>
              <a:t>Ε</a:t>
            </a:r>
            <a:r>
              <a:rPr lang="fr-FR" i="1" dirty="0"/>
              <a:t>ὐ</a:t>
            </a:r>
            <a:r>
              <a:rPr lang="en-GB" i="1" dirty="0"/>
              <a:t>χ</a:t>
            </a:r>
            <a:r>
              <a:rPr lang="fr-FR" i="1" dirty="0"/>
              <a:t>ὴ ἐ</a:t>
            </a:r>
            <a:r>
              <a:rPr lang="en-GB" i="1" dirty="0" err="1"/>
              <a:t>στιν</a:t>
            </a:r>
            <a:r>
              <a:rPr lang="fr-FR" i="1" dirty="0"/>
              <a:t> ἐ</a:t>
            </a:r>
            <a:r>
              <a:rPr lang="en-GB" i="1" dirty="0"/>
              <a:t>πα</a:t>
            </a:r>
            <a:r>
              <a:rPr lang="en-GB" i="1" dirty="0" err="1"/>
              <a:t>γγελί</a:t>
            </a:r>
            <a:r>
              <a:rPr lang="en-GB" i="1" dirty="0"/>
              <a:t>α</a:t>
            </a:r>
            <a:r>
              <a:rPr lang="fr-FR" i="1" dirty="0"/>
              <a:t> ἀ</a:t>
            </a:r>
            <a:r>
              <a:rPr lang="en-GB" i="1" dirty="0"/>
              <a:t>γαθ</a:t>
            </a:r>
            <a:r>
              <a:rPr lang="fr-FR" i="1" dirty="0"/>
              <a:t>ῶ</a:t>
            </a:r>
            <a:r>
              <a:rPr lang="en-GB" i="1" dirty="0"/>
              <a:t>ν</a:t>
            </a:r>
            <a:r>
              <a:rPr lang="fr-FR" i="1" dirty="0"/>
              <a:t> ἀ</a:t>
            </a:r>
            <a:r>
              <a:rPr lang="en-GB" i="1" dirty="0"/>
              <a:t>γαθ</a:t>
            </a:r>
            <a:r>
              <a:rPr lang="fr-FR" i="1" dirty="0"/>
              <a:t>ῇ </a:t>
            </a:r>
            <a:r>
              <a:rPr lang="en-GB" i="1" dirty="0"/>
              <a:t>π</a:t>
            </a:r>
            <a:r>
              <a:rPr lang="en-GB" i="1" dirty="0" err="1"/>
              <a:t>ρο</a:t>
            </a:r>
            <a:r>
              <a:rPr lang="en-GB" i="1" dirty="0"/>
              <a:t>αιρέσει γενομένη</a:t>
            </a:r>
            <a:r>
              <a:rPr lang="el-GR" dirty="0"/>
              <a:t>»</a:t>
            </a:r>
            <a:r>
              <a:rPr lang="en-GB" i="1" dirty="0"/>
              <a:t> </a:t>
            </a:r>
            <a:r>
              <a:rPr lang="el-GR" dirty="0"/>
              <a:t>(</a:t>
            </a:r>
            <a:r>
              <a:rPr lang="en-GB" i="1" dirty="0" err="1"/>
              <a:t>Σκέμμ</a:t>
            </a:r>
            <a:r>
              <a:rPr lang="en-GB" i="1" dirty="0"/>
              <a:t>ατα</a:t>
            </a:r>
            <a:r>
              <a:rPr lang="fr-FR" i="1" dirty="0"/>
              <a:t> 32</a:t>
            </a:r>
            <a:r>
              <a:rPr lang="fr-FR" dirty="0"/>
              <a:t>, Frank. </a:t>
            </a:r>
            <a:r>
              <a:rPr lang="en-GB" dirty="0"/>
              <a:t>σ</a:t>
            </a:r>
            <a:r>
              <a:rPr lang="fr-FR" dirty="0"/>
              <a:t>. 455</a:t>
            </a:r>
            <a:r>
              <a:rPr lang="el-GR" dirty="0"/>
              <a:t>)</a:t>
            </a:r>
            <a:r>
              <a:rPr lang="fr-FR" dirty="0"/>
              <a:t>.</a:t>
            </a:r>
            <a:endParaRPr lang="el-GR" dirty="0"/>
          </a:p>
          <a:p>
            <a:r>
              <a:rPr lang="el-GR" u="sng" dirty="0"/>
              <a:t>Η </a:t>
            </a:r>
            <a:r>
              <a:rPr lang="el-GR" u="sng" dirty="0" err="1"/>
              <a:t>έντευξη</a:t>
            </a:r>
            <a:r>
              <a:rPr lang="el-GR" dirty="0"/>
              <a:t> παρατηρείται στη βαθμίδα της θεολογίας: «</a:t>
            </a:r>
            <a:r>
              <a:rPr lang="el-GR" i="1" dirty="0"/>
              <a:t>Ἔ</a:t>
            </a:r>
            <a:r>
              <a:rPr lang="en-GB" i="1" dirty="0" err="1"/>
              <a:t>ντευξις</a:t>
            </a:r>
            <a:r>
              <a:rPr lang="fr-FR" i="1" dirty="0"/>
              <a:t> ἐ</a:t>
            </a:r>
            <a:r>
              <a:rPr lang="en-GB" i="1" dirty="0" err="1"/>
              <a:t>στι</a:t>
            </a:r>
            <a:r>
              <a:rPr lang="en-GB" i="1" dirty="0"/>
              <a:t> </a:t>
            </a:r>
            <a:r>
              <a:rPr lang="en-GB" i="1" dirty="0" err="1"/>
              <a:t>δέησις</a:t>
            </a:r>
            <a:r>
              <a:rPr lang="en-GB" i="1" dirty="0"/>
              <a:t> </a:t>
            </a:r>
            <a:r>
              <a:rPr lang="el-GR" i="1" dirty="0"/>
              <a:t>ὑ</a:t>
            </a:r>
            <a:r>
              <a:rPr lang="en-GB" i="1" dirty="0"/>
              <a:t>π</a:t>
            </a:r>
            <a:r>
              <a:rPr lang="fr-FR" i="1" dirty="0"/>
              <a:t>ὸ </a:t>
            </a:r>
            <a:r>
              <a:rPr lang="en-GB" i="1" dirty="0"/>
              <a:t>π</a:t>
            </a:r>
            <a:r>
              <a:rPr lang="en-GB" i="1" dirty="0" err="1"/>
              <a:t>νευμ</a:t>
            </a:r>
            <a:r>
              <a:rPr lang="en-GB" i="1" dirty="0"/>
              <a:t>ατικ</a:t>
            </a:r>
            <a:r>
              <a:rPr lang="fr-FR" i="1" dirty="0"/>
              <a:t>ῶ</a:t>
            </a:r>
            <a:r>
              <a:rPr lang="en-GB" i="1" dirty="0"/>
              <a:t>ν </a:t>
            </a:r>
            <a:r>
              <a:rPr lang="el-GR" i="1" dirty="0"/>
              <a:t>ὑ</a:t>
            </a:r>
            <a:r>
              <a:rPr lang="en-GB" i="1" dirty="0"/>
              <a:t>π</a:t>
            </a:r>
            <a:r>
              <a:rPr lang="fr-FR" i="1" dirty="0"/>
              <a:t>ὲ</a:t>
            </a:r>
            <a:r>
              <a:rPr lang="en-GB" i="1" dirty="0"/>
              <a:t>ρ τ</a:t>
            </a:r>
            <a:r>
              <a:rPr lang="fr-FR" i="1" dirty="0"/>
              <a:t>ῆ</a:t>
            </a:r>
            <a:r>
              <a:rPr lang="en-GB" i="1" dirty="0"/>
              <a:t>ς </a:t>
            </a:r>
            <a:r>
              <a:rPr lang="el-GR" i="1" dirty="0"/>
              <a:t>ἄ</a:t>
            </a:r>
            <a:r>
              <a:rPr lang="en-GB" i="1" dirty="0" err="1"/>
              <a:t>λλων</a:t>
            </a:r>
            <a:r>
              <a:rPr lang="en-GB" i="1" dirty="0"/>
              <a:t> </a:t>
            </a:r>
            <a:r>
              <a:rPr lang="en-GB" i="1" dirty="0" err="1"/>
              <a:t>σωτηρί</a:t>
            </a:r>
            <a:r>
              <a:rPr lang="en-GB" i="1" dirty="0"/>
              <a:t>ας πρ</a:t>
            </a:r>
            <a:r>
              <a:rPr lang="fr-FR" i="1" dirty="0"/>
              <a:t>ὸ</a:t>
            </a:r>
            <a:r>
              <a:rPr lang="en-GB" i="1" dirty="0"/>
              <a:t>ς τ</a:t>
            </a:r>
            <a:r>
              <a:rPr lang="fr-FR" i="1" dirty="0"/>
              <a:t>ὸ</a:t>
            </a:r>
            <a:r>
              <a:rPr lang="en-GB" i="1" dirty="0"/>
              <a:t>ν </a:t>
            </a:r>
            <a:r>
              <a:rPr lang="en-GB" i="1" dirty="0" err="1"/>
              <a:t>θε</a:t>
            </a:r>
            <a:r>
              <a:rPr lang="fr-FR" i="1" dirty="0"/>
              <a:t>ὸ</a:t>
            </a:r>
            <a:r>
              <a:rPr lang="en-GB" i="1" dirty="0"/>
              <a:t>ν </a:t>
            </a:r>
            <a:r>
              <a:rPr lang="en-GB" i="1" dirty="0" err="1"/>
              <a:t>γενομένη</a:t>
            </a:r>
            <a:r>
              <a:rPr lang="el-GR" dirty="0"/>
              <a:t>» (</a:t>
            </a:r>
            <a:r>
              <a:rPr lang="en-GB" i="1" dirty="0" err="1"/>
              <a:t>Σκέμμ</a:t>
            </a:r>
            <a:r>
              <a:rPr lang="en-GB" i="1" dirty="0"/>
              <a:t>ατα</a:t>
            </a:r>
            <a:r>
              <a:rPr lang="fr-FR" i="1" dirty="0"/>
              <a:t> 33, </a:t>
            </a:r>
            <a:r>
              <a:rPr lang="fr-FR" dirty="0"/>
              <a:t>Frank. </a:t>
            </a:r>
            <a:r>
              <a:rPr lang="en-GB" dirty="0"/>
              <a:t>σ</a:t>
            </a:r>
            <a:r>
              <a:rPr lang="fr-FR" dirty="0"/>
              <a:t>. 455</a:t>
            </a:r>
            <a:r>
              <a:rPr lang="el-GR" dirty="0"/>
              <a:t>)</a:t>
            </a:r>
            <a:r>
              <a:rPr lang="fr-FR" dirty="0"/>
              <a:t>.</a:t>
            </a:r>
            <a:endParaRPr lang="el-GR" dirty="0"/>
          </a:p>
          <a:p>
            <a:endParaRPr lang="el-GR" dirty="0"/>
          </a:p>
          <a:p>
            <a:endParaRPr lang="el-GR" dirty="0"/>
          </a:p>
        </p:txBody>
      </p:sp>
    </p:spTree>
    <p:extLst>
      <p:ext uri="{BB962C8B-B14F-4D97-AF65-F5344CB8AC3E}">
        <p14:creationId xmlns:p14="http://schemas.microsoft.com/office/powerpoint/2010/main" val="1450296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69814F-1DEA-EA59-385E-EC29673A495E}"/>
              </a:ext>
            </a:extLst>
          </p:cNvPr>
          <p:cNvSpPr>
            <a:spLocks noGrp="1"/>
          </p:cNvSpPr>
          <p:nvPr>
            <p:ph type="title"/>
          </p:nvPr>
        </p:nvSpPr>
        <p:spPr>
          <a:xfrm>
            <a:off x="838200" y="18256"/>
            <a:ext cx="10515600" cy="540544"/>
          </a:xfrm>
        </p:spPr>
        <p:txBody>
          <a:bodyPr>
            <a:normAutofit fontScale="90000"/>
          </a:bodyPr>
          <a:lstStyle/>
          <a:p>
            <a:pPr algn="ctr"/>
            <a:r>
              <a:rPr lang="el-GR" dirty="0"/>
              <a:t>ΟΙ ΒΑΘΜΙΔΕΣ ΤΗΣ ΠΝΕΥΜΑΤΙΚΗΣ ΠΡΟΟΔΟΥ</a:t>
            </a:r>
          </a:p>
        </p:txBody>
      </p:sp>
      <p:sp>
        <p:nvSpPr>
          <p:cNvPr id="3" name="Θέση περιεχομένου 2">
            <a:extLst>
              <a:ext uri="{FF2B5EF4-FFF2-40B4-BE49-F238E27FC236}">
                <a16:creationId xmlns:a16="http://schemas.microsoft.com/office/drawing/2014/main" id="{9F47AA9D-965A-E357-687A-1F96583A3368}"/>
              </a:ext>
            </a:extLst>
          </p:cNvPr>
          <p:cNvSpPr>
            <a:spLocks noGrp="1"/>
          </p:cNvSpPr>
          <p:nvPr>
            <p:ph idx="1"/>
          </p:nvPr>
        </p:nvSpPr>
        <p:spPr>
          <a:xfrm>
            <a:off x="0" y="558800"/>
            <a:ext cx="12192000" cy="6299200"/>
          </a:xfrm>
        </p:spPr>
        <p:txBody>
          <a:bodyPr>
            <a:normAutofit fontScale="85000" lnSpcReduction="20000"/>
          </a:bodyPr>
          <a:lstStyle/>
          <a:p>
            <a:r>
              <a:rPr lang="el-GR" dirty="0"/>
              <a:t>Οι επιμέρους ομάδες των βαθμίδων έχουν ως εξής:</a:t>
            </a:r>
          </a:p>
          <a:p>
            <a:pPr marL="0" indent="0">
              <a:buNone/>
            </a:pPr>
            <a:r>
              <a:rPr lang="el-GR" dirty="0"/>
              <a:t>            </a:t>
            </a:r>
            <a:r>
              <a:rPr lang="el-GR" b="1" dirty="0"/>
              <a:t>Α΄</a:t>
            </a:r>
            <a:r>
              <a:rPr lang="el-GR" dirty="0"/>
              <a:t>                                                            </a:t>
            </a:r>
            <a:r>
              <a:rPr lang="el-GR" b="1" dirty="0"/>
              <a:t>Β΄</a:t>
            </a:r>
            <a:r>
              <a:rPr lang="el-GR" dirty="0"/>
              <a:t> </a:t>
            </a:r>
          </a:p>
          <a:p>
            <a:pPr marL="0" indent="0">
              <a:buNone/>
            </a:pPr>
            <a:r>
              <a:rPr lang="el-GR" dirty="0"/>
              <a:t>Α) Καθαρτική                       →  α) Έμπρακτη φιλοσοφία ή άσκηση</a:t>
            </a:r>
          </a:p>
          <a:p>
            <a:pPr marL="0" indent="0">
              <a:buNone/>
            </a:pPr>
            <a:r>
              <a:rPr lang="el-GR" dirty="0"/>
              <a:t>Β) Φωτιστική                       →  β) Φυσική θεωρία ή θεωρία των όντων</a:t>
            </a:r>
          </a:p>
          <a:p>
            <a:pPr marL="0" indent="0">
              <a:buNone/>
            </a:pPr>
            <a:r>
              <a:rPr lang="el-GR" dirty="0"/>
              <a:t>Γ) Μυστική ή τελειοποιός → γ) Μυστική θεολογία</a:t>
            </a:r>
          </a:p>
          <a:p>
            <a:r>
              <a:rPr lang="el-GR" dirty="0"/>
              <a:t>Η πρώτη (καθαρτική, φωτιστική και μυστική) είναι γνωστή σαν «</a:t>
            </a:r>
            <a:r>
              <a:rPr lang="el-GR" i="1" dirty="0" err="1"/>
              <a:t>οἱ</a:t>
            </a:r>
            <a:r>
              <a:rPr lang="el-GR" i="1" dirty="0"/>
              <a:t> </a:t>
            </a:r>
            <a:r>
              <a:rPr lang="el-GR" i="1" dirty="0" err="1"/>
              <a:t>τρεῖς</a:t>
            </a:r>
            <a:r>
              <a:rPr lang="el-GR" i="1" dirty="0"/>
              <a:t> τάξεις </a:t>
            </a:r>
            <a:r>
              <a:rPr lang="el-GR" i="1" dirty="0" err="1"/>
              <a:t>τῶν</a:t>
            </a:r>
            <a:r>
              <a:rPr lang="el-GR" i="1" dirty="0"/>
              <a:t> </a:t>
            </a:r>
            <a:r>
              <a:rPr lang="el-GR" i="1" dirty="0" err="1"/>
              <a:t>ἀναβάσεων</a:t>
            </a:r>
            <a:r>
              <a:rPr lang="el-GR" dirty="0"/>
              <a:t>», έχει τις αρχές της σε προχριστιανικές πηγές και οριστικά υιοθετήθηκε από τη χριστιανική θεολογία με τα </a:t>
            </a:r>
            <a:r>
              <a:rPr lang="el-GR" b="1" dirty="0" err="1"/>
              <a:t>αρεοπαγιτικά</a:t>
            </a:r>
            <a:r>
              <a:rPr lang="el-GR" b="1" dirty="0"/>
              <a:t> συγγράμματα </a:t>
            </a:r>
            <a:r>
              <a:rPr lang="el-GR" dirty="0"/>
              <a:t>(</a:t>
            </a:r>
            <a:r>
              <a:rPr lang="el-GR" i="1" dirty="0" err="1"/>
              <a:t>Περὶ</a:t>
            </a:r>
            <a:r>
              <a:rPr lang="el-GR" i="1" dirty="0"/>
              <a:t> </a:t>
            </a:r>
            <a:r>
              <a:rPr lang="el-GR" i="1" dirty="0" err="1"/>
              <a:t>οὐρανίου</a:t>
            </a:r>
            <a:r>
              <a:rPr lang="el-GR" i="1" dirty="0"/>
              <a:t> </a:t>
            </a:r>
            <a:r>
              <a:rPr lang="el-GR" i="1" dirty="0" err="1"/>
              <a:t>ἱεραρχίας</a:t>
            </a:r>
            <a:r>
              <a:rPr lang="el-GR" i="1" dirty="0"/>
              <a:t> 3, 2-3</a:t>
            </a:r>
            <a:r>
              <a:rPr lang="el-GR" dirty="0"/>
              <a:t>, </a:t>
            </a:r>
            <a:r>
              <a:rPr lang="en-US" dirty="0"/>
              <a:t>PG 3, 165A- 168A)</a:t>
            </a:r>
            <a:r>
              <a:rPr lang="el-GR" dirty="0"/>
              <a:t>.</a:t>
            </a:r>
          </a:p>
          <a:p>
            <a:r>
              <a:rPr lang="el-GR" dirty="0"/>
              <a:t>Η βαθμίδα αυτή αντιστοιχεί σε πολλά σημεία με την τριμερή διαβάθμιση του Ευαγρίου και σ’ αυτήν εντάσσονται αντίστοιχα οι τρεις βαθμίδες των </a:t>
            </a:r>
            <a:r>
              <a:rPr lang="el-GR" dirty="0" err="1"/>
              <a:t>τελειουμένων</a:t>
            </a:r>
            <a:r>
              <a:rPr lang="el-GR" dirty="0"/>
              <a:t> πιστών· στην καθαρτική οι εισαγωγικοί, στη φωτιστική οι μέσοι και στη μυστική οι τέλειοι.</a:t>
            </a:r>
          </a:p>
          <a:p>
            <a:r>
              <a:rPr lang="el-GR" dirty="0"/>
              <a:t>Η δεύτερη ομάδα των βαθμίδων, μολονότι διαφέρει από την προηγούμενη στην ορολογία και εκφράζει την </a:t>
            </a:r>
            <a:r>
              <a:rPr lang="el-GR" dirty="0" err="1"/>
              <a:t>ευαγριανή</a:t>
            </a:r>
            <a:r>
              <a:rPr lang="el-GR" dirty="0"/>
              <a:t> παράδοση, στην ουσία συμπίπτει με την προηγούμενη. </a:t>
            </a:r>
          </a:p>
          <a:p>
            <a:r>
              <a:rPr lang="el-GR" dirty="0"/>
              <a:t>Από τα επιτεύγματα των βαθμίδων της ομάδας αυτής διαμορφώνεται η τριπλή διαβάθμιση «</a:t>
            </a:r>
            <a:r>
              <a:rPr lang="el-GR" i="1" dirty="0"/>
              <a:t>των βάσεων </a:t>
            </a:r>
            <a:r>
              <a:rPr lang="el-GR" i="1" dirty="0" err="1"/>
              <a:t>τῶν</a:t>
            </a:r>
            <a:r>
              <a:rPr lang="el-GR" i="1" dirty="0"/>
              <a:t> </a:t>
            </a:r>
            <a:r>
              <a:rPr lang="el-GR" i="1" dirty="0" err="1"/>
              <a:t>ἐπεκτεινομένων</a:t>
            </a:r>
            <a:r>
              <a:rPr lang="el-GR" i="1" dirty="0"/>
              <a:t> </a:t>
            </a:r>
            <a:r>
              <a:rPr lang="el-GR" i="1" dirty="0" err="1"/>
              <a:t>εἰς</a:t>
            </a:r>
            <a:r>
              <a:rPr lang="el-GR" i="1" dirty="0"/>
              <a:t> </a:t>
            </a:r>
            <a:r>
              <a:rPr lang="el-GR" i="1" dirty="0" err="1"/>
              <a:t>προκοπάς</a:t>
            </a:r>
            <a:r>
              <a:rPr lang="el-GR" dirty="0"/>
              <a:t>». Με τον τρόπο αυτό από την έμπρακτη φιλοσοφία δημιουργείται η πρώτη βάση, </a:t>
            </a:r>
            <a:r>
              <a:rPr lang="el-GR" u="sng" dirty="0"/>
              <a:t>η γνώση των όντων</a:t>
            </a:r>
            <a:r>
              <a:rPr lang="el-GR" dirty="0"/>
              <a:t>, ενώ από τη φυσική θεωρία </a:t>
            </a:r>
            <a:r>
              <a:rPr lang="el-GR" u="sng" dirty="0"/>
              <a:t>η</a:t>
            </a:r>
            <a:r>
              <a:rPr lang="el-GR" dirty="0"/>
              <a:t> </a:t>
            </a:r>
            <a:r>
              <a:rPr lang="el-GR" u="sng" dirty="0"/>
              <a:t>επίγνωση των κρυμμένων μυστηρίων του Θεού</a:t>
            </a:r>
            <a:r>
              <a:rPr lang="el-GR" dirty="0"/>
              <a:t>. Τέλος από τη μυστική θεολογία πραγματώνεται </a:t>
            </a:r>
            <a:r>
              <a:rPr lang="el-GR"/>
              <a:t>η τρίτη </a:t>
            </a:r>
            <a:r>
              <a:rPr lang="el-GR" dirty="0"/>
              <a:t>βάση, δηλαδή </a:t>
            </a:r>
            <a:r>
              <a:rPr lang="el-GR" u="sng" dirty="0"/>
              <a:t>η συνάφεια και ανάκραση με το πρώτο Φως</a:t>
            </a:r>
            <a:r>
              <a:rPr lang="el-GR" dirty="0"/>
              <a:t>.  </a:t>
            </a:r>
          </a:p>
        </p:txBody>
      </p:sp>
    </p:spTree>
    <p:extLst>
      <p:ext uri="{BB962C8B-B14F-4D97-AF65-F5344CB8AC3E}">
        <p14:creationId xmlns:p14="http://schemas.microsoft.com/office/powerpoint/2010/main" val="1213736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F0DA8B-2EBA-8AE7-015B-E083D4D81D33}"/>
              </a:ext>
            </a:extLst>
          </p:cNvPr>
          <p:cNvSpPr>
            <a:spLocks noGrp="1"/>
          </p:cNvSpPr>
          <p:nvPr>
            <p:ph type="title"/>
          </p:nvPr>
        </p:nvSpPr>
        <p:spPr>
          <a:xfrm>
            <a:off x="0" y="1"/>
            <a:ext cx="12192000" cy="558800"/>
          </a:xfrm>
        </p:spPr>
        <p:txBody>
          <a:bodyPr>
            <a:normAutofit fontScale="90000"/>
          </a:bodyPr>
          <a:lstStyle/>
          <a:p>
            <a:pPr algn="ctr"/>
            <a:r>
              <a:rPr lang="el-GR" dirty="0"/>
              <a:t>ΟΙ ΒΑΘΜΙΔΕΣ ΤΗΣ ΠΝΕΥΜΑΤΙΚΗΣ ΠΡΟΟΔΟΥ</a:t>
            </a:r>
          </a:p>
        </p:txBody>
      </p:sp>
      <p:sp>
        <p:nvSpPr>
          <p:cNvPr id="3" name="Θέση περιεχομένου 2">
            <a:extLst>
              <a:ext uri="{FF2B5EF4-FFF2-40B4-BE49-F238E27FC236}">
                <a16:creationId xmlns:a16="http://schemas.microsoft.com/office/drawing/2014/main" id="{45B20217-C540-5AF9-C10E-B23523353714}"/>
              </a:ext>
            </a:extLst>
          </p:cNvPr>
          <p:cNvSpPr>
            <a:spLocks noGrp="1"/>
          </p:cNvSpPr>
          <p:nvPr>
            <p:ph idx="1"/>
          </p:nvPr>
        </p:nvSpPr>
        <p:spPr>
          <a:xfrm>
            <a:off x="0" y="466724"/>
            <a:ext cx="12192000" cy="6391275"/>
          </a:xfrm>
        </p:spPr>
        <p:txBody>
          <a:bodyPr>
            <a:normAutofit lnSpcReduction="10000"/>
          </a:bodyPr>
          <a:lstStyle/>
          <a:p>
            <a:r>
              <a:rPr lang="el-GR" dirty="0"/>
              <a:t>Οι πνευματικές μεθηλικιώσεις των πιστών παρουσιάζονται με τρεις μορφές. Έτσι έχουμε τρεις ομάδες που η κάθε μία αποτελείται από τρεις βαθμίδες:</a:t>
            </a:r>
          </a:p>
          <a:p>
            <a:r>
              <a:rPr lang="el-GR" dirty="0"/>
              <a:t>Α΄                                        Β΄                                    Γ΄ </a:t>
            </a:r>
          </a:p>
          <a:p>
            <a:r>
              <a:rPr lang="el-GR" dirty="0"/>
              <a:t>Νήπιοι                → Εισαγωγικοί → Όσοι φοβούνται τις τιμωρίες ή Δούλοι</a:t>
            </a:r>
          </a:p>
          <a:p>
            <a:r>
              <a:rPr lang="el-GR" dirty="0"/>
              <a:t>Νεανίσκοι          → Μέσοι           → Όσοι αποβλέπουν σε ανταμοιβές ή Μισθωτοί</a:t>
            </a:r>
          </a:p>
          <a:p>
            <a:r>
              <a:rPr lang="el-GR" dirty="0"/>
              <a:t>Άνδρες τέλειοι  → Τέλειοι         → Όσοι αγαπούν τον Θεό και ενώνονται μ’ Αυτόν </a:t>
            </a:r>
          </a:p>
          <a:p>
            <a:pPr marL="0" indent="0">
              <a:buNone/>
            </a:pPr>
            <a:r>
              <a:rPr lang="el-GR" dirty="0"/>
              <a:t>                                                               ή Υιοί του Θεού </a:t>
            </a:r>
          </a:p>
          <a:p>
            <a:r>
              <a:rPr lang="el-GR" dirty="0"/>
              <a:t>Η πρώτη βαθμίδα (νήπιοι, νεανίσκοι, άνδρες τέλειοι) είναι ανάπτυξη της διαβαθμίσεως του αποστόλου Παύλου (νήπιοι – άντρες) με την προσθήκη της κατηγορίας των νεανίσκων, ώστε να αντιστοιχεί στις τρεις τάξεις των αναβάσεων και στις τάξεις και τους βαθμούς της εμφιλοσόφου ζωής. </a:t>
            </a:r>
          </a:p>
          <a:p>
            <a:r>
              <a:rPr lang="el-GR" dirty="0"/>
              <a:t>Η δεύτερη μορφή των πνευματικών μεθηλικιώσεων των πιστών (εισαγωγικοί, μέσοι, τέλειοι) ταυτίζεται με την προηγούμενη (νήπιοι, νεανίσκοι, άντρες τέλειοι) και αφορά αντίστοιχα τον αγώνα κατά των παθών της φιληδονίας, φιλαργυρίας και της φιλοδοξίας.</a:t>
            </a:r>
          </a:p>
        </p:txBody>
      </p:sp>
    </p:spTree>
    <p:extLst>
      <p:ext uri="{BB962C8B-B14F-4D97-AF65-F5344CB8AC3E}">
        <p14:creationId xmlns:p14="http://schemas.microsoft.com/office/powerpoint/2010/main" val="27929935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D6A092-87AB-56BB-5C01-9571CCE0FC35}"/>
              </a:ext>
            </a:extLst>
          </p:cNvPr>
          <p:cNvSpPr>
            <a:spLocks noGrp="1"/>
          </p:cNvSpPr>
          <p:nvPr>
            <p:ph type="title"/>
          </p:nvPr>
        </p:nvSpPr>
        <p:spPr>
          <a:xfrm>
            <a:off x="0" y="18256"/>
            <a:ext cx="12192000" cy="662781"/>
          </a:xfrm>
        </p:spPr>
        <p:txBody>
          <a:bodyPr>
            <a:normAutofit fontScale="90000"/>
          </a:bodyPr>
          <a:lstStyle/>
          <a:p>
            <a:pPr algn="ctr"/>
            <a:r>
              <a:rPr lang="el-GR" dirty="0"/>
              <a:t>ΟΙ ΒΑΘΜΙΔΕΣ ΤΗΣ ΠΝΕΥΜΑΤΙΚΗΣ ΠΡΟΟΔΟΥ</a:t>
            </a:r>
          </a:p>
        </p:txBody>
      </p:sp>
      <p:sp>
        <p:nvSpPr>
          <p:cNvPr id="3" name="Θέση περιεχομένου 2">
            <a:extLst>
              <a:ext uri="{FF2B5EF4-FFF2-40B4-BE49-F238E27FC236}">
                <a16:creationId xmlns:a16="http://schemas.microsoft.com/office/drawing/2014/main" id="{C003B464-1CD0-472A-A852-82D0C4D031EC}"/>
              </a:ext>
            </a:extLst>
          </p:cNvPr>
          <p:cNvSpPr>
            <a:spLocks noGrp="1"/>
          </p:cNvSpPr>
          <p:nvPr>
            <p:ph idx="1"/>
          </p:nvPr>
        </p:nvSpPr>
        <p:spPr>
          <a:xfrm>
            <a:off x="0" y="555624"/>
            <a:ext cx="12192000" cy="6302375"/>
          </a:xfrm>
        </p:spPr>
        <p:txBody>
          <a:bodyPr>
            <a:normAutofit/>
          </a:bodyPr>
          <a:lstStyle/>
          <a:p>
            <a:r>
              <a:rPr lang="el-GR" dirty="0"/>
              <a:t>Η τρίτη ομάδα απαντά σε πολλούς εκκλησιαστικούς συγγραφείς. </a:t>
            </a:r>
          </a:p>
          <a:p>
            <a:pPr lvl="1">
              <a:buFont typeface="Wingdings" panose="05000000000000000000" pitchFamily="2" charset="2"/>
              <a:buChar char="v"/>
            </a:pPr>
            <a:r>
              <a:rPr lang="el-GR" dirty="0"/>
              <a:t>Στην πρώτη βαθμίδα οι νήπιοι πιστοί συμμορφώνονται με το θέλημα του Θεού, επειδή φοβούνται τη μέλλουσα κρίση και την αιώνια κόλαση, και γι’ αυτό βρίσκονται σε δουλική διάθεση έναντι του Θεού και χαρακτηρίζονται ως δούλοι.</a:t>
            </a:r>
          </a:p>
          <a:p>
            <a:pPr lvl="1">
              <a:buFont typeface="Wingdings" panose="05000000000000000000" pitchFamily="2" charset="2"/>
              <a:buChar char="v"/>
            </a:pPr>
            <a:r>
              <a:rPr lang="el-GR" dirty="0"/>
              <a:t> Στη δεύτερη βαθμίδα εντάσσονται όσοι αγωνίζονται να βιώσουν την κατά Θεόν ζωή, και επειδή αποβλέπουν στις αιώνιες αμοιβές και στην ουράνια μισθαποδοσία, αποκαλούνται μισθωτοί. </a:t>
            </a:r>
          </a:p>
          <a:p>
            <a:pPr lvl="1">
              <a:buFont typeface="Wingdings" panose="05000000000000000000" pitchFamily="2" charset="2"/>
              <a:buChar char="v"/>
            </a:pPr>
            <a:r>
              <a:rPr lang="el-GR" dirty="0"/>
              <a:t>Τέλος στην τρίτη βαθμίδα ανήκουν όσοι χωρίς φόβο και ιδιοτέλεια ασκούν την αρετή μόνο από αγάπη για τον Θεό, και αυτοί είναι τα πραγματικά κατά χάριν παιδιά του Θεού.</a:t>
            </a:r>
          </a:p>
          <a:p>
            <a:r>
              <a:rPr lang="el-GR" dirty="0"/>
              <a:t>Κοινό χαρακτηριστικό όλων των βαθμίδων της πνευματικής ζωής είναι ότι νοούνται όχι ως παράλληλοι δρόμοι, που συγκλίνουν τελικά στο ίδιο τέλος, αλλά σαν </a:t>
            </a:r>
            <a:r>
              <a:rPr lang="el-GR" b="1" dirty="0"/>
              <a:t>διαδοχικά στάδια ανοδικής πορείας</a:t>
            </a:r>
            <a:r>
              <a:rPr lang="el-GR" dirty="0"/>
              <a:t>. Ο πιστός δεν μπορεί να πετύχει την τελείωση αν περιοριστεί στην πρώτη βαθμίδα και δεν προσπαθήσει να ανέβει τις άλλες δύο. Ούτε λοιπόν η άσκηση ούτε η φυσική θεωρία έχουν από μόνες τους αξία, αν δεν θεωρούνται βάσεις για περαιτέρω επέκταση του πιστού στα ύψη της γνώσης του Θεού.  </a:t>
            </a:r>
          </a:p>
          <a:p>
            <a:endParaRPr lang="el-GR" dirty="0"/>
          </a:p>
        </p:txBody>
      </p:sp>
    </p:spTree>
    <p:extLst>
      <p:ext uri="{BB962C8B-B14F-4D97-AF65-F5344CB8AC3E}">
        <p14:creationId xmlns:p14="http://schemas.microsoft.com/office/powerpoint/2010/main" val="40186313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6B6D37-D8B9-3D1C-237B-D4277F3E4059}"/>
              </a:ext>
            </a:extLst>
          </p:cNvPr>
          <p:cNvSpPr>
            <a:spLocks noGrp="1"/>
          </p:cNvSpPr>
          <p:nvPr>
            <p:ph type="title"/>
          </p:nvPr>
        </p:nvSpPr>
        <p:spPr>
          <a:xfrm>
            <a:off x="838200" y="18256"/>
            <a:ext cx="10515600" cy="662782"/>
          </a:xfrm>
        </p:spPr>
        <p:txBody>
          <a:bodyPr>
            <a:normAutofit fontScale="90000"/>
          </a:bodyPr>
          <a:lstStyle/>
          <a:p>
            <a:pPr algn="ctr"/>
            <a:r>
              <a:rPr lang="el-GR" dirty="0"/>
              <a:t>ΠΡΟΫΠΟΘΕΣΕΙΣ ΠΝΕΥΜΑΤΙΚΗΣ ΖΩΗΣ</a:t>
            </a:r>
          </a:p>
        </p:txBody>
      </p:sp>
      <p:sp>
        <p:nvSpPr>
          <p:cNvPr id="3" name="Θέση περιεχομένου 2">
            <a:extLst>
              <a:ext uri="{FF2B5EF4-FFF2-40B4-BE49-F238E27FC236}">
                <a16:creationId xmlns:a16="http://schemas.microsoft.com/office/drawing/2014/main" id="{BDCF268E-BA91-C91C-F44A-2D60B1A72B41}"/>
              </a:ext>
            </a:extLst>
          </p:cNvPr>
          <p:cNvSpPr>
            <a:spLocks noGrp="1"/>
          </p:cNvSpPr>
          <p:nvPr>
            <p:ph idx="1"/>
          </p:nvPr>
        </p:nvSpPr>
        <p:spPr>
          <a:xfrm>
            <a:off x="0" y="681038"/>
            <a:ext cx="12192000" cy="6316662"/>
          </a:xfrm>
        </p:spPr>
        <p:txBody>
          <a:bodyPr/>
          <a:lstStyle/>
          <a:p>
            <a:r>
              <a:rPr lang="el-GR" dirty="0"/>
              <a:t>Άμεση συνέπεια του </a:t>
            </a:r>
            <a:r>
              <a:rPr lang="el-GR" dirty="0" err="1"/>
              <a:t>χριστολογικού</a:t>
            </a:r>
            <a:r>
              <a:rPr lang="el-GR" dirty="0"/>
              <a:t> έργου είναι ο επαναπροσδιορισμός των δυνατοτήτων της ανθρώπινης ύπαρξης, καθώς σύμφωνα με την </a:t>
            </a:r>
            <a:r>
              <a:rPr lang="el-GR" dirty="0" err="1"/>
              <a:t>ευαγριανή</a:t>
            </a:r>
            <a:r>
              <a:rPr lang="el-GR" dirty="0"/>
              <a:t> σκέψη "</a:t>
            </a:r>
            <a:r>
              <a:rPr lang="el-GR" i="1" dirty="0" err="1"/>
              <a:t>γέγονεν</a:t>
            </a:r>
            <a:r>
              <a:rPr lang="el-GR" i="1" dirty="0"/>
              <a:t> ἡ φύσις </a:t>
            </a:r>
            <a:r>
              <a:rPr lang="el-GR" i="1" dirty="0" err="1"/>
              <a:t>ἡμῶν</a:t>
            </a:r>
            <a:r>
              <a:rPr lang="el-GR" i="1" dirty="0"/>
              <a:t> </a:t>
            </a:r>
            <a:r>
              <a:rPr lang="el-GR" i="1" dirty="0" err="1"/>
              <a:t>εὐδόκιμος</a:t>
            </a:r>
            <a:r>
              <a:rPr lang="el-GR" i="1" dirty="0"/>
              <a:t> </a:t>
            </a:r>
            <a:r>
              <a:rPr lang="el-GR" i="1" dirty="0" err="1"/>
              <a:t>ἐν</a:t>
            </a:r>
            <a:r>
              <a:rPr lang="el-GR" i="1" dirty="0"/>
              <a:t> </a:t>
            </a:r>
            <a:r>
              <a:rPr lang="el-GR" i="1" dirty="0" err="1"/>
              <a:t>Χριστῷ</a:t>
            </a:r>
            <a:r>
              <a:rPr lang="el-GR" dirty="0"/>
              <a:t>»</a:t>
            </a:r>
            <a:r>
              <a:rPr lang="el-GR" i="1" dirty="0"/>
              <a:t> </a:t>
            </a:r>
            <a:r>
              <a:rPr lang="el-GR" dirty="0"/>
              <a:t>(</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27, 105 Α).</a:t>
            </a:r>
          </a:p>
          <a:p>
            <a:r>
              <a:rPr lang="el-GR" dirty="0"/>
              <a:t>Η "</a:t>
            </a:r>
            <a:r>
              <a:rPr lang="el-GR" i="1" dirty="0" err="1"/>
              <a:t>ἐν</a:t>
            </a:r>
            <a:r>
              <a:rPr lang="el-GR" i="1" dirty="0"/>
              <a:t> </a:t>
            </a:r>
            <a:r>
              <a:rPr lang="el-GR" i="1" dirty="0" err="1"/>
              <a:t>Χριστῷ</a:t>
            </a:r>
            <a:r>
              <a:rPr lang="el-GR" dirty="0"/>
              <a:t>" </a:t>
            </a:r>
            <a:r>
              <a:rPr lang="el-GR" dirty="0" err="1"/>
              <a:t>ευδοκιμία</a:t>
            </a:r>
            <a:r>
              <a:rPr lang="el-GR" dirty="0"/>
              <a:t> της ανθρώπινης φύσης δε σημαίνει την κατάργηση της </a:t>
            </a:r>
            <a:r>
              <a:rPr lang="el-GR" dirty="0" err="1"/>
              <a:t>κτιστότητάς</a:t>
            </a:r>
            <a:r>
              <a:rPr lang="el-GR" dirty="0"/>
              <a:t> της, αλλά, όπως παρατηρεί ο Διάδοχος, φανερώνει την ανατροπή της έξεως του κακού με τη δύναμη της </a:t>
            </a:r>
            <a:r>
              <a:rPr lang="el-GR" dirty="0" err="1"/>
              <a:t>φιλοθεΐας</a:t>
            </a:r>
            <a:r>
              <a:rPr lang="el-GR" dirty="0">
                <a:effectLst/>
              </a:rPr>
              <a:t> (</a:t>
            </a:r>
            <a:r>
              <a:rPr lang="el-GR" i="1" dirty="0" err="1"/>
              <a:t>Ἑκατὸ</a:t>
            </a:r>
            <a:r>
              <a:rPr lang="el-GR" dirty="0"/>
              <a:t> </a:t>
            </a:r>
            <a:r>
              <a:rPr lang="el-GR" i="1" dirty="0"/>
              <a:t>Γνωστικά Κεφάλαια ς΄,</a:t>
            </a:r>
            <a:r>
              <a:rPr lang="el-GR" dirty="0"/>
              <a:t> </a:t>
            </a:r>
            <a:r>
              <a:rPr lang="en-GB" dirty="0" err="1"/>
              <a:t>SChr</a:t>
            </a:r>
            <a:r>
              <a:rPr lang="el-GR" dirty="0"/>
              <a:t>5, σ. 168).</a:t>
            </a:r>
          </a:p>
          <a:p>
            <a:pPr lvl="0"/>
            <a:r>
              <a:rPr lang="el-GR" dirty="0"/>
              <a:t>Τις ευεργετικές συνέπειες της ενανθρώπησης η ψυχή της γνωρίζει, γιατί έχει επίγνωση πως ακόμη και αν τραυματίστηκε από την αμαρτία έχει την επιλογή να καλέσει το Χριστό για να της χαρίσει την αιώνια λύτρωση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Ὁμιλίαι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Πνευματικαὶ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Κ',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PG</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39, 653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C</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κἄν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τετραυμάτισται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τραύμασι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παθῶν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ἀτιμίας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κἄν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τετύφλωται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ὑπὸ</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τοῦ</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σκότους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τῆς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ἁμαρτίας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ἀλλ</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1"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ὅμως</a:t>
            </a:r>
            <a:r>
              <a:rPr kumimoji="0" lang="el-GR" b="1"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1"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ἔχει</a:t>
            </a:r>
            <a:r>
              <a:rPr kumimoji="0" lang="el-GR" b="1"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θέλημα</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τοῦ</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βοῆσαι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καλέσαι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Ἰ</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ησοῦν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ἵνα</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αὐτὸς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ἐλθὼν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λύτρωσιν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αἰώνιον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ποιήσῃ</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τῇ</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ψυχῇ</a:t>
            </a:r>
            <a:r>
              <a:rPr lang="el-GR" dirty="0">
                <a:ea typeface="Times New Roman" panose="02020603050405020304" pitchFamily="18" charset="0"/>
                <a:cs typeface="Times New Roman" panose="02020603050405020304" pitchFamily="18" charset="0"/>
              </a:rPr>
              <a:t>»)</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p>
          <a:p>
            <a:pPr marL="0" indent="0">
              <a:buNone/>
            </a:pPr>
            <a:endParaRPr lang="el-GR" dirty="0"/>
          </a:p>
        </p:txBody>
      </p:sp>
    </p:spTree>
    <p:extLst>
      <p:ext uri="{BB962C8B-B14F-4D97-AF65-F5344CB8AC3E}">
        <p14:creationId xmlns:p14="http://schemas.microsoft.com/office/powerpoint/2010/main" val="13891786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43944"/>
          </a:xfrm>
        </p:spPr>
        <p:txBody>
          <a:bodyPr>
            <a:normAutofit fontScale="90000"/>
          </a:bodyPr>
          <a:lstStyle/>
          <a:p>
            <a:pPr algn="ctr"/>
            <a:r>
              <a:rPr lang="el-GR" dirty="0"/>
              <a:t>Η ΕΝΝΟΙΑ ΤΗΣ ΚΛΙΜΑΚΑΣ</a:t>
            </a:r>
          </a:p>
        </p:txBody>
      </p:sp>
      <p:sp>
        <p:nvSpPr>
          <p:cNvPr id="3" name="Θέση περιεχομένου 2"/>
          <p:cNvSpPr>
            <a:spLocks noGrp="1"/>
          </p:cNvSpPr>
          <p:nvPr>
            <p:ph idx="1"/>
          </p:nvPr>
        </p:nvSpPr>
        <p:spPr>
          <a:xfrm>
            <a:off x="0" y="611747"/>
            <a:ext cx="12192000" cy="6246253"/>
          </a:xfrm>
        </p:spPr>
        <p:txBody>
          <a:bodyPr>
            <a:normAutofit fontScale="92500" lnSpcReduction="10000"/>
          </a:bodyPr>
          <a:lstStyle/>
          <a:p>
            <a:r>
              <a:rPr lang="el-GR" dirty="0"/>
              <a:t>Η ανταπόκριση λοιπόν του ανθρώπου στην πρόσκληση της θείας αποκάλυψης συνίσταται στην αυτεξούσια αυτοδιάθεση για </a:t>
            </a:r>
            <a:r>
              <a:rPr lang="el-GR" u="sng" dirty="0"/>
              <a:t>μίμηση του θείου προτύπου</a:t>
            </a:r>
            <a:r>
              <a:rPr lang="el-GR" dirty="0"/>
              <a:t>, όπως φανερώθηκε στο πρόσωπο του Χριστού: "</a:t>
            </a:r>
            <a:r>
              <a:rPr lang="el-GR" i="1" dirty="0" err="1"/>
              <a:t>Εἰ</a:t>
            </a:r>
            <a:r>
              <a:rPr lang="el-GR" i="1" dirty="0"/>
              <a:t> ὁ </a:t>
            </a:r>
            <a:r>
              <a:rPr lang="el-GR" i="1" dirty="0" err="1"/>
              <a:t>Θεὸς</a:t>
            </a:r>
            <a:r>
              <a:rPr lang="el-GR" i="1" dirty="0"/>
              <a:t> </a:t>
            </a:r>
            <a:r>
              <a:rPr lang="el-GR" i="1" dirty="0" err="1"/>
              <a:t>οὕτως</a:t>
            </a:r>
            <a:r>
              <a:rPr lang="el-GR" i="1" dirty="0"/>
              <a:t> </a:t>
            </a:r>
            <a:r>
              <a:rPr lang="el-GR" i="1" dirty="0" err="1"/>
              <a:t>διώδευσεν</a:t>
            </a:r>
            <a:r>
              <a:rPr lang="el-GR" i="1" dirty="0"/>
              <a:t> </a:t>
            </a:r>
            <a:r>
              <a:rPr lang="el-GR" i="1" dirty="0" err="1"/>
              <a:t>ἐπὶ</a:t>
            </a:r>
            <a:r>
              <a:rPr lang="el-GR" i="1" dirty="0"/>
              <a:t> </a:t>
            </a:r>
            <a:r>
              <a:rPr lang="el-GR" i="1" dirty="0" err="1"/>
              <a:t>τῆς</a:t>
            </a:r>
            <a:r>
              <a:rPr lang="el-GR" i="1" dirty="0"/>
              <a:t> </a:t>
            </a:r>
            <a:r>
              <a:rPr lang="el-GR" i="1" dirty="0" err="1"/>
              <a:t>γῆς</a:t>
            </a:r>
            <a:r>
              <a:rPr lang="el-GR" i="1" dirty="0"/>
              <a:t>, </a:t>
            </a:r>
            <a:r>
              <a:rPr lang="el-GR" i="1" dirty="0" err="1"/>
              <a:t>ὀφείλεις</a:t>
            </a:r>
            <a:r>
              <a:rPr lang="el-GR" i="1" dirty="0"/>
              <a:t> </a:t>
            </a:r>
            <a:r>
              <a:rPr lang="el-GR" i="1" dirty="0" err="1"/>
              <a:t>καὶ</a:t>
            </a:r>
            <a:r>
              <a:rPr lang="el-GR" i="1" dirty="0"/>
              <a:t> </a:t>
            </a:r>
            <a:r>
              <a:rPr lang="el-GR" i="1" dirty="0" err="1"/>
              <a:t>σὺ</a:t>
            </a:r>
            <a:r>
              <a:rPr lang="el-GR" i="1" dirty="0"/>
              <a:t> </a:t>
            </a:r>
            <a:r>
              <a:rPr lang="el-GR" i="1" dirty="0" err="1"/>
              <a:t>μιμητὴς</a:t>
            </a:r>
            <a:r>
              <a:rPr lang="el-GR" i="1" dirty="0"/>
              <a:t> </a:t>
            </a:r>
            <a:r>
              <a:rPr lang="el-GR" i="1" dirty="0" err="1"/>
              <a:t>αὐτοῦ</a:t>
            </a:r>
            <a:r>
              <a:rPr lang="el-GR" i="1" dirty="0"/>
              <a:t> γενέσθαι· </a:t>
            </a:r>
            <a:r>
              <a:rPr lang="el-GR" i="1" dirty="0" err="1"/>
              <a:t>καὶ</a:t>
            </a:r>
            <a:r>
              <a:rPr lang="el-GR" i="1" dirty="0"/>
              <a:t> </a:t>
            </a:r>
            <a:r>
              <a:rPr lang="el-GR" i="1" dirty="0" err="1"/>
              <a:t>οἱ</a:t>
            </a:r>
            <a:r>
              <a:rPr lang="el-GR" i="1" dirty="0"/>
              <a:t> </a:t>
            </a:r>
            <a:r>
              <a:rPr lang="el-GR" i="1" dirty="0" err="1"/>
              <a:t>ἀπόστολοι</a:t>
            </a:r>
            <a:r>
              <a:rPr lang="el-GR" i="1" dirty="0"/>
              <a:t> </a:t>
            </a:r>
            <a:r>
              <a:rPr lang="el-GR" i="1" dirty="0" err="1"/>
              <a:t>καὶ</a:t>
            </a:r>
            <a:r>
              <a:rPr lang="el-GR" i="1" dirty="0"/>
              <a:t> </a:t>
            </a:r>
            <a:r>
              <a:rPr lang="el-GR" i="1" dirty="0" err="1"/>
              <a:t>οἱ</a:t>
            </a:r>
            <a:r>
              <a:rPr lang="el-GR" i="1" dirty="0"/>
              <a:t> </a:t>
            </a:r>
            <a:r>
              <a:rPr lang="el-GR" i="1" dirty="0" err="1"/>
              <a:t>προφῆται</a:t>
            </a:r>
            <a:r>
              <a:rPr lang="el-GR" i="1" dirty="0"/>
              <a:t> </a:t>
            </a:r>
            <a:r>
              <a:rPr lang="el-GR" i="1" dirty="0" err="1"/>
              <a:t>οὕτως</a:t>
            </a:r>
            <a:r>
              <a:rPr lang="el-GR" i="1" dirty="0"/>
              <a:t> </a:t>
            </a:r>
            <a:r>
              <a:rPr lang="el-GR" i="1" dirty="0" err="1"/>
              <a:t>διώδευσαν</a:t>
            </a:r>
            <a:r>
              <a:rPr lang="el-GR" i="1" dirty="0"/>
              <a:t>· </a:t>
            </a:r>
            <a:r>
              <a:rPr lang="el-GR" i="1" dirty="0" err="1"/>
              <a:t>καὶ</a:t>
            </a:r>
            <a:r>
              <a:rPr lang="el-GR" i="1" dirty="0"/>
              <a:t> </a:t>
            </a:r>
            <a:r>
              <a:rPr lang="el-GR" i="1" dirty="0" err="1"/>
              <a:t>ἡμεῖς</a:t>
            </a:r>
            <a:r>
              <a:rPr lang="el-GR" i="1" dirty="0"/>
              <a:t>, </a:t>
            </a:r>
            <a:r>
              <a:rPr lang="el-GR" i="1" dirty="0" err="1"/>
              <a:t>εἰ</a:t>
            </a:r>
            <a:r>
              <a:rPr lang="el-GR" i="1" dirty="0"/>
              <a:t> </a:t>
            </a:r>
            <a:r>
              <a:rPr lang="el-GR" i="1" dirty="0" err="1"/>
              <a:t>θέλομεν</a:t>
            </a:r>
            <a:r>
              <a:rPr lang="el-GR" i="1" dirty="0"/>
              <a:t> </a:t>
            </a:r>
            <a:r>
              <a:rPr lang="el-GR" i="1" dirty="0" err="1"/>
              <a:t>τῷ</a:t>
            </a:r>
            <a:r>
              <a:rPr lang="el-GR" i="1" dirty="0"/>
              <a:t> </a:t>
            </a:r>
            <a:r>
              <a:rPr lang="el-GR" i="1" dirty="0" err="1"/>
              <a:t>θεμελίῳ</a:t>
            </a:r>
            <a:r>
              <a:rPr lang="el-GR" i="1" dirty="0"/>
              <a:t> </a:t>
            </a:r>
            <a:r>
              <a:rPr lang="el-GR" i="1" dirty="0" err="1"/>
              <a:t>τοῦ</a:t>
            </a:r>
            <a:r>
              <a:rPr lang="el-GR" i="1" dirty="0"/>
              <a:t> Κυρίου </a:t>
            </a:r>
            <a:r>
              <a:rPr lang="el-GR" i="1" dirty="0" err="1"/>
              <a:t>καὶ</a:t>
            </a:r>
            <a:r>
              <a:rPr lang="el-GR" i="1" dirty="0"/>
              <a:t> </a:t>
            </a:r>
            <a:r>
              <a:rPr lang="el-GR" i="1" dirty="0" err="1"/>
              <a:t>τῶν</a:t>
            </a:r>
            <a:r>
              <a:rPr lang="el-GR" i="1" dirty="0"/>
              <a:t> </a:t>
            </a:r>
            <a:r>
              <a:rPr lang="el-GR" i="1" dirty="0" err="1"/>
              <a:t>ἀποστόλων</a:t>
            </a:r>
            <a:r>
              <a:rPr lang="el-GR" i="1" dirty="0"/>
              <a:t> </a:t>
            </a:r>
            <a:r>
              <a:rPr lang="el-GR" i="1" dirty="0" err="1"/>
              <a:t>ἐποικοδομηθῆναι</a:t>
            </a:r>
            <a:r>
              <a:rPr lang="el-GR" i="1" dirty="0"/>
              <a:t>, </a:t>
            </a:r>
            <a:r>
              <a:rPr lang="el-GR" i="1" dirty="0" err="1"/>
              <a:t>ὀφείλομεν</a:t>
            </a:r>
            <a:r>
              <a:rPr lang="el-GR" i="1" dirty="0"/>
              <a:t> </a:t>
            </a:r>
            <a:r>
              <a:rPr lang="el-GR" i="1" dirty="0" err="1"/>
              <a:t>μιμηταὶ</a:t>
            </a:r>
            <a:r>
              <a:rPr lang="el-GR" i="1" dirty="0"/>
              <a:t> </a:t>
            </a:r>
            <a:r>
              <a:rPr lang="el-GR" i="1" dirty="0" err="1"/>
              <a:t>αὐτῶν</a:t>
            </a:r>
            <a:r>
              <a:rPr lang="el-GR" i="1" dirty="0"/>
              <a:t> γενέσθαι. Λέγει </a:t>
            </a:r>
            <a:r>
              <a:rPr lang="el-GR" i="1" dirty="0" err="1"/>
              <a:t>γὰρ</a:t>
            </a:r>
            <a:r>
              <a:rPr lang="el-GR" i="1" dirty="0"/>
              <a:t> ὁ </a:t>
            </a:r>
            <a:r>
              <a:rPr lang="el-GR" i="1" dirty="0" err="1"/>
              <a:t>Ἀπόστολος</a:t>
            </a:r>
            <a:r>
              <a:rPr lang="el-GR" i="1" dirty="0"/>
              <a:t> </a:t>
            </a:r>
            <a:r>
              <a:rPr lang="el-GR" i="1" dirty="0" err="1"/>
              <a:t>ἐν</a:t>
            </a:r>
            <a:r>
              <a:rPr lang="el-GR" i="1" dirty="0"/>
              <a:t> Πνεύματι </a:t>
            </a:r>
            <a:r>
              <a:rPr lang="el-GR" i="1" dirty="0" err="1"/>
              <a:t>ἁγίῳ</a:t>
            </a:r>
            <a:r>
              <a:rPr lang="el-GR" i="1" dirty="0"/>
              <a:t>, </a:t>
            </a:r>
            <a:r>
              <a:rPr lang="el-GR" i="1" dirty="0" err="1"/>
              <a:t>Μιμηταί</a:t>
            </a:r>
            <a:r>
              <a:rPr lang="el-GR" i="1" dirty="0"/>
              <a:t> μου </a:t>
            </a:r>
            <a:r>
              <a:rPr lang="el-GR" i="1" dirty="0" err="1"/>
              <a:t>γίνεσθαι</a:t>
            </a:r>
            <a:r>
              <a:rPr lang="el-GR" i="1" dirty="0"/>
              <a:t>, </a:t>
            </a:r>
            <a:r>
              <a:rPr lang="el-GR" i="1" dirty="0" err="1"/>
              <a:t>καθὼς</a:t>
            </a:r>
            <a:r>
              <a:rPr lang="el-GR" i="1" dirty="0"/>
              <a:t> </a:t>
            </a:r>
            <a:r>
              <a:rPr lang="el-GR" i="1" dirty="0" err="1"/>
              <a:t>κἀγὼ</a:t>
            </a:r>
            <a:r>
              <a:rPr lang="el-GR" i="1" dirty="0"/>
              <a:t> </a:t>
            </a:r>
            <a:r>
              <a:rPr lang="el-GR" i="1" dirty="0" err="1"/>
              <a:t>Χριστοῦ</a:t>
            </a:r>
            <a:r>
              <a:rPr lang="el-GR" dirty="0"/>
              <a:t>"</a:t>
            </a:r>
            <a:r>
              <a:rPr lang="el-GR" i="1" dirty="0"/>
              <a:t> </a:t>
            </a:r>
            <a:r>
              <a:rPr lang="el-GR" dirty="0"/>
              <a:t>(</a:t>
            </a:r>
            <a:r>
              <a:rPr lang="el-GR" i="1" dirty="0" err="1"/>
              <a:t>Ὁμιλίαι</a:t>
            </a:r>
            <a:r>
              <a:rPr lang="el-GR" i="1" dirty="0"/>
              <a:t> </a:t>
            </a:r>
            <a:r>
              <a:rPr lang="el-GR" i="1" dirty="0" err="1"/>
              <a:t>Πνευματικαὶ</a:t>
            </a:r>
            <a:r>
              <a:rPr lang="el-GR" i="1" dirty="0"/>
              <a:t> ΙΒ΄</a:t>
            </a:r>
            <a:r>
              <a:rPr lang="el-GR" dirty="0"/>
              <a:t>, </a:t>
            </a:r>
            <a:r>
              <a:rPr lang="en-GB" dirty="0"/>
              <a:t>PG</a:t>
            </a:r>
            <a:r>
              <a:rPr lang="el-GR" dirty="0"/>
              <a:t> 34, 560 </a:t>
            </a:r>
            <a:r>
              <a:rPr lang="en-GB" dirty="0"/>
              <a:t>BC</a:t>
            </a:r>
            <a:r>
              <a:rPr lang="el-GR" dirty="0"/>
              <a:t>).</a:t>
            </a:r>
          </a:p>
          <a:p>
            <a:r>
              <a:rPr lang="el-GR" dirty="0"/>
              <a:t>Η </a:t>
            </a:r>
            <a:r>
              <a:rPr lang="el-GR" dirty="0" err="1"/>
              <a:t>συνδημιουργία</a:t>
            </a:r>
            <a:r>
              <a:rPr lang="el-GR" dirty="0"/>
              <a:t> λοιπόν του ανθρώπου καθορίζεται από την αυτοδιάθεση της ανθρώπινης θέλησης απέναντι στο ανακαινιστικό έργο του Χριστού, από την αποδοχή ή απόρριψη της πνευματικής εργασίας.</a:t>
            </a:r>
          </a:p>
          <a:p>
            <a:r>
              <a:rPr lang="el-GR" dirty="0"/>
              <a:t>Η μίμηση του Χριστού όμως δεν πραγματοποιείται κατά τρόπο αυτόματο και ακαριαίο. Στην ασκητική γραμματεία απαντάται πολύ συχνά η </a:t>
            </a:r>
            <a:r>
              <a:rPr lang="el-GR" b="1" dirty="0"/>
              <a:t>έννοια της κλίμακας</a:t>
            </a:r>
            <a:r>
              <a:rPr lang="el-GR" dirty="0"/>
              <a:t>, που στη μεταγενέστερη μοναστική παράδοση καθιερώνεται και ως ένας ιδιαίτερος θεολογικός όρος. Είναι η έννοια που περιγράφει </a:t>
            </a:r>
            <a:r>
              <a:rPr lang="el-GR" u="sng" dirty="0"/>
              <a:t>τη σταδιακή και μαρτυρική κατά βαθμίδες πνευματική ανάπτυξη του ανθρώπου</a:t>
            </a:r>
            <a:r>
              <a:rPr lang="el-GR" dirty="0"/>
              <a:t>, από την αρχική ανταπόκρισή του στο θέλημα του Θεού μέχρι την τελική αναγωγή του στο απεριόριστο επίπεδο της θείας μέθεξης και θεογνωσίας. </a:t>
            </a:r>
          </a:p>
          <a:p>
            <a:endParaRPr lang="el-GR" dirty="0"/>
          </a:p>
        </p:txBody>
      </p:sp>
    </p:spTree>
    <p:extLst>
      <p:ext uri="{BB962C8B-B14F-4D97-AF65-F5344CB8AC3E}">
        <p14:creationId xmlns:p14="http://schemas.microsoft.com/office/powerpoint/2010/main" val="8685265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837127"/>
          </a:xfrm>
        </p:spPr>
        <p:txBody>
          <a:bodyPr/>
          <a:lstStyle/>
          <a:p>
            <a:pPr algn="ctr"/>
            <a:r>
              <a:rPr lang="el-GR" dirty="0"/>
              <a:t>Η ΕΝΝΟΙΑ ΤΗΣ ΚΛΙΜΑΚΑΣ</a:t>
            </a:r>
          </a:p>
        </p:txBody>
      </p:sp>
      <p:sp>
        <p:nvSpPr>
          <p:cNvPr id="3" name="Θέση περιεχομένου 2"/>
          <p:cNvSpPr>
            <a:spLocks noGrp="1"/>
          </p:cNvSpPr>
          <p:nvPr>
            <p:ph idx="1"/>
          </p:nvPr>
        </p:nvSpPr>
        <p:spPr>
          <a:xfrm>
            <a:off x="0" y="695458"/>
            <a:ext cx="12192000" cy="6162541"/>
          </a:xfrm>
        </p:spPr>
        <p:txBody>
          <a:bodyPr>
            <a:normAutofit lnSpcReduction="10000"/>
          </a:bodyPr>
          <a:lstStyle/>
          <a:p>
            <a:r>
              <a:rPr lang="el-GR" dirty="0"/>
              <a:t>Σύμφωνα με τον </a:t>
            </a:r>
            <a:r>
              <a:rPr lang="el-GR" dirty="0" err="1"/>
              <a:t>Ευάγριο</a:t>
            </a:r>
            <a:r>
              <a:rPr lang="el-GR" dirty="0"/>
              <a:t>, «</a:t>
            </a:r>
            <a:r>
              <a:rPr lang="el-GR" i="1" dirty="0" err="1"/>
              <a:t>Κλῖμαξ</a:t>
            </a:r>
            <a:r>
              <a:rPr lang="el-GR" i="1" dirty="0"/>
              <a:t> </a:t>
            </a:r>
            <a:r>
              <a:rPr lang="el-GR" i="1" dirty="0" err="1"/>
              <a:t>τοῦ</a:t>
            </a:r>
            <a:r>
              <a:rPr lang="el-GR" i="1" dirty="0"/>
              <a:t> </a:t>
            </a:r>
            <a:r>
              <a:rPr lang="el-GR" i="1" dirty="0" err="1"/>
              <a:t>οὐρανοῦ</a:t>
            </a:r>
            <a:r>
              <a:rPr lang="el-GR" i="1" dirty="0"/>
              <a:t> </a:t>
            </a:r>
            <a:r>
              <a:rPr lang="el-GR" i="1" dirty="0" err="1"/>
              <a:t>ἐστι</a:t>
            </a:r>
            <a:r>
              <a:rPr lang="el-GR" i="1" dirty="0"/>
              <a:t> </a:t>
            </a:r>
            <a:r>
              <a:rPr lang="el-GR" i="1" dirty="0" err="1"/>
              <a:t>τῶν</a:t>
            </a:r>
            <a:r>
              <a:rPr lang="el-GR" i="1" dirty="0"/>
              <a:t> </a:t>
            </a:r>
            <a:r>
              <a:rPr lang="el-GR" i="1" dirty="0" err="1"/>
              <a:t>Θεοῦ</a:t>
            </a:r>
            <a:r>
              <a:rPr lang="el-GR" i="1" dirty="0"/>
              <a:t> μυστηρίων </a:t>
            </a:r>
            <a:r>
              <a:rPr lang="el-GR" i="1" dirty="0" err="1"/>
              <a:t>ἀποκάλυψις</a:t>
            </a:r>
            <a:r>
              <a:rPr lang="el-GR" i="1" dirty="0"/>
              <a:t> </a:t>
            </a:r>
            <a:r>
              <a:rPr lang="el-GR" i="1" dirty="0" err="1"/>
              <a:t>κατὰ</a:t>
            </a:r>
            <a:r>
              <a:rPr lang="el-GR" i="1" dirty="0"/>
              <a:t> μέτρον </a:t>
            </a:r>
            <a:r>
              <a:rPr lang="el-GR" i="1" dirty="0" err="1"/>
              <a:t>τῆς</a:t>
            </a:r>
            <a:r>
              <a:rPr lang="el-GR" i="1" dirty="0"/>
              <a:t> </a:t>
            </a:r>
            <a:r>
              <a:rPr lang="el-GR" i="1" dirty="0" err="1"/>
              <a:t>αὐξήσεως</a:t>
            </a:r>
            <a:r>
              <a:rPr lang="el-GR" i="1" dirty="0"/>
              <a:t> </a:t>
            </a:r>
            <a:r>
              <a:rPr lang="el-GR" i="1" dirty="0" err="1"/>
              <a:t>ἀποκεκαλυμμένη</a:t>
            </a:r>
            <a:r>
              <a:rPr lang="el-GR" i="1" dirty="0"/>
              <a:t> </a:t>
            </a:r>
            <a:r>
              <a:rPr lang="el-GR" i="1" dirty="0" err="1"/>
              <a:t>τῇ</a:t>
            </a:r>
            <a:r>
              <a:rPr lang="el-GR" i="1" dirty="0"/>
              <a:t> </a:t>
            </a:r>
            <a:r>
              <a:rPr lang="el-GR" i="1" dirty="0" err="1"/>
              <a:t>ψυχῇ</a:t>
            </a:r>
            <a:r>
              <a:rPr lang="el-GR" i="1" dirty="0"/>
              <a:t> </a:t>
            </a:r>
            <a:r>
              <a:rPr lang="el-GR" i="1" dirty="0" err="1"/>
              <a:t>καὶ</a:t>
            </a:r>
            <a:r>
              <a:rPr lang="el-GR" i="1" dirty="0"/>
              <a:t> </a:t>
            </a:r>
            <a:r>
              <a:rPr lang="el-GR" i="1" dirty="0" err="1"/>
              <a:t>ὡς</a:t>
            </a:r>
            <a:r>
              <a:rPr lang="el-GR" i="1" dirty="0"/>
              <a:t> δι’ </a:t>
            </a:r>
            <a:r>
              <a:rPr lang="el-GR" i="1" dirty="0" err="1"/>
              <a:t>ἀναβαθμῶν</a:t>
            </a:r>
            <a:r>
              <a:rPr lang="el-GR" i="1" dirty="0"/>
              <a:t> </a:t>
            </a:r>
            <a:r>
              <a:rPr lang="el-GR" i="1" dirty="0" err="1"/>
              <a:t>καὶ</a:t>
            </a:r>
            <a:r>
              <a:rPr lang="el-GR" i="1" dirty="0"/>
              <a:t> </a:t>
            </a:r>
            <a:r>
              <a:rPr lang="el-GR" i="1" dirty="0" err="1"/>
              <a:t>ἀρετῶν</a:t>
            </a:r>
            <a:r>
              <a:rPr lang="el-GR" i="1" dirty="0"/>
              <a:t> </a:t>
            </a:r>
            <a:r>
              <a:rPr lang="el-GR" i="1" dirty="0" err="1"/>
              <a:t>αὐτὴν</a:t>
            </a:r>
            <a:r>
              <a:rPr lang="el-GR" i="1" dirty="0"/>
              <a:t> </a:t>
            </a:r>
            <a:r>
              <a:rPr lang="el-GR" i="1" dirty="0" err="1"/>
              <a:t>πρὸς</a:t>
            </a:r>
            <a:r>
              <a:rPr lang="el-GR" i="1" dirty="0"/>
              <a:t> </a:t>
            </a:r>
            <a:r>
              <a:rPr lang="el-GR" i="1" dirty="0" err="1"/>
              <a:t>τὴν</a:t>
            </a:r>
            <a:r>
              <a:rPr lang="el-GR" i="1" dirty="0"/>
              <a:t> </a:t>
            </a:r>
            <a:r>
              <a:rPr lang="el-GR" i="1" dirty="0" err="1"/>
              <a:t>τελείαν</a:t>
            </a:r>
            <a:r>
              <a:rPr lang="el-GR" i="1" dirty="0"/>
              <a:t> </a:t>
            </a:r>
            <a:r>
              <a:rPr lang="el-GR" i="1" dirty="0" err="1"/>
              <a:t>τοῦ</a:t>
            </a:r>
            <a:r>
              <a:rPr lang="el-GR" i="1" dirty="0"/>
              <a:t> </a:t>
            </a:r>
            <a:r>
              <a:rPr lang="el-GR" i="1" dirty="0" err="1"/>
              <a:t>Θεοῦ</a:t>
            </a:r>
            <a:r>
              <a:rPr lang="el-GR" i="1" dirty="0"/>
              <a:t> </a:t>
            </a:r>
            <a:r>
              <a:rPr lang="el-GR" i="1" dirty="0" err="1"/>
              <a:t>σύμμιξιν</a:t>
            </a:r>
            <a:r>
              <a:rPr lang="el-GR" i="1" dirty="0"/>
              <a:t> </a:t>
            </a:r>
            <a:r>
              <a:rPr lang="el-GR" i="1" dirty="0" err="1"/>
              <a:t>ἀναβιβάζουσαν</a:t>
            </a:r>
            <a:r>
              <a:rPr lang="el-GR" dirty="0"/>
              <a:t>» (</a:t>
            </a:r>
            <a:r>
              <a:rPr lang="el-GR" i="1" dirty="0" err="1"/>
              <a:t>Σκέμματα</a:t>
            </a:r>
            <a:r>
              <a:rPr lang="el-GR" i="1" dirty="0"/>
              <a:t> 43</a:t>
            </a:r>
            <a:r>
              <a:rPr lang="el-GR" dirty="0"/>
              <a:t>, </a:t>
            </a:r>
            <a:r>
              <a:rPr lang="en-GB" dirty="0"/>
              <a:t>Frank</a:t>
            </a:r>
            <a:r>
              <a:rPr lang="el-GR" dirty="0"/>
              <a:t>.  σ. 459).</a:t>
            </a:r>
          </a:p>
          <a:p>
            <a:r>
              <a:rPr lang="el-GR" dirty="0"/>
              <a:t>Στη σκέψη των πατέρων της Ανατολής, η έννοια της κλίμακας παραλληλίζεται και με τα στάδια της πνευματικής αναζήτησης του Μ. Αντωνίου. Οι σταθμοί του βίου του - </a:t>
            </a:r>
            <a:r>
              <a:rPr lang="el-GR" u="sng" dirty="0"/>
              <a:t>εγκλεισμός σε τάφο</a:t>
            </a:r>
            <a:r>
              <a:rPr lang="el-GR" dirty="0"/>
              <a:t>, </a:t>
            </a:r>
            <a:r>
              <a:rPr lang="el-GR" u="sng" dirty="0"/>
              <a:t>φυγή στην έρημο</a:t>
            </a:r>
            <a:r>
              <a:rPr lang="el-GR" dirty="0"/>
              <a:t>, </a:t>
            </a:r>
            <a:r>
              <a:rPr lang="el-GR" u="sng" dirty="0"/>
              <a:t>φυγή στην απόλυτη έρημο </a:t>
            </a:r>
            <a:r>
              <a:rPr lang="el-GR" dirty="0"/>
              <a:t>(πανέρημος) - αντιστοιχούν σε μία πνευματική πρόοδο με την έννοια ότι ο Μ. Αντώνιος όσο αποκολλάται από τον κόσμο, τόσο προσκολλάται στο Θεό. Οι σταθμοί νοούνται ως σειρά μαχών εναντίον ολοένα και δυνατότερων δαιμόνων, ολοένα και πιο ψηλά στην ιεραρχία των κακών πνευμάτων, εφοδιασμένων με ορδές όλο και πιο πολυάριθμων εφεδρειών. </a:t>
            </a:r>
          </a:p>
          <a:p>
            <a:r>
              <a:rPr lang="el-GR" dirty="0"/>
              <a:t>Τελικά, οι βαθμίδες φανερώνουν τα στάδια του πνευματικού αγώνα, διαγράφουν τα όρια της ανθρώπινης </a:t>
            </a:r>
            <a:r>
              <a:rPr lang="el-GR" dirty="0" err="1"/>
              <a:t>αυτοδημιουργίας</a:t>
            </a:r>
            <a:r>
              <a:rPr lang="el-GR" dirty="0"/>
              <a:t> αλλά και τη χαρισματική υποστήριξη της άκτιστης θεότητας, ενώ, παράλληλα, διαμορφώνουν το πλαίσιο μιας θεολογίας απόλυτα </a:t>
            </a:r>
            <a:r>
              <a:rPr lang="el-GR" dirty="0" err="1"/>
              <a:t>συνεργιακής</a:t>
            </a:r>
            <a:r>
              <a:rPr lang="el-GR" dirty="0"/>
              <a:t>.</a:t>
            </a:r>
          </a:p>
        </p:txBody>
      </p:sp>
    </p:spTree>
    <p:extLst>
      <p:ext uri="{BB962C8B-B14F-4D97-AF65-F5344CB8AC3E}">
        <p14:creationId xmlns:p14="http://schemas.microsoft.com/office/powerpoint/2010/main" val="38905810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8048" y="0"/>
            <a:ext cx="10515600" cy="1017431"/>
          </a:xfrm>
        </p:spPr>
        <p:txBody>
          <a:bodyPr>
            <a:normAutofit fontScale="90000"/>
          </a:bodyPr>
          <a:lstStyle/>
          <a:p>
            <a:pPr algn="ctr"/>
            <a:r>
              <a:rPr lang="el-GR" dirty="0"/>
              <a:t>Η ΠΡΑΓΜΑΤΙΚΟΤΗΤΑ </a:t>
            </a:r>
            <a:br>
              <a:rPr lang="el-GR" dirty="0"/>
            </a:br>
            <a:r>
              <a:rPr lang="el-GR" dirty="0"/>
              <a:t>ΤΗΣ ΑΛΛΗΛΟΠΕΡΙΧΩΡΗΣΗΣ ΤΩΝ ΒΑΘΜΙΔΩΝ</a:t>
            </a:r>
          </a:p>
        </p:txBody>
      </p:sp>
      <p:sp>
        <p:nvSpPr>
          <p:cNvPr id="3" name="Θέση περιεχομένου 2"/>
          <p:cNvSpPr>
            <a:spLocks noGrp="1"/>
          </p:cNvSpPr>
          <p:nvPr>
            <p:ph idx="1"/>
          </p:nvPr>
        </p:nvSpPr>
        <p:spPr>
          <a:xfrm>
            <a:off x="0" y="1017430"/>
            <a:ext cx="12192000" cy="5840569"/>
          </a:xfrm>
        </p:spPr>
        <p:txBody>
          <a:bodyPr>
            <a:normAutofit lnSpcReduction="10000"/>
          </a:bodyPr>
          <a:lstStyle/>
          <a:p>
            <a:r>
              <a:rPr lang="el-GR" dirty="0"/>
              <a:t>Ο διαχωρισμός των βαθμίδων είναι πάντοτε σχετικός και ποτέ απόλυτος. Η αύξηση στη γνώση και τη ζωή αφορά τη δράση μιας δυναμικής εξέλιξης που δεν μπορεί να περιοριστεί σε συγκεκριμένα δομικά πλαίσια. </a:t>
            </a:r>
          </a:p>
          <a:p>
            <a:r>
              <a:rPr lang="el-GR" dirty="0"/>
              <a:t>Πρόκειται περισσότερο για μία συνεχή πρόοδο και ζωτική αύξηση παρά για μία σειρά διακρίσεων εντελώς ξεκαθαρισμένων. Η μυστηριακή ζωή, κατά βάση είναι πρόοδος και εξέλιξη.  </a:t>
            </a:r>
          </a:p>
          <a:p>
            <a:r>
              <a:rPr lang="el-GR" dirty="0"/>
              <a:t>Η σχετικότητα και ρευστότητα αυτών των διακρίσεων επιβεβαιώνεται και από την άρρηκτη σχέση μεταξύ θεωρίας και πράξης.  Τα χαρακτηριστικά γνωρίσματα κάθε σταδίου δεν απομονώνονται σαν να μην είχαν να κάνουν καθόλου με τη ζωή της ψυχής σε άλλες στιγμές του πνευματικού ταξιδιού.</a:t>
            </a:r>
          </a:p>
          <a:p>
            <a:r>
              <a:rPr lang="el-GR" dirty="0"/>
              <a:t>Έτσι στην κάθαρση υπάρχει δυνάμει ο φωτισμός και η τελείωση, στον φωτισμό η τελείωση και η κάθαρση, στην τελείωση συνυπάρχει και ολοκληρώνεται η κάθαρση και ο φωτισμός-κάθε κατάσταση αποτελεί ιδιαίτερο τόπο κοινωνίας των άλλων δύο. </a:t>
            </a:r>
          </a:p>
          <a:p>
            <a:endParaRPr lang="el-GR" dirty="0"/>
          </a:p>
          <a:p>
            <a:endParaRPr lang="el-GR" dirty="0"/>
          </a:p>
        </p:txBody>
      </p:sp>
    </p:spTree>
    <p:extLst>
      <p:ext uri="{BB962C8B-B14F-4D97-AF65-F5344CB8AC3E}">
        <p14:creationId xmlns:p14="http://schemas.microsoft.com/office/powerpoint/2010/main" val="16591002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081825"/>
          </a:xfrm>
        </p:spPr>
        <p:txBody>
          <a:bodyPr>
            <a:normAutofit fontScale="90000"/>
          </a:bodyPr>
          <a:lstStyle/>
          <a:p>
            <a:pPr algn="ctr"/>
            <a:r>
              <a:rPr lang="el-GR" dirty="0"/>
              <a:t>Η ΠΡΑΓΜΑΤΙΚΟΤΗΤΑ </a:t>
            </a:r>
            <a:br>
              <a:rPr lang="el-GR" dirty="0"/>
            </a:br>
            <a:r>
              <a:rPr lang="el-GR" dirty="0"/>
              <a:t>ΤΗΣ ΑΛΛΗΛΟΠΕΡΙΧΩΡΗΣΗΣ ΤΩΝ ΒΑΘΜΙΔΩΝ</a:t>
            </a:r>
          </a:p>
        </p:txBody>
      </p:sp>
      <p:sp>
        <p:nvSpPr>
          <p:cNvPr id="3" name="Θέση περιεχομένου 2"/>
          <p:cNvSpPr>
            <a:spLocks noGrp="1"/>
          </p:cNvSpPr>
          <p:nvPr>
            <p:ph idx="1"/>
          </p:nvPr>
        </p:nvSpPr>
        <p:spPr>
          <a:xfrm>
            <a:off x="0" y="1081824"/>
            <a:ext cx="12192000" cy="5776175"/>
          </a:xfrm>
        </p:spPr>
        <p:txBody>
          <a:bodyPr>
            <a:normAutofit lnSpcReduction="10000"/>
          </a:bodyPr>
          <a:lstStyle/>
          <a:p>
            <a:r>
              <a:rPr lang="el-GR" dirty="0"/>
              <a:t>Συνεπώς η χριστιανική θεολογία δεν ακολουθεί τις διαπιστώσεις της νεοπλατωνικής θεώρησης, όπου ο υποβιβασμός της πράξης θεωρείται αυτονόητος.  </a:t>
            </a:r>
          </a:p>
          <a:p>
            <a:r>
              <a:rPr lang="el-GR" dirty="0"/>
              <a:t>Στο </a:t>
            </a:r>
            <a:r>
              <a:rPr lang="el-GR" dirty="0" err="1"/>
              <a:t>πλωτινικό</a:t>
            </a:r>
            <a:r>
              <a:rPr lang="el-GR" dirty="0"/>
              <a:t> σύστημα η πράξη δεν αποτελεί παρά μια σκιά της θεωρίας, από τη στιγμή που "</a:t>
            </a:r>
            <a:r>
              <a:rPr lang="el-GR" i="1" dirty="0" err="1"/>
              <a:t>ἐπεὶ</a:t>
            </a:r>
            <a:r>
              <a:rPr lang="el-GR" i="1" dirty="0"/>
              <a:t> </a:t>
            </a:r>
            <a:r>
              <a:rPr lang="el-GR" i="1" dirty="0" err="1"/>
              <a:t>καὶ</a:t>
            </a:r>
            <a:r>
              <a:rPr lang="el-GR" i="1" dirty="0"/>
              <a:t> </a:t>
            </a:r>
            <a:r>
              <a:rPr lang="el-GR" i="1" dirty="0" err="1"/>
              <a:t>ἄνθρωποι</a:t>
            </a:r>
            <a:r>
              <a:rPr lang="el-GR" i="1" dirty="0"/>
              <a:t>, </a:t>
            </a:r>
            <a:r>
              <a:rPr lang="el-GR" i="1" dirty="0" err="1"/>
              <a:t>εἶπε</a:t>
            </a:r>
            <a:r>
              <a:rPr lang="el-GR" i="1" dirty="0"/>
              <a:t>, </a:t>
            </a:r>
            <a:r>
              <a:rPr lang="el-GR" i="1" dirty="0" err="1"/>
              <a:t>ὅταν</a:t>
            </a:r>
            <a:r>
              <a:rPr lang="el-GR" i="1" dirty="0"/>
              <a:t> </a:t>
            </a:r>
            <a:r>
              <a:rPr lang="el-GR" i="1" dirty="0" err="1"/>
              <a:t>ἀσθενήσωσιν</a:t>
            </a:r>
            <a:r>
              <a:rPr lang="el-GR" i="1" dirty="0"/>
              <a:t> </a:t>
            </a:r>
            <a:r>
              <a:rPr lang="el-GR" i="1" dirty="0" err="1"/>
              <a:t>εἰς</a:t>
            </a:r>
            <a:r>
              <a:rPr lang="el-GR" i="1" dirty="0"/>
              <a:t> </a:t>
            </a:r>
            <a:r>
              <a:rPr lang="el-GR" i="1" dirty="0" err="1"/>
              <a:t>τὸ</a:t>
            </a:r>
            <a:r>
              <a:rPr lang="el-GR" i="1" dirty="0"/>
              <a:t> </a:t>
            </a:r>
            <a:r>
              <a:rPr lang="el-GR" i="1" dirty="0" err="1"/>
              <a:t>θεωρεῖν</a:t>
            </a:r>
            <a:r>
              <a:rPr lang="el-GR" i="1" dirty="0"/>
              <a:t>, </a:t>
            </a:r>
            <a:r>
              <a:rPr lang="el-GR" i="1" dirty="0" err="1"/>
              <a:t>σκιὰν</a:t>
            </a:r>
            <a:r>
              <a:rPr lang="el-GR" i="1" dirty="0"/>
              <a:t> θεωρίας </a:t>
            </a:r>
            <a:r>
              <a:rPr lang="el-GR" i="1" dirty="0" err="1"/>
              <a:t>καὶ</a:t>
            </a:r>
            <a:r>
              <a:rPr lang="el-GR" i="1" dirty="0"/>
              <a:t> λόγου </a:t>
            </a:r>
            <a:r>
              <a:rPr lang="el-GR" i="1" dirty="0" err="1"/>
              <a:t>τὴν</a:t>
            </a:r>
            <a:r>
              <a:rPr lang="el-GR" i="1" dirty="0"/>
              <a:t> </a:t>
            </a:r>
            <a:r>
              <a:rPr lang="el-GR" i="1" dirty="0" err="1"/>
              <a:t>πρᾶξιν</a:t>
            </a:r>
            <a:r>
              <a:rPr lang="el-GR" i="1" dirty="0"/>
              <a:t> </a:t>
            </a:r>
            <a:r>
              <a:rPr lang="el-GR" i="1" dirty="0" err="1"/>
              <a:t>ποιοῦνται</a:t>
            </a:r>
            <a:r>
              <a:rPr lang="el-GR" dirty="0"/>
              <a:t>" (</a:t>
            </a:r>
            <a:r>
              <a:rPr lang="el-GR" i="1" dirty="0" err="1"/>
              <a:t>Ἐννεάδες</a:t>
            </a:r>
            <a:r>
              <a:rPr lang="el-GR" i="1" dirty="0"/>
              <a:t> ΙΙΙ</a:t>
            </a:r>
            <a:r>
              <a:rPr lang="en-GB" i="1" dirty="0"/>
              <a:t>, 8,4</a:t>
            </a:r>
            <a:r>
              <a:rPr lang="el-GR" dirty="0"/>
              <a:t>)</a:t>
            </a:r>
            <a:r>
              <a:rPr lang="en-GB" i="1" dirty="0"/>
              <a:t>.</a:t>
            </a:r>
            <a:endParaRPr lang="el-GR" i="1" dirty="0"/>
          </a:p>
          <a:p>
            <a:r>
              <a:rPr lang="el-GR" dirty="0"/>
              <a:t>Έτσι, ενώ στον Πλωτίνο η θεωρία απορροφά την πράξη, στον χριστιανισμό η θεωρία αφοσιώνεται στην πράξη.</a:t>
            </a:r>
          </a:p>
          <a:p>
            <a:r>
              <a:rPr lang="el-GR" dirty="0"/>
              <a:t>Στη χριστιανική θεολογία λοιπόν, όσο και αν διαφέρουν οι δύο αυτές βαθμίδες, η θεογνωσία τελικά πραγματοποιείται, μόνο όταν πληρούνται οι προϋποθέσεις της αδιάσπαστης ενότητάς τους, μια και «</a:t>
            </a:r>
            <a:r>
              <a:rPr lang="el-GR" i="1" dirty="0" err="1"/>
              <a:t>χρείαν</a:t>
            </a:r>
            <a:r>
              <a:rPr lang="el-GR" i="1" dirty="0"/>
              <a:t> </a:t>
            </a:r>
            <a:r>
              <a:rPr lang="el-GR" i="1" dirty="0" err="1"/>
              <a:t>ἔχει</a:t>
            </a:r>
            <a:r>
              <a:rPr lang="el-GR" i="1" dirty="0"/>
              <a:t> </a:t>
            </a:r>
            <a:r>
              <a:rPr lang="el-GR" i="1" dirty="0" err="1"/>
              <a:t>καὶ</a:t>
            </a:r>
            <a:r>
              <a:rPr lang="el-GR" i="1" dirty="0"/>
              <a:t> Μαρία </a:t>
            </a:r>
            <a:r>
              <a:rPr lang="el-GR" i="1" dirty="0" err="1"/>
              <a:t>τῆς</a:t>
            </a:r>
            <a:r>
              <a:rPr lang="el-GR" i="1" dirty="0"/>
              <a:t> Μάρθας· </a:t>
            </a:r>
            <a:r>
              <a:rPr lang="el-GR" i="1" dirty="0" err="1"/>
              <a:t>διὰ</a:t>
            </a:r>
            <a:r>
              <a:rPr lang="el-GR" i="1" dirty="0"/>
              <a:t> </a:t>
            </a:r>
            <a:r>
              <a:rPr lang="el-GR" i="1" dirty="0" err="1"/>
              <a:t>γὰρ</a:t>
            </a:r>
            <a:r>
              <a:rPr lang="el-GR" i="1" dirty="0"/>
              <a:t> </a:t>
            </a:r>
            <a:r>
              <a:rPr lang="el-GR" i="1" dirty="0" err="1"/>
              <a:t>τῆς</a:t>
            </a:r>
            <a:r>
              <a:rPr lang="el-GR" i="1" dirty="0"/>
              <a:t> Μάρθας </a:t>
            </a:r>
            <a:r>
              <a:rPr lang="el-GR" i="1" dirty="0" err="1"/>
              <a:t>καὶ</a:t>
            </a:r>
            <a:r>
              <a:rPr lang="el-GR" i="1" dirty="0"/>
              <a:t> Μαρία </a:t>
            </a:r>
            <a:r>
              <a:rPr lang="el-GR" i="1" dirty="0" err="1"/>
              <a:t>ἐγκωμιάζεται</a:t>
            </a:r>
            <a:r>
              <a:rPr lang="el-GR" dirty="0"/>
              <a:t>» (</a:t>
            </a:r>
            <a:r>
              <a:rPr lang="el-GR" i="1" dirty="0" err="1"/>
              <a:t>Ἀποφθέγματα</a:t>
            </a:r>
            <a:r>
              <a:rPr lang="el-GR" i="1" dirty="0"/>
              <a:t> Πατέρων</a:t>
            </a:r>
            <a:r>
              <a:rPr lang="el-GR" dirty="0"/>
              <a:t>, </a:t>
            </a:r>
            <a:r>
              <a:rPr lang="en-GB" dirty="0"/>
              <a:t>PG</a:t>
            </a:r>
            <a:r>
              <a:rPr lang="el-GR" dirty="0"/>
              <a:t> 65, 409 </a:t>
            </a:r>
            <a:r>
              <a:rPr lang="en-GB" dirty="0"/>
              <a:t>CD</a:t>
            </a:r>
            <a:r>
              <a:rPr lang="el-GR" dirty="0"/>
              <a:t>).</a:t>
            </a:r>
          </a:p>
          <a:p>
            <a:r>
              <a:rPr lang="el-GR" dirty="0"/>
              <a:t>Συνεπώς, το πρακτικό αποτελεί το θεμέλιο του θεωρητικού.</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28964272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65915"/>
          </a:xfrm>
        </p:spPr>
        <p:txBody>
          <a:bodyPr>
            <a:normAutofit fontScale="90000"/>
          </a:bodyPr>
          <a:lstStyle/>
          <a:p>
            <a:pPr algn="ctr"/>
            <a:r>
              <a:rPr lang="el-GR" dirty="0"/>
              <a:t>Η ΠΡΑΓΜΑΤΙΚΟΤΗΤΑ </a:t>
            </a:r>
            <a:br>
              <a:rPr lang="el-GR" dirty="0"/>
            </a:br>
            <a:r>
              <a:rPr lang="el-GR" dirty="0"/>
              <a:t>ΤΗΣ ΑΛΛΗΛΟΠΕΡΙΧΩΡΗΣΗΣ ΤΩΝ ΒΑΘΜΙΔΩΝ</a:t>
            </a:r>
          </a:p>
        </p:txBody>
      </p:sp>
      <p:sp>
        <p:nvSpPr>
          <p:cNvPr id="3" name="Θέση περιεχομένου 2"/>
          <p:cNvSpPr>
            <a:spLocks noGrp="1"/>
          </p:cNvSpPr>
          <p:nvPr>
            <p:ph idx="1"/>
          </p:nvPr>
        </p:nvSpPr>
        <p:spPr>
          <a:xfrm>
            <a:off x="0" y="965914"/>
            <a:ext cx="12192000" cy="5892085"/>
          </a:xfrm>
        </p:spPr>
        <p:txBody>
          <a:bodyPr/>
          <a:lstStyle/>
          <a:p>
            <a:r>
              <a:rPr lang="el-GR" dirty="0"/>
              <a:t>Η κίνηση της πνευματικής αναζήτησης μεταξύ πράξης και γνώσης παρουσιάζεται ως διαμετρικά αντίθετη, μια και «</a:t>
            </a:r>
            <a:r>
              <a:rPr lang="el-GR" i="1" dirty="0" err="1"/>
              <a:t>διὰ</a:t>
            </a:r>
            <a:r>
              <a:rPr lang="el-GR" i="1" dirty="0"/>
              <a:t> </a:t>
            </a:r>
            <a:r>
              <a:rPr lang="el-GR" i="1" dirty="0" err="1"/>
              <a:t>μὲν</a:t>
            </a:r>
            <a:r>
              <a:rPr lang="el-GR" i="1" dirty="0"/>
              <a:t> </a:t>
            </a:r>
            <a:r>
              <a:rPr lang="el-GR" i="1" dirty="0" err="1"/>
              <a:t>τοῦ</a:t>
            </a:r>
            <a:r>
              <a:rPr lang="el-GR" i="1" dirty="0"/>
              <a:t> νόμου </a:t>
            </a:r>
            <a:r>
              <a:rPr lang="el-GR" i="1" dirty="0" err="1"/>
              <a:t>εὐρίσκομεν</a:t>
            </a:r>
            <a:r>
              <a:rPr lang="el-GR" i="1" dirty="0"/>
              <a:t> Θεόν, </a:t>
            </a:r>
            <a:r>
              <a:rPr lang="el-GR" i="1" dirty="0" err="1"/>
              <a:t>διὰ</a:t>
            </a:r>
            <a:r>
              <a:rPr lang="el-GR" i="1" dirty="0"/>
              <a:t> </a:t>
            </a:r>
            <a:r>
              <a:rPr lang="el-GR" i="1" dirty="0" err="1"/>
              <a:t>δὲ</a:t>
            </a:r>
            <a:r>
              <a:rPr lang="el-GR" i="1" dirty="0"/>
              <a:t> </a:t>
            </a:r>
            <a:r>
              <a:rPr lang="el-GR" i="1" dirty="0" err="1"/>
              <a:t>τῶν</a:t>
            </a:r>
            <a:r>
              <a:rPr lang="el-GR" i="1" dirty="0"/>
              <a:t> </a:t>
            </a:r>
            <a:r>
              <a:rPr lang="el-GR" i="1" dirty="0" err="1"/>
              <a:t>Εὐαγγελίων</a:t>
            </a:r>
            <a:r>
              <a:rPr lang="el-GR" i="1" dirty="0"/>
              <a:t> </a:t>
            </a:r>
            <a:r>
              <a:rPr lang="el-GR" i="1" dirty="0" err="1"/>
              <a:t>εὑρισκόμεθα</a:t>
            </a:r>
            <a:r>
              <a:rPr lang="el-GR" i="1" dirty="0"/>
              <a:t> παρ’ </a:t>
            </a:r>
            <a:r>
              <a:rPr lang="el-GR" i="1" dirty="0" err="1"/>
              <a:t>αὐτοῦ</a:t>
            </a:r>
            <a:r>
              <a:rPr lang="el-GR" i="1" dirty="0"/>
              <a:t>... ἤ </a:t>
            </a:r>
            <a:r>
              <a:rPr lang="el-GR" i="1" dirty="0" err="1"/>
              <a:t>διὰ</a:t>
            </a:r>
            <a:r>
              <a:rPr lang="el-GR" i="1" dirty="0"/>
              <a:t> </a:t>
            </a:r>
            <a:r>
              <a:rPr lang="el-GR" i="1" dirty="0" err="1"/>
              <a:t>πρακτικῆς</a:t>
            </a:r>
            <a:r>
              <a:rPr lang="el-GR" i="1" dirty="0"/>
              <a:t> </a:t>
            </a:r>
            <a:r>
              <a:rPr lang="el-GR" i="1" dirty="0" err="1"/>
              <a:t>μὲν</a:t>
            </a:r>
            <a:r>
              <a:rPr lang="el-GR" i="1" dirty="0"/>
              <a:t> </a:t>
            </a:r>
            <a:r>
              <a:rPr lang="el-GR" i="1" dirty="0" err="1"/>
              <a:t>εὑρίσκομεν</a:t>
            </a:r>
            <a:r>
              <a:rPr lang="el-GR" i="1" dirty="0"/>
              <a:t> Θεόν, </a:t>
            </a:r>
            <a:r>
              <a:rPr lang="el-GR" i="1" dirty="0" err="1"/>
              <a:t>διὰ</a:t>
            </a:r>
            <a:r>
              <a:rPr lang="el-GR" i="1" dirty="0"/>
              <a:t> </a:t>
            </a:r>
            <a:r>
              <a:rPr lang="el-GR" i="1" dirty="0" err="1"/>
              <a:t>δὲ</a:t>
            </a:r>
            <a:r>
              <a:rPr lang="el-GR" i="1" dirty="0"/>
              <a:t> γνώσεως </a:t>
            </a:r>
            <a:r>
              <a:rPr lang="el-GR" i="1" dirty="0" err="1"/>
              <a:t>εὑρισκόμεθα</a:t>
            </a:r>
            <a:r>
              <a:rPr lang="el-GR" i="1" dirty="0"/>
              <a:t> παρ’ </a:t>
            </a:r>
            <a:r>
              <a:rPr lang="el-GR" i="1" dirty="0" err="1"/>
              <a:t>αὐτοῦ</a:t>
            </a:r>
            <a:r>
              <a:rPr lang="el-GR" dirty="0"/>
              <a:t>» (</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12, 1249 </a:t>
            </a:r>
            <a:r>
              <a:rPr lang="en-GB" dirty="0"/>
              <a:t>D</a:t>
            </a:r>
            <a:r>
              <a:rPr lang="el-GR" dirty="0"/>
              <a:t>).</a:t>
            </a:r>
          </a:p>
          <a:p>
            <a:r>
              <a:rPr lang="el-GR" dirty="0"/>
              <a:t>Το βιβλικό υπόβαθρο της </a:t>
            </a:r>
            <a:r>
              <a:rPr lang="el-GR" dirty="0" err="1"/>
              <a:t>ευαγριανής</a:t>
            </a:r>
            <a:r>
              <a:rPr lang="el-GR" dirty="0"/>
              <a:t> προβληματικής είναι πρόδηλο. Εντοπίζεται μάλιστα στα </a:t>
            </a:r>
            <a:r>
              <a:rPr lang="el-GR" i="1" dirty="0"/>
              <a:t>Αριθ. 16,5</a:t>
            </a:r>
            <a:r>
              <a:rPr lang="el-GR" dirty="0"/>
              <a:t> ("</a:t>
            </a:r>
            <a:r>
              <a:rPr lang="el-GR" i="1" dirty="0" err="1"/>
              <a:t>ἔγνω</a:t>
            </a:r>
            <a:r>
              <a:rPr lang="el-GR" i="1" dirty="0"/>
              <a:t> Κύριος </a:t>
            </a:r>
            <a:r>
              <a:rPr lang="el-GR" i="1" dirty="0" err="1"/>
              <a:t>τοὺς</a:t>
            </a:r>
            <a:r>
              <a:rPr lang="el-GR" i="1" dirty="0"/>
              <a:t> </a:t>
            </a:r>
            <a:r>
              <a:rPr lang="el-GR" i="1" dirty="0" err="1"/>
              <a:t>ὄντας</a:t>
            </a:r>
            <a:r>
              <a:rPr lang="el-GR" i="1" dirty="0"/>
              <a:t> </a:t>
            </a:r>
            <a:r>
              <a:rPr lang="el-GR" i="1" dirty="0" err="1"/>
              <a:t>αὐτοῦ</a:t>
            </a:r>
            <a:r>
              <a:rPr lang="el-GR" dirty="0"/>
              <a:t>"), </a:t>
            </a:r>
            <a:r>
              <a:rPr lang="el-GR" i="1" dirty="0"/>
              <a:t>Α'</a:t>
            </a:r>
            <a:r>
              <a:rPr lang="el-GR" u="sng" dirty="0"/>
              <a:t> </a:t>
            </a:r>
            <a:r>
              <a:rPr lang="el-GR" i="1" dirty="0" err="1"/>
              <a:t>Κορ</a:t>
            </a:r>
            <a:r>
              <a:rPr lang="el-GR" i="1" dirty="0"/>
              <a:t>. 8,3</a:t>
            </a:r>
            <a:r>
              <a:rPr lang="el-GR" dirty="0"/>
              <a:t> ("</a:t>
            </a:r>
            <a:r>
              <a:rPr lang="el-GR" i="1" dirty="0" err="1"/>
              <a:t>εἰ</a:t>
            </a:r>
            <a:r>
              <a:rPr lang="el-GR" i="1" dirty="0"/>
              <a:t> δέ τις </a:t>
            </a:r>
            <a:r>
              <a:rPr lang="el-GR" i="1" dirty="0" err="1"/>
              <a:t>ἀγαπᾷ</a:t>
            </a:r>
            <a:r>
              <a:rPr lang="el-GR" i="1" dirty="0"/>
              <a:t> </a:t>
            </a:r>
            <a:r>
              <a:rPr lang="el-GR" i="1" dirty="0" err="1"/>
              <a:t>τὸν</a:t>
            </a:r>
            <a:r>
              <a:rPr lang="el-GR" i="1" dirty="0"/>
              <a:t> </a:t>
            </a:r>
            <a:r>
              <a:rPr lang="el-GR" i="1" dirty="0" err="1"/>
              <a:t>Θεὸν</a:t>
            </a:r>
            <a:r>
              <a:rPr lang="el-GR" i="1" dirty="0"/>
              <a:t>, </a:t>
            </a:r>
            <a:r>
              <a:rPr lang="el-GR" i="1" dirty="0" err="1"/>
              <a:t>οὕτος</a:t>
            </a:r>
            <a:r>
              <a:rPr lang="el-GR" i="1" dirty="0"/>
              <a:t> </a:t>
            </a:r>
            <a:r>
              <a:rPr lang="el-GR" i="1" dirty="0" err="1"/>
              <a:t>ἔγνωσται</a:t>
            </a:r>
            <a:r>
              <a:rPr lang="el-GR" i="1" dirty="0"/>
              <a:t> </a:t>
            </a:r>
            <a:r>
              <a:rPr lang="el-GR" i="1" dirty="0" err="1"/>
              <a:t>ὑπ</a:t>
            </a:r>
            <a:r>
              <a:rPr lang="el-GR" i="1" dirty="0"/>
              <a:t>’ </a:t>
            </a:r>
            <a:r>
              <a:rPr lang="el-GR" i="1" dirty="0" err="1"/>
              <a:t>αὐτοῦ</a:t>
            </a:r>
            <a:r>
              <a:rPr lang="el-GR" dirty="0"/>
              <a:t>") και </a:t>
            </a:r>
            <a:r>
              <a:rPr lang="el-GR" i="1" dirty="0" err="1"/>
              <a:t>Γαλ</a:t>
            </a:r>
            <a:r>
              <a:rPr lang="el-GR" i="1" dirty="0"/>
              <a:t>. 4,9</a:t>
            </a:r>
            <a:r>
              <a:rPr lang="el-GR" dirty="0"/>
              <a:t> ("</a:t>
            </a:r>
            <a:r>
              <a:rPr lang="el-GR" i="1" dirty="0" err="1"/>
              <a:t>νῦν</a:t>
            </a:r>
            <a:r>
              <a:rPr lang="el-GR" i="1" dirty="0"/>
              <a:t> </a:t>
            </a:r>
            <a:r>
              <a:rPr lang="el-GR" i="1" dirty="0" err="1"/>
              <a:t>δὲ</a:t>
            </a:r>
            <a:r>
              <a:rPr lang="el-GR" i="1" dirty="0"/>
              <a:t> </a:t>
            </a:r>
            <a:r>
              <a:rPr lang="el-GR" i="1" dirty="0" err="1"/>
              <a:t>γνόντες</a:t>
            </a:r>
            <a:r>
              <a:rPr lang="el-GR" i="1" dirty="0"/>
              <a:t> Θεόν, </a:t>
            </a:r>
            <a:r>
              <a:rPr lang="el-GR" i="1" dirty="0" err="1"/>
              <a:t>μᾶλλον</a:t>
            </a:r>
            <a:r>
              <a:rPr lang="el-GR" i="1" dirty="0"/>
              <a:t> </a:t>
            </a:r>
            <a:r>
              <a:rPr lang="el-GR" i="1" dirty="0" err="1"/>
              <a:t>δὲ</a:t>
            </a:r>
            <a:r>
              <a:rPr lang="el-GR" i="1" dirty="0"/>
              <a:t> </a:t>
            </a:r>
            <a:r>
              <a:rPr lang="el-GR" i="1" dirty="0" err="1"/>
              <a:t>γνωσθένες</a:t>
            </a:r>
            <a:r>
              <a:rPr lang="el-GR" i="1" dirty="0"/>
              <a:t> </a:t>
            </a:r>
            <a:r>
              <a:rPr lang="el-GR" i="1" dirty="0" err="1"/>
              <a:t>ὑπὸ</a:t>
            </a:r>
            <a:r>
              <a:rPr lang="el-GR" i="1" dirty="0"/>
              <a:t> </a:t>
            </a:r>
            <a:r>
              <a:rPr lang="el-GR" i="1" dirty="0" err="1"/>
              <a:t>Θεοῦ</a:t>
            </a:r>
            <a:r>
              <a:rPr lang="el-GR" dirty="0"/>
              <a:t>") και φανερώνει την άμεση σύνδεση μεταξύ αποκάλυψης και θεογνωσίας.</a:t>
            </a:r>
          </a:p>
          <a:p>
            <a:r>
              <a:rPr lang="el-GR" dirty="0"/>
              <a:t>Η ισχύς της νομοτελειακής αυτής τάξης είναι αυτονόητη· η πράξη δηλώνει την προσέλευση στους πνευματικούς αγώνες, η γνώση εκφράζει την ενεργοποίηση του θείου φωτισμού: «</a:t>
            </a:r>
            <a:r>
              <a:rPr lang="el-GR" i="1" dirty="0" err="1"/>
              <a:t>Διὰ</a:t>
            </a:r>
            <a:r>
              <a:rPr lang="el-GR" i="1" dirty="0"/>
              <a:t> </a:t>
            </a:r>
            <a:r>
              <a:rPr lang="el-GR" i="1" dirty="0" err="1"/>
              <a:t>μὲν</a:t>
            </a:r>
            <a:r>
              <a:rPr lang="el-GR" i="1" dirty="0"/>
              <a:t> πολιτείας </a:t>
            </a:r>
            <a:r>
              <a:rPr lang="el-GR" i="1" dirty="0" err="1"/>
              <a:t>ὀρθῆς</a:t>
            </a:r>
            <a:r>
              <a:rPr lang="el-GR" i="1" dirty="0"/>
              <a:t> </a:t>
            </a:r>
            <a:r>
              <a:rPr lang="el-GR" i="1" dirty="0" err="1"/>
              <a:t>προσερχόμεθα</a:t>
            </a:r>
            <a:r>
              <a:rPr lang="el-GR" i="1" dirty="0"/>
              <a:t>, </a:t>
            </a:r>
            <a:r>
              <a:rPr lang="el-GR" i="1" dirty="0" err="1"/>
              <a:t>διὰ</a:t>
            </a:r>
            <a:r>
              <a:rPr lang="el-GR" i="1" dirty="0"/>
              <a:t> </a:t>
            </a:r>
            <a:r>
              <a:rPr lang="el-GR" i="1" dirty="0" err="1"/>
              <a:t>δὲ</a:t>
            </a:r>
            <a:r>
              <a:rPr lang="el-GR" i="1" dirty="0"/>
              <a:t> γνώσεως </a:t>
            </a:r>
            <a:r>
              <a:rPr lang="el-GR" i="1" dirty="0" err="1"/>
              <a:t>φωτιζόμεθα</a:t>
            </a:r>
            <a:r>
              <a:rPr lang="el-GR" dirty="0"/>
              <a:t>» (</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12, 1308 Β).</a:t>
            </a:r>
          </a:p>
          <a:p>
            <a:endParaRPr lang="el-GR" dirty="0"/>
          </a:p>
          <a:p>
            <a:endParaRPr lang="el-GR" dirty="0"/>
          </a:p>
        </p:txBody>
      </p:sp>
    </p:spTree>
    <p:extLst>
      <p:ext uri="{BB962C8B-B14F-4D97-AF65-F5344CB8AC3E}">
        <p14:creationId xmlns:p14="http://schemas.microsoft.com/office/powerpoint/2010/main" val="551175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18307D-30EF-D942-A6AD-2A2163DAFB2E}"/>
              </a:ext>
            </a:extLst>
          </p:cNvPr>
          <p:cNvSpPr>
            <a:spLocks noGrp="1"/>
          </p:cNvSpPr>
          <p:nvPr>
            <p:ph type="title"/>
          </p:nvPr>
        </p:nvSpPr>
        <p:spPr>
          <a:xfrm>
            <a:off x="0" y="18256"/>
            <a:ext cx="12192000" cy="662782"/>
          </a:xfrm>
        </p:spPr>
        <p:txBody>
          <a:bodyPr>
            <a:normAutofit fontScale="90000"/>
          </a:bodyPr>
          <a:lstStyle/>
          <a:p>
            <a:pPr algn="ctr"/>
            <a:r>
              <a:rPr lang="el-GR" dirty="0"/>
              <a:t>ΟΙ ΒΑΘΜΙΔΕΣ ΤΗΣ ΠΝΕΥΜΑΤΙΚΗΣ ΠΡΟΟΔΟΥ</a:t>
            </a:r>
          </a:p>
        </p:txBody>
      </p:sp>
      <p:sp>
        <p:nvSpPr>
          <p:cNvPr id="3" name="Θέση περιεχομένου 2">
            <a:extLst>
              <a:ext uri="{FF2B5EF4-FFF2-40B4-BE49-F238E27FC236}">
                <a16:creationId xmlns:a16="http://schemas.microsoft.com/office/drawing/2014/main" id="{CBB56C5F-61B3-9E2A-448A-4187F1C19D98}"/>
              </a:ext>
            </a:extLst>
          </p:cNvPr>
          <p:cNvSpPr>
            <a:spLocks noGrp="1"/>
          </p:cNvSpPr>
          <p:nvPr>
            <p:ph idx="1"/>
          </p:nvPr>
        </p:nvSpPr>
        <p:spPr>
          <a:xfrm>
            <a:off x="0" y="555624"/>
            <a:ext cx="12192000" cy="6284119"/>
          </a:xfrm>
        </p:spPr>
        <p:txBody>
          <a:bodyPr>
            <a:normAutofit lnSpcReduction="10000"/>
          </a:bodyPr>
          <a:lstStyle/>
          <a:p>
            <a:r>
              <a:rPr lang="el-GR" dirty="0"/>
              <a:t>Βέβαια η διαβάθμιση αυτή βασίζεται στην </a:t>
            </a:r>
            <a:r>
              <a:rPr lang="el-GR" b="1" dirty="0"/>
              <a:t>ελληνική φιλοσοφική διάκριση </a:t>
            </a:r>
            <a:r>
              <a:rPr lang="el-GR" dirty="0"/>
              <a:t>ανάμεσα στον </a:t>
            </a:r>
            <a:r>
              <a:rPr lang="el-GR" u="sng" dirty="0"/>
              <a:t>θεωρητικό </a:t>
            </a:r>
            <a:r>
              <a:rPr lang="el-GR" dirty="0"/>
              <a:t>και τον </a:t>
            </a:r>
            <a:r>
              <a:rPr lang="el-GR" u="sng" dirty="0"/>
              <a:t>πρακτικό ή πολιτικό βίο</a:t>
            </a:r>
            <a:r>
              <a:rPr lang="el-GR" dirty="0"/>
              <a:t>, η οποία αφού εκχριστιανίστηκε άσκησε μεγάλη επίδραση στους Πατέρες της Εκκλησίας. </a:t>
            </a:r>
          </a:p>
          <a:p>
            <a:r>
              <a:rPr lang="el-GR" dirty="0"/>
              <a:t>Σύμφωνα με τη διαβάθμιση αυτή η πράξη και η θεωρία δεν νοούνται αναγκαστικά σαν δύο διαδοχικά στάδια, αλλά μάλλον διαφορετικοί δρόμοι που ο ένας συμπληρώνει τον άλλο και τελικά οδηγούν στο ίδιο τέρμα. </a:t>
            </a:r>
          </a:p>
          <a:p>
            <a:r>
              <a:rPr lang="el-GR" dirty="0"/>
              <a:t>Η </a:t>
            </a:r>
            <a:r>
              <a:rPr lang="el-GR" b="1" dirty="0"/>
              <a:t>πράξη</a:t>
            </a:r>
            <a:r>
              <a:rPr lang="el-GR" dirty="0"/>
              <a:t> από την εποχή του </a:t>
            </a:r>
            <a:r>
              <a:rPr lang="el-GR" b="1" dirty="0">
                <a:solidFill>
                  <a:srgbClr val="FF0000"/>
                </a:solidFill>
              </a:rPr>
              <a:t>Ωριγένη </a:t>
            </a:r>
            <a:r>
              <a:rPr lang="el-GR" dirty="0"/>
              <a:t>σχετίστηκε με την </a:t>
            </a:r>
            <a:r>
              <a:rPr lang="el-GR" u="sng" dirty="0"/>
              <a:t>κάθαρση της ψυχής </a:t>
            </a:r>
            <a:r>
              <a:rPr lang="el-GR" dirty="0"/>
              <a:t>από τον ρύπο της αμαρτίας και την απόκτηση της αρετής, και συνδέθηκε με τον </a:t>
            </a:r>
            <a:r>
              <a:rPr lang="el-GR" u="sng" dirty="0"/>
              <a:t>ασκητισμό</a:t>
            </a:r>
            <a:r>
              <a:rPr lang="el-GR" dirty="0"/>
              <a:t>. Η </a:t>
            </a:r>
            <a:r>
              <a:rPr lang="el-GR" b="1" dirty="0"/>
              <a:t>θεωρία ή θεολογία </a:t>
            </a:r>
            <a:r>
              <a:rPr lang="el-GR" dirty="0"/>
              <a:t>αποσκοπεί στην </a:t>
            </a:r>
            <a:r>
              <a:rPr lang="el-GR" u="sng" dirty="0"/>
              <a:t>πληρέστερη γνώση των έργων του Θεού και στη θεωρία του</a:t>
            </a:r>
            <a:r>
              <a:rPr lang="el-GR" dirty="0"/>
              <a:t>.</a:t>
            </a:r>
          </a:p>
          <a:p>
            <a:r>
              <a:rPr lang="el-GR" dirty="0"/>
              <a:t>Πρώτος ο Ωριγένης μίλησε για την ανωτερότητα της θεωρητικής ζωής στην ερμηνεία του </a:t>
            </a:r>
            <a:r>
              <a:rPr lang="el-GR" i="1" dirty="0" err="1"/>
              <a:t>Λκ</a:t>
            </a:r>
            <a:r>
              <a:rPr lang="el-GR" i="1" dirty="0"/>
              <a:t>. </a:t>
            </a:r>
            <a:r>
              <a:rPr lang="el-GR" dirty="0"/>
              <a:t>10, 38-42, όπου γίνεται λόγος για το πρακτικό ενδιαφέρον της αδελφής του Λαζάρου Μάρθας για τον Ιησού και την ήσυχη ακρόαση της διδασκαλίας του Κυρίου από την Μαρία: «</a:t>
            </a:r>
            <a:r>
              <a:rPr lang="el-GR" i="1" dirty="0" err="1"/>
              <a:t>Εἴπερ</a:t>
            </a:r>
            <a:r>
              <a:rPr lang="el-GR" i="1" dirty="0"/>
              <a:t> </a:t>
            </a:r>
            <a:r>
              <a:rPr lang="el-GR" i="1" dirty="0" err="1"/>
              <a:t>δὲ</a:t>
            </a:r>
            <a:r>
              <a:rPr lang="el-GR" i="1" dirty="0"/>
              <a:t> σύμβολόν </a:t>
            </a:r>
            <a:r>
              <a:rPr lang="el-GR" i="1" dirty="0" err="1"/>
              <a:t>ἐστι</a:t>
            </a:r>
            <a:r>
              <a:rPr lang="el-GR" i="1" dirty="0"/>
              <a:t> Μαρία </a:t>
            </a:r>
            <a:r>
              <a:rPr lang="el-GR" i="1" dirty="0" err="1"/>
              <a:t>μὲν</a:t>
            </a:r>
            <a:r>
              <a:rPr lang="el-GR" i="1" dirty="0"/>
              <a:t> </a:t>
            </a:r>
            <a:r>
              <a:rPr lang="el-GR" i="1" dirty="0" err="1"/>
              <a:t>τοῦ</a:t>
            </a:r>
            <a:r>
              <a:rPr lang="el-GR" i="1" dirty="0"/>
              <a:t> </a:t>
            </a:r>
            <a:r>
              <a:rPr lang="el-GR" i="1" dirty="0" err="1"/>
              <a:t>θεωρητικοῦ</a:t>
            </a:r>
            <a:r>
              <a:rPr lang="el-GR" i="1" dirty="0"/>
              <a:t> βίου, Μάρθα </a:t>
            </a:r>
            <a:r>
              <a:rPr lang="el-GR" i="1" dirty="0" err="1"/>
              <a:t>δὲ</a:t>
            </a:r>
            <a:r>
              <a:rPr lang="el-GR" i="1" dirty="0"/>
              <a:t> </a:t>
            </a:r>
            <a:r>
              <a:rPr lang="el-GR" i="1" dirty="0" err="1"/>
              <a:t>τοῦ</a:t>
            </a:r>
            <a:r>
              <a:rPr lang="el-GR" i="1" dirty="0"/>
              <a:t> </a:t>
            </a:r>
            <a:r>
              <a:rPr lang="el-GR" i="1" dirty="0" err="1"/>
              <a:t>πρακτικοῦ</a:t>
            </a:r>
            <a:r>
              <a:rPr lang="el-GR" dirty="0"/>
              <a:t>» (</a:t>
            </a:r>
            <a:r>
              <a:rPr lang="el-GR" i="1" dirty="0" err="1"/>
              <a:t>Εἰς</a:t>
            </a:r>
            <a:r>
              <a:rPr lang="el-GR" i="1" dirty="0"/>
              <a:t> </a:t>
            </a:r>
            <a:r>
              <a:rPr lang="el-GR" i="1" dirty="0" err="1"/>
              <a:t>τὸ</a:t>
            </a:r>
            <a:r>
              <a:rPr lang="el-GR" i="1" dirty="0"/>
              <a:t> </a:t>
            </a:r>
            <a:r>
              <a:rPr lang="el-GR" i="1" dirty="0" err="1"/>
              <a:t>κατὰ</a:t>
            </a:r>
            <a:r>
              <a:rPr lang="el-GR" i="1" dirty="0"/>
              <a:t> </a:t>
            </a:r>
            <a:r>
              <a:rPr lang="el-GR" i="1" dirty="0" err="1"/>
              <a:t>Ἰωάννην</a:t>
            </a:r>
            <a:r>
              <a:rPr lang="el-GR" dirty="0"/>
              <a:t>, </a:t>
            </a:r>
            <a:r>
              <a:rPr lang="en-US" dirty="0" err="1"/>
              <a:t>Fragm</a:t>
            </a:r>
            <a:r>
              <a:rPr lang="en-US" dirty="0"/>
              <a:t>. 80, GCS 4,547).</a:t>
            </a:r>
            <a:endParaRPr lang="el-GR" dirty="0"/>
          </a:p>
        </p:txBody>
      </p:sp>
    </p:spTree>
    <p:extLst>
      <p:ext uri="{BB962C8B-B14F-4D97-AF65-F5344CB8AC3E}">
        <p14:creationId xmlns:p14="http://schemas.microsoft.com/office/powerpoint/2010/main" val="28948235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978794"/>
          </a:xfrm>
        </p:spPr>
        <p:txBody>
          <a:bodyPr>
            <a:normAutofit fontScale="90000"/>
          </a:bodyPr>
          <a:lstStyle/>
          <a:p>
            <a:pPr algn="ctr"/>
            <a:r>
              <a:rPr lang="el-GR" dirty="0"/>
              <a:t>Η ΠΡΑΓΜΑΤΙΚΟΤΗΤΑ </a:t>
            </a:r>
            <a:br>
              <a:rPr lang="el-GR" dirty="0"/>
            </a:br>
            <a:r>
              <a:rPr lang="el-GR" dirty="0"/>
              <a:t>ΤΗΣ ΑΛΛΗΛΟΠΕΡΙΧΩΡΗΣΗΣ ΤΩΝ ΒΑΘΜΙΔΩΝ</a:t>
            </a:r>
          </a:p>
        </p:txBody>
      </p:sp>
      <p:sp>
        <p:nvSpPr>
          <p:cNvPr id="3" name="Θέση περιεχομένου 2"/>
          <p:cNvSpPr>
            <a:spLocks noGrp="1"/>
          </p:cNvSpPr>
          <p:nvPr>
            <p:ph idx="1"/>
          </p:nvPr>
        </p:nvSpPr>
        <p:spPr>
          <a:xfrm>
            <a:off x="0" y="978794"/>
            <a:ext cx="12192000" cy="5879205"/>
          </a:xfrm>
        </p:spPr>
        <p:txBody>
          <a:bodyPr>
            <a:normAutofit fontScale="92500"/>
          </a:bodyPr>
          <a:lstStyle/>
          <a:p>
            <a:pPr lvl="0"/>
            <a:r>
              <a:rPr lang="el-GR" dirty="0"/>
              <a:t>Καθώς το έργο της πρακτικής έγκειται στη </a:t>
            </a:r>
            <a:r>
              <a:rPr lang="el-GR" u="sng" dirty="0"/>
              <a:t>σωτηρία</a:t>
            </a:r>
            <a:r>
              <a:rPr lang="el-GR" dirty="0"/>
              <a:t> ενώ της γνώσης στην </a:t>
            </a:r>
            <a:r>
              <a:rPr lang="el-GR" u="sng" dirty="0"/>
              <a:t>τροφοδοσία</a:t>
            </a:r>
            <a:r>
              <a:rPr lang="el-GR" dirty="0"/>
              <a:t>, η φυσιολογία της πνευματικής εξέλιξης απαιτεί την αναγκαστική μετάβαση από την πράξη στη γνώση, μια και «</a:t>
            </a:r>
            <a:r>
              <a:rPr lang="el-GR" i="1" dirty="0"/>
              <a:t>πρότερον </a:t>
            </a:r>
            <a:r>
              <a:rPr lang="el-GR" i="1" dirty="0" err="1"/>
              <a:t>δεῖ</a:t>
            </a:r>
            <a:r>
              <a:rPr lang="el-GR" i="1" dirty="0"/>
              <a:t> </a:t>
            </a:r>
            <a:r>
              <a:rPr lang="el-GR" i="1" dirty="0" err="1"/>
              <a:t>τινα</a:t>
            </a:r>
            <a:r>
              <a:rPr lang="el-GR" i="1" dirty="0"/>
              <a:t> </a:t>
            </a:r>
            <a:r>
              <a:rPr lang="el-GR" i="1" dirty="0" err="1"/>
              <a:t>ῥύσασθαι</a:t>
            </a:r>
            <a:r>
              <a:rPr lang="el-GR" i="1" dirty="0"/>
              <a:t> </a:t>
            </a:r>
            <a:r>
              <a:rPr lang="el-GR" i="1" dirty="0" err="1"/>
              <a:t>ἀπὸ</a:t>
            </a:r>
            <a:r>
              <a:rPr lang="el-GR" i="1" dirty="0"/>
              <a:t> θανάτου, </a:t>
            </a:r>
            <a:r>
              <a:rPr lang="el-GR" i="1" dirty="0" err="1"/>
              <a:t>εἶθ</a:t>
            </a:r>
            <a:r>
              <a:rPr lang="el-GR" i="1" dirty="0"/>
              <a:t>’ </a:t>
            </a:r>
            <a:r>
              <a:rPr lang="el-GR" i="1" dirty="0" err="1"/>
              <a:t>οὕτως</a:t>
            </a:r>
            <a:r>
              <a:rPr lang="el-GR" i="1" dirty="0"/>
              <a:t> </a:t>
            </a:r>
            <a:r>
              <a:rPr lang="el-GR" i="1" dirty="0" err="1"/>
              <a:t>διατραφῆναι</a:t>
            </a:r>
            <a:r>
              <a:rPr lang="el-GR" i="1" dirty="0"/>
              <a:t>. </a:t>
            </a:r>
            <a:r>
              <a:rPr lang="el-GR" i="1" dirty="0" err="1"/>
              <a:t>Καὶ</a:t>
            </a:r>
            <a:r>
              <a:rPr lang="el-GR" i="1" dirty="0"/>
              <a:t> </a:t>
            </a:r>
            <a:r>
              <a:rPr lang="el-GR" i="1" dirty="0" err="1"/>
              <a:t>διὰ</a:t>
            </a:r>
            <a:r>
              <a:rPr lang="el-GR" i="1" dirty="0"/>
              <a:t> </a:t>
            </a:r>
            <a:r>
              <a:rPr lang="el-GR" i="1" dirty="0" err="1"/>
              <a:t>μὲν</a:t>
            </a:r>
            <a:r>
              <a:rPr lang="el-GR" i="1" dirty="0"/>
              <a:t> </a:t>
            </a:r>
            <a:r>
              <a:rPr lang="el-GR" i="1" dirty="0" err="1"/>
              <a:t>πρακτικῆς</a:t>
            </a:r>
            <a:r>
              <a:rPr lang="el-GR" i="1" dirty="0"/>
              <a:t> </a:t>
            </a:r>
            <a:r>
              <a:rPr lang="el-GR" i="1" dirty="0" err="1"/>
              <a:t>ῥύεταί</a:t>
            </a:r>
            <a:r>
              <a:rPr lang="el-GR" i="1" dirty="0"/>
              <a:t> </a:t>
            </a:r>
            <a:r>
              <a:rPr lang="el-GR" i="1" dirty="0" err="1"/>
              <a:t>τινα</a:t>
            </a:r>
            <a:r>
              <a:rPr lang="el-GR" i="1" dirty="0"/>
              <a:t> </a:t>
            </a:r>
            <a:r>
              <a:rPr lang="el-GR" i="1" dirty="0" err="1"/>
              <a:t>ἀπὸ</a:t>
            </a:r>
            <a:r>
              <a:rPr lang="el-GR" i="1" dirty="0"/>
              <a:t> θανάτου ὁ Κύριος, </a:t>
            </a:r>
            <a:r>
              <a:rPr lang="el-GR" i="1" dirty="0" err="1"/>
              <a:t>διὰ</a:t>
            </a:r>
            <a:r>
              <a:rPr lang="el-GR" i="1" dirty="0"/>
              <a:t> </a:t>
            </a:r>
            <a:r>
              <a:rPr lang="el-GR" i="1" dirty="0" err="1"/>
              <a:t>δὲ</a:t>
            </a:r>
            <a:r>
              <a:rPr lang="el-GR" i="1" dirty="0"/>
              <a:t> γνώσεως τρέφει</a:t>
            </a:r>
            <a:r>
              <a:rPr lang="el-GR" dirty="0"/>
              <a:t>» (</a:t>
            </a:r>
            <a:r>
              <a:rPr kumimoji="0" lang="el-GR" b="0" i="1" u="none" strike="noStrike" cap="none" normalizeH="0" baseline="0" dirty="0">
                <a:ln>
                  <a:noFill/>
                </a:ln>
                <a:solidFill>
                  <a:schemeClr val="tx1"/>
                </a:solidFill>
                <a:effectLst/>
                <a:ea typeface="Times New Roman" panose="02020603050405020304" pitchFamily="18" charset="0"/>
              </a:rPr>
              <a:t>Σχόλια </a:t>
            </a:r>
            <a:r>
              <a:rPr kumimoji="0" lang="el-GR" b="0" i="1" u="none" strike="noStrike" cap="none" normalizeH="0" baseline="0" dirty="0" err="1">
                <a:ln>
                  <a:noFill/>
                </a:ln>
                <a:solidFill>
                  <a:schemeClr val="tx1"/>
                </a:solidFill>
                <a:effectLst/>
                <a:ea typeface="Times New Roman" panose="02020603050405020304" pitchFamily="18" charset="0"/>
              </a:rPr>
              <a:t>εἰς</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τοὺς</a:t>
            </a:r>
            <a:r>
              <a:rPr kumimoji="0" lang="el-GR" b="0" i="1" u="none" strike="noStrike" cap="none" normalizeH="0" baseline="0" dirty="0">
                <a:ln>
                  <a:noFill/>
                </a:ln>
                <a:solidFill>
                  <a:schemeClr val="tx1"/>
                </a:solidFill>
                <a:effectLst/>
                <a:ea typeface="Times New Roman" panose="02020603050405020304" pitchFamily="18" charset="0"/>
              </a:rPr>
              <a:t> Ψαλμούς</a:t>
            </a:r>
            <a:r>
              <a:rPr kumimoji="0" lang="el-GR" b="0" i="0" u="none" strike="noStrike" cap="none" normalizeH="0" baseline="0" dirty="0">
                <a:ln>
                  <a:noFill/>
                </a:ln>
                <a:solidFill>
                  <a:schemeClr val="tx1"/>
                </a:solidFill>
                <a:effectLst/>
                <a:ea typeface="Times New Roman" panose="02020603050405020304" pitchFamily="18" charset="0"/>
              </a:rPr>
              <a:t>, </a:t>
            </a:r>
            <a:r>
              <a:rPr kumimoji="0" lang="en-GB" b="0" i="0" u="none" strike="noStrike" cap="none" normalizeH="0" baseline="0" dirty="0">
                <a:ln>
                  <a:noFill/>
                </a:ln>
                <a:solidFill>
                  <a:schemeClr val="tx1"/>
                </a:solidFill>
                <a:effectLst/>
                <a:ea typeface="Times New Roman" panose="02020603050405020304" pitchFamily="18" charset="0"/>
              </a:rPr>
              <a:t>PG</a:t>
            </a:r>
            <a:r>
              <a:rPr kumimoji="0" lang="el-GR" b="0" i="0" u="none" strike="noStrike" cap="none" normalizeH="0" baseline="0" dirty="0">
                <a:ln>
                  <a:noFill/>
                </a:ln>
                <a:solidFill>
                  <a:schemeClr val="tx1"/>
                </a:solidFill>
                <a:effectLst/>
                <a:ea typeface="Times New Roman" panose="02020603050405020304" pitchFamily="18" charset="0"/>
              </a:rPr>
              <a:t> 12, 1304 </a:t>
            </a:r>
            <a:r>
              <a:rPr kumimoji="0" lang="en-GB" b="0" i="0" u="none" strike="noStrike" cap="none" normalizeH="0" baseline="0" dirty="0">
                <a:ln>
                  <a:noFill/>
                </a:ln>
                <a:solidFill>
                  <a:schemeClr val="tx1"/>
                </a:solidFill>
                <a:effectLst/>
                <a:ea typeface="Times New Roman" panose="02020603050405020304" pitchFamily="18" charset="0"/>
              </a:rPr>
              <a:t>C</a:t>
            </a:r>
            <a:r>
              <a:rPr kumimoji="0" lang="el-GR" b="0" i="0" u="none" strike="noStrike" cap="none" normalizeH="0" baseline="0" dirty="0">
                <a:ln>
                  <a:noFill/>
                </a:ln>
                <a:solidFill>
                  <a:schemeClr val="tx1"/>
                </a:solidFill>
                <a:effectLst/>
                <a:ea typeface="Times New Roman" panose="02020603050405020304" pitchFamily="18" charset="0"/>
              </a:rPr>
              <a:t>). </a:t>
            </a:r>
          </a:p>
          <a:p>
            <a:r>
              <a:rPr lang="el-GR" dirty="0"/>
              <a:t>Το ιδανικό παραμένει πάντα ένα και μοναδικό. Είναι αυτό που πραγματοποιείται με την απόλυτη σύζευξη θεωρίας - πράξης. Η αγαστή συμφωνία μεταξύ θεωρίας και πράξης συνεπάγεται τη διπλή περιφρούρηση του ανθρώπου με το διπλό, αδιαπέραστο τείχος της γνωστικής πείρας και πρακτικής  άσκησης, </a:t>
            </a:r>
            <a:r>
              <a:rPr lang="el-GR" dirty="0" err="1"/>
              <a:t>μιά</a:t>
            </a:r>
            <a:r>
              <a:rPr lang="el-GR" dirty="0"/>
              <a:t> και «</a:t>
            </a:r>
            <a:r>
              <a:rPr lang="el-GR" i="1" dirty="0"/>
              <a:t>ὁ </a:t>
            </a:r>
            <a:r>
              <a:rPr lang="el-GR" i="1" dirty="0" err="1"/>
              <a:t>γὰρ</a:t>
            </a:r>
            <a:r>
              <a:rPr lang="el-GR" i="1" dirty="0"/>
              <a:t> </a:t>
            </a:r>
            <a:r>
              <a:rPr lang="el-GR" i="1" dirty="0" err="1"/>
              <a:t>τῇ</a:t>
            </a:r>
            <a:r>
              <a:rPr lang="el-GR" i="1" dirty="0"/>
              <a:t> πράξει </a:t>
            </a:r>
            <a:r>
              <a:rPr lang="el-GR" i="1" dirty="0" err="1"/>
              <a:t>τὴν</a:t>
            </a:r>
            <a:r>
              <a:rPr lang="el-GR" i="1" dirty="0"/>
              <a:t> </a:t>
            </a:r>
            <a:r>
              <a:rPr lang="el-GR" i="1" dirty="0" err="1"/>
              <a:t>εὐχαριστίαν</a:t>
            </a:r>
            <a:r>
              <a:rPr lang="el-GR" i="1" dirty="0"/>
              <a:t> συνάψας, </a:t>
            </a:r>
            <a:r>
              <a:rPr lang="el-GR" i="1" dirty="0" err="1"/>
              <a:t>ἀπόρθητον</a:t>
            </a:r>
            <a:r>
              <a:rPr lang="el-GR" i="1" dirty="0"/>
              <a:t> </a:t>
            </a:r>
            <a:r>
              <a:rPr lang="el-GR" i="1" dirty="0" err="1"/>
              <a:t>ἕξει</a:t>
            </a:r>
            <a:r>
              <a:rPr lang="el-GR" i="1" dirty="0"/>
              <a:t> </a:t>
            </a:r>
            <a:r>
              <a:rPr lang="el-GR" i="1" dirty="0" err="1"/>
              <a:t>τὸν</a:t>
            </a:r>
            <a:r>
              <a:rPr lang="el-GR" i="1" dirty="0"/>
              <a:t> </a:t>
            </a:r>
            <a:r>
              <a:rPr lang="el-GR" i="1" dirty="0" err="1"/>
              <a:t>θησαυρὸν</a:t>
            </a:r>
            <a:r>
              <a:rPr lang="el-GR" i="1" dirty="0"/>
              <a:t> </a:t>
            </a:r>
            <a:r>
              <a:rPr lang="el-GR" i="1" dirty="0" err="1"/>
              <a:t>τῆς</a:t>
            </a:r>
            <a:r>
              <a:rPr lang="el-GR" i="1" dirty="0"/>
              <a:t> καρδίας </a:t>
            </a:r>
            <a:r>
              <a:rPr lang="el-GR" i="1" dirty="0" err="1"/>
              <a:t>διπλοῦν</a:t>
            </a:r>
            <a:r>
              <a:rPr lang="el-GR" i="1" dirty="0"/>
              <a:t> </a:t>
            </a:r>
            <a:r>
              <a:rPr lang="el-GR" i="1" dirty="0" err="1"/>
              <a:t>κατὰ</a:t>
            </a:r>
            <a:r>
              <a:rPr lang="el-GR" i="1" dirty="0"/>
              <a:t> </a:t>
            </a:r>
            <a:r>
              <a:rPr lang="el-GR" i="1" dirty="0" err="1"/>
              <a:t>τῆς</a:t>
            </a:r>
            <a:r>
              <a:rPr lang="el-GR" i="1" dirty="0"/>
              <a:t> κακίας </a:t>
            </a:r>
            <a:r>
              <a:rPr lang="el-GR" i="1" dirty="0" err="1"/>
              <a:t>πυργώσας</a:t>
            </a:r>
            <a:r>
              <a:rPr lang="el-GR" i="1" dirty="0"/>
              <a:t> </a:t>
            </a:r>
            <a:r>
              <a:rPr lang="el-GR" i="1" dirty="0" err="1"/>
              <a:t>τὸ</a:t>
            </a:r>
            <a:r>
              <a:rPr lang="el-GR" i="1" dirty="0"/>
              <a:t> </a:t>
            </a:r>
            <a:r>
              <a:rPr lang="el-GR" i="1" dirty="0" err="1"/>
              <a:t>τεῖχος</a:t>
            </a:r>
            <a:r>
              <a:rPr lang="el-GR" i="1" dirty="0"/>
              <a:t>.</a:t>
            </a:r>
            <a:r>
              <a:rPr lang="el-GR" b="1" i="1" dirty="0"/>
              <a:t> </a:t>
            </a:r>
            <a:r>
              <a:rPr lang="el-GR" b="1" i="1" u="sng" dirty="0" err="1"/>
              <a:t>Ἐπαινετὸς</a:t>
            </a:r>
            <a:r>
              <a:rPr lang="el-GR" b="1" i="1" u="sng" dirty="0"/>
              <a:t> </a:t>
            </a:r>
            <a:r>
              <a:rPr lang="el-GR" b="1" i="1" u="sng" dirty="0" err="1"/>
              <a:t>οὗτος</a:t>
            </a:r>
            <a:r>
              <a:rPr lang="el-GR" b="1" i="1" u="sng" dirty="0"/>
              <a:t> </a:t>
            </a:r>
            <a:r>
              <a:rPr lang="el-GR" b="1" i="1" u="sng" dirty="0" err="1"/>
              <a:t>ἀνὴρ</a:t>
            </a:r>
            <a:r>
              <a:rPr lang="el-GR" b="1" i="1" u="sng" dirty="0"/>
              <a:t> ὁ </a:t>
            </a:r>
            <a:r>
              <a:rPr lang="el-GR" b="1" i="1" u="sng" dirty="0" err="1"/>
              <a:t>τῇ</a:t>
            </a:r>
            <a:r>
              <a:rPr lang="el-GR" b="1" i="1" u="sng" dirty="0"/>
              <a:t> </a:t>
            </a:r>
            <a:r>
              <a:rPr lang="el-GR" b="1" i="1" u="sng" dirty="0" err="1"/>
              <a:t>πρακτικῇ</a:t>
            </a:r>
            <a:r>
              <a:rPr lang="el-GR" b="1" i="1" u="sng" dirty="0"/>
              <a:t> </a:t>
            </a:r>
            <a:r>
              <a:rPr lang="el-GR" b="1" i="1" u="sng" dirty="0" err="1"/>
              <a:t>τὴν</a:t>
            </a:r>
            <a:r>
              <a:rPr lang="el-GR" b="1" i="1" u="sng" dirty="0"/>
              <a:t> </a:t>
            </a:r>
            <a:r>
              <a:rPr lang="el-GR" b="1" i="1" u="sng" dirty="0" err="1"/>
              <a:t>γνωστικὴν</a:t>
            </a:r>
            <a:r>
              <a:rPr lang="el-GR" b="1" i="1" u="sng" dirty="0"/>
              <a:t> συζεύξας,</a:t>
            </a:r>
            <a:r>
              <a:rPr lang="el-GR" i="1" dirty="0"/>
              <a:t> </a:t>
            </a:r>
            <a:r>
              <a:rPr lang="el-GR" i="1" dirty="0" err="1"/>
              <a:t>ἵνα</a:t>
            </a:r>
            <a:r>
              <a:rPr lang="el-GR" i="1" dirty="0"/>
              <a:t> </a:t>
            </a:r>
            <a:r>
              <a:rPr lang="el-GR" i="1" dirty="0" err="1"/>
              <a:t>ἐξ</a:t>
            </a:r>
            <a:r>
              <a:rPr lang="el-GR" i="1" dirty="0"/>
              <a:t> </a:t>
            </a:r>
            <a:r>
              <a:rPr lang="el-GR" i="1" dirty="0" err="1"/>
              <a:t>ἀμφοτέρων</a:t>
            </a:r>
            <a:r>
              <a:rPr lang="el-GR" i="1" dirty="0"/>
              <a:t> </a:t>
            </a:r>
            <a:r>
              <a:rPr lang="el-GR" i="1" dirty="0" err="1"/>
              <a:t>πηγῶν</a:t>
            </a:r>
            <a:r>
              <a:rPr lang="el-GR" i="1" dirty="0"/>
              <a:t> </a:t>
            </a:r>
            <a:r>
              <a:rPr lang="el-GR" i="1" dirty="0" err="1"/>
              <a:t>τὸ</a:t>
            </a:r>
            <a:r>
              <a:rPr lang="el-GR" i="1" dirty="0"/>
              <a:t> </a:t>
            </a:r>
            <a:r>
              <a:rPr lang="el-GR" i="1" dirty="0" err="1"/>
              <a:t>τῆς</a:t>
            </a:r>
            <a:r>
              <a:rPr lang="el-GR" i="1" dirty="0"/>
              <a:t> </a:t>
            </a:r>
            <a:r>
              <a:rPr lang="el-GR" i="1" dirty="0" err="1"/>
              <a:t>ψυχῆς</a:t>
            </a:r>
            <a:r>
              <a:rPr lang="el-GR" i="1" dirty="0"/>
              <a:t> </a:t>
            </a:r>
            <a:r>
              <a:rPr lang="el-GR" i="1" dirty="0" err="1"/>
              <a:t>χωρίον</a:t>
            </a:r>
            <a:r>
              <a:rPr lang="el-GR" i="1" dirty="0"/>
              <a:t> </a:t>
            </a:r>
            <a:r>
              <a:rPr lang="el-GR" i="1" dirty="0" err="1"/>
              <a:t>ἀρδεύοιτο</a:t>
            </a:r>
            <a:r>
              <a:rPr lang="el-GR" i="1" dirty="0"/>
              <a:t> </a:t>
            </a:r>
            <a:r>
              <a:rPr lang="el-GR" i="1" dirty="0" err="1"/>
              <a:t>πρὸς</a:t>
            </a:r>
            <a:r>
              <a:rPr lang="el-GR" i="1" dirty="0"/>
              <a:t> </a:t>
            </a:r>
            <a:r>
              <a:rPr lang="el-GR" i="1" dirty="0" err="1"/>
              <a:t>τὴν</a:t>
            </a:r>
            <a:r>
              <a:rPr lang="el-GR" i="1" dirty="0"/>
              <a:t> </a:t>
            </a:r>
            <a:r>
              <a:rPr lang="el-GR" i="1" dirty="0" err="1"/>
              <a:t>ἀρετήν</a:t>
            </a:r>
            <a:r>
              <a:rPr lang="el-GR" i="1" dirty="0"/>
              <a:t>· ἡ </a:t>
            </a:r>
            <a:r>
              <a:rPr lang="el-GR" i="1" dirty="0" err="1"/>
              <a:t>γὰρ</a:t>
            </a:r>
            <a:r>
              <a:rPr lang="el-GR" i="1" dirty="0"/>
              <a:t> </a:t>
            </a:r>
            <a:r>
              <a:rPr lang="el-GR" i="1" dirty="0" err="1"/>
              <a:t>γνωστικὴ</a:t>
            </a:r>
            <a:r>
              <a:rPr lang="el-GR" i="1" dirty="0"/>
              <a:t> </a:t>
            </a:r>
            <a:r>
              <a:rPr lang="el-GR" i="1" dirty="0" err="1"/>
              <a:t>πτεροῖ</a:t>
            </a:r>
            <a:r>
              <a:rPr lang="el-GR" i="1" dirty="0"/>
              <a:t> </a:t>
            </a:r>
            <a:r>
              <a:rPr lang="el-GR" i="1" dirty="0" err="1"/>
              <a:t>τὴν</a:t>
            </a:r>
            <a:r>
              <a:rPr lang="el-GR" i="1" dirty="0"/>
              <a:t> </a:t>
            </a:r>
            <a:r>
              <a:rPr lang="el-GR" i="1" dirty="0" err="1"/>
              <a:t>νοερὰν</a:t>
            </a:r>
            <a:r>
              <a:rPr lang="el-GR" i="1" dirty="0"/>
              <a:t> </a:t>
            </a:r>
            <a:r>
              <a:rPr lang="el-GR" i="1" dirty="0" err="1"/>
              <a:t>οὐσίαν</a:t>
            </a:r>
            <a:r>
              <a:rPr lang="el-GR" i="1" dirty="0"/>
              <a:t> </a:t>
            </a:r>
            <a:r>
              <a:rPr lang="el-GR" i="1" dirty="0" err="1"/>
              <a:t>τῇ</a:t>
            </a:r>
            <a:r>
              <a:rPr lang="el-GR" i="1" dirty="0"/>
              <a:t> </a:t>
            </a:r>
            <a:r>
              <a:rPr lang="el-GR" i="1" dirty="0" err="1"/>
              <a:t>τῶν</a:t>
            </a:r>
            <a:r>
              <a:rPr lang="el-GR" i="1" dirty="0"/>
              <a:t> κρειττόνων </a:t>
            </a:r>
            <a:r>
              <a:rPr lang="el-GR" i="1" dirty="0" err="1"/>
              <a:t>θεωρίᾳ</a:t>
            </a:r>
            <a:r>
              <a:rPr lang="el-GR" i="1" dirty="0"/>
              <a:t>, ἡ </a:t>
            </a:r>
            <a:r>
              <a:rPr lang="el-GR" i="1" dirty="0" err="1"/>
              <a:t>δὲ</a:t>
            </a:r>
            <a:r>
              <a:rPr lang="el-GR" i="1" dirty="0"/>
              <a:t> </a:t>
            </a:r>
            <a:r>
              <a:rPr lang="el-GR" i="1" dirty="0" err="1"/>
              <a:t>πρακτικὴ</a:t>
            </a:r>
            <a:r>
              <a:rPr lang="el-GR" i="1" dirty="0"/>
              <a:t> </a:t>
            </a:r>
            <a:r>
              <a:rPr lang="el-GR" i="1" dirty="0" err="1"/>
              <a:t>νεκροῖ</a:t>
            </a:r>
            <a:r>
              <a:rPr lang="el-GR" i="1" dirty="0"/>
              <a:t> </a:t>
            </a:r>
            <a:r>
              <a:rPr lang="el-GR" i="1" dirty="0" err="1"/>
              <a:t>τὰ</a:t>
            </a:r>
            <a:r>
              <a:rPr lang="el-GR" i="1" dirty="0"/>
              <a:t> μέλη </a:t>
            </a:r>
            <a:r>
              <a:rPr lang="el-GR" i="1" dirty="0" err="1"/>
              <a:t>τὰ</a:t>
            </a:r>
            <a:r>
              <a:rPr lang="el-GR" i="1" dirty="0"/>
              <a:t> </a:t>
            </a:r>
            <a:r>
              <a:rPr lang="el-GR" i="1" dirty="0" err="1"/>
              <a:t>ἐπὶ</a:t>
            </a:r>
            <a:r>
              <a:rPr lang="el-GR" i="1" dirty="0"/>
              <a:t> </a:t>
            </a:r>
            <a:r>
              <a:rPr lang="el-GR" i="1" dirty="0" err="1"/>
              <a:t>τῆς</a:t>
            </a:r>
            <a:r>
              <a:rPr lang="el-GR" i="1" dirty="0"/>
              <a:t> </a:t>
            </a:r>
            <a:r>
              <a:rPr lang="el-GR" i="1" dirty="0" err="1"/>
              <a:t>γῆς</a:t>
            </a:r>
            <a:r>
              <a:rPr lang="el-GR" i="1" dirty="0"/>
              <a:t>, </a:t>
            </a:r>
            <a:r>
              <a:rPr lang="el-GR" i="1" dirty="0" err="1"/>
              <a:t>πορνείαν</a:t>
            </a:r>
            <a:r>
              <a:rPr lang="el-GR" i="1" dirty="0"/>
              <a:t>, </a:t>
            </a:r>
            <a:r>
              <a:rPr lang="el-GR" i="1" dirty="0" err="1"/>
              <a:t>ἀκαθαρσίαν</a:t>
            </a:r>
            <a:r>
              <a:rPr lang="el-GR" i="1" dirty="0"/>
              <a:t>, πάθος, </a:t>
            </a:r>
            <a:r>
              <a:rPr lang="el-GR" i="1" dirty="0" err="1"/>
              <a:t>κακίαν</a:t>
            </a:r>
            <a:r>
              <a:rPr lang="el-GR" i="1" dirty="0"/>
              <a:t>, </a:t>
            </a:r>
            <a:r>
              <a:rPr lang="el-GR" i="1" dirty="0" err="1"/>
              <a:t>ἐπιθυμίαν</a:t>
            </a:r>
            <a:r>
              <a:rPr lang="el-GR" i="1" dirty="0"/>
              <a:t> κακήν</a:t>
            </a:r>
            <a:r>
              <a:rPr lang="el-GR" dirty="0"/>
              <a:t>»</a:t>
            </a:r>
            <a:r>
              <a:rPr kumimoji="0" lang="el-GR" b="0" i="0" u="none" strike="noStrike" cap="none" normalizeH="0" baseline="0" dirty="0">
                <a:ln>
                  <a:noFill/>
                </a:ln>
                <a:solidFill>
                  <a:schemeClr val="tx1"/>
                </a:solidFill>
                <a:effectLst/>
              </a:rPr>
              <a:t> (</a:t>
            </a:r>
            <a:r>
              <a:rPr kumimoji="0" lang="el-GR" b="0" i="1" u="none" strike="noStrike" cap="none" normalizeH="0" baseline="0" dirty="0">
                <a:ln>
                  <a:noFill/>
                </a:ln>
                <a:solidFill>
                  <a:schemeClr val="tx1"/>
                </a:solidFill>
                <a:effectLst/>
                <a:ea typeface="Times New Roman" panose="02020603050405020304" pitchFamily="18" charset="0"/>
              </a:rPr>
              <a:t>Λόγος </a:t>
            </a:r>
            <a:r>
              <a:rPr kumimoji="0" lang="el-GR" b="0" i="1" u="none" strike="noStrike" cap="none" normalizeH="0" baseline="0" dirty="0" err="1">
                <a:ln>
                  <a:noFill/>
                </a:ln>
                <a:solidFill>
                  <a:schemeClr val="tx1"/>
                </a:solidFill>
                <a:effectLst/>
                <a:ea typeface="Times New Roman" panose="02020603050405020304" pitchFamily="18" charset="0"/>
              </a:rPr>
              <a:t>πρὸς</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Εὐλόγιον</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μοναχὸν</a:t>
            </a:r>
            <a:r>
              <a:rPr kumimoji="0" lang="el-GR" b="0" i="1" u="none" strike="noStrike" cap="none" normalizeH="0" baseline="0" dirty="0">
                <a:ln>
                  <a:noFill/>
                </a:ln>
                <a:solidFill>
                  <a:schemeClr val="tx1"/>
                </a:solidFill>
                <a:effectLst/>
                <a:ea typeface="Times New Roman" panose="02020603050405020304" pitchFamily="18" charset="0"/>
              </a:rPr>
              <a:t>, </a:t>
            </a:r>
            <a:r>
              <a:rPr kumimoji="0" lang="en-GB" b="0" i="0" u="none" strike="noStrike" cap="none" normalizeH="0" baseline="0" dirty="0">
                <a:ln>
                  <a:noFill/>
                </a:ln>
                <a:solidFill>
                  <a:schemeClr val="tx1"/>
                </a:solidFill>
                <a:effectLst/>
                <a:ea typeface="Times New Roman" panose="02020603050405020304" pitchFamily="18" charset="0"/>
              </a:rPr>
              <a:t>PG</a:t>
            </a:r>
            <a:r>
              <a:rPr kumimoji="0" lang="el-GR" b="0" i="0" u="none" strike="noStrike" cap="none" normalizeH="0" baseline="0" dirty="0">
                <a:ln>
                  <a:noFill/>
                </a:ln>
                <a:solidFill>
                  <a:schemeClr val="tx1"/>
                </a:solidFill>
                <a:effectLst/>
                <a:ea typeface="Times New Roman" panose="02020603050405020304" pitchFamily="18" charset="0"/>
              </a:rPr>
              <a:t> 79, 1112 </a:t>
            </a:r>
            <a:r>
              <a:rPr kumimoji="0" lang="en-GB" b="0" i="0" u="none" strike="noStrike" cap="none" normalizeH="0" baseline="0" dirty="0">
                <a:ln>
                  <a:noFill/>
                </a:ln>
                <a:solidFill>
                  <a:schemeClr val="tx1"/>
                </a:solidFill>
                <a:effectLst/>
                <a:ea typeface="Times New Roman" panose="02020603050405020304" pitchFamily="18" charset="0"/>
              </a:rPr>
              <a:t>D</a:t>
            </a:r>
            <a:r>
              <a:rPr kumimoji="0" lang="el-GR" b="0" i="0" u="none" strike="noStrike" cap="none" normalizeH="0" baseline="0" dirty="0">
                <a:ln>
                  <a:noFill/>
                </a:ln>
                <a:solidFill>
                  <a:schemeClr val="tx1"/>
                </a:solidFill>
                <a:effectLst/>
                <a:ea typeface="Times New Roman" panose="02020603050405020304" pitchFamily="18" charset="0"/>
              </a:rPr>
              <a:t> - 1113 </a:t>
            </a:r>
            <a:r>
              <a:rPr kumimoji="0" lang="en-GB" b="0" i="0" u="none" strike="noStrike" cap="none" normalizeH="0" baseline="0" dirty="0">
                <a:ln>
                  <a:noFill/>
                </a:ln>
                <a:solidFill>
                  <a:schemeClr val="tx1"/>
                </a:solidFill>
                <a:effectLst/>
                <a:ea typeface="Times New Roman" panose="02020603050405020304" pitchFamily="18" charset="0"/>
              </a:rPr>
              <a:t>A</a:t>
            </a:r>
            <a:r>
              <a:rPr kumimoji="0" lang="el-GR" b="0" i="0" u="none" strike="noStrike" cap="none" normalizeH="0" baseline="0" dirty="0">
                <a:ln>
                  <a:noFill/>
                </a:ln>
                <a:solidFill>
                  <a:schemeClr val="tx1"/>
                </a:solidFill>
                <a:effectLst/>
                <a:ea typeface="Times New Roman" panose="02020603050405020304" pitchFamily="18" charset="0"/>
              </a:rPr>
              <a:t>).</a:t>
            </a:r>
            <a:r>
              <a:rPr kumimoji="0" lang="el-GR" b="0" i="0" u="none" strike="noStrike" cap="none" normalizeH="0" baseline="0" dirty="0">
                <a:ln>
                  <a:noFill/>
                </a:ln>
                <a:solidFill>
                  <a:schemeClr val="tx1"/>
                </a:solidFill>
                <a:effectLst/>
              </a:rPr>
              <a:t> </a:t>
            </a:r>
          </a:p>
          <a:p>
            <a:pPr lvl="0"/>
            <a:endParaRPr kumimoji="0" lang="el-GR" b="0" i="0" u="none" strike="noStrike" cap="none" normalizeH="0" baseline="0" dirty="0">
              <a:ln>
                <a:noFill/>
              </a:ln>
              <a:solidFill>
                <a:schemeClr val="tx1"/>
              </a:solidFill>
              <a:effectLst/>
            </a:endParaRPr>
          </a:p>
          <a:p>
            <a:endParaRPr lang="el-GR" dirty="0"/>
          </a:p>
        </p:txBody>
      </p:sp>
      <p:sp>
        <p:nvSpPr>
          <p:cNvPr id="7" name="Rectangle 4"/>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872434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030310"/>
          </a:xfrm>
        </p:spPr>
        <p:txBody>
          <a:bodyPr>
            <a:normAutofit fontScale="90000"/>
          </a:bodyPr>
          <a:lstStyle/>
          <a:p>
            <a:pPr algn="ctr"/>
            <a:r>
              <a:rPr lang="el-GR" dirty="0"/>
              <a:t>Η ΠΡΑΓΜΑΤΙΚΟΤΗΤΑ </a:t>
            </a:r>
            <a:br>
              <a:rPr lang="el-GR" dirty="0"/>
            </a:br>
            <a:r>
              <a:rPr lang="el-GR" dirty="0"/>
              <a:t>ΤΗΣ ΑΛΛΗΛΟΠΕΡΙΧΩΡΗΣΗΣ ΤΩΝ ΒΑΘΜΙΔΩΝ</a:t>
            </a:r>
          </a:p>
        </p:txBody>
      </p:sp>
      <p:sp>
        <p:nvSpPr>
          <p:cNvPr id="3" name="Θέση περιεχομένου 2"/>
          <p:cNvSpPr>
            <a:spLocks noGrp="1"/>
          </p:cNvSpPr>
          <p:nvPr>
            <p:ph idx="1"/>
          </p:nvPr>
        </p:nvSpPr>
        <p:spPr>
          <a:xfrm>
            <a:off x="0" y="901522"/>
            <a:ext cx="12192000" cy="5956478"/>
          </a:xfrm>
        </p:spPr>
        <p:txBody>
          <a:bodyPr>
            <a:normAutofit lnSpcReduction="10000"/>
          </a:bodyPr>
          <a:lstStyle/>
          <a:p>
            <a:r>
              <a:rPr lang="el-GR" dirty="0"/>
              <a:t>Η διάσπαση θεωρίας και πράξης όχι μόνο προκαλεί ρήγμα στις προστατευτικές ασπίδες της πνευματικής περιφρούρησης του ανθρώπου, αλλά προκαλεί και τη δίκη της θείας κρίσης: «</a:t>
            </a:r>
            <a:r>
              <a:rPr lang="el-GR" i="1" dirty="0" err="1"/>
              <a:t>μὴ</a:t>
            </a:r>
            <a:r>
              <a:rPr lang="el-GR" i="1" dirty="0"/>
              <a:t> </a:t>
            </a:r>
            <a:r>
              <a:rPr lang="el-GR" i="1" dirty="0" err="1"/>
              <a:t>ἀπαναίνου</a:t>
            </a:r>
            <a:r>
              <a:rPr lang="el-GR" i="1" dirty="0"/>
              <a:t> νουθετούμενος, </a:t>
            </a:r>
            <a:r>
              <a:rPr lang="el-GR" i="1" dirty="0" err="1"/>
              <a:t>κἄν</a:t>
            </a:r>
            <a:r>
              <a:rPr lang="el-GR" i="1" dirty="0"/>
              <a:t> γνωστικός </a:t>
            </a:r>
            <a:r>
              <a:rPr lang="el-GR" i="1" dirty="0" err="1"/>
              <a:t>ὑπάρχῃς</a:t>
            </a:r>
            <a:r>
              <a:rPr lang="el-GR" i="1" dirty="0"/>
              <a:t>· </a:t>
            </a:r>
            <a:r>
              <a:rPr lang="el-GR" i="1" dirty="0" err="1"/>
              <a:t>ἐν</a:t>
            </a:r>
            <a:r>
              <a:rPr lang="el-GR" i="1" dirty="0"/>
              <a:t> </a:t>
            </a:r>
            <a:r>
              <a:rPr lang="el-GR" i="1" dirty="0" err="1"/>
              <a:t>γὰρ</a:t>
            </a:r>
            <a:r>
              <a:rPr lang="el-GR" i="1" dirty="0"/>
              <a:t> </a:t>
            </a:r>
            <a:r>
              <a:rPr lang="el-GR" i="1" dirty="0" err="1"/>
              <a:t>τὸ</a:t>
            </a:r>
            <a:r>
              <a:rPr lang="el-GR" i="1" dirty="0"/>
              <a:t> </a:t>
            </a:r>
            <a:r>
              <a:rPr lang="el-GR" i="1" dirty="0" err="1"/>
              <a:t>πρακτικὸν</a:t>
            </a:r>
            <a:r>
              <a:rPr lang="el-GR" i="1" dirty="0"/>
              <a:t> </a:t>
            </a:r>
            <a:r>
              <a:rPr lang="el-GR" i="1" dirty="0" err="1"/>
              <a:t>τῆς</a:t>
            </a:r>
            <a:r>
              <a:rPr lang="el-GR" i="1" dirty="0"/>
              <a:t> </a:t>
            </a:r>
            <a:r>
              <a:rPr lang="el-GR" i="1" dirty="0" err="1"/>
              <a:t>γνωστικῆς</a:t>
            </a:r>
            <a:r>
              <a:rPr lang="el-GR" i="1" dirty="0"/>
              <a:t> </a:t>
            </a:r>
            <a:r>
              <a:rPr lang="el-GR" i="1" dirty="0" err="1"/>
              <a:t>ἀποζευχθῇ</a:t>
            </a:r>
            <a:r>
              <a:rPr lang="el-GR" i="1" dirty="0"/>
              <a:t>, χρεία </a:t>
            </a:r>
            <a:r>
              <a:rPr lang="el-GR" i="1" dirty="0" err="1"/>
              <a:t>τοῦ</a:t>
            </a:r>
            <a:r>
              <a:rPr lang="el-GR" i="1" dirty="0"/>
              <a:t> ζευγνύοντος </a:t>
            </a:r>
            <a:r>
              <a:rPr lang="el-GR" i="1" dirty="0" err="1"/>
              <a:t>τὴν</a:t>
            </a:r>
            <a:r>
              <a:rPr lang="el-GR" i="1" dirty="0"/>
              <a:t> </a:t>
            </a:r>
            <a:r>
              <a:rPr lang="el-GR" i="1" dirty="0" err="1"/>
              <a:t>ὁποτέρων</a:t>
            </a:r>
            <a:r>
              <a:rPr lang="el-GR" i="1" dirty="0"/>
              <a:t> </a:t>
            </a:r>
            <a:r>
              <a:rPr lang="el-GR" i="1" dirty="0" err="1"/>
              <a:t>τῶν</a:t>
            </a:r>
            <a:r>
              <a:rPr lang="el-GR" i="1" dirty="0"/>
              <a:t> </a:t>
            </a:r>
            <a:r>
              <a:rPr lang="el-GR" i="1" dirty="0" err="1"/>
              <a:t>ἀρετῶν</a:t>
            </a:r>
            <a:r>
              <a:rPr lang="el-GR" i="1" dirty="0"/>
              <a:t> </a:t>
            </a:r>
            <a:r>
              <a:rPr lang="el-GR" i="1" dirty="0" err="1"/>
              <a:t>ἁρμονίαν</a:t>
            </a:r>
            <a:r>
              <a:rPr lang="el-GR" i="1" dirty="0"/>
              <a:t> </a:t>
            </a:r>
            <a:r>
              <a:rPr lang="el-GR" i="1" dirty="0" err="1"/>
              <a:t>τῇ</a:t>
            </a:r>
            <a:r>
              <a:rPr lang="el-GR" i="1" dirty="0"/>
              <a:t> </a:t>
            </a:r>
            <a:r>
              <a:rPr lang="el-GR" i="1" dirty="0" err="1"/>
              <a:t>φρικτῇ</a:t>
            </a:r>
            <a:r>
              <a:rPr lang="el-GR" i="1" dirty="0"/>
              <a:t> </a:t>
            </a:r>
            <a:r>
              <a:rPr lang="el-GR" i="1" dirty="0" err="1"/>
              <a:t>τῆς</a:t>
            </a:r>
            <a:r>
              <a:rPr lang="el-GR" i="1" dirty="0"/>
              <a:t> κρίσεως </a:t>
            </a:r>
            <a:r>
              <a:rPr lang="el-GR" i="1" dirty="0" err="1"/>
              <a:t>δίκῃ</a:t>
            </a:r>
            <a:r>
              <a:rPr lang="el-GR" dirty="0"/>
              <a:t>» (</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el-GR" i="1" dirty="0"/>
              <a:t>,</a:t>
            </a:r>
            <a:r>
              <a:rPr lang="el-GR" dirty="0"/>
              <a:t> </a:t>
            </a:r>
            <a:r>
              <a:rPr lang="en-GB" dirty="0"/>
              <a:t>PG</a:t>
            </a:r>
            <a:r>
              <a:rPr lang="el-GR" dirty="0"/>
              <a:t> 79, 1113 Β).</a:t>
            </a:r>
          </a:p>
          <a:p>
            <a:r>
              <a:rPr lang="el-GR" dirty="0"/>
              <a:t>Η άρρηκτη σχέση πράξης και γνώσης επιβεβαιώνεται και από την άμεση σύνδεση μεταξύ θεωρητικής διδαχής και έμπρακτης βίωσης της κηρυγματικής δράσης, από τη στιγμή που τονίζεται: "</a:t>
            </a:r>
            <a:r>
              <a:rPr lang="el-GR" i="1" dirty="0" err="1"/>
              <a:t>Λόγῳ</a:t>
            </a:r>
            <a:r>
              <a:rPr lang="el-GR" i="1" dirty="0"/>
              <a:t> </a:t>
            </a:r>
            <a:r>
              <a:rPr lang="el-GR" i="1" dirty="0" err="1"/>
              <a:t>μὲν</a:t>
            </a:r>
            <a:r>
              <a:rPr lang="el-GR" i="1" dirty="0"/>
              <a:t> </a:t>
            </a:r>
            <a:r>
              <a:rPr lang="el-GR" i="1" dirty="0" err="1"/>
              <a:t>τὴν</a:t>
            </a:r>
            <a:r>
              <a:rPr lang="el-GR" i="1" dirty="0"/>
              <a:t> </a:t>
            </a:r>
            <a:r>
              <a:rPr lang="el-GR" i="1" dirty="0" err="1"/>
              <a:t>ἀρετὴν</a:t>
            </a:r>
            <a:r>
              <a:rPr lang="el-GR" i="1" dirty="0"/>
              <a:t> δίδασκε, </a:t>
            </a:r>
            <a:r>
              <a:rPr lang="el-GR" i="1" dirty="0" err="1"/>
              <a:t>ἔργῳ</a:t>
            </a:r>
            <a:r>
              <a:rPr lang="el-GR" i="1" dirty="0"/>
              <a:t> </a:t>
            </a:r>
            <a:r>
              <a:rPr lang="el-GR" i="1" dirty="0" err="1"/>
              <a:t>δὲ</a:t>
            </a:r>
            <a:r>
              <a:rPr lang="el-GR" i="1" dirty="0"/>
              <a:t> </a:t>
            </a:r>
            <a:r>
              <a:rPr lang="el-GR" i="1" dirty="0" err="1"/>
              <a:t>αὐτὴν</a:t>
            </a:r>
            <a:r>
              <a:rPr lang="el-GR" i="1" dirty="0"/>
              <a:t> κήρυττε</a:t>
            </a:r>
            <a:r>
              <a:rPr lang="el-GR" dirty="0"/>
              <a:t>" (</a:t>
            </a:r>
            <a:r>
              <a:rPr lang="el-GR" i="1" dirty="0"/>
              <a:t>Παραινέσεις </a:t>
            </a:r>
            <a:r>
              <a:rPr lang="el-GR" i="1" dirty="0" err="1"/>
              <a:t>πρὸς</a:t>
            </a:r>
            <a:r>
              <a:rPr lang="el-GR" i="1" dirty="0"/>
              <a:t> Μοναχούς,</a:t>
            </a:r>
            <a:r>
              <a:rPr lang="el-GR" dirty="0"/>
              <a:t> </a:t>
            </a:r>
            <a:r>
              <a:rPr lang="en-GB" dirty="0"/>
              <a:t>PG</a:t>
            </a:r>
            <a:r>
              <a:rPr lang="el-GR" dirty="0"/>
              <a:t> 79, 1249 </a:t>
            </a:r>
            <a:r>
              <a:rPr lang="en-GB" dirty="0"/>
              <a:t>D</a:t>
            </a:r>
            <a:r>
              <a:rPr lang="el-GR" dirty="0"/>
              <a:t>).</a:t>
            </a:r>
          </a:p>
          <a:p>
            <a:r>
              <a:rPr lang="el-GR" dirty="0"/>
              <a:t>Η πραγματική δύναμη που διαθέτουν οι χριστιανοί είναι η δύναμη των έργων και όχι των λόγων: «</a:t>
            </a:r>
            <a:r>
              <a:rPr lang="el-GR" i="1" dirty="0" err="1"/>
              <a:t>ἤττω</a:t>
            </a:r>
            <a:r>
              <a:rPr lang="el-GR" i="1" dirty="0"/>
              <a:t> σου </a:t>
            </a:r>
            <a:r>
              <a:rPr lang="el-GR" i="1" dirty="0" err="1"/>
              <a:t>τῶν</a:t>
            </a:r>
            <a:r>
              <a:rPr lang="el-GR" i="1" dirty="0"/>
              <a:t> </a:t>
            </a:r>
            <a:r>
              <a:rPr lang="el-GR" i="1" dirty="0" err="1"/>
              <a:t>λογισμῶν</a:t>
            </a:r>
            <a:r>
              <a:rPr lang="el-GR" i="1" dirty="0"/>
              <a:t> ἡ δύναμις </a:t>
            </a:r>
            <a:r>
              <a:rPr lang="el-GR" i="1" dirty="0" err="1"/>
              <a:t>τὰ</a:t>
            </a:r>
            <a:r>
              <a:rPr lang="el-GR" i="1" dirty="0"/>
              <a:t> </a:t>
            </a:r>
            <a:r>
              <a:rPr lang="el-GR" i="1" dirty="0" err="1"/>
              <a:t>ἔργα</a:t>
            </a:r>
            <a:r>
              <a:rPr lang="el-GR" i="1" dirty="0"/>
              <a:t>, </a:t>
            </a:r>
            <a:r>
              <a:rPr lang="el-GR" b="1" i="1" dirty="0" err="1"/>
              <a:t>τὰ</a:t>
            </a:r>
            <a:r>
              <a:rPr lang="el-GR" b="1" i="1" dirty="0"/>
              <a:t> </a:t>
            </a:r>
            <a:r>
              <a:rPr lang="el-GR" b="1" i="1" dirty="0" err="1"/>
              <a:t>γὰρ</a:t>
            </a:r>
            <a:r>
              <a:rPr lang="el-GR" b="1" i="1" dirty="0"/>
              <a:t> πρακτέα </a:t>
            </a:r>
            <a:r>
              <a:rPr lang="el-GR" b="1" i="1" dirty="0" err="1"/>
              <a:t>τῶν</a:t>
            </a:r>
            <a:r>
              <a:rPr lang="el-GR" b="1" i="1" dirty="0"/>
              <a:t> </a:t>
            </a:r>
            <a:r>
              <a:rPr lang="el-GR" b="1" i="1" dirty="0" err="1"/>
              <a:t>λεκτέων</a:t>
            </a:r>
            <a:r>
              <a:rPr lang="el-GR" b="1" i="1" dirty="0"/>
              <a:t> </a:t>
            </a:r>
            <a:r>
              <a:rPr lang="el-GR" b="1" i="1" dirty="0" err="1"/>
              <a:t>ἐστὶ</a:t>
            </a:r>
            <a:r>
              <a:rPr lang="el-GR" b="1" i="1" dirty="0"/>
              <a:t> </a:t>
            </a:r>
            <a:r>
              <a:rPr lang="el-GR" b="1" i="1" dirty="0" err="1"/>
              <a:t>φιλοσοφώτερα</a:t>
            </a:r>
            <a:r>
              <a:rPr lang="el-GR" b="1" i="1" dirty="0"/>
              <a:t>, </a:t>
            </a:r>
            <a:r>
              <a:rPr lang="el-GR" b="1" i="1" dirty="0" err="1"/>
              <a:t>καθάπερ</a:t>
            </a:r>
            <a:r>
              <a:rPr lang="el-GR" b="1" i="1" dirty="0"/>
              <a:t> </a:t>
            </a:r>
            <a:r>
              <a:rPr lang="el-GR" b="1" i="1" dirty="0" err="1"/>
              <a:t>καὶ</a:t>
            </a:r>
            <a:r>
              <a:rPr lang="el-GR" b="1" i="1" dirty="0"/>
              <a:t> </a:t>
            </a:r>
            <a:r>
              <a:rPr lang="el-GR" b="1" i="1" dirty="0" err="1"/>
              <a:t>ἐπιπονώτερα</a:t>
            </a:r>
            <a:r>
              <a:rPr lang="el-GR" i="1" dirty="0"/>
              <a:t>· πράξεως παρούσης </a:t>
            </a:r>
            <a:r>
              <a:rPr lang="el-GR" i="1" dirty="0" err="1"/>
              <a:t>ὥσπερ</a:t>
            </a:r>
            <a:r>
              <a:rPr lang="el-GR" i="1" dirty="0"/>
              <a:t> </a:t>
            </a:r>
            <a:r>
              <a:rPr lang="el-GR" i="1" dirty="0" err="1"/>
              <a:t>οἱ</a:t>
            </a:r>
            <a:r>
              <a:rPr lang="el-GR" i="1" dirty="0"/>
              <a:t> λόγοι </a:t>
            </a:r>
            <a:r>
              <a:rPr lang="el-GR" i="1" dirty="0" err="1"/>
              <a:t>ἐξαστράπτουσι</a:t>
            </a:r>
            <a:r>
              <a:rPr lang="el-GR" i="1" dirty="0"/>
              <a:t>, </a:t>
            </a:r>
            <a:r>
              <a:rPr lang="el-GR" i="1" dirty="0" err="1"/>
              <a:t>ἔργων</a:t>
            </a:r>
            <a:r>
              <a:rPr lang="el-GR" i="1" dirty="0"/>
              <a:t> </a:t>
            </a:r>
            <a:r>
              <a:rPr lang="el-GR" i="1" dirty="0" err="1"/>
              <a:t>δὲ</a:t>
            </a:r>
            <a:r>
              <a:rPr lang="el-GR" i="1" dirty="0"/>
              <a:t> </a:t>
            </a:r>
            <a:r>
              <a:rPr lang="el-GR" i="1" dirty="0" err="1"/>
              <a:t>μὴ</a:t>
            </a:r>
            <a:r>
              <a:rPr lang="el-GR" i="1" dirty="0"/>
              <a:t> παρόντων, </a:t>
            </a:r>
            <a:r>
              <a:rPr lang="el-GR" i="1" dirty="0" err="1"/>
              <a:t>οἱ</a:t>
            </a:r>
            <a:r>
              <a:rPr lang="el-GR" i="1" dirty="0"/>
              <a:t> λόγοι </a:t>
            </a:r>
            <a:r>
              <a:rPr lang="el-GR" i="1" dirty="0" err="1"/>
              <a:t>τῶν</a:t>
            </a:r>
            <a:r>
              <a:rPr lang="el-GR" i="1" dirty="0"/>
              <a:t> </a:t>
            </a:r>
            <a:r>
              <a:rPr lang="el-GR" i="1" dirty="0" err="1"/>
              <a:t>ἔργων</a:t>
            </a:r>
            <a:r>
              <a:rPr lang="el-GR" i="1" dirty="0"/>
              <a:t> δύναμιν </a:t>
            </a:r>
            <a:r>
              <a:rPr lang="el-GR" i="1" dirty="0" err="1"/>
              <a:t>οὐκ</a:t>
            </a:r>
            <a:r>
              <a:rPr lang="el-GR" i="1" dirty="0"/>
              <a:t> </a:t>
            </a:r>
            <a:r>
              <a:rPr lang="el-GR" i="1" dirty="0" err="1"/>
              <a:t>ἀστράπτουσι</a:t>
            </a:r>
            <a:r>
              <a:rPr lang="el-GR" dirty="0"/>
              <a:t>» (</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el-GR" i="1" dirty="0"/>
              <a:t>,</a:t>
            </a:r>
            <a:r>
              <a:rPr lang="el-GR" dirty="0"/>
              <a:t> </a:t>
            </a:r>
            <a:r>
              <a:rPr lang="en-GB" dirty="0"/>
              <a:t>PG</a:t>
            </a:r>
            <a:r>
              <a:rPr lang="el-GR" dirty="0"/>
              <a:t> 79, 1125 </a:t>
            </a:r>
            <a:r>
              <a:rPr lang="en-GB" dirty="0"/>
              <a:t>BC</a:t>
            </a:r>
            <a:r>
              <a:rPr lang="el-GR" dirty="0"/>
              <a:t>).</a:t>
            </a:r>
          </a:p>
          <a:p>
            <a:endParaRPr lang="el-GR" dirty="0"/>
          </a:p>
          <a:p>
            <a:endParaRPr lang="el-GR" dirty="0"/>
          </a:p>
          <a:p>
            <a:endParaRPr lang="el-GR" dirty="0"/>
          </a:p>
        </p:txBody>
      </p:sp>
    </p:spTree>
    <p:extLst>
      <p:ext uri="{BB962C8B-B14F-4D97-AF65-F5344CB8AC3E}">
        <p14:creationId xmlns:p14="http://schemas.microsoft.com/office/powerpoint/2010/main" val="739113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53037"/>
          </a:xfrm>
        </p:spPr>
        <p:txBody>
          <a:bodyPr>
            <a:normAutofit/>
          </a:bodyPr>
          <a:lstStyle/>
          <a:p>
            <a:pPr algn="ctr"/>
            <a:r>
              <a:rPr lang="el-GR" dirty="0"/>
              <a:t>ΘΕΩΡΙΑ ΚΑΙ ΠΡΑΞΗ</a:t>
            </a:r>
          </a:p>
        </p:txBody>
      </p:sp>
      <p:sp>
        <p:nvSpPr>
          <p:cNvPr id="3" name="Θέση περιεχομένου 2"/>
          <p:cNvSpPr>
            <a:spLocks noGrp="1"/>
          </p:cNvSpPr>
          <p:nvPr>
            <p:ph idx="1"/>
          </p:nvPr>
        </p:nvSpPr>
        <p:spPr>
          <a:xfrm>
            <a:off x="838200" y="1313645"/>
            <a:ext cx="10515600" cy="4863318"/>
          </a:xfrm>
        </p:spPr>
        <p:txBody>
          <a:bodyPr/>
          <a:lstStyle/>
          <a:p>
            <a:r>
              <a:rPr lang="el-GR" dirty="0"/>
              <a:t>Είναι λειτουργίες του ανθρώπινου πνεύματος.</a:t>
            </a:r>
          </a:p>
          <a:p>
            <a:r>
              <a:rPr lang="el-GR" dirty="0"/>
              <a:t>Η θεωρία είναι </a:t>
            </a:r>
            <a:r>
              <a:rPr lang="el-GR" u="sng" dirty="0"/>
              <a:t>η αφαιρετική λειτουργία που φτιάχνει το γενικό σχέδιο</a:t>
            </a:r>
            <a:r>
              <a:rPr lang="el-GR" dirty="0"/>
              <a:t> ή τη γενική εικόνα της πραγματικότητας, που μπορούν να αντικατασταθούν με τα πιο αφηρημένα σύμβολα.</a:t>
            </a:r>
          </a:p>
          <a:p>
            <a:r>
              <a:rPr lang="el-GR" dirty="0"/>
              <a:t>Η πράξη απεναντίας είναι </a:t>
            </a:r>
            <a:r>
              <a:rPr lang="el-GR" u="sng" dirty="0"/>
              <a:t>λειτουργία γνωστική, αλλά δραστική, περιγραφική και αναλυτική</a:t>
            </a:r>
            <a:r>
              <a:rPr lang="el-GR" dirty="0"/>
              <a:t> σε ολοένα και πιο στενά όρια πραγματικοτήτων.</a:t>
            </a:r>
          </a:p>
          <a:p>
            <a:r>
              <a:rPr lang="el-GR" dirty="0"/>
              <a:t>Η σχέση θεωρία και πράξης είναι οργανική, γι’ αυτό και όσο </a:t>
            </a:r>
            <a:r>
              <a:rPr lang="el-GR" b="1" dirty="0"/>
              <a:t>θεωρητικότερες συλλήψεις</a:t>
            </a:r>
            <a:r>
              <a:rPr lang="el-GR" dirty="0"/>
              <a:t> υπάρχουν, τόσο </a:t>
            </a:r>
            <a:r>
              <a:rPr lang="el-GR" b="1" dirty="0"/>
              <a:t>πιο γόνιμα και πολύπλοκα αποτελέσματα πραγματώνονται</a:t>
            </a:r>
            <a:r>
              <a:rPr lang="el-GR" dirty="0"/>
              <a:t>.</a:t>
            </a:r>
          </a:p>
          <a:p>
            <a:endParaRPr lang="el-GR" dirty="0"/>
          </a:p>
        </p:txBody>
      </p:sp>
    </p:spTree>
    <p:extLst>
      <p:ext uri="{BB962C8B-B14F-4D97-AF65-F5344CB8AC3E}">
        <p14:creationId xmlns:p14="http://schemas.microsoft.com/office/powerpoint/2010/main" val="3590728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120462"/>
          </a:xfrm>
        </p:spPr>
        <p:txBody>
          <a:bodyPr>
            <a:normAutofit fontScale="90000"/>
          </a:bodyPr>
          <a:lstStyle/>
          <a:p>
            <a:pPr algn="ctr"/>
            <a:r>
              <a:rPr lang="el-GR" dirty="0"/>
              <a:t>ΘΕΩΡΙΑ ΚΑΙ ΠΡΑΞΗ</a:t>
            </a:r>
            <a:br>
              <a:rPr lang="el-GR" dirty="0"/>
            </a:br>
            <a:r>
              <a:rPr lang="el-GR" dirty="0"/>
              <a:t>ΣΤΗΝ ΑΡΧΑΙΑ ΕΛΛΗΝΙΚΗ ΦΙΛΟΣΟΦΙΑ</a:t>
            </a:r>
          </a:p>
        </p:txBody>
      </p:sp>
      <p:sp>
        <p:nvSpPr>
          <p:cNvPr id="3" name="Θέση περιεχομένου 2"/>
          <p:cNvSpPr>
            <a:spLocks noGrp="1"/>
          </p:cNvSpPr>
          <p:nvPr>
            <p:ph idx="1"/>
          </p:nvPr>
        </p:nvSpPr>
        <p:spPr>
          <a:xfrm>
            <a:off x="838200" y="1622738"/>
            <a:ext cx="10515600" cy="4914833"/>
          </a:xfrm>
        </p:spPr>
        <p:txBody>
          <a:bodyPr/>
          <a:lstStyle/>
          <a:p>
            <a:pPr>
              <a:lnSpc>
                <a:spcPct val="80000"/>
              </a:lnSpc>
            </a:pPr>
            <a:r>
              <a:rPr lang="el-GR" dirty="0"/>
              <a:t>Θεωρία και πράξη συνδυάζονταν κατά άριστο και αρμονικό τρόπο.</a:t>
            </a:r>
          </a:p>
          <a:p>
            <a:pPr>
              <a:lnSpc>
                <a:spcPct val="80000"/>
              </a:lnSpc>
            </a:pPr>
            <a:r>
              <a:rPr lang="el-GR" dirty="0"/>
              <a:t>Ο Αριστοτέλης στο έργο του </a:t>
            </a:r>
            <a:r>
              <a:rPr lang="el-GR" b="1" i="1" dirty="0"/>
              <a:t>Μετά τα φυσικά</a:t>
            </a:r>
            <a:r>
              <a:rPr lang="el-GR" dirty="0"/>
              <a:t>, υποστηρίζει με έμφαση ότι </a:t>
            </a:r>
            <a:r>
              <a:rPr lang="el-GR" b="1" dirty="0"/>
              <a:t>οι ίδιες οι αισθήσεις έχουν καταρχήν τον προορισμό να ικανοποιούν θεωρητικές ανάγκες του ανθρώπου</a:t>
            </a:r>
            <a:r>
              <a:rPr lang="el-GR" dirty="0"/>
              <a:t>. Παράδειγμα τα μάτια μας: δεν τα έχουμε μόνο για να κάνουμε τις συγκεκριμένες πράξεις αλλά κυρίως για να βλέπουμε και να μαθαίνουμε. Γι’ αυτό υπάρχει και η «</a:t>
            </a:r>
            <a:r>
              <a:rPr lang="el-GR" dirty="0" err="1"/>
              <a:t>αγάπηση</a:t>
            </a:r>
            <a:r>
              <a:rPr lang="el-GR" dirty="0"/>
              <a:t>» των αισθήσεων.</a:t>
            </a:r>
          </a:p>
          <a:p>
            <a:pPr>
              <a:lnSpc>
                <a:spcPct val="80000"/>
              </a:lnSpc>
            </a:pPr>
            <a:r>
              <a:rPr lang="el-GR" dirty="0"/>
              <a:t>Ο άνθρωπος δεν φιλοσόφησε «</a:t>
            </a:r>
            <a:r>
              <a:rPr lang="el-GR" i="1" dirty="0" err="1"/>
              <a:t>χρήσεώς</a:t>
            </a:r>
            <a:r>
              <a:rPr lang="el-GR" i="1" dirty="0"/>
              <a:t> τινός </a:t>
            </a:r>
            <a:r>
              <a:rPr lang="el-GR" i="1" dirty="0" err="1"/>
              <a:t>ἓνεκεν</a:t>
            </a:r>
            <a:r>
              <a:rPr lang="el-GR" dirty="0"/>
              <a:t>», αλλά μονάχα για να μάθει τον κόσμο που τον περιβάλλει.</a:t>
            </a:r>
          </a:p>
          <a:p>
            <a:pPr>
              <a:lnSpc>
                <a:spcPct val="80000"/>
              </a:lnSpc>
            </a:pPr>
            <a:r>
              <a:rPr lang="el-GR" dirty="0"/>
              <a:t>Συνεπώς επειδή </a:t>
            </a:r>
            <a:r>
              <a:rPr lang="el-GR" b="1" dirty="0"/>
              <a:t>η θεωρία</a:t>
            </a:r>
            <a:r>
              <a:rPr lang="el-GR" dirty="0"/>
              <a:t> γεννάει και τροφοδοτεί τις πράξεις, </a:t>
            </a:r>
            <a:r>
              <a:rPr lang="el-GR" b="1" dirty="0"/>
              <a:t>είναι το πιο πολύτιμο από όλα τα πράγματα.</a:t>
            </a:r>
          </a:p>
          <a:p>
            <a:endParaRPr lang="el-GR" dirty="0"/>
          </a:p>
        </p:txBody>
      </p:sp>
    </p:spTree>
    <p:extLst>
      <p:ext uri="{BB962C8B-B14F-4D97-AF65-F5344CB8AC3E}">
        <p14:creationId xmlns:p14="http://schemas.microsoft.com/office/powerpoint/2010/main" val="3513233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59099"/>
          </a:xfrm>
        </p:spPr>
        <p:txBody>
          <a:bodyPr>
            <a:normAutofit fontScale="90000"/>
          </a:bodyPr>
          <a:lstStyle/>
          <a:p>
            <a:pPr algn="ctr"/>
            <a:r>
              <a:rPr lang="el-GR" dirty="0"/>
              <a:t>ΘΕΩΡΙΑ ΚΑΙ ΠΡΑΞΗ</a:t>
            </a:r>
            <a:br>
              <a:rPr lang="el-GR" dirty="0"/>
            </a:br>
            <a:r>
              <a:rPr lang="el-GR" dirty="0"/>
              <a:t>ΣΤΗ ΒΥΖΑΝΤΙΝΗ ΘΕΟΛΟΓΙΑ</a:t>
            </a:r>
          </a:p>
        </p:txBody>
      </p:sp>
      <p:sp>
        <p:nvSpPr>
          <p:cNvPr id="3" name="Θέση περιεχομένου 2"/>
          <p:cNvSpPr>
            <a:spLocks noGrp="1"/>
          </p:cNvSpPr>
          <p:nvPr>
            <p:ph idx="1"/>
          </p:nvPr>
        </p:nvSpPr>
        <p:spPr/>
        <p:txBody>
          <a:bodyPr/>
          <a:lstStyle/>
          <a:p>
            <a:r>
              <a:rPr lang="el-GR" dirty="0"/>
              <a:t>Η βυζαντινή θεολογία αποδέχτηκε και μετέπλασε την αρχαία ελληνική γνωσιολογία. Θεωρία και πράξη ζευγαρώνουν στη σχέση των κτιστών όντων με την άκτιστη πραγματικότητα.</a:t>
            </a:r>
          </a:p>
          <a:p>
            <a:r>
              <a:rPr lang="el-GR" dirty="0"/>
              <a:t>Ο άνθρωπος μετέχει στην </a:t>
            </a:r>
            <a:r>
              <a:rPr lang="el-GR" b="1" dirty="0">
                <a:solidFill>
                  <a:srgbClr val="FF0000"/>
                </a:solidFill>
              </a:rPr>
              <a:t>αλήθεια</a:t>
            </a:r>
            <a:r>
              <a:rPr lang="el-GR" dirty="0"/>
              <a:t> του Θεού και αυτή η αλήθεια είναι και </a:t>
            </a:r>
            <a:r>
              <a:rPr lang="el-GR" b="1" dirty="0">
                <a:solidFill>
                  <a:srgbClr val="FF0000"/>
                </a:solidFill>
              </a:rPr>
              <a:t>αγαθότητα</a:t>
            </a:r>
            <a:r>
              <a:rPr lang="el-GR" dirty="0"/>
              <a:t>, είναι ο ίδιος ο Θεός. </a:t>
            </a:r>
          </a:p>
          <a:p>
            <a:r>
              <a:rPr lang="el-GR" u="sng" dirty="0"/>
              <a:t>Αλήθεια</a:t>
            </a:r>
            <a:r>
              <a:rPr lang="el-GR" dirty="0"/>
              <a:t> και </a:t>
            </a:r>
            <a:r>
              <a:rPr lang="el-GR" u="sng" dirty="0"/>
              <a:t>αγαθότητα</a:t>
            </a:r>
            <a:r>
              <a:rPr lang="el-GR" dirty="0"/>
              <a:t> είναι ο Θεός, και ο άνθρωπος αυξάνεται και τελειώνεται μόνο κατά μέθεξη στην αλήθεια και αγαθότητα. Γι’ αυτό είναι και θεωρητικός και πρακτικός.</a:t>
            </a:r>
          </a:p>
        </p:txBody>
      </p:sp>
    </p:spTree>
    <p:extLst>
      <p:ext uri="{BB962C8B-B14F-4D97-AF65-F5344CB8AC3E}">
        <p14:creationId xmlns:p14="http://schemas.microsoft.com/office/powerpoint/2010/main" val="4220391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75952" y="1"/>
            <a:ext cx="10515600" cy="1275008"/>
          </a:xfrm>
        </p:spPr>
        <p:txBody>
          <a:bodyPr>
            <a:normAutofit fontScale="90000"/>
          </a:bodyPr>
          <a:lstStyle/>
          <a:p>
            <a:pPr algn="ctr"/>
            <a:r>
              <a:rPr lang="el-GR" dirty="0"/>
              <a:t>Η ΔΟΜΗ ΤΟΥ ΑΝΘΡΩΠΟΥ ΕΙΝΑΙ </a:t>
            </a:r>
            <a:br>
              <a:rPr lang="el-GR" dirty="0"/>
            </a:br>
            <a:r>
              <a:rPr lang="el-GR" dirty="0"/>
              <a:t>ΚΑΙ ΘΕΩΡΗΤΙΚΗ ΚΑΙ ΠΡΑΚΤΙΚΗ  </a:t>
            </a:r>
          </a:p>
        </p:txBody>
      </p:sp>
      <p:sp>
        <p:nvSpPr>
          <p:cNvPr id="3" name="Θέση περιεχομένου 2"/>
          <p:cNvSpPr>
            <a:spLocks noGrp="1"/>
          </p:cNvSpPr>
          <p:nvPr>
            <p:ph idx="1"/>
          </p:nvPr>
        </p:nvSpPr>
        <p:spPr>
          <a:xfrm>
            <a:off x="321972" y="1493950"/>
            <a:ext cx="11423560" cy="5364050"/>
          </a:xfrm>
        </p:spPr>
        <p:txBody>
          <a:bodyPr>
            <a:normAutofit/>
          </a:bodyPr>
          <a:lstStyle/>
          <a:p>
            <a:r>
              <a:rPr lang="el-GR" dirty="0"/>
              <a:t>Την παρακάτω περιγραφή μας τη δίνει ο </a:t>
            </a:r>
            <a:r>
              <a:rPr lang="el-GR" b="1" dirty="0"/>
              <a:t>Μάξιμος ο Ομολογητής.</a:t>
            </a:r>
          </a:p>
          <a:p>
            <a:r>
              <a:rPr lang="el-GR" dirty="0"/>
              <a:t>Η </a:t>
            </a:r>
            <a:r>
              <a:rPr lang="el-GR" b="1" dirty="0"/>
              <a:t>θεωρητική λειτουργία</a:t>
            </a:r>
            <a:r>
              <a:rPr lang="el-GR" dirty="0"/>
              <a:t> είναι μια κίνηση ως νους, σοφία, θεωρία, γνώση και </a:t>
            </a:r>
            <a:r>
              <a:rPr lang="el-GR" dirty="0" err="1"/>
              <a:t>άληστη</a:t>
            </a:r>
            <a:r>
              <a:rPr lang="el-GR" dirty="0"/>
              <a:t> γνώση.</a:t>
            </a:r>
          </a:p>
          <a:p>
            <a:r>
              <a:rPr lang="el-GR" dirty="0"/>
              <a:t>Η </a:t>
            </a:r>
            <a:r>
              <a:rPr lang="el-GR" b="1" dirty="0"/>
              <a:t>πρακτική λειτουργία</a:t>
            </a:r>
            <a:r>
              <a:rPr lang="el-GR" dirty="0"/>
              <a:t> είναι μια κίνηση ως λόγος, φρόνηση, πράξη, αρετή και πίστη. </a:t>
            </a:r>
          </a:p>
          <a:p>
            <a:r>
              <a:rPr lang="el-GR" dirty="0"/>
              <a:t>Έτσι </a:t>
            </a:r>
            <a:r>
              <a:rPr lang="el-GR" b="1" dirty="0">
                <a:solidFill>
                  <a:srgbClr val="A50021"/>
                </a:solidFill>
              </a:rPr>
              <a:t>γίνονται πέντε ζευγάρια στην ενότητα της θεωρητικής και πρακτικής λειτουργίας</a:t>
            </a:r>
            <a:r>
              <a:rPr lang="el-GR" dirty="0"/>
              <a:t>, όταν ο άνθρωπος μετέχει στην αλήθεια και στην αγαθότητα, ως </a:t>
            </a:r>
            <a:r>
              <a:rPr lang="el-GR" b="1" u="sng" dirty="0">
                <a:solidFill>
                  <a:srgbClr val="A50021"/>
                </a:solidFill>
              </a:rPr>
              <a:t>νους-λόγος</a:t>
            </a:r>
            <a:r>
              <a:rPr lang="el-GR" dirty="0"/>
              <a:t>, </a:t>
            </a:r>
            <a:r>
              <a:rPr lang="el-GR" b="1" u="sng" dirty="0">
                <a:solidFill>
                  <a:srgbClr val="A50021"/>
                </a:solidFill>
              </a:rPr>
              <a:t>σοφία-φρόνηση</a:t>
            </a:r>
            <a:r>
              <a:rPr lang="el-GR" dirty="0"/>
              <a:t>, </a:t>
            </a:r>
            <a:r>
              <a:rPr lang="el-GR" b="1" u="sng" dirty="0">
                <a:solidFill>
                  <a:srgbClr val="A50021"/>
                </a:solidFill>
              </a:rPr>
              <a:t>θεωρία-πράξη</a:t>
            </a:r>
            <a:r>
              <a:rPr lang="el-GR" dirty="0"/>
              <a:t>, </a:t>
            </a:r>
            <a:r>
              <a:rPr lang="el-GR" b="1" u="sng" dirty="0">
                <a:solidFill>
                  <a:srgbClr val="A50021"/>
                </a:solidFill>
              </a:rPr>
              <a:t>γνώση-αρετή</a:t>
            </a:r>
            <a:r>
              <a:rPr lang="el-GR" dirty="0"/>
              <a:t>,</a:t>
            </a:r>
            <a:r>
              <a:rPr lang="el-GR" b="1" u="sng" dirty="0">
                <a:solidFill>
                  <a:srgbClr val="A50021"/>
                </a:solidFill>
              </a:rPr>
              <a:t> </a:t>
            </a:r>
            <a:r>
              <a:rPr lang="el-GR" b="1" u="sng" dirty="0" err="1">
                <a:solidFill>
                  <a:srgbClr val="A50021"/>
                </a:solidFill>
              </a:rPr>
              <a:t>άληστη</a:t>
            </a:r>
            <a:r>
              <a:rPr lang="el-GR" dirty="0"/>
              <a:t> </a:t>
            </a:r>
            <a:r>
              <a:rPr lang="el-GR" b="1" u="sng" dirty="0">
                <a:solidFill>
                  <a:srgbClr val="A50021"/>
                </a:solidFill>
              </a:rPr>
              <a:t>γνώση-πίστη</a:t>
            </a:r>
            <a:r>
              <a:rPr lang="el-GR" dirty="0"/>
              <a:t>.</a:t>
            </a:r>
          </a:p>
          <a:p>
            <a:r>
              <a:rPr lang="el-GR" dirty="0"/>
              <a:t>Αυτό σημαίνει ότι ο άνθρωπος είναι ον που γνωρίζει και αυτή η γνώση είναι ενεργητική, δραστική και ποιητική.</a:t>
            </a:r>
          </a:p>
        </p:txBody>
      </p:sp>
    </p:spTree>
    <p:extLst>
      <p:ext uri="{BB962C8B-B14F-4D97-AF65-F5344CB8AC3E}">
        <p14:creationId xmlns:p14="http://schemas.microsoft.com/office/powerpoint/2010/main" val="1939005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1" y="0"/>
            <a:ext cx="10515600" cy="1197735"/>
          </a:xfrm>
        </p:spPr>
        <p:txBody>
          <a:bodyPr/>
          <a:lstStyle/>
          <a:p>
            <a:pPr algn="ctr"/>
            <a:r>
              <a:rPr lang="el-GR" dirty="0"/>
              <a:t>ΑΡΡΗΚΤΗ ΣΧΕΣΗ ΓΝΩΣΗΣ-ΠΡΑΞΗΣ  </a:t>
            </a:r>
          </a:p>
        </p:txBody>
      </p:sp>
      <p:sp>
        <p:nvSpPr>
          <p:cNvPr id="3" name="Θέση περιεχομένου 2"/>
          <p:cNvSpPr>
            <a:spLocks noGrp="1"/>
          </p:cNvSpPr>
          <p:nvPr>
            <p:ph idx="1"/>
          </p:nvPr>
        </p:nvSpPr>
        <p:spPr>
          <a:xfrm>
            <a:off x="1" y="1403797"/>
            <a:ext cx="12192000" cy="5454203"/>
          </a:xfrm>
        </p:spPr>
        <p:txBody>
          <a:bodyPr>
            <a:normAutofit/>
          </a:bodyPr>
          <a:lstStyle/>
          <a:p>
            <a:pPr>
              <a:lnSpc>
                <a:spcPct val="80000"/>
              </a:lnSpc>
            </a:pPr>
            <a:r>
              <a:rPr lang="el-GR" dirty="0"/>
              <a:t>Γνώση άπρακτη είναι απλώς </a:t>
            </a:r>
            <a:r>
              <a:rPr lang="el-GR" u="sng" dirty="0"/>
              <a:t>φαντασία</a:t>
            </a:r>
            <a:r>
              <a:rPr lang="el-GR" dirty="0"/>
              <a:t>, και πράξη αλόγιστη είναι </a:t>
            </a:r>
            <a:r>
              <a:rPr lang="el-GR" u="sng" dirty="0"/>
              <a:t>άψυχο είδωλο</a:t>
            </a:r>
            <a:r>
              <a:rPr lang="el-GR" dirty="0"/>
              <a:t>.</a:t>
            </a:r>
          </a:p>
          <a:p>
            <a:pPr>
              <a:lnSpc>
                <a:spcPct val="80000"/>
              </a:lnSpc>
            </a:pPr>
            <a:r>
              <a:rPr lang="el-GR" dirty="0"/>
              <a:t>Μόνο στην </a:t>
            </a:r>
            <a:r>
              <a:rPr lang="el-GR" b="1" dirty="0"/>
              <a:t>έμπρακτη γνώση </a:t>
            </a:r>
            <a:r>
              <a:rPr lang="el-GR" dirty="0"/>
              <a:t>εντοπίζει κανείς πραγματικότητα, και μονάχα στην </a:t>
            </a:r>
            <a:r>
              <a:rPr lang="el-GR" b="1" dirty="0"/>
              <a:t>ελλόγιμη πράξη </a:t>
            </a:r>
            <a:r>
              <a:rPr lang="el-GR" dirty="0"/>
              <a:t>υπάρχει ψυχή σ’ αυτή την πραγματικότητα.</a:t>
            </a:r>
          </a:p>
          <a:p>
            <a:pPr>
              <a:lnSpc>
                <a:spcPct val="80000"/>
              </a:lnSpc>
            </a:pPr>
            <a:r>
              <a:rPr lang="el-GR" dirty="0"/>
              <a:t>Η προτεραιότητα δεν έχει καμία επίπτωση στην οργανική ενότητα. </a:t>
            </a:r>
          </a:p>
          <a:p>
            <a:pPr>
              <a:lnSpc>
                <a:spcPct val="80000"/>
              </a:lnSpc>
            </a:pPr>
            <a:r>
              <a:rPr lang="el-GR" dirty="0"/>
              <a:t>Οι «</a:t>
            </a:r>
            <a:r>
              <a:rPr lang="el-GR" i="1" dirty="0" err="1"/>
              <a:t>λογιώτεροι</a:t>
            </a:r>
            <a:r>
              <a:rPr lang="el-GR" dirty="0"/>
              <a:t>» έχουν προβάδισμα τη θεωρία, ενώ οι «</a:t>
            </a:r>
            <a:r>
              <a:rPr lang="el-GR" i="1" dirty="0" err="1"/>
              <a:t>ἀγροικότεροι</a:t>
            </a:r>
            <a:r>
              <a:rPr lang="el-GR" dirty="0"/>
              <a:t>» την πράξη. Ωστόσο και στους δύο θεωρία και πράξη «</a:t>
            </a:r>
            <a:r>
              <a:rPr lang="el-GR" i="1" dirty="0"/>
              <a:t>καταλήγουν </a:t>
            </a:r>
            <a:r>
              <a:rPr lang="el-GR" i="1" dirty="0" err="1"/>
              <a:t>εἰς</a:t>
            </a:r>
            <a:r>
              <a:rPr lang="el-GR" i="1" dirty="0"/>
              <a:t> </a:t>
            </a:r>
            <a:r>
              <a:rPr lang="el-GR" i="1" dirty="0" err="1"/>
              <a:t>ἓν</a:t>
            </a:r>
            <a:r>
              <a:rPr lang="el-GR" i="1" dirty="0"/>
              <a:t> τέλος χρηστόν</a:t>
            </a:r>
            <a:r>
              <a:rPr lang="el-GR" dirty="0"/>
              <a:t>».</a:t>
            </a:r>
          </a:p>
          <a:p>
            <a:pPr>
              <a:lnSpc>
                <a:spcPct val="80000"/>
              </a:lnSpc>
            </a:pPr>
            <a:r>
              <a:rPr lang="el-GR" dirty="0"/>
              <a:t>Στη θεολογία εναρμονίζονται</a:t>
            </a:r>
            <a:r>
              <a:rPr lang="el-GR" b="1" dirty="0"/>
              <a:t> κτίση </a:t>
            </a:r>
            <a:r>
              <a:rPr lang="el-GR" dirty="0"/>
              <a:t>και </a:t>
            </a:r>
            <a:r>
              <a:rPr lang="el-GR" b="1" dirty="0"/>
              <a:t>τελείωση της κτίσης</a:t>
            </a:r>
            <a:r>
              <a:rPr lang="el-GR" dirty="0"/>
              <a:t> σε μια πορεία γνωστική και πρακτική. Η διάσπαση θα σήμαινε διακοπή της τελείωσης. Πρόκειται για τον διαρκή κίνδυνο του μηδενισμού της δημιουργίας, τον οποίο κάθε στιγμή τον παραμερίζει η ζωοποιός ενέργεια του άκτιστου όντος.</a:t>
            </a:r>
          </a:p>
          <a:p>
            <a:endParaRPr lang="el-GR" dirty="0"/>
          </a:p>
        </p:txBody>
      </p:sp>
    </p:spTree>
    <p:extLst>
      <p:ext uri="{BB962C8B-B14F-4D97-AF65-F5344CB8AC3E}">
        <p14:creationId xmlns:p14="http://schemas.microsoft.com/office/powerpoint/2010/main" val="1431438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667406-F2D6-DE95-46AF-E2CA537B2FF8}"/>
              </a:ext>
            </a:extLst>
          </p:cNvPr>
          <p:cNvSpPr>
            <a:spLocks noGrp="1"/>
          </p:cNvSpPr>
          <p:nvPr>
            <p:ph type="title"/>
          </p:nvPr>
        </p:nvSpPr>
        <p:spPr>
          <a:xfrm>
            <a:off x="12700" y="18256"/>
            <a:ext cx="12179300" cy="662782"/>
          </a:xfrm>
        </p:spPr>
        <p:txBody>
          <a:bodyPr>
            <a:normAutofit fontScale="90000"/>
          </a:bodyPr>
          <a:lstStyle/>
          <a:p>
            <a:pPr algn="ctr"/>
            <a:r>
              <a:rPr lang="el-GR" dirty="0"/>
              <a:t>ΟΙ ΒΑΘΜΙΔΕΣ ΤΗΣ ΠΝΕΥΜΑΤΙΚΗΣ ΠΡΟΟΔΟΥ</a:t>
            </a:r>
          </a:p>
        </p:txBody>
      </p:sp>
      <p:sp>
        <p:nvSpPr>
          <p:cNvPr id="3" name="Θέση περιεχομένου 2">
            <a:extLst>
              <a:ext uri="{FF2B5EF4-FFF2-40B4-BE49-F238E27FC236}">
                <a16:creationId xmlns:a16="http://schemas.microsoft.com/office/drawing/2014/main" id="{C41C7574-CEAD-327B-EF1A-0B6C14D7DF55}"/>
              </a:ext>
            </a:extLst>
          </p:cNvPr>
          <p:cNvSpPr>
            <a:spLocks noGrp="1"/>
          </p:cNvSpPr>
          <p:nvPr>
            <p:ph idx="1"/>
          </p:nvPr>
        </p:nvSpPr>
        <p:spPr>
          <a:xfrm>
            <a:off x="12700" y="546100"/>
            <a:ext cx="12179300" cy="6311900"/>
          </a:xfrm>
        </p:spPr>
        <p:txBody>
          <a:bodyPr>
            <a:normAutofit fontScale="92500" lnSpcReduction="20000"/>
          </a:bodyPr>
          <a:lstStyle/>
          <a:p>
            <a:r>
              <a:rPr lang="el-GR" dirty="0"/>
              <a:t>Η διάκριση ανάμεσα στην πράξη και στη θεωρία, που εισήγαγαν στην χριστιανική σκέψη ο </a:t>
            </a:r>
            <a:r>
              <a:rPr lang="el-GR" u="sng" dirty="0"/>
              <a:t>Κλήμης ο Αλεξανδρείας </a:t>
            </a:r>
            <a:r>
              <a:rPr lang="el-GR" dirty="0"/>
              <a:t>και ο </a:t>
            </a:r>
            <a:r>
              <a:rPr lang="el-GR" u="sng" dirty="0"/>
              <a:t>Ωριγένης</a:t>
            </a:r>
            <a:r>
              <a:rPr lang="el-GR" dirty="0"/>
              <a:t>, αναπτύχθηκε πληρέστερα από τους </a:t>
            </a:r>
            <a:r>
              <a:rPr lang="el-GR" b="1" dirty="0"/>
              <a:t>καππαδόκες Πατέρες</a:t>
            </a:r>
            <a:r>
              <a:rPr lang="el-GR" dirty="0"/>
              <a:t>. </a:t>
            </a:r>
          </a:p>
          <a:p>
            <a:r>
              <a:rPr lang="el-GR" dirty="0"/>
              <a:t>Στη συνέχεια </a:t>
            </a:r>
            <a:r>
              <a:rPr lang="el-GR" b="1" dirty="0"/>
              <a:t>ο Ευάγριος Ποντικός </a:t>
            </a:r>
            <a:r>
              <a:rPr lang="el-GR" dirty="0"/>
              <a:t>διαφοροποίησε τη διδασκαλία αυτή και διέκρινε τρεις διαδοχικές βαθμίδες, που νοούνται με αξιολογική ιεραρχία, οι οποίες τελικά επικράτησαν στη γλώσσα της θεολογίας. Ο Ευάγριος διατήρησε βέβαια την παλιά παράδοση σχετικά με τον πρακτικό και τον θεωρητικό βίο, αλλά διέκρινε στον θεωρητικό βίο δύο φάσεις. </a:t>
            </a:r>
          </a:p>
          <a:p>
            <a:r>
              <a:rPr lang="el-GR" dirty="0"/>
              <a:t>Έτσι, η </a:t>
            </a:r>
            <a:r>
              <a:rPr lang="el-GR" u="sng" dirty="0"/>
              <a:t>πρακτική</a:t>
            </a:r>
            <a:r>
              <a:rPr lang="el-GR" dirty="0"/>
              <a:t> έχει στόχο την απάθεια με την κάθαρση από την αμαρτία. Στη συνέχεια ακολουθεί η θεωρία ή θεωρητική γνώση ή γνωστική, που διακρίνει δύο βαθμίδες, τη </a:t>
            </a:r>
            <a:r>
              <a:rPr lang="el-GR" u="sng" dirty="0"/>
              <a:t>φυσική</a:t>
            </a:r>
            <a:r>
              <a:rPr lang="el-GR" dirty="0"/>
              <a:t> θεωρία και την </a:t>
            </a:r>
            <a:r>
              <a:rPr lang="el-GR" dirty="0" err="1"/>
              <a:t>ανώτερή</a:t>
            </a:r>
            <a:r>
              <a:rPr lang="el-GR" dirty="0"/>
              <a:t> της τη </a:t>
            </a:r>
            <a:r>
              <a:rPr lang="el-GR" u="sng" dirty="0"/>
              <a:t>θεολογία</a:t>
            </a:r>
            <a:r>
              <a:rPr lang="el-GR" dirty="0"/>
              <a:t>. Φυσική θεωρία είναι η γνώση των δημιουργημάτων του Θεού, η γνώση δηλαδή που σχετίζεται με τον Λόγο του Θεού και η αποκόλληση της ψυχής από τη δημιουργία για να συναντήσει τον Θεό. Ακολουθεί η ανώτερη βαθμίδα, η θεολογία, δηλαδή η κατά το δυνατόν ένωση του ανθρώπου με τον Θεό.</a:t>
            </a:r>
          </a:p>
          <a:p>
            <a:r>
              <a:rPr lang="el-GR" dirty="0"/>
              <a:t>Μολονότι από τον Ευάγριο και εξής επικράτησε τελικά η διάκριση της πνευματικής προόδου σε τρεις βαθμίδες, δεν λησμονήθηκε η παλιά διμερής διαίρεση. Έτσι, παρατηρείται μερικές φορές σύγχυση στη χρήση της σχετικής ορολογίας. Σύγχυση υπάρχει κυρίως στη σημασία του όρου «φυσική θεωρία», ενώ οι υπόλοιπες δύο βαθμίδες συμπίπτουν σε πολλά σημεία με την πρακτική και θεωρητική και δεν παρουσιάζουν μεγάλες δυσκολίες. </a:t>
            </a:r>
          </a:p>
          <a:p>
            <a:endParaRPr lang="el-GR" dirty="0"/>
          </a:p>
        </p:txBody>
      </p:sp>
    </p:spTree>
    <p:extLst>
      <p:ext uri="{BB962C8B-B14F-4D97-AF65-F5344CB8AC3E}">
        <p14:creationId xmlns:p14="http://schemas.microsoft.com/office/powerpoint/2010/main" val="359778006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484</TotalTime>
  <Words>5623</Words>
  <Application>Microsoft Office PowerPoint</Application>
  <PresentationFormat>Ευρεία οθόνη</PresentationFormat>
  <Paragraphs>156</Paragraphs>
  <Slides>31</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31</vt:i4>
      </vt:variant>
    </vt:vector>
  </HeadingPairs>
  <TitlesOfParts>
    <vt:vector size="37" baseType="lpstr">
      <vt:lpstr>Arial</vt:lpstr>
      <vt:lpstr>Calibri</vt:lpstr>
      <vt:lpstr>Calibri Light</vt:lpstr>
      <vt:lpstr>Times New Roman</vt:lpstr>
      <vt:lpstr>Wingdings</vt:lpstr>
      <vt:lpstr>Θέμα του Office</vt:lpstr>
      <vt:lpstr>ΑΓΙΟΛΟΓΙΑ ΕΟΡΤΟΛΟΓΙΑ ΕΝΟΤΗΤΑ 4Η  ΤΕΛΕΙΩΣΗ ΤΗΣ ΑΓΙΟΤΗΤΑΣ ΟΙ ΒΑΘΜΙΔΕΣ ΤΗΣ ΠΝΕΥΜΑΤΙΚΗΣ ΠΡΟΟΔΟΥ Από τα βιβλία του Δημητρίου Γ. Τσάμη ΑΓΙΟΛΟΓΙΑ ΤΗΣ ΟΡΘΟΔΟΞΗΣ ΕΚΚΛΗΣΙΑΣ, ΕΚΔΟΣΕΙΣ Π. ΠΟΥΡΝΑΡΑ, ΘΕΣΣΑΛΟΝΙΚΗ 1999, σσ. 163-167 και της Μαρίας Καράμπελια, Εμπειρική βίωση της θείας γνώσης, Θεσσαλονίκη 2013, Εκδόσεις Αντ. Σταμούλη, σσ. 225-260 </vt:lpstr>
      <vt:lpstr>ΟΙ ΒΑΘΜΙΔΕΣ ΤΗΣ ΠΝΕΥΜΑΤΙΚΗΣ ΠΡΟΟΔΟΥ</vt:lpstr>
      <vt:lpstr>ΟΙ ΒΑΘΜΙΔΕΣ ΤΗΣ ΠΝΕΥΜΑΤΙΚΗΣ ΠΡΟΟΔΟΥ</vt:lpstr>
      <vt:lpstr>ΘΕΩΡΙΑ ΚΑΙ ΠΡΑΞΗ</vt:lpstr>
      <vt:lpstr>ΘΕΩΡΙΑ ΚΑΙ ΠΡΑΞΗ ΣΤΗΝ ΑΡΧΑΙΑ ΕΛΛΗΝΙΚΗ ΦΙΛΟΣΟΦΙΑ</vt:lpstr>
      <vt:lpstr>ΘΕΩΡΙΑ ΚΑΙ ΠΡΑΞΗ ΣΤΗ ΒΥΖΑΝΤΙΝΗ ΘΕΟΛΟΓΙΑ</vt:lpstr>
      <vt:lpstr>Η ΔΟΜΗ ΤΟΥ ΑΝΘΡΩΠΟΥ ΕΙΝΑΙ  ΚΑΙ ΘΕΩΡΗΤΙΚΗ ΚΑΙ ΠΡΑΚΤΙΚΗ  </vt:lpstr>
      <vt:lpstr>ΑΡΡΗΚΤΗ ΣΧΕΣΗ ΓΝΩΣΗΣ-ΠΡΑΞΗΣ  </vt:lpstr>
      <vt:lpstr>ΟΙ ΒΑΘΜΙΔΕΣ ΤΗΣ ΠΝΕΥΜΑΤΙΚΗΣ ΠΡΟΟΔΟΥ</vt:lpstr>
      <vt:lpstr>Η ΣΥΜΒΟΛΗ ΤΗΣ ΕΥΑΓΡΙΑΝΗΣ ΘΕΟΛΟΓΙΑΣ  ΣΤΗΝ ΚΑΘΙΕΡΩΣΗ ΤΩΝ ΒΑΘΜΙΔΩΝ</vt:lpstr>
      <vt:lpstr>Η ΣΥΜΒΟΛΗ ΤΗΣ ΕΥΑΓΡΙΑΝΗΣ ΘΕΟΛΟΓΙΑΣ  ΣΤΗΝ ΚΑΘΙΕΡΩΣΗ ΤΩΝ ΒΑΘΜΙΔΩΝ</vt:lpstr>
      <vt:lpstr>Η ΣΥΜΒΟΛΗ ΤΗΣ ΕΥΑΓΡΙΑΝΗΣ ΘΕΟΛΟΓΙΑΣ  ΣΤΗΝ ΚΑΘΙΕΡΩΣΗ ΤΩΝ ΒΑΘΜΙΔΩΝ</vt:lpstr>
      <vt:lpstr>Η ΣΥΜΒΟΛΗ ΤΗΣ ΕΥΑΓΡΙΑΝΗΣ ΘΕΟΛΟΓΙΑΣ  ΣΤΗΝ ΚΑΘΙΕΡΩΣΗ ΤΩΝ ΒΑΘΜΙΔΩΝ</vt:lpstr>
      <vt:lpstr>Η ΣΥΜΒΟΛΗ ΤΗΣ ΕΥΑΓΡΙΑΝΗΣ ΘΕΟΛΟΓΙΑΣ  ΣΤΗΝ ΚΑΘΙΕΡΩΣΗ ΤΩΝ ΒΑΘΜΙΔΩΝ</vt:lpstr>
      <vt:lpstr>Η ΣΥΜΒΟΛΗ ΤΗΣ ΕΥΑΓΡΙΑΝΗΣ ΘΕΟΛΟΓΙΑΣ  ΣΤΗΝ ΚΑΘΙΕΡΩΣΗ ΤΩΝ ΒΑΘΜΙΔΩΝ</vt:lpstr>
      <vt:lpstr>Η ΣΥΜΒΟΛΗ ΤΗΣ ΕΥΑΓΡΙΑΝΗΣ ΘΕΟΛΟΓΙΑΣ  ΣΤΗΝ ΚΑΘΙΕΡΩΣΗ ΤΩΝ ΒΑΘΜΙΔΩΝ</vt:lpstr>
      <vt:lpstr>Η ΣΥΜΒΟΛΗ ΤΗΣ ΕΥΑΓΡΙΑΝΗΣ ΘΕΟΛΟΓΙΑΣ  ΣΤΗΝ ΚΑΘΙΕΡΩΣΗ ΤΩΝ ΒΑΘΜΙΔΩΝ</vt:lpstr>
      <vt:lpstr>Η ΣΥΜΒΟΛΗ ΤΗΣ ΕΥΑΓΡΙΑΝΗΣ ΘΕΟΛΟΓΙΑΣ  ΣΤΗΝ ΚΑΘΙΕΡΩΣΗ ΤΩΝ ΒΑΘΜΙΔΩΝ</vt:lpstr>
      <vt:lpstr>Η ΣΥΜΒΟΛΗ ΤΗΣ ΕΥΑΓΡΙΑΝΗΣ ΘΕΟΛΟΓΙΑΣ  ΣΤΗΝ ΚΑΘΙΕΡΩΣΗ ΤΩΝ ΒΑΘΜΙΔΩΝ</vt:lpstr>
      <vt:lpstr>Η ΣΥΜΒΟΛΗ ΤΗΣ ΕΥΑΓΡΙΑΝΗΣ ΘΕΟΛΟΓΙΑΣ  ΣΤΗΝ ΚΑΘΙΕΡΩΣΗ ΤΩΝ ΒΑΘΜΙΔΩΝ</vt:lpstr>
      <vt:lpstr>ΟΙ ΒΑΘΜΙΔΕΣ ΤΗΣ ΠΝΕΥΜΑΤΙΚΗΣ ΠΡΟΟΔΟΥ</vt:lpstr>
      <vt:lpstr>ΟΙ ΒΑΘΜΙΔΕΣ ΤΗΣ ΠΝΕΥΜΑΤΙΚΗΣ ΠΡΟΟΔΟΥ</vt:lpstr>
      <vt:lpstr>ΟΙ ΒΑΘΜΙΔΕΣ ΤΗΣ ΠΝΕΥΜΑΤΙΚΗΣ ΠΡΟΟΔΟΥ</vt:lpstr>
      <vt:lpstr>ΠΡΟΫΠΟΘΕΣΕΙΣ ΠΝΕΥΜΑΤΙΚΗΣ ΖΩΗΣ</vt:lpstr>
      <vt:lpstr>Η ΕΝΝΟΙΑ ΤΗΣ ΚΛΙΜΑΚΑΣ</vt:lpstr>
      <vt:lpstr>Η ΕΝΝΟΙΑ ΤΗΣ ΚΛΙΜΑΚΑΣ</vt:lpstr>
      <vt:lpstr>Η ΠΡΑΓΜΑΤΙΚΟΤΗΤΑ  ΤΗΣ ΑΛΛΗΛΟΠΕΡΙΧΩΡΗΣΗΣ ΤΩΝ ΒΑΘΜΙΔΩΝ</vt:lpstr>
      <vt:lpstr>Η ΠΡΑΓΜΑΤΙΚΟΤΗΤΑ  ΤΗΣ ΑΛΛΗΛΟΠΕΡΙΧΩΡΗΣΗΣ ΤΩΝ ΒΑΘΜΙΔΩΝ</vt:lpstr>
      <vt:lpstr>Η ΠΡΑΓΜΑΤΙΚΟΤΗΤΑ  ΤΗΣ ΑΛΛΗΛΟΠΕΡΙΧΩΡΗΣΗΣ ΤΩΝ ΒΑΘΜΙΔΩΝ</vt:lpstr>
      <vt:lpstr>Η ΠΡΑΓΜΑΤΙΚΟΤΗΤΑ  ΤΗΣ ΑΛΛΗΛΟΠΕΡΙΧΩΡΗΣΗΣ ΤΩΝ ΒΑΘΜΙΔΩΝ</vt:lpstr>
      <vt:lpstr>Η ΠΡΑΓΜΑΤΙΚΟΤΗΤΑ  ΤΗΣ ΑΛΛΗΛΟΠΕΡΙΧΩΡΗΣΗΣ ΤΩΝ ΒΑΘΜΙΔΩΝ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ΑΓΙΟΛΟΓΙΑ ΕΟΡΤΟΛΟΓΙΑ ΕΝΟΤΗΤΑ 4Η  ΤΕΛΕΙΩΣΗ ΤΗΣ ΑΓΙΟΤΗΤΑΣ Από το βιβλίο του Δημητρίου Γ. Τσάμη ΑΓΙΟΛΟΓΙΑ ΤΗΣ ΟΡΘΟΔΟΞΗΣ ΕΚΚΛΗΣΙΑΣ ΕΚΔΟΣΕΙΣ Π. ΠΟΥΡΝΑΡΑ, ΘΕΣΣΑΛΟΝΙΚΗ 1999,  σσ. 163-176</dc:title>
  <dc:creator>MARIA KARAMPELIA</dc:creator>
  <cp:lastModifiedBy>MARIA KARAMPELIA</cp:lastModifiedBy>
  <cp:revision>27</cp:revision>
  <dcterms:created xsi:type="dcterms:W3CDTF">2022-12-02T10:36:46Z</dcterms:created>
  <dcterms:modified xsi:type="dcterms:W3CDTF">2024-10-22T11:38:53Z</dcterms:modified>
</cp:coreProperties>
</file>