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50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322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241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20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260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222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927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1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108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164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379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6F9AF-685D-455E-BDD0-37590972D45C}" type="datetimeFigureOut">
              <a:rPr lang="el-GR" smtClean="0"/>
              <a:t>2/5/2020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DDC8-5918-480A-8664-FEC0BA5A482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033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22413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1.14 Grammar for reading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108012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Imperatives; time phrases with present and past</a:t>
            </a:r>
            <a:endParaRPr lang="el-GR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Time Expressions in English - English Study 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45024"/>
            <a:ext cx="705678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14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Students should be able to:</a:t>
            </a:r>
          </a:p>
          <a:p>
            <a:pPr marL="0" indent="0">
              <a:buNone/>
            </a:pPr>
            <a:r>
              <a:rPr lang="en-US" dirty="0" smtClean="0"/>
              <a:t>1. Show understanding of </a:t>
            </a:r>
            <a:r>
              <a:rPr lang="en-US" b="1" dirty="0" smtClean="0"/>
              <a:t>imperative forms used 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for advice in information leaflets</a:t>
            </a:r>
            <a:r>
              <a:rPr lang="en-US" dirty="0" smtClean="0"/>
              <a:t>, etc.;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b="1" dirty="0" smtClean="0"/>
              <a:t>Predict advice </a:t>
            </a:r>
            <a:r>
              <a:rPr lang="en-US" dirty="0" smtClean="0"/>
              <a:t>using imperatives;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b="1" dirty="0" smtClean="0"/>
              <a:t>Predict the tense of a sentence </a:t>
            </a:r>
            <a:r>
              <a:rPr lang="en-US" dirty="0" smtClean="0"/>
              <a:t>from time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phrases.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014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What advice can you remember connected with: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Living away from home?</a:t>
            </a:r>
          </a:p>
          <a:p>
            <a:r>
              <a:rPr lang="en-US" dirty="0" smtClean="0"/>
              <a:t>Sharing accommodation?</a:t>
            </a:r>
          </a:p>
          <a:p>
            <a:r>
              <a:rPr lang="en-US" dirty="0" smtClean="0"/>
              <a:t>Working hard?</a:t>
            </a:r>
          </a:p>
          <a:p>
            <a:r>
              <a:rPr lang="en-US" dirty="0" smtClean="0"/>
              <a:t>Critical thinking?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771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IMPERATIVES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871408"/>
              </p:ext>
            </p:extLst>
          </p:nvPr>
        </p:nvGraphicFramePr>
        <p:xfrm>
          <a:off x="683568" y="1628798"/>
          <a:ext cx="7920881" cy="45501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577"/>
                <a:gridCol w="832234"/>
                <a:gridCol w="926695"/>
                <a:gridCol w="1782545"/>
                <a:gridCol w="152278"/>
                <a:gridCol w="1372127"/>
                <a:gridCol w="832234"/>
                <a:gridCol w="1735314"/>
                <a:gridCol w="140877"/>
              </a:tblGrid>
              <a:tr h="904466">
                <a:tc gridSpan="9">
                  <a:txBody>
                    <a:bodyPr/>
                    <a:lstStyle/>
                    <a:p>
                      <a:pPr marL="114300" indent="-2032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Imperatives </a:t>
                      </a:r>
                      <a:r>
                        <a:rPr lang="en-US" sz="2000" dirty="0">
                          <a:effectLst/>
                        </a:rPr>
                        <a:t>have no subject. We make the negative with the auxiliary </a:t>
                      </a:r>
                      <a:r>
                        <a:rPr lang="en-US" sz="2000" b="1" dirty="0">
                          <a:effectLst/>
                        </a:rPr>
                        <a:t>Don't.</a:t>
                      </a:r>
                      <a:r>
                        <a:rPr lang="en-US" sz="2000" dirty="0">
                          <a:effectLst/>
                        </a:rPr>
                        <a:t> We can sometimes make the sentence stronger with </a:t>
                      </a:r>
                      <a:r>
                        <a:rPr lang="en-US" sz="2000" b="1" dirty="0">
                          <a:effectLst/>
                        </a:rPr>
                        <a:t>always</a:t>
                      </a:r>
                      <a:r>
                        <a:rPr lang="en-US" sz="2000" dirty="0">
                          <a:effectLst/>
                        </a:rPr>
                        <a:t> and </a:t>
                      </a:r>
                      <a:r>
                        <a:rPr lang="en-US" sz="2000" b="1" dirty="0">
                          <a:effectLst/>
                        </a:rPr>
                        <a:t>never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2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other 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>
                          <a:effectLst/>
                        </a:rPr>
                        <a:t> </a:t>
                      </a:r>
                      <a:endParaRPr lang="el-GR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auxiliary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other 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39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Relax</a:t>
                      </a: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!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worry</a:t>
                      </a: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!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34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Be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happy</a:t>
                      </a:r>
                      <a:r>
                        <a:rPr lang="el-GR" sz="2000" dirty="0">
                          <a:effectLst/>
                        </a:rPr>
                        <a:t>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be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worried</a:t>
                      </a:r>
                      <a:r>
                        <a:rPr lang="el-GR" sz="2000" dirty="0">
                          <a:effectLst/>
                        </a:rPr>
                        <a:t>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34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Buy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a </a:t>
                      </a:r>
                      <a:r>
                        <a:rPr lang="el-GR" sz="2000" dirty="0">
                          <a:effectLst/>
                        </a:rPr>
                        <a:t>calendar.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Don't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use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their </a:t>
                      </a:r>
                      <a:r>
                        <a:rPr lang="el-GR" sz="2000" dirty="0">
                          <a:effectLst/>
                        </a:rPr>
                        <a:t>possessions.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34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Eat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sensibly</a:t>
                      </a:r>
                      <a:r>
                        <a:rPr lang="el-GR" sz="2000" dirty="0">
                          <a:effectLst/>
                        </a:rPr>
                        <a:t>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write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carelessly</a:t>
                      </a:r>
                      <a:r>
                        <a:rPr lang="el-GR" sz="2000" dirty="0">
                          <a:effectLst/>
                        </a:rPr>
                        <a:t>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42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Revise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for </a:t>
                      </a:r>
                      <a:r>
                        <a:rPr lang="el-GR" sz="2000" dirty="0">
                          <a:effectLst/>
                        </a:rPr>
                        <a:t>tests.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go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into </a:t>
                      </a:r>
                      <a:r>
                        <a:rPr lang="el-GR" sz="2000" dirty="0">
                          <a:effectLst/>
                        </a:rPr>
                        <a:t>their rooms.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34193">
                <a:tc gridSpan="2">
                  <a:txBody>
                    <a:bodyPr/>
                    <a:lstStyle/>
                    <a:p>
                      <a:pPr marL="2286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2286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Always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397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do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your </a:t>
                      </a:r>
                      <a:r>
                        <a:rPr lang="el-GR" sz="2000" dirty="0">
                          <a:effectLst/>
                        </a:rPr>
                        <a:t>best.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Never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use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their </a:t>
                      </a:r>
                      <a:r>
                        <a:rPr lang="el-GR" sz="2000" dirty="0">
                          <a:effectLst/>
                        </a:rPr>
                        <a:t>possessions.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23264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 dirty="0">
                          <a:effectLst/>
                        </a:rPr>
                        <a:t> 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500" dirty="0">
                          <a:effectLst/>
                        </a:rPr>
                        <a:t> 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74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r>
              <a:rPr lang="el-GR" dirty="0"/>
              <a:t/>
            </a:r>
            <a:br>
              <a:rPr lang="el-GR" dirty="0"/>
            </a:br>
            <a:r>
              <a:rPr lang="en-US" b="1" dirty="0"/>
              <a:t>A. </a:t>
            </a:r>
            <a:r>
              <a:rPr lang="el-GR" b="1" dirty="0"/>
              <a:t>Predicting advice with imperatives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All the phrases below come from a leaflet about using the Internet safely.</a:t>
            </a:r>
            <a:endParaRPr lang="el-GR" sz="2000" dirty="0"/>
          </a:p>
          <a:p>
            <a:r>
              <a:rPr lang="en-US" dirty="0"/>
              <a:t>Read each verb and think:</a:t>
            </a:r>
            <a:r>
              <a:rPr lang="en-US" i="1" dirty="0"/>
              <a:t> What will the advice be?</a:t>
            </a:r>
            <a:endParaRPr lang="el-GR" sz="2000" dirty="0"/>
          </a:p>
          <a:p>
            <a:pPr lvl="7"/>
            <a:r>
              <a:rPr lang="el-GR" b="1" dirty="0"/>
              <a:t>Be careful ...</a:t>
            </a:r>
            <a:endParaRPr lang="el-GR" sz="1400" b="1" dirty="0"/>
          </a:p>
          <a:p>
            <a:pPr lvl="7"/>
            <a:r>
              <a:rPr lang="el-GR" b="1" dirty="0"/>
              <a:t>Don't click ...</a:t>
            </a:r>
            <a:endParaRPr lang="el-GR" sz="1400" b="1" dirty="0"/>
          </a:p>
          <a:p>
            <a:pPr lvl="7"/>
            <a:r>
              <a:rPr lang="el-GR" b="1" dirty="0"/>
              <a:t>Don't open ...</a:t>
            </a:r>
            <a:endParaRPr lang="el-GR" sz="1400" b="1" dirty="0"/>
          </a:p>
          <a:p>
            <a:pPr lvl="7"/>
            <a:r>
              <a:rPr lang="el-GR" b="1" dirty="0"/>
              <a:t>Install ...</a:t>
            </a:r>
            <a:endParaRPr lang="el-GR" sz="1400" b="1" dirty="0"/>
          </a:p>
          <a:p>
            <a:pPr lvl="7"/>
            <a:r>
              <a:rPr lang="el-GR" b="1" dirty="0"/>
              <a:t>Never give...</a:t>
            </a:r>
            <a:endParaRPr lang="el-GR" sz="1400" b="1" dirty="0"/>
          </a:p>
          <a:p>
            <a:pPr lvl="7"/>
            <a:r>
              <a:rPr lang="el-GR" b="1" dirty="0"/>
              <a:t>Protect ...</a:t>
            </a:r>
            <a:endParaRPr lang="el-GR" sz="1400" b="1" dirty="0"/>
          </a:p>
          <a:p>
            <a:pPr lvl="7"/>
            <a:r>
              <a:rPr lang="el-GR" b="1" dirty="0"/>
              <a:t>Turn off ...</a:t>
            </a:r>
            <a:endParaRPr lang="el-GR" sz="1400" b="1" dirty="0"/>
          </a:p>
          <a:p>
            <a:pPr lvl="7"/>
            <a:r>
              <a:rPr lang="en-US" b="1" dirty="0"/>
              <a:t>Don't believe ...</a:t>
            </a:r>
            <a:endParaRPr lang="el-GR" sz="1400" b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324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Possible 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 careful with your credit card details.</a:t>
            </a:r>
          </a:p>
          <a:p>
            <a:r>
              <a:rPr lang="en-US" dirty="0" smtClean="0"/>
              <a:t>Don’t click on links in e-mails from strangers.</a:t>
            </a:r>
          </a:p>
          <a:p>
            <a:r>
              <a:rPr lang="en-US" dirty="0" smtClean="0"/>
              <a:t>Don’t open e-mail attachments if you don’t know the sender.</a:t>
            </a:r>
          </a:p>
          <a:p>
            <a:r>
              <a:rPr lang="en-US" dirty="0" smtClean="0"/>
              <a:t>Install a good antivirus program.</a:t>
            </a:r>
          </a:p>
          <a:p>
            <a:r>
              <a:rPr lang="en-US" dirty="0" smtClean="0"/>
              <a:t>Never give your name and address in a chat room.</a:t>
            </a:r>
          </a:p>
          <a:p>
            <a:r>
              <a:rPr lang="en-US" dirty="0" smtClean="0"/>
              <a:t>Protect your data with a password.</a:t>
            </a:r>
          </a:p>
          <a:p>
            <a:r>
              <a:rPr lang="en-US" dirty="0" smtClean="0"/>
              <a:t>Turn off wireless and Bluetooth in public areas.</a:t>
            </a:r>
          </a:p>
          <a:p>
            <a:r>
              <a:rPr lang="en-US" dirty="0" smtClean="0"/>
              <a:t>Don’t believe everything you read.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65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TIME PHRASES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Time phrases tell you </a:t>
            </a:r>
            <a:r>
              <a:rPr lang="en-US" b="1" dirty="0"/>
              <a:t>the time of a sentence</a:t>
            </a:r>
            <a:r>
              <a:rPr lang="en-US" dirty="0"/>
              <a:t>. Time phrases can come </a:t>
            </a:r>
            <a:r>
              <a:rPr lang="en-US" b="1" dirty="0"/>
              <a:t>at the beginning or the end of a sentence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l-GR" dirty="0"/>
          </a:p>
          <a:p>
            <a:endParaRPr lang="el-GR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728516"/>
              </p:ext>
            </p:extLst>
          </p:nvPr>
        </p:nvGraphicFramePr>
        <p:xfrm>
          <a:off x="611561" y="3356992"/>
          <a:ext cx="7992888" cy="252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4611"/>
                <a:gridCol w="1684325"/>
                <a:gridCol w="1680922"/>
                <a:gridCol w="2643030"/>
              </a:tblGrid>
              <a:tr h="845574">
                <a:tc>
                  <a:txBody>
                    <a:bodyPr/>
                    <a:lstStyle/>
                    <a:p>
                      <a:pPr marL="1270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time phrases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subject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other 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829132"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Now</a:t>
                      </a:r>
                      <a:r>
                        <a:rPr lang="el-GR" sz="2000" b="1" dirty="0">
                          <a:effectLst/>
                        </a:rPr>
                        <a:t>,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you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are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responsible </a:t>
                      </a:r>
                      <a:r>
                        <a:rPr lang="el-GR" sz="2000" dirty="0">
                          <a:effectLst/>
                        </a:rPr>
                        <a:t>for your life.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845574">
                <a:tc>
                  <a:txBody>
                    <a:bodyPr/>
                    <a:lstStyle/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270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In </a:t>
                      </a:r>
                      <a:r>
                        <a:rPr lang="el-GR" sz="2000" b="1" dirty="0">
                          <a:effectLst/>
                        </a:rPr>
                        <a:t>the past,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7030A0"/>
                          </a:solidFill>
                          <a:effectLst/>
                        </a:rPr>
                        <a:t>your </a:t>
                      </a:r>
                      <a:r>
                        <a:rPr lang="el-GR" sz="2000" dirty="0">
                          <a:solidFill>
                            <a:srgbClr val="7030A0"/>
                          </a:solidFill>
                          <a:effectLst/>
                        </a:rPr>
                        <a:t>parents</a:t>
                      </a:r>
                      <a:endParaRPr lang="el-GR" sz="2000" dirty="0">
                        <a:solidFill>
                          <a:srgbClr val="7030A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managed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your </a:t>
                      </a:r>
                      <a:r>
                        <a:rPr lang="el-GR" sz="2000" dirty="0">
                          <a:effectLst/>
                        </a:rPr>
                        <a:t>life.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9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/>
              <a:t> </a:t>
            </a:r>
            <a:br>
              <a:rPr lang="el-GR" dirty="0"/>
            </a:br>
            <a:r>
              <a:rPr lang="en-US" b="1" dirty="0"/>
              <a:t>B. Predicting time with time phrases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What time is the writer talking about in each of the phrases below? </a:t>
            </a:r>
            <a:r>
              <a:rPr lang="el-GR" dirty="0"/>
              <a:t>Tick </a:t>
            </a:r>
            <a:r>
              <a:rPr lang="el-GR" b="1" dirty="0"/>
              <a:t>present</a:t>
            </a:r>
            <a:r>
              <a:rPr lang="el-GR" dirty="0"/>
              <a:t> or </a:t>
            </a:r>
            <a:r>
              <a:rPr lang="el-GR" b="1" dirty="0"/>
              <a:t>past</a:t>
            </a:r>
            <a:r>
              <a:rPr lang="el-GR" dirty="0" smtClean="0"/>
              <a:t>.</a:t>
            </a:r>
            <a:endParaRPr lang="en-US" dirty="0" smtClean="0"/>
          </a:p>
          <a:p>
            <a:endParaRPr lang="el-GR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162081"/>
              </p:ext>
            </p:extLst>
          </p:nvPr>
        </p:nvGraphicFramePr>
        <p:xfrm>
          <a:off x="683569" y="2492896"/>
          <a:ext cx="7560839" cy="3456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8817"/>
                <a:gridCol w="962227"/>
                <a:gridCol w="962227"/>
                <a:gridCol w="202445"/>
                <a:gridCol w="1754784"/>
                <a:gridCol w="958867"/>
                <a:gridCol w="971472"/>
              </a:tblGrid>
              <a:tr h="507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524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present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794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past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524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present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540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past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82027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At </a:t>
                      </a:r>
                      <a:r>
                        <a:rPr lang="el-GR" sz="1600" dirty="0">
                          <a:effectLst/>
                        </a:rPr>
                        <a:t>one time,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u="none" strike="noStrike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In </a:t>
                      </a:r>
                      <a:r>
                        <a:rPr lang="el-GR" sz="1600" dirty="0">
                          <a:effectLst/>
                        </a:rPr>
                        <a:t>the 20</a:t>
                      </a:r>
                      <a:r>
                        <a:rPr lang="en-US" sz="1600" baseline="30000" dirty="0">
                          <a:effectLst/>
                        </a:rPr>
                        <a:t>t</a:t>
                      </a:r>
                      <a:r>
                        <a:rPr lang="el-GR" sz="1600" baseline="30000" dirty="0">
                          <a:effectLst/>
                        </a:rPr>
                        <a:t>h</a:t>
                      </a:r>
                      <a:r>
                        <a:rPr lang="el-GR" sz="1600" dirty="0">
                          <a:effectLst/>
                        </a:rPr>
                        <a:t> century,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91780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At </a:t>
                      </a:r>
                      <a:r>
                        <a:rPr lang="el-GR" sz="1600" dirty="0">
                          <a:effectLst/>
                        </a:rPr>
                        <a:t>that time,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Last </a:t>
                      </a:r>
                      <a:r>
                        <a:rPr lang="el-GR" sz="1600" dirty="0">
                          <a:effectLst/>
                        </a:rPr>
                        <a:t>week,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91780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At </a:t>
                      </a:r>
                      <a:r>
                        <a:rPr lang="el-GR" sz="1600" dirty="0">
                          <a:effectLst/>
                        </a:rPr>
                        <a:t>the moment,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Now</a:t>
                      </a:r>
                      <a:r>
                        <a:rPr lang="el-GR" sz="1600" dirty="0">
                          <a:effectLst/>
                        </a:rPr>
                        <a:t>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86206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At </a:t>
                      </a:r>
                      <a:r>
                        <a:rPr lang="el-GR" sz="1600" dirty="0">
                          <a:effectLst/>
                        </a:rPr>
                        <a:t>the present time,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Nowadays</a:t>
                      </a:r>
                      <a:r>
                        <a:rPr lang="el-GR" sz="1600" dirty="0">
                          <a:effectLst/>
                        </a:rPr>
                        <a:t>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86206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Currently</a:t>
                      </a:r>
                      <a:r>
                        <a:rPr lang="el-GR" sz="1600" dirty="0">
                          <a:effectLst/>
                        </a:rPr>
                        <a:t>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Then</a:t>
                      </a:r>
                      <a:r>
                        <a:rPr lang="el-GR" sz="1600" dirty="0">
                          <a:effectLst/>
                        </a:rPr>
                        <a:t>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511283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In </a:t>
                      </a:r>
                      <a:r>
                        <a:rPr lang="el-GR" sz="1600" dirty="0">
                          <a:effectLst/>
                        </a:rPr>
                        <a:t>her childhood,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Yesterday</a:t>
                      </a:r>
                      <a:r>
                        <a:rPr lang="el-GR" sz="1600" dirty="0">
                          <a:effectLst/>
                        </a:rPr>
                        <a:t>,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79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And the right answers are: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905342"/>
              </p:ext>
            </p:extLst>
          </p:nvPr>
        </p:nvGraphicFramePr>
        <p:xfrm>
          <a:off x="755575" y="1556792"/>
          <a:ext cx="7488834" cy="432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2759"/>
                <a:gridCol w="943032"/>
                <a:gridCol w="943032"/>
                <a:gridCol w="159780"/>
                <a:gridCol w="1758404"/>
                <a:gridCol w="939736"/>
                <a:gridCol w="952091"/>
              </a:tblGrid>
              <a:tr h="633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524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present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794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past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524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present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54000" indent="-20320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past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02534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At </a:t>
                      </a:r>
                      <a:r>
                        <a:rPr lang="el-GR" sz="1800" dirty="0">
                          <a:effectLst/>
                        </a:rPr>
                        <a:t>one time,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u="none" strike="noStrike" dirty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In </a:t>
                      </a:r>
                      <a:r>
                        <a:rPr lang="el-GR" sz="1800" dirty="0">
                          <a:effectLst/>
                        </a:rPr>
                        <a:t>the 20</a:t>
                      </a:r>
                      <a:r>
                        <a:rPr lang="en-US" sz="1800" baseline="30000" dirty="0">
                          <a:effectLst/>
                        </a:rPr>
                        <a:t>t</a:t>
                      </a:r>
                      <a:r>
                        <a:rPr lang="el-GR" sz="1800" baseline="30000" dirty="0">
                          <a:effectLst/>
                        </a:rPr>
                        <a:t>h</a:t>
                      </a:r>
                      <a:r>
                        <a:rPr lang="el-GR" sz="1800" dirty="0">
                          <a:effectLst/>
                        </a:rPr>
                        <a:t> century,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614724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At </a:t>
                      </a:r>
                      <a:r>
                        <a:rPr lang="el-GR" sz="1800" dirty="0">
                          <a:effectLst/>
                        </a:rPr>
                        <a:t>that time,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Last </a:t>
                      </a:r>
                      <a:r>
                        <a:rPr lang="el-GR" sz="1800" dirty="0">
                          <a:effectLst/>
                        </a:rPr>
                        <a:t>week,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614724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At </a:t>
                      </a:r>
                      <a:r>
                        <a:rPr lang="el-GR" sz="1800" dirty="0">
                          <a:effectLst/>
                        </a:rPr>
                        <a:t>the moment,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Now</a:t>
                      </a:r>
                      <a:r>
                        <a:rPr lang="el-GR" sz="1800" dirty="0">
                          <a:effectLst/>
                        </a:rPr>
                        <a:t>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607758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At </a:t>
                      </a:r>
                      <a:r>
                        <a:rPr lang="el-GR" sz="1800" dirty="0">
                          <a:effectLst/>
                        </a:rPr>
                        <a:t>the present time,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Nowadays</a:t>
                      </a:r>
                      <a:r>
                        <a:rPr lang="el-GR" sz="1800" dirty="0">
                          <a:effectLst/>
                        </a:rPr>
                        <a:t>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607758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Currently</a:t>
                      </a:r>
                      <a:r>
                        <a:rPr lang="el-GR" sz="1800" dirty="0">
                          <a:effectLst/>
                        </a:rPr>
                        <a:t>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Then</a:t>
                      </a:r>
                      <a:r>
                        <a:rPr lang="el-GR" sz="1800" dirty="0">
                          <a:effectLst/>
                        </a:rPr>
                        <a:t>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639103">
                <a:tc>
                  <a:txBody>
                    <a:bodyPr/>
                    <a:lstStyle/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381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In </a:t>
                      </a:r>
                      <a:r>
                        <a:rPr lang="el-GR" sz="1800" dirty="0">
                          <a:effectLst/>
                        </a:rPr>
                        <a:t>her childhood,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r>
                        <a:rPr lang="el-GR" sz="1800" dirty="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smtClean="0">
                        <a:effectLst/>
                      </a:endParaRPr>
                    </a:p>
                    <a:p>
                      <a:pPr marL="88900" indent="-203200">
                        <a:lnSpc>
                          <a:spcPts val="1205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l-GR" sz="1800" smtClean="0">
                          <a:effectLst/>
                        </a:rPr>
                        <a:t>Yesterday</a:t>
                      </a:r>
                      <a:r>
                        <a:rPr lang="el-GR" sz="1800">
                          <a:effectLst/>
                        </a:rPr>
                        <a:t>,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r>
                        <a:rPr lang="el-GR" sz="1800" smtClean="0">
                          <a:effectLst/>
                        </a:rPr>
                        <a:t>√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441</Words>
  <Application>Microsoft Office PowerPoint</Application>
  <PresentationFormat>On-screen Show (4:3)</PresentationFormat>
  <Paragraphs>280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1.14 Grammar for reading</vt:lpstr>
      <vt:lpstr>Objectives</vt:lpstr>
      <vt:lpstr>What advice can you remember connected with:</vt:lpstr>
      <vt:lpstr>IMPERATIVES</vt:lpstr>
      <vt:lpstr>  A. Predicting advice with imperatives </vt:lpstr>
      <vt:lpstr>Possible answers</vt:lpstr>
      <vt:lpstr>TIME PHRASES</vt:lpstr>
      <vt:lpstr>  B. Predicting time with time phrases </vt:lpstr>
      <vt:lpstr>And the right answers are: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1.14 Grammar for reading</dc:title>
  <dc:creator>Charis Panou</dc:creator>
  <cp:lastModifiedBy>Charis Panou</cp:lastModifiedBy>
  <cp:revision>21</cp:revision>
  <dcterms:created xsi:type="dcterms:W3CDTF">2020-03-31T11:23:09Z</dcterms:created>
  <dcterms:modified xsi:type="dcterms:W3CDTF">2020-05-02T14:01:55Z</dcterms:modified>
</cp:coreProperties>
</file>