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57" r:id="rId4"/>
    <p:sldId id="258" r:id="rId5"/>
    <p:sldId id="259" r:id="rId6"/>
    <p:sldId id="261" r:id="rId7"/>
    <p:sldId id="262" r:id="rId8"/>
    <p:sldId id="263" r:id="rId9"/>
    <p:sldId id="264" r:id="rId10"/>
    <p:sldId id="265" r:id="rId11"/>
    <p:sldId id="266" r:id="rId12"/>
    <p:sldId id="267" r:id="rId13"/>
    <p:sldId id="268" r:id="rId14"/>
    <p:sldId id="279" r:id="rId15"/>
    <p:sldId id="280" r:id="rId16"/>
    <p:sldId id="281" r:id="rId17"/>
    <p:sldId id="282" r:id="rId18"/>
    <p:sldId id="269" r:id="rId19"/>
    <p:sldId id="270" r:id="rId20"/>
    <p:sldId id="271" r:id="rId21"/>
    <p:sldId id="284" r:id="rId22"/>
    <p:sldId id="283" r:id="rId23"/>
    <p:sldId id="285" r:id="rId24"/>
    <p:sldId id="272" r:id="rId25"/>
    <p:sldId id="273" r:id="rId26"/>
    <p:sldId id="274" r:id="rId27"/>
    <p:sldId id="275" r:id="rId28"/>
    <p:sldId id="276" r:id="rId29"/>
    <p:sldId id="286" r:id="rId30"/>
    <p:sldId id="277" r:id="rId31"/>
    <p:sldId id="287" r:id="rId32"/>
    <p:sldId id="278" r:id="rId33"/>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533" autoAdjust="0"/>
    <p:restoredTop sz="94660"/>
  </p:normalViewPr>
  <p:slideViewPr>
    <p:cSldViewPr snapToGrid="0">
      <p:cViewPr>
        <p:scale>
          <a:sx n="100" d="100"/>
          <a:sy n="100" d="100"/>
        </p:scale>
        <p:origin x="672" y="12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IA KARAMPELIA" userId="9dfcc2cac66bf474" providerId="LiveId" clId="{C3903C6B-2D2E-4955-9E6E-183DB405F3BD}"/>
    <pc:docChg chg="undo custSel addSld modSld sldOrd">
      <pc:chgData name="MARIA KARAMPELIA" userId="9dfcc2cac66bf474" providerId="LiveId" clId="{C3903C6B-2D2E-4955-9E6E-183DB405F3BD}" dt="2023-05-11T12:31:55.830" v="41841" actId="20577"/>
      <pc:docMkLst>
        <pc:docMk/>
      </pc:docMkLst>
      <pc:sldChg chg="modSp mod">
        <pc:chgData name="MARIA KARAMPELIA" userId="9dfcc2cac66bf474" providerId="LiveId" clId="{C3903C6B-2D2E-4955-9E6E-183DB405F3BD}" dt="2023-05-11T09:49:54.477" v="41757" actId="113"/>
        <pc:sldMkLst>
          <pc:docMk/>
          <pc:sldMk cId="2754276410" sldId="257"/>
        </pc:sldMkLst>
        <pc:spChg chg="mod">
          <ac:chgData name="MARIA KARAMPELIA" userId="9dfcc2cac66bf474" providerId="LiveId" clId="{C3903C6B-2D2E-4955-9E6E-183DB405F3BD}" dt="2023-05-09T13:47:46.940" v="1775" actId="27636"/>
          <ac:spMkLst>
            <pc:docMk/>
            <pc:sldMk cId="2754276410" sldId="257"/>
            <ac:spMk id="2" creationId="{866ECAD4-EE5B-FAE5-0863-BB6E5468F593}"/>
          </ac:spMkLst>
        </pc:spChg>
        <pc:spChg chg="mod">
          <ac:chgData name="MARIA KARAMPELIA" userId="9dfcc2cac66bf474" providerId="LiveId" clId="{C3903C6B-2D2E-4955-9E6E-183DB405F3BD}" dt="2023-05-11T09:49:54.477" v="41757" actId="113"/>
          <ac:spMkLst>
            <pc:docMk/>
            <pc:sldMk cId="2754276410" sldId="257"/>
            <ac:spMk id="3" creationId="{3F951E21-D3E9-1B60-DFE0-76D0886C1B0F}"/>
          </ac:spMkLst>
        </pc:spChg>
      </pc:sldChg>
      <pc:sldChg chg="modSp mod">
        <pc:chgData name="MARIA KARAMPELIA" userId="9dfcc2cac66bf474" providerId="LiveId" clId="{C3903C6B-2D2E-4955-9E6E-183DB405F3BD}" dt="2023-05-09T14:38:16.456" v="4784"/>
        <pc:sldMkLst>
          <pc:docMk/>
          <pc:sldMk cId="514657876" sldId="258"/>
        </pc:sldMkLst>
        <pc:spChg chg="mod">
          <ac:chgData name="MARIA KARAMPELIA" userId="9dfcc2cac66bf474" providerId="LiveId" clId="{C3903C6B-2D2E-4955-9E6E-183DB405F3BD}" dt="2023-05-09T14:33:26.975" v="4459" actId="27636"/>
          <ac:spMkLst>
            <pc:docMk/>
            <pc:sldMk cId="514657876" sldId="258"/>
            <ac:spMk id="2" creationId="{CAB0B642-330E-4FD3-8A17-C5A5B64BE6EA}"/>
          </ac:spMkLst>
        </pc:spChg>
        <pc:spChg chg="mod">
          <ac:chgData name="MARIA KARAMPELIA" userId="9dfcc2cac66bf474" providerId="LiveId" clId="{C3903C6B-2D2E-4955-9E6E-183DB405F3BD}" dt="2023-05-09T14:38:16.456" v="4784"/>
          <ac:spMkLst>
            <pc:docMk/>
            <pc:sldMk cId="514657876" sldId="258"/>
            <ac:spMk id="3" creationId="{491601A6-3972-C847-0BC8-15738EFD7CE5}"/>
          </ac:spMkLst>
        </pc:spChg>
      </pc:sldChg>
      <pc:sldChg chg="modSp mod">
        <pc:chgData name="MARIA KARAMPELIA" userId="9dfcc2cac66bf474" providerId="LiveId" clId="{C3903C6B-2D2E-4955-9E6E-183DB405F3BD}" dt="2023-05-09T14:56:36.358" v="6015" actId="114"/>
        <pc:sldMkLst>
          <pc:docMk/>
          <pc:sldMk cId="3732729938" sldId="259"/>
        </pc:sldMkLst>
        <pc:spChg chg="mod">
          <ac:chgData name="MARIA KARAMPELIA" userId="9dfcc2cac66bf474" providerId="LiveId" clId="{C3903C6B-2D2E-4955-9E6E-183DB405F3BD}" dt="2023-05-09T14:52:51.670" v="5981" actId="27636"/>
          <ac:spMkLst>
            <pc:docMk/>
            <pc:sldMk cId="3732729938" sldId="259"/>
            <ac:spMk id="2" creationId="{2BEC25E0-E50A-8188-2E63-3C59439BBD0C}"/>
          </ac:spMkLst>
        </pc:spChg>
        <pc:spChg chg="mod">
          <ac:chgData name="MARIA KARAMPELIA" userId="9dfcc2cac66bf474" providerId="LiveId" clId="{C3903C6B-2D2E-4955-9E6E-183DB405F3BD}" dt="2023-05-09T14:56:36.358" v="6015" actId="114"/>
          <ac:spMkLst>
            <pc:docMk/>
            <pc:sldMk cId="3732729938" sldId="259"/>
            <ac:spMk id="3" creationId="{BEE8DD93-5E6B-053A-1E4C-1F9E63347DD1}"/>
          </ac:spMkLst>
        </pc:spChg>
      </pc:sldChg>
      <pc:sldChg chg="modSp mod ord">
        <pc:chgData name="MARIA KARAMPELIA" userId="9dfcc2cac66bf474" providerId="LiveId" clId="{C3903C6B-2D2E-4955-9E6E-183DB405F3BD}" dt="2023-05-09T13:43:34.798" v="1312"/>
        <pc:sldMkLst>
          <pc:docMk/>
          <pc:sldMk cId="1368525319" sldId="260"/>
        </pc:sldMkLst>
        <pc:spChg chg="mod">
          <ac:chgData name="MARIA KARAMPELIA" userId="9dfcc2cac66bf474" providerId="LiveId" clId="{C3903C6B-2D2E-4955-9E6E-183DB405F3BD}" dt="2023-05-09T13:43:29.972" v="1310" actId="207"/>
          <ac:spMkLst>
            <pc:docMk/>
            <pc:sldMk cId="1368525319" sldId="260"/>
            <ac:spMk id="3" creationId="{1C460128-261A-D5B5-C128-2C547EA16146}"/>
          </ac:spMkLst>
        </pc:spChg>
      </pc:sldChg>
      <pc:sldChg chg="modSp mod">
        <pc:chgData name="MARIA KARAMPELIA" userId="9dfcc2cac66bf474" providerId="LiveId" clId="{C3903C6B-2D2E-4955-9E6E-183DB405F3BD}" dt="2023-05-11T09:52:24.233" v="41760" actId="20577"/>
        <pc:sldMkLst>
          <pc:docMk/>
          <pc:sldMk cId="226540546" sldId="261"/>
        </pc:sldMkLst>
        <pc:spChg chg="mod">
          <ac:chgData name="MARIA KARAMPELIA" userId="9dfcc2cac66bf474" providerId="LiveId" clId="{C3903C6B-2D2E-4955-9E6E-183DB405F3BD}" dt="2023-05-09T15:24:05.349" v="7823" actId="14100"/>
          <ac:spMkLst>
            <pc:docMk/>
            <pc:sldMk cId="226540546" sldId="261"/>
            <ac:spMk id="2" creationId="{844619B7-FB59-9367-D452-A22622819B80}"/>
          </ac:spMkLst>
        </pc:spChg>
        <pc:spChg chg="mod">
          <ac:chgData name="MARIA KARAMPELIA" userId="9dfcc2cac66bf474" providerId="LiveId" clId="{C3903C6B-2D2E-4955-9E6E-183DB405F3BD}" dt="2023-05-11T09:52:24.233" v="41760" actId="20577"/>
          <ac:spMkLst>
            <pc:docMk/>
            <pc:sldMk cId="226540546" sldId="261"/>
            <ac:spMk id="3" creationId="{B1A3281D-88CC-86C7-BDD6-AF89F5543C33}"/>
          </ac:spMkLst>
        </pc:spChg>
      </pc:sldChg>
      <pc:sldChg chg="modSp mod">
        <pc:chgData name="MARIA KARAMPELIA" userId="9dfcc2cac66bf474" providerId="LiveId" clId="{C3903C6B-2D2E-4955-9E6E-183DB405F3BD}" dt="2023-05-11T09:53:32.222" v="41761" actId="20577"/>
        <pc:sldMkLst>
          <pc:docMk/>
          <pc:sldMk cId="2331268803" sldId="262"/>
        </pc:sldMkLst>
        <pc:spChg chg="mod">
          <ac:chgData name="MARIA KARAMPELIA" userId="9dfcc2cac66bf474" providerId="LiveId" clId="{C3903C6B-2D2E-4955-9E6E-183DB405F3BD}" dt="2023-05-09T14:57:48.030" v="6031" actId="27636"/>
          <ac:spMkLst>
            <pc:docMk/>
            <pc:sldMk cId="2331268803" sldId="262"/>
            <ac:spMk id="2" creationId="{780BC3D3-E5CE-FF1B-7CDA-9221FA5886BF}"/>
          </ac:spMkLst>
        </pc:spChg>
        <pc:spChg chg="mod">
          <ac:chgData name="MARIA KARAMPELIA" userId="9dfcc2cac66bf474" providerId="LiveId" clId="{C3903C6B-2D2E-4955-9E6E-183DB405F3BD}" dt="2023-05-11T09:53:32.222" v="41761" actId="20577"/>
          <ac:spMkLst>
            <pc:docMk/>
            <pc:sldMk cId="2331268803" sldId="262"/>
            <ac:spMk id="3" creationId="{EAB64547-AD66-6ED5-96AD-7A20185B6561}"/>
          </ac:spMkLst>
        </pc:spChg>
      </pc:sldChg>
      <pc:sldChg chg="modSp mod">
        <pc:chgData name="MARIA KARAMPELIA" userId="9dfcc2cac66bf474" providerId="LiveId" clId="{C3903C6B-2D2E-4955-9E6E-183DB405F3BD}" dt="2023-05-09T15:57:04.830" v="10561" actId="115"/>
        <pc:sldMkLst>
          <pc:docMk/>
          <pc:sldMk cId="832197289" sldId="263"/>
        </pc:sldMkLst>
        <pc:spChg chg="mod">
          <ac:chgData name="MARIA KARAMPELIA" userId="9dfcc2cac66bf474" providerId="LiveId" clId="{C3903C6B-2D2E-4955-9E6E-183DB405F3BD}" dt="2023-05-09T15:38:59.245" v="9143" actId="27636"/>
          <ac:spMkLst>
            <pc:docMk/>
            <pc:sldMk cId="832197289" sldId="263"/>
            <ac:spMk id="2" creationId="{4AD04438-A769-7022-CBB4-E23DC10A4FED}"/>
          </ac:spMkLst>
        </pc:spChg>
        <pc:spChg chg="mod">
          <ac:chgData name="MARIA KARAMPELIA" userId="9dfcc2cac66bf474" providerId="LiveId" clId="{C3903C6B-2D2E-4955-9E6E-183DB405F3BD}" dt="2023-05-09T15:57:04.830" v="10561" actId="115"/>
          <ac:spMkLst>
            <pc:docMk/>
            <pc:sldMk cId="832197289" sldId="263"/>
            <ac:spMk id="3" creationId="{6D2116CC-B040-AF9F-8706-AE46C69C9A7E}"/>
          </ac:spMkLst>
        </pc:spChg>
      </pc:sldChg>
      <pc:sldChg chg="modSp mod">
        <pc:chgData name="MARIA KARAMPELIA" userId="9dfcc2cac66bf474" providerId="LiveId" clId="{C3903C6B-2D2E-4955-9E6E-183DB405F3BD}" dt="2023-05-11T09:55:22.526" v="41763" actId="20577"/>
        <pc:sldMkLst>
          <pc:docMk/>
          <pc:sldMk cId="4256670398" sldId="264"/>
        </pc:sldMkLst>
        <pc:spChg chg="mod">
          <ac:chgData name="MARIA KARAMPELIA" userId="9dfcc2cac66bf474" providerId="LiveId" clId="{C3903C6B-2D2E-4955-9E6E-183DB405F3BD}" dt="2023-05-09T16:17:41.969" v="12189" actId="14100"/>
          <ac:spMkLst>
            <pc:docMk/>
            <pc:sldMk cId="4256670398" sldId="264"/>
            <ac:spMk id="2" creationId="{42EC2C63-B7C4-F080-4220-2CE81C56F04F}"/>
          </ac:spMkLst>
        </pc:spChg>
        <pc:spChg chg="mod">
          <ac:chgData name="MARIA KARAMPELIA" userId="9dfcc2cac66bf474" providerId="LiveId" clId="{C3903C6B-2D2E-4955-9E6E-183DB405F3BD}" dt="2023-05-11T09:55:22.526" v="41763" actId="20577"/>
          <ac:spMkLst>
            <pc:docMk/>
            <pc:sldMk cId="4256670398" sldId="264"/>
            <ac:spMk id="3" creationId="{07F54E90-3FBC-0EF5-DE61-0F4BF0177711}"/>
          </ac:spMkLst>
        </pc:spChg>
      </pc:sldChg>
      <pc:sldChg chg="modSp mod">
        <pc:chgData name="MARIA KARAMPELIA" userId="9dfcc2cac66bf474" providerId="LiveId" clId="{C3903C6B-2D2E-4955-9E6E-183DB405F3BD}" dt="2023-05-09T16:33:19.710" v="13821" actId="20577"/>
        <pc:sldMkLst>
          <pc:docMk/>
          <pc:sldMk cId="2625338557" sldId="265"/>
        </pc:sldMkLst>
        <pc:spChg chg="mod">
          <ac:chgData name="MARIA KARAMPELIA" userId="9dfcc2cac66bf474" providerId="LiveId" clId="{C3903C6B-2D2E-4955-9E6E-183DB405F3BD}" dt="2023-05-09T16:32:47.458" v="13815" actId="14100"/>
          <ac:spMkLst>
            <pc:docMk/>
            <pc:sldMk cId="2625338557" sldId="265"/>
            <ac:spMk id="2" creationId="{88D1C084-C1C2-063F-716B-20ED9F882A6F}"/>
          </ac:spMkLst>
        </pc:spChg>
        <pc:spChg chg="mod">
          <ac:chgData name="MARIA KARAMPELIA" userId="9dfcc2cac66bf474" providerId="LiveId" clId="{C3903C6B-2D2E-4955-9E6E-183DB405F3BD}" dt="2023-05-09T16:33:19.710" v="13821" actId="20577"/>
          <ac:spMkLst>
            <pc:docMk/>
            <pc:sldMk cId="2625338557" sldId="265"/>
            <ac:spMk id="3" creationId="{EC067765-D367-520B-C61F-8E41C3E82DE7}"/>
          </ac:spMkLst>
        </pc:spChg>
      </pc:sldChg>
      <pc:sldChg chg="modSp mod">
        <pc:chgData name="MARIA KARAMPELIA" userId="9dfcc2cac66bf474" providerId="LiveId" clId="{C3903C6B-2D2E-4955-9E6E-183DB405F3BD}" dt="2023-05-11T10:16:32.988" v="41767" actId="20577"/>
        <pc:sldMkLst>
          <pc:docMk/>
          <pc:sldMk cId="907223021" sldId="266"/>
        </pc:sldMkLst>
        <pc:spChg chg="mod">
          <ac:chgData name="MARIA KARAMPELIA" userId="9dfcc2cac66bf474" providerId="LiveId" clId="{C3903C6B-2D2E-4955-9E6E-183DB405F3BD}" dt="2023-05-09T17:37:31.012" v="15640" actId="14100"/>
          <ac:spMkLst>
            <pc:docMk/>
            <pc:sldMk cId="907223021" sldId="266"/>
            <ac:spMk id="2" creationId="{13A902E4-2095-2D13-A58B-4200694580FA}"/>
          </ac:spMkLst>
        </pc:spChg>
        <pc:spChg chg="mod">
          <ac:chgData name="MARIA KARAMPELIA" userId="9dfcc2cac66bf474" providerId="LiveId" clId="{C3903C6B-2D2E-4955-9E6E-183DB405F3BD}" dt="2023-05-11T10:16:32.988" v="41767" actId="20577"/>
          <ac:spMkLst>
            <pc:docMk/>
            <pc:sldMk cId="907223021" sldId="266"/>
            <ac:spMk id="3" creationId="{13FB9F2B-9012-8283-C807-56F4777E8A08}"/>
          </ac:spMkLst>
        </pc:spChg>
      </pc:sldChg>
      <pc:sldChg chg="modSp mod">
        <pc:chgData name="MARIA KARAMPELIA" userId="9dfcc2cac66bf474" providerId="LiveId" clId="{C3903C6B-2D2E-4955-9E6E-183DB405F3BD}" dt="2023-05-09T17:51:59.147" v="16943" actId="113"/>
        <pc:sldMkLst>
          <pc:docMk/>
          <pc:sldMk cId="1460047591" sldId="267"/>
        </pc:sldMkLst>
        <pc:spChg chg="mod">
          <ac:chgData name="MARIA KARAMPELIA" userId="9dfcc2cac66bf474" providerId="LiveId" clId="{C3903C6B-2D2E-4955-9E6E-183DB405F3BD}" dt="2023-05-09T16:39:54.916" v="14004" actId="27636"/>
          <ac:spMkLst>
            <pc:docMk/>
            <pc:sldMk cId="1460047591" sldId="267"/>
            <ac:spMk id="2" creationId="{CAC97317-0770-96F6-DAE9-1043E8BB0C66}"/>
          </ac:spMkLst>
        </pc:spChg>
        <pc:spChg chg="mod">
          <ac:chgData name="MARIA KARAMPELIA" userId="9dfcc2cac66bf474" providerId="LiveId" clId="{C3903C6B-2D2E-4955-9E6E-183DB405F3BD}" dt="2023-05-09T17:51:59.147" v="16943" actId="113"/>
          <ac:spMkLst>
            <pc:docMk/>
            <pc:sldMk cId="1460047591" sldId="267"/>
            <ac:spMk id="3" creationId="{F245C391-86C9-299E-5F75-197700E05D8D}"/>
          </ac:spMkLst>
        </pc:spChg>
      </pc:sldChg>
      <pc:sldChg chg="modSp new mod">
        <pc:chgData name="MARIA KARAMPELIA" userId="9dfcc2cac66bf474" providerId="LiveId" clId="{C3903C6B-2D2E-4955-9E6E-183DB405F3BD}" dt="2023-05-11T10:18:16.966" v="41768" actId="313"/>
        <pc:sldMkLst>
          <pc:docMk/>
          <pc:sldMk cId="2684723278" sldId="268"/>
        </pc:sldMkLst>
        <pc:spChg chg="mod">
          <ac:chgData name="MARIA KARAMPELIA" userId="9dfcc2cac66bf474" providerId="LiveId" clId="{C3903C6B-2D2E-4955-9E6E-183DB405F3BD}" dt="2023-05-09T16:40:17.255" v="14011" actId="27636"/>
          <ac:spMkLst>
            <pc:docMk/>
            <pc:sldMk cId="2684723278" sldId="268"/>
            <ac:spMk id="2" creationId="{7CD78F88-AADA-73C9-DFAC-D62D489EE84E}"/>
          </ac:spMkLst>
        </pc:spChg>
        <pc:spChg chg="mod">
          <ac:chgData name="MARIA KARAMPELIA" userId="9dfcc2cac66bf474" providerId="LiveId" clId="{C3903C6B-2D2E-4955-9E6E-183DB405F3BD}" dt="2023-05-11T10:18:16.966" v="41768" actId="313"/>
          <ac:spMkLst>
            <pc:docMk/>
            <pc:sldMk cId="2684723278" sldId="268"/>
            <ac:spMk id="3" creationId="{370D753F-721E-75AA-AEC7-48C20A173B15}"/>
          </ac:spMkLst>
        </pc:spChg>
      </pc:sldChg>
      <pc:sldChg chg="modSp new mod">
        <pc:chgData name="MARIA KARAMPELIA" userId="9dfcc2cac66bf474" providerId="LiveId" clId="{C3903C6B-2D2E-4955-9E6E-183DB405F3BD}" dt="2023-05-11T12:04:05.437" v="41840" actId="20577"/>
        <pc:sldMkLst>
          <pc:docMk/>
          <pc:sldMk cId="2457905442" sldId="269"/>
        </pc:sldMkLst>
        <pc:spChg chg="mod">
          <ac:chgData name="MARIA KARAMPELIA" userId="9dfcc2cac66bf474" providerId="LiveId" clId="{C3903C6B-2D2E-4955-9E6E-183DB405F3BD}" dt="2023-05-09T16:40:39.276" v="14018" actId="27636"/>
          <ac:spMkLst>
            <pc:docMk/>
            <pc:sldMk cId="2457905442" sldId="269"/>
            <ac:spMk id="2" creationId="{0EF6F1D5-2097-2B73-F541-0FD67BB302BE}"/>
          </ac:spMkLst>
        </pc:spChg>
        <pc:spChg chg="mod">
          <ac:chgData name="MARIA KARAMPELIA" userId="9dfcc2cac66bf474" providerId="LiveId" clId="{C3903C6B-2D2E-4955-9E6E-183DB405F3BD}" dt="2023-05-11T12:04:05.437" v="41840" actId="20577"/>
          <ac:spMkLst>
            <pc:docMk/>
            <pc:sldMk cId="2457905442" sldId="269"/>
            <ac:spMk id="3" creationId="{18C2FF50-34F9-5162-68C4-2B78EBDD145D}"/>
          </ac:spMkLst>
        </pc:spChg>
      </pc:sldChg>
      <pc:sldChg chg="modSp new mod">
        <pc:chgData name="MARIA KARAMPELIA" userId="9dfcc2cac66bf474" providerId="LiveId" clId="{C3903C6B-2D2E-4955-9E6E-183DB405F3BD}" dt="2023-05-09T19:41:08.521" v="24820" actId="113"/>
        <pc:sldMkLst>
          <pc:docMk/>
          <pc:sldMk cId="1941964310" sldId="270"/>
        </pc:sldMkLst>
        <pc:spChg chg="mod">
          <ac:chgData name="MARIA KARAMPELIA" userId="9dfcc2cac66bf474" providerId="LiveId" clId="{C3903C6B-2D2E-4955-9E6E-183DB405F3BD}" dt="2023-05-09T16:41:01.294" v="14024" actId="14100"/>
          <ac:spMkLst>
            <pc:docMk/>
            <pc:sldMk cId="1941964310" sldId="270"/>
            <ac:spMk id="2" creationId="{4E596618-09EC-EB47-6D50-B2F5E7DE4E44}"/>
          </ac:spMkLst>
        </pc:spChg>
        <pc:spChg chg="mod">
          <ac:chgData name="MARIA KARAMPELIA" userId="9dfcc2cac66bf474" providerId="LiveId" clId="{C3903C6B-2D2E-4955-9E6E-183DB405F3BD}" dt="2023-05-09T19:41:08.521" v="24820" actId="113"/>
          <ac:spMkLst>
            <pc:docMk/>
            <pc:sldMk cId="1941964310" sldId="270"/>
            <ac:spMk id="3" creationId="{EEB3B482-B174-D98C-A15D-8B19E7D1DA7B}"/>
          </ac:spMkLst>
        </pc:spChg>
      </pc:sldChg>
      <pc:sldChg chg="modSp new mod">
        <pc:chgData name="MARIA KARAMPELIA" userId="9dfcc2cac66bf474" providerId="LiveId" clId="{C3903C6B-2D2E-4955-9E6E-183DB405F3BD}" dt="2023-05-11T10:44:15.760" v="41770" actId="113"/>
        <pc:sldMkLst>
          <pc:docMk/>
          <pc:sldMk cId="1501065525" sldId="271"/>
        </pc:sldMkLst>
        <pc:spChg chg="mod">
          <ac:chgData name="MARIA KARAMPELIA" userId="9dfcc2cac66bf474" providerId="LiveId" clId="{C3903C6B-2D2E-4955-9E6E-183DB405F3BD}" dt="2023-05-09T16:41:33.268" v="14032" actId="27636"/>
          <ac:spMkLst>
            <pc:docMk/>
            <pc:sldMk cId="1501065525" sldId="271"/>
            <ac:spMk id="2" creationId="{9BD00A40-D231-6BAF-959B-BCAE28E93C55}"/>
          </ac:spMkLst>
        </pc:spChg>
        <pc:spChg chg="mod">
          <ac:chgData name="MARIA KARAMPELIA" userId="9dfcc2cac66bf474" providerId="LiveId" clId="{C3903C6B-2D2E-4955-9E6E-183DB405F3BD}" dt="2023-05-11T10:44:15.760" v="41770" actId="113"/>
          <ac:spMkLst>
            <pc:docMk/>
            <pc:sldMk cId="1501065525" sldId="271"/>
            <ac:spMk id="3" creationId="{CEABB5FA-FBEA-205F-472E-A50ADCD2AC07}"/>
          </ac:spMkLst>
        </pc:spChg>
      </pc:sldChg>
      <pc:sldChg chg="modSp new mod">
        <pc:chgData name="MARIA KARAMPELIA" userId="9dfcc2cac66bf474" providerId="LiveId" clId="{C3903C6B-2D2E-4955-9E6E-183DB405F3BD}" dt="2023-05-11T10:51:19.580" v="41836" actId="20577"/>
        <pc:sldMkLst>
          <pc:docMk/>
          <pc:sldMk cId="3456701401" sldId="272"/>
        </pc:sldMkLst>
        <pc:spChg chg="mod">
          <ac:chgData name="MARIA KARAMPELIA" userId="9dfcc2cac66bf474" providerId="LiveId" clId="{C3903C6B-2D2E-4955-9E6E-183DB405F3BD}" dt="2023-05-09T21:07:00.686" v="31771" actId="14100"/>
          <ac:spMkLst>
            <pc:docMk/>
            <pc:sldMk cId="3456701401" sldId="272"/>
            <ac:spMk id="2" creationId="{FFF93F26-0C87-7DEF-A2A0-071829E2CB7E}"/>
          </ac:spMkLst>
        </pc:spChg>
        <pc:spChg chg="mod">
          <ac:chgData name="MARIA KARAMPELIA" userId="9dfcc2cac66bf474" providerId="LiveId" clId="{C3903C6B-2D2E-4955-9E6E-183DB405F3BD}" dt="2023-05-11T10:51:19.580" v="41836" actId="20577"/>
          <ac:spMkLst>
            <pc:docMk/>
            <pc:sldMk cId="3456701401" sldId="272"/>
            <ac:spMk id="3" creationId="{C5B3B8BE-1BD9-C56F-A307-1419F6CEBD30}"/>
          </ac:spMkLst>
        </pc:spChg>
      </pc:sldChg>
      <pc:sldChg chg="modSp new mod">
        <pc:chgData name="MARIA KARAMPELIA" userId="9dfcc2cac66bf474" providerId="LiveId" clId="{C3903C6B-2D2E-4955-9E6E-183DB405F3BD}" dt="2023-05-09T21:22:43.030" v="33327" actId="113"/>
        <pc:sldMkLst>
          <pc:docMk/>
          <pc:sldMk cId="4056893548" sldId="273"/>
        </pc:sldMkLst>
        <pc:spChg chg="mod">
          <ac:chgData name="MARIA KARAMPELIA" userId="9dfcc2cac66bf474" providerId="LiveId" clId="{C3903C6B-2D2E-4955-9E6E-183DB405F3BD}" dt="2023-05-09T21:22:13.938" v="33325" actId="14100"/>
          <ac:spMkLst>
            <pc:docMk/>
            <pc:sldMk cId="4056893548" sldId="273"/>
            <ac:spMk id="2" creationId="{84EFD447-C068-BAE4-8745-43D929E48FD2}"/>
          </ac:spMkLst>
        </pc:spChg>
        <pc:spChg chg="mod">
          <ac:chgData name="MARIA KARAMPELIA" userId="9dfcc2cac66bf474" providerId="LiveId" clId="{C3903C6B-2D2E-4955-9E6E-183DB405F3BD}" dt="2023-05-09T21:22:43.030" v="33327" actId="113"/>
          <ac:spMkLst>
            <pc:docMk/>
            <pc:sldMk cId="4056893548" sldId="273"/>
            <ac:spMk id="3" creationId="{C16D2AE6-5977-2669-45B1-5A48A49F6E30}"/>
          </ac:spMkLst>
        </pc:spChg>
      </pc:sldChg>
      <pc:sldChg chg="modSp new mod">
        <pc:chgData name="MARIA KARAMPELIA" userId="9dfcc2cac66bf474" providerId="LiveId" clId="{C3903C6B-2D2E-4955-9E6E-183DB405F3BD}" dt="2023-05-09T21:38:50.912" v="34647" actId="20577"/>
        <pc:sldMkLst>
          <pc:docMk/>
          <pc:sldMk cId="510208737" sldId="274"/>
        </pc:sldMkLst>
        <pc:spChg chg="mod">
          <ac:chgData name="MARIA KARAMPELIA" userId="9dfcc2cac66bf474" providerId="LiveId" clId="{C3903C6B-2D2E-4955-9E6E-183DB405F3BD}" dt="2023-05-09T16:42:52.509" v="14053" actId="27636"/>
          <ac:spMkLst>
            <pc:docMk/>
            <pc:sldMk cId="510208737" sldId="274"/>
            <ac:spMk id="2" creationId="{5539BB17-B17E-7E68-0415-539D45209EF7}"/>
          </ac:spMkLst>
        </pc:spChg>
        <pc:spChg chg="mod">
          <ac:chgData name="MARIA KARAMPELIA" userId="9dfcc2cac66bf474" providerId="LiveId" clId="{C3903C6B-2D2E-4955-9E6E-183DB405F3BD}" dt="2023-05-09T21:38:50.912" v="34647" actId="20577"/>
          <ac:spMkLst>
            <pc:docMk/>
            <pc:sldMk cId="510208737" sldId="274"/>
            <ac:spMk id="3" creationId="{69439DEE-74EF-2A11-D601-2D0AE2C3D410}"/>
          </ac:spMkLst>
        </pc:spChg>
      </pc:sldChg>
      <pc:sldChg chg="modSp new mod">
        <pc:chgData name="MARIA KARAMPELIA" userId="9dfcc2cac66bf474" providerId="LiveId" clId="{C3903C6B-2D2E-4955-9E6E-183DB405F3BD}" dt="2023-05-09T21:51:43.237" v="36270" actId="113"/>
        <pc:sldMkLst>
          <pc:docMk/>
          <pc:sldMk cId="3483836111" sldId="275"/>
        </pc:sldMkLst>
        <pc:spChg chg="mod">
          <ac:chgData name="MARIA KARAMPELIA" userId="9dfcc2cac66bf474" providerId="LiveId" clId="{C3903C6B-2D2E-4955-9E6E-183DB405F3BD}" dt="2023-05-09T21:51:38.194" v="36269" actId="14100"/>
          <ac:spMkLst>
            <pc:docMk/>
            <pc:sldMk cId="3483836111" sldId="275"/>
            <ac:spMk id="2" creationId="{FDEA5F74-18DD-2489-304E-92263D3C717A}"/>
          </ac:spMkLst>
        </pc:spChg>
        <pc:spChg chg="mod">
          <ac:chgData name="MARIA KARAMPELIA" userId="9dfcc2cac66bf474" providerId="LiveId" clId="{C3903C6B-2D2E-4955-9E6E-183DB405F3BD}" dt="2023-05-09T21:51:43.237" v="36270" actId="113"/>
          <ac:spMkLst>
            <pc:docMk/>
            <pc:sldMk cId="3483836111" sldId="275"/>
            <ac:spMk id="3" creationId="{BB102B25-F417-0AFE-5C5A-7132E0C7B068}"/>
          </ac:spMkLst>
        </pc:spChg>
      </pc:sldChg>
      <pc:sldChg chg="addSp delSp modSp new mod">
        <pc:chgData name="MARIA KARAMPELIA" userId="9dfcc2cac66bf474" providerId="LiveId" clId="{C3903C6B-2D2E-4955-9E6E-183DB405F3BD}" dt="2023-05-11T12:31:55.830" v="41841" actId="20577"/>
        <pc:sldMkLst>
          <pc:docMk/>
          <pc:sldMk cId="2626562365" sldId="276"/>
        </pc:sldMkLst>
        <pc:spChg chg="mod">
          <ac:chgData name="MARIA KARAMPELIA" userId="9dfcc2cac66bf474" providerId="LiveId" clId="{C3903C6B-2D2E-4955-9E6E-183DB405F3BD}" dt="2023-05-09T16:43:38.536" v="14066" actId="14100"/>
          <ac:spMkLst>
            <pc:docMk/>
            <pc:sldMk cId="2626562365" sldId="276"/>
            <ac:spMk id="2" creationId="{BBBF99DD-94F5-BDEB-16ED-9D244ABCDCC2}"/>
          </ac:spMkLst>
        </pc:spChg>
        <pc:spChg chg="mod">
          <ac:chgData name="MARIA KARAMPELIA" userId="9dfcc2cac66bf474" providerId="LiveId" clId="{C3903C6B-2D2E-4955-9E6E-183DB405F3BD}" dt="2023-05-11T12:31:55.830" v="41841" actId="20577"/>
          <ac:spMkLst>
            <pc:docMk/>
            <pc:sldMk cId="2626562365" sldId="276"/>
            <ac:spMk id="3" creationId="{0C449365-84DD-2BAB-EFD5-15E2BD675AA6}"/>
          </ac:spMkLst>
        </pc:spChg>
        <pc:spChg chg="add del">
          <ac:chgData name="MARIA KARAMPELIA" userId="9dfcc2cac66bf474" providerId="LiveId" clId="{C3903C6B-2D2E-4955-9E6E-183DB405F3BD}" dt="2023-05-11T07:55:15.362" v="36758"/>
          <ac:spMkLst>
            <pc:docMk/>
            <pc:sldMk cId="2626562365" sldId="276"/>
            <ac:spMk id="4" creationId="{0FF9A28D-3460-C943-CEE8-A2B1AE7DE687}"/>
          </ac:spMkLst>
        </pc:spChg>
        <pc:spChg chg="add del">
          <ac:chgData name="MARIA KARAMPELIA" userId="9dfcc2cac66bf474" providerId="LiveId" clId="{C3903C6B-2D2E-4955-9E6E-183DB405F3BD}" dt="2023-05-11T07:55:27.989" v="36760"/>
          <ac:spMkLst>
            <pc:docMk/>
            <pc:sldMk cId="2626562365" sldId="276"/>
            <ac:spMk id="5" creationId="{A1A3292E-73CC-7835-51D3-3E857BFCAC06}"/>
          </ac:spMkLst>
        </pc:spChg>
      </pc:sldChg>
      <pc:sldChg chg="addSp delSp modSp new mod">
        <pc:chgData name="MARIA KARAMPELIA" userId="9dfcc2cac66bf474" providerId="LiveId" clId="{C3903C6B-2D2E-4955-9E6E-183DB405F3BD}" dt="2023-05-11T08:42:53.070" v="39841" actId="14100"/>
        <pc:sldMkLst>
          <pc:docMk/>
          <pc:sldMk cId="1610215825" sldId="277"/>
        </pc:sldMkLst>
        <pc:spChg chg="mod">
          <ac:chgData name="MARIA KARAMPELIA" userId="9dfcc2cac66bf474" providerId="LiveId" clId="{C3903C6B-2D2E-4955-9E6E-183DB405F3BD}" dt="2023-05-11T08:29:18.357" v="38437" actId="14100"/>
          <ac:spMkLst>
            <pc:docMk/>
            <pc:sldMk cId="1610215825" sldId="277"/>
            <ac:spMk id="2" creationId="{0450A3E0-DBC5-9908-A7E3-A710A08A58F7}"/>
          </ac:spMkLst>
        </pc:spChg>
        <pc:spChg chg="add del mod">
          <ac:chgData name="MARIA KARAMPELIA" userId="9dfcc2cac66bf474" providerId="LiveId" clId="{C3903C6B-2D2E-4955-9E6E-183DB405F3BD}" dt="2023-05-11T08:42:53.070" v="39841" actId="14100"/>
          <ac:spMkLst>
            <pc:docMk/>
            <pc:sldMk cId="1610215825" sldId="277"/>
            <ac:spMk id="3" creationId="{41705997-494C-E96E-1727-58859E915BA2}"/>
          </ac:spMkLst>
        </pc:spChg>
        <pc:spChg chg="add del mod">
          <ac:chgData name="MARIA KARAMPELIA" userId="9dfcc2cac66bf474" providerId="LiveId" clId="{C3903C6B-2D2E-4955-9E6E-183DB405F3BD}" dt="2023-05-11T07:55:37.262" v="36762"/>
          <ac:spMkLst>
            <pc:docMk/>
            <pc:sldMk cId="1610215825" sldId="277"/>
            <ac:spMk id="4" creationId="{00EA10E5-31DC-436F-3B52-CC62F978A1A5}"/>
          </ac:spMkLst>
        </pc:spChg>
        <pc:spChg chg="add del mod">
          <ac:chgData name="MARIA KARAMPELIA" userId="9dfcc2cac66bf474" providerId="LiveId" clId="{C3903C6B-2D2E-4955-9E6E-183DB405F3BD}" dt="2023-05-11T07:56:11.472" v="36764"/>
          <ac:spMkLst>
            <pc:docMk/>
            <pc:sldMk cId="1610215825" sldId="277"/>
            <ac:spMk id="5" creationId="{3FADA657-F42E-1A07-0A9B-911A8A269792}"/>
          </ac:spMkLst>
        </pc:spChg>
      </pc:sldChg>
      <pc:sldChg chg="modSp new mod">
        <pc:chgData name="MARIA KARAMPELIA" userId="9dfcc2cac66bf474" providerId="LiveId" clId="{C3903C6B-2D2E-4955-9E6E-183DB405F3BD}" dt="2023-05-09T21:52:47.148" v="36273" actId="20577"/>
        <pc:sldMkLst>
          <pc:docMk/>
          <pc:sldMk cId="746464479" sldId="278"/>
        </pc:sldMkLst>
        <pc:spChg chg="mod">
          <ac:chgData name="MARIA KARAMPELIA" userId="9dfcc2cac66bf474" providerId="LiveId" clId="{C3903C6B-2D2E-4955-9E6E-183DB405F3BD}" dt="2023-05-09T16:44:27.358" v="14093" actId="14100"/>
          <ac:spMkLst>
            <pc:docMk/>
            <pc:sldMk cId="746464479" sldId="278"/>
            <ac:spMk id="2" creationId="{A2D9AAAB-6874-9F88-529B-CB92B83D2429}"/>
          </ac:spMkLst>
        </pc:spChg>
        <pc:spChg chg="mod">
          <ac:chgData name="MARIA KARAMPELIA" userId="9dfcc2cac66bf474" providerId="LiveId" clId="{C3903C6B-2D2E-4955-9E6E-183DB405F3BD}" dt="2023-05-09T21:52:47.148" v="36273" actId="20577"/>
          <ac:spMkLst>
            <pc:docMk/>
            <pc:sldMk cId="746464479" sldId="278"/>
            <ac:spMk id="3" creationId="{A476C519-3D93-B93D-A1E6-781E2A6C84D7}"/>
          </ac:spMkLst>
        </pc:spChg>
      </pc:sldChg>
      <pc:sldChg chg="modSp new mod">
        <pc:chgData name="MARIA KARAMPELIA" userId="9dfcc2cac66bf474" providerId="LiveId" clId="{C3903C6B-2D2E-4955-9E6E-183DB405F3BD}" dt="2023-05-09T18:33:18.020" v="19309" actId="14100"/>
        <pc:sldMkLst>
          <pc:docMk/>
          <pc:sldMk cId="3549206797" sldId="279"/>
        </pc:sldMkLst>
        <pc:spChg chg="mod">
          <ac:chgData name="MARIA KARAMPELIA" userId="9dfcc2cac66bf474" providerId="LiveId" clId="{C3903C6B-2D2E-4955-9E6E-183DB405F3BD}" dt="2023-05-09T18:09:13.251" v="18164" actId="14100"/>
          <ac:spMkLst>
            <pc:docMk/>
            <pc:sldMk cId="3549206797" sldId="279"/>
            <ac:spMk id="2" creationId="{63207F9E-380F-AFA4-3A6B-3E0AFC4F0D0A}"/>
          </ac:spMkLst>
        </pc:spChg>
        <pc:spChg chg="mod">
          <ac:chgData name="MARIA KARAMPELIA" userId="9dfcc2cac66bf474" providerId="LiveId" clId="{C3903C6B-2D2E-4955-9E6E-183DB405F3BD}" dt="2023-05-09T18:33:18.020" v="19309" actId="14100"/>
          <ac:spMkLst>
            <pc:docMk/>
            <pc:sldMk cId="3549206797" sldId="279"/>
            <ac:spMk id="3" creationId="{527EC37D-6FE4-2097-FB72-1CF263693EDC}"/>
          </ac:spMkLst>
        </pc:spChg>
      </pc:sldChg>
      <pc:sldChg chg="modSp new mod">
        <pc:chgData name="MARIA KARAMPELIA" userId="9dfcc2cac66bf474" providerId="LiveId" clId="{C3903C6B-2D2E-4955-9E6E-183DB405F3BD}" dt="2023-05-09T18:42:37.214" v="20262" actId="20577"/>
        <pc:sldMkLst>
          <pc:docMk/>
          <pc:sldMk cId="986344811" sldId="280"/>
        </pc:sldMkLst>
        <pc:spChg chg="mod">
          <ac:chgData name="MARIA KARAMPELIA" userId="9dfcc2cac66bf474" providerId="LiveId" clId="{C3903C6B-2D2E-4955-9E6E-183DB405F3BD}" dt="2023-05-09T18:09:46.790" v="18173" actId="14100"/>
          <ac:spMkLst>
            <pc:docMk/>
            <pc:sldMk cId="986344811" sldId="280"/>
            <ac:spMk id="2" creationId="{E6C372C1-7F13-0A44-62F1-7A3E35DF5C73}"/>
          </ac:spMkLst>
        </pc:spChg>
        <pc:spChg chg="mod">
          <ac:chgData name="MARIA KARAMPELIA" userId="9dfcc2cac66bf474" providerId="LiveId" clId="{C3903C6B-2D2E-4955-9E6E-183DB405F3BD}" dt="2023-05-09T18:42:37.214" v="20262" actId="20577"/>
          <ac:spMkLst>
            <pc:docMk/>
            <pc:sldMk cId="986344811" sldId="280"/>
            <ac:spMk id="3" creationId="{AED409C3-FE68-169D-0010-80E0F7218D0E}"/>
          </ac:spMkLst>
        </pc:spChg>
      </pc:sldChg>
      <pc:sldChg chg="modSp new mod">
        <pc:chgData name="MARIA KARAMPELIA" userId="9dfcc2cac66bf474" providerId="LiveId" clId="{C3903C6B-2D2E-4955-9E6E-183DB405F3BD}" dt="2023-05-09T18:53:05.924" v="21244" actId="113"/>
        <pc:sldMkLst>
          <pc:docMk/>
          <pc:sldMk cId="380148200" sldId="281"/>
        </pc:sldMkLst>
        <pc:spChg chg="mod">
          <ac:chgData name="MARIA KARAMPELIA" userId="9dfcc2cac66bf474" providerId="LiveId" clId="{C3903C6B-2D2E-4955-9E6E-183DB405F3BD}" dt="2023-05-09T18:10:14.932" v="18181" actId="14100"/>
          <ac:spMkLst>
            <pc:docMk/>
            <pc:sldMk cId="380148200" sldId="281"/>
            <ac:spMk id="2" creationId="{A34567EA-F9E3-2C94-28C6-FE46257FDA8E}"/>
          </ac:spMkLst>
        </pc:spChg>
        <pc:spChg chg="mod">
          <ac:chgData name="MARIA KARAMPELIA" userId="9dfcc2cac66bf474" providerId="LiveId" clId="{C3903C6B-2D2E-4955-9E6E-183DB405F3BD}" dt="2023-05-09T18:53:05.924" v="21244" actId="113"/>
          <ac:spMkLst>
            <pc:docMk/>
            <pc:sldMk cId="380148200" sldId="281"/>
            <ac:spMk id="3" creationId="{EA5FEFD5-2A65-3555-EE47-BDF3EBB75C57}"/>
          </ac:spMkLst>
        </pc:spChg>
      </pc:sldChg>
      <pc:sldChg chg="modSp new mod">
        <pc:chgData name="MARIA KARAMPELIA" userId="9dfcc2cac66bf474" providerId="LiveId" clId="{C3903C6B-2D2E-4955-9E6E-183DB405F3BD}" dt="2023-05-09T19:08:38.007" v="22714" actId="313"/>
        <pc:sldMkLst>
          <pc:docMk/>
          <pc:sldMk cId="1827586555" sldId="282"/>
        </pc:sldMkLst>
        <pc:spChg chg="mod">
          <ac:chgData name="MARIA KARAMPELIA" userId="9dfcc2cac66bf474" providerId="LiveId" clId="{C3903C6B-2D2E-4955-9E6E-183DB405F3BD}" dt="2023-05-09T18:10:41.927" v="18189" actId="14100"/>
          <ac:spMkLst>
            <pc:docMk/>
            <pc:sldMk cId="1827586555" sldId="282"/>
            <ac:spMk id="2" creationId="{0CB22836-0522-01FA-9304-F150D050DC6C}"/>
          </ac:spMkLst>
        </pc:spChg>
        <pc:spChg chg="mod">
          <ac:chgData name="MARIA KARAMPELIA" userId="9dfcc2cac66bf474" providerId="LiveId" clId="{C3903C6B-2D2E-4955-9E6E-183DB405F3BD}" dt="2023-05-09T19:08:38.007" v="22714" actId="313"/>
          <ac:spMkLst>
            <pc:docMk/>
            <pc:sldMk cId="1827586555" sldId="282"/>
            <ac:spMk id="3" creationId="{6354C88E-B119-B106-40FF-05B5A309BDF6}"/>
          </ac:spMkLst>
        </pc:spChg>
      </pc:sldChg>
      <pc:sldChg chg="modSp new mod">
        <pc:chgData name="MARIA KARAMPELIA" userId="9dfcc2cac66bf474" providerId="LiveId" clId="{C3903C6B-2D2E-4955-9E6E-183DB405F3BD}" dt="2023-05-11T10:49:44.432" v="41814" actId="20577"/>
        <pc:sldMkLst>
          <pc:docMk/>
          <pc:sldMk cId="1070951404" sldId="283"/>
        </pc:sldMkLst>
        <pc:spChg chg="mod">
          <ac:chgData name="MARIA KARAMPELIA" userId="9dfcc2cac66bf474" providerId="LiveId" clId="{C3903C6B-2D2E-4955-9E6E-183DB405F3BD}" dt="2023-05-09T20:36:43.174" v="29319" actId="27636"/>
          <ac:spMkLst>
            <pc:docMk/>
            <pc:sldMk cId="1070951404" sldId="283"/>
            <ac:spMk id="2" creationId="{C795DF6A-24E5-89E7-A23E-E98057D25CBE}"/>
          </ac:spMkLst>
        </pc:spChg>
        <pc:spChg chg="mod">
          <ac:chgData name="MARIA KARAMPELIA" userId="9dfcc2cac66bf474" providerId="LiveId" clId="{C3903C6B-2D2E-4955-9E6E-183DB405F3BD}" dt="2023-05-11T10:49:44.432" v="41814" actId="20577"/>
          <ac:spMkLst>
            <pc:docMk/>
            <pc:sldMk cId="1070951404" sldId="283"/>
            <ac:spMk id="3" creationId="{EE951797-6622-BDE1-A0CB-4320AD6C2D13}"/>
          </ac:spMkLst>
        </pc:spChg>
      </pc:sldChg>
      <pc:sldChg chg="modSp new mod ord">
        <pc:chgData name="MARIA KARAMPELIA" userId="9dfcc2cac66bf474" providerId="LiveId" clId="{C3903C6B-2D2E-4955-9E6E-183DB405F3BD}" dt="2023-05-11T10:44:48.381" v="41773" actId="20577"/>
        <pc:sldMkLst>
          <pc:docMk/>
          <pc:sldMk cId="1102417111" sldId="284"/>
        </pc:sldMkLst>
        <pc:spChg chg="mod">
          <ac:chgData name="MARIA KARAMPELIA" userId="9dfcc2cac66bf474" providerId="LiveId" clId="{C3903C6B-2D2E-4955-9E6E-183DB405F3BD}" dt="2023-05-09T20:03:14.369" v="26435" actId="14100"/>
          <ac:spMkLst>
            <pc:docMk/>
            <pc:sldMk cId="1102417111" sldId="284"/>
            <ac:spMk id="2" creationId="{0759B165-09BD-89DB-F2AB-E0E1B4A65D6A}"/>
          </ac:spMkLst>
        </pc:spChg>
        <pc:spChg chg="mod">
          <ac:chgData name="MARIA KARAMPELIA" userId="9dfcc2cac66bf474" providerId="LiveId" clId="{C3903C6B-2D2E-4955-9E6E-183DB405F3BD}" dt="2023-05-11T10:44:48.381" v="41773" actId="20577"/>
          <ac:spMkLst>
            <pc:docMk/>
            <pc:sldMk cId="1102417111" sldId="284"/>
            <ac:spMk id="3" creationId="{222DFB57-B493-3C26-D4DD-4771EAEEA8D3}"/>
          </ac:spMkLst>
        </pc:spChg>
      </pc:sldChg>
      <pc:sldChg chg="modSp new mod">
        <pc:chgData name="MARIA KARAMPELIA" userId="9dfcc2cac66bf474" providerId="LiveId" clId="{C3903C6B-2D2E-4955-9E6E-183DB405F3BD}" dt="2023-05-09T20:47:10.689" v="30262" actId="313"/>
        <pc:sldMkLst>
          <pc:docMk/>
          <pc:sldMk cId="1745500019" sldId="285"/>
        </pc:sldMkLst>
        <pc:spChg chg="mod">
          <ac:chgData name="MARIA KARAMPELIA" userId="9dfcc2cac66bf474" providerId="LiveId" clId="{C3903C6B-2D2E-4955-9E6E-183DB405F3BD}" dt="2023-05-09T20:38:26.331" v="29356" actId="27636"/>
          <ac:spMkLst>
            <pc:docMk/>
            <pc:sldMk cId="1745500019" sldId="285"/>
            <ac:spMk id="2" creationId="{533B6F09-6600-FBE3-51A8-C101D00C78D9}"/>
          </ac:spMkLst>
        </pc:spChg>
        <pc:spChg chg="mod">
          <ac:chgData name="MARIA KARAMPELIA" userId="9dfcc2cac66bf474" providerId="LiveId" clId="{C3903C6B-2D2E-4955-9E6E-183DB405F3BD}" dt="2023-05-09T20:47:10.689" v="30262" actId="313"/>
          <ac:spMkLst>
            <pc:docMk/>
            <pc:sldMk cId="1745500019" sldId="285"/>
            <ac:spMk id="3" creationId="{11E796DB-E2CD-C7AA-98EB-80DE21BC29BF}"/>
          </ac:spMkLst>
        </pc:spChg>
      </pc:sldChg>
      <pc:sldChg chg="modSp new mod">
        <pc:chgData name="MARIA KARAMPELIA" userId="9dfcc2cac66bf474" providerId="LiveId" clId="{C3903C6B-2D2E-4955-9E6E-183DB405F3BD}" dt="2023-05-11T08:15:22.930" v="38436" actId="20577"/>
        <pc:sldMkLst>
          <pc:docMk/>
          <pc:sldMk cId="2784423988" sldId="286"/>
        </pc:sldMkLst>
        <pc:spChg chg="mod">
          <ac:chgData name="MARIA KARAMPELIA" userId="9dfcc2cac66bf474" providerId="LiveId" clId="{C3903C6B-2D2E-4955-9E6E-183DB405F3BD}" dt="2023-05-11T08:03:09.514" v="36885" actId="14100"/>
          <ac:spMkLst>
            <pc:docMk/>
            <pc:sldMk cId="2784423988" sldId="286"/>
            <ac:spMk id="2" creationId="{84B9D681-FF86-0CB5-0FF6-969EE38B2D28}"/>
          </ac:spMkLst>
        </pc:spChg>
        <pc:spChg chg="mod">
          <ac:chgData name="MARIA KARAMPELIA" userId="9dfcc2cac66bf474" providerId="LiveId" clId="{C3903C6B-2D2E-4955-9E6E-183DB405F3BD}" dt="2023-05-11T08:15:22.930" v="38436" actId="20577"/>
          <ac:spMkLst>
            <pc:docMk/>
            <pc:sldMk cId="2784423988" sldId="286"/>
            <ac:spMk id="3" creationId="{0D99CD19-4DFF-361C-FCB6-13335EE0B89E}"/>
          </ac:spMkLst>
        </pc:spChg>
      </pc:sldChg>
      <pc:sldChg chg="modSp new mod">
        <pc:chgData name="MARIA KARAMPELIA" userId="9dfcc2cac66bf474" providerId="LiveId" clId="{C3903C6B-2D2E-4955-9E6E-183DB405F3BD}" dt="2023-05-11T09:17:59.529" v="41755" actId="20577"/>
        <pc:sldMkLst>
          <pc:docMk/>
          <pc:sldMk cId="1212628430" sldId="287"/>
        </pc:sldMkLst>
        <pc:spChg chg="mod">
          <ac:chgData name="MARIA KARAMPELIA" userId="9dfcc2cac66bf474" providerId="LiveId" clId="{C3903C6B-2D2E-4955-9E6E-183DB405F3BD}" dt="2023-05-11T08:29:31.675" v="38443" actId="27636"/>
          <ac:spMkLst>
            <pc:docMk/>
            <pc:sldMk cId="1212628430" sldId="287"/>
            <ac:spMk id="2" creationId="{1C1F7727-CBAB-BC27-4D54-2D4D68C5D089}"/>
          </ac:spMkLst>
        </pc:spChg>
        <pc:spChg chg="mod">
          <ac:chgData name="MARIA KARAMPELIA" userId="9dfcc2cac66bf474" providerId="LiveId" clId="{C3903C6B-2D2E-4955-9E6E-183DB405F3BD}" dt="2023-05-11T09:17:59.529" v="41755" actId="20577"/>
          <ac:spMkLst>
            <pc:docMk/>
            <pc:sldMk cId="1212628430" sldId="287"/>
            <ac:spMk id="3" creationId="{F496736C-6615-B61A-5B20-C5C2906A986F}"/>
          </ac:spMkLst>
        </pc:spChg>
      </pc:sldChg>
    </pc:docChg>
  </pc:docChgLst>
  <pc:docChgLst>
    <pc:chgData name="MARIA KARAMPELIA" userId="9dfcc2cac66bf474" providerId="LiveId" clId="{A9571C1F-CEEC-4837-99D1-1A6D532EF5F8}"/>
    <pc:docChg chg="modSld">
      <pc:chgData name="MARIA KARAMPELIA" userId="9dfcc2cac66bf474" providerId="LiveId" clId="{A9571C1F-CEEC-4837-99D1-1A6D532EF5F8}" dt="2024-04-25T11:32:50.180" v="2" actId="20577"/>
      <pc:docMkLst>
        <pc:docMk/>
      </pc:docMkLst>
      <pc:sldChg chg="modSp mod">
        <pc:chgData name="MARIA KARAMPELIA" userId="9dfcc2cac66bf474" providerId="LiveId" clId="{A9571C1F-CEEC-4837-99D1-1A6D532EF5F8}" dt="2024-04-25T11:12:18.961" v="0" actId="20577"/>
        <pc:sldMkLst>
          <pc:docMk/>
          <pc:sldMk cId="2754276410" sldId="257"/>
        </pc:sldMkLst>
        <pc:spChg chg="mod">
          <ac:chgData name="MARIA KARAMPELIA" userId="9dfcc2cac66bf474" providerId="LiveId" clId="{A9571C1F-CEEC-4837-99D1-1A6D532EF5F8}" dt="2024-04-25T11:12:18.961" v="0" actId="20577"/>
          <ac:spMkLst>
            <pc:docMk/>
            <pc:sldMk cId="2754276410" sldId="257"/>
            <ac:spMk id="3" creationId="{3F951E21-D3E9-1B60-DFE0-76D0886C1B0F}"/>
          </ac:spMkLst>
        </pc:spChg>
      </pc:sldChg>
      <pc:sldChg chg="modSp mod">
        <pc:chgData name="MARIA KARAMPELIA" userId="9dfcc2cac66bf474" providerId="LiveId" clId="{A9571C1F-CEEC-4837-99D1-1A6D532EF5F8}" dt="2024-04-25T11:32:50.180" v="2" actId="20577"/>
        <pc:sldMkLst>
          <pc:docMk/>
          <pc:sldMk cId="1460047591" sldId="267"/>
        </pc:sldMkLst>
        <pc:spChg chg="mod">
          <ac:chgData name="MARIA KARAMPELIA" userId="9dfcc2cac66bf474" providerId="LiveId" clId="{A9571C1F-CEEC-4837-99D1-1A6D532EF5F8}" dt="2024-04-25T11:32:50.180" v="2" actId="20577"/>
          <ac:spMkLst>
            <pc:docMk/>
            <pc:sldMk cId="1460047591" sldId="267"/>
            <ac:spMk id="3" creationId="{F245C391-86C9-299E-5F75-197700E05D8D}"/>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3C5AA8D-AEFC-301D-3B98-BB8F813BBC07}"/>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0B6C43A1-8C6F-109A-B4EA-110D4D5A392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35C0A093-C89C-1339-81C9-D5CE30609A64}"/>
              </a:ext>
            </a:extLst>
          </p:cNvPr>
          <p:cNvSpPr>
            <a:spLocks noGrp="1"/>
          </p:cNvSpPr>
          <p:nvPr>
            <p:ph type="dt" sz="half" idx="10"/>
          </p:nvPr>
        </p:nvSpPr>
        <p:spPr/>
        <p:txBody>
          <a:bodyPr/>
          <a:lstStyle/>
          <a:p>
            <a:fld id="{A8E56425-1F40-4BA6-98C5-95FDFF710841}" type="datetimeFigureOut">
              <a:rPr lang="el-GR" smtClean="0"/>
              <a:t>25/4/2024</a:t>
            </a:fld>
            <a:endParaRPr lang="el-GR"/>
          </a:p>
        </p:txBody>
      </p:sp>
      <p:sp>
        <p:nvSpPr>
          <p:cNvPr id="5" name="Θέση υποσέλιδου 4">
            <a:extLst>
              <a:ext uri="{FF2B5EF4-FFF2-40B4-BE49-F238E27FC236}">
                <a16:creationId xmlns:a16="http://schemas.microsoft.com/office/drawing/2014/main" id="{302FBCD5-6112-766E-3673-812A086D150A}"/>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282C1697-D682-B89A-6BAF-C29478288954}"/>
              </a:ext>
            </a:extLst>
          </p:cNvPr>
          <p:cNvSpPr>
            <a:spLocks noGrp="1"/>
          </p:cNvSpPr>
          <p:nvPr>
            <p:ph type="sldNum" sz="quarter" idx="12"/>
          </p:nvPr>
        </p:nvSpPr>
        <p:spPr/>
        <p:txBody>
          <a:bodyPr/>
          <a:lstStyle/>
          <a:p>
            <a:fld id="{7674D633-37CF-4D3F-BD58-91B52399BC60}" type="slidenum">
              <a:rPr lang="el-GR" smtClean="0"/>
              <a:t>‹#›</a:t>
            </a:fld>
            <a:endParaRPr lang="el-GR"/>
          </a:p>
        </p:txBody>
      </p:sp>
    </p:spTree>
    <p:extLst>
      <p:ext uri="{BB962C8B-B14F-4D97-AF65-F5344CB8AC3E}">
        <p14:creationId xmlns:p14="http://schemas.microsoft.com/office/powerpoint/2010/main" val="4145782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0644DB6-DB26-3B9E-34F1-D963E5CC12DB}"/>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B18433F8-E874-EF0E-CD2F-E62A3290EDB8}"/>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DF0100B5-7AE3-3F66-4C24-F3D72D274E7C}"/>
              </a:ext>
            </a:extLst>
          </p:cNvPr>
          <p:cNvSpPr>
            <a:spLocks noGrp="1"/>
          </p:cNvSpPr>
          <p:nvPr>
            <p:ph type="dt" sz="half" idx="10"/>
          </p:nvPr>
        </p:nvSpPr>
        <p:spPr/>
        <p:txBody>
          <a:bodyPr/>
          <a:lstStyle/>
          <a:p>
            <a:fld id="{A8E56425-1F40-4BA6-98C5-95FDFF710841}" type="datetimeFigureOut">
              <a:rPr lang="el-GR" smtClean="0"/>
              <a:t>25/4/2024</a:t>
            </a:fld>
            <a:endParaRPr lang="el-GR"/>
          </a:p>
        </p:txBody>
      </p:sp>
      <p:sp>
        <p:nvSpPr>
          <p:cNvPr id="5" name="Θέση υποσέλιδου 4">
            <a:extLst>
              <a:ext uri="{FF2B5EF4-FFF2-40B4-BE49-F238E27FC236}">
                <a16:creationId xmlns:a16="http://schemas.microsoft.com/office/drawing/2014/main" id="{1E8E519B-E31A-06A8-AFAB-42BF4D7FFF96}"/>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E6AE0247-E2EC-7B15-53FF-A126A2CA8F27}"/>
              </a:ext>
            </a:extLst>
          </p:cNvPr>
          <p:cNvSpPr>
            <a:spLocks noGrp="1"/>
          </p:cNvSpPr>
          <p:nvPr>
            <p:ph type="sldNum" sz="quarter" idx="12"/>
          </p:nvPr>
        </p:nvSpPr>
        <p:spPr/>
        <p:txBody>
          <a:bodyPr/>
          <a:lstStyle/>
          <a:p>
            <a:fld id="{7674D633-37CF-4D3F-BD58-91B52399BC60}" type="slidenum">
              <a:rPr lang="el-GR" smtClean="0"/>
              <a:t>‹#›</a:t>
            </a:fld>
            <a:endParaRPr lang="el-GR"/>
          </a:p>
        </p:txBody>
      </p:sp>
    </p:spTree>
    <p:extLst>
      <p:ext uri="{BB962C8B-B14F-4D97-AF65-F5344CB8AC3E}">
        <p14:creationId xmlns:p14="http://schemas.microsoft.com/office/powerpoint/2010/main" val="28778733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14B58EB2-FEE4-BEF2-164C-0588CC546E6B}"/>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05576BF2-5BE1-F555-8142-019EACF12F96}"/>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F273E252-8403-0816-5C1A-75FEECC52A71}"/>
              </a:ext>
            </a:extLst>
          </p:cNvPr>
          <p:cNvSpPr>
            <a:spLocks noGrp="1"/>
          </p:cNvSpPr>
          <p:nvPr>
            <p:ph type="dt" sz="half" idx="10"/>
          </p:nvPr>
        </p:nvSpPr>
        <p:spPr/>
        <p:txBody>
          <a:bodyPr/>
          <a:lstStyle/>
          <a:p>
            <a:fld id="{A8E56425-1F40-4BA6-98C5-95FDFF710841}" type="datetimeFigureOut">
              <a:rPr lang="el-GR" smtClean="0"/>
              <a:t>25/4/2024</a:t>
            </a:fld>
            <a:endParaRPr lang="el-GR"/>
          </a:p>
        </p:txBody>
      </p:sp>
      <p:sp>
        <p:nvSpPr>
          <p:cNvPr id="5" name="Θέση υποσέλιδου 4">
            <a:extLst>
              <a:ext uri="{FF2B5EF4-FFF2-40B4-BE49-F238E27FC236}">
                <a16:creationId xmlns:a16="http://schemas.microsoft.com/office/drawing/2014/main" id="{AEEEBD24-75E8-28F0-BB71-104EDC0E5C49}"/>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C37691C6-9B13-0C84-0C85-FB2F4560F3E5}"/>
              </a:ext>
            </a:extLst>
          </p:cNvPr>
          <p:cNvSpPr>
            <a:spLocks noGrp="1"/>
          </p:cNvSpPr>
          <p:nvPr>
            <p:ph type="sldNum" sz="quarter" idx="12"/>
          </p:nvPr>
        </p:nvSpPr>
        <p:spPr/>
        <p:txBody>
          <a:bodyPr/>
          <a:lstStyle/>
          <a:p>
            <a:fld id="{7674D633-37CF-4D3F-BD58-91B52399BC60}" type="slidenum">
              <a:rPr lang="el-GR" smtClean="0"/>
              <a:t>‹#›</a:t>
            </a:fld>
            <a:endParaRPr lang="el-GR"/>
          </a:p>
        </p:txBody>
      </p:sp>
    </p:spTree>
    <p:extLst>
      <p:ext uri="{BB962C8B-B14F-4D97-AF65-F5344CB8AC3E}">
        <p14:creationId xmlns:p14="http://schemas.microsoft.com/office/powerpoint/2010/main" val="23950617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2A9935D-8756-2930-50E3-A86C69B66AE8}"/>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0AD2141A-4CD6-3D5A-E9AF-A35172E1139D}"/>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664DFFC9-1CEE-30F6-8E84-5218BA0DC687}"/>
              </a:ext>
            </a:extLst>
          </p:cNvPr>
          <p:cNvSpPr>
            <a:spLocks noGrp="1"/>
          </p:cNvSpPr>
          <p:nvPr>
            <p:ph type="dt" sz="half" idx="10"/>
          </p:nvPr>
        </p:nvSpPr>
        <p:spPr/>
        <p:txBody>
          <a:bodyPr/>
          <a:lstStyle/>
          <a:p>
            <a:fld id="{A8E56425-1F40-4BA6-98C5-95FDFF710841}" type="datetimeFigureOut">
              <a:rPr lang="el-GR" smtClean="0"/>
              <a:t>25/4/2024</a:t>
            </a:fld>
            <a:endParaRPr lang="el-GR"/>
          </a:p>
        </p:txBody>
      </p:sp>
      <p:sp>
        <p:nvSpPr>
          <p:cNvPr id="5" name="Θέση υποσέλιδου 4">
            <a:extLst>
              <a:ext uri="{FF2B5EF4-FFF2-40B4-BE49-F238E27FC236}">
                <a16:creationId xmlns:a16="http://schemas.microsoft.com/office/drawing/2014/main" id="{51AE1E2A-AB76-D962-6DB4-E7E7CABDA896}"/>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3365A9C6-C456-119C-2102-F873143F0819}"/>
              </a:ext>
            </a:extLst>
          </p:cNvPr>
          <p:cNvSpPr>
            <a:spLocks noGrp="1"/>
          </p:cNvSpPr>
          <p:nvPr>
            <p:ph type="sldNum" sz="quarter" idx="12"/>
          </p:nvPr>
        </p:nvSpPr>
        <p:spPr/>
        <p:txBody>
          <a:bodyPr/>
          <a:lstStyle/>
          <a:p>
            <a:fld id="{7674D633-37CF-4D3F-BD58-91B52399BC60}" type="slidenum">
              <a:rPr lang="el-GR" smtClean="0"/>
              <a:t>‹#›</a:t>
            </a:fld>
            <a:endParaRPr lang="el-GR"/>
          </a:p>
        </p:txBody>
      </p:sp>
    </p:spTree>
    <p:extLst>
      <p:ext uri="{BB962C8B-B14F-4D97-AF65-F5344CB8AC3E}">
        <p14:creationId xmlns:p14="http://schemas.microsoft.com/office/powerpoint/2010/main" val="25135676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9D458A4-B0C7-8B34-9431-BEA9D19BD6E7}"/>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65C43215-903F-B493-C49A-DC6D58F0876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FEABD0EA-6F5D-EBC7-809F-037911EC7027}"/>
              </a:ext>
            </a:extLst>
          </p:cNvPr>
          <p:cNvSpPr>
            <a:spLocks noGrp="1"/>
          </p:cNvSpPr>
          <p:nvPr>
            <p:ph type="dt" sz="half" idx="10"/>
          </p:nvPr>
        </p:nvSpPr>
        <p:spPr/>
        <p:txBody>
          <a:bodyPr/>
          <a:lstStyle/>
          <a:p>
            <a:fld id="{A8E56425-1F40-4BA6-98C5-95FDFF710841}" type="datetimeFigureOut">
              <a:rPr lang="el-GR" smtClean="0"/>
              <a:t>25/4/2024</a:t>
            </a:fld>
            <a:endParaRPr lang="el-GR"/>
          </a:p>
        </p:txBody>
      </p:sp>
      <p:sp>
        <p:nvSpPr>
          <p:cNvPr id="5" name="Θέση υποσέλιδου 4">
            <a:extLst>
              <a:ext uri="{FF2B5EF4-FFF2-40B4-BE49-F238E27FC236}">
                <a16:creationId xmlns:a16="http://schemas.microsoft.com/office/drawing/2014/main" id="{9F7BD06D-B1FF-BEB8-9777-4AFF8DF1E02A}"/>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3A2AD0EE-447D-AF5B-CF08-1225E3603202}"/>
              </a:ext>
            </a:extLst>
          </p:cNvPr>
          <p:cNvSpPr>
            <a:spLocks noGrp="1"/>
          </p:cNvSpPr>
          <p:nvPr>
            <p:ph type="sldNum" sz="quarter" idx="12"/>
          </p:nvPr>
        </p:nvSpPr>
        <p:spPr/>
        <p:txBody>
          <a:bodyPr/>
          <a:lstStyle/>
          <a:p>
            <a:fld id="{7674D633-37CF-4D3F-BD58-91B52399BC60}" type="slidenum">
              <a:rPr lang="el-GR" smtClean="0"/>
              <a:t>‹#›</a:t>
            </a:fld>
            <a:endParaRPr lang="el-GR"/>
          </a:p>
        </p:txBody>
      </p:sp>
    </p:spTree>
    <p:extLst>
      <p:ext uri="{BB962C8B-B14F-4D97-AF65-F5344CB8AC3E}">
        <p14:creationId xmlns:p14="http://schemas.microsoft.com/office/powerpoint/2010/main" val="21188924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EFB6DD4-E0F9-1470-8EA0-5672BFE51AAC}"/>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5370D571-A54A-EDDB-DD9F-EF1BFEF45559}"/>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548F61D2-4EDC-C718-DDDE-69BEABC8DF17}"/>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13461EAF-C8C2-346D-19BF-8AE982042994}"/>
              </a:ext>
            </a:extLst>
          </p:cNvPr>
          <p:cNvSpPr>
            <a:spLocks noGrp="1"/>
          </p:cNvSpPr>
          <p:nvPr>
            <p:ph type="dt" sz="half" idx="10"/>
          </p:nvPr>
        </p:nvSpPr>
        <p:spPr/>
        <p:txBody>
          <a:bodyPr/>
          <a:lstStyle/>
          <a:p>
            <a:fld id="{A8E56425-1F40-4BA6-98C5-95FDFF710841}" type="datetimeFigureOut">
              <a:rPr lang="el-GR" smtClean="0"/>
              <a:t>25/4/2024</a:t>
            </a:fld>
            <a:endParaRPr lang="el-GR"/>
          </a:p>
        </p:txBody>
      </p:sp>
      <p:sp>
        <p:nvSpPr>
          <p:cNvPr id="6" name="Θέση υποσέλιδου 5">
            <a:extLst>
              <a:ext uri="{FF2B5EF4-FFF2-40B4-BE49-F238E27FC236}">
                <a16:creationId xmlns:a16="http://schemas.microsoft.com/office/drawing/2014/main" id="{261CEB42-14E0-1969-D73A-EB5AEACEB098}"/>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043F10D4-3228-5966-B7D8-F797764AC8F4}"/>
              </a:ext>
            </a:extLst>
          </p:cNvPr>
          <p:cNvSpPr>
            <a:spLocks noGrp="1"/>
          </p:cNvSpPr>
          <p:nvPr>
            <p:ph type="sldNum" sz="quarter" idx="12"/>
          </p:nvPr>
        </p:nvSpPr>
        <p:spPr/>
        <p:txBody>
          <a:bodyPr/>
          <a:lstStyle/>
          <a:p>
            <a:fld id="{7674D633-37CF-4D3F-BD58-91B52399BC60}" type="slidenum">
              <a:rPr lang="el-GR" smtClean="0"/>
              <a:t>‹#›</a:t>
            </a:fld>
            <a:endParaRPr lang="el-GR"/>
          </a:p>
        </p:txBody>
      </p:sp>
    </p:spTree>
    <p:extLst>
      <p:ext uri="{BB962C8B-B14F-4D97-AF65-F5344CB8AC3E}">
        <p14:creationId xmlns:p14="http://schemas.microsoft.com/office/powerpoint/2010/main" val="9539892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7141C88-D395-7C52-9D11-4871F48DA1D0}"/>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B36F0220-B343-6563-E8BA-3F6F59D56CF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6DAAFDCB-C78E-8319-670F-C395F05ED6DB}"/>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70174058-DC59-DBD5-8468-338D0186C08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31F17AAD-1F1D-8FCD-18A9-4C0FDBBB7A9F}"/>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61C8338A-0FD5-9BF7-4FA9-EB8BE724809F}"/>
              </a:ext>
            </a:extLst>
          </p:cNvPr>
          <p:cNvSpPr>
            <a:spLocks noGrp="1"/>
          </p:cNvSpPr>
          <p:nvPr>
            <p:ph type="dt" sz="half" idx="10"/>
          </p:nvPr>
        </p:nvSpPr>
        <p:spPr/>
        <p:txBody>
          <a:bodyPr/>
          <a:lstStyle/>
          <a:p>
            <a:fld id="{A8E56425-1F40-4BA6-98C5-95FDFF710841}" type="datetimeFigureOut">
              <a:rPr lang="el-GR" smtClean="0"/>
              <a:t>25/4/2024</a:t>
            </a:fld>
            <a:endParaRPr lang="el-GR"/>
          </a:p>
        </p:txBody>
      </p:sp>
      <p:sp>
        <p:nvSpPr>
          <p:cNvPr id="8" name="Θέση υποσέλιδου 7">
            <a:extLst>
              <a:ext uri="{FF2B5EF4-FFF2-40B4-BE49-F238E27FC236}">
                <a16:creationId xmlns:a16="http://schemas.microsoft.com/office/drawing/2014/main" id="{90323F4E-2CB7-5D8C-9A71-4F897589DBE5}"/>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29232BA3-55D1-EFF0-8216-84EA1A168E6C}"/>
              </a:ext>
            </a:extLst>
          </p:cNvPr>
          <p:cNvSpPr>
            <a:spLocks noGrp="1"/>
          </p:cNvSpPr>
          <p:nvPr>
            <p:ph type="sldNum" sz="quarter" idx="12"/>
          </p:nvPr>
        </p:nvSpPr>
        <p:spPr/>
        <p:txBody>
          <a:bodyPr/>
          <a:lstStyle/>
          <a:p>
            <a:fld id="{7674D633-37CF-4D3F-BD58-91B52399BC60}" type="slidenum">
              <a:rPr lang="el-GR" smtClean="0"/>
              <a:t>‹#›</a:t>
            </a:fld>
            <a:endParaRPr lang="el-GR"/>
          </a:p>
        </p:txBody>
      </p:sp>
    </p:spTree>
    <p:extLst>
      <p:ext uri="{BB962C8B-B14F-4D97-AF65-F5344CB8AC3E}">
        <p14:creationId xmlns:p14="http://schemas.microsoft.com/office/powerpoint/2010/main" val="24992302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DD23867-D46E-C1B9-E87F-2E238D53057B}"/>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44698A0B-59F2-7755-B004-0A1809F4DB47}"/>
              </a:ext>
            </a:extLst>
          </p:cNvPr>
          <p:cNvSpPr>
            <a:spLocks noGrp="1"/>
          </p:cNvSpPr>
          <p:nvPr>
            <p:ph type="dt" sz="half" idx="10"/>
          </p:nvPr>
        </p:nvSpPr>
        <p:spPr/>
        <p:txBody>
          <a:bodyPr/>
          <a:lstStyle/>
          <a:p>
            <a:fld id="{A8E56425-1F40-4BA6-98C5-95FDFF710841}" type="datetimeFigureOut">
              <a:rPr lang="el-GR" smtClean="0"/>
              <a:t>25/4/2024</a:t>
            </a:fld>
            <a:endParaRPr lang="el-GR"/>
          </a:p>
        </p:txBody>
      </p:sp>
      <p:sp>
        <p:nvSpPr>
          <p:cNvPr id="4" name="Θέση υποσέλιδου 3">
            <a:extLst>
              <a:ext uri="{FF2B5EF4-FFF2-40B4-BE49-F238E27FC236}">
                <a16:creationId xmlns:a16="http://schemas.microsoft.com/office/drawing/2014/main" id="{32E89A96-9E9D-7FE7-E007-3172D6ECDC52}"/>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890B6CD5-9E8B-27A0-FD00-7AB53D775E74}"/>
              </a:ext>
            </a:extLst>
          </p:cNvPr>
          <p:cNvSpPr>
            <a:spLocks noGrp="1"/>
          </p:cNvSpPr>
          <p:nvPr>
            <p:ph type="sldNum" sz="quarter" idx="12"/>
          </p:nvPr>
        </p:nvSpPr>
        <p:spPr/>
        <p:txBody>
          <a:bodyPr/>
          <a:lstStyle/>
          <a:p>
            <a:fld id="{7674D633-37CF-4D3F-BD58-91B52399BC60}" type="slidenum">
              <a:rPr lang="el-GR" smtClean="0"/>
              <a:t>‹#›</a:t>
            </a:fld>
            <a:endParaRPr lang="el-GR"/>
          </a:p>
        </p:txBody>
      </p:sp>
    </p:spTree>
    <p:extLst>
      <p:ext uri="{BB962C8B-B14F-4D97-AF65-F5344CB8AC3E}">
        <p14:creationId xmlns:p14="http://schemas.microsoft.com/office/powerpoint/2010/main" val="28040861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F7FBB66A-9E34-C6FD-C4B7-F04A2852A994}"/>
              </a:ext>
            </a:extLst>
          </p:cNvPr>
          <p:cNvSpPr>
            <a:spLocks noGrp="1"/>
          </p:cNvSpPr>
          <p:nvPr>
            <p:ph type="dt" sz="half" idx="10"/>
          </p:nvPr>
        </p:nvSpPr>
        <p:spPr/>
        <p:txBody>
          <a:bodyPr/>
          <a:lstStyle/>
          <a:p>
            <a:fld id="{A8E56425-1F40-4BA6-98C5-95FDFF710841}" type="datetimeFigureOut">
              <a:rPr lang="el-GR" smtClean="0"/>
              <a:t>25/4/2024</a:t>
            </a:fld>
            <a:endParaRPr lang="el-GR"/>
          </a:p>
        </p:txBody>
      </p:sp>
      <p:sp>
        <p:nvSpPr>
          <p:cNvPr id="3" name="Θέση υποσέλιδου 2">
            <a:extLst>
              <a:ext uri="{FF2B5EF4-FFF2-40B4-BE49-F238E27FC236}">
                <a16:creationId xmlns:a16="http://schemas.microsoft.com/office/drawing/2014/main" id="{BA692485-1A74-A3A1-3EC9-E92350F35B69}"/>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5160A84B-B2CD-D724-F1F1-6FD7E8E33C6C}"/>
              </a:ext>
            </a:extLst>
          </p:cNvPr>
          <p:cNvSpPr>
            <a:spLocks noGrp="1"/>
          </p:cNvSpPr>
          <p:nvPr>
            <p:ph type="sldNum" sz="quarter" idx="12"/>
          </p:nvPr>
        </p:nvSpPr>
        <p:spPr/>
        <p:txBody>
          <a:bodyPr/>
          <a:lstStyle/>
          <a:p>
            <a:fld id="{7674D633-37CF-4D3F-BD58-91B52399BC60}" type="slidenum">
              <a:rPr lang="el-GR" smtClean="0"/>
              <a:t>‹#›</a:t>
            </a:fld>
            <a:endParaRPr lang="el-GR"/>
          </a:p>
        </p:txBody>
      </p:sp>
    </p:spTree>
    <p:extLst>
      <p:ext uri="{BB962C8B-B14F-4D97-AF65-F5344CB8AC3E}">
        <p14:creationId xmlns:p14="http://schemas.microsoft.com/office/powerpoint/2010/main" val="4400694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300D2FE-1FBA-13C7-E341-A36A05B9B9A6}"/>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781031AC-74B1-537C-EF9F-7647607CDEE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2605477E-5428-E0E0-A2EA-4B4A49B2656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F5919795-2EE9-C1A0-A46B-663F4362C080}"/>
              </a:ext>
            </a:extLst>
          </p:cNvPr>
          <p:cNvSpPr>
            <a:spLocks noGrp="1"/>
          </p:cNvSpPr>
          <p:nvPr>
            <p:ph type="dt" sz="half" idx="10"/>
          </p:nvPr>
        </p:nvSpPr>
        <p:spPr/>
        <p:txBody>
          <a:bodyPr/>
          <a:lstStyle/>
          <a:p>
            <a:fld id="{A8E56425-1F40-4BA6-98C5-95FDFF710841}" type="datetimeFigureOut">
              <a:rPr lang="el-GR" smtClean="0"/>
              <a:t>25/4/2024</a:t>
            </a:fld>
            <a:endParaRPr lang="el-GR"/>
          </a:p>
        </p:txBody>
      </p:sp>
      <p:sp>
        <p:nvSpPr>
          <p:cNvPr id="6" name="Θέση υποσέλιδου 5">
            <a:extLst>
              <a:ext uri="{FF2B5EF4-FFF2-40B4-BE49-F238E27FC236}">
                <a16:creationId xmlns:a16="http://schemas.microsoft.com/office/drawing/2014/main" id="{1B453C83-2EE8-ABB8-1CA0-33AD9C937AF6}"/>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AD917822-94F5-66D6-207A-D8EB8C3A47F5}"/>
              </a:ext>
            </a:extLst>
          </p:cNvPr>
          <p:cNvSpPr>
            <a:spLocks noGrp="1"/>
          </p:cNvSpPr>
          <p:nvPr>
            <p:ph type="sldNum" sz="quarter" idx="12"/>
          </p:nvPr>
        </p:nvSpPr>
        <p:spPr/>
        <p:txBody>
          <a:bodyPr/>
          <a:lstStyle/>
          <a:p>
            <a:fld id="{7674D633-37CF-4D3F-BD58-91B52399BC60}" type="slidenum">
              <a:rPr lang="el-GR" smtClean="0"/>
              <a:t>‹#›</a:t>
            </a:fld>
            <a:endParaRPr lang="el-GR"/>
          </a:p>
        </p:txBody>
      </p:sp>
    </p:spTree>
    <p:extLst>
      <p:ext uri="{BB962C8B-B14F-4D97-AF65-F5344CB8AC3E}">
        <p14:creationId xmlns:p14="http://schemas.microsoft.com/office/powerpoint/2010/main" val="8634933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84F840D-4753-D211-C23E-6F278F224332}"/>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C42BB846-623D-1B55-5761-B501B3B0130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964814C6-5DDE-8466-55E4-DE3055686F8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5758E1AA-1C02-C07F-9936-359CE04DFC74}"/>
              </a:ext>
            </a:extLst>
          </p:cNvPr>
          <p:cNvSpPr>
            <a:spLocks noGrp="1"/>
          </p:cNvSpPr>
          <p:nvPr>
            <p:ph type="dt" sz="half" idx="10"/>
          </p:nvPr>
        </p:nvSpPr>
        <p:spPr/>
        <p:txBody>
          <a:bodyPr/>
          <a:lstStyle/>
          <a:p>
            <a:fld id="{A8E56425-1F40-4BA6-98C5-95FDFF710841}" type="datetimeFigureOut">
              <a:rPr lang="el-GR" smtClean="0"/>
              <a:t>25/4/2024</a:t>
            </a:fld>
            <a:endParaRPr lang="el-GR"/>
          </a:p>
        </p:txBody>
      </p:sp>
      <p:sp>
        <p:nvSpPr>
          <p:cNvPr id="6" name="Θέση υποσέλιδου 5">
            <a:extLst>
              <a:ext uri="{FF2B5EF4-FFF2-40B4-BE49-F238E27FC236}">
                <a16:creationId xmlns:a16="http://schemas.microsoft.com/office/drawing/2014/main" id="{F83485E6-CC46-DAAA-F1F4-DF2C13175556}"/>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8B963017-0EEA-AF8E-5840-7821D6F2D894}"/>
              </a:ext>
            </a:extLst>
          </p:cNvPr>
          <p:cNvSpPr>
            <a:spLocks noGrp="1"/>
          </p:cNvSpPr>
          <p:nvPr>
            <p:ph type="sldNum" sz="quarter" idx="12"/>
          </p:nvPr>
        </p:nvSpPr>
        <p:spPr/>
        <p:txBody>
          <a:bodyPr/>
          <a:lstStyle/>
          <a:p>
            <a:fld id="{7674D633-37CF-4D3F-BD58-91B52399BC60}" type="slidenum">
              <a:rPr lang="el-GR" smtClean="0"/>
              <a:t>‹#›</a:t>
            </a:fld>
            <a:endParaRPr lang="el-GR"/>
          </a:p>
        </p:txBody>
      </p:sp>
    </p:spTree>
    <p:extLst>
      <p:ext uri="{BB962C8B-B14F-4D97-AF65-F5344CB8AC3E}">
        <p14:creationId xmlns:p14="http://schemas.microsoft.com/office/powerpoint/2010/main" val="2731035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93258F87-AEBE-8A45-B9E5-13BFEAD98D6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CD2CBD14-A2DE-FC8C-5196-90368A137FC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66EA3FA8-B5E1-1068-C23B-D30A185E8BB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8E56425-1F40-4BA6-98C5-95FDFF710841}" type="datetimeFigureOut">
              <a:rPr lang="el-GR" smtClean="0"/>
              <a:t>25/4/2024</a:t>
            </a:fld>
            <a:endParaRPr lang="el-GR"/>
          </a:p>
        </p:txBody>
      </p:sp>
      <p:sp>
        <p:nvSpPr>
          <p:cNvPr id="5" name="Θέση υποσέλιδου 4">
            <a:extLst>
              <a:ext uri="{FF2B5EF4-FFF2-40B4-BE49-F238E27FC236}">
                <a16:creationId xmlns:a16="http://schemas.microsoft.com/office/drawing/2014/main" id="{BB90EF6A-4F9F-1902-4AF0-7E6E0DAE56E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A423ED19-E882-27FB-5C5C-FC7701F8D57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674D633-37CF-4D3F-BD58-91B52399BC60}" type="slidenum">
              <a:rPr lang="el-GR" smtClean="0"/>
              <a:t>‹#›</a:t>
            </a:fld>
            <a:endParaRPr lang="el-GR"/>
          </a:p>
        </p:txBody>
      </p:sp>
    </p:spTree>
    <p:extLst>
      <p:ext uri="{BB962C8B-B14F-4D97-AF65-F5344CB8AC3E}">
        <p14:creationId xmlns:p14="http://schemas.microsoft.com/office/powerpoint/2010/main" val="12000704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2457ADF-D9CA-FC2B-9EA3-2F9544C71881}"/>
              </a:ext>
            </a:extLst>
          </p:cNvPr>
          <p:cNvSpPr>
            <a:spLocks noGrp="1"/>
          </p:cNvSpPr>
          <p:nvPr>
            <p:ph type="ctrTitle"/>
          </p:nvPr>
        </p:nvSpPr>
        <p:spPr>
          <a:xfrm>
            <a:off x="1035170" y="603849"/>
            <a:ext cx="10360324" cy="3321170"/>
          </a:xfrm>
        </p:spPr>
        <p:txBody>
          <a:bodyPr>
            <a:normAutofit/>
          </a:bodyPr>
          <a:lstStyle/>
          <a:p>
            <a:r>
              <a:rPr lang="el-GR" sz="6000" b="1" dirty="0"/>
              <a:t>ΔΙΑΚΟΝΙΑ ΤΟΥ ΛΟΓΟΥ</a:t>
            </a:r>
            <a:br>
              <a:rPr lang="el-GR" sz="6000" b="1" dirty="0"/>
            </a:br>
            <a:r>
              <a:rPr lang="el-GR" sz="6000" dirty="0"/>
              <a:t>ΕΝΟΤΗΤΑ 8</a:t>
            </a:r>
            <a:r>
              <a:rPr lang="el-GR" sz="6000" baseline="30000" dirty="0"/>
              <a:t>Η</a:t>
            </a:r>
            <a:r>
              <a:rPr lang="el-GR" sz="6000" dirty="0"/>
              <a:t> </a:t>
            </a:r>
            <a:br>
              <a:rPr lang="el-GR" sz="6000" dirty="0"/>
            </a:br>
            <a:r>
              <a:rPr lang="el-GR" sz="6000" dirty="0"/>
              <a:t>ΠΗΓΕΣ ΤΟΥ ΚΗΡΥΓΜΑΤΟΣ</a:t>
            </a:r>
            <a:endParaRPr lang="el-GR" dirty="0"/>
          </a:p>
        </p:txBody>
      </p:sp>
      <p:sp>
        <p:nvSpPr>
          <p:cNvPr id="3" name="Υπότιτλος 2">
            <a:extLst>
              <a:ext uri="{FF2B5EF4-FFF2-40B4-BE49-F238E27FC236}">
                <a16:creationId xmlns:a16="http://schemas.microsoft.com/office/drawing/2014/main" id="{90BD005B-3AB1-0BAC-F13A-FD11AE0EFF62}"/>
              </a:ext>
            </a:extLst>
          </p:cNvPr>
          <p:cNvSpPr>
            <a:spLocks noGrp="1"/>
          </p:cNvSpPr>
          <p:nvPr>
            <p:ph type="subTitle" idx="1"/>
          </p:nvPr>
        </p:nvSpPr>
        <p:spPr>
          <a:xfrm>
            <a:off x="1385977" y="4442605"/>
            <a:ext cx="9144000" cy="2286000"/>
          </a:xfrm>
        </p:spPr>
        <p:txBody>
          <a:bodyPr>
            <a:normAutofit/>
          </a:bodyPr>
          <a:lstStyle/>
          <a:p>
            <a:endParaRPr lang="el-GR" dirty="0"/>
          </a:p>
          <a:p>
            <a:r>
              <a:rPr lang="el-GR" dirty="0"/>
              <a:t>ΔΙΔΑΣΚΟΥΣΑ: ΜΑΡΙΑ ΚΑΡΑΜΠΕΛΙΑ </a:t>
            </a:r>
          </a:p>
          <a:p>
            <a:r>
              <a:rPr lang="el-GR" dirty="0"/>
              <a:t>ΕΞΑΜΗΝΟ: Η΄ </a:t>
            </a:r>
          </a:p>
          <a:p>
            <a:r>
              <a:rPr lang="el-GR" dirty="0"/>
              <a:t>ΙΕΡΑΤΙΚΩΝ ΣΠΟΥΔΩΝ</a:t>
            </a:r>
          </a:p>
          <a:p>
            <a:r>
              <a:rPr lang="el-GR" dirty="0"/>
              <a:t>ΑΕΑΑ</a:t>
            </a:r>
          </a:p>
          <a:p>
            <a:endParaRPr lang="el-GR" dirty="0"/>
          </a:p>
        </p:txBody>
      </p:sp>
    </p:spTree>
    <p:extLst>
      <p:ext uri="{BB962C8B-B14F-4D97-AF65-F5344CB8AC3E}">
        <p14:creationId xmlns:p14="http://schemas.microsoft.com/office/powerpoint/2010/main" val="9823990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8D1C084-C1C2-063F-716B-20ED9F882A6F}"/>
              </a:ext>
            </a:extLst>
          </p:cNvPr>
          <p:cNvSpPr>
            <a:spLocks noGrp="1"/>
          </p:cNvSpPr>
          <p:nvPr>
            <p:ph type="title"/>
          </p:nvPr>
        </p:nvSpPr>
        <p:spPr>
          <a:xfrm>
            <a:off x="838200" y="1"/>
            <a:ext cx="10515600" cy="353084"/>
          </a:xfrm>
        </p:spPr>
        <p:txBody>
          <a:bodyPr>
            <a:normAutofit fontScale="90000"/>
          </a:bodyPr>
          <a:lstStyle/>
          <a:p>
            <a:pPr algn="ctr"/>
            <a:r>
              <a:rPr lang="el-GR" dirty="0"/>
              <a:t>ΑΓΙΑ ΓΡΑΦΗ</a:t>
            </a:r>
          </a:p>
        </p:txBody>
      </p:sp>
      <p:sp>
        <p:nvSpPr>
          <p:cNvPr id="3" name="Θέση περιεχομένου 2">
            <a:extLst>
              <a:ext uri="{FF2B5EF4-FFF2-40B4-BE49-F238E27FC236}">
                <a16:creationId xmlns:a16="http://schemas.microsoft.com/office/drawing/2014/main" id="{EC067765-D367-520B-C61F-8E41C3E82DE7}"/>
              </a:ext>
            </a:extLst>
          </p:cNvPr>
          <p:cNvSpPr>
            <a:spLocks noGrp="1"/>
          </p:cNvSpPr>
          <p:nvPr>
            <p:ph idx="1"/>
          </p:nvPr>
        </p:nvSpPr>
        <p:spPr>
          <a:xfrm>
            <a:off x="0" y="353085"/>
            <a:ext cx="12192000" cy="6504914"/>
          </a:xfrm>
        </p:spPr>
        <p:txBody>
          <a:bodyPr>
            <a:normAutofit fontScale="85000" lnSpcReduction="10000"/>
          </a:bodyPr>
          <a:lstStyle/>
          <a:p>
            <a:r>
              <a:rPr lang="el-GR" dirty="0"/>
              <a:t>Έτσι, το κήρυγμα </a:t>
            </a:r>
            <a:r>
              <a:rPr lang="el-GR" u="sng" dirty="0"/>
              <a:t>στερήθηκε ένα γόνιμο και ευρύ θεματολόγιο</a:t>
            </a:r>
            <a:r>
              <a:rPr lang="el-GR" dirty="0"/>
              <a:t>, που πήγαζε από τα </a:t>
            </a:r>
            <a:r>
              <a:rPr lang="el-GR" dirty="0" err="1"/>
              <a:t>παλαιοδιαθηκικά</a:t>
            </a:r>
            <a:r>
              <a:rPr lang="el-GR" dirty="0"/>
              <a:t> αναγνώσματα, και </a:t>
            </a:r>
            <a:r>
              <a:rPr lang="el-GR" u="sng" dirty="0"/>
              <a:t>έχασε την επαφή του με το περιεχόμενο ολόκληρης της θείας αποκαλύψεως</a:t>
            </a:r>
            <a:r>
              <a:rPr lang="el-GR" dirty="0"/>
              <a:t>, όπως εκφράζεται και στις δύο Διαθήκες, πράγμα που θα του έδινε περισσότερο θεολογικό και πνευματικό βάθος. </a:t>
            </a:r>
          </a:p>
          <a:p>
            <a:r>
              <a:rPr lang="el-GR" dirty="0"/>
              <a:t>Ωστόσο, ακόμη και με τα σημερινά δεδομένα η Παλαιά Διαθήκη μπορεί να ξαναμπεί στο κήρυγμα κυρίως σε εσπερινές συνάξεις με αφορμή τις κατ’ </a:t>
            </a:r>
            <a:r>
              <a:rPr lang="el-GR" dirty="0" err="1"/>
              <a:t>εκλογήν</a:t>
            </a:r>
            <a:r>
              <a:rPr lang="el-GR" dirty="0"/>
              <a:t> περικοπές ή την ερμηνεία κατά συνέχεια ορισμένων βιβλίων της, που είναι πρόσφορα για το κήρυγμα (Ρουθ, Ιώβ, Ψαλμοί, </a:t>
            </a:r>
            <a:r>
              <a:rPr lang="el-GR" dirty="0" err="1"/>
              <a:t>Τωβίτ</a:t>
            </a:r>
            <a:r>
              <a:rPr lang="el-GR" dirty="0"/>
              <a:t> κ.ά.).</a:t>
            </a:r>
          </a:p>
          <a:p>
            <a:r>
              <a:rPr lang="el-GR" dirty="0"/>
              <a:t>Οι «λόγοι» μπορούν και πάλι να αποβούν σανίδες σωτηρίας, αν το περιεχόμενό τους δεν αντλείται μόνο από την Καινή αλλά και από την Παλαιά Διαθήκη, και διακοσμείται με παραδείγματα από τον βίο αγίων ανδρών και από αφήγηση επεισοδίων ή χαρακτηριστικών γεγονότων της ιστορίας του παλαιού Ισραήλ, όπως το έκαναν και οι Πατέρες. </a:t>
            </a:r>
          </a:p>
          <a:p>
            <a:r>
              <a:rPr lang="el-GR" dirty="0"/>
              <a:t>Ιδιαίτερα πρόσφορη σύναξη που μπορούν να αναπτυχθούν θέματα από την Παλαιά Διαθήκη ή να αναλυθούν περικοπές της είναι </a:t>
            </a:r>
            <a:r>
              <a:rPr lang="el-GR" b="1" dirty="0">
                <a:solidFill>
                  <a:srgbClr val="FF0000"/>
                </a:solidFill>
              </a:rPr>
              <a:t>η λειτουργία των Προηγιασμένων</a:t>
            </a:r>
            <a:r>
              <a:rPr lang="el-GR" dirty="0"/>
              <a:t> κατά τη Μεγάλη Τεσσαρακοστή. Κατ’ αυτή προβλέπονται δύο αναγνώσματα, ένα από τη </a:t>
            </a:r>
            <a:r>
              <a:rPr lang="el-GR" u="sng" dirty="0"/>
              <a:t>Γένεση </a:t>
            </a:r>
            <a:r>
              <a:rPr lang="el-GR" dirty="0"/>
              <a:t>και ένα από τις </a:t>
            </a:r>
            <a:r>
              <a:rPr lang="el-GR" u="sng" dirty="0"/>
              <a:t>Παροιμίες</a:t>
            </a:r>
            <a:r>
              <a:rPr lang="el-GR" dirty="0"/>
              <a:t>. </a:t>
            </a:r>
          </a:p>
          <a:p>
            <a:r>
              <a:rPr lang="el-GR" dirty="0"/>
              <a:t>Όπως όμως γίνεται σήμερα </a:t>
            </a:r>
            <a:r>
              <a:rPr lang="el-GR"/>
              <a:t>η Προηγιασμένη </a:t>
            </a:r>
            <a:r>
              <a:rPr lang="el-GR" dirty="0"/>
              <a:t>το πρωί των καθημερινών, πάλι δεν προσφέρεται. Μία λύση είναι η επιστροφή στην παράδοση με την τέλεση εσπερινής Προηγιασμένης κατά τις Τετάρτες της Τεσσαρακοστής. Η πείρα έδειξε ότι ο λαός συντρέχει σ’ αυτές και έτσι δίνεται μία μοναδική ευκαιρία για το </a:t>
            </a:r>
            <a:r>
              <a:rPr lang="el-GR" dirty="0" err="1"/>
              <a:t>παλαιοδιαθηκικό</a:t>
            </a:r>
            <a:r>
              <a:rPr lang="el-GR" dirty="0"/>
              <a:t> κήρυγμα.  </a:t>
            </a:r>
          </a:p>
        </p:txBody>
      </p:sp>
    </p:spTree>
    <p:extLst>
      <p:ext uri="{BB962C8B-B14F-4D97-AF65-F5344CB8AC3E}">
        <p14:creationId xmlns:p14="http://schemas.microsoft.com/office/powerpoint/2010/main" val="26253385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3A902E4-2095-2D13-A58B-4200694580FA}"/>
              </a:ext>
            </a:extLst>
          </p:cNvPr>
          <p:cNvSpPr>
            <a:spLocks noGrp="1"/>
          </p:cNvSpPr>
          <p:nvPr>
            <p:ph type="title"/>
          </p:nvPr>
        </p:nvSpPr>
        <p:spPr>
          <a:xfrm>
            <a:off x="838200" y="18256"/>
            <a:ext cx="10515600" cy="651699"/>
          </a:xfrm>
        </p:spPr>
        <p:txBody>
          <a:bodyPr>
            <a:normAutofit fontScale="90000"/>
          </a:bodyPr>
          <a:lstStyle/>
          <a:p>
            <a:pPr algn="ctr"/>
            <a:r>
              <a:rPr lang="el-GR" dirty="0"/>
              <a:t> ΘΕΙΑ ΛΑΤΡΕΙΑ</a:t>
            </a:r>
          </a:p>
        </p:txBody>
      </p:sp>
      <p:sp>
        <p:nvSpPr>
          <p:cNvPr id="3" name="Θέση περιεχομένου 2">
            <a:extLst>
              <a:ext uri="{FF2B5EF4-FFF2-40B4-BE49-F238E27FC236}">
                <a16:creationId xmlns:a16="http://schemas.microsoft.com/office/drawing/2014/main" id="{13FB9F2B-9012-8283-C807-56F4777E8A08}"/>
              </a:ext>
            </a:extLst>
          </p:cNvPr>
          <p:cNvSpPr>
            <a:spLocks noGrp="1"/>
          </p:cNvSpPr>
          <p:nvPr>
            <p:ph idx="1"/>
          </p:nvPr>
        </p:nvSpPr>
        <p:spPr>
          <a:xfrm>
            <a:off x="0" y="669955"/>
            <a:ext cx="12192000" cy="6201699"/>
          </a:xfrm>
        </p:spPr>
        <p:txBody>
          <a:bodyPr>
            <a:normAutofit fontScale="85000" lnSpcReduction="20000"/>
          </a:bodyPr>
          <a:lstStyle/>
          <a:p>
            <a:r>
              <a:rPr lang="el-GR" dirty="0"/>
              <a:t>Το κήρυγμα οφείλει:</a:t>
            </a:r>
          </a:p>
          <a:p>
            <a:pPr lvl="1">
              <a:buFont typeface="Wingdings" panose="05000000000000000000" pitchFamily="2" charset="2"/>
              <a:buChar char="v"/>
            </a:pPr>
            <a:r>
              <a:rPr lang="el-GR" dirty="0"/>
              <a:t>να μυήσει στη λατρεία τους πιστούς και συγχρόνως </a:t>
            </a:r>
          </a:p>
          <a:p>
            <a:pPr lvl="1">
              <a:buFont typeface="Wingdings" panose="05000000000000000000" pitchFamily="2" charset="2"/>
              <a:buChar char="v"/>
            </a:pPr>
            <a:r>
              <a:rPr lang="el-GR" dirty="0"/>
              <a:t>να ωφεληθεί ποιοτικά από το συσσωρευμένο σ’ αυτήν </a:t>
            </a:r>
            <a:r>
              <a:rPr lang="el-GR" dirty="0" err="1"/>
              <a:t>ευχολογικό</a:t>
            </a:r>
            <a:r>
              <a:rPr lang="el-GR" dirty="0"/>
              <a:t> και υμνολογικό πλούτο.</a:t>
            </a:r>
          </a:p>
          <a:p>
            <a:r>
              <a:rPr lang="el-GR" dirty="0"/>
              <a:t>Ο διπλός αυτός στόχος του κηρύγματος σε σχέση με τη θεία λατρεία του δίνει αφάνταστα </a:t>
            </a:r>
            <a:r>
              <a:rPr lang="el-GR" b="1" dirty="0"/>
              <a:t>πολλές </a:t>
            </a:r>
            <a:r>
              <a:rPr lang="el-GR" b="1" dirty="0" err="1"/>
              <a:t>θεματολογικές</a:t>
            </a:r>
            <a:r>
              <a:rPr lang="el-GR" b="1" dirty="0"/>
              <a:t> δυνατότητες</a:t>
            </a:r>
            <a:r>
              <a:rPr lang="el-GR" dirty="0"/>
              <a:t>.</a:t>
            </a:r>
          </a:p>
          <a:p>
            <a:r>
              <a:rPr lang="el-GR" dirty="0"/>
              <a:t>Οι ίδιες οι ιερές τελετές, οι ακολουθίες, οι ευχές και οι ύμνοι </a:t>
            </a:r>
          </a:p>
          <a:p>
            <a:pPr lvl="1">
              <a:buFont typeface="Wingdings" panose="05000000000000000000" pitchFamily="2" charset="2"/>
              <a:buChar char="v"/>
            </a:pPr>
            <a:r>
              <a:rPr lang="el-GR" dirty="0"/>
              <a:t>δεν περιορίζονται μόνο στο </a:t>
            </a:r>
            <a:r>
              <a:rPr lang="el-GR" u="sng" dirty="0"/>
              <a:t>να αναφέρουν στον Θεό τη δοξολογία του λαού</a:t>
            </a:r>
            <a:r>
              <a:rPr lang="el-GR" dirty="0"/>
              <a:t>, αλλά </a:t>
            </a:r>
          </a:p>
          <a:p>
            <a:pPr lvl="1">
              <a:buFont typeface="Wingdings" panose="05000000000000000000" pitchFamily="2" charset="2"/>
              <a:buChar char="v"/>
            </a:pPr>
            <a:r>
              <a:rPr lang="el-GR" dirty="0"/>
              <a:t>συγχρόνως έχουν </a:t>
            </a:r>
            <a:r>
              <a:rPr lang="el-GR" u="sng" dirty="0"/>
              <a:t>άμεσο και έμμεσο διδακτικό χαρακτήρα</a:t>
            </a:r>
            <a:r>
              <a:rPr lang="el-GR" dirty="0"/>
              <a:t>.</a:t>
            </a:r>
          </a:p>
          <a:p>
            <a:r>
              <a:rPr lang="el-GR" dirty="0"/>
              <a:t>Ο </a:t>
            </a:r>
            <a:r>
              <a:rPr lang="el-GR" b="1" dirty="0"/>
              <a:t>άμεσος τρόπος διδασκαλίας</a:t>
            </a:r>
            <a:r>
              <a:rPr lang="el-GR" dirty="0"/>
              <a:t> εξυπηρετείται με </a:t>
            </a:r>
            <a:r>
              <a:rPr lang="el-GR" u="sng" dirty="0"/>
              <a:t>τα αναγνώσματα </a:t>
            </a:r>
            <a:r>
              <a:rPr lang="el-GR" dirty="0"/>
              <a:t>από τη Γραφή και από τα πατερικά βιβλία στα μοναστήρια, από την παρεμβολή των </a:t>
            </a:r>
            <a:r>
              <a:rPr lang="el-GR" dirty="0" err="1"/>
              <a:t>Συναξαρίων</a:t>
            </a:r>
            <a:r>
              <a:rPr lang="el-GR" dirty="0"/>
              <a:t> στα Μηνολόγια καθώς και των ίδιων των εορτών του Χριστού και των αγίων.</a:t>
            </a:r>
          </a:p>
          <a:p>
            <a:r>
              <a:rPr lang="el-GR" dirty="0"/>
              <a:t>Ο </a:t>
            </a:r>
            <a:r>
              <a:rPr lang="el-GR" b="1" dirty="0"/>
              <a:t>έμμεσος τρόπος διδασκαλίας </a:t>
            </a:r>
            <a:r>
              <a:rPr lang="el-GR" dirty="0"/>
              <a:t>εξυπηρετείται από τις </a:t>
            </a:r>
            <a:r>
              <a:rPr lang="el-GR" u="sng" dirty="0"/>
              <a:t>ευχές</a:t>
            </a:r>
            <a:r>
              <a:rPr lang="el-GR" dirty="0"/>
              <a:t> και ιδιαίτερα από τους </a:t>
            </a:r>
            <a:r>
              <a:rPr lang="el-GR" u="sng" dirty="0"/>
              <a:t>ύμνους</a:t>
            </a:r>
            <a:r>
              <a:rPr lang="el-GR" dirty="0"/>
              <a:t>, που με τις αποστροφές τους προς τους πιστούς τους καλούν να διδαχθούν από τα διάφορα γεγονότα και αναγνώσματα ή από τις διάφορες αρετές ή κακίες των ποικίλων προσώπων που προβάλλονται για μίμηση ή για αποφυγή, να ασκήσουν τις χριστιανικές πράξεις: την κάθαρση, τη νηστεία, την ελεημοσύνη, την ταπεινοφροσύνη, την προσευχή και τα όμοια. Πρόκειται δηλαδή για ένα έμμεσο κήρυγμα, που ντυμένο με το ένδυμα της μελωδίας, εισδύει στις ψυχές των πιστών και ωθεί τη βούλησή τους στην εν Χριστώ τελείωση. Η μετάβαση από το έμμεσο αυτό κήρυγμα στον λόγο της διδασκαλίας δεν είναι δύσκολη, καθώς εξυπηρετούν με άλλους τρόπους τον ίδιο σκοπό.  </a:t>
            </a:r>
          </a:p>
        </p:txBody>
      </p:sp>
    </p:spTree>
    <p:extLst>
      <p:ext uri="{BB962C8B-B14F-4D97-AF65-F5344CB8AC3E}">
        <p14:creationId xmlns:p14="http://schemas.microsoft.com/office/powerpoint/2010/main" val="9072230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AC97317-0770-96F6-DAE9-1043E8BB0C66}"/>
              </a:ext>
            </a:extLst>
          </p:cNvPr>
          <p:cNvSpPr>
            <a:spLocks noGrp="1"/>
          </p:cNvSpPr>
          <p:nvPr>
            <p:ph type="title"/>
          </p:nvPr>
        </p:nvSpPr>
        <p:spPr>
          <a:xfrm>
            <a:off x="838200" y="0"/>
            <a:ext cx="10515600" cy="681037"/>
          </a:xfrm>
        </p:spPr>
        <p:txBody>
          <a:bodyPr>
            <a:normAutofit fontScale="90000"/>
          </a:bodyPr>
          <a:lstStyle/>
          <a:p>
            <a:pPr algn="ctr"/>
            <a:r>
              <a:rPr lang="el-GR" dirty="0"/>
              <a:t>ΘΕΙΑ ΛΑΤΡΕΙΑ</a:t>
            </a:r>
          </a:p>
        </p:txBody>
      </p:sp>
      <p:sp>
        <p:nvSpPr>
          <p:cNvPr id="3" name="Θέση περιεχομένου 2">
            <a:extLst>
              <a:ext uri="{FF2B5EF4-FFF2-40B4-BE49-F238E27FC236}">
                <a16:creationId xmlns:a16="http://schemas.microsoft.com/office/drawing/2014/main" id="{F245C391-86C9-299E-5F75-197700E05D8D}"/>
              </a:ext>
            </a:extLst>
          </p:cNvPr>
          <p:cNvSpPr>
            <a:spLocks noGrp="1"/>
          </p:cNvSpPr>
          <p:nvPr>
            <p:ph idx="1"/>
          </p:nvPr>
        </p:nvSpPr>
        <p:spPr>
          <a:xfrm>
            <a:off x="0" y="540032"/>
            <a:ext cx="12192000" cy="6317967"/>
          </a:xfrm>
        </p:spPr>
        <p:txBody>
          <a:bodyPr>
            <a:normAutofit fontScale="92500" lnSpcReduction="10000"/>
          </a:bodyPr>
          <a:lstStyle/>
          <a:p>
            <a:r>
              <a:rPr lang="el-GR" dirty="0"/>
              <a:t>Η εκκλησιαστική παράδοση με τη θεία λατρεία έχει καταστρώσει ένα ενιαύσιο θεματολόγιο διδασκαλίας του λαού, που του προσφέρει την κατήχηση με αυτοτέλεια και πληρότητα. </a:t>
            </a:r>
          </a:p>
          <a:p>
            <a:r>
              <a:rPr lang="el-GR" dirty="0"/>
              <a:t>Ο κύκλος αυτός συμπληρώνεται λειτουργικά και κατηχητικά, προσαρμοζόμενος να καλύψει μία </a:t>
            </a:r>
            <a:r>
              <a:rPr lang="el-GR" b="1" dirty="0"/>
              <a:t>έκτακτη διδακτική ανάγκη</a:t>
            </a:r>
            <a:r>
              <a:rPr lang="el-GR" dirty="0"/>
              <a:t>, </a:t>
            </a:r>
            <a:r>
              <a:rPr lang="el-GR" b="1" dirty="0"/>
              <a:t>συνθέτοντας </a:t>
            </a:r>
            <a:r>
              <a:rPr lang="el-GR" b="1" u="sng" dirty="0"/>
              <a:t>ευχή </a:t>
            </a:r>
            <a:r>
              <a:rPr lang="el-GR" b="1" dirty="0"/>
              <a:t>και </a:t>
            </a:r>
            <a:r>
              <a:rPr lang="el-GR" b="1" u="sng" dirty="0"/>
              <a:t>διδασκαλία</a:t>
            </a:r>
            <a:r>
              <a:rPr lang="el-GR" dirty="0"/>
              <a:t>, όπως στην περίπτωση ενός βαπτίσματος, ενός γάμου, μιας ασθένειας, θεομηνίας, θανάτου κ.λπ. Έτσι κάθε χρόνος, κάθε μέρα και ώρα και κάθε περίσταση αγιάζονται, αλλά και υπομνηματίζονται διδακτικά. </a:t>
            </a:r>
          </a:p>
          <a:p>
            <a:r>
              <a:rPr lang="el-GR" dirty="0"/>
              <a:t>Το κήρυγμα βρίσκεται σε προκαθορισμένα λειτουργικά πλαίσια που τα υπηρετεί και το υπηρετούν. Τα πλαίσια αυτά ούτε μπορεί ούτε και πρέπει να θέλει να τα αγνοήσει. </a:t>
            </a:r>
          </a:p>
          <a:p>
            <a:r>
              <a:rPr lang="el-GR" dirty="0"/>
              <a:t>Έτσι, όταν γιορτάζεται μία δεσποτική εορτή ή πανηγυρίζεται ένας άγιος ή όταν η λατρεία ετοιμάζει τον λαό για τα Χριστούγεννα ή το Πάσχα, το κήρυγμα οφείλει να διακονήσει στα δεδομένα πλαίσια και να συντονιστεί με το επίσημο κατηχητικό και λειτουργικό πρόγραμμα της Εκκλησίας. </a:t>
            </a:r>
          </a:p>
          <a:p>
            <a:r>
              <a:rPr lang="el-GR" dirty="0"/>
              <a:t>Θα ήταν πραγματική αστοχία αν στη Μεταμόρφωση μιλούσε κανείς για μετάνοια ή τα Χριστούγεννα για το νόημα του σταυρικού θανάτου του Χριστού ή στο ευχέλαιο για το βάπτισμα. Έτσι το κήρυγμα προσαρμόζεται με τη δεδομένη κηρυκτική γραμμή, χάνει τον ελεύθερο προγραμματισμό του, αλλά κερδίζει σε μεθοδικότητα και βάθος. </a:t>
            </a:r>
          </a:p>
        </p:txBody>
      </p:sp>
    </p:spTree>
    <p:extLst>
      <p:ext uri="{BB962C8B-B14F-4D97-AF65-F5344CB8AC3E}">
        <p14:creationId xmlns:p14="http://schemas.microsoft.com/office/powerpoint/2010/main" val="14600475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CD78F88-AADA-73C9-DFAC-D62D489EE84E}"/>
              </a:ext>
            </a:extLst>
          </p:cNvPr>
          <p:cNvSpPr>
            <a:spLocks noGrp="1"/>
          </p:cNvSpPr>
          <p:nvPr>
            <p:ph type="title"/>
          </p:nvPr>
        </p:nvSpPr>
        <p:spPr>
          <a:xfrm>
            <a:off x="838200" y="0"/>
            <a:ext cx="10515600" cy="681037"/>
          </a:xfrm>
        </p:spPr>
        <p:txBody>
          <a:bodyPr>
            <a:normAutofit fontScale="90000"/>
          </a:bodyPr>
          <a:lstStyle/>
          <a:p>
            <a:pPr algn="ctr"/>
            <a:r>
              <a:rPr lang="el-GR" dirty="0"/>
              <a:t>ΘΕΙΑ ΛΑΤΡΕΙΑ</a:t>
            </a:r>
          </a:p>
        </p:txBody>
      </p:sp>
      <p:sp>
        <p:nvSpPr>
          <p:cNvPr id="3" name="Θέση περιεχομένου 2">
            <a:extLst>
              <a:ext uri="{FF2B5EF4-FFF2-40B4-BE49-F238E27FC236}">
                <a16:creationId xmlns:a16="http://schemas.microsoft.com/office/drawing/2014/main" id="{370D753F-721E-75AA-AEC7-48C20A173B15}"/>
              </a:ext>
            </a:extLst>
          </p:cNvPr>
          <p:cNvSpPr>
            <a:spLocks noGrp="1"/>
          </p:cNvSpPr>
          <p:nvPr>
            <p:ph idx="1"/>
          </p:nvPr>
        </p:nvSpPr>
        <p:spPr>
          <a:xfrm>
            <a:off x="0" y="603406"/>
            <a:ext cx="12192000" cy="6254593"/>
          </a:xfrm>
        </p:spPr>
        <p:txBody>
          <a:bodyPr>
            <a:normAutofit fontScale="92500" lnSpcReduction="20000"/>
          </a:bodyPr>
          <a:lstStyle/>
          <a:p>
            <a:r>
              <a:rPr lang="el-GR" dirty="0"/>
              <a:t>Η θεία λατρεία ετοιμάζει στο κήρυγμα: </a:t>
            </a:r>
          </a:p>
          <a:p>
            <a:pPr lvl="1">
              <a:buFont typeface="Wingdings" panose="05000000000000000000" pitchFamily="2" charset="2"/>
              <a:buChar char="v"/>
            </a:pPr>
            <a:r>
              <a:rPr lang="el-GR" dirty="0"/>
              <a:t>το κατάλληλο κλίμα για το </a:t>
            </a:r>
            <a:r>
              <a:rPr lang="el-GR" u="sng" dirty="0"/>
              <a:t>κατάλληλο θέμα</a:t>
            </a:r>
            <a:r>
              <a:rPr lang="el-GR" dirty="0"/>
              <a:t>, </a:t>
            </a:r>
          </a:p>
          <a:p>
            <a:pPr lvl="1">
              <a:buFont typeface="Wingdings" panose="05000000000000000000" pitchFamily="2" charset="2"/>
              <a:buChar char="v"/>
            </a:pPr>
            <a:r>
              <a:rPr lang="el-GR" dirty="0"/>
              <a:t>του προσφέρει με τις ακολουθίες, την υμνογραφία, την ιδιαίτερη τελετή άφθονο και </a:t>
            </a:r>
            <a:r>
              <a:rPr lang="el-GR" u="sng" dirty="0"/>
              <a:t>εκλεκτό υλικό έτοιμο για </a:t>
            </a:r>
            <a:r>
              <a:rPr lang="el-GR" u="sng" dirty="0" err="1"/>
              <a:t>κηρυγματική</a:t>
            </a:r>
            <a:r>
              <a:rPr lang="el-GR" u="sng" dirty="0"/>
              <a:t> αξιοποίηση</a:t>
            </a:r>
            <a:r>
              <a:rPr lang="el-GR" dirty="0"/>
              <a:t>, </a:t>
            </a:r>
          </a:p>
          <a:p>
            <a:pPr lvl="1">
              <a:buFont typeface="Wingdings" panose="05000000000000000000" pitchFamily="2" charset="2"/>
              <a:buChar char="v"/>
            </a:pPr>
            <a:r>
              <a:rPr lang="el-GR" dirty="0"/>
              <a:t>του δίνει και </a:t>
            </a:r>
            <a:r>
              <a:rPr lang="el-GR" u="sng" dirty="0"/>
              <a:t>την εποπτεία</a:t>
            </a:r>
            <a:r>
              <a:rPr lang="el-GR" dirty="0"/>
              <a:t>, κάτι που από μόνο του ήταν δύσκολο να έχει. </a:t>
            </a:r>
          </a:p>
          <a:p>
            <a:r>
              <a:rPr lang="el-GR" dirty="0"/>
              <a:t>Κατά τις εορτές προβάλλεται </a:t>
            </a:r>
            <a:r>
              <a:rPr lang="el-GR" b="1" dirty="0"/>
              <a:t>η λειτουργική εικόνα </a:t>
            </a:r>
            <a:r>
              <a:rPr lang="el-GR" dirty="0"/>
              <a:t>του γεγονότος ή του προσώπου που εορτάζεται, καμιά φορά γίνονται και πραγματικές </a:t>
            </a:r>
            <a:r>
              <a:rPr lang="el-GR" b="1" dirty="0"/>
              <a:t>αναπαραστάσεις</a:t>
            </a:r>
            <a:r>
              <a:rPr lang="el-GR" dirty="0"/>
              <a:t>, όπως: </a:t>
            </a:r>
          </a:p>
          <a:p>
            <a:pPr lvl="1">
              <a:buFont typeface="Wingdings" panose="05000000000000000000" pitchFamily="2" charset="2"/>
              <a:buChar char="v"/>
            </a:pPr>
            <a:r>
              <a:rPr lang="el-GR" dirty="0"/>
              <a:t>τα </a:t>
            </a:r>
            <a:r>
              <a:rPr lang="el-GR" dirty="0" err="1"/>
              <a:t>Θεοφάνεια</a:t>
            </a:r>
            <a:r>
              <a:rPr lang="el-GR" dirty="0"/>
              <a:t> με τον αγιασμό, </a:t>
            </a:r>
          </a:p>
          <a:p>
            <a:pPr lvl="1">
              <a:buFont typeface="Wingdings" panose="05000000000000000000" pitchFamily="2" charset="2"/>
              <a:buChar char="v"/>
            </a:pPr>
            <a:r>
              <a:rPr lang="el-GR" dirty="0"/>
              <a:t>την Κυριακή της Ορθοδοξίας με τη λιτανεία των εικόνων, </a:t>
            </a:r>
          </a:p>
          <a:p>
            <a:pPr lvl="1">
              <a:buFont typeface="Wingdings" panose="05000000000000000000" pitchFamily="2" charset="2"/>
              <a:buChar char="v"/>
            </a:pPr>
            <a:r>
              <a:rPr lang="el-GR" dirty="0"/>
              <a:t>τη Μεγάλη Παρασκευή με τον εσταυρωμένο και τον επιτάφιο, </a:t>
            </a:r>
          </a:p>
          <a:p>
            <a:pPr lvl="1">
              <a:buFont typeface="Wingdings" panose="05000000000000000000" pitchFamily="2" charset="2"/>
              <a:buChar char="v"/>
            </a:pPr>
            <a:r>
              <a:rPr lang="el-GR" dirty="0"/>
              <a:t>το Πάσχα με την ακολουθία της αναστάσεως, </a:t>
            </a:r>
          </a:p>
          <a:p>
            <a:pPr lvl="1">
              <a:buFont typeface="Wingdings" panose="05000000000000000000" pitchFamily="2" charset="2"/>
              <a:buChar char="v"/>
            </a:pPr>
            <a:r>
              <a:rPr lang="el-GR" dirty="0"/>
              <a:t>την Πεντηκοστή με τη γονυκλισία, </a:t>
            </a:r>
          </a:p>
          <a:p>
            <a:pPr lvl="1">
              <a:buFont typeface="Wingdings" panose="05000000000000000000" pitchFamily="2" charset="2"/>
              <a:buChar char="v"/>
            </a:pPr>
            <a:r>
              <a:rPr lang="el-GR" dirty="0"/>
              <a:t>την Ύψωση του τιμίου Σταυρού με την ακολουθία της υψώσεως. </a:t>
            </a:r>
          </a:p>
          <a:p>
            <a:r>
              <a:rPr lang="el-GR" dirty="0"/>
              <a:t>Στο σημείο αυτό αρχίζει μία δόση και </a:t>
            </a:r>
            <a:r>
              <a:rPr lang="el-GR" dirty="0" err="1"/>
              <a:t>αντίδοση</a:t>
            </a:r>
            <a:r>
              <a:rPr lang="el-GR" dirty="0"/>
              <a:t> μεταξύ λατρείας και κηρύγματος. Η λατρεία προσφέρει στο κήρυγμα </a:t>
            </a:r>
            <a:r>
              <a:rPr lang="el-GR" u="sng" dirty="0"/>
              <a:t>θέμα</a:t>
            </a:r>
            <a:r>
              <a:rPr lang="el-GR" dirty="0"/>
              <a:t>, </a:t>
            </a:r>
            <a:r>
              <a:rPr lang="el-GR" u="sng" dirty="0"/>
              <a:t>υλικό</a:t>
            </a:r>
            <a:r>
              <a:rPr lang="el-GR" dirty="0"/>
              <a:t> και </a:t>
            </a:r>
            <a:r>
              <a:rPr lang="el-GR" u="sng" dirty="0"/>
              <a:t>εποπτεία</a:t>
            </a:r>
            <a:r>
              <a:rPr lang="el-GR" dirty="0"/>
              <a:t>. Το κήρυγμα της </a:t>
            </a:r>
            <a:r>
              <a:rPr lang="el-GR" dirty="0" err="1"/>
              <a:t>αντιπροσφέρει</a:t>
            </a:r>
            <a:r>
              <a:rPr lang="el-GR" dirty="0"/>
              <a:t> </a:t>
            </a:r>
            <a:r>
              <a:rPr lang="el-GR" u="sng" dirty="0"/>
              <a:t>την κατανόηση όλων αυτών</a:t>
            </a:r>
            <a:r>
              <a:rPr lang="el-GR" dirty="0"/>
              <a:t> για να μπορέσουν να γίνουν βίωμα του λαού. </a:t>
            </a:r>
          </a:p>
          <a:p>
            <a:r>
              <a:rPr lang="el-GR" dirty="0"/>
              <a:t>Έτσι, λατρεία και κήρυγμα αλληλοσυμπληρώνονται και </a:t>
            </a:r>
            <a:r>
              <a:rPr lang="el-GR" dirty="0" err="1"/>
              <a:t>αλληλοζωογονούνται</a:t>
            </a:r>
            <a:r>
              <a:rPr lang="el-GR" dirty="0"/>
              <a:t>. Η λατρεία γίνεται πιο λογική και το κήρυγμα πιο εκκλησιαστικό, και μ’ αυτόν τον τρόπο λυτρώνεται από τις αυθαιρεσίες του κάθε ομιλητή. </a:t>
            </a:r>
          </a:p>
        </p:txBody>
      </p:sp>
    </p:spTree>
    <p:extLst>
      <p:ext uri="{BB962C8B-B14F-4D97-AF65-F5344CB8AC3E}">
        <p14:creationId xmlns:p14="http://schemas.microsoft.com/office/powerpoint/2010/main" val="26847232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3207F9E-380F-AFA4-3A6B-3E0AFC4F0D0A}"/>
              </a:ext>
            </a:extLst>
          </p:cNvPr>
          <p:cNvSpPr>
            <a:spLocks noGrp="1"/>
          </p:cNvSpPr>
          <p:nvPr>
            <p:ph type="title"/>
          </p:nvPr>
        </p:nvSpPr>
        <p:spPr>
          <a:xfrm>
            <a:off x="838200" y="1"/>
            <a:ext cx="10515600" cy="800100"/>
          </a:xfrm>
        </p:spPr>
        <p:txBody>
          <a:bodyPr/>
          <a:lstStyle/>
          <a:p>
            <a:pPr algn="ctr"/>
            <a:r>
              <a:rPr lang="el-GR" dirty="0"/>
              <a:t>ΘΕΙΑ ΛΑΤΡΕΙΑ</a:t>
            </a:r>
          </a:p>
        </p:txBody>
      </p:sp>
      <p:sp>
        <p:nvSpPr>
          <p:cNvPr id="3" name="Θέση περιεχομένου 2">
            <a:extLst>
              <a:ext uri="{FF2B5EF4-FFF2-40B4-BE49-F238E27FC236}">
                <a16:creationId xmlns:a16="http://schemas.microsoft.com/office/drawing/2014/main" id="{527EC37D-6FE4-2097-FB72-1CF263693EDC}"/>
              </a:ext>
            </a:extLst>
          </p:cNvPr>
          <p:cNvSpPr>
            <a:spLocks noGrp="1"/>
          </p:cNvSpPr>
          <p:nvPr>
            <p:ph idx="1"/>
          </p:nvPr>
        </p:nvSpPr>
        <p:spPr>
          <a:xfrm>
            <a:off x="0" y="800101"/>
            <a:ext cx="12192000" cy="6057898"/>
          </a:xfrm>
        </p:spPr>
        <p:txBody>
          <a:bodyPr>
            <a:normAutofit fontScale="92500" lnSpcReduction="20000"/>
          </a:bodyPr>
          <a:lstStyle/>
          <a:p>
            <a:r>
              <a:rPr lang="el-GR" dirty="0"/>
              <a:t>Λειτουργικά θέματα μπορούν να αναπτυχθούν:  </a:t>
            </a:r>
          </a:p>
          <a:p>
            <a:pPr lvl="1">
              <a:buFont typeface="Wingdings" panose="05000000000000000000" pitchFamily="2" charset="2"/>
              <a:buChar char="v"/>
            </a:pPr>
            <a:r>
              <a:rPr lang="el-GR" dirty="0"/>
              <a:t>συστηματικά στις </a:t>
            </a:r>
            <a:r>
              <a:rPr lang="el-GR" u="sng" dirty="0"/>
              <a:t>εσπερινές συνάξεις</a:t>
            </a:r>
            <a:r>
              <a:rPr lang="el-GR" dirty="0"/>
              <a:t>, αυτοτελώς ή σε συνέχειες, </a:t>
            </a:r>
          </a:p>
          <a:p>
            <a:pPr lvl="1">
              <a:buFont typeface="Wingdings" panose="05000000000000000000" pitchFamily="2" charset="2"/>
              <a:buChar char="v"/>
            </a:pPr>
            <a:r>
              <a:rPr lang="el-GR" dirty="0"/>
              <a:t>σε κηρύγματα που γίνονται </a:t>
            </a:r>
            <a:r>
              <a:rPr lang="el-GR" u="sng" dirty="0"/>
              <a:t>κατά τη θεία λειτουργία</a:t>
            </a:r>
            <a:r>
              <a:rPr lang="el-GR" dirty="0"/>
              <a:t>, και </a:t>
            </a:r>
          </a:p>
          <a:p>
            <a:pPr lvl="1">
              <a:buFont typeface="Wingdings" panose="05000000000000000000" pitchFamily="2" charset="2"/>
              <a:buChar char="v"/>
            </a:pPr>
            <a:r>
              <a:rPr lang="el-GR" dirty="0"/>
              <a:t>σε </a:t>
            </a:r>
            <a:r>
              <a:rPr lang="el-GR" u="sng" dirty="0"/>
              <a:t>περιστασιακές ακολουθίες</a:t>
            </a:r>
            <a:r>
              <a:rPr lang="el-GR" dirty="0"/>
              <a:t>, οι οποίες μπορεί να δώσουν αφορμές για λειτουργικά θέματα.</a:t>
            </a:r>
          </a:p>
          <a:p>
            <a:r>
              <a:rPr lang="el-GR" dirty="0"/>
              <a:t>Κατά τις λειτουργίες το κήρυγμα είναι δυνατόν να ερμηνεύσει σύντομα και σε μικρές ενότητες τη θεία λειτουργία, το νόημά της, τα ειρηνικά, την είσοδο, τον τρισάγιο ύμνο, την προσκομιδή, την αναφορά κ.λπ. </a:t>
            </a:r>
          </a:p>
          <a:p>
            <a:r>
              <a:rPr lang="el-GR" dirty="0"/>
              <a:t>Σ’ έναν αγιασμό, ευχέλαιο, παράκληση, αγρυπνία κ.λπ., είναι ενδεδειγμένο να εξεταστεί στο κήρυγμα η ίδια η ακολουθία για να κατανοήσουν οι πιστοί το περιεχόμενό της, τη σημασία της, τις προϋποθέσεις συμμετοχής και τους καρπούς που μπορούν να αποκομίσουν από αυτήν. </a:t>
            </a:r>
          </a:p>
          <a:p>
            <a:r>
              <a:rPr lang="el-GR" dirty="0"/>
              <a:t>Και στις περιστασιακές ακολουθίες, όπως το βάπτισμα, ο γάμος, η χειροτονία, η νεκρώσιμος ακολουθία κ.λπ. οι σύντομες προσφωνήσεις μπορούν να προβάλλουν κάτι από την ίδια την τελετή, όπως ένα σύμβολο, μία ευχή, έναν ύμνο και να τον αναλύσουν. </a:t>
            </a:r>
          </a:p>
          <a:p>
            <a:r>
              <a:rPr lang="el-GR" dirty="0"/>
              <a:t>Το όφελος θα είναι διπλό:</a:t>
            </a:r>
          </a:p>
          <a:p>
            <a:pPr lvl="1">
              <a:buFont typeface="Wingdings" panose="05000000000000000000" pitchFamily="2" charset="2"/>
              <a:buChar char="v"/>
            </a:pPr>
            <a:r>
              <a:rPr lang="el-GR" dirty="0"/>
              <a:t>η οικοδομή του λαού, και </a:t>
            </a:r>
          </a:p>
          <a:p>
            <a:pPr lvl="1">
              <a:buFont typeface="Wingdings" panose="05000000000000000000" pitchFamily="2" charset="2"/>
              <a:buChar char="v"/>
            </a:pPr>
            <a:r>
              <a:rPr lang="el-GR" dirty="0"/>
              <a:t>η γνώση της ακολουθίας.</a:t>
            </a:r>
          </a:p>
        </p:txBody>
      </p:sp>
    </p:spTree>
    <p:extLst>
      <p:ext uri="{BB962C8B-B14F-4D97-AF65-F5344CB8AC3E}">
        <p14:creationId xmlns:p14="http://schemas.microsoft.com/office/powerpoint/2010/main" val="35492067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6C372C1-7F13-0A44-62F1-7A3E35DF5C73}"/>
              </a:ext>
            </a:extLst>
          </p:cNvPr>
          <p:cNvSpPr>
            <a:spLocks noGrp="1"/>
          </p:cNvSpPr>
          <p:nvPr>
            <p:ph type="title"/>
          </p:nvPr>
        </p:nvSpPr>
        <p:spPr>
          <a:xfrm>
            <a:off x="838200" y="18255"/>
            <a:ext cx="10515600" cy="781845"/>
          </a:xfrm>
        </p:spPr>
        <p:txBody>
          <a:bodyPr/>
          <a:lstStyle/>
          <a:p>
            <a:pPr algn="ctr"/>
            <a:r>
              <a:rPr lang="el-GR" dirty="0"/>
              <a:t>ΘΕΙΑ ΛΑΤΡΕΙΑ</a:t>
            </a:r>
          </a:p>
        </p:txBody>
      </p:sp>
      <p:sp>
        <p:nvSpPr>
          <p:cNvPr id="3" name="Θέση περιεχομένου 2">
            <a:extLst>
              <a:ext uri="{FF2B5EF4-FFF2-40B4-BE49-F238E27FC236}">
                <a16:creationId xmlns:a16="http://schemas.microsoft.com/office/drawing/2014/main" id="{AED409C3-FE68-169D-0010-80E0F7218D0E}"/>
              </a:ext>
            </a:extLst>
          </p:cNvPr>
          <p:cNvSpPr>
            <a:spLocks noGrp="1"/>
          </p:cNvSpPr>
          <p:nvPr>
            <p:ph idx="1"/>
          </p:nvPr>
        </p:nvSpPr>
        <p:spPr>
          <a:xfrm>
            <a:off x="0" y="701675"/>
            <a:ext cx="12192000" cy="6138070"/>
          </a:xfrm>
        </p:spPr>
        <p:txBody>
          <a:bodyPr>
            <a:normAutofit lnSpcReduction="10000"/>
          </a:bodyPr>
          <a:lstStyle/>
          <a:p>
            <a:r>
              <a:rPr lang="el-GR" dirty="0"/>
              <a:t>Ειδικά </a:t>
            </a:r>
            <a:r>
              <a:rPr lang="el-GR" b="1" dirty="0"/>
              <a:t>τα </a:t>
            </a:r>
            <a:r>
              <a:rPr lang="el-GR" b="1" dirty="0" err="1"/>
              <a:t>εορτολογικά</a:t>
            </a:r>
            <a:r>
              <a:rPr lang="el-GR" b="1" dirty="0"/>
              <a:t> θέματα </a:t>
            </a:r>
            <a:r>
              <a:rPr lang="el-GR" dirty="0"/>
              <a:t>προσφέρονται για ανάπτυξη σε κάθε είδους κηρυκτική ευκαιρία, είτε κατά την ημέρα της εορτής είτε κατά την προεόρτιο ή μεθεόρτιο περίοδό της. </a:t>
            </a:r>
          </a:p>
          <a:p>
            <a:r>
              <a:rPr lang="el-GR" dirty="0"/>
              <a:t>Σε πολλές από τις μεγάλες εορτές, όπως </a:t>
            </a:r>
            <a:r>
              <a:rPr lang="el-GR" dirty="0" err="1"/>
              <a:t>Θεοφάνεια</a:t>
            </a:r>
            <a:r>
              <a:rPr lang="el-GR" dirty="0"/>
              <a:t>, Πάσχα, Πεντηκοστή, Ύψωση του τιμίου Σταυρού, η κύρια ημέρα της εορτής λόγω του λειτουργικού της φόρτου δεν προσφέρεται για κήρυγμα. </a:t>
            </a:r>
          </a:p>
          <a:p>
            <a:r>
              <a:rPr lang="el-GR" dirty="0"/>
              <a:t>Τα θέματά τους, που είναι σοβαρά και μεγάλα, μπορούν να αναπτυχθούν, προεορτίως ή και κατά τα μεθεόρτια. </a:t>
            </a:r>
          </a:p>
          <a:p>
            <a:r>
              <a:rPr lang="el-GR" dirty="0"/>
              <a:t>Πολύ σοφά η λειτουργική πράξη εξαίρει δύο Κυριακές, την προ και την μετά την μεγάλη εορτή, για να δοθεί η ευχέρεια προπαρασκευής και εκ των υστέρων επεξεργασίας του θέματός της. </a:t>
            </a:r>
          </a:p>
          <a:p>
            <a:r>
              <a:rPr lang="el-GR" dirty="0"/>
              <a:t>Άλλες πάλι εορτές, όπως η Υπαπαντή, η Μεταμόρφωση, η Ύψωση του τιμίου Σταυρού, που δεν θεωρούνται ημέρες αργίας, είναι ενδεδειγμένο να τύχουν ομιλητικής επεξεργασίας: </a:t>
            </a:r>
          </a:p>
          <a:p>
            <a:pPr lvl="1">
              <a:buFont typeface="Wingdings" panose="05000000000000000000" pitchFamily="2" charset="2"/>
              <a:buChar char="v"/>
            </a:pPr>
            <a:r>
              <a:rPr lang="el-GR" dirty="0"/>
              <a:t>κατά τις Κυριακές που προηγούνται ή </a:t>
            </a:r>
          </a:p>
          <a:p>
            <a:pPr lvl="1">
              <a:buFont typeface="Wingdings" panose="05000000000000000000" pitchFamily="2" charset="2"/>
              <a:buChar char="v"/>
            </a:pPr>
            <a:r>
              <a:rPr lang="el-GR" dirty="0"/>
              <a:t>που εμπίπτουν στην περίοδο των </a:t>
            </a:r>
            <a:r>
              <a:rPr lang="el-GR" dirty="0" err="1"/>
              <a:t>μεθεορτίων</a:t>
            </a:r>
            <a:r>
              <a:rPr lang="el-GR" dirty="0"/>
              <a:t> τους.  </a:t>
            </a:r>
          </a:p>
        </p:txBody>
      </p:sp>
    </p:spTree>
    <p:extLst>
      <p:ext uri="{BB962C8B-B14F-4D97-AF65-F5344CB8AC3E}">
        <p14:creationId xmlns:p14="http://schemas.microsoft.com/office/powerpoint/2010/main" val="9863448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34567EA-F9E3-2C94-28C6-FE46257FDA8E}"/>
              </a:ext>
            </a:extLst>
          </p:cNvPr>
          <p:cNvSpPr>
            <a:spLocks noGrp="1"/>
          </p:cNvSpPr>
          <p:nvPr>
            <p:ph type="title"/>
          </p:nvPr>
        </p:nvSpPr>
        <p:spPr>
          <a:xfrm>
            <a:off x="838200" y="18255"/>
            <a:ext cx="10515600" cy="838995"/>
          </a:xfrm>
        </p:spPr>
        <p:txBody>
          <a:bodyPr/>
          <a:lstStyle/>
          <a:p>
            <a:pPr algn="ctr"/>
            <a:r>
              <a:rPr lang="el-GR" dirty="0"/>
              <a:t>ΘΕΙΑ ΛΑΤΡΕΙΑ</a:t>
            </a:r>
          </a:p>
        </p:txBody>
      </p:sp>
      <p:sp>
        <p:nvSpPr>
          <p:cNvPr id="3" name="Θέση περιεχομένου 2">
            <a:extLst>
              <a:ext uri="{FF2B5EF4-FFF2-40B4-BE49-F238E27FC236}">
                <a16:creationId xmlns:a16="http://schemas.microsoft.com/office/drawing/2014/main" id="{EA5FEFD5-2A65-3555-EE47-BDF3EBB75C57}"/>
              </a:ext>
            </a:extLst>
          </p:cNvPr>
          <p:cNvSpPr>
            <a:spLocks noGrp="1"/>
          </p:cNvSpPr>
          <p:nvPr>
            <p:ph idx="1"/>
          </p:nvPr>
        </p:nvSpPr>
        <p:spPr>
          <a:xfrm>
            <a:off x="0" y="692149"/>
            <a:ext cx="12192000" cy="6147595"/>
          </a:xfrm>
        </p:spPr>
        <p:txBody>
          <a:bodyPr>
            <a:normAutofit fontScale="92500" lnSpcReduction="20000"/>
          </a:bodyPr>
          <a:lstStyle/>
          <a:p>
            <a:r>
              <a:rPr lang="el-GR" dirty="0"/>
              <a:t>Για να αναπτυχθούν λειτουργικά θέματα ή για να χρησιμοποιηθεί λειτουργικό υλικό δεν είναι ανάγκη να γίνεται σε ειδικά κηρύγματα που έχουν αποκλειστικό θέμα παρμένο από τη θεία λατρεία. </a:t>
            </a:r>
          </a:p>
          <a:p>
            <a:r>
              <a:rPr lang="el-GR" dirty="0"/>
              <a:t>Στην ανάπτυξη οποιουδήποτε θέματος </a:t>
            </a:r>
            <a:r>
              <a:rPr lang="el-GR" b="1" dirty="0"/>
              <a:t>το λειτουργικό υλικό προσφέρει </a:t>
            </a:r>
            <a:r>
              <a:rPr lang="el-GR" dirty="0"/>
              <a:t>μία διπλή υπηρεσία: </a:t>
            </a:r>
          </a:p>
          <a:p>
            <a:pPr marL="514350" indent="-514350">
              <a:buFont typeface="+mj-lt"/>
              <a:buAutoNum type="arabicParenR"/>
            </a:pPr>
            <a:r>
              <a:rPr lang="el-GR" dirty="0"/>
              <a:t>δίνει στοιχεία αυθεντικά και χρήσιμα για την πραγμάτευση όλων των θεμάτων. Μπορούν να χρησιμοποιηθούν με επιτυχία φράσεις ευχών και ύμνων. </a:t>
            </a:r>
          </a:p>
          <a:p>
            <a:pPr marL="514350" indent="-514350">
              <a:buFont typeface="+mj-lt"/>
              <a:buAutoNum type="arabicParenR"/>
            </a:pPr>
            <a:r>
              <a:rPr lang="el-GR" dirty="0"/>
              <a:t>περιπτωσιακά κατηχεί για ένα ορισμένο σημείο της λατρείας τον λαό. Δίνει τη δυνατότητα σ’  αυτήν την περίπτωση να γίνονται αναφορές σε σημεία των ιερών ακολουθιών, σε σύμβολα κ.λπ.</a:t>
            </a:r>
          </a:p>
          <a:p>
            <a:r>
              <a:rPr lang="el-GR" dirty="0"/>
              <a:t>Όταν γίνεται θεωρητική διδασκαλία για τον θρησκευτικό γάμο, τι πιο κατάλληλο να γίνει αναφορά στον συμβολισμό </a:t>
            </a:r>
          </a:p>
          <a:p>
            <a:pPr lvl="1">
              <a:buFont typeface="Wingdings" panose="05000000000000000000" pitchFamily="2" charset="2"/>
              <a:buChar char="v"/>
            </a:pPr>
            <a:r>
              <a:rPr lang="el-GR" dirty="0"/>
              <a:t>των στεφάνων ή </a:t>
            </a:r>
          </a:p>
          <a:p>
            <a:pPr lvl="1">
              <a:buFont typeface="Wingdings" panose="05000000000000000000" pitchFamily="2" charset="2"/>
              <a:buChar char="v"/>
            </a:pPr>
            <a:r>
              <a:rPr lang="el-GR" dirty="0"/>
              <a:t>των </a:t>
            </a:r>
            <a:r>
              <a:rPr lang="el-GR" dirty="0" err="1"/>
              <a:t>δακτυλιδίων</a:t>
            </a:r>
            <a:r>
              <a:rPr lang="el-GR" dirty="0"/>
              <a:t> ή </a:t>
            </a:r>
          </a:p>
          <a:p>
            <a:pPr lvl="1">
              <a:buFont typeface="Wingdings" panose="05000000000000000000" pitchFamily="2" charset="2"/>
              <a:buChar char="v"/>
            </a:pPr>
            <a:r>
              <a:rPr lang="el-GR" dirty="0"/>
              <a:t>του κοινού </a:t>
            </a:r>
            <a:r>
              <a:rPr lang="el-GR" dirty="0" err="1"/>
              <a:t>ποτηρίου</a:t>
            </a:r>
            <a:r>
              <a:rPr lang="el-GR" dirty="0"/>
              <a:t>. </a:t>
            </a:r>
          </a:p>
          <a:p>
            <a:r>
              <a:rPr lang="el-GR" dirty="0"/>
              <a:t>Ή όταν μιλούμε για την ανάσταση των νεκρών μπορούμε να αναφερθούμε στον συμβολισμό </a:t>
            </a:r>
          </a:p>
          <a:p>
            <a:pPr lvl="1">
              <a:buFont typeface="Wingdings" panose="05000000000000000000" pitchFamily="2" charset="2"/>
              <a:buChar char="v"/>
            </a:pPr>
            <a:r>
              <a:rPr lang="el-GR" dirty="0"/>
              <a:t>των </a:t>
            </a:r>
            <a:r>
              <a:rPr lang="el-GR" dirty="0" err="1"/>
              <a:t>κολύβων</a:t>
            </a:r>
            <a:r>
              <a:rPr lang="el-GR" dirty="0"/>
              <a:t> ή </a:t>
            </a:r>
          </a:p>
          <a:p>
            <a:pPr lvl="1">
              <a:buFont typeface="Wingdings" panose="05000000000000000000" pitchFamily="2" charset="2"/>
              <a:buChar char="v"/>
            </a:pPr>
            <a:r>
              <a:rPr lang="el-GR" dirty="0"/>
              <a:t>στα δίπτυχα της θείας λειτουργίας. </a:t>
            </a:r>
          </a:p>
        </p:txBody>
      </p:sp>
    </p:spTree>
    <p:extLst>
      <p:ext uri="{BB962C8B-B14F-4D97-AF65-F5344CB8AC3E}">
        <p14:creationId xmlns:p14="http://schemas.microsoft.com/office/powerpoint/2010/main" val="3801482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CB22836-0522-01FA-9304-F150D050DC6C}"/>
              </a:ext>
            </a:extLst>
          </p:cNvPr>
          <p:cNvSpPr>
            <a:spLocks noGrp="1"/>
          </p:cNvSpPr>
          <p:nvPr>
            <p:ph type="title"/>
          </p:nvPr>
        </p:nvSpPr>
        <p:spPr>
          <a:xfrm>
            <a:off x="838200" y="18255"/>
            <a:ext cx="10515600" cy="819945"/>
          </a:xfrm>
        </p:spPr>
        <p:txBody>
          <a:bodyPr/>
          <a:lstStyle/>
          <a:p>
            <a:pPr algn="ctr"/>
            <a:r>
              <a:rPr lang="el-GR" dirty="0"/>
              <a:t>ΘΕΙΑ ΛΑΤΡΕΙΑ</a:t>
            </a:r>
          </a:p>
        </p:txBody>
      </p:sp>
      <p:sp>
        <p:nvSpPr>
          <p:cNvPr id="3" name="Θέση περιεχομένου 2">
            <a:extLst>
              <a:ext uri="{FF2B5EF4-FFF2-40B4-BE49-F238E27FC236}">
                <a16:creationId xmlns:a16="http://schemas.microsoft.com/office/drawing/2014/main" id="{6354C88E-B119-B106-40FF-05B5A309BDF6}"/>
              </a:ext>
            </a:extLst>
          </p:cNvPr>
          <p:cNvSpPr>
            <a:spLocks noGrp="1"/>
          </p:cNvSpPr>
          <p:nvPr>
            <p:ph idx="1"/>
          </p:nvPr>
        </p:nvSpPr>
        <p:spPr>
          <a:xfrm>
            <a:off x="0" y="711200"/>
            <a:ext cx="12192000" cy="6146800"/>
          </a:xfrm>
        </p:spPr>
        <p:txBody>
          <a:bodyPr>
            <a:normAutofit fontScale="92500" lnSpcReduction="10000"/>
          </a:bodyPr>
          <a:lstStyle/>
          <a:p>
            <a:r>
              <a:rPr lang="el-GR" dirty="0"/>
              <a:t>Η ανάπτυξη λειτουργικών θεμάτων δεν είναι εύκολη, και αυτό γιατί: </a:t>
            </a:r>
          </a:p>
          <a:p>
            <a:pPr marL="1428750" lvl="2" indent="-514350">
              <a:buFont typeface="+mj-lt"/>
              <a:buAutoNum type="arabicParenR"/>
            </a:pPr>
            <a:r>
              <a:rPr lang="el-GR" dirty="0"/>
              <a:t>η γλώσσα της λατρείας δεν είναι η σημερινή, </a:t>
            </a:r>
          </a:p>
          <a:p>
            <a:pPr marL="1428750" lvl="2" indent="-514350">
              <a:buFont typeface="+mj-lt"/>
              <a:buAutoNum type="arabicParenR"/>
            </a:pPr>
            <a:r>
              <a:rPr lang="el-GR" dirty="0"/>
              <a:t>οι λατρευτικοί τύποι και τα σύμβολα στηρίζονται σε παραστάσεις των ανθρώπων παλαιότερων εποχών. </a:t>
            </a:r>
          </a:p>
          <a:p>
            <a:pPr marL="1428750" lvl="2" indent="-514350">
              <a:buFont typeface="+mj-lt"/>
              <a:buAutoNum type="arabicParenR"/>
            </a:pPr>
            <a:r>
              <a:rPr lang="el-GR" dirty="0"/>
              <a:t>τα θέματα της θείας λατρείας είναι ιδιόρρυθμα. Έχουν κάτι το μυστηριώδες, που δεν γίνεται προσιτό παρά μόνο με προσωπική συμμετοχή και </a:t>
            </a:r>
            <a:r>
              <a:rPr lang="el-GR" dirty="0" err="1"/>
              <a:t>νήψη</a:t>
            </a:r>
            <a:r>
              <a:rPr lang="el-GR" dirty="0"/>
              <a:t>. Διαφορετικά εύκολα μπορούν να εκφυλιστούν σε ανούσιες τελετουργικές περιγραφές. </a:t>
            </a:r>
          </a:p>
          <a:p>
            <a:pPr marL="1428750" lvl="2" indent="-514350">
              <a:buFont typeface="+mj-lt"/>
              <a:buAutoNum type="arabicParenR"/>
            </a:pPr>
            <a:r>
              <a:rPr lang="el-GR" dirty="0"/>
              <a:t>η σωστή γνώση της ιστορίας της θείας λατρείας είναι απαραίτητη, για να είναι δυνατή η διάκριση του ουσιώδους από το επουσιώδες, του αρχικού από το μεταγενέστερο, του πραγματικού νοήματος από το αυθαίρετο. </a:t>
            </a:r>
          </a:p>
          <a:p>
            <a:r>
              <a:rPr lang="el-GR" dirty="0"/>
              <a:t>Θέματα για εποπτικά κηρύγματα μπορούν να δώσουν και οι λεγόμενες </a:t>
            </a:r>
            <a:r>
              <a:rPr lang="el-GR" b="1" dirty="0"/>
              <a:t>λειτουργικές τέχνες</a:t>
            </a:r>
            <a:r>
              <a:rPr lang="el-GR" dirty="0"/>
              <a:t>, όπως </a:t>
            </a:r>
            <a:r>
              <a:rPr lang="el-GR" u="sng" dirty="0"/>
              <a:t>η εκκλησιαστική μουσική</a:t>
            </a:r>
            <a:r>
              <a:rPr lang="el-GR" dirty="0"/>
              <a:t>, </a:t>
            </a:r>
            <a:r>
              <a:rPr lang="el-GR" u="sng" dirty="0"/>
              <a:t>η ζωγραφική</a:t>
            </a:r>
            <a:r>
              <a:rPr lang="el-GR" dirty="0"/>
              <a:t>, </a:t>
            </a:r>
            <a:r>
              <a:rPr lang="el-GR" u="sng" dirty="0"/>
              <a:t>η αρχιτεκτονική</a:t>
            </a:r>
            <a:r>
              <a:rPr lang="el-GR" dirty="0"/>
              <a:t>, </a:t>
            </a:r>
            <a:r>
              <a:rPr lang="el-GR" u="sng" dirty="0"/>
              <a:t>η μικροτεχνία </a:t>
            </a:r>
            <a:r>
              <a:rPr lang="el-GR" dirty="0"/>
              <a:t>κ.λπ. Η Εκκλησία πάντοτε τις χρησιμοποίησε στην υπηρεσία της θείας λατρείας και της διδασκαλίας, με σκοπό να ανάγονται οι πιστοί μέσω αυτών από τα αισθητά στα νοητά. </a:t>
            </a:r>
          </a:p>
          <a:p>
            <a:r>
              <a:rPr lang="el-GR" dirty="0"/>
              <a:t>Η παρουσίαση των θεμάτων αυτών είναι δυνατόν να γίνει σε ειδικές ομιλίες ή και περιπτωσιακά κατά την ώρα αναπτύξεως άλλων θεμάτων. Το κέρδος είναι διπλό:</a:t>
            </a:r>
          </a:p>
          <a:p>
            <a:pPr lvl="1">
              <a:buFont typeface="Wingdings" panose="05000000000000000000" pitchFamily="2" charset="2"/>
              <a:buChar char="v"/>
            </a:pPr>
            <a:r>
              <a:rPr lang="el-GR" dirty="0"/>
              <a:t>κατανοούν οι πιστοί με ένα εποπτικό μέσο την αλήθεια που εκφράζει κάθε είδος λειτουργικής τέχνης, και </a:t>
            </a:r>
          </a:p>
          <a:p>
            <a:pPr lvl="1">
              <a:buFont typeface="Wingdings" panose="05000000000000000000" pitchFamily="2" charset="2"/>
              <a:buChar char="v"/>
            </a:pPr>
            <a:r>
              <a:rPr lang="el-GR" dirty="0"/>
              <a:t>αποκτούν ένα υγιές κριτήριο για να μπορούν με ορθό τρόπο να αξιολογούν τα επιτεύγματα των ιερών τεχνών και να διακρίνουν το πνευματικά από το κοσμικά ωραίο. </a:t>
            </a:r>
          </a:p>
        </p:txBody>
      </p:sp>
    </p:spTree>
    <p:extLst>
      <p:ext uri="{BB962C8B-B14F-4D97-AF65-F5344CB8AC3E}">
        <p14:creationId xmlns:p14="http://schemas.microsoft.com/office/powerpoint/2010/main" val="18275865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EF6F1D5-2097-2B73-F541-0FD67BB302BE}"/>
              </a:ext>
            </a:extLst>
          </p:cNvPr>
          <p:cNvSpPr>
            <a:spLocks noGrp="1"/>
          </p:cNvSpPr>
          <p:nvPr>
            <p:ph type="title"/>
          </p:nvPr>
        </p:nvSpPr>
        <p:spPr>
          <a:xfrm>
            <a:off x="838200" y="0"/>
            <a:ext cx="10515600" cy="681037"/>
          </a:xfrm>
        </p:spPr>
        <p:txBody>
          <a:bodyPr>
            <a:normAutofit fontScale="90000"/>
          </a:bodyPr>
          <a:lstStyle/>
          <a:p>
            <a:pPr algn="ctr"/>
            <a:r>
              <a:rPr lang="el-GR" dirty="0"/>
              <a:t>ΑΓΙΟΛΟΓΙΚΕΣ ΠΗΓΕΣ</a:t>
            </a:r>
          </a:p>
        </p:txBody>
      </p:sp>
      <p:sp>
        <p:nvSpPr>
          <p:cNvPr id="3" name="Θέση περιεχομένου 2">
            <a:extLst>
              <a:ext uri="{FF2B5EF4-FFF2-40B4-BE49-F238E27FC236}">
                <a16:creationId xmlns:a16="http://schemas.microsoft.com/office/drawing/2014/main" id="{18C2FF50-34F9-5162-68C4-2B78EBDD145D}"/>
              </a:ext>
            </a:extLst>
          </p:cNvPr>
          <p:cNvSpPr>
            <a:spLocks noGrp="1"/>
          </p:cNvSpPr>
          <p:nvPr>
            <p:ph idx="1"/>
          </p:nvPr>
        </p:nvSpPr>
        <p:spPr>
          <a:xfrm>
            <a:off x="0" y="576246"/>
            <a:ext cx="12192000" cy="6281753"/>
          </a:xfrm>
        </p:spPr>
        <p:txBody>
          <a:bodyPr>
            <a:normAutofit fontScale="92500" lnSpcReduction="20000"/>
          </a:bodyPr>
          <a:lstStyle/>
          <a:p>
            <a:r>
              <a:rPr lang="el-GR" dirty="0"/>
              <a:t>Το εορτολόγιο της Εκκλησίας, που αφορά στις </a:t>
            </a:r>
            <a:r>
              <a:rPr lang="el-GR" b="1" dirty="0"/>
              <a:t>εορτές της Θεοτόκου </a:t>
            </a:r>
            <a:r>
              <a:rPr lang="el-GR" dirty="0"/>
              <a:t>και </a:t>
            </a:r>
            <a:r>
              <a:rPr lang="el-GR" b="1" dirty="0"/>
              <a:t>των αγίων</a:t>
            </a:r>
            <a:r>
              <a:rPr lang="el-GR" dirty="0"/>
              <a:t>, στηρίζεται σε κείμενα λαϊκής κυρίως προέλευσης: </a:t>
            </a:r>
          </a:p>
          <a:p>
            <a:pPr lvl="1">
              <a:buFont typeface="Wingdings" panose="05000000000000000000" pitchFamily="2" charset="2"/>
              <a:buChar char="v"/>
            </a:pPr>
            <a:r>
              <a:rPr lang="el-GR" dirty="0"/>
              <a:t>τα </a:t>
            </a:r>
            <a:r>
              <a:rPr lang="el-GR" i="1" dirty="0" err="1"/>
              <a:t>Ἀπόκρυφα</a:t>
            </a:r>
            <a:r>
              <a:rPr lang="el-GR" dirty="0"/>
              <a:t>, </a:t>
            </a:r>
          </a:p>
          <a:p>
            <a:pPr lvl="1">
              <a:buFont typeface="Wingdings" panose="05000000000000000000" pitchFamily="2" charset="2"/>
              <a:buChar char="v"/>
            </a:pPr>
            <a:r>
              <a:rPr lang="el-GR" dirty="0"/>
              <a:t>τα </a:t>
            </a:r>
            <a:r>
              <a:rPr lang="el-GR" i="1" dirty="0"/>
              <a:t>Μαρτυρολόγια</a:t>
            </a:r>
            <a:r>
              <a:rPr lang="el-GR" dirty="0"/>
              <a:t> και </a:t>
            </a:r>
          </a:p>
          <a:p>
            <a:pPr lvl="1">
              <a:buFont typeface="Wingdings" panose="05000000000000000000" pitchFamily="2" charset="2"/>
              <a:buChar char="v"/>
            </a:pPr>
            <a:r>
              <a:rPr lang="el-GR" dirty="0"/>
              <a:t>τους </a:t>
            </a:r>
            <a:r>
              <a:rPr lang="el-GR" i="1" dirty="0"/>
              <a:t>Βίους </a:t>
            </a:r>
            <a:r>
              <a:rPr lang="el-GR" i="1" dirty="0" err="1"/>
              <a:t>τῶν</a:t>
            </a:r>
            <a:r>
              <a:rPr lang="el-GR" i="1" dirty="0"/>
              <a:t> </a:t>
            </a:r>
            <a:r>
              <a:rPr lang="el-GR" i="1" dirty="0" err="1"/>
              <a:t>ἁγίων</a:t>
            </a:r>
            <a:r>
              <a:rPr lang="el-GR" dirty="0"/>
              <a:t>.</a:t>
            </a:r>
          </a:p>
          <a:p>
            <a:r>
              <a:rPr lang="el-GR" dirty="0"/>
              <a:t>Αυτά επί αιώνες έθρεψαν την ευλάβεια του λαού και διαβάστηκαν και διαβάζονται όσα λίγα άλλα βιβλία. Από αυτά </a:t>
            </a:r>
            <a:r>
              <a:rPr lang="el-GR" u="sng" dirty="0"/>
              <a:t>εμπνεύστηκαν οι ιεροί υμνογράφοι </a:t>
            </a:r>
            <a:r>
              <a:rPr lang="el-GR" dirty="0"/>
              <a:t>και οι επιτομές τους, τα </a:t>
            </a:r>
            <a:r>
              <a:rPr lang="el-GR" i="1" u="sng" dirty="0"/>
              <a:t>Συναξάρια</a:t>
            </a:r>
            <a:r>
              <a:rPr lang="el-GR" dirty="0"/>
              <a:t>, βρήκαν χώρο στα λειτουργικά βιβλία και διαβάζονται στις συνάξεις των πιστών. </a:t>
            </a:r>
          </a:p>
          <a:p>
            <a:r>
              <a:rPr lang="el-GR" dirty="0"/>
              <a:t>Για το κήρυγμα </a:t>
            </a:r>
            <a:r>
              <a:rPr lang="el-GR" b="1" dirty="0">
                <a:solidFill>
                  <a:srgbClr val="FF0000"/>
                </a:solidFill>
              </a:rPr>
              <a:t>αποτελούν μία βασική πηγή</a:t>
            </a:r>
            <a:r>
              <a:rPr lang="el-GR" dirty="0"/>
              <a:t>, αφού προς αυτά θα στραφεί και θα αναζητήσει στοιχεία για τον βίο των αγίων, ώστε να τους εγκωμιάσει και να τους προβάλλει σε κάθε ευκαιρία ως παράδειγμα για τους πιστούς. </a:t>
            </a:r>
          </a:p>
          <a:p>
            <a:r>
              <a:rPr lang="el-GR" dirty="0"/>
              <a:t>Γενικά οι θεολόγοι είναι προκατειλημμένοι κατά των βιβλίων αυτών και όχι αδίκως. Η λαϊκή τους προέλευση και οι διάφορες επεξεργασίες τα έχουν μεταβάλλει πολλές φορές σε ευλαβή μυθιστορήματα, τόσο που δεν είναι δυνατόν να ξεχωρίσει κανείς τι σ’ αυτά είναι το ιστορικό και τι το φανταστικό. </a:t>
            </a:r>
          </a:p>
          <a:p>
            <a:r>
              <a:rPr lang="el-GR" dirty="0"/>
              <a:t>Η αγάπη εξάλλου της λαϊκής φαντασίας για το υπερβολικό στοιχείο μετέτρεψε πολλά από αυτά σε συλλογές σημείων και τεράτων, που σήμερα γίνονται δύσκολα αναντίρρητα αποδεκτά.  </a:t>
            </a:r>
          </a:p>
        </p:txBody>
      </p:sp>
    </p:spTree>
    <p:extLst>
      <p:ext uri="{BB962C8B-B14F-4D97-AF65-F5344CB8AC3E}">
        <p14:creationId xmlns:p14="http://schemas.microsoft.com/office/powerpoint/2010/main" val="24579054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E596618-09EC-EB47-6D50-B2F5E7DE4E44}"/>
              </a:ext>
            </a:extLst>
          </p:cNvPr>
          <p:cNvSpPr>
            <a:spLocks noGrp="1"/>
          </p:cNvSpPr>
          <p:nvPr>
            <p:ph type="title"/>
          </p:nvPr>
        </p:nvSpPr>
        <p:spPr>
          <a:xfrm>
            <a:off x="838200" y="18255"/>
            <a:ext cx="10515600" cy="796557"/>
          </a:xfrm>
        </p:spPr>
        <p:txBody>
          <a:bodyPr/>
          <a:lstStyle/>
          <a:p>
            <a:pPr algn="ctr"/>
            <a:r>
              <a:rPr lang="el-GR" dirty="0"/>
              <a:t>ΑΓΙΟΛΟΓΙΚΕΣ ΠΗΓΕΣ</a:t>
            </a:r>
          </a:p>
        </p:txBody>
      </p:sp>
      <p:sp>
        <p:nvSpPr>
          <p:cNvPr id="3" name="Θέση περιεχομένου 2">
            <a:extLst>
              <a:ext uri="{FF2B5EF4-FFF2-40B4-BE49-F238E27FC236}">
                <a16:creationId xmlns:a16="http://schemas.microsoft.com/office/drawing/2014/main" id="{EEB3B482-B174-D98C-A15D-8B19E7D1DA7B}"/>
              </a:ext>
            </a:extLst>
          </p:cNvPr>
          <p:cNvSpPr>
            <a:spLocks noGrp="1"/>
          </p:cNvSpPr>
          <p:nvPr>
            <p:ph idx="1"/>
          </p:nvPr>
        </p:nvSpPr>
        <p:spPr>
          <a:xfrm>
            <a:off x="0" y="621513"/>
            <a:ext cx="12192000" cy="6218231"/>
          </a:xfrm>
        </p:spPr>
        <p:txBody>
          <a:bodyPr>
            <a:normAutofit lnSpcReduction="10000"/>
          </a:bodyPr>
          <a:lstStyle/>
          <a:p>
            <a:r>
              <a:rPr lang="el-GR" dirty="0"/>
              <a:t>Η απομάκρυνση όμως από τις </a:t>
            </a:r>
            <a:r>
              <a:rPr lang="el-GR" dirty="0" err="1"/>
              <a:t>συναξαριστικές</a:t>
            </a:r>
            <a:r>
              <a:rPr lang="el-GR" dirty="0"/>
              <a:t> πηγές των διδασκάλων του λαού είχε άμεσες επιπτώσεις στο κήρυγμα. Τα κηρύγματα στους αγίους έγιναν βαθμηδόν άχρωμα και απρόσωπα, περιορίστηκαν στην εξαγωγή γενικών συμπερασμάτων </a:t>
            </a:r>
            <a:r>
              <a:rPr lang="el-GR" dirty="0" err="1"/>
              <a:t>ηθικιστικής</a:t>
            </a:r>
            <a:r>
              <a:rPr lang="el-GR" dirty="0"/>
              <a:t> μορφής, που θα ταίριαζαν σε όλους ή σχεδόν σε όλους τους αγίους. </a:t>
            </a:r>
          </a:p>
          <a:p>
            <a:r>
              <a:rPr lang="el-GR" dirty="0"/>
              <a:t>Οι ίδιοι οι </a:t>
            </a:r>
            <a:r>
              <a:rPr lang="el-GR" i="1" dirty="0"/>
              <a:t>Βίοι </a:t>
            </a:r>
            <a:r>
              <a:rPr lang="el-GR" dirty="0"/>
              <a:t>σπάνια χρησιμοποιήθηκαν σαν πηγές αντλήσεως χρήσιμου υλικού για το κήρυγμα, ή αν χρησιμοποιήθηκαν επανέλαβαν άκριτα όσα αφηγούνται οι συναξαριστές. </a:t>
            </a:r>
          </a:p>
          <a:p>
            <a:r>
              <a:rPr lang="el-GR" dirty="0"/>
              <a:t>Για το χάσμα ανάμεσα στη </a:t>
            </a:r>
            <a:r>
              <a:rPr lang="el-GR" u="sng" dirty="0"/>
              <a:t>λαϊκή ευσέβεια </a:t>
            </a:r>
            <a:r>
              <a:rPr lang="el-GR" dirty="0"/>
              <a:t>και στο </a:t>
            </a:r>
            <a:r>
              <a:rPr lang="el-GR" u="sng" dirty="0"/>
              <a:t>κήρυγμα</a:t>
            </a:r>
            <a:r>
              <a:rPr lang="el-GR" dirty="0"/>
              <a:t> ευθύνεται η έλλειψη θεολογικής υποδομής στον τόπο μας. </a:t>
            </a:r>
          </a:p>
          <a:p>
            <a:r>
              <a:rPr lang="el-GR" dirty="0"/>
              <a:t>Στη Δύση στον αγιολογικό τομέα σοβαρή επιστημονική δουλειά έγινε από τους </a:t>
            </a:r>
            <a:r>
              <a:rPr lang="el-GR" dirty="0" err="1"/>
              <a:t>Βολλανδιστές</a:t>
            </a:r>
            <a:r>
              <a:rPr lang="el-GR" dirty="0"/>
              <a:t>, αλλά από ορθόδοξη πλευρά η επιστημονική κριτική θεώρηση των πηγών αυτών βρίσκεται στα σπάργανα. </a:t>
            </a:r>
          </a:p>
          <a:p>
            <a:r>
              <a:rPr lang="el-GR" dirty="0"/>
              <a:t>Έτσι κινούμαστε ανάμεσα στην </a:t>
            </a:r>
            <a:r>
              <a:rPr lang="el-GR" b="1" dirty="0"/>
              <a:t>πλήρη αποδοχή </a:t>
            </a:r>
            <a:r>
              <a:rPr lang="el-GR" dirty="0"/>
              <a:t>ή στην </a:t>
            </a:r>
            <a:r>
              <a:rPr lang="el-GR" b="1" dirty="0"/>
              <a:t>πλήρη απόρριψη</a:t>
            </a:r>
            <a:r>
              <a:rPr lang="el-GR" dirty="0"/>
              <a:t>, δηλαδή πατάμε σε δύο θέσεις κριτικά και επιστημονικά απαράδεκτες. </a:t>
            </a:r>
          </a:p>
        </p:txBody>
      </p:sp>
    </p:spTree>
    <p:extLst>
      <p:ext uri="{BB962C8B-B14F-4D97-AF65-F5344CB8AC3E}">
        <p14:creationId xmlns:p14="http://schemas.microsoft.com/office/powerpoint/2010/main" val="19419643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D946061-E544-33EE-2FCC-601D47E4DBA4}"/>
              </a:ext>
            </a:extLst>
          </p:cNvPr>
          <p:cNvSpPr>
            <a:spLocks noGrp="1"/>
          </p:cNvSpPr>
          <p:nvPr>
            <p:ph type="title"/>
          </p:nvPr>
        </p:nvSpPr>
        <p:spPr>
          <a:xfrm>
            <a:off x="838200" y="18256"/>
            <a:ext cx="10515600" cy="662782"/>
          </a:xfrm>
        </p:spPr>
        <p:txBody>
          <a:bodyPr>
            <a:normAutofit fontScale="90000"/>
          </a:bodyPr>
          <a:lstStyle/>
          <a:p>
            <a:pPr algn="ctr"/>
            <a:r>
              <a:rPr lang="el-GR" dirty="0"/>
              <a:t>ΑΓΙΑ ΓΡΑΦΗ</a:t>
            </a:r>
          </a:p>
        </p:txBody>
      </p:sp>
      <p:sp>
        <p:nvSpPr>
          <p:cNvPr id="3" name="Θέση περιεχομένου 2">
            <a:extLst>
              <a:ext uri="{FF2B5EF4-FFF2-40B4-BE49-F238E27FC236}">
                <a16:creationId xmlns:a16="http://schemas.microsoft.com/office/drawing/2014/main" id="{1C460128-261A-D5B5-C128-2C547EA16146}"/>
              </a:ext>
            </a:extLst>
          </p:cNvPr>
          <p:cNvSpPr>
            <a:spLocks noGrp="1"/>
          </p:cNvSpPr>
          <p:nvPr>
            <p:ph idx="1"/>
          </p:nvPr>
        </p:nvSpPr>
        <p:spPr>
          <a:xfrm>
            <a:off x="0" y="609300"/>
            <a:ext cx="12192000" cy="6230444"/>
          </a:xfrm>
        </p:spPr>
        <p:txBody>
          <a:bodyPr>
            <a:normAutofit fontScale="92500" lnSpcReduction="10000"/>
          </a:bodyPr>
          <a:lstStyle/>
          <a:p>
            <a:r>
              <a:rPr lang="el-GR" dirty="0"/>
              <a:t>Το κύριο έργο του θείου κηρύγματος είναι η ερμηνεία της Αγίας Γραφής και η ανάλυση των διδαγμάτων της στον λαό. </a:t>
            </a:r>
          </a:p>
          <a:p>
            <a:r>
              <a:rPr lang="el-GR" dirty="0"/>
              <a:t>Στη Συναγωγή, από όπου έλκει και την αρχή της η σχετική χριστιανική πράξη, αλλά τόσο στην πρώτη όσο και στη μεταγενέστερη εκκλησιαστική ζωή, το </a:t>
            </a:r>
            <a:r>
              <a:rPr lang="el-GR" b="1" dirty="0">
                <a:solidFill>
                  <a:srgbClr val="FF0000"/>
                </a:solidFill>
              </a:rPr>
              <a:t>κήρυγμα ήταν κατά βάση υπομνηματισμός της Γραφής</a:t>
            </a:r>
            <a:r>
              <a:rPr lang="el-GR" dirty="0"/>
              <a:t> και ανάπτυξη του περιεχομένου των περικοπών της.</a:t>
            </a:r>
          </a:p>
          <a:p>
            <a:r>
              <a:rPr lang="el-GR" dirty="0"/>
              <a:t>Στη Συναγωγή της Ναζαρέτ ο Κύριος διαβάζει μία περικοπή από τον προφήτη Ησαΐα, την οποία και ερμηνεύει στους ακροατές. Στην πράξη της πρώτης Εκκλησίας, σύμφωνα με τον απολογητή Ιουστίνο, η ανάγνωση γινόταν από τα «</a:t>
            </a:r>
            <a:r>
              <a:rPr lang="el-GR" i="1" dirty="0" err="1"/>
              <a:t>ἀπομνημονεύματα</a:t>
            </a:r>
            <a:r>
              <a:rPr lang="el-GR" i="1" dirty="0"/>
              <a:t> </a:t>
            </a:r>
            <a:r>
              <a:rPr lang="el-GR" i="1" dirty="0" err="1"/>
              <a:t>τῶν</a:t>
            </a:r>
            <a:r>
              <a:rPr lang="el-GR" i="1" dirty="0"/>
              <a:t> </a:t>
            </a:r>
            <a:r>
              <a:rPr lang="el-GR" i="1" dirty="0" err="1"/>
              <a:t>ἀποστόλων</a:t>
            </a:r>
            <a:r>
              <a:rPr lang="el-GR" i="1" dirty="0"/>
              <a:t>, ἅ </a:t>
            </a:r>
            <a:r>
              <a:rPr lang="el-GR" i="1" dirty="0" err="1"/>
              <a:t>καλεῖται</a:t>
            </a:r>
            <a:r>
              <a:rPr lang="el-GR" i="1" dirty="0"/>
              <a:t> </a:t>
            </a:r>
            <a:r>
              <a:rPr lang="el-GR" i="1" dirty="0" err="1"/>
              <a:t>εὐαγγέλια</a:t>
            </a:r>
            <a:r>
              <a:rPr lang="el-GR" dirty="0"/>
              <a:t>» ή από «</a:t>
            </a:r>
            <a:r>
              <a:rPr lang="el-GR" i="1" dirty="0" err="1"/>
              <a:t>τὰ</a:t>
            </a:r>
            <a:r>
              <a:rPr lang="el-GR" i="1" dirty="0"/>
              <a:t> συγγράμματα </a:t>
            </a:r>
            <a:r>
              <a:rPr lang="el-GR" i="1" dirty="0" err="1"/>
              <a:t>τῶν</a:t>
            </a:r>
            <a:r>
              <a:rPr lang="el-GR" i="1" dirty="0"/>
              <a:t> </a:t>
            </a:r>
            <a:r>
              <a:rPr lang="el-GR" i="1" dirty="0" err="1"/>
              <a:t>προφητῶν</a:t>
            </a:r>
            <a:r>
              <a:rPr lang="el-GR" dirty="0"/>
              <a:t>» και ο </a:t>
            </a:r>
            <a:r>
              <a:rPr lang="el-GR" dirty="0" err="1"/>
              <a:t>προεστώς</a:t>
            </a:r>
            <a:r>
              <a:rPr lang="el-GR" dirty="0"/>
              <a:t> λαμβάνοντας αφορμή από αυτά, μιλούσε στον λαό νουθετώντας και προτρέποντας στη μίμηση «</a:t>
            </a:r>
            <a:r>
              <a:rPr lang="el-GR" i="1" dirty="0" err="1"/>
              <a:t>τῶν</a:t>
            </a:r>
            <a:r>
              <a:rPr lang="el-GR" i="1" dirty="0"/>
              <a:t> </a:t>
            </a:r>
            <a:r>
              <a:rPr lang="el-GR" i="1" dirty="0" err="1"/>
              <a:t>καλῶν</a:t>
            </a:r>
            <a:r>
              <a:rPr lang="el-GR" i="1" dirty="0"/>
              <a:t> τούτων</a:t>
            </a:r>
            <a:r>
              <a:rPr lang="el-GR" dirty="0"/>
              <a:t>».</a:t>
            </a:r>
          </a:p>
          <a:p>
            <a:r>
              <a:rPr lang="el-GR" dirty="0"/>
              <a:t>Τις περικοπές που θα διαβάζονταν προφανώς τις επέλεγε ο </a:t>
            </a:r>
            <a:r>
              <a:rPr lang="el-GR" dirty="0" err="1"/>
              <a:t>προεστώς</a:t>
            </a:r>
            <a:r>
              <a:rPr lang="el-GR" dirty="0"/>
              <a:t>, αφού η «</a:t>
            </a:r>
            <a:r>
              <a:rPr lang="el-GR" dirty="0" err="1"/>
              <a:t>διὰ</a:t>
            </a:r>
            <a:r>
              <a:rPr lang="el-GR" dirty="0"/>
              <a:t> λόγου νουθεσία» του προϋποθέτει και κάποια σχετική προετοιμασία του </a:t>
            </a:r>
            <a:r>
              <a:rPr lang="el-GR" dirty="0" err="1"/>
              <a:t>ερμηνευομένου</a:t>
            </a:r>
            <a:r>
              <a:rPr lang="el-GR" dirty="0"/>
              <a:t> κειμένου. Αρχικά </a:t>
            </a:r>
            <a:r>
              <a:rPr lang="el-GR" b="1" dirty="0"/>
              <a:t>δεν υπήρχε προκαθορισμένο σύστημα περικοπών</a:t>
            </a:r>
            <a:r>
              <a:rPr lang="el-GR" dirty="0"/>
              <a:t>. Η φράση «</a:t>
            </a:r>
            <a:r>
              <a:rPr lang="el-GR" i="1" dirty="0" err="1"/>
              <a:t>ἀναγινώσκεται</a:t>
            </a:r>
            <a:r>
              <a:rPr lang="el-GR" i="1" dirty="0"/>
              <a:t> μέχρις </a:t>
            </a:r>
            <a:r>
              <a:rPr lang="el-GR" i="1" dirty="0" err="1"/>
              <a:t>ἐγχωρεῖ</a:t>
            </a:r>
            <a:r>
              <a:rPr lang="el-GR" dirty="0"/>
              <a:t>» υποδηλώνει την </a:t>
            </a:r>
            <a:r>
              <a:rPr lang="el-GR" b="1" dirty="0"/>
              <a:t>ελευθερία προσαρμογής του μήκους των περικοπών</a:t>
            </a:r>
            <a:r>
              <a:rPr lang="el-GR" dirty="0"/>
              <a:t> ανάλογα με τις περιστάσεις και τις ιδιαίτερες ανάγκες της σύναξης.</a:t>
            </a:r>
          </a:p>
        </p:txBody>
      </p:sp>
    </p:spTree>
    <p:extLst>
      <p:ext uri="{BB962C8B-B14F-4D97-AF65-F5344CB8AC3E}">
        <p14:creationId xmlns:p14="http://schemas.microsoft.com/office/powerpoint/2010/main" val="136852531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BD00A40-D231-6BAF-959B-BCAE28E93C55}"/>
              </a:ext>
            </a:extLst>
          </p:cNvPr>
          <p:cNvSpPr>
            <a:spLocks noGrp="1"/>
          </p:cNvSpPr>
          <p:nvPr>
            <p:ph type="title"/>
          </p:nvPr>
        </p:nvSpPr>
        <p:spPr>
          <a:xfrm>
            <a:off x="838200" y="18255"/>
            <a:ext cx="10515600" cy="597381"/>
          </a:xfrm>
        </p:spPr>
        <p:txBody>
          <a:bodyPr>
            <a:normAutofit fontScale="90000"/>
          </a:bodyPr>
          <a:lstStyle/>
          <a:p>
            <a:pPr algn="ctr"/>
            <a:r>
              <a:rPr lang="el-GR" dirty="0"/>
              <a:t>ΑΓΙΟΛΟΓΙΚΕΣ ΠΗΓΕΣ</a:t>
            </a:r>
          </a:p>
        </p:txBody>
      </p:sp>
      <p:sp>
        <p:nvSpPr>
          <p:cNvPr id="3" name="Θέση περιεχομένου 2">
            <a:extLst>
              <a:ext uri="{FF2B5EF4-FFF2-40B4-BE49-F238E27FC236}">
                <a16:creationId xmlns:a16="http://schemas.microsoft.com/office/drawing/2014/main" id="{CEABB5FA-FBEA-205F-472E-A50ADCD2AC07}"/>
              </a:ext>
            </a:extLst>
          </p:cNvPr>
          <p:cNvSpPr>
            <a:spLocks noGrp="1"/>
          </p:cNvSpPr>
          <p:nvPr>
            <p:ph idx="1"/>
          </p:nvPr>
        </p:nvSpPr>
        <p:spPr>
          <a:xfrm>
            <a:off x="0" y="615635"/>
            <a:ext cx="12192000" cy="6224109"/>
          </a:xfrm>
        </p:spPr>
        <p:txBody>
          <a:bodyPr>
            <a:normAutofit fontScale="92500" lnSpcReduction="20000"/>
          </a:bodyPr>
          <a:lstStyle/>
          <a:p>
            <a:r>
              <a:rPr lang="el-GR" dirty="0"/>
              <a:t>Η αποδοχή με κλειστά μάτια όλων αυτών των κειμένων ως αυθεντικών και αξιόπιστων δεν δικαιώνεται ούτε από τον ορθό λόγο, ούτε από την ίδια την εκκλησιαστική παράδοση. Είναι γνωστό με πόση επίμονη αγωνιστικότητα πάλεψε η Εκκλησία για να αποβάλλει από τον Κανόνα της αγίας Γραφής βιβλία μη ιστορικά ακριβή (</a:t>
            </a:r>
            <a:r>
              <a:rPr lang="el-GR" i="1" dirty="0"/>
              <a:t>ξ΄ αποστολικός κανόνας</a:t>
            </a:r>
            <a:r>
              <a:rPr lang="el-GR" dirty="0"/>
              <a:t>). Για τα </a:t>
            </a:r>
            <a:r>
              <a:rPr lang="el-GR" b="1" dirty="0"/>
              <a:t>ανιστόρητα </a:t>
            </a:r>
            <a:r>
              <a:rPr lang="el-GR" b="1" dirty="0" err="1"/>
              <a:t>συναξαριστικά</a:t>
            </a:r>
            <a:r>
              <a:rPr lang="el-GR" b="1" dirty="0"/>
              <a:t> κείμενα </a:t>
            </a:r>
            <a:r>
              <a:rPr lang="el-GR" dirty="0"/>
              <a:t>είναι χαρακτηριστικά αυστηρός ο</a:t>
            </a:r>
            <a:r>
              <a:rPr lang="el-GR" i="1" dirty="0"/>
              <a:t> </a:t>
            </a:r>
            <a:r>
              <a:rPr lang="el-GR" b="1" i="1" dirty="0" err="1">
                <a:solidFill>
                  <a:srgbClr val="FF0000"/>
                </a:solidFill>
              </a:rPr>
              <a:t>ξγ</a:t>
            </a:r>
            <a:r>
              <a:rPr lang="el-GR" b="1" i="1" dirty="0">
                <a:solidFill>
                  <a:srgbClr val="FF0000"/>
                </a:solidFill>
              </a:rPr>
              <a:t>΄ Κανόνας της εν </a:t>
            </a:r>
            <a:r>
              <a:rPr lang="el-GR" b="1" i="1" dirty="0" err="1">
                <a:solidFill>
                  <a:srgbClr val="FF0000"/>
                </a:solidFill>
              </a:rPr>
              <a:t>Τρούλλω</a:t>
            </a:r>
            <a:r>
              <a:rPr lang="el-GR" b="1" i="1" dirty="0">
                <a:solidFill>
                  <a:srgbClr val="FF0000"/>
                </a:solidFill>
              </a:rPr>
              <a:t> </a:t>
            </a:r>
            <a:r>
              <a:rPr lang="el-GR" b="1" i="1" dirty="0" err="1">
                <a:solidFill>
                  <a:srgbClr val="FF0000"/>
                </a:solidFill>
              </a:rPr>
              <a:t>Πενθέκτης</a:t>
            </a:r>
            <a:r>
              <a:rPr lang="el-GR" b="1" i="1" dirty="0">
                <a:solidFill>
                  <a:srgbClr val="FF0000"/>
                </a:solidFill>
              </a:rPr>
              <a:t> Συνόδου</a:t>
            </a:r>
            <a:r>
              <a:rPr lang="el-GR" dirty="0"/>
              <a:t>. Τα θεωρεί ψευδή και πλάσματα εχθρών της αλήθειας, ατίμωση των μαρτύρων του Χριστού και αιτία απιστίας των ακροατών τους. Για τους λόγους αυτούς προστάσει να καίγονται και αναθεματίζει αυτούς που τα παραδέχονται ως αληθινά: «</a:t>
            </a:r>
            <a:r>
              <a:rPr lang="el-GR" i="1" dirty="0" err="1"/>
              <a:t>Τὰ</a:t>
            </a:r>
            <a:r>
              <a:rPr lang="el-GR" i="1" dirty="0"/>
              <a:t> </a:t>
            </a:r>
            <a:r>
              <a:rPr lang="el-GR" i="1" dirty="0" err="1"/>
              <a:t>ψευδῶς</a:t>
            </a:r>
            <a:r>
              <a:rPr lang="el-GR" i="1" dirty="0"/>
              <a:t> </a:t>
            </a:r>
            <a:r>
              <a:rPr lang="el-GR" i="1" dirty="0" err="1"/>
              <a:t>ὑπὸ</a:t>
            </a:r>
            <a:r>
              <a:rPr lang="el-GR" i="1" dirty="0"/>
              <a:t> </a:t>
            </a:r>
            <a:r>
              <a:rPr lang="el-GR" i="1" dirty="0" err="1"/>
              <a:t>τῶν</a:t>
            </a:r>
            <a:r>
              <a:rPr lang="el-GR" i="1" dirty="0"/>
              <a:t> </a:t>
            </a:r>
            <a:r>
              <a:rPr lang="el-GR" i="1" dirty="0" err="1"/>
              <a:t>τῆς</a:t>
            </a:r>
            <a:r>
              <a:rPr lang="el-GR" i="1" dirty="0"/>
              <a:t> </a:t>
            </a:r>
            <a:r>
              <a:rPr lang="el-GR" i="1" dirty="0" err="1"/>
              <a:t>ἀληθείας</a:t>
            </a:r>
            <a:r>
              <a:rPr lang="el-GR" i="1" dirty="0"/>
              <a:t> </a:t>
            </a:r>
            <a:r>
              <a:rPr lang="el-GR" i="1" dirty="0" err="1"/>
              <a:t>ἐχθρῶν</a:t>
            </a:r>
            <a:r>
              <a:rPr lang="el-GR" i="1" dirty="0"/>
              <a:t> </a:t>
            </a:r>
            <a:r>
              <a:rPr lang="el-GR" i="1" dirty="0" err="1"/>
              <a:t>συμπλασθέντα</a:t>
            </a:r>
            <a:r>
              <a:rPr lang="el-GR" i="1" dirty="0"/>
              <a:t> μαρτυρολόγια, </a:t>
            </a:r>
            <a:r>
              <a:rPr lang="el-GR" i="1" dirty="0" err="1"/>
              <a:t>ὡς</a:t>
            </a:r>
            <a:r>
              <a:rPr lang="el-GR" i="1" dirty="0"/>
              <a:t> </a:t>
            </a:r>
            <a:r>
              <a:rPr lang="el-GR" i="1" dirty="0" err="1"/>
              <a:t>ἄν</a:t>
            </a:r>
            <a:r>
              <a:rPr lang="el-GR" i="1" dirty="0"/>
              <a:t> </a:t>
            </a:r>
            <a:r>
              <a:rPr lang="el-GR" i="1" dirty="0" err="1"/>
              <a:t>τοὺς</a:t>
            </a:r>
            <a:r>
              <a:rPr lang="el-GR" i="1" dirty="0"/>
              <a:t> </a:t>
            </a:r>
            <a:r>
              <a:rPr lang="el-GR" i="1" dirty="0" err="1"/>
              <a:t>τοῦ</a:t>
            </a:r>
            <a:r>
              <a:rPr lang="el-GR" i="1" dirty="0"/>
              <a:t> </a:t>
            </a:r>
            <a:r>
              <a:rPr lang="el-GR" i="1" dirty="0" err="1"/>
              <a:t>Χριστοῦ</a:t>
            </a:r>
            <a:r>
              <a:rPr lang="el-GR" i="1" dirty="0"/>
              <a:t> μάρτυρας </a:t>
            </a:r>
            <a:r>
              <a:rPr lang="el-GR" i="1" dirty="0" err="1"/>
              <a:t>ἀτιμάζοιεν</a:t>
            </a:r>
            <a:r>
              <a:rPr lang="el-GR" i="1" dirty="0"/>
              <a:t> </a:t>
            </a:r>
            <a:r>
              <a:rPr lang="el-GR" i="1" dirty="0" err="1"/>
              <a:t>καὶ</a:t>
            </a:r>
            <a:r>
              <a:rPr lang="el-GR" i="1" dirty="0"/>
              <a:t> </a:t>
            </a:r>
            <a:r>
              <a:rPr lang="el-GR" i="1" dirty="0" err="1"/>
              <a:t>πρὸς</a:t>
            </a:r>
            <a:r>
              <a:rPr lang="el-GR" i="1" dirty="0"/>
              <a:t> </a:t>
            </a:r>
            <a:r>
              <a:rPr lang="el-GR" i="1" dirty="0" err="1"/>
              <a:t>ἀπιστίαν</a:t>
            </a:r>
            <a:r>
              <a:rPr lang="el-GR" i="1" dirty="0"/>
              <a:t> </a:t>
            </a:r>
            <a:r>
              <a:rPr lang="el-GR" i="1" dirty="0" err="1"/>
              <a:t>ἐνάγοιεν</a:t>
            </a:r>
            <a:r>
              <a:rPr lang="el-GR" i="1" dirty="0"/>
              <a:t> </a:t>
            </a:r>
            <a:r>
              <a:rPr lang="el-GR" i="1" dirty="0" err="1"/>
              <a:t>τοὺς</a:t>
            </a:r>
            <a:r>
              <a:rPr lang="el-GR" i="1" dirty="0"/>
              <a:t> </a:t>
            </a:r>
            <a:r>
              <a:rPr lang="el-GR" i="1" dirty="0" err="1"/>
              <a:t>ἀκούοντας</a:t>
            </a:r>
            <a:r>
              <a:rPr lang="el-GR" i="1" dirty="0"/>
              <a:t>, </a:t>
            </a:r>
            <a:r>
              <a:rPr lang="el-GR" i="1" dirty="0" err="1"/>
              <a:t>μὴ</a:t>
            </a:r>
            <a:r>
              <a:rPr lang="el-GR" i="1" dirty="0"/>
              <a:t> </a:t>
            </a:r>
            <a:r>
              <a:rPr lang="el-GR" i="1" dirty="0" err="1"/>
              <a:t>ἐπ</a:t>
            </a:r>
            <a:r>
              <a:rPr lang="el-GR" i="1" dirty="0"/>
              <a:t>’ </a:t>
            </a:r>
            <a:r>
              <a:rPr lang="el-GR" i="1" dirty="0" err="1"/>
              <a:t>ἐκκλησίας</a:t>
            </a:r>
            <a:r>
              <a:rPr lang="el-GR" i="1" dirty="0"/>
              <a:t> </a:t>
            </a:r>
            <a:r>
              <a:rPr lang="el-GR" i="1" dirty="0" err="1"/>
              <a:t>δημοσιεύεσθαι</a:t>
            </a:r>
            <a:r>
              <a:rPr lang="el-GR" i="1" dirty="0"/>
              <a:t> </a:t>
            </a:r>
            <a:r>
              <a:rPr lang="el-GR" i="1" dirty="0" err="1"/>
              <a:t>προτάσσομεν</a:t>
            </a:r>
            <a:r>
              <a:rPr lang="el-GR" i="1" dirty="0"/>
              <a:t>, </a:t>
            </a:r>
            <a:r>
              <a:rPr lang="el-GR" i="1" dirty="0" err="1"/>
              <a:t>ἀλλὰ</a:t>
            </a:r>
            <a:r>
              <a:rPr lang="el-GR" i="1" dirty="0"/>
              <a:t> </a:t>
            </a:r>
            <a:r>
              <a:rPr lang="el-GR" i="1" dirty="0" err="1"/>
              <a:t>ταῦτα</a:t>
            </a:r>
            <a:r>
              <a:rPr lang="el-GR" i="1" dirty="0"/>
              <a:t> </a:t>
            </a:r>
            <a:r>
              <a:rPr lang="el-GR" i="1" dirty="0" err="1"/>
              <a:t>πυρὶ</a:t>
            </a:r>
            <a:r>
              <a:rPr lang="el-GR" i="1" dirty="0"/>
              <a:t> </a:t>
            </a:r>
            <a:r>
              <a:rPr lang="el-GR" i="1" dirty="0" err="1"/>
              <a:t>παραδίδοσθαι</a:t>
            </a:r>
            <a:r>
              <a:rPr lang="el-GR" i="1" dirty="0"/>
              <a:t>. </a:t>
            </a:r>
            <a:r>
              <a:rPr lang="el-GR" i="1" dirty="0" err="1"/>
              <a:t>Τοὺς</a:t>
            </a:r>
            <a:r>
              <a:rPr lang="el-GR" i="1" dirty="0"/>
              <a:t> </a:t>
            </a:r>
            <a:r>
              <a:rPr lang="el-GR" i="1" dirty="0" err="1"/>
              <a:t>δὲ</a:t>
            </a:r>
            <a:r>
              <a:rPr lang="el-GR" i="1" dirty="0"/>
              <a:t> </a:t>
            </a:r>
            <a:r>
              <a:rPr lang="el-GR" i="1" dirty="0" err="1"/>
              <a:t>ταῦτα</a:t>
            </a:r>
            <a:r>
              <a:rPr lang="el-GR" i="1" dirty="0"/>
              <a:t> </a:t>
            </a:r>
            <a:r>
              <a:rPr lang="el-GR" i="1" dirty="0" err="1"/>
              <a:t>παραδεχομένους</a:t>
            </a:r>
            <a:r>
              <a:rPr lang="el-GR" i="1" dirty="0"/>
              <a:t>, ἤ </a:t>
            </a:r>
            <a:r>
              <a:rPr lang="el-GR" i="1" dirty="0" err="1"/>
              <a:t>ὡς</a:t>
            </a:r>
            <a:r>
              <a:rPr lang="el-GR" i="1" dirty="0"/>
              <a:t> </a:t>
            </a:r>
            <a:r>
              <a:rPr lang="el-GR" i="1" dirty="0" err="1"/>
              <a:t>ἀληθέσι</a:t>
            </a:r>
            <a:r>
              <a:rPr lang="el-GR" i="1" dirty="0"/>
              <a:t> τούτοις προσέχοντας, </a:t>
            </a:r>
            <a:r>
              <a:rPr lang="el-GR" i="1" dirty="0" err="1"/>
              <a:t>ἀναθεματίζομεν</a:t>
            </a:r>
            <a:r>
              <a:rPr lang="el-GR" dirty="0"/>
              <a:t>».</a:t>
            </a:r>
          </a:p>
          <a:p>
            <a:r>
              <a:rPr lang="el-GR" dirty="0"/>
              <a:t>Ο </a:t>
            </a:r>
            <a:r>
              <a:rPr lang="el-GR" b="1" dirty="0"/>
              <a:t>σεβασμός και η αγάπη της Εκκλησίας για τα γνήσια </a:t>
            </a:r>
            <a:r>
              <a:rPr lang="el-GR" dirty="0"/>
              <a:t>φαίνεται και από τον </a:t>
            </a:r>
            <a:r>
              <a:rPr lang="el-GR" b="1" i="1" dirty="0" err="1">
                <a:solidFill>
                  <a:srgbClr val="FF0000"/>
                </a:solidFill>
              </a:rPr>
              <a:t>νδ</a:t>
            </a:r>
            <a:r>
              <a:rPr lang="el-GR" b="1" i="1" dirty="0">
                <a:solidFill>
                  <a:srgbClr val="FF0000"/>
                </a:solidFill>
              </a:rPr>
              <a:t>΄ Κανόνα της εν Καρθαγένη Συνόδου</a:t>
            </a:r>
            <a:r>
              <a:rPr lang="el-GR" dirty="0"/>
              <a:t>, που επιτρέπει την ανάγνωσή τους κατά τις ετήσιες συνάξεις προς τιμή των μαρτύρων: «</a:t>
            </a:r>
            <a:r>
              <a:rPr lang="el-GR" i="1" dirty="0" err="1"/>
              <a:t>Ἐξέστω</a:t>
            </a:r>
            <a:r>
              <a:rPr lang="el-GR" i="1" dirty="0"/>
              <a:t> </a:t>
            </a:r>
            <a:r>
              <a:rPr lang="el-GR" i="1" dirty="0" err="1"/>
              <a:t>ἔτι</a:t>
            </a:r>
            <a:r>
              <a:rPr lang="el-GR" i="1" dirty="0"/>
              <a:t> </a:t>
            </a:r>
            <a:r>
              <a:rPr lang="el-GR" i="1" dirty="0" err="1"/>
              <a:t>μὴν</a:t>
            </a:r>
            <a:r>
              <a:rPr lang="el-GR" i="1" dirty="0"/>
              <a:t>, </a:t>
            </a:r>
            <a:r>
              <a:rPr lang="el-GR" i="1" dirty="0" err="1"/>
              <a:t>ἀναγινώσκεσθαι</a:t>
            </a:r>
            <a:r>
              <a:rPr lang="el-GR" i="1" dirty="0"/>
              <a:t> </a:t>
            </a:r>
            <a:r>
              <a:rPr lang="el-GR" i="1" dirty="0" err="1"/>
              <a:t>τὰ</a:t>
            </a:r>
            <a:r>
              <a:rPr lang="el-GR" i="1" dirty="0"/>
              <a:t> πάθη </a:t>
            </a:r>
            <a:r>
              <a:rPr lang="el-GR" i="1" dirty="0" err="1"/>
              <a:t>τῶν</a:t>
            </a:r>
            <a:r>
              <a:rPr lang="el-GR" i="1" dirty="0"/>
              <a:t> μαρτύρων, </a:t>
            </a:r>
            <a:r>
              <a:rPr lang="el-GR" i="1" dirty="0" err="1"/>
              <a:t>ἡνίκα</a:t>
            </a:r>
            <a:r>
              <a:rPr lang="el-GR" i="1" dirty="0"/>
              <a:t> </a:t>
            </a:r>
            <a:r>
              <a:rPr lang="el-GR" i="1" dirty="0" err="1"/>
              <a:t>αἱ</a:t>
            </a:r>
            <a:r>
              <a:rPr lang="el-GR" i="1" dirty="0"/>
              <a:t> </a:t>
            </a:r>
            <a:r>
              <a:rPr lang="el-GR" i="1" dirty="0" err="1"/>
              <a:t>ἐτήσιαι</a:t>
            </a:r>
            <a:r>
              <a:rPr lang="el-GR" i="1" dirty="0"/>
              <a:t> </a:t>
            </a:r>
            <a:r>
              <a:rPr lang="el-GR" i="1" dirty="0" err="1"/>
              <a:t>αὐτῶν</a:t>
            </a:r>
            <a:r>
              <a:rPr lang="el-GR" i="1" dirty="0"/>
              <a:t> </a:t>
            </a:r>
            <a:r>
              <a:rPr lang="el-GR" i="1" dirty="0" err="1"/>
              <a:t>ἡμέραι</a:t>
            </a:r>
            <a:r>
              <a:rPr lang="el-GR" i="1" dirty="0"/>
              <a:t> </a:t>
            </a:r>
            <a:r>
              <a:rPr lang="el-GR" i="1" dirty="0" err="1"/>
              <a:t>ἐπιτελοῦνται</a:t>
            </a:r>
            <a:r>
              <a:rPr lang="el-GR" dirty="0"/>
              <a:t>». </a:t>
            </a:r>
          </a:p>
          <a:p>
            <a:r>
              <a:rPr lang="el-GR" u="sng" dirty="0"/>
              <a:t>Αυτή η πράξη συνεχίζεται μέχρι σήμερα</a:t>
            </a:r>
            <a:r>
              <a:rPr lang="el-GR" dirty="0"/>
              <a:t>, όταν </a:t>
            </a:r>
            <a:r>
              <a:rPr lang="el-GR" b="1" dirty="0"/>
              <a:t>καθημερινά διαβάζεται το </a:t>
            </a:r>
            <a:r>
              <a:rPr lang="el-GR" b="1" i="1" dirty="0" err="1"/>
              <a:t>Συναξάριο</a:t>
            </a:r>
            <a:r>
              <a:rPr lang="el-GR" b="1" dirty="0"/>
              <a:t> </a:t>
            </a:r>
            <a:r>
              <a:rPr lang="el-GR" dirty="0"/>
              <a:t>και στις εορτές των αγίων οι </a:t>
            </a:r>
            <a:r>
              <a:rPr lang="el-GR" i="1" dirty="0"/>
              <a:t>Βίοι</a:t>
            </a:r>
            <a:r>
              <a:rPr lang="el-GR" dirty="0"/>
              <a:t> τους – στα </a:t>
            </a:r>
            <a:r>
              <a:rPr lang="el-GR" dirty="0" err="1"/>
              <a:t>μοναστηρια</a:t>
            </a:r>
            <a:r>
              <a:rPr lang="el-GR" dirty="0"/>
              <a:t> όμως μόνο. Επισταμένη μελέτη των κειμένων αυτών δείχνει τι λαμπρό κηρυκτικό υλικό μπορεί να αντληθεί από αυτά. </a:t>
            </a:r>
          </a:p>
        </p:txBody>
      </p:sp>
    </p:spTree>
    <p:extLst>
      <p:ext uri="{BB962C8B-B14F-4D97-AF65-F5344CB8AC3E}">
        <p14:creationId xmlns:p14="http://schemas.microsoft.com/office/powerpoint/2010/main" val="150106552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759B165-09BD-89DB-F2AB-E0E1B4A65D6A}"/>
              </a:ext>
            </a:extLst>
          </p:cNvPr>
          <p:cNvSpPr>
            <a:spLocks noGrp="1"/>
          </p:cNvSpPr>
          <p:nvPr>
            <p:ph type="title"/>
          </p:nvPr>
        </p:nvSpPr>
        <p:spPr>
          <a:xfrm>
            <a:off x="838200" y="18256"/>
            <a:ext cx="10515600" cy="848520"/>
          </a:xfrm>
        </p:spPr>
        <p:txBody>
          <a:bodyPr/>
          <a:lstStyle/>
          <a:p>
            <a:pPr algn="ctr"/>
            <a:r>
              <a:rPr lang="el-GR" dirty="0"/>
              <a:t>ΑΓΙΟΛΟΓΙΚΕΣ ΠΗΓΕΣ</a:t>
            </a:r>
          </a:p>
        </p:txBody>
      </p:sp>
      <p:sp>
        <p:nvSpPr>
          <p:cNvPr id="3" name="Θέση περιεχομένου 2">
            <a:extLst>
              <a:ext uri="{FF2B5EF4-FFF2-40B4-BE49-F238E27FC236}">
                <a16:creationId xmlns:a16="http://schemas.microsoft.com/office/drawing/2014/main" id="{222DFB57-B493-3C26-D4DD-4771EAEEA8D3}"/>
              </a:ext>
            </a:extLst>
          </p:cNvPr>
          <p:cNvSpPr>
            <a:spLocks noGrp="1"/>
          </p:cNvSpPr>
          <p:nvPr>
            <p:ph idx="1"/>
          </p:nvPr>
        </p:nvSpPr>
        <p:spPr>
          <a:xfrm>
            <a:off x="0" y="635000"/>
            <a:ext cx="12192000" cy="6204744"/>
          </a:xfrm>
        </p:spPr>
        <p:txBody>
          <a:bodyPr>
            <a:normAutofit fontScale="92500" lnSpcReduction="10000"/>
          </a:bodyPr>
          <a:lstStyle/>
          <a:p>
            <a:r>
              <a:rPr lang="el-GR" dirty="0"/>
              <a:t>Το υπερφυσικό στοιχείο δεν είναι δυνατόν ούτε εκ των προτέρων να απορριφθεί, ούτε και εκ των προτέρων να γίνει πιστευτό. </a:t>
            </a:r>
          </a:p>
          <a:p>
            <a:r>
              <a:rPr lang="el-GR" dirty="0"/>
              <a:t>Ότι οι άγιοι του Θεού έκαναν και κάνουν θαύματα το μαρτυρεί η ίδια η αγία Γραφή και η ιστορία της Εκκλησίας. Ο ίδιος ο Κύριος μιλά για τα «</a:t>
            </a:r>
            <a:r>
              <a:rPr lang="el-GR" i="1" dirty="0" err="1"/>
              <a:t>σημεῖα</a:t>
            </a:r>
            <a:r>
              <a:rPr lang="el-GR" dirty="0"/>
              <a:t>» που θα ακολουθήσουν το κήρυγμα του ευαγγελίου σαν βεβαίωση της αλήθειας και </a:t>
            </a:r>
            <a:r>
              <a:rPr lang="el-GR" dirty="0" err="1"/>
              <a:t>προεικόνισμα</a:t>
            </a:r>
            <a:r>
              <a:rPr lang="el-GR" dirty="0"/>
              <a:t> της καινής ζωής του μέλλοντος αιώνος (</a:t>
            </a:r>
            <a:r>
              <a:rPr lang="el-GR" i="1" dirty="0" err="1"/>
              <a:t>Μκ</a:t>
            </a:r>
            <a:r>
              <a:rPr lang="el-GR" dirty="0"/>
              <a:t>. 16, 16-18) και υπόσχεται πως ο </a:t>
            </a:r>
            <a:r>
              <a:rPr lang="el-GR" dirty="0" err="1"/>
              <a:t>πιστεύων</a:t>
            </a:r>
            <a:r>
              <a:rPr lang="el-GR" dirty="0"/>
              <a:t> σ’ Αυτόν θα κάνει τα θαυμαστά έργα που έκανε Εκείνος «</a:t>
            </a:r>
            <a:r>
              <a:rPr lang="el-GR" i="1" dirty="0" err="1"/>
              <a:t>καὶ</a:t>
            </a:r>
            <a:r>
              <a:rPr lang="el-GR" i="1" dirty="0"/>
              <a:t> μείζονα τούτων</a:t>
            </a:r>
            <a:r>
              <a:rPr lang="el-GR" dirty="0"/>
              <a:t>» (</a:t>
            </a:r>
            <a:r>
              <a:rPr lang="el-GR" i="1" dirty="0" err="1"/>
              <a:t>Ἰω</a:t>
            </a:r>
            <a:r>
              <a:rPr lang="el-GR" dirty="0"/>
              <a:t>. 14,12). </a:t>
            </a:r>
          </a:p>
          <a:p>
            <a:r>
              <a:rPr lang="el-GR" dirty="0"/>
              <a:t>Από </a:t>
            </a:r>
            <a:r>
              <a:rPr lang="el-GR" u="sng" dirty="0"/>
              <a:t>το τι μπορούσε να γίνει </a:t>
            </a:r>
            <a:r>
              <a:rPr lang="el-GR" dirty="0"/>
              <a:t>μέχρι </a:t>
            </a:r>
            <a:r>
              <a:rPr lang="el-GR" u="sng" dirty="0"/>
              <a:t>το τι έγινε στην πραγματικότητα </a:t>
            </a:r>
            <a:r>
              <a:rPr lang="el-GR" dirty="0"/>
              <a:t>η απόσταση είναι πολύ μεγάλη, και εκεί είναι συνήθως που συγχέει τα πράγματα </a:t>
            </a:r>
            <a:r>
              <a:rPr lang="el-GR" b="1" dirty="0"/>
              <a:t>η λαϊκή ευσέβεια</a:t>
            </a:r>
            <a:r>
              <a:rPr lang="el-GR" dirty="0"/>
              <a:t>. </a:t>
            </a:r>
          </a:p>
          <a:p>
            <a:r>
              <a:rPr lang="el-GR" dirty="0"/>
              <a:t>Ο ομιλητής ως νηφάλιος πνευματικά άνθρωπος πρέπει να κρατά μία μέση οδό, ούτε παριστάνοντας τον ορθολογιστή, ούτε και τον απλοϊκά ευκολόπιστο. </a:t>
            </a:r>
          </a:p>
          <a:p>
            <a:r>
              <a:rPr lang="el-GR" dirty="0"/>
              <a:t>Δεν πρέπει να μας διαφεύγει ότι οι λόγοι του Κυρίου για τους δασκάλους του λαού σύμφωνα με τους οποίους «</a:t>
            </a:r>
            <a:r>
              <a:rPr lang="el-GR" i="1" dirty="0" err="1"/>
              <a:t>δεσμεύουσι</a:t>
            </a:r>
            <a:r>
              <a:rPr lang="el-GR" i="1" dirty="0"/>
              <a:t> φορτία </a:t>
            </a:r>
            <a:r>
              <a:rPr lang="el-GR" i="1" dirty="0" err="1"/>
              <a:t>βαρέα</a:t>
            </a:r>
            <a:r>
              <a:rPr lang="el-GR" i="1" dirty="0"/>
              <a:t> </a:t>
            </a:r>
            <a:r>
              <a:rPr lang="el-GR" i="1" dirty="0" err="1"/>
              <a:t>καὶ</a:t>
            </a:r>
            <a:r>
              <a:rPr lang="el-GR" i="1" dirty="0"/>
              <a:t> δυσβάσταχτα </a:t>
            </a:r>
            <a:r>
              <a:rPr lang="el-GR" i="1" dirty="0" err="1"/>
              <a:t>καὶ</a:t>
            </a:r>
            <a:r>
              <a:rPr lang="el-GR" i="1" dirty="0"/>
              <a:t> </a:t>
            </a:r>
            <a:r>
              <a:rPr lang="el-GR" i="1" dirty="0" err="1"/>
              <a:t>ἐπιτιθέασιν</a:t>
            </a:r>
            <a:r>
              <a:rPr lang="el-GR" i="1" dirty="0"/>
              <a:t> </a:t>
            </a:r>
            <a:r>
              <a:rPr lang="el-GR" i="1" dirty="0" err="1"/>
              <a:t>ἐπὶ</a:t>
            </a:r>
            <a:r>
              <a:rPr lang="el-GR" i="1" dirty="0"/>
              <a:t> </a:t>
            </a:r>
            <a:r>
              <a:rPr lang="el-GR" i="1" dirty="0" err="1"/>
              <a:t>τοὺς</a:t>
            </a:r>
            <a:r>
              <a:rPr lang="el-GR" i="1" dirty="0"/>
              <a:t> </a:t>
            </a:r>
            <a:r>
              <a:rPr lang="el-GR" i="1" dirty="0" err="1"/>
              <a:t>ὤμους</a:t>
            </a:r>
            <a:r>
              <a:rPr lang="el-GR" i="1" dirty="0"/>
              <a:t> </a:t>
            </a:r>
            <a:r>
              <a:rPr lang="el-GR" i="1" dirty="0" err="1"/>
              <a:t>τῶν</a:t>
            </a:r>
            <a:r>
              <a:rPr lang="el-GR" i="1" dirty="0"/>
              <a:t> </a:t>
            </a:r>
            <a:r>
              <a:rPr lang="el-GR" i="1" dirty="0" err="1"/>
              <a:t>ἀνθρώπων</a:t>
            </a:r>
            <a:r>
              <a:rPr lang="el-GR" i="1" dirty="0"/>
              <a:t>, </a:t>
            </a:r>
            <a:r>
              <a:rPr lang="el-GR" i="1" dirty="0" err="1"/>
              <a:t>τῷ</a:t>
            </a:r>
            <a:r>
              <a:rPr lang="el-GR" i="1" dirty="0"/>
              <a:t> </a:t>
            </a:r>
            <a:r>
              <a:rPr lang="el-GR" i="1" dirty="0" err="1"/>
              <a:t>δὲ</a:t>
            </a:r>
            <a:r>
              <a:rPr lang="el-GR" i="1" dirty="0"/>
              <a:t> </a:t>
            </a:r>
            <a:r>
              <a:rPr lang="el-GR" i="1" dirty="0" err="1"/>
              <a:t>δακτύλῳ</a:t>
            </a:r>
            <a:r>
              <a:rPr lang="el-GR" i="1" dirty="0"/>
              <a:t> </a:t>
            </a:r>
            <a:r>
              <a:rPr lang="el-GR" i="1" dirty="0" err="1"/>
              <a:t>αὐτῶν</a:t>
            </a:r>
            <a:r>
              <a:rPr lang="el-GR" i="1" dirty="0"/>
              <a:t> </a:t>
            </a:r>
            <a:r>
              <a:rPr lang="el-GR" i="1" dirty="0" err="1"/>
              <a:t>οὐ</a:t>
            </a:r>
            <a:r>
              <a:rPr lang="el-GR" i="1" dirty="0"/>
              <a:t> </a:t>
            </a:r>
            <a:r>
              <a:rPr lang="el-GR" i="1" dirty="0" err="1"/>
              <a:t>θέλουσι</a:t>
            </a:r>
            <a:r>
              <a:rPr lang="el-GR" i="1" dirty="0"/>
              <a:t> </a:t>
            </a:r>
            <a:r>
              <a:rPr lang="el-GR" i="1" dirty="0" err="1"/>
              <a:t>κινῆσαι</a:t>
            </a:r>
            <a:r>
              <a:rPr lang="el-GR" i="1" dirty="0"/>
              <a:t> </a:t>
            </a:r>
            <a:r>
              <a:rPr lang="el-GR" i="1" dirty="0" err="1"/>
              <a:t>αὐτὰ</a:t>
            </a:r>
            <a:r>
              <a:rPr lang="el-GR" dirty="0"/>
              <a:t>» (</a:t>
            </a:r>
            <a:r>
              <a:rPr lang="el-GR" i="1" dirty="0" err="1"/>
              <a:t>Μτ</a:t>
            </a:r>
            <a:r>
              <a:rPr lang="el-GR" dirty="0"/>
              <a:t>. 23,4), δεν αφορούν μόνο στις ηθικές εντολές του νόμου, αλλά και σε θέματα πίστεως, όπως το διατυπώνει και ο Κανόνας της </a:t>
            </a:r>
            <a:r>
              <a:rPr lang="el-GR" dirty="0" err="1"/>
              <a:t>Πενθέκτης</a:t>
            </a:r>
            <a:r>
              <a:rPr lang="el-GR" dirty="0"/>
              <a:t> Συνόδου «</a:t>
            </a:r>
            <a:r>
              <a:rPr lang="el-GR" i="1" dirty="0" err="1"/>
              <a:t>πρὸς</a:t>
            </a:r>
            <a:r>
              <a:rPr lang="el-GR" i="1" dirty="0"/>
              <a:t> </a:t>
            </a:r>
            <a:r>
              <a:rPr lang="el-GR" i="1" dirty="0" err="1"/>
              <a:t>ἀπιστίαν</a:t>
            </a:r>
            <a:r>
              <a:rPr lang="el-GR" i="1" dirty="0"/>
              <a:t> </a:t>
            </a:r>
            <a:r>
              <a:rPr lang="el-GR" i="1" dirty="0" err="1"/>
              <a:t>ἐνάγοιεν</a:t>
            </a:r>
            <a:r>
              <a:rPr lang="el-GR" i="1" dirty="0"/>
              <a:t> </a:t>
            </a:r>
            <a:r>
              <a:rPr lang="el-GR" i="1" dirty="0" err="1"/>
              <a:t>τοὺς</a:t>
            </a:r>
            <a:r>
              <a:rPr lang="el-GR" i="1" dirty="0"/>
              <a:t> </a:t>
            </a:r>
            <a:r>
              <a:rPr lang="el-GR" i="1" dirty="0" err="1"/>
              <a:t>ἀκούοντας</a:t>
            </a:r>
            <a:r>
              <a:rPr lang="el-GR" dirty="0"/>
              <a:t>».</a:t>
            </a:r>
          </a:p>
        </p:txBody>
      </p:sp>
    </p:spTree>
    <p:extLst>
      <p:ext uri="{BB962C8B-B14F-4D97-AF65-F5344CB8AC3E}">
        <p14:creationId xmlns:p14="http://schemas.microsoft.com/office/powerpoint/2010/main" val="110241711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795DF6A-24E5-89E7-A23E-E98057D25CBE}"/>
              </a:ext>
            </a:extLst>
          </p:cNvPr>
          <p:cNvSpPr>
            <a:spLocks noGrp="1"/>
          </p:cNvSpPr>
          <p:nvPr>
            <p:ph type="title"/>
          </p:nvPr>
        </p:nvSpPr>
        <p:spPr>
          <a:xfrm>
            <a:off x="762000" y="18256"/>
            <a:ext cx="10515600" cy="417580"/>
          </a:xfrm>
        </p:spPr>
        <p:txBody>
          <a:bodyPr>
            <a:normAutofit fontScale="90000"/>
          </a:bodyPr>
          <a:lstStyle/>
          <a:p>
            <a:pPr algn="ctr"/>
            <a:r>
              <a:rPr lang="el-GR" dirty="0"/>
              <a:t>ΑΓΙΟΛΟΓΙΚΕΣ ΠΗΓΕΣ</a:t>
            </a:r>
          </a:p>
        </p:txBody>
      </p:sp>
      <p:sp>
        <p:nvSpPr>
          <p:cNvPr id="3" name="Θέση περιεχομένου 2">
            <a:extLst>
              <a:ext uri="{FF2B5EF4-FFF2-40B4-BE49-F238E27FC236}">
                <a16:creationId xmlns:a16="http://schemas.microsoft.com/office/drawing/2014/main" id="{EE951797-6622-BDE1-A0CB-4320AD6C2D13}"/>
              </a:ext>
            </a:extLst>
          </p:cNvPr>
          <p:cNvSpPr>
            <a:spLocks noGrp="1"/>
          </p:cNvSpPr>
          <p:nvPr>
            <p:ph idx="1"/>
          </p:nvPr>
        </p:nvSpPr>
        <p:spPr>
          <a:xfrm>
            <a:off x="0" y="435836"/>
            <a:ext cx="12192000" cy="6403907"/>
          </a:xfrm>
        </p:spPr>
        <p:txBody>
          <a:bodyPr>
            <a:normAutofit fontScale="85000" lnSpcReduction="10000"/>
          </a:bodyPr>
          <a:lstStyle/>
          <a:p>
            <a:r>
              <a:rPr lang="el-GR" dirty="0"/>
              <a:t>Ένα ιδιαίτερο δύσκολο θέμα είναι και </a:t>
            </a:r>
            <a:r>
              <a:rPr lang="el-GR" b="1" dirty="0"/>
              <a:t>η υπόθεση των Απόκρυφων βιβλίων </a:t>
            </a:r>
            <a:r>
              <a:rPr lang="el-GR" dirty="0"/>
              <a:t>ως πηγών αγιολογικών και </a:t>
            </a:r>
            <a:r>
              <a:rPr lang="el-GR" dirty="0" err="1"/>
              <a:t>κηρυκτικών</a:t>
            </a:r>
            <a:r>
              <a:rPr lang="el-GR" dirty="0"/>
              <a:t>. Αυτά αποκλείστηκαν από τον Κανόνα και καταδικάστηκαν από την Εκκλησία. Στην πράξη όμως τα βλέπουμε να επηρεάζουν </a:t>
            </a:r>
            <a:r>
              <a:rPr lang="el-GR" u="sng" dirty="0"/>
              <a:t>τη λατρεία</a:t>
            </a:r>
            <a:r>
              <a:rPr lang="el-GR" dirty="0"/>
              <a:t>, </a:t>
            </a:r>
            <a:r>
              <a:rPr lang="el-GR" u="sng" dirty="0"/>
              <a:t>την υμνολογία </a:t>
            </a:r>
            <a:r>
              <a:rPr lang="el-GR" dirty="0"/>
              <a:t>και </a:t>
            </a:r>
            <a:r>
              <a:rPr lang="el-GR" u="sng" dirty="0"/>
              <a:t>το κήρυγμα</a:t>
            </a:r>
            <a:r>
              <a:rPr lang="el-GR" dirty="0"/>
              <a:t>. </a:t>
            </a:r>
          </a:p>
          <a:p>
            <a:r>
              <a:rPr lang="el-GR" dirty="0"/>
              <a:t>Αυτό γίνεται φανερό στις θεομητορικές γιορτές, όπως της Συλλήψεως, του </a:t>
            </a:r>
            <a:r>
              <a:rPr lang="el-GR" dirty="0" err="1"/>
              <a:t>Γενεσίου</a:t>
            </a:r>
            <a:r>
              <a:rPr lang="el-GR" dirty="0"/>
              <a:t>, των </a:t>
            </a:r>
            <a:r>
              <a:rPr lang="el-GR" dirty="0" err="1"/>
              <a:t>Εισοδίων</a:t>
            </a:r>
            <a:r>
              <a:rPr lang="el-GR" dirty="0"/>
              <a:t>, της Κοιμήσεως και των θεομητορικών αμφίων, που αντλούν το περιεχόμενό τους καθαρά από τα Απόκρυφα. </a:t>
            </a:r>
          </a:p>
          <a:p>
            <a:r>
              <a:rPr lang="el-GR" dirty="0"/>
              <a:t>Επίσης, στις μνήμες αποστόλων και προφητών </a:t>
            </a:r>
            <a:r>
              <a:rPr lang="el-GR" u="sng" dirty="0"/>
              <a:t>η υμνογραφία</a:t>
            </a:r>
            <a:r>
              <a:rPr lang="el-GR" dirty="0"/>
              <a:t>, </a:t>
            </a:r>
            <a:r>
              <a:rPr lang="el-GR" u="sng" dirty="0"/>
              <a:t>τα συναξάρια </a:t>
            </a:r>
            <a:r>
              <a:rPr lang="el-GR" dirty="0"/>
              <a:t>και </a:t>
            </a:r>
            <a:r>
              <a:rPr lang="el-GR" u="sng" dirty="0"/>
              <a:t>η εικονογραφία </a:t>
            </a:r>
            <a:r>
              <a:rPr lang="el-GR" dirty="0"/>
              <a:t>είναι επηρεασμένα από απόκρυφες </a:t>
            </a:r>
            <a:r>
              <a:rPr lang="el-GR" i="1" dirty="0"/>
              <a:t>Πράξεις</a:t>
            </a:r>
            <a:r>
              <a:rPr lang="el-GR" dirty="0"/>
              <a:t> ή άλλα παρεμφερή κείμενα. </a:t>
            </a:r>
          </a:p>
          <a:p>
            <a:r>
              <a:rPr lang="el-GR" dirty="0"/>
              <a:t>Από το λεγόμενο </a:t>
            </a:r>
            <a:r>
              <a:rPr lang="el-GR" i="1" dirty="0" err="1"/>
              <a:t>Εὐαγγέλιο</a:t>
            </a:r>
            <a:r>
              <a:rPr lang="el-GR" i="1" dirty="0"/>
              <a:t> </a:t>
            </a:r>
            <a:r>
              <a:rPr lang="el-GR" i="1" dirty="0" err="1"/>
              <a:t>τοῦ</a:t>
            </a:r>
            <a:r>
              <a:rPr lang="el-GR" i="1" dirty="0"/>
              <a:t> Νικοδήμου </a:t>
            </a:r>
            <a:r>
              <a:rPr lang="el-GR" dirty="0"/>
              <a:t>είναι εμπνευσμένη </a:t>
            </a:r>
            <a:r>
              <a:rPr lang="el-GR" u="sng" dirty="0"/>
              <a:t>η παράσταση και η υμνογραφία της καθόδου στον Άδη του Κυρίου</a:t>
            </a:r>
            <a:r>
              <a:rPr lang="el-GR" dirty="0"/>
              <a:t>, που συναντούμε όχι μόνο το Μ. Σάββατο, αλλά και σε όλες τις αναστάσιμες ακολουθίες των Κυριακών του </a:t>
            </a:r>
            <a:r>
              <a:rPr lang="el-GR" dirty="0" err="1"/>
              <a:t>Πεντηκοσταρίου</a:t>
            </a:r>
            <a:r>
              <a:rPr lang="el-GR" dirty="0"/>
              <a:t>. Στην ίδια ομάδα ανήκουν οι ξεχασμένες εορτές όπως π.χ. του αγίου </a:t>
            </a:r>
            <a:r>
              <a:rPr lang="el-GR" dirty="0" err="1"/>
              <a:t>Μανδηλίου</a:t>
            </a:r>
            <a:r>
              <a:rPr lang="el-GR" dirty="0"/>
              <a:t>.</a:t>
            </a:r>
          </a:p>
          <a:p>
            <a:r>
              <a:rPr lang="el-GR" dirty="0"/>
              <a:t>Ειδικά για τις </a:t>
            </a:r>
            <a:r>
              <a:rPr lang="el-GR" b="1" dirty="0"/>
              <a:t>θεομητορικές εορτές</a:t>
            </a:r>
            <a:r>
              <a:rPr lang="el-GR" dirty="0"/>
              <a:t>, που αναφερθήκαμε παραπάνω,</a:t>
            </a:r>
            <a:r>
              <a:rPr lang="el-GR" b="1" dirty="0"/>
              <a:t> </a:t>
            </a:r>
            <a:r>
              <a:rPr lang="el-GR" u="sng" dirty="0"/>
              <a:t>οι απόκρυφες διηγήσεις </a:t>
            </a:r>
            <a:r>
              <a:rPr lang="el-GR" dirty="0"/>
              <a:t>δεν γίνεται παρά να αποτελέσουν την μοναδική βάση του κηρύγματος, αφού συνιστούν και τη </a:t>
            </a:r>
            <a:r>
              <a:rPr lang="el-GR" u="sng" dirty="0"/>
              <a:t>μοναδική βάση για την εορτή, την εικονογραφία και την υμνολογία</a:t>
            </a:r>
            <a:r>
              <a:rPr lang="el-GR" dirty="0"/>
              <a:t>. Το να παρακάμψουμε το «ιστορικό» περιεχόμενο της εορτής είναι σαν να δεχόμαστε τον μυθικό χαρακτήρα της διηγήσεως. Εάν μάλιστα το κήρυγμα στερηθεί το </a:t>
            </a:r>
            <a:r>
              <a:rPr lang="el-GR" dirty="0" err="1"/>
              <a:t>εορτολογικό</a:t>
            </a:r>
            <a:r>
              <a:rPr lang="el-GR" dirty="0"/>
              <a:t> και αφηγηματικό του υπόβαθρο χάνεται σε αοριστολογίες και εγκώμια ή μετατρέπει τον εορτασμό σε αφορμή ηθικολογίας. </a:t>
            </a:r>
          </a:p>
        </p:txBody>
      </p:sp>
    </p:spTree>
    <p:extLst>
      <p:ext uri="{BB962C8B-B14F-4D97-AF65-F5344CB8AC3E}">
        <p14:creationId xmlns:p14="http://schemas.microsoft.com/office/powerpoint/2010/main" val="107095140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33B6F09-6600-FBE3-51A8-C101D00C78D9}"/>
              </a:ext>
            </a:extLst>
          </p:cNvPr>
          <p:cNvSpPr>
            <a:spLocks noGrp="1"/>
          </p:cNvSpPr>
          <p:nvPr>
            <p:ph type="title"/>
          </p:nvPr>
        </p:nvSpPr>
        <p:spPr>
          <a:xfrm>
            <a:off x="838200" y="0"/>
            <a:ext cx="10515600" cy="681037"/>
          </a:xfrm>
        </p:spPr>
        <p:txBody>
          <a:bodyPr>
            <a:normAutofit fontScale="90000"/>
          </a:bodyPr>
          <a:lstStyle/>
          <a:p>
            <a:pPr algn="ctr"/>
            <a:r>
              <a:rPr lang="el-GR" dirty="0"/>
              <a:t>ΑΓΙΟΛΟΓΙΚΕΣ ΠΗΓΕΣ</a:t>
            </a:r>
          </a:p>
        </p:txBody>
      </p:sp>
      <p:sp>
        <p:nvSpPr>
          <p:cNvPr id="3" name="Θέση περιεχομένου 2">
            <a:extLst>
              <a:ext uri="{FF2B5EF4-FFF2-40B4-BE49-F238E27FC236}">
                <a16:creationId xmlns:a16="http://schemas.microsoft.com/office/drawing/2014/main" id="{11E796DB-E2CD-C7AA-98EB-80DE21BC29BF}"/>
              </a:ext>
            </a:extLst>
          </p:cNvPr>
          <p:cNvSpPr>
            <a:spLocks noGrp="1"/>
          </p:cNvSpPr>
          <p:nvPr>
            <p:ph idx="1"/>
          </p:nvPr>
        </p:nvSpPr>
        <p:spPr>
          <a:xfrm>
            <a:off x="0" y="549484"/>
            <a:ext cx="12192000" cy="6308516"/>
          </a:xfrm>
        </p:spPr>
        <p:txBody>
          <a:bodyPr/>
          <a:lstStyle/>
          <a:p>
            <a:r>
              <a:rPr lang="el-GR" dirty="0"/>
              <a:t>Στις μνήμες των αποστόλων και των προφητών είναι καλύτερα να μένουμε στις πληροφορίες που μας παρέχει γι’ αυτούς η αγία Γραφή, που συνήθως είναι αρκετές για να μας δώσουν ύλη σπουδαία για το κήρυγμα. </a:t>
            </a:r>
          </a:p>
          <a:p>
            <a:r>
              <a:rPr lang="el-GR" dirty="0"/>
              <a:t>Και πάλι όμως δεν μπορούμε να ξεφύγουμε από τον κλοιό των Απόκρυφων, αφού για τη δράση και τον θάνατο πολλών από αυτούς ελάχιστες μαρτυρίες έχουμε από τη Γραφή. </a:t>
            </a:r>
          </a:p>
          <a:p>
            <a:r>
              <a:rPr lang="el-GR" dirty="0"/>
              <a:t>Το πρόβλημα για την </a:t>
            </a:r>
            <a:r>
              <a:rPr lang="el-GR" dirty="0" err="1"/>
              <a:t>κηρυγματική</a:t>
            </a:r>
            <a:r>
              <a:rPr lang="el-GR" dirty="0"/>
              <a:t> χρήση των </a:t>
            </a:r>
            <a:r>
              <a:rPr lang="el-GR" i="1" dirty="0" err="1"/>
              <a:t>Συναξαρίων</a:t>
            </a:r>
            <a:r>
              <a:rPr lang="el-GR" dirty="0"/>
              <a:t> και των </a:t>
            </a:r>
            <a:r>
              <a:rPr lang="el-GR" i="1" dirty="0" err="1"/>
              <a:t>Ἀποκρύφων</a:t>
            </a:r>
            <a:r>
              <a:rPr lang="el-GR" i="1" dirty="0"/>
              <a:t> </a:t>
            </a:r>
            <a:r>
              <a:rPr lang="el-GR" dirty="0"/>
              <a:t>παραμένει. Τι λύση υπάρχει γι’ αυτό το θέμα; </a:t>
            </a:r>
          </a:p>
          <a:p>
            <a:pPr lvl="1">
              <a:buFont typeface="Wingdings" panose="05000000000000000000" pitchFamily="2" charset="2"/>
              <a:buChar char="v"/>
            </a:pPr>
            <a:r>
              <a:rPr lang="el-GR" dirty="0"/>
              <a:t>Μία λύση είναι να μην μπαίνει κανείς σε λεπτομέρειες, όταν μάλιστα δεν συμφωνούν με την ιστορική πραγματικότητα.</a:t>
            </a:r>
          </a:p>
          <a:p>
            <a:pPr lvl="1">
              <a:buFont typeface="Wingdings" panose="05000000000000000000" pitchFamily="2" charset="2"/>
              <a:buChar char="v"/>
            </a:pPr>
            <a:r>
              <a:rPr lang="el-GR" dirty="0"/>
              <a:t>Μία άλλη διέξοδος είναι να χρησιμοποιείται μόνο το ιστορικό υλικό που πέρασε στην υμνογραφία της Εκκλησίας. </a:t>
            </a:r>
          </a:p>
          <a:p>
            <a:r>
              <a:rPr lang="el-GR" dirty="0"/>
              <a:t>Οι διηγήσεις αυτές έχουν οπωσδήποτε έναν </a:t>
            </a:r>
            <a:r>
              <a:rPr lang="el-GR" b="1" dirty="0"/>
              <a:t>ιστορικό πυρήνα </a:t>
            </a:r>
            <a:r>
              <a:rPr lang="el-GR" dirty="0"/>
              <a:t>και σαν τέτοιος είναι δυνατόν να θεωρηθεί αυτός που ξεχώρισαν οι ιεροί υμνογράφοι. </a:t>
            </a:r>
          </a:p>
        </p:txBody>
      </p:sp>
    </p:spTree>
    <p:extLst>
      <p:ext uri="{BB962C8B-B14F-4D97-AF65-F5344CB8AC3E}">
        <p14:creationId xmlns:p14="http://schemas.microsoft.com/office/powerpoint/2010/main" val="174550001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FF93F26-0C87-7DEF-A2A0-071829E2CB7E}"/>
              </a:ext>
            </a:extLst>
          </p:cNvPr>
          <p:cNvSpPr>
            <a:spLocks noGrp="1"/>
          </p:cNvSpPr>
          <p:nvPr>
            <p:ph type="title"/>
          </p:nvPr>
        </p:nvSpPr>
        <p:spPr>
          <a:xfrm>
            <a:off x="838200" y="1"/>
            <a:ext cx="10515600" cy="387626"/>
          </a:xfrm>
        </p:spPr>
        <p:txBody>
          <a:bodyPr>
            <a:normAutofit fontScale="90000"/>
          </a:bodyPr>
          <a:lstStyle/>
          <a:p>
            <a:pPr algn="ctr"/>
            <a:r>
              <a:rPr lang="el-GR" dirty="0"/>
              <a:t>ΧΡΙΣΤΙΑΝΙΚΗ ΚΑΤΗΧΗΣΗ</a:t>
            </a:r>
          </a:p>
        </p:txBody>
      </p:sp>
      <p:sp>
        <p:nvSpPr>
          <p:cNvPr id="3" name="Θέση περιεχομένου 2">
            <a:extLst>
              <a:ext uri="{FF2B5EF4-FFF2-40B4-BE49-F238E27FC236}">
                <a16:creationId xmlns:a16="http://schemas.microsoft.com/office/drawing/2014/main" id="{C5B3B8BE-1BD9-C56F-A307-1419F6CEBD30}"/>
              </a:ext>
            </a:extLst>
          </p:cNvPr>
          <p:cNvSpPr>
            <a:spLocks noGrp="1"/>
          </p:cNvSpPr>
          <p:nvPr>
            <p:ph idx="1"/>
          </p:nvPr>
        </p:nvSpPr>
        <p:spPr>
          <a:xfrm>
            <a:off x="0" y="387626"/>
            <a:ext cx="12192000" cy="6470373"/>
          </a:xfrm>
        </p:spPr>
        <p:txBody>
          <a:bodyPr>
            <a:normAutofit fontScale="92500" lnSpcReduction="20000"/>
          </a:bodyPr>
          <a:lstStyle/>
          <a:p>
            <a:r>
              <a:rPr lang="el-GR" dirty="0"/>
              <a:t>Η «χριστιανική κατήχηση» αφορά στο σύστημα των αληθειών περί πίστεως και ήθους, που περιλαμβάνει την έκθεση του δόγματος και τη θεωρία του χριστιανικού βίου. </a:t>
            </a:r>
          </a:p>
          <a:p>
            <a:r>
              <a:rPr lang="el-GR" dirty="0"/>
              <a:t>Φυσικά το κήρυγμα σε όλες τις μορφές του κατηχεί τους πιστούς στην αλήθεια της πίστεως και τους εκθέτει το ιδεώδες της εν Χριστώ ζωής. Συνεπώς, στην </a:t>
            </a:r>
            <a:r>
              <a:rPr lang="el-GR" dirty="0" err="1"/>
              <a:t>κηρυγματική</a:t>
            </a:r>
            <a:r>
              <a:rPr lang="el-GR" dirty="0"/>
              <a:t> πράξη έχουμε μία αποσπασματική προσφορά της χριστιανικής κατήχησης, η οποία δίνει στους ακροατές μία σαφή και πλήρη κατά το δυνατόν εικόνα του τι πρέπει να πιστεύουν και τι πρέπει να πράττουν, των «</a:t>
            </a:r>
            <a:r>
              <a:rPr lang="el-GR" i="1" dirty="0" err="1"/>
              <a:t>πιστευτέων</a:t>
            </a:r>
            <a:r>
              <a:rPr lang="el-GR" i="1" dirty="0"/>
              <a:t> </a:t>
            </a:r>
            <a:r>
              <a:rPr lang="el-GR" i="1" dirty="0" err="1"/>
              <a:t>καὶ</a:t>
            </a:r>
            <a:r>
              <a:rPr lang="el-GR" i="1" dirty="0"/>
              <a:t> πρακτέων</a:t>
            </a:r>
            <a:r>
              <a:rPr lang="el-GR" dirty="0"/>
              <a:t>».</a:t>
            </a:r>
          </a:p>
          <a:p>
            <a:r>
              <a:rPr lang="el-GR" dirty="0"/>
              <a:t>Η πράξη όμως της Εκκλησίας δεν ήταν αρχικά έτσι. Αρχικά στο βάπτισμα προσέρχονταν σε ώριμη ηλικία και υπήρχε μία ιεράρχηση στο κηρυκτικό έργο.</a:t>
            </a:r>
          </a:p>
          <a:p>
            <a:r>
              <a:rPr lang="el-GR" dirty="0"/>
              <a:t>Το </a:t>
            </a:r>
            <a:r>
              <a:rPr lang="el-GR" b="1" dirty="0"/>
              <a:t>ιεραποστολικό ή αφυπνιστικό κήρυγμα </a:t>
            </a:r>
            <a:r>
              <a:rPr lang="el-GR" dirty="0"/>
              <a:t>προκαλούσε το ενδιαφέρον και την πρώτη κρίση απορρίψεως ή αποδοχής του χριστιανισμού. </a:t>
            </a:r>
          </a:p>
          <a:p>
            <a:r>
              <a:rPr lang="el-GR" dirty="0"/>
              <a:t>Ακολουθούσε το </a:t>
            </a:r>
            <a:r>
              <a:rPr lang="el-GR" b="1" dirty="0"/>
              <a:t>συστηματικό κατηχητικό κήρυγμα</a:t>
            </a:r>
            <a:r>
              <a:rPr lang="el-GR" dirty="0"/>
              <a:t>, η διεξοδική και πλήρης έκθεση των αληθειών της πίστης και των απαιτήσεων της χριστιανικής ζωής. Το βάπτισμα λάμβαναν μόνο «</a:t>
            </a:r>
            <a:r>
              <a:rPr lang="el-GR" i="1" dirty="0" err="1"/>
              <a:t>ὅσοι</a:t>
            </a:r>
            <a:r>
              <a:rPr lang="el-GR" i="1" dirty="0"/>
              <a:t> </a:t>
            </a:r>
            <a:r>
              <a:rPr lang="el-GR" i="1" dirty="0" err="1"/>
              <a:t>ἄν</a:t>
            </a:r>
            <a:r>
              <a:rPr lang="el-GR" i="1" dirty="0"/>
              <a:t> </a:t>
            </a:r>
            <a:r>
              <a:rPr lang="el-GR" i="1" dirty="0" err="1"/>
              <a:t>πεισθῶσι</a:t>
            </a:r>
            <a:r>
              <a:rPr lang="el-GR" i="1" dirty="0"/>
              <a:t> </a:t>
            </a:r>
            <a:r>
              <a:rPr lang="el-GR" i="1" dirty="0" err="1"/>
              <a:t>καὶ</a:t>
            </a:r>
            <a:r>
              <a:rPr lang="el-GR" i="1" dirty="0"/>
              <a:t> </a:t>
            </a:r>
            <a:r>
              <a:rPr lang="el-GR" i="1" dirty="0" err="1"/>
              <a:t>πιστεύωσιν</a:t>
            </a:r>
            <a:r>
              <a:rPr lang="el-GR" i="1" dirty="0"/>
              <a:t> </a:t>
            </a:r>
            <a:r>
              <a:rPr lang="el-GR" i="1" dirty="0" err="1"/>
              <a:t>ἀληθῆ</a:t>
            </a:r>
            <a:r>
              <a:rPr lang="el-GR" i="1" dirty="0"/>
              <a:t> </a:t>
            </a:r>
            <a:r>
              <a:rPr lang="el-GR" i="1" dirty="0" err="1"/>
              <a:t>ταῦτα</a:t>
            </a:r>
            <a:r>
              <a:rPr lang="el-GR" i="1" dirty="0"/>
              <a:t> </a:t>
            </a:r>
            <a:r>
              <a:rPr lang="el-GR" i="1" dirty="0" err="1"/>
              <a:t>τὰ</a:t>
            </a:r>
            <a:r>
              <a:rPr lang="el-GR" i="1" dirty="0"/>
              <a:t> </a:t>
            </a:r>
            <a:r>
              <a:rPr lang="el-GR" i="1" dirty="0" err="1"/>
              <a:t>ἐφ</a:t>
            </a:r>
            <a:r>
              <a:rPr lang="el-GR" i="1" dirty="0"/>
              <a:t>’ </a:t>
            </a:r>
            <a:r>
              <a:rPr lang="el-GR" i="1" dirty="0" err="1"/>
              <a:t>ἡμῶν</a:t>
            </a:r>
            <a:r>
              <a:rPr lang="el-GR" i="1" dirty="0"/>
              <a:t> διδασκόμενα </a:t>
            </a:r>
            <a:r>
              <a:rPr lang="el-GR" i="1" dirty="0" err="1"/>
              <a:t>καὶ</a:t>
            </a:r>
            <a:r>
              <a:rPr lang="el-GR" i="1" dirty="0"/>
              <a:t> λεγόμενα </a:t>
            </a:r>
            <a:r>
              <a:rPr lang="el-GR" i="1" dirty="0" err="1"/>
              <a:t>εἶναι</a:t>
            </a:r>
            <a:r>
              <a:rPr lang="el-GR" i="1" dirty="0"/>
              <a:t>, </a:t>
            </a:r>
            <a:r>
              <a:rPr lang="el-GR" i="1" dirty="0" err="1"/>
              <a:t>καὶ</a:t>
            </a:r>
            <a:r>
              <a:rPr lang="el-GR" i="1" dirty="0"/>
              <a:t> </a:t>
            </a:r>
            <a:r>
              <a:rPr lang="el-GR" i="1" dirty="0" err="1"/>
              <a:t>βιοῦν</a:t>
            </a:r>
            <a:r>
              <a:rPr lang="el-GR" i="1" dirty="0"/>
              <a:t> </a:t>
            </a:r>
            <a:r>
              <a:rPr lang="el-GR" i="1" dirty="0" err="1"/>
              <a:t>οὕτως</a:t>
            </a:r>
            <a:r>
              <a:rPr lang="el-GR" i="1" dirty="0"/>
              <a:t> </a:t>
            </a:r>
            <a:r>
              <a:rPr lang="el-GR" i="1" dirty="0" err="1"/>
              <a:t>δύνασθαι</a:t>
            </a:r>
            <a:r>
              <a:rPr lang="el-GR" i="1" dirty="0"/>
              <a:t> </a:t>
            </a:r>
            <a:r>
              <a:rPr lang="el-GR" i="1" dirty="0" err="1"/>
              <a:t>ὑπισχνῶνται</a:t>
            </a:r>
            <a:r>
              <a:rPr lang="el-GR" dirty="0"/>
              <a:t>», όπως γράφει ο άγιος Ιουστίνος, ή όπως λέει αλλού ο ίδιος, ότι βάπτιζαν «</a:t>
            </a:r>
            <a:r>
              <a:rPr lang="el-GR" i="1" dirty="0" err="1"/>
              <a:t>τὸν</a:t>
            </a:r>
            <a:r>
              <a:rPr lang="el-GR" i="1" dirty="0"/>
              <a:t> </a:t>
            </a:r>
            <a:r>
              <a:rPr lang="el-GR" i="1" dirty="0" err="1"/>
              <a:t>πεπεισμένον</a:t>
            </a:r>
            <a:r>
              <a:rPr lang="el-GR" i="1" dirty="0"/>
              <a:t> </a:t>
            </a:r>
            <a:r>
              <a:rPr lang="el-GR" i="1" dirty="0" err="1"/>
              <a:t>καὶ</a:t>
            </a:r>
            <a:r>
              <a:rPr lang="el-GR" i="1" dirty="0"/>
              <a:t> </a:t>
            </a:r>
            <a:r>
              <a:rPr lang="el-GR" i="1" dirty="0" err="1"/>
              <a:t>συγκατατεθειμένον</a:t>
            </a:r>
            <a:r>
              <a:rPr lang="el-GR" dirty="0"/>
              <a:t>». </a:t>
            </a:r>
          </a:p>
          <a:p>
            <a:r>
              <a:rPr lang="el-GR" dirty="0"/>
              <a:t>Το κήρυγμα </a:t>
            </a:r>
            <a:r>
              <a:rPr lang="el-GR" b="1" dirty="0"/>
              <a:t>στις εκκλησιαστικές συνάξεις είχε χαρακτήρα συμπληρωματικό και υπομνηστικό</a:t>
            </a:r>
            <a:r>
              <a:rPr lang="el-GR" dirty="0"/>
              <a:t>. Αποτελούσε περιπτωσιακή και αποσπασματική εμβάθυνση στην πλήρη αρχική συστηματική κατήχηση, </a:t>
            </a:r>
            <a:r>
              <a:rPr lang="el-GR" u="sng" dirty="0"/>
              <a:t>ένα είδος πνευματικής μετεκπαιδεύσεως</a:t>
            </a:r>
            <a:r>
              <a:rPr lang="el-GR" dirty="0"/>
              <a:t>. </a:t>
            </a:r>
          </a:p>
        </p:txBody>
      </p:sp>
    </p:spTree>
    <p:extLst>
      <p:ext uri="{BB962C8B-B14F-4D97-AF65-F5344CB8AC3E}">
        <p14:creationId xmlns:p14="http://schemas.microsoft.com/office/powerpoint/2010/main" val="345670140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4EFD447-C068-BAE4-8745-43D929E48FD2}"/>
              </a:ext>
            </a:extLst>
          </p:cNvPr>
          <p:cNvSpPr>
            <a:spLocks noGrp="1"/>
          </p:cNvSpPr>
          <p:nvPr>
            <p:ph type="title"/>
          </p:nvPr>
        </p:nvSpPr>
        <p:spPr>
          <a:xfrm>
            <a:off x="838200" y="18256"/>
            <a:ext cx="10515600" cy="324644"/>
          </a:xfrm>
        </p:spPr>
        <p:txBody>
          <a:bodyPr>
            <a:normAutofit fontScale="90000"/>
          </a:bodyPr>
          <a:lstStyle/>
          <a:p>
            <a:pPr algn="ctr"/>
            <a:r>
              <a:rPr lang="el-GR" dirty="0"/>
              <a:t>ΧΡΙΣΤΙΑΝΙΚΗ ΚΑΤΗΧΗΣΗ</a:t>
            </a:r>
          </a:p>
        </p:txBody>
      </p:sp>
      <p:sp>
        <p:nvSpPr>
          <p:cNvPr id="3" name="Θέση περιεχομένου 2">
            <a:extLst>
              <a:ext uri="{FF2B5EF4-FFF2-40B4-BE49-F238E27FC236}">
                <a16:creationId xmlns:a16="http://schemas.microsoft.com/office/drawing/2014/main" id="{C16D2AE6-5977-2669-45B1-5A48A49F6E30}"/>
              </a:ext>
            </a:extLst>
          </p:cNvPr>
          <p:cNvSpPr>
            <a:spLocks noGrp="1"/>
          </p:cNvSpPr>
          <p:nvPr>
            <p:ph idx="1"/>
          </p:nvPr>
        </p:nvSpPr>
        <p:spPr>
          <a:xfrm>
            <a:off x="0" y="342900"/>
            <a:ext cx="12192000" cy="6515100"/>
          </a:xfrm>
        </p:spPr>
        <p:txBody>
          <a:bodyPr>
            <a:normAutofit fontScale="92500" lnSpcReduction="20000"/>
          </a:bodyPr>
          <a:lstStyle/>
          <a:p>
            <a:r>
              <a:rPr lang="el-GR" dirty="0"/>
              <a:t>Μετά την επικράτηση του νηπιοβαπτισμού έχουμε μία ουσιαστική ανατροπή αυτής της σειράς και συγχρόνως μία αποδιοργάνωση του κατηχητικού σκοπού του κηρύγματος. </a:t>
            </a:r>
          </a:p>
          <a:p>
            <a:r>
              <a:rPr lang="el-GR" dirty="0"/>
              <a:t>Το βάπτισμα δίνεται σε βρέφη και </a:t>
            </a:r>
            <a:r>
              <a:rPr lang="el-GR" b="1" dirty="0"/>
              <a:t>η συστηματική κατήχηση μεταφέρεται μετά από αυτό</a:t>
            </a:r>
            <a:r>
              <a:rPr lang="el-GR" dirty="0"/>
              <a:t>. Την αναλαμβάνει η οικογένεια ή ο ανάδοχος ή το σχολείο ή τα κατηχητικά σχολεία. Στις καλύτερες περιπτώσεις η διδασκαλία της κατηχήσεως στα παιδιά δεν μπορεί να είναι πλήρης και τέλεια σε βάθος, αφού προσαρμόζεται στην αντιληπτική τους ικανότητα. Στις χειρότερες περιπτώσεις τα παιδιά μένουν τελείως ακατήχητα ή ανεπαρκώς κατηχημένα. </a:t>
            </a:r>
          </a:p>
          <a:p>
            <a:r>
              <a:rPr lang="el-GR" dirty="0"/>
              <a:t>Γι’ αυτό και σήμερα γίνεται λόγος </a:t>
            </a:r>
            <a:r>
              <a:rPr lang="el-GR" b="1" dirty="0"/>
              <a:t>για «ιεραποστολικό» ή «αλιευτικό» κήρυγμα </a:t>
            </a:r>
            <a:r>
              <a:rPr lang="el-GR" dirty="0"/>
              <a:t>μέσα στον ήδη χριστιανικό λαό και για </a:t>
            </a:r>
            <a:r>
              <a:rPr lang="el-GR" b="1" dirty="0"/>
              <a:t>«ευαγγελισμό» ή «</a:t>
            </a:r>
            <a:r>
              <a:rPr lang="el-GR" b="1" dirty="0" err="1"/>
              <a:t>επανευαγγελισμό</a:t>
            </a:r>
            <a:r>
              <a:rPr lang="el-GR" b="1" dirty="0"/>
              <a:t>» των ήδη χριστιανών</a:t>
            </a:r>
            <a:r>
              <a:rPr lang="el-GR" dirty="0"/>
              <a:t>. Απλά κατηχητικά θέματα είναι πολλές φορές τελείως άγνωστα ή ανεπαρκώς γνωστά στους πιστούς μας. Μάλιστα με τις νεότερες </a:t>
            </a:r>
            <a:r>
              <a:rPr lang="el-GR" dirty="0" err="1"/>
              <a:t>ηθικιστικές</a:t>
            </a:r>
            <a:r>
              <a:rPr lang="el-GR" dirty="0"/>
              <a:t> τάσεις στο κήρυγμα συστηματικά αγνοήθηκαν τα δογματικά θέματα. </a:t>
            </a:r>
          </a:p>
          <a:p>
            <a:r>
              <a:rPr lang="el-GR" dirty="0"/>
              <a:t>Ο λαός θα μάθει τι πιστεύει από το κήρυγμα, που θα του προσφέρει στις απογευματινές συνάξεις πλήρη και συστηματική την κατηχητική διδασκαλία, περιπτωσιακά δε μεστό και συγκροτημένο λόγο αληθείας. Έτσι μόνο είναι δυνατόν να προκόψει στην πίστη και στην εν Χριστώ ζωή και να μην πέσει θύμα στην πλάνη των διαφόρων αιρέσεων και θρησκευτικών </a:t>
            </a:r>
            <a:r>
              <a:rPr lang="el-GR" dirty="0" err="1"/>
              <a:t>προπαγανδών</a:t>
            </a:r>
            <a:r>
              <a:rPr lang="el-GR" dirty="0"/>
              <a:t>.</a:t>
            </a:r>
          </a:p>
          <a:p>
            <a:r>
              <a:rPr lang="el-GR" dirty="0"/>
              <a:t>Φυσικά η προσφορά του χριστιανικού δόγματος και της ηθικής θα γίνεται με τρόπο επαγωγικό και πρακτικό, ανάλογο προς τη δεκτικότητα των ακροατών. </a:t>
            </a:r>
          </a:p>
        </p:txBody>
      </p:sp>
    </p:spTree>
    <p:extLst>
      <p:ext uri="{BB962C8B-B14F-4D97-AF65-F5344CB8AC3E}">
        <p14:creationId xmlns:p14="http://schemas.microsoft.com/office/powerpoint/2010/main" val="405689354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539BB17-B17E-7E68-0415-539D45209EF7}"/>
              </a:ext>
            </a:extLst>
          </p:cNvPr>
          <p:cNvSpPr>
            <a:spLocks noGrp="1"/>
          </p:cNvSpPr>
          <p:nvPr>
            <p:ph type="title"/>
          </p:nvPr>
        </p:nvSpPr>
        <p:spPr>
          <a:xfrm>
            <a:off x="838200" y="0"/>
            <a:ext cx="10515600" cy="681037"/>
          </a:xfrm>
        </p:spPr>
        <p:txBody>
          <a:bodyPr>
            <a:normAutofit fontScale="90000"/>
          </a:bodyPr>
          <a:lstStyle/>
          <a:p>
            <a:pPr algn="ctr"/>
            <a:r>
              <a:rPr lang="el-GR" dirty="0"/>
              <a:t>ΚΟΙΝΩΝΙΟΛΟΓΙΑ ΚΑΙ ΑΠΟΛΟΓΗΤΙΚΗ</a:t>
            </a:r>
          </a:p>
        </p:txBody>
      </p:sp>
      <p:sp>
        <p:nvSpPr>
          <p:cNvPr id="3" name="Θέση περιεχομένου 2">
            <a:extLst>
              <a:ext uri="{FF2B5EF4-FFF2-40B4-BE49-F238E27FC236}">
                <a16:creationId xmlns:a16="http://schemas.microsoft.com/office/drawing/2014/main" id="{69439DEE-74EF-2A11-D601-2D0AE2C3D410}"/>
              </a:ext>
            </a:extLst>
          </p:cNvPr>
          <p:cNvSpPr>
            <a:spLocks noGrp="1"/>
          </p:cNvSpPr>
          <p:nvPr>
            <p:ph idx="1"/>
          </p:nvPr>
        </p:nvSpPr>
        <p:spPr>
          <a:xfrm>
            <a:off x="0" y="594352"/>
            <a:ext cx="12192000" cy="6263647"/>
          </a:xfrm>
        </p:spPr>
        <p:txBody>
          <a:bodyPr>
            <a:normAutofit fontScale="92500" lnSpcReduction="10000"/>
          </a:bodyPr>
          <a:lstStyle/>
          <a:p>
            <a:r>
              <a:rPr lang="el-GR" dirty="0"/>
              <a:t>Πηγές για το χριστιανικό κήρυγμα αποτελούν και η Κοινωνιολογία και η Απολογητική. Πολλές φορές ο λόγος θα στραφεί σε θέματα που αφορούν την κοινωνική διδασκαλία της Εκκλησίας και άλλοτε θα κληθεί να ανασκευάσει απόψεις ή να απολογηθεί για αλήθειες που προσβάλλονται από εχθρούς της πίστεως. </a:t>
            </a:r>
          </a:p>
          <a:p>
            <a:r>
              <a:rPr lang="el-GR" dirty="0"/>
              <a:t>Το απολογητικό κήρυγμα σύμφωνα με τις απαιτήσεις της εποχής γνώρισε μεγάλη ακμή κατά τις αρχές του προηγούμενου αιώνα αναιρώντας θέσεις του ορθολογισμού ή του υλισμού. Στην εποχή των Πατέρων της Εκκλησίας απολογητικό χαρακτήρα είχαν τα κηρύγματα κατά των Ιουδαίων, Εθνικών και αιρετικών. Επίσης, κατά την πατερική περίοδο, όπως και στην εποχή μας, τα κοινωνικά θέματα βρίσκονται στην πρώτη γραμμή. </a:t>
            </a:r>
          </a:p>
          <a:p>
            <a:r>
              <a:rPr lang="el-GR" dirty="0"/>
              <a:t>Τα δύο είδη αυτών των θεμάτων είναι συγγενή και ως προς τη φύση τους και ως προς τις απαιτήσεις που έχουν από εκείνον που τα επιχειρεί. Απαιτούν σύνεση και σωφροσύνη, αλλά και εμπεριστατωμένη μελέτη, όχι μόνο ειδικά του θέματος που θα αναπτυχθεί, αλλά και των συναφών θεμάτων και από της χριστιανικής αλλά και από της αντιθέτου πλευράς. </a:t>
            </a:r>
          </a:p>
          <a:p>
            <a:r>
              <a:rPr lang="el-GR" dirty="0"/>
              <a:t>Η ανασκευή των αντίθετων απόψεων στα απολογητικά θέματα ενδείκνυται να γίνεται με σύνεση και μετριοπάθεια, με ειλικρίνεια απέναντι των θέσεων των άλλων και με ιδιαίτερα πειστικό τρόπο. Πολλές φορές επιβάλλεται η έμμεση ανασκευή.   </a:t>
            </a:r>
          </a:p>
        </p:txBody>
      </p:sp>
    </p:spTree>
    <p:extLst>
      <p:ext uri="{BB962C8B-B14F-4D97-AF65-F5344CB8AC3E}">
        <p14:creationId xmlns:p14="http://schemas.microsoft.com/office/powerpoint/2010/main" val="51020873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DEA5F74-18DD-2489-304E-92263D3C717A}"/>
              </a:ext>
            </a:extLst>
          </p:cNvPr>
          <p:cNvSpPr>
            <a:spLocks noGrp="1"/>
          </p:cNvSpPr>
          <p:nvPr>
            <p:ph type="title"/>
          </p:nvPr>
        </p:nvSpPr>
        <p:spPr>
          <a:xfrm>
            <a:off x="838200" y="18256"/>
            <a:ext cx="10515600" cy="391319"/>
          </a:xfrm>
        </p:spPr>
        <p:txBody>
          <a:bodyPr>
            <a:normAutofit fontScale="90000"/>
          </a:bodyPr>
          <a:lstStyle/>
          <a:p>
            <a:pPr algn="ctr"/>
            <a:r>
              <a:rPr lang="el-GR" dirty="0"/>
              <a:t>ΚΟΙΝΩΝΙΟΛΟΓΙΑ ΚΑΙ ΑΠΟΛΟΓΗΤΙΚΗ</a:t>
            </a:r>
          </a:p>
        </p:txBody>
      </p:sp>
      <p:sp>
        <p:nvSpPr>
          <p:cNvPr id="3" name="Θέση περιεχομένου 2">
            <a:extLst>
              <a:ext uri="{FF2B5EF4-FFF2-40B4-BE49-F238E27FC236}">
                <a16:creationId xmlns:a16="http://schemas.microsoft.com/office/drawing/2014/main" id="{BB102B25-F417-0AFE-5C5A-7132E0C7B068}"/>
              </a:ext>
            </a:extLst>
          </p:cNvPr>
          <p:cNvSpPr>
            <a:spLocks noGrp="1"/>
          </p:cNvSpPr>
          <p:nvPr>
            <p:ph idx="1"/>
          </p:nvPr>
        </p:nvSpPr>
        <p:spPr>
          <a:xfrm>
            <a:off x="0" y="409575"/>
            <a:ext cx="12192000" cy="6448425"/>
          </a:xfrm>
        </p:spPr>
        <p:txBody>
          <a:bodyPr>
            <a:normAutofit fontScale="92500" lnSpcReduction="20000"/>
          </a:bodyPr>
          <a:lstStyle/>
          <a:p>
            <a:r>
              <a:rPr lang="el-GR" dirty="0"/>
              <a:t>Οι ίδιες αρχές ισχύουν και για το </a:t>
            </a:r>
            <a:r>
              <a:rPr lang="el-GR" b="1" dirty="0" err="1"/>
              <a:t>αντιαιρετικό</a:t>
            </a:r>
            <a:r>
              <a:rPr lang="el-GR" b="1" dirty="0"/>
              <a:t> κήρυγμα</a:t>
            </a:r>
            <a:r>
              <a:rPr lang="el-GR" dirty="0"/>
              <a:t>, που και αυτό έχει αντιρρητικό και απολογητικό χαρακτήρα. Οι αιρετικές απόψεις είναι συνετότερο να ανασκευάζονται έμμεσα. Η αναίρεση πρέπει να γίνεται χωρίς μίσος και φανατισμό, με σοβαρά και πειστικά επιχειρήματα παρμένα από τη Γραφή και θεμελιωμένα στην παράδοση της Εκκλησίας. </a:t>
            </a:r>
          </a:p>
          <a:p>
            <a:r>
              <a:rPr lang="el-GR" dirty="0"/>
              <a:t>Παρόμοια απολογητική μορφή χρειάζεται να πάρει το κήρυγμα για να υπεραμυνθεί για τη σύγχρονη εκκλησιαστική ζωή, όταν προσβάλλεται από καλή ή κακή πίστη. Και πάλι επιβάλλεται νηφαλιότητα και ειλικρίνεια. Έργο του κηρύγματος δεν είναι να διαπομπεύσει τους τυχόν ανάξιους λειτουργούς της Εκκλησίας, αλλά να βοηθά τον λαό να διακρίνει σωστά μεταξύ θείων θεσμών και αδύνατων ανθρώπινων φορέων. Σε καμία περίπτωση δεν πρέπει να προσπαθήσουμε να συγκαλύψουμε τα πράγματα. </a:t>
            </a:r>
          </a:p>
          <a:p>
            <a:r>
              <a:rPr lang="el-GR" dirty="0"/>
              <a:t>Τα κοινωνικά πάλι θέματα θέλουν προσοχή, γιατί πολλά από αυτά αποτελούν συγχρόνως και συνθήματα πολιτικών παρατάξεων. Ο άμβωνας δεν κάνει πολιτική ούτε επιτρέπεται ποτέ να ανακατεύεται έμμεσα ή άμεσα υπέρ ή κατά οποιασδήποτε πολιτικής μερίδας. Είναι βήμα απρόσωπο και ακομμάτιστο, πάνω από τις ανθρώπινες διαιρέσεις και τις βασιλείες αυτού του κόσμου, και ευαγγελίζεται την ενότητα και την εν Χριστώ αδελφότητα όλων των ανθρώπων στην ευλογημένη βασιλεία της αγίας Τριάδας. Η αγία Γραφή και τα κηρύγματα των Πατέρων είναι γεμάτα κοινωνικό δυναμισμό, που αξιοποιούμενος μπορεί να δώσει στον κόσμο πολύ περισσότερη ανακούφιση από αυτήν που υπόσχονται άλλοι χωρίς τον Χριστό. Τα χριστιανικά κοινωνικά συνθήματα δεν πρέπει να τα αφήνουμε να πέφτουν σε ξένα χέρια.  </a:t>
            </a:r>
          </a:p>
        </p:txBody>
      </p:sp>
    </p:spTree>
    <p:extLst>
      <p:ext uri="{BB962C8B-B14F-4D97-AF65-F5344CB8AC3E}">
        <p14:creationId xmlns:p14="http://schemas.microsoft.com/office/powerpoint/2010/main" val="348383611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BBF99DD-94F5-BDEB-16ED-9D244ABCDCC2}"/>
              </a:ext>
            </a:extLst>
          </p:cNvPr>
          <p:cNvSpPr>
            <a:spLocks noGrp="1"/>
          </p:cNvSpPr>
          <p:nvPr>
            <p:ph type="title"/>
          </p:nvPr>
        </p:nvSpPr>
        <p:spPr>
          <a:xfrm>
            <a:off x="838200" y="0"/>
            <a:ext cx="10515600" cy="796705"/>
          </a:xfrm>
        </p:spPr>
        <p:txBody>
          <a:bodyPr/>
          <a:lstStyle/>
          <a:p>
            <a:pPr algn="ctr"/>
            <a:r>
              <a:rPr lang="el-GR" dirty="0"/>
              <a:t>ΙΣΤΟΡΙΑ, ΦΥΣΙΟΓΝΩΣΙΑ ΚΑΙ ΨΥΧΟΛΟΓΙΑ</a:t>
            </a:r>
          </a:p>
        </p:txBody>
      </p:sp>
      <p:sp>
        <p:nvSpPr>
          <p:cNvPr id="3" name="Θέση περιεχομένου 2">
            <a:extLst>
              <a:ext uri="{FF2B5EF4-FFF2-40B4-BE49-F238E27FC236}">
                <a16:creationId xmlns:a16="http://schemas.microsoft.com/office/drawing/2014/main" id="{0C449365-84DD-2BAB-EFD5-15E2BD675AA6}"/>
              </a:ext>
            </a:extLst>
          </p:cNvPr>
          <p:cNvSpPr>
            <a:spLocks noGrp="1"/>
          </p:cNvSpPr>
          <p:nvPr>
            <p:ph idx="1"/>
          </p:nvPr>
        </p:nvSpPr>
        <p:spPr>
          <a:xfrm>
            <a:off x="0" y="733331"/>
            <a:ext cx="12192000" cy="6215204"/>
          </a:xfrm>
        </p:spPr>
        <p:txBody>
          <a:bodyPr>
            <a:normAutofit fontScale="92500" lnSpcReduction="20000"/>
          </a:bodyPr>
          <a:lstStyle/>
          <a:p>
            <a:r>
              <a:rPr lang="el-GR" dirty="0"/>
              <a:t>Η σπουδή της ιστορίας, της φύσεως και της ψυχολογίας αποτέλεσαν αντικείμενα εποικοδομητικών λόγων των Πατέρων της Εκκλησίας. Και ο Κύριος επίσης στρέφει την προσοχή των ακροατών Του σε </a:t>
            </a:r>
            <a:r>
              <a:rPr lang="el-GR" u="sng" dirty="0"/>
              <a:t>λεπτομέρειες του φυσικού κόσμου </a:t>
            </a:r>
            <a:r>
              <a:rPr lang="el-GR" dirty="0"/>
              <a:t>αλλά και σε </a:t>
            </a:r>
            <a:r>
              <a:rPr lang="el-GR" u="sng" dirty="0"/>
              <a:t>ιστορικά συμβάντα της εποχής Του </a:t>
            </a:r>
            <a:r>
              <a:rPr lang="el-GR" dirty="0"/>
              <a:t>για να κινήσει το ενδιαφέρον τους και να τους διδάξει υψηλές πνευματικές αλήθειες, π.χ. </a:t>
            </a:r>
          </a:p>
          <a:p>
            <a:pPr lvl="1">
              <a:buFont typeface="Wingdings" panose="05000000000000000000" pitchFamily="2" charset="2"/>
              <a:buChar char="v"/>
            </a:pPr>
            <a:r>
              <a:rPr lang="el-GR" i="1" dirty="0" err="1"/>
              <a:t>Μτ</a:t>
            </a:r>
            <a:r>
              <a:rPr lang="el-GR" i="1" dirty="0"/>
              <a:t>. </a:t>
            </a:r>
            <a:r>
              <a:rPr lang="el-GR" dirty="0"/>
              <a:t>6,26: «</a:t>
            </a:r>
            <a:r>
              <a:rPr lang="el-GR" b="0" i="1" dirty="0" err="1">
                <a:solidFill>
                  <a:srgbClr val="000000"/>
                </a:solidFill>
                <a:effectLst/>
              </a:rPr>
              <a:t>ἐμβλέψατε</a:t>
            </a:r>
            <a:r>
              <a:rPr lang="el-GR" b="0" i="1" dirty="0">
                <a:solidFill>
                  <a:srgbClr val="000000"/>
                </a:solidFill>
                <a:effectLst/>
              </a:rPr>
              <a:t> </a:t>
            </a:r>
            <a:r>
              <a:rPr lang="el-GR" b="0" i="1" dirty="0" err="1">
                <a:solidFill>
                  <a:srgbClr val="000000"/>
                </a:solidFill>
                <a:effectLst/>
              </a:rPr>
              <a:t>εἰς</a:t>
            </a:r>
            <a:r>
              <a:rPr lang="el-GR" b="0" i="1" dirty="0">
                <a:solidFill>
                  <a:srgbClr val="000000"/>
                </a:solidFill>
                <a:effectLst/>
              </a:rPr>
              <a:t> </a:t>
            </a:r>
            <a:r>
              <a:rPr lang="el-GR" b="0" i="1" dirty="0" err="1">
                <a:solidFill>
                  <a:srgbClr val="000000"/>
                </a:solidFill>
                <a:effectLst/>
              </a:rPr>
              <a:t>τὰ</a:t>
            </a:r>
            <a:r>
              <a:rPr lang="el-GR" b="0" i="1" dirty="0">
                <a:solidFill>
                  <a:srgbClr val="000000"/>
                </a:solidFill>
                <a:effectLst/>
              </a:rPr>
              <a:t> </a:t>
            </a:r>
            <a:r>
              <a:rPr lang="el-GR" b="0" i="1" dirty="0" err="1">
                <a:solidFill>
                  <a:srgbClr val="000000"/>
                </a:solidFill>
                <a:effectLst/>
              </a:rPr>
              <a:t>πετεινὰ</a:t>
            </a:r>
            <a:r>
              <a:rPr lang="el-GR" b="0" i="1" dirty="0">
                <a:solidFill>
                  <a:srgbClr val="000000"/>
                </a:solidFill>
                <a:effectLst/>
              </a:rPr>
              <a:t> </a:t>
            </a:r>
            <a:r>
              <a:rPr lang="el-GR" b="0" i="1" dirty="0" err="1">
                <a:solidFill>
                  <a:srgbClr val="000000"/>
                </a:solidFill>
                <a:effectLst/>
              </a:rPr>
              <a:t>τοῦ</a:t>
            </a:r>
            <a:r>
              <a:rPr lang="el-GR" b="0" i="1" dirty="0">
                <a:solidFill>
                  <a:srgbClr val="000000"/>
                </a:solidFill>
                <a:effectLst/>
              </a:rPr>
              <a:t> </a:t>
            </a:r>
            <a:r>
              <a:rPr lang="el-GR" b="0" i="1" dirty="0" err="1">
                <a:solidFill>
                  <a:srgbClr val="000000"/>
                </a:solidFill>
                <a:effectLst/>
              </a:rPr>
              <a:t>οὐρανοῦ</a:t>
            </a:r>
            <a:r>
              <a:rPr lang="el-GR" b="0" i="1" dirty="0">
                <a:solidFill>
                  <a:srgbClr val="000000"/>
                </a:solidFill>
                <a:effectLst/>
              </a:rPr>
              <a:t>, </a:t>
            </a:r>
            <a:r>
              <a:rPr lang="el-GR" b="0" i="1" dirty="0" err="1">
                <a:solidFill>
                  <a:srgbClr val="000000"/>
                </a:solidFill>
                <a:effectLst/>
              </a:rPr>
              <a:t>ὅτι</a:t>
            </a:r>
            <a:r>
              <a:rPr lang="el-GR" b="0" i="1" dirty="0">
                <a:solidFill>
                  <a:srgbClr val="000000"/>
                </a:solidFill>
                <a:effectLst/>
              </a:rPr>
              <a:t> </a:t>
            </a:r>
            <a:r>
              <a:rPr lang="el-GR" b="0" i="1" dirty="0" err="1">
                <a:solidFill>
                  <a:srgbClr val="000000"/>
                </a:solidFill>
                <a:effectLst/>
              </a:rPr>
              <a:t>οὐ</a:t>
            </a:r>
            <a:r>
              <a:rPr lang="el-GR" b="0" i="1" dirty="0">
                <a:solidFill>
                  <a:srgbClr val="000000"/>
                </a:solidFill>
                <a:effectLst/>
              </a:rPr>
              <a:t> </a:t>
            </a:r>
            <a:r>
              <a:rPr lang="el-GR" b="0" i="1" dirty="0" err="1">
                <a:solidFill>
                  <a:srgbClr val="000000"/>
                </a:solidFill>
                <a:effectLst/>
              </a:rPr>
              <a:t>σπείρουσιν</a:t>
            </a:r>
            <a:r>
              <a:rPr lang="el-GR" b="0" i="1" dirty="0">
                <a:solidFill>
                  <a:srgbClr val="000000"/>
                </a:solidFill>
                <a:effectLst/>
              </a:rPr>
              <a:t> </a:t>
            </a:r>
            <a:r>
              <a:rPr lang="el-GR" b="0" i="1" dirty="0" err="1">
                <a:solidFill>
                  <a:srgbClr val="000000"/>
                </a:solidFill>
                <a:effectLst/>
              </a:rPr>
              <a:t>οὐδὲ</a:t>
            </a:r>
            <a:r>
              <a:rPr lang="el-GR" b="0" i="1" dirty="0">
                <a:solidFill>
                  <a:srgbClr val="000000"/>
                </a:solidFill>
                <a:effectLst/>
              </a:rPr>
              <a:t> </a:t>
            </a:r>
            <a:r>
              <a:rPr lang="el-GR" b="0" i="1" dirty="0" err="1">
                <a:solidFill>
                  <a:srgbClr val="000000"/>
                </a:solidFill>
                <a:effectLst/>
              </a:rPr>
              <a:t>θερίζουσιν</a:t>
            </a:r>
            <a:r>
              <a:rPr lang="el-GR" b="0" i="1" dirty="0">
                <a:solidFill>
                  <a:srgbClr val="000000"/>
                </a:solidFill>
                <a:effectLst/>
              </a:rPr>
              <a:t> </a:t>
            </a:r>
            <a:r>
              <a:rPr lang="el-GR" b="0" i="1" dirty="0" err="1">
                <a:solidFill>
                  <a:srgbClr val="000000"/>
                </a:solidFill>
                <a:effectLst/>
              </a:rPr>
              <a:t>οὐδὲ</a:t>
            </a:r>
            <a:r>
              <a:rPr lang="el-GR" b="0" i="1" dirty="0">
                <a:solidFill>
                  <a:srgbClr val="000000"/>
                </a:solidFill>
                <a:effectLst/>
              </a:rPr>
              <a:t> </a:t>
            </a:r>
            <a:r>
              <a:rPr lang="el-GR" b="0" i="1" dirty="0" err="1">
                <a:solidFill>
                  <a:srgbClr val="000000"/>
                </a:solidFill>
                <a:effectLst/>
              </a:rPr>
              <a:t>συνάγουσιν</a:t>
            </a:r>
            <a:r>
              <a:rPr lang="el-GR" b="0" i="1" dirty="0">
                <a:solidFill>
                  <a:srgbClr val="000000"/>
                </a:solidFill>
                <a:effectLst/>
              </a:rPr>
              <a:t> </a:t>
            </a:r>
            <a:r>
              <a:rPr lang="el-GR" b="0" i="1" dirty="0" err="1">
                <a:solidFill>
                  <a:srgbClr val="000000"/>
                </a:solidFill>
                <a:effectLst/>
              </a:rPr>
              <a:t>εἰς</a:t>
            </a:r>
            <a:r>
              <a:rPr lang="el-GR" b="0" i="1" dirty="0">
                <a:solidFill>
                  <a:srgbClr val="000000"/>
                </a:solidFill>
                <a:effectLst/>
              </a:rPr>
              <a:t> </a:t>
            </a:r>
            <a:r>
              <a:rPr lang="el-GR" b="0" i="1" dirty="0" err="1">
                <a:solidFill>
                  <a:srgbClr val="000000"/>
                </a:solidFill>
                <a:effectLst/>
              </a:rPr>
              <a:t>ἀποθήκας</a:t>
            </a:r>
            <a:r>
              <a:rPr lang="el-GR" b="0" i="1" dirty="0">
                <a:solidFill>
                  <a:srgbClr val="000000"/>
                </a:solidFill>
                <a:effectLst/>
              </a:rPr>
              <a:t>, </a:t>
            </a:r>
            <a:r>
              <a:rPr lang="el-GR" b="0" i="1" dirty="0" err="1">
                <a:solidFill>
                  <a:srgbClr val="000000"/>
                </a:solidFill>
                <a:effectLst/>
              </a:rPr>
              <a:t>καὶ</a:t>
            </a:r>
            <a:r>
              <a:rPr lang="el-GR" b="0" i="1" dirty="0">
                <a:solidFill>
                  <a:srgbClr val="000000"/>
                </a:solidFill>
                <a:effectLst/>
              </a:rPr>
              <a:t> ὁ </a:t>
            </a:r>
            <a:r>
              <a:rPr lang="el-GR" b="0" i="1" dirty="0" err="1">
                <a:solidFill>
                  <a:srgbClr val="000000"/>
                </a:solidFill>
                <a:effectLst/>
              </a:rPr>
              <a:t>πατὴρ</a:t>
            </a:r>
            <a:r>
              <a:rPr lang="el-GR" b="0" i="1" dirty="0">
                <a:solidFill>
                  <a:srgbClr val="000000"/>
                </a:solidFill>
                <a:effectLst/>
              </a:rPr>
              <a:t> </a:t>
            </a:r>
            <a:r>
              <a:rPr lang="el-GR" b="0" i="1" dirty="0" err="1">
                <a:solidFill>
                  <a:srgbClr val="000000"/>
                </a:solidFill>
                <a:effectLst/>
              </a:rPr>
              <a:t>ὑμῶν</a:t>
            </a:r>
            <a:r>
              <a:rPr lang="el-GR" b="0" i="1" dirty="0">
                <a:solidFill>
                  <a:srgbClr val="000000"/>
                </a:solidFill>
                <a:effectLst/>
              </a:rPr>
              <a:t> ὁ </a:t>
            </a:r>
            <a:r>
              <a:rPr lang="el-GR" b="0" i="1" dirty="0" err="1">
                <a:solidFill>
                  <a:srgbClr val="000000"/>
                </a:solidFill>
                <a:effectLst/>
              </a:rPr>
              <a:t>οὐράνιος</a:t>
            </a:r>
            <a:r>
              <a:rPr lang="el-GR" b="0" i="1" dirty="0">
                <a:solidFill>
                  <a:srgbClr val="000000"/>
                </a:solidFill>
                <a:effectLst/>
              </a:rPr>
              <a:t> </a:t>
            </a:r>
            <a:r>
              <a:rPr lang="el-GR" b="0" i="1" dirty="0" err="1">
                <a:solidFill>
                  <a:srgbClr val="000000"/>
                </a:solidFill>
                <a:effectLst/>
              </a:rPr>
              <a:t>τρέφει</a:t>
            </a:r>
            <a:r>
              <a:rPr lang="el-GR" b="0" i="1" dirty="0">
                <a:solidFill>
                  <a:srgbClr val="000000"/>
                </a:solidFill>
                <a:effectLst/>
              </a:rPr>
              <a:t> </a:t>
            </a:r>
            <a:r>
              <a:rPr lang="el-GR" b="0" i="1" dirty="0" err="1">
                <a:solidFill>
                  <a:srgbClr val="000000"/>
                </a:solidFill>
                <a:effectLst/>
              </a:rPr>
              <a:t>αὐτά</a:t>
            </a:r>
            <a:r>
              <a:rPr lang="el-GR" b="0" i="1" dirty="0">
                <a:solidFill>
                  <a:srgbClr val="000000"/>
                </a:solidFill>
                <a:effectLst/>
              </a:rPr>
              <a:t>· </a:t>
            </a:r>
            <a:r>
              <a:rPr lang="el-GR" b="0" i="1" dirty="0" err="1">
                <a:solidFill>
                  <a:srgbClr val="000000"/>
                </a:solidFill>
                <a:effectLst/>
              </a:rPr>
              <a:t>οὐχ</a:t>
            </a:r>
            <a:r>
              <a:rPr lang="el-GR" b="0" i="1" dirty="0">
                <a:solidFill>
                  <a:srgbClr val="000000"/>
                </a:solidFill>
                <a:effectLst/>
              </a:rPr>
              <a:t> </a:t>
            </a:r>
            <a:r>
              <a:rPr lang="el-GR" b="0" i="1" dirty="0" err="1">
                <a:solidFill>
                  <a:srgbClr val="000000"/>
                </a:solidFill>
                <a:effectLst/>
              </a:rPr>
              <a:t>ὑμεῖς</a:t>
            </a:r>
            <a:r>
              <a:rPr lang="el-GR" b="0" i="1" dirty="0">
                <a:solidFill>
                  <a:srgbClr val="000000"/>
                </a:solidFill>
                <a:effectLst/>
              </a:rPr>
              <a:t> </a:t>
            </a:r>
            <a:r>
              <a:rPr lang="el-GR" b="0" i="1" dirty="0" err="1">
                <a:solidFill>
                  <a:srgbClr val="000000"/>
                </a:solidFill>
                <a:effectLst/>
              </a:rPr>
              <a:t>μᾶλλον</a:t>
            </a:r>
            <a:r>
              <a:rPr lang="el-GR" b="0" i="1" dirty="0">
                <a:solidFill>
                  <a:srgbClr val="000000"/>
                </a:solidFill>
                <a:effectLst/>
              </a:rPr>
              <a:t> </a:t>
            </a:r>
            <a:r>
              <a:rPr lang="el-GR" b="0" i="1" dirty="0" err="1">
                <a:solidFill>
                  <a:srgbClr val="000000"/>
                </a:solidFill>
                <a:effectLst/>
              </a:rPr>
              <a:t>διαφέρετε</a:t>
            </a:r>
            <a:r>
              <a:rPr lang="el-GR" b="0" i="1" dirty="0">
                <a:solidFill>
                  <a:srgbClr val="000000"/>
                </a:solidFill>
                <a:effectLst/>
              </a:rPr>
              <a:t> </a:t>
            </a:r>
            <a:r>
              <a:rPr lang="el-GR" b="0" i="1" dirty="0" err="1">
                <a:solidFill>
                  <a:srgbClr val="000000"/>
                </a:solidFill>
                <a:effectLst/>
              </a:rPr>
              <a:t>αὐτῶν</a:t>
            </a:r>
            <a:r>
              <a:rPr lang="el-GR" b="0" i="1" dirty="0">
                <a:solidFill>
                  <a:srgbClr val="000000"/>
                </a:solidFill>
                <a:effectLst/>
              </a:rPr>
              <a:t>;</a:t>
            </a:r>
            <a:r>
              <a:rPr lang="el-GR" b="0" i="0" dirty="0">
                <a:solidFill>
                  <a:srgbClr val="000000"/>
                </a:solidFill>
                <a:effectLst/>
              </a:rPr>
              <a:t>», </a:t>
            </a:r>
          </a:p>
          <a:p>
            <a:pPr lvl="1">
              <a:buFont typeface="Wingdings" panose="05000000000000000000" pitchFamily="2" charset="2"/>
              <a:buChar char="v"/>
            </a:pPr>
            <a:r>
              <a:rPr lang="el-GR" b="0" i="1" dirty="0" err="1">
                <a:solidFill>
                  <a:srgbClr val="000000"/>
                </a:solidFill>
                <a:effectLst/>
              </a:rPr>
              <a:t>Μτ</a:t>
            </a:r>
            <a:r>
              <a:rPr lang="el-GR" b="0" i="1" dirty="0">
                <a:solidFill>
                  <a:srgbClr val="000000"/>
                </a:solidFill>
                <a:effectLst/>
              </a:rPr>
              <a:t>.</a:t>
            </a:r>
            <a:r>
              <a:rPr lang="el-GR" b="0" i="0" dirty="0">
                <a:solidFill>
                  <a:srgbClr val="000000"/>
                </a:solidFill>
                <a:effectLst/>
              </a:rPr>
              <a:t> 6,28-29: «</a:t>
            </a:r>
            <a:r>
              <a:rPr lang="el-GR" b="0" i="1" dirty="0" err="1">
                <a:solidFill>
                  <a:srgbClr val="000000"/>
                </a:solidFill>
                <a:effectLst/>
              </a:rPr>
              <a:t>καὶ</a:t>
            </a:r>
            <a:r>
              <a:rPr lang="el-GR" b="0" i="1" dirty="0">
                <a:solidFill>
                  <a:srgbClr val="000000"/>
                </a:solidFill>
                <a:effectLst/>
              </a:rPr>
              <a:t> </a:t>
            </a:r>
            <a:r>
              <a:rPr lang="el-GR" b="0" i="1" dirty="0" err="1">
                <a:solidFill>
                  <a:srgbClr val="000000"/>
                </a:solidFill>
                <a:effectLst/>
              </a:rPr>
              <a:t>περὶ</a:t>
            </a:r>
            <a:r>
              <a:rPr lang="el-GR" b="0" i="1" dirty="0">
                <a:solidFill>
                  <a:srgbClr val="000000"/>
                </a:solidFill>
                <a:effectLst/>
              </a:rPr>
              <a:t> </a:t>
            </a:r>
            <a:r>
              <a:rPr lang="el-GR" b="0" i="1" dirty="0" err="1">
                <a:solidFill>
                  <a:srgbClr val="000000"/>
                </a:solidFill>
                <a:effectLst/>
              </a:rPr>
              <a:t>ἐνδύματος</a:t>
            </a:r>
            <a:r>
              <a:rPr lang="el-GR" b="0" i="1" dirty="0">
                <a:solidFill>
                  <a:srgbClr val="000000"/>
                </a:solidFill>
                <a:effectLst/>
              </a:rPr>
              <a:t> </a:t>
            </a:r>
            <a:r>
              <a:rPr lang="el-GR" b="0" i="1" dirty="0" err="1">
                <a:solidFill>
                  <a:srgbClr val="000000"/>
                </a:solidFill>
                <a:effectLst/>
              </a:rPr>
              <a:t>τί</a:t>
            </a:r>
            <a:r>
              <a:rPr lang="el-GR" b="0" i="1" dirty="0">
                <a:solidFill>
                  <a:srgbClr val="000000"/>
                </a:solidFill>
                <a:effectLst/>
              </a:rPr>
              <a:t> </a:t>
            </a:r>
            <a:r>
              <a:rPr lang="el-GR" b="0" i="1" dirty="0" err="1">
                <a:solidFill>
                  <a:srgbClr val="000000"/>
                </a:solidFill>
                <a:effectLst/>
              </a:rPr>
              <a:t>μεριμνᾶτε</a:t>
            </a:r>
            <a:r>
              <a:rPr lang="el-GR" b="0" i="1" dirty="0">
                <a:solidFill>
                  <a:srgbClr val="000000"/>
                </a:solidFill>
                <a:effectLst/>
              </a:rPr>
              <a:t>; </a:t>
            </a:r>
            <a:r>
              <a:rPr lang="el-GR" b="0" i="1" dirty="0" err="1">
                <a:solidFill>
                  <a:srgbClr val="000000"/>
                </a:solidFill>
                <a:effectLst/>
              </a:rPr>
              <a:t>καταμάθετε</a:t>
            </a:r>
            <a:r>
              <a:rPr lang="el-GR" b="0" i="1" dirty="0">
                <a:solidFill>
                  <a:srgbClr val="000000"/>
                </a:solidFill>
                <a:effectLst/>
              </a:rPr>
              <a:t> </a:t>
            </a:r>
            <a:r>
              <a:rPr lang="el-GR" b="0" i="1" dirty="0" err="1">
                <a:solidFill>
                  <a:srgbClr val="000000"/>
                </a:solidFill>
                <a:effectLst/>
              </a:rPr>
              <a:t>τὰ</a:t>
            </a:r>
            <a:r>
              <a:rPr lang="el-GR" b="0" i="1" dirty="0">
                <a:solidFill>
                  <a:srgbClr val="000000"/>
                </a:solidFill>
                <a:effectLst/>
              </a:rPr>
              <a:t> </a:t>
            </a:r>
            <a:r>
              <a:rPr lang="el-GR" b="0" i="1" dirty="0" err="1">
                <a:solidFill>
                  <a:srgbClr val="000000"/>
                </a:solidFill>
                <a:effectLst/>
              </a:rPr>
              <a:t>κρίνα</a:t>
            </a:r>
            <a:r>
              <a:rPr lang="el-GR" b="0" i="1" dirty="0">
                <a:solidFill>
                  <a:srgbClr val="000000"/>
                </a:solidFill>
                <a:effectLst/>
              </a:rPr>
              <a:t> </a:t>
            </a:r>
            <a:r>
              <a:rPr lang="el-GR" b="0" i="1" dirty="0" err="1">
                <a:solidFill>
                  <a:srgbClr val="000000"/>
                </a:solidFill>
                <a:effectLst/>
              </a:rPr>
              <a:t>τοῦ</a:t>
            </a:r>
            <a:r>
              <a:rPr lang="el-GR" b="0" i="1" dirty="0">
                <a:solidFill>
                  <a:srgbClr val="000000"/>
                </a:solidFill>
                <a:effectLst/>
              </a:rPr>
              <a:t> </a:t>
            </a:r>
            <a:r>
              <a:rPr lang="el-GR" b="0" i="1" dirty="0" err="1">
                <a:solidFill>
                  <a:srgbClr val="000000"/>
                </a:solidFill>
                <a:effectLst/>
              </a:rPr>
              <a:t>ἀγροῦ</a:t>
            </a:r>
            <a:r>
              <a:rPr lang="el-GR" b="0" i="1" dirty="0">
                <a:solidFill>
                  <a:srgbClr val="000000"/>
                </a:solidFill>
                <a:effectLst/>
              </a:rPr>
              <a:t> </a:t>
            </a:r>
            <a:r>
              <a:rPr lang="el-GR" b="0" i="1" dirty="0" err="1">
                <a:solidFill>
                  <a:srgbClr val="000000"/>
                </a:solidFill>
                <a:effectLst/>
              </a:rPr>
              <a:t>πῶς</a:t>
            </a:r>
            <a:r>
              <a:rPr lang="el-GR" b="0" i="1" dirty="0">
                <a:solidFill>
                  <a:srgbClr val="000000"/>
                </a:solidFill>
                <a:effectLst/>
              </a:rPr>
              <a:t> </a:t>
            </a:r>
            <a:r>
              <a:rPr lang="el-GR" b="0" i="1" dirty="0" err="1">
                <a:solidFill>
                  <a:srgbClr val="000000"/>
                </a:solidFill>
                <a:effectLst/>
              </a:rPr>
              <a:t>αὐξάνει</a:t>
            </a:r>
            <a:r>
              <a:rPr lang="el-GR" b="0" i="1" dirty="0">
                <a:solidFill>
                  <a:srgbClr val="000000"/>
                </a:solidFill>
                <a:effectLst/>
              </a:rPr>
              <a:t>· </a:t>
            </a:r>
            <a:r>
              <a:rPr lang="el-GR" b="0" i="1" dirty="0" err="1">
                <a:solidFill>
                  <a:srgbClr val="000000"/>
                </a:solidFill>
                <a:effectLst/>
              </a:rPr>
              <a:t>οὐ</a:t>
            </a:r>
            <a:r>
              <a:rPr lang="el-GR" b="0" i="1" dirty="0">
                <a:solidFill>
                  <a:srgbClr val="000000"/>
                </a:solidFill>
                <a:effectLst/>
              </a:rPr>
              <a:t> </a:t>
            </a:r>
            <a:r>
              <a:rPr lang="el-GR" b="0" i="1" dirty="0" err="1">
                <a:solidFill>
                  <a:srgbClr val="000000"/>
                </a:solidFill>
                <a:effectLst/>
              </a:rPr>
              <a:t>κοπιᾷ</a:t>
            </a:r>
            <a:r>
              <a:rPr lang="el-GR" b="0" i="1" dirty="0">
                <a:solidFill>
                  <a:srgbClr val="000000"/>
                </a:solidFill>
                <a:effectLst/>
              </a:rPr>
              <a:t> </a:t>
            </a:r>
            <a:r>
              <a:rPr lang="el-GR" b="0" i="1" dirty="0" err="1">
                <a:solidFill>
                  <a:srgbClr val="000000"/>
                </a:solidFill>
                <a:effectLst/>
              </a:rPr>
              <a:t>οὐδὲ</a:t>
            </a:r>
            <a:r>
              <a:rPr lang="el-GR" b="0" i="1" dirty="0">
                <a:solidFill>
                  <a:srgbClr val="000000"/>
                </a:solidFill>
                <a:effectLst/>
              </a:rPr>
              <a:t> </a:t>
            </a:r>
            <a:r>
              <a:rPr lang="el-GR" b="0" i="1" dirty="0" err="1">
                <a:solidFill>
                  <a:srgbClr val="000000"/>
                </a:solidFill>
                <a:effectLst/>
              </a:rPr>
              <a:t>νήθει</a:t>
            </a:r>
            <a:r>
              <a:rPr lang="el-GR" b="0" i="1" dirty="0">
                <a:solidFill>
                  <a:srgbClr val="000000"/>
                </a:solidFill>
                <a:effectLst/>
              </a:rPr>
              <a:t>· </a:t>
            </a:r>
            <a:r>
              <a:rPr lang="el-GR" b="0" i="1" dirty="0" err="1">
                <a:solidFill>
                  <a:srgbClr val="000000"/>
                </a:solidFill>
                <a:effectLst/>
              </a:rPr>
              <a:t>λέγω</a:t>
            </a:r>
            <a:r>
              <a:rPr lang="el-GR" b="0" i="1" dirty="0">
                <a:solidFill>
                  <a:srgbClr val="000000"/>
                </a:solidFill>
                <a:effectLst/>
              </a:rPr>
              <a:t> </a:t>
            </a:r>
            <a:r>
              <a:rPr lang="el-GR" b="0" i="1" dirty="0" err="1">
                <a:solidFill>
                  <a:srgbClr val="000000"/>
                </a:solidFill>
                <a:effectLst/>
              </a:rPr>
              <a:t>δὲ</a:t>
            </a:r>
            <a:r>
              <a:rPr lang="el-GR" b="0" i="1" dirty="0">
                <a:solidFill>
                  <a:srgbClr val="000000"/>
                </a:solidFill>
                <a:effectLst/>
              </a:rPr>
              <a:t> </a:t>
            </a:r>
            <a:r>
              <a:rPr lang="el-GR" b="0" i="1" dirty="0" err="1">
                <a:solidFill>
                  <a:srgbClr val="000000"/>
                </a:solidFill>
                <a:effectLst/>
              </a:rPr>
              <a:t>ὑμῖν</a:t>
            </a:r>
            <a:r>
              <a:rPr lang="el-GR" b="0" i="1" dirty="0">
                <a:solidFill>
                  <a:srgbClr val="000000"/>
                </a:solidFill>
                <a:effectLst/>
              </a:rPr>
              <a:t> </a:t>
            </a:r>
            <a:r>
              <a:rPr lang="el-GR" b="0" i="1" dirty="0" err="1">
                <a:solidFill>
                  <a:srgbClr val="000000"/>
                </a:solidFill>
                <a:effectLst/>
              </a:rPr>
              <a:t>ὅτι</a:t>
            </a:r>
            <a:r>
              <a:rPr lang="el-GR" b="0" i="1" dirty="0">
                <a:solidFill>
                  <a:srgbClr val="000000"/>
                </a:solidFill>
                <a:effectLst/>
              </a:rPr>
              <a:t> </a:t>
            </a:r>
            <a:r>
              <a:rPr lang="el-GR" b="0" i="1" dirty="0" err="1">
                <a:solidFill>
                  <a:srgbClr val="000000"/>
                </a:solidFill>
                <a:effectLst/>
              </a:rPr>
              <a:t>οὐδὲ</a:t>
            </a:r>
            <a:r>
              <a:rPr lang="el-GR" b="0" i="1" dirty="0">
                <a:solidFill>
                  <a:srgbClr val="000000"/>
                </a:solidFill>
                <a:effectLst/>
              </a:rPr>
              <a:t> </a:t>
            </a:r>
            <a:r>
              <a:rPr lang="el-GR" b="0" i="1" dirty="0" err="1">
                <a:solidFill>
                  <a:srgbClr val="000000"/>
                </a:solidFill>
                <a:effectLst/>
              </a:rPr>
              <a:t>Σολομὼν</a:t>
            </a:r>
            <a:r>
              <a:rPr lang="el-GR" b="0" i="1" dirty="0">
                <a:solidFill>
                  <a:srgbClr val="000000"/>
                </a:solidFill>
                <a:effectLst/>
              </a:rPr>
              <a:t> </a:t>
            </a:r>
            <a:r>
              <a:rPr lang="el-GR" b="0" i="1" dirty="0" err="1">
                <a:solidFill>
                  <a:srgbClr val="000000"/>
                </a:solidFill>
                <a:effectLst/>
              </a:rPr>
              <a:t>ἐν</a:t>
            </a:r>
            <a:r>
              <a:rPr lang="el-GR" b="0" i="1" dirty="0">
                <a:solidFill>
                  <a:srgbClr val="000000"/>
                </a:solidFill>
                <a:effectLst/>
              </a:rPr>
              <a:t> </a:t>
            </a:r>
            <a:r>
              <a:rPr lang="el-GR" b="0" i="1" dirty="0" err="1">
                <a:solidFill>
                  <a:srgbClr val="000000"/>
                </a:solidFill>
                <a:effectLst/>
              </a:rPr>
              <a:t>πάσῃ</a:t>
            </a:r>
            <a:r>
              <a:rPr lang="el-GR" b="0" i="1" dirty="0">
                <a:solidFill>
                  <a:srgbClr val="000000"/>
                </a:solidFill>
                <a:effectLst/>
              </a:rPr>
              <a:t> </a:t>
            </a:r>
            <a:r>
              <a:rPr lang="el-GR" b="0" i="1" dirty="0" err="1">
                <a:solidFill>
                  <a:srgbClr val="000000"/>
                </a:solidFill>
                <a:effectLst/>
              </a:rPr>
              <a:t>τῇ</a:t>
            </a:r>
            <a:r>
              <a:rPr lang="el-GR" b="0" i="1" dirty="0">
                <a:solidFill>
                  <a:srgbClr val="000000"/>
                </a:solidFill>
                <a:effectLst/>
              </a:rPr>
              <a:t> </a:t>
            </a:r>
            <a:r>
              <a:rPr lang="el-GR" b="0" i="1" dirty="0" err="1">
                <a:solidFill>
                  <a:srgbClr val="000000"/>
                </a:solidFill>
                <a:effectLst/>
              </a:rPr>
              <a:t>δόξῃ</a:t>
            </a:r>
            <a:r>
              <a:rPr lang="el-GR" b="0" i="1" dirty="0">
                <a:solidFill>
                  <a:srgbClr val="000000"/>
                </a:solidFill>
                <a:effectLst/>
              </a:rPr>
              <a:t> </a:t>
            </a:r>
            <a:r>
              <a:rPr lang="el-GR" b="0" i="1" dirty="0" err="1">
                <a:solidFill>
                  <a:srgbClr val="000000"/>
                </a:solidFill>
                <a:effectLst/>
              </a:rPr>
              <a:t>αὐτοῦ</a:t>
            </a:r>
            <a:r>
              <a:rPr lang="el-GR" b="0" i="1" dirty="0">
                <a:solidFill>
                  <a:srgbClr val="000000"/>
                </a:solidFill>
                <a:effectLst/>
              </a:rPr>
              <a:t> </a:t>
            </a:r>
            <a:r>
              <a:rPr lang="el-GR" b="0" i="1" dirty="0" err="1">
                <a:solidFill>
                  <a:srgbClr val="000000"/>
                </a:solidFill>
                <a:effectLst/>
              </a:rPr>
              <a:t>περιεβάλετο</a:t>
            </a:r>
            <a:r>
              <a:rPr lang="el-GR" b="0" i="1" dirty="0">
                <a:solidFill>
                  <a:srgbClr val="000000"/>
                </a:solidFill>
                <a:effectLst/>
              </a:rPr>
              <a:t> </a:t>
            </a:r>
            <a:r>
              <a:rPr lang="el-GR" b="0" i="1" dirty="0" err="1">
                <a:solidFill>
                  <a:srgbClr val="000000"/>
                </a:solidFill>
                <a:effectLst/>
              </a:rPr>
              <a:t>ὡς</a:t>
            </a:r>
            <a:r>
              <a:rPr lang="el-GR" b="0" i="1" dirty="0">
                <a:solidFill>
                  <a:srgbClr val="000000"/>
                </a:solidFill>
                <a:effectLst/>
              </a:rPr>
              <a:t> </a:t>
            </a:r>
            <a:r>
              <a:rPr lang="el-GR" b="0" i="1" dirty="0" err="1">
                <a:solidFill>
                  <a:srgbClr val="000000"/>
                </a:solidFill>
                <a:effectLst/>
              </a:rPr>
              <a:t>ἓν</a:t>
            </a:r>
            <a:r>
              <a:rPr lang="el-GR" b="0" i="1" dirty="0">
                <a:solidFill>
                  <a:srgbClr val="000000"/>
                </a:solidFill>
                <a:effectLst/>
              </a:rPr>
              <a:t> </a:t>
            </a:r>
            <a:r>
              <a:rPr lang="el-GR" b="0" i="1" dirty="0" err="1">
                <a:solidFill>
                  <a:srgbClr val="000000"/>
                </a:solidFill>
                <a:effectLst/>
              </a:rPr>
              <a:t>τούτων</a:t>
            </a:r>
            <a:r>
              <a:rPr lang="el-GR" b="0" i="0" dirty="0">
                <a:solidFill>
                  <a:srgbClr val="000000"/>
                </a:solidFill>
                <a:effectLst/>
              </a:rPr>
              <a:t>», </a:t>
            </a:r>
          </a:p>
          <a:p>
            <a:pPr lvl="1">
              <a:buFont typeface="Wingdings" panose="05000000000000000000" pitchFamily="2" charset="2"/>
              <a:buChar char="v"/>
            </a:pPr>
            <a:r>
              <a:rPr lang="el-GR" b="0" i="1" dirty="0" err="1">
                <a:solidFill>
                  <a:srgbClr val="000000"/>
                </a:solidFill>
                <a:effectLst/>
              </a:rPr>
              <a:t>Λκ</a:t>
            </a:r>
            <a:r>
              <a:rPr lang="el-GR" b="0" i="1" dirty="0">
                <a:solidFill>
                  <a:srgbClr val="000000"/>
                </a:solidFill>
                <a:effectLst/>
              </a:rPr>
              <a:t>.</a:t>
            </a:r>
            <a:r>
              <a:rPr lang="el-GR" b="0" i="0" dirty="0">
                <a:solidFill>
                  <a:srgbClr val="000000"/>
                </a:solidFill>
                <a:effectLst/>
              </a:rPr>
              <a:t> 12,24: «</a:t>
            </a:r>
            <a:r>
              <a:rPr lang="el-GR" b="0" i="1" dirty="0" err="1">
                <a:solidFill>
                  <a:srgbClr val="000000"/>
                </a:solidFill>
                <a:effectLst/>
              </a:rPr>
              <a:t>κατανοήσατε</a:t>
            </a:r>
            <a:r>
              <a:rPr lang="el-GR" b="0" i="1" dirty="0">
                <a:solidFill>
                  <a:srgbClr val="000000"/>
                </a:solidFill>
                <a:effectLst/>
              </a:rPr>
              <a:t> </a:t>
            </a:r>
            <a:r>
              <a:rPr lang="el-GR" b="0" i="1" dirty="0" err="1">
                <a:solidFill>
                  <a:srgbClr val="000000"/>
                </a:solidFill>
                <a:effectLst/>
              </a:rPr>
              <a:t>τοὺς</a:t>
            </a:r>
            <a:r>
              <a:rPr lang="el-GR" b="0" i="1" dirty="0">
                <a:solidFill>
                  <a:srgbClr val="000000"/>
                </a:solidFill>
                <a:effectLst/>
              </a:rPr>
              <a:t> </a:t>
            </a:r>
            <a:r>
              <a:rPr lang="el-GR" b="0" i="1" dirty="0" err="1">
                <a:solidFill>
                  <a:srgbClr val="000000"/>
                </a:solidFill>
                <a:effectLst/>
              </a:rPr>
              <a:t>κόρακας</a:t>
            </a:r>
            <a:r>
              <a:rPr lang="el-GR" b="0" i="1" dirty="0">
                <a:solidFill>
                  <a:srgbClr val="000000"/>
                </a:solidFill>
                <a:effectLst/>
              </a:rPr>
              <a:t>, </a:t>
            </a:r>
            <a:r>
              <a:rPr lang="el-GR" b="0" i="1" dirty="0" err="1">
                <a:solidFill>
                  <a:srgbClr val="000000"/>
                </a:solidFill>
                <a:effectLst/>
              </a:rPr>
              <a:t>ὅτι</a:t>
            </a:r>
            <a:r>
              <a:rPr lang="el-GR" b="0" i="1" dirty="0">
                <a:solidFill>
                  <a:srgbClr val="000000"/>
                </a:solidFill>
                <a:effectLst/>
              </a:rPr>
              <a:t> </a:t>
            </a:r>
            <a:r>
              <a:rPr lang="el-GR" b="0" i="1" dirty="0" err="1">
                <a:solidFill>
                  <a:srgbClr val="000000"/>
                </a:solidFill>
                <a:effectLst/>
              </a:rPr>
              <a:t>οὐ</a:t>
            </a:r>
            <a:r>
              <a:rPr lang="el-GR" b="0" i="1" dirty="0">
                <a:solidFill>
                  <a:srgbClr val="000000"/>
                </a:solidFill>
                <a:effectLst/>
              </a:rPr>
              <a:t> </a:t>
            </a:r>
            <a:r>
              <a:rPr lang="el-GR" b="0" i="1" dirty="0" err="1">
                <a:solidFill>
                  <a:srgbClr val="000000"/>
                </a:solidFill>
                <a:effectLst/>
              </a:rPr>
              <a:t>σπείρουσιν</a:t>
            </a:r>
            <a:r>
              <a:rPr lang="el-GR" b="0" i="1" dirty="0">
                <a:solidFill>
                  <a:srgbClr val="000000"/>
                </a:solidFill>
                <a:effectLst/>
              </a:rPr>
              <a:t> </a:t>
            </a:r>
            <a:r>
              <a:rPr lang="el-GR" b="0" i="1" dirty="0" err="1">
                <a:solidFill>
                  <a:srgbClr val="000000"/>
                </a:solidFill>
                <a:effectLst/>
              </a:rPr>
              <a:t>οὐδὲ</a:t>
            </a:r>
            <a:r>
              <a:rPr lang="el-GR" b="0" i="1" dirty="0">
                <a:solidFill>
                  <a:srgbClr val="000000"/>
                </a:solidFill>
                <a:effectLst/>
              </a:rPr>
              <a:t> </a:t>
            </a:r>
            <a:r>
              <a:rPr lang="el-GR" b="0" i="1" dirty="0" err="1">
                <a:solidFill>
                  <a:srgbClr val="000000"/>
                </a:solidFill>
                <a:effectLst/>
              </a:rPr>
              <a:t>θερίζουσιν</a:t>
            </a:r>
            <a:r>
              <a:rPr lang="el-GR" b="0" i="1" dirty="0">
                <a:solidFill>
                  <a:srgbClr val="000000"/>
                </a:solidFill>
                <a:effectLst/>
              </a:rPr>
              <a:t>, </a:t>
            </a:r>
            <a:r>
              <a:rPr lang="el-GR" b="0" i="1" dirty="0" err="1">
                <a:solidFill>
                  <a:srgbClr val="000000"/>
                </a:solidFill>
                <a:effectLst/>
              </a:rPr>
              <a:t>οἷς</a:t>
            </a:r>
            <a:r>
              <a:rPr lang="el-GR" b="0" i="1" dirty="0">
                <a:solidFill>
                  <a:srgbClr val="000000"/>
                </a:solidFill>
                <a:effectLst/>
              </a:rPr>
              <a:t> </a:t>
            </a:r>
            <a:r>
              <a:rPr lang="el-GR" b="0" i="1" dirty="0" err="1">
                <a:solidFill>
                  <a:srgbClr val="000000"/>
                </a:solidFill>
                <a:effectLst/>
              </a:rPr>
              <a:t>οὐκ</a:t>
            </a:r>
            <a:r>
              <a:rPr lang="el-GR" b="0" i="1" dirty="0">
                <a:solidFill>
                  <a:srgbClr val="000000"/>
                </a:solidFill>
                <a:effectLst/>
              </a:rPr>
              <a:t> </a:t>
            </a:r>
            <a:r>
              <a:rPr lang="el-GR" b="0" i="1" dirty="0" err="1">
                <a:solidFill>
                  <a:srgbClr val="000000"/>
                </a:solidFill>
                <a:effectLst/>
              </a:rPr>
              <a:t>ἔστι</a:t>
            </a:r>
            <a:r>
              <a:rPr lang="el-GR" b="0" i="1" dirty="0">
                <a:solidFill>
                  <a:srgbClr val="000000"/>
                </a:solidFill>
                <a:effectLst/>
              </a:rPr>
              <a:t> </a:t>
            </a:r>
            <a:r>
              <a:rPr lang="el-GR" b="0" i="1" dirty="0" err="1">
                <a:solidFill>
                  <a:srgbClr val="000000"/>
                </a:solidFill>
                <a:effectLst/>
              </a:rPr>
              <a:t>ταμεῖον</a:t>
            </a:r>
            <a:r>
              <a:rPr lang="el-GR" b="0" i="1" dirty="0">
                <a:solidFill>
                  <a:srgbClr val="000000"/>
                </a:solidFill>
                <a:effectLst/>
              </a:rPr>
              <a:t> </a:t>
            </a:r>
            <a:r>
              <a:rPr lang="el-GR" b="0" i="1" dirty="0" err="1">
                <a:solidFill>
                  <a:srgbClr val="000000"/>
                </a:solidFill>
                <a:effectLst/>
              </a:rPr>
              <a:t>οὐδὲ</a:t>
            </a:r>
            <a:r>
              <a:rPr lang="el-GR" b="0" i="1" dirty="0">
                <a:solidFill>
                  <a:srgbClr val="000000"/>
                </a:solidFill>
                <a:effectLst/>
              </a:rPr>
              <a:t> </a:t>
            </a:r>
            <a:r>
              <a:rPr lang="el-GR" b="0" i="1" dirty="0" err="1">
                <a:solidFill>
                  <a:srgbClr val="000000"/>
                </a:solidFill>
                <a:effectLst/>
              </a:rPr>
              <a:t>ἀποθήκη</a:t>
            </a:r>
            <a:r>
              <a:rPr lang="el-GR" b="0" i="1" dirty="0">
                <a:solidFill>
                  <a:srgbClr val="000000"/>
                </a:solidFill>
                <a:effectLst/>
              </a:rPr>
              <a:t>, </a:t>
            </a:r>
            <a:r>
              <a:rPr lang="el-GR" b="0" i="1" dirty="0" err="1">
                <a:solidFill>
                  <a:srgbClr val="000000"/>
                </a:solidFill>
                <a:effectLst/>
              </a:rPr>
              <a:t>καὶ</a:t>
            </a:r>
            <a:r>
              <a:rPr lang="el-GR" b="0" i="1" dirty="0">
                <a:solidFill>
                  <a:srgbClr val="000000"/>
                </a:solidFill>
                <a:effectLst/>
              </a:rPr>
              <a:t> ὁ </a:t>
            </a:r>
            <a:r>
              <a:rPr lang="el-GR" b="0" i="1" dirty="0" err="1">
                <a:solidFill>
                  <a:srgbClr val="000000"/>
                </a:solidFill>
                <a:effectLst/>
              </a:rPr>
              <a:t>Θεὸς</a:t>
            </a:r>
            <a:r>
              <a:rPr lang="el-GR" b="0" i="1" dirty="0">
                <a:solidFill>
                  <a:srgbClr val="000000"/>
                </a:solidFill>
                <a:effectLst/>
              </a:rPr>
              <a:t> </a:t>
            </a:r>
            <a:r>
              <a:rPr lang="el-GR" b="0" i="1" dirty="0" err="1">
                <a:solidFill>
                  <a:srgbClr val="000000"/>
                </a:solidFill>
                <a:effectLst/>
              </a:rPr>
              <a:t>τρέφει</a:t>
            </a:r>
            <a:r>
              <a:rPr lang="el-GR" b="0" i="1" dirty="0">
                <a:solidFill>
                  <a:srgbClr val="000000"/>
                </a:solidFill>
                <a:effectLst/>
              </a:rPr>
              <a:t> </a:t>
            </a:r>
            <a:r>
              <a:rPr lang="el-GR" b="0" i="1" dirty="0" err="1">
                <a:solidFill>
                  <a:srgbClr val="000000"/>
                </a:solidFill>
                <a:effectLst/>
              </a:rPr>
              <a:t>αὐτούς</a:t>
            </a:r>
            <a:r>
              <a:rPr lang="el-GR" b="0" i="1" dirty="0">
                <a:solidFill>
                  <a:srgbClr val="000000"/>
                </a:solidFill>
                <a:effectLst/>
              </a:rPr>
              <a:t>· </a:t>
            </a:r>
            <a:r>
              <a:rPr lang="el-GR" b="0" i="1" dirty="0" err="1">
                <a:solidFill>
                  <a:srgbClr val="000000"/>
                </a:solidFill>
                <a:effectLst/>
              </a:rPr>
              <a:t>πόσῳ</a:t>
            </a:r>
            <a:r>
              <a:rPr lang="el-GR" b="0" i="1" dirty="0">
                <a:solidFill>
                  <a:srgbClr val="000000"/>
                </a:solidFill>
                <a:effectLst/>
              </a:rPr>
              <a:t> </a:t>
            </a:r>
            <a:r>
              <a:rPr lang="el-GR" b="0" i="1" dirty="0" err="1">
                <a:solidFill>
                  <a:srgbClr val="000000"/>
                </a:solidFill>
                <a:effectLst/>
              </a:rPr>
              <a:t>μᾶλλον</a:t>
            </a:r>
            <a:r>
              <a:rPr lang="el-GR" b="0" i="1" dirty="0">
                <a:solidFill>
                  <a:srgbClr val="000000"/>
                </a:solidFill>
                <a:effectLst/>
              </a:rPr>
              <a:t> </a:t>
            </a:r>
            <a:r>
              <a:rPr lang="el-GR" b="0" i="1" dirty="0" err="1">
                <a:solidFill>
                  <a:srgbClr val="000000"/>
                </a:solidFill>
                <a:effectLst/>
              </a:rPr>
              <a:t>ὑμεῖς</a:t>
            </a:r>
            <a:r>
              <a:rPr lang="el-GR" b="0" i="1" dirty="0">
                <a:solidFill>
                  <a:srgbClr val="000000"/>
                </a:solidFill>
                <a:effectLst/>
              </a:rPr>
              <a:t> </a:t>
            </a:r>
            <a:r>
              <a:rPr lang="el-GR" b="0" i="1" dirty="0" err="1">
                <a:solidFill>
                  <a:srgbClr val="000000"/>
                </a:solidFill>
                <a:effectLst/>
              </a:rPr>
              <a:t>διαφέρετε</a:t>
            </a:r>
            <a:r>
              <a:rPr lang="el-GR" b="0" i="1" dirty="0">
                <a:solidFill>
                  <a:srgbClr val="000000"/>
                </a:solidFill>
                <a:effectLst/>
              </a:rPr>
              <a:t> </a:t>
            </a:r>
            <a:r>
              <a:rPr lang="el-GR" b="0" i="1" dirty="0" err="1">
                <a:solidFill>
                  <a:srgbClr val="000000"/>
                </a:solidFill>
                <a:effectLst/>
              </a:rPr>
              <a:t>τῶν</a:t>
            </a:r>
            <a:r>
              <a:rPr lang="el-GR" b="0" i="1" dirty="0">
                <a:solidFill>
                  <a:srgbClr val="000000"/>
                </a:solidFill>
                <a:effectLst/>
              </a:rPr>
              <a:t> </a:t>
            </a:r>
            <a:r>
              <a:rPr lang="el-GR" b="0" i="1" dirty="0" err="1">
                <a:solidFill>
                  <a:srgbClr val="000000"/>
                </a:solidFill>
                <a:effectLst/>
              </a:rPr>
              <a:t>πετεινῶν</a:t>
            </a:r>
            <a:r>
              <a:rPr lang="el-GR" b="0" i="0" dirty="0">
                <a:solidFill>
                  <a:srgbClr val="000000"/>
                </a:solidFill>
                <a:effectLst/>
              </a:rPr>
              <a:t>;», </a:t>
            </a:r>
          </a:p>
          <a:p>
            <a:pPr lvl="1">
              <a:buFont typeface="Wingdings" panose="05000000000000000000" pitchFamily="2" charset="2"/>
              <a:buChar char="v"/>
            </a:pPr>
            <a:r>
              <a:rPr lang="el-GR" b="0" i="1" dirty="0">
                <a:solidFill>
                  <a:srgbClr val="000000"/>
                </a:solidFill>
                <a:effectLst/>
              </a:rPr>
              <a:t>Λκ</a:t>
            </a:r>
            <a:r>
              <a:rPr lang="el-GR" b="0" i="0" dirty="0">
                <a:solidFill>
                  <a:srgbClr val="000000"/>
                </a:solidFill>
                <a:effectLst/>
              </a:rPr>
              <a:t>.12,27: «</a:t>
            </a:r>
            <a:r>
              <a:rPr lang="el-GR" b="0" i="1" dirty="0" err="1">
                <a:solidFill>
                  <a:srgbClr val="000000"/>
                </a:solidFill>
                <a:effectLst/>
              </a:rPr>
              <a:t>κατανοήσατε</a:t>
            </a:r>
            <a:r>
              <a:rPr lang="el-GR" b="0" i="1" dirty="0">
                <a:solidFill>
                  <a:srgbClr val="000000"/>
                </a:solidFill>
                <a:effectLst/>
              </a:rPr>
              <a:t> </a:t>
            </a:r>
            <a:r>
              <a:rPr lang="el-GR" b="0" i="1" dirty="0" err="1">
                <a:solidFill>
                  <a:srgbClr val="000000"/>
                </a:solidFill>
                <a:effectLst/>
              </a:rPr>
              <a:t>τὰ</a:t>
            </a:r>
            <a:r>
              <a:rPr lang="el-GR" b="0" i="1" dirty="0">
                <a:solidFill>
                  <a:srgbClr val="000000"/>
                </a:solidFill>
                <a:effectLst/>
              </a:rPr>
              <a:t> </a:t>
            </a:r>
            <a:r>
              <a:rPr lang="el-GR" b="0" i="1" dirty="0" err="1">
                <a:solidFill>
                  <a:srgbClr val="000000"/>
                </a:solidFill>
                <a:effectLst/>
              </a:rPr>
              <a:t>κρίνα</a:t>
            </a:r>
            <a:r>
              <a:rPr lang="el-GR" b="0" i="1" dirty="0">
                <a:solidFill>
                  <a:srgbClr val="000000"/>
                </a:solidFill>
                <a:effectLst/>
              </a:rPr>
              <a:t> </a:t>
            </a:r>
            <a:r>
              <a:rPr lang="el-GR" b="0" i="1" dirty="0" err="1">
                <a:solidFill>
                  <a:srgbClr val="000000"/>
                </a:solidFill>
                <a:effectLst/>
              </a:rPr>
              <a:t>πῶς</a:t>
            </a:r>
            <a:r>
              <a:rPr lang="el-GR" b="0" i="1" dirty="0">
                <a:solidFill>
                  <a:srgbClr val="000000"/>
                </a:solidFill>
                <a:effectLst/>
              </a:rPr>
              <a:t> </a:t>
            </a:r>
            <a:r>
              <a:rPr lang="el-GR" b="0" i="1" dirty="0" err="1">
                <a:solidFill>
                  <a:srgbClr val="000000"/>
                </a:solidFill>
                <a:effectLst/>
              </a:rPr>
              <a:t>αὐξάνει</a:t>
            </a:r>
            <a:r>
              <a:rPr lang="el-GR" b="0" i="1" dirty="0">
                <a:solidFill>
                  <a:srgbClr val="000000"/>
                </a:solidFill>
                <a:effectLst/>
              </a:rPr>
              <a:t>· </a:t>
            </a:r>
            <a:r>
              <a:rPr lang="el-GR" b="0" i="1" dirty="0" err="1">
                <a:solidFill>
                  <a:srgbClr val="000000"/>
                </a:solidFill>
                <a:effectLst/>
              </a:rPr>
              <a:t>οὐ</a:t>
            </a:r>
            <a:r>
              <a:rPr lang="el-GR" b="0" i="1" dirty="0">
                <a:solidFill>
                  <a:srgbClr val="000000"/>
                </a:solidFill>
                <a:effectLst/>
              </a:rPr>
              <a:t> </a:t>
            </a:r>
            <a:r>
              <a:rPr lang="el-GR" b="0" i="1" dirty="0" err="1">
                <a:solidFill>
                  <a:srgbClr val="000000"/>
                </a:solidFill>
                <a:effectLst/>
              </a:rPr>
              <a:t>κοπιᾷ</a:t>
            </a:r>
            <a:r>
              <a:rPr lang="el-GR" b="0" i="1" dirty="0">
                <a:solidFill>
                  <a:srgbClr val="000000"/>
                </a:solidFill>
                <a:effectLst/>
              </a:rPr>
              <a:t> </a:t>
            </a:r>
            <a:r>
              <a:rPr lang="el-GR" b="0" i="1" dirty="0" err="1">
                <a:solidFill>
                  <a:srgbClr val="000000"/>
                </a:solidFill>
                <a:effectLst/>
              </a:rPr>
              <a:t>οὐδὲ</a:t>
            </a:r>
            <a:r>
              <a:rPr lang="el-GR" b="0" i="1" dirty="0">
                <a:solidFill>
                  <a:srgbClr val="000000"/>
                </a:solidFill>
                <a:effectLst/>
              </a:rPr>
              <a:t> </a:t>
            </a:r>
            <a:r>
              <a:rPr lang="el-GR" b="0" i="1" dirty="0" err="1">
                <a:solidFill>
                  <a:srgbClr val="000000"/>
                </a:solidFill>
                <a:effectLst/>
              </a:rPr>
              <a:t>νήθει</a:t>
            </a:r>
            <a:r>
              <a:rPr lang="el-GR" b="0" i="1" dirty="0">
                <a:solidFill>
                  <a:srgbClr val="000000"/>
                </a:solidFill>
                <a:effectLst/>
              </a:rPr>
              <a:t>· </a:t>
            </a:r>
            <a:r>
              <a:rPr lang="el-GR" b="0" i="1" dirty="0" err="1">
                <a:solidFill>
                  <a:srgbClr val="000000"/>
                </a:solidFill>
                <a:effectLst/>
              </a:rPr>
              <a:t>λέγω</a:t>
            </a:r>
            <a:r>
              <a:rPr lang="el-GR" b="0" i="1" dirty="0">
                <a:solidFill>
                  <a:srgbClr val="000000"/>
                </a:solidFill>
                <a:effectLst/>
              </a:rPr>
              <a:t> </a:t>
            </a:r>
            <a:r>
              <a:rPr lang="el-GR" b="0" i="1" dirty="0" err="1">
                <a:solidFill>
                  <a:srgbClr val="000000"/>
                </a:solidFill>
                <a:effectLst/>
              </a:rPr>
              <a:t>δὲ</a:t>
            </a:r>
            <a:r>
              <a:rPr lang="el-GR" b="0" i="1" dirty="0">
                <a:solidFill>
                  <a:srgbClr val="000000"/>
                </a:solidFill>
                <a:effectLst/>
              </a:rPr>
              <a:t> </a:t>
            </a:r>
            <a:r>
              <a:rPr lang="el-GR" b="0" i="1" dirty="0" err="1">
                <a:solidFill>
                  <a:srgbClr val="000000"/>
                </a:solidFill>
                <a:effectLst/>
              </a:rPr>
              <a:t>ὑμῖν</a:t>
            </a:r>
            <a:r>
              <a:rPr lang="el-GR" b="0" i="1" dirty="0">
                <a:solidFill>
                  <a:srgbClr val="000000"/>
                </a:solidFill>
                <a:effectLst/>
              </a:rPr>
              <a:t>, </a:t>
            </a:r>
            <a:r>
              <a:rPr lang="el-GR" b="0" i="1" dirty="0" err="1">
                <a:solidFill>
                  <a:srgbClr val="000000"/>
                </a:solidFill>
                <a:effectLst/>
              </a:rPr>
              <a:t>οὐδὲ</a:t>
            </a:r>
            <a:r>
              <a:rPr lang="el-GR" b="0" i="1" dirty="0">
                <a:solidFill>
                  <a:srgbClr val="000000"/>
                </a:solidFill>
                <a:effectLst/>
              </a:rPr>
              <a:t> </a:t>
            </a:r>
            <a:r>
              <a:rPr lang="el-GR" b="0" i="1" dirty="0" err="1">
                <a:solidFill>
                  <a:srgbClr val="000000"/>
                </a:solidFill>
                <a:effectLst/>
              </a:rPr>
              <a:t>Σολομὼν</a:t>
            </a:r>
            <a:r>
              <a:rPr lang="el-GR" b="0" i="1" dirty="0">
                <a:solidFill>
                  <a:srgbClr val="000000"/>
                </a:solidFill>
                <a:effectLst/>
              </a:rPr>
              <a:t> </a:t>
            </a:r>
            <a:r>
              <a:rPr lang="el-GR" b="0" i="1" dirty="0" err="1">
                <a:solidFill>
                  <a:srgbClr val="000000"/>
                </a:solidFill>
                <a:effectLst/>
              </a:rPr>
              <a:t>ἐν</a:t>
            </a:r>
            <a:r>
              <a:rPr lang="el-GR" b="0" i="1" dirty="0">
                <a:solidFill>
                  <a:srgbClr val="000000"/>
                </a:solidFill>
                <a:effectLst/>
              </a:rPr>
              <a:t> </a:t>
            </a:r>
            <a:r>
              <a:rPr lang="el-GR" b="0" i="1" dirty="0" err="1">
                <a:solidFill>
                  <a:srgbClr val="000000"/>
                </a:solidFill>
                <a:effectLst/>
              </a:rPr>
              <a:t>πάσῃ</a:t>
            </a:r>
            <a:r>
              <a:rPr lang="el-GR" b="0" i="1" dirty="0">
                <a:solidFill>
                  <a:srgbClr val="000000"/>
                </a:solidFill>
                <a:effectLst/>
              </a:rPr>
              <a:t> </a:t>
            </a:r>
            <a:r>
              <a:rPr lang="el-GR" b="0" i="1" dirty="0" err="1">
                <a:solidFill>
                  <a:srgbClr val="000000"/>
                </a:solidFill>
                <a:effectLst/>
              </a:rPr>
              <a:t>τῇ</a:t>
            </a:r>
            <a:r>
              <a:rPr lang="el-GR" b="0" i="1" dirty="0">
                <a:solidFill>
                  <a:srgbClr val="000000"/>
                </a:solidFill>
                <a:effectLst/>
              </a:rPr>
              <a:t> </a:t>
            </a:r>
            <a:r>
              <a:rPr lang="el-GR" b="0" i="1" dirty="0" err="1">
                <a:solidFill>
                  <a:srgbClr val="000000"/>
                </a:solidFill>
                <a:effectLst/>
              </a:rPr>
              <a:t>δόξῃ</a:t>
            </a:r>
            <a:r>
              <a:rPr lang="el-GR" b="0" i="1" dirty="0">
                <a:solidFill>
                  <a:srgbClr val="000000"/>
                </a:solidFill>
                <a:effectLst/>
              </a:rPr>
              <a:t> </a:t>
            </a:r>
            <a:r>
              <a:rPr lang="el-GR" b="0" i="1" dirty="0" err="1">
                <a:solidFill>
                  <a:srgbClr val="000000"/>
                </a:solidFill>
                <a:effectLst/>
              </a:rPr>
              <a:t>αὐτοῦ</a:t>
            </a:r>
            <a:r>
              <a:rPr lang="el-GR" b="0" i="1" dirty="0">
                <a:solidFill>
                  <a:srgbClr val="000000"/>
                </a:solidFill>
                <a:effectLst/>
              </a:rPr>
              <a:t> </a:t>
            </a:r>
            <a:r>
              <a:rPr lang="el-GR" b="0" i="1" dirty="0" err="1">
                <a:solidFill>
                  <a:srgbClr val="000000"/>
                </a:solidFill>
                <a:effectLst/>
              </a:rPr>
              <a:t>περιεβάλετο</a:t>
            </a:r>
            <a:r>
              <a:rPr lang="el-GR" b="0" i="1" dirty="0">
                <a:solidFill>
                  <a:srgbClr val="000000"/>
                </a:solidFill>
                <a:effectLst/>
              </a:rPr>
              <a:t> </a:t>
            </a:r>
            <a:r>
              <a:rPr lang="el-GR" b="0" i="1" dirty="0" err="1">
                <a:solidFill>
                  <a:srgbClr val="000000"/>
                </a:solidFill>
                <a:effectLst/>
              </a:rPr>
              <a:t>ὡς</a:t>
            </a:r>
            <a:r>
              <a:rPr lang="el-GR" b="0" i="1" dirty="0">
                <a:solidFill>
                  <a:srgbClr val="000000"/>
                </a:solidFill>
                <a:effectLst/>
              </a:rPr>
              <a:t> </a:t>
            </a:r>
            <a:r>
              <a:rPr lang="el-GR" b="0" i="1" dirty="0" err="1">
                <a:solidFill>
                  <a:srgbClr val="000000"/>
                </a:solidFill>
                <a:effectLst/>
              </a:rPr>
              <a:t>ἓν</a:t>
            </a:r>
            <a:r>
              <a:rPr lang="el-GR" b="0" i="1" dirty="0">
                <a:solidFill>
                  <a:srgbClr val="000000"/>
                </a:solidFill>
                <a:effectLst/>
              </a:rPr>
              <a:t> </a:t>
            </a:r>
            <a:r>
              <a:rPr lang="el-GR" b="0" i="1" dirty="0" err="1">
                <a:solidFill>
                  <a:srgbClr val="000000"/>
                </a:solidFill>
                <a:effectLst/>
              </a:rPr>
              <a:t>τούτων</a:t>
            </a:r>
            <a:r>
              <a:rPr lang="el-GR" b="0" i="0">
                <a:solidFill>
                  <a:srgbClr val="000000"/>
                </a:solidFill>
                <a:effectLst/>
              </a:rPr>
              <a:t>»,</a:t>
            </a:r>
          </a:p>
          <a:p>
            <a:pPr lvl="1">
              <a:buFont typeface="Wingdings" panose="05000000000000000000" pitchFamily="2" charset="2"/>
              <a:buChar char="v"/>
            </a:pPr>
            <a:r>
              <a:rPr lang="el-GR" b="0" i="0">
                <a:solidFill>
                  <a:srgbClr val="000000"/>
                </a:solidFill>
                <a:effectLst/>
              </a:rPr>
              <a:t> </a:t>
            </a:r>
            <a:r>
              <a:rPr lang="el-GR" b="0" i="1" dirty="0" err="1">
                <a:solidFill>
                  <a:srgbClr val="000000"/>
                </a:solidFill>
                <a:effectLst/>
              </a:rPr>
              <a:t>Λκ</a:t>
            </a:r>
            <a:r>
              <a:rPr lang="el-GR" b="0" i="1" dirty="0">
                <a:solidFill>
                  <a:srgbClr val="000000"/>
                </a:solidFill>
                <a:effectLst/>
              </a:rPr>
              <a:t>.</a:t>
            </a:r>
            <a:r>
              <a:rPr lang="el-GR" b="0" i="0" dirty="0">
                <a:solidFill>
                  <a:srgbClr val="000000"/>
                </a:solidFill>
                <a:effectLst/>
              </a:rPr>
              <a:t> 13,1-5 : «</a:t>
            </a:r>
            <a:r>
              <a:rPr lang="el-GR" b="0" i="1" dirty="0" err="1">
                <a:solidFill>
                  <a:srgbClr val="000000"/>
                </a:solidFill>
                <a:effectLst/>
              </a:rPr>
              <a:t>Παρῆσαν</a:t>
            </a:r>
            <a:r>
              <a:rPr lang="el-GR" b="0" i="1" dirty="0">
                <a:solidFill>
                  <a:srgbClr val="000000"/>
                </a:solidFill>
                <a:effectLst/>
              </a:rPr>
              <a:t> </a:t>
            </a:r>
            <a:r>
              <a:rPr lang="el-GR" b="0" i="1" dirty="0" err="1">
                <a:solidFill>
                  <a:srgbClr val="000000"/>
                </a:solidFill>
                <a:effectLst/>
              </a:rPr>
              <a:t>δὲ</a:t>
            </a:r>
            <a:r>
              <a:rPr lang="el-GR" b="0" i="1" dirty="0">
                <a:solidFill>
                  <a:srgbClr val="000000"/>
                </a:solidFill>
                <a:effectLst/>
              </a:rPr>
              <a:t> </a:t>
            </a:r>
            <a:r>
              <a:rPr lang="el-GR" b="0" i="1" dirty="0" err="1">
                <a:solidFill>
                  <a:srgbClr val="000000"/>
                </a:solidFill>
                <a:effectLst/>
              </a:rPr>
              <a:t>τινὲ</a:t>
            </a:r>
            <a:r>
              <a:rPr lang="el-GR" i="1" dirty="0" err="1">
                <a:solidFill>
                  <a:srgbClr val="000000"/>
                </a:solidFill>
              </a:rPr>
              <a:t>ς</a:t>
            </a:r>
            <a:r>
              <a:rPr lang="el-GR" i="1" dirty="0">
                <a:solidFill>
                  <a:srgbClr val="000000"/>
                </a:solidFill>
              </a:rPr>
              <a:t> </a:t>
            </a:r>
            <a:r>
              <a:rPr lang="el-GR" i="1" dirty="0" err="1">
                <a:solidFill>
                  <a:srgbClr val="000000"/>
                </a:solidFill>
              </a:rPr>
              <a:t>ἐν</a:t>
            </a:r>
            <a:r>
              <a:rPr lang="el-GR" i="1" dirty="0">
                <a:solidFill>
                  <a:srgbClr val="000000"/>
                </a:solidFill>
              </a:rPr>
              <a:t> </a:t>
            </a:r>
            <a:r>
              <a:rPr lang="el-GR" i="1" dirty="0" err="1">
                <a:solidFill>
                  <a:srgbClr val="000000"/>
                </a:solidFill>
              </a:rPr>
              <a:t>αὐτῷ</a:t>
            </a:r>
            <a:r>
              <a:rPr lang="el-GR" i="1" dirty="0">
                <a:solidFill>
                  <a:srgbClr val="000000"/>
                </a:solidFill>
              </a:rPr>
              <a:t> </a:t>
            </a:r>
            <a:r>
              <a:rPr lang="el-GR" i="1" dirty="0" err="1">
                <a:solidFill>
                  <a:srgbClr val="000000"/>
                </a:solidFill>
              </a:rPr>
              <a:t>τῷ</a:t>
            </a:r>
            <a:r>
              <a:rPr lang="el-GR" i="1" dirty="0">
                <a:solidFill>
                  <a:srgbClr val="000000"/>
                </a:solidFill>
              </a:rPr>
              <a:t> </a:t>
            </a:r>
            <a:r>
              <a:rPr lang="el-GR" i="1" dirty="0" err="1">
                <a:solidFill>
                  <a:srgbClr val="000000"/>
                </a:solidFill>
              </a:rPr>
              <a:t>καιρῷ</a:t>
            </a:r>
            <a:r>
              <a:rPr lang="el-GR" i="1" dirty="0">
                <a:solidFill>
                  <a:srgbClr val="000000"/>
                </a:solidFill>
              </a:rPr>
              <a:t> </a:t>
            </a:r>
            <a:r>
              <a:rPr lang="el-GR" i="1" dirty="0" err="1">
                <a:solidFill>
                  <a:srgbClr val="000000"/>
                </a:solidFill>
              </a:rPr>
              <a:t>άπαγγέλλοντες</a:t>
            </a:r>
            <a:r>
              <a:rPr lang="el-GR" i="1" dirty="0">
                <a:solidFill>
                  <a:srgbClr val="000000"/>
                </a:solidFill>
              </a:rPr>
              <a:t> </a:t>
            </a:r>
            <a:r>
              <a:rPr lang="el-GR" i="1" dirty="0" err="1">
                <a:solidFill>
                  <a:srgbClr val="000000"/>
                </a:solidFill>
              </a:rPr>
              <a:t>αὐτῷ</a:t>
            </a:r>
            <a:r>
              <a:rPr lang="el-GR" i="1" dirty="0">
                <a:solidFill>
                  <a:srgbClr val="000000"/>
                </a:solidFill>
              </a:rPr>
              <a:t> </a:t>
            </a:r>
            <a:r>
              <a:rPr lang="el-GR" b="0" i="1" dirty="0" err="1">
                <a:solidFill>
                  <a:srgbClr val="000000"/>
                </a:solidFill>
                <a:effectLst/>
              </a:rPr>
              <a:t>περὶ</a:t>
            </a:r>
            <a:r>
              <a:rPr lang="el-GR" b="0" i="1" dirty="0">
                <a:solidFill>
                  <a:srgbClr val="000000"/>
                </a:solidFill>
                <a:effectLst/>
              </a:rPr>
              <a:t> </a:t>
            </a:r>
            <a:r>
              <a:rPr lang="el-GR" b="0" i="1" dirty="0" err="1">
                <a:solidFill>
                  <a:srgbClr val="000000"/>
                </a:solidFill>
                <a:effectLst/>
              </a:rPr>
              <a:t>τῶν</a:t>
            </a:r>
            <a:r>
              <a:rPr lang="el-GR" b="0" i="1" dirty="0">
                <a:solidFill>
                  <a:srgbClr val="000000"/>
                </a:solidFill>
                <a:effectLst/>
              </a:rPr>
              <a:t> </a:t>
            </a:r>
            <a:r>
              <a:rPr lang="el-GR" b="0" i="1" dirty="0" err="1">
                <a:solidFill>
                  <a:srgbClr val="000000"/>
                </a:solidFill>
                <a:effectLst/>
              </a:rPr>
              <a:t>Γαλιλαίων</a:t>
            </a:r>
            <a:r>
              <a:rPr lang="el-GR" b="0" i="1" dirty="0">
                <a:solidFill>
                  <a:srgbClr val="000000"/>
                </a:solidFill>
                <a:effectLst/>
              </a:rPr>
              <a:t>, </a:t>
            </a:r>
            <a:r>
              <a:rPr lang="el-GR" b="0" i="1" dirty="0" err="1">
                <a:solidFill>
                  <a:srgbClr val="000000"/>
                </a:solidFill>
                <a:effectLst/>
              </a:rPr>
              <a:t>ὧν</a:t>
            </a:r>
            <a:r>
              <a:rPr lang="el-GR" b="0" i="1" dirty="0">
                <a:solidFill>
                  <a:srgbClr val="000000"/>
                </a:solidFill>
                <a:effectLst/>
              </a:rPr>
              <a:t> </a:t>
            </a:r>
            <a:r>
              <a:rPr lang="el-GR" b="0" i="1" dirty="0" err="1">
                <a:solidFill>
                  <a:srgbClr val="000000"/>
                </a:solidFill>
                <a:effectLst/>
              </a:rPr>
              <a:t>τὸ</a:t>
            </a:r>
            <a:r>
              <a:rPr lang="el-GR" b="0" i="1" dirty="0">
                <a:solidFill>
                  <a:srgbClr val="000000"/>
                </a:solidFill>
                <a:effectLst/>
              </a:rPr>
              <a:t> </a:t>
            </a:r>
            <a:r>
              <a:rPr lang="el-GR" b="0" i="1" dirty="0" err="1">
                <a:solidFill>
                  <a:srgbClr val="000000"/>
                </a:solidFill>
                <a:effectLst/>
              </a:rPr>
              <a:t>αἷμα</a:t>
            </a:r>
            <a:r>
              <a:rPr lang="el-GR" b="0" i="1" dirty="0">
                <a:solidFill>
                  <a:srgbClr val="000000"/>
                </a:solidFill>
                <a:effectLst/>
              </a:rPr>
              <a:t> </a:t>
            </a:r>
            <a:r>
              <a:rPr lang="el-GR" b="0" i="1" dirty="0" err="1">
                <a:solidFill>
                  <a:srgbClr val="000000"/>
                </a:solidFill>
                <a:effectLst/>
              </a:rPr>
              <a:t>Πιλᾶτος</a:t>
            </a:r>
            <a:r>
              <a:rPr lang="el-GR" b="0" i="1" dirty="0">
                <a:solidFill>
                  <a:srgbClr val="000000"/>
                </a:solidFill>
                <a:effectLst/>
              </a:rPr>
              <a:t> </a:t>
            </a:r>
            <a:r>
              <a:rPr lang="el-GR" b="0" i="1" dirty="0" err="1">
                <a:solidFill>
                  <a:srgbClr val="000000"/>
                </a:solidFill>
                <a:effectLst/>
              </a:rPr>
              <a:t>ἔμιξε</a:t>
            </a:r>
            <a:r>
              <a:rPr lang="el-GR" b="0" i="1" dirty="0">
                <a:solidFill>
                  <a:srgbClr val="000000"/>
                </a:solidFill>
                <a:effectLst/>
              </a:rPr>
              <a:t> </a:t>
            </a:r>
            <a:r>
              <a:rPr lang="el-GR" b="0" i="1" dirty="0" err="1">
                <a:solidFill>
                  <a:srgbClr val="000000"/>
                </a:solidFill>
                <a:effectLst/>
              </a:rPr>
              <a:t>μετὰ</a:t>
            </a:r>
            <a:r>
              <a:rPr lang="el-GR" b="0" i="1" dirty="0">
                <a:solidFill>
                  <a:srgbClr val="000000"/>
                </a:solidFill>
                <a:effectLst/>
              </a:rPr>
              <a:t> </a:t>
            </a:r>
            <a:r>
              <a:rPr lang="el-GR" b="0" i="1" dirty="0" err="1">
                <a:solidFill>
                  <a:srgbClr val="000000"/>
                </a:solidFill>
                <a:effectLst/>
              </a:rPr>
              <a:t>τῶν</a:t>
            </a:r>
            <a:r>
              <a:rPr lang="el-GR" b="0" i="1" dirty="0">
                <a:solidFill>
                  <a:srgbClr val="000000"/>
                </a:solidFill>
                <a:effectLst/>
              </a:rPr>
              <a:t> </a:t>
            </a:r>
            <a:r>
              <a:rPr lang="el-GR" b="0" i="1" dirty="0" err="1">
                <a:solidFill>
                  <a:srgbClr val="000000"/>
                </a:solidFill>
                <a:effectLst/>
              </a:rPr>
              <a:t>θυσιῶν</a:t>
            </a:r>
            <a:r>
              <a:rPr lang="el-GR" b="0" i="1" dirty="0">
                <a:solidFill>
                  <a:srgbClr val="000000"/>
                </a:solidFill>
                <a:effectLst/>
              </a:rPr>
              <a:t> </a:t>
            </a:r>
            <a:r>
              <a:rPr lang="el-GR" b="0" i="1" dirty="0" err="1">
                <a:solidFill>
                  <a:srgbClr val="000000"/>
                </a:solidFill>
                <a:effectLst/>
              </a:rPr>
              <a:t>αὐτῶν</a:t>
            </a:r>
            <a:r>
              <a:rPr lang="el-GR" b="0" i="1" dirty="0">
                <a:solidFill>
                  <a:srgbClr val="000000"/>
                </a:solidFill>
                <a:effectLst/>
              </a:rPr>
              <a:t>. </a:t>
            </a:r>
            <a:r>
              <a:rPr lang="el-GR" b="0" i="1" dirty="0" err="1">
                <a:solidFill>
                  <a:srgbClr val="000000"/>
                </a:solidFill>
                <a:effectLst/>
              </a:rPr>
              <a:t>καὶ</a:t>
            </a:r>
            <a:r>
              <a:rPr lang="el-GR" b="0" i="1" dirty="0">
                <a:solidFill>
                  <a:srgbClr val="000000"/>
                </a:solidFill>
                <a:effectLst/>
              </a:rPr>
              <a:t> </a:t>
            </a:r>
            <a:r>
              <a:rPr lang="el-GR" b="0" i="1" dirty="0" err="1">
                <a:solidFill>
                  <a:srgbClr val="000000"/>
                </a:solidFill>
                <a:effectLst/>
              </a:rPr>
              <a:t>ἀποκριθεὶς</a:t>
            </a:r>
            <a:r>
              <a:rPr lang="el-GR" b="0" i="1" dirty="0">
                <a:solidFill>
                  <a:srgbClr val="000000"/>
                </a:solidFill>
                <a:effectLst/>
              </a:rPr>
              <a:t> ὁ ᾿</a:t>
            </a:r>
            <a:r>
              <a:rPr lang="el-GR" b="0" i="1" dirty="0" err="1">
                <a:solidFill>
                  <a:srgbClr val="000000"/>
                </a:solidFill>
                <a:effectLst/>
              </a:rPr>
              <a:t>Ιησοῦς</a:t>
            </a:r>
            <a:r>
              <a:rPr lang="el-GR" b="0" i="1" dirty="0">
                <a:solidFill>
                  <a:srgbClr val="000000"/>
                </a:solidFill>
                <a:effectLst/>
              </a:rPr>
              <a:t> </a:t>
            </a:r>
            <a:r>
              <a:rPr lang="el-GR" b="0" i="1" dirty="0" err="1">
                <a:solidFill>
                  <a:srgbClr val="000000"/>
                </a:solidFill>
                <a:effectLst/>
              </a:rPr>
              <a:t>εἶπεν</a:t>
            </a:r>
            <a:r>
              <a:rPr lang="el-GR" b="0" i="1" dirty="0">
                <a:solidFill>
                  <a:srgbClr val="000000"/>
                </a:solidFill>
                <a:effectLst/>
              </a:rPr>
              <a:t> </a:t>
            </a:r>
            <a:r>
              <a:rPr lang="el-GR" b="0" i="1" dirty="0" err="1">
                <a:solidFill>
                  <a:srgbClr val="000000"/>
                </a:solidFill>
                <a:effectLst/>
              </a:rPr>
              <a:t>αὐτοῖς</a:t>
            </a:r>
            <a:r>
              <a:rPr lang="el-GR" b="0" i="1" dirty="0">
                <a:solidFill>
                  <a:srgbClr val="000000"/>
                </a:solidFill>
                <a:effectLst/>
              </a:rPr>
              <a:t>· </a:t>
            </a:r>
            <a:r>
              <a:rPr lang="el-GR" b="0" i="1" dirty="0" err="1">
                <a:solidFill>
                  <a:srgbClr val="000000"/>
                </a:solidFill>
                <a:effectLst/>
              </a:rPr>
              <a:t>δοκεῖτε</a:t>
            </a:r>
            <a:r>
              <a:rPr lang="el-GR" b="0" i="1" dirty="0">
                <a:solidFill>
                  <a:srgbClr val="000000"/>
                </a:solidFill>
                <a:effectLst/>
              </a:rPr>
              <a:t> </a:t>
            </a:r>
            <a:r>
              <a:rPr lang="el-GR" b="0" i="1" dirty="0" err="1">
                <a:solidFill>
                  <a:srgbClr val="000000"/>
                </a:solidFill>
                <a:effectLst/>
              </a:rPr>
              <a:t>ὅτι</a:t>
            </a:r>
            <a:r>
              <a:rPr lang="el-GR" b="0" i="1" dirty="0">
                <a:solidFill>
                  <a:srgbClr val="000000"/>
                </a:solidFill>
                <a:effectLst/>
              </a:rPr>
              <a:t> </a:t>
            </a:r>
            <a:r>
              <a:rPr lang="el-GR" b="0" i="1" dirty="0" err="1">
                <a:solidFill>
                  <a:srgbClr val="000000"/>
                </a:solidFill>
                <a:effectLst/>
              </a:rPr>
              <a:t>οἱ</a:t>
            </a:r>
            <a:r>
              <a:rPr lang="el-GR" b="0" i="1" dirty="0">
                <a:solidFill>
                  <a:srgbClr val="000000"/>
                </a:solidFill>
                <a:effectLst/>
              </a:rPr>
              <a:t> </a:t>
            </a:r>
            <a:r>
              <a:rPr lang="el-GR" b="0" i="1" dirty="0" err="1">
                <a:solidFill>
                  <a:srgbClr val="000000"/>
                </a:solidFill>
                <a:effectLst/>
              </a:rPr>
              <a:t>Γαλιλαῖοι</a:t>
            </a:r>
            <a:r>
              <a:rPr lang="el-GR" b="0" i="1" dirty="0">
                <a:solidFill>
                  <a:srgbClr val="000000"/>
                </a:solidFill>
                <a:effectLst/>
              </a:rPr>
              <a:t> </a:t>
            </a:r>
            <a:r>
              <a:rPr lang="el-GR" b="0" i="1" dirty="0" err="1">
                <a:solidFill>
                  <a:srgbClr val="000000"/>
                </a:solidFill>
                <a:effectLst/>
              </a:rPr>
              <a:t>οὗτοι</a:t>
            </a:r>
            <a:r>
              <a:rPr lang="el-GR" b="0" i="1" dirty="0">
                <a:solidFill>
                  <a:srgbClr val="000000"/>
                </a:solidFill>
                <a:effectLst/>
              </a:rPr>
              <a:t> </a:t>
            </a:r>
            <a:r>
              <a:rPr lang="el-GR" b="0" i="1" dirty="0" err="1">
                <a:solidFill>
                  <a:srgbClr val="000000"/>
                </a:solidFill>
                <a:effectLst/>
              </a:rPr>
              <a:t>ἁμαρτωλοὶ</a:t>
            </a:r>
            <a:r>
              <a:rPr lang="el-GR" b="0" i="1" dirty="0">
                <a:solidFill>
                  <a:srgbClr val="000000"/>
                </a:solidFill>
                <a:effectLst/>
              </a:rPr>
              <a:t> </a:t>
            </a:r>
            <a:r>
              <a:rPr lang="el-GR" b="0" i="1" dirty="0" err="1">
                <a:solidFill>
                  <a:srgbClr val="000000"/>
                </a:solidFill>
                <a:effectLst/>
              </a:rPr>
              <a:t>παρὰ</a:t>
            </a:r>
            <a:r>
              <a:rPr lang="el-GR" b="0" i="1" dirty="0">
                <a:solidFill>
                  <a:srgbClr val="000000"/>
                </a:solidFill>
                <a:effectLst/>
              </a:rPr>
              <a:t> </a:t>
            </a:r>
            <a:r>
              <a:rPr lang="el-GR" b="0" i="1" dirty="0" err="1">
                <a:solidFill>
                  <a:srgbClr val="000000"/>
                </a:solidFill>
                <a:effectLst/>
              </a:rPr>
              <a:t>πάντας</a:t>
            </a:r>
            <a:r>
              <a:rPr lang="el-GR" b="0" i="1" dirty="0">
                <a:solidFill>
                  <a:srgbClr val="000000"/>
                </a:solidFill>
                <a:effectLst/>
              </a:rPr>
              <a:t> </a:t>
            </a:r>
            <a:r>
              <a:rPr lang="el-GR" b="0" i="1" dirty="0" err="1">
                <a:solidFill>
                  <a:srgbClr val="000000"/>
                </a:solidFill>
                <a:effectLst/>
              </a:rPr>
              <a:t>τοὺς</a:t>
            </a:r>
            <a:r>
              <a:rPr lang="el-GR" b="0" i="1" dirty="0">
                <a:solidFill>
                  <a:srgbClr val="000000"/>
                </a:solidFill>
                <a:effectLst/>
              </a:rPr>
              <a:t> </a:t>
            </a:r>
            <a:r>
              <a:rPr lang="el-GR" b="0" i="1" dirty="0" err="1">
                <a:solidFill>
                  <a:srgbClr val="000000"/>
                </a:solidFill>
                <a:effectLst/>
              </a:rPr>
              <a:t>Γαλιλαίους</a:t>
            </a:r>
            <a:r>
              <a:rPr lang="el-GR" b="0" i="1" dirty="0">
                <a:solidFill>
                  <a:srgbClr val="000000"/>
                </a:solidFill>
                <a:effectLst/>
              </a:rPr>
              <a:t> </a:t>
            </a:r>
            <a:r>
              <a:rPr lang="el-GR" b="0" i="1" dirty="0" err="1">
                <a:solidFill>
                  <a:srgbClr val="000000"/>
                </a:solidFill>
                <a:effectLst/>
              </a:rPr>
              <a:t>ἐγένοντο</a:t>
            </a:r>
            <a:r>
              <a:rPr lang="el-GR" b="0" i="1" dirty="0">
                <a:solidFill>
                  <a:srgbClr val="000000"/>
                </a:solidFill>
                <a:effectLst/>
              </a:rPr>
              <a:t>, </a:t>
            </a:r>
            <a:r>
              <a:rPr lang="el-GR" b="0" i="1" dirty="0" err="1">
                <a:solidFill>
                  <a:srgbClr val="000000"/>
                </a:solidFill>
                <a:effectLst/>
              </a:rPr>
              <a:t>ὅτι</a:t>
            </a:r>
            <a:r>
              <a:rPr lang="el-GR" b="0" i="1" dirty="0">
                <a:solidFill>
                  <a:srgbClr val="000000"/>
                </a:solidFill>
                <a:effectLst/>
              </a:rPr>
              <a:t> </a:t>
            </a:r>
            <a:r>
              <a:rPr lang="el-GR" b="0" i="1" dirty="0" err="1">
                <a:solidFill>
                  <a:srgbClr val="000000"/>
                </a:solidFill>
                <a:effectLst/>
              </a:rPr>
              <a:t>τοιαῦτα</a:t>
            </a:r>
            <a:r>
              <a:rPr lang="el-GR" b="0" i="1" dirty="0">
                <a:solidFill>
                  <a:srgbClr val="000000"/>
                </a:solidFill>
                <a:effectLst/>
              </a:rPr>
              <a:t> </a:t>
            </a:r>
            <a:r>
              <a:rPr lang="el-GR" b="0" i="1" dirty="0" err="1">
                <a:solidFill>
                  <a:srgbClr val="000000"/>
                </a:solidFill>
                <a:effectLst/>
              </a:rPr>
              <a:t>πεπόνθασιν</a:t>
            </a:r>
            <a:r>
              <a:rPr lang="el-GR" b="0" i="1" dirty="0">
                <a:solidFill>
                  <a:srgbClr val="000000"/>
                </a:solidFill>
                <a:effectLst/>
              </a:rPr>
              <a:t>; </a:t>
            </a:r>
            <a:r>
              <a:rPr lang="el-GR" b="0" i="1" dirty="0" err="1">
                <a:solidFill>
                  <a:srgbClr val="000000"/>
                </a:solidFill>
                <a:effectLst/>
              </a:rPr>
              <a:t>οὐχί</a:t>
            </a:r>
            <a:r>
              <a:rPr lang="el-GR" b="0" i="1" dirty="0">
                <a:solidFill>
                  <a:srgbClr val="000000"/>
                </a:solidFill>
                <a:effectLst/>
              </a:rPr>
              <a:t>, </a:t>
            </a:r>
            <a:r>
              <a:rPr lang="el-GR" b="0" i="1" dirty="0" err="1">
                <a:solidFill>
                  <a:srgbClr val="000000"/>
                </a:solidFill>
                <a:effectLst/>
              </a:rPr>
              <a:t>λέγω</a:t>
            </a:r>
            <a:r>
              <a:rPr lang="el-GR" b="0" i="1" dirty="0">
                <a:solidFill>
                  <a:srgbClr val="000000"/>
                </a:solidFill>
                <a:effectLst/>
              </a:rPr>
              <a:t> </a:t>
            </a:r>
            <a:r>
              <a:rPr lang="el-GR" b="0" i="1" dirty="0" err="1">
                <a:solidFill>
                  <a:srgbClr val="000000"/>
                </a:solidFill>
                <a:effectLst/>
              </a:rPr>
              <a:t>ὑμῖν</a:t>
            </a:r>
            <a:r>
              <a:rPr lang="el-GR" b="0" i="1" dirty="0">
                <a:solidFill>
                  <a:srgbClr val="000000"/>
                </a:solidFill>
                <a:effectLst/>
              </a:rPr>
              <a:t>, </a:t>
            </a:r>
            <a:r>
              <a:rPr lang="el-GR" b="0" i="1" dirty="0" err="1">
                <a:solidFill>
                  <a:srgbClr val="000000"/>
                </a:solidFill>
                <a:effectLst/>
              </a:rPr>
              <a:t>ἀλλ</a:t>
            </a:r>
            <a:r>
              <a:rPr lang="el-GR" b="0" i="1" dirty="0">
                <a:solidFill>
                  <a:srgbClr val="000000"/>
                </a:solidFill>
                <a:effectLst/>
              </a:rPr>
              <a:t>᾿ </a:t>
            </a:r>
            <a:r>
              <a:rPr lang="el-GR" b="0" i="1" dirty="0" err="1">
                <a:solidFill>
                  <a:srgbClr val="000000"/>
                </a:solidFill>
                <a:effectLst/>
              </a:rPr>
              <a:t>ἐὰν</a:t>
            </a:r>
            <a:r>
              <a:rPr lang="el-GR" b="0" i="1" dirty="0">
                <a:solidFill>
                  <a:srgbClr val="000000"/>
                </a:solidFill>
                <a:effectLst/>
              </a:rPr>
              <a:t> </a:t>
            </a:r>
            <a:r>
              <a:rPr lang="el-GR" b="0" i="1" dirty="0" err="1">
                <a:solidFill>
                  <a:srgbClr val="000000"/>
                </a:solidFill>
                <a:effectLst/>
              </a:rPr>
              <a:t>μὴ</a:t>
            </a:r>
            <a:r>
              <a:rPr lang="el-GR" b="0" i="1" dirty="0">
                <a:solidFill>
                  <a:srgbClr val="000000"/>
                </a:solidFill>
                <a:effectLst/>
              </a:rPr>
              <a:t> </a:t>
            </a:r>
            <a:r>
              <a:rPr lang="el-GR" b="0" i="1" dirty="0" err="1">
                <a:solidFill>
                  <a:srgbClr val="000000"/>
                </a:solidFill>
                <a:effectLst/>
              </a:rPr>
              <a:t>μετανοῆτε</a:t>
            </a:r>
            <a:r>
              <a:rPr lang="el-GR" b="0" i="1" dirty="0">
                <a:solidFill>
                  <a:srgbClr val="000000"/>
                </a:solidFill>
                <a:effectLst/>
              </a:rPr>
              <a:t>, </a:t>
            </a:r>
            <a:r>
              <a:rPr lang="el-GR" b="0" i="1" dirty="0" err="1">
                <a:solidFill>
                  <a:srgbClr val="000000"/>
                </a:solidFill>
                <a:effectLst/>
              </a:rPr>
              <a:t>πάντες</a:t>
            </a:r>
            <a:r>
              <a:rPr lang="el-GR" b="0" i="1" dirty="0">
                <a:solidFill>
                  <a:srgbClr val="000000"/>
                </a:solidFill>
                <a:effectLst/>
              </a:rPr>
              <a:t> </a:t>
            </a:r>
            <a:r>
              <a:rPr lang="el-GR" b="0" i="1" dirty="0" err="1">
                <a:solidFill>
                  <a:srgbClr val="000000"/>
                </a:solidFill>
                <a:effectLst/>
              </a:rPr>
              <a:t>ὡσαύτως</a:t>
            </a:r>
            <a:r>
              <a:rPr lang="el-GR" b="0" i="1" dirty="0">
                <a:solidFill>
                  <a:srgbClr val="000000"/>
                </a:solidFill>
                <a:effectLst/>
              </a:rPr>
              <a:t> </a:t>
            </a:r>
            <a:r>
              <a:rPr lang="el-GR" b="0" i="1" dirty="0" err="1">
                <a:solidFill>
                  <a:srgbClr val="000000"/>
                </a:solidFill>
                <a:effectLst/>
              </a:rPr>
              <a:t>ἀπολεῖσθε</a:t>
            </a:r>
            <a:r>
              <a:rPr lang="el-GR" b="0" i="1" dirty="0">
                <a:solidFill>
                  <a:srgbClr val="000000"/>
                </a:solidFill>
                <a:effectLst/>
              </a:rPr>
              <a:t>. ἢ </a:t>
            </a:r>
            <a:r>
              <a:rPr lang="el-GR" b="0" i="1" dirty="0" err="1">
                <a:solidFill>
                  <a:srgbClr val="000000"/>
                </a:solidFill>
                <a:effectLst/>
              </a:rPr>
              <a:t>ἐκεῖνοι</a:t>
            </a:r>
            <a:r>
              <a:rPr lang="el-GR" b="0" i="1" dirty="0">
                <a:solidFill>
                  <a:srgbClr val="000000"/>
                </a:solidFill>
                <a:effectLst/>
              </a:rPr>
              <a:t> </a:t>
            </a:r>
            <a:r>
              <a:rPr lang="el-GR" b="0" i="1" dirty="0" err="1">
                <a:solidFill>
                  <a:srgbClr val="000000"/>
                </a:solidFill>
                <a:effectLst/>
              </a:rPr>
              <a:t>οἱ</a:t>
            </a:r>
            <a:r>
              <a:rPr lang="el-GR" b="0" i="1" dirty="0">
                <a:solidFill>
                  <a:srgbClr val="000000"/>
                </a:solidFill>
                <a:effectLst/>
              </a:rPr>
              <a:t> </a:t>
            </a:r>
            <a:r>
              <a:rPr lang="el-GR" b="0" i="1" dirty="0" err="1">
                <a:solidFill>
                  <a:srgbClr val="000000"/>
                </a:solidFill>
                <a:effectLst/>
              </a:rPr>
              <a:t>δέκα</a:t>
            </a:r>
            <a:r>
              <a:rPr lang="el-GR" b="0" i="1" dirty="0">
                <a:solidFill>
                  <a:srgbClr val="000000"/>
                </a:solidFill>
                <a:effectLst/>
              </a:rPr>
              <a:t> </a:t>
            </a:r>
            <a:r>
              <a:rPr lang="el-GR" b="0" i="1" dirty="0" err="1">
                <a:solidFill>
                  <a:srgbClr val="000000"/>
                </a:solidFill>
                <a:effectLst/>
              </a:rPr>
              <a:t>καὶ</a:t>
            </a:r>
            <a:r>
              <a:rPr lang="el-GR" b="0" i="1" dirty="0">
                <a:solidFill>
                  <a:srgbClr val="000000"/>
                </a:solidFill>
                <a:effectLst/>
              </a:rPr>
              <a:t> </a:t>
            </a:r>
            <a:r>
              <a:rPr lang="el-GR" b="0" i="1" dirty="0" err="1">
                <a:solidFill>
                  <a:srgbClr val="000000"/>
                </a:solidFill>
                <a:effectLst/>
              </a:rPr>
              <a:t>ὀκτώ</a:t>
            </a:r>
            <a:r>
              <a:rPr lang="el-GR" b="0" i="1" dirty="0">
                <a:solidFill>
                  <a:srgbClr val="000000"/>
                </a:solidFill>
                <a:effectLst/>
              </a:rPr>
              <a:t>, </a:t>
            </a:r>
            <a:r>
              <a:rPr lang="el-GR" b="0" i="1" dirty="0" err="1">
                <a:solidFill>
                  <a:srgbClr val="000000"/>
                </a:solidFill>
                <a:effectLst/>
              </a:rPr>
              <a:t>ἐφ</a:t>
            </a:r>
            <a:r>
              <a:rPr lang="el-GR" b="0" i="1" dirty="0">
                <a:solidFill>
                  <a:srgbClr val="000000"/>
                </a:solidFill>
                <a:effectLst/>
              </a:rPr>
              <a:t>᾿ </a:t>
            </a:r>
            <a:r>
              <a:rPr lang="el-GR" b="0" i="1" dirty="0" err="1">
                <a:solidFill>
                  <a:srgbClr val="000000"/>
                </a:solidFill>
                <a:effectLst/>
              </a:rPr>
              <a:t>οὓς</a:t>
            </a:r>
            <a:r>
              <a:rPr lang="el-GR" b="0" i="1" dirty="0">
                <a:solidFill>
                  <a:srgbClr val="000000"/>
                </a:solidFill>
                <a:effectLst/>
              </a:rPr>
              <a:t> </a:t>
            </a:r>
            <a:r>
              <a:rPr lang="el-GR" b="0" i="1" dirty="0" err="1">
                <a:solidFill>
                  <a:srgbClr val="000000"/>
                </a:solidFill>
                <a:effectLst/>
              </a:rPr>
              <a:t>ἔπεσεν</a:t>
            </a:r>
            <a:r>
              <a:rPr lang="el-GR" b="0" i="1" dirty="0">
                <a:solidFill>
                  <a:srgbClr val="000000"/>
                </a:solidFill>
                <a:effectLst/>
              </a:rPr>
              <a:t> ὁ </a:t>
            </a:r>
            <a:r>
              <a:rPr lang="el-GR" b="0" i="1" dirty="0" err="1">
                <a:solidFill>
                  <a:srgbClr val="000000"/>
                </a:solidFill>
                <a:effectLst/>
              </a:rPr>
              <a:t>πύργος</a:t>
            </a:r>
            <a:r>
              <a:rPr lang="el-GR" b="0" i="1" dirty="0">
                <a:solidFill>
                  <a:srgbClr val="000000"/>
                </a:solidFill>
                <a:effectLst/>
              </a:rPr>
              <a:t> </a:t>
            </a:r>
            <a:r>
              <a:rPr lang="el-GR" b="0" i="1" dirty="0" err="1">
                <a:solidFill>
                  <a:srgbClr val="000000"/>
                </a:solidFill>
                <a:effectLst/>
              </a:rPr>
              <a:t>ἐν</a:t>
            </a:r>
            <a:r>
              <a:rPr lang="el-GR" b="0" i="1" dirty="0">
                <a:solidFill>
                  <a:srgbClr val="000000"/>
                </a:solidFill>
                <a:effectLst/>
              </a:rPr>
              <a:t> </a:t>
            </a:r>
            <a:r>
              <a:rPr lang="el-GR" b="0" i="1" dirty="0" err="1">
                <a:solidFill>
                  <a:srgbClr val="000000"/>
                </a:solidFill>
                <a:effectLst/>
              </a:rPr>
              <a:t>τῷ</a:t>
            </a:r>
            <a:r>
              <a:rPr lang="el-GR" b="0" i="1" dirty="0">
                <a:solidFill>
                  <a:srgbClr val="000000"/>
                </a:solidFill>
                <a:effectLst/>
              </a:rPr>
              <a:t> </a:t>
            </a:r>
            <a:r>
              <a:rPr lang="el-GR" b="0" i="1" dirty="0" err="1">
                <a:solidFill>
                  <a:srgbClr val="000000"/>
                </a:solidFill>
                <a:effectLst/>
              </a:rPr>
              <a:t>Σιλωὰμ</a:t>
            </a:r>
            <a:r>
              <a:rPr lang="el-GR" b="0" i="1" dirty="0">
                <a:solidFill>
                  <a:srgbClr val="000000"/>
                </a:solidFill>
                <a:effectLst/>
              </a:rPr>
              <a:t> </a:t>
            </a:r>
            <a:r>
              <a:rPr lang="el-GR" b="0" i="1" dirty="0" err="1">
                <a:solidFill>
                  <a:srgbClr val="000000"/>
                </a:solidFill>
                <a:effectLst/>
              </a:rPr>
              <a:t>καὶ</a:t>
            </a:r>
            <a:r>
              <a:rPr lang="el-GR" b="0" i="1" dirty="0">
                <a:solidFill>
                  <a:srgbClr val="000000"/>
                </a:solidFill>
                <a:effectLst/>
              </a:rPr>
              <a:t> </a:t>
            </a:r>
            <a:r>
              <a:rPr lang="el-GR" b="0" i="1" dirty="0" err="1">
                <a:solidFill>
                  <a:srgbClr val="000000"/>
                </a:solidFill>
                <a:effectLst/>
              </a:rPr>
              <a:t>ἀπέκτεινεν</a:t>
            </a:r>
            <a:r>
              <a:rPr lang="el-GR" b="0" i="1" dirty="0">
                <a:solidFill>
                  <a:srgbClr val="000000"/>
                </a:solidFill>
                <a:effectLst/>
              </a:rPr>
              <a:t> </a:t>
            </a:r>
            <a:r>
              <a:rPr lang="el-GR" b="0" i="1" dirty="0" err="1">
                <a:solidFill>
                  <a:srgbClr val="000000"/>
                </a:solidFill>
                <a:effectLst/>
              </a:rPr>
              <a:t>αὐτούς</a:t>
            </a:r>
            <a:r>
              <a:rPr lang="el-GR" b="0" i="1" dirty="0">
                <a:solidFill>
                  <a:srgbClr val="000000"/>
                </a:solidFill>
                <a:effectLst/>
              </a:rPr>
              <a:t>, </a:t>
            </a:r>
            <a:r>
              <a:rPr lang="el-GR" b="0" i="1" dirty="0" err="1">
                <a:solidFill>
                  <a:srgbClr val="000000"/>
                </a:solidFill>
                <a:effectLst/>
              </a:rPr>
              <a:t>δοκεῖτε</a:t>
            </a:r>
            <a:r>
              <a:rPr lang="el-GR" b="0" i="1" dirty="0">
                <a:solidFill>
                  <a:srgbClr val="000000"/>
                </a:solidFill>
                <a:effectLst/>
              </a:rPr>
              <a:t> </a:t>
            </a:r>
            <a:r>
              <a:rPr lang="el-GR" b="0" i="1" dirty="0" err="1">
                <a:solidFill>
                  <a:srgbClr val="000000"/>
                </a:solidFill>
                <a:effectLst/>
              </a:rPr>
              <a:t>ὅτι</a:t>
            </a:r>
            <a:r>
              <a:rPr lang="el-GR" b="0" i="1" dirty="0">
                <a:solidFill>
                  <a:srgbClr val="000000"/>
                </a:solidFill>
                <a:effectLst/>
              </a:rPr>
              <a:t> </a:t>
            </a:r>
            <a:r>
              <a:rPr lang="el-GR" b="0" i="1" dirty="0" err="1">
                <a:solidFill>
                  <a:srgbClr val="000000"/>
                </a:solidFill>
                <a:effectLst/>
              </a:rPr>
              <a:t>οὗτοι</a:t>
            </a:r>
            <a:r>
              <a:rPr lang="el-GR" b="0" i="1" dirty="0">
                <a:solidFill>
                  <a:srgbClr val="000000"/>
                </a:solidFill>
                <a:effectLst/>
              </a:rPr>
              <a:t> </a:t>
            </a:r>
            <a:r>
              <a:rPr lang="el-GR" b="0" i="1" dirty="0" err="1">
                <a:solidFill>
                  <a:srgbClr val="000000"/>
                </a:solidFill>
                <a:effectLst/>
              </a:rPr>
              <a:t>ὀφειλέται</a:t>
            </a:r>
            <a:r>
              <a:rPr lang="el-GR" b="0" i="1" dirty="0">
                <a:solidFill>
                  <a:srgbClr val="000000"/>
                </a:solidFill>
                <a:effectLst/>
              </a:rPr>
              <a:t> </a:t>
            </a:r>
            <a:r>
              <a:rPr lang="el-GR" b="0" i="1" dirty="0" err="1">
                <a:solidFill>
                  <a:srgbClr val="000000"/>
                </a:solidFill>
                <a:effectLst/>
              </a:rPr>
              <a:t>ἐγένοντο</a:t>
            </a:r>
            <a:r>
              <a:rPr lang="el-GR" b="0" i="1" dirty="0">
                <a:solidFill>
                  <a:srgbClr val="000000"/>
                </a:solidFill>
                <a:effectLst/>
              </a:rPr>
              <a:t> </a:t>
            </a:r>
            <a:r>
              <a:rPr lang="el-GR" b="0" i="1" dirty="0" err="1">
                <a:solidFill>
                  <a:srgbClr val="000000"/>
                </a:solidFill>
                <a:effectLst/>
              </a:rPr>
              <a:t>παρὰ</a:t>
            </a:r>
            <a:r>
              <a:rPr lang="el-GR" b="0" i="1" dirty="0">
                <a:solidFill>
                  <a:srgbClr val="000000"/>
                </a:solidFill>
                <a:effectLst/>
              </a:rPr>
              <a:t> </a:t>
            </a:r>
            <a:r>
              <a:rPr lang="el-GR" b="0" i="1" dirty="0" err="1">
                <a:solidFill>
                  <a:srgbClr val="000000"/>
                </a:solidFill>
                <a:effectLst/>
              </a:rPr>
              <a:t>πάντας</a:t>
            </a:r>
            <a:r>
              <a:rPr lang="el-GR" b="0" i="1" dirty="0">
                <a:solidFill>
                  <a:srgbClr val="000000"/>
                </a:solidFill>
                <a:effectLst/>
              </a:rPr>
              <a:t> </a:t>
            </a:r>
            <a:r>
              <a:rPr lang="el-GR" b="0" i="1" dirty="0" err="1">
                <a:solidFill>
                  <a:srgbClr val="000000"/>
                </a:solidFill>
                <a:effectLst/>
              </a:rPr>
              <a:t>τοὺς</a:t>
            </a:r>
            <a:r>
              <a:rPr lang="el-GR" b="0" i="1" dirty="0">
                <a:solidFill>
                  <a:srgbClr val="000000"/>
                </a:solidFill>
                <a:effectLst/>
              </a:rPr>
              <a:t> </a:t>
            </a:r>
            <a:r>
              <a:rPr lang="el-GR" b="0" i="1" dirty="0" err="1">
                <a:solidFill>
                  <a:srgbClr val="000000"/>
                </a:solidFill>
                <a:effectLst/>
              </a:rPr>
              <a:t>ἀνθρώπους</a:t>
            </a:r>
            <a:r>
              <a:rPr lang="el-GR" b="0" i="1" dirty="0">
                <a:solidFill>
                  <a:srgbClr val="000000"/>
                </a:solidFill>
                <a:effectLst/>
              </a:rPr>
              <a:t> </a:t>
            </a:r>
            <a:r>
              <a:rPr lang="el-GR" b="0" i="1" dirty="0" err="1">
                <a:solidFill>
                  <a:srgbClr val="000000"/>
                </a:solidFill>
                <a:effectLst/>
              </a:rPr>
              <a:t>τοὺς</a:t>
            </a:r>
            <a:r>
              <a:rPr lang="el-GR" b="0" i="1" dirty="0">
                <a:solidFill>
                  <a:srgbClr val="000000"/>
                </a:solidFill>
                <a:effectLst/>
              </a:rPr>
              <a:t> </a:t>
            </a:r>
            <a:r>
              <a:rPr lang="el-GR" b="0" i="1" dirty="0" err="1">
                <a:solidFill>
                  <a:srgbClr val="000000"/>
                </a:solidFill>
                <a:effectLst/>
              </a:rPr>
              <a:t>κατοικοῦντας</a:t>
            </a:r>
            <a:r>
              <a:rPr lang="el-GR" b="0" i="1" dirty="0">
                <a:solidFill>
                  <a:srgbClr val="000000"/>
                </a:solidFill>
                <a:effectLst/>
              </a:rPr>
              <a:t> </a:t>
            </a:r>
            <a:r>
              <a:rPr lang="el-GR" b="0" i="1" dirty="0" err="1">
                <a:solidFill>
                  <a:srgbClr val="000000"/>
                </a:solidFill>
                <a:effectLst/>
              </a:rPr>
              <a:t>ἐν</a:t>
            </a:r>
            <a:r>
              <a:rPr lang="el-GR" b="0" i="1" dirty="0">
                <a:solidFill>
                  <a:srgbClr val="000000"/>
                </a:solidFill>
                <a:effectLst/>
              </a:rPr>
              <a:t> ῾</a:t>
            </a:r>
            <a:r>
              <a:rPr lang="el-GR" b="0" i="1" dirty="0" err="1">
                <a:solidFill>
                  <a:srgbClr val="000000"/>
                </a:solidFill>
                <a:effectLst/>
              </a:rPr>
              <a:t>Ιερουσαλήμ</a:t>
            </a:r>
            <a:r>
              <a:rPr lang="el-GR" b="0" i="1" dirty="0">
                <a:solidFill>
                  <a:srgbClr val="000000"/>
                </a:solidFill>
                <a:effectLst/>
              </a:rPr>
              <a:t>; </a:t>
            </a:r>
            <a:r>
              <a:rPr lang="el-GR" b="0" i="1" dirty="0" err="1">
                <a:solidFill>
                  <a:srgbClr val="000000"/>
                </a:solidFill>
                <a:effectLst/>
              </a:rPr>
              <a:t>οὐχί</a:t>
            </a:r>
            <a:r>
              <a:rPr lang="el-GR" b="0" i="1" dirty="0">
                <a:solidFill>
                  <a:srgbClr val="000000"/>
                </a:solidFill>
                <a:effectLst/>
              </a:rPr>
              <a:t>, </a:t>
            </a:r>
            <a:r>
              <a:rPr lang="el-GR" b="0" i="1" dirty="0" err="1">
                <a:solidFill>
                  <a:srgbClr val="000000"/>
                </a:solidFill>
                <a:effectLst/>
              </a:rPr>
              <a:t>λέγω</a:t>
            </a:r>
            <a:r>
              <a:rPr lang="el-GR" b="0" i="1" dirty="0">
                <a:solidFill>
                  <a:srgbClr val="000000"/>
                </a:solidFill>
                <a:effectLst/>
              </a:rPr>
              <a:t> </a:t>
            </a:r>
            <a:r>
              <a:rPr lang="el-GR" b="0" i="1" dirty="0" err="1">
                <a:solidFill>
                  <a:srgbClr val="000000"/>
                </a:solidFill>
                <a:effectLst/>
              </a:rPr>
              <a:t>ὑμῖν</a:t>
            </a:r>
            <a:r>
              <a:rPr lang="el-GR" b="0" i="1" dirty="0">
                <a:solidFill>
                  <a:srgbClr val="000000"/>
                </a:solidFill>
                <a:effectLst/>
              </a:rPr>
              <a:t>, </a:t>
            </a:r>
            <a:r>
              <a:rPr lang="el-GR" b="0" i="1" dirty="0" err="1">
                <a:solidFill>
                  <a:srgbClr val="000000"/>
                </a:solidFill>
                <a:effectLst/>
              </a:rPr>
              <a:t>ἀλλ</a:t>
            </a:r>
            <a:r>
              <a:rPr lang="el-GR" b="0" i="1" dirty="0">
                <a:solidFill>
                  <a:srgbClr val="000000"/>
                </a:solidFill>
                <a:effectLst/>
              </a:rPr>
              <a:t>᾿ </a:t>
            </a:r>
            <a:r>
              <a:rPr lang="el-GR" b="0" i="1" dirty="0" err="1">
                <a:solidFill>
                  <a:srgbClr val="000000"/>
                </a:solidFill>
                <a:effectLst/>
              </a:rPr>
              <a:t>ἐὰν</a:t>
            </a:r>
            <a:r>
              <a:rPr lang="el-GR" b="0" i="1" dirty="0">
                <a:solidFill>
                  <a:srgbClr val="000000"/>
                </a:solidFill>
                <a:effectLst/>
              </a:rPr>
              <a:t> </a:t>
            </a:r>
            <a:r>
              <a:rPr lang="el-GR" b="0" i="1" dirty="0" err="1">
                <a:solidFill>
                  <a:srgbClr val="000000"/>
                </a:solidFill>
                <a:effectLst/>
              </a:rPr>
              <a:t>μὴ</a:t>
            </a:r>
            <a:r>
              <a:rPr lang="el-GR" b="0" i="1" dirty="0">
                <a:solidFill>
                  <a:srgbClr val="000000"/>
                </a:solidFill>
                <a:effectLst/>
              </a:rPr>
              <a:t> </a:t>
            </a:r>
            <a:r>
              <a:rPr lang="el-GR" b="0" i="1" dirty="0" err="1">
                <a:solidFill>
                  <a:srgbClr val="000000"/>
                </a:solidFill>
                <a:effectLst/>
              </a:rPr>
              <a:t>μετανοήσητε</a:t>
            </a:r>
            <a:r>
              <a:rPr lang="el-GR" b="0" i="1" dirty="0">
                <a:solidFill>
                  <a:srgbClr val="000000"/>
                </a:solidFill>
                <a:effectLst/>
              </a:rPr>
              <a:t>, </a:t>
            </a:r>
            <a:r>
              <a:rPr lang="el-GR" b="0" i="1" dirty="0" err="1">
                <a:solidFill>
                  <a:srgbClr val="000000"/>
                </a:solidFill>
                <a:effectLst/>
              </a:rPr>
              <a:t>πάντες</a:t>
            </a:r>
            <a:r>
              <a:rPr lang="el-GR" b="0" i="1" dirty="0">
                <a:solidFill>
                  <a:srgbClr val="000000"/>
                </a:solidFill>
                <a:effectLst/>
              </a:rPr>
              <a:t> </a:t>
            </a:r>
            <a:r>
              <a:rPr lang="el-GR" b="0" i="1" dirty="0" err="1">
                <a:solidFill>
                  <a:srgbClr val="000000"/>
                </a:solidFill>
                <a:effectLst/>
              </a:rPr>
              <a:t>ὁμοίως</a:t>
            </a:r>
            <a:r>
              <a:rPr lang="el-GR" b="0" i="1" dirty="0">
                <a:solidFill>
                  <a:srgbClr val="000000"/>
                </a:solidFill>
                <a:effectLst/>
              </a:rPr>
              <a:t> </a:t>
            </a:r>
            <a:r>
              <a:rPr lang="el-GR" b="0" i="1" dirty="0" err="1">
                <a:solidFill>
                  <a:srgbClr val="000000"/>
                </a:solidFill>
                <a:effectLst/>
              </a:rPr>
              <a:t>ἀπολεῖσθε</a:t>
            </a:r>
            <a:r>
              <a:rPr lang="el-GR" i="1" dirty="0">
                <a:solidFill>
                  <a:srgbClr val="000000"/>
                </a:solidFill>
              </a:rPr>
              <a:t>».</a:t>
            </a:r>
            <a:endParaRPr lang="el-GR" dirty="0"/>
          </a:p>
          <a:p>
            <a:endParaRPr lang="el-GR" dirty="0"/>
          </a:p>
        </p:txBody>
      </p:sp>
    </p:spTree>
    <p:extLst>
      <p:ext uri="{BB962C8B-B14F-4D97-AF65-F5344CB8AC3E}">
        <p14:creationId xmlns:p14="http://schemas.microsoft.com/office/powerpoint/2010/main" val="262656236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4B9D681-FF86-0CB5-0FF6-969EE38B2D28}"/>
              </a:ext>
            </a:extLst>
          </p:cNvPr>
          <p:cNvSpPr>
            <a:spLocks noGrp="1"/>
          </p:cNvSpPr>
          <p:nvPr>
            <p:ph type="title"/>
          </p:nvPr>
        </p:nvSpPr>
        <p:spPr>
          <a:xfrm>
            <a:off x="838200" y="18256"/>
            <a:ext cx="10515600" cy="751290"/>
          </a:xfrm>
        </p:spPr>
        <p:txBody>
          <a:bodyPr/>
          <a:lstStyle/>
          <a:p>
            <a:pPr algn="ctr"/>
            <a:r>
              <a:rPr lang="el-GR" dirty="0"/>
              <a:t>ΙΣΤΟΡΙΑ, ΦΥΣΙΟΓΝΩΣΙΑ ΚΑΙ ΨΥΧΟΛΟΓΙΑ</a:t>
            </a:r>
          </a:p>
        </p:txBody>
      </p:sp>
      <p:sp>
        <p:nvSpPr>
          <p:cNvPr id="3" name="Θέση περιεχομένου 2">
            <a:extLst>
              <a:ext uri="{FF2B5EF4-FFF2-40B4-BE49-F238E27FC236}">
                <a16:creationId xmlns:a16="http://schemas.microsoft.com/office/drawing/2014/main" id="{0D99CD19-4DFF-361C-FCB6-13335EE0B89E}"/>
              </a:ext>
            </a:extLst>
          </p:cNvPr>
          <p:cNvSpPr>
            <a:spLocks noGrp="1"/>
          </p:cNvSpPr>
          <p:nvPr>
            <p:ph idx="1"/>
          </p:nvPr>
        </p:nvSpPr>
        <p:spPr>
          <a:xfrm>
            <a:off x="0" y="684888"/>
            <a:ext cx="12192000" cy="6173111"/>
          </a:xfrm>
        </p:spPr>
        <p:txBody>
          <a:bodyPr>
            <a:normAutofit fontScale="92500" lnSpcReduction="20000"/>
          </a:bodyPr>
          <a:lstStyle/>
          <a:p>
            <a:r>
              <a:rPr lang="el-GR" dirty="0"/>
              <a:t>Και το σημερινό κήρυγμα μπορεί να αντλεί θέματα από την ιστορία όχι μόνο της Εκκλησίας αλλά και τη γενική ιστορία του κόσμου. Το ίδιο ισχύει και για θέματα που αναφέρονται στη μελέτη της φύσης, των επιστημονικών επιτευγμάτων του ανθρώπου, στην ψυχολογία και ανθρωπογνωσία. Είναι θέματα που δημιουργούν μία ευχάριστη εναλλαγή και ποικιλία στο θεματολόγιο του κηρύγματος. Και αυτή η εναλλαγή μπορεί να γίνει είτε περιπτωσιακά κατά τη διάρκεια αναπτύξεως ενός σχετικού θέματος, είτε σε ανεξάρτητες ειδικές ομιλίες. </a:t>
            </a:r>
          </a:p>
          <a:p>
            <a:r>
              <a:rPr lang="el-GR" dirty="0"/>
              <a:t>Ο σκοπός της αναπτύξεως των θεμάτων αυτών είναι να δουν οι πιστοί μέσω της δημιουργίας ή της ιστορίας την ενέργεια και τη σοφία του δημιουργού και </a:t>
            </a:r>
            <a:r>
              <a:rPr lang="el-GR" dirty="0" err="1"/>
              <a:t>προνοητή</a:t>
            </a:r>
            <a:r>
              <a:rPr lang="el-GR" dirty="0"/>
              <a:t> Θεού, να διαπιστώσουν τις ενέργειές Του για τη σωτηρία του κόσμου και να διδαχθούν από τα σφάλματα ή τις επιτυχίες του παρελθόντος. </a:t>
            </a:r>
          </a:p>
          <a:p>
            <a:r>
              <a:rPr lang="el-GR" dirty="0"/>
              <a:t>Παράλληλα και γεγονότα που συμβαίνουν σήμερα ή φυσικά φαινόμενα, θεομηνίες, σεισμοί, καταστροφές ή κατακτήσεις του ανθρώπινου πνεύματος δεν πρέπει να αφήνουν ασυγκίνητο το κήρυγμα του θείου λόγου. Δίνουν κατάλληλες αφορμές για ανάπτυξη θεμάτων που αφορούν στην παραμυθία του λαού, στην ηθική αφύπνισή του, στη μετάνοια και επιστροφή στον Θεό και γενικά στην παρουσίαση των χριστιανικών θέσεων στα διάφορα πνευματικά προβλήματα που ανακύπτουν από αυτά. Ιδιαίτερη προσοχή χρειάζεται ο χειρισμός του δύσκολου θεολογικού προβλήματος της θεοδικίας. Η επιπόλαιη αντιμετώπισή του κάνει όχι σπάνια το κήρυγμα απάνθρωπο και </a:t>
            </a:r>
            <a:r>
              <a:rPr lang="el-GR" dirty="0" err="1"/>
              <a:t>αντιευαγγελικό</a:t>
            </a:r>
            <a:r>
              <a:rPr lang="el-GR" dirty="0"/>
              <a:t>.  </a:t>
            </a:r>
          </a:p>
        </p:txBody>
      </p:sp>
    </p:spTree>
    <p:extLst>
      <p:ext uri="{BB962C8B-B14F-4D97-AF65-F5344CB8AC3E}">
        <p14:creationId xmlns:p14="http://schemas.microsoft.com/office/powerpoint/2010/main" val="27844239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66ECAD4-EE5B-FAE5-0863-BB6E5468F593}"/>
              </a:ext>
            </a:extLst>
          </p:cNvPr>
          <p:cNvSpPr>
            <a:spLocks noGrp="1"/>
          </p:cNvSpPr>
          <p:nvPr>
            <p:ph type="title"/>
          </p:nvPr>
        </p:nvSpPr>
        <p:spPr>
          <a:xfrm>
            <a:off x="838200" y="18256"/>
            <a:ext cx="10515600" cy="543719"/>
          </a:xfrm>
        </p:spPr>
        <p:txBody>
          <a:bodyPr>
            <a:normAutofit fontScale="90000"/>
          </a:bodyPr>
          <a:lstStyle/>
          <a:p>
            <a:pPr algn="ctr"/>
            <a:r>
              <a:rPr lang="el-GR" dirty="0"/>
              <a:t>ΑΓΙΑ ΓΡΑΦΗ</a:t>
            </a:r>
          </a:p>
        </p:txBody>
      </p:sp>
      <p:sp>
        <p:nvSpPr>
          <p:cNvPr id="3" name="Θέση περιεχομένου 2">
            <a:extLst>
              <a:ext uri="{FF2B5EF4-FFF2-40B4-BE49-F238E27FC236}">
                <a16:creationId xmlns:a16="http://schemas.microsoft.com/office/drawing/2014/main" id="{3F951E21-D3E9-1B60-DFE0-76D0886C1B0F}"/>
              </a:ext>
            </a:extLst>
          </p:cNvPr>
          <p:cNvSpPr>
            <a:spLocks noGrp="1"/>
          </p:cNvSpPr>
          <p:nvPr>
            <p:ph idx="1"/>
          </p:nvPr>
        </p:nvSpPr>
        <p:spPr>
          <a:xfrm>
            <a:off x="0" y="561975"/>
            <a:ext cx="12192000" cy="6277769"/>
          </a:xfrm>
        </p:spPr>
        <p:txBody>
          <a:bodyPr>
            <a:normAutofit fontScale="92500" lnSpcReduction="20000"/>
          </a:bodyPr>
          <a:lstStyle/>
          <a:p>
            <a:r>
              <a:rPr lang="el-GR" dirty="0"/>
              <a:t>Η ελευθερία όμως αυτή ήταν επόμενο μέσα στα πλαίσια της αναπτυσσόμενης δημόσιας λατρείας να καταλήξει σε σύστημα προκαθορισμένων περικοπών, που ανάλογα με τις τοπικές παραδόσεις προσδιορίζουν τον τόπο και τον χρόνο αναγνώσεως των Γραφών. Γενικά επιζητείται η ανάγνωση ολόκληρης της Γραφής κατά τις λειτουργικές συνάξεις, και γι’ αυτό τον λόγο διαβάζονται περικοπές από όλες τις κατηγορίες των βιβλίων της Παλαιάς και Καινής Διαθήκης. </a:t>
            </a:r>
          </a:p>
          <a:p>
            <a:r>
              <a:rPr lang="el-GR" dirty="0"/>
              <a:t>Στη </a:t>
            </a:r>
            <a:r>
              <a:rPr lang="el-GR" b="1" dirty="0"/>
              <a:t>Συρία</a:t>
            </a:r>
            <a:r>
              <a:rPr lang="el-GR" dirty="0"/>
              <a:t> οι περικοπές είναι </a:t>
            </a:r>
          </a:p>
          <a:p>
            <a:pPr lvl="1">
              <a:buFont typeface="Wingdings" panose="05000000000000000000" pitchFamily="2" charset="2"/>
              <a:buChar char="v"/>
            </a:pPr>
            <a:r>
              <a:rPr lang="el-GR" dirty="0"/>
              <a:t>πέντε: Νόμος, Προφήτες, Πράξεις, Επιστολές, Ευαγγέλιο ή </a:t>
            </a:r>
          </a:p>
          <a:p>
            <a:pPr lvl="1">
              <a:buFont typeface="Wingdings" panose="05000000000000000000" pitchFamily="2" charset="2"/>
              <a:buChar char="v"/>
            </a:pPr>
            <a:r>
              <a:rPr lang="el-GR" dirty="0"/>
              <a:t>τέσσερεις: Νόμος, Προφήτες, Επιστολές, Ευαγγέλιο. Τέσσερεις είναι και στην </a:t>
            </a:r>
            <a:r>
              <a:rPr lang="el-GR" b="1" dirty="0"/>
              <a:t>Αίγυπτο</a:t>
            </a:r>
            <a:r>
              <a:rPr lang="el-GR" dirty="0"/>
              <a:t>. </a:t>
            </a:r>
          </a:p>
          <a:p>
            <a:r>
              <a:rPr lang="el-GR" dirty="0"/>
              <a:t>Στους </a:t>
            </a:r>
            <a:r>
              <a:rPr lang="el-GR" b="1" dirty="0"/>
              <a:t>δυτικούς λειτουργικούς τύπους</a:t>
            </a:r>
            <a:r>
              <a:rPr lang="el-GR" dirty="0"/>
              <a:t>, στον </a:t>
            </a:r>
            <a:r>
              <a:rPr lang="el-GR" b="1" dirty="0"/>
              <a:t>βυζαντινό</a:t>
            </a:r>
            <a:r>
              <a:rPr lang="el-GR" dirty="0"/>
              <a:t> και στον </a:t>
            </a:r>
            <a:r>
              <a:rPr lang="el-GR" b="1" dirty="0"/>
              <a:t>αρμενικό </a:t>
            </a:r>
            <a:r>
              <a:rPr lang="el-GR" dirty="0"/>
              <a:t>τα αναγνώσματα είναι τρία: Παλαιά Διαθήκη, Απόστολος, Ευαγγέλιο. </a:t>
            </a:r>
          </a:p>
          <a:p>
            <a:r>
              <a:rPr lang="el-GR" dirty="0"/>
              <a:t>Στους </a:t>
            </a:r>
            <a:r>
              <a:rPr lang="el-GR" b="1" dirty="0"/>
              <a:t>μεταγενέστερους τύπους </a:t>
            </a:r>
            <a:r>
              <a:rPr lang="el-GR" dirty="0"/>
              <a:t>ο αριθμός των αναγνωσμάτων ελαττώνεται και στους περισσότερους λειτουργικούς τύπους μένει μόνο </a:t>
            </a:r>
            <a:r>
              <a:rPr lang="el-GR" u="sng" dirty="0"/>
              <a:t>αποστολικό</a:t>
            </a:r>
            <a:r>
              <a:rPr lang="el-GR" dirty="0"/>
              <a:t> και </a:t>
            </a:r>
            <a:r>
              <a:rPr lang="el-GR" u="sng" dirty="0"/>
              <a:t>ευαγγελικό</a:t>
            </a:r>
            <a:r>
              <a:rPr lang="el-GR" dirty="0"/>
              <a:t> ανάγνωσμα.</a:t>
            </a:r>
          </a:p>
          <a:p>
            <a:r>
              <a:rPr lang="el-GR" dirty="0"/>
              <a:t>Χαρακτηριστικό είναι ότι στον </a:t>
            </a:r>
            <a:r>
              <a:rPr lang="el-GR" b="1" dirty="0"/>
              <a:t>κοπτικό</a:t>
            </a:r>
            <a:r>
              <a:rPr lang="el-GR" dirty="0"/>
              <a:t> και στον </a:t>
            </a:r>
            <a:r>
              <a:rPr lang="el-GR" b="1" dirty="0"/>
              <a:t>αιθιοπικό λειτουργικό τύπο </a:t>
            </a:r>
            <a:r>
              <a:rPr lang="el-GR" dirty="0"/>
              <a:t>έμειναν τέσσερα τα αναγνώσματα, αλλά όλα εκλέγονται από την Καινή Διαθήκη: Επιστολές Παύλου, Καθολικές Επιστολές, Πράξεις, Ευαγγέλιο.</a:t>
            </a:r>
          </a:p>
          <a:p>
            <a:r>
              <a:rPr lang="el-GR" dirty="0"/>
              <a:t>Η γενική </a:t>
            </a:r>
            <a:r>
              <a:rPr lang="el-GR" b="1" dirty="0"/>
              <a:t>τάση παραγκωνισμού της Παλαιάς Διαθήκης </a:t>
            </a:r>
            <a:r>
              <a:rPr lang="el-GR" dirty="0"/>
              <a:t>δεν έμεινε χωρίς συνέπειες στο μεταγενέστερο κήρυγμα.   </a:t>
            </a:r>
          </a:p>
        </p:txBody>
      </p:sp>
    </p:spTree>
    <p:extLst>
      <p:ext uri="{BB962C8B-B14F-4D97-AF65-F5344CB8AC3E}">
        <p14:creationId xmlns:p14="http://schemas.microsoft.com/office/powerpoint/2010/main" val="275427641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450A3E0-DBC5-9908-A7E3-A710A08A58F7}"/>
              </a:ext>
            </a:extLst>
          </p:cNvPr>
          <p:cNvSpPr>
            <a:spLocks noGrp="1"/>
          </p:cNvSpPr>
          <p:nvPr>
            <p:ph type="title"/>
          </p:nvPr>
        </p:nvSpPr>
        <p:spPr>
          <a:xfrm>
            <a:off x="838200" y="18256"/>
            <a:ext cx="10515600" cy="576098"/>
          </a:xfrm>
        </p:spPr>
        <p:txBody>
          <a:bodyPr>
            <a:normAutofit fontScale="90000"/>
          </a:bodyPr>
          <a:lstStyle/>
          <a:p>
            <a:pPr algn="ctr"/>
            <a:r>
              <a:rPr lang="el-GR" dirty="0"/>
              <a:t>ΚΥΡΙΑΚΟΔΡΟΜΙΑ-ΕΟΡΤΟΔΡΟΜΙΑ</a:t>
            </a:r>
          </a:p>
        </p:txBody>
      </p:sp>
      <p:sp>
        <p:nvSpPr>
          <p:cNvPr id="3" name="Θέση περιεχομένου 2">
            <a:extLst>
              <a:ext uri="{FF2B5EF4-FFF2-40B4-BE49-F238E27FC236}">
                <a16:creationId xmlns:a16="http://schemas.microsoft.com/office/drawing/2014/main" id="{41705997-494C-E96E-1727-58859E915BA2}"/>
              </a:ext>
            </a:extLst>
          </p:cNvPr>
          <p:cNvSpPr>
            <a:spLocks noGrp="1"/>
          </p:cNvSpPr>
          <p:nvPr>
            <p:ph idx="1"/>
          </p:nvPr>
        </p:nvSpPr>
        <p:spPr>
          <a:xfrm>
            <a:off x="0" y="594354"/>
            <a:ext cx="12192000" cy="6245390"/>
          </a:xfrm>
        </p:spPr>
        <p:txBody>
          <a:bodyPr>
            <a:normAutofit fontScale="92500" lnSpcReduction="20000"/>
          </a:bodyPr>
          <a:lstStyle/>
          <a:p>
            <a:r>
              <a:rPr lang="el-GR" dirty="0"/>
              <a:t>Η παγίωση των περικοπών των αγιογραφικών αναγνωσμάτων των Κυριακών είχε άμεσες επιπτώσεις στην ανάπτυξη του κηρύγματος. Το κήρυγμα προσανατολίζεται προς τις περικοπές των Κυριακών, και κυρίως των ευαγγελικών, και προς καθορισμένα θέματα γιορτών.</a:t>
            </a:r>
          </a:p>
          <a:p>
            <a:r>
              <a:rPr lang="el-GR" dirty="0"/>
              <a:t>Έτσι, σιγά σιγά καταρτίστηκαν σειρές ομιλιών για τις Κυριακές, τα «</a:t>
            </a:r>
            <a:r>
              <a:rPr lang="el-GR" i="1" dirty="0"/>
              <a:t>Κυριακοδρόμια</a:t>
            </a:r>
            <a:r>
              <a:rPr lang="el-GR" dirty="0"/>
              <a:t>», και για τις εορτές, τα «</a:t>
            </a:r>
            <a:r>
              <a:rPr lang="el-GR" i="1" dirty="0" err="1"/>
              <a:t>Εορτοδρόμια</a:t>
            </a:r>
            <a:r>
              <a:rPr lang="el-GR" dirty="0"/>
              <a:t>».  Ήδη από τον 5</a:t>
            </a:r>
            <a:r>
              <a:rPr lang="el-GR" baseline="30000" dirty="0"/>
              <a:t>ο</a:t>
            </a:r>
            <a:r>
              <a:rPr lang="el-GR" dirty="0"/>
              <a:t> αιώνα βρίσκουμε τις πρώτες αρχές των Κυριακοδρομίων, που γίνονται συχνότερα από τον 11</a:t>
            </a:r>
            <a:r>
              <a:rPr lang="el-GR" baseline="30000" dirty="0"/>
              <a:t>ο</a:t>
            </a:r>
            <a:r>
              <a:rPr lang="el-GR" dirty="0"/>
              <a:t> αιώνα και μετά (Ιωάννης </a:t>
            </a:r>
            <a:r>
              <a:rPr lang="el-GR" dirty="0" err="1"/>
              <a:t>Ξιφιλίνος</a:t>
            </a:r>
            <a:r>
              <a:rPr lang="el-GR" dirty="0"/>
              <a:t>, Θεοφάνης </a:t>
            </a:r>
            <a:r>
              <a:rPr lang="el-GR" dirty="0" err="1"/>
              <a:t>Κεραμεύς</a:t>
            </a:r>
            <a:r>
              <a:rPr lang="el-GR" dirty="0"/>
              <a:t> επίσκοπος </a:t>
            </a:r>
            <a:r>
              <a:rPr lang="el-GR" dirty="0" err="1"/>
              <a:t>Μαυρομενίου</a:t>
            </a:r>
            <a:r>
              <a:rPr lang="el-GR" dirty="0"/>
              <a:t>, Γρηγόριος Παλαμάς κ.ά.). Σειρές λόγων για τις εορτές συναντούμε από τον 7</a:t>
            </a:r>
            <a:r>
              <a:rPr lang="el-GR" baseline="30000" dirty="0"/>
              <a:t>ο</a:t>
            </a:r>
            <a:r>
              <a:rPr lang="el-GR" dirty="0"/>
              <a:t> αιώνα και μετά (Ανδρέας Κρήτης, Γερμανός Κωνσταντινουπόλεως, Γεώργιος </a:t>
            </a:r>
            <a:r>
              <a:rPr lang="el-GR" dirty="0" err="1"/>
              <a:t>Νικομηδείας</a:t>
            </a:r>
            <a:r>
              <a:rPr lang="el-GR" dirty="0"/>
              <a:t> κ.ά.). </a:t>
            </a:r>
          </a:p>
          <a:p>
            <a:r>
              <a:rPr lang="el-GR" dirty="0"/>
              <a:t>Χαρακτηριστικά γνωρίσματα των λόγων αυτών είναι: </a:t>
            </a:r>
          </a:p>
          <a:p>
            <a:pPr lvl="1">
              <a:buFont typeface="Wingdings" panose="05000000000000000000" pitchFamily="2" charset="2"/>
              <a:buChar char="v"/>
            </a:pPr>
            <a:r>
              <a:rPr lang="el-GR" dirty="0"/>
              <a:t>η εξάρτηση από παλιότερους Πατέρες και κυρίως από τα ερμηνευτικά υπομνήματα του Ιωάννου του Χρυσοστόμου και </a:t>
            </a:r>
          </a:p>
          <a:p>
            <a:pPr lvl="1">
              <a:buFont typeface="Wingdings" panose="05000000000000000000" pitchFamily="2" charset="2"/>
              <a:buChar char="v"/>
            </a:pPr>
            <a:r>
              <a:rPr lang="el-GR" dirty="0"/>
              <a:t>η επικράτηση του ρητορικού στοιχείου, ιδίως στους εορταστικούς λόγους. </a:t>
            </a:r>
          </a:p>
          <a:p>
            <a:r>
              <a:rPr lang="el-GR" dirty="0"/>
              <a:t>Κατά την εποχή της Τουρκοκρατίας το είδος αυτό συνεχίζεται, με κύριους εκπροσώπους τον Νικηφόρο Θεοτόκη και τον Ηλία </a:t>
            </a:r>
            <a:r>
              <a:rPr lang="el-GR" dirty="0" err="1"/>
              <a:t>Μηνιάτη</a:t>
            </a:r>
            <a:r>
              <a:rPr lang="el-GR" dirty="0"/>
              <a:t>. Πάλι κυριαρχεί: </a:t>
            </a:r>
          </a:p>
          <a:p>
            <a:pPr lvl="1">
              <a:buFont typeface="Wingdings" panose="05000000000000000000" pitchFamily="2" charset="2"/>
              <a:buChar char="v"/>
            </a:pPr>
            <a:r>
              <a:rPr lang="el-GR" dirty="0"/>
              <a:t>η ερμηνευτική παράδοση του Χρυσοστόμου, αλλά και </a:t>
            </a:r>
          </a:p>
          <a:p>
            <a:pPr lvl="1">
              <a:buFont typeface="Wingdings" panose="05000000000000000000" pitchFamily="2" charset="2"/>
              <a:buChar char="v"/>
            </a:pPr>
            <a:r>
              <a:rPr lang="el-GR" dirty="0"/>
              <a:t>ιδέες του ιταλικού ανθρωπισμού, του γαλλικού διαφωτισμού και του αγγλικού πρώιμου ωφελιμισμού, με τάση εκσυγχρονισμού του κηρύγματος, ιδίως στο είδος του λόγου. </a:t>
            </a:r>
          </a:p>
        </p:txBody>
      </p:sp>
    </p:spTree>
    <p:extLst>
      <p:ext uri="{BB962C8B-B14F-4D97-AF65-F5344CB8AC3E}">
        <p14:creationId xmlns:p14="http://schemas.microsoft.com/office/powerpoint/2010/main" val="161021582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C1F7727-CBAB-BC27-4D54-2D4D68C5D089}"/>
              </a:ext>
            </a:extLst>
          </p:cNvPr>
          <p:cNvSpPr>
            <a:spLocks noGrp="1"/>
          </p:cNvSpPr>
          <p:nvPr>
            <p:ph type="title"/>
          </p:nvPr>
        </p:nvSpPr>
        <p:spPr>
          <a:xfrm>
            <a:off x="838200" y="0"/>
            <a:ext cx="10515600" cy="681037"/>
          </a:xfrm>
        </p:spPr>
        <p:txBody>
          <a:bodyPr>
            <a:normAutofit fontScale="90000"/>
          </a:bodyPr>
          <a:lstStyle/>
          <a:p>
            <a:pPr algn="ctr"/>
            <a:r>
              <a:rPr lang="el-GR" dirty="0"/>
              <a:t>ΚΥΡΙΑΚΟΔΡΟΜΙΑ-ΕΟΡΤΟΔΡΟΜΙΑ</a:t>
            </a:r>
          </a:p>
        </p:txBody>
      </p:sp>
      <p:sp>
        <p:nvSpPr>
          <p:cNvPr id="3" name="Θέση περιεχομένου 2">
            <a:extLst>
              <a:ext uri="{FF2B5EF4-FFF2-40B4-BE49-F238E27FC236}">
                <a16:creationId xmlns:a16="http://schemas.microsoft.com/office/drawing/2014/main" id="{F496736C-6615-B61A-5B20-C5C2906A986F}"/>
              </a:ext>
            </a:extLst>
          </p:cNvPr>
          <p:cNvSpPr>
            <a:spLocks noGrp="1"/>
          </p:cNvSpPr>
          <p:nvPr>
            <p:ph idx="1"/>
          </p:nvPr>
        </p:nvSpPr>
        <p:spPr>
          <a:xfrm>
            <a:off x="0" y="681036"/>
            <a:ext cx="12192000" cy="6176963"/>
          </a:xfrm>
        </p:spPr>
        <p:txBody>
          <a:bodyPr>
            <a:normAutofit fontScale="85000" lnSpcReduction="20000"/>
          </a:bodyPr>
          <a:lstStyle/>
          <a:p>
            <a:r>
              <a:rPr lang="el-GR" dirty="0"/>
              <a:t>Από την απελευθέρωση και μετά οι εκδόσεις κάθε τύπου συλλογών ομιλιών πολλαπλασιάζονται. Πρόκειται για μία </a:t>
            </a:r>
            <a:r>
              <a:rPr lang="el-GR" b="1" dirty="0"/>
              <a:t>περίοδο ποσοτικής ακμής </a:t>
            </a:r>
            <a:r>
              <a:rPr lang="el-GR" dirty="0"/>
              <a:t>των Κυριακοδρομίων και </a:t>
            </a:r>
            <a:r>
              <a:rPr lang="el-GR" dirty="0" err="1"/>
              <a:t>Εορτοδρομίων</a:t>
            </a:r>
            <a:r>
              <a:rPr lang="el-GR" dirty="0"/>
              <a:t>. Στο κήρυγμα τώρα μπαίνουν, ανάλογα με τους προβληματισμούς της εποχής, στοιχεία απολογητικά, πολεμικά, </a:t>
            </a:r>
            <a:r>
              <a:rPr lang="el-GR" dirty="0" err="1"/>
              <a:t>εθνικοθρηκευτικά</a:t>
            </a:r>
            <a:r>
              <a:rPr lang="el-GR" dirty="0"/>
              <a:t>, κοινωνικά, ηθικοπλαστικά, </a:t>
            </a:r>
            <a:r>
              <a:rPr lang="el-GR" dirty="0" err="1"/>
              <a:t>αντιαιρετικά</a:t>
            </a:r>
            <a:r>
              <a:rPr lang="el-GR" dirty="0"/>
              <a:t>, λιγότερο όμως θεολογικά και βιβλικά. Κατά τη μεγάλη πλειοψηφία τους οι ομιλητικές αυτές συλλογές αντιγράφουν η μία την άλλη ή διασκευάζουν τις παλαιότερες.</a:t>
            </a:r>
          </a:p>
          <a:p>
            <a:r>
              <a:rPr lang="el-GR" dirty="0"/>
              <a:t>Τα Κυριακοδρόμια αυτά μαζί με τις αυτοτελώς δημοσιευμένες διάφορες ομιλίες αποτελούν πολύτιμες πηγές για την μελέτη της ιστορίας του κηρύγματος και για τη συλλογή πλήθους στοιχείων που αφορούν στην πνευματική τροφοδοσία του λαού στο παρελθόν, των τάσεων και των ρευμάτων κάθε εποχής και της στάθμης και της ποιότητας της </a:t>
            </a:r>
            <a:r>
              <a:rPr lang="el-GR" dirty="0" err="1"/>
              <a:t>κηρυκτικής</a:t>
            </a:r>
            <a:r>
              <a:rPr lang="el-GR" dirty="0"/>
              <a:t> διακονίας.</a:t>
            </a:r>
          </a:p>
          <a:p>
            <a:r>
              <a:rPr lang="el-GR" dirty="0"/>
              <a:t>Αρχικός σκοπός των παλαιών αυτών αλλά και των νεότερων ομιλητικών συλλογών δεν ήταν να χρησιμεύσουν ως βοήθημα στους ιεροκήρυκες. Προορίζονταν περισσότερο για κατ’ ιδίαν προσωπική μελέτη και ανάγνωση. </a:t>
            </a:r>
          </a:p>
          <a:p>
            <a:r>
              <a:rPr lang="el-GR" dirty="0"/>
              <a:t>Ωστόσο, τα Κυριακοδρόμια προβάλλονται και σαν βοήθημα. Το να χρησιμοποιούνται ως </a:t>
            </a:r>
            <a:r>
              <a:rPr lang="el-GR" b="1" dirty="0">
                <a:solidFill>
                  <a:srgbClr val="FF0000"/>
                </a:solidFill>
              </a:rPr>
              <a:t>έμμεσο βοήθημα</a:t>
            </a:r>
            <a:r>
              <a:rPr lang="el-GR" dirty="0"/>
              <a:t>, από τους αρχάριους κυρίως ιεροκήρυκες, είναι νόμιμο και επιβεβλημένο. Κάθε ομιλητής είναι φυσικό το να θέλει να γνωρίσει πώς οι παλαιότεροι δόκιμοι χειριστές του λόγου διεξήλθαν τα θέματά τους, τι διδάγματα επεσήμαναν, πώς τα ανέπτυξαν, τι ιδέες και τι παραδείγματα χρησιμοποίησαν. Από αυτό το σημείο όμως μέχρι το να αποβαίνουν άμεσες πηγές του κηρύγματος η απόσταση είναι μεγάλη. Και δυστυχώς αυτό παρατηρείται σε ευρεία κλίμακα στα έντυπα κηρύγματα, αλλά και σε ομιλίες που ακούγονται συχνά στους ναούς. Η μέθοδος αυτή οδηγεί σε μία απαράδεκτη τυποποίηση του κηρύγματος. Ο παραγκωνισμός των πηγών και η μετατροπή των βοηθημάτων σε πηγές είναι δείγμα </a:t>
            </a:r>
            <a:r>
              <a:rPr lang="el-GR"/>
              <a:t>θεολογικής στειρότητας</a:t>
            </a:r>
            <a:r>
              <a:rPr lang="el-GR" dirty="0"/>
              <a:t>. </a:t>
            </a:r>
          </a:p>
          <a:p>
            <a:endParaRPr lang="el-GR" dirty="0"/>
          </a:p>
        </p:txBody>
      </p:sp>
    </p:spTree>
    <p:extLst>
      <p:ext uri="{BB962C8B-B14F-4D97-AF65-F5344CB8AC3E}">
        <p14:creationId xmlns:p14="http://schemas.microsoft.com/office/powerpoint/2010/main" val="121262843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2D9AAAB-6874-9F88-529B-CB92B83D2429}"/>
              </a:ext>
            </a:extLst>
          </p:cNvPr>
          <p:cNvSpPr>
            <a:spLocks noGrp="1"/>
          </p:cNvSpPr>
          <p:nvPr>
            <p:ph type="title"/>
          </p:nvPr>
        </p:nvSpPr>
        <p:spPr>
          <a:xfrm>
            <a:off x="838200" y="18255"/>
            <a:ext cx="10515600" cy="868985"/>
          </a:xfrm>
        </p:spPr>
        <p:txBody>
          <a:bodyPr/>
          <a:lstStyle/>
          <a:p>
            <a:pPr algn="ctr"/>
            <a:r>
              <a:rPr lang="el-GR" dirty="0"/>
              <a:t>ΒΙΒΛΙΟΓΡΑΦΙΑ</a:t>
            </a:r>
          </a:p>
        </p:txBody>
      </p:sp>
      <p:sp>
        <p:nvSpPr>
          <p:cNvPr id="3" name="Θέση περιεχομένου 2">
            <a:extLst>
              <a:ext uri="{FF2B5EF4-FFF2-40B4-BE49-F238E27FC236}">
                <a16:creationId xmlns:a16="http://schemas.microsoft.com/office/drawing/2014/main" id="{A476C519-3D93-B93D-A1E6-781E2A6C84D7}"/>
              </a:ext>
            </a:extLst>
          </p:cNvPr>
          <p:cNvSpPr>
            <a:spLocks noGrp="1"/>
          </p:cNvSpPr>
          <p:nvPr>
            <p:ph idx="1"/>
          </p:nvPr>
        </p:nvSpPr>
        <p:spPr>
          <a:xfrm>
            <a:off x="838200" y="887240"/>
            <a:ext cx="10515600" cy="5289723"/>
          </a:xfrm>
        </p:spPr>
        <p:txBody>
          <a:bodyPr/>
          <a:lstStyle/>
          <a:p>
            <a:r>
              <a:rPr lang="el-GR" dirty="0" err="1">
                <a:latin typeface="Palatino Linotype" panose="02040502050505030304" pitchFamily="18" charset="0"/>
              </a:rPr>
              <a:t>Φουντούλης</a:t>
            </a:r>
            <a:r>
              <a:rPr lang="el-GR" dirty="0">
                <a:latin typeface="Palatino Linotype" panose="02040502050505030304" pitchFamily="18" charset="0"/>
              </a:rPr>
              <a:t> Μ. </a:t>
            </a:r>
            <a:r>
              <a:rPr lang="el-GR">
                <a:latin typeface="Palatino Linotype" panose="02040502050505030304" pitchFamily="18" charset="0"/>
              </a:rPr>
              <a:t>Ιωάννης, </a:t>
            </a:r>
            <a:r>
              <a:rPr lang="el-GR" i="1">
                <a:latin typeface="Palatino Linotype" panose="02040502050505030304" pitchFamily="18" charset="0"/>
              </a:rPr>
              <a:t>Ομιλητική</a:t>
            </a:r>
            <a:r>
              <a:rPr lang="el-GR">
                <a:latin typeface="Palatino Linotype" panose="02040502050505030304" pitchFamily="18" charset="0"/>
              </a:rPr>
              <a:t>, Εκδόσεις Μέλισσα, Θεσσαλονίκη 1985.</a:t>
            </a:r>
            <a:endParaRPr lang="el-GR"/>
          </a:p>
        </p:txBody>
      </p:sp>
    </p:spTree>
    <p:extLst>
      <p:ext uri="{BB962C8B-B14F-4D97-AF65-F5344CB8AC3E}">
        <p14:creationId xmlns:p14="http://schemas.microsoft.com/office/powerpoint/2010/main" val="7464644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AB0B642-330E-4FD3-8A17-C5A5B64BE6EA}"/>
              </a:ext>
            </a:extLst>
          </p:cNvPr>
          <p:cNvSpPr>
            <a:spLocks noGrp="1"/>
          </p:cNvSpPr>
          <p:nvPr>
            <p:ph type="title"/>
          </p:nvPr>
        </p:nvSpPr>
        <p:spPr>
          <a:xfrm>
            <a:off x="838200" y="18256"/>
            <a:ext cx="10515600" cy="328585"/>
          </a:xfrm>
        </p:spPr>
        <p:txBody>
          <a:bodyPr>
            <a:normAutofit fontScale="90000"/>
          </a:bodyPr>
          <a:lstStyle/>
          <a:p>
            <a:pPr algn="ctr"/>
            <a:r>
              <a:rPr lang="el-GR" dirty="0"/>
              <a:t>ΑΓΙΑ ΓΡΑΦΗ</a:t>
            </a:r>
          </a:p>
        </p:txBody>
      </p:sp>
      <p:sp>
        <p:nvSpPr>
          <p:cNvPr id="3" name="Θέση περιεχομένου 2">
            <a:extLst>
              <a:ext uri="{FF2B5EF4-FFF2-40B4-BE49-F238E27FC236}">
                <a16:creationId xmlns:a16="http://schemas.microsoft.com/office/drawing/2014/main" id="{491601A6-3972-C847-0BC8-15738EFD7CE5}"/>
              </a:ext>
            </a:extLst>
          </p:cNvPr>
          <p:cNvSpPr>
            <a:spLocks noGrp="1"/>
          </p:cNvSpPr>
          <p:nvPr>
            <p:ph idx="1"/>
          </p:nvPr>
        </p:nvSpPr>
        <p:spPr>
          <a:xfrm>
            <a:off x="0" y="346841"/>
            <a:ext cx="12192000" cy="6511159"/>
          </a:xfrm>
        </p:spPr>
        <p:txBody>
          <a:bodyPr>
            <a:normAutofit fontScale="85000" lnSpcReduction="20000"/>
          </a:bodyPr>
          <a:lstStyle/>
          <a:p>
            <a:r>
              <a:rPr lang="el-GR" dirty="0"/>
              <a:t>Όπως μπορούμε να διαπιστώσουμε από τα «</a:t>
            </a:r>
            <a:r>
              <a:rPr lang="el-GR" i="1" dirty="0" err="1"/>
              <a:t>Ἐκλογάδια</a:t>
            </a:r>
            <a:r>
              <a:rPr lang="el-GR" dirty="0"/>
              <a:t>» ή «</a:t>
            </a:r>
            <a:r>
              <a:rPr lang="el-GR" i="1" dirty="0" err="1"/>
              <a:t>Εὐαγγελιστάρια</a:t>
            </a:r>
            <a:r>
              <a:rPr lang="el-GR" dirty="0"/>
              <a:t>», τους «</a:t>
            </a:r>
            <a:r>
              <a:rPr lang="el-GR" i="1" dirty="0" err="1"/>
              <a:t>Πραξαποστόλους</a:t>
            </a:r>
            <a:r>
              <a:rPr lang="el-GR" dirty="0"/>
              <a:t>» και τα «</a:t>
            </a:r>
            <a:r>
              <a:rPr lang="el-GR" i="1" dirty="0" err="1"/>
              <a:t>Προφητολόγια</a:t>
            </a:r>
            <a:r>
              <a:rPr lang="el-GR" dirty="0"/>
              <a:t>» ή και από άλλες μαρτυρίες, στην οικουμενική Εκκλησία επικρατούσαν διάφορα συστήματα περικοπών, αλλά η κατανομή τους γινόταν βάσει </a:t>
            </a:r>
            <a:r>
              <a:rPr lang="el-GR" b="1" dirty="0">
                <a:solidFill>
                  <a:srgbClr val="FF0000"/>
                </a:solidFill>
              </a:rPr>
              <a:t>δύο αρχών αναγνώσεως της Γραφής</a:t>
            </a:r>
            <a:r>
              <a:rPr lang="el-GR" dirty="0"/>
              <a:t>. </a:t>
            </a:r>
          </a:p>
          <a:p>
            <a:r>
              <a:rPr lang="el-GR" dirty="0"/>
              <a:t>Η </a:t>
            </a:r>
            <a:r>
              <a:rPr lang="el-GR" b="1" dirty="0">
                <a:solidFill>
                  <a:srgbClr val="FF0000"/>
                </a:solidFill>
              </a:rPr>
              <a:t>πρώτη αρχή</a:t>
            </a:r>
            <a:r>
              <a:rPr lang="el-GR" dirty="0"/>
              <a:t> απέβλεπε στην ανάγνωση ολόκληρης της Γραφής κατά συνέχεια κατά τη διάρκεια ενός έτους. Τα βιβλία τεμαχίζονταν σε ισάριθμες περικοπές προς τις ημέρες του έτους, για τις οποίες προβλέπεται λειτουργική σύναξη. Η κατάτμηση γινόταν σε ίσα μέρη, κατά ενότητες. Αυτό είναι </a:t>
            </a:r>
            <a:r>
              <a:rPr lang="el-GR" b="1" dirty="0">
                <a:effectLst>
                  <a:outerShdw blurRad="38100" dist="38100" dir="2700000" algn="tl">
                    <a:srgbClr val="000000">
                      <a:alpha val="43137"/>
                    </a:srgbClr>
                  </a:outerShdw>
                </a:effectLst>
              </a:rPr>
              <a:t>το σύστημα «</a:t>
            </a:r>
            <a:r>
              <a:rPr lang="el-GR" b="1" dirty="0" err="1">
                <a:effectLst>
                  <a:outerShdw blurRad="38100" dist="38100" dir="2700000" algn="tl">
                    <a:srgbClr val="000000">
                      <a:alpha val="43137"/>
                    </a:srgbClr>
                  </a:outerShdw>
                </a:effectLst>
              </a:rPr>
              <a:t>συνεχοῦς</a:t>
            </a:r>
            <a:r>
              <a:rPr lang="el-GR" b="1" dirty="0">
                <a:effectLst>
                  <a:outerShdw blurRad="38100" dist="38100" dir="2700000" algn="tl">
                    <a:srgbClr val="000000">
                      <a:alpha val="43137"/>
                    </a:srgbClr>
                  </a:outerShdw>
                </a:effectLst>
              </a:rPr>
              <a:t>» αναγνώσεως της Γραφής</a:t>
            </a:r>
            <a:r>
              <a:rPr lang="el-GR" dirty="0"/>
              <a:t>, η</a:t>
            </a:r>
            <a:r>
              <a:rPr lang="en-GB" dirty="0"/>
              <a:t> </a:t>
            </a:r>
            <a:r>
              <a:rPr lang="en-GB" b="1" dirty="0"/>
              <a:t>lectio</a:t>
            </a:r>
            <a:r>
              <a:rPr lang="el-GR" b="1" dirty="0"/>
              <a:t> </a:t>
            </a:r>
            <a:r>
              <a:rPr lang="en-GB" b="1" dirty="0" err="1"/>
              <a:t>curens</a:t>
            </a:r>
            <a:r>
              <a:rPr lang="en-GB" dirty="0"/>
              <a:t>, </a:t>
            </a:r>
            <a:r>
              <a:rPr lang="en-GB" b="1" dirty="0"/>
              <a:t>Scripta </a:t>
            </a:r>
            <a:r>
              <a:rPr lang="en-GB" b="1" dirty="0" err="1"/>
              <a:t>curens</a:t>
            </a:r>
            <a:r>
              <a:rPr lang="el-GR" b="1" dirty="0"/>
              <a:t> </a:t>
            </a:r>
            <a:r>
              <a:rPr lang="el-GR" dirty="0"/>
              <a:t>ή </a:t>
            </a:r>
            <a:r>
              <a:rPr lang="en-GB" b="1" dirty="0"/>
              <a:t>lectio continua</a:t>
            </a:r>
            <a:r>
              <a:rPr lang="el-GR" dirty="0"/>
              <a:t>, κατά τη δυτική ορολογία. Κατά τις Κυριακές, ή και τα Σάββατα, γίνεται μία ιδιαίτερη επιλογή για να προβληθούν ορισμένες περικοπές, όμως χωρίς να παραβιάζεται πολύ η σειρά που ακολουθείται. Έτσι, προτιμώνται: </a:t>
            </a:r>
          </a:p>
          <a:p>
            <a:pPr lvl="1">
              <a:buFont typeface="Wingdings" panose="05000000000000000000" pitchFamily="2" charset="2"/>
              <a:buChar char="v"/>
            </a:pPr>
            <a:r>
              <a:rPr lang="el-GR" dirty="0"/>
              <a:t>οι Επιστολές του Παύλου από τις Καθολικές, </a:t>
            </a:r>
          </a:p>
          <a:p>
            <a:pPr lvl="1">
              <a:buFont typeface="Wingdings" panose="05000000000000000000" pitchFamily="2" charset="2"/>
              <a:buChar char="v"/>
            </a:pPr>
            <a:r>
              <a:rPr lang="el-GR" dirty="0"/>
              <a:t>από τις ιστορικές περικοπές οι διηγήσεις θαυμάτων, </a:t>
            </a:r>
          </a:p>
          <a:p>
            <a:pPr lvl="1">
              <a:buFont typeface="Wingdings" panose="05000000000000000000" pitchFamily="2" charset="2"/>
              <a:buChar char="v"/>
            </a:pPr>
            <a:r>
              <a:rPr lang="el-GR" dirty="0"/>
              <a:t>από τις διδακτικές οι παραβολές. </a:t>
            </a:r>
          </a:p>
          <a:p>
            <a:r>
              <a:rPr lang="el-GR" dirty="0"/>
              <a:t>Στο σύστημα των αναγνωσμάτων που ισχύει σήμερα στο βυζαντινό λειτουργικό τυπικό, σύμφωνα με μία αρχαία παράδοση που έχει τις ρίζες της πριν από τον Δ΄ αιώνα:</a:t>
            </a:r>
          </a:p>
          <a:p>
            <a:pPr lvl="1">
              <a:buFont typeface="Wingdings" panose="05000000000000000000" pitchFamily="2" charset="2"/>
              <a:buChar char="v"/>
            </a:pPr>
            <a:r>
              <a:rPr lang="el-GR" dirty="0"/>
              <a:t>ο Λουκάς διαβαζόταν από το νέο έτος (24 Σεπτεμβρίου – σήμερα τη Δευτέρα μετά την Κυριακή μετά την Ύψωση του Τιμίου Σταυρού), μέχρι την αρχή του Τριωδίου,</a:t>
            </a:r>
          </a:p>
          <a:p>
            <a:pPr lvl="1">
              <a:buFont typeface="Wingdings" panose="05000000000000000000" pitchFamily="2" charset="2"/>
              <a:buChar char="v"/>
            </a:pPr>
            <a:r>
              <a:rPr lang="el-GR" dirty="0"/>
              <a:t>ο Μάρκος κατά την Τεσσαρακοστή, </a:t>
            </a:r>
          </a:p>
          <a:p>
            <a:pPr lvl="1">
              <a:buFont typeface="Wingdings" panose="05000000000000000000" pitchFamily="2" charset="2"/>
              <a:buChar char="v"/>
            </a:pPr>
            <a:r>
              <a:rPr lang="el-GR" dirty="0"/>
              <a:t>ο Ιωάννης κατά την πασχαλινή περίοδο και </a:t>
            </a:r>
          </a:p>
          <a:p>
            <a:pPr lvl="1">
              <a:buFont typeface="Wingdings" panose="05000000000000000000" pitchFamily="2" charset="2"/>
              <a:buChar char="v"/>
            </a:pPr>
            <a:r>
              <a:rPr lang="el-GR" dirty="0"/>
              <a:t>ο Ματθαίος από την Πεντηκοστή μέχρι το τέλος του έτους. </a:t>
            </a:r>
          </a:p>
          <a:p>
            <a:r>
              <a:rPr lang="el-GR" dirty="0"/>
              <a:t>Η ανάγνωση των Πράξεων των Αποστόλων άρχιζε το Πάσχα και έφτανε μέχρι την Πεντηκοστή, για να ακολουθήσουν οι Επιστολές του Παύλου. </a:t>
            </a:r>
          </a:p>
        </p:txBody>
      </p:sp>
    </p:spTree>
    <p:extLst>
      <p:ext uri="{BB962C8B-B14F-4D97-AF65-F5344CB8AC3E}">
        <p14:creationId xmlns:p14="http://schemas.microsoft.com/office/powerpoint/2010/main" val="5146578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BEC25E0-E50A-8188-2E63-3C59439BBD0C}"/>
              </a:ext>
            </a:extLst>
          </p:cNvPr>
          <p:cNvSpPr>
            <a:spLocks noGrp="1"/>
          </p:cNvSpPr>
          <p:nvPr>
            <p:ph type="title"/>
          </p:nvPr>
        </p:nvSpPr>
        <p:spPr>
          <a:xfrm>
            <a:off x="777815" y="1"/>
            <a:ext cx="10515600" cy="441434"/>
          </a:xfrm>
        </p:spPr>
        <p:txBody>
          <a:bodyPr>
            <a:normAutofit fontScale="90000"/>
          </a:bodyPr>
          <a:lstStyle/>
          <a:p>
            <a:pPr algn="ctr"/>
            <a:r>
              <a:rPr lang="el-GR" dirty="0"/>
              <a:t>ΑΓΙΑ ΓΡΑΦΗ</a:t>
            </a:r>
          </a:p>
        </p:txBody>
      </p:sp>
      <p:sp>
        <p:nvSpPr>
          <p:cNvPr id="3" name="Θέση περιεχομένου 2">
            <a:extLst>
              <a:ext uri="{FF2B5EF4-FFF2-40B4-BE49-F238E27FC236}">
                <a16:creationId xmlns:a16="http://schemas.microsoft.com/office/drawing/2014/main" id="{BEE8DD93-5E6B-053A-1E4C-1F9E63347DD1}"/>
              </a:ext>
            </a:extLst>
          </p:cNvPr>
          <p:cNvSpPr>
            <a:spLocks noGrp="1"/>
          </p:cNvSpPr>
          <p:nvPr>
            <p:ph idx="1"/>
          </p:nvPr>
        </p:nvSpPr>
        <p:spPr>
          <a:xfrm>
            <a:off x="0" y="315311"/>
            <a:ext cx="12192000" cy="6542690"/>
          </a:xfrm>
        </p:spPr>
        <p:txBody>
          <a:bodyPr>
            <a:normAutofit fontScale="85000" lnSpcReduction="20000"/>
          </a:bodyPr>
          <a:lstStyle/>
          <a:p>
            <a:r>
              <a:rPr lang="el-GR" dirty="0"/>
              <a:t>Στο πρώτο μέρος των σημερινών λειτουργικών βιβλίων, του «</a:t>
            </a:r>
            <a:r>
              <a:rPr lang="el-GR" i="1" dirty="0" err="1"/>
              <a:t>Ἀποστόλου</a:t>
            </a:r>
            <a:r>
              <a:rPr lang="el-GR" dirty="0"/>
              <a:t>» και του «</a:t>
            </a:r>
            <a:r>
              <a:rPr lang="el-GR" i="1" dirty="0" err="1"/>
              <a:t>Εὐαγγελίου</a:t>
            </a:r>
            <a:r>
              <a:rPr lang="el-GR" dirty="0"/>
              <a:t>» βρίσκουμε αυτή την κατανομή των περικοπών </a:t>
            </a:r>
            <a:r>
              <a:rPr lang="el-GR" b="1" dirty="0">
                <a:effectLst>
                  <a:outerShdw blurRad="38100" dist="38100" dir="2700000" algn="tl">
                    <a:srgbClr val="000000">
                      <a:alpha val="43137"/>
                    </a:srgbClr>
                  </a:outerShdw>
                </a:effectLst>
              </a:rPr>
              <a:t>κατά το συνεχές σύστημα </a:t>
            </a:r>
            <a:r>
              <a:rPr lang="el-GR" dirty="0"/>
              <a:t>αναγνώσεως της Γραφής.</a:t>
            </a:r>
          </a:p>
          <a:p>
            <a:r>
              <a:rPr lang="el-GR" dirty="0"/>
              <a:t>Παράλληλα εφαρμοζόταν και </a:t>
            </a:r>
            <a:r>
              <a:rPr lang="el-GR" b="1" dirty="0">
                <a:effectLst>
                  <a:outerShdw blurRad="38100" dist="38100" dir="2700000" algn="tl">
                    <a:srgbClr val="000000">
                      <a:alpha val="43137"/>
                    </a:srgbClr>
                  </a:outerShdw>
                </a:effectLst>
              </a:rPr>
              <a:t>το κατ’ επιλογήν σύστημα</a:t>
            </a:r>
            <a:r>
              <a:rPr lang="el-GR" dirty="0"/>
              <a:t>. Επιλέγονταν τα διάφορα αναγνώσματα από την Παλαιά και Καινή Διαθήκη </a:t>
            </a:r>
            <a:r>
              <a:rPr lang="el-GR" u="sng" dirty="0"/>
              <a:t>σύμφωνα με το θέμα της γιορτής</a:t>
            </a:r>
            <a:r>
              <a:rPr lang="el-GR" dirty="0"/>
              <a:t>. Εδώ οι δυνατότητες ήταν περιορισμένες και γι’ αυτό </a:t>
            </a:r>
            <a:r>
              <a:rPr lang="el-GR" u="sng" dirty="0"/>
              <a:t>η παγίωση ορισμένων περικοπών για τις μεγάλες γιορτές, έγινε νωρίτερα από ό,τι στην προηγούμενη σειρά</a:t>
            </a:r>
            <a:r>
              <a:rPr lang="el-GR" dirty="0"/>
              <a:t>. Οι δεσποτικές εορτές, μερικές από τις θεομητορικές, οι εορτές του Προδρόμου, αποστόλων και ορισμένων άλλων βιβλικών προσώπων δεν παρουσίαζαν ιδιαίτερα προβλήματα. Για τις μνήμες όμως άλλων αγίων η δυσχέρεια επιλογής είναι καταφανής, γι’ αυτό και πολλές φορές τα κριτήρια είναι εντελώς επιφανειακά. Δηλαδή, αν η περικοπή δεν αναφέρεται γενικά στην ιδιότητα του μάρτυρος, </a:t>
            </a:r>
            <a:r>
              <a:rPr lang="el-GR" dirty="0" err="1"/>
              <a:t>ιεράρχου</a:t>
            </a:r>
            <a:r>
              <a:rPr lang="el-GR" dirty="0"/>
              <a:t>, οσίου </a:t>
            </a:r>
            <a:r>
              <a:rPr lang="el-GR" dirty="0" err="1"/>
              <a:t>κ.λ.π</a:t>
            </a:r>
            <a:r>
              <a:rPr lang="el-GR" dirty="0"/>
              <a:t>. περιορίζεται σ’ ένα λογοπαίγνιο με το όνομα του αγίου, όπως π.χ. </a:t>
            </a:r>
          </a:p>
          <a:p>
            <a:pPr lvl="1">
              <a:buFont typeface="Wingdings" panose="05000000000000000000" pitchFamily="2" charset="2"/>
              <a:buChar char="v"/>
            </a:pPr>
            <a:r>
              <a:rPr lang="el-GR" dirty="0"/>
              <a:t>της αγίας Ευφημίας – </a:t>
            </a:r>
            <a:r>
              <a:rPr lang="el-GR" i="1" dirty="0"/>
              <a:t>Β΄ </a:t>
            </a:r>
            <a:r>
              <a:rPr lang="el-GR" i="1" dirty="0" err="1"/>
              <a:t>Κορ</a:t>
            </a:r>
            <a:r>
              <a:rPr lang="el-GR" dirty="0"/>
              <a:t>. 6,8: «</a:t>
            </a:r>
            <a:r>
              <a:rPr lang="el-GR" i="1" dirty="0" err="1"/>
              <a:t>διὰ</a:t>
            </a:r>
            <a:r>
              <a:rPr lang="el-GR" i="1" dirty="0"/>
              <a:t> </a:t>
            </a:r>
            <a:r>
              <a:rPr lang="el-GR" i="1" dirty="0" err="1"/>
              <a:t>δυσφημίας</a:t>
            </a:r>
            <a:r>
              <a:rPr lang="el-GR" i="1" dirty="0"/>
              <a:t> </a:t>
            </a:r>
            <a:r>
              <a:rPr lang="el-GR" i="1" dirty="0" err="1"/>
              <a:t>καὶ</a:t>
            </a:r>
            <a:r>
              <a:rPr lang="el-GR" i="1" dirty="0"/>
              <a:t> </a:t>
            </a:r>
            <a:r>
              <a:rPr lang="el-GR" i="1" dirty="0" err="1"/>
              <a:t>εὐφημίας</a:t>
            </a:r>
            <a:r>
              <a:rPr lang="el-GR" dirty="0"/>
              <a:t>», </a:t>
            </a:r>
          </a:p>
          <a:p>
            <a:pPr lvl="1">
              <a:buFont typeface="Wingdings" panose="05000000000000000000" pitchFamily="2" charset="2"/>
              <a:buChar char="v"/>
            </a:pPr>
            <a:r>
              <a:rPr lang="el-GR" dirty="0"/>
              <a:t>του αγίου Ευσταθίου - </a:t>
            </a:r>
            <a:r>
              <a:rPr lang="el-GR" i="1" dirty="0" err="1"/>
              <a:t>Ἐφεσ</a:t>
            </a:r>
            <a:r>
              <a:rPr lang="el-GR" dirty="0"/>
              <a:t>. 6,14: «</a:t>
            </a:r>
            <a:r>
              <a:rPr lang="el-GR" i="1" dirty="0" err="1"/>
              <a:t>στῆτε</a:t>
            </a:r>
            <a:r>
              <a:rPr lang="el-GR" i="1" dirty="0"/>
              <a:t> </a:t>
            </a:r>
            <a:r>
              <a:rPr lang="el-GR" i="1" dirty="0" err="1"/>
              <a:t>οὖν</a:t>
            </a:r>
            <a:r>
              <a:rPr lang="el-GR" dirty="0"/>
              <a:t>», </a:t>
            </a:r>
          </a:p>
          <a:p>
            <a:pPr lvl="1">
              <a:buFont typeface="Wingdings" panose="05000000000000000000" pitchFamily="2" charset="2"/>
              <a:buChar char="v"/>
            </a:pPr>
            <a:r>
              <a:rPr lang="el-GR" dirty="0"/>
              <a:t>του αγίου Γρηγορίου – </a:t>
            </a:r>
            <a:r>
              <a:rPr lang="el-GR" i="1" dirty="0"/>
              <a:t>Α΄ </a:t>
            </a:r>
            <a:r>
              <a:rPr lang="el-GR" i="1" dirty="0" err="1"/>
              <a:t>Κορ</a:t>
            </a:r>
            <a:r>
              <a:rPr lang="el-GR" dirty="0"/>
              <a:t>. 16,13: «</a:t>
            </a:r>
            <a:r>
              <a:rPr lang="el-GR" i="1" dirty="0" err="1"/>
              <a:t>γρηγορεῖτε</a:t>
            </a:r>
            <a:r>
              <a:rPr lang="el-GR" dirty="0"/>
              <a:t>». </a:t>
            </a:r>
          </a:p>
          <a:p>
            <a:r>
              <a:rPr lang="el-GR" dirty="0"/>
              <a:t>Κατ’ επιλογήν πάλι </a:t>
            </a:r>
            <a:r>
              <a:rPr lang="el-GR" u="sng" dirty="0"/>
              <a:t>λαμβάνονταν οι περικοπές για έκτακτες περιστάσεις </a:t>
            </a:r>
            <a:r>
              <a:rPr lang="el-GR" dirty="0"/>
              <a:t>όπως σεισμούς, θεομηνίες, επιδρομές εχθρών κ.τ.λ., </a:t>
            </a:r>
            <a:r>
              <a:rPr lang="el-GR" u="sng" dirty="0"/>
              <a:t>καθώς και σε μυστήρια και ιερές τελετές</a:t>
            </a:r>
            <a:r>
              <a:rPr lang="el-GR" dirty="0"/>
              <a:t>. Πολλές φορές η εκλογή είναι επιτυχής, άλλοτε όμως επιπόλαια, όπως π.χ. </a:t>
            </a:r>
          </a:p>
          <a:p>
            <a:pPr lvl="1">
              <a:buFont typeface="Wingdings" panose="05000000000000000000" pitchFamily="2" charset="2"/>
              <a:buChar char="v"/>
            </a:pPr>
            <a:r>
              <a:rPr lang="el-GR" dirty="0"/>
              <a:t>στον σεισμό η περικοπή της καταπαύσεως της τρικυμίας – </a:t>
            </a:r>
            <a:r>
              <a:rPr lang="el-GR" i="1" dirty="0" err="1"/>
              <a:t>Μτ</a:t>
            </a:r>
            <a:r>
              <a:rPr lang="el-GR" dirty="0"/>
              <a:t>. 8,24: «</a:t>
            </a:r>
            <a:r>
              <a:rPr lang="el-GR" i="1" dirty="0" err="1"/>
              <a:t>σεισμὸς</a:t>
            </a:r>
            <a:r>
              <a:rPr lang="el-GR" i="1" dirty="0"/>
              <a:t> μέγας </a:t>
            </a:r>
            <a:r>
              <a:rPr lang="el-GR" i="1" dirty="0" err="1"/>
              <a:t>ἐγένετο</a:t>
            </a:r>
            <a:r>
              <a:rPr lang="el-GR" i="1" dirty="0"/>
              <a:t> </a:t>
            </a:r>
            <a:r>
              <a:rPr lang="el-GR" i="1" dirty="0" err="1"/>
              <a:t>ἐν</a:t>
            </a:r>
            <a:r>
              <a:rPr lang="el-GR" i="1" dirty="0"/>
              <a:t> </a:t>
            </a:r>
            <a:r>
              <a:rPr lang="el-GR" i="1" dirty="0" err="1"/>
              <a:t>τῇ</a:t>
            </a:r>
            <a:r>
              <a:rPr lang="el-GR" i="1" dirty="0"/>
              <a:t> </a:t>
            </a:r>
            <a:r>
              <a:rPr lang="el-GR" i="1" dirty="0" err="1"/>
              <a:t>θαλάσσῃ</a:t>
            </a:r>
            <a:r>
              <a:rPr lang="el-GR" dirty="0"/>
              <a:t>», </a:t>
            </a:r>
          </a:p>
          <a:p>
            <a:pPr lvl="1">
              <a:buFont typeface="Wingdings" panose="05000000000000000000" pitchFamily="2" charset="2"/>
              <a:buChar char="v"/>
            </a:pPr>
            <a:r>
              <a:rPr lang="el-GR" dirty="0"/>
              <a:t>στον αγιασμό - </a:t>
            </a:r>
            <a:r>
              <a:rPr lang="el-GR" i="1" dirty="0" err="1"/>
              <a:t>Ἑβρ</a:t>
            </a:r>
            <a:r>
              <a:rPr lang="el-GR" dirty="0"/>
              <a:t>. 2,11: «</a:t>
            </a:r>
            <a:r>
              <a:rPr lang="el-GR" i="1" dirty="0"/>
              <a:t>ὁ </a:t>
            </a:r>
            <a:r>
              <a:rPr lang="el-GR" i="1" dirty="0" err="1"/>
              <a:t>αγιάζων</a:t>
            </a:r>
            <a:r>
              <a:rPr lang="el-GR" i="1" dirty="0"/>
              <a:t> </a:t>
            </a:r>
            <a:r>
              <a:rPr lang="el-GR" i="1" dirty="0" err="1"/>
              <a:t>καὶ</a:t>
            </a:r>
            <a:r>
              <a:rPr lang="el-GR" i="1" dirty="0"/>
              <a:t> </a:t>
            </a:r>
            <a:r>
              <a:rPr lang="el-GR" i="1" dirty="0" err="1"/>
              <a:t>οἱ</a:t>
            </a:r>
            <a:r>
              <a:rPr lang="el-GR" i="1" dirty="0"/>
              <a:t> </a:t>
            </a:r>
            <a:r>
              <a:rPr lang="el-GR" i="1" dirty="0" err="1"/>
              <a:t>ἁγιαζόμενοι</a:t>
            </a:r>
            <a:r>
              <a:rPr lang="el-GR" dirty="0"/>
              <a:t>», </a:t>
            </a:r>
          </a:p>
          <a:p>
            <a:pPr lvl="1">
              <a:buFont typeface="Wingdings" panose="05000000000000000000" pitchFamily="2" charset="2"/>
              <a:buChar char="v"/>
            </a:pPr>
            <a:r>
              <a:rPr lang="el-GR" dirty="0"/>
              <a:t>πολλές περικοπές του ευχελαίου </a:t>
            </a:r>
            <a:r>
              <a:rPr lang="el-GR" i="1" dirty="0"/>
              <a:t>– </a:t>
            </a:r>
            <a:r>
              <a:rPr lang="el-GR" i="1" dirty="0" err="1"/>
              <a:t>Ρωμ</a:t>
            </a:r>
            <a:r>
              <a:rPr lang="el-GR" dirty="0"/>
              <a:t>. 15,1: «</a:t>
            </a:r>
            <a:r>
              <a:rPr lang="el-GR" i="1" dirty="0" err="1"/>
              <a:t>τὰ</a:t>
            </a:r>
            <a:r>
              <a:rPr lang="el-GR" i="1" dirty="0"/>
              <a:t> </a:t>
            </a:r>
            <a:r>
              <a:rPr lang="el-GR" i="1" dirty="0" err="1"/>
              <a:t>ἀσθενήματα</a:t>
            </a:r>
            <a:r>
              <a:rPr lang="el-GR" i="1" dirty="0"/>
              <a:t> </a:t>
            </a:r>
            <a:r>
              <a:rPr lang="el-GR" i="1" dirty="0" err="1"/>
              <a:t>τῶν</a:t>
            </a:r>
            <a:r>
              <a:rPr lang="el-GR" i="1" dirty="0"/>
              <a:t> </a:t>
            </a:r>
            <a:r>
              <a:rPr lang="el-GR" i="1" dirty="0" err="1"/>
              <a:t>ἀδυνάτων</a:t>
            </a:r>
            <a:r>
              <a:rPr lang="el-GR" dirty="0"/>
              <a:t>», </a:t>
            </a:r>
            <a:r>
              <a:rPr lang="el-GR" i="1" dirty="0" err="1"/>
              <a:t>Μτ</a:t>
            </a:r>
            <a:r>
              <a:rPr lang="el-GR" dirty="0"/>
              <a:t>. 25, 1-13: «</a:t>
            </a:r>
            <a:r>
              <a:rPr lang="el-GR" i="1" dirty="0" err="1"/>
              <a:t>ἔλεον</a:t>
            </a:r>
            <a:r>
              <a:rPr lang="el-GR" dirty="0"/>
              <a:t>», </a:t>
            </a:r>
            <a:r>
              <a:rPr lang="el-GR" i="1" dirty="0" err="1"/>
              <a:t>Μτ</a:t>
            </a:r>
            <a:r>
              <a:rPr lang="el-GR" dirty="0"/>
              <a:t>. 9,13: «</a:t>
            </a:r>
            <a:r>
              <a:rPr lang="el-GR" i="1" dirty="0" err="1"/>
              <a:t>ἔλεον</a:t>
            </a:r>
            <a:r>
              <a:rPr lang="el-GR" i="1" dirty="0"/>
              <a:t> θέλω</a:t>
            </a:r>
            <a:r>
              <a:rPr lang="el-GR" dirty="0"/>
              <a:t>».</a:t>
            </a:r>
          </a:p>
          <a:p>
            <a:endParaRPr lang="el-GR" dirty="0"/>
          </a:p>
        </p:txBody>
      </p:sp>
    </p:spTree>
    <p:extLst>
      <p:ext uri="{BB962C8B-B14F-4D97-AF65-F5344CB8AC3E}">
        <p14:creationId xmlns:p14="http://schemas.microsoft.com/office/powerpoint/2010/main" val="37327299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44619B7-FB59-9367-D452-A22622819B80}"/>
              </a:ext>
            </a:extLst>
          </p:cNvPr>
          <p:cNvSpPr>
            <a:spLocks noGrp="1"/>
          </p:cNvSpPr>
          <p:nvPr>
            <p:ph type="title"/>
          </p:nvPr>
        </p:nvSpPr>
        <p:spPr>
          <a:xfrm>
            <a:off x="838200" y="0"/>
            <a:ext cx="10515600" cy="289711"/>
          </a:xfrm>
        </p:spPr>
        <p:txBody>
          <a:bodyPr>
            <a:normAutofit fontScale="90000"/>
          </a:bodyPr>
          <a:lstStyle/>
          <a:p>
            <a:pPr algn="ctr"/>
            <a:r>
              <a:rPr lang="el-GR" dirty="0"/>
              <a:t>ΑΓΙΑ ΓΡΑΦΗ</a:t>
            </a:r>
          </a:p>
        </p:txBody>
      </p:sp>
      <p:sp>
        <p:nvSpPr>
          <p:cNvPr id="3" name="Θέση περιεχομένου 2">
            <a:extLst>
              <a:ext uri="{FF2B5EF4-FFF2-40B4-BE49-F238E27FC236}">
                <a16:creationId xmlns:a16="http://schemas.microsoft.com/office/drawing/2014/main" id="{B1A3281D-88CC-86C7-BDD6-AF89F5543C33}"/>
              </a:ext>
            </a:extLst>
          </p:cNvPr>
          <p:cNvSpPr>
            <a:spLocks noGrp="1"/>
          </p:cNvSpPr>
          <p:nvPr>
            <p:ph idx="1"/>
          </p:nvPr>
        </p:nvSpPr>
        <p:spPr>
          <a:xfrm>
            <a:off x="0" y="289711"/>
            <a:ext cx="12192000" cy="6568289"/>
          </a:xfrm>
        </p:spPr>
        <p:txBody>
          <a:bodyPr>
            <a:normAutofit fontScale="85000" lnSpcReduction="10000"/>
          </a:bodyPr>
          <a:lstStyle/>
          <a:p>
            <a:r>
              <a:rPr lang="el-GR" dirty="0"/>
              <a:t>Η παγίωση των αναγνωσμάτων σε </a:t>
            </a:r>
            <a:r>
              <a:rPr lang="el-GR" b="1" dirty="0">
                <a:solidFill>
                  <a:srgbClr val="FF0000"/>
                </a:solidFill>
              </a:rPr>
              <a:t>κλειστά συστήματα περικοπών</a:t>
            </a:r>
            <a:r>
              <a:rPr lang="el-GR" dirty="0"/>
              <a:t> από ομιλητικής πλευράς έχει και αρκετά </a:t>
            </a:r>
            <a:r>
              <a:rPr lang="el-GR" b="1" dirty="0">
                <a:solidFill>
                  <a:srgbClr val="FF0000"/>
                </a:solidFill>
              </a:rPr>
              <a:t>πλεονεκτήματα</a:t>
            </a:r>
            <a:r>
              <a:rPr lang="el-GR" dirty="0"/>
              <a:t>.</a:t>
            </a:r>
          </a:p>
          <a:p>
            <a:pPr lvl="1">
              <a:buFont typeface="Wingdings" panose="05000000000000000000" pitchFamily="2" charset="2"/>
              <a:buChar char="v"/>
            </a:pPr>
            <a:r>
              <a:rPr lang="el-GR" dirty="0"/>
              <a:t>Οι περικοπές είναι γνωστές εκ των προτέρων και </a:t>
            </a:r>
            <a:r>
              <a:rPr lang="el-GR" u="sng" dirty="0"/>
              <a:t>ο ομιλητής μπορεί έγκαιρα να προετοιμάζεται</a:t>
            </a:r>
            <a:r>
              <a:rPr lang="el-GR" dirty="0"/>
              <a:t> και να συγκεντρώνει το υλικό του. </a:t>
            </a:r>
          </a:p>
          <a:p>
            <a:pPr lvl="1">
              <a:buFont typeface="Wingdings" panose="05000000000000000000" pitchFamily="2" charset="2"/>
              <a:buChar char="v"/>
            </a:pPr>
            <a:r>
              <a:rPr lang="el-GR" dirty="0"/>
              <a:t>Ο μόνιμος προσανατολισμός του κηρύγματος σε ορισμένες περικοπές δημιούργησε </a:t>
            </a:r>
            <a:r>
              <a:rPr lang="el-GR" u="sng" dirty="0"/>
              <a:t>άφθονη ομιλητική παραγωγή </a:t>
            </a:r>
            <a:r>
              <a:rPr lang="el-GR" dirty="0"/>
              <a:t>με τη μορφή είτε ερμηνευτικών υπομνημάτων είτε συλλογών ομιλιών και λόγων, που αποτελούν χρήσιμο βοήθημα. Αυτά είναι τα «Κυριακοδρόμια».</a:t>
            </a:r>
          </a:p>
          <a:p>
            <a:pPr lvl="1">
              <a:buFont typeface="Wingdings" panose="05000000000000000000" pitchFamily="2" charset="2"/>
              <a:buChar char="v"/>
            </a:pPr>
            <a:r>
              <a:rPr lang="el-GR" dirty="0"/>
              <a:t>Μάλιστα ορισμένες περικοπές επηρέασαν και την </a:t>
            </a:r>
            <a:r>
              <a:rPr lang="el-GR" u="sng" dirty="0"/>
              <a:t>υμνογραφία των Κυριακών</a:t>
            </a:r>
            <a:r>
              <a:rPr lang="el-GR" dirty="0"/>
              <a:t>, με τις οποίες έχουν συνδεθεί. Έτσι, προσφέρεται γι’ αυτές άφθονος υμνογραφικός- πατερικός υπομνηματισμός, ιδιαίτερα πρόσφορος για εκμετάλλευση στο κήρυγμα. </a:t>
            </a:r>
          </a:p>
          <a:p>
            <a:r>
              <a:rPr lang="el-GR" dirty="0"/>
              <a:t>Σοβαρότερα όμως είναι τα ομιλητικά </a:t>
            </a:r>
            <a:r>
              <a:rPr lang="el-GR" b="1" dirty="0">
                <a:solidFill>
                  <a:srgbClr val="FF0000"/>
                </a:solidFill>
              </a:rPr>
              <a:t>μειονεκτήματα</a:t>
            </a:r>
            <a:r>
              <a:rPr lang="el-GR" dirty="0"/>
              <a:t> του συστήματος των περικοπών. </a:t>
            </a:r>
          </a:p>
          <a:p>
            <a:pPr>
              <a:buFont typeface="Wingdings" panose="05000000000000000000" pitchFamily="2" charset="2"/>
              <a:buChar char="v"/>
            </a:pPr>
            <a:r>
              <a:rPr lang="el-GR" dirty="0"/>
              <a:t>Ο τρόπος κατανομής τους έγινε με κριτήρια που δεν ανταποκρίνονται στη σύγχρονη εκκλησιαστική πραγματικότητα. Προϋποθέτουν καθημερινές συνάξεις, ενώ ο λαός σήμερα εκκλησιάζεται μόνο τις Κυριακές και τις μεγάλες εορτές. Έτσι το μεγαλύτερο μέρος της Καινής Διαθήκης μένει στο περιθώριο· η προσφορά στον λαό ως αντικειμένου για το κήρυγμα περιορίζεται στις 52 περικοπές των Κυριακών, που ανακυκλώνονται κάθε χρόνο. </a:t>
            </a:r>
          </a:p>
          <a:p>
            <a:pPr>
              <a:buFont typeface="Wingdings" panose="05000000000000000000" pitchFamily="2" charset="2"/>
              <a:buChar char="v"/>
            </a:pPr>
            <a:r>
              <a:rPr lang="el-GR" dirty="0"/>
              <a:t>Η επανάληψη των ίδιων κειμένων οδηγεί μοιραία το κήρυγμα σε τυποποίηση αν όχι σε ομιλητικό αδιέξοδο.</a:t>
            </a:r>
          </a:p>
          <a:p>
            <a:pPr>
              <a:buFont typeface="Wingdings" panose="05000000000000000000" pitchFamily="2" charset="2"/>
              <a:buChar char="v"/>
            </a:pPr>
            <a:r>
              <a:rPr lang="el-GR" dirty="0"/>
              <a:t>Η επίδραση των άμεσων ομιλητικών βοηθημάτων, Κυριακοδρομίων, συμβάλλει στη μεγαλύτερη τυποποίηση και αποξήρανση του ζωντανού λόγου σε παραδοσιακά στεγανά θέματα, που αποπνίγουν την πρωτοτυπία του κηρύγματος.</a:t>
            </a:r>
          </a:p>
        </p:txBody>
      </p:sp>
    </p:spTree>
    <p:extLst>
      <p:ext uri="{BB962C8B-B14F-4D97-AF65-F5344CB8AC3E}">
        <p14:creationId xmlns:p14="http://schemas.microsoft.com/office/powerpoint/2010/main" val="2265405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80BC3D3-E5CE-FF1B-7CDA-9221FA5886BF}"/>
              </a:ext>
            </a:extLst>
          </p:cNvPr>
          <p:cNvSpPr>
            <a:spLocks noGrp="1"/>
          </p:cNvSpPr>
          <p:nvPr>
            <p:ph type="title"/>
          </p:nvPr>
        </p:nvSpPr>
        <p:spPr>
          <a:xfrm>
            <a:off x="838200" y="18256"/>
            <a:ext cx="10515600" cy="662782"/>
          </a:xfrm>
        </p:spPr>
        <p:txBody>
          <a:bodyPr>
            <a:normAutofit fontScale="90000"/>
          </a:bodyPr>
          <a:lstStyle/>
          <a:p>
            <a:pPr algn="ctr"/>
            <a:r>
              <a:rPr lang="el-GR" dirty="0"/>
              <a:t>ΑΓΙΑ ΓΡΑΦΗ</a:t>
            </a:r>
          </a:p>
        </p:txBody>
      </p:sp>
      <p:sp>
        <p:nvSpPr>
          <p:cNvPr id="3" name="Θέση περιεχομένου 2">
            <a:extLst>
              <a:ext uri="{FF2B5EF4-FFF2-40B4-BE49-F238E27FC236}">
                <a16:creationId xmlns:a16="http://schemas.microsoft.com/office/drawing/2014/main" id="{EAB64547-AD66-6ED5-96AD-7A20185B6561}"/>
              </a:ext>
            </a:extLst>
          </p:cNvPr>
          <p:cNvSpPr>
            <a:spLocks noGrp="1"/>
          </p:cNvSpPr>
          <p:nvPr>
            <p:ph idx="1"/>
          </p:nvPr>
        </p:nvSpPr>
        <p:spPr>
          <a:xfrm>
            <a:off x="0" y="681038"/>
            <a:ext cx="12192000" cy="6158706"/>
          </a:xfrm>
        </p:spPr>
        <p:txBody>
          <a:bodyPr>
            <a:normAutofit fontScale="85000" lnSpcReduction="10000"/>
          </a:bodyPr>
          <a:lstStyle/>
          <a:p>
            <a:pPr>
              <a:buFont typeface="Wingdings" panose="05000000000000000000" pitchFamily="2" charset="2"/>
              <a:buChar char="v"/>
            </a:pPr>
            <a:r>
              <a:rPr lang="el-GR" dirty="0"/>
              <a:t>Στη διαδοχή των περικοπών δεν έχει ληφθεί πρόνοια να αποφεύγονται οι παράλληλες ή παρεμφερείς διηγήσεις ή διδακτικές ενότητες. Για παράδειγμα στις ευαγγελικές περικοπές:</a:t>
            </a:r>
          </a:p>
          <a:p>
            <a:pPr lvl="2">
              <a:buFont typeface="Wingdings" panose="05000000000000000000" pitchFamily="2" charset="2"/>
              <a:buChar char="Ø"/>
            </a:pPr>
            <a:r>
              <a:rPr lang="el-GR" dirty="0"/>
              <a:t>τέσσερεις φορές περιγράφονται εκδιώξεις δαιμονίων, </a:t>
            </a:r>
          </a:p>
          <a:p>
            <a:pPr lvl="2">
              <a:buFont typeface="Wingdings" panose="05000000000000000000" pitchFamily="2" charset="2"/>
              <a:buChar char="Ø"/>
            </a:pPr>
            <a:r>
              <a:rPr lang="el-GR" dirty="0"/>
              <a:t>τρεις φορές ιάσεις τυφλών ή παραλυτικών, η κλήση των αποστόλων και ο διάλογος με τον νεανίσκο ή τον νομικό, </a:t>
            </a:r>
          </a:p>
          <a:p>
            <a:pPr lvl="2">
              <a:buFont typeface="Wingdings" panose="05000000000000000000" pitchFamily="2" charset="2"/>
              <a:buChar char="Ø"/>
            </a:pPr>
            <a:r>
              <a:rPr lang="el-GR" dirty="0"/>
              <a:t>δύο φορές η παραβολή του δείπνου ή των γάμων και η περικοπή του σταυρού. </a:t>
            </a:r>
          </a:p>
          <a:p>
            <a:pPr>
              <a:buFont typeface="Wingdings" panose="05000000000000000000" pitchFamily="2" charset="2"/>
              <a:buChar char="v"/>
            </a:pPr>
            <a:r>
              <a:rPr lang="el-GR" dirty="0"/>
              <a:t>Το ίδιο ισχύει και για τις κατ’ επιλογήν περικοπές, οι οποίες δεν έχουν ευρύ πεδίο επιλογής, αφού πολλές φορές επαναλαμβάνονται οι ίδιες σύμφωνα με τις κατηγορίες των αγίων. </a:t>
            </a:r>
          </a:p>
          <a:p>
            <a:pPr>
              <a:buFont typeface="Wingdings" panose="05000000000000000000" pitchFamily="2" charset="2"/>
              <a:buChar char="v"/>
            </a:pPr>
            <a:r>
              <a:rPr lang="el-GR" dirty="0"/>
              <a:t>Συνεπώς, δεν μπορούμε να μιλούμε για 52 περικοπές, αλλά για πολύ λιγότερες. Το μεγαλύτερο μέρος της αγίας Γραφής μένει άγνωστο στον λαό, αφού ούτε διαβάζεται ούτε και γίνεται αφορμή διδασκαλίας, και το κήρυγμα απολιθώνεται σε στενά όρια. Ωστόσο, ο λαός του Θεού έχει δικαίωμα και καθήκον να ακούσει όλη την αγία Γραφή και οι δάσκαλοι της Εκκλησίας να την ερμηνεύσουν όλη στους πιστούς και όχι αποσπασματικά ή παραπέμποντάς τους στην κατ’ ιδίαν μελέτη. </a:t>
            </a:r>
          </a:p>
          <a:p>
            <a:r>
              <a:rPr lang="el-GR" dirty="0"/>
              <a:t>Όλα αυτά τα μειονεκτήματα του συστήματος των περικοπών έχουν επισημανθεί και συνειδητοποιηθεί από τις διάφορες Εκκλησίες και έχει ωριμάσει </a:t>
            </a:r>
            <a:r>
              <a:rPr lang="el-GR" b="1" dirty="0">
                <a:solidFill>
                  <a:srgbClr val="FF0000"/>
                </a:solidFill>
              </a:rPr>
              <a:t>η ιδέα της ανάγκης της αναθεωρήσεώς του</a:t>
            </a:r>
            <a:r>
              <a:rPr lang="el-GR" dirty="0"/>
              <a:t>. </a:t>
            </a:r>
          </a:p>
          <a:p>
            <a:r>
              <a:rPr lang="el-GR" dirty="0"/>
              <a:t>Η Δυτική Εκκλησία κατά τη Β΄ Σύνοδο του Βατικανού κατάρτησε σύστημα περικοπών </a:t>
            </a:r>
            <a:r>
              <a:rPr lang="el-GR" dirty="0" err="1"/>
              <a:t>ανακυκλούμενο</a:t>
            </a:r>
            <a:r>
              <a:rPr lang="el-GR" dirty="0"/>
              <a:t> ανά τριετία, που καλύπτει ολόκληρη τη Γραφή, Παλαιά και Καινή Διαθήκη. </a:t>
            </a:r>
          </a:p>
          <a:p>
            <a:endParaRPr lang="el-GR" dirty="0"/>
          </a:p>
        </p:txBody>
      </p:sp>
    </p:spTree>
    <p:extLst>
      <p:ext uri="{BB962C8B-B14F-4D97-AF65-F5344CB8AC3E}">
        <p14:creationId xmlns:p14="http://schemas.microsoft.com/office/powerpoint/2010/main" val="23312688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AD04438-A769-7022-CBB4-E23DC10A4FED}"/>
              </a:ext>
            </a:extLst>
          </p:cNvPr>
          <p:cNvSpPr>
            <a:spLocks noGrp="1"/>
          </p:cNvSpPr>
          <p:nvPr>
            <p:ph type="title"/>
          </p:nvPr>
        </p:nvSpPr>
        <p:spPr>
          <a:xfrm>
            <a:off x="838200" y="18256"/>
            <a:ext cx="10515600" cy="662782"/>
          </a:xfrm>
        </p:spPr>
        <p:txBody>
          <a:bodyPr>
            <a:normAutofit fontScale="90000"/>
          </a:bodyPr>
          <a:lstStyle/>
          <a:p>
            <a:pPr algn="ctr"/>
            <a:r>
              <a:rPr lang="el-GR" dirty="0"/>
              <a:t>ΑΓΙΑ ΓΡΑΦΗ</a:t>
            </a:r>
          </a:p>
        </p:txBody>
      </p:sp>
      <p:sp>
        <p:nvSpPr>
          <p:cNvPr id="3" name="Θέση περιεχομένου 2">
            <a:extLst>
              <a:ext uri="{FF2B5EF4-FFF2-40B4-BE49-F238E27FC236}">
                <a16:creationId xmlns:a16="http://schemas.microsoft.com/office/drawing/2014/main" id="{6D2116CC-B040-AF9F-8706-AE46C69C9A7E}"/>
              </a:ext>
            </a:extLst>
          </p:cNvPr>
          <p:cNvSpPr>
            <a:spLocks noGrp="1"/>
          </p:cNvSpPr>
          <p:nvPr>
            <p:ph idx="1"/>
          </p:nvPr>
        </p:nvSpPr>
        <p:spPr>
          <a:xfrm>
            <a:off x="0" y="681038"/>
            <a:ext cx="12192000" cy="6176962"/>
          </a:xfrm>
        </p:spPr>
        <p:txBody>
          <a:bodyPr>
            <a:normAutofit fontScale="92500" lnSpcReduction="20000"/>
          </a:bodyPr>
          <a:lstStyle/>
          <a:p>
            <a:r>
              <a:rPr lang="el-GR" dirty="0"/>
              <a:t>Με τα σημερινά δεδομένα </a:t>
            </a:r>
            <a:r>
              <a:rPr lang="el-GR" b="1" dirty="0"/>
              <a:t>το κήρυγμα οφείλει να εξαντλήσει πρώτα το περιεχόμενο των περικοπών που διαβάζονται στη θεία λατρεία</a:t>
            </a:r>
            <a:r>
              <a:rPr lang="el-GR" dirty="0"/>
              <a:t>, ερμηνεύοντας διεξοδικά τα διδάγματά τους. Το περιεχόμενο της ομιλίας πρέπει να δομείται με τέτοιο τρόπο ώστε να μην επανέρχεται ο λόγος στα ίδια θέματα και σε επαναλήψεις. Ένας έμπειρος ομιλητής μπορεί στην ίδια ή σε παρεμφερή περικοπή να μιλήσει αρκετές φορές χωρίς να πέσει σε ταυτολογίες. </a:t>
            </a:r>
          </a:p>
          <a:p>
            <a:r>
              <a:rPr lang="el-GR" dirty="0"/>
              <a:t>Δεν πρέπει να λησμονείται ότι </a:t>
            </a:r>
            <a:r>
              <a:rPr lang="el-GR" b="1" dirty="0"/>
              <a:t>οι αποστολικές περικοπές </a:t>
            </a:r>
            <a:r>
              <a:rPr lang="el-GR" dirty="0"/>
              <a:t>είναι πεδίο σχεδόν αγεώργητο και μαζί με τις ευαγγελικές είναι δυνατόν να δώσουν πολλές σειρές ανεξάρτητων ομιλιών. Η </a:t>
            </a:r>
            <a:r>
              <a:rPr lang="el-GR" b="1" dirty="0"/>
              <a:t>υπόλοιπη αγία Γραφή </a:t>
            </a:r>
            <a:r>
              <a:rPr lang="el-GR" dirty="0"/>
              <a:t>μπορεί να δώσει υλικό για απογευματινές ομιλίες.  </a:t>
            </a:r>
          </a:p>
          <a:p>
            <a:r>
              <a:rPr lang="el-GR" dirty="0"/>
              <a:t>Νόμιμη διέξοδος για τις παραπάνω δυσκολίες βρίσκεται στο </a:t>
            </a:r>
            <a:r>
              <a:rPr lang="el-GR" dirty="0">
                <a:effectLst>
                  <a:outerShdw blurRad="38100" dist="38100" dir="2700000" algn="tl">
                    <a:srgbClr val="000000">
                      <a:alpha val="43137"/>
                    </a:srgbClr>
                  </a:outerShdw>
                </a:effectLst>
              </a:rPr>
              <a:t>ομιλητικό είδος του «λόγου». </a:t>
            </a:r>
            <a:r>
              <a:rPr lang="el-GR" dirty="0"/>
              <a:t>Η χρησιμοποίησή του εξυπηρετεί διπλά τον ομιλητή: </a:t>
            </a:r>
          </a:p>
          <a:p>
            <a:r>
              <a:rPr lang="el-GR" dirty="0"/>
              <a:t>πρώτο, </a:t>
            </a:r>
            <a:r>
              <a:rPr lang="el-GR" u="sng" dirty="0"/>
              <a:t>του δίνει την ευχέρεια να στραφεί σε άλλο θέμα </a:t>
            </a:r>
            <a:r>
              <a:rPr lang="el-GR" dirty="0"/>
              <a:t>εξ’ αφορμής φράσεως της εξαντλημένης ομιλητικά περικοπής, και </a:t>
            </a:r>
          </a:p>
          <a:p>
            <a:r>
              <a:rPr lang="el-GR" dirty="0"/>
              <a:t>δεύτερο </a:t>
            </a:r>
            <a:r>
              <a:rPr lang="el-GR" u="sng" dirty="0"/>
              <a:t>του ανοίγει τον δρόμο για την παρουσίαση και άλλου αγιογραφικού υλικού</a:t>
            </a:r>
            <a:r>
              <a:rPr lang="el-GR" dirty="0"/>
              <a:t>, που δεν περιέχεται στις εν χρήσει περικοπές των Κυριακών. Στην περίπτωση αυτή είναι απαραίτητο ο ομιλητής να είναι κύριος της αγίας Γραφής και από την πνευματική του περιουσία να αντλεί αγιογραφικά χωρία, έννοιες και παραδείγματα, που να τα τοποθετεί σωστά και να τα ερμηνεύει κατά τη συνάφεια και το ορθό τους νόημα. </a:t>
            </a:r>
          </a:p>
        </p:txBody>
      </p:sp>
    </p:spTree>
    <p:extLst>
      <p:ext uri="{BB962C8B-B14F-4D97-AF65-F5344CB8AC3E}">
        <p14:creationId xmlns:p14="http://schemas.microsoft.com/office/powerpoint/2010/main" val="8321972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2EC2C63-B7C4-F080-4220-2CE81C56F04F}"/>
              </a:ext>
            </a:extLst>
          </p:cNvPr>
          <p:cNvSpPr>
            <a:spLocks noGrp="1"/>
          </p:cNvSpPr>
          <p:nvPr>
            <p:ph type="title"/>
          </p:nvPr>
        </p:nvSpPr>
        <p:spPr>
          <a:xfrm>
            <a:off x="838200" y="1"/>
            <a:ext cx="10515600" cy="380246"/>
          </a:xfrm>
        </p:spPr>
        <p:txBody>
          <a:bodyPr>
            <a:normAutofit fontScale="90000"/>
          </a:bodyPr>
          <a:lstStyle/>
          <a:p>
            <a:pPr algn="ctr"/>
            <a:r>
              <a:rPr lang="el-GR" dirty="0"/>
              <a:t>ΑΓΙΑ ΓΡΑΦΗ</a:t>
            </a:r>
          </a:p>
        </p:txBody>
      </p:sp>
      <p:sp>
        <p:nvSpPr>
          <p:cNvPr id="3" name="Θέση περιεχομένου 2">
            <a:extLst>
              <a:ext uri="{FF2B5EF4-FFF2-40B4-BE49-F238E27FC236}">
                <a16:creationId xmlns:a16="http://schemas.microsoft.com/office/drawing/2014/main" id="{07F54E90-3FBC-0EF5-DE61-0F4BF0177711}"/>
              </a:ext>
            </a:extLst>
          </p:cNvPr>
          <p:cNvSpPr>
            <a:spLocks noGrp="1"/>
          </p:cNvSpPr>
          <p:nvPr>
            <p:ph idx="1"/>
          </p:nvPr>
        </p:nvSpPr>
        <p:spPr>
          <a:xfrm>
            <a:off x="0" y="298764"/>
            <a:ext cx="12192000" cy="6559235"/>
          </a:xfrm>
        </p:spPr>
        <p:txBody>
          <a:bodyPr>
            <a:normAutofit fontScale="85000" lnSpcReduction="20000"/>
          </a:bodyPr>
          <a:lstStyle/>
          <a:p>
            <a:r>
              <a:rPr lang="el-GR" dirty="0"/>
              <a:t>Ιδιαίτερος λόγος επιβάλλεται να γίνει για την Παλαιά Διαθήκη. Στην πρώτη Εκκλησία, όπως και στη Συναγωγή, μόνες «Γραφές» ήταν τα βιβλία της Παλαιάς Διαθήκης. Από αυτά διαβάζονταν περικοπές στις συνάξεις και από αυτά έπαιρνε αφορμή το κήρυγμα για να ευαγγελιστεί την εν Χριστώ σωτηρία. Στη λειτουργική πράξη της περιόδου ακμής κατά τη θεία λατρεία υπάρχουν συνήθως διπλά αναγνώσματα από την Παλαιά Διαθήκη: Νόμος – Προφήτες. </a:t>
            </a:r>
          </a:p>
          <a:p>
            <a:r>
              <a:rPr lang="el-GR" dirty="0"/>
              <a:t>Αργότερα η Παλαιά Διαθήκη παραγκωνίζεται. Στο βυζαντινό λειτουργικό τυπικό τα </a:t>
            </a:r>
            <a:r>
              <a:rPr lang="el-GR" dirty="0" err="1"/>
              <a:t>παλαιοδιαθηκικά</a:t>
            </a:r>
            <a:r>
              <a:rPr lang="el-GR" dirty="0"/>
              <a:t> αναγνώσματα περιορίζονται στους εσπερινούς των μεγάλων εορτών ή της Τεσσαρακοστής ή σε απρόσφορες για το κήρυγμα ημέρες: Μ. Πέμπτη, Μ. Παρασκευή, Μ. Σάββατο, παραμονές Χριστουγέννων – </a:t>
            </a:r>
            <a:r>
              <a:rPr lang="el-GR" dirty="0" err="1"/>
              <a:t>Θεοφανείων</a:t>
            </a:r>
            <a:r>
              <a:rPr lang="el-GR" dirty="0"/>
              <a:t>. </a:t>
            </a:r>
          </a:p>
          <a:p>
            <a:r>
              <a:rPr lang="el-GR" dirty="0"/>
              <a:t>Έτσι, αντίθετα με την περίοδο των μεγάλων Πατέρων, όχι μόνο τα κηρύγματα σε περικοπές της Παλαιάς Διαθήκης γίνονται όλο και πιο σπάνια, αλλά και η ίδια η γνώση της Παλαιάς Διαθήκης γίνεται όλο και στοιχειωδέστερη. </a:t>
            </a:r>
          </a:p>
          <a:p>
            <a:r>
              <a:rPr lang="el-GR" dirty="0"/>
              <a:t>Ο περιορισμός των αναγνωσμάτων της στους εσπερινούς όχι μόνο τα στέρησε από την ισότιμη παρουσία τους στη θεία λειτουργία, αλλά τα έδωσε και μία θεολογική αυτοτέλεια </a:t>
            </a:r>
            <a:r>
              <a:rPr lang="el-GR" dirty="0" err="1"/>
              <a:t>αντιθεολογική</a:t>
            </a:r>
            <a:r>
              <a:rPr lang="el-GR" dirty="0"/>
              <a:t>, αφού: </a:t>
            </a:r>
          </a:p>
          <a:p>
            <a:pPr lvl="1">
              <a:buFont typeface="Wingdings" panose="05000000000000000000" pitchFamily="2" charset="2"/>
              <a:buChar char="v"/>
            </a:pPr>
            <a:r>
              <a:rPr lang="el-GR" dirty="0"/>
              <a:t>ούτε τα αναγνώσματα της Παλαιάς Διαθήκης προπαρασκευάζουν και παιδαγωγούν για την ακρόαση των </a:t>
            </a:r>
            <a:r>
              <a:rPr lang="el-GR" dirty="0" err="1"/>
              <a:t>καινοδιαθηκικών</a:t>
            </a:r>
            <a:r>
              <a:rPr lang="el-GR" dirty="0"/>
              <a:t>, </a:t>
            </a:r>
          </a:p>
          <a:p>
            <a:pPr lvl="1">
              <a:buFont typeface="Wingdings" panose="05000000000000000000" pitchFamily="2" charset="2"/>
              <a:buChar char="v"/>
            </a:pPr>
            <a:r>
              <a:rPr lang="el-GR" dirty="0"/>
              <a:t>ούτε τα αναγνώσματα της Καινής Διαθήκης στηρίζονται στα </a:t>
            </a:r>
            <a:r>
              <a:rPr lang="el-GR" dirty="0" err="1"/>
              <a:t>παλαιοδιαθηκικά</a:t>
            </a:r>
            <a:r>
              <a:rPr lang="el-GR" dirty="0"/>
              <a:t>. </a:t>
            </a:r>
          </a:p>
          <a:p>
            <a:r>
              <a:rPr lang="el-GR" dirty="0"/>
              <a:t>Η μεταφορά των αναγνωσμάτων της Παλαιάς Διαθήκης στους εσπερινούς προϋποθέτει ποιμαντικές συνθήκες διαφορετικές από τις σημερινές, δηλαδή μοναχούς ή λαό που </a:t>
            </a:r>
          </a:p>
          <a:p>
            <a:pPr lvl="1">
              <a:buFont typeface="Wingdings" panose="05000000000000000000" pitchFamily="2" charset="2"/>
              <a:buChar char="v"/>
            </a:pPr>
            <a:r>
              <a:rPr lang="el-GR" dirty="0" err="1"/>
              <a:t>προσκαρτερεί</a:t>
            </a:r>
            <a:r>
              <a:rPr lang="el-GR" dirty="0"/>
              <a:t> στην προσευχή όχι μόνο κατά τη θεία λειτουργία των Κυριακών και </a:t>
            </a:r>
          </a:p>
          <a:p>
            <a:pPr lvl="1">
              <a:buFont typeface="Wingdings" panose="05000000000000000000" pitchFamily="2" charset="2"/>
              <a:buChar char="v"/>
            </a:pPr>
            <a:r>
              <a:rPr lang="el-GR" dirty="0"/>
              <a:t>προσέρχεται στις εσπερινές συνάξεις των καθημερινών.</a:t>
            </a:r>
          </a:p>
        </p:txBody>
      </p:sp>
    </p:spTree>
    <p:extLst>
      <p:ext uri="{BB962C8B-B14F-4D97-AF65-F5344CB8AC3E}">
        <p14:creationId xmlns:p14="http://schemas.microsoft.com/office/powerpoint/2010/main" val="4256670398"/>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896</TotalTime>
  <Words>6903</Words>
  <Application>Microsoft Office PowerPoint</Application>
  <PresentationFormat>Ευρεία οθόνη</PresentationFormat>
  <Paragraphs>240</Paragraphs>
  <Slides>32</Slides>
  <Notes>0</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32</vt:i4>
      </vt:variant>
    </vt:vector>
  </HeadingPairs>
  <TitlesOfParts>
    <vt:vector size="38" baseType="lpstr">
      <vt:lpstr>Arial</vt:lpstr>
      <vt:lpstr>Calibri</vt:lpstr>
      <vt:lpstr>Calibri Light</vt:lpstr>
      <vt:lpstr>Palatino Linotype</vt:lpstr>
      <vt:lpstr>Wingdings</vt:lpstr>
      <vt:lpstr>Θέμα του Office</vt:lpstr>
      <vt:lpstr>ΔΙΑΚΟΝΙΑ ΤΟΥ ΛΟΓΟΥ ΕΝΟΤΗΤΑ 8Η  ΠΗΓΕΣ ΤΟΥ ΚΗΡΥΓΜΑΤΟΣ</vt:lpstr>
      <vt:lpstr>ΑΓΙΑ ΓΡΑΦΗ</vt:lpstr>
      <vt:lpstr>ΑΓΙΑ ΓΡΑΦΗ</vt:lpstr>
      <vt:lpstr>ΑΓΙΑ ΓΡΑΦΗ</vt:lpstr>
      <vt:lpstr>ΑΓΙΑ ΓΡΑΦΗ</vt:lpstr>
      <vt:lpstr>ΑΓΙΑ ΓΡΑΦΗ</vt:lpstr>
      <vt:lpstr>ΑΓΙΑ ΓΡΑΦΗ</vt:lpstr>
      <vt:lpstr>ΑΓΙΑ ΓΡΑΦΗ</vt:lpstr>
      <vt:lpstr>ΑΓΙΑ ΓΡΑΦΗ</vt:lpstr>
      <vt:lpstr>ΑΓΙΑ ΓΡΑΦΗ</vt:lpstr>
      <vt:lpstr> ΘΕΙΑ ΛΑΤΡΕΙΑ</vt:lpstr>
      <vt:lpstr>ΘΕΙΑ ΛΑΤΡΕΙΑ</vt:lpstr>
      <vt:lpstr>ΘΕΙΑ ΛΑΤΡΕΙΑ</vt:lpstr>
      <vt:lpstr>ΘΕΙΑ ΛΑΤΡΕΙΑ</vt:lpstr>
      <vt:lpstr>ΘΕΙΑ ΛΑΤΡΕΙΑ</vt:lpstr>
      <vt:lpstr>ΘΕΙΑ ΛΑΤΡΕΙΑ</vt:lpstr>
      <vt:lpstr>ΘΕΙΑ ΛΑΤΡΕΙΑ</vt:lpstr>
      <vt:lpstr>ΑΓΙΟΛΟΓΙΚΕΣ ΠΗΓΕΣ</vt:lpstr>
      <vt:lpstr>ΑΓΙΟΛΟΓΙΚΕΣ ΠΗΓΕΣ</vt:lpstr>
      <vt:lpstr>ΑΓΙΟΛΟΓΙΚΕΣ ΠΗΓΕΣ</vt:lpstr>
      <vt:lpstr>ΑΓΙΟΛΟΓΙΚΕΣ ΠΗΓΕΣ</vt:lpstr>
      <vt:lpstr>ΑΓΙΟΛΟΓΙΚΕΣ ΠΗΓΕΣ</vt:lpstr>
      <vt:lpstr>ΑΓΙΟΛΟΓΙΚΕΣ ΠΗΓΕΣ</vt:lpstr>
      <vt:lpstr>ΧΡΙΣΤΙΑΝΙΚΗ ΚΑΤΗΧΗΣΗ</vt:lpstr>
      <vt:lpstr>ΧΡΙΣΤΙΑΝΙΚΗ ΚΑΤΗΧΗΣΗ</vt:lpstr>
      <vt:lpstr>ΚΟΙΝΩΝΙΟΛΟΓΙΑ ΚΑΙ ΑΠΟΛΟΓΗΤΙΚΗ</vt:lpstr>
      <vt:lpstr>ΚΟΙΝΩΝΙΟΛΟΓΙΑ ΚΑΙ ΑΠΟΛΟΓΗΤΙΚΗ</vt:lpstr>
      <vt:lpstr>ΙΣΤΟΡΙΑ, ΦΥΣΙΟΓΝΩΣΙΑ ΚΑΙ ΨΥΧΟΛΟΓΙΑ</vt:lpstr>
      <vt:lpstr>ΙΣΤΟΡΙΑ, ΦΥΣΙΟΓΝΩΣΙΑ ΚΑΙ ΨΥΧΟΛΟΓΙΑ</vt:lpstr>
      <vt:lpstr>ΚΥΡΙΑΚΟΔΡΟΜΙΑ-ΕΟΡΤΟΔΡΟΜΙΑ</vt:lpstr>
      <vt:lpstr>ΚΥΡΙΑΚΟΔΡΟΜΙΑ-ΕΟΡΤΟΔΡΟΜΙΑ</vt:lpstr>
      <vt:lpstr>ΒΙΒΛΙΟΓΡΑΦΙΑ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ΔΙΑΚΟΝΙΑ ΤΟΥ ΛΟΓΟΥ ΕΝΟΤΗΤΑ 8Η  ΠΗΓΕΣ ΤΟΥ ΚΗΡΥΓΜΑΤΟΣ</dc:title>
  <dc:creator>MARIA KARAMPELIA</dc:creator>
  <cp:lastModifiedBy>MARIA KARAMPELIA</cp:lastModifiedBy>
  <cp:revision>1</cp:revision>
  <dcterms:created xsi:type="dcterms:W3CDTF">2023-05-09T13:20:57Z</dcterms:created>
  <dcterms:modified xsi:type="dcterms:W3CDTF">2024-04-25T11:32:58Z</dcterms:modified>
</cp:coreProperties>
</file>