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5"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373CDA70-5589-41A2-9F99-18504C8419AB}" type="datetimeFigureOut">
              <a:rPr lang="el-GR" smtClean="0"/>
              <a:t>21/2/2021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300238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73CDA70-5589-41A2-9F99-18504C8419AB}" type="datetimeFigureOut">
              <a:rPr lang="el-GR" smtClean="0"/>
              <a:t>21/2/2021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2115641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73CDA70-5589-41A2-9F99-18504C8419AB}" type="datetimeFigureOut">
              <a:rPr lang="el-GR" smtClean="0"/>
              <a:t>21/2/2021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370223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73CDA70-5589-41A2-9F99-18504C8419AB}" type="datetimeFigureOut">
              <a:rPr lang="el-GR" smtClean="0"/>
              <a:t>21/2/2021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375961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3CDA70-5589-41A2-9F99-18504C8419AB}" type="datetimeFigureOut">
              <a:rPr lang="el-GR" smtClean="0"/>
              <a:t>21/2/2021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17525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373CDA70-5589-41A2-9F99-18504C8419AB}" type="datetimeFigureOut">
              <a:rPr lang="el-GR" smtClean="0"/>
              <a:t>21/2/2021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1088050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373CDA70-5589-41A2-9F99-18504C8419AB}" type="datetimeFigureOut">
              <a:rPr lang="el-GR" smtClean="0"/>
              <a:t>21/2/2021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287457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373CDA70-5589-41A2-9F99-18504C8419AB}" type="datetimeFigureOut">
              <a:rPr lang="el-GR" smtClean="0"/>
              <a:t>21/2/2021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281143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3CDA70-5589-41A2-9F99-18504C8419AB}" type="datetimeFigureOut">
              <a:rPr lang="el-GR" smtClean="0"/>
              <a:t>21/2/2021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323445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3CDA70-5589-41A2-9F99-18504C8419AB}" type="datetimeFigureOut">
              <a:rPr lang="el-GR" smtClean="0"/>
              <a:t>21/2/2021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133260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3CDA70-5589-41A2-9F99-18504C8419AB}" type="datetimeFigureOut">
              <a:rPr lang="el-GR" smtClean="0"/>
              <a:t>21/2/2021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C9579D-1F61-4BFE-9854-AE76ED814577}" type="slidenum">
              <a:rPr lang="el-GR" smtClean="0"/>
              <a:t>‹#›</a:t>
            </a:fld>
            <a:endParaRPr lang="el-GR"/>
          </a:p>
        </p:txBody>
      </p:sp>
    </p:spTree>
    <p:extLst>
      <p:ext uri="{BB962C8B-B14F-4D97-AF65-F5344CB8AC3E}">
        <p14:creationId xmlns:p14="http://schemas.microsoft.com/office/powerpoint/2010/main" val="1706857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3CDA70-5589-41A2-9F99-18504C8419AB}" type="datetimeFigureOut">
              <a:rPr lang="el-GR" smtClean="0"/>
              <a:t>21/2/2021</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9579D-1F61-4BFE-9854-AE76ED814577}" type="slidenum">
              <a:rPr lang="el-GR" smtClean="0"/>
              <a:t>‹#›</a:t>
            </a:fld>
            <a:endParaRPr lang="el-GR"/>
          </a:p>
        </p:txBody>
      </p:sp>
    </p:spTree>
    <p:extLst>
      <p:ext uri="{BB962C8B-B14F-4D97-AF65-F5344CB8AC3E}">
        <p14:creationId xmlns:p14="http://schemas.microsoft.com/office/powerpoint/2010/main" val="31860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1152127"/>
          </a:xfrm>
          <a:solidFill>
            <a:schemeClr val="tx2">
              <a:lumMod val="60000"/>
              <a:lumOff val="40000"/>
            </a:schemeClr>
          </a:solidFill>
        </p:spPr>
        <p:txBody>
          <a:bodyPr/>
          <a:lstStyle/>
          <a:p>
            <a:r>
              <a:rPr lang="en-US" dirty="0" smtClean="0"/>
              <a:t>READING</a:t>
            </a:r>
            <a:endParaRPr lang="el-GR" dirty="0"/>
          </a:p>
        </p:txBody>
      </p:sp>
      <p:sp>
        <p:nvSpPr>
          <p:cNvPr id="3" name="Subtitle 2"/>
          <p:cNvSpPr>
            <a:spLocks noGrp="1"/>
          </p:cNvSpPr>
          <p:nvPr>
            <p:ph type="subTitle" idx="1"/>
          </p:nvPr>
        </p:nvSpPr>
        <p:spPr>
          <a:xfrm>
            <a:off x="683568" y="2132856"/>
            <a:ext cx="7704856" cy="648072"/>
          </a:xfrm>
          <a:solidFill>
            <a:schemeClr val="accent1">
              <a:lumMod val="40000"/>
              <a:lumOff val="60000"/>
            </a:schemeClr>
          </a:solidFill>
        </p:spPr>
        <p:txBody>
          <a:bodyPr/>
          <a:lstStyle/>
          <a:p>
            <a:r>
              <a:rPr lang="en-US" dirty="0" smtClean="0">
                <a:solidFill>
                  <a:schemeClr val="tx1"/>
                </a:solidFill>
              </a:rPr>
              <a:t>LIVING AND WORKING AT UNIVERSITY</a:t>
            </a:r>
            <a:endParaRPr lang="el-GR" dirty="0">
              <a:solidFill>
                <a:schemeClr val="tx1"/>
              </a:solidFill>
            </a:endParaRPr>
          </a:p>
        </p:txBody>
      </p:sp>
      <p:pic>
        <p:nvPicPr>
          <p:cNvPr id="1026" name="Picture 2" descr="Working at Stockholm University - Stockholm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3140968"/>
            <a:ext cx="5760640" cy="3105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156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Developing independent learning</a:t>
            </a: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r>
              <a:rPr lang="en-US" dirty="0" smtClean="0"/>
              <a:t>All have different dictionaries but the main point here is for you to understand that:</a:t>
            </a:r>
          </a:p>
          <a:p>
            <a:r>
              <a:rPr lang="en-US" dirty="0" smtClean="0"/>
              <a:t>1.words often have </a:t>
            </a:r>
            <a:r>
              <a:rPr lang="en-US" b="1" u="sng" dirty="0" smtClean="0"/>
              <a:t>more than one meaning</a:t>
            </a:r>
            <a:r>
              <a:rPr lang="en-US" dirty="0" smtClean="0"/>
              <a:t>.</a:t>
            </a:r>
          </a:p>
          <a:p>
            <a:r>
              <a:rPr lang="en-US" dirty="0" smtClean="0"/>
              <a:t>2. It’s up to you to decide which is the correct meaning depending on the </a:t>
            </a:r>
            <a:r>
              <a:rPr lang="en-US" b="1" u="sng" dirty="0" smtClean="0"/>
              <a:t>CONTEXT OF USE</a:t>
            </a:r>
            <a:r>
              <a:rPr lang="en-US" dirty="0" smtClean="0"/>
              <a:t>.</a:t>
            </a:r>
            <a:endParaRPr lang="el-GR" dirty="0"/>
          </a:p>
        </p:txBody>
      </p:sp>
    </p:spTree>
    <p:extLst>
      <p:ext uri="{BB962C8B-B14F-4D97-AF65-F5344CB8AC3E}">
        <p14:creationId xmlns:p14="http://schemas.microsoft.com/office/powerpoint/2010/main" val="311606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For example:</a:t>
            </a:r>
            <a:endParaRPr lang="el-GR" dirty="0"/>
          </a:p>
        </p:txBody>
      </p:sp>
      <p:sp>
        <p:nvSpPr>
          <p:cNvPr id="3" name="Content Placeholder 2"/>
          <p:cNvSpPr>
            <a:spLocks noGrp="1"/>
          </p:cNvSpPr>
          <p:nvPr>
            <p:ph idx="1"/>
          </p:nvPr>
        </p:nvSpPr>
        <p:spPr>
          <a:xfrm>
            <a:off x="251520" y="1340768"/>
            <a:ext cx="8712968" cy="4785395"/>
          </a:xfrm>
          <a:solidFill>
            <a:schemeClr val="tx2">
              <a:lumMod val="20000"/>
              <a:lumOff val="80000"/>
            </a:schemeClr>
          </a:solidFill>
        </p:spPr>
        <p:txBody>
          <a:bodyPr>
            <a:normAutofit fontScale="70000" lnSpcReduction="20000"/>
          </a:bodyPr>
          <a:lstStyle/>
          <a:p>
            <a:r>
              <a:rPr lang="en-US" b="1" dirty="0"/>
              <a:t>C. Developing independent learning</a:t>
            </a:r>
            <a:endParaRPr lang="el-GR" dirty="0"/>
          </a:p>
          <a:p>
            <a:r>
              <a:rPr lang="en-US" dirty="0"/>
              <a:t>1.	Study the extract from a dictionary. What do the letters in brackets </a:t>
            </a:r>
            <a:r>
              <a:rPr lang="en-US" dirty="0" smtClean="0"/>
              <a:t> </a:t>
            </a:r>
          </a:p>
          <a:p>
            <a:r>
              <a:rPr lang="en-US" dirty="0"/>
              <a:t> </a:t>
            </a:r>
            <a:r>
              <a:rPr lang="en-US" dirty="0" smtClean="0"/>
              <a:t>         () </a:t>
            </a:r>
            <a:r>
              <a:rPr lang="en-US" dirty="0"/>
              <a:t>mean?</a:t>
            </a:r>
            <a:endParaRPr lang="el-GR" dirty="0"/>
          </a:p>
          <a:p>
            <a:r>
              <a:rPr lang="en-US" dirty="0"/>
              <a:t>2.	How many meanings of record does the extract show?</a:t>
            </a:r>
            <a:endParaRPr lang="el-GR" dirty="0"/>
          </a:p>
          <a:p>
            <a:r>
              <a:rPr lang="en-US" dirty="0"/>
              <a:t>3.	Use your dictionary to find the part(s) of speech and the </a:t>
            </a:r>
            <a:r>
              <a:rPr lang="en-US" dirty="0" smtClean="0"/>
              <a:t> </a:t>
            </a:r>
          </a:p>
          <a:p>
            <a:r>
              <a:rPr lang="en-US" dirty="0"/>
              <a:t> </a:t>
            </a:r>
            <a:r>
              <a:rPr lang="en-US" dirty="0" smtClean="0"/>
              <a:t>        meaning(s</a:t>
            </a:r>
            <a:r>
              <a:rPr lang="en-US" dirty="0"/>
              <a:t>) of these words: </a:t>
            </a:r>
            <a:r>
              <a:rPr lang="en-US" i="1" dirty="0"/>
              <a:t>save, access, mark.</a:t>
            </a:r>
            <a:endParaRPr lang="el-GR" dirty="0"/>
          </a:p>
          <a:p>
            <a:pPr marL="0" indent="0">
              <a:buNone/>
            </a:pPr>
            <a:r>
              <a:rPr lang="en-US" dirty="0"/>
              <a:t> </a:t>
            </a:r>
            <a:endParaRPr lang="el-GR" dirty="0"/>
          </a:p>
          <a:p>
            <a:r>
              <a:rPr lang="en-US" b="1" dirty="0"/>
              <a:t>record</a:t>
            </a:r>
            <a:r>
              <a:rPr lang="en-US" dirty="0"/>
              <a:t> </a:t>
            </a:r>
            <a:r>
              <a:rPr lang="en-US" dirty="0" smtClean="0"/>
              <a:t>(</a:t>
            </a:r>
            <a:r>
              <a:rPr lang="en-US" dirty="0"/>
              <a:t>n</a:t>
            </a:r>
            <a:r>
              <a:rPr lang="en-US" dirty="0" smtClean="0"/>
              <a:t>) </a:t>
            </a:r>
            <a:r>
              <a:rPr lang="en-US" dirty="0"/>
              <a:t>/' r e k o: d/</a:t>
            </a:r>
            <a:endParaRPr lang="el-GR" dirty="0"/>
          </a:p>
          <a:p>
            <a:r>
              <a:rPr lang="en-US" dirty="0"/>
              <a:t>1. a piece of information in writing</a:t>
            </a:r>
            <a:r>
              <a:rPr lang="en-US" i="1" dirty="0"/>
              <a:t>; Have you got a ~ of her name? 2. a plastic disk with information on, usually music; CDs are more popular than ~s nowadays.</a:t>
            </a:r>
            <a:endParaRPr lang="el-GR" dirty="0"/>
          </a:p>
          <a:p>
            <a:r>
              <a:rPr lang="en-US" b="1" dirty="0"/>
              <a:t>record</a:t>
            </a:r>
            <a:r>
              <a:rPr lang="en-US" dirty="0"/>
              <a:t> (</a:t>
            </a:r>
            <a:r>
              <a:rPr lang="el-GR" dirty="0"/>
              <a:t>ν</a:t>
            </a:r>
            <a:r>
              <a:rPr lang="en-US" dirty="0"/>
              <a:t>) /r I ' k o: d/</a:t>
            </a:r>
            <a:endParaRPr lang="el-GR" dirty="0"/>
          </a:p>
          <a:p>
            <a:r>
              <a:rPr lang="en-US" dirty="0"/>
              <a:t>1. to put information in writing</a:t>
            </a:r>
            <a:r>
              <a:rPr lang="en-US" i="1" dirty="0"/>
              <a:t>; I ~ </a:t>
            </a:r>
            <a:r>
              <a:rPr lang="en-US" i="1" dirty="0" err="1"/>
              <a:t>ed</a:t>
            </a:r>
            <a:r>
              <a:rPr lang="en-US" i="1" dirty="0"/>
              <a:t> the results in a table. 2. to put information into electronic form; The group are ~</a:t>
            </a:r>
            <a:r>
              <a:rPr lang="en-US" i="1" dirty="0" err="1"/>
              <a:t>ing</a:t>
            </a:r>
            <a:r>
              <a:rPr lang="en-US" i="1" dirty="0"/>
              <a:t> a new album at the moment.</a:t>
            </a:r>
            <a:endParaRPr lang="el-GR" dirty="0"/>
          </a:p>
          <a:p>
            <a:endParaRPr lang="el-GR" dirty="0"/>
          </a:p>
        </p:txBody>
      </p:sp>
    </p:spTree>
    <p:extLst>
      <p:ext uri="{BB962C8B-B14F-4D97-AF65-F5344CB8AC3E}">
        <p14:creationId xmlns:p14="http://schemas.microsoft.com/office/powerpoint/2010/main" val="33074830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Your turn!</a:t>
            </a: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r>
              <a:rPr lang="en-US" dirty="0" smtClean="0"/>
              <a:t>Use your dictionary to find the part(s) of speech and the meaning(s) of these words:</a:t>
            </a:r>
          </a:p>
          <a:p>
            <a:r>
              <a:rPr lang="en-US" dirty="0" smtClean="0"/>
              <a:t>1. Save</a:t>
            </a:r>
          </a:p>
          <a:p>
            <a:r>
              <a:rPr lang="en-US" dirty="0" smtClean="0"/>
              <a:t>2. Access</a:t>
            </a:r>
          </a:p>
          <a:p>
            <a:r>
              <a:rPr lang="en-US" dirty="0" smtClean="0"/>
              <a:t>3. Mark</a:t>
            </a:r>
            <a:endParaRPr lang="el-GR" dirty="0"/>
          </a:p>
        </p:txBody>
      </p:sp>
    </p:spTree>
    <p:extLst>
      <p:ext uri="{BB962C8B-B14F-4D97-AF65-F5344CB8AC3E}">
        <p14:creationId xmlns:p14="http://schemas.microsoft.com/office/powerpoint/2010/main" val="2469565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SAVE</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25000" lnSpcReduction="20000"/>
          </a:bodyPr>
          <a:lstStyle/>
          <a:p>
            <a:endParaRPr lang="en-US" dirty="0"/>
          </a:p>
          <a:p>
            <a:pPr marL="0" indent="0">
              <a:buNone/>
            </a:pPr>
            <a:r>
              <a:rPr lang="en-US" sz="7200" b="1" i="1" dirty="0" smtClean="0"/>
              <a:t>VERB</a:t>
            </a:r>
            <a:endParaRPr lang="en-US" sz="7200" b="1" i="1" dirty="0"/>
          </a:p>
          <a:p>
            <a:r>
              <a:rPr lang="en-US" sz="7200" b="1" dirty="0" smtClean="0"/>
              <a:t>to</a:t>
            </a:r>
            <a:r>
              <a:rPr lang="en-US" sz="7200" b="1" dirty="0"/>
              <a:t> stop someone or something from being killed, injured, or destroyed:</a:t>
            </a:r>
          </a:p>
          <a:p>
            <a:pPr marL="0" indent="0">
              <a:buNone/>
            </a:pPr>
            <a:r>
              <a:rPr lang="en-US" sz="7200" i="1" dirty="0" smtClean="0"/>
              <a:t>        Wearing</a:t>
            </a:r>
            <a:r>
              <a:rPr lang="en-US" sz="7200" i="1" dirty="0"/>
              <a:t> seat belts has saved many lives.</a:t>
            </a:r>
            <a:endParaRPr lang="en-US" sz="7200" dirty="0"/>
          </a:p>
          <a:p>
            <a:pPr marL="0" indent="0">
              <a:buNone/>
            </a:pPr>
            <a:r>
              <a:rPr lang="en-US" sz="7200" dirty="0"/>
              <a:t> </a:t>
            </a:r>
          </a:p>
          <a:p>
            <a:r>
              <a:rPr lang="en-US" sz="7200" dirty="0" smtClean="0"/>
              <a:t>Informal </a:t>
            </a:r>
            <a:r>
              <a:rPr lang="en-US" sz="7200" b="1" dirty="0" smtClean="0"/>
              <a:t>to</a:t>
            </a:r>
            <a:r>
              <a:rPr lang="en-US" sz="7200" b="1" dirty="0"/>
              <a:t> help someone escape from a difficult or unpleasant situation:</a:t>
            </a:r>
          </a:p>
          <a:p>
            <a:pPr marL="0" indent="0" fontAlgn="auto">
              <a:buNone/>
            </a:pPr>
            <a:r>
              <a:rPr lang="en-US" sz="7200" dirty="0"/>
              <a:t>  </a:t>
            </a:r>
            <a:endParaRPr lang="en-US" sz="7200" dirty="0" smtClean="0"/>
          </a:p>
          <a:p>
            <a:pPr marL="0" indent="0" fontAlgn="auto">
              <a:buNone/>
            </a:pPr>
            <a:r>
              <a:rPr lang="en-US" sz="7200" b="1" i="1" dirty="0" smtClean="0"/>
              <a:t>NOUN</a:t>
            </a:r>
            <a:endParaRPr lang="en-US" sz="7200" b="1" i="1" dirty="0"/>
          </a:p>
          <a:p>
            <a:r>
              <a:rPr lang="en-US" sz="7200" b="1" dirty="0"/>
              <a:t>in football or similar games, when a player stops the ball from going into the goal when it is hit or kicked by a player from the other team:</a:t>
            </a:r>
          </a:p>
          <a:p>
            <a:pPr marL="0" indent="0">
              <a:buNone/>
            </a:pPr>
            <a:r>
              <a:rPr lang="en-US" sz="7200" i="1" dirty="0" smtClean="0"/>
              <a:t>       The</a:t>
            </a:r>
            <a:r>
              <a:rPr lang="en-US" sz="7200" i="1" dirty="0"/>
              <a:t> goalkeeper </a:t>
            </a:r>
            <a:r>
              <a:rPr lang="en-US" sz="7200" b="1" i="1" dirty="0"/>
              <a:t>made</a:t>
            </a:r>
            <a:r>
              <a:rPr lang="en-US" sz="7200" i="1" dirty="0"/>
              <a:t> a great save in the last minute of the game.</a:t>
            </a:r>
            <a:endParaRPr lang="en-US" sz="7200" dirty="0"/>
          </a:p>
          <a:p>
            <a:pPr fontAlgn="ctr"/>
            <a:endParaRPr lang="en-US" sz="7200" dirty="0"/>
          </a:p>
          <a:p>
            <a:pPr marL="0" indent="0">
              <a:buNone/>
            </a:pPr>
            <a:r>
              <a:rPr lang="en-US" sz="7200" b="1" i="1" dirty="0" smtClean="0"/>
              <a:t>PREPOSITION</a:t>
            </a:r>
            <a:endParaRPr lang="en-US" sz="7200" dirty="0" smtClean="0"/>
          </a:p>
          <a:p>
            <a:pPr marL="0" indent="0">
              <a:buNone/>
            </a:pPr>
            <a:r>
              <a:rPr lang="en-US" sz="7200" dirty="0" smtClean="0"/>
              <a:t>      </a:t>
            </a:r>
            <a:r>
              <a:rPr lang="en-US" sz="7200" dirty="0"/>
              <a:t>  formal or </a:t>
            </a:r>
            <a:r>
              <a:rPr lang="en-US" sz="7200" dirty="0" smtClean="0"/>
              <a:t>old-fashioned</a:t>
            </a:r>
            <a:endParaRPr lang="en-US" sz="7200" dirty="0"/>
          </a:p>
          <a:p>
            <a:r>
              <a:rPr lang="en-US" sz="7200" b="1" dirty="0"/>
              <a:t>but or except for:</a:t>
            </a:r>
          </a:p>
          <a:p>
            <a:r>
              <a:rPr lang="en-US" sz="7200" i="1" dirty="0"/>
              <a:t>They found all the lost documents save one.</a:t>
            </a:r>
            <a:endParaRPr lang="en-US" sz="7200" dirty="0"/>
          </a:p>
          <a:p>
            <a:endParaRPr lang="el-GR" sz="7200" dirty="0"/>
          </a:p>
        </p:txBody>
      </p:sp>
    </p:spTree>
    <p:extLst>
      <p:ext uri="{BB962C8B-B14F-4D97-AF65-F5344CB8AC3E}">
        <p14:creationId xmlns:p14="http://schemas.microsoft.com/office/powerpoint/2010/main" val="16459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 calcmode="lin" valueType="num">
                                      <p:cBhvr additive="base">
                                        <p:cTn id="7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 calcmode="lin" valueType="num">
                                      <p:cBhvr additive="base">
                                        <p:cTn id="8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ACCESS</a:t>
            </a:r>
            <a:endParaRPr lang="el-GR" dirty="0"/>
          </a:p>
        </p:txBody>
      </p:sp>
      <p:sp>
        <p:nvSpPr>
          <p:cNvPr id="3" name="Content Placeholder 2"/>
          <p:cNvSpPr>
            <a:spLocks noGrp="1"/>
          </p:cNvSpPr>
          <p:nvPr>
            <p:ph idx="1"/>
          </p:nvPr>
        </p:nvSpPr>
        <p:spPr>
          <a:xfrm>
            <a:off x="457200" y="1600200"/>
            <a:ext cx="8435280" cy="4525963"/>
          </a:xfrm>
          <a:solidFill>
            <a:schemeClr val="tx2">
              <a:lumMod val="20000"/>
              <a:lumOff val="80000"/>
            </a:schemeClr>
          </a:solidFill>
        </p:spPr>
        <p:txBody>
          <a:bodyPr>
            <a:normAutofit/>
          </a:bodyPr>
          <a:lstStyle/>
          <a:p>
            <a:pPr marL="0" indent="0">
              <a:buNone/>
            </a:pPr>
            <a:r>
              <a:rPr lang="en-US" sz="1600" b="1" i="1" dirty="0" smtClean="0"/>
              <a:t>NOUN</a:t>
            </a:r>
            <a:endParaRPr lang="en-US" sz="1600" dirty="0" smtClean="0"/>
          </a:p>
          <a:p>
            <a:r>
              <a:rPr lang="en-US" sz="1600" b="1" dirty="0" smtClean="0"/>
              <a:t>the method or possibility of getting near to a place or person:</a:t>
            </a:r>
          </a:p>
          <a:p>
            <a:pPr marL="0" indent="0">
              <a:buNone/>
            </a:pPr>
            <a:r>
              <a:rPr lang="en-US" sz="1600" i="1" dirty="0" smtClean="0"/>
              <a:t>   The only access </a:t>
            </a:r>
            <a:r>
              <a:rPr lang="en-US" sz="1600" b="1" i="1" dirty="0" smtClean="0"/>
              <a:t>to</a:t>
            </a:r>
            <a:r>
              <a:rPr lang="en-US" sz="1600" i="1" dirty="0" smtClean="0"/>
              <a:t> the village is by boat.</a:t>
            </a:r>
            <a:r>
              <a:rPr lang="en-US" sz="1600" dirty="0" smtClean="0"/>
              <a:t> </a:t>
            </a:r>
          </a:p>
          <a:p>
            <a:r>
              <a:rPr lang="en-US" sz="1600" b="1" dirty="0" smtClean="0"/>
              <a:t>the right or opportunity to use or look at something:</a:t>
            </a:r>
          </a:p>
          <a:p>
            <a:pPr marL="0" indent="0">
              <a:buNone/>
            </a:pPr>
            <a:r>
              <a:rPr lang="en-US" sz="1600" i="1" dirty="0" smtClean="0"/>
              <a:t>The system has been designed to </a:t>
            </a:r>
            <a:r>
              <a:rPr lang="en-US" sz="1600" b="1" i="1" dirty="0" smtClean="0"/>
              <a:t>give</a:t>
            </a:r>
            <a:r>
              <a:rPr lang="en-US" sz="1600" i="1" dirty="0" smtClean="0"/>
              <a:t> the user quick and easy access </a:t>
            </a:r>
            <a:r>
              <a:rPr lang="en-US" sz="1600" b="1" i="1" dirty="0" smtClean="0"/>
              <a:t>to</a:t>
            </a:r>
            <a:r>
              <a:rPr lang="en-US" sz="1600" i="1" dirty="0" smtClean="0"/>
              <a:t> the required information.</a:t>
            </a:r>
          </a:p>
          <a:p>
            <a:pPr marL="0" indent="0">
              <a:buNone/>
            </a:pPr>
            <a:endParaRPr lang="en-US" sz="1600" i="1" dirty="0" smtClean="0"/>
          </a:p>
          <a:p>
            <a:pPr marL="0" indent="0">
              <a:buNone/>
            </a:pPr>
            <a:r>
              <a:rPr lang="en-US" sz="1800" b="1" i="1" dirty="0" smtClean="0"/>
              <a:t>VERB</a:t>
            </a:r>
            <a:endParaRPr lang="en-US" sz="1800" dirty="0" smtClean="0"/>
          </a:p>
          <a:p>
            <a:pPr marL="0" indent="0">
              <a:buNone/>
            </a:pPr>
            <a:r>
              <a:rPr lang="en-US" sz="1600" b="1" dirty="0" smtClean="0"/>
              <a:t>to be able to get to or get inside a place:</a:t>
            </a:r>
          </a:p>
          <a:p>
            <a:r>
              <a:rPr lang="en-US" sz="1600" i="1" dirty="0" smtClean="0"/>
              <a:t>It is too difficult for anyone using a wheelchair to access the building</a:t>
            </a:r>
          </a:p>
          <a:p>
            <a:endParaRPr lang="en-US" sz="1600" i="1" dirty="0" smtClean="0"/>
          </a:p>
          <a:p>
            <a:pPr marL="0" indent="0">
              <a:buNone/>
            </a:pPr>
            <a:r>
              <a:rPr lang="en-US" sz="1600" b="1" dirty="0" smtClean="0"/>
              <a:t>to</a:t>
            </a:r>
            <a:r>
              <a:rPr lang="en-US" sz="1600" b="1" dirty="0"/>
              <a:t> open a computer file (= a collection of stored information), a website, etc. in order to look at or change information in it:</a:t>
            </a:r>
          </a:p>
          <a:p>
            <a:r>
              <a:rPr lang="en-US" sz="1600" i="1" dirty="0"/>
              <a:t>Most people use their phones to access </a:t>
            </a:r>
            <a:r>
              <a:rPr lang="en-US" sz="1600" b="1" i="1" dirty="0"/>
              <a:t>the internet</a:t>
            </a:r>
            <a:r>
              <a:rPr lang="en-US" sz="1600" i="1" dirty="0"/>
              <a:t>.</a:t>
            </a:r>
            <a:endParaRPr lang="en-US" sz="1600" dirty="0"/>
          </a:p>
          <a:p>
            <a:pPr marL="0" indent="0">
              <a:buNone/>
            </a:pPr>
            <a:endParaRPr lang="en-US" dirty="0" smtClean="0"/>
          </a:p>
          <a:p>
            <a:endParaRPr lang="en-US" dirty="0" smtClean="0"/>
          </a:p>
          <a:p>
            <a:endParaRPr lang="el-GR" dirty="0"/>
          </a:p>
        </p:txBody>
      </p:sp>
    </p:spTree>
    <p:extLst>
      <p:ext uri="{BB962C8B-B14F-4D97-AF65-F5344CB8AC3E}">
        <p14:creationId xmlns:p14="http://schemas.microsoft.com/office/powerpoint/2010/main" val="289927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ACCESS (DIFFERENT DOMAINS)</a:t>
            </a:r>
            <a:endParaRPr lang="el-GR" dirty="0"/>
          </a:p>
        </p:txBody>
      </p:sp>
      <p:sp>
        <p:nvSpPr>
          <p:cNvPr id="3" name="Content Placeholder 2"/>
          <p:cNvSpPr>
            <a:spLocks noGrp="1"/>
          </p:cNvSpPr>
          <p:nvPr>
            <p:ph idx="1"/>
          </p:nvPr>
        </p:nvSpPr>
        <p:spPr>
          <a:xfrm>
            <a:off x="457200" y="1600200"/>
            <a:ext cx="8507288" cy="4525963"/>
          </a:xfrm>
          <a:solidFill>
            <a:schemeClr val="tx2">
              <a:lumMod val="20000"/>
              <a:lumOff val="80000"/>
            </a:schemeClr>
          </a:solidFill>
        </p:spPr>
        <p:txBody>
          <a:bodyPr>
            <a:normAutofit fontScale="92500" lnSpcReduction="10000"/>
          </a:bodyPr>
          <a:lstStyle/>
          <a:p>
            <a:pPr marL="0" indent="0">
              <a:buNone/>
            </a:pPr>
            <a:r>
              <a:rPr lang="en-US" i="1" cap="all" dirty="0" smtClean="0"/>
              <a:t>COMMERCE</a:t>
            </a:r>
          </a:p>
          <a:p>
            <a:r>
              <a:rPr lang="en-US" sz="2800" b="1" dirty="0" smtClean="0"/>
              <a:t>the</a:t>
            </a:r>
            <a:r>
              <a:rPr lang="en-US" sz="2800" b="1" dirty="0"/>
              <a:t> right or ability to buy and sell goods </a:t>
            </a:r>
            <a:r>
              <a:rPr lang="en-US" sz="2800" b="1" dirty="0" smtClean="0"/>
              <a:t>in a</a:t>
            </a:r>
            <a:r>
              <a:rPr lang="en-US" sz="2800" b="1" dirty="0"/>
              <a:t> particular </a:t>
            </a:r>
            <a:endParaRPr lang="en-US" sz="2800" b="1" dirty="0" smtClean="0"/>
          </a:p>
          <a:p>
            <a:pPr marL="0" indent="0">
              <a:buNone/>
            </a:pPr>
            <a:r>
              <a:rPr lang="en-US" sz="2800" b="1" dirty="0" smtClean="0"/>
              <a:t>     country</a:t>
            </a:r>
            <a:r>
              <a:rPr lang="en-US" sz="2800" b="1" dirty="0"/>
              <a:t> or market:</a:t>
            </a:r>
          </a:p>
          <a:p>
            <a:r>
              <a:rPr lang="en-US" sz="2800" b="1" dirty="0"/>
              <a:t>access to </a:t>
            </a:r>
            <a:r>
              <a:rPr lang="en-US" sz="2800" b="1" dirty="0" err="1"/>
              <a:t>sth</a:t>
            </a:r>
            <a:r>
              <a:rPr lang="en-US" sz="2800" dirty="0"/>
              <a:t> </a:t>
            </a:r>
            <a:endParaRPr lang="en-US" sz="2800" dirty="0" smtClean="0"/>
          </a:p>
          <a:p>
            <a:pPr marL="0" indent="0">
              <a:buNone/>
            </a:pPr>
            <a:r>
              <a:rPr lang="en-US" sz="2800" i="1" dirty="0" smtClean="0"/>
              <a:t>Our</a:t>
            </a:r>
            <a:r>
              <a:rPr lang="en-US" sz="2800" i="1" dirty="0"/>
              <a:t> website gives us access to global markets.</a:t>
            </a:r>
            <a:endParaRPr lang="en-US" sz="2800" dirty="0"/>
          </a:p>
          <a:p>
            <a:pPr marL="0" indent="0">
              <a:buNone/>
            </a:pPr>
            <a:endParaRPr lang="en-US" dirty="0"/>
          </a:p>
          <a:p>
            <a:pPr marL="0" indent="0">
              <a:buNone/>
            </a:pPr>
            <a:r>
              <a:rPr lang="en-US" i="1" cap="all" dirty="0" smtClean="0"/>
              <a:t>BANKING</a:t>
            </a:r>
          </a:p>
          <a:p>
            <a:pPr algn="just"/>
            <a:r>
              <a:rPr lang="en-US" sz="2800" b="1" dirty="0" smtClean="0"/>
              <a:t>the</a:t>
            </a:r>
            <a:r>
              <a:rPr lang="en-US" sz="2800" b="1" dirty="0"/>
              <a:t> right to use a bank account, </a:t>
            </a:r>
            <a:r>
              <a:rPr lang="en-US" sz="2800" b="1" dirty="0" smtClean="0"/>
              <a:t>or to</a:t>
            </a:r>
            <a:r>
              <a:rPr lang="en-US" sz="2800" b="1" dirty="0"/>
              <a:t> remove money from a bank account or an investment</a:t>
            </a:r>
            <a:r>
              <a:rPr lang="en-US" sz="2800" b="1" dirty="0" smtClean="0"/>
              <a:t>:</a:t>
            </a:r>
          </a:p>
          <a:p>
            <a:r>
              <a:rPr lang="en-US" sz="2600" i="1" dirty="0"/>
              <a:t>Some accounts allow </a:t>
            </a:r>
            <a:r>
              <a:rPr lang="en-US" sz="2600" b="1" i="1" dirty="0"/>
              <a:t>instant access to</a:t>
            </a:r>
            <a:r>
              <a:rPr lang="en-US" sz="2600" i="1" dirty="0"/>
              <a:t> your savings.</a:t>
            </a:r>
            <a:endParaRPr lang="en-US" sz="2600" b="1" dirty="0"/>
          </a:p>
          <a:p>
            <a:endParaRPr lang="el-GR" dirty="0"/>
          </a:p>
        </p:txBody>
      </p:sp>
    </p:spTree>
    <p:extLst>
      <p:ext uri="{BB962C8B-B14F-4D97-AF65-F5344CB8AC3E}">
        <p14:creationId xmlns:p14="http://schemas.microsoft.com/office/powerpoint/2010/main" val="206658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MARK (NOUN 1)</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62500" lnSpcReduction="20000"/>
          </a:bodyPr>
          <a:lstStyle/>
          <a:p>
            <a:pPr marL="0" indent="0">
              <a:buNone/>
            </a:pPr>
            <a:r>
              <a:rPr lang="en-US" b="1" i="1" dirty="0" smtClean="0">
                <a:latin typeface="Times New Roman" pitchFamily="18" charset="0"/>
                <a:cs typeface="Times New Roman" pitchFamily="18" charset="0"/>
              </a:rPr>
              <a:t>NOUN</a:t>
            </a:r>
            <a:endParaRPr lang="en-US" dirty="0">
              <a:latin typeface="Times New Roman" pitchFamily="18" charset="0"/>
              <a:cs typeface="Times New Roman" pitchFamily="18" charset="0"/>
            </a:endParaRPr>
          </a:p>
          <a:p>
            <a:pPr marL="0" indent="0">
              <a:buNone/>
            </a:pPr>
            <a:endParaRPr lang="en-US" cap="all" dirty="0"/>
          </a:p>
          <a:p>
            <a:pPr marL="0" indent="0">
              <a:buNone/>
            </a:pPr>
            <a:r>
              <a:rPr lang="en-US" b="1" dirty="0" smtClean="0"/>
              <a:t>a</a:t>
            </a:r>
            <a:r>
              <a:rPr lang="en-US" b="1" dirty="0"/>
              <a:t> small area on the surface of something that is damaged, dirty, or different in some way:</a:t>
            </a:r>
          </a:p>
          <a:p>
            <a:r>
              <a:rPr lang="en-US" i="1" dirty="0"/>
              <a:t>There were</a:t>
            </a:r>
            <a:r>
              <a:rPr lang="en-US" b="1" i="1" dirty="0"/>
              <a:t> dirty</a:t>
            </a:r>
            <a:r>
              <a:rPr lang="en-US" i="1" dirty="0"/>
              <a:t> marks on her trousers where she had wiped her hands.</a:t>
            </a:r>
            <a:endParaRPr lang="en-US" dirty="0"/>
          </a:p>
          <a:p>
            <a:pPr marL="0" indent="0">
              <a:buNone/>
            </a:pPr>
            <a:endParaRPr lang="en-US" dirty="0"/>
          </a:p>
          <a:p>
            <a:pPr marL="0" indent="0">
              <a:buNone/>
            </a:pPr>
            <a:r>
              <a:rPr lang="en-US" b="1" dirty="0" smtClean="0"/>
              <a:t>a</a:t>
            </a:r>
            <a:r>
              <a:rPr lang="en-US" b="1" dirty="0"/>
              <a:t> typical feature or one that allows you to recognize someone or something:</a:t>
            </a:r>
          </a:p>
          <a:p>
            <a:r>
              <a:rPr lang="en-US" i="1" dirty="0"/>
              <a:t>Did your attacker have any </a:t>
            </a:r>
            <a:r>
              <a:rPr lang="en-US" b="1" i="1" dirty="0"/>
              <a:t>distinguishing</a:t>
            </a:r>
            <a:r>
              <a:rPr lang="en-US" i="1" dirty="0"/>
              <a:t> marks, such as a scar or a birthmark?</a:t>
            </a:r>
            <a:endParaRPr lang="en-US" dirty="0"/>
          </a:p>
          <a:p>
            <a:pPr marL="0" indent="0">
              <a:buNone/>
            </a:pPr>
            <a:r>
              <a:rPr lang="en-US" dirty="0"/>
              <a:t> </a:t>
            </a:r>
          </a:p>
          <a:p>
            <a:pPr marL="0" indent="0">
              <a:buNone/>
            </a:pPr>
            <a:r>
              <a:rPr lang="en-US" b="1" dirty="0" smtClean="0"/>
              <a:t>a</a:t>
            </a:r>
            <a:r>
              <a:rPr lang="en-US" b="1" dirty="0"/>
              <a:t> symbol that is used for giving information:</a:t>
            </a:r>
          </a:p>
          <a:p>
            <a:r>
              <a:rPr lang="en-US" i="1" dirty="0"/>
              <a:t>I've put a mark on the map where I think we should go for a picnic.</a:t>
            </a:r>
            <a:endParaRPr lang="en-US" dirty="0"/>
          </a:p>
          <a:p>
            <a:pPr marL="0" indent="0">
              <a:buNone/>
            </a:pPr>
            <a:r>
              <a:rPr lang="en-US" dirty="0"/>
              <a:t> </a:t>
            </a:r>
            <a:endParaRPr lang="en-US" dirty="0" smtClean="0"/>
          </a:p>
          <a:p>
            <a:pPr marL="0" indent="0">
              <a:buNone/>
            </a:pPr>
            <a:r>
              <a:rPr lang="en-US" b="1" dirty="0" smtClean="0"/>
              <a:t>a </a:t>
            </a:r>
            <a:r>
              <a:rPr lang="en-US" b="1" dirty="0"/>
              <a:t>written or printed symbol:</a:t>
            </a:r>
          </a:p>
          <a:p>
            <a:r>
              <a:rPr lang="en-US" i="1" dirty="0"/>
              <a:t>a </a:t>
            </a:r>
            <a:r>
              <a:rPr lang="en-US" i="1" u="sng" dirty="0"/>
              <a:t>question</a:t>
            </a:r>
            <a:r>
              <a:rPr lang="en-US" i="1" dirty="0"/>
              <a:t> mark</a:t>
            </a:r>
            <a:endParaRPr lang="en-US" dirty="0"/>
          </a:p>
          <a:p>
            <a:endParaRPr lang="el-GR" dirty="0"/>
          </a:p>
        </p:txBody>
      </p:sp>
    </p:spTree>
    <p:extLst>
      <p:ext uri="{BB962C8B-B14F-4D97-AF65-F5344CB8AC3E}">
        <p14:creationId xmlns:p14="http://schemas.microsoft.com/office/powerpoint/2010/main" val="1020529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MARK (NOUN 2)</a:t>
            </a:r>
            <a:endParaRPr lang="el-GR" dirty="0"/>
          </a:p>
        </p:txBody>
      </p:sp>
      <p:sp>
        <p:nvSpPr>
          <p:cNvPr id="3" name="Content Placeholder 2"/>
          <p:cNvSpPr>
            <a:spLocks noGrp="1"/>
          </p:cNvSpPr>
          <p:nvPr>
            <p:ph idx="1"/>
          </p:nvPr>
        </p:nvSpPr>
        <p:spPr>
          <a:xfrm>
            <a:off x="457200" y="1600200"/>
            <a:ext cx="8507288" cy="4525963"/>
          </a:xfrm>
          <a:solidFill>
            <a:schemeClr val="tx2">
              <a:lumMod val="20000"/>
              <a:lumOff val="80000"/>
            </a:schemeClr>
          </a:solidFill>
        </p:spPr>
        <p:txBody>
          <a:bodyPr>
            <a:normAutofit fontScale="55000" lnSpcReduction="20000"/>
          </a:bodyPr>
          <a:lstStyle/>
          <a:p>
            <a:pPr marL="0" indent="0">
              <a:buNone/>
            </a:pPr>
            <a:r>
              <a:rPr lang="en-US" b="1" i="1" dirty="0" smtClean="0"/>
              <a:t>NOUN</a:t>
            </a:r>
          </a:p>
          <a:p>
            <a:pPr marL="0" indent="0">
              <a:buNone/>
            </a:pPr>
            <a:endParaRPr lang="en-US" b="1" dirty="0"/>
          </a:p>
          <a:p>
            <a:pPr marL="0" indent="0">
              <a:buNone/>
            </a:pPr>
            <a:r>
              <a:rPr lang="en-US" b="1" dirty="0" smtClean="0"/>
              <a:t>a</a:t>
            </a:r>
            <a:r>
              <a:rPr lang="en-US" b="1" dirty="0"/>
              <a:t> judgment, expressed as a number or letter, about the quality </a:t>
            </a:r>
            <a:r>
              <a:rPr lang="en-US" b="1" dirty="0" smtClean="0"/>
              <a:t>of a</a:t>
            </a:r>
            <a:r>
              <a:rPr lang="en-US" b="1" dirty="0"/>
              <a:t> piece of work done at school, college, or university:</a:t>
            </a:r>
          </a:p>
          <a:p>
            <a:r>
              <a:rPr lang="en-US" i="1" dirty="0"/>
              <a:t>What mark did you </a:t>
            </a:r>
            <a:r>
              <a:rPr lang="en-US" b="1" i="1" dirty="0"/>
              <a:t>get</a:t>
            </a:r>
            <a:r>
              <a:rPr lang="en-US" i="1" dirty="0"/>
              <a:t> in the biology exam</a:t>
            </a:r>
            <a:r>
              <a:rPr lang="en-US" i="1" dirty="0" smtClean="0"/>
              <a:t>?</a:t>
            </a:r>
          </a:p>
          <a:p>
            <a:endParaRPr lang="en-US" dirty="0"/>
          </a:p>
          <a:p>
            <a:pPr marL="0" indent="0">
              <a:buNone/>
            </a:pPr>
            <a:r>
              <a:rPr lang="en-US" b="1" dirty="0"/>
              <a:t>the level intended or wanted:</a:t>
            </a:r>
          </a:p>
          <a:p>
            <a:r>
              <a:rPr lang="en-US" i="1" dirty="0"/>
              <a:t>Sales have already </a:t>
            </a:r>
            <a:r>
              <a:rPr lang="en-US" b="1" i="1" dirty="0"/>
              <a:t>passed</a:t>
            </a:r>
            <a:r>
              <a:rPr lang="en-US" i="1" dirty="0"/>
              <a:t> the million mark.</a:t>
            </a:r>
            <a:endParaRPr lang="en-US" dirty="0"/>
          </a:p>
          <a:p>
            <a:pPr marL="0" indent="0" fontAlgn="auto">
              <a:buNone/>
            </a:pPr>
            <a:r>
              <a:rPr lang="en-US" dirty="0"/>
              <a:t> </a:t>
            </a:r>
            <a:endParaRPr lang="en-US" dirty="0" smtClean="0"/>
          </a:p>
          <a:p>
            <a:pPr marL="0" indent="0" fontAlgn="auto">
              <a:buNone/>
            </a:pPr>
            <a:r>
              <a:rPr lang="en-US" b="1" dirty="0" smtClean="0"/>
              <a:t>an</a:t>
            </a:r>
            <a:r>
              <a:rPr lang="en-US" b="1" dirty="0"/>
              <a:t> action that is understood to represent or show a characteristic of a person or thing or feeling:</a:t>
            </a:r>
          </a:p>
          <a:p>
            <a:r>
              <a:rPr lang="en-US" i="1" dirty="0"/>
              <a:t>He took off his hat as a mark </a:t>
            </a:r>
            <a:r>
              <a:rPr lang="en-US" b="1" i="1" dirty="0"/>
              <a:t>of respect</a:t>
            </a:r>
            <a:r>
              <a:rPr lang="en-US" i="1" dirty="0"/>
              <a:t> for her dead husband</a:t>
            </a:r>
            <a:r>
              <a:rPr lang="en-US" i="1" dirty="0" smtClean="0"/>
              <a:t>.</a:t>
            </a:r>
          </a:p>
          <a:p>
            <a:endParaRPr lang="en-US" dirty="0"/>
          </a:p>
          <a:p>
            <a:pPr marL="0" indent="0">
              <a:buNone/>
            </a:pPr>
            <a:r>
              <a:rPr lang="en-US" b="1" cap="all" dirty="0" smtClean="0"/>
              <a:t>(MONEY</a:t>
            </a:r>
            <a:r>
              <a:rPr lang="en-US" b="1" cap="all" dirty="0"/>
              <a:t>)</a:t>
            </a:r>
            <a:endParaRPr lang="en-US" b="1" dirty="0"/>
          </a:p>
          <a:p>
            <a:pPr marL="0" indent="0">
              <a:buNone/>
            </a:pPr>
            <a:r>
              <a:rPr lang="en-US" dirty="0"/>
              <a:t> </a:t>
            </a:r>
          </a:p>
          <a:p>
            <a:r>
              <a:rPr lang="en-US" b="1" dirty="0" smtClean="0"/>
              <a:t>a</a:t>
            </a:r>
            <a:r>
              <a:rPr lang="en-US" b="1" dirty="0"/>
              <a:t> </a:t>
            </a:r>
            <a:r>
              <a:rPr lang="en-US" b="1" u="sng" dirty="0"/>
              <a:t>Deutschmark</a:t>
            </a:r>
            <a:endParaRPr lang="en-US" b="1" dirty="0"/>
          </a:p>
          <a:p>
            <a:endParaRPr lang="el-GR" dirty="0"/>
          </a:p>
        </p:txBody>
      </p:sp>
    </p:spTree>
    <p:extLst>
      <p:ext uri="{BB962C8B-B14F-4D97-AF65-F5344CB8AC3E}">
        <p14:creationId xmlns:p14="http://schemas.microsoft.com/office/powerpoint/2010/main" val="389104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MARK (VERB 1)</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a:bodyPr>
          <a:lstStyle/>
          <a:p>
            <a:pPr marL="0" indent="0">
              <a:buNone/>
            </a:pPr>
            <a:r>
              <a:rPr lang="en-US" i="1" dirty="0" smtClean="0"/>
              <a:t>VERB</a:t>
            </a:r>
          </a:p>
          <a:p>
            <a:pPr marL="0" indent="0">
              <a:buNone/>
            </a:pPr>
            <a:r>
              <a:rPr lang="en-US" sz="1800" b="1" dirty="0"/>
              <a:t>to correct mistakes in and give points for a piece of work:</a:t>
            </a:r>
          </a:p>
          <a:p>
            <a:r>
              <a:rPr lang="en-US" sz="1800" i="1" dirty="0"/>
              <a:t>I was up half the night marking </a:t>
            </a:r>
            <a:r>
              <a:rPr lang="en-US" sz="1800" b="1" i="1" dirty="0"/>
              <a:t>exam</a:t>
            </a:r>
            <a:r>
              <a:rPr lang="en-US" sz="1800" i="1" dirty="0"/>
              <a:t> </a:t>
            </a:r>
            <a:r>
              <a:rPr lang="en-US" sz="1800" b="1" i="1" dirty="0"/>
              <a:t>papers</a:t>
            </a:r>
            <a:r>
              <a:rPr lang="en-US" sz="1800" i="1" dirty="0"/>
              <a:t>.</a:t>
            </a:r>
            <a:endParaRPr lang="en-US" sz="1800" dirty="0"/>
          </a:p>
          <a:p>
            <a:pPr marL="0" indent="0">
              <a:buNone/>
            </a:pPr>
            <a:r>
              <a:rPr lang="en-US" sz="1800" dirty="0"/>
              <a:t> </a:t>
            </a:r>
            <a:endParaRPr lang="en-US" sz="1800" dirty="0" smtClean="0"/>
          </a:p>
          <a:p>
            <a:pPr marL="0" indent="0">
              <a:buNone/>
            </a:pPr>
            <a:r>
              <a:rPr lang="en-US" sz="1800" b="1" dirty="0" smtClean="0"/>
              <a:t>to </a:t>
            </a:r>
            <a:r>
              <a:rPr lang="en-US" sz="1800" b="1" dirty="0"/>
              <a:t>make a mark on something or someone:</a:t>
            </a:r>
          </a:p>
          <a:p>
            <a:r>
              <a:rPr lang="en-US" sz="1800" i="1" dirty="0"/>
              <a:t>Make sure you don't mark the walls while you're moving the furniture around.</a:t>
            </a:r>
            <a:endParaRPr lang="en-US" sz="1800" dirty="0"/>
          </a:p>
          <a:p>
            <a:endParaRPr lang="en-US" sz="1800" dirty="0" smtClean="0"/>
          </a:p>
          <a:p>
            <a:pPr marL="0" indent="0">
              <a:buNone/>
            </a:pPr>
            <a:r>
              <a:rPr lang="en-US" sz="1800" b="1" dirty="0" smtClean="0"/>
              <a:t>to</a:t>
            </a:r>
            <a:r>
              <a:rPr lang="en-US" sz="1800" b="1" dirty="0"/>
              <a:t> represent or show a characteristic of a person or thing or feeling:</a:t>
            </a:r>
          </a:p>
          <a:p>
            <a:r>
              <a:rPr lang="en-US" sz="1800" i="1" dirty="0"/>
              <a:t>The band's songs have always been marked by controversial </a:t>
            </a:r>
            <a:r>
              <a:rPr lang="en-US" sz="1800" i="1" dirty="0" smtClean="0"/>
              <a:t>lyrics.</a:t>
            </a:r>
            <a:endParaRPr lang="en-US" sz="1800" dirty="0" smtClean="0"/>
          </a:p>
          <a:p>
            <a:endParaRPr lang="en-US" sz="1800" dirty="0" smtClean="0"/>
          </a:p>
          <a:p>
            <a:pPr marL="0" indent="0">
              <a:buNone/>
            </a:pPr>
            <a:r>
              <a:rPr lang="en-US" sz="1800" b="1" dirty="0" smtClean="0"/>
              <a:t>to show respect for or commemorate:</a:t>
            </a:r>
          </a:p>
          <a:p>
            <a:r>
              <a:rPr lang="en-US" sz="1800" i="1" dirty="0" smtClean="0"/>
              <a:t>Tomorrow's</a:t>
            </a:r>
            <a:r>
              <a:rPr lang="en-US" sz="1800" i="1" dirty="0"/>
              <a:t> parade will mark the 50th </a:t>
            </a:r>
            <a:r>
              <a:rPr lang="en-US" sz="1800" b="1" i="1" dirty="0"/>
              <a:t>anniversary</a:t>
            </a:r>
            <a:r>
              <a:rPr lang="en-US" sz="1800" i="1" dirty="0"/>
              <a:t> of the battle</a:t>
            </a:r>
            <a:r>
              <a:rPr lang="en-US" sz="1800" i="1" dirty="0" smtClean="0"/>
              <a:t>.</a:t>
            </a:r>
            <a:endParaRPr lang="en-US" sz="1800" dirty="0"/>
          </a:p>
        </p:txBody>
      </p:sp>
    </p:spTree>
    <p:extLst>
      <p:ext uri="{BB962C8B-B14F-4D97-AF65-F5344CB8AC3E}">
        <p14:creationId xmlns:p14="http://schemas.microsoft.com/office/powerpoint/2010/main" val="42719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MARK (VERB 2)</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lnSpcReduction="10000"/>
          </a:bodyPr>
          <a:lstStyle/>
          <a:p>
            <a:pPr marL="0" indent="0">
              <a:buNone/>
            </a:pPr>
            <a:r>
              <a:rPr lang="en-US" b="1" i="1" dirty="0" smtClean="0"/>
              <a:t>VERB</a:t>
            </a:r>
          </a:p>
          <a:p>
            <a:pPr marL="0" indent="0" algn="just">
              <a:buNone/>
            </a:pPr>
            <a:r>
              <a:rPr lang="en-US" sz="2600" b="1" dirty="0" smtClean="0"/>
              <a:t>to </a:t>
            </a:r>
            <a:r>
              <a:rPr lang="en-US" sz="2600" b="1" dirty="0"/>
              <a:t>show where something is by drawing or putting something somewhere:</a:t>
            </a:r>
          </a:p>
          <a:p>
            <a:pPr algn="just"/>
            <a:r>
              <a:rPr lang="en-US" sz="2600" i="1" dirty="0"/>
              <a:t>I've marked the route around the town's one-way system on the map.</a:t>
            </a:r>
            <a:endParaRPr lang="en-US" sz="2600" dirty="0"/>
          </a:p>
          <a:p>
            <a:pPr marL="0" indent="0" algn="just">
              <a:buNone/>
            </a:pPr>
            <a:endParaRPr lang="en-US" sz="2600" i="1" dirty="0"/>
          </a:p>
          <a:p>
            <a:pPr marL="0" indent="0" algn="just">
              <a:buNone/>
            </a:pPr>
            <a:r>
              <a:rPr lang="en-US" sz="2600" b="1" dirty="0" smtClean="0"/>
              <a:t>mark</a:t>
            </a:r>
            <a:r>
              <a:rPr lang="en-US" sz="2600" b="1" dirty="0"/>
              <a:t> </a:t>
            </a:r>
            <a:r>
              <a:rPr lang="en-US" sz="2600" b="1" i="1" dirty="0"/>
              <a:t>verb</a:t>
            </a:r>
            <a:r>
              <a:rPr lang="en-US" sz="2600" b="1" dirty="0"/>
              <a:t> </a:t>
            </a:r>
            <a:r>
              <a:rPr lang="en-US" sz="2600" b="1" cap="all" dirty="0"/>
              <a:t>(SPORTS</a:t>
            </a:r>
            <a:r>
              <a:rPr lang="en-US" sz="2600" b="1" cap="all" dirty="0" smtClean="0"/>
              <a:t>)</a:t>
            </a:r>
            <a:endParaRPr lang="en-US" sz="2600" dirty="0" smtClean="0"/>
          </a:p>
          <a:p>
            <a:pPr marL="0" indent="0" algn="just">
              <a:buNone/>
            </a:pPr>
            <a:r>
              <a:rPr lang="en-US" sz="2600" b="1" dirty="0" smtClean="0"/>
              <a:t>to</a:t>
            </a:r>
            <a:r>
              <a:rPr lang="en-US" sz="2600" b="1" dirty="0"/>
              <a:t> prevent a member of the opposing team from taking control of the ball by staying close to them all the time</a:t>
            </a:r>
          </a:p>
          <a:p>
            <a:endParaRPr lang="el-GR" dirty="0"/>
          </a:p>
        </p:txBody>
      </p:sp>
    </p:spTree>
    <p:extLst>
      <p:ext uri="{BB962C8B-B14F-4D97-AF65-F5344CB8AC3E}">
        <p14:creationId xmlns:p14="http://schemas.microsoft.com/office/powerpoint/2010/main" val="262352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VOCABULARY</a:t>
            </a:r>
            <a:endParaRPr lang="el-GR" dirty="0"/>
          </a:p>
        </p:txBody>
      </p:sp>
      <p:sp>
        <p:nvSpPr>
          <p:cNvPr id="3" name="Content Placeholder 2"/>
          <p:cNvSpPr>
            <a:spLocks noGrp="1"/>
          </p:cNvSpPr>
          <p:nvPr>
            <p:ph idx="1"/>
          </p:nvPr>
        </p:nvSpPr>
        <p:spPr>
          <a:solidFill>
            <a:schemeClr val="accent1">
              <a:lumMod val="40000"/>
              <a:lumOff val="60000"/>
            </a:schemeClr>
          </a:solidFill>
        </p:spPr>
        <p:txBody>
          <a:bodyPr>
            <a:normAutofit fontScale="92500" lnSpcReduction="20000"/>
          </a:bodyPr>
          <a:lstStyle/>
          <a:p>
            <a:pPr algn="just"/>
            <a:r>
              <a:rPr lang="en-US" dirty="0" smtClean="0"/>
              <a:t>This is primarily a vocabulary-based lesson aiming solely on </a:t>
            </a:r>
            <a:r>
              <a:rPr lang="en-US" b="1" dirty="0" smtClean="0"/>
              <a:t>enhancing your vocabulary </a:t>
            </a:r>
            <a:r>
              <a:rPr lang="en-US" dirty="0" smtClean="0"/>
              <a:t>skills with respect to vocabulary associated with </a:t>
            </a:r>
            <a:r>
              <a:rPr lang="en-US" b="1" dirty="0" smtClean="0"/>
              <a:t>living and working at university.</a:t>
            </a:r>
          </a:p>
          <a:p>
            <a:pPr algn="just"/>
            <a:r>
              <a:rPr lang="en-US" dirty="0" smtClean="0"/>
              <a:t>Students should be able to:</a:t>
            </a:r>
          </a:p>
          <a:p>
            <a:pPr marL="0" indent="0">
              <a:buNone/>
            </a:pPr>
            <a:r>
              <a:rPr lang="en-US" dirty="0" smtClean="0"/>
              <a:t>1. </a:t>
            </a:r>
            <a:r>
              <a:rPr lang="en-US" b="1" dirty="0" smtClean="0"/>
              <a:t>show</a:t>
            </a:r>
            <a:r>
              <a:rPr lang="en-US" dirty="0" smtClean="0"/>
              <a:t> </a:t>
            </a:r>
            <a:r>
              <a:rPr lang="en-US" b="1" dirty="0" smtClean="0"/>
              <a:t>understanding </a:t>
            </a:r>
            <a:r>
              <a:rPr lang="en-US" dirty="0" smtClean="0"/>
              <a:t>of the target vocabulary</a:t>
            </a:r>
          </a:p>
          <a:p>
            <a:pPr marL="0" indent="0">
              <a:buNone/>
            </a:pPr>
            <a:r>
              <a:rPr lang="en-US" dirty="0" smtClean="0"/>
              <a:t>2. </a:t>
            </a:r>
            <a:r>
              <a:rPr lang="en-US" b="1" dirty="0" smtClean="0"/>
              <a:t>Use a dictionary </a:t>
            </a:r>
            <a:r>
              <a:rPr lang="en-US" dirty="0" smtClean="0"/>
              <a:t>to find </a:t>
            </a:r>
            <a:r>
              <a:rPr lang="en-US" u="sng" dirty="0" smtClean="0"/>
              <a:t>part of speech </a:t>
            </a:r>
            <a:r>
              <a:rPr lang="en-US" dirty="0" smtClean="0"/>
              <a:t>and   </a:t>
            </a:r>
          </a:p>
          <a:p>
            <a:pPr marL="0" indent="0">
              <a:buNone/>
            </a:pPr>
            <a:r>
              <a:rPr lang="en-US" dirty="0"/>
              <a:t> </a:t>
            </a:r>
            <a:r>
              <a:rPr lang="en-US" dirty="0" smtClean="0"/>
              <a:t>    </a:t>
            </a:r>
            <a:r>
              <a:rPr lang="en-US" u="sng" dirty="0" smtClean="0"/>
              <a:t>meaning of target vocabulary</a:t>
            </a:r>
          </a:p>
          <a:p>
            <a:pPr marL="0" indent="0">
              <a:buNone/>
            </a:pPr>
            <a:r>
              <a:rPr lang="en-US" dirty="0" smtClean="0"/>
              <a:t>3. </a:t>
            </a:r>
            <a:r>
              <a:rPr lang="en-US" b="1" dirty="0" smtClean="0"/>
              <a:t>Use efficiently the words </a:t>
            </a:r>
            <a:r>
              <a:rPr lang="en-US" dirty="0" smtClean="0"/>
              <a:t>found in this section </a:t>
            </a:r>
            <a:r>
              <a:rPr lang="en-US" b="1" dirty="0" smtClean="0"/>
              <a:t>in  </a:t>
            </a:r>
          </a:p>
          <a:p>
            <a:pPr marL="0" indent="0">
              <a:buNone/>
            </a:pPr>
            <a:r>
              <a:rPr lang="en-US" b="1" dirty="0"/>
              <a:t> </a:t>
            </a:r>
            <a:r>
              <a:rPr lang="en-US" b="1" dirty="0" smtClean="0"/>
              <a:t>   a given context</a:t>
            </a:r>
            <a:r>
              <a:rPr lang="en-US" dirty="0" smtClean="0"/>
              <a:t>.</a:t>
            </a:r>
            <a:endParaRPr lang="el-GR" dirty="0"/>
          </a:p>
        </p:txBody>
      </p:sp>
    </p:spTree>
    <p:extLst>
      <p:ext uri="{BB962C8B-B14F-4D97-AF65-F5344CB8AC3E}">
        <p14:creationId xmlns:p14="http://schemas.microsoft.com/office/powerpoint/2010/main" val="496227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chemeClr val="tx2">
              <a:lumMod val="60000"/>
              <a:lumOff val="40000"/>
            </a:schemeClr>
          </a:solidFill>
        </p:spPr>
        <p:txBody>
          <a:bodyPr/>
          <a:lstStyle/>
          <a:p>
            <a:r>
              <a:rPr lang="en-US" dirty="0" smtClean="0"/>
              <a:t>VOCABULARY (PART 1)</a:t>
            </a:r>
            <a:endParaRPr lang="el-GR" dirty="0"/>
          </a:p>
        </p:txBody>
      </p:sp>
      <p:sp>
        <p:nvSpPr>
          <p:cNvPr id="3" name="Content Placeholder 2"/>
          <p:cNvSpPr>
            <a:spLocks noGrp="1"/>
          </p:cNvSpPr>
          <p:nvPr>
            <p:ph idx="1"/>
          </p:nvPr>
        </p:nvSpPr>
        <p:spPr>
          <a:xfrm>
            <a:off x="457200" y="1196752"/>
            <a:ext cx="8229600" cy="5472608"/>
          </a:xfrm>
          <a:solidFill>
            <a:schemeClr val="accent1">
              <a:lumMod val="40000"/>
              <a:lumOff val="60000"/>
            </a:schemeClr>
          </a:solidFill>
        </p:spPr>
        <p:txBody>
          <a:bodyPr>
            <a:normAutofit fontScale="32500" lnSpcReduction="20000"/>
          </a:bodyPr>
          <a:lstStyle/>
          <a:p>
            <a:r>
              <a:rPr lang="en-US" sz="6200" b="1" dirty="0"/>
              <a:t>Accurate </a:t>
            </a:r>
            <a:r>
              <a:rPr lang="en-US" sz="6200" dirty="0"/>
              <a:t>(</a:t>
            </a:r>
            <a:r>
              <a:rPr lang="en-US" sz="6200" dirty="0" err="1"/>
              <a:t>adj</a:t>
            </a:r>
            <a:r>
              <a:rPr lang="en-US" sz="6200" dirty="0"/>
              <a:t>) correct, exact, and without any mistakes • α</a:t>
            </a:r>
            <a:r>
              <a:rPr lang="en-US" sz="6200" dirty="0" err="1"/>
              <a:t>κρι</a:t>
            </a:r>
            <a:r>
              <a:rPr lang="en-US" sz="6200" dirty="0"/>
              <a:t>βής, σωστός</a:t>
            </a:r>
            <a:endParaRPr lang="el-GR" sz="6200" dirty="0"/>
          </a:p>
          <a:p>
            <a:r>
              <a:rPr lang="en-US" sz="6200" b="1" dirty="0"/>
              <a:t>Analyze </a:t>
            </a:r>
            <a:r>
              <a:rPr lang="en-US" sz="6200" dirty="0"/>
              <a:t>(v) to study something in a systematic and careful way • </a:t>
            </a:r>
            <a:r>
              <a:rPr lang="el-GR" sz="6200" dirty="0"/>
              <a:t>εξετάζω </a:t>
            </a:r>
          </a:p>
          <a:p>
            <a:r>
              <a:rPr lang="en-US" sz="6200" b="1" dirty="0"/>
              <a:t>Attachment </a:t>
            </a:r>
            <a:r>
              <a:rPr lang="en-US" sz="6200" dirty="0"/>
              <a:t>(n) [=document] a computer file that is sent together with an email message • </a:t>
            </a:r>
            <a:r>
              <a:rPr lang="en-US" sz="6200" dirty="0" err="1"/>
              <a:t>συνημμένο</a:t>
            </a:r>
            <a:r>
              <a:rPr lang="en-US" sz="6200" dirty="0"/>
              <a:t> α</a:t>
            </a:r>
            <a:r>
              <a:rPr lang="en-US" sz="6200" dirty="0" err="1"/>
              <a:t>ρχείο</a:t>
            </a:r>
            <a:endParaRPr lang="el-GR" sz="6200" dirty="0"/>
          </a:p>
          <a:p>
            <a:r>
              <a:rPr lang="en-US" sz="6200" b="1" dirty="0"/>
              <a:t>Cut</a:t>
            </a:r>
            <a:r>
              <a:rPr lang="en-US" sz="6200" dirty="0"/>
              <a:t> (v) [=take out] to remove something from something else • </a:t>
            </a:r>
            <a:r>
              <a:rPr lang="el-GR" sz="6200" dirty="0"/>
              <a:t>κόβω</a:t>
            </a:r>
          </a:p>
          <a:p>
            <a:r>
              <a:rPr lang="en-US" sz="6200" b="1" dirty="0"/>
              <a:t>Data</a:t>
            </a:r>
            <a:r>
              <a:rPr lang="en-US" sz="6200" dirty="0"/>
              <a:t> (n) information, especially facts or numbers, collected to be examined and considered and used to help decision-making, or information in an electronic form that can be stored and used by a compute • </a:t>
            </a:r>
            <a:r>
              <a:rPr lang="en-US" sz="6200" dirty="0" err="1"/>
              <a:t>δεδομέν</a:t>
            </a:r>
            <a:r>
              <a:rPr lang="en-US" sz="6200" dirty="0"/>
              <a:t>α, στοιχεία </a:t>
            </a:r>
            <a:endParaRPr lang="el-GR" sz="6200" dirty="0"/>
          </a:p>
          <a:p>
            <a:r>
              <a:rPr lang="en-US" sz="6200" b="1" dirty="0"/>
              <a:t>Domain</a:t>
            </a:r>
            <a:r>
              <a:rPr lang="en-US" sz="6200" dirty="0"/>
              <a:t> (n) an area of interest or an area over which a person has control • </a:t>
            </a:r>
            <a:r>
              <a:rPr lang="en-US" sz="6200" dirty="0" err="1"/>
              <a:t>τομέ</a:t>
            </a:r>
            <a:r>
              <a:rPr lang="en-US" sz="6200" dirty="0"/>
              <a:t>ας, κλάδος </a:t>
            </a:r>
            <a:endParaRPr lang="el-GR" sz="6200" dirty="0"/>
          </a:p>
          <a:p>
            <a:r>
              <a:rPr lang="en-US" sz="6200" b="1" dirty="0"/>
              <a:t>Efficiently</a:t>
            </a:r>
            <a:r>
              <a:rPr lang="en-US" sz="6200" dirty="0"/>
              <a:t> (</a:t>
            </a:r>
            <a:r>
              <a:rPr lang="en-US" sz="6200" dirty="0" err="1"/>
              <a:t>adv</a:t>
            </a:r>
            <a:r>
              <a:rPr lang="en-US" sz="6200" dirty="0"/>
              <a:t>) working or operating in an organized, quick, and effective way • απ</a:t>
            </a:r>
            <a:r>
              <a:rPr lang="en-US" sz="6200" dirty="0" err="1"/>
              <a:t>οτελεσμ</a:t>
            </a:r>
            <a:r>
              <a:rPr lang="en-US" sz="6200" dirty="0"/>
              <a:t>ατικά, δραστικά, ικανά </a:t>
            </a:r>
            <a:endParaRPr lang="el-GR" sz="6200" dirty="0"/>
          </a:p>
          <a:p>
            <a:r>
              <a:rPr lang="en-US" sz="6200" b="1" dirty="0"/>
              <a:t>Experiment</a:t>
            </a:r>
            <a:r>
              <a:rPr lang="en-US" sz="6200" dirty="0"/>
              <a:t> (n) a test done in order to learn something or to discover if something works or is true • </a:t>
            </a:r>
            <a:r>
              <a:rPr lang="el-GR" sz="6200" dirty="0"/>
              <a:t>πείραμα </a:t>
            </a:r>
          </a:p>
          <a:p>
            <a:r>
              <a:rPr lang="en-US" sz="6200" b="1" dirty="0"/>
              <a:t>Extracurricular</a:t>
            </a:r>
            <a:r>
              <a:rPr lang="en-US" sz="6200" dirty="0"/>
              <a:t> (</a:t>
            </a:r>
            <a:r>
              <a:rPr lang="en-US" sz="6200" dirty="0" err="1"/>
              <a:t>adj</a:t>
            </a:r>
            <a:r>
              <a:rPr lang="en-US" sz="6200" dirty="0"/>
              <a:t>) an extracurricular activity or subject is not part of the usual school or college course • </a:t>
            </a:r>
            <a:r>
              <a:rPr lang="en-US" sz="6200" dirty="0" err="1"/>
              <a:t>εξωσχολικός</a:t>
            </a:r>
            <a:endParaRPr lang="el-GR" sz="6200" dirty="0"/>
          </a:p>
          <a:p>
            <a:r>
              <a:rPr lang="en-US" sz="6200" b="1" dirty="0"/>
              <a:t>Heading</a:t>
            </a:r>
            <a:r>
              <a:rPr lang="en-US" sz="6200" dirty="0"/>
              <a:t> (n) words written or printed at the top of a text as a title • </a:t>
            </a:r>
            <a:r>
              <a:rPr lang="el-GR" sz="6200" dirty="0"/>
              <a:t>κεφαλίδα</a:t>
            </a:r>
            <a:r>
              <a:rPr lang="en-US" sz="6200" dirty="0"/>
              <a:t>, </a:t>
            </a:r>
            <a:r>
              <a:rPr lang="el-GR" sz="6200" dirty="0"/>
              <a:t>τίτλος</a:t>
            </a:r>
          </a:p>
          <a:p>
            <a:endParaRPr lang="el-GR" dirty="0"/>
          </a:p>
        </p:txBody>
      </p:sp>
    </p:spTree>
    <p:extLst>
      <p:ext uri="{BB962C8B-B14F-4D97-AF65-F5344CB8AC3E}">
        <p14:creationId xmlns:p14="http://schemas.microsoft.com/office/powerpoint/2010/main" val="2273610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a:solidFill>
            <a:schemeClr val="tx2">
              <a:lumMod val="60000"/>
              <a:lumOff val="40000"/>
            </a:schemeClr>
          </a:solidFill>
        </p:spPr>
        <p:txBody>
          <a:bodyPr>
            <a:normAutofit fontScale="90000"/>
          </a:bodyPr>
          <a:lstStyle/>
          <a:p>
            <a:r>
              <a:rPr lang="en-US" sz="3600" dirty="0" smtClean="0"/>
              <a:t>VOCABULARY (PART 2)</a:t>
            </a:r>
            <a:endParaRPr lang="el-GR" sz="3600" dirty="0"/>
          </a:p>
        </p:txBody>
      </p:sp>
      <p:sp>
        <p:nvSpPr>
          <p:cNvPr id="3" name="Content Placeholder 2"/>
          <p:cNvSpPr>
            <a:spLocks noGrp="1"/>
          </p:cNvSpPr>
          <p:nvPr>
            <p:ph idx="1"/>
          </p:nvPr>
        </p:nvSpPr>
        <p:spPr>
          <a:xfrm>
            <a:off x="457200" y="908720"/>
            <a:ext cx="8229600" cy="5616624"/>
          </a:xfrm>
          <a:solidFill>
            <a:schemeClr val="accent1">
              <a:lumMod val="40000"/>
              <a:lumOff val="60000"/>
            </a:schemeClr>
          </a:solidFill>
        </p:spPr>
        <p:txBody>
          <a:bodyPr>
            <a:noAutofit/>
          </a:bodyPr>
          <a:lstStyle/>
          <a:p>
            <a:r>
              <a:rPr lang="en-US" sz="1800" b="1" dirty="0"/>
              <a:t>(the) Internet</a:t>
            </a:r>
            <a:r>
              <a:rPr lang="en-US" sz="1800" dirty="0"/>
              <a:t> (n) the large system of connected computers around the world that allows people to share information and communicate with each other • </a:t>
            </a:r>
            <a:r>
              <a:rPr lang="en-US" sz="1800" dirty="0" err="1"/>
              <a:t>δι</a:t>
            </a:r>
            <a:r>
              <a:rPr lang="en-US" sz="1800" dirty="0"/>
              <a:t>αδ</a:t>
            </a:r>
            <a:r>
              <a:rPr lang="el-GR" sz="1800" dirty="0"/>
              <a:t>ίκτυο</a:t>
            </a:r>
          </a:p>
          <a:p>
            <a:r>
              <a:rPr lang="en-US" sz="1800" b="1" dirty="0"/>
              <a:t>Link</a:t>
            </a:r>
            <a:r>
              <a:rPr lang="en-US" sz="1800" dirty="0"/>
              <a:t> (n) a connection between two people, things, or ideas •  </a:t>
            </a:r>
            <a:r>
              <a:rPr lang="el-GR" sz="1800" dirty="0"/>
              <a:t>σύνδεσμος</a:t>
            </a:r>
          </a:p>
          <a:p>
            <a:r>
              <a:rPr lang="en-US" sz="1800" b="1" dirty="0"/>
              <a:t>Manage</a:t>
            </a:r>
            <a:r>
              <a:rPr lang="en-US" sz="1800" dirty="0"/>
              <a:t> (v) to succeed in doing or dealing with something, especially something difficult • </a:t>
            </a:r>
            <a:r>
              <a:rPr lang="en-US" sz="1800" dirty="0" err="1"/>
              <a:t>δι</a:t>
            </a:r>
            <a:r>
              <a:rPr lang="en-US" sz="1800" dirty="0"/>
              <a:t>αχειρίζομαι</a:t>
            </a:r>
            <a:endParaRPr lang="el-GR" sz="1800" dirty="0"/>
          </a:p>
          <a:p>
            <a:r>
              <a:rPr lang="en-US" sz="1800" b="1" dirty="0"/>
              <a:t>Mark</a:t>
            </a:r>
            <a:r>
              <a:rPr lang="en-US" sz="1800" dirty="0"/>
              <a:t> (n) a typical feature or one that allows you to recognize someone or something  • </a:t>
            </a:r>
            <a:r>
              <a:rPr lang="el-GR" sz="1800" dirty="0"/>
              <a:t>σημάδι </a:t>
            </a:r>
            <a:r>
              <a:rPr lang="en-US" sz="1800" dirty="0"/>
              <a:t>/ (v) to correct mistakes in and give points for a piece of work • </a:t>
            </a:r>
            <a:r>
              <a:rPr lang="el-GR" sz="1800" dirty="0"/>
              <a:t>βαθμολογώ  </a:t>
            </a:r>
          </a:p>
          <a:p>
            <a:r>
              <a:rPr lang="en-US" sz="1800" b="1" dirty="0"/>
              <a:t>Opinion</a:t>
            </a:r>
            <a:r>
              <a:rPr lang="en-US" sz="1800" dirty="0"/>
              <a:t> (n) a thought or belief about something or someone • </a:t>
            </a:r>
            <a:r>
              <a:rPr lang="el-GR" sz="1800" dirty="0"/>
              <a:t>γνώμη</a:t>
            </a:r>
            <a:r>
              <a:rPr lang="en-US" sz="1800" dirty="0"/>
              <a:t>, </a:t>
            </a:r>
            <a:r>
              <a:rPr lang="el-GR" sz="1800" dirty="0"/>
              <a:t>άποψη </a:t>
            </a:r>
          </a:p>
          <a:p>
            <a:r>
              <a:rPr lang="en-US" sz="1800" b="1" dirty="0"/>
              <a:t>Out</a:t>
            </a:r>
            <a:r>
              <a:rPr lang="en-US" sz="1800" dirty="0"/>
              <a:t> (</a:t>
            </a:r>
            <a:r>
              <a:rPr lang="en-US" sz="1800" dirty="0" err="1"/>
              <a:t>adj</a:t>
            </a:r>
            <a:r>
              <a:rPr lang="en-US" sz="1800" dirty="0"/>
              <a:t>) [=not in a library] used to show movement away from the inside of a place or container • </a:t>
            </a:r>
            <a:r>
              <a:rPr lang="el-GR" sz="1800" dirty="0"/>
              <a:t>έξω</a:t>
            </a:r>
          </a:p>
          <a:p>
            <a:r>
              <a:rPr lang="en-US" sz="1800" b="1" dirty="0"/>
              <a:t>Password</a:t>
            </a:r>
            <a:r>
              <a:rPr lang="en-US" sz="1800" dirty="0"/>
              <a:t> (n) a secret word or combination of letters or numbers, used for communicating with another person or with a computer to prove who you are • </a:t>
            </a:r>
            <a:r>
              <a:rPr lang="en-US" sz="1800" dirty="0" err="1"/>
              <a:t>κωδικός</a:t>
            </a:r>
            <a:r>
              <a:rPr lang="en-US" sz="1800" dirty="0"/>
              <a:t> π</a:t>
            </a:r>
            <a:r>
              <a:rPr lang="en-US" sz="1800" dirty="0" err="1"/>
              <a:t>ρόσ</a:t>
            </a:r>
            <a:r>
              <a:rPr lang="en-US" sz="1800" dirty="0"/>
              <a:t>βασης, κωδικός εισόδου </a:t>
            </a:r>
            <a:endParaRPr lang="el-GR" sz="1800" dirty="0"/>
          </a:p>
          <a:p>
            <a:r>
              <a:rPr lang="en-US" sz="1800" b="1" dirty="0"/>
              <a:t>Paste</a:t>
            </a:r>
            <a:r>
              <a:rPr lang="en-US" sz="1800" dirty="0"/>
              <a:t> (v) to move a piece of text to a particular place in a computer document • </a:t>
            </a:r>
            <a:r>
              <a:rPr lang="el-GR" sz="1800" dirty="0"/>
              <a:t>επικολλώ </a:t>
            </a:r>
          </a:p>
          <a:p>
            <a:r>
              <a:rPr lang="en-US" sz="1800" b="1" dirty="0"/>
              <a:t>Permission</a:t>
            </a:r>
            <a:r>
              <a:rPr lang="en-US" sz="1800" dirty="0"/>
              <a:t> (n) If someone is given permission to do something, they are allowed to do it • </a:t>
            </a:r>
            <a:r>
              <a:rPr lang="el-GR" sz="1800" dirty="0"/>
              <a:t>άδεια </a:t>
            </a:r>
          </a:p>
          <a:p>
            <a:endParaRPr lang="el-GR" sz="1800" dirty="0"/>
          </a:p>
        </p:txBody>
      </p:sp>
    </p:spTree>
    <p:extLst>
      <p:ext uri="{BB962C8B-B14F-4D97-AF65-F5344CB8AC3E}">
        <p14:creationId xmlns:p14="http://schemas.microsoft.com/office/powerpoint/2010/main" val="272702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solidFill>
            <a:schemeClr val="tx2">
              <a:lumMod val="60000"/>
              <a:lumOff val="40000"/>
            </a:schemeClr>
          </a:solidFill>
        </p:spPr>
        <p:txBody>
          <a:bodyPr/>
          <a:lstStyle/>
          <a:p>
            <a:r>
              <a:rPr lang="en-US" dirty="0" smtClean="0"/>
              <a:t>VOCABULARY (PART 3)</a:t>
            </a:r>
            <a:endParaRPr lang="el-GR" dirty="0"/>
          </a:p>
        </p:txBody>
      </p:sp>
      <p:sp>
        <p:nvSpPr>
          <p:cNvPr id="3" name="Content Placeholder 2"/>
          <p:cNvSpPr>
            <a:spLocks noGrp="1"/>
          </p:cNvSpPr>
          <p:nvPr>
            <p:ph idx="1"/>
          </p:nvPr>
        </p:nvSpPr>
        <p:spPr>
          <a:xfrm>
            <a:off x="457200" y="1052736"/>
            <a:ext cx="8229600" cy="5616624"/>
          </a:xfrm>
          <a:solidFill>
            <a:schemeClr val="accent1">
              <a:lumMod val="40000"/>
              <a:lumOff val="60000"/>
            </a:schemeClr>
          </a:solidFill>
        </p:spPr>
        <p:txBody>
          <a:bodyPr>
            <a:normAutofit fontScale="55000" lnSpcReduction="20000"/>
          </a:bodyPr>
          <a:lstStyle/>
          <a:p>
            <a:r>
              <a:rPr lang="en-US" b="1" dirty="0"/>
              <a:t>Plagiarism</a:t>
            </a:r>
            <a:r>
              <a:rPr lang="en-US" dirty="0"/>
              <a:t> (n) the process or practice of using another person's ideas or work and pretending that it is your own • </a:t>
            </a:r>
            <a:r>
              <a:rPr lang="el-GR" dirty="0"/>
              <a:t>λογοκλοπή </a:t>
            </a:r>
            <a:r>
              <a:rPr lang="en-US" dirty="0"/>
              <a:t>	</a:t>
            </a:r>
            <a:endParaRPr lang="el-GR" dirty="0"/>
          </a:p>
          <a:p>
            <a:r>
              <a:rPr lang="en-US" b="1" dirty="0"/>
              <a:t>Plagiarize</a:t>
            </a:r>
            <a:r>
              <a:rPr lang="en-US" dirty="0"/>
              <a:t> (v) to use another person's ideas or work and pretend that it is your own • </a:t>
            </a:r>
            <a:r>
              <a:rPr lang="el-GR" dirty="0"/>
              <a:t>διαπράττω λογοκλοπή  </a:t>
            </a:r>
          </a:p>
          <a:p>
            <a:r>
              <a:rPr lang="en-US" b="1" dirty="0"/>
              <a:t>Portal</a:t>
            </a:r>
            <a:r>
              <a:rPr lang="en-US" dirty="0"/>
              <a:t> (n) a page on the internet that allows people to get useful information, such as news and weather, and to find other websites • </a:t>
            </a:r>
            <a:r>
              <a:rPr lang="el-GR" dirty="0"/>
              <a:t>πύλη</a:t>
            </a:r>
            <a:r>
              <a:rPr lang="en-US" dirty="0"/>
              <a:t>, </a:t>
            </a:r>
            <a:r>
              <a:rPr lang="el-GR" dirty="0"/>
              <a:t>είσοδος </a:t>
            </a:r>
          </a:p>
          <a:p>
            <a:r>
              <a:rPr lang="en-US" b="1" dirty="0"/>
              <a:t>Primary</a:t>
            </a:r>
            <a:r>
              <a:rPr lang="en-US" dirty="0"/>
              <a:t> (</a:t>
            </a:r>
            <a:r>
              <a:rPr lang="en-US" dirty="0" smtClean="0"/>
              <a:t>adj.) </a:t>
            </a:r>
            <a:r>
              <a:rPr lang="en-US" dirty="0"/>
              <a:t>[research] more important than anything else; main • </a:t>
            </a:r>
            <a:r>
              <a:rPr lang="el-GR" dirty="0"/>
              <a:t>πρωταρχικός</a:t>
            </a:r>
            <a:r>
              <a:rPr lang="en-US" dirty="0"/>
              <a:t>, </a:t>
            </a:r>
            <a:r>
              <a:rPr lang="el-GR" dirty="0"/>
              <a:t>βασικός </a:t>
            </a:r>
          </a:p>
          <a:p>
            <a:r>
              <a:rPr lang="en-US" b="1" dirty="0"/>
              <a:t>Program</a:t>
            </a:r>
            <a:r>
              <a:rPr lang="en-US" dirty="0"/>
              <a:t> (n) a series of instructions that can be put into a computer in order to make it perform an </a:t>
            </a:r>
            <a:r>
              <a:rPr lang="en-US" dirty="0" smtClean="0"/>
              <a:t>operation </a:t>
            </a:r>
            <a:r>
              <a:rPr lang="en-US" dirty="0"/>
              <a:t>• </a:t>
            </a:r>
            <a:r>
              <a:rPr lang="el-GR" dirty="0"/>
              <a:t>πρόγραμμα </a:t>
            </a:r>
          </a:p>
          <a:p>
            <a:r>
              <a:rPr lang="en-US" b="1" dirty="0"/>
              <a:t>Record</a:t>
            </a:r>
            <a:r>
              <a:rPr lang="en-US" dirty="0"/>
              <a:t> (n) a piece of information or a description of an event that is written on paper or stored on a computer • </a:t>
            </a:r>
            <a:r>
              <a:rPr lang="el-GR" dirty="0"/>
              <a:t>καταγραφή </a:t>
            </a:r>
            <a:r>
              <a:rPr lang="en-US" dirty="0"/>
              <a:t>/ (v) to store sounds or moving pictures using electronic equipment so that they can be heard or seen later • </a:t>
            </a:r>
            <a:r>
              <a:rPr lang="el-GR" dirty="0"/>
              <a:t>καταγράφω</a:t>
            </a:r>
          </a:p>
          <a:p>
            <a:r>
              <a:rPr lang="en-US" b="1" dirty="0"/>
              <a:t>Relax</a:t>
            </a:r>
            <a:r>
              <a:rPr lang="en-US" dirty="0"/>
              <a:t> (v) to (cause someone to) become less active and more calm and happy, or to (cause a part of the body to) become less stiff • </a:t>
            </a:r>
            <a:r>
              <a:rPr lang="el-GR" dirty="0"/>
              <a:t>χαλαρώνω</a:t>
            </a:r>
            <a:r>
              <a:rPr lang="en-US" dirty="0"/>
              <a:t>, </a:t>
            </a:r>
            <a:r>
              <a:rPr lang="el-GR" dirty="0"/>
              <a:t>ξεκουράζομαι </a:t>
            </a:r>
          </a:p>
          <a:p>
            <a:r>
              <a:rPr lang="en-US" b="1" dirty="0"/>
              <a:t>Remind</a:t>
            </a:r>
            <a:r>
              <a:rPr lang="en-US" dirty="0"/>
              <a:t> (v) to make someone think of something they have forgotten or might have forgotten • </a:t>
            </a:r>
            <a:r>
              <a:rPr lang="el-GR" dirty="0"/>
              <a:t>υπενθυμίζω </a:t>
            </a:r>
            <a:r>
              <a:rPr lang="en-US" dirty="0"/>
              <a:t>	</a:t>
            </a:r>
            <a:endParaRPr lang="el-GR" dirty="0"/>
          </a:p>
          <a:p>
            <a:r>
              <a:rPr lang="en-US" b="1" dirty="0"/>
              <a:t>Respect</a:t>
            </a:r>
            <a:r>
              <a:rPr lang="en-US" dirty="0"/>
              <a:t> (v) admiration felt or shown for someone or something that you believe has good ideas or qualities • </a:t>
            </a:r>
            <a:r>
              <a:rPr lang="el-GR" dirty="0"/>
              <a:t>σεβασμός</a:t>
            </a:r>
            <a:r>
              <a:rPr lang="en-US" dirty="0"/>
              <a:t>, </a:t>
            </a:r>
            <a:r>
              <a:rPr lang="el-GR" dirty="0"/>
              <a:t>εκτίμηση  </a:t>
            </a:r>
          </a:p>
          <a:p>
            <a:r>
              <a:rPr lang="en-US" b="1" dirty="0"/>
              <a:t>Search</a:t>
            </a:r>
            <a:r>
              <a:rPr lang="en-US" dirty="0"/>
              <a:t> </a:t>
            </a:r>
            <a:r>
              <a:rPr lang="en-US" b="1" dirty="0"/>
              <a:t>engine </a:t>
            </a:r>
            <a:r>
              <a:rPr lang="en-US" dirty="0"/>
              <a:t>a computer program that finds information on the internet by looking for words that you have typed in</a:t>
            </a:r>
            <a:r>
              <a:rPr lang="en-US" b="1" dirty="0"/>
              <a:t> </a:t>
            </a:r>
            <a:r>
              <a:rPr lang="en-US" dirty="0"/>
              <a:t>• </a:t>
            </a:r>
            <a:r>
              <a:rPr lang="el-GR" dirty="0"/>
              <a:t>μηχανή αναζήτησης </a:t>
            </a:r>
          </a:p>
          <a:p>
            <a:endParaRPr lang="el-GR" dirty="0"/>
          </a:p>
        </p:txBody>
      </p:sp>
    </p:spTree>
    <p:extLst>
      <p:ext uri="{BB962C8B-B14F-4D97-AF65-F5344CB8AC3E}">
        <p14:creationId xmlns:p14="http://schemas.microsoft.com/office/powerpoint/2010/main" val="2240675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VOCABULARY (PART 4)</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55000" lnSpcReduction="20000"/>
          </a:bodyPr>
          <a:lstStyle/>
          <a:p>
            <a:r>
              <a:rPr lang="en-US" sz="3300" b="1" dirty="0"/>
              <a:t>Secondary</a:t>
            </a:r>
            <a:r>
              <a:rPr lang="en-US" sz="3300" dirty="0"/>
              <a:t> (</a:t>
            </a:r>
            <a:r>
              <a:rPr lang="en-US" sz="3300" dirty="0" smtClean="0"/>
              <a:t>adj.) </a:t>
            </a:r>
            <a:r>
              <a:rPr lang="en-US" sz="3300" dirty="0"/>
              <a:t>[research] less important than related things • </a:t>
            </a:r>
            <a:r>
              <a:rPr lang="el-GR" sz="3300" dirty="0"/>
              <a:t>δευτερεύων  </a:t>
            </a:r>
          </a:p>
          <a:p>
            <a:r>
              <a:rPr lang="en-US" sz="3300" b="1" dirty="0"/>
              <a:t>Sensibly</a:t>
            </a:r>
            <a:r>
              <a:rPr lang="en-US" sz="3300" dirty="0"/>
              <a:t> (</a:t>
            </a:r>
            <a:r>
              <a:rPr lang="en-US" sz="3300" dirty="0" smtClean="0"/>
              <a:t>adj.) </a:t>
            </a:r>
            <a:r>
              <a:rPr lang="en-US" sz="3300" dirty="0"/>
              <a:t>based on or acting on good judgment and practical ideas or understanding •  </a:t>
            </a:r>
            <a:r>
              <a:rPr lang="el-GR" sz="3300" dirty="0"/>
              <a:t>λογικά</a:t>
            </a:r>
            <a:r>
              <a:rPr lang="en-US" sz="3300" dirty="0"/>
              <a:t>	</a:t>
            </a:r>
            <a:endParaRPr lang="el-GR" sz="3300" dirty="0"/>
          </a:p>
          <a:p>
            <a:r>
              <a:rPr lang="en-US" sz="3300" b="1" dirty="0"/>
              <a:t>Source</a:t>
            </a:r>
            <a:r>
              <a:rPr lang="en-US" sz="3300" dirty="0"/>
              <a:t> (n) the place something comes from or starts at, or the cause of something • </a:t>
            </a:r>
            <a:r>
              <a:rPr lang="el-GR" sz="3300" dirty="0"/>
              <a:t>πηγή</a:t>
            </a:r>
          </a:p>
          <a:p>
            <a:r>
              <a:rPr lang="en-US" sz="3300" b="1" dirty="0"/>
              <a:t>Subheading</a:t>
            </a:r>
            <a:r>
              <a:rPr lang="en-US" sz="3300" dirty="0"/>
              <a:t> (n) a word, phrase, or sentence that is used to introduce part of a text • </a:t>
            </a:r>
            <a:r>
              <a:rPr lang="el-GR" sz="3300" dirty="0"/>
              <a:t>υπότιτλος </a:t>
            </a:r>
          </a:p>
          <a:p>
            <a:r>
              <a:rPr lang="en-US" sz="3300" b="1" dirty="0"/>
              <a:t>Topic</a:t>
            </a:r>
            <a:r>
              <a:rPr lang="en-US" sz="3300" dirty="0"/>
              <a:t> (n) a subject that is discussed, written about, or studied • </a:t>
            </a:r>
            <a:r>
              <a:rPr lang="el-GR" sz="3300" dirty="0"/>
              <a:t>θέμα </a:t>
            </a:r>
          </a:p>
          <a:p>
            <a:r>
              <a:rPr lang="en-US" sz="3300" b="1" dirty="0"/>
              <a:t>Virus</a:t>
            </a:r>
            <a:r>
              <a:rPr lang="en-US" sz="3300" dirty="0"/>
              <a:t> (n) a computer program or part of a computer program that can make copies of itself and is intended to prevent the computer from working normally • </a:t>
            </a:r>
            <a:r>
              <a:rPr lang="el-GR" sz="3300" dirty="0"/>
              <a:t>ιός </a:t>
            </a:r>
          </a:p>
          <a:p>
            <a:r>
              <a:rPr lang="en-US" sz="3300" b="1" dirty="0"/>
              <a:t>Webpage</a:t>
            </a:r>
            <a:r>
              <a:rPr lang="en-US" sz="3300" dirty="0"/>
              <a:t> (n) a page of information on the internet about a particular subject, that forms (a part of) a website • </a:t>
            </a:r>
            <a:r>
              <a:rPr lang="el-GR" sz="3300" dirty="0"/>
              <a:t>ιστοσελίδα </a:t>
            </a:r>
          </a:p>
          <a:p>
            <a:r>
              <a:rPr lang="en-US" sz="3300" b="1" dirty="0"/>
              <a:t>Website</a:t>
            </a:r>
            <a:r>
              <a:rPr lang="en-US" sz="3300" dirty="0"/>
              <a:t> (n) a set of pages of information on the internet about a particular subject, published by a single person or organization • </a:t>
            </a:r>
            <a:r>
              <a:rPr lang="el-GR" sz="3300" smtClean="0"/>
              <a:t>ιστότοπος</a:t>
            </a:r>
            <a:endParaRPr lang="el-GR" sz="3300" dirty="0"/>
          </a:p>
          <a:p>
            <a:r>
              <a:rPr lang="en-US" sz="3300" b="1" dirty="0"/>
              <a:t>Wireless</a:t>
            </a:r>
            <a:r>
              <a:rPr lang="en-US" sz="3300" dirty="0"/>
              <a:t> (</a:t>
            </a:r>
            <a:r>
              <a:rPr lang="en-US" sz="3300" dirty="0" smtClean="0"/>
              <a:t>adj.) </a:t>
            </a:r>
            <a:r>
              <a:rPr lang="en-US" sz="3300" dirty="0"/>
              <a:t>broadcasting, computer networking, or other communication using radio signals, microwaves, etc. • </a:t>
            </a:r>
            <a:r>
              <a:rPr lang="el-GR" sz="3300" dirty="0"/>
              <a:t>ασύρματος</a:t>
            </a:r>
          </a:p>
          <a:p>
            <a:pPr marL="0" indent="0">
              <a:buNone/>
            </a:pPr>
            <a:r>
              <a:rPr lang="en-US" sz="3300" dirty="0"/>
              <a:t> </a:t>
            </a:r>
            <a:endParaRPr lang="el-GR" sz="3300" dirty="0"/>
          </a:p>
          <a:p>
            <a:endParaRPr lang="el-GR" dirty="0"/>
          </a:p>
        </p:txBody>
      </p:sp>
    </p:spTree>
    <p:extLst>
      <p:ext uri="{BB962C8B-B14F-4D97-AF65-F5344CB8AC3E}">
        <p14:creationId xmlns:p14="http://schemas.microsoft.com/office/powerpoint/2010/main" val="484483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solidFill>
            <a:schemeClr val="tx2">
              <a:lumMod val="60000"/>
              <a:lumOff val="40000"/>
            </a:schemeClr>
          </a:solidFill>
        </p:spPr>
        <p:txBody>
          <a:bodyPr/>
          <a:lstStyle/>
          <a:p>
            <a:r>
              <a:rPr lang="en-US" dirty="0" smtClean="0"/>
              <a:t>EXERCISES</a:t>
            </a:r>
            <a:endParaRPr lang="el-GR" dirty="0"/>
          </a:p>
        </p:txBody>
      </p:sp>
      <p:sp>
        <p:nvSpPr>
          <p:cNvPr id="3" name="Content Placeholder 2"/>
          <p:cNvSpPr>
            <a:spLocks noGrp="1"/>
          </p:cNvSpPr>
          <p:nvPr>
            <p:ph idx="1"/>
          </p:nvPr>
        </p:nvSpPr>
        <p:spPr>
          <a:xfrm>
            <a:off x="179512" y="1412776"/>
            <a:ext cx="8856984" cy="4968552"/>
          </a:xfrm>
          <a:solidFill>
            <a:schemeClr val="tx2">
              <a:lumMod val="20000"/>
              <a:lumOff val="80000"/>
            </a:schemeClr>
          </a:solidFill>
        </p:spPr>
        <p:txBody>
          <a:bodyPr>
            <a:normAutofit fontScale="47500" lnSpcReduction="20000"/>
          </a:bodyPr>
          <a:lstStyle/>
          <a:p>
            <a:r>
              <a:rPr lang="en-US" sz="5100" b="1" dirty="0" smtClean="0"/>
              <a:t>EXERCISE A</a:t>
            </a:r>
          </a:p>
          <a:p>
            <a:pPr marL="0" indent="0">
              <a:buNone/>
            </a:pPr>
            <a:endParaRPr lang="en-US" sz="5100" b="1" dirty="0" smtClean="0"/>
          </a:p>
          <a:p>
            <a:pPr marL="0" indent="0">
              <a:buNone/>
            </a:pPr>
            <a:r>
              <a:rPr lang="en-US" sz="3800" b="1" dirty="0"/>
              <a:t>A. Developing vocabulary</a:t>
            </a:r>
            <a:endParaRPr lang="el-GR" sz="3800" dirty="0"/>
          </a:p>
          <a:p>
            <a:pPr marL="0" indent="0">
              <a:buNone/>
            </a:pPr>
            <a:r>
              <a:rPr lang="en-US" sz="3800" i="1" dirty="0"/>
              <a:t>Find nine words or phrases </a:t>
            </a:r>
            <a:r>
              <a:rPr lang="en-US" sz="3800" i="1" dirty="0" smtClean="0"/>
              <a:t>from the previous slides connected </a:t>
            </a:r>
            <a:r>
              <a:rPr lang="en-US" sz="3800" i="1" dirty="0"/>
              <a:t>with computers. Match the words to the meanings. Use a dictionary to check your answers.</a:t>
            </a:r>
            <a:endParaRPr lang="el-GR" sz="3800" dirty="0"/>
          </a:p>
          <a:p>
            <a:r>
              <a:rPr lang="en-US" sz="3800" dirty="0"/>
              <a:t>1.  </a:t>
            </a:r>
            <a:r>
              <a:rPr lang="en-US" sz="3800" u="sng" dirty="0"/>
              <a:t>domain</a:t>
            </a:r>
            <a:r>
              <a:rPr lang="en-US" sz="3800" dirty="0"/>
              <a:t>		</a:t>
            </a:r>
            <a:r>
              <a:rPr lang="el-GR" sz="3800" dirty="0" smtClean="0"/>
              <a:t>a </a:t>
            </a:r>
            <a:r>
              <a:rPr lang="el-GR" sz="3800" dirty="0"/>
              <a:t>type of website, e.g</a:t>
            </a:r>
            <a:r>
              <a:rPr lang="el-GR" sz="3800" i="1" dirty="0"/>
              <a:t>., .ac</a:t>
            </a:r>
            <a:r>
              <a:rPr lang="el-GR" sz="3800" dirty="0"/>
              <a:t> = an </a:t>
            </a:r>
            <a:r>
              <a:rPr lang="el-GR" sz="3800" dirty="0" smtClean="0"/>
              <a:t>academic</a:t>
            </a:r>
            <a:r>
              <a:rPr lang="en-US" sz="3800" dirty="0" smtClean="0"/>
              <a:t> </a:t>
            </a:r>
            <a:r>
              <a:rPr lang="el-GR" sz="3800" dirty="0" smtClean="0"/>
              <a:t>website</a:t>
            </a:r>
            <a:r>
              <a:rPr lang="el-GR" sz="3800" dirty="0"/>
              <a:t>, </a:t>
            </a:r>
            <a:r>
              <a:rPr lang="en-US" sz="3800" dirty="0" smtClean="0"/>
              <a:t> </a:t>
            </a:r>
          </a:p>
          <a:p>
            <a:pPr marL="0" indent="0">
              <a:buNone/>
            </a:pPr>
            <a:r>
              <a:rPr lang="en-US" sz="3800" dirty="0"/>
              <a:t> </a:t>
            </a:r>
            <a:r>
              <a:rPr lang="en-US" sz="3800" dirty="0" smtClean="0"/>
              <a:t>                                                   </a:t>
            </a:r>
            <a:r>
              <a:rPr lang="el-GR" sz="3800" dirty="0" smtClean="0"/>
              <a:t>probably </a:t>
            </a:r>
            <a:r>
              <a:rPr lang="el-GR" sz="3800" dirty="0"/>
              <a:t>a university</a:t>
            </a:r>
          </a:p>
          <a:p>
            <a:r>
              <a:rPr lang="en-US" sz="3800" dirty="0"/>
              <a:t>2.  .....................................	a program which finds websites and webpages</a:t>
            </a:r>
            <a:endParaRPr lang="el-GR" sz="3800" dirty="0"/>
          </a:p>
          <a:p>
            <a:r>
              <a:rPr lang="en-US" sz="3800" dirty="0"/>
              <a:t>3.  .....................................	the way computers in different locations are linked </a:t>
            </a:r>
            <a:r>
              <a:rPr lang="en-US" sz="3800" dirty="0" smtClean="0"/>
              <a:t>       ‘                 </a:t>
            </a:r>
          </a:p>
          <a:p>
            <a:r>
              <a:rPr lang="en-US" sz="3800" dirty="0"/>
              <a:t> </a:t>
            </a:r>
            <a:r>
              <a:rPr lang="en-US" sz="3800" dirty="0" smtClean="0"/>
              <a:t>                                              together </a:t>
            </a:r>
            <a:r>
              <a:rPr lang="en-US" sz="3800" dirty="0"/>
              <a:t>to </a:t>
            </a:r>
            <a:r>
              <a:rPr lang="en-US" sz="3800" dirty="0" smtClean="0"/>
              <a:t>share information</a:t>
            </a:r>
            <a:endParaRPr lang="el-GR" sz="3800" dirty="0"/>
          </a:p>
          <a:p>
            <a:r>
              <a:rPr lang="en-US" sz="3800" dirty="0"/>
              <a:t>4.  .....................................	one page on a website</a:t>
            </a:r>
            <a:endParaRPr lang="el-GR" sz="3800" dirty="0"/>
          </a:p>
          <a:p>
            <a:r>
              <a:rPr lang="en-US" sz="3800" dirty="0"/>
              <a:t>5.  .....................................	a set of webpages on the world wide web</a:t>
            </a:r>
            <a:endParaRPr lang="el-GR" sz="3800" dirty="0"/>
          </a:p>
          <a:p>
            <a:r>
              <a:rPr lang="en-US" sz="3800" dirty="0"/>
              <a:t>6.  .....................................	an entrance on the Internet to a set of resources</a:t>
            </a:r>
            <a:endParaRPr lang="el-GR" sz="3800" dirty="0"/>
          </a:p>
          <a:p>
            <a:r>
              <a:rPr lang="en-US" sz="3800" dirty="0"/>
              <a:t>7.  .....................................	a program which damages computer documents or programs</a:t>
            </a:r>
            <a:endParaRPr lang="el-GR" sz="3800" dirty="0"/>
          </a:p>
          <a:p>
            <a:r>
              <a:rPr lang="en-US" sz="3800" dirty="0"/>
              <a:t>8.  .....................................	a connection between two Internet documents</a:t>
            </a:r>
            <a:endParaRPr lang="el-GR" sz="3800" dirty="0"/>
          </a:p>
          <a:p>
            <a:r>
              <a:rPr lang="en-US" sz="3800" dirty="0"/>
              <a:t>9.  .....................................	a way of protecting your computer or documents on your </a:t>
            </a:r>
            <a:r>
              <a:rPr lang="en-US" sz="3800" dirty="0" smtClean="0"/>
              <a:t> </a:t>
            </a:r>
          </a:p>
          <a:p>
            <a:pPr marL="0" indent="0">
              <a:buNone/>
            </a:pPr>
            <a:r>
              <a:rPr lang="en-US" sz="3800" dirty="0" smtClean="0"/>
              <a:t>                                                    computer</a:t>
            </a:r>
            <a:endParaRPr lang="el-GR" sz="3800" dirty="0"/>
          </a:p>
          <a:p>
            <a:pPr marL="0" indent="0">
              <a:buNone/>
            </a:pPr>
            <a:endParaRPr lang="el-GR" sz="3800" dirty="0"/>
          </a:p>
        </p:txBody>
      </p:sp>
    </p:spTree>
    <p:extLst>
      <p:ext uri="{BB962C8B-B14F-4D97-AF65-F5344CB8AC3E}">
        <p14:creationId xmlns:p14="http://schemas.microsoft.com/office/powerpoint/2010/main" val="821672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EXERCISE B</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77500" lnSpcReduction="20000"/>
          </a:bodyPr>
          <a:lstStyle/>
          <a:p>
            <a:r>
              <a:rPr lang="en-US" b="1" dirty="0"/>
              <a:t>B. Building background knowledge</a:t>
            </a:r>
            <a:endParaRPr lang="el-GR" dirty="0"/>
          </a:p>
          <a:p>
            <a:r>
              <a:rPr lang="en-US" i="1" dirty="0"/>
              <a:t>Complete the text below with words from the list on the right. Make any necessary changes. Use a dictionary to check your ideas.</a:t>
            </a:r>
            <a:endParaRPr lang="el-GR" dirty="0"/>
          </a:p>
          <a:p>
            <a:pPr marL="0" indent="0" algn="just">
              <a:buNone/>
            </a:pPr>
            <a:r>
              <a:rPr lang="en-US" dirty="0" smtClean="0"/>
              <a:t>At </a:t>
            </a:r>
            <a:r>
              <a:rPr lang="en-US" dirty="0"/>
              <a:t>university, lecturers often give assignments with deadlines, for example: 'You must write 2,000 words on a particular  </a:t>
            </a:r>
            <a:r>
              <a:rPr lang="en-US" i="1" u="sng" dirty="0"/>
              <a:t>topic</a:t>
            </a:r>
            <a:r>
              <a:rPr lang="en-US" u="sng" dirty="0"/>
              <a:t> </a:t>
            </a:r>
            <a:r>
              <a:rPr lang="en-US" dirty="0"/>
              <a:t> by next Tuesday.' You must do research for an assignment in the library or on the Internet. This is called .................................... research. You must find out about the research and ideas of other people. However, sometimes you must do ................................. research. This is 'first' research. It means doing an ........................... yourself and ................................ the results. You must then analyze your ............................... .</a:t>
            </a:r>
            <a:endParaRPr lang="el-GR" dirty="0"/>
          </a:p>
          <a:p>
            <a:endParaRPr lang="el-GR" dirty="0"/>
          </a:p>
        </p:txBody>
      </p:sp>
    </p:spTree>
    <p:extLst>
      <p:ext uri="{BB962C8B-B14F-4D97-AF65-F5344CB8AC3E}">
        <p14:creationId xmlns:p14="http://schemas.microsoft.com/office/powerpoint/2010/main" val="2802088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AND THE RIGHT ANSWERS ARE:</a:t>
            </a:r>
            <a:endParaRPr lang="el-GR" dirty="0"/>
          </a:p>
        </p:txBody>
      </p:sp>
      <p:sp>
        <p:nvSpPr>
          <p:cNvPr id="3" name="Text Placeholder 2"/>
          <p:cNvSpPr>
            <a:spLocks noGrp="1"/>
          </p:cNvSpPr>
          <p:nvPr>
            <p:ph type="body" idx="1"/>
          </p:nvPr>
        </p:nvSpPr>
        <p:spPr>
          <a:solidFill>
            <a:schemeClr val="tx2">
              <a:lumMod val="20000"/>
              <a:lumOff val="80000"/>
            </a:schemeClr>
          </a:solidFill>
        </p:spPr>
        <p:txBody>
          <a:bodyPr/>
          <a:lstStyle/>
          <a:p>
            <a:r>
              <a:rPr lang="en-US" dirty="0" smtClean="0"/>
              <a:t>EXERCISE  A</a:t>
            </a:r>
            <a:endParaRPr lang="el-GR" dirty="0"/>
          </a:p>
        </p:txBody>
      </p:sp>
      <p:sp>
        <p:nvSpPr>
          <p:cNvPr id="4" name="Content Placeholder 3"/>
          <p:cNvSpPr>
            <a:spLocks noGrp="1"/>
          </p:cNvSpPr>
          <p:nvPr>
            <p:ph sz="half" idx="2"/>
          </p:nvPr>
        </p:nvSpPr>
        <p:spPr>
          <a:solidFill>
            <a:schemeClr val="tx2">
              <a:lumMod val="20000"/>
              <a:lumOff val="80000"/>
            </a:schemeClr>
          </a:solidFill>
        </p:spPr>
        <p:txBody>
          <a:bodyPr>
            <a:normAutofit lnSpcReduction="10000"/>
          </a:bodyPr>
          <a:lstStyle/>
          <a:p>
            <a:r>
              <a:rPr lang="en-US" dirty="0" smtClean="0"/>
              <a:t>1. domain</a:t>
            </a:r>
          </a:p>
          <a:p>
            <a:r>
              <a:rPr lang="en-US" dirty="0" smtClean="0"/>
              <a:t>2. search engine</a:t>
            </a:r>
          </a:p>
          <a:p>
            <a:r>
              <a:rPr lang="en-US" dirty="0" smtClean="0"/>
              <a:t>3. the Internet</a:t>
            </a:r>
          </a:p>
          <a:p>
            <a:r>
              <a:rPr lang="en-US" dirty="0" smtClean="0"/>
              <a:t>4. webpage</a:t>
            </a:r>
          </a:p>
          <a:p>
            <a:r>
              <a:rPr lang="en-US" dirty="0" smtClean="0"/>
              <a:t>5. website</a:t>
            </a:r>
          </a:p>
          <a:p>
            <a:r>
              <a:rPr lang="en-US" dirty="0" smtClean="0"/>
              <a:t>6. portal</a:t>
            </a:r>
          </a:p>
          <a:p>
            <a:r>
              <a:rPr lang="en-US" dirty="0" smtClean="0"/>
              <a:t>7. virus</a:t>
            </a:r>
          </a:p>
          <a:p>
            <a:r>
              <a:rPr lang="en-US" dirty="0" smtClean="0"/>
              <a:t>8. link</a:t>
            </a:r>
          </a:p>
          <a:p>
            <a:r>
              <a:rPr lang="en-US" dirty="0" smtClean="0"/>
              <a:t>9. password</a:t>
            </a:r>
            <a:endParaRPr lang="el-GR" dirty="0"/>
          </a:p>
        </p:txBody>
      </p:sp>
      <p:sp>
        <p:nvSpPr>
          <p:cNvPr id="5" name="Text Placeholder 4"/>
          <p:cNvSpPr>
            <a:spLocks noGrp="1"/>
          </p:cNvSpPr>
          <p:nvPr>
            <p:ph type="body" sz="quarter" idx="3"/>
          </p:nvPr>
        </p:nvSpPr>
        <p:spPr>
          <a:solidFill>
            <a:schemeClr val="accent2">
              <a:lumMod val="20000"/>
              <a:lumOff val="80000"/>
            </a:schemeClr>
          </a:solidFill>
        </p:spPr>
        <p:txBody>
          <a:bodyPr/>
          <a:lstStyle/>
          <a:p>
            <a:r>
              <a:rPr lang="en-US" dirty="0" smtClean="0"/>
              <a:t>EXERCISE B</a:t>
            </a:r>
            <a:endParaRPr lang="el-GR" dirty="0"/>
          </a:p>
        </p:txBody>
      </p:sp>
      <p:sp>
        <p:nvSpPr>
          <p:cNvPr id="6" name="Content Placeholder 5"/>
          <p:cNvSpPr>
            <a:spLocks noGrp="1"/>
          </p:cNvSpPr>
          <p:nvPr>
            <p:ph sz="quarter" idx="4"/>
          </p:nvPr>
        </p:nvSpPr>
        <p:spPr>
          <a:solidFill>
            <a:schemeClr val="accent2">
              <a:lumMod val="20000"/>
              <a:lumOff val="80000"/>
            </a:schemeClr>
          </a:solidFill>
        </p:spPr>
        <p:txBody>
          <a:bodyPr/>
          <a:lstStyle/>
          <a:p>
            <a:r>
              <a:rPr lang="en-US" dirty="0" smtClean="0"/>
              <a:t>1. secondary</a:t>
            </a:r>
          </a:p>
          <a:p>
            <a:r>
              <a:rPr lang="en-US" dirty="0" smtClean="0"/>
              <a:t>2. primary</a:t>
            </a:r>
          </a:p>
          <a:p>
            <a:r>
              <a:rPr lang="en-US" dirty="0" smtClean="0"/>
              <a:t>3. experiment</a:t>
            </a:r>
          </a:p>
          <a:p>
            <a:r>
              <a:rPr lang="en-US" dirty="0" smtClean="0"/>
              <a:t>4. recording</a:t>
            </a:r>
          </a:p>
          <a:p>
            <a:r>
              <a:rPr lang="en-US" dirty="0" smtClean="0"/>
              <a:t>5. data</a:t>
            </a:r>
            <a:endParaRPr lang="el-GR" dirty="0"/>
          </a:p>
        </p:txBody>
      </p:sp>
    </p:spTree>
    <p:extLst>
      <p:ext uri="{BB962C8B-B14F-4D97-AF65-F5344CB8AC3E}">
        <p14:creationId xmlns:p14="http://schemas.microsoft.com/office/powerpoint/2010/main" val="118382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941</Words>
  <Application>Microsoft Office PowerPoint</Application>
  <PresentationFormat>On-screen Show (4:3)</PresentationFormat>
  <Paragraphs>201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READING</vt:lpstr>
      <vt:lpstr>VOCABULARY</vt:lpstr>
      <vt:lpstr>VOCABULARY (PART 1)</vt:lpstr>
      <vt:lpstr>VOCABULARY (PART 2)</vt:lpstr>
      <vt:lpstr>VOCABULARY (PART 3)</vt:lpstr>
      <vt:lpstr>VOCABULARY (PART 4)</vt:lpstr>
      <vt:lpstr>EXERCISES</vt:lpstr>
      <vt:lpstr>EXERCISE B</vt:lpstr>
      <vt:lpstr>AND THE RIGHT ANSWERS ARE:</vt:lpstr>
      <vt:lpstr>Developing independent learning</vt:lpstr>
      <vt:lpstr>For example:</vt:lpstr>
      <vt:lpstr>Your turn!</vt:lpstr>
      <vt:lpstr>SAVE</vt:lpstr>
      <vt:lpstr>ACCESS</vt:lpstr>
      <vt:lpstr>ACCESS (DIFFERENT DOMAINS)</vt:lpstr>
      <vt:lpstr>MARK (NOUN 1)</vt:lpstr>
      <vt:lpstr>MARK (NOUN 2)</vt:lpstr>
      <vt:lpstr>MARK (VERB 1)</vt:lpstr>
      <vt:lpstr>MARK (VERB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dc:title>
  <dc:creator>Charis Panou</dc:creator>
  <cp:lastModifiedBy>Charis Panou</cp:lastModifiedBy>
  <cp:revision>41</cp:revision>
  <dcterms:created xsi:type="dcterms:W3CDTF">2020-03-26T16:08:00Z</dcterms:created>
  <dcterms:modified xsi:type="dcterms:W3CDTF">2021-02-21T15:35:54Z</dcterms:modified>
</cp:coreProperties>
</file>