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F2D2C364-A593-49AF-92CE-285E58F8B40F}"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2031196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F2D2C364-A593-49AF-92CE-285E58F8B40F}"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145971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F2D2C364-A593-49AF-92CE-285E58F8B40F}"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2017879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F2D2C364-A593-49AF-92CE-285E58F8B40F}"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455805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F2D2C364-A593-49AF-92CE-285E58F8B40F}"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3127956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F2D2C364-A593-49AF-92CE-285E58F8B40F}"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1172347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F2D2C364-A593-49AF-92CE-285E58F8B40F}" type="datetimeFigureOut">
              <a:rPr lang="el-GR" smtClean="0"/>
              <a:t>12/9/2022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551492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F2D2C364-A593-49AF-92CE-285E58F8B40F}" type="datetimeFigureOut">
              <a:rPr lang="el-GR" smtClean="0"/>
              <a:t>12/9/2022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366333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2D2C364-A593-49AF-92CE-285E58F8B40F}" type="datetimeFigureOut">
              <a:rPr lang="el-GR" smtClean="0"/>
              <a:t>12/9/2022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2584709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F2D2C364-A593-49AF-92CE-285E58F8B40F}"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3874122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F2D2C364-A593-49AF-92CE-285E58F8B40F}"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A4FED8C-BAD8-4897-9FA5-37303DDA7206}" type="slidenum">
              <a:rPr lang="el-GR" smtClean="0"/>
              <a:t>‹#›</a:t>
            </a:fld>
            <a:endParaRPr lang="el-GR"/>
          </a:p>
        </p:txBody>
      </p:sp>
    </p:spTree>
    <p:extLst>
      <p:ext uri="{BB962C8B-B14F-4D97-AF65-F5344CB8AC3E}">
        <p14:creationId xmlns:p14="http://schemas.microsoft.com/office/powerpoint/2010/main" val="2584737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D2C364-A593-49AF-92CE-285E58F8B40F}" type="datetimeFigureOut">
              <a:rPr lang="el-GR" smtClean="0"/>
              <a:t>12/9/2022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FED8C-BAD8-4897-9FA5-37303DDA7206}" type="slidenum">
              <a:rPr lang="el-GR" smtClean="0"/>
              <a:t>‹#›</a:t>
            </a:fld>
            <a:endParaRPr lang="el-GR"/>
          </a:p>
        </p:txBody>
      </p:sp>
    </p:spTree>
    <p:extLst>
      <p:ext uri="{BB962C8B-B14F-4D97-AF65-F5344CB8AC3E}">
        <p14:creationId xmlns:p14="http://schemas.microsoft.com/office/powerpoint/2010/main" val="318676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300251"/>
            <a:ext cx="12192000" cy="2990771"/>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5</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ΟΙ ΔΙΑΣΤΑΣΕΙΣ ΤΗΣ ΗΘΙΚΗΣ</a:t>
            </a:r>
            <a:br>
              <a:rPr lang="el-GR" sz="3600" b="1" dirty="0">
                <a:latin typeface="Times New Roman" panose="02020603050405020304" pitchFamily="18" charset="0"/>
                <a:cs typeface="Times New Roman" panose="02020603050405020304" pitchFamily="18" charset="0"/>
              </a:rPr>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55-66</a:t>
            </a:r>
            <a:endParaRPr lang="el-GR" sz="3600" dirty="0"/>
          </a:p>
        </p:txBody>
      </p:sp>
      <p:sp>
        <p:nvSpPr>
          <p:cNvPr id="3" name="Υπότιτλος 2"/>
          <p:cNvSpPr>
            <a:spLocks noGrp="1"/>
          </p:cNvSpPr>
          <p:nvPr>
            <p:ph type="subTitle" idx="1"/>
          </p:nvPr>
        </p:nvSpPr>
        <p:spPr>
          <a:xfrm>
            <a:off x="1373875" y="4366313"/>
            <a:ext cx="9144000" cy="1655762"/>
          </a:xfrm>
        </p:spPr>
        <p:txBody>
          <a:bodyPr>
            <a:normAutofit fontScale="92500" lnSpcReduction="20000"/>
          </a:bodyPr>
          <a:lstStyle/>
          <a:p>
            <a:r>
              <a:rPr lang="el-GR" dirty="0">
                <a:latin typeface="Times New Roman" panose="02020603050405020304" pitchFamily="18" charset="0"/>
                <a:cs typeface="Times New Roman" panose="02020603050405020304" pitchFamily="18" charset="0"/>
              </a:rPr>
              <a:t> </a:t>
            </a:r>
          </a:p>
          <a:p>
            <a:r>
              <a:rPr lang="el-GR" dirty="0">
                <a:latin typeface="Times New Roman" panose="02020603050405020304" pitchFamily="18" charset="0"/>
                <a:cs typeface="Times New Roman" panose="02020603050405020304" pitchFamily="18" charset="0"/>
              </a:rPr>
              <a:t> </a:t>
            </a:r>
            <a:r>
              <a:rPr lang="el-GR" dirty="0">
                <a:cs typeface="Times New Roman" panose="02020603050405020304" pitchFamily="18" charset="0"/>
              </a:rPr>
              <a:t>ΣΤ</a:t>
            </a:r>
            <a:r>
              <a:rPr lang="el-GR" sz="2400" dirty="0"/>
              <a:t>΄ ΕΞΑΜΗΝΟ</a:t>
            </a:r>
            <a:br>
              <a:rPr lang="el-GR" sz="2400" dirty="0"/>
            </a:br>
            <a:r>
              <a:rPr lang="el-GR" sz="2400" dirty="0"/>
              <a:t>ΙΕΡΑΤΙΚΩΝ ΣΠΟΥΔΩΝ</a:t>
            </a:r>
          </a:p>
          <a:p>
            <a:r>
              <a:rPr lang="el-GR" sz="2400" dirty="0"/>
              <a:t>ΔΙΔΑΣΚΟΥΣΑ: ΜΑΡΙΑ Κ. ΚΑΡΑΜΠΕΛΙΑ</a:t>
            </a:r>
          </a:p>
          <a:p>
            <a:r>
              <a:rPr lang="el-GR" sz="2400" dirty="0"/>
              <a:t>202</a:t>
            </a:r>
            <a:r>
              <a:rPr lang="en-US" sz="2400" dirty="0"/>
              <a:t>1</a:t>
            </a:r>
            <a:r>
              <a:rPr lang="el-GR" sz="2400" dirty="0"/>
              <a:t>-202</a:t>
            </a:r>
            <a:r>
              <a:rPr lang="en-US" sz="2400" dirty="0"/>
              <a:t>2</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2407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6104" y="0"/>
            <a:ext cx="10515600" cy="1325563"/>
          </a:xfrm>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450761" y="1313645"/>
            <a:ext cx="11346287" cy="5370490"/>
          </a:xfrm>
        </p:spPr>
        <p:txBody>
          <a:bodyPr>
            <a:normAutofit lnSpcReduction="10000"/>
          </a:bodyPr>
          <a:lstStyle/>
          <a:p>
            <a:r>
              <a:rPr lang="el-GR" dirty="0"/>
              <a:t>Η χριστιανική ηθική ανακεφαλαιώνεται στην </a:t>
            </a:r>
            <a:r>
              <a:rPr lang="el-GR" b="1" dirty="0">
                <a:solidFill>
                  <a:srgbClr val="FF0000"/>
                </a:solidFill>
              </a:rPr>
              <a:t>εν Χριστώ ζωή</a:t>
            </a:r>
            <a:r>
              <a:rPr lang="el-GR" dirty="0"/>
              <a:t>, που είναι ταυτόχρονα </a:t>
            </a:r>
            <a:r>
              <a:rPr lang="el-GR" u="sng" dirty="0"/>
              <a:t>δεδομένο</a:t>
            </a:r>
            <a:r>
              <a:rPr lang="el-GR" dirty="0"/>
              <a:t> και </a:t>
            </a:r>
            <a:r>
              <a:rPr lang="el-GR" u="sng" dirty="0"/>
              <a:t>ζητούμενο.</a:t>
            </a:r>
          </a:p>
          <a:p>
            <a:r>
              <a:rPr lang="el-GR" dirty="0"/>
              <a:t>Δεδομένο είναι με τη </a:t>
            </a:r>
            <a:r>
              <a:rPr lang="el-GR" dirty="0">
                <a:effectLst>
                  <a:outerShdw blurRad="38100" dist="38100" dir="2700000" algn="tl">
                    <a:srgbClr val="000000">
                      <a:alpha val="43137"/>
                    </a:srgbClr>
                  </a:outerShdw>
                </a:effectLst>
              </a:rPr>
              <a:t>μετοχή στη Θεία Ευχαριστία</a:t>
            </a:r>
            <a:r>
              <a:rPr lang="el-GR" dirty="0"/>
              <a:t>, γιατί αυτός που κοινωνεί ενώνεται μυστηριακά με τον Χριστό.</a:t>
            </a:r>
          </a:p>
          <a:p>
            <a:r>
              <a:rPr lang="el-GR" dirty="0"/>
              <a:t>Ζητούμενο είναι από την </a:t>
            </a:r>
            <a:r>
              <a:rPr lang="el-GR" dirty="0">
                <a:effectLst>
                  <a:outerShdw blurRad="38100" dist="38100" dir="2700000" algn="tl">
                    <a:srgbClr val="000000">
                      <a:alpha val="43137"/>
                    </a:srgbClr>
                  </a:outerShdw>
                </a:effectLst>
              </a:rPr>
              <a:t>καθημερινή ζωή του πιστού</a:t>
            </a:r>
            <a:r>
              <a:rPr lang="el-GR" dirty="0"/>
              <a:t>, που μετέχει στη Θεία Ευχαριστία. Δηλαδή ο πιστός χρειάζεται με τη ζωή του να ανταποκριθεί στη μυστηριακή αυτή ένωση. </a:t>
            </a:r>
          </a:p>
          <a:p>
            <a:r>
              <a:rPr lang="el-GR" dirty="0"/>
              <a:t>Η εν Χριστώ κοινωνία προσφέρει τη βάση για </a:t>
            </a:r>
            <a:r>
              <a:rPr lang="el-GR" u="sng" dirty="0"/>
              <a:t>μια νέα θεώρηση της κοινωνική ζωής και των προβλημάτων της</a:t>
            </a:r>
            <a:r>
              <a:rPr lang="el-GR" dirty="0"/>
              <a:t>, τα οποία είναι κυρίως ηθικά και πνευματικά. </a:t>
            </a:r>
          </a:p>
          <a:p>
            <a:r>
              <a:rPr lang="el-GR" dirty="0"/>
              <a:t>Η λύση τους βρίσκεται στο </a:t>
            </a:r>
            <a:r>
              <a:rPr lang="el-GR" u="sng" dirty="0"/>
              <a:t>επίπεδο του προσώπου </a:t>
            </a:r>
            <a:r>
              <a:rPr lang="el-GR" dirty="0"/>
              <a:t>και της </a:t>
            </a:r>
            <a:r>
              <a:rPr lang="el-GR" u="sng" dirty="0"/>
              <a:t>πνευματικής ζωής</a:t>
            </a:r>
            <a:r>
              <a:rPr lang="el-GR" dirty="0"/>
              <a:t> και όχι στο επίπεδο των δομών και της εξουσίας.</a:t>
            </a:r>
          </a:p>
          <a:p>
            <a:r>
              <a:rPr lang="el-GR" dirty="0"/>
              <a:t>Εξάλλου η θέση της Εκκλησίας στον κόσμο είναι διακονική.  </a:t>
            </a:r>
          </a:p>
        </p:txBody>
      </p:sp>
    </p:spTree>
    <p:extLst>
      <p:ext uri="{BB962C8B-B14F-4D97-AF65-F5344CB8AC3E}">
        <p14:creationId xmlns:p14="http://schemas.microsoft.com/office/powerpoint/2010/main" val="2209043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838200" y="1825624"/>
            <a:ext cx="10515600" cy="4853471"/>
          </a:xfrm>
        </p:spPr>
        <p:txBody>
          <a:bodyPr>
            <a:normAutofit lnSpcReduction="10000"/>
          </a:bodyPr>
          <a:lstStyle/>
          <a:p>
            <a:r>
              <a:rPr lang="el-GR" dirty="0"/>
              <a:t>Το </a:t>
            </a:r>
            <a:r>
              <a:rPr lang="el-GR" b="1" dirty="0">
                <a:solidFill>
                  <a:srgbClr val="FF0000"/>
                </a:solidFill>
              </a:rPr>
              <a:t>Βυζάντιο </a:t>
            </a:r>
            <a:r>
              <a:rPr lang="el-GR" dirty="0"/>
              <a:t>αποτελεί παράδειγμα της διακονικής παρουσίας της Εκκλησίας. Η επίδρασή της στην καθημερινή ζωή του λαού ήταν τεράστια.</a:t>
            </a:r>
          </a:p>
          <a:p>
            <a:r>
              <a:rPr lang="el-GR" dirty="0"/>
              <a:t>Η Εκκλησία στο Βυζάντιο: </a:t>
            </a:r>
          </a:p>
          <a:p>
            <a:pPr marL="514350" indent="-514350">
              <a:buFont typeface="+mj-lt"/>
              <a:buAutoNum type="arabicPeriod"/>
            </a:pPr>
            <a:r>
              <a:rPr lang="el-GR" dirty="0"/>
              <a:t>χρησιμοποίησε εκλεκτικά την κοσμική σοφία, </a:t>
            </a:r>
          </a:p>
          <a:p>
            <a:pPr marL="514350" indent="-514350">
              <a:buFont typeface="+mj-lt"/>
              <a:buAutoNum type="arabicPeriod"/>
            </a:pPr>
            <a:r>
              <a:rPr lang="el-GR" dirty="0" err="1"/>
              <a:t>επέδρασε</a:t>
            </a:r>
            <a:r>
              <a:rPr lang="el-GR" dirty="0"/>
              <a:t> δημιουργικά στη ρωμαϊκή νομοθεσία, </a:t>
            </a:r>
          </a:p>
          <a:p>
            <a:pPr marL="514350" indent="-514350">
              <a:buFont typeface="+mj-lt"/>
              <a:buAutoNum type="arabicPeriod"/>
            </a:pPr>
            <a:r>
              <a:rPr lang="el-GR" dirty="0"/>
              <a:t>διαπότισε με το πνεύμα της ολόκληρη την πολιτική και οικονομική ζωή.</a:t>
            </a:r>
          </a:p>
          <a:p>
            <a:r>
              <a:rPr lang="el-GR" dirty="0"/>
              <a:t>Η δύναμη του βυζαντινού πνεύματος υπήρξε τόσο μεγάλη, που εξακολούθησε μέσα στους αιώνες να εμπνέει με το πνεύμα του πολλούς λαούς. </a:t>
            </a:r>
          </a:p>
        </p:txBody>
      </p:sp>
    </p:spTree>
    <p:extLst>
      <p:ext uri="{BB962C8B-B14F-4D97-AF65-F5344CB8AC3E}">
        <p14:creationId xmlns:p14="http://schemas.microsoft.com/office/powerpoint/2010/main" val="431406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Η Εκκλησία σώζει τον κόσμο προσλαμβάνοντας τον στην καινή κτίση. Ο ρόλος της είναι </a:t>
            </a:r>
            <a:r>
              <a:rPr lang="el-GR" u="sng" dirty="0"/>
              <a:t>μεταμορφωτικός</a:t>
            </a:r>
            <a:r>
              <a:rPr lang="el-GR" dirty="0"/>
              <a:t> </a:t>
            </a:r>
            <a:r>
              <a:rPr lang="el-GR" u="sng" dirty="0"/>
              <a:t>και ανακαινιστικός</a:t>
            </a:r>
            <a:r>
              <a:rPr lang="el-GR" dirty="0"/>
              <a:t>. </a:t>
            </a:r>
          </a:p>
          <a:p>
            <a:r>
              <a:rPr lang="el-GR" dirty="0"/>
              <a:t>Παρουσιάζει τον καινούργιο άνθρωπο, τον Χριστό για να βρει ο καθένας κοντά του τον </a:t>
            </a:r>
            <a:r>
              <a:rPr lang="el-GR" u="sng" dirty="0"/>
              <a:t>αληθινό εαυτό </a:t>
            </a:r>
            <a:r>
              <a:rPr lang="el-GR" dirty="0"/>
              <a:t>του και την </a:t>
            </a:r>
            <a:r>
              <a:rPr lang="el-GR" u="sng" dirty="0"/>
              <a:t>αληθινή ζωή</a:t>
            </a:r>
            <a:r>
              <a:rPr lang="el-GR" dirty="0"/>
              <a:t>.</a:t>
            </a:r>
          </a:p>
          <a:p>
            <a:r>
              <a:rPr lang="el-GR" dirty="0"/>
              <a:t>Το πνεύμα της Εκκλησίας είναι η δύναμη που μπορεί να ανακαινίσει ολόκληρο τον κόσμο. </a:t>
            </a:r>
          </a:p>
          <a:p>
            <a:r>
              <a:rPr lang="el-GR" dirty="0"/>
              <a:t>Χωρίς τη βάση αυτή οι πολιτισμοί παραμένουν στοιχεία αυτού του κόσμου, που αδυνατούν να λυτρώσουν τον άνθρωπο. </a:t>
            </a:r>
          </a:p>
        </p:txBody>
      </p:sp>
    </p:spTree>
    <p:extLst>
      <p:ext uri="{BB962C8B-B14F-4D97-AF65-F5344CB8AC3E}">
        <p14:creationId xmlns:p14="http://schemas.microsoft.com/office/powerpoint/2010/main" val="1050911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15974"/>
          </a:xfrm>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0" y="649358"/>
            <a:ext cx="12192000" cy="6208642"/>
          </a:xfrm>
        </p:spPr>
        <p:txBody>
          <a:bodyPr>
            <a:normAutofit lnSpcReduction="10000"/>
          </a:bodyPr>
          <a:lstStyle/>
          <a:p>
            <a:r>
              <a:rPr lang="el-GR" dirty="0"/>
              <a:t>Η κοινωνική ζωή αποτελεί την περιοχή όπου φανερώνεται η παρουσία της Εκκλησίας. </a:t>
            </a:r>
          </a:p>
          <a:p>
            <a:r>
              <a:rPr lang="el-GR" dirty="0"/>
              <a:t>Η Ορθόδοξη Εκκλησία δεν ξεχώρισε ποτέ </a:t>
            </a:r>
            <a:r>
              <a:rPr lang="el-GR" u="sng" dirty="0"/>
              <a:t>το αγιαστικό και ανακαινιστικό της έργο </a:t>
            </a:r>
            <a:r>
              <a:rPr lang="el-GR" dirty="0"/>
              <a:t>από την </a:t>
            </a:r>
            <a:r>
              <a:rPr lang="el-GR" u="sng" dirty="0"/>
              <a:t>κοινωνική της δράση</a:t>
            </a:r>
            <a:r>
              <a:rPr lang="el-GR" dirty="0"/>
              <a:t>. Βλέπει τόσο το ένα, όσο και το άλλο κενωτικά. </a:t>
            </a:r>
          </a:p>
          <a:p>
            <a:r>
              <a:rPr lang="el-GR" dirty="0"/>
              <a:t>Σήμερα, που </a:t>
            </a:r>
            <a:r>
              <a:rPr lang="el-GR" dirty="0">
                <a:solidFill>
                  <a:srgbClr val="FF0000"/>
                </a:solidFill>
                <a:effectLst>
                  <a:outerShdw blurRad="38100" dist="38100" dir="2700000" algn="tl">
                    <a:srgbClr val="000000">
                      <a:alpha val="43137"/>
                    </a:srgbClr>
                  </a:outerShdw>
                </a:effectLst>
              </a:rPr>
              <a:t>η αυτονόμηση της κοινωνικής ζωής </a:t>
            </a:r>
            <a:r>
              <a:rPr lang="el-GR" dirty="0"/>
              <a:t>και ο </a:t>
            </a:r>
            <a:r>
              <a:rPr lang="el-GR" dirty="0">
                <a:solidFill>
                  <a:srgbClr val="FF0000"/>
                </a:solidFill>
                <a:effectLst>
                  <a:outerShdw blurRad="38100" dist="38100" dir="2700000" algn="tl">
                    <a:srgbClr val="000000">
                      <a:alpha val="43137"/>
                    </a:srgbClr>
                  </a:outerShdw>
                </a:effectLst>
              </a:rPr>
              <a:t>εγωκεντρισμός της ανθρώπινης δράσης</a:t>
            </a:r>
            <a:r>
              <a:rPr lang="el-GR" dirty="0">
                <a:effectLst>
                  <a:outerShdw blurRad="38100" dist="38100" dir="2700000" algn="tl">
                    <a:srgbClr val="000000">
                      <a:alpha val="43137"/>
                    </a:srgbClr>
                  </a:outerShdw>
                </a:effectLst>
              </a:rPr>
              <a:t> </a:t>
            </a:r>
            <a:r>
              <a:rPr lang="el-GR" dirty="0"/>
              <a:t>οδήγησαν τη ζωή του ανθρώπου σε αδιέξοδο, το μήνυμα της Ορθοδοξίας εκπροσωπεί τη μοναδική εναλλακτική λύση. </a:t>
            </a:r>
          </a:p>
          <a:p>
            <a:r>
              <a:rPr lang="el-GR" sz="2800" dirty="0"/>
              <a:t>Αυτό φαίνεται καθαρά στη </a:t>
            </a:r>
            <a:r>
              <a:rPr lang="el-GR" sz="2800" b="1" dirty="0"/>
              <a:t>σημερινή κοινωνία που είναι καταναλωτική</a:t>
            </a:r>
            <a:r>
              <a:rPr lang="el-GR" sz="2800" dirty="0"/>
              <a:t>. Τι σημαίνει αυτό; «</a:t>
            </a:r>
            <a:r>
              <a:rPr lang="el-GR" sz="2800" i="1" dirty="0"/>
              <a:t>Καταναλωτική κοινωνία είναι εκείνη στην οποία το άτομο ξοδεύει εισόδημα που δεν έχει, διαθέτοντας χρόνο που δεν του περισσεύει, για να αγοράσει αγαθά που δεν του χρειάζονται, για να επιδειχθεί στο γείτονα που δεν ενδιαφέρεται</a:t>
            </a:r>
            <a:r>
              <a:rPr lang="el-GR" sz="2800" dirty="0"/>
              <a:t>» (Αθανασίου Κανελλόπουλου, ρήση που ειπώθηκε το 1992 σε  Συνέδριο με θέμα «Η στάση των χριστιανικών Εκκλησιών απέναντι στα περιβαλλοντικά προβλήματα» στο Ορθόδοξο Κέντρο του Οικουμενικού Πατριαρχείου </a:t>
            </a:r>
            <a:r>
              <a:rPr lang="el-GR" sz="2800" dirty="0" err="1"/>
              <a:t>Σαμπεζύ</a:t>
            </a:r>
            <a:r>
              <a:rPr lang="el-GR" sz="2800" dirty="0"/>
              <a:t> Γενεύης). </a:t>
            </a:r>
            <a:r>
              <a:rPr lang="el-GR" sz="2800" baseline="30000" dirty="0"/>
              <a:t> </a:t>
            </a:r>
          </a:p>
        </p:txBody>
      </p:sp>
    </p:spTree>
    <p:extLst>
      <p:ext uri="{BB962C8B-B14F-4D97-AF65-F5344CB8AC3E}">
        <p14:creationId xmlns:p14="http://schemas.microsoft.com/office/powerpoint/2010/main" val="4207147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1325FC-7F2A-4126-BC22-FDB813887B5E}"/>
              </a:ext>
            </a:extLst>
          </p:cNvPr>
          <p:cNvSpPr>
            <a:spLocks noGrp="1"/>
          </p:cNvSpPr>
          <p:nvPr>
            <p:ph type="title"/>
          </p:nvPr>
        </p:nvSpPr>
        <p:spPr>
          <a:xfrm>
            <a:off x="838200" y="18256"/>
            <a:ext cx="10515600" cy="949152"/>
          </a:xfrm>
        </p:spPr>
        <p:txBody>
          <a:bodyPr/>
          <a:lstStyle/>
          <a:p>
            <a:pPr algn="ctr"/>
            <a:r>
              <a:rPr lang="el-GR" dirty="0"/>
              <a:t>5. ΟΙ ΔΙΑΣΤΑΣΕΙΣ ΤΗΣ ΗΘΙΚΗΣ</a:t>
            </a:r>
          </a:p>
        </p:txBody>
      </p:sp>
      <p:sp>
        <p:nvSpPr>
          <p:cNvPr id="3" name="Θέση περιεχομένου 2">
            <a:extLst>
              <a:ext uri="{FF2B5EF4-FFF2-40B4-BE49-F238E27FC236}">
                <a16:creationId xmlns:a16="http://schemas.microsoft.com/office/drawing/2014/main" id="{E074F155-10CC-4015-8A94-1FB0070A5F3D}"/>
              </a:ext>
            </a:extLst>
          </p:cNvPr>
          <p:cNvSpPr>
            <a:spLocks noGrp="1"/>
          </p:cNvSpPr>
          <p:nvPr>
            <p:ph idx="1"/>
          </p:nvPr>
        </p:nvSpPr>
        <p:spPr>
          <a:xfrm>
            <a:off x="556591" y="967408"/>
            <a:ext cx="10797210" cy="5872335"/>
          </a:xfrm>
        </p:spPr>
        <p:txBody>
          <a:bodyPr/>
          <a:lstStyle/>
          <a:p>
            <a:r>
              <a:rPr lang="el-GR" dirty="0"/>
              <a:t>Ερωτήσεις: </a:t>
            </a:r>
          </a:p>
          <a:p>
            <a:pPr marL="514350" indent="-514350">
              <a:buFont typeface="+mj-lt"/>
              <a:buAutoNum type="arabicPeriod"/>
            </a:pPr>
            <a:r>
              <a:rPr lang="el-GR" dirty="0"/>
              <a:t>Σε ποιες περιοχές χωρίζεται η ηθική σύμφωνα με τη νεότερη δυτική θεολογία;</a:t>
            </a:r>
          </a:p>
          <a:p>
            <a:pPr marL="514350" indent="-514350">
              <a:buFont typeface="+mj-lt"/>
              <a:buAutoNum type="arabicPeriod"/>
            </a:pPr>
            <a:r>
              <a:rPr lang="el-GR" dirty="0"/>
              <a:t>Ποιες συνέπειες είχε στη δύση η διάσπαση μεταξύ ηθικής και πνευματικής ζωής; </a:t>
            </a:r>
          </a:p>
          <a:p>
            <a:pPr marL="514350" indent="-514350">
              <a:buFont typeface="+mj-lt"/>
              <a:buAutoNum type="arabicPeriod"/>
            </a:pPr>
            <a:r>
              <a:rPr lang="el-GR" dirty="0"/>
              <a:t>Με ποιον τρόπο εμφανίστηκε το νομικό πνεύμα στην ορθόδοξη χριστιανική ηθική;</a:t>
            </a:r>
          </a:p>
          <a:p>
            <a:pPr marL="514350" indent="-514350">
              <a:buFont typeface="+mj-lt"/>
              <a:buAutoNum type="arabicPeriod"/>
            </a:pPr>
            <a:r>
              <a:rPr lang="el-GR" dirty="0"/>
              <a:t>Ποια η διαφορά ανάμεσα στη χριστιανική ηθική και στην κοινωνική ηθική; </a:t>
            </a:r>
          </a:p>
          <a:p>
            <a:pPr marL="514350" indent="-514350">
              <a:buFont typeface="+mj-lt"/>
              <a:buAutoNum type="arabicPeriod"/>
            </a:pPr>
            <a:r>
              <a:rPr lang="el-GR" dirty="0"/>
              <a:t>Πώς αντιλαμβάνεται τον όρο «κοινωνία» ο Νικόλαος Καβάσιλας στο έργο του </a:t>
            </a:r>
            <a:r>
              <a:rPr lang="el-GR" i="1" dirty="0"/>
              <a:t>Περί </a:t>
            </a:r>
            <a:r>
              <a:rPr lang="el-GR" i="1" dirty="0" err="1"/>
              <a:t>τῆς</a:t>
            </a:r>
            <a:r>
              <a:rPr lang="el-GR" i="1" dirty="0"/>
              <a:t> </a:t>
            </a:r>
            <a:r>
              <a:rPr lang="el-GR" i="1" dirty="0" err="1"/>
              <a:t>ἐν</a:t>
            </a:r>
            <a:r>
              <a:rPr lang="el-GR" i="1" dirty="0"/>
              <a:t> </a:t>
            </a:r>
            <a:r>
              <a:rPr lang="el-GR" i="1" dirty="0" err="1"/>
              <a:t>Χριστῷ</a:t>
            </a:r>
            <a:r>
              <a:rPr lang="el-GR" i="1" dirty="0"/>
              <a:t> </a:t>
            </a:r>
            <a:r>
              <a:rPr lang="el-GR" i="1" dirty="0" err="1"/>
              <a:t>ζωῆς</a:t>
            </a:r>
            <a:r>
              <a:rPr lang="el-GR" dirty="0"/>
              <a:t>; </a:t>
            </a:r>
          </a:p>
          <a:p>
            <a:pPr marL="514350" indent="-514350">
              <a:buFont typeface="+mj-lt"/>
              <a:buAutoNum type="arabicPeriod"/>
            </a:pPr>
            <a:r>
              <a:rPr lang="el-GR" dirty="0"/>
              <a:t>Με ποιο τρόπο η </a:t>
            </a:r>
            <a:r>
              <a:rPr lang="el-GR" i="1" dirty="0" err="1"/>
              <a:t>ἐν</a:t>
            </a:r>
            <a:r>
              <a:rPr lang="el-GR" i="1" dirty="0"/>
              <a:t> </a:t>
            </a:r>
            <a:r>
              <a:rPr lang="el-GR" i="1" dirty="0" err="1"/>
              <a:t>Χριστῷ</a:t>
            </a:r>
            <a:r>
              <a:rPr lang="el-GR" i="1" dirty="0"/>
              <a:t> </a:t>
            </a:r>
            <a:r>
              <a:rPr lang="el-GR" i="1" dirty="0" err="1"/>
              <a:t>ζωῇ</a:t>
            </a:r>
            <a:r>
              <a:rPr lang="el-GR" i="1" dirty="0"/>
              <a:t> </a:t>
            </a:r>
            <a:r>
              <a:rPr lang="el-GR" dirty="0"/>
              <a:t>είναι και δεδομένο και ζητούμενο; </a:t>
            </a:r>
          </a:p>
          <a:p>
            <a:endParaRPr lang="el-GR" dirty="0"/>
          </a:p>
          <a:p>
            <a:endParaRPr lang="el-GR" dirty="0"/>
          </a:p>
        </p:txBody>
      </p:sp>
    </p:spTree>
    <p:extLst>
      <p:ext uri="{BB962C8B-B14F-4D97-AF65-F5344CB8AC3E}">
        <p14:creationId xmlns:p14="http://schemas.microsoft.com/office/powerpoint/2010/main" val="4294131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Οι διαστάσεις προσδιορίζονται από το </a:t>
            </a:r>
            <a:r>
              <a:rPr lang="el-GR" b="1" dirty="0"/>
              <a:t>ανθρώπινο πρόσωπο</a:t>
            </a:r>
            <a:r>
              <a:rPr lang="el-GR" dirty="0"/>
              <a:t>. </a:t>
            </a:r>
          </a:p>
          <a:p>
            <a:r>
              <a:rPr lang="el-GR" dirty="0"/>
              <a:t>Στον αρχαίο ελληνικό κόσμο ο άνθρωπος εκλαμβάνεται </a:t>
            </a:r>
            <a:r>
              <a:rPr lang="el-GR" u="sng" dirty="0"/>
              <a:t>ως άτομο</a:t>
            </a:r>
            <a:r>
              <a:rPr lang="el-GR" dirty="0"/>
              <a:t>, που υποτάσσεται στην πόλη. Γι’ αυτό και η ηθική περιορίζεται στην ατομική ζωή του ανθρώπου και υποτάσσεται στην πολιτική. </a:t>
            </a:r>
          </a:p>
          <a:p>
            <a:r>
              <a:rPr lang="el-GR" dirty="0"/>
              <a:t>Στον χριστιανικό κόσμο ο άνθρωπος υπάρχει </a:t>
            </a:r>
            <a:r>
              <a:rPr lang="el-GR" u="sng" dirty="0"/>
              <a:t>ως μέλος της Εκκλησίας</a:t>
            </a:r>
            <a:r>
              <a:rPr lang="el-GR" dirty="0"/>
              <a:t>, που είναι θεανθρώπινη κοινωνία. </a:t>
            </a:r>
          </a:p>
          <a:p>
            <a:r>
              <a:rPr lang="el-GR" dirty="0"/>
              <a:t>Έτσι, η χριστιανική ηθική προσλαμβάνει απεριόριστες διαστάσεις, καθώς μέσα στην εκκλησιαστική κοινωνία το ανθρώπινο πρόσωπο ανοίγεται στο άπειρο.</a:t>
            </a:r>
          </a:p>
          <a:p>
            <a:endParaRPr lang="el-GR" dirty="0"/>
          </a:p>
        </p:txBody>
      </p:sp>
    </p:spTree>
    <p:extLst>
      <p:ext uri="{BB962C8B-B14F-4D97-AF65-F5344CB8AC3E}">
        <p14:creationId xmlns:p14="http://schemas.microsoft.com/office/powerpoint/2010/main" val="2753375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Στην αρχαία ελληνική φιλοσοφία τα συγκεκριμένα άτομα διακρίνονται από το απρόσωπο είναι, από το οποίο και απορρέουν με κάποια διαδικασία απομονώσεως. </a:t>
            </a:r>
          </a:p>
          <a:p>
            <a:r>
              <a:rPr lang="el-GR" dirty="0"/>
              <a:t>Η απομόνωση αποτελεί το αντίτιμο της διάκρισης. </a:t>
            </a:r>
          </a:p>
          <a:p>
            <a:r>
              <a:rPr lang="el-GR" dirty="0"/>
              <a:t>Στην Εκκλησία το απόλυτο είναι βρίσκεται στον Θεό και είναι προσωπικό. </a:t>
            </a:r>
          </a:p>
          <a:p>
            <a:r>
              <a:rPr lang="el-GR" dirty="0"/>
              <a:t>Η αλήθεια του ανθρώπου φανερώνεται όχι με τον αυτοπεριορισμό, αλλά με την «</a:t>
            </a:r>
            <a:r>
              <a:rPr lang="el-GR" i="1" dirty="0"/>
              <a:t>προς τα έσω ενότητα των πάντων</a:t>
            </a:r>
            <a:r>
              <a:rPr lang="el-GR" dirty="0"/>
              <a:t>».</a:t>
            </a:r>
          </a:p>
        </p:txBody>
      </p:sp>
    </p:spTree>
    <p:extLst>
      <p:ext uri="{BB962C8B-B14F-4D97-AF65-F5344CB8AC3E}">
        <p14:creationId xmlns:p14="http://schemas.microsoft.com/office/powerpoint/2010/main" val="1415889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838200" y="1825624"/>
            <a:ext cx="10515600" cy="4781237"/>
          </a:xfrm>
        </p:spPr>
        <p:txBody>
          <a:bodyPr>
            <a:normAutofit lnSpcReduction="10000"/>
          </a:bodyPr>
          <a:lstStyle/>
          <a:p>
            <a:r>
              <a:rPr lang="el-GR" dirty="0"/>
              <a:t>Στη νεότερη δυτική θεολογία η ηθική διαχωρίστηκε σε τρεις περιοχές, οι οποίες αυτονομήθηκαν με αποτέλεσμα να χάσουν την αλληλεξάρτησή τους. </a:t>
            </a:r>
          </a:p>
          <a:p>
            <a:r>
              <a:rPr lang="el-GR" dirty="0"/>
              <a:t>Οι περιοχές αυτές είναι: η </a:t>
            </a:r>
            <a:r>
              <a:rPr lang="el-GR" u="sng" dirty="0"/>
              <a:t>ατομική ηθική</a:t>
            </a:r>
            <a:r>
              <a:rPr lang="el-GR" dirty="0"/>
              <a:t>, η </a:t>
            </a:r>
            <a:r>
              <a:rPr lang="el-GR" u="sng" dirty="0"/>
              <a:t>κοινωνική ηθική</a:t>
            </a:r>
            <a:r>
              <a:rPr lang="el-GR" dirty="0"/>
              <a:t> και η </a:t>
            </a:r>
            <a:r>
              <a:rPr lang="el-GR" u="sng" dirty="0"/>
              <a:t>πνευματικότητα</a:t>
            </a:r>
            <a:r>
              <a:rPr lang="el-GR" dirty="0"/>
              <a:t>.</a:t>
            </a:r>
          </a:p>
          <a:p>
            <a:r>
              <a:rPr lang="el-GR" dirty="0"/>
              <a:t>Ο διαχωρισμός αυτός είναι ξένος με την παράδοση της Ορθοδοξίας, στην οποία η ηθική ζωή δεν διαιρείται σε αυτόνομες περιοχές. </a:t>
            </a:r>
          </a:p>
          <a:p>
            <a:r>
              <a:rPr lang="el-GR" dirty="0"/>
              <a:t>Στην Ορθόδοξη Εκκλησία η ηθική ζωή του πιστού και οι αρετές του αποτελούν αδιαίρετο καρπό του Αγίου Πνεύματος. </a:t>
            </a:r>
          </a:p>
          <a:p>
            <a:r>
              <a:rPr lang="el-GR" dirty="0"/>
              <a:t>Η πνευματική ζωή είναι η ψυχή της ηθικής, και η ηθική είναι το σώμα της πνευματικής ζωής. </a:t>
            </a:r>
          </a:p>
        </p:txBody>
      </p:sp>
    </p:spTree>
    <p:extLst>
      <p:ext uri="{BB962C8B-B14F-4D97-AF65-F5344CB8AC3E}">
        <p14:creationId xmlns:p14="http://schemas.microsoft.com/office/powerpoint/2010/main" val="330005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1862" y="91114"/>
            <a:ext cx="10515600" cy="1067986"/>
          </a:xfrm>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296214" y="1004552"/>
            <a:ext cx="11706896" cy="5853447"/>
          </a:xfrm>
        </p:spPr>
        <p:txBody>
          <a:bodyPr>
            <a:normAutofit lnSpcReduction="10000"/>
          </a:bodyPr>
          <a:lstStyle/>
          <a:p>
            <a:r>
              <a:rPr lang="el-GR" dirty="0"/>
              <a:t>Στη Δύση ο σχολαστικισμός και η νεότερη θεολογία καλλιέργησαν τη διάσπαση μεταξύ ηθικής και πνευματικής ζωής. </a:t>
            </a:r>
          </a:p>
          <a:p>
            <a:r>
              <a:rPr lang="el-GR" dirty="0"/>
              <a:t>Αποτέλεσμα της διάσπασης ήταν η ανάπτυξη της νομικής ηθικής. Με τον τρόπο αυτό η πνευματική ζωή έχασε το σώμα της και μεταβλήθηκε σε αφηρημένη έννοια, την πνευματικότητα. </a:t>
            </a:r>
          </a:p>
          <a:p>
            <a:r>
              <a:rPr lang="el-GR" dirty="0"/>
              <a:t>Η μεθοδολογία των φυσικών επιστημών δεν άφησε ανεπηρέαστη και τη χριστιανική ηθική. </a:t>
            </a:r>
          </a:p>
          <a:p>
            <a:r>
              <a:rPr lang="el-GR" dirty="0"/>
              <a:t>Οι φυσικές επιστήμες ασχολούνται με αντικείμενα, που υπολογίζονται και αποδεικνύονται μαθηματικά. </a:t>
            </a:r>
          </a:p>
          <a:p>
            <a:r>
              <a:rPr lang="el-GR" dirty="0"/>
              <a:t>Το ήθος όμως βιώνεται εμπειρικά, χαρακτηρίζει το πρόσωπο και γι’ αυτό παραμένει αντικειμενικά απρόσιτο. </a:t>
            </a:r>
          </a:p>
          <a:p>
            <a:r>
              <a:rPr lang="el-GR" dirty="0"/>
              <a:t>Το μόνο που μπορεί να προσεγγιστεί είναι οι αντικειμενικές καταστάσεις, που προέρχονται από τις φανερώσεις του ήθους στις διαπροσωπικές και κοινωνικές σχέσεις. </a:t>
            </a:r>
          </a:p>
          <a:p>
            <a:endParaRPr lang="el-GR" dirty="0"/>
          </a:p>
        </p:txBody>
      </p:sp>
    </p:spTree>
    <p:extLst>
      <p:ext uri="{BB962C8B-B14F-4D97-AF65-F5344CB8AC3E}">
        <p14:creationId xmlns:p14="http://schemas.microsoft.com/office/powerpoint/2010/main" val="1116722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838200" y="1493949"/>
            <a:ext cx="10515600" cy="5190186"/>
          </a:xfrm>
        </p:spPr>
        <p:txBody>
          <a:bodyPr>
            <a:normAutofit/>
          </a:bodyPr>
          <a:lstStyle/>
          <a:p>
            <a:r>
              <a:rPr lang="el-GR" dirty="0"/>
              <a:t>Το ανθρωπιστικό ρεύμα της υστεροβυζαντινής περιόδου (Βαρλαάμ Καλαβρός) παραμερίστηκε με τον θρίαμβο της ησυχαστικής θεολογίας, που εκπροσωπούνταν από τον Γρηγόριο Παλαμά. </a:t>
            </a:r>
          </a:p>
          <a:p>
            <a:r>
              <a:rPr lang="el-GR" dirty="0"/>
              <a:t>Την περίοδο της τουρκοκρατίας το δικανικό πνεύμα και η χρήση δυτικών κατηχήσεων, που φρόντιζαν να διαδίδουν στις τουρκοκρατούμενες περιοχές οι δυτικές ιεραποστολές, είχαν ως αποτέλεσμα να εμφανιστεί το </a:t>
            </a:r>
            <a:r>
              <a:rPr lang="el-GR" u="sng" dirty="0"/>
              <a:t>δικανικό πνεύμα </a:t>
            </a:r>
            <a:r>
              <a:rPr lang="el-GR" dirty="0"/>
              <a:t>και στην ορθόδοξη χριστιανική ηθική. </a:t>
            </a:r>
          </a:p>
          <a:p>
            <a:r>
              <a:rPr lang="el-GR" dirty="0"/>
              <a:t>Την ίδια περίοδο η εθναρχική θέση της Εκκλησίας και η επίδραση των λογίων που σπούδαζαν στη Δύση ενίσχυσε την αποξένωση της ηθικής από τη δογματική διδασκαλία της Εκκλησίας. </a:t>
            </a:r>
          </a:p>
          <a:p>
            <a:r>
              <a:rPr lang="el-GR" dirty="0"/>
              <a:t>Ωστόσο, η πατερική παράδοση παρέμεινε ζωντανή στον μοναχισμό. </a:t>
            </a:r>
          </a:p>
        </p:txBody>
      </p:sp>
    </p:spTree>
    <p:extLst>
      <p:ext uri="{BB962C8B-B14F-4D97-AF65-F5344CB8AC3E}">
        <p14:creationId xmlns:p14="http://schemas.microsoft.com/office/powerpoint/2010/main" val="32697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631065" y="1378040"/>
            <a:ext cx="10895527" cy="5479960"/>
          </a:xfrm>
        </p:spPr>
        <p:txBody>
          <a:bodyPr>
            <a:normAutofit/>
          </a:bodyPr>
          <a:lstStyle/>
          <a:p>
            <a:r>
              <a:rPr lang="el-GR" dirty="0"/>
              <a:t>Ο μοναχισμός για την Ορθόδοξη Εκκλησία αποτελούσε την προφυλακή της πνευματικής της ζωής. Σ’ αυτήν ιδιαίτερη θέση έχει το Άγιο Όρος. </a:t>
            </a:r>
          </a:p>
          <a:p>
            <a:r>
              <a:rPr lang="el-GR" dirty="0"/>
              <a:t>Η απόσταση από τον κόσμο δημιουργεί μια νέα οπτική για τη θεώρηση του κόσμου και των προβλημάτων του. </a:t>
            </a:r>
          </a:p>
          <a:p>
            <a:r>
              <a:rPr lang="el-GR" dirty="0"/>
              <a:t>Η αποξένωση από τον κόσμο και η αφοσίωση στον Θεό προσφέρονται ως συγκεκριμένες μορφές ζωής, όπου οι πιστοί ανακαλύπτουν </a:t>
            </a:r>
            <a:r>
              <a:rPr lang="el-GR" b="1" dirty="0"/>
              <a:t>απαντήσεις</a:t>
            </a:r>
            <a:r>
              <a:rPr lang="el-GR" dirty="0"/>
              <a:t> για τα κοινωνικά τους προβλήματα και </a:t>
            </a:r>
            <a:r>
              <a:rPr lang="el-GR" b="1" dirty="0"/>
              <a:t>πνευματικά εφόδια</a:t>
            </a:r>
            <a:r>
              <a:rPr lang="el-GR" dirty="0"/>
              <a:t> για την αντιμετώπισή τους. </a:t>
            </a:r>
          </a:p>
          <a:p>
            <a:r>
              <a:rPr lang="el-GR" dirty="0"/>
              <a:t>Και αυτό γιατί μέσα στην προοπτική της ζωής της Εκκλησίας τα </a:t>
            </a:r>
            <a:r>
              <a:rPr lang="el-GR" u="sng" dirty="0"/>
              <a:t>προβλήματα σχετικοποιούνται</a:t>
            </a:r>
            <a:r>
              <a:rPr lang="el-GR" dirty="0"/>
              <a:t> και παρουσιάζονται στις πραγματικές τους διαστάσεις. Γι’ αυτό και είναι σφάλμα να εγκαταλείπεται η </a:t>
            </a:r>
            <a:r>
              <a:rPr lang="el-GR" u="sng" dirty="0"/>
              <a:t>εσχατολογική προσδοκία</a:t>
            </a:r>
            <a:r>
              <a:rPr lang="el-GR" dirty="0"/>
              <a:t> της Εκκλησίας και να υιοθετούνται πολιτικά, κοινωνικά και άλλα μέσα για την αντιμετώπισή τους. </a:t>
            </a:r>
          </a:p>
          <a:p>
            <a:pPr marL="0" indent="0">
              <a:buNone/>
            </a:pPr>
            <a:endParaRPr lang="el-GR" dirty="0"/>
          </a:p>
        </p:txBody>
      </p:sp>
    </p:spTree>
    <p:extLst>
      <p:ext uri="{BB962C8B-B14F-4D97-AF65-F5344CB8AC3E}">
        <p14:creationId xmlns:p14="http://schemas.microsoft.com/office/powerpoint/2010/main" val="993599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p:txBody>
          <a:bodyPr/>
          <a:lstStyle/>
          <a:p>
            <a:r>
              <a:rPr lang="el-GR" dirty="0"/>
              <a:t>Στην Ορθόδοξη Εκκλησία η κοινωνική ηθική αποτελεί αναπόσπαστη διάσπαση της ηθικής και πνευματικής ζωής. </a:t>
            </a:r>
          </a:p>
          <a:p>
            <a:r>
              <a:rPr lang="el-GR" dirty="0"/>
              <a:t>Σκοπός της χριστιανικής ηθικής είναι η </a:t>
            </a:r>
            <a:r>
              <a:rPr lang="el-GR" b="1" dirty="0"/>
              <a:t>αγάπη</a:t>
            </a:r>
            <a:r>
              <a:rPr lang="el-GR" dirty="0"/>
              <a:t> που περιλαμβάνει και τον εχθρό, ενώ η κοινωνική ηθική ενδιαφέρεται περισσότερο για τη </a:t>
            </a:r>
            <a:r>
              <a:rPr lang="el-GR" b="1" dirty="0"/>
              <a:t>δικαιοσύνη</a:t>
            </a:r>
            <a:r>
              <a:rPr lang="el-GR" dirty="0"/>
              <a:t>.</a:t>
            </a:r>
          </a:p>
          <a:p>
            <a:r>
              <a:rPr lang="el-GR" dirty="0"/>
              <a:t>Η Εκκλησία έχει σκοπό να μεταμορφώσει τον κόσμο και να τον οδηγήσει στην αφθαρσία. Είναι ο χώρος, όπου προσλαμβάνεται και ανακαινίζεται ολόκληρος ο κόσμος με τη χάρη του Αγίου Πνεύματος.</a:t>
            </a:r>
          </a:p>
          <a:p>
            <a:endParaRPr lang="el-GR" dirty="0"/>
          </a:p>
        </p:txBody>
      </p:sp>
    </p:spTree>
    <p:extLst>
      <p:ext uri="{BB962C8B-B14F-4D97-AF65-F5344CB8AC3E}">
        <p14:creationId xmlns:p14="http://schemas.microsoft.com/office/powerpoint/2010/main" val="409148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6719"/>
            <a:ext cx="10515600" cy="1325563"/>
          </a:xfrm>
        </p:spPr>
        <p:txBody>
          <a:bodyPr>
            <a:normAutofit fontScale="90000"/>
          </a:bodyPr>
          <a:lstStyle/>
          <a:p>
            <a:pPr algn="ctr"/>
            <a:br>
              <a:rPr lang="el-GR" dirty="0"/>
            </a:br>
            <a:r>
              <a:rPr lang="el-GR" dirty="0"/>
              <a:t>5. ΟΙ ΔΙΑΣΤΑΣΕΙΣ ΤΗΣ ΗΘΙΚΗΣ</a:t>
            </a:r>
            <a:br>
              <a:rPr lang="el-GR" dirty="0"/>
            </a:br>
            <a:endParaRPr lang="el-GR" dirty="0"/>
          </a:p>
        </p:txBody>
      </p:sp>
      <p:sp>
        <p:nvSpPr>
          <p:cNvPr id="3" name="Θέση περιεχομένου 2"/>
          <p:cNvSpPr>
            <a:spLocks noGrp="1"/>
          </p:cNvSpPr>
          <p:nvPr>
            <p:ph idx="1"/>
          </p:nvPr>
        </p:nvSpPr>
        <p:spPr>
          <a:xfrm>
            <a:off x="515155" y="1352282"/>
            <a:ext cx="11256135" cy="5505718"/>
          </a:xfrm>
        </p:spPr>
        <p:txBody>
          <a:bodyPr>
            <a:normAutofit lnSpcReduction="10000"/>
          </a:bodyPr>
          <a:lstStyle/>
          <a:p>
            <a:r>
              <a:rPr lang="el-GR" dirty="0"/>
              <a:t>Η </a:t>
            </a:r>
            <a:r>
              <a:rPr lang="el-GR" b="1" dirty="0"/>
              <a:t>αληθινή κοινωνία</a:t>
            </a:r>
            <a:r>
              <a:rPr lang="el-GR" dirty="0"/>
              <a:t> πραγματοποιείται με τον Χριστό και την Εκκλησία.</a:t>
            </a:r>
          </a:p>
          <a:p>
            <a:r>
              <a:rPr lang="el-GR" dirty="0"/>
              <a:t>Ο </a:t>
            </a:r>
            <a:r>
              <a:rPr lang="el-GR" b="1" dirty="0">
                <a:solidFill>
                  <a:srgbClr val="FF0000"/>
                </a:solidFill>
              </a:rPr>
              <a:t>Νικόλαος Καβάσιλας </a:t>
            </a:r>
            <a:r>
              <a:rPr lang="el-GR" dirty="0"/>
              <a:t>στο έργο του </a:t>
            </a:r>
            <a:r>
              <a:rPr lang="el-GR" i="1" dirty="0"/>
              <a:t>Περί </a:t>
            </a:r>
            <a:r>
              <a:rPr lang="el-GR" i="1" dirty="0" err="1"/>
              <a:t>τῆς</a:t>
            </a:r>
            <a:r>
              <a:rPr lang="el-GR" i="1" dirty="0"/>
              <a:t> </a:t>
            </a:r>
            <a:r>
              <a:rPr lang="el-GR" i="1" dirty="0" err="1"/>
              <a:t>ἐν</a:t>
            </a:r>
            <a:r>
              <a:rPr lang="el-GR" i="1" dirty="0"/>
              <a:t> </a:t>
            </a:r>
            <a:r>
              <a:rPr lang="el-GR" i="1" dirty="0" err="1"/>
              <a:t>Χριστῷ</a:t>
            </a:r>
            <a:r>
              <a:rPr lang="el-GR" i="1" dirty="0"/>
              <a:t> </a:t>
            </a:r>
            <a:r>
              <a:rPr lang="el-GR" i="1" dirty="0" err="1"/>
              <a:t>ζωῆς</a:t>
            </a:r>
            <a:r>
              <a:rPr lang="el-GR" dirty="0"/>
              <a:t> παραδίδει μια εντυπωσιακή ανάλυση του όρου κοινωνία. </a:t>
            </a:r>
          </a:p>
          <a:p>
            <a:r>
              <a:rPr lang="el-GR" dirty="0"/>
              <a:t>Σημειώνει ότι </a:t>
            </a:r>
            <a:r>
              <a:rPr lang="el-GR" b="1" dirty="0"/>
              <a:t>στη φυσική ζωή</a:t>
            </a:r>
            <a:r>
              <a:rPr lang="el-GR" dirty="0"/>
              <a:t> η κοινωνία παρουσιάζεται μάλλον ως διάσπαση, γιατί στηρίζεται στη </a:t>
            </a:r>
            <a:r>
              <a:rPr lang="el-GR" b="1" dirty="0"/>
              <a:t>διαδοχική κατοχή κάποιων πραγμάτων</a:t>
            </a:r>
            <a:r>
              <a:rPr lang="el-GR" dirty="0"/>
              <a:t> (π.χ. κοινωνία μεταξύ γονέων και παιδιών). </a:t>
            </a:r>
          </a:p>
          <a:p>
            <a:r>
              <a:rPr lang="el-GR" b="1" dirty="0"/>
              <a:t>Η αληθινή κοινωνία δημιουργείται </a:t>
            </a:r>
            <a:r>
              <a:rPr lang="el-GR" b="1" u="sng" dirty="0"/>
              <a:t>με την ταυτόχρονη ύπαρξη του ίδιου πράγματος και στα δύο μέλη</a:t>
            </a:r>
            <a:r>
              <a:rPr lang="el-GR" b="1" dirty="0"/>
              <a:t>.</a:t>
            </a:r>
            <a:endParaRPr lang="el-GR" dirty="0"/>
          </a:p>
          <a:p>
            <a:r>
              <a:rPr lang="el-GR" dirty="0"/>
              <a:t>Με τον Χριστό δημιουργείται αληθινή κοινωνία γιατί τα μέλη μετέχουν ταυτόχρονα στο ίδιο πράγμα. Ο Χριστός είναι ταυτόχρονα τροφέας και τροφή, ο χορηγός του άρτου και ο ίδιος άρτος. </a:t>
            </a:r>
          </a:p>
          <a:p>
            <a:r>
              <a:rPr lang="el-GR" dirty="0"/>
              <a:t>Στην εν Χριστώ κοινωνία γίνεται δυνατή η </a:t>
            </a:r>
            <a:r>
              <a:rPr lang="el-GR" dirty="0">
                <a:solidFill>
                  <a:srgbClr val="FF0000"/>
                </a:solidFill>
                <a:effectLst>
                  <a:outerShdw blurRad="38100" dist="38100" dir="2700000" algn="tl">
                    <a:srgbClr val="000000">
                      <a:alpha val="43137"/>
                    </a:srgbClr>
                  </a:outerShdw>
                </a:effectLst>
              </a:rPr>
              <a:t>περιχώρηση των προσώπων</a:t>
            </a:r>
            <a:r>
              <a:rPr lang="el-GR" dirty="0"/>
              <a:t>. Το ένα υπάρχει στα πολλά και τα πολλά στο ένα. </a:t>
            </a:r>
          </a:p>
        </p:txBody>
      </p:sp>
    </p:spTree>
    <p:extLst>
      <p:ext uri="{BB962C8B-B14F-4D97-AF65-F5344CB8AC3E}">
        <p14:creationId xmlns:p14="http://schemas.microsoft.com/office/powerpoint/2010/main" val="162817244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1462</Words>
  <Application>Microsoft Office PowerPoint</Application>
  <PresentationFormat>Ευρεία οθόνη</PresentationFormat>
  <Paragraphs>81</Paragraphs>
  <Slides>14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14</vt:i4>
      </vt:variant>
    </vt:vector>
  </HeadingPairs>
  <TitlesOfParts>
    <vt:vector size="19" baseType="lpstr">
      <vt:lpstr>Arial</vt:lpstr>
      <vt:lpstr>Calibri</vt:lpstr>
      <vt:lpstr>Calibri Light</vt:lpstr>
      <vt:lpstr>Times New Roman</vt:lpstr>
      <vt:lpstr>Θέμα του Office</vt:lpstr>
      <vt:lpstr>   ΧΡΙΣΤΙΑΝΙΚΗ ΗΘΙΚΗ ΕΝΟΤΗΤΑ 5Η ΟΙ ΔΙΑΣΤΑΣΕΙΣ ΤΗΣ ΗΘΙΚΗΣ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55-66</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 5. ΟΙ ΔΙΑΣΤΑΣΕΙΣ ΤΗΣ ΗΘΙΚΗΣ </vt:lpstr>
      <vt:lpstr>5. ΟΙ ΔΙΑΣΤΑΣΕΙΣ ΤΗΣ ΗΘΙΚΗΣ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15</cp:revision>
  <dcterms:created xsi:type="dcterms:W3CDTF">2015-06-20T16:40:49Z</dcterms:created>
  <dcterms:modified xsi:type="dcterms:W3CDTF">2022-09-12T14:16:53Z</dcterms:modified>
</cp:coreProperties>
</file>