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37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176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173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875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247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8880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82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766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358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324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921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E25D1-02A3-40A5-BB1E-F9A5F290F138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53C03-78CC-403D-B7C9-0F5FDB4C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641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8062664" cy="11521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1.18 LEARNING NEW WRITING SKILLS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204864"/>
            <a:ext cx="7488832" cy="79208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Paragraphs from a 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ersonal </a:t>
            </a:r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tatement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26" name="Picture 2" descr="University admissions: The art of the personal statement - BBC New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284984"/>
            <a:ext cx="8448873" cy="311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95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D. PRODUCING KEY PATTERNS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i="1" dirty="0"/>
              <a:t>Study the openings of more sentences from the Personal Statement. Complete each sentence with true information about you.</a:t>
            </a:r>
            <a:endParaRPr lang="el-GR" dirty="0"/>
          </a:p>
          <a:p>
            <a:r>
              <a:rPr lang="en-US" dirty="0"/>
              <a:t>1. </a:t>
            </a:r>
            <a:r>
              <a:rPr lang="el-GR" dirty="0"/>
              <a:t>I want to study</a:t>
            </a:r>
            <a:r>
              <a:rPr lang="en-US" dirty="0"/>
              <a:t> ............................................................................................................................................................................................</a:t>
            </a:r>
            <a:r>
              <a:rPr lang="el-GR" dirty="0"/>
              <a:t>	</a:t>
            </a:r>
          </a:p>
          <a:p>
            <a:r>
              <a:rPr lang="en-US" dirty="0"/>
              <a:t>2. </a:t>
            </a:r>
            <a:r>
              <a:rPr lang="el-GR" dirty="0"/>
              <a:t>I hope to get</a:t>
            </a:r>
            <a:r>
              <a:rPr lang="en-US" dirty="0"/>
              <a:t> ................................................................................................................................................................................................</a:t>
            </a:r>
            <a:endParaRPr lang="el-GR" dirty="0"/>
          </a:p>
          <a:p>
            <a:r>
              <a:rPr lang="en-US" dirty="0"/>
              <a:t>3. I am particularly interested in ...............................................................................................................................................................</a:t>
            </a:r>
            <a:endParaRPr lang="el-GR" dirty="0"/>
          </a:p>
          <a:p>
            <a:r>
              <a:rPr lang="en-US" dirty="0"/>
              <a:t>4. I hope to become ......................................................................................................................................................................................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169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dirty="0" smtClean="0"/>
              <a:t>Students should be able to:</a:t>
            </a:r>
          </a:p>
          <a:p>
            <a:pPr algn="just"/>
            <a:r>
              <a:rPr lang="en-US" b="1" dirty="0" smtClean="0"/>
              <a:t>Spell words with the sound /i:/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Demonstrate </a:t>
            </a:r>
            <a:r>
              <a:rPr lang="en-US" b="1" dirty="0" smtClean="0"/>
              <a:t>understanding of organization of information into paragraphs in a Personal Statement.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99279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dirty="0" smtClean="0"/>
              <a:t>Α. </a:t>
            </a:r>
            <a:r>
              <a:rPr lang="en-US" dirty="0" smtClean="0"/>
              <a:t>DEVELOPING VOCABULARY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All these words from the theme have the same vowel sound. </a:t>
            </a:r>
            <a:endParaRPr lang="en-US" dirty="0" smtClean="0"/>
          </a:p>
          <a:p>
            <a:pPr algn="just"/>
            <a:r>
              <a:rPr lang="en-US" dirty="0" smtClean="0"/>
              <a:t>What </a:t>
            </a:r>
            <a:r>
              <a:rPr lang="en-US" dirty="0"/>
              <a:t>is the sound? </a:t>
            </a:r>
            <a:r>
              <a:rPr lang="en-US" dirty="0" smtClean="0"/>
              <a:t> What </a:t>
            </a:r>
            <a:r>
              <a:rPr lang="en-US" dirty="0"/>
              <a:t>is the correct spelling?</a:t>
            </a:r>
            <a:endParaRPr lang="el-GR" dirty="0"/>
          </a:p>
          <a:p>
            <a:pPr algn="just"/>
            <a:r>
              <a:rPr lang="en-US" i="1" dirty="0"/>
              <a:t>1. Write </a:t>
            </a:r>
            <a:r>
              <a:rPr lang="en-US" b="1" i="1" dirty="0"/>
              <a:t>one or two letters </a:t>
            </a:r>
            <a:r>
              <a:rPr lang="en-US" i="1" dirty="0"/>
              <a:t>in each space.</a:t>
            </a:r>
            <a:endParaRPr lang="el-GR" dirty="0"/>
          </a:p>
          <a:p>
            <a:pPr algn="just"/>
            <a:r>
              <a:rPr lang="en-US" dirty="0"/>
              <a:t>		a.</a:t>
            </a:r>
            <a:r>
              <a:rPr lang="en-US" i="1" dirty="0"/>
              <a:t> </a:t>
            </a:r>
            <a:r>
              <a:rPr lang="en-US" i="1" dirty="0" smtClean="0"/>
              <a:t> </a:t>
            </a:r>
            <a:r>
              <a:rPr lang="en-US" dirty="0" smtClean="0"/>
              <a:t>incr</a:t>
            </a:r>
            <a:r>
              <a:rPr lang="en-US" i="1" u="sng" dirty="0" smtClean="0"/>
              <a:t>ea</a:t>
            </a:r>
            <a:r>
              <a:rPr lang="en-US" dirty="0" smtClean="0"/>
              <a:t>se</a:t>
            </a:r>
            <a:r>
              <a:rPr lang="en-US" dirty="0"/>
              <a:t>		</a:t>
            </a:r>
            <a:r>
              <a:rPr lang="en-US" dirty="0" smtClean="0"/>
              <a:t>          f</a:t>
            </a:r>
            <a:r>
              <a:rPr lang="en-US" dirty="0"/>
              <a:t>. </a:t>
            </a:r>
            <a:r>
              <a:rPr lang="en-US" dirty="0" smtClean="0"/>
              <a:t>  stud</a:t>
            </a:r>
            <a:r>
              <a:rPr lang="en-US" dirty="0"/>
              <a:t>......</a:t>
            </a:r>
            <a:endParaRPr lang="el-GR" dirty="0"/>
          </a:p>
          <a:p>
            <a:pPr algn="just"/>
            <a:r>
              <a:rPr lang="en-US" dirty="0"/>
              <a:t>		b. </a:t>
            </a:r>
            <a:r>
              <a:rPr lang="en-US" dirty="0" smtClean="0"/>
              <a:t> eight</a:t>
            </a:r>
            <a:r>
              <a:rPr lang="en-US" dirty="0"/>
              <a:t>........n		g. </a:t>
            </a:r>
            <a:r>
              <a:rPr lang="en-US" dirty="0" smtClean="0"/>
              <a:t> t</a:t>
            </a:r>
            <a:r>
              <a:rPr lang="en-US" dirty="0"/>
              <a:t>..........</a:t>
            </a:r>
            <a:r>
              <a:rPr lang="en-US" dirty="0" err="1"/>
              <a:t>ch</a:t>
            </a:r>
            <a:endParaRPr lang="el-GR" dirty="0"/>
          </a:p>
          <a:p>
            <a:pPr algn="just"/>
            <a:r>
              <a:rPr lang="en-US" dirty="0"/>
              <a:t>		c. </a:t>
            </a:r>
            <a:r>
              <a:rPr lang="en-US" dirty="0" smtClean="0"/>
              <a:t> </a:t>
            </a:r>
            <a:r>
              <a:rPr lang="en-US" dirty="0" err="1" smtClean="0"/>
              <a:t>facult</a:t>
            </a:r>
            <a:r>
              <a:rPr lang="en-US" dirty="0"/>
              <a:t>...........		h</a:t>
            </a:r>
            <a:r>
              <a:rPr lang="en-US" dirty="0" smtClean="0"/>
              <a:t>.  </a:t>
            </a:r>
            <a:r>
              <a:rPr lang="en-US" dirty="0"/>
              <a:t>m.........n</a:t>
            </a:r>
            <a:endParaRPr lang="el-GR" dirty="0"/>
          </a:p>
          <a:p>
            <a:pPr algn="just"/>
            <a:r>
              <a:rPr lang="en-US" dirty="0"/>
              <a:t>		d. </a:t>
            </a:r>
            <a:r>
              <a:rPr lang="en-US" dirty="0" smtClean="0"/>
              <a:t> r................</a:t>
            </a:r>
            <a:r>
              <a:rPr lang="en-US" dirty="0"/>
              <a:t>d		i. </a:t>
            </a:r>
            <a:r>
              <a:rPr lang="en-US" dirty="0" smtClean="0"/>
              <a:t>  l</a:t>
            </a:r>
            <a:r>
              <a:rPr lang="en-US" dirty="0"/>
              <a:t>..........</a:t>
            </a:r>
            <a:r>
              <a:rPr lang="en-US" dirty="0" err="1"/>
              <a:t>ve</a:t>
            </a:r>
            <a:endParaRPr lang="el-GR" dirty="0"/>
          </a:p>
          <a:p>
            <a:pPr algn="just"/>
            <a:r>
              <a:rPr lang="en-US" dirty="0"/>
              <a:t>		e. </a:t>
            </a:r>
            <a:r>
              <a:rPr lang="en-US" dirty="0" smtClean="0"/>
              <a:t> d</a:t>
            </a:r>
            <a:r>
              <a:rPr lang="en-US" dirty="0"/>
              <a:t>.............tails		j. </a:t>
            </a:r>
            <a:r>
              <a:rPr lang="en-US" dirty="0" smtClean="0"/>
              <a:t>  </a:t>
            </a:r>
            <a:r>
              <a:rPr lang="en-US" dirty="0" err="1" smtClean="0"/>
              <a:t>degr</a:t>
            </a:r>
            <a:r>
              <a:rPr lang="en-US" dirty="0" smtClean="0"/>
              <a:t>..........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01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SKILLS CHECK 1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/>
              <a:t>2. Read </a:t>
            </a:r>
            <a:r>
              <a:rPr lang="en-US" b="1" i="1" dirty="0"/>
              <a:t>Skills Check 1</a:t>
            </a:r>
            <a:r>
              <a:rPr lang="en-US" i="1" dirty="0"/>
              <a:t> and check your answers.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684400"/>
              </p:ext>
            </p:extLst>
          </p:nvPr>
        </p:nvGraphicFramePr>
        <p:xfrm>
          <a:off x="1547664" y="2492895"/>
          <a:ext cx="5760640" cy="3600401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760640"/>
              </a:tblGrid>
              <a:tr h="482947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Skills Check 1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78878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Spelling the /i:/ sound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2638576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There are </a:t>
                      </a:r>
                      <a:r>
                        <a:rPr lang="en-US" sz="2000" b="1" dirty="0">
                          <a:effectLst/>
                        </a:rPr>
                        <a:t>five main </a:t>
                      </a:r>
                      <a:r>
                        <a:rPr lang="en-US" sz="2000" dirty="0">
                          <a:effectLst/>
                        </a:rPr>
                        <a:t>ways to spell this sound.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e </a:t>
                      </a:r>
                      <a:r>
                        <a:rPr lang="en-US" sz="2000" dirty="0">
                          <a:effectLst/>
                        </a:rPr>
                        <a:t>     me, we, he, details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ee</a:t>
                      </a:r>
                      <a:r>
                        <a:rPr lang="en-US" sz="2000" dirty="0">
                          <a:effectLst/>
                        </a:rPr>
                        <a:t>    green, see, degree, eighteen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ea</a:t>
                      </a:r>
                      <a:r>
                        <a:rPr lang="en-US" sz="2000" dirty="0">
                          <a:effectLst/>
                        </a:rPr>
                        <a:t>    read, teach, mean, leave, easy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i</a:t>
                      </a:r>
                      <a:r>
                        <a:rPr lang="en-US" sz="2000" b="1" dirty="0" err="1">
                          <a:effectLst/>
                        </a:rPr>
                        <a:t>e</a:t>
                      </a:r>
                      <a:r>
                        <a:rPr lang="en-US" sz="2000" b="1" dirty="0">
                          <a:effectLst/>
                        </a:rPr>
                        <a:t>  </a:t>
                      </a:r>
                      <a:r>
                        <a:rPr lang="en-US" sz="2000" dirty="0">
                          <a:effectLst/>
                        </a:rPr>
                        <a:t>   achieve, believe, thief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y  </a:t>
                      </a:r>
                      <a:r>
                        <a:rPr lang="en-US" sz="2000" dirty="0">
                          <a:effectLst/>
                        </a:rPr>
                        <a:t>    history, very, study, faculty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411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a</a:t>
            </a:r>
            <a:r>
              <a:rPr lang="en-US" b="1" dirty="0" smtClean="0"/>
              <a:t>. increase</a:t>
            </a:r>
          </a:p>
          <a:p>
            <a:r>
              <a:rPr lang="en-US" b="1" dirty="0" smtClean="0"/>
              <a:t>b. eighteen</a:t>
            </a:r>
          </a:p>
          <a:p>
            <a:r>
              <a:rPr lang="en-US" b="1" dirty="0"/>
              <a:t>c</a:t>
            </a:r>
            <a:r>
              <a:rPr lang="en-US" b="1" dirty="0" smtClean="0"/>
              <a:t>. faculty</a:t>
            </a:r>
          </a:p>
          <a:p>
            <a:r>
              <a:rPr lang="en-US" b="1" dirty="0" smtClean="0"/>
              <a:t>d. read</a:t>
            </a:r>
          </a:p>
          <a:p>
            <a:r>
              <a:rPr lang="en-US" b="1" dirty="0" smtClean="0"/>
              <a:t>e. details</a:t>
            </a:r>
          </a:p>
          <a:p>
            <a:r>
              <a:rPr lang="en-US" b="1" dirty="0"/>
              <a:t>f</a:t>
            </a:r>
            <a:r>
              <a:rPr lang="en-US" b="1" dirty="0" smtClean="0"/>
              <a:t>. study</a:t>
            </a:r>
          </a:p>
          <a:p>
            <a:r>
              <a:rPr lang="en-US" b="1" dirty="0"/>
              <a:t>g</a:t>
            </a:r>
            <a:r>
              <a:rPr lang="en-US" b="1" dirty="0" smtClean="0"/>
              <a:t>. teach</a:t>
            </a:r>
          </a:p>
          <a:p>
            <a:r>
              <a:rPr lang="en-US" b="1" dirty="0"/>
              <a:t>h</a:t>
            </a:r>
            <a:r>
              <a:rPr lang="en-US" b="1" dirty="0" smtClean="0"/>
              <a:t>. mean</a:t>
            </a:r>
          </a:p>
          <a:p>
            <a:r>
              <a:rPr lang="en-US" b="1" dirty="0" smtClean="0"/>
              <a:t>i. leave</a:t>
            </a:r>
          </a:p>
          <a:p>
            <a:r>
              <a:rPr lang="en-US" b="1" dirty="0"/>
              <a:t>j</a:t>
            </a:r>
            <a:r>
              <a:rPr lang="en-US" b="1" dirty="0" smtClean="0"/>
              <a:t>. degree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3</a:t>
            </a:r>
            <a:r>
              <a:rPr lang="en-US" i="1" dirty="0"/>
              <a:t>. Write some more words with each pattern, e.g., agree.</a:t>
            </a:r>
            <a:endParaRPr lang="el-GR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0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</a:t>
            </a:r>
            <a:r>
              <a:rPr lang="el-GR" b="1" dirty="0"/>
              <a:t>. </a:t>
            </a:r>
            <a:r>
              <a:rPr lang="en-US" b="1" dirty="0"/>
              <a:t>Identifying a new skill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/>
              <a:t>1. Read Skills Check 2.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092158"/>
              </p:ext>
            </p:extLst>
          </p:nvPr>
        </p:nvGraphicFramePr>
        <p:xfrm>
          <a:off x="1835696" y="2307431"/>
          <a:ext cx="5112568" cy="3944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12568"/>
              </a:tblGrid>
              <a:tr h="292502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Skills Check 2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290037">
                <a:tc>
                  <a:txBody>
                    <a:bodyPr/>
                    <a:lstStyle/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Organizing information into paragraphs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347342">
                <a:tc>
                  <a:txBody>
                    <a:bodyPr/>
                    <a:lstStyle/>
                    <a:p>
                      <a:pPr marL="762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In </a:t>
                      </a:r>
                      <a:r>
                        <a:rPr lang="en-US" sz="1600" dirty="0">
                          <a:effectLst/>
                        </a:rPr>
                        <a:t>English, we put </a:t>
                      </a:r>
                      <a:r>
                        <a:rPr lang="en-US" sz="1600" b="1" dirty="0">
                          <a:effectLst/>
                        </a:rPr>
                        <a:t>all the information about one subject into </a:t>
                      </a:r>
                      <a:endParaRPr lang="en-US" sz="1600" b="1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the</a:t>
                      </a:r>
                      <a:r>
                        <a:rPr lang="en-US" sz="1600" b="1" baseline="0" dirty="0" smtClean="0">
                          <a:effectLst/>
                        </a:rPr>
                        <a:t> </a:t>
                      </a:r>
                      <a:r>
                        <a:rPr lang="en-US" sz="1600" b="1" dirty="0" smtClean="0">
                          <a:effectLst/>
                        </a:rPr>
                        <a:t>same </a:t>
                      </a:r>
                      <a:r>
                        <a:rPr lang="en-US" sz="1600" b="1" dirty="0">
                          <a:effectLst/>
                        </a:rPr>
                        <a:t>paragraph</a:t>
                      </a:r>
                      <a:r>
                        <a:rPr lang="en-US" sz="1600" dirty="0" smtClean="0">
                          <a:effectLst/>
                        </a:rPr>
                        <a:t>.</a:t>
                      </a:r>
                    </a:p>
                    <a:p>
                      <a:pPr marL="762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first paragraph of </a:t>
                      </a:r>
                      <a:r>
                        <a:rPr lang="en-US" sz="1600" i="1" u="sng" dirty="0">
                          <a:effectLst/>
                        </a:rPr>
                        <a:t>Olivia's Personal Statement </a:t>
                      </a:r>
                      <a:r>
                        <a:rPr lang="en-US" sz="1600" dirty="0">
                          <a:effectLst/>
                        </a:rPr>
                        <a:t>(Lesson 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1.17</a:t>
                      </a:r>
                      <a:r>
                        <a:rPr lang="en-US" sz="1600" dirty="0">
                          <a:effectLst/>
                        </a:rPr>
                        <a:t>) contains personal details - name, age, nationality, etc.</a:t>
                      </a:r>
                      <a:endParaRPr lang="el-GR" sz="1600" dirty="0">
                        <a:effectLst/>
                      </a:endParaRPr>
                    </a:p>
                    <a:p>
                      <a:pPr marL="762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</a:endParaRPr>
                    </a:p>
                    <a:p>
                      <a:pPr marL="76200" algn="ctr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endParaRPr lang="en-US" sz="1600" i="1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</a:rPr>
                        <a:t>My </a:t>
                      </a:r>
                      <a:r>
                        <a:rPr lang="en-US" sz="1600" i="1" dirty="0">
                          <a:effectLst/>
                        </a:rPr>
                        <a:t>name is Olivia Amanda Martins and I am eighteen years old. I am British. I was born in London</a:t>
                      </a:r>
                      <a:r>
                        <a:rPr lang="en-US" sz="1600" i="1" u="none" strike="noStrike" spc="0" dirty="0">
                          <a:effectLst/>
                        </a:rPr>
                        <a:t> On</a:t>
                      </a:r>
                      <a:r>
                        <a:rPr lang="en-US" sz="1600" i="1" dirty="0">
                          <a:effectLst/>
                        </a:rPr>
                        <a:t> 15th April, 1992</a:t>
                      </a:r>
                      <a:r>
                        <a:rPr lang="en-US" sz="1600" i="1" dirty="0" smtClean="0">
                          <a:effectLst/>
                        </a:rPr>
                        <a:t>.</a:t>
                      </a:r>
                    </a:p>
                    <a:p>
                      <a:pPr marL="76200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</a:rPr>
                        <a:t> </a:t>
                      </a:r>
                      <a:r>
                        <a:rPr lang="en-US" sz="1600" i="1" dirty="0">
                          <a:effectLst/>
                        </a:rPr>
                        <a:t>I live in </a:t>
                      </a:r>
                      <a:r>
                        <a:rPr lang="en-US" sz="1600" i="1" dirty="0" err="1">
                          <a:effectLst/>
                        </a:rPr>
                        <a:t>Lymington</a:t>
                      </a:r>
                      <a:r>
                        <a:rPr lang="en-US" sz="1600" i="1" dirty="0">
                          <a:effectLst/>
                        </a:rPr>
                        <a:t> on the south coast of England.</a:t>
                      </a:r>
                      <a:endParaRPr lang="el-GR" sz="1600" i="1" dirty="0">
                        <a:effectLst/>
                      </a:endParaRPr>
                    </a:p>
                    <a:p>
                      <a:pPr marL="76200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</a:endParaRPr>
                    </a:p>
                    <a:p>
                      <a:pPr marL="762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When </a:t>
                      </a:r>
                      <a:r>
                        <a:rPr lang="en-US" sz="1600" dirty="0">
                          <a:effectLst/>
                        </a:rPr>
                        <a:t>you are writing, 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b="1" dirty="0" smtClean="0">
                          <a:effectLst/>
                        </a:rPr>
                        <a:t>choose </a:t>
                      </a:r>
                      <a:r>
                        <a:rPr lang="en-US" sz="1600" b="1" dirty="0">
                          <a:effectLst/>
                        </a:rPr>
                        <a:t>a subject for each paragraph</a:t>
                      </a:r>
                      <a:r>
                        <a:rPr lang="en-US" sz="1600" dirty="0">
                          <a:effectLst/>
                        </a:rPr>
                        <a:t>. 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76200" algn="just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Then </a:t>
                      </a:r>
                      <a:r>
                        <a:rPr lang="en-US" sz="1600" b="1" dirty="0">
                          <a:effectLst/>
                        </a:rPr>
                        <a:t>decide the information to go into each paragraph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86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3600" i="1" dirty="0"/>
              <a:t>Study the list of paragraph topics below. 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/>
              <a:t>1. </a:t>
            </a:r>
            <a:r>
              <a:rPr lang="el-GR" sz="2400" dirty="0"/>
              <a:t>Personal details	</a:t>
            </a:r>
            <a:r>
              <a:rPr lang="en-US" sz="2400" dirty="0"/>
              <a:t>	</a:t>
            </a:r>
            <a:r>
              <a:rPr lang="el-GR" sz="2400" dirty="0"/>
              <a:t>5. Qualifications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l-GR" sz="2400" dirty="0"/>
              <a:t>Course + reasons	</a:t>
            </a:r>
            <a:r>
              <a:rPr lang="el-GR" sz="2400" dirty="0" smtClean="0"/>
              <a:t>6</a:t>
            </a:r>
            <a:r>
              <a:rPr lang="el-GR" sz="2400" dirty="0"/>
              <a:t>. Hobbies and interests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l-GR" sz="2400" dirty="0"/>
              <a:t>Schools in the past	7. Work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4</a:t>
            </a:r>
            <a:r>
              <a:rPr lang="en-US" sz="2400" dirty="0"/>
              <a:t>. School now + subjects	8. Conclusion</a:t>
            </a:r>
            <a:endParaRPr lang="el-GR" sz="2400" dirty="0"/>
          </a:p>
          <a:p>
            <a:pPr>
              <a:lnSpc>
                <a:spcPct val="20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178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>Read </a:t>
            </a:r>
            <a:r>
              <a:rPr lang="en-US" sz="2400" i="1" dirty="0"/>
              <a:t>the </a:t>
            </a:r>
            <a:r>
              <a:rPr lang="en-US" sz="2400" i="1" dirty="0" smtClean="0"/>
              <a:t>sentences</a:t>
            </a:r>
            <a:r>
              <a:rPr lang="en-US" sz="2400" dirty="0"/>
              <a:t> </a:t>
            </a:r>
            <a:r>
              <a:rPr lang="en-US" sz="2400" i="1" dirty="0" smtClean="0"/>
              <a:t>from </a:t>
            </a:r>
            <a:r>
              <a:rPr lang="en-US" sz="2400" i="1" dirty="0"/>
              <a:t>a Personal Statement below. Write the </a:t>
            </a:r>
            <a:r>
              <a:rPr lang="en-US" sz="2400" i="1" dirty="0" smtClean="0"/>
              <a:t>number </a:t>
            </a:r>
            <a:r>
              <a:rPr lang="en-US" sz="2400" i="1" dirty="0"/>
              <a:t>of the correct paragraph next to each sentence.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1600" dirty="0"/>
              <a:t>□ I also participate in a small music group.</a:t>
            </a:r>
            <a:endParaRPr lang="el-GR" sz="1600" dirty="0"/>
          </a:p>
          <a:p>
            <a:r>
              <a:rPr lang="en-US" sz="1600" dirty="0"/>
              <a:t>□ I am applying for the BA course in </a:t>
            </a:r>
            <a:r>
              <a:rPr lang="en-US" sz="1600" dirty="0" smtClean="0"/>
              <a:t>Engineering</a:t>
            </a:r>
            <a:r>
              <a:rPr lang="en-US" sz="1600" dirty="0"/>
              <a:t>.</a:t>
            </a:r>
            <a:endParaRPr lang="el-GR" sz="1600" dirty="0"/>
          </a:p>
          <a:p>
            <a:r>
              <a:rPr lang="en-US" sz="1600" dirty="0"/>
              <a:t>□ I am married.</a:t>
            </a:r>
            <a:endParaRPr lang="el-GR" sz="1600" dirty="0"/>
          </a:p>
          <a:p>
            <a:r>
              <a:rPr lang="en-US" sz="1600" dirty="0"/>
              <a:t>□ I am not studying at school now.</a:t>
            </a:r>
            <a:endParaRPr lang="el-GR" sz="1600" dirty="0"/>
          </a:p>
          <a:p>
            <a:r>
              <a:rPr lang="en-US" sz="1600" dirty="0"/>
              <a:t>□ I am particularly interested in machines</a:t>
            </a:r>
            <a:r>
              <a:rPr lang="en-US" sz="1600" dirty="0" smtClean="0"/>
              <a:t>,.</a:t>
            </a:r>
            <a:endParaRPr lang="el-GR" sz="1600" dirty="0"/>
          </a:p>
          <a:p>
            <a:r>
              <a:rPr lang="en-US" sz="1600" dirty="0"/>
              <a:t>□ I am working full-time as a sales assistant at the </a:t>
            </a:r>
            <a:r>
              <a:rPr lang="en-US" sz="1600" dirty="0" smtClean="0"/>
              <a:t>moment</a:t>
            </a:r>
            <a:r>
              <a:rPr lang="en-US" sz="1600" dirty="0"/>
              <a:t>.</a:t>
            </a:r>
            <a:endParaRPr lang="el-GR" sz="1600" dirty="0"/>
          </a:p>
          <a:p>
            <a:r>
              <a:rPr lang="en-US" sz="1600" dirty="0"/>
              <a:t>□ I enjoy playing the guitar and writing music.</a:t>
            </a:r>
            <a:endParaRPr lang="el-GR" sz="1600" dirty="0"/>
          </a:p>
          <a:p>
            <a:r>
              <a:rPr lang="en-US" sz="1600" dirty="0"/>
              <a:t>□ I believe that engineering is the career for me because I like working with </a:t>
            </a:r>
            <a:r>
              <a:rPr lang="en-US" sz="1600" dirty="0" smtClean="0"/>
              <a:t>machines</a:t>
            </a:r>
            <a:r>
              <a:rPr lang="en-US" sz="1600" dirty="0"/>
              <a:t>.</a:t>
            </a:r>
            <a:endParaRPr lang="el-GR" sz="1600" dirty="0"/>
          </a:p>
          <a:p>
            <a:r>
              <a:rPr lang="en-US" sz="1600" dirty="0"/>
              <a:t>□ I finished school in July 2009. </a:t>
            </a:r>
            <a:endParaRPr lang="el-GR" sz="1600" dirty="0"/>
          </a:p>
          <a:p>
            <a:r>
              <a:rPr lang="en-US" sz="1600" dirty="0"/>
              <a:t>□ I live in Madrid.</a:t>
            </a:r>
            <a:endParaRPr lang="el-GR" sz="1600" dirty="0"/>
          </a:p>
          <a:p>
            <a:r>
              <a:rPr lang="en-US" sz="1600" dirty="0"/>
              <a:t>□ I obtained the International Baccalaureate (IB) in 2009. </a:t>
            </a:r>
            <a:endParaRPr lang="el-GR" sz="1600" dirty="0"/>
          </a:p>
          <a:p>
            <a:r>
              <a:rPr lang="en-US" sz="1600" dirty="0"/>
              <a:t>□ I studied at the American School of </a:t>
            </a:r>
            <a:r>
              <a:rPr lang="en-US" sz="1600" dirty="0" smtClean="0"/>
              <a:t>Madrid. </a:t>
            </a:r>
            <a:endParaRPr lang="el-GR" sz="1600" dirty="0"/>
          </a:p>
          <a:p>
            <a:r>
              <a:rPr lang="en-US" sz="1600" dirty="0"/>
              <a:t>□ I want to become an </a:t>
            </a:r>
            <a:r>
              <a:rPr lang="en-US" sz="1600" dirty="0" smtClean="0"/>
              <a:t>engineer</a:t>
            </a:r>
            <a:r>
              <a:rPr lang="en-US" sz="1600" dirty="0"/>
              <a:t>.</a:t>
            </a:r>
            <a:endParaRPr lang="el-GR" sz="1600" dirty="0"/>
          </a:p>
          <a:p>
            <a:r>
              <a:rPr lang="en-US" sz="1600" dirty="0"/>
              <a:t>□ I scored 38 points in the IB. </a:t>
            </a:r>
            <a:endParaRPr lang="el-GR" sz="1600" dirty="0"/>
          </a:p>
          <a:p>
            <a:r>
              <a:rPr lang="en-US" sz="1600" dirty="0"/>
              <a:t>□ My name is Pablo Juarez and I am Spanish. </a:t>
            </a:r>
            <a:endParaRPr lang="el-GR" sz="1600" dirty="0"/>
          </a:p>
          <a:p>
            <a:r>
              <a:rPr lang="en-US" sz="1600" dirty="0"/>
              <a:t>□ In conclusion, I always try hard in my </a:t>
            </a:r>
            <a:r>
              <a:rPr lang="en-US" sz="1600" dirty="0" smtClean="0"/>
              <a:t>studies.</a:t>
            </a:r>
            <a:endParaRPr lang="el-GR" sz="1600" dirty="0"/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82769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6 </a:t>
            </a:r>
            <a:r>
              <a:rPr lang="en-US" dirty="0"/>
              <a:t>I also participate in a small music group.</a:t>
            </a:r>
            <a:endParaRPr lang="el-GR" dirty="0"/>
          </a:p>
          <a:p>
            <a:r>
              <a:rPr lang="en-US" dirty="0" smtClean="0"/>
              <a:t>2 </a:t>
            </a:r>
            <a:r>
              <a:rPr lang="en-US" dirty="0"/>
              <a:t>I am applying for the BA course in </a:t>
            </a:r>
            <a:r>
              <a:rPr lang="en-US" dirty="0" smtClean="0"/>
              <a:t>Engineering</a:t>
            </a:r>
            <a:r>
              <a:rPr lang="en-US" dirty="0"/>
              <a:t>.</a:t>
            </a:r>
            <a:endParaRPr lang="el-GR" dirty="0"/>
          </a:p>
          <a:p>
            <a:r>
              <a:rPr lang="en-US" dirty="0" smtClean="0"/>
              <a:t>1 </a:t>
            </a:r>
            <a:r>
              <a:rPr lang="en-US" dirty="0"/>
              <a:t>I am married.</a:t>
            </a:r>
            <a:endParaRPr lang="el-GR" dirty="0"/>
          </a:p>
          <a:p>
            <a:r>
              <a:rPr lang="en-US" dirty="0" smtClean="0"/>
              <a:t>4 </a:t>
            </a:r>
            <a:r>
              <a:rPr lang="en-US" dirty="0"/>
              <a:t>I am not studying at school now.</a:t>
            </a:r>
            <a:endParaRPr lang="el-GR" dirty="0"/>
          </a:p>
          <a:p>
            <a:r>
              <a:rPr lang="en-US" dirty="0" smtClean="0"/>
              <a:t>2 </a:t>
            </a:r>
            <a:r>
              <a:rPr lang="en-US" dirty="0"/>
              <a:t>I am particularly interested in machines</a:t>
            </a:r>
            <a:r>
              <a:rPr lang="en-US" dirty="0" smtClean="0"/>
              <a:t>,.</a:t>
            </a:r>
            <a:endParaRPr lang="el-GR" dirty="0"/>
          </a:p>
          <a:p>
            <a:r>
              <a:rPr lang="en-US" dirty="0" smtClean="0"/>
              <a:t>7 </a:t>
            </a:r>
            <a:r>
              <a:rPr lang="en-US" dirty="0"/>
              <a:t>I am working full-time as a sales assistant at the </a:t>
            </a:r>
            <a:r>
              <a:rPr lang="en-US" dirty="0" smtClean="0"/>
              <a:t>moment</a:t>
            </a:r>
            <a:r>
              <a:rPr lang="en-US" dirty="0"/>
              <a:t>.</a:t>
            </a:r>
            <a:endParaRPr lang="el-GR" dirty="0"/>
          </a:p>
          <a:p>
            <a:r>
              <a:rPr lang="en-US" dirty="0" smtClean="0"/>
              <a:t>6 </a:t>
            </a:r>
            <a:r>
              <a:rPr lang="en-US" dirty="0"/>
              <a:t>I enjoy playing the guitar and writing music.</a:t>
            </a:r>
            <a:endParaRPr lang="el-GR" dirty="0"/>
          </a:p>
          <a:p>
            <a:r>
              <a:rPr lang="en-US" dirty="0" smtClean="0"/>
              <a:t>8 </a:t>
            </a:r>
            <a:r>
              <a:rPr lang="en-US" dirty="0"/>
              <a:t>I believe that engineering is the career for me because I like working with </a:t>
            </a:r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/>
              <a:t>machines.</a:t>
            </a:r>
            <a:endParaRPr lang="el-GR" dirty="0"/>
          </a:p>
          <a:p>
            <a:r>
              <a:rPr lang="en-US" dirty="0" smtClean="0"/>
              <a:t>4 </a:t>
            </a:r>
            <a:r>
              <a:rPr lang="en-US" dirty="0"/>
              <a:t>I finished school in July 2009. </a:t>
            </a:r>
            <a:endParaRPr lang="el-GR" dirty="0"/>
          </a:p>
          <a:p>
            <a:r>
              <a:rPr lang="en-US" dirty="0" smtClean="0"/>
              <a:t>1 </a:t>
            </a:r>
            <a:r>
              <a:rPr lang="en-US" dirty="0"/>
              <a:t>I live in Madrid.</a:t>
            </a:r>
            <a:endParaRPr lang="el-GR" dirty="0"/>
          </a:p>
          <a:p>
            <a:r>
              <a:rPr lang="en-US" dirty="0" smtClean="0"/>
              <a:t>5 </a:t>
            </a:r>
            <a:r>
              <a:rPr lang="en-US" dirty="0"/>
              <a:t>I obtained the International Baccalaureate (IB) in 2009. </a:t>
            </a:r>
            <a:endParaRPr lang="el-GR" dirty="0"/>
          </a:p>
          <a:p>
            <a:r>
              <a:rPr lang="en-US" dirty="0" smtClean="0"/>
              <a:t>3 </a:t>
            </a:r>
            <a:r>
              <a:rPr lang="en-US" dirty="0"/>
              <a:t>I studied at the American School of </a:t>
            </a:r>
            <a:r>
              <a:rPr lang="en-US" dirty="0" smtClean="0"/>
              <a:t>Madrid</a:t>
            </a:r>
            <a:r>
              <a:rPr lang="en-US" dirty="0"/>
              <a:t>.</a:t>
            </a:r>
            <a:endParaRPr lang="el-GR" dirty="0"/>
          </a:p>
          <a:p>
            <a:r>
              <a:rPr lang="en-US" dirty="0" smtClean="0"/>
              <a:t>2 </a:t>
            </a:r>
            <a:r>
              <a:rPr lang="en-US" dirty="0"/>
              <a:t>I want to become </a:t>
            </a:r>
            <a:r>
              <a:rPr lang="en-US"/>
              <a:t>an </a:t>
            </a:r>
            <a:r>
              <a:rPr lang="en-US" smtClean="0"/>
              <a:t>engineer. </a:t>
            </a:r>
            <a:endParaRPr lang="el-GR" dirty="0"/>
          </a:p>
          <a:p>
            <a:r>
              <a:rPr lang="en-US" dirty="0" smtClean="0"/>
              <a:t>5 </a:t>
            </a:r>
            <a:r>
              <a:rPr lang="en-US" dirty="0"/>
              <a:t>I scored 38 points in the IB. </a:t>
            </a:r>
            <a:endParaRPr lang="el-GR" dirty="0"/>
          </a:p>
          <a:p>
            <a:r>
              <a:rPr lang="en-US" dirty="0" smtClean="0"/>
              <a:t>1 </a:t>
            </a:r>
            <a:r>
              <a:rPr lang="en-US" dirty="0"/>
              <a:t>My name is Pablo Juarez and I am Spanish. </a:t>
            </a:r>
            <a:endParaRPr lang="el-GR" dirty="0"/>
          </a:p>
          <a:p>
            <a:r>
              <a:rPr lang="en-US" dirty="0" smtClean="0"/>
              <a:t>8 </a:t>
            </a:r>
            <a:r>
              <a:rPr lang="en-US" dirty="0"/>
              <a:t>In conclusion, I always try hard in my studies.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977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603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1.18 LEARNING NEW WRITING SKILLS</vt:lpstr>
      <vt:lpstr>OBJECTIVES</vt:lpstr>
      <vt:lpstr>Α. DEVELOPING VOCABULARY</vt:lpstr>
      <vt:lpstr>SKILLS CHECK 1</vt:lpstr>
      <vt:lpstr>ANSWERS</vt:lpstr>
      <vt:lpstr> B. Identifying a new skill </vt:lpstr>
      <vt:lpstr> Study the list of paragraph topics below. </vt:lpstr>
      <vt:lpstr> Read the sentences from a Personal Statement below. Write the number of the correct paragraph next to each sentence. </vt:lpstr>
      <vt:lpstr>ANSWERS</vt:lpstr>
      <vt:lpstr>D. PRODUCING KEY PATTERNS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1.18 LEARNING NEW WRITING SKILLS</dc:title>
  <dc:creator>Charis Panou</dc:creator>
  <cp:lastModifiedBy>Charis Panou</cp:lastModifiedBy>
  <cp:revision>20</cp:revision>
  <dcterms:created xsi:type="dcterms:W3CDTF">2020-04-05T15:08:10Z</dcterms:created>
  <dcterms:modified xsi:type="dcterms:W3CDTF">2020-04-21T16:14:07Z</dcterms:modified>
</cp:coreProperties>
</file>