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9" r:id="rId22"/>
    <p:sldId id="276" r:id="rId23"/>
    <p:sldId id="278" r:id="rId24"/>
    <p:sldId id="277" r:id="rId25"/>
    <p:sldId id="280" r:id="rId26"/>
    <p:sldId id="281" r:id="rId27"/>
    <p:sldId id="282"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96247" autoAdjust="0"/>
  </p:normalViewPr>
  <p:slideViewPr>
    <p:cSldViewPr snapToGrid="0">
      <p:cViewPr varScale="1">
        <p:scale>
          <a:sx n="106" d="100"/>
          <a:sy n="106" d="100"/>
        </p:scale>
        <p:origin x="474" y="78"/>
      </p:cViewPr>
      <p:guideLst/>
    </p:cSldViewPr>
  </p:slideViewPr>
  <p:outlineViewPr>
    <p:cViewPr>
      <p:scale>
        <a:sx n="33" d="100"/>
        <a:sy n="33" d="100"/>
      </p:scale>
      <p:origin x="0" y="-237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6702751-8D04-4A2C-AE8F-3027CDEBDA93}"/>
    <pc:docChg chg="undo custSel addSld modSld sldOrd">
      <pc:chgData name="MARIA KARAMPELIA" userId="9dfcc2cac66bf474" providerId="LiveId" clId="{C6702751-8D04-4A2C-AE8F-3027CDEBDA93}" dt="2023-03-17T13:22:43.802" v="19987" actId="20577"/>
      <pc:docMkLst>
        <pc:docMk/>
      </pc:docMkLst>
      <pc:sldChg chg="modSp mod">
        <pc:chgData name="MARIA KARAMPELIA" userId="9dfcc2cac66bf474" providerId="LiveId" clId="{C6702751-8D04-4A2C-AE8F-3027CDEBDA93}" dt="2023-03-17T09:49:47.428" v="18871" actId="14100"/>
        <pc:sldMkLst>
          <pc:docMk/>
          <pc:sldMk cId="2789080177" sldId="256"/>
        </pc:sldMkLst>
        <pc:spChg chg="mod">
          <ac:chgData name="MARIA KARAMPELIA" userId="9dfcc2cac66bf474" providerId="LiveId" clId="{C6702751-8D04-4A2C-AE8F-3027CDEBDA93}" dt="2023-03-17T09:49:47.428" v="18871" actId="14100"/>
          <ac:spMkLst>
            <pc:docMk/>
            <pc:sldMk cId="2789080177" sldId="256"/>
            <ac:spMk id="2" creationId="{74078A43-1925-6219-544B-1AD17FA2CD91}"/>
          </ac:spMkLst>
        </pc:spChg>
        <pc:spChg chg="mod">
          <ac:chgData name="MARIA KARAMPELIA" userId="9dfcc2cac66bf474" providerId="LiveId" clId="{C6702751-8D04-4A2C-AE8F-3027CDEBDA93}" dt="2023-03-17T09:49:36.300" v="18869" actId="1076"/>
          <ac:spMkLst>
            <pc:docMk/>
            <pc:sldMk cId="2789080177" sldId="256"/>
            <ac:spMk id="3" creationId="{1A653195-7E60-57E3-A45B-9C53B063FFA3}"/>
          </ac:spMkLst>
        </pc:spChg>
      </pc:sldChg>
      <pc:sldChg chg="modSp mod">
        <pc:chgData name="MARIA KARAMPELIA" userId="9dfcc2cac66bf474" providerId="LiveId" clId="{C6702751-8D04-4A2C-AE8F-3027CDEBDA93}" dt="2023-03-16T21:30:36.205" v="221" actId="20577"/>
        <pc:sldMkLst>
          <pc:docMk/>
          <pc:sldMk cId="1094535776" sldId="259"/>
        </pc:sldMkLst>
        <pc:spChg chg="mod">
          <ac:chgData name="MARIA KARAMPELIA" userId="9dfcc2cac66bf474" providerId="LiveId" clId="{C6702751-8D04-4A2C-AE8F-3027CDEBDA93}" dt="2023-03-16T21:30:36.205" v="221" actId="20577"/>
          <ac:spMkLst>
            <pc:docMk/>
            <pc:sldMk cId="1094535776" sldId="259"/>
            <ac:spMk id="3" creationId="{971910A8-0802-89B6-284B-7889D47F740A}"/>
          </ac:spMkLst>
        </pc:spChg>
      </pc:sldChg>
      <pc:sldChg chg="modSp mod">
        <pc:chgData name="MARIA KARAMPELIA" userId="9dfcc2cac66bf474" providerId="LiveId" clId="{C6702751-8D04-4A2C-AE8F-3027CDEBDA93}" dt="2023-03-16T21:45:18.267" v="1065" actId="20577"/>
        <pc:sldMkLst>
          <pc:docMk/>
          <pc:sldMk cId="64168013" sldId="260"/>
        </pc:sldMkLst>
        <pc:spChg chg="mod">
          <ac:chgData name="MARIA KARAMPELIA" userId="9dfcc2cac66bf474" providerId="LiveId" clId="{C6702751-8D04-4A2C-AE8F-3027CDEBDA93}" dt="2023-03-16T21:30:56.036" v="224" actId="27636"/>
          <ac:spMkLst>
            <pc:docMk/>
            <pc:sldMk cId="64168013" sldId="260"/>
            <ac:spMk id="2" creationId="{2912CA77-3BE6-FD42-0EBD-469FBAB24516}"/>
          </ac:spMkLst>
        </pc:spChg>
        <pc:spChg chg="mod">
          <ac:chgData name="MARIA KARAMPELIA" userId="9dfcc2cac66bf474" providerId="LiveId" clId="{C6702751-8D04-4A2C-AE8F-3027CDEBDA93}" dt="2023-03-16T21:45:18.267" v="1065" actId="20577"/>
          <ac:spMkLst>
            <pc:docMk/>
            <pc:sldMk cId="64168013" sldId="260"/>
            <ac:spMk id="3" creationId="{EF2CFE3A-E771-6C40-8727-12CEFA78EE58}"/>
          </ac:spMkLst>
        </pc:spChg>
      </pc:sldChg>
      <pc:sldChg chg="modSp new mod">
        <pc:chgData name="MARIA KARAMPELIA" userId="9dfcc2cac66bf474" providerId="LiveId" clId="{C6702751-8D04-4A2C-AE8F-3027CDEBDA93}" dt="2023-03-16T22:06:42.967" v="2175" actId="113"/>
        <pc:sldMkLst>
          <pc:docMk/>
          <pc:sldMk cId="1825457010" sldId="261"/>
        </pc:sldMkLst>
        <pc:spChg chg="mod">
          <ac:chgData name="MARIA KARAMPELIA" userId="9dfcc2cac66bf474" providerId="LiveId" clId="{C6702751-8D04-4A2C-AE8F-3027CDEBDA93}" dt="2023-03-16T21:50:16.218" v="1087" actId="27636"/>
          <ac:spMkLst>
            <pc:docMk/>
            <pc:sldMk cId="1825457010" sldId="261"/>
            <ac:spMk id="2" creationId="{E698DB8F-8E03-EEE5-54F9-B3299B9019BD}"/>
          </ac:spMkLst>
        </pc:spChg>
        <pc:spChg chg="mod">
          <ac:chgData name="MARIA KARAMPELIA" userId="9dfcc2cac66bf474" providerId="LiveId" clId="{C6702751-8D04-4A2C-AE8F-3027CDEBDA93}" dt="2023-03-16T22:06:42.967" v="2175" actId="113"/>
          <ac:spMkLst>
            <pc:docMk/>
            <pc:sldMk cId="1825457010" sldId="261"/>
            <ac:spMk id="3" creationId="{0021952D-2E13-6FDD-5FC8-967D19E72AF3}"/>
          </ac:spMkLst>
        </pc:spChg>
      </pc:sldChg>
      <pc:sldChg chg="modSp new mod">
        <pc:chgData name="MARIA KARAMPELIA" userId="9dfcc2cac66bf474" providerId="LiveId" clId="{C6702751-8D04-4A2C-AE8F-3027CDEBDA93}" dt="2023-03-16T23:00:53.941" v="5738" actId="20577"/>
        <pc:sldMkLst>
          <pc:docMk/>
          <pc:sldMk cId="364729102" sldId="262"/>
        </pc:sldMkLst>
        <pc:spChg chg="mod">
          <ac:chgData name="MARIA KARAMPELIA" userId="9dfcc2cac66bf474" providerId="LiveId" clId="{C6702751-8D04-4A2C-AE8F-3027CDEBDA93}" dt="2023-03-16T22:11:43.746" v="2225" actId="255"/>
          <ac:spMkLst>
            <pc:docMk/>
            <pc:sldMk cId="364729102" sldId="262"/>
            <ac:spMk id="2" creationId="{3ACBEF17-2D0F-4D0A-0954-337BFF0E9EB5}"/>
          </ac:spMkLst>
        </pc:spChg>
        <pc:spChg chg="mod">
          <ac:chgData name="MARIA KARAMPELIA" userId="9dfcc2cac66bf474" providerId="LiveId" clId="{C6702751-8D04-4A2C-AE8F-3027CDEBDA93}" dt="2023-03-16T23:00:53.941" v="5738" actId="20577"/>
          <ac:spMkLst>
            <pc:docMk/>
            <pc:sldMk cId="364729102" sldId="262"/>
            <ac:spMk id="3" creationId="{DC86520C-7D29-72F0-EB25-7145CD5F396C}"/>
          </ac:spMkLst>
        </pc:spChg>
      </pc:sldChg>
      <pc:sldChg chg="modSp new mod">
        <pc:chgData name="MARIA KARAMPELIA" userId="9dfcc2cac66bf474" providerId="LiveId" clId="{C6702751-8D04-4A2C-AE8F-3027CDEBDA93}" dt="2023-03-16T23:01:02.277" v="5739" actId="20577"/>
        <pc:sldMkLst>
          <pc:docMk/>
          <pc:sldMk cId="992307111" sldId="263"/>
        </pc:sldMkLst>
        <pc:spChg chg="mod">
          <ac:chgData name="MARIA KARAMPELIA" userId="9dfcc2cac66bf474" providerId="LiveId" clId="{C6702751-8D04-4A2C-AE8F-3027CDEBDA93}" dt="2023-03-16T22:43:26.666" v="4667" actId="14100"/>
          <ac:spMkLst>
            <pc:docMk/>
            <pc:sldMk cId="992307111" sldId="263"/>
            <ac:spMk id="2" creationId="{423C1A83-E003-92E1-DD41-81E49E2E1DC4}"/>
          </ac:spMkLst>
        </pc:spChg>
        <pc:spChg chg="mod">
          <ac:chgData name="MARIA KARAMPELIA" userId="9dfcc2cac66bf474" providerId="LiveId" clId="{C6702751-8D04-4A2C-AE8F-3027CDEBDA93}" dt="2023-03-16T23:01:02.277" v="5739" actId="20577"/>
          <ac:spMkLst>
            <pc:docMk/>
            <pc:sldMk cId="992307111" sldId="263"/>
            <ac:spMk id="3" creationId="{5A2533E2-D7A4-10C4-479C-CEAF085216F3}"/>
          </ac:spMkLst>
        </pc:spChg>
      </pc:sldChg>
      <pc:sldChg chg="modSp new mod">
        <pc:chgData name="MARIA KARAMPELIA" userId="9dfcc2cac66bf474" providerId="LiveId" clId="{C6702751-8D04-4A2C-AE8F-3027CDEBDA93}" dt="2023-03-16T23:16:10.289" v="6874" actId="115"/>
        <pc:sldMkLst>
          <pc:docMk/>
          <pc:sldMk cId="3240104534" sldId="264"/>
        </pc:sldMkLst>
        <pc:spChg chg="mod">
          <ac:chgData name="MARIA KARAMPELIA" userId="9dfcc2cac66bf474" providerId="LiveId" clId="{C6702751-8D04-4A2C-AE8F-3027CDEBDA93}" dt="2023-03-16T22:59:34.165" v="5693" actId="27636"/>
          <ac:spMkLst>
            <pc:docMk/>
            <pc:sldMk cId="3240104534" sldId="264"/>
            <ac:spMk id="2" creationId="{9DCA8AF8-1F63-3110-D850-D75BC93A0516}"/>
          </ac:spMkLst>
        </pc:spChg>
        <pc:spChg chg="mod">
          <ac:chgData name="MARIA KARAMPELIA" userId="9dfcc2cac66bf474" providerId="LiveId" clId="{C6702751-8D04-4A2C-AE8F-3027CDEBDA93}" dt="2023-03-16T23:16:10.289" v="6874" actId="115"/>
          <ac:spMkLst>
            <pc:docMk/>
            <pc:sldMk cId="3240104534" sldId="264"/>
            <ac:spMk id="3" creationId="{C4B0A91B-9688-AA36-57C3-103447051AB0}"/>
          </ac:spMkLst>
        </pc:spChg>
      </pc:sldChg>
      <pc:sldChg chg="modSp new mod">
        <pc:chgData name="MARIA KARAMPELIA" userId="9dfcc2cac66bf474" providerId="LiveId" clId="{C6702751-8D04-4A2C-AE8F-3027CDEBDA93}" dt="2023-03-16T23:30:13.507" v="7573" actId="113"/>
        <pc:sldMkLst>
          <pc:docMk/>
          <pc:sldMk cId="1218269635" sldId="265"/>
        </pc:sldMkLst>
        <pc:spChg chg="mod">
          <ac:chgData name="MARIA KARAMPELIA" userId="9dfcc2cac66bf474" providerId="LiveId" clId="{C6702751-8D04-4A2C-AE8F-3027CDEBDA93}" dt="2023-03-16T22:28:59.754" v="3533" actId="27636"/>
          <ac:spMkLst>
            <pc:docMk/>
            <pc:sldMk cId="1218269635" sldId="265"/>
            <ac:spMk id="2" creationId="{EBB0E392-31D9-105B-033F-08E7FEA4B6B9}"/>
          </ac:spMkLst>
        </pc:spChg>
        <pc:spChg chg="mod">
          <ac:chgData name="MARIA KARAMPELIA" userId="9dfcc2cac66bf474" providerId="LiveId" clId="{C6702751-8D04-4A2C-AE8F-3027CDEBDA93}" dt="2023-03-16T23:30:13.507" v="7573" actId="113"/>
          <ac:spMkLst>
            <pc:docMk/>
            <pc:sldMk cId="1218269635" sldId="265"/>
            <ac:spMk id="3" creationId="{B4EA5EDC-9FF5-54CE-233A-2E31EE754CC8}"/>
          </ac:spMkLst>
        </pc:spChg>
      </pc:sldChg>
      <pc:sldChg chg="modSp new mod">
        <pc:chgData name="MARIA KARAMPELIA" userId="9dfcc2cac66bf474" providerId="LiveId" clId="{C6702751-8D04-4A2C-AE8F-3027CDEBDA93}" dt="2023-03-17T12:26:38.559" v="19921" actId="20577"/>
        <pc:sldMkLst>
          <pc:docMk/>
          <pc:sldMk cId="837576250" sldId="266"/>
        </pc:sldMkLst>
        <pc:spChg chg="mod">
          <ac:chgData name="MARIA KARAMPELIA" userId="9dfcc2cac66bf474" providerId="LiveId" clId="{C6702751-8D04-4A2C-AE8F-3027CDEBDA93}" dt="2023-03-16T22:29:46.898" v="3543" actId="27636"/>
          <ac:spMkLst>
            <pc:docMk/>
            <pc:sldMk cId="837576250" sldId="266"/>
            <ac:spMk id="2" creationId="{5B4370DA-1269-D1E1-AF8D-C1EDCD6B5715}"/>
          </ac:spMkLst>
        </pc:spChg>
        <pc:spChg chg="mod">
          <ac:chgData name="MARIA KARAMPELIA" userId="9dfcc2cac66bf474" providerId="LiveId" clId="{C6702751-8D04-4A2C-AE8F-3027CDEBDA93}" dt="2023-03-17T12:26:38.559" v="19921" actId="20577"/>
          <ac:spMkLst>
            <pc:docMk/>
            <pc:sldMk cId="837576250" sldId="266"/>
            <ac:spMk id="3" creationId="{7568B08C-17E9-5CC3-7188-965C0112EEE3}"/>
          </ac:spMkLst>
        </pc:spChg>
      </pc:sldChg>
      <pc:sldChg chg="modSp new mod ord">
        <pc:chgData name="MARIA KARAMPELIA" userId="9dfcc2cac66bf474" providerId="LiveId" clId="{C6702751-8D04-4A2C-AE8F-3027CDEBDA93}" dt="2023-03-16T22:43:09.841" v="4666"/>
        <pc:sldMkLst>
          <pc:docMk/>
          <pc:sldMk cId="3896385837" sldId="267"/>
        </pc:sldMkLst>
        <pc:spChg chg="mod">
          <ac:chgData name="MARIA KARAMPELIA" userId="9dfcc2cac66bf474" providerId="LiveId" clId="{C6702751-8D04-4A2C-AE8F-3027CDEBDA93}" dt="2023-03-16T22:30:26.351" v="3553" actId="27636"/>
          <ac:spMkLst>
            <pc:docMk/>
            <pc:sldMk cId="3896385837" sldId="267"/>
            <ac:spMk id="2" creationId="{6156D594-608C-79E1-40C7-46022F8CB2BE}"/>
          </ac:spMkLst>
        </pc:spChg>
        <pc:spChg chg="mod">
          <ac:chgData name="MARIA KARAMPELIA" userId="9dfcc2cac66bf474" providerId="LiveId" clId="{C6702751-8D04-4A2C-AE8F-3027CDEBDA93}" dt="2023-03-16T22:42:51.677" v="4664" actId="113"/>
          <ac:spMkLst>
            <pc:docMk/>
            <pc:sldMk cId="3896385837" sldId="267"/>
            <ac:spMk id="3" creationId="{33EFE51E-C4C3-849D-F2AF-4DE84864D741}"/>
          </ac:spMkLst>
        </pc:spChg>
      </pc:sldChg>
      <pc:sldChg chg="modSp new mod">
        <pc:chgData name="MARIA KARAMPELIA" userId="9dfcc2cac66bf474" providerId="LiveId" clId="{C6702751-8D04-4A2C-AE8F-3027CDEBDA93}" dt="2023-03-16T23:53:43.797" v="8944" actId="12"/>
        <pc:sldMkLst>
          <pc:docMk/>
          <pc:sldMk cId="1801524734" sldId="268"/>
        </pc:sldMkLst>
        <pc:spChg chg="mod">
          <ac:chgData name="MARIA KARAMPELIA" userId="9dfcc2cac66bf474" providerId="LiveId" clId="{C6702751-8D04-4A2C-AE8F-3027CDEBDA93}" dt="2023-03-16T23:45:34.157" v="8371" actId="27636"/>
          <ac:spMkLst>
            <pc:docMk/>
            <pc:sldMk cId="1801524734" sldId="268"/>
            <ac:spMk id="2" creationId="{B5A68965-5685-AA39-9C95-71F9F458348F}"/>
          </ac:spMkLst>
        </pc:spChg>
        <pc:spChg chg="mod">
          <ac:chgData name="MARIA KARAMPELIA" userId="9dfcc2cac66bf474" providerId="LiveId" clId="{C6702751-8D04-4A2C-AE8F-3027CDEBDA93}" dt="2023-03-16T23:53:43.797" v="8944" actId="12"/>
          <ac:spMkLst>
            <pc:docMk/>
            <pc:sldMk cId="1801524734" sldId="268"/>
            <ac:spMk id="3" creationId="{910D63C4-B7B3-1D51-D165-64814D0D8D80}"/>
          </ac:spMkLst>
        </pc:spChg>
      </pc:sldChg>
      <pc:sldChg chg="modSp new mod">
        <pc:chgData name="MARIA KARAMPELIA" userId="9dfcc2cac66bf474" providerId="LiveId" clId="{C6702751-8D04-4A2C-AE8F-3027CDEBDA93}" dt="2023-03-17T00:01:35.537" v="9585" actId="15"/>
        <pc:sldMkLst>
          <pc:docMk/>
          <pc:sldMk cId="3308733787" sldId="269"/>
        </pc:sldMkLst>
        <pc:spChg chg="mod">
          <ac:chgData name="MARIA KARAMPELIA" userId="9dfcc2cac66bf474" providerId="LiveId" clId="{C6702751-8D04-4A2C-AE8F-3027CDEBDA93}" dt="2023-03-16T23:46:21.110" v="8380" actId="27636"/>
          <ac:spMkLst>
            <pc:docMk/>
            <pc:sldMk cId="3308733787" sldId="269"/>
            <ac:spMk id="2" creationId="{6759298B-051E-F10D-204E-5CE6832055B3}"/>
          </ac:spMkLst>
        </pc:spChg>
        <pc:spChg chg="mod">
          <ac:chgData name="MARIA KARAMPELIA" userId="9dfcc2cac66bf474" providerId="LiveId" clId="{C6702751-8D04-4A2C-AE8F-3027CDEBDA93}" dt="2023-03-17T00:01:35.537" v="9585" actId="15"/>
          <ac:spMkLst>
            <pc:docMk/>
            <pc:sldMk cId="3308733787" sldId="269"/>
            <ac:spMk id="3" creationId="{F76A32CB-EE40-56C8-1320-82341F3B2554}"/>
          </ac:spMkLst>
        </pc:spChg>
      </pc:sldChg>
      <pc:sldChg chg="addSp delSp modSp new mod">
        <pc:chgData name="MARIA KARAMPELIA" userId="9dfcc2cac66bf474" providerId="LiveId" clId="{C6702751-8D04-4A2C-AE8F-3027CDEBDA93}" dt="2023-03-17T00:31:20.124" v="10403" actId="14734"/>
        <pc:sldMkLst>
          <pc:docMk/>
          <pc:sldMk cId="740054008" sldId="270"/>
        </pc:sldMkLst>
        <pc:spChg chg="mod">
          <ac:chgData name="MARIA KARAMPELIA" userId="9dfcc2cac66bf474" providerId="LiveId" clId="{C6702751-8D04-4A2C-AE8F-3027CDEBDA93}" dt="2023-03-17T00:03:31.757" v="9678" actId="255"/>
          <ac:spMkLst>
            <pc:docMk/>
            <pc:sldMk cId="740054008" sldId="270"/>
            <ac:spMk id="2" creationId="{7CC599F3-19E4-CB9B-A4FB-2F5315F1B7D3}"/>
          </ac:spMkLst>
        </pc:spChg>
        <pc:spChg chg="add del mod">
          <ac:chgData name="MARIA KARAMPELIA" userId="9dfcc2cac66bf474" providerId="LiveId" clId="{C6702751-8D04-4A2C-AE8F-3027CDEBDA93}" dt="2023-03-17T00:05:21.842" v="9691" actId="3680"/>
          <ac:spMkLst>
            <pc:docMk/>
            <pc:sldMk cId="740054008" sldId="270"/>
            <ac:spMk id="3" creationId="{002B2C82-D508-EFA2-34A5-1C42E26161EA}"/>
          </ac:spMkLst>
        </pc:spChg>
        <pc:graphicFrameChg chg="add del mod ord modGraphic">
          <ac:chgData name="MARIA KARAMPELIA" userId="9dfcc2cac66bf474" providerId="LiveId" clId="{C6702751-8D04-4A2C-AE8F-3027CDEBDA93}" dt="2023-03-17T00:05:01.336" v="9690" actId="3680"/>
          <ac:graphicFrameMkLst>
            <pc:docMk/>
            <pc:sldMk cId="740054008" sldId="270"/>
            <ac:graphicFrameMk id="4" creationId="{0D2FCA44-6378-8479-6608-2F0F50E70E58}"/>
          </ac:graphicFrameMkLst>
        </pc:graphicFrameChg>
        <pc:graphicFrameChg chg="add mod ord modGraphic">
          <ac:chgData name="MARIA KARAMPELIA" userId="9dfcc2cac66bf474" providerId="LiveId" clId="{C6702751-8D04-4A2C-AE8F-3027CDEBDA93}" dt="2023-03-17T00:31:20.124" v="10403" actId="14734"/>
          <ac:graphicFrameMkLst>
            <pc:docMk/>
            <pc:sldMk cId="740054008" sldId="270"/>
            <ac:graphicFrameMk id="5" creationId="{FB9FEBC7-4480-CAAA-4202-4BF2EB5B6E4B}"/>
          </ac:graphicFrameMkLst>
        </pc:graphicFrameChg>
      </pc:sldChg>
      <pc:sldChg chg="addSp delSp modSp new mod">
        <pc:chgData name="MARIA KARAMPELIA" userId="9dfcc2cac66bf474" providerId="LiveId" clId="{C6702751-8D04-4A2C-AE8F-3027CDEBDA93}" dt="2023-03-17T00:54:11.919" v="10875" actId="20577"/>
        <pc:sldMkLst>
          <pc:docMk/>
          <pc:sldMk cId="1446134162" sldId="271"/>
        </pc:sldMkLst>
        <pc:spChg chg="mod">
          <ac:chgData name="MARIA KARAMPELIA" userId="9dfcc2cac66bf474" providerId="LiveId" clId="{C6702751-8D04-4A2C-AE8F-3027CDEBDA93}" dt="2023-03-17T00:33:59.094" v="10418" actId="27636"/>
          <ac:spMkLst>
            <pc:docMk/>
            <pc:sldMk cId="1446134162" sldId="271"/>
            <ac:spMk id="2" creationId="{D8D5A9AE-AB0C-FE2B-17C4-033CD45B3DBB}"/>
          </ac:spMkLst>
        </pc:spChg>
        <pc:spChg chg="del mod">
          <ac:chgData name="MARIA KARAMPELIA" userId="9dfcc2cac66bf474" providerId="LiveId" clId="{C6702751-8D04-4A2C-AE8F-3027CDEBDA93}" dt="2023-03-17T00:34:32.910" v="10423" actId="3680"/>
          <ac:spMkLst>
            <pc:docMk/>
            <pc:sldMk cId="1446134162" sldId="271"/>
            <ac:spMk id="3" creationId="{4FC0330A-CE31-4C51-7805-94929F4EEC09}"/>
          </ac:spMkLst>
        </pc:spChg>
        <pc:graphicFrameChg chg="add mod ord modGraphic">
          <ac:chgData name="MARIA KARAMPELIA" userId="9dfcc2cac66bf474" providerId="LiveId" clId="{C6702751-8D04-4A2C-AE8F-3027CDEBDA93}" dt="2023-03-17T00:54:11.919" v="10875" actId="20577"/>
          <ac:graphicFrameMkLst>
            <pc:docMk/>
            <pc:sldMk cId="1446134162" sldId="271"/>
            <ac:graphicFrameMk id="4" creationId="{AE1BF05D-96B3-7E5D-8B75-E1035AB71ABD}"/>
          </ac:graphicFrameMkLst>
        </pc:graphicFrameChg>
      </pc:sldChg>
      <pc:sldChg chg="addSp delSp modSp new mod">
        <pc:chgData name="MARIA KARAMPELIA" userId="9dfcc2cac66bf474" providerId="LiveId" clId="{C6702751-8D04-4A2C-AE8F-3027CDEBDA93}" dt="2023-03-17T01:12:31.275" v="11317" actId="14734"/>
        <pc:sldMkLst>
          <pc:docMk/>
          <pc:sldMk cId="1851830338" sldId="272"/>
        </pc:sldMkLst>
        <pc:spChg chg="mod">
          <ac:chgData name="MARIA KARAMPELIA" userId="9dfcc2cac66bf474" providerId="LiveId" clId="{C6702751-8D04-4A2C-AE8F-3027CDEBDA93}" dt="2023-03-17T00:55:23.130" v="10883" actId="27636"/>
          <ac:spMkLst>
            <pc:docMk/>
            <pc:sldMk cId="1851830338" sldId="272"/>
            <ac:spMk id="2" creationId="{693DA477-31AE-3246-100B-1305E27F5423}"/>
          </ac:spMkLst>
        </pc:spChg>
        <pc:spChg chg="del mod">
          <ac:chgData name="MARIA KARAMPELIA" userId="9dfcc2cac66bf474" providerId="LiveId" clId="{C6702751-8D04-4A2C-AE8F-3027CDEBDA93}" dt="2023-03-17T00:56:01.252" v="10888" actId="3680"/>
          <ac:spMkLst>
            <pc:docMk/>
            <pc:sldMk cId="1851830338" sldId="272"/>
            <ac:spMk id="3" creationId="{75AFABB3-2844-AF8F-D29E-100B68187076}"/>
          </ac:spMkLst>
        </pc:spChg>
        <pc:graphicFrameChg chg="add mod ord modGraphic">
          <ac:chgData name="MARIA KARAMPELIA" userId="9dfcc2cac66bf474" providerId="LiveId" clId="{C6702751-8D04-4A2C-AE8F-3027CDEBDA93}" dt="2023-03-17T01:12:31.275" v="11317" actId="14734"/>
          <ac:graphicFrameMkLst>
            <pc:docMk/>
            <pc:sldMk cId="1851830338" sldId="272"/>
            <ac:graphicFrameMk id="4" creationId="{21B83461-AB0B-BEEB-5EBA-2CB2E25C9922}"/>
          </ac:graphicFrameMkLst>
        </pc:graphicFrameChg>
      </pc:sldChg>
      <pc:sldChg chg="modSp new mod">
        <pc:chgData name="MARIA KARAMPELIA" userId="9dfcc2cac66bf474" providerId="LiveId" clId="{C6702751-8D04-4A2C-AE8F-3027CDEBDA93}" dt="2023-03-17T12:35:47.782" v="19933" actId="20577"/>
        <pc:sldMkLst>
          <pc:docMk/>
          <pc:sldMk cId="391194659" sldId="273"/>
        </pc:sldMkLst>
        <pc:spChg chg="mod">
          <ac:chgData name="MARIA KARAMPELIA" userId="9dfcc2cac66bf474" providerId="LiveId" clId="{C6702751-8D04-4A2C-AE8F-3027CDEBDA93}" dt="2023-03-17T07:50:27.982" v="12264" actId="14100"/>
          <ac:spMkLst>
            <pc:docMk/>
            <pc:sldMk cId="391194659" sldId="273"/>
            <ac:spMk id="2" creationId="{81D8E2EA-CEBD-F633-1AC8-E2B7F2F988A6}"/>
          </ac:spMkLst>
        </pc:spChg>
        <pc:spChg chg="mod">
          <ac:chgData name="MARIA KARAMPELIA" userId="9dfcc2cac66bf474" providerId="LiveId" clId="{C6702751-8D04-4A2C-AE8F-3027CDEBDA93}" dt="2023-03-17T12:35:47.782" v="19933" actId="20577"/>
          <ac:spMkLst>
            <pc:docMk/>
            <pc:sldMk cId="391194659" sldId="273"/>
            <ac:spMk id="3" creationId="{F712C90B-C7A8-F796-7583-4788F91408A1}"/>
          </ac:spMkLst>
        </pc:spChg>
      </pc:sldChg>
      <pc:sldChg chg="modSp new mod">
        <pc:chgData name="MARIA KARAMPELIA" userId="9dfcc2cac66bf474" providerId="LiveId" clId="{C6702751-8D04-4A2C-AE8F-3027CDEBDA93}" dt="2023-03-17T08:09:42.327" v="13407" actId="113"/>
        <pc:sldMkLst>
          <pc:docMk/>
          <pc:sldMk cId="731452695" sldId="274"/>
        </pc:sldMkLst>
        <pc:spChg chg="mod">
          <ac:chgData name="MARIA KARAMPELIA" userId="9dfcc2cac66bf474" providerId="LiveId" clId="{C6702751-8D04-4A2C-AE8F-3027CDEBDA93}" dt="2023-03-17T01:15:49.861" v="11353" actId="27636"/>
          <ac:spMkLst>
            <pc:docMk/>
            <pc:sldMk cId="731452695" sldId="274"/>
            <ac:spMk id="2" creationId="{0CA04A70-6E1F-DEE7-2712-126FDFC50559}"/>
          </ac:spMkLst>
        </pc:spChg>
        <pc:spChg chg="mod">
          <ac:chgData name="MARIA KARAMPELIA" userId="9dfcc2cac66bf474" providerId="LiveId" clId="{C6702751-8D04-4A2C-AE8F-3027CDEBDA93}" dt="2023-03-17T08:09:42.327" v="13407" actId="113"/>
          <ac:spMkLst>
            <pc:docMk/>
            <pc:sldMk cId="731452695" sldId="274"/>
            <ac:spMk id="3" creationId="{96D4AD74-6909-CEE5-76FB-5910A534251F}"/>
          </ac:spMkLst>
        </pc:spChg>
      </pc:sldChg>
      <pc:sldChg chg="modSp new mod">
        <pc:chgData name="MARIA KARAMPELIA" userId="9dfcc2cac66bf474" providerId="LiveId" clId="{C6702751-8D04-4A2C-AE8F-3027CDEBDA93}" dt="2023-03-17T13:22:43.802" v="19987" actId="20577"/>
        <pc:sldMkLst>
          <pc:docMk/>
          <pc:sldMk cId="3234663605" sldId="275"/>
        </pc:sldMkLst>
        <pc:spChg chg="mod">
          <ac:chgData name="MARIA KARAMPELIA" userId="9dfcc2cac66bf474" providerId="LiveId" clId="{C6702751-8D04-4A2C-AE8F-3027CDEBDA93}" dt="2023-03-17T09:13:38.250" v="17566" actId="14100"/>
          <ac:spMkLst>
            <pc:docMk/>
            <pc:sldMk cId="3234663605" sldId="275"/>
            <ac:spMk id="2" creationId="{3909FA29-40F0-9457-B53C-5095255FB226}"/>
          </ac:spMkLst>
        </pc:spChg>
        <pc:spChg chg="mod">
          <ac:chgData name="MARIA KARAMPELIA" userId="9dfcc2cac66bf474" providerId="LiveId" clId="{C6702751-8D04-4A2C-AE8F-3027CDEBDA93}" dt="2023-03-17T13:22:43.802" v="19987" actId="20577"/>
          <ac:spMkLst>
            <pc:docMk/>
            <pc:sldMk cId="3234663605" sldId="275"/>
            <ac:spMk id="3" creationId="{1C204095-E3AB-1419-D222-3B2856F26FBE}"/>
          </ac:spMkLst>
        </pc:spChg>
      </pc:sldChg>
      <pc:sldChg chg="modSp new mod">
        <pc:chgData name="MARIA KARAMPELIA" userId="9dfcc2cac66bf474" providerId="LiveId" clId="{C6702751-8D04-4A2C-AE8F-3027CDEBDA93}" dt="2023-03-17T08:32:53.277" v="15274" actId="27636"/>
        <pc:sldMkLst>
          <pc:docMk/>
          <pc:sldMk cId="2893683770" sldId="276"/>
        </pc:sldMkLst>
        <pc:spChg chg="mod">
          <ac:chgData name="MARIA KARAMPELIA" userId="9dfcc2cac66bf474" providerId="LiveId" clId="{C6702751-8D04-4A2C-AE8F-3027CDEBDA93}" dt="2023-03-17T01:19:17.105" v="11376" actId="14100"/>
          <ac:spMkLst>
            <pc:docMk/>
            <pc:sldMk cId="2893683770" sldId="276"/>
            <ac:spMk id="2" creationId="{F6694077-9F0F-B9FF-D741-860597B1EC40}"/>
          </ac:spMkLst>
        </pc:spChg>
        <pc:spChg chg="mod">
          <ac:chgData name="MARIA KARAMPELIA" userId="9dfcc2cac66bf474" providerId="LiveId" clId="{C6702751-8D04-4A2C-AE8F-3027CDEBDA93}" dt="2023-03-17T08:32:53.277" v="15274" actId="27636"/>
          <ac:spMkLst>
            <pc:docMk/>
            <pc:sldMk cId="2893683770" sldId="276"/>
            <ac:spMk id="3" creationId="{CFBF3ECE-F246-46A1-881A-E1DE8F187AAF}"/>
          </ac:spMkLst>
        </pc:spChg>
      </pc:sldChg>
      <pc:sldChg chg="modSp new mod">
        <pc:chgData name="MARIA KARAMPELIA" userId="9dfcc2cac66bf474" providerId="LiveId" clId="{C6702751-8D04-4A2C-AE8F-3027CDEBDA93}" dt="2023-03-17T09:59:56.054" v="19283" actId="5793"/>
        <pc:sldMkLst>
          <pc:docMk/>
          <pc:sldMk cId="3674249403" sldId="277"/>
        </pc:sldMkLst>
        <pc:spChg chg="mod">
          <ac:chgData name="MARIA KARAMPELIA" userId="9dfcc2cac66bf474" providerId="LiveId" clId="{C6702751-8D04-4A2C-AE8F-3027CDEBDA93}" dt="2023-03-17T09:47:46.833" v="18812" actId="255"/>
          <ac:spMkLst>
            <pc:docMk/>
            <pc:sldMk cId="3674249403" sldId="277"/>
            <ac:spMk id="2" creationId="{D0ED8A60-DF0C-AA93-B405-AC9974ABE6EE}"/>
          </ac:spMkLst>
        </pc:spChg>
        <pc:spChg chg="mod">
          <ac:chgData name="MARIA KARAMPELIA" userId="9dfcc2cac66bf474" providerId="LiveId" clId="{C6702751-8D04-4A2C-AE8F-3027CDEBDA93}" dt="2023-03-17T09:59:56.054" v="19283" actId="5793"/>
          <ac:spMkLst>
            <pc:docMk/>
            <pc:sldMk cId="3674249403" sldId="277"/>
            <ac:spMk id="3" creationId="{D1625F04-36FA-526B-0F31-2210D46EDB44}"/>
          </ac:spMkLst>
        </pc:spChg>
      </pc:sldChg>
      <pc:sldChg chg="modSp new mod">
        <pc:chgData name="MARIA KARAMPELIA" userId="9dfcc2cac66bf474" providerId="LiveId" clId="{C6702751-8D04-4A2C-AE8F-3027CDEBDA93}" dt="2023-03-17T13:21:45.413" v="19955" actId="20577"/>
        <pc:sldMkLst>
          <pc:docMk/>
          <pc:sldMk cId="1011431110" sldId="278"/>
        </pc:sldMkLst>
        <pc:spChg chg="mod">
          <ac:chgData name="MARIA KARAMPELIA" userId="9dfcc2cac66bf474" providerId="LiveId" clId="{C6702751-8D04-4A2C-AE8F-3027CDEBDA93}" dt="2023-03-17T08:34:00.537" v="15287" actId="14100"/>
          <ac:spMkLst>
            <pc:docMk/>
            <pc:sldMk cId="1011431110" sldId="278"/>
            <ac:spMk id="2" creationId="{D0C724B3-65C7-DC9E-948B-337D62FC5CFB}"/>
          </ac:spMkLst>
        </pc:spChg>
        <pc:spChg chg="mod">
          <ac:chgData name="MARIA KARAMPELIA" userId="9dfcc2cac66bf474" providerId="LiveId" clId="{C6702751-8D04-4A2C-AE8F-3027CDEBDA93}" dt="2023-03-17T13:21:45.413" v="19955" actId="20577"/>
          <ac:spMkLst>
            <pc:docMk/>
            <pc:sldMk cId="1011431110" sldId="278"/>
            <ac:spMk id="3" creationId="{BF762C3B-6748-4548-02DB-987955AC5DBA}"/>
          </ac:spMkLst>
        </pc:spChg>
      </pc:sldChg>
      <pc:sldChg chg="modSp new mod">
        <pc:chgData name="MARIA KARAMPELIA" userId="9dfcc2cac66bf474" providerId="LiveId" clId="{C6702751-8D04-4A2C-AE8F-3027CDEBDA93}" dt="2023-03-17T09:23:54.044" v="18266" actId="27636"/>
        <pc:sldMkLst>
          <pc:docMk/>
          <pc:sldMk cId="3469108923" sldId="279"/>
        </pc:sldMkLst>
        <pc:spChg chg="mod">
          <ac:chgData name="MARIA KARAMPELIA" userId="9dfcc2cac66bf474" providerId="LiveId" clId="{C6702751-8D04-4A2C-AE8F-3027CDEBDA93}" dt="2023-03-17T09:23:50.981" v="18264" actId="14100"/>
          <ac:spMkLst>
            <pc:docMk/>
            <pc:sldMk cId="3469108923" sldId="279"/>
            <ac:spMk id="2" creationId="{D79AD9BD-A6CF-2E4C-2157-56327265AE6C}"/>
          </ac:spMkLst>
        </pc:spChg>
        <pc:spChg chg="mod">
          <ac:chgData name="MARIA KARAMPELIA" userId="9dfcc2cac66bf474" providerId="LiveId" clId="{C6702751-8D04-4A2C-AE8F-3027CDEBDA93}" dt="2023-03-17T09:23:54.044" v="18266" actId="27636"/>
          <ac:spMkLst>
            <pc:docMk/>
            <pc:sldMk cId="3469108923" sldId="279"/>
            <ac:spMk id="3" creationId="{9D3F294A-2A4A-26D8-DA1B-23EB5E7C0D3D}"/>
          </ac:spMkLst>
        </pc:spChg>
      </pc:sldChg>
      <pc:sldChg chg="modSp new mod">
        <pc:chgData name="MARIA KARAMPELIA" userId="9dfcc2cac66bf474" providerId="LiveId" clId="{C6702751-8D04-4A2C-AE8F-3027CDEBDA93}" dt="2023-03-17T10:00:25.402" v="19288" actId="27636"/>
        <pc:sldMkLst>
          <pc:docMk/>
          <pc:sldMk cId="76515111" sldId="280"/>
        </pc:sldMkLst>
        <pc:spChg chg="mod">
          <ac:chgData name="MARIA KARAMPELIA" userId="9dfcc2cac66bf474" providerId="LiveId" clId="{C6702751-8D04-4A2C-AE8F-3027CDEBDA93}" dt="2023-03-17T09:48:40.964" v="18822" actId="27636"/>
          <ac:spMkLst>
            <pc:docMk/>
            <pc:sldMk cId="76515111" sldId="280"/>
            <ac:spMk id="2" creationId="{FCF7A736-7A19-D01D-8698-059B99BD812A}"/>
          </ac:spMkLst>
        </pc:spChg>
        <pc:spChg chg="mod">
          <ac:chgData name="MARIA KARAMPELIA" userId="9dfcc2cac66bf474" providerId="LiveId" clId="{C6702751-8D04-4A2C-AE8F-3027CDEBDA93}" dt="2023-03-17T10:00:25.402" v="19288" actId="27636"/>
          <ac:spMkLst>
            <pc:docMk/>
            <pc:sldMk cId="76515111" sldId="280"/>
            <ac:spMk id="3" creationId="{DDA87037-2805-107B-8A30-579D4287A329}"/>
          </ac:spMkLst>
        </pc:spChg>
      </pc:sldChg>
      <pc:sldChg chg="modSp new mod">
        <pc:chgData name="MARIA KARAMPELIA" userId="9dfcc2cac66bf474" providerId="LiveId" clId="{C6702751-8D04-4A2C-AE8F-3027CDEBDA93}" dt="2023-03-17T10:00:58.433" v="19300" actId="14100"/>
        <pc:sldMkLst>
          <pc:docMk/>
          <pc:sldMk cId="313065470" sldId="281"/>
        </pc:sldMkLst>
        <pc:spChg chg="mod">
          <ac:chgData name="MARIA KARAMPELIA" userId="9dfcc2cac66bf474" providerId="LiveId" clId="{C6702751-8D04-4A2C-AE8F-3027CDEBDA93}" dt="2023-03-17T10:00:42.460" v="19294" actId="27636"/>
          <ac:spMkLst>
            <pc:docMk/>
            <pc:sldMk cId="313065470" sldId="281"/>
            <ac:spMk id="2" creationId="{B4FC2C86-D07E-49F4-61A0-F7A153B4B37C}"/>
          </ac:spMkLst>
        </pc:spChg>
        <pc:spChg chg="mod">
          <ac:chgData name="MARIA KARAMPELIA" userId="9dfcc2cac66bf474" providerId="LiveId" clId="{C6702751-8D04-4A2C-AE8F-3027CDEBDA93}" dt="2023-03-17T10:00:58.433" v="19300" actId="14100"/>
          <ac:spMkLst>
            <pc:docMk/>
            <pc:sldMk cId="313065470" sldId="281"/>
            <ac:spMk id="3" creationId="{5A1997C9-35A5-3858-DB3F-DF46B18D7A72}"/>
          </ac:spMkLst>
        </pc:spChg>
      </pc:sldChg>
      <pc:sldChg chg="modSp new mod">
        <pc:chgData name="MARIA KARAMPELIA" userId="9dfcc2cac66bf474" providerId="LiveId" clId="{C6702751-8D04-4A2C-AE8F-3027CDEBDA93}" dt="2023-03-17T12:59:52.581" v="19942" actId="20577"/>
        <pc:sldMkLst>
          <pc:docMk/>
          <pc:sldMk cId="2757471954" sldId="282"/>
        </pc:sldMkLst>
        <pc:spChg chg="mod">
          <ac:chgData name="MARIA KARAMPELIA" userId="9dfcc2cac66bf474" providerId="LiveId" clId="{C6702751-8D04-4A2C-AE8F-3027CDEBDA93}" dt="2023-03-17T10:01:24.292" v="19306" actId="27636"/>
          <ac:spMkLst>
            <pc:docMk/>
            <pc:sldMk cId="2757471954" sldId="282"/>
            <ac:spMk id="2" creationId="{E4D409E9-3E39-4759-56A4-B2DBFDCCDA5D}"/>
          </ac:spMkLst>
        </pc:spChg>
        <pc:spChg chg="mod">
          <ac:chgData name="MARIA KARAMPELIA" userId="9dfcc2cac66bf474" providerId="LiveId" clId="{C6702751-8D04-4A2C-AE8F-3027CDEBDA93}" dt="2023-03-17T12:59:52.581" v="19942" actId="20577"/>
          <ac:spMkLst>
            <pc:docMk/>
            <pc:sldMk cId="2757471954" sldId="282"/>
            <ac:spMk id="3" creationId="{44932C04-F922-7163-BF54-5AED8A3BA6F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F2D5A-6846-600C-0DF1-4F0C185BF11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71B71CB-1062-C29B-6E53-E438C3E2BA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8E5D153-C3A0-B478-74CB-F1ED65083803}"/>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591A00CB-8627-519A-D199-21E5F6A239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EF04B9-7C78-B84F-22FB-1F238B21A426}"/>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51206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050205-6852-EBE4-3C66-ECD2A4E5758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2246307-BAC2-DD24-A4F5-2D0BC6FFC36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C4D060B-8DCF-BEA4-150E-C38BE6BDEB08}"/>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EAE5D995-3188-156B-FD98-C6A7F9BEC1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C7C652-F1CA-D5FD-51F0-03C523A01E50}"/>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399847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A17DB9C-EEDD-355B-AA99-3D14E072238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9C6A8E6-E236-893D-5D9E-FECAF8A25F6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14A5496-2F24-B142-C59D-2743AABE4088}"/>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1FA85B28-FFEB-7A01-1D62-DF1B879012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BA43AFB-A0E6-2A47-664C-33ED14B44205}"/>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262205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E4B95C-42D6-D670-34DB-093E25DBC5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AE2CFC-A5A4-E338-3464-5247A7EE923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5034A10-98C2-5A7F-1EBA-C438515F3430}"/>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A0D94CE6-A2BB-E780-148C-160AA0E1765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1EB5CC-8449-6A0A-B00A-84E23D9A36E4}"/>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303264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C4BA95-AAC4-C9BF-65A9-F21C575E890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1E2B74B-9318-F5FC-6367-4E3C062E4A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2FA2102-B59C-A807-35DF-6506C414D66F}"/>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49736DAD-4A69-C91B-2744-CFFDA76756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607BDB-E1F6-B679-4CB7-91D2BEEC33A2}"/>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153876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4E365B-E55D-C5EC-31E3-1C3843DD17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D11AD8E-DA06-8226-12A9-3B8861D3FAB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B89E130-66F7-21DC-74BC-ECFE9BA65DC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D92BFA1-E762-6F74-9B2E-ED174CD29649}"/>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6" name="Θέση υποσέλιδου 5">
            <a:extLst>
              <a:ext uri="{FF2B5EF4-FFF2-40B4-BE49-F238E27FC236}">
                <a16:creationId xmlns:a16="http://schemas.microsoft.com/office/drawing/2014/main" id="{EB5B3C0F-D150-4409-A453-79AC66D3D54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077025-F639-8705-14D5-9BD79AA534A0}"/>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425125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880A24-0A1A-783B-1A04-248FCD041BD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685889B-1C70-A47B-7DA7-1125FD8C4F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5EF7E49-25E5-4C11-F533-57DAEA12372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50AEB6B-42DF-04E6-2434-D0BF1B9E91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B0CA268-6576-0D1F-58B7-2ACE28F664F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C10EADE-4618-42AF-B444-A3F7D43529D0}"/>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8" name="Θέση υποσέλιδου 7">
            <a:extLst>
              <a:ext uri="{FF2B5EF4-FFF2-40B4-BE49-F238E27FC236}">
                <a16:creationId xmlns:a16="http://schemas.microsoft.com/office/drawing/2014/main" id="{57DD5A1A-2FB2-6243-8B21-097FF33599C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2901C2E-E49F-0B2C-4ECA-73E86613748B}"/>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2637429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14FF4D-DC0B-ABA5-E0A7-0E8D1AFA163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57046C9-47B5-C2D0-3975-B9146E40792A}"/>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4" name="Θέση υποσέλιδου 3">
            <a:extLst>
              <a:ext uri="{FF2B5EF4-FFF2-40B4-BE49-F238E27FC236}">
                <a16:creationId xmlns:a16="http://schemas.microsoft.com/office/drawing/2014/main" id="{0EABAC0D-F8AC-D5BF-5457-4092646F92F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14F7D26-702A-B4F0-9A72-5825520144F3}"/>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252636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B9BFBAA-ED00-4D10-7154-E1A67C15A2DC}"/>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3" name="Θέση υποσέλιδου 2">
            <a:extLst>
              <a:ext uri="{FF2B5EF4-FFF2-40B4-BE49-F238E27FC236}">
                <a16:creationId xmlns:a16="http://schemas.microsoft.com/office/drawing/2014/main" id="{740D80D5-D735-7E92-9099-285F5F982DC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23D3D58-E78F-3D63-E7AC-C0F4BBFAEC6C}"/>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65195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FBFB9B-7621-B064-C738-B993D0B2083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1F7A3E7-851D-9E83-9EEB-605BC0FC64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5898D4B-04A6-6BBB-5B85-A297AF95E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3239DB-4C75-DD0C-5E85-ABB307EE0ADC}"/>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6" name="Θέση υποσέλιδου 5">
            <a:extLst>
              <a:ext uri="{FF2B5EF4-FFF2-40B4-BE49-F238E27FC236}">
                <a16:creationId xmlns:a16="http://schemas.microsoft.com/office/drawing/2014/main" id="{CB676D3F-2773-359A-CCE7-827AA772EE8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4D26D8-63C5-964B-A48E-2CCDBCAA2A9F}"/>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180402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A9CFB7-CBDB-9E86-AC0B-BE0FAF90EBC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DA46717-DB70-84A7-4048-5D7680FE69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B459017-89AE-515A-6A20-7D98E54463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5C1BFCF-6ACB-CF04-CEEE-7F05282A44FD}"/>
              </a:ext>
            </a:extLst>
          </p:cNvPr>
          <p:cNvSpPr>
            <a:spLocks noGrp="1"/>
          </p:cNvSpPr>
          <p:nvPr>
            <p:ph type="dt" sz="half" idx="10"/>
          </p:nvPr>
        </p:nvSpPr>
        <p:spPr/>
        <p:txBody>
          <a:bodyPr/>
          <a:lstStyle/>
          <a:p>
            <a:fld id="{6098C64A-0CCE-403F-84E9-B54187B66348}" type="datetimeFigureOut">
              <a:rPr lang="el-GR" smtClean="0"/>
              <a:t>17/3/2023</a:t>
            </a:fld>
            <a:endParaRPr lang="el-GR"/>
          </a:p>
        </p:txBody>
      </p:sp>
      <p:sp>
        <p:nvSpPr>
          <p:cNvPr id="6" name="Θέση υποσέλιδου 5">
            <a:extLst>
              <a:ext uri="{FF2B5EF4-FFF2-40B4-BE49-F238E27FC236}">
                <a16:creationId xmlns:a16="http://schemas.microsoft.com/office/drawing/2014/main" id="{1C5274FB-72E6-8B66-7F28-90C3E38EEFE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3435377-9773-EFF2-815A-A6CA3CACB01F}"/>
              </a:ext>
            </a:extLst>
          </p:cNvPr>
          <p:cNvSpPr>
            <a:spLocks noGrp="1"/>
          </p:cNvSpPr>
          <p:nvPr>
            <p:ph type="sldNum" sz="quarter" idx="12"/>
          </p:nvPr>
        </p:nvSpPr>
        <p:spPr/>
        <p:txBody>
          <a:bodyPr/>
          <a:lstStyle/>
          <a:p>
            <a:fld id="{8833EC03-AFAB-43C2-BCBF-C6331C6B2680}" type="slidenum">
              <a:rPr lang="el-GR" smtClean="0"/>
              <a:t>‹#›</a:t>
            </a:fld>
            <a:endParaRPr lang="el-GR"/>
          </a:p>
        </p:txBody>
      </p:sp>
    </p:spTree>
    <p:extLst>
      <p:ext uri="{BB962C8B-B14F-4D97-AF65-F5344CB8AC3E}">
        <p14:creationId xmlns:p14="http://schemas.microsoft.com/office/powerpoint/2010/main" val="63580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868A8B0-7316-F64D-CBEC-F70FBA5E47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4053D48-C818-75A6-C214-16DEB2DF0A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85C1D93-F67F-D435-FE24-6E748EB4DB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8C64A-0CCE-403F-84E9-B54187B66348}" type="datetimeFigureOut">
              <a:rPr lang="el-GR" smtClean="0"/>
              <a:t>17/3/2023</a:t>
            </a:fld>
            <a:endParaRPr lang="el-GR"/>
          </a:p>
        </p:txBody>
      </p:sp>
      <p:sp>
        <p:nvSpPr>
          <p:cNvPr id="5" name="Θέση υποσέλιδου 4">
            <a:extLst>
              <a:ext uri="{FF2B5EF4-FFF2-40B4-BE49-F238E27FC236}">
                <a16:creationId xmlns:a16="http://schemas.microsoft.com/office/drawing/2014/main" id="{83E7DB50-4A54-C25C-39D6-790C56FE41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6D75629-B0D6-9FD3-B50A-19497A4A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3EC03-AFAB-43C2-BCBF-C6331C6B2680}" type="slidenum">
              <a:rPr lang="el-GR" smtClean="0"/>
              <a:t>‹#›</a:t>
            </a:fld>
            <a:endParaRPr lang="el-GR"/>
          </a:p>
        </p:txBody>
      </p:sp>
    </p:spTree>
    <p:extLst>
      <p:ext uri="{BB962C8B-B14F-4D97-AF65-F5344CB8AC3E}">
        <p14:creationId xmlns:p14="http://schemas.microsoft.com/office/powerpoint/2010/main" val="396202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078A43-1925-6219-544B-1AD17FA2CD91}"/>
              </a:ext>
            </a:extLst>
          </p:cNvPr>
          <p:cNvSpPr>
            <a:spLocks noGrp="1"/>
          </p:cNvSpPr>
          <p:nvPr>
            <p:ph type="ctrTitle"/>
          </p:nvPr>
        </p:nvSpPr>
        <p:spPr>
          <a:xfrm>
            <a:off x="0" y="0"/>
            <a:ext cx="12192000" cy="4916711"/>
          </a:xfrm>
        </p:spPr>
        <p:txBody>
          <a:bodyPr>
            <a:noAutofit/>
          </a:bodyPr>
          <a:lstStyle/>
          <a:p>
            <a:r>
              <a:rPr lang="el-GR" sz="4000" b="1" dirty="0"/>
              <a:t>ΕΚΚΛΗΣΙΑΣΤΙΚΗ ΕΘΙΜΟΤΥΠΙΑ</a:t>
            </a:r>
            <a:br>
              <a:rPr lang="el-GR" sz="4000" b="1" dirty="0"/>
            </a:br>
            <a:r>
              <a:rPr lang="el-GR" sz="4000" b="1" dirty="0"/>
              <a:t>ΕΝΟΤΗΤΑ 3</a:t>
            </a:r>
            <a:r>
              <a:rPr lang="el-GR" sz="4000" b="1" baseline="30000" dirty="0"/>
              <a:t>η</a:t>
            </a:r>
            <a:br>
              <a:rPr lang="el-GR" sz="4000" b="1" dirty="0"/>
            </a:br>
            <a:r>
              <a:rPr lang="el-GR" sz="4000" b="1" dirty="0"/>
              <a:t>Επισκέψεις επισήμων στην Ελλάδα</a:t>
            </a:r>
            <a:br>
              <a:rPr lang="el-GR" sz="4000" b="1" dirty="0"/>
            </a:br>
            <a:r>
              <a:rPr lang="el-GR" sz="4000" b="1" dirty="0"/>
              <a:t>Περί ιδρύσεως, οργανώσεως λειτουργίας Γραφείου Εκκλησιαστικής Τάξεως και Εθιμοτυπίας παρά τη Ιερά </a:t>
            </a:r>
            <a:r>
              <a:rPr lang="el-GR" sz="4000" b="1" dirty="0" err="1"/>
              <a:t>Συνόδω</a:t>
            </a:r>
            <a:r>
              <a:rPr lang="el-GR" sz="4000" b="1" dirty="0"/>
              <a:t> της Εκκλησίας της Ελλάδος</a:t>
            </a:r>
            <a:br>
              <a:rPr lang="el-GR" sz="4000" b="1" dirty="0"/>
            </a:br>
            <a:r>
              <a:rPr lang="el-GR" sz="4000" b="1" dirty="0"/>
              <a:t>Επίσημες αργίες και Ημιαργίες των Εκκλησιαστικών Υπαλλήλων</a:t>
            </a:r>
          </a:p>
        </p:txBody>
      </p:sp>
      <p:sp>
        <p:nvSpPr>
          <p:cNvPr id="3" name="Υπότιτλος 2">
            <a:extLst>
              <a:ext uri="{FF2B5EF4-FFF2-40B4-BE49-F238E27FC236}">
                <a16:creationId xmlns:a16="http://schemas.microsoft.com/office/drawing/2014/main" id="{1A653195-7E60-57E3-A45B-9C53B063FFA3}"/>
              </a:ext>
            </a:extLst>
          </p:cNvPr>
          <p:cNvSpPr>
            <a:spLocks noGrp="1"/>
          </p:cNvSpPr>
          <p:nvPr>
            <p:ph type="subTitle" idx="1"/>
          </p:nvPr>
        </p:nvSpPr>
        <p:spPr>
          <a:xfrm>
            <a:off x="1344440" y="5202238"/>
            <a:ext cx="9144000" cy="1655762"/>
          </a:xfrm>
        </p:spPr>
        <p:txBody>
          <a:bodyPr>
            <a:normAutofit lnSpcReduction="10000"/>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p:txBody>
      </p:sp>
    </p:spTree>
    <p:extLst>
      <p:ext uri="{BB962C8B-B14F-4D97-AF65-F5344CB8AC3E}">
        <p14:creationId xmlns:p14="http://schemas.microsoft.com/office/powerpoint/2010/main" val="2789080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CA8AF8-1F63-3110-D850-D75BC93A0516}"/>
              </a:ext>
            </a:extLst>
          </p:cNvPr>
          <p:cNvSpPr>
            <a:spLocks noGrp="1"/>
          </p:cNvSpPr>
          <p:nvPr>
            <p:ph type="title"/>
          </p:nvPr>
        </p:nvSpPr>
        <p:spPr>
          <a:xfrm>
            <a:off x="838200" y="1"/>
            <a:ext cx="10515600" cy="370936"/>
          </a:xfrm>
        </p:spPr>
        <p:txBody>
          <a:bodyPr>
            <a:normAutofit fontScale="90000"/>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C4B0A91B-9688-AA36-57C3-103447051AB0}"/>
              </a:ext>
            </a:extLst>
          </p:cNvPr>
          <p:cNvSpPr>
            <a:spLocks noGrp="1"/>
          </p:cNvSpPr>
          <p:nvPr>
            <p:ph idx="1"/>
          </p:nvPr>
        </p:nvSpPr>
        <p:spPr>
          <a:xfrm>
            <a:off x="0" y="370937"/>
            <a:ext cx="12192000" cy="6487062"/>
          </a:xfrm>
        </p:spPr>
        <p:txBody>
          <a:bodyPr>
            <a:normAutofit fontScale="70000" lnSpcReduction="20000"/>
          </a:bodyPr>
          <a:lstStyle/>
          <a:p>
            <a:pPr marL="0" indent="0">
              <a:buNone/>
            </a:pPr>
            <a:r>
              <a:rPr lang="el-GR" b="1" u="sng" dirty="0"/>
              <a:t>Πέμπτη 8 Ιουλίου 2000</a:t>
            </a:r>
          </a:p>
          <a:p>
            <a:pPr marL="0" indent="0">
              <a:buNone/>
            </a:pPr>
            <a:r>
              <a:rPr lang="el-GR" b="1" dirty="0"/>
              <a:t>08:00-09:00</a:t>
            </a:r>
            <a:r>
              <a:rPr lang="el-GR" dirty="0"/>
              <a:t>		Πρωινό στο ξενοδοχείο</a:t>
            </a:r>
          </a:p>
          <a:p>
            <a:pPr marL="0" indent="0">
              <a:buNone/>
            </a:pPr>
            <a:r>
              <a:rPr lang="el-GR" b="1" dirty="0"/>
              <a:t>10:00-11:00</a:t>
            </a:r>
            <a:r>
              <a:rPr lang="el-GR" dirty="0"/>
              <a:t>		</a:t>
            </a:r>
            <a:r>
              <a:rPr lang="el-GR" b="1" dirty="0"/>
              <a:t>Διάλεξη από την Α.Ε. τον Υπουργό κ. ……………………………..</a:t>
            </a:r>
          </a:p>
          <a:p>
            <a:pPr marL="0" indent="0">
              <a:buNone/>
            </a:pPr>
            <a:r>
              <a:rPr lang="el-GR" b="1" dirty="0"/>
              <a:t>			στους σπουδαστές της Σχολής ………………………………………..</a:t>
            </a:r>
          </a:p>
          <a:p>
            <a:pPr marL="0" indent="0">
              <a:buNone/>
            </a:pPr>
            <a:r>
              <a:rPr lang="el-GR" b="1" dirty="0"/>
              <a:t>11:00	</a:t>
            </a:r>
            <a:r>
              <a:rPr lang="el-GR" dirty="0"/>
              <a:t>		Αναχώρηση για το ξενοδοχείο</a:t>
            </a:r>
          </a:p>
          <a:p>
            <a:pPr marL="0" indent="0">
              <a:buNone/>
            </a:pPr>
            <a:r>
              <a:rPr lang="el-GR" b="1" dirty="0"/>
              <a:t>11:45-12:45</a:t>
            </a:r>
            <a:r>
              <a:rPr lang="el-GR" dirty="0"/>
              <a:t>		Άφιξη στο ξενοδοχείο – Ελεύθερος χρόνος – Προετοιμασία για 						κρουαζιέρα στον Αργοσαρωνικό</a:t>
            </a:r>
          </a:p>
          <a:p>
            <a:pPr marL="0" indent="0">
              <a:buNone/>
            </a:pPr>
            <a:r>
              <a:rPr lang="el-GR" b="1" dirty="0"/>
              <a:t>12:45</a:t>
            </a:r>
            <a:r>
              <a:rPr lang="el-GR" dirty="0"/>
              <a:t>			Αναχώρηση για τη μαρίνα της Βουλιαγμένης</a:t>
            </a:r>
          </a:p>
          <a:p>
            <a:pPr marL="0" indent="0">
              <a:buNone/>
            </a:pPr>
            <a:r>
              <a:rPr lang="el-GR" b="1" dirty="0"/>
              <a:t>13:00</a:t>
            </a:r>
            <a:r>
              <a:rPr lang="el-GR" dirty="0"/>
              <a:t>			Επιβίβαση στο σκάφος – Αναχώρηση για κρουαζιέρα στον 							Αργοσαρωνικό</a:t>
            </a:r>
          </a:p>
          <a:p>
            <a:pPr marL="0" indent="0">
              <a:buNone/>
            </a:pPr>
            <a:r>
              <a:rPr lang="el-GR" b="1" dirty="0"/>
              <a:t>13:30-15:00</a:t>
            </a:r>
            <a:r>
              <a:rPr lang="el-GR" dirty="0"/>
              <a:t>		Γεύμα επί του πλοίου παρατίθεται από τον Συνοδό κ. …………….</a:t>
            </a:r>
          </a:p>
          <a:p>
            <a:pPr marL="0" indent="0">
              <a:buNone/>
            </a:pPr>
            <a:r>
              <a:rPr lang="el-GR" b="1" dirty="0"/>
              <a:t>15:30-16:00</a:t>
            </a:r>
            <a:r>
              <a:rPr lang="el-GR" dirty="0"/>
              <a:t>		Άφιξη στην Αίγινα – Περιήγηση</a:t>
            </a:r>
          </a:p>
          <a:p>
            <a:pPr marL="0" indent="0">
              <a:buNone/>
            </a:pPr>
            <a:r>
              <a:rPr lang="el-GR" b="1" dirty="0"/>
              <a:t>16:00	</a:t>
            </a:r>
            <a:r>
              <a:rPr lang="el-GR" dirty="0"/>
              <a:t>		Αναχώρηση για Πόρο</a:t>
            </a:r>
          </a:p>
          <a:p>
            <a:pPr marL="0" indent="0">
              <a:buNone/>
            </a:pPr>
            <a:r>
              <a:rPr lang="el-GR" b="1" dirty="0"/>
              <a:t>16:45-17:15</a:t>
            </a:r>
            <a:r>
              <a:rPr lang="el-GR" dirty="0"/>
              <a:t>		Άφιξη στον Πόρο – Περιήγηση</a:t>
            </a:r>
          </a:p>
          <a:p>
            <a:pPr marL="0" indent="0">
              <a:buNone/>
            </a:pPr>
            <a:r>
              <a:rPr lang="el-GR" b="1" dirty="0"/>
              <a:t>17:15	</a:t>
            </a:r>
            <a:r>
              <a:rPr lang="el-GR" dirty="0"/>
              <a:t>		Αναχώρηση για Βουλιαγμένη</a:t>
            </a:r>
          </a:p>
          <a:p>
            <a:pPr marL="0" indent="0">
              <a:buNone/>
            </a:pPr>
            <a:r>
              <a:rPr lang="el-GR" b="1" dirty="0"/>
              <a:t>18:30	</a:t>
            </a:r>
            <a:r>
              <a:rPr lang="el-GR" dirty="0"/>
              <a:t>		Άφιξη του σκάφους στην μαρίνα Βουλιαγμένης</a:t>
            </a:r>
          </a:p>
          <a:p>
            <a:pPr marL="0" indent="0">
              <a:buNone/>
            </a:pPr>
            <a:r>
              <a:rPr lang="el-GR" b="1" dirty="0"/>
              <a:t>18:40-19:30</a:t>
            </a:r>
            <a:r>
              <a:rPr lang="el-GR" dirty="0"/>
              <a:t>		Επιστροφή στο ξενοδοχείο – Ελεύθερος χρόνος</a:t>
            </a:r>
          </a:p>
          <a:p>
            <a:pPr marL="0" indent="0">
              <a:buNone/>
            </a:pPr>
            <a:r>
              <a:rPr lang="el-GR" b="1" dirty="0"/>
              <a:t>19:30</a:t>
            </a:r>
            <a:r>
              <a:rPr lang="el-GR" dirty="0"/>
              <a:t>			Αναχώρηση για την Πρεσβεία της …………………………………..</a:t>
            </a:r>
          </a:p>
          <a:p>
            <a:pPr marL="0" indent="0">
              <a:buNone/>
            </a:pPr>
            <a:r>
              <a:rPr lang="el-GR" b="1" dirty="0"/>
              <a:t>20:15-22:30</a:t>
            </a:r>
            <a:r>
              <a:rPr lang="el-GR" dirty="0"/>
              <a:t>		Άφιξη στην Πρεσβεία, παράθεση Δεξίωσης με την ευκαιρία της επίσκεψης της Α.Ε. του 				Υπουργού κ. ……………………………………</a:t>
            </a:r>
          </a:p>
        </p:txBody>
      </p:sp>
    </p:spTree>
    <p:extLst>
      <p:ext uri="{BB962C8B-B14F-4D97-AF65-F5344CB8AC3E}">
        <p14:creationId xmlns:p14="http://schemas.microsoft.com/office/powerpoint/2010/main" val="3240104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0E392-31D9-105B-033F-08E7FEA4B6B9}"/>
              </a:ext>
            </a:extLst>
          </p:cNvPr>
          <p:cNvSpPr>
            <a:spLocks noGrp="1"/>
          </p:cNvSpPr>
          <p:nvPr>
            <p:ph type="title"/>
          </p:nvPr>
        </p:nvSpPr>
        <p:spPr>
          <a:xfrm>
            <a:off x="838200" y="18255"/>
            <a:ext cx="10515600" cy="525209"/>
          </a:xfrm>
        </p:spPr>
        <p:txBody>
          <a:bodyPr>
            <a:normAutofit fontScale="90000"/>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B4EA5EDC-9FF5-54CE-233A-2E31EE754CC8}"/>
              </a:ext>
            </a:extLst>
          </p:cNvPr>
          <p:cNvSpPr>
            <a:spLocks noGrp="1"/>
          </p:cNvSpPr>
          <p:nvPr>
            <p:ph idx="1"/>
          </p:nvPr>
        </p:nvSpPr>
        <p:spPr>
          <a:xfrm>
            <a:off x="0" y="471277"/>
            <a:ext cx="12192000" cy="6368468"/>
          </a:xfrm>
        </p:spPr>
        <p:txBody>
          <a:bodyPr>
            <a:normAutofit fontScale="92500" lnSpcReduction="10000"/>
          </a:bodyPr>
          <a:lstStyle/>
          <a:p>
            <a:pPr marL="0" indent="0" algn="ctr">
              <a:buNone/>
            </a:pPr>
            <a:r>
              <a:rPr lang="el-GR" i="1" dirty="0"/>
              <a:t>(Εναλλακτικό πρόγραμμα στην περίπτωση που δεν θα πραγματοποιηθεί η κρουαζιέρα λόγω δυσμενών καιρικών συνθηκών)</a:t>
            </a:r>
          </a:p>
          <a:p>
            <a:pPr marL="0" indent="0">
              <a:buNone/>
            </a:pPr>
            <a:r>
              <a:rPr lang="el-GR" b="1" dirty="0"/>
              <a:t>11:45-12:45</a:t>
            </a:r>
            <a:r>
              <a:rPr lang="el-GR" dirty="0"/>
              <a:t>		Άφιξη στο ξενοδοχείο – Ελεύθερος χρόνος</a:t>
            </a:r>
          </a:p>
          <a:p>
            <a:pPr marL="0" indent="0">
              <a:buNone/>
            </a:pPr>
            <a:r>
              <a:rPr lang="el-GR" b="1" dirty="0"/>
              <a:t>13:00-14:30	</a:t>
            </a:r>
            <a:r>
              <a:rPr lang="el-GR" dirty="0"/>
              <a:t>	Γεύμα στο ξενοδοχείο παρατίθεται από τον Συνοδό </a:t>
            </a:r>
            <a:r>
              <a:rPr lang="el-GR" dirty="0" err="1"/>
              <a:t>Κο</a:t>
            </a:r>
            <a:r>
              <a:rPr lang="el-GR" dirty="0"/>
              <a:t> …………..</a:t>
            </a:r>
          </a:p>
          <a:p>
            <a:pPr marL="0" indent="0">
              <a:buNone/>
            </a:pPr>
            <a:r>
              <a:rPr lang="el-GR" b="1" dirty="0"/>
              <a:t>14:30-16:30	</a:t>
            </a:r>
            <a:r>
              <a:rPr lang="el-GR" dirty="0"/>
              <a:t>	Ελεύθερος χρόνος</a:t>
            </a:r>
          </a:p>
          <a:p>
            <a:pPr marL="0" indent="0">
              <a:buNone/>
            </a:pPr>
            <a:r>
              <a:rPr lang="el-GR" b="1" dirty="0"/>
              <a:t>16:30	</a:t>
            </a:r>
            <a:r>
              <a:rPr lang="el-GR" dirty="0"/>
              <a:t>		Αναχώρηση για το Σούνιο</a:t>
            </a:r>
          </a:p>
          <a:p>
            <a:pPr marL="0" indent="0">
              <a:buNone/>
            </a:pPr>
            <a:r>
              <a:rPr lang="el-GR" b="1" dirty="0"/>
              <a:t>17:00-18:00	</a:t>
            </a:r>
            <a:r>
              <a:rPr lang="el-GR" dirty="0"/>
              <a:t>	Άφιξη στο Σούνιο – Ξενάγηση στον Αρχαιολογικό χώρο</a:t>
            </a:r>
          </a:p>
          <a:p>
            <a:pPr marL="0" indent="0">
              <a:buNone/>
            </a:pPr>
            <a:r>
              <a:rPr lang="el-GR" b="1" dirty="0"/>
              <a:t>18:00	</a:t>
            </a:r>
            <a:r>
              <a:rPr lang="el-GR" dirty="0"/>
              <a:t>		Αναχώρηση για το ξενοδοχείο</a:t>
            </a:r>
          </a:p>
          <a:p>
            <a:pPr marL="0" indent="0">
              <a:buNone/>
            </a:pPr>
            <a:r>
              <a:rPr lang="el-GR" b="1" dirty="0"/>
              <a:t>18:30	</a:t>
            </a:r>
            <a:r>
              <a:rPr lang="el-GR" dirty="0"/>
              <a:t>		Άφιξη στο ξενοδοχείο</a:t>
            </a:r>
          </a:p>
          <a:p>
            <a:pPr marL="0" indent="0">
              <a:buNone/>
            </a:pPr>
            <a:r>
              <a:rPr lang="el-GR" b="1" dirty="0"/>
              <a:t>18:30-19:30	</a:t>
            </a:r>
            <a:r>
              <a:rPr lang="el-GR" dirty="0"/>
              <a:t>	Ελεύθερος χρόνος</a:t>
            </a:r>
          </a:p>
          <a:p>
            <a:pPr marL="0" indent="0">
              <a:buNone/>
            </a:pPr>
            <a:r>
              <a:rPr lang="el-GR" b="1" dirty="0"/>
              <a:t>19:30</a:t>
            </a:r>
            <a:r>
              <a:rPr lang="el-GR" dirty="0"/>
              <a:t>			Αναχώρηση για την Πρεσβεία της …………………………………..</a:t>
            </a:r>
          </a:p>
          <a:p>
            <a:pPr marL="0" indent="0">
              <a:buNone/>
            </a:pPr>
            <a:r>
              <a:rPr lang="el-GR" b="1" dirty="0"/>
              <a:t>20:15		</a:t>
            </a:r>
            <a:r>
              <a:rPr lang="el-GR" dirty="0"/>
              <a:t>	Άφιξη στην Πρεσβεία  </a:t>
            </a:r>
          </a:p>
          <a:p>
            <a:pPr marL="0" indent="0">
              <a:buNone/>
            </a:pPr>
            <a:r>
              <a:rPr lang="el-GR" b="1" dirty="0"/>
              <a:t>20:30-22:30		Δεξίωση στην Πρεσβεία της ……….......... με την ευκαιρία της 				επίσκεψης της Α.Ε. του Υπουργού κ. ………………… της ……................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218269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4370DA-1269-D1E1-AF8D-C1EDCD6B5715}"/>
              </a:ext>
            </a:extLst>
          </p:cNvPr>
          <p:cNvSpPr>
            <a:spLocks noGrp="1"/>
          </p:cNvSpPr>
          <p:nvPr>
            <p:ph type="title"/>
          </p:nvPr>
        </p:nvSpPr>
        <p:spPr>
          <a:xfrm>
            <a:off x="838200" y="18255"/>
            <a:ext cx="10515600" cy="559715"/>
          </a:xfrm>
        </p:spPr>
        <p:txBody>
          <a:bodyPr>
            <a:normAutofit fontScale="90000"/>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7568B08C-17E9-5CC3-7188-965C0112EEE3}"/>
              </a:ext>
            </a:extLst>
          </p:cNvPr>
          <p:cNvSpPr>
            <a:spLocks noGrp="1"/>
          </p:cNvSpPr>
          <p:nvPr>
            <p:ph idx="1"/>
          </p:nvPr>
        </p:nvSpPr>
        <p:spPr>
          <a:xfrm>
            <a:off x="0" y="462651"/>
            <a:ext cx="12192000" cy="6377094"/>
          </a:xfrm>
        </p:spPr>
        <p:txBody>
          <a:bodyPr>
            <a:normAutofit fontScale="92500"/>
          </a:bodyPr>
          <a:lstStyle/>
          <a:p>
            <a:pPr marL="0" indent="0">
              <a:buNone/>
            </a:pPr>
            <a:r>
              <a:rPr lang="el-GR" b="1" u="sng" dirty="0"/>
              <a:t>Παρασκευή 9 Ιουλίου 2000</a:t>
            </a:r>
          </a:p>
          <a:p>
            <a:pPr marL="0" indent="0">
              <a:buNone/>
            </a:pPr>
            <a:r>
              <a:rPr lang="el-GR" b="1" dirty="0"/>
              <a:t>07:00-08:00	</a:t>
            </a:r>
            <a:r>
              <a:rPr lang="el-GR" dirty="0"/>
              <a:t>	Πρωινό στο ξενοδοχείο</a:t>
            </a:r>
          </a:p>
          <a:p>
            <a:pPr marL="0" indent="0">
              <a:buNone/>
            </a:pPr>
            <a:r>
              <a:rPr lang="el-GR" b="1" dirty="0"/>
              <a:t>08:15	</a:t>
            </a:r>
            <a:r>
              <a:rPr lang="el-GR" dirty="0"/>
              <a:t>		Αναχώρηση για τον Αερολιμένα Αθηνών</a:t>
            </a:r>
          </a:p>
          <a:p>
            <a:pPr marL="0" indent="0">
              <a:buNone/>
            </a:pPr>
            <a:r>
              <a:rPr lang="el-GR" b="1" dirty="0"/>
              <a:t>09:00	</a:t>
            </a:r>
            <a:r>
              <a:rPr lang="el-GR" dirty="0"/>
              <a:t>		Απογείωση Α/</a:t>
            </a:r>
            <a:r>
              <a:rPr lang="el-GR" dirty="0" err="1"/>
              <a:t>φους</a:t>
            </a:r>
            <a:r>
              <a:rPr lang="el-GR" dirty="0"/>
              <a:t> με τα μέλη της Αντιπροσωπείας από τον 					Αερολιμένα Αθηνών για το Αεροδρόμιο «Μακεδονία»</a:t>
            </a:r>
          </a:p>
          <a:p>
            <a:pPr marL="0" indent="0">
              <a:buNone/>
            </a:pPr>
            <a:r>
              <a:rPr lang="el-GR" b="1" dirty="0"/>
              <a:t>10:00	</a:t>
            </a:r>
            <a:r>
              <a:rPr lang="el-GR" dirty="0"/>
              <a:t>		Προσγείωση στο Αεροδρόμιο «Μακεδονία» - Επιβίβαση σε 					Ελικόπτερα (Ε/Π)</a:t>
            </a:r>
          </a:p>
          <a:p>
            <a:pPr marL="0" indent="0">
              <a:buNone/>
            </a:pPr>
            <a:r>
              <a:rPr lang="el-GR" b="1" dirty="0"/>
              <a:t>10:15	</a:t>
            </a:r>
            <a:r>
              <a:rPr lang="el-GR" dirty="0"/>
              <a:t>		Απογείωση Ε/Π από Αεροδρόμιο «Μακεδονία» για το Άγιο Όρος</a:t>
            </a:r>
          </a:p>
          <a:p>
            <a:pPr marL="0" indent="0">
              <a:buNone/>
            </a:pPr>
            <a:r>
              <a:rPr lang="el-GR" b="1" dirty="0"/>
              <a:t>10:45-12:45</a:t>
            </a:r>
            <a:r>
              <a:rPr lang="el-GR" dirty="0"/>
              <a:t>		Προσγείωση Ε/Π στο Άγιο Όρος – Επίσκεψη στην Ι.Μ. Ξενοφώντος</a:t>
            </a:r>
          </a:p>
          <a:p>
            <a:pPr marL="0" indent="0">
              <a:buNone/>
            </a:pPr>
            <a:r>
              <a:rPr lang="el-GR" b="1" dirty="0"/>
              <a:t>12:45	</a:t>
            </a:r>
            <a:r>
              <a:rPr lang="el-GR" dirty="0"/>
              <a:t>		Απογείωση Ε/Π από Άγιο Όρος για Αεροδρόμιο «Μακεδονία»</a:t>
            </a:r>
          </a:p>
          <a:p>
            <a:pPr marL="0" indent="0">
              <a:buNone/>
            </a:pPr>
            <a:r>
              <a:rPr lang="el-GR" b="1" dirty="0"/>
              <a:t>13:15	</a:t>
            </a:r>
            <a:r>
              <a:rPr lang="el-GR" dirty="0"/>
              <a:t>		Προσγείωση Ε/Π στο Αεροδρόμιο «Μακεδονία»</a:t>
            </a:r>
          </a:p>
          <a:p>
            <a:pPr marL="0" indent="0">
              <a:buNone/>
            </a:pPr>
            <a:r>
              <a:rPr lang="el-GR" b="1" dirty="0"/>
              <a:t>13:45	</a:t>
            </a:r>
            <a:r>
              <a:rPr lang="el-GR" dirty="0"/>
              <a:t>		Αναχώρηση της Α.Ε. του Υπουργού …………………………………………….. 				της …………………………………. με προορισμό ……………………………………  </a:t>
            </a:r>
          </a:p>
        </p:txBody>
      </p:sp>
    </p:spTree>
    <p:extLst>
      <p:ext uri="{BB962C8B-B14F-4D97-AF65-F5344CB8AC3E}">
        <p14:creationId xmlns:p14="http://schemas.microsoft.com/office/powerpoint/2010/main" val="837576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A68965-5685-AA39-9C95-71F9F458348F}"/>
              </a:ext>
            </a:extLst>
          </p:cNvPr>
          <p:cNvSpPr>
            <a:spLocks noGrp="1"/>
          </p:cNvSpPr>
          <p:nvPr>
            <p:ph type="title"/>
          </p:nvPr>
        </p:nvSpPr>
        <p:spPr>
          <a:xfrm>
            <a:off x="838200" y="1"/>
            <a:ext cx="10515600" cy="495300"/>
          </a:xfrm>
        </p:spPr>
        <p:txBody>
          <a:bodyPr>
            <a:normAutofit fontScale="90000"/>
          </a:bodyPr>
          <a:lstStyle/>
          <a:p>
            <a:pPr algn="ctr"/>
            <a:r>
              <a:rPr lang="el-GR" sz="4000" dirty="0"/>
              <a:t>ΥΠΟΔΟΧΗ-ΠΡΟΠΟΜΠΗ</a:t>
            </a:r>
          </a:p>
        </p:txBody>
      </p:sp>
      <p:sp>
        <p:nvSpPr>
          <p:cNvPr id="3" name="Θέση περιεχομένου 2">
            <a:extLst>
              <a:ext uri="{FF2B5EF4-FFF2-40B4-BE49-F238E27FC236}">
                <a16:creationId xmlns:a16="http://schemas.microsoft.com/office/drawing/2014/main" id="{910D63C4-B7B3-1D51-D165-64814D0D8D80}"/>
              </a:ext>
            </a:extLst>
          </p:cNvPr>
          <p:cNvSpPr>
            <a:spLocks noGrp="1"/>
          </p:cNvSpPr>
          <p:nvPr>
            <p:ph idx="1"/>
          </p:nvPr>
        </p:nvSpPr>
        <p:spPr>
          <a:xfrm>
            <a:off x="0" y="495301"/>
            <a:ext cx="12192000" cy="6362698"/>
          </a:xfrm>
        </p:spPr>
        <p:txBody>
          <a:bodyPr/>
          <a:lstStyle/>
          <a:p>
            <a:pPr marL="0" indent="0">
              <a:buNone/>
            </a:pPr>
            <a:r>
              <a:rPr lang="el-GR" dirty="0"/>
              <a:t>Κατά τις επισκέψεις στην Ελλάδα Πολιτικών και Εκκλησιαστικών Προσωπικοτήτων οργανώνεται υποδοχή – προπομπή (Λεκανοπέδιο Αττικής) και αποδίδονται τιμές. Οι επισκέψεις αυτές διαχωρίζονται σε:</a:t>
            </a:r>
          </a:p>
          <a:p>
            <a:pPr>
              <a:buFont typeface="Wingdings" panose="05000000000000000000" pitchFamily="2" charset="2"/>
              <a:buChar char="v"/>
            </a:pPr>
            <a:r>
              <a:rPr lang="el-GR" dirty="0"/>
              <a:t>Επίσημες επισκέψεις (υποδοχή – προπομπή)</a:t>
            </a:r>
          </a:p>
          <a:p>
            <a:pPr>
              <a:buFont typeface="Wingdings" panose="05000000000000000000" pitchFamily="2" charset="2"/>
              <a:buChar char="v"/>
            </a:pPr>
            <a:r>
              <a:rPr lang="el-GR" dirty="0"/>
              <a:t>Ανεπίσημες επισκέψεις (υποδοχή – προπομπή)</a:t>
            </a:r>
          </a:p>
          <a:p>
            <a:pPr marL="0" indent="0">
              <a:buNone/>
            </a:pPr>
            <a:r>
              <a:rPr lang="el-GR" dirty="0"/>
              <a:t>Οι ξένες Πολιτικές και Εκκλησιαστικές Προσωπικότητες που δικαιούνται απόδοσης τιμών κατά τις επισκέψεις στην Ελλάδα είναι:</a:t>
            </a:r>
          </a:p>
          <a:p>
            <a:pPr marL="0" indent="0">
              <a:buNone/>
            </a:pPr>
            <a:r>
              <a:rPr lang="el-GR" b="1" dirty="0"/>
              <a:t>Πολιτικές Προσωπικότητες</a:t>
            </a:r>
          </a:p>
          <a:p>
            <a:r>
              <a:rPr lang="el-GR" dirty="0"/>
              <a:t>Αρχηγοί Κρατών</a:t>
            </a:r>
          </a:p>
          <a:p>
            <a:pPr lvl="1">
              <a:buFont typeface="Wingdings" panose="05000000000000000000" pitchFamily="2" charset="2"/>
              <a:buChar char="Ø"/>
            </a:pPr>
            <a:r>
              <a:rPr lang="el-GR" dirty="0"/>
              <a:t>Πρόεδροι Δημοκρατιών</a:t>
            </a:r>
          </a:p>
          <a:p>
            <a:pPr lvl="1">
              <a:buFont typeface="Wingdings" panose="05000000000000000000" pitchFamily="2" charset="2"/>
              <a:buChar char="Ø"/>
            </a:pPr>
            <a:r>
              <a:rPr lang="el-GR" dirty="0"/>
              <a:t>Βασιλείς</a:t>
            </a:r>
          </a:p>
          <a:p>
            <a:pPr lvl="1">
              <a:buFont typeface="Wingdings" panose="05000000000000000000" pitchFamily="2" charset="2"/>
              <a:buChar char="Ø"/>
            </a:pPr>
            <a:r>
              <a:rPr lang="el-GR" dirty="0"/>
              <a:t>Άλλοι </a:t>
            </a:r>
            <a:r>
              <a:rPr lang="el-GR" dirty="0" err="1"/>
              <a:t>εξομοιούμενοι</a:t>
            </a:r>
            <a:r>
              <a:rPr lang="el-GR" dirty="0"/>
              <a:t> με Αρχηγό Κράτους</a:t>
            </a:r>
          </a:p>
          <a:p>
            <a:r>
              <a:rPr lang="el-GR" dirty="0"/>
              <a:t>Πρωθυπουργοί και </a:t>
            </a:r>
            <a:r>
              <a:rPr lang="el-GR" dirty="0" err="1"/>
              <a:t>εξομοιούμενοι</a:t>
            </a:r>
            <a:r>
              <a:rPr lang="el-GR" dirty="0"/>
              <a:t> με αυτούς</a:t>
            </a:r>
          </a:p>
        </p:txBody>
      </p:sp>
    </p:spTree>
    <p:extLst>
      <p:ext uri="{BB962C8B-B14F-4D97-AF65-F5344CB8AC3E}">
        <p14:creationId xmlns:p14="http://schemas.microsoft.com/office/powerpoint/2010/main" val="180152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59298B-051E-F10D-204E-5CE6832055B3}"/>
              </a:ext>
            </a:extLst>
          </p:cNvPr>
          <p:cNvSpPr>
            <a:spLocks noGrp="1"/>
          </p:cNvSpPr>
          <p:nvPr>
            <p:ph type="title"/>
          </p:nvPr>
        </p:nvSpPr>
        <p:spPr>
          <a:xfrm>
            <a:off x="838200" y="18255"/>
            <a:ext cx="10515600" cy="534195"/>
          </a:xfrm>
        </p:spPr>
        <p:txBody>
          <a:bodyPr>
            <a:normAutofit fontScale="90000"/>
          </a:bodyPr>
          <a:lstStyle/>
          <a:p>
            <a:pPr algn="ctr"/>
            <a:r>
              <a:rPr lang="el-GR" sz="4400" dirty="0"/>
              <a:t>ΥΠΟΔΟΧΗ-ΠΡΟΠΟΜΠΗ</a:t>
            </a:r>
            <a:endParaRPr lang="el-GR" dirty="0"/>
          </a:p>
        </p:txBody>
      </p:sp>
      <p:sp>
        <p:nvSpPr>
          <p:cNvPr id="3" name="Θέση περιεχομένου 2">
            <a:extLst>
              <a:ext uri="{FF2B5EF4-FFF2-40B4-BE49-F238E27FC236}">
                <a16:creationId xmlns:a16="http://schemas.microsoft.com/office/drawing/2014/main" id="{F76A32CB-EE40-56C8-1320-82341F3B2554}"/>
              </a:ext>
            </a:extLst>
          </p:cNvPr>
          <p:cNvSpPr>
            <a:spLocks noGrp="1"/>
          </p:cNvSpPr>
          <p:nvPr>
            <p:ph idx="1"/>
          </p:nvPr>
        </p:nvSpPr>
        <p:spPr>
          <a:xfrm>
            <a:off x="0" y="454025"/>
            <a:ext cx="12192000" cy="6385720"/>
          </a:xfrm>
        </p:spPr>
        <p:txBody>
          <a:bodyPr/>
          <a:lstStyle/>
          <a:p>
            <a:pPr marL="0" indent="0">
              <a:buNone/>
            </a:pPr>
            <a:r>
              <a:rPr lang="el-GR" b="1" dirty="0"/>
              <a:t>Εκκλησιαστικές προσωπικότητες</a:t>
            </a:r>
          </a:p>
          <a:p>
            <a:r>
              <a:rPr lang="el-GR" dirty="0" err="1"/>
              <a:t>Εξομοιούμενοι</a:t>
            </a:r>
            <a:r>
              <a:rPr lang="el-GR" dirty="0"/>
              <a:t> με αρχηγό Κράτους</a:t>
            </a:r>
          </a:p>
          <a:p>
            <a:pPr lvl="1">
              <a:buFont typeface="Wingdings" panose="05000000000000000000" pitchFamily="2" charset="2"/>
              <a:buChar char="Ø"/>
            </a:pPr>
            <a:r>
              <a:rPr lang="el-GR" dirty="0"/>
              <a:t>Οικουμενικός Πατριάρχης</a:t>
            </a:r>
          </a:p>
          <a:p>
            <a:pPr lvl="1">
              <a:buFont typeface="Wingdings" panose="05000000000000000000" pitchFamily="2" charset="2"/>
              <a:buChar char="Ø"/>
            </a:pPr>
            <a:r>
              <a:rPr lang="el-GR" dirty="0"/>
              <a:t>Αρχηγός της Ρωμαιοκαθολικής Εκκλησίας (πάπας)</a:t>
            </a:r>
          </a:p>
          <a:p>
            <a:r>
              <a:rPr lang="el-GR" dirty="0" err="1"/>
              <a:t>Εξομοιούμενοι</a:t>
            </a:r>
            <a:r>
              <a:rPr lang="el-GR" dirty="0"/>
              <a:t> με Πρωθυπουργό</a:t>
            </a:r>
          </a:p>
          <a:p>
            <a:pPr lvl="1">
              <a:buFont typeface="Wingdings" panose="05000000000000000000" pitchFamily="2" charset="2"/>
              <a:buChar char="Ø"/>
            </a:pPr>
            <a:r>
              <a:rPr lang="el-GR" dirty="0"/>
              <a:t>Πατριάρχες (πλην του Οικουμενικού)</a:t>
            </a:r>
          </a:p>
          <a:p>
            <a:pPr lvl="1">
              <a:buFont typeface="Wingdings" panose="05000000000000000000" pitchFamily="2" charset="2"/>
              <a:buChar char="Ø"/>
            </a:pPr>
            <a:r>
              <a:rPr lang="el-GR" dirty="0"/>
              <a:t>Αρχιεπίσκοποι Προκαθήμενων Εκκλησιών</a:t>
            </a:r>
          </a:p>
          <a:p>
            <a:r>
              <a:rPr lang="el-GR" dirty="0"/>
              <a:t>Για τις προσωπικότητες Διεθνών ή άλλων σημαντικών Οργανισμών (Ο.Η.Ε., Ε.Ε., Ν.Α.Τ.Ο. κλπ.) το επίπεδο εξομοίωσης καθορίζεται από το αρμόδιο Υπουργείο Εξωτερικών. Τα θέματα απόδοσης τιμών στους ξένους στρατιωτικούς ρυθμίζονται με απόφαση του Υπουργείου Εθνικής Άμυνας.</a:t>
            </a:r>
          </a:p>
          <a:p>
            <a:r>
              <a:rPr lang="el-GR" dirty="0"/>
              <a:t>Στον παρακάτω πίνακα φαίνονται λεπτομέρειες της υποδοχής – Προπομπής και απόδοσης τιμών για τα παραπάνω πρόσωπα</a:t>
            </a:r>
          </a:p>
        </p:txBody>
      </p:sp>
    </p:spTree>
    <p:extLst>
      <p:ext uri="{BB962C8B-B14F-4D97-AF65-F5344CB8AC3E}">
        <p14:creationId xmlns:p14="http://schemas.microsoft.com/office/powerpoint/2010/main" val="3308733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C599F3-19E4-CB9B-A4FB-2F5315F1B7D3}"/>
              </a:ext>
            </a:extLst>
          </p:cNvPr>
          <p:cNvSpPr>
            <a:spLocks noGrp="1"/>
          </p:cNvSpPr>
          <p:nvPr>
            <p:ph type="title"/>
          </p:nvPr>
        </p:nvSpPr>
        <p:spPr>
          <a:xfrm>
            <a:off x="0" y="18255"/>
            <a:ext cx="12192000" cy="762795"/>
          </a:xfrm>
        </p:spPr>
        <p:txBody>
          <a:bodyPr>
            <a:noAutofit/>
          </a:bodyPr>
          <a:lstStyle/>
          <a:p>
            <a:pPr algn="ctr"/>
            <a:r>
              <a:rPr lang="el-GR" sz="3200" dirty="0"/>
              <a:t>Πίνακας Δικαιούμενων και είδος Τιμών που αποδίδονται από </a:t>
            </a:r>
            <a:r>
              <a:rPr lang="el-GR" sz="3200" dirty="0" err="1"/>
              <a:t>Παρατεταγμένα</a:t>
            </a:r>
            <a:r>
              <a:rPr lang="el-GR" sz="3200" dirty="0"/>
              <a:t> Στρατεύματα</a:t>
            </a:r>
          </a:p>
        </p:txBody>
      </p:sp>
      <p:graphicFrame>
        <p:nvGraphicFramePr>
          <p:cNvPr id="5" name="Πίνακας 5">
            <a:extLst>
              <a:ext uri="{FF2B5EF4-FFF2-40B4-BE49-F238E27FC236}">
                <a16:creationId xmlns:a16="http://schemas.microsoft.com/office/drawing/2014/main" id="{FB9FEBC7-4480-CAAA-4202-4BF2EB5B6E4B}"/>
              </a:ext>
            </a:extLst>
          </p:cNvPr>
          <p:cNvGraphicFramePr>
            <a:graphicFrameLocks noGrp="1"/>
          </p:cNvGraphicFramePr>
          <p:nvPr>
            <p:ph idx="1"/>
            <p:extLst>
              <p:ext uri="{D42A27DB-BD31-4B8C-83A1-F6EECF244321}">
                <p14:modId xmlns:p14="http://schemas.microsoft.com/office/powerpoint/2010/main" val="3801298196"/>
              </p:ext>
            </p:extLst>
          </p:nvPr>
        </p:nvGraphicFramePr>
        <p:xfrm>
          <a:off x="9525" y="781050"/>
          <a:ext cx="12182475" cy="6492240"/>
        </p:xfrm>
        <a:graphic>
          <a:graphicData uri="http://schemas.openxmlformats.org/drawingml/2006/table">
            <a:tbl>
              <a:tblPr firstRow="1" bandRow="1">
                <a:tableStyleId>{5C22544A-7EE6-4342-B048-85BDC9FD1C3A}</a:tableStyleId>
              </a:tblPr>
              <a:tblGrid>
                <a:gridCol w="1810649">
                  <a:extLst>
                    <a:ext uri="{9D8B030D-6E8A-4147-A177-3AD203B41FA5}">
                      <a16:colId xmlns:a16="http://schemas.microsoft.com/office/drawing/2014/main" val="3475601864"/>
                    </a:ext>
                  </a:extLst>
                </a:gridCol>
                <a:gridCol w="1061049">
                  <a:extLst>
                    <a:ext uri="{9D8B030D-6E8A-4147-A177-3AD203B41FA5}">
                      <a16:colId xmlns:a16="http://schemas.microsoft.com/office/drawing/2014/main" val="4279985753"/>
                    </a:ext>
                  </a:extLst>
                </a:gridCol>
                <a:gridCol w="1233577">
                  <a:extLst>
                    <a:ext uri="{9D8B030D-6E8A-4147-A177-3AD203B41FA5}">
                      <a16:colId xmlns:a16="http://schemas.microsoft.com/office/drawing/2014/main" val="692458594"/>
                    </a:ext>
                  </a:extLst>
                </a:gridCol>
                <a:gridCol w="1259457">
                  <a:extLst>
                    <a:ext uri="{9D8B030D-6E8A-4147-A177-3AD203B41FA5}">
                      <a16:colId xmlns:a16="http://schemas.microsoft.com/office/drawing/2014/main" val="3730436300"/>
                    </a:ext>
                  </a:extLst>
                </a:gridCol>
                <a:gridCol w="1285335">
                  <a:extLst>
                    <a:ext uri="{9D8B030D-6E8A-4147-A177-3AD203B41FA5}">
                      <a16:colId xmlns:a16="http://schemas.microsoft.com/office/drawing/2014/main" val="2693289819"/>
                    </a:ext>
                  </a:extLst>
                </a:gridCol>
                <a:gridCol w="1518250">
                  <a:extLst>
                    <a:ext uri="{9D8B030D-6E8A-4147-A177-3AD203B41FA5}">
                      <a16:colId xmlns:a16="http://schemas.microsoft.com/office/drawing/2014/main" val="3305244445"/>
                    </a:ext>
                  </a:extLst>
                </a:gridCol>
                <a:gridCol w="1112807">
                  <a:extLst>
                    <a:ext uri="{9D8B030D-6E8A-4147-A177-3AD203B41FA5}">
                      <a16:colId xmlns:a16="http://schemas.microsoft.com/office/drawing/2014/main" val="3393552151"/>
                    </a:ext>
                  </a:extLst>
                </a:gridCol>
                <a:gridCol w="2901351">
                  <a:extLst>
                    <a:ext uri="{9D8B030D-6E8A-4147-A177-3AD203B41FA5}">
                      <a16:colId xmlns:a16="http://schemas.microsoft.com/office/drawing/2014/main" val="1504386308"/>
                    </a:ext>
                  </a:extLst>
                </a:gridCol>
              </a:tblGrid>
              <a:tr h="504891">
                <a:tc>
                  <a:txBody>
                    <a:bodyPr/>
                    <a:lstStyle/>
                    <a:p>
                      <a:r>
                        <a:rPr lang="el-GR" dirty="0"/>
                        <a:t>ΔΙΚΑΙΟΥΜΕΝΟΙ</a:t>
                      </a:r>
                    </a:p>
                  </a:txBody>
                  <a:tcPr/>
                </a:tc>
                <a:tc>
                  <a:txBody>
                    <a:bodyPr/>
                    <a:lstStyle/>
                    <a:p>
                      <a:r>
                        <a:rPr lang="el-GR" dirty="0"/>
                        <a:t>Εθνικός</a:t>
                      </a:r>
                    </a:p>
                    <a:p>
                      <a:r>
                        <a:rPr lang="el-GR" dirty="0"/>
                        <a:t>Ύμνος</a:t>
                      </a:r>
                    </a:p>
                  </a:txBody>
                  <a:tcPr/>
                </a:tc>
                <a:tc>
                  <a:txBody>
                    <a:bodyPr/>
                    <a:lstStyle/>
                    <a:p>
                      <a:r>
                        <a:rPr lang="el-GR" dirty="0"/>
                        <a:t>Εμβατήριο Σημαίας  Ολόκληρο</a:t>
                      </a:r>
                    </a:p>
                  </a:txBody>
                  <a:tcPr/>
                </a:tc>
                <a:tc>
                  <a:txBody>
                    <a:bodyPr/>
                    <a:lstStyle/>
                    <a:p>
                      <a:r>
                        <a:rPr lang="el-GR" dirty="0"/>
                        <a:t>Εμβατήριο Σημαίας </a:t>
                      </a:r>
                    </a:p>
                    <a:p>
                      <a:r>
                        <a:rPr lang="el-GR" dirty="0"/>
                        <a:t>Δύο Μέρη</a:t>
                      </a:r>
                    </a:p>
                  </a:txBody>
                  <a:tcPr/>
                </a:tc>
                <a:tc>
                  <a:txBody>
                    <a:bodyPr/>
                    <a:lstStyle/>
                    <a:p>
                      <a:r>
                        <a:rPr lang="el-GR" dirty="0"/>
                        <a:t>Εμβατήριο Σημαίας</a:t>
                      </a:r>
                    </a:p>
                    <a:p>
                      <a:r>
                        <a:rPr lang="el-GR" dirty="0"/>
                        <a:t>1</a:t>
                      </a:r>
                      <a:r>
                        <a:rPr lang="el-GR" baseline="30000" dirty="0"/>
                        <a:t>ο</a:t>
                      </a:r>
                      <a:r>
                        <a:rPr lang="el-GR" dirty="0"/>
                        <a:t> Μέρος </a:t>
                      </a:r>
                    </a:p>
                  </a:txBody>
                  <a:tcPr/>
                </a:tc>
                <a:tc>
                  <a:txBody>
                    <a:bodyPr/>
                    <a:lstStyle/>
                    <a:p>
                      <a:r>
                        <a:rPr lang="el-GR" dirty="0"/>
                        <a:t>Παρουσιάστε </a:t>
                      </a:r>
                    </a:p>
                  </a:txBody>
                  <a:tcPr/>
                </a:tc>
                <a:tc>
                  <a:txBody>
                    <a:bodyPr/>
                    <a:lstStyle/>
                    <a:p>
                      <a:r>
                        <a:rPr lang="el-GR" dirty="0"/>
                        <a:t>Προσοχή</a:t>
                      </a:r>
                    </a:p>
                  </a:txBody>
                  <a:tcPr/>
                </a:tc>
                <a:tc>
                  <a:txBody>
                    <a:bodyPr/>
                    <a:lstStyle/>
                    <a:p>
                      <a:r>
                        <a:rPr lang="el-GR" dirty="0"/>
                        <a:t>Παρατηρήσεις </a:t>
                      </a:r>
                    </a:p>
                  </a:txBody>
                  <a:tcPr/>
                </a:tc>
                <a:extLst>
                  <a:ext uri="{0D108BD9-81ED-4DB2-BD59-A6C34878D82A}">
                    <a16:rowId xmlns:a16="http://schemas.microsoft.com/office/drawing/2014/main" val="4070374411"/>
                  </a:ext>
                </a:extLst>
              </a:tr>
              <a:tr h="504891">
                <a:tc>
                  <a:txBody>
                    <a:bodyPr/>
                    <a:lstStyle/>
                    <a:p>
                      <a:r>
                        <a:rPr lang="el-GR" dirty="0"/>
                        <a:t>Σημαία (Έπαρση, Υποστολή, Προσέλευση, Αποχώρηση)</a:t>
                      </a:r>
                    </a:p>
                  </a:txBody>
                  <a:tcPr/>
                </a:tc>
                <a:tc>
                  <a:txBody>
                    <a:bodyPr/>
                    <a:lstStyle/>
                    <a:p>
                      <a:endParaRPr lang="el-GR" dirty="0"/>
                    </a:p>
                    <a:p>
                      <a:pPr algn="ctr"/>
                      <a:r>
                        <a:rPr lang="el-GR" dirty="0"/>
                        <a:t>Χ</a:t>
                      </a:r>
                    </a:p>
                  </a:txBody>
                  <a:tcPr/>
                </a:tc>
                <a:tc>
                  <a:txBody>
                    <a:bodyPr/>
                    <a:lstStyle/>
                    <a:p>
                      <a:pPr algn="ctr"/>
                      <a:endParaRPr lang="el-GR" dirty="0"/>
                    </a:p>
                    <a:p>
                      <a:pPr algn="ctr"/>
                      <a:r>
                        <a:rPr lang="el-GR" dirty="0"/>
                        <a:t>Χ</a:t>
                      </a:r>
                    </a:p>
                  </a:txBody>
                  <a:tcPr/>
                </a:tc>
                <a:tc>
                  <a:txBody>
                    <a:bodyPr/>
                    <a:lstStyle/>
                    <a:p>
                      <a:endParaRPr lang="el-GR" dirty="0"/>
                    </a:p>
                    <a:p>
                      <a:pPr algn="ctr"/>
                      <a:r>
                        <a:rPr lang="el-GR" dirty="0"/>
                        <a:t>Χ</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902079405"/>
                  </a:ext>
                </a:extLst>
              </a:tr>
              <a:tr h="504891">
                <a:tc>
                  <a:txBody>
                    <a:bodyPr/>
                    <a:lstStyle/>
                    <a:p>
                      <a:r>
                        <a:rPr lang="el-GR" dirty="0"/>
                        <a:t>Άχραντα Μυστήρια και Πομπές αναγνωρισμένων θρησκειών</a:t>
                      </a:r>
                    </a:p>
                  </a:txBody>
                  <a:tcPr/>
                </a:tc>
                <a:tc>
                  <a:txBody>
                    <a:bodyPr/>
                    <a:lstStyle/>
                    <a:p>
                      <a:endParaRPr lang="el-GR"/>
                    </a:p>
                  </a:txBody>
                  <a:tcPr/>
                </a:tc>
                <a:tc>
                  <a:txBody>
                    <a:bodyPr/>
                    <a:lstStyle/>
                    <a:p>
                      <a:pPr algn="ctr"/>
                      <a:endParaRPr lang="el-GR" dirty="0"/>
                    </a:p>
                    <a:p>
                      <a:pPr algn="ctr"/>
                      <a:r>
                        <a:rPr lang="el-GR" dirty="0"/>
                        <a:t>Χ</a:t>
                      </a:r>
                      <a:r>
                        <a:rPr lang="en-US" dirty="0"/>
                        <a:t>ⁱ</a:t>
                      </a:r>
                      <a:endParaRPr lang="el-GR" dirty="0"/>
                    </a:p>
                  </a:txBody>
                  <a:tcPr/>
                </a:tc>
                <a:tc>
                  <a:txBody>
                    <a:bodyPr/>
                    <a:lstStyle/>
                    <a:p>
                      <a:endParaRPr lang="el-GR"/>
                    </a:p>
                  </a:txBody>
                  <a:tcPr/>
                </a:tc>
                <a:tc>
                  <a:txBody>
                    <a:bodyPr/>
                    <a:lstStyle/>
                    <a:p>
                      <a:pPr algn="ctr"/>
                      <a:endParaRPr lang="el-GR" dirty="0"/>
                    </a:p>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a:t>
                      </a:r>
                      <a:r>
                        <a:rPr lang="en-US" dirty="0"/>
                        <a:t>ⁱ</a:t>
                      </a:r>
                      <a:endParaRPr lang="el-GR" dirty="0"/>
                    </a:p>
                    <a:p>
                      <a:pPr algn="ctr"/>
                      <a:endParaRPr lang="el-GR" dirty="0"/>
                    </a:p>
                  </a:txBody>
                  <a:tcPr/>
                </a:tc>
                <a:tc>
                  <a:txBody>
                    <a:bodyPr/>
                    <a:lstStyle/>
                    <a:p>
                      <a:endParaRPr lang="el-GR"/>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400" dirty="0"/>
                        <a:t>Χ</a:t>
                      </a:r>
                      <a:r>
                        <a:rPr lang="en-US" sz="1400" dirty="0"/>
                        <a:t>ⁱ</a:t>
                      </a:r>
                      <a:r>
                        <a:rPr lang="el-GR" sz="1400" dirty="0"/>
                        <a:t>: ΄Κατά μεν την έξοδο της πομπής εκ του Ι. Ναού </a:t>
                      </a:r>
                      <a:r>
                        <a:rPr lang="el-GR" sz="1400" dirty="0" err="1"/>
                        <a:t>παιανίζεται</a:t>
                      </a:r>
                      <a:r>
                        <a:rPr lang="el-GR" sz="1400" dirty="0"/>
                        <a:t> ολόκληρο το εμβατήριο της Σημαίας, κατά δε την είσοδό της στον Ι. Ναό </a:t>
                      </a:r>
                      <a:r>
                        <a:rPr lang="el-GR" sz="1400" dirty="0" err="1"/>
                        <a:t>παιανίζεται</a:t>
                      </a:r>
                      <a:r>
                        <a:rPr lang="el-GR" sz="1400" dirty="0"/>
                        <a:t> μόνον το 1</a:t>
                      </a:r>
                      <a:r>
                        <a:rPr lang="el-GR" sz="1400" baseline="30000" dirty="0"/>
                        <a:t>ο</a:t>
                      </a:r>
                      <a:r>
                        <a:rPr lang="el-GR" sz="1400" dirty="0"/>
                        <a:t> μέρος αυτού</a:t>
                      </a:r>
                    </a:p>
                    <a:p>
                      <a:endParaRPr lang="el-GR" dirty="0"/>
                    </a:p>
                  </a:txBody>
                  <a:tcPr/>
                </a:tc>
                <a:extLst>
                  <a:ext uri="{0D108BD9-81ED-4DB2-BD59-A6C34878D82A}">
                    <a16:rowId xmlns:a16="http://schemas.microsoft.com/office/drawing/2014/main" val="1880343747"/>
                  </a:ext>
                </a:extLst>
              </a:tr>
              <a:tr h="504891">
                <a:tc>
                  <a:txBody>
                    <a:bodyPr/>
                    <a:lstStyle/>
                    <a:p>
                      <a:r>
                        <a:rPr lang="el-GR" dirty="0"/>
                        <a:t>Πρόεδρος </a:t>
                      </a:r>
                    </a:p>
                    <a:p>
                      <a:r>
                        <a:rPr lang="el-GR" dirty="0"/>
                        <a:t>Δημοκρατίας</a:t>
                      </a:r>
                    </a:p>
                  </a:txBody>
                  <a:tcPr/>
                </a:tc>
                <a:tc>
                  <a:txBody>
                    <a:bodyPr/>
                    <a:lstStyle/>
                    <a:p>
                      <a:pPr algn="ctr"/>
                      <a:endParaRPr lang="el-GR" dirty="0"/>
                    </a:p>
                    <a:p>
                      <a:pPr algn="ctr"/>
                      <a:r>
                        <a:rPr lang="el-GR" dirty="0"/>
                        <a:t>Χ</a:t>
                      </a: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endParaRPr lang="el-G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3882717148"/>
                  </a:ext>
                </a:extLst>
              </a:tr>
              <a:tr h="289560">
                <a:tc>
                  <a:txBody>
                    <a:bodyPr/>
                    <a:lstStyle/>
                    <a:p>
                      <a:r>
                        <a:rPr lang="el-GR" dirty="0"/>
                        <a:t>Πρωθυπουργός </a:t>
                      </a:r>
                    </a:p>
                  </a:txBody>
                  <a:tcPr/>
                </a:tc>
                <a:tc>
                  <a:txBody>
                    <a:bodyPr/>
                    <a:lstStyle/>
                    <a:p>
                      <a:pPr algn="ctr"/>
                      <a:endParaRPr lang="el-GR" dirty="0"/>
                    </a:p>
                  </a:txBody>
                  <a:tcPr/>
                </a:tc>
                <a:tc>
                  <a:txBody>
                    <a:bodyPr/>
                    <a:lstStyle/>
                    <a:p>
                      <a:pPr algn="ctr"/>
                      <a:r>
                        <a:rPr lang="el-GR" dirty="0"/>
                        <a:t>Χ</a:t>
                      </a: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4103630982"/>
                  </a:ext>
                </a:extLst>
              </a:tr>
              <a:tr h="504891">
                <a:tc>
                  <a:txBody>
                    <a:bodyPr/>
                    <a:lstStyle/>
                    <a:p>
                      <a:r>
                        <a:rPr lang="el-GR" dirty="0"/>
                        <a:t>Πρόεδρος Βουλής</a:t>
                      </a:r>
                    </a:p>
                  </a:txBody>
                  <a:tcPr/>
                </a:tc>
                <a:tc>
                  <a:txBody>
                    <a:bodyPr/>
                    <a:lstStyle/>
                    <a:p>
                      <a:endParaRPr lang="el-GR" dirty="0"/>
                    </a:p>
                  </a:txBody>
                  <a:tcPr/>
                </a:tc>
                <a:tc>
                  <a:txBody>
                    <a:bodyPr/>
                    <a:lstStyle/>
                    <a:p>
                      <a:pPr algn="ctr"/>
                      <a:r>
                        <a:rPr lang="el-GR" dirty="0"/>
                        <a:t>Χ</a:t>
                      </a:r>
                    </a:p>
                  </a:txBody>
                  <a:tcPr/>
                </a:tc>
                <a:tc>
                  <a:txBody>
                    <a:bodyPr/>
                    <a:lstStyle/>
                    <a:p>
                      <a:endParaRPr lang="el-GR" dirty="0"/>
                    </a:p>
                  </a:txBody>
                  <a:tcPr/>
                </a:tc>
                <a:tc>
                  <a:txBody>
                    <a:bodyPr/>
                    <a:lstStyle/>
                    <a:p>
                      <a:endParaRPr lang="el-GR" dirty="0"/>
                    </a:p>
                  </a:txBody>
                  <a:tcPr/>
                </a:tc>
                <a:tc>
                  <a:txBody>
                    <a:bodyPr/>
                    <a:lstStyle/>
                    <a:p>
                      <a:pPr algn="ctr"/>
                      <a:r>
                        <a:rPr lang="el-GR" dirty="0"/>
                        <a:t>Χ</a:t>
                      </a:r>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741094505"/>
                  </a:ext>
                </a:extLst>
              </a:tr>
              <a:tr h="504891">
                <a:tc>
                  <a:txBody>
                    <a:bodyPr/>
                    <a:lstStyle/>
                    <a:p>
                      <a:r>
                        <a:rPr lang="el-GR" dirty="0"/>
                        <a:t>Πρόεδρος Ιεράς Συνόδου</a:t>
                      </a: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281611865"/>
                  </a:ext>
                </a:extLst>
              </a:tr>
              <a:tr h="504891">
                <a:tc>
                  <a:txBody>
                    <a:bodyPr/>
                    <a:lstStyle/>
                    <a:p>
                      <a:r>
                        <a:rPr lang="el-GR" dirty="0"/>
                        <a:t>Αντιπρόεδρος Κυβέρνησης</a:t>
                      </a:r>
                    </a:p>
                  </a:txBody>
                  <a:tcPr/>
                </a:tc>
                <a:tc>
                  <a:txBody>
                    <a:bodyPr/>
                    <a:lstStyle/>
                    <a:p>
                      <a:endParaRPr lang="el-GR" dirty="0"/>
                    </a:p>
                  </a:txBody>
                  <a:tcPr/>
                </a:tc>
                <a:tc>
                  <a:txBody>
                    <a:bodyPr/>
                    <a:lstStyle/>
                    <a:p>
                      <a:pPr algn="ctr"/>
                      <a:r>
                        <a:rPr lang="el-GR" dirty="0"/>
                        <a:t>Χ</a:t>
                      </a:r>
                    </a:p>
                  </a:txBody>
                  <a:tcPr/>
                </a:tc>
                <a:tc>
                  <a:txBody>
                    <a:bodyPr/>
                    <a:lstStyle/>
                    <a:p>
                      <a:endParaRPr lang="el-GR"/>
                    </a:p>
                  </a:txBody>
                  <a:tcPr/>
                </a:tc>
                <a:tc>
                  <a:txBody>
                    <a:bodyPr/>
                    <a:lstStyle/>
                    <a:p>
                      <a:endParaRPr lang="el-GR" dirty="0"/>
                    </a:p>
                  </a:txBody>
                  <a:tcPr/>
                </a:tc>
                <a:tc>
                  <a:txBody>
                    <a:bodyPr/>
                    <a:lstStyle/>
                    <a:p>
                      <a:pPr algn="ctr"/>
                      <a:r>
                        <a:rPr lang="el-GR" dirty="0"/>
                        <a:t>Χ</a:t>
                      </a: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2117059796"/>
                  </a:ext>
                </a:extLst>
              </a:tr>
            </a:tbl>
          </a:graphicData>
        </a:graphic>
      </p:graphicFrame>
    </p:spTree>
    <p:extLst>
      <p:ext uri="{BB962C8B-B14F-4D97-AF65-F5344CB8AC3E}">
        <p14:creationId xmlns:p14="http://schemas.microsoft.com/office/powerpoint/2010/main" val="74005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5A9AE-AB0C-FE2B-17C4-033CD45B3DBB}"/>
              </a:ext>
            </a:extLst>
          </p:cNvPr>
          <p:cNvSpPr>
            <a:spLocks noGrp="1"/>
          </p:cNvSpPr>
          <p:nvPr>
            <p:ph type="title"/>
          </p:nvPr>
        </p:nvSpPr>
        <p:spPr>
          <a:xfrm>
            <a:off x="0" y="18255"/>
            <a:ext cx="12192000" cy="877095"/>
          </a:xfrm>
        </p:spPr>
        <p:txBody>
          <a:bodyPr>
            <a:normAutofit fontScale="90000"/>
          </a:bodyPr>
          <a:lstStyle/>
          <a:p>
            <a:pPr algn="ctr"/>
            <a:r>
              <a:rPr lang="el-GR" sz="4400" dirty="0"/>
              <a:t>Πίνακας Δικαιούμενων και είδος Τιμών που αποδίδονται από </a:t>
            </a:r>
            <a:r>
              <a:rPr lang="el-GR" sz="4400" dirty="0" err="1"/>
              <a:t>Παρατεταγμένα</a:t>
            </a:r>
            <a:r>
              <a:rPr lang="el-GR" sz="4400" dirty="0"/>
              <a:t> Στρατεύματα</a:t>
            </a:r>
            <a:endParaRPr lang="el-GR" dirty="0"/>
          </a:p>
        </p:txBody>
      </p:sp>
      <p:graphicFrame>
        <p:nvGraphicFramePr>
          <p:cNvPr id="4" name="Πίνακας 4">
            <a:extLst>
              <a:ext uri="{FF2B5EF4-FFF2-40B4-BE49-F238E27FC236}">
                <a16:creationId xmlns:a16="http://schemas.microsoft.com/office/drawing/2014/main" id="{AE1BF05D-96B3-7E5D-8B75-E1035AB71ABD}"/>
              </a:ext>
            </a:extLst>
          </p:cNvPr>
          <p:cNvGraphicFramePr>
            <a:graphicFrameLocks noGrp="1"/>
          </p:cNvGraphicFramePr>
          <p:nvPr>
            <p:ph idx="1"/>
            <p:extLst>
              <p:ext uri="{D42A27DB-BD31-4B8C-83A1-F6EECF244321}">
                <p14:modId xmlns:p14="http://schemas.microsoft.com/office/powerpoint/2010/main" val="2582237975"/>
              </p:ext>
            </p:extLst>
          </p:nvPr>
        </p:nvGraphicFramePr>
        <p:xfrm>
          <a:off x="-1" y="895349"/>
          <a:ext cx="12192000" cy="6709651"/>
        </p:xfrm>
        <a:graphic>
          <a:graphicData uri="http://schemas.openxmlformats.org/drawingml/2006/table">
            <a:tbl>
              <a:tblPr firstRow="1" bandRow="1">
                <a:tableStyleId>{5C22544A-7EE6-4342-B048-85BDC9FD1C3A}</a:tableStyleId>
              </a:tblPr>
              <a:tblGrid>
                <a:gridCol w="2400301">
                  <a:extLst>
                    <a:ext uri="{9D8B030D-6E8A-4147-A177-3AD203B41FA5}">
                      <a16:colId xmlns:a16="http://schemas.microsoft.com/office/drawing/2014/main" val="2811005976"/>
                    </a:ext>
                  </a:extLst>
                </a:gridCol>
                <a:gridCol w="990600">
                  <a:extLst>
                    <a:ext uri="{9D8B030D-6E8A-4147-A177-3AD203B41FA5}">
                      <a16:colId xmlns:a16="http://schemas.microsoft.com/office/drawing/2014/main" val="3209619105"/>
                    </a:ext>
                  </a:extLst>
                </a:gridCol>
                <a:gridCol w="1285875">
                  <a:extLst>
                    <a:ext uri="{9D8B030D-6E8A-4147-A177-3AD203B41FA5}">
                      <a16:colId xmlns:a16="http://schemas.microsoft.com/office/drawing/2014/main" val="3358830626"/>
                    </a:ext>
                  </a:extLst>
                </a:gridCol>
                <a:gridCol w="1238250">
                  <a:extLst>
                    <a:ext uri="{9D8B030D-6E8A-4147-A177-3AD203B41FA5}">
                      <a16:colId xmlns:a16="http://schemas.microsoft.com/office/drawing/2014/main" val="2059512685"/>
                    </a:ext>
                  </a:extLst>
                </a:gridCol>
                <a:gridCol w="1247775">
                  <a:extLst>
                    <a:ext uri="{9D8B030D-6E8A-4147-A177-3AD203B41FA5}">
                      <a16:colId xmlns:a16="http://schemas.microsoft.com/office/drawing/2014/main" val="3249965528"/>
                    </a:ext>
                  </a:extLst>
                </a:gridCol>
                <a:gridCol w="1543050">
                  <a:extLst>
                    <a:ext uri="{9D8B030D-6E8A-4147-A177-3AD203B41FA5}">
                      <a16:colId xmlns:a16="http://schemas.microsoft.com/office/drawing/2014/main" val="4159521237"/>
                    </a:ext>
                  </a:extLst>
                </a:gridCol>
                <a:gridCol w="1095375">
                  <a:extLst>
                    <a:ext uri="{9D8B030D-6E8A-4147-A177-3AD203B41FA5}">
                      <a16:colId xmlns:a16="http://schemas.microsoft.com/office/drawing/2014/main" val="868597806"/>
                    </a:ext>
                  </a:extLst>
                </a:gridCol>
                <a:gridCol w="2390774">
                  <a:extLst>
                    <a:ext uri="{9D8B030D-6E8A-4147-A177-3AD203B41FA5}">
                      <a16:colId xmlns:a16="http://schemas.microsoft.com/office/drawing/2014/main" val="1461826049"/>
                    </a:ext>
                  </a:extLst>
                </a:gridCol>
              </a:tblGrid>
              <a:tr h="594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ΔΙΚΑΙΟΥΜΕΝΟΙ</a:t>
                      </a:r>
                    </a:p>
                    <a:p>
                      <a:endParaRPr lang="el-GR" dirty="0"/>
                    </a:p>
                  </a:txBody>
                  <a:tcPr/>
                </a:tc>
                <a:tc>
                  <a:txBody>
                    <a:bodyPr/>
                    <a:lstStyle/>
                    <a:p>
                      <a:r>
                        <a:rPr lang="el-GR" dirty="0"/>
                        <a:t>Εθνικός</a:t>
                      </a:r>
                    </a:p>
                    <a:p>
                      <a:r>
                        <a:rPr lang="el-GR" dirty="0"/>
                        <a:t>Ύμνος</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Εμβατήριο Σημαίας  Ολόκληρο</a:t>
                      </a:r>
                    </a:p>
                    <a:p>
                      <a:endParaRPr lang="el-GR" dirty="0"/>
                    </a:p>
                  </a:txBody>
                  <a:tcPr/>
                </a:tc>
                <a:tc>
                  <a:txBody>
                    <a:bodyPr/>
                    <a:lstStyle/>
                    <a:p>
                      <a:r>
                        <a:rPr lang="el-GR" dirty="0"/>
                        <a:t>Εμβατήριο Σημαίας </a:t>
                      </a:r>
                    </a:p>
                    <a:p>
                      <a:r>
                        <a:rPr lang="el-GR" dirty="0"/>
                        <a:t>Δύο Μέρη</a:t>
                      </a:r>
                    </a:p>
                    <a:p>
                      <a:endParaRPr lang="el-GR" dirty="0"/>
                    </a:p>
                  </a:txBody>
                  <a:tcPr/>
                </a:tc>
                <a:tc>
                  <a:txBody>
                    <a:bodyPr/>
                    <a:lstStyle/>
                    <a:p>
                      <a:r>
                        <a:rPr lang="el-GR" dirty="0"/>
                        <a:t>Εμβατήριο Σημαίας</a:t>
                      </a:r>
                    </a:p>
                    <a:p>
                      <a:r>
                        <a:rPr lang="el-GR" dirty="0"/>
                        <a:t>1</a:t>
                      </a:r>
                      <a:r>
                        <a:rPr lang="el-GR" baseline="30000" dirty="0"/>
                        <a:t>ο</a:t>
                      </a:r>
                      <a:r>
                        <a:rPr lang="el-GR" dirty="0"/>
                        <a:t> Μέρος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Παρουσιάστε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Προσοχή</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Παρατηρήσεις </a:t>
                      </a:r>
                    </a:p>
                    <a:p>
                      <a:endParaRPr lang="el-GR" dirty="0"/>
                    </a:p>
                  </a:txBody>
                  <a:tcPr/>
                </a:tc>
                <a:extLst>
                  <a:ext uri="{0D108BD9-81ED-4DB2-BD59-A6C34878D82A}">
                    <a16:rowId xmlns:a16="http://schemas.microsoft.com/office/drawing/2014/main" val="3627683951"/>
                  </a:ext>
                </a:extLst>
              </a:tr>
              <a:tr h="594440">
                <a:tc>
                  <a:txBody>
                    <a:bodyPr/>
                    <a:lstStyle/>
                    <a:p>
                      <a:r>
                        <a:rPr lang="el-GR" dirty="0"/>
                        <a:t>Υπουργός Υφυπουργός Εθνικής Άμυνας</a:t>
                      </a:r>
                    </a:p>
                  </a:txBody>
                  <a:tcPr/>
                </a:tc>
                <a:tc>
                  <a:txBody>
                    <a:bodyPr/>
                    <a:lstStyle/>
                    <a:p>
                      <a:endParaRPr lang="el-GR"/>
                    </a:p>
                  </a:txBody>
                  <a:tcPr/>
                </a:tc>
                <a:tc>
                  <a:txBody>
                    <a:bodyPr/>
                    <a:lstStyle/>
                    <a:p>
                      <a:pPr algn="ctr"/>
                      <a:r>
                        <a:rPr lang="el-GR" dirty="0"/>
                        <a:t>Χ</a:t>
                      </a:r>
                    </a:p>
                    <a:p>
                      <a:pPr algn="ctr"/>
                      <a:endParaRPr lang="el-GR" dirty="0"/>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2052172273"/>
                  </a:ext>
                </a:extLst>
              </a:tr>
              <a:tr h="0">
                <a:tc>
                  <a:txBody>
                    <a:bodyPr/>
                    <a:lstStyle/>
                    <a:p>
                      <a:r>
                        <a:rPr lang="el-GR" dirty="0"/>
                        <a:t>Υπουργός Δημοσίας Τάξεως</a:t>
                      </a:r>
                    </a:p>
                  </a:txBody>
                  <a:tcPr/>
                </a:tc>
                <a:tc>
                  <a:txBody>
                    <a:bodyPr/>
                    <a:lstStyle/>
                    <a:p>
                      <a:endParaRPr lang="el-GR" dirty="0"/>
                    </a:p>
                  </a:txBody>
                  <a:tcPr/>
                </a:tc>
                <a:tc>
                  <a:txBody>
                    <a:bodyPr/>
                    <a:lstStyle/>
                    <a:p>
                      <a:pPr algn="ctr"/>
                      <a:r>
                        <a:rPr lang="el-GR" dirty="0"/>
                        <a:t>Χ⁴</a:t>
                      </a:r>
                    </a:p>
                  </a:txBody>
                  <a:tcPr/>
                </a:tc>
                <a:tc>
                  <a:txBody>
                    <a:bodyPr/>
                    <a:lstStyle/>
                    <a:p>
                      <a:endParaRPr lang="el-GR"/>
                    </a:p>
                  </a:txBody>
                  <a:tcPr/>
                </a:tc>
                <a:tc>
                  <a:txBody>
                    <a:bodyPr/>
                    <a:lstStyle/>
                    <a:p>
                      <a:endParaRPr lang="el-G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Χ⁴</a:t>
                      </a:r>
                    </a:p>
                    <a:p>
                      <a:pPr algn="ctr"/>
                      <a:endParaRPr lang="el-GR" dirty="0"/>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400" dirty="0"/>
                        <a:t>Χ⁴: Από τους διοικητικά υπαγόμενους σ’ αυτούς</a:t>
                      </a:r>
                    </a:p>
                    <a:p>
                      <a:endParaRPr lang="el-GR" dirty="0"/>
                    </a:p>
                  </a:txBody>
                  <a:tcPr/>
                </a:tc>
                <a:extLst>
                  <a:ext uri="{0D108BD9-81ED-4DB2-BD59-A6C34878D82A}">
                    <a16:rowId xmlns:a16="http://schemas.microsoft.com/office/drawing/2014/main" val="3331419308"/>
                  </a:ext>
                </a:extLst>
              </a:tr>
              <a:tr h="594440">
                <a:tc>
                  <a:txBody>
                    <a:bodyPr/>
                    <a:lstStyle/>
                    <a:p>
                      <a:r>
                        <a:rPr lang="el-GR" dirty="0"/>
                        <a:t>Υπουργός Εμπορικής Ναυτιλίας </a:t>
                      </a:r>
                    </a:p>
                  </a:txBody>
                  <a:tcPr/>
                </a:tc>
                <a:tc>
                  <a:txBody>
                    <a:bodyPr/>
                    <a:lstStyle/>
                    <a:p>
                      <a:endParaRPr lang="el-G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Χ⁴</a:t>
                      </a:r>
                    </a:p>
                    <a:p>
                      <a:pPr algn="ctr"/>
                      <a:endParaRPr lang="el-GR" dirty="0"/>
                    </a:p>
                  </a:txBody>
                  <a:tcPr/>
                </a:tc>
                <a:tc>
                  <a:txBody>
                    <a:bodyPr/>
                    <a:lstStyle/>
                    <a:p>
                      <a:pPr algn="ctr"/>
                      <a:endParaRPr lang="el-GR" dirty="0"/>
                    </a:p>
                  </a:txBody>
                  <a:tcPr/>
                </a:tc>
                <a:tc>
                  <a:txBody>
                    <a:bodyPr/>
                    <a:lstStyle/>
                    <a:p>
                      <a:endParaRPr lang="el-G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Χ⁴</a:t>
                      </a:r>
                    </a:p>
                    <a:p>
                      <a:pPr algn="ctr"/>
                      <a:endParaRPr lang="el-GR" dirty="0"/>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597781143"/>
                  </a:ext>
                </a:extLst>
              </a:tr>
              <a:tr h="0">
                <a:tc>
                  <a:txBody>
                    <a:bodyPr/>
                    <a:lstStyle/>
                    <a:p>
                      <a:r>
                        <a:rPr lang="el-GR" dirty="0"/>
                        <a:t>Υπουργοί Υφυπουργοί</a:t>
                      </a:r>
                    </a:p>
                  </a:txBody>
                  <a:tcPr/>
                </a:tc>
                <a:tc>
                  <a:txBody>
                    <a:bodyPr/>
                    <a:lstStyle/>
                    <a:p>
                      <a:endParaRPr lang="el-GR" dirty="0"/>
                    </a:p>
                  </a:txBody>
                  <a:tcPr/>
                </a:tc>
                <a:tc>
                  <a:txBody>
                    <a:bodyPr/>
                    <a:lstStyle/>
                    <a:p>
                      <a:endParaRPr lang="el-G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Χ₂</a:t>
                      </a:r>
                    </a:p>
                    <a:p>
                      <a:pPr algn="ctr"/>
                      <a:endParaRPr lang="el-GR" dirty="0"/>
                    </a:p>
                  </a:txBody>
                  <a:tcPr/>
                </a:tc>
                <a:tc>
                  <a:txBody>
                    <a:bodyPr/>
                    <a:lstStyle/>
                    <a:p>
                      <a:endParaRPr lang="el-G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Χ₂</a:t>
                      </a:r>
                    </a:p>
                    <a:p>
                      <a:pPr algn="ctr"/>
                      <a:endParaRPr lang="el-GR" dirty="0"/>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050" dirty="0"/>
                        <a:t>Χ₂: Εφόσον εκπροσωπούν την Ανώτατη Κυβερνητική Αρχή στην τελετή</a:t>
                      </a:r>
                    </a:p>
                    <a:p>
                      <a:endParaRPr lang="el-GR" sz="1050" dirty="0"/>
                    </a:p>
                  </a:txBody>
                  <a:tcPr/>
                </a:tc>
                <a:extLst>
                  <a:ext uri="{0D108BD9-81ED-4DB2-BD59-A6C34878D82A}">
                    <a16:rowId xmlns:a16="http://schemas.microsoft.com/office/drawing/2014/main" val="3001276296"/>
                  </a:ext>
                </a:extLst>
              </a:tr>
              <a:tr h="384811">
                <a:tc>
                  <a:txBody>
                    <a:bodyPr/>
                    <a:lstStyle/>
                    <a:p>
                      <a:r>
                        <a:rPr lang="el-GR" dirty="0"/>
                        <a:t>Αρχιεπίσκοποι </a:t>
                      </a: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3133885550"/>
                  </a:ext>
                </a:extLst>
              </a:tr>
              <a:tr h="594440">
                <a:tc>
                  <a:txBody>
                    <a:bodyPr/>
                    <a:lstStyle/>
                    <a:p>
                      <a:r>
                        <a:rPr lang="el-GR" dirty="0"/>
                        <a:t>Επίσκοποι, Γεν. Γραμματείς</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731759593"/>
                  </a:ext>
                </a:extLst>
              </a:tr>
              <a:tr h="594440">
                <a:tc>
                  <a:txBody>
                    <a:bodyPr/>
                    <a:lstStyle/>
                    <a:p>
                      <a:r>
                        <a:rPr lang="el-GR" dirty="0"/>
                        <a:t>Νομάρχες </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Χ₂</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Χ₂</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3851081681"/>
                  </a:ext>
                </a:extLst>
              </a:tr>
              <a:tr h="594440">
                <a:tc>
                  <a:txBody>
                    <a:bodyPr/>
                    <a:lstStyle/>
                    <a:p>
                      <a:r>
                        <a:rPr lang="el-GR" dirty="0"/>
                        <a:t>Αρχηγός ΓΕΕΘΑ</a:t>
                      </a: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992348323"/>
                  </a:ext>
                </a:extLst>
              </a:tr>
              <a:tr h="594440">
                <a:tc>
                  <a:txBody>
                    <a:bodyPr/>
                    <a:lstStyle/>
                    <a:p>
                      <a:r>
                        <a:rPr lang="el-GR" dirty="0"/>
                        <a:t>Αρχηγοί Κλάδων ΕΔ</a:t>
                      </a:r>
                    </a:p>
                  </a:txBody>
                  <a:tcPr/>
                </a:tc>
                <a:tc>
                  <a:txBody>
                    <a:bodyPr/>
                    <a:lstStyle/>
                    <a:p>
                      <a:endParaRPr lang="el-G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pPr algn="ctr"/>
                      <a:r>
                        <a:rPr lang="el-GR" dirty="0"/>
                        <a:t>Χ</a:t>
                      </a: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3576018846"/>
                  </a:ext>
                </a:extLst>
              </a:tr>
            </a:tbl>
          </a:graphicData>
        </a:graphic>
      </p:graphicFrame>
    </p:spTree>
    <p:extLst>
      <p:ext uri="{BB962C8B-B14F-4D97-AF65-F5344CB8AC3E}">
        <p14:creationId xmlns:p14="http://schemas.microsoft.com/office/powerpoint/2010/main" val="144613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3DA477-31AE-3246-100B-1305E27F5423}"/>
              </a:ext>
            </a:extLst>
          </p:cNvPr>
          <p:cNvSpPr>
            <a:spLocks noGrp="1"/>
          </p:cNvSpPr>
          <p:nvPr>
            <p:ph type="title"/>
          </p:nvPr>
        </p:nvSpPr>
        <p:spPr>
          <a:xfrm>
            <a:off x="0" y="18255"/>
            <a:ext cx="12192000" cy="896145"/>
          </a:xfrm>
        </p:spPr>
        <p:txBody>
          <a:bodyPr>
            <a:normAutofit fontScale="90000"/>
          </a:bodyPr>
          <a:lstStyle/>
          <a:p>
            <a:pPr algn="ctr"/>
            <a:r>
              <a:rPr lang="el-GR" sz="3600" dirty="0"/>
              <a:t>Πίνακας Δικαιούμενων και είδος Τιμών που αποδίδονται από </a:t>
            </a:r>
            <a:r>
              <a:rPr lang="el-GR" sz="3600" dirty="0" err="1"/>
              <a:t>Παρατεταγμένα</a:t>
            </a:r>
            <a:r>
              <a:rPr lang="el-GR" sz="3600" dirty="0"/>
              <a:t> Στρατεύματα</a:t>
            </a:r>
          </a:p>
        </p:txBody>
      </p:sp>
      <p:graphicFrame>
        <p:nvGraphicFramePr>
          <p:cNvPr id="4" name="Πίνακας 4">
            <a:extLst>
              <a:ext uri="{FF2B5EF4-FFF2-40B4-BE49-F238E27FC236}">
                <a16:creationId xmlns:a16="http://schemas.microsoft.com/office/drawing/2014/main" id="{21B83461-AB0B-BEEB-5EBA-2CB2E25C9922}"/>
              </a:ext>
            </a:extLst>
          </p:cNvPr>
          <p:cNvGraphicFramePr>
            <a:graphicFrameLocks noGrp="1"/>
          </p:cNvGraphicFramePr>
          <p:nvPr>
            <p:ph idx="1"/>
            <p:extLst>
              <p:ext uri="{D42A27DB-BD31-4B8C-83A1-F6EECF244321}">
                <p14:modId xmlns:p14="http://schemas.microsoft.com/office/powerpoint/2010/main" val="2578970576"/>
              </p:ext>
            </p:extLst>
          </p:nvPr>
        </p:nvGraphicFramePr>
        <p:xfrm>
          <a:off x="0" y="828675"/>
          <a:ext cx="12192000" cy="668410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374545253"/>
                    </a:ext>
                  </a:extLst>
                </a:gridCol>
                <a:gridCol w="1019175">
                  <a:extLst>
                    <a:ext uri="{9D8B030D-6E8A-4147-A177-3AD203B41FA5}">
                      <a16:colId xmlns:a16="http://schemas.microsoft.com/office/drawing/2014/main" val="3781675440"/>
                    </a:ext>
                  </a:extLst>
                </a:gridCol>
                <a:gridCol w="1276350">
                  <a:extLst>
                    <a:ext uri="{9D8B030D-6E8A-4147-A177-3AD203B41FA5}">
                      <a16:colId xmlns:a16="http://schemas.microsoft.com/office/drawing/2014/main" val="2853870636"/>
                    </a:ext>
                  </a:extLst>
                </a:gridCol>
                <a:gridCol w="1285875">
                  <a:extLst>
                    <a:ext uri="{9D8B030D-6E8A-4147-A177-3AD203B41FA5}">
                      <a16:colId xmlns:a16="http://schemas.microsoft.com/office/drawing/2014/main" val="1171827519"/>
                    </a:ext>
                  </a:extLst>
                </a:gridCol>
                <a:gridCol w="1209675">
                  <a:extLst>
                    <a:ext uri="{9D8B030D-6E8A-4147-A177-3AD203B41FA5}">
                      <a16:colId xmlns:a16="http://schemas.microsoft.com/office/drawing/2014/main" val="541447166"/>
                    </a:ext>
                  </a:extLst>
                </a:gridCol>
                <a:gridCol w="1504950">
                  <a:extLst>
                    <a:ext uri="{9D8B030D-6E8A-4147-A177-3AD203B41FA5}">
                      <a16:colId xmlns:a16="http://schemas.microsoft.com/office/drawing/2014/main" val="3031038498"/>
                    </a:ext>
                  </a:extLst>
                </a:gridCol>
                <a:gridCol w="1066800">
                  <a:extLst>
                    <a:ext uri="{9D8B030D-6E8A-4147-A177-3AD203B41FA5}">
                      <a16:colId xmlns:a16="http://schemas.microsoft.com/office/drawing/2014/main" val="769821095"/>
                    </a:ext>
                  </a:extLst>
                </a:gridCol>
                <a:gridCol w="1857375">
                  <a:extLst>
                    <a:ext uri="{9D8B030D-6E8A-4147-A177-3AD203B41FA5}">
                      <a16:colId xmlns:a16="http://schemas.microsoft.com/office/drawing/2014/main" val="2731116048"/>
                    </a:ext>
                  </a:extLst>
                </a:gridCol>
              </a:tblGrid>
              <a:tr h="8613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ΔΙΚΑΙΟΥΜΕΝΟΙ</a:t>
                      </a:r>
                    </a:p>
                    <a:p>
                      <a:endParaRPr lang="el-GR" dirty="0"/>
                    </a:p>
                    <a:p>
                      <a:endParaRPr lang="el-GR" dirty="0"/>
                    </a:p>
                  </a:txBody>
                  <a:tcPr/>
                </a:tc>
                <a:tc>
                  <a:txBody>
                    <a:bodyPr/>
                    <a:lstStyle/>
                    <a:p>
                      <a:r>
                        <a:rPr lang="el-GR" dirty="0"/>
                        <a:t>Εθνικός</a:t>
                      </a:r>
                    </a:p>
                    <a:p>
                      <a:r>
                        <a:rPr lang="el-GR" dirty="0"/>
                        <a:t>Ύμνος</a:t>
                      </a:r>
                    </a:p>
                    <a:p>
                      <a:endParaRPr lang="el-GR" dirty="0"/>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Εμβατήριο Σημαίας  Ολόκληρο</a:t>
                      </a:r>
                    </a:p>
                    <a:p>
                      <a:endParaRPr lang="el-GR" dirty="0"/>
                    </a:p>
                    <a:p>
                      <a:endParaRPr lang="el-GR" dirty="0"/>
                    </a:p>
                  </a:txBody>
                  <a:tcPr/>
                </a:tc>
                <a:tc>
                  <a:txBody>
                    <a:bodyPr/>
                    <a:lstStyle/>
                    <a:p>
                      <a:r>
                        <a:rPr lang="el-GR" dirty="0"/>
                        <a:t>Εμβατήριο Σημαίας </a:t>
                      </a:r>
                    </a:p>
                    <a:p>
                      <a:r>
                        <a:rPr lang="el-GR" dirty="0"/>
                        <a:t>Δύο Μέρη</a:t>
                      </a:r>
                    </a:p>
                    <a:p>
                      <a:endParaRPr lang="el-GR" dirty="0"/>
                    </a:p>
                  </a:txBody>
                  <a:tcPr/>
                </a:tc>
                <a:tc>
                  <a:txBody>
                    <a:bodyPr/>
                    <a:lstStyle/>
                    <a:p>
                      <a:r>
                        <a:rPr lang="el-GR" dirty="0"/>
                        <a:t>Εμβατήριο Σημαίας</a:t>
                      </a:r>
                    </a:p>
                    <a:p>
                      <a:r>
                        <a:rPr lang="el-GR" dirty="0"/>
                        <a:t>1</a:t>
                      </a:r>
                      <a:r>
                        <a:rPr lang="el-GR" baseline="30000" dirty="0"/>
                        <a:t>ο</a:t>
                      </a:r>
                      <a:r>
                        <a:rPr lang="el-GR" dirty="0"/>
                        <a:t> Μέρος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Παρουσιάστε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Προσοχή</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Παρατηρήσεις </a:t>
                      </a:r>
                    </a:p>
                    <a:p>
                      <a:endParaRPr lang="el-GR" dirty="0"/>
                    </a:p>
                  </a:txBody>
                  <a:tcPr/>
                </a:tc>
                <a:extLst>
                  <a:ext uri="{0D108BD9-81ED-4DB2-BD59-A6C34878D82A}">
                    <a16:rowId xmlns:a16="http://schemas.microsoft.com/office/drawing/2014/main" val="3687052462"/>
                  </a:ext>
                </a:extLst>
              </a:tr>
              <a:tr h="861332">
                <a:tc>
                  <a:txBody>
                    <a:bodyPr/>
                    <a:lstStyle/>
                    <a:p>
                      <a:r>
                        <a:rPr lang="el-GR" dirty="0"/>
                        <a:t>Αρχηγοί Ελληνικής Αστυνομίας, Λιμενικού και Πυροσβεστικού Σώματος</a:t>
                      </a:r>
                    </a:p>
                  </a:txBody>
                  <a:tcPr/>
                </a:tc>
                <a:tc>
                  <a:txBody>
                    <a:bodyPr/>
                    <a:lstStyle/>
                    <a:p>
                      <a:endParaRPr lang="el-GR"/>
                    </a:p>
                  </a:txBody>
                  <a:tcPr/>
                </a:tc>
                <a:tc>
                  <a:txBody>
                    <a:bodyPr/>
                    <a:lstStyle/>
                    <a:p>
                      <a:endParaRPr lang="el-G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Χ⁴</a:t>
                      </a:r>
                    </a:p>
                    <a:p>
                      <a:pPr algn="ctr"/>
                      <a:endParaRPr lang="el-GR" dirty="0"/>
                    </a:p>
                  </a:txBody>
                  <a:tcPr/>
                </a:tc>
                <a:tc>
                  <a:txBody>
                    <a:bodyPr/>
                    <a:lstStyle/>
                    <a:p>
                      <a:endParaRPr lang="el-G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Χ⁴</a:t>
                      </a:r>
                    </a:p>
                    <a:p>
                      <a:pPr algn="ctr"/>
                      <a:endParaRPr lang="el-GR" dirty="0"/>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Χ⁴: Από τους διοικητικά υπαγόμενους σ’ αυτούς</a:t>
                      </a:r>
                    </a:p>
                  </a:txBody>
                  <a:tcPr/>
                </a:tc>
                <a:extLst>
                  <a:ext uri="{0D108BD9-81ED-4DB2-BD59-A6C34878D82A}">
                    <a16:rowId xmlns:a16="http://schemas.microsoft.com/office/drawing/2014/main" val="560284293"/>
                  </a:ext>
                </a:extLst>
              </a:tr>
              <a:tr h="861332">
                <a:tc>
                  <a:txBody>
                    <a:bodyPr/>
                    <a:lstStyle/>
                    <a:p>
                      <a:r>
                        <a:rPr lang="el-GR" dirty="0"/>
                        <a:t>Αντιστράτηγοι και όσοι </a:t>
                      </a:r>
                      <a:r>
                        <a:rPr lang="el-GR" dirty="0" err="1"/>
                        <a:t>εξομοιούνται</a:t>
                      </a:r>
                      <a:r>
                        <a:rPr lang="el-GR" dirty="0"/>
                        <a:t> μ’ αυτούς</a:t>
                      </a:r>
                    </a:p>
                  </a:txBody>
                  <a:tcPr/>
                </a:tc>
                <a:tc>
                  <a:txBody>
                    <a:bodyPr/>
                    <a:lstStyle/>
                    <a:p>
                      <a:endParaRPr lang="el-GR"/>
                    </a:p>
                  </a:txBody>
                  <a:tcPr/>
                </a:tc>
                <a:tc>
                  <a:txBody>
                    <a:bodyPr/>
                    <a:lstStyle/>
                    <a:p>
                      <a:endParaRPr lang="el-G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352180472"/>
                  </a:ext>
                </a:extLst>
              </a:tr>
              <a:tr h="861332">
                <a:tc>
                  <a:txBody>
                    <a:bodyPr/>
                    <a:lstStyle/>
                    <a:p>
                      <a:r>
                        <a:rPr lang="el-GR" dirty="0"/>
                        <a:t>Υποστράτηγοι, Ταξίαρχοι και όσοι </a:t>
                      </a:r>
                      <a:r>
                        <a:rPr lang="el-GR" dirty="0" err="1"/>
                        <a:t>εξομοιούνται</a:t>
                      </a:r>
                      <a:r>
                        <a:rPr lang="el-GR" dirty="0"/>
                        <a:t> μ’ αυτούς</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pPr algn="ctr"/>
                      <a:endParaRPr lang="el-GR" dirty="0"/>
                    </a:p>
                    <a:p>
                      <a:pPr algn="ctr"/>
                      <a:r>
                        <a:rPr lang="el-GR" dirty="0"/>
                        <a:t>Χ</a:t>
                      </a: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219131283"/>
                  </a:ext>
                </a:extLst>
              </a:tr>
              <a:tr h="861332">
                <a:tc>
                  <a:txBody>
                    <a:bodyPr/>
                    <a:lstStyle/>
                    <a:p>
                      <a:r>
                        <a:rPr lang="el-GR" dirty="0"/>
                        <a:t>ΑΔΦ και Διοικητές Μονάδων, Συγκροτημάτων (</a:t>
                      </a:r>
                      <a:r>
                        <a:rPr lang="el-GR" i="1" dirty="0"/>
                        <a:t>Ανώτεροι</a:t>
                      </a:r>
                      <a:r>
                        <a:rPr lang="el-GR" dirty="0"/>
                        <a:t>)</a:t>
                      </a:r>
                    </a:p>
                  </a:txBody>
                  <a:tcPr/>
                </a:tc>
                <a:tc>
                  <a:txBody>
                    <a:bodyPr/>
                    <a:lstStyle/>
                    <a:p>
                      <a:endParaRPr lang="el-GR" dirty="0"/>
                    </a:p>
                  </a:txBody>
                  <a:tcPr/>
                </a:tc>
                <a:tc>
                  <a:txBody>
                    <a:bodyPr/>
                    <a:lstStyle/>
                    <a:p>
                      <a:endParaRPr lang="el-GR"/>
                    </a:p>
                  </a:txBody>
                  <a:tcPr/>
                </a:tc>
                <a:tc>
                  <a:txBody>
                    <a:bodyPr/>
                    <a:lstStyle/>
                    <a:p>
                      <a:endParaRPr lang="el-GR" dirty="0"/>
                    </a:p>
                  </a:txBody>
                  <a:tcPr/>
                </a:tc>
                <a:tc>
                  <a:txBody>
                    <a:bodyPr/>
                    <a:lstStyle/>
                    <a:p>
                      <a:endParaRPr lang="el-GR"/>
                    </a:p>
                  </a:txBody>
                  <a:tcPr/>
                </a:tc>
                <a:tc>
                  <a:txBody>
                    <a:bodyPr/>
                    <a:lstStyle/>
                    <a:p>
                      <a:pPr algn="ctr"/>
                      <a:endParaRPr lang="el-GR" dirty="0"/>
                    </a:p>
                    <a:p>
                      <a:pPr algn="ctr"/>
                      <a:r>
                        <a:rPr lang="el-GR" dirty="0"/>
                        <a:t>Χ</a:t>
                      </a: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47340702"/>
                  </a:ext>
                </a:extLst>
              </a:tr>
              <a:tr h="861332">
                <a:tc>
                  <a:txBody>
                    <a:bodyPr/>
                    <a:lstStyle/>
                    <a:p>
                      <a:r>
                        <a:rPr lang="el-GR" dirty="0"/>
                        <a:t>Διοικητές Μονάδων (</a:t>
                      </a:r>
                      <a:r>
                        <a:rPr lang="el-GR" i="1" dirty="0"/>
                        <a:t>Κατώτεροι</a:t>
                      </a:r>
                      <a:r>
                        <a:rPr lang="el-GR" dirty="0"/>
                        <a:t>)</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pPr algn="ctr"/>
                      <a:endParaRPr lang="el-GR" dirty="0"/>
                    </a:p>
                    <a:p>
                      <a:pPr algn="ctr"/>
                      <a:r>
                        <a:rPr lang="el-GR" dirty="0"/>
                        <a:t>Χ</a:t>
                      </a:r>
                    </a:p>
                  </a:txBody>
                  <a:tcPr/>
                </a:tc>
                <a:tc>
                  <a:txBody>
                    <a:bodyPr/>
                    <a:lstStyle/>
                    <a:p>
                      <a:endParaRPr lang="el-GR" dirty="0"/>
                    </a:p>
                  </a:txBody>
                  <a:tcPr/>
                </a:tc>
                <a:extLst>
                  <a:ext uri="{0D108BD9-81ED-4DB2-BD59-A6C34878D82A}">
                    <a16:rowId xmlns:a16="http://schemas.microsoft.com/office/drawing/2014/main" val="165883441"/>
                  </a:ext>
                </a:extLst>
              </a:tr>
              <a:tr h="861332">
                <a:tc>
                  <a:txBody>
                    <a:bodyPr/>
                    <a:lstStyle/>
                    <a:p>
                      <a:r>
                        <a:rPr lang="el-GR" dirty="0"/>
                        <a:t>Δήμαρχοι, Πρόεδροι Κοινοτήτων</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pPr algn="ctr"/>
                      <a:endParaRPr lang="el-GR" dirty="0"/>
                    </a:p>
                    <a:p>
                      <a:pPr algn="ctr"/>
                      <a:r>
                        <a:rPr lang="el-GR" dirty="0"/>
                        <a:t>Χ₃</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dirty="0"/>
                        <a:t>Χ₃: Όταν η τελετή γίνεται στην έδρα τους</a:t>
                      </a:r>
                    </a:p>
                  </a:txBody>
                  <a:tcPr/>
                </a:tc>
                <a:extLst>
                  <a:ext uri="{0D108BD9-81ED-4DB2-BD59-A6C34878D82A}">
                    <a16:rowId xmlns:a16="http://schemas.microsoft.com/office/drawing/2014/main" val="3393124193"/>
                  </a:ext>
                </a:extLst>
              </a:tr>
            </a:tbl>
          </a:graphicData>
        </a:graphic>
      </p:graphicFrame>
    </p:spTree>
    <p:extLst>
      <p:ext uri="{BB962C8B-B14F-4D97-AF65-F5344CB8AC3E}">
        <p14:creationId xmlns:p14="http://schemas.microsoft.com/office/powerpoint/2010/main" val="1851830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D8E2EA-CEBD-F633-1AC8-E2B7F2F988A6}"/>
              </a:ext>
            </a:extLst>
          </p:cNvPr>
          <p:cNvSpPr>
            <a:spLocks noGrp="1"/>
          </p:cNvSpPr>
          <p:nvPr>
            <p:ph type="title"/>
          </p:nvPr>
        </p:nvSpPr>
        <p:spPr>
          <a:xfrm>
            <a:off x="0" y="0"/>
            <a:ext cx="12192000" cy="1190625"/>
          </a:xfrm>
        </p:spPr>
        <p:txBody>
          <a:bodyPr>
            <a:normAutofit fontScale="90000"/>
          </a:bodyPr>
          <a:lstStyle/>
          <a:p>
            <a:pPr algn="ctr"/>
            <a:r>
              <a:rPr lang="el-GR" sz="4400" dirty="0"/>
              <a:t>Περί ιδρύσεως, οργανώσεως λειτουργίας Γραφείου Εκκλησιαστικής Τάξεως και Εθιμοτυπίας</a:t>
            </a:r>
            <a:endParaRPr lang="el-GR" dirty="0"/>
          </a:p>
        </p:txBody>
      </p:sp>
      <p:sp>
        <p:nvSpPr>
          <p:cNvPr id="3" name="Θέση περιεχομένου 2">
            <a:extLst>
              <a:ext uri="{FF2B5EF4-FFF2-40B4-BE49-F238E27FC236}">
                <a16:creationId xmlns:a16="http://schemas.microsoft.com/office/drawing/2014/main" id="{F712C90B-C7A8-F796-7583-4788F91408A1}"/>
              </a:ext>
            </a:extLst>
          </p:cNvPr>
          <p:cNvSpPr>
            <a:spLocks noGrp="1"/>
          </p:cNvSpPr>
          <p:nvPr>
            <p:ph idx="1"/>
          </p:nvPr>
        </p:nvSpPr>
        <p:spPr>
          <a:xfrm>
            <a:off x="0" y="1266824"/>
            <a:ext cx="12192000" cy="5591176"/>
          </a:xfrm>
        </p:spPr>
        <p:txBody>
          <a:bodyPr>
            <a:normAutofit fontScale="92500" lnSpcReduction="10000"/>
          </a:bodyPr>
          <a:lstStyle/>
          <a:p>
            <a:pPr marL="0" indent="0">
              <a:buNone/>
            </a:pPr>
            <a:r>
              <a:rPr lang="en-GB" dirty="0"/>
              <a:t> </a:t>
            </a:r>
            <a:r>
              <a:rPr lang="el-GR" b="1" dirty="0"/>
              <a:t>Κανονισμός υπ’ </a:t>
            </a:r>
            <a:r>
              <a:rPr lang="el-GR" b="1" dirty="0" err="1"/>
              <a:t>αρ</a:t>
            </a:r>
            <a:r>
              <a:rPr lang="el-GR" b="1" dirty="0"/>
              <a:t>. 115/1999 (ΦΕΚ 23, τ. Α΄, 11-2-1999) π</a:t>
            </a:r>
            <a:r>
              <a:rPr lang="el-GR" sz="2800" b="1" dirty="0"/>
              <a:t>ερί ιδρύσεως, οργανώσεως λειτουργίας Γραφείου Εκκλησιαστικής Τάξεως και Εθιμοτυπίας παρά τη Ιερά </a:t>
            </a:r>
            <a:r>
              <a:rPr lang="el-GR" sz="2800" b="1" dirty="0" err="1"/>
              <a:t>Συνόδω</a:t>
            </a:r>
            <a:r>
              <a:rPr lang="el-GR" sz="2800" b="1" dirty="0"/>
              <a:t> της </a:t>
            </a:r>
            <a:r>
              <a:rPr lang="el-GR" sz="2800" b="1" dirty="0" err="1"/>
              <a:t>ΕτΕ</a:t>
            </a:r>
            <a:r>
              <a:rPr lang="el-GR" sz="2800" b="1" dirty="0"/>
              <a:t> (11 άρθρα)</a:t>
            </a:r>
          </a:p>
          <a:p>
            <a:pPr marL="0" indent="0">
              <a:buNone/>
            </a:pPr>
            <a:r>
              <a:rPr lang="el-GR" dirty="0"/>
              <a:t>Άρθρο 1</a:t>
            </a:r>
          </a:p>
          <a:p>
            <a:pPr marL="0" indent="0">
              <a:buNone/>
            </a:pPr>
            <a:r>
              <a:rPr lang="el-GR" dirty="0" err="1"/>
              <a:t>Σύστασις</a:t>
            </a:r>
            <a:r>
              <a:rPr lang="el-GR" dirty="0"/>
              <a:t> και σκοπός του Γραφείου Εκκλησιαστικής Τάξεως και Εθιμοτυπίας</a:t>
            </a:r>
          </a:p>
          <a:p>
            <a:pPr marL="514350" indent="-514350">
              <a:buAutoNum type="arabicParenR"/>
            </a:pPr>
            <a:r>
              <a:rPr lang="el-GR" dirty="0"/>
              <a:t>Η μελέτη και διεκπεραίωση θεμάτων της αρμοδιότητάς του, σύμφωνα με όσα ορίζονται από τον παρόντα Κανονισμό.</a:t>
            </a:r>
          </a:p>
          <a:p>
            <a:pPr marL="514350" indent="-514350">
              <a:buAutoNum type="arabicParenR"/>
            </a:pPr>
            <a:r>
              <a:rPr lang="el-GR" dirty="0"/>
              <a:t>Η υποβοήθηση του έργου του Προκαθήμενου της Εκκλησίας της Ελλάδος, της Ιεράς Συνόδου, της Ιεράς Αρχιεπισκοπής Αθηνών, των Ιερών Μητροπόλεων, Ενοριών, Μονών, </a:t>
            </a:r>
            <a:r>
              <a:rPr lang="el-GR" dirty="0" err="1"/>
              <a:t>κλπ</a:t>
            </a:r>
            <a:r>
              <a:rPr lang="el-GR" dirty="0"/>
              <a:t> σε θέματα εκκλησιαστικής τάξεως και εθιμοτυπίας.</a:t>
            </a:r>
          </a:p>
          <a:p>
            <a:pPr marL="514350" indent="-514350">
              <a:buAutoNum type="arabicParenR"/>
            </a:pPr>
            <a:r>
              <a:rPr lang="el-GR" dirty="0"/>
              <a:t>Το εν λόγω Γραφείο υπάγεται στη Συνοδική Επιτροπή επί της </a:t>
            </a:r>
            <a:r>
              <a:rPr lang="el-GR" dirty="0" err="1"/>
              <a:t>Αρχιγραμματείας</a:t>
            </a:r>
            <a:r>
              <a:rPr lang="el-GR" dirty="0"/>
              <a:t> της Ιεράς Συνόδου της Εκκλησίας της Ελλάδος</a:t>
            </a:r>
          </a:p>
          <a:p>
            <a:pPr marL="0" indent="0">
              <a:buNone/>
            </a:pPr>
            <a:r>
              <a:rPr lang="el-GR" dirty="0"/>
              <a:t>Άρθρο 2</a:t>
            </a:r>
          </a:p>
          <a:p>
            <a:pPr marL="0" indent="0">
              <a:buNone/>
            </a:pPr>
            <a:r>
              <a:rPr lang="el-GR" dirty="0"/>
              <a:t>Η έννοια του όρου «</a:t>
            </a:r>
            <a:r>
              <a:rPr lang="el-GR" dirty="0" err="1"/>
              <a:t>Εκκλησιατική</a:t>
            </a:r>
            <a:r>
              <a:rPr lang="el-GR" dirty="0"/>
              <a:t> </a:t>
            </a:r>
            <a:r>
              <a:rPr lang="el-GR" dirty="0" err="1"/>
              <a:t>Τάξις</a:t>
            </a:r>
            <a:r>
              <a:rPr lang="el-GR" dirty="0"/>
              <a:t> και Εθιμοτυπία» (Βλ. 1</a:t>
            </a:r>
            <a:r>
              <a:rPr lang="el-GR" baseline="30000" dirty="0"/>
              <a:t>η</a:t>
            </a:r>
            <a:r>
              <a:rPr lang="el-GR" dirty="0"/>
              <a:t> Ενότητα Μαθημάτων)</a:t>
            </a:r>
          </a:p>
        </p:txBody>
      </p:sp>
    </p:spTree>
    <p:extLst>
      <p:ext uri="{BB962C8B-B14F-4D97-AF65-F5344CB8AC3E}">
        <p14:creationId xmlns:p14="http://schemas.microsoft.com/office/powerpoint/2010/main" val="39119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04A70-6E1F-DEE7-2712-126FDFC50559}"/>
              </a:ext>
            </a:extLst>
          </p:cNvPr>
          <p:cNvSpPr>
            <a:spLocks noGrp="1"/>
          </p:cNvSpPr>
          <p:nvPr>
            <p:ph type="title"/>
          </p:nvPr>
        </p:nvSpPr>
        <p:spPr>
          <a:xfrm>
            <a:off x="0" y="18255"/>
            <a:ext cx="12192000" cy="819945"/>
          </a:xfrm>
        </p:spPr>
        <p:txBody>
          <a:bodyPr>
            <a:normAutofit fontScale="90000"/>
          </a:bodyPr>
          <a:lstStyle/>
          <a:p>
            <a:pPr algn="ctr"/>
            <a:r>
              <a:rPr lang="el-GR" sz="4400" dirty="0"/>
              <a:t>Περί ιδρύσεως, οργανώσεως λειτουργίας Γραφείου Εκκλησιαστικής Τάξεως και Εθιμοτυπίας</a:t>
            </a:r>
            <a:endParaRPr lang="el-GR" dirty="0"/>
          </a:p>
        </p:txBody>
      </p:sp>
      <p:sp>
        <p:nvSpPr>
          <p:cNvPr id="3" name="Θέση περιεχομένου 2">
            <a:extLst>
              <a:ext uri="{FF2B5EF4-FFF2-40B4-BE49-F238E27FC236}">
                <a16:creationId xmlns:a16="http://schemas.microsoft.com/office/drawing/2014/main" id="{96D4AD74-6909-CEE5-76FB-5910A534251F}"/>
              </a:ext>
            </a:extLst>
          </p:cNvPr>
          <p:cNvSpPr>
            <a:spLocks noGrp="1"/>
          </p:cNvSpPr>
          <p:nvPr>
            <p:ph idx="1"/>
          </p:nvPr>
        </p:nvSpPr>
        <p:spPr>
          <a:xfrm>
            <a:off x="0" y="856455"/>
            <a:ext cx="12192000" cy="6001545"/>
          </a:xfrm>
        </p:spPr>
        <p:txBody>
          <a:bodyPr>
            <a:normAutofit fontScale="85000" lnSpcReduction="20000"/>
          </a:bodyPr>
          <a:lstStyle/>
          <a:p>
            <a:pPr marL="0" indent="0">
              <a:buNone/>
            </a:pPr>
            <a:r>
              <a:rPr lang="el-GR" b="1" dirty="0"/>
              <a:t>Περιεχόμενα Κανονισμού</a:t>
            </a:r>
          </a:p>
          <a:p>
            <a:pPr marL="0" indent="0">
              <a:buNone/>
            </a:pPr>
            <a:r>
              <a:rPr lang="el-GR" dirty="0"/>
              <a:t>Άρθρο 3: Ποιοι υπηρετούν στο Γραφείο ΕΤ &amp; ΕΕ.</a:t>
            </a:r>
          </a:p>
          <a:p>
            <a:pPr marL="0" indent="0">
              <a:buNone/>
            </a:pPr>
            <a:r>
              <a:rPr lang="el-GR" dirty="0"/>
              <a:t>Άρθρο 4: Η σχέση του Γραφείου προς τις άλλες Ορθόδοξες Εκκλησίες καθώς και προς τους Ετεροδόξους και τους </a:t>
            </a:r>
            <a:r>
              <a:rPr lang="el-GR" dirty="0" err="1"/>
              <a:t>Ετεροθρήσκους</a:t>
            </a:r>
            <a:r>
              <a:rPr lang="el-GR" dirty="0"/>
              <a:t>.</a:t>
            </a:r>
          </a:p>
          <a:p>
            <a:pPr marL="0" indent="0">
              <a:buNone/>
            </a:pPr>
            <a:r>
              <a:rPr lang="el-GR" dirty="0"/>
              <a:t>(Προβάδισμα Ορθόδοξων </a:t>
            </a:r>
            <a:r>
              <a:rPr lang="el-GR" dirty="0" err="1"/>
              <a:t>Αυτοκεφάλων</a:t>
            </a:r>
            <a:r>
              <a:rPr lang="el-GR" dirty="0"/>
              <a:t> Εκκλησιών)</a:t>
            </a:r>
          </a:p>
          <a:p>
            <a:pPr marL="0" indent="0">
              <a:buNone/>
            </a:pPr>
            <a:r>
              <a:rPr lang="el-GR" dirty="0"/>
              <a:t>(Προβάδισμα των Προκαθημένων τους)</a:t>
            </a:r>
          </a:p>
          <a:p>
            <a:pPr marL="0" indent="0">
              <a:buNone/>
            </a:pPr>
            <a:r>
              <a:rPr lang="el-GR" dirty="0"/>
              <a:t>(Προβάδισμα των επισήμων εκπροσώπων τους </a:t>
            </a:r>
            <a:r>
              <a:rPr lang="el-GR" dirty="0" err="1"/>
              <a:t>κλπ</a:t>
            </a:r>
            <a:r>
              <a:rPr lang="el-GR" dirty="0"/>
              <a:t>)</a:t>
            </a:r>
          </a:p>
          <a:p>
            <a:pPr marL="0" indent="0">
              <a:buNone/>
            </a:pPr>
            <a:r>
              <a:rPr lang="el-GR" dirty="0"/>
              <a:t>Άρθρο 5: Η σχέση του Γραφείου με τις αντίστοιχες Κρατικές, Δημόσιες, Διπλωματικές και Ιδιωτικές Υπηρεσίες.</a:t>
            </a:r>
          </a:p>
          <a:p>
            <a:pPr marL="0" indent="0">
              <a:buNone/>
            </a:pPr>
            <a:r>
              <a:rPr lang="el-GR" dirty="0"/>
              <a:t>Άρθρο 6: Η σχέση του Γραφείου με τις υπόλοιπες εκκλησιαστικές υπηρεσίες.</a:t>
            </a:r>
          </a:p>
          <a:p>
            <a:pPr marL="0" indent="0">
              <a:buNone/>
            </a:pPr>
            <a:r>
              <a:rPr lang="el-GR" dirty="0"/>
              <a:t>Άρθρο 7: Πρόβλεψη και προετοιμασία θεμάτων εκκλησιαστικής Τάξεως και Εθιμοτυπίας.</a:t>
            </a:r>
          </a:p>
          <a:p>
            <a:pPr marL="0" indent="0">
              <a:buNone/>
            </a:pPr>
            <a:r>
              <a:rPr lang="el-GR" dirty="0"/>
              <a:t>Άρθρο 8: Επίλυση ειδικών θεμάτων</a:t>
            </a:r>
          </a:p>
          <a:p>
            <a:pPr marL="0" indent="0">
              <a:buNone/>
            </a:pPr>
            <a:r>
              <a:rPr lang="el-GR" dirty="0"/>
              <a:t>Άρθρο 9: Κατάργηση προηγούμενων Κανονισμών</a:t>
            </a:r>
          </a:p>
          <a:p>
            <a:pPr marL="0" indent="0">
              <a:buNone/>
            </a:pPr>
            <a:r>
              <a:rPr lang="el-GR" dirty="0"/>
              <a:t>Άρθρο 10: Έναρξη της ισχύος του παρόντος (από τη δημοσίευσή του στο ΦΕΚ και στο περιοδικό Εκκλησία)</a:t>
            </a:r>
          </a:p>
          <a:p>
            <a:pPr marL="0" indent="0">
              <a:buNone/>
            </a:pPr>
            <a:r>
              <a:rPr lang="el-GR" dirty="0"/>
              <a:t>Άρθρο 11: Κάλυψη δαπάνης, η οποία επιβαρύνει τον προϋπολογισμό του Νομικού Προσώπου της Ιεράς Συνόδου της </a:t>
            </a:r>
            <a:r>
              <a:rPr lang="el-GR" dirty="0" err="1"/>
              <a:t>ΕτΕ</a:t>
            </a:r>
            <a:r>
              <a:rPr lang="el-GR" dirty="0"/>
              <a:t>, το ύψος της οποίας δεν δύναται να προσδιοριστεί. </a:t>
            </a:r>
          </a:p>
        </p:txBody>
      </p:sp>
    </p:spTree>
    <p:extLst>
      <p:ext uri="{BB962C8B-B14F-4D97-AF65-F5344CB8AC3E}">
        <p14:creationId xmlns:p14="http://schemas.microsoft.com/office/powerpoint/2010/main" val="73145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55F5A8-8D8B-C514-3106-95C222068A8A}"/>
              </a:ext>
            </a:extLst>
          </p:cNvPr>
          <p:cNvSpPr>
            <a:spLocks noGrp="1"/>
          </p:cNvSpPr>
          <p:nvPr>
            <p:ph type="title"/>
          </p:nvPr>
        </p:nvSpPr>
        <p:spPr>
          <a:xfrm>
            <a:off x="0" y="18256"/>
            <a:ext cx="10515600" cy="372269"/>
          </a:xfrm>
        </p:spPr>
        <p:txBody>
          <a:bodyPr>
            <a:noAutofit/>
          </a:bodyPr>
          <a:lstStyle/>
          <a:p>
            <a:pPr algn="ctr"/>
            <a:r>
              <a:rPr lang="el-GR" sz="4000" b="1" dirty="0"/>
              <a:t>Χρήση των αιθουσών </a:t>
            </a:r>
            <a:r>
              <a:rPr lang="en-GB" sz="4000" b="1" dirty="0"/>
              <a:t>VIP</a:t>
            </a:r>
            <a:endParaRPr lang="el-GR" sz="4000" b="1" dirty="0"/>
          </a:p>
        </p:txBody>
      </p:sp>
      <p:sp>
        <p:nvSpPr>
          <p:cNvPr id="3" name="Θέση περιεχομένου 2">
            <a:extLst>
              <a:ext uri="{FF2B5EF4-FFF2-40B4-BE49-F238E27FC236}">
                <a16:creationId xmlns:a16="http://schemas.microsoft.com/office/drawing/2014/main" id="{8A25EAC9-07F0-5BE2-CA8C-D7FD95D3638C}"/>
              </a:ext>
            </a:extLst>
          </p:cNvPr>
          <p:cNvSpPr>
            <a:spLocks noGrp="1"/>
          </p:cNvSpPr>
          <p:nvPr>
            <p:ph idx="1"/>
          </p:nvPr>
        </p:nvSpPr>
        <p:spPr>
          <a:xfrm>
            <a:off x="0" y="390525"/>
            <a:ext cx="12192000" cy="6449219"/>
          </a:xfrm>
        </p:spPr>
        <p:txBody>
          <a:bodyPr>
            <a:normAutofit fontScale="40000" lnSpcReduction="20000"/>
          </a:bodyPr>
          <a:lstStyle/>
          <a:p>
            <a:pPr marL="0" indent="0">
              <a:buNone/>
            </a:pPr>
            <a:r>
              <a:rPr lang="el-GR" dirty="0"/>
              <a:t>Η από 26 Φεβρουαρίου 1999 Εγκύκλιος του Υπουργείου Εξωτερικών/Διεύθυνση Εθιμοτυπίας «</a:t>
            </a:r>
            <a:r>
              <a:rPr lang="el-GR" b="1" dirty="0"/>
              <a:t>Καθορίζουμε ως κατωτέρω τις περιπτώσεις για τις οποίες θα διατίθεται η Κρατική Αίθουσα Επισήμων του Αεροδρομίου Αθηνών και σε ποιους θα επιτρέπεται αφ’ εξής η είσοδος. Προϋπόθεση βεβαίως για την αξιοπρεπή εμφάνιση της Αιθούσης θα είναι </a:t>
            </a:r>
            <a:r>
              <a:rPr lang="el-GR" b="1" dirty="0">
                <a:solidFill>
                  <a:srgbClr val="FF0000"/>
                </a:solidFill>
              </a:rPr>
              <a:t>η αυστηρή και απαρέγκλιτη τήρηση</a:t>
            </a:r>
            <a:r>
              <a:rPr lang="el-GR" b="1" dirty="0"/>
              <a:t> των όσων κατωτέρω αναφέρονται.</a:t>
            </a:r>
          </a:p>
          <a:p>
            <a:pPr marL="0" indent="0">
              <a:buNone/>
            </a:pPr>
            <a:r>
              <a:rPr lang="el-GR" sz="4500" b="1" dirty="0"/>
              <a:t>Από Ελληνικής πλευράς, η αίθουσα θα διατίθεται κατά τις αφίξεις, αναχωρήσεις και διελεύσεις: </a:t>
            </a:r>
          </a:p>
          <a:p>
            <a:pPr marL="514350" indent="-514350">
              <a:buFont typeface="+mj-lt"/>
              <a:buAutoNum type="arabicPeriod"/>
            </a:pPr>
            <a:r>
              <a:rPr lang="el-GR" sz="4500" dirty="0"/>
              <a:t>Του Προέδρου της Δημοκρατίας και των διατελεσάντων Προέδρων της Δημοκρατίας μετά την 18.12.1974.</a:t>
            </a:r>
          </a:p>
          <a:p>
            <a:pPr marL="514350" indent="-514350">
              <a:buFont typeface="+mj-lt"/>
              <a:buAutoNum type="arabicPeriod"/>
            </a:pPr>
            <a:r>
              <a:rPr lang="el-GR" sz="4500" dirty="0"/>
              <a:t>Του Πρωθυπουργού και των διατελεσάντων Πρωθυπουργών κοινοβουλευτικών Κυβερνήσεων.</a:t>
            </a:r>
          </a:p>
          <a:p>
            <a:pPr marL="514350" indent="-514350">
              <a:buFont typeface="+mj-lt"/>
              <a:buAutoNum type="arabicPeriod"/>
            </a:pPr>
            <a:r>
              <a:rPr lang="el-GR" sz="4500" dirty="0"/>
              <a:t>Του Προέδρου της Βουλής.</a:t>
            </a:r>
          </a:p>
          <a:p>
            <a:pPr marL="514350" indent="-514350">
              <a:buFont typeface="+mj-lt"/>
              <a:buAutoNum type="arabicPeriod"/>
            </a:pPr>
            <a:r>
              <a:rPr lang="el-GR" sz="4500" dirty="0"/>
              <a:t>Του Αρχηγού της Αξιωματικής Αντιπολιτεύσεως.</a:t>
            </a:r>
          </a:p>
          <a:p>
            <a:pPr marL="514350" indent="-514350">
              <a:buFont typeface="+mj-lt"/>
              <a:buAutoNum type="arabicPeriod"/>
            </a:pPr>
            <a:r>
              <a:rPr lang="el-GR" sz="4500" dirty="0"/>
              <a:t>Του Αρχιεπισκόπου Αθηνών.</a:t>
            </a:r>
          </a:p>
          <a:p>
            <a:pPr marL="514350" indent="-514350">
              <a:buFont typeface="+mj-lt"/>
              <a:buAutoNum type="arabicPeriod"/>
            </a:pPr>
            <a:r>
              <a:rPr lang="el-GR" sz="4500" dirty="0"/>
              <a:t>Των μελών της Ιεράς Συνόδου όταν μετακινούνται για πραγματοποίηση επισήμων αποστολών.</a:t>
            </a:r>
          </a:p>
          <a:p>
            <a:pPr marL="514350" indent="-514350">
              <a:buFont typeface="+mj-lt"/>
              <a:buAutoNum type="arabicPeriod"/>
            </a:pPr>
            <a:r>
              <a:rPr lang="el-GR" sz="4500" dirty="0"/>
              <a:t>Των Αρχηγών εν τη Βουλή </a:t>
            </a:r>
            <a:r>
              <a:rPr lang="el-GR" sz="4500" dirty="0" err="1"/>
              <a:t>εκπροσωπουμένων</a:t>
            </a:r>
            <a:r>
              <a:rPr lang="el-GR" sz="4500" dirty="0"/>
              <a:t> Πολιτικών Κομμάτων.</a:t>
            </a:r>
          </a:p>
          <a:p>
            <a:pPr marL="514350" indent="-514350">
              <a:buFont typeface="+mj-lt"/>
              <a:buAutoNum type="arabicPeriod"/>
            </a:pPr>
            <a:r>
              <a:rPr lang="el-GR" sz="4500" dirty="0"/>
              <a:t>Των Υπουργών και Αναπληρωτών Υπουργών και Υφυπουργών.</a:t>
            </a:r>
          </a:p>
          <a:p>
            <a:pPr marL="514350" indent="-514350">
              <a:buFont typeface="+mj-lt"/>
              <a:buAutoNum type="arabicPeriod"/>
            </a:pPr>
            <a:r>
              <a:rPr lang="el-GR" sz="4500" dirty="0"/>
              <a:t>Του Προέδρου του Αρείου Πάγου.</a:t>
            </a:r>
          </a:p>
          <a:p>
            <a:pPr marL="514350" indent="-514350">
              <a:buFont typeface="+mj-lt"/>
              <a:buAutoNum type="arabicPeriod"/>
            </a:pPr>
            <a:r>
              <a:rPr lang="el-GR" sz="4500" dirty="0"/>
              <a:t>Του Προέδρου του Συμβουλίου της Επικρατείας.</a:t>
            </a:r>
          </a:p>
          <a:p>
            <a:pPr marL="514350" indent="-514350">
              <a:buFont typeface="+mj-lt"/>
              <a:buAutoNum type="arabicPeriod"/>
            </a:pPr>
            <a:r>
              <a:rPr lang="el-GR" sz="4500" dirty="0"/>
              <a:t>Του Προέδρου του Ελεγκτικού Συνεδρίου.</a:t>
            </a:r>
          </a:p>
          <a:p>
            <a:pPr marL="514350" indent="-514350">
              <a:buFont typeface="+mj-lt"/>
              <a:buAutoNum type="arabicPeriod"/>
            </a:pPr>
            <a:r>
              <a:rPr lang="el-GR" sz="4500" dirty="0"/>
              <a:t>Των Αρχηγών ΓΕΕΘΑ, ΓΕΣ, ΓΕΝ και ΓΕΑ και του Αρχηγού της Ελληνικής Αστυνομίας, Λιμενικού Σώματος και </a:t>
            </a:r>
            <a:r>
              <a:rPr lang="el-GR" sz="4500" dirty="0" err="1"/>
              <a:t>Πυροσβαστικής</a:t>
            </a:r>
            <a:r>
              <a:rPr lang="el-GR" sz="4500" dirty="0"/>
              <a:t> Υπηρεσίας.</a:t>
            </a:r>
          </a:p>
          <a:p>
            <a:pPr marL="514350" indent="-514350">
              <a:buFont typeface="+mj-lt"/>
              <a:buAutoNum type="arabicPeriod"/>
            </a:pPr>
            <a:r>
              <a:rPr lang="el-GR" sz="4500" dirty="0"/>
              <a:t>Των Αντιπροσωπειών του Ελληνικού Κοινοβουλίου, οσάκις μετακινούνται για πραγματοποίηση επίσημης επίσκεψης.</a:t>
            </a:r>
          </a:p>
          <a:p>
            <a:pPr marL="514350" indent="-514350">
              <a:buFont typeface="+mj-lt"/>
              <a:buAutoNum type="arabicPeriod"/>
            </a:pPr>
            <a:r>
              <a:rPr lang="el-GR" sz="4500" dirty="0"/>
              <a:t>Του Προέδρου της ΚΕΔΚΕ</a:t>
            </a:r>
          </a:p>
          <a:p>
            <a:pPr marL="514350" indent="-514350">
              <a:buFont typeface="+mj-lt"/>
              <a:buAutoNum type="arabicPeriod"/>
            </a:pPr>
            <a:r>
              <a:rPr lang="el-GR" sz="4500" dirty="0"/>
              <a:t>Του Προέδρου της Ενώσεως Νομαρχιακών Αυτοδιοικήσεων Ελλάδος.</a:t>
            </a:r>
          </a:p>
          <a:p>
            <a:pPr marL="514350" indent="-514350">
              <a:buFont typeface="+mj-lt"/>
              <a:buAutoNum type="arabicPeriod"/>
            </a:pPr>
            <a:r>
              <a:rPr lang="el-GR" sz="4500" dirty="0"/>
              <a:t>Του Δημάρχου Αθηναίων/</a:t>
            </a:r>
          </a:p>
          <a:p>
            <a:pPr marL="514350" indent="-514350">
              <a:buFont typeface="+mj-lt"/>
              <a:buAutoNum type="arabicPeriod"/>
            </a:pPr>
            <a:r>
              <a:rPr lang="el-GR" sz="4500" dirty="0"/>
              <a:t>Των Ελληνικών Πρέσβεων κατά την πρώτη τους αναχώρηση στην χώρα διαπίστευσής τους.</a:t>
            </a:r>
          </a:p>
        </p:txBody>
      </p:sp>
    </p:spTree>
    <p:extLst>
      <p:ext uri="{BB962C8B-B14F-4D97-AF65-F5344CB8AC3E}">
        <p14:creationId xmlns:p14="http://schemas.microsoft.com/office/powerpoint/2010/main" val="4171293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09FA29-40F0-9457-B53C-5095255FB226}"/>
              </a:ext>
            </a:extLst>
          </p:cNvPr>
          <p:cNvSpPr>
            <a:spLocks noGrp="1"/>
          </p:cNvSpPr>
          <p:nvPr>
            <p:ph type="title"/>
          </p:nvPr>
        </p:nvSpPr>
        <p:spPr>
          <a:xfrm>
            <a:off x="0" y="18255"/>
            <a:ext cx="12192000" cy="515145"/>
          </a:xfrm>
        </p:spPr>
        <p:txBody>
          <a:bodyPr>
            <a:normAutofit/>
          </a:bodyPr>
          <a:lstStyle/>
          <a:p>
            <a:pPr algn="ctr"/>
            <a:r>
              <a:rPr lang="el-GR" sz="2400" dirty="0"/>
              <a:t>Περί ιδρύσεως, οργανώσεως λειτουργίας Γραφείου Εκκλησιαστικής Τάξεως και Εθιμοτυπίας</a:t>
            </a:r>
          </a:p>
        </p:txBody>
      </p:sp>
      <p:sp>
        <p:nvSpPr>
          <p:cNvPr id="3" name="Θέση περιεχομένου 2">
            <a:extLst>
              <a:ext uri="{FF2B5EF4-FFF2-40B4-BE49-F238E27FC236}">
                <a16:creationId xmlns:a16="http://schemas.microsoft.com/office/drawing/2014/main" id="{1C204095-E3AB-1419-D222-3B2856F26FBE}"/>
              </a:ext>
            </a:extLst>
          </p:cNvPr>
          <p:cNvSpPr>
            <a:spLocks noGrp="1"/>
          </p:cNvSpPr>
          <p:nvPr>
            <p:ph idx="1"/>
          </p:nvPr>
        </p:nvSpPr>
        <p:spPr>
          <a:xfrm>
            <a:off x="0" y="352426"/>
            <a:ext cx="12192000" cy="6505574"/>
          </a:xfrm>
        </p:spPr>
        <p:txBody>
          <a:bodyPr>
            <a:normAutofit fontScale="25000" lnSpcReduction="20000"/>
          </a:bodyPr>
          <a:lstStyle/>
          <a:p>
            <a:pPr marL="0" indent="0" algn="ctr">
              <a:buNone/>
            </a:pPr>
            <a:r>
              <a:rPr lang="el-GR" sz="8000" b="1" dirty="0"/>
              <a:t>Κανονισμός 141/199, ΦΕΚ 300, τ. Α΄, 30/12/1999</a:t>
            </a:r>
          </a:p>
          <a:p>
            <a:pPr marL="0" indent="0" algn="ctr">
              <a:buNone/>
            </a:pPr>
            <a:r>
              <a:rPr lang="el-GR" sz="8000" b="1" dirty="0"/>
              <a:t>Περί εσωτερικής διάρθρωσης και Λειτουργίας του Συνοδικού Γραφείου </a:t>
            </a:r>
          </a:p>
          <a:p>
            <a:pPr marL="0" indent="0" algn="ctr">
              <a:buNone/>
            </a:pPr>
            <a:r>
              <a:rPr lang="el-GR" sz="8000" b="1" dirty="0"/>
              <a:t>ΕΤ και ΕΕ της Εκκλησίας της Ελλάδος. (Άρθρα 33)</a:t>
            </a:r>
          </a:p>
          <a:p>
            <a:pPr marL="0" indent="0">
              <a:buNone/>
            </a:pPr>
            <a:r>
              <a:rPr lang="el-GR" sz="8000" b="1" dirty="0"/>
              <a:t>Περιεχόμενα Κανονισμού</a:t>
            </a:r>
          </a:p>
          <a:p>
            <a:pPr marL="0" indent="0">
              <a:buNone/>
            </a:pPr>
            <a:r>
              <a:rPr lang="el-GR" sz="8000" dirty="0"/>
              <a:t>Άρθρο 1: Η Διεύθυνση του Γραφείου Ετ &amp; ΕΕ. Διευθύνεται από Διευθυντή Κληρικό, ο οποίος τυγχάνει Μετακλητός Υπάλληλος ή Άμισθος Υπάλληλος της Ιεράς Συνόδου, που διορίζεται από αυτή με πράξη του </a:t>
            </a:r>
            <a:r>
              <a:rPr lang="el-GR" sz="8000" dirty="0" err="1"/>
              <a:t>Μακαριωτάτου</a:t>
            </a:r>
            <a:r>
              <a:rPr lang="el-GR" sz="8000" dirty="0"/>
              <a:t> Προέδρου της. Στο Γραφείο αυτό και στα Τμήματά του, είναι δυνατόν να υπηρετούν και μόνιμοι Λαϊκοί ή Κληρικοί Μετακλητοί Υπάλληλοι ή και Άμισθοι Υπάλληλοι, ανάλογα με τις ανάγκες του Γραφείου. Τα Τμήματα του Γραφείου ΕΤ &amp; ΕΕ ορίζονται στα επόμενα άρθρα.</a:t>
            </a:r>
          </a:p>
          <a:p>
            <a:pPr marL="0" indent="0">
              <a:buNone/>
            </a:pPr>
            <a:r>
              <a:rPr lang="el-GR" sz="8000" dirty="0"/>
              <a:t>Άρθρο 2: Τμήμα Γραμματείας - Αρχείου</a:t>
            </a:r>
          </a:p>
          <a:p>
            <a:pPr marL="0" indent="0">
              <a:buNone/>
            </a:pPr>
            <a:r>
              <a:rPr lang="el-GR" sz="8000" dirty="0"/>
              <a:t>Άρθρο 3: Τμήμα προετοιμασίας των Συνοδικών Ιερών Ακολουθιών και Τελετών, που τελούνται στον Καθεδρικό Ιερό Ναό των Αθηνών.</a:t>
            </a:r>
          </a:p>
          <a:p>
            <a:pPr marL="0" indent="0">
              <a:buNone/>
            </a:pPr>
            <a:r>
              <a:rPr lang="el-GR" sz="8000" dirty="0"/>
              <a:t>Άρθρο 4: Τμήμα προετοιμασίας των Συνοδικών Ιερών Ακολουθιών και Τελετών, που τελούνται στο Συνοδικό Παρεκκλήσιο</a:t>
            </a:r>
          </a:p>
          <a:p>
            <a:pPr marL="0" indent="0">
              <a:buNone/>
            </a:pPr>
            <a:r>
              <a:rPr lang="el-GR" sz="8000" dirty="0"/>
              <a:t>Άρθρο 5: Τμήμα προετοιμασίας των Συνοδικών Ιερών Ακολουθιών και Τελετών, που τελούνται στο Συνοδικό Μέγαρο</a:t>
            </a:r>
          </a:p>
          <a:p>
            <a:pPr marL="0" indent="0">
              <a:buNone/>
            </a:pPr>
            <a:r>
              <a:rPr lang="el-GR" sz="8000" dirty="0"/>
              <a:t>Άρθρο 6: Τμήμα προετοιμασίας των Συνοδικών Ιερών Ακολουθιών και Τελετών, που τελούνται  στο Προεδρικό Μέγαρο ή στο Βουλευτήριο ή αλλού.</a:t>
            </a:r>
          </a:p>
          <a:p>
            <a:pPr marL="0" indent="0">
              <a:buNone/>
            </a:pPr>
            <a:r>
              <a:rPr lang="el-GR" sz="8000" dirty="0"/>
              <a:t>Άρθρο 7: Τμήμα παροχής οδηγιών και πληροφοριών για Εγκαίνια Ιερών Ναών, Χειροτονίας και Ενθρονίσεις Αρχιερέων, ως και παροχής οδηγιών περί της Κηδείας, της Ταφής των Αρχιερέων, και των λοιπών Κληρικών και Μοναχών.</a:t>
            </a:r>
          </a:p>
          <a:p>
            <a:pPr marL="0" indent="0">
              <a:buNone/>
            </a:pPr>
            <a:r>
              <a:rPr lang="el-GR" sz="8000" dirty="0"/>
              <a:t>Άρθρο 8: Τμήμα Τελετουργικών και Εθιμοτυπικών Ερευνών και Γνωμοδοτήσεων.</a:t>
            </a:r>
          </a:p>
          <a:p>
            <a:pPr marL="0" indent="0">
              <a:buNone/>
            </a:pPr>
            <a:r>
              <a:rPr lang="el-GR" sz="8000" dirty="0"/>
              <a:t>Άρθρο 9: Τμήμα παρακολούθησης του Εκκλησιαστικού, Πολιτειακού και Διπλωματικού Προβαδίσματος.</a:t>
            </a:r>
          </a:p>
          <a:p>
            <a:pPr marL="0" indent="0">
              <a:buNone/>
            </a:pPr>
            <a:endParaRPr lang="el-GR" sz="5000" dirty="0"/>
          </a:p>
          <a:p>
            <a:pPr marL="0" indent="0">
              <a:buNone/>
            </a:pPr>
            <a:r>
              <a:rPr lang="el-GR" dirty="0"/>
              <a:t> </a:t>
            </a:r>
          </a:p>
        </p:txBody>
      </p:sp>
    </p:spTree>
    <p:extLst>
      <p:ext uri="{BB962C8B-B14F-4D97-AF65-F5344CB8AC3E}">
        <p14:creationId xmlns:p14="http://schemas.microsoft.com/office/powerpoint/2010/main" val="3234663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AD9BD-A6CF-2E4C-2157-56327265AE6C}"/>
              </a:ext>
            </a:extLst>
          </p:cNvPr>
          <p:cNvSpPr>
            <a:spLocks noGrp="1"/>
          </p:cNvSpPr>
          <p:nvPr>
            <p:ph type="title"/>
          </p:nvPr>
        </p:nvSpPr>
        <p:spPr>
          <a:xfrm>
            <a:off x="0" y="0"/>
            <a:ext cx="12192000" cy="495300"/>
          </a:xfrm>
        </p:spPr>
        <p:txBody>
          <a:bodyPr>
            <a:noAutofit/>
          </a:bodyPr>
          <a:lstStyle/>
          <a:p>
            <a:pPr algn="ctr"/>
            <a:r>
              <a:rPr lang="el-GR" sz="2400" dirty="0"/>
              <a:t>Περί ιδρύσεως, οργανώσεως λειτουργίας Γραφείου Εκκλησιαστικής Τάξεως και Εθιμοτυπίας</a:t>
            </a:r>
          </a:p>
        </p:txBody>
      </p:sp>
      <p:sp>
        <p:nvSpPr>
          <p:cNvPr id="3" name="Θέση περιεχομένου 2">
            <a:extLst>
              <a:ext uri="{FF2B5EF4-FFF2-40B4-BE49-F238E27FC236}">
                <a16:creationId xmlns:a16="http://schemas.microsoft.com/office/drawing/2014/main" id="{9D3F294A-2A4A-26D8-DA1B-23EB5E7C0D3D}"/>
              </a:ext>
            </a:extLst>
          </p:cNvPr>
          <p:cNvSpPr>
            <a:spLocks noGrp="1"/>
          </p:cNvSpPr>
          <p:nvPr>
            <p:ph idx="1"/>
          </p:nvPr>
        </p:nvSpPr>
        <p:spPr>
          <a:xfrm>
            <a:off x="-1" y="371476"/>
            <a:ext cx="12191999" cy="6486524"/>
          </a:xfrm>
        </p:spPr>
        <p:txBody>
          <a:bodyPr>
            <a:normAutofit fontScale="85000" lnSpcReduction="20000"/>
          </a:bodyPr>
          <a:lstStyle/>
          <a:p>
            <a:pPr marL="0" indent="0">
              <a:buNone/>
            </a:pPr>
            <a:r>
              <a:rPr lang="el-GR" sz="2400" dirty="0"/>
              <a:t>Άρθρο 10: Τμήμα ρυθμίσεως Εκκλησιαστικών Παρασήμων.</a:t>
            </a:r>
          </a:p>
          <a:p>
            <a:pPr marL="0" indent="0">
              <a:buNone/>
            </a:pPr>
            <a:r>
              <a:rPr lang="el-GR" sz="2400" dirty="0"/>
              <a:t>Άρθρο 11: Τμήμα προωθήσεως της Επισήμου και </a:t>
            </a:r>
            <a:r>
              <a:rPr lang="el-GR" sz="2400" dirty="0" err="1"/>
              <a:t>Εορτίου</a:t>
            </a:r>
            <a:r>
              <a:rPr lang="el-GR" sz="2400" dirty="0"/>
              <a:t> Αλληλογραφίας του Προκαθημένου της </a:t>
            </a:r>
            <a:r>
              <a:rPr lang="el-GR" sz="2400" dirty="0" err="1"/>
              <a:t>ΕτΕ</a:t>
            </a:r>
            <a:r>
              <a:rPr lang="el-GR" sz="2400" dirty="0"/>
              <a:t> και της Ιεράς Συνόδου.</a:t>
            </a:r>
          </a:p>
          <a:p>
            <a:pPr marL="0" indent="0">
              <a:buNone/>
            </a:pPr>
            <a:r>
              <a:rPr lang="el-GR" sz="2400" dirty="0"/>
              <a:t>Άρθρο 12: Τμήμα </a:t>
            </a:r>
            <a:r>
              <a:rPr lang="el-GR" sz="2400" dirty="0" err="1"/>
              <a:t>Επιδαψιλέψεως</a:t>
            </a:r>
            <a:r>
              <a:rPr lang="el-GR" sz="2400" dirty="0"/>
              <a:t> Εκκλησιαστικών Ευχών και Ευχολογίων</a:t>
            </a:r>
          </a:p>
          <a:p>
            <a:pPr marL="0" indent="0">
              <a:buNone/>
            </a:pPr>
            <a:r>
              <a:rPr lang="el-GR" sz="2400" dirty="0"/>
              <a:t>Άρθρο 13: Τμήμα καθορισμού Επισήμων Εκπροσωπήσεων του Προκαθημένου της </a:t>
            </a:r>
            <a:r>
              <a:rPr lang="el-GR" sz="2400" dirty="0" err="1"/>
              <a:t>ΕτΕ</a:t>
            </a:r>
            <a:r>
              <a:rPr lang="el-GR" sz="2400" dirty="0"/>
              <a:t> και της Ιεράς Συνόδου, ως και της Υποδοχής και Προπομπής των Επισήμων Επισκεπτών Αυτών, όταν προέρχονται για επίσημη ακρόαση.</a:t>
            </a:r>
          </a:p>
          <a:p>
            <a:pPr marL="0" indent="0">
              <a:buNone/>
            </a:pPr>
            <a:r>
              <a:rPr lang="el-GR" sz="2400" dirty="0"/>
              <a:t>Άρθρο 14: Τμήμα προετοιμασίας των Επισήμων Επισκέψεων του Προκαθημένου της </a:t>
            </a:r>
            <a:r>
              <a:rPr lang="el-GR" sz="2400" dirty="0" err="1"/>
              <a:t>ΕτΕ</a:t>
            </a:r>
            <a:r>
              <a:rPr lang="el-GR" sz="2400" dirty="0"/>
              <a:t>, της Ιεράς Συνόδου ή των Επίσημων Αυτών Εκπροσώπων σε άλλες Ορθόδοξες Αυτοκέφαλες Εκκλησίες, σε Ιερές Μητροπόλεις, σε </a:t>
            </a:r>
            <a:r>
              <a:rPr lang="el-GR" sz="2400" dirty="0" err="1"/>
              <a:t>Πανορθόδοξα</a:t>
            </a:r>
            <a:r>
              <a:rPr lang="el-GR" sz="2400" dirty="0"/>
              <a:t> Συνέδρια, σε άλλα Συνέδρια ή αλλού.</a:t>
            </a:r>
          </a:p>
          <a:p>
            <a:pPr marL="0" indent="0">
              <a:buNone/>
            </a:pPr>
            <a:r>
              <a:rPr lang="el-GR" sz="2400" dirty="0"/>
              <a:t>Άρθρο 15: Τμήμα Οργανώσεως Επισήμων Υπηρεσιακών </a:t>
            </a:r>
            <a:r>
              <a:rPr lang="el-GR" sz="2400" dirty="0" err="1"/>
              <a:t>Ταξιδίων</a:t>
            </a:r>
            <a:r>
              <a:rPr lang="el-GR" sz="2400" dirty="0"/>
              <a:t> του Προκαθημένου της </a:t>
            </a:r>
            <a:r>
              <a:rPr lang="el-GR" sz="2400" dirty="0" err="1"/>
              <a:t>ΕτΕ</a:t>
            </a:r>
            <a:r>
              <a:rPr lang="el-GR" sz="2400" dirty="0"/>
              <a:t> ή της Ιεράς Συνόδου ή των Επίσημων Αυτών Εκπροσώπων  αυτών.</a:t>
            </a:r>
          </a:p>
          <a:p>
            <a:pPr marL="0" indent="0">
              <a:buNone/>
            </a:pPr>
            <a:r>
              <a:rPr lang="el-GR" sz="2400" dirty="0"/>
              <a:t>Άρθρο 16: Τμήμα Διερμηνείας και Ξενάγησης.</a:t>
            </a:r>
          </a:p>
          <a:p>
            <a:pPr marL="0" indent="0">
              <a:buNone/>
            </a:pPr>
            <a:r>
              <a:rPr lang="el-GR" sz="2400" dirty="0"/>
              <a:t>Άρθρο 17: Τμήμα Σχεδιασμού Προγράμματος Φιλοξενίας επισήμων επισκεπτών Εκκλησίας της Ελλάδος.</a:t>
            </a:r>
          </a:p>
          <a:p>
            <a:pPr marL="0" indent="0">
              <a:buNone/>
            </a:pPr>
            <a:r>
              <a:rPr lang="el-GR" sz="2400" dirty="0"/>
              <a:t>Άρθρο 18: Τμήμα εξεύρεσης και κράτησης καταλυμάτων </a:t>
            </a:r>
          </a:p>
          <a:p>
            <a:pPr marL="0" indent="0">
              <a:buNone/>
            </a:pPr>
            <a:r>
              <a:rPr lang="el-GR" sz="2400" dirty="0"/>
              <a:t>Άρθρο 19: Τμήμα προετοιμασίας, εκτυπώσεως και αποστολής Επισήμων Προγραμμάτων και Προσκλήσεων της Ιεράς Συνόδου, ως και λήψεως των σχετικών απαντήσεων επ’ αυτών. </a:t>
            </a:r>
          </a:p>
          <a:p>
            <a:pPr marL="0" indent="0">
              <a:buNone/>
            </a:pPr>
            <a:r>
              <a:rPr lang="el-GR" sz="2400" dirty="0"/>
              <a:t>Άρθρο 20: Τμήμα Καλλιγράφων</a:t>
            </a:r>
          </a:p>
          <a:p>
            <a:pPr marL="0" indent="0">
              <a:buNone/>
            </a:pPr>
            <a:r>
              <a:rPr lang="el-GR" sz="2400" dirty="0"/>
              <a:t>Άρθρο 21: Τμήμα Αγγελιοφόρων (Ασχολείται με την ταχεία αποστολή Εγγράφων, Προσκλήσεων, Προγραμμάτων ή άλλων κειμένων)</a:t>
            </a:r>
          </a:p>
          <a:p>
            <a:pPr marL="0" indent="0">
              <a:buNone/>
            </a:pPr>
            <a:r>
              <a:rPr lang="el-GR" sz="2400" dirty="0"/>
              <a:t>Άρθρο 22: Αγοράς και προσφοράς Δώρων υπό της Εκκλησίας στους επισήμους επισκέπτες.</a:t>
            </a:r>
          </a:p>
          <a:p>
            <a:pPr marL="0" indent="0">
              <a:buNone/>
            </a:pPr>
            <a:r>
              <a:rPr lang="el-GR" sz="2400" dirty="0"/>
              <a:t>Άρθρο 23: Τμήμα Παρακολούθησης του χρόνου της Αφίξεως Επισήμων Επισκεπτών </a:t>
            </a:r>
            <a:r>
              <a:rPr lang="el-GR" sz="2400" dirty="0" err="1"/>
              <a:t>ΕτΕ</a:t>
            </a:r>
            <a:r>
              <a:rPr lang="el-GR" sz="2400" dirty="0"/>
              <a:t>, θεωρήσεως των Διαβατηρίων τους, μεταφορές των αποσκευών τους, ως και οργανώσεως των Αυτοκινητοπομπών.</a:t>
            </a:r>
          </a:p>
          <a:p>
            <a:pPr marL="0" indent="0">
              <a:buNone/>
            </a:pPr>
            <a:endParaRPr lang="el-GR" dirty="0"/>
          </a:p>
        </p:txBody>
      </p:sp>
    </p:spTree>
    <p:extLst>
      <p:ext uri="{BB962C8B-B14F-4D97-AF65-F5344CB8AC3E}">
        <p14:creationId xmlns:p14="http://schemas.microsoft.com/office/powerpoint/2010/main" val="3469108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694077-9F0F-B9FF-D741-860597B1EC40}"/>
              </a:ext>
            </a:extLst>
          </p:cNvPr>
          <p:cNvSpPr>
            <a:spLocks noGrp="1"/>
          </p:cNvSpPr>
          <p:nvPr>
            <p:ph type="title"/>
          </p:nvPr>
        </p:nvSpPr>
        <p:spPr>
          <a:xfrm>
            <a:off x="0" y="18255"/>
            <a:ext cx="12192000" cy="1019969"/>
          </a:xfrm>
        </p:spPr>
        <p:txBody>
          <a:bodyPr>
            <a:normAutofit fontScale="90000"/>
          </a:bodyPr>
          <a:lstStyle/>
          <a:p>
            <a:pPr algn="ctr"/>
            <a:r>
              <a:rPr lang="el-GR" sz="4400" dirty="0"/>
              <a:t>Περί ιδρύσεως, οργανώσεως λειτουργίας Γραφείου Εκκλησιαστικής Τάξεως και Εθιμοτυπίας</a:t>
            </a:r>
            <a:endParaRPr lang="el-GR" dirty="0"/>
          </a:p>
        </p:txBody>
      </p:sp>
      <p:sp>
        <p:nvSpPr>
          <p:cNvPr id="3" name="Θέση περιεχομένου 2">
            <a:extLst>
              <a:ext uri="{FF2B5EF4-FFF2-40B4-BE49-F238E27FC236}">
                <a16:creationId xmlns:a16="http://schemas.microsoft.com/office/drawing/2014/main" id="{CFBF3ECE-F246-46A1-881A-E1DE8F187AAF}"/>
              </a:ext>
            </a:extLst>
          </p:cNvPr>
          <p:cNvSpPr>
            <a:spLocks noGrp="1"/>
          </p:cNvSpPr>
          <p:nvPr>
            <p:ph idx="1"/>
          </p:nvPr>
        </p:nvSpPr>
        <p:spPr>
          <a:xfrm>
            <a:off x="0" y="958849"/>
            <a:ext cx="12192000" cy="5880895"/>
          </a:xfrm>
        </p:spPr>
        <p:txBody>
          <a:bodyPr>
            <a:normAutofit lnSpcReduction="10000"/>
          </a:bodyPr>
          <a:lstStyle/>
          <a:p>
            <a:pPr marL="0" indent="0">
              <a:buNone/>
            </a:pPr>
            <a:r>
              <a:rPr lang="el-GR" dirty="0"/>
              <a:t>Άρθρο 24: Τμήμα Ευταξιών: Ασχολείται με την ταξιθέτηση των εκάστοτε προσκεκλημένων της Εκκλησίας, επ’ ευκαιρία μεγάλων Εορτών ή Τελετών ή λοιπών Εκδηλώσεων. [Όταν πρόκειται περί εκδηλώσεων στις οποίες συμμετέχουν όχι μόνο Εκκλησιαστικοί, αλλά και Πολιτειακοί και Διπλωματικοί ή άλλοι φορείς, τότε με τη μέριμνα του Τμήματος αυτού, πέραν των Εκκλησιαστικών ευταξιών, προσκαλούνται να προσέλθουν και </a:t>
            </a:r>
            <a:r>
              <a:rPr lang="el-GR" dirty="0" err="1"/>
              <a:t>Ευταξίαι</a:t>
            </a:r>
            <a:r>
              <a:rPr lang="el-GR" dirty="0"/>
              <a:t> εκ μέρους των Διευθύνσεων Εθιμοτυπίας της Προεδρίας της Δημοκρατίας, του Υπουργείου Εξωτερικών, Εσωτερικών, της Νομαρχίας Αθηνών, του Δήμου Αθηναίων, κλπ.</a:t>
            </a:r>
          </a:p>
          <a:p>
            <a:pPr lvl="1">
              <a:buFont typeface="Wingdings" panose="05000000000000000000" pitchFamily="2" charset="2"/>
              <a:buChar char="v"/>
            </a:pPr>
            <a:r>
              <a:rPr lang="el-GR" dirty="0"/>
              <a:t>Υπεύθυνοι: εν μεν το Συνοδικό Μέγαρο δυνατόν να είναι οι Γραμματείς παρά του Αρχιγραμματέα, εν δε τον Καθεδρικό Ναό, ο Δεύτερος και Τρίτος Εφημέριος αυτού.</a:t>
            </a:r>
          </a:p>
          <a:p>
            <a:pPr marL="0" indent="0">
              <a:buNone/>
            </a:pPr>
            <a:r>
              <a:rPr lang="el-GR" dirty="0"/>
              <a:t>Άρθρο 25: Τμήμα Συνεργασίας με τα ΜΜΕ. Συνεργασία με το Υπουργείο Τύπου και με τη Συνοδική Επιτροπή Τύπου, η οποία έχει και τον ουσιαστικό λόγο επί των θεμάτων αυτών.</a:t>
            </a:r>
          </a:p>
          <a:p>
            <a:pPr marL="0" indent="0">
              <a:buNone/>
            </a:pPr>
            <a:r>
              <a:rPr lang="el-GR" dirty="0"/>
              <a:t>Άρθρο 26: Τμήμα Καταγραφών Επισήμων Εκκλησιαστικών Χρονικών. (Στα επίσημα έντυπα της Εκκλησίας της Ελλάδος: περιοδικό Εκκλησία – Εφημερίδα «Η Αλήθεια»).</a:t>
            </a:r>
          </a:p>
        </p:txBody>
      </p:sp>
    </p:spTree>
    <p:extLst>
      <p:ext uri="{BB962C8B-B14F-4D97-AF65-F5344CB8AC3E}">
        <p14:creationId xmlns:p14="http://schemas.microsoft.com/office/powerpoint/2010/main" val="2893683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C724B3-65C7-DC9E-948B-337D62FC5CFB}"/>
              </a:ext>
            </a:extLst>
          </p:cNvPr>
          <p:cNvSpPr>
            <a:spLocks noGrp="1"/>
          </p:cNvSpPr>
          <p:nvPr>
            <p:ph type="title"/>
          </p:nvPr>
        </p:nvSpPr>
        <p:spPr>
          <a:xfrm>
            <a:off x="0" y="18255"/>
            <a:ext cx="12192000" cy="914251"/>
          </a:xfrm>
        </p:spPr>
        <p:txBody>
          <a:bodyPr>
            <a:noAutofit/>
          </a:bodyPr>
          <a:lstStyle/>
          <a:p>
            <a:pPr algn="ctr"/>
            <a:r>
              <a:rPr lang="el-GR" sz="3600" dirty="0"/>
              <a:t>Περί ιδρύσεως, οργανώσεως λειτουργίας Γραφείου Εκκλησιαστικής Τάξεως και Εθιμοτυπίας</a:t>
            </a:r>
          </a:p>
        </p:txBody>
      </p:sp>
      <p:sp>
        <p:nvSpPr>
          <p:cNvPr id="3" name="Θέση περιεχομένου 2">
            <a:extLst>
              <a:ext uri="{FF2B5EF4-FFF2-40B4-BE49-F238E27FC236}">
                <a16:creationId xmlns:a16="http://schemas.microsoft.com/office/drawing/2014/main" id="{BF762C3B-6748-4548-02DB-987955AC5DBA}"/>
              </a:ext>
            </a:extLst>
          </p:cNvPr>
          <p:cNvSpPr>
            <a:spLocks noGrp="1"/>
          </p:cNvSpPr>
          <p:nvPr>
            <p:ph idx="1"/>
          </p:nvPr>
        </p:nvSpPr>
        <p:spPr>
          <a:xfrm>
            <a:off x="0" y="932506"/>
            <a:ext cx="12192000" cy="5925494"/>
          </a:xfrm>
        </p:spPr>
        <p:txBody>
          <a:bodyPr>
            <a:normAutofit fontScale="92500" lnSpcReduction="20000"/>
          </a:bodyPr>
          <a:lstStyle/>
          <a:p>
            <a:pPr marL="0" indent="0">
              <a:buNone/>
            </a:pPr>
            <a:r>
              <a:rPr lang="el-GR" dirty="0"/>
              <a:t>Άρθρο 27: Τμήμα Φωτογραφήσεων και Μαγνητοσκοπήσεων.</a:t>
            </a:r>
          </a:p>
          <a:p>
            <a:pPr marL="0" indent="0">
              <a:buNone/>
            </a:pPr>
            <a:r>
              <a:rPr lang="el-GR" dirty="0"/>
              <a:t>Άρθρο 28: Τμήμα Ελέγχου και περιφρούρησης του Συνοδικού Μεγάρου κατά τις τελούμενες σ’ αυτό Επίσημες Τελετές.</a:t>
            </a:r>
          </a:p>
          <a:p>
            <a:pPr marL="0" indent="0">
              <a:buNone/>
            </a:pPr>
            <a:r>
              <a:rPr lang="el-GR" dirty="0"/>
              <a:t>Άρθρο 29: Τμήμα Τεχνικής Υποστήριξης του Γραφείου Εκκλησιαστικής Τάξεως και Εθιμοτυπίας.</a:t>
            </a:r>
          </a:p>
          <a:p>
            <a:pPr marL="0" indent="0">
              <a:buNone/>
            </a:pPr>
            <a:r>
              <a:rPr lang="el-GR" dirty="0"/>
              <a:t>Άρθρο 30: Συντονισμός των Τμημάτων του Γραφείου Εκκλησιαστικής Τάξεως και Εθιμοτυπίας. Ο Διευθυντής του Γραφείου δίνει αναφορά στον Αρχιγραμματέα της Ιεράς Συνόδου, από τον οποίο και άμεσα εξαρτάται.</a:t>
            </a:r>
          </a:p>
          <a:p>
            <a:pPr marL="0" indent="0">
              <a:buNone/>
            </a:pPr>
            <a:r>
              <a:rPr lang="el-GR" dirty="0"/>
              <a:t>Άρθρο 31: Ειδικές διατάξεις. Οι Υπεύθυνοι, οι οποίοι αναφέρθηκαν στα προηγούμενα άρθρα για τα Τμήματα του Γραφείου Εκκλησιαστικής Τάξεως και Εθιμοτυπίας, ορίζονται από τον </a:t>
            </a:r>
            <a:r>
              <a:rPr lang="el-GR" dirty="0" err="1"/>
              <a:t>Μακαριώτατο</a:t>
            </a:r>
            <a:r>
              <a:rPr lang="el-GR" dirty="0"/>
              <a:t> Πρόεδρο της Ιεράς Συνόδου, με εκδιδόμενη εκάστοτε Απόφαση Αυτού, αναλόγως των υφισταμένων κατά περίπτωση αναγκών του Γραφείου αυτού. Οποιοδήποτε θέμα, το οποίο δεν προβλέπεται από τον παρόντα Κανονισμό, ρυθμίζεται με ειδικές αποφάσεις του </a:t>
            </a:r>
            <a:r>
              <a:rPr lang="el-GR" dirty="0" err="1"/>
              <a:t>Μακαριωτάτου</a:t>
            </a:r>
            <a:r>
              <a:rPr lang="el-GR" dirty="0"/>
              <a:t> Προέδρου της Ιεράς Συνόδου.</a:t>
            </a:r>
          </a:p>
          <a:p>
            <a:pPr marL="0" indent="0">
              <a:buNone/>
            </a:pPr>
            <a:r>
              <a:rPr lang="el-GR" dirty="0"/>
              <a:t>Άρθρο 32: Κάλυψη Δαπάνης, η οποία επιβαρύνει τον προϋπολογισμό του Νομικού Προσώπου της Ιεράς Συνόδου της </a:t>
            </a:r>
            <a:r>
              <a:rPr lang="el-GR" dirty="0" err="1"/>
              <a:t>ΕτΕ</a:t>
            </a:r>
            <a:r>
              <a:rPr lang="el-GR" dirty="0"/>
              <a:t>, το ύψος της οποίας δεν δύναται να προσδιοριστεί. </a:t>
            </a:r>
          </a:p>
          <a:p>
            <a:pPr marL="0" indent="0">
              <a:buNone/>
            </a:pPr>
            <a:r>
              <a:rPr lang="el-GR" dirty="0"/>
              <a:t>Άρθρο 33: Έναρξη ισχύος του παρόντος.</a:t>
            </a:r>
          </a:p>
        </p:txBody>
      </p:sp>
    </p:spTree>
    <p:extLst>
      <p:ext uri="{BB962C8B-B14F-4D97-AF65-F5344CB8AC3E}">
        <p14:creationId xmlns:p14="http://schemas.microsoft.com/office/powerpoint/2010/main" val="101143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ED8A60-DF0C-AA93-B405-AC9974ABE6EE}"/>
              </a:ext>
            </a:extLst>
          </p:cNvPr>
          <p:cNvSpPr>
            <a:spLocks noGrp="1"/>
          </p:cNvSpPr>
          <p:nvPr>
            <p:ph type="title"/>
          </p:nvPr>
        </p:nvSpPr>
        <p:spPr>
          <a:xfrm>
            <a:off x="838200" y="18256"/>
            <a:ext cx="10515600" cy="334829"/>
          </a:xfrm>
        </p:spPr>
        <p:txBody>
          <a:bodyPr>
            <a:noAutofit/>
          </a:bodyPr>
          <a:lstStyle/>
          <a:p>
            <a:pPr algn="ctr"/>
            <a:r>
              <a:rPr lang="el-GR" sz="3200" dirty="0"/>
              <a:t>Επίσημες αργίες</a:t>
            </a:r>
          </a:p>
        </p:txBody>
      </p:sp>
      <p:sp>
        <p:nvSpPr>
          <p:cNvPr id="3" name="Θέση περιεχομένου 2">
            <a:extLst>
              <a:ext uri="{FF2B5EF4-FFF2-40B4-BE49-F238E27FC236}">
                <a16:creationId xmlns:a16="http://schemas.microsoft.com/office/drawing/2014/main" id="{D1625F04-36FA-526B-0F31-2210D46EDB44}"/>
              </a:ext>
            </a:extLst>
          </p:cNvPr>
          <p:cNvSpPr>
            <a:spLocks noGrp="1"/>
          </p:cNvSpPr>
          <p:nvPr>
            <p:ph idx="1"/>
          </p:nvPr>
        </p:nvSpPr>
        <p:spPr>
          <a:xfrm>
            <a:off x="0" y="289711"/>
            <a:ext cx="12192000" cy="6550033"/>
          </a:xfrm>
        </p:spPr>
        <p:txBody>
          <a:bodyPr>
            <a:normAutofit fontScale="77500" lnSpcReduction="20000"/>
          </a:bodyPr>
          <a:lstStyle/>
          <a:p>
            <a:pPr marL="0" indent="0">
              <a:buNone/>
            </a:pPr>
            <a:r>
              <a:rPr lang="el-GR" b="1" dirty="0"/>
              <a:t>Α. </a:t>
            </a:r>
            <a:r>
              <a:rPr lang="el-GR" b="1" dirty="0" err="1"/>
              <a:t>Αργίαι</a:t>
            </a:r>
            <a:r>
              <a:rPr lang="el-GR" b="1" dirty="0"/>
              <a:t> και </a:t>
            </a:r>
            <a:r>
              <a:rPr lang="el-GR" b="1" dirty="0" err="1"/>
              <a:t>Ημιαργίαι</a:t>
            </a:r>
            <a:r>
              <a:rPr lang="el-GR" b="1" dirty="0"/>
              <a:t> των ως άνω Εκκλησιαστικών Υπαλλήλων</a:t>
            </a:r>
          </a:p>
          <a:p>
            <a:pPr marL="0" indent="0">
              <a:buNone/>
            </a:pPr>
            <a:r>
              <a:rPr lang="el-GR" b="1" dirty="0"/>
              <a:t>Ι. Κατά τας Ακινήτους </a:t>
            </a:r>
            <a:r>
              <a:rPr lang="el-GR" b="1" dirty="0" err="1"/>
              <a:t>Εορτάς</a:t>
            </a:r>
            <a:endParaRPr lang="el-GR" b="1" dirty="0"/>
          </a:p>
          <a:p>
            <a:pPr marL="0" indent="0">
              <a:buNone/>
            </a:pPr>
            <a:r>
              <a:rPr lang="el-GR" b="1" dirty="0"/>
              <a:t>Σεπτέμβριος </a:t>
            </a:r>
          </a:p>
          <a:p>
            <a:pPr marL="0" indent="0">
              <a:buNone/>
            </a:pPr>
            <a:r>
              <a:rPr lang="el-GR" dirty="0"/>
              <a:t>8       Ημιαργία Πρωινή</a:t>
            </a:r>
          </a:p>
          <a:p>
            <a:pPr marL="514350" indent="-514350">
              <a:buAutoNum type="arabicPlain" startAt="14"/>
            </a:pPr>
            <a:r>
              <a:rPr lang="el-GR" dirty="0"/>
              <a:t>Αργία</a:t>
            </a:r>
          </a:p>
          <a:p>
            <a:pPr marL="0" indent="0">
              <a:buNone/>
            </a:pPr>
            <a:r>
              <a:rPr lang="el-GR" b="1" dirty="0"/>
              <a:t>Οκτώβριος</a:t>
            </a:r>
          </a:p>
          <a:p>
            <a:pPr marL="0" indent="0">
              <a:buNone/>
            </a:pPr>
            <a:r>
              <a:rPr lang="el-GR" dirty="0"/>
              <a:t>3       Αργία</a:t>
            </a:r>
          </a:p>
          <a:p>
            <a:pPr marL="514350" indent="-514350">
              <a:buAutoNum type="arabicPlain" startAt="26"/>
            </a:pPr>
            <a:r>
              <a:rPr lang="el-GR" dirty="0"/>
              <a:t>Ημιαργία Πρωινή</a:t>
            </a:r>
          </a:p>
          <a:p>
            <a:pPr marL="514350" indent="-514350">
              <a:buAutoNum type="arabicPlain" startAt="27"/>
            </a:pPr>
            <a:r>
              <a:rPr lang="el-GR" dirty="0"/>
              <a:t>Ημιαργία Μεσημβρινή</a:t>
            </a:r>
          </a:p>
          <a:p>
            <a:pPr marL="514350" indent="-514350">
              <a:buAutoNum type="arabicPlain" startAt="27"/>
            </a:pPr>
            <a:r>
              <a:rPr lang="el-GR" dirty="0"/>
              <a:t>Αργία</a:t>
            </a:r>
          </a:p>
          <a:p>
            <a:pPr marL="0" indent="0">
              <a:buNone/>
            </a:pPr>
            <a:r>
              <a:rPr lang="el-GR" b="1" dirty="0"/>
              <a:t>Νοέμβριος </a:t>
            </a:r>
          </a:p>
          <a:p>
            <a:pPr marL="0" indent="0">
              <a:buNone/>
            </a:pPr>
            <a:r>
              <a:rPr lang="el-GR" dirty="0"/>
              <a:t>21     Αργία</a:t>
            </a:r>
          </a:p>
          <a:p>
            <a:pPr marL="0" indent="0">
              <a:buNone/>
            </a:pPr>
            <a:r>
              <a:rPr lang="el-GR" b="1" dirty="0"/>
              <a:t>Δεκέμβριος </a:t>
            </a:r>
          </a:p>
          <a:p>
            <a:pPr marL="514350" indent="-514350">
              <a:buAutoNum type="arabicPlain" startAt="6"/>
            </a:pPr>
            <a:r>
              <a:rPr lang="el-GR" dirty="0"/>
              <a:t>Ημιαργία πρωινή</a:t>
            </a:r>
          </a:p>
          <a:p>
            <a:pPr marL="514350" indent="-514350">
              <a:buAutoNum type="arabicPlain" startAt="24"/>
            </a:pPr>
            <a:r>
              <a:rPr lang="el-GR" dirty="0"/>
              <a:t>Αργία</a:t>
            </a:r>
          </a:p>
          <a:p>
            <a:pPr marL="514350" indent="-514350">
              <a:buFont typeface="Arial" panose="020B0604020202020204" pitchFamily="34" charset="0"/>
              <a:buAutoNum type="arabicPlain" startAt="24"/>
            </a:pPr>
            <a:r>
              <a:rPr lang="el-GR" dirty="0"/>
              <a:t>Αργία</a:t>
            </a:r>
          </a:p>
          <a:p>
            <a:pPr marL="514350" indent="-514350">
              <a:buFont typeface="Arial" panose="020B0604020202020204" pitchFamily="34" charset="0"/>
              <a:buAutoNum type="arabicPlain" startAt="24"/>
            </a:pPr>
            <a:r>
              <a:rPr lang="el-GR" dirty="0"/>
              <a:t>Αργία</a:t>
            </a:r>
          </a:p>
          <a:p>
            <a:pPr marL="514350" indent="-514350">
              <a:buAutoNum type="arabicPlain" startAt="31"/>
            </a:pPr>
            <a:r>
              <a:rPr lang="el-GR" dirty="0"/>
              <a:t>Ημιαργία Μεσημβρινή</a:t>
            </a:r>
          </a:p>
          <a:p>
            <a:pPr marL="514350" indent="-514350">
              <a:buAutoNum type="arabicPlain" startAt="31"/>
            </a:pPr>
            <a:endParaRPr lang="el-GR" dirty="0"/>
          </a:p>
          <a:p>
            <a:pPr marL="0" indent="0">
              <a:buNone/>
            </a:pPr>
            <a:endParaRPr lang="el-GR" dirty="0"/>
          </a:p>
          <a:p>
            <a:pPr marL="514350" indent="-514350">
              <a:buAutoNum type="arabicPlain" startAt="27"/>
            </a:pPr>
            <a:endParaRPr lang="el-GR" dirty="0"/>
          </a:p>
        </p:txBody>
      </p:sp>
    </p:spTree>
    <p:extLst>
      <p:ext uri="{BB962C8B-B14F-4D97-AF65-F5344CB8AC3E}">
        <p14:creationId xmlns:p14="http://schemas.microsoft.com/office/powerpoint/2010/main" val="3674249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F7A736-7A19-D01D-8698-059B99BD812A}"/>
              </a:ext>
            </a:extLst>
          </p:cNvPr>
          <p:cNvSpPr>
            <a:spLocks noGrp="1"/>
          </p:cNvSpPr>
          <p:nvPr>
            <p:ph type="title"/>
          </p:nvPr>
        </p:nvSpPr>
        <p:spPr>
          <a:xfrm>
            <a:off x="747666" y="1"/>
            <a:ext cx="10515600" cy="443620"/>
          </a:xfrm>
        </p:spPr>
        <p:txBody>
          <a:bodyPr>
            <a:normAutofit fontScale="90000"/>
          </a:bodyPr>
          <a:lstStyle/>
          <a:p>
            <a:pPr algn="ctr"/>
            <a:r>
              <a:rPr lang="el-GR" sz="4400" dirty="0"/>
              <a:t>Επίσημες αργίες</a:t>
            </a:r>
            <a:endParaRPr lang="el-GR" dirty="0"/>
          </a:p>
        </p:txBody>
      </p:sp>
      <p:sp>
        <p:nvSpPr>
          <p:cNvPr id="3" name="Θέση περιεχομένου 2">
            <a:extLst>
              <a:ext uri="{FF2B5EF4-FFF2-40B4-BE49-F238E27FC236}">
                <a16:creationId xmlns:a16="http://schemas.microsoft.com/office/drawing/2014/main" id="{DDA87037-2805-107B-8A30-579D4287A329}"/>
              </a:ext>
            </a:extLst>
          </p:cNvPr>
          <p:cNvSpPr>
            <a:spLocks noGrp="1"/>
          </p:cNvSpPr>
          <p:nvPr>
            <p:ph idx="1"/>
          </p:nvPr>
        </p:nvSpPr>
        <p:spPr>
          <a:xfrm>
            <a:off x="0" y="443621"/>
            <a:ext cx="12192000" cy="6414378"/>
          </a:xfrm>
        </p:spPr>
        <p:txBody>
          <a:bodyPr>
            <a:normAutofit fontScale="92500" lnSpcReduction="10000"/>
          </a:bodyPr>
          <a:lstStyle/>
          <a:p>
            <a:pPr marL="0" indent="0">
              <a:buNone/>
            </a:pPr>
            <a:r>
              <a:rPr lang="el-GR" b="1" dirty="0"/>
              <a:t>Ιανουάριος</a:t>
            </a:r>
          </a:p>
          <a:p>
            <a:pPr marL="0" indent="0">
              <a:buNone/>
            </a:pPr>
            <a:r>
              <a:rPr lang="el-GR" dirty="0"/>
              <a:t>1    Αργία</a:t>
            </a:r>
          </a:p>
          <a:p>
            <a:pPr marL="0" indent="0">
              <a:buNone/>
            </a:pPr>
            <a:r>
              <a:rPr lang="el-GR" dirty="0"/>
              <a:t>5    Αργία</a:t>
            </a:r>
          </a:p>
          <a:p>
            <a:pPr marL="0" indent="0">
              <a:buNone/>
            </a:pPr>
            <a:r>
              <a:rPr lang="el-GR" dirty="0"/>
              <a:t>6    Αργία</a:t>
            </a:r>
          </a:p>
          <a:p>
            <a:pPr marL="0" indent="0">
              <a:buNone/>
            </a:pPr>
            <a:r>
              <a:rPr lang="el-GR" dirty="0"/>
              <a:t>7    Αργία</a:t>
            </a:r>
          </a:p>
          <a:p>
            <a:pPr marL="0" indent="0">
              <a:buNone/>
            </a:pPr>
            <a:r>
              <a:rPr lang="el-GR" dirty="0"/>
              <a:t>30  Αργία</a:t>
            </a:r>
          </a:p>
          <a:p>
            <a:pPr marL="0" indent="0">
              <a:buNone/>
            </a:pPr>
            <a:r>
              <a:rPr lang="el-GR" b="1" dirty="0"/>
              <a:t>Φεβρουάριος</a:t>
            </a:r>
          </a:p>
          <a:p>
            <a:pPr marL="0" indent="0">
              <a:buNone/>
            </a:pPr>
            <a:r>
              <a:rPr lang="el-GR" dirty="0"/>
              <a:t>2   Αργία</a:t>
            </a:r>
          </a:p>
          <a:p>
            <a:pPr marL="0" indent="0">
              <a:buNone/>
            </a:pPr>
            <a:r>
              <a:rPr lang="el-GR" dirty="0"/>
              <a:t>6   Αργία </a:t>
            </a:r>
          </a:p>
          <a:p>
            <a:pPr marL="0" indent="0">
              <a:buNone/>
            </a:pPr>
            <a:r>
              <a:rPr lang="el-GR" b="1" dirty="0"/>
              <a:t>Μάρτιος </a:t>
            </a:r>
          </a:p>
          <a:p>
            <a:pPr marL="0" indent="0">
              <a:buNone/>
            </a:pPr>
            <a:r>
              <a:rPr lang="el-GR" dirty="0"/>
              <a:t>24  Ημιαργία Μεσημβρινή</a:t>
            </a:r>
          </a:p>
          <a:p>
            <a:pPr marL="0" indent="0">
              <a:buNone/>
            </a:pPr>
            <a:r>
              <a:rPr lang="el-GR" dirty="0"/>
              <a:t>25  Αργία</a:t>
            </a:r>
          </a:p>
          <a:p>
            <a:pPr marL="0" indent="0">
              <a:buNone/>
            </a:pPr>
            <a:r>
              <a:rPr lang="el-GR" b="1" dirty="0"/>
              <a:t>Απρίλιος </a:t>
            </a:r>
          </a:p>
          <a:p>
            <a:pPr marL="0" indent="0">
              <a:buNone/>
            </a:pPr>
            <a:r>
              <a:rPr lang="el-GR" dirty="0"/>
              <a:t>23  Ημιαργία Πρωινή</a:t>
            </a:r>
          </a:p>
          <a:p>
            <a:pPr marL="0" indent="0">
              <a:buNone/>
            </a:pPr>
            <a:endParaRPr lang="el-GR" dirty="0"/>
          </a:p>
        </p:txBody>
      </p:sp>
    </p:spTree>
    <p:extLst>
      <p:ext uri="{BB962C8B-B14F-4D97-AF65-F5344CB8AC3E}">
        <p14:creationId xmlns:p14="http://schemas.microsoft.com/office/powerpoint/2010/main" val="76515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FC2C86-D07E-49F4-61A0-F7A153B4B37C}"/>
              </a:ext>
            </a:extLst>
          </p:cNvPr>
          <p:cNvSpPr>
            <a:spLocks noGrp="1"/>
          </p:cNvSpPr>
          <p:nvPr>
            <p:ph type="title"/>
          </p:nvPr>
        </p:nvSpPr>
        <p:spPr>
          <a:xfrm>
            <a:off x="838200" y="18256"/>
            <a:ext cx="10515600" cy="505620"/>
          </a:xfrm>
        </p:spPr>
        <p:txBody>
          <a:bodyPr>
            <a:normAutofit fontScale="90000"/>
          </a:bodyPr>
          <a:lstStyle/>
          <a:p>
            <a:pPr algn="ctr"/>
            <a:r>
              <a:rPr lang="el-GR" sz="4400" dirty="0"/>
              <a:t>Επίσημες αργίες</a:t>
            </a:r>
            <a:endParaRPr lang="el-GR" dirty="0"/>
          </a:p>
        </p:txBody>
      </p:sp>
      <p:sp>
        <p:nvSpPr>
          <p:cNvPr id="3" name="Θέση περιεχομένου 2">
            <a:extLst>
              <a:ext uri="{FF2B5EF4-FFF2-40B4-BE49-F238E27FC236}">
                <a16:creationId xmlns:a16="http://schemas.microsoft.com/office/drawing/2014/main" id="{5A1997C9-35A5-3858-DB3F-DF46B18D7A72}"/>
              </a:ext>
            </a:extLst>
          </p:cNvPr>
          <p:cNvSpPr>
            <a:spLocks noGrp="1"/>
          </p:cNvSpPr>
          <p:nvPr>
            <p:ph idx="1"/>
          </p:nvPr>
        </p:nvSpPr>
        <p:spPr>
          <a:xfrm>
            <a:off x="0" y="523876"/>
            <a:ext cx="12192000" cy="6315868"/>
          </a:xfrm>
        </p:spPr>
        <p:txBody>
          <a:bodyPr>
            <a:normAutofit fontScale="92500" lnSpcReduction="10000"/>
          </a:bodyPr>
          <a:lstStyle/>
          <a:p>
            <a:pPr marL="0" indent="0">
              <a:buNone/>
            </a:pPr>
            <a:r>
              <a:rPr lang="el-GR" b="1" dirty="0"/>
              <a:t>Μάιος</a:t>
            </a:r>
            <a:r>
              <a:rPr lang="el-GR" dirty="0"/>
              <a:t> </a:t>
            </a:r>
          </a:p>
          <a:p>
            <a:pPr marL="0" indent="0">
              <a:buNone/>
            </a:pPr>
            <a:r>
              <a:rPr lang="el-GR" dirty="0"/>
              <a:t>1    Αργία</a:t>
            </a:r>
          </a:p>
          <a:p>
            <a:pPr marL="0" indent="0">
              <a:buNone/>
            </a:pPr>
            <a:r>
              <a:rPr lang="el-GR" dirty="0"/>
              <a:t>21  Ημιαργία Πρωινή</a:t>
            </a:r>
          </a:p>
          <a:p>
            <a:pPr marL="0" indent="0">
              <a:buNone/>
            </a:pPr>
            <a:r>
              <a:rPr lang="el-GR" b="1" dirty="0"/>
              <a:t>Ιούνιος</a:t>
            </a:r>
          </a:p>
          <a:p>
            <a:pPr marL="0" indent="0">
              <a:buNone/>
            </a:pPr>
            <a:r>
              <a:rPr lang="el-GR" dirty="0"/>
              <a:t>29  Αργία</a:t>
            </a:r>
          </a:p>
          <a:p>
            <a:pPr marL="0" indent="0">
              <a:buNone/>
            </a:pPr>
            <a:r>
              <a:rPr lang="el-GR" b="1" dirty="0"/>
              <a:t>Ιούλιος</a:t>
            </a:r>
          </a:p>
          <a:p>
            <a:pPr marL="0" indent="0">
              <a:buNone/>
            </a:pPr>
            <a:r>
              <a:rPr lang="el-GR" dirty="0"/>
              <a:t>20  Ημιαργία Πρωινή</a:t>
            </a:r>
          </a:p>
          <a:p>
            <a:pPr marL="0" indent="0">
              <a:buNone/>
            </a:pPr>
            <a:r>
              <a:rPr lang="el-GR" dirty="0"/>
              <a:t>26  Ημιαργία Πρωινή</a:t>
            </a:r>
          </a:p>
          <a:p>
            <a:pPr marL="0" indent="0">
              <a:buNone/>
            </a:pPr>
            <a:r>
              <a:rPr lang="el-GR" dirty="0"/>
              <a:t>27  Ημιαργία Πρωινή</a:t>
            </a:r>
          </a:p>
          <a:p>
            <a:pPr marL="0" indent="0">
              <a:buNone/>
            </a:pPr>
            <a:r>
              <a:rPr lang="el-GR" b="1" dirty="0"/>
              <a:t>Αύγουστος</a:t>
            </a:r>
          </a:p>
          <a:p>
            <a:pPr marL="0" indent="0">
              <a:buNone/>
            </a:pPr>
            <a:r>
              <a:rPr lang="el-GR" dirty="0"/>
              <a:t>6  Αργία</a:t>
            </a:r>
          </a:p>
          <a:p>
            <a:pPr marL="0" indent="0">
              <a:buNone/>
            </a:pPr>
            <a:r>
              <a:rPr lang="el-GR" dirty="0"/>
              <a:t>14 Ημιαργία Μεσημβρινή</a:t>
            </a:r>
          </a:p>
          <a:p>
            <a:pPr marL="0" indent="0">
              <a:buNone/>
            </a:pPr>
            <a:r>
              <a:rPr lang="el-GR" dirty="0"/>
              <a:t>15  Αργία</a:t>
            </a:r>
          </a:p>
          <a:p>
            <a:pPr marL="0" indent="0">
              <a:buNone/>
            </a:pPr>
            <a:r>
              <a:rPr lang="el-GR" dirty="0"/>
              <a:t>29  Ημιαργία Πρωινή</a:t>
            </a:r>
          </a:p>
        </p:txBody>
      </p:sp>
    </p:spTree>
    <p:extLst>
      <p:ext uri="{BB962C8B-B14F-4D97-AF65-F5344CB8AC3E}">
        <p14:creationId xmlns:p14="http://schemas.microsoft.com/office/powerpoint/2010/main" val="313065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D409E9-3E39-4759-56A4-B2DBFDCCDA5D}"/>
              </a:ext>
            </a:extLst>
          </p:cNvPr>
          <p:cNvSpPr>
            <a:spLocks noGrp="1"/>
          </p:cNvSpPr>
          <p:nvPr>
            <p:ph type="title"/>
          </p:nvPr>
        </p:nvSpPr>
        <p:spPr>
          <a:xfrm>
            <a:off x="838200" y="1"/>
            <a:ext cx="10515600" cy="590550"/>
          </a:xfrm>
        </p:spPr>
        <p:txBody>
          <a:bodyPr>
            <a:normAutofit fontScale="90000"/>
          </a:bodyPr>
          <a:lstStyle/>
          <a:p>
            <a:pPr algn="ctr"/>
            <a:r>
              <a:rPr lang="el-GR" sz="4400" dirty="0"/>
              <a:t>Επίσημες αργίες</a:t>
            </a:r>
            <a:endParaRPr lang="el-GR" dirty="0"/>
          </a:p>
        </p:txBody>
      </p:sp>
      <p:sp>
        <p:nvSpPr>
          <p:cNvPr id="3" name="Θέση περιεχομένου 2">
            <a:extLst>
              <a:ext uri="{FF2B5EF4-FFF2-40B4-BE49-F238E27FC236}">
                <a16:creationId xmlns:a16="http://schemas.microsoft.com/office/drawing/2014/main" id="{44932C04-F922-7163-BF54-5AED8A3BA6F6}"/>
              </a:ext>
            </a:extLst>
          </p:cNvPr>
          <p:cNvSpPr>
            <a:spLocks noGrp="1"/>
          </p:cNvSpPr>
          <p:nvPr>
            <p:ph idx="1"/>
          </p:nvPr>
        </p:nvSpPr>
        <p:spPr>
          <a:xfrm>
            <a:off x="0" y="492125"/>
            <a:ext cx="12192000" cy="6365874"/>
          </a:xfrm>
        </p:spPr>
        <p:txBody>
          <a:bodyPr>
            <a:normAutofit fontScale="70000" lnSpcReduction="20000"/>
          </a:bodyPr>
          <a:lstStyle/>
          <a:p>
            <a:pPr marL="0" indent="0">
              <a:buNone/>
            </a:pPr>
            <a:r>
              <a:rPr lang="el-GR" b="1" dirty="0"/>
              <a:t>ΙΙ. Κατά τας </a:t>
            </a:r>
            <a:r>
              <a:rPr lang="el-GR" b="1" dirty="0" err="1"/>
              <a:t>Κινητάς</a:t>
            </a:r>
            <a:r>
              <a:rPr lang="el-GR" b="1" dirty="0"/>
              <a:t> </a:t>
            </a:r>
            <a:r>
              <a:rPr lang="el-GR" b="1" dirty="0" err="1"/>
              <a:t>Εορτάς</a:t>
            </a:r>
            <a:endParaRPr lang="el-GR" b="1" dirty="0"/>
          </a:p>
          <a:p>
            <a:pPr marL="0" indent="0">
              <a:buNone/>
            </a:pPr>
            <a:r>
              <a:rPr lang="el-GR" dirty="0"/>
              <a:t>Εορτή Αρχιεπισκόπου Αθηνών: Αργία (15 Ιουνίου)</a:t>
            </a:r>
          </a:p>
          <a:p>
            <a:pPr marL="0" indent="0">
              <a:buNone/>
            </a:pPr>
            <a:r>
              <a:rPr lang="el-GR" dirty="0"/>
              <a:t>Καθαρά Δευτέρα: Αργία</a:t>
            </a:r>
          </a:p>
          <a:p>
            <a:pPr marL="0" indent="0">
              <a:buNone/>
            </a:pPr>
            <a:r>
              <a:rPr lang="el-GR" dirty="0"/>
              <a:t>Μεγάλη Πέμπτη: Αργία</a:t>
            </a:r>
          </a:p>
          <a:p>
            <a:pPr marL="0" indent="0">
              <a:buNone/>
            </a:pPr>
            <a:r>
              <a:rPr lang="el-GR" dirty="0"/>
              <a:t>Μεγάλη Παρασκευή: Αργία</a:t>
            </a:r>
          </a:p>
          <a:p>
            <a:pPr marL="0" indent="0">
              <a:buNone/>
            </a:pPr>
            <a:r>
              <a:rPr lang="el-GR" dirty="0"/>
              <a:t>Μεγάλο Σάββατο: Αργία</a:t>
            </a:r>
          </a:p>
          <a:p>
            <a:pPr marL="0" indent="0">
              <a:buNone/>
            </a:pPr>
            <a:r>
              <a:rPr lang="el-GR" dirty="0"/>
              <a:t>Πάσχα: Αργία</a:t>
            </a:r>
          </a:p>
          <a:p>
            <a:pPr marL="0" indent="0">
              <a:buNone/>
            </a:pPr>
            <a:r>
              <a:rPr lang="el-GR" dirty="0"/>
              <a:t>Δευτέρα του Πάσχα: Αργία</a:t>
            </a:r>
          </a:p>
          <a:p>
            <a:pPr marL="0" indent="0">
              <a:buNone/>
            </a:pPr>
            <a:r>
              <a:rPr lang="el-GR" dirty="0"/>
              <a:t>Τρίτη του Πάσχα: Αργία</a:t>
            </a:r>
          </a:p>
          <a:p>
            <a:pPr marL="0" indent="0">
              <a:buNone/>
            </a:pPr>
            <a:r>
              <a:rPr lang="el-GR" dirty="0"/>
              <a:t>Παρασκευή του Πάσχα: Αργία</a:t>
            </a:r>
          </a:p>
          <a:p>
            <a:pPr marL="0" indent="0">
              <a:buNone/>
            </a:pPr>
            <a:r>
              <a:rPr lang="el-GR" dirty="0"/>
              <a:t>Εορτή της Αναλήψεως: Αργία</a:t>
            </a:r>
          </a:p>
          <a:p>
            <a:pPr marL="0" indent="0">
              <a:buNone/>
            </a:pPr>
            <a:r>
              <a:rPr lang="el-GR" dirty="0"/>
              <a:t>Εορτή της Πεντηκοστής: Αργία</a:t>
            </a:r>
          </a:p>
          <a:p>
            <a:pPr marL="0" indent="0">
              <a:buNone/>
            </a:pPr>
            <a:r>
              <a:rPr lang="el-GR" dirty="0"/>
              <a:t>Εορτή του Αγίου Πνεύματος: Αργία</a:t>
            </a:r>
          </a:p>
          <a:p>
            <a:pPr marL="0" indent="0">
              <a:buNone/>
            </a:pPr>
            <a:r>
              <a:rPr lang="el-GR" dirty="0"/>
              <a:t>Έκαστον </a:t>
            </a:r>
            <a:r>
              <a:rPr lang="el-GR" dirty="0" err="1"/>
              <a:t>Σάββατον</a:t>
            </a:r>
            <a:r>
              <a:rPr lang="el-GR" dirty="0"/>
              <a:t>: Αργία</a:t>
            </a:r>
          </a:p>
          <a:p>
            <a:pPr marL="0" indent="0">
              <a:buNone/>
            </a:pPr>
            <a:r>
              <a:rPr lang="el-GR" dirty="0"/>
              <a:t>Εκάστη Κυριακή: Αργία</a:t>
            </a:r>
          </a:p>
          <a:p>
            <a:pPr marL="0" indent="0">
              <a:buNone/>
            </a:pPr>
            <a:r>
              <a:rPr lang="el-GR" b="1" dirty="0"/>
              <a:t>Β. </a:t>
            </a:r>
            <a:r>
              <a:rPr lang="el-GR" b="1" dirty="0" err="1"/>
              <a:t>Ωράριον</a:t>
            </a:r>
            <a:r>
              <a:rPr lang="el-GR" b="1" dirty="0"/>
              <a:t> εργασίας των Εκκλησιαστικών Υπαλλήλων της Ιεράς Συνόδου</a:t>
            </a:r>
          </a:p>
          <a:p>
            <a:pPr marL="0" indent="0">
              <a:buNone/>
            </a:pPr>
            <a:r>
              <a:rPr lang="el-GR" dirty="0"/>
              <a:t>α΄. Χειμερινής Περιόδου: 07:30-13:30 ή 08:14:00 ή 08:30-14:30</a:t>
            </a:r>
          </a:p>
          <a:p>
            <a:pPr marL="0" indent="0">
              <a:buNone/>
            </a:pPr>
            <a:r>
              <a:rPr lang="el-GR" dirty="0"/>
              <a:t>β΄ Θερινής Περιόδου: 07:00-13:00 ή 07:30-13:30 ή 08:00-14:00</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757471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4BA572-E85D-FFE9-3ED4-20F68158B5C3}"/>
              </a:ext>
            </a:extLst>
          </p:cNvPr>
          <p:cNvSpPr>
            <a:spLocks noGrp="1"/>
          </p:cNvSpPr>
          <p:nvPr>
            <p:ph type="title"/>
          </p:nvPr>
        </p:nvSpPr>
        <p:spPr>
          <a:xfrm>
            <a:off x="771525" y="18256"/>
            <a:ext cx="10515600" cy="315120"/>
          </a:xfrm>
        </p:spPr>
        <p:txBody>
          <a:bodyPr>
            <a:normAutofit fontScale="90000"/>
          </a:bodyPr>
          <a:lstStyle/>
          <a:p>
            <a:pPr algn="ctr"/>
            <a:r>
              <a:rPr lang="el-GR" sz="4400" b="1" dirty="0"/>
              <a:t>Χρήση των αιθουσών </a:t>
            </a:r>
            <a:r>
              <a:rPr lang="en-GB" sz="4400" b="1" dirty="0"/>
              <a:t>VIP</a:t>
            </a:r>
            <a:endParaRPr lang="el-GR" dirty="0"/>
          </a:p>
        </p:txBody>
      </p:sp>
      <p:sp>
        <p:nvSpPr>
          <p:cNvPr id="3" name="Θέση περιεχομένου 2">
            <a:extLst>
              <a:ext uri="{FF2B5EF4-FFF2-40B4-BE49-F238E27FC236}">
                <a16:creationId xmlns:a16="http://schemas.microsoft.com/office/drawing/2014/main" id="{E6A65F15-245B-5948-2091-07DE1798543A}"/>
              </a:ext>
            </a:extLst>
          </p:cNvPr>
          <p:cNvSpPr>
            <a:spLocks noGrp="1"/>
          </p:cNvSpPr>
          <p:nvPr>
            <p:ph idx="1"/>
          </p:nvPr>
        </p:nvSpPr>
        <p:spPr>
          <a:xfrm>
            <a:off x="0" y="333376"/>
            <a:ext cx="12192000" cy="6524623"/>
          </a:xfrm>
        </p:spPr>
        <p:txBody>
          <a:bodyPr>
            <a:normAutofit fontScale="70000" lnSpcReduction="20000"/>
          </a:bodyPr>
          <a:lstStyle/>
          <a:p>
            <a:pPr marL="0" indent="0">
              <a:buNone/>
            </a:pPr>
            <a:r>
              <a:rPr lang="el-GR" b="1" dirty="0"/>
              <a:t>Όσον αφορά τους ξένους επισήμους, η αίθουσα θα διατίθεται κατά τις αφίξεις, αναχωρήσεις και διελεύσεις:</a:t>
            </a:r>
          </a:p>
          <a:p>
            <a:pPr marL="514350" indent="-514350">
              <a:buFont typeface="+mj-lt"/>
              <a:buAutoNum type="arabicPeriod"/>
            </a:pPr>
            <a:r>
              <a:rPr lang="el-GR" sz="3000" dirty="0"/>
              <a:t>Των Αρχηγών Κρατών και διατελεσάντων Αρχηγών Κρατών.</a:t>
            </a:r>
          </a:p>
          <a:p>
            <a:pPr marL="514350" indent="-514350">
              <a:buFont typeface="+mj-lt"/>
              <a:buAutoNum type="arabicPeriod"/>
            </a:pPr>
            <a:r>
              <a:rPr lang="el-GR" sz="3000" dirty="0"/>
              <a:t>Των Πρωθυπουργών και των διατελεσάντων Πρωθυπουργών.</a:t>
            </a:r>
          </a:p>
          <a:p>
            <a:pPr marL="514350" indent="-514350">
              <a:buFont typeface="+mj-lt"/>
              <a:buAutoNum type="arabicPeriod"/>
            </a:pPr>
            <a:r>
              <a:rPr lang="el-GR" sz="3000" dirty="0"/>
              <a:t>Των Υπουργών, των Αναπληρωτών Υπουργών και των Υφυπουργών.</a:t>
            </a:r>
          </a:p>
          <a:p>
            <a:pPr marL="514350" indent="-514350">
              <a:buFont typeface="+mj-lt"/>
              <a:buAutoNum type="arabicPeriod"/>
            </a:pPr>
            <a:r>
              <a:rPr lang="el-GR" sz="3000" dirty="0"/>
              <a:t>Των Προέδρων των Εθνικών Κοινοβουλίων.</a:t>
            </a:r>
          </a:p>
          <a:p>
            <a:pPr marL="514350" indent="-514350">
              <a:buFont typeface="+mj-lt"/>
              <a:buAutoNum type="arabicPeriod"/>
            </a:pPr>
            <a:r>
              <a:rPr lang="el-GR" sz="3000" dirty="0"/>
              <a:t>Των αρχηγών των εκπροσωπούμενων στα Εθνικά Κοινοβούλια Πολιτικών Κομμάτων, εφόσον ζητηθεί από την οικεία Πρεσβεία.</a:t>
            </a:r>
          </a:p>
          <a:p>
            <a:pPr marL="514350" indent="-514350">
              <a:buFont typeface="+mj-lt"/>
              <a:buAutoNum type="arabicPeriod"/>
            </a:pPr>
            <a:r>
              <a:rPr lang="el-GR" sz="3000" dirty="0"/>
              <a:t>Των Αρχηγών Εκκλησιών.</a:t>
            </a:r>
          </a:p>
          <a:p>
            <a:pPr marL="514350" indent="-514350">
              <a:buFont typeface="+mj-lt"/>
              <a:buAutoNum type="arabicPeriod"/>
            </a:pPr>
            <a:r>
              <a:rPr lang="el-GR" sz="3000" dirty="0"/>
              <a:t>Του Προέδρου της Γενικής Συνέλευσης του Ο.Η.Ε.</a:t>
            </a:r>
          </a:p>
          <a:p>
            <a:pPr marL="514350" indent="-514350">
              <a:buFont typeface="+mj-lt"/>
              <a:buAutoNum type="arabicPeriod"/>
            </a:pPr>
            <a:r>
              <a:rPr lang="el-GR" sz="3000" dirty="0"/>
              <a:t>Των Γενικών Γραμματέων του Ο.Η.Ε., του Ν.Α.Τ.Ο., της ΔΕΕ και του ΟΑΣΕ.</a:t>
            </a:r>
          </a:p>
          <a:p>
            <a:pPr marL="514350" indent="-514350">
              <a:buFont typeface="+mj-lt"/>
              <a:buAutoNum type="arabicPeriod"/>
            </a:pPr>
            <a:r>
              <a:rPr lang="el-GR" sz="3000" dirty="0"/>
              <a:t>Του προέδρου του Ευρωπαϊκού Κοινοβουλίου.</a:t>
            </a:r>
          </a:p>
          <a:p>
            <a:pPr marL="514350" indent="-514350">
              <a:buFont typeface="+mj-lt"/>
              <a:buAutoNum type="arabicPeriod"/>
            </a:pPr>
            <a:r>
              <a:rPr lang="el-GR" sz="3000" dirty="0"/>
              <a:t>Των Επιτρόπων της Ευρωπαϊκής Ένωσης.</a:t>
            </a:r>
          </a:p>
          <a:p>
            <a:pPr marL="514350" indent="-514350">
              <a:buFont typeface="+mj-lt"/>
              <a:buAutoNum type="arabicPeriod"/>
            </a:pPr>
            <a:r>
              <a:rPr lang="el-GR" sz="3000" dirty="0"/>
              <a:t>Των Πρέσβεων που είναι διαπιστευμένοι στην Ελλάδα κατά την πρώτη τους άφιξη και την οριστική τους αναχώρηση.</a:t>
            </a:r>
          </a:p>
          <a:p>
            <a:pPr marL="514350" indent="-514350">
              <a:buFont typeface="+mj-lt"/>
              <a:buAutoNum type="arabicPeriod"/>
            </a:pPr>
            <a:r>
              <a:rPr lang="el-GR" sz="3000" dirty="0"/>
              <a:t>Των Αρχηγών Ενόπλων Δυνάμεων και Επιτελείων, εφόσον ζητηθεί από το Υπουργείο Εθνικής Άμυνας ή την οικεία Πρεσβεία.</a:t>
            </a:r>
          </a:p>
          <a:p>
            <a:pPr marL="514350" indent="-514350">
              <a:buFont typeface="+mj-lt"/>
              <a:buAutoNum type="arabicPeriod"/>
            </a:pPr>
            <a:r>
              <a:rPr lang="el-GR" sz="3000" dirty="0"/>
              <a:t>Του Προέδρου του Ανώτατου Δικαστηρίου κάθε χώρας, εφόσον πραγματοποιεί επίσημη επίσκεψη.</a:t>
            </a:r>
          </a:p>
          <a:p>
            <a:pPr marL="514350" indent="-514350">
              <a:buFont typeface="+mj-lt"/>
              <a:buAutoNum type="arabicPeriod"/>
            </a:pPr>
            <a:r>
              <a:rPr lang="el-GR" sz="3000" dirty="0"/>
              <a:t>Των Κοινοβουλευτικών Αντιπροσωπεία, που πραγματοποιούν επίσημη επίσκεψη στην Ελλάδα, ύστερα από πρόσκληση από τον Πρόεδρο του Ελληνικού Κοινοβουλίου.</a:t>
            </a:r>
          </a:p>
        </p:txBody>
      </p:sp>
    </p:spTree>
    <p:extLst>
      <p:ext uri="{BB962C8B-B14F-4D97-AF65-F5344CB8AC3E}">
        <p14:creationId xmlns:p14="http://schemas.microsoft.com/office/powerpoint/2010/main" val="2234788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4ED6C-E05D-8866-2B61-F4E1A41A13A9}"/>
              </a:ext>
            </a:extLst>
          </p:cNvPr>
          <p:cNvSpPr>
            <a:spLocks noGrp="1"/>
          </p:cNvSpPr>
          <p:nvPr>
            <p:ph type="title"/>
          </p:nvPr>
        </p:nvSpPr>
        <p:spPr>
          <a:xfrm>
            <a:off x="1" y="0"/>
            <a:ext cx="12191999" cy="505620"/>
          </a:xfrm>
        </p:spPr>
        <p:txBody>
          <a:bodyPr>
            <a:normAutofit fontScale="90000"/>
          </a:bodyPr>
          <a:lstStyle/>
          <a:p>
            <a:pPr algn="ctr"/>
            <a:r>
              <a:rPr lang="el-GR" sz="4400" b="1" dirty="0"/>
              <a:t>Χρήση των αιθουσών </a:t>
            </a:r>
            <a:r>
              <a:rPr lang="en-GB" sz="4400" b="1" dirty="0"/>
              <a:t>VIP</a:t>
            </a:r>
            <a:endParaRPr lang="el-GR" dirty="0"/>
          </a:p>
        </p:txBody>
      </p:sp>
      <p:sp>
        <p:nvSpPr>
          <p:cNvPr id="3" name="Θέση περιεχομένου 2">
            <a:extLst>
              <a:ext uri="{FF2B5EF4-FFF2-40B4-BE49-F238E27FC236}">
                <a16:creationId xmlns:a16="http://schemas.microsoft.com/office/drawing/2014/main" id="{971910A8-0802-89B6-284B-7889D47F740A}"/>
              </a:ext>
            </a:extLst>
          </p:cNvPr>
          <p:cNvSpPr>
            <a:spLocks noGrp="1"/>
          </p:cNvSpPr>
          <p:nvPr>
            <p:ph idx="1"/>
          </p:nvPr>
        </p:nvSpPr>
        <p:spPr>
          <a:xfrm>
            <a:off x="0" y="505620"/>
            <a:ext cx="12192000" cy="6352380"/>
          </a:xfrm>
        </p:spPr>
        <p:txBody>
          <a:bodyPr>
            <a:normAutofit lnSpcReduction="10000"/>
          </a:bodyPr>
          <a:lstStyle/>
          <a:p>
            <a:r>
              <a:rPr lang="el-GR" dirty="0"/>
              <a:t>Πέρα από τις περιπτώσεις αυτές, οσάκις απαιτούνται ειδικοί λόγοι σκοπιμότητας, η αίθουσα θα διατίθεται ύστερα από ειδική εντολή της Προεδρίας της Δημοκρατίας, του Γραφείου του Πρωθυπουργού, του Υπουργείου Εξωτερικών/Διεύθυνση Εθιμοτυπίας, της Διευθύνσεως Πολιτικής Αεροπορίας καθώς επίσης και του </a:t>
            </a:r>
            <a:r>
              <a:rPr lang="el-GR" dirty="0" err="1"/>
              <a:t>Αερολιμενάρχου</a:t>
            </a:r>
            <a:r>
              <a:rPr lang="el-GR" dirty="0"/>
              <a:t> – σε ειδικές περιορισμένες περιπτώσεις που εμπίπτουν αυστηρά στην αρμοδιότητά τους.</a:t>
            </a:r>
          </a:p>
          <a:p>
            <a:r>
              <a:rPr lang="el-GR" dirty="0"/>
              <a:t>Η αρμοδιότητα για τη διάθεση της αίθουσας επισήμων, εκτός από τις περιπτώσεις που αφορούν τον Πρόεδρο της Δημοκρατίας και τον Πρωθυπουργό ή τις προσωπικές μετακινήσεις των Υπουργών και των Υφυπουργών, ανήκει αποκλειστικά στο Υπουργείο Εξωτερικών και ειδικότερα στη Διεύθυνση Εθιμοτυπίας, που συνεργάζεται για τον σκοπό αυτό με την Υπηρεσία Πολιτικής Αεροπορίας.</a:t>
            </a:r>
          </a:p>
          <a:p>
            <a:r>
              <a:rPr lang="el-GR" dirty="0"/>
              <a:t>Θέματα σχετικά με την ευκοσμία και ευταξία της αίθουσας επισήμων θα ρυθμίζονται σε συνεργασία με τον Υπουργό Εξωτερικών και με τα Υπουργεία Συγκοινωνιών και Δημοσίας Τάξης, λαμβανομένων υπόψη των ειδικών συνθηκών ασφαλείας του Προέδρου της Δημοκρατίας και του Πρωθυπουργού.</a:t>
            </a:r>
          </a:p>
        </p:txBody>
      </p:sp>
    </p:spTree>
    <p:extLst>
      <p:ext uri="{BB962C8B-B14F-4D97-AF65-F5344CB8AC3E}">
        <p14:creationId xmlns:p14="http://schemas.microsoft.com/office/powerpoint/2010/main" val="109453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12CA77-3BE6-FD42-0EBD-469FBAB24516}"/>
              </a:ext>
            </a:extLst>
          </p:cNvPr>
          <p:cNvSpPr>
            <a:spLocks noGrp="1"/>
          </p:cNvSpPr>
          <p:nvPr>
            <p:ph type="title"/>
          </p:nvPr>
        </p:nvSpPr>
        <p:spPr>
          <a:xfrm>
            <a:off x="777815" y="18256"/>
            <a:ext cx="10515600" cy="576968"/>
          </a:xfrm>
        </p:spPr>
        <p:txBody>
          <a:bodyPr>
            <a:normAutofit fontScale="90000"/>
          </a:bodyPr>
          <a:lstStyle/>
          <a:p>
            <a:pPr algn="ctr"/>
            <a:r>
              <a:rPr lang="el-GR" sz="4400" b="1" dirty="0"/>
              <a:t>Χρήση των αιθουσών </a:t>
            </a:r>
            <a:r>
              <a:rPr lang="en-GB" sz="4400" b="1" dirty="0"/>
              <a:t>VIP</a:t>
            </a:r>
            <a:endParaRPr lang="el-GR" dirty="0"/>
          </a:p>
        </p:txBody>
      </p:sp>
      <p:sp>
        <p:nvSpPr>
          <p:cNvPr id="3" name="Θέση περιεχομένου 2">
            <a:extLst>
              <a:ext uri="{FF2B5EF4-FFF2-40B4-BE49-F238E27FC236}">
                <a16:creationId xmlns:a16="http://schemas.microsoft.com/office/drawing/2014/main" id="{EF2CFE3A-E771-6C40-8727-12CEFA78EE58}"/>
              </a:ext>
            </a:extLst>
          </p:cNvPr>
          <p:cNvSpPr>
            <a:spLocks noGrp="1"/>
          </p:cNvSpPr>
          <p:nvPr>
            <p:ph idx="1"/>
          </p:nvPr>
        </p:nvSpPr>
        <p:spPr>
          <a:xfrm>
            <a:off x="0" y="497156"/>
            <a:ext cx="12192000" cy="6342587"/>
          </a:xfrm>
        </p:spPr>
        <p:txBody>
          <a:bodyPr/>
          <a:lstStyle/>
          <a:p>
            <a:r>
              <a:rPr lang="el-GR" dirty="0"/>
              <a:t>Δεδομένου ότι έχει προηγηθεί λεπτομερής έρευνα της Αιθούσης από τις αρμόδιες Υπηρεσίες Ασφαλείας, θα ασκείται αυστηρός έλεγχος ταυτοτήτων των όσων δικαιούνται να εισέρχονται στην Αίθουσα και δεν υπάρχει λόγος παραμονής σε αυτήν των ανδρών προσωπικής ασφαλείας των κ. κ. Υπουργών. </a:t>
            </a:r>
          </a:p>
          <a:p>
            <a:r>
              <a:rPr lang="el-GR" dirty="0"/>
              <a:t>Η παρουσία των οδηγών των Υπουργικών αυτοκινήτων και των λοιπών επισήμων δεν επιτρέπεται στον χώρο της Αιθούσης.</a:t>
            </a:r>
          </a:p>
          <a:p>
            <a:r>
              <a:rPr lang="el-GR" dirty="0"/>
              <a:t>Απαγορεύεται αυστηρά η παρουσία δημοσιογράφων και φωτογράφων στην Αίθουσα Επισήμων του Αεροδρομίου, εκτός περιορισμένου αριθμού, εφόσον ζητηθεί από τον Πρωθυπουργό, κ. κ. Υπουργούς κατά τις μετακινήσεις τους. Η πρόσβαση στον προ του αεροσκάφους χώρο θα επιτρέπεται μόνον σε όσους δημοσιογράφους ή φωτογράφους έχουν εξουσιοδοτηθεί αρμοδίως.</a:t>
            </a:r>
          </a:p>
          <a:p>
            <a:r>
              <a:rPr lang="el-GR" dirty="0" err="1"/>
              <a:t>Εντελλόμεθα</a:t>
            </a:r>
            <a:r>
              <a:rPr lang="el-GR" dirty="0"/>
              <a:t> για την αυστηρή και απαρέγκλιτη τήρηση της παρούσης».</a:t>
            </a:r>
          </a:p>
        </p:txBody>
      </p:sp>
    </p:spTree>
    <p:extLst>
      <p:ext uri="{BB962C8B-B14F-4D97-AF65-F5344CB8AC3E}">
        <p14:creationId xmlns:p14="http://schemas.microsoft.com/office/powerpoint/2010/main" val="64168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98DB8F-8E03-EEE5-54F9-B3299B9019BD}"/>
              </a:ext>
            </a:extLst>
          </p:cNvPr>
          <p:cNvSpPr>
            <a:spLocks noGrp="1"/>
          </p:cNvSpPr>
          <p:nvPr>
            <p:ph type="title"/>
          </p:nvPr>
        </p:nvSpPr>
        <p:spPr>
          <a:xfrm>
            <a:off x="838200" y="18255"/>
            <a:ext cx="10515600" cy="576105"/>
          </a:xfrm>
        </p:spPr>
        <p:txBody>
          <a:bodyPr>
            <a:normAutofit fontScale="90000"/>
          </a:bodyPr>
          <a:lstStyle/>
          <a:p>
            <a:pPr algn="ctr"/>
            <a:r>
              <a:rPr lang="el-GR" dirty="0"/>
              <a:t>ΑΥΤΟΚΙΝΗΤΟΠΟΜΠΗ</a:t>
            </a:r>
          </a:p>
        </p:txBody>
      </p:sp>
      <p:sp>
        <p:nvSpPr>
          <p:cNvPr id="3" name="Θέση περιεχομένου 2">
            <a:extLst>
              <a:ext uri="{FF2B5EF4-FFF2-40B4-BE49-F238E27FC236}">
                <a16:creationId xmlns:a16="http://schemas.microsoft.com/office/drawing/2014/main" id="{0021952D-2E13-6FDD-5FC8-967D19E72AF3}"/>
              </a:ext>
            </a:extLst>
          </p:cNvPr>
          <p:cNvSpPr>
            <a:spLocks noGrp="1"/>
          </p:cNvSpPr>
          <p:nvPr>
            <p:ph idx="1"/>
          </p:nvPr>
        </p:nvSpPr>
        <p:spPr>
          <a:xfrm>
            <a:off x="0" y="476884"/>
            <a:ext cx="12192000" cy="6362861"/>
          </a:xfrm>
        </p:spPr>
        <p:txBody>
          <a:bodyPr>
            <a:normAutofit fontScale="70000" lnSpcReduction="20000"/>
          </a:bodyPr>
          <a:lstStyle/>
          <a:p>
            <a:pPr marL="0" indent="0">
              <a:buNone/>
            </a:pPr>
            <a:r>
              <a:rPr lang="el-GR" dirty="0"/>
              <a:t>(γ) Προπομπός Ελληνικής Αστυνομίας</a:t>
            </a:r>
          </a:p>
          <a:p>
            <a:pPr marL="0" indent="0">
              <a:buNone/>
            </a:pPr>
            <a:r>
              <a:rPr lang="el-GR" dirty="0"/>
              <a:t>Τμήμα Πρωτοκόλλου – Συντονιστής Κινήσεων - Φωτογράφος </a:t>
            </a:r>
          </a:p>
          <a:p>
            <a:pPr marL="514350" indent="-514350">
              <a:buAutoNum type="arabicPeriod"/>
            </a:pPr>
            <a:r>
              <a:rPr lang="el-GR" dirty="0"/>
              <a:t>(α) Επίσημος Προσκεκλημένος – Συνοδός</a:t>
            </a:r>
          </a:p>
          <a:p>
            <a:pPr marL="0" indent="0">
              <a:buNone/>
            </a:pPr>
            <a:r>
              <a:rPr lang="el-GR" dirty="0"/>
              <a:t>      (γ) Συνοδευτικό της Ελληνικής Αστυνομίας</a:t>
            </a:r>
          </a:p>
          <a:p>
            <a:pPr marL="514350" indent="-514350">
              <a:buAutoNum type="arabicPeriod" startAt="2"/>
            </a:pPr>
            <a:r>
              <a:rPr lang="el-GR" dirty="0"/>
              <a:t>(β) Μέλη ξένης Αντιπροσωπείας</a:t>
            </a:r>
          </a:p>
          <a:p>
            <a:pPr marL="514350" indent="-514350">
              <a:buFont typeface="Arial" panose="020B0604020202020204" pitchFamily="34" charset="0"/>
              <a:buAutoNum type="arabicPeriod" startAt="2"/>
            </a:pPr>
            <a:r>
              <a:rPr lang="el-GR" dirty="0"/>
              <a:t>(β) Μέλη ξένης Αντιπροσωπείας</a:t>
            </a:r>
          </a:p>
          <a:p>
            <a:pPr marL="514350" indent="-514350">
              <a:buFont typeface="Arial" panose="020B0604020202020204" pitchFamily="34" charset="0"/>
              <a:buAutoNum type="arabicPeriod" startAt="2"/>
            </a:pPr>
            <a:r>
              <a:rPr lang="el-GR" dirty="0"/>
              <a:t>(β) Μέλη ξένης Αντιπροσωπείας</a:t>
            </a:r>
          </a:p>
          <a:p>
            <a:pPr marL="514350" indent="-514350">
              <a:buFont typeface="Arial" panose="020B0604020202020204" pitchFamily="34" charset="0"/>
              <a:buAutoNum type="arabicPeriod" startAt="2"/>
            </a:pPr>
            <a:r>
              <a:rPr lang="el-GR" dirty="0"/>
              <a:t>(β) Μέλη ξένης Αντιπροσωπείας</a:t>
            </a:r>
          </a:p>
          <a:p>
            <a:pPr marL="514350" indent="-514350">
              <a:buAutoNum type="arabicPeriod" startAt="2"/>
            </a:pPr>
            <a:r>
              <a:rPr lang="el-GR" dirty="0"/>
              <a:t>(δ) Αποσκευές</a:t>
            </a:r>
          </a:p>
          <a:p>
            <a:pPr marL="0" indent="0">
              <a:buNone/>
            </a:pPr>
            <a:r>
              <a:rPr lang="el-GR" dirty="0"/>
              <a:t>      (γ) Συνοδευτικό της Ελληνικής Αστυνομίας</a:t>
            </a:r>
          </a:p>
          <a:p>
            <a:pPr marL="514350" indent="-514350">
              <a:buAutoNum type="arabicPeriod" startAt="7"/>
            </a:pPr>
            <a:r>
              <a:rPr lang="el-GR" dirty="0"/>
              <a:t>Δημοσιογράφοι (προπορεύονται της αυτοκινητοπομπής κατά 15 λεπτά)</a:t>
            </a:r>
          </a:p>
          <a:p>
            <a:pPr marL="0" indent="0">
              <a:buNone/>
            </a:pPr>
            <a:r>
              <a:rPr lang="el-GR" b="1" dirty="0"/>
              <a:t>Παρατηρήσεις </a:t>
            </a:r>
          </a:p>
          <a:p>
            <a:pPr marL="0" indent="0">
              <a:buNone/>
            </a:pPr>
            <a:r>
              <a:rPr lang="el-GR" dirty="0"/>
              <a:t>α. Στο αυτοκίνητο υπ’  </a:t>
            </a:r>
            <a:r>
              <a:rPr lang="el-GR" dirty="0" err="1"/>
              <a:t>αριθμ</a:t>
            </a:r>
            <a:r>
              <a:rPr lang="el-GR" dirty="0"/>
              <a:t>. 1, εκτός από τον ξένο προσκεκλημένο, είναι δυνατόν να επιβαίνουν, η σύζυγός του, ο πρέσβης της χώρας του, ο συνοδός ή ο διερμηνέας κατά περίπτωση.</a:t>
            </a:r>
          </a:p>
          <a:p>
            <a:pPr marL="0" indent="0">
              <a:buNone/>
            </a:pPr>
            <a:r>
              <a:rPr lang="el-GR" dirty="0"/>
              <a:t>β. Ο αριθμός των εν λόγω αυτοκινήτων αυξομειώνεται ανάλογα με τον αριθμό των μελών της ξένης αντιπροσωπείας.</a:t>
            </a:r>
          </a:p>
          <a:p>
            <a:pPr marL="0" indent="0">
              <a:buNone/>
            </a:pPr>
            <a:r>
              <a:rPr lang="el-GR" dirty="0"/>
              <a:t>γ. Ο αριθμός των συνοδευτικών αυτοκινήτων της Ελληνικής Αστυνομίας μπορεί να είναι διαφορετικός και εντός της αυτοκινητοπομπής, ανάλογα με τον σχεδιασμό ασφαλείας που εκπονείται από τη Γενική Αστυνομική Διεύθυνση και τη Διεύθυνση Κρατικής Ασφαλείας.</a:t>
            </a:r>
          </a:p>
          <a:p>
            <a:pPr marL="0" indent="0">
              <a:buNone/>
            </a:pPr>
            <a:r>
              <a:rPr lang="el-GR" dirty="0"/>
              <a:t>δ. Στο αυτοκίνητο που μεταφέρει τις αποσκευές υπάρχει πάντοτε συνοδηγός και βοηθητικό προσωπικό.         </a:t>
            </a:r>
          </a:p>
          <a:p>
            <a:pPr marL="514350" indent="-514350">
              <a:buAutoNum type="arabicPeriod" startAt="2"/>
            </a:pPr>
            <a:endParaRPr lang="el-GR" dirty="0"/>
          </a:p>
        </p:txBody>
      </p:sp>
    </p:spTree>
    <p:extLst>
      <p:ext uri="{BB962C8B-B14F-4D97-AF65-F5344CB8AC3E}">
        <p14:creationId xmlns:p14="http://schemas.microsoft.com/office/powerpoint/2010/main" val="1825457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CBEF17-2D0F-4D0A-0954-337BFF0E9EB5}"/>
              </a:ext>
            </a:extLst>
          </p:cNvPr>
          <p:cNvSpPr>
            <a:spLocks noGrp="1"/>
          </p:cNvSpPr>
          <p:nvPr>
            <p:ph type="title"/>
          </p:nvPr>
        </p:nvSpPr>
        <p:spPr>
          <a:xfrm>
            <a:off x="0" y="18256"/>
            <a:ext cx="12192000" cy="372269"/>
          </a:xfrm>
        </p:spPr>
        <p:txBody>
          <a:bodyPr>
            <a:noAutofit/>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DC86520C-7D29-72F0-EB25-7145CD5F396C}"/>
              </a:ext>
            </a:extLst>
          </p:cNvPr>
          <p:cNvSpPr>
            <a:spLocks noGrp="1"/>
          </p:cNvSpPr>
          <p:nvPr>
            <p:ph idx="1"/>
          </p:nvPr>
        </p:nvSpPr>
        <p:spPr>
          <a:xfrm>
            <a:off x="0" y="390524"/>
            <a:ext cx="12192000" cy="6449219"/>
          </a:xfrm>
        </p:spPr>
        <p:txBody>
          <a:bodyPr>
            <a:normAutofit fontScale="92500" lnSpcReduction="20000"/>
          </a:bodyPr>
          <a:lstStyle/>
          <a:p>
            <a:pPr marL="0" indent="0" algn="ctr">
              <a:buNone/>
            </a:pPr>
            <a:r>
              <a:rPr lang="el-GR" b="1" dirty="0"/>
              <a:t>ΠΡΟΓΡΑΜΜΑ</a:t>
            </a:r>
          </a:p>
          <a:p>
            <a:pPr marL="0" indent="0" algn="ctr">
              <a:buNone/>
            </a:pPr>
            <a:r>
              <a:rPr lang="el-GR" b="1" dirty="0"/>
              <a:t>Επίσημης Επίσκεψης Υπουργού ………………….(Τίτλος)………………..</a:t>
            </a:r>
          </a:p>
          <a:p>
            <a:pPr marL="0" indent="0" algn="ctr">
              <a:buNone/>
            </a:pPr>
            <a:r>
              <a:rPr lang="el-GR" b="1" dirty="0"/>
              <a:t>της ………………………..(χώρα)………………………….</a:t>
            </a:r>
          </a:p>
          <a:p>
            <a:pPr marL="0" indent="0" algn="ctr">
              <a:buNone/>
            </a:pPr>
            <a:r>
              <a:rPr lang="el-GR" b="1" dirty="0"/>
              <a:t>Α. Ε. κ. ………………………(Ονοματεπώνυμο)……………………</a:t>
            </a:r>
          </a:p>
          <a:p>
            <a:pPr marL="0" indent="0" algn="ctr">
              <a:buNone/>
            </a:pPr>
            <a:r>
              <a:rPr lang="el-GR" b="1" dirty="0"/>
              <a:t>									Αθήνα ……………………</a:t>
            </a:r>
          </a:p>
          <a:p>
            <a:pPr marL="0" indent="0">
              <a:buNone/>
            </a:pPr>
            <a:r>
              <a:rPr lang="el-GR" b="1" u="sng" dirty="0"/>
              <a:t>Δευτέρα 5 Ιουλίου 2000</a:t>
            </a:r>
          </a:p>
          <a:p>
            <a:pPr marL="0" indent="0">
              <a:buNone/>
            </a:pPr>
            <a:r>
              <a:rPr lang="el-GR" b="1" dirty="0"/>
              <a:t>18:45			</a:t>
            </a:r>
            <a:r>
              <a:rPr lang="el-GR" dirty="0"/>
              <a:t>Άφιξη Αεροσκάφους στον Αερολιμένα Αθηνών</a:t>
            </a:r>
          </a:p>
          <a:p>
            <a:pPr marL="0" indent="0">
              <a:buNone/>
            </a:pPr>
            <a:r>
              <a:rPr lang="el-GR" b="1" dirty="0"/>
              <a:t>		</a:t>
            </a:r>
            <a:r>
              <a:rPr lang="el-GR" dirty="0"/>
              <a:t>(Υποδοχή από κ. κ. …………………………………………………………..)</a:t>
            </a:r>
          </a:p>
          <a:p>
            <a:pPr marL="0" indent="0">
              <a:buNone/>
            </a:pPr>
            <a:r>
              <a:rPr lang="el-GR" dirty="0"/>
              <a:t>			επίσημη Υποδοχή – Μετάβαση στην Αίθουσα </a:t>
            </a:r>
            <a:r>
              <a:rPr lang="en-GB" dirty="0"/>
              <a:t>VIP</a:t>
            </a:r>
          </a:p>
          <a:p>
            <a:pPr marL="0" indent="0">
              <a:buNone/>
            </a:pPr>
            <a:r>
              <a:rPr lang="en-GB" b="1" dirty="0"/>
              <a:t>19</a:t>
            </a:r>
            <a:r>
              <a:rPr lang="el-GR" b="1" dirty="0"/>
              <a:t>:15	</a:t>
            </a:r>
            <a:r>
              <a:rPr lang="el-GR" dirty="0"/>
              <a:t>		Αναχώρηση για το ξενοδοχείο «……………………...»</a:t>
            </a:r>
          </a:p>
          <a:p>
            <a:pPr marL="0" indent="0">
              <a:buNone/>
            </a:pPr>
            <a:r>
              <a:rPr lang="el-GR" b="1" dirty="0"/>
              <a:t>19:45-20:30 	</a:t>
            </a:r>
            <a:r>
              <a:rPr lang="el-GR" dirty="0"/>
              <a:t>	Άφιξη στο ξενοδοχείο – Τακτοποίηση</a:t>
            </a:r>
          </a:p>
          <a:p>
            <a:pPr marL="0" indent="0">
              <a:buNone/>
            </a:pPr>
            <a:r>
              <a:rPr lang="el-GR" b="1" dirty="0"/>
              <a:t>20:30	</a:t>
            </a:r>
            <a:r>
              <a:rPr lang="el-GR" dirty="0"/>
              <a:t>		</a:t>
            </a:r>
            <a:r>
              <a:rPr lang="el-GR" b="1" dirty="0"/>
              <a:t>Δεξίωση παρατίθεται από τον Πρόεδρο της ………………………..</a:t>
            </a:r>
          </a:p>
          <a:p>
            <a:pPr marL="0" indent="0">
              <a:buNone/>
            </a:pPr>
            <a:r>
              <a:rPr lang="el-GR" b="1" dirty="0"/>
              <a:t>			κ. …………………………........... με ευκαιρία της έκθεσης</a:t>
            </a:r>
          </a:p>
          <a:p>
            <a:pPr marL="0" indent="0">
              <a:buNone/>
            </a:pPr>
            <a:r>
              <a:rPr lang="el-GR" dirty="0"/>
              <a:t>			«……………………………………………………………….» </a:t>
            </a:r>
          </a:p>
          <a:p>
            <a:pPr marL="0" indent="0">
              <a:buNone/>
            </a:pPr>
            <a:r>
              <a:rPr lang="el-GR" dirty="0"/>
              <a:t>			(Ξενοδοχείο «……………………..» Αίθουσα «………………………» </a:t>
            </a:r>
          </a:p>
          <a:p>
            <a:pPr marL="0" indent="0">
              <a:buNone/>
            </a:pPr>
            <a:endParaRPr lang="el-GR" b="1" dirty="0"/>
          </a:p>
        </p:txBody>
      </p:sp>
    </p:spTree>
    <p:extLst>
      <p:ext uri="{BB962C8B-B14F-4D97-AF65-F5344CB8AC3E}">
        <p14:creationId xmlns:p14="http://schemas.microsoft.com/office/powerpoint/2010/main" val="36472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56D594-608C-79E1-40C7-46022F8CB2BE}"/>
              </a:ext>
            </a:extLst>
          </p:cNvPr>
          <p:cNvSpPr>
            <a:spLocks noGrp="1"/>
          </p:cNvSpPr>
          <p:nvPr>
            <p:ph type="title"/>
          </p:nvPr>
        </p:nvSpPr>
        <p:spPr>
          <a:xfrm>
            <a:off x="838200" y="18255"/>
            <a:ext cx="10515600" cy="473451"/>
          </a:xfrm>
        </p:spPr>
        <p:txBody>
          <a:bodyPr>
            <a:normAutofit fontScale="90000"/>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33EFE51E-C4C3-849D-F2AF-4DE84864D741}"/>
              </a:ext>
            </a:extLst>
          </p:cNvPr>
          <p:cNvSpPr>
            <a:spLocks noGrp="1"/>
          </p:cNvSpPr>
          <p:nvPr>
            <p:ph idx="1"/>
          </p:nvPr>
        </p:nvSpPr>
        <p:spPr>
          <a:xfrm>
            <a:off x="0" y="410892"/>
            <a:ext cx="12192000" cy="6447107"/>
          </a:xfrm>
        </p:spPr>
        <p:txBody>
          <a:bodyPr>
            <a:normAutofit fontScale="77500" lnSpcReduction="20000"/>
          </a:bodyPr>
          <a:lstStyle/>
          <a:p>
            <a:pPr marL="0" indent="0">
              <a:buNone/>
            </a:pPr>
            <a:r>
              <a:rPr lang="el-GR" b="1" u="sng" dirty="0"/>
              <a:t>Τρίτη 6 Ιουλίου 2000</a:t>
            </a:r>
          </a:p>
          <a:p>
            <a:pPr marL="0" indent="0">
              <a:buNone/>
            </a:pPr>
            <a:r>
              <a:rPr lang="el-GR" b="1" dirty="0"/>
              <a:t>08:00-09:00</a:t>
            </a:r>
            <a:r>
              <a:rPr lang="el-GR" dirty="0"/>
              <a:t>		Πρωινό στο ξενοδοχείο</a:t>
            </a:r>
          </a:p>
          <a:p>
            <a:pPr marL="0" indent="0">
              <a:buNone/>
            </a:pPr>
            <a:r>
              <a:rPr lang="el-GR" b="1" dirty="0"/>
              <a:t>09:15	</a:t>
            </a:r>
            <a:r>
              <a:rPr lang="el-GR" dirty="0"/>
              <a:t>		Αναχώρηση για την Ακρόπολη</a:t>
            </a:r>
          </a:p>
          <a:p>
            <a:pPr marL="0" indent="0">
              <a:buNone/>
            </a:pPr>
            <a:r>
              <a:rPr lang="el-GR" b="1" dirty="0"/>
              <a:t>09:45-11:45</a:t>
            </a:r>
            <a:r>
              <a:rPr lang="el-GR" dirty="0"/>
              <a:t>		Άφιξη στην Ακρόπολη – Ξενάγηση</a:t>
            </a:r>
          </a:p>
          <a:p>
            <a:pPr marL="0" indent="0">
              <a:buNone/>
            </a:pPr>
            <a:r>
              <a:rPr lang="el-GR" b="1" dirty="0"/>
              <a:t>11:30	</a:t>
            </a:r>
            <a:r>
              <a:rPr lang="el-GR" dirty="0"/>
              <a:t>		Αναχώρηση για τον εκθεσιακό χώρο ΟΛΠ</a:t>
            </a:r>
          </a:p>
          <a:p>
            <a:pPr marL="0" indent="0">
              <a:buNone/>
            </a:pPr>
            <a:r>
              <a:rPr lang="el-GR" b="1" dirty="0"/>
              <a:t>12:00-14:15</a:t>
            </a:r>
            <a:r>
              <a:rPr lang="el-GR" dirty="0"/>
              <a:t>		Συμμετοχή στην τελετή έναρξης «………»</a:t>
            </a:r>
          </a:p>
          <a:p>
            <a:pPr marL="0" indent="0">
              <a:buNone/>
            </a:pPr>
            <a:r>
              <a:rPr lang="el-GR" b="1" dirty="0"/>
              <a:t>14:15	</a:t>
            </a:r>
            <a:r>
              <a:rPr lang="el-GR" dirty="0"/>
              <a:t>		Αναχώρηση για το εστιατόριο «……….»</a:t>
            </a:r>
          </a:p>
          <a:p>
            <a:pPr marL="0" indent="0">
              <a:buNone/>
            </a:pPr>
            <a:r>
              <a:rPr lang="el-GR" b="1" dirty="0"/>
              <a:t>14:30</a:t>
            </a:r>
            <a:r>
              <a:rPr lang="el-GR" dirty="0"/>
              <a:t>			Άφιξη στο εστιατόριο</a:t>
            </a:r>
          </a:p>
          <a:p>
            <a:pPr marL="0" indent="0">
              <a:buNone/>
            </a:pPr>
            <a:r>
              <a:rPr lang="el-GR" b="1" dirty="0"/>
              <a:t>14:30-16:00</a:t>
            </a:r>
            <a:r>
              <a:rPr lang="el-GR" dirty="0"/>
              <a:t>		Γεύμα στο εστιατόριο «…………………………..» παρατίθεται</a:t>
            </a:r>
          </a:p>
          <a:p>
            <a:pPr marL="0" indent="0">
              <a:buNone/>
            </a:pPr>
            <a:r>
              <a:rPr lang="el-GR" dirty="0"/>
              <a:t>			από τον συνοδό </a:t>
            </a:r>
            <a:r>
              <a:rPr lang="el-GR" dirty="0" err="1"/>
              <a:t>Κο</a:t>
            </a:r>
            <a:r>
              <a:rPr lang="el-GR" dirty="0"/>
              <a:t> ……………………………………………………….</a:t>
            </a:r>
          </a:p>
          <a:p>
            <a:pPr marL="0" indent="0">
              <a:buNone/>
            </a:pPr>
            <a:r>
              <a:rPr lang="el-GR" b="1" dirty="0"/>
              <a:t>16:00</a:t>
            </a:r>
            <a:r>
              <a:rPr lang="el-GR" dirty="0"/>
              <a:t>			Αναχώρηση για το ξενοδοχείο</a:t>
            </a:r>
          </a:p>
          <a:p>
            <a:pPr marL="0" indent="0">
              <a:buNone/>
            </a:pPr>
            <a:r>
              <a:rPr lang="el-GR" b="1" dirty="0"/>
              <a:t>16:30-20:45</a:t>
            </a:r>
            <a:r>
              <a:rPr lang="el-GR" dirty="0"/>
              <a:t>		Άφιξη στο ξενοδοχείο – Ελεύθερος χρόνος</a:t>
            </a:r>
          </a:p>
          <a:p>
            <a:pPr marL="0" indent="0">
              <a:buNone/>
            </a:pPr>
            <a:r>
              <a:rPr lang="el-GR" b="1" dirty="0"/>
              <a:t>21:00	</a:t>
            </a:r>
            <a:r>
              <a:rPr lang="el-GR" dirty="0"/>
              <a:t>		Αναχώρηση για το εστιατόριο «…………………….»</a:t>
            </a:r>
          </a:p>
          <a:p>
            <a:pPr marL="0" indent="0">
              <a:buNone/>
            </a:pPr>
            <a:r>
              <a:rPr lang="el-GR" b="1" dirty="0"/>
              <a:t>21:30-23:30</a:t>
            </a:r>
            <a:r>
              <a:rPr lang="el-GR" dirty="0"/>
              <a:t>		Επίσημο δείπνο παρατίθεται από τον ………………………………….</a:t>
            </a:r>
          </a:p>
          <a:p>
            <a:pPr marL="0" indent="0">
              <a:buNone/>
            </a:pPr>
            <a:r>
              <a:rPr lang="el-GR" dirty="0"/>
              <a:t>			προς τιμή του Υπουργού ……………………………… της ……………….</a:t>
            </a:r>
          </a:p>
          <a:p>
            <a:pPr marL="0" indent="0">
              <a:buNone/>
            </a:pPr>
            <a:r>
              <a:rPr lang="el-GR" dirty="0"/>
              <a:t>			ΑΕ ……………………………………………………………………………………………</a:t>
            </a:r>
          </a:p>
          <a:p>
            <a:pPr marL="0" indent="0">
              <a:buNone/>
            </a:pPr>
            <a:r>
              <a:rPr lang="el-GR" dirty="0"/>
              <a:t>			</a:t>
            </a:r>
            <a:r>
              <a:rPr lang="el-GR" b="1" dirty="0"/>
              <a:t>(Ανταλλαγή δώρων)	</a:t>
            </a:r>
            <a:r>
              <a:rPr lang="el-GR" dirty="0"/>
              <a:t>	</a:t>
            </a:r>
          </a:p>
        </p:txBody>
      </p:sp>
    </p:spTree>
    <p:extLst>
      <p:ext uri="{BB962C8B-B14F-4D97-AF65-F5344CB8AC3E}">
        <p14:creationId xmlns:p14="http://schemas.microsoft.com/office/powerpoint/2010/main" val="3896385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3C1A83-E003-92E1-DD41-81E49E2E1DC4}"/>
              </a:ext>
            </a:extLst>
          </p:cNvPr>
          <p:cNvSpPr>
            <a:spLocks noGrp="1"/>
          </p:cNvSpPr>
          <p:nvPr>
            <p:ph type="title"/>
          </p:nvPr>
        </p:nvSpPr>
        <p:spPr>
          <a:xfrm>
            <a:off x="0" y="18256"/>
            <a:ext cx="12192000" cy="369934"/>
          </a:xfrm>
        </p:spPr>
        <p:txBody>
          <a:bodyPr>
            <a:noAutofit/>
          </a:bodyPr>
          <a:lstStyle/>
          <a:p>
            <a:pPr algn="ctr"/>
            <a:r>
              <a:rPr lang="el-GR" sz="3600" dirty="0"/>
              <a:t>ΠΡΟΓΡΑΜΜΑ ΕΠΙΣΗΜΗΣ ΕΠΙΣΚΕΨΗΣ ΣΤΗΝ ΕΛΛΑΔΑ</a:t>
            </a:r>
          </a:p>
        </p:txBody>
      </p:sp>
      <p:sp>
        <p:nvSpPr>
          <p:cNvPr id="3" name="Θέση περιεχομένου 2">
            <a:extLst>
              <a:ext uri="{FF2B5EF4-FFF2-40B4-BE49-F238E27FC236}">
                <a16:creationId xmlns:a16="http://schemas.microsoft.com/office/drawing/2014/main" id="{5A2533E2-D7A4-10C4-479C-CEAF085216F3}"/>
              </a:ext>
            </a:extLst>
          </p:cNvPr>
          <p:cNvSpPr>
            <a:spLocks noGrp="1"/>
          </p:cNvSpPr>
          <p:nvPr>
            <p:ph idx="1"/>
          </p:nvPr>
        </p:nvSpPr>
        <p:spPr>
          <a:xfrm>
            <a:off x="-1" y="388191"/>
            <a:ext cx="12191999" cy="6451554"/>
          </a:xfrm>
        </p:spPr>
        <p:txBody>
          <a:bodyPr>
            <a:normAutofit fontScale="70000" lnSpcReduction="20000"/>
          </a:bodyPr>
          <a:lstStyle/>
          <a:p>
            <a:pPr marL="0" indent="0">
              <a:buNone/>
            </a:pPr>
            <a:r>
              <a:rPr lang="el-GR" b="1" u="sng" dirty="0"/>
              <a:t>Τετάρτη 7 Ιουλίου 2000</a:t>
            </a:r>
          </a:p>
          <a:p>
            <a:pPr marL="0" indent="0">
              <a:buNone/>
            </a:pPr>
            <a:r>
              <a:rPr lang="el-GR" b="1" dirty="0"/>
              <a:t>08:00-09:00</a:t>
            </a:r>
            <a:r>
              <a:rPr lang="el-GR" dirty="0"/>
              <a:t>		Πρωινό στο ξενοδοχείο</a:t>
            </a:r>
          </a:p>
          <a:p>
            <a:pPr marL="0" indent="0">
              <a:buNone/>
            </a:pPr>
            <a:r>
              <a:rPr lang="el-GR" b="1" dirty="0"/>
              <a:t>09:00	</a:t>
            </a:r>
            <a:r>
              <a:rPr lang="el-GR" dirty="0"/>
              <a:t>		Αναχώρηση για το Μνημείο Αγνώστου Στρατιώτη</a:t>
            </a:r>
          </a:p>
          <a:p>
            <a:pPr marL="0" indent="0">
              <a:buNone/>
            </a:pPr>
            <a:r>
              <a:rPr lang="el-GR" b="1" dirty="0"/>
              <a:t>09:40</a:t>
            </a:r>
            <a:r>
              <a:rPr lang="el-GR" dirty="0"/>
              <a:t>			Άφιξη στο Μνημείο Αγνώστου Στρατιώτη</a:t>
            </a:r>
          </a:p>
          <a:p>
            <a:pPr marL="0" indent="0">
              <a:buNone/>
            </a:pPr>
            <a:r>
              <a:rPr lang="el-GR" b="1" dirty="0"/>
              <a:t>09:40-09:50</a:t>
            </a:r>
            <a:r>
              <a:rPr lang="el-GR" dirty="0"/>
              <a:t>		</a:t>
            </a:r>
            <a:r>
              <a:rPr lang="el-GR" b="1" dirty="0"/>
              <a:t>Κατάθεση Στεφάνου</a:t>
            </a:r>
          </a:p>
          <a:p>
            <a:pPr marL="0" indent="0">
              <a:buNone/>
            </a:pPr>
            <a:r>
              <a:rPr lang="el-GR" b="1" dirty="0"/>
              <a:t>09:50</a:t>
            </a:r>
            <a:r>
              <a:rPr lang="el-GR" dirty="0"/>
              <a:t>			Αναχώρηση για το Υπουργείο</a:t>
            </a:r>
          </a:p>
          <a:p>
            <a:pPr marL="0" indent="0">
              <a:buNone/>
            </a:pPr>
            <a:r>
              <a:rPr lang="el-GR" b="1" dirty="0"/>
              <a:t>10:00-10:10</a:t>
            </a:r>
            <a:r>
              <a:rPr lang="el-GR" dirty="0"/>
              <a:t>		Άφιξη στο Υπουργείο – </a:t>
            </a:r>
            <a:r>
              <a:rPr lang="el-GR" b="1" dirty="0"/>
              <a:t>Τελετή Επίσημης Υποδοχής</a:t>
            </a:r>
          </a:p>
          <a:p>
            <a:pPr marL="0" indent="0">
              <a:buNone/>
            </a:pPr>
            <a:r>
              <a:rPr lang="el-GR" b="1" dirty="0"/>
              <a:t>10:15-10:45</a:t>
            </a:r>
            <a:r>
              <a:rPr lang="el-GR" dirty="0"/>
              <a:t>		Κατ’ ιδίαν συνάντηση των δύο Υπουργών</a:t>
            </a:r>
          </a:p>
          <a:p>
            <a:pPr marL="0" indent="0">
              <a:buNone/>
            </a:pPr>
            <a:r>
              <a:rPr lang="el-GR" b="1" dirty="0"/>
              <a:t>10:45-12:30</a:t>
            </a:r>
            <a:r>
              <a:rPr lang="el-GR" dirty="0"/>
              <a:t>		Συνομιλίες των δύο αντιπροσωπειών (Αίθουσα  )</a:t>
            </a:r>
          </a:p>
          <a:p>
            <a:pPr marL="0" indent="0">
              <a:buNone/>
            </a:pPr>
            <a:r>
              <a:rPr lang="el-GR" b="1" dirty="0"/>
              <a:t>12:30-13:00</a:t>
            </a:r>
            <a:r>
              <a:rPr lang="el-GR" dirty="0"/>
              <a:t>		Δηλώσεις Τύπου</a:t>
            </a:r>
          </a:p>
          <a:p>
            <a:pPr marL="0" indent="0">
              <a:buNone/>
            </a:pPr>
            <a:r>
              <a:rPr lang="el-GR" b="1" dirty="0"/>
              <a:t>13:00-15:00</a:t>
            </a:r>
            <a:r>
              <a:rPr lang="el-GR" dirty="0"/>
              <a:t>		</a:t>
            </a:r>
            <a:r>
              <a:rPr lang="el-GR" b="1" dirty="0"/>
              <a:t>Γεύμα εργασίας στην αίθουσα «………..»</a:t>
            </a:r>
          </a:p>
          <a:p>
            <a:pPr marL="0" indent="0">
              <a:buNone/>
            </a:pPr>
            <a:r>
              <a:rPr lang="el-GR" b="1" dirty="0"/>
              <a:t>15:00	</a:t>
            </a:r>
            <a:r>
              <a:rPr lang="el-GR" dirty="0"/>
              <a:t>		Αναχώρηση από το Υπουργείο για το ξενοδοχείο</a:t>
            </a:r>
          </a:p>
          <a:p>
            <a:pPr marL="0" indent="0">
              <a:buNone/>
            </a:pPr>
            <a:r>
              <a:rPr lang="el-GR" b="1" dirty="0"/>
              <a:t>15:30-17:55</a:t>
            </a:r>
            <a:r>
              <a:rPr lang="el-GR" dirty="0"/>
              <a:t>		Άφιξη στο ξενοδοχείο – Ελεύθερος χρόνος</a:t>
            </a:r>
          </a:p>
          <a:p>
            <a:pPr marL="0" indent="0">
              <a:buNone/>
            </a:pPr>
            <a:r>
              <a:rPr lang="el-GR" b="1" dirty="0"/>
              <a:t>18:00	</a:t>
            </a:r>
            <a:r>
              <a:rPr lang="el-GR" dirty="0"/>
              <a:t>		Αναχώρηση για το Προεδρικό Μέγαρο</a:t>
            </a:r>
          </a:p>
          <a:p>
            <a:pPr marL="0" indent="0">
              <a:buNone/>
            </a:pPr>
            <a:r>
              <a:rPr lang="el-GR" b="1" dirty="0"/>
              <a:t>18:30-19:00</a:t>
            </a:r>
            <a:r>
              <a:rPr lang="el-GR" dirty="0"/>
              <a:t>		</a:t>
            </a:r>
            <a:r>
              <a:rPr lang="el-GR" b="1" dirty="0"/>
              <a:t>Άφιξη στο Προεδρικό Μέγαρο</a:t>
            </a:r>
          </a:p>
          <a:p>
            <a:pPr marL="0" indent="0">
              <a:buNone/>
            </a:pPr>
            <a:r>
              <a:rPr lang="el-GR" b="1" dirty="0"/>
              <a:t>			Συνάντηση με την Α.Ε. τον Πρόεδρο της Δημοκρατίας</a:t>
            </a:r>
          </a:p>
          <a:p>
            <a:pPr marL="0" indent="0">
              <a:buNone/>
            </a:pPr>
            <a:r>
              <a:rPr lang="el-GR" b="1" dirty="0"/>
              <a:t>19:00	</a:t>
            </a:r>
            <a:r>
              <a:rPr lang="el-GR" dirty="0"/>
              <a:t>		Αναχώρηση για το ξενοδοχείο</a:t>
            </a:r>
          </a:p>
          <a:p>
            <a:pPr marL="0" indent="0">
              <a:buNone/>
            </a:pPr>
            <a:r>
              <a:rPr lang="el-GR" b="1" dirty="0"/>
              <a:t>20:00-22:00</a:t>
            </a:r>
            <a:r>
              <a:rPr lang="el-GR" dirty="0"/>
              <a:t>		</a:t>
            </a:r>
            <a:r>
              <a:rPr lang="el-GR" b="1" dirty="0"/>
              <a:t>Επίσημη δεξίωση με την ευκαιρία της έκθεσης «……………………………………»</a:t>
            </a:r>
          </a:p>
          <a:p>
            <a:pPr marL="0" indent="0">
              <a:buNone/>
            </a:pPr>
            <a:r>
              <a:rPr lang="el-GR" b="1" dirty="0"/>
              <a:t>			παρατίθεται από τον </a:t>
            </a:r>
            <a:r>
              <a:rPr lang="el-GR" b="1" dirty="0" err="1"/>
              <a:t>Κο</a:t>
            </a:r>
            <a:r>
              <a:rPr lang="el-GR" b="1" dirty="0"/>
              <a:t> </a:t>
            </a:r>
            <a:r>
              <a:rPr lang="el-GR" dirty="0"/>
              <a:t>…………………. Αίθουσα «………….» του ξενοδοχείου διαμονής </a:t>
            </a:r>
          </a:p>
        </p:txBody>
      </p:sp>
    </p:spTree>
    <p:extLst>
      <p:ext uri="{BB962C8B-B14F-4D97-AF65-F5344CB8AC3E}">
        <p14:creationId xmlns:p14="http://schemas.microsoft.com/office/powerpoint/2010/main" val="9923071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3799</Words>
  <Application>Microsoft Office PowerPoint</Application>
  <PresentationFormat>Ευρεία οθόνη</PresentationFormat>
  <Paragraphs>442</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Calibri</vt:lpstr>
      <vt:lpstr>Calibri Light</vt:lpstr>
      <vt:lpstr>Wingdings</vt:lpstr>
      <vt:lpstr>Θέμα του Office</vt:lpstr>
      <vt:lpstr>ΕΚΚΛΗΣΙΑΣΤΙΚΗ ΕΘΙΜΟΤΥΠΙΑ ΕΝΟΤΗΤΑ 3η Επισκέψεις επισήμων στην Ελλάδα Περί ιδρύσεως, οργανώσεως λειτουργίας Γραφείου Εκκλησιαστικής Τάξεως και Εθιμοτυπίας παρά τη Ιερά Συνόδω της Εκκλησίας της Ελλάδος Επίσημες αργίες και Ημιαργίες των Εκκλησιαστικών Υπαλλήλων</vt:lpstr>
      <vt:lpstr>Χρήση των αιθουσών VIP</vt:lpstr>
      <vt:lpstr>Χρήση των αιθουσών VIP</vt:lpstr>
      <vt:lpstr>Χρήση των αιθουσών VIP</vt:lpstr>
      <vt:lpstr>Χρήση των αιθουσών VIP</vt:lpstr>
      <vt:lpstr>ΑΥΤΟΚΙΝΗΤΟΠΟΜΠΗ</vt:lpstr>
      <vt:lpstr>ΠΡΟΓΡΑΜΜΑ ΕΠΙΣΗΜΗΣ ΕΠΙΣΚΕΨΗΣ ΣΤΗΝ ΕΛΛΑΔΑ</vt:lpstr>
      <vt:lpstr>ΠΡΟΓΡΑΜΜΑ ΕΠΙΣΗΜΗΣ ΕΠΙΣΚΕΨΗΣ ΣΤΗΝ ΕΛΛΑΔΑ</vt:lpstr>
      <vt:lpstr>ΠΡΟΓΡΑΜΜΑ ΕΠΙΣΗΜΗΣ ΕΠΙΣΚΕΨΗΣ ΣΤΗΝ ΕΛΛΑΔΑ</vt:lpstr>
      <vt:lpstr>ΠΡΟΓΡΑΜΜΑ ΕΠΙΣΗΜΗΣ ΕΠΙΣΚΕΨΗΣ ΣΤΗΝ ΕΛΛΑΔΑ</vt:lpstr>
      <vt:lpstr>ΠΡΟΓΡΑΜΜΑ ΕΠΙΣΗΜΗΣ ΕΠΙΣΚΕΨΗΣ ΣΤΗΝ ΕΛΛΑΔΑ</vt:lpstr>
      <vt:lpstr>ΠΡΟΓΡΑΜΜΑ ΕΠΙΣΗΜΗΣ ΕΠΙΣΚΕΨΗΣ ΣΤΗΝ ΕΛΛΑΔΑ</vt:lpstr>
      <vt:lpstr>ΥΠΟΔΟΧΗ-ΠΡΟΠΟΜΠΗ</vt:lpstr>
      <vt:lpstr>ΥΠΟΔΟΧΗ-ΠΡΟΠΟΜΠΗ</vt:lpstr>
      <vt:lpstr>Πίνακας Δικαιούμενων και είδος Τιμών που αποδίδονται από Παρατεταγμένα Στρατεύματα</vt:lpstr>
      <vt:lpstr>Πίνακας Δικαιούμενων και είδος Τιμών που αποδίδονται από Παρατεταγμένα Στρατεύματα</vt:lpstr>
      <vt:lpstr>Πίνακας Δικαιούμενων και είδος Τιμών που αποδίδονται από Παρατεταγμένα Στρατεύματα</vt:lpstr>
      <vt:lpstr>Περί ιδρύσεως, οργανώσεως λειτουργίας Γραφείου Εκκλησιαστικής Τάξεως και Εθιμοτυπίας</vt:lpstr>
      <vt:lpstr>Περί ιδρύσεως, οργανώσεως λειτουργίας Γραφείου Εκκλησιαστικής Τάξεως και Εθιμοτυπίας</vt:lpstr>
      <vt:lpstr>Περί ιδρύσεως, οργανώσεως λειτουργίας Γραφείου Εκκλησιαστικής Τάξεως και Εθιμοτυπίας</vt:lpstr>
      <vt:lpstr>Περί ιδρύσεως, οργανώσεως λειτουργίας Γραφείου Εκκλησιαστικής Τάξεως και Εθιμοτυπίας</vt:lpstr>
      <vt:lpstr>Περί ιδρύσεως, οργανώσεως λειτουργίας Γραφείου Εκκλησιαστικής Τάξεως και Εθιμοτυπίας</vt:lpstr>
      <vt:lpstr>Περί ιδρύσεως, οργανώσεως λειτουργίας Γραφείου Εκκλησιαστικής Τάξεως και Εθιμοτυπίας</vt:lpstr>
      <vt:lpstr>Επίσημες αργίες</vt:lpstr>
      <vt:lpstr>Επίσημες αργίες</vt:lpstr>
      <vt:lpstr>Επίσημες αργίες</vt:lpstr>
      <vt:lpstr>Επίσημες αργίες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3η Επισκέψεις επισήμων στην Ελλάδα περί ιδρύσεως, οργανώσεως λειτουργίας Γραφείου Εκκλησιαστικής Τάξεως και Εθιμοτυπίας παρά τη Ιερά Συνόδω της Εκκλησίας της Ελλάδος Επίσημες αργίες </dc:title>
  <dc:creator>MARIA KARAMPELIA</dc:creator>
  <cp:lastModifiedBy>MARIA KARAMPELIA</cp:lastModifiedBy>
  <cp:revision>4</cp:revision>
  <dcterms:created xsi:type="dcterms:W3CDTF">2023-03-16T15:02:57Z</dcterms:created>
  <dcterms:modified xsi:type="dcterms:W3CDTF">2023-03-17T13:23:19Z</dcterms:modified>
</cp:coreProperties>
</file>