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57" r:id="rId9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064DE-9288-46E0-85B2-E9B45B93F876}" type="datetimeFigureOut">
              <a:rPr lang="el-GR" smtClean="0"/>
              <a:t>25/3/2024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297E4-BAFC-47BD-A2C4-D5CBE3A1849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40120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064DE-9288-46E0-85B2-E9B45B93F876}" type="datetimeFigureOut">
              <a:rPr lang="el-GR" smtClean="0"/>
              <a:t>25/3/2024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297E4-BAFC-47BD-A2C4-D5CBE3A1849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3680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064DE-9288-46E0-85B2-E9B45B93F876}" type="datetimeFigureOut">
              <a:rPr lang="el-GR" smtClean="0"/>
              <a:t>25/3/2024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297E4-BAFC-47BD-A2C4-D5CBE3A1849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41086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064DE-9288-46E0-85B2-E9B45B93F876}" type="datetimeFigureOut">
              <a:rPr lang="el-GR" smtClean="0"/>
              <a:t>25/3/2024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297E4-BAFC-47BD-A2C4-D5CBE3A1849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06422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064DE-9288-46E0-85B2-E9B45B93F876}" type="datetimeFigureOut">
              <a:rPr lang="el-GR" smtClean="0"/>
              <a:t>25/3/2024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297E4-BAFC-47BD-A2C4-D5CBE3A1849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98673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064DE-9288-46E0-85B2-E9B45B93F876}" type="datetimeFigureOut">
              <a:rPr lang="el-GR" smtClean="0"/>
              <a:t>25/3/2024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297E4-BAFC-47BD-A2C4-D5CBE3A1849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5813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064DE-9288-46E0-85B2-E9B45B93F876}" type="datetimeFigureOut">
              <a:rPr lang="el-GR" smtClean="0"/>
              <a:t>25/3/2024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297E4-BAFC-47BD-A2C4-D5CBE3A1849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38394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064DE-9288-46E0-85B2-E9B45B93F876}" type="datetimeFigureOut">
              <a:rPr lang="el-GR" smtClean="0"/>
              <a:t>25/3/2024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297E4-BAFC-47BD-A2C4-D5CBE3A1849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45210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064DE-9288-46E0-85B2-E9B45B93F876}" type="datetimeFigureOut">
              <a:rPr lang="el-GR" smtClean="0"/>
              <a:t>25/3/2024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297E4-BAFC-47BD-A2C4-D5CBE3A1849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44382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064DE-9288-46E0-85B2-E9B45B93F876}" type="datetimeFigureOut">
              <a:rPr lang="el-GR" smtClean="0"/>
              <a:t>25/3/2024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297E4-BAFC-47BD-A2C4-D5CBE3A1849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79872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064DE-9288-46E0-85B2-E9B45B93F876}" type="datetimeFigureOut">
              <a:rPr lang="el-GR" smtClean="0"/>
              <a:t>25/3/2024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297E4-BAFC-47BD-A2C4-D5CBE3A1849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35588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5064DE-9288-46E0-85B2-E9B45B93F876}" type="datetimeFigureOut">
              <a:rPr lang="el-GR" smtClean="0"/>
              <a:t>25/3/2024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C297E4-BAFC-47BD-A2C4-D5CBE3A1849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6730067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2232211" y="551330"/>
            <a:ext cx="8247530" cy="3442446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/>
              <a:t/>
            </a:r>
            <a:br>
              <a:rPr lang="el-GR" dirty="0" smtClean="0"/>
            </a:br>
            <a:r>
              <a:rPr lang="el-GR" dirty="0"/>
              <a:t/>
            </a:r>
            <a:br>
              <a:rPr lang="el-GR" dirty="0"/>
            </a:br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/>
              <a:t>ΠΑΙΔΑΓΩΓΙΚΗ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/>
              <a:t>3</a:t>
            </a:r>
            <a:r>
              <a:rPr lang="el-GR" baseline="30000" dirty="0" smtClean="0"/>
              <a:t>η</a:t>
            </a:r>
            <a:r>
              <a:rPr lang="el-GR" dirty="0" smtClean="0"/>
              <a:t> </a:t>
            </a:r>
            <a:r>
              <a:rPr lang="el-GR" dirty="0" smtClean="0"/>
              <a:t>εισήγηση</a:t>
            </a:r>
            <a:br>
              <a:rPr lang="el-GR" dirty="0" smtClean="0"/>
            </a:br>
            <a:r>
              <a:rPr lang="el-GR" sz="3600" dirty="0" smtClean="0">
                <a:latin typeface="Georgia" panose="02040502050405020303" pitchFamily="18" charset="0"/>
              </a:rPr>
              <a:t>2023-2024</a:t>
            </a:r>
            <a:br>
              <a:rPr lang="el-GR" sz="3600" dirty="0" smtClean="0">
                <a:latin typeface="Georgia" panose="02040502050405020303" pitchFamily="18" charset="0"/>
              </a:rPr>
            </a:b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4825720"/>
            <a:ext cx="9144000" cy="1655762"/>
          </a:xfrm>
        </p:spPr>
        <p:txBody>
          <a:bodyPr/>
          <a:lstStyle/>
          <a:p>
            <a:endParaRPr lang="el-GR" dirty="0" smtClean="0"/>
          </a:p>
          <a:p>
            <a:r>
              <a:rPr lang="el-GR" dirty="0" smtClean="0"/>
              <a:t>Λαμπρινός </a:t>
            </a:r>
            <a:r>
              <a:rPr lang="el-GR" dirty="0" err="1" smtClean="0"/>
              <a:t>Ευστ</a:t>
            </a:r>
            <a:r>
              <a:rPr lang="el-GR" dirty="0" smtClean="0"/>
              <a:t>. Πλατυπόδης</a:t>
            </a:r>
          </a:p>
          <a:p>
            <a:r>
              <a:rPr lang="el-GR" dirty="0" smtClean="0"/>
              <a:t>ΑΝΩΤΑΤΗ ΕΚΚΛΗΣΙΑΣΤΙΚΗ ΑΚΑΔΗΜΙΑ ΑΘΗΝΑΣ</a:t>
            </a:r>
          </a:p>
          <a:p>
            <a:endParaRPr lang="el-GR" dirty="0"/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36237" y="2787570"/>
            <a:ext cx="2103302" cy="2170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58324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/>
              <a:t>ΚΛΑΔΟΙ ΤΗΣ ΠΑΙΔΑΓΩΓΙΚΗΣ ΕΠΙΣΤΗΜΗΣ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Εκπαιδευτικά ιδρύματα και σχολεία</a:t>
            </a:r>
          </a:p>
          <a:p>
            <a:r>
              <a:rPr lang="el-GR" dirty="0" smtClean="0"/>
              <a:t>Βρεφονηπιακοί –παιδικοί σταθμοί</a:t>
            </a:r>
          </a:p>
          <a:p>
            <a:r>
              <a:rPr lang="el-GR" dirty="0" smtClean="0"/>
              <a:t>Νηπιαγωγεία</a:t>
            </a:r>
          </a:p>
          <a:p>
            <a:r>
              <a:rPr lang="el-GR" dirty="0" smtClean="0"/>
              <a:t>Δημοτικά</a:t>
            </a:r>
          </a:p>
          <a:p>
            <a:r>
              <a:rPr lang="el-GR" dirty="0" smtClean="0"/>
              <a:t>Γυμνάσια – Λύκεια</a:t>
            </a:r>
          </a:p>
          <a:p>
            <a:r>
              <a:rPr lang="el-GR" dirty="0" smtClean="0"/>
              <a:t>Επαγγελματικές σχολές</a:t>
            </a:r>
          </a:p>
          <a:p>
            <a:r>
              <a:rPr lang="el-GR" dirty="0" smtClean="0"/>
              <a:t>Τριτοβάθμια Εκπαίδευση </a:t>
            </a:r>
            <a:endParaRPr lang="el-GR" dirty="0"/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80866" y="1825625"/>
            <a:ext cx="2655383" cy="3904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6217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Προσχολική παιδαγωγική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 smtClean="0"/>
              <a:t>Όσο πιο νωρίς το παιδί υφίσταται τα ερεθίσματα της συστηματικής αγωγής τόσο καλύτερες προοπτικές έχει η εξέλιξη της προσωπικότητάς του.</a:t>
            </a:r>
          </a:p>
          <a:p>
            <a:r>
              <a:rPr lang="el-GR" dirty="0" smtClean="0"/>
              <a:t>Μουσική</a:t>
            </a:r>
          </a:p>
          <a:p>
            <a:r>
              <a:rPr lang="el-GR" dirty="0" smtClean="0"/>
              <a:t>Τέχνη</a:t>
            </a:r>
          </a:p>
          <a:p>
            <a:r>
              <a:rPr lang="el-GR" dirty="0" smtClean="0"/>
              <a:t>Φύση</a:t>
            </a:r>
          </a:p>
          <a:p>
            <a:r>
              <a:rPr lang="el-GR" dirty="0" smtClean="0"/>
              <a:t>Κίνηση</a:t>
            </a:r>
          </a:p>
          <a:p>
            <a:r>
              <a:rPr lang="el-GR" dirty="0" smtClean="0"/>
              <a:t>Γλωσσικά ερεθίσματα</a:t>
            </a:r>
          </a:p>
          <a:p>
            <a:r>
              <a:rPr lang="el-GR" dirty="0" smtClean="0"/>
              <a:t>Πρότυποι βρεφονηπιακοί σταθμοί</a:t>
            </a:r>
          </a:p>
          <a:p>
            <a:r>
              <a:rPr lang="el-GR" dirty="0" smtClean="0"/>
              <a:t>Σχολή γονέων</a:t>
            </a:r>
            <a:endParaRPr lang="el-GR" dirty="0"/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76973" y="2716306"/>
            <a:ext cx="2347032" cy="3285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24065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Σχολική Παιδαγωγική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 smtClean="0"/>
              <a:t>Πρωτοβάθμια, Δευτεροβάθμια εκπαίδευση &amp; Τριτοβάθμια εκπαίδευση</a:t>
            </a:r>
            <a:br>
              <a:rPr lang="el-GR" dirty="0" smtClean="0"/>
            </a:br>
            <a:endParaRPr lang="el-GR" dirty="0" smtClean="0"/>
          </a:p>
          <a:p>
            <a:r>
              <a:rPr lang="el-GR" dirty="0" smtClean="0"/>
              <a:t>Δάσκαλος/καθηγητής-μαθητής/φοιτητής/ παιδαγωγική σχέση</a:t>
            </a:r>
          </a:p>
          <a:p>
            <a:r>
              <a:rPr lang="el-GR" dirty="0" smtClean="0"/>
              <a:t>Εκπαιδευτικά συστήματα</a:t>
            </a:r>
          </a:p>
          <a:p>
            <a:r>
              <a:rPr lang="el-GR" u="sng" dirty="0" smtClean="0"/>
              <a:t>Επαγγελματική Αγωγή</a:t>
            </a:r>
          </a:p>
          <a:p>
            <a:r>
              <a:rPr lang="el-GR" dirty="0" smtClean="0"/>
              <a:t>Τεχνική-Επαγγελματική εκπαίδευση</a:t>
            </a:r>
          </a:p>
          <a:p>
            <a:r>
              <a:rPr lang="el-GR" u="sng" dirty="0" smtClean="0"/>
              <a:t>Παιδαγωγική των Ενηλίκων</a:t>
            </a:r>
          </a:p>
          <a:p>
            <a:r>
              <a:rPr lang="el-GR" dirty="0" smtClean="0"/>
              <a:t>Δια βίου παιδεία</a:t>
            </a:r>
          </a:p>
          <a:p>
            <a:r>
              <a:rPr lang="el-GR" u="sng" dirty="0" smtClean="0"/>
              <a:t>Ειδική Παιδαγωγική</a:t>
            </a:r>
          </a:p>
          <a:p>
            <a:r>
              <a:rPr lang="el-GR" dirty="0" smtClean="0"/>
              <a:t>Αποκλίσεις από την ομαλή εξελικτική πορεία των παιδιών &amp; αντιμετ</a:t>
            </a:r>
            <a:r>
              <a:rPr lang="el-GR" dirty="0"/>
              <a:t>ώ</a:t>
            </a:r>
            <a:r>
              <a:rPr lang="el-GR" dirty="0" smtClean="0"/>
              <a:t>πιση προβλημάτων και δυσκολιών αυτών των καταστάσεων</a:t>
            </a:r>
          </a:p>
          <a:p>
            <a:endParaRPr lang="el-GR" dirty="0"/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95447" y="3001169"/>
            <a:ext cx="2286000" cy="2000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01925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Κοινωνική Παιδαγωγική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Ιδρύματα κοινωνικής προστασίας και πρόνοιας</a:t>
            </a:r>
          </a:p>
          <a:p>
            <a:endParaRPr lang="el-GR" dirty="0"/>
          </a:p>
          <a:p>
            <a:r>
              <a:rPr lang="el-GR" u="sng" dirty="0" smtClean="0"/>
              <a:t>Θεωρητική Παιδαγωγική ή Θεωρία της Αγωγής</a:t>
            </a:r>
          </a:p>
          <a:p>
            <a:endParaRPr lang="el-GR" u="sng" dirty="0"/>
          </a:p>
          <a:p>
            <a:r>
              <a:rPr lang="el-GR" u="sng" dirty="0" smtClean="0"/>
              <a:t>Ιστορία της παιδαγωγικής</a:t>
            </a:r>
          </a:p>
          <a:p>
            <a:r>
              <a:rPr lang="el-GR" dirty="0" smtClean="0"/>
              <a:t>Το </a:t>
            </a:r>
            <a:r>
              <a:rPr lang="el-GR" dirty="0"/>
              <a:t>φ</a:t>
            </a:r>
            <a:r>
              <a:rPr lang="el-GR" dirty="0" smtClean="0"/>
              <a:t>αινόμενο της αγωγής στην ιστορική του εξέλιξη</a:t>
            </a:r>
          </a:p>
          <a:p>
            <a:r>
              <a:rPr lang="el-GR" u="sng" dirty="0" smtClean="0"/>
              <a:t>Συγκριτική Παιδαγωγική</a:t>
            </a:r>
          </a:p>
          <a:p>
            <a:r>
              <a:rPr lang="el-GR" dirty="0" smtClean="0"/>
              <a:t>Σύγκριση παιδαγωγικών συστημάτων</a:t>
            </a:r>
            <a:endParaRPr lang="el-GR" dirty="0"/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67800" y="1205753"/>
            <a:ext cx="2465294" cy="2465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40394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Διδακτική μεθοδολογία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Αρχιτεκτονική της μάθησης και της διδασκαλίας</a:t>
            </a:r>
          </a:p>
          <a:p>
            <a:r>
              <a:rPr lang="el-GR" dirty="0" smtClean="0"/>
              <a:t>Αρχές και κανόνες διδασκαλίας</a:t>
            </a:r>
          </a:p>
          <a:p>
            <a:r>
              <a:rPr lang="el-GR" dirty="0" smtClean="0"/>
              <a:t>Αναλυτικά και Ωρολόγια προγράμματα- </a:t>
            </a:r>
            <a:r>
              <a:rPr lang="en-US" dirty="0" smtClean="0"/>
              <a:t>Curriculum</a:t>
            </a:r>
          </a:p>
          <a:p>
            <a:r>
              <a:rPr lang="el-GR" dirty="0" smtClean="0"/>
              <a:t>Τι θα διδαχθεί;</a:t>
            </a:r>
          </a:p>
          <a:p>
            <a:r>
              <a:rPr lang="el-GR" dirty="0" smtClean="0"/>
              <a:t>Πώς θα διδαχθεί;</a:t>
            </a:r>
          </a:p>
          <a:p>
            <a:r>
              <a:rPr lang="el-GR" dirty="0" smtClean="0"/>
              <a:t>Πώς θα εξετασθεί η αφομοίωση, κατανόηση των διδαχθέντων;</a:t>
            </a:r>
            <a:endParaRPr lang="el-GR" dirty="0"/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41541" y="1027906"/>
            <a:ext cx="1888751" cy="2858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87872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Παιδαγωγική &amp; Διεπιστημονικότητα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u="sng" dirty="0" smtClean="0"/>
              <a:t>Παιδαγωγική και Φιλοσοφία/ Ηθική</a:t>
            </a:r>
          </a:p>
          <a:p>
            <a:r>
              <a:rPr lang="el-GR" dirty="0" smtClean="0"/>
              <a:t>Πώς πρέπει να διαπαιδαγωγείται ο άνθρωπος, βάσει ποιων αξιών;</a:t>
            </a:r>
            <a:r>
              <a:rPr lang="el-GR" u="sng" dirty="0" smtClean="0"/>
              <a:t> </a:t>
            </a:r>
          </a:p>
          <a:p>
            <a:r>
              <a:rPr lang="el-GR" u="sng" dirty="0" smtClean="0"/>
              <a:t>Παιδαγωγική και Ψυχολογία</a:t>
            </a:r>
          </a:p>
          <a:p>
            <a:r>
              <a:rPr lang="el-GR" dirty="0" smtClean="0"/>
              <a:t>Ψυχολογικά φαινόμενα και παιδαγωγική πράξη</a:t>
            </a:r>
          </a:p>
          <a:p>
            <a:r>
              <a:rPr lang="el-GR" u="sng" dirty="0" smtClean="0"/>
              <a:t>Παιδαγωγική και Κοινωνιολογία</a:t>
            </a:r>
          </a:p>
          <a:p>
            <a:r>
              <a:rPr lang="el-GR" dirty="0" smtClean="0"/>
              <a:t>Κοινωνική διάσταση της αγωγής</a:t>
            </a:r>
            <a:endParaRPr lang="el-GR" dirty="0"/>
          </a:p>
          <a:p>
            <a:r>
              <a:rPr lang="el-GR" dirty="0" smtClean="0"/>
              <a:t>Κοινωνιολογία του σχολείου</a:t>
            </a:r>
          </a:p>
          <a:p>
            <a:r>
              <a:rPr lang="el-GR" dirty="0" smtClean="0"/>
              <a:t>Διδασκαλικό λειτούργημα</a:t>
            </a:r>
            <a:endParaRPr lang="el-GR" dirty="0"/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61904" y="2918291"/>
            <a:ext cx="2391896" cy="3484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72198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Ερωτήσεις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 smtClean="0"/>
          </a:p>
          <a:p>
            <a:endParaRPr lang="el-GR" dirty="0"/>
          </a:p>
          <a:p>
            <a:r>
              <a:rPr lang="el-GR" dirty="0" smtClean="0"/>
              <a:t>16. ΟΙ ΚΛΑΔΟΙ ΤΗΣ ΠΑΙΔΑΓΩΓΙΚΗΣ ΕΠΙΣΤΗΜΗΣ (ΕΦΑΡΜΟΣΜΕΝΗ, ΠΡΟΣΧΟΛΙΚΗ, ΣΧΟΛΙΚΗ, ΕΠΑΓΓΕΛΜΑΤΙΚΗ,</a:t>
            </a:r>
          </a:p>
          <a:p>
            <a:r>
              <a:rPr lang="el-GR" dirty="0" smtClean="0"/>
              <a:t>ΠΑΙΔΑΓΩΓΙΚΗ ΤΩΝ ΕΝΗΛΙΚΩΝ, ΕΙΔΙΚΗ, ΚΟΙΝΩΝΙΚΗ, ΘΕΩΡΗΤΙΚΗ, ΓΕΝΙΚΗ, ΙΣΤΟΡΙΚΗ, ΣΥΓΚΡΙΤΙΚΗ ΠΑΙΔΑΓΩΓΙΚΗ.</a:t>
            </a:r>
          </a:p>
          <a:p>
            <a:r>
              <a:rPr lang="el-GR" dirty="0" smtClean="0"/>
              <a:t>ΔΙΔΑΚΤΙΚΗ ΜΕΘΟΔΟΛΟΓΙΑ) (78-85).</a:t>
            </a:r>
          </a:p>
          <a:p>
            <a:r>
              <a:rPr lang="el-GR" dirty="0" smtClean="0"/>
              <a:t>17. Η ΠΑΙΔΑΓΩΓΙΚΗ ΣΕ ΣΥΝΕΡΓΑΣΙΑ ΜΕ ΤΙΣ ΑΛΛΕΣ ΕΠΙΣΤΗΜΕΣ (85).</a:t>
            </a:r>
            <a:endParaRPr lang="el-GR" dirty="0"/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73708" y="138671"/>
            <a:ext cx="2331104" cy="2331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22210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Θέμα του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Θέμα του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Θέμα του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873</TotalTime>
  <Words>228</Words>
  <Application>Microsoft Office PowerPoint</Application>
  <PresentationFormat>Ευρεία οθόνη</PresentationFormat>
  <Paragraphs>63</Paragraphs>
  <Slides>8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Georgia</vt:lpstr>
      <vt:lpstr>Office Theme</vt:lpstr>
      <vt:lpstr>    ΠΑΙΔΑΓΩΓΙΚΗ 3η εισήγηση 2023-2024  </vt:lpstr>
      <vt:lpstr>ΚΛΑΔΟΙ ΤΗΣ ΠΑΙΔΑΓΩΓΙΚΗΣ ΕΠΙΣΤΗΜΗΣ</vt:lpstr>
      <vt:lpstr>Προσχολική παιδαγωγική</vt:lpstr>
      <vt:lpstr>Σχολική Παιδαγωγική</vt:lpstr>
      <vt:lpstr>Κοινωνική Παιδαγωγική</vt:lpstr>
      <vt:lpstr>Διδακτική μεθοδολογία</vt:lpstr>
      <vt:lpstr>Παιδαγωγική &amp; Διεπιστημονικότητα</vt:lpstr>
      <vt:lpstr>Ερωτήσεις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ΠΑΙΔΑΓΩΓΙΚΗ 3η εισήγηση 2023-2024  </dc:title>
  <dc:creator>Λογαριασμός Microsoft</dc:creator>
  <cp:lastModifiedBy>Λογαριασμός Microsoft</cp:lastModifiedBy>
  <cp:revision>10</cp:revision>
  <dcterms:created xsi:type="dcterms:W3CDTF">2024-03-19T06:57:10Z</dcterms:created>
  <dcterms:modified xsi:type="dcterms:W3CDTF">2024-03-26T06:13:53Z</dcterms:modified>
</cp:coreProperties>
</file>