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4" r:id="rId21"/>
    <p:sldId id="275" r:id="rId22"/>
    <p:sldId id="278" r:id="rId23"/>
    <p:sldId id="277" r:id="rId24"/>
    <p:sldId id="282" r:id="rId25"/>
    <p:sldId id="279" r:id="rId26"/>
    <p:sldId id="280" r:id="rId27"/>
    <p:sldId id="281" r:id="rId28"/>
    <p:sldId id="283" r:id="rId29"/>
    <p:sldId id="284" r:id="rId30"/>
    <p:sldId id="285" r:id="rId3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1B50BB-0653-4AD6-A465-E12CFF4F8FF4}" v="60" dt="2024-01-10T00:07:02.6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29" autoAdjust="0"/>
    <p:restoredTop sz="94660"/>
  </p:normalViewPr>
  <p:slideViewPr>
    <p:cSldViewPr snapToGrid="0">
      <p:cViewPr varScale="1">
        <p:scale>
          <a:sx n="98" d="100"/>
          <a:sy n="98" d="100"/>
        </p:scale>
        <p:origin x="109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BE1B50BB-0653-4AD6-A465-E12CFF4F8FF4}"/>
    <pc:docChg chg="undo custSel addSld modSld sldOrd">
      <pc:chgData name="MARIA KARAMPELIA" userId="9dfcc2cac66bf474" providerId="LiveId" clId="{BE1B50BB-0653-4AD6-A465-E12CFF4F8FF4}" dt="2024-01-10T14:57:23.742" v="1470" actId="20577"/>
      <pc:docMkLst>
        <pc:docMk/>
      </pc:docMkLst>
      <pc:sldChg chg="modSp mod">
        <pc:chgData name="MARIA KARAMPELIA" userId="9dfcc2cac66bf474" providerId="LiveId" clId="{BE1B50BB-0653-4AD6-A465-E12CFF4F8FF4}" dt="2024-01-10T13:25:58.321" v="1459" actId="20577"/>
        <pc:sldMkLst>
          <pc:docMk/>
          <pc:sldMk cId="3954138851" sldId="261"/>
        </pc:sldMkLst>
        <pc:spChg chg="mod">
          <ac:chgData name="MARIA KARAMPELIA" userId="9dfcc2cac66bf474" providerId="LiveId" clId="{BE1B50BB-0653-4AD6-A465-E12CFF4F8FF4}" dt="2024-01-10T13:25:58.321" v="1459" actId="20577"/>
          <ac:spMkLst>
            <pc:docMk/>
            <pc:sldMk cId="3954138851" sldId="261"/>
            <ac:spMk id="3" creationId="{0EDA5C98-891A-ACCA-924E-DA9167085203}"/>
          </ac:spMkLst>
        </pc:spChg>
      </pc:sldChg>
      <pc:sldChg chg="addSp delSp modSp mod">
        <pc:chgData name="MARIA KARAMPELIA" userId="9dfcc2cac66bf474" providerId="LiveId" clId="{BE1B50BB-0653-4AD6-A465-E12CFF4F8FF4}" dt="2024-01-09T22:33:41.405" v="101" actId="255"/>
        <pc:sldMkLst>
          <pc:docMk/>
          <pc:sldMk cId="2924674340" sldId="262"/>
        </pc:sldMkLst>
        <pc:spChg chg="mod">
          <ac:chgData name="MARIA KARAMPELIA" userId="9dfcc2cac66bf474" providerId="LiveId" clId="{BE1B50BB-0653-4AD6-A465-E12CFF4F8FF4}" dt="2024-01-09T22:24:56.026" v="4" actId="27636"/>
          <ac:spMkLst>
            <pc:docMk/>
            <pc:sldMk cId="2924674340" sldId="262"/>
            <ac:spMk id="2" creationId="{55446DDA-B31A-F556-40A3-86DAE06DBF50}"/>
          </ac:spMkLst>
        </pc:spChg>
        <pc:spChg chg="add del mod">
          <ac:chgData name="MARIA KARAMPELIA" userId="9dfcc2cac66bf474" providerId="LiveId" clId="{BE1B50BB-0653-4AD6-A465-E12CFF4F8FF4}" dt="2024-01-09T22:33:41.405" v="101" actId="255"/>
          <ac:spMkLst>
            <pc:docMk/>
            <pc:sldMk cId="2924674340" sldId="262"/>
            <ac:spMk id="3" creationId="{6DEC22E3-964F-B17C-E269-AACA34E48F26}"/>
          </ac:spMkLst>
        </pc:spChg>
        <pc:spChg chg="add mod">
          <ac:chgData name="MARIA KARAMPELIA" userId="9dfcc2cac66bf474" providerId="LiveId" clId="{BE1B50BB-0653-4AD6-A465-E12CFF4F8FF4}" dt="2024-01-09T22:25:59.445" v="10"/>
          <ac:spMkLst>
            <pc:docMk/>
            <pc:sldMk cId="2924674340" sldId="262"/>
            <ac:spMk id="4" creationId="{EF9F99FD-3BFE-10C2-A72E-2580038B5418}"/>
          </ac:spMkLst>
        </pc:spChg>
        <pc:spChg chg="add mod">
          <ac:chgData name="MARIA KARAMPELIA" userId="9dfcc2cac66bf474" providerId="LiveId" clId="{BE1B50BB-0653-4AD6-A465-E12CFF4F8FF4}" dt="2024-01-09T22:26:26.600" v="12"/>
          <ac:spMkLst>
            <pc:docMk/>
            <pc:sldMk cId="2924674340" sldId="262"/>
            <ac:spMk id="5" creationId="{1E765DF2-E60D-589B-E056-D5849FBFE0CE}"/>
          </ac:spMkLst>
        </pc:spChg>
        <pc:spChg chg="add">
          <ac:chgData name="MARIA KARAMPELIA" userId="9dfcc2cac66bf474" providerId="LiveId" clId="{BE1B50BB-0653-4AD6-A465-E12CFF4F8FF4}" dt="2024-01-09T22:27:08" v="15"/>
          <ac:spMkLst>
            <pc:docMk/>
            <pc:sldMk cId="2924674340" sldId="262"/>
            <ac:spMk id="6" creationId="{331219B0-D4C6-9961-2F23-9E2358B07133}"/>
          </ac:spMkLst>
        </pc:spChg>
        <pc:spChg chg="add">
          <ac:chgData name="MARIA KARAMPELIA" userId="9dfcc2cac66bf474" providerId="LiveId" clId="{BE1B50BB-0653-4AD6-A465-E12CFF4F8FF4}" dt="2024-01-09T22:27:17.547" v="18"/>
          <ac:spMkLst>
            <pc:docMk/>
            <pc:sldMk cId="2924674340" sldId="262"/>
            <ac:spMk id="7" creationId="{B94109D6-7105-C7E5-50AC-247440523EE8}"/>
          </ac:spMkLst>
        </pc:spChg>
        <pc:spChg chg="add">
          <ac:chgData name="MARIA KARAMPELIA" userId="9dfcc2cac66bf474" providerId="LiveId" clId="{BE1B50BB-0653-4AD6-A465-E12CFF4F8FF4}" dt="2024-01-09T22:28:37.948" v="23"/>
          <ac:spMkLst>
            <pc:docMk/>
            <pc:sldMk cId="2924674340" sldId="262"/>
            <ac:spMk id="8" creationId="{32F19BCF-BE57-A218-798C-52250FA8826D}"/>
          </ac:spMkLst>
        </pc:spChg>
        <pc:spChg chg="add">
          <ac:chgData name="MARIA KARAMPELIA" userId="9dfcc2cac66bf474" providerId="LiveId" clId="{BE1B50BB-0653-4AD6-A465-E12CFF4F8FF4}" dt="2024-01-09T22:29:49.429" v="37"/>
          <ac:spMkLst>
            <pc:docMk/>
            <pc:sldMk cId="2924674340" sldId="262"/>
            <ac:spMk id="9" creationId="{5BD29415-839A-C2B0-D9BB-3DE824EBBD25}"/>
          </ac:spMkLst>
        </pc:spChg>
        <pc:spChg chg="add">
          <ac:chgData name="MARIA KARAMPELIA" userId="9dfcc2cac66bf474" providerId="LiveId" clId="{BE1B50BB-0653-4AD6-A465-E12CFF4F8FF4}" dt="2024-01-09T22:30:29.079" v="40"/>
          <ac:spMkLst>
            <pc:docMk/>
            <pc:sldMk cId="2924674340" sldId="262"/>
            <ac:spMk id="10" creationId="{4EE8AA4E-18AA-B6EE-FD09-D14B5898BB1B}"/>
          </ac:spMkLst>
        </pc:spChg>
        <pc:spChg chg="add">
          <ac:chgData name="MARIA KARAMPELIA" userId="9dfcc2cac66bf474" providerId="LiveId" clId="{BE1B50BB-0653-4AD6-A465-E12CFF4F8FF4}" dt="2024-01-09T22:31:23.918" v="71"/>
          <ac:spMkLst>
            <pc:docMk/>
            <pc:sldMk cId="2924674340" sldId="262"/>
            <ac:spMk id="11" creationId="{8EC8C3F3-B97C-2F12-6F48-5E55D4ABFF41}"/>
          </ac:spMkLst>
        </pc:spChg>
      </pc:sldChg>
      <pc:sldChg chg="addSp delSp modSp mod">
        <pc:chgData name="MARIA KARAMPELIA" userId="9dfcc2cac66bf474" providerId="LiveId" clId="{BE1B50BB-0653-4AD6-A465-E12CFF4F8FF4}" dt="2024-01-09T22:41:37.407" v="243" actId="20577"/>
        <pc:sldMkLst>
          <pc:docMk/>
          <pc:sldMk cId="2577781957" sldId="263"/>
        </pc:sldMkLst>
        <pc:spChg chg="mod">
          <ac:chgData name="MARIA KARAMPELIA" userId="9dfcc2cac66bf474" providerId="LiveId" clId="{BE1B50BB-0653-4AD6-A465-E12CFF4F8FF4}" dt="2024-01-09T22:40:04.254" v="230" actId="14100"/>
          <ac:spMkLst>
            <pc:docMk/>
            <pc:sldMk cId="2577781957" sldId="263"/>
            <ac:spMk id="2" creationId="{E12D3554-80D8-BC7E-B161-F487D1AA0013}"/>
          </ac:spMkLst>
        </pc:spChg>
        <pc:spChg chg="add del mod">
          <ac:chgData name="MARIA KARAMPELIA" userId="9dfcc2cac66bf474" providerId="LiveId" clId="{BE1B50BB-0653-4AD6-A465-E12CFF4F8FF4}" dt="2024-01-09T22:41:37.407" v="243" actId="20577"/>
          <ac:spMkLst>
            <pc:docMk/>
            <pc:sldMk cId="2577781957" sldId="263"/>
            <ac:spMk id="3" creationId="{52D59AA4-7D83-7991-0AC8-2D2157F74A78}"/>
          </ac:spMkLst>
        </pc:spChg>
        <pc:spChg chg="add mod">
          <ac:chgData name="MARIA KARAMPELIA" userId="9dfcc2cac66bf474" providerId="LiveId" clId="{BE1B50BB-0653-4AD6-A465-E12CFF4F8FF4}" dt="2024-01-09T22:35:35.090" v="174"/>
          <ac:spMkLst>
            <pc:docMk/>
            <pc:sldMk cId="2577781957" sldId="263"/>
            <ac:spMk id="4" creationId="{C401A382-B5A7-57CC-4B6D-5C462599DE24}"/>
          </ac:spMkLst>
        </pc:spChg>
        <pc:spChg chg="add mod">
          <ac:chgData name="MARIA KARAMPELIA" userId="9dfcc2cac66bf474" providerId="LiveId" clId="{BE1B50BB-0653-4AD6-A465-E12CFF4F8FF4}" dt="2024-01-09T22:35:59.823" v="176"/>
          <ac:spMkLst>
            <pc:docMk/>
            <pc:sldMk cId="2577781957" sldId="263"/>
            <ac:spMk id="5" creationId="{2CE7DAF0-00E3-DC69-D8A2-D7D13AF42946}"/>
          </ac:spMkLst>
        </pc:spChg>
      </pc:sldChg>
      <pc:sldChg chg="modSp mod">
        <pc:chgData name="MARIA KARAMPELIA" userId="9dfcc2cac66bf474" providerId="LiveId" clId="{BE1B50BB-0653-4AD6-A465-E12CFF4F8FF4}" dt="2024-01-09T22:45:32.035" v="333" actId="255"/>
        <pc:sldMkLst>
          <pc:docMk/>
          <pc:sldMk cId="1227801323" sldId="264"/>
        </pc:sldMkLst>
        <pc:spChg chg="mod">
          <ac:chgData name="MARIA KARAMPELIA" userId="9dfcc2cac66bf474" providerId="LiveId" clId="{BE1B50BB-0653-4AD6-A465-E12CFF4F8FF4}" dt="2024-01-09T22:43:14.035" v="315" actId="14100"/>
          <ac:spMkLst>
            <pc:docMk/>
            <pc:sldMk cId="1227801323" sldId="264"/>
            <ac:spMk id="2" creationId="{B2863DE7-C202-39BE-AB83-89A47B09BE0A}"/>
          </ac:spMkLst>
        </pc:spChg>
        <pc:spChg chg="mod">
          <ac:chgData name="MARIA KARAMPELIA" userId="9dfcc2cac66bf474" providerId="LiveId" clId="{BE1B50BB-0653-4AD6-A465-E12CFF4F8FF4}" dt="2024-01-09T22:45:32.035" v="333" actId="255"/>
          <ac:spMkLst>
            <pc:docMk/>
            <pc:sldMk cId="1227801323" sldId="264"/>
            <ac:spMk id="3" creationId="{B9D68100-5027-E87B-4953-1E1C3FBFF6F9}"/>
          </ac:spMkLst>
        </pc:spChg>
      </pc:sldChg>
      <pc:sldChg chg="addSp modSp mod">
        <pc:chgData name="MARIA KARAMPELIA" userId="9dfcc2cac66bf474" providerId="LiveId" clId="{BE1B50BB-0653-4AD6-A465-E12CFF4F8FF4}" dt="2024-01-09T23:00:45.263" v="552" actId="14100"/>
        <pc:sldMkLst>
          <pc:docMk/>
          <pc:sldMk cId="366299763" sldId="265"/>
        </pc:sldMkLst>
        <pc:spChg chg="mod">
          <ac:chgData name="MARIA KARAMPELIA" userId="9dfcc2cac66bf474" providerId="LiveId" clId="{BE1B50BB-0653-4AD6-A465-E12CFF4F8FF4}" dt="2024-01-09T23:00:41.671" v="551" actId="14100"/>
          <ac:spMkLst>
            <pc:docMk/>
            <pc:sldMk cId="366299763" sldId="265"/>
            <ac:spMk id="2" creationId="{AD2B5D79-441B-D6DA-4765-26331723BF74}"/>
          </ac:spMkLst>
        </pc:spChg>
        <pc:spChg chg="mod">
          <ac:chgData name="MARIA KARAMPELIA" userId="9dfcc2cac66bf474" providerId="LiveId" clId="{BE1B50BB-0653-4AD6-A465-E12CFF4F8FF4}" dt="2024-01-09T23:00:45.263" v="552" actId="14100"/>
          <ac:spMkLst>
            <pc:docMk/>
            <pc:sldMk cId="366299763" sldId="265"/>
            <ac:spMk id="3" creationId="{8E7EF4F7-6797-52BC-D026-122EF4A67D33}"/>
          </ac:spMkLst>
        </pc:spChg>
        <pc:spChg chg="add">
          <ac:chgData name="MARIA KARAMPELIA" userId="9dfcc2cac66bf474" providerId="LiveId" clId="{BE1B50BB-0653-4AD6-A465-E12CFF4F8FF4}" dt="2024-01-09T22:49:06.146" v="402"/>
          <ac:spMkLst>
            <pc:docMk/>
            <pc:sldMk cId="366299763" sldId="265"/>
            <ac:spMk id="4" creationId="{625B7C2C-05B7-4458-65B5-6F62803914B0}"/>
          </ac:spMkLst>
        </pc:spChg>
        <pc:spChg chg="add">
          <ac:chgData name="MARIA KARAMPELIA" userId="9dfcc2cac66bf474" providerId="LiveId" clId="{BE1B50BB-0653-4AD6-A465-E12CFF4F8FF4}" dt="2024-01-09T22:50:46.459" v="455"/>
          <ac:spMkLst>
            <pc:docMk/>
            <pc:sldMk cId="366299763" sldId="265"/>
            <ac:spMk id="5" creationId="{D093928E-94C0-7B01-2710-FA9239D6A105}"/>
          </ac:spMkLst>
        </pc:spChg>
        <pc:spChg chg="add">
          <ac:chgData name="MARIA KARAMPELIA" userId="9dfcc2cac66bf474" providerId="LiveId" clId="{BE1B50BB-0653-4AD6-A465-E12CFF4F8FF4}" dt="2024-01-09T22:53:20.842" v="503"/>
          <ac:spMkLst>
            <pc:docMk/>
            <pc:sldMk cId="366299763" sldId="265"/>
            <ac:spMk id="6" creationId="{8CC8D03C-2690-0166-9EC6-3959A751F5A7}"/>
          </ac:spMkLst>
        </pc:spChg>
        <pc:spChg chg="add">
          <ac:chgData name="MARIA KARAMPELIA" userId="9dfcc2cac66bf474" providerId="LiveId" clId="{BE1B50BB-0653-4AD6-A465-E12CFF4F8FF4}" dt="2024-01-09T22:54:38.120" v="510"/>
          <ac:spMkLst>
            <pc:docMk/>
            <pc:sldMk cId="366299763" sldId="265"/>
            <ac:spMk id="7" creationId="{98291FE9-CC48-1EEC-00E1-FE6CFC7E963F}"/>
          </ac:spMkLst>
        </pc:spChg>
      </pc:sldChg>
      <pc:sldChg chg="modSp mod">
        <pc:chgData name="MARIA KARAMPELIA" userId="9dfcc2cac66bf474" providerId="LiveId" clId="{BE1B50BB-0653-4AD6-A465-E12CFF4F8FF4}" dt="2024-01-09T23:03:27.997" v="587" actId="255"/>
        <pc:sldMkLst>
          <pc:docMk/>
          <pc:sldMk cId="1988396384" sldId="266"/>
        </pc:sldMkLst>
        <pc:spChg chg="mod">
          <ac:chgData name="MARIA KARAMPELIA" userId="9dfcc2cac66bf474" providerId="LiveId" clId="{BE1B50BB-0653-4AD6-A465-E12CFF4F8FF4}" dt="2024-01-09T23:01:41.995" v="576" actId="27636"/>
          <ac:spMkLst>
            <pc:docMk/>
            <pc:sldMk cId="1988396384" sldId="266"/>
            <ac:spMk id="2" creationId="{7343ADFA-AA14-C253-0C02-152A587FBADA}"/>
          </ac:spMkLst>
        </pc:spChg>
        <pc:spChg chg="mod">
          <ac:chgData name="MARIA KARAMPELIA" userId="9dfcc2cac66bf474" providerId="LiveId" clId="{BE1B50BB-0653-4AD6-A465-E12CFF4F8FF4}" dt="2024-01-09T23:03:27.997" v="587" actId="255"/>
          <ac:spMkLst>
            <pc:docMk/>
            <pc:sldMk cId="1988396384" sldId="266"/>
            <ac:spMk id="3" creationId="{F5C2CF7B-383A-99FE-9F04-69BAF7CCA744}"/>
          </ac:spMkLst>
        </pc:spChg>
      </pc:sldChg>
      <pc:sldChg chg="modSp mod">
        <pc:chgData name="MARIA KARAMPELIA" userId="9dfcc2cac66bf474" providerId="LiveId" clId="{BE1B50BB-0653-4AD6-A465-E12CFF4F8FF4}" dt="2024-01-09T23:05:53.936" v="649" actId="255"/>
        <pc:sldMkLst>
          <pc:docMk/>
          <pc:sldMk cId="1443319008" sldId="267"/>
        </pc:sldMkLst>
        <pc:spChg chg="mod">
          <ac:chgData name="MARIA KARAMPELIA" userId="9dfcc2cac66bf474" providerId="LiveId" clId="{BE1B50BB-0653-4AD6-A465-E12CFF4F8FF4}" dt="2024-01-09T23:04:41.911" v="641" actId="27636"/>
          <ac:spMkLst>
            <pc:docMk/>
            <pc:sldMk cId="1443319008" sldId="267"/>
            <ac:spMk id="2" creationId="{B156AD99-F01D-FC90-96A3-C3CA9C204C8F}"/>
          </ac:spMkLst>
        </pc:spChg>
        <pc:spChg chg="mod">
          <ac:chgData name="MARIA KARAMPELIA" userId="9dfcc2cac66bf474" providerId="LiveId" clId="{BE1B50BB-0653-4AD6-A465-E12CFF4F8FF4}" dt="2024-01-09T23:05:53.936" v="649" actId="255"/>
          <ac:spMkLst>
            <pc:docMk/>
            <pc:sldMk cId="1443319008" sldId="267"/>
            <ac:spMk id="3" creationId="{006EADDC-F3CC-CF68-8E3C-AC9C842DD1CC}"/>
          </ac:spMkLst>
        </pc:spChg>
      </pc:sldChg>
      <pc:sldChg chg="modSp new mod">
        <pc:chgData name="MARIA KARAMPELIA" userId="9dfcc2cac66bf474" providerId="LiveId" clId="{BE1B50BB-0653-4AD6-A465-E12CFF4F8FF4}" dt="2024-01-09T23:09:06.064" v="697" actId="27636"/>
        <pc:sldMkLst>
          <pc:docMk/>
          <pc:sldMk cId="3706488385" sldId="268"/>
        </pc:sldMkLst>
        <pc:spChg chg="mod">
          <ac:chgData name="MARIA KARAMPELIA" userId="9dfcc2cac66bf474" providerId="LiveId" clId="{BE1B50BB-0653-4AD6-A465-E12CFF4F8FF4}" dt="2024-01-09T23:09:06.064" v="697" actId="27636"/>
          <ac:spMkLst>
            <pc:docMk/>
            <pc:sldMk cId="3706488385" sldId="268"/>
            <ac:spMk id="2" creationId="{315A7F90-727C-2FBB-CF85-B2FBD6ED0E5E}"/>
          </ac:spMkLst>
        </pc:spChg>
        <pc:spChg chg="mod">
          <ac:chgData name="MARIA KARAMPELIA" userId="9dfcc2cac66bf474" providerId="LiveId" clId="{BE1B50BB-0653-4AD6-A465-E12CFF4F8FF4}" dt="2024-01-09T23:08:55.769" v="695" actId="14100"/>
          <ac:spMkLst>
            <pc:docMk/>
            <pc:sldMk cId="3706488385" sldId="268"/>
            <ac:spMk id="3" creationId="{34927875-5231-A108-C4D2-B9189070086F}"/>
          </ac:spMkLst>
        </pc:spChg>
      </pc:sldChg>
      <pc:sldChg chg="modSp new mod">
        <pc:chgData name="MARIA KARAMPELIA" userId="9dfcc2cac66bf474" providerId="LiveId" clId="{BE1B50BB-0653-4AD6-A465-E12CFF4F8FF4}" dt="2024-01-09T23:11:06.328" v="712" actId="14100"/>
        <pc:sldMkLst>
          <pc:docMk/>
          <pc:sldMk cId="2043297631" sldId="269"/>
        </pc:sldMkLst>
        <pc:spChg chg="mod">
          <ac:chgData name="MARIA KARAMPELIA" userId="9dfcc2cac66bf474" providerId="LiveId" clId="{BE1B50BB-0653-4AD6-A465-E12CFF4F8FF4}" dt="2024-01-09T23:11:06.328" v="712" actId="14100"/>
          <ac:spMkLst>
            <pc:docMk/>
            <pc:sldMk cId="2043297631" sldId="269"/>
            <ac:spMk id="2" creationId="{BEFB35E0-45CE-8AA0-D414-B9D5148175B0}"/>
          </ac:spMkLst>
        </pc:spChg>
        <pc:spChg chg="mod">
          <ac:chgData name="MARIA KARAMPELIA" userId="9dfcc2cac66bf474" providerId="LiveId" clId="{BE1B50BB-0653-4AD6-A465-E12CFF4F8FF4}" dt="2024-01-09T23:10:55.587" v="711" actId="255"/>
          <ac:spMkLst>
            <pc:docMk/>
            <pc:sldMk cId="2043297631" sldId="269"/>
            <ac:spMk id="3" creationId="{2A7BC59F-A67E-14FF-091F-72F159431BE5}"/>
          </ac:spMkLst>
        </pc:spChg>
      </pc:sldChg>
      <pc:sldChg chg="modSp new mod">
        <pc:chgData name="MARIA KARAMPELIA" userId="9dfcc2cac66bf474" providerId="LiveId" clId="{BE1B50BB-0653-4AD6-A465-E12CFF4F8FF4}" dt="2024-01-09T23:13:57.345" v="751" actId="255"/>
        <pc:sldMkLst>
          <pc:docMk/>
          <pc:sldMk cId="3364258855" sldId="270"/>
        </pc:sldMkLst>
        <pc:spChg chg="mod">
          <ac:chgData name="MARIA KARAMPELIA" userId="9dfcc2cac66bf474" providerId="LiveId" clId="{BE1B50BB-0653-4AD6-A465-E12CFF4F8FF4}" dt="2024-01-09T23:12:15.706" v="742" actId="27636"/>
          <ac:spMkLst>
            <pc:docMk/>
            <pc:sldMk cId="3364258855" sldId="270"/>
            <ac:spMk id="2" creationId="{A368E0F0-0FBA-F9E2-81C9-4FACB125E815}"/>
          </ac:spMkLst>
        </pc:spChg>
        <pc:spChg chg="mod">
          <ac:chgData name="MARIA KARAMPELIA" userId="9dfcc2cac66bf474" providerId="LiveId" clId="{BE1B50BB-0653-4AD6-A465-E12CFF4F8FF4}" dt="2024-01-09T23:13:57.345" v="751" actId="255"/>
          <ac:spMkLst>
            <pc:docMk/>
            <pc:sldMk cId="3364258855" sldId="270"/>
            <ac:spMk id="3" creationId="{2C1CFD4B-6812-E990-1A94-54DCEB5CF6E8}"/>
          </ac:spMkLst>
        </pc:spChg>
      </pc:sldChg>
      <pc:sldChg chg="modSp new mod">
        <pc:chgData name="MARIA KARAMPELIA" userId="9dfcc2cac66bf474" providerId="LiveId" clId="{BE1B50BB-0653-4AD6-A465-E12CFF4F8FF4}" dt="2024-01-10T14:10:17.321" v="1466" actId="20577"/>
        <pc:sldMkLst>
          <pc:docMk/>
          <pc:sldMk cId="378771740" sldId="271"/>
        </pc:sldMkLst>
        <pc:spChg chg="mod">
          <ac:chgData name="MARIA KARAMPELIA" userId="9dfcc2cac66bf474" providerId="LiveId" clId="{BE1B50BB-0653-4AD6-A465-E12CFF4F8FF4}" dt="2024-01-09T23:16:49.186" v="819" actId="1076"/>
          <ac:spMkLst>
            <pc:docMk/>
            <pc:sldMk cId="378771740" sldId="271"/>
            <ac:spMk id="2" creationId="{A9DE0D0E-3D73-AF85-282C-63F4F7232D8E}"/>
          </ac:spMkLst>
        </pc:spChg>
        <pc:spChg chg="mod">
          <ac:chgData name="MARIA KARAMPELIA" userId="9dfcc2cac66bf474" providerId="LiveId" clId="{BE1B50BB-0653-4AD6-A465-E12CFF4F8FF4}" dt="2024-01-10T14:10:17.321" v="1466" actId="20577"/>
          <ac:spMkLst>
            <pc:docMk/>
            <pc:sldMk cId="378771740" sldId="271"/>
            <ac:spMk id="3" creationId="{F9A07B91-73FC-67A7-EAEF-D1F8A4E03F59}"/>
          </ac:spMkLst>
        </pc:spChg>
      </pc:sldChg>
      <pc:sldChg chg="modSp new mod">
        <pc:chgData name="MARIA KARAMPELIA" userId="9dfcc2cac66bf474" providerId="LiveId" clId="{BE1B50BB-0653-4AD6-A465-E12CFF4F8FF4}" dt="2024-01-09T23:22:54.464" v="881" actId="27636"/>
        <pc:sldMkLst>
          <pc:docMk/>
          <pc:sldMk cId="1198037459" sldId="272"/>
        </pc:sldMkLst>
        <pc:spChg chg="mod">
          <ac:chgData name="MARIA KARAMPELIA" userId="9dfcc2cac66bf474" providerId="LiveId" clId="{BE1B50BB-0653-4AD6-A465-E12CFF4F8FF4}" dt="2024-01-09T23:21:36.831" v="871" actId="14100"/>
          <ac:spMkLst>
            <pc:docMk/>
            <pc:sldMk cId="1198037459" sldId="272"/>
            <ac:spMk id="2" creationId="{9CB82C23-E844-CA19-69CB-744FC7E563B7}"/>
          </ac:spMkLst>
        </pc:spChg>
        <pc:spChg chg="mod">
          <ac:chgData name="MARIA KARAMPELIA" userId="9dfcc2cac66bf474" providerId="LiveId" clId="{BE1B50BB-0653-4AD6-A465-E12CFF4F8FF4}" dt="2024-01-09T23:22:54.464" v="881" actId="27636"/>
          <ac:spMkLst>
            <pc:docMk/>
            <pc:sldMk cId="1198037459" sldId="272"/>
            <ac:spMk id="3" creationId="{7479287A-DB04-3DDA-F173-6D184182E3D3}"/>
          </ac:spMkLst>
        </pc:spChg>
      </pc:sldChg>
      <pc:sldChg chg="modSp new mod">
        <pc:chgData name="MARIA KARAMPELIA" userId="9dfcc2cac66bf474" providerId="LiveId" clId="{BE1B50BB-0653-4AD6-A465-E12CFF4F8FF4}" dt="2024-01-09T23:26:00.214" v="905" actId="27636"/>
        <pc:sldMkLst>
          <pc:docMk/>
          <pc:sldMk cId="2855801757" sldId="273"/>
        </pc:sldMkLst>
        <pc:spChg chg="mod">
          <ac:chgData name="MARIA KARAMPELIA" userId="9dfcc2cac66bf474" providerId="LiveId" clId="{BE1B50BB-0653-4AD6-A465-E12CFF4F8FF4}" dt="2024-01-09T23:24:35.976" v="894" actId="14100"/>
          <ac:spMkLst>
            <pc:docMk/>
            <pc:sldMk cId="2855801757" sldId="273"/>
            <ac:spMk id="2" creationId="{79046D8A-9B9E-870A-F11F-42F00855EC9D}"/>
          </ac:spMkLst>
        </pc:spChg>
        <pc:spChg chg="mod">
          <ac:chgData name="MARIA KARAMPELIA" userId="9dfcc2cac66bf474" providerId="LiveId" clId="{BE1B50BB-0653-4AD6-A465-E12CFF4F8FF4}" dt="2024-01-09T23:26:00.214" v="905" actId="27636"/>
          <ac:spMkLst>
            <pc:docMk/>
            <pc:sldMk cId="2855801757" sldId="273"/>
            <ac:spMk id="3" creationId="{3B228B13-7EB0-2FEA-B903-CEE3D36689F1}"/>
          </ac:spMkLst>
        </pc:spChg>
      </pc:sldChg>
      <pc:sldChg chg="modSp new mod">
        <pc:chgData name="MARIA KARAMPELIA" userId="9dfcc2cac66bf474" providerId="LiveId" clId="{BE1B50BB-0653-4AD6-A465-E12CFF4F8FF4}" dt="2024-01-09T23:37:13.405" v="1034" actId="27636"/>
        <pc:sldMkLst>
          <pc:docMk/>
          <pc:sldMk cId="352750012" sldId="274"/>
        </pc:sldMkLst>
        <pc:spChg chg="mod">
          <ac:chgData name="MARIA KARAMPELIA" userId="9dfcc2cac66bf474" providerId="LiveId" clId="{BE1B50BB-0653-4AD6-A465-E12CFF4F8FF4}" dt="2024-01-09T23:36:18.210" v="1023" actId="14100"/>
          <ac:spMkLst>
            <pc:docMk/>
            <pc:sldMk cId="352750012" sldId="274"/>
            <ac:spMk id="2" creationId="{598EB03E-FC88-7A9E-B2AC-F56A7FDC790B}"/>
          </ac:spMkLst>
        </pc:spChg>
        <pc:spChg chg="mod">
          <ac:chgData name="MARIA KARAMPELIA" userId="9dfcc2cac66bf474" providerId="LiveId" clId="{BE1B50BB-0653-4AD6-A465-E12CFF4F8FF4}" dt="2024-01-09T23:37:13.405" v="1034" actId="27636"/>
          <ac:spMkLst>
            <pc:docMk/>
            <pc:sldMk cId="352750012" sldId="274"/>
            <ac:spMk id="3" creationId="{66D27BB8-C4C1-AF09-6967-CC59F1ABC7E3}"/>
          </ac:spMkLst>
        </pc:spChg>
      </pc:sldChg>
      <pc:sldChg chg="modSp new mod">
        <pc:chgData name="MARIA KARAMPELIA" userId="9dfcc2cac66bf474" providerId="LiveId" clId="{BE1B50BB-0653-4AD6-A465-E12CFF4F8FF4}" dt="2024-01-10T14:21:00.863" v="1468" actId="20577"/>
        <pc:sldMkLst>
          <pc:docMk/>
          <pc:sldMk cId="1707686350" sldId="275"/>
        </pc:sldMkLst>
        <pc:spChg chg="mod">
          <ac:chgData name="MARIA KARAMPELIA" userId="9dfcc2cac66bf474" providerId="LiveId" clId="{BE1B50BB-0653-4AD6-A465-E12CFF4F8FF4}" dt="2024-01-09T23:38:23.035" v="1040" actId="27636"/>
          <ac:spMkLst>
            <pc:docMk/>
            <pc:sldMk cId="1707686350" sldId="275"/>
            <ac:spMk id="2" creationId="{DF52E951-D78A-E88D-1CE8-C319910A2CE7}"/>
          </ac:spMkLst>
        </pc:spChg>
        <pc:spChg chg="mod">
          <ac:chgData name="MARIA KARAMPELIA" userId="9dfcc2cac66bf474" providerId="LiveId" clId="{BE1B50BB-0653-4AD6-A465-E12CFF4F8FF4}" dt="2024-01-10T14:21:00.863" v="1468" actId="20577"/>
          <ac:spMkLst>
            <pc:docMk/>
            <pc:sldMk cId="1707686350" sldId="275"/>
            <ac:spMk id="3" creationId="{E216F5F1-51A9-6DBC-E3EA-ACD8FA57AA1F}"/>
          </ac:spMkLst>
        </pc:spChg>
      </pc:sldChg>
      <pc:sldChg chg="modSp new mod ord">
        <pc:chgData name="MARIA KARAMPELIA" userId="9dfcc2cac66bf474" providerId="LiveId" clId="{BE1B50BB-0653-4AD6-A465-E12CFF4F8FF4}" dt="2024-01-09T23:35:03.096" v="985" actId="255"/>
        <pc:sldMkLst>
          <pc:docMk/>
          <pc:sldMk cId="3868273883" sldId="276"/>
        </pc:sldMkLst>
        <pc:spChg chg="mod">
          <ac:chgData name="MARIA KARAMPELIA" userId="9dfcc2cac66bf474" providerId="LiveId" clId="{BE1B50BB-0653-4AD6-A465-E12CFF4F8FF4}" dt="2024-01-09T23:27:32.910" v="953" actId="14100"/>
          <ac:spMkLst>
            <pc:docMk/>
            <pc:sldMk cId="3868273883" sldId="276"/>
            <ac:spMk id="2" creationId="{74A5D429-05DE-8A06-E9EB-0BC3D913AC33}"/>
          </ac:spMkLst>
        </pc:spChg>
        <pc:spChg chg="mod">
          <ac:chgData name="MARIA KARAMPELIA" userId="9dfcc2cac66bf474" providerId="LiveId" clId="{BE1B50BB-0653-4AD6-A465-E12CFF4F8FF4}" dt="2024-01-09T23:35:03.096" v="985" actId="255"/>
          <ac:spMkLst>
            <pc:docMk/>
            <pc:sldMk cId="3868273883" sldId="276"/>
            <ac:spMk id="3" creationId="{E5945192-7218-83B1-38C6-12DB3220935A}"/>
          </ac:spMkLst>
        </pc:spChg>
      </pc:sldChg>
      <pc:sldChg chg="modSp new mod">
        <pc:chgData name="MARIA KARAMPELIA" userId="9dfcc2cac66bf474" providerId="LiveId" clId="{BE1B50BB-0653-4AD6-A465-E12CFF4F8FF4}" dt="2024-01-10T14:57:23.742" v="1470" actId="20577"/>
        <pc:sldMkLst>
          <pc:docMk/>
          <pc:sldMk cId="2336227383" sldId="277"/>
        </pc:sldMkLst>
        <pc:spChg chg="mod">
          <ac:chgData name="MARIA KARAMPELIA" userId="9dfcc2cac66bf474" providerId="LiveId" clId="{BE1B50BB-0653-4AD6-A465-E12CFF4F8FF4}" dt="2024-01-09T23:46:11.085" v="1178" actId="27636"/>
          <ac:spMkLst>
            <pc:docMk/>
            <pc:sldMk cId="2336227383" sldId="277"/>
            <ac:spMk id="2" creationId="{B5AA659C-3B84-7B0C-AAA6-A52F7D690DDC}"/>
          </ac:spMkLst>
        </pc:spChg>
        <pc:spChg chg="mod">
          <ac:chgData name="MARIA KARAMPELIA" userId="9dfcc2cac66bf474" providerId="LiveId" clId="{BE1B50BB-0653-4AD6-A465-E12CFF4F8FF4}" dt="2024-01-10T14:57:23.742" v="1470" actId="20577"/>
          <ac:spMkLst>
            <pc:docMk/>
            <pc:sldMk cId="2336227383" sldId="277"/>
            <ac:spMk id="3" creationId="{7523B5F9-608C-93BF-BC76-D5AA44BF6B50}"/>
          </ac:spMkLst>
        </pc:spChg>
      </pc:sldChg>
      <pc:sldChg chg="addSp modSp new mod ord">
        <pc:chgData name="MARIA KARAMPELIA" userId="9dfcc2cac66bf474" providerId="LiveId" clId="{BE1B50BB-0653-4AD6-A465-E12CFF4F8FF4}" dt="2024-01-09T23:45:40.618" v="1173" actId="255"/>
        <pc:sldMkLst>
          <pc:docMk/>
          <pc:sldMk cId="1243403221" sldId="278"/>
        </pc:sldMkLst>
        <pc:spChg chg="mod">
          <ac:chgData name="MARIA KARAMPELIA" userId="9dfcc2cac66bf474" providerId="LiveId" clId="{BE1B50BB-0653-4AD6-A465-E12CFF4F8FF4}" dt="2024-01-09T23:41:13.135" v="1142" actId="27636"/>
          <ac:spMkLst>
            <pc:docMk/>
            <pc:sldMk cId="1243403221" sldId="278"/>
            <ac:spMk id="2" creationId="{CC9EE9E0-1EEC-2BAB-03B4-16D12BA18358}"/>
          </ac:spMkLst>
        </pc:spChg>
        <pc:spChg chg="mod">
          <ac:chgData name="MARIA KARAMPELIA" userId="9dfcc2cac66bf474" providerId="LiveId" clId="{BE1B50BB-0653-4AD6-A465-E12CFF4F8FF4}" dt="2024-01-09T23:45:40.618" v="1173" actId="255"/>
          <ac:spMkLst>
            <pc:docMk/>
            <pc:sldMk cId="1243403221" sldId="278"/>
            <ac:spMk id="3" creationId="{6C73060C-6026-3C9C-9380-21B1CEDD3CC4}"/>
          </ac:spMkLst>
        </pc:spChg>
        <pc:spChg chg="add">
          <ac:chgData name="MARIA KARAMPELIA" userId="9dfcc2cac66bf474" providerId="LiveId" clId="{BE1B50BB-0653-4AD6-A465-E12CFF4F8FF4}" dt="2024-01-09T23:42:06.346" v="1150"/>
          <ac:spMkLst>
            <pc:docMk/>
            <pc:sldMk cId="1243403221" sldId="278"/>
            <ac:spMk id="4" creationId="{BC5C1106-1436-DB39-98B9-5CDFEA9E7B3C}"/>
          </ac:spMkLst>
        </pc:spChg>
        <pc:spChg chg="add">
          <ac:chgData name="MARIA KARAMPELIA" userId="9dfcc2cac66bf474" providerId="LiveId" clId="{BE1B50BB-0653-4AD6-A465-E12CFF4F8FF4}" dt="2024-01-09T23:42:33.922" v="1151"/>
          <ac:spMkLst>
            <pc:docMk/>
            <pc:sldMk cId="1243403221" sldId="278"/>
            <ac:spMk id="5" creationId="{860F2B6E-7085-ED37-5E75-757B72E4F4E1}"/>
          </ac:spMkLst>
        </pc:spChg>
        <pc:spChg chg="add">
          <ac:chgData name="MARIA KARAMPELIA" userId="9dfcc2cac66bf474" providerId="LiveId" clId="{BE1B50BB-0653-4AD6-A465-E12CFF4F8FF4}" dt="2024-01-09T23:42:55.128" v="1152"/>
          <ac:spMkLst>
            <pc:docMk/>
            <pc:sldMk cId="1243403221" sldId="278"/>
            <ac:spMk id="6" creationId="{1861A6A4-D6C5-15E0-D166-BDB7FC8B2BAD}"/>
          </ac:spMkLst>
        </pc:spChg>
        <pc:spChg chg="add">
          <ac:chgData name="MARIA KARAMPELIA" userId="9dfcc2cac66bf474" providerId="LiveId" clId="{BE1B50BB-0653-4AD6-A465-E12CFF4F8FF4}" dt="2024-01-09T23:43:49.151" v="1163"/>
          <ac:spMkLst>
            <pc:docMk/>
            <pc:sldMk cId="1243403221" sldId="278"/>
            <ac:spMk id="7" creationId="{1F00DD0E-DD6F-D715-F1AB-89E25416D82C}"/>
          </ac:spMkLst>
        </pc:spChg>
      </pc:sldChg>
      <pc:sldChg chg="modSp new mod">
        <pc:chgData name="MARIA KARAMPELIA" userId="9dfcc2cac66bf474" providerId="LiveId" clId="{BE1B50BB-0653-4AD6-A465-E12CFF4F8FF4}" dt="2024-01-09T23:53:04.683" v="1272" actId="255"/>
        <pc:sldMkLst>
          <pc:docMk/>
          <pc:sldMk cId="2957530111" sldId="279"/>
        </pc:sldMkLst>
        <pc:spChg chg="mod">
          <ac:chgData name="MARIA KARAMPELIA" userId="9dfcc2cac66bf474" providerId="LiveId" clId="{BE1B50BB-0653-4AD6-A465-E12CFF4F8FF4}" dt="2024-01-09T23:51:35.269" v="1263" actId="27636"/>
          <ac:spMkLst>
            <pc:docMk/>
            <pc:sldMk cId="2957530111" sldId="279"/>
            <ac:spMk id="2" creationId="{7FD74E98-B01A-71EF-FED5-36A4C0D70985}"/>
          </ac:spMkLst>
        </pc:spChg>
        <pc:spChg chg="mod">
          <ac:chgData name="MARIA KARAMPELIA" userId="9dfcc2cac66bf474" providerId="LiveId" clId="{BE1B50BB-0653-4AD6-A465-E12CFF4F8FF4}" dt="2024-01-09T23:53:04.683" v="1272" actId="255"/>
          <ac:spMkLst>
            <pc:docMk/>
            <pc:sldMk cId="2957530111" sldId="279"/>
            <ac:spMk id="3" creationId="{0E350439-8B47-3618-F2B8-ED5B6BA82C44}"/>
          </ac:spMkLst>
        </pc:spChg>
      </pc:sldChg>
      <pc:sldChg chg="modSp new mod">
        <pc:chgData name="MARIA KARAMPELIA" userId="9dfcc2cac66bf474" providerId="LiveId" clId="{BE1B50BB-0653-4AD6-A465-E12CFF4F8FF4}" dt="2024-01-09T23:55:19.559" v="1316" actId="20577"/>
        <pc:sldMkLst>
          <pc:docMk/>
          <pc:sldMk cId="3585695348" sldId="280"/>
        </pc:sldMkLst>
        <pc:spChg chg="mod">
          <ac:chgData name="MARIA KARAMPELIA" userId="9dfcc2cac66bf474" providerId="LiveId" clId="{BE1B50BB-0653-4AD6-A465-E12CFF4F8FF4}" dt="2024-01-09T23:53:58.767" v="1306" actId="14100"/>
          <ac:spMkLst>
            <pc:docMk/>
            <pc:sldMk cId="3585695348" sldId="280"/>
            <ac:spMk id="2" creationId="{F472931E-25F9-EDC0-005E-8C7DBA937904}"/>
          </ac:spMkLst>
        </pc:spChg>
        <pc:spChg chg="mod">
          <ac:chgData name="MARIA KARAMPELIA" userId="9dfcc2cac66bf474" providerId="LiveId" clId="{BE1B50BB-0653-4AD6-A465-E12CFF4F8FF4}" dt="2024-01-09T23:55:19.559" v="1316" actId="20577"/>
          <ac:spMkLst>
            <pc:docMk/>
            <pc:sldMk cId="3585695348" sldId="280"/>
            <ac:spMk id="3" creationId="{BA03BA2F-F7FA-3765-BA22-D984980571C1}"/>
          </ac:spMkLst>
        </pc:spChg>
      </pc:sldChg>
      <pc:sldChg chg="addSp delSp modSp new mod setBg">
        <pc:chgData name="MARIA KARAMPELIA" userId="9dfcc2cac66bf474" providerId="LiveId" clId="{BE1B50BB-0653-4AD6-A465-E12CFF4F8FF4}" dt="2024-01-09T23:58:00.027" v="1328" actId="26606"/>
        <pc:sldMkLst>
          <pc:docMk/>
          <pc:sldMk cId="4244864186" sldId="281"/>
        </pc:sldMkLst>
        <pc:spChg chg="mod">
          <ac:chgData name="MARIA KARAMPELIA" userId="9dfcc2cac66bf474" providerId="LiveId" clId="{BE1B50BB-0653-4AD6-A465-E12CFF4F8FF4}" dt="2024-01-09T23:58:00.027" v="1328" actId="26606"/>
          <ac:spMkLst>
            <pc:docMk/>
            <pc:sldMk cId="4244864186" sldId="281"/>
            <ac:spMk id="2" creationId="{A0E14D41-9549-F263-ECED-68717CA2047E}"/>
          </ac:spMkLst>
        </pc:spChg>
        <pc:spChg chg="del mod">
          <ac:chgData name="MARIA KARAMPELIA" userId="9dfcc2cac66bf474" providerId="LiveId" clId="{BE1B50BB-0653-4AD6-A465-E12CFF4F8FF4}" dt="2024-01-09T23:57:34.134" v="1327"/>
          <ac:spMkLst>
            <pc:docMk/>
            <pc:sldMk cId="4244864186" sldId="281"/>
            <ac:spMk id="3" creationId="{E9009DB3-63DC-84CB-AF00-17C8FA7405A3}"/>
          </ac:spMkLst>
        </pc:spChg>
        <pc:spChg chg="add">
          <ac:chgData name="MARIA KARAMPELIA" userId="9dfcc2cac66bf474" providerId="LiveId" clId="{BE1B50BB-0653-4AD6-A465-E12CFF4F8FF4}" dt="2024-01-09T23:56:39.008" v="1326"/>
          <ac:spMkLst>
            <pc:docMk/>
            <pc:sldMk cId="4244864186" sldId="281"/>
            <ac:spMk id="4" creationId="{515AAF11-E3F5-A692-84DA-BDE6A89D4DE6}"/>
          </ac:spMkLst>
        </pc:spChg>
        <pc:spChg chg="add">
          <ac:chgData name="MARIA KARAMPELIA" userId="9dfcc2cac66bf474" providerId="LiveId" clId="{BE1B50BB-0653-4AD6-A465-E12CFF4F8FF4}" dt="2024-01-09T23:56:39.008" v="1326"/>
          <ac:spMkLst>
            <pc:docMk/>
            <pc:sldMk cId="4244864186" sldId="281"/>
            <ac:spMk id="5" creationId="{A206F167-9A9F-4721-552F-D3B28D73B306}"/>
          </ac:spMkLst>
        </pc:spChg>
        <pc:spChg chg="add">
          <ac:chgData name="MARIA KARAMPELIA" userId="9dfcc2cac66bf474" providerId="LiveId" clId="{BE1B50BB-0653-4AD6-A465-E12CFF4F8FF4}" dt="2024-01-09T23:56:39.008" v="1326"/>
          <ac:spMkLst>
            <pc:docMk/>
            <pc:sldMk cId="4244864186" sldId="281"/>
            <ac:spMk id="6" creationId="{051CAB42-F52F-422C-334B-9065D8FADBB2}"/>
          </ac:spMkLst>
        </pc:spChg>
        <pc:spChg chg="add">
          <ac:chgData name="MARIA KARAMPELIA" userId="9dfcc2cac66bf474" providerId="LiveId" clId="{BE1B50BB-0653-4AD6-A465-E12CFF4F8FF4}" dt="2024-01-09T23:58:00.027" v="1328" actId="26606"/>
          <ac:spMkLst>
            <pc:docMk/>
            <pc:sldMk cId="4244864186" sldId="281"/>
            <ac:spMk id="12" creationId="{D4771268-CB57-404A-9271-370EB28F6090}"/>
          </ac:spMkLst>
        </pc:spChg>
        <pc:picChg chg="add mod">
          <ac:chgData name="MARIA KARAMPELIA" userId="9dfcc2cac66bf474" providerId="LiveId" clId="{BE1B50BB-0653-4AD6-A465-E12CFF4F8FF4}" dt="2024-01-09T23:58:00.027" v="1328" actId="26606"/>
          <ac:picMkLst>
            <pc:docMk/>
            <pc:sldMk cId="4244864186" sldId="281"/>
            <ac:picMk id="7" creationId="{E5C3D1B2-B331-9A39-CBDC-F7682CB0910A}"/>
          </ac:picMkLst>
        </pc:picChg>
        <pc:picChg chg="add">
          <ac:chgData name="MARIA KARAMPELIA" userId="9dfcc2cac66bf474" providerId="LiveId" clId="{BE1B50BB-0653-4AD6-A465-E12CFF4F8FF4}" dt="2024-01-09T23:56:39.008" v="1326"/>
          <ac:picMkLst>
            <pc:docMk/>
            <pc:sldMk cId="4244864186" sldId="281"/>
            <ac:picMk id="6145" creationId="{2A82FEB3-EEF7-5273-CA5B-712BFE64B2B1}"/>
          </ac:picMkLst>
        </pc:picChg>
        <pc:picChg chg="add">
          <ac:chgData name="MARIA KARAMPELIA" userId="9dfcc2cac66bf474" providerId="LiveId" clId="{BE1B50BB-0653-4AD6-A465-E12CFF4F8FF4}" dt="2024-01-09T23:56:39.008" v="1326"/>
          <ac:picMkLst>
            <pc:docMk/>
            <pc:sldMk cId="4244864186" sldId="281"/>
            <ac:picMk id="6146" creationId="{B459819D-BE96-E63F-01D1-AE5031DF1FBF}"/>
          </ac:picMkLst>
        </pc:picChg>
      </pc:sldChg>
      <pc:sldChg chg="modSp new mod ord">
        <pc:chgData name="MARIA KARAMPELIA" userId="9dfcc2cac66bf474" providerId="LiveId" clId="{BE1B50BB-0653-4AD6-A465-E12CFF4F8FF4}" dt="2024-01-09T23:50:53.938" v="1227" actId="255"/>
        <pc:sldMkLst>
          <pc:docMk/>
          <pc:sldMk cId="2054675361" sldId="282"/>
        </pc:sldMkLst>
        <pc:spChg chg="mod">
          <ac:chgData name="MARIA KARAMPELIA" userId="9dfcc2cac66bf474" providerId="LiveId" clId="{BE1B50BB-0653-4AD6-A465-E12CFF4F8FF4}" dt="2024-01-09T23:49:55.294" v="1218" actId="27636"/>
          <ac:spMkLst>
            <pc:docMk/>
            <pc:sldMk cId="2054675361" sldId="282"/>
            <ac:spMk id="2" creationId="{738ECE63-4583-7592-0352-64BF0CFEEEC1}"/>
          </ac:spMkLst>
        </pc:spChg>
        <pc:spChg chg="mod">
          <ac:chgData name="MARIA KARAMPELIA" userId="9dfcc2cac66bf474" providerId="LiveId" clId="{BE1B50BB-0653-4AD6-A465-E12CFF4F8FF4}" dt="2024-01-09T23:50:53.938" v="1227" actId="255"/>
          <ac:spMkLst>
            <pc:docMk/>
            <pc:sldMk cId="2054675361" sldId="282"/>
            <ac:spMk id="3" creationId="{AC4B6284-8A01-ABE3-804C-55B2061182F1}"/>
          </ac:spMkLst>
        </pc:spChg>
      </pc:sldChg>
      <pc:sldChg chg="addSp delSp modSp new mod">
        <pc:chgData name="MARIA KARAMPELIA" userId="9dfcc2cac66bf474" providerId="LiveId" clId="{BE1B50BB-0653-4AD6-A465-E12CFF4F8FF4}" dt="2024-01-10T00:07:09.358" v="1361" actId="122"/>
        <pc:sldMkLst>
          <pc:docMk/>
          <pc:sldMk cId="2451618476" sldId="283"/>
        </pc:sldMkLst>
        <pc:spChg chg="mod">
          <ac:chgData name="MARIA KARAMPELIA" userId="9dfcc2cac66bf474" providerId="LiveId" clId="{BE1B50BB-0653-4AD6-A465-E12CFF4F8FF4}" dt="2024-01-10T00:07:09.358" v="1361" actId="122"/>
          <ac:spMkLst>
            <pc:docMk/>
            <pc:sldMk cId="2451618476" sldId="283"/>
            <ac:spMk id="2" creationId="{8F256710-136A-EBFE-AF08-D56889D75252}"/>
          </ac:spMkLst>
        </pc:spChg>
        <pc:spChg chg="add del mod">
          <ac:chgData name="MARIA KARAMPELIA" userId="9dfcc2cac66bf474" providerId="LiveId" clId="{BE1B50BB-0653-4AD6-A465-E12CFF4F8FF4}" dt="2024-01-10T00:06:47.126" v="1354"/>
          <ac:spMkLst>
            <pc:docMk/>
            <pc:sldMk cId="2451618476" sldId="283"/>
            <ac:spMk id="3" creationId="{8D847897-CC1A-91BD-F2CF-302CB28BA4BD}"/>
          </ac:spMkLst>
        </pc:spChg>
        <pc:spChg chg="add mod">
          <ac:chgData name="MARIA KARAMPELIA" userId="9dfcc2cac66bf474" providerId="LiveId" clId="{BE1B50BB-0653-4AD6-A465-E12CFF4F8FF4}" dt="2024-01-09T23:58:49.045" v="1331" actId="1076"/>
          <ac:spMkLst>
            <pc:docMk/>
            <pc:sldMk cId="2451618476" sldId="283"/>
            <ac:spMk id="4" creationId="{E08EA2DF-FA5A-E498-BDF8-5BB6ED656971}"/>
          </ac:spMkLst>
        </pc:spChg>
        <pc:spChg chg="add mod">
          <ac:chgData name="MARIA KARAMPELIA" userId="9dfcc2cac66bf474" providerId="LiveId" clId="{BE1B50BB-0653-4AD6-A465-E12CFF4F8FF4}" dt="2024-01-09T23:58:49.045" v="1331" actId="1076"/>
          <ac:spMkLst>
            <pc:docMk/>
            <pc:sldMk cId="2451618476" sldId="283"/>
            <ac:spMk id="5" creationId="{CD8FE869-1736-8411-A4D6-B3133B50D30C}"/>
          </ac:spMkLst>
        </pc:spChg>
        <pc:picChg chg="add mod">
          <ac:chgData name="MARIA KARAMPELIA" userId="9dfcc2cac66bf474" providerId="LiveId" clId="{BE1B50BB-0653-4AD6-A465-E12CFF4F8FF4}" dt="2024-01-10T00:04:00.030" v="1348" actId="931"/>
          <ac:picMkLst>
            <pc:docMk/>
            <pc:sldMk cId="2451618476" sldId="283"/>
            <ac:picMk id="7" creationId="{F908951B-A889-8C95-A342-3A75627CE220}"/>
          </ac:picMkLst>
        </pc:picChg>
        <pc:picChg chg="add mod">
          <ac:chgData name="MARIA KARAMPELIA" userId="9dfcc2cac66bf474" providerId="LiveId" clId="{BE1B50BB-0653-4AD6-A465-E12CFF4F8FF4}" dt="2024-01-10T00:04:30.778" v="1353" actId="931"/>
          <ac:picMkLst>
            <pc:docMk/>
            <pc:sldMk cId="2451618476" sldId="283"/>
            <ac:picMk id="9" creationId="{C678BADB-A416-2577-4070-27FAA180452C}"/>
          </ac:picMkLst>
        </pc:picChg>
        <pc:picChg chg="add mod">
          <ac:chgData name="MARIA KARAMPELIA" userId="9dfcc2cac66bf474" providerId="LiveId" clId="{BE1B50BB-0653-4AD6-A465-E12CFF4F8FF4}" dt="2024-01-10T00:07:02.680" v="1359" actId="14100"/>
          <ac:picMkLst>
            <pc:docMk/>
            <pc:sldMk cId="2451618476" sldId="283"/>
            <ac:picMk id="10" creationId="{CE7DC81E-8894-FBB1-DBB5-B721008A6C29}"/>
          </ac:picMkLst>
        </pc:picChg>
        <pc:picChg chg="add del mod">
          <ac:chgData name="MARIA KARAMPELIA" userId="9dfcc2cac66bf474" providerId="LiveId" clId="{BE1B50BB-0653-4AD6-A465-E12CFF4F8FF4}" dt="2024-01-10T00:00:38.945" v="1343" actId="21"/>
          <ac:picMkLst>
            <pc:docMk/>
            <pc:sldMk cId="2451618476" sldId="283"/>
            <ac:picMk id="7169" creationId="{CE7DC81E-8894-FBB1-DBB5-B721008A6C29}"/>
          </ac:picMkLst>
        </pc:picChg>
      </pc:sldChg>
      <pc:sldChg chg="modSp new mod">
        <pc:chgData name="MARIA KARAMPELIA" userId="9dfcc2cac66bf474" providerId="LiveId" clId="{BE1B50BB-0653-4AD6-A465-E12CFF4F8FF4}" dt="2024-01-10T00:11:02.073" v="1384" actId="20577"/>
        <pc:sldMkLst>
          <pc:docMk/>
          <pc:sldMk cId="3179010653" sldId="284"/>
        </pc:sldMkLst>
        <pc:spChg chg="mod">
          <ac:chgData name="MARIA KARAMPELIA" userId="9dfcc2cac66bf474" providerId="LiveId" clId="{BE1B50BB-0653-4AD6-A465-E12CFF4F8FF4}" dt="2024-01-10T00:08:35.697" v="1370" actId="27636"/>
          <ac:spMkLst>
            <pc:docMk/>
            <pc:sldMk cId="3179010653" sldId="284"/>
            <ac:spMk id="2" creationId="{0EAE5314-9F1A-36E1-9B54-EBB61B72CCA3}"/>
          </ac:spMkLst>
        </pc:spChg>
        <pc:spChg chg="mod">
          <ac:chgData name="MARIA KARAMPELIA" userId="9dfcc2cac66bf474" providerId="LiveId" clId="{BE1B50BB-0653-4AD6-A465-E12CFF4F8FF4}" dt="2024-01-10T00:11:02.073" v="1384" actId="20577"/>
          <ac:spMkLst>
            <pc:docMk/>
            <pc:sldMk cId="3179010653" sldId="284"/>
            <ac:spMk id="3" creationId="{E92B989B-1628-9243-DA87-36EC3A58EC78}"/>
          </ac:spMkLst>
        </pc:spChg>
      </pc:sldChg>
      <pc:sldChg chg="modSp new mod">
        <pc:chgData name="MARIA KARAMPELIA" userId="9dfcc2cac66bf474" providerId="LiveId" clId="{BE1B50BB-0653-4AD6-A465-E12CFF4F8FF4}" dt="2024-01-10T00:13:33.091" v="1457" actId="255"/>
        <pc:sldMkLst>
          <pc:docMk/>
          <pc:sldMk cId="2202165460" sldId="285"/>
        </pc:sldMkLst>
        <pc:spChg chg="mod">
          <ac:chgData name="MARIA KARAMPELIA" userId="9dfcc2cac66bf474" providerId="LiveId" clId="{BE1B50BB-0653-4AD6-A465-E12CFF4F8FF4}" dt="2024-01-10T00:13:07.980" v="1452" actId="20577"/>
          <ac:spMkLst>
            <pc:docMk/>
            <pc:sldMk cId="2202165460" sldId="285"/>
            <ac:spMk id="2" creationId="{5CC1122C-1187-EA6B-E2E0-AB1E3BEE464C}"/>
          </ac:spMkLst>
        </pc:spChg>
        <pc:spChg chg="mod">
          <ac:chgData name="MARIA KARAMPELIA" userId="9dfcc2cac66bf474" providerId="LiveId" clId="{BE1B50BB-0653-4AD6-A465-E12CFF4F8FF4}" dt="2024-01-10T00:13:33.091" v="1457" actId="255"/>
          <ac:spMkLst>
            <pc:docMk/>
            <pc:sldMk cId="2202165460" sldId="285"/>
            <ac:spMk id="3" creationId="{EED7BAB7-7D19-2A5B-FA51-15EBE798B02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39BC9D-3098-3A18-1B45-C573AFAD26A0}"/>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F9491EE-7730-A476-3F79-D65D6C0D81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4DF227D1-7F09-9334-D162-E88F13B73C2B}"/>
              </a:ext>
            </a:extLst>
          </p:cNvPr>
          <p:cNvSpPr>
            <a:spLocks noGrp="1"/>
          </p:cNvSpPr>
          <p:nvPr>
            <p:ph type="dt" sz="half" idx="10"/>
          </p:nvPr>
        </p:nvSpPr>
        <p:spPr/>
        <p:txBody>
          <a:bodyPr/>
          <a:lstStyle/>
          <a:p>
            <a:fld id="{2F0DC66C-4E7C-4EE6-8DEF-81DD4E232F4F}" type="datetimeFigureOut">
              <a:rPr lang="el-GR" smtClean="0"/>
              <a:t>18/12/2025</a:t>
            </a:fld>
            <a:endParaRPr lang="el-GR"/>
          </a:p>
        </p:txBody>
      </p:sp>
      <p:sp>
        <p:nvSpPr>
          <p:cNvPr id="5" name="Θέση υποσέλιδου 4">
            <a:extLst>
              <a:ext uri="{FF2B5EF4-FFF2-40B4-BE49-F238E27FC236}">
                <a16:creationId xmlns:a16="http://schemas.microsoft.com/office/drawing/2014/main" id="{349C0369-35BB-7C5B-C7F2-1B9A6B01DCC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439EAB5-9732-4155-262B-0E22E202D684}"/>
              </a:ext>
            </a:extLst>
          </p:cNvPr>
          <p:cNvSpPr>
            <a:spLocks noGrp="1"/>
          </p:cNvSpPr>
          <p:nvPr>
            <p:ph type="sldNum" sz="quarter" idx="12"/>
          </p:nvPr>
        </p:nvSpPr>
        <p:spPr/>
        <p:txBody>
          <a:bodyPr/>
          <a:lstStyle/>
          <a:p>
            <a:fld id="{4C2A1D19-3E74-48CB-B0F6-D91C8A5E10A4}" type="slidenum">
              <a:rPr lang="el-GR" smtClean="0"/>
              <a:t>‹#›</a:t>
            </a:fld>
            <a:endParaRPr lang="el-GR"/>
          </a:p>
        </p:txBody>
      </p:sp>
    </p:spTree>
    <p:extLst>
      <p:ext uri="{BB962C8B-B14F-4D97-AF65-F5344CB8AC3E}">
        <p14:creationId xmlns:p14="http://schemas.microsoft.com/office/powerpoint/2010/main" val="690709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BD080A-EF6A-F1CD-1B2F-B8C1A58217D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4C0A677-07EA-DF45-AFEC-F44E1841B35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FF2BCA0-9354-1FA3-D295-35DEBF4BBFA1}"/>
              </a:ext>
            </a:extLst>
          </p:cNvPr>
          <p:cNvSpPr>
            <a:spLocks noGrp="1"/>
          </p:cNvSpPr>
          <p:nvPr>
            <p:ph type="dt" sz="half" idx="10"/>
          </p:nvPr>
        </p:nvSpPr>
        <p:spPr/>
        <p:txBody>
          <a:bodyPr/>
          <a:lstStyle/>
          <a:p>
            <a:fld id="{2F0DC66C-4E7C-4EE6-8DEF-81DD4E232F4F}" type="datetimeFigureOut">
              <a:rPr lang="el-GR" smtClean="0"/>
              <a:t>18/12/2025</a:t>
            </a:fld>
            <a:endParaRPr lang="el-GR"/>
          </a:p>
        </p:txBody>
      </p:sp>
      <p:sp>
        <p:nvSpPr>
          <p:cNvPr id="5" name="Θέση υποσέλιδου 4">
            <a:extLst>
              <a:ext uri="{FF2B5EF4-FFF2-40B4-BE49-F238E27FC236}">
                <a16:creationId xmlns:a16="http://schemas.microsoft.com/office/drawing/2014/main" id="{49964C14-6805-C222-5355-C57645E91E1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B3B1311-BC1E-055A-4DC5-D37DA0AC615F}"/>
              </a:ext>
            </a:extLst>
          </p:cNvPr>
          <p:cNvSpPr>
            <a:spLocks noGrp="1"/>
          </p:cNvSpPr>
          <p:nvPr>
            <p:ph type="sldNum" sz="quarter" idx="12"/>
          </p:nvPr>
        </p:nvSpPr>
        <p:spPr/>
        <p:txBody>
          <a:bodyPr/>
          <a:lstStyle/>
          <a:p>
            <a:fld id="{4C2A1D19-3E74-48CB-B0F6-D91C8A5E10A4}" type="slidenum">
              <a:rPr lang="el-GR" smtClean="0"/>
              <a:t>‹#›</a:t>
            </a:fld>
            <a:endParaRPr lang="el-GR"/>
          </a:p>
        </p:txBody>
      </p:sp>
    </p:spTree>
    <p:extLst>
      <p:ext uri="{BB962C8B-B14F-4D97-AF65-F5344CB8AC3E}">
        <p14:creationId xmlns:p14="http://schemas.microsoft.com/office/powerpoint/2010/main" val="2377061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6882DA7-A8F2-AE22-2313-269717E145D0}"/>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7359CE5-A82D-EFBC-4F03-47EDCCF801D5}"/>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B4C9E5C-4F89-A364-8F40-83747BDB8790}"/>
              </a:ext>
            </a:extLst>
          </p:cNvPr>
          <p:cNvSpPr>
            <a:spLocks noGrp="1"/>
          </p:cNvSpPr>
          <p:nvPr>
            <p:ph type="dt" sz="half" idx="10"/>
          </p:nvPr>
        </p:nvSpPr>
        <p:spPr/>
        <p:txBody>
          <a:bodyPr/>
          <a:lstStyle/>
          <a:p>
            <a:fld id="{2F0DC66C-4E7C-4EE6-8DEF-81DD4E232F4F}" type="datetimeFigureOut">
              <a:rPr lang="el-GR" smtClean="0"/>
              <a:t>18/12/2025</a:t>
            </a:fld>
            <a:endParaRPr lang="el-GR"/>
          </a:p>
        </p:txBody>
      </p:sp>
      <p:sp>
        <p:nvSpPr>
          <p:cNvPr id="5" name="Θέση υποσέλιδου 4">
            <a:extLst>
              <a:ext uri="{FF2B5EF4-FFF2-40B4-BE49-F238E27FC236}">
                <a16:creationId xmlns:a16="http://schemas.microsoft.com/office/drawing/2014/main" id="{41ABC642-56A0-3600-7B66-2F63F05F169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06111DF-C672-016B-572F-FC730BEE88B9}"/>
              </a:ext>
            </a:extLst>
          </p:cNvPr>
          <p:cNvSpPr>
            <a:spLocks noGrp="1"/>
          </p:cNvSpPr>
          <p:nvPr>
            <p:ph type="sldNum" sz="quarter" idx="12"/>
          </p:nvPr>
        </p:nvSpPr>
        <p:spPr/>
        <p:txBody>
          <a:bodyPr/>
          <a:lstStyle/>
          <a:p>
            <a:fld id="{4C2A1D19-3E74-48CB-B0F6-D91C8A5E10A4}" type="slidenum">
              <a:rPr lang="el-GR" smtClean="0"/>
              <a:t>‹#›</a:t>
            </a:fld>
            <a:endParaRPr lang="el-GR"/>
          </a:p>
        </p:txBody>
      </p:sp>
    </p:spTree>
    <p:extLst>
      <p:ext uri="{BB962C8B-B14F-4D97-AF65-F5344CB8AC3E}">
        <p14:creationId xmlns:p14="http://schemas.microsoft.com/office/powerpoint/2010/main" val="1674717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A3ADC1-6878-A7DF-5EB7-F6E647DB079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A2AB415-D256-6596-E6B0-090A28CADDB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793D0E7-D1C4-DB5F-66B4-22C767765727}"/>
              </a:ext>
            </a:extLst>
          </p:cNvPr>
          <p:cNvSpPr>
            <a:spLocks noGrp="1"/>
          </p:cNvSpPr>
          <p:nvPr>
            <p:ph type="dt" sz="half" idx="10"/>
          </p:nvPr>
        </p:nvSpPr>
        <p:spPr/>
        <p:txBody>
          <a:bodyPr/>
          <a:lstStyle/>
          <a:p>
            <a:fld id="{2F0DC66C-4E7C-4EE6-8DEF-81DD4E232F4F}" type="datetimeFigureOut">
              <a:rPr lang="el-GR" smtClean="0"/>
              <a:t>18/12/2025</a:t>
            </a:fld>
            <a:endParaRPr lang="el-GR"/>
          </a:p>
        </p:txBody>
      </p:sp>
      <p:sp>
        <p:nvSpPr>
          <p:cNvPr id="5" name="Θέση υποσέλιδου 4">
            <a:extLst>
              <a:ext uri="{FF2B5EF4-FFF2-40B4-BE49-F238E27FC236}">
                <a16:creationId xmlns:a16="http://schemas.microsoft.com/office/drawing/2014/main" id="{263E4CF5-323E-47F0-CED5-A012F22097D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8DC0A40-81D3-572C-1AC1-E071CB441792}"/>
              </a:ext>
            </a:extLst>
          </p:cNvPr>
          <p:cNvSpPr>
            <a:spLocks noGrp="1"/>
          </p:cNvSpPr>
          <p:nvPr>
            <p:ph type="sldNum" sz="quarter" idx="12"/>
          </p:nvPr>
        </p:nvSpPr>
        <p:spPr/>
        <p:txBody>
          <a:bodyPr/>
          <a:lstStyle/>
          <a:p>
            <a:fld id="{4C2A1D19-3E74-48CB-B0F6-D91C8A5E10A4}" type="slidenum">
              <a:rPr lang="el-GR" smtClean="0"/>
              <a:t>‹#›</a:t>
            </a:fld>
            <a:endParaRPr lang="el-GR"/>
          </a:p>
        </p:txBody>
      </p:sp>
    </p:spTree>
    <p:extLst>
      <p:ext uri="{BB962C8B-B14F-4D97-AF65-F5344CB8AC3E}">
        <p14:creationId xmlns:p14="http://schemas.microsoft.com/office/powerpoint/2010/main" val="1450027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B87236-9EA1-3AD1-048D-6687D7C8734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161B658-B041-96E2-6455-DE92DAB568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2733FBF-86A7-9F56-81F3-A787C006BA68}"/>
              </a:ext>
            </a:extLst>
          </p:cNvPr>
          <p:cNvSpPr>
            <a:spLocks noGrp="1"/>
          </p:cNvSpPr>
          <p:nvPr>
            <p:ph type="dt" sz="half" idx="10"/>
          </p:nvPr>
        </p:nvSpPr>
        <p:spPr/>
        <p:txBody>
          <a:bodyPr/>
          <a:lstStyle/>
          <a:p>
            <a:fld id="{2F0DC66C-4E7C-4EE6-8DEF-81DD4E232F4F}" type="datetimeFigureOut">
              <a:rPr lang="el-GR" smtClean="0"/>
              <a:t>18/12/2025</a:t>
            </a:fld>
            <a:endParaRPr lang="el-GR"/>
          </a:p>
        </p:txBody>
      </p:sp>
      <p:sp>
        <p:nvSpPr>
          <p:cNvPr id="5" name="Θέση υποσέλιδου 4">
            <a:extLst>
              <a:ext uri="{FF2B5EF4-FFF2-40B4-BE49-F238E27FC236}">
                <a16:creationId xmlns:a16="http://schemas.microsoft.com/office/drawing/2014/main" id="{F9843A46-3CDA-717A-3D17-77D7D64479D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2027D14-AD5E-A256-74CA-60ABA41D19B5}"/>
              </a:ext>
            </a:extLst>
          </p:cNvPr>
          <p:cNvSpPr>
            <a:spLocks noGrp="1"/>
          </p:cNvSpPr>
          <p:nvPr>
            <p:ph type="sldNum" sz="quarter" idx="12"/>
          </p:nvPr>
        </p:nvSpPr>
        <p:spPr/>
        <p:txBody>
          <a:bodyPr/>
          <a:lstStyle/>
          <a:p>
            <a:fld id="{4C2A1D19-3E74-48CB-B0F6-D91C8A5E10A4}" type="slidenum">
              <a:rPr lang="el-GR" smtClean="0"/>
              <a:t>‹#›</a:t>
            </a:fld>
            <a:endParaRPr lang="el-GR"/>
          </a:p>
        </p:txBody>
      </p:sp>
    </p:spTree>
    <p:extLst>
      <p:ext uri="{BB962C8B-B14F-4D97-AF65-F5344CB8AC3E}">
        <p14:creationId xmlns:p14="http://schemas.microsoft.com/office/powerpoint/2010/main" val="3250432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624D14-44E9-55E3-AD1E-FBE1659D565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CB9BE6D-655A-6089-2B82-7275A3FD381D}"/>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F1CCBBE4-CB28-18AB-357D-5E51049D468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40B7BFA8-1D79-6C36-C6BE-BCF6B66E0CEE}"/>
              </a:ext>
            </a:extLst>
          </p:cNvPr>
          <p:cNvSpPr>
            <a:spLocks noGrp="1"/>
          </p:cNvSpPr>
          <p:nvPr>
            <p:ph type="dt" sz="half" idx="10"/>
          </p:nvPr>
        </p:nvSpPr>
        <p:spPr/>
        <p:txBody>
          <a:bodyPr/>
          <a:lstStyle/>
          <a:p>
            <a:fld id="{2F0DC66C-4E7C-4EE6-8DEF-81DD4E232F4F}" type="datetimeFigureOut">
              <a:rPr lang="el-GR" smtClean="0"/>
              <a:t>18/12/2025</a:t>
            </a:fld>
            <a:endParaRPr lang="el-GR"/>
          </a:p>
        </p:txBody>
      </p:sp>
      <p:sp>
        <p:nvSpPr>
          <p:cNvPr id="6" name="Θέση υποσέλιδου 5">
            <a:extLst>
              <a:ext uri="{FF2B5EF4-FFF2-40B4-BE49-F238E27FC236}">
                <a16:creationId xmlns:a16="http://schemas.microsoft.com/office/drawing/2014/main" id="{24935099-7E19-45E0-4C07-63525C4AD49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E377C7D-C49D-7512-81A1-0D4198CE4D86}"/>
              </a:ext>
            </a:extLst>
          </p:cNvPr>
          <p:cNvSpPr>
            <a:spLocks noGrp="1"/>
          </p:cNvSpPr>
          <p:nvPr>
            <p:ph type="sldNum" sz="quarter" idx="12"/>
          </p:nvPr>
        </p:nvSpPr>
        <p:spPr/>
        <p:txBody>
          <a:bodyPr/>
          <a:lstStyle/>
          <a:p>
            <a:fld id="{4C2A1D19-3E74-48CB-B0F6-D91C8A5E10A4}" type="slidenum">
              <a:rPr lang="el-GR" smtClean="0"/>
              <a:t>‹#›</a:t>
            </a:fld>
            <a:endParaRPr lang="el-GR"/>
          </a:p>
        </p:txBody>
      </p:sp>
    </p:spTree>
    <p:extLst>
      <p:ext uri="{BB962C8B-B14F-4D97-AF65-F5344CB8AC3E}">
        <p14:creationId xmlns:p14="http://schemas.microsoft.com/office/powerpoint/2010/main" val="16315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1E5E1C-8A43-1DA7-BDBC-875AED5BEEB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67FAED2-B179-5775-5F09-944A964ED8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78857BE-76AD-E123-73C7-A6F60666D8A3}"/>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710CF4BD-4F00-D2D5-6A84-CD1BE14795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2C9107A4-B1D3-13DA-1B85-91E4A91C28F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4B342EE5-5F83-39C6-F8BF-384BF084C6B0}"/>
              </a:ext>
            </a:extLst>
          </p:cNvPr>
          <p:cNvSpPr>
            <a:spLocks noGrp="1"/>
          </p:cNvSpPr>
          <p:nvPr>
            <p:ph type="dt" sz="half" idx="10"/>
          </p:nvPr>
        </p:nvSpPr>
        <p:spPr/>
        <p:txBody>
          <a:bodyPr/>
          <a:lstStyle/>
          <a:p>
            <a:fld id="{2F0DC66C-4E7C-4EE6-8DEF-81DD4E232F4F}" type="datetimeFigureOut">
              <a:rPr lang="el-GR" smtClean="0"/>
              <a:t>18/12/2025</a:t>
            </a:fld>
            <a:endParaRPr lang="el-GR"/>
          </a:p>
        </p:txBody>
      </p:sp>
      <p:sp>
        <p:nvSpPr>
          <p:cNvPr id="8" name="Θέση υποσέλιδου 7">
            <a:extLst>
              <a:ext uri="{FF2B5EF4-FFF2-40B4-BE49-F238E27FC236}">
                <a16:creationId xmlns:a16="http://schemas.microsoft.com/office/drawing/2014/main" id="{14CE9A73-D247-CF7D-D349-E431D73F75A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75D7C148-666E-3527-80F4-9823B8DF3C06}"/>
              </a:ext>
            </a:extLst>
          </p:cNvPr>
          <p:cNvSpPr>
            <a:spLocks noGrp="1"/>
          </p:cNvSpPr>
          <p:nvPr>
            <p:ph type="sldNum" sz="quarter" idx="12"/>
          </p:nvPr>
        </p:nvSpPr>
        <p:spPr/>
        <p:txBody>
          <a:bodyPr/>
          <a:lstStyle/>
          <a:p>
            <a:fld id="{4C2A1D19-3E74-48CB-B0F6-D91C8A5E10A4}" type="slidenum">
              <a:rPr lang="el-GR" smtClean="0"/>
              <a:t>‹#›</a:t>
            </a:fld>
            <a:endParaRPr lang="el-GR"/>
          </a:p>
        </p:txBody>
      </p:sp>
    </p:spTree>
    <p:extLst>
      <p:ext uri="{BB962C8B-B14F-4D97-AF65-F5344CB8AC3E}">
        <p14:creationId xmlns:p14="http://schemas.microsoft.com/office/powerpoint/2010/main" val="2092691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E48FD8-78A8-26ED-7505-E09121BA25B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6789175-C4C9-ECC9-4DC5-4C77CBF06F6A}"/>
              </a:ext>
            </a:extLst>
          </p:cNvPr>
          <p:cNvSpPr>
            <a:spLocks noGrp="1"/>
          </p:cNvSpPr>
          <p:nvPr>
            <p:ph type="dt" sz="half" idx="10"/>
          </p:nvPr>
        </p:nvSpPr>
        <p:spPr/>
        <p:txBody>
          <a:bodyPr/>
          <a:lstStyle/>
          <a:p>
            <a:fld id="{2F0DC66C-4E7C-4EE6-8DEF-81DD4E232F4F}" type="datetimeFigureOut">
              <a:rPr lang="el-GR" smtClean="0"/>
              <a:t>18/12/2025</a:t>
            </a:fld>
            <a:endParaRPr lang="el-GR"/>
          </a:p>
        </p:txBody>
      </p:sp>
      <p:sp>
        <p:nvSpPr>
          <p:cNvPr id="4" name="Θέση υποσέλιδου 3">
            <a:extLst>
              <a:ext uri="{FF2B5EF4-FFF2-40B4-BE49-F238E27FC236}">
                <a16:creationId xmlns:a16="http://schemas.microsoft.com/office/drawing/2014/main" id="{A00D4DE1-EAAE-BA2B-EC94-64986044A5E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C47EE054-D45B-52DB-88C1-7917C27FA866}"/>
              </a:ext>
            </a:extLst>
          </p:cNvPr>
          <p:cNvSpPr>
            <a:spLocks noGrp="1"/>
          </p:cNvSpPr>
          <p:nvPr>
            <p:ph type="sldNum" sz="quarter" idx="12"/>
          </p:nvPr>
        </p:nvSpPr>
        <p:spPr/>
        <p:txBody>
          <a:bodyPr/>
          <a:lstStyle/>
          <a:p>
            <a:fld id="{4C2A1D19-3E74-48CB-B0F6-D91C8A5E10A4}" type="slidenum">
              <a:rPr lang="el-GR" smtClean="0"/>
              <a:t>‹#›</a:t>
            </a:fld>
            <a:endParaRPr lang="el-GR"/>
          </a:p>
        </p:txBody>
      </p:sp>
    </p:spTree>
    <p:extLst>
      <p:ext uri="{BB962C8B-B14F-4D97-AF65-F5344CB8AC3E}">
        <p14:creationId xmlns:p14="http://schemas.microsoft.com/office/powerpoint/2010/main" val="3908594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6310ED6-A92E-AD35-0F15-4A4E4134CB98}"/>
              </a:ext>
            </a:extLst>
          </p:cNvPr>
          <p:cNvSpPr>
            <a:spLocks noGrp="1"/>
          </p:cNvSpPr>
          <p:nvPr>
            <p:ph type="dt" sz="half" idx="10"/>
          </p:nvPr>
        </p:nvSpPr>
        <p:spPr/>
        <p:txBody>
          <a:bodyPr/>
          <a:lstStyle/>
          <a:p>
            <a:fld id="{2F0DC66C-4E7C-4EE6-8DEF-81DD4E232F4F}" type="datetimeFigureOut">
              <a:rPr lang="el-GR" smtClean="0"/>
              <a:t>18/12/2025</a:t>
            </a:fld>
            <a:endParaRPr lang="el-GR"/>
          </a:p>
        </p:txBody>
      </p:sp>
      <p:sp>
        <p:nvSpPr>
          <p:cNvPr id="3" name="Θέση υποσέλιδου 2">
            <a:extLst>
              <a:ext uri="{FF2B5EF4-FFF2-40B4-BE49-F238E27FC236}">
                <a16:creationId xmlns:a16="http://schemas.microsoft.com/office/drawing/2014/main" id="{188B973E-8CBD-DB92-D685-15694483AEFA}"/>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CEA38BA0-78DD-C8A1-5753-C993FF668B3C}"/>
              </a:ext>
            </a:extLst>
          </p:cNvPr>
          <p:cNvSpPr>
            <a:spLocks noGrp="1"/>
          </p:cNvSpPr>
          <p:nvPr>
            <p:ph type="sldNum" sz="quarter" idx="12"/>
          </p:nvPr>
        </p:nvSpPr>
        <p:spPr/>
        <p:txBody>
          <a:bodyPr/>
          <a:lstStyle/>
          <a:p>
            <a:fld id="{4C2A1D19-3E74-48CB-B0F6-D91C8A5E10A4}" type="slidenum">
              <a:rPr lang="el-GR" smtClean="0"/>
              <a:t>‹#›</a:t>
            </a:fld>
            <a:endParaRPr lang="el-GR"/>
          </a:p>
        </p:txBody>
      </p:sp>
    </p:spTree>
    <p:extLst>
      <p:ext uri="{BB962C8B-B14F-4D97-AF65-F5344CB8AC3E}">
        <p14:creationId xmlns:p14="http://schemas.microsoft.com/office/powerpoint/2010/main" val="68099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4CCD7D-5511-1557-4DB3-F5DEFF4EF68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1E4754-3B3E-7404-6B40-82F3558144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026BBC6-F935-490E-9120-DDE3D808FA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D46F85B-4FFD-2FBC-FD19-A85E94C261E3}"/>
              </a:ext>
            </a:extLst>
          </p:cNvPr>
          <p:cNvSpPr>
            <a:spLocks noGrp="1"/>
          </p:cNvSpPr>
          <p:nvPr>
            <p:ph type="dt" sz="half" idx="10"/>
          </p:nvPr>
        </p:nvSpPr>
        <p:spPr/>
        <p:txBody>
          <a:bodyPr/>
          <a:lstStyle/>
          <a:p>
            <a:fld id="{2F0DC66C-4E7C-4EE6-8DEF-81DD4E232F4F}" type="datetimeFigureOut">
              <a:rPr lang="el-GR" smtClean="0"/>
              <a:t>18/12/2025</a:t>
            </a:fld>
            <a:endParaRPr lang="el-GR"/>
          </a:p>
        </p:txBody>
      </p:sp>
      <p:sp>
        <p:nvSpPr>
          <p:cNvPr id="6" name="Θέση υποσέλιδου 5">
            <a:extLst>
              <a:ext uri="{FF2B5EF4-FFF2-40B4-BE49-F238E27FC236}">
                <a16:creationId xmlns:a16="http://schemas.microsoft.com/office/drawing/2014/main" id="{5B2AC1DF-2853-ADDE-8DB5-00305565A7B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49E8299-1EBF-9283-B8C7-C341552EFCE1}"/>
              </a:ext>
            </a:extLst>
          </p:cNvPr>
          <p:cNvSpPr>
            <a:spLocks noGrp="1"/>
          </p:cNvSpPr>
          <p:nvPr>
            <p:ph type="sldNum" sz="quarter" idx="12"/>
          </p:nvPr>
        </p:nvSpPr>
        <p:spPr/>
        <p:txBody>
          <a:bodyPr/>
          <a:lstStyle/>
          <a:p>
            <a:fld id="{4C2A1D19-3E74-48CB-B0F6-D91C8A5E10A4}" type="slidenum">
              <a:rPr lang="el-GR" smtClean="0"/>
              <a:t>‹#›</a:t>
            </a:fld>
            <a:endParaRPr lang="el-GR"/>
          </a:p>
        </p:txBody>
      </p:sp>
    </p:spTree>
    <p:extLst>
      <p:ext uri="{BB962C8B-B14F-4D97-AF65-F5344CB8AC3E}">
        <p14:creationId xmlns:p14="http://schemas.microsoft.com/office/powerpoint/2010/main" val="2854225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84D1C3-8826-B6EF-AC02-9069E21FBFA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3E627E3B-77D4-80B0-33B3-22636AE574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765BD1C3-B9B2-707D-AB28-02ADA4DED3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103EE8F-372E-AC65-480C-D3F68F56BDC6}"/>
              </a:ext>
            </a:extLst>
          </p:cNvPr>
          <p:cNvSpPr>
            <a:spLocks noGrp="1"/>
          </p:cNvSpPr>
          <p:nvPr>
            <p:ph type="dt" sz="half" idx="10"/>
          </p:nvPr>
        </p:nvSpPr>
        <p:spPr/>
        <p:txBody>
          <a:bodyPr/>
          <a:lstStyle/>
          <a:p>
            <a:fld id="{2F0DC66C-4E7C-4EE6-8DEF-81DD4E232F4F}" type="datetimeFigureOut">
              <a:rPr lang="el-GR" smtClean="0"/>
              <a:t>18/12/2025</a:t>
            </a:fld>
            <a:endParaRPr lang="el-GR"/>
          </a:p>
        </p:txBody>
      </p:sp>
      <p:sp>
        <p:nvSpPr>
          <p:cNvPr id="6" name="Θέση υποσέλιδου 5">
            <a:extLst>
              <a:ext uri="{FF2B5EF4-FFF2-40B4-BE49-F238E27FC236}">
                <a16:creationId xmlns:a16="http://schemas.microsoft.com/office/drawing/2014/main" id="{C32944BB-EAEB-2ACC-18CA-CF24C734E96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F0DA983-C6A2-4C30-2FEB-90A26D5C93B8}"/>
              </a:ext>
            </a:extLst>
          </p:cNvPr>
          <p:cNvSpPr>
            <a:spLocks noGrp="1"/>
          </p:cNvSpPr>
          <p:nvPr>
            <p:ph type="sldNum" sz="quarter" idx="12"/>
          </p:nvPr>
        </p:nvSpPr>
        <p:spPr/>
        <p:txBody>
          <a:bodyPr/>
          <a:lstStyle/>
          <a:p>
            <a:fld id="{4C2A1D19-3E74-48CB-B0F6-D91C8A5E10A4}" type="slidenum">
              <a:rPr lang="el-GR" smtClean="0"/>
              <a:t>‹#›</a:t>
            </a:fld>
            <a:endParaRPr lang="el-GR"/>
          </a:p>
        </p:txBody>
      </p:sp>
    </p:spTree>
    <p:extLst>
      <p:ext uri="{BB962C8B-B14F-4D97-AF65-F5344CB8AC3E}">
        <p14:creationId xmlns:p14="http://schemas.microsoft.com/office/powerpoint/2010/main" val="2957625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DD98C6F-CA51-00B9-FAA6-0750049E5D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32DB268-C95A-6E5E-FDC4-EAFFC3FCD5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8D1F439-673B-5495-28C0-E2643093EB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0DC66C-4E7C-4EE6-8DEF-81DD4E232F4F}" type="datetimeFigureOut">
              <a:rPr lang="el-GR" smtClean="0"/>
              <a:t>18/12/2025</a:t>
            </a:fld>
            <a:endParaRPr lang="el-GR"/>
          </a:p>
        </p:txBody>
      </p:sp>
      <p:sp>
        <p:nvSpPr>
          <p:cNvPr id="5" name="Θέση υποσέλιδου 4">
            <a:extLst>
              <a:ext uri="{FF2B5EF4-FFF2-40B4-BE49-F238E27FC236}">
                <a16:creationId xmlns:a16="http://schemas.microsoft.com/office/drawing/2014/main" id="{08F77508-EF6A-6A0F-4256-AB5BE07116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C20DEAB-AAB7-F013-B6D9-21A8BE691E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A1D19-3E74-48CB-B0F6-D91C8A5E10A4}" type="slidenum">
              <a:rPr lang="el-GR" smtClean="0"/>
              <a:t>‹#›</a:t>
            </a:fld>
            <a:endParaRPr lang="el-GR"/>
          </a:p>
        </p:txBody>
      </p:sp>
    </p:spTree>
    <p:extLst>
      <p:ext uri="{BB962C8B-B14F-4D97-AF65-F5344CB8AC3E}">
        <p14:creationId xmlns:p14="http://schemas.microsoft.com/office/powerpoint/2010/main" val="2928705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http://3.bp.blogspot.com/-Uc3RVxYoonc/TZhctjCRdyI/AAAAAAAAB5w/X5VcOuRQiO4/s200/%25CE%25B1%25CE%25B3%25CE%25B3%25CE%25B5%25CE%25BB%25CE%25B9%25CE%25BA%25CE%25BF+%25CF%2583%25CF%2587%25CE%25AE%25CE%25BC%25CE%25B1.jpg"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EEA065-95F6-EFC3-7E4A-5E40ED047631}"/>
              </a:ext>
            </a:extLst>
          </p:cNvPr>
          <p:cNvSpPr>
            <a:spLocks noGrp="1"/>
          </p:cNvSpPr>
          <p:nvPr>
            <p:ph type="ctrTitle"/>
          </p:nvPr>
        </p:nvSpPr>
        <p:spPr>
          <a:xfrm>
            <a:off x="0" y="108642"/>
            <a:ext cx="12192000" cy="3458423"/>
          </a:xfrm>
        </p:spPr>
        <p:txBody>
          <a:bodyPr>
            <a:normAutofit/>
          </a:bodyPr>
          <a:lstStyle/>
          <a:p>
            <a:r>
              <a:rPr lang="el-GR" sz="5400" b="1" dirty="0">
                <a:latin typeface="+mn-lt"/>
              </a:rPr>
              <a:t>ΝΗΠΤΙΚΗ ΘΕΟΛΟΓΙΑ </a:t>
            </a:r>
            <a:br>
              <a:rPr lang="el-GR" sz="5400" b="1" dirty="0">
                <a:latin typeface="+mn-lt"/>
              </a:rPr>
            </a:br>
            <a:r>
              <a:rPr lang="el-GR" sz="5400" b="1" dirty="0">
                <a:latin typeface="+mn-lt"/>
              </a:rPr>
              <a:t>ΕΝΟΤΗΤΑ 12</a:t>
            </a:r>
            <a:r>
              <a:rPr lang="el-GR" sz="5400" b="1" baseline="30000" dirty="0">
                <a:latin typeface="+mn-lt"/>
              </a:rPr>
              <a:t>Η</a:t>
            </a:r>
            <a:br>
              <a:rPr lang="el-GR" sz="5400" b="1" baseline="30000" dirty="0">
                <a:latin typeface="+mn-lt"/>
              </a:rPr>
            </a:br>
            <a:r>
              <a:rPr lang="el-GR" sz="5400" b="1" kern="0" dirty="0">
                <a:effectLst/>
                <a:latin typeface="Palatino Linotype" panose="02040502050505030304" pitchFamily="18" charset="0"/>
                <a:ea typeface="Times New Roman" panose="02020603050405020304" pitchFamily="18" charset="0"/>
                <a:cs typeface="Times New Roman" panose="02020603050405020304" pitchFamily="18" charset="0"/>
              </a:rPr>
              <a:t>Η δυνατότητα εμπειρικής βίωσης της εν Χριστώ ελευθερίας</a:t>
            </a:r>
            <a:endParaRPr lang="el-GR" sz="5400" dirty="0"/>
          </a:p>
        </p:txBody>
      </p:sp>
      <p:sp>
        <p:nvSpPr>
          <p:cNvPr id="3" name="Υπότιτλος 2">
            <a:extLst>
              <a:ext uri="{FF2B5EF4-FFF2-40B4-BE49-F238E27FC236}">
                <a16:creationId xmlns:a16="http://schemas.microsoft.com/office/drawing/2014/main" id="{467BD3CD-1C3D-C035-F6CE-99017191DC35}"/>
              </a:ext>
            </a:extLst>
          </p:cNvPr>
          <p:cNvSpPr>
            <a:spLocks noGrp="1"/>
          </p:cNvSpPr>
          <p:nvPr>
            <p:ph type="subTitle" idx="1"/>
          </p:nvPr>
        </p:nvSpPr>
        <p:spPr>
          <a:xfrm>
            <a:off x="1524000" y="4173649"/>
            <a:ext cx="9144000" cy="2389870"/>
          </a:xfrm>
        </p:spPr>
        <p:txBody>
          <a:bodyPr>
            <a:normAutofit/>
          </a:bodyPr>
          <a:lstStyle/>
          <a:p>
            <a:r>
              <a:rPr lang="el-GR" dirty="0">
                <a:cs typeface="Times New Roman" panose="02020603050405020304" pitchFamily="18" charset="0"/>
              </a:rPr>
              <a:t>Ζ</a:t>
            </a:r>
            <a:r>
              <a:rPr lang="el-GR" dirty="0"/>
              <a:t>΄ ΕΞΑΜΗΝΟ</a:t>
            </a:r>
            <a:br>
              <a:rPr lang="el-GR" dirty="0"/>
            </a:br>
            <a:r>
              <a:rPr lang="el-GR" dirty="0"/>
              <a:t>ΙΕΡΑΤΙΚΩΝ ΣΠΟΥΔΩΝ</a:t>
            </a:r>
          </a:p>
          <a:p>
            <a:r>
              <a:rPr lang="el-GR" dirty="0"/>
              <a:t>ΑΕΑΑ</a:t>
            </a:r>
          </a:p>
          <a:p>
            <a:r>
              <a:rPr lang="el-GR" dirty="0"/>
              <a:t>ΔΙΔΑΣΚΟΥΣΑ: ΜΑΡΙΑ Κ. ΚΑΡΑΜΠΕΛΙΑ</a:t>
            </a:r>
          </a:p>
          <a:p>
            <a:r>
              <a:rPr lang="el-GR" dirty="0"/>
              <a:t>2023-2024</a:t>
            </a:r>
          </a:p>
          <a:p>
            <a:endParaRPr lang="el-GR" dirty="0"/>
          </a:p>
        </p:txBody>
      </p:sp>
    </p:spTree>
    <p:extLst>
      <p:ext uri="{BB962C8B-B14F-4D97-AF65-F5344CB8AC3E}">
        <p14:creationId xmlns:p14="http://schemas.microsoft.com/office/powerpoint/2010/main" val="993338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2B5D79-441B-D6DA-4765-26331723BF74}"/>
              </a:ext>
            </a:extLst>
          </p:cNvPr>
          <p:cNvSpPr>
            <a:spLocks noGrp="1"/>
          </p:cNvSpPr>
          <p:nvPr>
            <p:ph type="title"/>
          </p:nvPr>
        </p:nvSpPr>
        <p:spPr>
          <a:xfrm>
            <a:off x="838200" y="18256"/>
            <a:ext cx="10515600" cy="417580"/>
          </a:xfrm>
        </p:spPr>
        <p:txBody>
          <a:bodyPr>
            <a:normAutofit fontScale="90000"/>
          </a:bodyPr>
          <a:lstStyle/>
          <a:p>
            <a:pPr algn="ctr"/>
            <a:r>
              <a:rPr lang="el-GR" dirty="0"/>
              <a:t>Η αιτία - ο λόγος της αναχώρησης</a:t>
            </a:r>
          </a:p>
        </p:txBody>
      </p:sp>
      <p:sp>
        <p:nvSpPr>
          <p:cNvPr id="3" name="Θέση περιεχομένου 2">
            <a:extLst>
              <a:ext uri="{FF2B5EF4-FFF2-40B4-BE49-F238E27FC236}">
                <a16:creationId xmlns:a16="http://schemas.microsoft.com/office/drawing/2014/main" id="{8E7EF4F7-6797-52BC-D026-122EF4A67D33}"/>
              </a:ext>
            </a:extLst>
          </p:cNvPr>
          <p:cNvSpPr>
            <a:spLocks noGrp="1"/>
          </p:cNvSpPr>
          <p:nvPr>
            <p:ph idx="1"/>
          </p:nvPr>
        </p:nvSpPr>
        <p:spPr>
          <a:xfrm>
            <a:off x="0" y="435836"/>
            <a:ext cx="12192000" cy="6422163"/>
          </a:xfrm>
        </p:spPr>
        <p:txBody>
          <a:bodyPr>
            <a:normAutofit lnSpcReduction="10000"/>
          </a:bodyPr>
          <a:lstStyle/>
          <a:p>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Ωστόσο, είναι απαραίτητο να τονιστεί ότι η αναχώρηση στην έρημο  γίνεται για την πραγμάτωση της αληθινής ελευθερίας, μέσα στην οποία μπορεί κανείς να ενώνεται αγαπητικά και με τον Θεό αλλά και με τον συνάνθρωπο. Ο μοναχός δεν βδελύσσεται τον κόσμο αλλά αρνείται να υπόκειται στην πικρότητά του, εφόσον έχει πλέον συνειδητοποιήσει ότι ο κόσμος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ἐμπαθῶς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χρᾶται</a:t>
            </a:r>
            <a:r>
              <a:rPr lang="el-GR" sz="2200" i="1" kern="0" dirty="0">
                <a:latin typeface="Palatino Linotype" panose="02040502050505030304" pitchFamily="18" charset="0"/>
                <a:ea typeface="Times New Roman" panose="02020603050405020304" pitchFamily="18" charset="0"/>
                <a:cs typeface="Times New Roman" panose="02020603050405020304" pitchFamily="18" charset="0"/>
              </a:rPr>
              <a:t>» </a:t>
            </a:r>
            <a:r>
              <a:rPr lang="el-GR" sz="2200" kern="0" dirty="0">
                <a:latin typeface="Palatino Linotype" panose="02040502050505030304" pitchFamily="18" charset="0"/>
                <a:ea typeface="Times New Roman" panose="02020603050405020304" pitchFamily="18" charset="0"/>
                <a:cs typeface="Times New Roman" panose="02020603050405020304" pitchFamily="18" charset="0"/>
              </a:rPr>
              <a:t>(</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Εὐαγρίου</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Ποντικοῦ</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Ἐπιστολή</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νγ</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US" sz="2200" kern="0" dirty="0">
                <a:effectLst/>
                <a:latin typeface="Palatino Linotype" panose="02040502050505030304" pitchFamily="18" charset="0"/>
                <a:ea typeface="Times New Roman" panose="02020603050405020304" pitchFamily="18" charset="0"/>
                <a:cs typeface="Times New Roman" panose="02020603050405020304" pitchFamily="18" charset="0"/>
              </a:rPr>
              <a:t>W</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Frank</a:t>
            </a:r>
            <a:r>
              <a:rPr lang="en-US"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enberg</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200" kern="0" dirty="0">
                <a:solidFill>
                  <a:srgbClr val="FF0000"/>
                </a:solidFill>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σ. 601).</a:t>
            </a:r>
          </a:p>
          <a:p>
            <a:r>
              <a:rPr lang="el-GR" sz="2200" kern="0" dirty="0">
                <a:latin typeface="Palatino Linotype" panose="02040502050505030304" pitchFamily="18" charset="0"/>
                <a:ea typeface="Times New Roman" panose="02020603050405020304" pitchFamily="18" charset="0"/>
                <a:cs typeface="Times New Roman" panose="02020603050405020304" pitchFamily="18" charset="0"/>
              </a:rPr>
              <a:t>Μάλιστα, σύμφωνα με </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τη διαπίστωση του Μεγάλου Βασιλείου: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Κατέλιπον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μὲν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τὰς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ἄστει</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διατριβὰς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ὡς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μυρίων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κακῶν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ἀφορμάς</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Ἐπιστολὴ</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Ι,2</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GB" sz="2200" kern="0" dirty="0">
                <a:effectLst/>
                <a:latin typeface="Palatino Linotype" panose="02040502050505030304" pitchFamily="18" charset="0"/>
                <a:ea typeface="Times New Roman" panose="02020603050405020304" pitchFamily="18" charset="0"/>
                <a:cs typeface="Times New Roman" panose="02020603050405020304" pitchFamily="18" charset="0"/>
              </a:rPr>
              <a:t>PG 32, 224C).</a:t>
            </a:r>
          </a:p>
          <a:p>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Η φυγή από τον κόσμο, η αναχώρηση ή αλλιώς </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ξενιτεία</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δεν προσδιορίζεται </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χωροχρονικά</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αλλά ποιοτικά. Η πραγμάτωσή της είναι "χαλεπή", γιατί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οὐκ</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τόπῳ</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ἀλλὰ</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τρόπῳ</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κατορθοῦσθαι</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τὰ</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τῶν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ἀρετῶν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Εὐαγρίου</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Ποντικοῦ</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Λόγος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πρὸς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Εὐλόγιον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μοναχόν</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PG 79, 1096</a:t>
            </a:r>
            <a:r>
              <a:rPr lang="en-GB" sz="2200" kern="0" dirty="0">
                <a:effectLst/>
                <a:latin typeface="Palatino Linotype" panose="02040502050505030304" pitchFamily="18" charset="0"/>
                <a:ea typeface="Times New Roman" panose="02020603050405020304" pitchFamily="18" charset="0"/>
                <a:cs typeface="Times New Roman" panose="02020603050405020304" pitchFamily="18" charset="0"/>
              </a:rPr>
              <a:t>C).</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p>
          <a:p>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Γι’ αυτό και ο Μέγας Βασίλειος επιμένει ότι η φυγή από τον κόσμο είναι: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Οὐ</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τὸ</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ἔξω</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αὐτοῦ</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γενέσθαι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σωματικῶς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ἀλλὰ</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πρὸς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τὸ</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σῶμα</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συμπαθείας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τὴν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ψυχὴν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ἀπορρῆξαι</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γενέσθαι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ἄπολιν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ἄοικον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ἀνίδιον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ἀφιλέταιρον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ἀκτήμονα</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ἄβιον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ἀπράγμονα</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ἀσυνάλλακτον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ἀμαθῆ</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τῶν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ἀνθρωπίνων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διδαγμάτων,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ἕτοιμον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ὑποδέξασθαι</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τῇ</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καρδίᾳ</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τὰς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ἐκ</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θείας διδασκαλίας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ἐγγινομένας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διατυπώσεις</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(Μ. Βασιλείου,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Ἐπιστολή</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2,2, PG 32, 225 Β). </a:t>
            </a:r>
          </a:p>
          <a:p>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Η </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ξενιτεία</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λοιπόν κατορθώνεται τροπικά: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Μακρὰν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ἀπὸ</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κόσμου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ἐστίν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ὅς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πάσας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τὰς</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τῶν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παθῶν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κινήσεις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ἀπέκοψέ</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τε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τὴν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ψυχὴν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διάνοιαν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θεοῖ</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προσέδησεν</a:t>
            </a:r>
            <a:r>
              <a:rPr lang="el-GR" sz="2200" i="1" kern="0" dirty="0">
                <a:latin typeface="Palatino Linotype" panose="02040502050505030304" pitchFamily="18" charset="0"/>
                <a:ea typeface="Times New Roman" panose="02020603050405020304" pitchFamily="18" charset="0"/>
                <a:cs typeface="Times New Roman" panose="02020603050405020304" pitchFamily="18" charset="0"/>
              </a:rPr>
              <a:t>» </a:t>
            </a:r>
            <a:r>
              <a:rPr lang="el-GR" sz="2200" kern="0" dirty="0">
                <a:latin typeface="Palatino Linotype" panose="02040502050505030304" pitchFamily="18" charset="0"/>
                <a:ea typeface="Times New Roman" panose="02020603050405020304" pitchFamily="18" charset="0"/>
                <a:cs typeface="Times New Roman" panose="02020603050405020304" pitchFamily="18" charset="0"/>
              </a:rPr>
              <a:t>(</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Εὐαγρίου</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Ποντικοῦ</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Σκέμματα</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48</a:t>
            </a:r>
            <a:r>
              <a:rPr lang="fr-F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US" sz="2200" kern="0" dirty="0">
                <a:effectLst/>
                <a:latin typeface="Palatino Linotype" panose="02040502050505030304" pitchFamily="18" charset="0"/>
                <a:ea typeface="Times New Roman" panose="02020603050405020304" pitchFamily="18" charset="0"/>
                <a:cs typeface="Times New Roman" panose="02020603050405020304" pitchFamily="18" charset="0"/>
              </a:rPr>
              <a:t>W</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Frank</a:t>
            </a:r>
            <a:r>
              <a:rPr lang="en-US"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enberg</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σ. 463).</a:t>
            </a:r>
          </a:p>
        </p:txBody>
      </p:sp>
    </p:spTree>
    <p:extLst>
      <p:ext uri="{BB962C8B-B14F-4D97-AF65-F5344CB8AC3E}">
        <p14:creationId xmlns:p14="http://schemas.microsoft.com/office/powerpoint/2010/main" val="366299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43ADFA-AA14-C253-0C02-152A587FBADA}"/>
              </a:ext>
            </a:extLst>
          </p:cNvPr>
          <p:cNvSpPr>
            <a:spLocks noGrp="1"/>
          </p:cNvSpPr>
          <p:nvPr>
            <p:ph type="title"/>
          </p:nvPr>
        </p:nvSpPr>
        <p:spPr>
          <a:xfrm>
            <a:off x="838200" y="18256"/>
            <a:ext cx="10515600" cy="528676"/>
          </a:xfrm>
        </p:spPr>
        <p:txBody>
          <a:bodyPr>
            <a:normAutofit fontScale="90000"/>
          </a:bodyPr>
          <a:lstStyle/>
          <a:p>
            <a:pPr algn="ctr"/>
            <a:r>
              <a:rPr lang="el-GR" dirty="0"/>
              <a:t>Έννοια της ησυχίας</a:t>
            </a:r>
          </a:p>
        </p:txBody>
      </p:sp>
      <p:sp>
        <p:nvSpPr>
          <p:cNvPr id="3" name="Θέση περιεχομένου 2">
            <a:extLst>
              <a:ext uri="{FF2B5EF4-FFF2-40B4-BE49-F238E27FC236}">
                <a16:creationId xmlns:a16="http://schemas.microsoft.com/office/drawing/2014/main" id="{F5C2CF7B-383A-99FE-9F04-69BAF7CCA744}"/>
              </a:ext>
            </a:extLst>
          </p:cNvPr>
          <p:cNvSpPr>
            <a:spLocks noGrp="1"/>
          </p:cNvSpPr>
          <p:nvPr>
            <p:ph idx="1"/>
          </p:nvPr>
        </p:nvSpPr>
        <p:spPr>
          <a:xfrm>
            <a:off x="0" y="546932"/>
            <a:ext cx="12192000" cy="6292812"/>
          </a:xfrm>
        </p:spPr>
        <p:txBody>
          <a:bodyPr/>
          <a:lstStyle/>
          <a:p>
            <a:r>
              <a:rPr lang="el-GR" sz="2000" kern="0" dirty="0">
                <a:effectLst/>
                <a:latin typeface="Palatino Linotype" panose="02040502050505030304" pitchFamily="18" charset="0"/>
                <a:ea typeface="Times New Roman" panose="02020603050405020304" pitchFamily="18" charset="0"/>
                <a:cs typeface="Times New Roman" panose="02020603050405020304" pitchFamily="18" charset="0"/>
              </a:rPr>
              <a:t>Μόνο τότε εξασφαλίζεται η προϋπόθεση της ησυχίας με τις θετικές συνέπειές της: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ἡσυχία</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ἐστὶν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ἀποχὴ</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κακίας</a:t>
            </a:r>
            <a:r>
              <a:rPr lang="el-GR" sz="2000"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000" kern="0" dirty="0" err="1">
                <a:effectLst/>
                <a:latin typeface="Palatino Linotype" panose="02040502050505030304" pitchFamily="18" charset="0"/>
                <a:ea typeface="Times New Roman" panose="02020603050405020304" pitchFamily="18" charset="0"/>
                <a:cs typeface="Times New Roman" panose="02020603050405020304" pitchFamily="18" charset="0"/>
              </a:rPr>
              <a:t>Εὐαγρίου</a:t>
            </a:r>
            <a:r>
              <a:rPr lang="el-GR" sz="20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kern="0" dirty="0" err="1">
                <a:effectLst/>
                <a:latin typeface="Palatino Linotype" panose="02040502050505030304" pitchFamily="18" charset="0"/>
                <a:ea typeface="Times New Roman" panose="02020603050405020304" pitchFamily="18" charset="0"/>
                <a:cs typeface="Times New Roman" panose="02020603050405020304" pitchFamily="18" charset="0"/>
              </a:rPr>
              <a:t>Ποντικοῦ</a:t>
            </a:r>
            <a:r>
              <a:rPr lang="el-GR" sz="20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Σχόλια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τὰς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Παροιμίας 141</a:t>
            </a:r>
            <a:r>
              <a:rPr lang="el-GR" sz="2000" kern="0" dirty="0">
                <a:effectLst/>
                <a:latin typeface="Palatino Linotype" panose="02040502050505030304" pitchFamily="18" charset="0"/>
                <a:ea typeface="Times New Roman" panose="02020603050405020304" pitchFamily="18" charset="0"/>
                <a:cs typeface="Times New Roman" panose="02020603050405020304" pitchFamily="18" charset="0"/>
              </a:rPr>
              <a:t>, SChr356, σ. 238). </a:t>
            </a:r>
          </a:p>
          <a:p>
            <a:r>
              <a:rPr lang="el-GR" sz="2000" kern="0" dirty="0">
                <a:effectLst/>
                <a:latin typeface="Palatino Linotype" panose="02040502050505030304" pitchFamily="18" charset="0"/>
                <a:ea typeface="Times New Roman" panose="02020603050405020304" pitchFamily="18" charset="0"/>
                <a:cs typeface="Times New Roman" panose="02020603050405020304" pitchFamily="18" charset="0"/>
              </a:rPr>
              <a:t>Εξάλλου όταν οι ασκητικοί Πατέρες μιλούν περί "</a:t>
            </a:r>
            <a:r>
              <a:rPr lang="el-GR" sz="2000" kern="0" dirty="0" err="1">
                <a:effectLst/>
                <a:latin typeface="Palatino Linotype" panose="02040502050505030304" pitchFamily="18" charset="0"/>
                <a:ea typeface="Times New Roman" panose="02020603050405020304" pitchFamily="18" charset="0"/>
                <a:cs typeface="Times New Roman" panose="02020603050405020304" pitchFamily="18" charset="0"/>
              </a:rPr>
              <a:t>ἡσυχίας</a:t>
            </a:r>
            <a:r>
              <a:rPr lang="el-GR" sz="2000" kern="0" dirty="0">
                <a:effectLst/>
                <a:latin typeface="Palatino Linotype" panose="02040502050505030304" pitchFamily="18" charset="0"/>
                <a:ea typeface="Times New Roman" panose="02020603050405020304" pitchFamily="18" charset="0"/>
                <a:cs typeface="Times New Roman" panose="02020603050405020304" pitchFamily="18" charset="0"/>
              </a:rPr>
              <a:t>", δεν διακρίνουν τη φυσική του περιβάλλοντος απ' την εσωτερική ησυχία. Οι μοναχοί είναι </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οὗτοι</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γάρ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τοὺς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μέσῳ</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θορύβους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φυγόντες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πρὸς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τάς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κορυφὰς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τῶν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ὀρέων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ἀναδραμόντες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τάς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καλύβας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τῇ</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ἐρημίας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ἡσυχίᾳ</a:t>
            </a:r>
            <a:r>
              <a:rPr lang="el-GR" sz="2000" b="1" i="1"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καθάπερ</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εὐδιεινῷ</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τινὶ</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λιμένι</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πηξάμενοι</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ταύτην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συνέμπορον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συγκοινωνόν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τοῦ</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βίου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παντὸς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ἔλαβον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kern="0" dirty="0">
                <a:effectLst/>
                <a:latin typeface="Palatino Linotype" panose="02040502050505030304" pitchFamily="18" charset="0"/>
                <a:ea typeface="Times New Roman" panose="02020603050405020304" pitchFamily="18" charset="0"/>
                <a:cs typeface="Times New Roman" panose="02020603050405020304" pitchFamily="18" charset="0"/>
              </a:rPr>
              <a:t>Ἰ. Χρυσοστόμου, </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Περί νηστείας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ὁμιλία</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καί</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τόν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προφήτην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Ἰωνᾶν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καί</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Δανιήλ,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καί</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τούς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τρεῖς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παίδας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Ἐλέχθη</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δέ</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τήν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εἴσοδον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τῶν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ἁγίων</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Νηστειῶν</a:t>
            </a:r>
            <a:r>
              <a:rPr lang="el-GR" sz="20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US" sz="2000" kern="0" dirty="0">
                <a:effectLst/>
                <a:latin typeface="Palatino Linotype" panose="02040502050505030304" pitchFamily="18" charset="0"/>
                <a:ea typeface="Times New Roman" panose="02020603050405020304" pitchFamily="18" charset="0"/>
                <a:cs typeface="Times New Roman" panose="02020603050405020304" pitchFamily="18" charset="0"/>
              </a:rPr>
              <a:t>PG</a:t>
            </a:r>
            <a:r>
              <a:rPr lang="el-GR" sz="2000" kern="0" dirty="0">
                <a:effectLst/>
                <a:latin typeface="Palatino Linotype" panose="02040502050505030304" pitchFamily="18" charset="0"/>
                <a:ea typeface="Times New Roman" panose="02020603050405020304" pitchFamily="18" charset="0"/>
                <a:cs typeface="Times New Roman" panose="02020603050405020304" pitchFamily="18" charset="0"/>
              </a:rPr>
              <a:t> 49, 307)</a:t>
            </a:r>
            <a:r>
              <a:rPr lang="el-GR" sz="2000" i="1"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0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el-GR" sz="2000" kern="0" dirty="0">
              <a:latin typeface="Palatino Linotype" panose="02040502050505030304" pitchFamily="18" charset="0"/>
              <a:ea typeface="Times New Roman" panose="02020603050405020304" pitchFamily="18" charset="0"/>
              <a:cs typeface="Times New Roman" panose="02020603050405020304" pitchFamily="18" charset="0"/>
            </a:endParaRPr>
          </a:p>
          <a:p>
            <a:r>
              <a:rPr lang="el-GR" sz="2000" dirty="0">
                <a:effectLst/>
                <a:latin typeface="Palatino Linotype" panose="02040502050505030304" pitchFamily="18" charset="0"/>
                <a:ea typeface="Times New Roman" panose="02020603050405020304" pitchFamily="18" charset="0"/>
                <a:cs typeface="Times New Roman" panose="02020603050405020304" pitchFamily="18" charset="0"/>
              </a:rPr>
              <a:t>Επιθυμούν την ησυχία, γιατί τους προσφέρει τη δυνατότητα για αυτογνωσία και το πεδίο, όπου θα αγωνισθούν για την κάθαρση και τη θεογνωσία: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Ὡς</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οὐκ</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ἔστι</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τεθολωμένον</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ὕδωρ</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καθαρεῦσαι</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μὴ</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μεῖναν</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ἀσάλευτον</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οὕτως</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οὐκ</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ἔστιν</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μοναχοῦ</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κατάστασιν</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ἐπιγνῶναι</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ἄνευ</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ἡσυχίας</a:t>
            </a:r>
            <a:r>
              <a:rPr lang="el-GR" sz="2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dirty="0" err="1">
                <a:effectLst/>
                <a:latin typeface="Palatino Linotype" panose="02040502050505030304" pitchFamily="18" charset="0"/>
                <a:ea typeface="Times New Roman" panose="02020603050405020304" pitchFamily="18" charset="0"/>
                <a:cs typeface="Times New Roman" panose="02020603050405020304" pitchFamily="18" charset="0"/>
              </a:rPr>
              <a:t>Εὐαγρίου</a:t>
            </a:r>
            <a:r>
              <a:rPr lang="el-GR" sz="2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dirty="0" err="1">
                <a:effectLst/>
                <a:latin typeface="Palatino Linotype" panose="02040502050505030304" pitchFamily="18" charset="0"/>
                <a:ea typeface="Times New Roman" panose="02020603050405020304" pitchFamily="18" charset="0"/>
                <a:cs typeface="Times New Roman" panose="02020603050405020304" pitchFamily="18" charset="0"/>
              </a:rPr>
              <a:t>Ποντικοῦ</a:t>
            </a:r>
            <a:r>
              <a:rPr lang="el-GR" sz="2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Παραινέσεις </a:t>
            </a:r>
            <a:r>
              <a:rPr lang="el-GR" sz="2000" i="1" dirty="0" err="1">
                <a:effectLst/>
                <a:latin typeface="Palatino Linotype" panose="02040502050505030304" pitchFamily="18" charset="0"/>
                <a:ea typeface="Times New Roman" panose="02020603050405020304" pitchFamily="18" charset="0"/>
                <a:cs typeface="Times New Roman" panose="02020603050405020304" pitchFamily="18" charset="0"/>
              </a:rPr>
              <a:t>πρὸς</a:t>
            </a:r>
            <a:r>
              <a:rPr lang="el-GR" sz="2000" i="1" dirty="0">
                <a:effectLst/>
                <a:latin typeface="Palatino Linotype" panose="02040502050505030304" pitchFamily="18" charset="0"/>
                <a:ea typeface="Times New Roman" panose="02020603050405020304" pitchFamily="18" charset="0"/>
                <a:cs typeface="Times New Roman" panose="02020603050405020304" pitchFamily="18" charset="0"/>
              </a:rPr>
              <a:t> μοναχούς,</a:t>
            </a:r>
            <a:r>
              <a:rPr lang="el-GR" sz="2000" dirty="0">
                <a:effectLst/>
                <a:latin typeface="Palatino Linotype" panose="02040502050505030304" pitchFamily="18" charset="0"/>
                <a:ea typeface="Times New Roman" panose="02020603050405020304" pitchFamily="18" charset="0"/>
                <a:cs typeface="Times New Roman" panose="02020603050405020304" pitchFamily="18" charset="0"/>
              </a:rPr>
              <a:t> PG 79, 1236 Β). </a:t>
            </a:r>
            <a:endParaRPr lang="el-GR" sz="20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l-GR" sz="2000" dirty="0">
                <a:effectLst/>
                <a:latin typeface="Palatino Linotype" panose="02040502050505030304" pitchFamily="18" charset="0"/>
                <a:ea typeface="Times New Roman" panose="02020603050405020304" pitchFamily="18" charset="0"/>
                <a:cs typeface="Times New Roman" panose="02020603050405020304" pitchFamily="18" charset="0"/>
              </a:rPr>
              <a:t>Η ένωση με τον Θεό- ή «η λεπτότητα» ή «γνώση» ή «πρόοδος» ή «διάκριση» ή «το Πνεύμα του Θεού» ή «η ανάπαυση» ή η «προσευχή» ή «η παρρησία ενώπιον του Θεού»- ήταν ο υπέρτατος στόχος κάθε μοναστικού ασκητισμού, κάθε ερμηνείας της Γραφής. Ο μοναχός φεύγει στην έρημο για να αφιερωθεί εντονότερα στη νέα ζωή που του προσφέρει η Εκκλησία. Δεν εγκαταλείπει τους συνανθρώπους του από αντίδραση αλλά από αδυναμία να ζήσει τη θρησκευτική ζωή που επιθυμεί κοντά τους. Το αποτέλεσμα της επιλογής του μοναχικού βίου συνδέεται με την πραγμάτωση του χριστιανικού ιδεώδους, που είναι να αποκτήσει ο άνθρωπος </a:t>
            </a:r>
            <a:r>
              <a:rPr lang="el-GR" sz="2000" dirty="0" err="1">
                <a:effectLst/>
                <a:latin typeface="Palatino Linotype" panose="02040502050505030304" pitchFamily="18" charset="0"/>
                <a:ea typeface="Times New Roman" panose="02020603050405020304" pitchFamily="18" charset="0"/>
                <a:cs typeface="Times New Roman" panose="02020603050405020304" pitchFamily="18" charset="0"/>
              </a:rPr>
              <a:t>μιά</a:t>
            </a:r>
            <a:r>
              <a:rPr lang="el-GR" sz="2000" dirty="0">
                <a:effectLst/>
                <a:latin typeface="Palatino Linotype" panose="02040502050505030304" pitchFamily="18" charset="0"/>
                <a:ea typeface="Times New Roman" panose="02020603050405020304" pitchFamily="18" charset="0"/>
                <a:cs typeface="Times New Roman" panose="02020603050405020304" pitchFamily="18" charset="0"/>
              </a:rPr>
              <a:t> δημιουργική πνευματική ελευθερία.</a:t>
            </a:r>
            <a:endParaRPr lang="el-GR"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1988396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56AD99-F01D-FC90-96A3-C3CA9C204C8F}"/>
              </a:ext>
            </a:extLst>
          </p:cNvPr>
          <p:cNvSpPr>
            <a:spLocks noGrp="1"/>
          </p:cNvSpPr>
          <p:nvPr>
            <p:ph type="title"/>
          </p:nvPr>
        </p:nvSpPr>
        <p:spPr>
          <a:xfrm>
            <a:off x="0" y="0"/>
            <a:ext cx="12192000" cy="681037"/>
          </a:xfrm>
        </p:spPr>
        <p:txBody>
          <a:bodyPr>
            <a:normAutofit fontScale="90000"/>
          </a:bodyPr>
          <a:lstStyle/>
          <a:p>
            <a:pPr algn="ctr"/>
            <a:r>
              <a:rPr lang="el-GR" dirty="0"/>
              <a:t>Η δυνατότητα της μυστικής ένωσης με τον Χριστό</a:t>
            </a:r>
          </a:p>
        </p:txBody>
      </p:sp>
      <p:sp>
        <p:nvSpPr>
          <p:cNvPr id="3" name="Θέση περιεχομένου 2">
            <a:extLst>
              <a:ext uri="{FF2B5EF4-FFF2-40B4-BE49-F238E27FC236}">
                <a16:creationId xmlns:a16="http://schemas.microsoft.com/office/drawing/2014/main" id="{006EADDC-F3CC-CF68-8E3C-AC9C842DD1CC}"/>
              </a:ext>
            </a:extLst>
          </p:cNvPr>
          <p:cNvSpPr>
            <a:spLocks noGrp="1"/>
          </p:cNvSpPr>
          <p:nvPr>
            <p:ph idx="1"/>
          </p:nvPr>
        </p:nvSpPr>
        <p:spPr>
          <a:xfrm>
            <a:off x="0" y="598206"/>
            <a:ext cx="12192000" cy="6259794"/>
          </a:xfrm>
        </p:spPr>
        <p:txBody>
          <a:bodyPr/>
          <a:lstStyle/>
          <a:p>
            <a:r>
              <a:rPr lang="el-GR" sz="20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Κάθε χριστιανός επιδιώκει τη μυστική ένωση με τον Χριστό. Η απαγκίστρωση από κάθε γήινη προσκόλληση και </a:t>
            </a:r>
            <a:r>
              <a:rPr lang="el-GR" sz="2000" dirty="0" err="1">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βιωτική</a:t>
            </a:r>
            <a:r>
              <a:rPr lang="el-GR" sz="20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μέριμνα για την ολοκληρωτική αφιέρωση στην ερωτική αναζήτηση του Θεού αποτελεί το ζητούμενο, γιατί ο πιστός μόνο κάτω από αυτές τις προϋποθέσεις μπορεί  να βιώνει την αληθινή ελευθερία του πνεύματος. Απώτερος στόχος του παραμένει πάντοτε να αποκτήσει μια δημιουργική πνευματική ελευθερία. Ο μόνος τρόπος για την κατάκτησή της είναι η θεληματική υποδούλωσή του στη θέληση του Θεού. Στο ανθρώπινο πρόσωπο υπάρχει η δυνατότητα να υπερβεί τη φυσική αναγκαιότητα, τη στιγμή της άρνησης της δικής του θέλησης. Αυτή είναι και η θεμελιώδης αρχή του ασκητισμού: η ελεύθερη άρνηση της προσωπικής θέλησης για την ανάκτηση της αληθινής ελευθερίας του ανθρώπου. </a:t>
            </a:r>
          </a:p>
          <a:p>
            <a:r>
              <a:rPr lang="el-GR" sz="2000" dirty="0">
                <a:effectLst/>
                <a:latin typeface="Palatino Linotype" panose="02040502050505030304" pitchFamily="18" charset="0"/>
                <a:ea typeface="Times New Roman" panose="02020603050405020304" pitchFamily="18" charset="0"/>
              </a:rPr>
              <a:t>Και ο μόνος δρόμος είναι να ακολουθείς τον Χριστό επιλέγοντας στη ζωή σου μία πορεία σταυρική. Ποιος είναι όμως ο σταυρός του Χριστού; Όπως εξηγεί ο Νικόδημος ο Αγιορείτης: «</a:t>
            </a:r>
            <a:r>
              <a:rPr lang="el-GR" sz="2000" i="1" dirty="0" err="1">
                <a:effectLst/>
                <a:latin typeface="Palatino Linotype" panose="02040502050505030304" pitchFamily="18" charset="0"/>
                <a:ea typeface="Times New Roman" panose="02020603050405020304" pitchFamily="18" charset="0"/>
              </a:rPr>
              <a:t>Αὐτοὶ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οἱ</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ὀνειδισμοὶ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τῶν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ἀνθρώπων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αἱ</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κατηγορίαι</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ὅπου</a:t>
            </a:r>
            <a:r>
              <a:rPr lang="el-GR" sz="2000" i="1" dirty="0">
                <a:effectLst/>
                <a:latin typeface="Palatino Linotype" panose="02040502050505030304" pitchFamily="18" charset="0"/>
                <a:ea typeface="Times New Roman" panose="02020603050405020304" pitchFamily="18" charset="0"/>
              </a:rPr>
              <a:t> λαμβάνεις </a:t>
            </a:r>
            <a:r>
              <a:rPr lang="el-GR" sz="2000" i="1" dirty="0" err="1">
                <a:effectLst/>
                <a:latin typeface="Palatino Linotype" panose="02040502050505030304" pitchFamily="18" charset="0"/>
                <a:ea typeface="Times New Roman" panose="02020603050405020304" pitchFamily="18" charset="0"/>
              </a:rPr>
              <a:t>διὰ</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τὴν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ἀλήθειαν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διὰ</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τὴν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ἀρετὴν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εἶναι</a:t>
            </a:r>
            <a:r>
              <a:rPr lang="el-GR" sz="2000" i="1" dirty="0">
                <a:effectLst/>
                <a:latin typeface="Palatino Linotype" panose="02040502050505030304" pitchFamily="18" charset="0"/>
                <a:ea typeface="Times New Roman" panose="02020603050405020304" pitchFamily="18" charset="0"/>
              </a:rPr>
              <a:t> ὁ </a:t>
            </a:r>
            <a:r>
              <a:rPr lang="el-GR" sz="2000" i="1" dirty="0" err="1">
                <a:effectLst/>
                <a:latin typeface="Palatino Linotype" panose="02040502050505030304" pitchFamily="18" charset="0"/>
                <a:ea typeface="Times New Roman" panose="02020603050405020304" pitchFamily="18" charset="0"/>
              </a:rPr>
              <a:t>σταυρὸς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τοῦ</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Ἰησοῦ</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τὸν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ὁποίο</a:t>
            </a:r>
            <a:r>
              <a:rPr lang="el-GR" sz="2000" i="1" dirty="0">
                <a:effectLst/>
                <a:latin typeface="Palatino Linotype" panose="02040502050505030304" pitchFamily="18" charset="0"/>
                <a:ea typeface="Times New Roman" panose="02020603050405020304" pitchFamily="18" charset="0"/>
              </a:rPr>
              <a:t> πρέπει να </a:t>
            </a:r>
            <a:r>
              <a:rPr lang="el-GR" sz="2000" i="1" dirty="0" err="1">
                <a:effectLst/>
                <a:latin typeface="Palatino Linotype" panose="02040502050505030304" pitchFamily="18" charset="0"/>
                <a:ea typeface="Times New Roman" panose="02020603050405020304" pitchFamily="18" charset="0"/>
              </a:rPr>
              <a:t>βαστάζῃς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ἐσὺ</a:t>
            </a:r>
            <a:r>
              <a:rPr lang="el-GR" sz="2000" i="1" dirty="0">
                <a:effectLst/>
                <a:latin typeface="Palatino Linotype" panose="02040502050505030304" pitchFamily="18" charset="0"/>
                <a:ea typeface="Times New Roman" panose="02020603050405020304" pitchFamily="18" charset="0"/>
              </a:rPr>
              <a:t> δημοσίως </a:t>
            </a:r>
            <a:r>
              <a:rPr lang="el-GR" sz="2000" i="1" dirty="0" err="1">
                <a:effectLst/>
                <a:latin typeface="Palatino Linotype" panose="02040502050505030304" pitchFamily="18" charset="0"/>
                <a:ea typeface="Times New Roman" panose="02020603050405020304" pitchFamily="18" charset="0"/>
              </a:rPr>
              <a:t>ἐμπρός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εἰς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ὅλον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τὸν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κόσμον</a:t>
            </a:r>
            <a:r>
              <a:rPr lang="el-GR" sz="2000" i="1" dirty="0">
                <a:effectLst/>
                <a:latin typeface="Palatino Linotype" panose="02040502050505030304" pitchFamily="18" charset="0"/>
                <a:ea typeface="Times New Roman" panose="02020603050405020304" pitchFamily="18" charset="0"/>
              </a:rPr>
              <a:t>, χωρίς </a:t>
            </a:r>
            <a:r>
              <a:rPr lang="el-GR" sz="2000" i="1" dirty="0" err="1">
                <a:effectLst/>
                <a:latin typeface="Palatino Linotype" panose="02040502050505030304" pitchFamily="18" charset="0"/>
                <a:ea typeface="Times New Roman" panose="02020603050405020304" pitchFamily="18" charset="0"/>
              </a:rPr>
              <a:t>καμμίαν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ἀντίρρησιν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ἐντροπήν</a:t>
            </a:r>
            <a:r>
              <a:rPr lang="el-GR" sz="2000" i="1" dirty="0">
                <a:effectLst/>
                <a:latin typeface="Palatino Linotype" panose="02040502050505030304" pitchFamily="18" charset="0"/>
                <a:ea typeface="Times New Roman" panose="02020603050405020304" pitchFamily="18" charset="0"/>
              </a:rPr>
              <a:t>, καθώς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αὐτὸς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τὸν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ἐβάστασε</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καταφρονῶντας</a:t>
            </a:r>
            <a:r>
              <a:rPr lang="el-GR" sz="2000" i="1" dirty="0">
                <a:effectLst/>
                <a:latin typeface="Palatino Linotype" panose="02040502050505030304" pitchFamily="18" charset="0"/>
                <a:ea typeface="Times New Roman" panose="02020603050405020304" pitchFamily="18" charset="0"/>
              </a:rPr>
              <a:t> κάθε </a:t>
            </a:r>
            <a:r>
              <a:rPr lang="el-GR" sz="2000" i="1" dirty="0" err="1">
                <a:effectLst/>
                <a:latin typeface="Palatino Linotype" panose="02040502050505030304" pitchFamily="18" charset="0"/>
                <a:ea typeface="Times New Roman" panose="02020603050405020304" pitchFamily="18" charset="0"/>
              </a:rPr>
              <a:t>αἰσχύνη</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ὄνειδος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τῶν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ἀνθρώπων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Αὐτοὶ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οἱ</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ὀνειδισμοὶ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οἱ</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κατηγορίαι</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τῶν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ἀνθρώπων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εἶναι</a:t>
            </a:r>
            <a:r>
              <a:rPr lang="el-GR" sz="2000" i="1" dirty="0">
                <a:effectLst/>
                <a:latin typeface="Palatino Linotype" panose="02040502050505030304" pitchFamily="18" charset="0"/>
                <a:ea typeface="Times New Roman" panose="02020603050405020304" pitchFamily="18" charset="0"/>
              </a:rPr>
              <a:t> ἡ δόξα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τὸ</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καύχημὰ</a:t>
            </a:r>
            <a:r>
              <a:rPr lang="el-GR" sz="2000" i="1" dirty="0">
                <a:effectLst/>
                <a:latin typeface="Palatino Linotype" panose="02040502050505030304" pitchFamily="18" charset="0"/>
                <a:ea typeface="Times New Roman" panose="02020603050405020304" pitchFamily="18" charset="0"/>
              </a:rPr>
              <a:t> σου </a:t>
            </a:r>
            <a:r>
              <a:rPr lang="el-GR" sz="2000" i="1" dirty="0" err="1">
                <a:effectLst/>
                <a:latin typeface="Palatino Linotype" panose="02040502050505030304" pitchFamily="18" charset="0"/>
                <a:ea typeface="Times New Roman" panose="02020603050405020304" pitchFamily="18" charset="0"/>
              </a:rPr>
              <a:t>ἀδελφέ</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Μὲ</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τὰς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τοιαύτας</a:t>
            </a:r>
            <a:r>
              <a:rPr lang="el-GR" sz="2000" i="1" dirty="0">
                <a:effectLst/>
                <a:latin typeface="Palatino Linotype" panose="02040502050505030304" pitchFamily="18" charset="0"/>
                <a:ea typeface="Times New Roman" panose="02020603050405020304" pitchFamily="18" charset="0"/>
              </a:rPr>
              <a:t> κατηγορίας γίνεσαι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ἐσὺ</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συγκοινωνὸς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τῶν</a:t>
            </a:r>
            <a:r>
              <a:rPr lang="el-GR" sz="2000" i="1" dirty="0">
                <a:effectLst/>
                <a:latin typeface="Palatino Linotype" panose="02040502050505030304" pitchFamily="18" charset="0"/>
                <a:ea typeface="Times New Roman" panose="02020603050405020304" pitchFamily="18" charset="0"/>
              </a:rPr>
              <a:t> παθημάτων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τῆς</a:t>
            </a:r>
            <a:r>
              <a:rPr lang="el-GR" sz="2000" i="1" dirty="0">
                <a:effectLst/>
                <a:latin typeface="Palatino Linotype" panose="02040502050505030304" pitchFamily="18" charset="0"/>
                <a:ea typeface="Times New Roman" panose="02020603050405020304" pitchFamily="18" charset="0"/>
              </a:rPr>
              <a:t> καταισχύνης </a:t>
            </a:r>
            <a:r>
              <a:rPr lang="el-GR" sz="2000" i="1" dirty="0" err="1">
                <a:effectLst/>
                <a:latin typeface="Palatino Linotype" panose="02040502050505030304" pitchFamily="18" charset="0"/>
                <a:ea typeface="Times New Roman" panose="02020603050405020304" pitchFamily="18" charset="0"/>
              </a:rPr>
              <a:t>τοῦ</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Ἰησοῦ</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Εἰδὲ</a:t>
            </a:r>
            <a:r>
              <a:rPr lang="el-GR" sz="2000" i="1" dirty="0">
                <a:effectLst/>
                <a:latin typeface="Palatino Linotype" panose="02040502050505030304" pitchFamily="18" charset="0"/>
                <a:ea typeface="Times New Roman" panose="02020603050405020304" pitchFamily="18" charset="0"/>
              </a:rPr>
              <a:t> γίνεσαι </a:t>
            </a:r>
            <a:r>
              <a:rPr lang="el-GR" sz="2000" i="1" dirty="0" err="1">
                <a:effectLst/>
                <a:latin typeface="Palatino Linotype" panose="02040502050505030304" pitchFamily="18" charset="0"/>
                <a:ea typeface="Times New Roman" panose="02020603050405020304" pitchFamily="18" charset="0"/>
              </a:rPr>
              <a:t>συγκοινωνὸς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εἰς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τὰ</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πὰθη</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ἀτιμίας</a:t>
            </a:r>
            <a:r>
              <a:rPr lang="el-GR" sz="2000" i="1" dirty="0">
                <a:effectLst/>
                <a:latin typeface="Palatino Linotype" panose="02040502050505030304" pitchFamily="18" charset="0"/>
                <a:ea typeface="Times New Roman" panose="02020603050405020304" pitchFamily="18" charset="0"/>
              </a:rPr>
              <a:t> του, φανερόν, </a:t>
            </a:r>
            <a:r>
              <a:rPr lang="el-GR" sz="2000" i="1" dirty="0" err="1">
                <a:effectLst/>
                <a:latin typeface="Palatino Linotype" panose="02040502050505030304" pitchFamily="18" charset="0"/>
                <a:ea typeface="Times New Roman" panose="02020603050405020304" pitchFamily="18" charset="0"/>
              </a:rPr>
              <a:t>ὅτι</a:t>
            </a:r>
            <a:r>
              <a:rPr lang="el-GR" sz="2000" i="1" dirty="0">
                <a:effectLst/>
                <a:latin typeface="Palatino Linotype" panose="02040502050505030304" pitchFamily="18" charset="0"/>
                <a:ea typeface="Times New Roman" panose="02020603050405020304" pitchFamily="18" charset="0"/>
              </a:rPr>
              <a:t> θέλεις γίνει </a:t>
            </a:r>
            <a:r>
              <a:rPr lang="el-GR" sz="2000" i="1" dirty="0" err="1">
                <a:effectLst/>
                <a:latin typeface="Palatino Linotype" panose="02040502050505030304" pitchFamily="18" charset="0"/>
                <a:ea typeface="Times New Roman" panose="02020603050405020304" pitchFamily="18" charset="0"/>
              </a:rPr>
              <a:t>κατὰ</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καιρὸν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συγκοινωνὸς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τῆς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χαρᾶς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δόξης του «</a:t>
            </a:r>
            <a:r>
              <a:rPr lang="el-GR" sz="2000" i="1" dirty="0" err="1">
                <a:effectLst/>
                <a:latin typeface="Palatino Linotype" panose="02040502050505030304" pitchFamily="18" charset="0"/>
                <a:ea typeface="Times New Roman" panose="02020603050405020304" pitchFamily="18" charset="0"/>
              </a:rPr>
              <a:t>εἲπερ</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συμπάσχομεν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συνδοξασθῶμεν</a:t>
            </a:r>
            <a:r>
              <a:rPr lang="el-GR" sz="2000"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Ρωμ</a:t>
            </a:r>
            <a:r>
              <a:rPr lang="el-GR" sz="2000" i="1" dirty="0">
                <a:effectLst/>
                <a:latin typeface="Palatino Linotype" panose="02040502050505030304" pitchFamily="18" charset="0"/>
                <a:ea typeface="Times New Roman" panose="02020603050405020304" pitchFamily="18" charset="0"/>
              </a:rPr>
              <a:t>. 8, 17</a:t>
            </a:r>
            <a:r>
              <a:rPr lang="el-GR" sz="2000" dirty="0">
                <a:effectLst/>
                <a:latin typeface="Palatino Linotype" panose="02040502050505030304" pitchFamily="18" charset="0"/>
                <a:ea typeface="Times New Roman" panose="02020603050405020304" pitchFamily="18" charset="0"/>
              </a:rPr>
              <a:t>)»</a:t>
            </a:r>
            <a:r>
              <a:rPr lang="el-GR" sz="20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dirty="0">
                <a:effectLst/>
                <a:latin typeface="Palatino Linotype" panose="02040502050505030304" pitchFamily="18" charset="0"/>
                <a:ea typeface="Times New Roman" panose="02020603050405020304" pitchFamily="18" charset="0"/>
              </a:rPr>
              <a:t>( Νικοδήμου </a:t>
            </a:r>
            <a:r>
              <a:rPr lang="el-GR" sz="2000" dirty="0" err="1">
                <a:effectLst/>
                <a:latin typeface="Palatino Linotype" panose="02040502050505030304" pitchFamily="18" charset="0"/>
                <a:ea typeface="Times New Roman" panose="02020603050405020304" pitchFamily="18" charset="0"/>
              </a:rPr>
              <a:t>Ἁγιορείτου</a:t>
            </a:r>
            <a:r>
              <a:rPr lang="el-GR" sz="2000"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Εἰς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δόξαν</a:t>
            </a:r>
            <a:r>
              <a:rPr lang="el-GR" sz="2000" i="1" dirty="0">
                <a:effectLst/>
                <a:latin typeface="Palatino Linotype" panose="02040502050505030304" pitchFamily="18" charset="0"/>
                <a:ea typeface="Times New Roman" panose="02020603050405020304" pitchFamily="18" charset="0"/>
              </a:rPr>
              <a:t> Πατρός, </a:t>
            </a:r>
            <a:r>
              <a:rPr lang="el-GR" sz="2000" i="1" dirty="0" err="1">
                <a:effectLst/>
                <a:latin typeface="Palatino Linotype" panose="02040502050505030304" pitchFamily="18" charset="0"/>
                <a:ea typeface="Times New Roman" panose="02020603050405020304" pitchFamily="18" charset="0"/>
              </a:rPr>
              <a:t>Υἱοῦ</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Ἁγίου</a:t>
            </a:r>
            <a:r>
              <a:rPr lang="el-GR" sz="2000" i="1" dirty="0">
                <a:effectLst/>
                <a:latin typeface="Palatino Linotype" panose="02040502050505030304" pitchFamily="18" charset="0"/>
                <a:ea typeface="Times New Roman" panose="02020603050405020304" pitchFamily="18" charset="0"/>
              </a:rPr>
              <a:t> Πνεύματος </a:t>
            </a:r>
            <a:r>
              <a:rPr lang="el-GR" sz="2000" i="1" dirty="0" err="1">
                <a:effectLst/>
                <a:latin typeface="Palatino Linotype" panose="02040502050505030304" pitchFamily="18" charset="0"/>
                <a:ea typeface="Times New Roman" panose="02020603050405020304" pitchFamily="18" charset="0"/>
              </a:rPr>
              <a:t>τοῦ</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Ἑνὸς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Θεοῦ</a:t>
            </a:r>
            <a:r>
              <a:rPr lang="el-GR" sz="2000" i="1" dirty="0">
                <a:effectLst/>
                <a:latin typeface="Palatino Linotype" panose="02040502050505030304" pitchFamily="18" charset="0"/>
                <a:ea typeface="Times New Roman" panose="02020603050405020304" pitchFamily="18" charset="0"/>
              </a:rPr>
              <a:t>, διαμοιρασμένα </a:t>
            </a:r>
            <a:r>
              <a:rPr lang="el-GR" sz="2000" i="1" dirty="0" err="1">
                <a:effectLst/>
                <a:latin typeface="Palatino Linotype" panose="02040502050505030304" pitchFamily="18" charset="0"/>
                <a:ea typeface="Times New Roman" panose="02020603050405020304" pitchFamily="18" charset="0"/>
              </a:rPr>
              <a:t>εἰς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μελέτας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ἐξετάσεις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ἀναγνώσεις</a:t>
            </a:r>
            <a:r>
              <a:rPr lang="el-GR" sz="2000" i="1" dirty="0">
                <a:effectLst/>
                <a:latin typeface="Palatino Linotype" panose="02040502050505030304" pitchFamily="18" charset="0"/>
                <a:ea typeface="Times New Roman" panose="02020603050405020304" pitchFamily="18" charset="0"/>
              </a:rPr>
              <a:t>, Μελέτη ΛΑ΄</a:t>
            </a:r>
            <a:r>
              <a:rPr lang="el-GR" sz="2000" dirty="0">
                <a:effectLst/>
                <a:latin typeface="Palatino Linotype" panose="02040502050505030304" pitchFamily="18" charset="0"/>
                <a:ea typeface="Times New Roman" panose="02020603050405020304" pitchFamily="18" charset="0"/>
              </a:rPr>
              <a:t>, </a:t>
            </a:r>
            <a:r>
              <a:rPr lang="el-GR" sz="2000" dirty="0" err="1">
                <a:effectLst/>
                <a:latin typeface="Palatino Linotype" panose="02040502050505030304" pitchFamily="18" charset="0"/>
                <a:ea typeface="Times New Roman" panose="02020603050405020304" pitchFamily="18" charset="0"/>
              </a:rPr>
              <a:t>Ἐκδόσεις</a:t>
            </a:r>
            <a:r>
              <a:rPr lang="el-GR" sz="2000" dirty="0">
                <a:effectLst/>
                <a:latin typeface="Palatino Linotype" panose="02040502050505030304" pitchFamily="18" charset="0"/>
                <a:ea typeface="Times New Roman" panose="02020603050405020304" pitchFamily="18" charset="0"/>
              </a:rPr>
              <a:t> </a:t>
            </a:r>
            <a:r>
              <a:rPr lang="el-GR" sz="2000" dirty="0" err="1">
                <a:effectLst/>
                <a:latin typeface="Palatino Linotype" panose="02040502050505030304" pitchFamily="18" charset="0"/>
                <a:ea typeface="Times New Roman" panose="02020603050405020304" pitchFamily="18" charset="0"/>
              </a:rPr>
              <a:t>Βασ</a:t>
            </a:r>
            <a:r>
              <a:rPr lang="el-GR" sz="2000" dirty="0">
                <a:effectLst/>
                <a:latin typeface="Palatino Linotype" panose="02040502050505030304" pitchFamily="18" charset="0"/>
                <a:ea typeface="Times New Roman" panose="02020603050405020304" pitchFamily="18" charset="0"/>
              </a:rPr>
              <a:t>. Ρηγοπούλου</a:t>
            </a:r>
            <a:r>
              <a:rPr lang="el-GR" sz="2000" dirty="0">
                <a:effectLst/>
                <a:latin typeface="Palatino Linotype" panose="02040502050505030304" pitchFamily="18" charset="0"/>
                <a:ea typeface="Times New Roman" panose="02020603050405020304" pitchFamily="18" charset="0"/>
                <a:cs typeface="Cambria Math" panose="02040503050406030204" pitchFamily="18" charset="0"/>
              </a:rPr>
              <a:t>⁸</a:t>
            </a:r>
            <a:r>
              <a:rPr lang="el-GR" sz="2000" dirty="0">
                <a:effectLst/>
                <a:latin typeface="Palatino Linotype" panose="02040502050505030304" pitchFamily="18" charset="0"/>
                <a:ea typeface="Times New Roman" panose="02020603050405020304" pitchFamily="18" charset="0"/>
              </a:rPr>
              <a:t>, </a:t>
            </a:r>
            <a:r>
              <a:rPr lang="el-GR" sz="2000" dirty="0">
                <a:effectLst/>
                <a:latin typeface="Palatino Linotype" panose="02040502050505030304" pitchFamily="18" charset="0"/>
                <a:ea typeface="Times New Roman" panose="02020603050405020304" pitchFamily="18" charset="0"/>
                <a:cs typeface="Courier New" panose="02070309020205020404" pitchFamily="49" charset="0"/>
              </a:rPr>
              <a:t>σ</a:t>
            </a:r>
            <a:r>
              <a:rPr lang="el-GR" sz="2000" dirty="0">
                <a:effectLst/>
                <a:latin typeface="Palatino Linotype" panose="02040502050505030304" pitchFamily="18" charset="0"/>
                <a:ea typeface="Times New Roman" panose="02020603050405020304" pitchFamily="18" charset="0"/>
              </a:rPr>
              <a:t>. 247).</a:t>
            </a:r>
            <a:endParaRPr lang="el-GR" sz="2000" dirty="0">
              <a:effectLst/>
              <a:latin typeface="Times New Roman" panose="02020603050405020304" pitchFamily="18" charset="0"/>
              <a:ea typeface="Times New Roman" panose="02020603050405020304" pitchFamily="18" charset="0"/>
            </a:endParaRPr>
          </a:p>
          <a:p>
            <a:pPr marL="0" indent="0">
              <a:buNone/>
            </a:pPr>
            <a:endParaRPr lang="el-GR" sz="2000" dirty="0">
              <a:solidFill>
                <a:srgbClr val="000000"/>
              </a:solidFill>
              <a:effectLst/>
              <a:latin typeface="UB-Helvetica-ATM"/>
              <a:ea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443319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5A7F90-727C-2FBB-CF85-B2FBD6ED0E5E}"/>
              </a:ext>
            </a:extLst>
          </p:cNvPr>
          <p:cNvSpPr>
            <a:spLocks noGrp="1"/>
          </p:cNvSpPr>
          <p:nvPr>
            <p:ph type="title"/>
          </p:nvPr>
        </p:nvSpPr>
        <p:spPr>
          <a:xfrm>
            <a:off x="838200" y="1"/>
            <a:ext cx="10515600" cy="598205"/>
          </a:xfrm>
        </p:spPr>
        <p:txBody>
          <a:bodyPr>
            <a:normAutofit fontScale="90000"/>
          </a:bodyPr>
          <a:lstStyle/>
          <a:p>
            <a:pPr algn="ctr"/>
            <a:r>
              <a:rPr lang="el-GR" dirty="0"/>
              <a:t>Σταυρική πορεία</a:t>
            </a:r>
          </a:p>
        </p:txBody>
      </p:sp>
      <p:sp>
        <p:nvSpPr>
          <p:cNvPr id="3" name="Θέση περιεχομένου 2">
            <a:extLst>
              <a:ext uri="{FF2B5EF4-FFF2-40B4-BE49-F238E27FC236}">
                <a16:creationId xmlns:a16="http://schemas.microsoft.com/office/drawing/2014/main" id="{34927875-5231-A108-C4D2-B9189070086F}"/>
              </a:ext>
            </a:extLst>
          </p:cNvPr>
          <p:cNvSpPr>
            <a:spLocks noGrp="1"/>
          </p:cNvSpPr>
          <p:nvPr>
            <p:ph idx="1"/>
          </p:nvPr>
        </p:nvSpPr>
        <p:spPr>
          <a:xfrm>
            <a:off x="0" y="598206"/>
            <a:ext cx="12192000" cy="6259793"/>
          </a:xfrm>
        </p:spPr>
        <p:txBody>
          <a:bodyPr>
            <a:noAutofit/>
          </a:bodyPr>
          <a:lstStyle/>
          <a:p>
            <a:r>
              <a:rPr lang="el-GR" sz="2000" dirty="0">
                <a:effectLst/>
                <a:latin typeface="Palatino Linotype" panose="02040502050505030304" pitchFamily="18" charset="0"/>
                <a:ea typeface="Times New Roman" panose="02020603050405020304" pitchFamily="18" charset="0"/>
              </a:rPr>
              <a:t>Ο σταυρός αφορά κάθε θλίψη, διωγμό και απόρριψη που βιώνουν οι άνθρωποι για χάρη του Χριστού, όταν ομολογούν την πίστη στο πρόσωπό Του. Η πραγματικότητα αυτή φαίνεται ξεκάθαρα στους Μακαρισμούς: </a:t>
            </a:r>
            <a:r>
              <a:rPr lang="el-GR" sz="2000" dirty="0">
                <a:solidFill>
                  <a:srgbClr val="000000"/>
                </a:solidFill>
                <a:effectLst/>
                <a:latin typeface="Palatino Linotype" panose="02040502050505030304" pitchFamily="18" charset="0"/>
                <a:ea typeface="Times New Roman" panose="02020603050405020304" pitchFamily="18" charset="0"/>
              </a:rPr>
              <a:t>«</a:t>
            </a:r>
            <a:r>
              <a:rPr lang="el-GR" sz="2000" i="1" dirty="0" err="1">
                <a:solidFill>
                  <a:srgbClr val="000000"/>
                </a:solidFill>
                <a:effectLst/>
                <a:latin typeface="Palatino Linotype" panose="02040502050505030304" pitchFamily="18" charset="0"/>
                <a:ea typeface="Times New Roman" panose="02020603050405020304" pitchFamily="18" charset="0"/>
              </a:rPr>
              <a:t>Μακάριοι</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οἱ</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δεδιωγμένοι</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ἕνεκεν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δικαιοσύνης</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ὅτι</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αὐτῶν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ἐστιν</a:t>
            </a:r>
            <a:r>
              <a:rPr lang="el-GR" sz="2000" i="1" dirty="0">
                <a:solidFill>
                  <a:srgbClr val="000000"/>
                </a:solidFill>
                <a:effectLst/>
                <a:latin typeface="Palatino Linotype" panose="02040502050505030304" pitchFamily="18" charset="0"/>
                <a:ea typeface="Times New Roman" panose="02020603050405020304" pitchFamily="18" charset="0"/>
              </a:rPr>
              <a:t> ἡ </a:t>
            </a:r>
            <a:r>
              <a:rPr lang="el-GR" sz="2000" i="1" dirty="0" err="1">
                <a:solidFill>
                  <a:srgbClr val="000000"/>
                </a:solidFill>
                <a:effectLst/>
                <a:latin typeface="Palatino Linotype" panose="02040502050505030304" pitchFamily="18" charset="0"/>
                <a:ea typeface="Times New Roman" panose="02020603050405020304" pitchFamily="18" charset="0"/>
              </a:rPr>
              <a:t>βασιλεία</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τῶν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οὐρανῶν</a:t>
            </a:r>
            <a:r>
              <a:rPr lang="el-GR" sz="2000" i="1" dirty="0">
                <a:solidFill>
                  <a:srgbClr val="000000"/>
                </a:solidFill>
                <a:effectLst/>
                <a:latin typeface="Palatino Linotype" panose="02040502050505030304" pitchFamily="18" charset="0"/>
                <a:ea typeface="Times New Roman" panose="02020603050405020304" pitchFamily="18" charset="0"/>
              </a:rPr>
              <a:t>.</a:t>
            </a:r>
            <a:r>
              <a:rPr lang="el-GR" sz="2000" i="1" dirty="0">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Μακάριοί</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ἐστε</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ὅταν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ὀνειδίσωσιν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ὑμᾶς</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καὶ</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διώξωσι</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καὶ</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εἴπωσι</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πᾶν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πονηρὸν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ρῆμα</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καθ</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ὑμῶν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ψευδόμενοι</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ἕνεκεν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ἐμοῦ</a:t>
            </a:r>
            <a:r>
              <a:rPr lang="el-GR" sz="2000" i="1" dirty="0">
                <a:solidFill>
                  <a:srgbClr val="000000"/>
                </a:solidFill>
                <a:effectLst/>
                <a:latin typeface="Palatino Linotype" panose="02040502050505030304" pitchFamily="18" charset="0"/>
                <a:ea typeface="Times New Roman" panose="02020603050405020304" pitchFamily="18" charset="0"/>
              </a:rPr>
              <a:t>.</a:t>
            </a:r>
            <a:r>
              <a:rPr lang="el-GR" sz="2000" i="1" dirty="0">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Χαίρετε</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καὶ</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ἀγαλλιᾶσθε</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ὅτι</a:t>
            </a:r>
            <a:r>
              <a:rPr lang="el-GR" sz="2000" i="1" dirty="0">
                <a:solidFill>
                  <a:srgbClr val="000000"/>
                </a:solidFill>
                <a:effectLst/>
                <a:latin typeface="Palatino Linotype" panose="02040502050505030304" pitchFamily="18" charset="0"/>
                <a:ea typeface="Times New Roman" panose="02020603050405020304" pitchFamily="18" charset="0"/>
              </a:rPr>
              <a:t> ὁ </a:t>
            </a:r>
            <a:r>
              <a:rPr lang="el-GR" sz="2000" i="1" dirty="0" err="1">
                <a:solidFill>
                  <a:srgbClr val="000000"/>
                </a:solidFill>
                <a:effectLst/>
                <a:latin typeface="Palatino Linotype" panose="02040502050505030304" pitchFamily="18" charset="0"/>
                <a:ea typeface="Times New Roman" panose="02020603050405020304" pitchFamily="18" charset="0"/>
              </a:rPr>
              <a:t>μισθὸς</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ὑμῶν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πολὺς</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ἐν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τοῖς</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οὐρανοῖς</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οὕτω</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γὰρ</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ἐδίωξαν</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τοὺς</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προφήτας</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τοὺς</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πρὸ</a:t>
            </a:r>
            <a:r>
              <a:rPr lang="el-GR" sz="2000" i="1"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ὑμῶν</a:t>
            </a:r>
            <a:r>
              <a:rPr lang="el-GR" sz="2000" dirty="0">
                <a:solidFill>
                  <a:srgbClr val="000000"/>
                </a:solidFill>
                <a:effectLst/>
                <a:latin typeface="Palatino Linotype" panose="02040502050505030304" pitchFamily="18" charset="0"/>
                <a:ea typeface="Times New Roman" panose="02020603050405020304" pitchFamily="18" charset="0"/>
              </a:rPr>
              <a:t>» (</a:t>
            </a:r>
            <a:r>
              <a:rPr lang="el-GR" sz="2000" i="1" dirty="0" err="1">
                <a:solidFill>
                  <a:srgbClr val="000000"/>
                </a:solidFill>
                <a:effectLst/>
                <a:latin typeface="Palatino Linotype" panose="02040502050505030304" pitchFamily="18" charset="0"/>
                <a:ea typeface="Times New Roman" panose="02020603050405020304" pitchFamily="18" charset="0"/>
              </a:rPr>
              <a:t>Μτ</a:t>
            </a:r>
            <a:r>
              <a:rPr lang="el-GR" sz="2000" i="1" dirty="0">
                <a:solidFill>
                  <a:srgbClr val="000000"/>
                </a:solidFill>
                <a:effectLst/>
                <a:latin typeface="Palatino Linotype" panose="02040502050505030304" pitchFamily="18" charset="0"/>
                <a:ea typeface="Times New Roman" panose="02020603050405020304" pitchFamily="18" charset="0"/>
              </a:rPr>
              <a:t>.</a:t>
            </a:r>
            <a:r>
              <a:rPr lang="el-GR" sz="2000" dirty="0">
                <a:solidFill>
                  <a:srgbClr val="000000"/>
                </a:solidFill>
                <a:effectLst/>
                <a:latin typeface="Palatino Linotype" panose="02040502050505030304" pitchFamily="18" charset="0"/>
                <a:ea typeface="Times New Roman" panose="02020603050405020304" pitchFamily="18" charset="0"/>
              </a:rPr>
              <a:t> 5, 10-12).</a:t>
            </a:r>
            <a:r>
              <a:rPr lang="el-GR" sz="2000" baseline="300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el-GR" sz="2000" dirty="0">
              <a:effectLst/>
              <a:latin typeface="Times New Roman" panose="02020603050405020304" pitchFamily="18" charset="0"/>
              <a:ea typeface="Times New Roman" panose="02020603050405020304" pitchFamily="18" charset="0"/>
            </a:endParaRPr>
          </a:p>
          <a:p>
            <a:r>
              <a:rPr lang="el-GR" sz="2000" dirty="0">
                <a:solidFill>
                  <a:srgbClr val="000000"/>
                </a:solidFill>
                <a:effectLst/>
                <a:latin typeface="Palatino Linotype" panose="02040502050505030304" pitchFamily="18" charset="0"/>
                <a:ea typeface="Times New Roman" panose="02020603050405020304" pitchFamily="18" charset="0"/>
              </a:rPr>
              <a:t>Το τι σημαίνει να ακολουθείς τον Χριστό μας το ξεκαθαρίζει ο απόστολος Παύλος, ο οποίος σημειώνει τα εξής: </a:t>
            </a:r>
            <a:r>
              <a:rPr lang="el-GR" sz="2000" dirty="0">
                <a:effectLst/>
                <a:latin typeface="Palatino Linotype" panose="02040502050505030304" pitchFamily="18" charset="0"/>
                <a:ea typeface="Times New Roman" panose="02020603050405020304" pitchFamily="18" charset="0"/>
              </a:rPr>
              <a:t>«</a:t>
            </a:r>
            <a:r>
              <a:rPr lang="el-GR" sz="2000" i="1" dirty="0">
                <a:effectLst/>
                <a:latin typeface="Palatino Linotype" panose="02040502050505030304" pitchFamily="18" charset="0"/>
                <a:ea typeface="Times New Roman" panose="02020603050405020304" pitchFamily="18" charset="0"/>
              </a:rPr>
              <a:t>Μου φαίνεται όμως ότι ο Θεός σε μας τους αποστόλους  έδωσε την ελεεινότερη θέση, σα να είμαστε καταδικασμένοι να πεθάνουμε στην αρένα. Γιατί γίναμε θέαμα για τον κόσμο, γι’ αγγέλους και γι’ ανθρώπους… Ως αυτήν την ώρα πεινάμε, διψάμε, γυρνάμε με κουρέλια, </a:t>
            </a:r>
            <a:r>
              <a:rPr lang="el-GR" sz="2000" i="1" dirty="0" err="1">
                <a:effectLst/>
                <a:latin typeface="Palatino Linotype" panose="02040502050505030304" pitchFamily="18" charset="0"/>
                <a:ea typeface="Times New Roman" panose="02020603050405020304" pitchFamily="18" charset="0"/>
              </a:rPr>
              <a:t>ξυλοδαρμένοι</a:t>
            </a:r>
            <a:r>
              <a:rPr lang="el-GR" sz="2000" i="1" dirty="0">
                <a:effectLst/>
                <a:latin typeface="Palatino Linotype" panose="02040502050505030304" pitchFamily="18" charset="0"/>
                <a:ea typeface="Times New Roman" panose="02020603050405020304" pitchFamily="18" charset="0"/>
              </a:rPr>
              <a:t>, από τόπο σε τόπο χωρίς σπίτι, και μοχθούμε να ζήσουμε με τα ίδια μας τα χέρια. Στους εμπαιγμούς απαντάμε με καλά λόγια, στους διωγμούς με υπομονή, στις συκοφαντίες με λόγια φιλικά. Καταντήσαμε σαν τα σκουπίδια όλου του κόσμου, ως αυτή την ώρα θεωρούμαστε αποβράσματα της κοινωνίας» (Α΄ Κορ.</a:t>
            </a:r>
            <a:r>
              <a:rPr lang="el-GR" sz="2000" dirty="0">
                <a:effectLst/>
                <a:latin typeface="Palatino Linotype" panose="02040502050505030304" pitchFamily="18" charset="0"/>
                <a:ea typeface="Times New Roman" panose="02020603050405020304" pitchFamily="18" charset="0"/>
              </a:rPr>
              <a:t>4, 9-13)</a:t>
            </a:r>
            <a:r>
              <a:rPr lang="el-GR" sz="2000" i="1"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dirty="0">
                <a:effectLst/>
                <a:latin typeface="Palatino Linotype" panose="02040502050505030304" pitchFamily="18" charset="0"/>
                <a:ea typeface="Times New Roman" panose="02020603050405020304" pitchFamily="18" charset="0"/>
              </a:rPr>
              <a:t>.	</a:t>
            </a:r>
            <a:endParaRPr lang="el-GR" sz="2000" dirty="0">
              <a:effectLst/>
              <a:latin typeface="Times New Roman" panose="02020603050405020304" pitchFamily="18" charset="0"/>
              <a:ea typeface="Times New Roman" panose="02020603050405020304" pitchFamily="18" charset="0"/>
            </a:endParaRPr>
          </a:p>
          <a:p>
            <a:r>
              <a:rPr lang="el-GR" sz="2000" dirty="0">
                <a:effectLst/>
                <a:latin typeface="Palatino Linotype" panose="02040502050505030304" pitchFamily="18" charset="0"/>
                <a:ea typeface="Times New Roman" panose="02020603050405020304" pitchFamily="18" charset="0"/>
              </a:rPr>
              <a:t>Σε κάποιο άλλο απόσπασμα παρουσιάζοντας τη ζωή του ομολογεί τι σημαίνει να είναι κάποιος μαθητής του Κυρίου: «</a:t>
            </a:r>
            <a:r>
              <a:rPr lang="el-GR" sz="2000" i="1" dirty="0">
                <a:effectLst/>
                <a:latin typeface="Palatino Linotype" panose="02040502050505030304" pitchFamily="18" charset="0"/>
                <a:ea typeface="Times New Roman" panose="02020603050405020304" pitchFamily="18" charset="0"/>
              </a:rPr>
              <a:t>Είναι υπηρέτες του Χριστού; Θα μιλήσω σαν τρελός, είμαι και εγώ και με το παραπάνω… Πέντε φορές μαστιγώθηκα από Ιουδαίους με τριάντα εννιά μαστιγώματα. Τρεις φορές με τιμώρησαν με </a:t>
            </a:r>
            <a:r>
              <a:rPr lang="el-GR" sz="2000" i="1" dirty="0" err="1">
                <a:effectLst/>
                <a:latin typeface="Palatino Linotype" panose="02040502050505030304" pitchFamily="18" charset="0"/>
                <a:ea typeface="Times New Roman" panose="02020603050405020304" pitchFamily="18" charset="0"/>
              </a:rPr>
              <a:t>ραβδισμούς</a:t>
            </a:r>
            <a:r>
              <a:rPr lang="el-GR" sz="2000" i="1" dirty="0">
                <a:effectLst/>
                <a:latin typeface="Palatino Linotype" panose="02040502050505030304" pitchFamily="18" charset="0"/>
                <a:ea typeface="Times New Roman" panose="02020603050405020304" pitchFamily="18" charset="0"/>
              </a:rPr>
              <a:t>, μια φορά με λιθοβόλησαν, τρεις φορές ναυάγησα, ένα μερόνυχτο έμεινα ναυαγός στο πέλαγος… </a:t>
            </a:r>
            <a:r>
              <a:rPr lang="el-GR" sz="2000" i="1" dirty="0" err="1">
                <a:effectLst/>
                <a:latin typeface="Palatino Linotype" panose="02040502050505030304" pitchFamily="18" charset="0"/>
                <a:ea typeface="Times New Roman" panose="02020603050405020304" pitchFamily="18" charset="0"/>
              </a:rPr>
              <a:t>Κόπιασα</a:t>
            </a:r>
            <a:r>
              <a:rPr lang="el-GR" sz="2000" i="1" dirty="0">
                <a:effectLst/>
                <a:latin typeface="Palatino Linotype" panose="02040502050505030304" pitchFamily="18" charset="0"/>
                <a:ea typeface="Times New Roman" panose="02020603050405020304" pitchFamily="18" charset="0"/>
              </a:rPr>
              <a:t> και μόχθησα πολύ, ξαγρύπνησα πολλές φορές, πείνασα, δίψασα, πολλές φορές μου έλειψε εντελώς το φαγητό, ξεπάγιασα και δεν είχα ρούχα να φορέσω…</a:t>
            </a:r>
            <a:r>
              <a:rPr lang="el-GR" sz="2000" dirty="0">
                <a:effectLst/>
                <a:latin typeface="Palatino Linotype" panose="02040502050505030304" pitchFamily="18" charset="0"/>
                <a:ea typeface="Times New Roman" panose="02020603050405020304" pitchFamily="18" charset="0"/>
              </a:rPr>
              <a:t>» (</a:t>
            </a:r>
            <a:r>
              <a:rPr lang="el-GR" sz="2000" i="1" dirty="0">
                <a:effectLst/>
                <a:latin typeface="Palatino Linotype" panose="02040502050505030304" pitchFamily="18" charset="0"/>
                <a:ea typeface="Times New Roman" panose="02020603050405020304" pitchFamily="18" charset="0"/>
              </a:rPr>
              <a:t>Β΄ </a:t>
            </a:r>
            <a:r>
              <a:rPr lang="el-GR" sz="2000" i="1" dirty="0" err="1">
                <a:effectLst/>
                <a:latin typeface="Palatino Linotype" panose="02040502050505030304" pitchFamily="18" charset="0"/>
                <a:ea typeface="Times New Roman" panose="02020603050405020304" pitchFamily="18" charset="0"/>
              </a:rPr>
              <a:t>Κορ</a:t>
            </a:r>
            <a:r>
              <a:rPr lang="el-GR" sz="2000" i="1" dirty="0">
                <a:effectLst/>
                <a:latin typeface="Palatino Linotype" panose="02040502050505030304" pitchFamily="18" charset="0"/>
                <a:ea typeface="Times New Roman" panose="02020603050405020304" pitchFamily="18" charset="0"/>
              </a:rPr>
              <a:t>. </a:t>
            </a:r>
            <a:r>
              <a:rPr lang="el-GR" sz="2000" dirty="0">
                <a:effectLst/>
                <a:latin typeface="Palatino Linotype" panose="02040502050505030304" pitchFamily="18" charset="0"/>
                <a:ea typeface="Times New Roman" panose="02020603050405020304" pitchFamily="18" charset="0"/>
              </a:rPr>
              <a:t>11, 23-29)</a:t>
            </a:r>
            <a:r>
              <a:rPr lang="el-GR" sz="20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000" dirty="0">
                <a:effectLst/>
                <a:latin typeface="Palatino Linotype" panose="02040502050505030304" pitchFamily="18" charset="0"/>
                <a:ea typeface="Times New Roman" panose="02020603050405020304" pitchFamily="18" charset="0"/>
              </a:rPr>
              <a:t>.</a:t>
            </a:r>
            <a:endParaRPr lang="el-G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06488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FB35E0-45CE-8AA0-D414-B9D5148175B0}"/>
              </a:ext>
            </a:extLst>
          </p:cNvPr>
          <p:cNvSpPr>
            <a:spLocks noGrp="1"/>
          </p:cNvSpPr>
          <p:nvPr>
            <p:ph type="title"/>
          </p:nvPr>
        </p:nvSpPr>
        <p:spPr>
          <a:xfrm>
            <a:off x="838200" y="18256"/>
            <a:ext cx="10515600" cy="562858"/>
          </a:xfrm>
        </p:spPr>
        <p:txBody>
          <a:bodyPr>
            <a:normAutofit fontScale="90000"/>
          </a:bodyPr>
          <a:lstStyle/>
          <a:p>
            <a:pPr algn="ctr"/>
            <a:r>
              <a:rPr lang="el-GR" dirty="0"/>
              <a:t>Σταυρική πορεία</a:t>
            </a:r>
          </a:p>
        </p:txBody>
      </p:sp>
      <p:sp>
        <p:nvSpPr>
          <p:cNvPr id="3" name="Θέση περιεχομένου 2">
            <a:extLst>
              <a:ext uri="{FF2B5EF4-FFF2-40B4-BE49-F238E27FC236}">
                <a16:creationId xmlns:a16="http://schemas.microsoft.com/office/drawing/2014/main" id="{2A7BC59F-A67E-14FF-091F-72F159431BE5}"/>
              </a:ext>
            </a:extLst>
          </p:cNvPr>
          <p:cNvSpPr>
            <a:spLocks noGrp="1"/>
          </p:cNvSpPr>
          <p:nvPr>
            <p:ph idx="1"/>
          </p:nvPr>
        </p:nvSpPr>
        <p:spPr>
          <a:xfrm>
            <a:off x="0" y="581114"/>
            <a:ext cx="12192000" cy="6276886"/>
          </a:xfrm>
        </p:spPr>
        <p:txBody>
          <a:bodyPr/>
          <a:lstStyle/>
          <a:p>
            <a:r>
              <a:rPr lang="el-GR" sz="2200" dirty="0">
                <a:effectLst/>
                <a:latin typeface="Palatino Linotype" panose="02040502050505030304" pitchFamily="18" charset="0"/>
                <a:ea typeface="Times New Roman" panose="02020603050405020304" pitchFamily="18" charset="0"/>
              </a:rPr>
              <a:t>Για τους χριστιανούς είναι αυτονόητο ότι  χωρίς σταυρό δεν υπάρχει σωτηρία. Όπως εξηγεί ο Νικόδημος ο Αγιορείτης «</a:t>
            </a:r>
            <a:r>
              <a:rPr lang="el-GR" sz="2200" i="1" dirty="0">
                <a:effectLst/>
                <a:latin typeface="Palatino Linotype" panose="02040502050505030304" pitchFamily="18" charset="0"/>
                <a:ea typeface="Times New Roman" panose="02020603050405020304" pitchFamily="18" charset="0"/>
              </a:rPr>
              <a:t>αυτό σημαίνει ότι χωρίς να νικήσεις τον εαυτό σου, να υποτάξεις τα πάθη σου, χωρίς να λάβεις πειρασμούς και θλίψεις δεν σου δίνεται ο στέφανος. Γι’ αυτό και ο όσιος </a:t>
            </a:r>
            <a:r>
              <a:rPr lang="el-GR" sz="2200" i="1" dirty="0" err="1">
                <a:effectLst/>
                <a:latin typeface="Palatino Linotype" panose="02040502050505030304" pitchFamily="18" charset="0"/>
                <a:ea typeface="Times New Roman" panose="02020603050405020304" pitchFamily="18" charset="0"/>
              </a:rPr>
              <a:t>Ησαΐας</a:t>
            </a:r>
            <a:r>
              <a:rPr lang="el-GR" sz="2200" i="1" dirty="0">
                <a:effectLst/>
                <a:latin typeface="Palatino Linotype" panose="02040502050505030304" pitchFamily="18" charset="0"/>
                <a:ea typeface="Times New Roman" panose="02020603050405020304" pitchFamily="18" charset="0"/>
              </a:rPr>
              <a:t> λέει ότι ο σταυρός είναι κατάργηση κάθε αμαρτίας, ενώ ο </a:t>
            </a:r>
            <a:r>
              <a:rPr lang="el-GR" sz="2200" i="1" dirty="0" err="1">
                <a:effectLst/>
                <a:latin typeface="Palatino Linotype" panose="02040502050505030304" pitchFamily="18" charset="0"/>
                <a:ea typeface="Times New Roman" panose="02020603050405020304" pitchFamily="18" charset="0"/>
              </a:rPr>
              <a:t>αββάς</a:t>
            </a:r>
            <a:r>
              <a:rPr lang="el-GR" sz="2200" i="1" dirty="0">
                <a:effectLst/>
                <a:latin typeface="Palatino Linotype" panose="02040502050505030304" pitchFamily="18" charset="0"/>
                <a:ea typeface="Times New Roman" panose="02020603050405020304" pitchFamily="18" charset="0"/>
              </a:rPr>
              <a:t> Μάρκος υποστηρίζει ότι κάθε αρετή είναι σταυρός. Πρόκειται για έναν νόμο βεβαιωμένο, τον οποίο ο Θεός δεν θέλει να χαλάσει ποτέ για τη δική σου τρυφηλότητα</a:t>
            </a:r>
            <a:r>
              <a:rPr lang="el-GR" sz="2200" dirty="0">
                <a:effectLst/>
                <a:latin typeface="Palatino Linotype" panose="02040502050505030304" pitchFamily="18" charset="0"/>
                <a:ea typeface="Times New Roman" panose="02020603050405020304" pitchFamily="18" charset="0"/>
              </a:rPr>
              <a:t>» (Νικοδήμου </a:t>
            </a:r>
            <a:r>
              <a:rPr lang="el-GR" sz="2200" dirty="0" err="1">
                <a:effectLst/>
                <a:latin typeface="Palatino Linotype" panose="02040502050505030304" pitchFamily="18" charset="0"/>
                <a:ea typeface="Times New Roman" panose="02020603050405020304" pitchFamily="18" charset="0"/>
              </a:rPr>
              <a:t>Ἁγιορείτου</a:t>
            </a:r>
            <a:r>
              <a:rPr lang="el-GR" sz="2200" dirty="0">
                <a:effectLst/>
                <a:latin typeface="Palatino Linotype" panose="02040502050505030304" pitchFamily="18" charset="0"/>
                <a:ea typeface="Times New Roman" panose="02020603050405020304" pitchFamily="18" charset="0"/>
              </a:rPr>
              <a:t>,</a:t>
            </a:r>
            <a:r>
              <a:rPr lang="el-GR" sz="2200" i="1" dirty="0">
                <a:effectLst/>
                <a:latin typeface="Palatino Linotype" panose="02040502050505030304" pitchFamily="18" charset="0"/>
                <a:ea typeface="Times New Roman" panose="02020603050405020304" pitchFamily="18" charset="0"/>
              </a:rPr>
              <a:t> Μελέτη ΛΑ΄</a:t>
            </a:r>
            <a:r>
              <a:rPr lang="el-GR" sz="2200" dirty="0">
                <a:effectLst/>
                <a:latin typeface="Palatino Linotype" panose="02040502050505030304" pitchFamily="18" charset="0"/>
                <a:ea typeface="Times New Roman" panose="02020603050405020304" pitchFamily="18" charset="0"/>
              </a:rPr>
              <a:t>, </a:t>
            </a:r>
            <a:r>
              <a:rPr lang="el-GR" sz="2200" dirty="0">
                <a:effectLst/>
                <a:latin typeface="Palatino Linotype" panose="02040502050505030304" pitchFamily="18" charset="0"/>
                <a:ea typeface="Times New Roman" panose="02020603050405020304" pitchFamily="18" charset="0"/>
                <a:cs typeface="Courier New" panose="02070309020205020404" pitchFamily="49" charset="0"/>
              </a:rPr>
              <a:t>σ</a:t>
            </a:r>
            <a:r>
              <a:rPr lang="el-GR" sz="2200" dirty="0">
                <a:effectLst/>
                <a:latin typeface="Palatino Linotype" panose="02040502050505030304" pitchFamily="18" charset="0"/>
                <a:ea typeface="Times New Roman" panose="02020603050405020304" pitchFamily="18" charset="0"/>
              </a:rPr>
              <a:t>. 251). </a:t>
            </a:r>
          </a:p>
          <a:p>
            <a:r>
              <a:rPr lang="el-GR" sz="2200" dirty="0">
                <a:effectLst/>
                <a:latin typeface="Palatino Linotype" panose="02040502050505030304" pitchFamily="18" charset="0"/>
                <a:ea typeface="Times New Roman" panose="02020603050405020304" pitchFamily="18" charset="0"/>
              </a:rPr>
              <a:t>Η αναγκαιότητα της άσκησης θεωρείται αυτονόητη. Η φωνή του Κυρίου "</a:t>
            </a:r>
            <a:r>
              <a:rPr lang="el-GR" sz="2200" i="1" dirty="0">
                <a:effectLst/>
                <a:latin typeface="Palatino Linotype" panose="02040502050505030304" pitchFamily="18" charset="0"/>
                <a:ea typeface="Times New Roman" panose="02020603050405020304" pitchFamily="18" charset="0"/>
              </a:rPr>
              <a:t>Ὁ Θεός, ὁ Θεός μου </a:t>
            </a:r>
            <a:r>
              <a:rPr lang="el-GR" sz="2200" i="1" dirty="0" err="1">
                <a:effectLst/>
                <a:latin typeface="Palatino Linotype" panose="02040502050505030304" pitchFamily="18" charset="0"/>
                <a:ea typeface="Times New Roman" panose="02020603050405020304" pitchFamily="18" charset="0"/>
              </a:rPr>
              <a:t>πρόσχες</a:t>
            </a:r>
            <a:r>
              <a:rPr lang="el-GR" sz="2200" i="1" dirty="0">
                <a:effectLst/>
                <a:latin typeface="Palatino Linotype" panose="02040502050505030304" pitchFamily="18" charset="0"/>
                <a:ea typeface="Times New Roman" panose="02020603050405020304" pitchFamily="18" charset="0"/>
              </a:rPr>
              <a:t> μοι </a:t>
            </a:r>
            <a:r>
              <a:rPr lang="el-GR" sz="2200" i="1" dirty="0" err="1">
                <a:effectLst/>
                <a:latin typeface="Palatino Linotype" panose="02040502050505030304" pitchFamily="18" charset="0"/>
                <a:ea typeface="Times New Roman" panose="02020603050405020304" pitchFamily="18" charset="0"/>
              </a:rPr>
              <a:t>ἵνα</a:t>
            </a:r>
            <a:r>
              <a:rPr lang="el-GR" sz="2200" i="1" dirty="0">
                <a:effectLst/>
                <a:latin typeface="Palatino Linotype" panose="02040502050505030304" pitchFamily="18" charset="0"/>
                <a:ea typeface="Times New Roman" panose="02020603050405020304" pitchFamily="18" charset="0"/>
              </a:rPr>
              <a:t> τί </a:t>
            </a:r>
            <a:r>
              <a:rPr lang="el-GR" sz="2200" i="1" dirty="0" err="1">
                <a:effectLst/>
                <a:latin typeface="Palatino Linotype" panose="02040502050505030304" pitchFamily="18" charset="0"/>
                <a:ea typeface="Times New Roman" panose="02020603050405020304" pitchFamily="18" charset="0"/>
              </a:rPr>
              <a:t>ἐγκατέλιπές</a:t>
            </a:r>
            <a:r>
              <a:rPr lang="el-GR" sz="2200" i="1" dirty="0">
                <a:effectLst/>
                <a:latin typeface="Palatino Linotype" panose="02040502050505030304" pitchFamily="18" charset="0"/>
                <a:ea typeface="Times New Roman" panose="02020603050405020304" pitchFamily="18" charset="0"/>
              </a:rPr>
              <a:t> με</a:t>
            </a:r>
            <a:r>
              <a:rPr lang="el-GR" sz="2200" dirty="0">
                <a:effectLst/>
                <a:latin typeface="Palatino Linotype" panose="02040502050505030304" pitchFamily="18" charset="0"/>
                <a:ea typeface="Times New Roman" panose="02020603050405020304" pitchFamily="18" charset="0"/>
              </a:rPr>
              <a:t>", όπως σχολιάζει ο </a:t>
            </a:r>
            <a:r>
              <a:rPr lang="el-GR" sz="2200" dirty="0" err="1">
                <a:effectLst/>
                <a:latin typeface="Palatino Linotype" panose="02040502050505030304" pitchFamily="18" charset="0"/>
                <a:ea typeface="Times New Roman" panose="02020603050405020304" pitchFamily="18" charset="0"/>
              </a:rPr>
              <a:t>Ευάγριος</a:t>
            </a:r>
            <a:r>
              <a:rPr lang="el-GR" sz="2200"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τυποῖ</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ἡμέτερον</a:t>
            </a:r>
            <a:r>
              <a:rPr lang="el-GR" sz="2200" i="1" dirty="0">
                <a:effectLst/>
                <a:latin typeface="Palatino Linotype" panose="02040502050505030304" pitchFamily="18" charset="0"/>
                <a:ea typeface="Times New Roman" panose="02020603050405020304" pitchFamily="18" charset="0"/>
              </a:rPr>
              <a:t> πάθος</a:t>
            </a:r>
            <a:r>
              <a:rPr lang="el-GR" sz="2200" dirty="0">
                <a:effectLst/>
                <a:latin typeface="Palatino Linotype" panose="02040502050505030304" pitchFamily="18" charset="0"/>
                <a:ea typeface="Times New Roman" panose="02020603050405020304" pitchFamily="18" charset="0"/>
              </a:rPr>
              <a:t>" (</a:t>
            </a:r>
            <a:r>
              <a:rPr lang="el-GR" sz="2200" i="1" dirty="0">
                <a:effectLst/>
                <a:latin typeface="Palatino Linotype" panose="02040502050505030304" pitchFamily="18" charset="0"/>
                <a:ea typeface="Times New Roman" panose="02020603050405020304" pitchFamily="18" charset="0"/>
              </a:rPr>
              <a:t>Σχόλια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τοὺς</a:t>
            </a:r>
            <a:r>
              <a:rPr lang="el-GR" sz="2200" i="1" dirty="0">
                <a:effectLst/>
                <a:latin typeface="Palatino Linotype" panose="02040502050505030304" pitchFamily="18" charset="0"/>
                <a:ea typeface="Times New Roman" panose="02020603050405020304" pitchFamily="18" charset="0"/>
              </a:rPr>
              <a:t> Ψαλμούς, </a:t>
            </a:r>
            <a:r>
              <a:rPr lang="el-GR" sz="2200" dirty="0">
                <a:effectLst/>
                <a:latin typeface="Palatino Linotype" panose="02040502050505030304" pitchFamily="18" charset="0"/>
                <a:ea typeface="Times New Roman" panose="02020603050405020304" pitchFamily="18" charset="0"/>
              </a:rPr>
              <a:t>PG 12,  1108 C)</a:t>
            </a:r>
            <a:r>
              <a:rPr lang="el-GR" sz="22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dirty="0">
                <a:effectLst/>
                <a:latin typeface="Palatino Linotype" panose="02040502050505030304" pitchFamily="18" charset="0"/>
                <a:ea typeface="Times New Roman" panose="02020603050405020304" pitchFamily="18" charset="0"/>
              </a:rPr>
              <a:t>.</a:t>
            </a:r>
            <a:r>
              <a:rPr lang="el-GR" sz="2200" i="1" dirty="0">
                <a:effectLst/>
                <a:latin typeface="Palatino Linotype" panose="02040502050505030304" pitchFamily="18" charset="0"/>
                <a:ea typeface="Times New Roman" panose="02020603050405020304" pitchFamily="18" charset="0"/>
              </a:rPr>
              <a:t> </a:t>
            </a:r>
          </a:p>
          <a:p>
            <a:r>
              <a:rPr lang="el-GR" sz="2200" dirty="0">
                <a:effectLst/>
                <a:latin typeface="Palatino Linotype" panose="02040502050505030304" pitchFamily="18" charset="0"/>
                <a:ea typeface="Times New Roman" panose="02020603050405020304" pitchFamily="18" charset="0"/>
              </a:rPr>
              <a:t>Όπως στη ζωή της φύσης έτσι και στην πνευματική ζωή υπάρχει μια νομοτέλεια σύμφωνα με την οποία η ευδαιμονία κερδίζεται μέσα από τις θλίψεις. Διαφορετικός δρόμος δεν υπάρχει: «</a:t>
            </a:r>
            <a:r>
              <a:rPr lang="el-GR" sz="2200" i="1" dirty="0">
                <a:effectLst/>
                <a:latin typeface="Palatino Linotype" panose="02040502050505030304" pitchFamily="18" charset="0"/>
                <a:ea typeface="Times New Roman" panose="02020603050405020304" pitchFamily="18" charset="0"/>
              </a:rPr>
              <a:t>κανένας </a:t>
            </a:r>
            <a:r>
              <a:rPr lang="el-GR" sz="2200" i="1" dirty="0" err="1">
                <a:effectLst/>
                <a:latin typeface="Palatino Linotype" panose="02040502050505030304" pitchFamily="18" charset="0"/>
                <a:ea typeface="Times New Roman" panose="02020603050405020304" pitchFamily="18" charset="0"/>
              </a:rPr>
              <a:t>δὲν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ἠδυνήθη</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ἀπολαύσῃ</a:t>
            </a:r>
            <a:r>
              <a:rPr lang="el-GR" sz="2200" i="1" dirty="0">
                <a:effectLst/>
                <a:latin typeface="Palatino Linotype" panose="02040502050505030304" pitchFamily="18" charset="0"/>
                <a:ea typeface="Times New Roman" panose="02020603050405020304" pitchFamily="18" charset="0"/>
              </a:rPr>
              <a:t> τόσην </a:t>
            </a:r>
            <a:r>
              <a:rPr lang="el-GR" sz="2200" i="1" dirty="0" err="1">
                <a:effectLst/>
                <a:latin typeface="Palatino Linotype" panose="02040502050505030304" pitchFamily="18" charset="0"/>
                <a:ea typeface="Times New Roman" panose="02020603050405020304" pitchFamily="18" charset="0"/>
              </a:rPr>
              <a:t>εὐδαιμονίαν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μὲ</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ἂλλον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πάρεξ</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μὲ</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μὶα</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μεγάλην</a:t>
            </a:r>
            <a:r>
              <a:rPr lang="el-GR" sz="2200" i="1" dirty="0">
                <a:effectLst/>
                <a:latin typeface="Palatino Linotype" panose="02040502050505030304" pitchFamily="18" charset="0"/>
                <a:ea typeface="Times New Roman" panose="02020603050405020304" pitchFamily="18" charset="0"/>
              </a:rPr>
              <a:t> θλίψιν…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σὺ</a:t>
            </a:r>
            <a:r>
              <a:rPr lang="el-GR" sz="2200" i="1" dirty="0">
                <a:effectLst/>
                <a:latin typeface="Palatino Linotype" panose="02040502050505030304" pitchFamily="18" charset="0"/>
                <a:ea typeface="Times New Roman" panose="02020603050405020304" pitchFamily="18" charset="0"/>
              </a:rPr>
              <a:t> θέλεις </a:t>
            </a:r>
            <a:r>
              <a:rPr lang="el-GR" sz="2200" i="1" dirty="0" err="1">
                <a:effectLst/>
                <a:latin typeface="Palatino Linotype" panose="02040502050505030304" pitchFamily="18" charset="0"/>
                <a:ea typeface="Times New Roman" panose="02020603050405020304" pitchFamily="18" charset="0"/>
              </a:rPr>
              <a:t>νὰ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γίνῃ</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διὰ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λόγου σου μία καινούργια πόρτα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Παράδεισον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διὰ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περάσῃς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ἀκόπως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νὰ</a:t>
            </a:r>
            <a:r>
              <a:rPr lang="el-GR" sz="2200" i="1" dirty="0">
                <a:effectLst/>
                <a:latin typeface="Palatino Linotype" panose="02040502050505030304" pitchFamily="18" charset="0"/>
                <a:ea typeface="Times New Roman" panose="02020603050405020304" pitchFamily="18" charset="0"/>
              </a:rPr>
              <a:t> χαίρεσαι </a:t>
            </a:r>
            <a:r>
              <a:rPr lang="el-GR" sz="2200" i="1" dirty="0" err="1">
                <a:effectLst/>
                <a:latin typeface="Palatino Linotype" panose="02040502050505030304" pitchFamily="18" charset="0"/>
                <a:ea typeface="Times New Roman" panose="02020603050405020304" pitchFamily="18" charset="0"/>
              </a:rPr>
              <a:t>μὲ</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τὴν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ψυχὴν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κορμὶ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ὃλας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τρυφὰς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οὐρανοῦ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ἀφ</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οὗ</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ἐθεράπευσες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αἰσθήσεις</a:t>
            </a:r>
            <a:r>
              <a:rPr lang="el-GR" sz="2200" i="1" dirty="0">
                <a:effectLst/>
                <a:latin typeface="Palatino Linotype" panose="02040502050505030304" pitchFamily="18" charset="0"/>
                <a:ea typeface="Times New Roman" panose="02020603050405020304" pitchFamily="18" charset="0"/>
              </a:rPr>
              <a:t> σου </a:t>
            </a:r>
            <a:r>
              <a:rPr lang="el-GR" sz="2200" i="1" dirty="0" err="1">
                <a:effectLst/>
                <a:latin typeface="Palatino Linotype" panose="02040502050505030304" pitchFamily="18" charset="0"/>
                <a:ea typeface="Times New Roman" panose="02020603050405020304" pitchFamily="18" charset="0"/>
              </a:rPr>
              <a:t>μὲ</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ὃλας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τρυφὰς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τῆς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γῆς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Ἀνόητος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ὃπου</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εἶσαι</a:t>
            </a:r>
            <a:r>
              <a:rPr lang="el-GR" sz="2200" dirty="0">
                <a:effectLst/>
                <a:latin typeface="Palatino Linotype" panose="02040502050505030304" pitchFamily="18" charset="0"/>
                <a:ea typeface="Times New Roman" panose="02020603050405020304" pitchFamily="18" charset="0"/>
              </a:rPr>
              <a:t>» (Νικοδήμου </a:t>
            </a:r>
            <a:r>
              <a:rPr lang="el-GR" sz="2200" dirty="0" err="1">
                <a:effectLst/>
                <a:latin typeface="Palatino Linotype" panose="02040502050505030304" pitchFamily="18" charset="0"/>
                <a:ea typeface="Times New Roman" panose="02020603050405020304" pitchFamily="18" charset="0"/>
              </a:rPr>
              <a:t>Αγιορείτου</a:t>
            </a:r>
            <a:r>
              <a:rPr lang="el-GR" sz="2200" dirty="0">
                <a:effectLst/>
                <a:latin typeface="Palatino Linotype" panose="02040502050505030304" pitchFamily="18" charset="0"/>
                <a:ea typeface="Times New Roman" panose="02020603050405020304" pitchFamily="18" charset="0"/>
              </a:rPr>
              <a:t>, </a:t>
            </a:r>
            <a:r>
              <a:rPr lang="el-GR" sz="2200" i="1" dirty="0">
                <a:effectLst/>
                <a:latin typeface="Palatino Linotype" panose="02040502050505030304" pitchFamily="18" charset="0"/>
                <a:ea typeface="Times New Roman" panose="02020603050405020304" pitchFamily="18" charset="0"/>
              </a:rPr>
              <a:t>Μελέτη ΛΒ΄,</a:t>
            </a:r>
            <a:r>
              <a:rPr lang="el-GR" sz="2200" dirty="0">
                <a:effectLst/>
                <a:latin typeface="Palatino Linotype" panose="02040502050505030304" pitchFamily="18" charset="0"/>
                <a:ea typeface="Times New Roman" panose="02020603050405020304" pitchFamily="18" charset="0"/>
              </a:rPr>
              <a:t> σ. 284). </a:t>
            </a:r>
            <a:endParaRPr lang="el-GR" sz="22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043297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68E0F0-0FBA-F9E2-81C9-4FACB125E815}"/>
              </a:ext>
            </a:extLst>
          </p:cNvPr>
          <p:cNvSpPr>
            <a:spLocks noGrp="1"/>
          </p:cNvSpPr>
          <p:nvPr>
            <p:ph type="title"/>
          </p:nvPr>
        </p:nvSpPr>
        <p:spPr>
          <a:xfrm>
            <a:off x="838200" y="18256"/>
            <a:ext cx="10515600" cy="528676"/>
          </a:xfrm>
        </p:spPr>
        <p:txBody>
          <a:bodyPr>
            <a:normAutofit fontScale="90000"/>
          </a:bodyPr>
          <a:lstStyle/>
          <a:p>
            <a:pPr algn="ctr"/>
            <a:r>
              <a:rPr lang="el-GR" dirty="0"/>
              <a:t>Η δύναμη του σταυρού</a:t>
            </a:r>
          </a:p>
        </p:txBody>
      </p:sp>
      <p:sp>
        <p:nvSpPr>
          <p:cNvPr id="3" name="Θέση περιεχομένου 2">
            <a:extLst>
              <a:ext uri="{FF2B5EF4-FFF2-40B4-BE49-F238E27FC236}">
                <a16:creationId xmlns:a16="http://schemas.microsoft.com/office/drawing/2014/main" id="{2C1CFD4B-6812-E990-1A94-54DCEB5CF6E8}"/>
              </a:ext>
            </a:extLst>
          </p:cNvPr>
          <p:cNvSpPr>
            <a:spLocks noGrp="1"/>
          </p:cNvSpPr>
          <p:nvPr>
            <p:ph idx="1"/>
          </p:nvPr>
        </p:nvSpPr>
        <p:spPr>
          <a:xfrm>
            <a:off x="0" y="478564"/>
            <a:ext cx="12192000" cy="6361180"/>
          </a:xfrm>
        </p:spPr>
        <p:txBody>
          <a:bodyPr/>
          <a:lstStyle/>
          <a:p>
            <a:r>
              <a:rPr lang="el-GR" sz="1900" dirty="0">
                <a:effectLst/>
                <a:latin typeface="Palatino Linotype" panose="02040502050505030304" pitchFamily="18" charset="0"/>
                <a:ea typeface="Times New Roman" panose="02020603050405020304" pitchFamily="18" charset="0"/>
              </a:rPr>
              <a:t>Ο σταυρός θεωρείται το εργαλείο με το οποίο επιτελείται τελικά η μεταμόσχευση του πνευματικού παραδείσου στην καρδιά της ανθρώπινης ύπαρξης. Ο Χριστός αναγνωρίζεται ως ο επουράνιος βασιλιάς και αληθινός γεωργός, ο οποίος σύμφωνα με τον Μακάριο τον Αιγύπτιο "</a:t>
            </a:r>
            <a:r>
              <a:rPr lang="el-GR" sz="1900" i="1" dirty="0" err="1">
                <a:effectLst/>
                <a:latin typeface="Palatino Linotype" panose="02040502050505030304" pitchFamily="18" charset="0"/>
                <a:ea typeface="Times New Roman" panose="02020603050405020304" pitchFamily="18" charset="0"/>
              </a:rPr>
              <a:t>ἐλθὼν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πρὸς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τὴν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ἐρημωθεῖσαν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ὑπὸ</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τῆς</a:t>
            </a:r>
            <a:r>
              <a:rPr lang="el-GR" sz="1900" i="1" dirty="0">
                <a:effectLst/>
                <a:latin typeface="Palatino Linotype" panose="02040502050505030304" pitchFamily="18" charset="0"/>
                <a:ea typeface="Times New Roman" panose="02020603050405020304" pitchFamily="18" charset="0"/>
              </a:rPr>
              <a:t> κακίας </a:t>
            </a:r>
            <a:r>
              <a:rPr lang="el-GR" sz="1900" i="1" dirty="0" err="1">
                <a:effectLst/>
                <a:latin typeface="Palatino Linotype" panose="02040502050505030304" pitchFamily="18" charset="0"/>
                <a:ea typeface="Times New Roman" panose="02020603050405020304" pitchFamily="18" charset="0"/>
              </a:rPr>
              <a:t>ἀνθρωπότητα</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ἐνδυσάμενος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σῶμα</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καὶ</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ὡς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ἐργαλεῖον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σταυρὸν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βαστάσας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εἰργάσατο</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τὴν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ἔρημον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ψυχήν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καὶ</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οὕτως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ἐργασάμενος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αὐτὴν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τῷ</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ξύλῳ</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τοῦ</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σταυροῦ</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ἐφύτευσεν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ἐν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αὐτῇ</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παγκάλλιστον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παράδεισον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τοῦ</a:t>
            </a:r>
            <a:r>
              <a:rPr lang="el-GR" sz="1900" i="1" dirty="0">
                <a:effectLst/>
                <a:latin typeface="Palatino Linotype" panose="02040502050505030304" pitchFamily="18" charset="0"/>
                <a:ea typeface="Times New Roman" panose="02020603050405020304" pitchFamily="18" charset="0"/>
              </a:rPr>
              <a:t> Πνεύματος</a:t>
            </a:r>
            <a:r>
              <a:rPr lang="el-GR" sz="1900"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Ὁμιλίαι</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Πνευματικαὶ</a:t>
            </a:r>
            <a:r>
              <a:rPr lang="el-GR" sz="1900" i="1" dirty="0">
                <a:effectLst/>
                <a:latin typeface="Palatino Linotype" panose="02040502050505030304" pitchFamily="18" charset="0"/>
                <a:ea typeface="Times New Roman" panose="02020603050405020304" pitchFamily="18" charset="0"/>
              </a:rPr>
              <a:t> ΚΗ',</a:t>
            </a:r>
            <a:r>
              <a:rPr lang="el-GR" sz="1900" dirty="0">
                <a:effectLst/>
                <a:latin typeface="Palatino Linotype" panose="02040502050505030304" pitchFamily="18" charset="0"/>
                <a:ea typeface="Times New Roman" panose="02020603050405020304" pitchFamily="18" charset="0"/>
              </a:rPr>
              <a:t> PG 34, 712 CD).</a:t>
            </a:r>
            <a:r>
              <a:rPr lang="el-GR" sz="1900" i="1" dirty="0">
                <a:effectLst/>
                <a:latin typeface="Palatino Linotype" panose="02040502050505030304" pitchFamily="18" charset="0"/>
                <a:ea typeface="Times New Roman" panose="02020603050405020304" pitchFamily="18" charset="0"/>
              </a:rPr>
              <a:t> </a:t>
            </a:r>
          </a:p>
          <a:p>
            <a:r>
              <a:rPr lang="el-GR" sz="1900" dirty="0">
                <a:effectLst/>
                <a:latin typeface="Palatino Linotype" panose="02040502050505030304" pitchFamily="18" charset="0"/>
                <a:ea typeface="Times New Roman" panose="02020603050405020304" pitchFamily="18" charset="0"/>
              </a:rPr>
              <a:t>Σταύρωση και ανάκληση της πτώσης συνδέονται άρρηκτα. Ο Γρηγόριος ο Θεολόγος αναγνωρίζει στον σταυρό του Χριστού την ανάκληση της αμαυρωμένης ανθρώπινης φύσης: "</a:t>
            </a:r>
            <a:r>
              <a:rPr lang="el-GR" sz="1900" i="1" dirty="0" err="1">
                <a:effectLst/>
                <a:latin typeface="Palatino Linotype" panose="02040502050505030304" pitchFamily="18" charset="0"/>
                <a:ea typeface="Times New Roman" panose="02020603050405020304" pitchFamily="18" charset="0"/>
              </a:rPr>
              <a:t>τοῦ</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Χριστοῦ</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ἐπὶ</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σταυροῦ</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ἀνελθόντος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κἀμὲ</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συναγόντος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ἵνα</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προσηλώσῃ</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τὴν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ἐμὴν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ἁμαρτίαν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καί</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ὄφιν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θριαμβεύσῃ</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καὶ</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ξύλον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ἁγιάσῃ</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καὶ</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τὴν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εἰκόνα</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πεσσοῦσαν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ἀνακαλέσηται</a:t>
            </a:r>
            <a:r>
              <a:rPr lang="el-GR" sz="1900" dirty="0">
                <a:effectLst/>
                <a:latin typeface="Palatino Linotype" panose="02040502050505030304" pitchFamily="18" charset="0"/>
                <a:ea typeface="Times New Roman" panose="02020603050405020304" pitchFamily="18" charset="0"/>
              </a:rPr>
              <a:t>" (</a:t>
            </a:r>
            <a:r>
              <a:rPr lang="el-GR" sz="1900" i="1" dirty="0">
                <a:effectLst/>
                <a:latin typeface="Palatino Linotype" panose="02040502050505030304" pitchFamily="18" charset="0"/>
                <a:ea typeface="Times New Roman" panose="02020603050405020304" pitchFamily="18" charset="0"/>
              </a:rPr>
              <a:t>Λόγος 24, 4, </a:t>
            </a:r>
            <a:r>
              <a:rPr lang="el-GR" sz="1900" dirty="0">
                <a:effectLst/>
                <a:latin typeface="Palatino Linotype" panose="02040502050505030304" pitchFamily="18" charset="0"/>
                <a:ea typeface="Times New Roman" panose="02020603050405020304" pitchFamily="18" charset="0"/>
              </a:rPr>
              <a:t>PG 35, 1173 C). Ο </a:t>
            </a:r>
            <a:r>
              <a:rPr lang="el-GR" sz="1900" dirty="0" err="1">
                <a:effectLst/>
                <a:latin typeface="Palatino Linotype" panose="02040502050505030304" pitchFamily="18" charset="0"/>
                <a:ea typeface="Times New Roman" panose="02020603050405020304" pitchFamily="18" charset="0"/>
              </a:rPr>
              <a:t>Ευάγριος</a:t>
            </a:r>
            <a:r>
              <a:rPr lang="el-GR" sz="1900" dirty="0">
                <a:effectLst/>
                <a:latin typeface="Palatino Linotype" panose="02040502050505030304" pitchFamily="18" charset="0"/>
                <a:ea typeface="Times New Roman" panose="02020603050405020304" pitchFamily="18" charset="0"/>
              </a:rPr>
              <a:t> Ποντικός αναγνωρίζει στη σταύρωση του Χριστού την αποκατάσταση του ανθρώπου στην αληθινή ζωή: «"</a:t>
            </a:r>
            <a:r>
              <a:rPr lang="el-GR" sz="1900" i="1" dirty="0" err="1">
                <a:effectLst/>
                <a:latin typeface="Palatino Linotype" panose="02040502050505030304" pitchFamily="18" charset="0"/>
                <a:ea typeface="Times New Roman" panose="02020603050405020304" pitchFamily="18" charset="0"/>
              </a:rPr>
              <a:t>Σταύρωσις</a:t>
            </a:r>
            <a:r>
              <a:rPr lang="el-GR" sz="1900" i="1" dirty="0">
                <a:effectLst/>
                <a:latin typeface="Palatino Linotype" panose="02040502050505030304" pitchFamily="18" charset="0"/>
                <a:ea typeface="Times New Roman" panose="02020603050405020304" pitchFamily="18" charset="0"/>
              </a:rPr>
              <a:t> Χ. </a:t>
            </a:r>
            <a:r>
              <a:rPr lang="el-GR" sz="1900" i="1" dirty="0" err="1">
                <a:effectLst/>
                <a:latin typeface="Palatino Linotype" panose="02040502050505030304" pitchFamily="18" charset="0"/>
                <a:ea typeface="Times New Roman" panose="02020603050405020304" pitchFamily="18" charset="0"/>
              </a:rPr>
              <a:t>ἐστιν</a:t>
            </a:r>
            <a:r>
              <a:rPr lang="el-GR" sz="1900" i="1" dirty="0">
                <a:effectLst/>
                <a:latin typeface="Palatino Linotype" panose="02040502050505030304" pitchFamily="18" charset="0"/>
                <a:ea typeface="Times New Roman" panose="02020603050405020304" pitchFamily="18" charset="0"/>
              </a:rPr>
              <a:t> ἡ </a:t>
            </a:r>
            <a:r>
              <a:rPr lang="el-GR" sz="1900" i="1" dirty="0" err="1">
                <a:effectLst/>
                <a:latin typeface="Palatino Linotype" panose="02040502050505030304" pitchFamily="18" charset="0"/>
                <a:ea typeface="Times New Roman" panose="02020603050405020304" pitchFamily="18" charset="0"/>
              </a:rPr>
              <a:t>τοῦ</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παλαιοῦ</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ἡμῶν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ἀνθρώπου</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νέκρωσίς</a:t>
            </a:r>
            <a:r>
              <a:rPr lang="el-GR" sz="1900" i="1" dirty="0">
                <a:effectLst/>
                <a:latin typeface="Palatino Linotype" panose="02040502050505030304" pitchFamily="18" charset="0"/>
                <a:ea typeface="Times New Roman" panose="02020603050405020304" pitchFamily="18" charset="0"/>
              </a:rPr>
              <a:t> τε </a:t>
            </a:r>
            <a:r>
              <a:rPr lang="el-GR" sz="1900" i="1" dirty="0" err="1">
                <a:effectLst/>
                <a:latin typeface="Palatino Linotype" panose="02040502050505030304" pitchFamily="18" charset="0"/>
                <a:ea typeface="Times New Roman" panose="02020603050405020304" pitchFamily="18" charset="0"/>
              </a:rPr>
              <a:t>καὶ</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τῆς</a:t>
            </a:r>
            <a:r>
              <a:rPr lang="el-GR" sz="1900" i="1" dirty="0">
                <a:effectLst/>
                <a:latin typeface="Palatino Linotype" panose="02040502050505030304" pitchFamily="18" charset="0"/>
                <a:ea typeface="Times New Roman" panose="02020603050405020304" pitchFamily="18" charset="0"/>
              </a:rPr>
              <a:t> καθ’ </a:t>
            </a:r>
            <a:r>
              <a:rPr lang="el-GR" sz="1900" i="1" dirty="0" err="1">
                <a:effectLst/>
                <a:latin typeface="Palatino Linotype" panose="02040502050505030304" pitchFamily="18" charset="0"/>
                <a:ea typeface="Times New Roman" panose="02020603050405020304" pitchFamily="18" charset="0"/>
              </a:rPr>
              <a:t>ἡμῶν</a:t>
            </a:r>
            <a:r>
              <a:rPr lang="el-GR" sz="1900" i="1" dirty="0">
                <a:effectLst/>
                <a:latin typeface="Palatino Linotype" panose="02040502050505030304" pitchFamily="18" charset="0"/>
                <a:ea typeface="Times New Roman" panose="02020603050405020304" pitchFamily="18" charset="0"/>
              </a:rPr>
              <a:t> καταδίκης </a:t>
            </a:r>
            <a:r>
              <a:rPr lang="el-GR" sz="1900" i="1" dirty="0" err="1">
                <a:effectLst/>
                <a:latin typeface="Palatino Linotype" panose="02040502050505030304" pitchFamily="18" charset="0"/>
                <a:ea typeface="Times New Roman" panose="02020603050405020304" pitchFamily="18" charset="0"/>
              </a:rPr>
              <a:t>λύσις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καὶ</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ἄφεσις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εἰς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ζωὴν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ἡμᾶς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ἀποκαθίστασα</a:t>
            </a:r>
            <a:r>
              <a:rPr lang="el-GR" sz="1900" dirty="0">
                <a:effectLst/>
                <a:latin typeface="Palatino Linotype" panose="02040502050505030304" pitchFamily="18" charset="0"/>
                <a:ea typeface="Times New Roman" panose="02020603050405020304" pitchFamily="18" charset="0"/>
              </a:rPr>
              <a:t>" (</a:t>
            </a:r>
            <a:r>
              <a:rPr lang="el-GR" sz="1900" dirty="0" err="1">
                <a:effectLst/>
                <a:latin typeface="Palatino Linotype" panose="02040502050505030304" pitchFamily="18" charset="0"/>
                <a:ea typeface="Times New Roman" panose="02020603050405020304" pitchFamily="18" charset="0"/>
              </a:rPr>
              <a:t>Εὐαγρίου</a:t>
            </a:r>
            <a:r>
              <a:rPr lang="el-GR" sz="1900" dirty="0">
                <a:effectLst/>
                <a:latin typeface="Palatino Linotype" panose="02040502050505030304" pitchFamily="18" charset="0"/>
                <a:ea typeface="Times New Roman" panose="02020603050405020304" pitchFamily="18" charset="0"/>
              </a:rPr>
              <a:t> </a:t>
            </a:r>
            <a:r>
              <a:rPr lang="el-GR" sz="1900" dirty="0" err="1">
                <a:effectLst/>
                <a:latin typeface="Palatino Linotype" panose="02040502050505030304" pitchFamily="18" charset="0"/>
                <a:ea typeface="Times New Roman" panose="02020603050405020304" pitchFamily="18" charset="0"/>
              </a:rPr>
              <a:t>Ποντικοῦ</a:t>
            </a:r>
            <a:r>
              <a:rPr lang="el-GR" sz="1900" dirty="0">
                <a:effectLst/>
                <a:latin typeface="Palatino Linotype" panose="02040502050505030304" pitchFamily="18" charset="0"/>
                <a:ea typeface="Times New Roman" panose="02020603050405020304" pitchFamily="18" charset="0"/>
              </a:rPr>
              <a:t>,</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Γνωστικὰ</a:t>
            </a:r>
            <a:r>
              <a:rPr lang="el-GR" sz="1900" i="1" dirty="0">
                <a:effectLst/>
                <a:latin typeface="Palatino Linotype" panose="02040502050505030304" pitchFamily="18" charset="0"/>
                <a:ea typeface="Times New Roman" panose="02020603050405020304" pitchFamily="18" charset="0"/>
              </a:rPr>
              <a:t> Κεφάλαια, VI, 40,</a:t>
            </a:r>
            <a:r>
              <a:rPr lang="el-GR" sz="1900" dirty="0">
                <a:effectLst/>
                <a:latin typeface="Palatino Linotype" panose="02040502050505030304" pitchFamily="18" charset="0"/>
                <a:ea typeface="Times New Roman" panose="02020603050405020304" pitchFamily="18" charset="0"/>
              </a:rPr>
              <a:t> </a:t>
            </a:r>
            <a:r>
              <a:rPr lang="el-GR" sz="1900" dirty="0" err="1">
                <a:effectLst/>
                <a:latin typeface="Palatino Linotype" panose="02040502050505030304" pitchFamily="18" charset="0"/>
                <a:ea typeface="Times New Roman" panose="02020603050405020304" pitchFamily="18" charset="0"/>
              </a:rPr>
              <a:t>Frank</a:t>
            </a:r>
            <a:r>
              <a:rPr lang="el-GR" sz="1900" dirty="0">
                <a:effectLst/>
                <a:latin typeface="Palatino Linotype" panose="02040502050505030304" pitchFamily="18" charset="0"/>
                <a:ea typeface="Times New Roman" panose="02020603050405020304" pitchFamily="18" charset="0"/>
              </a:rPr>
              <a:t>.  σ. 387).</a:t>
            </a:r>
            <a:endParaRPr lang="el-GR" sz="1900" dirty="0">
              <a:effectLst/>
              <a:latin typeface="Times New Roman" panose="02020603050405020304" pitchFamily="18" charset="0"/>
              <a:ea typeface="Times New Roman" panose="02020603050405020304" pitchFamily="18" charset="0"/>
            </a:endParaRPr>
          </a:p>
          <a:p>
            <a:r>
              <a:rPr lang="el-GR" sz="1900" dirty="0">
                <a:effectLst/>
                <a:latin typeface="Palatino Linotype" panose="02040502050505030304" pitchFamily="18" charset="0"/>
                <a:ea typeface="Times New Roman" panose="02020603050405020304" pitchFamily="18" charset="0"/>
              </a:rPr>
              <a:t>Έτσι, ο σταυρός γίνεται το θεμέλιο της Εκκλησίας, η ελπίδα των χριστιανών και όλων των απελπισμένων, η δύναμη των αδυνάτων, το σύμβολο της νίκης κατά των δαιμόνων, ο ιατρός των αρρώστων και η ασφάλεια της οικουμένης. Ο Ιωάννης Χρυσόστομος απαριθμεί τα κατορθώματα του σταυρού: «</a:t>
            </a:r>
            <a:r>
              <a:rPr lang="el-GR" sz="1900" i="1" dirty="0">
                <a:effectLst/>
                <a:latin typeface="Palatino Linotype" panose="02040502050505030304" pitchFamily="18" charset="0"/>
                <a:ea typeface="Times New Roman" panose="02020603050405020304" pitchFamily="18" charset="0"/>
              </a:rPr>
              <a:t>σταυρός </a:t>
            </a:r>
            <a:r>
              <a:rPr lang="el-GR" sz="1900" i="1" dirty="0" err="1">
                <a:effectLst/>
                <a:latin typeface="Palatino Linotype" panose="02040502050505030304" pitchFamily="18" charset="0"/>
                <a:ea typeface="Times New Roman" panose="02020603050405020304" pitchFamily="18" charset="0"/>
              </a:rPr>
              <a:t>τὸ</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κατὰ</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τῶν</a:t>
            </a:r>
            <a:r>
              <a:rPr lang="el-GR" sz="1900" i="1" dirty="0">
                <a:effectLst/>
                <a:latin typeface="Palatino Linotype" panose="02040502050505030304" pitchFamily="18" charset="0"/>
                <a:ea typeface="Times New Roman" panose="02020603050405020304" pitchFamily="18" charset="0"/>
              </a:rPr>
              <a:t> δαιμόνων </a:t>
            </a:r>
            <a:r>
              <a:rPr lang="el-GR" sz="1900" i="1" dirty="0" err="1">
                <a:effectLst/>
                <a:latin typeface="Palatino Linotype" panose="02040502050505030304" pitchFamily="18" charset="0"/>
                <a:ea typeface="Times New Roman" panose="02020603050405020304" pitchFamily="18" charset="0"/>
              </a:rPr>
              <a:t>τρόπαιον</a:t>
            </a:r>
            <a:r>
              <a:rPr lang="el-GR" sz="1900" i="1" dirty="0">
                <a:effectLst/>
                <a:latin typeface="Palatino Linotype" panose="02040502050505030304" pitchFamily="18" charset="0"/>
                <a:ea typeface="Times New Roman" panose="02020603050405020304" pitchFamily="18" charset="0"/>
              </a:rPr>
              <a:t>, ἡ </a:t>
            </a:r>
            <a:r>
              <a:rPr lang="el-GR" sz="1900" i="1" dirty="0" err="1">
                <a:effectLst/>
                <a:latin typeface="Palatino Linotype" panose="02040502050505030304" pitchFamily="18" charset="0"/>
                <a:ea typeface="Times New Roman" panose="02020603050405020304" pitchFamily="18" charset="0"/>
              </a:rPr>
              <a:t>κατὰ</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τῆς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ἀμαρτίας</a:t>
            </a:r>
            <a:r>
              <a:rPr lang="el-GR" sz="1900" i="1" dirty="0">
                <a:effectLst/>
                <a:latin typeface="Palatino Linotype" panose="02040502050505030304" pitchFamily="18" charset="0"/>
                <a:ea typeface="Times New Roman" panose="02020603050405020304" pitchFamily="18" charset="0"/>
              </a:rPr>
              <a:t> μάχαιρα, </a:t>
            </a:r>
            <a:r>
              <a:rPr lang="el-GR" sz="1900" i="1" dirty="0" err="1">
                <a:effectLst/>
                <a:latin typeface="Palatino Linotype" panose="02040502050505030304" pitchFamily="18" charset="0"/>
                <a:ea typeface="Times New Roman" panose="02020603050405020304" pitchFamily="18" charset="0"/>
              </a:rPr>
              <a:t>τὸ</a:t>
            </a:r>
            <a:r>
              <a:rPr lang="el-GR" sz="1900" i="1" dirty="0">
                <a:effectLst/>
                <a:latin typeface="Palatino Linotype" panose="02040502050505030304" pitchFamily="18" charset="0"/>
                <a:ea typeface="Times New Roman" panose="02020603050405020304" pitchFamily="18" charset="0"/>
              </a:rPr>
              <a:t> ξίφος, ᾧ </a:t>
            </a:r>
            <a:r>
              <a:rPr lang="el-GR" sz="1900" i="1" dirty="0" err="1">
                <a:effectLst/>
                <a:latin typeface="Palatino Linotype" panose="02040502050505030304" pitchFamily="18" charset="0"/>
                <a:ea typeface="Times New Roman" panose="02020603050405020304" pitchFamily="18" charset="0"/>
              </a:rPr>
              <a:t>τὸν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ὄφιν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ἐκέντησεν</a:t>
            </a:r>
            <a:r>
              <a:rPr lang="el-GR" sz="1900" i="1" dirty="0">
                <a:effectLst/>
                <a:latin typeface="Palatino Linotype" panose="02040502050505030304" pitchFamily="18" charset="0"/>
                <a:ea typeface="Times New Roman" panose="02020603050405020304" pitchFamily="18" charset="0"/>
              </a:rPr>
              <a:t> ὁ Χριστός· </a:t>
            </a:r>
            <a:r>
              <a:rPr lang="el-GR" sz="1900" i="1" dirty="0" err="1">
                <a:effectLst/>
                <a:latin typeface="Palatino Linotype" panose="02040502050505030304" pitchFamily="18" charset="0"/>
                <a:ea typeface="Times New Roman" panose="02020603050405020304" pitchFamily="18" charset="0"/>
              </a:rPr>
              <a:t>σταυρὸς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τοῦ</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Πατρὸς</a:t>
            </a:r>
            <a:r>
              <a:rPr lang="el-GR" sz="1900" i="1" dirty="0">
                <a:effectLst/>
                <a:latin typeface="Palatino Linotype" panose="02040502050505030304" pitchFamily="18" charset="0"/>
                <a:ea typeface="Times New Roman" panose="02020603050405020304" pitchFamily="18" charset="0"/>
              </a:rPr>
              <a:t> θέλημα, ἡ </a:t>
            </a:r>
            <a:r>
              <a:rPr lang="el-GR" sz="1900" i="1" dirty="0" err="1">
                <a:effectLst/>
                <a:latin typeface="Palatino Linotype" panose="02040502050505030304" pitchFamily="18" charset="0"/>
                <a:ea typeface="Times New Roman" panose="02020603050405020304" pitchFamily="18" charset="0"/>
              </a:rPr>
              <a:t>τοῦ</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Μονογενοῦς</a:t>
            </a:r>
            <a:r>
              <a:rPr lang="el-GR" sz="1900" i="1" dirty="0">
                <a:effectLst/>
                <a:latin typeface="Palatino Linotype" panose="02040502050505030304" pitchFamily="18" charset="0"/>
                <a:ea typeface="Times New Roman" panose="02020603050405020304" pitchFamily="18" charset="0"/>
              </a:rPr>
              <a:t> δόξα, </a:t>
            </a:r>
            <a:r>
              <a:rPr lang="el-GR" sz="1900" i="1" dirty="0" err="1">
                <a:effectLst/>
                <a:latin typeface="Palatino Linotype" panose="02040502050505030304" pitchFamily="18" charset="0"/>
                <a:ea typeface="Times New Roman" panose="02020603050405020304" pitchFamily="18" charset="0"/>
              </a:rPr>
              <a:t>τὸ</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τοῦ</a:t>
            </a:r>
            <a:r>
              <a:rPr lang="el-GR" sz="1900" i="1" dirty="0">
                <a:effectLst/>
                <a:latin typeface="Palatino Linotype" panose="02040502050505030304" pitchFamily="18" charset="0"/>
                <a:ea typeface="Times New Roman" panose="02020603050405020304" pitchFamily="18" charset="0"/>
              </a:rPr>
              <a:t> Πνεύματος </a:t>
            </a:r>
            <a:r>
              <a:rPr lang="el-GR" sz="1900" i="1" dirty="0" err="1">
                <a:effectLst/>
                <a:latin typeface="Palatino Linotype" panose="02040502050505030304" pitchFamily="18" charset="0"/>
                <a:ea typeface="Times New Roman" panose="02020603050405020304" pitchFamily="18" charset="0"/>
              </a:rPr>
              <a:t>ἀγαλλίαμα</a:t>
            </a:r>
            <a:r>
              <a:rPr lang="el-GR" sz="1900" i="1" dirty="0">
                <a:effectLst/>
                <a:latin typeface="Palatino Linotype" panose="02040502050505030304" pitchFamily="18" charset="0"/>
                <a:ea typeface="Times New Roman" panose="02020603050405020304" pitchFamily="18" charset="0"/>
              </a:rPr>
              <a:t>, ὁ </a:t>
            </a:r>
            <a:r>
              <a:rPr lang="el-GR" sz="1900" i="1" dirty="0" err="1">
                <a:effectLst/>
                <a:latin typeface="Palatino Linotype" panose="02040502050505030304" pitchFamily="18" charset="0"/>
                <a:ea typeface="Times New Roman" panose="02020603050405020304" pitchFamily="18" charset="0"/>
              </a:rPr>
              <a:t>τῶν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ἀγγέλων</a:t>
            </a:r>
            <a:r>
              <a:rPr lang="el-GR" sz="1900" i="1" dirty="0">
                <a:effectLst/>
                <a:latin typeface="Palatino Linotype" panose="02040502050505030304" pitchFamily="18" charset="0"/>
                <a:ea typeface="Times New Roman" panose="02020603050405020304" pitchFamily="18" charset="0"/>
              </a:rPr>
              <a:t> κόσμος, </a:t>
            </a:r>
            <a:r>
              <a:rPr lang="el-GR" sz="1900" i="1" dirty="0" err="1">
                <a:effectLst/>
                <a:latin typeface="Palatino Linotype" panose="02040502050505030304" pitchFamily="18" charset="0"/>
                <a:ea typeface="Times New Roman" panose="02020603050405020304" pitchFamily="18" charset="0"/>
              </a:rPr>
              <a:t>τῆς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Ἐκκλησίας</a:t>
            </a:r>
            <a:r>
              <a:rPr lang="el-GR" sz="1900" i="1" dirty="0">
                <a:effectLst/>
                <a:latin typeface="Palatino Linotype" panose="02040502050505030304" pitchFamily="18" charset="0"/>
                <a:ea typeface="Times New Roman" panose="02020603050405020304" pitchFamily="18" charset="0"/>
              </a:rPr>
              <a:t> ἡ </a:t>
            </a:r>
            <a:r>
              <a:rPr lang="el-GR" sz="1900" i="1" dirty="0" err="1">
                <a:effectLst/>
                <a:latin typeface="Palatino Linotype" panose="02040502050505030304" pitchFamily="18" charset="0"/>
                <a:ea typeface="Times New Roman" panose="02020603050405020304" pitchFamily="18" charset="0"/>
              </a:rPr>
              <a:t>ἀσφάλεια</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a:t>
            </a:r>
            <a:r>
              <a:rPr lang="el-GR" sz="1900" i="1" dirty="0">
                <a:effectLst/>
                <a:latin typeface="Palatino Linotype" panose="02040502050505030304" pitchFamily="18" charset="0"/>
                <a:ea typeface="Times New Roman" panose="02020603050405020304" pitchFamily="18" charset="0"/>
              </a:rPr>
              <a:t> καύχημα Παύλου, </a:t>
            </a:r>
            <a:r>
              <a:rPr lang="el-GR" sz="1900" i="1" dirty="0" err="1">
                <a:effectLst/>
                <a:latin typeface="Palatino Linotype" panose="02040502050505030304" pitchFamily="18" charset="0"/>
                <a:ea typeface="Times New Roman" panose="02020603050405020304" pitchFamily="18" charset="0"/>
              </a:rPr>
              <a:t>τὸ</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τῶν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ἁγίων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τεῖχος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φῶς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τῆς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οἰκουμένης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ἁπάσης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Καθάπερ</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γὰρ</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σκότῳ</a:t>
            </a:r>
            <a:r>
              <a:rPr lang="el-GR" sz="1900" i="1" dirty="0">
                <a:effectLst/>
                <a:latin typeface="Palatino Linotype" panose="02040502050505030304" pitchFamily="18" charset="0"/>
                <a:ea typeface="Times New Roman" panose="02020603050405020304" pitchFamily="18" charset="0"/>
              </a:rPr>
              <a:t> κατεχομένου </a:t>
            </a:r>
            <a:r>
              <a:rPr lang="el-GR" sz="1900" i="1" dirty="0" err="1">
                <a:effectLst/>
                <a:latin typeface="Palatino Linotype" panose="02040502050505030304" pitchFamily="18" charset="0"/>
                <a:ea typeface="Times New Roman" panose="02020603050405020304" pitchFamily="18" charset="0"/>
              </a:rPr>
              <a:t>οἴκου</a:t>
            </a:r>
            <a:r>
              <a:rPr lang="el-GR" sz="1900" i="1" dirty="0">
                <a:effectLst/>
                <a:latin typeface="Palatino Linotype" panose="02040502050505030304" pitchFamily="18" charset="0"/>
                <a:ea typeface="Times New Roman" panose="02020603050405020304" pitchFamily="18" charset="0"/>
              </a:rPr>
              <a:t> λαμπάδα τις </a:t>
            </a:r>
            <a:r>
              <a:rPr lang="el-GR" sz="1900" i="1" dirty="0" err="1">
                <a:effectLst/>
                <a:latin typeface="Palatino Linotype" panose="02040502050505030304" pitchFamily="18" charset="0"/>
                <a:ea typeface="Times New Roman" panose="02020603050405020304" pitchFamily="18" charset="0"/>
              </a:rPr>
              <a:t>ἀνάψας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καὶ</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ὀρθὴν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ἀναστήσαν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ἀπελαύνει</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a:t>
            </a:r>
            <a:r>
              <a:rPr lang="el-GR" sz="1900" i="1" dirty="0">
                <a:effectLst/>
                <a:latin typeface="Palatino Linotype" panose="02040502050505030304" pitchFamily="18" charset="0"/>
                <a:ea typeface="Times New Roman" panose="02020603050405020304" pitchFamily="18" charset="0"/>
              </a:rPr>
              <a:t> σκότος· </a:t>
            </a:r>
            <a:r>
              <a:rPr lang="el-GR" sz="1900" i="1" dirty="0" err="1">
                <a:effectLst/>
                <a:latin typeface="Palatino Linotype" panose="02040502050505030304" pitchFamily="18" charset="0"/>
                <a:ea typeface="Times New Roman" panose="02020603050405020304" pitchFamily="18" charset="0"/>
              </a:rPr>
              <a:t>οὕτω</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τῆς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οἰκουμένης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ὑπὸ</a:t>
            </a:r>
            <a:r>
              <a:rPr lang="el-GR" sz="1900" i="1" dirty="0">
                <a:effectLst/>
                <a:latin typeface="Palatino Linotype" panose="02040502050505030304" pitchFamily="18" charset="0"/>
                <a:ea typeface="Times New Roman" panose="02020603050405020304" pitchFamily="18" charset="0"/>
              </a:rPr>
              <a:t> ζόφου κατεχομένης, </a:t>
            </a:r>
            <a:r>
              <a:rPr lang="el-GR" sz="1900" i="1" dirty="0" err="1">
                <a:effectLst/>
                <a:latin typeface="Palatino Linotype" panose="02040502050505030304" pitchFamily="18" charset="0"/>
                <a:ea typeface="Times New Roman" panose="02020603050405020304" pitchFamily="18" charset="0"/>
              </a:rPr>
              <a:t>καθάπερ</a:t>
            </a:r>
            <a:r>
              <a:rPr lang="el-GR" sz="1900" i="1" dirty="0">
                <a:effectLst/>
                <a:latin typeface="Palatino Linotype" panose="02040502050505030304" pitchFamily="18" charset="0"/>
                <a:ea typeface="Times New Roman" panose="02020603050405020304" pitchFamily="18" charset="0"/>
              </a:rPr>
              <a:t> λαμπάδα </a:t>
            </a:r>
            <a:r>
              <a:rPr lang="el-GR" sz="1900" i="1" dirty="0" err="1">
                <a:effectLst/>
                <a:latin typeface="Palatino Linotype" panose="02040502050505030304" pitchFamily="18" charset="0"/>
                <a:ea typeface="Times New Roman" panose="02020603050405020304" pitchFamily="18" charset="0"/>
              </a:rPr>
              <a:t>τινὰ</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σταυρὸν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ἀνάψας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καὶ</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ὀρθόν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ἀναστήσας</a:t>
            </a:r>
            <a:r>
              <a:rPr lang="el-GR" sz="1900" i="1" dirty="0">
                <a:effectLst/>
                <a:latin typeface="Palatino Linotype" panose="02040502050505030304" pitchFamily="18" charset="0"/>
                <a:ea typeface="Times New Roman" panose="02020603050405020304" pitchFamily="18" charset="0"/>
              </a:rPr>
              <a:t> ὁ Χριστός, </a:t>
            </a:r>
            <a:r>
              <a:rPr lang="el-GR" sz="1900" i="1" dirty="0" err="1">
                <a:effectLst/>
                <a:latin typeface="Palatino Linotype" panose="02040502050505030304" pitchFamily="18" charset="0"/>
                <a:ea typeface="Times New Roman" panose="02020603050405020304" pitchFamily="18" charset="0"/>
              </a:rPr>
              <a:t>τῆς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γῆς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ἅπαντα</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ζόφον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ἔλυσεν</a:t>
            </a:r>
            <a:r>
              <a:rPr lang="el-GR" sz="1900"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Ὁμιλία</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εἰς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ὂνομα</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τοῦ</a:t>
            </a:r>
            <a:r>
              <a:rPr lang="el-GR" sz="1900" i="1" dirty="0">
                <a:effectLst/>
                <a:latin typeface="Palatino Linotype" panose="02040502050505030304" pitchFamily="18" charset="0"/>
                <a:ea typeface="Times New Roman" panose="02020603050405020304" pitchFamily="18" charset="0"/>
              </a:rPr>
              <a:t> κοιμητηρίου </a:t>
            </a:r>
            <a:r>
              <a:rPr lang="el-GR" sz="1900" i="1" dirty="0" err="1">
                <a:effectLst/>
                <a:latin typeface="Palatino Linotype" panose="02040502050505030304" pitchFamily="18" charset="0"/>
                <a:ea typeface="Times New Roman" panose="02020603050405020304" pitchFamily="18" charset="0"/>
              </a:rPr>
              <a:t>καὶ</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εἰς</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τὸν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σταυρὸν</a:t>
            </a:r>
            <a:r>
              <a:rPr lang="el-GR" sz="1900" i="1" dirty="0">
                <a:effectLst/>
                <a:latin typeface="Palatino Linotype" panose="02040502050505030304" pitchFamily="18" charset="0"/>
                <a:ea typeface="Times New Roman" panose="02020603050405020304" pitchFamily="18" charset="0"/>
              </a:rPr>
              <a:t> </a:t>
            </a:r>
            <a:r>
              <a:rPr lang="el-GR" sz="1900" i="1" dirty="0" err="1">
                <a:effectLst/>
                <a:latin typeface="Palatino Linotype" panose="02040502050505030304" pitchFamily="18" charset="0"/>
                <a:ea typeface="Times New Roman" panose="02020603050405020304" pitchFamily="18" charset="0"/>
              </a:rPr>
              <a:t>τοῦ</a:t>
            </a:r>
            <a:r>
              <a:rPr lang="el-GR" sz="1900" i="1" dirty="0">
                <a:effectLst/>
                <a:latin typeface="Palatino Linotype" panose="02040502050505030304" pitchFamily="18" charset="0"/>
                <a:ea typeface="Times New Roman" panose="02020603050405020304" pitchFamily="18" charset="0"/>
              </a:rPr>
              <a:t> Κυρίου</a:t>
            </a:r>
            <a:r>
              <a:rPr lang="el-GR" sz="1900" dirty="0">
                <a:effectLst/>
                <a:latin typeface="Palatino Linotype" panose="02040502050505030304" pitchFamily="18" charset="0"/>
                <a:ea typeface="Times New Roman" panose="02020603050405020304" pitchFamily="18" charset="0"/>
              </a:rPr>
              <a:t>, </a:t>
            </a:r>
            <a:r>
              <a:rPr lang="en-US" sz="1900" dirty="0">
                <a:effectLst/>
                <a:latin typeface="Palatino Linotype" panose="02040502050505030304" pitchFamily="18" charset="0"/>
                <a:ea typeface="Times New Roman" panose="02020603050405020304" pitchFamily="18" charset="0"/>
              </a:rPr>
              <a:t>PG</a:t>
            </a:r>
            <a:r>
              <a:rPr lang="el-GR" sz="1900" dirty="0">
                <a:effectLst/>
                <a:latin typeface="Palatino Linotype" panose="02040502050505030304" pitchFamily="18" charset="0"/>
                <a:ea typeface="Times New Roman" panose="02020603050405020304" pitchFamily="18" charset="0"/>
              </a:rPr>
              <a:t> 49, 396-397). </a:t>
            </a:r>
            <a:endParaRPr lang="el-GR" sz="1900" dirty="0">
              <a:effectLst/>
              <a:latin typeface="Times New Roman" panose="02020603050405020304" pitchFamily="18" charset="0"/>
              <a:ea typeface="Times New Roman" panose="02020603050405020304" pitchFamily="18" charset="0"/>
            </a:endParaRPr>
          </a:p>
          <a:p>
            <a:pPr marL="0" indent="0">
              <a:buNone/>
            </a:pPr>
            <a:endParaRPr lang="el-GR" sz="19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364258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DE0D0E-3D73-AF85-282C-63F4F7232D8E}"/>
              </a:ext>
            </a:extLst>
          </p:cNvPr>
          <p:cNvSpPr>
            <a:spLocks noGrp="1"/>
          </p:cNvSpPr>
          <p:nvPr>
            <p:ph type="title"/>
          </p:nvPr>
        </p:nvSpPr>
        <p:spPr>
          <a:xfrm>
            <a:off x="838200" y="0"/>
            <a:ext cx="10515600" cy="643278"/>
          </a:xfrm>
        </p:spPr>
        <p:txBody>
          <a:bodyPr>
            <a:normAutofit fontScale="90000"/>
          </a:bodyPr>
          <a:lstStyle/>
          <a:p>
            <a:pPr algn="ctr"/>
            <a:r>
              <a:rPr lang="el-GR" dirty="0"/>
              <a:t>Ο σταυρός ως το «</a:t>
            </a:r>
            <a:r>
              <a:rPr lang="el-GR" i="1" dirty="0" err="1"/>
              <a:t>κυριακὸ</a:t>
            </a:r>
            <a:r>
              <a:rPr lang="el-GR" i="1" dirty="0"/>
              <a:t> </a:t>
            </a:r>
            <a:r>
              <a:rPr lang="el-GR" i="1" dirty="0" err="1"/>
              <a:t>σημεῖο</a:t>
            </a:r>
            <a:r>
              <a:rPr lang="el-GR" dirty="0"/>
              <a:t>»</a:t>
            </a:r>
          </a:p>
        </p:txBody>
      </p:sp>
      <p:sp>
        <p:nvSpPr>
          <p:cNvPr id="3" name="Θέση περιεχομένου 2">
            <a:extLst>
              <a:ext uri="{FF2B5EF4-FFF2-40B4-BE49-F238E27FC236}">
                <a16:creationId xmlns:a16="http://schemas.microsoft.com/office/drawing/2014/main" id="{F9A07B91-73FC-67A7-EAEF-D1F8A4E03F59}"/>
              </a:ext>
            </a:extLst>
          </p:cNvPr>
          <p:cNvSpPr>
            <a:spLocks noGrp="1"/>
          </p:cNvSpPr>
          <p:nvPr>
            <p:ph idx="1"/>
          </p:nvPr>
        </p:nvSpPr>
        <p:spPr>
          <a:xfrm>
            <a:off x="0" y="529839"/>
            <a:ext cx="12192000" cy="6328161"/>
          </a:xfrm>
        </p:spPr>
        <p:txBody>
          <a:bodyPr/>
          <a:lstStyle/>
          <a:p>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Γι’ αυτό και το σημείο του σταυρού θεωρείται η καταλληλότερη σφραγίδα των χριστιανών. Η αρχαιότερη αναφορά στο σημείο του σταυρού ανάγεται στον </a:t>
            </a:r>
            <a:r>
              <a:rPr lang="el-GR" sz="2200" kern="0" dirty="0" err="1">
                <a:effectLst/>
                <a:latin typeface="Palatino Linotype" panose="02040502050505030304" pitchFamily="18" charset="0"/>
                <a:ea typeface="Times New Roman" panose="02020603050405020304" pitchFamily="18" charset="0"/>
                <a:cs typeface="Times New Roman" panose="02020603050405020304" pitchFamily="18" charset="0"/>
              </a:rPr>
              <a:t>Κλήμεντα</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τον Αλεξανδρέα, όπου το σημείο του σταυρού χαρακτηρίζεται ως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Κυριακὸ</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σημεῖο</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Στρωματέων</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Λόγος</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US" sz="2200" kern="0" dirty="0">
                <a:effectLst/>
                <a:latin typeface="Palatino Linotype" panose="02040502050505030304" pitchFamily="18" charset="0"/>
                <a:ea typeface="Times New Roman" panose="02020603050405020304" pitchFamily="18" charset="0"/>
                <a:cs typeface="Times New Roman" panose="02020603050405020304" pitchFamily="18" charset="0"/>
              </a:rPr>
              <a:t>I</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n-US" sz="2200" kern="0" dirty="0">
                <a:effectLst/>
                <a:latin typeface="Palatino Linotype" panose="02040502050505030304" pitchFamily="18" charset="0"/>
                <a:ea typeface="Times New Roman" panose="02020603050405020304" pitchFamily="18" charset="0"/>
                <a:cs typeface="Times New Roman" panose="02020603050405020304" pitchFamily="18" charset="0"/>
              </a:rPr>
              <a:t>VI</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US" sz="2200" kern="0" dirty="0">
                <a:effectLst/>
                <a:latin typeface="Palatino Linotype" panose="02040502050505030304" pitchFamily="18" charset="0"/>
                <a:ea typeface="Times New Roman" panose="02020603050405020304" pitchFamily="18" charset="0"/>
                <a:cs typeface="Times New Roman" panose="02020603050405020304" pitchFamily="18" charset="0"/>
              </a:rPr>
              <a:t>PG</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9, 305</a:t>
            </a:r>
            <a:r>
              <a:rPr lang="en-US" sz="2200" kern="0" dirty="0">
                <a:effectLst/>
                <a:latin typeface="Palatino Linotype" panose="02040502050505030304" pitchFamily="18" charset="0"/>
                <a:ea typeface="Times New Roman" panose="02020603050405020304" pitchFamily="18" charset="0"/>
                <a:cs typeface="Times New Roman" panose="02020603050405020304" pitchFamily="18" charset="0"/>
              </a:rPr>
              <a:t>A</a:t>
            </a:r>
            <a:r>
              <a:rPr lang="en-US" sz="2200" kern="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p>
          <a:p>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Το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Κυριακὸ</a:t>
            </a:r>
            <a:r>
              <a:rPr lang="el-GR" sz="22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σημεῖο</a:t>
            </a:r>
            <a:r>
              <a:rPr lang="el-GR" sz="2200" kern="0" dirty="0">
                <a:effectLst/>
                <a:latin typeface="Palatino Linotype" panose="02040502050505030304" pitchFamily="18" charset="0"/>
                <a:ea typeface="Times New Roman" panose="02020603050405020304" pitchFamily="18" charset="0"/>
                <a:cs typeface="Times New Roman" panose="02020603050405020304" pitchFamily="18" charset="0"/>
              </a:rPr>
              <a:t>» συνδέεται άμεσα με τη λατρευτική πράξη της Εκκλησίας. Με το βάπτισμα ο βαπτιζόμενος από δούλος της αμαρτίας γίνεται δούλος του Κυρίου, απαλείφεται απ’ αυτόν η σφραγίδα της δουλείας του θανάτου και του χαρίζεται η σφραγίδα της υιοθεσίας, η σφραγίδα του «Κυρίου». </a:t>
            </a:r>
          </a:p>
          <a:p>
            <a:r>
              <a:rPr lang="el-GR" sz="2200" dirty="0">
                <a:effectLst/>
                <a:latin typeface="Palatino Linotype" panose="02040502050505030304" pitchFamily="18" charset="0"/>
                <a:ea typeface="Times New Roman" panose="02020603050405020304" pitchFamily="18" charset="0"/>
              </a:rPr>
              <a:t>Ο Λυτρωτής Ιησούς δια του Σταυρού και της Αναστάσεως ανακηρύσσεται «Κύριος» ως νικητής του θανάτου και θριαμβευτής της αμαρτίας. Ο Ιησούς είναι ο Κύριος, ο οποίος έγινε «δούλος»: «</a:t>
            </a:r>
            <a:r>
              <a:rPr lang="el-GR" sz="2200" i="1" dirty="0" err="1">
                <a:solidFill>
                  <a:srgbClr val="000000"/>
                </a:solidFill>
                <a:effectLst/>
                <a:latin typeface="Palatino Linotype" panose="02040502050505030304" pitchFamily="18" charset="0"/>
                <a:ea typeface="Times New Roman" panose="02020603050405020304" pitchFamily="18" charset="0"/>
              </a:rPr>
              <a:t>ὅς</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ἐν</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μορφῇ</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Θεοῦ</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ὑπάρχων</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οὐχ</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ἁρπαγμὸν</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ἡγήσατο</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τὸ</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εἶναι</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ἴσα</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Θεῷ</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ἀλλ</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ἑαυτὸν</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ἐκένωσε</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μορφὴν</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δούλου</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λαβών</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ἐταπείνωσεν</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ἑαυτὸν</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γενόμενος</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ὑπήκοος</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μέχρι</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θανάτου</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θανάτου</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δὲ</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σταυροῦ</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Διὸ</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καὶ</a:t>
            </a:r>
            <a:r>
              <a:rPr lang="el-GR" sz="2200" i="1" dirty="0">
                <a:solidFill>
                  <a:srgbClr val="000000"/>
                </a:solidFill>
                <a:effectLst/>
                <a:latin typeface="Palatino Linotype" panose="02040502050505030304" pitchFamily="18" charset="0"/>
                <a:ea typeface="Times New Roman" panose="02020603050405020304" pitchFamily="18" charset="0"/>
              </a:rPr>
              <a:t> ὁ </a:t>
            </a:r>
            <a:r>
              <a:rPr lang="el-GR" sz="2200" i="1" dirty="0" err="1">
                <a:solidFill>
                  <a:srgbClr val="000000"/>
                </a:solidFill>
                <a:effectLst/>
                <a:latin typeface="Palatino Linotype" panose="02040502050505030304" pitchFamily="18" charset="0"/>
                <a:ea typeface="Times New Roman" panose="02020603050405020304" pitchFamily="18" charset="0"/>
              </a:rPr>
              <a:t>Θεὸς</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αὐτὸν</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ὑπερύψωσε</a:t>
            </a:r>
            <a:r>
              <a:rPr lang="el-GR" sz="2200" i="1" dirty="0">
                <a:solidFill>
                  <a:srgbClr val="000000"/>
                </a:solidFill>
                <a:effectLst/>
                <a:latin typeface="Palatino Linotype" panose="02040502050505030304" pitchFamily="18" charset="0"/>
                <a:ea typeface="Times New Roman" panose="02020603050405020304" pitchFamily="18" charset="0"/>
              </a:rPr>
              <a:t> … </a:t>
            </a:r>
            <a:r>
              <a:rPr lang="el-GR" sz="2200" i="1" dirty="0" err="1">
                <a:solidFill>
                  <a:srgbClr val="000000"/>
                </a:solidFill>
                <a:effectLst/>
                <a:latin typeface="Palatino Linotype" panose="02040502050505030304" pitchFamily="18" charset="0"/>
                <a:ea typeface="Times New Roman" panose="02020603050405020304" pitchFamily="18" charset="0"/>
              </a:rPr>
              <a:t>ἵνα</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πᾶσα</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γλῶσσα</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ἐξομολογήσηται</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ὅτι</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Κύριος</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Ιησοῦς</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Χριστὸς</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εἰς</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δόξαν</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Θεοῦ</a:t>
            </a:r>
            <a:r>
              <a:rPr lang="el-GR" sz="2200" i="1"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πατρός</a:t>
            </a:r>
            <a:r>
              <a:rPr lang="el-GR" sz="2200" dirty="0">
                <a:solidFill>
                  <a:srgbClr val="000000"/>
                </a:solidFill>
                <a:effectLst/>
                <a:latin typeface="Palatino Linotype" panose="02040502050505030304" pitchFamily="18" charset="0"/>
                <a:ea typeface="Times New Roman" panose="02020603050405020304" pitchFamily="18" charset="0"/>
              </a:rPr>
              <a:t>» (</a:t>
            </a:r>
            <a:r>
              <a:rPr lang="el-GR" sz="2200" i="1" dirty="0" err="1">
                <a:solidFill>
                  <a:srgbClr val="000000"/>
                </a:solidFill>
                <a:effectLst/>
                <a:latin typeface="Palatino Linotype" panose="02040502050505030304" pitchFamily="18" charset="0"/>
                <a:ea typeface="Times New Roman" panose="02020603050405020304" pitchFamily="18" charset="0"/>
              </a:rPr>
              <a:t>Φιλ</a:t>
            </a:r>
            <a:r>
              <a:rPr lang="el-GR" sz="2200" dirty="0">
                <a:solidFill>
                  <a:srgbClr val="000000"/>
                </a:solidFill>
                <a:effectLst/>
                <a:latin typeface="Palatino Linotype" panose="02040502050505030304" pitchFamily="18" charset="0"/>
                <a:ea typeface="Times New Roman" panose="02020603050405020304" pitchFamily="18" charset="0"/>
              </a:rPr>
              <a:t>. 2, 8-11). </a:t>
            </a:r>
          </a:p>
          <a:p>
            <a:r>
              <a:rPr lang="el-GR" sz="2200" dirty="0">
                <a:solidFill>
                  <a:srgbClr val="000000"/>
                </a:solidFill>
                <a:effectLst/>
                <a:latin typeface="Palatino Linotype" panose="02040502050505030304" pitchFamily="18" charset="0"/>
                <a:ea typeface="Times New Roman" panose="02020603050405020304" pitchFamily="18" charset="0"/>
              </a:rPr>
              <a:t>Έτσι, η χριστιανική έννοια «δούλος» έχει πνευματικό περιεχόμενο, που φανερώνει την απεριόριστη και θεληματική υποταγή της ανθρώπινης θέλησης στο θέλημα του Θεού. Συνεπώς με το </a:t>
            </a:r>
            <a:r>
              <a:rPr lang="el-GR" sz="2200" dirty="0">
                <a:effectLst/>
                <a:latin typeface="Palatino Linotype" panose="02040502050505030304" pitchFamily="18" charset="0"/>
                <a:ea typeface="Times New Roman" panose="02020603050405020304" pitchFamily="18" charset="0"/>
              </a:rPr>
              <a:t>«</a:t>
            </a:r>
            <a:r>
              <a:rPr lang="el-GR" sz="2200" i="1" dirty="0" err="1">
                <a:effectLst/>
                <a:latin typeface="Palatino Linotype" panose="02040502050505030304" pitchFamily="18" charset="0"/>
                <a:ea typeface="Times New Roman" panose="02020603050405020304" pitchFamily="18" charset="0"/>
              </a:rPr>
              <a:t>Κυριακὸ</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σημεῖο</a:t>
            </a:r>
            <a:r>
              <a:rPr lang="el-GR" sz="2200" dirty="0">
                <a:effectLst/>
                <a:latin typeface="Palatino Linotype" panose="02040502050505030304" pitchFamily="18" charset="0"/>
                <a:ea typeface="Times New Roman" panose="02020603050405020304" pitchFamily="18" charset="0"/>
              </a:rPr>
              <a:t>» δεν δηλώνεται η στέρηση της ανθρώπινης ελευθερίας αλλά η εν Χριστώ ανάκτησή της. </a:t>
            </a:r>
            <a:endParaRPr lang="el-GR" sz="22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78771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B82C23-E844-CA19-69CB-744FC7E563B7}"/>
              </a:ext>
            </a:extLst>
          </p:cNvPr>
          <p:cNvSpPr>
            <a:spLocks noGrp="1"/>
          </p:cNvSpPr>
          <p:nvPr>
            <p:ph type="title"/>
          </p:nvPr>
        </p:nvSpPr>
        <p:spPr>
          <a:xfrm>
            <a:off x="0" y="18255"/>
            <a:ext cx="12192000" cy="579951"/>
          </a:xfrm>
        </p:spPr>
        <p:txBody>
          <a:bodyPr>
            <a:normAutofit/>
          </a:bodyPr>
          <a:lstStyle/>
          <a:p>
            <a:pPr algn="ctr"/>
            <a:r>
              <a:rPr lang="el-GR" sz="3200" dirty="0"/>
              <a:t>Το σημείο του σταυρού ως το </a:t>
            </a:r>
            <a:r>
              <a:rPr lang="el-GR" sz="3200" kern="0" dirty="0">
                <a:effectLst/>
                <a:ea typeface="Times New Roman" panose="02020603050405020304" pitchFamily="18" charset="0"/>
                <a:cs typeface="Times New Roman" panose="02020603050405020304" pitchFamily="18" charset="0"/>
              </a:rPr>
              <a:t>«</a:t>
            </a:r>
            <a:r>
              <a:rPr lang="el-GR" sz="3200" i="1" kern="0" dirty="0" err="1">
                <a:effectLst/>
                <a:ea typeface="Times New Roman" panose="02020603050405020304" pitchFamily="18" charset="0"/>
                <a:cs typeface="Times New Roman" panose="02020603050405020304" pitchFamily="18" charset="0"/>
              </a:rPr>
              <a:t>ἀήττητον</a:t>
            </a:r>
            <a:r>
              <a:rPr lang="el-GR" sz="3200" i="1" kern="0" dirty="0">
                <a:effectLst/>
                <a:ea typeface="Times New Roman" panose="02020603050405020304" pitchFamily="18" charset="0"/>
                <a:cs typeface="Times New Roman" panose="02020603050405020304" pitchFamily="18" charset="0"/>
              </a:rPr>
              <a:t> </a:t>
            </a:r>
            <a:r>
              <a:rPr lang="el-GR" sz="3200" i="1" kern="0" dirty="0" err="1">
                <a:effectLst/>
                <a:ea typeface="Times New Roman" panose="02020603050405020304" pitchFamily="18" charset="0"/>
                <a:cs typeface="Times New Roman" panose="02020603050405020304" pitchFamily="18" charset="0"/>
              </a:rPr>
              <a:t>τρόπαιον</a:t>
            </a:r>
            <a:r>
              <a:rPr lang="el-GR" sz="3200" i="1" kern="0" dirty="0">
                <a:effectLst/>
                <a:ea typeface="Times New Roman" panose="02020603050405020304" pitchFamily="18" charset="0"/>
                <a:cs typeface="Times New Roman" panose="02020603050405020304" pitchFamily="18" charset="0"/>
              </a:rPr>
              <a:t> </a:t>
            </a:r>
            <a:r>
              <a:rPr lang="el-GR" sz="3200" i="1" kern="0" dirty="0" err="1">
                <a:effectLst/>
                <a:ea typeface="Times New Roman" panose="02020603050405020304" pitchFamily="18" charset="0"/>
                <a:cs typeface="Times New Roman" panose="02020603050405020304" pitchFamily="18" charset="0"/>
              </a:rPr>
              <a:t>τῆς</a:t>
            </a:r>
            <a:r>
              <a:rPr lang="el-GR" sz="3200" i="1" kern="0" dirty="0">
                <a:effectLst/>
                <a:ea typeface="Times New Roman" panose="02020603050405020304" pitchFamily="18" charset="0"/>
                <a:cs typeface="Times New Roman" panose="02020603050405020304" pitchFamily="18" charset="0"/>
              </a:rPr>
              <a:t> </a:t>
            </a:r>
            <a:r>
              <a:rPr lang="el-GR" sz="3200" i="1" kern="0" dirty="0" err="1">
                <a:effectLst/>
                <a:ea typeface="Times New Roman" panose="02020603050405020304" pitchFamily="18" charset="0"/>
                <a:cs typeface="Times New Roman" panose="02020603050405020304" pitchFamily="18" charset="0"/>
              </a:rPr>
              <a:t>εὐσεβείας</a:t>
            </a:r>
            <a:r>
              <a:rPr lang="el-GR" sz="3200" kern="0" dirty="0">
                <a:effectLst/>
                <a:ea typeface="Times New Roman" panose="02020603050405020304" pitchFamily="18" charset="0"/>
                <a:cs typeface="Times New Roman" panose="02020603050405020304" pitchFamily="18" charset="0"/>
              </a:rPr>
              <a:t>»</a:t>
            </a:r>
            <a:endParaRPr lang="el-GR" sz="3200" dirty="0"/>
          </a:p>
        </p:txBody>
      </p:sp>
      <p:sp>
        <p:nvSpPr>
          <p:cNvPr id="3" name="Θέση περιεχομένου 2">
            <a:extLst>
              <a:ext uri="{FF2B5EF4-FFF2-40B4-BE49-F238E27FC236}">
                <a16:creationId xmlns:a16="http://schemas.microsoft.com/office/drawing/2014/main" id="{7479287A-DB04-3DDA-F173-6D184182E3D3}"/>
              </a:ext>
            </a:extLst>
          </p:cNvPr>
          <p:cNvSpPr>
            <a:spLocks noGrp="1"/>
          </p:cNvSpPr>
          <p:nvPr>
            <p:ph idx="1"/>
          </p:nvPr>
        </p:nvSpPr>
        <p:spPr>
          <a:xfrm>
            <a:off x="0" y="444381"/>
            <a:ext cx="12192000" cy="6494804"/>
          </a:xfrm>
        </p:spPr>
        <p:txBody>
          <a:bodyPr>
            <a:normAutofit lnSpcReduction="10000"/>
          </a:bodyPr>
          <a:lstStyle/>
          <a:p>
            <a:r>
              <a:rPr lang="el-GR" sz="2400" dirty="0">
                <a:effectLst/>
                <a:latin typeface="Palatino Linotype" panose="02040502050505030304" pitchFamily="18" charset="0"/>
                <a:ea typeface="Times New Roman" panose="02020603050405020304" pitchFamily="18" charset="0"/>
              </a:rPr>
              <a:t>Στις </a:t>
            </a:r>
            <a:r>
              <a:rPr lang="el-GR" sz="2400" i="1" dirty="0">
                <a:effectLst/>
                <a:latin typeface="Palatino Linotype" panose="02040502050505030304" pitchFamily="18" charset="0"/>
                <a:ea typeface="Times New Roman" panose="02020603050405020304" pitchFamily="18" charset="0"/>
              </a:rPr>
              <a:t>Κατηχήσεις</a:t>
            </a:r>
            <a:r>
              <a:rPr lang="el-GR" sz="2400" dirty="0">
                <a:effectLst/>
                <a:latin typeface="Palatino Linotype" panose="02040502050505030304" pitchFamily="18" charset="0"/>
                <a:ea typeface="Times New Roman" panose="02020603050405020304" pitchFamily="18" charset="0"/>
              </a:rPr>
              <a:t> του Κυρίλλου Ιεροσολύμων επιβεβαιώνεται ότι το σφράγισμα των χριστιανών γινόταν με το σημείο του σταυρού: «</a:t>
            </a:r>
            <a:r>
              <a:rPr lang="el-GR" sz="2400" i="1" dirty="0" err="1">
                <a:effectLst/>
                <a:latin typeface="Palatino Linotype" panose="02040502050505030304" pitchFamily="18" charset="0"/>
                <a:ea typeface="Times New Roman" panose="02020603050405020304" pitchFamily="18" charset="0"/>
              </a:rPr>
              <a:t>ἐπὶ</a:t>
            </a:r>
            <a:r>
              <a:rPr lang="el-GR" sz="2400" i="1" dirty="0">
                <a:effectLst/>
                <a:latin typeface="Palatino Linotype" panose="02040502050505030304" pitchFamily="18" charset="0"/>
                <a:ea typeface="Times New Roman" panose="02020603050405020304" pitchFamily="18" charset="0"/>
              </a:rPr>
              <a:t> μετώπου </a:t>
            </a:r>
            <a:r>
              <a:rPr lang="el-GR" sz="2400" i="1" dirty="0" err="1">
                <a:effectLst/>
                <a:latin typeface="Palatino Linotype" panose="02040502050505030304" pitchFamily="18" charset="0"/>
                <a:ea typeface="Times New Roman" panose="02020603050405020304" pitchFamily="18" charset="0"/>
              </a:rPr>
              <a:t>μετὰ</a:t>
            </a:r>
            <a:r>
              <a:rPr lang="el-GR" sz="2400" i="1" dirty="0">
                <a:effectLst/>
                <a:latin typeface="Palatino Linotype" panose="02040502050505030304" pitchFamily="18" charset="0"/>
                <a:ea typeface="Times New Roman" panose="02020603050405020304" pitchFamily="18" charset="0"/>
              </a:rPr>
              <a:t> παρρησίας </a:t>
            </a:r>
            <a:r>
              <a:rPr lang="el-GR" sz="2400" i="1" dirty="0" err="1">
                <a:effectLst/>
                <a:latin typeface="Palatino Linotype" panose="02040502050505030304" pitchFamily="18" charset="0"/>
                <a:ea typeface="Times New Roman" panose="02020603050405020304" pitchFamily="18" charset="0"/>
              </a:rPr>
              <a:t>δακτύλοις</a:t>
            </a:r>
            <a:r>
              <a:rPr lang="el-GR" sz="2400" i="1" dirty="0">
                <a:effectLst/>
                <a:latin typeface="Palatino Linotype" panose="02040502050505030304" pitchFamily="18" charset="0"/>
                <a:ea typeface="Times New Roman" panose="02020603050405020304" pitchFamily="18" charset="0"/>
              </a:rPr>
              <a:t> ἡ </a:t>
            </a:r>
            <a:r>
              <a:rPr lang="el-GR" sz="2400" i="1" dirty="0" err="1">
                <a:effectLst/>
                <a:latin typeface="Palatino Linotype" panose="02040502050505030304" pitchFamily="18" charset="0"/>
                <a:ea typeface="Times New Roman" panose="02020603050405020304" pitchFamily="18" charset="0"/>
              </a:rPr>
              <a:t>σφραγὶς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ἐπὶ</a:t>
            </a:r>
            <a:r>
              <a:rPr lang="el-GR" sz="2400" i="1" dirty="0">
                <a:effectLst/>
                <a:latin typeface="Palatino Linotype" panose="02040502050505030304" pitchFamily="18" charset="0"/>
                <a:ea typeface="Times New Roman" panose="02020603050405020304" pitchFamily="18" charset="0"/>
              </a:rPr>
              <a:t> πάντων ὁ </a:t>
            </a:r>
            <a:r>
              <a:rPr lang="el-GR" sz="2400" i="1" dirty="0" err="1">
                <a:effectLst/>
                <a:latin typeface="Palatino Linotype" panose="02040502050505030304" pitchFamily="18" charset="0"/>
                <a:ea typeface="Times New Roman" panose="02020603050405020304" pitchFamily="18" charset="0"/>
              </a:rPr>
              <a:t>σταυρὸς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γινέσθω</a:t>
            </a:r>
            <a:r>
              <a:rPr lang="el-GR" sz="2400" dirty="0">
                <a:effectLst/>
                <a:latin typeface="Palatino Linotype" panose="02040502050505030304" pitchFamily="18" charset="0"/>
                <a:ea typeface="Times New Roman" panose="02020603050405020304" pitchFamily="18" charset="0"/>
              </a:rPr>
              <a:t>» (</a:t>
            </a:r>
            <a:r>
              <a:rPr lang="el-GR" sz="2400" i="1" dirty="0">
                <a:effectLst/>
                <a:latin typeface="Palatino Linotype" panose="02040502050505030304" pitchFamily="18" charset="0"/>
                <a:ea typeface="Times New Roman" panose="02020603050405020304" pitchFamily="18" charset="0"/>
              </a:rPr>
              <a:t>Κατηχήσεις ΙΔ΄</a:t>
            </a:r>
            <a:r>
              <a:rPr lang="el-GR" sz="2400" dirty="0">
                <a:effectLst/>
                <a:latin typeface="Palatino Linotype" panose="02040502050505030304" pitchFamily="18" charset="0"/>
                <a:ea typeface="Times New Roman" panose="02020603050405020304" pitchFamily="18" charset="0"/>
              </a:rPr>
              <a:t>, </a:t>
            </a:r>
            <a:r>
              <a:rPr lang="en-US" sz="2400" dirty="0">
                <a:effectLst/>
                <a:latin typeface="Palatino Linotype" panose="02040502050505030304" pitchFamily="18" charset="0"/>
                <a:ea typeface="Times New Roman" panose="02020603050405020304" pitchFamily="18" charset="0"/>
              </a:rPr>
              <a:t>PG</a:t>
            </a:r>
            <a:r>
              <a:rPr lang="el-GR" sz="2400" dirty="0">
                <a:effectLst/>
                <a:latin typeface="Palatino Linotype" panose="02040502050505030304" pitchFamily="18" charset="0"/>
                <a:ea typeface="Times New Roman" panose="02020603050405020304" pitchFamily="18" charset="0"/>
              </a:rPr>
              <a:t> 33, 816</a:t>
            </a:r>
            <a:r>
              <a:rPr lang="en-US" sz="2400" dirty="0">
                <a:effectLst/>
                <a:latin typeface="Palatino Linotype" panose="02040502050505030304" pitchFamily="18" charset="0"/>
                <a:ea typeface="Times New Roman" panose="02020603050405020304" pitchFamily="18" charset="0"/>
              </a:rPr>
              <a:t>B</a:t>
            </a:r>
            <a:r>
              <a:rPr lang="el-GR" sz="2400" dirty="0">
                <a:effectLst/>
                <a:latin typeface="Palatino Linotype" panose="02040502050505030304" pitchFamily="18" charset="0"/>
                <a:ea typeface="Times New Roman" panose="02020603050405020304" pitchFamily="18" charset="0"/>
              </a:rPr>
              <a:t>). </a:t>
            </a:r>
          </a:p>
          <a:p>
            <a:r>
              <a:rPr lang="el-GR" sz="2400" dirty="0">
                <a:effectLst/>
                <a:latin typeface="Palatino Linotype" panose="02040502050505030304" pitchFamily="18" charset="0"/>
                <a:ea typeface="Times New Roman" panose="02020603050405020304" pitchFamily="18" charset="0"/>
              </a:rPr>
              <a:t>Ο Κύριλλος Ιεροσολύμων και σε κάποιο άλλο σημείο της διδασκαλίας του παρουσιάζει τον Χριστό να λέει: «</a:t>
            </a:r>
            <a:r>
              <a:rPr lang="el-GR" sz="2400" i="1" dirty="0" err="1">
                <a:effectLst/>
                <a:latin typeface="Palatino Linotype" panose="02040502050505030304" pitchFamily="18" charset="0"/>
                <a:ea typeface="Times New Roman" panose="02020603050405020304" pitchFamily="18" charset="0"/>
              </a:rPr>
              <a:t>Ἐκ</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ἐμοῦ</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γὰρ</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ἀγῶνος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τῷ</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σταυρῷ</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σφραγῖδα</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βασιλικὴν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ἕκαστον</a:t>
            </a:r>
            <a:r>
              <a:rPr lang="el-GR" sz="2400" i="1" dirty="0">
                <a:effectLst/>
                <a:latin typeface="Palatino Linotype" panose="02040502050505030304" pitchFamily="18" charset="0"/>
                <a:ea typeface="Times New Roman" panose="02020603050405020304" pitchFamily="18" charset="0"/>
              </a:rPr>
              <a:t> δίδωμι </a:t>
            </a:r>
            <a:r>
              <a:rPr lang="el-GR" sz="2400" i="1" dirty="0" err="1">
                <a:effectLst/>
                <a:latin typeface="Palatino Linotype" panose="02040502050505030304" pitchFamily="18" charset="0"/>
                <a:ea typeface="Times New Roman" panose="02020603050405020304" pitchFamily="18" charset="0"/>
              </a:rPr>
              <a:t>τῶν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ἐμῶν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στρατιωτῶν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ἔχειν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ἐπὶ</a:t>
            </a:r>
            <a:r>
              <a:rPr lang="el-GR" sz="2400" i="1" dirty="0">
                <a:effectLst/>
                <a:latin typeface="Palatino Linotype" panose="02040502050505030304" pitchFamily="18" charset="0"/>
                <a:ea typeface="Times New Roman" panose="02020603050405020304" pitchFamily="18" charset="0"/>
              </a:rPr>
              <a:t> μετώπου</a:t>
            </a:r>
            <a:r>
              <a:rPr lang="el-GR" sz="2400" dirty="0">
                <a:effectLst/>
                <a:latin typeface="Palatino Linotype" panose="02040502050505030304" pitchFamily="18" charset="0"/>
                <a:ea typeface="Times New Roman" panose="02020603050405020304" pitchFamily="18" charset="0"/>
              </a:rPr>
              <a:t>» (</a:t>
            </a:r>
            <a:r>
              <a:rPr lang="el-GR" sz="2400" i="1" dirty="0">
                <a:effectLst/>
                <a:latin typeface="Palatino Linotype" panose="02040502050505030304" pitchFamily="18" charset="0"/>
                <a:ea typeface="Times New Roman" panose="02020603050405020304" pitchFamily="18" charset="0"/>
              </a:rPr>
              <a:t>Κατηχήσεις ΙΓ΄</a:t>
            </a:r>
            <a:r>
              <a:rPr lang="el-GR" sz="2400" dirty="0">
                <a:effectLst/>
                <a:latin typeface="Palatino Linotype" panose="02040502050505030304" pitchFamily="18" charset="0"/>
                <a:ea typeface="Times New Roman" panose="02020603050405020304" pitchFamily="18" charset="0"/>
              </a:rPr>
              <a:t>, </a:t>
            </a:r>
            <a:r>
              <a:rPr lang="en-US" sz="2400" dirty="0">
                <a:effectLst/>
                <a:latin typeface="Palatino Linotype" panose="02040502050505030304" pitchFamily="18" charset="0"/>
                <a:ea typeface="Times New Roman" panose="02020603050405020304" pitchFamily="18" charset="0"/>
              </a:rPr>
              <a:t>PG</a:t>
            </a:r>
            <a:r>
              <a:rPr lang="el-GR" sz="2400" dirty="0">
                <a:effectLst/>
                <a:latin typeface="Palatino Linotype" panose="02040502050505030304" pitchFamily="18" charset="0"/>
                <a:ea typeface="Times New Roman" panose="02020603050405020304" pitchFamily="18" charset="0"/>
              </a:rPr>
              <a:t> 33, 736Α). </a:t>
            </a:r>
          </a:p>
          <a:p>
            <a:r>
              <a:rPr lang="el-GR" sz="2400" dirty="0">
                <a:effectLst/>
                <a:latin typeface="Palatino Linotype" panose="02040502050505030304" pitchFamily="18" charset="0"/>
                <a:ea typeface="Times New Roman" panose="02020603050405020304" pitchFamily="18" charset="0"/>
              </a:rPr>
              <a:t>Ο Γρηγόριος </a:t>
            </a:r>
            <a:r>
              <a:rPr lang="el-GR" sz="2400" dirty="0" err="1">
                <a:effectLst/>
                <a:latin typeface="Palatino Linotype" panose="02040502050505030304" pitchFamily="18" charset="0"/>
                <a:ea typeface="Times New Roman" panose="02020603050405020304" pitchFamily="18" charset="0"/>
              </a:rPr>
              <a:t>Νύσσης</a:t>
            </a:r>
            <a:r>
              <a:rPr lang="el-GR" sz="2400" dirty="0">
                <a:effectLst/>
                <a:latin typeface="Palatino Linotype" panose="02040502050505030304" pitchFamily="18" charset="0"/>
                <a:ea typeface="Times New Roman" panose="02020603050405020304" pitchFamily="18" charset="0"/>
              </a:rPr>
              <a:t> είναι ο πρώτος που αποκαλεί τον σταυρό όπλο: </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πάλιν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αὐτῷ</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τὸ</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ἴσον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ὄπλον</a:t>
            </a:r>
            <a:r>
              <a:rPr lang="el-GR" sz="2400" i="1" dirty="0">
                <a:effectLst/>
                <a:latin typeface="Palatino Linotype" panose="02040502050505030304" pitchFamily="18" charset="0"/>
                <a:ea typeface="Times New Roman" panose="02020603050405020304" pitchFamily="18" charset="0"/>
              </a:rPr>
              <a:t> ἡ </a:t>
            </a:r>
            <a:r>
              <a:rPr lang="el-GR" sz="2400" i="1" dirty="0" err="1">
                <a:effectLst/>
                <a:latin typeface="Palatino Linotype" panose="02040502050505030304" pitchFamily="18" charset="0"/>
                <a:ea typeface="Times New Roman" panose="02020603050405020304" pitchFamily="18" charset="0"/>
              </a:rPr>
              <a:t>σφραγὶς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τὸ</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Χριστοῦ</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ὄνομα</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rPr>
              <a:t> ἡ </a:t>
            </a:r>
            <a:r>
              <a:rPr lang="el-GR" sz="2400" i="1" dirty="0" err="1">
                <a:effectLst/>
                <a:latin typeface="Palatino Linotype" panose="02040502050505030304" pitchFamily="18" charset="0"/>
                <a:ea typeface="Times New Roman" panose="02020603050405020304" pitchFamily="18" charset="0"/>
              </a:rPr>
              <a:t>διὰ</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τῶν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εὐχῶν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rPr>
              <a:t> διδασκάλου βοήθεια, </a:t>
            </a:r>
            <a:r>
              <a:rPr lang="el-GR" sz="2400" i="1" dirty="0" err="1">
                <a:effectLst/>
                <a:latin typeface="Palatino Linotype" panose="02040502050505030304" pitchFamily="18" charset="0"/>
                <a:ea typeface="Times New Roman" panose="02020603050405020304" pitchFamily="18" charset="0"/>
              </a:rPr>
              <a:t>τὰ</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φοβερὰ</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τῶν</a:t>
            </a:r>
            <a:r>
              <a:rPr lang="el-GR" sz="2400" i="1" dirty="0">
                <a:effectLst/>
                <a:latin typeface="Palatino Linotype" panose="02040502050505030304" pitchFamily="18" charset="0"/>
                <a:ea typeface="Times New Roman" panose="02020603050405020304" pitchFamily="18" charset="0"/>
              </a:rPr>
              <a:t> φαινομένων </a:t>
            </a:r>
            <a:r>
              <a:rPr lang="el-GR" sz="2400" i="1" dirty="0" err="1">
                <a:effectLst/>
                <a:latin typeface="Palatino Linotype" panose="02040502050505030304" pitchFamily="18" charset="0"/>
                <a:ea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rPr>
              <a:t> γινομένων διέχεε</a:t>
            </a:r>
            <a:r>
              <a:rPr lang="el-GR" sz="2400"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Εἰς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τὸν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βίον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ἁγίου</a:t>
            </a:r>
            <a:r>
              <a:rPr lang="el-GR" sz="2400" i="1" dirty="0">
                <a:effectLst/>
                <a:latin typeface="Palatino Linotype" panose="02040502050505030304" pitchFamily="18" charset="0"/>
                <a:ea typeface="Times New Roman" panose="02020603050405020304" pitchFamily="18" charset="0"/>
              </a:rPr>
              <a:t> Γρηγορίου Νεοκαισαρείας </a:t>
            </a:r>
            <a:r>
              <a:rPr lang="el-GR" sz="2400" i="1" dirty="0" err="1">
                <a:effectLst/>
                <a:latin typeface="Palatino Linotype" panose="02040502050505030304" pitchFamily="18" charset="0"/>
                <a:ea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θαυματουργοῦ</a:t>
            </a:r>
            <a:r>
              <a:rPr lang="el-GR" sz="2400" dirty="0">
                <a:effectLst/>
                <a:latin typeface="Palatino Linotype" panose="02040502050505030304" pitchFamily="18" charset="0"/>
                <a:ea typeface="Times New Roman" panose="02020603050405020304" pitchFamily="18" charset="0"/>
              </a:rPr>
              <a:t>, </a:t>
            </a:r>
            <a:r>
              <a:rPr lang="en-US" sz="2400" dirty="0">
                <a:effectLst/>
                <a:latin typeface="Palatino Linotype" panose="02040502050505030304" pitchFamily="18" charset="0"/>
                <a:ea typeface="Times New Roman" panose="02020603050405020304" pitchFamily="18" charset="0"/>
              </a:rPr>
              <a:t>PG</a:t>
            </a:r>
            <a:r>
              <a:rPr lang="el-GR" sz="2400" dirty="0">
                <a:effectLst/>
                <a:latin typeface="Palatino Linotype" panose="02040502050505030304" pitchFamily="18" charset="0"/>
                <a:ea typeface="Times New Roman" panose="02020603050405020304" pitchFamily="18" charset="0"/>
              </a:rPr>
              <a:t> 46, 952</a:t>
            </a:r>
            <a:r>
              <a:rPr lang="en-US" sz="2400" dirty="0">
                <a:effectLst/>
                <a:latin typeface="Palatino Linotype" panose="02040502050505030304" pitchFamily="18" charset="0"/>
                <a:ea typeface="Times New Roman" panose="02020603050405020304" pitchFamily="18" charset="0"/>
              </a:rPr>
              <a:t>C</a:t>
            </a:r>
            <a:r>
              <a:rPr lang="en-US" sz="24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rPr>
              <a:t>). Συνεπώς, ο σταυρός αναγνωρίζεται και ως το αποτελεσματικότερο όπλο κατά των δαιμόνων.</a:t>
            </a:r>
            <a:r>
              <a:rPr lang="el-GR" sz="2400" dirty="0">
                <a:solidFill>
                  <a:srgbClr val="000000"/>
                </a:solidFill>
                <a:effectLst/>
                <a:latin typeface="Palatino Linotype" panose="02040502050505030304" pitchFamily="18" charset="0"/>
                <a:ea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rPr>
              <a:t>Γι’ αυτό και κατά τους ιερούς υμνωδούς ο σταυρός είναι «</a:t>
            </a:r>
            <a:r>
              <a:rPr lang="el-GR" sz="2400" i="1" dirty="0" err="1">
                <a:effectLst/>
                <a:latin typeface="Palatino Linotype" panose="02040502050505030304" pitchFamily="18" charset="0"/>
                <a:ea typeface="Times New Roman" panose="02020603050405020304" pitchFamily="18" charset="0"/>
              </a:rPr>
              <a:t>ἀήττητον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τρόπαιον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εὐσεβείας</a:t>
            </a:r>
            <a:r>
              <a:rPr lang="el-GR" sz="2400" dirty="0">
                <a:effectLst/>
                <a:latin typeface="Palatino Linotype" panose="02040502050505030304" pitchFamily="18" charset="0"/>
                <a:ea typeface="Times New Roman" panose="02020603050405020304" pitchFamily="18" charset="0"/>
              </a:rPr>
              <a:t>», «</a:t>
            </a:r>
            <a:r>
              <a:rPr lang="el-GR" sz="2400" i="1" dirty="0">
                <a:effectLst/>
                <a:latin typeface="Palatino Linotype" panose="02040502050505030304" pitchFamily="18" charset="0"/>
                <a:ea typeface="Times New Roman" panose="02020603050405020304" pitchFamily="18" charset="0"/>
              </a:rPr>
              <a:t>ὁ </a:t>
            </a:r>
            <a:r>
              <a:rPr lang="el-GR" sz="2400" i="1" dirty="0" err="1">
                <a:effectLst/>
                <a:latin typeface="Palatino Linotype" panose="02040502050505030304" pitchFamily="18" charset="0"/>
                <a:ea typeface="Times New Roman" panose="02020603050405020304" pitchFamily="18" charset="0"/>
              </a:rPr>
              <a:t>ἀπροσμάχητος</a:t>
            </a:r>
            <a:r>
              <a:rPr lang="el-GR" sz="2400" i="1" dirty="0">
                <a:effectLst/>
                <a:latin typeface="Palatino Linotype" panose="02040502050505030304" pitchFamily="18" charset="0"/>
                <a:ea typeface="Times New Roman" panose="02020603050405020304" pitchFamily="18" charset="0"/>
              </a:rPr>
              <a:t> θυρεός</a:t>
            </a:r>
            <a:r>
              <a:rPr lang="el-GR" sz="2400" dirty="0">
                <a:effectLst/>
                <a:latin typeface="Palatino Linotype" panose="02040502050505030304" pitchFamily="18" charset="0"/>
                <a:ea typeface="Times New Roman" panose="02020603050405020304" pitchFamily="18" charset="0"/>
              </a:rPr>
              <a:t>», το «</a:t>
            </a:r>
            <a:r>
              <a:rPr lang="el-GR" sz="2400" i="1" dirty="0">
                <a:effectLst/>
                <a:latin typeface="Palatino Linotype" panose="02040502050505030304" pitchFamily="18" charset="0"/>
                <a:ea typeface="Times New Roman" panose="02020603050405020304" pitchFamily="18" charset="0"/>
              </a:rPr>
              <a:t>φυλακτήριον </a:t>
            </a:r>
            <a:r>
              <a:rPr lang="el-GR" sz="2400" i="1" dirty="0" err="1">
                <a:effectLst/>
                <a:latin typeface="Palatino Linotype" panose="02040502050505030304" pitchFamily="18" charset="0"/>
                <a:ea typeface="Times New Roman" panose="02020603050405020304" pitchFamily="18" charset="0"/>
              </a:rPr>
              <a:t>τῶν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πιστῶν</a:t>
            </a:r>
            <a:r>
              <a:rPr lang="el-GR" sz="2400" dirty="0">
                <a:effectLst/>
                <a:latin typeface="Palatino Linotype" panose="02040502050505030304" pitchFamily="18" charset="0"/>
                <a:ea typeface="Times New Roman" panose="02020603050405020304" pitchFamily="18" charset="0"/>
              </a:rPr>
              <a:t>», η «</a:t>
            </a:r>
            <a:r>
              <a:rPr lang="el-GR" sz="2400" i="1" dirty="0">
                <a:effectLst/>
                <a:latin typeface="Palatino Linotype" panose="02040502050505030304" pitchFamily="18" charset="0"/>
                <a:ea typeface="Times New Roman" panose="02020603050405020304" pitchFamily="18" charset="0"/>
              </a:rPr>
              <a:t>θύρα </a:t>
            </a:r>
            <a:r>
              <a:rPr lang="el-GR" sz="2400" i="1" dirty="0" err="1">
                <a:effectLst/>
                <a:latin typeface="Palatino Linotype" panose="02040502050505030304" pitchFamily="18" charset="0"/>
                <a:ea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rPr>
              <a:t> παραδείσου</a:t>
            </a:r>
            <a:r>
              <a:rPr lang="el-GR" sz="2400" dirty="0">
                <a:effectLst/>
                <a:latin typeface="Palatino Linotype" panose="02040502050505030304" pitchFamily="18" charset="0"/>
                <a:ea typeface="Times New Roman" panose="02020603050405020304" pitchFamily="18" charset="0"/>
              </a:rPr>
              <a:t>», το «</a:t>
            </a:r>
            <a:r>
              <a:rPr lang="el-GR" sz="2400" i="1" dirty="0">
                <a:effectLst/>
                <a:latin typeface="Palatino Linotype" panose="02040502050505030304" pitchFamily="18" charset="0"/>
                <a:ea typeface="Times New Roman" panose="02020603050405020304" pitchFamily="18" charset="0"/>
              </a:rPr>
              <a:t>περιτείχισμα </a:t>
            </a:r>
            <a:r>
              <a:rPr lang="el-GR" sz="2400" i="1" dirty="0" err="1">
                <a:effectLst/>
                <a:latin typeface="Palatino Linotype" panose="02040502050505030304" pitchFamily="18" charset="0"/>
                <a:ea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Ἐκκλησίας</a:t>
            </a:r>
            <a:r>
              <a:rPr lang="el-GR" sz="2400" dirty="0">
                <a:effectLst/>
                <a:latin typeface="Palatino Linotype" panose="02040502050505030304" pitchFamily="18" charset="0"/>
                <a:ea typeface="Times New Roman" panose="02020603050405020304" pitchFamily="18" charset="0"/>
              </a:rPr>
              <a:t>», ο «</a:t>
            </a:r>
            <a:r>
              <a:rPr lang="el-GR" sz="2400" i="1" dirty="0" err="1">
                <a:effectLst/>
                <a:latin typeface="Palatino Linotype" panose="02040502050505030304" pitchFamily="18" charset="0"/>
                <a:ea typeface="Times New Roman" panose="02020603050405020304" pitchFamily="18" charset="0"/>
              </a:rPr>
              <a:t>στηριγμός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τῶν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πιστῶν</a:t>
            </a:r>
            <a:r>
              <a:rPr lang="el-GR" sz="2400" dirty="0">
                <a:effectLst/>
                <a:latin typeface="Palatino Linotype" panose="02040502050505030304" pitchFamily="18" charset="0"/>
                <a:ea typeface="Times New Roman" panose="02020603050405020304" pitchFamily="18" charset="0"/>
              </a:rPr>
              <a:t>», το «</a:t>
            </a:r>
            <a:r>
              <a:rPr lang="el-GR" sz="2400" i="1" dirty="0" err="1">
                <a:effectLst/>
                <a:latin typeface="Palatino Linotype" panose="02040502050505030304" pitchFamily="18" charset="0"/>
                <a:ea typeface="Times New Roman" panose="02020603050405020304" pitchFamily="18" charset="0"/>
              </a:rPr>
              <a:t>ὅπλον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κατὰ</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rPr>
              <a:t> διαβόλου</a:t>
            </a:r>
            <a:r>
              <a:rPr lang="el-GR" sz="2400"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τῶν</a:t>
            </a:r>
            <a:r>
              <a:rPr lang="el-GR" sz="2400" i="1" dirty="0">
                <a:effectLst/>
                <a:latin typeface="Palatino Linotype" panose="02040502050505030304" pitchFamily="18" charset="0"/>
                <a:ea typeface="Times New Roman" panose="02020603050405020304" pitchFamily="18" charset="0"/>
              </a:rPr>
              <a:t> δαιμόνων </a:t>
            </a:r>
            <a:r>
              <a:rPr lang="el-GR" sz="2400" i="1" dirty="0" err="1">
                <a:effectLst/>
                <a:latin typeface="Palatino Linotype" panose="02040502050505030304" pitchFamily="18" charset="0"/>
                <a:ea typeface="Times New Roman" panose="02020603050405020304" pitchFamily="18" charset="0"/>
              </a:rPr>
              <a:t>τὸ</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τραῦμα</a:t>
            </a:r>
            <a:r>
              <a:rPr lang="el-GR" sz="2400" dirty="0">
                <a:effectLst/>
                <a:latin typeface="Palatino Linotype" panose="02040502050505030304" pitchFamily="18" charset="0"/>
                <a:ea typeface="Times New Roman" panose="02020603050405020304" pitchFamily="18" charset="0"/>
              </a:rPr>
              <a:t>», της «</a:t>
            </a:r>
            <a:r>
              <a:rPr lang="el-GR" sz="2400" i="1" dirty="0" err="1">
                <a:effectLst/>
                <a:latin typeface="Palatino Linotype" panose="02040502050505030304" pitchFamily="18" charset="0"/>
                <a:ea typeface="Times New Roman" panose="02020603050405020304" pitchFamily="18" charset="0"/>
              </a:rPr>
              <a:t>Ἐκκλησίας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τὸ</a:t>
            </a:r>
            <a:r>
              <a:rPr lang="el-GR" sz="2400" i="1" dirty="0">
                <a:effectLst/>
                <a:latin typeface="Palatino Linotype" panose="02040502050505030304" pitchFamily="18" charset="0"/>
                <a:ea typeface="Times New Roman" panose="02020603050405020304" pitchFamily="18" charset="0"/>
              </a:rPr>
              <a:t> μυστήριον</a:t>
            </a:r>
            <a:r>
              <a:rPr lang="el-GR" sz="2400"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τὸ</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οὐρανοῦ</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ἰσοστάσιον</a:t>
            </a:r>
            <a:r>
              <a:rPr lang="el-GR" sz="2400" dirty="0">
                <a:effectLst/>
                <a:latin typeface="Palatino Linotype" panose="02040502050505030304" pitchFamily="18" charset="0"/>
                <a:ea typeface="Times New Roman" panose="02020603050405020304" pitchFamily="18" charset="0"/>
              </a:rPr>
              <a:t>», η «</a:t>
            </a:r>
            <a:r>
              <a:rPr lang="el-GR" sz="2400" i="1" dirty="0" err="1">
                <a:effectLst/>
                <a:latin typeface="Palatino Linotype" panose="02040502050505030304" pitchFamily="18" charset="0"/>
                <a:ea typeface="Times New Roman" panose="02020603050405020304" pitchFamily="18" charset="0"/>
              </a:rPr>
              <a:t>ὡραιότης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Ἐκκλησίας</a:t>
            </a:r>
            <a:r>
              <a:rPr lang="el-GR" sz="2400" dirty="0">
                <a:effectLst/>
                <a:latin typeface="Palatino Linotype" panose="02040502050505030304" pitchFamily="18" charset="0"/>
                <a:ea typeface="Times New Roman" panose="02020603050405020304" pitchFamily="18" charset="0"/>
              </a:rPr>
              <a:t>», ο «</a:t>
            </a:r>
            <a:r>
              <a:rPr lang="el-GR" sz="2400" i="1" dirty="0">
                <a:effectLst/>
                <a:latin typeface="Palatino Linotype" panose="02040502050505030304" pitchFamily="18" charset="0"/>
                <a:ea typeface="Times New Roman" panose="02020603050405020304" pitchFamily="18" charset="0"/>
              </a:rPr>
              <a:t>φύλαξ πάσης </a:t>
            </a:r>
            <a:r>
              <a:rPr lang="el-GR" sz="2400" i="1" dirty="0" err="1">
                <a:effectLst/>
                <a:latin typeface="Palatino Linotype" panose="02040502050505030304" pitchFamily="18" charset="0"/>
                <a:ea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οἰκουμένης</a:t>
            </a:r>
            <a:r>
              <a:rPr lang="el-GR" sz="2400" dirty="0">
                <a:effectLst/>
                <a:latin typeface="Palatino Linotype" panose="02040502050505030304" pitchFamily="18" charset="0"/>
                <a:ea typeface="Times New Roman" panose="02020603050405020304" pitchFamily="18" charset="0"/>
              </a:rPr>
              <a:t>».</a:t>
            </a:r>
            <a:endParaRPr lang="el-GR" sz="2400" dirty="0">
              <a:effectLst/>
              <a:latin typeface="Times New Roman" panose="02020603050405020304" pitchFamily="18" charset="0"/>
              <a:ea typeface="Times New Roman" panose="02020603050405020304" pitchFamily="18" charset="0"/>
            </a:endParaRPr>
          </a:p>
          <a:p>
            <a:pPr marL="0" indent="0">
              <a:buNone/>
            </a:pPr>
            <a:endParaRPr lang="el-GR" sz="24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1198037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046D8A-9B9E-870A-F11F-42F00855EC9D}"/>
              </a:ext>
            </a:extLst>
          </p:cNvPr>
          <p:cNvSpPr>
            <a:spLocks noGrp="1"/>
          </p:cNvSpPr>
          <p:nvPr>
            <p:ph type="title"/>
          </p:nvPr>
        </p:nvSpPr>
        <p:spPr>
          <a:xfrm>
            <a:off x="0" y="0"/>
            <a:ext cx="12192000" cy="681037"/>
          </a:xfrm>
        </p:spPr>
        <p:txBody>
          <a:bodyPr>
            <a:normAutofit/>
          </a:bodyPr>
          <a:lstStyle/>
          <a:p>
            <a:pPr algn="ctr"/>
            <a:r>
              <a:rPr lang="el-GR" sz="3600" kern="0" dirty="0">
                <a:effectLst/>
                <a:ea typeface="Times New Roman" panose="02020603050405020304" pitchFamily="18" charset="0"/>
                <a:cs typeface="Times New Roman" panose="02020603050405020304" pitchFamily="18" charset="0"/>
              </a:rPr>
              <a:t>Περιστατικά αποκρούσεως του διαβόλου δια του σταυρού</a:t>
            </a:r>
            <a:endParaRPr lang="el-GR" sz="3600" dirty="0"/>
          </a:p>
        </p:txBody>
      </p:sp>
      <p:sp>
        <p:nvSpPr>
          <p:cNvPr id="3" name="Θέση περιεχομένου 2">
            <a:extLst>
              <a:ext uri="{FF2B5EF4-FFF2-40B4-BE49-F238E27FC236}">
                <a16:creationId xmlns:a16="http://schemas.microsoft.com/office/drawing/2014/main" id="{3B228B13-7EB0-2FEA-B903-CEE3D36689F1}"/>
              </a:ext>
            </a:extLst>
          </p:cNvPr>
          <p:cNvSpPr>
            <a:spLocks noGrp="1"/>
          </p:cNvSpPr>
          <p:nvPr>
            <p:ph idx="1"/>
          </p:nvPr>
        </p:nvSpPr>
        <p:spPr>
          <a:xfrm>
            <a:off x="0" y="681036"/>
            <a:ext cx="12192000" cy="6176963"/>
          </a:xfrm>
        </p:spPr>
        <p:txBody>
          <a:bodyPr>
            <a:normAutofit lnSpcReduction="10000"/>
          </a:bodyPr>
          <a:lstStyle/>
          <a:p>
            <a:r>
              <a:rPr lang="el-GR" sz="2200" dirty="0">
                <a:effectLst/>
                <a:latin typeface="Palatino Linotype" panose="02040502050505030304" pitchFamily="18" charset="0"/>
                <a:ea typeface="Times New Roman" panose="02020603050405020304" pitchFamily="18" charset="0"/>
              </a:rPr>
              <a:t>Οι Πατέρες της Εκκλησίας στα συγγράμματά τους μας διέσωσαν πάρα πολλά περιστατικά αποκρούσεως του διαβόλου δια του σταυρού. Ο Μ. Αθανάσιος στο έργο του </a:t>
            </a:r>
            <a:r>
              <a:rPr lang="el-GR" sz="2200" i="1" dirty="0">
                <a:effectLst/>
                <a:latin typeface="Palatino Linotype" panose="02040502050505030304" pitchFamily="18" charset="0"/>
                <a:ea typeface="Times New Roman" panose="02020603050405020304" pitchFamily="18" charset="0"/>
              </a:rPr>
              <a:t>Βίος και πολιτεία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ὁσίου</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πατρὸς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ἡμῶν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Ἀντωνίου</a:t>
            </a:r>
            <a:r>
              <a:rPr lang="el-GR" sz="2200" dirty="0">
                <a:effectLst/>
                <a:latin typeface="Palatino Linotype" panose="02040502050505030304" pitchFamily="18" charset="0"/>
                <a:ea typeface="Times New Roman" panose="02020603050405020304" pitchFamily="18" charset="0"/>
              </a:rPr>
              <a:t>, τονίζει «</a:t>
            </a:r>
            <a:r>
              <a:rPr lang="el-GR" sz="2200" i="1" dirty="0" err="1">
                <a:effectLst/>
                <a:latin typeface="Palatino Linotype" panose="02040502050505030304" pitchFamily="18" charset="0"/>
                <a:ea typeface="Times New Roman" panose="02020603050405020304" pitchFamily="18" charset="0"/>
              </a:rPr>
              <a:t>ἡμεῖς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δὲ</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ὀνομάζοντες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ἐσταυρωμένον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Χριστὸν</a:t>
            </a:r>
            <a:r>
              <a:rPr lang="el-GR" sz="2200" i="1" dirty="0">
                <a:effectLst/>
                <a:latin typeface="Palatino Linotype" panose="02040502050505030304" pitchFamily="18" charset="0"/>
                <a:ea typeface="Times New Roman" panose="02020603050405020304" pitchFamily="18" charset="0"/>
              </a:rPr>
              <a:t>, πάντας </a:t>
            </a:r>
            <a:r>
              <a:rPr lang="el-GR" sz="2200" i="1" dirty="0" err="1">
                <a:effectLst/>
                <a:latin typeface="Palatino Linotype" panose="02040502050505030304" pitchFamily="18" charset="0"/>
                <a:ea typeface="Times New Roman" panose="02020603050405020304" pitchFamily="18" charset="0"/>
              </a:rPr>
              <a:t>διώκομεν</a:t>
            </a:r>
            <a:r>
              <a:rPr lang="el-GR" sz="2200" i="1" dirty="0">
                <a:effectLst/>
                <a:latin typeface="Palatino Linotype" panose="02040502050505030304" pitchFamily="18" charset="0"/>
                <a:ea typeface="Times New Roman" panose="02020603050405020304" pitchFamily="18" charset="0"/>
              </a:rPr>
              <a:t> δαίμονας, </a:t>
            </a:r>
            <a:r>
              <a:rPr lang="el-GR" sz="2200" i="1" dirty="0" err="1">
                <a:effectLst/>
                <a:latin typeface="Palatino Linotype" panose="02040502050505030304" pitchFamily="18" charset="0"/>
                <a:ea typeface="Times New Roman" panose="02020603050405020304" pitchFamily="18" charset="0"/>
              </a:rPr>
              <a:t>οὕς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ὑμεῖς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φοβεῖσθαι</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ὡς</a:t>
            </a:r>
            <a:r>
              <a:rPr lang="el-GR" sz="2200" i="1" dirty="0">
                <a:effectLst/>
                <a:latin typeface="Palatino Linotype" panose="02040502050505030304" pitchFamily="18" charset="0"/>
                <a:ea typeface="Times New Roman" panose="02020603050405020304" pitchFamily="18" charset="0"/>
              </a:rPr>
              <a:t> θεούς.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ἔνθα</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σημεῖον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σταυροῦ</a:t>
            </a:r>
            <a:r>
              <a:rPr lang="el-GR" sz="2200" i="1" dirty="0">
                <a:effectLst/>
                <a:latin typeface="Palatino Linotype" panose="02040502050505030304" pitchFamily="18" charset="0"/>
                <a:ea typeface="Times New Roman" panose="02020603050405020304" pitchFamily="18" charset="0"/>
              </a:rPr>
              <a:t> γίνεται, </a:t>
            </a:r>
            <a:r>
              <a:rPr lang="el-GR" sz="2200" i="1" dirty="0" err="1">
                <a:effectLst/>
                <a:latin typeface="Palatino Linotype" panose="02040502050505030304" pitchFamily="18" charset="0"/>
                <a:ea typeface="Times New Roman" panose="02020603050405020304" pitchFamily="18" charset="0"/>
              </a:rPr>
              <a:t>ἀσθενεῖ</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μὲν</a:t>
            </a:r>
            <a:r>
              <a:rPr lang="el-GR" sz="2200" i="1" dirty="0">
                <a:effectLst/>
                <a:latin typeface="Palatino Linotype" panose="02040502050505030304" pitchFamily="18" charset="0"/>
                <a:ea typeface="Times New Roman" panose="02020603050405020304" pitchFamily="18" charset="0"/>
              </a:rPr>
              <a:t> μαγεία, </a:t>
            </a:r>
            <a:r>
              <a:rPr lang="el-GR" sz="2200" i="1" dirty="0" err="1">
                <a:effectLst/>
                <a:latin typeface="Palatino Linotype" panose="02040502050505030304" pitchFamily="18" charset="0"/>
                <a:ea typeface="Times New Roman" panose="02020603050405020304" pitchFamily="18" charset="0"/>
              </a:rPr>
              <a:t>οὐκ</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ἐνεργεῖ</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δὲ</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φαρμακεῖα</a:t>
            </a:r>
            <a:r>
              <a:rPr lang="el-GR" sz="2200" dirty="0">
                <a:effectLst/>
                <a:latin typeface="Palatino Linotype" panose="02040502050505030304" pitchFamily="18" charset="0"/>
                <a:ea typeface="Times New Roman" panose="02020603050405020304" pitchFamily="18" charset="0"/>
              </a:rPr>
              <a:t>» (</a:t>
            </a:r>
            <a:r>
              <a:rPr lang="en-US" sz="2200" dirty="0">
                <a:effectLst/>
                <a:latin typeface="Palatino Linotype" panose="02040502050505030304" pitchFamily="18" charset="0"/>
                <a:ea typeface="Times New Roman" panose="02020603050405020304" pitchFamily="18" charset="0"/>
              </a:rPr>
              <a:t>PG</a:t>
            </a:r>
            <a:r>
              <a:rPr lang="el-GR" sz="2200" dirty="0">
                <a:effectLst/>
                <a:latin typeface="Palatino Linotype" panose="02040502050505030304" pitchFamily="18" charset="0"/>
                <a:ea typeface="Times New Roman" panose="02020603050405020304" pitchFamily="18" charset="0"/>
              </a:rPr>
              <a:t> 26, 952</a:t>
            </a:r>
            <a:r>
              <a:rPr lang="en-US" sz="2200" dirty="0">
                <a:effectLst/>
                <a:latin typeface="Palatino Linotype" panose="02040502050505030304" pitchFamily="18" charset="0"/>
                <a:ea typeface="Times New Roman" panose="02020603050405020304" pitchFamily="18" charset="0"/>
              </a:rPr>
              <a:t>C</a:t>
            </a:r>
            <a:r>
              <a:rPr lang="el-GR" sz="2200" dirty="0">
                <a:effectLst/>
                <a:latin typeface="Palatino Linotype" panose="02040502050505030304" pitchFamily="18" charset="0"/>
                <a:ea typeface="Times New Roman" panose="02020603050405020304" pitchFamily="18" charset="0"/>
              </a:rPr>
              <a:t>).</a:t>
            </a:r>
          </a:p>
          <a:p>
            <a:r>
              <a:rPr lang="el-GR" sz="2200" dirty="0">
                <a:effectLst/>
                <a:latin typeface="Palatino Linotype" panose="02040502050505030304" pitchFamily="18" charset="0"/>
                <a:ea typeface="Times New Roman" panose="02020603050405020304" pitchFamily="18" charset="0"/>
              </a:rPr>
              <a:t>Γι’ αυτό και ο Μ. Αντώνιος θεράπευε  δαιμονισμένους σφραγίζοντάς τους με το σημείο του σταυρού: «</a:t>
            </a:r>
            <a:r>
              <a:rPr lang="el-GR" sz="2200" i="1" dirty="0" err="1">
                <a:effectLst/>
                <a:latin typeface="Palatino Linotype" panose="02040502050505030304" pitchFamily="18" charset="0"/>
                <a:ea typeface="Times New Roman" panose="02020603050405020304" pitchFamily="18" charset="0"/>
              </a:rPr>
              <a:t>ἐπεκαλέσατο</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Χριστόν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ἐσφράγισέ</a:t>
            </a:r>
            <a:r>
              <a:rPr lang="el-GR" sz="2200" i="1" dirty="0">
                <a:effectLst/>
                <a:latin typeface="Palatino Linotype" panose="02040502050505030304" pitchFamily="18" charset="0"/>
                <a:ea typeface="Times New Roman" panose="02020603050405020304" pitchFamily="18" charset="0"/>
              </a:rPr>
              <a:t> τε </a:t>
            </a:r>
            <a:r>
              <a:rPr lang="el-GR" sz="2200" i="1" dirty="0" err="1">
                <a:effectLst/>
                <a:latin typeface="Palatino Linotype" panose="02040502050505030304" pitchFamily="18" charset="0"/>
                <a:ea typeface="Times New Roman" panose="02020603050405020304" pitchFamily="18" charset="0"/>
              </a:rPr>
              <a:t>τοὺς</a:t>
            </a:r>
            <a:r>
              <a:rPr lang="el-GR" sz="2200" i="1" dirty="0">
                <a:effectLst/>
                <a:latin typeface="Palatino Linotype" panose="02040502050505030304" pitchFamily="18" charset="0"/>
                <a:ea typeface="Times New Roman" panose="02020603050405020304" pitchFamily="18" charset="0"/>
              </a:rPr>
              <a:t> πάσχοντας </a:t>
            </a:r>
            <a:r>
              <a:rPr lang="el-GR" sz="2200" i="1" dirty="0" err="1">
                <a:effectLst/>
                <a:latin typeface="Palatino Linotype" panose="02040502050505030304" pitchFamily="18" charset="0"/>
                <a:ea typeface="Times New Roman" panose="02020603050405020304" pitchFamily="18" charset="0"/>
              </a:rPr>
              <a:t>τῷ</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σημείῳ</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σταυροῦ</a:t>
            </a:r>
            <a:r>
              <a:rPr lang="el-GR" sz="2200" i="1" dirty="0">
                <a:effectLst/>
                <a:latin typeface="Palatino Linotype" panose="02040502050505030304" pitchFamily="18" charset="0"/>
                <a:ea typeface="Times New Roman" panose="02020603050405020304" pitchFamily="18" charset="0"/>
              </a:rPr>
              <a:t> δεύτερον και τρίτον</a:t>
            </a:r>
            <a:r>
              <a:rPr lang="el-GR" sz="2200" dirty="0">
                <a:effectLst/>
                <a:latin typeface="Palatino Linotype" panose="02040502050505030304" pitchFamily="18" charset="0"/>
                <a:ea typeface="Times New Roman" panose="02020603050405020304" pitchFamily="18" charset="0"/>
              </a:rPr>
              <a:t>» (</a:t>
            </a:r>
            <a:r>
              <a:rPr lang="el-GR" sz="2200" i="1" dirty="0">
                <a:effectLst/>
                <a:latin typeface="Palatino Linotype" panose="02040502050505030304" pitchFamily="18" charset="0"/>
                <a:ea typeface="Times New Roman" panose="02020603050405020304" pitchFamily="18" charset="0"/>
              </a:rPr>
              <a:t>Βίος και πολιτεία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ὁσίου</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πατρὸς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ἡμῶν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Ἀντωνίου</a:t>
            </a:r>
            <a:r>
              <a:rPr lang="el-GR" sz="2200" i="1" dirty="0">
                <a:effectLst/>
                <a:latin typeface="Palatino Linotype" panose="02040502050505030304" pitchFamily="18" charset="0"/>
                <a:ea typeface="Times New Roman" panose="02020603050405020304" pitchFamily="18" charset="0"/>
              </a:rPr>
              <a:t>, </a:t>
            </a:r>
            <a:r>
              <a:rPr lang="en-US" sz="2200" dirty="0">
                <a:effectLst/>
                <a:latin typeface="Palatino Linotype" panose="02040502050505030304" pitchFamily="18" charset="0"/>
                <a:ea typeface="Times New Roman" panose="02020603050405020304" pitchFamily="18" charset="0"/>
              </a:rPr>
              <a:t>PG</a:t>
            </a:r>
            <a:r>
              <a:rPr lang="el-GR" sz="2200" dirty="0">
                <a:effectLst/>
                <a:latin typeface="Palatino Linotype" panose="02040502050505030304" pitchFamily="18" charset="0"/>
                <a:ea typeface="Times New Roman" panose="02020603050405020304" pitchFamily="18" charset="0"/>
              </a:rPr>
              <a:t> 26, 953</a:t>
            </a:r>
            <a:r>
              <a:rPr lang="en-US" sz="2200" dirty="0">
                <a:effectLst/>
                <a:latin typeface="Palatino Linotype" panose="02040502050505030304" pitchFamily="18" charset="0"/>
                <a:ea typeface="Times New Roman" panose="02020603050405020304" pitchFamily="18" charset="0"/>
              </a:rPr>
              <a:t>C</a:t>
            </a:r>
            <a:r>
              <a:rPr lang="el-GR" sz="2200" dirty="0">
                <a:effectLst/>
                <a:latin typeface="Palatino Linotype" panose="02040502050505030304" pitchFamily="18" charset="0"/>
                <a:ea typeface="Times New Roman" panose="02020603050405020304" pitchFamily="18" charset="0"/>
              </a:rPr>
              <a:t>). Μάλιστα σε όσους ένιωθαν θαυμασμό γι’ αυτά που έβλεπαν να συμβαίνουν, τους ξεκαθάριζε ότι τα θαύματα τα ενεργεί ο ίδιος ο Χριστός μέσω της πίστης και της επίκλησης του ονόματός Του από την πλευρά των χριστιανών (</a:t>
            </a:r>
            <a:r>
              <a:rPr lang="el-GR" sz="2200" i="1" dirty="0">
                <a:effectLst/>
                <a:latin typeface="Palatino Linotype" panose="02040502050505030304" pitchFamily="18" charset="0"/>
                <a:ea typeface="Times New Roman" panose="02020603050405020304" pitchFamily="18" charset="0"/>
              </a:rPr>
              <a:t>Βίος και πολιτεία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ὁσίου</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πατρὸς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ἡμῶν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Ἀντωνίου</a:t>
            </a:r>
            <a:r>
              <a:rPr lang="el-GR" sz="2200" i="1" dirty="0">
                <a:effectLst/>
                <a:latin typeface="Palatino Linotype" panose="02040502050505030304" pitchFamily="18" charset="0"/>
                <a:ea typeface="Times New Roman" panose="02020603050405020304" pitchFamily="18" charset="0"/>
              </a:rPr>
              <a:t>, </a:t>
            </a:r>
            <a:r>
              <a:rPr lang="en-US" sz="2200" dirty="0">
                <a:effectLst/>
                <a:latin typeface="Palatino Linotype" panose="02040502050505030304" pitchFamily="18" charset="0"/>
                <a:ea typeface="Times New Roman" panose="02020603050405020304" pitchFamily="18" charset="0"/>
              </a:rPr>
              <a:t>PG</a:t>
            </a:r>
            <a:r>
              <a:rPr lang="el-GR" sz="2200" dirty="0">
                <a:effectLst/>
                <a:latin typeface="Palatino Linotype" panose="02040502050505030304" pitchFamily="18" charset="0"/>
                <a:ea typeface="Times New Roman" panose="02020603050405020304" pitchFamily="18" charset="0"/>
              </a:rPr>
              <a:t> 26, 956Α)</a:t>
            </a:r>
            <a:r>
              <a:rPr lang="el-GR" sz="22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dirty="0">
                <a:effectLst/>
                <a:latin typeface="Palatino Linotype" panose="02040502050505030304" pitchFamily="18" charset="0"/>
                <a:ea typeface="Times New Roman" panose="02020603050405020304" pitchFamily="18" charset="0"/>
              </a:rPr>
              <a:t>. </a:t>
            </a:r>
          </a:p>
          <a:p>
            <a:r>
              <a:rPr lang="el-GR" sz="2200" dirty="0">
                <a:effectLst/>
                <a:latin typeface="Palatino Linotype" panose="02040502050505030304" pitchFamily="18" charset="0"/>
                <a:ea typeface="Times New Roman" panose="02020603050405020304" pitchFamily="18" charset="0"/>
              </a:rPr>
              <a:t>Ο </a:t>
            </a:r>
            <a:r>
              <a:rPr lang="el-GR" sz="2200" dirty="0" err="1">
                <a:effectLst/>
                <a:latin typeface="Palatino Linotype" panose="02040502050505030304" pitchFamily="18" charset="0"/>
                <a:ea typeface="Times New Roman" panose="02020603050405020304" pitchFamily="18" charset="0"/>
              </a:rPr>
              <a:t>Επιφάνιος</a:t>
            </a:r>
            <a:r>
              <a:rPr lang="el-GR" sz="2200" dirty="0">
                <a:effectLst/>
                <a:latin typeface="Palatino Linotype" panose="02040502050505030304" pitchFamily="18" charset="0"/>
                <a:ea typeface="Times New Roman" panose="02020603050405020304" pitchFamily="18" charset="0"/>
              </a:rPr>
              <a:t> Σαλαμίνος στο </a:t>
            </a:r>
            <a:r>
              <a:rPr lang="el-GR" sz="2200" i="1" dirty="0" err="1">
                <a:effectLst/>
                <a:latin typeface="Palatino Linotype" panose="02040502050505030304" pitchFamily="18" charset="0"/>
                <a:ea typeface="Times New Roman" panose="02020603050405020304" pitchFamily="18" charset="0"/>
              </a:rPr>
              <a:t>Πανάριον</a:t>
            </a:r>
            <a:r>
              <a:rPr lang="el-GR" sz="2200" i="1" dirty="0">
                <a:effectLst/>
                <a:latin typeface="Palatino Linotype" panose="02040502050505030304" pitchFamily="18" charset="0"/>
                <a:ea typeface="Times New Roman" panose="02020603050405020304" pitchFamily="18" charset="0"/>
              </a:rPr>
              <a:t> </a:t>
            </a:r>
            <a:r>
              <a:rPr lang="el-GR" sz="2200" dirty="0">
                <a:effectLst/>
                <a:latin typeface="Palatino Linotype" panose="02040502050505030304" pitchFamily="18" charset="0"/>
                <a:ea typeface="Times New Roman" panose="02020603050405020304" pitchFamily="18" charset="0"/>
              </a:rPr>
              <a:t>διασώζει ένα περιστατικό κατά το οποίο οι χριστιανοί έλυσαν τα μάγια των Ιουδαίων, με αποτέλεσμα να μπορούν να κτίσουν έναν ναό για τον Κύριο στην </a:t>
            </a:r>
            <a:r>
              <a:rPr lang="el-GR" sz="2200" dirty="0" err="1">
                <a:effectLst/>
                <a:latin typeface="Palatino Linotype" panose="02040502050505030304" pitchFamily="18" charset="0"/>
                <a:ea typeface="Times New Roman" panose="02020603050405020304" pitchFamily="18" charset="0"/>
              </a:rPr>
              <a:t>Τιβεριάδα</a:t>
            </a:r>
            <a:r>
              <a:rPr lang="el-GR" sz="2200"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μεγάλῃ</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τῇ</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φωνῇ</a:t>
            </a:r>
            <a:r>
              <a:rPr lang="el-GR" sz="2200" i="1" dirty="0">
                <a:effectLst/>
                <a:latin typeface="Palatino Linotype" panose="02040502050505030304" pitchFamily="18" charset="0"/>
                <a:ea typeface="Times New Roman" panose="02020603050405020304" pitchFamily="18" charset="0"/>
              </a:rPr>
              <a:t> ὁ </a:t>
            </a:r>
            <a:r>
              <a:rPr lang="el-GR" sz="2200" i="1" dirty="0" err="1">
                <a:effectLst/>
                <a:latin typeface="Palatino Linotype" panose="02040502050505030304" pitchFamily="18" charset="0"/>
                <a:ea typeface="Times New Roman" panose="02020603050405020304" pitchFamily="18" charset="0"/>
              </a:rPr>
              <a:t>ἀνὴρ</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σταυροῦ</a:t>
            </a:r>
            <a:r>
              <a:rPr lang="el-GR" sz="2200" i="1" dirty="0">
                <a:effectLst/>
                <a:latin typeface="Palatino Linotype" panose="02040502050505030304" pitchFamily="18" charset="0"/>
                <a:ea typeface="Times New Roman" panose="02020603050405020304" pitchFamily="18" charset="0"/>
              </a:rPr>
              <a:t> σφραγίδα </a:t>
            </a:r>
            <a:r>
              <a:rPr lang="el-GR" sz="2200" i="1" dirty="0" err="1">
                <a:effectLst/>
                <a:latin typeface="Palatino Linotype" panose="02040502050505030304" pitchFamily="18" charset="0"/>
                <a:ea typeface="Times New Roman" panose="02020603050405020304" pitchFamily="18" charset="0"/>
              </a:rPr>
              <a:t>ἐπιθεὶς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τῷ</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ἄγγει</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διὰ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ἰδίου</a:t>
            </a:r>
            <a:r>
              <a:rPr lang="el-GR" sz="2200" i="1" dirty="0">
                <a:effectLst/>
                <a:latin typeface="Palatino Linotype" panose="02040502050505030304" pitchFamily="18" charset="0"/>
                <a:ea typeface="Times New Roman" panose="02020603050405020304" pitchFamily="18" charset="0"/>
              </a:rPr>
              <a:t> δακτύλου,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ἐπικαλεσάμενος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ὄνομα</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Ἰησοῦ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εἶπεν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οὕτως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ὀνόματι</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Ἰησοῦ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Ναζωραίου, </a:t>
            </a:r>
            <a:r>
              <a:rPr lang="el-GR" sz="2200" i="1" dirty="0" err="1">
                <a:effectLst/>
                <a:latin typeface="Palatino Linotype" panose="02040502050505030304" pitchFamily="18" charset="0"/>
                <a:ea typeface="Times New Roman" panose="02020603050405020304" pitchFamily="18" charset="0"/>
              </a:rPr>
              <a:t>οὗ</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ἐσταύρωσαν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οἱ</a:t>
            </a:r>
            <a:r>
              <a:rPr lang="el-GR" sz="2200" i="1" dirty="0">
                <a:effectLst/>
                <a:latin typeface="Palatino Linotype" panose="02040502050505030304" pitchFamily="18" charset="0"/>
                <a:ea typeface="Times New Roman" panose="02020603050405020304" pitchFamily="18" charset="0"/>
              </a:rPr>
              <a:t> πατέρες μου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τούτων πάντων </a:t>
            </a:r>
            <a:r>
              <a:rPr lang="el-GR" sz="2200" i="1" dirty="0" err="1">
                <a:effectLst/>
                <a:latin typeface="Palatino Linotype" panose="02040502050505030304" pitchFamily="18" charset="0"/>
                <a:ea typeface="Times New Roman" panose="02020603050405020304" pitchFamily="18" charset="0"/>
              </a:rPr>
              <a:t>τῶν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περιεστώτων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γένηται</a:t>
            </a:r>
            <a:r>
              <a:rPr lang="el-GR" sz="2200" i="1" dirty="0">
                <a:effectLst/>
                <a:latin typeface="Palatino Linotype" panose="02040502050505030304" pitchFamily="18" charset="0"/>
                <a:ea typeface="Times New Roman" panose="02020603050405020304" pitchFamily="18" charset="0"/>
              </a:rPr>
              <a:t> δύναμις </a:t>
            </a:r>
            <a:r>
              <a:rPr lang="el-GR" sz="2200" i="1" dirty="0" err="1">
                <a:effectLst/>
                <a:latin typeface="Palatino Linotype" panose="02040502050505030304" pitchFamily="18" charset="0"/>
                <a:ea typeface="Times New Roman" panose="02020603050405020304" pitchFamily="18" charset="0"/>
              </a:rPr>
              <a:t>ἐν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τούτῳ</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τῷ</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ὕδατι</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ἀθέτησιν</a:t>
            </a:r>
            <a:r>
              <a:rPr lang="el-GR" sz="2200" i="1" dirty="0">
                <a:effectLst/>
                <a:latin typeface="Palatino Linotype" panose="02040502050505030304" pitchFamily="18" charset="0"/>
                <a:ea typeface="Times New Roman" panose="02020603050405020304" pitchFamily="18" charset="0"/>
              </a:rPr>
              <a:t> πάσης φαρμακείας και μαγείας…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ἀνελύετο</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τὰ</a:t>
            </a:r>
            <a:r>
              <a:rPr lang="el-GR" sz="2200" i="1" dirty="0">
                <a:effectLst/>
                <a:latin typeface="Palatino Linotype" panose="02040502050505030304" pitchFamily="18" charset="0"/>
                <a:ea typeface="Times New Roman" panose="02020603050405020304" pitchFamily="18" charset="0"/>
              </a:rPr>
              <a:t> φάρμακα…</a:t>
            </a:r>
            <a:r>
              <a:rPr lang="el-GR" sz="2200" dirty="0">
                <a:effectLst/>
                <a:latin typeface="Palatino Linotype" panose="02040502050505030304" pitchFamily="18" charset="0"/>
                <a:ea typeface="Times New Roman" panose="02020603050405020304" pitchFamily="18" charset="0"/>
              </a:rPr>
              <a:t>» (</a:t>
            </a:r>
            <a:r>
              <a:rPr lang="en-US" sz="2200" dirty="0">
                <a:effectLst/>
                <a:latin typeface="Palatino Linotype" panose="02040502050505030304" pitchFamily="18" charset="0"/>
                <a:ea typeface="Times New Roman" panose="02020603050405020304" pitchFamily="18" charset="0"/>
              </a:rPr>
              <a:t>PG</a:t>
            </a:r>
            <a:r>
              <a:rPr lang="el-GR" sz="2200" dirty="0">
                <a:effectLst/>
                <a:latin typeface="Palatino Linotype" panose="02040502050505030304" pitchFamily="18" charset="0"/>
                <a:ea typeface="Times New Roman" panose="02020603050405020304" pitchFamily="18" charset="0"/>
              </a:rPr>
              <a:t> 41, 42</a:t>
            </a:r>
            <a:r>
              <a:rPr lang="en-US" sz="2200" dirty="0">
                <a:effectLst/>
                <a:latin typeface="Palatino Linotype" panose="02040502050505030304" pitchFamily="18" charset="0"/>
                <a:ea typeface="Times New Roman" panose="02020603050405020304" pitchFamily="18" charset="0"/>
              </a:rPr>
              <a:t>8</a:t>
            </a:r>
            <a:r>
              <a:rPr lang="el-GR" sz="2200" dirty="0">
                <a:effectLst/>
                <a:latin typeface="Palatino Linotype" panose="02040502050505030304" pitchFamily="18" charset="0"/>
                <a:ea typeface="Times New Roman" panose="02020603050405020304" pitchFamily="18" charset="0"/>
              </a:rPr>
              <a:t>A)</a:t>
            </a:r>
            <a:r>
              <a:rPr lang="en-US" sz="2200" dirty="0">
                <a:effectLst/>
                <a:latin typeface="Palatino Linotype" panose="02040502050505030304" pitchFamily="18" charset="0"/>
                <a:ea typeface="Times New Roman" panose="02020603050405020304" pitchFamily="18" charset="0"/>
              </a:rPr>
              <a:t>.</a:t>
            </a:r>
            <a:endParaRPr lang="el-GR" sz="22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855801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A5D429-05DE-8A06-E9EB-0BC3D913AC33}"/>
              </a:ext>
            </a:extLst>
          </p:cNvPr>
          <p:cNvSpPr>
            <a:spLocks noGrp="1"/>
          </p:cNvSpPr>
          <p:nvPr>
            <p:ph type="title"/>
          </p:nvPr>
        </p:nvSpPr>
        <p:spPr>
          <a:xfrm>
            <a:off x="838200" y="18256"/>
            <a:ext cx="10515600" cy="755468"/>
          </a:xfrm>
        </p:spPr>
        <p:txBody>
          <a:bodyPr/>
          <a:lstStyle/>
          <a:p>
            <a:pPr algn="ctr"/>
            <a:r>
              <a:rPr lang="el-GR" dirty="0"/>
              <a:t>Το σημείο του σταυρού καθιερώνεται</a:t>
            </a:r>
          </a:p>
        </p:txBody>
      </p:sp>
      <p:sp>
        <p:nvSpPr>
          <p:cNvPr id="3" name="Θέση περιεχομένου 2">
            <a:extLst>
              <a:ext uri="{FF2B5EF4-FFF2-40B4-BE49-F238E27FC236}">
                <a16:creationId xmlns:a16="http://schemas.microsoft.com/office/drawing/2014/main" id="{E5945192-7218-83B1-38C6-12DB3220935A}"/>
              </a:ext>
            </a:extLst>
          </p:cNvPr>
          <p:cNvSpPr>
            <a:spLocks noGrp="1"/>
          </p:cNvSpPr>
          <p:nvPr>
            <p:ph idx="1"/>
          </p:nvPr>
        </p:nvSpPr>
        <p:spPr>
          <a:xfrm>
            <a:off x="0" y="584644"/>
            <a:ext cx="12192000" cy="6255099"/>
          </a:xfrm>
        </p:spPr>
        <p:txBody>
          <a:bodyPr/>
          <a:lstStyle/>
          <a:p>
            <a:pPr indent="0" algn="just">
              <a:lnSpc>
                <a:spcPts val="1400"/>
              </a:lnSpc>
              <a:buNone/>
            </a:pPr>
            <a:r>
              <a:rPr lang="el-GR" sz="2200" dirty="0">
                <a:effectLst/>
                <a:latin typeface="Palatino Linotype" panose="02040502050505030304" pitchFamily="18" charset="0"/>
                <a:ea typeface="Times New Roman" panose="02020603050405020304" pitchFamily="18" charset="0"/>
              </a:rPr>
              <a:t>Στην εποχή του Μ. Κωνσταντίνου συμβαίνουν δύο μεγάλα γεγονότα που καθιερώνουν το σημείο του σταυρού ως όπλο προστασίας και βοήθειας των χριστιανών: </a:t>
            </a:r>
            <a:endParaRPr lang="el-GR" sz="2200" dirty="0">
              <a:effectLst/>
              <a:latin typeface="Times New Roman" panose="02020603050405020304" pitchFamily="18" charset="0"/>
              <a:ea typeface="Times New Roman" panose="02020603050405020304" pitchFamily="18" charset="0"/>
            </a:endParaRPr>
          </a:p>
          <a:p>
            <a:pPr marL="342900" lvl="0" indent="-342900" algn="just">
              <a:lnSpc>
                <a:spcPts val="1400"/>
              </a:lnSpc>
              <a:buFont typeface="+mj-lt"/>
              <a:buAutoNum type="arabicParenR"/>
            </a:pPr>
            <a:r>
              <a:rPr lang="el-GR" sz="2200" dirty="0">
                <a:effectLst/>
                <a:latin typeface="Palatino Linotype" panose="02040502050505030304" pitchFamily="18" charset="0"/>
                <a:ea typeface="Times New Roman" panose="02020603050405020304" pitchFamily="18" charset="0"/>
              </a:rPr>
              <a:t>Το όραμα που είδε ο Μ. Κωνσταντίνος με το σημείο του σταυρού στον ουρανό και τις φωτεινές λέξεις «</a:t>
            </a:r>
            <a:r>
              <a:rPr lang="en-US" sz="2200" i="1" dirty="0">
                <a:effectLst/>
                <a:latin typeface="Palatino Linotype" panose="02040502050505030304" pitchFamily="18" charset="0"/>
                <a:ea typeface="Times New Roman" panose="02020603050405020304" pitchFamily="18" charset="0"/>
              </a:rPr>
              <a:t>in hoc signum </a:t>
            </a:r>
            <a:r>
              <a:rPr lang="en-US" sz="2200" i="1" dirty="0" err="1">
                <a:effectLst/>
                <a:latin typeface="Palatino Linotype" panose="02040502050505030304" pitchFamily="18" charset="0"/>
                <a:ea typeface="Times New Roman" panose="02020603050405020304" pitchFamily="18" charset="0"/>
              </a:rPr>
              <a:t>vinces</a:t>
            </a:r>
            <a:r>
              <a:rPr lang="el-GR" sz="2200" dirty="0">
                <a:effectLst/>
                <a:latin typeface="Palatino Linotype" panose="02040502050505030304" pitchFamily="18" charset="0"/>
                <a:ea typeface="Times New Roman" panose="02020603050405020304" pitchFamily="18" charset="0"/>
              </a:rPr>
              <a:t>», δηλαδή «</a:t>
            </a:r>
            <a:r>
              <a:rPr lang="el-GR" sz="2200" i="1" dirty="0" err="1">
                <a:effectLst/>
                <a:latin typeface="Palatino Linotype" panose="02040502050505030304" pitchFamily="18" charset="0"/>
                <a:ea typeface="Times New Roman" panose="02020603050405020304" pitchFamily="18" charset="0"/>
              </a:rPr>
              <a:t>ἐν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τούτῳ</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νίκᾳ</a:t>
            </a:r>
            <a:r>
              <a:rPr lang="el-GR" sz="2200" dirty="0">
                <a:effectLst/>
                <a:latin typeface="Palatino Linotype" panose="02040502050505030304" pitchFamily="18" charset="0"/>
                <a:ea typeface="Times New Roman" panose="02020603050405020304" pitchFamily="18" charset="0"/>
              </a:rPr>
              <a:t>» και</a:t>
            </a:r>
            <a:endParaRPr lang="el-GR" sz="2200" dirty="0">
              <a:effectLst/>
              <a:latin typeface="Times New Roman" panose="02020603050405020304" pitchFamily="18" charset="0"/>
              <a:ea typeface="Times New Roman" panose="02020603050405020304" pitchFamily="18" charset="0"/>
            </a:endParaRPr>
          </a:p>
          <a:p>
            <a:pPr marL="342900" lvl="0" indent="-342900" algn="just">
              <a:lnSpc>
                <a:spcPts val="1400"/>
              </a:lnSpc>
              <a:buFont typeface="+mj-lt"/>
              <a:buAutoNum type="arabicParenR"/>
            </a:pPr>
            <a:r>
              <a:rPr lang="el-GR" sz="2200" dirty="0">
                <a:effectLst/>
                <a:latin typeface="Palatino Linotype" panose="02040502050505030304" pitchFamily="18" charset="0"/>
                <a:ea typeface="Times New Roman" panose="02020603050405020304" pitchFamily="18" charset="0"/>
              </a:rPr>
              <a:t>Η θαυμαστή εύρεση του σταυρού του Χριστού από την αγία Ελένη. </a:t>
            </a:r>
            <a:endParaRPr lang="el-GR" sz="2200" dirty="0">
              <a:effectLst/>
              <a:latin typeface="Times New Roman" panose="02020603050405020304" pitchFamily="18" charset="0"/>
              <a:ea typeface="Times New Roman" panose="02020603050405020304" pitchFamily="18" charset="0"/>
            </a:endParaRPr>
          </a:p>
          <a:p>
            <a:pPr algn="just">
              <a:lnSpc>
                <a:spcPts val="1400"/>
              </a:lnSpc>
            </a:pPr>
            <a:r>
              <a:rPr lang="el-GR" sz="2200" dirty="0">
                <a:effectLst/>
                <a:latin typeface="Palatino Linotype" panose="02040502050505030304" pitchFamily="18" charset="0"/>
                <a:ea typeface="Times New Roman" panose="02020603050405020304" pitchFamily="18" charset="0"/>
              </a:rPr>
              <a:t>Από τότε γίνεται αντικείμενο ύψιστης τιμής και βρίσκει παντού τη θέση του: στο λάβαρο του Μ. Κωνσταντίνου, στον αυτοκρατορικό μανδύα, στα νομίσματα του κράτους. Οι αυτοκράτορες από τον Ιουστινιανό και μετά δεν κρατούν στο χέρι </a:t>
            </a:r>
            <a:r>
              <a:rPr lang="el-GR" sz="2200" dirty="0" err="1">
                <a:effectLst/>
                <a:latin typeface="Palatino Linotype" panose="02040502050505030304" pitchFamily="18" charset="0"/>
                <a:ea typeface="Times New Roman" panose="02020603050405020304" pitchFamily="18" charset="0"/>
              </a:rPr>
              <a:t>σκήπρο</a:t>
            </a:r>
            <a:r>
              <a:rPr lang="el-GR" sz="2200" dirty="0">
                <a:effectLst/>
                <a:latin typeface="Palatino Linotype" panose="02040502050505030304" pitchFamily="18" charset="0"/>
                <a:ea typeface="Times New Roman" panose="02020603050405020304" pitchFamily="18" charset="0"/>
              </a:rPr>
              <a:t> αλλά σταυρό.</a:t>
            </a:r>
          </a:p>
          <a:p>
            <a:pPr algn="just">
              <a:lnSpc>
                <a:spcPts val="1400"/>
              </a:lnSpc>
            </a:pPr>
            <a:r>
              <a:rPr lang="el-GR" sz="2200" dirty="0">
                <a:effectLst/>
                <a:latin typeface="Palatino Linotype" panose="02040502050505030304" pitchFamily="18" charset="0"/>
                <a:ea typeface="Times New Roman" panose="02020603050405020304" pitchFamily="18" charset="0"/>
              </a:rPr>
              <a:t>Οι Πατέρες και εκκλησιαστικοί συγγραφείς του Βυζαντίου όταν αναφέρονται στη σταυρική θυσία του Κυρίου, τονίζουν με έμφαση την ελεύθερη και εκούσια πορεία του Ιησού προς το Πάθος, το οποίο ερμηνεύεται </a:t>
            </a:r>
            <a:r>
              <a:rPr lang="el-GR" sz="2200" dirty="0" err="1">
                <a:effectLst/>
                <a:latin typeface="Palatino Linotype" panose="02040502050505030304" pitchFamily="18" charset="0"/>
                <a:ea typeface="Times New Roman" panose="02020603050405020304" pitchFamily="18" charset="0"/>
              </a:rPr>
              <a:t>σωτηριολογικά</a:t>
            </a:r>
            <a:r>
              <a:rPr lang="el-GR" sz="2200" dirty="0">
                <a:effectLst/>
                <a:latin typeface="Palatino Linotype" panose="02040502050505030304" pitchFamily="18" charset="0"/>
                <a:ea typeface="Times New Roman" panose="02020603050405020304" pitchFamily="18" charset="0"/>
              </a:rPr>
              <a:t>. Οι πειρασμοί, η αγωνία του Κυρίου, το πάθος και ο θάνατος, μολονότι παρουσιάζονται ως ιδιώματα της ανθρώπινης φύσης, εντάσσονται στο χαρμόσυνο μήνυμα της Ανάστασης (</a:t>
            </a:r>
            <a:r>
              <a:rPr lang="el-GR" sz="2200" dirty="0" err="1">
                <a:effectLst/>
                <a:latin typeface="Palatino Linotype" panose="02040502050505030304" pitchFamily="18" charset="0"/>
                <a:ea typeface="Times New Roman" panose="02020603050405020304" pitchFamily="18" charset="0"/>
              </a:rPr>
              <a:t>Ἀθανασίου</a:t>
            </a:r>
            <a:r>
              <a:rPr lang="el-GR" sz="2200" dirty="0">
                <a:effectLst/>
                <a:latin typeface="Palatino Linotype" panose="02040502050505030304" pitchFamily="18" charset="0"/>
                <a:ea typeface="Times New Roman" panose="02020603050405020304" pitchFamily="18" charset="0"/>
              </a:rPr>
              <a:t> </a:t>
            </a:r>
            <a:r>
              <a:rPr lang="el-GR" sz="2200" dirty="0" err="1">
                <a:effectLst/>
                <a:latin typeface="Palatino Linotype" panose="02040502050505030304" pitchFamily="18" charset="0"/>
                <a:ea typeface="Times New Roman" panose="02020603050405020304" pitchFamily="18" charset="0"/>
              </a:rPr>
              <a:t>Ἀλεξανδρείας</a:t>
            </a:r>
            <a:r>
              <a:rPr lang="el-GR" sz="2200"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a:t>
            </a:r>
            <a:r>
              <a:rPr lang="el-GR" sz="2200" i="1" dirty="0">
                <a:effectLst/>
                <a:latin typeface="Palatino Linotype" panose="02040502050505030304" pitchFamily="18" charset="0"/>
                <a:ea typeface="Times New Roman" panose="02020603050405020304" pitchFamily="18" charset="0"/>
              </a:rPr>
              <a:t> Πάθος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Κυρίου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σταυρόν</a:t>
            </a:r>
            <a:r>
              <a:rPr lang="el-GR" sz="2200" i="1" dirty="0">
                <a:effectLst/>
                <a:latin typeface="Palatino Linotype" panose="02040502050505030304" pitchFamily="18" charset="0"/>
                <a:ea typeface="Times New Roman" panose="02020603050405020304" pitchFamily="18" charset="0"/>
              </a:rPr>
              <a:t>, 14</a:t>
            </a:r>
            <a:r>
              <a:rPr lang="el-GR" sz="2200" dirty="0">
                <a:effectLst/>
                <a:latin typeface="Palatino Linotype" panose="02040502050505030304" pitchFamily="18" charset="0"/>
                <a:ea typeface="Times New Roman" panose="02020603050405020304" pitchFamily="18" charset="0"/>
              </a:rPr>
              <a:t>, </a:t>
            </a:r>
            <a:r>
              <a:rPr lang="en-US" sz="2200" dirty="0">
                <a:effectLst/>
                <a:latin typeface="Palatino Linotype" panose="02040502050505030304" pitchFamily="18" charset="0"/>
                <a:ea typeface="Times New Roman" panose="02020603050405020304" pitchFamily="18" charset="0"/>
              </a:rPr>
              <a:t>PG</a:t>
            </a:r>
            <a:r>
              <a:rPr lang="el-GR" sz="2200" dirty="0">
                <a:effectLst/>
                <a:latin typeface="Palatino Linotype" panose="02040502050505030304" pitchFamily="18" charset="0"/>
                <a:ea typeface="Times New Roman" panose="02020603050405020304" pitchFamily="18" charset="0"/>
              </a:rPr>
              <a:t>28, 209)</a:t>
            </a:r>
            <a:r>
              <a:rPr lang="el-GR" sz="22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200" dirty="0">
                <a:effectLst/>
                <a:latin typeface="Palatino Linotype" panose="02040502050505030304" pitchFamily="18" charset="0"/>
                <a:ea typeface="Times New Roman" panose="02020603050405020304" pitchFamily="18" charset="0"/>
              </a:rPr>
              <a:t>. </a:t>
            </a:r>
          </a:p>
          <a:p>
            <a:pPr algn="just">
              <a:lnSpc>
                <a:spcPts val="1400"/>
              </a:lnSpc>
            </a:pPr>
            <a:r>
              <a:rPr lang="el-GR" sz="2200" dirty="0">
                <a:effectLst/>
                <a:latin typeface="Palatino Linotype" panose="02040502050505030304" pitchFamily="18" charset="0"/>
                <a:ea typeface="Times New Roman" panose="02020603050405020304" pitchFamily="18" charset="0"/>
              </a:rPr>
              <a:t>Η θυσία του Χριστού ήταν πράξη αυτοπροαίρετης  ελευθερίας για τη σωτηρία του αμαρτωλού κόσμου, που δεν υπαγορεύονταν από καμία ανάγκη και κανέναν εξαναγκασμό (</a:t>
            </a:r>
            <a:r>
              <a:rPr lang="el-GR" sz="2200" dirty="0" err="1">
                <a:effectLst/>
                <a:latin typeface="Palatino Linotype" panose="02040502050505030304" pitchFamily="18" charset="0"/>
                <a:ea typeface="Times New Roman" panose="02020603050405020304" pitchFamily="18" charset="0"/>
              </a:rPr>
              <a:t>Ἰωάννη</a:t>
            </a:r>
            <a:r>
              <a:rPr lang="el-GR" sz="2200" dirty="0">
                <a:effectLst/>
                <a:latin typeface="Palatino Linotype" panose="02040502050505030304" pitchFamily="18" charset="0"/>
                <a:ea typeface="Times New Roman" panose="02020603050405020304" pitchFamily="18" charset="0"/>
              </a:rPr>
              <a:t> Χρυσοστόμου</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Ὁμιλία</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a:t>
            </a:r>
            <a:r>
              <a:rPr lang="el-GR" sz="2200" i="1" dirty="0">
                <a:effectLst/>
                <a:latin typeface="Palatino Linotype" panose="02040502050505030304" pitchFamily="18" charset="0"/>
                <a:ea typeface="Times New Roman" panose="02020603050405020304" pitchFamily="18" charset="0"/>
              </a:rPr>
              <a:t> «Πάτερ </a:t>
            </a:r>
            <a:r>
              <a:rPr lang="el-GR" sz="2200" i="1" dirty="0" err="1">
                <a:effectLst/>
                <a:latin typeface="Palatino Linotype" panose="02040502050505030304" pitchFamily="18" charset="0"/>
                <a:ea typeface="Times New Roman" panose="02020603050405020304" pitchFamily="18" charset="0"/>
              </a:rPr>
              <a:t>εἰ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δυνατὸν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ἀπελθέτω</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ἀπ</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ἐμοῦ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ποτήριον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τοῦτο</a:t>
            </a:r>
            <a:r>
              <a:rPr lang="el-GR" sz="2200" i="1" dirty="0">
                <a:effectLst/>
                <a:latin typeface="Palatino Linotype" panose="02040502050505030304" pitchFamily="18" charset="0"/>
                <a:ea typeface="Times New Roman" panose="02020603050405020304" pitchFamily="18" charset="0"/>
              </a:rPr>
              <a:t>», 2</a:t>
            </a:r>
            <a:r>
              <a:rPr lang="el-GR" sz="2200" dirty="0">
                <a:effectLst/>
                <a:latin typeface="Palatino Linotype" panose="02040502050505030304" pitchFamily="18" charset="0"/>
                <a:ea typeface="Times New Roman" panose="02020603050405020304" pitchFamily="18" charset="0"/>
              </a:rPr>
              <a:t>, </a:t>
            </a:r>
            <a:r>
              <a:rPr lang="en-US" sz="2200" dirty="0">
                <a:effectLst/>
                <a:latin typeface="Palatino Linotype" panose="02040502050505030304" pitchFamily="18" charset="0"/>
                <a:ea typeface="Times New Roman" panose="02020603050405020304" pitchFamily="18" charset="0"/>
              </a:rPr>
              <a:t>PG</a:t>
            </a:r>
            <a:r>
              <a:rPr lang="el-GR" sz="2200" dirty="0">
                <a:effectLst/>
                <a:latin typeface="Palatino Linotype" panose="02040502050505030304" pitchFamily="18" charset="0"/>
                <a:ea typeface="Times New Roman" panose="02020603050405020304" pitchFamily="18" charset="0"/>
              </a:rPr>
              <a:t> 51, 36. Πρβ. Κυρίλλου </a:t>
            </a:r>
            <a:r>
              <a:rPr lang="el-GR" sz="2200" dirty="0" err="1">
                <a:effectLst/>
                <a:latin typeface="Palatino Linotype" panose="02040502050505030304" pitchFamily="18" charset="0"/>
                <a:ea typeface="Times New Roman" panose="02020603050405020304" pitchFamily="18" charset="0"/>
              </a:rPr>
              <a:t>Ἀλεξανδρείας</a:t>
            </a:r>
            <a:r>
              <a:rPr lang="el-GR" sz="2200"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Ὁμιλία</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Πασχάλιος</a:t>
            </a:r>
            <a:r>
              <a:rPr lang="el-GR" sz="2200" i="1" dirty="0">
                <a:effectLst/>
                <a:latin typeface="Palatino Linotype" panose="02040502050505030304" pitchFamily="18" charset="0"/>
                <a:ea typeface="Times New Roman" panose="02020603050405020304" pitchFamily="18" charset="0"/>
              </a:rPr>
              <a:t>, 5,7</a:t>
            </a:r>
            <a:r>
              <a:rPr lang="el-GR" sz="2200" dirty="0">
                <a:effectLst/>
                <a:latin typeface="Palatino Linotype" panose="02040502050505030304" pitchFamily="18" charset="0"/>
                <a:ea typeface="Times New Roman" panose="02020603050405020304" pitchFamily="18" charset="0"/>
              </a:rPr>
              <a:t>, </a:t>
            </a:r>
            <a:r>
              <a:rPr lang="en-US" sz="2200" dirty="0">
                <a:effectLst/>
                <a:latin typeface="Palatino Linotype" panose="02040502050505030304" pitchFamily="18" charset="0"/>
                <a:ea typeface="Times New Roman" panose="02020603050405020304" pitchFamily="18" charset="0"/>
              </a:rPr>
              <a:t>PG</a:t>
            </a:r>
            <a:r>
              <a:rPr lang="el-GR" sz="2200" dirty="0">
                <a:effectLst/>
                <a:latin typeface="Palatino Linotype" panose="02040502050505030304" pitchFamily="18" charset="0"/>
                <a:ea typeface="Times New Roman" panose="02020603050405020304" pitchFamily="18" charset="0"/>
              </a:rPr>
              <a:t> 77, 493).  Αποκλειστικό κίνητρο αυτής της πράξης Του ήταν η αγάπη προς τον άνθρωπο, αφού πάνω στον Σταυρό δεν στάθηκε ως κριτής της οικουμένης, αλλά ως λυτρωτής των παλιών οφειλών μας (</a:t>
            </a:r>
            <a:r>
              <a:rPr lang="el-GR" sz="2200" dirty="0" err="1">
                <a:effectLst/>
                <a:latin typeface="Palatino Linotype" panose="02040502050505030304" pitchFamily="18" charset="0"/>
                <a:ea typeface="Times New Roman" panose="02020603050405020304" pitchFamily="18" charset="0"/>
              </a:rPr>
              <a:t>Γερμανοῦ</a:t>
            </a:r>
            <a:r>
              <a:rPr lang="el-GR" sz="2200" dirty="0">
                <a:effectLst/>
                <a:latin typeface="Palatino Linotype" panose="02040502050505030304" pitchFamily="18" charset="0"/>
                <a:ea typeface="Times New Roman" panose="02020603050405020304" pitchFamily="18" charset="0"/>
              </a:rPr>
              <a:t> </a:t>
            </a:r>
            <a:r>
              <a:rPr lang="en-US" sz="2200" dirty="0">
                <a:effectLst/>
                <a:latin typeface="Palatino Linotype" panose="02040502050505030304" pitchFamily="18" charset="0"/>
                <a:ea typeface="Times New Roman" panose="02020603050405020304" pitchFamily="18" charset="0"/>
              </a:rPr>
              <a:t>K</a:t>
            </a:r>
            <a:r>
              <a:rPr lang="el-GR" sz="2200" dirty="0" err="1">
                <a:effectLst/>
                <a:latin typeface="Palatino Linotype" panose="02040502050505030304" pitchFamily="18" charset="0"/>
                <a:ea typeface="Times New Roman" panose="02020603050405020304" pitchFamily="18" charset="0"/>
              </a:rPr>
              <a:t>ωνσταντινουπόλεως</a:t>
            </a:r>
            <a:r>
              <a:rPr lang="el-GR" sz="2200"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τὴν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προσκύνησιν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Τιμίου </a:t>
            </a:r>
            <a:r>
              <a:rPr lang="el-GR" sz="2200" i="1" dirty="0" err="1">
                <a:effectLst/>
                <a:latin typeface="Palatino Linotype" panose="02040502050505030304" pitchFamily="18" charset="0"/>
                <a:ea typeface="Times New Roman" panose="02020603050405020304" pitchFamily="18" charset="0"/>
              </a:rPr>
              <a:t>Σταυροῦ</a:t>
            </a:r>
            <a:r>
              <a:rPr lang="el-GR" sz="2200" dirty="0">
                <a:effectLst/>
                <a:latin typeface="Palatino Linotype" panose="02040502050505030304" pitchFamily="18" charset="0"/>
                <a:ea typeface="Times New Roman" panose="02020603050405020304" pitchFamily="18" charset="0"/>
              </a:rPr>
              <a:t>, </a:t>
            </a:r>
            <a:r>
              <a:rPr lang="en-US" sz="2200" dirty="0">
                <a:effectLst/>
                <a:latin typeface="Palatino Linotype" panose="02040502050505030304" pitchFamily="18" charset="0"/>
                <a:ea typeface="Times New Roman" panose="02020603050405020304" pitchFamily="18" charset="0"/>
              </a:rPr>
              <a:t>PG</a:t>
            </a:r>
            <a:r>
              <a:rPr lang="el-GR" sz="2200" dirty="0">
                <a:effectLst/>
                <a:latin typeface="Palatino Linotype" panose="02040502050505030304" pitchFamily="18" charset="0"/>
                <a:ea typeface="Times New Roman" panose="02020603050405020304" pitchFamily="18" charset="0"/>
              </a:rPr>
              <a:t> 98, 224). </a:t>
            </a:r>
          </a:p>
          <a:p>
            <a:pPr algn="just">
              <a:lnSpc>
                <a:spcPts val="1400"/>
              </a:lnSpc>
            </a:pPr>
            <a:r>
              <a:rPr lang="el-GR" sz="2200" dirty="0">
                <a:effectLst/>
                <a:latin typeface="Palatino Linotype" panose="02040502050505030304" pitchFamily="18" charset="0"/>
                <a:ea typeface="Times New Roman" panose="02020603050405020304" pitchFamily="18" charset="0"/>
              </a:rPr>
              <a:t>Τα πάθη του Χριστού συντελούν στην παροχή της θείας χάρης που σώζει τον άνθρωπο και τον απαλλάσσει από την πτώση. Η χάρη του Θεού αφορά τη συμμετοχή του χριστιανού όχι μόνο στο πάθος του Κυρίου αλλά και στην ανάστασή Του (Συμεών Νέου Θεολόγου, </a:t>
            </a:r>
            <a:r>
              <a:rPr lang="el-GR" sz="2200" i="1" dirty="0">
                <a:effectLst/>
                <a:latin typeface="Palatino Linotype" panose="02040502050505030304" pitchFamily="18" charset="0"/>
                <a:ea typeface="Times New Roman" panose="02020603050405020304" pitchFamily="18" charset="0"/>
              </a:rPr>
              <a:t>Κατηχήσεις, 13, 56-64</a:t>
            </a:r>
            <a:r>
              <a:rPr lang="el-GR" sz="2200" dirty="0">
                <a:effectLst/>
                <a:latin typeface="Palatino Linotype" panose="02040502050505030304" pitchFamily="18" charset="0"/>
                <a:ea typeface="Times New Roman" panose="02020603050405020304" pitchFamily="18" charset="0"/>
              </a:rPr>
              <a:t> </a:t>
            </a:r>
            <a:r>
              <a:rPr lang="en-US" sz="2200" dirty="0" err="1">
                <a:effectLst/>
                <a:latin typeface="Palatino Linotype" panose="02040502050505030304" pitchFamily="18" charset="0"/>
                <a:ea typeface="Times New Roman" panose="02020603050405020304" pitchFamily="18" charset="0"/>
              </a:rPr>
              <a:t>SChr</a:t>
            </a:r>
            <a:r>
              <a:rPr lang="el-GR" sz="2200" dirty="0">
                <a:effectLst/>
                <a:latin typeface="Palatino Linotype" panose="02040502050505030304" pitchFamily="18" charset="0"/>
                <a:ea typeface="Times New Roman" panose="02020603050405020304" pitchFamily="18" charset="0"/>
              </a:rPr>
              <a:t>104 και Γρηγορίου </a:t>
            </a:r>
            <a:r>
              <a:rPr lang="el-GR" sz="2200" dirty="0" err="1">
                <a:effectLst/>
                <a:latin typeface="Palatino Linotype" panose="02040502050505030304" pitchFamily="18" charset="0"/>
                <a:ea typeface="Times New Roman" panose="02020603050405020304" pitchFamily="18" charset="0"/>
              </a:rPr>
              <a:t>Παλαμᾶ</a:t>
            </a:r>
            <a:r>
              <a:rPr lang="el-GR" sz="2200"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Ὁμιλία</a:t>
            </a:r>
            <a:r>
              <a:rPr lang="el-GR" sz="2200" i="1" dirty="0">
                <a:effectLst/>
                <a:latin typeface="Palatino Linotype" panose="02040502050505030304" pitchFamily="18" charset="0"/>
                <a:ea typeface="Times New Roman" panose="02020603050405020304" pitchFamily="18" charset="0"/>
              </a:rPr>
              <a:t> ΚΑ΄,</a:t>
            </a:r>
            <a:r>
              <a:rPr lang="el-GR" sz="2200" dirty="0">
                <a:effectLst/>
                <a:latin typeface="Palatino Linotype" panose="02040502050505030304" pitchFamily="18" charset="0"/>
                <a:ea typeface="Times New Roman" panose="02020603050405020304" pitchFamily="18" charset="0"/>
              </a:rPr>
              <a:t> </a:t>
            </a:r>
            <a:r>
              <a:rPr lang="en-US" sz="2200" dirty="0">
                <a:effectLst/>
                <a:latin typeface="Palatino Linotype" panose="02040502050505030304" pitchFamily="18" charset="0"/>
                <a:ea typeface="Times New Roman" panose="02020603050405020304" pitchFamily="18" charset="0"/>
              </a:rPr>
              <a:t>PG </a:t>
            </a:r>
            <a:r>
              <a:rPr lang="el-GR" sz="2200" dirty="0">
                <a:effectLst/>
                <a:latin typeface="Palatino Linotype" panose="02040502050505030304" pitchFamily="18" charset="0"/>
                <a:ea typeface="Times New Roman" panose="02020603050405020304" pitchFamily="18" charset="0"/>
              </a:rPr>
              <a:t>151, 277). </a:t>
            </a:r>
            <a:endParaRPr lang="el-GR" sz="2200" dirty="0">
              <a:effectLst/>
              <a:latin typeface="Times New Roman" panose="02020603050405020304" pitchFamily="18" charset="0"/>
              <a:ea typeface="Times New Roman" panose="02020603050405020304" pitchFamily="18" charset="0"/>
            </a:endParaRPr>
          </a:p>
          <a:p>
            <a:pPr marL="0" indent="0" algn="just">
              <a:lnSpc>
                <a:spcPts val="1400"/>
              </a:lnSpc>
              <a:buNone/>
            </a:pPr>
            <a:endParaRPr lang="el-GR" sz="2200" dirty="0">
              <a:effectLst/>
              <a:latin typeface="Palatino Linotype" panose="02040502050505030304" pitchFamily="18" charset="0"/>
              <a:ea typeface="Times New Roman" panose="02020603050405020304" pitchFamily="18" charset="0"/>
            </a:endParaRPr>
          </a:p>
          <a:p>
            <a:pPr marL="0" indent="0" algn="just">
              <a:lnSpc>
                <a:spcPts val="1400"/>
              </a:lnSpc>
              <a:buNone/>
            </a:pPr>
            <a:endParaRPr lang="el-GR" sz="22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868273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E71191-9DEA-53B4-47E4-A9BF583C6F3E}"/>
              </a:ext>
            </a:extLst>
          </p:cNvPr>
          <p:cNvSpPr>
            <a:spLocks noGrp="1"/>
          </p:cNvSpPr>
          <p:nvPr>
            <p:ph type="title"/>
          </p:nvPr>
        </p:nvSpPr>
        <p:spPr>
          <a:xfrm>
            <a:off x="838200" y="18256"/>
            <a:ext cx="10515600" cy="662782"/>
          </a:xfrm>
        </p:spPr>
        <p:txBody>
          <a:bodyPr>
            <a:normAutofit fontScale="90000"/>
          </a:bodyPr>
          <a:lstStyle/>
          <a:p>
            <a:pPr algn="ctr"/>
            <a:r>
              <a:rPr lang="el-GR" dirty="0"/>
              <a:t>Ασκητισμός </a:t>
            </a:r>
          </a:p>
        </p:txBody>
      </p:sp>
      <p:sp>
        <p:nvSpPr>
          <p:cNvPr id="3" name="Θέση περιεχομένου 2">
            <a:extLst>
              <a:ext uri="{FF2B5EF4-FFF2-40B4-BE49-F238E27FC236}">
                <a16:creationId xmlns:a16="http://schemas.microsoft.com/office/drawing/2014/main" id="{5472B955-FA62-1216-8A34-A7571DC2020E}"/>
              </a:ext>
            </a:extLst>
          </p:cNvPr>
          <p:cNvSpPr>
            <a:spLocks noGrp="1"/>
          </p:cNvSpPr>
          <p:nvPr>
            <p:ph idx="1"/>
          </p:nvPr>
        </p:nvSpPr>
        <p:spPr>
          <a:xfrm>
            <a:off x="0" y="681038"/>
            <a:ext cx="12192000" cy="6176962"/>
          </a:xfrm>
        </p:spPr>
        <p:txBody>
          <a:bodyPr>
            <a:normAutofit/>
          </a:bodyPr>
          <a:lstStyle/>
          <a:p>
            <a:pPr marL="514350" indent="-285750" algn="just"/>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Ο ασκητισμός, πάνω στο οποίο </a:t>
            </a:r>
            <a:r>
              <a:rPr lang="el-GR" sz="2400" dirty="0" err="1">
                <a:effectLst/>
                <a:latin typeface="Palatino Linotype" panose="02040502050505030304" pitchFamily="18" charset="0"/>
                <a:ea typeface="Times New Roman" panose="02020603050405020304" pitchFamily="18" charset="0"/>
                <a:cs typeface="Times New Roman" panose="02020603050405020304" pitchFamily="18" charset="0"/>
              </a:rPr>
              <a:t>οικοδομήθηκε</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αργότερα ο μοναχισμός, εμφανίστηκε ως ουσιώδη διάσταση της χριστιανικής πίστης. Η </a:t>
            </a:r>
            <a:r>
              <a:rPr lang="el-GR" sz="2400" dirty="0" err="1">
                <a:effectLst/>
                <a:latin typeface="Palatino Linotype" panose="02040502050505030304" pitchFamily="18" charset="0"/>
                <a:ea typeface="Times New Roman" panose="02020603050405020304" pitchFamily="18" charset="0"/>
                <a:cs typeface="Times New Roman" panose="02020603050405020304" pitchFamily="18" charset="0"/>
              </a:rPr>
              <a:t>αποταγή</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των πάντων, παρουσιάστηκε από τον ίδιο τον Χριστό ως προϋπόθεση για όσους θέλουν να Τον ακολουθήσουν: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Εἲ</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τις θέλει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ὀπίσω</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μου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ἐλθεῖν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ἀπαρνησάσθω</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ἑαυτόν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και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ἀράτω</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τον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σταυρόν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αὐτοῦ</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και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ἀκολουθείτω</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μοι</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Μτ</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16,24</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4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και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ὃς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οὐκ</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ἀποτάσσεται</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πᾶσι</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τοῖς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ἑαυτοῦ</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ὑπάρχουσιν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οὐ</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δύναται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εἶναί</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μου μαθητής</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Λκ</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14,33). Τα λόγια του Ιησού στο νομικό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Ματθ</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19,21</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θεωρήθηκαν μοναστικής καταγωγής: "</a:t>
            </a:r>
            <a:r>
              <a:rPr lang="el-GR" sz="2400" b="1" i="1" dirty="0" err="1">
                <a:effectLst/>
                <a:latin typeface="Palatino Linotype" panose="02040502050505030304" pitchFamily="18" charset="0"/>
                <a:ea typeface="Times New Roman" panose="02020603050405020304" pitchFamily="18" charset="0"/>
                <a:cs typeface="Times New Roman" panose="02020603050405020304" pitchFamily="18" charset="0"/>
              </a:rPr>
              <a:t>Εἰ</a:t>
            </a:r>
            <a:r>
              <a:rPr lang="el-GR" sz="2400" b="1" i="1" dirty="0">
                <a:effectLst/>
                <a:latin typeface="Palatino Linotype" panose="02040502050505030304" pitchFamily="18" charset="0"/>
                <a:ea typeface="Times New Roman" panose="02020603050405020304" pitchFamily="18" charset="0"/>
                <a:cs typeface="Times New Roman" panose="02020603050405020304" pitchFamily="18" charset="0"/>
              </a:rPr>
              <a:t> θέλεις τέλειος </a:t>
            </a:r>
            <a:r>
              <a:rPr lang="el-GR" sz="2400" b="1" i="1" dirty="0" err="1">
                <a:effectLst/>
                <a:latin typeface="Palatino Linotype" panose="02040502050505030304" pitchFamily="18" charset="0"/>
                <a:ea typeface="Times New Roman" panose="02020603050405020304" pitchFamily="18" charset="0"/>
                <a:cs typeface="Times New Roman" panose="02020603050405020304" pitchFamily="18" charset="0"/>
              </a:rPr>
              <a:t>εἶναι</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ὕπαγε</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πώλησόν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σου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τὰ</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ὑπάρχοντα</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δὸς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πτωχοῖς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ἕξεις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θησαυρὸν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οὐρανῷ</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δεῦρο</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b="1" i="1" dirty="0" err="1">
                <a:effectLst/>
                <a:latin typeface="Palatino Linotype" panose="02040502050505030304" pitchFamily="18" charset="0"/>
                <a:ea typeface="Times New Roman" panose="02020603050405020304" pitchFamily="18" charset="0"/>
                <a:cs typeface="Times New Roman" panose="02020603050405020304" pitchFamily="18" charset="0"/>
              </a:rPr>
              <a:t>ἀκουλούθει</a:t>
            </a:r>
            <a:r>
              <a:rPr lang="el-GR" sz="2400" b="1" i="1" dirty="0">
                <a:effectLst/>
                <a:latin typeface="Palatino Linotype" panose="02040502050505030304" pitchFamily="18" charset="0"/>
                <a:ea typeface="Times New Roman" panose="02020603050405020304" pitchFamily="18" charset="0"/>
                <a:cs typeface="Times New Roman" panose="02020603050405020304" pitchFamily="18" charset="0"/>
              </a:rPr>
              <a:t> μοι</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el-GR"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514350" indent="-285750" algn="just"/>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Ο έφηβος που ακούει αυτή τη φωνή, ακούει μία φωνή ακαταμάχητη, γιατί είναι μία κλήση ερωτική και ταυτόχρονα αποκαλυπτική. Το να ακολουθείς όμως τον Χριστό σημαίνει να μεταφέρεις τον σταυρό του Χριστού.  Η άρση του σταυρού αποτελεί καθαρή μίμηση Χριστού, στην οποία βασίζεται και η τελείωση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Εἰ</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θέλεις τέλειος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εἶναι</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ἀκολούθει</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μοι</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4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Βέβαια, ο Χριστός δεν υπήρξε ασκητής. Ωστόσο, η ζωή του και η δράση του αποτέλεσαν για τον χριστιανικό ασκητισμό τα θεμέλια της ανάπτυξής του.</a:t>
            </a:r>
            <a:endParaRPr lang="el-GR"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60059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8EB03E-FC88-7A9E-B2AC-F56A7FDC790B}"/>
              </a:ext>
            </a:extLst>
          </p:cNvPr>
          <p:cNvSpPr>
            <a:spLocks noGrp="1"/>
          </p:cNvSpPr>
          <p:nvPr>
            <p:ph type="title"/>
          </p:nvPr>
        </p:nvSpPr>
        <p:spPr>
          <a:xfrm>
            <a:off x="838200" y="18255"/>
            <a:ext cx="10515600" cy="735371"/>
          </a:xfrm>
        </p:spPr>
        <p:txBody>
          <a:bodyPr/>
          <a:lstStyle/>
          <a:p>
            <a:pPr algn="ctr"/>
            <a:r>
              <a:rPr lang="el-GR" dirty="0" err="1"/>
              <a:t>Σωτηριολογική</a:t>
            </a:r>
            <a:r>
              <a:rPr lang="el-GR" dirty="0"/>
              <a:t> διάσταση του σταυρού</a:t>
            </a:r>
          </a:p>
        </p:txBody>
      </p:sp>
      <p:sp>
        <p:nvSpPr>
          <p:cNvPr id="3" name="Θέση περιεχομένου 2">
            <a:extLst>
              <a:ext uri="{FF2B5EF4-FFF2-40B4-BE49-F238E27FC236}">
                <a16:creationId xmlns:a16="http://schemas.microsoft.com/office/drawing/2014/main" id="{66D27BB8-C4C1-AF09-6967-CC59F1ABC7E3}"/>
              </a:ext>
            </a:extLst>
          </p:cNvPr>
          <p:cNvSpPr>
            <a:spLocks noGrp="1"/>
          </p:cNvSpPr>
          <p:nvPr>
            <p:ph idx="1"/>
          </p:nvPr>
        </p:nvSpPr>
        <p:spPr>
          <a:xfrm>
            <a:off x="0" y="753626"/>
            <a:ext cx="12192000" cy="6104374"/>
          </a:xfrm>
        </p:spPr>
        <p:txBody>
          <a:bodyPr>
            <a:normAutofit lnSpcReduction="10000"/>
          </a:bodyPr>
          <a:lstStyle/>
          <a:p>
            <a:r>
              <a:rPr lang="el-GR" sz="2200" dirty="0">
                <a:effectLst/>
                <a:latin typeface="Palatino Linotype" panose="02040502050505030304" pitchFamily="18" charset="0"/>
                <a:ea typeface="Times New Roman" panose="02020603050405020304" pitchFamily="18" charset="0"/>
              </a:rPr>
              <a:t>Γι’ αυτό και ο χριστιανός δεν πρέπει να φοβάται, αλλά να έχει θάρρος, γιατί ο Χριστός νίκησε τον κόσμο. Αναγνωρίζοντας ο Νικόδημος ο Αγιορείτης ότι «</a:t>
            </a:r>
            <a:r>
              <a:rPr lang="el-GR" sz="2200" i="1" dirty="0">
                <a:effectLst/>
                <a:latin typeface="Palatino Linotype" panose="02040502050505030304" pitchFamily="18" charset="0"/>
                <a:ea typeface="Times New Roman" panose="02020603050405020304" pitchFamily="18" charset="0"/>
              </a:rPr>
              <a:t>ἡ μικροψυχία μήτηρ </a:t>
            </a:r>
            <a:r>
              <a:rPr lang="el-GR" sz="2200" i="1" dirty="0" err="1">
                <a:effectLst/>
                <a:latin typeface="Palatino Linotype" panose="02040502050505030304" pitchFamily="18" charset="0"/>
                <a:ea typeface="Times New Roman" panose="02020603050405020304" pitchFamily="18" charset="0"/>
              </a:rPr>
              <a:t>ἐστί</a:t>
            </a:r>
            <a:r>
              <a:rPr lang="el-GR" sz="2200" i="1" dirty="0">
                <a:effectLst/>
                <a:latin typeface="Palatino Linotype" panose="02040502050505030304" pitchFamily="18" charset="0"/>
                <a:ea typeface="Times New Roman" panose="02020603050405020304" pitchFamily="18" charset="0"/>
              </a:rPr>
              <a:t> κολάσεως</a:t>
            </a:r>
            <a:r>
              <a:rPr lang="el-GR" sz="2200" dirty="0">
                <a:effectLst/>
                <a:latin typeface="Palatino Linotype" panose="02040502050505030304" pitchFamily="18" charset="0"/>
                <a:ea typeface="Times New Roman" panose="02020603050405020304" pitchFamily="18" charset="0"/>
              </a:rPr>
              <a:t>», αναρωτιέται «</a:t>
            </a:r>
            <a:r>
              <a:rPr lang="el-GR" sz="2200" i="1" dirty="0">
                <a:effectLst/>
                <a:latin typeface="Palatino Linotype" panose="02040502050505030304" pitchFamily="18" charset="0"/>
                <a:ea typeface="Times New Roman" panose="02020603050405020304" pitchFamily="18" charset="0"/>
              </a:rPr>
              <a:t>Και </a:t>
            </a:r>
            <a:r>
              <a:rPr lang="el-GR" sz="2200" i="1" dirty="0" err="1">
                <a:effectLst/>
                <a:latin typeface="Palatino Linotype" panose="02040502050505030304" pitchFamily="18" charset="0"/>
                <a:ea typeface="Times New Roman" panose="02020603050405020304" pitchFamily="18" charset="0"/>
              </a:rPr>
              <a:t>διατὶ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μικροψυχεῖς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ἀδελφέ</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Τὶ</a:t>
            </a:r>
            <a:r>
              <a:rPr lang="el-GR" sz="2200" i="1" dirty="0">
                <a:effectLst/>
                <a:latin typeface="Palatino Linotype" panose="02040502050505030304" pitchFamily="18" charset="0"/>
                <a:ea typeface="Times New Roman" panose="02020603050405020304" pitchFamily="18" charset="0"/>
              </a:rPr>
              <a:t> φοβάσαι; </a:t>
            </a:r>
            <a:r>
              <a:rPr lang="el-GR" sz="2200" i="1" dirty="0" err="1">
                <a:effectLst/>
                <a:latin typeface="Palatino Linotype" panose="02040502050505030304" pitchFamily="18" charset="0"/>
                <a:ea typeface="Times New Roman" panose="02020603050405020304" pitchFamily="18" charset="0"/>
              </a:rPr>
              <a:t>Εἰπὲ</a:t>
            </a:r>
            <a:r>
              <a:rPr lang="el-GR" sz="2200" i="1" dirty="0">
                <a:effectLst/>
                <a:latin typeface="Palatino Linotype" panose="02040502050505030304" pitchFamily="18" charset="0"/>
                <a:ea typeface="Times New Roman" panose="02020603050405020304" pitchFamily="18" charset="0"/>
              </a:rPr>
              <a:t> μοι, </a:t>
            </a:r>
            <a:r>
              <a:rPr lang="el-GR" sz="2200" i="1" dirty="0" err="1">
                <a:effectLst/>
                <a:latin typeface="Palatino Linotype" panose="02040502050505030304" pitchFamily="18" charset="0"/>
                <a:ea typeface="Times New Roman" panose="02020603050405020304" pitchFamily="18" charset="0"/>
              </a:rPr>
              <a:t>τὶ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δειλιᾷς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τὰς</a:t>
            </a:r>
            <a:r>
              <a:rPr lang="el-GR" sz="2200" i="1" dirty="0">
                <a:effectLst/>
                <a:latin typeface="Palatino Linotype" panose="02040502050505030304" pitchFamily="18" charset="0"/>
                <a:ea typeface="Times New Roman" panose="02020603050405020304" pitchFamily="18" charset="0"/>
              </a:rPr>
              <a:t> θλίψεις </a:t>
            </a:r>
            <a:r>
              <a:rPr lang="el-GR" sz="2200" i="1" dirty="0" err="1">
                <a:effectLst/>
                <a:latin typeface="Palatino Linotype" panose="02040502050505030304" pitchFamily="18" charset="0"/>
                <a:ea typeface="Times New Roman" panose="02020603050405020304" pitchFamily="18" charset="0"/>
              </a:rPr>
              <a:t>τοῦ</a:t>
            </a:r>
            <a:r>
              <a:rPr lang="el-GR" sz="2200" i="1" dirty="0">
                <a:effectLst/>
                <a:latin typeface="Palatino Linotype" panose="02040502050505030304" pitchFamily="18" charset="0"/>
                <a:ea typeface="Times New Roman" panose="02020603050405020304" pitchFamily="18" charset="0"/>
              </a:rPr>
              <a:t> κόσμου; </a:t>
            </a:r>
            <a:r>
              <a:rPr lang="el-GR" sz="2200" i="1" dirty="0" err="1">
                <a:effectLst/>
                <a:latin typeface="Palatino Linotype" panose="02040502050505030304" pitchFamily="18" charset="0"/>
                <a:ea typeface="Times New Roman" panose="02020603050405020304" pitchFamily="18" charset="0"/>
              </a:rPr>
              <a:t>ἀνδρίζου</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ἒχε</a:t>
            </a:r>
            <a:r>
              <a:rPr lang="el-GR" sz="2200" i="1" dirty="0">
                <a:effectLst/>
                <a:latin typeface="Palatino Linotype" panose="02040502050505030304" pitchFamily="18" charset="0"/>
                <a:ea typeface="Times New Roman" panose="02020603050405020304" pitchFamily="18" charset="0"/>
              </a:rPr>
              <a:t> θάρρος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τὸν</a:t>
            </a:r>
            <a:r>
              <a:rPr lang="el-GR" sz="2200" i="1" dirty="0">
                <a:effectLst/>
                <a:latin typeface="Palatino Linotype" panose="02040502050505030304" pitchFamily="18" charset="0"/>
                <a:ea typeface="Times New Roman" panose="02020603050405020304" pitchFamily="18" charset="0"/>
              </a:rPr>
              <a:t> Κύριον, </a:t>
            </a:r>
            <a:r>
              <a:rPr lang="el-GR" sz="2200" i="1" dirty="0" err="1">
                <a:effectLst/>
                <a:latin typeface="Palatino Linotype" panose="02040502050505030304" pitchFamily="18" charset="0"/>
                <a:ea typeface="Times New Roman" panose="02020603050405020304" pitchFamily="18" charset="0"/>
              </a:rPr>
              <a:t>ὃτι</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αὐτὸς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εἶναι</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ὃπου</a:t>
            </a:r>
            <a:r>
              <a:rPr lang="el-GR" sz="2200" i="1" dirty="0">
                <a:effectLst/>
                <a:latin typeface="Palatino Linotype" panose="02040502050505030304" pitchFamily="18" charset="0"/>
                <a:ea typeface="Times New Roman" panose="02020603050405020304" pitchFamily="18" charset="0"/>
              </a:rPr>
              <a:t> θέλει </a:t>
            </a:r>
            <a:r>
              <a:rPr lang="el-GR" sz="2200" i="1" dirty="0" err="1">
                <a:effectLst/>
                <a:latin typeface="Palatino Linotype" panose="02040502050505030304" pitchFamily="18" charset="0"/>
                <a:ea typeface="Times New Roman" panose="02020603050405020304" pitchFamily="18" charset="0"/>
              </a:rPr>
              <a:t>σὲ</a:t>
            </a:r>
            <a:r>
              <a:rPr lang="el-GR" sz="2200" i="1" dirty="0">
                <a:effectLst/>
                <a:latin typeface="Palatino Linotype" panose="02040502050505030304" pitchFamily="18" charset="0"/>
                <a:ea typeface="Times New Roman" panose="02020603050405020304" pitchFamily="18" charset="0"/>
              </a:rPr>
              <a:t> δυναμώσει να </a:t>
            </a:r>
            <a:r>
              <a:rPr lang="el-GR" sz="2200" i="1" dirty="0" err="1">
                <a:effectLst/>
                <a:latin typeface="Palatino Linotype" panose="02040502050505030304" pitchFamily="18" charset="0"/>
                <a:ea typeface="Times New Roman" panose="02020603050405020304" pitchFamily="18" charset="0"/>
              </a:rPr>
              <a:t>τὰς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νικήσῃς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τῷ</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κόσμῳ</a:t>
            </a:r>
            <a:r>
              <a:rPr lang="el-GR" sz="2200" i="1" dirty="0">
                <a:effectLst/>
                <a:latin typeface="Palatino Linotype" panose="02040502050505030304" pitchFamily="18" charset="0"/>
                <a:ea typeface="Times New Roman" panose="02020603050405020304" pitchFamily="18" charset="0"/>
              </a:rPr>
              <a:t> θλίψεις </a:t>
            </a:r>
            <a:r>
              <a:rPr lang="el-GR" sz="2200" i="1" dirty="0" err="1">
                <a:effectLst/>
                <a:latin typeface="Palatino Linotype" panose="02040502050505030304" pitchFamily="18" charset="0"/>
                <a:ea typeface="Times New Roman" panose="02020603050405020304" pitchFamily="18" charset="0"/>
              </a:rPr>
              <a:t>ἓξετε</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ἀλλὰ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θαρσεῖται</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ἐγὼ</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νενίκηκα</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κόσμον</a:t>
            </a:r>
            <a:r>
              <a:rPr lang="el-GR" sz="2200"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Ἰω</a:t>
            </a:r>
            <a:r>
              <a:rPr lang="el-GR" sz="2200" i="1" dirty="0">
                <a:effectLst/>
                <a:latin typeface="Palatino Linotype" panose="02040502050505030304" pitchFamily="18" charset="0"/>
                <a:ea typeface="Times New Roman" panose="02020603050405020304" pitchFamily="18" charset="0"/>
              </a:rPr>
              <a:t>.</a:t>
            </a:r>
            <a:r>
              <a:rPr lang="el-GR" sz="2200" dirty="0">
                <a:effectLst/>
                <a:latin typeface="Palatino Linotype" panose="02040502050505030304" pitchFamily="18" charset="0"/>
                <a:ea typeface="Times New Roman" panose="02020603050405020304" pitchFamily="18" charset="0"/>
              </a:rPr>
              <a:t> 16, 33)» (Νικοδήμου </a:t>
            </a:r>
            <a:r>
              <a:rPr lang="el-GR" sz="2200" dirty="0" err="1">
                <a:effectLst/>
                <a:latin typeface="Palatino Linotype" panose="02040502050505030304" pitchFamily="18" charset="0"/>
                <a:ea typeface="Times New Roman" panose="02020603050405020304" pitchFamily="18" charset="0"/>
              </a:rPr>
              <a:t>Ἁγιορείτου</a:t>
            </a:r>
            <a:r>
              <a:rPr lang="el-GR" sz="2200" dirty="0">
                <a:effectLst/>
                <a:latin typeface="Palatino Linotype" panose="02040502050505030304" pitchFamily="18" charset="0"/>
                <a:ea typeface="Times New Roman" panose="02020603050405020304" pitchFamily="18" charset="0"/>
              </a:rPr>
              <a:t>, </a:t>
            </a:r>
            <a:r>
              <a:rPr lang="el-GR" sz="2200" i="1" dirty="0">
                <a:effectLst/>
                <a:latin typeface="Palatino Linotype" panose="02040502050505030304" pitchFamily="18" charset="0"/>
                <a:ea typeface="Times New Roman" panose="02020603050405020304" pitchFamily="18" charset="0"/>
              </a:rPr>
              <a:t>Μελέτη ΛΑ</a:t>
            </a:r>
            <a:r>
              <a:rPr lang="el-GR" sz="2200" dirty="0">
                <a:effectLst/>
                <a:latin typeface="Palatino Linotype" panose="02040502050505030304" pitchFamily="18" charset="0"/>
                <a:ea typeface="Times New Roman" panose="02020603050405020304" pitchFamily="18" charset="0"/>
              </a:rPr>
              <a:t>΄,  σ. 252). </a:t>
            </a:r>
          </a:p>
          <a:p>
            <a:r>
              <a:rPr lang="el-GR" sz="2200" dirty="0">
                <a:effectLst/>
                <a:latin typeface="Palatino Linotype" panose="02040502050505030304" pitchFamily="18" charset="0"/>
                <a:ea typeface="Times New Roman" panose="02020603050405020304" pitchFamily="18" charset="0"/>
              </a:rPr>
              <a:t>Στο σχολείο του σταυρού ο Κύριος μας παρέδωσε μαθήματα μεγάλα και θαυμαστά. Έτσι «</a:t>
            </a:r>
            <a:r>
              <a:rPr lang="el-GR" sz="2200" i="1" dirty="0" err="1">
                <a:effectLst/>
                <a:latin typeface="Palatino Linotype" panose="02040502050505030304" pitchFamily="18" charset="0"/>
                <a:ea typeface="Times New Roman" panose="02020603050405020304" pitchFamily="18" charset="0"/>
              </a:rPr>
              <a:t>ὃταν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σὲ</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ἐνοχλήσει</a:t>
            </a:r>
            <a:r>
              <a:rPr lang="el-GR" sz="2200" i="1" dirty="0">
                <a:effectLst/>
                <a:latin typeface="Palatino Linotype" panose="02040502050505030304" pitchFamily="18" charset="0"/>
                <a:ea typeface="Times New Roman" panose="02020603050405020304" pitchFamily="18" charset="0"/>
              </a:rPr>
              <a:t> κανένα πάθος, τρέχε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τον </a:t>
            </a:r>
            <a:r>
              <a:rPr lang="el-GR" sz="2200" i="1" dirty="0" err="1">
                <a:effectLst/>
                <a:latin typeface="Palatino Linotype" panose="02040502050505030304" pitchFamily="18" charset="0"/>
                <a:ea typeface="Times New Roman" panose="02020603050405020304" pitchFamily="18" charset="0"/>
              </a:rPr>
              <a:t>σταυρόν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ὃταν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σὲ</a:t>
            </a:r>
            <a:r>
              <a:rPr lang="el-GR" sz="2200" i="1" dirty="0">
                <a:effectLst/>
                <a:latin typeface="Palatino Linotype" panose="02040502050505030304" pitchFamily="18" charset="0"/>
                <a:ea typeface="Times New Roman" panose="02020603050405020304" pitchFamily="18" charset="0"/>
              </a:rPr>
              <a:t> δαγκάσουν </a:t>
            </a:r>
            <a:r>
              <a:rPr lang="el-GR" sz="2200" i="1" dirty="0" err="1">
                <a:effectLst/>
                <a:latin typeface="Palatino Linotype" panose="02040502050505030304" pitchFamily="18" charset="0"/>
                <a:ea typeface="Times New Roman" panose="02020603050405020304" pitchFamily="18" charset="0"/>
              </a:rPr>
              <a:t>τὰ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νοητὰ</a:t>
            </a:r>
            <a:r>
              <a:rPr lang="el-GR" sz="2200" i="1" dirty="0">
                <a:effectLst/>
                <a:latin typeface="Palatino Linotype" panose="02040502050505030304" pitchFamily="18" charset="0"/>
                <a:ea typeface="Times New Roman" panose="02020603050405020304" pitchFamily="18" charset="0"/>
              </a:rPr>
              <a:t> φίδια </a:t>
            </a:r>
            <a:r>
              <a:rPr lang="el-GR" sz="2200" i="1" dirty="0" err="1">
                <a:effectLst/>
                <a:latin typeface="Palatino Linotype" panose="02040502050505030304" pitchFamily="18" charset="0"/>
                <a:ea typeface="Times New Roman" panose="02020603050405020304" pitchFamily="18" charset="0"/>
              </a:rPr>
              <a:t>οἱ</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δαὶμονες</a:t>
            </a:r>
            <a:r>
              <a:rPr lang="el-GR" sz="2200" i="1" dirty="0">
                <a:effectLst/>
                <a:latin typeface="Palatino Linotype" panose="02040502050505030304" pitchFamily="18" charset="0"/>
                <a:ea typeface="Times New Roman" panose="02020603050405020304" pitchFamily="18" charset="0"/>
              </a:rPr>
              <a:t> τρέχε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σταυρὸν</a:t>
            </a:r>
            <a:r>
              <a:rPr lang="el-GR" sz="2200" dirty="0">
                <a:effectLst/>
                <a:latin typeface="Palatino Linotype" panose="02040502050505030304" pitchFamily="18" charset="0"/>
                <a:ea typeface="Times New Roman" panose="02020603050405020304" pitchFamily="18" charset="0"/>
              </a:rPr>
              <a:t>» (Νικοδήμου </a:t>
            </a:r>
            <a:r>
              <a:rPr lang="el-GR" sz="2200" dirty="0" err="1">
                <a:effectLst/>
                <a:latin typeface="Palatino Linotype" panose="02040502050505030304" pitchFamily="18" charset="0"/>
                <a:ea typeface="Times New Roman" panose="02020603050405020304" pitchFamily="18" charset="0"/>
              </a:rPr>
              <a:t>Ἁγιορείτου</a:t>
            </a:r>
            <a:r>
              <a:rPr lang="el-GR" sz="2200" dirty="0">
                <a:effectLst/>
                <a:latin typeface="Palatino Linotype" panose="02040502050505030304" pitchFamily="18" charset="0"/>
                <a:ea typeface="Times New Roman" panose="02020603050405020304" pitchFamily="18" charset="0"/>
              </a:rPr>
              <a:t>, </a:t>
            </a:r>
            <a:r>
              <a:rPr lang="el-GR" sz="2200" i="1" dirty="0">
                <a:effectLst/>
                <a:latin typeface="Palatino Linotype" panose="02040502050505030304" pitchFamily="18" charset="0"/>
                <a:ea typeface="Times New Roman" panose="02020603050405020304" pitchFamily="18" charset="0"/>
              </a:rPr>
              <a:t>Μελέτη ΛΑ΄,</a:t>
            </a:r>
            <a:r>
              <a:rPr lang="el-GR" sz="2200" dirty="0">
                <a:effectLst/>
                <a:latin typeface="Palatino Linotype" panose="02040502050505030304" pitchFamily="18" charset="0"/>
                <a:ea typeface="Times New Roman" panose="02020603050405020304" pitchFamily="18" charset="0"/>
              </a:rPr>
              <a:t> </a:t>
            </a:r>
            <a:r>
              <a:rPr lang="el-GR" sz="2200" dirty="0" err="1">
                <a:effectLst/>
                <a:latin typeface="Palatino Linotype" panose="02040502050505030304" pitchFamily="18" charset="0"/>
                <a:ea typeface="Times New Roman" panose="02020603050405020304" pitchFamily="18" charset="0"/>
              </a:rPr>
              <a:t>ό.π</a:t>
            </a:r>
            <a:r>
              <a:rPr lang="el-GR" sz="2200" dirty="0">
                <a:effectLst/>
                <a:latin typeface="Palatino Linotype" panose="02040502050505030304" pitchFamily="18" charset="0"/>
                <a:ea typeface="Times New Roman" panose="02020603050405020304" pitchFamily="18" charset="0"/>
              </a:rPr>
              <a:t>., σ. 268). </a:t>
            </a:r>
          </a:p>
          <a:p>
            <a:r>
              <a:rPr lang="el-GR" sz="2200" dirty="0">
                <a:effectLst/>
                <a:latin typeface="Palatino Linotype" panose="02040502050505030304" pitchFamily="18" charset="0"/>
                <a:ea typeface="Times New Roman" panose="02020603050405020304" pitchFamily="18" charset="0"/>
              </a:rPr>
              <a:t>Το πάθος του Κυρίου αποβλέπει στη σωτηρία του ανθρώπου και γι’ αυτό ο Χριστός «</a:t>
            </a:r>
            <a:r>
              <a:rPr lang="el-GR" sz="2200" i="1" dirty="0">
                <a:effectLst/>
                <a:latin typeface="Palatino Linotype" panose="02040502050505030304" pitchFamily="18" charset="0"/>
                <a:ea typeface="Times New Roman" panose="02020603050405020304" pitchFamily="18" charset="0"/>
              </a:rPr>
              <a:t>θέλει μένει πάντοτε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τὴν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καρδίαν</a:t>
            </a:r>
            <a:r>
              <a:rPr lang="el-GR" sz="2200" i="1" dirty="0">
                <a:effectLst/>
                <a:latin typeface="Palatino Linotype" panose="02040502050505030304" pitchFamily="18" charset="0"/>
                <a:ea typeface="Times New Roman" panose="02020603050405020304" pitchFamily="18" charset="0"/>
              </a:rPr>
              <a:t> σου καρφωμένος, </a:t>
            </a:r>
            <a:r>
              <a:rPr lang="el-GR" sz="2200" i="1" dirty="0" err="1">
                <a:effectLst/>
                <a:latin typeface="Palatino Linotype" panose="02040502050505030304" pitchFamily="18" charset="0"/>
                <a:ea typeface="Times New Roman" panose="02020603050405020304" pitchFamily="18" charset="0"/>
              </a:rPr>
              <a:t>ὡσάν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ἓνα</a:t>
            </a:r>
            <a:r>
              <a:rPr lang="el-GR" sz="2200" i="1" dirty="0">
                <a:effectLst/>
                <a:latin typeface="Palatino Linotype" panose="02040502050505030304" pitchFamily="18" charset="0"/>
                <a:ea typeface="Times New Roman" panose="02020603050405020304" pitchFamily="18" charset="0"/>
              </a:rPr>
              <a:t> καρφί, </a:t>
            </a:r>
            <a:r>
              <a:rPr lang="el-GR" sz="2200" i="1" dirty="0" err="1">
                <a:effectLst/>
                <a:latin typeface="Palatino Linotype" panose="02040502050505030304" pitchFamily="18" charset="0"/>
                <a:ea typeface="Times New Roman" panose="02020603050405020304" pitchFamily="18" charset="0"/>
              </a:rPr>
              <a:t>οὗτος</a:t>
            </a:r>
            <a:r>
              <a:rPr lang="el-GR" sz="2200" i="1" dirty="0">
                <a:effectLst/>
                <a:latin typeface="Palatino Linotype" panose="02040502050505030304" pitchFamily="18" charset="0"/>
                <a:ea typeface="Times New Roman" panose="02020603050405020304" pitchFamily="18" charset="0"/>
              </a:rPr>
              <a:t> ὁ </a:t>
            </a:r>
            <a:r>
              <a:rPr lang="el-GR" sz="2200" i="1" dirty="0" err="1">
                <a:effectLst/>
                <a:latin typeface="Palatino Linotype" panose="02040502050505030304" pitchFamily="18" charset="0"/>
                <a:ea typeface="Times New Roman" panose="02020603050405020304" pitchFamily="18" charset="0"/>
              </a:rPr>
              <a:t>λυπηρὸς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λογισμὸς</a:t>
            </a:r>
            <a:r>
              <a:rPr lang="el-GR" sz="2200" i="1" dirty="0">
                <a:effectLst/>
                <a:latin typeface="Palatino Linotype" panose="02040502050505030304" pitchFamily="18" charset="0"/>
                <a:ea typeface="Times New Roman" panose="02020603050405020304" pitchFamily="18" charset="0"/>
              </a:rPr>
              <a:t> «ὁ </a:t>
            </a:r>
            <a:r>
              <a:rPr lang="el-GR" sz="2200" i="1" dirty="0" err="1">
                <a:effectLst/>
                <a:latin typeface="Palatino Linotype" panose="02040502050505030304" pitchFamily="18" charset="0"/>
                <a:ea typeface="Times New Roman" panose="02020603050405020304" pitchFamily="18" charset="0"/>
              </a:rPr>
              <a:t>Χριστὸς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πάθῃ</a:t>
            </a:r>
            <a:r>
              <a:rPr lang="el-GR" sz="2200" i="1" dirty="0">
                <a:effectLst/>
                <a:latin typeface="Palatino Linotype" panose="02040502050505030304" pitchFamily="18" charset="0"/>
                <a:ea typeface="Times New Roman" panose="02020603050405020304" pitchFamily="18" charset="0"/>
              </a:rPr>
              <a:t> τόσα </a:t>
            </a:r>
            <a:r>
              <a:rPr lang="el-GR" sz="2200" i="1" dirty="0" err="1">
                <a:effectLst/>
                <a:latin typeface="Palatino Linotype" panose="02040502050505030304" pitchFamily="18" charset="0"/>
                <a:ea typeface="Times New Roman" panose="02020603050405020304" pitchFamily="18" charset="0"/>
              </a:rPr>
              <a:t>γιὰ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μὲ</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σώσῃ</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ἐγὼ</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κολασθῶ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ἀλλοίμονον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ἐμέ</a:t>
            </a:r>
            <a:r>
              <a:rPr lang="el-GR" sz="2200" i="1" dirty="0">
                <a:effectLst/>
                <a:latin typeface="Palatino Linotype" panose="02040502050505030304" pitchFamily="18" charset="0"/>
                <a:ea typeface="Times New Roman" panose="02020603050405020304" pitchFamily="18" charset="0"/>
              </a:rPr>
              <a:t>!</a:t>
            </a:r>
            <a:r>
              <a:rPr lang="el-GR" sz="2200" dirty="0">
                <a:effectLst/>
                <a:latin typeface="Palatino Linotype" panose="02040502050505030304" pitchFamily="18" charset="0"/>
                <a:ea typeface="Times New Roman" panose="02020603050405020304" pitchFamily="18" charset="0"/>
              </a:rPr>
              <a:t>» (Νικοδήμου </a:t>
            </a:r>
            <a:r>
              <a:rPr lang="el-GR" sz="2200" dirty="0" err="1">
                <a:effectLst/>
                <a:latin typeface="Palatino Linotype" panose="02040502050505030304" pitchFamily="18" charset="0"/>
                <a:ea typeface="Times New Roman" panose="02020603050405020304" pitchFamily="18" charset="0"/>
              </a:rPr>
              <a:t>Ἁγιορείτου</a:t>
            </a:r>
            <a:r>
              <a:rPr lang="el-GR" sz="2200" dirty="0">
                <a:effectLst/>
                <a:latin typeface="Palatino Linotype" panose="02040502050505030304" pitchFamily="18" charset="0"/>
                <a:ea typeface="Times New Roman" panose="02020603050405020304" pitchFamily="18" charset="0"/>
              </a:rPr>
              <a:t>, </a:t>
            </a:r>
            <a:r>
              <a:rPr lang="el-GR" sz="2200" i="1" dirty="0">
                <a:effectLst/>
                <a:latin typeface="Palatino Linotype" panose="02040502050505030304" pitchFamily="18" charset="0"/>
                <a:ea typeface="Times New Roman" panose="02020603050405020304" pitchFamily="18" charset="0"/>
              </a:rPr>
              <a:t>Μελέτη ΛΑ΄,</a:t>
            </a:r>
            <a:r>
              <a:rPr lang="el-GR" sz="2200" dirty="0">
                <a:effectLst/>
                <a:latin typeface="Palatino Linotype" panose="02040502050505030304" pitchFamily="18" charset="0"/>
                <a:ea typeface="Times New Roman" panose="02020603050405020304" pitchFamily="18" charset="0"/>
              </a:rPr>
              <a:t> </a:t>
            </a:r>
            <a:r>
              <a:rPr lang="el-GR" sz="2200" dirty="0" err="1">
                <a:effectLst/>
                <a:latin typeface="Palatino Linotype" panose="02040502050505030304" pitchFamily="18" charset="0"/>
                <a:ea typeface="Times New Roman" panose="02020603050405020304" pitchFamily="18" charset="0"/>
              </a:rPr>
              <a:t>ό.π</a:t>
            </a:r>
            <a:r>
              <a:rPr lang="el-GR" sz="2200" dirty="0">
                <a:effectLst/>
                <a:latin typeface="Palatino Linotype" panose="02040502050505030304" pitchFamily="18" charset="0"/>
                <a:ea typeface="Times New Roman" panose="02020603050405020304" pitchFamily="18" charset="0"/>
              </a:rPr>
              <a:t>., σ. 264).</a:t>
            </a:r>
          </a:p>
          <a:p>
            <a:r>
              <a:rPr lang="el-GR" sz="2200" dirty="0">
                <a:effectLst/>
                <a:latin typeface="Palatino Linotype" panose="02040502050505030304" pitchFamily="18" charset="0"/>
                <a:ea typeface="Times New Roman" panose="02020603050405020304" pitchFamily="18" charset="0"/>
              </a:rPr>
              <a:t> Στην ανθρώπινη επιλογή εναπόκειται η αξιοποίηση αυτής της διδαχής: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ἐπειδὴ</a:t>
            </a:r>
            <a:r>
              <a:rPr lang="el-GR" sz="2200" i="1" dirty="0">
                <a:effectLst/>
                <a:latin typeface="Palatino Linotype" panose="02040502050505030304" pitchFamily="18" charset="0"/>
                <a:ea typeface="Times New Roman" panose="02020603050405020304" pitchFamily="18" charset="0"/>
              </a:rPr>
              <a:t> ὁ </a:t>
            </a:r>
            <a:r>
              <a:rPr lang="el-GR" sz="2200" i="1" dirty="0" err="1">
                <a:effectLst/>
                <a:latin typeface="Palatino Linotype" panose="02040502050505030304" pitchFamily="18" charset="0"/>
                <a:ea typeface="Times New Roman" panose="02020603050405020304" pitchFamily="18" charset="0"/>
              </a:rPr>
              <a:t>σταυρὸς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ἐστάθη</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ὡσὰν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ὑψηλὸς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ἂμβωνας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ἐπάνω</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ἀπό</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ὁποῖον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σοῦ</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ἐκήρυξεν</a:t>
            </a:r>
            <a:r>
              <a:rPr lang="el-GR" sz="2200" i="1" dirty="0">
                <a:effectLst/>
                <a:latin typeface="Palatino Linotype" panose="02040502050505030304" pitchFamily="18" charset="0"/>
                <a:ea typeface="Times New Roman" panose="02020603050405020304" pitchFamily="18" charset="0"/>
              </a:rPr>
              <a:t> ὁ Κύριος </a:t>
            </a:r>
            <a:r>
              <a:rPr lang="el-GR" sz="2200" i="1" dirty="0" err="1">
                <a:effectLst/>
                <a:latin typeface="Palatino Linotype" panose="02040502050505030304" pitchFamily="18" charset="0"/>
                <a:ea typeface="Times New Roman" panose="02020603050405020304" pitchFamily="18" charset="0"/>
              </a:rPr>
              <a:t>τὰ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σωτηριώδη</a:t>
            </a:r>
            <a:r>
              <a:rPr lang="el-GR" sz="2200" i="1" dirty="0">
                <a:effectLst/>
                <a:latin typeface="Palatino Linotype" panose="02040502050505030304" pitchFamily="18" charset="0"/>
                <a:ea typeface="Times New Roman" panose="02020603050405020304" pitchFamily="18" charset="0"/>
              </a:rPr>
              <a:t> μαθήματα, </a:t>
            </a:r>
            <a:r>
              <a:rPr lang="el-GR" sz="2200" i="1" dirty="0" err="1">
                <a:effectLst/>
                <a:latin typeface="Palatino Linotype" panose="02040502050505030304" pitchFamily="18" charset="0"/>
                <a:ea typeface="Times New Roman" panose="02020603050405020304" pitchFamily="18" charset="0"/>
              </a:rPr>
              <a:t>ζήτησαι</a:t>
            </a:r>
            <a:r>
              <a:rPr lang="el-GR" sz="2200" i="1" dirty="0">
                <a:effectLst/>
                <a:latin typeface="Palatino Linotype" panose="02040502050505030304" pitchFamily="18" charset="0"/>
                <a:ea typeface="Times New Roman" panose="02020603050405020304" pitchFamily="18" charset="0"/>
              </a:rPr>
              <a:t> χάριν </a:t>
            </a:r>
            <a:r>
              <a:rPr lang="el-GR" sz="2200" i="1" dirty="0" err="1">
                <a:effectLst/>
                <a:latin typeface="Palatino Linotype" panose="02040502050505030304" pitchFamily="18" charset="0"/>
                <a:ea typeface="Times New Roman" panose="02020603050405020304" pitchFamily="18" charset="0"/>
              </a:rPr>
              <a:t>ἀπὸ</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αὐτὸν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σὲ</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ἀξιώσῃ</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διὰ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ἐναγκαλίζεσαι</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κάθε σου θλίψιν </a:t>
            </a:r>
            <a:r>
              <a:rPr lang="el-GR" sz="2200" i="1" dirty="0" err="1">
                <a:effectLst/>
                <a:latin typeface="Palatino Linotype" panose="02040502050505030304" pitchFamily="18" charset="0"/>
                <a:ea typeface="Times New Roman" panose="02020603050405020304" pitchFamily="18" charset="0"/>
              </a:rPr>
              <a:t>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σταυρὸν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διὰ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εὑρίσκῃς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καταφυγὴν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παρηγορίαν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ὃλα</a:t>
            </a:r>
            <a:r>
              <a:rPr lang="el-GR" sz="2200" i="1" dirty="0">
                <a:effectLst/>
                <a:latin typeface="Palatino Linotype" panose="02040502050505030304" pitchFamily="18" charset="0"/>
                <a:ea typeface="Times New Roman" panose="02020603050405020304" pitchFamily="18" charset="0"/>
              </a:rPr>
              <a:t> σου </a:t>
            </a:r>
            <a:r>
              <a:rPr lang="el-GR" sz="2200" i="1" dirty="0" err="1">
                <a:effectLst/>
                <a:latin typeface="Palatino Linotype" panose="02040502050505030304" pitchFamily="18" charset="0"/>
                <a:ea typeface="Times New Roman" panose="02020603050405020304" pitchFamily="18" charset="0"/>
              </a:rPr>
              <a:t>τὰ</a:t>
            </a:r>
            <a:r>
              <a:rPr lang="el-GR" sz="2200" i="1" dirty="0">
                <a:effectLst/>
                <a:latin typeface="Palatino Linotype" panose="02040502050505030304" pitchFamily="18" charset="0"/>
                <a:ea typeface="Times New Roman" panose="02020603050405020304" pitchFamily="18" charset="0"/>
              </a:rPr>
              <a:t> πάθη </a:t>
            </a:r>
            <a:r>
              <a:rPr lang="el-GR" sz="2200" i="1" dirty="0" err="1">
                <a:effectLst/>
                <a:latin typeface="Palatino Linotype" panose="02040502050505030304" pitchFamily="18" charset="0"/>
                <a:ea typeface="Times New Roman" panose="02020603050405020304" pitchFamily="18" charset="0"/>
              </a:rPr>
              <a:t>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σταυρὸν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διὰ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νὰ</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ἒχῃς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δόξαν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καὶ</a:t>
            </a:r>
            <a:r>
              <a:rPr lang="el-GR" sz="2200" i="1" dirty="0">
                <a:effectLst/>
                <a:latin typeface="Palatino Linotype" panose="02040502050505030304" pitchFamily="18" charset="0"/>
                <a:ea typeface="Times New Roman" panose="02020603050405020304" pitchFamily="18" charset="0"/>
              </a:rPr>
              <a:t> καύχημα </a:t>
            </a:r>
            <a:r>
              <a:rPr lang="el-GR" sz="2200" i="1" dirty="0" err="1">
                <a:effectLst/>
                <a:latin typeface="Palatino Linotype" panose="02040502050505030304" pitchFamily="18" charset="0"/>
                <a:ea typeface="Times New Roman" panose="02020603050405020304" pitchFamily="18" charset="0"/>
              </a:rPr>
              <a:t>εἰς</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ὃλην</a:t>
            </a:r>
            <a:r>
              <a:rPr lang="el-GR" sz="2200" i="1" dirty="0">
                <a:effectLst/>
                <a:latin typeface="Palatino Linotype" panose="02040502050505030304" pitchFamily="18" charset="0"/>
                <a:ea typeface="Times New Roman" panose="02020603050405020304" pitchFamily="18" charset="0"/>
              </a:rPr>
              <a:t> σου </a:t>
            </a:r>
            <a:r>
              <a:rPr lang="el-GR" sz="2200" i="1" dirty="0" err="1">
                <a:effectLst/>
                <a:latin typeface="Palatino Linotype" panose="02040502050505030304" pitchFamily="18" charset="0"/>
                <a:ea typeface="Times New Roman" panose="02020603050405020304" pitchFamily="18" charset="0"/>
              </a:rPr>
              <a:t>τὴν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ζωὴν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τὸν</a:t>
            </a:r>
            <a:r>
              <a:rPr lang="el-GR" sz="2200" i="1" dirty="0">
                <a:effectLst/>
                <a:latin typeface="Palatino Linotype" panose="02040502050505030304" pitchFamily="18" charset="0"/>
                <a:ea typeface="Times New Roman" panose="02020603050405020304" pitchFamily="18" charset="0"/>
              </a:rPr>
              <a:t> </a:t>
            </a:r>
            <a:r>
              <a:rPr lang="el-GR" sz="2200" i="1" dirty="0" err="1">
                <a:effectLst/>
                <a:latin typeface="Palatino Linotype" panose="02040502050505030304" pitchFamily="18" charset="0"/>
                <a:ea typeface="Times New Roman" panose="02020603050405020304" pitchFamily="18" charset="0"/>
              </a:rPr>
              <a:t>σταυρὸν</a:t>
            </a:r>
            <a:r>
              <a:rPr lang="el-GR" sz="2200" dirty="0">
                <a:effectLst/>
                <a:latin typeface="Palatino Linotype" panose="02040502050505030304" pitchFamily="18" charset="0"/>
                <a:ea typeface="Times New Roman" panose="02020603050405020304" pitchFamily="18" charset="0"/>
              </a:rPr>
              <a:t>» (Νικοδήμου </a:t>
            </a:r>
            <a:r>
              <a:rPr lang="el-GR" sz="2200" dirty="0" err="1">
                <a:effectLst/>
                <a:latin typeface="Palatino Linotype" panose="02040502050505030304" pitchFamily="18" charset="0"/>
                <a:ea typeface="Times New Roman" panose="02020603050405020304" pitchFamily="18" charset="0"/>
              </a:rPr>
              <a:t>Ἁγιορείτου</a:t>
            </a:r>
            <a:r>
              <a:rPr lang="el-GR" sz="2200" dirty="0">
                <a:effectLst/>
                <a:latin typeface="Palatino Linotype" panose="02040502050505030304" pitchFamily="18" charset="0"/>
                <a:ea typeface="Times New Roman" panose="02020603050405020304" pitchFamily="18" charset="0"/>
              </a:rPr>
              <a:t>, </a:t>
            </a:r>
            <a:r>
              <a:rPr lang="el-GR" sz="2200" i="1" dirty="0">
                <a:effectLst/>
                <a:latin typeface="Palatino Linotype" panose="02040502050505030304" pitchFamily="18" charset="0"/>
                <a:ea typeface="Times New Roman" panose="02020603050405020304" pitchFamily="18" charset="0"/>
              </a:rPr>
              <a:t>Μελέτη ΛΑ΄,</a:t>
            </a:r>
            <a:r>
              <a:rPr lang="el-GR" sz="2200" dirty="0">
                <a:effectLst/>
                <a:latin typeface="Palatino Linotype" panose="02040502050505030304" pitchFamily="18" charset="0"/>
                <a:ea typeface="Times New Roman" panose="02020603050405020304" pitchFamily="18" charset="0"/>
              </a:rPr>
              <a:t> </a:t>
            </a:r>
            <a:r>
              <a:rPr lang="el-GR" sz="2200" dirty="0" err="1">
                <a:effectLst/>
                <a:latin typeface="Palatino Linotype" panose="02040502050505030304" pitchFamily="18" charset="0"/>
                <a:ea typeface="Times New Roman" panose="02020603050405020304" pitchFamily="18" charset="0"/>
              </a:rPr>
              <a:t>ό.π</a:t>
            </a:r>
            <a:r>
              <a:rPr lang="el-GR" sz="2200" dirty="0">
                <a:effectLst/>
                <a:latin typeface="Palatino Linotype" panose="02040502050505030304" pitchFamily="18" charset="0"/>
                <a:ea typeface="Times New Roman" panose="02020603050405020304" pitchFamily="18" charset="0"/>
              </a:rPr>
              <a:t>., σ. 271). </a:t>
            </a:r>
            <a:endParaRPr lang="el-GR" sz="22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52750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52E951-D78A-E88D-1CE8-C319910A2CE7}"/>
              </a:ext>
            </a:extLst>
          </p:cNvPr>
          <p:cNvSpPr>
            <a:spLocks noGrp="1"/>
          </p:cNvSpPr>
          <p:nvPr>
            <p:ph type="title"/>
          </p:nvPr>
        </p:nvSpPr>
        <p:spPr>
          <a:xfrm>
            <a:off x="838200" y="18256"/>
            <a:ext cx="10515600" cy="662782"/>
          </a:xfrm>
        </p:spPr>
        <p:txBody>
          <a:bodyPr>
            <a:normAutofit fontScale="90000"/>
          </a:bodyPr>
          <a:lstStyle/>
          <a:p>
            <a:pPr algn="ctr"/>
            <a:r>
              <a:rPr lang="el-GR" dirty="0" err="1"/>
              <a:t>Σωτηριολογική</a:t>
            </a:r>
            <a:r>
              <a:rPr lang="el-GR" dirty="0"/>
              <a:t> διάσταση του σταυρού</a:t>
            </a:r>
          </a:p>
        </p:txBody>
      </p:sp>
      <p:sp>
        <p:nvSpPr>
          <p:cNvPr id="3" name="Θέση περιεχομένου 2">
            <a:extLst>
              <a:ext uri="{FF2B5EF4-FFF2-40B4-BE49-F238E27FC236}">
                <a16:creationId xmlns:a16="http://schemas.microsoft.com/office/drawing/2014/main" id="{E216F5F1-51A9-6DBC-E3EA-ACD8FA57AA1F}"/>
              </a:ext>
            </a:extLst>
          </p:cNvPr>
          <p:cNvSpPr>
            <a:spLocks noGrp="1"/>
          </p:cNvSpPr>
          <p:nvPr>
            <p:ph idx="1"/>
          </p:nvPr>
        </p:nvSpPr>
        <p:spPr>
          <a:xfrm>
            <a:off x="0" y="582804"/>
            <a:ext cx="12192000" cy="6256940"/>
          </a:xfrm>
        </p:spPr>
        <p:txBody>
          <a:bodyPr>
            <a:normAutofit lnSpcReduction="10000"/>
          </a:bodyPr>
          <a:lstStyle/>
          <a:p>
            <a:r>
              <a:rPr lang="el-GR" sz="2600" dirty="0">
                <a:effectLst/>
                <a:latin typeface="Palatino Linotype" panose="02040502050505030304" pitchFamily="18" charset="0"/>
                <a:ea typeface="Times New Roman" panose="02020603050405020304" pitchFamily="18" charset="0"/>
                <a:cs typeface="Times New Roman" panose="02020603050405020304" pitchFamily="18" charset="0"/>
              </a:rPr>
              <a:t>Ο </a:t>
            </a:r>
            <a:r>
              <a:rPr lang="el-GR" sz="2600" dirty="0" err="1">
                <a:effectLst/>
                <a:latin typeface="Palatino Linotype" panose="02040502050505030304" pitchFamily="18" charset="0"/>
                <a:ea typeface="Times New Roman" panose="02020603050405020304" pitchFamily="18" charset="0"/>
                <a:cs typeface="Times New Roman" panose="02020603050405020304" pitchFamily="18" charset="0"/>
              </a:rPr>
              <a:t>Ευάγριος</a:t>
            </a:r>
            <a:r>
              <a:rPr lang="el-GR" sz="2600" dirty="0">
                <a:effectLst/>
                <a:latin typeface="Palatino Linotype" panose="02040502050505030304" pitchFamily="18" charset="0"/>
                <a:ea typeface="Times New Roman" panose="02020603050405020304" pitchFamily="18" charset="0"/>
                <a:cs typeface="Times New Roman" panose="02020603050405020304" pitchFamily="18" charset="0"/>
              </a:rPr>
              <a:t> Ποντικός επιβεβαιώνοντας την άμεση σχέση μεταξύ σταυρού και σωτηρίας όσον αφορά τη δύναμή του παρατηρεί ότι "</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ἡ </a:t>
            </a:r>
            <a:r>
              <a:rPr lang="el-GR" sz="2600" i="1" dirty="0" err="1">
                <a:effectLst/>
                <a:latin typeface="Palatino Linotype" panose="02040502050505030304" pitchFamily="18" charset="0"/>
                <a:ea typeface="Times New Roman" panose="02020603050405020304" pitchFamily="18" charset="0"/>
                <a:cs typeface="Times New Roman" panose="02020603050405020304" pitchFamily="18" charset="0"/>
              </a:rPr>
              <a:t>μὲν</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600" i="1" dirty="0" err="1">
                <a:effectLst/>
                <a:latin typeface="Palatino Linotype" panose="02040502050505030304" pitchFamily="18" charset="0"/>
                <a:ea typeface="Times New Roman" panose="02020603050405020304" pitchFamily="18" charset="0"/>
                <a:cs typeface="Times New Roman" panose="02020603050405020304" pitchFamily="18" charset="0"/>
              </a:rPr>
              <a:t>γὰρ</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600" i="1" dirty="0" err="1">
                <a:effectLst/>
                <a:latin typeface="Palatino Linotype" panose="02040502050505030304" pitchFamily="18" charset="0"/>
                <a:ea typeface="Times New Roman" panose="02020603050405020304" pitchFamily="18" charset="0"/>
                <a:cs typeface="Times New Roman" panose="02020603050405020304" pitchFamily="18" charset="0"/>
              </a:rPr>
              <a:t>ὕλη</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 ξύλου, ἡ </a:t>
            </a:r>
            <a:r>
              <a:rPr lang="el-GR" sz="2600" i="1" dirty="0" err="1">
                <a:effectLst/>
                <a:latin typeface="Palatino Linotype" panose="02040502050505030304" pitchFamily="18" charset="0"/>
                <a:ea typeface="Times New Roman" panose="02020603050405020304" pitchFamily="18" charset="0"/>
                <a:cs typeface="Times New Roman" panose="02020603050405020304" pitchFamily="18" charset="0"/>
              </a:rPr>
              <a:t>δὲ</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600" i="1" dirty="0" err="1">
                <a:effectLst/>
                <a:latin typeface="Palatino Linotype" panose="02040502050505030304" pitchFamily="18" charset="0"/>
                <a:ea typeface="Times New Roman" panose="02020603050405020304" pitchFamily="18" charset="0"/>
                <a:cs typeface="Times New Roman" panose="02020603050405020304" pitchFamily="18" charset="0"/>
              </a:rPr>
              <a:t>ἰσχὺς</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 σιδήρου</a:t>
            </a:r>
            <a:r>
              <a:rPr lang="el-GR" sz="26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600" i="1" dirty="0" err="1">
                <a:effectLst/>
                <a:latin typeface="Palatino Linotype" panose="02040502050505030304" pitchFamily="18" charset="0"/>
                <a:ea typeface="Times New Roman" panose="02020603050405020304" pitchFamily="18" charset="0"/>
                <a:cs typeface="Times New Roman" panose="02020603050405020304" pitchFamily="18" charset="0"/>
              </a:rPr>
              <a:t>Ὑπόμνημα</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600" i="1"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600" i="1" dirty="0" err="1">
                <a:effectLst/>
                <a:latin typeface="Palatino Linotype" panose="02040502050505030304" pitchFamily="18" charset="0"/>
                <a:ea typeface="Times New Roman" panose="02020603050405020304" pitchFamily="18" charset="0"/>
                <a:cs typeface="Times New Roman" panose="02020603050405020304" pitchFamily="18" charset="0"/>
              </a:rPr>
              <a:t>τοὺς</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 Ψαλμούς,</a:t>
            </a:r>
            <a:r>
              <a:rPr lang="el-GR" sz="2600" dirty="0">
                <a:effectLst/>
                <a:latin typeface="Palatino Linotype" panose="02040502050505030304" pitchFamily="18" charset="0"/>
                <a:ea typeface="Times New Roman" panose="02020603050405020304" pitchFamily="18" charset="0"/>
                <a:cs typeface="Times New Roman" panose="02020603050405020304" pitchFamily="18" charset="0"/>
              </a:rPr>
              <a:t> PG 27, 68 Β)</a:t>
            </a:r>
            <a:r>
              <a:rPr lang="el-GR" sz="26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600" dirty="0">
                <a:effectLst/>
                <a:latin typeface="Palatino Linotype" panose="02040502050505030304" pitchFamily="18" charset="0"/>
                <a:ea typeface="Times New Roman" panose="02020603050405020304" pitchFamily="18" charset="0"/>
                <a:cs typeface="Times New Roman" panose="02020603050405020304" pitchFamily="18" charset="0"/>
              </a:rPr>
              <a:t>. </a:t>
            </a:r>
          </a:p>
          <a:p>
            <a:r>
              <a:rPr lang="el-GR" sz="26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Η δύναμη του σταυρού φαίνεται στον βίο και το μαρτύριο του αγίου </a:t>
            </a:r>
            <a:r>
              <a:rPr lang="el-GR" sz="2600" b="1"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600" dirty="0" err="1">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Αρδαλίονα</a:t>
            </a:r>
            <a:r>
              <a:rPr lang="el-GR" sz="26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Ο </a:t>
            </a:r>
            <a:r>
              <a:rPr lang="el-GR" sz="2600" dirty="0" err="1">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Αρδαλίων</a:t>
            </a:r>
            <a:r>
              <a:rPr lang="el-GR" sz="26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ήταν μίμος, εργαζόταν στα θέατρα και έπαιζε κωμωδίες και δράματα. Μια μέρα λοιπόν του ήλθε η ιδέα, να μιμηθεί την αντίσταση των χριστιανών μπροστά στους τυράννους. Κρεμάστηκε γυμνός πάνω στον σταυρό και όταν είπε με το στόμα ότι αγαπά τον Χριστό, τον αγάπησε και με την καρδιά. Η παράσταση ήταν - σα δράμα- τόσο καταπληκτική, ώστε ο λαός άρχισε να χειροκροτεί θερμά. Τότε ο </a:t>
            </a:r>
            <a:r>
              <a:rPr lang="el-GR" sz="2600" dirty="0" err="1">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Αρδαλίων</a:t>
            </a:r>
            <a:r>
              <a:rPr lang="el-GR" sz="26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φώναξε δυνατά και είπε στον λαό να σωπάσει, διότι και αυτός ήταν στ' αλήθεια χριστιανός. Όταν το άκουσε αυτό ο άρχοντας, του είπε ν' αλλάξει γνώμη. Αλλά επειδή ο </a:t>
            </a:r>
            <a:r>
              <a:rPr lang="el-GR" sz="2600" dirty="0" err="1">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Αρδαλίων</a:t>
            </a:r>
            <a:r>
              <a:rPr lang="el-GR" sz="26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επέμενε στην ομολογία του Χριστού, τον έριξαν μέσα στη φωτιά και έτσι έλαβε το στεφάνι του μαρτυρίου. Αυτό συνέβη στα χρόνια του </a:t>
            </a:r>
            <a:r>
              <a:rPr lang="el-GR" sz="2600" dirty="0" err="1">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Διοκλητιανού</a:t>
            </a:r>
            <a:r>
              <a:rPr lang="el-GR" sz="26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(298).  Η μνήμη του τιμάται στις 14 Απριλίου (</a:t>
            </a:r>
            <a:r>
              <a:rPr lang="el-GR" sz="2600" dirty="0">
                <a:effectLst/>
                <a:latin typeface="Palatino Linotype" panose="02040502050505030304" pitchFamily="18" charset="0"/>
                <a:ea typeface="Times New Roman" panose="02020603050405020304" pitchFamily="18" charset="0"/>
                <a:cs typeface="Times New Roman" panose="02020603050405020304" pitchFamily="18" charset="0"/>
              </a:rPr>
              <a:t>Βασιλείου Ἰ. </a:t>
            </a:r>
            <a:r>
              <a:rPr lang="el-GR" sz="2600" dirty="0" err="1">
                <a:effectLst/>
                <a:latin typeface="Palatino Linotype" panose="02040502050505030304" pitchFamily="18" charset="0"/>
                <a:ea typeface="Times New Roman" panose="02020603050405020304" pitchFamily="18" charset="0"/>
                <a:cs typeface="Times New Roman" panose="02020603050405020304" pitchFamily="18" charset="0"/>
              </a:rPr>
              <a:t>Καλλιακμάνη</a:t>
            </a:r>
            <a:r>
              <a:rPr lang="el-GR" sz="26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Ποιμαντική </a:t>
            </a:r>
            <a:r>
              <a:rPr lang="el-GR" sz="26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600" i="1" dirty="0" err="1">
                <a:effectLst/>
                <a:latin typeface="Palatino Linotype" panose="02040502050505030304" pitchFamily="18" charset="0"/>
                <a:ea typeface="Times New Roman" panose="02020603050405020304" pitchFamily="18" charset="0"/>
                <a:cs typeface="Times New Roman" panose="02020603050405020304" pitchFamily="18" charset="0"/>
              </a:rPr>
              <a:t>Ἐκκλησιολογία</a:t>
            </a:r>
            <a:r>
              <a:rPr lang="el-GR" sz="26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600" dirty="0">
                <a:effectLst/>
                <a:latin typeface="Palatino Linotype" panose="02040502050505030304" pitchFamily="18" charset="0"/>
                <a:ea typeface="Times New Roman" panose="02020603050405020304" pitchFamily="18" charset="0"/>
                <a:cs typeface="Times New Roman" panose="02020603050405020304" pitchFamily="18" charset="0"/>
              </a:rPr>
              <a:t>Θεσσαλονίκη 2013, σ. 299)</a:t>
            </a:r>
            <a:r>
              <a:rPr lang="el-GR" sz="26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el-GR" sz="2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707686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9EE9E0-1EEC-2BAB-03B4-16D12BA18358}"/>
              </a:ext>
            </a:extLst>
          </p:cNvPr>
          <p:cNvSpPr>
            <a:spLocks noGrp="1"/>
          </p:cNvSpPr>
          <p:nvPr>
            <p:ph type="title"/>
          </p:nvPr>
        </p:nvSpPr>
        <p:spPr>
          <a:xfrm>
            <a:off x="838200" y="0"/>
            <a:ext cx="10515600" cy="681037"/>
          </a:xfrm>
        </p:spPr>
        <p:txBody>
          <a:bodyPr>
            <a:normAutofit fontScale="90000"/>
          </a:bodyPr>
          <a:lstStyle/>
          <a:p>
            <a:pPr algn="ctr"/>
            <a:r>
              <a:rPr lang="el-GR" dirty="0"/>
              <a:t>Οντολογικές συνέπειες της εν Χριστώ ζωής</a:t>
            </a:r>
          </a:p>
        </p:txBody>
      </p:sp>
      <p:sp>
        <p:nvSpPr>
          <p:cNvPr id="3" name="Θέση περιεχομένου 2">
            <a:extLst>
              <a:ext uri="{FF2B5EF4-FFF2-40B4-BE49-F238E27FC236}">
                <a16:creationId xmlns:a16="http://schemas.microsoft.com/office/drawing/2014/main" id="{6C73060C-6026-3C9C-9380-21B1CEDD3CC4}"/>
              </a:ext>
            </a:extLst>
          </p:cNvPr>
          <p:cNvSpPr>
            <a:spLocks noGrp="1"/>
          </p:cNvSpPr>
          <p:nvPr>
            <p:ph idx="1"/>
          </p:nvPr>
        </p:nvSpPr>
        <p:spPr>
          <a:xfrm>
            <a:off x="0" y="602900"/>
            <a:ext cx="12192000" cy="6255099"/>
          </a:xfrm>
        </p:spPr>
        <p:txBody>
          <a:bodyPr/>
          <a:lstStyle/>
          <a:p>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Η απόφαση να ακολουθήσουμε τον Χριστό είναι η πιο σημαντική απόφαση της ζωής μας και σημαίνει την ανανέωση των υποσχέσεων που έδωσε ο κάθε χριστιανός κατά τη </a:t>
            </a:r>
            <a:r>
              <a:rPr lang="el-GR" sz="2400" dirty="0" err="1">
                <a:effectLst/>
                <a:latin typeface="Palatino Linotype" panose="02040502050505030304" pitchFamily="18" charset="0"/>
                <a:ea typeface="Times New Roman" panose="02020603050405020304" pitchFamily="18" charset="0"/>
                <a:cs typeface="Times New Roman" panose="02020603050405020304" pitchFamily="18" charset="0"/>
              </a:rPr>
              <a:t>βαπτισματική</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πράξη: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ἐσύ</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ὃταν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ἐβαπτίσθης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συναπέθανες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συνεταφιάσθης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μαζὶ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μὲ</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τὸν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Χριστὸν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τὴν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ἁγίαν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κολυμβήθραν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συνανεστήθης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μαζὶ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μὲ</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αὐτὸν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ὑπεσχέθης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να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ζήσῃς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μίαν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καινούργιαν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ζωήν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ὡς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λέγει ὁ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Παῦλος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συνετάφημεν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οὖν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αὐτῷ</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διὰ</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βαπτίσματος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τὸν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θάνατον,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ἳνα</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ὣσπερ</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ἠγέρθη</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Χριστὸς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ἐκ</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νεκρῶν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διὰ</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δόξης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πατρὸς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οὓτω</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ἡμεῖς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καινότητι</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ζωῆς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περιπατήσωμεν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Ρωμ</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6,4)</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Λοιπόν,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ἐντράπου</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πὼς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ἓως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τώρα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παρέβης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τὴν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ὑπόσχεσιν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αὐτὴν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ἒζησες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μίαν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ζωὴν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παλαιὰν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διεφθαρμένην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ἀπὸ</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σήμερον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τὸ</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ἑξῆς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ἀποφάσισαι</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νὰ</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ἀνακαινίσῃς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τὴν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πρώτην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ἐκείνην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ὑπόσχεσιν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ὃπου</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ἒδωκες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τὸ</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ἃγιον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βάπτισμα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νὰ</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ζήσῃς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μίαν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ἂλλην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καινούργιαν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ζωήν</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(Νικοδήμου </a:t>
            </a:r>
            <a:r>
              <a:rPr lang="el-GR" sz="2400" dirty="0" err="1">
                <a:effectLst/>
                <a:latin typeface="Palatino Linotype" panose="02040502050505030304" pitchFamily="18" charset="0"/>
                <a:ea typeface="Times New Roman" panose="02020603050405020304" pitchFamily="18" charset="0"/>
                <a:cs typeface="Times New Roman" panose="02020603050405020304" pitchFamily="18" charset="0"/>
              </a:rPr>
              <a:t>Ἁγιορείτου</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Μελέτη ΛΒ΄,</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σ. 275).</a:t>
            </a:r>
          </a:p>
          <a:p>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Άμεση συνέπεια του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χριστολογικού</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έργου είναι ο επαναπροσδιορισμός των δυνατοτήτων της ανθρώπινης ύπαρξης, καθώς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γέγονεν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ἡ φύσις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ἡμῶν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εὐδόκιμος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Χριστῷ</a:t>
            </a:r>
            <a:r>
              <a:rPr lang="el-GR" sz="2400" i="1" kern="0" dirty="0">
                <a:latin typeface="Palatino Linotype" panose="02040502050505030304" pitchFamily="18" charset="0"/>
                <a:ea typeface="Times New Roman" panose="02020603050405020304" pitchFamily="18" charset="0"/>
                <a:cs typeface="Times New Roman" panose="02020603050405020304" pitchFamily="18" charset="0"/>
              </a:rPr>
              <a:t>»</a:t>
            </a:r>
            <a:r>
              <a:rPr lang="el-GR" sz="2400" kern="0" dirty="0">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Εὐαγρίου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Ποντικοῦ</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Ὑπόμνημα</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τοὺς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Ψαλμούς</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PG 27, 105 Α). Φυσικά, η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ἐν</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Χριστῷ</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ευδοκιμία</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της ανθρώπινης φύσης δε σημαίνει την κατάργηση της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κτιστότητάς</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της, αλλά την ανατροπή της έξεως του κακού με τη δύναμη της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φιλοθεΐας</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(Διαδόχου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Φωτικῆς</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Ἑκατὸ</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Γνωστικά Κεφάλαια ς',</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SChr5, σ. 168). </a:t>
            </a:r>
          </a:p>
          <a:p>
            <a:endParaRPr lang="el-GR"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243403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AA659C-3B84-7B0C-AAA6-A52F7D690DDC}"/>
              </a:ext>
            </a:extLst>
          </p:cNvPr>
          <p:cNvSpPr>
            <a:spLocks noGrp="1"/>
          </p:cNvSpPr>
          <p:nvPr>
            <p:ph type="title"/>
          </p:nvPr>
        </p:nvSpPr>
        <p:spPr>
          <a:xfrm>
            <a:off x="838200" y="0"/>
            <a:ext cx="10515600" cy="681037"/>
          </a:xfrm>
        </p:spPr>
        <p:txBody>
          <a:bodyPr>
            <a:normAutofit fontScale="90000"/>
          </a:bodyPr>
          <a:lstStyle/>
          <a:p>
            <a:pPr algn="ctr"/>
            <a:r>
              <a:rPr lang="el-GR" dirty="0"/>
              <a:t>Οντολογικές συνέπειες της εν Χριστώ ζωής</a:t>
            </a:r>
          </a:p>
        </p:txBody>
      </p:sp>
      <p:sp>
        <p:nvSpPr>
          <p:cNvPr id="3" name="Θέση περιεχομένου 2">
            <a:extLst>
              <a:ext uri="{FF2B5EF4-FFF2-40B4-BE49-F238E27FC236}">
                <a16:creationId xmlns:a16="http://schemas.microsoft.com/office/drawing/2014/main" id="{7523B5F9-608C-93BF-BC76-D5AA44BF6B50}"/>
              </a:ext>
            </a:extLst>
          </p:cNvPr>
          <p:cNvSpPr>
            <a:spLocks noGrp="1"/>
          </p:cNvSpPr>
          <p:nvPr>
            <p:ph idx="1"/>
          </p:nvPr>
        </p:nvSpPr>
        <p:spPr>
          <a:xfrm>
            <a:off x="0" y="681036"/>
            <a:ext cx="12192000" cy="6176963"/>
          </a:xfrm>
        </p:spPr>
        <p:txBody>
          <a:bodyPr>
            <a:normAutofit lnSpcReduction="10000"/>
          </a:bodyPr>
          <a:lstStyle/>
          <a:p>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Τις ευεργετικές συνέπειες της ενανθρώπησης η </a:t>
            </a:r>
            <a:r>
              <a:rPr lang="el-GR" sz="2400" kern="0">
                <a:effectLst/>
                <a:latin typeface="Palatino Linotype" panose="02040502050505030304" pitchFamily="18" charset="0"/>
                <a:ea typeface="Times New Roman" panose="02020603050405020304" pitchFamily="18" charset="0"/>
                <a:cs typeface="Times New Roman" panose="02020603050405020304" pitchFamily="18" charset="0"/>
              </a:rPr>
              <a:t>ψυχή τις </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γνωρίζει, γιατί έχει επίγνωση πως ακόμη και αν τραυματίστηκε από την αμαρτία έχει την επιλογή να καλέσει τον Χριστό για να της χαρίσει την αιώνια λύτρωση: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κἄν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τετραυμάτισται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τραύμασι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παθῶν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ἀτιμίας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κἄν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τετύφλωται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ὑπὸ</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τοῦ</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σκότους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ἁμαρτίας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ἀλλ</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ὅμως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ἔχει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θέλημα,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τοῦ</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βοῆσαι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καλέσαι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Ιησοῦν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ἵνα</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αὐτὸς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ἐλθὼν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λύτρωσιν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αἰώνιον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ποιήσῃ</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τῇ</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ψυχῇ</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(Μακαρίου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Αἰγυπτίου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Ὁμιλίαι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Πνευματικαὶ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Κ', </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PG 34, 653 C).</a:t>
            </a:r>
          </a:p>
          <a:p>
            <a:r>
              <a:rPr lang="el-GR" sz="2400" dirty="0">
                <a:effectLst/>
                <a:latin typeface="Palatino Linotype" panose="02040502050505030304" pitchFamily="18" charset="0"/>
                <a:ea typeface="Times New Roman" panose="02020603050405020304" pitchFamily="18" charset="0"/>
              </a:rPr>
              <a:t>Έτσι, εξηγείται και το γεγονός ότι η Καινή Διαθήκη, ενώ διακηρύσσει σε οριστική έγκλιση το τετελεσμένο γεγονός της κατανίκησης του κράτους του σατανά δια του σταυρού και της ανάστασης του Χριστού, καλεί συγχρόνως σε προστακτική έγκλιση τον πιστό σε αγώνα κατά της αμαρτίας (Βλ. Ι. </a:t>
            </a:r>
            <a:r>
              <a:rPr lang="el-GR" sz="2400" dirty="0" err="1">
                <a:effectLst/>
                <a:latin typeface="Palatino Linotype" panose="02040502050505030304" pitchFamily="18" charset="0"/>
                <a:ea typeface="Times New Roman" panose="02020603050405020304" pitchFamily="18" charset="0"/>
              </a:rPr>
              <a:t>Καραβιδόπουλου</a:t>
            </a:r>
            <a:r>
              <a:rPr lang="el-GR" sz="2400" dirty="0">
                <a:effectLst/>
                <a:latin typeface="Palatino Linotype" panose="02040502050505030304" pitchFamily="18" charset="0"/>
                <a:ea typeface="Times New Roman" panose="02020603050405020304" pitchFamily="18" charset="0"/>
              </a:rPr>
              <a:t>,</a:t>
            </a:r>
            <a:r>
              <a:rPr lang="el-GR" sz="2400" i="1" dirty="0">
                <a:effectLst/>
                <a:latin typeface="Palatino Linotype" panose="02040502050505030304" pitchFamily="18" charset="0"/>
                <a:ea typeface="Times New Roman" panose="02020603050405020304" pitchFamily="18" charset="0"/>
              </a:rPr>
              <a:t> Θέματα Θεολογίας και Καινής Διαθήκης</a:t>
            </a:r>
            <a:r>
              <a:rPr lang="el-GR" sz="2400" dirty="0">
                <a:effectLst/>
                <a:latin typeface="Palatino Linotype" panose="02040502050505030304" pitchFamily="18" charset="0"/>
                <a:ea typeface="Times New Roman" panose="02020603050405020304" pitchFamily="18" charset="0"/>
              </a:rPr>
              <a:t> (Ο άνθρωπος κατά την Καινή Διαθήκη), Θεσσαλονίκη 1987, σ. 24). </a:t>
            </a:r>
          </a:p>
          <a:p>
            <a:r>
              <a:rPr lang="el-GR" sz="2400" dirty="0">
                <a:effectLst/>
                <a:latin typeface="Palatino Linotype" panose="02040502050505030304" pitchFamily="18" charset="0"/>
                <a:ea typeface="Times New Roman" panose="02020603050405020304" pitchFamily="18" charset="0"/>
              </a:rPr>
              <a:t>Η οριστική της "</a:t>
            </a:r>
            <a:r>
              <a:rPr lang="el-GR" sz="2400" dirty="0" err="1">
                <a:effectLst/>
                <a:latin typeface="Palatino Linotype" panose="02040502050505030304" pitchFamily="18" charset="0"/>
                <a:ea typeface="Times New Roman" panose="02020603050405020304" pitchFamily="18" charset="0"/>
              </a:rPr>
              <a:t>ἐν</a:t>
            </a:r>
            <a:r>
              <a:rPr lang="el-GR" sz="2400" dirty="0">
                <a:effectLst/>
                <a:latin typeface="Palatino Linotype" panose="02040502050505030304" pitchFamily="18" charset="0"/>
                <a:ea typeface="Times New Roman" panose="02020603050405020304" pitchFamily="18" charset="0"/>
              </a:rPr>
              <a:t> </a:t>
            </a:r>
            <a:r>
              <a:rPr lang="el-GR" sz="2400" dirty="0" err="1">
                <a:effectLst/>
                <a:latin typeface="Palatino Linotype" panose="02040502050505030304" pitchFamily="18" charset="0"/>
                <a:ea typeface="Times New Roman" panose="02020603050405020304" pitchFamily="18" charset="0"/>
              </a:rPr>
              <a:t>Χριστῷ</a:t>
            </a:r>
            <a:r>
              <a:rPr lang="el-GR" sz="2400" dirty="0">
                <a:effectLst/>
                <a:latin typeface="Palatino Linotype" panose="02040502050505030304" pitchFamily="18" charset="0"/>
                <a:ea typeface="Times New Roman" panose="02020603050405020304" pitchFamily="18" charset="0"/>
              </a:rPr>
              <a:t>" ανακαίνισης προσδιορίζει την προστακτική της χριστιανικής ζωής και δράσης.</a:t>
            </a:r>
          </a:p>
          <a:p>
            <a:r>
              <a:rPr lang="el-GR" sz="2400" dirty="0">
                <a:effectLst/>
                <a:latin typeface="Palatino Linotype" panose="02040502050505030304" pitchFamily="18" charset="0"/>
                <a:ea typeface="Times New Roman" panose="02020603050405020304" pitchFamily="18" charset="0"/>
              </a:rPr>
              <a:t>Ολόκληρος ο αγώνας του πιστού για την καταπολέμηση των παθών και την "</a:t>
            </a:r>
            <a:r>
              <a:rPr lang="el-GR" sz="2400" dirty="0" err="1">
                <a:effectLst/>
                <a:latin typeface="Palatino Linotype" panose="02040502050505030304" pitchFamily="18" charset="0"/>
                <a:ea typeface="Times New Roman" panose="02020603050405020304" pitchFamily="18" charset="0"/>
              </a:rPr>
              <a:t>κατὰ</a:t>
            </a:r>
            <a:r>
              <a:rPr lang="el-GR" sz="2400" dirty="0">
                <a:effectLst/>
                <a:latin typeface="Palatino Linotype" panose="02040502050505030304" pitchFamily="18" charset="0"/>
                <a:ea typeface="Times New Roman" panose="02020603050405020304" pitchFamily="18" charset="0"/>
              </a:rPr>
              <a:t> </a:t>
            </a:r>
            <a:r>
              <a:rPr lang="el-GR" sz="2400" dirty="0" err="1">
                <a:effectLst/>
                <a:latin typeface="Palatino Linotype" panose="02040502050505030304" pitchFamily="18" charset="0"/>
                <a:ea typeface="Times New Roman" panose="02020603050405020304" pitchFamily="18" charset="0"/>
              </a:rPr>
              <a:t>Χριστόν</a:t>
            </a:r>
            <a:r>
              <a:rPr lang="el-GR" sz="2400" dirty="0">
                <a:effectLst/>
                <a:latin typeface="Palatino Linotype" panose="02040502050505030304" pitchFamily="18" charset="0"/>
                <a:ea typeface="Times New Roman" panose="02020603050405020304" pitchFamily="18" charset="0"/>
              </a:rPr>
              <a:t>" τελείωσή του, σε τελευταία ανάλυση αποτελεί προσπάθεια για ανταπόκριση στην καινή "</a:t>
            </a:r>
            <a:r>
              <a:rPr lang="el-GR" sz="2400" dirty="0" err="1">
                <a:effectLst/>
                <a:latin typeface="Palatino Linotype" panose="02040502050505030304" pitchFamily="18" charset="0"/>
                <a:ea typeface="Times New Roman" panose="02020603050405020304" pitchFamily="18" charset="0"/>
              </a:rPr>
              <a:t>ἐν</a:t>
            </a:r>
            <a:r>
              <a:rPr lang="el-GR" sz="2400" dirty="0">
                <a:effectLst/>
                <a:latin typeface="Palatino Linotype" panose="02040502050505030304" pitchFamily="18" charset="0"/>
                <a:ea typeface="Times New Roman" panose="02020603050405020304" pitchFamily="18" charset="0"/>
              </a:rPr>
              <a:t> </a:t>
            </a:r>
            <a:r>
              <a:rPr lang="el-GR" sz="2400" dirty="0" err="1">
                <a:effectLst/>
                <a:latin typeface="Palatino Linotype" panose="02040502050505030304" pitchFamily="18" charset="0"/>
                <a:ea typeface="Times New Roman" panose="02020603050405020304" pitchFamily="18" charset="0"/>
              </a:rPr>
              <a:t>Χριστῷ</a:t>
            </a:r>
            <a:r>
              <a:rPr lang="el-GR" sz="2400" dirty="0">
                <a:effectLst/>
                <a:latin typeface="Palatino Linotype" panose="02040502050505030304" pitchFamily="18" charset="0"/>
                <a:ea typeface="Times New Roman" panose="02020603050405020304" pitchFamily="18" charset="0"/>
              </a:rPr>
              <a:t>" υπόστασή του (Ι. </a:t>
            </a:r>
            <a:r>
              <a:rPr lang="el-GR" sz="2400" dirty="0" err="1">
                <a:effectLst/>
                <a:latin typeface="Palatino Linotype" panose="02040502050505030304" pitchFamily="18" charset="0"/>
                <a:ea typeface="Times New Roman" panose="02020603050405020304" pitchFamily="18" charset="0"/>
              </a:rPr>
              <a:t>Πόποβιτς</a:t>
            </a:r>
            <a:r>
              <a:rPr lang="el-GR" sz="2400" dirty="0">
                <a:effectLst/>
                <a:latin typeface="Palatino Linotype" panose="02040502050505030304" pitchFamily="18" charset="0"/>
                <a:ea typeface="Times New Roman" panose="02020603050405020304" pitchFamily="18" charset="0"/>
              </a:rPr>
              <a:t>, </a:t>
            </a:r>
            <a:r>
              <a:rPr lang="el-GR" sz="2400" i="1" dirty="0">
                <a:effectLst/>
                <a:latin typeface="Palatino Linotype" panose="02040502050505030304" pitchFamily="18" charset="0"/>
                <a:ea typeface="Times New Roman" panose="02020603050405020304" pitchFamily="18" charset="0"/>
              </a:rPr>
              <a:t>Οδός Θεογνωσίας, Κεφάλαια ασκητικά και γνωσιολογικά,</a:t>
            </a:r>
            <a:r>
              <a:rPr lang="el-GR" sz="2400" dirty="0">
                <a:effectLst/>
                <a:latin typeface="Palatino Linotype" panose="02040502050505030304" pitchFamily="18" charset="0"/>
                <a:ea typeface="Times New Roman" panose="02020603050405020304" pitchFamily="18" charset="0"/>
              </a:rPr>
              <a:t> Αθήνα 1985, σ. 143).</a:t>
            </a:r>
            <a:endParaRPr lang="el-GR" sz="24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3362273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8ECE63-4583-7592-0352-64BF0CFEEEC1}"/>
              </a:ext>
            </a:extLst>
          </p:cNvPr>
          <p:cNvSpPr>
            <a:spLocks noGrp="1"/>
          </p:cNvSpPr>
          <p:nvPr>
            <p:ph type="title"/>
          </p:nvPr>
        </p:nvSpPr>
        <p:spPr>
          <a:xfrm>
            <a:off x="838200" y="18256"/>
            <a:ext cx="10515600" cy="662782"/>
          </a:xfrm>
        </p:spPr>
        <p:txBody>
          <a:bodyPr>
            <a:normAutofit fontScale="90000"/>
          </a:bodyPr>
          <a:lstStyle/>
          <a:p>
            <a:pPr algn="ctr"/>
            <a:r>
              <a:rPr lang="el-GR" dirty="0"/>
              <a:t>Μίμηση Χριστού</a:t>
            </a:r>
          </a:p>
        </p:txBody>
      </p:sp>
      <p:sp>
        <p:nvSpPr>
          <p:cNvPr id="3" name="Θέση περιεχομένου 2">
            <a:extLst>
              <a:ext uri="{FF2B5EF4-FFF2-40B4-BE49-F238E27FC236}">
                <a16:creationId xmlns:a16="http://schemas.microsoft.com/office/drawing/2014/main" id="{AC4B6284-8A01-ABE3-804C-55B2061182F1}"/>
              </a:ext>
            </a:extLst>
          </p:cNvPr>
          <p:cNvSpPr>
            <a:spLocks noGrp="1"/>
          </p:cNvSpPr>
          <p:nvPr>
            <p:ph idx="1"/>
          </p:nvPr>
        </p:nvSpPr>
        <p:spPr>
          <a:xfrm>
            <a:off x="0" y="582804"/>
            <a:ext cx="12192000" cy="6275196"/>
          </a:xfrm>
        </p:spPr>
        <p:txBody>
          <a:bodyPr/>
          <a:lstStyle/>
          <a:p>
            <a:r>
              <a:rPr lang="el-GR" sz="2400" dirty="0">
                <a:effectLst/>
                <a:latin typeface="Palatino Linotype" panose="02040502050505030304" pitchFamily="18" charset="0"/>
                <a:ea typeface="Times New Roman" panose="02020603050405020304" pitchFamily="18" charset="0"/>
              </a:rPr>
              <a:t>Η ανταπόκριση λοιπόν του ανθρώπου στην πρόσκληση για μίμηση του θείου προτύπου συνίσταται στην αυτεξούσια αυτοδιάθεσή του, όπως αυτή φανερώθηκε στο πρόσωπο του Χριστού. "</a:t>
            </a:r>
            <a:r>
              <a:rPr lang="el-GR" sz="2400" i="1" dirty="0" err="1">
                <a:effectLst/>
                <a:latin typeface="Palatino Linotype" panose="02040502050505030304" pitchFamily="18" charset="0"/>
                <a:ea typeface="Times New Roman" panose="02020603050405020304" pitchFamily="18" charset="0"/>
              </a:rPr>
              <a:t>Εἰ</a:t>
            </a:r>
            <a:r>
              <a:rPr lang="el-GR" sz="2400" i="1" dirty="0">
                <a:effectLst/>
                <a:latin typeface="Palatino Linotype" panose="02040502050505030304" pitchFamily="18" charset="0"/>
                <a:ea typeface="Times New Roman" panose="02020603050405020304" pitchFamily="18" charset="0"/>
              </a:rPr>
              <a:t> ὁ </a:t>
            </a:r>
            <a:r>
              <a:rPr lang="el-GR" sz="2400" i="1" dirty="0" err="1">
                <a:effectLst/>
                <a:latin typeface="Palatino Linotype" panose="02040502050505030304" pitchFamily="18" charset="0"/>
                <a:ea typeface="Times New Roman" panose="02020603050405020304" pitchFamily="18" charset="0"/>
              </a:rPr>
              <a:t>Θεὸς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οὕτως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διώδευσεν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ἐπὶ</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γῆς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ὀφείλεις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σὺ</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μιμητὴς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αὐτοῦ</a:t>
            </a:r>
            <a:r>
              <a:rPr lang="el-GR" sz="2400" i="1" dirty="0">
                <a:effectLst/>
                <a:latin typeface="Palatino Linotype" panose="02040502050505030304" pitchFamily="18" charset="0"/>
                <a:ea typeface="Times New Roman" panose="02020603050405020304" pitchFamily="18" charset="0"/>
              </a:rPr>
              <a:t> γενέσθαι· </a:t>
            </a:r>
            <a:r>
              <a:rPr lang="el-GR" sz="2400" i="1" dirty="0" err="1">
                <a:effectLst/>
                <a:latin typeface="Palatino Linotype" panose="02040502050505030304" pitchFamily="18" charset="0"/>
                <a:ea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οἱ</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ἀπόστολοι</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οἱ</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προφῆται</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οὕτως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διώδευσαν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ἡμεῖς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εἰ</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θέλομεν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τῷ</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θεμελίῳ</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rPr>
              <a:t> Κυρίου </a:t>
            </a:r>
            <a:r>
              <a:rPr lang="el-GR" sz="2400" i="1" dirty="0" err="1">
                <a:effectLst/>
                <a:latin typeface="Palatino Linotype" panose="02040502050505030304" pitchFamily="18" charset="0"/>
                <a:ea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τῶν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ἀποστόλων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ἐποικοδομηθῆναι</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ὀφείλομεν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μιμηταὶ</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αὐτῶν</a:t>
            </a:r>
            <a:r>
              <a:rPr lang="el-GR" sz="2400" i="1" dirty="0">
                <a:effectLst/>
                <a:latin typeface="Palatino Linotype" panose="02040502050505030304" pitchFamily="18" charset="0"/>
                <a:ea typeface="Times New Roman" panose="02020603050405020304" pitchFamily="18" charset="0"/>
              </a:rPr>
              <a:t> γενέσθαι. Λέγει </a:t>
            </a:r>
            <a:r>
              <a:rPr lang="el-GR" sz="2400" i="1" dirty="0" err="1">
                <a:effectLst/>
                <a:latin typeface="Palatino Linotype" panose="02040502050505030304" pitchFamily="18" charset="0"/>
                <a:ea typeface="Times New Roman" panose="02020603050405020304" pitchFamily="18" charset="0"/>
              </a:rPr>
              <a:t>γὰρ</a:t>
            </a:r>
            <a:r>
              <a:rPr lang="el-GR" sz="2400" i="1" dirty="0">
                <a:effectLst/>
                <a:latin typeface="Palatino Linotype" panose="02040502050505030304" pitchFamily="18" charset="0"/>
                <a:ea typeface="Times New Roman" panose="02020603050405020304" pitchFamily="18" charset="0"/>
              </a:rPr>
              <a:t> ὁ </a:t>
            </a:r>
            <a:r>
              <a:rPr lang="el-GR" sz="2400" i="1" dirty="0" err="1">
                <a:effectLst/>
                <a:latin typeface="Palatino Linotype" panose="02040502050505030304" pitchFamily="18" charset="0"/>
                <a:ea typeface="Times New Roman" panose="02020603050405020304" pitchFamily="18" charset="0"/>
              </a:rPr>
              <a:t>Ἀπόστολος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ἐν</a:t>
            </a:r>
            <a:r>
              <a:rPr lang="el-GR" sz="2400" i="1" dirty="0">
                <a:effectLst/>
                <a:latin typeface="Palatino Linotype" panose="02040502050505030304" pitchFamily="18" charset="0"/>
                <a:ea typeface="Times New Roman" panose="02020603050405020304" pitchFamily="18" charset="0"/>
              </a:rPr>
              <a:t> Πνεύματι </a:t>
            </a:r>
            <a:r>
              <a:rPr lang="el-GR" sz="2400" i="1" dirty="0" err="1">
                <a:effectLst/>
                <a:latin typeface="Palatino Linotype" panose="02040502050505030304" pitchFamily="18" charset="0"/>
                <a:ea typeface="Times New Roman" panose="02020603050405020304" pitchFamily="18" charset="0"/>
              </a:rPr>
              <a:t>ἁγίῳ</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Μιμηταί</a:t>
            </a:r>
            <a:r>
              <a:rPr lang="el-GR" sz="2400" i="1" dirty="0">
                <a:effectLst/>
                <a:latin typeface="Palatino Linotype" panose="02040502050505030304" pitchFamily="18" charset="0"/>
                <a:ea typeface="Times New Roman" panose="02020603050405020304" pitchFamily="18" charset="0"/>
              </a:rPr>
              <a:t> μου </a:t>
            </a:r>
            <a:r>
              <a:rPr lang="el-GR" sz="2400" i="1" dirty="0" err="1">
                <a:effectLst/>
                <a:latin typeface="Palatino Linotype" panose="02040502050505030304" pitchFamily="18" charset="0"/>
                <a:ea typeface="Times New Roman" panose="02020603050405020304" pitchFamily="18" charset="0"/>
              </a:rPr>
              <a:t>γίνεσθαι</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καθὼς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κἀγὼ</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Χριστοῦ</a:t>
            </a:r>
            <a:r>
              <a:rPr lang="el-GR" sz="2400" dirty="0">
                <a:effectLst/>
                <a:latin typeface="Palatino Linotype" panose="02040502050505030304" pitchFamily="18" charset="0"/>
                <a:ea typeface="Times New Roman" panose="02020603050405020304" pitchFamily="18" charset="0"/>
              </a:rPr>
              <a:t>" (Μακαρίου </a:t>
            </a:r>
            <a:r>
              <a:rPr lang="el-GR" sz="2400" dirty="0" err="1">
                <a:effectLst/>
                <a:latin typeface="Palatino Linotype" panose="02040502050505030304" pitchFamily="18" charset="0"/>
                <a:ea typeface="Times New Roman" panose="02020603050405020304" pitchFamily="18" charset="0"/>
              </a:rPr>
              <a:t>Αἰγυπτίου</a:t>
            </a:r>
            <a:r>
              <a:rPr lang="el-GR" sz="2400"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Ὁμιλίαι</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Πνευματικαὶ</a:t>
            </a:r>
            <a:r>
              <a:rPr lang="el-GR" sz="2400" i="1" dirty="0">
                <a:effectLst/>
                <a:latin typeface="Palatino Linotype" panose="02040502050505030304" pitchFamily="18" charset="0"/>
                <a:ea typeface="Times New Roman" panose="02020603050405020304" pitchFamily="18" charset="0"/>
              </a:rPr>
              <a:t> ΙΒ'</a:t>
            </a:r>
            <a:r>
              <a:rPr lang="el-GR" sz="2400" dirty="0">
                <a:effectLst/>
                <a:latin typeface="Palatino Linotype" panose="02040502050505030304" pitchFamily="18" charset="0"/>
                <a:ea typeface="Times New Roman" panose="02020603050405020304" pitchFamily="18" charset="0"/>
              </a:rPr>
              <a:t>, PG 34, 560 BC)</a:t>
            </a:r>
            <a:r>
              <a:rPr lang="el-GR" sz="24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rPr>
              <a:t>. </a:t>
            </a:r>
          </a:p>
          <a:p>
            <a:r>
              <a:rPr lang="el-GR" sz="2400" dirty="0">
                <a:effectLst/>
                <a:latin typeface="Palatino Linotype" panose="02040502050505030304" pitchFamily="18" charset="0"/>
                <a:ea typeface="Times New Roman" panose="02020603050405020304" pitchFamily="18" charset="0"/>
              </a:rPr>
              <a:t>Όσοι επιθυμούν να γίνουν μέτοχοι της αληθινής φιλοσοφίας, αφού αρνηθούν τόσο τον κόσμο όσο και τον εαυτό τους, τους δίνεται η επιλογή να αγωνιστούν για την αγάπη του Θεού με μοναδικό εφόδιο τον σταυρό του Χριστού μιμούμενοι την πορεία της ζωής Του (Μακαρίου </a:t>
            </a:r>
            <a:r>
              <a:rPr lang="el-GR" sz="2400" dirty="0" err="1">
                <a:effectLst/>
                <a:latin typeface="Palatino Linotype" panose="02040502050505030304" pitchFamily="18" charset="0"/>
                <a:ea typeface="Times New Roman" panose="02020603050405020304" pitchFamily="18" charset="0"/>
              </a:rPr>
              <a:t>Αἰγυπτίου</a:t>
            </a:r>
            <a:r>
              <a:rPr lang="el-GR" sz="2400"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Ἐπιστολὴ</a:t>
            </a:r>
            <a:r>
              <a:rPr lang="el-GR" sz="2400" i="1" dirty="0">
                <a:effectLst/>
                <a:latin typeface="Palatino Linotype" panose="02040502050505030304" pitchFamily="18" charset="0"/>
                <a:ea typeface="Times New Roman" panose="02020603050405020304" pitchFamily="18" charset="0"/>
              </a:rPr>
              <a:t> Μεγάλη </a:t>
            </a:r>
            <a:r>
              <a:rPr lang="el-GR" sz="2400" i="1" dirty="0" err="1">
                <a:effectLst/>
                <a:latin typeface="Palatino Linotype" panose="02040502050505030304" pitchFamily="18" charset="0"/>
                <a:ea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rPr>
              <a:t> πάνυ </a:t>
            </a:r>
            <a:r>
              <a:rPr lang="el-GR" sz="2400" i="1" dirty="0" err="1">
                <a:effectLst/>
                <a:latin typeface="Palatino Linotype" panose="02040502050505030304" pitchFamily="18" charset="0"/>
                <a:ea typeface="Times New Roman" panose="02020603050405020304" pitchFamily="18" charset="0"/>
              </a:rPr>
              <a:t>ὠφέλιμος</a:t>
            </a:r>
            <a:r>
              <a:rPr lang="el-GR" sz="2400" dirty="0">
                <a:effectLst/>
                <a:latin typeface="Palatino Linotype" panose="02040502050505030304" pitchFamily="18" charset="0"/>
                <a:ea typeface="Times New Roman" panose="02020603050405020304" pitchFamily="18" charset="0"/>
              </a:rPr>
              <a:t>, PG 34, 420 CD).</a:t>
            </a:r>
            <a:r>
              <a:rPr lang="el-GR" sz="2400" i="1" dirty="0">
                <a:effectLst/>
                <a:latin typeface="Palatino Linotype" panose="02040502050505030304" pitchFamily="18" charset="0"/>
                <a:ea typeface="Times New Roman" panose="02020603050405020304" pitchFamily="18" charset="0"/>
              </a:rPr>
              <a:t> </a:t>
            </a:r>
          </a:p>
          <a:p>
            <a:r>
              <a:rPr lang="el-GR" sz="2400" dirty="0">
                <a:effectLst/>
                <a:latin typeface="Palatino Linotype" panose="02040502050505030304" pitchFamily="18" charset="0"/>
                <a:ea typeface="Times New Roman" panose="02020603050405020304" pitchFamily="18" charset="0"/>
              </a:rPr>
              <a:t>Μ’ αυτό τον τρόπο ο σταυρός αποκτά ένα βαθύ ασκητικό συμβολισμό και γίνεται όχι μόνο μέσο για την ανύψωση του ανθρώπου και την αποκατάσταση των </a:t>
            </a:r>
            <a:r>
              <a:rPr lang="el-GR" sz="2400" dirty="0" err="1">
                <a:effectLst/>
                <a:latin typeface="Palatino Linotype" panose="02040502050505030304" pitchFamily="18" charset="0"/>
                <a:ea typeface="Times New Roman" panose="02020603050405020304" pitchFamily="18" charset="0"/>
              </a:rPr>
              <a:t>σχέσεών</a:t>
            </a:r>
            <a:r>
              <a:rPr lang="el-GR" sz="2400" dirty="0">
                <a:effectLst/>
                <a:latin typeface="Palatino Linotype" panose="02040502050505030304" pitchFamily="18" charset="0"/>
                <a:ea typeface="Times New Roman" panose="02020603050405020304" pitchFamily="18" charset="0"/>
              </a:rPr>
              <a:t> του με τον Θεό, αλλά και το ουσιαστικότερο στοιχείο της μίμησης του Κυρίου (Νικολάου Καβάσιλα, </a:t>
            </a:r>
            <a:r>
              <a:rPr lang="el-GR" sz="2400" i="1" dirty="0" err="1">
                <a:effectLst/>
                <a:latin typeface="Palatino Linotype" panose="02040502050505030304" pitchFamily="18" charset="0"/>
                <a:ea typeface="Times New Roman" panose="02020603050405020304" pitchFamily="18" charset="0"/>
              </a:rPr>
              <a:t>Περὶ</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ἐν</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Χριστῷ</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ζωῆς</a:t>
            </a:r>
            <a:r>
              <a:rPr lang="el-GR" sz="2400" dirty="0">
                <a:effectLst/>
                <a:latin typeface="Palatino Linotype" panose="02040502050505030304" pitchFamily="18" charset="0"/>
                <a:ea typeface="Times New Roman" panose="02020603050405020304" pitchFamily="18" charset="0"/>
              </a:rPr>
              <a:t>, 2 </a:t>
            </a:r>
            <a:r>
              <a:rPr lang="en-US" sz="2400" dirty="0">
                <a:effectLst/>
                <a:latin typeface="Palatino Linotype" panose="02040502050505030304" pitchFamily="18" charset="0"/>
                <a:ea typeface="Times New Roman" panose="02020603050405020304" pitchFamily="18" charset="0"/>
              </a:rPr>
              <a:t>PG</a:t>
            </a:r>
            <a:r>
              <a:rPr lang="el-GR" sz="2400" dirty="0">
                <a:effectLst/>
                <a:latin typeface="Palatino Linotype" panose="02040502050505030304" pitchFamily="18" charset="0"/>
                <a:ea typeface="Times New Roman" panose="02020603050405020304" pitchFamily="18" charset="0"/>
              </a:rPr>
              <a:t>150, 557. Νικολάου Καβάσιλα, </a:t>
            </a:r>
            <a:r>
              <a:rPr lang="el-GR" sz="2400" i="1" dirty="0" err="1">
                <a:effectLst/>
                <a:latin typeface="Palatino Linotype" panose="02040502050505030304" pitchFamily="18" charset="0"/>
                <a:ea typeface="Times New Roman" panose="02020603050405020304" pitchFamily="18" charset="0"/>
              </a:rPr>
              <a:t>Ἐρμηνεία</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rPr>
              <a:t> θείας λειτουργίας</a:t>
            </a:r>
            <a:r>
              <a:rPr lang="el-GR" sz="2400" dirty="0">
                <a:effectLst/>
                <a:latin typeface="Palatino Linotype" panose="02040502050505030304" pitchFamily="18" charset="0"/>
                <a:ea typeface="Times New Roman" panose="02020603050405020304" pitchFamily="18" charset="0"/>
              </a:rPr>
              <a:t>, 4, </a:t>
            </a:r>
            <a:r>
              <a:rPr lang="en-US" sz="2400" dirty="0">
                <a:effectLst/>
                <a:latin typeface="Palatino Linotype" panose="02040502050505030304" pitchFamily="18" charset="0"/>
                <a:ea typeface="Times New Roman" panose="02020603050405020304" pitchFamily="18" charset="0"/>
              </a:rPr>
              <a:t>PG</a:t>
            </a:r>
            <a:r>
              <a:rPr lang="el-GR" sz="2400" dirty="0">
                <a:effectLst/>
                <a:latin typeface="Palatino Linotype" panose="02040502050505030304" pitchFamily="18" charset="0"/>
                <a:ea typeface="Times New Roman" panose="02020603050405020304" pitchFamily="18" charset="0"/>
              </a:rPr>
              <a:t>150, 360). </a:t>
            </a:r>
            <a:endParaRPr lang="el-GR" sz="24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0546753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D74E98-B01A-71EF-FED5-36A4C0D70985}"/>
              </a:ext>
            </a:extLst>
          </p:cNvPr>
          <p:cNvSpPr>
            <a:spLocks noGrp="1"/>
          </p:cNvSpPr>
          <p:nvPr>
            <p:ph type="title"/>
          </p:nvPr>
        </p:nvSpPr>
        <p:spPr>
          <a:xfrm>
            <a:off x="838200" y="18256"/>
            <a:ext cx="10515600" cy="662782"/>
          </a:xfrm>
        </p:spPr>
        <p:txBody>
          <a:bodyPr>
            <a:normAutofit fontScale="90000"/>
          </a:bodyPr>
          <a:lstStyle/>
          <a:p>
            <a:pPr algn="ctr"/>
            <a:r>
              <a:rPr lang="el-GR" dirty="0"/>
              <a:t>Τρόποι μίμησης του θείου πάθους</a:t>
            </a:r>
          </a:p>
        </p:txBody>
      </p:sp>
      <p:sp>
        <p:nvSpPr>
          <p:cNvPr id="3" name="Θέση περιεχομένου 2">
            <a:extLst>
              <a:ext uri="{FF2B5EF4-FFF2-40B4-BE49-F238E27FC236}">
                <a16:creationId xmlns:a16="http://schemas.microsoft.com/office/drawing/2014/main" id="{0E350439-8B47-3618-F2B8-ED5B6BA82C44}"/>
              </a:ext>
            </a:extLst>
          </p:cNvPr>
          <p:cNvSpPr>
            <a:spLocks noGrp="1"/>
          </p:cNvSpPr>
          <p:nvPr>
            <p:ph idx="1"/>
          </p:nvPr>
        </p:nvSpPr>
        <p:spPr>
          <a:xfrm>
            <a:off x="0" y="681038"/>
            <a:ext cx="12192000" cy="6158706"/>
          </a:xfrm>
        </p:spPr>
        <p:txBody>
          <a:bodyPr/>
          <a:lstStyle/>
          <a:p>
            <a:r>
              <a:rPr lang="el-GR" sz="2000" dirty="0">
                <a:effectLst/>
                <a:latin typeface="Palatino Linotype" panose="02040502050505030304" pitchFamily="18" charset="0"/>
                <a:ea typeface="Times New Roman" panose="02020603050405020304" pitchFamily="18" charset="0"/>
              </a:rPr>
              <a:t>Ο πιο αυθεντικός τρόπος μίμησης του πάθους του Κυρίου στους πρώτους χριστιανικούς αιώνες θεωρήθηκε το μαρτύριο. Αυτή είναι και η αντιγραφική μίμηση του Χριστού. Στα μεταγενέστερα χρόνια η ασκητική γραμματεία θα συνδέσει τον ασκητικό βίο με το Πάθος και έτσι, η ζωή του μοναχού θα αποκτήσει τη σταυρική της διάσταση και θα αποτελέσει αυθεντικό τρόπο μίμησης του Πάθους του Κυρίου.</a:t>
            </a:r>
            <a:r>
              <a:rPr lang="el-GR" sz="2000" dirty="0">
                <a:effectLst/>
                <a:latin typeface="Times New Roman" panose="02020603050405020304" pitchFamily="18" charset="0"/>
                <a:ea typeface="Times New Roman" panose="02020603050405020304" pitchFamily="18" charset="0"/>
              </a:rPr>
              <a:t> </a:t>
            </a:r>
            <a:r>
              <a:rPr lang="el-GR" sz="2000" dirty="0">
                <a:effectLst/>
                <a:latin typeface="Palatino Linotype" panose="02040502050505030304" pitchFamily="18" charset="0"/>
                <a:ea typeface="Times New Roman" panose="02020603050405020304" pitchFamily="18" charset="0"/>
              </a:rPr>
              <a:t> Δηλαδή, μετά το τέλος των διωγμών, η μίμηση του θείου πάθους επιδιώκεται μεταφορικά ή αναγωγικά ιδιαίτερα από τους μοναχούς (Βλ. Γ. </a:t>
            </a:r>
            <a:r>
              <a:rPr lang="el-GR" sz="2000" dirty="0" err="1">
                <a:effectLst/>
                <a:latin typeface="Palatino Linotype" panose="02040502050505030304" pitchFamily="18" charset="0"/>
                <a:ea typeface="Times New Roman" panose="02020603050405020304" pitchFamily="18" charset="0"/>
              </a:rPr>
              <a:t>Μαντζαρίδη</a:t>
            </a:r>
            <a:r>
              <a:rPr lang="el-GR" sz="2000" dirty="0">
                <a:effectLst/>
                <a:latin typeface="Palatino Linotype" panose="02040502050505030304" pitchFamily="18" charset="0"/>
                <a:ea typeface="Times New Roman" panose="02020603050405020304" pitchFamily="18" charset="0"/>
              </a:rPr>
              <a:t>,</a:t>
            </a:r>
            <a:r>
              <a:rPr lang="el-GR" sz="2000" i="1" dirty="0">
                <a:effectLst/>
                <a:latin typeface="Palatino Linotype" panose="02040502050505030304" pitchFamily="18" charset="0"/>
                <a:ea typeface="Times New Roman" panose="02020603050405020304" pitchFamily="18" charset="0"/>
              </a:rPr>
              <a:t> Μαθήματα Χριστιανικής Ηθικής</a:t>
            </a:r>
            <a:r>
              <a:rPr lang="el-GR" sz="2000" dirty="0">
                <a:effectLst/>
                <a:latin typeface="Palatino Linotype" panose="02040502050505030304" pitchFamily="18" charset="0"/>
                <a:ea typeface="Times New Roman" panose="02020603050405020304" pitchFamily="18" charset="0"/>
              </a:rPr>
              <a:t>, Θεσσαλονίκη 1986, σ. 84).  </a:t>
            </a:r>
            <a:endParaRPr lang="el-GR" sz="2000" dirty="0">
              <a:effectLst/>
              <a:latin typeface="Times New Roman" panose="02020603050405020304" pitchFamily="18" charset="0"/>
              <a:ea typeface="Times New Roman" panose="02020603050405020304" pitchFamily="18" charset="0"/>
            </a:endParaRPr>
          </a:p>
          <a:p>
            <a:r>
              <a:rPr lang="el-GR" sz="2000" dirty="0">
                <a:effectLst/>
                <a:latin typeface="Palatino Linotype" panose="02040502050505030304" pitchFamily="18" charset="0"/>
                <a:ea typeface="Times New Roman" panose="02020603050405020304" pitchFamily="18" charset="0"/>
              </a:rPr>
              <a:t>Στον ασκητικό βίο, οι μοναχοί αποδεχόμενοι τη σωτήρια κλήση, απομακρύνονται από τα πάθη και ακολουθούν τον Χριστό. Τον ακολουθούν στην ατίμωση και στην οδύνη του σταυρού, σταυρώνοντας τη σάρκα με τα πάθη και τις επιθυμίες της. Συνοδεύουν στον τάφο τον Κύριο θάβοντας τις γήινες επιδιώξεις του παλαιού ανθρώπου και νεκρώνοντας το προσωπικό τους θέλημα με την πράξη της υπακοής. </a:t>
            </a:r>
          </a:p>
          <a:p>
            <a:r>
              <a:rPr lang="el-GR" sz="2000" dirty="0">
                <a:effectLst/>
                <a:latin typeface="Palatino Linotype" panose="02040502050505030304" pitchFamily="18" charset="0"/>
                <a:ea typeface="Times New Roman" panose="02020603050405020304" pitchFamily="18" charset="0"/>
              </a:rPr>
              <a:t>Ο Μ. Αθανάσιος παρατηρεί για τον Μ. Αντώνιο ότι, όταν σταμάτησε ο διωγμός και δεν μπόρεσε να ικανοποιήσει τον πόθο του να μαρτυρήσει για τον Χριστό, έφυγε και πάλι στην έρημο: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ἦν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ἐκεῖ</a:t>
            </a:r>
            <a:r>
              <a:rPr lang="el-GR" sz="2000" i="1" dirty="0">
                <a:effectLst/>
                <a:latin typeface="Palatino Linotype" panose="02040502050505030304" pitchFamily="18" charset="0"/>
                <a:ea typeface="Times New Roman" panose="02020603050405020304" pitchFamily="18" charset="0"/>
              </a:rPr>
              <a:t> καθ’ </a:t>
            </a:r>
            <a:r>
              <a:rPr lang="el-GR" sz="2000" i="1" dirty="0" err="1">
                <a:effectLst/>
                <a:latin typeface="Palatino Linotype" panose="02040502050505030304" pitchFamily="18" charset="0"/>
                <a:ea typeface="Times New Roman" panose="02020603050405020304" pitchFamily="18" charset="0"/>
              </a:rPr>
              <a:t>ἡμέραν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μαρτυρῶν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τῇ</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συνειδήσει</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ἀγωνιζόμενος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τοῖς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τῆς</a:t>
            </a:r>
            <a:r>
              <a:rPr lang="el-GR" sz="2000" i="1" dirty="0">
                <a:effectLst/>
                <a:latin typeface="Palatino Linotype" panose="02040502050505030304" pitchFamily="18" charset="0"/>
                <a:ea typeface="Times New Roman" panose="02020603050405020304" pitchFamily="18" charset="0"/>
              </a:rPr>
              <a:t> πίστεως </a:t>
            </a:r>
            <a:r>
              <a:rPr lang="el-GR" sz="2000" i="1" dirty="0" err="1">
                <a:effectLst/>
                <a:latin typeface="Palatino Linotype" panose="02040502050505030304" pitchFamily="18" charset="0"/>
                <a:ea typeface="Times New Roman" panose="02020603050405020304" pitchFamily="18" charset="0"/>
              </a:rPr>
              <a:t>ἄθλοις</a:t>
            </a:r>
            <a:r>
              <a:rPr lang="el-GR" sz="2000" dirty="0">
                <a:effectLst/>
                <a:latin typeface="Palatino Linotype" panose="02040502050505030304" pitchFamily="18" charset="0"/>
                <a:ea typeface="Times New Roman" panose="02020603050405020304" pitchFamily="18" charset="0"/>
              </a:rPr>
              <a:t>" </a:t>
            </a:r>
            <a:r>
              <a:rPr lang="el-GR" sz="2000" i="1" dirty="0">
                <a:effectLst/>
                <a:latin typeface="Palatino Linotype" panose="02040502050505030304" pitchFamily="18" charset="0"/>
                <a:ea typeface="Times New Roman" panose="02020603050405020304" pitchFamily="18" charset="0"/>
              </a:rPr>
              <a:t>Βίος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Πολιτεία </a:t>
            </a:r>
            <a:r>
              <a:rPr lang="el-GR" sz="2000" i="1" dirty="0" err="1">
                <a:effectLst/>
                <a:latin typeface="Palatino Linotype" panose="02040502050505030304" pitchFamily="18" charset="0"/>
                <a:ea typeface="Times New Roman" panose="02020603050405020304" pitchFamily="18" charset="0"/>
              </a:rPr>
              <a:t>τοῦ</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ὁσίου</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Πατρὸς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ἡμῶν</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Ἀντωνίου</a:t>
            </a:r>
            <a:r>
              <a:rPr lang="el-GR" sz="2000" i="1" dirty="0">
                <a:effectLst/>
                <a:latin typeface="Palatino Linotype" panose="02040502050505030304" pitchFamily="18" charset="0"/>
                <a:ea typeface="Times New Roman" panose="02020603050405020304" pitchFamily="18" charset="0"/>
              </a:rPr>
              <a:t> 47,</a:t>
            </a:r>
            <a:r>
              <a:rPr lang="el-GR" sz="2000" dirty="0">
                <a:effectLst/>
                <a:latin typeface="Palatino Linotype" panose="02040502050505030304" pitchFamily="18" charset="0"/>
                <a:ea typeface="Times New Roman" panose="02020603050405020304" pitchFamily="18" charset="0"/>
              </a:rPr>
              <a:t> ΡG 26, 912 Β). Συνεπώς, η βαρύτητα δίνεται στην πρόθεση, στη διάθεση για ομολογία πίστης και για ορθόδοξη βίωση της πίστης αυτής (Βλ. Α. </a:t>
            </a:r>
            <a:r>
              <a:rPr lang="el-GR" sz="2000" dirty="0" err="1">
                <a:effectLst/>
                <a:latin typeface="Palatino Linotype" panose="02040502050505030304" pitchFamily="18" charset="0"/>
                <a:ea typeface="Times New Roman" panose="02020603050405020304" pitchFamily="18" charset="0"/>
              </a:rPr>
              <a:t>Φυτράκη</a:t>
            </a:r>
            <a:r>
              <a:rPr lang="el-GR" sz="2000"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Μαρτύριον</a:t>
            </a:r>
            <a:r>
              <a:rPr lang="el-GR" sz="2000" i="1" dirty="0">
                <a:effectLst/>
                <a:latin typeface="Palatino Linotype" panose="02040502050505030304" pitchFamily="18" charset="0"/>
                <a:ea typeface="Times New Roman" panose="02020603050405020304" pitchFamily="18" charset="0"/>
              </a:rPr>
              <a:t> και μοναχικός βίος,</a:t>
            </a:r>
            <a:r>
              <a:rPr lang="el-GR" sz="2000" dirty="0">
                <a:effectLst/>
                <a:latin typeface="Palatino Linotype" panose="02040502050505030304" pitchFamily="18" charset="0"/>
                <a:ea typeface="Times New Roman" panose="02020603050405020304" pitchFamily="18" charset="0"/>
              </a:rPr>
              <a:t> Αθήνα 1948, σ. 27). Μάρτυρας είναι αυτός που ακολουθεί πιστά τις ευαγγελικές επιταγές, γιατί, σύμφωνα με τον Χρυσόστομο, "</a:t>
            </a:r>
            <a:r>
              <a:rPr lang="el-GR" sz="2000" i="1" dirty="0">
                <a:effectLst/>
                <a:latin typeface="Palatino Linotype" panose="02040502050505030304" pitchFamily="18" charset="0"/>
                <a:ea typeface="Times New Roman" panose="02020603050405020304" pitchFamily="18" charset="0"/>
              </a:rPr>
              <a:t>μάρτυρα </a:t>
            </a:r>
            <a:r>
              <a:rPr lang="el-GR" sz="2000" i="1" dirty="0" err="1">
                <a:effectLst/>
                <a:latin typeface="Palatino Linotype" panose="02040502050505030304" pitchFamily="18" charset="0"/>
                <a:ea typeface="Times New Roman" panose="02020603050405020304" pitchFamily="18" charset="0"/>
              </a:rPr>
              <a:t>οὐχὶ</a:t>
            </a:r>
            <a:r>
              <a:rPr lang="el-GR" sz="2000" i="1" dirty="0">
                <a:effectLst/>
                <a:latin typeface="Palatino Linotype" panose="02040502050505030304" pitchFamily="18" charset="0"/>
                <a:ea typeface="Times New Roman" panose="02020603050405020304" pitchFamily="18" charset="0"/>
              </a:rPr>
              <a:t> ὁ θάνατος </a:t>
            </a:r>
            <a:r>
              <a:rPr lang="el-GR" sz="2000" i="1" dirty="0" err="1">
                <a:effectLst/>
                <a:latin typeface="Palatino Linotype" panose="02040502050505030304" pitchFamily="18" charset="0"/>
                <a:ea typeface="Times New Roman" panose="02020603050405020304" pitchFamily="18" charset="0"/>
              </a:rPr>
              <a:t>ποιεῖ</a:t>
            </a:r>
            <a:r>
              <a:rPr lang="el-GR" sz="2000" i="1" dirty="0">
                <a:effectLst/>
                <a:latin typeface="Palatino Linotype" panose="02040502050505030304" pitchFamily="18" charset="0"/>
                <a:ea typeface="Times New Roman" panose="02020603050405020304" pitchFamily="18" charset="0"/>
              </a:rPr>
              <a:t> μόνον, </a:t>
            </a:r>
            <a:r>
              <a:rPr lang="el-GR" sz="2000" i="1" dirty="0" err="1">
                <a:effectLst/>
                <a:latin typeface="Palatino Linotype" panose="02040502050505030304" pitchFamily="18" charset="0"/>
                <a:ea typeface="Times New Roman" panose="02020603050405020304" pitchFamily="18" charset="0"/>
              </a:rPr>
              <a:t>ἀλλὰ</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καὶ</a:t>
            </a:r>
            <a:r>
              <a:rPr lang="el-GR" sz="2000" i="1" dirty="0">
                <a:effectLst/>
                <a:latin typeface="Palatino Linotype" panose="02040502050505030304" pitchFamily="18" charset="0"/>
                <a:ea typeface="Times New Roman" panose="02020603050405020304" pitchFamily="18" charset="0"/>
              </a:rPr>
              <a:t> ἡ </a:t>
            </a:r>
            <a:r>
              <a:rPr lang="el-GR" sz="2000" i="1" dirty="0" err="1">
                <a:effectLst/>
                <a:latin typeface="Palatino Linotype" panose="02040502050505030304" pitchFamily="18" charset="0"/>
                <a:ea typeface="Times New Roman" panose="02020603050405020304" pitchFamily="18" charset="0"/>
              </a:rPr>
              <a:t>πρόθεσις</a:t>
            </a:r>
            <a:r>
              <a:rPr lang="el-GR" sz="2000"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Εἰς</a:t>
            </a:r>
            <a:r>
              <a:rPr lang="el-GR" sz="2000" i="1" dirty="0">
                <a:effectLst/>
                <a:latin typeface="Palatino Linotype" panose="02040502050505030304" pitchFamily="18" charset="0"/>
                <a:ea typeface="Times New Roman" panose="02020603050405020304" pitchFamily="18" charset="0"/>
              </a:rPr>
              <a:t> </a:t>
            </a:r>
            <a:r>
              <a:rPr lang="el-GR" sz="2000" i="1" dirty="0" err="1">
                <a:effectLst/>
                <a:latin typeface="Palatino Linotype" panose="02040502050505030304" pitchFamily="18" charset="0"/>
                <a:ea typeface="Times New Roman" panose="02020603050405020304" pitchFamily="18" charset="0"/>
              </a:rPr>
              <a:t>Εὐστόχιον</a:t>
            </a:r>
            <a:r>
              <a:rPr lang="el-GR" sz="2000" i="1" dirty="0">
                <a:effectLst/>
                <a:latin typeface="Palatino Linotype" panose="02040502050505030304" pitchFamily="18" charset="0"/>
                <a:ea typeface="Times New Roman" panose="02020603050405020304" pitchFamily="18" charset="0"/>
              </a:rPr>
              <a:t>,</a:t>
            </a:r>
            <a:r>
              <a:rPr lang="el-GR" sz="2000" dirty="0">
                <a:effectLst/>
                <a:latin typeface="Palatino Linotype" panose="02040502050505030304" pitchFamily="18" charset="0"/>
                <a:ea typeface="Times New Roman" panose="02020603050405020304" pitchFamily="18" charset="0"/>
              </a:rPr>
              <a:t> ΡG 50, 601 Β). Η νοερή αυτή ομολογία συνδέθηκε άρρηκτα με το "</a:t>
            </a:r>
            <a:r>
              <a:rPr lang="el-GR" sz="2000" i="1" dirty="0">
                <a:effectLst/>
                <a:latin typeface="Palatino Linotype" panose="02040502050505030304" pitchFamily="18" charset="0"/>
                <a:ea typeface="Times New Roman" panose="02020603050405020304" pitchFamily="18" charset="0"/>
              </a:rPr>
              <a:t>μαρτύριο </a:t>
            </a:r>
            <a:r>
              <a:rPr lang="el-GR" sz="2000" i="1" dirty="0" err="1">
                <a:effectLst/>
                <a:latin typeface="Palatino Linotype" panose="02040502050505030304" pitchFamily="18" charset="0"/>
                <a:ea typeface="Times New Roman" panose="02020603050405020304" pitchFamily="18" charset="0"/>
              </a:rPr>
              <a:t>τῆς</a:t>
            </a:r>
            <a:r>
              <a:rPr lang="el-GR" sz="2000" i="1" dirty="0">
                <a:effectLst/>
                <a:latin typeface="Palatino Linotype" panose="02040502050505030304" pitchFamily="18" charset="0"/>
                <a:ea typeface="Times New Roman" panose="02020603050405020304" pitchFamily="18" charset="0"/>
              </a:rPr>
              <a:t> συνείδησης</a:t>
            </a:r>
            <a:r>
              <a:rPr lang="el-GR" sz="2000" dirty="0">
                <a:effectLst/>
                <a:latin typeface="Palatino Linotype" panose="02040502050505030304" pitchFamily="18" charset="0"/>
                <a:ea typeface="Times New Roman" panose="02020603050405020304" pitchFamily="18" charset="0"/>
              </a:rPr>
              <a:t>" και ταυτίστηκε με τη μοναχική ζωή. </a:t>
            </a:r>
            <a:endParaRPr lang="el-GR" sz="2000" dirty="0">
              <a:effectLst/>
              <a:latin typeface="Times New Roman" panose="02020603050405020304" pitchFamily="18" charset="0"/>
              <a:ea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2957530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72931E-25F9-EDC0-005E-8C7DBA937904}"/>
              </a:ext>
            </a:extLst>
          </p:cNvPr>
          <p:cNvSpPr>
            <a:spLocks noGrp="1"/>
          </p:cNvSpPr>
          <p:nvPr>
            <p:ph type="title"/>
          </p:nvPr>
        </p:nvSpPr>
        <p:spPr>
          <a:xfrm>
            <a:off x="838200" y="18256"/>
            <a:ext cx="10515600" cy="755468"/>
          </a:xfrm>
        </p:spPr>
        <p:txBody>
          <a:bodyPr/>
          <a:lstStyle/>
          <a:p>
            <a:pPr algn="ctr"/>
            <a:r>
              <a:rPr lang="el-GR" dirty="0"/>
              <a:t>Συμβολισμός μοναχικού σχήματος</a:t>
            </a:r>
          </a:p>
        </p:txBody>
      </p:sp>
      <p:sp>
        <p:nvSpPr>
          <p:cNvPr id="3" name="Θέση περιεχομένου 2">
            <a:extLst>
              <a:ext uri="{FF2B5EF4-FFF2-40B4-BE49-F238E27FC236}">
                <a16:creationId xmlns:a16="http://schemas.microsoft.com/office/drawing/2014/main" id="{BA03BA2F-F7FA-3765-BA22-D984980571C1}"/>
              </a:ext>
            </a:extLst>
          </p:cNvPr>
          <p:cNvSpPr>
            <a:spLocks noGrp="1"/>
          </p:cNvSpPr>
          <p:nvPr>
            <p:ph idx="1"/>
          </p:nvPr>
        </p:nvSpPr>
        <p:spPr>
          <a:xfrm>
            <a:off x="0" y="693336"/>
            <a:ext cx="12192000" cy="6146408"/>
          </a:xfrm>
        </p:spPr>
        <p:txBody>
          <a:bodyPr/>
          <a:lstStyle/>
          <a:p>
            <a:r>
              <a:rPr lang="el-GR" sz="1800" dirty="0">
                <a:effectLst/>
                <a:latin typeface="Palatino Linotype" panose="02040502050505030304" pitchFamily="18" charset="0"/>
                <a:ea typeface="Times New Roman" panose="02020603050405020304" pitchFamily="18" charset="0"/>
              </a:rPr>
              <a:t>Όσοι επιλέγουν τον ασκητικό βίο μετέχουν στην Ανάσταση, ανασταίνοντας μέσα τους την </a:t>
            </a:r>
            <a:r>
              <a:rPr lang="el-GR" sz="1800" dirty="0" err="1">
                <a:effectLst/>
                <a:latin typeface="Palatino Linotype" panose="02040502050505030304" pitchFamily="18" charset="0"/>
                <a:ea typeface="Times New Roman" panose="02020603050405020304" pitchFamily="18" charset="0"/>
              </a:rPr>
              <a:t>εκπεσμένη</a:t>
            </a:r>
            <a:r>
              <a:rPr lang="el-GR" sz="1800" dirty="0">
                <a:effectLst/>
                <a:latin typeface="Palatino Linotype" panose="02040502050505030304" pitchFamily="18" charset="0"/>
                <a:ea typeface="Times New Roman" panose="02020603050405020304" pitchFamily="18" charset="0"/>
              </a:rPr>
              <a:t> θεία εικόνα και μέσω της πνευματικής τελείωσης ενδύονται τη δόξα του αρχέγονου κάλλους. Έτσι οι μοναχοί ενδύονται το αγγελικό ένδυμα. </a:t>
            </a:r>
          </a:p>
          <a:p>
            <a:r>
              <a:rPr lang="el-GR" sz="1800" dirty="0">
                <a:effectLst/>
                <a:latin typeface="Palatino Linotype" panose="02040502050505030304" pitchFamily="18" charset="0"/>
                <a:ea typeface="Times New Roman" panose="02020603050405020304" pitchFamily="18" charset="0"/>
              </a:rPr>
              <a:t>Το μοναχικό σχήμα αποτελείται από το κολόβιο</a:t>
            </a:r>
            <a:r>
              <a:rPr lang="el-GR" sz="1800" b="1" dirty="0">
                <a:effectLst/>
                <a:latin typeface="Palatino Linotype" panose="02040502050505030304" pitchFamily="18" charset="0"/>
                <a:ea typeface="Times New Roman" panose="02020603050405020304" pitchFamily="18" charset="0"/>
              </a:rPr>
              <a:t>,</a:t>
            </a:r>
            <a:r>
              <a:rPr lang="el-GR" sz="1800" dirty="0">
                <a:effectLst/>
                <a:latin typeface="Palatino Linotype" panose="02040502050505030304" pitchFamily="18" charset="0"/>
                <a:ea typeface="Times New Roman" panose="02020603050405020304" pitchFamily="18" charset="0"/>
              </a:rPr>
              <a:t> τη δερμάτινη ζώνη, το </a:t>
            </a:r>
            <a:r>
              <a:rPr lang="el-GR" sz="1800" dirty="0" err="1">
                <a:effectLst/>
                <a:latin typeface="Palatino Linotype" panose="02040502050505030304" pitchFamily="18" charset="0"/>
                <a:ea typeface="Times New Roman" panose="02020603050405020304" pitchFamily="18" charset="0"/>
              </a:rPr>
              <a:t>πολυσταύρι</a:t>
            </a:r>
            <a:r>
              <a:rPr lang="el-GR" sz="1800" dirty="0">
                <a:effectLst/>
                <a:latin typeface="Palatino Linotype" panose="02040502050505030304" pitchFamily="18" charset="0"/>
                <a:ea typeface="Times New Roman" panose="02020603050405020304" pitchFamily="18" charset="0"/>
              </a:rPr>
              <a:t> και το κουκούλι. Αυτά είναι σύμβολα, που φανερώνουν έναν συγκεκριμένο τρόπο ζωής. </a:t>
            </a:r>
          </a:p>
          <a:p>
            <a:r>
              <a:rPr lang="el-GR" sz="1800" dirty="0">
                <a:effectLst/>
                <a:latin typeface="Palatino Linotype" panose="02040502050505030304" pitchFamily="18" charset="0"/>
                <a:ea typeface="Times New Roman" panose="02020603050405020304" pitchFamily="18" charset="0"/>
              </a:rPr>
              <a:t>Το κολόβιο δεν έχει μανίκια γιατί οι μοναχοί δεν έχουν χέρια για να κάνουν κάποια πράξη που υπαγορεύει ο «παλαιός άνθρωπος». Γι’ αυτό και ο Μ. Βασίλειος αναγνωρίζει πως "</a:t>
            </a:r>
            <a:r>
              <a:rPr lang="el-GR" sz="1800" i="1" dirty="0" err="1">
                <a:effectLst/>
                <a:latin typeface="Palatino Linotype" panose="02040502050505030304" pitchFamily="18" charset="0"/>
                <a:ea typeface="Times New Roman" panose="02020603050405020304" pitchFamily="18" charset="0"/>
              </a:rPr>
              <a:t>καθάπερ</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οἱ</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ἐπὶ</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τὸ</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λουτρὸν</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εἰσιόντες</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γυμνοῦνται</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παντὸς</a:t>
            </a:r>
            <a:r>
              <a:rPr lang="el-GR" sz="1800" i="1" dirty="0">
                <a:effectLst/>
                <a:latin typeface="Palatino Linotype" panose="02040502050505030304" pitchFamily="18" charset="0"/>
                <a:ea typeface="Times New Roman" panose="02020603050405020304" pitchFamily="18" charset="0"/>
              </a:rPr>
              <a:t> περιβλήματος, </a:t>
            </a:r>
            <a:r>
              <a:rPr lang="el-GR" sz="1800" i="1" dirty="0" err="1">
                <a:effectLst/>
                <a:latin typeface="Palatino Linotype" panose="02040502050505030304" pitchFamily="18" charset="0"/>
                <a:ea typeface="Times New Roman" panose="02020603050405020304" pitchFamily="18" charset="0"/>
              </a:rPr>
              <a:t>οὓτω</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καὶ</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τοὺς</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τῇ</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ἀσκητικῇ</a:t>
            </a:r>
            <a:r>
              <a:rPr lang="el-GR" sz="1800" i="1" dirty="0">
                <a:effectLst/>
                <a:latin typeface="Palatino Linotype" panose="02040502050505030304" pitchFamily="18" charset="0"/>
                <a:ea typeface="Times New Roman" panose="02020603050405020304" pitchFamily="18" charset="0"/>
              </a:rPr>
              <a:t> προσερχομένους </a:t>
            </a:r>
            <a:r>
              <a:rPr lang="el-GR" sz="1800" i="1" dirty="0" err="1">
                <a:effectLst/>
                <a:latin typeface="Palatino Linotype" panose="02040502050505030304" pitchFamily="18" charset="0"/>
                <a:ea typeface="Times New Roman" panose="02020603050405020304" pitchFamily="18" charset="0"/>
              </a:rPr>
              <a:t>ζωῇ</a:t>
            </a:r>
            <a:r>
              <a:rPr lang="el-GR" sz="1800" i="1" dirty="0">
                <a:effectLst/>
                <a:latin typeface="Palatino Linotype" panose="02040502050505030304" pitchFamily="18" charset="0"/>
                <a:ea typeface="Times New Roman" panose="02020603050405020304" pitchFamily="18" charset="0"/>
              </a:rPr>
              <a:t>, πάσης </a:t>
            </a:r>
            <a:r>
              <a:rPr lang="el-GR" sz="1800" i="1" dirty="0" err="1">
                <a:effectLst/>
                <a:latin typeface="Palatino Linotype" panose="02040502050505030304" pitchFamily="18" charset="0"/>
                <a:ea typeface="Times New Roman" panose="02020603050405020304" pitchFamily="18" charset="0"/>
              </a:rPr>
              <a:t>ὕλης</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βιωτικῆς</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γυμνωθέντες</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ἐντὸς</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τοῦ</a:t>
            </a:r>
            <a:r>
              <a:rPr lang="el-GR" sz="1800" i="1" dirty="0">
                <a:effectLst/>
                <a:latin typeface="Palatino Linotype" panose="02040502050505030304" pitchFamily="18" charset="0"/>
                <a:ea typeface="Times New Roman" panose="02020603050405020304" pitchFamily="18" charset="0"/>
              </a:rPr>
              <a:t> </a:t>
            </a:r>
            <a:r>
              <a:rPr lang="el-GR" sz="1800" i="1" dirty="0" err="1">
                <a:effectLst/>
                <a:latin typeface="Palatino Linotype" panose="02040502050505030304" pitchFamily="18" charset="0"/>
                <a:ea typeface="Times New Roman" panose="02020603050405020304" pitchFamily="18" charset="0"/>
              </a:rPr>
              <a:t>κατὰ</a:t>
            </a:r>
            <a:r>
              <a:rPr lang="el-GR" sz="1800" i="1" dirty="0">
                <a:effectLst/>
                <a:latin typeface="Palatino Linotype" panose="02040502050505030304" pitchFamily="18" charset="0"/>
                <a:ea typeface="Times New Roman" panose="02020603050405020304" pitchFamily="18" charset="0"/>
              </a:rPr>
              <a:t> φιλοσοφίας γενέσθαι βίου</a:t>
            </a:r>
            <a:r>
              <a:rPr lang="el-GR" sz="1800" dirty="0">
                <a:effectLst/>
                <a:latin typeface="Palatino Linotype" panose="02040502050505030304" pitchFamily="18" charset="0"/>
                <a:ea typeface="Times New Roman" panose="02020603050405020304" pitchFamily="18" charset="0"/>
              </a:rPr>
              <a:t>" (</a:t>
            </a:r>
            <a:r>
              <a:rPr lang="el-GR" sz="1800" i="1" dirty="0">
                <a:effectLst/>
                <a:latin typeface="Palatino Linotype" panose="02040502050505030304" pitchFamily="18" charset="0"/>
                <a:ea typeface="Times New Roman" panose="02020603050405020304" pitchFamily="18" charset="0"/>
              </a:rPr>
              <a:t>Λόγος </a:t>
            </a:r>
            <a:r>
              <a:rPr lang="el-GR" sz="1800" i="1" dirty="0" err="1">
                <a:effectLst/>
                <a:latin typeface="Palatino Linotype" panose="02040502050505030304" pitchFamily="18" charset="0"/>
                <a:ea typeface="Times New Roman" panose="02020603050405020304" pitchFamily="18" charset="0"/>
              </a:rPr>
              <a:t>Ἀσκητικὸς</a:t>
            </a:r>
            <a:r>
              <a:rPr lang="el-GR" sz="1800" i="1" dirty="0">
                <a:effectLst/>
                <a:latin typeface="Palatino Linotype" panose="02040502050505030304" pitchFamily="18" charset="0"/>
                <a:ea typeface="Times New Roman" panose="02020603050405020304" pitchFamily="18" charset="0"/>
              </a:rPr>
              <a:t>,</a:t>
            </a:r>
            <a:r>
              <a:rPr lang="el-GR" sz="1800" dirty="0">
                <a:effectLst/>
                <a:latin typeface="Palatino Linotype" panose="02040502050505030304" pitchFamily="18" charset="0"/>
                <a:ea typeface="Times New Roman" panose="02020603050405020304" pitchFamily="18" charset="0"/>
              </a:rPr>
              <a:t> </a:t>
            </a:r>
            <a:r>
              <a:rPr lang="en-US" sz="1800" dirty="0">
                <a:effectLst/>
                <a:latin typeface="Palatino Linotype" panose="02040502050505030304" pitchFamily="18" charset="0"/>
                <a:ea typeface="Times New Roman" panose="02020603050405020304" pitchFamily="18" charset="0"/>
              </a:rPr>
              <a:t>PG</a:t>
            </a:r>
            <a:r>
              <a:rPr lang="el-GR" sz="1800" dirty="0">
                <a:effectLst/>
                <a:latin typeface="Palatino Linotype" panose="02040502050505030304" pitchFamily="18" charset="0"/>
                <a:ea typeface="Times New Roman" panose="02020603050405020304" pitchFamily="18" charset="0"/>
              </a:rPr>
              <a:t> 31, 881 Β). Η φιλοσοφία αυτή συνδέεται αρνητικά με την </a:t>
            </a:r>
            <a:r>
              <a:rPr lang="el-GR" sz="1800" dirty="0" err="1">
                <a:effectLst/>
                <a:latin typeface="Palatino Linotype" panose="02040502050505030304" pitchFamily="18" charset="0"/>
                <a:ea typeface="Times New Roman" panose="02020603050405020304" pitchFamily="18" charset="0"/>
              </a:rPr>
              <a:t>αποταγή</a:t>
            </a:r>
            <a:r>
              <a:rPr lang="el-GR" sz="1800" dirty="0">
                <a:effectLst/>
                <a:latin typeface="Palatino Linotype" panose="02040502050505030304" pitchFamily="18" charset="0"/>
                <a:ea typeface="Times New Roman" panose="02020603050405020304" pitchFamily="18" charset="0"/>
              </a:rPr>
              <a:t> του κόσμου και θετικά με τη σύνταξη με τον Χριστό. </a:t>
            </a:r>
          </a:p>
          <a:p>
            <a:r>
              <a:rPr lang="el-GR" sz="1800" dirty="0">
                <a:effectLst/>
                <a:latin typeface="Palatino Linotype" panose="02040502050505030304" pitchFamily="18" charset="0"/>
                <a:ea typeface="Times New Roman" panose="02020603050405020304" pitchFamily="18" charset="0"/>
              </a:rPr>
              <a:t>Η δερμάτινη ζώνη</a:t>
            </a:r>
            <a:r>
              <a:rPr lang="el-GR" sz="1800" b="1" dirty="0">
                <a:effectLst/>
                <a:latin typeface="Palatino Linotype" panose="02040502050505030304" pitchFamily="18" charset="0"/>
                <a:ea typeface="Times New Roman" panose="02020603050405020304" pitchFamily="18" charset="0"/>
              </a:rPr>
              <a:t> </a:t>
            </a:r>
            <a:r>
              <a:rPr lang="el-GR" sz="1800" dirty="0">
                <a:effectLst/>
                <a:latin typeface="Palatino Linotype" panose="02040502050505030304" pitchFamily="18" charset="0"/>
                <a:ea typeface="Times New Roman" panose="02020603050405020304" pitchFamily="18" charset="0"/>
              </a:rPr>
              <a:t>στη μέση συμβολίζει πρώτα ότι είναι</a:t>
            </a:r>
            <a:r>
              <a:rPr lang="el-GR" sz="1800" b="1" dirty="0">
                <a:effectLst/>
                <a:latin typeface="Palatino Linotype" panose="02040502050505030304" pitchFamily="18" charset="0"/>
                <a:ea typeface="Times New Roman" panose="02020603050405020304" pitchFamily="18" charset="0"/>
              </a:rPr>
              <a:t> </a:t>
            </a:r>
            <a:r>
              <a:rPr lang="el-GR" sz="1800" dirty="0">
                <a:effectLst/>
                <a:latin typeface="Palatino Linotype" panose="02040502050505030304" pitchFamily="18" charset="0"/>
                <a:ea typeface="Times New Roman" panose="02020603050405020304" pitchFamily="18" charset="0"/>
              </a:rPr>
              <a:t>έτοιμοι να διακονούν (</a:t>
            </a:r>
            <a:r>
              <a:rPr lang="el-GR" sz="1800" i="1" dirty="0" err="1">
                <a:effectLst/>
                <a:latin typeface="Palatino Linotype" panose="02040502050505030304" pitchFamily="18" charset="0"/>
                <a:ea typeface="Times New Roman" panose="02020603050405020304" pitchFamily="18" charset="0"/>
              </a:rPr>
              <a:t>Λκ</a:t>
            </a:r>
            <a:r>
              <a:rPr lang="el-GR" sz="1800" i="1" dirty="0">
                <a:effectLst/>
                <a:latin typeface="Palatino Linotype" panose="02040502050505030304" pitchFamily="18" charset="0"/>
                <a:ea typeface="Times New Roman" panose="02020603050405020304" pitchFamily="18" charset="0"/>
              </a:rPr>
              <a:t>.</a:t>
            </a:r>
            <a:r>
              <a:rPr lang="el-GR" sz="1800" dirty="0">
                <a:effectLst/>
                <a:latin typeface="Palatino Linotype" panose="02040502050505030304" pitchFamily="18" charset="0"/>
                <a:ea typeface="Times New Roman" panose="02020603050405020304" pitchFamily="18" charset="0"/>
              </a:rPr>
              <a:t> 12,35). Και ακόμη, όπως ακριβώς η ζώνη γίνεται από νεκρωμένο δέρμα, έτσι και οι μοναχοί οφείλουν να νεκρώσουν τη φιληδονία (</a:t>
            </a:r>
            <a:r>
              <a:rPr lang="el-GR" sz="1800" i="1" dirty="0">
                <a:effectLst/>
                <a:latin typeface="Palatino Linotype" panose="02040502050505030304" pitchFamily="18" charset="0"/>
                <a:ea typeface="Times New Roman" panose="02020603050405020304" pitchFamily="18" charset="0"/>
              </a:rPr>
              <a:t>Κολ.</a:t>
            </a:r>
            <a:r>
              <a:rPr lang="el-GR" sz="1800" dirty="0">
                <a:effectLst/>
                <a:latin typeface="Palatino Linotype" panose="02040502050505030304" pitchFamily="18" charset="0"/>
                <a:ea typeface="Times New Roman" panose="02020603050405020304" pitchFamily="18" charset="0"/>
              </a:rPr>
              <a:t> 3,5). </a:t>
            </a:r>
          </a:p>
          <a:p>
            <a:r>
              <a:rPr lang="el-GR" sz="1800" dirty="0">
                <a:effectLst/>
                <a:latin typeface="Palatino Linotype" panose="02040502050505030304" pitchFamily="18" charset="0"/>
                <a:ea typeface="Times New Roman" panose="02020603050405020304" pitchFamily="18" charset="0"/>
              </a:rPr>
              <a:t>Το κουκούλι είναι σύμβολο της ταπεινώσεως, που φανερώνει την ακακία και την εν Χριστώ </a:t>
            </a:r>
            <a:r>
              <a:rPr lang="el-GR" sz="1800" dirty="0" err="1">
                <a:effectLst/>
                <a:latin typeface="Palatino Linotype" panose="02040502050505030304" pitchFamily="18" charset="0"/>
                <a:ea typeface="Times New Roman" panose="02020603050405020304" pitchFamily="18" charset="0"/>
              </a:rPr>
              <a:t>νηπιότητα</a:t>
            </a:r>
            <a:r>
              <a:rPr lang="el-GR" sz="1800" dirty="0">
                <a:effectLst/>
                <a:latin typeface="Palatino Linotype" panose="02040502050505030304" pitchFamily="18" charset="0"/>
                <a:ea typeface="Times New Roman" panose="02020603050405020304" pitchFamily="18" charset="0"/>
              </a:rPr>
              <a:t> (Α΄ Κορ.14,20). Το κουκούλι είναι ακόμα σύμβολο της χάριτος του Θεού, γιατί όπως ακριβώς το κουκούλι σκεπάζει και προστατεύει το κεφάλι του παιδιού, έτσι και η Χάρη του Θεού σκεπάζει τον νου των μοναχών. </a:t>
            </a:r>
          </a:p>
          <a:p>
            <a:r>
              <a:rPr lang="el-GR" sz="1800" dirty="0">
                <a:effectLst/>
                <a:latin typeface="Palatino Linotype" panose="02040502050505030304" pitchFamily="18" charset="0"/>
                <a:ea typeface="Times New Roman" panose="02020603050405020304" pitchFamily="18" charset="0"/>
              </a:rPr>
              <a:t>Το </a:t>
            </a:r>
            <a:r>
              <a:rPr lang="el-GR" sz="1800" dirty="0" err="1">
                <a:effectLst/>
                <a:latin typeface="Palatino Linotype" panose="02040502050505030304" pitchFamily="18" charset="0"/>
                <a:ea typeface="Times New Roman" panose="02020603050405020304" pitchFamily="18" charset="0"/>
              </a:rPr>
              <a:t>πολυσταύρι</a:t>
            </a:r>
            <a:r>
              <a:rPr lang="el-GR" sz="1800" dirty="0">
                <a:effectLst/>
                <a:latin typeface="Palatino Linotype" panose="02040502050505030304" pitchFamily="18" charset="0"/>
                <a:ea typeface="Times New Roman" panose="02020603050405020304" pitchFamily="18" charset="0"/>
              </a:rPr>
              <a:t> (</a:t>
            </a:r>
            <a:r>
              <a:rPr lang="el-GR" sz="1800" dirty="0" err="1">
                <a:effectLst/>
                <a:latin typeface="Palatino Linotype" panose="02040502050505030304" pitchFamily="18" charset="0"/>
                <a:ea typeface="Times New Roman" panose="02020603050405020304" pitchFamily="18" charset="0"/>
              </a:rPr>
              <a:t>ανάλαβος</a:t>
            </a:r>
            <a:r>
              <a:rPr lang="el-GR" sz="1800" dirty="0">
                <a:effectLst/>
                <a:latin typeface="Palatino Linotype" panose="02040502050505030304" pitchFamily="18" charset="0"/>
                <a:ea typeface="Times New Roman" panose="02020603050405020304" pitchFamily="18" charset="0"/>
              </a:rPr>
              <a:t>) φοριέται σταυρωτά πάνω στους ώμους. Αυτό σημαίνει ότι βαστάζουν το σύμβολο του σταυρού στους ώμους τους (</a:t>
            </a:r>
            <a:r>
              <a:rPr lang="el-GR" sz="1800" i="1" dirty="0" err="1">
                <a:effectLst/>
                <a:latin typeface="Palatino Linotype" panose="02040502050505030304" pitchFamily="18" charset="0"/>
                <a:ea typeface="Times New Roman" panose="02020603050405020304" pitchFamily="18" charset="0"/>
              </a:rPr>
              <a:t>Μτ</a:t>
            </a:r>
            <a:r>
              <a:rPr lang="el-GR" sz="1800" i="1" dirty="0">
                <a:effectLst/>
                <a:latin typeface="Palatino Linotype" panose="02040502050505030304" pitchFamily="18" charset="0"/>
                <a:ea typeface="Times New Roman" panose="02020603050405020304" pitchFamily="18" charset="0"/>
              </a:rPr>
              <a:t>. </a:t>
            </a:r>
            <a:r>
              <a:rPr lang="el-GR" sz="1800" dirty="0">
                <a:effectLst/>
                <a:latin typeface="Palatino Linotype" panose="02040502050505030304" pitchFamily="18" charset="0"/>
                <a:ea typeface="Times New Roman" panose="02020603050405020304" pitchFamily="18" charset="0"/>
              </a:rPr>
              <a:t>16,24). Ο σταυρός σημαίνει την τέλεια νέκρωση, που κατορθώνεται με την πίστη στον Χριστό. Και για κάθε πράγμα που αρνήθηκε κανείς, πρέπει ν’ αρνηθεί και την επιθυμία του. Και αυτή είναι η τέλεια </a:t>
            </a:r>
            <a:r>
              <a:rPr lang="el-GR" sz="1800" dirty="0" err="1">
                <a:effectLst/>
                <a:latin typeface="Palatino Linotype" panose="02040502050505030304" pitchFamily="18" charset="0"/>
                <a:ea typeface="Times New Roman" panose="02020603050405020304" pitchFamily="18" charset="0"/>
              </a:rPr>
              <a:t>αποταγή</a:t>
            </a:r>
            <a:r>
              <a:rPr lang="el-GR" sz="1800" dirty="0">
                <a:effectLst/>
                <a:latin typeface="Palatino Linotype" panose="0204050205050503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5856953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A0E14D41-9549-F263-ECED-68717CA2047E}"/>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Συμβολισμός μοναχικού σχήματος</a:t>
            </a:r>
          </a:p>
        </p:txBody>
      </p:sp>
      <p:pic>
        <p:nvPicPr>
          <p:cNvPr id="7" name="Θέση περιεχομένου 6" descr="Εικόνα που περιέχει κείμενο, βελονιά, κόκκινο, σύμβολο&#10;&#10;Περιγραφή που δημιουργήθηκε αυτόματα">
            <a:extLst>
              <a:ext uri="{FF2B5EF4-FFF2-40B4-BE49-F238E27FC236}">
                <a16:creationId xmlns:a16="http://schemas.microsoft.com/office/drawing/2014/main" id="{E5C3D1B2-B331-9A39-CBDC-F7682CB0910A}"/>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5376318" y="643466"/>
            <a:ext cx="5582695" cy="5568739"/>
          </a:xfrm>
          <a:prstGeom prst="rect">
            <a:avLst/>
          </a:prstGeom>
          <a:noFill/>
        </p:spPr>
      </p:pic>
    </p:spTree>
    <p:extLst>
      <p:ext uri="{BB962C8B-B14F-4D97-AF65-F5344CB8AC3E}">
        <p14:creationId xmlns:p14="http://schemas.microsoft.com/office/powerpoint/2010/main" val="42448641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256710-136A-EBFE-AF08-D56889D75252}"/>
              </a:ext>
            </a:extLst>
          </p:cNvPr>
          <p:cNvSpPr>
            <a:spLocks noGrp="1"/>
          </p:cNvSpPr>
          <p:nvPr>
            <p:ph type="title"/>
          </p:nvPr>
        </p:nvSpPr>
        <p:spPr>
          <a:xfrm>
            <a:off x="838200" y="365126"/>
            <a:ext cx="10515600" cy="850726"/>
          </a:xfrm>
        </p:spPr>
        <p:txBody>
          <a:bodyPr/>
          <a:lstStyle/>
          <a:p>
            <a:pPr algn="ctr"/>
            <a:r>
              <a:rPr lang="el-GR" dirty="0"/>
              <a:t>Συμβολισμός μοναχικού σχήματος</a:t>
            </a:r>
          </a:p>
        </p:txBody>
      </p:sp>
      <p:sp>
        <p:nvSpPr>
          <p:cNvPr id="4" name="Rectangle 2">
            <a:extLst>
              <a:ext uri="{FF2B5EF4-FFF2-40B4-BE49-F238E27FC236}">
                <a16:creationId xmlns:a16="http://schemas.microsoft.com/office/drawing/2014/main" id="{E08EA2DF-FA5A-E498-BDF8-5BB6ED656971}"/>
              </a:ext>
            </a:extLst>
          </p:cNvPr>
          <p:cNvSpPr>
            <a:spLocks noChangeArrowheads="1"/>
          </p:cNvSpPr>
          <p:nvPr/>
        </p:nvSpPr>
        <p:spPr bwMode="auto">
          <a:xfrm>
            <a:off x="2270928" y="19594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 name="Rectangle 3">
            <a:extLst>
              <a:ext uri="{FF2B5EF4-FFF2-40B4-BE49-F238E27FC236}">
                <a16:creationId xmlns:a16="http://schemas.microsoft.com/office/drawing/2014/main" id="{CD8FE869-1736-8411-A4D6-B3133B50D30C}"/>
              </a:ext>
            </a:extLst>
          </p:cNvPr>
          <p:cNvSpPr>
            <a:spLocks noChangeArrowheads="1"/>
          </p:cNvSpPr>
          <p:nvPr/>
        </p:nvSpPr>
        <p:spPr bwMode="auto">
          <a:xfrm>
            <a:off x="2270928" y="406445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pic>
        <p:nvPicPr>
          <p:cNvPr id="10" name="Picture 1">
            <a:extLst>
              <a:ext uri="{FF2B5EF4-FFF2-40B4-BE49-F238E27FC236}">
                <a16:creationId xmlns:a16="http://schemas.microsoft.com/office/drawing/2014/main" id="{CE7DC81E-8894-FBB1-DBB5-B721008A6C29}"/>
              </a:ext>
            </a:extLst>
          </p:cNvPr>
          <p:cNvPicPr>
            <a:picLocks noGrp="1" noChangeAspect="1" noChangeArrowheads="1"/>
          </p:cNvPicPr>
          <p:nvPr>
            <p:ph idx="1"/>
          </p:nvPr>
        </p:nvPicPr>
        <p:blipFill>
          <a:blip r:embed="rId2" r:link="rId3">
            <a:extLst>
              <a:ext uri="{28A0092B-C50C-407E-A947-70E740481C1C}">
                <a14:useLocalDpi xmlns:a14="http://schemas.microsoft.com/office/drawing/2010/main" val="0"/>
              </a:ext>
            </a:extLst>
          </a:blip>
          <a:srcRect/>
          <a:stretch>
            <a:fillRect/>
          </a:stretch>
        </p:blipFill>
        <p:spPr bwMode="auto">
          <a:xfrm>
            <a:off x="4431323" y="1436917"/>
            <a:ext cx="3436535" cy="52351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16184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AE5314-9F1A-36E1-9B54-EBB61B72CCA3}"/>
              </a:ext>
            </a:extLst>
          </p:cNvPr>
          <p:cNvSpPr>
            <a:spLocks noGrp="1"/>
          </p:cNvSpPr>
          <p:nvPr>
            <p:ph type="title"/>
          </p:nvPr>
        </p:nvSpPr>
        <p:spPr>
          <a:xfrm>
            <a:off x="677426" y="0"/>
            <a:ext cx="10515600" cy="681037"/>
          </a:xfrm>
        </p:spPr>
        <p:txBody>
          <a:bodyPr>
            <a:normAutofit fontScale="90000"/>
          </a:bodyPr>
          <a:lstStyle/>
          <a:p>
            <a:pPr algn="ctr"/>
            <a:r>
              <a:rPr lang="el-GR" dirty="0"/>
              <a:t>Συμβολισμός μοναχικού σχήματος</a:t>
            </a:r>
          </a:p>
        </p:txBody>
      </p:sp>
      <p:sp>
        <p:nvSpPr>
          <p:cNvPr id="3" name="Θέση περιεχομένου 2">
            <a:extLst>
              <a:ext uri="{FF2B5EF4-FFF2-40B4-BE49-F238E27FC236}">
                <a16:creationId xmlns:a16="http://schemas.microsoft.com/office/drawing/2014/main" id="{E92B989B-1628-9243-DA87-36EC3A58EC78}"/>
              </a:ext>
            </a:extLst>
          </p:cNvPr>
          <p:cNvSpPr>
            <a:spLocks noGrp="1"/>
          </p:cNvSpPr>
          <p:nvPr>
            <p:ph idx="1"/>
          </p:nvPr>
        </p:nvSpPr>
        <p:spPr>
          <a:xfrm>
            <a:off x="0" y="572756"/>
            <a:ext cx="12192000" cy="6285244"/>
          </a:xfrm>
        </p:spPr>
        <p:txBody>
          <a:bodyPr/>
          <a:lstStyle/>
          <a:p>
            <a:pPr indent="228600" algn="just">
              <a:lnSpc>
                <a:spcPts val="1370"/>
              </a:lnSpc>
            </a:pPr>
            <a:r>
              <a:rPr lang="el-GR" sz="1800" spc="-15" dirty="0">
                <a:solidFill>
                  <a:srgbClr val="000000"/>
                </a:solidFill>
                <a:effectLst/>
                <a:latin typeface="Palatino Linotype" panose="02040502050505030304" pitchFamily="18" charset="0"/>
                <a:ea typeface="Times New Roman" panose="02020603050405020304" pitchFamily="18" charset="0"/>
              </a:rPr>
              <a:t>Αυτό είναι το μοναχικό ή αγγελικό σχήμα. </a:t>
            </a:r>
            <a:r>
              <a:rPr lang="el-GR" sz="1800" spc="-5" dirty="0">
                <a:solidFill>
                  <a:srgbClr val="000000"/>
                </a:solidFill>
                <a:effectLst/>
                <a:latin typeface="Palatino Linotype" panose="02040502050505030304" pitchFamily="18" charset="0"/>
                <a:ea typeface="Times New Roman" panose="02020603050405020304" pitchFamily="18" charset="0"/>
              </a:rPr>
              <a:t>Όποιος γίνεται μεγαλόσχημος μοναχός, φορά</a:t>
            </a:r>
            <a:r>
              <a:rPr lang="el-GR" sz="1800" spc="5" dirty="0">
                <a:solidFill>
                  <a:srgbClr val="000000"/>
                </a:solidFill>
                <a:effectLst/>
                <a:latin typeface="Palatino Linotype" panose="02040502050505030304" pitchFamily="18" charset="0"/>
                <a:ea typeface="Times New Roman" panose="02020603050405020304" pitchFamily="18" charset="0"/>
              </a:rPr>
              <a:t>ει το σχήμα, που είναι το σύμβολο του δεύ</a:t>
            </a:r>
            <a:r>
              <a:rPr lang="el-GR" sz="1800" spc="15" dirty="0">
                <a:solidFill>
                  <a:srgbClr val="000000"/>
                </a:solidFill>
                <a:effectLst/>
                <a:latin typeface="Palatino Linotype" panose="02040502050505030304" pitchFamily="18" charset="0"/>
                <a:ea typeface="Times New Roman" panose="02020603050405020304" pitchFamily="18" charset="0"/>
              </a:rPr>
              <a:t>τερου βαπτίσματός του.</a:t>
            </a:r>
            <a:r>
              <a:rPr lang="el-GR" sz="1800" dirty="0">
                <a:solidFill>
                  <a:srgbClr val="000000"/>
                </a:solidFill>
                <a:effectLst/>
                <a:latin typeface="Palatino Linotype" panose="02040502050505030304" pitchFamily="18" charset="0"/>
                <a:ea typeface="Times New Roman" panose="02020603050405020304" pitchFamily="18" charset="0"/>
              </a:rPr>
              <a:t> </a:t>
            </a:r>
            <a:r>
              <a:rPr lang="el-GR" sz="1800" spc="-15" dirty="0">
                <a:solidFill>
                  <a:srgbClr val="000000"/>
                </a:solidFill>
                <a:effectLst/>
                <a:latin typeface="Palatino Linotype" panose="02040502050505030304" pitchFamily="18" charset="0"/>
                <a:ea typeface="Times New Roman" panose="02020603050405020304" pitchFamily="18" charset="0"/>
              </a:rPr>
              <a:t>Έχει κεντημένο πάνω του, με </a:t>
            </a:r>
            <a:r>
              <a:rPr lang="el-GR" sz="1800" spc="10" dirty="0">
                <a:solidFill>
                  <a:srgbClr val="000000"/>
                </a:solidFill>
                <a:effectLst/>
                <a:latin typeface="Palatino Linotype" panose="02040502050505030304" pitchFamily="18" charset="0"/>
                <a:ea typeface="Times New Roman" panose="02020603050405020304" pitchFamily="18" charset="0"/>
              </a:rPr>
              <a:t>κόκκινη κλωστή, το Σταυρό, πάνω στο Γολ</a:t>
            </a:r>
            <a:r>
              <a:rPr lang="el-GR" sz="1800" spc="65" dirty="0">
                <a:solidFill>
                  <a:srgbClr val="000000"/>
                </a:solidFill>
                <a:effectLst/>
                <a:latin typeface="Palatino Linotype" panose="02040502050505030304" pitchFamily="18" charset="0"/>
                <a:ea typeface="Times New Roman" panose="02020603050405020304" pitchFamily="18" charset="0"/>
              </a:rPr>
              <a:t>γοθά (που παριστάνεται σαν βάθρο), τη </a:t>
            </a:r>
            <a:r>
              <a:rPr lang="el-GR" sz="1800" spc="30" dirty="0">
                <a:solidFill>
                  <a:srgbClr val="000000"/>
                </a:solidFill>
                <a:effectLst/>
                <a:latin typeface="Palatino Linotype" panose="02040502050505030304" pitchFamily="18" charset="0"/>
                <a:ea typeface="Times New Roman" panose="02020603050405020304" pitchFamily="18" charset="0"/>
              </a:rPr>
              <a:t>λόγχη και το σπόγγο, σύμβολα του Πάθους </a:t>
            </a:r>
            <a:r>
              <a:rPr lang="el-GR" sz="1800" dirty="0">
                <a:solidFill>
                  <a:srgbClr val="000000"/>
                </a:solidFill>
                <a:effectLst/>
                <a:latin typeface="Palatino Linotype" panose="02040502050505030304" pitchFamily="18" charset="0"/>
                <a:ea typeface="Times New Roman" panose="02020603050405020304" pitchFamily="18" charset="0"/>
              </a:rPr>
              <a:t>του Κυρίου μας. </a:t>
            </a:r>
            <a:r>
              <a:rPr lang="el-GR" sz="1800" spc="40" dirty="0">
                <a:solidFill>
                  <a:srgbClr val="000000"/>
                </a:solidFill>
                <a:effectLst/>
                <a:latin typeface="Palatino Linotype" panose="02040502050505030304" pitchFamily="18" charset="0"/>
                <a:ea typeface="Times New Roman" panose="02020603050405020304" pitchFamily="18" charset="0"/>
              </a:rPr>
              <a:t>Τι  συμβολίζουν όμως τα </a:t>
            </a:r>
            <a:r>
              <a:rPr lang="el-GR" sz="1800" spc="55" dirty="0">
                <a:solidFill>
                  <a:srgbClr val="000000"/>
                </a:solidFill>
                <a:effectLst/>
                <a:latin typeface="Palatino Linotype" panose="02040502050505030304" pitchFamily="18" charset="0"/>
                <a:ea typeface="Times New Roman" panose="02020603050405020304" pitchFamily="18" charset="0"/>
              </a:rPr>
              <a:t>κεντημένα γράμματα πάνω στο μοναχικό </a:t>
            </a:r>
            <a:r>
              <a:rPr lang="el-GR" sz="1800" spc="-5" dirty="0">
                <a:solidFill>
                  <a:srgbClr val="000000"/>
                </a:solidFill>
                <a:effectLst/>
                <a:latin typeface="Palatino Linotype" panose="02040502050505030304" pitchFamily="18" charset="0"/>
                <a:ea typeface="Times New Roman" panose="02020603050405020304" pitchFamily="18" charset="0"/>
              </a:rPr>
              <a:t>σχήμα; </a:t>
            </a:r>
            <a:endParaRPr lang="el-GR" sz="1800" dirty="0">
              <a:effectLst/>
              <a:latin typeface="Times New Roman" panose="02020603050405020304" pitchFamily="18" charset="0"/>
              <a:ea typeface="Times New Roman" panose="02020603050405020304" pitchFamily="18" charset="0"/>
            </a:endParaRPr>
          </a:p>
          <a:p>
            <a:pPr algn="just">
              <a:lnSpc>
                <a:spcPts val="1405"/>
              </a:lnSpc>
            </a:pPr>
            <a:r>
              <a:rPr lang="el-GR" sz="1800" b="1" spc="25" dirty="0">
                <a:solidFill>
                  <a:srgbClr val="000000"/>
                </a:solidFill>
                <a:effectLst/>
                <a:latin typeface="Palatino Linotype" panose="02040502050505030304" pitchFamily="18" charset="0"/>
                <a:ea typeface="Times New Roman" panose="02020603050405020304" pitchFamily="18" charset="0"/>
              </a:rPr>
              <a:t>ΦΧ ΦΠ</a:t>
            </a:r>
            <a:r>
              <a:rPr lang="el-GR" sz="1800" spc="25" dirty="0">
                <a:solidFill>
                  <a:srgbClr val="000000"/>
                </a:solidFill>
                <a:effectLst/>
                <a:latin typeface="Palatino Linotype" panose="02040502050505030304" pitchFamily="18" charset="0"/>
                <a:ea typeface="Times New Roman" panose="02020603050405020304" pitchFamily="18" charset="0"/>
              </a:rPr>
              <a:t> </a:t>
            </a:r>
            <a:r>
              <a:rPr lang="el-GR" sz="1800" spc="25" dirty="0" err="1">
                <a:solidFill>
                  <a:srgbClr val="000000"/>
                </a:solidFill>
                <a:effectLst/>
                <a:latin typeface="Palatino Linotype" panose="02040502050505030304" pitchFamily="18" charset="0"/>
                <a:ea typeface="Times New Roman" panose="02020603050405020304" pitchFamily="18" charset="0"/>
              </a:rPr>
              <a:t>Φῶς</a:t>
            </a:r>
            <a:r>
              <a:rPr lang="el-GR" sz="1800" spc="25" dirty="0">
                <a:solidFill>
                  <a:srgbClr val="000000"/>
                </a:solidFill>
                <a:effectLst/>
                <a:latin typeface="Palatino Linotype" panose="02040502050505030304" pitchFamily="18" charset="0"/>
                <a:ea typeface="Times New Roman" panose="02020603050405020304" pitchFamily="18" charset="0"/>
              </a:rPr>
              <a:t> </a:t>
            </a:r>
            <a:r>
              <a:rPr lang="el-GR" sz="1800" spc="25" dirty="0" err="1">
                <a:solidFill>
                  <a:srgbClr val="000000"/>
                </a:solidFill>
                <a:effectLst/>
                <a:latin typeface="Palatino Linotype" panose="02040502050505030304" pitchFamily="18" charset="0"/>
                <a:ea typeface="Times New Roman" panose="02020603050405020304" pitchFamily="18" charset="0"/>
              </a:rPr>
              <a:t>Χριστοῦ</a:t>
            </a:r>
            <a:r>
              <a:rPr lang="el-GR" sz="1800" spc="25" dirty="0">
                <a:solidFill>
                  <a:srgbClr val="000000"/>
                </a:solidFill>
                <a:effectLst/>
                <a:latin typeface="Palatino Linotype" panose="02040502050505030304" pitchFamily="18" charset="0"/>
                <a:ea typeface="Times New Roman" panose="02020603050405020304" pitchFamily="18" charset="0"/>
              </a:rPr>
              <a:t> </a:t>
            </a:r>
            <a:r>
              <a:rPr lang="el-GR" sz="1800" spc="25" dirty="0" err="1">
                <a:solidFill>
                  <a:srgbClr val="000000"/>
                </a:solidFill>
                <a:effectLst/>
                <a:latin typeface="Palatino Linotype" panose="02040502050505030304" pitchFamily="18" charset="0"/>
                <a:ea typeface="Times New Roman" panose="02020603050405020304" pitchFamily="18" charset="0"/>
              </a:rPr>
              <a:t>Φαίνει</a:t>
            </a:r>
            <a:r>
              <a:rPr lang="el-GR" sz="1800" spc="25" dirty="0">
                <a:solidFill>
                  <a:srgbClr val="000000"/>
                </a:solidFill>
                <a:effectLst/>
                <a:latin typeface="Palatino Linotype" panose="02040502050505030304" pitchFamily="18" charset="0"/>
                <a:ea typeface="Times New Roman" panose="02020603050405020304" pitchFamily="18" charset="0"/>
              </a:rPr>
              <a:t> </a:t>
            </a:r>
            <a:r>
              <a:rPr lang="el-GR" sz="1800" spc="25" dirty="0" err="1">
                <a:solidFill>
                  <a:srgbClr val="000000"/>
                </a:solidFill>
                <a:effectLst/>
                <a:latin typeface="Palatino Linotype" panose="02040502050505030304" pitchFamily="18" charset="0"/>
                <a:ea typeface="Times New Roman" panose="02020603050405020304" pitchFamily="18" charset="0"/>
              </a:rPr>
              <a:t>Πᾶσι</a:t>
            </a:r>
            <a:r>
              <a:rPr lang="el-GR" sz="1800" spc="25" dirty="0">
                <a:solidFill>
                  <a:srgbClr val="000000"/>
                </a:solidFill>
                <a:effectLst/>
                <a:latin typeface="Palatino Linotype" panose="02040502050505030304" pitchFamily="18" charset="0"/>
                <a:ea typeface="Times New Roman" panose="02020603050405020304" pitchFamily="18" charset="0"/>
              </a:rPr>
              <a:t>.</a:t>
            </a:r>
            <a:endParaRPr lang="el-GR" sz="1800" dirty="0">
              <a:effectLst/>
              <a:latin typeface="Times New Roman" panose="02020603050405020304" pitchFamily="18" charset="0"/>
              <a:ea typeface="Times New Roman" panose="02020603050405020304" pitchFamily="18" charset="0"/>
            </a:endParaRPr>
          </a:p>
          <a:p>
            <a:pPr algn="just">
              <a:lnSpc>
                <a:spcPts val="1405"/>
              </a:lnSpc>
            </a:pPr>
            <a:r>
              <a:rPr lang="el-GR" sz="1800" spc="55" dirty="0">
                <a:solidFill>
                  <a:srgbClr val="000000"/>
                </a:solidFill>
                <a:effectLst/>
                <a:latin typeface="Palatino Linotype" panose="02040502050505030304" pitchFamily="18" charset="0"/>
                <a:ea typeface="Times New Roman" panose="02020603050405020304" pitchFamily="18" charset="0"/>
              </a:rPr>
              <a:t>Το φως της χάρης του Χριστού φωτίζει τα πάντα.</a:t>
            </a:r>
            <a:endParaRPr lang="el-GR" sz="1800" dirty="0">
              <a:effectLst/>
              <a:latin typeface="Times New Roman" panose="02020603050405020304" pitchFamily="18" charset="0"/>
              <a:ea typeface="Times New Roman" panose="02020603050405020304" pitchFamily="18" charset="0"/>
            </a:endParaRPr>
          </a:p>
          <a:p>
            <a:pPr algn="just">
              <a:lnSpc>
                <a:spcPts val="1370"/>
              </a:lnSpc>
            </a:pPr>
            <a:r>
              <a:rPr lang="el-GR" sz="1800" spc="50" dirty="0">
                <a:solidFill>
                  <a:srgbClr val="000000"/>
                </a:solidFill>
                <a:effectLst/>
                <a:latin typeface="Palatino Linotype" panose="02040502050505030304" pitchFamily="18" charset="0"/>
                <a:ea typeface="Times New Roman" panose="02020603050405020304" pitchFamily="18" charset="0"/>
              </a:rPr>
              <a:t>Φωτίζει εμάς, τα πλάσματα Του κι όλη την πλάση.</a:t>
            </a:r>
            <a:r>
              <a:rPr lang="el-GR" sz="1800" dirty="0">
                <a:solidFill>
                  <a:srgbClr val="990000"/>
                </a:solidFill>
                <a:effectLst/>
                <a:latin typeface="Palatino Linotype" panose="0204050205050503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algn="just">
              <a:lnSpc>
                <a:spcPts val="1370"/>
              </a:lnSpc>
            </a:pPr>
            <a:r>
              <a:rPr lang="el-GR" sz="1800" b="1" dirty="0">
                <a:solidFill>
                  <a:srgbClr val="000000"/>
                </a:solidFill>
                <a:effectLst/>
                <a:latin typeface="Palatino Linotype" panose="02040502050505030304" pitchFamily="18" charset="0"/>
                <a:ea typeface="Times New Roman" panose="02020603050405020304" pitchFamily="18" charset="0"/>
              </a:rPr>
              <a:t>ΘΘ </a:t>
            </a:r>
            <a:r>
              <a:rPr lang="el-GR" sz="1800" b="1" dirty="0" err="1">
                <a:solidFill>
                  <a:srgbClr val="000000"/>
                </a:solidFill>
                <a:effectLst/>
                <a:latin typeface="Palatino Linotype" panose="02040502050505030304" pitchFamily="18" charset="0"/>
                <a:ea typeface="Times New Roman" panose="02020603050405020304" pitchFamily="18" charset="0"/>
              </a:rPr>
              <a:t>ΘΘ</a:t>
            </a:r>
            <a:r>
              <a:rPr lang="el-GR" sz="1800" dirty="0">
                <a:solidFill>
                  <a:srgbClr val="333333"/>
                </a:solidFill>
                <a:effectLst/>
                <a:latin typeface="Palatino Linotype" panose="02040502050505030304" pitchFamily="18" charset="0"/>
                <a:ea typeface="Times New Roman" panose="02020603050405020304" pitchFamily="18" charset="0"/>
              </a:rPr>
              <a:t> </a:t>
            </a:r>
            <a:r>
              <a:rPr lang="el-GR" sz="1800" dirty="0" err="1">
                <a:solidFill>
                  <a:srgbClr val="000000"/>
                </a:solidFill>
                <a:effectLst/>
                <a:latin typeface="Palatino Linotype" panose="02040502050505030304" pitchFamily="18" charset="0"/>
                <a:ea typeface="Times New Roman" panose="02020603050405020304" pitchFamily="18" charset="0"/>
              </a:rPr>
              <a:t>Θεοῦ</a:t>
            </a:r>
            <a:r>
              <a:rPr lang="el-GR" sz="1800" dirty="0">
                <a:solidFill>
                  <a:srgbClr val="000000"/>
                </a:solidFill>
                <a:effectLst/>
                <a:latin typeface="Palatino Linotype" panose="02040502050505030304" pitchFamily="18" charset="0"/>
                <a:ea typeface="Times New Roman" panose="02020603050405020304" pitchFamily="18" charset="0"/>
              </a:rPr>
              <a:t> Θέα </a:t>
            </a:r>
            <a:r>
              <a:rPr lang="el-GR" sz="1800" dirty="0" err="1">
                <a:solidFill>
                  <a:srgbClr val="000000"/>
                </a:solidFill>
                <a:effectLst/>
                <a:latin typeface="Palatino Linotype" panose="02040502050505030304" pitchFamily="18" charset="0"/>
                <a:ea typeface="Times New Roman" panose="02020603050405020304" pitchFamily="18" charset="0"/>
              </a:rPr>
              <a:t>Θεῖον</a:t>
            </a:r>
            <a:r>
              <a:rPr lang="el-GR" sz="1800" dirty="0">
                <a:solidFill>
                  <a:srgbClr val="000000"/>
                </a:solidFill>
                <a:effectLst/>
                <a:latin typeface="Palatino Linotype" panose="02040502050505030304" pitchFamily="18" charset="0"/>
                <a:ea typeface="Times New Roman" panose="02020603050405020304" pitchFamily="18" charset="0"/>
              </a:rPr>
              <a:t> </a:t>
            </a:r>
            <a:r>
              <a:rPr lang="el-GR" sz="1800" dirty="0" err="1">
                <a:solidFill>
                  <a:srgbClr val="000000"/>
                </a:solidFill>
                <a:effectLst/>
                <a:latin typeface="Palatino Linotype" panose="02040502050505030304" pitchFamily="18" charset="0"/>
                <a:ea typeface="Times New Roman" panose="02020603050405020304" pitchFamily="18" charset="0"/>
              </a:rPr>
              <a:t>Θαῦμα</a:t>
            </a:r>
            <a:endParaRPr lang="el-GR" sz="1800" dirty="0">
              <a:effectLst/>
              <a:latin typeface="Times New Roman" panose="02020603050405020304" pitchFamily="18" charset="0"/>
              <a:ea typeface="Times New Roman" panose="02020603050405020304" pitchFamily="18" charset="0"/>
            </a:endParaRPr>
          </a:p>
          <a:p>
            <a:pPr algn="just">
              <a:lnSpc>
                <a:spcPts val="1405"/>
              </a:lnSpc>
            </a:pPr>
            <a:r>
              <a:rPr lang="el-GR" sz="1800" dirty="0">
                <a:solidFill>
                  <a:srgbClr val="000000"/>
                </a:solidFill>
                <a:effectLst/>
                <a:latin typeface="Palatino Linotype" panose="02040502050505030304" pitchFamily="18" charset="0"/>
                <a:ea typeface="Times New Roman" panose="02020603050405020304" pitchFamily="18" charset="0"/>
              </a:rPr>
              <a:t>Δεν υπάρχει μεγαλύτερο θαύμα, λαμπρότερη ομορφιά, </a:t>
            </a:r>
            <a:r>
              <a:rPr lang="el-GR" sz="1800" spc="50" dirty="0">
                <a:solidFill>
                  <a:srgbClr val="000000"/>
                </a:solidFill>
                <a:effectLst/>
                <a:latin typeface="Palatino Linotype" panose="02040502050505030304" pitchFamily="18" charset="0"/>
                <a:ea typeface="Times New Roman" panose="02020603050405020304" pitchFamily="18" charset="0"/>
              </a:rPr>
              <a:t>πιο ανείπωτη χαρά, απ’ το ν’ απολαμβάνεις τη θέα του θεϊκού προσώπου του Χριστού.</a:t>
            </a:r>
            <a:endParaRPr lang="el-GR" sz="1800" dirty="0">
              <a:effectLst/>
              <a:latin typeface="Times New Roman" panose="02020603050405020304" pitchFamily="18" charset="0"/>
              <a:ea typeface="Times New Roman" panose="02020603050405020304" pitchFamily="18" charset="0"/>
            </a:endParaRPr>
          </a:p>
          <a:p>
            <a:pPr algn="just">
              <a:lnSpc>
                <a:spcPts val="1370"/>
              </a:lnSpc>
            </a:pPr>
            <a:r>
              <a:rPr lang="el-GR" sz="1800" b="1" spc="25" dirty="0">
                <a:solidFill>
                  <a:srgbClr val="000000"/>
                </a:solidFill>
                <a:effectLst/>
                <a:latin typeface="Palatino Linotype" panose="02040502050505030304" pitchFamily="18" charset="0"/>
                <a:ea typeface="Times New Roman" panose="02020603050405020304" pitchFamily="18" charset="0"/>
              </a:rPr>
              <a:t>ΤΣ ΔΦ</a:t>
            </a:r>
            <a:r>
              <a:rPr lang="el-GR" sz="1800" spc="25" dirty="0">
                <a:solidFill>
                  <a:srgbClr val="000000"/>
                </a:solidFill>
                <a:effectLst/>
                <a:latin typeface="Palatino Linotype" panose="02040502050505030304" pitchFamily="18" charset="0"/>
                <a:ea typeface="Times New Roman" panose="02020603050405020304" pitchFamily="18" charset="0"/>
              </a:rPr>
              <a:t> </a:t>
            </a:r>
            <a:r>
              <a:rPr lang="el-GR" sz="1800" spc="25" dirty="0" err="1">
                <a:solidFill>
                  <a:srgbClr val="000000"/>
                </a:solidFill>
                <a:effectLst/>
                <a:latin typeface="Palatino Linotype" panose="02040502050505030304" pitchFamily="18" charset="0"/>
                <a:ea typeface="Times New Roman" panose="02020603050405020304" pitchFamily="18" charset="0"/>
              </a:rPr>
              <a:t>Τοῦτο</a:t>
            </a:r>
            <a:r>
              <a:rPr lang="el-GR" sz="1800" spc="25" dirty="0">
                <a:solidFill>
                  <a:srgbClr val="000000"/>
                </a:solidFill>
                <a:effectLst/>
                <a:latin typeface="Palatino Linotype" panose="02040502050505030304" pitchFamily="18" charset="0"/>
                <a:ea typeface="Times New Roman" panose="02020603050405020304" pitchFamily="18" charset="0"/>
              </a:rPr>
              <a:t> </a:t>
            </a:r>
            <a:r>
              <a:rPr lang="el-GR" sz="1800" spc="25" dirty="0" err="1">
                <a:solidFill>
                  <a:srgbClr val="000000"/>
                </a:solidFill>
                <a:effectLst/>
                <a:latin typeface="Palatino Linotype" panose="02040502050505030304" pitchFamily="18" charset="0"/>
                <a:ea typeface="Times New Roman" panose="02020603050405020304" pitchFamily="18" charset="0"/>
              </a:rPr>
              <a:t>τὸ</a:t>
            </a:r>
            <a:r>
              <a:rPr lang="el-GR" sz="1800" spc="25" dirty="0">
                <a:solidFill>
                  <a:srgbClr val="000000"/>
                </a:solidFill>
                <a:effectLst/>
                <a:latin typeface="Palatino Linotype" panose="02040502050505030304" pitchFamily="18" charset="0"/>
                <a:ea typeface="Times New Roman" panose="02020603050405020304" pitchFamily="18" charset="0"/>
              </a:rPr>
              <a:t> </a:t>
            </a:r>
            <a:r>
              <a:rPr lang="el-GR" sz="1800" spc="25" dirty="0" err="1">
                <a:solidFill>
                  <a:srgbClr val="000000"/>
                </a:solidFill>
                <a:effectLst/>
                <a:latin typeface="Palatino Linotype" panose="02040502050505030304" pitchFamily="18" charset="0"/>
                <a:ea typeface="Times New Roman" panose="02020603050405020304" pitchFamily="18" charset="0"/>
              </a:rPr>
              <a:t>Σχῆμα</a:t>
            </a:r>
            <a:r>
              <a:rPr lang="el-GR" sz="1800" spc="25" dirty="0">
                <a:solidFill>
                  <a:srgbClr val="000000"/>
                </a:solidFill>
                <a:effectLst/>
                <a:latin typeface="Palatino Linotype" panose="02040502050505030304" pitchFamily="18" charset="0"/>
                <a:ea typeface="Times New Roman" panose="02020603050405020304" pitchFamily="18" charset="0"/>
              </a:rPr>
              <a:t> Δαίμονες </a:t>
            </a:r>
            <a:r>
              <a:rPr lang="el-GR" sz="1800" spc="25" dirty="0" err="1">
                <a:solidFill>
                  <a:srgbClr val="000000"/>
                </a:solidFill>
                <a:effectLst/>
                <a:latin typeface="Palatino Linotype" panose="02040502050505030304" pitchFamily="18" charset="0"/>
                <a:ea typeface="Times New Roman" panose="02020603050405020304" pitchFamily="18" charset="0"/>
              </a:rPr>
              <a:t>Φρίττουσι</a:t>
            </a:r>
            <a:r>
              <a:rPr lang="el-GR" sz="1800" spc="25" dirty="0">
                <a:solidFill>
                  <a:srgbClr val="000000"/>
                </a:solidFill>
                <a:effectLst/>
                <a:latin typeface="Palatino Linotype" panose="0204050205050503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algn="just">
              <a:lnSpc>
                <a:spcPts val="1370"/>
              </a:lnSpc>
            </a:pPr>
            <a:r>
              <a:rPr lang="el-GR" sz="1800" spc="30" dirty="0">
                <a:solidFill>
                  <a:srgbClr val="000000"/>
                </a:solidFill>
                <a:effectLst/>
                <a:latin typeface="Palatino Linotype" panose="02040502050505030304" pitchFamily="18" charset="0"/>
                <a:ea typeface="Times New Roman" panose="02020603050405020304" pitchFamily="18" charset="0"/>
              </a:rPr>
              <a:t>Αυτό το αγγελικό σχήμα το τρέμουν οι δαίμονες.</a:t>
            </a:r>
            <a:endParaRPr lang="el-GR" sz="1800" dirty="0">
              <a:effectLst/>
              <a:latin typeface="Times New Roman" panose="02020603050405020304" pitchFamily="18" charset="0"/>
              <a:ea typeface="Times New Roman" panose="02020603050405020304" pitchFamily="18" charset="0"/>
            </a:endParaRPr>
          </a:p>
          <a:p>
            <a:pPr algn="just">
              <a:lnSpc>
                <a:spcPts val="1370"/>
              </a:lnSpc>
            </a:pPr>
            <a:r>
              <a:rPr lang="en-US" sz="1800" b="1" spc="20" dirty="0">
                <a:solidFill>
                  <a:srgbClr val="000000"/>
                </a:solidFill>
                <a:effectLst/>
                <a:latin typeface="Palatino Linotype" panose="02040502050505030304" pitchFamily="18" charset="0"/>
                <a:ea typeface="Times New Roman" panose="02020603050405020304" pitchFamily="18" charset="0"/>
              </a:rPr>
              <a:t>XX </a:t>
            </a:r>
            <a:r>
              <a:rPr lang="en-US" sz="1800" b="1" spc="20" dirty="0" err="1">
                <a:solidFill>
                  <a:srgbClr val="000000"/>
                </a:solidFill>
                <a:effectLst/>
                <a:latin typeface="Palatino Linotype" panose="02040502050505030304" pitchFamily="18" charset="0"/>
                <a:ea typeface="Times New Roman" panose="02020603050405020304" pitchFamily="18" charset="0"/>
              </a:rPr>
              <a:t>XX</a:t>
            </a:r>
            <a:r>
              <a:rPr lang="el-GR" sz="1800" spc="20" dirty="0">
                <a:solidFill>
                  <a:srgbClr val="000000"/>
                </a:solidFill>
                <a:effectLst/>
                <a:latin typeface="Palatino Linotype" panose="02040502050505030304" pitchFamily="18" charset="0"/>
                <a:ea typeface="Times New Roman" panose="02020603050405020304" pitchFamily="18" charset="0"/>
              </a:rPr>
              <a:t> </a:t>
            </a:r>
            <a:r>
              <a:rPr lang="el-GR" sz="1800" spc="20" dirty="0" err="1">
                <a:solidFill>
                  <a:srgbClr val="000000"/>
                </a:solidFill>
                <a:effectLst/>
                <a:latin typeface="Palatino Linotype" panose="02040502050505030304" pitchFamily="18" charset="0"/>
                <a:ea typeface="Times New Roman" panose="02020603050405020304" pitchFamily="18" charset="0"/>
              </a:rPr>
              <a:t>Χριστὸς</a:t>
            </a:r>
            <a:r>
              <a:rPr lang="el-GR" sz="1800" spc="20" dirty="0">
                <a:solidFill>
                  <a:srgbClr val="000000"/>
                </a:solidFill>
                <a:effectLst/>
                <a:latin typeface="Palatino Linotype" panose="02040502050505030304" pitchFamily="18" charset="0"/>
                <a:ea typeface="Times New Roman" panose="02020603050405020304" pitchFamily="18" charset="0"/>
              </a:rPr>
              <a:t> </a:t>
            </a:r>
            <a:r>
              <a:rPr lang="el-GR" sz="1800" spc="20" dirty="0" err="1">
                <a:solidFill>
                  <a:srgbClr val="000000"/>
                </a:solidFill>
                <a:effectLst/>
                <a:latin typeface="Palatino Linotype" panose="02040502050505030304" pitchFamily="18" charset="0"/>
                <a:ea typeface="Times New Roman" panose="02020603050405020304" pitchFamily="18" charset="0"/>
              </a:rPr>
              <a:t>Χριστιανοῖς</a:t>
            </a:r>
            <a:r>
              <a:rPr lang="el-GR" sz="1800" spc="20" dirty="0">
                <a:solidFill>
                  <a:srgbClr val="000000"/>
                </a:solidFill>
                <a:effectLst/>
                <a:latin typeface="Palatino Linotype" panose="02040502050505030304" pitchFamily="18" charset="0"/>
                <a:ea typeface="Times New Roman" panose="02020603050405020304" pitchFamily="18" charset="0"/>
              </a:rPr>
              <a:t> Χαρίζεται Χάριν </a:t>
            </a:r>
            <a:endParaRPr lang="el-GR" sz="1800" dirty="0">
              <a:effectLst/>
              <a:latin typeface="Times New Roman" panose="02020603050405020304" pitchFamily="18" charset="0"/>
              <a:ea typeface="Times New Roman" panose="02020603050405020304" pitchFamily="18" charset="0"/>
            </a:endParaRPr>
          </a:p>
          <a:p>
            <a:pPr algn="just">
              <a:lnSpc>
                <a:spcPts val="1370"/>
              </a:lnSpc>
            </a:pPr>
            <a:r>
              <a:rPr lang="el-GR" sz="1800" spc="25" dirty="0">
                <a:solidFill>
                  <a:srgbClr val="000000"/>
                </a:solidFill>
                <a:effectLst/>
                <a:latin typeface="Palatino Linotype" panose="02040502050505030304" pitchFamily="18" charset="0"/>
                <a:ea typeface="Times New Roman" panose="02020603050405020304" pitchFamily="18" charset="0"/>
              </a:rPr>
              <a:t>Στους Χριστιανούς ο Χριστός χαρίζει τη χάρη Του.</a:t>
            </a:r>
            <a:endParaRPr lang="el-GR" sz="1800" dirty="0">
              <a:effectLst/>
              <a:latin typeface="Times New Roman" panose="02020603050405020304" pitchFamily="18" charset="0"/>
              <a:ea typeface="Times New Roman" panose="02020603050405020304" pitchFamily="18" charset="0"/>
            </a:endParaRPr>
          </a:p>
          <a:p>
            <a:pPr algn="just">
              <a:lnSpc>
                <a:spcPts val="1370"/>
              </a:lnSpc>
            </a:pPr>
            <a:r>
              <a:rPr lang="el-GR" sz="1800" b="1" spc="5" dirty="0">
                <a:solidFill>
                  <a:srgbClr val="000000"/>
                </a:solidFill>
                <a:effectLst/>
                <a:latin typeface="Palatino Linotype" panose="02040502050505030304" pitchFamily="18" charset="0"/>
                <a:ea typeface="Times New Roman" panose="02020603050405020304" pitchFamily="18" charset="0"/>
              </a:rPr>
              <a:t>ΤΚ ΠΓ</a:t>
            </a:r>
            <a:r>
              <a:rPr lang="el-GR" sz="1800" spc="5" dirty="0">
                <a:solidFill>
                  <a:srgbClr val="990000"/>
                </a:solidFill>
                <a:effectLst/>
                <a:latin typeface="Palatino Linotype" panose="02040502050505030304" pitchFamily="18" charset="0"/>
                <a:ea typeface="Times New Roman" panose="02020603050405020304" pitchFamily="18" charset="0"/>
              </a:rPr>
              <a:t> </a:t>
            </a:r>
            <a:r>
              <a:rPr lang="el-GR" sz="1800" spc="5" dirty="0">
                <a:solidFill>
                  <a:srgbClr val="000000"/>
                </a:solidFill>
                <a:effectLst/>
                <a:latin typeface="Palatino Linotype" panose="02040502050505030304" pitchFamily="18" charset="0"/>
                <a:ea typeface="Times New Roman" panose="02020603050405020304" pitchFamily="18" charset="0"/>
              </a:rPr>
              <a:t> Τόπος Κρανίου</a:t>
            </a:r>
            <a:r>
              <a:rPr lang="el-GR" sz="1800" spc="5" dirty="0">
                <a:solidFill>
                  <a:srgbClr val="333333"/>
                </a:solidFill>
                <a:effectLst/>
                <a:latin typeface="Palatino Linotype" panose="02040502050505030304" pitchFamily="18" charset="0"/>
                <a:ea typeface="Times New Roman" panose="02020603050405020304" pitchFamily="18" charset="0"/>
              </a:rPr>
              <a:t> </a:t>
            </a:r>
            <a:r>
              <a:rPr lang="el-GR" sz="1800" spc="5" dirty="0">
                <a:solidFill>
                  <a:srgbClr val="000000"/>
                </a:solidFill>
                <a:effectLst/>
                <a:latin typeface="Palatino Linotype" panose="02040502050505030304" pitchFamily="18" charset="0"/>
                <a:ea typeface="Times New Roman" panose="02020603050405020304" pitchFamily="18" charset="0"/>
              </a:rPr>
              <a:t>Παράδεισος </a:t>
            </a:r>
            <a:r>
              <a:rPr lang="el-GR" sz="1800" spc="5" dirty="0" err="1">
                <a:solidFill>
                  <a:srgbClr val="000000"/>
                </a:solidFill>
                <a:effectLst/>
                <a:latin typeface="Palatino Linotype" panose="02040502050505030304" pitchFamily="18" charset="0"/>
                <a:ea typeface="Times New Roman" panose="02020603050405020304" pitchFamily="18" charset="0"/>
              </a:rPr>
              <a:t>Γέγονεν</a:t>
            </a:r>
            <a:r>
              <a:rPr lang="el-GR" sz="1800" spc="5" dirty="0">
                <a:solidFill>
                  <a:srgbClr val="000000"/>
                </a:solidFill>
                <a:effectLst/>
                <a:latin typeface="Palatino Linotype" panose="02040502050505030304" pitchFamily="18" charset="0"/>
                <a:ea typeface="Times New Roman" panose="02020603050405020304" pitchFamily="18" charset="0"/>
              </a:rPr>
              <a:t>.</a:t>
            </a:r>
            <a:r>
              <a:rPr lang="el-GR" sz="1800" spc="5" dirty="0">
                <a:solidFill>
                  <a:srgbClr val="333333"/>
                </a:solidFill>
                <a:effectLst/>
                <a:latin typeface="Palatino Linotype" panose="0204050205050503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algn="just">
              <a:lnSpc>
                <a:spcPts val="1370"/>
              </a:lnSpc>
            </a:pPr>
            <a:r>
              <a:rPr lang="el-GR" sz="1800" spc="25" dirty="0">
                <a:solidFill>
                  <a:srgbClr val="000000"/>
                </a:solidFill>
                <a:effectLst/>
                <a:latin typeface="Palatino Linotype" panose="02040502050505030304" pitchFamily="18" charset="0"/>
                <a:ea typeface="Times New Roman" panose="02020603050405020304" pitchFamily="18" charset="0"/>
              </a:rPr>
              <a:t>Ο Γολγοθάς έγινε Παράδεισος, γιατί </a:t>
            </a:r>
            <a:r>
              <a:rPr lang="el-GR" sz="1800" spc="30" dirty="0">
                <a:solidFill>
                  <a:srgbClr val="000000"/>
                </a:solidFill>
                <a:effectLst/>
                <a:latin typeface="Palatino Linotype" panose="02040502050505030304" pitchFamily="18" charset="0"/>
                <a:ea typeface="Times New Roman" panose="02020603050405020304" pitchFamily="18" charset="0"/>
              </a:rPr>
              <a:t>πάνω στο σταυρό του Χριστού </a:t>
            </a:r>
            <a:r>
              <a:rPr lang="el-GR" sz="1800" spc="25" dirty="0">
                <a:solidFill>
                  <a:srgbClr val="000000"/>
                </a:solidFill>
                <a:effectLst/>
                <a:latin typeface="Palatino Linotype" panose="02040502050505030304" pitchFamily="18" charset="0"/>
                <a:ea typeface="Times New Roman" panose="02020603050405020304" pitchFamily="18" charset="0"/>
              </a:rPr>
              <a:t>ο θάνατος, </a:t>
            </a:r>
            <a:r>
              <a:rPr lang="el-GR" sz="1800" spc="30" dirty="0">
                <a:solidFill>
                  <a:srgbClr val="000000"/>
                </a:solidFill>
                <a:effectLst/>
                <a:latin typeface="Palatino Linotype" panose="02040502050505030304" pitchFamily="18" charset="0"/>
                <a:ea typeface="Times New Roman" panose="02020603050405020304" pitchFamily="18" charset="0"/>
              </a:rPr>
              <a:t>πέθανε, η αμαρτία νικήθηκε, </a:t>
            </a:r>
            <a:r>
              <a:rPr lang="el-GR" sz="1800" spc="35" dirty="0">
                <a:solidFill>
                  <a:srgbClr val="000000"/>
                </a:solidFill>
                <a:effectLst/>
                <a:latin typeface="Palatino Linotype" panose="02040502050505030304" pitchFamily="18" charset="0"/>
                <a:ea typeface="Times New Roman" panose="02020603050405020304" pitchFamily="18" charset="0"/>
              </a:rPr>
              <a:t>κι όλοι, ουρανός και γη, πανηγυρίζουν. </a:t>
            </a:r>
            <a:endParaRPr lang="el-GR" sz="1800" dirty="0">
              <a:effectLst/>
              <a:latin typeface="Times New Roman" panose="02020603050405020304" pitchFamily="18" charset="0"/>
              <a:ea typeface="Times New Roman" panose="02020603050405020304" pitchFamily="18" charset="0"/>
            </a:endParaRPr>
          </a:p>
          <a:p>
            <a:pPr algn="just">
              <a:lnSpc>
                <a:spcPts val="1370"/>
              </a:lnSpc>
            </a:pPr>
            <a:r>
              <a:rPr lang="el-GR" sz="1800" b="1" spc="20" dirty="0">
                <a:solidFill>
                  <a:srgbClr val="000000"/>
                </a:solidFill>
                <a:effectLst/>
                <a:latin typeface="Palatino Linotype" panose="02040502050505030304" pitchFamily="18" charset="0"/>
                <a:ea typeface="Times New Roman" panose="02020603050405020304" pitchFamily="18" charset="0"/>
              </a:rPr>
              <a:t>ΡΡ ΔΡ</a:t>
            </a:r>
            <a:r>
              <a:rPr lang="el-GR" sz="1800" spc="20" dirty="0">
                <a:solidFill>
                  <a:srgbClr val="000000"/>
                </a:solidFill>
                <a:effectLst/>
                <a:latin typeface="Palatino Linotype" panose="02040502050505030304" pitchFamily="18" charset="0"/>
                <a:ea typeface="Times New Roman" panose="02020603050405020304" pitchFamily="18" charset="0"/>
              </a:rPr>
              <a:t> </a:t>
            </a:r>
            <a:r>
              <a:rPr lang="el-GR" sz="1800" spc="20" dirty="0" err="1">
                <a:solidFill>
                  <a:srgbClr val="000000"/>
                </a:solidFill>
                <a:effectLst/>
                <a:latin typeface="Palatino Linotype" panose="02040502050505030304" pitchFamily="18" charset="0"/>
                <a:ea typeface="Times New Roman" panose="02020603050405020304" pitchFamily="18" charset="0"/>
              </a:rPr>
              <a:t>Ρητορικοτέρα</a:t>
            </a:r>
            <a:r>
              <a:rPr lang="el-GR" sz="1800" spc="20" dirty="0">
                <a:solidFill>
                  <a:srgbClr val="000000"/>
                </a:solidFill>
                <a:effectLst/>
                <a:latin typeface="Palatino Linotype" panose="02040502050505030304" pitchFamily="18" charset="0"/>
                <a:ea typeface="Times New Roman" panose="02020603050405020304" pitchFamily="18" charset="0"/>
              </a:rPr>
              <a:t> Ρημάτων, Δακρύων Ροή.</a:t>
            </a:r>
            <a:endParaRPr lang="el-GR" sz="1800" dirty="0">
              <a:effectLst/>
              <a:latin typeface="Times New Roman" panose="02020603050405020304" pitchFamily="18" charset="0"/>
              <a:ea typeface="Times New Roman" panose="02020603050405020304" pitchFamily="18" charset="0"/>
            </a:endParaRPr>
          </a:p>
          <a:p>
            <a:pPr algn="just">
              <a:lnSpc>
                <a:spcPts val="1370"/>
              </a:lnSpc>
            </a:pPr>
            <a:r>
              <a:rPr lang="el-GR" sz="1800" spc="40" dirty="0">
                <a:solidFill>
                  <a:srgbClr val="000000"/>
                </a:solidFill>
                <a:effectLst/>
                <a:latin typeface="Palatino Linotype" panose="02040502050505030304" pitchFamily="18" charset="0"/>
                <a:ea typeface="Times New Roman" panose="02020603050405020304" pitchFamily="18" charset="0"/>
              </a:rPr>
              <a:t>Κι απ’ τα πιο περίτεχνα λόγια, αξίζουν </a:t>
            </a:r>
            <a:r>
              <a:rPr lang="el-GR" sz="1800" spc="25" dirty="0">
                <a:solidFill>
                  <a:srgbClr val="000000"/>
                </a:solidFill>
                <a:effectLst/>
                <a:latin typeface="Palatino Linotype" panose="02040502050505030304" pitchFamily="18" charset="0"/>
                <a:ea typeface="Times New Roman" panose="02020603050405020304" pitchFamily="18" charset="0"/>
              </a:rPr>
              <a:t>περισσότερο τα δάκρυα της μετάνοιας, που δείχνουν αληθινή </a:t>
            </a:r>
            <a:r>
              <a:rPr lang="el-GR" sz="1800" spc="65" dirty="0">
                <a:solidFill>
                  <a:srgbClr val="000000"/>
                </a:solidFill>
                <a:effectLst/>
                <a:latin typeface="Palatino Linotype" panose="02040502050505030304" pitchFamily="18" charset="0"/>
                <a:ea typeface="Times New Roman" panose="02020603050405020304" pitchFamily="18" charset="0"/>
              </a:rPr>
              <a:t>αγάπη για τον Θεό.</a:t>
            </a:r>
            <a:endParaRPr lang="el-GR" sz="1800" dirty="0">
              <a:effectLst/>
              <a:latin typeface="Times New Roman" panose="02020603050405020304" pitchFamily="18" charset="0"/>
              <a:ea typeface="Times New Roman" panose="02020603050405020304" pitchFamily="18" charset="0"/>
            </a:endParaRPr>
          </a:p>
          <a:p>
            <a:pPr algn="just">
              <a:lnSpc>
                <a:spcPts val="1405"/>
              </a:lnSpc>
            </a:pPr>
            <a:r>
              <a:rPr lang="el-GR" sz="1800" b="1" spc="45" dirty="0">
                <a:solidFill>
                  <a:srgbClr val="000000"/>
                </a:solidFill>
                <a:effectLst/>
                <a:latin typeface="Palatino Linotype" panose="02040502050505030304" pitchFamily="18" charset="0"/>
                <a:ea typeface="Times New Roman" panose="02020603050405020304" pitchFamily="18" charset="0"/>
              </a:rPr>
              <a:t>ΕΕ </a:t>
            </a:r>
            <a:r>
              <a:rPr lang="el-GR" sz="1800" b="1" spc="45" dirty="0" err="1">
                <a:solidFill>
                  <a:srgbClr val="000000"/>
                </a:solidFill>
                <a:effectLst/>
                <a:latin typeface="Palatino Linotype" panose="02040502050505030304" pitchFamily="18" charset="0"/>
                <a:ea typeface="Times New Roman" panose="02020603050405020304" pitchFamily="18" charset="0"/>
              </a:rPr>
              <a:t>ΕΕ</a:t>
            </a:r>
            <a:r>
              <a:rPr lang="el-GR" sz="1800" spc="45" dirty="0">
                <a:solidFill>
                  <a:srgbClr val="000000"/>
                </a:solidFill>
                <a:effectLst/>
                <a:latin typeface="Palatino Linotype" panose="02040502050505030304" pitchFamily="18" charset="0"/>
                <a:ea typeface="Times New Roman" panose="02020603050405020304" pitchFamily="18" charset="0"/>
              </a:rPr>
              <a:t> </a:t>
            </a:r>
            <a:r>
              <a:rPr lang="el-GR" sz="1800" spc="45" dirty="0" err="1">
                <a:solidFill>
                  <a:srgbClr val="000000"/>
                </a:solidFill>
                <a:effectLst/>
                <a:latin typeface="Palatino Linotype" panose="02040502050505030304" pitchFamily="18" charset="0"/>
                <a:ea typeface="Times New Roman" panose="02020603050405020304" pitchFamily="18" charset="0"/>
              </a:rPr>
              <a:t>Ἑωσφόρος</a:t>
            </a:r>
            <a:r>
              <a:rPr lang="el-GR" sz="1800" spc="45" dirty="0">
                <a:solidFill>
                  <a:srgbClr val="000000"/>
                </a:solidFill>
                <a:effectLst/>
                <a:latin typeface="Palatino Linotype" panose="02040502050505030304" pitchFamily="18" charset="0"/>
                <a:ea typeface="Times New Roman" panose="02020603050405020304" pitchFamily="18" charset="0"/>
              </a:rPr>
              <a:t> </a:t>
            </a:r>
            <a:r>
              <a:rPr lang="el-GR" sz="1800" spc="45" dirty="0" err="1">
                <a:solidFill>
                  <a:srgbClr val="000000"/>
                </a:solidFill>
                <a:effectLst/>
                <a:latin typeface="Palatino Linotype" panose="02040502050505030304" pitchFamily="18" charset="0"/>
                <a:ea typeface="Times New Roman" panose="02020603050405020304" pitchFamily="18" charset="0"/>
              </a:rPr>
              <a:t>Ἒπεσεν</a:t>
            </a:r>
            <a:r>
              <a:rPr lang="el-GR" sz="1800" spc="45" dirty="0">
                <a:solidFill>
                  <a:srgbClr val="000000"/>
                </a:solidFill>
                <a:effectLst/>
                <a:latin typeface="Palatino Linotype" panose="02040502050505030304" pitchFamily="18" charset="0"/>
                <a:ea typeface="Times New Roman" panose="02020603050405020304" pitchFamily="18" charset="0"/>
              </a:rPr>
              <a:t>, </a:t>
            </a:r>
            <a:r>
              <a:rPr lang="el-GR" sz="1800" spc="45" dirty="0" err="1">
                <a:solidFill>
                  <a:srgbClr val="000000"/>
                </a:solidFill>
                <a:effectLst/>
                <a:latin typeface="Palatino Linotype" panose="02040502050505030304" pitchFamily="18" charset="0"/>
                <a:ea typeface="Times New Roman" panose="02020603050405020304" pitchFamily="18" charset="0"/>
              </a:rPr>
              <a:t>Εὕρωμεν</a:t>
            </a:r>
            <a:r>
              <a:rPr lang="el-GR" sz="1800" spc="45" dirty="0">
                <a:solidFill>
                  <a:srgbClr val="000000"/>
                </a:solidFill>
                <a:effectLst/>
                <a:latin typeface="Palatino Linotype" panose="02040502050505030304" pitchFamily="18" charset="0"/>
                <a:ea typeface="Times New Roman" panose="02020603050405020304" pitchFamily="18" charset="0"/>
              </a:rPr>
              <a:t> </a:t>
            </a:r>
            <a:r>
              <a:rPr lang="el-GR" sz="1800" spc="45" dirty="0" err="1">
                <a:solidFill>
                  <a:srgbClr val="000000"/>
                </a:solidFill>
                <a:effectLst/>
                <a:latin typeface="Palatino Linotype" panose="02040502050505030304" pitchFamily="18" charset="0"/>
                <a:ea typeface="Times New Roman" panose="02020603050405020304" pitchFamily="18" charset="0"/>
              </a:rPr>
              <a:t>Ἐδέμ</a:t>
            </a:r>
            <a:r>
              <a:rPr lang="el-GR" sz="1800" spc="45" dirty="0">
                <a:solidFill>
                  <a:srgbClr val="000000"/>
                </a:solidFill>
                <a:effectLst/>
                <a:latin typeface="Palatino Linotype" panose="02040502050505030304" pitchFamily="18" charset="0"/>
                <a:ea typeface="Times New Roman" panose="02020603050405020304" pitchFamily="18" charset="0"/>
              </a:rPr>
              <a:t>.</a:t>
            </a:r>
            <a:endParaRPr lang="el-GR" sz="1800" dirty="0">
              <a:effectLst/>
              <a:latin typeface="Times New Roman" panose="02020603050405020304" pitchFamily="18" charset="0"/>
              <a:ea typeface="Times New Roman" panose="02020603050405020304" pitchFamily="18" charset="0"/>
            </a:endParaRPr>
          </a:p>
          <a:p>
            <a:r>
              <a:rPr lang="el-GR" sz="1800" spc="10" dirty="0" err="1">
                <a:solidFill>
                  <a:srgbClr val="000000"/>
                </a:solidFill>
                <a:effectLst/>
                <a:latin typeface="Palatino Linotype" panose="02040502050505030304" pitchFamily="18" charset="0"/>
                <a:ea typeface="Times New Roman" panose="02020603050405020304" pitchFamily="18" charset="0"/>
              </a:rPr>
              <a:t>Ἑλένης</a:t>
            </a:r>
            <a:r>
              <a:rPr lang="el-GR" sz="1800" spc="10" dirty="0">
                <a:solidFill>
                  <a:srgbClr val="000000"/>
                </a:solidFill>
                <a:effectLst/>
                <a:latin typeface="Palatino Linotype" panose="02040502050505030304" pitchFamily="18" charset="0"/>
                <a:ea typeface="Times New Roman" panose="02020603050405020304" pitchFamily="18" charset="0"/>
              </a:rPr>
              <a:t> </a:t>
            </a:r>
            <a:r>
              <a:rPr lang="el-GR" sz="1800" spc="10" dirty="0" err="1">
                <a:solidFill>
                  <a:srgbClr val="000000"/>
                </a:solidFill>
                <a:effectLst/>
                <a:latin typeface="Palatino Linotype" panose="02040502050505030304" pitchFamily="18" charset="0"/>
                <a:ea typeface="Times New Roman" panose="02020603050405020304" pitchFamily="18" charset="0"/>
              </a:rPr>
              <a:t>Εὓρεσις</a:t>
            </a:r>
            <a:r>
              <a:rPr lang="el-GR" sz="1800" spc="10" dirty="0">
                <a:solidFill>
                  <a:srgbClr val="000000"/>
                </a:solidFill>
                <a:effectLst/>
                <a:latin typeface="Palatino Linotype" panose="02040502050505030304" pitchFamily="18" charset="0"/>
                <a:ea typeface="Times New Roman" panose="02020603050405020304" pitchFamily="18" charset="0"/>
              </a:rPr>
              <a:t>, </a:t>
            </a:r>
            <a:r>
              <a:rPr lang="el-GR" sz="1800" spc="10" dirty="0" err="1">
                <a:solidFill>
                  <a:srgbClr val="000000"/>
                </a:solidFill>
                <a:effectLst/>
                <a:latin typeface="Palatino Linotype" panose="02040502050505030304" pitchFamily="18" charset="0"/>
                <a:ea typeface="Times New Roman" panose="02020603050405020304" pitchFamily="18" charset="0"/>
              </a:rPr>
              <a:t>Ἑβραίων</a:t>
            </a:r>
            <a:r>
              <a:rPr lang="el-GR" sz="1800" spc="10" dirty="0">
                <a:solidFill>
                  <a:srgbClr val="000000"/>
                </a:solidFill>
                <a:effectLst/>
                <a:latin typeface="Palatino Linotype" panose="02040502050505030304" pitchFamily="18" charset="0"/>
                <a:ea typeface="Times New Roman" panose="02020603050405020304" pitchFamily="18" charset="0"/>
              </a:rPr>
              <a:t> </a:t>
            </a:r>
            <a:r>
              <a:rPr lang="el-GR" sz="1800" spc="10" dirty="0" err="1">
                <a:solidFill>
                  <a:srgbClr val="000000"/>
                </a:solidFill>
                <a:effectLst/>
                <a:latin typeface="Palatino Linotype" panose="02040502050505030304" pitchFamily="18" charset="0"/>
                <a:ea typeface="Times New Roman" panose="02020603050405020304" pitchFamily="18" charset="0"/>
              </a:rPr>
              <a:t>Ἒλεγχος</a:t>
            </a:r>
            <a:r>
              <a:rPr lang="el-GR" sz="1800" spc="10" dirty="0">
                <a:solidFill>
                  <a:srgbClr val="000000"/>
                </a:solidFill>
                <a:effectLst/>
                <a:latin typeface="Palatino Linotype" panose="02040502050505030304" pitchFamily="18" charset="0"/>
                <a:ea typeface="Times New Roman" panose="02020603050405020304" pitchFamily="18" charset="0"/>
              </a:rPr>
              <a:t>.</a:t>
            </a:r>
            <a:endParaRPr lang="el-GR"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79010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0E4479-6E1C-2ECE-8BCC-5ADB8994BF27}"/>
              </a:ext>
            </a:extLst>
          </p:cNvPr>
          <p:cNvSpPr>
            <a:spLocks noGrp="1"/>
          </p:cNvSpPr>
          <p:nvPr>
            <p:ph type="title"/>
          </p:nvPr>
        </p:nvSpPr>
        <p:spPr>
          <a:xfrm>
            <a:off x="838200" y="18255"/>
            <a:ext cx="10515600" cy="787503"/>
          </a:xfrm>
        </p:spPr>
        <p:txBody>
          <a:bodyPr/>
          <a:lstStyle/>
          <a:p>
            <a:pPr algn="ctr"/>
            <a:r>
              <a:rPr lang="el-GR" dirty="0"/>
              <a:t>Το φαινόμενο του μοναχισμού</a:t>
            </a:r>
          </a:p>
        </p:txBody>
      </p:sp>
      <p:sp>
        <p:nvSpPr>
          <p:cNvPr id="3" name="Θέση περιεχομένου 2">
            <a:extLst>
              <a:ext uri="{FF2B5EF4-FFF2-40B4-BE49-F238E27FC236}">
                <a16:creationId xmlns:a16="http://schemas.microsoft.com/office/drawing/2014/main" id="{ED12AA8C-F392-5F91-5172-DD10FAD0216A}"/>
              </a:ext>
            </a:extLst>
          </p:cNvPr>
          <p:cNvSpPr>
            <a:spLocks noGrp="1"/>
          </p:cNvSpPr>
          <p:nvPr>
            <p:ph idx="1"/>
          </p:nvPr>
        </p:nvSpPr>
        <p:spPr>
          <a:xfrm>
            <a:off x="0" y="697116"/>
            <a:ext cx="12192000" cy="6160883"/>
          </a:xfrm>
        </p:spPr>
        <p:txBody>
          <a:bodyPr/>
          <a:lstStyle/>
          <a:p>
            <a:pPr marL="514350" indent="-285750" algn="just"/>
            <a:r>
              <a:rPr lang="el-GR" sz="2400" dirty="0">
                <a:effectLst/>
                <a:latin typeface="Palatino Linotype" panose="02040502050505030304" pitchFamily="18" charset="0"/>
                <a:ea typeface="Times New Roman" panose="02020603050405020304" pitchFamily="18" charset="0"/>
              </a:rPr>
              <a:t>Κατά τη διάρκεια των τριών πρώτων αιώνων της ιστορίας του Χριστιανισμού δεν εμφανίστηκε ο μοναχισμός. Το φαινόμενο της διαβίωσης στην έρημο άρχισε από τα μέσα του 3ου  αιώνα και θεσμοθετήθηκε τον 4ο αιώνα. Ποιοι λόγοι συντέλεσαν ώστε η άσκηση να πάρει τη μορφή της μοναχικής ζωής την περίοδο του 4</a:t>
            </a:r>
            <a:r>
              <a:rPr lang="el-GR" sz="2400" baseline="30000" dirty="0">
                <a:effectLst/>
                <a:latin typeface="Palatino Linotype" panose="02040502050505030304" pitchFamily="18" charset="0"/>
                <a:ea typeface="Times New Roman" panose="02020603050405020304" pitchFamily="18" charset="0"/>
              </a:rPr>
              <a:t>ου</a:t>
            </a:r>
            <a:r>
              <a:rPr lang="el-GR" sz="2400" dirty="0">
                <a:effectLst/>
                <a:latin typeface="Palatino Linotype" panose="02040502050505030304" pitchFamily="18" charset="0"/>
                <a:ea typeface="Times New Roman" panose="02020603050405020304" pitchFamily="18" charset="0"/>
              </a:rPr>
              <a:t> αιώνα; </a:t>
            </a:r>
            <a:endParaRPr lang="el-GR" sz="2400" dirty="0">
              <a:effectLst/>
              <a:latin typeface="Times New Roman" panose="02020603050405020304" pitchFamily="18" charset="0"/>
              <a:ea typeface="Times New Roman" panose="02020603050405020304" pitchFamily="18" charset="0"/>
            </a:endParaRPr>
          </a:p>
          <a:p>
            <a:pPr marL="514350" indent="-285750" algn="just"/>
            <a:r>
              <a:rPr lang="el-GR" sz="2400" dirty="0">
                <a:effectLst/>
                <a:latin typeface="Palatino Linotype" panose="02040502050505030304" pitchFamily="18" charset="0"/>
                <a:ea typeface="Times New Roman" panose="02020603050405020304" pitchFamily="18" charset="0"/>
              </a:rPr>
              <a:t>Τον 4</a:t>
            </a:r>
            <a:r>
              <a:rPr lang="el-GR" sz="2400" baseline="30000" dirty="0">
                <a:effectLst/>
                <a:latin typeface="Palatino Linotype" panose="02040502050505030304" pitchFamily="18" charset="0"/>
                <a:ea typeface="Times New Roman" panose="02020603050405020304" pitchFamily="18" charset="0"/>
              </a:rPr>
              <a:t>ο</a:t>
            </a:r>
            <a:r>
              <a:rPr lang="el-GR" sz="2400" dirty="0">
                <a:effectLst/>
                <a:latin typeface="Palatino Linotype" panose="02040502050505030304" pitchFamily="18" charset="0"/>
                <a:ea typeface="Times New Roman" panose="02020603050405020304" pitchFamily="18" charset="0"/>
              </a:rPr>
              <a:t> αιώνα ο Μ. Κωνσταντίνος πρόσφερε στην Εκκλησία όχι μόνο ειρήνη και ελευθερία, μα και προστασία και στενή συνεργασία. Είναι η εποχή που το αυτοκρατορικό πρόσωπο ενσαρκώνει τη Χριστιανική πολιτική θεωρία, όπως εκφράστηκε από τον Επίσκοπο Ευσέβιο. Σύμφωνα με αυτή, ο αυτοκράτορας είναι ο κυβερνήτης του Θεού, "</a:t>
            </a:r>
            <a:r>
              <a:rPr lang="el-GR" sz="2400" i="1" dirty="0">
                <a:effectLst/>
                <a:latin typeface="Palatino Linotype" panose="02040502050505030304" pitchFamily="18" charset="0"/>
                <a:ea typeface="Times New Roman" panose="02020603050405020304" pitchFamily="18" charset="0"/>
              </a:rPr>
              <a:t>μίμηση </a:t>
            </a:r>
            <a:r>
              <a:rPr lang="el-GR" sz="2400" i="1" dirty="0" err="1">
                <a:effectLst/>
                <a:latin typeface="Palatino Linotype" panose="02040502050505030304" pitchFamily="18" charset="0"/>
                <a:ea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rPr>
              <a:t> ζώσης </a:t>
            </a:r>
            <a:r>
              <a:rPr lang="el-GR" sz="2400" i="1" dirty="0" err="1">
                <a:effectLst/>
                <a:latin typeface="Palatino Linotype" panose="02040502050505030304" pitchFamily="18" charset="0"/>
                <a:ea typeface="Times New Roman" panose="02020603050405020304" pitchFamily="18" charset="0"/>
              </a:rPr>
              <a:t>εἰκόνος</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rPr>
              <a:t>Χριστοῦ</a:t>
            </a:r>
            <a:r>
              <a:rPr lang="el-GR" sz="2400" dirty="0">
                <a:effectLst/>
                <a:latin typeface="Palatino Linotype" panose="02040502050505030304" pitchFamily="18" charset="0"/>
                <a:ea typeface="Times New Roman" panose="02020603050405020304" pitchFamily="18" charset="0"/>
              </a:rPr>
              <a:t>" και διοικεί τη "</a:t>
            </a:r>
            <a:r>
              <a:rPr lang="el-GR" sz="2400" i="1" dirty="0">
                <a:effectLst/>
                <a:latin typeface="Palatino Linotype" panose="02040502050505030304" pitchFamily="18" charset="0"/>
                <a:ea typeface="Times New Roman" panose="02020603050405020304" pitchFamily="18" charset="0"/>
              </a:rPr>
              <a:t>Βασιλεία</a:t>
            </a:r>
            <a:r>
              <a:rPr lang="el-GR" sz="2400" dirty="0">
                <a:effectLst/>
                <a:latin typeface="Palatino Linotype" panose="02040502050505030304" pitchFamily="18" charset="0"/>
                <a:ea typeface="Times New Roman" panose="02020603050405020304" pitchFamily="18" charset="0"/>
              </a:rPr>
              <a:t>", τη Χριστιανική Κοινοπολιτεία, που είναι και αυτή η επίγεια αντιπροσώπευση του ουράνιου βασιλείου του Κυρίου. Ένας Θεός, </a:t>
            </a:r>
            <a:r>
              <a:rPr lang="el-GR" sz="2400" dirty="0" err="1">
                <a:effectLst/>
                <a:latin typeface="Palatino Linotype" panose="02040502050505030304" pitchFamily="18" charset="0"/>
                <a:ea typeface="Times New Roman" panose="02020603050405020304" pitchFamily="18" charset="0"/>
              </a:rPr>
              <a:t>μιά</a:t>
            </a:r>
            <a:r>
              <a:rPr lang="el-GR" sz="2400" dirty="0">
                <a:effectLst/>
                <a:latin typeface="Palatino Linotype" panose="02040502050505030304" pitchFamily="18" charset="0"/>
                <a:ea typeface="Times New Roman" panose="02020603050405020304" pitchFamily="18" charset="0"/>
              </a:rPr>
              <a:t> αυτοκρατορία, </a:t>
            </a:r>
            <a:r>
              <a:rPr lang="el-GR" sz="2400" dirty="0" err="1">
                <a:effectLst/>
                <a:latin typeface="Palatino Linotype" panose="02040502050505030304" pitchFamily="18" charset="0"/>
                <a:ea typeface="Times New Roman" panose="02020603050405020304" pitchFamily="18" charset="0"/>
              </a:rPr>
              <a:t>μιά</a:t>
            </a:r>
            <a:r>
              <a:rPr lang="el-GR" sz="2400" dirty="0">
                <a:effectLst/>
                <a:latin typeface="Palatino Linotype" panose="02040502050505030304" pitchFamily="18" charset="0"/>
                <a:ea typeface="Times New Roman" panose="02020603050405020304" pitchFamily="18" charset="0"/>
              </a:rPr>
              <a:t> ορθή θρησκεία, ενσαρκώνουν τις συνεκτικές δυνάμεις του νεοσύστατου κράτους. Η αντίληψη ότι η βίωση της χριστιανικής ζωής είναι </a:t>
            </a:r>
            <a:r>
              <a:rPr lang="el-GR" sz="2400" dirty="0" err="1">
                <a:effectLst/>
                <a:latin typeface="Palatino Linotype" panose="02040502050505030304" pitchFamily="18" charset="0"/>
                <a:ea typeface="Times New Roman" panose="02020603050405020304" pitchFamily="18" charset="0"/>
              </a:rPr>
              <a:t>αντιηθική</a:t>
            </a:r>
            <a:r>
              <a:rPr lang="el-GR" sz="2400" dirty="0">
                <a:effectLst/>
                <a:latin typeface="Palatino Linotype" panose="02040502050505030304" pitchFamily="18" charset="0"/>
                <a:ea typeface="Times New Roman" panose="02020603050405020304" pitchFamily="18" charset="0"/>
              </a:rPr>
              <a:t> σε σχέση με την κοσμική ηθική αρχίζει να αμβλύνεται. Αυτό δεν προέρχονταν μόνο από το γεγονός ότι ο κόσμος έγινε </a:t>
            </a:r>
            <a:r>
              <a:rPr lang="el-GR" sz="2400" dirty="0" err="1">
                <a:effectLst/>
                <a:latin typeface="Palatino Linotype" panose="02040502050505030304" pitchFamily="18" charset="0"/>
                <a:ea typeface="Times New Roman" panose="02020603050405020304" pitchFamily="18" charset="0"/>
              </a:rPr>
              <a:t>χριστιανικότερος</a:t>
            </a:r>
            <a:r>
              <a:rPr lang="el-GR" sz="2400" dirty="0">
                <a:effectLst/>
                <a:latin typeface="Palatino Linotype" panose="02040502050505030304" pitchFamily="18" charset="0"/>
                <a:ea typeface="Times New Roman" panose="02020603050405020304" pitchFamily="18" charset="0"/>
              </a:rPr>
              <a:t> αλλά και από το ότι οι χριστιανοί έγιναν κοσμικότεροι. Ωστόσο, η απερίφραστη κριτική εναντίον της Εκκλησίας και των εκδηλώσεών της παραμένει σπάνια.  </a:t>
            </a:r>
            <a:endParaRPr lang="el-GR" sz="24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4209551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C1122C-1187-EA6B-E2E0-AB1E3BEE464C}"/>
              </a:ext>
            </a:extLst>
          </p:cNvPr>
          <p:cNvSpPr>
            <a:spLocks noGrp="1"/>
          </p:cNvSpPr>
          <p:nvPr>
            <p:ph type="title"/>
          </p:nvPr>
        </p:nvSpPr>
        <p:spPr>
          <a:xfrm>
            <a:off x="0" y="18255"/>
            <a:ext cx="12192000" cy="1325563"/>
          </a:xfrm>
        </p:spPr>
        <p:txBody>
          <a:bodyPr/>
          <a:lstStyle/>
          <a:p>
            <a:pPr algn="ctr"/>
            <a:r>
              <a:rPr lang="el-GR" dirty="0"/>
              <a:t>Ο πνευματικός αγώνας ως η κοινή πορεία </a:t>
            </a:r>
            <a:br>
              <a:rPr lang="el-GR" dirty="0"/>
            </a:br>
            <a:r>
              <a:rPr lang="el-GR" dirty="0"/>
              <a:t>όλων των χριστιανών</a:t>
            </a:r>
          </a:p>
        </p:txBody>
      </p:sp>
      <p:sp>
        <p:nvSpPr>
          <p:cNvPr id="3" name="Θέση περιεχομένου 2">
            <a:extLst>
              <a:ext uri="{FF2B5EF4-FFF2-40B4-BE49-F238E27FC236}">
                <a16:creationId xmlns:a16="http://schemas.microsoft.com/office/drawing/2014/main" id="{EED7BAB7-7D19-2A5B-FA51-15EBE798B022}"/>
              </a:ext>
            </a:extLst>
          </p:cNvPr>
          <p:cNvSpPr>
            <a:spLocks noGrp="1"/>
          </p:cNvSpPr>
          <p:nvPr>
            <p:ph idx="1"/>
          </p:nvPr>
        </p:nvSpPr>
        <p:spPr>
          <a:xfrm>
            <a:off x="0" y="1245996"/>
            <a:ext cx="12192000" cy="5593749"/>
          </a:xfrm>
        </p:spPr>
        <p:txBody>
          <a:bodyPr/>
          <a:lstStyle/>
          <a:p>
            <a:r>
              <a:rPr lang="el-GR" dirty="0">
                <a:effectLst/>
                <a:latin typeface="Palatino Linotype" panose="02040502050505030304" pitchFamily="18" charset="0"/>
                <a:ea typeface="Times New Roman" panose="02020603050405020304" pitchFamily="18" charset="0"/>
              </a:rPr>
              <a:t>Φυσικά ο πνευματικός αγώνας δεν αφορά αποκλειστικά και μόνο τους μοναχούς αλλά όλους τους χριστιανούς. Απλώς στο μοναχικό ή αγγελικό σχήμα φαίνεται ξεκάθαρα αυτό που ισχύει κατ’ αναλογία για κάθε πιστό. </a:t>
            </a:r>
          </a:p>
          <a:p>
            <a:r>
              <a:rPr lang="el-GR" dirty="0">
                <a:effectLst/>
                <a:latin typeface="Palatino Linotype" panose="02040502050505030304" pitchFamily="18" charset="0"/>
                <a:ea typeface="Times New Roman" panose="02020603050405020304" pitchFamily="18" charset="0"/>
              </a:rPr>
              <a:t>Δεν είναι τυχαίο που κατά τη βάπτισή μας φέρουμε ως προίκα και δώρο τον σταυρό του Χριστού. Είναι μια εγγύηση, προστασία και υπόσχεση ότι τα πάντα κατορθώνονται με τη δύναμη του σταυρού, που για μας τους χριστιανούς από σύμβολο κατάρας έγινε σύμβολο σωτηρίας, όπλο κατά των δαιμόνων και νίκης κατά του θανάτου. </a:t>
            </a:r>
          </a:p>
          <a:p>
            <a:r>
              <a:rPr lang="el-GR" dirty="0">
                <a:effectLst/>
                <a:latin typeface="Palatino Linotype" panose="02040502050505030304" pitchFamily="18" charset="0"/>
                <a:ea typeface="Times New Roman" panose="02020603050405020304" pitchFamily="18" charset="0"/>
              </a:rPr>
              <a:t>Γι’ αυτό και ο απόστολος Παύλος επιμένει ότι «</a:t>
            </a:r>
            <a:r>
              <a:rPr lang="el-GR" i="1" dirty="0" err="1">
                <a:effectLst/>
                <a:latin typeface="Palatino Linotype" panose="02040502050505030304" pitchFamily="18" charset="0"/>
                <a:ea typeface="Times New Roman" panose="02020603050405020304" pitchFamily="18" charset="0"/>
              </a:rPr>
              <a:t>Ἡμεῖς</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δὲ</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κηρύσσομεν</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Χριστὸν</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ἐσταυρωμένον</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Ἰουδαίοις</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μὲν</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σκάνδαλον</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Ἓλλησι</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δὲ</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μωρίαν</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αὐτοῖς</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δὲ</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τοῖς</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κλητοῖς</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Ἰουδαίοις</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καὶ</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Ἓλλησι</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Χριστὸν</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Θεοῦ</a:t>
            </a:r>
            <a:r>
              <a:rPr lang="el-GR" i="1" dirty="0">
                <a:effectLst/>
                <a:latin typeface="Palatino Linotype" panose="02040502050505030304" pitchFamily="18" charset="0"/>
                <a:ea typeface="Times New Roman" panose="02020603050405020304" pitchFamily="18" charset="0"/>
              </a:rPr>
              <a:t> δύναμιν </a:t>
            </a:r>
            <a:r>
              <a:rPr lang="el-GR" i="1" dirty="0" err="1">
                <a:effectLst/>
                <a:latin typeface="Palatino Linotype" panose="02040502050505030304" pitchFamily="18" charset="0"/>
                <a:ea typeface="Times New Roman" panose="02020603050405020304" pitchFamily="18" charset="0"/>
              </a:rPr>
              <a:t>καὶ</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Θεοῦ</a:t>
            </a:r>
            <a:r>
              <a:rPr lang="el-GR" i="1" dirty="0">
                <a:effectLst/>
                <a:latin typeface="Palatino Linotype" panose="02040502050505030304" pitchFamily="18" charset="0"/>
                <a:ea typeface="Times New Roman" panose="02020603050405020304" pitchFamily="18" charset="0"/>
              </a:rPr>
              <a:t> </a:t>
            </a:r>
            <a:r>
              <a:rPr lang="el-GR" i="1" dirty="0" err="1">
                <a:effectLst/>
                <a:latin typeface="Palatino Linotype" panose="02040502050505030304" pitchFamily="18" charset="0"/>
                <a:ea typeface="Times New Roman" panose="02020603050405020304" pitchFamily="18" charset="0"/>
              </a:rPr>
              <a:t>σοφίαν</a:t>
            </a:r>
            <a:r>
              <a:rPr lang="el-GR" dirty="0">
                <a:effectLst/>
                <a:latin typeface="Palatino Linotype" panose="02040502050505030304" pitchFamily="18" charset="0"/>
                <a:ea typeface="Times New Roman" panose="02020603050405020304" pitchFamily="18" charset="0"/>
              </a:rPr>
              <a:t>» (</a:t>
            </a:r>
            <a:r>
              <a:rPr lang="el-GR" i="1" dirty="0">
                <a:effectLst/>
                <a:latin typeface="Palatino Linotype" panose="02040502050505030304" pitchFamily="18" charset="0"/>
                <a:ea typeface="Times New Roman" panose="02020603050405020304" pitchFamily="18" charset="0"/>
              </a:rPr>
              <a:t>Α΄ </a:t>
            </a:r>
            <a:r>
              <a:rPr lang="el-GR" i="1" dirty="0" err="1">
                <a:effectLst/>
                <a:latin typeface="Palatino Linotype" panose="02040502050505030304" pitchFamily="18" charset="0"/>
                <a:ea typeface="Times New Roman" panose="02020603050405020304" pitchFamily="18" charset="0"/>
              </a:rPr>
              <a:t>Κορ</a:t>
            </a:r>
            <a:r>
              <a:rPr lang="el-GR" dirty="0">
                <a:effectLst/>
                <a:latin typeface="Palatino Linotype" panose="02040502050505030304" pitchFamily="18" charset="0"/>
                <a:ea typeface="Times New Roman" panose="02020603050405020304" pitchFamily="18" charset="0"/>
              </a:rPr>
              <a:t>. 1, 23-2).</a:t>
            </a:r>
            <a:endParaRPr lang="el-GR"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202165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2519C8-7457-1900-8E30-0E4FC45DC3E4}"/>
              </a:ext>
            </a:extLst>
          </p:cNvPr>
          <p:cNvSpPr>
            <a:spLocks noGrp="1"/>
          </p:cNvSpPr>
          <p:nvPr>
            <p:ph type="title"/>
          </p:nvPr>
        </p:nvSpPr>
        <p:spPr>
          <a:xfrm>
            <a:off x="774825" y="18256"/>
            <a:ext cx="10515600" cy="375645"/>
          </a:xfrm>
        </p:spPr>
        <p:txBody>
          <a:bodyPr>
            <a:normAutofit fontScale="90000"/>
          </a:bodyPr>
          <a:lstStyle/>
          <a:p>
            <a:pPr algn="ctr"/>
            <a:r>
              <a:rPr lang="el-GR" dirty="0"/>
              <a:t>Το φαινόμενο του μοναχισμού</a:t>
            </a:r>
          </a:p>
        </p:txBody>
      </p:sp>
      <p:sp>
        <p:nvSpPr>
          <p:cNvPr id="3" name="Θέση περιεχομένου 2">
            <a:extLst>
              <a:ext uri="{FF2B5EF4-FFF2-40B4-BE49-F238E27FC236}">
                <a16:creationId xmlns:a16="http://schemas.microsoft.com/office/drawing/2014/main" id="{B4DBB5A8-0613-B7B9-F4B5-17748C0A2173}"/>
              </a:ext>
            </a:extLst>
          </p:cNvPr>
          <p:cNvSpPr>
            <a:spLocks noGrp="1"/>
          </p:cNvSpPr>
          <p:nvPr>
            <p:ph idx="1"/>
          </p:nvPr>
        </p:nvSpPr>
        <p:spPr>
          <a:xfrm>
            <a:off x="0" y="393901"/>
            <a:ext cx="12192000" cy="6464099"/>
          </a:xfrm>
        </p:spPr>
        <p:txBody>
          <a:bodyPr>
            <a:noAutofit/>
          </a:bodyPr>
          <a:lstStyle/>
          <a:p>
            <a:pPr algn="just"/>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Τότε εμφανίζεται ο μοναχισμός ως αντίδραση σ' αυτήν τη βαθμιαία εξασθένιση του αρχικού ιδεώδους - της χαρισματικής διάστασης -, αντίδραση απέναντι στην "</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κατεστημένη</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Εκκλησία. Παρουσιάζεται ως μία κοινωνική κίνηση άρνησης του κοσμικού συστήματος αξιών. Τοποθετείται αρνητικά όχι απέναντι στη δημιουργία του Θεού αλλά στην κοσμική πόλη του ανθρώπου. Άλλωστε, πρώτος ο Ωριγένης παρατήρησε ότι οι χριστιανοί ζουν "</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αντίθετα προς τους νόμους της κοσμικής πόλης</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ἀντιπολιτευόμεθα</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rPr>
              <a:t>Μ' αυτή την έννοια, ο μοναχισμός γίνεται ένα είδος "</a:t>
            </a:r>
            <a:r>
              <a:rPr lang="el-GR" sz="2400" i="1" dirty="0" err="1">
                <a:effectLst/>
                <a:latin typeface="Palatino Linotype" panose="02040502050505030304" pitchFamily="18" charset="0"/>
                <a:ea typeface="Times New Roman" panose="02020603050405020304" pitchFamily="18" charset="0"/>
              </a:rPr>
              <a:t>αντι</a:t>
            </a:r>
            <a:r>
              <a:rPr lang="el-GR" sz="2400" i="1" dirty="0">
                <a:effectLst/>
                <a:latin typeface="Palatino Linotype" panose="02040502050505030304" pitchFamily="18" charset="0"/>
                <a:ea typeface="Times New Roman" panose="02020603050405020304" pitchFamily="18" charset="0"/>
              </a:rPr>
              <a:t>-πόλεως</a:t>
            </a:r>
            <a:r>
              <a:rPr lang="el-GR" sz="2400" dirty="0">
                <a:effectLst/>
                <a:latin typeface="Palatino Linotype" panose="02040502050505030304" pitchFamily="18" charset="0"/>
                <a:ea typeface="Times New Roman" panose="02020603050405020304" pitchFamily="18" charset="0"/>
              </a:rPr>
              <a:t>", γιατί συνιστά </a:t>
            </a:r>
            <a:r>
              <a:rPr lang="el-GR" sz="2400" dirty="0" err="1">
                <a:effectLst/>
                <a:latin typeface="Palatino Linotype" panose="02040502050505030304" pitchFamily="18" charset="0"/>
                <a:ea typeface="Times New Roman" panose="02020603050405020304" pitchFamily="18" charset="0"/>
              </a:rPr>
              <a:t>μιά</a:t>
            </a:r>
            <a:r>
              <a:rPr lang="el-GR" sz="2400" dirty="0">
                <a:effectLst/>
                <a:latin typeface="Palatino Linotype" panose="02040502050505030304" pitchFamily="18" charset="0"/>
                <a:ea typeface="Times New Roman" panose="02020603050405020304" pitchFamily="18" charset="0"/>
              </a:rPr>
              <a:t> "</a:t>
            </a:r>
            <a:r>
              <a:rPr lang="el-GR" sz="2400" i="1" dirty="0">
                <a:effectLst/>
                <a:latin typeface="Palatino Linotype" panose="02040502050505030304" pitchFamily="18" charset="0"/>
                <a:ea typeface="Times New Roman" panose="02020603050405020304" pitchFamily="18" charset="0"/>
              </a:rPr>
              <a:t>διαφορετική πόλη</a:t>
            </a:r>
            <a:r>
              <a:rPr lang="el-GR" sz="2400" dirty="0">
                <a:effectLst/>
                <a:latin typeface="Palatino Linotype" panose="02040502050505030304" pitchFamily="18" charset="0"/>
                <a:ea typeface="Times New Roman" panose="02020603050405020304" pitchFamily="18" charset="0"/>
              </a:rPr>
              <a:t>". Επιδιώκει </a:t>
            </a:r>
            <a:r>
              <a:rPr lang="el-GR" sz="2400" dirty="0" err="1">
                <a:effectLst/>
                <a:latin typeface="Palatino Linotype" panose="02040502050505030304" pitchFamily="18" charset="0"/>
                <a:ea typeface="Times New Roman" panose="02020603050405020304" pitchFamily="18" charset="0"/>
              </a:rPr>
              <a:t>μιά</a:t>
            </a:r>
            <a:r>
              <a:rPr lang="el-GR" sz="2400" dirty="0">
                <a:effectLst/>
                <a:latin typeface="Palatino Linotype" panose="02040502050505030304" pitchFamily="18" charset="0"/>
                <a:ea typeface="Times New Roman" panose="02020603050405020304" pitchFamily="18" charset="0"/>
              </a:rPr>
              <a:t> έξοδο από τη φυσική κοινωνική δομή, </a:t>
            </a:r>
            <a:r>
              <a:rPr lang="el-GR" sz="2400" dirty="0" err="1">
                <a:effectLst/>
                <a:latin typeface="Palatino Linotype" panose="02040502050505030304" pitchFamily="18" charset="0"/>
                <a:ea typeface="Times New Roman" panose="02020603050405020304" pitchFamily="18" charset="0"/>
              </a:rPr>
              <a:t>μιά</a:t>
            </a:r>
            <a:r>
              <a:rPr lang="el-GR" sz="2400" dirty="0">
                <a:effectLst/>
                <a:latin typeface="Palatino Linotype" panose="02040502050505030304" pitchFamily="18" charset="0"/>
                <a:ea typeface="Times New Roman" panose="02020603050405020304" pitchFamily="18" charset="0"/>
              </a:rPr>
              <a:t> υπέρβαση των συμβατικών κοινωνικών σχέσεων. Στοχεύει στην οικοδόμηση </a:t>
            </a:r>
            <a:r>
              <a:rPr lang="el-GR" sz="2400" dirty="0" err="1">
                <a:effectLst/>
                <a:latin typeface="Palatino Linotype" panose="02040502050505030304" pitchFamily="18" charset="0"/>
                <a:ea typeface="Times New Roman" panose="02020603050405020304" pitchFamily="18" charset="0"/>
              </a:rPr>
              <a:t>μιάς</a:t>
            </a:r>
            <a:r>
              <a:rPr lang="el-GR" sz="2400" dirty="0">
                <a:effectLst/>
                <a:latin typeface="Palatino Linotype" panose="02040502050505030304" pitchFamily="18" charset="0"/>
                <a:ea typeface="Times New Roman" panose="02020603050405020304" pitchFamily="18" charset="0"/>
              </a:rPr>
              <a:t> καινούργιας χαρισματικής κοινωνίας. Ακριβώς εδώ έγκειται και η ιστορική σπουδαιότητα της μοναχικής κίνησης, στην εισαγωγή αυτής της κοινωνικής  "</a:t>
            </a:r>
            <a:r>
              <a:rPr lang="el-GR" sz="2400" i="1" dirty="0">
                <a:effectLst/>
                <a:latin typeface="Palatino Linotype" panose="02040502050505030304" pitchFamily="18" charset="0"/>
                <a:ea typeface="Times New Roman" panose="02020603050405020304" pitchFamily="18" charset="0"/>
              </a:rPr>
              <a:t>άλλης ύπαρξης</a:t>
            </a:r>
            <a:r>
              <a:rPr lang="el-GR" sz="2400" dirty="0">
                <a:effectLst/>
                <a:latin typeface="Palatino Linotype" panose="02040502050505030304" pitchFamily="18" charset="0"/>
                <a:ea typeface="Times New Roman" panose="02020603050405020304" pitchFamily="18" charset="0"/>
              </a:rPr>
              <a:t>"</a:t>
            </a:r>
            <a:r>
              <a:rPr lang="el-GR" sz="24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rPr>
              <a:t>.</a:t>
            </a:r>
            <a:endParaRPr lang="el-GR" sz="2400" dirty="0">
              <a:effectLst/>
              <a:latin typeface="Times New Roman" panose="02020603050405020304" pitchFamily="18" charset="0"/>
              <a:ea typeface="Times New Roman" panose="02020603050405020304" pitchFamily="18" charset="0"/>
            </a:endParaRPr>
          </a:p>
          <a:p>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Μήτρα του μοναχισμού υπήρξε η Αιγυπτιακή έρημος.	Είναι ο χώρος, όπου ο όρος "</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μοναχός</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αποκτά την τεχνική του σημασία και η έρημος φορτίζεται με ένα έντονα πνευματικό περιεχόμενο,  καθώς θεωρήθηκε ως ο κατεξοχήν χώρος της πνευματικής δοκιμασίας. Οι Αιγύπτιοι την έβλεπαν ως μία τρομερή περιοχή γεμάτη τέρατα</a:t>
            </a:r>
            <a:r>
              <a:rPr lang="el-GR" sz="2400" kern="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Τελικά αποδείχθηκε ο τόπος, όπου η πνευματική πραγματικότητα μπορεί να ενταθεί, αλλά ταυτόχρονα και ο χώρος, όπου οι αντιτιθέμενες δυνάμεις μπορούν να γίνουν πιο κυρίαρχες. </a:t>
            </a:r>
            <a:endParaRPr lang="el-GR" sz="2400" dirty="0"/>
          </a:p>
        </p:txBody>
      </p:sp>
    </p:spTree>
    <p:extLst>
      <p:ext uri="{BB962C8B-B14F-4D97-AF65-F5344CB8AC3E}">
        <p14:creationId xmlns:p14="http://schemas.microsoft.com/office/powerpoint/2010/main" val="1049626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AF0662-E89F-1E27-C963-0033C22A3BED}"/>
              </a:ext>
            </a:extLst>
          </p:cNvPr>
          <p:cNvSpPr>
            <a:spLocks noGrp="1"/>
          </p:cNvSpPr>
          <p:nvPr>
            <p:ph type="title"/>
          </p:nvPr>
        </p:nvSpPr>
        <p:spPr>
          <a:xfrm>
            <a:off x="838200" y="0"/>
            <a:ext cx="10515600" cy="875489"/>
          </a:xfrm>
        </p:spPr>
        <p:txBody>
          <a:bodyPr>
            <a:normAutofit/>
          </a:bodyPr>
          <a:lstStyle/>
          <a:p>
            <a:pPr algn="ctr"/>
            <a:r>
              <a:rPr lang="el-GR" dirty="0"/>
              <a:t>Το φαινόμενο του μοναχισμού</a:t>
            </a:r>
          </a:p>
        </p:txBody>
      </p:sp>
      <p:sp>
        <p:nvSpPr>
          <p:cNvPr id="3" name="Θέση περιεχομένου 2">
            <a:extLst>
              <a:ext uri="{FF2B5EF4-FFF2-40B4-BE49-F238E27FC236}">
                <a16:creationId xmlns:a16="http://schemas.microsoft.com/office/drawing/2014/main" id="{E8CC0E79-98A8-D34B-4C5D-DAF18FF80FF2}"/>
              </a:ext>
            </a:extLst>
          </p:cNvPr>
          <p:cNvSpPr>
            <a:spLocks noGrp="1"/>
          </p:cNvSpPr>
          <p:nvPr>
            <p:ph idx="1"/>
          </p:nvPr>
        </p:nvSpPr>
        <p:spPr>
          <a:xfrm>
            <a:off x="0" y="875489"/>
            <a:ext cx="12192000" cy="5691548"/>
          </a:xfrm>
        </p:spPr>
        <p:txBody>
          <a:bodyPr/>
          <a:lstStyle/>
          <a:p>
            <a:pPr algn="just">
              <a:lnSpc>
                <a:spcPts val="1600"/>
              </a:lnSpc>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Άλλωστε, για τον Βυζαντινό οι δαίμονες ήταν μια πραγματικότητα· ολόκληρη τη ζωή του την έβλεπε ως πεδίο μάχης ανάμεσα στις δυνάμεις του καλού και του κακού· ιδιαίτερα για τον μοναχό, που συνήθιζε να χρησιμοποιεί στρατιωτική φρασεολογία για τα θέματα αυτά, οι λέξεις "</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πόλεμος</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και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πολεμεῖσθαι</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επανέρχονται συνεχώς, για να δηλώσουν τον πνευματικό αγώνα εναντίον των δαιμόνων. Τα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ἀσκητήρια</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όπως και τα μοναστήρια, όπου κατέφευγαν οι μοναχοί, χαρακτηρίζονται ως "</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παλαίστρες</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όπου αναδεικνύονταν μετά από αγώνες μιας ολόκληρης ζωής οι νέοι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ὀλυμπιονῖκαι</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a:t>
            </a:r>
            <a:endParaRPr lang="el-GR" sz="2400" dirty="0">
              <a:latin typeface="Palatino Linotype" panose="02040502050505030304" pitchFamily="18" charset="0"/>
              <a:ea typeface="Calibri" panose="020F0502020204030204" pitchFamily="34" charset="0"/>
              <a:cs typeface="Times New Roman" panose="02020603050405020304" pitchFamily="18" charset="0"/>
            </a:endParaRPr>
          </a:p>
          <a:p>
            <a:pPr algn="just">
              <a:lnSpc>
                <a:spcPts val="1600"/>
              </a:lnSpc>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Ως χαρακτηριστικότεροι εκπρόσωποι της μοναχικής κίνησης αναγνωρίζονται ο άγιος Αντώνιος και η οσία Μαρία η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Αιγυπτία</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Ο Μ. Αντώνιος τα πρώτα είκοσι χρόνια δοκιμάστηκε πολύ σκληρά</a:t>
            </a:r>
            <a:r>
              <a:rPr lang="el-GR" sz="2400" baseline="300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και η οσία Μαρία η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Αιγυπτία</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τα πρώτα δεκαεπτά. Η παραχώρηση στους πειρασμούς και στις θλίψεις ισοδυναμεί με την απόκρυψη της θείας χάρης για την εκδήλωση της ψυχικής πρόθεσης. Είναι η περίοδος της πάλης αλλά και της σιωπής, καθώς διευκρινίζεται ότι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ὅτε</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θυμῶδες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ψυχῆς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κινεῖται</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κατὰ</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παθῶν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εἰδέναι</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δεῖ</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σιωπῆς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εἶναι</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καιρόν·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ὥρα</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γάρ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ἐστιν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πάλης</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(Διαδόχου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Φωτικῆς</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Ἑκατὸ</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Γνωστικὰ</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Κεφάλαια η΄</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SChr5 , σ. 89).  </a:t>
            </a:r>
          </a:p>
          <a:p>
            <a:pPr algn="just">
              <a:lnSpc>
                <a:spcPts val="1600"/>
              </a:lnSpc>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Η υποστολή της χάρης, που έχει το νόημα της εξορίας, δεν είναι η τιμωρία του αμαρτωλού αλλά η δοκιμασία του φίλου. Στόχος της είναι η παγίωση στο αγαθό με απόλυτη αγάπη και ελευθερία. Ο Θεός επιτρέπει τη δράση των λογισμών με απώτερο σκοπό τη δοκιμή και την κάθαρση, δηλαδή τη σωτηρία του ανθρώπου: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Ἔπαρον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τοὺς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πειρασμούς,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οὐδεὶς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ὁ σωζόμενος</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Παλλαδίου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Ἑλενοπόλεως</a:t>
            </a:r>
            <a:r>
              <a:rPr lang="fr-FR" sz="24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Ἀποφθέγματα</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ἁγίων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ὁσίων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πατέρων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κατ</a:t>
            </a:r>
            <a:r>
              <a:rPr lang="fr-F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ἀλφάβητον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συλλεγέντα</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ὑπὸ</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Παλλαδίου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ἐπισκόπου</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Ἑλενοπόλεως</a:t>
            </a:r>
            <a:r>
              <a:rPr lang="fr-F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πλὴν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τῇ</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Λαυσαϊκῇ</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Ἱστορίᾳ</a:t>
            </a:r>
            <a:r>
              <a:rPr lang="fr-FR" sz="2400" i="1" dirty="0">
                <a:effectLst/>
                <a:latin typeface="Palatino Linotype" panose="02040502050505030304" pitchFamily="18" charset="0"/>
                <a:ea typeface="Calibri" panose="020F0502020204030204" pitchFamily="34" charset="0"/>
                <a:cs typeface="Times New Roman" panose="02020603050405020304" pitchFamily="18" charset="0"/>
              </a:rPr>
              <a:t>,</a:t>
            </a:r>
            <a:r>
              <a:rPr lang="fr-FR" sz="2400" dirty="0">
                <a:effectLst/>
                <a:latin typeface="Palatino Linotype" panose="02040502050505030304" pitchFamily="18" charset="0"/>
                <a:ea typeface="Calibri" panose="020F0502020204030204" pitchFamily="34" charset="0"/>
                <a:cs typeface="Times New Roman" panose="02020603050405020304" pitchFamily="18" charset="0"/>
              </a:rPr>
              <a:t>  PG 65, 176Α</a:t>
            </a:r>
            <a:r>
              <a:rPr lang="fr-FR" sz="240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fr-FR" sz="24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a:t>
            </a:r>
          </a:p>
          <a:p>
            <a:pPr algn="just">
              <a:lnSpc>
                <a:spcPts val="1600"/>
              </a:lnSpc>
            </a:pPr>
            <a:endParaRPr lang="el-GR" sz="2400" dirty="0">
              <a:effectLst/>
              <a:latin typeface="Palatino Linotype" panose="02040502050505030304" pitchFamily="18" charset="0"/>
              <a:ea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62536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B04067-2153-EAFD-F46F-1383979BB833}"/>
              </a:ext>
            </a:extLst>
          </p:cNvPr>
          <p:cNvSpPr>
            <a:spLocks noGrp="1"/>
          </p:cNvSpPr>
          <p:nvPr>
            <p:ph type="title"/>
          </p:nvPr>
        </p:nvSpPr>
        <p:spPr>
          <a:xfrm>
            <a:off x="838200" y="18255"/>
            <a:ext cx="10515600" cy="597381"/>
          </a:xfrm>
        </p:spPr>
        <p:txBody>
          <a:bodyPr>
            <a:normAutofit fontScale="90000"/>
          </a:bodyPr>
          <a:lstStyle/>
          <a:p>
            <a:pPr algn="ctr"/>
            <a:r>
              <a:rPr lang="el-GR" dirty="0"/>
              <a:t>Το φαινόμενο του μοναχισμού</a:t>
            </a:r>
          </a:p>
        </p:txBody>
      </p:sp>
      <p:sp>
        <p:nvSpPr>
          <p:cNvPr id="3" name="Θέση περιεχομένου 2">
            <a:extLst>
              <a:ext uri="{FF2B5EF4-FFF2-40B4-BE49-F238E27FC236}">
                <a16:creationId xmlns:a16="http://schemas.microsoft.com/office/drawing/2014/main" id="{0EDA5C98-891A-ACCA-924E-DA9167085203}"/>
              </a:ext>
            </a:extLst>
          </p:cNvPr>
          <p:cNvSpPr>
            <a:spLocks noGrp="1"/>
          </p:cNvSpPr>
          <p:nvPr>
            <p:ph idx="1"/>
          </p:nvPr>
        </p:nvSpPr>
        <p:spPr>
          <a:xfrm>
            <a:off x="0" y="615636"/>
            <a:ext cx="12192000" cy="6242364"/>
          </a:xfrm>
        </p:spPr>
        <p:txBody>
          <a:bodyPr>
            <a:normAutofit lnSpcReduction="10000"/>
          </a:bodyPr>
          <a:lstStyle/>
          <a:p>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Κλειδί για την αγωνιστική και θαρρετή αντιμετώπιση των επίπονων  δοκιμασίων αποδεικνύεται η επίγνωση της βαθύτερης αιτίας τους, που συνεπάγεται και την ψυχική ευρυχωρία του ανθρώπου: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οἱ</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λόγοι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τῶν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πειρασμῶν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θεωρούμενοι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εὐρυχωρίαν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παρέχουσι</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τῇ</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ψυχῇ</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Ἐπαινετὸν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τὸ</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εὐρυχωρίαν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ὁμολογεῖν</a:t>
            </a:r>
            <a:r>
              <a:rPr lang="fr-F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ὅτι</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θλιβόμενος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οὐ</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στεναχωρεῖται</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err="1">
                <a:effectLst/>
                <a:latin typeface="Palatino Linotype" panose="02040502050505030304" pitchFamily="18" charset="0"/>
                <a:ea typeface="Times New Roman" panose="02020603050405020304" pitchFamily="18" charset="0"/>
                <a:cs typeface="Times New Roman" panose="02020603050405020304" pitchFamily="18" charset="0"/>
              </a:rPr>
              <a:t>Εὐαγρίου</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err="1">
                <a:effectLst/>
                <a:latin typeface="Palatino Linotype" panose="02040502050505030304" pitchFamily="18" charset="0"/>
                <a:ea typeface="Times New Roman" panose="02020603050405020304" pitchFamily="18" charset="0"/>
                <a:cs typeface="Times New Roman" panose="02020603050405020304" pitchFamily="18" charset="0"/>
              </a:rPr>
              <a:t>Ποντικοῦ</a:t>
            </a:r>
            <a:r>
              <a:rPr lang="fr-F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Σχόλια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τοὺς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Ψαλμούς</a:t>
            </a:r>
            <a:r>
              <a:rPr lang="fr-FR" sz="2400" i="1"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fr-FR" sz="2400" dirty="0">
                <a:effectLst/>
                <a:latin typeface="Palatino Linotype" panose="02040502050505030304" pitchFamily="18" charset="0"/>
                <a:ea typeface="Times New Roman" panose="02020603050405020304" pitchFamily="18" charset="0"/>
                <a:cs typeface="Times New Roman" panose="02020603050405020304" pitchFamily="18" charset="0"/>
              </a:rPr>
              <a:t>  PG 12, 1300 D. </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Πρβ</a:t>
            </a:r>
            <a:r>
              <a:rPr lang="fr-F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Ὑπόμνημα</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τοὺς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Ψαλμούς</a:t>
            </a:r>
            <a:r>
              <a:rPr lang="fr-FR" sz="2400" i="1"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fr-FR" sz="2400" dirty="0">
                <a:effectLst/>
                <a:latin typeface="Palatino Linotype" panose="02040502050505030304" pitchFamily="18" charset="0"/>
                <a:ea typeface="Times New Roman" panose="02020603050405020304" pitchFamily="18" charset="0"/>
                <a:cs typeface="Times New Roman" panose="02020603050405020304" pitchFamily="18" charset="0"/>
              </a:rPr>
              <a:t>  PG 27, 72 C).</a:t>
            </a:r>
            <a:r>
              <a:rPr lang="fr-FR" sz="240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el-GR" sz="2400" baseline="30000" dirty="0">
              <a:effectLst/>
              <a:latin typeface="Palatino Linotype" panose="02040502050505030304" pitchFamily="18" charset="0"/>
              <a:ea typeface="Times New Roman" panose="02020603050405020304" pitchFamily="18" charset="0"/>
              <a:cs typeface="Times New Roman" panose="02020603050405020304" pitchFamily="18" charset="0"/>
            </a:endParaRPr>
          </a:p>
          <a:p>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Η συγκεκριμένη στάση απέναντι στις θλίψεις αποτελεί κοινό τόπο στην ασκητική φιλολογία της </a:t>
            </a:r>
            <a:r>
              <a:rPr lang="el-GR" sz="2400" dirty="0" err="1">
                <a:effectLst/>
                <a:latin typeface="Palatino Linotype" panose="02040502050505030304" pitchFamily="18" charset="0"/>
                <a:ea typeface="Times New Roman" panose="02020603050405020304" pitchFamily="18" charset="0"/>
                <a:cs typeface="Times New Roman" panose="02020603050405020304" pitchFamily="18" charset="0"/>
              </a:rPr>
              <a:t>αιγυπτικής</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ερήμου</a:t>
            </a:r>
            <a:r>
              <a:rPr lang="fr-F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όπως επιβεβαιώνεται και από τα ακόλουθα χαρακτηριστικά λόγια της </a:t>
            </a:r>
            <a:r>
              <a:rPr lang="fr-FR" sz="2400" i="1" dirty="0">
                <a:effectLst/>
                <a:latin typeface="Palatino Linotype" panose="02040502050505030304" pitchFamily="18" charset="0"/>
                <a:ea typeface="Times New Roman" panose="02020603050405020304" pitchFamily="18" charset="0"/>
                <a:cs typeface="Times New Roman" panose="02020603050405020304" pitchFamily="18" charset="0"/>
              </a:rPr>
              <a:t>Historia </a:t>
            </a:r>
            <a:r>
              <a:rPr lang="fr-F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Monachorum</a:t>
            </a:r>
            <a:r>
              <a:rPr lang="fr-F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μηδεὶς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τὰ</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ἕτοιμα</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τὴν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ἄνεσιν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ἐπιζητείτω</a:t>
            </a:r>
            <a:r>
              <a:rPr lang="fr-F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ἀλλὰ</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σθενούσθω</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νῦν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θλιβέσθω</a:t>
            </a:r>
            <a:r>
              <a:rPr lang="fr-F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ἵνα</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τὴν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εὐρυχωρίαν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τοῦ</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Χριστοῦ</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βασιλείας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κληρονομήσῃ</a:t>
            </a:r>
            <a:r>
              <a:rPr lang="fr-F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endParaRPr lang="el-GR" sz="2400" dirty="0">
              <a:effectLst/>
              <a:latin typeface="Palatino Linotype" panose="02040502050505030304" pitchFamily="18" charset="0"/>
              <a:ea typeface="Times New Roman" panose="02020603050405020304" pitchFamily="18" charset="0"/>
              <a:cs typeface="Times New Roman" panose="02020603050405020304" pitchFamily="18" charset="0"/>
            </a:endParaRPr>
          </a:p>
          <a:p>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Ο αληθινός κολασμός δεν έγκειται στην παιδαγωγική παραχώρηση της δοκιμασίας αλλά στην ολοκληρωτική στέρηση της </a:t>
            </a:r>
            <a:r>
              <a:rPr lang="el-GR" sz="2400" dirty="0" err="1">
                <a:effectLst/>
                <a:latin typeface="Palatino Linotype" panose="02040502050505030304" pitchFamily="18" charset="0"/>
                <a:ea typeface="Times New Roman" panose="02020603050405020304" pitchFamily="18" charset="0"/>
                <a:cs typeface="Times New Roman" panose="02020603050405020304" pitchFamily="18" charset="0"/>
              </a:rPr>
              <a:t>αγιοπνευματικής</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κοινωνίας και μέθεξης. Όταν ο άνθρωπος κατανοήσει αυτή την αλήθεια, αντιμετωπίζει πια τους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αἰσθητοὺς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πολεμίους</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του ως ευεργέτες που αποκαθιστούν την ψυχική του ισορροπία(</a:t>
            </a:r>
            <a:r>
              <a:rPr lang="el-GR" sz="2400" dirty="0" err="1">
                <a:effectLst/>
                <a:latin typeface="Palatino Linotype" panose="02040502050505030304" pitchFamily="18" charset="0"/>
                <a:ea typeface="Times New Roman" panose="02020603050405020304" pitchFamily="18" charset="0"/>
                <a:cs typeface="Times New Roman" panose="02020603050405020304" pitchFamily="18" charset="0"/>
              </a:rPr>
              <a:t>Εὐαγρίου</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dirty="0" err="1">
                <a:effectLst/>
                <a:latin typeface="Palatino Linotype" panose="02040502050505030304" pitchFamily="18" charset="0"/>
                <a:ea typeface="Times New Roman" panose="02020603050405020304" pitchFamily="18" charset="0"/>
                <a:cs typeface="Times New Roman" panose="02020603050405020304" pitchFamily="18" charset="0"/>
              </a:rPr>
              <a:t>Ποντικοῦ</a:t>
            </a:r>
            <a:r>
              <a:rPr lang="fr-FR" sz="24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fr-FR" sz="2400" i="1"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Επιστολὴ</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νβ</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fr-FR" sz="2400" dirty="0">
                <a:effectLst/>
                <a:latin typeface="Palatino Linotype" panose="02040502050505030304" pitchFamily="18" charset="0"/>
                <a:ea typeface="Times New Roman" panose="02020603050405020304" pitchFamily="18" charset="0"/>
                <a:cs typeface="Times New Roman" panose="02020603050405020304" pitchFamily="18" charset="0"/>
              </a:rPr>
              <a:t>,  W. </a:t>
            </a:r>
            <a:r>
              <a:rPr lang="fr-FR" sz="2400" dirty="0" err="1">
                <a:effectLst/>
                <a:latin typeface="Palatino Linotype" panose="02040502050505030304" pitchFamily="18" charset="0"/>
                <a:ea typeface="Times New Roman" panose="02020603050405020304" pitchFamily="18" charset="0"/>
                <a:cs typeface="Times New Roman" panose="02020603050405020304" pitchFamily="18" charset="0"/>
              </a:rPr>
              <a:t>Frankenberg</a:t>
            </a:r>
            <a:r>
              <a:rPr lang="el-GR" sz="2400" dirty="0">
                <a:effectLst/>
                <a:latin typeface="Palatino Linotype" panose="02040502050505030304" pitchFamily="18" charset="0"/>
                <a:ea typeface="Times New Roman" panose="02020603050405020304" pitchFamily="18" charset="0"/>
                <a:cs typeface="Times New Roman" panose="02020603050405020304" pitchFamily="18" charset="0"/>
              </a:rPr>
              <a:t>, σ. 601: </a:t>
            </a:r>
            <a:r>
              <a:rPr lang="fr-FR" sz="240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τοὺς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δὲ</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αἰσθητοὺς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πολεμίους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εὐεργέτας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καλῶ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ὡς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παιδευτὰς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ὄντας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κενοδόξου μου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ψυχῆς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διὰ</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τῶν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ὀνειδισμῶν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αὐτῶν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τοῖς</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γάρ με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ἀτιμάζουσι</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οὐκ</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ἐγκαλῶ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οὐκ</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ἀπωθῶ</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ἀπ</a:t>
            </a:r>
            <a:r>
              <a:rPr lang="fr-F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ἐμοῦ</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τὸν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ἰατρὸν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τῶν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ψυχῶν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ὑγείαν</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μοι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διὰ</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καταδέσμου</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dirty="0" err="1">
                <a:effectLst/>
                <a:latin typeface="Palatino Linotype" panose="02040502050505030304" pitchFamily="18" charset="0"/>
                <a:ea typeface="Times New Roman" panose="02020603050405020304" pitchFamily="18" charset="0"/>
                <a:cs typeface="Times New Roman" panose="02020603050405020304" pitchFamily="18" charset="0"/>
              </a:rPr>
              <a:t>ἀτιμία</a:t>
            </a:r>
            <a:r>
              <a:rPr lang="el-GR" sz="2400" i="1" dirty="0">
                <a:effectLst/>
                <a:latin typeface="Palatino Linotype" panose="02040502050505030304" pitchFamily="18" charset="0"/>
                <a:ea typeface="Times New Roman" panose="02020603050405020304" pitchFamily="18" charset="0"/>
                <a:cs typeface="Times New Roman" panose="02020603050405020304" pitchFamily="18" charset="0"/>
              </a:rPr>
              <a:t> προσάγοντα</a:t>
            </a:r>
            <a:r>
              <a:rPr lang="fr-FR" sz="2400" dirty="0">
                <a:effectLst/>
                <a:latin typeface="Palatino Linotype" panose="02040502050505030304" pitchFamily="18" charset="0"/>
                <a:ea typeface="Times New Roman" panose="02020603050405020304" pitchFamily="18" charset="0"/>
                <a:cs typeface="Times New Roman" panose="02020603050405020304" pitchFamily="18" charset="0"/>
              </a:rPr>
              <a:t>»).</a:t>
            </a:r>
            <a:endParaRPr lang="el-GR"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l-GR"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54138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446DDA-B31A-F556-40A3-86DAE06DBF50}"/>
              </a:ext>
            </a:extLst>
          </p:cNvPr>
          <p:cNvSpPr>
            <a:spLocks noGrp="1"/>
          </p:cNvSpPr>
          <p:nvPr>
            <p:ph type="title"/>
          </p:nvPr>
        </p:nvSpPr>
        <p:spPr>
          <a:xfrm>
            <a:off x="838200" y="18256"/>
            <a:ext cx="10515600" cy="662782"/>
          </a:xfrm>
        </p:spPr>
        <p:txBody>
          <a:bodyPr>
            <a:normAutofit fontScale="90000"/>
          </a:bodyPr>
          <a:lstStyle/>
          <a:p>
            <a:pPr algn="ctr"/>
            <a:r>
              <a:rPr lang="el-GR" dirty="0"/>
              <a:t>Το φαινόμενο του μοναχισμού</a:t>
            </a:r>
          </a:p>
        </p:txBody>
      </p:sp>
      <p:sp>
        <p:nvSpPr>
          <p:cNvPr id="3" name="Θέση περιεχομένου 2">
            <a:extLst>
              <a:ext uri="{FF2B5EF4-FFF2-40B4-BE49-F238E27FC236}">
                <a16:creationId xmlns:a16="http://schemas.microsoft.com/office/drawing/2014/main" id="{6DEC22E3-964F-B17C-E269-AACA34E48F26}"/>
              </a:ext>
            </a:extLst>
          </p:cNvPr>
          <p:cNvSpPr>
            <a:spLocks noGrp="1"/>
          </p:cNvSpPr>
          <p:nvPr>
            <p:ph idx="1"/>
          </p:nvPr>
        </p:nvSpPr>
        <p:spPr>
          <a:xfrm>
            <a:off x="0" y="579422"/>
            <a:ext cx="12192000" cy="6278578"/>
          </a:xfrm>
        </p:spPr>
        <p:txBody>
          <a:bodyPr>
            <a:normAutofit/>
          </a:bodyPr>
          <a:lstStyle/>
          <a:p>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Τελικά</a:t>
            </a:r>
            <a:r>
              <a:rPr lang="fr-F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οποιαδήποτε θλίψη αντιμετωπίζεται ως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φιλάνθρωπη</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δωρεά του Θεού</a:t>
            </a:r>
            <a:r>
              <a:rPr lang="fr-F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Ἀπεστράφης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διὰ</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ἁμαρτίας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μου</a:t>
            </a:r>
            <a:r>
              <a:rPr lang="fr-F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ἐπίστρεψον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διὰ</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τὴν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φιλανθρωπίαν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σου</a:t>
            </a:r>
            <a:r>
              <a:rPr lang="fr-F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πρὸς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παίδευσιν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ἐνδούς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με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τοῖς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πειρασμοῖς</a:t>
            </a:r>
            <a:r>
              <a:rPr lang="fr-F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Εὐαγρίου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Ποντικοῦ</a:t>
            </a:r>
            <a:r>
              <a:rPr lang="fr-F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Σχόλια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τοὺς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Ψαλμούς</a:t>
            </a:r>
            <a:r>
              <a:rPr lang="fr-F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fr-F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PG 12, 1176 </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Α</a:t>
            </a:r>
            <a:r>
              <a:rPr lang="fr-F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&amp; PG 12, 1100 BC). </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Αν ο Θεός δίνει τους πειρασμούς δίνει και τη δύναμη για να τους αντιμετωπίσουμε. Ο πειρασμός συνδέεται με την πρόοδο.</a:t>
            </a:r>
            <a:r>
              <a:rPr lang="el-GR" sz="2400" kern="0" dirty="0">
                <a:solidFill>
                  <a:srgbClr val="FF0000"/>
                </a:solidFill>
                <a:effectLst/>
                <a:latin typeface="Palatino Linotype" panose="02040502050505030304" pitchFamily="18" charset="0"/>
                <a:ea typeface="Times New Roman" panose="02020603050405020304" pitchFamily="18" charset="0"/>
                <a:cs typeface="Times New Roman" panose="02020603050405020304" pitchFamily="18" charset="0"/>
              </a:rPr>
              <a:t> </a:t>
            </a:r>
          </a:p>
          <a:p>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Η θεία οικονομία παραχωρεί βέβαια τους πειρασμούς αλλά πάντοτε με μέτρο, που δεν είναι άλλο από τα όρια της ανθρώπινης αντοχής: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Οἶδε</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γὰρ</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ὁ Θεός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πῶς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δύναται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οἰκονομῆσαι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εἰς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τοὺς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πολέμους,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μέτρῳ</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τινὶ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ὡς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δύναται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ὑποδέξασθαι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ὑπομεῖναι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οὕτως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ἐπαφίεται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αὐτοῖς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ἡ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ἐναντία</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δύναμις» </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(Μακαρίου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Αἰγυπτίου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latin typeface="Palatino Linotype" panose="02040502050505030304" pitchFamily="18" charset="0"/>
                <a:ea typeface="Times New Roman" panose="02020603050405020304" pitchFamily="18" charset="0"/>
                <a:cs typeface="Times New Roman" panose="02020603050405020304" pitchFamily="18" charset="0"/>
              </a:rPr>
              <a:t>Ὁ</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μιλίαι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Πνευματικαὶ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ΚΣΤ΄</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GB" sz="2400" kern="0" dirty="0">
                <a:effectLst/>
                <a:latin typeface="Palatino Linotype" panose="02040502050505030304" pitchFamily="18" charset="0"/>
                <a:ea typeface="Times New Roman" panose="02020603050405020304" pitchFamily="18" charset="0"/>
                <a:cs typeface="Times New Roman" panose="02020603050405020304" pitchFamily="18" charset="0"/>
              </a:rPr>
              <a:t>PG 34, 677A).</a:t>
            </a:r>
          </a:p>
          <a:p>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Στην ανθρώπινη προαίρεση έγκειται η καλλιέργεια του πλούτου της καρδιάς με κόπο, μόχθο και αγώνα, εφόσον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χρὴ</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οὖν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τὸν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ἄνθρωπον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ἀπὸ</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προαιρέσεως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γεωργῆσαι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τὴν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γῆν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καρδίας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αὐτοῦ</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πονῆσαι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Ζητεῖ</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γὰρ</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ὁ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Θεὸς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τὸν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πόνον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κάματον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τὴν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ἐργασίαν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τοῦ</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ἀνθρώπου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GB" sz="2400" kern="0" dirty="0">
                <a:latin typeface="Palatino Linotype" panose="02040502050505030304" pitchFamily="18" charset="0"/>
                <a:ea typeface="Times New Roman" panose="02020603050405020304" pitchFamily="18" charset="0"/>
                <a:cs typeface="Times New Roman" panose="02020603050405020304" pitchFamily="18" charset="0"/>
              </a:rPr>
              <a:t>(</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Μακαρίου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Αἰγυπτίου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latin typeface="Palatino Linotype" panose="02040502050505030304" pitchFamily="18" charset="0"/>
                <a:ea typeface="Times New Roman" panose="02020603050405020304" pitchFamily="18" charset="0"/>
                <a:cs typeface="Times New Roman" panose="02020603050405020304" pitchFamily="18" charset="0"/>
              </a:rPr>
              <a:t>Ὁ</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μιλίαι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Πνευματικαὶ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ΚΣΤ΄</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GB" sz="2400" kern="0" dirty="0">
                <a:effectLst/>
                <a:latin typeface="Palatino Linotype" panose="02040502050505030304" pitchFamily="18" charset="0"/>
                <a:ea typeface="Times New Roman" panose="02020603050405020304" pitchFamily="18" charset="0"/>
                <a:cs typeface="Times New Roman" panose="02020603050405020304" pitchFamily="18" charset="0"/>
              </a:rPr>
              <a:t>PG 34, 681A).</a:t>
            </a:r>
          </a:p>
          <a:p>
            <a:endParaRPr lang="el-GR" sz="2400" kern="0" dirty="0">
              <a:solidFill>
                <a:srgbClr val="FF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4674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2D3554-80D8-BC7E-B161-F487D1AA0013}"/>
              </a:ext>
            </a:extLst>
          </p:cNvPr>
          <p:cNvSpPr>
            <a:spLocks noGrp="1"/>
          </p:cNvSpPr>
          <p:nvPr>
            <p:ph type="title"/>
          </p:nvPr>
        </p:nvSpPr>
        <p:spPr>
          <a:xfrm>
            <a:off x="838200" y="18256"/>
            <a:ext cx="10515600" cy="499904"/>
          </a:xfrm>
        </p:spPr>
        <p:txBody>
          <a:bodyPr>
            <a:normAutofit fontScale="90000"/>
          </a:bodyPr>
          <a:lstStyle/>
          <a:p>
            <a:pPr algn="ctr"/>
            <a:r>
              <a:rPr lang="el-GR" dirty="0"/>
              <a:t>Νόημα ασκητικού αγώνα</a:t>
            </a:r>
          </a:p>
        </p:txBody>
      </p:sp>
      <p:sp>
        <p:nvSpPr>
          <p:cNvPr id="3" name="Θέση περιεχομένου 2">
            <a:extLst>
              <a:ext uri="{FF2B5EF4-FFF2-40B4-BE49-F238E27FC236}">
                <a16:creationId xmlns:a16="http://schemas.microsoft.com/office/drawing/2014/main" id="{52D59AA4-7D83-7991-0AC8-2D2157F74A78}"/>
              </a:ext>
            </a:extLst>
          </p:cNvPr>
          <p:cNvSpPr>
            <a:spLocks noGrp="1"/>
          </p:cNvSpPr>
          <p:nvPr>
            <p:ph idx="1"/>
          </p:nvPr>
        </p:nvSpPr>
        <p:spPr>
          <a:xfrm>
            <a:off x="0" y="518160"/>
            <a:ext cx="12192000" cy="6339840"/>
          </a:xfrm>
        </p:spPr>
        <p:txBody>
          <a:bodyPr>
            <a:normAutofit/>
          </a:bodyPr>
          <a:lstStyle/>
          <a:p>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Συνεπώς, το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σόν</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συνίσταται στην αντίκρουση της ενάντιας δύναμης, καθώς διευκρινίζεται ότι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τὸ</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ἀντιπαλαῖσαι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τὸ</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ἀντιμαχεσθῆναι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δεῖραι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δαρῆναι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σόν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ἐστιν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GB" sz="2400" kern="0" dirty="0">
                <a:latin typeface="Palatino Linotype" panose="02040502050505030304" pitchFamily="18" charset="0"/>
                <a:ea typeface="Times New Roman" panose="02020603050405020304" pitchFamily="18" charset="0"/>
                <a:cs typeface="Times New Roman" panose="02020603050405020304" pitchFamily="18" charset="0"/>
              </a:rPr>
              <a:t>(</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Μακαρίου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Αἰγυπτίου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latin typeface="Palatino Linotype" panose="02040502050505030304" pitchFamily="18" charset="0"/>
                <a:ea typeface="Times New Roman" panose="02020603050405020304" pitchFamily="18" charset="0"/>
                <a:cs typeface="Times New Roman" panose="02020603050405020304" pitchFamily="18" charset="0"/>
              </a:rPr>
              <a:t>Ὁ</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μιλίαι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Πνευματικαὶ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Γ΄</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GB" sz="2400" kern="0" dirty="0">
                <a:effectLst/>
                <a:latin typeface="Palatino Linotype" panose="02040502050505030304" pitchFamily="18" charset="0"/>
                <a:ea typeface="Times New Roman" panose="02020603050405020304" pitchFamily="18" charset="0"/>
                <a:cs typeface="Times New Roman" panose="02020603050405020304" pitchFamily="18" charset="0"/>
              </a:rPr>
              <a:t>PG 34, </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469</a:t>
            </a:r>
            <a:r>
              <a:rPr lang="en-GB" sz="2400" kern="0" dirty="0">
                <a:effectLst/>
                <a:latin typeface="Palatino Linotype" panose="02040502050505030304" pitchFamily="18" charset="0"/>
                <a:ea typeface="Times New Roman" panose="02020603050405020304" pitchFamily="18" charset="0"/>
                <a:cs typeface="Times New Roman" panose="02020603050405020304" pitchFamily="18" charset="0"/>
              </a:rPr>
              <a:t>C).</a:t>
            </a:r>
            <a:endPar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endParaRPr>
          </a:p>
          <a:p>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Με τη συνεχή πάλη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ἆθλοι</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πόνοι, κάματοι,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ἀγὼν</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κ.τ.λ.) ο άνθρωπος απελευθερώνεται. Ο αγώνας μεταξύ ανθρώπινου νου και πονηρού λογισμού παραμένει πάντοτε ισόρροπος και ισοδύναμος. Η πάλη είναι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ἰσοσθενής</a:t>
            </a:r>
            <a:r>
              <a:rPr lang="el-GR" sz="2400" i="1" kern="0" dirty="0">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a:latin typeface="Palatino Linotype" panose="02040502050505030304" pitchFamily="18" charset="0"/>
                <a:ea typeface="Times New Roman" panose="02020603050405020304" pitchFamily="18" charset="0"/>
                <a:cs typeface="Times New Roman" panose="02020603050405020304" pitchFamily="18" charset="0"/>
              </a:rPr>
              <a:t>(</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Διαδόχου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Φωτικῆς</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Ἑκατὸ</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Γνωστικὰ</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Κεφάλαια πβ΄</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GB"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SChr</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5 , σ. 141). Είναι η ώρα που ο Θεός κρύβεται και ο άνθρωπος αποκαλύπτεται: «</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Ὁ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δέ</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ἀγὼν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τοῦ</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ἀνθρώπου</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ἡ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ἄθλησις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δοκιμασία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πρὸς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Θεόν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εὔνοια</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τότε φαίνεται,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ὅτε</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χάριτος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ὑποστελλομένης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ἀνδρίσεται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βοῆσαι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πρὸς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τὸν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Θεόν</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(Μακαρίου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Αἰγυπτίου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Ὁμιλίαι</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Πνευματικαὶ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ΙΣΤ΄,</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GB" sz="2400" kern="0" dirty="0">
                <a:effectLst/>
                <a:latin typeface="Palatino Linotype" panose="02040502050505030304" pitchFamily="18" charset="0"/>
                <a:ea typeface="Times New Roman" panose="02020603050405020304" pitchFamily="18" charset="0"/>
                <a:cs typeface="Times New Roman" panose="02020603050405020304" pitchFamily="18" charset="0"/>
              </a:rPr>
              <a:t>PG</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34, 621 </a:t>
            </a:r>
            <a:r>
              <a:rPr lang="en-GB" sz="2400" kern="0" dirty="0">
                <a:effectLst/>
                <a:latin typeface="Palatino Linotype" panose="02040502050505030304" pitchFamily="18" charset="0"/>
                <a:ea typeface="Times New Roman" panose="02020603050405020304" pitchFamily="18" charset="0"/>
                <a:cs typeface="Times New Roman" panose="02020603050405020304" pitchFamily="18" charset="0"/>
              </a:rPr>
              <a:t>D</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Όταν οι δοκιμασίες περάσουν ο Θεός επισκέπτεται και πάλι τον άνθρωπο. </a:t>
            </a:r>
          </a:p>
          <a:p>
            <a:endParaRPr lang="el-GR" sz="2400" dirty="0"/>
          </a:p>
        </p:txBody>
      </p:sp>
    </p:spTree>
    <p:extLst>
      <p:ext uri="{BB962C8B-B14F-4D97-AF65-F5344CB8AC3E}">
        <p14:creationId xmlns:p14="http://schemas.microsoft.com/office/powerpoint/2010/main" val="2577781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863DE7-C202-39BE-AB83-89A47B09BE0A}"/>
              </a:ext>
            </a:extLst>
          </p:cNvPr>
          <p:cNvSpPr>
            <a:spLocks noGrp="1"/>
          </p:cNvSpPr>
          <p:nvPr>
            <p:ph type="title"/>
          </p:nvPr>
        </p:nvSpPr>
        <p:spPr>
          <a:xfrm>
            <a:off x="0" y="18255"/>
            <a:ext cx="12192000" cy="576105"/>
          </a:xfrm>
        </p:spPr>
        <p:txBody>
          <a:bodyPr>
            <a:normAutofit/>
          </a:bodyPr>
          <a:lstStyle/>
          <a:p>
            <a:pPr algn="ctr"/>
            <a:r>
              <a:rPr lang="el-GR" sz="3200" dirty="0"/>
              <a:t>Το παράδειγμα του Μ. Αντωνίου και της οσίας Μαρίας της Αιγυπτίας</a:t>
            </a:r>
          </a:p>
        </p:txBody>
      </p:sp>
      <p:sp>
        <p:nvSpPr>
          <p:cNvPr id="3" name="Θέση περιεχομένου 2">
            <a:extLst>
              <a:ext uri="{FF2B5EF4-FFF2-40B4-BE49-F238E27FC236}">
                <a16:creationId xmlns:a16="http://schemas.microsoft.com/office/drawing/2014/main" id="{B9D68100-5027-E87B-4953-1E1C3FBFF6F9}"/>
              </a:ext>
            </a:extLst>
          </p:cNvPr>
          <p:cNvSpPr>
            <a:spLocks noGrp="1"/>
          </p:cNvSpPr>
          <p:nvPr>
            <p:ph idx="1"/>
          </p:nvPr>
        </p:nvSpPr>
        <p:spPr>
          <a:xfrm>
            <a:off x="0" y="464820"/>
            <a:ext cx="12192000" cy="5712143"/>
          </a:xfrm>
        </p:spPr>
        <p:txBody>
          <a:bodyPr>
            <a:normAutofit/>
          </a:bodyPr>
          <a:lstStyle/>
          <a:p>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Έτσι συνέβη και με τον Μ. Αντώνιο. Αφού πέρασε από μεγάλη δοκιμασία, του είπε ο Θεός ότι ήταν πάντοτε κοντά του.</a:t>
            </a:r>
            <a:r>
              <a:rPr lang="el-GR" sz="2400" kern="0" baseline="3000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Και όταν ο Μ. Αντώνιος Τον ρώτησε: «</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Που ήσουν, γιατί δεν εμφανίστηκες στην αρχή να διώξεις τους πόνους μου;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ο Θεός του απάντησε: «</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Αντώνιε ήμουν εδώ αλλά περίμενα να δω το αγώνισμά σου. Αφού, λοιπόν, έχεις αντέξει… θα είμαι πάντα βοηθός σου και θα κάνω παντού γνωστό το όνομά σου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Ἀθανασίου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Μεγάλου, </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Βίος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Πολιτεία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τοῦ</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ὁσίου</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καὶ</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Πατρὸς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ἡμῶν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Ἀντωνίου</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14</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GB" sz="2400" kern="0" dirty="0">
                <a:effectLst/>
                <a:latin typeface="Palatino Linotype" panose="02040502050505030304" pitchFamily="18" charset="0"/>
                <a:ea typeface="Times New Roman" panose="02020603050405020304" pitchFamily="18" charset="0"/>
                <a:cs typeface="Times New Roman" panose="02020603050405020304" pitchFamily="18" charset="0"/>
              </a:rPr>
              <a:t>PG</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26, 860Α</a:t>
            </a:r>
            <a:r>
              <a:rPr lang="en-GB" sz="2400" kern="0" dirty="0">
                <a:effectLst/>
                <a:latin typeface="Palatino Linotype" panose="02040502050505030304" pitchFamily="18" charset="0"/>
                <a:ea typeface="Times New Roman" panose="02020603050405020304" pitchFamily="18" charset="0"/>
                <a:cs typeface="Times New Roman" panose="02020603050405020304" pitchFamily="18" charset="0"/>
              </a:rPr>
              <a:t>B</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a:t>
            </a:r>
          </a:p>
          <a:p>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Το ίδιο συνέβη και με την οσία Μαρία την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Αιγυπτία</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Μετά από δεκαεπτά χρόνια επίπονης άσκησης ο διάλογος με τον Θεό έγινε άμεσος και τροφοδοτικός. Η ίδια επισημαίνει ότι ο λόγος του Θεού την έτρεφε, την έντυνε και τη σκέπαζε</a:t>
            </a:r>
            <a:r>
              <a:rPr lang="el-GR" sz="2400" kern="0" dirty="0">
                <a:latin typeface="Palatino Linotype" panose="02040502050505030304" pitchFamily="18" charset="0"/>
                <a:ea typeface="Times New Roman" panose="02020603050405020304" pitchFamily="18" charset="0"/>
                <a:cs typeface="Times New Roman" panose="02020603050405020304" pitchFamily="18" charset="0"/>
              </a:rPr>
              <a:t> (</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Σωφρονίου </a:t>
            </a:r>
            <a:r>
              <a:rPr lang="el-GR" sz="2400" kern="0" dirty="0" err="1">
                <a:effectLst/>
                <a:latin typeface="Palatino Linotype" panose="02040502050505030304" pitchFamily="18" charset="0"/>
                <a:ea typeface="Times New Roman" panose="02020603050405020304" pitchFamily="18" charset="0"/>
                <a:cs typeface="Times New Roman" panose="02020603050405020304" pitchFamily="18" charset="0"/>
              </a:rPr>
              <a:t>Ἱεροσολύμων</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Βίος Μαρίας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Αἰγυπτίας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τῆς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ἀπὸ</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ἑταιρίδων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ὁσίως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ἀσκησάσης</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κατὰ</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τὴν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ἔρημον</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τοῦ</a:t>
            </a:r>
            <a:r>
              <a:rPr lang="el-GR" sz="2400" i="1"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l-GR" sz="2400" i="1" kern="0" dirty="0" err="1">
                <a:effectLst/>
                <a:latin typeface="Palatino Linotype" panose="02040502050505030304" pitchFamily="18" charset="0"/>
                <a:ea typeface="Times New Roman" panose="02020603050405020304" pitchFamily="18" charset="0"/>
                <a:cs typeface="Times New Roman" panose="02020603050405020304" pitchFamily="18" charset="0"/>
              </a:rPr>
              <a:t>Ἰορδάνου</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a:t>
            </a:r>
            <a:r>
              <a:rPr lang="en-US" sz="2400" kern="0" dirty="0">
                <a:effectLst/>
                <a:latin typeface="Palatino Linotype" panose="02040502050505030304" pitchFamily="18" charset="0"/>
                <a:ea typeface="Times New Roman" panose="02020603050405020304" pitchFamily="18" charset="0"/>
                <a:cs typeface="Times New Roman" panose="02020603050405020304" pitchFamily="18" charset="0"/>
              </a:rPr>
              <a:t>PG</a:t>
            </a:r>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 87 Γ΄, 3717</a:t>
            </a:r>
            <a:r>
              <a:rPr lang="en-US" sz="2400" kern="0" dirty="0">
                <a:effectLst/>
                <a:latin typeface="Palatino Linotype" panose="02040502050505030304" pitchFamily="18" charset="0"/>
                <a:ea typeface="Times New Roman" panose="02020603050405020304" pitchFamily="18" charset="0"/>
                <a:cs typeface="Times New Roman" panose="02020603050405020304" pitchFamily="18" charset="0"/>
              </a:rPr>
              <a:t>CD</a:t>
            </a:r>
            <a:r>
              <a:rPr lang="el-GR" sz="2400" kern="0" dirty="0">
                <a:latin typeface="Palatino Linotype" panose="02040502050505030304" pitchFamily="18" charset="0"/>
                <a:ea typeface="Times New Roman" panose="02020603050405020304" pitchFamily="18" charset="0"/>
                <a:cs typeface="Times New Roman" panose="02020603050405020304" pitchFamily="18" charset="0"/>
              </a:rPr>
              <a:t>).</a:t>
            </a:r>
          </a:p>
          <a:p>
            <a:r>
              <a:rPr lang="el-GR" sz="2400" kern="0" dirty="0">
                <a:effectLst/>
                <a:latin typeface="Palatino Linotype" panose="02040502050505030304" pitchFamily="18" charset="0"/>
                <a:ea typeface="Times New Roman" panose="02020603050405020304" pitchFamily="18" charset="0"/>
                <a:cs typeface="Times New Roman" panose="02020603050405020304" pitchFamily="18" charset="0"/>
              </a:rPr>
              <a:t>Όλα αυτά έχουν βέβαια για μας μεγάλη αξία, γιατί δείχνουν έναν αλάνθαστο τρόπο ζωής, που προορίζεται ανεξαιρέτως για όλους τους ανθρώπους.</a:t>
            </a:r>
            <a:endParaRPr lang="el-GR" sz="2400" dirty="0"/>
          </a:p>
        </p:txBody>
      </p:sp>
    </p:spTree>
    <p:extLst>
      <p:ext uri="{BB962C8B-B14F-4D97-AF65-F5344CB8AC3E}">
        <p14:creationId xmlns:p14="http://schemas.microsoft.com/office/powerpoint/2010/main" val="122780132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342</TotalTime>
  <Words>7327</Words>
  <Application>Microsoft Office PowerPoint</Application>
  <PresentationFormat>Ευρεία οθόνη</PresentationFormat>
  <Paragraphs>135</Paragraphs>
  <Slides>30</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30</vt:i4>
      </vt:variant>
    </vt:vector>
  </HeadingPairs>
  <TitlesOfParts>
    <vt:vector size="37" baseType="lpstr">
      <vt:lpstr>Arial</vt:lpstr>
      <vt:lpstr>Calibri</vt:lpstr>
      <vt:lpstr>Calibri Light</vt:lpstr>
      <vt:lpstr>Palatino Linotype</vt:lpstr>
      <vt:lpstr>Times New Roman</vt:lpstr>
      <vt:lpstr>UB-Helvetica-ATM</vt:lpstr>
      <vt:lpstr>Θέμα του Office</vt:lpstr>
      <vt:lpstr>ΝΗΠΤΙΚΗ ΘΕΟΛΟΓΙΑ  ΕΝΟΤΗΤΑ 12Η Η δυνατότητα εμπειρικής βίωσης της εν Χριστώ ελευθερίας</vt:lpstr>
      <vt:lpstr>Ασκητισμός </vt:lpstr>
      <vt:lpstr>Το φαινόμενο του μοναχισμού</vt:lpstr>
      <vt:lpstr>Το φαινόμενο του μοναχισμού</vt:lpstr>
      <vt:lpstr>Το φαινόμενο του μοναχισμού</vt:lpstr>
      <vt:lpstr>Το φαινόμενο του μοναχισμού</vt:lpstr>
      <vt:lpstr>Το φαινόμενο του μοναχισμού</vt:lpstr>
      <vt:lpstr>Νόημα ασκητικού αγώνα</vt:lpstr>
      <vt:lpstr>Το παράδειγμα του Μ. Αντωνίου και της οσίας Μαρίας της Αιγυπτίας</vt:lpstr>
      <vt:lpstr>Η αιτία - ο λόγος της αναχώρησης</vt:lpstr>
      <vt:lpstr>Έννοια της ησυχίας</vt:lpstr>
      <vt:lpstr>Η δυνατότητα της μυστικής ένωσης με τον Χριστό</vt:lpstr>
      <vt:lpstr>Σταυρική πορεία</vt:lpstr>
      <vt:lpstr>Σταυρική πορεία</vt:lpstr>
      <vt:lpstr>Η δύναμη του σταυρού</vt:lpstr>
      <vt:lpstr>Ο σταυρός ως το «κυριακὸ σημεῖο»</vt:lpstr>
      <vt:lpstr>Το σημείο του σταυρού ως το «ἀήττητον τρόπαιον τῆς εὐσεβείας»</vt:lpstr>
      <vt:lpstr>Περιστατικά αποκρούσεως του διαβόλου δια του σταυρού</vt:lpstr>
      <vt:lpstr>Το σημείο του σταυρού καθιερώνεται</vt:lpstr>
      <vt:lpstr>Σωτηριολογική διάσταση του σταυρού</vt:lpstr>
      <vt:lpstr>Σωτηριολογική διάσταση του σταυρού</vt:lpstr>
      <vt:lpstr>Οντολογικές συνέπειες της εν Χριστώ ζωής</vt:lpstr>
      <vt:lpstr>Οντολογικές συνέπειες της εν Χριστώ ζωής</vt:lpstr>
      <vt:lpstr>Μίμηση Χριστού</vt:lpstr>
      <vt:lpstr>Τρόποι μίμησης του θείου πάθους</vt:lpstr>
      <vt:lpstr>Συμβολισμός μοναχικού σχήματος</vt:lpstr>
      <vt:lpstr>Συμβολισμός μοναχικού σχήματος</vt:lpstr>
      <vt:lpstr>Συμβολισμός μοναχικού σχήματος</vt:lpstr>
      <vt:lpstr>Συμβολισμός μοναχικού σχήματος</vt:lpstr>
      <vt:lpstr>Ο πνευματικός αγώνας ως η κοινή πορεία  όλων των χριστιανών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ΝΗΠΤΙΚΗ ΘΕΟΛΟΓΙΑ  ΕΝΟΤΗΤΑ 12Η Η δυνατότητα εμπειρικής βίωσης της εν Χριστώ ελευθερίας</dc:title>
  <dc:creator>MARIA KARAMPELIA</dc:creator>
  <cp:lastModifiedBy>MARIA KARAMPELIA</cp:lastModifiedBy>
  <cp:revision>2</cp:revision>
  <dcterms:created xsi:type="dcterms:W3CDTF">2024-01-09T22:04:44Z</dcterms:created>
  <dcterms:modified xsi:type="dcterms:W3CDTF">2025-12-18T11:31:30Z</dcterms:modified>
</cp:coreProperties>
</file>