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80" r:id="rId19"/>
    <p:sldId id="273" r:id="rId20"/>
    <p:sldId id="274" r:id="rId21"/>
    <p:sldId id="275" r:id="rId22"/>
    <p:sldId id="281" r:id="rId23"/>
    <p:sldId id="282" r:id="rId24"/>
    <p:sldId id="283"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p:scale>
          <a:sx n="106" d="100"/>
          <a:sy n="106" d="100"/>
        </p:scale>
        <p:origin x="79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5-11-20T11:14:54.045" v="14" actId="20577"/>
      <pc:docMkLst>
        <pc:docMk/>
      </pc:docMkLst>
      <pc:sldChg chg="modSp mod">
        <pc:chgData name="MARIA KARAMPELIA" userId="9dfcc2cac66bf474" providerId="LiveId" clId="{0FEA5FD1-C4E6-4F77-AB0B-A52281635803}" dt="2025-11-20T09:30:24.153" v="3" actId="20577"/>
        <pc:sldMkLst>
          <pc:docMk/>
          <pc:sldMk cId="485527385" sldId="257"/>
        </pc:sldMkLst>
        <pc:spChg chg="mod">
          <ac:chgData name="MARIA KARAMPELIA" userId="9dfcc2cac66bf474" providerId="LiveId" clId="{0FEA5FD1-C4E6-4F77-AB0B-A52281635803}" dt="2025-11-20T09:30:24.153" v="3" actId="20577"/>
          <ac:spMkLst>
            <pc:docMk/>
            <pc:sldMk cId="485527385" sldId="257"/>
            <ac:spMk id="3" creationId="{BD070726-4C2F-06F1-7E36-A653CAACD278}"/>
          </ac:spMkLst>
        </pc:spChg>
      </pc:sldChg>
      <pc:sldChg chg="modSp mod">
        <pc:chgData name="MARIA KARAMPELIA" userId="9dfcc2cac66bf474" providerId="LiveId" clId="{0FEA5FD1-C4E6-4F77-AB0B-A52281635803}" dt="2025-11-20T09:31:55.902" v="5" actId="20577"/>
        <pc:sldMkLst>
          <pc:docMk/>
          <pc:sldMk cId="1968277260" sldId="258"/>
        </pc:sldMkLst>
        <pc:spChg chg="mod">
          <ac:chgData name="MARIA KARAMPELIA" userId="9dfcc2cac66bf474" providerId="LiveId" clId="{0FEA5FD1-C4E6-4F77-AB0B-A52281635803}" dt="2025-11-20T09:31:55.902" v="5" actId="20577"/>
          <ac:spMkLst>
            <pc:docMk/>
            <pc:sldMk cId="1968277260" sldId="258"/>
            <ac:spMk id="3" creationId="{01EF1061-ADCD-B447-13D7-DBB7C89B3A31}"/>
          </ac:spMkLst>
        </pc:spChg>
      </pc:sldChg>
      <pc:sldChg chg="modSp mod">
        <pc:chgData name="MARIA KARAMPELIA" userId="9dfcc2cac66bf474" providerId="LiveId" clId="{0FEA5FD1-C4E6-4F77-AB0B-A52281635803}" dt="2025-11-20T09:38:02.213" v="6" actId="20577"/>
        <pc:sldMkLst>
          <pc:docMk/>
          <pc:sldMk cId="299083146" sldId="263"/>
        </pc:sldMkLst>
        <pc:spChg chg="mod">
          <ac:chgData name="MARIA KARAMPELIA" userId="9dfcc2cac66bf474" providerId="LiveId" clId="{0FEA5FD1-C4E6-4F77-AB0B-A52281635803}" dt="2025-11-20T09:38:02.213" v="6" actId="20577"/>
          <ac:spMkLst>
            <pc:docMk/>
            <pc:sldMk cId="299083146" sldId="263"/>
            <ac:spMk id="3" creationId="{E92B9D8E-EE22-1A21-6B31-C9CF6C4A4EA4}"/>
          </ac:spMkLst>
        </pc:spChg>
      </pc:sldChg>
      <pc:sldChg chg="modSp mod">
        <pc:chgData name="MARIA KARAMPELIA" userId="9dfcc2cac66bf474" providerId="LiveId" clId="{0FEA5FD1-C4E6-4F77-AB0B-A52281635803}" dt="2025-11-20T10:43:02.563" v="8" actId="20577"/>
        <pc:sldMkLst>
          <pc:docMk/>
          <pc:sldMk cId="3346109845" sldId="273"/>
        </pc:sldMkLst>
        <pc:spChg chg="mod">
          <ac:chgData name="MARIA KARAMPELIA" userId="9dfcc2cac66bf474" providerId="LiveId" clId="{0FEA5FD1-C4E6-4F77-AB0B-A52281635803}" dt="2025-11-20T10:43:02.563" v="8" actId="20577"/>
          <ac:spMkLst>
            <pc:docMk/>
            <pc:sldMk cId="3346109845" sldId="273"/>
            <ac:spMk id="3" creationId="{90E841AE-BBC6-9834-77EB-379743CBC5DB}"/>
          </ac:spMkLst>
        </pc:spChg>
      </pc:sldChg>
      <pc:sldChg chg="modSp mod">
        <pc:chgData name="MARIA KARAMPELIA" userId="9dfcc2cac66bf474" providerId="LiveId" clId="{0FEA5FD1-C4E6-4F77-AB0B-A52281635803}" dt="2025-11-20T11:06:04.973" v="10" actId="20577"/>
        <pc:sldMkLst>
          <pc:docMk/>
          <pc:sldMk cId="784858946" sldId="274"/>
        </pc:sldMkLst>
        <pc:spChg chg="mod">
          <ac:chgData name="MARIA KARAMPELIA" userId="9dfcc2cac66bf474" providerId="LiveId" clId="{0FEA5FD1-C4E6-4F77-AB0B-A52281635803}" dt="2025-11-20T11:06:04.973" v="10" actId="20577"/>
          <ac:spMkLst>
            <pc:docMk/>
            <pc:sldMk cId="784858946" sldId="274"/>
            <ac:spMk id="3" creationId="{75E3510B-8267-3FCD-0F79-DFAFBDAD8E7F}"/>
          </ac:spMkLst>
        </pc:spChg>
      </pc:sldChg>
      <pc:sldChg chg="modSp mod">
        <pc:chgData name="MARIA KARAMPELIA" userId="9dfcc2cac66bf474" providerId="LiveId" clId="{0FEA5FD1-C4E6-4F77-AB0B-A52281635803}" dt="2025-11-20T11:14:54.045" v="14" actId="20577"/>
        <pc:sldMkLst>
          <pc:docMk/>
          <pc:sldMk cId="3298011010" sldId="283"/>
        </pc:sldMkLst>
        <pc:spChg chg="mod">
          <ac:chgData name="MARIA KARAMPELIA" userId="9dfcc2cac66bf474" providerId="LiveId" clId="{0FEA5FD1-C4E6-4F77-AB0B-A52281635803}" dt="2025-11-20T11:14:54.045" v="14" actId="20577"/>
          <ac:spMkLst>
            <pc:docMk/>
            <pc:sldMk cId="3298011010" sldId="283"/>
            <ac:spMk id="3" creationId="{C85EF56C-D667-4C79-B7FA-5FE9D7A986F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579B0B-3319-1A97-AD59-844B2B89D5A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EDECA5A-7793-B818-0B8F-E53F303ECD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6B3BD93-C57E-56B5-2AE6-5EE36952B862}"/>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5" name="Θέση υποσέλιδου 4">
            <a:extLst>
              <a:ext uri="{FF2B5EF4-FFF2-40B4-BE49-F238E27FC236}">
                <a16:creationId xmlns:a16="http://schemas.microsoft.com/office/drawing/2014/main" id="{8D918382-9F21-6004-FD68-CC39412924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F571592-8B9F-F09C-0779-034A25C46F3F}"/>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1436438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8B77BC-B4C6-5463-C68C-8246C838728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3E508A5-A4C9-B426-5F73-03FA588799A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1CFEDA7-D6BB-FA9B-A124-34F5E9C295AC}"/>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5" name="Θέση υποσέλιδου 4">
            <a:extLst>
              <a:ext uri="{FF2B5EF4-FFF2-40B4-BE49-F238E27FC236}">
                <a16:creationId xmlns:a16="http://schemas.microsoft.com/office/drawing/2014/main" id="{E5C30F72-FD43-051D-D437-02C929E125C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B7C7564-0640-2E52-F80D-0026783CB72E}"/>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406495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95363FC-EF6B-ADE9-73EF-DFF1C57DE2E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C273881-91CC-7901-4A81-E4A2A20C0CB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CB74911-E449-D5F2-2AD7-346672A920C0}"/>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5" name="Θέση υποσέλιδου 4">
            <a:extLst>
              <a:ext uri="{FF2B5EF4-FFF2-40B4-BE49-F238E27FC236}">
                <a16:creationId xmlns:a16="http://schemas.microsoft.com/office/drawing/2014/main" id="{36648A0D-11D1-D911-9C12-8E42A5F0C7A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4DAE8DB-729B-A064-2538-1846B07C8B82}"/>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157955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47B949-E931-E117-0968-92DBDABD849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2F4D337-1EB2-77A9-023C-8864DE0F3DE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980E37F-F3F1-6459-6306-53CC06FF5F86}"/>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5" name="Θέση υποσέλιδου 4">
            <a:extLst>
              <a:ext uri="{FF2B5EF4-FFF2-40B4-BE49-F238E27FC236}">
                <a16:creationId xmlns:a16="http://schemas.microsoft.com/office/drawing/2014/main" id="{45CC7CEA-5833-A9D0-ECAF-FACC29EC7B5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75C3A11-3EA5-FC2F-1E55-01301F1989E6}"/>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1818326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FA492F-FC1C-2E16-EAB3-7150E7403B4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C0B67D-DADB-C232-C0DF-A602A3F2FE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96758F8-44DF-2954-C021-0C7EE431C8FB}"/>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5" name="Θέση υποσέλιδου 4">
            <a:extLst>
              <a:ext uri="{FF2B5EF4-FFF2-40B4-BE49-F238E27FC236}">
                <a16:creationId xmlns:a16="http://schemas.microsoft.com/office/drawing/2014/main" id="{2435132C-B0AA-B294-357E-61064D9EC5A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CD73AF3-98E2-B6A9-28CC-61D073D49611}"/>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164437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5BB3FA-7A7E-5A31-49A6-4E999EB8B4A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34AD75C-5CD3-7658-1636-F82DF219576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77D7CEA-3710-CF99-C9EB-ECF283CBD50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4749026-54BA-EA78-3145-2623A265C9DF}"/>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6" name="Θέση υποσέλιδου 5">
            <a:extLst>
              <a:ext uri="{FF2B5EF4-FFF2-40B4-BE49-F238E27FC236}">
                <a16:creationId xmlns:a16="http://schemas.microsoft.com/office/drawing/2014/main" id="{2E38E0E8-8286-5063-43CB-055A9963725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35C4A78-F79E-4F8E-8C61-443C0EDB0A66}"/>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25461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2576B4-72B3-02A8-B4E8-7BA48E9AEF5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21EE824-EC71-2CD5-3E9C-CAE5E831ED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3BED2A8-8FD7-81EF-79CD-2B61DE9AB07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CDB5521-B64A-FABB-E62E-3E12F5D5EC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49272EC-E080-2B1F-3348-90598B8E4FE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8804A6E-6438-771F-BFC8-289713DA8BAA}"/>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8" name="Θέση υποσέλιδου 7">
            <a:extLst>
              <a:ext uri="{FF2B5EF4-FFF2-40B4-BE49-F238E27FC236}">
                <a16:creationId xmlns:a16="http://schemas.microsoft.com/office/drawing/2014/main" id="{427C1EBC-7F5A-A65A-7F72-F0BC4622E91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BD8C2B6-E579-5AD8-F2B3-6837675EC4F8}"/>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3871475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922010-4DDE-6C42-197D-CD1C6A09DE4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883E096-159E-2B6C-7BBF-319CD3BE9CE2}"/>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4" name="Θέση υποσέλιδου 3">
            <a:extLst>
              <a:ext uri="{FF2B5EF4-FFF2-40B4-BE49-F238E27FC236}">
                <a16:creationId xmlns:a16="http://schemas.microsoft.com/office/drawing/2014/main" id="{3C451F8E-8235-6B08-0B2B-17C082D802D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6F18C02-4B35-00C2-4D52-99D68201E925}"/>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3005111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9E35A3E-2E74-CCD1-0956-C5067E744DD2}"/>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3" name="Θέση υποσέλιδου 2">
            <a:extLst>
              <a:ext uri="{FF2B5EF4-FFF2-40B4-BE49-F238E27FC236}">
                <a16:creationId xmlns:a16="http://schemas.microsoft.com/office/drawing/2014/main" id="{86BCDE71-8CD7-15C2-5AF6-BBF463EB5EA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7F9385BA-EA60-D3E5-F26D-CB419BBDEF2A}"/>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41001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260458-83EB-81D6-7F83-7137657149D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D210563-612D-AB89-6410-DEE880CEF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042F28D-0A4F-28A4-C58A-2C12F39132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5AC60BB-DD6C-4756-FC41-8BB57F13A144}"/>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6" name="Θέση υποσέλιδου 5">
            <a:extLst>
              <a:ext uri="{FF2B5EF4-FFF2-40B4-BE49-F238E27FC236}">
                <a16:creationId xmlns:a16="http://schemas.microsoft.com/office/drawing/2014/main" id="{D4C0C4EB-DF5E-47FF-C61C-D143DEB9B5D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D7091B6-8510-B8CC-D5A7-47D8B68B2CEE}"/>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394296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CB1F4B-A817-11EF-C870-95402CFB303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C43B7A1-EBBC-3FA7-8CE1-6A8BE9704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6AA4225-8B0C-1CA7-7FDD-1FC4451F72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CD0A8D8-545A-7489-619B-15BA81DFBC7B}"/>
              </a:ext>
            </a:extLst>
          </p:cNvPr>
          <p:cNvSpPr>
            <a:spLocks noGrp="1"/>
          </p:cNvSpPr>
          <p:nvPr>
            <p:ph type="dt" sz="half" idx="10"/>
          </p:nvPr>
        </p:nvSpPr>
        <p:spPr/>
        <p:txBody>
          <a:bodyPr/>
          <a:lstStyle/>
          <a:p>
            <a:fld id="{5C302D83-7070-4A09-9DA2-683CCF7CC621}" type="datetimeFigureOut">
              <a:rPr lang="el-GR" smtClean="0"/>
              <a:t>20/11/2025</a:t>
            </a:fld>
            <a:endParaRPr lang="el-GR"/>
          </a:p>
        </p:txBody>
      </p:sp>
      <p:sp>
        <p:nvSpPr>
          <p:cNvPr id="6" name="Θέση υποσέλιδου 5">
            <a:extLst>
              <a:ext uri="{FF2B5EF4-FFF2-40B4-BE49-F238E27FC236}">
                <a16:creationId xmlns:a16="http://schemas.microsoft.com/office/drawing/2014/main" id="{2F5D2B01-E2F3-68B9-1C19-2BF73D4F960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A8DC22A-6BD4-A9DB-47DD-D68D76C2952F}"/>
              </a:ext>
            </a:extLst>
          </p:cNvPr>
          <p:cNvSpPr>
            <a:spLocks noGrp="1"/>
          </p:cNvSpPr>
          <p:nvPr>
            <p:ph type="sldNum" sz="quarter" idx="12"/>
          </p:nvPr>
        </p:nvSpPr>
        <p:spPr/>
        <p:txBody>
          <a:bodyPr/>
          <a:lstStyle/>
          <a:p>
            <a:fld id="{8AAECB34-0CB7-4199-84B3-BAA2289421C9}" type="slidenum">
              <a:rPr lang="el-GR" smtClean="0"/>
              <a:t>‹#›</a:t>
            </a:fld>
            <a:endParaRPr lang="el-GR"/>
          </a:p>
        </p:txBody>
      </p:sp>
    </p:spTree>
    <p:extLst>
      <p:ext uri="{BB962C8B-B14F-4D97-AF65-F5344CB8AC3E}">
        <p14:creationId xmlns:p14="http://schemas.microsoft.com/office/powerpoint/2010/main" val="360686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311DEB3-CE6F-943F-4222-C51BB907BA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FAD2D7F-A585-8391-2C42-A729011ED5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9C8A811-57BC-32B4-139A-C1988BDFCE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02D83-7070-4A09-9DA2-683CCF7CC621}" type="datetimeFigureOut">
              <a:rPr lang="el-GR" smtClean="0"/>
              <a:t>20/11/2025</a:t>
            </a:fld>
            <a:endParaRPr lang="el-GR"/>
          </a:p>
        </p:txBody>
      </p:sp>
      <p:sp>
        <p:nvSpPr>
          <p:cNvPr id="5" name="Θέση υποσέλιδου 4">
            <a:extLst>
              <a:ext uri="{FF2B5EF4-FFF2-40B4-BE49-F238E27FC236}">
                <a16:creationId xmlns:a16="http://schemas.microsoft.com/office/drawing/2014/main" id="{B78AB786-2A53-CAF2-115F-AB79BF6B82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2C84ECA-09F7-1A60-2F3B-0DE6E8EB1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ECB34-0CB7-4199-84B3-BAA2289421C9}" type="slidenum">
              <a:rPr lang="el-GR" smtClean="0"/>
              <a:t>‹#›</a:t>
            </a:fld>
            <a:endParaRPr lang="el-GR"/>
          </a:p>
        </p:txBody>
      </p:sp>
    </p:spTree>
    <p:extLst>
      <p:ext uri="{BB962C8B-B14F-4D97-AF65-F5344CB8AC3E}">
        <p14:creationId xmlns:p14="http://schemas.microsoft.com/office/powerpoint/2010/main" val="1956326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53649B-B569-3B66-5511-66CDB37849E6}"/>
              </a:ext>
            </a:extLst>
          </p:cNvPr>
          <p:cNvSpPr>
            <a:spLocks noGrp="1"/>
          </p:cNvSpPr>
          <p:nvPr>
            <p:ph type="ctrTitle"/>
          </p:nvPr>
        </p:nvSpPr>
        <p:spPr>
          <a:xfrm>
            <a:off x="0" y="0"/>
            <a:ext cx="12192000" cy="4689695"/>
          </a:xfrm>
        </p:spPr>
        <p:txBody>
          <a:bodyPr>
            <a:normAutofit/>
          </a:bodyPr>
          <a:lstStyle/>
          <a:p>
            <a:r>
              <a:rPr lang="el-GR" sz="4000" b="1" dirty="0">
                <a:latin typeface="+mn-lt"/>
              </a:rPr>
              <a:t>ΝΗΠΤΙΚΗ ΘΕΟΛΟΓΙΑ </a:t>
            </a:r>
            <a:br>
              <a:rPr lang="el-GR" sz="4000" b="1" dirty="0">
                <a:latin typeface="+mn-lt"/>
              </a:rPr>
            </a:br>
            <a:r>
              <a:rPr lang="el-GR" sz="4000" b="1" dirty="0">
                <a:latin typeface="+mn-lt"/>
              </a:rPr>
              <a:t>ΕΝΟΤΗΤΑ </a:t>
            </a:r>
            <a:r>
              <a:rPr lang="en-GB" sz="4000" b="1" dirty="0">
                <a:latin typeface="+mn-lt"/>
              </a:rPr>
              <a:t>6</a:t>
            </a:r>
            <a:r>
              <a:rPr lang="el-GR" sz="4000" b="1" baseline="30000" dirty="0">
                <a:latin typeface="+mn-lt"/>
              </a:rPr>
              <a:t>Η</a:t>
            </a:r>
            <a:br>
              <a:rPr lang="el-GR" sz="4000" b="1" baseline="30000" dirty="0">
                <a:latin typeface="+mn-lt"/>
              </a:rPr>
            </a:br>
            <a:r>
              <a:rPr lang="el-GR" sz="4000" b="1" dirty="0" err="1">
                <a:effectLst/>
                <a:latin typeface="+mn-lt"/>
                <a:ea typeface="Times New Roman" panose="02020603050405020304" pitchFamily="18" charset="0"/>
              </a:rPr>
              <a:t>Η</a:t>
            </a:r>
            <a:r>
              <a:rPr lang="el-GR" sz="4000" b="1" dirty="0">
                <a:effectLst/>
                <a:latin typeface="+mn-lt"/>
                <a:ea typeface="Times New Roman" panose="02020603050405020304" pitchFamily="18" charset="0"/>
              </a:rPr>
              <a:t> ΝΟΜΟΘΕΤΗΜΕΝΗ ΝΗΣΤΕΙΑ </a:t>
            </a:r>
            <a:br>
              <a:rPr lang="el-GR" sz="4000" b="1" dirty="0">
                <a:effectLst/>
                <a:latin typeface="+mn-lt"/>
                <a:ea typeface="Times New Roman" panose="02020603050405020304" pitchFamily="18" charset="0"/>
              </a:rPr>
            </a:br>
            <a:r>
              <a:rPr lang="el-GR" sz="4000" b="1" dirty="0">
                <a:effectLst/>
                <a:latin typeface="+mn-lt"/>
                <a:ea typeface="Times New Roman" panose="02020603050405020304" pitchFamily="18" charset="0"/>
              </a:rPr>
              <a:t>ΤΟΥ ΠΑΡΑΔΕΙΣΟΥ</a:t>
            </a:r>
            <a:br>
              <a:rPr lang="el-GR" sz="4000" b="1" dirty="0">
                <a:effectLst/>
                <a:latin typeface="+mn-lt"/>
                <a:ea typeface="Times New Roman" panose="02020603050405020304" pitchFamily="18" charset="0"/>
              </a:rPr>
            </a:br>
            <a:r>
              <a:rPr lang="el-GR" sz="4000" b="1" dirty="0">
                <a:solidFill>
                  <a:srgbClr val="FF0000"/>
                </a:solidFill>
                <a:effectLst/>
                <a:latin typeface="+mn-lt"/>
                <a:ea typeface="Times New Roman" panose="02020603050405020304" pitchFamily="18" charset="0"/>
              </a:rPr>
              <a:t>Από το βιβλίο του π. Δημητρίου </a:t>
            </a:r>
            <a:r>
              <a:rPr lang="el-GR" sz="4000" b="1" dirty="0" err="1">
                <a:solidFill>
                  <a:srgbClr val="FF0000"/>
                </a:solidFill>
                <a:effectLst/>
                <a:latin typeface="+mn-lt"/>
                <a:ea typeface="Times New Roman" panose="02020603050405020304" pitchFamily="18" charset="0"/>
              </a:rPr>
              <a:t>Κουτσούρη</a:t>
            </a:r>
            <a:r>
              <a:rPr lang="el-GR" sz="4000" b="1" dirty="0">
                <a:solidFill>
                  <a:srgbClr val="FF0000"/>
                </a:solidFill>
                <a:effectLst/>
                <a:latin typeface="+mn-lt"/>
                <a:ea typeface="Times New Roman" panose="02020603050405020304" pitchFamily="18" charset="0"/>
              </a:rPr>
              <a:t>, </a:t>
            </a:r>
            <a:r>
              <a:rPr lang="el-GR" sz="4000" b="1" i="1" dirty="0">
                <a:solidFill>
                  <a:srgbClr val="FF0000"/>
                </a:solidFill>
                <a:effectLst/>
                <a:latin typeface="+mn-lt"/>
                <a:ea typeface="Times New Roman" panose="02020603050405020304" pitchFamily="18" charset="0"/>
              </a:rPr>
              <a:t>Θεός </a:t>
            </a:r>
            <a:r>
              <a:rPr lang="el-GR" sz="4000" b="1" i="1" dirty="0" err="1">
                <a:solidFill>
                  <a:srgbClr val="FF0000"/>
                </a:solidFill>
                <a:effectLst/>
                <a:latin typeface="+mn-lt"/>
                <a:ea typeface="Times New Roman" panose="02020603050405020304" pitchFamily="18" charset="0"/>
              </a:rPr>
              <a:t>Ζῶν</a:t>
            </a:r>
            <a:r>
              <a:rPr lang="el-GR" sz="4000" b="1" i="1" dirty="0">
                <a:solidFill>
                  <a:srgbClr val="FF0000"/>
                </a:solidFill>
                <a:effectLst/>
                <a:latin typeface="+mn-lt"/>
                <a:ea typeface="Times New Roman" panose="02020603050405020304" pitchFamily="18" charset="0"/>
              </a:rPr>
              <a:t>.</a:t>
            </a:r>
            <a:r>
              <a:rPr lang="el-GR" sz="4000" b="1" i="1" dirty="0">
                <a:solidFill>
                  <a:srgbClr val="FF0000"/>
                </a:solidFill>
                <a:latin typeface="+mn-lt"/>
                <a:ea typeface="Times New Roman" panose="02020603050405020304" pitchFamily="18" charset="0"/>
              </a:rPr>
              <a:t> Βέλος πόθου και </a:t>
            </a:r>
            <a:r>
              <a:rPr lang="el-GR" sz="4000" b="1" i="1" dirty="0" err="1">
                <a:solidFill>
                  <a:srgbClr val="FF0000"/>
                </a:solidFill>
                <a:latin typeface="+mn-lt"/>
                <a:ea typeface="Times New Roman" panose="02020603050405020304" pitchFamily="18" charset="0"/>
              </a:rPr>
              <a:t>ἀγάπης</a:t>
            </a:r>
            <a:r>
              <a:rPr lang="el-GR" sz="4000" b="1" i="1" dirty="0">
                <a:solidFill>
                  <a:srgbClr val="FF0000"/>
                </a:solidFill>
                <a:latin typeface="+mn-lt"/>
                <a:ea typeface="Times New Roman" panose="02020603050405020304" pitchFamily="18" charset="0"/>
              </a:rPr>
              <a:t>. Θέματα </a:t>
            </a:r>
            <a:r>
              <a:rPr lang="el-GR" sz="4000" b="1" i="1" dirty="0" err="1">
                <a:solidFill>
                  <a:srgbClr val="FF0000"/>
                </a:solidFill>
                <a:latin typeface="+mn-lt"/>
                <a:ea typeface="Times New Roman" panose="02020603050405020304" pitchFamily="18" charset="0"/>
              </a:rPr>
              <a:t>Εμπειρικῆς</a:t>
            </a:r>
            <a:r>
              <a:rPr lang="el-GR" sz="4000" b="1" i="1" dirty="0">
                <a:solidFill>
                  <a:srgbClr val="FF0000"/>
                </a:solidFill>
                <a:latin typeface="+mn-lt"/>
                <a:ea typeface="Times New Roman" panose="02020603050405020304" pitchFamily="18" charset="0"/>
              </a:rPr>
              <a:t> Θεογνωσίας</a:t>
            </a:r>
            <a:r>
              <a:rPr lang="el-GR" sz="4000" b="1" dirty="0">
                <a:solidFill>
                  <a:srgbClr val="FF0000"/>
                </a:solidFill>
                <a:latin typeface="+mn-lt"/>
                <a:ea typeface="Times New Roman" panose="02020603050405020304" pitchFamily="18" charset="0"/>
              </a:rPr>
              <a:t>, Εκδόσεις Γρηγόρη, Αθήνα 2021, </a:t>
            </a:r>
            <a:r>
              <a:rPr lang="el-GR" sz="4000" b="1" dirty="0" err="1">
                <a:solidFill>
                  <a:srgbClr val="FF0000"/>
                </a:solidFill>
                <a:latin typeface="+mn-lt"/>
                <a:ea typeface="Times New Roman" panose="02020603050405020304" pitchFamily="18" charset="0"/>
              </a:rPr>
              <a:t>σσ</a:t>
            </a:r>
            <a:r>
              <a:rPr lang="el-GR" sz="4000" b="1" dirty="0">
                <a:solidFill>
                  <a:srgbClr val="FF0000"/>
                </a:solidFill>
                <a:latin typeface="+mn-lt"/>
                <a:ea typeface="Times New Roman" panose="02020603050405020304" pitchFamily="18" charset="0"/>
              </a:rPr>
              <a:t>. 241-267</a:t>
            </a:r>
            <a:endParaRPr lang="el-GR" sz="4000" dirty="0"/>
          </a:p>
        </p:txBody>
      </p:sp>
      <p:sp>
        <p:nvSpPr>
          <p:cNvPr id="3" name="Υπότιτλος 2">
            <a:extLst>
              <a:ext uri="{FF2B5EF4-FFF2-40B4-BE49-F238E27FC236}">
                <a16:creationId xmlns:a16="http://schemas.microsoft.com/office/drawing/2014/main" id="{07AEEDA3-6292-0719-879A-C3C08E5EA86F}"/>
              </a:ext>
            </a:extLst>
          </p:cNvPr>
          <p:cNvSpPr>
            <a:spLocks noGrp="1"/>
          </p:cNvSpPr>
          <p:nvPr>
            <p:ph type="subTitle" idx="1"/>
          </p:nvPr>
        </p:nvSpPr>
        <p:spPr>
          <a:xfrm>
            <a:off x="1596428" y="4907756"/>
            <a:ext cx="9144000" cy="1950244"/>
          </a:xfrm>
        </p:spPr>
        <p:txBody>
          <a:bodyPr>
            <a:normAutofit fontScale="92500" lnSpcReduction="10000"/>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2023-2024</a:t>
            </a:r>
          </a:p>
          <a:p>
            <a:endParaRPr lang="el-GR" dirty="0"/>
          </a:p>
        </p:txBody>
      </p:sp>
    </p:spTree>
    <p:extLst>
      <p:ext uri="{BB962C8B-B14F-4D97-AF65-F5344CB8AC3E}">
        <p14:creationId xmlns:p14="http://schemas.microsoft.com/office/powerpoint/2010/main" val="1147082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DA38B4-ADE7-8E41-860E-3A91A002F4F0}"/>
              </a:ext>
            </a:extLst>
          </p:cNvPr>
          <p:cNvSpPr>
            <a:spLocks noGrp="1"/>
          </p:cNvSpPr>
          <p:nvPr>
            <p:ph type="title"/>
          </p:nvPr>
        </p:nvSpPr>
        <p:spPr>
          <a:xfrm>
            <a:off x="0" y="0"/>
            <a:ext cx="12192000" cy="615636"/>
          </a:xfrm>
        </p:spPr>
        <p:txBody>
          <a:bodyPr>
            <a:normAutofit fontScale="90000"/>
          </a:bodyPr>
          <a:lstStyle/>
          <a:p>
            <a:pPr algn="ctr"/>
            <a:r>
              <a:rPr lang="el-GR" b="1" dirty="0"/>
              <a:t>Α «Ἡ </a:t>
            </a:r>
            <a:r>
              <a:rPr lang="el-GR" b="1" dirty="0" err="1"/>
              <a:t>ἐν</a:t>
            </a:r>
            <a:r>
              <a:rPr lang="el-GR" b="1" dirty="0"/>
              <a:t> </a:t>
            </a:r>
            <a:r>
              <a:rPr lang="el-GR" b="1" dirty="0" err="1"/>
              <a:t>τῷ</a:t>
            </a:r>
            <a:r>
              <a:rPr lang="el-GR" b="1" dirty="0"/>
              <a:t> </a:t>
            </a:r>
            <a:r>
              <a:rPr lang="el-GR" b="1" dirty="0" err="1"/>
              <a:t>παραδείσῳ</a:t>
            </a:r>
            <a:r>
              <a:rPr lang="el-GR" b="1" dirty="0"/>
              <a:t> </a:t>
            </a:r>
            <a:r>
              <a:rPr lang="el-GR" b="1" dirty="0" err="1"/>
              <a:t>διαγωγὴ</a:t>
            </a:r>
            <a:r>
              <a:rPr lang="el-GR" b="1" dirty="0"/>
              <a:t> νηστείας </a:t>
            </a:r>
            <a:r>
              <a:rPr lang="el-GR" b="1" dirty="0" err="1"/>
              <a:t>ἐστὶν</a:t>
            </a:r>
            <a:r>
              <a:rPr lang="el-GR" b="1" dirty="0"/>
              <a:t> </a:t>
            </a:r>
            <a:r>
              <a:rPr lang="el-GR" b="1" dirty="0" err="1"/>
              <a:t>εἰκών</a:t>
            </a:r>
            <a:r>
              <a:rPr lang="el-GR" b="1" dirty="0"/>
              <a:t>»</a:t>
            </a:r>
            <a:endParaRPr lang="el-GR" dirty="0"/>
          </a:p>
        </p:txBody>
      </p:sp>
      <p:sp>
        <p:nvSpPr>
          <p:cNvPr id="3" name="Θέση περιεχομένου 2">
            <a:extLst>
              <a:ext uri="{FF2B5EF4-FFF2-40B4-BE49-F238E27FC236}">
                <a16:creationId xmlns:a16="http://schemas.microsoft.com/office/drawing/2014/main" id="{23285A6C-9978-F301-18F8-D161CB03CDCC}"/>
              </a:ext>
            </a:extLst>
          </p:cNvPr>
          <p:cNvSpPr>
            <a:spLocks noGrp="1"/>
          </p:cNvSpPr>
          <p:nvPr>
            <p:ph idx="1"/>
          </p:nvPr>
        </p:nvSpPr>
        <p:spPr>
          <a:xfrm>
            <a:off x="-1" y="615636"/>
            <a:ext cx="12191999" cy="6242364"/>
          </a:xfrm>
        </p:spPr>
        <p:txBody>
          <a:bodyPr>
            <a:normAutofit fontScale="85000" lnSpcReduction="10000"/>
          </a:bodyPr>
          <a:lstStyle/>
          <a:p>
            <a:r>
              <a:rPr lang="el-GR" dirty="0"/>
              <a:t>Με την </a:t>
            </a:r>
            <a:r>
              <a:rPr lang="el-GR" dirty="0" err="1"/>
              <a:t>αμετρία</a:t>
            </a:r>
            <a:r>
              <a:rPr lang="el-GR" dirty="0"/>
              <a:t> χρήσεως της τροφής </a:t>
            </a:r>
            <a:r>
              <a:rPr lang="el-GR" dirty="0" err="1"/>
              <a:t>παρεκτράπησαν</a:t>
            </a:r>
            <a:r>
              <a:rPr lang="el-GR" dirty="0"/>
              <a:t> και οι φυσικές ενέργειες του σώματος και ασθένησαν. Η πλησμονή, αλλά και η ασιτία, η γαστριμαργία, η ηδονή του λάρυγγα, η ποιότητα αλλά και η ποσότητα του πλήθους των </a:t>
            </a:r>
            <a:r>
              <a:rPr lang="el-GR" dirty="0" err="1"/>
              <a:t>βρωμάτων</a:t>
            </a:r>
            <a:r>
              <a:rPr lang="el-GR" dirty="0"/>
              <a:t>, η μέθη, η τρυφή ανάβουν τα </a:t>
            </a:r>
            <a:r>
              <a:rPr lang="el-GR" dirty="0" err="1"/>
              <a:t>πεπυρωμένα</a:t>
            </a:r>
            <a:r>
              <a:rPr lang="el-GR" dirty="0"/>
              <a:t> βέλη της αμαρτίας και προκαλούν τις ορμές της επιθυμίας. Δημιουργούν έτσι το </a:t>
            </a:r>
            <a:r>
              <a:rPr lang="el-GR" b="1" dirty="0">
                <a:solidFill>
                  <a:srgbClr val="FF0000"/>
                </a:solidFill>
              </a:rPr>
              <a:t>σαρκικό φρόνημα</a:t>
            </a:r>
            <a:r>
              <a:rPr lang="el-GR" dirty="0"/>
              <a:t>. Συνεπώς, η υπέρβαση των ορίων, η απώλεια του ελέγχου, δηλαδή η αποχαλίνωση, χαρακτηρίζεται </a:t>
            </a:r>
            <a:r>
              <a:rPr lang="el-GR" b="1" dirty="0">
                <a:solidFill>
                  <a:srgbClr val="FF0000"/>
                </a:solidFill>
              </a:rPr>
              <a:t>«</a:t>
            </a:r>
            <a:r>
              <a:rPr lang="el-GR" b="1" i="1" dirty="0" err="1">
                <a:solidFill>
                  <a:srgbClr val="FF0000"/>
                </a:solidFill>
              </a:rPr>
              <a:t>ἀμετρία</a:t>
            </a:r>
            <a:r>
              <a:rPr lang="el-GR" b="1" dirty="0">
                <a:solidFill>
                  <a:srgbClr val="FF0000"/>
                </a:solidFill>
              </a:rPr>
              <a:t>»</a:t>
            </a:r>
            <a:r>
              <a:rPr lang="el-GR" dirty="0">
                <a:solidFill>
                  <a:srgbClr val="FF0000"/>
                </a:solidFill>
              </a:rPr>
              <a:t> </a:t>
            </a:r>
            <a:r>
              <a:rPr lang="el-GR" dirty="0"/>
              <a:t>ή </a:t>
            </a:r>
            <a:r>
              <a:rPr lang="el-GR" b="1" dirty="0" err="1">
                <a:solidFill>
                  <a:srgbClr val="FF0000"/>
                </a:solidFill>
              </a:rPr>
              <a:t>ακρασία</a:t>
            </a:r>
            <a:r>
              <a:rPr lang="el-GR" dirty="0"/>
              <a:t>· και αυτό ακριβώς είναι αμαρτία, δηλαδή εκδήλωση της προαιρέσεως προς την κατεύθυνση των παθών.</a:t>
            </a:r>
          </a:p>
          <a:p>
            <a:r>
              <a:rPr lang="el-GR" dirty="0"/>
              <a:t>Η </a:t>
            </a:r>
            <a:r>
              <a:rPr lang="el-GR"/>
              <a:t>πατερική γραμματολογία </a:t>
            </a:r>
            <a:r>
              <a:rPr lang="el-GR" dirty="0"/>
              <a:t>και η υμνολογία της Εκκλησίας τονίζουν το </a:t>
            </a:r>
            <a:r>
              <a:rPr lang="el-GR" b="1" dirty="0" err="1"/>
              <a:t>θεόδοτο</a:t>
            </a:r>
            <a:r>
              <a:rPr lang="el-GR" b="1" dirty="0"/>
              <a:t> της νηστείας </a:t>
            </a:r>
            <a:r>
              <a:rPr lang="el-GR" dirty="0"/>
              <a:t>ως στάδιο ψυχικής ευτυχίας. Παράλληλα επισημαίνεται και </a:t>
            </a:r>
            <a:r>
              <a:rPr lang="el-GR" b="1" dirty="0"/>
              <a:t>η αρχαιότητα της εντολής </a:t>
            </a:r>
            <a:r>
              <a:rPr lang="el-GR" dirty="0"/>
              <a:t>της νηστείας και ότι </a:t>
            </a:r>
            <a:r>
              <a:rPr lang="el-GR" b="1" dirty="0"/>
              <a:t>η έξωση από τον παράδεισο σχετίζεται με την παράβαση αυτής της εντολής</a:t>
            </a:r>
            <a:r>
              <a:rPr lang="el-GR" dirty="0"/>
              <a:t>.</a:t>
            </a:r>
          </a:p>
          <a:p>
            <a:r>
              <a:rPr lang="el-GR" dirty="0"/>
              <a:t>Ο Γρηγόριος ο Θεολόγος μας περιγράφει παραστατικά την όλη πορεία του ανθρώπινου δράματος: «</a:t>
            </a:r>
            <a:r>
              <a:rPr lang="el-GR" i="1" dirty="0"/>
              <a:t>Δημιουργηθήκαμε για να ευεργετηθούμε. Ευεργετηθήκαμε, επειδή δημιουργηθήκαμε. Μας παραδόθηκε ο παράδεισος για να ευτυχήσουμε. Λάβαμε την εντολή της νηστείας, για να δοξαστούμε αφού τη διαφυλάξουμε, όχι επειδή αγνοούσε ο Θεός εκείνο το οποίο θα γινόταν, αλλά επειδή ήθελε να μας παραχωρήσει το αυτεξούσιο. Εξαπατηθήκαμε, επειδή μας φθόνησαν. Πέσαμε, επειδή παραβήκαμε την εντολή. </a:t>
            </a:r>
            <a:r>
              <a:rPr lang="el-GR" i="1" dirty="0" err="1"/>
              <a:t>Νηστεύσαμε</a:t>
            </a:r>
            <a:r>
              <a:rPr lang="el-GR" i="1" dirty="0"/>
              <a:t>, επειδή δεν </a:t>
            </a:r>
            <a:r>
              <a:rPr lang="el-GR" i="1" dirty="0" err="1"/>
              <a:t>νηστεύσαμε</a:t>
            </a:r>
            <a:r>
              <a:rPr lang="el-GR" i="1" dirty="0"/>
              <a:t> και μας κατανίκησε η επιθυμία της γεύσεως του καρπού του δένδρου της γνώσεως. Η επιταγή ήταν παλαιά και σύγχρονη με εμάς, μέσο παιδαγωγήσεως της ψυχής και τρόπος σωφρονισμού από τις απολαύσεις. Λάβαμε την εντολή της νηστείας, για να την απολαύσουμε, αφού την τηρήσουμε, αλλά χάσαμε την απόλαυση, αφού δεν την τηρήσαμε</a:t>
            </a:r>
            <a:r>
              <a:rPr lang="el-GR" dirty="0"/>
              <a:t>». </a:t>
            </a:r>
          </a:p>
        </p:txBody>
      </p:sp>
    </p:spTree>
    <p:extLst>
      <p:ext uri="{BB962C8B-B14F-4D97-AF65-F5344CB8AC3E}">
        <p14:creationId xmlns:p14="http://schemas.microsoft.com/office/powerpoint/2010/main" val="3042301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270DCA-DFC5-7A53-C68C-5A005124CF75}"/>
              </a:ext>
            </a:extLst>
          </p:cNvPr>
          <p:cNvSpPr>
            <a:spLocks noGrp="1"/>
          </p:cNvSpPr>
          <p:nvPr>
            <p:ph type="title"/>
          </p:nvPr>
        </p:nvSpPr>
        <p:spPr>
          <a:xfrm>
            <a:off x="-81481" y="1"/>
            <a:ext cx="12273481" cy="914399"/>
          </a:xfrm>
        </p:spPr>
        <p:txBody>
          <a:bodyPr>
            <a:normAutofit fontScale="90000"/>
          </a:bodyPr>
          <a:lstStyle/>
          <a:p>
            <a:pPr algn="ctr"/>
            <a:r>
              <a:rPr lang="el-GR" sz="2800" b="1" dirty="0"/>
              <a:t>Β «</a:t>
            </a:r>
            <a:r>
              <a:rPr lang="el-GR" sz="2800" b="1" i="1" dirty="0"/>
              <a:t>ὁ </a:t>
            </a:r>
            <a:r>
              <a:rPr lang="el-GR" sz="2800" b="1" i="1" dirty="0" err="1"/>
              <a:t>ἀρχηγὸς</a:t>
            </a:r>
            <a:r>
              <a:rPr lang="el-GR" sz="2800" b="1" i="1" dirty="0"/>
              <a:t> </a:t>
            </a:r>
            <a:r>
              <a:rPr lang="el-GR" sz="2800" b="1" i="1" dirty="0" err="1"/>
              <a:t>τῆς</a:t>
            </a:r>
            <a:r>
              <a:rPr lang="el-GR" sz="2800" b="1" i="1" dirty="0"/>
              <a:t> </a:t>
            </a:r>
            <a:r>
              <a:rPr lang="el-GR" sz="2800" b="1" i="1" dirty="0" err="1"/>
              <a:t>ζωῆς</a:t>
            </a:r>
            <a:r>
              <a:rPr lang="el-GR" sz="2800" b="1" i="1" dirty="0"/>
              <a:t> </a:t>
            </a:r>
            <a:r>
              <a:rPr lang="el-GR" sz="2800" b="1" i="1" dirty="0" err="1"/>
              <a:t>Χριστὸς</a:t>
            </a:r>
            <a:r>
              <a:rPr lang="el-GR" sz="2800" b="1" i="1" dirty="0"/>
              <a:t>, </a:t>
            </a:r>
            <a:r>
              <a:rPr lang="el-GR" sz="2800" b="1" i="1" dirty="0" err="1"/>
              <a:t>νηστείᾳ</a:t>
            </a:r>
            <a:r>
              <a:rPr lang="el-GR" sz="2800" b="1" i="1" dirty="0"/>
              <a:t> </a:t>
            </a:r>
            <a:r>
              <a:rPr lang="el-GR" sz="2800" b="1" i="1" dirty="0" err="1"/>
              <a:t>τὸν</a:t>
            </a:r>
            <a:r>
              <a:rPr lang="el-GR" sz="2800" b="1" i="1" dirty="0"/>
              <a:t> </a:t>
            </a:r>
            <a:r>
              <a:rPr lang="el-GR" sz="2800" b="1" i="1" dirty="0" err="1"/>
              <a:t>πειραστὴν</a:t>
            </a:r>
            <a:r>
              <a:rPr lang="el-GR" sz="2800" b="1" i="1" dirty="0"/>
              <a:t> </a:t>
            </a:r>
            <a:r>
              <a:rPr lang="el-GR" sz="2800" b="1" i="1" dirty="0" err="1"/>
              <a:t>νικήσας</a:t>
            </a:r>
            <a:r>
              <a:rPr lang="el-GR" sz="2800" b="1" i="1" dirty="0"/>
              <a:t> </a:t>
            </a:r>
            <a:r>
              <a:rPr lang="el-GR" sz="2800" b="1" i="1" dirty="0" err="1"/>
              <a:t>καὶ</a:t>
            </a:r>
            <a:r>
              <a:rPr lang="el-GR" sz="2800" b="1" i="1" dirty="0"/>
              <a:t> </a:t>
            </a:r>
            <a:r>
              <a:rPr lang="el-GR" sz="2800" b="1" i="1" dirty="0" err="1"/>
              <a:t>ὑπομονῇ</a:t>
            </a:r>
            <a:r>
              <a:rPr lang="el-GR" sz="2800" b="1" i="1" dirty="0"/>
              <a:t> </a:t>
            </a:r>
            <a:r>
              <a:rPr lang="el-GR" sz="2800" b="1" i="1" dirty="0" err="1"/>
              <a:t>τῶν</a:t>
            </a:r>
            <a:r>
              <a:rPr lang="el-GR" sz="2800" b="1" i="1" dirty="0"/>
              <a:t> σωτηρίων παθημάτων </a:t>
            </a:r>
            <a:r>
              <a:rPr lang="el-GR" sz="2800" b="1" i="1" dirty="0" err="1"/>
              <a:t>καὶ</a:t>
            </a:r>
            <a:r>
              <a:rPr lang="el-GR" sz="2800" b="1" i="1" dirty="0"/>
              <a:t> </a:t>
            </a:r>
            <a:r>
              <a:rPr lang="el-GR" sz="2800" b="1" i="1" dirty="0" err="1"/>
              <a:t>τοῦ</a:t>
            </a:r>
            <a:r>
              <a:rPr lang="el-GR" sz="2800" b="1" i="1" dirty="0"/>
              <a:t> </a:t>
            </a:r>
            <a:r>
              <a:rPr lang="el-GR" sz="2800" b="1" i="1" dirty="0" err="1"/>
              <a:t>σταυροῦ</a:t>
            </a:r>
            <a:r>
              <a:rPr lang="el-GR" sz="2800" b="1" i="1" dirty="0"/>
              <a:t> </a:t>
            </a:r>
            <a:r>
              <a:rPr lang="el-GR" sz="2800" b="1" i="1" dirty="0" err="1"/>
              <a:t>καθελών</a:t>
            </a:r>
            <a:r>
              <a:rPr lang="el-GR" sz="2800" b="1" i="1" dirty="0"/>
              <a:t>, </a:t>
            </a:r>
            <a:r>
              <a:rPr lang="el-GR" sz="2800" b="1" i="1" dirty="0" err="1"/>
              <a:t>νικητὰς</a:t>
            </a:r>
            <a:r>
              <a:rPr lang="el-GR" sz="2800" b="1" i="1" dirty="0"/>
              <a:t> </a:t>
            </a:r>
            <a:r>
              <a:rPr lang="el-GR" sz="2800" b="1" i="1" dirty="0" err="1"/>
              <a:t>ἡμᾶς</a:t>
            </a:r>
            <a:r>
              <a:rPr lang="el-GR" sz="2800" b="1" i="1" dirty="0"/>
              <a:t> </a:t>
            </a:r>
            <a:r>
              <a:rPr lang="el-GR" sz="2800" b="1" i="1" dirty="0" err="1"/>
              <a:t>ἀνηγόρευσε</a:t>
            </a:r>
            <a:r>
              <a:rPr lang="el-GR" sz="2800" b="1" i="1" dirty="0"/>
              <a:t> </a:t>
            </a:r>
            <a:r>
              <a:rPr lang="el-GR" sz="2800" b="1" i="1" dirty="0" err="1"/>
              <a:t>καὶ</a:t>
            </a:r>
            <a:r>
              <a:rPr lang="el-GR" sz="2800" b="1" i="1" dirty="0"/>
              <a:t> </a:t>
            </a:r>
            <a:r>
              <a:rPr lang="el-GR" sz="2800" b="1" i="1" dirty="0" err="1"/>
              <a:t>οἰκήτορας</a:t>
            </a:r>
            <a:r>
              <a:rPr lang="el-GR" sz="2800" b="1" i="1" dirty="0"/>
              <a:t> </a:t>
            </a:r>
            <a:r>
              <a:rPr lang="el-GR" sz="2800" b="1" i="1" dirty="0" err="1"/>
              <a:t>τοῦ</a:t>
            </a:r>
            <a:r>
              <a:rPr lang="el-GR" sz="2800" b="1" i="1" dirty="0"/>
              <a:t> παραδείσου </a:t>
            </a:r>
            <a:r>
              <a:rPr lang="el-GR" sz="2800" b="1" i="1" dirty="0" err="1"/>
              <a:t>πάλιν</a:t>
            </a:r>
            <a:r>
              <a:rPr lang="el-GR" sz="2800" b="1" i="1" dirty="0"/>
              <a:t> </a:t>
            </a:r>
            <a:r>
              <a:rPr lang="el-GR" sz="2800" b="1" i="1" dirty="0" err="1"/>
              <a:t>ἐποίησεν</a:t>
            </a:r>
            <a:r>
              <a:rPr lang="el-GR" sz="2800" b="1" dirty="0"/>
              <a:t>» (Θεόληπτος Φιλαδελφείας) </a:t>
            </a:r>
          </a:p>
        </p:txBody>
      </p:sp>
      <p:sp>
        <p:nvSpPr>
          <p:cNvPr id="3" name="Θέση περιεχομένου 2">
            <a:extLst>
              <a:ext uri="{FF2B5EF4-FFF2-40B4-BE49-F238E27FC236}">
                <a16:creationId xmlns:a16="http://schemas.microsoft.com/office/drawing/2014/main" id="{411F969F-14F7-9C82-28E4-4D681BD8A072}"/>
              </a:ext>
            </a:extLst>
          </p:cNvPr>
          <p:cNvSpPr>
            <a:spLocks noGrp="1"/>
          </p:cNvSpPr>
          <p:nvPr>
            <p:ph idx="1"/>
          </p:nvPr>
        </p:nvSpPr>
        <p:spPr>
          <a:xfrm>
            <a:off x="0" y="914400"/>
            <a:ext cx="12192000" cy="5943599"/>
          </a:xfrm>
        </p:spPr>
        <p:txBody>
          <a:bodyPr>
            <a:normAutofit fontScale="92500" lnSpcReduction="20000"/>
          </a:bodyPr>
          <a:lstStyle/>
          <a:p>
            <a:r>
              <a:rPr lang="el-GR" dirty="0"/>
              <a:t>Για την </a:t>
            </a:r>
            <a:r>
              <a:rPr lang="el-GR" dirty="0" err="1"/>
              <a:t>ακρασία</a:t>
            </a:r>
            <a:r>
              <a:rPr lang="el-GR" dirty="0"/>
              <a:t>, την αμετανοησία της καρδιάς και της γνώμης ο Αδάμ εκδιώχθηκε από τον Παράδεισο. Ο κατά φύση, όμως, φιλάνθρωπος Θεός βλέπει και τους θρήνους και τα δάκρυα, έκφραση ταπείνωσης και μετάνοιας, και του παραχωρεί πάλι τη θεραπεία της αρμόζουσας νηστείας. Αν στον παράδεισο ήταν αναγκαία, πολύ περισσότερο εκτός παραδείσου. Αν στον παράδεισο ήταν χρήσιμο φάρμακο, πολύ περισσότερο τώρα με τις πληγές της πτώσεως. Αν ήταν αναγκαίο όπλο χωρίς τον πόλεμο των επιθυμιών, πολύ περισσότερο τώρα στον πόλεμο των δαιμόνων (ΙΩΑΝΝΗΣ ΧΡΥΣΟΣΤΟΜΟΣ).</a:t>
            </a:r>
          </a:p>
          <a:p>
            <a:r>
              <a:rPr lang="el-GR" dirty="0"/>
              <a:t>Με τη βοήθεια της νηστείας, πριν την έλευση του Χριστού, αναρίθμητοι ευαρέστησαν τον Θεό και αναδείχθηκαν άμεμπτοι και δίκαιοι. Το πρόβλημα, όμως, του θανάτου και της φθοράς της ανθρώπινης φύσης παραμένει. </a:t>
            </a:r>
          </a:p>
          <a:p>
            <a:r>
              <a:rPr lang="el-GR" dirty="0"/>
              <a:t>Μόνο </a:t>
            </a:r>
            <a:r>
              <a:rPr lang="el-GR" b="1" dirty="0"/>
              <a:t>η </a:t>
            </a:r>
            <a:r>
              <a:rPr lang="el-GR" b="1" dirty="0" err="1"/>
              <a:t>ανάκραση</a:t>
            </a:r>
            <a:r>
              <a:rPr lang="el-GR" b="1" dirty="0"/>
              <a:t> της ανθρώπινης φύσης με τη θεότητα </a:t>
            </a:r>
            <a:r>
              <a:rPr lang="el-GR" dirty="0"/>
              <a:t>αποτελεί το ισχυρό και κραταιό φάρμακο θεραπείας κάθε </a:t>
            </a:r>
            <a:r>
              <a:rPr lang="el-GR" dirty="0" err="1"/>
              <a:t>ακρασίας</a:t>
            </a:r>
            <a:r>
              <a:rPr lang="el-GR" dirty="0"/>
              <a:t> φθοράς και θανάτου. Η </a:t>
            </a:r>
            <a:r>
              <a:rPr lang="el-GR" b="1" dirty="0"/>
              <a:t>ακαταμάχητη δύναμή της</a:t>
            </a:r>
            <a:r>
              <a:rPr lang="el-GR" dirty="0"/>
              <a:t> καθιστά τον πάσχοντα άνθρωπο ανέπαφο και απρόσιτο σε κάθε φθορά του λογισμού: «</a:t>
            </a:r>
            <a:r>
              <a:rPr lang="el-GR" i="1" dirty="0" err="1"/>
              <a:t>ὅπως</a:t>
            </a:r>
            <a:r>
              <a:rPr lang="el-GR" i="1" dirty="0"/>
              <a:t> </a:t>
            </a:r>
            <a:r>
              <a:rPr lang="el-GR" i="1" dirty="0" err="1"/>
              <a:t>ἄν</a:t>
            </a:r>
            <a:r>
              <a:rPr lang="el-GR" i="1" dirty="0"/>
              <a:t> </a:t>
            </a:r>
            <a:r>
              <a:rPr lang="el-GR" i="1" dirty="0" err="1"/>
              <a:t>ὡς</a:t>
            </a:r>
            <a:r>
              <a:rPr lang="el-GR" i="1" dirty="0"/>
              <a:t> </a:t>
            </a:r>
            <a:r>
              <a:rPr lang="el-GR" i="1" dirty="0" err="1"/>
              <a:t>ἰσχυρῷ</a:t>
            </a:r>
            <a:r>
              <a:rPr lang="el-GR" i="1" dirty="0"/>
              <a:t> </a:t>
            </a:r>
            <a:r>
              <a:rPr lang="el-GR" i="1" dirty="0" err="1"/>
              <a:t>καὶ</a:t>
            </a:r>
            <a:r>
              <a:rPr lang="el-GR" i="1" dirty="0"/>
              <a:t> </a:t>
            </a:r>
            <a:r>
              <a:rPr lang="el-GR" i="1" dirty="0" err="1"/>
              <a:t>κραταιοτάτῳ</a:t>
            </a:r>
            <a:r>
              <a:rPr lang="el-GR" i="1" dirty="0"/>
              <a:t> </a:t>
            </a:r>
            <a:r>
              <a:rPr lang="el-GR" i="1" dirty="0" err="1"/>
              <a:t>φαρμάκῳ</a:t>
            </a:r>
            <a:r>
              <a:rPr lang="el-GR" i="1" dirty="0"/>
              <a:t> </a:t>
            </a:r>
            <a:r>
              <a:rPr lang="el-GR" i="1" dirty="0" err="1"/>
              <a:t>καὶ</a:t>
            </a:r>
            <a:r>
              <a:rPr lang="el-GR" i="1" dirty="0"/>
              <a:t> </a:t>
            </a:r>
            <a:r>
              <a:rPr lang="el-GR" i="1" dirty="0" err="1"/>
              <a:t>βοηθήματι</a:t>
            </a:r>
            <a:r>
              <a:rPr lang="el-GR" i="1" dirty="0"/>
              <a:t> </a:t>
            </a:r>
            <a:r>
              <a:rPr lang="el-GR" i="1" dirty="0" err="1"/>
              <a:t>ἀναιρετικῷ</a:t>
            </a:r>
            <a:r>
              <a:rPr lang="el-GR" i="1" dirty="0"/>
              <a:t> πάσης </a:t>
            </a:r>
            <a:r>
              <a:rPr lang="el-GR" i="1" dirty="0" err="1"/>
              <a:t>ἀκρασίας</a:t>
            </a:r>
            <a:r>
              <a:rPr lang="el-GR" i="1" dirty="0"/>
              <a:t> </a:t>
            </a:r>
            <a:r>
              <a:rPr lang="el-GR" i="1" dirty="0" err="1"/>
              <a:t>καὶ</a:t>
            </a:r>
            <a:r>
              <a:rPr lang="el-GR" i="1" dirty="0"/>
              <a:t> </a:t>
            </a:r>
            <a:r>
              <a:rPr lang="el-GR" i="1" dirty="0" err="1"/>
              <a:t>φθορὰς</a:t>
            </a:r>
            <a:r>
              <a:rPr lang="el-GR" i="1" dirty="0"/>
              <a:t> </a:t>
            </a:r>
            <a:r>
              <a:rPr lang="el-GR" i="1" dirty="0" err="1"/>
              <a:t>καὶ</a:t>
            </a:r>
            <a:r>
              <a:rPr lang="el-GR" i="1" dirty="0"/>
              <a:t> θανάτου, </a:t>
            </a:r>
            <a:r>
              <a:rPr lang="el-GR" i="1" dirty="0" err="1"/>
              <a:t>τῇ</a:t>
            </a:r>
            <a:r>
              <a:rPr lang="el-GR" i="1" dirty="0"/>
              <a:t> </a:t>
            </a:r>
            <a:r>
              <a:rPr lang="el-GR" i="1" dirty="0" err="1"/>
              <a:t>θεότητι</a:t>
            </a:r>
            <a:r>
              <a:rPr lang="el-GR" i="1" dirty="0"/>
              <a:t> </a:t>
            </a:r>
            <a:r>
              <a:rPr lang="el-GR" i="1" dirty="0" err="1"/>
              <a:t>συγκραθείσης</a:t>
            </a:r>
            <a:r>
              <a:rPr lang="el-GR" i="1" dirty="0"/>
              <a:t> φύσεως </a:t>
            </a:r>
            <a:r>
              <a:rPr lang="el-GR" i="1" dirty="0" err="1"/>
              <a:t>ἀνθρωπίνης</a:t>
            </a:r>
            <a:r>
              <a:rPr lang="el-GR" i="1" dirty="0"/>
              <a:t>, </a:t>
            </a:r>
            <a:r>
              <a:rPr lang="el-GR" i="1" dirty="0" err="1"/>
              <a:t>ἀναιρεθῇ</a:t>
            </a:r>
            <a:r>
              <a:rPr lang="el-GR" i="1" dirty="0"/>
              <a:t> </a:t>
            </a:r>
            <a:r>
              <a:rPr lang="el-GR" i="1" dirty="0" err="1"/>
              <a:t>πᾶσα</a:t>
            </a:r>
            <a:r>
              <a:rPr lang="el-GR" i="1" dirty="0"/>
              <a:t> φθορά, </a:t>
            </a:r>
            <a:r>
              <a:rPr lang="el-GR" i="1" dirty="0" err="1"/>
              <a:t>καὶ</a:t>
            </a:r>
            <a:r>
              <a:rPr lang="el-GR" i="1" dirty="0"/>
              <a:t> </a:t>
            </a:r>
            <a:r>
              <a:rPr lang="el-GR" i="1" dirty="0" err="1"/>
              <a:t>δείξῃ</a:t>
            </a:r>
            <a:r>
              <a:rPr lang="el-GR" i="1" dirty="0"/>
              <a:t> </a:t>
            </a:r>
            <a:r>
              <a:rPr lang="el-GR" i="1" dirty="0" err="1"/>
              <a:t>τὸν</a:t>
            </a:r>
            <a:r>
              <a:rPr lang="el-GR" i="1" dirty="0"/>
              <a:t> πάσχοντα </a:t>
            </a:r>
            <a:r>
              <a:rPr lang="el-GR" i="1" dirty="0" err="1"/>
              <a:t>ἀνέπαφον</a:t>
            </a:r>
            <a:r>
              <a:rPr lang="el-GR" i="1" dirty="0"/>
              <a:t> ἤ </a:t>
            </a:r>
            <a:r>
              <a:rPr lang="el-GR" i="1" dirty="0" err="1"/>
              <a:t>καὶ</a:t>
            </a:r>
            <a:r>
              <a:rPr lang="el-GR" i="1" dirty="0"/>
              <a:t> </a:t>
            </a:r>
            <a:r>
              <a:rPr lang="el-GR" i="1" dirty="0" err="1"/>
              <a:t>ἀπρόσιτον</a:t>
            </a:r>
            <a:r>
              <a:rPr lang="el-GR" i="1" dirty="0"/>
              <a:t> </a:t>
            </a:r>
            <a:r>
              <a:rPr lang="el-GR" i="1" dirty="0" err="1"/>
              <a:t>τῷ</a:t>
            </a:r>
            <a:r>
              <a:rPr lang="el-GR" i="1" dirty="0"/>
              <a:t> </a:t>
            </a:r>
            <a:r>
              <a:rPr lang="el-GR" i="1" dirty="0" err="1"/>
              <a:t>νοητῷ</a:t>
            </a:r>
            <a:r>
              <a:rPr lang="el-GR" i="1" dirty="0"/>
              <a:t> </a:t>
            </a:r>
            <a:r>
              <a:rPr lang="el-GR" i="1" dirty="0" err="1"/>
              <a:t>φθορεῖ</a:t>
            </a:r>
            <a:r>
              <a:rPr lang="el-GR" i="1" dirty="0"/>
              <a:t> ἡ </a:t>
            </a:r>
            <a:r>
              <a:rPr lang="el-GR" i="1" dirty="0" err="1"/>
              <a:t>ἀκαταμάχητος</a:t>
            </a:r>
            <a:r>
              <a:rPr lang="el-GR" i="1" dirty="0"/>
              <a:t> δύναμις </a:t>
            </a:r>
            <a:r>
              <a:rPr lang="el-GR" i="1" dirty="0" err="1"/>
              <a:t>αὐτῆς</a:t>
            </a:r>
            <a:r>
              <a:rPr lang="el-GR" dirty="0"/>
              <a:t>» (ΣΥΜΕΩΝ ΝΕΟΣ ΘΕΟΛΟΓΟΣ). Με αυτήν επιτυγχάνεται η οντολογική ένωση του κτιστού με το άκτιστο και θεραπεύεται η φύση. Τα πάθη δεν εξαλείφονται, αλλά μεταστοιχειώνονται σε αρετές. </a:t>
            </a:r>
          </a:p>
        </p:txBody>
      </p:sp>
    </p:spTree>
    <p:extLst>
      <p:ext uri="{BB962C8B-B14F-4D97-AF65-F5344CB8AC3E}">
        <p14:creationId xmlns:p14="http://schemas.microsoft.com/office/powerpoint/2010/main" val="1647320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42E76F-1F87-20BB-2265-176682404E82}"/>
              </a:ext>
            </a:extLst>
          </p:cNvPr>
          <p:cNvSpPr>
            <a:spLocks noGrp="1"/>
          </p:cNvSpPr>
          <p:nvPr>
            <p:ph type="title"/>
          </p:nvPr>
        </p:nvSpPr>
        <p:spPr>
          <a:xfrm>
            <a:off x="0" y="18255"/>
            <a:ext cx="12255374" cy="1213016"/>
          </a:xfrm>
        </p:spPr>
        <p:txBody>
          <a:bodyPr>
            <a:normAutofit fontScale="90000"/>
          </a:bodyPr>
          <a:lstStyle/>
          <a:p>
            <a:pPr algn="ctr"/>
            <a:r>
              <a:rPr lang="el-GR" sz="2800" b="1" dirty="0"/>
              <a:t>Β «</a:t>
            </a:r>
            <a:r>
              <a:rPr lang="el-GR" sz="2800" b="1" i="1" dirty="0"/>
              <a:t>ὁ </a:t>
            </a:r>
            <a:r>
              <a:rPr lang="el-GR" sz="2800" b="1" i="1" dirty="0" err="1"/>
              <a:t>ἀρχηγὸς</a:t>
            </a:r>
            <a:r>
              <a:rPr lang="el-GR" sz="2800" b="1" i="1" dirty="0"/>
              <a:t> </a:t>
            </a:r>
            <a:r>
              <a:rPr lang="el-GR" sz="2800" b="1" i="1" dirty="0" err="1"/>
              <a:t>τῆς</a:t>
            </a:r>
            <a:r>
              <a:rPr lang="el-GR" sz="2800" b="1" i="1" dirty="0"/>
              <a:t> </a:t>
            </a:r>
            <a:r>
              <a:rPr lang="el-GR" sz="2800" b="1" i="1" dirty="0" err="1"/>
              <a:t>ζωῆς</a:t>
            </a:r>
            <a:r>
              <a:rPr lang="el-GR" sz="2800" b="1" i="1" dirty="0"/>
              <a:t> </a:t>
            </a:r>
            <a:r>
              <a:rPr lang="el-GR" sz="2800" b="1" i="1" dirty="0" err="1"/>
              <a:t>Χριστὸς</a:t>
            </a:r>
            <a:r>
              <a:rPr lang="el-GR" sz="2800" b="1" i="1" dirty="0"/>
              <a:t>, </a:t>
            </a:r>
            <a:r>
              <a:rPr lang="el-GR" sz="2800" b="1" i="1" dirty="0" err="1"/>
              <a:t>νηστείᾳ</a:t>
            </a:r>
            <a:r>
              <a:rPr lang="el-GR" sz="2800" b="1" i="1" dirty="0"/>
              <a:t> </a:t>
            </a:r>
            <a:r>
              <a:rPr lang="el-GR" sz="2800" b="1" i="1" dirty="0" err="1"/>
              <a:t>τὸν</a:t>
            </a:r>
            <a:r>
              <a:rPr lang="el-GR" sz="2800" b="1" i="1" dirty="0"/>
              <a:t> </a:t>
            </a:r>
            <a:r>
              <a:rPr lang="el-GR" sz="2800" b="1" i="1" dirty="0" err="1"/>
              <a:t>πειραστὴν</a:t>
            </a:r>
            <a:r>
              <a:rPr lang="el-GR" sz="2800" b="1" i="1" dirty="0"/>
              <a:t> </a:t>
            </a:r>
            <a:r>
              <a:rPr lang="el-GR" sz="2800" b="1" i="1" dirty="0" err="1"/>
              <a:t>νικήσας</a:t>
            </a:r>
            <a:r>
              <a:rPr lang="el-GR" sz="2800" b="1" i="1" dirty="0"/>
              <a:t> </a:t>
            </a:r>
            <a:r>
              <a:rPr lang="el-GR" sz="2800" b="1" i="1" dirty="0" err="1"/>
              <a:t>καὶ</a:t>
            </a:r>
            <a:r>
              <a:rPr lang="el-GR" sz="2800" b="1" i="1" dirty="0"/>
              <a:t> </a:t>
            </a:r>
            <a:r>
              <a:rPr lang="el-GR" sz="2800" b="1" i="1" dirty="0" err="1"/>
              <a:t>ὑπομονῇ</a:t>
            </a:r>
            <a:r>
              <a:rPr lang="el-GR" sz="2800" b="1" i="1" dirty="0"/>
              <a:t> </a:t>
            </a:r>
            <a:r>
              <a:rPr lang="el-GR" sz="2800" b="1" i="1" dirty="0" err="1"/>
              <a:t>τῶν</a:t>
            </a:r>
            <a:r>
              <a:rPr lang="el-GR" sz="2800" b="1" i="1" dirty="0"/>
              <a:t> σωτηρίων παθημάτων </a:t>
            </a:r>
            <a:r>
              <a:rPr lang="el-GR" sz="2800" b="1" i="1" dirty="0" err="1"/>
              <a:t>καὶ</a:t>
            </a:r>
            <a:r>
              <a:rPr lang="el-GR" sz="2800" b="1" i="1" dirty="0"/>
              <a:t> </a:t>
            </a:r>
            <a:r>
              <a:rPr lang="el-GR" sz="2800" b="1" i="1" dirty="0" err="1"/>
              <a:t>τοῦ</a:t>
            </a:r>
            <a:r>
              <a:rPr lang="el-GR" sz="2800" b="1" i="1" dirty="0"/>
              <a:t> </a:t>
            </a:r>
            <a:r>
              <a:rPr lang="el-GR" sz="2800" b="1" i="1" dirty="0" err="1"/>
              <a:t>σταυροῦ</a:t>
            </a:r>
            <a:r>
              <a:rPr lang="el-GR" sz="2800" b="1" i="1" dirty="0"/>
              <a:t> </a:t>
            </a:r>
            <a:r>
              <a:rPr lang="el-GR" sz="2800" b="1" i="1" dirty="0" err="1"/>
              <a:t>καθελών</a:t>
            </a:r>
            <a:r>
              <a:rPr lang="el-GR" sz="2800" b="1" i="1" dirty="0"/>
              <a:t>, </a:t>
            </a:r>
            <a:r>
              <a:rPr lang="el-GR" sz="2800" b="1" i="1" dirty="0" err="1"/>
              <a:t>νικητὰς</a:t>
            </a:r>
            <a:r>
              <a:rPr lang="el-GR" sz="2800" b="1" i="1" dirty="0"/>
              <a:t> </a:t>
            </a:r>
            <a:r>
              <a:rPr lang="el-GR" sz="2800" b="1" i="1" dirty="0" err="1"/>
              <a:t>ἡμᾶς</a:t>
            </a:r>
            <a:r>
              <a:rPr lang="el-GR" sz="2800" b="1" i="1" dirty="0"/>
              <a:t> </a:t>
            </a:r>
            <a:r>
              <a:rPr lang="el-GR" sz="2800" b="1" i="1" dirty="0" err="1"/>
              <a:t>ἀνηγόρευσε</a:t>
            </a:r>
            <a:r>
              <a:rPr lang="el-GR" sz="2800" b="1" i="1" dirty="0"/>
              <a:t> </a:t>
            </a:r>
            <a:r>
              <a:rPr lang="el-GR" sz="2800" b="1" i="1" dirty="0" err="1"/>
              <a:t>καὶ</a:t>
            </a:r>
            <a:r>
              <a:rPr lang="el-GR" sz="2800" b="1" i="1" dirty="0"/>
              <a:t> </a:t>
            </a:r>
            <a:r>
              <a:rPr lang="el-GR" sz="2800" b="1" i="1" dirty="0" err="1"/>
              <a:t>οἰκήτορας</a:t>
            </a:r>
            <a:r>
              <a:rPr lang="el-GR" sz="2800" b="1" i="1" dirty="0"/>
              <a:t> </a:t>
            </a:r>
            <a:r>
              <a:rPr lang="el-GR" sz="2800" b="1" i="1" dirty="0" err="1"/>
              <a:t>τοῦ</a:t>
            </a:r>
            <a:r>
              <a:rPr lang="el-GR" sz="2800" b="1" i="1" dirty="0"/>
              <a:t> παραδείσου </a:t>
            </a:r>
            <a:r>
              <a:rPr lang="el-GR" sz="2800" b="1" i="1" dirty="0" err="1"/>
              <a:t>πάλιν</a:t>
            </a:r>
            <a:r>
              <a:rPr lang="el-GR" sz="2800" b="1" i="1" dirty="0"/>
              <a:t> </a:t>
            </a:r>
            <a:r>
              <a:rPr lang="el-GR" sz="2800" b="1" i="1" dirty="0" err="1"/>
              <a:t>ἐποίησεν</a:t>
            </a:r>
            <a:r>
              <a:rPr lang="el-GR" sz="2800" b="1" dirty="0"/>
              <a:t>» (Θεόληπτος Φιλαδελφείας) </a:t>
            </a:r>
            <a:endParaRPr lang="el-GR" sz="2800" dirty="0"/>
          </a:p>
        </p:txBody>
      </p:sp>
      <p:sp>
        <p:nvSpPr>
          <p:cNvPr id="3" name="Θέση περιεχομένου 2">
            <a:extLst>
              <a:ext uri="{FF2B5EF4-FFF2-40B4-BE49-F238E27FC236}">
                <a16:creationId xmlns:a16="http://schemas.microsoft.com/office/drawing/2014/main" id="{F96CDE3A-8915-2357-C16B-8CE334D421FE}"/>
              </a:ext>
            </a:extLst>
          </p:cNvPr>
          <p:cNvSpPr>
            <a:spLocks noGrp="1"/>
          </p:cNvSpPr>
          <p:nvPr>
            <p:ph idx="1"/>
          </p:nvPr>
        </p:nvSpPr>
        <p:spPr>
          <a:xfrm>
            <a:off x="0" y="1114425"/>
            <a:ext cx="12192000" cy="5725320"/>
          </a:xfrm>
        </p:spPr>
        <p:txBody>
          <a:bodyPr>
            <a:normAutofit fontScale="92500"/>
          </a:bodyPr>
          <a:lstStyle/>
          <a:p>
            <a:r>
              <a:rPr lang="el-GR" dirty="0"/>
              <a:t>Συνεπώς, </a:t>
            </a:r>
            <a:r>
              <a:rPr lang="el-GR" b="1" dirty="0"/>
              <a:t>συγκαταβαίνει ο Θεός </a:t>
            </a:r>
            <a:r>
              <a:rPr lang="el-GR" dirty="0"/>
              <a:t>της αγάπης και μας δίνει τη δυνατότητα, όχι μόνο να πορευθούμε στην ίδια </a:t>
            </a:r>
            <a:r>
              <a:rPr lang="el-GR" dirty="0" err="1"/>
              <a:t>προπτωτική</a:t>
            </a:r>
            <a:r>
              <a:rPr lang="el-GR" dirty="0"/>
              <a:t> πορεία του καθ’ </a:t>
            </a:r>
            <a:r>
              <a:rPr lang="el-GR" dirty="0" err="1"/>
              <a:t>ομοίωσιν</a:t>
            </a:r>
            <a:r>
              <a:rPr lang="el-GR" dirty="0"/>
              <a:t>, αλλά και, εφόσον </a:t>
            </a:r>
            <a:r>
              <a:rPr lang="el-GR" dirty="0" err="1"/>
              <a:t>ενανθρώπησε</a:t>
            </a:r>
            <a:r>
              <a:rPr lang="el-GR" dirty="0"/>
              <a:t>, </a:t>
            </a:r>
            <a:r>
              <a:rPr lang="el-GR" b="1" dirty="0"/>
              <a:t>δημιούργησε τις προϋποθέσεις για να γίνουμε κατά χάριν θεοί </a:t>
            </a:r>
            <a:r>
              <a:rPr lang="el-GR" dirty="0"/>
              <a:t>(ΜΕΓΑΣ ΑΘΑΝΑΣΙΟΣ).</a:t>
            </a:r>
          </a:p>
          <a:p>
            <a:r>
              <a:rPr lang="el-GR" dirty="0"/>
              <a:t>Ο πρώτος Αδάμ δεν τήρησε τη νηστεία· προκάλεσε έτσι τον θάνατο και έγινε αρχηγός της φθοράς. Ο δεύτερος Αδάμ, ο Κύριος ημών Ιησούς Χριστός, αφού προσέλαβε τη φύση μας και αναπλήρωσε τις ελλείψεις, με τη νηστεία στην έρημο και την υπομονή του, κατάργησε το κράτος της τυραννίδας του θανάτου, μας απελευθέρωσε και μας </a:t>
            </a:r>
            <a:r>
              <a:rPr lang="el-GR" dirty="0" err="1"/>
              <a:t>αναζωοποίησε</a:t>
            </a:r>
            <a:r>
              <a:rPr lang="el-GR" dirty="0"/>
              <a:t> (ΓΡΗΓΟΡΙΟΣ ΠΑΛΑΜΑΣ).</a:t>
            </a:r>
          </a:p>
          <a:p>
            <a:r>
              <a:rPr lang="el-GR" dirty="0"/>
              <a:t>Με τη νηστεία Του μας όπλισε στα </a:t>
            </a:r>
            <a:r>
              <a:rPr lang="el-GR" dirty="0" err="1"/>
              <a:t>παλαίσματα</a:t>
            </a:r>
            <a:r>
              <a:rPr lang="el-GR" dirty="0"/>
              <a:t> κατά του διαβόλου και μας έδειξε τον τρόπο υπερβάσεως του θανάτου και την απαρχή της αφθαρσίας: «</a:t>
            </a:r>
            <a:r>
              <a:rPr lang="el-GR" i="1" dirty="0"/>
              <a:t>ὁ </a:t>
            </a:r>
            <a:r>
              <a:rPr lang="el-GR" i="1" dirty="0" err="1"/>
              <a:t>πρῶτος</a:t>
            </a:r>
            <a:r>
              <a:rPr lang="el-GR" i="1" dirty="0"/>
              <a:t> </a:t>
            </a:r>
            <a:r>
              <a:rPr lang="el-GR" i="1" dirty="0" err="1"/>
              <a:t>Ἀδὰμ</a:t>
            </a:r>
            <a:r>
              <a:rPr lang="el-GR" i="1" dirty="0"/>
              <a:t> </a:t>
            </a:r>
            <a:r>
              <a:rPr lang="el-GR" i="1" dirty="0" err="1"/>
              <a:t>καὶ</a:t>
            </a:r>
            <a:r>
              <a:rPr lang="el-GR" i="1" dirty="0"/>
              <a:t> ὁ δεύτερος· ὁ </a:t>
            </a:r>
            <a:r>
              <a:rPr lang="el-GR" i="1" dirty="0" err="1"/>
              <a:t>μὲν</a:t>
            </a:r>
            <a:r>
              <a:rPr lang="el-GR" i="1" dirty="0"/>
              <a:t> </a:t>
            </a:r>
            <a:r>
              <a:rPr lang="el-GR" i="1" dirty="0" err="1"/>
              <a:t>τῆς</a:t>
            </a:r>
            <a:r>
              <a:rPr lang="el-GR" i="1" dirty="0"/>
              <a:t> </a:t>
            </a:r>
            <a:r>
              <a:rPr lang="el-GR" i="1" dirty="0" err="1"/>
              <a:t>φθορᾶς</a:t>
            </a:r>
            <a:r>
              <a:rPr lang="el-GR" i="1" dirty="0"/>
              <a:t> </a:t>
            </a:r>
            <a:r>
              <a:rPr lang="el-GR" i="1" dirty="0" err="1"/>
              <a:t>ἀρχηγὸς</a:t>
            </a:r>
            <a:r>
              <a:rPr lang="el-GR" i="1" dirty="0"/>
              <a:t> </a:t>
            </a:r>
            <a:r>
              <a:rPr lang="el-GR" i="1" dirty="0" err="1"/>
              <a:t>γεγονώς</a:t>
            </a:r>
            <a:r>
              <a:rPr lang="el-GR" i="1" dirty="0"/>
              <a:t>, </a:t>
            </a:r>
            <a:r>
              <a:rPr lang="el-GR" i="1" dirty="0" err="1"/>
              <a:t>ἐπειδὴ</a:t>
            </a:r>
            <a:r>
              <a:rPr lang="el-GR" i="1" dirty="0"/>
              <a:t> </a:t>
            </a:r>
            <a:r>
              <a:rPr lang="el-GR" i="1" dirty="0" err="1"/>
              <a:t>οὐκ</a:t>
            </a:r>
            <a:r>
              <a:rPr lang="el-GR" i="1" dirty="0"/>
              <a:t> </a:t>
            </a:r>
            <a:r>
              <a:rPr lang="el-GR" i="1" dirty="0" err="1"/>
              <a:t>ἐνήστευσεν</a:t>
            </a:r>
            <a:r>
              <a:rPr lang="el-GR" i="1" dirty="0"/>
              <a:t>· ὁ </a:t>
            </a:r>
            <a:r>
              <a:rPr lang="el-GR" i="1" dirty="0" err="1"/>
              <a:t>δὲ</a:t>
            </a:r>
            <a:r>
              <a:rPr lang="el-GR" i="1" dirty="0"/>
              <a:t> </a:t>
            </a:r>
            <a:r>
              <a:rPr lang="el-GR" i="1" dirty="0" err="1"/>
              <a:t>τῆς</a:t>
            </a:r>
            <a:r>
              <a:rPr lang="el-GR" i="1" dirty="0"/>
              <a:t> </a:t>
            </a:r>
            <a:r>
              <a:rPr lang="el-GR" i="1" dirty="0" err="1"/>
              <a:t>ἀφθαρσίας</a:t>
            </a:r>
            <a:r>
              <a:rPr lang="el-GR" i="1" dirty="0"/>
              <a:t> </a:t>
            </a:r>
            <a:r>
              <a:rPr lang="el-GR" i="1" dirty="0" err="1"/>
              <a:t>ἀπαρχὴ</a:t>
            </a:r>
            <a:r>
              <a:rPr lang="el-GR" i="1" dirty="0"/>
              <a:t> </a:t>
            </a:r>
            <a:r>
              <a:rPr lang="el-GR" i="1" dirty="0" err="1"/>
              <a:t>χρηματίσας</a:t>
            </a:r>
            <a:r>
              <a:rPr lang="el-GR" i="1" dirty="0"/>
              <a:t>, </a:t>
            </a:r>
            <a:r>
              <a:rPr lang="el-GR" i="1" dirty="0" err="1"/>
              <a:t>ἐπειδὴ</a:t>
            </a:r>
            <a:r>
              <a:rPr lang="el-GR" i="1" dirty="0"/>
              <a:t> </a:t>
            </a:r>
            <a:r>
              <a:rPr lang="el-GR" i="1" dirty="0" err="1"/>
              <a:t>τὴν</a:t>
            </a:r>
            <a:r>
              <a:rPr lang="el-GR" i="1" dirty="0"/>
              <a:t> </a:t>
            </a:r>
            <a:r>
              <a:rPr lang="el-GR" i="1" dirty="0" err="1"/>
              <a:t>ἡμῶν</a:t>
            </a:r>
            <a:r>
              <a:rPr lang="el-GR" i="1" dirty="0"/>
              <a:t> </a:t>
            </a:r>
            <a:r>
              <a:rPr lang="el-GR" i="1" dirty="0" err="1"/>
              <a:t>ἀναλαβόμενος</a:t>
            </a:r>
            <a:r>
              <a:rPr lang="el-GR" i="1" dirty="0"/>
              <a:t> φύσιν </a:t>
            </a:r>
            <a:r>
              <a:rPr lang="el-GR" i="1" dirty="0" err="1"/>
              <a:t>τὰς</a:t>
            </a:r>
            <a:r>
              <a:rPr lang="el-GR" i="1" dirty="0"/>
              <a:t> </a:t>
            </a:r>
            <a:r>
              <a:rPr lang="el-GR" i="1" dirty="0" err="1"/>
              <a:t>ἐλλείψεις</a:t>
            </a:r>
            <a:r>
              <a:rPr lang="el-GR" i="1" dirty="0"/>
              <a:t> </a:t>
            </a:r>
            <a:r>
              <a:rPr lang="el-GR" i="1" dirty="0" err="1"/>
              <a:t>ἡμῶν</a:t>
            </a:r>
            <a:r>
              <a:rPr lang="el-GR" i="1" dirty="0"/>
              <a:t> </a:t>
            </a:r>
            <a:r>
              <a:rPr lang="el-GR" i="1" dirty="0" err="1"/>
              <a:t>ἀνεπλήρωσε</a:t>
            </a:r>
            <a:r>
              <a:rPr lang="el-GR" i="1" dirty="0"/>
              <a:t>. </a:t>
            </a:r>
            <a:r>
              <a:rPr lang="el-GR" i="1" dirty="0" err="1"/>
              <a:t>Χριστὸς</a:t>
            </a:r>
            <a:r>
              <a:rPr lang="el-GR" i="1" dirty="0"/>
              <a:t> </a:t>
            </a:r>
            <a:r>
              <a:rPr lang="el-GR" i="1" dirty="0" err="1"/>
              <a:t>νηστεύσας</a:t>
            </a:r>
            <a:r>
              <a:rPr lang="el-GR" i="1" dirty="0"/>
              <a:t>, </a:t>
            </a:r>
            <a:r>
              <a:rPr lang="el-GR" i="1" dirty="0" err="1"/>
              <a:t>τὸν</a:t>
            </a:r>
            <a:r>
              <a:rPr lang="el-GR" i="1" dirty="0"/>
              <a:t> </a:t>
            </a:r>
            <a:r>
              <a:rPr lang="el-GR" i="1" dirty="0" err="1"/>
              <a:t>πειραστὴν</a:t>
            </a:r>
            <a:r>
              <a:rPr lang="el-GR" i="1" dirty="0"/>
              <a:t> </a:t>
            </a:r>
            <a:r>
              <a:rPr lang="el-GR" i="1" dirty="0" err="1"/>
              <a:t>ἐτροπώσατο</a:t>
            </a:r>
            <a:r>
              <a:rPr lang="el-GR" i="1" dirty="0"/>
              <a:t> </a:t>
            </a:r>
            <a:r>
              <a:rPr lang="el-GR" i="1" dirty="0" err="1"/>
              <a:t>καὶ</a:t>
            </a:r>
            <a:r>
              <a:rPr lang="el-GR" i="1" dirty="0"/>
              <a:t> </a:t>
            </a:r>
            <a:r>
              <a:rPr lang="el-GR" i="1" dirty="0" err="1"/>
              <a:t>τὴν</a:t>
            </a:r>
            <a:r>
              <a:rPr lang="el-GR" i="1" dirty="0"/>
              <a:t> </a:t>
            </a:r>
            <a:r>
              <a:rPr lang="el-GR" i="1" dirty="0" err="1"/>
              <a:t>νίκην</a:t>
            </a:r>
            <a:r>
              <a:rPr lang="el-GR" i="1" dirty="0"/>
              <a:t> </a:t>
            </a:r>
            <a:r>
              <a:rPr lang="el-GR" i="1" dirty="0" err="1"/>
              <a:t>ἡμῖν</a:t>
            </a:r>
            <a:r>
              <a:rPr lang="el-GR" i="1" dirty="0"/>
              <a:t> </a:t>
            </a:r>
            <a:r>
              <a:rPr lang="el-GR" i="1" dirty="0" err="1"/>
              <a:t>περιεποιήσατο</a:t>
            </a:r>
            <a:r>
              <a:rPr lang="el-GR" i="1" dirty="0"/>
              <a:t> </a:t>
            </a:r>
            <a:r>
              <a:rPr lang="el-GR" i="1" dirty="0" err="1"/>
              <a:t>γὰρ</a:t>
            </a:r>
            <a:r>
              <a:rPr lang="el-GR" i="1" dirty="0"/>
              <a:t> </a:t>
            </a:r>
            <a:r>
              <a:rPr lang="el-GR" i="1" dirty="0" err="1"/>
              <a:t>ἐν</a:t>
            </a:r>
            <a:r>
              <a:rPr lang="el-GR" i="1" dirty="0"/>
              <a:t> </a:t>
            </a:r>
            <a:r>
              <a:rPr lang="el-GR" i="1" dirty="0" err="1"/>
              <a:t>τῇ</a:t>
            </a:r>
            <a:r>
              <a:rPr lang="el-GR" i="1" dirty="0"/>
              <a:t> </a:t>
            </a:r>
            <a:r>
              <a:rPr lang="el-GR" i="1" dirty="0" err="1"/>
              <a:t>ἐρήμῳ</a:t>
            </a:r>
            <a:r>
              <a:rPr lang="el-GR" dirty="0"/>
              <a:t>» (ΘΕΟΛΗΠΤΟΣ ΦΙΛΑΔΕΛΦΕΙΑΣ).</a:t>
            </a:r>
          </a:p>
        </p:txBody>
      </p:sp>
    </p:spTree>
    <p:extLst>
      <p:ext uri="{BB962C8B-B14F-4D97-AF65-F5344CB8AC3E}">
        <p14:creationId xmlns:p14="http://schemas.microsoft.com/office/powerpoint/2010/main" val="2827968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6FD6F9-3E62-077D-6718-71E8E2998DDF}"/>
              </a:ext>
            </a:extLst>
          </p:cNvPr>
          <p:cNvSpPr>
            <a:spLocks noGrp="1"/>
          </p:cNvSpPr>
          <p:nvPr>
            <p:ph type="title"/>
          </p:nvPr>
        </p:nvSpPr>
        <p:spPr>
          <a:xfrm>
            <a:off x="0" y="0"/>
            <a:ext cx="12192000" cy="1325563"/>
          </a:xfrm>
        </p:spPr>
        <p:txBody>
          <a:bodyPr>
            <a:noAutofit/>
          </a:bodyPr>
          <a:lstStyle/>
          <a:p>
            <a:pPr algn="ctr"/>
            <a:r>
              <a:rPr lang="el-GR" sz="2800" b="1" dirty="0"/>
              <a:t>Β «</a:t>
            </a:r>
            <a:r>
              <a:rPr lang="el-GR" sz="2800" b="1" i="1" dirty="0"/>
              <a:t>ὁ </a:t>
            </a:r>
            <a:r>
              <a:rPr lang="el-GR" sz="2800" b="1" i="1" dirty="0" err="1"/>
              <a:t>ἀρχηγὸς</a:t>
            </a:r>
            <a:r>
              <a:rPr lang="el-GR" sz="2800" b="1" i="1" dirty="0"/>
              <a:t> </a:t>
            </a:r>
            <a:r>
              <a:rPr lang="el-GR" sz="2800" b="1" i="1" dirty="0" err="1"/>
              <a:t>τῆς</a:t>
            </a:r>
            <a:r>
              <a:rPr lang="el-GR" sz="2800" b="1" i="1" dirty="0"/>
              <a:t> </a:t>
            </a:r>
            <a:r>
              <a:rPr lang="el-GR" sz="2800" b="1" i="1" dirty="0" err="1"/>
              <a:t>ζωῆς</a:t>
            </a:r>
            <a:r>
              <a:rPr lang="el-GR" sz="2800" b="1" i="1" dirty="0"/>
              <a:t> </a:t>
            </a:r>
            <a:r>
              <a:rPr lang="el-GR" sz="2800" b="1" i="1" dirty="0" err="1"/>
              <a:t>Χριστὸς</a:t>
            </a:r>
            <a:r>
              <a:rPr lang="el-GR" sz="2800" b="1" i="1" dirty="0"/>
              <a:t>, </a:t>
            </a:r>
            <a:r>
              <a:rPr lang="el-GR" sz="2800" b="1" i="1" dirty="0" err="1"/>
              <a:t>νηστείᾳ</a:t>
            </a:r>
            <a:r>
              <a:rPr lang="el-GR" sz="2800" b="1" i="1" dirty="0"/>
              <a:t> </a:t>
            </a:r>
            <a:r>
              <a:rPr lang="el-GR" sz="2800" b="1" i="1" dirty="0" err="1"/>
              <a:t>τὸν</a:t>
            </a:r>
            <a:r>
              <a:rPr lang="el-GR" sz="2800" b="1" i="1" dirty="0"/>
              <a:t> </a:t>
            </a:r>
            <a:r>
              <a:rPr lang="el-GR" sz="2800" b="1" i="1" dirty="0" err="1"/>
              <a:t>πειραστὴν</a:t>
            </a:r>
            <a:r>
              <a:rPr lang="el-GR" sz="2800" b="1" i="1" dirty="0"/>
              <a:t> </a:t>
            </a:r>
            <a:r>
              <a:rPr lang="el-GR" sz="2800" b="1" i="1" dirty="0" err="1"/>
              <a:t>νικήσας</a:t>
            </a:r>
            <a:r>
              <a:rPr lang="el-GR" sz="2800" b="1" i="1" dirty="0"/>
              <a:t> </a:t>
            </a:r>
            <a:r>
              <a:rPr lang="el-GR" sz="2800" b="1" i="1" dirty="0" err="1"/>
              <a:t>καὶ</a:t>
            </a:r>
            <a:r>
              <a:rPr lang="el-GR" sz="2800" b="1" i="1" dirty="0"/>
              <a:t> </a:t>
            </a:r>
            <a:r>
              <a:rPr lang="el-GR" sz="2800" b="1" i="1" dirty="0" err="1"/>
              <a:t>ὑπομονῇ</a:t>
            </a:r>
            <a:r>
              <a:rPr lang="el-GR" sz="2800" b="1" i="1" dirty="0"/>
              <a:t> </a:t>
            </a:r>
            <a:r>
              <a:rPr lang="el-GR" sz="2800" b="1" i="1" dirty="0" err="1"/>
              <a:t>τῶν</a:t>
            </a:r>
            <a:r>
              <a:rPr lang="el-GR" sz="2800" b="1" i="1" dirty="0"/>
              <a:t> σωτηρίων παθημάτων </a:t>
            </a:r>
            <a:r>
              <a:rPr lang="el-GR" sz="2800" b="1" i="1" dirty="0" err="1"/>
              <a:t>καὶ</a:t>
            </a:r>
            <a:r>
              <a:rPr lang="el-GR" sz="2800" b="1" i="1" dirty="0"/>
              <a:t> </a:t>
            </a:r>
            <a:r>
              <a:rPr lang="el-GR" sz="2800" b="1" i="1" dirty="0" err="1"/>
              <a:t>τοῦ</a:t>
            </a:r>
            <a:r>
              <a:rPr lang="el-GR" sz="2800" b="1" i="1" dirty="0"/>
              <a:t> </a:t>
            </a:r>
            <a:r>
              <a:rPr lang="el-GR" sz="2800" b="1" i="1" dirty="0" err="1"/>
              <a:t>σταυροῦ</a:t>
            </a:r>
            <a:r>
              <a:rPr lang="el-GR" sz="2800" b="1" i="1" dirty="0"/>
              <a:t> </a:t>
            </a:r>
            <a:r>
              <a:rPr lang="el-GR" sz="2800" b="1" i="1" dirty="0" err="1"/>
              <a:t>καθελών</a:t>
            </a:r>
            <a:r>
              <a:rPr lang="el-GR" sz="2800" b="1" i="1" dirty="0"/>
              <a:t>, </a:t>
            </a:r>
            <a:r>
              <a:rPr lang="el-GR" sz="2800" b="1" i="1" dirty="0" err="1"/>
              <a:t>νικητὰς</a:t>
            </a:r>
            <a:r>
              <a:rPr lang="el-GR" sz="2800" b="1" i="1" dirty="0"/>
              <a:t> </a:t>
            </a:r>
            <a:r>
              <a:rPr lang="el-GR" sz="2800" b="1" i="1" dirty="0" err="1"/>
              <a:t>ἡμᾶς</a:t>
            </a:r>
            <a:r>
              <a:rPr lang="el-GR" sz="2800" b="1" i="1" dirty="0"/>
              <a:t> </a:t>
            </a:r>
            <a:r>
              <a:rPr lang="el-GR" sz="2800" b="1" i="1" dirty="0" err="1"/>
              <a:t>ἀνηγόρευσε</a:t>
            </a:r>
            <a:r>
              <a:rPr lang="el-GR" sz="2800" b="1" i="1" dirty="0"/>
              <a:t> </a:t>
            </a:r>
            <a:r>
              <a:rPr lang="el-GR" sz="2800" b="1" i="1" dirty="0" err="1"/>
              <a:t>καὶ</a:t>
            </a:r>
            <a:r>
              <a:rPr lang="el-GR" sz="2800" b="1" i="1" dirty="0"/>
              <a:t> </a:t>
            </a:r>
            <a:r>
              <a:rPr lang="el-GR" sz="2800" b="1" i="1" dirty="0" err="1"/>
              <a:t>οἰκήτορας</a:t>
            </a:r>
            <a:r>
              <a:rPr lang="el-GR" sz="2800" b="1" i="1" dirty="0"/>
              <a:t> </a:t>
            </a:r>
            <a:r>
              <a:rPr lang="el-GR" sz="2800" b="1" i="1" dirty="0" err="1"/>
              <a:t>τοῦ</a:t>
            </a:r>
            <a:r>
              <a:rPr lang="el-GR" sz="2800" b="1" i="1" dirty="0"/>
              <a:t> παραδείσου </a:t>
            </a:r>
            <a:r>
              <a:rPr lang="el-GR" sz="2800" b="1" i="1" dirty="0" err="1"/>
              <a:t>πάλιν</a:t>
            </a:r>
            <a:r>
              <a:rPr lang="el-GR" sz="2800" b="1" i="1" dirty="0"/>
              <a:t> </a:t>
            </a:r>
            <a:r>
              <a:rPr lang="el-GR" sz="2800" b="1" i="1" dirty="0" err="1"/>
              <a:t>ἐποίησεν</a:t>
            </a:r>
            <a:r>
              <a:rPr lang="el-GR" sz="2800" b="1" dirty="0"/>
              <a:t>» (Θεόληπτος Φιλαδελφείας) </a:t>
            </a:r>
            <a:endParaRPr lang="el-GR" sz="2800" dirty="0"/>
          </a:p>
        </p:txBody>
      </p:sp>
      <p:sp>
        <p:nvSpPr>
          <p:cNvPr id="3" name="Θέση περιεχομένου 2">
            <a:extLst>
              <a:ext uri="{FF2B5EF4-FFF2-40B4-BE49-F238E27FC236}">
                <a16:creationId xmlns:a16="http://schemas.microsoft.com/office/drawing/2014/main" id="{6410B4B4-2A2A-FD4C-D200-B3CBCE695F66}"/>
              </a:ext>
            </a:extLst>
          </p:cNvPr>
          <p:cNvSpPr>
            <a:spLocks noGrp="1"/>
          </p:cNvSpPr>
          <p:nvPr>
            <p:ph idx="1"/>
          </p:nvPr>
        </p:nvSpPr>
        <p:spPr>
          <a:xfrm>
            <a:off x="0" y="1219200"/>
            <a:ext cx="12192000" cy="5638800"/>
          </a:xfrm>
        </p:spPr>
        <p:txBody>
          <a:bodyPr>
            <a:normAutofit fontScale="92500"/>
          </a:bodyPr>
          <a:lstStyle/>
          <a:p>
            <a:r>
              <a:rPr lang="el-GR" dirty="0"/>
              <a:t>Η μέθοδος της νηστείας, όπως την πραγματοποίησε ο δεύτερος Αδάμ, θεωρείται από τους πατέρες ο μοναδικός και ασφαλής τρόπος. Προς Αυτόν τον δεύτερο Αδάμ προστρέχουμε και μιμούμαστε την εφαρμογή της. </a:t>
            </a:r>
          </a:p>
          <a:p>
            <a:r>
              <a:rPr lang="el-GR" dirty="0"/>
              <a:t>Αυτός την νομοθέτησε στον παράδεισο ως Θεός και τώρα ως άνθρωπος μας δείχνει τον τρόπο να αντιμετωπίσουμε τον </a:t>
            </a:r>
            <a:r>
              <a:rPr lang="el-GR" dirty="0" err="1"/>
              <a:t>πειραστή</a:t>
            </a:r>
            <a:r>
              <a:rPr lang="el-GR" dirty="0"/>
              <a:t>: «</a:t>
            </a:r>
            <a:r>
              <a:rPr lang="el-GR" i="1" dirty="0" err="1"/>
              <a:t>ἀφίημι</a:t>
            </a:r>
            <a:r>
              <a:rPr lang="el-GR" i="1" dirty="0"/>
              <a:t> </a:t>
            </a:r>
            <a:r>
              <a:rPr lang="el-GR" i="1" dirty="0" err="1"/>
              <a:t>τοὺς</a:t>
            </a:r>
            <a:r>
              <a:rPr lang="el-GR" i="1" dirty="0"/>
              <a:t> </a:t>
            </a:r>
            <a:r>
              <a:rPr lang="el-GR" i="1" dirty="0" err="1"/>
              <a:t>οἰκέτας</a:t>
            </a:r>
            <a:r>
              <a:rPr lang="el-GR" i="1" dirty="0"/>
              <a:t> </a:t>
            </a:r>
            <a:r>
              <a:rPr lang="el-GR" i="1" dirty="0" err="1"/>
              <a:t>καὶ</a:t>
            </a:r>
            <a:r>
              <a:rPr lang="el-GR" i="1" dirty="0"/>
              <a:t> τρέχω </a:t>
            </a:r>
            <a:r>
              <a:rPr lang="el-GR" i="1" dirty="0" err="1"/>
              <a:t>πρὸς</a:t>
            </a:r>
            <a:r>
              <a:rPr lang="el-GR" i="1" dirty="0"/>
              <a:t> </a:t>
            </a:r>
            <a:r>
              <a:rPr lang="el-GR" i="1" dirty="0" err="1"/>
              <a:t>τὸν</a:t>
            </a:r>
            <a:r>
              <a:rPr lang="el-GR" i="1" dirty="0"/>
              <a:t> </a:t>
            </a:r>
            <a:r>
              <a:rPr lang="el-GR" i="1" dirty="0" err="1"/>
              <a:t>δεσπότην</a:t>
            </a:r>
            <a:r>
              <a:rPr lang="el-GR" i="1" dirty="0"/>
              <a:t>, </a:t>
            </a:r>
            <a:r>
              <a:rPr lang="el-GR" b="1" i="1" dirty="0" err="1"/>
              <a:t>τὸν</a:t>
            </a:r>
            <a:r>
              <a:rPr lang="el-GR" b="1" i="1" dirty="0"/>
              <a:t> </a:t>
            </a:r>
            <a:r>
              <a:rPr lang="el-GR" b="1" i="1" dirty="0" err="1"/>
              <a:t>καὶ</a:t>
            </a:r>
            <a:r>
              <a:rPr lang="el-GR" b="1" i="1" dirty="0"/>
              <a:t> </a:t>
            </a:r>
            <a:r>
              <a:rPr lang="el-GR" b="1" i="1" dirty="0" err="1"/>
              <a:t>νομοθετήσαντα</a:t>
            </a:r>
            <a:r>
              <a:rPr lang="el-GR" b="1" i="1" dirty="0"/>
              <a:t> </a:t>
            </a:r>
            <a:r>
              <a:rPr lang="el-GR" b="1" i="1" dirty="0" err="1"/>
              <a:t>τὴν</a:t>
            </a:r>
            <a:r>
              <a:rPr lang="el-GR" b="1" i="1" dirty="0"/>
              <a:t> </a:t>
            </a:r>
            <a:r>
              <a:rPr lang="el-GR" b="1" i="1" dirty="0" err="1"/>
              <a:t>νηστείαν</a:t>
            </a:r>
            <a:r>
              <a:rPr lang="el-GR" b="1" i="1" dirty="0"/>
              <a:t> </a:t>
            </a:r>
            <a:r>
              <a:rPr lang="el-GR" b="1" i="1" dirty="0" err="1"/>
              <a:t>ὡς</a:t>
            </a:r>
            <a:r>
              <a:rPr lang="el-GR" b="1" i="1" dirty="0"/>
              <a:t> </a:t>
            </a:r>
            <a:r>
              <a:rPr lang="el-GR" b="1" i="1" dirty="0" err="1"/>
              <a:t>θεὸν</a:t>
            </a:r>
            <a:r>
              <a:rPr lang="el-GR" b="1" i="1" dirty="0"/>
              <a:t> </a:t>
            </a:r>
            <a:r>
              <a:rPr lang="el-GR" b="1" i="1" dirty="0" err="1"/>
              <a:t>καὶ</a:t>
            </a:r>
            <a:r>
              <a:rPr lang="el-GR" b="1" i="1" dirty="0"/>
              <a:t> </a:t>
            </a:r>
            <a:r>
              <a:rPr lang="el-GR" b="1" i="1" dirty="0" err="1"/>
              <a:t>ὡς</a:t>
            </a:r>
            <a:r>
              <a:rPr lang="el-GR" b="1" i="1" dirty="0"/>
              <a:t> </a:t>
            </a:r>
            <a:r>
              <a:rPr lang="el-GR" b="1" i="1" dirty="0" err="1"/>
              <a:t>ἄνθρωπον</a:t>
            </a:r>
            <a:r>
              <a:rPr lang="el-GR" b="1" i="1" dirty="0"/>
              <a:t> </a:t>
            </a:r>
            <a:r>
              <a:rPr lang="el-GR" b="1" i="1" dirty="0" err="1"/>
              <a:t>πάλιν</a:t>
            </a:r>
            <a:r>
              <a:rPr lang="el-GR" b="1" i="1" dirty="0"/>
              <a:t> </a:t>
            </a:r>
            <a:r>
              <a:rPr lang="el-GR" b="1" i="1" dirty="0" err="1"/>
              <a:t>τὸν</a:t>
            </a:r>
            <a:r>
              <a:rPr lang="el-GR" b="1" i="1" dirty="0"/>
              <a:t> </a:t>
            </a:r>
            <a:r>
              <a:rPr lang="el-GR" b="1" i="1" dirty="0" err="1"/>
              <a:t>αὐτὸν</a:t>
            </a:r>
            <a:r>
              <a:rPr lang="el-GR" b="1" i="1" dirty="0"/>
              <a:t> </a:t>
            </a:r>
            <a:r>
              <a:rPr lang="el-GR" b="1" i="1" dirty="0" err="1"/>
              <a:t>νηστεύσαντα</a:t>
            </a:r>
            <a:r>
              <a:rPr lang="el-GR" b="1" i="1" dirty="0"/>
              <a:t> </a:t>
            </a:r>
            <a:r>
              <a:rPr lang="el-GR" b="1" i="1" dirty="0" err="1"/>
              <a:t>ἐν</a:t>
            </a:r>
            <a:r>
              <a:rPr lang="el-GR" b="1" i="1" dirty="0"/>
              <a:t> </a:t>
            </a:r>
            <a:r>
              <a:rPr lang="el-GR" b="1" i="1" dirty="0" err="1"/>
              <a:t>τῇ</a:t>
            </a:r>
            <a:r>
              <a:rPr lang="el-GR" b="1" i="1" dirty="0"/>
              <a:t> </a:t>
            </a:r>
            <a:r>
              <a:rPr lang="el-GR" b="1" i="1" dirty="0" err="1"/>
              <a:t>ἐρήμῳ</a:t>
            </a:r>
            <a:r>
              <a:rPr lang="el-GR" b="1" i="1" dirty="0"/>
              <a:t> </a:t>
            </a:r>
            <a:r>
              <a:rPr lang="el-GR" b="1" i="1" dirty="0" err="1"/>
              <a:t>καὶ</a:t>
            </a:r>
            <a:r>
              <a:rPr lang="el-GR" b="1" i="1" dirty="0"/>
              <a:t> </a:t>
            </a:r>
            <a:r>
              <a:rPr lang="el-GR" b="1" i="1" dirty="0" err="1"/>
              <a:t>διὰ</a:t>
            </a:r>
            <a:r>
              <a:rPr lang="el-GR" b="1" i="1" dirty="0"/>
              <a:t> νηστείας </a:t>
            </a:r>
            <a:r>
              <a:rPr lang="el-GR" b="1" i="1" dirty="0" err="1"/>
              <a:t>τὸν</a:t>
            </a:r>
            <a:r>
              <a:rPr lang="el-GR" b="1" i="1" dirty="0"/>
              <a:t> </a:t>
            </a:r>
            <a:r>
              <a:rPr lang="el-GR" b="1" i="1" dirty="0" err="1"/>
              <a:t>πειραστὴν</a:t>
            </a:r>
            <a:r>
              <a:rPr lang="el-GR" b="1" i="1" dirty="0"/>
              <a:t> </a:t>
            </a:r>
            <a:r>
              <a:rPr lang="el-GR" b="1" i="1" dirty="0" err="1"/>
              <a:t>καταβαλόντα</a:t>
            </a:r>
            <a:r>
              <a:rPr lang="el-GR" i="1" dirty="0"/>
              <a:t>. </a:t>
            </a:r>
            <a:r>
              <a:rPr lang="el-GR" i="1" dirty="0" err="1"/>
              <a:t>Ἐπειδὴ</a:t>
            </a:r>
            <a:r>
              <a:rPr lang="el-GR" i="1" dirty="0"/>
              <a:t> </a:t>
            </a:r>
            <a:r>
              <a:rPr lang="el-GR" i="1" dirty="0" err="1"/>
              <a:t>γὰρ</a:t>
            </a:r>
            <a:r>
              <a:rPr lang="el-GR" i="1" dirty="0"/>
              <a:t> ὁ </a:t>
            </a:r>
            <a:r>
              <a:rPr lang="el-GR" i="1" dirty="0" err="1"/>
              <a:t>θεὸς</a:t>
            </a:r>
            <a:r>
              <a:rPr lang="el-GR" i="1" dirty="0"/>
              <a:t> λόγος </a:t>
            </a:r>
            <a:r>
              <a:rPr lang="el-GR" i="1" dirty="0" err="1"/>
              <a:t>ἐν</a:t>
            </a:r>
            <a:r>
              <a:rPr lang="el-GR" i="1" dirty="0"/>
              <a:t> </a:t>
            </a:r>
            <a:r>
              <a:rPr lang="el-GR" i="1" dirty="0" err="1"/>
              <a:t>ἀρχῇ</a:t>
            </a:r>
            <a:r>
              <a:rPr lang="el-GR" i="1" dirty="0"/>
              <a:t> </a:t>
            </a:r>
            <a:r>
              <a:rPr lang="el-GR" i="1" dirty="0" err="1"/>
              <a:t>τῶν</a:t>
            </a:r>
            <a:r>
              <a:rPr lang="el-GR" i="1" dirty="0"/>
              <a:t> </a:t>
            </a:r>
            <a:r>
              <a:rPr lang="el-GR" i="1" dirty="0" err="1"/>
              <a:t>αἰώνων</a:t>
            </a:r>
            <a:r>
              <a:rPr lang="el-GR" i="1" dirty="0"/>
              <a:t> </a:t>
            </a:r>
            <a:r>
              <a:rPr lang="el-GR" i="1" dirty="0" err="1"/>
              <a:t>ἐνετείλατο</a:t>
            </a:r>
            <a:r>
              <a:rPr lang="el-GR" i="1" dirty="0"/>
              <a:t> </a:t>
            </a:r>
            <a:r>
              <a:rPr lang="el-GR" i="1" dirty="0" err="1"/>
              <a:t>τῷ</a:t>
            </a:r>
            <a:r>
              <a:rPr lang="el-GR" i="1" dirty="0"/>
              <a:t> </a:t>
            </a:r>
            <a:r>
              <a:rPr lang="el-GR" i="1" dirty="0" err="1"/>
              <a:t>Ἀδὰμ</a:t>
            </a:r>
            <a:r>
              <a:rPr lang="el-GR" i="1" dirty="0"/>
              <a:t> </a:t>
            </a:r>
            <a:r>
              <a:rPr lang="el-GR" i="1" dirty="0" err="1"/>
              <a:t>νηστεύειν</a:t>
            </a:r>
            <a:r>
              <a:rPr lang="el-GR" i="1" dirty="0"/>
              <a:t> </a:t>
            </a:r>
            <a:r>
              <a:rPr lang="el-GR" i="1" dirty="0" err="1"/>
              <a:t>ἀπὸ</a:t>
            </a:r>
            <a:r>
              <a:rPr lang="el-GR" i="1" dirty="0"/>
              <a:t> </a:t>
            </a:r>
            <a:r>
              <a:rPr lang="el-GR" i="1" dirty="0" err="1"/>
              <a:t>τοῦ</a:t>
            </a:r>
            <a:r>
              <a:rPr lang="el-GR" i="1" dirty="0"/>
              <a:t> </a:t>
            </a:r>
            <a:r>
              <a:rPr lang="el-GR" i="1" dirty="0" err="1"/>
              <a:t>τῆς</a:t>
            </a:r>
            <a:r>
              <a:rPr lang="el-GR" i="1" dirty="0"/>
              <a:t> βρώσεως ξύλου, ὁ </a:t>
            </a:r>
            <a:r>
              <a:rPr lang="el-GR" i="1" dirty="0" err="1"/>
              <a:t>δὲ</a:t>
            </a:r>
            <a:r>
              <a:rPr lang="el-GR" i="1" dirty="0"/>
              <a:t> </a:t>
            </a:r>
            <a:r>
              <a:rPr lang="el-GR" i="1" dirty="0" err="1"/>
              <a:t>τῆς</a:t>
            </a:r>
            <a:r>
              <a:rPr lang="el-GR" i="1" dirty="0"/>
              <a:t> </a:t>
            </a:r>
            <a:r>
              <a:rPr lang="el-GR" i="1" dirty="0" err="1"/>
              <a:t>κατὰ</a:t>
            </a:r>
            <a:r>
              <a:rPr lang="el-GR" i="1" dirty="0"/>
              <a:t> </a:t>
            </a:r>
            <a:r>
              <a:rPr lang="el-GR" i="1" dirty="0" err="1"/>
              <a:t>τὴν</a:t>
            </a:r>
            <a:r>
              <a:rPr lang="el-GR" i="1" dirty="0"/>
              <a:t> </a:t>
            </a:r>
            <a:r>
              <a:rPr lang="el-GR" i="1" dirty="0" err="1"/>
              <a:t>νηστείαν</a:t>
            </a:r>
            <a:r>
              <a:rPr lang="el-GR" i="1" dirty="0"/>
              <a:t> </a:t>
            </a:r>
            <a:r>
              <a:rPr lang="el-GR" i="1" dirty="0" err="1"/>
              <a:t>ἐντολῆς</a:t>
            </a:r>
            <a:r>
              <a:rPr lang="el-GR" i="1" dirty="0"/>
              <a:t> </a:t>
            </a:r>
            <a:r>
              <a:rPr lang="el-GR" i="1" dirty="0" err="1"/>
              <a:t>ἐπιλαθόμενος</a:t>
            </a:r>
            <a:r>
              <a:rPr lang="el-GR" i="1" dirty="0"/>
              <a:t>, </a:t>
            </a:r>
            <a:r>
              <a:rPr lang="el-GR" i="1" dirty="0" err="1"/>
              <a:t>ἔφαγεν</a:t>
            </a:r>
            <a:r>
              <a:rPr lang="el-GR" i="1" dirty="0"/>
              <a:t> </a:t>
            </a:r>
            <a:r>
              <a:rPr lang="el-GR" i="1" dirty="0" err="1"/>
              <a:t>ἀπὸ</a:t>
            </a:r>
            <a:r>
              <a:rPr lang="el-GR" i="1" dirty="0"/>
              <a:t> </a:t>
            </a:r>
            <a:r>
              <a:rPr lang="el-GR" i="1" dirty="0" err="1"/>
              <a:t>τοῦ</a:t>
            </a:r>
            <a:r>
              <a:rPr lang="el-GR" i="1" dirty="0"/>
              <a:t> </a:t>
            </a:r>
            <a:r>
              <a:rPr lang="el-GR" i="1" dirty="0" err="1"/>
              <a:t>καρποῦ</a:t>
            </a:r>
            <a:r>
              <a:rPr lang="el-GR" i="1" dirty="0"/>
              <a:t> </a:t>
            </a:r>
            <a:r>
              <a:rPr lang="el-GR" i="1" dirty="0" err="1"/>
              <a:t>καὶ</a:t>
            </a:r>
            <a:r>
              <a:rPr lang="el-GR" i="1" dirty="0"/>
              <a:t> </a:t>
            </a:r>
            <a:r>
              <a:rPr lang="el-GR" i="1" dirty="0" err="1"/>
              <a:t>ἐπιτίμιον</a:t>
            </a:r>
            <a:r>
              <a:rPr lang="el-GR" i="1" dirty="0"/>
              <a:t> </a:t>
            </a:r>
            <a:r>
              <a:rPr lang="el-GR" i="1" dirty="0" err="1"/>
              <a:t>αὐτίκα</a:t>
            </a:r>
            <a:r>
              <a:rPr lang="el-GR" i="1" dirty="0"/>
              <a:t> </a:t>
            </a:r>
            <a:r>
              <a:rPr lang="el-GR" i="1" dirty="0" err="1"/>
              <a:t>τὸν</a:t>
            </a:r>
            <a:r>
              <a:rPr lang="el-GR" i="1" dirty="0"/>
              <a:t> θάνατον </a:t>
            </a:r>
            <a:r>
              <a:rPr lang="el-GR" i="1" dirty="0" err="1"/>
              <a:t>ἔσχε</a:t>
            </a:r>
            <a:r>
              <a:rPr lang="el-GR" i="1" dirty="0"/>
              <a:t> </a:t>
            </a:r>
            <a:r>
              <a:rPr lang="el-GR" i="1" dirty="0" err="1"/>
              <a:t>κατὰ</a:t>
            </a:r>
            <a:r>
              <a:rPr lang="el-GR" i="1" dirty="0"/>
              <a:t> </a:t>
            </a:r>
            <a:r>
              <a:rPr lang="el-GR" i="1" dirty="0" err="1"/>
              <a:t>τὴν</a:t>
            </a:r>
            <a:r>
              <a:rPr lang="el-GR" i="1" dirty="0"/>
              <a:t> </a:t>
            </a:r>
            <a:r>
              <a:rPr lang="el-GR" i="1" dirty="0" err="1"/>
              <a:t>πρόρρησιν</a:t>
            </a:r>
            <a:r>
              <a:rPr lang="el-GR" i="1" dirty="0"/>
              <a:t>, </a:t>
            </a:r>
            <a:r>
              <a:rPr lang="el-GR" b="1" i="1" dirty="0"/>
              <a:t>τούτου χάριν </a:t>
            </a:r>
            <a:r>
              <a:rPr lang="el-GR" b="1" i="1" dirty="0" err="1"/>
              <a:t>ἐν</a:t>
            </a:r>
            <a:r>
              <a:rPr lang="el-GR" b="1" i="1" dirty="0"/>
              <a:t> </a:t>
            </a:r>
            <a:r>
              <a:rPr lang="el-GR" b="1" i="1" dirty="0" err="1"/>
              <a:t>τῷ</a:t>
            </a:r>
            <a:r>
              <a:rPr lang="el-GR" b="1" i="1" dirty="0"/>
              <a:t> τέλει </a:t>
            </a:r>
            <a:r>
              <a:rPr lang="el-GR" b="1" i="1" dirty="0" err="1"/>
              <a:t>τῶν</a:t>
            </a:r>
            <a:r>
              <a:rPr lang="el-GR" b="1" i="1" dirty="0"/>
              <a:t> </a:t>
            </a:r>
            <a:r>
              <a:rPr lang="el-GR" b="1" i="1" dirty="0" err="1"/>
              <a:t>αἰώνων</a:t>
            </a:r>
            <a:r>
              <a:rPr lang="el-GR" b="1" i="1" dirty="0"/>
              <a:t> </a:t>
            </a:r>
            <a:r>
              <a:rPr lang="el-GR" b="1" i="1" dirty="0" err="1"/>
              <a:t>τὴν</a:t>
            </a:r>
            <a:r>
              <a:rPr lang="el-GR" b="1" i="1" dirty="0"/>
              <a:t> </a:t>
            </a:r>
            <a:r>
              <a:rPr lang="el-GR" b="1" i="1" dirty="0" err="1"/>
              <a:t>ἀδαμιαίαν</a:t>
            </a:r>
            <a:r>
              <a:rPr lang="el-GR" b="1" i="1" dirty="0"/>
              <a:t> φύσιν </a:t>
            </a:r>
            <a:r>
              <a:rPr lang="el-GR" b="1" i="1" dirty="0" err="1"/>
              <a:t>ἐν</a:t>
            </a:r>
            <a:r>
              <a:rPr lang="el-GR" b="1" i="1" dirty="0"/>
              <a:t> </a:t>
            </a:r>
            <a:r>
              <a:rPr lang="el-GR" b="1" i="1" dirty="0" err="1"/>
              <a:t>ἑαυτῷ</a:t>
            </a:r>
            <a:r>
              <a:rPr lang="el-GR" b="1" i="1" dirty="0"/>
              <a:t> </a:t>
            </a:r>
            <a:r>
              <a:rPr lang="el-GR" b="1" i="1" dirty="0" err="1"/>
              <a:t>ἀναλαβόμενος</a:t>
            </a:r>
            <a:r>
              <a:rPr lang="el-GR" b="1" i="1" dirty="0"/>
              <a:t>, </a:t>
            </a:r>
            <a:r>
              <a:rPr lang="el-GR" b="1" i="1" dirty="0" err="1"/>
              <a:t>ἀπὸ</a:t>
            </a:r>
            <a:r>
              <a:rPr lang="el-GR" b="1" i="1" dirty="0"/>
              <a:t> νηστείας </a:t>
            </a:r>
            <a:r>
              <a:rPr lang="el-GR" b="1" i="1" dirty="0" err="1"/>
              <a:t>ἤρξατο</a:t>
            </a:r>
            <a:r>
              <a:rPr lang="el-GR" b="1" i="1" dirty="0"/>
              <a:t> </a:t>
            </a:r>
            <a:r>
              <a:rPr lang="el-GR" b="1" i="1" dirty="0" err="1"/>
              <a:t>καὶ</a:t>
            </a:r>
            <a:r>
              <a:rPr lang="el-GR" b="1" i="1" dirty="0"/>
              <a:t> </a:t>
            </a:r>
            <a:r>
              <a:rPr lang="el-GR" b="1" i="1" dirty="0" err="1"/>
              <a:t>διὰ</a:t>
            </a:r>
            <a:r>
              <a:rPr lang="el-GR" b="1" i="1" dirty="0"/>
              <a:t> νηστείας </a:t>
            </a:r>
            <a:r>
              <a:rPr lang="el-GR" b="1" i="1" dirty="0" err="1"/>
              <a:t>τὸν</a:t>
            </a:r>
            <a:r>
              <a:rPr lang="el-GR" b="1" i="1" dirty="0"/>
              <a:t> </a:t>
            </a:r>
            <a:r>
              <a:rPr lang="el-GR" b="1" i="1" dirty="0" err="1"/>
              <a:t>ἐχθρὸν</a:t>
            </a:r>
            <a:r>
              <a:rPr lang="el-GR" b="1" i="1" dirty="0"/>
              <a:t> </a:t>
            </a:r>
            <a:r>
              <a:rPr lang="el-GR" b="1" i="1" dirty="0" err="1"/>
              <a:t>προσβαλόντα</a:t>
            </a:r>
            <a:r>
              <a:rPr lang="el-GR" b="1" i="1" dirty="0"/>
              <a:t> </a:t>
            </a:r>
            <a:r>
              <a:rPr lang="el-GR" b="1" i="1" dirty="0" err="1"/>
              <a:t>κατηγωνίσατο</a:t>
            </a:r>
            <a:r>
              <a:rPr lang="el-GR" i="1" dirty="0"/>
              <a:t>, </a:t>
            </a:r>
            <a:r>
              <a:rPr lang="el-GR" i="1" dirty="0" err="1"/>
              <a:t>ἵνα</a:t>
            </a:r>
            <a:r>
              <a:rPr lang="el-GR" i="1" dirty="0"/>
              <a:t> </a:t>
            </a:r>
            <a:r>
              <a:rPr lang="el-GR" i="1" dirty="0" err="1"/>
              <a:t>καὶ</a:t>
            </a:r>
            <a:r>
              <a:rPr lang="el-GR" i="1" dirty="0"/>
              <a:t> </a:t>
            </a:r>
            <a:r>
              <a:rPr lang="el-GR" i="1" dirty="0" err="1"/>
              <a:t>τοῖς</a:t>
            </a:r>
            <a:r>
              <a:rPr lang="el-GR" i="1" dirty="0"/>
              <a:t> </a:t>
            </a:r>
            <a:r>
              <a:rPr lang="el-GR" i="1" dirty="0" err="1"/>
              <a:t>ἀνθρώποις</a:t>
            </a:r>
            <a:r>
              <a:rPr lang="el-GR" i="1" dirty="0"/>
              <a:t> </a:t>
            </a:r>
            <a:r>
              <a:rPr lang="el-GR" i="1" dirty="0" err="1"/>
              <a:t>δείξῃ</a:t>
            </a:r>
            <a:r>
              <a:rPr lang="el-GR" i="1" dirty="0"/>
              <a:t> τίσιν </a:t>
            </a:r>
            <a:r>
              <a:rPr lang="el-GR" i="1" dirty="0" err="1"/>
              <a:t>ὅπλοις</a:t>
            </a:r>
            <a:r>
              <a:rPr lang="el-GR" i="1" dirty="0"/>
              <a:t> δύνανται </a:t>
            </a:r>
            <a:r>
              <a:rPr lang="el-GR" i="1" dirty="0" err="1"/>
              <a:t>τὸν</a:t>
            </a:r>
            <a:r>
              <a:rPr lang="el-GR" i="1" dirty="0"/>
              <a:t> </a:t>
            </a:r>
            <a:r>
              <a:rPr lang="el-GR" i="1" dirty="0" err="1"/>
              <a:t>ἐχθρὸν</a:t>
            </a:r>
            <a:r>
              <a:rPr lang="el-GR" i="1" dirty="0"/>
              <a:t> </a:t>
            </a:r>
            <a:r>
              <a:rPr lang="el-GR" i="1" dirty="0" err="1"/>
              <a:t>καταργεῖν</a:t>
            </a:r>
            <a:r>
              <a:rPr lang="el-GR" i="1" dirty="0"/>
              <a:t>, </a:t>
            </a:r>
            <a:r>
              <a:rPr lang="el-GR" i="1" dirty="0" err="1"/>
              <a:t>ὅμοῦ</a:t>
            </a:r>
            <a:r>
              <a:rPr lang="el-GR" i="1" dirty="0"/>
              <a:t> </a:t>
            </a:r>
            <a:r>
              <a:rPr lang="el-GR" i="1" dirty="0" err="1"/>
              <a:t>δὲ</a:t>
            </a:r>
            <a:r>
              <a:rPr lang="el-GR" i="1" dirty="0"/>
              <a:t> </a:t>
            </a:r>
            <a:r>
              <a:rPr lang="el-GR" i="1" dirty="0" err="1"/>
              <a:t>καὶ</a:t>
            </a:r>
            <a:r>
              <a:rPr lang="el-GR" i="1" dirty="0"/>
              <a:t> </a:t>
            </a:r>
            <a:r>
              <a:rPr lang="el-GR" i="1" dirty="0" err="1"/>
              <a:t>διδάξῃ</a:t>
            </a:r>
            <a:r>
              <a:rPr lang="el-GR" i="1" dirty="0"/>
              <a:t>, </a:t>
            </a:r>
            <a:r>
              <a:rPr lang="el-GR" i="1" dirty="0" err="1"/>
              <a:t>ὅτι</a:t>
            </a:r>
            <a:r>
              <a:rPr lang="el-GR" i="1" dirty="0"/>
              <a:t> ὁ πάλαι </a:t>
            </a:r>
            <a:r>
              <a:rPr lang="el-GR" i="1" dirty="0" err="1"/>
              <a:t>τῷ</a:t>
            </a:r>
            <a:r>
              <a:rPr lang="el-GR" i="1" dirty="0"/>
              <a:t> </a:t>
            </a:r>
            <a:r>
              <a:rPr lang="el-GR" i="1" dirty="0" err="1"/>
              <a:t>πρώτῳ</a:t>
            </a:r>
            <a:r>
              <a:rPr lang="el-GR" i="1" dirty="0"/>
              <a:t> </a:t>
            </a:r>
            <a:r>
              <a:rPr lang="el-GR" i="1" dirty="0" err="1"/>
              <a:t>Ἀδὰμ</a:t>
            </a:r>
            <a:r>
              <a:rPr lang="el-GR" i="1" dirty="0"/>
              <a:t> </a:t>
            </a:r>
            <a:r>
              <a:rPr lang="el-GR" i="1" dirty="0" err="1"/>
              <a:t>τὴν</a:t>
            </a:r>
            <a:r>
              <a:rPr lang="el-GR" i="1" dirty="0"/>
              <a:t> </a:t>
            </a:r>
            <a:r>
              <a:rPr lang="el-GR" i="1" dirty="0" err="1"/>
              <a:t>νηστείαν</a:t>
            </a:r>
            <a:r>
              <a:rPr lang="el-GR" i="1" dirty="0"/>
              <a:t> </a:t>
            </a:r>
            <a:r>
              <a:rPr lang="el-GR" i="1" dirty="0" err="1"/>
              <a:t>νομοθετήσας</a:t>
            </a:r>
            <a:r>
              <a:rPr lang="el-GR" i="1" dirty="0"/>
              <a:t> </a:t>
            </a:r>
            <a:r>
              <a:rPr lang="el-GR" i="1" dirty="0" err="1"/>
              <a:t>ὡς</a:t>
            </a:r>
            <a:r>
              <a:rPr lang="el-GR" i="1" dirty="0"/>
              <a:t> θεός, </a:t>
            </a:r>
            <a:r>
              <a:rPr lang="el-GR" i="1" dirty="0" err="1"/>
              <a:t>αὐτὸς</a:t>
            </a:r>
            <a:r>
              <a:rPr lang="el-GR" i="1" dirty="0"/>
              <a:t> </a:t>
            </a:r>
            <a:r>
              <a:rPr lang="el-GR" i="1" dirty="0" err="1"/>
              <a:t>καὶ</a:t>
            </a:r>
            <a:r>
              <a:rPr lang="el-GR" i="1" dirty="0"/>
              <a:t> </a:t>
            </a:r>
            <a:r>
              <a:rPr lang="el-GR" i="1" dirty="0" err="1"/>
              <a:t>νῦν</a:t>
            </a:r>
            <a:r>
              <a:rPr lang="el-GR" i="1" dirty="0"/>
              <a:t> </a:t>
            </a:r>
            <a:r>
              <a:rPr lang="el-GR" i="1" dirty="0" err="1"/>
              <a:t>ὡς</a:t>
            </a:r>
            <a:r>
              <a:rPr lang="el-GR" i="1" dirty="0"/>
              <a:t> δεύτερος</a:t>
            </a:r>
            <a:r>
              <a:rPr lang="el-GR" dirty="0"/>
              <a:t>» (ΘΕΟΛΗΠΤΟΣ ΦΙΛΑΔΕΛΦΕΙΑΣ)</a:t>
            </a:r>
          </a:p>
        </p:txBody>
      </p:sp>
    </p:spTree>
    <p:extLst>
      <p:ext uri="{BB962C8B-B14F-4D97-AF65-F5344CB8AC3E}">
        <p14:creationId xmlns:p14="http://schemas.microsoft.com/office/powerpoint/2010/main" val="1079073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888937-E030-1BDD-07F4-8DD85426E5FC}"/>
              </a:ext>
            </a:extLst>
          </p:cNvPr>
          <p:cNvSpPr>
            <a:spLocks noGrp="1"/>
          </p:cNvSpPr>
          <p:nvPr>
            <p:ph type="title"/>
          </p:nvPr>
        </p:nvSpPr>
        <p:spPr>
          <a:xfrm>
            <a:off x="0" y="18256"/>
            <a:ext cx="12192000" cy="1019970"/>
          </a:xfrm>
        </p:spPr>
        <p:txBody>
          <a:bodyPr>
            <a:noAutofit/>
          </a:bodyPr>
          <a:lstStyle/>
          <a:p>
            <a:pPr algn="ctr"/>
            <a:r>
              <a:rPr lang="el-GR" sz="2800" b="1" dirty="0"/>
              <a:t>Β «</a:t>
            </a:r>
            <a:r>
              <a:rPr lang="el-GR" sz="2800" b="1" i="1" dirty="0"/>
              <a:t>ὁ </a:t>
            </a:r>
            <a:r>
              <a:rPr lang="el-GR" sz="2800" b="1" i="1" dirty="0" err="1"/>
              <a:t>ἀρχηγὸς</a:t>
            </a:r>
            <a:r>
              <a:rPr lang="el-GR" sz="2800" b="1" i="1" dirty="0"/>
              <a:t> </a:t>
            </a:r>
            <a:r>
              <a:rPr lang="el-GR" sz="2800" b="1" i="1" dirty="0" err="1"/>
              <a:t>τῆς</a:t>
            </a:r>
            <a:r>
              <a:rPr lang="el-GR" sz="2800" b="1" i="1" dirty="0"/>
              <a:t> </a:t>
            </a:r>
            <a:r>
              <a:rPr lang="el-GR" sz="2800" b="1" i="1" dirty="0" err="1"/>
              <a:t>ζωῆς</a:t>
            </a:r>
            <a:r>
              <a:rPr lang="el-GR" sz="2800" b="1" i="1" dirty="0"/>
              <a:t> </a:t>
            </a:r>
            <a:r>
              <a:rPr lang="el-GR" sz="2800" b="1" i="1" dirty="0" err="1"/>
              <a:t>Χριστὸς</a:t>
            </a:r>
            <a:r>
              <a:rPr lang="el-GR" sz="2800" b="1" i="1" dirty="0"/>
              <a:t>, </a:t>
            </a:r>
            <a:r>
              <a:rPr lang="el-GR" sz="2800" b="1" i="1" dirty="0" err="1"/>
              <a:t>νηστείᾳ</a:t>
            </a:r>
            <a:r>
              <a:rPr lang="el-GR" sz="2800" b="1" i="1" dirty="0"/>
              <a:t> </a:t>
            </a:r>
            <a:r>
              <a:rPr lang="el-GR" sz="2800" b="1" i="1" dirty="0" err="1"/>
              <a:t>τὸν</a:t>
            </a:r>
            <a:r>
              <a:rPr lang="el-GR" sz="2800" b="1" i="1" dirty="0"/>
              <a:t> </a:t>
            </a:r>
            <a:r>
              <a:rPr lang="el-GR" sz="2800" b="1" i="1" dirty="0" err="1"/>
              <a:t>πειραστὴν</a:t>
            </a:r>
            <a:r>
              <a:rPr lang="el-GR" sz="2800" b="1" i="1" dirty="0"/>
              <a:t> </a:t>
            </a:r>
            <a:r>
              <a:rPr lang="el-GR" sz="2800" b="1" i="1" dirty="0" err="1"/>
              <a:t>νικήσας</a:t>
            </a:r>
            <a:r>
              <a:rPr lang="el-GR" sz="2800" b="1" i="1" dirty="0"/>
              <a:t> </a:t>
            </a:r>
            <a:r>
              <a:rPr lang="el-GR" sz="2800" b="1" i="1" dirty="0" err="1"/>
              <a:t>καὶ</a:t>
            </a:r>
            <a:r>
              <a:rPr lang="el-GR" sz="2800" b="1" i="1" dirty="0"/>
              <a:t> </a:t>
            </a:r>
            <a:r>
              <a:rPr lang="el-GR" sz="2800" b="1" i="1" dirty="0" err="1"/>
              <a:t>ὑπομονῇ</a:t>
            </a:r>
            <a:r>
              <a:rPr lang="el-GR" sz="2800" b="1" i="1" dirty="0"/>
              <a:t> </a:t>
            </a:r>
            <a:r>
              <a:rPr lang="el-GR" sz="2800" b="1" i="1" dirty="0" err="1"/>
              <a:t>τῶν</a:t>
            </a:r>
            <a:r>
              <a:rPr lang="el-GR" sz="2800" b="1" i="1" dirty="0"/>
              <a:t> σωτηρίων παθημάτων </a:t>
            </a:r>
            <a:r>
              <a:rPr lang="el-GR" sz="2800" b="1" i="1" dirty="0" err="1"/>
              <a:t>καὶ</a:t>
            </a:r>
            <a:r>
              <a:rPr lang="el-GR" sz="2800" b="1" i="1" dirty="0"/>
              <a:t> </a:t>
            </a:r>
            <a:r>
              <a:rPr lang="el-GR" sz="2800" b="1" i="1" dirty="0" err="1"/>
              <a:t>τοῦ</a:t>
            </a:r>
            <a:r>
              <a:rPr lang="el-GR" sz="2800" b="1" i="1" dirty="0"/>
              <a:t> </a:t>
            </a:r>
            <a:r>
              <a:rPr lang="el-GR" sz="2800" b="1" i="1" dirty="0" err="1"/>
              <a:t>σταυροῦ</a:t>
            </a:r>
            <a:r>
              <a:rPr lang="el-GR" sz="2800" b="1" i="1" dirty="0"/>
              <a:t> </a:t>
            </a:r>
            <a:r>
              <a:rPr lang="el-GR" sz="2800" b="1" i="1" dirty="0" err="1"/>
              <a:t>καθελών</a:t>
            </a:r>
            <a:r>
              <a:rPr lang="el-GR" sz="2800" b="1" i="1" dirty="0"/>
              <a:t>, </a:t>
            </a:r>
            <a:r>
              <a:rPr lang="el-GR" sz="2800" b="1" i="1" dirty="0" err="1"/>
              <a:t>νικητὰς</a:t>
            </a:r>
            <a:r>
              <a:rPr lang="el-GR" sz="2800" b="1" i="1" dirty="0"/>
              <a:t> </a:t>
            </a:r>
            <a:r>
              <a:rPr lang="el-GR" sz="2800" b="1" i="1" dirty="0" err="1"/>
              <a:t>ἡμᾶς</a:t>
            </a:r>
            <a:r>
              <a:rPr lang="el-GR" sz="2800" b="1" i="1" dirty="0"/>
              <a:t> </a:t>
            </a:r>
            <a:r>
              <a:rPr lang="el-GR" sz="2800" b="1" i="1" dirty="0" err="1"/>
              <a:t>ἀνηγόρευσε</a:t>
            </a:r>
            <a:r>
              <a:rPr lang="el-GR" sz="2800" b="1" i="1" dirty="0"/>
              <a:t> </a:t>
            </a:r>
            <a:r>
              <a:rPr lang="el-GR" sz="2800" b="1" i="1" dirty="0" err="1"/>
              <a:t>καὶ</a:t>
            </a:r>
            <a:r>
              <a:rPr lang="el-GR" sz="2800" b="1" i="1" dirty="0"/>
              <a:t> </a:t>
            </a:r>
            <a:r>
              <a:rPr lang="el-GR" sz="2800" b="1" i="1" dirty="0" err="1"/>
              <a:t>οἰκήτορας</a:t>
            </a:r>
            <a:r>
              <a:rPr lang="el-GR" sz="2800" b="1" i="1" dirty="0"/>
              <a:t> </a:t>
            </a:r>
            <a:r>
              <a:rPr lang="el-GR" sz="2800" b="1" i="1" dirty="0" err="1"/>
              <a:t>τοῦ</a:t>
            </a:r>
            <a:r>
              <a:rPr lang="el-GR" sz="2800" b="1" i="1" dirty="0"/>
              <a:t> παραδείσου </a:t>
            </a:r>
            <a:r>
              <a:rPr lang="el-GR" sz="2800" b="1" i="1" dirty="0" err="1"/>
              <a:t>πάλιν</a:t>
            </a:r>
            <a:r>
              <a:rPr lang="el-GR" sz="2800" b="1" i="1" dirty="0"/>
              <a:t> </a:t>
            </a:r>
            <a:r>
              <a:rPr lang="el-GR" sz="2800" b="1" i="1" dirty="0" err="1"/>
              <a:t>ἐποίησεν</a:t>
            </a:r>
            <a:r>
              <a:rPr lang="el-GR" sz="2800" b="1" dirty="0"/>
              <a:t>» (Θεόληπτος Φιλαδελφείας) </a:t>
            </a:r>
          </a:p>
        </p:txBody>
      </p:sp>
      <p:sp>
        <p:nvSpPr>
          <p:cNvPr id="3" name="Θέση περιεχομένου 2">
            <a:extLst>
              <a:ext uri="{FF2B5EF4-FFF2-40B4-BE49-F238E27FC236}">
                <a16:creationId xmlns:a16="http://schemas.microsoft.com/office/drawing/2014/main" id="{E895D0ED-AA4C-28B9-2D2C-535AFFA49157}"/>
              </a:ext>
            </a:extLst>
          </p:cNvPr>
          <p:cNvSpPr>
            <a:spLocks noGrp="1"/>
          </p:cNvSpPr>
          <p:nvPr>
            <p:ph idx="1"/>
          </p:nvPr>
        </p:nvSpPr>
        <p:spPr>
          <a:xfrm>
            <a:off x="0" y="1038226"/>
            <a:ext cx="12192000" cy="5801519"/>
          </a:xfrm>
        </p:spPr>
        <p:txBody>
          <a:bodyPr>
            <a:normAutofit fontScale="92500" lnSpcReduction="10000"/>
          </a:bodyPr>
          <a:lstStyle/>
          <a:p>
            <a:r>
              <a:rPr lang="el-GR" dirty="0"/>
              <a:t>Αυτή είναι η ευεργεσία της συγκατάβασης του Θεού απέναντί μας, να ξαναγυρίσουμε και να αποκατασταθούμε στο αρχέγονο κάλλος που κάποτε με τη φιλανθρωπία Του δοκιμάσαμε, αλλά δεν διαφυλάξαμε και τελικά </a:t>
            </a:r>
            <a:r>
              <a:rPr lang="el-GR" dirty="0" err="1"/>
              <a:t>απολέσαμε</a:t>
            </a:r>
            <a:r>
              <a:rPr lang="el-GR" dirty="0"/>
              <a:t>.</a:t>
            </a:r>
          </a:p>
          <a:p>
            <a:r>
              <a:rPr lang="el-GR" dirty="0"/>
              <a:t>Η αποκατάστασή μας στην αρχική μας αξία δεν είναι η μόνη αιτία της χαράς μας· η τωρινή μας νηστεία αποτελεί εικόνα της μέλλουσας ζωής και της αφθαρσίας μας: «</a:t>
            </a:r>
            <a:r>
              <a:rPr lang="el-GR" i="1" dirty="0" err="1"/>
              <a:t>Αὕτη</a:t>
            </a:r>
            <a:r>
              <a:rPr lang="el-GR" i="1" dirty="0"/>
              <a:t> </a:t>
            </a:r>
            <a:r>
              <a:rPr lang="el-GR" i="1" dirty="0" err="1"/>
              <a:t>γὰρ</a:t>
            </a:r>
            <a:r>
              <a:rPr lang="el-GR" i="1" dirty="0"/>
              <a:t> ἡ </a:t>
            </a:r>
            <a:r>
              <a:rPr lang="el-GR" i="1" dirty="0" err="1"/>
              <a:t>εὐεργεσία</a:t>
            </a:r>
            <a:r>
              <a:rPr lang="el-GR" i="1" dirty="0"/>
              <a:t> </a:t>
            </a:r>
            <a:r>
              <a:rPr lang="el-GR" i="1" dirty="0" err="1"/>
              <a:t>τῆς</a:t>
            </a:r>
            <a:r>
              <a:rPr lang="el-GR" i="1" dirty="0"/>
              <a:t> </a:t>
            </a:r>
            <a:r>
              <a:rPr lang="el-GR" i="1" dirty="0" err="1"/>
              <a:t>τοῦ</a:t>
            </a:r>
            <a:r>
              <a:rPr lang="el-GR" i="1" dirty="0"/>
              <a:t> </a:t>
            </a:r>
            <a:r>
              <a:rPr lang="el-GR" i="1" dirty="0" err="1"/>
              <a:t>Θεοῦ</a:t>
            </a:r>
            <a:r>
              <a:rPr lang="el-GR" i="1" dirty="0"/>
              <a:t> </a:t>
            </a:r>
            <a:r>
              <a:rPr lang="el-GR" i="1" dirty="0" err="1"/>
              <a:t>πρὸς</a:t>
            </a:r>
            <a:r>
              <a:rPr lang="el-GR" i="1" dirty="0"/>
              <a:t> </a:t>
            </a:r>
            <a:r>
              <a:rPr lang="el-GR" i="1" dirty="0" err="1"/>
              <a:t>ἡμᾶς</a:t>
            </a:r>
            <a:r>
              <a:rPr lang="el-GR" i="1" dirty="0"/>
              <a:t> </a:t>
            </a:r>
            <a:r>
              <a:rPr lang="el-GR" i="1" dirty="0" err="1"/>
              <a:t>συγκαταβάσεως</a:t>
            </a:r>
            <a:r>
              <a:rPr lang="el-GR" i="1" dirty="0"/>
              <a:t>, </a:t>
            </a:r>
            <a:r>
              <a:rPr lang="el-GR" i="1" dirty="0" err="1"/>
              <a:t>ἵνα</a:t>
            </a:r>
            <a:r>
              <a:rPr lang="el-GR" i="1" dirty="0"/>
              <a:t> </a:t>
            </a:r>
            <a:r>
              <a:rPr lang="el-GR" i="1" dirty="0" err="1"/>
              <a:t>πρὸς</a:t>
            </a:r>
            <a:r>
              <a:rPr lang="el-GR" i="1" dirty="0"/>
              <a:t> </a:t>
            </a:r>
            <a:r>
              <a:rPr lang="el-GR" i="1" dirty="0" err="1"/>
              <a:t>τὴν</a:t>
            </a:r>
            <a:r>
              <a:rPr lang="el-GR" i="1" dirty="0"/>
              <a:t> </a:t>
            </a:r>
            <a:r>
              <a:rPr lang="el-GR" i="1" dirty="0" err="1"/>
              <a:t>παλαιὰν</a:t>
            </a:r>
            <a:r>
              <a:rPr lang="el-GR" i="1" dirty="0"/>
              <a:t> </a:t>
            </a:r>
            <a:r>
              <a:rPr lang="el-GR" i="1" dirty="0" err="1"/>
              <a:t>ἀποκαταστῶμεν</a:t>
            </a:r>
            <a:r>
              <a:rPr lang="el-GR" i="1" dirty="0"/>
              <a:t> </a:t>
            </a:r>
            <a:r>
              <a:rPr lang="el-GR" i="1" dirty="0" err="1"/>
              <a:t>ἀξίαν</a:t>
            </a:r>
            <a:r>
              <a:rPr lang="el-GR" i="1" dirty="0"/>
              <a:t>· </a:t>
            </a:r>
            <a:r>
              <a:rPr lang="el-GR" i="1" dirty="0" err="1"/>
              <a:t>ἧς</a:t>
            </a:r>
            <a:r>
              <a:rPr lang="el-GR" i="1" dirty="0"/>
              <a:t> φιλανθρώπως μεταλαβόντες </a:t>
            </a:r>
            <a:r>
              <a:rPr lang="el-GR" i="1" dirty="0" err="1"/>
              <a:t>εὐαισθήτως</a:t>
            </a:r>
            <a:r>
              <a:rPr lang="el-GR" i="1" dirty="0"/>
              <a:t> </a:t>
            </a:r>
            <a:r>
              <a:rPr lang="el-GR" i="1" dirty="0" err="1"/>
              <a:t>τὴν</a:t>
            </a:r>
            <a:r>
              <a:rPr lang="el-GR" i="1" dirty="0"/>
              <a:t> χάριν </a:t>
            </a:r>
            <a:r>
              <a:rPr lang="el-GR" i="1" dirty="0" err="1"/>
              <a:t>οὐκ</a:t>
            </a:r>
            <a:r>
              <a:rPr lang="el-GR" i="1" dirty="0"/>
              <a:t> </a:t>
            </a:r>
            <a:r>
              <a:rPr lang="el-GR" i="1" dirty="0" err="1"/>
              <a:t>ἐφυλάξαμεν</a:t>
            </a:r>
            <a:r>
              <a:rPr lang="el-GR" i="1" dirty="0"/>
              <a:t>. </a:t>
            </a:r>
            <a:r>
              <a:rPr lang="el-GR" i="1" dirty="0" err="1"/>
              <a:t>Φαιδρυνθῶμεν</a:t>
            </a:r>
            <a:r>
              <a:rPr lang="el-GR" i="1" dirty="0"/>
              <a:t> </a:t>
            </a:r>
            <a:r>
              <a:rPr lang="el-GR" i="1" dirty="0" err="1"/>
              <a:t>τοίνυν</a:t>
            </a:r>
            <a:r>
              <a:rPr lang="el-GR" i="1" dirty="0"/>
              <a:t> </a:t>
            </a:r>
            <a:r>
              <a:rPr lang="el-GR" i="1" dirty="0" err="1"/>
              <a:t>ἐπὶ</a:t>
            </a:r>
            <a:r>
              <a:rPr lang="el-GR" i="1" dirty="0"/>
              <a:t> </a:t>
            </a:r>
            <a:r>
              <a:rPr lang="el-GR" i="1" dirty="0" err="1"/>
              <a:t>τῇ</a:t>
            </a:r>
            <a:r>
              <a:rPr lang="el-GR" i="1" dirty="0"/>
              <a:t> </a:t>
            </a:r>
            <a:r>
              <a:rPr lang="el-GR" i="1" dirty="0" err="1"/>
              <a:t>μελλούσῃ</a:t>
            </a:r>
            <a:r>
              <a:rPr lang="el-GR" i="1" dirty="0"/>
              <a:t> </a:t>
            </a:r>
            <a:r>
              <a:rPr lang="el-GR" i="1" dirty="0" err="1"/>
              <a:t>νηστείᾳ</a:t>
            </a:r>
            <a:r>
              <a:rPr lang="el-GR" i="1" dirty="0"/>
              <a:t>· νηστεία </a:t>
            </a:r>
            <a:r>
              <a:rPr lang="el-GR" i="1" dirty="0" err="1"/>
              <a:t>τῆς</a:t>
            </a:r>
            <a:r>
              <a:rPr lang="el-GR" i="1" dirty="0"/>
              <a:t> μελλούσης </a:t>
            </a:r>
            <a:r>
              <a:rPr lang="el-GR" i="1" dirty="0" err="1"/>
              <a:t>ζωῆς</a:t>
            </a:r>
            <a:r>
              <a:rPr lang="el-GR" i="1" dirty="0"/>
              <a:t> </a:t>
            </a:r>
            <a:r>
              <a:rPr lang="el-GR" i="1" dirty="0" err="1"/>
              <a:t>εἰκών</a:t>
            </a:r>
            <a:r>
              <a:rPr lang="el-GR" i="1" dirty="0"/>
              <a:t>, </a:t>
            </a:r>
            <a:r>
              <a:rPr lang="el-GR" i="1" dirty="0" err="1"/>
              <a:t>τῆς</a:t>
            </a:r>
            <a:r>
              <a:rPr lang="el-GR" i="1" dirty="0"/>
              <a:t> </a:t>
            </a:r>
            <a:r>
              <a:rPr lang="el-GR" i="1" dirty="0" err="1"/>
              <a:t>ἀφθάρτου</a:t>
            </a:r>
            <a:r>
              <a:rPr lang="el-GR" i="1" dirty="0"/>
              <a:t> </a:t>
            </a:r>
            <a:r>
              <a:rPr lang="el-GR" i="1" dirty="0" err="1"/>
              <a:t>διαγωγῆς</a:t>
            </a:r>
            <a:r>
              <a:rPr lang="el-GR" i="1" dirty="0"/>
              <a:t> </a:t>
            </a:r>
            <a:r>
              <a:rPr lang="el-GR" i="1" dirty="0" err="1"/>
              <a:t>μίμημα</a:t>
            </a:r>
            <a:r>
              <a:rPr lang="el-GR" dirty="0"/>
              <a:t>» (ΑΣΤΕΡΙΟΣ ΑΜΑΣΕΙΑΣ).</a:t>
            </a:r>
          </a:p>
          <a:p>
            <a:r>
              <a:rPr lang="el-GR" dirty="0"/>
              <a:t>Με την αποφυγή της φιληδονίας οδηγούμαστε από τώρα στη φιλόθεη ζωή και ζούμε, σαν σε μικρογραφία, το αναστημένο σώμα της βασιλείας και της αφθαρσίας: «</a:t>
            </a:r>
            <a:r>
              <a:rPr lang="el-GR" i="1" dirty="0"/>
              <a:t>Βίος </a:t>
            </a:r>
            <a:r>
              <a:rPr lang="el-GR" i="1" dirty="0" err="1"/>
              <a:t>ἐγκρατὴς</a:t>
            </a:r>
            <a:r>
              <a:rPr lang="el-GR" i="1" dirty="0"/>
              <a:t> μελλούσης </a:t>
            </a:r>
            <a:r>
              <a:rPr lang="el-GR" i="1" dirty="0" err="1"/>
              <a:t>καὶ</a:t>
            </a:r>
            <a:r>
              <a:rPr lang="el-GR" i="1" dirty="0"/>
              <a:t> </a:t>
            </a:r>
            <a:r>
              <a:rPr lang="el-GR" i="1" dirty="0" err="1"/>
              <a:t>ἀφθάρτου</a:t>
            </a:r>
            <a:r>
              <a:rPr lang="el-GR" i="1" dirty="0"/>
              <a:t> </a:t>
            </a:r>
            <a:r>
              <a:rPr lang="el-GR" i="1" dirty="0" err="1"/>
              <a:t>ζωῆς</a:t>
            </a:r>
            <a:r>
              <a:rPr lang="el-GR" i="1" dirty="0"/>
              <a:t> </a:t>
            </a:r>
            <a:r>
              <a:rPr lang="el-GR" i="1" dirty="0" err="1"/>
              <a:t>εἰκών</a:t>
            </a:r>
            <a:r>
              <a:rPr lang="el-GR" i="1" dirty="0"/>
              <a:t>. </a:t>
            </a:r>
            <a:r>
              <a:rPr lang="el-GR" i="1" dirty="0" err="1"/>
              <a:t>Ὡς</a:t>
            </a:r>
            <a:r>
              <a:rPr lang="el-GR" i="1" dirty="0"/>
              <a:t> </a:t>
            </a:r>
            <a:r>
              <a:rPr lang="el-GR" i="1" dirty="0" err="1"/>
              <a:t>γὰρ</a:t>
            </a:r>
            <a:r>
              <a:rPr lang="el-GR" i="1" dirty="0"/>
              <a:t> τότε </a:t>
            </a:r>
            <a:r>
              <a:rPr lang="el-GR" i="1" dirty="0" err="1"/>
              <a:t>τὴν</a:t>
            </a:r>
            <a:r>
              <a:rPr lang="el-GR" i="1" dirty="0"/>
              <a:t> </a:t>
            </a:r>
            <a:r>
              <a:rPr lang="el-GR" i="1" dirty="0" err="1"/>
              <a:t>ἐμπαθῆ</a:t>
            </a:r>
            <a:r>
              <a:rPr lang="el-GR" i="1" dirty="0"/>
              <a:t> σάρκα ταύτην </a:t>
            </a:r>
            <a:r>
              <a:rPr lang="el-GR" i="1" dirty="0" err="1"/>
              <a:t>ἀποδυσάμενοι</a:t>
            </a:r>
            <a:r>
              <a:rPr lang="el-GR" i="1" dirty="0"/>
              <a:t> </a:t>
            </a:r>
            <a:r>
              <a:rPr lang="el-GR" i="1" dirty="0" err="1"/>
              <a:t>ἐλεύθεροι</a:t>
            </a:r>
            <a:r>
              <a:rPr lang="el-GR" i="1" dirty="0"/>
              <a:t> </a:t>
            </a:r>
            <a:r>
              <a:rPr lang="el-GR" i="1" dirty="0" err="1"/>
              <a:t>διάξομεν</a:t>
            </a:r>
            <a:r>
              <a:rPr lang="el-GR" i="1" dirty="0"/>
              <a:t> </a:t>
            </a:r>
            <a:r>
              <a:rPr lang="el-GR" i="1" dirty="0" err="1"/>
              <a:t>οὐδεμίαν</a:t>
            </a:r>
            <a:r>
              <a:rPr lang="el-GR" i="1" dirty="0"/>
              <a:t> </a:t>
            </a:r>
            <a:r>
              <a:rPr lang="el-GR" i="1" dirty="0" err="1"/>
              <a:t>ἔχοντες</a:t>
            </a:r>
            <a:r>
              <a:rPr lang="el-GR" i="1" dirty="0"/>
              <a:t> </a:t>
            </a:r>
            <a:r>
              <a:rPr lang="el-GR" i="1" dirty="0" err="1"/>
              <a:t>ἀνάγκην</a:t>
            </a:r>
            <a:r>
              <a:rPr lang="el-GR" i="1" dirty="0"/>
              <a:t> </a:t>
            </a:r>
            <a:r>
              <a:rPr lang="el-GR" i="1" dirty="0" err="1"/>
              <a:t>γαστρὶ</a:t>
            </a:r>
            <a:r>
              <a:rPr lang="el-GR" i="1" dirty="0"/>
              <a:t> </a:t>
            </a:r>
            <a:r>
              <a:rPr lang="el-GR" i="1" dirty="0" err="1"/>
              <a:t>λειτουργεῖν</a:t>
            </a:r>
            <a:r>
              <a:rPr lang="el-GR" i="1" dirty="0"/>
              <a:t> </a:t>
            </a:r>
            <a:r>
              <a:rPr lang="el-GR" i="1" dirty="0" err="1"/>
              <a:t>καὶ</a:t>
            </a:r>
            <a:r>
              <a:rPr lang="el-GR" i="1" dirty="0"/>
              <a:t> </a:t>
            </a:r>
            <a:r>
              <a:rPr lang="el-GR" i="1" dirty="0" err="1"/>
              <a:t>τοῖς</a:t>
            </a:r>
            <a:r>
              <a:rPr lang="el-GR" i="1" dirty="0"/>
              <a:t> </a:t>
            </a:r>
            <a:r>
              <a:rPr lang="el-GR" i="1" dirty="0" err="1"/>
              <a:t>ἄλλοις</a:t>
            </a:r>
            <a:r>
              <a:rPr lang="el-GR" i="1" dirty="0"/>
              <a:t> </a:t>
            </a:r>
            <a:r>
              <a:rPr lang="el-GR" i="1" dirty="0" err="1"/>
              <a:t>δουλεύειν</a:t>
            </a:r>
            <a:r>
              <a:rPr lang="el-GR" i="1" dirty="0"/>
              <a:t> </a:t>
            </a:r>
            <a:r>
              <a:rPr lang="el-GR" i="1" dirty="0" err="1"/>
              <a:t>πάθεσιν</a:t>
            </a:r>
            <a:r>
              <a:rPr lang="el-GR" i="1" dirty="0"/>
              <a:t>, </a:t>
            </a:r>
            <a:r>
              <a:rPr lang="el-GR" i="1" dirty="0" err="1"/>
              <a:t>οὕτω</a:t>
            </a:r>
            <a:r>
              <a:rPr lang="el-GR" i="1" dirty="0"/>
              <a:t> </a:t>
            </a:r>
            <a:r>
              <a:rPr lang="el-GR" i="1" dirty="0" err="1"/>
              <a:t>καὶ</a:t>
            </a:r>
            <a:r>
              <a:rPr lang="el-GR" i="1" dirty="0"/>
              <a:t> </a:t>
            </a:r>
            <a:r>
              <a:rPr lang="el-GR" i="1" dirty="0" err="1"/>
              <a:t>νῦν</a:t>
            </a:r>
            <a:r>
              <a:rPr lang="el-GR" i="1" dirty="0"/>
              <a:t> </a:t>
            </a:r>
            <a:r>
              <a:rPr lang="el-GR" i="1" dirty="0" err="1"/>
              <a:t>ἄν</a:t>
            </a:r>
            <a:r>
              <a:rPr lang="el-GR" i="1" dirty="0"/>
              <a:t> </a:t>
            </a:r>
            <a:r>
              <a:rPr lang="el-GR" i="1" dirty="0" err="1"/>
              <a:t>τὴν</a:t>
            </a:r>
            <a:r>
              <a:rPr lang="el-GR" i="1" dirty="0"/>
              <a:t> </a:t>
            </a:r>
            <a:r>
              <a:rPr lang="el-GR" i="1" dirty="0" err="1"/>
              <a:t>πολλὴν</a:t>
            </a:r>
            <a:r>
              <a:rPr lang="el-GR" i="1" dirty="0"/>
              <a:t> </a:t>
            </a:r>
            <a:r>
              <a:rPr lang="el-GR" i="1" dirty="0" err="1"/>
              <a:t>ἀνάγκην</a:t>
            </a:r>
            <a:r>
              <a:rPr lang="el-GR" i="1" dirty="0"/>
              <a:t> </a:t>
            </a:r>
            <a:r>
              <a:rPr lang="el-GR" i="1" dirty="0" err="1"/>
              <a:t>καὶ</a:t>
            </a:r>
            <a:r>
              <a:rPr lang="el-GR" i="1" dirty="0"/>
              <a:t> </a:t>
            </a:r>
            <a:r>
              <a:rPr lang="el-GR" i="1" dirty="0" err="1"/>
              <a:t>ὕλην</a:t>
            </a:r>
            <a:r>
              <a:rPr lang="el-GR" i="1" dirty="0"/>
              <a:t> </a:t>
            </a:r>
            <a:r>
              <a:rPr lang="el-GR" i="1" dirty="0" err="1"/>
              <a:t>ἑαυτῶν</a:t>
            </a:r>
            <a:r>
              <a:rPr lang="el-GR" i="1" dirty="0"/>
              <a:t> </a:t>
            </a:r>
            <a:r>
              <a:rPr lang="el-GR" i="1" dirty="0" err="1"/>
              <a:t>ἀποβάλωμεν</a:t>
            </a:r>
            <a:r>
              <a:rPr lang="el-GR" i="1" dirty="0"/>
              <a:t>, </a:t>
            </a:r>
            <a:r>
              <a:rPr lang="el-GR" i="1" dirty="0" err="1"/>
              <a:t>ἐγγὺς</a:t>
            </a:r>
            <a:r>
              <a:rPr lang="el-GR" i="1" dirty="0"/>
              <a:t> </a:t>
            </a:r>
            <a:r>
              <a:rPr lang="el-GR" i="1" dirty="0" err="1"/>
              <a:t>τῆς</a:t>
            </a:r>
            <a:r>
              <a:rPr lang="el-GR" i="1" dirty="0"/>
              <a:t> </a:t>
            </a:r>
            <a:r>
              <a:rPr lang="el-GR" i="1" dirty="0" err="1"/>
              <a:t>προσδοκωμένης</a:t>
            </a:r>
            <a:r>
              <a:rPr lang="el-GR" i="1" dirty="0"/>
              <a:t> </a:t>
            </a:r>
            <a:r>
              <a:rPr lang="el-GR" i="1" dirty="0" err="1"/>
              <a:t>ἀφθαρσίας</a:t>
            </a:r>
            <a:r>
              <a:rPr lang="el-GR" i="1" dirty="0"/>
              <a:t> </a:t>
            </a:r>
            <a:r>
              <a:rPr lang="el-GR" i="1" dirty="0" err="1"/>
              <a:t>ἐσόμεθα</a:t>
            </a:r>
            <a:r>
              <a:rPr lang="el-GR" i="1" dirty="0"/>
              <a:t>. </a:t>
            </a:r>
            <a:r>
              <a:rPr lang="el-GR" i="1" dirty="0" err="1"/>
              <a:t>Καὶ</a:t>
            </a:r>
            <a:r>
              <a:rPr lang="el-GR" i="1" dirty="0"/>
              <a:t> συντόμως </a:t>
            </a:r>
            <a:r>
              <a:rPr lang="el-GR" i="1" dirty="0" err="1"/>
              <a:t>εἰπεῖν</a:t>
            </a:r>
            <a:r>
              <a:rPr lang="el-GR" i="1" dirty="0"/>
              <a:t>, </a:t>
            </a:r>
            <a:r>
              <a:rPr lang="el-GR" i="1" dirty="0" err="1"/>
              <a:t>φεύγωμεν</a:t>
            </a:r>
            <a:r>
              <a:rPr lang="el-GR" i="1" dirty="0"/>
              <a:t> </a:t>
            </a:r>
            <a:r>
              <a:rPr lang="el-GR" i="1" dirty="0" err="1"/>
              <a:t>τὴν</a:t>
            </a:r>
            <a:r>
              <a:rPr lang="el-GR" i="1" dirty="0"/>
              <a:t> </a:t>
            </a:r>
            <a:r>
              <a:rPr lang="el-GR" i="1" dirty="0" err="1"/>
              <a:t>φιληδονίαν</a:t>
            </a:r>
            <a:r>
              <a:rPr lang="el-GR" i="1" dirty="0"/>
              <a:t> </a:t>
            </a:r>
            <a:r>
              <a:rPr lang="el-GR" i="1" dirty="0" err="1"/>
              <a:t>εἰς</a:t>
            </a:r>
            <a:r>
              <a:rPr lang="el-GR" i="1" dirty="0"/>
              <a:t> δύναμιν· </a:t>
            </a:r>
            <a:r>
              <a:rPr lang="el-GR" i="1" dirty="0" err="1"/>
              <a:t>ἀμήχανον</a:t>
            </a:r>
            <a:r>
              <a:rPr lang="el-GR" i="1" dirty="0"/>
              <a:t> </a:t>
            </a:r>
            <a:r>
              <a:rPr lang="el-GR" i="1" dirty="0" err="1"/>
              <a:t>γὰρ</a:t>
            </a:r>
            <a:r>
              <a:rPr lang="el-GR" i="1" dirty="0"/>
              <a:t> </a:t>
            </a:r>
            <a:r>
              <a:rPr lang="el-GR" i="1" dirty="0" err="1"/>
              <a:t>τὸν</a:t>
            </a:r>
            <a:r>
              <a:rPr lang="el-GR" i="1" dirty="0"/>
              <a:t> </a:t>
            </a:r>
            <a:r>
              <a:rPr lang="el-GR" i="1" dirty="0" err="1"/>
              <a:t>αὐτὸν</a:t>
            </a:r>
            <a:r>
              <a:rPr lang="el-GR" i="1" dirty="0"/>
              <a:t> </a:t>
            </a:r>
            <a:r>
              <a:rPr lang="el-GR" i="1" dirty="0" err="1"/>
              <a:t>εἶναι</a:t>
            </a:r>
            <a:r>
              <a:rPr lang="el-GR" i="1" dirty="0"/>
              <a:t> </a:t>
            </a:r>
            <a:r>
              <a:rPr lang="el-GR" i="1" dirty="0" err="1"/>
              <a:t>φιλήδονον</a:t>
            </a:r>
            <a:r>
              <a:rPr lang="el-GR" i="1" dirty="0"/>
              <a:t> </a:t>
            </a:r>
            <a:r>
              <a:rPr lang="el-GR" i="1" dirty="0" err="1"/>
              <a:t>καὶ</a:t>
            </a:r>
            <a:r>
              <a:rPr lang="el-GR" i="1" dirty="0"/>
              <a:t> </a:t>
            </a:r>
            <a:r>
              <a:rPr lang="el-GR" i="1" dirty="0" err="1"/>
              <a:t>φιλόθεον</a:t>
            </a:r>
            <a:r>
              <a:rPr lang="el-GR" dirty="0"/>
              <a:t>» (ΑΣΤΕΡΙΟΣ ΑΜΑΣΕΙΑΣ).</a:t>
            </a:r>
          </a:p>
        </p:txBody>
      </p:sp>
    </p:spTree>
    <p:extLst>
      <p:ext uri="{BB962C8B-B14F-4D97-AF65-F5344CB8AC3E}">
        <p14:creationId xmlns:p14="http://schemas.microsoft.com/office/powerpoint/2010/main" val="3026895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548928-E80B-E5A2-1478-5489056F0DFC}"/>
              </a:ext>
            </a:extLst>
          </p:cNvPr>
          <p:cNvSpPr>
            <a:spLocks noGrp="1"/>
          </p:cNvSpPr>
          <p:nvPr>
            <p:ph type="title"/>
          </p:nvPr>
        </p:nvSpPr>
        <p:spPr>
          <a:xfrm>
            <a:off x="0" y="18255"/>
            <a:ext cx="12192000" cy="980228"/>
          </a:xfrm>
        </p:spPr>
        <p:txBody>
          <a:bodyPr>
            <a:normAutofit/>
          </a:bodyPr>
          <a:lstStyle/>
          <a:p>
            <a:pPr algn="ctr"/>
            <a:r>
              <a:rPr lang="el-GR" sz="3200" b="1" dirty="0"/>
              <a:t>Γ «</a:t>
            </a:r>
            <a:r>
              <a:rPr lang="el-GR" sz="3200" b="1" dirty="0" err="1"/>
              <a:t>Πικρὰ</a:t>
            </a:r>
            <a:r>
              <a:rPr lang="el-GR" sz="3200" b="1" dirty="0"/>
              <a:t> ἡ νηστεία, </a:t>
            </a:r>
            <a:r>
              <a:rPr lang="el-GR" sz="3200" b="1" dirty="0" err="1"/>
              <a:t>ἀλλ</a:t>
            </a:r>
            <a:r>
              <a:rPr lang="el-GR" sz="3200" b="1" dirty="0"/>
              <a:t>’ </a:t>
            </a:r>
            <a:r>
              <a:rPr lang="el-GR" sz="3200" b="1" dirty="0" err="1"/>
              <a:t>ἡδὺς</a:t>
            </a:r>
            <a:r>
              <a:rPr lang="el-GR" sz="3200" b="1" dirty="0"/>
              <a:t> ὁ παράδεισος· </a:t>
            </a:r>
            <a:r>
              <a:rPr lang="el-GR" sz="3200" b="1" dirty="0" err="1"/>
              <a:t>ἐπαχθὴς</a:t>
            </a:r>
            <a:r>
              <a:rPr lang="el-GR" sz="3200" b="1" dirty="0"/>
              <a:t> ἡ δίψα, </a:t>
            </a:r>
            <a:r>
              <a:rPr lang="el-GR" sz="3200" b="1" dirty="0" err="1"/>
              <a:t>ἀλλ</a:t>
            </a:r>
            <a:r>
              <a:rPr lang="el-GR" sz="3200" b="1" dirty="0"/>
              <a:t>’ </a:t>
            </a:r>
            <a:r>
              <a:rPr lang="el-GR" sz="3200" b="1" dirty="0" err="1"/>
              <a:t>ἐγγὺς</a:t>
            </a:r>
            <a:r>
              <a:rPr lang="el-GR" sz="3200" b="1" dirty="0"/>
              <a:t> ἡ πηγή, </a:t>
            </a:r>
            <a:r>
              <a:rPr lang="el-GR" sz="3200" b="1" dirty="0" err="1"/>
              <a:t>ἐξ</a:t>
            </a:r>
            <a:r>
              <a:rPr lang="el-GR" sz="3200" b="1" dirty="0"/>
              <a:t>’ </a:t>
            </a:r>
            <a:r>
              <a:rPr lang="el-GR" sz="3200" b="1" dirty="0" err="1"/>
              <a:t>ἧς</a:t>
            </a:r>
            <a:r>
              <a:rPr lang="el-GR" sz="3200" b="1" dirty="0"/>
              <a:t> ὁ </a:t>
            </a:r>
            <a:r>
              <a:rPr lang="el-GR" sz="3200" b="1" dirty="0" err="1"/>
              <a:t>πίνων</a:t>
            </a:r>
            <a:r>
              <a:rPr lang="el-GR" sz="3200" b="1" dirty="0"/>
              <a:t> </a:t>
            </a:r>
            <a:r>
              <a:rPr lang="el-GR" sz="3200" b="1" dirty="0" err="1"/>
              <a:t>οὐ</a:t>
            </a:r>
            <a:r>
              <a:rPr lang="el-GR" sz="3200" b="1" dirty="0"/>
              <a:t> </a:t>
            </a:r>
            <a:r>
              <a:rPr lang="el-GR" sz="3200" b="1" dirty="0" err="1"/>
              <a:t>διψήσει</a:t>
            </a:r>
            <a:r>
              <a:rPr lang="el-GR" sz="3200" b="1" dirty="0"/>
              <a:t> </a:t>
            </a:r>
            <a:r>
              <a:rPr lang="el-GR" sz="3200" b="1" dirty="0" err="1"/>
              <a:t>εἰς</a:t>
            </a:r>
            <a:r>
              <a:rPr lang="el-GR" sz="3200" b="1" dirty="0"/>
              <a:t> </a:t>
            </a:r>
            <a:r>
              <a:rPr lang="el-GR" sz="3200" b="1" dirty="0" err="1"/>
              <a:t>τὸν</a:t>
            </a:r>
            <a:r>
              <a:rPr lang="el-GR" sz="3200" b="1" dirty="0"/>
              <a:t> </a:t>
            </a:r>
            <a:r>
              <a:rPr lang="el-GR" sz="3200" b="1" dirty="0" err="1"/>
              <a:t>αἰῶνα</a:t>
            </a:r>
            <a:r>
              <a:rPr lang="el-GR" sz="3200" b="1" dirty="0"/>
              <a:t>» (Αστέριος </a:t>
            </a:r>
            <a:r>
              <a:rPr lang="el-GR" sz="3200" b="1" dirty="0" err="1"/>
              <a:t>Αμασείας</a:t>
            </a:r>
            <a:r>
              <a:rPr lang="el-GR" sz="3200" b="1" dirty="0"/>
              <a:t>)</a:t>
            </a:r>
            <a:endParaRPr lang="el-GR" sz="3200" dirty="0"/>
          </a:p>
        </p:txBody>
      </p:sp>
      <p:sp>
        <p:nvSpPr>
          <p:cNvPr id="3" name="Θέση περιεχομένου 2">
            <a:extLst>
              <a:ext uri="{FF2B5EF4-FFF2-40B4-BE49-F238E27FC236}">
                <a16:creationId xmlns:a16="http://schemas.microsoft.com/office/drawing/2014/main" id="{79341AED-0858-F92D-5756-A678DA71EBE0}"/>
              </a:ext>
            </a:extLst>
          </p:cNvPr>
          <p:cNvSpPr>
            <a:spLocks noGrp="1"/>
          </p:cNvSpPr>
          <p:nvPr>
            <p:ph idx="1"/>
          </p:nvPr>
        </p:nvSpPr>
        <p:spPr>
          <a:xfrm>
            <a:off x="-1" y="851338"/>
            <a:ext cx="12191999" cy="5988407"/>
          </a:xfrm>
        </p:spPr>
        <p:txBody>
          <a:bodyPr>
            <a:normAutofit fontScale="92500"/>
          </a:bodyPr>
          <a:lstStyle/>
          <a:p>
            <a:r>
              <a:rPr lang="el-GR" dirty="0"/>
              <a:t>Το αγώνισμα είναι πράγματι δύσκολο, όπως είναι δύσκολο και το στάδιο των αρετών. Ο διάβολος χρησιμοποιεί τα τεχνάσματά του, αλλοιώνει την αλήθεια και υποδεικνύει το επίμονο και δυσκολοκατόρθωτο της αρετής. Σκοπός του είναι να μας εμβάλλει ραθυμία και απελπισία, να μας κάνει να σκεφτούμε ότι επιχειρούμε δύσκολα και αδύνατα και ότι δεν μπορούμε να φέρουμε σε πέρας τον σκοπό μας: «</a:t>
            </a:r>
            <a:r>
              <a:rPr lang="el-GR" i="1" dirty="0" err="1"/>
              <a:t>Καὶ</a:t>
            </a:r>
            <a:r>
              <a:rPr lang="el-GR" i="1" dirty="0"/>
              <a:t> </a:t>
            </a:r>
            <a:r>
              <a:rPr lang="el-GR" i="1" dirty="0" err="1"/>
              <a:t>πρῶτον</a:t>
            </a:r>
            <a:r>
              <a:rPr lang="el-GR" i="1" dirty="0"/>
              <a:t> </a:t>
            </a:r>
            <a:r>
              <a:rPr lang="el-GR" i="1" dirty="0" err="1"/>
              <a:t>μὲν</a:t>
            </a:r>
            <a:r>
              <a:rPr lang="el-GR" i="1" dirty="0"/>
              <a:t> </a:t>
            </a:r>
            <a:r>
              <a:rPr lang="el-GR" i="1" dirty="0" err="1"/>
              <a:t>τὸ</a:t>
            </a:r>
            <a:r>
              <a:rPr lang="el-GR" i="1" dirty="0"/>
              <a:t> </a:t>
            </a:r>
            <a:r>
              <a:rPr lang="el-GR" i="1" dirty="0" err="1"/>
              <a:t>ἐπίπονον</a:t>
            </a:r>
            <a:r>
              <a:rPr lang="el-GR" i="1" dirty="0"/>
              <a:t> </a:t>
            </a:r>
            <a:r>
              <a:rPr lang="el-GR" i="1" dirty="0" err="1"/>
              <a:t>καὶ</a:t>
            </a:r>
            <a:r>
              <a:rPr lang="el-GR" i="1" dirty="0"/>
              <a:t> </a:t>
            </a:r>
            <a:r>
              <a:rPr lang="el-GR" i="1" dirty="0" err="1"/>
              <a:t>δυσκατόρθωτον</a:t>
            </a:r>
            <a:r>
              <a:rPr lang="el-GR" i="1" dirty="0"/>
              <a:t> </a:t>
            </a:r>
            <a:r>
              <a:rPr lang="el-GR" i="1" dirty="0" err="1"/>
              <a:t>τῆς</a:t>
            </a:r>
            <a:r>
              <a:rPr lang="el-GR" i="1" dirty="0"/>
              <a:t> </a:t>
            </a:r>
            <a:r>
              <a:rPr lang="el-GR" i="1" dirty="0" err="1"/>
              <a:t>ἀρετῆς</a:t>
            </a:r>
            <a:r>
              <a:rPr lang="el-GR" i="1" dirty="0"/>
              <a:t> </a:t>
            </a:r>
            <a:r>
              <a:rPr lang="el-GR" i="1" dirty="0" err="1"/>
              <a:t>ὑποδείκνυσι</a:t>
            </a:r>
            <a:r>
              <a:rPr lang="el-GR" i="1" dirty="0"/>
              <a:t>, </a:t>
            </a:r>
            <a:r>
              <a:rPr lang="el-GR" i="1" dirty="0" err="1"/>
              <a:t>καὶ</a:t>
            </a:r>
            <a:r>
              <a:rPr lang="el-GR" i="1" dirty="0"/>
              <a:t> </a:t>
            </a:r>
            <a:r>
              <a:rPr lang="el-GR" i="1" dirty="0" err="1"/>
              <a:t>ρᾳθυμίαν</a:t>
            </a:r>
            <a:r>
              <a:rPr lang="el-GR" i="1" dirty="0"/>
              <a:t> </a:t>
            </a:r>
            <a:r>
              <a:rPr lang="el-GR" i="1" dirty="0" err="1"/>
              <a:t>ἐντεῦθεν</a:t>
            </a:r>
            <a:r>
              <a:rPr lang="el-GR" i="1" dirty="0"/>
              <a:t> </a:t>
            </a:r>
            <a:r>
              <a:rPr lang="el-GR" i="1" dirty="0" err="1"/>
              <a:t>ἡμῖν</a:t>
            </a:r>
            <a:r>
              <a:rPr lang="el-GR" i="1" dirty="0"/>
              <a:t> </a:t>
            </a:r>
            <a:r>
              <a:rPr lang="el-GR" i="1" dirty="0" err="1"/>
              <a:t>ἐμποιεῖ</a:t>
            </a:r>
            <a:r>
              <a:rPr lang="el-GR" i="1" dirty="0"/>
              <a:t> </a:t>
            </a:r>
            <a:r>
              <a:rPr lang="el-GR" i="1" dirty="0" err="1"/>
              <a:t>καὶ</a:t>
            </a:r>
            <a:r>
              <a:rPr lang="el-GR" i="1" dirty="0"/>
              <a:t> </a:t>
            </a:r>
            <a:r>
              <a:rPr lang="el-GR" i="1" dirty="0" err="1"/>
              <a:t>ἀνελπισίαν</a:t>
            </a:r>
            <a:r>
              <a:rPr lang="el-GR" i="1" dirty="0"/>
              <a:t>, </a:t>
            </a:r>
            <a:r>
              <a:rPr lang="el-GR" i="1" dirty="0" err="1"/>
              <a:t>ὡς</a:t>
            </a:r>
            <a:r>
              <a:rPr lang="el-GR" i="1" dirty="0"/>
              <a:t> </a:t>
            </a:r>
            <a:r>
              <a:rPr lang="el-GR" i="1" dirty="0" err="1"/>
              <a:t>δυσκόλοις</a:t>
            </a:r>
            <a:r>
              <a:rPr lang="el-GR" i="1" dirty="0"/>
              <a:t> </a:t>
            </a:r>
            <a:r>
              <a:rPr lang="el-GR" i="1" dirty="0" err="1"/>
              <a:t>καὶ</a:t>
            </a:r>
            <a:r>
              <a:rPr lang="el-GR" i="1" dirty="0"/>
              <a:t> </a:t>
            </a:r>
            <a:r>
              <a:rPr lang="el-GR" i="1" dirty="0" err="1"/>
              <a:t>ἀδυνάτοις</a:t>
            </a:r>
            <a:r>
              <a:rPr lang="el-GR" i="1" dirty="0"/>
              <a:t> </a:t>
            </a:r>
            <a:r>
              <a:rPr lang="el-GR" i="1" dirty="0" err="1"/>
              <a:t>ἐπιχειροῦσι</a:t>
            </a:r>
            <a:r>
              <a:rPr lang="el-GR" i="1" dirty="0"/>
              <a:t>, </a:t>
            </a:r>
            <a:r>
              <a:rPr lang="el-GR" i="1" dirty="0" err="1"/>
              <a:t>διὸ</a:t>
            </a:r>
            <a:r>
              <a:rPr lang="el-GR" i="1" dirty="0"/>
              <a:t> </a:t>
            </a:r>
            <a:r>
              <a:rPr lang="el-GR" i="1" dirty="0" err="1"/>
              <a:t>μηδὲ</a:t>
            </a:r>
            <a:r>
              <a:rPr lang="el-GR" i="1" dirty="0"/>
              <a:t> </a:t>
            </a:r>
            <a:r>
              <a:rPr lang="el-GR" i="1" dirty="0" err="1"/>
              <a:t>δυνησομένοις</a:t>
            </a:r>
            <a:r>
              <a:rPr lang="el-GR" i="1" dirty="0"/>
              <a:t> </a:t>
            </a:r>
            <a:r>
              <a:rPr lang="el-GR" i="1" dirty="0" err="1"/>
              <a:t>εἰς</a:t>
            </a:r>
            <a:r>
              <a:rPr lang="el-GR" i="1" dirty="0"/>
              <a:t> </a:t>
            </a:r>
            <a:r>
              <a:rPr lang="el-GR" i="1" dirty="0" err="1"/>
              <a:t>ἔργον</a:t>
            </a:r>
            <a:r>
              <a:rPr lang="el-GR" i="1" dirty="0"/>
              <a:t> </a:t>
            </a:r>
            <a:r>
              <a:rPr lang="el-GR" i="1" dirty="0" err="1"/>
              <a:t>ἐνεγκεῖν</a:t>
            </a:r>
            <a:r>
              <a:rPr lang="el-GR" i="1" dirty="0"/>
              <a:t> </a:t>
            </a:r>
            <a:r>
              <a:rPr lang="el-GR" i="1" dirty="0" err="1"/>
              <a:t>τὴν</a:t>
            </a:r>
            <a:r>
              <a:rPr lang="el-GR" i="1" dirty="0"/>
              <a:t> </a:t>
            </a:r>
            <a:r>
              <a:rPr lang="el-GR" i="1" dirty="0" err="1"/>
              <a:t>πρόθεσιν</a:t>
            </a:r>
            <a:r>
              <a:rPr lang="el-GR" dirty="0"/>
              <a:t>» (ΓΡΗΓΟΡΙΟΣ ΠΑΛΑΜΑΣ).</a:t>
            </a:r>
          </a:p>
          <a:p>
            <a:r>
              <a:rPr lang="el-GR" dirty="0"/>
              <a:t>Γι’ αυτό και ο υμνογράφος μας την περίοδο της </a:t>
            </a:r>
            <a:r>
              <a:rPr lang="el-GR" dirty="0" err="1"/>
              <a:t>Τυρινής</a:t>
            </a:r>
            <a:r>
              <a:rPr lang="el-GR" dirty="0"/>
              <a:t> μας συνιστά να απομακρύνουμε τη ραθυμία, γιατί η υπερβολή της είναι η αιτία της </a:t>
            </a:r>
            <a:r>
              <a:rPr lang="el-GR" dirty="0" err="1"/>
              <a:t>ακρασίας</a:t>
            </a:r>
            <a:r>
              <a:rPr lang="el-GR" dirty="0"/>
              <a:t>. Πράγματι, είναι δύσκολο να απελευθερωθούμε από τη ζάλη της σαρκικής άνεσης, δηλαδή της πλησμονής της γαστέρας. Μοιάζει με κύμα που δημιουργεί η χειμωνιάτικη ανοιχτή θάλασσα και εμποδίζει την είσοδο στο γαλήνιο λιμάνι της στενωπού της νηστείας: «</a:t>
            </a:r>
            <a:r>
              <a:rPr lang="el-GR" i="1" dirty="0" err="1"/>
              <a:t>ὡς</a:t>
            </a:r>
            <a:r>
              <a:rPr lang="el-GR" i="1" dirty="0"/>
              <a:t> </a:t>
            </a:r>
            <a:r>
              <a:rPr lang="el-GR" i="1" dirty="0" err="1"/>
              <a:t>ὑπὸ</a:t>
            </a:r>
            <a:r>
              <a:rPr lang="el-GR" i="1" dirty="0"/>
              <a:t> ζάλης κυμάτων </a:t>
            </a:r>
            <a:r>
              <a:rPr lang="el-GR" i="1" dirty="0" err="1"/>
              <a:t>τῆς</a:t>
            </a:r>
            <a:r>
              <a:rPr lang="el-GR" i="1" dirty="0"/>
              <a:t> </a:t>
            </a:r>
            <a:r>
              <a:rPr lang="el-GR" i="1" dirty="0" err="1"/>
              <a:t>σαρκικῆς</a:t>
            </a:r>
            <a:r>
              <a:rPr lang="el-GR" i="1" dirty="0"/>
              <a:t> </a:t>
            </a:r>
            <a:r>
              <a:rPr lang="el-GR" i="1" dirty="0" err="1"/>
              <a:t>ἀνέσεως</a:t>
            </a:r>
            <a:r>
              <a:rPr lang="el-GR" i="1" dirty="0"/>
              <a:t> </a:t>
            </a:r>
            <a:r>
              <a:rPr lang="el-GR" i="1" dirty="0" err="1"/>
              <a:t>εἰς</a:t>
            </a:r>
            <a:r>
              <a:rPr lang="el-GR" i="1" dirty="0"/>
              <a:t> </a:t>
            </a:r>
            <a:r>
              <a:rPr lang="el-GR" i="1" dirty="0" err="1"/>
              <a:t>τὸν</a:t>
            </a:r>
            <a:r>
              <a:rPr lang="el-GR" i="1" dirty="0"/>
              <a:t> </a:t>
            </a:r>
            <a:r>
              <a:rPr lang="el-GR" i="1" dirty="0" err="1"/>
              <a:t>εὐρύχωρον</a:t>
            </a:r>
            <a:r>
              <a:rPr lang="el-GR" i="1" dirty="0"/>
              <a:t> </a:t>
            </a:r>
            <a:r>
              <a:rPr lang="el-GR" i="1" dirty="0" err="1"/>
              <a:t>καὶ</a:t>
            </a:r>
            <a:r>
              <a:rPr lang="el-GR" i="1" dirty="0"/>
              <a:t> </a:t>
            </a:r>
            <a:r>
              <a:rPr lang="el-GR" i="1" dirty="0" err="1"/>
              <a:t>γαληνὸν</a:t>
            </a:r>
            <a:r>
              <a:rPr lang="el-GR" i="1" dirty="0"/>
              <a:t> λιμένα </a:t>
            </a:r>
            <a:r>
              <a:rPr lang="el-GR" i="1" dirty="0" err="1"/>
              <a:t>τῆς</a:t>
            </a:r>
            <a:r>
              <a:rPr lang="el-GR" i="1" dirty="0"/>
              <a:t> </a:t>
            </a:r>
            <a:r>
              <a:rPr lang="el-GR" i="1" dirty="0" err="1"/>
              <a:t>κατὰ</a:t>
            </a:r>
            <a:r>
              <a:rPr lang="el-GR" i="1" dirty="0"/>
              <a:t> </a:t>
            </a:r>
            <a:r>
              <a:rPr lang="el-GR" i="1" dirty="0" err="1"/>
              <a:t>τὴν</a:t>
            </a:r>
            <a:r>
              <a:rPr lang="el-GR" i="1" dirty="0"/>
              <a:t> </a:t>
            </a:r>
            <a:r>
              <a:rPr lang="el-GR" i="1" dirty="0" err="1"/>
              <a:t>νηστείαν</a:t>
            </a:r>
            <a:r>
              <a:rPr lang="el-GR" i="1" dirty="0"/>
              <a:t> </a:t>
            </a:r>
            <a:r>
              <a:rPr lang="el-GR" i="1" dirty="0" err="1"/>
              <a:t>στενότητος</a:t>
            </a:r>
            <a:r>
              <a:rPr lang="el-GR" i="1" dirty="0"/>
              <a:t> </a:t>
            </a:r>
            <a:r>
              <a:rPr lang="el-GR" i="1" dirty="0" err="1"/>
              <a:t>καταντήσασα</a:t>
            </a:r>
            <a:r>
              <a:rPr lang="el-GR" dirty="0"/>
              <a:t>» (ΘΕΟΛΗΠΤΟΣ ΦΙΛΑΔΕΛΦΕΙΑΣ).</a:t>
            </a:r>
          </a:p>
        </p:txBody>
      </p:sp>
    </p:spTree>
    <p:extLst>
      <p:ext uri="{BB962C8B-B14F-4D97-AF65-F5344CB8AC3E}">
        <p14:creationId xmlns:p14="http://schemas.microsoft.com/office/powerpoint/2010/main" val="2332829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9D398B-5A43-7A92-C80E-C08211BBB61F}"/>
              </a:ext>
            </a:extLst>
          </p:cNvPr>
          <p:cNvSpPr>
            <a:spLocks noGrp="1"/>
          </p:cNvSpPr>
          <p:nvPr>
            <p:ph type="title"/>
          </p:nvPr>
        </p:nvSpPr>
        <p:spPr>
          <a:xfrm>
            <a:off x="0" y="18255"/>
            <a:ext cx="12192000" cy="1010445"/>
          </a:xfrm>
        </p:spPr>
        <p:txBody>
          <a:bodyPr>
            <a:normAutofit/>
          </a:bodyPr>
          <a:lstStyle/>
          <a:p>
            <a:pPr algn="ctr"/>
            <a:r>
              <a:rPr lang="el-GR" sz="3200" b="1" dirty="0"/>
              <a:t>Γ «</a:t>
            </a:r>
            <a:r>
              <a:rPr lang="el-GR" sz="3200" b="1" dirty="0" err="1"/>
              <a:t>Πικρὰ</a:t>
            </a:r>
            <a:r>
              <a:rPr lang="el-GR" sz="3200" b="1" dirty="0"/>
              <a:t> ἡ νηστεία, </a:t>
            </a:r>
            <a:r>
              <a:rPr lang="el-GR" sz="3200" b="1" dirty="0" err="1"/>
              <a:t>ἀλλ</a:t>
            </a:r>
            <a:r>
              <a:rPr lang="el-GR" sz="3200" b="1" dirty="0"/>
              <a:t>’ </a:t>
            </a:r>
            <a:r>
              <a:rPr lang="el-GR" sz="3200" b="1" dirty="0" err="1"/>
              <a:t>ἡδὺς</a:t>
            </a:r>
            <a:r>
              <a:rPr lang="el-GR" sz="3200" b="1" dirty="0"/>
              <a:t> ὁ παράδεισος· </a:t>
            </a:r>
            <a:r>
              <a:rPr lang="el-GR" sz="3200" b="1" dirty="0" err="1"/>
              <a:t>ἐπαχθὴς</a:t>
            </a:r>
            <a:r>
              <a:rPr lang="el-GR" sz="3200" b="1" dirty="0"/>
              <a:t> ἡ δίψα, </a:t>
            </a:r>
            <a:r>
              <a:rPr lang="el-GR" sz="3200" b="1" dirty="0" err="1"/>
              <a:t>ἀλλ</a:t>
            </a:r>
            <a:r>
              <a:rPr lang="el-GR" sz="3200" b="1" dirty="0"/>
              <a:t>’ </a:t>
            </a:r>
            <a:r>
              <a:rPr lang="el-GR" sz="3200" b="1" dirty="0" err="1"/>
              <a:t>ἐγγὺς</a:t>
            </a:r>
            <a:r>
              <a:rPr lang="el-GR" sz="3200" b="1" dirty="0"/>
              <a:t> ἡ πηγή, </a:t>
            </a:r>
            <a:r>
              <a:rPr lang="el-GR" sz="3200" b="1" dirty="0" err="1"/>
              <a:t>ἐξ</a:t>
            </a:r>
            <a:r>
              <a:rPr lang="el-GR" sz="3200" b="1" dirty="0"/>
              <a:t>’ </a:t>
            </a:r>
            <a:r>
              <a:rPr lang="el-GR" sz="3200" b="1" dirty="0" err="1"/>
              <a:t>ἧς</a:t>
            </a:r>
            <a:r>
              <a:rPr lang="el-GR" sz="3200" b="1" dirty="0"/>
              <a:t> ὁ </a:t>
            </a:r>
            <a:r>
              <a:rPr lang="el-GR" sz="3200" b="1" dirty="0" err="1"/>
              <a:t>πίνων</a:t>
            </a:r>
            <a:r>
              <a:rPr lang="el-GR" sz="3200" b="1" dirty="0"/>
              <a:t> </a:t>
            </a:r>
            <a:r>
              <a:rPr lang="el-GR" sz="3200" b="1" dirty="0" err="1"/>
              <a:t>οὐ</a:t>
            </a:r>
            <a:r>
              <a:rPr lang="el-GR" sz="3200" b="1" dirty="0"/>
              <a:t> </a:t>
            </a:r>
            <a:r>
              <a:rPr lang="el-GR" sz="3200" b="1" dirty="0" err="1"/>
              <a:t>διψήσει</a:t>
            </a:r>
            <a:r>
              <a:rPr lang="el-GR" sz="3200" b="1" dirty="0"/>
              <a:t> </a:t>
            </a:r>
            <a:r>
              <a:rPr lang="el-GR" sz="3200" b="1" dirty="0" err="1"/>
              <a:t>εἰς</a:t>
            </a:r>
            <a:r>
              <a:rPr lang="el-GR" sz="3200" b="1" dirty="0"/>
              <a:t> </a:t>
            </a:r>
            <a:r>
              <a:rPr lang="el-GR" sz="3200" b="1" dirty="0" err="1"/>
              <a:t>τὸν</a:t>
            </a:r>
            <a:r>
              <a:rPr lang="el-GR" sz="3200" b="1" dirty="0"/>
              <a:t> </a:t>
            </a:r>
            <a:r>
              <a:rPr lang="el-GR" sz="3200" b="1" dirty="0" err="1"/>
              <a:t>αἰῶνα</a:t>
            </a:r>
            <a:r>
              <a:rPr lang="el-GR" sz="3200" b="1" dirty="0"/>
              <a:t>» (Αστέριος </a:t>
            </a:r>
            <a:r>
              <a:rPr lang="el-GR" sz="3200" b="1" dirty="0" err="1"/>
              <a:t>Αμασείας</a:t>
            </a:r>
            <a:r>
              <a:rPr lang="el-GR" sz="3200" b="1" dirty="0"/>
              <a:t>)</a:t>
            </a:r>
            <a:endParaRPr lang="el-GR" sz="3200" dirty="0"/>
          </a:p>
        </p:txBody>
      </p:sp>
      <p:sp>
        <p:nvSpPr>
          <p:cNvPr id="3" name="Θέση περιεχομένου 2">
            <a:extLst>
              <a:ext uri="{FF2B5EF4-FFF2-40B4-BE49-F238E27FC236}">
                <a16:creationId xmlns:a16="http://schemas.microsoft.com/office/drawing/2014/main" id="{2D48B2B1-A56E-CFFA-C67E-4FE3679C8C42}"/>
              </a:ext>
            </a:extLst>
          </p:cNvPr>
          <p:cNvSpPr>
            <a:spLocks noGrp="1"/>
          </p:cNvSpPr>
          <p:nvPr>
            <p:ph idx="1"/>
          </p:nvPr>
        </p:nvSpPr>
        <p:spPr>
          <a:xfrm>
            <a:off x="0" y="1028700"/>
            <a:ext cx="12192000" cy="5829300"/>
          </a:xfrm>
        </p:spPr>
        <p:txBody>
          <a:bodyPr>
            <a:normAutofit fontScale="92500" lnSpcReduction="20000"/>
          </a:bodyPr>
          <a:lstStyle/>
          <a:p>
            <a:r>
              <a:rPr lang="el-GR" dirty="0"/>
              <a:t>Κάθε λογική ψυχή είναι, πλέον, επιδεκτική αρετής εφόσον η φύση μας γιατρεύτηκε. Η καλλιέργεια όμως της προαιρέσεως παραμένει δικό μας αγώνισμα. Η μετατροπή της ασκητικής </a:t>
            </a:r>
            <a:r>
              <a:rPr lang="el-GR" dirty="0" err="1"/>
              <a:t>βιοτής</a:t>
            </a:r>
            <a:r>
              <a:rPr lang="el-GR" dirty="0"/>
              <a:t>, δηλαδή, του κόπου και του μόχθου, από ακούσιο σε εκούσιο άθλημα προσφέρει θεοφιλή και σωτήρια αγαθά. Ο πνευματικός αγώνας κατά της </a:t>
            </a:r>
            <a:r>
              <a:rPr lang="el-GR" dirty="0" err="1"/>
              <a:t>εκκοσμίκευσης</a:t>
            </a:r>
            <a:r>
              <a:rPr lang="el-GR" dirty="0"/>
              <a:t> δημιουργεί υπερκόσμιους καρπούς. Ο πρόσκαιρος κόπος γίνεται μέσο προορισμού αιώνιας ανέσεως: «</a:t>
            </a:r>
            <a:r>
              <a:rPr lang="el-GR" i="1" dirty="0" err="1"/>
              <a:t>ὡς</a:t>
            </a:r>
            <a:r>
              <a:rPr lang="el-GR" i="1" dirty="0"/>
              <a:t> </a:t>
            </a:r>
            <a:r>
              <a:rPr lang="el-GR" i="1" dirty="0" err="1"/>
              <a:t>οὔτε</a:t>
            </a:r>
            <a:r>
              <a:rPr lang="el-GR" i="1" dirty="0"/>
              <a:t> </a:t>
            </a:r>
            <a:r>
              <a:rPr lang="el-GR" i="1" dirty="0" err="1"/>
              <a:t>γῆ</a:t>
            </a:r>
            <a:r>
              <a:rPr lang="el-GR" i="1" dirty="0"/>
              <a:t> </a:t>
            </a:r>
            <a:r>
              <a:rPr lang="el-GR" i="1" dirty="0" err="1"/>
              <a:t>χωρὶς</a:t>
            </a:r>
            <a:r>
              <a:rPr lang="el-GR" i="1" dirty="0"/>
              <a:t> καμάτων </a:t>
            </a:r>
            <a:r>
              <a:rPr lang="el-GR" i="1" dirty="0" err="1"/>
              <a:t>εὐχρήστους</a:t>
            </a:r>
            <a:r>
              <a:rPr lang="el-GR" i="1" dirty="0"/>
              <a:t> </a:t>
            </a:r>
            <a:r>
              <a:rPr lang="el-GR" i="1" dirty="0" err="1"/>
              <a:t>ἀναδίδωσι</a:t>
            </a:r>
            <a:r>
              <a:rPr lang="el-GR" i="1" dirty="0"/>
              <a:t> </a:t>
            </a:r>
            <a:r>
              <a:rPr lang="el-GR" i="1" dirty="0" err="1"/>
              <a:t>τοὺς</a:t>
            </a:r>
            <a:r>
              <a:rPr lang="el-GR" i="1" dirty="0"/>
              <a:t> </a:t>
            </a:r>
            <a:r>
              <a:rPr lang="el-GR" i="1" dirty="0" err="1"/>
              <a:t>καρποὺς</a:t>
            </a:r>
            <a:r>
              <a:rPr lang="el-GR" i="1" dirty="0"/>
              <a:t> </a:t>
            </a:r>
            <a:r>
              <a:rPr lang="el-GR" i="1" dirty="0" err="1"/>
              <a:t>οὔτε</a:t>
            </a:r>
            <a:r>
              <a:rPr lang="el-GR" i="1" dirty="0"/>
              <a:t> </a:t>
            </a:r>
            <a:r>
              <a:rPr lang="el-GR" i="1" dirty="0" err="1"/>
              <a:t>ψυχὴ</a:t>
            </a:r>
            <a:r>
              <a:rPr lang="el-GR" i="1" dirty="0"/>
              <a:t> </a:t>
            </a:r>
            <a:r>
              <a:rPr lang="el-GR" i="1" dirty="0" err="1"/>
              <a:t>χωρὶς</a:t>
            </a:r>
            <a:r>
              <a:rPr lang="el-GR" i="1" dirty="0"/>
              <a:t> </a:t>
            </a:r>
            <a:r>
              <a:rPr lang="el-GR" i="1" dirty="0" err="1"/>
              <a:t>ἀγώνων</a:t>
            </a:r>
            <a:r>
              <a:rPr lang="el-GR" i="1" dirty="0"/>
              <a:t> </a:t>
            </a:r>
            <a:r>
              <a:rPr lang="el-GR" i="1" dirty="0" err="1"/>
              <a:t>πνευματικῶν</a:t>
            </a:r>
            <a:r>
              <a:rPr lang="el-GR" i="1" dirty="0"/>
              <a:t> θεοφιλές τι </a:t>
            </a:r>
            <a:r>
              <a:rPr lang="el-GR" i="1" dirty="0" err="1"/>
              <a:t>καὶ</a:t>
            </a:r>
            <a:r>
              <a:rPr lang="el-GR" i="1" dirty="0"/>
              <a:t> σωτήριον </a:t>
            </a:r>
            <a:r>
              <a:rPr lang="el-GR" i="1" dirty="0" err="1"/>
              <a:t>κτήσεται</a:t>
            </a:r>
            <a:r>
              <a:rPr lang="el-GR" i="1" dirty="0"/>
              <a:t>. </a:t>
            </a:r>
            <a:r>
              <a:rPr lang="el-GR" i="1" dirty="0" err="1"/>
              <a:t>Καὶ</a:t>
            </a:r>
            <a:r>
              <a:rPr lang="el-GR" i="1" dirty="0"/>
              <a:t> </a:t>
            </a:r>
            <a:r>
              <a:rPr lang="el-GR" i="1" dirty="0" err="1"/>
              <a:t>γῆν</a:t>
            </a:r>
            <a:r>
              <a:rPr lang="el-GR" i="1" dirty="0"/>
              <a:t> </a:t>
            </a:r>
            <a:r>
              <a:rPr lang="el-GR" i="1" dirty="0" err="1"/>
              <a:t>μὲν</a:t>
            </a:r>
            <a:r>
              <a:rPr lang="el-GR" i="1" dirty="0"/>
              <a:t> </a:t>
            </a:r>
            <a:r>
              <a:rPr lang="el-GR" i="1" dirty="0" err="1"/>
              <a:t>οὐκ</a:t>
            </a:r>
            <a:r>
              <a:rPr lang="el-GR" i="1" dirty="0"/>
              <a:t> </a:t>
            </a:r>
            <a:r>
              <a:rPr lang="el-GR" i="1" dirty="0" err="1"/>
              <a:t>ἐπιτηδείαν</a:t>
            </a:r>
            <a:r>
              <a:rPr lang="el-GR" i="1" dirty="0"/>
              <a:t> </a:t>
            </a:r>
            <a:r>
              <a:rPr lang="el-GR" i="1" dirty="0" err="1"/>
              <a:t>πρὸς</a:t>
            </a:r>
            <a:r>
              <a:rPr lang="el-GR" i="1" dirty="0"/>
              <a:t> </a:t>
            </a:r>
            <a:r>
              <a:rPr lang="el-GR" i="1" dirty="0" err="1"/>
              <a:t>γεωργίαν</a:t>
            </a:r>
            <a:r>
              <a:rPr lang="el-GR" i="1" dirty="0"/>
              <a:t> </a:t>
            </a:r>
            <a:r>
              <a:rPr lang="el-GR" i="1" dirty="0" err="1"/>
              <a:t>ἔστιν</a:t>
            </a:r>
            <a:r>
              <a:rPr lang="el-GR" i="1" dirty="0"/>
              <a:t> </a:t>
            </a:r>
            <a:r>
              <a:rPr lang="el-GR" i="1" dirty="0" err="1"/>
              <a:t>εὑρεῖν</a:t>
            </a:r>
            <a:r>
              <a:rPr lang="el-GR" i="1" dirty="0"/>
              <a:t>· </a:t>
            </a:r>
            <a:r>
              <a:rPr lang="el-GR" i="1" dirty="0" err="1"/>
              <a:t>ψυχὴ</a:t>
            </a:r>
            <a:r>
              <a:rPr lang="el-GR" i="1" dirty="0"/>
              <a:t> </a:t>
            </a:r>
            <a:r>
              <a:rPr lang="el-GR" i="1" dirty="0" err="1"/>
              <a:t>δὲ</a:t>
            </a:r>
            <a:r>
              <a:rPr lang="el-GR" i="1" dirty="0"/>
              <a:t> </a:t>
            </a:r>
            <a:r>
              <a:rPr lang="el-GR" i="1" dirty="0" err="1"/>
              <a:t>λογικὴ</a:t>
            </a:r>
            <a:r>
              <a:rPr lang="el-GR" i="1" dirty="0"/>
              <a:t> </a:t>
            </a:r>
            <a:r>
              <a:rPr lang="el-GR" i="1" dirty="0" err="1"/>
              <a:t>πᾶσα</a:t>
            </a:r>
            <a:r>
              <a:rPr lang="el-GR" i="1" dirty="0"/>
              <a:t> </a:t>
            </a:r>
            <a:r>
              <a:rPr lang="el-GR" i="1" dirty="0" err="1"/>
              <a:t>πρὸς</a:t>
            </a:r>
            <a:r>
              <a:rPr lang="el-GR" i="1" dirty="0"/>
              <a:t> </a:t>
            </a:r>
            <a:r>
              <a:rPr lang="el-GR" i="1" dirty="0" err="1"/>
              <a:t>ἀρετήν</a:t>
            </a:r>
            <a:r>
              <a:rPr lang="el-GR" i="1" dirty="0"/>
              <a:t> </a:t>
            </a:r>
            <a:r>
              <a:rPr lang="el-GR" i="1" dirty="0" err="1"/>
              <a:t>ἐστιν</a:t>
            </a:r>
            <a:r>
              <a:rPr lang="el-GR" i="1" dirty="0"/>
              <a:t> </a:t>
            </a:r>
            <a:r>
              <a:rPr lang="el-GR" i="1" dirty="0" err="1"/>
              <a:t>εὐφυής</a:t>
            </a:r>
            <a:r>
              <a:rPr lang="el-GR" i="1" dirty="0"/>
              <a:t>. </a:t>
            </a:r>
            <a:r>
              <a:rPr lang="el-GR" i="1" dirty="0" err="1"/>
              <a:t>Ἐπεὶ</a:t>
            </a:r>
            <a:r>
              <a:rPr lang="el-GR" i="1" dirty="0"/>
              <a:t> </a:t>
            </a:r>
            <a:r>
              <a:rPr lang="el-GR" i="1" dirty="0" err="1"/>
              <a:t>δὲ</a:t>
            </a:r>
            <a:r>
              <a:rPr lang="el-GR" i="1" dirty="0"/>
              <a:t> </a:t>
            </a:r>
            <a:r>
              <a:rPr lang="el-GR" i="1" dirty="0" err="1"/>
              <a:t>καὶ</a:t>
            </a:r>
            <a:r>
              <a:rPr lang="el-GR" i="1" dirty="0"/>
              <a:t> </a:t>
            </a:r>
            <a:r>
              <a:rPr lang="el-GR" i="1" dirty="0" err="1"/>
              <a:t>διὰ</a:t>
            </a:r>
            <a:r>
              <a:rPr lang="el-GR" i="1" dirty="0"/>
              <a:t> </a:t>
            </a:r>
            <a:r>
              <a:rPr lang="el-GR" i="1" dirty="0" err="1"/>
              <a:t>τὴν</a:t>
            </a:r>
            <a:r>
              <a:rPr lang="el-GR" i="1" dirty="0"/>
              <a:t> </a:t>
            </a:r>
            <a:r>
              <a:rPr lang="el-GR" i="1" dirty="0" err="1"/>
              <a:t>προγονικὴν</a:t>
            </a:r>
            <a:r>
              <a:rPr lang="el-GR" i="1" dirty="0"/>
              <a:t> </a:t>
            </a:r>
            <a:r>
              <a:rPr lang="el-GR" i="1" dirty="0" err="1"/>
              <a:t>καταδίκην</a:t>
            </a:r>
            <a:r>
              <a:rPr lang="el-GR" i="1" dirty="0"/>
              <a:t> </a:t>
            </a:r>
            <a:r>
              <a:rPr lang="el-GR" i="1" dirty="0" err="1"/>
              <a:t>πόνῳ</a:t>
            </a:r>
            <a:r>
              <a:rPr lang="el-GR" i="1" dirty="0"/>
              <a:t> </a:t>
            </a:r>
            <a:r>
              <a:rPr lang="el-GR" i="1" dirty="0" err="1"/>
              <a:t>καὶ</a:t>
            </a:r>
            <a:r>
              <a:rPr lang="el-GR" i="1" dirty="0"/>
              <a:t> </a:t>
            </a:r>
            <a:r>
              <a:rPr lang="el-GR" i="1" dirty="0" err="1"/>
              <a:t>μόχθῳ</a:t>
            </a:r>
            <a:r>
              <a:rPr lang="el-GR" i="1" dirty="0"/>
              <a:t> </a:t>
            </a:r>
            <a:r>
              <a:rPr lang="el-GR" i="1" dirty="0" err="1"/>
              <a:t>ζῆν</a:t>
            </a:r>
            <a:r>
              <a:rPr lang="el-GR" i="1" dirty="0"/>
              <a:t> </a:t>
            </a:r>
            <a:r>
              <a:rPr lang="el-GR" i="1" dirty="0" err="1"/>
              <a:t>κατεκρίθημεν</a:t>
            </a:r>
            <a:r>
              <a:rPr lang="el-GR" i="1" dirty="0"/>
              <a:t> </a:t>
            </a:r>
            <a:r>
              <a:rPr lang="el-GR" i="1" dirty="0" err="1"/>
              <a:t>καὶ</a:t>
            </a:r>
            <a:r>
              <a:rPr lang="el-GR" i="1" dirty="0"/>
              <a:t> </a:t>
            </a:r>
            <a:r>
              <a:rPr lang="el-GR" i="1" dirty="0" err="1"/>
              <a:t>τοῦτο</a:t>
            </a:r>
            <a:r>
              <a:rPr lang="el-GR" i="1" dirty="0"/>
              <a:t> </a:t>
            </a:r>
            <a:r>
              <a:rPr lang="el-GR" i="1" dirty="0" err="1"/>
              <a:t>διαφυγεῖν</a:t>
            </a:r>
            <a:r>
              <a:rPr lang="el-GR" i="1" dirty="0"/>
              <a:t> </a:t>
            </a:r>
            <a:r>
              <a:rPr lang="el-GR" i="1" dirty="0" err="1"/>
              <a:t>οὐκ</a:t>
            </a:r>
            <a:r>
              <a:rPr lang="el-GR" i="1" dirty="0"/>
              <a:t> </a:t>
            </a:r>
            <a:r>
              <a:rPr lang="el-GR" i="1" dirty="0" err="1"/>
              <a:t>ἔνι</a:t>
            </a:r>
            <a:r>
              <a:rPr lang="el-GR" i="1" dirty="0"/>
              <a:t>, </a:t>
            </a:r>
            <a:r>
              <a:rPr lang="el-GR" i="1" dirty="0" err="1"/>
              <a:t>ποιήσωμεν</a:t>
            </a:r>
            <a:r>
              <a:rPr lang="el-GR" i="1" dirty="0"/>
              <a:t> </a:t>
            </a:r>
            <a:r>
              <a:rPr lang="el-GR" i="1" dirty="0" err="1"/>
              <a:t>τὴν</a:t>
            </a:r>
            <a:r>
              <a:rPr lang="el-GR" i="1" dirty="0"/>
              <a:t> </a:t>
            </a:r>
            <a:r>
              <a:rPr lang="el-GR" i="1" dirty="0" err="1"/>
              <a:t>ἀνάγκην</a:t>
            </a:r>
            <a:r>
              <a:rPr lang="el-GR" i="1" dirty="0"/>
              <a:t> </a:t>
            </a:r>
            <a:r>
              <a:rPr lang="el-GR" i="1" dirty="0" err="1"/>
              <a:t>φιλοτιμίαν</a:t>
            </a:r>
            <a:r>
              <a:rPr lang="el-GR" i="1" dirty="0"/>
              <a:t>, </a:t>
            </a:r>
            <a:r>
              <a:rPr lang="el-GR" i="1" dirty="0" err="1"/>
              <a:t>τὸ</a:t>
            </a:r>
            <a:r>
              <a:rPr lang="el-GR" i="1" dirty="0"/>
              <a:t> </a:t>
            </a:r>
            <a:r>
              <a:rPr lang="el-GR" i="1" dirty="0" err="1"/>
              <a:t>ἀκουσίως</a:t>
            </a:r>
            <a:r>
              <a:rPr lang="el-GR" i="1" dirty="0"/>
              <a:t> </a:t>
            </a:r>
            <a:r>
              <a:rPr lang="el-GR" i="1" dirty="0" err="1"/>
              <a:t>προσὸν</a:t>
            </a:r>
            <a:r>
              <a:rPr lang="el-GR" i="1" dirty="0"/>
              <a:t> </a:t>
            </a:r>
            <a:r>
              <a:rPr lang="el-GR" i="1" dirty="0" err="1"/>
              <a:t>ὡς</a:t>
            </a:r>
            <a:r>
              <a:rPr lang="el-GR" i="1" dirty="0"/>
              <a:t> </a:t>
            </a:r>
            <a:r>
              <a:rPr lang="el-GR" i="1" dirty="0" err="1"/>
              <a:t>ἑκούσιον</a:t>
            </a:r>
            <a:r>
              <a:rPr lang="el-GR" i="1" dirty="0"/>
              <a:t> </a:t>
            </a:r>
            <a:r>
              <a:rPr lang="el-GR" i="1" dirty="0" err="1"/>
              <a:t>τῷ</a:t>
            </a:r>
            <a:r>
              <a:rPr lang="el-GR" i="1" dirty="0"/>
              <a:t> </a:t>
            </a:r>
            <a:r>
              <a:rPr lang="el-GR" i="1" dirty="0" err="1"/>
              <a:t>Θεῷ</a:t>
            </a:r>
            <a:r>
              <a:rPr lang="el-GR" i="1" dirty="0"/>
              <a:t> </a:t>
            </a:r>
            <a:r>
              <a:rPr lang="el-GR" i="1" dirty="0" err="1"/>
              <a:t>προσενέγκωμεν</a:t>
            </a:r>
            <a:r>
              <a:rPr lang="el-GR" i="1" dirty="0"/>
              <a:t>, </a:t>
            </a:r>
            <a:r>
              <a:rPr lang="el-GR" i="1" dirty="0" err="1"/>
              <a:t>ἀντιδῶμεν</a:t>
            </a:r>
            <a:r>
              <a:rPr lang="el-GR" i="1" dirty="0"/>
              <a:t> </a:t>
            </a:r>
            <a:r>
              <a:rPr lang="el-GR" i="1" dirty="0" err="1"/>
              <a:t>τῶν</a:t>
            </a:r>
            <a:r>
              <a:rPr lang="el-GR" i="1" dirty="0"/>
              <a:t> μονίμων </a:t>
            </a:r>
            <a:r>
              <a:rPr lang="el-GR" i="1" dirty="0" err="1"/>
              <a:t>τὰ</a:t>
            </a:r>
            <a:r>
              <a:rPr lang="el-GR" i="1" dirty="0"/>
              <a:t> πρόσκαιρα </a:t>
            </a:r>
            <a:r>
              <a:rPr lang="el-GR" i="1" dirty="0" err="1"/>
              <a:t>καὶ</a:t>
            </a:r>
            <a:r>
              <a:rPr lang="el-GR" i="1" dirty="0"/>
              <a:t> </a:t>
            </a:r>
            <a:r>
              <a:rPr lang="el-GR" i="1" dirty="0" err="1"/>
              <a:t>τῶν</a:t>
            </a:r>
            <a:r>
              <a:rPr lang="el-GR" i="1" dirty="0"/>
              <a:t> </a:t>
            </a:r>
            <a:r>
              <a:rPr lang="el-GR" i="1" dirty="0" err="1"/>
              <a:t>δεινῶν</a:t>
            </a:r>
            <a:r>
              <a:rPr lang="el-GR" i="1" dirty="0"/>
              <a:t> </a:t>
            </a:r>
            <a:r>
              <a:rPr lang="el-GR" i="1" dirty="0" err="1"/>
              <a:t>ἀντιληψόμεθα</a:t>
            </a:r>
            <a:r>
              <a:rPr lang="el-GR" i="1" dirty="0"/>
              <a:t> </a:t>
            </a:r>
            <a:r>
              <a:rPr lang="el-GR" i="1" dirty="0" err="1"/>
              <a:t>τὰ</a:t>
            </a:r>
            <a:r>
              <a:rPr lang="el-GR" i="1" dirty="0"/>
              <a:t> </a:t>
            </a:r>
            <a:r>
              <a:rPr lang="el-GR" i="1" dirty="0" err="1"/>
              <a:t>χρηστότατα</a:t>
            </a:r>
            <a:r>
              <a:rPr lang="el-GR" i="1" dirty="0"/>
              <a:t>, </a:t>
            </a:r>
            <a:r>
              <a:rPr lang="el-GR" i="1" dirty="0" err="1"/>
              <a:t>πορισμὸν</a:t>
            </a:r>
            <a:r>
              <a:rPr lang="el-GR" i="1" dirty="0"/>
              <a:t> </a:t>
            </a:r>
            <a:r>
              <a:rPr lang="el-GR" i="1" dirty="0" err="1"/>
              <a:t>αἰωνίου</a:t>
            </a:r>
            <a:r>
              <a:rPr lang="el-GR" i="1" dirty="0"/>
              <a:t> </a:t>
            </a:r>
            <a:r>
              <a:rPr lang="el-GR" i="1" dirty="0" err="1"/>
              <a:t>ἀνέσεως</a:t>
            </a:r>
            <a:r>
              <a:rPr lang="el-GR" i="1" dirty="0"/>
              <a:t> </a:t>
            </a:r>
            <a:r>
              <a:rPr lang="el-GR" i="1" dirty="0" err="1"/>
              <a:t>τὸν</a:t>
            </a:r>
            <a:r>
              <a:rPr lang="el-GR" i="1" dirty="0"/>
              <a:t> </a:t>
            </a:r>
            <a:r>
              <a:rPr lang="el-GR" i="1" dirty="0" err="1"/>
              <a:t>πρόσκαιρον</a:t>
            </a:r>
            <a:r>
              <a:rPr lang="el-GR" i="1" dirty="0"/>
              <a:t> </a:t>
            </a:r>
            <a:r>
              <a:rPr lang="el-GR" i="1" dirty="0" err="1"/>
              <a:t>πόνον</a:t>
            </a:r>
            <a:r>
              <a:rPr lang="el-GR" i="1" dirty="0"/>
              <a:t> </a:t>
            </a:r>
            <a:r>
              <a:rPr lang="el-GR" i="1" dirty="0" err="1"/>
              <a:t>ἀπεργαζόμενοι</a:t>
            </a:r>
            <a:r>
              <a:rPr lang="el-GR" dirty="0"/>
              <a:t>» (ΓΡΗΓΟΡΙΟΣ ΠΑΛΑΜΑΣ).</a:t>
            </a:r>
          </a:p>
          <a:p>
            <a:r>
              <a:rPr lang="el-GR" dirty="0"/>
              <a:t>Το δέντρο της εγκράτειας γνωρίζεται από τους καρπούς, αλλά ο γεωργός πρώτος τους απολαμβάνει. Το άροτρο όμως της νηστείας προϋποθέτει ψυχική καλλιέργεια. Γι’ αυτό μόνο η συνετή και </a:t>
            </a:r>
            <a:r>
              <a:rPr lang="el-GR" dirty="0" err="1"/>
              <a:t>φιλόφρονη</a:t>
            </a:r>
            <a:r>
              <a:rPr lang="el-GR" dirty="0"/>
              <a:t> υποδοχή της παράγει πλούσια καρποφορία· χορταίνει και ξεδιψάει την ψυχή αιώνια: «</a:t>
            </a:r>
            <a:r>
              <a:rPr lang="el-GR" i="1" dirty="0" err="1"/>
              <a:t>Τὰς</a:t>
            </a:r>
            <a:r>
              <a:rPr lang="el-GR" i="1" dirty="0"/>
              <a:t> </a:t>
            </a:r>
            <a:r>
              <a:rPr lang="el-GR" i="1" dirty="0" err="1"/>
              <a:t>ἡμῶν</a:t>
            </a:r>
            <a:r>
              <a:rPr lang="el-GR" i="1" dirty="0"/>
              <a:t> διανοίας </a:t>
            </a:r>
            <a:r>
              <a:rPr lang="el-GR" i="1" dirty="0" err="1"/>
              <a:t>θείῳ</a:t>
            </a:r>
            <a:r>
              <a:rPr lang="el-GR" i="1" dirty="0"/>
              <a:t> </a:t>
            </a:r>
            <a:r>
              <a:rPr lang="el-GR" i="1" dirty="0" err="1"/>
              <a:t>ἀρότρῳ</a:t>
            </a:r>
            <a:r>
              <a:rPr lang="el-GR" i="1" dirty="0"/>
              <a:t> </a:t>
            </a:r>
            <a:r>
              <a:rPr lang="el-GR" i="1" dirty="0" err="1"/>
              <a:t>νεώσαντες</a:t>
            </a:r>
            <a:r>
              <a:rPr lang="el-GR" i="1" dirty="0"/>
              <a:t> </a:t>
            </a:r>
            <a:r>
              <a:rPr lang="el-GR" i="1" dirty="0" err="1"/>
              <a:t>τῆς</a:t>
            </a:r>
            <a:r>
              <a:rPr lang="el-GR" i="1" dirty="0"/>
              <a:t> </a:t>
            </a:r>
            <a:r>
              <a:rPr lang="el-GR" i="1" dirty="0" err="1"/>
              <a:t>ἐνθέου</a:t>
            </a:r>
            <a:r>
              <a:rPr lang="el-GR" i="1" dirty="0"/>
              <a:t> νηστείας </a:t>
            </a:r>
            <a:r>
              <a:rPr lang="el-GR" i="1" dirty="0" err="1"/>
              <a:t>ἀρετῶν</a:t>
            </a:r>
            <a:r>
              <a:rPr lang="el-GR" i="1" dirty="0"/>
              <a:t> </a:t>
            </a:r>
            <a:r>
              <a:rPr lang="el-GR" i="1" dirty="0" err="1"/>
              <a:t>ἄσταχυν</a:t>
            </a:r>
            <a:r>
              <a:rPr lang="el-GR" i="1" dirty="0"/>
              <a:t> </a:t>
            </a:r>
            <a:r>
              <a:rPr lang="el-GR" i="1" dirty="0" err="1"/>
              <a:t>καρποφορήσωμεν</a:t>
            </a:r>
            <a:r>
              <a:rPr lang="el-GR" i="1" dirty="0"/>
              <a:t>, </a:t>
            </a:r>
            <a:r>
              <a:rPr lang="el-GR" i="1" dirty="0" err="1"/>
              <a:t>ὅπως</a:t>
            </a:r>
            <a:r>
              <a:rPr lang="el-GR" i="1" dirty="0"/>
              <a:t> </a:t>
            </a:r>
            <a:r>
              <a:rPr lang="el-GR" i="1" dirty="0" err="1"/>
              <a:t>μὴ</a:t>
            </a:r>
            <a:r>
              <a:rPr lang="el-GR" i="1" dirty="0"/>
              <a:t> </a:t>
            </a:r>
            <a:r>
              <a:rPr lang="el-GR" i="1" dirty="0" err="1"/>
              <a:t>πεινάσωμεν</a:t>
            </a:r>
            <a:r>
              <a:rPr lang="el-GR" i="1" dirty="0"/>
              <a:t> </a:t>
            </a:r>
            <a:r>
              <a:rPr lang="el-GR" i="1" dirty="0" err="1"/>
              <a:t>εἰς</a:t>
            </a:r>
            <a:r>
              <a:rPr lang="el-GR" i="1" dirty="0"/>
              <a:t> </a:t>
            </a:r>
            <a:r>
              <a:rPr lang="el-GR" i="1" dirty="0" err="1"/>
              <a:t>τὸν</a:t>
            </a:r>
            <a:r>
              <a:rPr lang="el-GR" i="1" dirty="0"/>
              <a:t> </a:t>
            </a:r>
            <a:r>
              <a:rPr lang="el-GR" i="1" dirty="0" err="1"/>
              <a:t>αἰώνα</a:t>
            </a:r>
            <a:r>
              <a:rPr lang="el-GR" dirty="0"/>
              <a:t>» (1</a:t>
            </a:r>
            <a:r>
              <a:rPr lang="el-GR" baseline="30000" dirty="0"/>
              <a:t>ο</a:t>
            </a:r>
            <a:r>
              <a:rPr lang="el-GR" dirty="0"/>
              <a:t> </a:t>
            </a:r>
            <a:r>
              <a:rPr lang="el-GR" dirty="0" err="1"/>
              <a:t>τρ</a:t>
            </a:r>
            <a:r>
              <a:rPr lang="el-GR" dirty="0"/>
              <a:t>. </a:t>
            </a:r>
            <a:r>
              <a:rPr lang="el-GR" dirty="0" err="1"/>
              <a:t>ὠδ</a:t>
            </a:r>
            <a:r>
              <a:rPr lang="el-GR" dirty="0"/>
              <a:t>. Δευτέρας Ε΄ </a:t>
            </a:r>
            <a:r>
              <a:rPr lang="el-GR" dirty="0" err="1"/>
              <a:t>ἑβδ</a:t>
            </a:r>
            <a:r>
              <a:rPr lang="el-GR" dirty="0"/>
              <a:t>. </a:t>
            </a:r>
            <a:r>
              <a:rPr lang="el-GR" dirty="0" err="1"/>
              <a:t>Νηστειῶν</a:t>
            </a:r>
            <a:r>
              <a:rPr lang="el-GR" dirty="0"/>
              <a:t>). </a:t>
            </a:r>
          </a:p>
        </p:txBody>
      </p:sp>
    </p:spTree>
    <p:extLst>
      <p:ext uri="{BB962C8B-B14F-4D97-AF65-F5344CB8AC3E}">
        <p14:creationId xmlns:p14="http://schemas.microsoft.com/office/powerpoint/2010/main" val="3152929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D257B1-5C8D-1534-05DF-70FB4866A766}"/>
              </a:ext>
            </a:extLst>
          </p:cNvPr>
          <p:cNvSpPr>
            <a:spLocks noGrp="1"/>
          </p:cNvSpPr>
          <p:nvPr>
            <p:ph type="title"/>
          </p:nvPr>
        </p:nvSpPr>
        <p:spPr>
          <a:xfrm>
            <a:off x="0" y="0"/>
            <a:ext cx="12192000" cy="981075"/>
          </a:xfrm>
        </p:spPr>
        <p:txBody>
          <a:bodyPr>
            <a:normAutofit/>
          </a:bodyPr>
          <a:lstStyle/>
          <a:p>
            <a:pPr algn="ctr"/>
            <a:r>
              <a:rPr lang="el-GR" sz="3200" b="1" dirty="0"/>
              <a:t>Γ «</a:t>
            </a:r>
            <a:r>
              <a:rPr lang="el-GR" sz="3200" b="1" dirty="0" err="1"/>
              <a:t>Πικρὰ</a:t>
            </a:r>
            <a:r>
              <a:rPr lang="el-GR" sz="3200" b="1" dirty="0"/>
              <a:t> ἡ νηστεία, </a:t>
            </a:r>
            <a:r>
              <a:rPr lang="el-GR" sz="3200" b="1" dirty="0" err="1"/>
              <a:t>ἀλλ</a:t>
            </a:r>
            <a:r>
              <a:rPr lang="el-GR" sz="3200" b="1" dirty="0"/>
              <a:t>’ </a:t>
            </a:r>
            <a:r>
              <a:rPr lang="el-GR" sz="3200" b="1" dirty="0" err="1"/>
              <a:t>ἡδὺς</a:t>
            </a:r>
            <a:r>
              <a:rPr lang="el-GR" sz="3200" b="1" dirty="0"/>
              <a:t> ὁ παράδεισος· </a:t>
            </a:r>
            <a:r>
              <a:rPr lang="el-GR" sz="3200" b="1" dirty="0" err="1"/>
              <a:t>ἐπαχθὴς</a:t>
            </a:r>
            <a:r>
              <a:rPr lang="el-GR" sz="3200" b="1" dirty="0"/>
              <a:t> ἡ δίψα, </a:t>
            </a:r>
            <a:r>
              <a:rPr lang="el-GR" sz="3200" b="1" dirty="0" err="1"/>
              <a:t>ἀλλ</a:t>
            </a:r>
            <a:r>
              <a:rPr lang="el-GR" sz="3200" b="1" dirty="0"/>
              <a:t>’ </a:t>
            </a:r>
            <a:r>
              <a:rPr lang="el-GR" sz="3200" b="1" dirty="0" err="1"/>
              <a:t>ἐγγὺς</a:t>
            </a:r>
            <a:r>
              <a:rPr lang="el-GR" sz="3200" b="1" dirty="0"/>
              <a:t> ἡ πηγή, </a:t>
            </a:r>
            <a:r>
              <a:rPr lang="el-GR" sz="3200" b="1" dirty="0" err="1"/>
              <a:t>ἐξ</a:t>
            </a:r>
            <a:r>
              <a:rPr lang="el-GR" sz="3200" b="1" dirty="0"/>
              <a:t>’ </a:t>
            </a:r>
            <a:r>
              <a:rPr lang="el-GR" sz="3200" b="1" dirty="0" err="1"/>
              <a:t>ἧς</a:t>
            </a:r>
            <a:r>
              <a:rPr lang="el-GR" sz="3200" b="1" dirty="0"/>
              <a:t> ὁ </a:t>
            </a:r>
            <a:r>
              <a:rPr lang="el-GR" sz="3200" b="1" dirty="0" err="1"/>
              <a:t>πίνων</a:t>
            </a:r>
            <a:r>
              <a:rPr lang="el-GR" sz="3200" b="1" dirty="0"/>
              <a:t> </a:t>
            </a:r>
            <a:r>
              <a:rPr lang="el-GR" sz="3200" b="1" dirty="0" err="1"/>
              <a:t>οὐ</a:t>
            </a:r>
            <a:r>
              <a:rPr lang="el-GR" sz="3200" b="1" dirty="0"/>
              <a:t> </a:t>
            </a:r>
            <a:r>
              <a:rPr lang="el-GR" sz="3200" b="1" dirty="0" err="1"/>
              <a:t>διψήσει</a:t>
            </a:r>
            <a:r>
              <a:rPr lang="el-GR" sz="3200" b="1" dirty="0"/>
              <a:t> </a:t>
            </a:r>
            <a:r>
              <a:rPr lang="el-GR" sz="3200" b="1" dirty="0" err="1"/>
              <a:t>εἰς</a:t>
            </a:r>
            <a:r>
              <a:rPr lang="el-GR" sz="3200" b="1" dirty="0"/>
              <a:t> </a:t>
            </a:r>
            <a:r>
              <a:rPr lang="el-GR" sz="3200" b="1" dirty="0" err="1"/>
              <a:t>τὸν</a:t>
            </a:r>
            <a:r>
              <a:rPr lang="el-GR" sz="3200" b="1" dirty="0"/>
              <a:t> </a:t>
            </a:r>
            <a:r>
              <a:rPr lang="el-GR" sz="3200" b="1" dirty="0" err="1"/>
              <a:t>αἰῶνα</a:t>
            </a:r>
            <a:r>
              <a:rPr lang="el-GR" sz="3200" b="1" dirty="0"/>
              <a:t>» (Αστέριος </a:t>
            </a:r>
            <a:r>
              <a:rPr lang="el-GR" sz="3200" b="1" dirty="0" err="1"/>
              <a:t>Αμασείας</a:t>
            </a:r>
            <a:r>
              <a:rPr lang="el-GR" sz="3200" b="1" dirty="0"/>
              <a:t>)</a:t>
            </a:r>
          </a:p>
        </p:txBody>
      </p:sp>
      <p:sp>
        <p:nvSpPr>
          <p:cNvPr id="3" name="Θέση περιεχομένου 2">
            <a:extLst>
              <a:ext uri="{FF2B5EF4-FFF2-40B4-BE49-F238E27FC236}">
                <a16:creationId xmlns:a16="http://schemas.microsoft.com/office/drawing/2014/main" id="{D3030881-4908-287F-8D24-0FC3CFA21681}"/>
              </a:ext>
            </a:extLst>
          </p:cNvPr>
          <p:cNvSpPr>
            <a:spLocks noGrp="1"/>
          </p:cNvSpPr>
          <p:nvPr>
            <p:ph idx="1"/>
          </p:nvPr>
        </p:nvSpPr>
        <p:spPr>
          <a:xfrm>
            <a:off x="-1" y="885826"/>
            <a:ext cx="12191999" cy="5972174"/>
          </a:xfrm>
        </p:spPr>
        <p:txBody>
          <a:bodyPr>
            <a:normAutofit fontScale="92500" lnSpcReduction="10000"/>
          </a:bodyPr>
          <a:lstStyle/>
          <a:p>
            <a:r>
              <a:rPr lang="el-GR" dirty="0"/>
              <a:t>Συνεπώς, δύσκολος ο δρόμος της αρετής και της εγκράτειας και η πύλη των αρετών στενή. Γι’ αυτό και εισέρχονται λίγοι στην πραγματική ζωή της αγνείας, ενώ πολλοί ακολουθούν τον δρόμο της πορνείας και της απώλειας: «</a:t>
            </a:r>
            <a:r>
              <a:rPr lang="el-GR" i="1" dirty="0" err="1"/>
              <a:t>Πλατεῖα</a:t>
            </a:r>
            <a:r>
              <a:rPr lang="el-GR" i="1" dirty="0"/>
              <a:t> </a:t>
            </a:r>
            <a:r>
              <a:rPr lang="el-GR" i="1" dirty="0" err="1"/>
              <a:t>καὶ</a:t>
            </a:r>
            <a:r>
              <a:rPr lang="el-GR" i="1" dirty="0"/>
              <a:t> </a:t>
            </a:r>
            <a:r>
              <a:rPr lang="el-GR" i="1" dirty="0" err="1"/>
              <a:t>εὐρύχωρος</a:t>
            </a:r>
            <a:r>
              <a:rPr lang="el-GR" i="1" dirty="0"/>
              <a:t> ἡ </a:t>
            </a:r>
            <a:r>
              <a:rPr lang="el-GR" i="1" dirty="0" err="1"/>
              <a:t>ὁδὸς</a:t>
            </a:r>
            <a:r>
              <a:rPr lang="el-GR" i="1" dirty="0"/>
              <a:t> </a:t>
            </a:r>
            <a:r>
              <a:rPr lang="el-GR" i="1" dirty="0" err="1"/>
              <a:t>τῆς</a:t>
            </a:r>
            <a:r>
              <a:rPr lang="el-GR" i="1" dirty="0"/>
              <a:t> κοιλίας, ἡ </a:t>
            </a:r>
            <a:r>
              <a:rPr lang="el-GR" i="1" dirty="0" err="1"/>
              <a:t>ἀπάγουσα</a:t>
            </a:r>
            <a:r>
              <a:rPr lang="el-GR" i="1" dirty="0"/>
              <a:t> </a:t>
            </a:r>
            <a:r>
              <a:rPr lang="el-GR" i="1" dirty="0" err="1"/>
              <a:t>εἰς</a:t>
            </a:r>
            <a:r>
              <a:rPr lang="el-GR" i="1" dirty="0"/>
              <a:t> </a:t>
            </a:r>
            <a:r>
              <a:rPr lang="el-GR" i="1" dirty="0" err="1"/>
              <a:t>τὴν</a:t>
            </a:r>
            <a:r>
              <a:rPr lang="el-GR" i="1" dirty="0"/>
              <a:t> </a:t>
            </a:r>
            <a:r>
              <a:rPr lang="el-GR" i="1" dirty="0" err="1"/>
              <a:t>ἀπώλειαν</a:t>
            </a:r>
            <a:r>
              <a:rPr lang="el-GR" i="1" dirty="0"/>
              <a:t> </a:t>
            </a:r>
            <a:r>
              <a:rPr lang="el-GR" i="1" dirty="0" err="1"/>
              <a:t>τῆς</a:t>
            </a:r>
            <a:r>
              <a:rPr lang="el-GR" i="1" dirty="0"/>
              <a:t> πορνείας· </a:t>
            </a:r>
            <a:r>
              <a:rPr lang="el-GR" i="1" dirty="0" err="1"/>
              <a:t>καὶ</a:t>
            </a:r>
            <a:r>
              <a:rPr lang="el-GR" i="1" dirty="0"/>
              <a:t> πολλοί </a:t>
            </a:r>
            <a:r>
              <a:rPr lang="el-GR" i="1" dirty="0" err="1"/>
              <a:t>εἰσιν</a:t>
            </a:r>
            <a:r>
              <a:rPr lang="el-GR" i="1" dirty="0"/>
              <a:t> </a:t>
            </a:r>
            <a:r>
              <a:rPr lang="el-GR" i="1" dirty="0" err="1"/>
              <a:t>οἱ</a:t>
            </a:r>
            <a:r>
              <a:rPr lang="el-GR" i="1" dirty="0"/>
              <a:t> </a:t>
            </a:r>
            <a:r>
              <a:rPr lang="el-GR" i="1" dirty="0" err="1"/>
              <a:t>εἰσερχόμενοι</a:t>
            </a:r>
            <a:r>
              <a:rPr lang="el-GR" i="1" dirty="0"/>
              <a:t> δι’ </a:t>
            </a:r>
            <a:r>
              <a:rPr lang="el-GR" i="1" dirty="0" err="1"/>
              <a:t>αὐτῆς</a:t>
            </a:r>
            <a:r>
              <a:rPr lang="el-GR" i="1" dirty="0"/>
              <a:t>. Τί </a:t>
            </a:r>
            <a:r>
              <a:rPr lang="el-GR" i="1" dirty="0" err="1"/>
              <a:t>στενὴ</a:t>
            </a:r>
            <a:r>
              <a:rPr lang="el-GR" i="1" dirty="0"/>
              <a:t> πύλη </a:t>
            </a:r>
            <a:r>
              <a:rPr lang="el-GR" i="1" dirty="0" err="1"/>
              <a:t>καὶ</a:t>
            </a:r>
            <a:r>
              <a:rPr lang="el-GR" i="1" dirty="0"/>
              <a:t> τεθλιμμένη </a:t>
            </a:r>
            <a:r>
              <a:rPr lang="el-GR" i="1" dirty="0" err="1"/>
              <a:t>ὁδὸς</a:t>
            </a:r>
            <a:r>
              <a:rPr lang="el-GR" i="1" dirty="0"/>
              <a:t> </a:t>
            </a:r>
            <a:r>
              <a:rPr lang="el-GR" i="1" dirty="0" err="1"/>
              <a:t>τῆς</a:t>
            </a:r>
            <a:r>
              <a:rPr lang="el-GR" i="1" dirty="0"/>
              <a:t> νηστείας, ἡ </a:t>
            </a:r>
            <a:r>
              <a:rPr lang="el-GR" i="1" dirty="0" err="1"/>
              <a:t>εἰσάγουσα</a:t>
            </a:r>
            <a:r>
              <a:rPr lang="el-GR" i="1" dirty="0"/>
              <a:t> </a:t>
            </a:r>
            <a:r>
              <a:rPr lang="el-GR" i="1" dirty="0" err="1"/>
              <a:t>εἰς</a:t>
            </a:r>
            <a:r>
              <a:rPr lang="el-GR" i="1" dirty="0"/>
              <a:t> </a:t>
            </a:r>
            <a:r>
              <a:rPr lang="el-GR" i="1" dirty="0" err="1"/>
              <a:t>τὴν</a:t>
            </a:r>
            <a:r>
              <a:rPr lang="el-GR" i="1" dirty="0"/>
              <a:t> </a:t>
            </a:r>
            <a:r>
              <a:rPr lang="el-GR" i="1" dirty="0" err="1"/>
              <a:t>ζωὴν</a:t>
            </a:r>
            <a:r>
              <a:rPr lang="el-GR" i="1" dirty="0"/>
              <a:t> </a:t>
            </a:r>
            <a:r>
              <a:rPr lang="el-GR" i="1" dirty="0" err="1"/>
              <a:t>τῆς</a:t>
            </a:r>
            <a:r>
              <a:rPr lang="el-GR" i="1" dirty="0"/>
              <a:t> </a:t>
            </a:r>
            <a:r>
              <a:rPr lang="el-GR" i="1" dirty="0" err="1"/>
              <a:t>ἁγνείας</a:t>
            </a:r>
            <a:r>
              <a:rPr lang="el-GR" i="1" dirty="0"/>
              <a:t>, </a:t>
            </a:r>
            <a:r>
              <a:rPr lang="el-GR" i="1" dirty="0" err="1"/>
              <a:t>καὶ</a:t>
            </a:r>
            <a:r>
              <a:rPr lang="el-GR" i="1" dirty="0"/>
              <a:t> </a:t>
            </a:r>
            <a:r>
              <a:rPr lang="el-GR" i="1" dirty="0" err="1"/>
              <a:t>ὀλίγοι</a:t>
            </a:r>
            <a:r>
              <a:rPr lang="el-GR" i="1" dirty="0"/>
              <a:t> </a:t>
            </a:r>
            <a:r>
              <a:rPr lang="el-GR" i="1" dirty="0" err="1"/>
              <a:t>εἰσὶν</a:t>
            </a:r>
            <a:r>
              <a:rPr lang="el-GR" i="1" dirty="0"/>
              <a:t> </a:t>
            </a:r>
            <a:r>
              <a:rPr lang="el-GR" i="1" dirty="0" err="1"/>
              <a:t>οἱ</a:t>
            </a:r>
            <a:r>
              <a:rPr lang="el-GR" i="1" dirty="0"/>
              <a:t> </a:t>
            </a:r>
            <a:r>
              <a:rPr lang="el-GR" i="1" dirty="0" err="1"/>
              <a:t>εἰσερχόμενοι</a:t>
            </a:r>
            <a:r>
              <a:rPr lang="el-GR" i="1" dirty="0"/>
              <a:t> δι’ </a:t>
            </a:r>
            <a:r>
              <a:rPr lang="el-GR" i="1" dirty="0" err="1"/>
              <a:t>αὐτῆς</a:t>
            </a:r>
            <a:r>
              <a:rPr lang="el-GR" dirty="0"/>
              <a:t>» (ΙΩΑΝΝΗΣ ΤΗΣ ΚΛΙΜΑΚΟΣ).</a:t>
            </a:r>
          </a:p>
          <a:p>
            <a:r>
              <a:rPr lang="el-GR" dirty="0"/>
              <a:t>Πράγματι ο δαίμων της πορνείας αιχμαλωτίζει τον νου χωρίς να γίνεται αντιληπτό λόγω της λειότητας της ηδονής. Έπειτα ανακαλώντας την μνήμη φλογίζει το σώμα. Τέλος, ο </a:t>
            </a:r>
            <a:r>
              <a:rPr lang="el-GR" dirty="0" err="1"/>
              <a:t>πειραζόμενος</a:t>
            </a:r>
            <a:r>
              <a:rPr lang="el-GR" dirty="0"/>
              <a:t> συγκατατίθεται στην πράξη της αμαρτίας. Για να μην γίνεται, κατά συνέπεια, χρόνιο πάθος η αμαρτία, απαραίτητος θεωρείται από τους πατέρες ο κόπος της νηστείας: «</a:t>
            </a:r>
            <a:r>
              <a:rPr lang="el-GR" i="1" dirty="0" err="1"/>
              <a:t>Βαρὺς</a:t>
            </a:r>
            <a:r>
              <a:rPr lang="el-GR" i="1" dirty="0"/>
              <a:t> ὁ </a:t>
            </a:r>
            <a:r>
              <a:rPr lang="el-GR" i="1" dirty="0" err="1"/>
              <a:t>τῆς</a:t>
            </a:r>
            <a:r>
              <a:rPr lang="el-GR" i="1" dirty="0"/>
              <a:t> πορνείας δαίμων </a:t>
            </a:r>
            <a:r>
              <a:rPr lang="el-GR" i="1" dirty="0" err="1"/>
              <a:t>καὶ</a:t>
            </a:r>
            <a:r>
              <a:rPr lang="el-GR" i="1" dirty="0"/>
              <a:t> </a:t>
            </a:r>
            <a:r>
              <a:rPr lang="el-GR" i="1" dirty="0" err="1"/>
              <a:t>σφοδρῶς</a:t>
            </a:r>
            <a:r>
              <a:rPr lang="el-GR" i="1" dirty="0"/>
              <a:t> </a:t>
            </a:r>
            <a:r>
              <a:rPr lang="el-GR" i="1" dirty="0" err="1"/>
              <a:t>ἐπιτίθεται</a:t>
            </a:r>
            <a:r>
              <a:rPr lang="el-GR" i="1" dirty="0"/>
              <a:t> </a:t>
            </a:r>
            <a:r>
              <a:rPr lang="el-GR" i="1" dirty="0" err="1"/>
              <a:t>τοῖς</a:t>
            </a:r>
            <a:r>
              <a:rPr lang="el-GR" i="1" dirty="0"/>
              <a:t> </a:t>
            </a:r>
            <a:r>
              <a:rPr lang="el-GR" i="1" dirty="0" err="1"/>
              <a:t>κατὰ</a:t>
            </a:r>
            <a:r>
              <a:rPr lang="el-GR" i="1" dirty="0"/>
              <a:t> </a:t>
            </a:r>
            <a:r>
              <a:rPr lang="el-GR" i="1" dirty="0" err="1"/>
              <a:t>τοῦ</a:t>
            </a:r>
            <a:r>
              <a:rPr lang="el-GR" i="1" dirty="0"/>
              <a:t> πάθους </a:t>
            </a:r>
            <a:r>
              <a:rPr lang="el-GR" i="1" dirty="0" err="1"/>
              <a:t>ἀγωνιζομένοις</a:t>
            </a:r>
            <a:r>
              <a:rPr lang="el-GR" i="1" dirty="0"/>
              <a:t> </a:t>
            </a:r>
            <a:r>
              <a:rPr lang="el-GR" i="1" dirty="0" err="1"/>
              <a:t>καὶ</a:t>
            </a:r>
            <a:r>
              <a:rPr lang="el-GR" i="1" dirty="0"/>
              <a:t> μάλιστα </a:t>
            </a:r>
            <a:r>
              <a:rPr lang="el-GR" i="1" dirty="0" err="1"/>
              <a:t>ἐν</a:t>
            </a:r>
            <a:r>
              <a:rPr lang="el-GR" i="1" dirty="0"/>
              <a:t> </a:t>
            </a:r>
            <a:r>
              <a:rPr lang="el-GR" i="1" dirty="0" err="1"/>
              <a:t>τῇ</a:t>
            </a:r>
            <a:r>
              <a:rPr lang="el-GR" i="1" dirty="0"/>
              <a:t> </a:t>
            </a:r>
            <a:r>
              <a:rPr lang="el-GR" i="1" dirty="0" err="1"/>
              <a:t>ἀμελείᾳ</a:t>
            </a:r>
            <a:r>
              <a:rPr lang="el-GR" i="1" dirty="0"/>
              <a:t> </a:t>
            </a:r>
            <a:r>
              <a:rPr lang="el-GR" i="1" dirty="0" err="1"/>
              <a:t>τῆς</a:t>
            </a:r>
            <a:r>
              <a:rPr lang="el-GR" i="1" dirty="0"/>
              <a:t> διαίτης </a:t>
            </a:r>
            <a:r>
              <a:rPr lang="el-GR" i="1" dirty="0" err="1"/>
              <a:t>καὶ</a:t>
            </a:r>
            <a:r>
              <a:rPr lang="el-GR" i="1" dirty="0"/>
              <a:t> </a:t>
            </a:r>
            <a:r>
              <a:rPr lang="el-GR" i="1" dirty="0" err="1"/>
              <a:t>ἐν</a:t>
            </a:r>
            <a:r>
              <a:rPr lang="el-GR" i="1" dirty="0"/>
              <a:t> </a:t>
            </a:r>
            <a:r>
              <a:rPr lang="el-GR" i="1" dirty="0" err="1"/>
              <a:t>ταῖς</a:t>
            </a:r>
            <a:r>
              <a:rPr lang="el-GR" i="1" dirty="0"/>
              <a:t> </a:t>
            </a:r>
            <a:r>
              <a:rPr lang="el-GR" i="1" dirty="0" err="1"/>
              <a:t>συντυχίαις</a:t>
            </a:r>
            <a:r>
              <a:rPr lang="el-GR" i="1" dirty="0"/>
              <a:t> </a:t>
            </a:r>
            <a:r>
              <a:rPr lang="el-GR" i="1" dirty="0" err="1"/>
              <a:t>τῶν</a:t>
            </a:r>
            <a:r>
              <a:rPr lang="el-GR" i="1" dirty="0"/>
              <a:t> </a:t>
            </a:r>
            <a:r>
              <a:rPr lang="el-GR" i="1" dirty="0" err="1"/>
              <a:t>γυναικῶν</a:t>
            </a:r>
            <a:r>
              <a:rPr lang="el-GR" i="1" dirty="0"/>
              <a:t>. </a:t>
            </a:r>
            <a:r>
              <a:rPr lang="el-GR" i="1" dirty="0" err="1"/>
              <a:t>Λεληθότως</a:t>
            </a:r>
            <a:r>
              <a:rPr lang="el-GR" i="1" dirty="0"/>
              <a:t> </a:t>
            </a:r>
            <a:r>
              <a:rPr lang="el-GR" i="1" dirty="0" err="1"/>
              <a:t>γὰρ</a:t>
            </a:r>
            <a:r>
              <a:rPr lang="el-GR" i="1" dirty="0"/>
              <a:t> </a:t>
            </a:r>
            <a:r>
              <a:rPr lang="el-GR" i="1" dirty="0" err="1"/>
              <a:t>τῇ</a:t>
            </a:r>
            <a:r>
              <a:rPr lang="el-GR" i="1" dirty="0"/>
              <a:t> </a:t>
            </a:r>
            <a:r>
              <a:rPr lang="el-GR" i="1" dirty="0" err="1"/>
              <a:t>λειότητι</a:t>
            </a:r>
            <a:r>
              <a:rPr lang="el-GR" i="1" dirty="0"/>
              <a:t> </a:t>
            </a:r>
            <a:r>
              <a:rPr lang="el-GR" i="1" dirty="0" err="1"/>
              <a:t>τῆς</a:t>
            </a:r>
            <a:r>
              <a:rPr lang="el-GR" i="1" dirty="0"/>
              <a:t> </a:t>
            </a:r>
            <a:r>
              <a:rPr lang="el-GR" i="1" dirty="0" err="1"/>
              <a:t>ἡδονῆς</a:t>
            </a:r>
            <a:r>
              <a:rPr lang="el-GR" i="1" dirty="0"/>
              <a:t> </a:t>
            </a:r>
            <a:r>
              <a:rPr lang="el-GR" i="1" dirty="0" err="1"/>
              <a:t>ὑποκλέπτων</a:t>
            </a:r>
            <a:r>
              <a:rPr lang="el-GR" i="1" dirty="0"/>
              <a:t> </a:t>
            </a:r>
            <a:r>
              <a:rPr lang="el-GR" i="1" dirty="0" err="1"/>
              <a:t>τὸν</a:t>
            </a:r>
            <a:r>
              <a:rPr lang="el-GR" i="1" dirty="0"/>
              <a:t> </a:t>
            </a:r>
            <a:r>
              <a:rPr lang="el-GR" i="1" dirty="0" err="1"/>
              <a:t>νοῦν</a:t>
            </a:r>
            <a:r>
              <a:rPr lang="el-GR" i="1" dirty="0"/>
              <a:t>, μετέπειτα </a:t>
            </a:r>
            <a:r>
              <a:rPr lang="el-GR" i="1" dirty="0" err="1"/>
              <a:t>ἐπεμβαίνει</a:t>
            </a:r>
            <a:r>
              <a:rPr lang="el-GR" i="1" dirty="0"/>
              <a:t> </a:t>
            </a:r>
            <a:r>
              <a:rPr lang="el-GR" i="1" dirty="0" err="1"/>
              <a:t>διὰ</a:t>
            </a:r>
            <a:r>
              <a:rPr lang="el-GR" i="1" dirty="0"/>
              <a:t> </a:t>
            </a:r>
            <a:r>
              <a:rPr lang="el-GR" i="1" dirty="0" err="1"/>
              <a:t>τῆς</a:t>
            </a:r>
            <a:r>
              <a:rPr lang="el-GR" i="1" dirty="0"/>
              <a:t> μνήμης </a:t>
            </a:r>
            <a:r>
              <a:rPr lang="el-GR" i="1" dirty="0" err="1"/>
              <a:t>ἡσυχάζοντι</a:t>
            </a:r>
            <a:r>
              <a:rPr lang="el-GR" i="1" dirty="0"/>
              <a:t>· </a:t>
            </a:r>
            <a:r>
              <a:rPr lang="el-GR" i="1" dirty="0" err="1"/>
              <a:t>τό</a:t>
            </a:r>
            <a:r>
              <a:rPr lang="el-GR" i="1" dirty="0"/>
              <a:t> τε </a:t>
            </a:r>
            <a:r>
              <a:rPr lang="el-GR" i="1" dirty="0" err="1"/>
              <a:t>σῶμα</a:t>
            </a:r>
            <a:r>
              <a:rPr lang="el-GR" i="1" dirty="0"/>
              <a:t> </a:t>
            </a:r>
            <a:r>
              <a:rPr lang="el-GR" i="1" dirty="0" err="1"/>
              <a:t>ἐμπυρίζων</a:t>
            </a:r>
            <a:r>
              <a:rPr lang="el-GR" i="1" dirty="0"/>
              <a:t> </a:t>
            </a:r>
            <a:r>
              <a:rPr lang="el-GR" i="1" dirty="0" err="1"/>
              <a:t>καὶ</a:t>
            </a:r>
            <a:r>
              <a:rPr lang="el-GR" i="1" dirty="0"/>
              <a:t> ποικίλας </a:t>
            </a:r>
            <a:r>
              <a:rPr lang="el-GR" i="1" dirty="0" err="1"/>
              <a:t>μορφὰς</a:t>
            </a:r>
            <a:r>
              <a:rPr lang="el-GR" i="1" dirty="0"/>
              <a:t> </a:t>
            </a:r>
            <a:r>
              <a:rPr lang="el-GR" i="1" dirty="0" err="1"/>
              <a:t>τῷ</a:t>
            </a:r>
            <a:r>
              <a:rPr lang="el-GR" i="1" dirty="0"/>
              <a:t> </a:t>
            </a:r>
            <a:r>
              <a:rPr lang="el-GR" i="1" dirty="0" err="1"/>
              <a:t>νῷ</a:t>
            </a:r>
            <a:r>
              <a:rPr lang="el-GR" i="1" dirty="0"/>
              <a:t> </a:t>
            </a:r>
            <a:r>
              <a:rPr lang="el-GR" i="1" dirty="0" err="1"/>
              <a:t>παριστῶν</a:t>
            </a:r>
            <a:r>
              <a:rPr lang="el-GR" i="1" dirty="0"/>
              <a:t>, </a:t>
            </a:r>
            <a:r>
              <a:rPr lang="el-GR" i="1" dirty="0" err="1"/>
              <a:t>πρὸς</a:t>
            </a:r>
            <a:r>
              <a:rPr lang="el-GR" i="1" dirty="0"/>
              <a:t> </a:t>
            </a:r>
            <a:r>
              <a:rPr lang="el-GR" i="1" dirty="0" err="1"/>
              <a:t>τὴν</a:t>
            </a:r>
            <a:r>
              <a:rPr lang="el-GR" i="1" dirty="0"/>
              <a:t> </a:t>
            </a:r>
            <a:r>
              <a:rPr lang="el-GR" i="1" dirty="0" err="1"/>
              <a:t>συγκατάθεσιν</a:t>
            </a:r>
            <a:r>
              <a:rPr lang="el-GR" i="1" dirty="0"/>
              <a:t> </a:t>
            </a:r>
            <a:r>
              <a:rPr lang="el-GR" i="1" dirty="0" err="1"/>
              <a:t>τῆς</a:t>
            </a:r>
            <a:r>
              <a:rPr lang="el-GR" i="1" dirty="0"/>
              <a:t> </a:t>
            </a:r>
            <a:r>
              <a:rPr lang="el-GR" i="1" dirty="0" err="1"/>
              <a:t>ἁμαρτίας</a:t>
            </a:r>
            <a:r>
              <a:rPr lang="el-GR" i="1" dirty="0"/>
              <a:t> </a:t>
            </a:r>
            <a:r>
              <a:rPr lang="el-GR" i="1" dirty="0" err="1"/>
              <a:t>αὐτὸν</a:t>
            </a:r>
            <a:r>
              <a:rPr lang="el-GR" i="1" dirty="0"/>
              <a:t> </a:t>
            </a:r>
            <a:r>
              <a:rPr lang="el-GR" i="1" dirty="0" err="1"/>
              <a:t>ἐκκαλεῖται</a:t>
            </a:r>
            <a:r>
              <a:rPr lang="el-GR" i="1" dirty="0"/>
              <a:t>· </a:t>
            </a:r>
            <a:r>
              <a:rPr lang="el-GR" i="1" dirty="0" err="1"/>
              <a:t>ἅς</a:t>
            </a:r>
            <a:r>
              <a:rPr lang="el-GR" i="1" dirty="0"/>
              <a:t> </a:t>
            </a:r>
            <a:r>
              <a:rPr lang="el-GR" i="1" dirty="0" err="1"/>
              <a:t>ἐὰν</a:t>
            </a:r>
            <a:r>
              <a:rPr lang="el-GR" i="1" dirty="0"/>
              <a:t> </a:t>
            </a:r>
            <a:r>
              <a:rPr lang="el-GR" i="1" dirty="0" err="1"/>
              <a:t>θέλῃς</a:t>
            </a:r>
            <a:r>
              <a:rPr lang="el-GR" i="1" dirty="0"/>
              <a:t> </a:t>
            </a:r>
            <a:r>
              <a:rPr lang="el-GR" i="1" dirty="0" err="1"/>
              <a:t>μὴ</a:t>
            </a:r>
            <a:r>
              <a:rPr lang="el-GR" i="1" dirty="0"/>
              <a:t> </a:t>
            </a:r>
            <a:r>
              <a:rPr lang="el-GR" i="1" dirty="0" err="1"/>
              <a:t>ἐχρονίζειν</a:t>
            </a:r>
            <a:r>
              <a:rPr lang="el-GR" i="1" dirty="0"/>
              <a:t> </a:t>
            </a:r>
            <a:r>
              <a:rPr lang="el-GR" i="1" dirty="0" err="1"/>
              <a:t>ἔν</a:t>
            </a:r>
            <a:r>
              <a:rPr lang="el-GR" i="1" dirty="0"/>
              <a:t> σοι, </a:t>
            </a:r>
            <a:r>
              <a:rPr lang="el-GR" i="1" dirty="0" err="1"/>
              <a:t>νηστείαν</a:t>
            </a:r>
            <a:r>
              <a:rPr lang="el-GR" i="1" dirty="0"/>
              <a:t> </a:t>
            </a:r>
            <a:r>
              <a:rPr lang="el-GR" i="1" dirty="0" err="1"/>
              <a:t>ἀναλαβοῦ</a:t>
            </a:r>
            <a:r>
              <a:rPr lang="el-GR" i="1" dirty="0"/>
              <a:t> </a:t>
            </a:r>
            <a:r>
              <a:rPr lang="el-GR" i="1" dirty="0" err="1"/>
              <a:t>καὶ</a:t>
            </a:r>
            <a:r>
              <a:rPr lang="el-GR" i="1" dirty="0"/>
              <a:t> </a:t>
            </a:r>
            <a:r>
              <a:rPr lang="el-GR" i="1" dirty="0" err="1"/>
              <a:t>κόπον</a:t>
            </a:r>
            <a:r>
              <a:rPr lang="el-GR" i="1" dirty="0"/>
              <a:t> </a:t>
            </a:r>
            <a:r>
              <a:rPr lang="el-GR" i="1" dirty="0" err="1"/>
              <a:t>καὶ</a:t>
            </a:r>
            <a:r>
              <a:rPr lang="el-GR" i="1" dirty="0"/>
              <a:t> </a:t>
            </a:r>
            <a:r>
              <a:rPr lang="el-GR" i="1" dirty="0" err="1"/>
              <a:t>ἀγρυπνίαν</a:t>
            </a:r>
            <a:r>
              <a:rPr lang="el-GR" i="1" dirty="0"/>
              <a:t> </a:t>
            </a:r>
            <a:r>
              <a:rPr lang="el-GR" i="1" dirty="0" err="1"/>
              <a:t>καὶ</a:t>
            </a:r>
            <a:r>
              <a:rPr lang="el-GR" i="1" dirty="0"/>
              <a:t> </a:t>
            </a:r>
            <a:r>
              <a:rPr lang="el-GR" i="1" dirty="0" err="1"/>
              <a:t>τὴν</a:t>
            </a:r>
            <a:r>
              <a:rPr lang="el-GR" i="1" dirty="0"/>
              <a:t> </a:t>
            </a:r>
            <a:r>
              <a:rPr lang="el-GR" i="1" dirty="0" err="1"/>
              <a:t>καλὴν</a:t>
            </a:r>
            <a:r>
              <a:rPr lang="el-GR" i="1" dirty="0"/>
              <a:t> </a:t>
            </a:r>
            <a:r>
              <a:rPr lang="el-GR" i="1" dirty="0" err="1"/>
              <a:t>ἡσυχίαν</a:t>
            </a:r>
            <a:r>
              <a:rPr lang="el-GR" i="1" dirty="0"/>
              <a:t> </a:t>
            </a:r>
            <a:r>
              <a:rPr lang="el-GR" i="1" dirty="0" err="1"/>
              <a:t>μετὰ</a:t>
            </a:r>
            <a:r>
              <a:rPr lang="el-GR" i="1" dirty="0"/>
              <a:t> </a:t>
            </a:r>
            <a:r>
              <a:rPr lang="el-GR" i="1" dirty="0" err="1"/>
              <a:t>ἐκτενοῦς</a:t>
            </a:r>
            <a:r>
              <a:rPr lang="el-GR" i="1" dirty="0"/>
              <a:t> </a:t>
            </a:r>
            <a:r>
              <a:rPr lang="el-GR" i="1" dirty="0" err="1"/>
              <a:t>προσευχῆς</a:t>
            </a:r>
            <a:r>
              <a:rPr lang="el-GR" dirty="0"/>
              <a:t>» (ΜΑΞΙΜΟΣ ΟΜΟΛΟΓΗΤΗΣ)  </a:t>
            </a:r>
          </a:p>
        </p:txBody>
      </p:sp>
    </p:spTree>
    <p:extLst>
      <p:ext uri="{BB962C8B-B14F-4D97-AF65-F5344CB8AC3E}">
        <p14:creationId xmlns:p14="http://schemas.microsoft.com/office/powerpoint/2010/main" val="2837890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2FAFED-ABCA-4E85-D327-8FF9BBAE5D86}"/>
              </a:ext>
            </a:extLst>
          </p:cNvPr>
          <p:cNvSpPr>
            <a:spLocks noGrp="1"/>
          </p:cNvSpPr>
          <p:nvPr>
            <p:ph type="title"/>
          </p:nvPr>
        </p:nvSpPr>
        <p:spPr>
          <a:xfrm>
            <a:off x="0" y="18255"/>
            <a:ext cx="12192000" cy="1181895"/>
          </a:xfrm>
        </p:spPr>
        <p:txBody>
          <a:bodyPr>
            <a:normAutofit/>
          </a:bodyPr>
          <a:lstStyle/>
          <a:p>
            <a:pPr algn="ctr"/>
            <a:r>
              <a:rPr lang="el-GR" sz="3200" b="1" dirty="0"/>
              <a:t>Γ «</a:t>
            </a:r>
            <a:r>
              <a:rPr lang="el-GR" sz="3200" b="1" dirty="0" err="1"/>
              <a:t>Πικρὰ</a:t>
            </a:r>
            <a:r>
              <a:rPr lang="el-GR" sz="3200" b="1" dirty="0"/>
              <a:t> ἡ νηστεία, </a:t>
            </a:r>
            <a:r>
              <a:rPr lang="el-GR" sz="3200" b="1" dirty="0" err="1"/>
              <a:t>ἀλλ</a:t>
            </a:r>
            <a:r>
              <a:rPr lang="el-GR" sz="3200" b="1" dirty="0"/>
              <a:t>’ </a:t>
            </a:r>
            <a:r>
              <a:rPr lang="el-GR" sz="3200" b="1" dirty="0" err="1"/>
              <a:t>ἡδὺς</a:t>
            </a:r>
            <a:r>
              <a:rPr lang="el-GR" sz="3200" b="1" dirty="0"/>
              <a:t> ὁ παράδεισος· </a:t>
            </a:r>
            <a:r>
              <a:rPr lang="el-GR" sz="3200" b="1" dirty="0" err="1"/>
              <a:t>ἐπαχθὴς</a:t>
            </a:r>
            <a:r>
              <a:rPr lang="el-GR" sz="3200" b="1" dirty="0"/>
              <a:t> ἡ δίψα, </a:t>
            </a:r>
            <a:r>
              <a:rPr lang="el-GR" sz="3200" b="1" dirty="0" err="1"/>
              <a:t>ἀλλ</a:t>
            </a:r>
            <a:r>
              <a:rPr lang="el-GR" sz="3200" b="1" dirty="0"/>
              <a:t>’ </a:t>
            </a:r>
            <a:r>
              <a:rPr lang="el-GR" sz="3200" b="1" dirty="0" err="1"/>
              <a:t>ἐγγὺς</a:t>
            </a:r>
            <a:r>
              <a:rPr lang="el-GR" sz="3200" b="1" dirty="0"/>
              <a:t> ἡ πηγή, </a:t>
            </a:r>
            <a:r>
              <a:rPr lang="el-GR" sz="3200" b="1" dirty="0" err="1"/>
              <a:t>ἐξ</a:t>
            </a:r>
            <a:r>
              <a:rPr lang="el-GR" sz="3200" b="1" dirty="0"/>
              <a:t>’ </a:t>
            </a:r>
            <a:r>
              <a:rPr lang="el-GR" sz="3200" b="1" dirty="0" err="1"/>
              <a:t>ἧς</a:t>
            </a:r>
            <a:r>
              <a:rPr lang="el-GR" sz="3200" b="1" dirty="0"/>
              <a:t> ὁ </a:t>
            </a:r>
            <a:r>
              <a:rPr lang="el-GR" sz="3200" b="1" dirty="0" err="1"/>
              <a:t>πίνων</a:t>
            </a:r>
            <a:r>
              <a:rPr lang="el-GR" sz="3200" b="1" dirty="0"/>
              <a:t> </a:t>
            </a:r>
            <a:r>
              <a:rPr lang="el-GR" sz="3200" b="1" dirty="0" err="1"/>
              <a:t>οὐ</a:t>
            </a:r>
            <a:r>
              <a:rPr lang="el-GR" sz="3200" b="1" dirty="0"/>
              <a:t> </a:t>
            </a:r>
            <a:r>
              <a:rPr lang="el-GR" sz="3200" b="1" dirty="0" err="1"/>
              <a:t>διψήσει</a:t>
            </a:r>
            <a:r>
              <a:rPr lang="el-GR" sz="3200" b="1" dirty="0"/>
              <a:t> </a:t>
            </a:r>
            <a:r>
              <a:rPr lang="el-GR" sz="3200" b="1" dirty="0" err="1"/>
              <a:t>εἰς</a:t>
            </a:r>
            <a:r>
              <a:rPr lang="el-GR" sz="3200" b="1" dirty="0"/>
              <a:t> </a:t>
            </a:r>
            <a:r>
              <a:rPr lang="el-GR" sz="3200" b="1" dirty="0" err="1"/>
              <a:t>τὸν</a:t>
            </a:r>
            <a:r>
              <a:rPr lang="el-GR" sz="3200" b="1" dirty="0"/>
              <a:t> </a:t>
            </a:r>
            <a:r>
              <a:rPr lang="el-GR" sz="3200" b="1" dirty="0" err="1"/>
              <a:t>αἰῶνα</a:t>
            </a:r>
            <a:r>
              <a:rPr lang="el-GR" sz="3200" b="1" dirty="0"/>
              <a:t>» (Αστέριος </a:t>
            </a:r>
            <a:r>
              <a:rPr lang="el-GR" sz="3200" b="1" dirty="0" err="1"/>
              <a:t>Αμασείας</a:t>
            </a:r>
            <a:r>
              <a:rPr lang="el-GR" sz="3200" b="1" dirty="0"/>
              <a:t>)</a:t>
            </a:r>
            <a:endParaRPr lang="el-GR" sz="3200" dirty="0"/>
          </a:p>
        </p:txBody>
      </p:sp>
      <p:sp>
        <p:nvSpPr>
          <p:cNvPr id="3" name="Θέση περιεχομένου 2">
            <a:extLst>
              <a:ext uri="{FF2B5EF4-FFF2-40B4-BE49-F238E27FC236}">
                <a16:creationId xmlns:a16="http://schemas.microsoft.com/office/drawing/2014/main" id="{9851C044-80EC-EDA5-A600-ECBD8149BD5D}"/>
              </a:ext>
            </a:extLst>
          </p:cNvPr>
          <p:cNvSpPr>
            <a:spLocks noGrp="1"/>
          </p:cNvSpPr>
          <p:nvPr>
            <p:ph idx="1"/>
          </p:nvPr>
        </p:nvSpPr>
        <p:spPr>
          <a:xfrm>
            <a:off x="0" y="1095375"/>
            <a:ext cx="12192000" cy="5744370"/>
          </a:xfrm>
        </p:spPr>
        <p:txBody>
          <a:bodyPr/>
          <a:lstStyle/>
          <a:p>
            <a:r>
              <a:rPr lang="el-GR" dirty="0"/>
              <a:t>Γι’ αυτό και ο Αστέριος </a:t>
            </a:r>
            <a:r>
              <a:rPr lang="el-GR" dirty="0" err="1"/>
              <a:t>Αμασείας</a:t>
            </a:r>
            <a:r>
              <a:rPr lang="el-GR" dirty="0"/>
              <a:t> μας προτρέπει: «</a:t>
            </a:r>
            <a:r>
              <a:rPr lang="el-GR" i="1" dirty="0"/>
              <a:t>να μην αποφεύγουμε την ταλαιπωρία της εγκράτειας, αλλά να φέρουμε σε γόνιμη αντιπαράθεση τον κόπο του σήμερα με την ελπίδα του αύριο, ώστε ανάλαφρα να βιώσουμε τον καιρό της αποχής. Ας σκεφτούμε ότι </a:t>
            </a:r>
            <a:r>
              <a:rPr lang="el-GR" b="1" i="1" dirty="0"/>
              <a:t>πικρή η νηστεία αλλά γλυκός ο παράδεισος· βαριά η δίψα αλλά κοντινή η πηγή· αν κανείς πιει από αυτήν δεν θα </a:t>
            </a:r>
            <a:r>
              <a:rPr lang="el-GR" b="1" i="1" dirty="0" err="1"/>
              <a:t>ξαναδιψάσει</a:t>
            </a:r>
            <a:r>
              <a:rPr lang="el-GR" b="1" i="1" dirty="0"/>
              <a:t> στον αιώνα</a:t>
            </a:r>
            <a:r>
              <a:rPr lang="el-GR" i="1" dirty="0"/>
              <a:t>. Πρόσκαιρο και ασήμαντο το σώμα, αλλά η άυλη ψυχή ουσιαστικότερη και δυνατότερη. Νεκρωμένα και αδύναμα τα μέλη μας, αλλά κοντά η ανάσταση. Να υπενθυμίσουμε στην πιεστική για τροφή γαστέρα τα λόγια του Κυρίου στον πειρασμό: ο άνθρωπος δεν ζει μόνο με ψωμί, αλλά με κάθε λόγο που βγαίνει από το στόμα του Θεού. Δεν πρόκειται για επιδημία πείνας μακροχρόνιας, αλλά για σύντομη και πρόσκαιρη αναμονή. Ούτε για καταναγκαστική και αναπόφευκτη τιμωρία, αλλά για εκούσια αποχή· και οπωσδήποτε δεν είναι κάτι που γίνεται με δουλοπρεπή συμπεριφορά κάτω από το κράτος κάποιας ανάγκης, αλλά αποτέλεσμα ελεύθερης επιλογής του νου</a:t>
            </a:r>
            <a:r>
              <a:rPr lang="el-GR" dirty="0"/>
              <a:t>».</a:t>
            </a:r>
          </a:p>
        </p:txBody>
      </p:sp>
    </p:spTree>
    <p:extLst>
      <p:ext uri="{BB962C8B-B14F-4D97-AF65-F5344CB8AC3E}">
        <p14:creationId xmlns:p14="http://schemas.microsoft.com/office/powerpoint/2010/main" val="986673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3E526F-9DD4-DFC0-251C-21DE61A27AD4}"/>
              </a:ext>
            </a:extLst>
          </p:cNvPr>
          <p:cNvSpPr>
            <a:spLocks noGrp="1"/>
          </p:cNvSpPr>
          <p:nvPr>
            <p:ph type="title"/>
          </p:nvPr>
        </p:nvSpPr>
        <p:spPr>
          <a:xfrm>
            <a:off x="0" y="0"/>
            <a:ext cx="12192000" cy="1219200"/>
          </a:xfrm>
        </p:spPr>
        <p:txBody>
          <a:bodyPr>
            <a:normAutofit/>
          </a:bodyPr>
          <a:lstStyle/>
          <a:p>
            <a:pPr algn="ctr"/>
            <a:r>
              <a:rPr lang="el-GR" sz="3200" b="1" dirty="0"/>
              <a:t>Δ «φιληδόνων </a:t>
            </a:r>
            <a:r>
              <a:rPr lang="el-GR" sz="3200" b="1" dirty="0" err="1"/>
              <a:t>γὰρ</a:t>
            </a:r>
            <a:r>
              <a:rPr lang="el-GR" sz="3200" b="1" dirty="0"/>
              <a:t> </a:t>
            </a:r>
            <a:r>
              <a:rPr lang="el-GR" sz="3200" b="1" dirty="0" err="1"/>
              <a:t>τὸ</a:t>
            </a:r>
            <a:r>
              <a:rPr lang="el-GR" sz="3200" b="1" dirty="0"/>
              <a:t> </a:t>
            </a:r>
            <a:r>
              <a:rPr lang="el-GR" sz="3200" b="1" dirty="0" err="1"/>
              <a:t>μετρεῖν</a:t>
            </a:r>
            <a:r>
              <a:rPr lang="el-GR" sz="3200" b="1" dirty="0"/>
              <a:t> </a:t>
            </a:r>
            <a:r>
              <a:rPr lang="el-GR" sz="3200" b="1" dirty="0" err="1"/>
              <a:t>τὰς</a:t>
            </a:r>
            <a:r>
              <a:rPr lang="el-GR" sz="3200" b="1" dirty="0"/>
              <a:t> </a:t>
            </a:r>
            <a:r>
              <a:rPr lang="el-GR" sz="3200" b="1" dirty="0" err="1"/>
              <a:t>ἡμέρας</a:t>
            </a:r>
            <a:r>
              <a:rPr lang="el-GR" sz="3200" b="1" dirty="0"/>
              <a:t> </a:t>
            </a:r>
            <a:r>
              <a:rPr lang="el-GR" sz="3200" b="1" dirty="0" err="1"/>
              <a:t>καὶ</a:t>
            </a:r>
            <a:r>
              <a:rPr lang="el-GR" sz="3200" b="1" dirty="0"/>
              <a:t> </a:t>
            </a:r>
            <a:r>
              <a:rPr lang="el-GR" sz="3200" b="1" dirty="0" err="1"/>
              <a:t>τὸ</a:t>
            </a:r>
            <a:r>
              <a:rPr lang="el-GR" sz="3200" b="1" dirty="0"/>
              <a:t> </a:t>
            </a:r>
            <a:r>
              <a:rPr lang="el-GR" sz="3200" b="1" dirty="0" err="1"/>
              <a:t>σχῆμα</a:t>
            </a:r>
            <a:r>
              <a:rPr lang="el-GR" sz="3200" b="1" dirty="0"/>
              <a:t> </a:t>
            </a:r>
            <a:r>
              <a:rPr lang="el-GR" sz="3200" b="1" dirty="0" err="1"/>
              <a:t>τῆς</a:t>
            </a:r>
            <a:r>
              <a:rPr lang="el-GR" sz="3200" b="1" dirty="0"/>
              <a:t> νηστείας» </a:t>
            </a:r>
            <a:br>
              <a:rPr lang="el-GR" sz="3200" b="1" dirty="0"/>
            </a:br>
            <a:r>
              <a:rPr lang="el-GR" sz="3200" b="1" dirty="0"/>
              <a:t>(Θεόληπτος Φιλαδελφείας)</a:t>
            </a:r>
          </a:p>
        </p:txBody>
      </p:sp>
      <p:sp>
        <p:nvSpPr>
          <p:cNvPr id="3" name="Θέση περιεχομένου 2">
            <a:extLst>
              <a:ext uri="{FF2B5EF4-FFF2-40B4-BE49-F238E27FC236}">
                <a16:creationId xmlns:a16="http://schemas.microsoft.com/office/drawing/2014/main" id="{90E841AE-BBC6-9834-77EB-379743CBC5DB}"/>
              </a:ext>
            </a:extLst>
          </p:cNvPr>
          <p:cNvSpPr>
            <a:spLocks noGrp="1"/>
          </p:cNvSpPr>
          <p:nvPr>
            <p:ph idx="1"/>
          </p:nvPr>
        </p:nvSpPr>
        <p:spPr>
          <a:xfrm>
            <a:off x="-1" y="1152524"/>
            <a:ext cx="12191999" cy="5705475"/>
          </a:xfrm>
        </p:spPr>
        <p:txBody>
          <a:bodyPr>
            <a:normAutofit fontScale="85000" lnSpcReduction="20000"/>
          </a:bodyPr>
          <a:lstStyle/>
          <a:p>
            <a:r>
              <a:rPr lang="el-GR" dirty="0"/>
              <a:t>Η ενασχόληση με τις ημέρες και το σχήμα της νηστείας μας οδηγεί σε αυτό που κατά το σημαινόμενο ορίζουμε ως νηστεία. Δηλαδή την αποχή από τις τροφές, τη χημική νηστεία, που δεν μας κάνει δικαιότερους ή </a:t>
            </a:r>
            <a:r>
              <a:rPr lang="el-GR" dirty="0" err="1"/>
              <a:t>αδικότερους</a:t>
            </a:r>
            <a:r>
              <a:rPr lang="el-GR" dirty="0"/>
              <a:t>. Επιτελεί, βέβαια, από τη φύση της καλό έργο, μπορεί όμως για κάποια αιτία, όπως όταν γίνεται από κενοδοξία, να μην παράγει πνευματικούς καρπούς: «</a:t>
            </a:r>
            <a:r>
              <a:rPr lang="el-GR" i="1" dirty="0" err="1"/>
              <a:t>Εἰσὶ</a:t>
            </a:r>
            <a:r>
              <a:rPr lang="el-GR" i="1" dirty="0"/>
              <a:t> πολλά </a:t>
            </a:r>
            <a:r>
              <a:rPr lang="el-GR" i="1" dirty="0" err="1"/>
              <a:t>τινα</a:t>
            </a:r>
            <a:r>
              <a:rPr lang="el-GR" i="1" dirty="0"/>
              <a:t> φύσει </a:t>
            </a:r>
            <a:r>
              <a:rPr lang="el-GR" i="1" dirty="0" err="1"/>
              <a:t>καλὰ</a:t>
            </a:r>
            <a:r>
              <a:rPr lang="el-GR" i="1" dirty="0"/>
              <a:t> </a:t>
            </a:r>
            <a:r>
              <a:rPr lang="el-GR" i="1" dirty="0" err="1"/>
              <a:t>ὑπὸ</a:t>
            </a:r>
            <a:r>
              <a:rPr lang="el-GR" i="1" dirty="0"/>
              <a:t> </a:t>
            </a:r>
            <a:r>
              <a:rPr lang="el-GR" i="1" dirty="0" err="1"/>
              <a:t>τῶν</a:t>
            </a:r>
            <a:r>
              <a:rPr lang="el-GR" i="1" dirty="0"/>
              <a:t> </a:t>
            </a:r>
            <a:r>
              <a:rPr lang="el-GR" i="1" dirty="0" err="1"/>
              <a:t>ἀνθρώπων</a:t>
            </a:r>
            <a:r>
              <a:rPr lang="el-GR" i="1" dirty="0"/>
              <a:t> γινόμενα, </a:t>
            </a:r>
            <a:r>
              <a:rPr lang="el-GR" i="1" dirty="0" err="1"/>
              <a:t>ἀλλ</a:t>
            </a:r>
            <a:r>
              <a:rPr lang="el-GR" i="1" dirty="0"/>
              <a:t>’ </a:t>
            </a:r>
            <a:r>
              <a:rPr lang="el-GR" i="1" dirty="0" err="1"/>
              <a:t>οὐ</a:t>
            </a:r>
            <a:r>
              <a:rPr lang="el-GR" i="1" dirty="0"/>
              <a:t> </a:t>
            </a:r>
            <a:r>
              <a:rPr lang="el-GR" i="1" dirty="0" err="1"/>
              <a:t>καλὰ</a:t>
            </a:r>
            <a:r>
              <a:rPr lang="el-GR" i="1" dirty="0"/>
              <a:t> </a:t>
            </a:r>
            <a:r>
              <a:rPr lang="el-GR" i="1" dirty="0" err="1"/>
              <a:t>πάλιν</a:t>
            </a:r>
            <a:r>
              <a:rPr lang="el-GR" i="1" dirty="0"/>
              <a:t> διά </a:t>
            </a:r>
            <a:r>
              <a:rPr lang="el-GR" i="1" dirty="0" err="1"/>
              <a:t>τινα</a:t>
            </a:r>
            <a:r>
              <a:rPr lang="el-GR" i="1" dirty="0"/>
              <a:t> </a:t>
            </a:r>
            <a:r>
              <a:rPr lang="el-GR" i="1" dirty="0" err="1"/>
              <a:t>αἰτίαν</a:t>
            </a:r>
            <a:r>
              <a:rPr lang="el-GR" i="1" dirty="0"/>
              <a:t>· </a:t>
            </a:r>
            <a:r>
              <a:rPr lang="el-GR" i="1" dirty="0" err="1"/>
              <a:t>οἷον</a:t>
            </a:r>
            <a:r>
              <a:rPr lang="el-GR" i="1" dirty="0"/>
              <a:t> νηστεία </a:t>
            </a:r>
            <a:r>
              <a:rPr lang="el-GR" i="1" dirty="0" err="1"/>
              <a:t>καὶ</a:t>
            </a:r>
            <a:r>
              <a:rPr lang="el-GR" i="1" dirty="0"/>
              <a:t> </a:t>
            </a:r>
            <a:r>
              <a:rPr lang="el-GR" i="1" dirty="0" err="1"/>
              <a:t>ἀγρυπνία</a:t>
            </a:r>
            <a:r>
              <a:rPr lang="el-GR" i="1" dirty="0"/>
              <a:t>, </a:t>
            </a:r>
            <a:r>
              <a:rPr lang="el-GR" i="1" dirty="0" err="1"/>
              <a:t>προσευχὴ</a:t>
            </a:r>
            <a:r>
              <a:rPr lang="el-GR" i="1" dirty="0"/>
              <a:t> και </a:t>
            </a:r>
            <a:r>
              <a:rPr lang="el-GR" i="1" dirty="0" err="1"/>
              <a:t>ψαλμῳδία</a:t>
            </a:r>
            <a:r>
              <a:rPr lang="el-GR" i="1" dirty="0"/>
              <a:t>, </a:t>
            </a:r>
            <a:r>
              <a:rPr lang="el-GR" i="1" dirty="0" err="1"/>
              <a:t>ἐλεημοσύνη</a:t>
            </a:r>
            <a:r>
              <a:rPr lang="el-GR" i="1" dirty="0"/>
              <a:t> </a:t>
            </a:r>
            <a:r>
              <a:rPr lang="el-GR" i="1" dirty="0" err="1"/>
              <a:t>καὶ</a:t>
            </a:r>
            <a:r>
              <a:rPr lang="el-GR" i="1" dirty="0"/>
              <a:t> </a:t>
            </a:r>
            <a:r>
              <a:rPr lang="el-GR" i="1" dirty="0" err="1"/>
              <a:t>ξενοδοχία</a:t>
            </a:r>
            <a:r>
              <a:rPr lang="el-GR" i="1" dirty="0"/>
              <a:t> φύσει </a:t>
            </a:r>
            <a:r>
              <a:rPr lang="el-GR" i="1" dirty="0" err="1"/>
              <a:t>καλὰ</a:t>
            </a:r>
            <a:r>
              <a:rPr lang="el-GR" i="1" dirty="0"/>
              <a:t> </a:t>
            </a:r>
            <a:r>
              <a:rPr lang="el-GR" i="1" dirty="0" err="1"/>
              <a:t>ἔργα</a:t>
            </a:r>
            <a:r>
              <a:rPr lang="el-GR" i="1" dirty="0"/>
              <a:t> </a:t>
            </a:r>
            <a:r>
              <a:rPr lang="el-GR" i="1" dirty="0" err="1"/>
              <a:t>εἰσίν</a:t>
            </a:r>
            <a:r>
              <a:rPr lang="el-GR" i="1" dirty="0"/>
              <a:t>, </a:t>
            </a:r>
            <a:r>
              <a:rPr lang="el-GR" i="1" dirty="0" err="1"/>
              <a:t>ἀλλ</a:t>
            </a:r>
            <a:r>
              <a:rPr lang="el-GR" i="1" dirty="0"/>
              <a:t>’ </a:t>
            </a:r>
            <a:r>
              <a:rPr lang="el-GR" i="1" dirty="0" err="1"/>
              <a:t>ὅταν</a:t>
            </a:r>
            <a:r>
              <a:rPr lang="el-GR" i="1" dirty="0"/>
              <a:t> </a:t>
            </a:r>
            <a:r>
              <a:rPr lang="el-GR" i="1" dirty="0" err="1"/>
              <a:t>διὰ</a:t>
            </a:r>
            <a:r>
              <a:rPr lang="el-GR" i="1" dirty="0"/>
              <a:t> </a:t>
            </a:r>
            <a:r>
              <a:rPr lang="el-GR" i="1" dirty="0" err="1"/>
              <a:t>κενοδοξίαν</a:t>
            </a:r>
            <a:r>
              <a:rPr lang="el-GR" i="1" dirty="0"/>
              <a:t> </a:t>
            </a:r>
            <a:r>
              <a:rPr lang="el-GR" i="1" dirty="0" err="1"/>
              <a:t>γίνωνται</a:t>
            </a:r>
            <a:r>
              <a:rPr lang="el-GR" i="1" dirty="0"/>
              <a:t>, </a:t>
            </a:r>
            <a:r>
              <a:rPr lang="el-GR" i="1" dirty="0" err="1"/>
              <a:t>οὐκέτι</a:t>
            </a:r>
            <a:r>
              <a:rPr lang="el-GR" i="1" dirty="0"/>
              <a:t> καλά</a:t>
            </a:r>
            <a:r>
              <a:rPr lang="el-GR" dirty="0"/>
              <a:t>» (ΜΑΞΙΜΟΣ ΟΜΟΛΟΓΗΤΗΣ).</a:t>
            </a:r>
          </a:p>
          <a:p>
            <a:r>
              <a:rPr lang="el-GR" dirty="0"/>
              <a:t>Είναι ίδιον των φιληδόνων και μη πνευματικά συγκροτημένων να μετρούν τις ημέρες και το σχήμα της νηστείας. Φανερώνουν και δημοσιεύουν την ηδυπάθεια της ψυχής τους, ενώ θα έπρεπε με τη νηστεία να καταπολεμείται το πάθος της ηδονής. Μετρούν τις ημέρες της εγκράτειας, ανακουφίζονται με την παρέλευση των σαράντα ημερών και απολαμβάνουν πάλι με μεγάλη ευχαρίστηση παχύτερα και ποικίλα </a:t>
            </a:r>
            <a:r>
              <a:rPr lang="el-GR" dirty="0" err="1"/>
              <a:t>βρώματα</a:t>
            </a:r>
            <a:r>
              <a:rPr lang="el-GR" dirty="0"/>
              <a:t>. Συγχρόνως, όμως, </a:t>
            </a:r>
            <a:r>
              <a:rPr lang="el-GR" dirty="0" err="1"/>
              <a:t>κενοδοξούν</a:t>
            </a:r>
            <a:r>
              <a:rPr lang="el-GR" dirty="0"/>
              <a:t> για τη νοθευμένη νηστεία τους: «</a:t>
            </a:r>
            <a:r>
              <a:rPr lang="el-GR" i="1" dirty="0" err="1"/>
              <a:t>Ὅρα</a:t>
            </a:r>
            <a:r>
              <a:rPr lang="el-GR" i="1" dirty="0"/>
              <a:t> </a:t>
            </a:r>
            <a:r>
              <a:rPr lang="el-GR" i="1" dirty="0" err="1"/>
              <a:t>γοῦν</a:t>
            </a:r>
            <a:r>
              <a:rPr lang="el-GR" i="1" dirty="0"/>
              <a:t> </a:t>
            </a:r>
            <a:r>
              <a:rPr lang="el-GR" i="1" dirty="0" err="1"/>
              <a:t>μὴ</a:t>
            </a:r>
            <a:r>
              <a:rPr lang="el-GR" i="1" dirty="0"/>
              <a:t> </a:t>
            </a:r>
            <a:r>
              <a:rPr lang="el-GR" i="1" dirty="0" err="1"/>
              <a:t>νηστεύων</a:t>
            </a:r>
            <a:r>
              <a:rPr lang="el-GR" i="1" dirty="0"/>
              <a:t> </a:t>
            </a:r>
            <a:r>
              <a:rPr lang="el-GR" i="1" dirty="0" err="1"/>
              <a:t>ἀπὸ</a:t>
            </a:r>
            <a:r>
              <a:rPr lang="el-GR" i="1" dirty="0"/>
              <a:t> </a:t>
            </a:r>
            <a:r>
              <a:rPr lang="el-GR" i="1" dirty="0" err="1"/>
              <a:t>βρωμάτων</a:t>
            </a:r>
            <a:r>
              <a:rPr lang="el-GR" i="1" dirty="0"/>
              <a:t> </a:t>
            </a:r>
            <a:r>
              <a:rPr lang="el-GR" i="1" dirty="0" err="1"/>
              <a:t>ἀρκετόν</a:t>
            </a:r>
            <a:r>
              <a:rPr lang="el-GR" i="1" dirty="0"/>
              <a:t> σοι </a:t>
            </a:r>
            <a:r>
              <a:rPr lang="el-GR" i="1" dirty="0" err="1"/>
              <a:t>τοῦτο</a:t>
            </a:r>
            <a:r>
              <a:rPr lang="el-GR" i="1" dirty="0"/>
              <a:t> μόνον </a:t>
            </a:r>
            <a:r>
              <a:rPr lang="el-GR" i="1" dirty="0" err="1"/>
              <a:t>νομίσῃς</a:t>
            </a:r>
            <a:r>
              <a:rPr lang="el-GR" i="1" dirty="0"/>
              <a:t> </a:t>
            </a:r>
            <a:r>
              <a:rPr lang="el-GR" i="1" dirty="0" err="1"/>
              <a:t>εἶναι</a:t>
            </a:r>
            <a:r>
              <a:rPr lang="el-GR" i="1" dirty="0"/>
              <a:t> </a:t>
            </a:r>
            <a:r>
              <a:rPr lang="el-GR" i="1" dirty="0" err="1"/>
              <a:t>καὶ</a:t>
            </a:r>
            <a:r>
              <a:rPr lang="el-GR" i="1" dirty="0"/>
              <a:t> </a:t>
            </a:r>
            <a:r>
              <a:rPr lang="el-GR" i="1" dirty="0" err="1"/>
              <a:t>τῆς</a:t>
            </a:r>
            <a:r>
              <a:rPr lang="el-GR" i="1" dirty="0"/>
              <a:t> κρείττονος νηστείας </a:t>
            </a:r>
            <a:r>
              <a:rPr lang="el-GR" i="1" dirty="0" err="1"/>
              <a:t>ὑπεριδὼν</a:t>
            </a:r>
            <a:r>
              <a:rPr lang="el-GR" i="1" dirty="0"/>
              <a:t> </a:t>
            </a:r>
            <a:r>
              <a:rPr lang="el-GR" i="1" dirty="0" err="1"/>
              <a:t>τοῖς</a:t>
            </a:r>
            <a:r>
              <a:rPr lang="el-GR" i="1" dirty="0"/>
              <a:t> </a:t>
            </a:r>
            <a:r>
              <a:rPr lang="el-GR" i="1" dirty="0" err="1"/>
              <a:t>τῷ</a:t>
            </a:r>
            <a:r>
              <a:rPr lang="el-GR" i="1" dirty="0"/>
              <a:t> γράμματι </a:t>
            </a:r>
            <a:r>
              <a:rPr lang="el-GR" i="1" dirty="0" err="1"/>
              <a:t>προσηλώσασιν</a:t>
            </a:r>
            <a:r>
              <a:rPr lang="el-GR" i="1" dirty="0"/>
              <a:t> </a:t>
            </a:r>
            <a:r>
              <a:rPr lang="el-GR" i="1" dirty="0" err="1"/>
              <a:t>ἑαυτοὺς</a:t>
            </a:r>
            <a:r>
              <a:rPr lang="el-GR" i="1" dirty="0"/>
              <a:t> </a:t>
            </a:r>
            <a:r>
              <a:rPr lang="el-GR" i="1" dirty="0" err="1"/>
              <a:t>Ἰουδαίοις</a:t>
            </a:r>
            <a:r>
              <a:rPr lang="el-GR" i="1" dirty="0"/>
              <a:t>, </a:t>
            </a:r>
            <a:r>
              <a:rPr lang="el-GR" i="1" dirty="0" err="1"/>
              <a:t>ὡς</a:t>
            </a:r>
            <a:r>
              <a:rPr lang="el-GR" i="1" dirty="0"/>
              <a:t> </a:t>
            </a:r>
            <a:r>
              <a:rPr lang="el-GR" i="1" dirty="0" err="1"/>
              <a:t>παχὺς</a:t>
            </a:r>
            <a:r>
              <a:rPr lang="el-GR" i="1" dirty="0"/>
              <a:t> </a:t>
            </a:r>
            <a:r>
              <a:rPr lang="el-GR" i="1" dirty="0" err="1"/>
              <a:t>τὴν</a:t>
            </a:r>
            <a:r>
              <a:rPr lang="el-GR" i="1" dirty="0"/>
              <a:t> </a:t>
            </a:r>
            <a:r>
              <a:rPr lang="el-GR" i="1" dirty="0" err="1"/>
              <a:t>διάνοιαν</a:t>
            </a:r>
            <a:r>
              <a:rPr lang="el-GR" i="1" dirty="0"/>
              <a:t>, </a:t>
            </a:r>
            <a:r>
              <a:rPr lang="el-GR" i="1" dirty="0" err="1"/>
              <a:t>ὁμοιωθῇς</a:t>
            </a:r>
            <a:r>
              <a:rPr lang="el-GR" i="1" dirty="0"/>
              <a:t> </a:t>
            </a:r>
            <a:r>
              <a:rPr lang="el-GR" i="1" dirty="0" err="1"/>
              <a:t>καὶ</a:t>
            </a:r>
            <a:r>
              <a:rPr lang="el-GR" i="1" dirty="0"/>
              <a:t> </a:t>
            </a:r>
            <a:r>
              <a:rPr lang="el-GR" i="1" dirty="0" err="1"/>
              <a:t>ιουδαϊκὴν</a:t>
            </a:r>
            <a:r>
              <a:rPr lang="el-GR" i="1" dirty="0"/>
              <a:t> </a:t>
            </a:r>
            <a:r>
              <a:rPr lang="el-GR" i="1" dirty="0" err="1"/>
              <a:t>νηστείαν</a:t>
            </a:r>
            <a:r>
              <a:rPr lang="el-GR" i="1" dirty="0"/>
              <a:t> </a:t>
            </a:r>
            <a:r>
              <a:rPr lang="el-GR" i="1" dirty="0" err="1"/>
              <a:t>εὑρεθεῖς</a:t>
            </a:r>
            <a:r>
              <a:rPr lang="el-GR" i="1" dirty="0"/>
              <a:t> </a:t>
            </a:r>
            <a:r>
              <a:rPr lang="el-GR" i="1" dirty="0" err="1"/>
              <a:t>ἐκτελῶν</a:t>
            </a:r>
            <a:r>
              <a:rPr lang="el-GR" i="1" dirty="0"/>
              <a:t>· </a:t>
            </a:r>
            <a:r>
              <a:rPr lang="el-GR" i="1" dirty="0" err="1"/>
              <a:t>οἵ</a:t>
            </a:r>
            <a:r>
              <a:rPr lang="el-GR" i="1" dirty="0"/>
              <a:t> </a:t>
            </a:r>
            <a:r>
              <a:rPr lang="el-GR" i="1" dirty="0" err="1"/>
              <a:t>τὸν</a:t>
            </a:r>
            <a:r>
              <a:rPr lang="el-GR" i="1" dirty="0"/>
              <a:t> </a:t>
            </a:r>
            <a:r>
              <a:rPr lang="el-GR" i="1" dirty="0" err="1"/>
              <a:t>σωματικὸν</a:t>
            </a:r>
            <a:r>
              <a:rPr lang="el-GR" i="1" dirty="0"/>
              <a:t> </a:t>
            </a:r>
            <a:r>
              <a:rPr lang="el-GR" i="1" dirty="0" err="1"/>
              <a:t>νόμον</a:t>
            </a:r>
            <a:r>
              <a:rPr lang="el-GR" i="1" dirty="0"/>
              <a:t> διώκοντες, </a:t>
            </a:r>
            <a:r>
              <a:rPr lang="el-GR" i="1" dirty="0" err="1"/>
              <a:t>εἰς</a:t>
            </a:r>
            <a:r>
              <a:rPr lang="el-GR" i="1" dirty="0"/>
              <a:t> </a:t>
            </a:r>
            <a:r>
              <a:rPr lang="el-GR" i="1" dirty="0" err="1"/>
              <a:t>τὸν</a:t>
            </a:r>
            <a:r>
              <a:rPr lang="el-GR" i="1" dirty="0"/>
              <a:t> </a:t>
            </a:r>
            <a:r>
              <a:rPr lang="el-GR" i="1" dirty="0" err="1"/>
              <a:t>πνευματικὸν</a:t>
            </a:r>
            <a:r>
              <a:rPr lang="el-GR" i="1" dirty="0"/>
              <a:t> </a:t>
            </a:r>
            <a:r>
              <a:rPr lang="el-GR" i="1" dirty="0" err="1"/>
              <a:t>νόμον</a:t>
            </a:r>
            <a:r>
              <a:rPr lang="el-GR" i="1" dirty="0"/>
              <a:t> </a:t>
            </a:r>
            <a:r>
              <a:rPr lang="el-GR" i="1" dirty="0" err="1"/>
              <a:t>οὐκ</a:t>
            </a:r>
            <a:r>
              <a:rPr lang="el-GR" i="1" dirty="0"/>
              <a:t> </a:t>
            </a:r>
            <a:r>
              <a:rPr lang="el-GR" i="1" dirty="0" err="1"/>
              <a:t>ἔφθασαν</a:t>
            </a:r>
            <a:r>
              <a:rPr lang="el-GR" i="1" dirty="0"/>
              <a:t>. ὁ </a:t>
            </a:r>
            <a:r>
              <a:rPr lang="el-GR" i="1" dirty="0" err="1"/>
              <a:t>γοῦν</a:t>
            </a:r>
            <a:r>
              <a:rPr lang="el-GR" i="1" dirty="0"/>
              <a:t> μέχρι </a:t>
            </a:r>
            <a:r>
              <a:rPr lang="el-GR" i="1" dirty="0" err="1"/>
              <a:t>τῆς</a:t>
            </a:r>
            <a:r>
              <a:rPr lang="el-GR" i="1" dirty="0"/>
              <a:t> </a:t>
            </a:r>
            <a:r>
              <a:rPr lang="el-GR" i="1" dirty="0" err="1"/>
              <a:t>τῶν</a:t>
            </a:r>
            <a:r>
              <a:rPr lang="el-GR" i="1" dirty="0"/>
              <a:t> </a:t>
            </a:r>
            <a:r>
              <a:rPr lang="el-GR" i="1" dirty="0" err="1"/>
              <a:t>βρωμάτων</a:t>
            </a:r>
            <a:r>
              <a:rPr lang="el-GR" i="1" dirty="0"/>
              <a:t> </a:t>
            </a:r>
            <a:r>
              <a:rPr lang="el-GR" i="1" dirty="0" err="1"/>
              <a:t>ἀποχῆς</a:t>
            </a:r>
            <a:r>
              <a:rPr lang="el-GR" i="1" dirty="0"/>
              <a:t> </a:t>
            </a:r>
            <a:r>
              <a:rPr lang="el-GR" i="1" dirty="0" err="1"/>
              <a:t>τὴν</a:t>
            </a:r>
            <a:r>
              <a:rPr lang="el-GR" i="1" dirty="0"/>
              <a:t> </a:t>
            </a:r>
            <a:r>
              <a:rPr lang="el-GR" i="1" dirty="0" err="1"/>
              <a:t>νηστείαν</a:t>
            </a:r>
            <a:r>
              <a:rPr lang="el-GR" i="1" dirty="0"/>
              <a:t> </a:t>
            </a:r>
            <a:r>
              <a:rPr lang="el-GR" i="1" dirty="0" err="1"/>
              <a:t>ὁρίζων</a:t>
            </a:r>
            <a:r>
              <a:rPr lang="el-GR" i="1" dirty="0"/>
              <a:t> </a:t>
            </a:r>
            <a:r>
              <a:rPr lang="el-GR" i="1" dirty="0" err="1"/>
              <a:t>ἀσιτίαν</a:t>
            </a:r>
            <a:r>
              <a:rPr lang="el-GR" i="1" dirty="0"/>
              <a:t> </a:t>
            </a:r>
            <a:r>
              <a:rPr lang="el-GR" i="1" dirty="0" err="1"/>
              <a:t>μὲν</a:t>
            </a:r>
            <a:r>
              <a:rPr lang="el-GR" i="1" dirty="0"/>
              <a:t> </a:t>
            </a:r>
            <a:r>
              <a:rPr lang="el-GR" i="1" dirty="0" err="1"/>
              <a:t>αἰσθητὴν</a:t>
            </a:r>
            <a:r>
              <a:rPr lang="el-GR" i="1" dirty="0"/>
              <a:t> </a:t>
            </a:r>
            <a:r>
              <a:rPr lang="el-GR" i="1" dirty="0" err="1"/>
              <a:t>ἀσκεῖ</a:t>
            </a:r>
            <a:r>
              <a:rPr lang="el-GR" i="1" dirty="0"/>
              <a:t>, </a:t>
            </a:r>
            <a:r>
              <a:rPr lang="el-GR" i="1" dirty="0" err="1"/>
              <a:t>βρωματίζει</a:t>
            </a:r>
            <a:r>
              <a:rPr lang="el-GR" i="1" dirty="0"/>
              <a:t> </a:t>
            </a:r>
            <a:r>
              <a:rPr lang="el-GR" i="1" dirty="0" err="1"/>
              <a:t>δὲ</a:t>
            </a:r>
            <a:r>
              <a:rPr lang="el-GR" i="1" dirty="0"/>
              <a:t> </a:t>
            </a:r>
            <a:r>
              <a:rPr lang="el-GR" i="1" dirty="0" err="1"/>
              <a:t>τὴν</a:t>
            </a:r>
            <a:r>
              <a:rPr lang="el-GR" i="1" dirty="0"/>
              <a:t> </a:t>
            </a:r>
            <a:r>
              <a:rPr lang="el-GR" i="1" dirty="0" err="1"/>
              <a:t>ψυχὴν</a:t>
            </a:r>
            <a:r>
              <a:rPr lang="el-GR" i="1" dirty="0"/>
              <a:t> </a:t>
            </a:r>
            <a:r>
              <a:rPr lang="el-GR" i="1" dirty="0" err="1"/>
              <a:t>ἀπὸ</a:t>
            </a:r>
            <a:r>
              <a:rPr lang="el-GR" i="1" dirty="0"/>
              <a:t> </a:t>
            </a:r>
            <a:r>
              <a:rPr lang="el-GR" i="1" dirty="0" err="1"/>
              <a:t>παθῶν</a:t>
            </a:r>
            <a:r>
              <a:rPr lang="el-GR" i="1" dirty="0"/>
              <a:t> </a:t>
            </a:r>
            <a:r>
              <a:rPr lang="el-GR" i="1" dirty="0" err="1"/>
              <a:t>ἀλόγων</a:t>
            </a:r>
            <a:r>
              <a:rPr lang="el-GR" i="1" dirty="0"/>
              <a:t> </a:t>
            </a:r>
            <a:r>
              <a:rPr lang="el-GR" i="1" dirty="0" err="1"/>
              <a:t>καὶ</a:t>
            </a:r>
            <a:r>
              <a:rPr lang="el-GR" i="1" dirty="0"/>
              <a:t> λόγων </a:t>
            </a:r>
            <a:r>
              <a:rPr lang="el-GR" i="1" dirty="0" err="1"/>
              <a:t>καὶ</a:t>
            </a:r>
            <a:r>
              <a:rPr lang="el-GR" i="1" dirty="0"/>
              <a:t> φαύλων τρόπων, </a:t>
            </a:r>
            <a:r>
              <a:rPr lang="el-GR" i="1" dirty="0" err="1"/>
              <a:t>καὶ</a:t>
            </a:r>
            <a:r>
              <a:rPr lang="el-GR" i="1" dirty="0"/>
              <a:t> </a:t>
            </a:r>
            <a:r>
              <a:rPr lang="el-GR" i="1" dirty="0" err="1"/>
              <a:t>διπλῷ</a:t>
            </a:r>
            <a:r>
              <a:rPr lang="el-GR" i="1" dirty="0"/>
              <a:t> βάλλεται </a:t>
            </a:r>
            <a:r>
              <a:rPr lang="el-GR" i="1" dirty="0" err="1"/>
              <a:t>βέλει</a:t>
            </a:r>
            <a:r>
              <a:rPr lang="el-GR" i="1" dirty="0"/>
              <a:t>, </a:t>
            </a:r>
            <a:r>
              <a:rPr lang="el-GR" i="1" dirty="0" err="1"/>
              <a:t>διὰ</a:t>
            </a:r>
            <a:r>
              <a:rPr lang="el-GR" i="1" dirty="0"/>
              <a:t> </a:t>
            </a:r>
            <a:r>
              <a:rPr lang="el-GR" i="1" dirty="0" err="1"/>
              <a:t>μὲν</a:t>
            </a:r>
            <a:r>
              <a:rPr lang="el-GR" i="1" dirty="0"/>
              <a:t> </a:t>
            </a:r>
            <a:r>
              <a:rPr lang="el-GR" i="1" dirty="0" err="1"/>
              <a:t>τὴν</a:t>
            </a:r>
            <a:r>
              <a:rPr lang="el-GR" i="1" dirty="0"/>
              <a:t> </a:t>
            </a:r>
            <a:r>
              <a:rPr lang="el-GR" i="1" dirty="0" err="1"/>
              <a:t>πρὸς</a:t>
            </a:r>
            <a:r>
              <a:rPr lang="el-GR" i="1" dirty="0"/>
              <a:t> </a:t>
            </a:r>
            <a:r>
              <a:rPr lang="el-GR" i="1" dirty="0" err="1"/>
              <a:t>τὰ</a:t>
            </a:r>
            <a:r>
              <a:rPr lang="el-GR" i="1" dirty="0"/>
              <a:t> πάθη </a:t>
            </a:r>
            <a:r>
              <a:rPr lang="el-GR" i="1" dirty="0" err="1"/>
              <a:t>φιλίαν</a:t>
            </a:r>
            <a:r>
              <a:rPr lang="el-GR" i="1" dirty="0"/>
              <a:t> </a:t>
            </a:r>
            <a:r>
              <a:rPr lang="el-GR" i="1" dirty="0" err="1"/>
              <a:t>ἡδυπαθῶν</a:t>
            </a:r>
            <a:r>
              <a:rPr lang="el-GR" i="1" dirty="0"/>
              <a:t>, </a:t>
            </a:r>
            <a:r>
              <a:rPr lang="el-GR" i="1" dirty="0" err="1"/>
              <a:t>διὰ</a:t>
            </a:r>
            <a:r>
              <a:rPr lang="el-GR" i="1" dirty="0"/>
              <a:t> </a:t>
            </a:r>
            <a:r>
              <a:rPr lang="el-GR" i="1" dirty="0" err="1"/>
              <a:t>δὲ</a:t>
            </a:r>
            <a:r>
              <a:rPr lang="el-GR" i="1" dirty="0"/>
              <a:t> </a:t>
            </a:r>
            <a:r>
              <a:rPr lang="el-GR" i="1" dirty="0" err="1"/>
              <a:t>τὴν</a:t>
            </a:r>
            <a:r>
              <a:rPr lang="el-GR" i="1" dirty="0"/>
              <a:t> </a:t>
            </a:r>
            <a:r>
              <a:rPr lang="el-GR" b="1" i="1" dirty="0" err="1"/>
              <a:t>νενοθευμένην</a:t>
            </a:r>
            <a:r>
              <a:rPr lang="el-GR" b="1" i="1" dirty="0"/>
              <a:t> </a:t>
            </a:r>
            <a:r>
              <a:rPr lang="el-GR" b="1" i="1" dirty="0" err="1"/>
              <a:t>νηστείαν</a:t>
            </a:r>
            <a:r>
              <a:rPr lang="el-GR" b="1" i="1" dirty="0"/>
              <a:t> </a:t>
            </a:r>
            <a:r>
              <a:rPr lang="el-GR" i="1" dirty="0" err="1"/>
              <a:t>κενοδοξῶν</a:t>
            </a:r>
            <a:r>
              <a:rPr lang="el-GR" i="1" dirty="0"/>
              <a:t>· </a:t>
            </a:r>
            <a:r>
              <a:rPr lang="el-GR" i="1" dirty="0" err="1"/>
              <a:t>ἡδονὴ</a:t>
            </a:r>
            <a:r>
              <a:rPr lang="el-GR" i="1" dirty="0"/>
              <a:t> </a:t>
            </a:r>
            <a:r>
              <a:rPr lang="el-GR" i="1" dirty="0" err="1"/>
              <a:t>δὲ</a:t>
            </a:r>
            <a:r>
              <a:rPr lang="el-GR" i="1" dirty="0"/>
              <a:t> </a:t>
            </a:r>
            <a:r>
              <a:rPr lang="el-GR" i="1" dirty="0" err="1"/>
              <a:t>καὶ</a:t>
            </a:r>
            <a:r>
              <a:rPr lang="el-GR" i="1" dirty="0"/>
              <a:t> κενοδοξία </a:t>
            </a:r>
            <a:r>
              <a:rPr lang="el-GR" i="1" dirty="0" err="1"/>
              <a:t>τομώτατα</a:t>
            </a:r>
            <a:r>
              <a:rPr lang="el-GR" i="1" dirty="0"/>
              <a:t> βέλη </a:t>
            </a:r>
            <a:r>
              <a:rPr lang="el-GR" i="1" dirty="0" err="1"/>
              <a:t>τοῦ</a:t>
            </a:r>
            <a:r>
              <a:rPr lang="el-GR" i="1" dirty="0"/>
              <a:t> </a:t>
            </a:r>
            <a:r>
              <a:rPr lang="el-GR" i="1" dirty="0" err="1"/>
              <a:t>πονηροῦ</a:t>
            </a:r>
            <a:r>
              <a:rPr lang="el-GR" dirty="0"/>
              <a:t>» (ΘΕΟΛΗΠΤΟΣ ΦΙΛΑΔΕΛΦΕΙΑΣ)</a:t>
            </a:r>
          </a:p>
        </p:txBody>
      </p:sp>
    </p:spTree>
    <p:extLst>
      <p:ext uri="{BB962C8B-B14F-4D97-AF65-F5344CB8AC3E}">
        <p14:creationId xmlns:p14="http://schemas.microsoft.com/office/powerpoint/2010/main" val="3346109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E60604-2288-6B65-54FD-F4467A2DF26B}"/>
              </a:ext>
            </a:extLst>
          </p:cNvPr>
          <p:cNvSpPr>
            <a:spLocks noGrp="1"/>
          </p:cNvSpPr>
          <p:nvPr>
            <p:ph type="title"/>
          </p:nvPr>
        </p:nvSpPr>
        <p:spPr>
          <a:xfrm>
            <a:off x="711452" y="18256"/>
            <a:ext cx="10515600" cy="434417"/>
          </a:xfrm>
        </p:spPr>
        <p:txBody>
          <a:bodyPr>
            <a:normAutofit fontScale="90000"/>
          </a:bodyPr>
          <a:lstStyle/>
          <a:p>
            <a:pPr algn="ctr"/>
            <a:r>
              <a:rPr lang="el-GR" b="1" dirty="0"/>
              <a:t>ΕΙΣΑΓΩΓΙΚΑ</a:t>
            </a:r>
          </a:p>
        </p:txBody>
      </p:sp>
      <p:sp>
        <p:nvSpPr>
          <p:cNvPr id="3" name="Θέση περιεχομένου 2">
            <a:extLst>
              <a:ext uri="{FF2B5EF4-FFF2-40B4-BE49-F238E27FC236}">
                <a16:creationId xmlns:a16="http://schemas.microsoft.com/office/drawing/2014/main" id="{BD070726-4C2F-06F1-7E36-A653CAACD278}"/>
              </a:ext>
            </a:extLst>
          </p:cNvPr>
          <p:cNvSpPr>
            <a:spLocks noGrp="1"/>
          </p:cNvSpPr>
          <p:nvPr>
            <p:ph idx="1"/>
          </p:nvPr>
        </p:nvSpPr>
        <p:spPr>
          <a:xfrm>
            <a:off x="0" y="452673"/>
            <a:ext cx="12192000" cy="6405327"/>
          </a:xfrm>
        </p:spPr>
        <p:txBody>
          <a:bodyPr>
            <a:normAutofit fontScale="47500" lnSpcReduction="20000"/>
          </a:bodyPr>
          <a:lstStyle/>
          <a:p>
            <a:pPr algn="just">
              <a:lnSpc>
                <a:spcPct val="107000"/>
              </a:lnSpc>
              <a:spcAft>
                <a:spcPts val="800"/>
              </a:spcAft>
            </a:pP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Η νηστεία είναι η </a:t>
            </a:r>
            <a:r>
              <a:rPr lang="el-GR" sz="46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πνευματική μέθοδος</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ο τρόπος, η οδός, το σύστημα που μας οδηγεί στη ζωή του Θεού.</a:t>
            </a:r>
          </a:p>
          <a:p>
            <a:pPr algn="just">
              <a:lnSpc>
                <a:spcPct val="107000"/>
              </a:lnSpc>
              <a:spcAft>
                <a:spcPts val="800"/>
              </a:spcAft>
            </a:pP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Η </a:t>
            </a:r>
            <a:r>
              <a:rPr lang="el-GR" sz="4600" b="1" kern="100" dirty="0">
                <a:effectLst/>
                <a:latin typeface="Calibri" panose="020F0502020204030204" pitchFamily="34" charset="0"/>
                <a:ea typeface="Calibri" panose="020F0502020204030204" pitchFamily="34" charset="0"/>
                <a:cs typeface="Times New Roman" panose="02020603050405020304" pitchFamily="18" charset="0"/>
              </a:rPr>
              <a:t>μέθοδος</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παράγεται από το </a:t>
            </a:r>
            <a:r>
              <a:rPr lang="el-GR" sz="4600" b="1" kern="100" dirty="0">
                <a:effectLst/>
                <a:latin typeface="Calibri" panose="020F0502020204030204" pitchFamily="34" charset="0"/>
                <a:ea typeface="Calibri" panose="020F0502020204030204" pitchFamily="34" charset="0"/>
                <a:cs typeface="Times New Roman" panose="02020603050405020304" pitchFamily="18" charset="0"/>
              </a:rPr>
              <a:t>ρήμα μεθοδεύω</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που σημαίνει </a:t>
            </a:r>
            <a:r>
              <a:rPr lang="el-GR" sz="4600" b="1" kern="100" dirty="0">
                <a:effectLst/>
                <a:latin typeface="Calibri" panose="020F0502020204030204" pitchFamily="34" charset="0"/>
                <a:ea typeface="Calibri" panose="020F0502020204030204" pitchFamily="34" charset="0"/>
                <a:cs typeface="Times New Roman" panose="02020603050405020304" pitchFamily="18" charset="0"/>
              </a:rPr>
              <a:t>οδεύω μετά από κάποιον</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τον ακολουθώ κατά </a:t>
            </a:r>
            <a:r>
              <a:rPr lang="el-GR" sz="4600" kern="100" dirty="0" err="1">
                <a:effectLst/>
                <a:latin typeface="Calibri" panose="020F0502020204030204" pitchFamily="34" charset="0"/>
                <a:ea typeface="Calibri" panose="020F0502020204030204" pitchFamily="34" charset="0"/>
                <a:cs typeface="Times New Roman" panose="02020603050405020304" pitchFamily="18" charset="0"/>
              </a:rPr>
              <a:t>πόδας</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τον παρακολουθώ. Στη συγκεκριμένη περίπτωση, παρακολουθώ τα βήματα της παραδεδομένης εμπειρίας των Πατέρων της Εκκλησίας, δηλαδή πώς οι ίδιοι με τη συνέργεια του Αγίου Πνεύματος εφάρμοσαν και δίδαξαν την νηστεία.</a:t>
            </a: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Πρόκειται για την ασφαλή, μυστική και αποδεικτική μέθοδο των </a:t>
            </a:r>
            <a:r>
              <a:rPr lang="el-GR" sz="4600" kern="100" dirty="0" err="1">
                <a:effectLst/>
                <a:latin typeface="Calibri" panose="020F0502020204030204" pitchFamily="34" charset="0"/>
                <a:ea typeface="Calibri" panose="020F0502020204030204" pitchFamily="34" charset="0"/>
                <a:cs typeface="Times New Roman" panose="02020603050405020304" pitchFamily="18" charset="0"/>
              </a:rPr>
              <a:t>θεοπτών</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θεολόγων, η οποία διαφέρει από τη φιλοσοφική στοχαστική θεολογία.</a:t>
            </a:r>
            <a:endParaRPr lang="en-GB" sz="4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Το κέντρισμα δίνεται την Κυριακή της </a:t>
            </a:r>
            <a:r>
              <a:rPr lang="el-GR" sz="4600" kern="100" dirty="0" err="1">
                <a:effectLst/>
                <a:latin typeface="Calibri" panose="020F0502020204030204" pitchFamily="34" charset="0"/>
                <a:ea typeface="Calibri" panose="020F0502020204030204" pitchFamily="34" charset="0"/>
                <a:cs typeface="Times New Roman" panose="02020603050405020304" pitchFamily="18" charset="0"/>
              </a:rPr>
              <a:t>Τυρινής</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που είναι αφιερωμένη στην εξορία του πρωτόπλαστου Αδάμ από τον παράδεισο. Το χωρίο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ἐκάθισεν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Ἀδὰμ</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ἀπέναντι</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τοῦ</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παραδείσου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καὶ</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τὴν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ἰδίαν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γύμνωσιν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θρηνῶν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ὀδύρετο</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σηματοδοτεί την απώλεια της δόξας, δηλαδή της παραδείσιας φυσικής κατάστασης.</a:t>
            </a:r>
            <a:endParaRPr lang="en-GB" sz="4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Αιτία το ξύλο της παρακοής, που μετέστρεψε τις έμφυτες αρετές και φυσικές δυνατότητες σε εμπαθείς δυνάμεις. Φυσικά, </a:t>
            </a:r>
            <a:r>
              <a:rPr lang="el-GR" sz="4600" b="1" kern="100" dirty="0">
                <a:effectLst/>
                <a:latin typeface="Calibri" panose="020F0502020204030204" pitchFamily="34" charset="0"/>
                <a:ea typeface="Calibri" panose="020F0502020204030204" pitchFamily="34" charset="0"/>
                <a:cs typeface="Times New Roman" panose="02020603050405020304" pitchFamily="18" charset="0"/>
              </a:rPr>
              <a:t>δεν ευθύνεται η εντολή για την παρακοή αλλά </a:t>
            </a:r>
            <a:r>
              <a:rPr lang="el-GR" sz="4600" b="1" u="sng" kern="100" dirty="0">
                <a:effectLst/>
                <a:latin typeface="Calibri" panose="020F0502020204030204" pitchFamily="34" charset="0"/>
                <a:ea typeface="Calibri" panose="020F0502020204030204" pitchFamily="34" charset="0"/>
                <a:cs typeface="Times New Roman" panose="02020603050405020304" pitchFamily="18" charset="0"/>
              </a:rPr>
              <a:t>η προαίρεση- </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βούληση της ψυχής που κινήθηκε προς το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μὴ</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ὄν</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Το αυτεξούσιο δεν ταυτίζεται ούτε με τη φύση της ψυχής ούτε με τη φύση του σώματος- σάρκας, είναι ελευθερία προαιρέσεως που στη συγκεκριμένη περίπτωση είναι κακοποιητική: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οὐ</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γὰρ</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φύσεως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ἐν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ἡμῖν</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αἰτία</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πονηρίας,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ἀλλὰ</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προαίρεσις</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ἑκούσιος</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4600" i="1" kern="100" dirty="0" err="1">
                <a:effectLst/>
                <a:latin typeface="Calibri" panose="020F0502020204030204" pitchFamily="34" charset="0"/>
                <a:ea typeface="Calibri" panose="020F0502020204030204" pitchFamily="34" charset="0"/>
                <a:cs typeface="Times New Roman" panose="02020603050405020304" pitchFamily="18" charset="0"/>
              </a:rPr>
              <a:t>οὖσα</a:t>
            </a:r>
            <a:r>
              <a:rPr lang="el-GR" sz="4600" i="1" kern="100" dirty="0">
                <a:effectLst/>
                <a:latin typeface="Calibri" panose="020F0502020204030204" pitchFamily="34" charset="0"/>
                <a:ea typeface="Calibri" panose="020F0502020204030204" pitchFamily="34" charset="0"/>
                <a:cs typeface="Times New Roman" panose="02020603050405020304" pitchFamily="18" charset="0"/>
              </a:rPr>
              <a:t> κακοποιητική</a:t>
            </a:r>
            <a:r>
              <a:rPr lang="el-GR" sz="4600" kern="100" dirty="0">
                <a:effectLst/>
                <a:latin typeface="Calibri" panose="020F0502020204030204" pitchFamily="34" charset="0"/>
                <a:ea typeface="Calibri" panose="020F0502020204030204" pitchFamily="34" charset="0"/>
                <a:cs typeface="Times New Roman" panose="02020603050405020304" pitchFamily="18" charset="0"/>
              </a:rPr>
              <a:t>» (ΩΡΙΓΕΝΗΣ).</a:t>
            </a:r>
          </a:p>
          <a:p>
            <a:pPr algn="just">
              <a:lnSpc>
                <a:spcPct val="107000"/>
              </a:lnSpc>
              <a:spcAft>
                <a:spcPts val="800"/>
              </a:spcAft>
            </a:pPr>
            <a:endParaRPr lang="el-GR" sz="4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85527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EA87EB-BDA3-15B5-E03E-67453F116BB9}"/>
              </a:ext>
            </a:extLst>
          </p:cNvPr>
          <p:cNvSpPr>
            <a:spLocks noGrp="1"/>
          </p:cNvSpPr>
          <p:nvPr>
            <p:ph type="title"/>
          </p:nvPr>
        </p:nvSpPr>
        <p:spPr>
          <a:xfrm>
            <a:off x="0" y="1"/>
            <a:ext cx="12192000" cy="1019174"/>
          </a:xfrm>
        </p:spPr>
        <p:txBody>
          <a:bodyPr>
            <a:normAutofit/>
          </a:bodyPr>
          <a:lstStyle/>
          <a:p>
            <a:pPr algn="ctr"/>
            <a:r>
              <a:rPr lang="el-GR" sz="3200" b="1" dirty="0"/>
              <a:t>Δ «φιληδόνων </a:t>
            </a:r>
            <a:r>
              <a:rPr lang="el-GR" sz="3200" b="1" dirty="0" err="1"/>
              <a:t>γὰρ</a:t>
            </a:r>
            <a:r>
              <a:rPr lang="el-GR" sz="3200" b="1" dirty="0"/>
              <a:t> </a:t>
            </a:r>
            <a:r>
              <a:rPr lang="el-GR" sz="3200" b="1" dirty="0" err="1"/>
              <a:t>τὸ</a:t>
            </a:r>
            <a:r>
              <a:rPr lang="el-GR" sz="3200" b="1" dirty="0"/>
              <a:t> </a:t>
            </a:r>
            <a:r>
              <a:rPr lang="el-GR" sz="3200" b="1" dirty="0" err="1"/>
              <a:t>μετρεῖν</a:t>
            </a:r>
            <a:r>
              <a:rPr lang="el-GR" sz="3200" b="1" dirty="0"/>
              <a:t> </a:t>
            </a:r>
            <a:r>
              <a:rPr lang="el-GR" sz="3200" b="1" dirty="0" err="1"/>
              <a:t>τὰς</a:t>
            </a:r>
            <a:r>
              <a:rPr lang="el-GR" sz="3200" b="1" dirty="0"/>
              <a:t> </a:t>
            </a:r>
            <a:r>
              <a:rPr lang="el-GR" sz="3200" b="1" dirty="0" err="1"/>
              <a:t>ἡμέρας</a:t>
            </a:r>
            <a:r>
              <a:rPr lang="el-GR" sz="3200" b="1" dirty="0"/>
              <a:t> </a:t>
            </a:r>
            <a:r>
              <a:rPr lang="el-GR" sz="3200" b="1" dirty="0" err="1"/>
              <a:t>καὶ</a:t>
            </a:r>
            <a:r>
              <a:rPr lang="el-GR" sz="3200" b="1" dirty="0"/>
              <a:t> </a:t>
            </a:r>
            <a:r>
              <a:rPr lang="el-GR" sz="3200" b="1" dirty="0" err="1"/>
              <a:t>τὸ</a:t>
            </a:r>
            <a:r>
              <a:rPr lang="el-GR" sz="3200" b="1" dirty="0"/>
              <a:t> </a:t>
            </a:r>
            <a:r>
              <a:rPr lang="el-GR" sz="3200" b="1" dirty="0" err="1"/>
              <a:t>σχῆμα</a:t>
            </a:r>
            <a:r>
              <a:rPr lang="el-GR" sz="3200" b="1" dirty="0"/>
              <a:t> </a:t>
            </a:r>
            <a:r>
              <a:rPr lang="el-GR" sz="3200" b="1" dirty="0" err="1"/>
              <a:t>τῆς</a:t>
            </a:r>
            <a:r>
              <a:rPr lang="el-GR" sz="3200" b="1" dirty="0"/>
              <a:t> νηστείας»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75E3510B-8267-3FCD-0F79-DFAFBDAD8E7F}"/>
              </a:ext>
            </a:extLst>
          </p:cNvPr>
          <p:cNvSpPr>
            <a:spLocks noGrp="1"/>
          </p:cNvSpPr>
          <p:nvPr>
            <p:ph idx="1"/>
          </p:nvPr>
        </p:nvSpPr>
        <p:spPr>
          <a:xfrm>
            <a:off x="-1" y="885826"/>
            <a:ext cx="12191999" cy="5972174"/>
          </a:xfrm>
        </p:spPr>
        <p:txBody>
          <a:bodyPr>
            <a:normAutofit fontScale="92500"/>
          </a:bodyPr>
          <a:lstStyle/>
          <a:p>
            <a:r>
              <a:rPr lang="el-GR" dirty="0"/>
              <a:t>Η νηστεία των τροφών, πράγματι, μαραίνει την επιθυμία. Για τον αφανισμό της, όμως, προστρέχουν ως θεραπαινίδες η προσευχή, η αγάπη, η ελεημοσύνη, η χρηστότητα, η </a:t>
            </a:r>
            <a:r>
              <a:rPr lang="el-GR" dirty="0" err="1"/>
              <a:t>θέωση</a:t>
            </a:r>
            <a:r>
              <a:rPr lang="el-GR" dirty="0"/>
              <a:t>. Γι’ αυτό αρχή της σωματικής νηστείας είναι η αποχή από πολλά και λιπαρά </a:t>
            </a:r>
            <a:r>
              <a:rPr lang="el-GR" dirty="0" err="1"/>
              <a:t>βρώματα</a:t>
            </a:r>
            <a:r>
              <a:rPr lang="el-GR" dirty="0"/>
              <a:t>· το τέλος όμως δεν τοποθετείται στη συμπλήρωση της </a:t>
            </a:r>
            <a:r>
              <a:rPr lang="el-GR" dirty="0" err="1"/>
              <a:t>Τεσσαροκοστής</a:t>
            </a:r>
            <a:r>
              <a:rPr lang="el-GR" dirty="0"/>
              <a:t>, αλλά σηματοδοτείται με την </a:t>
            </a:r>
            <a:r>
              <a:rPr lang="el-GR" b="1" dirty="0" err="1">
                <a:solidFill>
                  <a:srgbClr val="FF0000"/>
                </a:solidFill>
              </a:rPr>
              <a:t>εκκοπή</a:t>
            </a:r>
            <a:r>
              <a:rPr lang="el-GR" b="1" dirty="0">
                <a:solidFill>
                  <a:srgbClr val="FF0000"/>
                </a:solidFill>
              </a:rPr>
              <a:t> των παθών</a:t>
            </a:r>
            <a:r>
              <a:rPr lang="el-GR" dirty="0"/>
              <a:t>. Με αυτόν τον σκοπό, άλλωστε, νομοθετήθηκε. Αυτή είναι η αληθινή και ακριβής νηστεία και αναφέρεται σε ολόκληρη τη ζωή μας: «</a:t>
            </a:r>
            <a:r>
              <a:rPr lang="el-GR" i="1" dirty="0" err="1"/>
              <a:t>Ἀρχὴν</a:t>
            </a:r>
            <a:r>
              <a:rPr lang="el-GR" i="1" dirty="0"/>
              <a:t> </a:t>
            </a:r>
            <a:r>
              <a:rPr lang="el-GR" i="1" dirty="0" err="1"/>
              <a:t>δὲ</a:t>
            </a:r>
            <a:r>
              <a:rPr lang="el-GR" i="1" dirty="0"/>
              <a:t> λέγω νηστείας </a:t>
            </a:r>
            <a:r>
              <a:rPr lang="el-GR" i="1" dirty="0" err="1"/>
              <a:t>τὴν</a:t>
            </a:r>
            <a:r>
              <a:rPr lang="el-GR" i="1" dirty="0"/>
              <a:t> </a:t>
            </a:r>
            <a:r>
              <a:rPr lang="el-GR" i="1" dirty="0" err="1"/>
              <a:t>ἀποχὴν</a:t>
            </a:r>
            <a:r>
              <a:rPr lang="el-GR" i="1" dirty="0"/>
              <a:t> </a:t>
            </a:r>
            <a:r>
              <a:rPr lang="el-GR" i="1" dirty="0" err="1"/>
              <a:t>τῶν</a:t>
            </a:r>
            <a:r>
              <a:rPr lang="el-GR" i="1" dirty="0"/>
              <a:t> </a:t>
            </a:r>
            <a:r>
              <a:rPr lang="el-GR" i="1" dirty="0" err="1"/>
              <a:t>πολλῶν</a:t>
            </a:r>
            <a:r>
              <a:rPr lang="el-GR" i="1" dirty="0"/>
              <a:t> </a:t>
            </a:r>
            <a:r>
              <a:rPr lang="el-GR" i="1" dirty="0" err="1"/>
              <a:t>καὶ</a:t>
            </a:r>
            <a:r>
              <a:rPr lang="el-GR" i="1" dirty="0"/>
              <a:t> </a:t>
            </a:r>
            <a:r>
              <a:rPr lang="el-GR" i="1" dirty="0" err="1"/>
              <a:t>λιπαρῶν</a:t>
            </a:r>
            <a:r>
              <a:rPr lang="el-GR" i="1" dirty="0"/>
              <a:t> </a:t>
            </a:r>
            <a:r>
              <a:rPr lang="el-GR" i="1" dirty="0" err="1"/>
              <a:t>βρωμάτων</a:t>
            </a:r>
            <a:r>
              <a:rPr lang="el-GR" i="1" dirty="0"/>
              <a:t>, τέλος </a:t>
            </a:r>
            <a:r>
              <a:rPr lang="el-GR" i="1" dirty="0" err="1"/>
              <a:t>δὲ</a:t>
            </a:r>
            <a:r>
              <a:rPr lang="el-GR" i="1" dirty="0"/>
              <a:t> νηστείας </a:t>
            </a:r>
            <a:r>
              <a:rPr lang="el-GR" i="1" dirty="0" err="1"/>
              <a:t>ἐκκοπὴ</a:t>
            </a:r>
            <a:r>
              <a:rPr lang="el-GR" i="1" dirty="0"/>
              <a:t> </a:t>
            </a:r>
            <a:r>
              <a:rPr lang="el-GR" i="1" dirty="0" err="1"/>
              <a:t>τῶν</a:t>
            </a:r>
            <a:r>
              <a:rPr lang="el-GR" i="1" dirty="0"/>
              <a:t> </a:t>
            </a:r>
            <a:r>
              <a:rPr lang="el-GR" i="1" dirty="0" err="1"/>
              <a:t>παθῶν</a:t>
            </a:r>
            <a:r>
              <a:rPr lang="el-GR" i="1" dirty="0"/>
              <a:t> </a:t>
            </a:r>
            <a:r>
              <a:rPr lang="el-GR" i="1" dirty="0" err="1"/>
              <a:t>καὶ</a:t>
            </a:r>
            <a:r>
              <a:rPr lang="el-GR" i="1" dirty="0"/>
              <a:t> </a:t>
            </a:r>
            <a:r>
              <a:rPr lang="el-GR" i="1" dirty="0" err="1"/>
              <a:t>τῶν</a:t>
            </a:r>
            <a:r>
              <a:rPr lang="el-GR" i="1" dirty="0"/>
              <a:t> πταισμάτων, δι’ </a:t>
            </a:r>
            <a:r>
              <a:rPr lang="el-GR" i="1" dirty="0" err="1"/>
              <a:t>ἥν</a:t>
            </a:r>
            <a:r>
              <a:rPr lang="el-GR" i="1" dirty="0"/>
              <a:t> </a:t>
            </a:r>
            <a:r>
              <a:rPr lang="el-GR" i="1" dirty="0" err="1"/>
              <a:t>καὶ</a:t>
            </a:r>
            <a:r>
              <a:rPr lang="el-GR" i="1" dirty="0"/>
              <a:t> ἡ </a:t>
            </a:r>
            <a:r>
              <a:rPr lang="el-GR" i="1" dirty="0" err="1"/>
              <a:t>σωματικὴ</a:t>
            </a:r>
            <a:r>
              <a:rPr lang="el-GR" i="1" dirty="0"/>
              <a:t> νηστεία </a:t>
            </a:r>
            <a:r>
              <a:rPr lang="el-GR" i="1" dirty="0" err="1"/>
              <a:t>νενομοθέτηται</a:t>
            </a:r>
            <a:r>
              <a:rPr lang="el-GR" i="1" dirty="0"/>
              <a:t>, </a:t>
            </a:r>
            <a:r>
              <a:rPr lang="el-GR" i="1" dirty="0" err="1"/>
              <a:t>ὄφελος</a:t>
            </a:r>
            <a:r>
              <a:rPr lang="el-GR" i="1" dirty="0"/>
              <a:t> </a:t>
            </a:r>
            <a:r>
              <a:rPr lang="el-GR" i="1" dirty="0" err="1"/>
              <a:t>ἐμποιοῦσα</a:t>
            </a:r>
            <a:r>
              <a:rPr lang="el-GR" i="1" dirty="0"/>
              <a:t> </a:t>
            </a:r>
            <a:r>
              <a:rPr lang="el-GR" i="1" dirty="0" err="1"/>
              <a:t>εἰ</a:t>
            </a:r>
            <a:r>
              <a:rPr lang="el-GR" i="1" dirty="0"/>
              <a:t> </a:t>
            </a:r>
            <a:r>
              <a:rPr lang="el-GR" i="1" dirty="0" err="1"/>
              <a:t>συνημμένην</a:t>
            </a:r>
            <a:r>
              <a:rPr lang="el-GR" i="1" dirty="0"/>
              <a:t> </a:t>
            </a:r>
            <a:r>
              <a:rPr lang="el-GR" i="1" dirty="0" err="1"/>
              <a:t>ἔχει</a:t>
            </a:r>
            <a:r>
              <a:rPr lang="el-GR" i="1" dirty="0"/>
              <a:t> </a:t>
            </a:r>
            <a:r>
              <a:rPr lang="el-GR" i="1" dirty="0" err="1"/>
              <a:t>καὶ</a:t>
            </a:r>
            <a:r>
              <a:rPr lang="el-GR" i="1" dirty="0"/>
              <a:t> </a:t>
            </a:r>
            <a:r>
              <a:rPr lang="el-GR" i="1" dirty="0" err="1"/>
              <a:t>τὴν</a:t>
            </a:r>
            <a:r>
              <a:rPr lang="el-GR" i="1" dirty="0"/>
              <a:t> </a:t>
            </a:r>
            <a:r>
              <a:rPr lang="el-GR" i="1" dirty="0" err="1"/>
              <a:t>πνευματικὴν</a:t>
            </a:r>
            <a:r>
              <a:rPr lang="el-GR" i="1" dirty="0"/>
              <a:t> </a:t>
            </a:r>
            <a:r>
              <a:rPr lang="el-GR" i="1" dirty="0" err="1"/>
              <a:t>νηστείαν</a:t>
            </a:r>
            <a:r>
              <a:rPr lang="el-GR" i="1" dirty="0"/>
              <a:t>, </a:t>
            </a:r>
            <a:r>
              <a:rPr lang="el-GR" i="1" dirty="0" err="1"/>
              <a:t>τὴ</a:t>
            </a:r>
            <a:r>
              <a:rPr lang="el-GR" i="1" dirty="0"/>
              <a:t> </a:t>
            </a:r>
            <a:r>
              <a:rPr lang="el-GR" i="1" dirty="0" err="1"/>
              <a:t>τῶν</a:t>
            </a:r>
            <a:r>
              <a:rPr lang="el-GR" i="1" dirty="0"/>
              <a:t> </a:t>
            </a:r>
            <a:r>
              <a:rPr lang="el-GR" i="1" dirty="0" err="1"/>
              <a:t>κακῶν</a:t>
            </a:r>
            <a:r>
              <a:rPr lang="el-GR" i="1" dirty="0"/>
              <a:t> </a:t>
            </a:r>
            <a:r>
              <a:rPr lang="el-GR" i="1" dirty="0" err="1"/>
              <a:t>ἀποβολὴν</a:t>
            </a:r>
            <a:r>
              <a:rPr lang="el-GR" i="1" dirty="0"/>
              <a:t> </a:t>
            </a:r>
            <a:r>
              <a:rPr lang="el-GR" i="1" dirty="0" err="1"/>
              <a:t>τήν</a:t>
            </a:r>
            <a:r>
              <a:rPr lang="el-GR" i="1" dirty="0"/>
              <a:t> </a:t>
            </a:r>
            <a:r>
              <a:rPr lang="el-GR" i="1" dirty="0" err="1"/>
              <a:t>καὶ</a:t>
            </a:r>
            <a:r>
              <a:rPr lang="el-GR" i="1" dirty="0"/>
              <a:t> </a:t>
            </a:r>
            <a:r>
              <a:rPr lang="el-GR" i="1" dirty="0" err="1"/>
              <a:t>τὸν</a:t>
            </a:r>
            <a:r>
              <a:rPr lang="el-GR" i="1" dirty="0"/>
              <a:t> </a:t>
            </a:r>
            <a:r>
              <a:rPr lang="el-GR" i="1" dirty="0" err="1"/>
              <a:t>ὅρον</a:t>
            </a:r>
            <a:r>
              <a:rPr lang="el-GR" i="1" dirty="0"/>
              <a:t> </a:t>
            </a:r>
            <a:r>
              <a:rPr lang="el-GR" i="1" dirty="0" err="1"/>
              <a:t>τῆς</a:t>
            </a:r>
            <a:r>
              <a:rPr lang="el-GR" i="1" dirty="0"/>
              <a:t> νηστείας </a:t>
            </a:r>
            <a:r>
              <a:rPr lang="el-GR" i="1" dirty="0" err="1"/>
              <a:t>συμπληροῦσαν</a:t>
            </a:r>
            <a:r>
              <a:rPr lang="el-GR" dirty="0"/>
              <a:t>» (ΘΕΟΛΗΠΤΟΣ ΦΙΛΑΔΕΛΦΕΙΑΣ).</a:t>
            </a:r>
          </a:p>
          <a:p>
            <a:r>
              <a:rPr lang="el-GR" dirty="0"/>
              <a:t>Συνεπώς, ο νόμος της διάκρισης αφορά και τον αγώνα της νηστείας. Αν στην ερμηνεία του νόμου το γράμμα σκοτώνει και το πνεύμα ζωοποιεί, στον νόμο της νηστείας ο Θεός κατευθύνει τον άνθρωπο από την αποχή των </a:t>
            </a:r>
            <a:r>
              <a:rPr lang="el-GR" dirty="0" err="1"/>
              <a:t>βρωμάτων</a:t>
            </a:r>
            <a:r>
              <a:rPr lang="el-GR" dirty="0"/>
              <a:t> στην αποβολή των παθών και από τη λιτότητα των τροφών στην καθαρότητα της ψυχής. Αν μολύνεται η ψυχή με την προαίρεση και άλλες ενέργειες δαπανάται άσκοπα ο κόπος της νηστείας. </a:t>
            </a:r>
          </a:p>
        </p:txBody>
      </p:sp>
    </p:spTree>
    <p:extLst>
      <p:ext uri="{BB962C8B-B14F-4D97-AF65-F5344CB8AC3E}">
        <p14:creationId xmlns:p14="http://schemas.microsoft.com/office/powerpoint/2010/main" val="784858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FBE10A-0CB1-4E80-B2E6-FFCA0573BC51}"/>
              </a:ext>
            </a:extLst>
          </p:cNvPr>
          <p:cNvSpPr>
            <a:spLocks noGrp="1"/>
          </p:cNvSpPr>
          <p:nvPr>
            <p:ph type="title"/>
          </p:nvPr>
        </p:nvSpPr>
        <p:spPr>
          <a:xfrm>
            <a:off x="0" y="18256"/>
            <a:ext cx="12192000" cy="1077120"/>
          </a:xfrm>
        </p:spPr>
        <p:txBody>
          <a:bodyPr>
            <a:normAutofit/>
          </a:bodyPr>
          <a:lstStyle/>
          <a:p>
            <a:pPr algn="ctr"/>
            <a:r>
              <a:rPr lang="el-GR" sz="3200" b="1" dirty="0"/>
              <a:t>Δ «φιληδόνων </a:t>
            </a:r>
            <a:r>
              <a:rPr lang="el-GR" sz="3200" b="1" dirty="0" err="1"/>
              <a:t>γὰρ</a:t>
            </a:r>
            <a:r>
              <a:rPr lang="el-GR" sz="3200" b="1" dirty="0"/>
              <a:t> </a:t>
            </a:r>
            <a:r>
              <a:rPr lang="el-GR" sz="3200" b="1" dirty="0" err="1"/>
              <a:t>τὸ</a:t>
            </a:r>
            <a:r>
              <a:rPr lang="el-GR" sz="3200" b="1" dirty="0"/>
              <a:t> </a:t>
            </a:r>
            <a:r>
              <a:rPr lang="el-GR" sz="3200" b="1" dirty="0" err="1"/>
              <a:t>μετρεῖν</a:t>
            </a:r>
            <a:r>
              <a:rPr lang="el-GR" sz="3200" b="1" dirty="0"/>
              <a:t> </a:t>
            </a:r>
            <a:r>
              <a:rPr lang="el-GR" sz="3200" b="1" dirty="0" err="1"/>
              <a:t>τὰς</a:t>
            </a:r>
            <a:r>
              <a:rPr lang="el-GR" sz="3200" b="1" dirty="0"/>
              <a:t> </a:t>
            </a:r>
            <a:r>
              <a:rPr lang="el-GR" sz="3200" b="1" dirty="0" err="1"/>
              <a:t>ἡμέρας</a:t>
            </a:r>
            <a:r>
              <a:rPr lang="el-GR" sz="3200" b="1" dirty="0"/>
              <a:t> </a:t>
            </a:r>
            <a:r>
              <a:rPr lang="el-GR" sz="3200" b="1" dirty="0" err="1"/>
              <a:t>καὶ</a:t>
            </a:r>
            <a:r>
              <a:rPr lang="el-GR" sz="3200" b="1" dirty="0"/>
              <a:t> </a:t>
            </a:r>
            <a:r>
              <a:rPr lang="el-GR" sz="3200" b="1" dirty="0" err="1"/>
              <a:t>τὸ</a:t>
            </a:r>
            <a:r>
              <a:rPr lang="el-GR" sz="3200" b="1" dirty="0"/>
              <a:t> </a:t>
            </a:r>
            <a:r>
              <a:rPr lang="el-GR" sz="3200" b="1" dirty="0" err="1"/>
              <a:t>σχῆμα</a:t>
            </a:r>
            <a:r>
              <a:rPr lang="el-GR" sz="3200" b="1" dirty="0"/>
              <a:t> </a:t>
            </a:r>
            <a:r>
              <a:rPr lang="el-GR" sz="3200" b="1" dirty="0" err="1"/>
              <a:t>τῆς</a:t>
            </a:r>
            <a:r>
              <a:rPr lang="el-GR" sz="3200" b="1" dirty="0"/>
              <a:t> νηστείας»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60859D9C-6A8B-8B10-7332-2CBDEF753F6A}"/>
              </a:ext>
            </a:extLst>
          </p:cNvPr>
          <p:cNvSpPr>
            <a:spLocks noGrp="1"/>
          </p:cNvSpPr>
          <p:nvPr>
            <p:ph idx="1"/>
          </p:nvPr>
        </p:nvSpPr>
        <p:spPr>
          <a:xfrm>
            <a:off x="-1" y="990600"/>
            <a:ext cx="12191999" cy="5849145"/>
          </a:xfrm>
        </p:spPr>
        <p:txBody>
          <a:bodyPr>
            <a:normAutofit fontScale="92500" lnSpcReduction="10000"/>
          </a:bodyPr>
          <a:lstStyle/>
          <a:p>
            <a:r>
              <a:rPr lang="el-GR" dirty="0"/>
              <a:t>Δεν υπάρχει ωφέλεια από την σωματική νηστεία, αν δεν επιτυγχάνεται καθαρός νους. Αν όμως ο νους ομοιάζει με ηνίοχο μανιακό, το άρμα παρότι δυνατό και ωραίο δεν τερματίζει: «</a:t>
            </a:r>
            <a:r>
              <a:rPr lang="el-GR" i="1" dirty="0" err="1"/>
              <a:t>διὰ</a:t>
            </a:r>
            <a:r>
              <a:rPr lang="el-GR" i="1" dirty="0"/>
              <a:t> καθαρότητα </a:t>
            </a:r>
            <a:r>
              <a:rPr lang="el-GR" i="1" dirty="0" err="1"/>
              <a:t>ψυχῆς</a:t>
            </a:r>
            <a:r>
              <a:rPr lang="el-GR" i="1" dirty="0"/>
              <a:t> </a:t>
            </a:r>
            <a:r>
              <a:rPr lang="el-GR" i="1" dirty="0" err="1"/>
              <a:t>ἐνομοθετήθη</a:t>
            </a:r>
            <a:r>
              <a:rPr lang="el-GR" i="1" dirty="0"/>
              <a:t> νηστεία. </a:t>
            </a:r>
            <a:r>
              <a:rPr lang="el-GR" i="1" dirty="0" err="1"/>
              <a:t>Εἰ</a:t>
            </a:r>
            <a:r>
              <a:rPr lang="el-GR" i="1" dirty="0"/>
              <a:t> </a:t>
            </a:r>
            <a:r>
              <a:rPr lang="el-GR" i="1" dirty="0" err="1"/>
              <a:t>δὲ</a:t>
            </a:r>
            <a:r>
              <a:rPr lang="el-GR" i="1" dirty="0"/>
              <a:t> </a:t>
            </a:r>
            <a:r>
              <a:rPr lang="el-GR" i="1" dirty="0" err="1"/>
              <a:t>ἐκείνη</a:t>
            </a:r>
            <a:r>
              <a:rPr lang="el-GR" i="1" dirty="0"/>
              <a:t> </a:t>
            </a:r>
            <a:r>
              <a:rPr lang="el-GR" i="1" dirty="0" err="1"/>
              <a:t>τῇ</a:t>
            </a:r>
            <a:r>
              <a:rPr lang="el-GR" i="1" dirty="0"/>
              <a:t> </a:t>
            </a:r>
            <a:r>
              <a:rPr lang="el-GR" i="1" dirty="0" err="1"/>
              <a:t>προαιρέσει</a:t>
            </a:r>
            <a:r>
              <a:rPr lang="el-GR" i="1" dirty="0"/>
              <a:t> </a:t>
            </a:r>
            <a:r>
              <a:rPr lang="el-GR" i="1" dirty="0" err="1"/>
              <a:t>καὶ</a:t>
            </a:r>
            <a:r>
              <a:rPr lang="el-GR" i="1" dirty="0"/>
              <a:t> </a:t>
            </a:r>
            <a:r>
              <a:rPr lang="el-GR" i="1" dirty="0" err="1"/>
              <a:t>ταῖς</a:t>
            </a:r>
            <a:r>
              <a:rPr lang="el-GR" i="1" dirty="0"/>
              <a:t> </a:t>
            </a:r>
            <a:r>
              <a:rPr lang="el-GR" i="1" dirty="0" err="1"/>
              <a:t>ἄλλαις</a:t>
            </a:r>
            <a:r>
              <a:rPr lang="el-GR" i="1" dirty="0"/>
              <a:t> </a:t>
            </a:r>
            <a:r>
              <a:rPr lang="el-GR" i="1" dirty="0" err="1"/>
              <a:t>ἐνεργείαις</a:t>
            </a:r>
            <a:r>
              <a:rPr lang="el-GR" i="1" dirty="0"/>
              <a:t> μολύνεται, τί μάτην </a:t>
            </a:r>
            <a:r>
              <a:rPr lang="el-GR" i="1" dirty="0" err="1"/>
              <a:t>προσδαπανῶμεν</a:t>
            </a:r>
            <a:r>
              <a:rPr lang="el-GR" i="1" dirty="0"/>
              <a:t> </a:t>
            </a:r>
            <a:r>
              <a:rPr lang="el-GR" i="1" dirty="0" err="1"/>
              <a:t>τὸ</a:t>
            </a:r>
            <a:r>
              <a:rPr lang="el-GR" i="1" dirty="0"/>
              <a:t> </a:t>
            </a:r>
            <a:r>
              <a:rPr lang="el-GR" i="1" dirty="0" err="1"/>
              <a:t>πινόμενον</a:t>
            </a:r>
            <a:r>
              <a:rPr lang="el-GR" i="1" dirty="0"/>
              <a:t> </a:t>
            </a:r>
            <a:r>
              <a:rPr lang="el-GR" i="1" dirty="0" err="1"/>
              <a:t>ὕδωρ</a:t>
            </a:r>
            <a:r>
              <a:rPr lang="el-GR" i="1" dirty="0"/>
              <a:t> </a:t>
            </a:r>
            <a:r>
              <a:rPr lang="el-GR" i="1" dirty="0" err="1"/>
              <a:t>τῇ</a:t>
            </a:r>
            <a:r>
              <a:rPr lang="el-GR" i="1" dirty="0"/>
              <a:t> </a:t>
            </a:r>
            <a:r>
              <a:rPr lang="el-GR" i="1" dirty="0" err="1"/>
              <a:t>ἀνέκπλυτον</a:t>
            </a:r>
            <a:r>
              <a:rPr lang="el-GR" i="1" dirty="0"/>
              <a:t> </a:t>
            </a:r>
            <a:r>
              <a:rPr lang="el-GR" i="1" dirty="0" err="1"/>
              <a:t>καὶ</a:t>
            </a:r>
            <a:r>
              <a:rPr lang="el-GR" i="1" dirty="0"/>
              <a:t> </a:t>
            </a:r>
            <a:r>
              <a:rPr lang="el-GR" i="1" dirty="0" err="1"/>
              <a:t>πολὺν</a:t>
            </a:r>
            <a:r>
              <a:rPr lang="el-GR" i="1" dirty="0"/>
              <a:t> </a:t>
            </a:r>
            <a:r>
              <a:rPr lang="el-GR" i="1" dirty="0" err="1"/>
              <a:t>γεωργούσῃ</a:t>
            </a:r>
            <a:r>
              <a:rPr lang="el-GR" i="1" dirty="0"/>
              <a:t> </a:t>
            </a:r>
            <a:r>
              <a:rPr lang="el-GR" i="1" dirty="0" err="1"/>
              <a:t>τὸν</a:t>
            </a:r>
            <a:r>
              <a:rPr lang="el-GR" i="1" dirty="0"/>
              <a:t> </a:t>
            </a:r>
            <a:r>
              <a:rPr lang="el-GR" i="1" dirty="0" err="1"/>
              <a:t>βόρβορον</a:t>
            </a:r>
            <a:r>
              <a:rPr lang="el-GR" i="1" dirty="0"/>
              <a:t>; Τίς </a:t>
            </a:r>
            <a:r>
              <a:rPr lang="el-GR" i="1" dirty="0" err="1"/>
              <a:t>ὄνησις</a:t>
            </a:r>
            <a:r>
              <a:rPr lang="el-GR" i="1" dirty="0"/>
              <a:t> </a:t>
            </a:r>
            <a:r>
              <a:rPr lang="el-GR" i="1" dirty="0" err="1"/>
              <a:t>τῆς</a:t>
            </a:r>
            <a:r>
              <a:rPr lang="el-GR" i="1" dirty="0"/>
              <a:t> </a:t>
            </a:r>
            <a:r>
              <a:rPr lang="el-GR" i="1" dirty="0" err="1"/>
              <a:t>σωματικῆς</a:t>
            </a:r>
            <a:r>
              <a:rPr lang="el-GR" i="1" dirty="0"/>
              <a:t> νηστείας, </a:t>
            </a:r>
            <a:r>
              <a:rPr lang="el-GR" i="1" dirty="0" err="1"/>
              <a:t>ἄν</a:t>
            </a:r>
            <a:r>
              <a:rPr lang="el-GR" i="1" dirty="0"/>
              <a:t> </a:t>
            </a:r>
            <a:r>
              <a:rPr lang="el-GR" i="1" dirty="0" err="1"/>
              <a:t>μὴ</a:t>
            </a:r>
            <a:r>
              <a:rPr lang="el-GR" i="1" dirty="0"/>
              <a:t> </a:t>
            </a:r>
            <a:r>
              <a:rPr lang="el-GR" i="1" dirty="0" err="1"/>
              <a:t>καθαρεύῃ</a:t>
            </a:r>
            <a:r>
              <a:rPr lang="el-GR" i="1" dirty="0"/>
              <a:t> ὁ </a:t>
            </a:r>
            <a:r>
              <a:rPr lang="el-GR" i="1" dirty="0" err="1"/>
              <a:t>νοῦς</a:t>
            </a:r>
            <a:r>
              <a:rPr lang="el-GR" i="1" dirty="0"/>
              <a:t>; </a:t>
            </a:r>
            <a:r>
              <a:rPr lang="el-GR" i="1" dirty="0" err="1"/>
              <a:t>Οὺδὲ</a:t>
            </a:r>
            <a:r>
              <a:rPr lang="el-GR" i="1" dirty="0"/>
              <a:t> </a:t>
            </a:r>
            <a:r>
              <a:rPr lang="el-GR" i="1" dirty="0" err="1"/>
              <a:t>γὰρ</a:t>
            </a:r>
            <a:r>
              <a:rPr lang="el-GR" i="1" dirty="0"/>
              <a:t> </a:t>
            </a:r>
            <a:r>
              <a:rPr lang="el-GR" i="1" dirty="0" err="1"/>
              <a:t>ὄφελος</a:t>
            </a:r>
            <a:r>
              <a:rPr lang="el-GR" i="1" dirty="0"/>
              <a:t>, </a:t>
            </a:r>
            <a:r>
              <a:rPr lang="el-GR" i="1" dirty="0" err="1"/>
              <a:t>ἐὰν</a:t>
            </a:r>
            <a:r>
              <a:rPr lang="el-GR" i="1" dirty="0"/>
              <a:t> </a:t>
            </a:r>
            <a:r>
              <a:rPr lang="el-GR" i="1" dirty="0" err="1"/>
              <a:t>τὸ</a:t>
            </a:r>
            <a:r>
              <a:rPr lang="el-GR" i="1" dirty="0"/>
              <a:t> </a:t>
            </a:r>
            <a:r>
              <a:rPr lang="el-GR" i="1" dirty="0" err="1"/>
              <a:t>ἅρμα</a:t>
            </a:r>
            <a:r>
              <a:rPr lang="el-GR" i="1" dirty="0"/>
              <a:t> </a:t>
            </a:r>
            <a:r>
              <a:rPr lang="el-GR" i="1" dirty="0" err="1"/>
              <a:t>ἰσχυρὸν</a:t>
            </a:r>
            <a:r>
              <a:rPr lang="el-GR" i="1" dirty="0"/>
              <a:t> </a:t>
            </a:r>
            <a:r>
              <a:rPr lang="el-GR" i="1" dirty="0" err="1"/>
              <a:t>ὑπάρχῃ</a:t>
            </a:r>
            <a:r>
              <a:rPr lang="el-GR" i="1" dirty="0"/>
              <a:t> </a:t>
            </a:r>
            <a:r>
              <a:rPr lang="el-GR" i="1" dirty="0" err="1"/>
              <a:t>καὶ</a:t>
            </a:r>
            <a:r>
              <a:rPr lang="el-GR" i="1" dirty="0"/>
              <a:t> </a:t>
            </a:r>
            <a:r>
              <a:rPr lang="el-GR" i="1" dirty="0" err="1"/>
              <a:t>τὸ</a:t>
            </a:r>
            <a:r>
              <a:rPr lang="el-GR" i="1" dirty="0"/>
              <a:t> </a:t>
            </a:r>
            <a:r>
              <a:rPr lang="el-GR" i="1" dirty="0" err="1"/>
              <a:t>τέθριππον</a:t>
            </a:r>
            <a:r>
              <a:rPr lang="el-GR" i="1" dirty="0"/>
              <a:t> </a:t>
            </a:r>
            <a:r>
              <a:rPr lang="el-GR" i="1" dirty="0" err="1"/>
              <a:t>εὔτακτον</a:t>
            </a:r>
            <a:r>
              <a:rPr lang="el-GR" i="1" dirty="0"/>
              <a:t> </a:t>
            </a:r>
            <a:r>
              <a:rPr lang="el-GR" i="1" dirty="0" err="1"/>
              <a:t>μαινομένου</a:t>
            </a:r>
            <a:r>
              <a:rPr lang="el-GR" i="1" dirty="0"/>
              <a:t> </a:t>
            </a:r>
            <a:r>
              <a:rPr lang="el-GR" i="1" dirty="0" err="1"/>
              <a:t>τοῦ</a:t>
            </a:r>
            <a:r>
              <a:rPr lang="el-GR" i="1" dirty="0"/>
              <a:t> </a:t>
            </a:r>
            <a:r>
              <a:rPr lang="el-GR" i="1" dirty="0" err="1"/>
              <a:t>ἡνιχόου</a:t>
            </a:r>
            <a:r>
              <a:rPr lang="el-GR" i="1" dirty="0"/>
              <a:t>;</a:t>
            </a:r>
            <a:r>
              <a:rPr lang="el-GR" dirty="0"/>
              <a:t>» (ΓΡΗΓΟΡΙΟΣ ΝΥΣΣΗΣ).</a:t>
            </a:r>
          </a:p>
          <a:p>
            <a:r>
              <a:rPr lang="el-GR" dirty="0"/>
              <a:t>Αυτός που απέχει μόνο από τις τροφές, κατανοεί τη νηστεία νομικά και ηθικά και όχι οντολογικά. Διατρανώνει την ασιτία, αλλά ο κόπος του δεν ευοδώνεται από τον Θεό· ομοιάζει με τους δαίμονες που δεν σιτίζονται ποτέ. Η παρρησία του στον εσταυρωμένο είναι αδύνατη. Πολύ περισσότερο δεν μπορεί να </a:t>
            </a:r>
            <a:r>
              <a:rPr lang="el-GR" dirty="0" err="1"/>
              <a:t>συσταυρωθεί</a:t>
            </a:r>
            <a:r>
              <a:rPr lang="el-GR" dirty="0"/>
              <a:t> και να κραυγάσει «</a:t>
            </a:r>
            <a:r>
              <a:rPr lang="el-GR" dirty="0" err="1"/>
              <a:t>Μνήσθητί</a:t>
            </a:r>
            <a:r>
              <a:rPr lang="el-GR" dirty="0"/>
              <a:t> μου Κύριε </a:t>
            </a:r>
            <a:r>
              <a:rPr lang="el-GR" dirty="0" err="1"/>
              <a:t>ὅταν</a:t>
            </a:r>
            <a:r>
              <a:rPr lang="el-GR" dirty="0"/>
              <a:t> </a:t>
            </a:r>
            <a:r>
              <a:rPr lang="el-GR" dirty="0" err="1"/>
              <a:t>ἔλθῃς</a:t>
            </a:r>
            <a:r>
              <a:rPr lang="el-GR" dirty="0"/>
              <a:t> </a:t>
            </a:r>
            <a:r>
              <a:rPr lang="el-GR" dirty="0" err="1"/>
              <a:t>ἐν</a:t>
            </a:r>
            <a:r>
              <a:rPr lang="el-GR" dirty="0"/>
              <a:t> </a:t>
            </a:r>
            <a:r>
              <a:rPr lang="el-GR" dirty="0" err="1"/>
              <a:t>τῇ</a:t>
            </a:r>
            <a:r>
              <a:rPr lang="el-GR" dirty="0"/>
              <a:t> </a:t>
            </a:r>
            <a:r>
              <a:rPr lang="el-GR" dirty="0" err="1"/>
              <a:t>βασιλείᾳ</a:t>
            </a:r>
            <a:r>
              <a:rPr lang="el-GR" dirty="0"/>
              <a:t> σου»: «</a:t>
            </a:r>
            <a:r>
              <a:rPr lang="el-GR" i="1" dirty="0" err="1"/>
              <a:t>βρωμάτων</a:t>
            </a:r>
            <a:r>
              <a:rPr lang="el-GR" i="1" dirty="0"/>
              <a:t> </a:t>
            </a:r>
            <a:r>
              <a:rPr lang="el-GR" i="1" dirty="0" err="1"/>
              <a:t>νηστεύουσα</a:t>
            </a:r>
            <a:r>
              <a:rPr lang="el-GR" i="1" dirty="0"/>
              <a:t> ψυχή μου </a:t>
            </a:r>
            <a:r>
              <a:rPr lang="el-GR" i="1" dirty="0" err="1"/>
              <a:t>καὶ</a:t>
            </a:r>
            <a:r>
              <a:rPr lang="el-GR" i="1" dirty="0"/>
              <a:t> </a:t>
            </a:r>
            <a:r>
              <a:rPr lang="el-GR" i="1" dirty="0" err="1"/>
              <a:t>παθῶν</a:t>
            </a:r>
            <a:r>
              <a:rPr lang="el-GR" i="1" dirty="0"/>
              <a:t> </a:t>
            </a:r>
            <a:r>
              <a:rPr lang="el-GR" i="1" dirty="0" err="1"/>
              <a:t>μὴ</a:t>
            </a:r>
            <a:r>
              <a:rPr lang="el-GR" i="1" dirty="0"/>
              <a:t> καθαρεύουσα, μάτην </a:t>
            </a:r>
            <a:r>
              <a:rPr lang="el-GR" i="1" dirty="0" err="1"/>
              <a:t>ἐπαγάλλῃ</a:t>
            </a:r>
            <a:r>
              <a:rPr lang="el-GR" i="1" dirty="0"/>
              <a:t> </a:t>
            </a:r>
            <a:r>
              <a:rPr lang="el-GR" i="1" dirty="0" err="1"/>
              <a:t>τῇ</a:t>
            </a:r>
            <a:r>
              <a:rPr lang="el-GR" i="1" dirty="0"/>
              <a:t> </a:t>
            </a:r>
            <a:r>
              <a:rPr lang="el-GR" i="1" dirty="0" err="1"/>
              <a:t>ἀτροφίᾳ</a:t>
            </a:r>
            <a:r>
              <a:rPr lang="el-GR" dirty="0"/>
              <a:t>…» (</a:t>
            </a:r>
            <a:r>
              <a:rPr lang="el-GR" dirty="0" err="1"/>
              <a:t>Τριώδ</a:t>
            </a:r>
            <a:r>
              <a:rPr lang="el-GR" dirty="0"/>
              <a:t>. Τετάρτης </a:t>
            </a:r>
            <a:r>
              <a:rPr lang="el-GR" dirty="0" err="1"/>
              <a:t>Τυρινῆς</a:t>
            </a:r>
            <a:r>
              <a:rPr lang="el-GR" dirty="0"/>
              <a:t>).</a:t>
            </a:r>
          </a:p>
          <a:p>
            <a:r>
              <a:rPr lang="el-GR" dirty="0"/>
              <a:t>Η ακρίβεια της νηστείας κρίνεται από το αποτέλεσμα. Οι τεχνίτες δεν καυχιούνται για τα εργαλεία τους, αλλά περιμένει ο καθένας το αποτέλεσμα της προσπάθειάς του για να δείξει το αποτέλεσμα της τέχνης του (ΔΙΑΔΟΧΟΣ).</a:t>
            </a:r>
          </a:p>
        </p:txBody>
      </p:sp>
    </p:spTree>
    <p:extLst>
      <p:ext uri="{BB962C8B-B14F-4D97-AF65-F5344CB8AC3E}">
        <p14:creationId xmlns:p14="http://schemas.microsoft.com/office/powerpoint/2010/main" val="571657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BAB1BF-7D90-735A-B01C-8E9CA9896DFB}"/>
              </a:ext>
            </a:extLst>
          </p:cNvPr>
          <p:cNvSpPr>
            <a:spLocks noGrp="1"/>
          </p:cNvSpPr>
          <p:nvPr>
            <p:ph type="title"/>
          </p:nvPr>
        </p:nvSpPr>
        <p:spPr>
          <a:xfrm>
            <a:off x="0" y="18257"/>
            <a:ext cx="12192000" cy="696120"/>
          </a:xfrm>
        </p:spPr>
        <p:txBody>
          <a:bodyPr>
            <a:noAutofit/>
          </a:bodyPr>
          <a:lstStyle/>
          <a:p>
            <a:pPr algn="ctr"/>
            <a:r>
              <a:rPr lang="el-GR" sz="3200" b="1" dirty="0"/>
              <a:t>Δ «φιληδόνων </a:t>
            </a:r>
            <a:r>
              <a:rPr lang="el-GR" sz="3200" b="1" dirty="0" err="1"/>
              <a:t>γὰρ</a:t>
            </a:r>
            <a:r>
              <a:rPr lang="el-GR" sz="3200" b="1" dirty="0"/>
              <a:t> </a:t>
            </a:r>
            <a:r>
              <a:rPr lang="el-GR" sz="3200" b="1" dirty="0" err="1"/>
              <a:t>τὸ</a:t>
            </a:r>
            <a:r>
              <a:rPr lang="el-GR" sz="3200" b="1" dirty="0"/>
              <a:t> </a:t>
            </a:r>
            <a:r>
              <a:rPr lang="el-GR" sz="3200" b="1" dirty="0" err="1"/>
              <a:t>μετρεῖν</a:t>
            </a:r>
            <a:r>
              <a:rPr lang="el-GR" sz="3200" b="1" dirty="0"/>
              <a:t> </a:t>
            </a:r>
            <a:r>
              <a:rPr lang="el-GR" sz="3200" b="1" dirty="0" err="1"/>
              <a:t>τὰς</a:t>
            </a:r>
            <a:r>
              <a:rPr lang="el-GR" sz="3200" b="1" dirty="0"/>
              <a:t> </a:t>
            </a:r>
            <a:r>
              <a:rPr lang="el-GR" sz="3200" b="1" dirty="0" err="1"/>
              <a:t>ἡμέρας</a:t>
            </a:r>
            <a:r>
              <a:rPr lang="el-GR" sz="3200" b="1" dirty="0"/>
              <a:t> </a:t>
            </a:r>
            <a:r>
              <a:rPr lang="el-GR" sz="3200" b="1" dirty="0" err="1"/>
              <a:t>καὶ</a:t>
            </a:r>
            <a:r>
              <a:rPr lang="el-GR" sz="3200" b="1" dirty="0"/>
              <a:t> </a:t>
            </a:r>
            <a:r>
              <a:rPr lang="el-GR" sz="3200" b="1" dirty="0" err="1"/>
              <a:t>τὸ</a:t>
            </a:r>
            <a:r>
              <a:rPr lang="el-GR" sz="3200" b="1" dirty="0"/>
              <a:t> </a:t>
            </a:r>
            <a:r>
              <a:rPr lang="el-GR" sz="3200" b="1" dirty="0" err="1"/>
              <a:t>σχῆμα</a:t>
            </a:r>
            <a:r>
              <a:rPr lang="el-GR" sz="3200" b="1" dirty="0"/>
              <a:t> </a:t>
            </a:r>
            <a:r>
              <a:rPr lang="el-GR" sz="3200" b="1" dirty="0" err="1"/>
              <a:t>τῆς</a:t>
            </a:r>
            <a:r>
              <a:rPr lang="el-GR" sz="3200" b="1" dirty="0"/>
              <a:t> νηστείας»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203D9022-B0BF-6E90-74F8-5854D02D33EC}"/>
              </a:ext>
            </a:extLst>
          </p:cNvPr>
          <p:cNvSpPr>
            <a:spLocks noGrp="1"/>
          </p:cNvSpPr>
          <p:nvPr>
            <p:ph idx="1"/>
          </p:nvPr>
        </p:nvSpPr>
        <p:spPr>
          <a:xfrm>
            <a:off x="0" y="714376"/>
            <a:ext cx="12192000" cy="6125368"/>
          </a:xfrm>
        </p:spPr>
        <p:txBody>
          <a:bodyPr>
            <a:normAutofit fontScale="92500" lnSpcReduction="10000"/>
          </a:bodyPr>
          <a:lstStyle/>
          <a:p>
            <a:r>
              <a:rPr lang="el-GR" dirty="0"/>
              <a:t>Γι’ αυτό και η νηστεία των τροφών δεν αποτελεί από τη φύση της αγαθό πράγμα· συμβαίνει να τη διακόπτουμε χωρίς αυτό να μας ζημιώνει. Είναι άσκηση, εργαλείο, στο οποίο πρέπει να επιδιδόμαστε με περίσκεψη, εξετάζοντας τον λόγο, τον τόπο, τον τρόπο και τον χρόνο. Μας ωφελεί αν την τηρούμε με διάκριση. </a:t>
            </a:r>
          </a:p>
          <a:p>
            <a:r>
              <a:rPr lang="el-GR" dirty="0"/>
              <a:t>Η ευσπλαχνία, η υπομονή, η αγάπη και οι άλλες αρετές είναι αναγκαίες και αν </a:t>
            </a:r>
            <a:r>
              <a:rPr lang="el-GR" dirty="0" err="1"/>
              <a:t>παραμεληθούν</a:t>
            </a:r>
            <a:r>
              <a:rPr lang="el-GR" dirty="0"/>
              <a:t>, οι συνέπειες για τον άνθρωπο είναι καταστροφικές. Με βοηθό τη νηστεία στόχο έχουν να συντελέσουν στην ταπείνωση, να βοηθήσουν στην απόκτηση καθαρότητας της καρδιάς και του σώματος και να συνδράμουν στην συμφιλίωση της εξαγνισμένης ψυχής με τον δημιουργό της (ΑΒΒΑΣ ΚΑΣΣΙΑΝΟΣ).</a:t>
            </a:r>
          </a:p>
          <a:p>
            <a:r>
              <a:rPr lang="el-GR" dirty="0"/>
              <a:t>Η ασκητική τοποθέτηση έναντι των υλικών στοιχείων αποτελεί προσανατολισμό της βούλησης του ανθρώπου στο θείο θέλημα και επιστροφή στο κατ’ εικόνα. Συνεπώς, δεν υπάρχει ενιαίος κανόνας νηστείας.</a:t>
            </a:r>
          </a:p>
          <a:p>
            <a:r>
              <a:rPr lang="el-GR" dirty="0"/>
              <a:t>Η διαφορετική φυσική αντοχή, το φύλο, η ηλικία διαφοροποιούν το χρονικό διάστημα, την ποσότητα και την ποιότητα της τροφής.</a:t>
            </a:r>
          </a:p>
          <a:p>
            <a:r>
              <a:rPr lang="el-GR" dirty="0"/>
              <a:t>Ο γενικός κανόνας που επιβάλλεται σε όλους, χωρίς καμία εξαίρεση, είναι αυτός που έχει σχέση με την αποφυγή της πλησμονής και τον κορεσμό της γαστέρας με σκοπό την εγκράτεια του νου και την ψυχική αρετή (ΑΒΒΑΣ ΚΑΣΣΙΑΝΟΣ). </a:t>
            </a:r>
          </a:p>
        </p:txBody>
      </p:sp>
    </p:spTree>
    <p:extLst>
      <p:ext uri="{BB962C8B-B14F-4D97-AF65-F5344CB8AC3E}">
        <p14:creationId xmlns:p14="http://schemas.microsoft.com/office/powerpoint/2010/main" val="3012082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0087E0-1709-FCD7-2836-125A3CA68145}"/>
              </a:ext>
            </a:extLst>
          </p:cNvPr>
          <p:cNvSpPr>
            <a:spLocks noGrp="1"/>
          </p:cNvSpPr>
          <p:nvPr>
            <p:ph type="title"/>
          </p:nvPr>
        </p:nvSpPr>
        <p:spPr>
          <a:xfrm>
            <a:off x="0" y="18256"/>
            <a:ext cx="12192000" cy="1086643"/>
          </a:xfrm>
        </p:spPr>
        <p:txBody>
          <a:bodyPr>
            <a:normAutofit/>
          </a:bodyPr>
          <a:lstStyle/>
          <a:p>
            <a:pPr algn="ctr"/>
            <a:r>
              <a:rPr lang="el-GR" sz="3200" b="1" dirty="0"/>
              <a:t>Δ «φιληδόνων </a:t>
            </a:r>
            <a:r>
              <a:rPr lang="el-GR" sz="3200" b="1" dirty="0" err="1"/>
              <a:t>γὰρ</a:t>
            </a:r>
            <a:r>
              <a:rPr lang="el-GR" sz="3200" b="1" dirty="0"/>
              <a:t> </a:t>
            </a:r>
            <a:r>
              <a:rPr lang="el-GR" sz="3200" b="1" dirty="0" err="1"/>
              <a:t>τὸ</a:t>
            </a:r>
            <a:r>
              <a:rPr lang="el-GR" sz="3200" b="1" dirty="0"/>
              <a:t> </a:t>
            </a:r>
            <a:r>
              <a:rPr lang="el-GR" sz="3200" b="1" dirty="0" err="1"/>
              <a:t>μετρεῖν</a:t>
            </a:r>
            <a:r>
              <a:rPr lang="el-GR" sz="3200" b="1" dirty="0"/>
              <a:t> </a:t>
            </a:r>
            <a:r>
              <a:rPr lang="el-GR" sz="3200" b="1" dirty="0" err="1"/>
              <a:t>τὰς</a:t>
            </a:r>
            <a:r>
              <a:rPr lang="el-GR" sz="3200" b="1" dirty="0"/>
              <a:t> </a:t>
            </a:r>
            <a:r>
              <a:rPr lang="el-GR" sz="3200" b="1" dirty="0" err="1"/>
              <a:t>ἡμέρας</a:t>
            </a:r>
            <a:r>
              <a:rPr lang="el-GR" sz="3200" b="1" dirty="0"/>
              <a:t> </a:t>
            </a:r>
            <a:r>
              <a:rPr lang="el-GR" sz="3200" b="1" dirty="0" err="1"/>
              <a:t>καὶ</a:t>
            </a:r>
            <a:r>
              <a:rPr lang="el-GR" sz="3200" b="1" dirty="0"/>
              <a:t> </a:t>
            </a:r>
            <a:r>
              <a:rPr lang="el-GR" sz="3200" b="1" dirty="0" err="1"/>
              <a:t>τὸ</a:t>
            </a:r>
            <a:r>
              <a:rPr lang="el-GR" sz="3200" b="1" dirty="0"/>
              <a:t> </a:t>
            </a:r>
            <a:r>
              <a:rPr lang="el-GR" sz="3200" b="1" dirty="0" err="1"/>
              <a:t>σχῆμα</a:t>
            </a:r>
            <a:r>
              <a:rPr lang="el-GR" sz="3200" b="1" dirty="0"/>
              <a:t> </a:t>
            </a:r>
            <a:r>
              <a:rPr lang="el-GR" sz="3200" b="1" dirty="0" err="1"/>
              <a:t>τῆς</a:t>
            </a:r>
            <a:r>
              <a:rPr lang="el-GR" sz="3200" b="1" dirty="0"/>
              <a:t> νηστείας»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61746B1C-51B4-7A8B-A255-010D81C9FF8D}"/>
              </a:ext>
            </a:extLst>
          </p:cNvPr>
          <p:cNvSpPr>
            <a:spLocks noGrp="1"/>
          </p:cNvSpPr>
          <p:nvPr>
            <p:ph idx="1"/>
          </p:nvPr>
        </p:nvSpPr>
        <p:spPr>
          <a:xfrm>
            <a:off x="0" y="1104900"/>
            <a:ext cx="12192000" cy="5734844"/>
          </a:xfrm>
        </p:spPr>
        <p:txBody>
          <a:bodyPr>
            <a:normAutofit fontScale="92500"/>
          </a:bodyPr>
          <a:lstStyle/>
          <a:p>
            <a:r>
              <a:rPr lang="el-GR" dirty="0"/>
              <a:t>Συνεπώς, αν για την ψυχή υπάρχει ως μέτρο εγκράτειας η τέλεια αλλοτρίωση και εξαφάνιση των παθών, για το σώμα και τις ανάγκες του πρέπει να λαμβάνονται υπόψη οι ιδιαίτερες συνθήκες και η σωματική υγεία του ανθρώπου. Αυτό το λεπτό μέτρο και </a:t>
            </a:r>
            <a:r>
              <a:rPr lang="el-GR" b="1" dirty="0"/>
              <a:t>κριτήριο διακρίσεως </a:t>
            </a:r>
            <a:r>
              <a:rPr lang="el-GR" dirty="0"/>
              <a:t>των αναγκαίων από τα περιττά, της τροφής από την τρυφή, της πόσεως από τη μέθη και του μέτρου από την </a:t>
            </a:r>
            <a:r>
              <a:rPr lang="el-GR" dirty="0" err="1"/>
              <a:t>αμετρία</a:t>
            </a:r>
            <a:r>
              <a:rPr lang="el-GR" dirty="0"/>
              <a:t> θα πρέπει να αποκτήσει ο άνθρωπος που αγωνίζεται να έχει «</a:t>
            </a:r>
            <a:r>
              <a:rPr lang="el-GR" dirty="0" err="1"/>
              <a:t>νοῦν</a:t>
            </a:r>
            <a:r>
              <a:rPr lang="el-GR" dirty="0"/>
              <a:t> </a:t>
            </a:r>
            <a:r>
              <a:rPr lang="el-GR" dirty="0" err="1"/>
              <a:t>Χριστοῦ</a:t>
            </a:r>
            <a:r>
              <a:rPr lang="el-GR" dirty="0"/>
              <a:t>»· να προσπαθεί να απομακρύνει τα γήινα για να αποκτήσει τον ουράνιο πλούτο.</a:t>
            </a:r>
          </a:p>
          <a:p>
            <a:r>
              <a:rPr lang="el-GR" dirty="0"/>
              <a:t>Αυτή τη βασική διάκριση ακολουθεί και ο άγιος Γρηγόριος Παλαμάς: «</a:t>
            </a:r>
            <a:r>
              <a:rPr lang="el-GR" i="1" dirty="0"/>
              <a:t>Ας προτιμά κανείς τη σύμμετρη και συνετή νηστεία για να μην παρασύρεται στον κορεσμό της κοιλίας και την ηδονή του λαιμού. Η ποιότητα και η ποσότητα ας είναι κατάλληλη προς τη διάθεση του τρεφόμενου σώματος, ώστε να συντηρείται κατά το δυνατόν η υγεία, χωρίς να αφαιρείται κάτι από την αγιότητα</a:t>
            </a:r>
            <a:r>
              <a:rPr lang="el-GR" dirty="0"/>
              <a:t>». </a:t>
            </a:r>
          </a:p>
          <a:p>
            <a:r>
              <a:rPr lang="el-GR" dirty="0"/>
              <a:t>Η νηστεία για τον χριστιανό δεν αποτελεί σκοπό, αλλά μέσο ώστε να αποφευχθεί η επήρεια των παθών και να επιτευχθεί η απόκτηση των αρετών.</a:t>
            </a:r>
          </a:p>
        </p:txBody>
      </p:sp>
    </p:spTree>
    <p:extLst>
      <p:ext uri="{BB962C8B-B14F-4D97-AF65-F5344CB8AC3E}">
        <p14:creationId xmlns:p14="http://schemas.microsoft.com/office/powerpoint/2010/main" val="300824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FEFE93-F06C-FFFD-F231-6D3CEF968A42}"/>
              </a:ext>
            </a:extLst>
          </p:cNvPr>
          <p:cNvSpPr>
            <a:spLocks noGrp="1"/>
          </p:cNvSpPr>
          <p:nvPr>
            <p:ph type="title"/>
          </p:nvPr>
        </p:nvSpPr>
        <p:spPr>
          <a:xfrm>
            <a:off x="0" y="18255"/>
            <a:ext cx="12192000" cy="1040999"/>
          </a:xfrm>
        </p:spPr>
        <p:txBody>
          <a:bodyPr>
            <a:normAutofit/>
          </a:bodyPr>
          <a:lstStyle/>
          <a:p>
            <a:pPr algn="ctr"/>
            <a:r>
              <a:rPr lang="el-GR" sz="3200" b="1" dirty="0"/>
              <a:t>Δ «φιληδόνων </a:t>
            </a:r>
            <a:r>
              <a:rPr lang="el-GR" sz="3200" b="1" dirty="0" err="1"/>
              <a:t>γὰρ</a:t>
            </a:r>
            <a:r>
              <a:rPr lang="el-GR" sz="3200" b="1" dirty="0"/>
              <a:t> </a:t>
            </a:r>
            <a:r>
              <a:rPr lang="el-GR" sz="3200" b="1" dirty="0" err="1"/>
              <a:t>τὸ</a:t>
            </a:r>
            <a:r>
              <a:rPr lang="el-GR" sz="3200" b="1" dirty="0"/>
              <a:t> </a:t>
            </a:r>
            <a:r>
              <a:rPr lang="el-GR" sz="3200" b="1" dirty="0" err="1"/>
              <a:t>μετρεῖν</a:t>
            </a:r>
            <a:r>
              <a:rPr lang="el-GR" sz="3200" b="1" dirty="0"/>
              <a:t> </a:t>
            </a:r>
            <a:r>
              <a:rPr lang="el-GR" sz="3200" b="1" dirty="0" err="1"/>
              <a:t>τὰς</a:t>
            </a:r>
            <a:r>
              <a:rPr lang="el-GR" sz="3200" b="1" dirty="0"/>
              <a:t> </a:t>
            </a:r>
            <a:r>
              <a:rPr lang="el-GR" sz="3200" b="1" dirty="0" err="1"/>
              <a:t>ἡμέρας</a:t>
            </a:r>
            <a:r>
              <a:rPr lang="el-GR" sz="3200" b="1" dirty="0"/>
              <a:t> </a:t>
            </a:r>
            <a:r>
              <a:rPr lang="el-GR" sz="3200" b="1" dirty="0" err="1"/>
              <a:t>καὶ</a:t>
            </a:r>
            <a:r>
              <a:rPr lang="el-GR" sz="3200" b="1" dirty="0"/>
              <a:t> </a:t>
            </a:r>
            <a:r>
              <a:rPr lang="el-GR" sz="3200" b="1" dirty="0" err="1"/>
              <a:t>τὸ</a:t>
            </a:r>
            <a:r>
              <a:rPr lang="el-GR" sz="3200" b="1" dirty="0"/>
              <a:t> </a:t>
            </a:r>
            <a:r>
              <a:rPr lang="el-GR" sz="3200" b="1" dirty="0" err="1"/>
              <a:t>σχῆμα</a:t>
            </a:r>
            <a:r>
              <a:rPr lang="el-GR" sz="3200" b="1" dirty="0"/>
              <a:t> </a:t>
            </a:r>
            <a:r>
              <a:rPr lang="el-GR" sz="3200" b="1" dirty="0" err="1"/>
              <a:t>τῆς</a:t>
            </a:r>
            <a:r>
              <a:rPr lang="el-GR" sz="3200" b="1" dirty="0"/>
              <a:t> νηστείας»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C85EF56C-D667-4C79-B7FA-5FE9D7A986F9}"/>
              </a:ext>
            </a:extLst>
          </p:cNvPr>
          <p:cNvSpPr>
            <a:spLocks noGrp="1"/>
          </p:cNvSpPr>
          <p:nvPr>
            <p:ph idx="1"/>
          </p:nvPr>
        </p:nvSpPr>
        <p:spPr>
          <a:xfrm>
            <a:off x="-1" y="968720"/>
            <a:ext cx="12191999" cy="5889279"/>
          </a:xfrm>
        </p:spPr>
        <p:txBody>
          <a:bodyPr>
            <a:normAutofit lnSpcReduction="10000"/>
          </a:bodyPr>
          <a:lstStyle/>
          <a:p>
            <a:r>
              <a:rPr lang="el-GR" dirty="0"/>
              <a:t>Με τη θεραπευτική της αξία η νηστεία συνεχίζεται σε ολόκληρη τη ζωή μας: «</a:t>
            </a:r>
            <a:r>
              <a:rPr lang="el-GR" b="1" i="1" dirty="0" err="1"/>
              <a:t>Παρῆλθεν</a:t>
            </a:r>
            <a:r>
              <a:rPr lang="el-GR" b="1" i="1" dirty="0"/>
              <a:t> ἡ νηστεία ἡ </a:t>
            </a:r>
            <a:r>
              <a:rPr lang="el-GR" b="1" i="1" dirty="0" err="1"/>
              <a:t>σωματικὴ</a:t>
            </a:r>
            <a:r>
              <a:rPr lang="el-GR" b="1" i="1" dirty="0"/>
              <a:t>, </a:t>
            </a:r>
            <a:r>
              <a:rPr lang="el-GR" b="1" i="1" dirty="0" err="1"/>
              <a:t>ἀλλ</a:t>
            </a:r>
            <a:r>
              <a:rPr lang="el-GR" b="1" i="1" dirty="0"/>
              <a:t>’ </a:t>
            </a:r>
            <a:r>
              <a:rPr lang="el-GR" b="1" i="1" dirty="0" err="1"/>
              <a:t>οὐ</a:t>
            </a:r>
            <a:r>
              <a:rPr lang="el-GR" b="1" i="1" dirty="0"/>
              <a:t> </a:t>
            </a:r>
            <a:r>
              <a:rPr lang="el-GR" b="1" i="1" dirty="0" err="1"/>
              <a:t>παρῆλθεν</a:t>
            </a:r>
            <a:r>
              <a:rPr lang="el-GR" b="1" i="1" dirty="0"/>
              <a:t> ἡ νηστεία ἡ πνευματική</a:t>
            </a:r>
            <a:r>
              <a:rPr lang="el-GR" i="1" dirty="0"/>
              <a:t>· </a:t>
            </a:r>
            <a:r>
              <a:rPr lang="el-GR" i="1" dirty="0" err="1"/>
              <a:t>αὕτη</a:t>
            </a:r>
            <a:r>
              <a:rPr lang="el-GR" i="1" dirty="0"/>
              <a:t> </a:t>
            </a:r>
            <a:r>
              <a:rPr lang="el-GR" i="1" dirty="0" err="1"/>
              <a:t>βελτίων</a:t>
            </a:r>
            <a:r>
              <a:rPr lang="el-GR" i="1" dirty="0"/>
              <a:t> </a:t>
            </a:r>
            <a:r>
              <a:rPr lang="el-GR" i="1" dirty="0" err="1"/>
              <a:t>ἐκείνης</a:t>
            </a:r>
            <a:r>
              <a:rPr lang="el-GR" i="1" dirty="0"/>
              <a:t>, </a:t>
            </a:r>
            <a:r>
              <a:rPr lang="el-GR" i="1" dirty="0" err="1"/>
              <a:t>κἀκείνη</a:t>
            </a:r>
            <a:r>
              <a:rPr lang="el-GR" i="1" dirty="0"/>
              <a:t> </a:t>
            </a:r>
            <a:r>
              <a:rPr lang="el-GR" i="1" dirty="0" err="1"/>
              <a:t>διὰ</a:t>
            </a:r>
            <a:r>
              <a:rPr lang="el-GR" i="1" dirty="0"/>
              <a:t> ταύτην </a:t>
            </a:r>
            <a:r>
              <a:rPr lang="el-GR" i="1" dirty="0" err="1"/>
              <a:t>ἐγένετο</a:t>
            </a:r>
            <a:r>
              <a:rPr lang="el-GR" i="1" dirty="0"/>
              <a:t>. </a:t>
            </a:r>
            <a:r>
              <a:rPr lang="el-GR" i="1" dirty="0" err="1"/>
              <a:t>Ὥσπερ</a:t>
            </a:r>
            <a:r>
              <a:rPr lang="el-GR" i="1" dirty="0"/>
              <a:t>, </a:t>
            </a:r>
            <a:r>
              <a:rPr lang="el-GR" i="1" dirty="0" err="1"/>
              <a:t>ὅτε</a:t>
            </a:r>
            <a:r>
              <a:rPr lang="el-GR" i="1" dirty="0"/>
              <a:t> </a:t>
            </a:r>
            <a:r>
              <a:rPr lang="el-GR" i="1" dirty="0" err="1"/>
              <a:t>ἐνηστεύετε</a:t>
            </a:r>
            <a:r>
              <a:rPr lang="el-GR" i="1" dirty="0"/>
              <a:t>, </a:t>
            </a:r>
            <a:r>
              <a:rPr lang="el-GR" i="1" dirty="0" err="1"/>
              <a:t>ἔλεγον</a:t>
            </a:r>
            <a:r>
              <a:rPr lang="el-GR" i="1" dirty="0"/>
              <a:t> </a:t>
            </a:r>
            <a:r>
              <a:rPr lang="el-GR" i="1" dirty="0" err="1"/>
              <a:t>ὑμῖν</a:t>
            </a:r>
            <a:r>
              <a:rPr lang="el-GR" i="1" dirty="0"/>
              <a:t> </a:t>
            </a:r>
            <a:r>
              <a:rPr lang="el-GR" i="1" dirty="0" err="1"/>
              <a:t>ὅτι</a:t>
            </a:r>
            <a:r>
              <a:rPr lang="el-GR" i="1" dirty="0"/>
              <a:t> </a:t>
            </a:r>
            <a:r>
              <a:rPr lang="el-GR" i="1" dirty="0" err="1"/>
              <a:t>ἔστι</a:t>
            </a:r>
            <a:r>
              <a:rPr lang="el-GR" i="1" dirty="0"/>
              <a:t> </a:t>
            </a:r>
            <a:r>
              <a:rPr lang="el-GR" i="1" dirty="0" err="1"/>
              <a:t>νηστεύοντα</a:t>
            </a:r>
            <a:r>
              <a:rPr lang="el-GR" i="1" dirty="0"/>
              <a:t> </a:t>
            </a:r>
            <a:r>
              <a:rPr lang="el-GR" i="1" dirty="0" err="1"/>
              <a:t>μὴ</a:t>
            </a:r>
            <a:r>
              <a:rPr lang="el-GR" i="1" dirty="0"/>
              <a:t> </a:t>
            </a:r>
            <a:r>
              <a:rPr lang="el-GR" i="1" dirty="0" err="1"/>
              <a:t>νηστεύειν</a:t>
            </a:r>
            <a:r>
              <a:rPr lang="el-GR" i="1" dirty="0"/>
              <a:t>, </a:t>
            </a:r>
            <a:r>
              <a:rPr lang="el-GR" i="1" dirty="0" err="1"/>
              <a:t>οὕτω</a:t>
            </a:r>
            <a:r>
              <a:rPr lang="el-GR" i="1" dirty="0"/>
              <a:t> </a:t>
            </a:r>
            <a:r>
              <a:rPr lang="el-GR" i="1" dirty="0" err="1"/>
              <a:t>καὶ</a:t>
            </a:r>
            <a:r>
              <a:rPr lang="el-GR" i="1" dirty="0"/>
              <a:t> </a:t>
            </a:r>
            <a:r>
              <a:rPr lang="el-GR" i="1" dirty="0" err="1"/>
              <a:t>νῦν</a:t>
            </a:r>
            <a:r>
              <a:rPr lang="el-GR" i="1" dirty="0"/>
              <a:t> λέγω. Τάχα </a:t>
            </a:r>
            <a:r>
              <a:rPr lang="el-GR" i="1" dirty="0" err="1"/>
              <a:t>αἴνιγμα</a:t>
            </a:r>
            <a:r>
              <a:rPr lang="el-GR" i="1" dirty="0"/>
              <a:t> </a:t>
            </a:r>
            <a:r>
              <a:rPr lang="el-GR" i="1" dirty="0" err="1"/>
              <a:t>εἶναι</a:t>
            </a:r>
            <a:r>
              <a:rPr lang="el-GR" i="1" dirty="0"/>
              <a:t> </a:t>
            </a:r>
            <a:r>
              <a:rPr lang="el-GR" i="1" dirty="0" err="1"/>
              <a:t>δοκεῖ</a:t>
            </a:r>
            <a:r>
              <a:rPr lang="el-GR" i="1" dirty="0"/>
              <a:t> </a:t>
            </a:r>
            <a:r>
              <a:rPr lang="el-GR" i="1" dirty="0" err="1"/>
              <a:t>τὸ</a:t>
            </a:r>
            <a:r>
              <a:rPr lang="el-GR" i="1" dirty="0"/>
              <a:t> λεγόμενον, </a:t>
            </a:r>
            <a:r>
              <a:rPr lang="el-GR" i="1" dirty="0" err="1"/>
              <a:t>ἀλλ</a:t>
            </a:r>
            <a:r>
              <a:rPr lang="el-GR" i="1" dirty="0"/>
              <a:t>’ </a:t>
            </a:r>
            <a:r>
              <a:rPr lang="el-GR" i="1" dirty="0" err="1"/>
              <a:t>ἐγὼ</a:t>
            </a:r>
            <a:r>
              <a:rPr lang="el-GR" i="1" dirty="0"/>
              <a:t> </a:t>
            </a:r>
            <a:r>
              <a:rPr lang="el-GR" i="1" dirty="0" err="1"/>
              <a:t>τὴν</a:t>
            </a:r>
            <a:r>
              <a:rPr lang="el-GR" i="1" dirty="0"/>
              <a:t> </a:t>
            </a:r>
            <a:r>
              <a:rPr lang="el-GR" i="1" dirty="0" err="1"/>
              <a:t>λύσιν</a:t>
            </a:r>
            <a:r>
              <a:rPr lang="el-GR" i="1" dirty="0"/>
              <a:t> </a:t>
            </a:r>
            <a:r>
              <a:rPr lang="el-GR" i="1" dirty="0" err="1"/>
              <a:t>ἐπάγω</a:t>
            </a:r>
            <a:r>
              <a:rPr lang="el-GR" i="1" dirty="0"/>
              <a:t> </a:t>
            </a:r>
            <a:r>
              <a:rPr lang="el-GR" i="1" dirty="0" err="1"/>
              <a:t>τῷ</a:t>
            </a:r>
            <a:r>
              <a:rPr lang="el-GR" i="1" dirty="0"/>
              <a:t> </a:t>
            </a:r>
            <a:r>
              <a:rPr lang="el-GR" i="1" dirty="0" err="1"/>
              <a:t>ζητήματι</a:t>
            </a:r>
            <a:r>
              <a:rPr lang="el-GR" i="1" dirty="0"/>
              <a:t>· </a:t>
            </a:r>
            <a:r>
              <a:rPr lang="el-GR" i="1" dirty="0" err="1"/>
              <a:t>πῶς</a:t>
            </a:r>
            <a:r>
              <a:rPr lang="el-GR" i="1" dirty="0"/>
              <a:t> </a:t>
            </a:r>
            <a:r>
              <a:rPr lang="el-GR" i="1" dirty="0" err="1"/>
              <a:t>ἔστι</a:t>
            </a:r>
            <a:r>
              <a:rPr lang="el-GR" i="1" dirty="0"/>
              <a:t> </a:t>
            </a:r>
            <a:r>
              <a:rPr lang="el-GR" i="1" dirty="0" err="1"/>
              <a:t>νηστεύοντα</a:t>
            </a:r>
            <a:r>
              <a:rPr lang="el-GR" i="1" dirty="0"/>
              <a:t> </a:t>
            </a:r>
            <a:r>
              <a:rPr lang="el-GR" i="1" dirty="0" err="1"/>
              <a:t>μὴ</a:t>
            </a:r>
            <a:r>
              <a:rPr lang="el-GR" i="1" dirty="0"/>
              <a:t> </a:t>
            </a:r>
            <a:r>
              <a:rPr lang="el-GR" i="1" dirty="0" err="1"/>
              <a:t>νηστεύειν</a:t>
            </a:r>
            <a:r>
              <a:rPr lang="el-GR" i="1" dirty="0"/>
              <a:t>; </a:t>
            </a:r>
            <a:r>
              <a:rPr lang="el-GR" i="1" dirty="0" err="1"/>
              <a:t>Ὅταν</a:t>
            </a:r>
            <a:r>
              <a:rPr lang="el-GR" i="1" dirty="0"/>
              <a:t> τις </a:t>
            </a:r>
            <a:r>
              <a:rPr lang="el-GR" i="1" dirty="0" err="1"/>
              <a:t>βρωμάτων</a:t>
            </a:r>
            <a:r>
              <a:rPr lang="el-GR" i="1" dirty="0"/>
              <a:t> </a:t>
            </a:r>
            <a:r>
              <a:rPr lang="el-GR" i="1" dirty="0" err="1"/>
              <a:t>μὲν</a:t>
            </a:r>
            <a:r>
              <a:rPr lang="el-GR" i="1" dirty="0"/>
              <a:t> </a:t>
            </a:r>
            <a:r>
              <a:rPr lang="el-GR" i="1" dirty="0" err="1"/>
              <a:t>ἀπέχηται</a:t>
            </a:r>
            <a:r>
              <a:rPr lang="el-GR" i="1" dirty="0"/>
              <a:t>, </a:t>
            </a:r>
            <a:r>
              <a:rPr lang="el-GR" i="1" dirty="0" err="1"/>
              <a:t>ἁμαρτημάτων</a:t>
            </a:r>
            <a:r>
              <a:rPr lang="el-GR" i="1" dirty="0"/>
              <a:t> </a:t>
            </a:r>
            <a:r>
              <a:rPr lang="el-GR" i="1" dirty="0" err="1"/>
              <a:t>δὲ</a:t>
            </a:r>
            <a:r>
              <a:rPr lang="el-GR" i="1" dirty="0"/>
              <a:t> </a:t>
            </a:r>
            <a:r>
              <a:rPr lang="el-GR" i="1" dirty="0" err="1"/>
              <a:t>μὴ</a:t>
            </a:r>
            <a:r>
              <a:rPr lang="el-GR" i="1" dirty="0"/>
              <a:t> </a:t>
            </a:r>
            <a:r>
              <a:rPr lang="el-GR" i="1" dirty="0" err="1"/>
              <a:t>ἀπέχηται</a:t>
            </a:r>
            <a:r>
              <a:rPr lang="el-GR" i="1" dirty="0"/>
              <a:t>. </a:t>
            </a:r>
            <a:r>
              <a:rPr lang="el-GR" i="1" dirty="0" err="1"/>
              <a:t>Πῶς</a:t>
            </a:r>
            <a:r>
              <a:rPr lang="el-GR" i="1" dirty="0"/>
              <a:t> </a:t>
            </a:r>
            <a:r>
              <a:rPr lang="el-GR" i="1" dirty="0" err="1"/>
              <a:t>ἔστι</a:t>
            </a:r>
            <a:r>
              <a:rPr lang="el-GR" i="1" dirty="0"/>
              <a:t> </a:t>
            </a:r>
            <a:r>
              <a:rPr lang="el-GR" i="1" dirty="0" err="1"/>
              <a:t>μὴ</a:t>
            </a:r>
            <a:r>
              <a:rPr lang="el-GR" i="1" dirty="0"/>
              <a:t> </a:t>
            </a:r>
            <a:r>
              <a:rPr lang="el-GR" i="1" dirty="0" err="1"/>
              <a:t>νηστεύοντα</a:t>
            </a:r>
            <a:r>
              <a:rPr lang="el-GR" i="1" dirty="0"/>
              <a:t> </a:t>
            </a:r>
            <a:r>
              <a:rPr lang="el-GR" i="1" dirty="0" err="1"/>
              <a:t>νηστεύειν</a:t>
            </a:r>
            <a:r>
              <a:rPr lang="el-GR" i="1" dirty="0"/>
              <a:t>; </a:t>
            </a:r>
            <a:r>
              <a:rPr lang="el-GR" i="1" dirty="0" err="1"/>
              <a:t>Ὅταν</a:t>
            </a:r>
            <a:r>
              <a:rPr lang="el-GR" i="1" dirty="0"/>
              <a:t> τις </a:t>
            </a:r>
            <a:r>
              <a:rPr lang="el-GR" i="1" dirty="0" err="1"/>
              <a:t>τροφῆς</a:t>
            </a:r>
            <a:r>
              <a:rPr lang="el-GR" i="1" dirty="0"/>
              <a:t> </a:t>
            </a:r>
            <a:r>
              <a:rPr lang="el-GR" i="1" dirty="0" err="1"/>
              <a:t>μὲν</a:t>
            </a:r>
            <a:r>
              <a:rPr lang="el-GR" i="1" dirty="0"/>
              <a:t> </a:t>
            </a:r>
            <a:r>
              <a:rPr lang="el-GR" i="1" dirty="0" err="1"/>
              <a:t>ἀπολαύῃ</a:t>
            </a:r>
            <a:r>
              <a:rPr lang="el-GR" i="1" dirty="0"/>
              <a:t>, </a:t>
            </a:r>
            <a:r>
              <a:rPr lang="el-GR" i="1" dirty="0" err="1"/>
              <a:t>ἁμαρτίας</a:t>
            </a:r>
            <a:r>
              <a:rPr lang="el-GR" i="1" dirty="0"/>
              <a:t> </a:t>
            </a:r>
            <a:r>
              <a:rPr lang="el-GR" i="1" dirty="0" err="1"/>
              <a:t>δὲ</a:t>
            </a:r>
            <a:r>
              <a:rPr lang="el-GR" i="1" dirty="0"/>
              <a:t> </a:t>
            </a:r>
            <a:r>
              <a:rPr lang="el-GR" i="1" dirty="0" err="1"/>
              <a:t>μὴ</a:t>
            </a:r>
            <a:r>
              <a:rPr lang="el-GR" i="1" dirty="0"/>
              <a:t> </a:t>
            </a:r>
            <a:r>
              <a:rPr lang="el-GR" i="1" dirty="0" err="1"/>
              <a:t>γεύηται</a:t>
            </a:r>
            <a:r>
              <a:rPr lang="el-GR" i="1" dirty="0"/>
              <a:t>. </a:t>
            </a:r>
            <a:r>
              <a:rPr lang="el-GR" i="1" dirty="0" err="1"/>
              <a:t>Αὕτη</a:t>
            </a:r>
            <a:r>
              <a:rPr lang="el-GR" i="1" dirty="0"/>
              <a:t> </a:t>
            </a:r>
            <a:r>
              <a:rPr lang="el-GR" i="1" dirty="0" err="1"/>
              <a:t>βελτίων</a:t>
            </a:r>
            <a:r>
              <a:rPr lang="el-GR" i="1" dirty="0"/>
              <a:t> </a:t>
            </a:r>
            <a:r>
              <a:rPr lang="el-GR" i="1" dirty="0" err="1"/>
              <a:t>ἐκείνης</a:t>
            </a:r>
            <a:r>
              <a:rPr lang="el-GR" i="1" dirty="0"/>
              <a:t> ἡ νηστεία, </a:t>
            </a:r>
            <a:r>
              <a:rPr lang="el-GR" i="1" dirty="0" err="1"/>
              <a:t>οὐ</a:t>
            </a:r>
            <a:r>
              <a:rPr lang="el-GR" i="1" dirty="0"/>
              <a:t> </a:t>
            </a:r>
            <a:r>
              <a:rPr lang="el-GR" i="1" dirty="0" err="1"/>
              <a:t>βελτίων</a:t>
            </a:r>
            <a:r>
              <a:rPr lang="el-GR" i="1" dirty="0"/>
              <a:t> </a:t>
            </a:r>
            <a:r>
              <a:rPr lang="el-GR" i="1" dirty="0" err="1"/>
              <a:t>δὲ</a:t>
            </a:r>
            <a:r>
              <a:rPr lang="el-GR" i="1" dirty="0"/>
              <a:t> μόνον, </a:t>
            </a:r>
            <a:r>
              <a:rPr lang="el-GR" i="1" dirty="0" err="1"/>
              <a:t>ἀλλὰ</a:t>
            </a:r>
            <a:r>
              <a:rPr lang="el-GR" i="1" dirty="0"/>
              <a:t> και </a:t>
            </a:r>
            <a:r>
              <a:rPr lang="el-GR" i="1" dirty="0" err="1"/>
              <a:t>κουφοτέρα</a:t>
            </a:r>
            <a:r>
              <a:rPr lang="el-GR" dirty="0"/>
              <a:t>» (ΙΩΑΝΝΗΣ ΧΡΥΣΟΣΤΟΜΟΣ).</a:t>
            </a:r>
          </a:p>
          <a:p>
            <a:r>
              <a:rPr lang="el-GR" dirty="0"/>
              <a:t>Συντελεί στον μαρασμό της επιθυμίας, στην ταπείνωση της ψυχής, στη μεταποίηση του μίσους και του θυμού σε αγάπη, στην απάλειψη της μνησικακίας. Και προπάντων συμβάλλει στον καθαρμό της διάνοιας και της προσευχής: «</a:t>
            </a:r>
            <a:r>
              <a:rPr lang="el-GR" i="1" dirty="0" err="1"/>
              <a:t>πρὸς</a:t>
            </a:r>
            <a:r>
              <a:rPr lang="el-GR" i="1" dirty="0"/>
              <a:t> </a:t>
            </a:r>
            <a:r>
              <a:rPr lang="el-GR" i="1" dirty="0" err="1"/>
              <a:t>μαρασμὸν</a:t>
            </a:r>
            <a:r>
              <a:rPr lang="el-GR" i="1" dirty="0"/>
              <a:t> </a:t>
            </a:r>
            <a:r>
              <a:rPr lang="el-GR" i="1" dirty="0" err="1"/>
              <a:t>τῆς</a:t>
            </a:r>
            <a:r>
              <a:rPr lang="el-GR" i="1" dirty="0"/>
              <a:t> </a:t>
            </a:r>
            <a:r>
              <a:rPr lang="el-GR" i="1" dirty="0" err="1"/>
              <a:t>ἐπιθυμίας</a:t>
            </a:r>
            <a:r>
              <a:rPr lang="el-GR" i="1" dirty="0"/>
              <a:t>, </a:t>
            </a:r>
            <a:r>
              <a:rPr lang="el-GR" i="1" dirty="0" err="1"/>
              <a:t>πρὸς</a:t>
            </a:r>
            <a:r>
              <a:rPr lang="el-GR" i="1" dirty="0"/>
              <a:t> </a:t>
            </a:r>
            <a:r>
              <a:rPr lang="el-GR" i="1" dirty="0" err="1"/>
              <a:t>ταπείνωσιν</a:t>
            </a:r>
            <a:r>
              <a:rPr lang="el-GR" i="1" dirty="0"/>
              <a:t> </a:t>
            </a:r>
            <a:r>
              <a:rPr lang="el-GR" i="1" dirty="0" err="1"/>
              <a:t>τῆς</a:t>
            </a:r>
            <a:r>
              <a:rPr lang="el-GR" i="1" dirty="0"/>
              <a:t> </a:t>
            </a:r>
            <a:r>
              <a:rPr lang="el-GR" i="1" dirty="0" err="1"/>
              <a:t>ψυχῆς</a:t>
            </a:r>
            <a:r>
              <a:rPr lang="el-GR" i="1" dirty="0"/>
              <a:t>, </a:t>
            </a:r>
            <a:r>
              <a:rPr lang="el-GR" i="1" dirty="0" err="1"/>
              <a:t>πρὸς</a:t>
            </a:r>
            <a:r>
              <a:rPr lang="el-GR" i="1" dirty="0"/>
              <a:t> μίσους </a:t>
            </a:r>
            <a:r>
              <a:rPr lang="el-GR" i="1" dirty="0" err="1"/>
              <a:t>μεταποίησιν</a:t>
            </a:r>
            <a:r>
              <a:rPr lang="el-GR" i="1" dirty="0"/>
              <a:t>, </a:t>
            </a:r>
            <a:r>
              <a:rPr lang="el-GR" i="1" dirty="0" err="1"/>
              <a:t>πρὸς</a:t>
            </a:r>
            <a:r>
              <a:rPr lang="el-GR" i="1" dirty="0"/>
              <a:t> </a:t>
            </a:r>
            <a:r>
              <a:rPr lang="el-GR" i="1" dirty="0" err="1"/>
              <a:t>θυμοῦ</a:t>
            </a:r>
            <a:r>
              <a:rPr lang="el-GR" i="1" dirty="0"/>
              <a:t> </a:t>
            </a:r>
            <a:r>
              <a:rPr lang="el-GR" i="1" dirty="0" err="1"/>
              <a:t>σβέσιν</a:t>
            </a:r>
            <a:r>
              <a:rPr lang="el-GR" i="1" dirty="0"/>
              <a:t>, </a:t>
            </a:r>
            <a:r>
              <a:rPr lang="el-GR" i="1" dirty="0" err="1"/>
              <a:t>πρὸς</a:t>
            </a:r>
            <a:r>
              <a:rPr lang="el-GR" i="1" dirty="0"/>
              <a:t> μνησικακίας </a:t>
            </a:r>
            <a:r>
              <a:rPr lang="el-GR" i="1" dirty="0" err="1"/>
              <a:t>ἀπάλειψιν</a:t>
            </a:r>
            <a:r>
              <a:rPr lang="el-GR" i="1" dirty="0"/>
              <a:t>, </a:t>
            </a:r>
            <a:r>
              <a:rPr lang="el-GR" i="1" dirty="0" err="1"/>
              <a:t>πρὸς</a:t>
            </a:r>
            <a:r>
              <a:rPr lang="el-GR" i="1" dirty="0"/>
              <a:t> διανοίας </a:t>
            </a:r>
            <a:r>
              <a:rPr lang="el-GR" i="1" dirty="0" err="1"/>
              <a:t>καὶ</a:t>
            </a:r>
            <a:r>
              <a:rPr lang="el-GR" i="1" dirty="0"/>
              <a:t> </a:t>
            </a:r>
            <a:r>
              <a:rPr lang="el-GR" i="1" dirty="0" err="1"/>
              <a:t>προσευχῆς</a:t>
            </a:r>
            <a:r>
              <a:rPr lang="el-GR" i="1" dirty="0"/>
              <a:t> </a:t>
            </a:r>
            <a:r>
              <a:rPr lang="el-GR" i="1" dirty="0" err="1"/>
              <a:t>ἐργασίαν</a:t>
            </a:r>
            <a:r>
              <a:rPr lang="el-GR" i="1" dirty="0"/>
              <a:t> </a:t>
            </a:r>
            <a:r>
              <a:rPr lang="el-GR" i="1" dirty="0" err="1"/>
              <a:t>καὶ</a:t>
            </a:r>
            <a:r>
              <a:rPr lang="el-GR" i="1" dirty="0"/>
              <a:t> καθαρότητα</a:t>
            </a:r>
            <a:r>
              <a:rPr lang="el-GR" dirty="0"/>
              <a:t>» (ΓΡΗΓΟΡΙΟΣ ΠΑΛΑΜΑΣ). </a:t>
            </a:r>
          </a:p>
          <a:p>
            <a:endParaRPr lang="el-GR" dirty="0"/>
          </a:p>
        </p:txBody>
      </p:sp>
    </p:spTree>
    <p:extLst>
      <p:ext uri="{BB962C8B-B14F-4D97-AF65-F5344CB8AC3E}">
        <p14:creationId xmlns:p14="http://schemas.microsoft.com/office/powerpoint/2010/main" val="3298011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86A622-AF44-0C54-902E-783340B3770D}"/>
              </a:ext>
            </a:extLst>
          </p:cNvPr>
          <p:cNvSpPr>
            <a:spLocks noGrp="1"/>
          </p:cNvSpPr>
          <p:nvPr>
            <p:ph type="title"/>
          </p:nvPr>
        </p:nvSpPr>
        <p:spPr>
          <a:xfrm>
            <a:off x="729559" y="1"/>
            <a:ext cx="10515600" cy="814812"/>
          </a:xfrm>
        </p:spPr>
        <p:txBody>
          <a:bodyPr/>
          <a:lstStyle/>
          <a:p>
            <a:pPr algn="ctr"/>
            <a:r>
              <a:rPr lang="el-GR" b="1" dirty="0"/>
              <a:t>ΕΙΣΑΓΩΓΙΚΑ</a:t>
            </a:r>
          </a:p>
        </p:txBody>
      </p:sp>
      <p:sp>
        <p:nvSpPr>
          <p:cNvPr id="3" name="Θέση περιεχομένου 2">
            <a:extLst>
              <a:ext uri="{FF2B5EF4-FFF2-40B4-BE49-F238E27FC236}">
                <a16:creationId xmlns:a16="http://schemas.microsoft.com/office/drawing/2014/main" id="{01EF1061-ADCD-B447-13D7-DBB7C89B3A31}"/>
              </a:ext>
            </a:extLst>
          </p:cNvPr>
          <p:cNvSpPr>
            <a:spLocks noGrp="1"/>
          </p:cNvSpPr>
          <p:nvPr>
            <p:ph idx="1"/>
          </p:nvPr>
        </p:nvSpPr>
        <p:spPr>
          <a:xfrm>
            <a:off x="0" y="715224"/>
            <a:ext cx="12192000" cy="6142775"/>
          </a:xfrm>
        </p:spPr>
        <p:txBody>
          <a:bodyPr>
            <a:normAutofit fontScale="92500"/>
          </a:bodyPr>
          <a:lstStyle/>
          <a:p>
            <a:pPr algn="just">
              <a:lnSpc>
                <a:spcPct val="107000"/>
              </a:lnSpc>
              <a:spcAft>
                <a:spcPts val="800"/>
              </a:spcAft>
            </a:pPr>
            <a:r>
              <a:rPr lang="el-GR" kern="100" dirty="0">
                <a:effectLst/>
                <a:latin typeface="Calibri" panose="020F0502020204030204" pitchFamily="34" charset="0"/>
                <a:ea typeface="Calibri" panose="020F0502020204030204" pitchFamily="34" charset="0"/>
                <a:cs typeface="Times New Roman" panose="02020603050405020304" pitchFamily="18" charset="0"/>
              </a:rPr>
              <a:t>Ο Αδάμ «εγκατέλειψε την τελείωση και του </a:t>
            </a:r>
            <a:r>
              <a:rPr lang="el-GR" kern="100" dirty="0" err="1">
                <a:effectLst/>
                <a:latin typeface="Calibri" panose="020F0502020204030204" pitchFamily="34" charset="0"/>
                <a:ea typeface="Calibri" panose="020F0502020204030204" pitchFamily="34" charset="0"/>
                <a:cs typeface="Times New Roman" panose="02020603050405020304" pitchFamily="18" charset="0"/>
              </a:rPr>
              <a:t>συνεχωρήθη</a:t>
            </a:r>
            <a:r>
              <a:rPr lang="el-GR" kern="100" dirty="0">
                <a:effectLst/>
                <a:latin typeface="Calibri" panose="020F0502020204030204" pitchFamily="34" charset="0"/>
                <a:ea typeface="Calibri" panose="020F0502020204030204" pitchFamily="34" charset="0"/>
                <a:cs typeface="Times New Roman" panose="02020603050405020304" pitchFamily="18" charset="0"/>
              </a:rPr>
              <a:t> η απόλαυση» αναφέρει ο Μέγας Βασίλειος: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ἀπεγνώσθη</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ἡ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τελείωσις</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τότε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συνεχωρήθη</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ἡ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ἀπόλαυσις</a:t>
            </a:r>
            <a:r>
              <a:rPr lang="el-GR" kern="100" dirty="0">
                <a:effectLst/>
                <a:latin typeface="Calibri" panose="020F0502020204030204" pitchFamily="34" charset="0"/>
                <a:ea typeface="Calibri" panose="020F0502020204030204" pitchFamily="34" charset="0"/>
                <a:cs typeface="Times New Roman" panose="02020603050405020304" pitchFamily="18" charset="0"/>
              </a:rPr>
              <a:t>». Κατά την ερμηνεία στου ιερού Μαξίμου πρόκειται για «παράδοση στην αυτονομία της πλάνης»: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Συγχωρηθῆναι</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δὲ</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τὴν</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ἀπόλαυσιν</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λέγει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ἀντὶ</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τοῦ</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παραδοθῆναι</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τῇ</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αὐτονομίᾳ</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τῆς</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πλάνης</a:t>
            </a:r>
            <a:r>
              <a:rPr lang="el-GR" kern="100" dirty="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el-GR" kern="100" dirty="0">
                <a:effectLst/>
                <a:latin typeface="Calibri" panose="020F0502020204030204" pitchFamily="34" charset="0"/>
                <a:ea typeface="Calibri" panose="020F0502020204030204" pitchFamily="34" charset="0"/>
                <a:cs typeface="Times New Roman" panose="02020603050405020304" pitchFamily="18" charset="0"/>
              </a:rPr>
              <a:t>Η φιλανθρωπία όμως του Θεού θέλει και πάλι να αναμορφώσει τα χαρακτηριστικά του κατ’ εικόνα στο δημιούργημά του, ώστε να ανακτήσει την αρχική του ευπρέπεια και την ευγένεια του κάλλους. Ήταν βεβαίως αδύνατο να αποκατασταθεί η ανθρώπινη φύση με προσπάθεια ανθρώπινη. Γι’ αυτό η υπέρ φύση συγκατάβαση του Χριστού μας επαναφέρει στην κατά φύση κατάστασή μας: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Ἀδύνατον</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οὖν</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ἦν</a:t>
            </a:r>
            <a:r>
              <a:rPr lang="el-GR" i="1" kern="100" dirty="0">
                <a:effectLst/>
                <a:latin typeface="Calibri" panose="020F0502020204030204" pitchFamily="34" charset="0"/>
                <a:ea typeface="Calibri" panose="020F0502020204030204" pitchFamily="34" charset="0"/>
                <a:cs typeface="Times New Roman" panose="02020603050405020304" pitchFamily="18" charset="0"/>
              </a:rPr>
              <a:t> </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ἐ</a:t>
            </a:r>
            <a:r>
              <a:rPr lang="el-GR" i="1" kern="100" dirty="0" err="1">
                <a:effectLst/>
                <a:latin typeface="Calibri" panose="020F0502020204030204" pitchFamily="34" charset="0"/>
                <a:ea typeface="Calibri" panose="020F0502020204030204" pitchFamily="34" charset="0"/>
                <a:cs typeface="Calibri" panose="020F0502020204030204" pitchFamily="34" charset="0"/>
              </a:rPr>
              <a:t>˂</a:t>
            </a:r>
            <a:r>
              <a:rPr lang="el-GR" i="1" kern="100" dirty="0" err="1">
                <a:effectLst/>
                <a:latin typeface="Calibri" panose="020F0502020204030204" pitchFamily="34" charset="0"/>
                <a:ea typeface="Calibri" panose="020F0502020204030204" pitchFamily="34" charset="0"/>
                <a:cs typeface="Times New Roman" panose="02020603050405020304" pitchFamily="18" charset="0"/>
              </a:rPr>
              <a:t>ν</a:t>
            </a:r>
            <a:r>
              <a:rPr lang="el-GR" i="1" kern="100" dirty="0" err="1">
                <a:effectLst/>
                <a:latin typeface="Calibri" panose="020F0502020204030204" pitchFamily="34" charset="0"/>
                <a:ea typeface="Calibri" panose="020F0502020204030204" pitchFamily="34" charset="0"/>
                <a:cs typeface="Calibri" panose="020F0502020204030204" pitchFamily="34" charset="0"/>
              </a:rPr>
              <a:t>˃σχεθεῖσαν</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τὴν</a:t>
            </a:r>
            <a:r>
              <a:rPr lang="el-GR" i="1" kern="100" dirty="0">
                <a:effectLst/>
                <a:latin typeface="Calibri" panose="020F0502020204030204" pitchFamily="34" charset="0"/>
                <a:ea typeface="Calibri" panose="020F0502020204030204" pitchFamily="34" charset="0"/>
                <a:cs typeface="Calibri" panose="020F0502020204030204" pitchFamily="34" charset="0"/>
              </a:rPr>
              <a:t> φύσιν </a:t>
            </a:r>
            <a:r>
              <a:rPr lang="el-GR" i="1" kern="100" dirty="0" err="1">
                <a:effectLst/>
                <a:latin typeface="Calibri" panose="020F0502020204030204" pitchFamily="34" charset="0"/>
                <a:ea typeface="Calibri" panose="020F0502020204030204" pitchFamily="34" charset="0"/>
                <a:cs typeface="Calibri" panose="020F0502020204030204" pitchFamily="34" charset="0"/>
              </a:rPr>
              <a:t>τῇ</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ὑλικῇ</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προσπαθείᾳ</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ἐπανελθεῖς</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εὶς</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τὸ</a:t>
            </a:r>
            <a:r>
              <a:rPr lang="el-GR" i="1" kern="100" dirty="0">
                <a:effectLst/>
                <a:latin typeface="Calibri" panose="020F0502020204030204" pitchFamily="34" charset="0"/>
                <a:ea typeface="Calibri" panose="020F0502020204030204" pitchFamily="34" charset="0"/>
                <a:cs typeface="Calibri" panose="020F0502020204030204" pitchFamily="34" charset="0"/>
              </a:rPr>
              <a:t> τέλειον μέχρις ὁ </a:t>
            </a:r>
            <a:r>
              <a:rPr lang="el-GR" i="1" kern="100" dirty="0" err="1">
                <a:effectLst/>
                <a:latin typeface="Calibri" panose="020F0502020204030204" pitchFamily="34" charset="0"/>
                <a:ea typeface="Calibri" panose="020F0502020204030204" pitchFamily="34" charset="0"/>
                <a:cs typeface="Calibri" panose="020F0502020204030204" pitchFamily="34" charset="0"/>
              </a:rPr>
              <a:t>τῆς</a:t>
            </a:r>
            <a:r>
              <a:rPr lang="el-GR" i="1" kern="100" dirty="0">
                <a:effectLst/>
                <a:latin typeface="Calibri" panose="020F0502020204030204" pitchFamily="34" charset="0"/>
                <a:ea typeface="Calibri" panose="020F0502020204030204" pitchFamily="34" charset="0"/>
                <a:cs typeface="Calibri" panose="020F0502020204030204" pitchFamily="34" charset="0"/>
              </a:rPr>
              <a:t> φύσεως ποιητής, </a:t>
            </a:r>
            <a:r>
              <a:rPr lang="el-GR" i="1" kern="100" dirty="0" err="1">
                <a:effectLst/>
                <a:latin typeface="Calibri" panose="020F0502020204030204" pitchFamily="34" charset="0"/>
                <a:ea typeface="Calibri" panose="020F0502020204030204" pitchFamily="34" charset="0"/>
                <a:cs typeface="Calibri" panose="020F0502020204030204" pitchFamily="34" charset="0"/>
              </a:rPr>
              <a:t>ὑπὲρ</a:t>
            </a:r>
            <a:r>
              <a:rPr lang="el-GR" i="1" kern="100" dirty="0">
                <a:effectLst/>
                <a:latin typeface="Calibri" panose="020F0502020204030204" pitchFamily="34" charset="0"/>
                <a:ea typeface="Calibri" panose="020F0502020204030204" pitchFamily="34" charset="0"/>
                <a:cs typeface="Calibri" panose="020F0502020204030204" pitchFamily="34" charset="0"/>
              </a:rPr>
              <a:t> φύσιν γενόμενος </a:t>
            </a:r>
            <a:r>
              <a:rPr lang="el-GR" i="1" kern="100" dirty="0" err="1">
                <a:effectLst/>
                <a:latin typeface="Calibri" panose="020F0502020204030204" pitchFamily="34" charset="0"/>
                <a:ea typeface="Calibri" panose="020F0502020204030204" pitchFamily="34" charset="0"/>
                <a:cs typeface="Calibri" panose="020F0502020204030204" pitchFamily="34" charset="0"/>
              </a:rPr>
              <a:t>ἄνθρωπος</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τὴν</a:t>
            </a:r>
            <a:r>
              <a:rPr lang="el-GR" i="1" kern="100" dirty="0">
                <a:effectLst/>
                <a:latin typeface="Calibri" panose="020F0502020204030204" pitchFamily="34" charset="0"/>
                <a:ea typeface="Calibri" panose="020F0502020204030204" pitchFamily="34" charset="0"/>
                <a:cs typeface="Calibri" panose="020F0502020204030204" pitchFamily="34" charset="0"/>
              </a:rPr>
              <a:t> φύσιν </a:t>
            </a:r>
            <a:r>
              <a:rPr lang="el-GR" i="1" kern="100" dirty="0" err="1">
                <a:effectLst/>
                <a:latin typeface="Calibri" panose="020F0502020204030204" pitchFamily="34" charset="0"/>
                <a:ea typeface="Calibri" panose="020F0502020204030204" pitchFamily="34" charset="0"/>
                <a:cs typeface="Calibri" panose="020F0502020204030204" pitchFamily="34" charset="0"/>
              </a:rPr>
              <a:t>εἰς</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τὸ</a:t>
            </a:r>
            <a:r>
              <a:rPr lang="el-GR" i="1" kern="100" dirty="0">
                <a:effectLst/>
                <a:latin typeface="Calibri" panose="020F0502020204030204" pitchFamily="34" charset="0"/>
                <a:ea typeface="Calibri" panose="020F0502020204030204" pitchFamily="34" charset="0"/>
                <a:cs typeface="Calibri" panose="020F0502020204030204" pitchFamily="34" charset="0"/>
              </a:rPr>
              <a:t> </a:t>
            </a:r>
            <a:r>
              <a:rPr lang="el-GR" i="1" kern="100" dirty="0" err="1">
                <a:effectLst/>
                <a:latin typeface="Calibri" panose="020F0502020204030204" pitchFamily="34" charset="0"/>
                <a:ea typeface="Calibri" panose="020F0502020204030204" pitchFamily="34" charset="0"/>
                <a:cs typeface="Calibri" panose="020F0502020204030204" pitchFamily="34" charset="0"/>
              </a:rPr>
              <a:t>κατὰ</a:t>
            </a:r>
            <a:r>
              <a:rPr lang="el-GR" i="1" kern="100" dirty="0">
                <a:effectLst/>
                <a:latin typeface="Calibri" panose="020F0502020204030204" pitchFamily="34" charset="0"/>
                <a:ea typeface="Calibri" panose="020F0502020204030204" pitchFamily="34" charset="0"/>
                <a:cs typeface="Calibri" panose="020F0502020204030204" pitchFamily="34" charset="0"/>
              </a:rPr>
              <a:t> φύσιν </a:t>
            </a:r>
            <a:r>
              <a:rPr lang="el-GR" i="1" kern="100" dirty="0" err="1">
                <a:effectLst/>
                <a:latin typeface="Calibri" panose="020F0502020204030204" pitchFamily="34" charset="0"/>
                <a:ea typeface="Calibri" panose="020F0502020204030204" pitchFamily="34" charset="0"/>
                <a:cs typeface="Calibri" panose="020F0502020204030204" pitchFamily="34" charset="0"/>
              </a:rPr>
              <a:t>ἐπανήγαγεν</a:t>
            </a:r>
            <a:r>
              <a:rPr lang="el-GR" kern="100" dirty="0">
                <a:effectLst/>
                <a:latin typeface="Calibri" panose="020F0502020204030204" pitchFamily="34" charset="0"/>
                <a:ea typeface="Calibri" panose="020F0502020204030204" pitchFamily="34" charset="0"/>
                <a:cs typeface="Calibri" panose="020F0502020204030204" pitchFamily="34" charset="0"/>
              </a:rPr>
              <a:t>» (ΜΑΞΙΜΟΣ ΟΜΟΛΟΓΗΤΗΣ).</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68277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BC57A5-90A4-AB9B-D75E-A63C484C8D10}"/>
              </a:ext>
            </a:extLst>
          </p:cNvPr>
          <p:cNvSpPr>
            <a:spLocks noGrp="1"/>
          </p:cNvSpPr>
          <p:nvPr>
            <p:ph type="title"/>
          </p:nvPr>
        </p:nvSpPr>
        <p:spPr>
          <a:xfrm>
            <a:off x="838200" y="0"/>
            <a:ext cx="10515600" cy="660903"/>
          </a:xfrm>
        </p:spPr>
        <p:txBody>
          <a:bodyPr>
            <a:normAutofit fontScale="90000"/>
          </a:bodyPr>
          <a:lstStyle/>
          <a:p>
            <a:pPr algn="ctr"/>
            <a:r>
              <a:rPr lang="el-GR" b="1" dirty="0"/>
              <a:t>ΕΙΣΑΓΩΓΙΚΑ</a:t>
            </a:r>
          </a:p>
        </p:txBody>
      </p:sp>
      <p:sp>
        <p:nvSpPr>
          <p:cNvPr id="3" name="Θέση περιεχομένου 2">
            <a:extLst>
              <a:ext uri="{FF2B5EF4-FFF2-40B4-BE49-F238E27FC236}">
                <a16:creationId xmlns:a16="http://schemas.microsoft.com/office/drawing/2014/main" id="{1E00997B-A713-DE9C-CF8F-7F0BDB42A3FC}"/>
              </a:ext>
            </a:extLst>
          </p:cNvPr>
          <p:cNvSpPr>
            <a:spLocks noGrp="1"/>
          </p:cNvSpPr>
          <p:nvPr>
            <p:ph idx="1"/>
          </p:nvPr>
        </p:nvSpPr>
        <p:spPr>
          <a:xfrm>
            <a:off x="0" y="660903"/>
            <a:ext cx="12192000" cy="6287483"/>
          </a:xfrm>
        </p:spPr>
        <p:txBody>
          <a:bodyPr>
            <a:noAutofit/>
          </a:bodyPr>
          <a:lstStyle/>
          <a:p>
            <a:pPr algn="just">
              <a:lnSpc>
                <a:spcPct val="107000"/>
              </a:lnSpc>
              <a:spcAft>
                <a:spcPts val="800"/>
              </a:spcAft>
            </a:pPr>
            <a:r>
              <a:rPr lang="el-GR" sz="2200" kern="100" dirty="0">
                <a:effectLst/>
                <a:ea typeface="Calibri" panose="020F0502020204030204" pitchFamily="34" charset="0"/>
                <a:cs typeface="Calibri" panose="020F0502020204030204" pitchFamily="34" charset="0"/>
              </a:rPr>
              <a:t>Ομοιάζοντας ο άνθρωπος τον Χριστό, η ένωση καθίσταται δυνατή, καταργείται η ανομοιότητα των χαρακτήρων και η ανθρώπινη φύση αποκαθίσταται στην αρχική της τέλεια κατάσταση: «</a:t>
            </a:r>
            <a:r>
              <a:rPr lang="el-GR" sz="2200" i="1" kern="100" dirty="0">
                <a:effectLst/>
                <a:ea typeface="Calibri" panose="020F0502020204030204" pitchFamily="34" charset="0"/>
                <a:cs typeface="Calibri" panose="020F0502020204030204" pitchFamily="34" charset="0"/>
              </a:rPr>
              <a:t>ὁ </a:t>
            </a:r>
            <a:r>
              <a:rPr lang="el-GR" sz="2200" i="1" kern="100" dirty="0" err="1">
                <a:effectLst/>
                <a:ea typeface="Calibri" panose="020F0502020204030204" pitchFamily="34" charset="0"/>
                <a:cs typeface="Calibri" panose="020F0502020204030204" pitchFamily="34" charset="0"/>
              </a:rPr>
              <a:t>μὴ</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οὕτω</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τῆς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παλαιᾶς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εὐγενείας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ἀπολαμβάνων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ἐν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ἑαυτῷ</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τὴν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εὐπρέπειαν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καὶ</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τοὺς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χαρακτῆρας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ἀναμορφούμενος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ἀεὶ</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τῆς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εἰκόνος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τοῦ</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ἄνωθεν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αὐτὸν</a:t>
            </a:r>
            <a:r>
              <a:rPr lang="el-GR" sz="2200" i="1" kern="100" dirty="0">
                <a:effectLst/>
                <a:ea typeface="Calibri" panose="020F0502020204030204" pitchFamily="34" charset="0"/>
                <a:cs typeface="Calibri" panose="020F0502020204030204" pitchFamily="34" charset="0"/>
              </a:rPr>
              <a:t> καθ’ </a:t>
            </a:r>
            <a:r>
              <a:rPr lang="el-GR" sz="2200" i="1" kern="100" dirty="0" err="1">
                <a:effectLst/>
                <a:ea typeface="Calibri" panose="020F0502020204030204" pitchFamily="34" charset="0"/>
                <a:cs typeface="Calibri" panose="020F0502020204030204" pitchFamily="34" charset="0"/>
              </a:rPr>
              <a:t>ὁμοιότητος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ἑαυτοῦ</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πλαστουργήσαντος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πῶς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δυνατὸν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ποτὲ</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ἑνωθῆναι</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οὗ</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διέστησεν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ἑαυτὸν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τῇ</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τῶν</a:t>
            </a:r>
            <a:r>
              <a:rPr lang="el-GR" sz="2200" i="1" kern="100" dirty="0">
                <a:effectLst/>
                <a:ea typeface="Calibri" panose="020F0502020204030204" pitchFamily="34" charset="0"/>
                <a:cs typeface="Calibri" panose="020F0502020204030204" pitchFamily="34" charset="0"/>
              </a:rPr>
              <a:t> χαρακτήρων </a:t>
            </a:r>
            <a:r>
              <a:rPr lang="el-GR" sz="2200" i="1" kern="100" dirty="0" err="1">
                <a:effectLst/>
                <a:ea typeface="Calibri" panose="020F0502020204030204" pitchFamily="34" charset="0"/>
                <a:cs typeface="Calibri" panose="020F0502020204030204" pitchFamily="34" charset="0"/>
              </a:rPr>
              <a:t>ἀνομοιότητι</a:t>
            </a:r>
            <a:r>
              <a:rPr lang="el-GR" sz="2200" kern="100" dirty="0">
                <a:effectLst/>
                <a:ea typeface="Calibri" panose="020F0502020204030204" pitchFamily="34" charset="0"/>
                <a:cs typeface="Calibri" panose="020F0502020204030204" pitchFamily="34" charset="0"/>
              </a:rPr>
              <a:t>» (ΝΙΚΗΤΑ ΣΤΗΘΑΤΟΥ).</a:t>
            </a:r>
            <a:endParaRPr lang="el-GR" sz="22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l-GR" sz="2200" kern="100" dirty="0">
                <a:effectLst/>
                <a:ea typeface="Calibri" panose="020F0502020204030204" pitchFamily="34" charset="0"/>
                <a:cs typeface="Calibri" panose="020F0502020204030204" pitchFamily="34" charset="0"/>
              </a:rPr>
              <a:t>Ένας τρόπος ομοίωσης είναι η επίπονη άσκηση με νηστεία. Και αυτό «</a:t>
            </a:r>
            <a:r>
              <a:rPr lang="el-GR" sz="2200" i="1" kern="100" dirty="0" err="1">
                <a:effectLst/>
                <a:ea typeface="Calibri" panose="020F0502020204030204" pitchFamily="34" charset="0"/>
                <a:cs typeface="Calibri" panose="020F0502020204030204" pitchFamily="34" charset="0"/>
              </a:rPr>
              <a:t>ἐπειδὴ</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δὲ</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οὐκ</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ἐνηστεύσαμεν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ἐξεπέσαμεν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τοῦ</a:t>
            </a:r>
            <a:r>
              <a:rPr lang="el-GR" sz="2200" i="1" kern="100" dirty="0">
                <a:effectLst/>
                <a:ea typeface="Calibri" panose="020F0502020204030204" pitchFamily="34" charset="0"/>
                <a:cs typeface="Calibri" panose="020F0502020204030204" pitchFamily="34" charset="0"/>
              </a:rPr>
              <a:t> παραδείσου. </a:t>
            </a:r>
            <a:r>
              <a:rPr lang="el-GR" sz="2200" i="1" kern="100" dirty="0" err="1">
                <a:effectLst/>
                <a:ea typeface="Calibri" panose="020F0502020204030204" pitchFamily="34" charset="0"/>
                <a:cs typeface="Calibri" panose="020F0502020204030204" pitchFamily="34" charset="0"/>
              </a:rPr>
              <a:t>Νηστεύσωμεν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τοίνυν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ἵνα</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πρὸς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αὐτὸν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ἐπανέλθωμεν</a:t>
            </a:r>
            <a:r>
              <a:rPr lang="el-GR" sz="2200" kern="100" dirty="0">
                <a:effectLst/>
                <a:ea typeface="Calibri" panose="020F0502020204030204" pitchFamily="34" charset="0"/>
                <a:cs typeface="Calibri" panose="020F0502020204030204" pitchFamily="34" charset="0"/>
              </a:rPr>
              <a:t>» (ΙΩΑΝΝΗΣ ΔΑΜΑΣΚΗΝΟΣ).</a:t>
            </a:r>
            <a:endParaRPr lang="el-GR" sz="22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l-GR" sz="2200" kern="100" dirty="0">
                <a:effectLst/>
                <a:ea typeface="Calibri" panose="020F0502020204030204" pitchFamily="34" charset="0"/>
                <a:cs typeface="Calibri" panose="020F0502020204030204" pitchFamily="34" charset="0"/>
              </a:rPr>
              <a:t>Μιλάμε, βέβαια για την πραγματική, </a:t>
            </a:r>
            <a:r>
              <a:rPr lang="el-GR" sz="2200" b="1" kern="100" dirty="0">
                <a:solidFill>
                  <a:srgbClr val="FF0000"/>
                </a:solidFill>
                <a:effectLst/>
                <a:ea typeface="Calibri" panose="020F0502020204030204" pitchFamily="34" charset="0"/>
                <a:cs typeface="Calibri" panose="020F0502020204030204" pitchFamily="34" charset="0"/>
              </a:rPr>
              <a:t>οντολογική νηστεία</a:t>
            </a:r>
            <a:r>
              <a:rPr lang="el-GR" sz="2200" kern="100" dirty="0">
                <a:effectLst/>
                <a:ea typeface="Calibri" panose="020F0502020204030204" pitchFamily="34" charset="0"/>
                <a:cs typeface="Calibri" panose="020F0502020204030204" pitchFamily="34" charset="0"/>
              </a:rPr>
              <a:t>.  Όχι μόνο την αποχή της τροφής αλλά την </a:t>
            </a:r>
            <a:r>
              <a:rPr lang="el-GR" sz="2200" b="1" kern="100" dirty="0">
                <a:effectLst/>
                <a:ea typeface="Calibri" panose="020F0502020204030204" pitchFamily="34" charset="0"/>
                <a:cs typeface="Calibri" panose="020F0502020204030204" pitchFamily="34" charset="0"/>
              </a:rPr>
              <a:t>αποχή από τα κοσμικά</a:t>
            </a:r>
            <a:r>
              <a:rPr lang="el-GR" sz="2200" kern="100" dirty="0">
                <a:effectLst/>
                <a:ea typeface="Calibri" panose="020F0502020204030204" pitchFamily="34" charset="0"/>
                <a:cs typeface="Calibri" panose="020F0502020204030204" pitchFamily="34" charset="0"/>
              </a:rPr>
              <a:t>, η οποία δημιουργεί και τις προϋποθέσεις για τη μετάληψη της θείας τροφής και αιώνιας ζωής με τον Θεό: «</a:t>
            </a:r>
            <a:r>
              <a:rPr lang="el-GR" sz="2200" i="1" kern="100" dirty="0">
                <a:effectLst/>
                <a:ea typeface="Calibri" panose="020F0502020204030204" pitchFamily="34" charset="0"/>
                <a:cs typeface="Calibri" panose="020F0502020204030204" pitchFamily="34" charset="0"/>
              </a:rPr>
              <a:t>Ἡ νηστεία </a:t>
            </a:r>
            <a:r>
              <a:rPr lang="el-GR" sz="2200" i="1" kern="100" dirty="0" err="1">
                <a:effectLst/>
                <a:ea typeface="Calibri" panose="020F0502020204030204" pitchFamily="34" charset="0"/>
                <a:cs typeface="Calibri" panose="020F0502020204030204" pitchFamily="34" charset="0"/>
              </a:rPr>
              <a:t>ἀποχὴ</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τροφῆς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ἐστι</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κατὰ</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τὸ</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σημαινόμενον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τροφὴ</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δὲ</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οὐδὲν</a:t>
            </a:r>
            <a:r>
              <a:rPr lang="el-GR" sz="2200" i="1" kern="100" dirty="0">
                <a:effectLst/>
                <a:ea typeface="Calibri" panose="020F0502020204030204" pitchFamily="34" charset="0"/>
                <a:cs typeface="Calibri" panose="020F0502020204030204" pitchFamily="34" charset="0"/>
              </a:rPr>
              <a:t> δικαιοτέρους </a:t>
            </a:r>
            <a:r>
              <a:rPr lang="el-GR" sz="2200" i="1" kern="100" dirty="0" err="1">
                <a:effectLst/>
                <a:ea typeface="Calibri" panose="020F0502020204030204" pitchFamily="34" charset="0"/>
                <a:cs typeface="Calibri" panose="020F0502020204030204" pitchFamily="34" charset="0"/>
              </a:rPr>
              <a:t>ἡμᾶς</a:t>
            </a:r>
            <a:r>
              <a:rPr lang="el-GR" sz="2200" i="1" kern="100" dirty="0">
                <a:effectLst/>
                <a:ea typeface="Calibri" panose="020F0502020204030204" pitchFamily="34" charset="0"/>
                <a:cs typeface="Calibri" panose="020F0502020204030204" pitchFamily="34" charset="0"/>
              </a:rPr>
              <a:t> ἤ </a:t>
            </a:r>
            <a:r>
              <a:rPr lang="el-GR" sz="2200" i="1" kern="100" dirty="0" err="1">
                <a:effectLst/>
                <a:ea typeface="Calibri" panose="020F0502020204030204" pitchFamily="34" charset="0"/>
                <a:cs typeface="Calibri" panose="020F0502020204030204" pitchFamily="34" charset="0"/>
              </a:rPr>
              <a:t>ἀδικωτέρους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ἀπεργάζεται</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κατὰ</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δὲ</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τὸ</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μυστικὸν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δηλοῖ</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ὅτι</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ὥσπερ</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τοῖς</a:t>
            </a:r>
            <a:r>
              <a:rPr lang="el-GR" sz="2200" i="1" kern="100" dirty="0">
                <a:effectLst/>
                <a:ea typeface="Calibri" panose="020F0502020204030204" pitchFamily="34" charset="0"/>
                <a:cs typeface="Calibri" panose="020F0502020204030204" pitchFamily="34" charset="0"/>
              </a:rPr>
              <a:t> καθ’ </a:t>
            </a:r>
            <a:r>
              <a:rPr lang="el-GR" sz="2200" i="1" kern="100" dirty="0" err="1">
                <a:effectLst/>
                <a:ea typeface="Calibri" panose="020F0502020204030204" pitchFamily="34" charset="0"/>
                <a:cs typeface="Calibri" panose="020F0502020204030204" pitchFamily="34" charset="0"/>
              </a:rPr>
              <a:t>ἕνα</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ἐκ</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τροφῆς</a:t>
            </a:r>
            <a:r>
              <a:rPr lang="el-GR" sz="2200" i="1" kern="100" dirty="0">
                <a:effectLst/>
                <a:ea typeface="Calibri" panose="020F0502020204030204" pitchFamily="34" charset="0"/>
                <a:cs typeface="Calibri" panose="020F0502020204030204" pitchFamily="34" charset="0"/>
              </a:rPr>
              <a:t> ἡ ζωή, ἡ </a:t>
            </a:r>
            <a:r>
              <a:rPr lang="el-GR" sz="2200" i="1" kern="100" dirty="0" err="1">
                <a:effectLst/>
                <a:ea typeface="Calibri" panose="020F0502020204030204" pitchFamily="34" charset="0"/>
                <a:cs typeface="Calibri" panose="020F0502020204030204" pitchFamily="34" charset="0"/>
              </a:rPr>
              <a:t>δὲ</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ἀτροφία</a:t>
            </a:r>
            <a:r>
              <a:rPr lang="el-GR" sz="2200" i="1" kern="100" dirty="0">
                <a:effectLst/>
                <a:ea typeface="Calibri" panose="020F0502020204030204" pitchFamily="34" charset="0"/>
                <a:cs typeface="Calibri" panose="020F0502020204030204" pitchFamily="34" charset="0"/>
              </a:rPr>
              <a:t> θανάτου </a:t>
            </a:r>
            <a:r>
              <a:rPr lang="el-GR" sz="2200" i="1" kern="100" dirty="0" err="1">
                <a:effectLst/>
                <a:ea typeface="Calibri" panose="020F0502020204030204" pitchFamily="34" charset="0"/>
                <a:cs typeface="Calibri" panose="020F0502020204030204" pitchFamily="34" charset="0"/>
              </a:rPr>
              <a:t>σύμβολον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οὕτως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καὶ</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ἡμᾶς</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τῶν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κοσμικῶν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νηστεύειν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χρή</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ἵνα</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τῷ</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κόσμῳ</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ἀποθάνωμεν</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καὶ</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μετὰ</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τοῦτο</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τροφῆς</a:t>
            </a:r>
            <a:r>
              <a:rPr lang="el-GR" sz="2200" i="1" kern="100" dirty="0">
                <a:effectLst/>
                <a:ea typeface="Calibri" panose="020F0502020204030204" pitchFamily="34" charset="0"/>
                <a:cs typeface="Calibri" panose="020F0502020204030204" pitchFamily="34" charset="0"/>
              </a:rPr>
              <a:t> θείας μεταλαβόντες </a:t>
            </a:r>
            <a:r>
              <a:rPr lang="el-GR" sz="2200" i="1" kern="100" dirty="0" err="1">
                <a:effectLst/>
                <a:ea typeface="Calibri" panose="020F0502020204030204" pitchFamily="34" charset="0"/>
                <a:cs typeface="Calibri" panose="020F0502020204030204" pitchFamily="34" charset="0"/>
              </a:rPr>
              <a:t>θεῷ</a:t>
            </a:r>
            <a:r>
              <a:rPr lang="el-GR" sz="2200" i="1" kern="100" dirty="0">
                <a:effectLst/>
                <a:ea typeface="Calibri" panose="020F0502020204030204" pitchFamily="34" charset="0"/>
                <a:cs typeface="Calibri" panose="020F0502020204030204" pitchFamily="34" charset="0"/>
              </a:rPr>
              <a:t> </a:t>
            </a:r>
            <a:r>
              <a:rPr lang="el-GR" sz="2200" i="1" kern="100" dirty="0" err="1">
                <a:effectLst/>
                <a:ea typeface="Calibri" panose="020F0502020204030204" pitchFamily="34" charset="0"/>
                <a:cs typeface="Calibri" panose="020F0502020204030204" pitchFamily="34" charset="0"/>
              </a:rPr>
              <a:t>ζήσωμεν</a:t>
            </a:r>
            <a:r>
              <a:rPr lang="el-GR" sz="2200" kern="100" dirty="0">
                <a:effectLst/>
                <a:ea typeface="Calibri" panose="020F0502020204030204" pitchFamily="34" charset="0"/>
                <a:cs typeface="Calibri" panose="020F0502020204030204" pitchFamily="34" charset="0"/>
              </a:rPr>
              <a:t>» (ΚΛΗΜΗΣ ΑΛΕΞΑΝΔΡΕΙΑΣ).</a:t>
            </a:r>
            <a:endParaRPr lang="el-GR"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3751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BE08E2-86A7-6606-3BA2-801F7EB82E89}"/>
              </a:ext>
            </a:extLst>
          </p:cNvPr>
          <p:cNvSpPr>
            <a:spLocks noGrp="1"/>
          </p:cNvSpPr>
          <p:nvPr>
            <p:ph type="title"/>
          </p:nvPr>
        </p:nvSpPr>
        <p:spPr>
          <a:xfrm>
            <a:off x="720505" y="18256"/>
            <a:ext cx="10515600" cy="371043"/>
          </a:xfrm>
        </p:spPr>
        <p:txBody>
          <a:bodyPr>
            <a:normAutofit fontScale="90000"/>
          </a:bodyPr>
          <a:lstStyle/>
          <a:p>
            <a:pPr algn="ctr"/>
            <a:r>
              <a:rPr lang="el-GR" b="1" dirty="0"/>
              <a:t>ΕΙΣΑΓΩΓΙΚΑ</a:t>
            </a:r>
          </a:p>
        </p:txBody>
      </p:sp>
      <p:sp>
        <p:nvSpPr>
          <p:cNvPr id="3" name="Θέση περιεχομένου 2">
            <a:extLst>
              <a:ext uri="{FF2B5EF4-FFF2-40B4-BE49-F238E27FC236}">
                <a16:creationId xmlns:a16="http://schemas.microsoft.com/office/drawing/2014/main" id="{AA6F0AE7-6695-BC6C-65AA-604922C54679}"/>
              </a:ext>
            </a:extLst>
          </p:cNvPr>
          <p:cNvSpPr>
            <a:spLocks noGrp="1"/>
          </p:cNvSpPr>
          <p:nvPr>
            <p:ph idx="1"/>
          </p:nvPr>
        </p:nvSpPr>
        <p:spPr>
          <a:xfrm>
            <a:off x="0" y="389299"/>
            <a:ext cx="12192000" cy="6468701"/>
          </a:xfrm>
        </p:spPr>
        <p:txBody>
          <a:bodyPr>
            <a:noAutofit/>
          </a:bodyPr>
          <a:lstStyle/>
          <a:p>
            <a:pPr algn="just">
              <a:lnSpc>
                <a:spcPct val="107000"/>
              </a:lnSpc>
              <a:spcAft>
                <a:spcPts val="800"/>
              </a:spcAft>
            </a:pPr>
            <a:r>
              <a:rPr lang="el-GR" sz="2400" kern="100" dirty="0">
                <a:effectLst/>
                <a:ea typeface="Calibri" panose="020F0502020204030204" pitchFamily="34" charset="0"/>
                <a:cs typeface="Calibri" panose="020F0502020204030204" pitchFamily="34" charset="0"/>
              </a:rPr>
              <a:t>Η πατερική σοφία επισημαίνει με σεβασμό την αρχαιότητα της νηστείας και το εσχατολογικό της νόημα. Είναι δώρο του Θεού και γι’ αυτό δεν παλιώνει, δεν γερνάει, αλλά πάντοτε ανανεώνεται και ακμάζει: «</a:t>
            </a:r>
            <a:r>
              <a:rPr lang="el-GR" sz="2400" b="1" i="1" kern="100" dirty="0" err="1">
                <a:effectLst/>
                <a:ea typeface="Calibri" panose="020F0502020204030204" pitchFamily="34" charset="0"/>
                <a:cs typeface="Calibri" panose="020F0502020204030204" pitchFamily="34" charset="0"/>
              </a:rPr>
              <a:t>Ἀρχαῖον</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δῶρον</a:t>
            </a:r>
            <a:r>
              <a:rPr lang="el-GR" sz="2400" b="1" i="1" kern="100" dirty="0">
                <a:effectLst/>
                <a:ea typeface="Calibri" panose="020F0502020204030204" pitchFamily="34" charset="0"/>
                <a:cs typeface="Calibri" panose="020F0502020204030204" pitchFamily="34" charset="0"/>
              </a:rPr>
              <a:t> ἡ νηστεία· </a:t>
            </a:r>
            <a:r>
              <a:rPr lang="el-GR" sz="2400" b="1" i="1" kern="100" dirty="0" err="1">
                <a:effectLst/>
                <a:ea typeface="Calibri" panose="020F0502020204030204" pitchFamily="34" charset="0"/>
                <a:cs typeface="Calibri" panose="020F0502020204030204" pitchFamily="34" charset="0"/>
              </a:rPr>
              <a:t>οὐ</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παλαιούμενον</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καὶ</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γηράσκων</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ἀλλὰ</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ἀνανεούμενον</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ἀεὶ</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καὶ</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εἰς</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ἀκμὴν</a:t>
            </a:r>
            <a:r>
              <a:rPr lang="el-GR" sz="2400" b="1" i="1" kern="100" dirty="0">
                <a:effectLst/>
                <a:ea typeface="Calibri" panose="020F0502020204030204" pitchFamily="34" charset="0"/>
                <a:cs typeface="Calibri" panose="020F0502020204030204" pitchFamily="34" charset="0"/>
              </a:rPr>
              <a:t> </a:t>
            </a:r>
            <a:r>
              <a:rPr lang="el-GR" sz="2400" b="1" i="1" kern="100" dirty="0" err="1">
                <a:effectLst/>
                <a:ea typeface="Calibri" panose="020F0502020204030204" pitchFamily="34" charset="0"/>
                <a:cs typeface="Calibri" panose="020F0502020204030204" pitchFamily="34" charset="0"/>
              </a:rPr>
              <a:t>ἐπανανθοῦν</a:t>
            </a:r>
            <a:r>
              <a:rPr lang="el-GR" sz="2400" kern="100" dirty="0">
                <a:effectLst/>
                <a:ea typeface="Calibri" panose="020F0502020204030204" pitchFamily="34" charset="0"/>
                <a:cs typeface="Calibri" panose="020F0502020204030204" pitchFamily="34" charset="0"/>
              </a:rPr>
              <a:t>» (ΜΕΓΑΣ ΒΑΣΛΙΛΕΙΟΣ). Ο ασκούμενος στη νηστεία άνθρωπος ανθεί, καρποφορεί πνευματικούς ανθούς, εννοεί τον κόσμο ως δημιουργία, προσδοκά, αναμένει τα έσχατα και, τέλος, αγαπά. </a:t>
            </a:r>
            <a:endParaRPr lang="el-GR" sz="24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l-GR" sz="2400" kern="100" dirty="0">
                <a:effectLst/>
                <a:ea typeface="Calibri" panose="020F0502020204030204" pitchFamily="34" charset="0"/>
                <a:cs typeface="Calibri" panose="020F0502020204030204" pitchFamily="34" charset="0"/>
              </a:rPr>
              <a:t>Αυτό που μπορεί να ανανεωθεί στην εποχή μας είναι η ευκαμψία σε τρία ζητήματα: </a:t>
            </a:r>
            <a:endParaRPr lang="el-GR" sz="2400" kern="100" dirty="0">
              <a:effectLst/>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mj-lt"/>
              <a:buAutoNum type="arabicParenR"/>
            </a:pPr>
            <a:r>
              <a:rPr lang="el-GR" sz="2400" kern="100" dirty="0">
                <a:effectLst/>
                <a:ea typeface="Calibri" panose="020F0502020204030204" pitchFamily="34" charset="0"/>
                <a:cs typeface="Calibri" panose="020F0502020204030204" pitchFamily="34" charset="0"/>
              </a:rPr>
              <a:t>Ως προς τη «χημική» πλευρά της νηστείας που αφορά στην υγεία μας, έχει επιβεβαιωθεί από τα πρώτα χριστιανικά χρόνια ότι «</a:t>
            </a:r>
            <a:r>
              <a:rPr lang="el-GR" sz="2400" i="1" kern="100" dirty="0" err="1">
                <a:effectLst/>
                <a:ea typeface="Calibri" panose="020F0502020204030204" pitchFamily="34" charset="0"/>
                <a:cs typeface="Calibri" panose="020F0502020204030204" pitchFamily="34" charset="0"/>
              </a:rPr>
              <a:t>εἰ</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μὲν</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γὰρ</a:t>
            </a:r>
            <a:r>
              <a:rPr lang="el-GR" sz="2400" i="1" kern="100" dirty="0">
                <a:effectLst/>
                <a:ea typeface="Calibri" panose="020F0502020204030204" pitchFamily="34" charset="0"/>
                <a:cs typeface="Calibri" panose="020F0502020204030204" pitchFamily="34" charset="0"/>
              </a:rPr>
              <a:t> δύνασαι </a:t>
            </a:r>
            <a:r>
              <a:rPr lang="el-GR" sz="2400" i="1" kern="100" dirty="0" err="1">
                <a:effectLst/>
                <a:ea typeface="Calibri" panose="020F0502020204030204" pitchFamily="34" charset="0"/>
                <a:cs typeface="Calibri" panose="020F0502020204030204" pitchFamily="34" charset="0"/>
              </a:rPr>
              <a:t>βαστάσαι</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ὅλον</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τὸν</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ζυγὸν</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τοῦ</a:t>
            </a:r>
            <a:r>
              <a:rPr lang="el-GR" sz="2400" i="1" kern="100" dirty="0">
                <a:effectLst/>
                <a:ea typeface="Calibri" panose="020F0502020204030204" pitchFamily="34" charset="0"/>
                <a:cs typeface="Calibri" panose="020F0502020204030204" pitchFamily="34" charset="0"/>
              </a:rPr>
              <a:t> Κυρίου, τέλειος </a:t>
            </a:r>
            <a:r>
              <a:rPr lang="el-GR" sz="2400" i="1" kern="100" dirty="0" err="1">
                <a:effectLst/>
                <a:ea typeface="Calibri" panose="020F0502020204030204" pitchFamily="34" charset="0"/>
                <a:cs typeface="Calibri" panose="020F0502020204030204" pitchFamily="34" charset="0"/>
              </a:rPr>
              <a:t>ἔσῃ</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εἰ</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δὲ</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οὐ</a:t>
            </a:r>
            <a:r>
              <a:rPr lang="el-GR" sz="2400" i="1" kern="100" dirty="0">
                <a:effectLst/>
                <a:ea typeface="Calibri" panose="020F0502020204030204" pitchFamily="34" charset="0"/>
                <a:cs typeface="Calibri" panose="020F0502020204030204" pitchFamily="34" charset="0"/>
              </a:rPr>
              <a:t> δύνασαι, ὅ </a:t>
            </a:r>
            <a:r>
              <a:rPr lang="el-GR" sz="2400" i="1" kern="100" dirty="0" err="1">
                <a:effectLst/>
                <a:ea typeface="Calibri" panose="020F0502020204030204" pitchFamily="34" charset="0"/>
                <a:cs typeface="Calibri" panose="020F0502020204030204" pitchFamily="34" charset="0"/>
              </a:rPr>
              <a:t>δύνῃ</a:t>
            </a:r>
            <a:r>
              <a:rPr lang="el-GR" sz="2400" i="1" kern="100" dirty="0">
                <a:effectLst/>
                <a:ea typeface="Calibri" panose="020F0502020204030204" pitchFamily="34" charset="0"/>
                <a:cs typeface="Calibri" panose="020F0502020204030204" pitchFamily="34" charset="0"/>
              </a:rPr>
              <a:t>, </a:t>
            </a:r>
            <a:r>
              <a:rPr lang="el-GR" sz="2400" i="1" kern="100" dirty="0" err="1">
                <a:effectLst/>
                <a:ea typeface="Calibri" panose="020F0502020204030204" pitchFamily="34" charset="0"/>
                <a:cs typeface="Calibri" panose="020F0502020204030204" pitchFamily="34" charset="0"/>
              </a:rPr>
              <a:t>τοῦτο</a:t>
            </a:r>
            <a:r>
              <a:rPr lang="el-GR" sz="2400" i="1" kern="100" dirty="0">
                <a:effectLst/>
                <a:ea typeface="Calibri" panose="020F0502020204030204" pitchFamily="34" charset="0"/>
                <a:cs typeface="Calibri" panose="020F0502020204030204" pitchFamily="34" charset="0"/>
              </a:rPr>
              <a:t> ποίει</a:t>
            </a:r>
            <a:r>
              <a:rPr lang="el-GR" sz="2400" kern="100" dirty="0">
                <a:effectLst/>
                <a:ea typeface="Calibri" panose="020F0502020204030204" pitchFamily="34" charset="0"/>
                <a:cs typeface="Calibri" panose="020F0502020204030204" pitchFamily="34" charset="0"/>
              </a:rPr>
              <a:t>» (ΔΙΔΑΧΑΙ 12 ΑΠΟΣΤΟΛΩΝ).</a:t>
            </a:r>
            <a:endParaRPr lang="el-GR" sz="2400" kern="100" dirty="0">
              <a:effectLst/>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mj-lt"/>
              <a:buAutoNum type="arabicParenR"/>
            </a:pPr>
            <a:r>
              <a:rPr lang="el-GR" sz="2400" kern="100" dirty="0">
                <a:effectLst/>
                <a:ea typeface="Calibri" panose="020F0502020204030204" pitchFamily="34" charset="0"/>
                <a:cs typeface="Calibri" panose="020F0502020204030204" pitchFamily="34" charset="0"/>
              </a:rPr>
              <a:t>Παραλλήλως πρέπει να εξεταστούν οι παράγοντες παραγωγής της τροφής (από ανθρωπιστική αλλά και από οικολογική άποψη).</a:t>
            </a:r>
            <a:endParaRPr lang="el-GR" sz="2400" kern="100" dirty="0">
              <a:effectLst/>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mj-lt"/>
              <a:buAutoNum type="arabicParenR"/>
            </a:pPr>
            <a:r>
              <a:rPr lang="el-GR" sz="2400" kern="100" dirty="0">
                <a:effectLst/>
                <a:ea typeface="Calibri" panose="020F0502020204030204" pitchFamily="34" charset="0"/>
                <a:cs typeface="Calibri" panose="020F0502020204030204" pitchFamily="34" charset="0"/>
              </a:rPr>
              <a:t>Τέλος, η νηστεία στη ζωή της Εκκλησίας συνδέεται άρρηκτα με την αλληλεγγύη και την ελεημοσύνη.</a:t>
            </a:r>
            <a:endParaRPr lang="el-GR" sz="24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505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3FDBEA-C376-2FA8-6C02-D742DCC5AF1A}"/>
              </a:ext>
            </a:extLst>
          </p:cNvPr>
          <p:cNvSpPr>
            <a:spLocks noGrp="1"/>
          </p:cNvSpPr>
          <p:nvPr>
            <p:ph type="title"/>
          </p:nvPr>
        </p:nvSpPr>
        <p:spPr>
          <a:xfrm>
            <a:off x="0" y="1"/>
            <a:ext cx="12192000" cy="746233"/>
          </a:xfrm>
        </p:spPr>
        <p:txBody>
          <a:bodyPr>
            <a:noAutofit/>
          </a:bodyPr>
          <a:lstStyle/>
          <a:p>
            <a:pPr algn="ctr"/>
            <a:r>
              <a:rPr lang="el-GR" sz="3000" b="1" dirty="0"/>
              <a:t>Α «Ἡ </a:t>
            </a:r>
            <a:r>
              <a:rPr lang="el-GR" sz="3000" b="1" dirty="0" err="1"/>
              <a:t>ἐν</a:t>
            </a:r>
            <a:r>
              <a:rPr lang="el-GR" sz="3000" b="1" dirty="0"/>
              <a:t> </a:t>
            </a:r>
            <a:r>
              <a:rPr lang="el-GR" sz="3000" b="1" dirty="0" err="1"/>
              <a:t>τῷ</a:t>
            </a:r>
            <a:r>
              <a:rPr lang="el-GR" sz="3000" b="1" dirty="0"/>
              <a:t> </a:t>
            </a:r>
            <a:r>
              <a:rPr lang="el-GR" sz="3000" b="1" dirty="0" err="1"/>
              <a:t>παραδείσῳ</a:t>
            </a:r>
            <a:r>
              <a:rPr lang="el-GR" sz="3000" b="1" dirty="0"/>
              <a:t> </a:t>
            </a:r>
            <a:r>
              <a:rPr lang="el-GR" sz="3000" b="1" dirty="0" err="1"/>
              <a:t>διαγωγὴ</a:t>
            </a:r>
            <a:r>
              <a:rPr lang="el-GR" sz="3000" b="1" dirty="0"/>
              <a:t> νηστείας </a:t>
            </a:r>
            <a:r>
              <a:rPr lang="el-GR" sz="3000" b="1" dirty="0" err="1"/>
              <a:t>ἐστὶν</a:t>
            </a:r>
            <a:r>
              <a:rPr lang="el-GR" sz="3000" b="1" dirty="0"/>
              <a:t> </a:t>
            </a:r>
            <a:r>
              <a:rPr lang="el-GR" sz="3000" b="1" dirty="0" err="1"/>
              <a:t>εἰκών</a:t>
            </a:r>
            <a:r>
              <a:rPr lang="el-GR" sz="3000" b="1" dirty="0"/>
              <a:t>» </a:t>
            </a:r>
            <a:br>
              <a:rPr lang="el-GR" sz="3000" b="1" dirty="0"/>
            </a:br>
            <a:r>
              <a:rPr lang="el-GR" sz="3000" b="1" dirty="0"/>
              <a:t>(ΙΩΑΝΝΗΣ ΔΑΜΑΣΚΗΝΟΣ)</a:t>
            </a:r>
          </a:p>
        </p:txBody>
      </p:sp>
      <p:sp>
        <p:nvSpPr>
          <p:cNvPr id="3" name="Θέση περιεχομένου 2">
            <a:extLst>
              <a:ext uri="{FF2B5EF4-FFF2-40B4-BE49-F238E27FC236}">
                <a16:creationId xmlns:a16="http://schemas.microsoft.com/office/drawing/2014/main" id="{7F4EF277-A2C6-2876-0009-671150EE3A9B}"/>
              </a:ext>
            </a:extLst>
          </p:cNvPr>
          <p:cNvSpPr>
            <a:spLocks noGrp="1"/>
          </p:cNvSpPr>
          <p:nvPr>
            <p:ph idx="1"/>
          </p:nvPr>
        </p:nvSpPr>
        <p:spPr>
          <a:xfrm>
            <a:off x="0" y="746234"/>
            <a:ext cx="12192000" cy="6111765"/>
          </a:xfrm>
        </p:spPr>
        <p:txBody>
          <a:bodyPr>
            <a:normAutofit fontScale="92500" lnSpcReduction="10000"/>
          </a:bodyPr>
          <a:lstStyle/>
          <a:p>
            <a:r>
              <a:rPr lang="el-GR" dirty="0"/>
              <a:t>Ο άνθρωπος «</a:t>
            </a:r>
            <a:r>
              <a:rPr lang="el-GR" i="1" dirty="0" err="1"/>
              <a:t>γέγοναι</a:t>
            </a:r>
            <a:r>
              <a:rPr lang="el-GR" i="1" dirty="0"/>
              <a:t> </a:t>
            </a:r>
            <a:r>
              <a:rPr lang="el-GR" i="1" dirty="0" err="1"/>
              <a:t>εἰς</a:t>
            </a:r>
            <a:r>
              <a:rPr lang="el-GR" i="1" dirty="0"/>
              <a:t> </a:t>
            </a:r>
            <a:r>
              <a:rPr lang="el-GR" i="1" dirty="0" err="1"/>
              <a:t>τὸ</a:t>
            </a:r>
            <a:r>
              <a:rPr lang="el-GR" i="1" dirty="0"/>
              <a:t> </a:t>
            </a:r>
            <a:r>
              <a:rPr lang="el-GR" i="1" dirty="0" err="1"/>
              <a:t>ὁρᾷν</a:t>
            </a:r>
            <a:r>
              <a:rPr lang="el-GR" i="1" dirty="0"/>
              <a:t> </a:t>
            </a:r>
            <a:r>
              <a:rPr lang="el-GR" i="1" dirty="0" err="1"/>
              <a:t>τὸν</a:t>
            </a:r>
            <a:r>
              <a:rPr lang="el-GR" i="1" dirty="0"/>
              <a:t> </a:t>
            </a:r>
            <a:r>
              <a:rPr lang="el-GR" i="1" dirty="0" err="1"/>
              <a:t>Θεὸν</a:t>
            </a:r>
            <a:r>
              <a:rPr lang="el-GR" i="1" dirty="0"/>
              <a:t> </a:t>
            </a:r>
            <a:r>
              <a:rPr lang="el-GR" i="1" dirty="0" err="1"/>
              <a:t>καὶ</a:t>
            </a:r>
            <a:r>
              <a:rPr lang="el-GR" i="1" dirty="0"/>
              <a:t> </a:t>
            </a:r>
            <a:r>
              <a:rPr lang="el-GR" i="1" dirty="0" err="1"/>
              <a:t>ὑπ</a:t>
            </a:r>
            <a:r>
              <a:rPr lang="el-GR" i="1" dirty="0"/>
              <a:t>’ </a:t>
            </a:r>
            <a:r>
              <a:rPr lang="el-GR" i="1" dirty="0" err="1"/>
              <a:t>αὐτοῦ</a:t>
            </a:r>
            <a:r>
              <a:rPr lang="el-GR" i="1" dirty="0"/>
              <a:t> </a:t>
            </a:r>
            <a:r>
              <a:rPr lang="el-GR" i="1" dirty="0" err="1"/>
              <a:t>φωτίζεσθαι</a:t>
            </a:r>
            <a:r>
              <a:rPr lang="el-GR" dirty="0"/>
              <a:t>» (ΜΕΓΑΣ ΑΘΑΝΑΣΙΟΣ). Αυτή η ταυτότητα του δημιουργεί τις προϋποθέσεις θείας θέας, αυτοπρόσωπης ομιλίας και φωτισμού.</a:t>
            </a:r>
          </a:p>
          <a:p>
            <a:r>
              <a:rPr lang="el-GR" dirty="0"/>
              <a:t>Η </a:t>
            </a:r>
            <a:r>
              <a:rPr lang="el-GR" b="1" dirty="0"/>
              <a:t>εντολή «</a:t>
            </a:r>
            <a:r>
              <a:rPr lang="el-GR" b="1" i="1" dirty="0" err="1"/>
              <a:t>οὐ</a:t>
            </a:r>
            <a:r>
              <a:rPr lang="el-GR" b="1" i="1" dirty="0"/>
              <a:t> </a:t>
            </a:r>
            <a:r>
              <a:rPr lang="el-GR" b="1" i="1" dirty="0" err="1"/>
              <a:t>φάγεσθε</a:t>
            </a:r>
            <a:r>
              <a:rPr lang="el-GR" b="1" dirty="0"/>
              <a:t>» από το δέντρο της γνώσεως</a:t>
            </a:r>
            <a:r>
              <a:rPr lang="el-GR" dirty="0"/>
              <a:t>, αποτελεί την </a:t>
            </a:r>
            <a:r>
              <a:rPr lang="el-GR" b="1" dirty="0">
                <a:solidFill>
                  <a:srgbClr val="FF0000"/>
                </a:solidFill>
              </a:rPr>
              <a:t>αρμόζουσα νηστεία</a:t>
            </a:r>
            <a:r>
              <a:rPr lang="el-GR" dirty="0"/>
              <a:t>, που καθορίζει τον προσδιορισμό της προαιρέσεώς του και διατηρεί την αιώνια αθανασία, την ακάματη και άλυπη </a:t>
            </a:r>
            <a:r>
              <a:rPr lang="el-GR" dirty="0" err="1"/>
              <a:t>βιοτή</a:t>
            </a:r>
            <a:r>
              <a:rPr lang="el-GR" dirty="0"/>
              <a:t> του: «</a:t>
            </a:r>
            <a:r>
              <a:rPr lang="el-GR" i="1" dirty="0" err="1"/>
              <a:t>ἐντεῦθεν</a:t>
            </a:r>
            <a:r>
              <a:rPr lang="el-GR" i="1" dirty="0"/>
              <a:t> </a:t>
            </a:r>
            <a:r>
              <a:rPr lang="el-GR" i="1" dirty="0" err="1"/>
              <a:t>καὶ</a:t>
            </a:r>
            <a:r>
              <a:rPr lang="el-GR" i="1" dirty="0"/>
              <a:t> </a:t>
            </a:r>
            <a:r>
              <a:rPr lang="el-GR" i="1" dirty="0" err="1"/>
              <a:t>παράδεισον</a:t>
            </a:r>
            <a:r>
              <a:rPr lang="el-GR" i="1" dirty="0"/>
              <a:t> </a:t>
            </a:r>
            <a:r>
              <a:rPr lang="el-GR" i="1" dirty="0" err="1"/>
              <a:t>ἐνδιαίτημα</a:t>
            </a:r>
            <a:r>
              <a:rPr lang="el-GR" i="1" dirty="0"/>
              <a:t> </a:t>
            </a:r>
            <a:r>
              <a:rPr lang="el-GR" i="1" dirty="0" err="1"/>
              <a:t>σχεῖν</a:t>
            </a:r>
            <a:r>
              <a:rPr lang="el-GR" i="1" dirty="0"/>
              <a:t>, </a:t>
            </a:r>
            <a:r>
              <a:rPr lang="el-GR" i="1" dirty="0" err="1"/>
              <a:t>ἐξαιρέτως</a:t>
            </a:r>
            <a:r>
              <a:rPr lang="el-GR" i="1" dirty="0"/>
              <a:t> </a:t>
            </a:r>
            <a:r>
              <a:rPr lang="el-GR" i="1" dirty="0" err="1"/>
              <a:t>ὑπὸ</a:t>
            </a:r>
            <a:r>
              <a:rPr lang="el-GR" i="1" dirty="0"/>
              <a:t> </a:t>
            </a:r>
            <a:r>
              <a:rPr lang="el-GR" i="1" dirty="0" err="1"/>
              <a:t>Θεοῦ</a:t>
            </a:r>
            <a:r>
              <a:rPr lang="el-GR" i="1" dirty="0"/>
              <a:t> </a:t>
            </a:r>
            <a:r>
              <a:rPr lang="el-GR" i="1" dirty="0" err="1"/>
              <a:t>καὶ</a:t>
            </a:r>
            <a:r>
              <a:rPr lang="el-GR" i="1" dirty="0"/>
              <a:t> </a:t>
            </a:r>
            <a:r>
              <a:rPr lang="el-GR" i="1" dirty="0" err="1"/>
              <a:t>τοῦτον</a:t>
            </a:r>
            <a:r>
              <a:rPr lang="el-GR" i="1" dirty="0"/>
              <a:t> </a:t>
            </a:r>
            <a:r>
              <a:rPr lang="el-GR" i="1" dirty="0" err="1"/>
              <a:t>ἐφυτευμένον</a:t>
            </a:r>
            <a:r>
              <a:rPr lang="el-GR" i="1" dirty="0"/>
              <a:t>, </a:t>
            </a:r>
            <a:r>
              <a:rPr lang="el-GR" i="1" dirty="0" err="1"/>
              <a:t>καὶ</a:t>
            </a:r>
            <a:r>
              <a:rPr lang="el-GR" i="1" dirty="0"/>
              <a:t> θείας θέας </a:t>
            </a:r>
            <a:r>
              <a:rPr lang="el-GR" i="1" dirty="0" err="1"/>
              <a:t>καὶ</a:t>
            </a:r>
            <a:r>
              <a:rPr lang="el-GR" i="1" dirty="0"/>
              <a:t> </a:t>
            </a:r>
            <a:r>
              <a:rPr lang="el-GR" i="1" dirty="0" err="1"/>
              <a:t>ὁμιλίας</a:t>
            </a:r>
            <a:r>
              <a:rPr lang="el-GR" i="1" dirty="0"/>
              <a:t> </a:t>
            </a:r>
            <a:r>
              <a:rPr lang="el-GR" i="1" dirty="0" err="1"/>
              <a:t>ἐκεῖ</a:t>
            </a:r>
            <a:r>
              <a:rPr lang="el-GR" i="1" dirty="0"/>
              <a:t> </a:t>
            </a:r>
            <a:r>
              <a:rPr lang="el-GR" i="1" dirty="0" err="1"/>
              <a:t>τυγχάνειν</a:t>
            </a:r>
            <a:r>
              <a:rPr lang="el-GR" i="1" dirty="0"/>
              <a:t> </a:t>
            </a:r>
            <a:r>
              <a:rPr lang="el-GR" i="1" dirty="0" err="1"/>
              <a:t>αὐτοπροσώπου</a:t>
            </a:r>
            <a:r>
              <a:rPr lang="el-GR" i="1" dirty="0"/>
              <a:t> </a:t>
            </a:r>
            <a:r>
              <a:rPr lang="el-GR" i="1" dirty="0" err="1"/>
              <a:t>καὶ</a:t>
            </a:r>
            <a:r>
              <a:rPr lang="el-GR" i="1" dirty="0"/>
              <a:t> </a:t>
            </a:r>
            <a:r>
              <a:rPr lang="el-GR" i="1" dirty="0" err="1"/>
              <a:t>συμβουλὴν</a:t>
            </a:r>
            <a:r>
              <a:rPr lang="el-GR" i="1" dirty="0"/>
              <a:t> </a:t>
            </a:r>
            <a:r>
              <a:rPr lang="el-GR" i="1" dirty="0" err="1"/>
              <a:t>ἐν</a:t>
            </a:r>
            <a:r>
              <a:rPr lang="el-GR" i="1" dirty="0"/>
              <a:t> </a:t>
            </a:r>
            <a:r>
              <a:rPr lang="el-GR" i="1" dirty="0" err="1"/>
              <a:t>τούτῳ</a:t>
            </a:r>
            <a:r>
              <a:rPr lang="el-GR" i="1" dirty="0"/>
              <a:t> </a:t>
            </a:r>
            <a:r>
              <a:rPr lang="el-GR" i="1" dirty="0" err="1"/>
              <a:t>καὶ</a:t>
            </a:r>
            <a:r>
              <a:rPr lang="el-GR" i="1" dirty="0"/>
              <a:t> </a:t>
            </a:r>
            <a:r>
              <a:rPr lang="el-GR" i="1" dirty="0" err="1"/>
              <a:t>ἐντολὴν</a:t>
            </a:r>
            <a:r>
              <a:rPr lang="el-GR" i="1" dirty="0"/>
              <a:t> </a:t>
            </a:r>
            <a:r>
              <a:rPr lang="el-GR" i="1" dirty="0" err="1"/>
              <a:t>παρὰ</a:t>
            </a:r>
            <a:r>
              <a:rPr lang="el-GR" i="1" dirty="0"/>
              <a:t> </a:t>
            </a:r>
            <a:r>
              <a:rPr lang="el-GR" i="1" dirty="0" err="1"/>
              <a:t>Θεοῦ</a:t>
            </a:r>
            <a:r>
              <a:rPr lang="el-GR" i="1" dirty="0"/>
              <a:t> </a:t>
            </a:r>
            <a:r>
              <a:rPr lang="el-GR" i="1" dirty="0" err="1"/>
              <a:t>λαβεῖν</a:t>
            </a:r>
            <a:r>
              <a:rPr lang="el-GR" i="1" dirty="0"/>
              <a:t>, </a:t>
            </a:r>
            <a:r>
              <a:rPr lang="el-GR" b="1" i="1" dirty="0" err="1">
                <a:solidFill>
                  <a:srgbClr val="FF0000"/>
                </a:solidFill>
              </a:rPr>
              <a:t>νηστείαν</a:t>
            </a:r>
            <a:r>
              <a:rPr lang="el-GR" b="1" i="1" dirty="0">
                <a:solidFill>
                  <a:srgbClr val="FF0000"/>
                </a:solidFill>
              </a:rPr>
              <a:t> </a:t>
            </a:r>
            <a:r>
              <a:rPr lang="el-GR" b="1" i="1" dirty="0" err="1">
                <a:solidFill>
                  <a:srgbClr val="FF0000"/>
                </a:solidFill>
              </a:rPr>
              <a:t>ἐντελλομένην</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ἐκεῖ</a:t>
            </a:r>
            <a:r>
              <a:rPr lang="el-GR" b="1" i="1" dirty="0">
                <a:solidFill>
                  <a:srgbClr val="FF0000"/>
                </a:solidFill>
              </a:rPr>
              <a:t> </a:t>
            </a:r>
            <a:r>
              <a:rPr lang="el-GR" b="1" i="1" dirty="0" err="1">
                <a:solidFill>
                  <a:srgbClr val="FF0000"/>
                </a:solidFill>
              </a:rPr>
              <a:t>πρέπουσαν</a:t>
            </a:r>
            <a:r>
              <a:rPr lang="el-GR" i="1" dirty="0"/>
              <a:t>, </a:t>
            </a:r>
            <a:r>
              <a:rPr lang="el-GR" i="1" dirty="0" err="1"/>
              <a:t>ὡς</a:t>
            </a:r>
            <a:r>
              <a:rPr lang="el-GR" i="1" dirty="0"/>
              <a:t> </a:t>
            </a:r>
            <a:r>
              <a:rPr lang="el-GR" i="1" dirty="0" err="1"/>
              <a:t>ἄν</a:t>
            </a:r>
            <a:r>
              <a:rPr lang="el-GR" i="1" dirty="0"/>
              <a:t> ταύτην κατέχων και </a:t>
            </a:r>
            <a:r>
              <a:rPr lang="el-GR" i="1" dirty="0" err="1"/>
              <a:t>συντηρῶν</a:t>
            </a:r>
            <a:r>
              <a:rPr lang="el-GR" i="1" dirty="0"/>
              <a:t>, </a:t>
            </a:r>
            <a:r>
              <a:rPr lang="el-GR" i="1" u="sng" dirty="0" err="1"/>
              <a:t>ἀθάνατος</a:t>
            </a:r>
            <a:r>
              <a:rPr lang="el-GR" i="1" dirty="0"/>
              <a:t> </a:t>
            </a:r>
            <a:r>
              <a:rPr lang="el-GR" i="1" dirty="0" err="1"/>
              <a:t>καὶ</a:t>
            </a:r>
            <a:r>
              <a:rPr lang="el-GR" i="1" dirty="0"/>
              <a:t> </a:t>
            </a:r>
            <a:r>
              <a:rPr lang="el-GR" i="1" u="sng" dirty="0" err="1"/>
              <a:t>ἀκάματος</a:t>
            </a:r>
            <a:r>
              <a:rPr lang="el-GR" i="1" u="sng" dirty="0"/>
              <a:t> </a:t>
            </a:r>
            <a:r>
              <a:rPr lang="el-GR" i="1" dirty="0" err="1"/>
              <a:t>καὶ</a:t>
            </a:r>
            <a:r>
              <a:rPr lang="el-GR" i="1" dirty="0"/>
              <a:t> </a:t>
            </a:r>
            <a:r>
              <a:rPr lang="el-GR" i="1" u="sng" dirty="0" err="1"/>
              <a:t>ἄλυπος</a:t>
            </a:r>
            <a:r>
              <a:rPr lang="el-GR" i="1" u="sng" dirty="0"/>
              <a:t> </a:t>
            </a:r>
            <a:r>
              <a:rPr lang="el-GR" i="1" u="sng" dirty="0" err="1"/>
              <a:t>διαμένῃ</a:t>
            </a:r>
            <a:r>
              <a:rPr lang="el-GR" i="1" u="sng" dirty="0"/>
              <a:t> </a:t>
            </a:r>
            <a:r>
              <a:rPr lang="el-GR" i="1" dirty="0" err="1"/>
              <a:t>τὸν</a:t>
            </a:r>
            <a:r>
              <a:rPr lang="el-GR" i="1" dirty="0"/>
              <a:t> </a:t>
            </a:r>
            <a:r>
              <a:rPr lang="el-GR" i="1" dirty="0" err="1"/>
              <a:t>ἀεὶ</a:t>
            </a:r>
            <a:r>
              <a:rPr lang="el-GR" i="1" dirty="0"/>
              <a:t> </a:t>
            </a:r>
            <a:r>
              <a:rPr lang="el-GR" i="1" dirty="0" err="1"/>
              <a:t>χρόνον</a:t>
            </a:r>
            <a:r>
              <a:rPr lang="el-GR" dirty="0"/>
              <a:t>» (ΓΡΗΓΟΡΙΟΣ ΠΑΛΑΜΑΣ).</a:t>
            </a:r>
          </a:p>
          <a:p>
            <a:r>
              <a:rPr lang="el-GR" dirty="0"/>
              <a:t>Συνεπώς, η διαγωγή του ανθρώπου στον παράδεισο είναι εικόνα της νηστείας (ΙΩΑΝΝΗΣ ΔΑΜΑΣΚΗΝΟΣ). Είναι η αναπνοή του, η δυνατότητα να έχει τον Θεό και να φωτίζεται από αυτόν. Τον παρακολουθεί </a:t>
            </a:r>
            <a:r>
              <a:rPr lang="el-GR" dirty="0" err="1"/>
              <a:t>αγρυπνητικά</a:t>
            </a:r>
            <a:r>
              <a:rPr lang="el-GR" dirty="0"/>
              <a:t>, συμμετέχει στις κινήσεις του και είναι ενήμερος των ενεργειών του. Ο σωστός προσανατολισμός της </a:t>
            </a:r>
            <a:r>
              <a:rPr lang="el-GR" dirty="0" err="1"/>
              <a:t>θεονομίας</a:t>
            </a:r>
            <a:r>
              <a:rPr lang="el-GR" dirty="0"/>
              <a:t> αποτελεί προϋπόθεση απόλαυσης των αγαθών του παραδείσου που παραθέτει η τράπεζα της νηστείας (ΘΕΟΛΗΠΤΟΣ ΦΙΛΑΔΕΛΦΕΙΑΣ).</a:t>
            </a:r>
          </a:p>
        </p:txBody>
      </p:sp>
    </p:spTree>
    <p:extLst>
      <p:ext uri="{BB962C8B-B14F-4D97-AF65-F5344CB8AC3E}">
        <p14:creationId xmlns:p14="http://schemas.microsoft.com/office/powerpoint/2010/main" val="3579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3A8382-E3BC-7FE9-C5F1-C73F109F0284}"/>
              </a:ext>
            </a:extLst>
          </p:cNvPr>
          <p:cNvSpPr>
            <a:spLocks noGrp="1"/>
          </p:cNvSpPr>
          <p:nvPr>
            <p:ph type="title"/>
          </p:nvPr>
        </p:nvSpPr>
        <p:spPr>
          <a:xfrm>
            <a:off x="0" y="0"/>
            <a:ext cx="12192000" cy="535021"/>
          </a:xfrm>
        </p:spPr>
        <p:txBody>
          <a:bodyPr>
            <a:normAutofit fontScale="90000"/>
          </a:bodyPr>
          <a:lstStyle/>
          <a:p>
            <a:pPr algn="ctr"/>
            <a:r>
              <a:rPr lang="el-GR" b="1" dirty="0"/>
              <a:t>Α «Ἡ </a:t>
            </a:r>
            <a:r>
              <a:rPr lang="el-GR" b="1" dirty="0" err="1"/>
              <a:t>ἐν</a:t>
            </a:r>
            <a:r>
              <a:rPr lang="el-GR" b="1" dirty="0"/>
              <a:t> </a:t>
            </a:r>
            <a:r>
              <a:rPr lang="el-GR" b="1" dirty="0" err="1"/>
              <a:t>τῷ</a:t>
            </a:r>
            <a:r>
              <a:rPr lang="el-GR" b="1" dirty="0"/>
              <a:t> </a:t>
            </a:r>
            <a:r>
              <a:rPr lang="el-GR" b="1" dirty="0" err="1"/>
              <a:t>παραδείσῳ</a:t>
            </a:r>
            <a:r>
              <a:rPr lang="el-GR" b="1" dirty="0"/>
              <a:t> </a:t>
            </a:r>
            <a:r>
              <a:rPr lang="el-GR" b="1" dirty="0" err="1"/>
              <a:t>διαγωγὴ</a:t>
            </a:r>
            <a:r>
              <a:rPr lang="el-GR" b="1" dirty="0"/>
              <a:t> νηστείας </a:t>
            </a:r>
            <a:r>
              <a:rPr lang="el-GR" b="1" dirty="0" err="1"/>
              <a:t>ἐστὶν</a:t>
            </a:r>
            <a:r>
              <a:rPr lang="el-GR" b="1" dirty="0"/>
              <a:t> </a:t>
            </a:r>
            <a:r>
              <a:rPr lang="el-GR" b="1" dirty="0" err="1"/>
              <a:t>εἰκών</a:t>
            </a:r>
            <a:r>
              <a:rPr lang="el-GR" b="1" dirty="0"/>
              <a:t>»</a:t>
            </a:r>
            <a:endParaRPr lang="el-GR" dirty="0"/>
          </a:p>
        </p:txBody>
      </p:sp>
      <p:sp>
        <p:nvSpPr>
          <p:cNvPr id="3" name="Θέση περιεχομένου 2">
            <a:extLst>
              <a:ext uri="{FF2B5EF4-FFF2-40B4-BE49-F238E27FC236}">
                <a16:creationId xmlns:a16="http://schemas.microsoft.com/office/drawing/2014/main" id="{496E036A-AEC6-CD7A-6ABA-6161C070DDD7}"/>
              </a:ext>
            </a:extLst>
          </p:cNvPr>
          <p:cNvSpPr>
            <a:spLocks noGrp="1"/>
          </p:cNvSpPr>
          <p:nvPr>
            <p:ph idx="1"/>
          </p:nvPr>
        </p:nvSpPr>
        <p:spPr>
          <a:xfrm>
            <a:off x="-1" y="437745"/>
            <a:ext cx="12191999" cy="6420255"/>
          </a:xfrm>
        </p:spPr>
        <p:txBody>
          <a:bodyPr>
            <a:normAutofit lnSpcReduction="10000"/>
          </a:bodyPr>
          <a:lstStyle/>
          <a:p>
            <a:r>
              <a:rPr lang="el-GR" dirty="0"/>
              <a:t>Σ’ αυτό το πλαίσιο ο ιερός Βασίλειος θεωρεί ότι η νηστεία είναι παλαιότερη του νόμου, γιατί ο νόμος είναι πτωτικό γεγονός. Σύμφωνα με την άποψή του έχει την ίδια ηλικία με τον άνθρωπο και συνιστά εντολή νομοθεσίας: «</a:t>
            </a:r>
            <a:r>
              <a:rPr lang="el-GR" i="1" dirty="0" err="1"/>
              <a:t>Συνηλικιῶτίς</a:t>
            </a:r>
            <a:r>
              <a:rPr lang="el-GR" i="1" dirty="0"/>
              <a:t> τις </a:t>
            </a:r>
            <a:r>
              <a:rPr lang="el-GR" i="1" dirty="0" err="1"/>
              <a:t>ἐστι</a:t>
            </a:r>
            <a:r>
              <a:rPr lang="el-GR" i="1" dirty="0"/>
              <a:t> </a:t>
            </a:r>
            <a:r>
              <a:rPr lang="el-GR" i="1" dirty="0" err="1"/>
              <a:t>τῆς</a:t>
            </a:r>
            <a:r>
              <a:rPr lang="el-GR" i="1" dirty="0"/>
              <a:t> </a:t>
            </a:r>
            <a:r>
              <a:rPr lang="el-GR" i="1" dirty="0" err="1"/>
              <a:t>ἀνθρωπότητος</a:t>
            </a:r>
            <a:r>
              <a:rPr lang="el-GR" i="1" dirty="0"/>
              <a:t>· νηστεία </a:t>
            </a:r>
            <a:r>
              <a:rPr lang="el-GR" i="1" dirty="0" err="1"/>
              <a:t>ἐν</a:t>
            </a:r>
            <a:r>
              <a:rPr lang="el-GR" i="1" dirty="0"/>
              <a:t> </a:t>
            </a:r>
            <a:r>
              <a:rPr lang="el-GR" i="1" dirty="0" err="1"/>
              <a:t>τῷ</a:t>
            </a:r>
            <a:r>
              <a:rPr lang="el-GR" i="1" dirty="0"/>
              <a:t> </a:t>
            </a:r>
            <a:r>
              <a:rPr lang="el-GR" i="1" dirty="0" err="1"/>
              <a:t>παραδείσῳ</a:t>
            </a:r>
            <a:r>
              <a:rPr lang="el-GR" i="1" dirty="0"/>
              <a:t> </a:t>
            </a:r>
            <a:r>
              <a:rPr lang="el-GR" i="1" dirty="0" err="1"/>
              <a:t>ἐνομοθετήθη</a:t>
            </a:r>
            <a:r>
              <a:rPr lang="el-GR" i="1" dirty="0"/>
              <a:t>. </a:t>
            </a:r>
            <a:r>
              <a:rPr lang="el-GR" i="1" dirty="0" err="1"/>
              <a:t>Τὴν</a:t>
            </a:r>
            <a:r>
              <a:rPr lang="el-GR" i="1" dirty="0"/>
              <a:t> </a:t>
            </a:r>
            <a:r>
              <a:rPr lang="el-GR" i="1" dirty="0" err="1"/>
              <a:t>πρώτην</a:t>
            </a:r>
            <a:r>
              <a:rPr lang="el-GR" i="1" dirty="0"/>
              <a:t> </a:t>
            </a:r>
            <a:r>
              <a:rPr lang="el-GR" i="1" dirty="0" err="1"/>
              <a:t>ἐντολὴν</a:t>
            </a:r>
            <a:r>
              <a:rPr lang="el-GR" i="1" dirty="0"/>
              <a:t> </a:t>
            </a:r>
            <a:r>
              <a:rPr lang="el-GR" i="1" dirty="0" err="1"/>
              <a:t>ἔλαβε</a:t>
            </a:r>
            <a:r>
              <a:rPr lang="el-GR" i="1" dirty="0"/>
              <a:t> </a:t>
            </a:r>
            <a:r>
              <a:rPr lang="el-GR" i="1" dirty="0" err="1"/>
              <a:t>Ἀδάμ</a:t>
            </a:r>
            <a:r>
              <a:rPr lang="el-GR" i="1" dirty="0"/>
              <a:t>· </a:t>
            </a:r>
            <a:r>
              <a:rPr lang="el-GR" i="1" dirty="0" err="1"/>
              <a:t>Ἀπὸ</a:t>
            </a:r>
            <a:r>
              <a:rPr lang="el-GR" i="1" dirty="0"/>
              <a:t> </a:t>
            </a:r>
            <a:r>
              <a:rPr lang="el-GR" i="1" dirty="0" err="1"/>
              <a:t>τοῦ</a:t>
            </a:r>
            <a:r>
              <a:rPr lang="el-GR" i="1" dirty="0"/>
              <a:t> ξύλου </a:t>
            </a:r>
            <a:r>
              <a:rPr lang="el-GR" i="1" dirty="0" err="1"/>
              <a:t>τοῦ</a:t>
            </a:r>
            <a:r>
              <a:rPr lang="el-GR" i="1" dirty="0"/>
              <a:t> </a:t>
            </a:r>
            <a:r>
              <a:rPr lang="el-GR" i="1" dirty="0" err="1"/>
              <a:t>γιγνώσκειν</a:t>
            </a:r>
            <a:r>
              <a:rPr lang="el-GR" i="1" dirty="0"/>
              <a:t> </a:t>
            </a:r>
            <a:r>
              <a:rPr lang="el-GR" i="1" dirty="0" err="1"/>
              <a:t>καλὸν</a:t>
            </a:r>
            <a:r>
              <a:rPr lang="el-GR" i="1" dirty="0"/>
              <a:t> </a:t>
            </a:r>
            <a:r>
              <a:rPr lang="el-GR" i="1" dirty="0" err="1"/>
              <a:t>καὶ</a:t>
            </a:r>
            <a:r>
              <a:rPr lang="el-GR" i="1" dirty="0"/>
              <a:t> </a:t>
            </a:r>
            <a:r>
              <a:rPr lang="el-GR" i="1" dirty="0" err="1"/>
              <a:t>πονηρὸν</a:t>
            </a:r>
            <a:r>
              <a:rPr lang="el-GR" i="1" dirty="0"/>
              <a:t> </a:t>
            </a:r>
            <a:r>
              <a:rPr lang="el-GR" i="1" dirty="0" err="1"/>
              <a:t>οὐ</a:t>
            </a:r>
            <a:r>
              <a:rPr lang="el-GR" i="1" dirty="0"/>
              <a:t> </a:t>
            </a:r>
            <a:r>
              <a:rPr lang="el-GR" i="1" dirty="0" err="1"/>
              <a:t>φάγεσθε</a:t>
            </a:r>
            <a:r>
              <a:rPr lang="el-GR" i="1" dirty="0"/>
              <a:t>. </a:t>
            </a:r>
            <a:r>
              <a:rPr lang="el-GR" b="1" i="1" dirty="0" err="1"/>
              <a:t>Τὸ</a:t>
            </a:r>
            <a:r>
              <a:rPr lang="el-GR" b="1" i="1" dirty="0"/>
              <a:t> </a:t>
            </a:r>
            <a:r>
              <a:rPr lang="el-GR" b="1" i="1" dirty="0" err="1"/>
              <a:t>δέ</a:t>
            </a:r>
            <a:r>
              <a:rPr lang="el-GR" b="1" i="1" dirty="0"/>
              <a:t>, </a:t>
            </a:r>
            <a:r>
              <a:rPr lang="el-GR" b="1" i="1" dirty="0" err="1"/>
              <a:t>οὐ</a:t>
            </a:r>
            <a:r>
              <a:rPr lang="el-GR" b="1" i="1" dirty="0"/>
              <a:t> </a:t>
            </a:r>
            <a:r>
              <a:rPr lang="el-GR" b="1" i="1" dirty="0" err="1"/>
              <a:t>φάγεσθε</a:t>
            </a:r>
            <a:r>
              <a:rPr lang="el-GR" b="1" i="1" dirty="0"/>
              <a:t>, νηστείας </a:t>
            </a:r>
            <a:r>
              <a:rPr lang="el-GR" b="1" i="1" dirty="0" err="1"/>
              <a:t>ἐστὶ</a:t>
            </a:r>
            <a:r>
              <a:rPr lang="el-GR" b="1" i="1" dirty="0"/>
              <a:t> </a:t>
            </a:r>
            <a:r>
              <a:rPr lang="el-GR" b="1" i="1" dirty="0" err="1"/>
              <a:t>καὶ</a:t>
            </a:r>
            <a:r>
              <a:rPr lang="el-GR" b="1" i="1" dirty="0"/>
              <a:t> </a:t>
            </a:r>
            <a:r>
              <a:rPr lang="el-GR" b="1" i="1" dirty="0" err="1"/>
              <a:t>ἐγκρατείας</a:t>
            </a:r>
            <a:r>
              <a:rPr lang="el-GR" b="1" i="1" dirty="0"/>
              <a:t> νομοθεσία</a:t>
            </a:r>
            <a:r>
              <a:rPr lang="el-GR" i="1" dirty="0"/>
              <a:t>. </a:t>
            </a:r>
            <a:r>
              <a:rPr lang="el-GR" i="1" dirty="0" err="1"/>
              <a:t>Εἰ</a:t>
            </a:r>
            <a:r>
              <a:rPr lang="el-GR" i="1" dirty="0"/>
              <a:t> </a:t>
            </a:r>
            <a:r>
              <a:rPr lang="el-GR" i="1" dirty="0" err="1"/>
              <a:t>ἐνήστευσεν</a:t>
            </a:r>
            <a:r>
              <a:rPr lang="el-GR" i="1" dirty="0"/>
              <a:t> </a:t>
            </a:r>
            <a:r>
              <a:rPr lang="el-GR" i="1" dirty="0" err="1"/>
              <a:t>ἀπὸ</a:t>
            </a:r>
            <a:r>
              <a:rPr lang="el-GR" i="1" dirty="0"/>
              <a:t> </a:t>
            </a:r>
            <a:r>
              <a:rPr lang="el-GR" i="1" dirty="0" err="1"/>
              <a:t>τοῦ</a:t>
            </a:r>
            <a:r>
              <a:rPr lang="el-GR" i="1" dirty="0"/>
              <a:t> ξύλου ἡ </a:t>
            </a:r>
            <a:r>
              <a:rPr lang="el-GR" i="1" dirty="0" err="1"/>
              <a:t>Εὔα</a:t>
            </a:r>
            <a:r>
              <a:rPr lang="el-GR" i="1" dirty="0"/>
              <a:t>, </a:t>
            </a:r>
            <a:r>
              <a:rPr lang="el-GR" i="1" dirty="0" err="1"/>
              <a:t>οὐκ</a:t>
            </a:r>
            <a:r>
              <a:rPr lang="el-GR" i="1" dirty="0"/>
              <a:t> </a:t>
            </a:r>
            <a:r>
              <a:rPr lang="el-GR" i="1" dirty="0" err="1"/>
              <a:t>ἄν</a:t>
            </a:r>
            <a:r>
              <a:rPr lang="el-GR" i="1" dirty="0"/>
              <a:t> ταύτης </a:t>
            </a:r>
            <a:r>
              <a:rPr lang="el-GR" i="1" dirty="0" err="1"/>
              <a:t>νῦν</a:t>
            </a:r>
            <a:r>
              <a:rPr lang="el-GR" i="1" dirty="0"/>
              <a:t> </a:t>
            </a:r>
            <a:r>
              <a:rPr lang="el-GR" i="1" dirty="0" err="1"/>
              <a:t>ἐδεόμεθα</a:t>
            </a:r>
            <a:r>
              <a:rPr lang="el-GR" i="1" dirty="0"/>
              <a:t> </a:t>
            </a:r>
            <a:r>
              <a:rPr lang="el-GR" i="1" dirty="0" err="1"/>
              <a:t>τῆς</a:t>
            </a:r>
            <a:r>
              <a:rPr lang="el-GR" i="1" dirty="0"/>
              <a:t> νηστείας</a:t>
            </a:r>
            <a:r>
              <a:rPr lang="el-GR" dirty="0"/>
              <a:t>».</a:t>
            </a:r>
          </a:p>
          <a:p>
            <a:r>
              <a:rPr lang="el-GR" dirty="0"/>
              <a:t>Την άποψη αυτή πρέπει να την κατανοήσουμε μέσα από την ερμηνεία του ιερού Χρυσοστόμου, που θεωρεί ότι δόθηκε ευθύς εξ’ αρχής με τη δημιουργία του πρωτοπλάστου, εφόσον ο Θεός </a:t>
            </a:r>
            <a:r>
              <a:rPr lang="el-GR" dirty="0" err="1"/>
              <a:t>προγνώριζε</a:t>
            </a:r>
            <a:r>
              <a:rPr lang="el-GR" dirty="0"/>
              <a:t> την πτώση του, ότι αυτή θα </a:t>
            </a:r>
            <a:r>
              <a:rPr lang="el-GR" dirty="0" err="1"/>
              <a:t>απέβαινε</a:t>
            </a:r>
            <a:r>
              <a:rPr lang="el-GR" dirty="0"/>
              <a:t> ωφέλιμο φάρμακο για τη σωτηρία του: «</a:t>
            </a:r>
            <a:r>
              <a:rPr lang="el-GR" i="1" dirty="0" err="1"/>
              <a:t>Διὰ</a:t>
            </a:r>
            <a:r>
              <a:rPr lang="el-GR" i="1" dirty="0"/>
              <a:t> </a:t>
            </a:r>
            <a:r>
              <a:rPr lang="el-GR" i="1" dirty="0" err="1"/>
              <a:t>τοῦτο</a:t>
            </a:r>
            <a:r>
              <a:rPr lang="el-GR" i="1" dirty="0"/>
              <a:t> </a:t>
            </a:r>
            <a:r>
              <a:rPr lang="el-GR" i="1" dirty="0" err="1"/>
              <a:t>καὶ</a:t>
            </a:r>
            <a:r>
              <a:rPr lang="el-GR" i="1" dirty="0"/>
              <a:t> ὁ </a:t>
            </a:r>
            <a:r>
              <a:rPr lang="el-GR" i="1" dirty="0" err="1"/>
              <a:t>Θεὸς</a:t>
            </a:r>
            <a:r>
              <a:rPr lang="el-GR" i="1" dirty="0"/>
              <a:t> </a:t>
            </a:r>
            <a:r>
              <a:rPr lang="el-GR" i="1" dirty="0" err="1"/>
              <a:t>τὸν</a:t>
            </a:r>
            <a:r>
              <a:rPr lang="el-GR" i="1" dirty="0"/>
              <a:t> </a:t>
            </a:r>
            <a:r>
              <a:rPr lang="el-GR" i="1" dirty="0" err="1"/>
              <a:t>ἄνθρωπον</a:t>
            </a:r>
            <a:r>
              <a:rPr lang="el-GR" i="1" dirty="0"/>
              <a:t> </a:t>
            </a:r>
            <a:r>
              <a:rPr lang="el-GR" i="1" dirty="0" err="1"/>
              <a:t>ποιῶν</a:t>
            </a:r>
            <a:r>
              <a:rPr lang="el-GR" i="1" dirty="0"/>
              <a:t> </a:t>
            </a:r>
            <a:r>
              <a:rPr lang="el-GR" i="1" dirty="0" err="1"/>
              <a:t>ἐξ</a:t>
            </a:r>
            <a:r>
              <a:rPr lang="el-GR" i="1" dirty="0"/>
              <a:t> </a:t>
            </a:r>
            <a:r>
              <a:rPr lang="el-GR" i="1" dirty="0" err="1"/>
              <a:t>ἀρχῆς</a:t>
            </a:r>
            <a:r>
              <a:rPr lang="el-GR" i="1" dirty="0"/>
              <a:t>, </a:t>
            </a:r>
            <a:r>
              <a:rPr lang="el-GR" i="1" dirty="0" err="1"/>
              <a:t>εὐθέως</a:t>
            </a:r>
            <a:r>
              <a:rPr lang="el-GR" i="1" dirty="0"/>
              <a:t> </a:t>
            </a:r>
            <a:r>
              <a:rPr lang="el-GR" i="1" dirty="0" err="1"/>
              <a:t>αὐτὸν</a:t>
            </a:r>
            <a:r>
              <a:rPr lang="el-GR" i="1" dirty="0"/>
              <a:t> </a:t>
            </a:r>
            <a:r>
              <a:rPr lang="el-GR" i="1" dirty="0" err="1"/>
              <a:t>ταῖς</a:t>
            </a:r>
            <a:r>
              <a:rPr lang="el-GR" i="1" dirty="0"/>
              <a:t> </a:t>
            </a:r>
            <a:r>
              <a:rPr lang="el-GR" i="1" dirty="0" err="1"/>
              <a:t>τῆς</a:t>
            </a:r>
            <a:r>
              <a:rPr lang="el-GR" i="1" dirty="0"/>
              <a:t> νηστείας φέρων </a:t>
            </a:r>
            <a:r>
              <a:rPr lang="el-GR" i="1" dirty="0" err="1"/>
              <a:t>παρακατέθετο</a:t>
            </a:r>
            <a:r>
              <a:rPr lang="el-GR" i="1" dirty="0"/>
              <a:t> </a:t>
            </a:r>
            <a:r>
              <a:rPr lang="el-GR" i="1" dirty="0" err="1"/>
              <a:t>χερσίν</a:t>
            </a:r>
            <a:r>
              <a:rPr lang="el-GR" i="1" dirty="0"/>
              <a:t>, </a:t>
            </a:r>
            <a:r>
              <a:rPr lang="el-GR" i="1" dirty="0" err="1"/>
              <a:t>ὥσπερ</a:t>
            </a:r>
            <a:r>
              <a:rPr lang="el-GR" i="1" dirty="0"/>
              <a:t> </a:t>
            </a:r>
            <a:r>
              <a:rPr lang="el-GR" i="1" dirty="0" err="1"/>
              <a:t>φιλοστόργῳ</a:t>
            </a:r>
            <a:r>
              <a:rPr lang="el-GR" i="1" dirty="0"/>
              <a:t> </a:t>
            </a:r>
            <a:r>
              <a:rPr lang="el-GR" i="1" dirty="0" err="1"/>
              <a:t>μητρὶ</a:t>
            </a:r>
            <a:r>
              <a:rPr lang="el-GR" i="1" dirty="0"/>
              <a:t> </a:t>
            </a:r>
            <a:r>
              <a:rPr lang="el-GR" i="1" dirty="0" err="1"/>
              <a:t>καὶ</a:t>
            </a:r>
            <a:r>
              <a:rPr lang="el-GR" i="1" dirty="0"/>
              <a:t> </a:t>
            </a:r>
            <a:r>
              <a:rPr lang="el-GR" i="1" dirty="0" err="1"/>
              <a:t>ἀρίστῃ</a:t>
            </a:r>
            <a:r>
              <a:rPr lang="el-GR" i="1" dirty="0"/>
              <a:t> </a:t>
            </a:r>
            <a:r>
              <a:rPr lang="el-GR" i="1" dirty="0" err="1"/>
              <a:t>διδασκάλῳ</a:t>
            </a:r>
            <a:r>
              <a:rPr lang="el-GR" i="1" dirty="0"/>
              <a:t> </a:t>
            </a:r>
            <a:r>
              <a:rPr lang="el-GR" i="1" dirty="0" err="1"/>
              <a:t>τὴν</a:t>
            </a:r>
            <a:r>
              <a:rPr lang="el-GR" i="1" dirty="0"/>
              <a:t> </a:t>
            </a:r>
            <a:r>
              <a:rPr lang="el-GR" i="1" dirty="0" err="1"/>
              <a:t>ἐκείνου</a:t>
            </a:r>
            <a:r>
              <a:rPr lang="el-GR" i="1" dirty="0"/>
              <a:t> </a:t>
            </a:r>
            <a:r>
              <a:rPr lang="el-GR" i="1" dirty="0" err="1"/>
              <a:t>σωτηρίαν</a:t>
            </a:r>
            <a:r>
              <a:rPr lang="el-GR" i="1" dirty="0"/>
              <a:t> </a:t>
            </a:r>
            <a:r>
              <a:rPr lang="el-GR" i="1" dirty="0" err="1"/>
              <a:t>ἐγχειρίζων</a:t>
            </a:r>
            <a:r>
              <a:rPr lang="el-GR" i="1" dirty="0"/>
              <a:t> </a:t>
            </a:r>
            <a:r>
              <a:rPr lang="el-GR" i="1" dirty="0" err="1"/>
              <a:t>αὐτῇ</a:t>
            </a:r>
            <a:r>
              <a:rPr lang="el-GR" i="1" dirty="0"/>
              <a:t>. </a:t>
            </a:r>
            <a:r>
              <a:rPr lang="el-GR" i="1" dirty="0" err="1"/>
              <a:t>Τὸ</a:t>
            </a:r>
            <a:r>
              <a:rPr lang="el-GR" i="1" dirty="0"/>
              <a:t> γάρ, </a:t>
            </a:r>
            <a:r>
              <a:rPr lang="el-GR" i="1" dirty="0" err="1"/>
              <a:t>Ἀπὸ</a:t>
            </a:r>
            <a:r>
              <a:rPr lang="el-GR" i="1" dirty="0"/>
              <a:t> </a:t>
            </a:r>
            <a:r>
              <a:rPr lang="el-GR" i="1" dirty="0" err="1"/>
              <a:t>παντὸς</a:t>
            </a:r>
            <a:r>
              <a:rPr lang="el-GR" i="1" dirty="0"/>
              <a:t> ξύλου </a:t>
            </a:r>
            <a:r>
              <a:rPr lang="el-GR" i="1" dirty="0" err="1"/>
              <a:t>τοῦ</a:t>
            </a:r>
            <a:r>
              <a:rPr lang="el-GR" i="1" dirty="0"/>
              <a:t> παραδείσου βρώσει </a:t>
            </a:r>
            <a:r>
              <a:rPr lang="el-GR" i="1" dirty="0" err="1"/>
              <a:t>φαγῇ</a:t>
            </a:r>
            <a:r>
              <a:rPr lang="el-GR" i="1" dirty="0"/>
              <a:t>, </a:t>
            </a:r>
            <a:r>
              <a:rPr lang="el-GR" i="1" dirty="0" err="1"/>
              <a:t>ἀπὸ</a:t>
            </a:r>
            <a:r>
              <a:rPr lang="el-GR" i="1" dirty="0"/>
              <a:t> </a:t>
            </a:r>
            <a:r>
              <a:rPr lang="el-GR" i="1" dirty="0" err="1"/>
              <a:t>δὲ</a:t>
            </a:r>
            <a:r>
              <a:rPr lang="el-GR" i="1" dirty="0"/>
              <a:t> </a:t>
            </a:r>
            <a:r>
              <a:rPr lang="el-GR" i="1" dirty="0" err="1"/>
              <a:t>τοῦ</a:t>
            </a:r>
            <a:r>
              <a:rPr lang="el-GR" i="1" dirty="0"/>
              <a:t> ξύλου </a:t>
            </a:r>
            <a:r>
              <a:rPr lang="el-GR" i="1" dirty="0" err="1"/>
              <a:t>τοῦ</a:t>
            </a:r>
            <a:r>
              <a:rPr lang="el-GR" i="1" dirty="0"/>
              <a:t> </a:t>
            </a:r>
            <a:r>
              <a:rPr lang="el-GR" i="1" dirty="0" err="1"/>
              <a:t>γιγνώσκειν</a:t>
            </a:r>
            <a:r>
              <a:rPr lang="el-GR" i="1" dirty="0"/>
              <a:t> </a:t>
            </a:r>
            <a:r>
              <a:rPr lang="el-GR" i="1" dirty="0" err="1"/>
              <a:t>καλὸν</a:t>
            </a:r>
            <a:r>
              <a:rPr lang="el-GR" i="1" dirty="0"/>
              <a:t> </a:t>
            </a:r>
            <a:r>
              <a:rPr lang="el-GR" i="1" dirty="0" err="1"/>
              <a:t>καὶ</a:t>
            </a:r>
            <a:r>
              <a:rPr lang="el-GR" i="1" dirty="0"/>
              <a:t> </a:t>
            </a:r>
            <a:r>
              <a:rPr lang="el-GR" i="1" dirty="0" err="1"/>
              <a:t>πονηρὸν</a:t>
            </a:r>
            <a:r>
              <a:rPr lang="el-GR" i="1" dirty="0"/>
              <a:t> </a:t>
            </a:r>
            <a:r>
              <a:rPr lang="el-GR" i="1" dirty="0" err="1"/>
              <a:t>οὐ</a:t>
            </a:r>
            <a:r>
              <a:rPr lang="el-GR" i="1" dirty="0"/>
              <a:t> </a:t>
            </a:r>
            <a:r>
              <a:rPr lang="el-GR" i="1" dirty="0" err="1"/>
              <a:t>φάγεσθε</a:t>
            </a:r>
            <a:r>
              <a:rPr lang="el-GR" i="1" dirty="0"/>
              <a:t>· νηστείας </a:t>
            </a:r>
            <a:r>
              <a:rPr lang="el-GR" i="1" dirty="0" err="1"/>
              <a:t>εἶδός</a:t>
            </a:r>
            <a:r>
              <a:rPr lang="el-GR" i="1" dirty="0"/>
              <a:t> </a:t>
            </a:r>
            <a:r>
              <a:rPr lang="el-GR" i="1" dirty="0" err="1"/>
              <a:t>ἐστι</a:t>
            </a:r>
            <a:r>
              <a:rPr lang="el-GR" i="1" dirty="0"/>
              <a:t>… </a:t>
            </a:r>
            <a:r>
              <a:rPr lang="el-GR" b="1" i="1" dirty="0" err="1"/>
              <a:t>Εἰ</a:t>
            </a:r>
            <a:r>
              <a:rPr lang="el-GR" b="1" i="1" dirty="0"/>
              <a:t> </a:t>
            </a:r>
            <a:r>
              <a:rPr lang="el-GR" b="1" i="1" dirty="0" err="1"/>
              <a:t>ἐν</a:t>
            </a:r>
            <a:r>
              <a:rPr lang="el-GR" b="1" i="1" dirty="0"/>
              <a:t> </a:t>
            </a:r>
            <a:r>
              <a:rPr lang="el-GR" b="1" i="1" dirty="0" err="1"/>
              <a:t>παραδείσῳ</a:t>
            </a:r>
            <a:r>
              <a:rPr lang="el-GR" b="1" i="1" dirty="0"/>
              <a:t> </a:t>
            </a:r>
            <a:r>
              <a:rPr lang="el-GR" b="1" i="1" dirty="0" err="1"/>
              <a:t>ἀναγκαία</a:t>
            </a:r>
            <a:r>
              <a:rPr lang="el-GR" b="1" i="1" dirty="0"/>
              <a:t> ἡ νηστεία, </a:t>
            </a:r>
            <a:r>
              <a:rPr lang="el-GR" b="1" i="1" dirty="0" err="1"/>
              <a:t>πολλῶ</a:t>
            </a:r>
            <a:r>
              <a:rPr lang="el-GR" b="1" i="1" dirty="0"/>
              <a:t> </a:t>
            </a:r>
            <a:r>
              <a:rPr lang="el-GR" b="1" i="1" dirty="0" err="1"/>
              <a:t>μᾶλλον</a:t>
            </a:r>
            <a:r>
              <a:rPr lang="el-GR" b="1" i="1" dirty="0"/>
              <a:t> </a:t>
            </a:r>
            <a:r>
              <a:rPr lang="el-GR" b="1" i="1" dirty="0" err="1"/>
              <a:t>ἐκτὸς</a:t>
            </a:r>
            <a:r>
              <a:rPr lang="el-GR" b="1" i="1" dirty="0"/>
              <a:t> </a:t>
            </a:r>
            <a:r>
              <a:rPr lang="el-GR" b="1" i="1" dirty="0" err="1"/>
              <a:t>τοῦ</a:t>
            </a:r>
            <a:r>
              <a:rPr lang="el-GR" b="1" i="1" dirty="0"/>
              <a:t> παραδείσου· </a:t>
            </a:r>
            <a:r>
              <a:rPr lang="el-GR" b="1" i="1" dirty="0" err="1"/>
              <a:t>εἰ</a:t>
            </a:r>
            <a:r>
              <a:rPr lang="el-GR" b="1" i="1" dirty="0"/>
              <a:t> </a:t>
            </a:r>
            <a:r>
              <a:rPr lang="el-GR" b="1" i="1" dirty="0" err="1"/>
              <a:t>πρὸ</a:t>
            </a:r>
            <a:r>
              <a:rPr lang="el-GR" b="1" i="1" dirty="0"/>
              <a:t> </a:t>
            </a:r>
            <a:r>
              <a:rPr lang="el-GR" b="1" i="1" dirty="0" err="1"/>
              <a:t>τῆς</a:t>
            </a:r>
            <a:r>
              <a:rPr lang="el-GR" b="1" i="1" dirty="0"/>
              <a:t> </a:t>
            </a:r>
            <a:r>
              <a:rPr lang="el-GR" b="1" i="1" dirty="0" err="1"/>
              <a:t>πληγῆς</a:t>
            </a:r>
            <a:r>
              <a:rPr lang="el-GR" b="1" i="1" dirty="0"/>
              <a:t> </a:t>
            </a:r>
            <a:r>
              <a:rPr lang="el-GR" b="1" i="1" dirty="0" err="1"/>
              <a:t>χρήσιμον</a:t>
            </a:r>
            <a:r>
              <a:rPr lang="el-GR" b="1" i="1" dirty="0"/>
              <a:t> </a:t>
            </a:r>
            <a:r>
              <a:rPr lang="el-GR" b="1" i="1" dirty="0" err="1"/>
              <a:t>τὸ</a:t>
            </a:r>
            <a:r>
              <a:rPr lang="el-GR" b="1" i="1" dirty="0"/>
              <a:t> </a:t>
            </a:r>
            <a:r>
              <a:rPr lang="el-GR" b="1" i="1" dirty="0" err="1"/>
              <a:t>φάρμακον</a:t>
            </a:r>
            <a:r>
              <a:rPr lang="el-GR" b="1" i="1" dirty="0"/>
              <a:t>, </a:t>
            </a:r>
            <a:r>
              <a:rPr lang="el-GR" b="1" i="1" dirty="0" err="1"/>
              <a:t>πολλῷ</a:t>
            </a:r>
            <a:r>
              <a:rPr lang="el-GR" b="1" i="1" dirty="0"/>
              <a:t> </a:t>
            </a:r>
            <a:r>
              <a:rPr lang="el-GR" b="1" i="1" dirty="0" err="1"/>
              <a:t>μᾶλλον</a:t>
            </a:r>
            <a:r>
              <a:rPr lang="el-GR" b="1" i="1" dirty="0"/>
              <a:t> </a:t>
            </a:r>
            <a:r>
              <a:rPr lang="el-GR" b="1" i="1" dirty="0" err="1"/>
              <a:t>μετὰ</a:t>
            </a:r>
            <a:r>
              <a:rPr lang="el-GR" b="1" i="1" dirty="0"/>
              <a:t> </a:t>
            </a:r>
            <a:r>
              <a:rPr lang="el-GR" b="1" i="1" dirty="0" err="1"/>
              <a:t>τὴν</a:t>
            </a:r>
            <a:r>
              <a:rPr lang="el-GR" b="1" i="1" dirty="0"/>
              <a:t> </a:t>
            </a:r>
            <a:r>
              <a:rPr lang="el-GR" b="1" i="1" dirty="0" err="1"/>
              <a:t>πληγήν</a:t>
            </a:r>
            <a:r>
              <a:rPr lang="el-GR" dirty="0"/>
              <a:t>».</a:t>
            </a:r>
          </a:p>
        </p:txBody>
      </p:sp>
    </p:spTree>
    <p:extLst>
      <p:ext uri="{BB962C8B-B14F-4D97-AF65-F5344CB8AC3E}">
        <p14:creationId xmlns:p14="http://schemas.microsoft.com/office/powerpoint/2010/main" val="3464655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D38EA4-2114-3EBC-4AF5-A900CBB7FBA0}"/>
              </a:ext>
            </a:extLst>
          </p:cNvPr>
          <p:cNvSpPr>
            <a:spLocks noGrp="1"/>
          </p:cNvSpPr>
          <p:nvPr>
            <p:ph type="title"/>
          </p:nvPr>
        </p:nvSpPr>
        <p:spPr>
          <a:xfrm>
            <a:off x="0" y="18255"/>
            <a:ext cx="12192000" cy="717469"/>
          </a:xfrm>
        </p:spPr>
        <p:txBody>
          <a:bodyPr>
            <a:normAutofit/>
          </a:bodyPr>
          <a:lstStyle/>
          <a:p>
            <a:pPr algn="ctr"/>
            <a:r>
              <a:rPr lang="el-GR" b="1" dirty="0"/>
              <a:t>Α «Ἡ </a:t>
            </a:r>
            <a:r>
              <a:rPr lang="el-GR" b="1" dirty="0" err="1"/>
              <a:t>ἐν</a:t>
            </a:r>
            <a:r>
              <a:rPr lang="el-GR" b="1" dirty="0"/>
              <a:t> </a:t>
            </a:r>
            <a:r>
              <a:rPr lang="el-GR" b="1" dirty="0" err="1"/>
              <a:t>τῷ</a:t>
            </a:r>
            <a:r>
              <a:rPr lang="el-GR" b="1" dirty="0"/>
              <a:t> </a:t>
            </a:r>
            <a:r>
              <a:rPr lang="el-GR" b="1" dirty="0" err="1"/>
              <a:t>παραδείσῳ</a:t>
            </a:r>
            <a:r>
              <a:rPr lang="el-GR" b="1" dirty="0"/>
              <a:t> </a:t>
            </a:r>
            <a:r>
              <a:rPr lang="el-GR" b="1" dirty="0" err="1"/>
              <a:t>διαγωγὴ</a:t>
            </a:r>
            <a:r>
              <a:rPr lang="el-GR" b="1" dirty="0"/>
              <a:t> νηστείας </a:t>
            </a:r>
            <a:r>
              <a:rPr lang="el-GR" b="1" dirty="0" err="1"/>
              <a:t>ἐστὶν</a:t>
            </a:r>
            <a:r>
              <a:rPr lang="el-GR" b="1" dirty="0"/>
              <a:t> </a:t>
            </a:r>
            <a:r>
              <a:rPr lang="el-GR" b="1" dirty="0" err="1"/>
              <a:t>εἰκών</a:t>
            </a:r>
            <a:r>
              <a:rPr lang="el-GR" b="1" dirty="0"/>
              <a:t>»</a:t>
            </a:r>
            <a:endParaRPr lang="el-GR" dirty="0"/>
          </a:p>
        </p:txBody>
      </p:sp>
      <p:sp>
        <p:nvSpPr>
          <p:cNvPr id="3" name="Θέση περιεχομένου 2">
            <a:extLst>
              <a:ext uri="{FF2B5EF4-FFF2-40B4-BE49-F238E27FC236}">
                <a16:creationId xmlns:a16="http://schemas.microsoft.com/office/drawing/2014/main" id="{E92B9D8E-EE22-1A21-6B31-C9CF6C4A4EA4}"/>
              </a:ext>
            </a:extLst>
          </p:cNvPr>
          <p:cNvSpPr>
            <a:spLocks noGrp="1"/>
          </p:cNvSpPr>
          <p:nvPr>
            <p:ph idx="1"/>
          </p:nvPr>
        </p:nvSpPr>
        <p:spPr>
          <a:xfrm>
            <a:off x="0" y="651641"/>
            <a:ext cx="12192000" cy="6188104"/>
          </a:xfrm>
        </p:spPr>
        <p:txBody>
          <a:bodyPr>
            <a:normAutofit fontScale="85000" lnSpcReduction="20000"/>
          </a:bodyPr>
          <a:lstStyle/>
          <a:p>
            <a:r>
              <a:rPr lang="el-GR" dirty="0"/>
              <a:t>Με τη θέλησή του ο Αδάμ καταργεί τη </a:t>
            </a:r>
            <a:r>
              <a:rPr lang="el-GR" dirty="0" err="1"/>
              <a:t>γυμνασία</a:t>
            </a:r>
            <a:r>
              <a:rPr lang="el-GR" dirty="0"/>
              <a:t> της συντρόφου υπακοής και αποδέχεται την ανυπακοή της συζύγου Εύας: «</a:t>
            </a:r>
            <a:r>
              <a:rPr lang="el-GR" i="1" dirty="0" err="1"/>
              <a:t>καὶ</a:t>
            </a:r>
            <a:r>
              <a:rPr lang="el-GR" i="1" dirty="0"/>
              <a:t> </a:t>
            </a:r>
            <a:r>
              <a:rPr lang="el-GR" i="1" dirty="0" err="1"/>
              <a:t>τοῦτο</a:t>
            </a:r>
            <a:r>
              <a:rPr lang="el-GR" i="1" dirty="0"/>
              <a:t> </a:t>
            </a:r>
            <a:r>
              <a:rPr lang="el-GR" i="1" dirty="0" err="1"/>
              <a:t>καταμάθοις</a:t>
            </a:r>
            <a:r>
              <a:rPr lang="el-GR" i="1" dirty="0"/>
              <a:t> </a:t>
            </a:r>
            <a:r>
              <a:rPr lang="el-GR" i="1" dirty="0" err="1"/>
              <a:t>ἄν</a:t>
            </a:r>
            <a:r>
              <a:rPr lang="el-GR" i="1" dirty="0"/>
              <a:t> </a:t>
            </a:r>
            <a:r>
              <a:rPr lang="el-GR" i="1" dirty="0" err="1"/>
              <a:t>ἐκ</a:t>
            </a:r>
            <a:r>
              <a:rPr lang="el-GR" i="1" dirty="0"/>
              <a:t> </a:t>
            </a:r>
            <a:r>
              <a:rPr lang="el-GR" i="1" dirty="0" err="1"/>
              <a:t>τοῦ</a:t>
            </a:r>
            <a:r>
              <a:rPr lang="el-GR" i="1" dirty="0"/>
              <a:t> </a:t>
            </a:r>
            <a:r>
              <a:rPr lang="el-GR" i="1" dirty="0" err="1"/>
              <a:t>πρὸ</a:t>
            </a:r>
            <a:r>
              <a:rPr lang="el-GR" i="1" dirty="0"/>
              <a:t> </a:t>
            </a:r>
            <a:r>
              <a:rPr lang="el-GR" i="1" dirty="0" err="1"/>
              <a:t>τῆς</a:t>
            </a:r>
            <a:r>
              <a:rPr lang="el-GR" i="1" dirty="0"/>
              <a:t> </a:t>
            </a:r>
            <a:r>
              <a:rPr lang="el-GR" i="1" dirty="0" err="1"/>
              <a:t>παρακοῆς</a:t>
            </a:r>
            <a:r>
              <a:rPr lang="el-GR" i="1" dirty="0"/>
              <a:t> </a:t>
            </a:r>
            <a:r>
              <a:rPr lang="el-GR" i="1" dirty="0" err="1"/>
              <a:t>τοῦ</a:t>
            </a:r>
            <a:r>
              <a:rPr lang="el-GR" i="1" dirty="0"/>
              <a:t> </a:t>
            </a:r>
            <a:r>
              <a:rPr lang="el-GR" i="1" dirty="0" err="1"/>
              <a:t>Ἀδάμ</a:t>
            </a:r>
            <a:r>
              <a:rPr lang="el-GR" i="1" dirty="0"/>
              <a:t>, </a:t>
            </a:r>
            <a:r>
              <a:rPr lang="el-GR" i="1" dirty="0" err="1"/>
              <a:t>ἐκεῖνος</a:t>
            </a:r>
            <a:r>
              <a:rPr lang="el-GR" i="1" dirty="0"/>
              <a:t> </a:t>
            </a:r>
            <a:r>
              <a:rPr lang="el-GR" i="1" dirty="0" err="1"/>
              <a:t>γὰρ</a:t>
            </a:r>
            <a:r>
              <a:rPr lang="el-GR" i="1" dirty="0"/>
              <a:t> </a:t>
            </a:r>
            <a:r>
              <a:rPr lang="el-GR" i="1" dirty="0" err="1"/>
              <a:t>ἕως</a:t>
            </a:r>
            <a:r>
              <a:rPr lang="el-GR" i="1" dirty="0"/>
              <a:t> </a:t>
            </a:r>
            <a:r>
              <a:rPr lang="el-GR" i="1" dirty="0" err="1"/>
              <a:t>τὴν</a:t>
            </a:r>
            <a:r>
              <a:rPr lang="el-GR" i="1" dirty="0"/>
              <a:t> </a:t>
            </a:r>
            <a:r>
              <a:rPr lang="el-GR" i="1" dirty="0" err="1"/>
              <a:t>νηστείαν</a:t>
            </a:r>
            <a:r>
              <a:rPr lang="el-GR" i="1" dirty="0"/>
              <a:t> </a:t>
            </a:r>
            <a:r>
              <a:rPr lang="el-GR" i="1" dirty="0" err="1"/>
              <a:t>εἶχε</a:t>
            </a:r>
            <a:r>
              <a:rPr lang="el-GR" i="1" dirty="0"/>
              <a:t> </a:t>
            </a:r>
            <a:r>
              <a:rPr lang="el-GR" i="1" dirty="0" err="1"/>
              <a:t>χειραγωγὸν</a:t>
            </a:r>
            <a:r>
              <a:rPr lang="el-GR" i="1" dirty="0"/>
              <a:t> </a:t>
            </a:r>
            <a:r>
              <a:rPr lang="el-GR" i="1" dirty="0" err="1"/>
              <a:t>καὶ</a:t>
            </a:r>
            <a:r>
              <a:rPr lang="el-GR" i="1" dirty="0"/>
              <a:t> </a:t>
            </a:r>
            <a:r>
              <a:rPr lang="el-GR" i="1" dirty="0" err="1"/>
              <a:t>σύμβουλον</a:t>
            </a:r>
            <a:r>
              <a:rPr lang="el-GR" i="1" dirty="0"/>
              <a:t>, </a:t>
            </a:r>
            <a:r>
              <a:rPr lang="el-GR" i="1" dirty="0" err="1"/>
              <a:t>τῶν</a:t>
            </a:r>
            <a:r>
              <a:rPr lang="el-GR" i="1" dirty="0"/>
              <a:t> </a:t>
            </a:r>
            <a:r>
              <a:rPr lang="el-GR" i="1" dirty="0" err="1"/>
              <a:t>ἐν</a:t>
            </a:r>
            <a:r>
              <a:rPr lang="el-GR" i="1" dirty="0"/>
              <a:t> </a:t>
            </a:r>
            <a:r>
              <a:rPr lang="el-GR" i="1" dirty="0" err="1"/>
              <a:t>παραδείσῳ</a:t>
            </a:r>
            <a:r>
              <a:rPr lang="el-GR" i="1" dirty="0"/>
              <a:t> ξύλων </a:t>
            </a:r>
            <a:r>
              <a:rPr lang="el-GR" i="1" dirty="0" err="1"/>
              <a:t>κατετρύφα</a:t>
            </a:r>
            <a:r>
              <a:rPr lang="el-GR" i="1" dirty="0"/>
              <a:t> </a:t>
            </a:r>
            <a:r>
              <a:rPr lang="el-GR" i="1" dirty="0" err="1"/>
              <a:t>καὶ</a:t>
            </a:r>
            <a:r>
              <a:rPr lang="el-GR" i="1" dirty="0"/>
              <a:t> </a:t>
            </a:r>
            <a:r>
              <a:rPr lang="el-GR" i="1" dirty="0" err="1"/>
              <a:t>τοῦ</a:t>
            </a:r>
            <a:r>
              <a:rPr lang="el-GR" i="1" dirty="0"/>
              <a:t> </a:t>
            </a:r>
            <a:r>
              <a:rPr lang="el-GR" i="1" dirty="0" err="1"/>
              <a:t>κεκωλυμένου</a:t>
            </a:r>
            <a:r>
              <a:rPr lang="el-GR" i="1" dirty="0"/>
              <a:t> ξύλου </a:t>
            </a:r>
            <a:r>
              <a:rPr lang="el-GR" i="1" dirty="0" err="1"/>
              <a:t>ἀπείχετο</a:t>
            </a:r>
            <a:r>
              <a:rPr lang="el-GR" i="1" dirty="0"/>
              <a:t>. </a:t>
            </a:r>
            <a:r>
              <a:rPr lang="el-GR" i="1" dirty="0" err="1"/>
              <a:t>Ἐπεὶ</a:t>
            </a:r>
            <a:r>
              <a:rPr lang="el-GR" i="1" dirty="0"/>
              <a:t> </a:t>
            </a:r>
            <a:r>
              <a:rPr lang="el-GR" i="1" dirty="0" err="1"/>
              <a:t>δὲ</a:t>
            </a:r>
            <a:r>
              <a:rPr lang="el-GR" i="1" dirty="0"/>
              <a:t> </a:t>
            </a:r>
            <a:r>
              <a:rPr lang="el-GR" i="1" dirty="0" err="1"/>
              <a:t>τὴν</a:t>
            </a:r>
            <a:r>
              <a:rPr lang="el-GR" i="1" dirty="0"/>
              <a:t> </a:t>
            </a:r>
            <a:r>
              <a:rPr lang="el-GR" i="1" dirty="0" err="1"/>
              <a:t>σύντροφον</a:t>
            </a:r>
            <a:r>
              <a:rPr lang="el-GR" i="1" dirty="0"/>
              <a:t> </a:t>
            </a:r>
            <a:r>
              <a:rPr lang="el-GR" i="1" dirty="0" err="1"/>
              <a:t>ἐστράφη</a:t>
            </a:r>
            <a:r>
              <a:rPr lang="el-GR" i="1" dirty="0"/>
              <a:t> </a:t>
            </a:r>
            <a:r>
              <a:rPr lang="el-GR" i="1" dirty="0" err="1"/>
              <a:t>καὶ</a:t>
            </a:r>
            <a:r>
              <a:rPr lang="el-GR" i="1" dirty="0"/>
              <a:t> </a:t>
            </a:r>
            <a:r>
              <a:rPr lang="el-GR" i="1" dirty="0" err="1"/>
              <a:t>τῆς</a:t>
            </a:r>
            <a:r>
              <a:rPr lang="el-GR" i="1" dirty="0"/>
              <a:t> </a:t>
            </a:r>
            <a:r>
              <a:rPr lang="el-GR" i="1" dirty="0" err="1"/>
              <a:t>ἀπηγορευμένης</a:t>
            </a:r>
            <a:r>
              <a:rPr lang="el-GR" i="1" dirty="0"/>
              <a:t> βρώσεως </a:t>
            </a:r>
            <a:r>
              <a:rPr lang="el-GR" i="1" dirty="0" err="1"/>
              <a:t>ἐνεφορήθη</a:t>
            </a:r>
            <a:r>
              <a:rPr lang="el-GR" i="1" dirty="0"/>
              <a:t>, </a:t>
            </a:r>
            <a:r>
              <a:rPr lang="el-GR" i="1" dirty="0" err="1"/>
              <a:t>αὐτίκα</a:t>
            </a:r>
            <a:r>
              <a:rPr lang="el-GR" i="1" dirty="0"/>
              <a:t> </a:t>
            </a:r>
            <a:r>
              <a:rPr lang="el-GR" i="1" dirty="0" err="1"/>
              <a:t>καὶ</a:t>
            </a:r>
            <a:r>
              <a:rPr lang="el-GR" i="1" dirty="0"/>
              <a:t> </a:t>
            </a:r>
            <a:r>
              <a:rPr lang="el-GR" i="1" dirty="0" err="1"/>
              <a:t>τῆς</a:t>
            </a:r>
            <a:r>
              <a:rPr lang="el-GR" i="1" dirty="0"/>
              <a:t> </a:t>
            </a:r>
            <a:r>
              <a:rPr lang="el-GR" i="1" dirty="0" err="1"/>
              <a:t>ἐδωδῆς</a:t>
            </a:r>
            <a:r>
              <a:rPr lang="el-GR" i="1" dirty="0"/>
              <a:t> </a:t>
            </a:r>
            <a:r>
              <a:rPr lang="el-GR" i="1" dirty="0" err="1"/>
              <a:t>τῶν</a:t>
            </a:r>
            <a:r>
              <a:rPr lang="el-GR" i="1" dirty="0"/>
              <a:t> </a:t>
            </a:r>
            <a:r>
              <a:rPr lang="el-GR" i="1" dirty="0" err="1"/>
              <a:t>ἐν</a:t>
            </a:r>
            <a:r>
              <a:rPr lang="el-GR" i="1" dirty="0"/>
              <a:t> </a:t>
            </a:r>
            <a:r>
              <a:rPr lang="el-GR" i="1" dirty="0" err="1"/>
              <a:t>παραδείσω</a:t>
            </a:r>
            <a:r>
              <a:rPr lang="el-GR" i="1" dirty="0"/>
              <a:t> </a:t>
            </a:r>
            <a:r>
              <a:rPr lang="el-GR" i="1" dirty="0" err="1"/>
              <a:t>ξὐλων</a:t>
            </a:r>
            <a:r>
              <a:rPr lang="el-GR" i="1" dirty="0"/>
              <a:t> </a:t>
            </a:r>
            <a:r>
              <a:rPr lang="el-GR" i="1" dirty="0" err="1"/>
              <a:t>ἐστέρηται</a:t>
            </a:r>
            <a:r>
              <a:rPr lang="el-GR" i="1" dirty="0"/>
              <a:t> </a:t>
            </a:r>
            <a:r>
              <a:rPr lang="el-GR" i="1" dirty="0" err="1"/>
              <a:t>καὶ</a:t>
            </a:r>
            <a:r>
              <a:rPr lang="el-GR" i="1" dirty="0"/>
              <a:t> </a:t>
            </a:r>
            <a:r>
              <a:rPr lang="el-GR" i="1" dirty="0" err="1"/>
              <a:t>τοῦ</a:t>
            </a:r>
            <a:r>
              <a:rPr lang="el-GR" i="1" dirty="0"/>
              <a:t> παραδείσου </a:t>
            </a:r>
            <a:r>
              <a:rPr lang="el-GR" i="1" dirty="0" err="1"/>
              <a:t>ἐκβέβληται</a:t>
            </a:r>
            <a:r>
              <a:rPr lang="el-GR" i="1" dirty="0"/>
              <a:t>. </a:t>
            </a:r>
            <a:r>
              <a:rPr lang="el-GR" i="1" dirty="0" err="1"/>
              <a:t>Ἡνίκα</a:t>
            </a:r>
            <a:r>
              <a:rPr lang="el-GR" i="1" dirty="0"/>
              <a:t> </a:t>
            </a:r>
            <a:r>
              <a:rPr lang="el-GR" i="1" dirty="0" err="1"/>
              <a:t>δὲ</a:t>
            </a:r>
            <a:r>
              <a:rPr lang="el-GR" i="1" dirty="0"/>
              <a:t> </a:t>
            </a:r>
            <a:r>
              <a:rPr lang="el-GR" i="1" dirty="0" err="1"/>
              <a:t>τὴν</a:t>
            </a:r>
            <a:r>
              <a:rPr lang="el-GR" i="1" dirty="0"/>
              <a:t> </a:t>
            </a:r>
            <a:r>
              <a:rPr lang="el-GR" i="1" dirty="0" err="1"/>
              <a:t>νηστείαν</a:t>
            </a:r>
            <a:r>
              <a:rPr lang="el-GR" i="1" dirty="0"/>
              <a:t> </a:t>
            </a:r>
            <a:r>
              <a:rPr lang="el-GR" i="1" dirty="0" err="1"/>
              <a:t>ἀπώσατο</a:t>
            </a:r>
            <a:r>
              <a:rPr lang="el-GR" i="1" dirty="0"/>
              <a:t>, </a:t>
            </a:r>
            <a:r>
              <a:rPr lang="el-GR" i="1" dirty="0" err="1"/>
              <a:t>τοῦ</a:t>
            </a:r>
            <a:r>
              <a:rPr lang="el-GR" i="1" dirty="0"/>
              <a:t> </a:t>
            </a:r>
            <a:r>
              <a:rPr lang="el-GR" i="1" dirty="0" err="1"/>
              <a:t>μὲν</a:t>
            </a:r>
            <a:r>
              <a:rPr lang="el-GR" i="1" dirty="0"/>
              <a:t> </a:t>
            </a:r>
            <a:r>
              <a:rPr lang="el-GR" i="1" dirty="0" err="1"/>
              <a:t>ἀπωμότου</a:t>
            </a:r>
            <a:r>
              <a:rPr lang="el-GR" i="1" dirty="0"/>
              <a:t> </a:t>
            </a:r>
            <a:r>
              <a:rPr lang="el-GR" i="1" dirty="0" err="1"/>
              <a:t>καρποῦ</a:t>
            </a:r>
            <a:r>
              <a:rPr lang="el-GR" i="1" dirty="0"/>
              <a:t> </a:t>
            </a:r>
            <a:r>
              <a:rPr lang="el-GR" i="1" dirty="0" err="1"/>
              <a:t>ἐγεύσατο</a:t>
            </a:r>
            <a:r>
              <a:rPr lang="el-GR" i="1" dirty="0"/>
              <a:t>, </a:t>
            </a:r>
            <a:r>
              <a:rPr lang="el-GR" i="1" dirty="0" err="1"/>
              <a:t>ἐκείνων</a:t>
            </a:r>
            <a:r>
              <a:rPr lang="el-GR" i="1" dirty="0"/>
              <a:t> </a:t>
            </a:r>
            <a:r>
              <a:rPr lang="el-GR" i="1" dirty="0" err="1"/>
              <a:t>δὲ</a:t>
            </a:r>
            <a:r>
              <a:rPr lang="el-GR" i="1" dirty="0"/>
              <a:t> πάντων </a:t>
            </a:r>
            <a:r>
              <a:rPr lang="el-GR" i="1" dirty="0" err="1"/>
              <a:t>ἀπώλεσε</a:t>
            </a:r>
            <a:r>
              <a:rPr lang="el-GR" i="1" dirty="0"/>
              <a:t> </a:t>
            </a:r>
            <a:r>
              <a:rPr lang="el-GR" i="1" dirty="0" err="1"/>
              <a:t>τὴν</a:t>
            </a:r>
            <a:r>
              <a:rPr lang="el-GR" i="1" dirty="0"/>
              <a:t> </a:t>
            </a:r>
            <a:r>
              <a:rPr lang="el-GR" i="1" dirty="0" err="1"/>
              <a:t>ἀπόλαυσιν</a:t>
            </a:r>
            <a:r>
              <a:rPr lang="el-GR" dirty="0"/>
              <a:t>» (ΘΕΟΛΗΠΤΟΣ ΦΙΛΑΔΕΛΦΕΙΑΣ).</a:t>
            </a:r>
          </a:p>
          <a:p>
            <a:r>
              <a:rPr lang="el-GR" dirty="0"/>
              <a:t>Η επιθυμία της βρώσεως του στερεί την αρετή της εγκράτειας και η ανυπακοή του καταστρέφει την υπομονή: «</a:t>
            </a:r>
            <a:r>
              <a:rPr lang="el-GR" i="1" dirty="0"/>
              <a:t>ὁ </a:t>
            </a:r>
            <a:r>
              <a:rPr lang="el-GR" i="1" dirty="0" err="1"/>
              <a:t>ἀρχηγὸς</a:t>
            </a:r>
            <a:r>
              <a:rPr lang="el-GR" i="1" dirty="0"/>
              <a:t> </a:t>
            </a:r>
            <a:r>
              <a:rPr lang="el-GR" i="1" dirty="0" err="1"/>
              <a:t>τῆς</a:t>
            </a:r>
            <a:r>
              <a:rPr lang="el-GR" i="1" dirty="0"/>
              <a:t> </a:t>
            </a:r>
            <a:r>
              <a:rPr lang="el-GR" i="1" dirty="0" err="1"/>
              <a:t>φθορᾶς</a:t>
            </a:r>
            <a:r>
              <a:rPr lang="el-GR" i="1" dirty="0"/>
              <a:t> </a:t>
            </a:r>
            <a:r>
              <a:rPr lang="el-GR" i="1" dirty="0" err="1"/>
              <a:t>Ἀδὰμ</a:t>
            </a:r>
            <a:r>
              <a:rPr lang="el-GR" i="1" dirty="0"/>
              <a:t>, </a:t>
            </a:r>
            <a:r>
              <a:rPr lang="el-GR" i="1" dirty="0" err="1"/>
              <a:t>ἐγκράτειαν</a:t>
            </a:r>
            <a:r>
              <a:rPr lang="el-GR" i="1" dirty="0"/>
              <a:t> </a:t>
            </a:r>
            <a:r>
              <a:rPr lang="el-GR" i="1" dirty="0" err="1"/>
              <a:t>καὶ</a:t>
            </a:r>
            <a:r>
              <a:rPr lang="el-GR" i="1" dirty="0"/>
              <a:t> </a:t>
            </a:r>
            <a:r>
              <a:rPr lang="el-GR" i="1" dirty="0" err="1"/>
              <a:t>ὑπομονὴν</a:t>
            </a:r>
            <a:r>
              <a:rPr lang="el-GR" i="1" dirty="0"/>
              <a:t> </a:t>
            </a:r>
            <a:r>
              <a:rPr lang="el-GR" i="1" dirty="0" err="1"/>
              <a:t>ἀπωλέσας</a:t>
            </a:r>
            <a:r>
              <a:rPr lang="el-GR" i="1" dirty="0"/>
              <a:t>, </a:t>
            </a:r>
            <a:r>
              <a:rPr lang="el-GR" i="1" dirty="0" err="1"/>
              <a:t>τοῦ</a:t>
            </a:r>
            <a:r>
              <a:rPr lang="el-GR" i="1" dirty="0"/>
              <a:t> παραδείσου </a:t>
            </a:r>
            <a:r>
              <a:rPr lang="el-GR" i="1" dirty="0" err="1"/>
              <a:t>ἐκβέβληται</a:t>
            </a:r>
            <a:r>
              <a:rPr lang="el-GR" i="1" dirty="0"/>
              <a:t>· </a:t>
            </a:r>
            <a:r>
              <a:rPr lang="el-GR" i="1" dirty="0" err="1"/>
              <a:t>ἀπώλεσεν</a:t>
            </a:r>
            <a:r>
              <a:rPr lang="el-GR" i="1" dirty="0"/>
              <a:t> </a:t>
            </a:r>
            <a:r>
              <a:rPr lang="el-GR" i="1" dirty="0" err="1"/>
              <a:t>τὴν</a:t>
            </a:r>
            <a:r>
              <a:rPr lang="el-GR" i="1" dirty="0"/>
              <a:t> </a:t>
            </a:r>
            <a:r>
              <a:rPr lang="el-GR" i="1" dirty="0" err="1"/>
              <a:t>ἐγκράτειαν</a:t>
            </a:r>
            <a:r>
              <a:rPr lang="el-GR" i="1" dirty="0"/>
              <a:t> </a:t>
            </a:r>
            <a:r>
              <a:rPr lang="el-GR" i="1" dirty="0" err="1"/>
              <a:t>διὰ</a:t>
            </a:r>
            <a:r>
              <a:rPr lang="el-GR" i="1" dirty="0"/>
              <a:t> </a:t>
            </a:r>
            <a:r>
              <a:rPr lang="el-GR" i="1" dirty="0" err="1"/>
              <a:t>τὸ</a:t>
            </a:r>
            <a:r>
              <a:rPr lang="el-GR" i="1" dirty="0"/>
              <a:t> </a:t>
            </a:r>
            <a:r>
              <a:rPr lang="el-GR" i="1" dirty="0" err="1"/>
              <a:t>λίχνον</a:t>
            </a:r>
            <a:r>
              <a:rPr lang="el-GR" i="1" dirty="0"/>
              <a:t> </a:t>
            </a:r>
            <a:r>
              <a:rPr lang="el-GR" i="1" dirty="0" err="1"/>
              <a:t>τῆς</a:t>
            </a:r>
            <a:r>
              <a:rPr lang="el-GR" i="1" dirty="0"/>
              <a:t> βρώσεως, </a:t>
            </a:r>
            <a:r>
              <a:rPr lang="el-GR" i="1" dirty="0" err="1"/>
              <a:t>ἀπώλεσε</a:t>
            </a:r>
            <a:r>
              <a:rPr lang="el-GR" i="1" dirty="0"/>
              <a:t> </a:t>
            </a:r>
            <a:r>
              <a:rPr lang="el-GR" i="1" dirty="0" err="1"/>
              <a:t>τὴν</a:t>
            </a:r>
            <a:r>
              <a:rPr lang="el-GR" i="1" dirty="0"/>
              <a:t> </a:t>
            </a:r>
            <a:r>
              <a:rPr lang="el-GR" i="1" dirty="0" err="1"/>
              <a:t>ὑπομονὴν</a:t>
            </a:r>
            <a:r>
              <a:rPr lang="el-GR" i="1" dirty="0"/>
              <a:t> </a:t>
            </a:r>
            <a:r>
              <a:rPr lang="el-GR" i="1" dirty="0" err="1"/>
              <a:t>διὰ</a:t>
            </a:r>
            <a:r>
              <a:rPr lang="el-GR" i="1" dirty="0"/>
              <a:t> </a:t>
            </a:r>
            <a:r>
              <a:rPr lang="el-GR" i="1" dirty="0" err="1"/>
              <a:t>τὸ</a:t>
            </a:r>
            <a:r>
              <a:rPr lang="el-GR" i="1" dirty="0"/>
              <a:t> </a:t>
            </a:r>
            <a:r>
              <a:rPr lang="el-GR" i="1" dirty="0" err="1"/>
              <a:t>μὴ</a:t>
            </a:r>
            <a:r>
              <a:rPr lang="el-GR" i="1" dirty="0"/>
              <a:t> </a:t>
            </a:r>
            <a:r>
              <a:rPr lang="el-GR" i="1" dirty="0" err="1"/>
              <a:t>στέρξαι</a:t>
            </a:r>
            <a:r>
              <a:rPr lang="el-GR" i="1" dirty="0"/>
              <a:t> </a:t>
            </a:r>
            <a:r>
              <a:rPr lang="el-GR" i="1" dirty="0" err="1"/>
              <a:t>τὴν</a:t>
            </a:r>
            <a:r>
              <a:rPr lang="el-GR" i="1" dirty="0"/>
              <a:t> </a:t>
            </a:r>
            <a:r>
              <a:rPr lang="el-GR" i="1" dirty="0" err="1"/>
              <a:t>ἐντολήν</a:t>
            </a:r>
            <a:r>
              <a:rPr lang="el-GR" dirty="0"/>
              <a:t>» (ΘΕΟΛΗΠΤΟΣ ΦΙΛΑΔΕΛΦΕΙΑΣ). Συνεπώς </a:t>
            </a:r>
            <a:r>
              <a:rPr lang="el-GR" b="1" dirty="0"/>
              <a:t>η </a:t>
            </a:r>
            <a:r>
              <a:rPr lang="el-GR" b="1" dirty="0" err="1"/>
              <a:t>ακρασία</a:t>
            </a:r>
            <a:r>
              <a:rPr lang="el-GR" b="1" dirty="0"/>
              <a:t> (μη </a:t>
            </a:r>
            <a:r>
              <a:rPr lang="el-GR" b="1" dirty="0" err="1"/>
              <a:t>εκράτεια</a:t>
            </a:r>
            <a:r>
              <a:rPr lang="el-GR" b="1" dirty="0"/>
              <a:t>) </a:t>
            </a:r>
            <a:r>
              <a:rPr lang="el-GR" dirty="0"/>
              <a:t>είναι η πρώτη συμβουλή του διαβόλου που γίνεται αποδεκτή από τους πρωτοπλάστους και τους αποξενώνει από την αληθινή ζωή και χάρη του Θεού.</a:t>
            </a:r>
          </a:p>
          <a:p>
            <a:r>
              <a:rPr lang="el-GR" dirty="0"/>
              <a:t>Είναι παλαιό και νέο κακό, </a:t>
            </a:r>
            <a:r>
              <a:rPr lang="el-GR" b="1" dirty="0"/>
              <a:t>αντίρροπο της νηστείας</a:t>
            </a:r>
            <a:r>
              <a:rPr lang="el-GR" dirty="0"/>
              <a:t>, που </a:t>
            </a:r>
            <a:r>
              <a:rPr lang="el-GR" b="1" dirty="0"/>
              <a:t>μαζί με την υπεροψία </a:t>
            </a:r>
            <a:r>
              <a:rPr lang="el-GR" dirty="0"/>
              <a:t>των πρωτοπλάστων αποτελεί την αιτία της εισόδου του θανάτου και της αμαρτίας στην ανθρώπινη φύση, καταδικάζοντάς την μέχρι τη σάρκωση του Χριστού μας: «</a:t>
            </a:r>
            <a:r>
              <a:rPr lang="el-GR" i="1" dirty="0" err="1"/>
              <a:t>Ὄντως</a:t>
            </a:r>
            <a:r>
              <a:rPr lang="el-GR" i="1" dirty="0"/>
              <a:t> ἡ </a:t>
            </a:r>
            <a:r>
              <a:rPr lang="el-GR" i="1" dirty="0" err="1"/>
              <a:t>ἀκρασία</a:t>
            </a:r>
            <a:r>
              <a:rPr lang="el-GR" i="1" dirty="0"/>
              <a:t> </a:t>
            </a:r>
            <a:r>
              <a:rPr lang="el-GR" i="1" dirty="0" err="1"/>
              <a:t>παλαιόν</a:t>
            </a:r>
            <a:r>
              <a:rPr lang="el-GR" i="1" dirty="0"/>
              <a:t> </a:t>
            </a:r>
            <a:r>
              <a:rPr lang="el-GR" i="1" dirty="0" err="1"/>
              <a:t>ἐστιν</a:t>
            </a:r>
            <a:r>
              <a:rPr lang="el-GR" i="1" dirty="0"/>
              <a:t> </a:t>
            </a:r>
            <a:r>
              <a:rPr lang="el-GR" i="1" dirty="0" err="1"/>
              <a:t>καὶ</a:t>
            </a:r>
            <a:r>
              <a:rPr lang="el-GR" i="1" dirty="0"/>
              <a:t>  </a:t>
            </a:r>
            <a:r>
              <a:rPr lang="el-GR" i="1" dirty="0" err="1"/>
              <a:t>ὁμοῦ</a:t>
            </a:r>
            <a:r>
              <a:rPr lang="el-GR" i="1" dirty="0"/>
              <a:t> νέον κακόν, </a:t>
            </a:r>
            <a:r>
              <a:rPr lang="el-GR" i="1" dirty="0" err="1"/>
              <a:t>εἰ</a:t>
            </a:r>
            <a:r>
              <a:rPr lang="el-GR" i="1" dirty="0"/>
              <a:t> </a:t>
            </a:r>
            <a:r>
              <a:rPr lang="el-GR" i="1" dirty="0" err="1"/>
              <a:t>καὶ</a:t>
            </a:r>
            <a:r>
              <a:rPr lang="el-GR" i="1" dirty="0"/>
              <a:t> </a:t>
            </a:r>
            <a:r>
              <a:rPr lang="el-GR" i="1" dirty="0" err="1"/>
              <a:t>τῆς</a:t>
            </a:r>
            <a:r>
              <a:rPr lang="el-GR" i="1" dirty="0"/>
              <a:t> </a:t>
            </a:r>
            <a:r>
              <a:rPr lang="el-GR" i="1" dirty="0" err="1"/>
              <a:t>ἐντιρρόπου</a:t>
            </a:r>
            <a:r>
              <a:rPr lang="el-GR" i="1" dirty="0"/>
              <a:t> νηστείας </a:t>
            </a:r>
            <a:r>
              <a:rPr lang="el-GR" i="1" dirty="0" err="1"/>
              <a:t>μηδὲ</a:t>
            </a:r>
            <a:r>
              <a:rPr lang="el-GR" i="1" dirty="0"/>
              <a:t> </a:t>
            </a:r>
            <a:r>
              <a:rPr lang="el-GR" i="1" dirty="0" err="1"/>
              <a:t>κατὰ</a:t>
            </a:r>
            <a:r>
              <a:rPr lang="el-GR" i="1" dirty="0"/>
              <a:t> </a:t>
            </a:r>
            <a:r>
              <a:rPr lang="el-GR" i="1" dirty="0" err="1"/>
              <a:t>χρόνον</a:t>
            </a:r>
            <a:r>
              <a:rPr lang="el-GR" i="1" dirty="0"/>
              <a:t> προέχει. </a:t>
            </a:r>
            <a:r>
              <a:rPr lang="el-GR" i="1" dirty="0" err="1"/>
              <a:t>Διὰ</a:t>
            </a:r>
            <a:r>
              <a:rPr lang="el-GR" i="1" dirty="0"/>
              <a:t> </a:t>
            </a:r>
            <a:r>
              <a:rPr lang="el-GR" i="1" dirty="0" err="1"/>
              <a:t>τὴν</a:t>
            </a:r>
            <a:r>
              <a:rPr lang="el-GR" i="1" dirty="0"/>
              <a:t> </a:t>
            </a:r>
            <a:r>
              <a:rPr lang="el-GR" i="1" dirty="0" err="1"/>
              <a:t>ἐν</a:t>
            </a:r>
            <a:r>
              <a:rPr lang="el-GR" i="1" dirty="0"/>
              <a:t> </a:t>
            </a:r>
            <a:r>
              <a:rPr lang="el-GR" i="1" dirty="0" err="1"/>
              <a:t>παραδείσῳ</a:t>
            </a:r>
            <a:r>
              <a:rPr lang="el-GR" i="1" dirty="0"/>
              <a:t> </a:t>
            </a:r>
            <a:r>
              <a:rPr lang="el-GR" i="1" dirty="0" err="1"/>
              <a:t>τῶν</a:t>
            </a:r>
            <a:r>
              <a:rPr lang="el-GR" i="1" dirty="0"/>
              <a:t> προπατόρων </a:t>
            </a:r>
            <a:r>
              <a:rPr lang="el-GR" i="1" dirty="0" err="1"/>
              <a:t>ἡμῶν</a:t>
            </a:r>
            <a:r>
              <a:rPr lang="el-GR" i="1" dirty="0"/>
              <a:t> </a:t>
            </a:r>
            <a:r>
              <a:rPr lang="el-GR" i="1" dirty="0" err="1"/>
              <a:t>ἀκρασίαν</a:t>
            </a:r>
            <a:r>
              <a:rPr lang="el-GR" i="1" dirty="0"/>
              <a:t> </a:t>
            </a:r>
            <a:r>
              <a:rPr lang="el-GR" i="1" dirty="0" err="1"/>
              <a:t>καὶ</a:t>
            </a:r>
            <a:r>
              <a:rPr lang="el-GR" i="1" dirty="0"/>
              <a:t> </a:t>
            </a:r>
            <a:r>
              <a:rPr lang="el-GR" i="1" dirty="0" err="1"/>
              <a:t>τὴ</a:t>
            </a:r>
            <a:r>
              <a:rPr lang="el-GR" i="1" dirty="0"/>
              <a:t> </a:t>
            </a:r>
            <a:r>
              <a:rPr lang="el-GR" i="1" dirty="0" err="1"/>
              <a:t>ἐκεῖ</a:t>
            </a:r>
            <a:r>
              <a:rPr lang="el-GR" i="1" dirty="0"/>
              <a:t> </a:t>
            </a:r>
            <a:r>
              <a:rPr lang="el-GR" i="1" dirty="0" err="1"/>
              <a:t>τῆς</a:t>
            </a:r>
            <a:r>
              <a:rPr lang="el-GR" i="1" dirty="0"/>
              <a:t> </a:t>
            </a:r>
            <a:r>
              <a:rPr lang="el-GR" i="1" dirty="0" err="1"/>
              <a:t>προγενεστέρας</a:t>
            </a:r>
            <a:r>
              <a:rPr lang="el-GR" i="1" dirty="0"/>
              <a:t> νηστείας </a:t>
            </a:r>
            <a:r>
              <a:rPr lang="el-GR" i="1" dirty="0" err="1"/>
              <a:t>ὑπεροψίαν</a:t>
            </a:r>
            <a:r>
              <a:rPr lang="el-GR" i="1" dirty="0"/>
              <a:t>, θάνατος </a:t>
            </a:r>
            <a:r>
              <a:rPr lang="el-GR" i="1" dirty="0" err="1"/>
              <a:t>εἰς</a:t>
            </a:r>
            <a:r>
              <a:rPr lang="el-GR" i="1" dirty="0"/>
              <a:t> </a:t>
            </a:r>
            <a:r>
              <a:rPr lang="el-GR" i="1" dirty="0" err="1"/>
              <a:t>τὸν</a:t>
            </a:r>
            <a:r>
              <a:rPr lang="el-GR" i="1" dirty="0"/>
              <a:t> </a:t>
            </a:r>
            <a:r>
              <a:rPr lang="el-GR" i="1" dirty="0" err="1"/>
              <a:t>κόσμον</a:t>
            </a:r>
            <a:r>
              <a:rPr lang="el-GR" i="1" dirty="0"/>
              <a:t> </a:t>
            </a:r>
            <a:r>
              <a:rPr lang="el-GR" i="1" dirty="0" err="1"/>
              <a:t>εἰσῆλθε</a:t>
            </a:r>
            <a:r>
              <a:rPr lang="el-GR" i="1" dirty="0"/>
              <a:t> </a:t>
            </a:r>
            <a:r>
              <a:rPr lang="el-GR" i="1" dirty="0" err="1"/>
              <a:t>καὶ</a:t>
            </a:r>
            <a:r>
              <a:rPr lang="el-GR" i="1" dirty="0"/>
              <a:t> </a:t>
            </a:r>
            <a:r>
              <a:rPr lang="el-GR" i="1" dirty="0" err="1"/>
              <a:t>ἐβασίλευσεν</a:t>
            </a:r>
            <a:r>
              <a:rPr lang="el-GR" i="1" dirty="0"/>
              <a:t> ἡ </a:t>
            </a:r>
            <a:r>
              <a:rPr lang="el-GR" i="1" dirty="0" err="1"/>
              <a:t>ἁμαρτία</a:t>
            </a:r>
            <a:r>
              <a:rPr lang="el-GR" i="1" dirty="0"/>
              <a:t> συνεπαγομένη </a:t>
            </a:r>
            <a:r>
              <a:rPr lang="el-GR" i="1" dirty="0" err="1"/>
              <a:t>τὴν</a:t>
            </a:r>
            <a:r>
              <a:rPr lang="el-GR" i="1" dirty="0"/>
              <a:t> </a:t>
            </a:r>
            <a:r>
              <a:rPr lang="el-GR" i="1" dirty="0" err="1"/>
              <a:t>καταδίκην</a:t>
            </a:r>
            <a:r>
              <a:rPr lang="el-GR" i="1" dirty="0"/>
              <a:t> </a:t>
            </a:r>
            <a:r>
              <a:rPr lang="el-GR" i="1" dirty="0" err="1"/>
              <a:t>τῆς</a:t>
            </a:r>
            <a:r>
              <a:rPr lang="el-GR" i="1" dirty="0"/>
              <a:t> </a:t>
            </a:r>
            <a:r>
              <a:rPr lang="el-GR" i="1" dirty="0" err="1"/>
              <a:t>ἡμῶν</a:t>
            </a:r>
            <a:r>
              <a:rPr lang="el-GR" i="1" dirty="0"/>
              <a:t> φύσεως </a:t>
            </a:r>
            <a:r>
              <a:rPr lang="el-GR" i="1" dirty="0" err="1"/>
              <a:t>ἀπὸ</a:t>
            </a:r>
            <a:r>
              <a:rPr lang="el-GR" i="1" dirty="0"/>
              <a:t> </a:t>
            </a:r>
            <a:r>
              <a:rPr lang="el-GR" i="1" dirty="0" err="1"/>
              <a:t>Ἀδὰμ</a:t>
            </a:r>
            <a:r>
              <a:rPr lang="el-GR" i="1" dirty="0"/>
              <a:t> μέχρι </a:t>
            </a:r>
            <a:r>
              <a:rPr lang="el-GR" i="1" dirty="0" err="1"/>
              <a:t>Χριστοῦ</a:t>
            </a:r>
            <a:r>
              <a:rPr lang="el-GR" dirty="0"/>
              <a:t>» (ΓΡΗΓΟΡΙΟΣ ΠΑΛΑΜΑΣ).</a:t>
            </a:r>
          </a:p>
        </p:txBody>
      </p:sp>
    </p:spTree>
    <p:extLst>
      <p:ext uri="{BB962C8B-B14F-4D97-AF65-F5344CB8AC3E}">
        <p14:creationId xmlns:p14="http://schemas.microsoft.com/office/powerpoint/2010/main" val="299083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5D2B27-48F5-65D0-1041-5914895B9314}"/>
              </a:ext>
            </a:extLst>
          </p:cNvPr>
          <p:cNvSpPr>
            <a:spLocks noGrp="1"/>
          </p:cNvSpPr>
          <p:nvPr>
            <p:ph type="title"/>
          </p:nvPr>
        </p:nvSpPr>
        <p:spPr>
          <a:xfrm>
            <a:off x="0" y="18256"/>
            <a:ext cx="12192000" cy="416310"/>
          </a:xfrm>
        </p:spPr>
        <p:txBody>
          <a:bodyPr>
            <a:normAutofit fontScale="90000"/>
          </a:bodyPr>
          <a:lstStyle/>
          <a:p>
            <a:pPr algn="ctr"/>
            <a:r>
              <a:rPr lang="el-GR" b="1" dirty="0"/>
              <a:t>Α «Ἡ </a:t>
            </a:r>
            <a:r>
              <a:rPr lang="el-GR" b="1" dirty="0" err="1"/>
              <a:t>ἐν</a:t>
            </a:r>
            <a:r>
              <a:rPr lang="el-GR" b="1" dirty="0"/>
              <a:t> </a:t>
            </a:r>
            <a:r>
              <a:rPr lang="el-GR" b="1" dirty="0" err="1"/>
              <a:t>τῷ</a:t>
            </a:r>
            <a:r>
              <a:rPr lang="el-GR" b="1" dirty="0"/>
              <a:t> </a:t>
            </a:r>
            <a:r>
              <a:rPr lang="el-GR" b="1" dirty="0" err="1"/>
              <a:t>παραδείσῳ</a:t>
            </a:r>
            <a:r>
              <a:rPr lang="el-GR" b="1" dirty="0"/>
              <a:t> </a:t>
            </a:r>
            <a:r>
              <a:rPr lang="el-GR" b="1" dirty="0" err="1"/>
              <a:t>διαγωγὴ</a:t>
            </a:r>
            <a:r>
              <a:rPr lang="el-GR" b="1" dirty="0"/>
              <a:t> νηστείας </a:t>
            </a:r>
            <a:r>
              <a:rPr lang="el-GR" b="1" dirty="0" err="1"/>
              <a:t>ἐστὶν</a:t>
            </a:r>
            <a:r>
              <a:rPr lang="el-GR" b="1" dirty="0"/>
              <a:t> </a:t>
            </a:r>
            <a:r>
              <a:rPr lang="el-GR" b="1" dirty="0" err="1"/>
              <a:t>εἰκών</a:t>
            </a:r>
            <a:r>
              <a:rPr lang="el-GR" b="1" dirty="0"/>
              <a:t>»</a:t>
            </a:r>
            <a:endParaRPr lang="el-GR" dirty="0"/>
          </a:p>
        </p:txBody>
      </p:sp>
      <p:sp>
        <p:nvSpPr>
          <p:cNvPr id="3" name="Θέση περιεχομένου 2">
            <a:extLst>
              <a:ext uri="{FF2B5EF4-FFF2-40B4-BE49-F238E27FC236}">
                <a16:creationId xmlns:a16="http://schemas.microsoft.com/office/drawing/2014/main" id="{7D0E5479-7B34-DE5B-6D63-DC64ED4997A3}"/>
              </a:ext>
            </a:extLst>
          </p:cNvPr>
          <p:cNvSpPr>
            <a:spLocks noGrp="1"/>
          </p:cNvSpPr>
          <p:nvPr>
            <p:ph idx="1"/>
          </p:nvPr>
        </p:nvSpPr>
        <p:spPr>
          <a:xfrm>
            <a:off x="0" y="353086"/>
            <a:ext cx="12192000" cy="6486658"/>
          </a:xfrm>
        </p:spPr>
        <p:txBody>
          <a:bodyPr>
            <a:normAutofit fontScale="92500"/>
          </a:bodyPr>
          <a:lstStyle/>
          <a:p>
            <a:r>
              <a:rPr lang="el-GR" dirty="0"/>
              <a:t>Η υμνογραφία της Εκκλησίας μιλάει για τον παραλογισμό της </a:t>
            </a:r>
            <a:r>
              <a:rPr lang="el-GR" dirty="0" err="1"/>
              <a:t>ακρασίας</a:t>
            </a:r>
            <a:r>
              <a:rPr lang="el-GR" dirty="0"/>
              <a:t> και δεν παραλείπει να επισημάνει τις συνέπειές της: τη γύμνωσή μας, την εξορία, την καταδίκη και απόρριψη, την </a:t>
            </a:r>
            <a:r>
              <a:rPr lang="el-GR" dirty="0" err="1"/>
              <a:t>αχρείωση</a:t>
            </a:r>
            <a:r>
              <a:rPr lang="el-GR" dirty="0"/>
              <a:t> της φύσης και τον θάνατο, την κάλυψη της γύμνιας μας με δερμάτινους χιτώνες και το κατρακύλισμα στον βόθρο της αμαρτίας. </a:t>
            </a:r>
          </a:p>
          <a:p>
            <a:r>
              <a:rPr lang="el-GR" dirty="0"/>
              <a:t>Με την </a:t>
            </a:r>
            <a:r>
              <a:rPr lang="el-GR" dirty="0" err="1"/>
              <a:t>ακρασία</a:t>
            </a:r>
            <a:r>
              <a:rPr lang="el-GR" dirty="0"/>
              <a:t> </a:t>
            </a:r>
            <a:r>
              <a:rPr lang="el-GR" dirty="0" err="1"/>
              <a:t>παρεκτράπησαν</a:t>
            </a:r>
            <a:r>
              <a:rPr lang="el-GR" dirty="0"/>
              <a:t> και όλες οι φυσικές έξεις της ανθρώπινης φύσης: ο νους, η διάνοια, η δόξα, η φαντασία και η αίσθηση, τα οποία συγκροτεί το τριμερές της ψυχής, δηλαδή το λογιστικό, το θυμικό και το επιθυμητικό. Πλέον ο άνθρωπος σκέφτεται και επιθυμεί ανόητα. Οργίζεται και θυμώνει παράλογα, γι’ αυτό και τα νοήματα, οι σκέψεις, οι φαντασίες και οι αισθήσεις είναι άκαμπτες, λοξές και σφαλερές (ΣΥΜΕΩΝ Ο ΝΕΟΣ ΘΕΟΛΟΓΟΣ).</a:t>
            </a:r>
          </a:p>
          <a:p>
            <a:r>
              <a:rPr lang="el-GR" dirty="0"/>
              <a:t>Οι εμπαθείς πλέον λογισμοί ερεθίζουν το επιθυμητικό της ψυχής, ταράσσουν το θυμικό και σκοτίζουν το λογιστικό· κατά συνέπεια εμποδίζουν τους οφθαλμούς να βλέπουν πνευματικά και την προσευχή να ανεβαίνει προς τον Θεό: «</a:t>
            </a:r>
            <a:r>
              <a:rPr lang="el-GR" i="1" dirty="0"/>
              <a:t>Πάντες </a:t>
            </a:r>
            <a:r>
              <a:rPr lang="el-GR" i="1" dirty="0" err="1"/>
              <a:t>οἱ</a:t>
            </a:r>
            <a:r>
              <a:rPr lang="el-GR" i="1" dirty="0"/>
              <a:t> </a:t>
            </a:r>
            <a:r>
              <a:rPr lang="el-GR" i="1" dirty="0" err="1"/>
              <a:t>ἐμπαθεῖς</a:t>
            </a:r>
            <a:r>
              <a:rPr lang="el-GR" i="1" dirty="0"/>
              <a:t> </a:t>
            </a:r>
            <a:r>
              <a:rPr lang="el-GR" i="1" dirty="0" err="1"/>
              <a:t>λογιμοὶ</a:t>
            </a:r>
            <a:r>
              <a:rPr lang="el-GR" i="1" dirty="0"/>
              <a:t> ἤ </a:t>
            </a:r>
            <a:r>
              <a:rPr lang="el-GR" i="1" dirty="0" err="1"/>
              <a:t>τὸ</a:t>
            </a:r>
            <a:r>
              <a:rPr lang="el-GR" i="1" dirty="0"/>
              <a:t> </a:t>
            </a:r>
            <a:r>
              <a:rPr lang="el-GR" i="1" dirty="0" err="1"/>
              <a:t>ἐπιθυμητικὸν</a:t>
            </a:r>
            <a:r>
              <a:rPr lang="el-GR" i="1" dirty="0"/>
              <a:t> </a:t>
            </a:r>
            <a:r>
              <a:rPr lang="el-GR" i="1" dirty="0" err="1"/>
              <a:t>τῆς</a:t>
            </a:r>
            <a:r>
              <a:rPr lang="el-GR" i="1" dirty="0"/>
              <a:t> </a:t>
            </a:r>
            <a:r>
              <a:rPr lang="el-GR" i="1" dirty="0" err="1"/>
              <a:t>ψυχῆς</a:t>
            </a:r>
            <a:r>
              <a:rPr lang="el-GR" i="1" dirty="0"/>
              <a:t> </a:t>
            </a:r>
            <a:r>
              <a:rPr lang="el-GR" i="1" dirty="0" err="1"/>
              <a:t>ἐρεθίζουσιν</a:t>
            </a:r>
            <a:r>
              <a:rPr lang="el-GR" i="1" dirty="0"/>
              <a:t> ἤ </a:t>
            </a:r>
            <a:r>
              <a:rPr lang="el-GR" i="1" dirty="0" err="1"/>
              <a:t>τὸ</a:t>
            </a:r>
            <a:r>
              <a:rPr lang="el-GR" i="1" dirty="0"/>
              <a:t> </a:t>
            </a:r>
            <a:r>
              <a:rPr lang="el-GR" i="1" dirty="0" err="1"/>
              <a:t>θυμικὸν</a:t>
            </a:r>
            <a:r>
              <a:rPr lang="el-GR" i="1" dirty="0"/>
              <a:t> </a:t>
            </a:r>
            <a:r>
              <a:rPr lang="el-GR" i="1" dirty="0" err="1"/>
              <a:t>ἐκταράσσουσιν</a:t>
            </a:r>
            <a:r>
              <a:rPr lang="el-GR" i="1" dirty="0"/>
              <a:t> ἤ </a:t>
            </a:r>
            <a:r>
              <a:rPr lang="el-GR" i="1" dirty="0" err="1"/>
              <a:t>τὸ</a:t>
            </a:r>
            <a:r>
              <a:rPr lang="el-GR" i="1" dirty="0"/>
              <a:t> </a:t>
            </a:r>
            <a:r>
              <a:rPr lang="el-GR" i="1" dirty="0" err="1"/>
              <a:t>λογιστικὸν</a:t>
            </a:r>
            <a:r>
              <a:rPr lang="el-GR" i="1" dirty="0"/>
              <a:t> </a:t>
            </a:r>
            <a:r>
              <a:rPr lang="el-GR" i="1" dirty="0" err="1"/>
              <a:t>ἐπισκοτίζουσι</a:t>
            </a:r>
            <a:r>
              <a:rPr lang="el-GR" i="1" dirty="0"/>
              <a:t>· </a:t>
            </a:r>
            <a:r>
              <a:rPr lang="el-GR" i="1" dirty="0" err="1"/>
              <a:t>καὶ</a:t>
            </a:r>
            <a:r>
              <a:rPr lang="el-GR" i="1" dirty="0"/>
              <a:t> </a:t>
            </a:r>
            <a:r>
              <a:rPr lang="el-GR" i="1" dirty="0" err="1"/>
              <a:t>ἐκ</a:t>
            </a:r>
            <a:r>
              <a:rPr lang="el-GR" i="1" dirty="0"/>
              <a:t> τούτου συμβαίνει </a:t>
            </a:r>
            <a:r>
              <a:rPr lang="el-GR" i="1" dirty="0" err="1"/>
              <a:t>τὸν</a:t>
            </a:r>
            <a:r>
              <a:rPr lang="el-GR" i="1" dirty="0"/>
              <a:t> </a:t>
            </a:r>
            <a:r>
              <a:rPr lang="el-GR" i="1" dirty="0" err="1"/>
              <a:t>νοῦν</a:t>
            </a:r>
            <a:r>
              <a:rPr lang="el-GR" i="1" dirty="0"/>
              <a:t> </a:t>
            </a:r>
            <a:r>
              <a:rPr lang="el-GR" i="1" dirty="0" err="1"/>
              <a:t>ὀφθαλμιᾶσαι</a:t>
            </a:r>
            <a:r>
              <a:rPr lang="el-GR" i="1" dirty="0"/>
              <a:t> </a:t>
            </a:r>
            <a:r>
              <a:rPr lang="el-GR" i="1" dirty="0" err="1"/>
              <a:t>πρὸς</a:t>
            </a:r>
            <a:r>
              <a:rPr lang="el-GR" i="1" dirty="0"/>
              <a:t> </a:t>
            </a:r>
            <a:r>
              <a:rPr lang="el-GR" i="1" dirty="0" err="1"/>
              <a:t>τὴν</a:t>
            </a:r>
            <a:r>
              <a:rPr lang="el-GR" i="1" dirty="0"/>
              <a:t> </a:t>
            </a:r>
            <a:r>
              <a:rPr lang="el-GR" i="1" dirty="0" err="1"/>
              <a:t>πνευματικὴν</a:t>
            </a:r>
            <a:r>
              <a:rPr lang="el-GR" i="1" dirty="0"/>
              <a:t> </a:t>
            </a:r>
            <a:r>
              <a:rPr lang="el-GR" i="1" dirty="0" err="1"/>
              <a:t>θεωρίαν</a:t>
            </a:r>
            <a:r>
              <a:rPr lang="el-GR" i="1" dirty="0"/>
              <a:t> </a:t>
            </a:r>
            <a:r>
              <a:rPr lang="el-GR" i="1" dirty="0" err="1"/>
              <a:t>καὶ</a:t>
            </a:r>
            <a:r>
              <a:rPr lang="el-GR" i="1" dirty="0"/>
              <a:t> </a:t>
            </a:r>
            <a:r>
              <a:rPr lang="el-GR" i="1" dirty="0" err="1"/>
              <a:t>τὴν</a:t>
            </a:r>
            <a:r>
              <a:rPr lang="el-GR" i="1" dirty="0"/>
              <a:t> </a:t>
            </a:r>
            <a:r>
              <a:rPr lang="el-GR" i="1" dirty="0" err="1"/>
              <a:t>τῆς</a:t>
            </a:r>
            <a:r>
              <a:rPr lang="el-GR" i="1" dirty="0"/>
              <a:t> </a:t>
            </a:r>
            <a:r>
              <a:rPr lang="el-GR" i="1" dirty="0" err="1"/>
              <a:t>προσευχῆς</a:t>
            </a:r>
            <a:r>
              <a:rPr lang="el-GR" i="1" dirty="0"/>
              <a:t> </a:t>
            </a:r>
            <a:r>
              <a:rPr lang="el-GR" i="1" dirty="0" err="1"/>
              <a:t>ἐκδημίαν</a:t>
            </a:r>
            <a:r>
              <a:rPr lang="el-GR" i="1" dirty="0"/>
              <a:t>… τούτων </a:t>
            </a:r>
            <a:r>
              <a:rPr lang="el-GR" i="1" dirty="0" err="1"/>
              <a:t>δὲ</a:t>
            </a:r>
            <a:r>
              <a:rPr lang="el-GR" i="1" dirty="0"/>
              <a:t> </a:t>
            </a:r>
            <a:r>
              <a:rPr lang="el-GR" i="1" dirty="0" err="1"/>
              <a:t>αἰτίαι</a:t>
            </a:r>
            <a:r>
              <a:rPr lang="el-GR" i="1" dirty="0"/>
              <a:t>, ἡ </a:t>
            </a:r>
            <a:r>
              <a:rPr lang="el-GR" i="1" dirty="0" err="1"/>
              <a:t>τῶν</a:t>
            </a:r>
            <a:r>
              <a:rPr lang="el-GR" i="1" dirty="0"/>
              <a:t> </a:t>
            </a:r>
            <a:r>
              <a:rPr lang="el-GR" i="1" dirty="0" err="1"/>
              <a:t>βρωμάτων</a:t>
            </a:r>
            <a:r>
              <a:rPr lang="el-GR" i="1" dirty="0"/>
              <a:t> </a:t>
            </a:r>
            <a:r>
              <a:rPr lang="el-GR" i="1" dirty="0" err="1"/>
              <a:t>καὶ</a:t>
            </a:r>
            <a:r>
              <a:rPr lang="el-GR" i="1" dirty="0"/>
              <a:t> </a:t>
            </a:r>
            <a:r>
              <a:rPr lang="el-GR" i="1" dirty="0" err="1"/>
              <a:t>πομάτων</a:t>
            </a:r>
            <a:r>
              <a:rPr lang="el-GR" i="1" dirty="0"/>
              <a:t> </a:t>
            </a:r>
            <a:r>
              <a:rPr lang="el-GR" i="1" dirty="0" err="1"/>
              <a:t>ἀκρασία</a:t>
            </a:r>
            <a:r>
              <a:rPr lang="el-GR" dirty="0"/>
              <a:t>» (ΜΑΞΙΜΟΣ ΟΜΟΛΟΓΗΤΗΣ).</a:t>
            </a:r>
          </a:p>
        </p:txBody>
      </p:sp>
    </p:spTree>
    <p:extLst>
      <p:ext uri="{BB962C8B-B14F-4D97-AF65-F5344CB8AC3E}">
        <p14:creationId xmlns:p14="http://schemas.microsoft.com/office/powerpoint/2010/main" val="35732662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1037</TotalTime>
  <Words>5645</Words>
  <Application>Microsoft Office PowerPoint</Application>
  <PresentationFormat>Ευρεία οθόνη</PresentationFormat>
  <Paragraphs>91</Paragraphs>
  <Slides>24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Arial</vt:lpstr>
      <vt:lpstr>Calibri</vt:lpstr>
      <vt:lpstr>Calibri Light</vt:lpstr>
      <vt:lpstr>Times New Roman</vt:lpstr>
      <vt:lpstr>Θέμα του Office</vt:lpstr>
      <vt:lpstr>ΝΗΠΤΙΚΗ ΘΕΟΛΟΓΙΑ  ΕΝΟΤΗΤΑ 6Η Η ΝΟΜΟΘΕΤΗΜΕΝΗ ΝΗΣΤΕΙΑ  ΤΟΥ ΠΑΡΑΔΕΙΣΟΥ Από το βιβλίο του π. Δημητρίου Κουτσούρη, Θεός Ζῶν. Βέλος πόθου και ἀγάπης. Θέματα Εμπειρικῆς Θεογνωσίας, Εκδόσεις Γρηγόρη, Αθήνα 2021, σσ. 241-267</vt:lpstr>
      <vt:lpstr>ΕΙΣΑΓΩΓΙΚΑ</vt:lpstr>
      <vt:lpstr>ΕΙΣΑΓΩΓΙΚΑ</vt:lpstr>
      <vt:lpstr>ΕΙΣΑΓΩΓΙΚΑ</vt:lpstr>
      <vt:lpstr>ΕΙΣΑΓΩΓΙΚΑ</vt:lpstr>
      <vt:lpstr>Α «Ἡ ἐν τῷ παραδείσῳ διαγωγὴ νηστείας ἐστὶν εἰκών»  (ΙΩΑΝΝΗΣ ΔΑΜΑΣΚΗΝΟΣ)</vt:lpstr>
      <vt:lpstr>Α «Ἡ ἐν τῷ παραδείσῳ διαγωγὴ νηστείας ἐστὶν εἰκών»</vt:lpstr>
      <vt:lpstr>Α «Ἡ ἐν τῷ παραδείσῳ διαγωγὴ νηστείας ἐστὶν εἰκών»</vt:lpstr>
      <vt:lpstr>Α «Ἡ ἐν τῷ παραδείσῳ διαγωγὴ νηστείας ἐστὶν εἰκών»</vt:lpstr>
      <vt:lpstr>Α «Ἡ ἐν τῷ παραδείσῳ διαγωγὴ νηστείας ἐστὶν εἰκών»</vt:lpstr>
      <vt:lpstr>Β «ὁ ἀρχηγὸς τῆς ζωῆς Χριστὸς, νηστείᾳ τὸν πειραστὴν νικήσας καὶ ὑπομονῇ τῶν σωτηρίων παθημάτων καὶ τοῦ σταυροῦ καθελών, νικητὰς ἡμᾶς ἀνηγόρευσε καὶ οἰκήτορας τοῦ παραδείσου πάλιν ἐποίησεν» (Θεόληπτος Φιλαδελφείας) </vt:lpstr>
      <vt:lpstr>Β «ὁ ἀρχηγὸς τῆς ζωῆς Χριστὸς, νηστείᾳ τὸν πειραστὴν νικήσας καὶ ὑπομονῇ τῶν σωτηρίων παθημάτων καὶ τοῦ σταυροῦ καθελών, νικητὰς ἡμᾶς ἀνηγόρευσε καὶ οἰκήτορας τοῦ παραδείσου πάλιν ἐποίησεν» (Θεόληπτος Φιλαδελφείας) </vt:lpstr>
      <vt:lpstr>Β «ὁ ἀρχηγὸς τῆς ζωῆς Χριστὸς, νηστείᾳ τὸν πειραστὴν νικήσας καὶ ὑπομονῇ τῶν σωτηρίων παθημάτων καὶ τοῦ σταυροῦ καθελών, νικητὰς ἡμᾶς ἀνηγόρευσε καὶ οἰκήτορας τοῦ παραδείσου πάλιν ἐποίησεν» (Θεόληπτος Φιλαδελφείας) </vt:lpstr>
      <vt:lpstr>Β «ὁ ἀρχηγὸς τῆς ζωῆς Χριστὸς, νηστείᾳ τὸν πειραστὴν νικήσας καὶ ὑπομονῇ τῶν σωτηρίων παθημάτων καὶ τοῦ σταυροῦ καθελών, νικητὰς ἡμᾶς ἀνηγόρευσε καὶ οἰκήτορας τοῦ παραδείσου πάλιν ἐποίησεν» (Θεόληπτος Φιλαδελφείας) </vt:lpstr>
      <vt:lpstr>Γ «Πικρὰ ἡ νηστεία, ἀλλ’ ἡδὺς ὁ παράδεισος· ἐπαχθὴς ἡ δίψα, ἀλλ’ ἐγγὺς ἡ πηγή, ἐξ’ ἧς ὁ πίνων οὐ διψήσει εἰς τὸν αἰῶνα» (Αστέριος Αμασείας)</vt:lpstr>
      <vt:lpstr>Γ «Πικρὰ ἡ νηστεία, ἀλλ’ ἡδὺς ὁ παράδεισος· ἐπαχθὴς ἡ δίψα, ἀλλ’ ἐγγὺς ἡ πηγή, ἐξ’ ἧς ὁ πίνων οὐ διψήσει εἰς τὸν αἰῶνα» (Αστέριος Αμασείας)</vt:lpstr>
      <vt:lpstr>Γ «Πικρὰ ἡ νηστεία, ἀλλ’ ἡδὺς ὁ παράδεισος· ἐπαχθὴς ἡ δίψα, ἀλλ’ ἐγγὺς ἡ πηγή, ἐξ’ ἧς ὁ πίνων οὐ διψήσει εἰς τὸν αἰῶνα» (Αστέριος Αμασείας)</vt:lpstr>
      <vt:lpstr>Γ «Πικρὰ ἡ νηστεία, ἀλλ’ ἡδὺς ὁ παράδεισος· ἐπαχθὴς ἡ δίψα, ἀλλ’ ἐγγὺς ἡ πηγή, ἐξ’ ἧς ὁ πίνων οὐ διψήσει εἰς τὸν αἰῶνα» (Αστέριος Αμασείας)</vt:lpstr>
      <vt:lpstr>Δ «φιληδόνων γὰρ τὸ μετρεῖν τὰς ἡμέρας καὶ τὸ σχῆμα τῆς νηστείας»  (Θεόληπτος Φιλαδελφείας)</vt:lpstr>
      <vt:lpstr>Δ «φιληδόνων γὰρ τὸ μετρεῖν τὰς ἡμέρας καὶ τὸ σχῆμα τῆς νηστείας» (Θεόληπτος Φιλαδελφείας)</vt:lpstr>
      <vt:lpstr>Δ «φιληδόνων γὰρ τὸ μετρεῖν τὰς ἡμέρας καὶ τὸ σχῆμα τῆς νηστείας» (Θεόληπτος Φιλαδελφείας)</vt:lpstr>
      <vt:lpstr>Δ «φιληδόνων γὰρ τὸ μετρεῖν τὰς ἡμέρας καὶ τὸ σχῆμα τῆς νηστείας» (Θεόληπτος Φιλαδελφείας)</vt:lpstr>
      <vt:lpstr>Δ «φιληδόνων γὰρ τὸ μετρεῖν τὰς ἡμέρας καὶ τὸ σχῆμα τῆς νηστείας» (Θεόληπτος Φιλαδελφείας)</vt:lpstr>
      <vt:lpstr>Δ «φιληδόνων γὰρ τὸ μετρεῖν τὰς ἡμέρας καὶ τὸ σχῆμα τῆς νηστείας» (Θεόληπτος Φιλαδελφείας)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6Η Η ΝΟΜΟΘΕΤΗΜΕΝΗ ΝΗΣΤΕΙΑ  ΤΟΥ ΠΑΡΑΔΕΙΣΟΥ Από το βιβλίο του π. Δημητρίου Κουτσούρη, Θεός Ζῶν. Βέλος πόθου και ἀγάπης. Θέματα Εμπειρικῆς Θαογνωσίας, Εκδόσεις Γρηγόρη, Αθήνα 2021, σσ. 241-</dc:title>
  <dc:creator>MARIA KARAMPELIA</dc:creator>
  <cp:lastModifiedBy>MARIA KARAMPELIA</cp:lastModifiedBy>
  <cp:revision>1</cp:revision>
  <dcterms:created xsi:type="dcterms:W3CDTF">2023-11-09T08:49:55Z</dcterms:created>
  <dcterms:modified xsi:type="dcterms:W3CDTF">2025-11-20T11:15:02Z</dcterms:modified>
</cp:coreProperties>
</file>