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6" autoAdjust="0"/>
    <p:restoredTop sz="94660"/>
  </p:normalViewPr>
  <p:slideViewPr>
    <p:cSldViewPr snapToGrid="0">
      <p:cViewPr varScale="1">
        <p:scale>
          <a:sx n="71" d="100"/>
          <a:sy n="71" d="100"/>
        </p:scale>
        <p:origin x="3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AF2DA6BE-1304-49FA-9583-94DEDDD07CB3}" type="datetimeFigureOut">
              <a:rPr lang="el-GR" smtClean="0"/>
              <a:t>18/3/2025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5871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F2DA6BE-1304-49FA-9583-94DEDDD07CB3}" type="datetimeFigureOut">
              <a:rPr lang="el-GR" smtClean="0"/>
              <a:t>18/3/2025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300249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F2DA6BE-1304-49FA-9583-94DEDDD07CB3}" type="datetimeFigureOut">
              <a:rPr lang="el-GR" smtClean="0"/>
              <a:t>18/3/2025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249966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F2DA6BE-1304-49FA-9583-94DEDDD07CB3}" type="datetimeFigureOut">
              <a:rPr lang="el-GR" smtClean="0"/>
              <a:t>18/3/2025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188623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F2DA6BE-1304-49FA-9583-94DEDDD07CB3}" type="datetimeFigureOut">
              <a:rPr lang="el-GR" smtClean="0"/>
              <a:t>18/3/2025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428663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F2DA6BE-1304-49FA-9583-94DEDDD07CB3}" type="datetimeFigureOut">
              <a:rPr lang="el-GR" smtClean="0"/>
              <a:t>18/3/2025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359777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F2DA6BE-1304-49FA-9583-94DEDDD07CB3}" type="datetimeFigureOut">
              <a:rPr lang="el-GR" smtClean="0"/>
              <a:t>18/3/2025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3850134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F2DA6BE-1304-49FA-9583-94DEDDD07CB3}" type="datetimeFigureOut">
              <a:rPr lang="el-GR" smtClean="0"/>
              <a:t>18/3/2025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263011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DA6BE-1304-49FA-9583-94DEDDD07CB3}" type="datetimeFigureOut">
              <a:rPr lang="el-GR" smtClean="0"/>
              <a:t>18/3/2025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202082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F2DA6BE-1304-49FA-9583-94DEDDD07CB3}" type="datetimeFigureOut">
              <a:rPr lang="el-GR" smtClean="0"/>
              <a:t>18/3/2025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137340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F2DA6BE-1304-49FA-9583-94DEDDD07CB3}" type="datetimeFigureOut">
              <a:rPr lang="el-GR" smtClean="0"/>
              <a:t>18/3/2025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0DD656-F649-4C77-AE2A-B80D2C0E3755}" type="slidenum">
              <a:rPr lang="el-GR" smtClean="0"/>
              <a:t>‹#›</a:t>
            </a:fld>
            <a:endParaRPr lang="el-GR"/>
          </a:p>
        </p:txBody>
      </p:sp>
    </p:spTree>
    <p:extLst>
      <p:ext uri="{BB962C8B-B14F-4D97-AF65-F5344CB8AC3E}">
        <p14:creationId xmlns:p14="http://schemas.microsoft.com/office/powerpoint/2010/main" val="21748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A6BE-1304-49FA-9583-94DEDDD07CB3}" type="datetimeFigureOut">
              <a:rPr lang="el-GR" smtClean="0"/>
              <a:t>18/3/2025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DD656-F649-4C77-AE2A-B80D2C0E3755}" type="slidenum">
              <a:rPr lang="el-GR" smtClean="0"/>
              <a:t>‹#›</a:t>
            </a:fld>
            <a:endParaRPr lang="el-GR"/>
          </a:p>
        </p:txBody>
      </p:sp>
    </p:spTree>
    <p:extLst>
      <p:ext uri="{BB962C8B-B14F-4D97-AF65-F5344CB8AC3E}">
        <p14:creationId xmlns:p14="http://schemas.microsoft.com/office/powerpoint/2010/main" val="35909854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l.wikipedia.org/wiki/%CE%9B%CE%B1%CF%84%CE%B9%CE%BD%CE%B9%CE%BA%CE%AE_%CE%B3%CE%BB%CF%8E%CF%83%CF%83%CE%B1" TargetMode="External"/><Relationship Id="rId2" Type="http://schemas.openxmlformats.org/officeDocument/2006/relationships/hyperlink" Target="https://el.wikipedia.org/wiki/%CE%93%CE%B5%CF%81%CE%BC."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reek-language.gr/greekLang/ancient_greek/tools/corpora/anthology/content.html?m=1&amp;t=55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1600" y="121024"/>
            <a:ext cx="9296400" cy="3388939"/>
          </a:xfrm>
        </p:spPr>
        <p:txBody>
          <a:bodyPr>
            <a:normAutofit/>
          </a:bodyPr>
          <a:lstStyle/>
          <a:p>
            <a:r>
              <a:rPr lang="el-GR" dirty="0" smtClean="0"/>
              <a:t>ΠΑΙΔΑΓΩΓΙΚΗ</a:t>
            </a:r>
            <a:br>
              <a:rPr lang="el-GR" dirty="0" smtClean="0"/>
            </a:br>
            <a:r>
              <a:rPr lang="el-GR" dirty="0" smtClean="0"/>
              <a:t>5η </a:t>
            </a:r>
            <a:r>
              <a:rPr lang="el-GR" dirty="0" smtClean="0"/>
              <a:t>εισήγηση</a:t>
            </a:r>
            <a:br>
              <a:rPr lang="el-GR" dirty="0" smtClean="0"/>
            </a:br>
            <a:r>
              <a:rPr lang="el-GR" dirty="0" smtClean="0"/>
              <a:t/>
            </a:r>
            <a:br>
              <a:rPr lang="el-GR" dirty="0" smtClean="0"/>
            </a:br>
            <a:endParaRPr lang="el-GR" dirty="0"/>
          </a:p>
        </p:txBody>
      </p:sp>
      <p:sp>
        <p:nvSpPr>
          <p:cNvPr id="3" name="Υπότιτλος 2"/>
          <p:cNvSpPr>
            <a:spLocks noGrp="1"/>
          </p:cNvSpPr>
          <p:nvPr>
            <p:ph type="subTitle" idx="1"/>
          </p:nvPr>
        </p:nvSpPr>
        <p:spPr>
          <a:xfrm>
            <a:off x="1671917" y="4408861"/>
            <a:ext cx="9144000" cy="1655762"/>
          </a:xfrm>
        </p:spPr>
        <p:txBody>
          <a:bodyPr/>
          <a:lstStyle/>
          <a:p>
            <a:endParaRPr lang="el-GR" dirty="0" smtClean="0"/>
          </a:p>
          <a:p>
            <a:r>
              <a:rPr lang="el-GR" dirty="0" smtClean="0"/>
              <a:t>Λαμπρινός </a:t>
            </a:r>
            <a:r>
              <a:rPr lang="el-GR" dirty="0" err="1" smtClean="0"/>
              <a:t>Ευστ</a:t>
            </a:r>
            <a:r>
              <a:rPr lang="el-GR" dirty="0" smtClean="0"/>
              <a:t>. Πλατυπόδης</a:t>
            </a:r>
          </a:p>
          <a:p>
            <a:r>
              <a:rPr lang="el-GR" dirty="0" smtClean="0"/>
              <a:t>ΑΝΩΤΑΤΗ ΕΚΚΛΗΣΙΑΣΤΙΚΗ ΑΚΑΔΗΜΙΑ ΑΘΗΝΑΣ</a:t>
            </a:r>
          </a:p>
          <a:p>
            <a:endParaRPr lang="el-GR" dirty="0"/>
          </a:p>
        </p:txBody>
      </p:sp>
      <p:pic>
        <p:nvPicPr>
          <p:cNvPr id="4" name="Εικόνα 3"/>
          <p:cNvPicPr>
            <a:picLocks noChangeAspect="1"/>
          </p:cNvPicPr>
          <p:nvPr/>
        </p:nvPicPr>
        <p:blipFill>
          <a:blip r:embed="rId2"/>
          <a:stretch>
            <a:fillRect/>
          </a:stretch>
        </p:blipFill>
        <p:spPr>
          <a:xfrm>
            <a:off x="4692533" y="1963270"/>
            <a:ext cx="2654533" cy="2739171"/>
          </a:xfrm>
          <a:prstGeom prst="rect">
            <a:avLst/>
          </a:prstGeom>
        </p:spPr>
      </p:pic>
    </p:spTree>
    <p:extLst>
      <p:ext uri="{BB962C8B-B14F-4D97-AF65-F5344CB8AC3E}">
        <p14:creationId xmlns:p14="http://schemas.microsoft.com/office/powerpoint/2010/main" val="70844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Rousseau 1712-1778</a:t>
            </a:r>
            <a:endParaRPr lang="el-GR" dirty="0"/>
          </a:p>
        </p:txBody>
      </p:sp>
      <p:sp>
        <p:nvSpPr>
          <p:cNvPr id="3" name="Θέση περιεχομένου 2"/>
          <p:cNvSpPr>
            <a:spLocks noGrp="1"/>
          </p:cNvSpPr>
          <p:nvPr>
            <p:ph idx="1"/>
          </p:nvPr>
        </p:nvSpPr>
        <p:spPr/>
        <p:txBody>
          <a:bodyPr/>
          <a:lstStyle/>
          <a:p>
            <a:r>
              <a:rPr lang="el-GR" dirty="0" smtClean="0"/>
              <a:t>Αιμίλιος ή Περί αγωγής</a:t>
            </a:r>
          </a:p>
          <a:p>
            <a:r>
              <a:rPr lang="el-GR" dirty="0" smtClean="0"/>
              <a:t>Πέντε κεφάλαια: τα </a:t>
            </a:r>
            <a:r>
              <a:rPr lang="el-GR" dirty="0"/>
              <a:t>τ</a:t>
            </a:r>
            <a:r>
              <a:rPr lang="el-GR" dirty="0" smtClean="0"/>
              <a:t>έσσερα για την αγωγή των αγοριών και το πέμπτο για την αγωγή των κοριτσιών.</a:t>
            </a:r>
          </a:p>
          <a:p>
            <a:r>
              <a:rPr lang="el-GR" dirty="0" smtClean="0"/>
              <a:t>Αφετηρία της αγωγής το ίδιο το παιδί.</a:t>
            </a:r>
          </a:p>
          <a:p>
            <a:r>
              <a:rPr lang="el-GR" dirty="0" smtClean="0"/>
              <a:t>Η πορεία εξέλιξης του παιδιού καθορίζει και την πορεία της αγωγής.</a:t>
            </a:r>
          </a:p>
          <a:p>
            <a:r>
              <a:rPr lang="el-GR" dirty="0" smtClean="0"/>
              <a:t>Θεμελιωτής και της εξελικτικής ψυχολογίας.</a:t>
            </a:r>
            <a:endParaRPr lang="el-GR" dirty="0"/>
          </a:p>
        </p:txBody>
      </p:sp>
      <p:pic>
        <p:nvPicPr>
          <p:cNvPr id="4" name="Εικόνα 3"/>
          <p:cNvPicPr>
            <a:picLocks noChangeAspect="1"/>
          </p:cNvPicPr>
          <p:nvPr/>
        </p:nvPicPr>
        <p:blipFill>
          <a:blip r:embed="rId2"/>
          <a:stretch>
            <a:fillRect/>
          </a:stretch>
        </p:blipFill>
        <p:spPr>
          <a:xfrm>
            <a:off x="10354236" y="0"/>
            <a:ext cx="1752455" cy="2716306"/>
          </a:xfrm>
          <a:prstGeom prst="rect">
            <a:avLst/>
          </a:prstGeom>
        </p:spPr>
      </p:pic>
    </p:spTree>
    <p:extLst>
      <p:ext uri="{BB962C8B-B14F-4D97-AF65-F5344CB8AC3E}">
        <p14:creationId xmlns:p14="http://schemas.microsoft.com/office/powerpoint/2010/main" val="202131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Rousseau</a:t>
            </a:r>
            <a:endParaRPr lang="el-GR" dirty="0"/>
          </a:p>
        </p:txBody>
      </p:sp>
      <p:sp>
        <p:nvSpPr>
          <p:cNvPr id="3" name="Θέση περιεχομένου 2"/>
          <p:cNvSpPr>
            <a:spLocks noGrp="1"/>
          </p:cNvSpPr>
          <p:nvPr>
            <p:ph idx="1"/>
          </p:nvPr>
        </p:nvSpPr>
        <p:spPr/>
        <p:txBody>
          <a:bodyPr/>
          <a:lstStyle/>
          <a:p>
            <a:r>
              <a:rPr lang="el-GR" dirty="0" smtClean="0"/>
              <a:t>«Όλα είναι καλά όπως βγαίνουν από τα χέρια του Πλάστη, όλα εκφυλίζονται στα χέρια του ανθρώπου».</a:t>
            </a:r>
          </a:p>
          <a:p>
            <a:r>
              <a:rPr lang="el-GR" dirty="0" smtClean="0"/>
              <a:t>Ευαγγέλιο της φύσης.</a:t>
            </a:r>
          </a:p>
          <a:p>
            <a:r>
              <a:rPr lang="el-GR" dirty="0" smtClean="0"/>
              <a:t>Ο Αιμίλιος αναπτύσσεται στη φύση μακριά από τη διαφθορά της κοινωνίας.</a:t>
            </a:r>
          </a:p>
          <a:p>
            <a:r>
              <a:rPr lang="el-GR" dirty="0" smtClean="0"/>
              <a:t>Αρνητική αγωγή</a:t>
            </a:r>
          </a:p>
          <a:p>
            <a:r>
              <a:rPr lang="el-GR" dirty="0" smtClean="0"/>
              <a:t>Ο παιδαγωγός περιορίζει και απομακρύνει τους κινδύνους να συμβεί στο παιδί κάτι κακό.</a:t>
            </a:r>
            <a:endParaRPr lang="el-GR" dirty="0"/>
          </a:p>
        </p:txBody>
      </p:sp>
      <p:pic>
        <p:nvPicPr>
          <p:cNvPr id="4" name="Εικόνα 3"/>
          <p:cNvPicPr>
            <a:picLocks noChangeAspect="1"/>
          </p:cNvPicPr>
          <p:nvPr/>
        </p:nvPicPr>
        <p:blipFill>
          <a:blip r:embed="rId2"/>
          <a:stretch>
            <a:fillRect/>
          </a:stretch>
        </p:blipFill>
        <p:spPr>
          <a:xfrm>
            <a:off x="10074831" y="0"/>
            <a:ext cx="2023039" cy="1620043"/>
          </a:xfrm>
          <a:prstGeom prst="rect">
            <a:avLst/>
          </a:prstGeom>
        </p:spPr>
      </p:pic>
    </p:spTree>
    <p:extLst>
      <p:ext uri="{BB962C8B-B14F-4D97-AF65-F5344CB8AC3E}">
        <p14:creationId xmlns:p14="http://schemas.microsoft.com/office/powerpoint/2010/main" val="2209220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Pestalozzi 1746-1827</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Δημοκράτης και φιλάνθρωπος</a:t>
            </a:r>
          </a:p>
          <a:p>
            <a:r>
              <a:rPr lang="el-GR" dirty="0" smtClean="0"/>
              <a:t>Επιδιώκει να αλλάξει την τύχη των φτωχών παιδιών της εποχής του.</a:t>
            </a:r>
          </a:p>
          <a:p>
            <a:r>
              <a:rPr lang="el-GR" dirty="0" smtClean="0"/>
              <a:t>Σχέση δάσκαλου-μαθητή: ανιδιοτελής αγάπη.</a:t>
            </a:r>
          </a:p>
          <a:p>
            <a:r>
              <a:rPr lang="el-GR" dirty="0" smtClean="0"/>
              <a:t>Αρχή της εποπτείας</a:t>
            </a:r>
          </a:p>
          <a:p>
            <a:r>
              <a:rPr lang="el-GR" dirty="0" smtClean="0"/>
              <a:t>Η αρχή της εργασίας ως διδακτική</a:t>
            </a:r>
          </a:p>
          <a:p>
            <a:r>
              <a:rPr lang="el-GR" dirty="0" smtClean="0"/>
              <a:t>Σύζευξη διδασκαλίας και παραγωγικής εργασίας.</a:t>
            </a:r>
          </a:p>
          <a:p>
            <a:r>
              <a:rPr lang="el-GR" dirty="0" smtClean="0"/>
              <a:t>Έθεσε τις βάσεις για το σχολείο εργασίας του </a:t>
            </a:r>
            <a:r>
              <a:rPr lang="en-US" dirty="0" err="1" smtClean="0"/>
              <a:t>Kerschensteiner</a:t>
            </a:r>
            <a:r>
              <a:rPr lang="en-US" dirty="0" smtClean="0"/>
              <a:t> (</a:t>
            </a:r>
            <a:r>
              <a:rPr lang="el-GR" dirty="0" err="1" smtClean="0"/>
              <a:t>Κέρχενστάινερ</a:t>
            </a:r>
            <a:r>
              <a:rPr lang="el-GR" dirty="0" smtClean="0"/>
              <a:t> 1854-1932).</a:t>
            </a:r>
          </a:p>
          <a:p>
            <a:r>
              <a:rPr lang="el-GR" dirty="0" smtClean="0"/>
              <a:t>Έφυγε πικραμένος από τη ζωή ο ανιδιοτελής φίλος των φτωχών βλέποντας να ναυαγούν οι προσπάθειές του να αλλάξει την τύχη και τη ζωή τους.</a:t>
            </a:r>
            <a:endParaRPr lang="el-GR" dirty="0"/>
          </a:p>
        </p:txBody>
      </p:sp>
      <p:pic>
        <p:nvPicPr>
          <p:cNvPr id="4" name="Εικόνα 3"/>
          <p:cNvPicPr>
            <a:picLocks noChangeAspect="1"/>
          </p:cNvPicPr>
          <p:nvPr/>
        </p:nvPicPr>
        <p:blipFill>
          <a:blip r:embed="rId2"/>
          <a:stretch>
            <a:fillRect/>
          </a:stretch>
        </p:blipFill>
        <p:spPr>
          <a:xfrm>
            <a:off x="9429190" y="207028"/>
            <a:ext cx="2343150" cy="1952625"/>
          </a:xfrm>
          <a:prstGeom prst="rect">
            <a:avLst/>
          </a:prstGeom>
        </p:spPr>
      </p:pic>
    </p:spTree>
    <p:extLst>
      <p:ext uri="{BB962C8B-B14F-4D97-AF65-F5344CB8AC3E}">
        <p14:creationId xmlns:p14="http://schemas.microsoft.com/office/powerpoint/2010/main" val="1804543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Johann Friedrich Herbart 1776-1841</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Πατέρας της επιστημονικής παιδαγωγικής.</a:t>
            </a:r>
          </a:p>
          <a:p>
            <a:r>
              <a:rPr lang="el-GR" dirty="0" smtClean="0"/>
              <a:t>Εισαγωγή και διδασκαλία στα Πανεπιστήμια.</a:t>
            </a:r>
          </a:p>
          <a:p>
            <a:r>
              <a:rPr lang="en-US" dirty="0" smtClean="0"/>
              <a:t>1779: </a:t>
            </a:r>
            <a:r>
              <a:rPr lang="el-GR" dirty="0" smtClean="0"/>
              <a:t>Στο</a:t>
            </a:r>
            <a:r>
              <a:rPr lang="el-GR" dirty="0"/>
              <a:t> </a:t>
            </a:r>
            <a:r>
              <a:rPr lang="el-GR" b="1" dirty="0"/>
              <a:t>Πανεπιστήμιο «Μαρτίνος Λούθηρος» του </a:t>
            </a:r>
            <a:r>
              <a:rPr lang="el-GR" b="1" dirty="0" err="1"/>
              <a:t>Χάλλε-Βιτεμβέργης</a:t>
            </a:r>
            <a:r>
              <a:rPr lang="el-GR" dirty="0"/>
              <a:t> (</a:t>
            </a:r>
            <a:r>
              <a:rPr lang="el-GR" dirty="0">
                <a:hlinkClick r:id="rId2" tooltip="Γερμ."/>
              </a:rPr>
              <a:t>γερμ.</a:t>
            </a:r>
            <a:r>
              <a:rPr lang="el-GR" dirty="0"/>
              <a:t> </a:t>
            </a:r>
            <a:r>
              <a:rPr lang="en-US" i="1" dirty="0"/>
              <a:t>Martin-Luther-</a:t>
            </a:r>
            <a:r>
              <a:rPr lang="en-US" i="1" dirty="0" err="1"/>
              <a:t>Universität</a:t>
            </a:r>
            <a:r>
              <a:rPr lang="en-US" i="1" dirty="0"/>
              <a:t> Halle-Wittenberg</a:t>
            </a:r>
            <a:r>
              <a:rPr lang="en-US" dirty="0"/>
              <a:t>, </a:t>
            </a:r>
            <a:r>
              <a:rPr lang="el-GR" dirty="0">
                <a:hlinkClick r:id="rId3" tooltip="Λατινική γλώσσα"/>
              </a:rPr>
              <a:t>λατ.</a:t>
            </a:r>
            <a:r>
              <a:rPr lang="el-GR" dirty="0"/>
              <a:t> </a:t>
            </a:r>
            <a:r>
              <a:rPr lang="en-US" i="1" dirty="0" err="1"/>
              <a:t>Universitas</a:t>
            </a:r>
            <a:r>
              <a:rPr lang="en-US" i="1" dirty="0"/>
              <a:t> </a:t>
            </a:r>
            <a:r>
              <a:rPr lang="en-US" i="1" dirty="0" err="1"/>
              <a:t>Hallensis</a:t>
            </a:r>
            <a:r>
              <a:rPr lang="en-US" dirty="0"/>
              <a:t>, </a:t>
            </a:r>
            <a:r>
              <a:rPr lang="el-GR" dirty="0" err="1"/>
              <a:t>συντομογρ</a:t>
            </a:r>
            <a:r>
              <a:rPr lang="el-GR" dirty="0"/>
              <a:t>. </a:t>
            </a:r>
            <a:r>
              <a:rPr lang="en-US" b="1" dirty="0"/>
              <a:t>MLU</a:t>
            </a:r>
            <a:r>
              <a:rPr lang="en-US" dirty="0" smtClean="0"/>
              <a:t>)</a:t>
            </a:r>
            <a:r>
              <a:rPr lang="el-GR" dirty="0" smtClean="0"/>
              <a:t>.</a:t>
            </a:r>
          </a:p>
          <a:p>
            <a:r>
              <a:rPr lang="el-GR" dirty="0" smtClean="0"/>
              <a:t>1802: Στο Πανεπιστήμιο </a:t>
            </a:r>
            <a:r>
              <a:rPr lang="el-GR" dirty="0" err="1" smtClean="0"/>
              <a:t>Γκέτινγκεν</a:t>
            </a:r>
            <a:r>
              <a:rPr lang="el-GR" dirty="0" smtClean="0"/>
              <a:t> (</a:t>
            </a:r>
            <a:r>
              <a:rPr lang="el-GR" dirty="0"/>
              <a:t>γερμανικά: </a:t>
            </a:r>
            <a:r>
              <a:rPr lang="el-GR" dirty="0" err="1"/>
              <a:t>Göttingen</a:t>
            </a:r>
            <a:r>
              <a:rPr lang="el-GR" dirty="0"/>
              <a:t>), ή </a:t>
            </a:r>
            <a:r>
              <a:rPr lang="el-GR" dirty="0" err="1" smtClean="0"/>
              <a:t>Γοττίγγη</a:t>
            </a:r>
            <a:r>
              <a:rPr lang="el-GR" dirty="0" smtClean="0"/>
              <a:t>. </a:t>
            </a:r>
          </a:p>
          <a:p>
            <a:r>
              <a:rPr lang="el-GR" dirty="0" smtClean="0"/>
              <a:t>Σχέση της Παιδαγωγικής με την Φιλοσοφία και Ψυχολογία.</a:t>
            </a:r>
          </a:p>
          <a:p>
            <a:r>
              <a:rPr lang="el-GR" dirty="0" smtClean="0"/>
              <a:t>Τυποποιεί τη σχέση δασκάλου μαθητή</a:t>
            </a:r>
          </a:p>
          <a:p>
            <a:r>
              <a:rPr lang="el-GR" dirty="0" smtClean="0"/>
              <a:t>Παιδαγωγική της καθοδήγησης.</a:t>
            </a:r>
            <a:endParaRPr lang="el-GR" dirty="0"/>
          </a:p>
        </p:txBody>
      </p:sp>
      <p:pic>
        <p:nvPicPr>
          <p:cNvPr id="4" name="Εικόνα 3"/>
          <p:cNvPicPr>
            <a:picLocks noChangeAspect="1"/>
          </p:cNvPicPr>
          <p:nvPr/>
        </p:nvPicPr>
        <p:blipFill>
          <a:blip r:embed="rId4"/>
          <a:stretch>
            <a:fillRect/>
          </a:stretch>
        </p:blipFill>
        <p:spPr>
          <a:xfrm>
            <a:off x="9954185" y="365125"/>
            <a:ext cx="2019300" cy="2266950"/>
          </a:xfrm>
          <a:prstGeom prst="rect">
            <a:avLst/>
          </a:prstGeom>
        </p:spPr>
      </p:pic>
    </p:spTree>
    <p:extLst>
      <p:ext uri="{BB962C8B-B14F-4D97-AF65-F5344CB8AC3E}">
        <p14:creationId xmlns:p14="http://schemas.microsoft.com/office/powerpoint/2010/main" val="301116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925792"/>
          </a:xfrm>
        </p:spPr>
        <p:txBody>
          <a:bodyPr/>
          <a:lstStyle/>
          <a:p>
            <a:r>
              <a:rPr lang="el-GR" dirty="0" smtClean="0"/>
              <a:t>Εγκαταλείπεται η παιδαγωγική του </a:t>
            </a:r>
            <a:r>
              <a:rPr lang="en-US" dirty="0" smtClean="0"/>
              <a:t>Herbart</a:t>
            </a:r>
            <a:endParaRPr lang="el-GR" dirty="0"/>
          </a:p>
        </p:txBody>
      </p:sp>
      <p:sp>
        <p:nvSpPr>
          <p:cNvPr id="3" name="Θέση περιεχομένου 2"/>
          <p:cNvSpPr>
            <a:spLocks noGrp="1"/>
          </p:cNvSpPr>
          <p:nvPr>
            <p:ph idx="1"/>
          </p:nvPr>
        </p:nvSpPr>
        <p:spPr/>
        <p:txBody>
          <a:bodyPr/>
          <a:lstStyle/>
          <a:p>
            <a:r>
              <a:rPr lang="el-GR" dirty="0" smtClean="0"/>
              <a:t>Η παιδαγωγική της αυτόνομης ανάπτυξης</a:t>
            </a:r>
          </a:p>
          <a:p>
            <a:r>
              <a:rPr lang="el-GR" dirty="0" smtClean="0"/>
              <a:t>Η παρομοίωση του παιδιού με τον σπόρο.</a:t>
            </a:r>
          </a:p>
          <a:p>
            <a:r>
              <a:rPr lang="el-GR" dirty="0" smtClean="0"/>
              <a:t>Παιδαγωγός και γεωργός.</a:t>
            </a:r>
          </a:p>
          <a:p>
            <a:r>
              <a:rPr lang="el-GR" dirty="0" smtClean="0"/>
              <a:t>Η αγωγή προκύπτει μέσα από το σύνολο των διαπροσωπικών επιδράσεων και των περιβαλλοντικών επιρροών, ως αποτέλεσμα της αμοιβαίας αλληλεπίδρασης ενδογενών και εξωγενών παραγόντων.</a:t>
            </a:r>
            <a:endParaRPr lang="el-GR" dirty="0"/>
          </a:p>
        </p:txBody>
      </p:sp>
      <p:pic>
        <p:nvPicPr>
          <p:cNvPr id="4" name="Εικόνα 3"/>
          <p:cNvPicPr>
            <a:picLocks noChangeAspect="1"/>
          </p:cNvPicPr>
          <p:nvPr/>
        </p:nvPicPr>
        <p:blipFill>
          <a:blip r:embed="rId2"/>
          <a:stretch>
            <a:fillRect/>
          </a:stretch>
        </p:blipFill>
        <p:spPr>
          <a:xfrm>
            <a:off x="10361222" y="1156447"/>
            <a:ext cx="1577358" cy="2431397"/>
          </a:xfrm>
          <a:prstGeom prst="rect">
            <a:avLst/>
          </a:prstGeom>
        </p:spPr>
      </p:pic>
    </p:spTree>
    <p:extLst>
      <p:ext uri="{BB962C8B-B14F-4D97-AF65-F5344CB8AC3E}">
        <p14:creationId xmlns:p14="http://schemas.microsoft.com/office/powerpoint/2010/main" val="1965181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Σχολείο-ομαδική ζωή</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19</a:t>
            </a:r>
            <a:r>
              <a:rPr lang="el-GR" baseline="30000" dirty="0" smtClean="0"/>
              <a:t>ος</a:t>
            </a:r>
            <a:r>
              <a:rPr lang="el-GR" dirty="0" smtClean="0"/>
              <a:t> αιώνας –αρχές 20</a:t>
            </a:r>
            <a:r>
              <a:rPr lang="el-GR" baseline="30000" dirty="0" smtClean="0"/>
              <a:t>ου</a:t>
            </a:r>
            <a:r>
              <a:rPr lang="el-GR" dirty="0" smtClean="0"/>
              <a:t> αιώνα</a:t>
            </a:r>
          </a:p>
          <a:p>
            <a:r>
              <a:rPr lang="el-GR" dirty="0" smtClean="0"/>
              <a:t>Τα σχολεία ιδρύθηκαν και λειτούργησαν σύμφωνα με το στρατιωτικό πρότυπο.</a:t>
            </a:r>
          </a:p>
          <a:p>
            <a:r>
              <a:rPr lang="el-GR" dirty="0" smtClean="0"/>
              <a:t>Ομοιομορφία</a:t>
            </a:r>
          </a:p>
          <a:p>
            <a:r>
              <a:rPr lang="el-GR" dirty="0" smtClean="0"/>
              <a:t>Αυστηρή πειθαρχία</a:t>
            </a:r>
          </a:p>
          <a:p>
            <a:r>
              <a:rPr lang="el-GR" dirty="0" smtClean="0"/>
              <a:t>Υποταγή</a:t>
            </a:r>
          </a:p>
          <a:p>
            <a:r>
              <a:rPr lang="el-GR" dirty="0" smtClean="0"/>
              <a:t>Αυταρχική δομή</a:t>
            </a:r>
          </a:p>
          <a:p>
            <a:r>
              <a:rPr lang="el-GR" dirty="0" smtClean="0"/>
              <a:t>Ταπείνωση προσωπικότητας</a:t>
            </a:r>
          </a:p>
          <a:p>
            <a:r>
              <a:rPr lang="el-GR" dirty="0" smtClean="0"/>
              <a:t>Δασκαλοκεντρικό σύστημα: εξουσία του διδασκάλου.</a:t>
            </a:r>
            <a:endParaRPr lang="el-GR" dirty="0"/>
          </a:p>
        </p:txBody>
      </p:sp>
      <p:pic>
        <p:nvPicPr>
          <p:cNvPr id="4" name="Εικόνα 3"/>
          <p:cNvPicPr>
            <a:picLocks noChangeAspect="1"/>
          </p:cNvPicPr>
          <p:nvPr/>
        </p:nvPicPr>
        <p:blipFill>
          <a:blip r:embed="rId2"/>
          <a:stretch>
            <a:fillRect/>
          </a:stretch>
        </p:blipFill>
        <p:spPr>
          <a:xfrm>
            <a:off x="6642847" y="2964285"/>
            <a:ext cx="4837182" cy="2306964"/>
          </a:xfrm>
          <a:prstGeom prst="rect">
            <a:avLst/>
          </a:prstGeom>
        </p:spPr>
      </p:pic>
    </p:spTree>
    <p:extLst>
      <p:ext uri="{BB962C8B-B14F-4D97-AF65-F5344CB8AC3E}">
        <p14:creationId xmlns:p14="http://schemas.microsoft.com/office/powerpoint/2010/main" val="38995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Αγνοούνται και επιβάλλονται</a:t>
            </a:r>
            <a:endParaRPr lang="el-GR" dirty="0"/>
          </a:p>
        </p:txBody>
      </p:sp>
      <p:sp>
        <p:nvSpPr>
          <p:cNvPr id="3" name="Θέση περιεχομένου 2"/>
          <p:cNvSpPr>
            <a:spLocks noGrp="1"/>
          </p:cNvSpPr>
          <p:nvPr>
            <p:ph idx="1"/>
          </p:nvPr>
        </p:nvSpPr>
        <p:spPr/>
        <p:txBody>
          <a:bodyPr/>
          <a:lstStyle/>
          <a:p>
            <a:r>
              <a:rPr lang="el-GR" dirty="0" smtClean="0"/>
              <a:t>Κριτική σκέψη</a:t>
            </a:r>
          </a:p>
          <a:p>
            <a:r>
              <a:rPr lang="el-GR" dirty="0" smtClean="0"/>
              <a:t>Έκφραση ελεύθερης γνώμης</a:t>
            </a:r>
          </a:p>
          <a:p>
            <a:r>
              <a:rPr lang="el-GR" dirty="0" smtClean="0"/>
              <a:t>Συμμετοχική συνεργασία</a:t>
            </a:r>
          </a:p>
          <a:p>
            <a:endParaRPr lang="el-GR" dirty="0"/>
          </a:p>
          <a:p>
            <a:r>
              <a:rPr lang="el-GR" dirty="0" smtClean="0"/>
              <a:t>Εφαρμογή κανόνων</a:t>
            </a:r>
          </a:p>
          <a:p>
            <a:r>
              <a:rPr lang="el-GR" dirty="0" smtClean="0"/>
              <a:t>Η εξωτερική εικόνα να είναι συμβατή με τα κοινωνικά στερεότυπα.</a:t>
            </a:r>
          </a:p>
          <a:p>
            <a:r>
              <a:rPr lang="el-GR" dirty="0" smtClean="0"/>
              <a:t>Κυρώσεις</a:t>
            </a:r>
          </a:p>
          <a:p>
            <a:r>
              <a:rPr lang="el-GR" dirty="0" smtClean="0"/>
              <a:t>Ποινές</a:t>
            </a:r>
            <a:endParaRPr lang="el-GR" dirty="0"/>
          </a:p>
        </p:txBody>
      </p:sp>
      <p:pic>
        <p:nvPicPr>
          <p:cNvPr id="4" name="Εικόνα 3"/>
          <p:cNvPicPr>
            <a:picLocks noChangeAspect="1"/>
          </p:cNvPicPr>
          <p:nvPr/>
        </p:nvPicPr>
        <p:blipFill>
          <a:blip r:embed="rId2"/>
          <a:stretch>
            <a:fillRect/>
          </a:stretch>
        </p:blipFill>
        <p:spPr>
          <a:xfrm>
            <a:off x="8634373" y="1447800"/>
            <a:ext cx="2719427" cy="2707341"/>
          </a:xfrm>
          <a:prstGeom prst="rect">
            <a:avLst/>
          </a:prstGeom>
        </p:spPr>
      </p:pic>
    </p:spTree>
    <p:extLst>
      <p:ext uri="{BB962C8B-B14F-4D97-AF65-F5344CB8AC3E}">
        <p14:creationId xmlns:p14="http://schemas.microsoft.com/office/powerpoint/2010/main" val="74838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Σήμερα</a:t>
            </a:r>
            <a:endParaRPr lang="el-GR" dirty="0"/>
          </a:p>
        </p:txBody>
      </p:sp>
      <p:sp>
        <p:nvSpPr>
          <p:cNvPr id="3" name="Θέση περιεχομένου 2"/>
          <p:cNvSpPr>
            <a:spLocks noGrp="1"/>
          </p:cNvSpPr>
          <p:nvPr>
            <p:ph idx="1"/>
          </p:nvPr>
        </p:nvSpPr>
        <p:spPr/>
        <p:txBody>
          <a:bodyPr/>
          <a:lstStyle/>
          <a:p>
            <a:pPr algn="just"/>
            <a:r>
              <a:rPr lang="el-GR" dirty="0" smtClean="0"/>
              <a:t>Οι μεταρρυθμίσεις στοχεύουν στη λειτουργία σχολείων χαράς και δημιουργίας, σχολεία που θα καλλιεργούν την αυτονομία, το δημοκρατικό φρόνημα και τα ανθρωπιστικά ιδεώδη, σχολεία που θα διαπλάθουν ολοκληρωμένους ανθρώπους και ως άτομα και ως μέλη μιας οργανωμένης και εύτακτης ειρηνικής και δημοκρατικής κοινωνίας. </a:t>
            </a:r>
            <a:endParaRPr lang="el-GR" dirty="0"/>
          </a:p>
        </p:txBody>
      </p:sp>
      <p:pic>
        <p:nvPicPr>
          <p:cNvPr id="4" name="Εικόνα 3"/>
          <p:cNvPicPr>
            <a:picLocks noChangeAspect="1"/>
          </p:cNvPicPr>
          <p:nvPr/>
        </p:nvPicPr>
        <p:blipFill>
          <a:blip r:embed="rId2"/>
          <a:stretch>
            <a:fillRect/>
          </a:stretch>
        </p:blipFill>
        <p:spPr>
          <a:xfrm>
            <a:off x="6131017" y="4076979"/>
            <a:ext cx="3631547" cy="2416629"/>
          </a:xfrm>
          <a:prstGeom prst="rect">
            <a:avLst/>
          </a:prstGeom>
        </p:spPr>
      </p:pic>
    </p:spTree>
    <p:extLst>
      <p:ext uri="{BB962C8B-B14F-4D97-AF65-F5344CB8AC3E}">
        <p14:creationId xmlns:p14="http://schemas.microsoft.com/office/powerpoint/2010/main" val="368656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Ερώτηση</a:t>
            </a:r>
            <a:endParaRPr lang="el-GR" dirty="0"/>
          </a:p>
        </p:txBody>
      </p:sp>
      <p:sp>
        <p:nvSpPr>
          <p:cNvPr id="3" name="Θέση περιεχομένου 2"/>
          <p:cNvSpPr>
            <a:spLocks noGrp="1"/>
          </p:cNvSpPr>
          <p:nvPr>
            <p:ph idx="1"/>
          </p:nvPr>
        </p:nvSpPr>
        <p:spPr/>
        <p:txBody>
          <a:bodyPr/>
          <a:lstStyle/>
          <a:p>
            <a:r>
              <a:rPr lang="el-GR" dirty="0" smtClean="0"/>
              <a:t>18. Η ΙΣΤΟΡΙΚΗ ΕΞΕΛΙΞΗ ΤΗΣ ΠΑΙΔΑΓΩΓΙΚΗΣ ΕΠΙΣΤΗΜΗΣ (ΖΑΝ ΡΟΥΣΣΩ, ΠΕΣΤΑΛΟΤΣΙ, ΕΡΒΑΡΤΟΣ, ΑΥΤΑΡΧΙΚΗ ΠΑΙΔΑΓΩΓΙΚΗ) (92-103).</a:t>
            </a:r>
            <a:endParaRPr lang="el-GR" dirty="0"/>
          </a:p>
        </p:txBody>
      </p:sp>
      <p:pic>
        <p:nvPicPr>
          <p:cNvPr id="4" name="Εικόνα 3"/>
          <p:cNvPicPr>
            <a:picLocks noChangeAspect="1"/>
          </p:cNvPicPr>
          <p:nvPr/>
        </p:nvPicPr>
        <p:blipFill>
          <a:blip r:embed="rId2"/>
          <a:stretch>
            <a:fillRect/>
          </a:stretch>
        </p:blipFill>
        <p:spPr>
          <a:xfrm>
            <a:off x="3792071" y="2828365"/>
            <a:ext cx="3348598" cy="3348598"/>
          </a:xfrm>
          <a:prstGeom prst="rect">
            <a:avLst/>
          </a:prstGeom>
        </p:spPr>
      </p:pic>
    </p:spTree>
    <p:extLst>
      <p:ext uri="{BB962C8B-B14F-4D97-AF65-F5344CB8AC3E}">
        <p14:creationId xmlns:p14="http://schemas.microsoft.com/office/powerpoint/2010/main" val="41653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ΙΣΤΟΡΙΚΗ ΕΞΕΛΙΞΗ ΤΗΣ ΠΑΙΔΑΓΩΓΙΚΗΣ ΕΠΙΣΤΗΜΗΣ</a:t>
            </a:r>
            <a:endParaRPr lang="el-GR" sz="4000" dirty="0"/>
          </a:p>
        </p:txBody>
      </p:sp>
      <p:sp>
        <p:nvSpPr>
          <p:cNvPr id="3" name="Θέση περιεχομένου 2"/>
          <p:cNvSpPr>
            <a:spLocks noGrp="1"/>
          </p:cNvSpPr>
          <p:nvPr>
            <p:ph idx="1"/>
          </p:nvPr>
        </p:nvSpPr>
        <p:spPr>
          <a:xfrm>
            <a:off x="838200" y="2181178"/>
            <a:ext cx="10515600" cy="4351338"/>
          </a:xfrm>
        </p:spPr>
        <p:txBody>
          <a:bodyPr/>
          <a:lstStyle/>
          <a:p>
            <a:endParaRPr lang="el-GR" dirty="0" smtClean="0"/>
          </a:p>
          <a:p>
            <a:endParaRPr lang="el-GR" dirty="0" smtClean="0"/>
          </a:p>
          <a:p>
            <a:endParaRPr lang="el-GR" dirty="0"/>
          </a:p>
          <a:p>
            <a:r>
              <a:rPr lang="el-GR" dirty="0" smtClean="0"/>
              <a:t>Αγωγή: εμφάνιση του ανθρώπου, επιβίωση, πείρα.</a:t>
            </a:r>
          </a:p>
          <a:p>
            <a:r>
              <a:rPr lang="el-GR" dirty="0" smtClean="0"/>
              <a:t>Επιστήμη της αγωγής: συστηματικός τρόπος μετάδοσης της πείρας.</a:t>
            </a:r>
          </a:p>
          <a:p>
            <a:r>
              <a:rPr lang="el-GR" dirty="0" smtClean="0"/>
              <a:t>Έλληνες και Ρωμαίοι: παιδαγωγική τέχνη</a:t>
            </a:r>
          </a:p>
          <a:p>
            <a:r>
              <a:rPr lang="el-GR" dirty="0" smtClean="0"/>
              <a:t>Παιδαγωγική: στάση απέναντι στο παιδί, φιλοσοφία, θεολογία.</a:t>
            </a:r>
            <a:endParaRPr lang="en-US" dirty="0" smtClean="0"/>
          </a:p>
          <a:p>
            <a:r>
              <a:rPr lang="el-GR" dirty="0" smtClean="0"/>
              <a:t>Διδακτικά προβλήματα.</a:t>
            </a:r>
            <a:endParaRPr lang="el-GR" dirty="0"/>
          </a:p>
        </p:txBody>
      </p:sp>
      <p:pic>
        <p:nvPicPr>
          <p:cNvPr id="4" name="Εικόνα 3"/>
          <p:cNvPicPr>
            <a:picLocks noChangeAspect="1"/>
          </p:cNvPicPr>
          <p:nvPr/>
        </p:nvPicPr>
        <p:blipFill>
          <a:blip r:embed="rId2"/>
          <a:stretch>
            <a:fillRect/>
          </a:stretch>
        </p:blipFill>
        <p:spPr>
          <a:xfrm>
            <a:off x="4994820" y="1385047"/>
            <a:ext cx="1619173" cy="2389374"/>
          </a:xfrm>
          <a:prstGeom prst="rect">
            <a:avLst/>
          </a:prstGeom>
        </p:spPr>
      </p:pic>
    </p:spTree>
    <p:extLst>
      <p:ext uri="{BB962C8B-B14F-4D97-AF65-F5344CB8AC3E}">
        <p14:creationId xmlns:p14="http://schemas.microsoft.com/office/powerpoint/2010/main" val="418770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17</a:t>
            </a:r>
            <a:r>
              <a:rPr lang="el-GR" baseline="30000" dirty="0" smtClean="0"/>
              <a:t>ος</a:t>
            </a:r>
            <a:r>
              <a:rPr lang="el-GR" dirty="0" smtClean="0"/>
              <a:t> αιώνας</a:t>
            </a:r>
            <a:endParaRPr lang="el-GR" dirty="0"/>
          </a:p>
        </p:txBody>
      </p:sp>
      <p:sp>
        <p:nvSpPr>
          <p:cNvPr id="3" name="Θέση περιεχομένου 2"/>
          <p:cNvSpPr>
            <a:spLocks noGrp="1"/>
          </p:cNvSpPr>
          <p:nvPr>
            <p:ph idx="1"/>
          </p:nvPr>
        </p:nvSpPr>
        <p:spPr/>
        <p:txBody>
          <a:bodyPr/>
          <a:lstStyle/>
          <a:p>
            <a:r>
              <a:rPr lang="en-US" dirty="0" smtClean="0"/>
              <a:t>Comenius 1592-1670</a:t>
            </a:r>
            <a:endParaRPr lang="el-GR" dirty="0" smtClean="0"/>
          </a:p>
          <a:p>
            <a:r>
              <a:rPr lang="en-US" dirty="0" smtClean="0"/>
              <a:t>Nova  </a:t>
            </a:r>
            <a:r>
              <a:rPr lang="en-US" dirty="0" err="1" smtClean="0"/>
              <a:t>Didactica</a:t>
            </a:r>
            <a:endParaRPr lang="en-US" dirty="0" smtClean="0"/>
          </a:p>
          <a:p>
            <a:r>
              <a:rPr lang="en-US" dirty="0" err="1" smtClean="0"/>
              <a:t>Didactica</a:t>
            </a:r>
            <a:r>
              <a:rPr lang="en-US" dirty="0" smtClean="0"/>
              <a:t> Magna (</a:t>
            </a:r>
            <a:r>
              <a:rPr lang="el-GR" dirty="0" smtClean="0"/>
              <a:t>Μεγάλη Διδακτική: Πραγματεία περί της παγκόσμιας τέχνης του </a:t>
            </a:r>
            <a:r>
              <a:rPr lang="el-GR" dirty="0" err="1" smtClean="0"/>
              <a:t>διδάσκειν</a:t>
            </a:r>
            <a:r>
              <a:rPr lang="el-GR" dirty="0" smtClean="0"/>
              <a:t> τα πάντα στους πάντες.</a:t>
            </a:r>
          </a:p>
          <a:p>
            <a:r>
              <a:rPr lang="el-GR" dirty="0" smtClean="0"/>
              <a:t>Τονίζεται η ανάγκη της αγωγής και της δια βίου μάθησης.</a:t>
            </a:r>
            <a:endParaRPr lang="el-GR" dirty="0"/>
          </a:p>
        </p:txBody>
      </p:sp>
      <p:pic>
        <p:nvPicPr>
          <p:cNvPr id="4" name="Εικόνα 3"/>
          <p:cNvPicPr>
            <a:picLocks noChangeAspect="1"/>
          </p:cNvPicPr>
          <p:nvPr/>
        </p:nvPicPr>
        <p:blipFill>
          <a:blip r:embed="rId2"/>
          <a:stretch>
            <a:fillRect/>
          </a:stretch>
        </p:blipFill>
        <p:spPr>
          <a:xfrm>
            <a:off x="10044672" y="365125"/>
            <a:ext cx="1838325" cy="2495550"/>
          </a:xfrm>
          <a:prstGeom prst="rect">
            <a:avLst/>
          </a:prstGeom>
        </p:spPr>
      </p:pic>
    </p:spTree>
    <p:extLst>
      <p:ext uri="{BB962C8B-B14F-4D97-AF65-F5344CB8AC3E}">
        <p14:creationId xmlns:p14="http://schemas.microsoft.com/office/powerpoint/2010/main" val="30511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επτά σχολεία κατά τον </a:t>
            </a:r>
            <a:r>
              <a:rPr lang="en-US" dirty="0" smtClean="0"/>
              <a:t>Comenius</a:t>
            </a:r>
            <a:endParaRPr lang="el-GR" dirty="0"/>
          </a:p>
        </p:txBody>
      </p:sp>
      <p:sp>
        <p:nvSpPr>
          <p:cNvPr id="3" name="Θέση περιεχομένου 2"/>
          <p:cNvSpPr>
            <a:spLocks noGrp="1"/>
          </p:cNvSpPr>
          <p:nvPr>
            <p:ph idx="1"/>
          </p:nvPr>
        </p:nvSpPr>
        <p:spPr/>
        <p:txBody>
          <a:bodyPr/>
          <a:lstStyle/>
          <a:p>
            <a:pPr marL="514350" indent="-514350">
              <a:buFont typeface="+mj-lt"/>
              <a:buAutoNum type="arabicPeriod"/>
            </a:pPr>
            <a:r>
              <a:rPr lang="el-GR" dirty="0" smtClean="0"/>
              <a:t>Το Σχολείο πριν από τη γέννηση</a:t>
            </a:r>
          </a:p>
          <a:p>
            <a:pPr marL="514350" indent="-514350">
              <a:buFont typeface="+mj-lt"/>
              <a:buAutoNum type="arabicPeriod"/>
            </a:pPr>
            <a:r>
              <a:rPr lang="el-GR" dirty="0" smtClean="0"/>
              <a:t>Το σχολείο της μητέρας, που βρίσκεται μέσα στην οικογένεια.</a:t>
            </a:r>
          </a:p>
          <a:p>
            <a:pPr marL="514350" indent="-514350">
              <a:buFont typeface="+mj-lt"/>
              <a:buAutoNum type="arabicPeriod"/>
            </a:pPr>
            <a:r>
              <a:rPr lang="el-GR" dirty="0" smtClean="0"/>
              <a:t>Το σχολείο της μητρικής γλώσσας, που πρέπει να υπάρχει σε κάθε χωριό.</a:t>
            </a:r>
          </a:p>
          <a:p>
            <a:pPr marL="514350" indent="-514350">
              <a:buFont typeface="+mj-lt"/>
              <a:buAutoNum type="arabicPeriod"/>
            </a:pPr>
            <a:r>
              <a:rPr lang="el-GR" dirty="0" smtClean="0"/>
              <a:t>Το Γυμνάσιο, που πρέπει να λειτουργεί σε κάθε πόλη.</a:t>
            </a:r>
          </a:p>
          <a:p>
            <a:pPr marL="514350" indent="-514350">
              <a:buFont typeface="+mj-lt"/>
              <a:buAutoNum type="arabicPeriod"/>
            </a:pPr>
            <a:r>
              <a:rPr lang="el-GR" dirty="0" smtClean="0"/>
              <a:t>Το Πανεπιστήμιο, που πρέπει να υπάρχει σε κάθε βασίλειο ή μεγάλη επαρχία.</a:t>
            </a:r>
          </a:p>
          <a:p>
            <a:pPr marL="514350" indent="-514350">
              <a:buFont typeface="+mj-lt"/>
              <a:buAutoNum type="arabicPeriod"/>
            </a:pPr>
            <a:r>
              <a:rPr lang="el-GR" dirty="0" smtClean="0"/>
              <a:t>Ολόκληρη η κοινωνία.</a:t>
            </a:r>
          </a:p>
          <a:p>
            <a:pPr marL="514350" indent="-514350">
              <a:buFont typeface="+mj-lt"/>
              <a:buAutoNum type="arabicPeriod"/>
            </a:pPr>
            <a:r>
              <a:rPr lang="el-GR" dirty="0" smtClean="0"/>
              <a:t>Το σχολείο των γερόντων.</a:t>
            </a:r>
            <a:endParaRPr lang="el-GR" dirty="0"/>
          </a:p>
        </p:txBody>
      </p:sp>
      <p:pic>
        <p:nvPicPr>
          <p:cNvPr id="4" name="Εικόνα 3"/>
          <p:cNvPicPr>
            <a:picLocks noChangeAspect="1"/>
          </p:cNvPicPr>
          <p:nvPr/>
        </p:nvPicPr>
        <p:blipFill>
          <a:blip r:embed="rId2"/>
          <a:stretch>
            <a:fillRect/>
          </a:stretch>
        </p:blipFill>
        <p:spPr>
          <a:xfrm>
            <a:off x="10372725" y="100853"/>
            <a:ext cx="1819275" cy="2514600"/>
          </a:xfrm>
          <a:prstGeom prst="rect">
            <a:avLst/>
          </a:prstGeom>
        </p:spPr>
      </p:pic>
    </p:spTree>
    <p:extLst>
      <p:ext uri="{BB962C8B-B14F-4D97-AF65-F5344CB8AC3E}">
        <p14:creationId xmlns:p14="http://schemas.microsoft.com/office/powerpoint/2010/main" val="339512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Comenius</a:t>
            </a:r>
            <a:endParaRPr lang="el-GR" dirty="0"/>
          </a:p>
        </p:txBody>
      </p:sp>
      <p:sp>
        <p:nvSpPr>
          <p:cNvPr id="3" name="Θέση περιεχομένου 2"/>
          <p:cNvSpPr>
            <a:spLocks noGrp="1"/>
          </p:cNvSpPr>
          <p:nvPr>
            <p:ph idx="1"/>
          </p:nvPr>
        </p:nvSpPr>
        <p:spPr/>
        <p:txBody>
          <a:bodyPr/>
          <a:lstStyle/>
          <a:p>
            <a:r>
              <a:rPr lang="el-GR" dirty="0" smtClean="0"/>
              <a:t>Καθορίζει τις ώρες φοίτησης για κάθε σχολείο.</a:t>
            </a:r>
          </a:p>
          <a:p>
            <a:r>
              <a:rPr lang="el-GR" dirty="0" smtClean="0"/>
              <a:t>Εκπονεί πλήρες πρόγραμμα.</a:t>
            </a:r>
          </a:p>
          <a:p>
            <a:r>
              <a:rPr lang="el-GR" dirty="0" smtClean="0"/>
              <a:t>Εμπειρισμός και αισθησιοκρατία.</a:t>
            </a:r>
          </a:p>
          <a:p>
            <a:r>
              <a:rPr lang="el-GR" dirty="0" smtClean="0"/>
              <a:t>Αριστοτέλης: Ουδέν εν τη νοήσει ο μη πρότερον εν τη </a:t>
            </a:r>
            <a:r>
              <a:rPr lang="el-GR" dirty="0" err="1" smtClean="0"/>
              <a:t>αισθήσει</a:t>
            </a:r>
            <a:r>
              <a:rPr lang="el-GR" dirty="0" smtClean="0"/>
              <a:t>.</a:t>
            </a:r>
          </a:p>
          <a:p>
            <a:r>
              <a:rPr lang="el-GR" dirty="0" smtClean="0"/>
              <a:t>Η διδασκαλία πρέπει να πάψει να είναι διδασκαλία νεκρών λέξεων.</a:t>
            </a:r>
            <a:endParaRPr lang="el-GR" dirty="0"/>
          </a:p>
        </p:txBody>
      </p:sp>
      <p:pic>
        <p:nvPicPr>
          <p:cNvPr id="4" name="Εικόνα 3"/>
          <p:cNvPicPr>
            <a:picLocks noChangeAspect="1"/>
          </p:cNvPicPr>
          <p:nvPr/>
        </p:nvPicPr>
        <p:blipFill>
          <a:blip r:embed="rId2"/>
          <a:stretch>
            <a:fillRect/>
          </a:stretch>
        </p:blipFill>
        <p:spPr>
          <a:xfrm>
            <a:off x="8633011" y="557436"/>
            <a:ext cx="3025898" cy="2266503"/>
          </a:xfrm>
          <a:prstGeom prst="rect">
            <a:avLst/>
          </a:prstGeom>
        </p:spPr>
      </p:pic>
    </p:spTree>
    <p:extLst>
      <p:ext uri="{BB962C8B-B14F-4D97-AF65-F5344CB8AC3E}">
        <p14:creationId xmlns:p14="http://schemas.microsoft.com/office/powerpoint/2010/main" val="72310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της εικόνας στο σχολικό βιβλίο</a:t>
            </a:r>
            <a:endParaRPr lang="el-GR" dirty="0"/>
          </a:p>
        </p:txBody>
      </p:sp>
      <p:sp>
        <p:nvSpPr>
          <p:cNvPr id="3" name="Θέση περιεχομένου 2"/>
          <p:cNvSpPr>
            <a:spLocks noGrp="1"/>
          </p:cNvSpPr>
          <p:nvPr>
            <p:ph idx="1"/>
          </p:nvPr>
        </p:nvSpPr>
        <p:spPr/>
        <p:txBody>
          <a:bodyPr/>
          <a:lstStyle/>
          <a:p>
            <a:r>
              <a:rPr lang="en-US" dirty="0" err="1" smtClean="0"/>
              <a:t>Orbis</a:t>
            </a:r>
            <a:r>
              <a:rPr lang="en-US" dirty="0" smtClean="0"/>
              <a:t> </a:t>
            </a:r>
            <a:r>
              <a:rPr lang="en-US" dirty="0" err="1" smtClean="0"/>
              <a:t>sencualium</a:t>
            </a:r>
            <a:r>
              <a:rPr lang="en-US" dirty="0" smtClean="0"/>
              <a:t> </a:t>
            </a:r>
            <a:r>
              <a:rPr lang="en-US" dirty="0" err="1" smtClean="0"/>
              <a:t>pictus</a:t>
            </a:r>
            <a:endParaRPr lang="en-US" dirty="0" smtClean="0"/>
          </a:p>
          <a:p>
            <a:r>
              <a:rPr lang="el-GR" dirty="0" smtClean="0"/>
              <a:t>Για δύο αιώνες ήταν βασικό σχολικό βιβλίο στα σχολεία της Ευρώπης.</a:t>
            </a:r>
          </a:p>
          <a:p>
            <a:r>
              <a:rPr lang="el-GR" dirty="0" smtClean="0"/>
              <a:t>Ο </a:t>
            </a:r>
            <a:r>
              <a:rPr lang="en-US" dirty="0" smtClean="0"/>
              <a:t>Comenius </a:t>
            </a:r>
            <a:r>
              <a:rPr lang="el-GR" dirty="0" smtClean="0"/>
              <a:t>δεν απέφυγε τον διδακτισμό.</a:t>
            </a:r>
            <a:endParaRPr lang="el-GR" dirty="0"/>
          </a:p>
        </p:txBody>
      </p:sp>
      <p:pic>
        <p:nvPicPr>
          <p:cNvPr id="4" name="Εικόνα 3"/>
          <p:cNvPicPr>
            <a:picLocks noChangeAspect="1"/>
          </p:cNvPicPr>
          <p:nvPr/>
        </p:nvPicPr>
        <p:blipFill>
          <a:blip r:embed="rId2"/>
          <a:stretch>
            <a:fillRect/>
          </a:stretch>
        </p:blipFill>
        <p:spPr>
          <a:xfrm>
            <a:off x="10319498" y="1210469"/>
            <a:ext cx="1638300" cy="2790825"/>
          </a:xfrm>
          <a:prstGeom prst="rect">
            <a:avLst/>
          </a:prstGeom>
        </p:spPr>
      </p:pic>
    </p:spTree>
    <p:extLst>
      <p:ext uri="{BB962C8B-B14F-4D97-AF65-F5344CB8AC3E}">
        <p14:creationId xmlns:p14="http://schemas.microsoft.com/office/powerpoint/2010/main" val="271352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Πλάτων </a:t>
            </a:r>
            <a:r>
              <a:rPr lang="en-US" dirty="0" smtClean="0"/>
              <a:t>vs Comenius</a:t>
            </a:r>
            <a:endParaRPr lang="el-GR" dirty="0"/>
          </a:p>
        </p:txBody>
      </p:sp>
      <p:sp>
        <p:nvSpPr>
          <p:cNvPr id="3" name="Θέση περιεχομένου 2"/>
          <p:cNvSpPr>
            <a:spLocks noGrp="1"/>
          </p:cNvSpPr>
          <p:nvPr>
            <p:ph idx="1"/>
          </p:nvPr>
        </p:nvSpPr>
        <p:spPr/>
        <p:txBody>
          <a:bodyPr/>
          <a:lstStyle/>
          <a:p>
            <a:r>
              <a:rPr lang="el-GR" b="1" dirty="0"/>
              <a:t>ΠΛΑΤΩΝ, ΦΑΙΔΡΟΣ</a:t>
            </a:r>
          </a:p>
          <a:p>
            <a:r>
              <a:rPr lang="el-GR" b="1" dirty="0"/>
              <a:t>ΠΛ </a:t>
            </a:r>
            <a:r>
              <a:rPr lang="el-GR" b="1" dirty="0" err="1"/>
              <a:t>Φαιδρ</a:t>
            </a:r>
            <a:r>
              <a:rPr lang="el-GR" b="1" dirty="0"/>
              <a:t> </a:t>
            </a:r>
            <a:r>
              <a:rPr lang="el-GR" b="1" dirty="0" smtClean="0"/>
              <a:t>274c–275b</a:t>
            </a:r>
          </a:p>
          <a:p>
            <a:r>
              <a:rPr lang="el-GR" b="1" dirty="0"/>
              <a:t>Ο </a:t>
            </a:r>
            <a:r>
              <a:rPr lang="el-GR" b="1" dirty="0" err="1"/>
              <a:t>αιγύπτιος</a:t>
            </a:r>
            <a:r>
              <a:rPr lang="el-GR" b="1" dirty="0"/>
              <a:t> βασιλιάς </a:t>
            </a:r>
            <a:r>
              <a:rPr lang="el-GR" b="1" dirty="0" err="1"/>
              <a:t>Θαμούς</a:t>
            </a:r>
            <a:r>
              <a:rPr lang="el-GR" b="1" dirty="0"/>
              <a:t> αμφισβητεί τα πλεονεκτήματα της γραφής</a:t>
            </a:r>
          </a:p>
          <a:p>
            <a:r>
              <a:rPr lang="en-US" dirty="0" smtClean="0">
                <a:hlinkClick r:id="rId2"/>
              </a:rPr>
              <a:t>https://www.greek-language.gr/greekLang/ancient_greek/tools/corpora/anthology/content.html?m=1&amp;t=555</a:t>
            </a:r>
            <a:endParaRPr lang="el-GR" dirty="0" smtClean="0"/>
          </a:p>
          <a:p>
            <a:endParaRPr lang="el-GR" dirty="0"/>
          </a:p>
        </p:txBody>
      </p:sp>
      <p:pic>
        <p:nvPicPr>
          <p:cNvPr id="4" name="Εικόνα 3"/>
          <p:cNvPicPr>
            <a:picLocks noChangeAspect="1"/>
          </p:cNvPicPr>
          <p:nvPr/>
        </p:nvPicPr>
        <p:blipFill>
          <a:blip r:embed="rId3"/>
          <a:stretch>
            <a:fillRect/>
          </a:stretch>
        </p:blipFill>
        <p:spPr>
          <a:xfrm>
            <a:off x="8265459" y="365125"/>
            <a:ext cx="2438400" cy="1876425"/>
          </a:xfrm>
          <a:prstGeom prst="rect">
            <a:avLst/>
          </a:prstGeom>
        </p:spPr>
      </p:pic>
    </p:spTree>
    <p:extLst>
      <p:ext uri="{BB962C8B-B14F-4D97-AF65-F5344CB8AC3E}">
        <p14:creationId xmlns:p14="http://schemas.microsoft.com/office/powerpoint/2010/main" val="318409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0257865" y="-13727"/>
            <a:ext cx="1566022" cy="1704415"/>
          </a:xfrm>
          <a:prstGeom prst="rect">
            <a:avLst/>
          </a:prstGeom>
        </p:spPr>
      </p:pic>
      <p:sp>
        <p:nvSpPr>
          <p:cNvPr id="3" name="Θέση περιεχομένου 2"/>
          <p:cNvSpPr>
            <a:spLocks noGrp="1"/>
          </p:cNvSpPr>
          <p:nvPr>
            <p:ph idx="1"/>
          </p:nvPr>
        </p:nvSpPr>
        <p:spPr/>
        <p:txBody>
          <a:bodyPr>
            <a:normAutofit fontScale="77500" lnSpcReduction="20000"/>
          </a:bodyPr>
          <a:lstStyle/>
          <a:p>
            <a:pPr algn="just"/>
            <a:r>
              <a:rPr lang="el-GR" dirty="0" smtClean="0"/>
              <a:t>ΣΩ. Έχω να ειπώ ό,τι άκουσα από τους παλιούς, κι αν είναι αλήθεια, αυτοί το ξέρουν. Αν όμως ευρίσκαμε μόνοι μας την αλήθεια, άραγε θα μας </a:t>
            </a:r>
            <a:r>
              <a:rPr lang="el-GR" dirty="0" err="1" smtClean="0"/>
              <a:t>έμελε</a:t>
            </a:r>
            <a:r>
              <a:rPr lang="el-GR" dirty="0" smtClean="0"/>
              <a:t> καθόλου πια για τις ανθρώπινες δοξασίες;</a:t>
            </a:r>
          </a:p>
          <a:p>
            <a:r>
              <a:rPr lang="el-GR" dirty="0" smtClean="0"/>
              <a:t>ΦΑΙ. Γελοίο πράγμα ρώτησες. Μα πες αυτά που λες πως έχεις ακουστά.</a:t>
            </a:r>
          </a:p>
          <a:p>
            <a:pPr algn="just"/>
            <a:r>
              <a:rPr lang="el-GR" dirty="0" smtClean="0"/>
              <a:t>ΣΩ. Άκουσα λοιπόν, πως γύρω εκεί στη </a:t>
            </a:r>
            <a:r>
              <a:rPr lang="el-GR" dirty="0" err="1" smtClean="0"/>
              <a:t>Ναύκρατιν</a:t>
            </a:r>
            <a:r>
              <a:rPr lang="el-GR" dirty="0" smtClean="0"/>
              <a:t>, στην Αίγυπτο, υπάρχει ένας από τους παλιούς θεούς του τόπου· αυτού είναι και το ιερό πουλί που το λένε </a:t>
            </a:r>
            <a:r>
              <a:rPr lang="el-GR" dirty="0" err="1" smtClean="0"/>
              <a:t>Ίβι</a:t>
            </a:r>
            <a:r>
              <a:rPr lang="el-GR" dirty="0" smtClean="0"/>
              <a:t>. Και του ίδιου του θεού το όνομα είναι </a:t>
            </a:r>
            <a:r>
              <a:rPr lang="el-GR" dirty="0" err="1" smtClean="0"/>
              <a:t>Θεύθ</a:t>
            </a:r>
            <a:r>
              <a:rPr lang="el-GR" dirty="0" smtClean="0"/>
              <a:t>. Κι αυτός πρώτος βρήκε και τον αριθμό και την αρίθμηση και τη γεωμετρία και την αστρονομία, ακόμα και το παιχνίδι με τους πεσσούς και το παιχνίδι με τους κύβους και ακόμα και τα γράμματα. Και τον καιρό εκείνο ήτανε βασιλιάς σ' όλη την Αίγυπτο ο </a:t>
            </a:r>
            <a:r>
              <a:rPr lang="el-GR" dirty="0" err="1" smtClean="0"/>
              <a:t>Θαμούς</a:t>
            </a:r>
            <a:r>
              <a:rPr lang="el-GR" dirty="0" smtClean="0"/>
              <a:t> κι έμενε στη μεγάλη πόλη του επάνω τόπου, που οι Έλληνες την ονομάζουν Αιγυπτιακές Θήβες, και το θεό τον ονομάζουν </a:t>
            </a:r>
            <a:r>
              <a:rPr lang="el-GR" dirty="0" err="1" smtClean="0"/>
              <a:t>Άμμωνα·σ</a:t>
            </a:r>
            <a:r>
              <a:rPr lang="el-GR" dirty="0" smtClean="0"/>
              <a:t>' αυτόν ήλθε ο </a:t>
            </a:r>
            <a:r>
              <a:rPr lang="el-GR" dirty="0" err="1" smtClean="0"/>
              <a:t>Θεύθ</a:t>
            </a:r>
            <a:r>
              <a:rPr lang="el-GR" dirty="0" smtClean="0"/>
              <a:t> κι έδειξε τις τέχνες του και είπε, ότι πρέπει να διαδοθούν στους άλλους Αιγύπτιους. Κι ο βασιλιάς ρώτησε, ποια ωφέλεια έχει κανείς από την καθεμιά. Κι ενώ εκείνος τα εξηγούσε, ο βασιλιάς ό,τι νόμιζε πως το έλεγε καλά, ό,τι νόμιζε πως το έλεγε άσχημα, το ένα το έψεγε, το άλλο το επαινούσε. Πολλά λοιπόν για την κάθε τέχνη χωριστά καλά και κακά λένε πως ο </a:t>
            </a:r>
            <a:r>
              <a:rPr lang="el-GR" dirty="0" err="1" smtClean="0"/>
              <a:t>Θαμούς</a:t>
            </a:r>
            <a:r>
              <a:rPr lang="el-GR" dirty="0" smtClean="0"/>
              <a:t> είπε στο </a:t>
            </a:r>
            <a:r>
              <a:rPr lang="el-GR" dirty="0" err="1" smtClean="0"/>
              <a:t>Θεύθ</a:t>
            </a:r>
            <a:r>
              <a:rPr lang="el-GR" dirty="0" smtClean="0"/>
              <a:t>, και θα πολυλογούσαμε, αν τα λέγαμε ένα–ένα. </a:t>
            </a:r>
            <a:endParaRPr lang="el-GR" dirty="0"/>
          </a:p>
        </p:txBody>
      </p:sp>
    </p:spTree>
    <p:extLst>
      <p:ext uri="{BB962C8B-B14F-4D97-AF65-F5344CB8AC3E}">
        <p14:creationId xmlns:p14="http://schemas.microsoft.com/office/powerpoint/2010/main" val="202121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1066929" y="536295"/>
            <a:ext cx="1125071" cy="1569179"/>
          </a:xfrm>
          <a:prstGeom prst="rect">
            <a:avLst/>
          </a:prstGeom>
        </p:spPr>
      </p:pic>
      <p:sp>
        <p:nvSpPr>
          <p:cNvPr id="3" name="Θέση περιεχομένου 2"/>
          <p:cNvSpPr>
            <a:spLocks noGrp="1"/>
          </p:cNvSpPr>
          <p:nvPr>
            <p:ph idx="1"/>
          </p:nvPr>
        </p:nvSpPr>
        <p:spPr/>
        <p:txBody>
          <a:bodyPr>
            <a:normAutofit fontScale="85000" lnSpcReduction="20000"/>
          </a:bodyPr>
          <a:lstStyle/>
          <a:p>
            <a:pPr algn="just"/>
            <a:r>
              <a:rPr lang="el-GR" dirty="0" smtClean="0"/>
              <a:t>Και όταν ήρθανε στα γράμματα: «Τούτο δα το μάθημα βασιλιά μου», </a:t>
            </a:r>
            <a:r>
              <a:rPr lang="el-GR" dirty="0" err="1" smtClean="0"/>
              <a:t>είπεν</a:t>
            </a:r>
            <a:r>
              <a:rPr lang="el-GR" dirty="0" smtClean="0"/>
              <a:t> ο </a:t>
            </a:r>
            <a:r>
              <a:rPr lang="el-GR" dirty="0" err="1" smtClean="0"/>
              <a:t>Θεύθ</a:t>
            </a:r>
            <a:r>
              <a:rPr lang="el-GR" dirty="0" smtClean="0"/>
              <a:t>, «θα </a:t>
            </a:r>
            <a:r>
              <a:rPr lang="el-GR" dirty="0" err="1" smtClean="0"/>
              <a:t>κάμη</a:t>
            </a:r>
            <a:r>
              <a:rPr lang="el-GR" dirty="0" smtClean="0"/>
              <a:t> τους Αιγύπτιους πιο σοφούς, και το μνημονικό τους πιο καλό, γιατί για τη μνήμη και για τη σοφία βρέθηκε το φάρμακο». Ο βασιλιάς όμως είπε: «Πολύτεχνε </a:t>
            </a:r>
            <a:r>
              <a:rPr lang="el-GR" dirty="0" err="1" smtClean="0"/>
              <a:t>Θεύθ</a:t>
            </a:r>
            <a:r>
              <a:rPr lang="el-GR" dirty="0" smtClean="0"/>
              <a:t>, άλλος έχει τη δύναμη να </a:t>
            </a:r>
            <a:r>
              <a:rPr lang="el-GR" dirty="0" err="1" smtClean="0"/>
              <a:t>γεννάη</a:t>
            </a:r>
            <a:r>
              <a:rPr lang="el-GR" dirty="0" smtClean="0"/>
              <a:t> τις τέχνες, κι άλλος πάλι να </a:t>
            </a:r>
            <a:r>
              <a:rPr lang="el-GR" dirty="0" err="1" smtClean="0"/>
              <a:t>κρίνη</a:t>
            </a:r>
            <a:r>
              <a:rPr lang="el-GR" dirty="0" smtClean="0"/>
              <a:t> πόσο θε να βλάψουν και θε να ωφελήσουν εκείνους που μέλλουν να τις μεταχειρισθούν. Και συ τώρα, σαν πατέρας των γραμμάτων, από εύνοια είπες το αντίθετο απ' εκείνο που αυτά μπορούν. Γιατί τα γράμματα στις ψυχές εκείνων που θα τα μάθουν, θα φέρουν λησμονιά, μια και αυτοί θα παραμελήσουν τη μνήμη τους, γιατί από εμπιστοσύνη στη γραφή θα φέρνουν τα πράγματα στη μνήμη τους απ' έξω με ξένα σημάδια, όχι από μέσα από τον εαυτό τους τον ίδιο. Ώστε δεν </a:t>
            </a:r>
            <a:r>
              <a:rPr lang="el-GR" dirty="0" err="1" smtClean="0"/>
              <a:t>ευρήκες</a:t>
            </a:r>
            <a:r>
              <a:rPr lang="el-GR" dirty="0" smtClean="0"/>
              <a:t> το φάρμακο για τη μνήμη την ίδια, αλλά για το να </a:t>
            </a:r>
            <a:r>
              <a:rPr lang="el-GR" dirty="0" err="1" smtClean="0"/>
              <a:t>ξαναφέρνης</a:t>
            </a:r>
            <a:r>
              <a:rPr lang="el-GR" dirty="0" smtClean="0"/>
              <a:t> κάτι στη θύμηση. Κι από τη σοφία δίνεις στους μαθητές σου μια </a:t>
            </a:r>
            <a:r>
              <a:rPr lang="el-GR" dirty="0" err="1" smtClean="0"/>
              <a:t>δόκηση</a:t>
            </a:r>
            <a:r>
              <a:rPr lang="el-GR" dirty="0" smtClean="0"/>
              <a:t>, κι όχι την αλήθεια∙ γιατί έχοντας πολλά ακούσει χωρίς να τα διδαχθούνε </a:t>
            </a:r>
            <a:r>
              <a:rPr lang="el-GR" dirty="0" err="1" smtClean="0"/>
              <a:t>θάχουν</a:t>
            </a:r>
            <a:r>
              <a:rPr lang="el-GR" dirty="0" smtClean="0"/>
              <a:t> τη γνώμη πως ξέρουνε πολλά, ενώ είναι ανίδεοι στα πιο πολλά και φορτικοί στη συντροφιά τους, και θα έχουν γίνει αντίς σοφοί δοκησίσοφοι.</a:t>
            </a:r>
          </a:p>
          <a:p>
            <a:endParaRPr lang="el-GR" dirty="0"/>
          </a:p>
        </p:txBody>
      </p:sp>
    </p:spTree>
    <p:extLst>
      <p:ext uri="{BB962C8B-B14F-4D97-AF65-F5344CB8AC3E}">
        <p14:creationId xmlns:p14="http://schemas.microsoft.com/office/powerpoint/2010/main" val="3095883641"/>
      </p:ext>
    </p:extLst>
  </p:cSld>
  <p:clrMapOvr>
    <a:masterClrMapping/>
  </p:clrMapOvr>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171</TotalTime>
  <Words>1114</Words>
  <Application>Microsoft Office PowerPoint</Application>
  <PresentationFormat>Ευρεία οθόνη</PresentationFormat>
  <Paragraphs>101</Paragraphs>
  <Slides>18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18</vt:i4>
      </vt:variant>
    </vt:vector>
  </HeadingPairs>
  <TitlesOfParts>
    <vt:vector size="22" baseType="lpstr">
      <vt:lpstr>Arial</vt:lpstr>
      <vt:lpstr>Calibri</vt:lpstr>
      <vt:lpstr>Calibri Light</vt:lpstr>
      <vt:lpstr>Office Theme</vt:lpstr>
      <vt:lpstr>ΠΑΙΔΑΓΩΓΙΚΗ 5η εισήγηση  </vt:lpstr>
      <vt:lpstr>ΙΣΤΟΡΙΚΗ ΕΞΕΛΙΞΗ ΤΗΣ ΠΑΙΔΑΓΩΓΙΚΗΣ ΕΠΙΣΤΗΜΗΣ</vt:lpstr>
      <vt:lpstr>17ος αιώνας</vt:lpstr>
      <vt:lpstr>Τα επτά σχολεία κατά τον Comenius</vt:lpstr>
      <vt:lpstr>Comenius</vt:lpstr>
      <vt:lpstr>Εισαγωγή της εικόνας στο σχολικό βιβλίο</vt:lpstr>
      <vt:lpstr>Πλάτων vs Comenius</vt:lpstr>
      <vt:lpstr>Παρουσίαση του PowerPoint</vt:lpstr>
      <vt:lpstr>Παρουσίαση του PowerPoint</vt:lpstr>
      <vt:lpstr>Rousseau 1712-1778</vt:lpstr>
      <vt:lpstr>Rousseau</vt:lpstr>
      <vt:lpstr>Pestalozzi 1746-1827</vt:lpstr>
      <vt:lpstr>Johann Friedrich Herbart 1776-1841</vt:lpstr>
      <vt:lpstr>Εγκαταλείπεται η παιδαγωγική του Herbart</vt:lpstr>
      <vt:lpstr>Σχολείο-ομαδική ζωή</vt:lpstr>
      <vt:lpstr>Αγνοούνται και επιβάλλονται</vt:lpstr>
      <vt:lpstr>Σήμερα</vt:lpstr>
      <vt:lpstr>Ερώτηση</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ΠΑΙΔΑΓΩΓΙΚΗ 4η εισήγηση 2023-2024</dc:title>
  <dc:creator>Λογαριασμός Microsoft</dc:creator>
  <cp:lastModifiedBy>Λογαριασμός Microsoft</cp:lastModifiedBy>
  <cp:revision>22</cp:revision>
  <dcterms:created xsi:type="dcterms:W3CDTF">2024-03-26T06:14:46Z</dcterms:created>
  <dcterms:modified xsi:type="dcterms:W3CDTF">2025-03-18T09:37:52Z</dcterms:modified>
</cp:coreProperties>
</file>