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58" r:id="rId3"/>
    <p:sldId id="559" r:id="rId4"/>
    <p:sldId id="560" r:id="rId5"/>
    <p:sldId id="561" r:id="rId6"/>
    <p:sldId id="562" r:id="rId7"/>
    <p:sldId id="563" r:id="rId8"/>
    <p:sldId id="564" r:id="rId9"/>
    <p:sldId id="565" r:id="rId10"/>
    <p:sldId id="566" r:id="rId11"/>
    <p:sldId id="567" r:id="rId12"/>
    <p:sldId id="568" r:id="rId13"/>
    <p:sldId id="569" r:id="rId14"/>
    <p:sldId id="570" r:id="rId15"/>
    <p:sldId id="571" r:id="rId16"/>
    <p:sldId id="572" r:id="rId17"/>
    <p:sldId id="573" r:id="rId18"/>
    <p:sldId id="574" r:id="rId19"/>
    <p:sldId id="575" r:id="rId20"/>
    <p:sldId id="576" r:id="rId21"/>
    <p:sldId id="577" r:id="rId22"/>
    <p:sldId id="578" r:id="rId23"/>
    <p:sldId id="579" r:id="rId24"/>
    <p:sldId id="580" r:id="rId25"/>
    <p:sldId id="581" r:id="rId26"/>
    <p:sldId id="582" r:id="rId27"/>
    <p:sldId id="583" r:id="rId28"/>
    <p:sldId id="584" r:id="rId29"/>
    <p:sldId id="585" r:id="rId30"/>
    <p:sldId id="586" r:id="rId31"/>
    <p:sldId id="587" r:id="rId32"/>
    <p:sldId id="588" r:id="rId33"/>
    <p:sldId id="589" r:id="rId34"/>
    <p:sldId id="590" r:id="rId35"/>
    <p:sldId id="591" r:id="rId36"/>
    <p:sldId id="592" r:id="rId37"/>
    <p:sldId id="593" r:id="rId38"/>
    <p:sldId id="594" r:id="rId39"/>
    <p:sldId id="595" r:id="rId4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797619-275D-4FCB-BB0F-C897E4EB476B}" v="4" dt="2025-05-12T20:06:23.3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100" d="100"/>
          <a:sy n="100" d="100"/>
        </p:scale>
        <p:origin x="9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14797619-275D-4FCB-BB0F-C897E4EB476B}"/>
    <pc:docChg chg="custSel modSld">
      <pc:chgData name="MARIA KARAMPELIA" userId="9dfcc2cac66bf474" providerId="LiveId" clId="{14797619-275D-4FCB-BB0F-C897E4EB476B}" dt="2025-05-13T06:36:31.812" v="682" actId="20577"/>
      <pc:docMkLst>
        <pc:docMk/>
      </pc:docMkLst>
      <pc:sldChg chg="modSp mod">
        <pc:chgData name="MARIA KARAMPELIA" userId="9dfcc2cac66bf474" providerId="LiveId" clId="{14797619-275D-4FCB-BB0F-C897E4EB476B}" dt="2025-04-01T11:32:45.354" v="9" actId="20577"/>
        <pc:sldMkLst>
          <pc:docMk/>
          <pc:sldMk cId="525965908" sldId="256"/>
        </pc:sldMkLst>
        <pc:spChg chg="mod">
          <ac:chgData name="MARIA KARAMPELIA" userId="9dfcc2cac66bf474" providerId="LiveId" clId="{14797619-275D-4FCB-BB0F-C897E4EB476B}" dt="2025-04-01T11:32:45.354" v="9" actId="20577"/>
          <ac:spMkLst>
            <pc:docMk/>
            <pc:sldMk cId="525965908" sldId="256"/>
            <ac:spMk id="2" creationId="{7D01BA7F-B554-D98E-1806-336312ECF59A}"/>
          </ac:spMkLst>
        </pc:spChg>
      </pc:sldChg>
      <pc:sldChg chg="modSp mod">
        <pc:chgData name="MARIA KARAMPELIA" userId="9dfcc2cac66bf474" providerId="LiveId" clId="{14797619-275D-4FCB-BB0F-C897E4EB476B}" dt="2025-05-12T20:00:45.699" v="22" actId="113"/>
        <pc:sldMkLst>
          <pc:docMk/>
          <pc:sldMk cId="991682444" sldId="558"/>
        </pc:sldMkLst>
        <pc:spChg chg="mod">
          <ac:chgData name="MARIA KARAMPELIA" userId="9dfcc2cac66bf474" providerId="LiveId" clId="{14797619-275D-4FCB-BB0F-C897E4EB476B}" dt="2025-05-12T20:00:45.699" v="22" actId="113"/>
          <ac:spMkLst>
            <pc:docMk/>
            <pc:sldMk cId="991682444" sldId="558"/>
            <ac:spMk id="3" creationId="{00000000-0000-0000-0000-000000000000}"/>
          </ac:spMkLst>
        </pc:spChg>
      </pc:sldChg>
      <pc:sldChg chg="modSp mod">
        <pc:chgData name="MARIA KARAMPELIA" userId="9dfcc2cac66bf474" providerId="LiveId" clId="{14797619-275D-4FCB-BB0F-C897E4EB476B}" dt="2025-05-12T20:02:48.802" v="23" actId="113"/>
        <pc:sldMkLst>
          <pc:docMk/>
          <pc:sldMk cId="2417556661" sldId="560"/>
        </pc:sldMkLst>
        <pc:spChg chg="mod">
          <ac:chgData name="MARIA KARAMPELIA" userId="9dfcc2cac66bf474" providerId="LiveId" clId="{14797619-275D-4FCB-BB0F-C897E4EB476B}" dt="2025-05-12T20:02:48.802" v="23" actId="113"/>
          <ac:spMkLst>
            <pc:docMk/>
            <pc:sldMk cId="2417556661" sldId="560"/>
            <ac:spMk id="3" creationId="{00000000-0000-0000-0000-000000000000}"/>
          </ac:spMkLst>
        </pc:spChg>
      </pc:sldChg>
      <pc:sldChg chg="modSp mod">
        <pc:chgData name="MARIA KARAMPELIA" userId="9dfcc2cac66bf474" providerId="LiveId" clId="{14797619-275D-4FCB-BB0F-C897E4EB476B}" dt="2025-05-12T20:04:44.403" v="28"/>
        <pc:sldMkLst>
          <pc:docMk/>
          <pc:sldMk cId="1325993406" sldId="561"/>
        </pc:sldMkLst>
        <pc:spChg chg="mod">
          <ac:chgData name="MARIA KARAMPELIA" userId="9dfcc2cac66bf474" providerId="LiveId" clId="{14797619-275D-4FCB-BB0F-C897E4EB476B}" dt="2025-05-12T20:04:44.403" v="28"/>
          <ac:spMkLst>
            <pc:docMk/>
            <pc:sldMk cId="1325993406" sldId="561"/>
            <ac:spMk id="3" creationId="{00000000-0000-0000-0000-000000000000}"/>
          </ac:spMkLst>
        </pc:spChg>
      </pc:sldChg>
      <pc:sldChg chg="modSp mod">
        <pc:chgData name="MARIA KARAMPELIA" userId="9dfcc2cac66bf474" providerId="LiveId" clId="{14797619-275D-4FCB-BB0F-C897E4EB476B}" dt="2025-05-12T20:06:39.492" v="33" actId="115"/>
        <pc:sldMkLst>
          <pc:docMk/>
          <pc:sldMk cId="3847951850" sldId="562"/>
        </pc:sldMkLst>
        <pc:spChg chg="mod">
          <ac:chgData name="MARIA KARAMPELIA" userId="9dfcc2cac66bf474" providerId="LiveId" clId="{14797619-275D-4FCB-BB0F-C897E4EB476B}" dt="2025-05-12T20:06:39.492" v="33" actId="115"/>
          <ac:spMkLst>
            <pc:docMk/>
            <pc:sldMk cId="3847951850" sldId="562"/>
            <ac:spMk id="3" creationId="{00000000-0000-0000-0000-000000000000}"/>
          </ac:spMkLst>
        </pc:spChg>
      </pc:sldChg>
      <pc:sldChg chg="modSp mod">
        <pc:chgData name="MARIA KARAMPELIA" userId="9dfcc2cac66bf474" providerId="LiveId" clId="{14797619-275D-4FCB-BB0F-C897E4EB476B}" dt="2025-05-12T20:10:56.415" v="35" actId="20577"/>
        <pc:sldMkLst>
          <pc:docMk/>
          <pc:sldMk cId="1627290404" sldId="565"/>
        </pc:sldMkLst>
        <pc:spChg chg="mod">
          <ac:chgData name="MARIA KARAMPELIA" userId="9dfcc2cac66bf474" providerId="LiveId" clId="{14797619-275D-4FCB-BB0F-C897E4EB476B}" dt="2025-05-12T20:10:56.415" v="35" actId="20577"/>
          <ac:spMkLst>
            <pc:docMk/>
            <pc:sldMk cId="1627290404" sldId="565"/>
            <ac:spMk id="3" creationId="{00000000-0000-0000-0000-000000000000}"/>
          </ac:spMkLst>
        </pc:spChg>
      </pc:sldChg>
      <pc:sldChg chg="modSp mod">
        <pc:chgData name="MARIA KARAMPELIA" userId="9dfcc2cac66bf474" providerId="LiveId" clId="{14797619-275D-4FCB-BB0F-C897E4EB476B}" dt="2025-05-12T20:13:38.098" v="38" actId="114"/>
        <pc:sldMkLst>
          <pc:docMk/>
          <pc:sldMk cId="912614427" sldId="566"/>
        </pc:sldMkLst>
        <pc:spChg chg="mod">
          <ac:chgData name="MARIA KARAMPELIA" userId="9dfcc2cac66bf474" providerId="LiveId" clId="{14797619-275D-4FCB-BB0F-C897E4EB476B}" dt="2025-05-12T20:13:38.098" v="38" actId="114"/>
          <ac:spMkLst>
            <pc:docMk/>
            <pc:sldMk cId="912614427" sldId="566"/>
            <ac:spMk id="3" creationId="{00000000-0000-0000-0000-000000000000}"/>
          </ac:spMkLst>
        </pc:spChg>
      </pc:sldChg>
      <pc:sldChg chg="modSp mod">
        <pc:chgData name="MARIA KARAMPELIA" userId="9dfcc2cac66bf474" providerId="LiveId" clId="{14797619-275D-4FCB-BB0F-C897E4EB476B}" dt="2025-05-12T20:16:20.614" v="42" actId="115"/>
        <pc:sldMkLst>
          <pc:docMk/>
          <pc:sldMk cId="1204104764" sldId="568"/>
        </pc:sldMkLst>
        <pc:spChg chg="mod">
          <ac:chgData name="MARIA KARAMPELIA" userId="9dfcc2cac66bf474" providerId="LiveId" clId="{14797619-275D-4FCB-BB0F-C897E4EB476B}" dt="2025-05-12T20:16:20.614" v="42" actId="115"/>
          <ac:spMkLst>
            <pc:docMk/>
            <pc:sldMk cId="1204104764" sldId="568"/>
            <ac:spMk id="3" creationId="{00000000-0000-0000-0000-000000000000}"/>
          </ac:spMkLst>
        </pc:spChg>
      </pc:sldChg>
      <pc:sldChg chg="modSp mod">
        <pc:chgData name="MARIA KARAMPELIA" userId="9dfcc2cac66bf474" providerId="LiveId" clId="{14797619-275D-4FCB-BB0F-C897E4EB476B}" dt="2025-05-12T20:18:55.030" v="50" actId="20577"/>
        <pc:sldMkLst>
          <pc:docMk/>
          <pc:sldMk cId="699549940" sldId="571"/>
        </pc:sldMkLst>
        <pc:spChg chg="mod">
          <ac:chgData name="MARIA KARAMPELIA" userId="9dfcc2cac66bf474" providerId="LiveId" clId="{14797619-275D-4FCB-BB0F-C897E4EB476B}" dt="2025-05-12T20:18:55.030" v="50" actId="20577"/>
          <ac:spMkLst>
            <pc:docMk/>
            <pc:sldMk cId="699549940" sldId="571"/>
            <ac:spMk id="3" creationId="{00000000-0000-0000-0000-000000000000}"/>
          </ac:spMkLst>
        </pc:spChg>
      </pc:sldChg>
      <pc:sldChg chg="modSp mod">
        <pc:chgData name="MARIA KARAMPELIA" userId="9dfcc2cac66bf474" providerId="LiveId" clId="{14797619-275D-4FCB-BB0F-C897E4EB476B}" dt="2025-05-13T05:59:54.995" v="133" actId="20577"/>
        <pc:sldMkLst>
          <pc:docMk/>
          <pc:sldMk cId="3092391235" sldId="572"/>
        </pc:sldMkLst>
        <pc:spChg chg="mod">
          <ac:chgData name="MARIA KARAMPELIA" userId="9dfcc2cac66bf474" providerId="LiveId" clId="{14797619-275D-4FCB-BB0F-C897E4EB476B}" dt="2025-05-13T05:59:54.995" v="133" actId="20577"/>
          <ac:spMkLst>
            <pc:docMk/>
            <pc:sldMk cId="3092391235" sldId="572"/>
            <ac:spMk id="3" creationId="{00000000-0000-0000-0000-000000000000}"/>
          </ac:spMkLst>
        </pc:spChg>
      </pc:sldChg>
      <pc:sldChg chg="modSp mod">
        <pc:chgData name="MARIA KARAMPELIA" userId="9dfcc2cac66bf474" providerId="LiveId" clId="{14797619-275D-4FCB-BB0F-C897E4EB476B}" dt="2025-05-12T20:22:21.076" v="54" actId="20577"/>
        <pc:sldMkLst>
          <pc:docMk/>
          <pc:sldMk cId="3528420083" sldId="576"/>
        </pc:sldMkLst>
        <pc:spChg chg="mod">
          <ac:chgData name="MARIA KARAMPELIA" userId="9dfcc2cac66bf474" providerId="LiveId" clId="{14797619-275D-4FCB-BB0F-C897E4EB476B}" dt="2025-05-12T20:22:21.076" v="54" actId="20577"/>
          <ac:spMkLst>
            <pc:docMk/>
            <pc:sldMk cId="3528420083" sldId="576"/>
            <ac:spMk id="3" creationId="{00000000-0000-0000-0000-000000000000}"/>
          </ac:spMkLst>
        </pc:spChg>
      </pc:sldChg>
      <pc:sldChg chg="modSp mod">
        <pc:chgData name="MARIA KARAMPELIA" userId="9dfcc2cac66bf474" providerId="LiveId" clId="{14797619-275D-4FCB-BB0F-C897E4EB476B}" dt="2025-05-13T05:45:49.601" v="119" actId="14100"/>
        <pc:sldMkLst>
          <pc:docMk/>
          <pc:sldMk cId="2476425341" sldId="578"/>
        </pc:sldMkLst>
        <pc:spChg chg="mod">
          <ac:chgData name="MARIA KARAMPELIA" userId="9dfcc2cac66bf474" providerId="LiveId" clId="{14797619-275D-4FCB-BB0F-C897E4EB476B}" dt="2025-05-13T05:45:49.601" v="119" actId="14100"/>
          <ac:spMkLst>
            <pc:docMk/>
            <pc:sldMk cId="2476425341" sldId="578"/>
            <ac:spMk id="2" creationId="{00000000-0000-0000-0000-000000000000}"/>
          </ac:spMkLst>
        </pc:spChg>
      </pc:sldChg>
      <pc:sldChg chg="modSp mod">
        <pc:chgData name="MARIA KARAMPELIA" userId="9dfcc2cac66bf474" providerId="LiveId" clId="{14797619-275D-4FCB-BB0F-C897E4EB476B}" dt="2025-05-13T05:47:05.468" v="122" actId="27636"/>
        <pc:sldMkLst>
          <pc:docMk/>
          <pc:sldMk cId="2043038752" sldId="579"/>
        </pc:sldMkLst>
        <pc:spChg chg="mod">
          <ac:chgData name="MARIA KARAMPELIA" userId="9dfcc2cac66bf474" providerId="LiveId" clId="{14797619-275D-4FCB-BB0F-C897E4EB476B}" dt="2025-05-13T05:47:05.468" v="122" actId="27636"/>
          <ac:spMkLst>
            <pc:docMk/>
            <pc:sldMk cId="2043038752" sldId="579"/>
            <ac:spMk id="2" creationId="{00000000-0000-0000-0000-000000000000}"/>
          </ac:spMkLst>
        </pc:spChg>
      </pc:sldChg>
      <pc:sldChg chg="modSp mod">
        <pc:chgData name="MARIA KARAMPELIA" userId="9dfcc2cac66bf474" providerId="LiveId" clId="{14797619-275D-4FCB-BB0F-C897E4EB476B}" dt="2025-05-13T05:47:27.156" v="125" actId="27636"/>
        <pc:sldMkLst>
          <pc:docMk/>
          <pc:sldMk cId="969537608" sldId="580"/>
        </pc:sldMkLst>
        <pc:spChg chg="mod">
          <ac:chgData name="MARIA KARAMPELIA" userId="9dfcc2cac66bf474" providerId="LiveId" clId="{14797619-275D-4FCB-BB0F-C897E4EB476B}" dt="2025-05-13T05:47:27.156" v="125" actId="27636"/>
          <ac:spMkLst>
            <pc:docMk/>
            <pc:sldMk cId="969537608" sldId="580"/>
            <ac:spMk id="2" creationId="{00000000-0000-0000-0000-000000000000}"/>
          </ac:spMkLst>
        </pc:spChg>
      </pc:sldChg>
      <pc:sldChg chg="modSp mod">
        <pc:chgData name="MARIA KARAMPELIA" userId="9dfcc2cac66bf474" providerId="LiveId" clId="{14797619-275D-4FCB-BB0F-C897E4EB476B}" dt="2025-05-13T05:49:24.667" v="128" actId="27636"/>
        <pc:sldMkLst>
          <pc:docMk/>
          <pc:sldMk cId="1219087172" sldId="581"/>
        </pc:sldMkLst>
        <pc:spChg chg="mod">
          <ac:chgData name="MARIA KARAMPELIA" userId="9dfcc2cac66bf474" providerId="LiveId" clId="{14797619-275D-4FCB-BB0F-C897E4EB476B}" dt="2025-05-13T05:49:24.667" v="128" actId="27636"/>
          <ac:spMkLst>
            <pc:docMk/>
            <pc:sldMk cId="1219087172" sldId="581"/>
            <ac:spMk id="2" creationId="{00000000-0000-0000-0000-000000000000}"/>
          </ac:spMkLst>
        </pc:spChg>
      </pc:sldChg>
      <pc:sldChg chg="modSp mod">
        <pc:chgData name="MARIA KARAMPELIA" userId="9dfcc2cac66bf474" providerId="LiveId" clId="{14797619-275D-4FCB-BB0F-C897E4EB476B}" dt="2025-05-12T20:25:19.755" v="58" actId="1076"/>
        <pc:sldMkLst>
          <pc:docMk/>
          <pc:sldMk cId="3228887489" sldId="582"/>
        </pc:sldMkLst>
        <pc:spChg chg="mod">
          <ac:chgData name="MARIA KARAMPELIA" userId="9dfcc2cac66bf474" providerId="LiveId" clId="{14797619-275D-4FCB-BB0F-C897E4EB476B}" dt="2025-05-12T20:25:19.755" v="58" actId="1076"/>
          <ac:spMkLst>
            <pc:docMk/>
            <pc:sldMk cId="3228887489" sldId="582"/>
            <ac:spMk id="2" creationId="{00000000-0000-0000-0000-000000000000}"/>
          </ac:spMkLst>
        </pc:spChg>
      </pc:sldChg>
      <pc:sldChg chg="modSp mod">
        <pc:chgData name="MARIA KARAMPELIA" userId="9dfcc2cac66bf474" providerId="LiveId" clId="{14797619-275D-4FCB-BB0F-C897E4EB476B}" dt="2025-05-13T05:49:45.239" v="131" actId="27636"/>
        <pc:sldMkLst>
          <pc:docMk/>
          <pc:sldMk cId="2007038061" sldId="583"/>
        </pc:sldMkLst>
        <pc:spChg chg="mod">
          <ac:chgData name="MARIA KARAMPELIA" userId="9dfcc2cac66bf474" providerId="LiveId" clId="{14797619-275D-4FCB-BB0F-C897E4EB476B}" dt="2025-05-13T05:49:45.239" v="131" actId="27636"/>
          <ac:spMkLst>
            <pc:docMk/>
            <pc:sldMk cId="2007038061" sldId="583"/>
            <ac:spMk id="2" creationId="{00000000-0000-0000-0000-000000000000}"/>
          </ac:spMkLst>
        </pc:spChg>
      </pc:sldChg>
      <pc:sldChg chg="modSp mod">
        <pc:chgData name="MARIA KARAMPELIA" userId="9dfcc2cac66bf474" providerId="LiveId" clId="{14797619-275D-4FCB-BB0F-C897E4EB476B}" dt="2025-05-12T20:26:40.383" v="63" actId="14100"/>
        <pc:sldMkLst>
          <pc:docMk/>
          <pc:sldMk cId="984948169" sldId="584"/>
        </pc:sldMkLst>
        <pc:spChg chg="mod">
          <ac:chgData name="MARIA KARAMPELIA" userId="9dfcc2cac66bf474" providerId="LiveId" clId="{14797619-275D-4FCB-BB0F-C897E4EB476B}" dt="2025-05-12T20:26:26.109" v="62" actId="1076"/>
          <ac:spMkLst>
            <pc:docMk/>
            <pc:sldMk cId="984948169" sldId="584"/>
            <ac:spMk id="2" creationId="{00000000-0000-0000-0000-000000000000}"/>
          </ac:spMkLst>
        </pc:spChg>
        <pc:spChg chg="mod">
          <ac:chgData name="MARIA KARAMPELIA" userId="9dfcc2cac66bf474" providerId="LiveId" clId="{14797619-275D-4FCB-BB0F-C897E4EB476B}" dt="2025-05-12T20:26:40.383" v="63" actId="14100"/>
          <ac:spMkLst>
            <pc:docMk/>
            <pc:sldMk cId="984948169" sldId="584"/>
            <ac:spMk id="3" creationId="{00000000-0000-0000-0000-000000000000}"/>
          </ac:spMkLst>
        </pc:spChg>
      </pc:sldChg>
      <pc:sldChg chg="modSp mod">
        <pc:chgData name="MARIA KARAMPELIA" userId="9dfcc2cac66bf474" providerId="LiveId" clId="{14797619-275D-4FCB-BB0F-C897E4EB476B}" dt="2025-05-12T20:28:58.507" v="69" actId="27636"/>
        <pc:sldMkLst>
          <pc:docMk/>
          <pc:sldMk cId="1175692529" sldId="585"/>
        </pc:sldMkLst>
        <pc:spChg chg="mod">
          <ac:chgData name="MARIA KARAMPELIA" userId="9dfcc2cac66bf474" providerId="LiveId" clId="{14797619-275D-4FCB-BB0F-C897E4EB476B}" dt="2025-05-12T20:27:51.673" v="67" actId="1076"/>
          <ac:spMkLst>
            <pc:docMk/>
            <pc:sldMk cId="1175692529" sldId="585"/>
            <ac:spMk id="2" creationId="{00000000-0000-0000-0000-000000000000}"/>
          </ac:spMkLst>
        </pc:spChg>
        <pc:spChg chg="mod">
          <ac:chgData name="MARIA KARAMPELIA" userId="9dfcc2cac66bf474" providerId="LiveId" clId="{14797619-275D-4FCB-BB0F-C897E4EB476B}" dt="2025-05-12T20:28:58.507" v="69" actId="27636"/>
          <ac:spMkLst>
            <pc:docMk/>
            <pc:sldMk cId="1175692529" sldId="585"/>
            <ac:spMk id="3" creationId="{00000000-0000-0000-0000-000000000000}"/>
          </ac:spMkLst>
        </pc:spChg>
      </pc:sldChg>
      <pc:sldChg chg="modSp mod">
        <pc:chgData name="MARIA KARAMPELIA" userId="9dfcc2cac66bf474" providerId="LiveId" clId="{14797619-275D-4FCB-BB0F-C897E4EB476B}" dt="2025-05-12T20:32:00.650" v="76" actId="1076"/>
        <pc:sldMkLst>
          <pc:docMk/>
          <pc:sldMk cId="3334938363" sldId="586"/>
        </pc:sldMkLst>
        <pc:spChg chg="mod">
          <ac:chgData name="MARIA KARAMPELIA" userId="9dfcc2cac66bf474" providerId="LiveId" clId="{14797619-275D-4FCB-BB0F-C897E4EB476B}" dt="2025-05-12T20:32:00.650" v="76" actId="1076"/>
          <ac:spMkLst>
            <pc:docMk/>
            <pc:sldMk cId="3334938363" sldId="586"/>
            <ac:spMk id="2" creationId="{00000000-0000-0000-0000-000000000000}"/>
          </ac:spMkLst>
        </pc:spChg>
      </pc:sldChg>
      <pc:sldChg chg="modSp mod">
        <pc:chgData name="MARIA KARAMPELIA" userId="9dfcc2cac66bf474" providerId="LiveId" clId="{14797619-275D-4FCB-BB0F-C897E4EB476B}" dt="2025-05-12T20:32:44.052" v="78" actId="14100"/>
        <pc:sldMkLst>
          <pc:docMk/>
          <pc:sldMk cId="570598254" sldId="587"/>
        </pc:sldMkLst>
        <pc:spChg chg="mod">
          <ac:chgData name="MARIA KARAMPELIA" userId="9dfcc2cac66bf474" providerId="LiveId" clId="{14797619-275D-4FCB-BB0F-C897E4EB476B}" dt="2025-05-12T20:31:47.024" v="72" actId="27636"/>
          <ac:spMkLst>
            <pc:docMk/>
            <pc:sldMk cId="570598254" sldId="587"/>
            <ac:spMk id="2" creationId="{00000000-0000-0000-0000-000000000000}"/>
          </ac:spMkLst>
        </pc:spChg>
        <pc:spChg chg="mod">
          <ac:chgData name="MARIA KARAMPELIA" userId="9dfcc2cac66bf474" providerId="LiveId" clId="{14797619-275D-4FCB-BB0F-C897E4EB476B}" dt="2025-05-12T20:32:44.052" v="78" actId="14100"/>
          <ac:spMkLst>
            <pc:docMk/>
            <pc:sldMk cId="570598254" sldId="587"/>
            <ac:spMk id="3" creationId="{00000000-0000-0000-0000-000000000000}"/>
          </ac:spMkLst>
        </pc:spChg>
      </pc:sldChg>
      <pc:sldChg chg="modSp mod">
        <pc:chgData name="MARIA KARAMPELIA" userId="9dfcc2cac66bf474" providerId="LiveId" clId="{14797619-275D-4FCB-BB0F-C897E4EB476B}" dt="2025-05-12T20:34:07.388" v="84" actId="14100"/>
        <pc:sldMkLst>
          <pc:docMk/>
          <pc:sldMk cId="2974303166" sldId="588"/>
        </pc:sldMkLst>
        <pc:spChg chg="mod">
          <ac:chgData name="MARIA KARAMPELIA" userId="9dfcc2cac66bf474" providerId="LiveId" clId="{14797619-275D-4FCB-BB0F-C897E4EB476B}" dt="2025-05-12T20:33:31.725" v="82" actId="1076"/>
          <ac:spMkLst>
            <pc:docMk/>
            <pc:sldMk cId="2974303166" sldId="588"/>
            <ac:spMk id="2" creationId="{00000000-0000-0000-0000-000000000000}"/>
          </ac:spMkLst>
        </pc:spChg>
        <pc:spChg chg="mod">
          <ac:chgData name="MARIA KARAMPELIA" userId="9dfcc2cac66bf474" providerId="LiveId" clId="{14797619-275D-4FCB-BB0F-C897E4EB476B}" dt="2025-05-12T20:34:07.388" v="84" actId="14100"/>
          <ac:spMkLst>
            <pc:docMk/>
            <pc:sldMk cId="2974303166" sldId="588"/>
            <ac:spMk id="3" creationId="{00000000-0000-0000-0000-000000000000}"/>
          </ac:spMkLst>
        </pc:spChg>
      </pc:sldChg>
      <pc:sldChg chg="modSp mod">
        <pc:chgData name="MARIA KARAMPELIA" userId="9dfcc2cac66bf474" providerId="LiveId" clId="{14797619-275D-4FCB-BB0F-C897E4EB476B}" dt="2025-05-12T20:34:57.740" v="87" actId="27636"/>
        <pc:sldMkLst>
          <pc:docMk/>
          <pc:sldMk cId="2925199142" sldId="589"/>
        </pc:sldMkLst>
        <pc:spChg chg="mod">
          <ac:chgData name="MARIA KARAMPELIA" userId="9dfcc2cac66bf474" providerId="LiveId" clId="{14797619-275D-4FCB-BB0F-C897E4EB476B}" dt="2025-05-12T20:34:57.740" v="87" actId="27636"/>
          <ac:spMkLst>
            <pc:docMk/>
            <pc:sldMk cId="2925199142" sldId="589"/>
            <ac:spMk id="2" creationId="{00000000-0000-0000-0000-000000000000}"/>
          </ac:spMkLst>
        </pc:spChg>
      </pc:sldChg>
      <pc:sldChg chg="modSp mod">
        <pc:chgData name="MARIA KARAMPELIA" userId="9dfcc2cac66bf474" providerId="LiveId" clId="{14797619-275D-4FCB-BB0F-C897E4EB476B}" dt="2025-05-12T20:36:20.503" v="92" actId="27636"/>
        <pc:sldMkLst>
          <pc:docMk/>
          <pc:sldMk cId="1511190115" sldId="590"/>
        </pc:sldMkLst>
        <pc:spChg chg="mod">
          <ac:chgData name="MARIA KARAMPELIA" userId="9dfcc2cac66bf474" providerId="LiveId" clId="{14797619-275D-4FCB-BB0F-C897E4EB476B}" dt="2025-05-12T20:36:20.503" v="92" actId="27636"/>
          <ac:spMkLst>
            <pc:docMk/>
            <pc:sldMk cId="1511190115" sldId="590"/>
            <ac:spMk id="2" creationId="{00000000-0000-0000-0000-000000000000}"/>
          </ac:spMkLst>
        </pc:spChg>
      </pc:sldChg>
      <pc:sldChg chg="modSp mod">
        <pc:chgData name="MARIA KARAMPELIA" userId="9dfcc2cac66bf474" providerId="LiveId" clId="{14797619-275D-4FCB-BB0F-C897E4EB476B}" dt="2025-05-12T20:37:23.149" v="97" actId="27636"/>
        <pc:sldMkLst>
          <pc:docMk/>
          <pc:sldMk cId="3548181996" sldId="591"/>
        </pc:sldMkLst>
        <pc:spChg chg="mod">
          <ac:chgData name="MARIA KARAMPELIA" userId="9dfcc2cac66bf474" providerId="LiveId" clId="{14797619-275D-4FCB-BB0F-C897E4EB476B}" dt="2025-05-12T20:37:23.149" v="97" actId="27636"/>
          <ac:spMkLst>
            <pc:docMk/>
            <pc:sldMk cId="3548181996" sldId="591"/>
            <ac:spMk id="2" creationId="{00000000-0000-0000-0000-000000000000}"/>
          </ac:spMkLst>
        </pc:spChg>
      </pc:sldChg>
      <pc:sldChg chg="modSp mod">
        <pc:chgData name="MARIA KARAMPELIA" userId="9dfcc2cac66bf474" providerId="LiveId" clId="{14797619-275D-4FCB-BB0F-C897E4EB476B}" dt="2025-05-12T20:38:13.696" v="99" actId="14100"/>
        <pc:sldMkLst>
          <pc:docMk/>
          <pc:sldMk cId="2269374419" sldId="592"/>
        </pc:sldMkLst>
        <pc:spChg chg="mod">
          <ac:chgData name="MARIA KARAMPELIA" userId="9dfcc2cac66bf474" providerId="LiveId" clId="{14797619-275D-4FCB-BB0F-C897E4EB476B}" dt="2025-05-12T20:38:13.696" v="99" actId="14100"/>
          <ac:spMkLst>
            <pc:docMk/>
            <pc:sldMk cId="2269374419" sldId="592"/>
            <ac:spMk id="2" creationId="{00000000-0000-0000-0000-000000000000}"/>
          </ac:spMkLst>
        </pc:spChg>
      </pc:sldChg>
      <pc:sldChg chg="modSp mod">
        <pc:chgData name="MARIA KARAMPELIA" userId="9dfcc2cac66bf474" providerId="LiveId" clId="{14797619-275D-4FCB-BB0F-C897E4EB476B}" dt="2025-05-12T20:38:47.952" v="101" actId="14100"/>
        <pc:sldMkLst>
          <pc:docMk/>
          <pc:sldMk cId="857137424" sldId="593"/>
        </pc:sldMkLst>
        <pc:spChg chg="mod">
          <ac:chgData name="MARIA KARAMPELIA" userId="9dfcc2cac66bf474" providerId="LiveId" clId="{14797619-275D-4FCB-BB0F-C897E4EB476B}" dt="2025-05-12T20:38:47.952" v="101" actId="14100"/>
          <ac:spMkLst>
            <pc:docMk/>
            <pc:sldMk cId="857137424" sldId="593"/>
            <ac:spMk id="2" creationId="{00000000-0000-0000-0000-000000000000}"/>
          </ac:spMkLst>
        </pc:spChg>
      </pc:sldChg>
      <pc:sldChg chg="modSp mod">
        <pc:chgData name="MARIA KARAMPELIA" userId="9dfcc2cac66bf474" providerId="LiveId" clId="{14797619-275D-4FCB-BB0F-C897E4EB476B}" dt="2025-05-13T06:36:31.812" v="682" actId="20577"/>
        <pc:sldMkLst>
          <pc:docMk/>
          <pc:sldMk cId="264556842" sldId="595"/>
        </pc:sldMkLst>
        <pc:spChg chg="mod">
          <ac:chgData name="MARIA KARAMPELIA" userId="9dfcc2cac66bf474" providerId="LiveId" clId="{14797619-275D-4FCB-BB0F-C897E4EB476B}" dt="2025-05-12T20:40:17.214" v="112" actId="1076"/>
          <ac:spMkLst>
            <pc:docMk/>
            <pc:sldMk cId="264556842" sldId="595"/>
            <ac:spMk id="2" creationId="{20301209-8B14-5ADD-8531-C49952B0EB4F}"/>
          </ac:spMkLst>
        </pc:spChg>
        <pc:spChg chg="mod">
          <ac:chgData name="MARIA KARAMPELIA" userId="9dfcc2cac66bf474" providerId="LiveId" clId="{14797619-275D-4FCB-BB0F-C897E4EB476B}" dt="2025-05-13T06:36:31.812" v="682" actId="20577"/>
          <ac:spMkLst>
            <pc:docMk/>
            <pc:sldMk cId="264556842" sldId="595"/>
            <ac:spMk id="3" creationId="{9A86819F-A33E-DBC5-F752-A03BE025783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5741A4-8221-B129-E026-0333A7767EA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6C6C3A6-5A08-7C54-4607-D68E5B788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5BC1B01-7DE4-B59C-988A-D41268A7B424}"/>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5" name="Θέση υποσέλιδου 4">
            <a:extLst>
              <a:ext uri="{FF2B5EF4-FFF2-40B4-BE49-F238E27FC236}">
                <a16:creationId xmlns:a16="http://schemas.microsoft.com/office/drawing/2014/main" id="{3317C49C-E4C4-EF2F-A933-67A6D694D6C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EBF647-52A5-FBAF-C08C-3C3DA1753C13}"/>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212685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C3C99E-FC21-10D9-CA0B-A141CAFE05E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CB6D11A-63DD-08C9-63CD-F6C2E5D12C9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87EE146-C3EC-B4D1-EC2A-3F6C1E194967}"/>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5" name="Θέση υποσέλιδου 4">
            <a:extLst>
              <a:ext uri="{FF2B5EF4-FFF2-40B4-BE49-F238E27FC236}">
                <a16:creationId xmlns:a16="http://schemas.microsoft.com/office/drawing/2014/main" id="{F7D3A544-FDA4-3A8D-1D1D-C1E46E2173B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E462290-E4C6-560E-E99A-675C674612D1}"/>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3955599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70076B1-2B56-43AB-8A80-079EEC2C0AC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C60DD23-64EB-1C39-75A6-BBD0D62F015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6185901-A5B8-5D6D-39ED-0DE1E43F7C61}"/>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5" name="Θέση υποσέλιδου 4">
            <a:extLst>
              <a:ext uri="{FF2B5EF4-FFF2-40B4-BE49-F238E27FC236}">
                <a16:creationId xmlns:a16="http://schemas.microsoft.com/office/drawing/2014/main" id="{E4F90D04-F486-D053-1D0A-44CC33DAF37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D271C75-D87A-AB4E-AFC4-591CA4948FDC}"/>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3746466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0AAF1E-4B75-994A-A9F6-3C70BB2FB59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513CAE2-7F31-83F1-1BE3-3C9E137DB47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37DF042-744D-4F88-EE45-BAC56C5A50B9}"/>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5" name="Θέση υποσέλιδου 4">
            <a:extLst>
              <a:ext uri="{FF2B5EF4-FFF2-40B4-BE49-F238E27FC236}">
                <a16:creationId xmlns:a16="http://schemas.microsoft.com/office/drawing/2014/main" id="{E20762EA-7FFC-E0D4-1EAC-C25061D60A7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4514B4C-C865-4404-12BE-C3C18BA5687E}"/>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2085066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40AB23-2A40-5C60-3003-03A0056C63C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28ACF8F-15B9-7EDB-1DCB-A6ABD546BB9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44CF39C-2E73-6737-4CF3-233B53BF2653}"/>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5" name="Θέση υποσέλιδου 4">
            <a:extLst>
              <a:ext uri="{FF2B5EF4-FFF2-40B4-BE49-F238E27FC236}">
                <a16:creationId xmlns:a16="http://schemas.microsoft.com/office/drawing/2014/main" id="{C580DF28-7686-2BB7-10EA-1C074B9159D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AE14CD0-CAD3-D897-208D-DEAA9C037CB3}"/>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1947949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0D42D9-436F-D82E-5262-D389592B1A9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99A6FC8-79A7-4052-271C-23432B1710E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4C59771-18B3-A508-D06C-72CA056EC38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1237949-066E-10A6-9E9D-D154BE47A4C3}"/>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6" name="Θέση υποσέλιδου 5">
            <a:extLst>
              <a:ext uri="{FF2B5EF4-FFF2-40B4-BE49-F238E27FC236}">
                <a16:creationId xmlns:a16="http://schemas.microsoft.com/office/drawing/2014/main" id="{638A14AB-134C-0FD2-2DBC-A6DA13E7FB4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51198FF-4456-1C46-A3CA-89760FACEA44}"/>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238142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0AE4E7-72AD-13CB-4821-4699328DA6D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E461E57-7455-E3E4-8870-8CAB5415D9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2121E6D-7F76-9AC9-5302-D84DC092185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9288BB3-3686-CCCC-2FE3-A6AFABA1EC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769B506-2256-6C1F-3379-A4F86C3DFD2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E78AB78-E076-6085-DBCE-18E8E0169451}"/>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8" name="Θέση υποσέλιδου 7">
            <a:extLst>
              <a:ext uri="{FF2B5EF4-FFF2-40B4-BE49-F238E27FC236}">
                <a16:creationId xmlns:a16="http://schemas.microsoft.com/office/drawing/2014/main" id="{725BF1CB-FB63-D72C-5290-BE6154572A8C}"/>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B97E236-FC43-E9E3-B5BA-6A4AAE205964}"/>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2369470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A7E9F2-48AC-E326-1B48-6A07DF702E8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3C2A827-D19C-F6E9-04EA-F81BDE072E9F}"/>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4" name="Θέση υποσέλιδου 3">
            <a:extLst>
              <a:ext uri="{FF2B5EF4-FFF2-40B4-BE49-F238E27FC236}">
                <a16:creationId xmlns:a16="http://schemas.microsoft.com/office/drawing/2014/main" id="{D7296FA2-D04B-F95A-4E46-C5CBECC068B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4780841-EA8B-A905-A77F-FCBCD0988C31}"/>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1222705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E693C40-AF90-F93F-3130-62F77158FD5B}"/>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3" name="Θέση υποσέλιδου 2">
            <a:extLst>
              <a:ext uri="{FF2B5EF4-FFF2-40B4-BE49-F238E27FC236}">
                <a16:creationId xmlns:a16="http://schemas.microsoft.com/office/drawing/2014/main" id="{BED7C9AF-C772-CE75-BA9D-03F833DA6C4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DC237A4-1BC0-26FD-33D5-59908C6D0FF3}"/>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1979348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4476C8-3E40-9B73-6BB4-B2E15FA5160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1962CE3-9786-B742-1806-60F81F3B5E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4AEF081-1716-3051-A12E-005C0B9E5C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F75F64B-23BD-310A-E5E3-DDCF041E6F91}"/>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6" name="Θέση υποσέλιδου 5">
            <a:extLst>
              <a:ext uri="{FF2B5EF4-FFF2-40B4-BE49-F238E27FC236}">
                <a16:creationId xmlns:a16="http://schemas.microsoft.com/office/drawing/2014/main" id="{22A60DF7-866C-C728-C772-1DFBBD35EE7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68DDC48-2D15-CB3E-3A15-D277A6E9E647}"/>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1929092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4AED43-521A-27D2-386D-ACB9A13047A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CD3C2D6-D2F2-7AB2-063E-54670876B6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7712E10-B8D3-F6F1-6843-9F36751E5C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82AF10F-AA92-C6B3-EF50-132987B64A20}"/>
              </a:ext>
            </a:extLst>
          </p:cNvPr>
          <p:cNvSpPr>
            <a:spLocks noGrp="1"/>
          </p:cNvSpPr>
          <p:nvPr>
            <p:ph type="dt" sz="half" idx="10"/>
          </p:nvPr>
        </p:nvSpPr>
        <p:spPr/>
        <p:txBody>
          <a:bodyPr/>
          <a:lstStyle/>
          <a:p>
            <a:fld id="{9F6FA9CD-711D-4639-AF70-9BE8CB4380F2}" type="datetimeFigureOut">
              <a:rPr lang="el-GR" smtClean="0"/>
              <a:t>13/5/2025</a:t>
            </a:fld>
            <a:endParaRPr lang="el-GR"/>
          </a:p>
        </p:txBody>
      </p:sp>
      <p:sp>
        <p:nvSpPr>
          <p:cNvPr id="6" name="Θέση υποσέλιδου 5">
            <a:extLst>
              <a:ext uri="{FF2B5EF4-FFF2-40B4-BE49-F238E27FC236}">
                <a16:creationId xmlns:a16="http://schemas.microsoft.com/office/drawing/2014/main" id="{AB5BA4BE-BA21-F3DE-6882-A6CB5B67B8C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FEF16A9-20C6-E9AB-0C5B-9C862D435307}"/>
              </a:ext>
            </a:extLst>
          </p:cNvPr>
          <p:cNvSpPr>
            <a:spLocks noGrp="1"/>
          </p:cNvSpPr>
          <p:nvPr>
            <p:ph type="sldNum" sz="quarter" idx="12"/>
          </p:nvPr>
        </p:nvSpPr>
        <p:spPr/>
        <p:txBody>
          <a:bodyPr/>
          <a:lstStyle/>
          <a:p>
            <a:fld id="{E9CD94DD-FCCF-4363-BF05-A7DD7A1966DE}" type="slidenum">
              <a:rPr lang="el-GR" smtClean="0"/>
              <a:t>‹#›</a:t>
            </a:fld>
            <a:endParaRPr lang="el-GR"/>
          </a:p>
        </p:txBody>
      </p:sp>
    </p:spTree>
    <p:extLst>
      <p:ext uri="{BB962C8B-B14F-4D97-AF65-F5344CB8AC3E}">
        <p14:creationId xmlns:p14="http://schemas.microsoft.com/office/powerpoint/2010/main" val="805485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85E113D-4543-1E97-F5EA-606AADBADA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341A61D-517D-B01F-8A32-B1324F1C49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A591720-1109-8C93-B4E0-22B25351CD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F6FA9CD-711D-4639-AF70-9BE8CB4380F2}" type="datetimeFigureOut">
              <a:rPr lang="el-GR" smtClean="0"/>
              <a:t>13/5/2025</a:t>
            </a:fld>
            <a:endParaRPr lang="el-GR"/>
          </a:p>
        </p:txBody>
      </p:sp>
      <p:sp>
        <p:nvSpPr>
          <p:cNvPr id="5" name="Θέση υποσέλιδου 4">
            <a:extLst>
              <a:ext uri="{FF2B5EF4-FFF2-40B4-BE49-F238E27FC236}">
                <a16:creationId xmlns:a16="http://schemas.microsoft.com/office/drawing/2014/main" id="{2A95FEAC-E232-7EB1-54E1-A29B7BB894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003EFF5-7F4B-4BCC-05E4-7D8D3E66FE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CD94DD-FCCF-4363-BF05-A7DD7A1966DE}" type="slidenum">
              <a:rPr lang="el-GR" smtClean="0"/>
              <a:t>‹#›</a:t>
            </a:fld>
            <a:endParaRPr lang="el-GR"/>
          </a:p>
        </p:txBody>
      </p:sp>
    </p:spTree>
    <p:extLst>
      <p:ext uri="{BB962C8B-B14F-4D97-AF65-F5344CB8AC3E}">
        <p14:creationId xmlns:p14="http://schemas.microsoft.com/office/powerpoint/2010/main" val="527580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01BA7F-B554-D98E-1806-336312ECF59A}"/>
              </a:ext>
            </a:extLst>
          </p:cNvPr>
          <p:cNvSpPr>
            <a:spLocks noGrp="1"/>
          </p:cNvSpPr>
          <p:nvPr>
            <p:ph type="ctrTitle"/>
          </p:nvPr>
        </p:nvSpPr>
        <p:spPr>
          <a:xfrm>
            <a:off x="0" y="1"/>
            <a:ext cx="12192000" cy="4478482"/>
          </a:xfrm>
        </p:spPr>
        <p:txBody>
          <a:bodyPr>
            <a:noAutofit/>
          </a:bodyPr>
          <a:lstStyle/>
          <a:p>
            <a:r>
              <a:rPr lang="el-GR" sz="3600" b="1" dirty="0"/>
              <a:t>ΒΙΟΗΘΙΚΗ</a:t>
            </a:r>
            <a:br>
              <a:rPr lang="el-GR" sz="3600" b="1" dirty="0"/>
            </a:br>
            <a:r>
              <a:rPr lang="el-GR" sz="3600" b="1" dirty="0"/>
              <a:t>ΕΝΟΤΗΤΑ 12</a:t>
            </a:r>
            <a:r>
              <a:rPr lang="el-GR" sz="3600" b="1" baseline="30000" dirty="0"/>
              <a:t>Η</a:t>
            </a:r>
            <a:br>
              <a:rPr lang="el-GR" sz="3600" b="1" baseline="30000" dirty="0"/>
            </a:br>
            <a:r>
              <a:rPr lang="el-GR" sz="3600" b="1" dirty="0"/>
              <a:t>Η ΟΡΘΟΔΟΞΗ ΒΙΟΗΘΙΚΗ ΜΠΡΟΣΤΑ </a:t>
            </a:r>
            <a:br>
              <a:rPr lang="el-GR" sz="3600" b="1" dirty="0"/>
            </a:br>
            <a:r>
              <a:rPr lang="el-GR" sz="3600" b="1" dirty="0"/>
              <a:t>ΣΤΗ ΜΗΧΑΝΙΚΗ ΘΕΩΡΗΣΗ ΤΗΣ ΖΩΗΣ ΚΑΙ ΤΟΥ ΑΝΘΡΩΠΟΥ </a:t>
            </a:r>
            <a:br>
              <a:rPr lang="el-GR" sz="3600" b="1" dirty="0"/>
            </a:br>
            <a:r>
              <a:rPr lang="el-GR" sz="3600" b="1" dirty="0"/>
              <a:t>ΑΠΟ ΤΗΝ ΕΦΑΡΜΟΣΜΕΝΗ ΓΕΝΕΤΙΚΗ </a:t>
            </a:r>
            <a:br>
              <a:rPr lang="el-GR" sz="3600" b="1" dirty="0"/>
            </a:br>
            <a:br>
              <a:rPr lang="el-GR" sz="3600" b="1" dirty="0"/>
            </a:br>
            <a:r>
              <a:rPr lang="el-GR" sz="3200" b="1" dirty="0">
                <a:solidFill>
                  <a:srgbClr val="FF0000"/>
                </a:solidFill>
              </a:rPr>
              <a:t>Από το βιβλίο του κ. Νικολάου </a:t>
            </a:r>
            <a:r>
              <a:rPr lang="el-GR" sz="3200" b="1" dirty="0" err="1">
                <a:solidFill>
                  <a:srgbClr val="FF0000"/>
                </a:solidFill>
              </a:rPr>
              <a:t>Κόιου</a:t>
            </a:r>
            <a:r>
              <a:rPr lang="el-GR" sz="3200" b="1" dirty="0">
                <a:solidFill>
                  <a:srgbClr val="FF0000"/>
                </a:solidFill>
              </a:rPr>
              <a:t>, Ηθική θεώρηση των τεχνικών παρεμβάσεων στο ανθρώπινο </a:t>
            </a:r>
            <a:r>
              <a:rPr lang="el-GR" sz="3200" b="1" dirty="0" err="1">
                <a:solidFill>
                  <a:srgbClr val="FF0000"/>
                </a:solidFill>
              </a:rPr>
              <a:t>γονιδίωμα</a:t>
            </a:r>
            <a:r>
              <a:rPr lang="el-GR" sz="3200" b="1" dirty="0">
                <a:solidFill>
                  <a:srgbClr val="FF0000"/>
                </a:solidFill>
              </a:rPr>
              <a:t>, Εκδόσεις Σταμούλη Α.Ε., Αθήνα 2003, </a:t>
            </a:r>
            <a:r>
              <a:rPr lang="el-GR" sz="3200" b="1" dirty="0" err="1">
                <a:solidFill>
                  <a:srgbClr val="FF0000"/>
                </a:solidFill>
              </a:rPr>
              <a:t>σσ</a:t>
            </a:r>
            <a:r>
              <a:rPr lang="el-GR" sz="3200" b="1" dirty="0">
                <a:solidFill>
                  <a:srgbClr val="FF0000"/>
                </a:solidFill>
              </a:rPr>
              <a:t>.  267-292</a:t>
            </a:r>
            <a:endParaRPr lang="el-GR" sz="3200" dirty="0"/>
          </a:p>
        </p:txBody>
      </p:sp>
      <p:sp>
        <p:nvSpPr>
          <p:cNvPr id="3" name="Υπότιτλος 2">
            <a:extLst>
              <a:ext uri="{FF2B5EF4-FFF2-40B4-BE49-F238E27FC236}">
                <a16:creationId xmlns:a16="http://schemas.microsoft.com/office/drawing/2014/main" id="{031A85D2-FFC1-587C-C892-FF2293A44C61}"/>
              </a:ext>
            </a:extLst>
          </p:cNvPr>
          <p:cNvSpPr>
            <a:spLocks noGrp="1"/>
          </p:cNvSpPr>
          <p:nvPr>
            <p:ph type="subTitle" idx="1"/>
          </p:nvPr>
        </p:nvSpPr>
        <p:spPr>
          <a:xfrm>
            <a:off x="1648691" y="4478482"/>
            <a:ext cx="9144000" cy="2202872"/>
          </a:xfrm>
        </p:spPr>
        <p:txBody>
          <a:bodyPr>
            <a:normAutofit lnSpcReduction="10000"/>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525965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927279"/>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154546" y="1056068"/>
            <a:ext cx="11912958" cy="5801931"/>
          </a:xfrm>
        </p:spPr>
        <p:txBody>
          <a:bodyPr>
            <a:normAutofit fontScale="92500" lnSpcReduction="10000"/>
          </a:bodyPr>
          <a:lstStyle/>
          <a:p>
            <a:r>
              <a:rPr lang="el-GR" dirty="0"/>
              <a:t>Στον βαθμό που οι εφαρμογές της γενετικής τεχνολογίας προάγουν ή δεν εμποδίζουν την επίτευξη αυτού του σκοπού μπορούν να γίνουν αποδεκτές. Αντίθετα, στον βαθμό που τον εμποδίζουν είναι απορριπτέες. Η ορθόδοξη θεολογία δεν είναι οπισθοδρομική, ούτε αντιτίθεται στην επιστημονική πρόοδο, η οποία γίνεται για το καλό του ανθρώπου. Απλώς, ως ύψιστο καλό του ανθρώπου θέτει τον σκοπό «</a:t>
            </a:r>
            <a:r>
              <a:rPr lang="el-GR" i="1" dirty="0" err="1"/>
              <a:t>εἰς</a:t>
            </a:r>
            <a:r>
              <a:rPr lang="el-GR" i="1" dirty="0"/>
              <a:t> </a:t>
            </a:r>
            <a:r>
              <a:rPr lang="el-GR" i="1" dirty="0" err="1"/>
              <a:t>ὅν</a:t>
            </a:r>
            <a:r>
              <a:rPr lang="el-GR" i="1" dirty="0"/>
              <a:t> </a:t>
            </a:r>
            <a:r>
              <a:rPr lang="el-GR" i="1" dirty="0" err="1"/>
              <a:t>ἐκλήθη</a:t>
            </a:r>
            <a:r>
              <a:rPr lang="el-GR" dirty="0"/>
              <a:t>» και όχι τη συμβατική και πρόσκαιρη ευδαιμονία.</a:t>
            </a:r>
          </a:p>
          <a:p>
            <a:r>
              <a:rPr lang="el-GR" dirty="0"/>
              <a:t>Οι παρεμβάσεις στο ανθρώπινο γονιδίωμα έχουν στόχο τη θεραπεία ή τη βελτίωση τόσο των σωματικών, όσο και των ψυχοδιανοητικών καταστάσεων, οι οποίες θεωρούνται ασθένειες. Οι αντιδράσεις των κύκλων της βιοηθικής σχετικά με το ποια παρέμβαση είναι επιτρεπτή και ποια όχι ήταν ποικίλες. Συνήθως παρατηρείται μεγαλύτερη </a:t>
            </a:r>
            <a:r>
              <a:rPr lang="el-GR" u="sng" dirty="0"/>
              <a:t>επιφυλακτικότητα</a:t>
            </a:r>
            <a:r>
              <a:rPr lang="el-GR" dirty="0"/>
              <a:t> όταν πρόκειται για ψυχοδιανοητικά χαρακτηριστικά, και μια περισσότερο </a:t>
            </a:r>
            <a:r>
              <a:rPr lang="el-GR" u="sng" dirty="0"/>
              <a:t>ανεκτική στάση</a:t>
            </a:r>
            <a:r>
              <a:rPr lang="el-GR" dirty="0"/>
              <a:t> απέναντι στις θεωρούμενες ως καθαρά σωματικές παρεμβάσεις. Η στάση αυτή εκφράζει έναν </a:t>
            </a:r>
            <a:r>
              <a:rPr lang="el-GR" b="1" dirty="0"/>
              <a:t>υποβόσκοντα δυαλισμό</a:t>
            </a:r>
            <a:r>
              <a:rPr lang="el-GR" dirty="0"/>
              <a:t> ανάμεσα στο σώμα και την ψυχή, και μάλιστα σε μια εποχή κατά την οποία η ιατρική επιστήμη διακηρύττει τη σημασία της καλής ψυχικής διάθεσης για τη σωματική υγεία και το αντίστροφο. </a:t>
            </a:r>
          </a:p>
        </p:txBody>
      </p:sp>
    </p:spTree>
    <p:extLst>
      <p:ext uri="{BB962C8B-B14F-4D97-AF65-F5344CB8AC3E}">
        <p14:creationId xmlns:p14="http://schemas.microsoft.com/office/powerpoint/2010/main" val="912614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1999" cy="1184856"/>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0" y="1184858"/>
            <a:ext cx="12191999" cy="5673142"/>
          </a:xfrm>
        </p:spPr>
        <p:txBody>
          <a:bodyPr>
            <a:normAutofit fontScale="92500" lnSpcReduction="10000"/>
          </a:bodyPr>
          <a:lstStyle/>
          <a:p>
            <a:r>
              <a:rPr lang="el-GR" dirty="0"/>
              <a:t>Ερωτήματα που απασχόλησαν έντονα τους βιοηθικολόγους έχουν να κάνουν με τον σύνδεσμο μεταξύ σώματος και ψυχής, και με τη φύση της ψυχής. Η ορθόδοξη ηθική μπορεί να δώσει απαντήσεις στα βιοηθικά αυτά ερωτήματα βασιζόμενη στον οντολογικό της χαρακτήρα. Σ’ ένα περίπλοκο πεδίο προβληματισμού, όπως αυτό της βιοηθικής, οι πατερικές ανθρωπολογικές θεωρήσεις αποτελούν το μοναδικό κριτήριο κάτω από το οποίο μπορεί να γίνει η ηθική αξιολόγηση των εφαρμογών αυτών. </a:t>
            </a:r>
          </a:p>
          <a:p>
            <a:r>
              <a:rPr lang="el-GR" dirty="0"/>
              <a:t>Εφαρμογές της γενετικής τεχνολογίας, που πυροδότησαν τον </a:t>
            </a:r>
            <a:r>
              <a:rPr lang="el-GR" b="1" dirty="0"/>
              <a:t>προβληματισμό σχετικά με τη σχέση μεταξύ σώματος και ψυχής</a:t>
            </a:r>
            <a:r>
              <a:rPr lang="el-GR" dirty="0"/>
              <a:t> καθώς και σχετικά με </a:t>
            </a:r>
            <a:r>
              <a:rPr lang="el-GR" b="1" dirty="0"/>
              <a:t>τη φύση της ψυχής</a:t>
            </a:r>
            <a:r>
              <a:rPr lang="el-GR" dirty="0"/>
              <a:t>, αποτελούν: τα πειράματα στα έμβρυα, ο γενετικός έλεγχος, η προγεννητική διάγνωση, η γονιδιακή θεραπεία στα γενετικά κύτταρα, οι παρεμβάσεις στα ψυχοδιαγνωστικά χαρακτηριστικά, η κλωνοποίηση και η ευγονική. Οι συζητήσεις για την προστασία των ατομικών δικαιωμάτων, για τη διαφύλαξη της ιδιαιτερότητας της προσωπικότητας, για τον σεβασμό του ατόμου και των προσωπικών του δεδομένων αναγνωρίζουν την </a:t>
            </a:r>
            <a:r>
              <a:rPr lang="el-GR" b="1" dirty="0"/>
              <a:t>ιδιαιτερότητα και τη μοναδικότητα του ανθρώπου</a:t>
            </a:r>
            <a:r>
              <a:rPr lang="el-GR" dirty="0"/>
              <a:t> ως ποιότητες του εσωτερικού του κόσμου. </a:t>
            </a:r>
          </a:p>
        </p:txBody>
      </p:sp>
    </p:spTree>
    <p:extLst>
      <p:ext uri="{BB962C8B-B14F-4D97-AF65-F5344CB8AC3E}">
        <p14:creationId xmlns:p14="http://schemas.microsoft.com/office/powerpoint/2010/main" val="2614929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0" y="1325564"/>
            <a:ext cx="12192000" cy="5532436"/>
          </a:xfrm>
        </p:spPr>
        <p:txBody>
          <a:bodyPr>
            <a:normAutofit/>
          </a:bodyPr>
          <a:lstStyle/>
          <a:p>
            <a:r>
              <a:rPr lang="el-GR" dirty="0"/>
              <a:t>Η θεολογική πατερική σκέψη διεισδύει στο μεγάλο μυστήριο του συνδέσμου του ανθρώπινου σώματος και της ψυχής. Οι Πατέρες εξετάζουν τον δεσμό της ψυχής και του σώματος σε δύο διαφορετικές καταστάσεις, προπτωτικά και μεταπτωτικά. Κατ’ αρχάς εξετάζεται η </a:t>
            </a:r>
            <a:r>
              <a:rPr lang="el-GR" b="1" dirty="0"/>
              <a:t>χρονική σχέση του σώματος και της ψυχής</a:t>
            </a:r>
            <a:r>
              <a:rPr lang="el-GR" dirty="0"/>
              <a:t>. </a:t>
            </a:r>
            <a:endParaRPr lang="en-US" dirty="0"/>
          </a:p>
          <a:p>
            <a:r>
              <a:rPr lang="el-GR" dirty="0"/>
              <a:t>Ο Γρηγόριος </a:t>
            </a:r>
            <a:r>
              <a:rPr lang="el-GR" dirty="0" err="1"/>
              <a:t>Νύσσης</a:t>
            </a:r>
            <a:r>
              <a:rPr lang="el-GR" dirty="0"/>
              <a:t> τονίζει ότι χρονικά δεν προηγείται ούτε το σώμα, ούτε η ψυχή. Από τη στιγμή που υπάρχει ζωντανό σώμα, κατοικεί μέσα σ’ αυτό και ζωντανή ψυχή. </a:t>
            </a:r>
            <a:r>
              <a:rPr lang="el-GR" u="sng" dirty="0">
                <a:solidFill>
                  <a:srgbClr val="FF0000"/>
                </a:solidFill>
              </a:rPr>
              <a:t>Μεταξύ σώματος και ψυχής υπάρχει πλήρης αλληλεπίδραση</a:t>
            </a:r>
            <a:r>
              <a:rPr lang="el-GR" dirty="0"/>
              <a:t>. Σύμφωνα με τον Μέγα Βασίλειο η ψυχή δεν κατοικεί σε κάποιο συγκεκριμένο σημείο, αλλά </a:t>
            </a:r>
            <a:r>
              <a:rPr lang="el-GR" dirty="0" err="1"/>
              <a:t>εμφορεί</a:t>
            </a:r>
            <a:r>
              <a:rPr lang="el-GR" dirty="0"/>
              <a:t> ολόκληρο το σώμα. Το σώμα δέχεται από την ψυχή τη δύναμη της ζωής, και η ψυχή τις αλγηδόνες από το σώμα. Ο άγιος Γρηγόριος ο Θεολόγος εξηγεί ότι η σχέση μεταξύ σώματος και ψυχής μπορεί να εξελιχθεί σε καλή συζυγία ή αλλοτρίωση. </a:t>
            </a:r>
          </a:p>
          <a:p>
            <a:endParaRPr lang="el-GR" dirty="0"/>
          </a:p>
        </p:txBody>
      </p:sp>
    </p:spTree>
    <p:extLst>
      <p:ext uri="{BB962C8B-B14F-4D97-AF65-F5344CB8AC3E}">
        <p14:creationId xmlns:p14="http://schemas.microsoft.com/office/powerpoint/2010/main" val="1204104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133341"/>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0" y="1133341"/>
            <a:ext cx="12192000" cy="5724659"/>
          </a:xfrm>
        </p:spPr>
        <p:txBody>
          <a:bodyPr>
            <a:normAutofit lnSpcReduction="10000"/>
          </a:bodyPr>
          <a:lstStyle/>
          <a:p>
            <a:r>
              <a:rPr lang="el-GR" dirty="0"/>
              <a:t>Μια άλλη πολύ σημαντική παράμετρος είναι </a:t>
            </a:r>
            <a:r>
              <a:rPr lang="el-GR" b="1" dirty="0"/>
              <a:t>η αξιολογική θεώρηση του σώματος και της ψυχής</a:t>
            </a:r>
            <a:r>
              <a:rPr lang="el-GR" dirty="0"/>
              <a:t>. Τι είναι οντολογικά ανώτερο, το σώμα ή η ψυχή; Από την αρχαία ελληνική φιλοσοφία και μετά έγιναν μεγάλες συζητήσεις για το αν ο άνθρωπος είναι περισσότερο σωματικό ή ψυχο-πνευματικό ον. Για την ορθόδοξη σκέψη στο οντολογικό επίπεδο δεν υφίσταται τέτοιος διαχωρισμός. Ο μόνος οντολογικός διαχωρισμός που μπορεί να γίνει για την ορθόδοξη θεολογία είναι μεταξύ κτιστού και Ακτίστου. Άκτιστος είναι μόνο ο Τριαδικός Θεός. Η ύλη και το πνεύμα, μολονότι διαφέρουν ποιοτικά, ανήκουν στην ίδια οντολογική κατηγορία, στην κατηγορία των κτισμάτων. </a:t>
            </a:r>
          </a:p>
          <a:p>
            <a:r>
              <a:rPr lang="el-GR" dirty="0"/>
              <a:t>Όταν οι Πατέρες αναφέρονται στην ανωτερότητα της ψυχής δεν σημαίνει ότι υποβιβάζουν το σώμα. Αντίθετα, προσπαθώντας να το αποδεσμεύσουν από τις συνέπειες της πτώσης, το θέτουν στην προοπτική της ανάστασης και της αφθαρτοποίησης. Έτσι αυτός ο διαχωρισμός έχει </a:t>
            </a:r>
            <a:r>
              <a:rPr lang="el-GR" u="sng" dirty="0"/>
              <a:t>παιδαγωγικό χαρακτήρα</a:t>
            </a:r>
            <a:r>
              <a:rPr lang="el-GR" dirty="0"/>
              <a:t>. Τονίζει ότι η σπουδαιότητα του ανθρώπου δεν βρίσκεται στην ύλη από την οποία δημιουργήθηκε, αλλά στην Εικόνα του Θεού, δηλαδή στο Αρχέτυπο σύμφωνα με το Οποίο πλάστηκε. </a:t>
            </a:r>
          </a:p>
          <a:p>
            <a:endParaRPr lang="el-GR" dirty="0"/>
          </a:p>
        </p:txBody>
      </p:sp>
    </p:spTree>
    <p:extLst>
      <p:ext uri="{BB962C8B-B14F-4D97-AF65-F5344CB8AC3E}">
        <p14:creationId xmlns:p14="http://schemas.microsoft.com/office/powerpoint/2010/main" val="1022430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365125"/>
            <a:ext cx="12192000"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r>
              <a:rPr lang="el-GR" dirty="0"/>
              <a:t>Στην προπτωτική κατάσταση ο άνθρωπος βρισκόταν σε συνεχή κοινωνία με τον Θεό, διατηρώντας ενεργό το κατ’ εικόνα με όλα του τα στοιχεία. Μ’ αυτόν τον τρόπο πορεύονταν συνεχώς προς την τελείωσή του. </a:t>
            </a:r>
            <a:endParaRPr lang="en-US" dirty="0"/>
          </a:p>
          <a:p>
            <a:r>
              <a:rPr lang="el-GR" dirty="0"/>
              <a:t>Εξαιτίας όμως της υπερηφάνειας και της παρακοής προς το θείο θέλημα, έπεσε στην παγίδα του πειρασμού, έχασε την κοινωνία με τον Θεό, αμαύρωσε το κατ’ εικόνα και το κατέστησε ανενεργό. Από ψυχοσωματικό ον καταδίκασε τον εαυτό του να ζει στα στενά όρια της βιολογικής του ύπαρξης, εξομοιούμενος όχι προς τον Θεό αλλά προς την άλογη κτίση.</a:t>
            </a:r>
            <a:endParaRPr lang="en-US" dirty="0"/>
          </a:p>
          <a:p>
            <a:r>
              <a:rPr lang="el-GR" dirty="0"/>
              <a:t> Όσο και αν φαντάζει τέλεια η βιολογική πλευρά της ανθρώπινης φύσης, για την ορθόδοξη θεολογία αυτή η βιολογική ύπαρξη δεν εξαντλεί τον άνθρωπο. Οι Πατέρες κατανοούν την οντολογία του ανθρώπου μόνο θεολογικά. Ο άνθρωπος είναι αυτό που είναι επειδή πλάστηκε κατ’ εικόνα Θεού. Η οντολογία του είναι εικονική. </a:t>
            </a:r>
          </a:p>
          <a:p>
            <a:endParaRPr lang="el-GR" dirty="0"/>
          </a:p>
        </p:txBody>
      </p:sp>
    </p:spTree>
    <p:extLst>
      <p:ext uri="{BB962C8B-B14F-4D97-AF65-F5344CB8AC3E}">
        <p14:creationId xmlns:p14="http://schemas.microsoft.com/office/powerpoint/2010/main" val="1875075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59063"/>
            <a:ext cx="12192000" cy="1325563"/>
          </a:xfrm>
        </p:spPr>
        <p:txBody>
          <a:bodyPr>
            <a:normAutofit fontScale="90000"/>
          </a:bodyPr>
          <a:lstStyle/>
          <a:p>
            <a:pPr algn="ctr"/>
            <a:br>
              <a:rPr lang="en-US"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sz="4000" dirty="0"/>
            </a:br>
            <a:endParaRPr lang="el-GR" sz="4000" dirty="0"/>
          </a:p>
        </p:txBody>
      </p:sp>
      <p:sp>
        <p:nvSpPr>
          <p:cNvPr id="3" name="Θέση περιεχομένου 2"/>
          <p:cNvSpPr>
            <a:spLocks noGrp="1"/>
          </p:cNvSpPr>
          <p:nvPr>
            <p:ph idx="1"/>
          </p:nvPr>
        </p:nvSpPr>
        <p:spPr>
          <a:xfrm>
            <a:off x="425003" y="1825625"/>
            <a:ext cx="11449318" cy="4768358"/>
          </a:xfrm>
        </p:spPr>
        <p:txBody>
          <a:bodyPr>
            <a:normAutofit/>
          </a:bodyPr>
          <a:lstStyle/>
          <a:p>
            <a:r>
              <a:rPr lang="el-GR" dirty="0"/>
              <a:t>Οι συνέπειες της πτώσης του ανθρώπου υπήρξαν τραγικές. Οι Πατέρες στην προσπάθειά τους να καταδείξουν ότι ο άνθρωπος δεν απώλεσε τη δυνατότητα επιστροφής στο κατ’ εικόνα, ανέπτυξαν τη διδασκαλία τους σχετικά με τους «δερμάτινους χιτώνες». (</a:t>
            </a:r>
            <a:r>
              <a:rPr lang="el-GR" i="1" dirty="0"/>
              <a:t>Γεν.</a:t>
            </a:r>
            <a:r>
              <a:rPr lang="el-GR" dirty="0"/>
              <a:t> 3,21) </a:t>
            </a:r>
            <a:endParaRPr lang="en-US" dirty="0"/>
          </a:p>
          <a:p>
            <a:r>
              <a:rPr lang="el-GR" dirty="0"/>
              <a:t>Η διδασκαλία αυτή είναι πολύ σπουδαία. Βοηθάει: </a:t>
            </a:r>
            <a:endParaRPr lang="en-US" dirty="0"/>
          </a:p>
          <a:p>
            <a:pPr marL="0" indent="0">
              <a:buNone/>
            </a:pPr>
            <a:r>
              <a:rPr lang="en-US" dirty="0"/>
              <a:t>   </a:t>
            </a:r>
            <a:r>
              <a:rPr lang="el-GR" dirty="0"/>
              <a:t>α) στην κατανόηση της ψυχοσωματικής ύπαρξης του ανθρώπου μετά την πτώση και </a:t>
            </a:r>
            <a:endParaRPr lang="en-US" dirty="0"/>
          </a:p>
          <a:p>
            <a:pPr marL="0" indent="0">
              <a:buNone/>
            </a:pPr>
            <a:r>
              <a:rPr lang="en-US" dirty="0"/>
              <a:t>   </a:t>
            </a:r>
            <a:r>
              <a:rPr lang="el-GR" dirty="0"/>
              <a:t>β) στην ηθική αξιολόγηση των εφαρμογών της γενετικής τεχνολογίας στον άνθρωπο. </a:t>
            </a:r>
          </a:p>
          <a:p>
            <a:endParaRPr lang="el-GR" dirty="0"/>
          </a:p>
        </p:txBody>
      </p:sp>
    </p:spTree>
    <p:extLst>
      <p:ext uri="{BB962C8B-B14F-4D97-AF65-F5344CB8AC3E}">
        <p14:creationId xmlns:p14="http://schemas.microsoft.com/office/powerpoint/2010/main" val="699549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03031"/>
            <a:ext cx="12192000"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0" y="1325564"/>
            <a:ext cx="12192000" cy="5532436"/>
          </a:xfrm>
        </p:spPr>
        <p:txBody>
          <a:bodyPr>
            <a:normAutofit lnSpcReduction="10000"/>
          </a:bodyPr>
          <a:lstStyle/>
          <a:p>
            <a:r>
              <a:rPr lang="el-GR" dirty="0"/>
              <a:t>Οι </a:t>
            </a:r>
            <a:r>
              <a:rPr lang="el-GR" b="1" dirty="0"/>
              <a:t>δερμάτινοι χιτώνες</a:t>
            </a:r>
            <a:r>
              <a:rPr lang="el-GR" dirty="0"/>
              <a:t> αποτελούν την αναγκαιότητα των βιολογικών λειτουργιών, οι οποίες καταλήγουν στη φθορά και στον θάνατο. </a:t>
            </a:r>
            <a:endParaRPr lang="en-US" dirty="0"/>
          </a:p>
          <a:p>
            <a:r>
              <a:rPr lang="el-GR" dirty="0"/>
              <a:t>Το σώμα ο άνθρωπος το είχε και πριν από την πτώση. Ήταν δεκτικό και των δύο, και της ζωής και του θανάτου. Με την πτώση αυτοκαταδικάστηκε να ζει μια ζωή αντίθετη από εκείνη, για την οποία είχε προοριστεί. Αποκεκομμένος από την πηγή της ζωής μετέβαλε την αληθινή ζωή του σε επιβίωση. </a:t>
            </a:r>
            <a:endParaRPr lang="en-US" dirty="0"/>
          </a:p>
          <a:p>
            <a:r>
              <a:rPr lang="el-GR" dirty="0"/>
              <a:t>Οι δερμάτινοι χιτώνες δίνονται κατά παραχώρηση Θεού και συμβολίζουν ό,τι σήμερα καλείται βιολογική ζωή, ή όπως αναφέρει ο Γρηγόριος </a:t>
            </a:r>
            <a:r>
              <a:rPr lang="el-GR" dirty="0" err="1"/>
              <a:t>Νύσσης</a:t>
            </a:r>
            <a:r>
              <a:rPr lang="el-GR" dirty="0"/>
              <a:t> αποτελούν «</a:t>
            </a:r>
            <a:r>
              <a:rPr lang="el-GR" i="1" dirty="0" err="1"/>
              <a:t>τὸ</a:t>
            </a:r>
            <a:r>
              <a:rPr lang="el-GR" i="1" dirty="0"/>
              <a:t> φρόνημα </a:t>
            </a:r>
            <a:r>
              <a:rPr lang="el-GR" i="1" dirty="0" err="1"/>
              <a:t>τῆς</a:t>
            </a:r>
            <a:r>
              <a:rPr lang="el-GR" i="1" dirty="0"/>
              <a:t> σαρκός</a:t>
            </a:r>
            <a:r>
              <a:rPr lang="el-GR" dirty="0"/>
              <a:t>». </a:t>
            </a:r>
            <a:endParaRPr lang="en-US" dirty="0"/>
          </a:p>
          <a:p>
            <a:r>
              <a:rPr lang="el-GR" dirty="0"/>
              <a:t>Μάλιστα, εντοπίζει τη νέα αυτή κατάσταση στα εξής στοιχεία: τη μίξη ανδρός και γυναικός, τη σύλληψη του ανθρώπου, τη γέννηση, τον θηλασμό, την αναζήτηση τροφής, την ανάπτυξη, τη γήρανση, την αρρώστια, τον θάνατο κ.ά. δηλαδή η έκφραση «δερμάτινοι χιτώνες» καλύπτει όλες τις εκφάνσεις της ανθρώπινης βιολογικής ζωής. </a:t>
            </a:r>
          </a:p>
          <a:p>
            <a:pPr marL="0" indent="0">
              <a:buNone/>
            </a:pPr>
            <a:endParaRPr lang="el-GR" dirty="0"/>
          </a:p>
        </p:txBody>
      </p:sp>
    </p:spTree>
    <p:extLst>
      <p:ext uri="{BB962C8B-B14F-4D97-AF65-F5344CB8AC3E}">
        <p14:creationId xmlns:p14="http://schemas.microsoft.com/office/powerpoint/2010/main" val="3092391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365125"/>
            <a:ext cx="12192000"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128790" y="1825624"/>
            <a:ext cx="11861442" cy="5032375"/>
          </a:xfrm>
        </p:spPr>
        <p:txBody>
          <a:bodyPr>
            <a:normAutofit/>
          </a:bodyPr>
          <a:lstStyle/>
          <a:p>
            <a:r>
              <a:rPr lang="el-GR" dirty="0"/>
              <a:t>Εφόσον οι δερμάτινοι χιτώνες δίνονται κατά παραχώρηση Θεού δεν μπορούν να έχουν αρνητικό περιεχόμενο. Η βιολογική συγκρότηση του ανθρώπου αποτελεί πρόνοια και ευλογία του Θεού. </a:t>
            </a:r>
            <a:endParaRPr lang="en-US" dirty="0"/>
          </a:p>
          <a:p>
            <a:r>
              <a:rPr lang="el-GR" dirty="0"/>
              <a:t>Ο Θεός παραχωρεί στον άνθρωπο την ατελή αυτή μορφή ζωής για να την μετατρέψει από καταδίκη σε ευλογία. </a:t>
            </a:r>
            <a:endParaRPr lang="en-US" dirty="0"/>
          </a:p>
          <a:p>
            <a:r>
              <a:rPr lang="el-GR" dirty="0"/>
              <a:t>Οι δερμάτινοι χιτώνες αποτελούν μια καινούργια δυνατότητα για τον άνθρωπο, την οποία αν την αξιοποιήσει σωστά θα μπορέσει να φτάσει ακόμη και στη σωτηρία του. </a:t>
            </a:r>
            <a:endParaRPr lang="en-US" dirty="0"/>
          </a:p>
          <a:p>
            <a:r>
              <a:rPr lang="el-GR" dirty="0"/>
              <a:t>Τα τέσσερα στοιχεία που συνοδεύουν την κατάσταση των δερμάτινων χιτώνων είναι: </a:t>
            </a:r>
            <a:r>
              <a:rPr lang="el-GR" u="sng" dirty="0"/>
              <a:t>ο θάνατος</a:t>
            </a:r>
            <a:r>
              <a:rPr lang="el-GR" dirty="0"/>
              <a:t>, </a:t>
            </a:r>
            <a:r>
              <a:rPr lang="el-GR" u="sng" dirty="0"/>
              <a:t>ο νόμος</a:t>
            </a:r>
            <a:r>
              <a:rPr lang="el-GR" dirty="0"/>
              <a:t>, </a:t>
            </a:r>
            <a:r>
              <a:rPr lang="el-GR" u="sng" dirty="0"/>
              <a:t>ο γάμος </a:t>
            </a:r>
            <a:r>
              <a:rPr lang="el-GR" dirty="0"/>
              <a:t>και </a:t>
            </a:r>
            <a:r>
              <a:rPr lang="el-GR" u="sng" dirty="0"/>
              <a:t>οι λειτουργίες της ζωής</a:t>
            </a:r>
            <a:r>
              <a:rPr lang="el-GR" dirty="0"/>
              <a:t>. </a:t>
            </a:r>
          </a:p>
          <a:p>
            <a:endParaRPr lang="el-GR" dirty="0"/>
          </a:p>
        </p:txBody>
      </p:sp>
    </p:spTree>
    <p:extLst>
      <p:ext uri="{BB962C8B-B14F-4D97-AF65-F5344CB8AC3E}">
        <p14:creationId xmlns:p14="http://schemas.microsoft.com/office/powerpoint/2010/main" val="412508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365125"/>
            <a:ext cx="12192000"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0" y="1825624"/>
            <a:ext cx="12192000" cy="5032375"/>
          </a:xfrm>
        </p:spPr>
        <p:txBody>
          <a:bodyPr>
            <a:normAutofit/>
          </a:bodyPr>
          <a:lstStyle/>
          <a:p>
            <a:r>
              <a:rPr lang="el-GR" dirty="0"/>
              <a:t>Το κυριότερο πρόβλημα της κατάστασης των δερμάτινων χιτώνων είναι ο περιορισμός της ανθρώπινης ελευθερίας. Ο άνθρωπος εξέπεσε από ένα ανώτερο σε ένα πολύ κατώτερο επίπεδο ελευθερίας, από το επίπεδο της οντολογικής ελευθερίας στο επίπεδο της ηθικής ελευθερίας. Δηλαδή, ο άνθρωπος έχει την ικανότητα να επιλέγει ανάμεσα στο καλό και στο κακό, όχι όμως και να είναι αυτό που θέλει. </a:t>
            </a:r>
            <a:endParaRPr lang="en-US" dirty="0"/>
          </a:p>
          <a:p>
            <a:r>
              <a:rPr lang="el-GR" dirty="0"/>
              <a:t>Την τέλεια ελευθερία μπορεί να την αποκτήσει με την εν Χριστώ Ανάστασή του. </a:t>
            </a:r>
            <a:endParaRPr lang="en-US" dirty="0"/>
          </a:p>
          <a:p>
            <a:r>
              <a:rPr lang="el-GR" dirty="0"/>
              <a:t>Ο </a:t>
            </a:r>
            <a:r>
              <a:rPr lang="el-GR" b="1" dirty="0"/>
              <a:t>θάνατος</a:t>
            </a:r>
            <a:r>
              <a:rPr lang="el-GR" dirty="0"/>
              <a:t> αποτελεί λύτρωση από την κατάσταση της συνεχούς νεκρότητας της βιολογικής του ζωής. Με τη Θεία Ενανθρώπηση μεταβάλλεται σε γέφυρα της παρούσας με τη μέλλουσα ζωή. </a:t>
            </a:r>
          </a:p>
        </p:txBody>
      </p:sp>
    </p:spTree>
    <p:extLst>
      <p:ext uri="{BB962C8B-B14F-4D97-AF65-F5344CB8AC3E}">
        <p14:creationId xmlns:p14="http://schemas.microsoft.com/office/powerpoint/2010/main" val="3508043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365125"/>
            <a:ext cx="12192000"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115910" y="1825624"/>
            <a:ext cx="12076090" cy="5032375"/>
          </a:xfrm>
        </p:spPr>
        <p:txBody>
          <a:bodyPr>
            <a:normAutofit/>
          </a:bodyPr>
          <a:lstStyle/>
          <a:p>
            <a:r>
              <a:rPr lang="el-GR" dirty="0"/>
              <a:t>Ο </a:t>
            </a:r>
            <a:r>
              <a:rPr lang="el-GR" b="1" dirty="0"/>
              <a:t>νόμος</a:t>
            </a:r>
            <a:r>
              <a:rPr lang="el-GR" dirty="0"/>
              <a:t> δίνει στον άνθρωπο τη δυνατότητα για κάποια ηθική πρόοδο. Ιδιαίτερα στην περίπτωση του Μωσαϊκού Νόμου ο Θεός ετοιμάζει τον άνθρωπο να δεχτεί τον Χριστό. </a:t>
            </a:r>
            <a:endParaRPr lang="en-US" dirty="0"/>
          </a:p>
          <a:p>
            <a:r>
              <a:rPr lang="el-GR" dirty="0"/>
              <a:t>Ο </a:t>
            </a:r>
            <a:r>
              <a:rPr lang="el-GR" b="1" dirty="0"/>
              <a:t>γάμος </a:t>
            </a:r>
            <a:r>
              <a:rPr lang="el-GR" dirty="0"/>
              <a:t>από απλή πράξη για τη διαιώνιση του είδους μεταβάλλεται σε «μυστήριο μέγα», το οποίο ανάγεται στο μυστήριο του Χριστού και της Εκκλησίας. Έτσι, η «</a:t>
            </a:r>
            <a:r>
              <a:rPr lang="el-GR" i="1" dirty="0" err="1"/>
              <a:t>ἄλογη</a:t>
            </a:r>
            <a:r>
              <a:rPr lang="el-GR" i="1" dirty="0"/>
              <a:t> </a:t>
            </a:r>
            <a:r>
              <a:rPr lang="el-GR" i="1" dirty="0" err="1"/>
              <a:t>μίξις</a:t>
            </a:r>
            <a:r>
              <a:rPr lang="el-GR" dirty="0"/>
              <a:t>» γίνεται χώρος σωτηρίας των συζύγων.</a:t>
            </a:r>
            <a:endParaRPr lang="en-US" dirty="0"/>
          </a:p>
          <a:p>
            <a:r>
              <a:rPr lang="el-GR" dirty="0"/>
              <a:t> Οι </a:t>
            </a:r>
            <a:r>
              <a:rPr lang="el-GR" b="1" dirty="0"/>
              <a:t>καθημερινές λειτουργίες της ανθρώπινης ζωής,  </a:t>
            </a:r>
            <a:r>
              <a:rPr lang="el-GR" dirty="0"/>
              <a:t>όπως η δίψα για μάθηση, η αναζήτηση των ικανοποιήσεων και η επαγγελματική δραστηριότητα, από απλά μέσα επιβίωσης μπορούν να μετατραπούν σε νέους τρόπους εκδήλωσης της κυριαρχικότητας του ανθρώπου στην κτίση.</a:t>
            </a:r>
          </a:p>
        </p:txBody>
      </p:sp>
    </p:spTree>
    <p:extLst>
      <p:ext uri="{BB962C8B-B14F-4D97-AF65-F5344CB8AC3E}">
        <p14:creationId xmlns:p14="http://schemas.microsoft.com/office/powerpoint/2010/main" val="2258794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normAutofit fontScale="90000"/>
          </a:bodyPr>
          <a:lstStyle/>
          <a:p>
            <a:pPr algn="ctr"/>
            <a:br>
              <a:rPr lang="el-GR"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321972" y="1210614"/>
            <a:ext cx="11681138" cy="5647386"/>
          </a:xfrm>
        </p:spPr>
        <p:txBody>
          <a:bodyPr>
            <a:normAutofit lnSpcReduction="10000"/>
          </a:bodyPr>
          <a:lstStyle/>
          <a:p>
            <a:r>
              <a:rPr lang="el-GR" dirty="0"/>
              <a:t>Τα βιοηθικά προβλήματα αφορούν κατά το μεγαλύτερο μέρος τον άνθρωπο. </a:t>
            </a:r>
          </a:p>
          <a:p>
            <a:r>
              <a:rPr lang="el-GR" dirty="0"/>
              <a:t>Υπάρχουν και εφαρμογές της γενετικής μηχανικής που αφορούν τα φυτά και τα ζώα. Αλλά και σε αυτές τις περιπτώσεις υπάρχει άμεση ή έμμεση εμπλοκή του ανθρώπου. Πρώτα απ’ όλα ο άνθρωπος αποτελεί αντικείμενο των παρεμβάσεων. Συνεπώς, έχει την </a:t>
            </a:r>
            <a:r>
              <a:rPr lang="el-GR" b="1" dirty="0">
                <a:solidFill>
                  <a:schemeClr val="accent5"/>
                </a:solidFill>
              </a:rPr>
              <a:t>ηθική ευθύνη </a:t>
            </a:r>
            <a:r>
              <a:rPr lang="el-GR" dirty="0"/>
              <a:t>και φυσικά εμμέσως </a:t>
            </a:r>
            <a:r>
              <a:rPr lang="el-GR" b="1" dirty="0">
                <a:solidFill>
                  <a:schemeClr val="accent5"/>
                </a:solidFill>
              </a:rPr>
              <a:t>υφίσταται τις συνέπειες</a:t>
            </a:r>
            <a:r>
              <a:rPr lang="el-GR" dirty="0"/>
              <a:t>. </a:t>
            </a:r>
          </a:p>
          <a:p>
            <a:r>
              <a:rPr lang="el-GR" dirty="0"/>
              <a:t>Η ηθική θεώρηση της γενετικής μηχανικής αντλείται απαραίτητα από κάποια ανθρωπολογική θεώρηση. </a:t>
            </a:r>
          </a:p>
          <a:p>
            <a:r>
              <a:rPr lang="el-GR" dirty="0"/>
              <a:t>Στην ορθόδοξη βιοηθική ο θεμέλιος λίθος για την αξιολόγηση των βιοηθικών προβλημάτων είναι η </a:t>
            </a:r>
            <a:r>
              <a:rPr lang="el-GR" b="1" dirty="0">
                <a:solidFill>
                  <a:srgbClr val="FF0000"/>
                </a:solidFill>
              </a:rPr>
              <a:t>ορθόδοξη ανθρωπολογία</a:t>
            </a:r>
            <a:r>
              <a:rPr lang="el-GR" dirty="0"/>
              <a:t>.</a:t>
            </a:r>
          </a:p>
          <a:p>
            <a:r>
              <a:rPr lang="el-GR" dirty="0"/>
              <a:t>Ο χώρος της Δύσης έχει τη δική του ανθρωπολογική αντίληψη, η οποία δεν παρουσιάζει ομοιογένεια, μια αντίληψη που είναι διαφορετική ή ακόμη και αντίθετη από την αντίστοιχη χριστιανική.</a:t>
            </a:r>
          </a:p>
          <a:p>
            <a:endParaRPr lang="el-GR" dirty="0"/>
          </a:p>
        </p:txBody>
      </p:sp>
    </p:spTree>
    <p:extLst>
      <p:ext uri="{BB962C8B-B14F-4D97-AF65-F5344CB8AC3E}">
        <p14:creationId xmlns:p14="http://schemas.microsoft.com/office/powerpoint/2010/main" val="991682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365125"/>
            <a:ext cx="12191999"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1" y="1825624"/>
            <a:ext cx="12192000" cy="5032375"/>
          </a:xfrm>
        </p:spPr>
        <p:txBody>
          <a:bodyPr>
            <a:normAutofit lnSpcReduction="10000"/>
          </a:bodyPr>
          <a:lstStyle/>
          <a:p>
            <a:r>
              <a:rPr lang="el-GR" dirty="0"/>
              <a:t>Ο δίμορφος χαρακτήρας των δερμάτινων χιτώνων αποκτά διπλή σημασία για την ορθόδοξη βιοηθική, ιδιαίτερα στο θέμα της ηθικής αξιολόγησης των εφαρμογών της γενετικής τεχνολογίας. </a:t>
            </a:r>
          </a:p>
          <a:p>
            <a:r>
              <a:rPr lang="el-GR" dirty="0"/>
              <a:t>Αποκαλύπτει ότι η ανθρώπινη ύπαρξη δεν εξαντλείται στη βιολογική ζωή. Η βιολογική ζωή είναι μια κατώτερη μορφή ύπαρξης σε σχέση με τον σκοπό για τον οποίο ο άνθρωπος δημιουργήθηκε. Συνεπώς κάθε προσπάθεια της γενετικής τεχνολογίας θα φέρει πάντοτε τη σφραγίδα της </a:t>
            </a:r>
            <a:r>
              <a:rPr lang="el-GR" b="1" dirty="0"/>
              <a:t>ανθρώπινης ματαιότητας</a:t>
            </a:r>
            <a:r>
              <a:rPr lang="el-GR" dirty="0"/>
              <a:t>. Η γενετική τεχνολογία θα προσπαθεί να πείσει τον άνθρωπο να χρησιμοποιήσει όλα τα μέσα ώστε να βελτιώσει την κατάστασή του ή τον εαυτό του στα όρια της βιολογικής ύπαρξης. Αυτό δημιουργεί στον άνθρωπο </a:t>
            </a:r>
            <a:r>
              <a:rPr lang="el-GR" b="1" dirty="0"/>
              <a:t>πρόσθετη φυσίωση</a:t>
            </a:r>
            <a:r>
              <a:rPr lang="el-GR" dirty="0"/>
              <a:t>. Η αναγνώριση ότι η κοσμική γνώση και μόρφωση καθώς και η τεχνολογική πρόοδος ανήκουν στην κατάσταση των δερμάτινων χιτώνων σχετικοποιεί την αξία τους. </a:t>
            </a:r>
          </a:p>
          <a:p>
            <a:endParaRPr lang="el-GR" dirty="0"/>
          </a:p>
        </p:txBody>
      </p:sp>
    </p:spTree>
    <p:extLst>
      <p:ext uri="{BB962C8B-B14F-4D97-AF65-F5344CB8AC3E}">
        <p14:creationId xmlns:p14="http://schemas.microsoft.com/office/powerpoint/2010/main" val="3528420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365125"/>
            <a:ext cx="12192000" cy="1325563"/>
          </a:xfrm>
        </p:spPr>
        <p:txBody>
          <a:bodyPr>
            <a:normAutofit fontScale="90000"/>
          </a:bodyPr>
          <a:lstStyle/>
          <a:p>
            <a:pPr algn="ctr"/>
            <a:br>
              <a:rPr lang="en-US" sz="4000"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dirty="0"/>
            </a:br>
            <a:endParaRPr lang="el-GR" dirty="0"/>
          </a:p>
        </p:txBody>
      </p:sp>
      <p:sp>
        <p:nvSpPr>
          <p:cNvPr id="3" name="Θέση περιεχομένου 2"/>
          <p:cNvSpPr>
            <a:spLocks noGrp="1"/>
          </p:cNvSpPr>
          <p:nvPr>
            <p:ph idx="1"/>
          </p:nvPr>
        </p:nvSpPr>
        <p:spPr>
          <a:xfrm>
            <a:off x="154545" y="1825624"/>
            <a:ext cx="11797049" cy="5032375"/>
          </a:xfrm>
        </p:spPr>
        <p:txBody>
          <a:bodyPr/>
          <a:lstStyle/>
          <a:p>
            <a:r>
              <a:rPr lang="el-GR" dirty="0"/>
              <a:t>Η άλλη όψη της κατάστασης των δερμάτινων χιτώνων είναι ότι μέσω αυτών ο Θεός έδωσε στον άνθρωπο </a:t>
            </a:r>
            <a:r>
              <a:rPr lang="el-GR" b="1" dirty="0"/>
              <a:t>τη δυνατότητα επανόδου στην πρώτη κατάσταση</a:t>
            </a:r>
            <a:r>
              <a:rPr lang="el-GR" dirty="0"/>
              <a:t>, με τον πνευματικό αγώνα και την άσκηση. Ιδιαίτερα με την Ενανθρώπηση του Λόγου τα μέσα για την απλή επιβίωση μεταβλήθηκαν σε μέσα και δυνατότητες σωτηρίας. </a:t>
            </a:r>
            <a:endParaRPr lang="en-US" dirty="0"/>
          </a:p>
          <a:p>
            <a:r>
              <a:rPr lang="el-GR" dirty="0"/>
              <a:t>Η συνείδηση ότι τα ψυχοσωματικά χαρακτηριστικά του ανθρώπου δεν είναι απλά μέσα βιολογικής επιβίωσης, αλλά μέσα σωτηρίας και απόκτησης της αιώνιας ζωής δημιουργεί την ανάγκη για τον σεβασμό τους, και πρόσθετη προσοχή στον πιθανό χειρισμό τους από τη γενετική μηχανική. </a:t>
            </a:r>
          </a:p>
          <a:p>
            <a:endParaRPr lang="el-GR" dirty="0"/>
          </a:p>
        </p:txBody>
      </p:sp>
    </p:spTree>
    <p:extLst>
      <p:ext uri="{BB962C8B-B14F-4D97-AF65-F5344CB8AC3E}">
        <p14:creationId xmlns:p14="http://schemas.microsoft.com/office/powerpoint/2010/main" val="1992930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0303" y="365125"/>
            <a:ext cx="11659271" cy="1325563"/>
          </a:xfrm>
        </p:spPr>
        <p:txBody>
          <a:bodyPr>
            <a:normAutofit fontScale="90000"/>
          </a:bodyPr>
          <a:lstStyle/>
          <a:p>
            <a:pPr algn="ctr"/>
            <a:br>
              <a:rPr lang="el-GR" b="1" dirty="0"/>
            </a:br>
            <a:r>
              <a:rPr lang="el-GR" b="1" dirty="0"/>
              <a:t>Ορθόδοξη θεώρηση των επιμέρους εφαρμογών </a:t>
            </a:r>
            <a:br>
              <a:rPr lang="el-GR" dirty="0"/>
            </a:br>
            <a:r>
              <a:rPr lang="el-GR" b="1" dirty="0"/>
              <a:t>της γενετικής τεχνολογίας</a:t>
            </a:r>
            <a:br>
              <a:rPr lang="el-GR" dirty="0"/>
            </a:br>
            <a:endParaRPr lang="el-GR" dirty="0"/>
          </a:p>
        </p:txBody>
      </p:sp>
      <p:sp>
        <p:nvSpPr>
          <p:cNvPr id="3" name="Θέση περιεχομένου 2"/>
          <p:cNvSpPr>
            <a:spLocks noGrp="1"/>
          </p:cNvSpPr>
          <p:nvPr>
            <p:ph idx="1"/>
          </p:nvPr>
        </p:nvSpPr>
        <p:spPr>
          <a:xfrm>
            <a:off x="180304" y="1825625"/>
            <a:ext cx="11822806" cy="4884268"/>
          </a:xfrm>
        </p:spPr>
        <p:txBody>
          <a:bodyPr/>
          <a:lstStyle/>
          <a:p>
            <a:r>
              <a:rPr lang="el-GR" dirty="0"/>
              <a:t>Στα ερωτήματα που γεννούν τα βιοηθικά προβλήματα η πατερική διδασκαλία:</a:t>
            </a:r>
          </a:p>
          <a:p>
            <a:pPr marL="514350" lvl="0" indent="-514350">
              <a:buFont typeface="+mj-lt"/>
              <a:buAutoNum type="arabicPeriod"/>
            </a:pPr>
            <a:r>
              <a:rPr lang="el-GR" dirty="0"/>
              <a:t>δεν προσφέρει έτοιμες λύσεις και απαντήσεις, αλλά</a:t>
            </a:r>
          </a:p>
          <a:p>
            <a:pPr marL="514350" lvl="0" indent="-514350">
              <a:buFont typeface="+mj-lt"/>
              <a:buAutoNum type="arabicPeriod"/>
            </a:pPr>
            <a:r>
              <a:rPr lang="el-GR" dirty="0"/>
              <a:t>προσφέρει την </a:t>
            </a:r>
            <a:r>
              <a:rPr lang="el-GR" b="1" dirty="0"/>
              <a:t>ανθρωπολογία</a:t>
            </a:r>
            <a:r>
              <a:rPr lang="el-GR" dirty="0"/>
              <a:t> της.</a:t>
            </a:r>
          </a:p>
          <a:p>
            <a:r>
              <a:rPr lang="el-GR" dirty="0"/>
              <a:t>Φυσικά, η αναγωγή των βιοηθικών προβλημάτων στην πατερική ανθρωπολογία δεν είναι ούτε εύκολη, ούτε απλή υπόθεση. </a:t>
            </a:r>
          </a:p>
          <a:p>
            <a:r>
              <a:rPr lang="el-GR" dirty="0"/>
              <a:t>Μάλιστα, σε πολλά σημεία εφαρμογές της γενετικής τεχνολογίας, οι οποίες θεωρούνται εκ των προτέρων φυσιολογικές για την βιοηθική, για την ορθόδοξη ηθική οδηγούν σε σοβαρά ηθικά προβλήματα.</a:t>
            </a:r>
          </a:p>
        </p:txBody>
      </p:sp>
    </p:spTree>
    <p:extLst>
      <p:ext uri="{BB962C8B-B14F-4D97-AF65-F5344CB8AC3E}">
        <p14:creationId xmlns:p14="http://schemas.microsoft.com/office/powerpoint/2010/main" val="2476425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365125"/>
            <a:ext cx="11639550"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489397" y="1825624"/>
            <a:ext cx="11462197" cy="4897147"/>
          </a:xfrm>
        </p:spPr>
        <p:txBody>
          <a:bodyPr/>
          <a:lstStyle/>
          <a:p>
            <a:r>
              <a:rPr lang="el-GR" dirty="0"/>
              <a:t>Οι </a:t>
            </a:r>
            <a:r>
              <a:rPr lang="el-GR" sz="3200" b="1" dirty="0">
                <a:solidFill>
                  <a:srgbClr val="FF0000"/>
                </a:solidFill>
              </a:rPr>
              <a:t>γενετικές παρεμβάσεις στα φυτά και στα ζώα</a:t>
            </a:r>
            <a:r>
              <a:rPr lang="el-GR" sz="3200" dirty="0">
                <a:solidFill>
                  <a:srgbClr val="FF0000"/>
                </a:solidFill>
              </a:rPr>
              <a:t> </a:t>
            </a:r>
            <a:r>
              <a:rPr lang="el-GR" dirty="0"/>
              <a:t>δημιουργούν διπλό προβληματισμό για την ορθόδοξη ηθική:</a:t>
            </a:r>
          </a:p>
          <a:p>
            <a:pPr lvl="0"/>
            <a:r>
              <a:rPr lang="el-GR" dirty="0"/>
              <a:t>Το πρώτο σκέλος αφορά τις παρεμβάσεις στα φυτά και στα ζώα </a:t>
            </a:r>
            <a:r>
              <a:rPr lang="el-GR" dirty="0" err="1"/>
              <a:t>καθευατές</a:t>
            </a:r>
            <a:r>
              <a:rPr lang="el-GR" dirty="0"/>
              <a:t>. Ο προβληματισμός στην περίπτωση αυτή έχει να κάνει με το ερώτημα: μέχρι ποιου σημείου έχει ο άνθρωπος το δικαίωμα να παρεμβαίνει στη γενετική σύσταση των φυτών και των ζώων και να τα χρησιμοποιεί κατά βούληση; </a:t>
            </a:r>
          </a:p>
          <a:p>
            <a:pPr lvl="0"/>
            <a:r>
              <a:rPr lang="el-GR" dirty="0"/>
              <a:t>Το δεύτερο σκέλος αφορά τον ίδιο τον άνθρωπο. Σχετίζεται με την κατανάλωση των γενετικά τροποποιημένων τροφίμων και τα προβλήματα που αυτή δημιουργεί. </a:t>
            </a:r>
          </a:p>
          <a:p>
            <a:endParaRPr lang="el-GR" dirty="0"/>
          </a:p>
        </p:txBody>
      </p:sp>
    </p:spTree>
    <p:extLst>
      <p:ext uri="{BB962C8B-B14F-4D97-AF65-F5344CB8AC3E}">
        <p14:creationId xmlns:p14="http://schemas.microsoft.com/office/powerpoint/2010/main" val="2043038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7650" y="365125"/>
            <a:ext cx="11806974"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47729" y="1825624"/>
            <a:ext cx="11706895" cy="5032375"/>
          </a:xfrm>
        </p:spPr>
        <p:txBody>
          <a:bodyPr>
            <a:normAutofit fontScale="92500"/>
          </a:bodyPr>
          <a:lstStyle/>
          <a:p>
            <a:r>
              <a:rPr lang="el-GR" dirty="0"/>
              <a:t>Η βιοηθική παραμέρισε τον προβληματισμό που σχετίζεται με τον επιτρεπτό </a:t>
            </a:r>
            <a:r>
              <a:rPr lang="el-GR" u="sng" dirty="0"/>
              <a:t>βαθμό παρέμβασης </a:t>
            </a:r>
            <a:r>
              <a:rPr lang="el-GR" dirty="0"/>
              <a:t>του ανθρώπου στα φυτά και στα ζώα, και το ενδιαφέρον της στράφηκε περισσότερο στους </a:t>
            </a:r>
            <a:r>
              <a:rPr lang="el-GR" u="sng" dirty="0"/>
              <a:t>πιθανούς κινδύνους</a:t>
            </a:r>
            <a:r>
              <a:rPr lang="el-GR" dirty="0"/>
              <a:t>, που μια τέτοια παρέμβαση περικλείει, για τον άνθρωπο και το περιβάλλον του.</a:t>
            </a:r>
          </a:p>
          <a:p>
            <a:r>
              <a:rPr lang="el-GR" dirty="0"/>
              <a:t>Η </a:t>
            </a:r>
            <a:r>
              <a:rPr lang="el-GR" b="1" dirty="0"/>
              <a:t>θεώρηση των προβλημάτων από την βιοηθική είναι ανθρωποκεντρική </a:t>
            </a:r>
            <a:r>
              <a:rPr lang="el-GR" dirty="0"/>
              <a:t>και γι’ αυτό λανθασμένη. Η διδασκαλία της Ορθόδοξης Εκκλησίας είναι εντελώς διαφορετική, από αυτή των δυτικών ομολογιών. </a:t>
            </a:r>
          </a:p>
          <a:p>
            <a:r>
              <a:rPr lang="el-GR" dirty="0"/>
              <a:t>Για την ορθόδοξη διδασκαλία η κτίση, το φυσικό περιβάλλον, δεν αποτελεί αντικείμενο για κατά βούληση χρήση από τον άνθρωπο, η οποία φτάνει στην κατάχρηση και παράχρηση. Αν και </a:t>
            </a:r>
            <a:r>
              <a:rPr lang="el-GR" u="sng" dirty="0"/>
              <a:t>η κυριαρχική εξουσία </a:t>
            </a:r>
            <a:r>
              <a:rPr lang="el-GR" dirty="0"/>
              <a:t>θεωρείται βασικό στοιχείο του «κατ’ εικόνα», ο άνθρωπος πρέπει να την ασκεί με αναφορά προς τον Θεό. Η αναφορά αυτή συνεπάγεται </a:t>
            </a:r>
            <a:r>
              <a:rPr lang="el-GR" b="1" dirty="0"/>
              <a:t>σεβασμό</a:t>
            </a:r>
            <a:r>
              <a:rPr lang="el-GR" dirty="0"/>
              <a:t> και ορισμένες </a:t>
            </a:r>
            <a:r>
              <a:rPr lang="el-GR" b="1" dirty="0"/>
              <a:t>υποχρεώσεις</a:t>
            </a:r>
            <a:r>
              <a:rPr lang="el-GR" dirty="0"/>
              <a:t> απέναντι στην κτίση.</a:t>
            </a:r>
          </a:p>
        </p:txBody>
      </p:sp>
    </p:spTree>
    <p:extLst>
      <p:ext uri="{BB962C8B-B14F-4D97-AF65-F5344CB8AC3E}">
        <p14:creationId xmlns:p14="http://schemas.microsoft.com/office/powerpoint/2010/main" val="969537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7649" y="365125"/>
            <a:ext cx="11603863"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34851" y="1825624"/>
            <a:ext cx="11603864" cy="5032375"/>
          </a:xfrm>
        </p:spPr>
        <p:txBody>
          <a:bodyPr>
            <a:normAutofit/>
          </a:bodyPr>
          <a:lstStyle/>
          <a:p>
            <a:r>
              <a:rPr lang="el-GR" dirty="0"/>
              <a:t>Οι υποχρεώσεις του ανθρώπου απέναντι στην κτίση περικλείονται στην εντολή «</a:t>
            </a:r>
            <a:r>
              <a:rPr lang="el-GR" dirty="0" err="1"/>
              <a:t>ἐργάζεσθαι</a:t>
            </a:r>
            <a:r>
              <a:rPr lang="el-GR" dirty="0"/>
              <a:t> </a:t>
            </a:r>
            <a:r>
              <a:rPr lang="el-GR" dirty="0" err="1"/>
              <a:t>καὶ</a:t>
            </a:r>
            <a:r>
              <a:rPr lang="el-GR" dirty="0"/>
              <a:t> </a:t>
            </a:r>
            <a:r>
              <a:rPr lang="el-GR" dirty="0" err="1"/>
              <a:t>φυλάσσειν</a:t>
            </a:r>
            <a:r>
              <a:rPr lang="el-GR" dirty="0"/>
              <a:t>».</a:t>
            </a:r>
          </a:p>
          <a:p>
            <a:r>
              <a:rPr lang="el-GR" dirty="0"/>
              <a:t>Το «</a:t>
            </a:r>
            <a:r>
              <a:rPr lang="el-GR" dirty="0" err="1"/>
              <a:t>ἐργάζεσθαι</a:t>
            </a:r>
            <a:r>
              <a:rPr lang="el-GR" dirty="0"/>
              <a:t>» φανερώνει το δικαίωμα της εργασίας και της χρήσης του φυσικού πλούτου.</a:t>
            </a:r>
          </a:p>
          <a:p>
            <a:r>
              <a:rPr lang="el-GR" dirty="0"/>
              <a:t>Το «</a:t>
            </a:r>
            <a:r>
              <a:rPr lang="el-GR" dirty="0" err="1"/>
              <a:t>φυλάσσειν</a:t>
            </a:r>
            <a:r>
              <a:rPr lang="el-GR" dirty="0"/>
              <a:t>» θέτει τη βασική του υποχρέωση. Η </a:t>
            </a:r>
            <a:r>
              <a:rPr lang="el-GR" u="sng" dirty="0"/>
              <a:t>διαφύλαξη της φυσικής ισορροπίας</a:t>
            </a:r>
            <a:r>
              <a:rPr lang="el-GR" dirty="0"/>
              <a:t> και </a:t>
            </a:r>
            <a:r>
              <a:rPr lang="el-GR" u="sng" dirty="0"/>
              <a:t>ο σεβασμός προς όλα τα δημιουργήματα </a:t>
            </a:r>
            <a:r>
              <a:rPr lang="el-GR" dirty="0"/>
              <a:t>αποκτούν βαθύ θεολογικό περιεχόμενο. Οι φυσικοί λόγοι είναι αποτελέσματα των άκτιστων λόγων του Δημιουργού. Ο άνθρωπος περικλείει όλους του λόγους των όντων. Χρέος του είναι να τους φυλάσσει και να τους αναφέρει στον Θεό με ευχαριστιακό τρόπο ως αρχιερέας της κτίσης.</a:t>
            </a:r>
          </a:p>
        </p:txBody>
      </p:sp>
    </p:spTree>
    <p:extLst>
      <p:ext uri="{BB962C8B-B14F-4D97-AF65-F5344CB8AC3E}">
        <p14:creationId xmlns:p14="http://schemas.microsoft.com/office/powerpoint/2010/main" val="1219087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92" y="194303"/>
            <a:ext cx="12017829"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83335" y="1825624"/>
            <a:ext cx="11616744" cy="5032375"/>
          </a:xfrm>
        </p:spPr>
        <p:txBody>
          <a:bodyPr>
            <a:normAutofit lnSpcReduction="10000"/>
          </a:bodyPr>
          <a:lstStyle/>
          <a:p>
            <a:r>
              <a:rPr lang="el-GR" dirty="0"/>
              <a:t>Η ενανθρώπηση του Θεού Λόγου δεν είχε μόνο ως σκοπό την αποκατάσταση των σχέσεων Θεού και ανθρώπου, αλλά και την αποκατάσταση των σχέσεων του ανθρώπου με την κτίση, η οποία μετά από την πτώση είχε γίνει εχθρική απέναντί του. (θαύματα/συμπεριφορά άγριων ζώων σε ασκητές)</a:t>
            </a:r>
          </a:p>
          <a:p>
            <a:r>
              <a:rPr lang="el-GR" dirty="0"/>
              <a:t>Όταν ο άνθρωπος φτάνει στην κατά Θεόν τελείωση, τότε αποκαθίστανται και οι διαταραγμένες σχέσεις του με την κτίση.</a:t>
            </a:r>
          </a:p>
          <a:p>
            <a:r>
              <a:rPr lang="el-GR" dirty="0"/>
              <a:t>Τα φυτά και τα ζώα δόθηκαν στην υπηρεσία του ανθρώπου για να τα χρησιμοποιεί. Η αυτονόμησή τους και η αναγνώριση δικαιωμάτων ανάλογων μ’ αυτά των ανθρώπων, ιδιαίτερα στα ζώα, είναι ξένη προς την ορθόδοξη σκέψη. Η </a:t>
            </a:r>
            <a:r>
              <a:rPr lang="el-GR" b="1" dirty="0"/>
              <a:t>αυτονόμηση</a:t>
            </a:r>
            <a:r>
              <a:rPr lang="el-GR" dirty="0"/>
              <a:t> φανερώνει την αδυναμία του σύγχρονου ανθρώπου να διατηρήσει σωστές σχέσεις με το φυσικό περιβάλλον. </a:t>
            </a:r>
          </a:p>
        </p:txBody>
      </p:sp>
    </p:spTree>
    <p:extLst>
      <p:ext uri="{BB962C8B-B14F-4D97-AF65-F5344CB8AC3E}">
        <p14:creationId xmlns:p14="http://schemas.microsoft.com/office/powerpoint/2010/main" val="3228887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 y="365125"/>
            <a:ext cx="11620500"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60608" y="1825625"/>
            <a:ext cx="11410682" cy="4351338"/>
          </a:xfrm>
        </p:spPr>
        <p:txBody>
          <a:bodyPr/>
          <a:lstStyle/>
          <a:p>
            <a:r>
              <a:rPr lang="el-GR" dirty="0"/>
              <a:t>Η ορθόδοξη διδασκαλία ως κριτήρια για τη θεώρηση των γενετικών παρεμβάσεων στα ζώα και στα φυτά, μπορεί να προτείνει:</a:t>
            </a:r>
          </a:p>
          <a:p>
            <a:pPr marL="514350" lvl="0" indent="-514350">
              <a:buFont typeface="+mj-lt"/>
              <a:buAutoNum type="arabicPeriod"/>
            </a:pPr>
            <a:r>
              <a:rPr lang="el-GR" dirty="0"/>
              <a:t>το ορθόδοξο ασκητικό πνεύμα, και</a:t>
            </a:r>
          </a:p>
          <a:p>
            <a:pPr marL="514350" lvl="0" indent="-514350">
              <a:buFont typeface="+mj-lt"/>
              <a:buAutoNum type="arabicPeriod"/>
            </a:pPr>
            <a:r>
              <a:rPr lang="el-GR" dirty="0"/>
              <a:t>την ευχαριστιακή θεώρηση του κόσμου. </a:t>
            </a:r>
          </a:p>
          <a:p>
            <a:r>
              <a:rPr lang="el-GR" dirty="0"/>
              <a:t>Στους βίους των αγίων της Εκκλησίας, η χρήση των φυτών και των ζώων γίνεται για την εξυπηρέτηση των βασικών αναγκών σε τροφή και εργασία. Ο σεβασμός της κτίσης δεν αφήνει κανένα περιθώριο για κατάχρηση.</a:t>
            </a:r>
          </a:p>
        </p:txBody>
      </p:sp>
    </p:spTree>
    <p:extLst>
      <p:ext uri="{BB962C8B-B14F-4D97-AF65-F5344CB8AC3E}">
        <p14:creationId xmlns:p14="http://schemas.microsoft.com/office/powerpoint/2010/main" val="2007038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0304" y="73723"/>
            <a:ext cx="12011696"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0" y="1532586"/>
            <a:ext cx="12192000" cy="5325413"/>
          </a:xfrm>
        </p:spPr>
        <p:txBody>
          <a:bodyPr>
            <a:normAutofit lnSpcReduction="10000"/>
          </a:bodyPr>
          <a:lstStyle/>
          <a:p>
            <a:r>
              <a:rPr lang="el-GR" dirty="0"/>
              <a:t>Η χρήση της παραδοσιακής βιοτεχνολογίας για τη βελτίωση των παραγωγικών χαρακτηριστικών των φυτών και των ζώων, δεν θα έβρισκε αντίθετο το ορθόδοξο πνεύμα. </a:t>
            </a:r>
          </a:p>
          <a:p>
            <a:r>
              <a:rPr lang="el-GR" dirty="0"/>
              <a:t>Η </a:t>
            </a:r>
            <a:r>
              <a:rPr lang="el-GR" b="1" dirty="0"/>
              <a:t>βελτίωση της παραγωγικότητας των φυτών και των ζώων </a:t>
            </a:r>
            <a:r>
              <a:rPr lang="el-GR" dirty="0" err="1"/>
              <a:t>καθευατή</a:t>
            </a:r>
            <a:r>
              <a:rPr lang="el-GR" dirty="0"/>
              <a:t> δεν αποτελεί πρόβλημα για την ορθόδοξη ηθική. Το ίδιο ισχύει και για την </a:t>
            </a:r>
            <a:r>
              <a:rPr lang="el-GR" b="1" dirty="0"/>
              <a:t>παραγωγή ιατροφαρμακευτικών παραγώγων </a:t>
            </a:r>
            <a:r>
              <a:rPr lang="el-GR" dirty="0"/>
              <a:t>από τα φυτά και τα ζώα. </a:t>
            </a:r>
          </a:p>
          <a:p>
            <a:r>
              <a:rPr lang="el-GR" dirty="0"/>
              <a:t>Ωστόσο, οι εικόνες παραμορφωμένων ζώων και φυτών μέσω της γενετικής μηχανικής, δεν μπορεί να βρίσκει σύμφωνη την ορθόδοξη θεολογία. Ιδιαίτερα η </a:t>
            </a:r>
            <a:r>
              <a:rPr lang="el-GR" u="sng" dirty="0"/>
              <a:t>δημιουργία χιμαιρικών οργανισμών </a:t>
            </a:r>
            <a:r>
              <a:rPr lang="el-GR" dirty="0"/>
              <a:t>ή ακόμη και </a:t>
            </a:r>
            <a:r>
              <a:rPr lang="el-GR" u="sng" dirty="0"/>
              <a:t>τεχνητών διασταυρώσεων</a:t>
            </a:r>
            <a:r>
              <a:rPr lang="el-GR" dirty="0"/>
              <a:t>, των οποίων τα γονοτυπικά και φαινοτυπικά χαρακτηριστικά απέχουν πολύ από το φυσιολογικό, είναι ιδιαίτερα προβληματική. </a:t>
            </a:r>
          </a:p>
          <a:p>
            <a:r>
              <a:rPr lang="el-GR" dirty="0"/>
              <a:t>Δεν πρέπει να ξεχνάμε το κείμενο της </a:t>
            </a:r>
            <a:r>
              <a:rPr lang="el-GR" i="1" dirty="0"/>
              <a:t>Γενέσεως</a:t>
            </a:r>
            <a:r>
              <a:rPr lang="el-GR" dirty="0"/>
              <a:t> (1, 1-31), όπου η ποικιλία των ειδών φανερώνει τη βούληση του Θεού.</a:t>
            </a:r>
          </a:p>
        </p:txBody>
      </p:sp>
    </p:spTree>
    <p:extLst>
      <p:ext uri="{BB962C8B-B14F-4D97-AF65-F5344CB8AC3E}">
        <p14:creationId xmlns:p14="http://schemas.microsoft.com/office/powerpoint/2010/main" val="984948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545" y="0"/>
            <a:ext cx="11809926"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54545" y="1436914"/>
            <a:ext cx="11809927" cy="5421085"/>
          </a:xfrm>
        </p:spPr>
        <p:txBody>
          <a:bodyPr>
            <a:normAutofit/>
          </a:bodyPr>
          <a:lstStyle/>
          <a:p>
            <a:r>
              <a:rPr lang="el-GR" dirty="0"/>
              <a:t>Η </a:t>
            </a:r>
            <a:r>
              <a:rPr lang="el-GR" u="sng" dirty="0"/>
              <a:t>αλλαγή των νόμων της βιολογίας</a:t>
            </a:r>
            <a:r>
              <a:rPr lang="el-GR" dirty="0"/>
              <a:t>, που διέπουν τα φυτά και τα ζώα, αποτελεί </a:t>
            </a:r>
            <a:r>
              <a:rPr lang="el-GR" b="1" dirty="0"/>
              <a:t>προσβολή της ένθεης τάξης</a:t>
            </a:r>
            <a:r>
              <a:rPr lang="el-GR" dirty="0"/>
              <a:t>. Μάλιστα, ο άνθρωπος λησμονεί το έργο του, το οποίο έγκειται στη διαφύλαξη της ένθεης τάξης. </a:t>
            </a:r>
          </a:p>
          <a:p>
            <a:r>
              <a:rPr lang="el-GR" dirty="0"/>
              <a:t>Η πατερική θεολογία προβάλλει αντιρρήσεις όταν στις διασταυρώσεις ζώων δεν τηρείται ο </a:t>
            </a:r>
            <a:r>
              <a:rPr lang="el-GR" u="sng" dirty="0"/>
              <a:t>φυσικός νόμος της διασταύρωσης όμοιων ειδών μεταξύ τους</a:t>
            </a:r>
            <a:r>
              <a:rPr lang="el-GR" dirty="0"/>
              <a:t>. Ο άγιος Γρηγόριος Νύσσης, σχετικά με τον ημίονο, αναφέρει ότι είναι αποτέλεσμα ανθρώπινης παρεμβατικής «καινοτομίας» στη φύση και όχι προϊόν της βούλησης του Θεού. </a:t>
            </a:r>
          </a:p>
          <a:p>
            <a:r>
              <a:rPr lang="el-GR" dirty="0"/>
              <a:t>Το γεγονός ότι </a:t>
            </a:r>
            <a:r>
              <a:rPr lang="el-GR" b="1" dirty="0"/>
              <a:t>δεν μπορεί να αναπαραχθεί ως αυτοτελές είδος</a:t>
            </a:r>
            <a:r>
              <a:rPr lang="el-GR" dirty="0"/>
              <a:t> αποτελεί διασάλευση της ένθεης τάξης της δημιουργίας. Η αρχή της δικαιοσύνης έχει ως αποστολή να υπενθυμίζει συνεχώς στον σύγχρονο άνθρωπο την ιδιότητά του ως «φύλακα» των λόγων της κτίσης, και ιδιαίτερα των ζωντανών οργανισμών.</a:t>
            </a:r>
          </a:p>
        </p:txBody>
      </p:sp>
    </p:spTree>
    <p:extLst>
      <p:ext uri="{BB962C8B-B14F-4D97-AF65-F5344CB8AC3E}">
        <p14:creationId xmlns:p14="http://schemas.microsoft.com/office/powerpoint/2010/main" val="1175692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normAutofit/>
          </a:bodyPr>
          <a:lstStyle/>
          <a:p>
            <a:pPr algn="ctr"/>
            <a:r>
              <a:rPr lang="el-GR" sz="3600" b="1" dirty="0"/>
              <a:t>Η ορθόδοξη βιοηθική μπροστά στη μηχανική θεώρηση</a:t>
            </a:r>
            <a:br>
              <a:rPr lang="el-GR" sz="3600" dirty="0"/>
            </a:br>
            <a:r>
              <a:rPr lang="el-GR" sz="3600" b="1" dirty="0"/>
              <a:t>της ζωής και του ανθρώπου από την εφαρμοσμένη γενετική</a:t>
            </a:r>
            <a:endParaRPr lang="el-GR" sz="3600" dirty="0"/>
          </a:p>
        </p:txBody>
      </p:sp>
      <p:sp>
        <p:nvSpPr>
          <p:cNvPr id="3" name="Θέση περιεχομένου 2"/>
          <p:cNvSpPr>
            <a:spLocks noGrp="1"/>
          </p:cNvSpPr>
          <p:nvPr>
            <p:ph idx="1"/>
          </p:nvPr>
        </p:nvSpPr>
        <p:spPr>
          <a:xfrm>
            <a:off x="0" y="1159100"/>
            <a:ext cx="12192000" cy="5698900"/>
          </a:xfrm>
        </p:spPr>
        <p:txBody>
          <a:bodyPr>
            <a:normAutofit lnSpcReduction="10000"/>
          </a:bodyPr>
          <a:lstStyle/>
          <a:p>
            <a:r>
              <a:rPr lang="el-GR" dirty="0"/>
              <a:t>Τα αλματώδη βήματα που σημειώθηκαν τις τελευταίες δεκαετίες στον χώρο της βιολογίας, της βιοτεχνολογίας και της γενετικής μηχανικής επηρέασαν τη σύγχρονη </a:t>
            </a:r>
            <a:r>
              <a:rPr lang="el-GR" b="1" dirty="0"/>
              <a:t>δυτική διανόηση</a:t>
            </a:r>
            <a:r>
              <a:rPr lang="el-GR" dirty="0"/>
              <a:t>. Οι επιρροές αφορούν την κοσμολογική και ανθρωπολογική θεώρηση. Θέματα σκεπασμένα με ένα πέπλο μυστηρίου, όπως η αναπαραγωγή, ο καθορισμός του φύλου, η κληρονομικότητα, τα αίτια πολλών ανεξήγητων μορφών συμπεριφοράς κ. ά., άρχισαν να λαμβάνουν ερμηνεία από τη σύγχρονη βιολογία και γενετική. </a:t>
            </a:r>
          </a:p>
          <a:p>
            <a:r>
              <a:rPr lang="el-GR" dirty="0"/>
              <a:t>Για μια μερίδα της σύγχρονης επιστημονικής σκέψης, όλα όσα συμβαίνουν σε κάθε γήινη βιολογική ύπαρξη αποτελούν αποτέλεσμα </a:t>
            </a:r>
            <a:r>
              <a:rPr lang="el-GR" b="1" dirty="0"/>
              <a:t>βιοχημικών διεργασιών</a:t>
            </a:r>
            <a:r>
              <a:rPr lang="el-GR" dirty="0"/>
              <a:t>. Απώτερος σκοπός αυτών των διεργασιών είναι η διατήρηση των ισχυρότερων γονιδίων της συγγένειάς του. Με τον τρόπο αυτό θα μπορέσουν να αναπαραχθούν τα ισχυρότερα άτομα του είδους, τα οποία θα εγγυώνται και την επιτυχημένη διαιώνισή του. Τον τελευταίο ισχυρισμό χρησιμοποιούν οι </a:t>
            </a:r>
            <a:r>
              <a:rPr lang="el-GR" dirty="0" err="1"/>
              <a:t>βιοκοινωνιολόγοι</a:t>
            </a:r>
            <a:r>
              <a:rPr lang="el-GR" dirty="0"/>
              <a:t> και γενικά οι βιολόγοι ντετερμινιστές, οι οποίοι ερμηνεύουν κάθε συμπεριφορά με βάση τον εσωτερικό βιολογικό νόμο, ο οποίος έχει ως προτεραιότητα τη διαιώνιση του είδους.</a:t>
            </a:r>
          </a:p>
        </p:txBody>
      </p:sp>
    </p:spTree>
    <p:extLst>
      <p:ext uri="{BB962C8B-B14F-4D97-AF65-F5344CB8AC3E}">
        <p14:creationId xmlns:p14="http://schemas.microsoft.com/office/powerpoint/2010/main" val="15690988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2255" y="134013"/>
            <a:ext cx="11947490"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0" y="1825625"/>
            <a:ext cx="12192000" cy="5032375"/>
          </a:xfrm>
        </p:spPr>
        <p:txBody>
          <a:bodyPr>
            <a:normAutofit lnSpcReduction="10000"/>
          </a:bodyPr>
          <a:lstStyle/>
          <a:p>
            <a:r>
              <a:rPr lang="el-GR" dirty="0"/>
              <a:t>Η χρήση των φυτών και των ζώων με σκοπό την εξυπηρέτηση των ανθρώπινων αναγκών δεν μπορεί να είναι </a:t>
            </a:r>
            <a:r>
              <a:rPr lang="el-GR" dirty="0" err="1"/>
              <a:t>απροϋπόθετη</a:t>
            </a:r>
            <a:r>
              <a:rPr lang="el-GR" dirty="0"/>
              <a:t> για την ορθόδοξη ηθική. </a:t>
            </a:r>
          </a:p>
          <a:p>
            <a:r>
              <a:rPr lang="el-GR" dirty="0"/>
              <a:t>Ως προϋποθέσεις προβάλλονται </a:t>
            </a:r>
            <a:r>
              <a:rPr lang="el-GR" u="sng" dirty="0"/>
              <a:t>το ασκητικό πνεύμα </a:t>
            </a:r>
            <a:r>
              <a:rPr lang="el-GR" dirty="0"/>
              <a:t>και </a:t>
            </a:r>
            <a:r>
              <a:rPr lang="el-GR" u="sng" dirty="0"/>
              <a:t>ο σεβασμός προς τη δημιουργία</a:t>
            </a:r>
            <a:r>
              <a:rPr lang="el-GR" dirty="0"/>
              <a:t>, ακόμη και για εφαρμογές που υπόσχονται λύσεις σε πολλά και μεγάλα προβλήματα, όπως π.χ. οι ανίατες ασθένειες.</a:t>
            </a:r>
          </a:p>
          <a:p>
            <a:r>
              <a:rPr lang="el-GR" dirty="0"/>
              <a:t>Ωστόσο, πολλές από τις εφαρμογές της γενετικής μηχανικής χρησιμεύουν στο να καλυφθούν απλώς οι καταναλωτικές απαιτήσεις, οι οποίες δεν αφορούν στην τροφή και στην ένδυση αλλά σε ανύπαρκτες ανάγκες που δημιουργεί το καταναλωτικό πνεύμα (π.χ. καλλωπισμός, εξωτερική εμφάνιση κ.τ.λ.).</a:t>
            </a:r>
          </a:p>
          <a:p>
            <a:r>
              <a:rPr lang="el-GR" dirty="0"/>
              <a:t>Φυσικά η δημιουργία διαγονιδιακών και χιμαιρικών οργανισμών είναι προβληματική, ακόμη και αν πρόκειται για σημαντικά ζητήματα.</a:t>
            </a:r>
          </a:p>
        </p:txBody>
      </p:sp>
    </p:spTree>
    <p:extLst>
      <p:ext uri="{BB962C8B-B14F-4D97-AF65-F5344CB8AC3E}">
        <p14:creationId xmlns:p14="http://schemas.microsoft.com/office/powerpoint/2010/main" val="33349383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1111" y="365125"/>
            <a:ext cx="11643209"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0" y="1825624"/>
            <a:ext cx="12192000" cy="5032375"/>
          </a:xfrm>
        </p:spPr>
        <p:txBody>
          <a:bodyPr>
            <a:normAutofit/>
          </a:bodyPr>
          <a:lstStyle/>
          <a:p>
            <a:r>
              <a:rPr lang="el-GR" dirty="0"/>
              <a:t>Η ευχαριστιακή θεώρηση της κτίσης δεν αφήνει περιθώρια για παραχρήσεις. Κατά την ώρα της Θείας Ευχαριστίας ο άνθρωπος προσφέρει την κτίση στον Κτίσαντα. </a:t>
            </a:r>
          </a:p>
          <a:p>
            <a:r>
              <a:rPr lang="el-GR" dirty="0"/>
              <a:t>Ο άνθρωπος αφού πρώτα χρησιμοποίησε την κτίση για να καλύψει τις βιοτικές του ανάγκες, την επιστρέφει ευχαριστιακά σε Εκείνον που τη δημιούργησε και στον Οποίο πραγματικά ανήκει. </a:t>
            </a:r>
          </a:p>
          <a:p>
            <a:r>
              <a:rPr lang="el-GR" dirty="0"/>
              <a:t>Αυτό σημαίνει ότι η παρά φύσιν χρήση της κτίσης αντιβαίνει στο βαθύτερο νόημα της ευχαριστιακής αναφοράς «</a:t>
            </a:r>
            <a:r>
              <a:rPr lang="el-GR" i="1" dirty="0" err="1"/>
              <a:t>Τὰ</a:t>
            </a:r>
            <a:r>
              <a:rPr lang="el-GR" i="1" dirty="0"/>
              <a:t> </a:t>
            </a:r>
            <a:r>
              <a:rPr lang="el-GR" i="1" dirty="0" err="1"/>
              <a:t>σὰ</a:t>
            </a:r>
            <a:r>
              <a:rPr lang="el-GR" i="1" dirty="0"/>
              <a:t> </a:t>
            </a:r>
            <a:r>
              <a:rPr lang="el-GR" i="1" dirty="0" err="1"/>
              <a:t>ἐκ</a:t>
            </a:r>
            <a:r>
              <a:rPr lang="el-GR" i="1" dirty="0"/>
              <a:t> </a:t>
            </a:r>
            <a:r>
              <a:rPr lang="el-GR" i="1" dirty="0" err="1"/>
              <a:t>τῶν</a:t>
            </a:r>
            <a:r>
              <a:rPr lang="el-GR" i="1" dirty="0"/>
              <a:t> </a:t>
            </a:r>
            <a:r>
              <a:rPr lang="el-GR" i="1" dirty="0" err="1"/>
              <a:t>σῶν</a:t>
            </a:r>
            <a:r>
              <a:rPr lang="el-GR" i="1" dirty="0"/>
              <a:t> </a:t>
            </a:r>
            <a:r>
              <a:rPr lang="el-GR" i="1" dirty="0" err="1"/>
              <a:t>Σοὶ</a:t>
            </a:r>
            <a:r>
              <a:rPr lang="el-GR" i="1" dirty="0"/>
              <a:t> </a:t>
            </a:r>
            <a:r>
              <a:rPr lang="el-GR" i="1" dirty="0" err="1"/>
              <a:t>προσφέρομεν</a:t>
            </a:r>
            <a:r>
              <a:rPr lang="el-GR" i="1" dirty="0"/>
              <a:t>…</a:t>
            </a:r>
            <a:r>
              <a:rPr lang="el-GR" dirty="0"/>
              <a:t>» Πώς είναι δυνατόν ο άνθρωπος να προσφέρει τα του Δημιουργού στον Δημιουργό, όταν προσπάθησε για μάταιους λόγους να αντικαταστήσει τον Δημιουργό;</a:t>
            </a:r>
          </a:p>
        </p:txBody>
      </p:sp>
    </p:spTree>
    <p:extLst>
      <p:ext uri="{BB962C8B-B14F-4D97-AF65-F5344CB8AC3E}">
        <p14:creationId xmlns:p14="http://schemas.microsoft.com/office/powerpoint/2010/main" val="5705982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1982" y="134013"/>
            <a:ext cx="11646040"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80870" y="1825625"/>
            <a:ext cx="11877152" cy="4351338"/>
          </a:xfrm>
        </p:spPr>
        <p:txBody>
          <a:bodyPr/>
          <a:lstStyle/>
          <a:p>
            <a:r>
              <a:rPr lang="el-GR" dirty="0"/>
              <a:t>Με το ίδιο πνεύμα αντιμετωπίζεται και η δημιουργία διαγονιδιακών οργανισμών. Η δημιουργία τους ενέχει τον κίνδυνο της απελευθέρωσής τους, ακούσια ή εκούσια, στο περιβάλλον, η οποία προκαλεί τη λεγόμενη </a:t>
            </a:r>
            <a:r>
              <a:rPr lang="el-GR" b="1" dirty="0"/>
              <a:t>γενετική μόλυνση</a:t>
            </a:r>
            <a:r>
              <a:rPr lang="el-GR" dirty="0"/>
              <a:t>. </a:t>
            </a:r>
          </a:p>
          <a:p>
            <a:r>
              <a:rPr lang="el-GR" dirty="0"/>
              <a:t>Ανεξάρτητα για ποιο σκοπό γίνεται αυτό- ατομικές επιδιώξεις, κάλυψη καταναλωτικών αναγκών, ικανοποίηση προσωπικών φιλοδοξιών -, έρχεται σε αντίθεση με το ασκητικό πνεύμα και την ευχαριστιακή θεώρηση του κόσμου που προβάλλει η ορθόδοξη διδασκαλία.</a:t>
            </a:r>
          </a:p>
        </p:txBody>
      </p:sp>
    </p:spTree>
    <p:extLst>
      <p:ext uri="{BB962C8B-B14F-4D97-AF65-F5344CB8AC3E}">
        <p14:creationId xmlns:p14="http://schemas.microsoft.com/office/powerpoint/2010/main" val="29743031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31596" y="365125"/>
            <a:ext cx="11716378" cy="1325563"/>
          </a:xfrm>
        </p:spPr>
        <p:txBody>
          <a:bodyPr>
            <a:normAutofit/>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03031" y="1825624"/>
            <a:ext cx="12088969" cy="5032375"/>
          </a:xfrm>
        </p:spPr>
        <p:txBody>
          <a:bodyPr>
            <a:normAutofit lnSpcReduction="10000"/>
          </a:bodyPr>
          <a:lstStyle/>
          <a:p>
            <a:r>
              <a:rPr lang="el-GR" dirty="0"/>
              <a:t>Ένα δεύτερο θέμα που απασχολεί  τη βιοηθική, αφορά </a:t>
            </a:r>
            <a:r>
              <a:rPr lang="el-GR" b="1" dirty="0"/>
              <a:t>τις συνέπειες</a:t>
            </a:r>
            <a:r>
              <a:rPr lang="el-GR" dirty="0"/>
              <a:t> της γενετικής τεχνολογίας, από τις εφαρμογές της στα φυτά και στα ζώα, </a:t>
            </a:r>
            <a:r>
              <a:rPr lang="el-GR" b="1" dirty="0"/>
              <a:t>στον άνθρωπο</a:t>
            </a:r>
            <a:r>
              <a:rPr lang="el-GR" dirty="0"/>
              <a:t>. </a:t>
            </a:r>
          </a:p>
          <a:p>
            <a:r>
              <a:rPr lang="el-GR" dirty="0"/>
              <a:t>Στην περίπτωση αυτή τα κριτήρια για τη θεώρηση των ηθικών αυτών διλημμάτων είναι η </a:t>
            </a:r>
            <a:r>
              <a:rPr lang="el-GR" u="sng" dirty="0"/>
              <a:t>αρχή του προσώπου</a:t>
            </a:r>
            <a:r>
              <a:rPr lang="el-GR" dirty="0"/>
              <a:t> και η </a:t>
            </a:r>
            <a:r>
              <a:rPr lang="el-GR" u="sng" dirty="0"/>
              <a:t>αρχή της ανιδιοτελούς αγάπης</a:t>
            </a:r>
            <a:r>
              <a:rPr lang="el-GR" dirty="0"/>
              <a:t>. Σύμφωνα με τις αρχές αυτές, κάθε διάθεση των γενετικά μεταλλαγμένων τροφίμων, των οποίων </a:t>
            </a:r>
            <a:r>
              <a:rPr lang="el-GR" b="1" dirty="0"/>
              <a:t>η ασφάλεια στην κατανάλωση</a:t>
            </a:r>
            <a:r>
              <a:rPr lang="el-GR" dirty="0"/>
              <a:t> δεν μπορεί να αποδειχθεί επαρκώς είναι αντίθετη προς την ορθόδοξη βιοηθική. </a:t>
            </a:r>
          </a:p>
          <a:p>
            <a:r>
              <a:rPr lang="el-GR" dirty="0"/>
              <a:t>Με βάση την </a:t>
            </a:r>
            <a:r>
              <a:rPr lang="el-GR" u="sng" dirty="0"/>
              <a:t>αρχή του σεβασμού στην ιερότητα της ανθρώπινης ζωής</a:t>
            </a:r>
            <a:r>
              <a:rPr lang="el-GR" dirty="0"/>
              <a:t>, δεν γίνεται αποδεκτή καμία ενέργεια που θα συντελούσε στη βλάβη της. </a:t>
            </a:r>
          </a:p>
          <a:p>
            <a:r>
              <a:rPr lang="el-GR" dirty="0"/>
              <a:t>Επίσης, η αρχή της </a:t>
            </a:r>
            <a:r>
              <a:rPr lang="el-GR" u="sng" dirty="0"/>
              <a:t>ανιδιοτελούς αγάπης</a:t>
            </a:r>
            <a:r>
              <a:rPr lang="el-GR" dirty="0"/>
              <a:t> εμποδίζει την πρόκληση βλάβης ακόμη και στον εχθρό. Αυτό ισχύει ακόμη περισσότερο, όταν η βλάβη προκαλείται με σκοπό το οικονομικό κέρδος.</a:t>
            </a:r>
          </a:p>
        </p:txBody>
      </p:sp>
    </p:spTree>
    <p:extLst>
      <p:ext uri="{BB962C8B-B14F-4D97-AF65-F5344CB8AC3E}">
        <p14:creationId xmlns:p14="http://schemas.microsoft.com/office/powerpoint/2010/main" val="2925199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00967" y="0"/>
            <a:ext cx="11816862" cy="1065125"/>
          </a:xfrm>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0" y="1197736"/>
            <a:ext cx="12192000" cy="5660264"/>
          </a:xfrm>
        </p:spPr>
        <p:txBody>
          <a:bodyPr>
            <a:normAutofit lnSpcReduction="10000"/>
          </a:bodyPr>
          <a:lstStyle/>
          <a:p>
            <a:r>
              <a:rPr lang="el-GR" dirty="0"/>
              <a:t>Η συνεχής </a:t>
            </a:r>
            <a:r>
              <a:rPr lang="el-GR" b="1" dirty="0"/>
              <a:t>επιδίωξη του οικονομικού κέρδους </a:t>
            </a:r>
            <a:r>
              <a:rPr lang="el-GR" dirty="0"/>
              <a:t>από τις εταιρείες που προωθούν την κατανάλωση των γενετικά μεταλλαγμένων τροφίμων, και τα κοινωνικά προβλήματα που αυτή δημιουργεί, δεν μπορούν να αφήσουν αδιάφορη την ορθόδοξη ηθική. </a:t>
            </a:r>
          </a:p>
          <a:p>
            <a:r>
              <a:rPr lang="el-GR" dirty="0"/>
              <a:t>Η ορθόδοξη ηθική είναι από τη φύση της κοινωνική. Η δέσμευση και η ανακατανομή του πλούτου ήταν κάτι που απασχόλησε έντονα τους Πατέρες της Εκκλησίας. </a:t>
            </a:r>
          </a:p>
          <a:p>
            <a:r>
              <a:rPr lang="el-GR" dirty="0"/>
              <a:t>Αυτό σημαίνει πως όταν οι μεγάλες βιοτεχνολογικές εταιρείες δημιουργούν </a:t>
            </a:r>
            <a:r>
              <a:rPr lang="el-GR" u="sng" dirty="0"/>
              <a:t>μονοπώλιο στην παραγωγή τροφίμων</a:t>
            </a:r>
            <a:r>
              <a:rPr lang="el-GR" dirty="0"/>
              <a:t>, αμέσως δημιουργούν εκτός από κοινωνικό και ηθικό πρόβλημα. Όλα όσα υπόσχονταν για την αντιμετώπιση του παγκόσμιου προβλήματος της πείνας αποδεικνύονται απατηλά. Πίσω από αυτό το πρόσχημα κρύβεται η </a:t>
            </a:r>
            <a:r>
              <a:rPr lang="el-GR" u="sng" dirty="0"/>
              <a:t>ιδιοτέλεια </a:t>
            </a:r>
            <a:r>
              <a:rPr lang="el-GR" dirty="0"/>
              <a:t>που εκφράζεται με την επιδίωξη του </a:t>
            </a:r>
            <a:r>
              <a:rPr lang="el-GR" u="sng" dirty="0"/>
              <a:t>κέρδους</a:t>
            </a:r>
            <a:r>
              <a:rPr lang="el-GR" dirty="0"/>
              <a:t>. Έτσι, αντί να επιλύει ένα κοινωνικό πρόβλημα, δημιουργεί αμέσως ένα άλλο.</a:t>
            </a:r>
          </a:p>
        </p:txBody>
      </p:sp>
    </p:spTree>
    <p:extLst>
      <p:ext uri="{BB962C8B-B14F-4D97-AF65-F5344CB8AC3E}">
        <p14:creationId xmlns:p14="http://schemas.microsoft.com/office/powerpoint/2010/main" val="15111901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209" y="1"/>
            <a:ext cx="11625943" cy="1014884"/>
          </a:xfrm>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0" y="1120462"/>
            <a:ext cx="12192000" cy="5737537"/>
          </a:xfrm>
        </p:spPr>
        <p:txBody>
          <a:bodyPr>
            <a:normAutofit/>
          </a:bodyPr>
          <a:lstStyle/>
          <a:p>
            <a:r>
              <a:rPr lang="el-GR" dirty="0"/>
              <a:t>Η ανισότητα που δημιουργεί και η αδικία βρίσκονται σε αντίθεση με την αρχή της δικαιοσύνης.</a:t>
            </a:r>
          </a:p>
          <a:p>
            <a:r>
              <a:rPr lang="el-GR" dirty="0"/>
              <a:t>Η λύση στο παγκόσμιο πρόβλημα της πείνας θα μπορούσε να δοθεί με τη μορφή βοήθειας προς τις αναπτυσσόμενες χώρες να αυξήσουν τη γεωργική τους παραγωγή. Με την κίνηση αυτή επιτυγχάνονται δύο στόχοι:</a:t>
            </a:r>
          </a:p>
          <a:p>
            <a:pPr marL="514350" lvl="0" indent="-514350">
              <a:buFont typeface="+mj-lt"/>
              <a:buAutoNum type="arabicPeriod"/>
            </a:pPr>
            <a:r>
              <a:rPr lang="el-GR" dirty="0"/>
              <a:t>ο περιορισμός της πείνας, και</a:t>
            </a:r>
          </a:p>
          <a:p>
            <a:pPr marL="514350" lvl="0" indent="-514350">
              <a:buFont typeface="+mj-lt"/>
              <a:buAutoNum type="arabicPeriod"/>
            </a:pPr>
            <a:r>
              <a:rPr lang="el-GR" dirty="0"/>
              <a:t>η οικονομική ανάπτυξη των φτωχών χωρών.</a:t>
            </a:r>
          </a:p>
          <a:p>
            <a:r>
              <a:rPr lang="el-GR" dirty="0"/>
              <a:t>Αυτά όμως αντίκεινται στο πνεύμα της παγκοσμιοποίησης, που προωθείται από τις μεγάλες εταιρείες. Η παγκοσμιοποίηση χαρακτηρίζεται από </a:t>
            </a:r>
            <a:r>
              <a:rPr lang="el-GR" b="1" dirty="0"/>
              <a:t>την αδίστακτη επιδίωξη του χρηματικού κέρδους</a:t>
            </a:r>
            <a:r>
              <a:rPr lang="el-GR" dirty="0"/>
              <a:t>, το οποίο αποτελεί τον «ιό» της παγκοσμιοποίησης. Γι’ αυτό και μια τέτοια νοοτροπία έρχεται σε αντίθεση με το ορθόδοξο </a:t>
            </a:r>
            <a:r>
              <a:rPr lang="el-GR" u="sng" dirty="0"/>
              <a:t>πνεύμα της φιλανθρωπίας</a:t>
            </a:r>
            <a:r>
              <a:rPr lang="el-GR" dirty="0"/>
              <a:t> και του </a:t>
            </a:r>
            <a:r>
              <a:rPr lang="el-GR" u="sng" dirty="0"/>
              <a:t>σεβασμού στην αξία του ανθρώπινου προσώπου</a:t>
            </a:r>
            <a:r>
              <a:rPr lang="el-GR" dirty="0"/>
              <a:t>.</a:t>
            </a:r>
          </a:p>
        </p:txBody>
      </p:sp>
    </p:spTree>
    <p:extLst>
      <p:ext uri="{BB962C8B-B14F-4D97-AF65-F5344CB8AC3E}">
        <p14:creationId xmlns:p14="http://schemas.microsoft.com/office/powerpoint/2010/main" val="35481819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01933" y="365125"/>
            <a:ext cx="11465169" cy="1325563"/>
          </a:xfrm>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83335" y="1825624"/>
            <a:ext cx="11668259" cy="5032375"/>
          </a:xfrm>
        </p:spPr>
        <p:txBody>
          <a:bodyPr/>
          <a:lstStyle/>
          <a:p>
            <a:r>
              <a:rPr lang="el-GR" dirty="0"/>
              <a:t>Η Εκκλησία στις ακολουθίες της εύχεται «</a:t>
            </a:r>
            <a:r>
              <a:rPr lang="el-GR" i="1" dirty="0" err="1"/>
              <a:t>ὑπὲρ</a:t>
            </a:r>
            <a:r>
              <a:rPr lang="el-GR" i="1" dirty="0"/>
              <a:t> </a:t>
            </a:r>
            <a:r>
              <a:rPr lang="el-GR" i="1" dirty="0" err="1"/>
              <a:t>τῆς</a:t>
            </a:r>
            <a:r>
              <a:rPr lang="el-GR" i="1" dirty="0"/>
              <a:t> </a:t>
            </a:r>
            <a:r>
              <a:rPr lang="el-GR" i="1" dirty="0" err="1"/>
              <a:t>εἰρήνης</a:t>
            </a:r>
            <a:r>
              <a:rPr lang="el-GR" i="1" dirty="0"/>
              <a:t> </a:t>
            </a:r>
            <a:r>
              <a:rPr lang="el-GR" i="1" dirty="0" err="1"/>
              <a:t>τοῦ</a:t>
            </a:r>
            <a:r>
              <a:rPr lang="el-GR" i="1" dirty="0"/>
              <a:t> σύμπαντος κόσμου</a:t>
            </a:r>
            <a:r>
              <a:rPr lang="el-GR" dirty="0"/>
              <a:t>». Είναι αντίθετη με κάθε μορφή πολέμου. </a:t>
            </a:r>
          </a:p>
          <a:p>
            <a:r>
              <a:rPr lang="el-GR" dirty="0"/>
              <a:t>Σε καμία περίπτωση δεν δίνει τη συγκατάθεσή της για την παραγωγή πολεμικών όπλων μαζικής καταστροφής, όπως είναι </a:t>
            </a:r>
            <a:r>
              <a:rPr lang="el-GR" b="1" dirty="0"/>
              <a:t>τα βιολογικά όπλα</a:t>
            </a:r>
            <a:r>
              <a:rPr lang="el-GR" dirty="0"/>
              <a:t>. Κάτι τέτοιο έρχεται σε αντίθεση με την </a:t>
            </a:r>
            <a:r>
              <a:rPr lang="el-GR" u="sng" dirty="0"/>
              <a:t>αρχή του σεβασμού της ζωής</a:t>
            </a:r>
            <a:r>
              <a:rPr lang="el-GR" dirty="0"/>
              <a:t>. </a:t>
            </a:r>
          </a:p>
          <a:p>
            <a:r>
              <a:rPr lang="el-GR" dirty="0"/>
              <a:t>Η χρήση της βιολογικής και ιατρικής επιστήμης, οι οποίες είναι προορισμένες στην ανακούφιση του ανθρώπινου πόνου, στην κατεύθυνση της παραγωγής όπλων μαζικής καταστροφής, φανερώνει και την ηθική έκπτωση των σύγχρονων κοινωνιών.</a:t>
            </a:r>
          </a:p>
        </p:txBody>
      </p:sp>
    </p:spTree>
    <p:extLst>
      <p:ext uri="{BB962C8B-B14F-4D97-AF65-F5344CB8AC3E}">
        <p14:creationId xmlns:p14="http://schemas.microsoft.com/office/powerpoint/2010/main" val="22693744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73487" y="365125"/>
            <a:ext cx="11462197" cy="1325563"/>
          </a:xfrm>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73487" y="1825624"/>
            <a:ext cx="11462197" cy="4806995"/>
          </a:xfrm>
        </p:spPr>
        <p:txBody>
          <a:bodyPr/>
          <a:lstStyle/>
          <a:p>
            <a:r>
              <a:rPr lang="el-GR" dirty="0"/>
              <a:t>Οι προτάσεις της βιοηθικής για την αντιμετώπιση των ηθικών ζητημάτων που ανακύπτουν από την εφαρμογή της γενετικής μηχανικής στα φυτά και στα ζώα, δεν παρουσιάζουν σημεία αντίθεσης με την ορθόδοξη βιοηθική. Αυτό σημαίνει ότι η ορθόδοξη βιοηθική δεν θα είχε σοβαρούς λόγους για να τις απορρίψει. </a:t>
            </a:r>
          </a:p>
          <a:p>
            <a:r>
              <a:rPr lang="el-GR" dirty="0"/>
              <a:t>Και μάλιστα επειδή από τη δυτική βιοηθική δεν θεσπίζονται λεπτομερείς κανόνες με καθολική ισχύ, αλλά αφήνονται </a:t>
            </a:r>
            <a:r>
              <a:rPr lang="el-GR" u="sng" dirty="0"/>
              <a:t>αρκετά περιθώρια για ρυθμίσεις από τις επιμέρους κοινωνικές ομάδες</a:t>
            </a:r>
            <a:r>
              <a:rPr lang="el-GR" dirty="0"/>
              <a:t>, υπάρχει το περιθώριο ώστε η Ορθόδοξη Εκκλησία να διατυπώσει τις δικές της απόψεις.</a:t>
            </a:r>
          </a:p>
        </p:txBody>
      </p:sp>
    </p:spTree>
    <p:extLst>
      <p:ext uri="{BB962C8B-B14F-4D97-AF65-F5344CB8AC3E}">
        <p14:creationId xmlns:p14="http://schemas.microsoft.com/office/powerpoint/2010/main" val="8571374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74909" y="0"/>
            <a:ext cx="11242182" cy="1325563"/>
          </a:xfrm>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15909" y="1584102"/>
            <a:ext cx="11964473" cy="5273898"/>
          </a:xfrm>
        </p:spPr>
        <p:txBody>
          <a:bodyPr>
            <a:normAutofit lnSpcReduction="10000"/>
          </a:bodyPr>
          <a:lstStyle/>
          <a:p>
            <a:r>
              <a:rPr lang="el-GR" dirty="0"/>
              <a:t>Οι προτάσεις της δυτικής βιοηθικής κινούνται στο </a:t>
            </a:r>
            <a:r>
              <a:rPr lang="el-GR" b="1" dirty="0"/>
              <a:t>επίπεδο των ρυθμίσεων</a:t>
            </a:r>
            <a:r>
              <a:rPr lang="el-GR" dirty="0"/>
              <a:t>. Οι ρυθμίσεις αυτές περιέχουν το χαρακτήρα της </a:t>
            </a:r>
            <a:r>
              <a:rPr lang="el-GR" u="sng" dirty="0"/>
              <a:t>πολιτικής διευθέτησης</a:t>
            </a:r>
            <a:r>
              <a:rPr lang="el-GR" dirty="0"/>
              <a:t> και </a:t>
            </a:r>
            <a:r>
              <a:rPr lang="el-GR" u="sng" dirty="0"/>
              <a:t>νομικής αντιμετώπισης</a:t>
            </a:r>
            <a:r>
              <a:rPr lang="el-GR" dirty="0"/>
              <a:t> των πραγμάτων, γι’ αυτό και δεν εστιάζονται στη θεμελίωση κάποιας ηθικής θεώρησης. Δηλαδή δεν εξετάζουν σε βάθος τα αίτια που δημιουργούν τα βιοηθικά προβλήματα.</a:t>
            </a:r>
          </a:p>
          <a:p>
            <a:r>
              <a:rPr lang="el-GR" dirty="0"/>
              <a:t>Η ορθόδοξη βιοηθική με τις αρχές της επισημαίνει τα </a:t>
            </a:r>
            <a:r>
              <a:rPr lang="el-GR" b="1" dirty="0"/>
              <a:t>βαθύτερα αίτια</a:t>
            </a:r>
            <a:r>
              <a:rPr lang="el-GR" dirty="0"/>
              <a:t> των βιοηθικών προβλημάτων. Και αυτά έχουν να κάνουν με την απομάκρυνση του ανθρώπου από τον αρχικό σκοπό της δημιουργίας του, και το ηδονοθηρικό και καταναλωτικό πνεύμα, το οποίο διέπει τον άνθρωπο των σύγχρονων προηγμένων κοινωνιών.  </a:t>
            </a:r>
          </a:p>
          <a:p>
            <a:r>
              <a:rPr lang="el-GR" dirty="0"/>
              <a:t>Ίσως η βιοηθική και οι εκπρόσωποί της δεν μπορούν να ξεφύγουν από το περιβάλλον που γεννά τα αίτια των βιοηθικών προβλημάτων. Στο αδιέξοδο αυτό η πρόταση της ορθόδοξης βιοηθικής αποτελεί μια σημαντική διέξοδο.</a:t>
            </a:r>
          </a:p>
        </p:txBody>
      </p:sp>
    </p:spTree>
    <p:extLst>
      <p:ext uri="{BB962C8B-B14F-4D97-AF65-F5344CB8AC3E}">
        <p14:creationId xmlns:p14="http://schemas.microsoft.com/office/powerpoint/2010/main" val="29208703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301209-8B14-5ADD-8531-C49952B0EB4F}"/>
              </a:ext>
            </a:extLst>
          </p:cNvPr>
          <p:cNvSpPr>
            <a:spLocks noGrp="1"/>
          </p:cNvSpPr>
          <p:nvPr>
            <p:ph type="title"/>
          </p:nvPr>
        </p:nvSpPr>
        <p:spPr>
          <a:xfrm>
            <a:off x="838200" y="18255"/>
            <a:ext cx="10515600" cy="1325563"/>
          </a:xfrm>
        </p:spPr>
        <p:txBody>
          <a:bodyPr/>
          <a:lstStyle/>
          <a:p>
            <a:pPr algn="ctr"/>
            <a:r>
              <a:rPr lang="el-GR" dirty="0"/>
              <a:t>ΕΡΩΤΗΣΕΙΣ</a:t>
            </a:r>
          </a:p>
        </p:txBody>
      </p:sp>
      <p:sp>
        <p:nvSpPr>
          <p:cNvPr id="3" name="Θέση περιεχομένου 2">
            <a:extLst>
              <a:ext uri="{FF2B5EF4-FFF2-40B4-BE49-F238E27FC236}">
                <a16:creationId xmlns:a16="http://schemas.microsoft.com/office/drawing/2014/main" id="{9A86819F-A33E-DBC5-F752-A03BE025783F}"/>
              </a:ext>
            </a:extLst>
          </p:cNvPr>
          <p:cNvSpPr>
            <a:spLocks noGrp="1"/>
          </p:cNvSpPr>
          <p:nvPr>
            <p:ph idx="1"/>
          </p:nvPr>
        </p:nvSpPr>
        <p:spPr>
          <a:xfrm>
            <a:off x="0" y="964642"/>
            <a:ext cx="12181114" cy="5772778"/>
          </a:xfrm>
        </p:spPr>
        <p:txBody>
          <a:bodyPr/>
          <a:lstStyle/>
          <a:p>
            <a:pPr marL="514350" indent="-514350">
              <a:buAutoNum type="arabicParenR"/>
            </a:pPr>
            <a:r>
              <a:rPr lang="el-GR" dirty="0"/>
              <a:t>Ποιος είναι ο θεμέλιος λίθος για την αξιολόγηση των </a:t>
            </a:r>
            <a:r>
              <a:rPr lang="el-GR" dirty="0" err="1"/>
              <a:t>βιοηθικών</a:t>
            </a:r>
            <a:r>
              <a:rPr lang="el-GR" dirty="0"/>
              <a:t> προβλημάτων στην ορθόδοξη βιοηθική;</a:t>
            </a:r>
          </a:p>
          <a:p>
            <a:pPr marL="514350" indent="-514350">
              <a:buAutoNum type="arabicParenR"/>
            </a:pPr>
            <a:r>
              <a:rPr lang="el-GR" dirty="0"/>
              <a:t>Με ποιον τρόπο γίνεται η αξιοποίηση της πατερικής μεθοδολογίας από την ορθόδοξη βιοηθική; </a:t>
            </a:r>
          </a:p>
          <a:p>
            <a:pPr marL="514350" indent="-514350">
              <a:buAutoNum type="arabicParenR"/>
            </a:pPr>
            <a:r>
              <a:rPr lang="el-GR" dirty="0"/>
              <a:t>Ποια είναι η σχέση μεταξύ σώματος και ψυχής για τη βιοηθική και ποια για την ορθόδοξη βιοηθική;</a:t>
            </a:r>
          </a:p>
          <a:p>
            <a:pPr marL="514350" indent="-514350">
              <a:buAutoNum type="arabicParenR"/>
            </a:pPr>
            <a:r>
              <a:rPr lang="el-GR" dirty="0"/>
              <a:t>Πώς μπορεί να χρησιμοποιηθεί η πατερική διδασκαλία για τους «δερμάτινους χιτώνες» από τη χριστιανική βιοηθική; </a:t>
            </a:r>
          </a:p>
          <a:p>
            <a:pPr marL="514350" indent="-514350">
              <a:buAutoNum type="arabicParenR"/>
            </a:pPr>
            <a:r>
              <a:rPr lang="el-GR" dirty="0"/>
              <a:t>Τι μπορεί να προσφέρει η πατερική θεολογία στα ερωτήματα που γεννούν τα </a:t>
            </a:r>
            <a:r>
              <a:rPr lang="el-GR" dirty="0" err="1"/>
              <a:t>βιοηθικά</a:t>
            </a:r>
            <a:r>
              <a:rPr lang="el-GR" dirty="0"/>
              <a:t> προβλήματα; </a:t>
            </a:r>
          </a:p>
          <a:p>
            <a:pPr marL="514350" indent="-514350">
              <a:buAutoNum type="arabicParenR"/>
            </a:pPr>
            <a:r>
              <a:rPr lang="el-GR" dirty="0"/>
              <a:t>Ποιους προβληματισμούς δημιουργούν για την ορθόδοξη ηθική οι γενετικές παρεμβάσεις στα φυτά και στα ζώα; </a:t>
            </a:r>
          </a:p>
        </p:txBody>
      </p:sp>
    </p:spTree>
    <p:extLst>
      <p:ext uri="{BB962C8B-B14F-4D97-AF65-F5344CB8AC3E}">
        <p14:creationId xmlns:p14="http://schemas.microsoft.com/office/powerpoint/2010/main" val="264556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927279"/>
          </a:xfrm>
        </p:spPr>
        <p:txBody>
          <a:bodyPr>
            <a:normAutofit fontScale="90000"/>
          </a:bodyPr>
          <a:lstStyle/>
          <a:p>
            <a:pPr algn="ctr"/>
            <a:r>
              <a:rPr lang="el-GR" sz="3600" b="1" dirty="0"/>
              <a:t>Η ορθόδοξη βιοηθική μπροστά στη μηχανική θεώρηση</a:t>
            </a:r>
            <a:br>
              <a:rPr lang="el-GR" sz="3600" dirty="0"/>
            </a:br>
            <a:r>
              <a:rPr lang="el-GR" sz="3600" b="1" dirty="0"/>
              <a:t>της ζωής και του ανθρώπου από την εφαρμοσμένη γενετική</a:t>
            </a:r>
            <a:endParaRPr lang="el-GR" sz="3600" dirty="0"/>
          </a:p>
        </p:txBody>
      </p:sp>
      <p:sp>
        <p:nvSpPr>
          <p:cNvPr id="3" name="Θέση περιεχομένου 2"/>
          <p:cNvSpPr>
            <a:spLocks noGrp="1"/>
          </p:cNvSpPr>
          <p:nvPr>
            <p:ph idx="1"/>
          </p:nvPr>
        </p:nvSpPr>
        <p:spPr>
          <a:xfrm>
            <a:off x="0" y="927279"/>
            <a:ext cx="12192000" cy="6072389"/>
          </a:xfrm>
        </p:spPr>
        <p:txBody>
          <a:bodyPr>
            <a:normAutofit lnSpcReduction="10000"/>
          </a:bodyPr>
          <a:lstStyle/>
          <a:p>
            <a:r>
              <a:rPr lang="el-GR" dirty="0"/>
              <a:t>Για τη </a:t>
            </a:r>
            <a:r>
              <a:rPr lang="el-GR" dirty="0" err="1"/>
              <a:t>βιοκοινωνιολογία</a:t>
            </a:r>
            <a:r>
              <a:rPr lang="el-GR" dirty="0"/>
              <a:t> δεν υπάρχει χώρος για καμία υπερβατική αναφορά. Ο καθοριστικός παράγοντας της δημιουργία και της εξέλιξης των πάντων είναι η «</a:t>
            </a:r>
            <a:r>
              <a:rPr lang="el-GR" dirty="0" err="1"/>
              <a:t>τυχαιότητα</a:t>
            </a:r>
            <a:r>
              <a:rPr lang="el-GR" dirty="0"/>
              <a:t>». Οι σύγχρονες επιστημονικές έρευνες απορρίπτουν κάθε ενδεχόμενο ύπαρξης κάποιου Δημιουργού ή κάποιας Θείας Πρόνοιας. Τα πάντα είναι αποτελέσματα βιοχημικών διεργασιών. Τίποτα δεν αποδεικνύει την ύπαρξη κάποιας θεϊκής λογικής ή σχεδιασμού μέσα στη φύση. </a:t>
            </a:r>
          </a:p>
          <a:p>
            <a:r>
              <a:rPr lang="el-GR" dirty="0"/>
              <a:t>Η παραπάνω θεώρηση βρίσκεται σε αντιπαράθεση με την αντίστοιχη ορθόδοξη πατερική. Η θεώρηση της δυτικής επιστημονικής σκέψης εισάγει ένα νέο είδος αντίληψης απέναντι στα έμβια όντα και τον άνθρωπο. Η </a:t>
            </a:r>
            <a:r>
              <a:rPr lang="el-GR" b="1" dirty="0"/>
              <a:t>αντίληψη αυτή μπορεί να θεωρηθεί μηχανιστική</a:t>
            </a:r>
            <a:r>
              <a:rPr lang="el-GR" dirty="0"/>
              <a:t>. Σύμφωνα με τη μηχανιστική αντίληψη, τα έμβια όντα και ο άνθρωπος είναι καλορυθμισμένες βιολογικές μηχανές, οι οποίες προέκυψαν από εξέλιξη δισεκατομμυρίων ετών και </a:t>
            </a:r>
            <a:r>
              <a:rPr lang="el-GR" dirty="0" err="1"/>
              <a:t>διέπονται</a:t>
            </a:r>
            <a:r>
              <a:rPr lang="el-GR" dirty="0"/>
              <a:t> μόνο από φυσικούς και βιολογικούς νόμους. Γι’  αυτούς ο καθοριστικός παράγοντας της εξέλιξης του ανθρώπινου είδους είναι τα γονίδια. Μάλιστα, τα γονίδια χαρακτηρίζονται εγωιστικά γιατί κάνουν τα πάντα για να επιβιώσουν. Μ’ αυτόν τον τρόπο υπαγορεύουν και τους κανόνες επιβίωσης. </a:t>
            </a:r>
          </a:p>
          <a:p>
            <a:endParaRPr lang="el-GR" dirty="0"/>
          </a:p>
        </p:txBody>
      </p:sp>
    </p:spTree>
    <p:extLst>
      <p:ext uri="{BB962C8B-B14F-4D97-AF65-F5344CB8AC3E}">
        <p14:creationId xmlns:p14="http://schemas.microsoft.com/office/powerpoint/2010/main" val="2417556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965915"/>
          </a:xfrm>
        </p:spPr>
        <p:txBody>
          <a:bodyPr>
            <a:normAutofit fontScale="90000"/>
          </a:bodyPr>
          <a:lstStyle/>
          <a:p>
            <a:pPr algn="ctr"/>
            <a:r>
              <a:rPr lang="el-GR" sz="3600" b="1" dirty="0"/>
              <a:t>Η ορθόδοξη βιοηθική μπροστά στη μηχανική θεώρηση</a:t>
            </a:r>
            <a:br>
              <a:rPr lang="el-GR" sz="3600" dirty="0"/>
            </a:br>
            <a:r>
              <a:rPr lang="el-GR" sz="3600" b="1" dirty="0"/>
              <a:t>της ζωής και του ανθρώπου από την εφαρμοσμένη γενετική</a:t>
            </a:r>
            <a:endParaRPr lang="el-GR" sz="3600" dirty="0"/>
          </a:p>
        </p:txBody>
      </p:sp>
      <p:sp>
        <p:nvSpPr>
          <p:cNvPr id="3" name="Θέση περιεχομένου 2"/>
          <p:cNvSpPr>
            <a:spLocks noGrp="1"/>
          </p:cNvSpPr>
          <p:nvPr>
            <p:ph idx="1"/>
          </p:nvPr>
        </p:nvSpPr>
        <p:spPr>
          <a:xfrm>
            <a:off x="0" y="850006"/>
            <a:ext cx="12192000" cy="6007993"/>
          </a:xfrm>
        </p:spPr>
        <p:txBody>
          <a:bodyPr>
            <a:normAutofit lnSpcReduction="10000"/>
          </a:bodyPr>
          <a:lstStyle/>
          <a:p>
            <a:r>
              <a:rPr lang="el-GR" dirty="0"/>
              <a:t>Μια τέτοια αντίληψη έρχεται σε πλήρη αντίθεση με την ορθόδοξη κοσμολογική και ανθρωπολογική θεώρηση. Ο άκρατος ντετερμινισμός καταργεί κάθε έννοια ηθικής, αφού </a:t>
            </a:r>
            <a:r>
              <a:rPr lang="el-GR" b="1" dirty="0"/>
              <a:t>το χώρο των </a:t>
            </a:r>
            <a:r>
              <a:rPr lang="el-GR" b="1" u="sng" dirty="0"/>
              <a:t>ελεύθερων επιλογών </a:t>
            </a:r>
            <a:r>
              <a:rPr lang="el-GR" b="1" dirty="0"/>
              <a:t>και της </a:t>
            </a:r>
            <a:r>
              <a:rPr lang="el-GR" b="1" u="sng" dirty="0"/>
              <a:t>ηθικής ευθύνης </a:t>
            </a:r>
            <a:r>
              <a:rPr lang="el-GR" b="1" dirty="0"/>
              <a:t>τον καταλαμβάνουν οι </a:t>
            </a:r>
            <a:r>
              <a:rPr lang="el-GR" b="1" dirty="0">
                <a:effectLst>
                  <a:outerShdw blurRad="38100" dist="38100" dir="2700000" algn="tl">
                    <a:srgbClr val="000000">
                      <a:alpha val="43137"/>
                    </a:srgbClr>
                  </a:outerShdw>
                </a:effectLst>
              </a:rPr>
              <a:t>βιοχημικές διεργασίες</a:t>
            </a:r>
            <a:r>
              <a:rPr lang="el-GR" dirty="0"/>
              <a:t>. Έτσι, όμως ανοίγει ο δρόμος για την κατανόηση του ανθρώπου ως μέσου και όχι ως σκοπού. </a:t>
            </a:r>
          </a:p>
          <a:p>
            <a:r>
              <a:rPr lang="el-GR" dirty="0"/>
              <a:t>Η απόλυτη εμπιστοσύνη στην επιστημονική πρόοδο αποτέλεσε το πρόσφορο έδαφος για την αποδοχή των αρχών και των απόψεων του γενετικού ντετερμινισμού. Η εμπιστοσύνη αυτή ξεπέρασε κατά πολύ τα όρια της απλής εμπιστοσύνης και έφτασε τα όρια της </a:t>
            </a:r>
            <a:r>
              <a:rPr lang="el-GR" b="1" dirty="0">
                <a:effectLst>
                  <a:outerShdw blurRad="38100" dist="38100" dir="2700000" algn="tl">
                    <a:srgbClr val="000000">
                      <a:alpha val="43137"/>
                    </a:srgbClr>
                  </a:outerShdw>
                </a:effectLst>
              </a:rPr>
              <a:t>αποθέωσης της επιστήμης</a:t>
            </a:r>
            <a:r>
              <a:rPr lang="el-GR" dirty="0"/>
              <a:t>. Σήμερα η επιστημονική πρόοδος εμφανίζεται με τη μορφή μιας </a:t>
            </a:r>
            <a:r>
              <a:rPr lang="el-GR" dirty="0" err="1"/>
              <a:t>εκκοσμικευμένης</a:t>
            </a:r>
            <a:r>
              <a:rPr lang="el-GR" dirty="0"/>
              <a:t> θρησκείας. Η επιστημονική έρευνα ανάγεται σε τρόπο ζωής, ο επιστημονικός ορθός λόγος σε δόγμα, και τα επιστημονικά συμπεράσματα σε ηθικές επιταγές. Τελικά, θεωρούν ότι η επιστήμη είναι ικανή να καλύψει και να δώσει απαντήσεις σε όλα τα ανθρώπινα ερωτήματα και να καλύψει όλες τις ανθρώπινες ανάγκες. </a:t>
            </a:r>
          </a:p>
          <a:p>
            <a:endParaRPr lang="el-GR" dirty="0"/>
          </a:p>
        </p:txBody>
      </p:sp>
    </p:spTree>
    <p:extLst>
      <p:ext uri="{BB962C8B-B14F-4D97-AF65-F5344CB8AC3E}">
        <p14:creationId xmlns:p14="http://schemas.microsoft.com/office/powerpoint/2010/main" val="1325993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normAutofit/>
          </a:bodyPr>
          <a:lstStyle/>
          <a:p>
            <a:pPr algn="ctr"/>
            <a:r>
              <a:rPr lang="el-GR" sz="3600" b="1" dirty="0"/>
              <a:t>Η ορθόδοξη βιοηθική μπροστά στη μηχανική θεώρηση</a:t>
            </a:r>
            <a:br>
              <a:rPr lang="el-GR" sz="3600" dirty="0"/>
            </a:br>
            <a:r>
              <a:rPr lang="el-GR" sz="3600" b="1" dirty="0"/>
              <a:t>της ζωής και του ανθρώπου από την εφαρμοσμένη γενετική</a:t>
            </a:r>
            <a:endParaRPr lang="el-GR" sz="3600" dirty="0"/>
          </a:p>
        </p:txBody>
      </p:sp>
      <p:sp>
        <p:nvSpPr>
          <p:cNvPr id="3" name="Θέση περιεχομένου 2"/>
          <p:cNvSpPr>
            <a:spLocks noGrp="1"/>
          </p:cNvSpPr>
          <p:nvPr>
            <p:ph idx="1"/>
          </p:nvPr>
        </p:nvSpPr>
        <p:spPr>
          <a:xfrm>
            <a:off x="0" y="1184856"/>
            <a:ext cx="12192000" cy="5673144"/>
          </a:xfrm>
        </p:spPr>
        <p:txBody>
          <a:bodyPr>
            <a:normAutofit fontScale="92500" lnSpcReduction="10000"/>
          </a:bodyPr>
          <a:lstStyle/>
          <a:p>
            <a:r>
              <a:rPr lang="el-GR" dirty="0"/>
              <a:t>Η θεώρηση αυτή έγινε αφορμή πολλών συζητήσεων και μεγάλων αντιπαραθέσεων στον χώρο της δυτικής διανόησης. Ιδιαίτερα ισχυρές αντιδράσεις προβλήθηκαν από τον χώρο της ρωμαιοκαθολικής θεολογίας. Η ορθόδοξη θεολογία τήρησε ευλαβικά την </a:t>
            </a:r>
            <a:r>
              <a:rPr lang="el-GR" b="1" dirty="0"/>
              <a:t>πατερική μεθοδολογία, που είναι διπλή</a:t>
            </a:r>
            <a:r>
              <a:rPr lang="el-GR" dirty="0"/>
              <a:t>. Ο άνθρωπος μπορεί να είναι βιολογική μονάδα, αλλά πάνω από όλα είναι πρόσωπο ανεπανάληπτο πλασμένο «κατ’  εικόνα και ομοίωση» του Θεού. Η θεώρηση αυτή δίνει στον άνθρωπο το προνόμιο της ελευθερίας και του αυτοπροσδιορισμού, ώστε να κυριαρχεί και πάνω από τις φυσικές του ανάγκες προκειμένου να πετύχει τον σκοπό της ύπαρξής του. </a:t>
            </a:r>
          </a:p>
          <a:p>
            <a:r>
              <a:rPr lang="el-GR" dirty="0"/>
              <a:t>Από τη στιγμή που εμφανίστηκε η βιοηθική στο προσκήνιο ακούστηκε η άποψη ότι εξαιτίας της ιδιαίτερης φύσης των βιοηθικών προβλημάτων είναι πολύ δύσκολο να βρεθούν γι’  αυτά απαντήσεις στους Πατέρες της Εκκλησίας. Ωστόσο, μια προσεκτικότερη εξέταση του θέματος πείθει ακριβώς για το αντίθετο. Η φύση των </a:t>
            </a:r>
            <a:r>
              <a:rPr lang="el-GR" dirty="0" err="1"/>
              <a:t>βιοηθικών</a:t>
            </a:r>
            <a:r>
              <a:rPr lang="el-GR" dirty="0"/>
              <a:t> προβλημάτων </a:t>
            </a:r>
            <a:r>
              <a:rPr lang="el-GR" b="1" dirty="0">
                <a:solidFill>
                  <a:srgbClr val="FF0000"/>
                </a:solidFill>
              </a:rPr>
              <a:t>μετατοπίζει το ενδιαφέρον από την </a:t>
            </a:r>
            <a:r>
              <a:rPr lang="el-GR" b="1" u="sng" dirty="0">
                <a:solidFill>
                  <a:srgbClr val="FF0000"/>
                </a:solidFill>
              </a:rPr>
              <a:t>κλασική ηθική </a:t>
            </a:r>
            <a:r>
              <a:rPr lang="el-GR" b="1" dirty="0">
                <a:solidFill>
                  <a:srgbClr val="FF0000"/>
                </a:solidFill>
              </a:rPr>
              <a:t>στην </a:t>
            </a:r>
            <a:r>
              <a:rPr lang="el-GR" b="1" u="sng" dirty="0">
                <a:solidFill>
                  <a:srgbClr val="FF0000"/>
                </a:solidFill>
              </a:rPr>
              <a:t>οντολογία</a:t>
            </a:r>
            <a:r>
              <a:rPr lang="el-GR" dirty="0"/>
              <a:t>. Γι’  αυτό και η απάντηση τι επιτρέπεται και τι όχι από τις εφαρμογές της γενετικής τεχνολογίας, θα εξαρτάται άμεσα από την ανθρωπολογία που αποδέχεται ο καθένας. </a:t>
            </a:r>
          </a:p>
          <a:p>
            <a:endParaRPr lang="el-GR" dirty="0"/>
          </a:p>
        </p:txBody>
      </p:sp>
    </p:spTree>
    <p:extLst>
      <p:ext uri="{BB962C8B-B14F-4D97-AF65-F5344CB8AC3E}">
        <p14:creationId xmlns:p14="http://schemas.microsoft.com/office/powerpoint/2010/main" val="384795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59854"/>
          </a:xfrm>
        </p:spPr>
        <p:txBody>
          <a:bodyPr>
            <a:normAutofit fontScale="90000"/>
          </a:bodyPr>
          <a:lstStyle/>
          <a:p>
            <a:pPr algn="ctr"/>
            <a:r>
              <a:rPr lang="el-GR" sz="3600" b="1" dirty="0"/>
              <a:t>Η ορθόδοξη βιοηθική μπροστά στη μηχανική θεώρηση</a:t>
            </a:r>
            <a:br>
              <a:rPr lang="el-GR" sz="3600" dirty="0"/>
            </a:br>
            <a:r>
              <a:rPr lang="el-GR" sz="3600" b="1" dirty="0"/>
              <a:t>της ζωής και του ανθρώπου από την εφαρμοσμένη γενετική</a:t>
            </a:r>
            <a:endParaRPr lang="el-GR" sz="3600" dirty="0"/>
          </a:p>
        </p:txBody>
      </p:sp>
      <p:sp>
        <p:nvSpPr>
          <p:cNvPr id="3" name="Θέση περιεχομένου 2"/>
          <p:cNvSpPr>
            <a:spLocks noGrp="1"/>
          </p:cNvSpPr>
          <p:nvPr>
            <p:ph idx="1"/>
          </p:nvPr>
        </p:nvSpPr>
        <p:spPr>
          <a:xfrm>
            <a:off x="0" y="759855"/>
            <a:ext cx="12192000" cy="6098145"/>
          </a:xfrm>
        </p:spPr>
        <p:txBody>
          <a:bodyPr>
            <a:normAutofit lnSpcReduction="10000"/>
          </a:bodyPr>
          <a:lstStyle/>
          <a:p>
            <a:r>
              <a:rPr lang="el-GR" dirty="0"/>
              <a:t>Η μετατόπιση από την ηθική στην οντολογία δεν είναι κάτι ξένο για την ορθόδοξη σκέψη. Ο χαρακτήρας της ορθόδοξης χριστιανικής ηθικής είναι κατ’  εξοχήν οντολογικός. Η αναζήτηση του τρόπου σύμφωνα με τον οποίο πρέπει να ζήσει ο άνθρωπος ξεκινά από τη φύση του, δηλαδή από τον τρόπο με τον οποίο δημιουργήθηκε και ήρθε από το μη ον στο ον. Γι’  αυτό και η βάση στην οποία θα κριθούν οι τεχνικές παρεμβάσεις στο ανθρώπινο γονιδίωμα, δεν είναι άλλη από την ορθόδοξη πατερική ανθρωπολογία. </a:t>
            </a:r>
          </a:p>
          <a:p>
            <a:r>
              <a:rPr lang="el-GR" dirty="0"/>
              <a:t>Οι Πατέρες της Εκκλησίας ως αφετηρία της ανθρωπολογικής τους θεώρησης θέτουν δύο σπουδαίες βιβλικές αλήθειες:</a:t>
            </a:r>
          </a:p>
          <a:p>
            <a:pPr marL="514350" lvl="0" indent="-514350">
              <a:buFont typeface="+mj-lt"/>
              <a:buAutoNum type="arabicPeriod"/>
            </a:pPr>
            <a:r>
              <a:rPr lang="el-GR" dirty="0"/>
              <a:t>Ο άνθρωπος δημιουργήθηκε κατ’  εικόνα και ομοίωση Θεού και</a:t>
            </a:r>
          </a:p>
          <a:p>
            <a:pPr marL="514350" lvl="0" indent="-514350">
              <a:buFont typeface="+mj-lt"/>
              <a:buAutoNum type="arabicPeriod"/>
            </a:pPr>
            <a:r>
              <a:rPr lang="el-GR" dirty="0"/>
              <a:t>Ο άνθρωπος αποτελείται από δύο στοιχεία: ψυχή και σώμα. </a:t>
            </a:r>
          </a:p>
          <a:p>
            <a:r>
              <a:rPr lang="el-GR" dirty="0"/>
              <a:t>Από την πρώτη αλήθεια πηγάζει η αντίληψη για τον προορισμό και την αξία του ανθρώπου. Από τη δεύτερη μπορεί να αντλήσει κανείς πολλά διαφωτιστικά στοιχεία σχετικά με τη σχέση σώματος και ψυχής, καθώς και για την ορθόδοξη θεώρηση της βιολογικής διάστασης του ανθρώπου. </a:t>
            </a:r>
          </a:p>
        </p:txBody>
      </p:sp>
    </p:spTree>
    <p:extLst>
      <p:ext uri="{BB962C8B-B14F-4D97-AF65-F5344CB8AC3E}">
        <p14:creationId xmlns:p14="http://schemas.microsoft.com/office/powerpoint/2010/main" val="3233787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normAutofit/>
          </a:bodyPr>
          <a:lstStyle/>
          <a:p>
            <a:pPr algn="ctr"/>
            <a:r>
              <a:rPr lang="el-GR" sz="3600" b="1" dirty="0"/>
              <a:t>Η ορθόδοξη βιοηθική μπροστά στη μηχανική θεώρηση</a:t>
            </a:r>
            <a:br>
              <a:rPr lang="el-GR" sz="3600" dirty="0"/>
            </a:br>
            <a:r>
              <a:rPr lang="el-GR" sz="3600" b="1" dirty="0"/>
              <a:t>της ζωής και του ανθρώπου από την εφαρμοσμένη γενετική</a:t>
            </a:r>
            <a:endParaRPr lang="el-GR" sz="3600" dirty="0"/>
          </a:p>
        </p:txBody>
      </p:sp>
      <p:sp>
        <p:nvSpPr>
          <p:cNvPr id="3" name="Θέση περιεχομένου 2"/>
          <p:cNvSpPr>
            <a:spLocks noGrp="1"/>
          </p:cNvSpPr>
          <p:nvPr>
            <p:ph idx="1"/>
          </p:nvPr>
        </p:nvSpPr>
        <p:spPr>
          <a:xfrm>
            <a:off x="399245" y="1426379"/>
            <a:ext cx="11642501" cy="5032375"/>
          </a:xfrm>
        </p:spPr>
        <p:txBody>
          <a:bodyPr>
            <a:normAutofit/>
          </a:bodyPr>
          <a:lstStyle/>
          <a:p>
            <a:r>
              <a:rPr lang="el-GR" dirty="0"/>
              <a:t>«</a:t>
            </a:r>
            <a:r>
              <a:rPr lang="el-GR" i="1" dirty="0" err="1"/>
              <a:t>Ποιήσωμεν</a:t>
            </a:r>
            <a:r>
              <a:rPr lang="el-GR" i="1" dirty="0"/>
              <a:t> </a:t>
            </a:r>
            <a:r>
              <a:rPr lang="el-GR" i="1" dirty="0" err="1"/>
              <a:t>ἄνθρωπον</a:t>
            </a:r>
            <a:r>
              <a:rPr lang="el-GR" i="1" dirty="0"/>
              <a:t> κατ’ </a:t>
            </a:r>
            <a:r>
              <a:rPr lang="el-GR" i="1" dirty="0" err="1"/>
              <a:t>εἰκόνα</a:t>
            </a:r>
            <a:r>
              <a:rPr lang="el-GR" i="1" dirty="0"/>
              <a:t> </a:t>
            </a:r>
            <a:r>
              <a:rPr lang="el-GR" i="1" dirty="0" err="1"/>
              <a:t>ἡμετέραν</a:t>
            </a:r>
            <a:r>
              <a:rPr lang="el-GR" i="1" dirty="0"/>
              <a:t> </a:t>
            </a:r>
            <a:r>
              <a:rPr lang="el-GR" i="1" dirty="0" err="1"/>
              <a:t>καὶ</a:t>
            </a:r>
            <a:r>
              <a:rPr lang="el-GR" i="1" dirty="0"/>
              <a:t> </a:t>
            </a:r>
            <a:r>
              <a:rPr lang="el-GR" i="1" dirty="0" err="1"/>
              <a:t>ὁμοίωσιν</a:t>
            </a:r>
            <a:r>
              <a:rPr lang="el-GR" dirty="0"/>
              <a:t>». (</a:t>
            </a:r>
            <a:r>
              <a:rPr lang="el-GR" i="1" dirty="0"/>
              <a:t>Γεν.</a:t>
            </a:r>
            <a:r>
              <a:rPr lang="el-GR" dirty="0"/>
              <a:t> 1,26)</a:t>
            </a:r>
          </a:p>
          <a:p>
            <a:r>
              <a:rPr lang="el-GR" dirty="0"/>
              <a:t> Στο χωρίο αυτό οι Πατέρες της Εκκλησίας στηρίζουν την αξιολογική τους θεώρηση σε σχέση με την ανθρώπινη ύπαρξη. Η δημιουργική του πλάση είναι το στοιχείο που διαφοροποιεί και εξυψώνει τον άνθρωπο σε σχέση με την υπόλοιπη κτίση. </a:t>
            </a:r>
          </a:p>
          <a:p>
            <a:r>
              <a:rPr lang="el-GR" b="1" dirty="0"/>
              <a:t>Το κατ’ εικόνα</a:t>
            </a:r>
            <a:r>
              <a:rPr lang="el-GR" dirty="0"/>
              <a:t> δηλώνει </a:t>
            </a:r>
            <a:r>
              <a:rPr lang="el-GR" b="1" dirty="0"/>
              <a:t>το δεδομένο εφόδιο</a:t>
            </a:r>
            <a:r>
              <a:rPr lang="el-GR" dirty="0"/>
              <a:t>, το οποίο λαμβάνει ο άνθρωπος από τη στιγμή που εμφανίζεται στον κόσμο. Φανερώνει την ομοιότητά του με το Αρχέτυπο, σύμφωνα με το οποίο δημιουργήθηκε. Με την ενανθρώπηση ο Χριστός καθίσταται υπόδειγμα προς μίμηση και η μόνη οδός μέσω της οποίας μπορεί ο άνθρωπος να ξεφύγει από τις συνέπειες της πτώσης. Γι’ αυτό και η βάση της ορθόδοξης ανθρωπολογίας τελικά είναι η ορθόδοξη Χριστολογία.</a:t>
            </a:r>
          </a:p>
        </p:txBody>
      </p:sp>
    </p:spTree>
    <p:extLst>
      <p:ext uri="{BB962C8B-B14F-4D97-AF65-F5344CB8AC3E}">
        <p14:creationId xmlns:p14="http://schemas.microsoft.com/office/powerpoint/2010/main" val="4195503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1056068"/>
          </a:xfrm>
        </p:spPr>
        <p:txBody>
          <a:bodyPr>
            <a:normAutofit fontScale="90000"/>
          </a:bodyPr>
          <a:lstStyle/>
          <a:p>
            <a:pPr algn="ctr"/>
            <a:br>
              <a:rPr lang="en-US" b="1" dirty="0"/>
            </a:br>
            <a:r>
              <a:rPr lang="el-GR" sz="4000" b="1" dirty="0"/>
              <a:t>Η ορθόδοξη βιοηθική μπροστά στη μηχανική θεώρηση</a:t>
            </a:r>
            <a:br>
              <a:rPr lang="el-GR" sz="4000" dirty="0"/>
            </a:br>
            <a:r>
              <a:rPr lang="el-GR" sz="4000" b="1" dirty="0"/>
              <a:t>της ζωής και του ανθρώπου από την εφαρμοσμένη γενετική</a:t>
            </a:r>
            <a:br>
              <a:rPr lang="el-GR" sz="4000" dirty="0"/>
            </a:br>
            <a:endParaRPr lang="el-GR" sz="4000" dirty="0"/>
          </a:p>
        </p:txBody>
      </p:sp>
      <p:sp>
        <p:nvSpPr>
          <p:cNvPr id="3" name="Θέση περιεχομένου 2"/>
          <p:cNvSpPr>
            <a:spLocks noGrp="1"/>
          </p:cNvSpPr>
          <p:nvPr>
            <p:ph idx="1"/>
          </p:nvPr>
        </p:nvSpPr>
        <p:spPr>
          <a:xfrm>
            <a:off x="167425" y="1056070"/>
            <a:ext cx="11848564" cy="5801930"/>
          </a:xfrm>
        </p:spPr>
        <p:txBody>
          <a:bodyPr>
            <a:normAutofit lnSpcReduction="10000"/>
          </a:bodyPr>
          <a:lstStyle/>
          <a:p>
            <a:r>
              <a:rPr lang="el-GR" b="1" dirty="0"/>
              <a:t>Το καθ’ ομοίωση </a:t>
            </a:r>
            <a:r>
              <a:rPr lang="el-GR" dirty="0"/>
              <a:t>αποκαλύπτει </a:t>
            </a:r>
            <a:r>
              <a:rPr lang="el-GR" b="1" dirty="0"/>
              <a:t>τον σκοπό</a:t>
            </a:r>
            <a:r>
              <a:rPr lang="el-GR" dirty="0"/>
              <a:t> για τον οποίο δημιουργήθηκε και στον οποίο πρέπει συνεχώς να κατευθύνεται. Ο σκοπός του ανθρώπου είναι η ομοίωσή του με τον Θεό. Κάθε τι που συγκλίνει σ’ αυτή την κατεύθυνση είναι επιθυμητό και πρέπει να επιδιώκεται. Ό,τι αντίκειται πρέπει να αποφεύγεται. Όλος ο αγώνας της ζωής του χριστιανού επικεντρώνεται στο να ομοιάσει προς τον Θεό. Η ομοίωση πραγματώνεται με την τήρηση του θελήματος του Θεού.</a:t>
            </a:r>
          </a:p>
          <a:p>
            <a:r>
              <a:rPr lang="el-GR" dirty="0"/>
              <a:t>Η γενετική τεχνολογία υπόσχεται περιορισμό και ελάττωση του ανθρώπινου πόνου και αύξηση της ευημερίας του. Προσπαθεί να αποκαλύψει το μυστικό της ζωής και της ανάπτυξης του ανθρώπου. Όσο σπουδαία όμως και αν φαίνονται αυτά είναι σχετικά ασήμαντα, καθώς δεν μπορούν να αποκαλύψουν το νόημα και τον σκοπό της ανθρώπινης ύπαρξης. Όταν μάλιστα προσπαθούν να συσκοτίσουν την ανθρώπινη διάνοια και την εμποδίζουν να βρει το πραγματικό νόημά της, τότε μεταβάλλονται σε μέσα διαβολής καθώς αποπροσανατολίζουν τον άνθρωπο από τον σκοπό της ύπαρξής του. </a:t>
            </a:r>
          </a:p>
        </p:txBody>
      </p:sp>
    </p:spTree>
    <p:extLst>
      <p:ext uri="{BB962C8B-B14F-4D97-AF65-F5344CB8AC3E}">
        <p14:creationId xmlns:p14="http://schemas.microsoft.com/office/powerpoint/2010/main" val="162729040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161</TotalTime>
  <Words>5506</Words>
  <Application>Microsoft Office PowerPoint</Application>
  <PresentationFormat>Ευρεία οθόνη</PresentationFormat>
  <Paragraphs>163</Paragraphs>
  <Slides>39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39</vt:i4>
      </vt:variant>
    </vt:vector>
  </HeadingPairs>
  <TitlesOfParts>
    <vt:vector size="43" baseType="lpstr">
      <vt:lpstr>Aptos</vt:lpstr>
      <vt:lpstr>Aptos Display</vt:lpstr>
      <vt:lpstr>Arial</vt:lpstr>
      <vt:lpstr>Θέμα του Office</vt:lpstr>
      <vt:lpstr>ΒΙΟΗΘΙΚΗ ΕΝΟΤΗΤΑ 12Η Η ΟΡΘΟΔΟΞΗ ΒΙΟΗΘΙΚΗ ΜΠΡΟΣΤΑ  ΣΤΗ ΜΗΧΑΝΙΚΗ ΘΕΩΡΗΣΗ ΤΗΣ ΖΩΗΣ ΚΑΙ ΤΟΥ ΑΝΘΡΩΠΟΥ  ΑΠΟ ΤΗΝ ΕΦΑΡΜΟΣΜΕΝΗ ΓΕΝΕΤΙΚΗ   Από το βιβλίο του κ. Νικολάου Κόιου, Ηθική θεώρηση των τεχνικών παρεμβάσεων στο ανθρώπινο γονιδίωμα, Εκδόσεις Σταμούλη Α.Ε., Αθήνα 2003, σσ.  267-292</vt:lpstr>
      <vt:lpstr> Η ορθόδοξη βιοηθική μπροστά στη μηχανική θεώρηση της ζωής και του ανθρώπου από την εφαρμοσμένη γενετική </vt:lpstr>
      <vt:lpstr>Η ορθόδοξη βιοηθική μπροστά στη μηχανική θεώρηση της ζωής και του ανθρώπου από την εφαρμοσμένη γενετική</vt:lpstr>
      <vt:lpstr>Η ορθόδοξη βιοηθική μπροστά στη μηχανική θεώρηση της ζωής και του ανθρώπου από την εφαρμοσμένη γενετική</vt:lpstr>
      <vt:lpstr>Η ορθόδοξη βιοηθική μπροστά στη μηχανική θεώρηση της ζωής και του ανθρώπου από την εφαρμοσμένη γενετική</vt:lpstr>
      <vt:lpstr>Η ορθόδοξη βιοηθική μπροστά στη μηχανική θεώρηση της ζωής και του ανθρώπου από την εφαρμοσμένη γενετική</vt:lpstr>
      <vt:lpstr>Η ορθόδοξη βιοηθική μπροστά στη μηχανική θεώρηση της ζωής και του ανθρώπου από την εφαρμοσμένη γενετική</vt:lpstr>
      <vt:lpstr>Η ορθόδοξη βιοηθική μπροστά στη μηχανική θεώρηση της ζωής και του ανθρώπου από την εφαρμοσμένη γενετική</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Η ορθόδοξη βιοηθική μπροστά στη μηχανική θεώρηση της ζωής και του ανθρώπου από την εφαρμοσμένη γενετική </vt:lpstr>
      <vt:lpstr> Ορθόδοξη θεώρηση των επιμέρους εφαρμογών  της γενετικής τεχνολογίας </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ΕΡΩΤΗΣΕΙΣ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2025-04-01T11:16:20Z</dcterms:created>
  <dcterms:modified xsi:type="dcterms:W3CDTF">2025-05-13T06:36:52Z</dcterms:modified>
</cp:coreProperties>
</file>