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94" r:id="rId17"/>
    <p:sldId id="295" r:id="rId18"/>
    <p:sldId id="273" r:id="rId19"/>
    <p:sldId id="274" r:id="rId20"/>
    <p:sldId id="275" r:id="rId21"/>
    <p:sldId id="276" r:id="rId22"/>
    <p:sldId id="278" r:id="rId23"/>
    <p:sldId id="296" r:id="rId24"/>
    <p:sldId id="281" r:id="rId25"/>
    <p:sldId id="282" r:id="rId26"/>
    <p:sldId id="283" r:id="rId27"/>
    <p:sldId id="284" r:id="rId28"/>
    <p:sldId id="297" r:id="rId29"/>
    <p:sldId id="298" r:id="rId30"/>
    <p:sldId id="287" r:id="rId31"/>
    <p:sldId id="288" r:id="rId32"/>
    <p:sldId id="289" r:id="rId33"/>
    <p:sldId id="290" r:id="rId34"/>
    <p:sldId id="291" r:id="rId35"/>
    <p:sldId id="292" r:id="rId36"/>
    <p:sldId id="299" r:id="rId3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106" d="100"/>
          <a:sy n="106" d="100"/>
        </p:scale>
        <p:origin x="79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B43C01F-08F2-4FFE-94AC-5CA16D072F5B}"/>
    <pc:docChg chg="custSel modSld">
      <pc:chgData name="MARIA KARAMPELIA" userId="9dfcc2cac66bf474" providerId="LiveId" clId="{DB43C01F-08F2-4FFE-94AC-5CA16D072F5B}" dt="2024-12-17T15:19:07.991" v="12" actId="20577"/>
      <pc:docMkLst>
        <pc:docMk/>
      </pc:docMkLst>
      <pc:sldChg chg="modSp mod">
        <pc:chgData name="MARIA KARAMPELIA" userId="9dfcc2cac66bf474" providerId="LiveId" clId="{DB43C01F-08F2-4FFE-94AC-5CA16D072F5B}" dt="2024-12-17T15:08:58.890" v="7" actId="20577"/>
        <pc:sldMkLst>
          <pc:docMk/>
          <pc:sldMk cId="75417556" sldId="259"/>
        </pc:sldMkLst>
        <pc:spChg chg="mod">
          <ac:chgData name="MARIA KARAMPELIA" userId="9dfcc2cac66bf474" providerId="LiveId" clId="{DB43C01F-08F2-4FFE-94AC-5CA16D072F5B}" dt="2024-12-17T15:08:58.890" v="7" actId="20577"/>
          <ac:spMkLst>
            <pc:docMk/>
            <pc:sldMk cId="75417556" sldId="259"/>
            <ac:spMk id="3" creationId="{7F30B6CD-5B09-A8BD-F252-269EBB2D4E54}"/>
          </ac:spMkLst>
        </pc:spChg>
      </pc:sldChg>
      <pc:sldChg chg="modSp mod">
        <pc:chgData name="MARIA KARAMPELIA" userId="9dfcc2cac66bf474" providerId="LiveId" clId="{DB43C01F-08F2-4FFE-94AC-5CA16D072F5B}" dt="2024-12-17T12:02:34.906" v="1" actId="20577"/>
        <pc:sldMkLst>
          <pc:docMk/>
          <pc:sldMk cId="1553306884" sldId="261"/>
        </pc:sldMkLst>
        <pc:spChg chg="mod">
          <ac:chgData name="MARIA KARAMPELIA" userId="9dfcc2cac66bf474" providerId="LiveId" clId="{DB43C01F-08F2-4FFE-94AC-5CA16D072F5B}" dt="2024-12-17T12:02:34.906" v="1" actId="20577"/>
          <ac:spMkLst>
            <pc:docMk/>
            <pc:sldMk cId="1553306884" sldId="261"/>
            <ac:spMk id="3" creationId="{0EE647C5-F1FC-AC95-C513-9961BA72E082}"/>
          </ac:spMkLst>
        </pc:spChg>
      </pc:sldChg>
      <pc:sldChg chg="modSp mod">
        <pc:chgData name="MARIA KARAMPELIA" userId="9dfcc2cac66bf474" providerId="LiveId" clId="{DB43C01F-08F2-4FFE-94AC-5CA16D072F5B}" dt="2024-12-17T15:17:23.708" v="8" actId="20577"/>
        <pc:sldMkLst>
          <pc:docMk/>
          <pc:sldMk cId="755821195" sldId="263"/>
        </pc:sldMkLst>
        <pc:spChg chg="mod">
          <ac:chgData name="MARIA KARAMPELIA" userId="9dfcc2cac66bf474" providerId="LiveId" clId="{DB43C01F-08F2-4FFE-94AC-5CA16D072F5B}" dt="2024-12-17T15:17:23.708" v="8" actId="20577"/>
          <ac:spMkLst>
            <pc:docMk/>
            <pc:sldMk cId="755821195" sldId="263"/>
            <ac:spMk id="3" creationId="{66177B66-454C-A768-D45B-F2AE88F9E07D}"/>
          </ac:spMkLst>
        </pc:spChg>
      </pc:sldChg>
      <pc:sldChg chg="modSp mod">
        <pc:chgData name="MARIA KARAMPELIA" userId="9dfcc2cac66bf474" providerId="LiveId" clId="{DB43C01F-08F2-4FFE-94AC-5CA16D072F5B}" dt="2024-12-17T15:19:07.991" v="12" actId="20577"/>
        <pc:sldMkLst>
          <pc:docMk/>
          <pc:sldMk cId="1044080236" sldId="264"/>
        </pc:sldMkLst>
        <pc:spChg chg="mod">
          <ac:chgData name="MARIA KARAMPELIA" userId="9dfcc2cac66bf474" providerId="LiveId" clId="{DB43C01F-08F2-4FFE-94AC-5CA16D072F5B}" dt="2024-12-17T15:19:07.991" v="12" actId="20577"/>
          <ac:spMkLst>
            <pc:docMk/>
            <pc:sldMk cId="1044080236" sldId="264"/>
            <ac:spMk id="3" creationId="{D75EB62D-5E8D-43EF-421E-24DDC18E8A71}"/>
          </ac:spMkLst>
        </pc:spChg>
      </pc:sldChg>
      <pc:sldChg chg="modSp mod">
        <pc:chgData name="MARIA KARAMPELIA" userId="9dfcc2cac66bf474" providerId="LiveId" clId="{DB43C01F-08F2-4FFE-94AC-5CA16D072F5B}" dt="2024-12-17T12:06:14.458" v="5" actId="20577"/>
        <pc:sldMkLst>
          <pc:docMk/>
          <pc:sldMk cId="1628728849" sldId="265"/>
        </pc:sldMkLst>
        <pc:spChg chg="mod">
          <ac:chgData name="MARIA KARAMPELIA" userId="9dfcc2cac66bf474" providerId="LiveId" clId="{DB43C01F-08F2-4FFE-94AC-5CA16D072F5B}" dt="2024-12-17T12:06:14.458" v="5" actId="20577"/>
          <ac:spMkLst>
            <pc:docMk/>
            <pc:sldMk cId="1628728849" sldId="265"/>
            <ac:spMk id="2" creationId="{00000000-0000-0000-0000-000000000000}"/>
          </ac:spMkLst>
        </pc:spChg>
      </pc:sldChg>
      <pc:sldChg chg="modSp mod">
        <pc:chgData name="MARIA KARAMPELIA" userId="9dfcc2cac66bf474" providerId="LiveId" clId="{DB43C01F-08F2-4FFE-94AC-5CA16D072F5B}" dt="2024-12-17T12:13:52.337" v="6" actId="313"/>
        <pc:sldMkLst>
          <pc:docMk/>
          <pc:sldMk cId="3699994968" sldId="267"/>
        </pc:sldMkLst>
        <pc:spChg chg="mod">
          <ac:chgData name="MARIA KARAMPELIA" userId="9dfcc2cac66bf474" providerId="LiveId" clId="{DB43C01F-08F2-4FFE-94AC-5CA16D072F5B}" dt="2024-12-17T12:13:52.337" v="6" actId="313"/>
          <ac:spMkLst>
            <pc:docMk/>
            <pc:sldMk cId="3699994968" sldId="267"/>
            <ac:spMk id="3" creationId="{00000000-0000-0000-0000-000000000000}"/>
          </ac:spMkLst>
        </pc:spChg>
      </pc:sldChg>
    </pc:docChg>
  </pc:docChgLst>
  <pc:docChgLst>
    <pc:chgData name="MARIA KARAMPELIA" userId="9dfcc2cac66bf474" providerId="LiveId" clId="{1F1DE2B5-94AC-40A4-97E7-735457AC8C79}"/>
    <pc:docChg chg="undo custSel modSld">
      <pc:chgData name="MARIA KARAMPELIA" userId="9dfcc2cac66bf474" providerId="LiveId" clId="{1F1DE2B5-94AC-40A4-97E7-735457AC8C79}" dt="2024-01-08T13:13:33.122" v="28" actId="20577"/>
      <pc:docMkLst>
        <pc:docMk/>
      </pc:docMkLst>
      <pc:sldChg chg="modSp mod">
        <pc:chgData name="MARIA KARAMPELIA" userId="9dfcc2cac66bf474" providerId="LiveId" clId="{1F1DE2B5-94AC-40A4-97E7-735457AC8C79}" dt="2024-01-08T12:00:07.730" v="18" actId="20577"/>
        <pc:sldMkLst>
          <pc:docMk/>
          <pc:sldMk cId="75417556" sldId="259"/>
        </pc:sldMkLst>
      </pc:sldChg>
      <pc:sldChg chg="modSp mod">
        <pc:chgData name="MARIA KARAMPELIA" userId="9dfcc2cac66bf474" providerId="LiveId" clId="{1F1DE2B5-94AC-40A4-97E7-735457AC8C79}" dt="2024-01-07T18:19:55.482" v="5" actId="20577"/>
        <pc:sldMkLst>
          <pc:docMk/>
          <pc:sldMk cId="1628728849" sldId="265"/>
        </pc:sldMkLst>
      </pc:sldChg>
      <pc:sldChg chg="modSp mod">
        <pc:chgData name="MARIA KARAMPELIA" userId="9dfcc2cac66bf474" providerId="LiveId" clId="{1F1DE2B5-94AC-40A4-97E7-735457AC8C79}" dt="2024-01-08T10:45:36.355" v="10" actId="20577"/>
        <pc:sldMkLst>
          <pc:docMk/>
          <pc:sldMk cId="3817564274" sldId="269"/>
        </pc:sldMkLst>
      </pc:sldChg>
      <pc:sldChg chg="modSp mod">
        <pc:chgData name="MARIA KARAMPELIA" userId="9dfcc2cac66bf474" providerId="LiveId" clId="{1F1DE2B5-94AC-40A4-97E7-735457AC8C79}" dt="2024-01-08T10:48:51.915" v="15" actId="113"/>
        <pc:sldMkLst>
          <pc:docMk/>
          <pc:sldMk cId="579038050" sldId="273"/>
        </pc:sldMkLst>
      </pc:sldChg>
      <pc:sldChg chg="modSp mod">
        <pc:chgData name="MARIA KARAMPELIA" userId="9dfcc2cac66bf474" providerId="LiveId" clId="{1F1DE2B5-94AC-40A4-97E7-735457AC8C79}" dt="2024-01-08T12:28:26.349" v="20" actId="20577"/>
        <pc:sldMkLst>
          <pc:docMk/>
          <pc:sldMk cId="2830105055" sldId="275"/>
        </pc:sldMkLst>
      </pc:sldChg>
      <pc:sldChg chg="modSp mod">
        <pc:chgData name="MARIA KARAMPELIA" userId="9dfcc2cac66bf474" providerId="LiveId" clId="{1F1DE2B5-94AC-40A4-97E7-735457AC8C79}" dt="2024-01-08T10:51:37.128" v="17" actId="20577"/>
        <pc:sldMkLst>
          <pc:docMk/>
          <pc:sldMk cId="532327172" sldId="276"/>
        </pc:sldMkLst>
      </pc:sldChg>
      <pc:sldChg chg="modSp mod">
        <pc:chgData name="MARIA KARAMPELIA" userId="9dfcc2cac66bf474" providerId="LiveId" clId="{1F1DE2B5-94AC-40A4-97E7-735457AC8C79}" dt="2024-01-08T12:56:25.977" v="22" actId="20577"/>
        <pc:sldMkLst>
          <pc:docMk/>
          <pc:sldMk cId="2204827738" sldId="281"/>
        </pc:sldMkLst>
      </pc:sldChg>
      <pc:sldChg chg="modSp mod">
        <pc:chgData name="MARIA KARAMPELIA" userId="9dfcc2cac66bf474" providerId="LiveId" clId="{1F1DE2B5-94AC-40A4-97E7-735457AC8C79}" dt="2024-01-08T13:08:24.487" v="24" actId="20577"/>
        <pc:sldMkLst>
          <pc:docMk/>
          <pc:sldMk cId="3288727965" sldId="289"/>
        </pc:sldMkLst>
      </pc:sldChg>
      <pc:sldChg chg="modSp mod">
        <pc:chgData name="MARIA KARAMPELIA" userId="9dfcc2cac66bf474" providerId="LiveId" clId="{1F1DE2B5-94AC-40A4-97E7-735457AC8C79}" dt="2024-01-08T13:13:33.122" v="28" actId="20577"/>
        <pc:sldMkLst>
          <pc:docMk/>
          <pc:sldMk cId="2559323516" sldId="2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798D6C-A5B9-4435-40BC-6836BEFF74C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E010826-BA1E-9324-8CAA-6BD6001B29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DBCB5CF-6032-7672-75A9-63025FD1B4FE}"/>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5" name="Θέση υποσέλιδου 4">
            <a:extLst>
              <a:ext uri="{FF2B5EF4-FFF2-40B4-BE49-F238E27FC236}">
                <a16:creationId xmlns:a16="http://schemas.microsoft.com/office/drawing/2014/main" id="{9D4BBD1F-86DF-3CA1-DEB8-CEDC7762D9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28D709C-1BE0-9668-D999-8056846495D5}"/>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706223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055F1B-2735-9D9D-F3E7-901CBDF2CD6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285C2B5-56ED-59FC-AC29-AEBB4EC0CE7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A429199-4484-B5A2-592F-512D19A6ACC6}"/>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5" name="Θέση υποσέλιδου 4">
            <a:extLst>
              <a:ext uri="{FF2B5EF4-FFF2-40B4-BE49-F238E27FC236}">
                <a16:creationId xmlns:a16="http://schemas.microsoft.com/office/drawing/2014/main" id="{27EC3A23-154E-D897-6BE7-C26FB452B56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950D193-F38E-9738-98A6-21EA5A9EFA62}"/>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151640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64E1F40-1436-2A80-3AA3-E14CA42754C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5C27F57-1482-C88F-945D-580FC539A2E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2442FE8-E62C-6E71-5F54-6F94B762E252}"/>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5" name="Θέση υποσέλιδου 4">
            <a:extLst>
              <a:ext uri="{FF2B5EF4-FFF2-40B4-BE49-F238E27FC236}">
                <a16:creationId xmlns:a16="http://schemas.microsoft.com/office/drawing/2014/main" id="{68347B06-5F3F-75D4-2A57-D3520B1D64C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88D0418-760E-5ECE-1282-84E65AACD431}"/>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3850575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D226DB-0BF0-E8B1-3EF9-5FCE4800914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2AAE173-A4E2-5DB5-3D22-64D89628167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3B304FB-C0C4-CCD2-1664-A310831DFB67}"/>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5" name="Θέση υποσέλιδου 4">
            <a:extLst>
              <a:ext uri="{FF2B5EF4-FFF2-40B4-BE49-F238E27FC236}">
                <a16:creationId xmlns:a16="http://schemas.microsoft.com/office/drawing/2014/main" id="{7AAB3428-41AF-3F7C-89FC-5996983A8FE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22FA990-1E0C-3DB4-B9E6-BEB6F4FF3776}"/>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1557717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675884-28A1-E544-25A3-ABAB62CAD4B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26BED6F-939E-5A29-533D-D2BD8B85E5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6EB44B7-4F01-6ACD-C5EC-92DF3A281FC6}"/>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5" name="Θέση υποσέλιδου 4">
            <a:extLst>
              <a:ext uri="{FF2B5EF4-FFF2-40B4-BE49-F238E27FC236}">
                <a16:creationId xmlns:a16="http://schemas.microsoft.com/office/drawing/2014/main" id="{ACC88366-8A88-6DF5-A8F3-E96D2F1B468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1063C0B-4EDC-A66F-8E76-E940A4C89185}"/>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2537945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C9CF7C-258C-4D34-B1F3-7F81AE2A9D1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E0F6104-D547-F89F-D980-982003B4144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A42B0B7-1C34-35D8-7DCB-ABA5CC5EC09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C0B1FA8-881E-991C-49F6-D4020C320EA3}"/>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6" name="Θέση υποσέλιδου 5">
            <a:extLst>
              <a:ext uri="{FF2B5EF4-FFF2-40B4-BE49-F238E27FC236}">
                <a16:creationId xmlns:a16="http://schemas.microsoft.com/office/drawing/2014/main" id="{A0F30777-8327-1C5C-9714-59774E566BF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7633A14-0A56-9979-7FF0-038FEA781886}"/>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173416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908A82-3251-D515-7239-2E6287E1FCC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464950D-2370-3A11-8D40-D8B6185B7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2774E26-2486-BC63-4DD1-7C5CCFEC1EB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C6538CC-B803-1E8B-47F8-CD3EAFFDB7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40543DD-56C5-91E6-7929-EE42862F27D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3953FF2-ABE7-9F46-A6CD-BB661FDCA6FD}"/>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8" name="Θέση υποσέλιδου 7">
            <a:extLst>
              <a:ext uri="{FF2B5EF4-FFF2-40B4-BE49-F238E27FC236}">
                <a16:creationId xmlns:a16="http://schemas.microsoft.com/office/drawing/2014/main" id="{634BDF16-ED6D-3723-E6C3-C1C085F925A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85FD359-E92A-9735-D5D2-7C869C5028CD}"/>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355309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EBD3B0-43E4-FDC1-845F-E2709701F7E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E1BF8B4-C35D-31F9-657C-7A554FED7DB5}"/>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4" name="Θέση υποσέλιδου 3">
            <a:extLst>
              <a:ext uri="{FF2B5EF4-FFF2-40B4-BE49-F238E27FC236}">
                <a16:creationId xmlns:a16="http://schemas.microsoft.com/office/drawing/2014/main" id="{1748BC70-5C62-CD9E-616B-BD0F059376D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68A1AAE-BA1C-672E-4D18-7DFDFEE075DB}"/>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3645005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FD0CCAB-DFE1-335F-8EA8-096FEB82EF0A}"/>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3" name="Θέση υποσέλιδου 2">
            <a:extLst>
              <a:ext uri="{FF2B5EF4-FFF2-40B4-BE49-F238E27FC236}">
                <a16:creationId xmlns:a16="http://schemas.microsoft.com/office/drawing/2014/main" id="{C7CD626D-971A-DC12-9AA7-1076C0B3F80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1ACF210-CB34-C466-1BC8-05EC7B10D041}"/>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834862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5F8D2D-F44E-D9ED-DE60-FE4EE341FBB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D4D4A5E-C861-DD80-FA1D-ACEFF5984A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663E764-2C13-FDCC-384E-ECA2D26FA5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4A7219B-2DEC-7617-42CF-5BEFC79E6EED}"/>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6" name="Θέση υποσέλιδου 5">
            <a:extLst>
              <a:ext uri="{FF2B5EF4-FFF2-40B4-BE49-F238E27FC236}">
                <a16:creationId xmlns:a16="http://schemas.microsoft.com/office/drawing/2014/main" id="{99C898F7-76A5-FDBE-A205-2653B6CCB5E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04C8039-D8C2-8BA1-A7C0-3C223B733B62}"/>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3762193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82E80D-0DE8-51F2-90AE-3ADF003CF7A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8BB2528-E0D2-1116-749C-11C9DCB6B7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AC77A68-5869-E6B3-D44D-C714BCC767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A8C8E62-3CAB-2C92-1DB4-1AFB6E7D793D}"/>
              </a:ext>
            </a:extLst>
          </p:cNvPr>
          <p:cNvSpPr>
            <a:spLocks noGrp="1"/>
          </p:cNvSpPr>
          <p:nvPr>
            <p:ph type="dt" sz="half" idx="10"/>
          </p:nvPr>
        </p:nvSpPr>
        <p:spPr/>
        <p:txBody>
          <a:bodyPr/>
          <a:lstStyle/>
          <a:p>
            <a:fld id="{18189196-89F1-48E7-95FA-078A1EBE4204}" type="datetimeFigureOut">
              <a:rPr lang="el-GR" smtClean="0"/>
              <a:t>17/12/2024</a:t>
            </a:fld>
            <a:endParaRPr lang="el-GR"/>
          </a:p>
        </p:txBody>
      </p:sp>
      <p:sp>
        <p:nvSpPr>
          <p:cNvPr id="6" name="Θέση υποσέλιδου 5">
            <a:extLst>
              <a:ext uri="{FF2B5EF4-FFF2-40B4-BE49-F238E27FC236}">
                <a16:creationId xmlns:a16="http://schemas.microsoft.com/office/drawing/2014/main" id="{DE5C68F1-20FD-A2B4-27C9-69145A91F9D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EAF2B47-B8F3-0E7F-C4B0-464D8820CDB1}"/>
              </a:ext>
            </a:extLst>
          </p:cNvPr>
          <p:cNvSpPr>
            <a:spLocks noGrp="1"/>
          </p:cNvSpPr>
          <p:nvPr>
            <p:ph type="sldNum" sz="quarter" idx="12"/>
          </p:nvPr>
        </p:nvSpPr>
        <p:spPr/>
        <p:txBody>
          <a:bodyPr/>
          <a:lstStyle/>
          <a:p>
            <a:fld id="{0B43C759-8ACB-4103-A164-9E59B49ADF0C}" type="slidenum">
              <a:rPr lang="el-GR" smtClean="0"/>
              <a:t>‹#›</a:t>
            </a:fld>
            <a:endParaRPr lang="el-GR"/>
          </a:p>
        </p:txBody>
      </p:sp>
    </p:spTree>
    <p:extLst>
      <p:ext uri="{BB962C8B-B14F-4D97-AF65-F5344CB8AC3E}">
        <p14:creationId xmlns:p14="http://schemas.microsoft.com/office/powerpoint/2010/main" val="3495985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3C059BA-B759-8CB7-F6BB-43C71E8DB2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500D300-A974-FE83-FCCB-8B6561C0C6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EC28883-5EB6-7874-D627-D95706E776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189196-89F1-48E7-95FA-078A1EBE4204}" type="datetimeFigureOut">
              <a:rPr lang="el-GR" smtClean="0"/>
              <a:t>17/12/2024</a:t>
            </a:fld>
            <a:endParaRPr lang="el-GR"/>
          </a:p>
        </p:txBody>
      </p:sp>
      <p:sp>
        <p:nvSpPr>
          <p:cNvPr id="5" name="Θέση υποσέλιδου 4">
            <a:extLst>
              <a:ext uri="{FF2B5EF4-FFF2-40B4-BE49-F238E27FC236}">
                <a16:creationId xmlns:a16="http://schemas.microsoft.com/office/drawing/2014/main" id="{7593E7F3-B6A3-142E-3D21-1450E103DA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E478FB-F1FB-6195-81E9-4473886B05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3C759-8ACB-4103-A164-9E59B49ADF0C}" type="slidenum">
              <a:rPr lang="el-GR" smtClean="0"/>
              <a:t>‹#›</a:t>
            </a:fld>
            <a:endParaRPr lang="el-GR"/>
          </a:p>
        </p:txBody>
      </p:sp>
    </p:spTree>
    <p:extLst>
      <p:ext uri="{BB962C8B-B14F-4D97-AF65-F5344CB8AC3E}">
        <p14:creationId xmlns:p14="http://schemas.microsoft.com/office/powerpoint/2010/main" val="1655826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D70863-5AAC-B11D-B21F-1E802CE038BC}"/>
              </a:ext>
            </a:extLst>
          </p:cNvPr>
          <p:cNvSpPr>
            <a:spLocks noGrp="1"/>
          </p:cNvSpPr>
          <p:nvPr>
            <p:ph type="ctrTitle"/>
          </p:nvPr>
        </p:nvSpPr>
        <p:spPr>
          <a:xfrm>
            <a:off x="0" y="1"/>
            <a:ext cx="12192000" cy="5022376"/>
          </a:xfrm>
        </p:spPr>
        <p:txBody>
          <a:bodyPr>
            <a:noAutofit/>
          </a:bodyPr>
          <a:lstStyle/>
          <a:p>
            <a:r>
              <a:rPr lang="el-GR" sz="3600" b="1" dirty="0"/>
              <a:t>ΑΓΙΟΛΟΓΙΑ ΕΟΡΤΟΛΟΓΙΑ</a:t>
            </a:r>
            <a:br>
              <a:rPr lang="el-GR" sz="3600" b="1" dirty="0"/>
            </a:br>
            <a:r>
              <a:rPr lang="el-GR" sz="3600" b="1" dirty="0"/>
              <a:t>ΕΝΟΤΗΤΑ 7</a:t>
            </a:r>
            <a:r>
              <a:rPr lang="el-GR" sz="3600" b="1" baseline="30000" dirty="0"/>
              <a:t>Η</a:t>
            </a:r>
            <a:r>
              <a:rPr lang="el-GR" sz="3600" b="1" dirty="0"/>
              <a:t> </a:t>
            </a:r>
            <a:br>
              <a:rPr lang="el-GR" sz="3600" b="1" dirty="0"/>
            </a:br>
            <a:r>
              <a:rPr lang="el-GR" sz="3600" b="1" dirty="0"/>
              <a:t>ΤΕΛΕΙΩΣΗ ΤΗΣ ΑΓΙΟΤΗΤΑΣ</a:t>
            </a:r>
            <a:br>
              <a:rPr lang="el-GR" sz="3600" b="1" dirty="0"/>
            </a:br>
            <a:r>
              <a:rPr lang="el-GR" sz="3600" b="1" dirty="0"/>
              <a:t> Η ΘΕΩΣΗ</a:t>
            </a:r>
            <a:br>
              <a:rPr lang="el-GR" sz="3600" dirty="0"/>
            </a:br>
            <a:r>
              <a:rPr lang="el-GR" sz="3600" b="1" dirty="0">
                <a:solidFill>
                  <a:srgbClr val="FF0000"/>
                </a:solidFill>
              </a:rPr>
              <a:t>Από τα βιβλία του Δημητρίου Γ. Τσάμη</a:t>
            </a:r>
            <a:br>
              <a:rPr lang="el-GR" sz="3600" b="1" dirty="0">
                <a:solidFill>
                  <a:srgbClr val="FF0000"/>
                </a:solidFill>
              </a:rPr>
            </a:br>
            <a:r>
              <a:rPr lang="el-GR" sz="3600" b="1" i="1" dirty="0">
                <a:solidFill>
                  <a:srgbClr val="FF0000"/>
                </a:solidFill>
              </a:rPr>
              <a:t>ΑΓΙΟΛΟΓΙΑ ΤΗΣ ΟΡΘΟΔΟΞΗΣ ΕΚΚΛΗΣΙΑΣ</a:t>
            </a:r>
            <a:r>
              <a:rPr lang="en-US" sz="3600" b="1" i="1" dirty="0">
                <a:solidFill>
                  <a:srgbClr val="FF0000"/>
                </a:solidFill>
              </a:rPr>
              <a:t>,</a:t>
            </a:r>
            <a:br>
              <a:rPr lang="el-GR" sz="3600" b="1" i="1" dirty="0">
                <a:solidFill>
                  <a:srgbClr val="FF0000"/>
                </a:solidFill>
              </a:rPr>
            </a:br>
            <a:r>
              <a:rPr lang="el-GR" sz="3600" b="1" dirty="0">
                <a:solidFill>
                  <a:srgbClr val="FF0000"/>
                </a:solidFill>
              </a:rPr>
              <a:t>ΕΚΔΟΣΕΙΣ Π. ΠΟΥΡΝΑΡΑ, ΘΕΣΣΑΛΟΝΙΚΗ 1999, </a:t>
            </a:r>
            <a:r>
              <a:rPr lang="el-GR" sz="3600" b="1" dirty="0" err="1">
                <a:solidFill>
                  <a:srgbClr val="FF0000"/>
                </a:solidFill>
              </a:rPr>
              <a:t>σσ</a:t>
            </a:r>
            <a:r>
              <a:rPr lang="el-GR" sz="3600" b="1" dirty="0">
                <a:solidFill>
                  <a:srgbClr val="FF0000"/>
                </a:solidFill>
              </a:rPr>
              <a:t>. 181-188 και της Μαρίας </a:t>
            </a:r>
            <a:r>
              <a:rPr lang="el-GR" sz="3600" b="1" dirty="0" err="1">
                <a:solidFill>
                  <a:srgbClr val="FF0000"/>
                </a:solidFill>
              </a:rPr>
              <a:t>Καράμπελια</a:t>
            </a:r>
            <a:r>
              <a:rPr lang="el-GR" sz="3600" b="1" dirty="0">
                <a:solidFill>
                  <a:srgbClr val="FF0000"/>
                </a:solidFill>
              </a:rPr>
              <a:t>, </a:t>
            </a:r>
            <a:r>
              <a:rPr lang="el-GR" sz="3600" b="1" i="1" dirty="0">
                <a:solidFill>
                  <a:srgbClr val="FF0000"/>
                </a:solidFill>
              </a:rPr>
              <a:t>Εμπειρική βίωση της θείας γνώσης</a:t>
            </a:r>
            <a:r>
              <a:rPr lang="el-GR" sz="3600" b="1" dirty="0">
                <a:solidFill>
                  <a:srgbClr val="FF0000"/>
                </a:solidFill>
              </a:rPr>
              <a:t>, Θεσσαλονίκη 2013, Εκδόσεις Αντ. Σταμούλη, </a:t>
            </a:r>
            <a:r>
              <a:rPr lang="el-GR" sz="3600" b="1" dirty="0" err="1">
                <a:solidFill>
                  <a:srgbClr val="FF0000"/>
                </a:solidFill>
              </a:rPr>
              <a:t>σσ</a:t>
            </a:r>
            <a:r>
              <a:rPr lang="el-GR" sz="3600" b="1" dirty="0">
                <a:solidFill>
                  <a:srgbClr val="FF0000"/>
                </a:solidFill>
              </a:rPr>
              <a:t>. 389-437 </a:t>
            </a:r>
            <a:endParaRPr lang="el-GR" sz="3600" dirty="0"/>
          </a:p>
        </p:txBody>
      </p:sp>
      <p:sp>
        <p:nvSpPr>
          <p:cNvPr id="3" name="Υπότιτλος 2">
            <a:extLst>
              <a:ext uri="{FF2B5EF4-FFF2-40B4-BE49-F238E27FC236}">
                <a16:creationId xmlns:a16="http://schemas.microsoft.com/office/drawing/2014/main" id="{E2E65B91-8632-EAE4-AE64-EC8755DAEA3A}"/>
              </a:ext>
            </a:extLst>
          </p:cNvPr>
          <p:cNvSpPr>
            <a:spLocks noGrp="1"/>
          </p:cNvSpPr>
          <p:nvPr>
            <p:ph type="subTitle" idx="1"/>
          </p:nvPr>
        </p:nvSpPr>
        <p:spPr>
          <a:xfrm>
            <a:off x="1524000" y="5163783"/>
            <a:ext cx="9144000" cy="1655762"/>
          </a:xfrm>
        </p:spPr>
        <p:txBody>
          <a:bodyPr>
            <a:normAutofit lnSpcReduction="10000"/>
          </a:bodyPr>
          <a:lstStyle/>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2022-2023</a:t>
            </a:r>
          </a:p>
          <a:p>
            <a:endParaRPr lang="el-GR" dirty="0"/>
          </a:p>
        </p:txBody>
      </p:sp>
    </p:spTree>
    <p:extLst>
      <p:ext uri="{BB962C8B-B14F-4D97-AF65-F5344CB8AC3E}">
        <p14:creationId xmlns:p14="http://schemas.microsoft.com/office/powerpoint/2010/main" val="73527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504967"/>
          </a:xfrm>
        </p:spPr>
        <p:txBody>
          <a:bodyPr>
            <a:normAutofit fontScale="90000"/>
          </a:bodyPr>
          <a:lstStyle/>
          <a:p>
            <a:pPr algn="ctr"/>
            <a:r>
              <a:rPr lang="el-GR" sz="4000" dirty="0"/>
              <a:t> Προϋποθέσεις θεογνωσίας</a:t>
            </a:r>
          </a:p>
        </p:txBody>
      </p:sp>
      <p:sp>
        <p:nvSpPr>
          <p:cNvPr id="3" name="Θέση περιεχομένου 2"/>
          <p:cNvSpPr>
            <a:spLocks noGrp="1"/>
          </p:cNvSpPr>
          <p:nvPr>
            <p:ph idx="1"/>
          </p:nvPr>
        </p:nvSpPr>
        <p:spPr>
          <a:xfrm>
            <a:off x="0" y="386366"/>
            <a:ext cx="12192000" cy="6471633"/>
          </a:xfrm>
        </p:spPr>
        <p:txBody>
          <a:bodyPr>
            <a:normAutofit fontScale="92500"/>
          </a:bodyPr>
          <a:lstStyle/>
          <a:p>
            <a:r>
              <a:rPr lang="el-GR" b="1" dirty="0"/>
              <a:t>Η αποκατάσταση του νου στην αρχική του θέση </a:t>
            </a:r>
            <a:r>
              <a:rPr lang="el-GR" dirty="0"/>
              <a:t>θεωρείται </a:t>
            </a:r>
            <a:r>
              <a:rPr lang="el-GR" dirty="0" err="1"/>
              <a:t>αναγκαία:"</a:t>
            </a:r>
            <a:r>
              <a:rPr lang="el-GR" i="1" dirty="0" err="1"/>
              <a:t>Ἡ</a:t>
            </a:r>
            <a:r>
              <a:rPr lang="el-GR" i="1" dirty="0"/>
              <a:t> </a:t>
            </a:r>
            <a:r>
              <a:rPr lang="el-GR" i="1" dirty="0" err="1"/>
              <a:t>μὲν</a:t>
            </a:r>
            <a:r>
              <a:rPr lang="el-GR" i="1" dirty="0"/>
              <a:t> </a:t>
            </a:r>
            <a:r>
              <a:rPr lang="el-GR" i="1" dirty="0" err="1"/>
              <a:t>ἀρετὴ</a:t>
            </a:r>
            <a:r>
              <a:rPr lang="el-GR" i="1" dirty="0"/>
              <a:t> </a:t>
            </a:r>
            <a:r>
              <a:rPr lang="el-GR" i="1" dirty="0" err="1"/>
              <a:t>ἀποδείκνυσι</a:t>
            </a:r>
            <a:r>
              <a:rPr lang="el-GR" i="1" dirty="0"/>
              <a:t> </a:t>
            </a:r>
            <a:r>
              <a:rPr lang="el-GR" i="1" dirty="0" err="1"/>
              <a:t>τῷ</a:t>
            </a:r>
            <a:r>
              <a:rPr lang="el-GR" i="1" dirty="0"/>
              <a:t> </a:t>
            </a:r>
            <a:r>
              <a:rPr lang="el-GR" i="1" dirty="0" err="1"/>
              <a:t>νοῒ</a:t>
            </a:r>
            <a:r>
              <a:rPr lang="el-GR" i="1" dirty="0"/>
              <a:t> </a:t>
            </a:r>
            <a:r>
              <a:rPr lang="el-GR" i="1" dirty="0" err="1"/>
              <a:t>τὴν</a:t>
            </a:r>
            <a:r>
              <a:rPr lang="el-GR" i="1" dirty="0"/>
              <a:t> </a:t>
            </a:r>
            <a:r>
              <a:rPr lang="el-GR" i="1" dirty="0" err="1"/>
              <a:t>φυσικὴν</a:t>
            </a:r>
            <a:r>
              <a:rPr lang="el-GR" i="1" dirty="0"/>
              <a:t> </a:t>
            </a:r>
            <a:r>
              <a:rPr lang="el-GR" i="1" dirty="0" err="1"/>
              <a:t>θεωρίαν</a:t>
            </a:r>
            <a:r>
              <a:rPr lang="el-GR" i="1" dirty="0"/>
              <a:t> </a:t>
            </a:r>
            <a:r>
              <a:rPr lang="el-GR" i="1" dirty="0" err="1"/>
              <a:t>τὴν</a:t>
            </a:r>
            <a:r>
              <a:rPr lang="el-GR" i="1" dirty="0"/>
              <a:t> </a:t>
            </a:r>
            <a:r>
              <a:rPr lang="el-GR" i="1" dirty="0" err="1"/>
              <a:t>δευτέραν</a:t>
            </a:r>
            <a:r>
              <a:rPr lang="el-GR" i="1" dirty="0"/>
              <a:t> </a:t>
            </a:r>
            <a:r>
              <a:rPr lang="el-GR" i="1" dirty="0" err="1"/>
              <a:t>καὶ</a:t>
            </a:r>
            <a:r>
              <a:rPr lang="el-GR" i="1" dirty="0"/>
              <a:t> </a:t>
            </a:r>
            <a:r>
              <a:rPr lang="el-GR" i="1" dirty="0" err="1"/>
              <a:t>αὔτη</a:t>
            </a:r>
            <a:r>
              <a:rPr lang="el-GR" i="1" dirty="0"/>
              <a:t> </a:t>
            </a:r>
            <a:r>
              <a:rPr lang="el-GR" i="1" dirty="0" err="1"/>
              <a:t>καθίστησιν</a:t>
            </a:r>
            <a:r>
              <a:rPr lang="el-GR" i="1" dirty="0"/>
              <a:t> </a:t>
            </a:r>
            <a:r>
              <a:rPr lang="el-GR" i="1" dirty="0" err="1"/>
              <a:t>αὐτὸν</a:t>
            </a:r>
            <a:r>
              <a:rPr lang="el-GR" i="1" dirty="0"/>
              <a:t> </a:t>
            </a:r>
            <a:r>
              <a:rPr lang="el-GR" i="1" dirty="0" err="1"/>
              <a:t>εἰς</a:t>
            </a:r>
            <a:r>
              <a:rPr lang="el-GR" i="1" dirty="0"/>
              <a:t> </a:t>
            </a:r>
            <a:r>
              <a:rPr lang="el-GR" i="1" dirty="0" err="1"/>
              <a:t>τὴν</a:t>
            </a:r>
            <a:r>
              <a:rPr lang="el-GR" i="1" dirty="0"/>
              <a:t> </a:t>
            </a:r>
            <a:r>
              <a:rPr lang="el-GR" i="1" dirty="0" err="1"/>
              <a:t>πρώτην</a:t>
            </a:r>
            <a:r>
              <a:rPr lang="el-GR" i="1" dirty="0"/>
              <a:t> </a:t>
            </a:r>
            <a:r>
              <a:rPr lang="el-GR" i="1" dirty="0" err="1"/>
              <a:t>αὐτοῦ</a:t>
            </a:r>
            <a:r>
              <a:rPr lang="el-GR" i="1" dirty="0"/>
              <a:t> </a:t>
            </a:r>
            <a:r>
              <a:rPr lang="el-GR" i="1" dirty="0" err="1"/>
              <a:t>κατάστασιν</a:t>
            </a:r>
            <a:r>
              <a:rPr lang="el-GR" i="1" dirty="0"/>
              <a:t>· ἡ </a:t>
            </a:r>
            <a:r>
              <a:rPr lang="el-GR" i="1" dirty="0" err="1"/>
              <a:t>δὲ</a:t>
            </a:r>
            <a:r>
              <a:rPr lang="el-GR" i="1" dirty="0"/>
              <a:t> πρώτη </a:t>
            </a:r>
            <a:r>
              <a:rPr lang="el-GR" i="1" dirty="0" err="1"/>
              <a:t>αὐτοῦ</a:t>
            </a:r>
            <a:r>
              <a:rPr lang="el-GR" i="1" dirty="0"/>
              <a:t> </a:t>
            </a:r>
            <a:r>
              <a:rPr lang="el-GR" i="1" dirty="0" err="1"/>
              <a:t>κατάστασις</a:t>
            </a:r>
            <a:r>
              <a:rPr lang="el-GR" i="1" dirty="0"/>
              <a:t> </a:t>
            </a:r>
            <a:r>
              <a:rPr lang="el-GR" i="1" dirty="0" err="1"/>
              <a:t>αὖθις</a:t>
            </a:r>
            <a:r>
              <a:rPr lang="el-GR" i="1" dirty="0"/>
              <a:t> προσάγει </a:t>
            </a:r>
            <a:r>
              <a:rPr lang="el-GR" i="1" dirty="0" err="1"/>
              <a:t>αὐτὸν</a:t>
            </a:r>
            <a:r>
              <a:rPr lang="el-GR" i="1" dirty="0"/>
              <a:t> </a:t>
            </a:r>
            <a:r>
              <a:rPr lang="el-GR" i="1" dirty="0" err="1"/>
              <a:t>πρὸς</a:t>
            </a:r>
            <a:r>
              <a:rPr lang="el-GR" i="1" dirty="0"/>
              <a:t> </a:t>
            </a:r>
            <a:r>
              <a:rPr lang="el-GR" i="1" dirty="0" err="1"/>
              <a:t>τὴν</a:t>
            </a:r>
            <a:r>
              <a:rPr lang="el-GR" i="1" dirty="0"/>
              <a:t> </a:t>
            </a:r>
            <a:r>
              <a:rPr lang="el-GR" i="1" dirty="0" err="1"/>
              <a:t>τῆς</a:t>
            </a:r>
            <a:r>
              <a:rPr lang="el-GR" i="1" dirty="0"/>
              <a:t> </a:t>
            </a:r>
            <a:r>
              <a:rPr lang="el-GR" i="1" dirty="0" err="1"/>
              <a:t>ἁγίας</a:t>
            </a:r>
            <a:r>
              <a:rPr lang="el-GR" i="1" dirty="0"/>
              <a:t> </a:t>
            </a:r>
            <a:r>
              <a:rPr lang="el-GR" i="1" dirty="0" err="1"/>
              <a:t>μονάδος</a:t>
            </a:r>
            <a:r>
              <a:rPr lang="el-GR" i="1" dirty="0"/>
              <a:t> </a:t>
            </a:r>
            <a:r>
              <a:rPr lang="el-GR" i="1" dirty="0" err="1"/>
              <a:t>γνῶσιν</a:t>
            </a:r>
            <a:r>
              <a:rPr lang="el-GR" dirty="0"/>
              <a:t>"</a:t>
            </a:r>
            <a:r>
              <a:rPr lang="el-GR" i="1" dirty="0"/>
              <a:t> </a:t>
            </a:r>
            <a:r>
              <a:rPr lang="el-GR" dirty="0"/>
              <a:t>(</a:t>
            </a:r>
            <a:r>
              <a:rPr lang="el-GR" i="1" dirty="0" err="1"/>
              <a:t>Γνωστικὰ</a:t>
            </a:r>
            <a:r>
              <a:rPr lang="el-GR" i="1" dirty="0"/>
              <a:t> Κεφάλαια ΙΙΙ, 61</a:t>
            </a:r>
            <a:r>
              <a:rPr lang="el-GR" dirty="0"/>
              <a:t>, </a:t>
            </a:r>
            <a:r>
              <a:rPr lang="en-GB" dirty="0"/>
              <a:t>Frank</a:t>
            </a:r>
            <a:r>
              <a:rPr lang="el-GR" dirty="0"/>
              <a:t>. σ. 231),</a:t>
            </a:r>
            <a:r>
              <a:rPr lang="el-GR" dirty="0">
                <a:ea typeface="Times New Roman" panose="02020603050405020304" pitchFamily="18" charset="0"/>
                <a:cs typeface="Times New Roman" panose="02020603050405020304" pitchFamily="18" charset="0"/>
              </a:rPr>
              <a:t> ενώ </a:t>
            </a:r>
            <a:r>
              <a:rPr lang="el-GR" b="1" dirty="0">
                <a:ea typeface="Times New Roman" panose="02020603050405020304" pitchFamily="18" charset="0"/>
                <a:cs typeface="Times New Roman" panose="02020603050405020304" pitchFamily="18" charset="0"/>
              </a:rPr>
              <a:t>η ανάβαση από την αυτογνωσία στη θεογνωσία </a:t>
            </a:r>
            <a:r>
              <a:rPr lang="el-GR" dirty="0">
                <a:ea typeface="Times New Roman" panose="02020603050405020304" pitchFamily="18" charset="0"/>
                <a:cs typeface="Times New Roman" panose="02020603050405020304" pitchFamily="18" charset="0"/>
              </a:rPr>
              <a:t>απαραίτητη</a:t>
            </a:r>
            <a:r>
              <a:rPr lang="en-GB"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Γνωστικὰ</a:t>
            </a:r>
            <a:r>
              <a:rPr lang="el-GR" i="1" dirty="0">
                <a:ea typeface="Times New Roman" panose="02020603050405020304" pitchFamily="18" charset="0"/>
                <a:cs typeface="Times New Roman" panose="02020603050405020304" pitchFamily="18" charset="0"/>
              </a:rPr>
              <a:t> Κεφάλαια ΙΙΙ, 6</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Frank</a:t>
            </a:r>
            <a:r>
              <a:rPr lang="el-GR" dirty="0">
                <a:ea typeface="Times New Roman" panose="02020603050405020304" pitchFamily="18" charset="0"/>
                <a:cs typeface="Times New Roman" panose="02020603050405020304" pitchFamily="18" charset="0"/>
              </a:rPr>
              <a:t>. σ. 193).  </a:t>
            </a:r>
            <a:endParaRPr lang="el-GR" dirty="0"/>
          </a:p>
          <a:p>
            <a:r>
              <a:rPr lang="el-GR" dirty="0"/>
              <a:t>Συνεπώς, αρχικά προβάλλονται </a:t>
            </a:r>
            <a:r>
              <a:rPr lang="el-GR" u="sng" dirty="0">
                <a:solidFill>
                  <a:srgbClr val="FF0000"/>
                </a:solidFill>
              </a:rPr>
              <a:t>δύο προϋποθέσεις για την κατάκτηση της θεογνωσίας</a:t>
            </a:r>
            <a:r>
              <a:rPr lang="el-GR" dirty="0"/>
              <a:t>: από τη μια </a:t>
            </a:r>
            <a:r>
              <a:rPr lang="el-GR" b="1" dirty="0">
                <a:solidFill>
                  <a:srgbClr val="FF0000"/>
                </a:solidFill>
                <a:effectLst>
                  <a:outerShdw blurRad="38100" dist="38100" dir="2700000" algn="tl">
                    <a:srgbClr val="000000">
                      <a:alpha val="43137"/>
                    </a:srgbClr>
                  </a:outerShdw>
                </a:effectLst>
              </a:rPr>
              <a:t>η ολοκληρωτική αύξηση του ανθρώπου στη βαθμίδα της φυσικής</a:t>
            </a:r>
            <a:r>
              <a:rPr lang="el-GR" dirty="0"/>
              <a:t>, ενώ απ’ την άλλη </a:t>
            </a:r>
            <a:r>
              <a:rPr lang="el-GR" b="1" dirty="0">
                <a:solidFill>
                  <a:srgbClr val="FF0000"/>
                </a:solidFill>
                <a:effectLst>
                  <a:outerShdw blurRad="38100" dist="38100" dir="2700000" algn="tl">
                    <a:srgbClr val="000000">
                      <a:alpha val="43137"/>
                    </a:srgbClr>
                  </a:outerShdw>
                </a:effectLst>
              </a:rPr>
              <a:t>η χαρισματική πρόσληψη της άκτιστης δωρεάς</a:t>
            </a:r>
            <a:r>
              <a:rPr lang="el-GR" dirty="0"/>
              <a:t>, καθώς "</a:t>
            </a:r>
            <a:r>
              <a:rPr lang="el-GR" i="1" dirty="0" err="1"/>
              <a:t>ὅταν</a:t>
            </a:r>
            <a:r>
              <a:rPr lang="el-GR" i="1" dirty="0"/>
              <a:t> ἡ </a:t>
            </a:r>
            <a:r>
              <a:rPr lang="el-GR" i="1" dirty="0" err="1"/>
              <a:t>ἀληθινὴ</a:t>
            </a:r>
            <a:r>
              <a:rPr lang="el-GR" i="1" dirty="0"/>
              <a:t> </a:t>
            </a:r>
            <a:r>
              <a:rPr lang="el-GR" i="1" dirty="0" err="1"/>
              <a:t>γνῶσις</a:t>
            </a:r>
            <a:r>
              <a:rPr lang="el-GR" i="1" dirty="0"/>
              <a:t> </a:t>
            </a:r>
            <a:r>
              <a:rPr lang="el-GR" i="1" dirty="0" err="1"/>
              <a:t>ἐν</a:t>
            </a:r>
            <a:r>
              <a:rPr lang="el-GR" i="1" dirty="0"/>
              <a:t> </a:t>
            </a:r>
            <a:r>
              <a:rPr lang="el-GR" i="1" dirty="0" err="1"/>
              <a:t>τοῖς</a:t>
            </a:r>
            <a:r>
              <a:rPr lang="el-GR" i="1" dirty="0"/>
              <a:t> </a:t>
            </a:r>
            <a:r>
              <a:rPr lang="el-GR" i="1" dirty="0" err="1"/>
              <a:t>πρώτοις</a:t>
            </a:r>
            <a:r>
              <a:rPr lang="el-GR" i="1" dirty="0"/>
              <a:t> </a:t>
            </a:r>
            <a:r>
              <a:rPr lang="el-GR" i="1" dirty="0" err="1"/>
              <a:t>γενομένοις</a:t>
            </a:r>
            <a:r>
              <a:rPr lang="el-GR" i="1" dirty="0"/>
              <a:t> </a:t>
            </a:r>
            <a:r>
              <a:rPr lang="el-GR" i="1" dirty="0" err="1"/>
              <a:t>γένηται</a:t>
            </a:r>
            <a:r>
              <a:rPr lang="el-GR" i="1" dirty="0"/>
              <a:t>, τότε </a:t>
            </a:r>
            <a:r>
              <a:rPr lang="el-GR" i="1" dirty="0" err="1"/>
              <a:t>καὶ</a:t>
            </a:r>
            <a:r>
              <a:rPr lang="el-GR" i="1" dirty="0"/>
              <a:t> </a:t>
            </a:r>
            <a:r>
              <a:rPr lang="el-GR" i="1" dirty="0" err="1"/>
              <a:t>αὐτοὶ</a:t>
            </a:r>
            <a:r>
              <a:rPr lang="el-GR" i="1" dirty="0"/>
              <a:t> </a:t>
            </a:r>
            <a:r>
              <a:rPr lang="el-GR" i="1" dirty="0" err="1"/>
              <a:t>χάριτι</a:t>
            </a:r>
            <a:r>
              <a:rPr lang="el-GR" i="1" dirty="0"/>
              <a:t> </a:t>
            </a:r>
            <a:r>
              <a:rPr lang="el-GR" i="1" dirty="0" err="1"/>
              <a:t>τῆς</a:t>
            </a:r>
            <a:r>
              <a:rPr lang="el-GR" i="1" dirty="0"/>
              <a:t> </a:t>
            </a:r>
            <a:r>
              <a:rPr lang="el-GR" i="1" dirty="0" err="1"/>
              <a:t>ἁγίας</a:t>
            </a:r>
            <a:r>
              <a:rPr lang="el-GR" i="1" dirty="0"/>
              <a:t> Τριάδος γνώσεως </a:t>
            </a:r>
            <a:r>
              <a:rPr lang="el-GR" i="1" dirty="0" err="1"/>
              <a:t>ἀξιωθήσονται</a:t>
            </a:r>
            <a:r>
              <a:rPr lang="el-GR" dirty="0"/>
              <a:t>"</a:t>
            </a:r>
            <a:r>
              <a:rPr lang="el-GR" i="1" dirty="0"/>
              <a:t> </a:t>
            </a:r>
            <a:r>
              <a:rPr lang="el-GR" dirty="0"/>
              <a:t>(</a:t>
            </a:r>
            <a:r>
              <a:rPr lang="el-GR" i="1" dirty="0" err="1"/>
              <a:t>Γνωστικὰ</a:t>
            </a:r>
            <a:r>
              <a:rPr lang="el-GR" i="1" dirty="0"/>
              <a:t> Κεφάλαια Ι, 52</a:t>
            </a:r>
            <a:r>
              <a:rPr lang="el-GR" dirty="0"/>
              <a:t>, </a:t>
            </a:r>
            <a:r>
              <a:rPr lang="en-GB" dirty="0"/>
              <a:t>Frank</a:t>
            </a:r>
            <a:r>
              <a:rPr lang="el-GR" dirty="0"/>
              <a:t>. σ. 93).</a:t>
            </a:r>
          </a:p>
          <a:p>
            <a:r>
              <a:rPr lang="el-GR" dirty="0"/>
              <a:t> </a:t>
            </a:r>
            <a:r>
              <a:rPr lang="el-GR" dirty="0" err="1"/>
              <a:t>Ὠριγένους</a:t>
            </a:r>
            <a:r>
              <a:rPr lang="el-GR" dirty="0"/>
              <a:t>, </a:t>
            </a:r>
            <a:r>
              <a:rPr lang="el-GR" i="1" dirty="0" err="1"/>
              <a:t>Κατὰ</a:t>
            </a:r>
            <a:r>
              <a:rPr lang="el-GR" i="1" dirty="0"/>
              <a:t> </a:t>
            </a:r>
            <a:r>
              <a:rPr lang="el-GR" i="1" dirty="0" err="1"/>
              <a:t>Κέλσου</a:t>
            </a:r>
            <a:r>
              <a:rPr lang="el-GR" i="1" dirty="0"/>
              <a:t> 7,48</a:t>
            </a:r>
            <a:r>
              <a:rPr lang="el-GR" dirty="0"/>
              <a:t>, </a:t>
            </a:r>
            <a:r>
              <a:rPr lang="en-GB" dirty="0"/>
              <a:t>PG</a:t>
            </a:r>
            <a:r>
              <a:rPr lang="el-GR" dirty="0"/>
              <a:t> 11, 1481 </a:t>
            </a:r>
            <a:r>
              <a:rPr lang="en-GB" dirty="0"/>
              <a:t>C</a:t>
            </a:r>
            <a:r>
              <a:rPr lang="el-GR" dirty="0"/>
              <a:t>: "</a:t>
            </a:r>
            <a:r>
              <a:rPr lang="el-GR" b="1" i="1" dirty="0" err="1"/>
              <a:t>Οὐκ</a:t>
            </a:r>
            <a:r>
              <a:rPr lang="el-GR" b="1" i="1" dirty="0"/>
              <a:t> </a:t>
            </a:r>
            <a:r>
              <a:rPr lang="el-GR" b="1" i="1" dirty="0" err="1"/>
              <a:t>αὐτάρκης</a:t>
            </a:r>
            <a:r>
              <a:rPr lang="el-GR" b="1" i="1" dirty="0"/>
              <a:t> ἡ </a:t>
            </a:r>
            <a:r>
              <a:rPr lang="el-GR" b="1" i="1" dirty="0" err="1"/>
              <a:t>ἀνθρωπίνη</a:t>
            </a:r>
            <a:r>
              <a:rPr lang="el-GR" b="1" i="1" dirty="0"/>
              <a:t> φύσις </a:t>
            </a:r>
            <a:r>
              <a:rPr lang="el-GR" b="1" i="1" dirty="0" err="1"/>
              <a:t>ὁπωσποτανοῦν</a:t>
            </a:r>
            <a:r>
              <a:rPr lang="el-GR" b="1" i="1" dirty="0"/>
              <a:t> </a:t>
            </a:r>
            <a:r>
              <a:rPr lang="el-GR" b="1" i="1" dirty="0" err="1"/>
              <a:t>ζητῆσαι</a:t>
            </a:r>
            <a:r>
              <a:rPr lang="el-GR" b="1" i="1" dirty="0"/>
              <a:t> </a:t>
            </a:r>
            <a:r>
              <a:rPr lang="el-GR" b="1" i="1" dirty="0" err="1"/>
              <a:t>τὸν</a:t>
            </a:r>
            <a:r>
              <a:rPr lang="el-GR" b="1" i="1" dirty="0"/>
              <a:t> </a:t>
            </a:r>
            <a:r>
              <a:rPr lang="el-GR" b="1" i="1" dirty="0" err="1"/>
              <a:t>Θεὸν</a:t>
            </a:r>
            <a:r>
              <a:rPr lang="el-GR" b="1" i="1" dirty="0"/>
              <a:t> </a:t>
            </a:r>
            <a:r>
              <a:rPr lang="el-GR" b="1" i="1" dirty="0" err="1"/>
              <a:t>καὶ</a:t>
            </a:r>
            <a:r>
              <a:rPr lang="el-GR" b="1" i="1" dirty="0"/>
              <a:t> </a:t>
            </a:r>
            <a:r>
              <a:rPr lang="el-GR" b="1" i="1" dirty="0" err="1"/>
              <a:t>εὑρεῖν</a:t>
            </a:r>
            <a:r>
              <a:rPr lang="el-GR" b="1" i="1" dirty="0"/>
              <a:t> </a:t>
            </a:r>
            <a:r>
              <a:rPr lang="el-GR" b="1" i="1" dirty="0" err="1"/>
              <a:t>αὐτὸν</a:t>
            </a:r>
            <a:r>
              <a:rPr lang="el-GR" b="1" i="1" dirty="0"/>
              <a:t> </a:t>
            </a:r>
            <a:r>
              <a:rPr lang="el-GR" b="1" i="1" dirty="0" err="1"/>
              <a:t>καθαρῶς</a:t>
            </a:r>
            <a:r>
              <a:rPr lang="el-GR" b="1" i="1" dirty="0"/>
              <a:t> </a:t>
            </a:r>
            <a:r>
              <a:rPr lang="el-GR" b="1" i="1" dirty="0" err="1"/>
              <a:t>μὴ</a:t>
            </a:r>
            <a:r>
              <a:rPr lang="el-GR" b="1" i="1" dirty="0"/>
              <a:t> </a:t>
            </a:r>
            <a:r>
              <a:rPr lang="el-GR" b="1" i="1" dirty="0" err="1"/>
              <a:t>βοηθηθεῖσα</a:t>
            </a:r>
            <a:r>
              <a:rPr lang="el-GR" b="1" i="1" dirty="0"/>
              <a:t> </a:t>
            </a:r>
            <a:r>
              <a:rPr lang="el-GR" b="1" i="1" dirty="0" err="1"/>
              <a:t>ὑπὸ</a:t>
            </a:r>
            <a:r>
              <a:rPr lang="el-GR" b="1" i="1" dirty="0"/>
              <a:t> </a:t>
            </a:r>
            <a:r>
              <a:rPr lang="el-GR" b="1" i="1" dirty="0" err="1"/>
              <a:t>τοῦ</a:t>
            </a:r>
            <a:r>
              <a:rPr lang="el-GR" b="1" i="1" dirty="0"/>
              <a:t> ζητουμένου</a:t>
            </a:r>
            <a:r>
              <a:rPr lang="el-GR" i="1" dirty="0"/>
              <a:t>, </a:t>
            </a:r>
            <a:r>
              <a:rPr lang="el-GR" i="1" dirty="0" err="1"/>
              <a:t>εὑρισκομένου</a:t>
            </a:r>
            <a:r>
              <a:rPr lang="el-GR" i="1" dirty="0"/>
              <a:t> </a:t>
            </a:r>
            <a:r>
              <a:rPr lang="el-GR" i="1" dirty="0" err="1"/>
              <a:t>τοῖς</a:t>
            </a:r>
            <a:r>
              <a:rPr lang="el-GR" i="1" dirty="0"/>
              <a:t> </a:t>
            </a:r>
            <a:r>
              <a:rPr lang="el-GR" i="1" dirty="0" err="1"/>
              <a:t>ὁμολογοῦσι</a:t>
            </a:r>
            <a:r>
              <a:rPr lang="el-GR" i="1" dirty="0"/>
              <a:t>, </a:t>
            </a:r>
            <a:r>
              <a:rPr lang="el-GR" i="1" dirty="0" err="1"/>
              <a:t>μετὰ</a:t>
            </a:r>
            <a:r>
              <a:rPr lang="el-GR" i="1" dirty="0"/>
              <a:t> </a:t>
            </a:r>
            <a:r>
              <a:rPr lang="el-GR" i="1" dirty="0" err="1"/>
              <a:t>τὸ</a:t>
            </a:r>
            <a:r>
              <a:rPr lang="el-GR" i="1" dirty="0"/>
              <a:t> παρ’ </a:t>
            </a:r>
            <a:r>
              <a:rPr lang="el-GR" i="1" dirty="0" err="1"/>
              <a:t>αὐτοῖς</a:t>
            </a:r>
            <a:r>
              <a:rPr lang="el-GR" i="1" dirty="0"/>
              <a:t> </a:t>
            </a:r>
            <a:r>
              <a:rPr lang="el-GR" i="1" dirty="0" err="1"/>
              <a:t>ποιεῖν</a:t>
            </a:r>
            <a:r>
              <a:rPr lang="el-GR" i="1" dirty="0"/>
              <a:t>, </a:t>
            </a:r>
            <a:r>
              <a:rPr lang="el-GR" i="1" dirty="0" err="1"/>
              <a:t>ὅτι</a:t>
            </a:r>
            <a:r>
              <a:rPr lang="el-GR" i="1" dirty="0"/>
              <a:t> δέονται </a:t>
            </a:r>
            <a:r>
              <a:rPr lang="el-GR" i="1" dirty="0" err="1"/>
              <a:t>αὐτοῦ</a:t>
            </a:r>
            <a:r>
              <a:rPr lang="el-GR" i="1" dirty="0"/>
              <a:t>, </a:t>
            </a:r>
            <a:r>
              <a:rPr lang="el-GR" i="1" dirty="0" err="1"/>
              <a:t>ἐμφανίζοντος</a:t>
            </a:r>
            <a:r>
              <a:rPr lang="el-GR" i="1" dirty="0"/>
              <a:t> </a:t>
            </a:r>
            <a:r>
              <a:rPr lang="el-GR" i="1" dirty="0" err="1"/>
              <a:t>ἑαυτὸν</a:t>
            </a:r>
            <a:r>
              <a:rPr lang="el-GR" i="1" dirty="0"/>
              <a:t> </a:t>
            </a:r>
            <a:r>
              <a:rPr lang="el-GR" i="1" dirty="0" err="1"/>
              <a:t>οἷς</a:t>
            </a:r>
            <a:r>
              <a:rPr lang="el-GR" i="1" dirty="0"/>
              <a:t> </a:t>
            </a:r>
            <a:r>
              <a:rPr lang="el-GR" i="1" dirty="0" err="1"/>
              <a:t>ἄν</a:t>
            </a:r>
            <a:r>
              <a:rPr lang="el-GR" i="1" dirty="0"/>
              <a:t> </a:t>
            </a:r>
            <a:r>
              <a:rPr lang="el-GR" i="1" dirty="0" err="1"/>
              <a:t>κρίνῃ</a:t>
            </a:r>
            <a:r>
              <a:rPr lang="el-GR" i="1" dirty="0"/>
              <a:t> </a:t>
            </a:r>
            <a:r>
              <a:rPr lang="el-GR" i="1" dirty="0" err="1"/>
              <a:t>εὔλογον</a:t>
            </a:r>
            <a:r>
              <a:rPr lang="el-GR" i="1" dirty="0"/>
              <a:t> </a:t>
            </a:r>
            <a:r>
              <a:rPr lang="el-GR" i="1" dirty="0" err="1"/>
              <a:t>εἶναι</a:t>
            </a:r>
            <a:r>
              <a:rPr lang="el-GR" i="1" dirty="0"/>
              <a:t> </a:t>
            </a:r>
            <a:r>
              <a:rPr lang="el-GR" i="1" dirty="0" err="1"/>
              <a:t>ὀφθῆναι</a:t>
            </a:r>
            <a:r>
              <a:rPr lang="el-GR" i="1" dirty="0"/>
              <a:t>, </a:t>
            </a:r>
            <a:r>
              <a:rPr lang="el-GR" i="1" dirty="0" err="1"/>
              <a:t>ὡς</a:t>
            </a:r>
            <a:r>
              <a:rPr lang="el-GR" i="1" dirty="0"/>
              <a:t> </a:t>
            </a:r>
            <a:r>
              <a:rPr lang="el-GR" i="1" dirty="0" err="1"/>
              <a:t>πέφυκε</a:t>
            </a:r>
            <a:r>
              <a:rPr lang="el-GR" i="1" dirty="0"/>
              <a:t> Θεός </a:t>
            </a:r>
            <a:r>
              <a:rPr lang="el-GR" i="1" dirty="0" err="1"/>
              <a:t>μὲν</a:t>
            </a:r>
            <a:r>
              <a:rPr lang="el-GR" i="1" dirty="0"/>
              <a:t> </a:t>
            </a:r>
            <a:r>
              <a:rPr lang="el-GR" i="1" dirty="0" err="1"/>
              <a:t>ἀνθρώπῳ</a:t>
            </a:r>
            <a:r>
              <a:rPr lang="el-GR" i="1" dirty="0"/>
              <a:t> </a:t>
            </a:r>
            <a:r>
              <a:rPr lang="el-GR" i="1" dirty="0" err="1"/>
              <a:t>γιγνώσκεται</a:t>
            </a:r>
            <a:r>
              <a:rPr lang="el-GR" i="1" dirty="0"/>
              <a:t>, </a:t>
            </a:r>
            <a:r>
              <a:rPr lang="el-GR" i="1" dirty="0" err="1"/>
              <a:t>ἀνθρώπου</a:t>
            </a:r>
            <a:r>
              <a:rPr lang="el-GR" i="1" dirty="0"/>
              <a:t> </a:t>
            </a:r>
            <a:r>
              <a:rPr lang="el-GR" i="1" dirty="0" err="1"/>
              <a:t>δὲ</a:t>
            </a:r>
            <a:r>
              <a:rPr lang="el-GR" i="1" dirty="0"/>
              <a:t> </a:t>
            </a:r>
            <a:r>
              <a:rPr lang="el-GR" i="1" dirty="0" err="1"/>
              <a:t>ψυχὴ</a:t>
            </a:r>
            <a:r>
              <a:rPr lang="el-GR" i="1" dirty="0"/>
              <a:t> </a:t>
            </a:r>
            <a:r>
              <a:rPr lang="el-GR" i="1" dirty="0" err="1"/>
              <a:t>ἔτι</a:t>
            </a:r>
            <a:r>
              <a:rPr lang="el-GR" i="1" dirty="0"/>
              <a:t> </a:t>
            </a:r>
            <a:r>
              <a:rPr lang="el-GR" i="1" dirty="0" err="1"/>
              <a:t>οὖσα</a:t>
            </a:r>
            <a:r>
              <a:rPr lang="el-GR" i="1" dirty="0"/>
              <a:t> </a:t>
            </a:r>
            <a:r>
              <a:rPr lang="el-GR" i="1" dirty="0" err="1"/>
              <a:t>ἐν</a:t>
            </a:r>
            <a:r>
              <a:rPr lang="el-GR" i="1" dirty="0"/>
              <a:t> σώματι </a:t>
            </a:r>
            <a:r>
              <a:rPr lang="el-GR" i="1" dirty="0" err="1"/>
              <a:t>γιγνώσκειν</a:t>
            </a:r>
            <a:r>
              <a:rPr lang="el-GR" i="1" dirty="0"/>
              <a:t> </a:t>
            </a:r>
            <a:r>
              <a:rPr lang="el-GR" i="1" dirty="0" err="1"/>
              <a:t>τὸν</a:t>
            </a:r>
            <a:r>
              <a:rPr lang="el-GR" i="1" dirty="0"/>
              <a:t> Θεόν</a:t>
            </a:r>
            <a:r>
              <a:rPr lang="el-GR" dirty="0"/>
              <a:t>".</a:t>
            </a:r>
          </a:p>
        </p:txBody>
      </p:sp>
    </p:spTree>
    <p:extLst>
      <p:ext uri="{BB962C8B-B14F-4D97-AF65-F5344CB8AC3E}">
        <p14:creationId xmlns:p14="http://schemas.microsoft.com/office/powerpoint/2010/main" val="1628728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31065"/>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499100"/>
            <a:ext cx="12192000" cy="6358899"/>
          </a:xfrm>
        </p:spPr>
        <p:txBody>
          <a:bodyPr>
            <a:normAutofit/>
          </a:bodyPr>
          <a:lstStyle/>
          <a:p>
            <a:r>
              <a:rPr lang="el-GR" dirty="0"/>
              <a:t>Στην περιοχή της θεογνωσίας η ενεργειακή "</a:t>
            </a:r>
            <a:r>
              <a:rPr lang="el-GR" dirty="0" err="1"/>
              <a:t>χάριτι</a:t>
            </a:r>
            <a:r>
              <a:rPr lang="el-GR" dirty="0"/>
              <a:t>" συμπλοκή μεταξύ κτιστού και άκτιστου θεωρείται ως φυσική συνέπεια της οντολογίας. Παρ’ όλα αυτά η </a:t>
            </a:r>
            <a:r>
              <a:rPr lang="el-GR" dirty="0" err="1"/>
              <a:t>συνεργιακή</a:t>
            </a:r>
            <a:r>
              <a:rPr lang="el-GR" dirty="0"/>
              <a:t> - </a:t>
            </a:r>
            <a:r>
              <a:rPr lang="el-GR" dirty="0" err="1"/>
              <a:t>συνδημιουργική</a:t>
            </a:r>
            <a:r>
              <a:rPr lang="el-GR" dirty="0"/>
              <a:t> δράση του ανθρώπινου προσώπου όχι απλώς δεν παραγνωρίζεται, αλλά αντιθέτως αναγνωρίζεται ως υποχρεωτική, ικανή και αναγκαία συνθήκη για την πρόσληψη της άκτιστης αυτής δωρεάς. </a:t>
            </a:r>
          </a:p>
          <a:p>
            <a:r>
              <a:rPr lang="el-GR" dirty="0"/>
              <a:t>Η κάθαρση που εγκαινιάστηκε στη βαθμίδα της "</a:t>
            </a:r>
            <a:r>
              <a:rPr lang="el-GR" dirty="0" err="1"/>
              <a:t>πρακτικῆς</a:t>
            </a:r>
            <a:r>
              <a:rPr lang="el-GR" dirty="0"/>
              <a:t>" ως </a:t>
            </a:r>
            <a:r>
              <a:rPr lang="el-GR" u="sng" dirty="0"/>
              <a:t>εξαγνισμός από κάθε πάθος</a:t>
            </a:r>
            <a:r>
              <a:rPr lang="el-GR" dirty="0"/>
              <a:t> και εξακολούθησε στη βαθμίδα της "</a:t>
            </a:r>
            <a:r>
              <a:rPr lang="el-GR" dirty="0" err="1"/>
              <a:t>φυσικῆς</a:t>
            </a:r>
            <a:r>
              <a:rPr lang="el-GR" dirty="0"/>
              <a:t>" ως </a:t>
            </a:r>
            <a:r>
              <a:rPr lang="el-GR" u="sng" dirty="0"/>
              <a:t>διαγραφή κάθε λογισμού</a:t>
            </a:r>
            <a:r>
              <a:rPr lang="el-GR" dirty="0"/>
              <a:t>, προβάλλει ως αίτημα και στη βαθμίδα της "θεολογίας" εκφράζοντας </a:t>
            </a:r>
            <a:r>
              <a:rPr lang="el-GR" u="sng" dirty="0"/>
              <a:t>την κατάργηση κάθε νοητικής περιπλάνησης </a:t>
            </a:r>
            <a:r>
              <a:rPr lang="el-GR" dirty="0"/>
              <a:t>ακόμη και φυσικής.</a:t>
            </a:r>
          </a:p>
          <a:p>
            <a:r>
              <a:rPr lang="el-GR" dirty="0"/>
              <a:t>Στο </a:t>
            </a:r>
            <a:r>
              <a:rPr lang="el-GR" dirty="0" err="1"/>
              <a:t>ευαγριανό</a:t>
            </a:r>
            <a:r>
              <a:rPr lang="el-GR" dirty="0"/>
              <a:t> σύστημα η μετοχή στη θεογνωσία παρουσιάζεται διατυπωμένη συστηματικά· η αναλογία </a:t>
            </a:r>
            <a:r>
              <a:rPr lang="el-GR" b="1" dirty="0"/>
              <a:t>πνευματικής γνώσης </a:t>
            </a:r>
            <a:r>
              <a:rPr lang="el-GR" dirty="0"/>
              <a:t>και </a:t>
            </a:r>
            <a:r>
              <a:rPr lang="el-GR" b="1" dirty="0"/>
              <a:t>θεωρίας της Αγίας Τριάδας </a:t>
            </a:r>
            <a:r>
              <a:rPr lang="el-GR" dirty="0"/>
              <a:t>είναι απόλυτη, ενώ ο </a:t>
            </a:r>
            <a:r>
              <a:rPr lang="el-GR" b="1" dirty="0">
                <a:solidFill>
                  <a:srgbClr val="FF0000"/>
                </a:solidFill>
                <a:effectLst>
                  <a:outerShdw blurRad="38100" dist="38100" dir="2700000" algn="tl">
                    <a:srgbClr val="000000">
                      <a:alpha val="43137"/>
                    </a:srgbClr>
                  </a:outerShdw>
                </a:effectLst>
              </a:rPr>
              <a:t>καθαρτήριος ρόλος της πνευματικής γνώσης </a:t>
            </a:r>
            <a:r>
              <a:rPr lang="el-GR" dirty="0"/>
              <a:t>κυρίαρχος, μια και υποστηρίζεται ότι "</a:t>
            </a:r>
            <a:r>
              <a:rPr lang="el-GR" i="1" dirty="0" err="1"/>
              <a:t>κάθ</a:t>
            </a:r>
            <a:r>
              <a:rPr lang="el-GR" i="1" dirty="0"/>
              <a:t>’ </a:t>
            </a:r>
            <a:r>
              <a:rPr lang="el-GR" i="1" dirty="0" err="1"/>
              <a:t>ὅσον</a:t>
            </a:r>
            <a:r>
              <a:rPr lang="el-GR" i="1" dirty="0"/>
              <a:t> ὁ </a:t>
            </a:r>
            <a:r>
              <a:rPr lang="el-GR" i="1" dirty="0" err="1"/>
              <a:t>νοῦς</a:t>
            </a:r>
            <a:r>
              <a:rPr lang="el-GR" i="1" dirty="0"/>
              <a:t> γνώσει </a:t>
            </a:r>
            <a:r>
              <a:rPr lang="el-GR" i="1" dirty="0" err="1"/>
              <a:t>πνευματικῇ</a:t>
            </a:r>
            <a:r>
              <a:rPr lang="el-GR" i="1" dirty="0"/>
              <a:t> καθαρίζεται </a:t>
            </a:r>
            <a:r>
              <a:rPr lang="el-GR" i="1" dirty="0" err="1"/>
              <a:t>τοσόνδε</a:t>
            </a:r>
            <a:r>
              <a:rPr lang="el-GR" i="1" dirty="0"/>
              <a:t> </a:t>
            </a:r>
            <a:r>
              <a:rPr lang="el-GR" i="1" dirty="0" err="1"/>
              <a:t>πρὸς</a:t>
            </a:r>
            <a:r>
              <a:rPr lang="el-GR" i="1" dirty="0"/>
              <a:t> </a:t>
            </a:r>
            <a:r>
              <a:rPr lang="el-GR" i="1" dirty="0" err="1"/>
              <a:t>τὴν</a:t>
            </a:r>
            <a:r>
              <a:rPr lang="el-GR" i="1" dirty="0"/>
              <a:t> </a:t>
            </a:r>
            <a:r>
              <a:rPr lang="el-GR" i="1" dirty="0" err="1"/>
              <a:t>τῆς</a:t>
            </a:r>
            <a:r>
              <a:rPr lang="el-GR" i="1" dirty="0"/>
              <a:t> </a:t>
            </a:r>
            <a:r>
              <a:rPr lang="el-GR" i="1" dirty="0" err="1"/>
              <a:t>ἁγίας</a:t>
            </a:r>
            <a:r>
              <a:rPr lang="el-GR" i="1" dirty="0"/>
              <a:t> Τριάδος </a:t>
            </a:r>
            <a:r>
              <a:rPr lang="el-GR" i="1" dirty="0" err="1"/>
              <a:t>θεωρίαν</a:t>
            </a:r>
            <a:r>
              <a:rPr lang="el-GR" i="1" dirty="0"/>
              <a:t> </a:t>
            </a:r>
            <a:r>
              <a:rPr lang="el-GR" i="1" dirty="0" err="1"/>
              <a:t>ἐγγίζει</a:t>
            </a:r>
            <a:r>
              <a:rPr lang="el-GR" dirty="0"/>
              <a:t>" (</a:t>
            </a:r>
            <a:r>
              <a:rPr lang="el-GR" i="1" dirty="0" err="1"/>
              <a:t>Γνωστικὰ</a:t>
            </a:r>
            <a:r>
              <a:rPr lang="el-GR" i="1" dirty="0"/>
              <a:t> Κεφάλαια </a:t>
            </a:r>
            <a:r>
              <a:rPr lang="en-GB" i="1" dirty="0"/>
              <a:t>V</a:t>
            </a:r>
            <a:r>
              <a:rPr lang="el-GR" i="1" dirty="0"/>
              <a:t>Ι, 67</a:t>
            </a:r>
            <a:r>
              <a:rPr lang="el-GR" dirty="0"/>
              <a:t>, </a:t>
            </a:r>
            <a:r>
              <a:rPr lang="en-GB" dirty="0"/>
              <a:t>Frank</a:t>
            </a:r>
            <a:r>
              <a:rPr lang="el-GR" dirty="0"/>
              <a:t>. σ. 403).  </a:t>
            </a:r>
          </a:p>
        </p:txBody>
      </p:sp>
    </p:spTree>
    <p:extLst>
      <p:ext uri="{BB962C8B-B14F-4D97-AF65-F5344CB8AC3E}">
        <p14:creationId xmlns:p14="http://schemas.microsoft.com/office/powerpoint/2010/main" val="3898309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21217"/>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537738"/>
            <a:ext cx="12192000" cy="6320262"/>
          </a:xfrm>
        </p:spPr>
        <p:txBody>
          <a:bodyPr>
            <a:normAutofit fontScale="85000" lnSpcReduction="10000"/>
          </a:bodyPr>
          <a:lstStyle/>
          <a:p>
            <a:r>
              <a:rPr lang="el-GR" dirty="0"/>
              <a:t>Ο Ευάγριος μιλά για τον νου που παρουσιάζεται στην Αγία Τριάδα. Σ’ αυτόν τον δρόμο </a:t>
            </a:r>
            <a:r>
              <a:rPr lang="el-GR" u="sng" dirty="0"/>
              <a:t>η καρδιά</a:t>
            </a:r>
            <a:r>
              <a:rPr lang="el-GR" dirty="0"/>
              <a:t> και </a:t>
            </a:r>
            <a:r>
              <a:rPr lang="el-GR" u="sng" dirty="0"/>
              <a:t>η αγνότητά της </a:t>
            </a:r>
            <a:r>
              <a:rPr lang="el-GR" dirty="0"/>
              <a:t>παραμένουν το επίμαχο ζήτημα. Πρόκειται για την </a:t>
            </a:r>
            <a:r>
              <a:rPr lang="el-GR" b="1" dirty="0">
                <a:solidFill>
                  <a:srgbClr val="FF0000"/>
                </a:solidFill>
                <a:effectLst>
                  <a:outerShdw blurRad="38100" dist="38100" dir="2700000" algn="tl">
                    <a:srgbClr val="000000">
                      <a:alpha val="43137"/>
                    </a:srgbClr>
                  </a:outerShdw>
                </a:effectLst>
              </a:rPr>
              <a:t>πραγματικότητα της διευρυμένης καρδιάς</a:t>
            </a:r>
            <a:r>
              <a:rPr lang="el-GR" dirty="0"/>
              <a:t>. Η καρδιά δεν είναι μόνο κάτι εξαγνισμένο στην πρακτική, αλλά αποτελεί με κάποια έννοια το </a:t>
            </a:r>
            <a:r>
              <a:rPr lang="el-GR" b="1" dirty="0">
                <a:solidFill>
                  <a:srgbClr val="FF0000"/>
                </a:solidFill>
                <a:effectLst>
                  <a:outerShdw blurRad="38100" dist="38100" dir="2700000" algn="tl">
                    <a:srgbClr val="000000">
                      <a:alpha val="43137"/>
                    </a:srgbClr>
                  </a:outerShdw>
                </a:effectLst>
              </a:rPr>
              <a:t>απόλυτο όργανο της θεωρίας</a:t>
            </a:r>
            <a:r>
              <a:rPr lang="el-GR" dirty="0"/>
              <a:t>, διευρυμένη και ανασηκωμένη από τη γνώση των διαφορετικών ειδών. </a:t>
            </a:r>
          </a:p>
          <a:p>
            <a:r>
              <a:rPr lang="el-GR" dirty="0"/>
              <a:t>Η νομοτέλεια της πνευματικής ζωής, στο επίπεδο της γνωσιολογικής μέθεξης, παρουσιάζεται: "</a:t>
            </a:r>
            <a:r>
              <a:rPr lang="el-GR" i="1" dirty="0" err="1"/>
              <a:t>Ὥσπερ</a:t>
            </a:r>
            <a:r>
              <a:rPr lang="el-GR" i="1" dirty="0"/>
              <a:t> ἡ </a:t>
            </a:r>
            <a:r>
              <a:rPr lang="el-GR" i="1" dirty="0" err="1"/>
              <a:t>μαγνίτης</a:t>
            </a:r>
            <a:r>
              <a:rPr lang="el-GR" i="1" dirty="0"/>
              <a:t> λίθος </a:t>
            </a:r>
            <a:r>
              <a:rPr lang="el-GR" i="1" dirty="0" err="1"/>
              <a:t>διὰ</a:t>
            </a:r>
            <a:r>
              <a:rPr lang="el-GR" i="1" dirty="0"/>
              <a:t> </a:t>
            </a:r>
            <a:r>
              <a:rPr lang="el-GR" i="1" dirty="0" err="1"/>
              <a:t>φυσικῆς</a:t>
            </a:r>
            <a:r>
              <a:rPr lang="el-GR" i="1" dirty="0"/>
              <a:t> δυνάμεως </a:t>
            </a:r>
            <a:r>
              <a:rPr lang="el-GR" i="1" dirty="0" err="1"/>
              <a:t>ἐν</a:t>
            </a:r>
            <a:r>
              <a:rPr lang="el-GR" i="1" dirty="0"/>
              <a:t> </a:t>
            </a:r>
            <a:r>
              <a:rPr lang="el-GR" i="1" dirty="0" err="1"/>
              <a:t>αὐτῇ</a:t>
            </a:r>
            <a:r>
              <a:rPr lang="el-GR" i="1" dirty="0"/>
              <a:t> </a:t>
            </a:r>
            <a:r>
              <a:rPr lang="el-GR" i="1" dirty="0" err="1"/>
              <a:t>κεκρυμμένης</a:t>
            </a:r>
            <a:r>
              <a:rPr lang="el-GR" i="1" dirty="0"/>
              <a:t> </a:t>
            </a:r>
            <a:r>
              <a:rPr lang="el-GR" i="1" dirty="0" err="1"/>
              <a:t>τὸν</a:t>
            </a:r>
            <a:r>
              <a:rPr lang="el-GR" i="1" dirty="0"/>
              <a:t> </a:t>
            </a:r>
            <a:r>
              <a:rPr lang="el-GR" i="1" dirty="0" err="1"/>
              <a:t>σίδηρον</a:t>
            </a:r>
            <a:r>
              <a:rPr lang="el-GR" i="1" dirty="0"/>
              <a:t> </a:t>
            </a:r>
            <a:r>
              <a:rPr lang="el-GR" i="1" dirty="0" err="1"/>
              <a:t>πρὸς</a:t>
            </a:r>
            <a:r>
              <a:rPr lang="el-GR" i="1" dirty="0"/>
              <a:t> </a:t>
            </a:r>
            <a:r>
              <a:rPr lang="el-GR" i="1" dirty="0" err="1"/>
              <a:t>αὐτὴν</a:t>
            </a:r>
            <a:r>
              <a:rPr lang="el-GR" i="1" dirty="0"/>
              <a:t> </a:t>
            </a:r>
            <a:r>
              <a:rPr lang="el-GR" i="1" dirty="0" err="1"/>
              <a:t>ἕλκει</a:t>
            </a:r>
            <a:r>
              <a:rPr lang="el-GR" i="1" dirty="0"/>
              <a:t> </a:t>
            </a:r>
            <a:r>
              <a:rPr lang="el-GR" i="1" dirty="0" err="1"/>
              <a:t>οὕτως</a:t>
            </a:r>
            <a:r>
              <a:rPr lang="el-GR" i="1" dirty="0"/>
              <a:t> </a:t>
            </a:r>
            <a:r>
              <a:rPr lang="el-GR" i="1" dirty="0" err="1"/>
              <a:t>καὶ</a:t>
            </a:r>
            <a:r>
              <a:rPr lang="el-GR" i="1" dirty="0"/>
              <a:t> ἡ </a:t>
            </a:r>
            <a:r>
              <a:rPr lang="el-GR" i="1" dirty="0" err="1"/>
              <a:t>ἁγία</a:t>
            </a:r>
            <a:r>
              <a:rPr lang="el-GR" i="1" dirty="0"/>
              <a:t> </a:t>
            </a:r>
            <a:r>
              <a:rPr lang="el-GR" i="1" dirty="0" err="1"/>
              <a:t>γνῶσις</a:t>
            </a:r>
            <a:r>
              <a:rPr lang="el-GR" i="1" dirty="0"/>
              <a:t> </a:t>
            </a:r>
            <a:r>
              <a:rPr lang="el-GR" i="1" dirty="0" err="1"/>
              <a:t>τὸν</a:t>
            </a:r>
            <a:r>
              <a:rPr lang="el-GR" i="1" dirty="0"/>
              <a:t> </a:t>
            </a:r>
            <a:r>
              <a:rPr lang="el-GR" i="1" dirty="0" err="1"/>
              <a:t>νοῦν</a:t>
            </a:r>
            <a:r>
              <a:rPr lang="el-GR" i="1" dirty="0"/>
              <a:t> </a:t>
            </a:r>
            <a:r>
              <a:rPr lang="el-GR" i="1" dirty="0" err="1"/>
              <a:t>τὸν</a:t>
            </a:r>
            <a:r>
              <a:rPr lang="el-GR" i="1" dirty="0"/>
              <a:t> </a:t>
            </a:r>
            <a:r>
              <a:rPr lang="el-GR" i="1" dirty="0" err="1"/>
              <a:t>καθαρόν</a:t>
            </a:r>
            <a:r>
              <a:rPr lang="el-GR" dirty="0"/>
              <a:t>" (</a:t>
            </a:r>
            <a:r>
              <a:rPr lang="el-GR" i="1" dirty="0" err="1"/>
              <a:t>Γνωστικὰ</a:t>
            </a:r>
            <a:r>
              <a:rPr lang="el-GR" i="1" dirty="0"/>
              <a:t> Κεφάλαια ΙΙ, 34</a:t>
            </a:r>
            <a:r>
              <a:rPr lang="el-GR" dirty="0"/>
              <a:t>, </a:t>
            </a:r>
            <a:r>
              <a:rPr lang="en-GB" dirty="0"/>
              <a:t>Frank</a:t>
            </a:r>
            <a:r>
              <a:rPr lang="el-GR" dirty="0"/>
              <a:t>. σ. 153). Ο Ευάγριος, λοιπόν, δε διστάζει να υιοθετήσει ένα παραστατικό σχήμα από την αριστοτελική φιλοσοφία (</a:t>
            </a:r>
            <a:r>
              <a:rPr lang="el-GR" dirty="0" err="1"/>
              <a:t>Ἀριστοτέλους</a:t>
            </a:r>
            <a:r>
              <a:rPr lang="el-GR" dirty="0"/>
              <a:t>, </a:t>
            </a:r>
            <a:r>
              <a:rPr lang="el-GR" i="1" dirty="0" err="1"/>
              <a:t>Μετὰ</a:t>
            </a:r>
            <a:r>
              <a:rPr lang="el-GR" i="1" dirty="0"/>
              <a:t> </a:t>
            </a:r>
            <a:r>
              <a:rPr lang="el-GR" i="1" dirty="0" err="1"/>
              <a:t>τὰ</a:t>
            </a:r>
            <a:r>
              <a:rPr lang="el-GR" i="1" dirty="0"/>
              <a:t> φυσικά Λ1072</a:t>
            </a:r>
            <a:r>
              <a:rPr lang="el-GR" dirty="0"/>
              <a:t> </a:t>
            </a:r>
            <a:r>
              <a:rPr lang="en-GB" dirty="0" err="1"/>
              <a:t>ab</a:t>
            </a:r>
            <a:r>
              <a:rPr lang="el-GR" dirty="0"/>
              <a:t>, </a:t>
            </a:r>
            <a:r>
              <a:rPr lang="el-GR" i="1" dirty="0"/>
              <a:t>Λ1071</a:t>
            </a:r>
            <a:r>
              <a:rPr lang="en-GB" dirty="0"/>
              <a:t>b</a:t>
            </a:r>
            <a:r>
              <a:rPr lang="el-GR" dirty="0"/>
              <a:t> και </a:t>
            </a:r>
            <a:r>
              <a:rPr lang="el-GR" i="1" dirty="0"/>
              <a:t>Γ1012</a:t>
            </a:r>
            <a:r>
              <a:rPr lang="en-GB" dirty="0"/>
              <a:t>b</a:t>
            </a:r>
            <a:r>
              <a:rPr lang="el-GR" dirty="0"/>
              <a:t>), το οποίο και μεταθέτει από τη θεολογία στην ανθρωπολογία για να περιγράψει τις οντολογικές προϋποθέσεις της θεογνωσίας. </a:t>
            </a:r>
          </a:p>
          <a:p>
            <a:r>
              <a:rPr lang="el-GR" dirty="0"/>
              <a:t>Η έννοια της κάθαρσης </a:t>
            </a:r>
            <a:r>
              <a:rPr lang="el-GR" u="sng" dirty="0"/>
              <a:t>ως γνωσιολογικό </a:t>
            </a:r>
            <a:r>
              <a:rPr lang="el-GR" u="sng" dirty="0" err="1"/>
              <a:t>προστάδιο</a:t>
            </a:r>
            <a:r>
              <a:rPr lang="el-GR" u="sng" dirty="0"/>
              <a:t> </a:t>
            </a:r>
            <a:r>
              <a:rPr lang="el-GR" dirty="0"/>
              <a:t>είναι ήδη διατυπωμένη στο </a:t>
            </a:r>
            <a:r>
              <a:rPr lang="el-GR" i="1" dirty="0"/>
              <a:t>Φαίδωνα</a:t>
            </a:r>
            <a:r>
              <a:rPr lang="el-GR" dirty="0"/>
              <a:t> του Πλάτωνα</a:t>
            </a:r>
            <a:r>
              <a:rPr lang="el-GR" i="1" dirty="0"/>
              <a:t>. </a:t>
            </a:r>
            <a:r>
              <a:rPr lang="el-GR" dirty="0"/>
              <a:t>Ωστόσο, οι Έλληνες δεν προβάλλουν την κάθαρση ως πράξη θετική, δηλαδή ως ψυχοσωματική ανταπόκριση στη θεία κλήση, καθώς την αντιλαμβάνονται στερητικά ως ενέργεια που εγγυείται τον πλήρη διαχωρισμό της ψυχής από το σώμα: "</a:t>
            </a:r>
            <a:r>
              <a:rPr lang="el-GR" i="1" dirty="0" err="1"/>
              <a:t>Μὴ</a:t>
            </a:r>
            <a:r>
              <a:rPr lang="el-GR" i="1" dirty="0"/>
              <a:t> </a:t>
            </a:r>
            <a:r>
              <a:rPr lang="el-GR" i="1" dirty="0" err="1"/>
              <a:t>καθαρῷ</a:t>
            </a:r>
            <a:r>
              <a:rPr lang="el-GR" i="1" dirty="0"/>
              <a:t> </a:t>
            </a:r>
            <a:r>
              <a:rPr lang="el-GR" i="1" dirty="0" err="1"/>
              <a:t>γὰρ</a:t>
            </a:r>
            <a:r>
              <a:rPr lang="el-GR" i="1" dirty="0"/>
              <a:t> </a:t>
            </a:r>
            <a:r>
              <a:rPr lang="el-GR" i="1" dirty="0" err="1"/>
              <a:t>καθαροῦ</a:t>
            </a:r>
            <a:r>
              <a:rPr lang="el-GR" i="1" dirty="0"/>
              <a:t> </a:t>
            </a:r>
            <a:r>
              <a:rPr lang="el-GR" i="1" dirty="0" err="1"/>
              <a:t>ἐφάπτεσθαι</a:t>
            </a:r>
            <a:r>
              <a:rPr lang="el-GR" i="1" dirty="0"/>
              <a:t> </a:t>
            </a:r>
            <a:r>
              <a:rPr lang="el-GR" i="1" dirty="0" err="1"/>
              <a:t>μὴ</a:t>
            </a:r>
            <a:r>
              <a:rPr lang="el-GR" i="1" dirty="0"/>
              <a:t> </a:t>
            </a:r>
            <a:r>
              <a:rPr lang="el-GR" i="1" dirty="0" err="1"/>
              <a:t>οὐ</a:t>
            </a:r>
            <a:r>
              <a:rPr lang="el-GR" i="1" dirty="0"/>
              <a:t> </a:t>
            </a:r>
            <a:r>
              <a:rPr lang="el-GR" i="1" dirty="0" err="1"/>
              <a:t>θεμιτόν</a:t>
            </a:r>
            <a:r>
              <a:rPr lang="el-GR" i="1" dirty="0"/>
              <a:t> ᾖ"</a:t>
            </a:r>
            <a:r>
              <a:rPr lang="el-GR" dirty="0"/>
              <a:t> (</a:t>
            </a:r>
            <a:r>
              <a:rPr lang="el-GR" i="1" dirty="0"/>
              <a:t>Φαίδων</a:t>
            </a:r>
            <a:r>
              <a:rPr lang="el-GR" dirty="0"/>
              <a:t> 67Β)</a:t>
            </a:r>
            <a:r>
              <a:rPr lang="el-GR" i="1" dirty="0"/>
              <a:t>. </a:t>
            </a:r>
            <a:r>
              <a:rPr lang="el-GR" dirty="0"/>
              <a:t>Ο διαχωρισμός αυτός αποσκοπεί στο </a:t>
            </a:r>
            <a:r>
              <a:rPr lang="el-GR" i="1" dirty="0"/>
              <a:t>"</a:t>
            </a:r>
            <a:r>
              <a:rPr lang="el-GR" i="1" dirty="0" err="1"/>
              <a:t>ἐθίσαι</a:t>
            </a:r>
            <a:r>
              <a:rPr lang="el-GR" i="1" dirty="0"/>
              <a:t> (</a:t>
            </a:r>
            <a:r>
              <a:rPr lang="el-GR" i="1" dirty="0" err="1"/>
              <a:t>τὴν</a:t>
            </a:r>
            <a:r>
              <a:rPr lang="el-GR" i="1" dirty="0"/>
              <a:t> </a:t>
            </a:r>
            <a:r>
              <a:rPr lang="el-GR" i="1" dirty="0" err="1"/>
              <a:t>ψυχὴν</a:t>
            </a:r>
            <a:r>
              <a:rPr lang="el-GR" i="1" dirty="0"/>
              <a:t>) </a:t>
            </a:r>
            <a:r>
              <a:rPr lang="el-GR" i="1" dirty="0" err="1"/>
              <a:t>αὐτὴν</a:t>
            </a:r>
            <a:r>
              <a:rPr lang="el-GR" i="1" dirty="0"/>
              <a:t> καθ’ </a:t>
            </a:r>
            <a:r>
              <a:rPr lang="el-GR" i="1" dirty="0" err="1"/>
              <a:t>ἑαυτὴν</a:t>
            </a:r>
            <a:r>
              <a:rPr lang="el-GR" i="1" dirty="0"/>
              <a:t> πανταχόθεν </a:t>
            </a:r>
            <a:r>
              <a:rPr lang="el-GR" i="1" dirty="0" err="1"/>
              <a:t>ἐκ</a:t>
            </a:r>
            <a:r>
              <a:rPr lang="el-GR" i="1" dirty="0"/>
              <a:t> </a:t>
            </a:r>
            <a:r>
              <a:rPr lang="el-GR" i="1" dirty="0" err="1"/>
              <a:t>τοῦ</a:t>
            </a:r>
            <a:r>
              <a:rPr lang="el-GR" i="1" dirty="0"/>
              <a:t> σώματος </a:t>
            </a:r>
            <a:r>
              <a:rPr lang="el-GR" i="1" dirty="0" err="1"/>
              <a:t>συναγείρεσθαί</a:t>
            </a:r>
            <a:r>
              <a:rPr lang="el-GR" i="1" dirty="0"/>
              <a:t> τε </a:t>
            </a:r>
            <a:r>
              <a:rPr lang="el-GR" i="1" dirty="0" err="1"/>
              <a:t>καὶ</a:t>
            </a:r>
            <a:r>
              <a:rPr lang="el-GR" i="1" dirty="0"/>
              <a:t> </a:t>
            </a:r>
            <a:r>
              <a:rPr lang="el-GR" i="1" dirty="0" err="1"/>
              <a:t>ἁθροίζεσθαι</a:t>
            </a:r>
            <a:r>
              <a:rPr lang="el-GR" i="1" dirty="0"/>
              <a:t> </a:t>
            </a:r>
            <a:r>
              <a:rPr lang="el-GR" i="1" dirty="0" err="1"/>
              <a:t>καὶ</a:t>
            </a:r>
            <a:r>
              <a:rPr lang="el-GR" i="1" dirty="0"/>
              <a:t> </a:t>
            </a:r>
            <a:r>
              <a:rPr lang="el-GR" i="1" dirty="0" err="1"/>
              <a:t>οἰκεῖν</a:t>
            </a:r>
            <a:r>
              <a:rPr lang="el-GR" i="1" dirty="0"/>
              <a:t> </a:t>
            </a:r>
            <a:r>
              <a:rPr lang="el-GR" i="1" dirty="0" err="1"/>
              <a:t>κατὰ</a:t>
            </a:r>
            <a:r>
              <a:rPr lang="el-GR" i="1" dirty="0"/>
              <a:t> </a:t>
            </a:r>
            <a:r>
              <a:rPr lang="el-GR" i="1" dirty="0" err="1"/>
              <a:t>τὸ</a:t>
            </a:r>
            <a:r>
              <a:rPr lang="el-GR" i="1" dirty="0"/>
              <a:t> </a:t>
            </a:r>
            <a:r>
              <a:rPr lang="el-GR" i="1" dirty="0" err="1"/>
              <a:t>δυνατὸν</a:t>
            </a:r>
            <a:r>
              <a:rPr lang="el-GR" i="1" dirty="0"/>
              <a:t> </a:t>
            </a:r>
            <a:r>
              <a:rPr lang="el-GR" i="1" dirty="0" err="1"/>
              <a:t>καὶ</a:t>
            </a:r>
            <a:r>
              <a:rPr lang="el-GR" i="1" dirty="0"/>
              <a:t> </a:t>
            </a:r>
            <a:r>
              <a:rPr lang="el-GR" i="1" dirty="0" err="1"/>
              <a:t>ἐν</a:t>
            </a:r>
            <a:r>
              <a:rPr lang="el-GR" i="1" dirty="0"/>
              <a:t> </a:t>
            </a:r>
            <a:r>
              <a:rPr lang="el-GR" i="1" dirty="0" err="1"/>
              <a:t>τῷ</a:t>
            </a:r>
            <a:r>
              <a:rPr lang="el-GR" i="1" dirty="0"/>
              <a:t> </a:t>
            </a:r>
            <a:r>
              <a:rPr lang="el-GR" i="1" dirty="0" err="1"/>
              <a:t>νῦν</a:t>
            </a:r>
            <a:r>
              <a:rPr lang="el-GR" i="1" dirty="0"/>
              <a:t> </a:t>
            </a:r>
            <a:r>
              <a:rPr lang="el-GR" i="1" dirty="0" err="1"/>
              <a:t>παρόντι</a:t>
            </a:r>
            <a:r>
              <a:rPr lang="el-GR" i="1" dirty="0"/>
              <a:t> </a:t>
            </a:r>
            <a:r>
              <a:rPr lang="el-GR" i="1" dirty="0" err="1"/>
              <a:t>καὶ</a:t>
            </a:r>
            <a:r>
              <a:rPr lang="el-GR" i="1" dirty="0"/>
              <a:t> </a:t>
            </a:r>
            <a:r>
              <a:rPr lang="el-GR" i="1" dirty="0" err="1"/>
              <a:t>ἐν</a:t>
            </a:r>
            <a:r>
              <a:rPr lang="el-GR" i="1" dirty="0"/>
              <a:t> </a:t>
            </a:r>
            <a:r>
              <a:rPr lang="el-GR" i="1" dirty="0" err="1"/>
              <a:t>τῷ</a:t>
            </a:r>
            <a:r>
              <a:rPr lang="el-GR" i="1" dirty="0"/>
              <a:t> </a:t>
            </a:r>
            <a:r>
              <a:rPr lang="el-GR" i="1" dirty="0" err="1"/>
              <a:t>ἔπειτα</a:t>
            </a:r>
            <a:r>
              <a:rPr lang="el-GR" i="1" dirty="0"/>
              <a:t> μόνη καθ' </a:t>
            </a:r>
            <a:r>
              <a:rPr lang="el-GR" i="1" dirty="0" err="1"/>
              <a:t>ἑαυτὴν</a:t>
            </a:r>
            <a:r>
              <a:rPr lang="el-GR" i="1" dirty="0"/>
              <a:t> </a:t>
            </a:r>
            <a:r>
              <a:rPr lang="el-GR" i="1" dirty="0" err="1"/>
              <a:t>ἐλκυομένην</a:t>
            </a:r>
            <a:r>
              <a:rPr lang="el-GR" i="1" dirty="0"/>
              <a:t> </a:t>
            </a:r>
            <a:r>
              <a:rPr lang="el-GR" i="1" dirty="0" err="1"/>
              <a:t>ὥσπερ</a:t>
            </a:r>
            <a:r>
              <a:rPr lang="el-GR" i="1" dirty="0"/>
              <a:t> </a:t>
            </a:r>
            <a:r>
              <a:rPr lang="el-GR" i="1" dirty="0" err="1"/>
              <a:t>ἐκ</a:t>
            </a:r>
            <a:r>
              <a:rPr lang="el-GR" i="1" dirty="0"/>
              <a:t> </a:t>
            </a:r>
            <a:r>
              <a:rPr lang="el-GR" i="1" dirty="0" err="1"/>
              <a:t>δεσμῶν</a:t>
            </a:r>
            <a:r>
              <a:rPr lang="el-GR" i="1" dirty="0"/>
              <a:t> </a:t>
            </a:r>
            <a:r>
              <a:rPr lang="el-GR" i="1" dirty="0" err="1"/>
              <a:t>ἐκ</a:t>
            </a:r>
            <a:r>
              <a:rPr lang="el-GR" i="1" dirty="0"/>
              <a:t> </a:t>
            </a:r>
            <a:r>
              <a:rPr lang="el-GR" i="1" dirty="0" err="1"/>
              <a:t>τοῦ</a:t>
            </a:r>
            <a:r>
              <a:rPr lang="el-GR" i="1" dirty="0"/>
              <a:t> σώματος</a:t>
            </a:r>
            <a:r>
              <a:rPr lang="el-GR" dirty="0"/>
              <a:t>" (</a:t>
            </a:r>
            <a:r>
              <a:rPr lang="el-GR" i="1" dirty="0"/>
              <a:t>Φαίδων</a:t>
            </a:r>
            <a:r>
              <a:rPr lang="el-GR" dirty="0"/>
              <a:t> 67</a:t>
            </a:r>
            <a:r>
              <a:rPr lang="en-GB" dirty="0"/>
              <a:t>CD</a:t>
            </a:r>
            <a:r>
              <a:rPr lang="el-GR" dirty="0"/>
              <a:t>).  </a:t>
            </a:r>
          </a:p>
          <a:p>
            <a:endParaRPr lang="el-GR" dirty="0"/>
          </a:p>
        </p:txBody>
      </p:sp>
    </p:spTree>
    <p:extLst>
      <p:ext uri="{BB962C8B-B14F-4D97-AF65-F5344CB8AC3E}">
        <p14:creationId xmlns:p14="http://schemas.microsoft.com/office/powerpoint/2010/main" val="3699994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34096"/>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602132"/>
            <a:ext cx="12192000" cy="6255868"/>
          </a:xfrm>
        </p:spPr>
        <p:txBody>
          <a:bodyPr>
            <a:normAutofit fontScale="92500" lnSpcReduction="10000"/>
          </a:bodyPr>
          <a:lstStyle/>
          <a:p>
            <a:r>
              <a:rPr lang="el-GR" dirty="0"/>
              <a:t>Την αναγκαιότητα της κάθαρσης προβάλλει και ο Μακάριος χρησιμοποιώντας το παράδειγμα της σχέσης μεταξύ ορατού οφθαλμού και κτιστού ήλιου. Παρατηρεί λοιπόν ότι όπως ο φαινόμενος οφθαλμός βλέπει τον ήλιο όταν είναι καθαρός, το ίδιο συμβαίνει και με τον νου. Όταν έχει καθαριστεί τελείως βλέπει διαρκώς τη δόξα του φωτός του Χριστού και ενώνεται παντοτινά μαζί του, κατά το πρότυπο της ένωσης των δύο φύσεων του Χριστού: "</a:t>
            </a:r>
            <a:r>
              <a:rPr lang="el-GR" i="1" dirty="0" err="1"/>
              <a:t>ὥσπερ</a:t>
            </a:r>
            <a:r>
              <a:rPr lang="el-GR" i="1" dirty="0"/>
              <a:t> </a:t>
            </a:r>
            <a:r>
              <a:rPr lang="el-GR" i="1" dirty="0" err="1"/>
              <a:t>γὰρ</a:t>
            </a:r>
            <a:r>
              <a:rPr lang="el-GR" i="1" dirty="0"/>
              <a:t> ὁ φαινόμενος </a:t>
            </a:r>
            <a:r>
              <a:rPr lang="el-GR" i="1" dirty="0" err="1"/>
              <a:t>ὀφθαλμὸς</a:t>
            </a:r>
            <a:r>
              <a:rPr lang="el-GR" i="1" dirty="0"/>
              <a:t> </a:t>
            </a:r>
            <a:r>
              <a:rPr lang="el-GR" i="1" dirty="0" err="1"/>
              <a:t>καθαρὸς</a:t>
            </a:r>
            <a:r>
              <a:rPr lang="el-GR" i="1" dirty="0"/>
              <a:t> </a:t>
            </a:r>
            <a:r>
              <a:rPr lang="el-GR" i="1" dirty="0" err="1"/>
              <a:t>ὤν</a:t>
            </a:r>
            <a:r>
              <a:rPr lang="el-GR" i="1" dirty="0"/>
              <a:t> </a:t>
            </a:r>
            <a:r>
              <a:rPr lang="el-GR" i="1" dirty="0" err="1"/>
              <a:t>καθαρῶς</a:t>
            </a:r>
            <a:r>
              <a:rPr lang="el-GR" i="1" dirty="0"/>
              <a:t> </a:t>
            </a:r>
            <a:r>
              <a:rPr lang="el-GR" i="1" dirty="0" err="1"/>
              <a:t>ὁρᾷ</a:t>
            </a:r>
            <a:r>
              <a:rPr lang="el-GR" i="1" dirty="0"/>
              <a:t> πάντοτε </a:t>
            </a:r>
            <a:r>
              <a:rPr lang="el-GR" i="1" dirty="0" err="1"/>
              <a:t>τὸν</a:t>
            </a:r>
            <a:r>
              <a:rPr lang="el-GR" i="1" dirty="0"/>
              <a:t> </a:t>
            </a:r>
            <a:r>
              <a:rPr lang="el-GR" i="1" dirty="0" err="1"/>
              <a:t>ἥλιον</a:t>
            </a:r>
            <a:r>
              <a:rPr lang="el-GR" i="1" dirty="0"/>
              <a:t>· </a:t>
            </a:r>
            <a:r>
              <a:rPr lang="el-GR" i="1" dirty="0" err="1"/>
              <a:t>οὕτως</a:t>
            </a:r>
            <a:r>
              <a:rPr lang="el-GR" i="1" dirty="0"/>
              <a:t> </a:t>
            </a:r>
            <a:r>
              <a:rPr lang="el-GR" i="1" dirty="0" err="1"/>
              <a:t>καὶ</a:t>
            </a:r>
            <a:r>
              <a:rPr lang="el-GR" i="1" dirty="0"/>
              <a:t> ὁ </a:t>
            </a:r>
            <a:r>
              <a:rPr lang="el-GR" i="1" dirty="0" err="1"/>
              <a:t>νοῦς</a:t>
            </a:r>
            <a:r>
              <a:rPr lang="el-GR" i="1" dirty="0"/>
              <a:t> τελείως καθαρισθείς, πάντοτε </a:t>
            </a:r>
            <a:r>
              <a:rPr lang="el-GR" i="1" dirty="0" err="1"/>
              <a:t>ὁρᾷ</a:t>
            </a:r>
            <a:r>
              <a:rPr lang="el-GR" i="1" dirty="0"/>
              <a:t> </a:t>
            </a:r>
            <a:r>
              <a:rPr lang="el-GR" i="1" dirty="0" err="1"/>
              <a:t>τὴν</a:t>
            </a:r>
            <a:r>
              <a:rPr lang="el-GR" i="1" dirty="0"/>
              <a:t> </a:t>
            </a:r>
            <a:r>
              <a:rPr lang="el-GR" i="1" dirty="0" err="1"/>
              <a:t>δόξαν</a:t>
            </a:r>
            <a:r>
              <a:rPr lang="el-GR" i="1" dirty="0"/>
              <a:t> </a:t>
            </a:r>
            <a:r>
              <a:rPr lang="el-GR" i="1" dirty="0" err="1"/>
              <a:t>τοῦ</a:t>
            </a:r>
            <a:r>
              <a:rPr lang="el-GR" i="1" dirty="0"/>
              <a:t> φωτός </a:t>
            </a:r>
            <a:r>
              <a:rPr lang="el-GR" i="1" dirty="0" err="1"/>
              <a:t>τοῦ</a:t>
            </a:r>
            <a:r>
              <a:rPr lang="el-GR" i="1" dirty="0"/>
              <a:t> </a:t>
            </a:r>
            <a:r>
              <a:rPr lang="el-GR" i="1" dirty="0" err="1"/>
              <a:t>Χριστοῦ</a:t>
            </a:r>
            <a:r>
              <a:rPr lang="el-GR" i="1" dirty="0"/>
              <a:t>, </a:t>
            </a:r>
            <a:r>
              <a:rPr lang="el-GR" i="1" dirty="0" err="1"/>
              <a:t>καὶ</a:t>
            </a:r>
            <a:r>
              <a:rPr lang="el-GR" i="1" dirty="0"/>
              <a:t> </a:t>
            </a:r>
            <a:r>
              <a:rPr lang="el-GR" i="1" dirty="0" err="1"/>
              <a:t>σύνεστι</a:t>
            </a:r>
            <a:r>
              <a:rPr lang="el-GR" i="1" dirty="0"/>
              <a:t> </a:t>
            </a:r>
            <a:r>
              <a:rPr lang="el-GR" i="1" dirty="0" err="1"/>
              <a:t>τῷ</a:t>
            </a:r>
            <a:r>
              <a:rPr lang="el-GR" i="1" dirty="0"/>
              <a:t> </a:t>
            </a:r>
            <a:r>
              <a:rPr lang="el-GR" i="1" dirty="0" err="1"/>
              <a:t>Κυρίῳ</a:t>
            </a:r>
            <a:r>
              <a:rPr lang="el-GR" i="1" dirty="0"/>
              <a:t> </a:t>
            </a:r>
            <a:r>
              <a:rPr lang="el-GR" i="1" dirty="0" err="1"/>
              <a:t>νυκτὸς</a:t>
            </a:r>
            <a:r>
              <a:rPr lang="el-GR" i="1" dirty="0"/>
              <a:t> </a:t>
            </a:r>
            <a:r>
              <a:rPr lang="el-GR" i="1" dirty="0" err="1"/>
              <a:t>καὶ</a:t>
            </a:r>
            <a:r>
              <a:rPr lang="el-GR" i="1" dirty="0"/>
              <a:t> </a:t>
            </a:r>
            <a:r>
              <a:rPr lang="el-GR" i="1" dirty="0" err="1"/>
              <a:t>ἡμέρας</a:t>
            </a:r>
            <a:r>
              <a:rPr lang="el-GR" i="1" dirty="0"/>
              <a:t>, </a:t>
            </a:r>
            <a:r>
              <a:rPr lang="el-GR" i="1" dirty="0" err="1"/>
              <a:t>ὅν</a:t>
            </a:r>
            <a:r>
              <a:rPr lang="el-GR" i="1" dirty="0"/>
              <a:t> τρόπον </a:t>
            </a:r>
            <a:r>
              <a:rPr lang="el-GR" i="1" dirty="0" err="1"/>
              <a:t>τὸ</a:t>
            </a:r>
            <a:r>
              <a:rPr lang="el-GR" i="1" dirty="0"/>
              <a:t> </a:t>
            </a:r>
            <a:r>
              <a:rPr lang="el-GR" i="1" dirty="0" err="1"/>
              <a:t>σῶμα</a:t>
            </a:r>
            <a:r>
              <a:rPr lang="el-GR" i="1" dirty="0"/>
              <a:t> </a:t>
            </a:r>
            <a:r>
              <a:rPr lang="el-GR" i="1" dirty="0" err="1"/>
              <a:t>τοῦ</a:t>
            </a:r>
            <a:r>
              <a:rPr lang="el-GR" i="1" dirty="0"/>
              <a:t> Κυρίου </a:t>
            </a:r>
            <a:r>
              <a:rPr lang="el-GR" i="1" dirty="0" err="1"/>
              <a:t>συναφθὲν</a:t>
            </a:r>
            <a:r>
              <a:rPr lang="el-GR" i="1" dirty="0"/>
              <a:t> </a:t>
            </a:r>
            <a:r>
              <a:rPr lang="el-GR" i="1" dirty="0" err="1"/>
              <a:t>τῇ</a:t>
            </a:r>
            <a:r>
              <a:rPr lang="el-GR" i="1" dirty="0"/>
              <a:t> </a:t>
            </a:r>
            <a:r>
              <a:rPr lang="el-GR" i="1" dirty="0" err="1"/>
              <a:t>θεότητι</a:t>
            </a:r>
            <a:r>
              <a:rPr lang="el-GR" i="1" dirty="0"/>
              <a:t> πάντοτε </a:t>
            </a:r>
            <a:r>
              <a:rPr lang="el-GR" i="1" dirty="0" err="1"/>
              <a:t>σύνεστιν</a:t>
            </a:r>
            <a:r>
              <a:rPr lang="el-GR" i="1" dirty="0"/>
              <a:t> </a:t>
            </a:r>
            <a:r>
              <a:rPr lang="el-GR" i="1" dirty="0" err="1"/>
              <a:t>τῷ</a:t>
            </a:r>
            <a:r>
              <a:rPr lang="el-GR" i="1" dirty="0"/>
              <a:t> </a:t>
            </a:r>
            <a:r>
              <a:rPr lang="el-GR" i="1" dirty="0" err="1"/>
              <a:t>ἁγίῳ</a:t>
            </a:r>
            <a:r>
              <a:rPr lang="el-GR" i="1" dirty="0"/>
              <a:t> Πνεύματι</a:t>
            </a:r>
            <a:r>
              <a:rPr lang="el-GR" dirty="0"/>
              <a:t>"</a:t>
            </a:r>
            <a:r>
              <a:rPr lang="el-GR" i="1" dirty="0"/>
              <a:t> </a:t>
            </a:r>
            <a:r>
              <a:rPr lang="el-GR" i="1" u="sng" dirty="0"/>
              <a:t>(</a:t>
            </a:r>
            <a:r>
              <a:rPr lang="el-GR" i="1" dirty="0" err="1"/>
              <a:t>Ὁμιλίαι</a:t>
            </a:r>
            <a:r>
              <a:rPr lang="el-GR" i="1" dirty="0"/>
              <a:t> </a:t>
            </a:r>
            <a:r>
              <a:rPr lang="el-GR" i="1" dirty="0" err="1"/>
              <a:t>Πνευματκαὶ</a:t>
            </a:r>
            <a:r>
              <a:rPr lang="el-GR" i="1" dirty="0"/>
              <a:t> ΙΖ΄</a:t>
            </a:r>
            <a:r>
              <a:rPr lang="el-GR" dirty="0"/>
              <a:t>, </a:t>
            </a:r>
            <a:r>
              <a:rPr lang="en-GB" dirty="0"/>
              <a:t>PG</a:t>
            </a:r>
            <a:r>
              <a:rPr lang="el-GR" dirty="0"/>
              <a:t> 34, 625 </a:t>
            </a:r>
            <a:r>
              <a:rPr lang="en-GB" dirty="0"/>
              <a:t>D</a:t>
            </a:r>
            <a:r>
              <a:rPr lang="el-GR" dirty="0"/>
              <a:t>).</a:t>
            </a:r>
          </a:p>
          <a:p>
            <a:r>
              <a:rPr lang="el-GR" dirty="0"/>
              <a:t>Στη </a:t>
            </a:r>
            <a:r>
              <a:rPr lang="el-GR" dirty="0" err="1"/>
              <a:t>μακαριανή</a:t>
            </a:r>
            <a:r>
              <a:rPr lang="el-GR" dirty="0"/>
              <a:t> θεολογία η καθαρότητα της καρδιάς είναι </a:t>
            </a:r>
            <a:r>
              <a:rPr lang="el-GR" dirty="0" err="1"/>
              <a:t>χριστολογικά</a:t>
            </a:r>
            <a:r>
              <a:rPr lang="el-GR" dirty="0"/>
              <a:t> θεμελιωμένη: "</a:t>
            </a:r>
            <a:r>
              <a:rPr lang="el-GR" i="1" dirty="0" err="1"/>
              <a:t>Χρὴ</a:t>
            </a:r>
            <a:r>
              <a:rPr lang="el-GR" i="1" dirty="0"/>
              <a:t> </a:t>
            </a:r>
            <a:r>
              <a:rPr lang="el-GR" i="1" dirty="0" err="1"/>
              <a:t>οὖν</a:t>
            </a:r>
            <a:r>
              <a:rPr lang="el-GR" i="1" dirty="0"/>
              <a:t> </a:t>
            </a:r>
            <a:r>
              <a:rPr lang="el-GR" i="1" dirty="0" err="1"/>
              <a:t>ἐπιζητῆσαι</a:t>
            </a:r>
            <a:r>
              <a:rPr lang="el-GR" i="1" dirty="0"/>
              <a:t> </a:t>
            </a:r>
            <a:r>
              <a:rPr lang="el-GR" i="1" dirty="0" err="1"/>
              <a:t>πῶς</a:t>
            </a:r>
            <a:r>
              <a:rPr lang="el-GR" i="1" dirty="0"/>
              <a:t> </a:t>
            </a:r>
            <a:r>
              <a:rPr lang="el-GR" i="1" dirty="0" err="1"/>
              <a:t>καὶ</a:t>
            </a:r>
            <a:r>
              <a:rPr lang="el-GR" i="1" dirty="0"/>
              <a:t> </a:t>
            </a:r>
            <a:r>
              <a:rPr lang="el-GR" i="1" dirty="0" err="1"/>
              <a:t>διὰ</a:t>
            </a:r>
            <a:r>
              <a:rPr lang="el-GR" i="1" dirty="0"/>
              <a:t> τίνων δύναται </a:t>
            </a:r>
            <a:r>
              <a:rPr lang="el-GR" i="1" dirty="0" err="1"/>
              <a:t>τὸ</a:t>
            </a:r>
            <a:r>
              <a:rPr lang="el-GR" i="1" dirty="0"/>
              <a:t> </a:t>
            </a:r>
            <a:r>
              <a:rPr lang="el-GR" i="1" dirty="0" err="1"/>
              <a:t>καθαρὸν</a:t>
            </a:r>
            <a:r>
              <a:rPr lang="el-GR" i="1" dirty="0"/>
              <a:t> </a:t>
            </a:r>
            <a:r>
              <a:rPr lang="el-GR" i="1" dirty="0" err="1"/>
              <a:t>τῆς</a:t>
            </a:r>
            <a:r>
              <a:rPr lang="el-GR" i="1" dirty="0"/>
              <a:t> καρδίας γενέσθαι. </a:t>
            </a:r>
            <a:r>
              <a:rPr lang="el-GR" i="1" dirty="0" err="1"/>
              <a:t>Οὐδαμῶς</a:t>
            </a:r>
            <a:r>
              <a:rPr lang="el-GR" i="1" dirty="0"/>
              <a:t> </a:t>
            </a:r>
            <a:r>
              <a:rPr lang="el-GR" i="1" dirty="0" err="1"/>
              <a:t>ἑτέρωθεν</a:t>
            </a:r>
            <a:r>
              <a:rPr lang="el-GR" i="1" dirty="0"/>
              <a:t>, </a:t>
            </a:r>
            <a:r>
              <a:rPr lang="el-GR" i="1" dirty="0" err="1"/>
              <a:t>εἰ</a:t>
            </a:r>
            <a:r>
              <a:rPr lang="el-GR" i="1" dirty="0"/>
              <a:t> </a:t>
            </a:r>
            <a:r>
              <a:rPr lang="el-GR" i="1" dirty="0" err="1"/>
              <a:t>μὴ</a:t>
            </a:r>
            <a:r>
              <a:rPr lang="el-GR" i="1" dirty="0"/>
              <a:t> </a:t>
            </a:r>
            <a:r>
              <a:rPr lang="el-GR" i="1" dirty="0" err="1"/>
              <a:t>διὰ</a:t>
            </a:r>
            <a:r>
              <a:rPr lang="el-GR" i="1" dirty="0"/>
              <a:t> </a:t>
            </a:r>
            <a:r>
              <a:rPr lang="el-GR" i="1" dirty="0" err="1"/>
              <a:t>τοῦ</a:t>
            </a:r>
            <a:r>
              <a:rPr lang="el-GR" i="1" dirty="0"/>
              <a:t> </a:t>
            </a:r>
            <a:r>
              <a:rPr lang="el-GR" i="1" dirty="0" err="1"/>
              <a:t>ὑπὲρ</a:t>
            </a:r>
            <a:r>
              <a:rPr lang="el-GR" i="1" dirty="0"/>
              <a:t> </a:t>
            </a:r>
            <a:r>
              <a:rPr lang="el-GR" i="1" dirty="0" err="1"/>
              <a:t>ἡμῶν</a:t>
            </a:r>
            <a:r>
              <a:rPr lang="el-GR" i="1" dirty="0"/>
              <a:t> </a:t>
            </a:r>
            <a:r>
              <a:rPr lang="el-GR" i="1" dirty="0" err="1"/>
              <a:t>σταυρωθέντος</a:t>
            </a:r>
            <a:r>
              <a:rPr lang="el-GR" i="1" dirty="0"/>
              <a:t>... </a:t>
            </a:r>
            <a:r>
              <a:rPr lang="el-GR" i="1" dirty="0" err="1"/>
              <a:t>οὐκ</a:t>
            </a:r>
            <a:r>
              <a:rPr lang="el-GR" i="1" dirty="0"/>
              <a:t> </a:t>
            </a:r>
            <a:r>
              <a:rPr lang="el-GR" i="1" dirty="0" err="1"/>
              <a:t>ἐγχωρεῖ</a:t>
            </a:r>
            <a:r>
              <a:rPr lang="el-GR" i="1" dirty="0"/>
              <a:t> </a:t>
            </a:r>
            <a:r>
              <a:rPr lang="el-GR" i="1" dirty="0" err="1"/>
              <a:t>τινα</a:t>
            </a:r>
            <a:r>
              <a:rPr lang="el-GR" i="1" dirty="0"/>
              <a:t> </a:t>
            </a:r>
            <a:r>
              <a:rPr lang="el-GR" i="1" dirty="0" err="1"/>
              <a:t>ἄνευ</a:t>
            </a:r>
            <a:r>
              <a:rPr lang="el-GR" i="1" dirty="0"/>
              <a:t> </a:t>
            </a:r>
            <a:r>
              <a:rPr lang="el-GR" i="1" dirty="0" err="1"/>
              <a:t>ἐκείνης</a:t>
            </a:r>
            <a:r>
              <a:rPr lang="el-GR" i="1" dirty="0"/>
              <a:t> </a:t>
            </a:r>
            <a:r>
              <a:rPr lang="el-GR" i="1" dirty="0" err="1"/>
              <a:t>τῆς</a:t>
            </a:r>
            <a:r>
              <a:rPr lang="el-GR" i="1" dirty="0"/>
              <a:t> </a:t>
            </a:r>
            <a:r>
              <a:rPr lang="el-GR" i="1" dirty="0" err="1"/>
              <a:t>ἀληθείας</a:t>
            </a:r>
            <a:r>
              <a:rPr lang="el-GR" i="1" dirty="0"/>
              <a:t>, </a:t>
            </a:r>
            <a:r>
              <a:rPr lang="el-GR" i="1" dirty="0" err="1"/>
              <a:t>ἀλήθειαν</a:t>
            </a:r>
            <a:r>
              <a:rPr lang="el-GR" i="1" dirty="0"/>
              <a:t> </a:t>
            </a:r>
            <a:r>
              <a:rPr lang="el-GR" i="1" dirty="0" err="1"/>
              <a:t>γνῶναι</a:t>
            </a:r>
            <a:r>
              <a:rPr lang="el-GR" i="1" dirty="0"/>
              <a:t> ἤ </a:t>
            </a:r>
            <a:r>
              <a:rPr lang="el-GR" i="1" dirty="0" err="1"/>
              <a:t>σωθῆναι</a:t>
            </a:r>
            <a:r>
              <a:rPr lang="el-GR" dirty="0"/>
              <a:t>" (</a:t>
            </a:r>
            <a:r>
              <a:rPr lang="el-GR" i="1" dirty="0" err="1"/>
              <a:t>Ὁμιλίαι</a:t>
            </a:r>
            <a:r>
              <a:rPr lang="el-GR" i="1" dirty="0"/>
              <a:t> </a:t>
            </a:r>
            <a:r>
              <a:rPr lang="el-GR" i="1" dirty="0" err="1"/>
              <a:t>Πνευματικαὶ</a:t>
            </a:r>
            <a:r>
              <a:rPr lang="el-GR" i="1" dirty="0"/>
              <a:t> ΙΖ΄</a:t>
            </a:r>
            <a:r>
              <a:rPr lang="el-GR" dirty="0"/>
              <a:t>, </a:t>
            </a:r>
            <a:r>
              <a:rPr lang="en-GB" dirty="0"/>
              <a:t>PG</a:t>
            </a:r>
            <a:r>
              <a:rPr lang="el-GR" dirty="0"/>
              <a:t> 34, 633 Β). Η καθαρότητα της καρδιάς ταυτίζεται με τον ψυχικό φωτισμό που ενεργοποιείται από το Άγιο Πνεύμα: "</a:t>
            </a:r>
            <a:r>
              <a:rPr lang="el-GR" i="1" dirty="0"/>
              <a:t>διότι </a:t>
            </a:r>
            <a:r>
              <a:rPr lang="el-GR" i="1" dirty="0" err="1"/>
              <a:t>τὸ</a:t>
            </a:r>
            <a:r>
              <a:rPr lang="el-GR" i="1" dirty="0"/>
              <a:t> </a:t>
            </a:r>
            <a:r>
              <a:rPr lang="el-GR" i="1" dirty="0" err="1"/>
              <a:t>ἄυλον</a:t>
            </a:r>
            <a:r>
              <a:rPr lang="el-GR" i="1" dirty="0"/>
              <a:t> </a:t>
            </a:r>
            <a:r>
              <a:rPr lang="el-GR" i="1" dirty="0" err="1"/>
              <a:t>καὶ</a:t>
            </a:r>
            <a:r>
              <a:rPr lang="el-GR" i="1" dirty="0"/>
              <a:t> </a:t>
            </a:r>
            <a:r>
              <a:rPr lang="el-GR" i="1" dirty="0" err="1"/>
              <a:t>θεῖον</a:t>
            </a:r>
            <a:r>
              <a:rPr lang="el-GR" i="1" dirty="0"/>
              <a:t> </a:t>
            </a:r>
            <a:r>
              <a:rPr lang="el-GR" i="1" dirty="0" err="1"/>
              <a:t>πῦρ</a:t>
            </a:r>
            <a:r>
              <a:rPr lang="el-GR" i="1" dirty="0"/>
              <a:t> φωτίζει </a:t>
            </a:r>
            <a:r>
              <a:rPr lang="el-GR" i="1" dirty="0" err="1"/>
              <a:t>μὲν</a:t>
            </a:r>
            <a:r>
              <a:rPr lang="el-GR" i="1" dirty="0"/>
              <a:t> </a:t>
            </a:r>
            <a:r>
              <a:rPr lang="el-GR" i="1" dirty="0" err="1"/>
              <a:t>ψυχὰς</a:t>
            </a:r>
            <a:r>
              <a:rPr lang="el-GR" i="1" dirty="0"/>
              <a:t> </a:t>
            </a:r>
            <a:r>
              <a:rPr lang="el-GR" i="1" dirty="0" err="1"/>
              <a:t>καὶ</a:t>
            </a:r>
            <a:r>
              <a:rPr lang="el-GR" i="1" dirty="0"/>
              <a:t> </a:t>
            </a:r>
            <a:r>
              <a:rPr lang="el-GR" i="1" dirty="0" err="1"/>
              <a:t>δοκιμάζειν</a:t>
            </a:r>
            <a:r>
              <a:rPr lang="el-GR" i="1" dirty="0"/>
              <a:t> </a:t>
            </a:r>
            <a:r>
              <a:rPr lang="el-GR" i="1" dirty="0" err="1"/>
              <a:t>εἴωθεν</a:t>
            </a:r>
            <a:r>
              <a:rPr lang="el-GR" i="1" dirty="0"/>
              <a:t>, </a:t>
            </a:r>
            <a:r>
              <a:rPr lang="el-GR" i="1" dirty="0" err="1"/>
              <a:t>ὥσπερ</a:t>
            </a:r>
            <a:r>
              <a:rPr lang="el-GR" i="1" dirty="0"/>
              <a:t> </a:t>
            </a:r>
            <a:r>
              <a:rPr lang="el-GR" i="1" dirty="0" err="1"/>
              <a:t>ἄδολον</a:t>
            </a:r>
            <a:r>
              <a:rPr lang="el-GR" i="1" dirty="0"/>
              <a:t> </a:t>
            </a:r>
            <a:r>
              <a:rPr lang="el-GR" i="1" dirty="0" err="1"/>
              <a:t>χρυσὸν</a:t>
            </a:r>
            <a:r>
              <a:rPr lang="el-GR" i="1" dirty="0"/>
              <a:t> </a:t>
            </a:r>
            <a:r>
              <a:rPr lang="el-GR" i="1" dirty="0" err="1"/>
              <a:t>ἐν</a:t>
            </a:r>
            <a:r>
              <a:rPr lang="el-GR" i="1" dirty="0"/>
              <a:t> </a:t>
            </a:r>
            <a:r>
              <a:rPr lang="el-GR" i="1" dirty="0" err="1"/>
              <a:t>καμίνῳ</a:t>
            </a:r>
            <a:r>
              <a:rPr lang="el-GR" i="1" dirty="0"/>
              <a:t>· </a:t>
            </a:r>
            <a:r>
              <a:rPr lang="el-GR" i="1" dirty="0" err="1"/>
              <a:t>κακίαν</a:t>
            </a:r>
            <a:r>
              <a:rPr lang="el-GR" i="1" dirty="0"/>
              <a:t> </a:t>
            </a:r>
            <a:r>
              <a:rPr lang="el-GR" i="1" dirty="0" err="1"/>
              <a:t>δὲ</a:t>
            </a:r>
            <a:r>
              <a:rPr lang="el-GR" i="1" dirty="0"/>
              <a:t> </a:t>
            </a:r>
            <a:r>
              <a:rPr lang="el-GR" i="1" dirty="0" err="1"/>
              <a:t>ἀναλίσκει</a:t>
            </a:r>
            <a:r>
              <a:rPr lang="el-GR" i="1" dirty="0"/>
              <a:t>, </a:t>
            </a:r>
            <a:r>
              <a:rPr lang="el-GR" i="1" dirty="0" err="1"/>
              <a:t>ὥσπερ</a:t>
            </a:r>
            <a:r>
              <a:rPr lang="el-GR" i="1" dirty="0"/>
              <a:t> </a:t>
            </a:r>
            <a:r>
              <a:rPr lang="el-GR" i="1" dirty="0" err="1"/>
              <a:t>ἀκάνθας</a:t>
            </a:r>
            <a:r>
              <a:rPr lang="el-GR" i="1" dirty="0"/>
              <a:t> </a:t>
            </a:r>
            <a:r>
              <a:rPr lang="el-GR" i="1" dirty="0" err="1"/>
              <a:t>καὶ</a:t>
            </a:r>
            <a:r>
              <a:rPr lang="el-GR" i="1" dirty="0"/>
              <a:t> </a:t>
            </a:r>
            <a:r>
              <a:rPr lang="el-GR" i="1" dirty="0" err="1"/>
              <a:t>καλάμην</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ΚΕ΄</a:t>
            </a:r>
            <a:r>
              <a:rPr lang="el-GR" dirty="0"/>
              <a:t>, </a:t>
            </a:r>
            <a:r>
              <a:rPr lang="en-GB" dirty="0"/>
              <a:t>PG</a:t>
            </a:r>
            <a:r>
              <a:rPr lang="el-GR" dirty="0"/>
              <a:t> 34, 673 Β).</a:t>
            </a:r>
          </a:p>
          <a:p>
            <a:endParaRPr lang="el-GR" dirty="0"/>
          </a:p>
          <a:p>
            <a:endParaRPr lang="el-GR" dirty="0"/>
          </a:p>
        </p:txBody>
      </p:sp>
    </p:spTree>
    <p:extLst>
      <p:ext uri="{BB962C8B-B14F-4D97-AF65-F5344CB8AC3E}">
        <p14:creationId xmlns:p14="http://schemas.microsoft.com/office/powerpoint/2010/main" val="398118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21217"/>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524858"/>
            <a:ext cx="12192000" cy="6333141"/>
          </a:xfrm>
        </p:spPr>
        <p:txBody>
          <a:bodyPr>
            <a:normAutofit lnSpcReduction="10000"/>
          </a:bodyPr>
          <a:lstStyle/>
          <a:p>
            <a:r>
              <a:rPr lang="el-GR" dirty="0"/>
              <a:t>Η αδυναμία του ανθρώπου να </a:t>
            </a:r>
            <a:r>
              <a:rPr lang="el-GR" dirty="0" err="1"/>
              <a:t>καθαρθεί</a:t>
            </a:r>
            <a:r>
              <a:rPr lang="el-GR" dirty="0"/>
              <a:t> με τη δική του δύναμη από τον πονηρό αποτελεί ένα βασικό αξίωμα της </a:t>
            </a:r>
            <a:r>
              <a:rPr lang="el-GR" dirty="0" err="1"/>
              <a:t>μακαριανής</a:t>
            </a:r>
            <a:r>
              <a:rPr lang="el-GR" dirty="0"/>
              <a:t> θεολογίας. Σ ’ αυτούς που πιστεύουν ότι μπορούν να αγιαστούν με ασκητικές προσπάθειες τονίζεται ότι ο αγιασμός και η κάθαρση της καρδιάς πραγματοποιούνται με τη λυτρωτική επέμβαση του Αγίου Πνεύματος. Ο Μακάριος αντιτίθεται σ’ αυτούς που επιδιώκουν τον αγιασμό στηριζόμενοι στην </a:t>
            </a:r>
            <a:r>
              <a:rPr lang="el-GR" b="1" dirty="0">
                <a:effectLst>
                  <a:outerShdw blurRad="38100" dist="38100" dir="2700000" algn="tl">
                    <a:srgbClr val="000000">
                      <a:alpha val="43137"/>
                    </a:srgbClr>
                  </a:outerShdw>
                </a:effectLst>
              </a:rPr>
              <a:t>ανθρώπινη δύναμη της εγκράτειας </a:t>
            </a:r>
            <a:r>
              <a:rPr lang="el-GR" dirty="0"/>
              <a:t>και που εκλαμβάνουν την αγιότητα ως ηθική υποχρέωση των ευσεβών.  </a:t>
            </a:r>
          </a:p>
          <a:p>
            <a:r>
              <a:rPr lang="el-GR" dirty="0"/>
              <a:t>Προβάλλει διαρκώς τις καταστρεπτικές, πνευματικά θανατηφόρες, συνέπειες του περιορισμού στα κτιστά δεδομένα της ανθρώπινης φύσης: "</a:t>
            </a:r>
            <a:r>
              <a:rPr lang="el-GR" i="1" dirty="0" err="1"/>
              <a:t>Οὐαὶ</a:t>
            </a:r>
            <a:r>
              <a:rPr lang="el-GR" i="1" dirty="0"/>
              <a:t> </a:t>
            </a:r>
            <a:r>
              <a:rPr lang="el-GR" i="1" dirty="0" err="1"/>
              <a:t>ψυχῇ</a:t>
            </a:r>
            <a:r>
              <a:rPr lang="el-GR" i="1" dirty="0"/>
              <a:t>, </a:t>
            </a:r>
            <a:r>
              <a:rPr lang="el-GR" i="1" dirty="0" err="1"/>
              <a:t>εἰ</a:t>
            </a:r>
            <a:r>
              <a:rPr lang="el-GR" i="1" dirty="0"/>
              <a:t> </a:t>
            </a:r>
            <a:r>
              <a:rPr lang="el-GR" i="1" dirty="0" err="1"/>
              <a:t>εἰς</a:t>
            </a:r>
            <a:r>
              <a:rPr lang="el-GR" i="1" dirty="0"/>
              <a:t> </a:t>
            </a:r>
            <a:r>
              <a:rPr lang="el-GR" i="1" dirty="0" err="1"/>
              <a:t>τὴν</a:t>
            </a:r>
            <a:r>
              <a:rPr lang="el-GR" i="1" dirty="0"/>
              <a:t> </a:t>
            </a:r>
            <a:r>
              <a:rPr lang="el-GR" i="1" dirty="0" err="1"/>
              <a:t>ἑαυτῆς</a:t>
            </a:r>
            <a:r>
              <a:rPr lang="el-GR" i="1" dirty="0"/>
              <a:t> φύσιν μόνον </a:t>
            </a:r>
            <a:r>
              <a:rPr lang="el-GR" i="1" dirty="0" err="1"/>
              <a:t>ἕστηκε</a:t>
            </a:r>
            <a:r>
              <a:rPr lang="el-GR" i="1" dirty="0"/>
              <a:t> </a:t>
            </a:r>
            <a:r>
              <a:rPr lang="el-GR" i="1" dirty="0" err="1"/>
              <a:t>καὶ</a:t>
            </a:r>
            <a:r>
              <a:rPr lang="el-GR" i="1" dirty="0"/>
              <a:t> </a:t>
            </a:r>
            <a:r>
              <a:rPr lang="el-GR" i="1" dirty="0" err="1"/>
              <a:t>εἰς</a:t>
            </a:r>
            <a:r>
              <a:rPr lang="el-GR" i="1" dirty="0"/>
              <a:t> </a:t>
            </a:r>
            <a:r>
              <a:rPr lang="el-GR" i="1" dirty="0" err="1"/>
              <a:t>τὰ</a:t>
            </a:r>
            <a:r>
              <a:rPr lang="el-GR" i="1" dirty="0"/>
              <a:t> </a:t>
            </a:r>
            <a:r>
              <a:rPr lang="el-GR" i="1" dirty="0" err="1"/>
              <a:t>ἑαυτῆς</a:t>
            </a:r>
            <a:r>
              <a:rPr lang="el-GR" i="1" dirty="0"/>
              <a:t> </a:t>
            </a:r>
            <a:r>
              <a:rPr lang="el-GR" i="1" dirty="0" err="1"/>
              <a:t>ἔργα</a:t>
            </a:r>
            <a:r>
              <a:rPr lang="el-GR" i="1" dirty="0"/>
              <a:t> μόνον </a:t>
            </a:r>
            <a:r>
              <a:rPr lang="el-GR" i="1" dirty="0" err="1"/>
              <a:t>πέποιθε</a:t>
            </a:r>
            <a:r>
              <a:rPr lang="el-GR" i="1" dirty="0"/>
              <a:t>, </a:t>
            </a:r>
            <a:r>
              <a:rPr lang="el-GR" i="1" dirty="0" err="1"/>
              <a:t>μὴ</a:t>
            </a:r>
            <a:r>
              <a:rPr lang="el-GR" i="1" dirty="0"/>
              <a:t> </a:t>
            </a:r>
            <a:r>
              <a:rPr lang="el-GR" i="1" dirty="0" err="1"/>
              <a:t>ἔχουσα</a:t>
            </a:r>
            <a:r>
              <a:rPr lang="el-GR" i="1" dirty="0"/>
              <a:t> θείου Πνεύματος κοινωνίαν, </a:t>
            </a:r>
            <a:r>
              <a:rPr lang="el-GR" i="1" dirty="0" err="1"/>
              <a:t>ὅτι</a:t>
            </a:r>
            <a:r>
              <a:rPr lang="el-GR" i="1" dirty="0"/>
              <a:t> </a:t>
            </a:r>
            <a:r>
              <a:rPr lang="el-GR" i="1" dirty="0" err="1"/>
              <a:t>ἀποθνήσκει</a:t>
            </a:r>
            <a:r>
              <a:rPr lang="el-GR" i="1" dirty="0"/>
              <a:t> </a:t>
            </a:r>
            <a:r>
              <a:rPr lang="el-GR" i="1" dirty="0" err="1"/>
              <a:t>ζωῆς</a:t>
            </a:r>
            <a:r>
              <a:rPr lang="el-GR" i="1" dirty="0"/>
              <a:t> </a:t>
            </a:r>
            <a:r>
              <a:rPr lang="el-GR" i="1" dirty="0" err="1"/>
              <a:t>αἰωνίου</a:t>
            </a:r>
            <a:r>
              <a:rPr lang="el-GR" i="1" dirty="0"/>
              <a:t> </a:t>
            </a:r>
            <a:r>
              <a:rPr lang="el-GR" i="1" dirty="0" err="1"/>
              <a:t>θεότητος</a:t>
            </a:r>
            <a:r>
              <a:rPr lang="el-GR" i="1" dirty="0"/>
              <a:t> </a:t>
            </a:r>
            <a:r>
              <a:rPr lang="el-GR" i="1" dirty="0" err="1"/>
              <a:t>μὴ</a:t>
            </a:r>
            <a:r>
              <a:rPr lang="el-GR" i="1" dirty="0"/>
              <a:t> </a:t>
            </a:r>
            <a:r>
              <a:rPr lang="el-GR" i="1" dirty="0" err="1"/>
              <a:t>καταξιωθεῖσα</a:t>
            </a:r>
            <a:r>
              <a:rPr lang="el-GR" dirty="0"/>
              <a:t>" (</a:t>
            </a:r>
            <a:r>
              <a:rPr lang="el-GR" i="1" dirty="0" err="1"/>
              <a:t>Ὁμιλίαι</a:t>
            </a:r>
            <a:r>
              <a:rPr lang="el-GR" i="1" dirty="0"/>
              <a:t> </a:t>
            </a:r>
            <a:r>
              <a:rPr lang="el-GR" i="1" dirty="0" err="1"/>
              <a:t>Πνευματικαί</a:t>
            </a:r>
            <a:r>
              <a:rPr lang="el-GR" i="1" dirty="0"/>
              <a:t> Α΄</a:t>
            </a:r>
            <a:r>
              <a:rPr lang="fr-FR" dirty="0"/>
              <a:t>, PG 34, 461 </a:t>
            </a:r>
            <a:r>
              <a:rPr lang="el-GR" dirty="0"/>
              <a:t>Β).  </a:t>
            </a:r>
          </a:p>
          <a:p>
            <a:r>
              <a:rPr lang="el-GR" dirty="0"/>
              <a:t>Το "</a:t>
            </a:r>
            <a:r>
              <a:rPr lang="el-GR" dirty="0" err="1"/>
              <a:t>οὐαὶ</a:t>
            </a:r>
            <a:r>
              <a:rPr lang="el-GR" dirty="0"/>
              <a:t>" ανήκει σ’ αυτόν που απορρίπτει τη ζωή της κοινωνίας του Αγίου Πνεύματος, γιατί βασίζεται στην κτιστή του φύση, καθώς ο αυτοπεριορισμός στην ανθρώπινη φύση δε συνεπάγεται παρά την απώλεια του ανθρώπινου προορισμού. Η θεολογία του Μακαρίου παραμένει εμπειρική, βιωματική, αγιοπνευματική. Ο λόγος του είναι εικονικός, παραστατικός και σαφής. </a:t>
            </a:r>
          </a:p>
          <a:p>
            <a:endParaRPr lang="el-GR" dirty="0"/>
          </a:p>
          <a:p>
            <a:endParaRPr lang="el-GR" dirty="0"/>
          </a:p>
          <a:p>
            <a:endParaRPr lang="el-GR" dirty="0"/>
          </a:p>
        </p:txBody>
      </p:sp>
    </p:spTree>
    <p:extLst>
      <p:ext uri="{BB962C8B-B14F-4D97-AF65-F5344CB8AC3E}">
        <p14:creationId xmlns:p14="http://schemas.microsoft.com/office/powerpoint/2010/main" val="3817564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21217"/>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550616"/>
            <a:ext cx="12192000" cy="6307383"/>
          </a:xfrm>
        </p:spPr>
        <p:txBody>
          <a:bodyPr>
            <a:normAutofit fontScale="92500" lnSpcReduction="10000"/>
          </a:bodyPr>
          <a:lstStyle/>
          <a:p>
            <a:r>
              <a:rPr lang="el-GR" dirty="0"/>
              <a:t>Χρησιμοποιεί </a:t>
            </a:r>
            <a:r>
              <a:rPr lang="el-GR" b="1" dirty="0">
                <a:solidFill>
                  <a:srgbClr val="FF0000"/>
                </a:solidFill>
                <a:effectLst>
                  <a:outerShdw blurRad="38100" dist="38100" dir="2700000" algn="tl">
                    <a:srgbClr val="000000">
                      <a:alpha val="43137"/>
                    </a:srgbClr>
                  </a:outerShdw>
                </a:effectLst>
              </a:rPr>
              <a:t>δύο παραστάσεις </a:t>
            </a:r>
            <a:r>
              <a:rPr lang="el-GR" dirty="0"/>
              <a:t>για να παρουσιάσει τους ανθρώπους που απευθύνουν πνευματικά λόγια χωρίς οι ίδιοι να έχουν γευθεί τους καρπούς των έργων τους. Σύμφωνα με την πρώτη μοιάζουν με </a:t>
            </a:r>
            <a:r>
              <a:rPr lang="el-GR" u="sng" dirty="0"/>
              <a:t>κάποιον, που βαδίζει μέσα στην έρημο με μεγάλο καύσωνα, και ενώ διψάει πάρα πολύ, σχεδιάζει μία πηγή με τρεχούμενο νερό </a:t>
            </a:r>
            <a:r>
              <a:rPr lang="el-GR" dirty="0"/>
              <a:t>ζωγραφίζοντας τον εαυτό του να πίνει, οπότε τα χείλη του και η γλώσσα του έχουν στεγνώσει από τη δίψα που τον έχει κυριέψει. Στη δεύτερη παρομοιάζονται με </a:t>
            </a:r>
            <a:r>
              <a:rPr lang="el-GR" u="sng" dirty="0"/>
              <a:t>εκείνον που λέει ότι το μέλι είναι γλυκό, επειδή όμως δεν το έχει γευθεί, δε γνωρίζει τη δύναμη της γλυκύτητας του μελιού</a:t>
            </a:r>
            <a:r>
              <a:rPr lang="el-GR" dirty="0"/>
              <a:t>. Η απόσταση θεωρητικής γνώσης και προσωπικής μέθεξης προβάλλει αγεφύρωτη, γιατί αλλιώς αντιλαμβάνονται οι άνθρωποι τα πράγματα και αλλιώς τα πραγματοποιεί το Άγιο Πνεύμα. </a:t>
            </a:r>
          </a:p>
          <a:p>
            <a:r>
              <a:rPr lang="el-GR" i="1" dirty="0" err="1"/>
              <a:t>Ὁμιλίαι</a:t>
            </a:r>
            <a:r>
              <a:rPr lang="el-GR" i="1" dirty="0"/>
              <a:t> </a:t>
            </a:r>
            <a:r>
              <a:rPr lang="el-GR" i="1" dirty="0" err="1"/>
              <a:t>Πνευματικαὶ</a:t>
            </a:r>
            <a:r>
              <a:rPr lang="el-GR" i="1" dirty="0"/>
              <a:t> ΙΖ΄</a:t>
            </a:r>
            <a:r>
              <a:rPr lang="fr-FR" dirty="0"/>
              <a:t>, P.G. 34, 632: "</a:t>
            </a:r>
            <a:r>
              <a:rPr lang="el-GR" i="1" dirty="0" err="1"/>
              <a:t>Οἱ</a:t>
            </a:r>
            <a:r>
              <a:rPr lang="el-GR" i="1" dirty="0"/>
              <a:t> </a:t>
            </a:r>
            <a:r>
              <a:rPr lang="el-GR" i="1" dirty="0" err="1"/>
              <a:t>οὖν</a:t>
            </a:r>
            <a:r>
              <a:rPr lang="el-GR" i="1" dirty="0"/>
              <a:t> λόγους </a:t>
            </a:r>
            <a:r>
              <a:rPr lang="el-GR" i="1" dirty="0" err="1"/>
              <a:t>πνευματικοὺς</a:t>
            </a:r>
            <a:r>
              <a:rPr lang="el-GR" i="1" dirty="0"/>
              <a:t> </a:t>
            </a:r>
            <a:r>
              <a:rPr lang="el-GR" i="1" dirty="0" err="1"/>
              <a:t>λαλοῦντες</a:t>
            </a:r>
            <a:r>
              <a:rPr lang="el-GR" i="1" dirty="0"/>
              <a:t> </a:t>
            </a:r>
            <a:r>
              <a:rPr lang="el-GR" i="1" dirty="0" err="1"/>
              <a:t>ἄνευ</a:t>
            </a:r>
            <a:r>
              <a:rPr lang="el-GR" i="1" dirty="0"/>
              <a:t> </a:t>
            </a:r>
            <a:r>
              <a:rPr lang="el-GR" i="1" dirty="0" err="1"/>
              <a:t>τῆς</a:t>
            </a:r>
            <a:r>
              <a:rPr lang="el-GR" i="1" dirty="0"/>
              <a:t> γεύσεως</a:t>
            </a:r>
            <a:r>
              <a:rPr lang="fr-FR" i="1" dirty="0"/>
              <a:t>, </a:t>
            </a:r>
            <a:r>
              <a:rPr lang="el-GR" i="1" dirty="0" err="1"/>
              <a:t>τοιούτῳ</a:t>
            </a:r>
            <a:r>
              <a:rPr lang="el-GR" i="1" dirty="0"/>
              <a:t> </a:t>
            </a:r>
            <a:r>
              <a:rPr lang="el-GR" i="1" dirty="0" err="1"/>
              <a:t>τινὶ</a:t>
            </a:r>
            <a:r>
              <a:rPr lang="el-GR" i="1" dirty="0"/>
              <a:t> </a:t>
            </a:r>
            <a:r>
              <a:rPr lang="el-GR" i="1" dirty="0" err="1"/>
              <a:t>ἐοίκασιν</a:t>
            </a:r>
            <a:r>
              <a:rPr lang="fr-FR" i="1" dirty="0"/>
              <a:t>, </a:t>
            </a:r>
            <a:r>
              <a:rPr lang="el-GR" i="1" dirty="0" err="1"/>
              <a:t>ὥσπερ</a:t>
            </a:r>
            <a:r>
              <a:rPr lang="el-GR" i="1" dirty="0"/>
              <a:t> </a:t>
            </a:r>
            <a:r>
              <a:rPr lang="el-GR" i="1" dirty="0" err="1"/>
              <a:t>ἵνα</a:t>
            </a:r>
            <a:r>
              <a:rPr lang="el-GR" i="1" dirty="0"/>
              <a:t> τις </a:t>
            </a:r>
            <a:r>
              <a:rPr lang="el-GR" i="1" dirty="0" err="1"/>
              <a:t>ἐπιβαλόντος</a:t>
            </a:r>
            <a:r>
              <a:rPr lang="el-GR" i="1" dirty="0"/>
              <a:t> </a:t>
            </a:r>
            <a:r>
              <a:rPr lang="el-GR" i="1" dirty="0" err="1"/>
              <a:t>καύσωνος</a:t>
            </a:r>
            <a:r>
              <a:rPr lang="el-GR" i="1" dirty="0"/>
              <a:t> </a:t>
            </a:r>
            <a:r>
              <a:rPr lang="el-GR" i="1" dirty="0" err="1"/>
              <a:t>διοδεύηται</a:t>
            </a:r>
            <a:r>
              <a:rPr lang="el-GR" i="1" dirty="0"/>
              <a:t> </a:t>
            </a:r>
            <a:r>
              <a:rPr lang="el-GR" i="1" dirty="0" err="1"/>
              <a:t>πεδίῳ</a:t>
            </a:r>
            <a:r>
              <a:rPr lang="el-GR" i="1" dirty="0"/>
              <a:t> </a:t>
            </a:r>
            <a:r>
              <a:rPr lang="el-GR" i="1" dirty="0" err="1"/>
              <a:t>ἐρήμῳ</a:t>
            </a:r>
            <a:r>
              <a:rPr lang="fr-FR" i="1" dirty="0"/>
              <a:t>, </a:t>
            </a:r>
            <a:r>
              <a:rPr lang="el-GR" i="1" dirty="0" err="1"/>
              <a:t>καὶ</a:t>
            </a:r>
            <a:r>
              <a:rPr lang="el-GR" i="1" dirty="0"/>
              <a:t> </a:t>
            </a:r>
            <a:r>
              <a:rPr lang="el-GR" i="1" dirty="0" err="1"/>
              <a:t>ὤν</a:t>
            </a:r>
            <a:r>
              <a:rPr lang="el-GR" i="1" dirty="0"/>
              <a:t> </a:t>
            </a:r>
            <a:r>
              <a:rPr lang="el-GR" i="1" dirty="0" err="1"/>
              <a:t>ἔκδιψος</a:t>
            </a:r>
            <a:r>
              <a:rPr lang="el-GR" i="1" dirty="0"/>
              <a:t> </a:t>
            </a:r>
            <a:r>
              <a:rPr lang="el-GR" i="1" dirty="0" err="1"/>
              <a:t>διαγράφῃ</a:t>
            </a:r>
            <a:r>
              <a:rPr lang="el-GR" i="1" dirty="0"/>
              <a:t> </a:t>
            </a:r>
            <a:r>
              <a:rPr lang="el-GR" i="1" dirty="0" err="1"/>
              <a:t>πηγὴν</a:t>
            </a:r>
            <a:r>
              <a:rPr lang="el-GR" i="1" dirty="0"/>
              <a:t> </a:t>
            </a:r>
            <a:r>
              <a:rPr lang="el-GR" i="1" dirty="0" err="1"/>
              <a:t>ῥέουσαν</a:t>
            </a:r>
            <a:r>
              <a:rPr lang="el-GR" i="1" dirty="0"/>
              <a:t> </a:t>
            </a:r>
            <a:r>
              <a:rPr lang="el-GR" i="1" dirty="0" err="1"/>
              <a:t>ὕδωρ</a:t>
            </a:r>
            <a:r>
              <a:rPr lang="fr-FR" i="1" dirty="0"/>
              <a:t>, </a:t>
            </a:r>
            <a:r>
              <a:rPr lang="el-GR" i="1" dirty="0" err="1"/>
              <a:t>σκιαγραφῶν</a:t>
            </a:r>
            <a:r>
              <a:rPr lang="el-GR" i="1" dirty="0"/>
              <a:t> </a:t>
            </a:r>
            <a:r>
              <a:rPr lang="el-GR" i="1" dirty="0" err="1"/>
              <a:t>ἑαυτὸν</a:t>
            </a:r>
            <a:r>
              <a:rPr lang="el-GR" i="1" dirty="0"/>
              <a:t> </a:t>
            </a:r>
            <a:r>
              <a:rPr lang="el-GR" i="1" dirty="0" err="1"/>
              <a:t>πίνοντα</a:t>
            </a:r>
            <a:r>
              <a:rPr lang="fr-FR" i="1" dirty="0"/>
              <a:t>, </a:t>
            </a:r>
            <a:r>
              <a:rPr lang="el-GR" i="1" dirty="0" err="1"/>
              <a:t>ὁπότε</a:t>
            </a:r>
            <a:r>
              <a:rPr lang="el-GR" i="1" dirty="0"/>
              <a:t> </a:t>
            </a:r>
            <a:r>
              <a:rPr lang="el-GR" i="1" dirty="0" err="1"/>
              <a:t>τὰ</a:t>
            </a:r>
            <a:r>
              <a:rPr lang="el-GR" i="1" dirty="0"/>
              <a:t> χείλη </a:t>
            </a:r>
            <a:r>
              <a:rPr lang="el-GR" i="1" dirty="0" err="1"/>
              <a:t>αὐτοῦ</a:t>
            </a:r>
            <a:r>
              <a:rPr lang="el-GR" i="1" dirty="0"/>
              <a:t> </a:t>
            </a:r>
            <a:r>
              <a:rPr lang="el-GR" i="1" dirty="0" err="1"/>
              <a:t>κατεξήρανται</a:t>
            </a:r>
            <a:r>
              <a:rPr lang="fr-FR" i="1" dirty="0"/>
              <a:t>... </a:t>
            </a:r>
            <a:r>
              <a:rPr lang="el-GR" i="1" dirty="0"/>
              <a:t>ἤ </a:t>
            </a:r>
            <a:r>
              <a:rPr lang="el-GR" i="1" dirty="0" err="1"/>
              <a:t>ἵνα</a:t>
            </a:r>
            <a:r>
              <a:rPr lang="el-GR" i="1" dirty="0"/>
              <a:t> τις </a:t>
            </a:r>
            <a:r>
              <a:rPr lang="el-GR" i="1" dirty="0" err="1"/>
              <a:t>λαλήσῃ</a:t>
            </a:r>
            <a:r>
              <a:rPr lang="el-GR" i="1" dirty="0"/>
              <a:t> </a:t>
            </a:r>
            <a:r>
              <a:rPr lang="el-GR" i="1" dirty="0" err="1"/>
              <a:t>περὶ</a:t>
            </a:r>
            <a:r>
              <a:rPr lang="el-GR" i="1" dirty="0"/>
              <a:t> μέλιτος</a:t>
            </a:r>
            <a:r>
              <a:rPr lang="fr-FR" i="1" dirty="0"/>
              <a:t>, </a:t>
            </a:r>
            <a:r>
              <a:rPr lang="el-GR" i="1" dirty="0" err="1"/>
              <a:t>ὅτι</a:t>
            </a:r>
            <a:r>
              <a:rPr lang="el-GR" i="1" dirty="0"/>
              <a:t> </a:t>
            </a:r>
            <a:r>
              <a:rPr lang="el-GR" i="1" dirty="0" err="1"/>
              <a:t>γλυκὸ</a:t>
            </a:r>
            <a:r>
              <a:rPr lang="el-GR" i="1" dirty="0"/>
              <a:t> </a:t>
            </a:r>
            <a:r>
              <a:rPr lang="el-GR" i="1" dirty="0" err="1"/>
              <a:t>ἐστι</a:t>
            </a:r>
            <a:r>
              <a:rPr lang="fr-FR" i="1" dirty="0"/>
              <a:t>, </a:t>
            </a:r>
            <a:r>
              <a:rPr lang="el-GR" i="1" dirty="0" err="1"/>
              <a:t>μὴ</a:t>
            </a:r>
            <a:r>
              <a:rPr lang="el-GR" i="1" dirty="0"/>
              <a:t> </a:t>
            </a:r>
            <a:r>
              <a:rPr lang="el-GR" i="1" dirty="0" err="1"/>
              <a:t>γευσάμενος</a:t>
            </a:r>
            <a:r>
              <a:rPr lang="el-GR" i="1" dirty="0"/>
              <a:t> </a:t>
            </a:r>
            <a:r>
              <a:rPr lang="el-GR" i="1" dirty="0" err="1"/>
              <a:t>δὲ</a:t>
            </a:r>
            <a:r>
              <a:rPr lang="el-GR" i="1" dirty="0"/>
              <a:t> </a:t>
            </a:r>
            <a:r>
              <a:rPr lang="el-GR" i="1" dirty="0" err="1"/>
              <a:t>οὐκ</a:t>
            </a:r>
            <a:r>
              <a:rPr lang="el-GR" i="1" dirty="0"/>
              <a:t> </a:t>
            </a:r>
            <a:r>
              <a:rPr lang="el-GR" i="1" dirty="0" err="1"/>
              <a:t>οἶδε</a:t>
            </a:r>
            <a:r>
              <a:rPr lang="el-GR" i="1" dirty="0"/>
              <a:t> </a:t>
            </a:r>
            <a:r>
              <a:rPr lang="el-GR" i="1" dirty="0" err="1"/>
              <a:t>τὴν</a:t>
            </a:r>
            <a:r>
              <a:rPr lang="el-GR" i="1" dirty="0"/>
              <a:t> δύναμιν </a:t>
            </a:r>
            <a:r>
              <a:rPr lang="el-GR" i="1" dirty="0" err="1"/>
              <a:t>τῆς</a:t>
            </a:r>
            <a:r>
              <a:rPr lang="el-GR" i="1" dirty="0"/>
              <a:t> </a:t>
            </a:r>
            <a:r>
              <a:rPr lang="el-GR" i="1" dirty="0" err="1"/>
              <a:t>γλυκύτητος</a:t>
            </a:r>
            <a:r>
              <a:rPr lang="el-GR" i="1" dirty="0"/>
              <a:t>· </a:t>
            </a:r>
            <a:r>
              <a:rPr lang="el-GR" i="1" dirty="0" err="1"/>
              <a:t>οὕτως</a:t>
            </a:r>
            <a:r>
              <a:rPr lang="el-GR" i="1" dirty="0"/>
              <a:t> </a:t>
            </a:r>
            <a:r>
              <a:rPr lang="el-GR" i="1" dirty="0" err="1"/>
              <a:t>καὶ</a:t>
            </a:r>
            <a:r>
              <a:rPr lang="el-GR" i="1" dirty="0"/>
              <a:t> </a:t>
            </a:r>
            <a:r>
              <a:rPr lang="el-GR" i="1" dirty="0" err="1"/>
              <a:t>οἱ</a:t>
            </a:r>
            <a:r>
              <a:rPr lang="el-GR" i="1" dirty="0"/>
              <a:t> </a:t>
            </a:r>
            <a:r>
              <a:rPr lang="el-GR" i="1" dirty="0" err="1"/>
              <a:t>λόγον</a:t>
            </a:r>
            <a:r>
              <a:rPr lang="el-GR" i="1" dirty="0"/>
              <a:t> </a:t>
            </a:r>
            <a:r>
              <a:rPr lang="el-GR" i="1" dirty="0" err="1"/>
              <a:t>λαλοῦντες</a:t>
            </a:r>
            <a:r>
              <a:rPr lang="el-GR" i="1" dirty="0"/>
              <a:t> </a:t>
            </a:r>
            <a:r>
              <a:rPr lang="el-GR" i="1" dirty="0" err="1"/>
              <a:t>περὶ</a:t>
            </a:r>
            <a:r>
              <a:rPr lang="el-GR" i="1" dirty="0"/>
              <a:t> </a:t>
            </a:r>
            <a:r>
              <a:rPr lang="el-GR" i="1" dirty="0" err="1"/>
              <a:t>τελειότητος</a:t>
            </a:r>
            <a:r>
              <a:rPr lang="fr-FR" i="1" dirty="0"/>
              <a:t>... </a:t>
            </a:r>
            <a:r>
              <a:rPr lang="el-GR" i="1" dirty="0" err="1"/>
              <a:t>μὴ</a:t>
            </a:r>
            <a:r>
              <a:rPr lang="el-GR" i="1" dirty="0"/>
              <a:t> </a:t>
            </a:r>
            <a:r>
              <a:rPr lang="el-GR" i="1" dirty="0" err="1"/>
              <a:t>ἔχοντες</a:t>
            </a:r>
            <a:r>
              <a:rPr lang="el-GR" i="1" dirty="0"/>
              <a:t> </a:t>
            </a:r>
            <a:r>
              <a:rPr lang="el-GR" i="1" dirty="0" err="1"/>
              <a:t>ἐνέργειαν</a:t>
            </a:r>
            <a:r>
              <a:rPr lang="el-GR" i="1" dirty="0"/>
              <a:t> </a:t>
            </a:r>
            <a:r>
              <a:rPr lang="el-GR" i="1" dirty="0" err="1"/>
              <a:t>καὶ</a:t>
            </a:r>
            <a:r>
              <a:rPr lang="el-GR" i="1" dirty="0"/>
              <a:t> </a:t>
            </a:r>
            <a:r>
              <a:rPr lang="el-GR" i="1" dirty="0" err="1"/>
              <a:t>πληροφορίαν</a:t>
            </a:r>
            <a:r>
              <a:rPr lang="fr-FR" i="1" dirty="0"/>
              <a:t>, </a:t>
            </a:r>
            <a:r>
              <a:rPr lang="el-GR" i="1" dirty="0" err="1"/>
              <a:t>τὰ</a:t>
            </a:r>
            <a:r>
              <a:rPr lang="el-GR" i="1" dirty="0"/>
              <a:t> πράγματα </a:t>
            </a:r>
            <a:r>
              <a:rPr lang="el-GR" i="1" dirty="0" err="1"/>
              <a:t>οὐχ</a:t>
            </a:r>
            <a:r>
              <a:rPr lang="el-GR" i="1" dirty="0"/>
              <a:t> </a:t>
            </a:r>
            <a:r>
              <a:rPr lang="el-GR" i="1" dirty="0" err="1"/>
              <a:t>ὡς</a:t>
            </a:r>
            <a:r>
              <a:rPr lang="el-GR" i="1" dirty="0"/>
              <a:t> </a:t>
            </a:r>
            <a:r>
              <a:rPr lang="el-GR" i="1" dirty="0" err="1"/>
              <a:t>λαλοῦσιν</a:t>
            </a:r>
            <a:r>
              <a:rPr lang="fr-FR" i="1" dirty="0"/>
              <a:t>, </a:t>
            </a:r>
            <a:r>
              <a:rPr lang="el-GR" i="1" dirty="0" err="1"/>
              <a:t>οὕτως</a:t>
            </a:r>
            <a:r>
              <a:rPr lang="el-GR" i="1" dirty="0"/>
              <a:t> </a:t>
            </a:r>
            <a:r>
              <a:rPr lang="el-GR" i="1" dirty="0" err="1"/>
              <a:t>εἰσὶν</a:t>
            </a:r>
            <a:r>
              <a:rPr lang="el-GR" i="1" dirty="0"/>
              <a:t> </a:t>
            </a:r>
            <a:r>
              <a:rPr lang="el-GR" i="1" dirty="0" err="1"/>
              <a:t>ἅπαντα</a:t>
            </a:r>
            <a:r>
              <a:rPr lang="fr-FR" i="1" dirty="0"/>
              <a:t>. </a:t>
            </a:r>
            <a:r>
              <a:rPr lang="el-GR" i="1" dirty="0" err="1"/>
              <a:t>Ὅταν</a:t>
            </a:r>
            <a:r>
              <a:rPr lang="el-GR" i="1" dirty="0"/>
              <a:t> </a:t>
            </a:r>
            <a:r>
              <a:rPr lang="el-GR" i="1" dirty="0" err="1"/>
              <a:t>γὰρ</a:t>
            </a:r>
            <a:r>
              <a:rPr lang="el-GR" i="1" dirty="0"/>
              <a:t> ὁ </a:t>
            </a:r>
            <a:r>
              <a:rPr lang="el-GR" i="1" dirty="0" err="1"/>
              <a:t>τοιοῦτος</a:t>
            </a:r>
            <a:r>
              <a:rPr lang="el-GR" i="1" dirty="0"/>
              <a:t> </a:t>
            </a:r>
            <a:r>
              <a:rPr lang="el-GR" i="1" dirty="0" err="1"/>
              <a:t>καταξιωθῇ</a:t>
            </a:r>
            <a:r>
              <a:rPr lang="el-GR" i="1" dirty="0"/>
              <a:t> </a:t>
            </a:r>
            <a:r>
              <a:rPr lang="el-GR" i="1" dirty="0" err="1"/>
              <a:t>ποτε</a:t>
            </a:r>
            <a:r>
              <a:rPr lang="el-GR" i="1" dirty="0"/>
              <a:t> </a:t>
            </a:r>
            <a:r>
              <a:rPr lang="el-GR" i="1" dirty="0" err="1"/>
              <a:t>μερικῶς</a:t>
            </a:r>
            <a:r>
              <a:rPr lang="el-GR" i="1" dirty="0"/>
              <a:t> </a:t>
            </a:r>
            <a:r>
              <a:rPr lang="el-GR" i="1" dirty="0" err="1"/>
              <a:t>ἐν</a:t>
            </a:r>
            <a:r>
              <a:rPr lang="el-GR" i="1" dirty="0"/>
              <a:t> </a:t>
            </a:r>
            <a:r>
              <a:rPr lang="el-GR" i="1" dirty="0" err="1"/>
              <a:t>ἔργῳ</a:t>
            </a:r>
            <a:r>
              <a:rPr lang="el-GR" i="1" dirty="0"/>
              <a:t> </a:t>
            </a:r>
            <a:r>
              <a:rPr lang="el-GR" i="1" dirty="0" err="1"/>
              <a:t>εὑρεθῆναι</a:t>
            </a:r>
            <a:r>
              <a:rPr lang="fr-FR" i="1" dirty="0"/>
              <a:t>, </a:t>
            </a:r>
            <a:r>
              <a:rPr lang="el-GR" i="1" dirty="0"/>
              <a:t>διακρίνει </a:t>
            </a:r>
            <a:r>
              <a:rPr lang="el-GR" i="1" dirty="0" err="1"/>
              <a:t>καθ</a:t>
            </a:r>
            <a:r>
              <a:rPr lang="fr-FR" i="1" dirty="0"/>
              <a:t>' </a:t>
            </a:r>
            <a:r>
              <a:rPr lang="el-GR" i="1" dirty="0" err="1"/>
              <a:t>ἑαυτόν</a:t>
            </a:r>
            <a:r>
              <a:rPr lang="fr-FR" i="1" dirty="0"/>
              <a:t>, </a:t>
            </a:r>
            <a:r>
              <a:rPr lang="el-GR" i="1" dirty="0" err="1"/>
              <a:t>ὅτι</a:t>
            </a:r>
            <a:r>
              <a:rPr lang="el-GR" i="1" dirty="0"/>
              <a:t> </a:t>
            </a:r>
            <a:r>
              <a:rPr lang="el-GR" i="1" dirty="0" err="1"/>
              <a:t>οὐ</a:t>
            </a:r>
            <a:r>
              <a:rPr lang="el-GR" i="1" dirty="0"/>
              <a:t> </a:t>
            </a:r>
            <a:r>
              <a:rPr lang="el-GR" i="1" dirty="0" err="1"/>
              <a:t>καθὼς</a:t>
            </a:r>
            <a:r>
              <a:rPr lang="el-GR" i="1" dirty="0"/>
              <a:t> </a:t>
            </a:r>
            <a:r>
              <a:rPr lang="el-GR" i="1" dirty="0" err="1"/>
              <a:t>ὑπελάμβανον</a:t>
            </a:r>
            <a:r>
              <a:rPr lang="el-GR" i="1" dirty="0"/>
              <a:t> </a:t>
            </a:r>
            <a:r>
              <a:rPr lang="el-GR" i="1" dirty="0" err="1"/>
              <a:t>οὕτως</a:t>
            </a:r>
            <a:r>
              <a:rPr lang="el-GR" i="1" dirty="0"/>
              <a:t> </a:t>
            </a:r>
            <a:r>
              <a:rPr lang="el-GR" i="1" dirty="0" err="1"/>
              <a:t>εὗρον</a:t>
            </a:r>
            <a:r>
              <a:rPr lang="el-GR" i="1" dirty="0"/>
              <a:t>· </a:t>
            </a:r>
            <a:r>
              <a:rPr lang="el-GR" i="1" dirty="0" err="1"/>
              <a:t>ἄλλως</a:t>
            </a:r>
            <a:r>
              <a:rPr lang="el-GR" i="1" dirty="0"/>
              <a:t> </a:t>
            </a:r>
            <a:r>
              <a:rPr lang="el-GR" i="1" dirty="0" err="1"/>
              <a:t>γὰρ</a:t>
            </a:r>
            <a:r>
              <a:rPr lang="el-GR" i="1" dirty="0"/>
              <a:t> </a:t>
            </a:r>
            <a:r>
              <a:rPr lang="el-GR" i="1" dirty="0" err="1"/>
              <a:t>ἐλάλουν</a:t>
            </a:r>
            <a:r>
              <a:rPr lang="el-GR" i="1" dirty="0"/>
              <a:t> </a:t>
            </a:r>
            <a:r>
              <a:rPr lang="el-GR" i="1" dirty="0" err="1"/>
              <a:t>καὶ</a:t>
            </a:r>
            <a:r>
              <a:rPr lang="el-GR" i="1" dirty="0"/>
              <a:t> </a:t>
            </a:r>
            <a:r>
              <a:rPr lang="el-GR" i="1" dirty="0" err="1"/>
              <a:t>ἄλλως</a:t>
            </a:r>
            <a:r>
              <a:rPr lang="el-GR" i="1" dirty="0"/>
              <a:t> </a:t>
            </a:r>
            <a:r>
              <a:rPr lang="el-GR" i="1" dirty="0" err="1"/>
              <a:t>τὸ</a:t>
            </a:r>
            <a:r>
              <a:rPr lang="el-GR" i="1" dirty="0"/>
              <a:t> </a:t>
            </a:r>
            <a:r>
              <a:rPr lang="el-GR" i="1" dirty="0" err="1"/>
              <a:t>πνεῦμα</a:t>
            </a:r>
            <a:r>
              <a:rPr lang="el-GR" i="1" dirty="0"/>
              <a:t> </a:t>
            </a:r>
            <a:r>
              <a:rPr lang="el-GR" i="1" dirty="0" err="1"/>
              <a:t>ἐργάζεται</a:t>
            </a:r>
            <a:r>
              <a:rPr lang="fr-FR" dirty="0"/>
              <a:t>". </a:t>
            </a:r>
            <a:endParaRPr lang="el-GR" dirty="0"/>
          </a:p>
        </p:txBody>
      </p:sp>
    </p:spTree>
    <p:extLst>
      <p:ext uri="{BB962C8B-B14F-4D97-AF65-F5344CB8AC3E}">
        <p14:creationId xmlns:p14="http://schemas.microsoft.com/office/powerpoint/2010/main" val="2472381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0E49DD-6564-3ABB-7875-D934B39C59E5}"/>
              </a:ext>
            </a:extLst>
          </p:cNvPr>
          <p:cNvSpPr>
            <a:spLocks noGrp="1"/>
          </p:cNvSpPr>
          <p:nvPr>
            <p:ph type="title"/>
          </p:nvPr>
        </p:nvSpPr>
        <p:spPr>
          <a:xfrm>
            <a:off x="0" y="18256"/>
            <a:ext cx="12192000" cy="514008"/>
          </a:xfrm>
        </p:spPr>
        <p:txBody>
          <a:bodyPr>
            <a:normAutofit fontScale="90000"/>
          </a:bodyPr>
          <a:lstStyle/>
          <a:p>
            <a:pPr algn="ctr"/>
            <a:r>
              <a:rPr lang="el-GR" sz="3600" dirty="0"/>
              <a:t>Το περιεχόμενο της κάθαρσης στη βαθμίδα της "θεολογίας"</a:t>
            </a:r>
          </a:p>
        </p:txBody>
      </p:sp>
      <p:sp>
        <p:nvSpPr>
          <p:cNvPr id="3" name="Θέση περιεχομένου 2">
            <a:extLst>
              <a:ext uri="{FF2B5EF4-FFF2-40B4-BE49-F238E27FC236}">
                <a16:creationId xmlns:a16="http://schemas.microsoft.com/office/drawing/2014/main" id="{D8AE6E1A-6397-4263-0944-34778397A16E}"/>
              </a:ext>
            </a:extLst>
          </p:cNvPr>
          <p:cNvSpPr>
            <a:spLocks noGrp="1"/>
          </p:cNvSpPr>
          <p:nvPr>
            <p:ph idx="1"/>
          </p:nvPr>
        </p:nvSpPr>
        <p:spPr>
          <a:xfrm>
            <a:off x="0" y="532264"/>
            <a:ext cx="12192000" cy="6307480"/>
          </a:xfrm>
        </p:spPr>
        <p:txBody>
          <a:bodyPr>
            <a:normAutofit/>
          </a:bodyPr>
          <a:lstStyle/>
          <a:p>
            <a:r>
              <a:rPr lang="el-GR" sz="2800" dirty="0"/>
              <a:t>Η πληρότητα της εμπειρίας "</a:t>
            </a:r>
            <a:r>
              <a:rPr lang="el-GR" sz="2800" i="1" dirty="0" err="1"/>
              <a:t>μετὰ</a:t>
            </a:r>
            <a:r>
              <a:rPr lang="el-GR" sz="2800" i="1" dirty="0"/>
              <a:t> πάσης </a:t>
            </a:r>
            <a:r>
              <a:rPr lang="el-GR" sz="2800" i="1" dirty="0" err="1"/>
              <a:t>αἰσθήσεως</a:t>
            </a:r>
            <a:r>
              <a:rPr lang="el-GR" sz="2800" i="1" dirty="0"/>
              <a:t> </a:t>
            </a:r>
            <a:r>
              <a:rPr lang="el-GR" sz="2800" i="1" dirty="0" err="1"/>
              <a:t>καὶ</a:t>
            </a:r>
            <a:r>
              <a:rPr lang="el-GR" sz="2800" i="1" dirty="0"/>
              <a:t> πληροφορίας</a:t>
            </a:r>
            <a:r>
              <a:rPr lang="el-GR" sz="2800" dirty="0"/>
              <a:t>" δεν ταυτίζεται παρά με το μυστηριακό αγιασμό της καρδιάς.</a:t>
            </a:r>
          </a:p>
          <a:p>
            <a:pPr lvl="0"/>
            <a:r>
              <a:rPr lang="el-GR" sz="2800" dirty="0"/>
              <a:t>Ο χριστιανισμός είναι ζωή, μετοχή και γνώση ακόρεστη. Όποιος γεύεται τη γλυκύτητά του, η επιθυμία της μετοχής γίνεται ακατάσχετη</a:t>
            </a:r>
            <a:r>
              <a:rPr lang="fr-FR" sz="2800" dirty="0">
                <a:ea typeface="Times New Roman" panose="02020603050405020304" pitchFamily="18" charset="0"/>
                <a:cs typeface="Times New Roman" panose="02020603050405020304" pitchFamily="18" charset="0"/>
              </a:rPr>
              <a:t>: "</a:t>
            </a:r>
            <a:r>
              <a:rPr lang="el-GR" sz="2800" i="1" dirty="0">
                <a:ea typeface="Times New Roman" panose="02020603050405020304" pitchFamily="18" charset="0"/>
                <a:cs typeface="Times New Roman" panose="02020603050405020304" pitchFamily="18" charset="0"/>
              </a:rPr>
              <a:t>Ὁ</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γὰρ</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χριστιανισμὸς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βρῶσίς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ἐστι</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καὶ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πόσις</a:t>
            </a:r>
            <a:r>
              <a:rPr lang="el-GR" sz="2800" i="1" dirty="0">
                <a:ea typeface="Times New Roman" panose="02020603050405020304" pitchFamily="18" charset="0"/>
                <a:cs typeface="Times New Roman" panose="02020603050405020304" pitchFamily="18" charset="0"/>
              </a:rPr>
              <a:t>·</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καὶ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ὅσον</a:t>
            </a:r>
            <a:r>
              <a:rPr lang="fr-FR" sz="2800" i="1" dirty="0">
                <a:ea typeface="Times New Roman" panose="02020603050405020304" pitchFamily="18" charset="0"/>
                <a:cs typeface="Times New Roman" panose="02020603050405020304" pitchFamily="18" charset="0"/>
              </a:rPr>
              <a:t> </a:t>
            </a:r>
            <a:r>
              <a:rPr lang="el-GR" sz="2800" i="1" dirty="0">
                <a:ea typeface="Times New Roman" panose="02020603050405020304" pitchFamily="18" charset="0"/>
                <a:cs typeface="Times New Roman" panose="02020603050405020304" pitchFamily="18" charset="0"/>
              </a:rPr>
              <a:t>τις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ἐσθίει</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ἀπ</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αὐτοῦ</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ἐκ</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τῆς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ἡδύτητος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ἐπιπλεῖον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ἐρεθίζεται</a:t>
            </a:r>
            <a:r>
              <a:rPr lang="fr-FR" sz="2800" i="1" dirty="0">
                <a:ea typeface="Times New Roman" panose="02020603050405020304" pitchFamily="18" charset="0"/>
                <a:cs typeface="Times New Roman" panose="02020603050405020304" pitchFamily="18" charset="0"/>
              </a:rPr>
              <a:t> </a:t>
            </a:r>
            <a:r>
              <a:rPr lang="el-GR" sz="2800" i="1" dirty="0">
                <a:ea typeface="Times New Roman" panose="02020603050405020304" pitchFamily="18" charset="0"/>
                <a:cs typeface="Times New Roman" panose="02020603050405020304" pitchFamily="18" charset="0"/>
              </a:rPr>
              <a:t>ὁ</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νοῦς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ἀκατάσχετος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καὶ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ἀκόρεστος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ὑπάρχων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καὶ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ἀπλήστως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ἐπιζητῶν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καὶ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ἐσθίων</a:t>
            </a:r>
            <a:r>
              <a:rPr lang="fr-FR" sz="2800" dirty="0">
                <a:ea typeface="Times New Roman" panose="02020603050405020304" pitchFamily="18" charset="0"/>
                <a:cs typeface="Times New Roman" panose="02020603050405020304" pitchFamily="18" charset="0"/>
              </a:rPr>
              <a:t>"</a:t>
            </a:r>
            <a:r>
              <a:rPr lang="el-GR" sz="2800" i="1" dirty="0">
                <a:ea typeface="Times New Roman" panose="02020603050405020304" pitchFamily="18" charset="0"/>
                <a:cs typeface="Times New Roman" panose="02020603050405020304" pitchFamily="18" charset="0"/>
              </a:rPr>
              <a:t> </a:t>
            </a:r>
            <a:r>
              <a:rPr lang="el-GR" sz="2800" dirty="0">
                <a:ea typeface="Times New Roman" panose="02020603050405020304" pitchFamily="18" charset="0"/>
                <a:cs typeface="Times New Roman" panose="02020603050405020304" pitchFamily="18" charset="0"/>
              </a:rPr>
              <a:t>(</a:t>
            </a:r>
            <a:r>
              <a:rPr lang="el-GR" sz="2800" i="1" dirty="0">
                <a:ea typeface="Times New Roman" panose="02020603050405020304" pitchFamily="18" charset="0"/>
                <a:cs typeface="Times New Roman" panose="02020603050405020304" pitchFamily="18" charset="0"/>
              </a:rPr>
              <a:t>Ὁ</a:t>
            </a:r>
            <a:r>
              <a:rPr lang="en-GB" sz="2800" i="1" dirty="0" err="1">
                <a:ea typeface="Times New Roman" panose="02020603050405020304" pitchFamily="18" charset="0"/>
                <a:cs typeface="Times New Roman" panose="02020603050405020304" pitchFamily="18" charset="0"/>
              </a:rPr>
              <a:t>μιλί</a:t>
            </a:r>
            <a:r>
              <a:rPr lang="en-GB" sz="2800" i="1" dirty="0">
                <a:ea typeface="Times New Roman" panose="02020603050405020304" pitchFamily="18" charset="0"/>
                <a:cs typeface="Times New Roman" panose="02020603050405020304" pitchFamily="18" charset="0"/>
              </a:rPr>
              <a:t>αι Πνευματικα</a:t>
            </a:r>
            <a:r>
              <a:rPr lang="fr-FR" sz="2800" i="1" dirty="0">
                <a:ea typeface="Times New Roman" panose="02020603050405020304" pitchFamily="18" charset="0"/>
                <a:cs typeface="Times New Roman" panose="02020603050405020304" pitchFamily="18" charset="0"/>
              </a:rPr>
              <a:t>ὶ </a:t>
            </a:r>
            <a:r>
              <a:rPr lang="en-GB" sz="2800" i="1" dirty="0">
                <a:ea typeface="Times New Roman" panose="02020603050405020304" pitchFamily="18" charset="0"/>
                <a:cs typeface="Times New Roman" panose="02020603050405020304" pitchFamily="18" charset="0"/>
              </a:rPr>
              <a:t>ΙΖ</a:t>
            </a:r>
            <a:r>
              <a:rPr lang="el-GR" sz="2800" i="1" dirty="0">
                <a:ea typeface="Times New Roman" panose="02020603050405020304" pitchFamily="18" charset="0"/>
                <a:cs typeface="Times New Roman" panose="02020603050405020304" pitchFamily="18" charset="0"/>
              </a:rPr>
              <a:t>΄</a:t>
            </a:r>
            <a:r>
              <a:rPr lang="fr-FR" sz="2800" dirty="0">
                <a:ea typeface="Times New Roman" panose="02020603050405020304" pitchFamily="18" charset="0"/>
                <a:cs typeface="Times New Roman" panose="02020603050405020304" pitchFamily="18" charset="0"/>
              </a:rPr>
              <a:t>, PG 34, 623 C</a:t>
            </a:r>
            <a:r>
              <a:rPr lang="el-GR" sz="2800" dirty="0">
                <a:ea typeface="Times New Roman" panose="02020603050405020304" pitchFamily="18" charset="0"/>
                <a:cs typeface="Times New Roman" panose="02020603050405020304" pitchFamily="18" charset="0"/>
              </a:rPr>
              <a:t>)</a:t>
            </a:r>
            <a:r>
              <a:rPr lang="fr-FR" sz="2800" dirty="0">
                <a:ea typeface="Times New Roman" panose="02020603050405020304" pitchFamily="18" charset="0"/>
                <a:cs typeface="Times New Roman" panose="02020603050405020304" pitchFamily="18" charset="0"/>
              </a:rPr>
              <a:t>.</a:t>
            </a:r>
            <a:endParaRPr lang="el-GR" sz="2800" dirty="0">
              <a:ea typeface="Times New Roman" panose="02020603050405020304" pitchFamily="18" charset="0"/>
              <a:cs typeface="Times New Roman" panose="02020603050405020304" pitchFamily="18" charset="0"/>
            </a:endParaRPr>
          </a:p>
          <a:p>
            <a:pPr lvl="0"/>
            <a:r>
              <a:rPr lang="el-GR" sz="2800" dirty="0"/>
              <a:t>Η μετοχή στη θεογνωσία δε συνεπάγεται την αυταρέσκεια της γνωσιολογικής κατάληψης και την έναρξη της πνευματικής ανάπαυσης. Αντίθετα προκαλεί την </a:t>
            </a:r>
            <a:r>
              <a:rPr lang="el-GR" sz="2800" b="1" dirty="0"/>
              <a:t>αναγνώριση της άγνοιας</a:t>
            </a:r>
            <a:r>
              <a:rPr lang="fr-FR" sz="2800" dirty="0"/>
              <a:t>: "</a:t>
            </a:r>
            <a:r>
              <a:rPr lang="el-GR" sz="2800" i="1" dirty="0" err="1"/>
              <a:t>Ὅσον</a:t>
            </a:r>
            <a:r>
              <a:rPr lang="el-GR" sz="2800" i="1" dirty="0"/>
              <a:t> </a:t>
            </a:r>
            <a:r>
              <a:rPr lang="el-GR" sz="2800" i="1" dirty="0" err="1"/>
              <a:t>εἰσέρχεται</a:t>
            </a:r>
            <a:r>
              <a:rPr lang="el-GR" sz="2800" i="1" dirty="0"/>
              <a:t> </a:t>
            </a:r>
            <a:r>
              <a:rPr lang="el-GR" sz="2800" i="1" dirty="0" err="1"/>
              <a:t>εἰς</a:t>
            </a:r>
            <a:r>
              <a:rPr lang="el-GR" sz="2800" i="1" dirty="0"/>
              <a:t> </a:t>
            </a:r>
            <a:r>
              <a:rPr lang="el-GR" sz="2800" i="1" dirty="0" err="1"/>
              <a:t>γνῶσιν</a:t>
            </a:r>
            <a:r>
              <a:rPr lang="el-GR" sz="2800" i="1" dirty="0"/>
              <a:t> </a:t>
            </a:r>
            <a:r>
              <a:rPr lang="el-GR" sz="2800" i="1" dirty="0" err="1"/>
              <a:t>Θεοῦ</a:t>
            </a:r>
            <a:r>
              <a:rPr lang="fr-FR" sz="2800" i="1" dirty="0"/>
              <a:t>, </a:t>
            </a:r>
            <a:r>
              <a:rPr lang="el-GR" sz="2800" i="1" dirty="0" err="1"/>
              <a:t>τοσοῦτον</a:t>
            </a:r>
            <a:r>
              <a:rPr lang="el-GR" sz="2800" i="1" dirty="0"/>
              <a:t> </a:t>
            </a:r>
            <a:r>
              <a:rPr lang="el-GR" sz="2800" i="1" dirty="0" err="1"/>
              <a:t>ἔχει</a:t>
            </a:r>
            <a:r>
              <a:rPr lang="el-GR" sz="2800" i="1" dirty="0"/>
              <a:t> </a:t>
            </a:r>
            <a:r>
              <a:rPr lang="el-GR" sz="2800" i="1" dirty="0" err="1"/>
              <a:t>αὐτόν</a:t>
            </a:r>
            <a:r>
              <a:rPr lang="el-GR" sz="2800" i="1" dirty="0"/>
              <a:t> </a:t>
            </a:r>
            <a:r>
              <a:rPr lang="el-GR" sz="2800" i="1" dirty="0" err="1"/>
              <a:t>ἰδιώτην</a:t>
            </a:r>
            <a:r>
              <a:rPr lang="fr-FR" sz="2800" i="1" dirty="0"/>
              <a:t>, </a:t>
            </a:r>
            <a:r>
              <a:rPr lang="el-GR" sz="2800" i="1" dirty="0" err="1"/>
              <a:t>καὶ</a:t>
            </a:r>
            <a:r>
              <a:rPr lang="el-GR" sz="2800" i="1" dirty="0"/>
              <a:t> </a:t>
            </a:r>
            <a:r>
              <a:rPr lang="el-GR" sz="2800" i="1" dirty="0" err="1"/>
              <a:t>ὅσον</a:t>
            </a:r>
            <a:r>
              <a:rPr lang="el-GR" sz="2800" i="1" dirty="0"/>
              <a:t> μανθάνει</a:t>
            </a:r>
            <a:r>
              <a:rPr lang="fr-FR" sz="2800" i="1" dirty="0"/>
              <a:t>, </a:t>
            </a:r>
            <a:r>
              <a:rPr lang="el-GR" sz="2800" i="1" dirty="0" err="1"/>
              <a:t>εἰς</a:t>
            </a:r>
            <a:r>
              <a:rPr lang="el-GR" sz="2800" i="1" dirty="0"/>
              <a:t> </a:t>
            </a:r>
            <a:r>
              <a:rPr lang="el-GR" sz="2800" i="1" dirty="0" err="1"/>
              <a:t>μηδὲν</a:t>
            </a:r>
            <a:r>
              <a:rPr lang="el-GR" sz="2800" i="1" dirty="0"/>
              <a:t> </a:t>
            </a:r>
            <a:r>
              <a:rPr lang="el-GR" sz="2800" i="1" dirty="0" err="1"/>
              <a:t>εἰδώς</a:t>
            </a:r>
            <a:r>
              <a:rPr lang="el-GR" sz="2800" i="1" dirty="0"/>
              <a:t> </a:t>
            </a:r>
            <a:r>
              <a:rPr lang="el-GR" sz="2800" i="1" dirty="0" err="1"/>
              <a:t>ἐστι</a:t>
            </a:r>
            <a:r>
              <a:rPr lang="fr-FR" sz="2800" i="1" dirty="0"/>
              <a:t>. </a:t>
            </a:r>
            <a:r>
              <a:rPr lang="el-GR" sz="2800" i="1" dirty="0" err="1"/>
              <a:t>Ταῦτα</a:t>
            </a:r>
            <a:r>
              <a:rPr lang="el-GR" sz="2800" i="1" dirty="0"/>
              <a:t> </a:t>
            </a:r>
            <a:r>
              <a:rPr lang="el-GR" sz="2800" i="1" dirty="0" err="1"/>
              <a:t>δὲ</a:t>
            </a:r>
            <a:r>
              <a:rPr lang="el-GR" sz="2800" i="1" dirty="0"/>
              <a:t> ἡ χάρις </a:t>
            </a:r>
            <a:r>
              <a:rPr lang="el-GR" sz="2800" i="1" dirty="0" err="1"/>
              <a:t>διακονοῦσα</a:t>
            </a:r>
            <a:r>
              <a:rPr lang="fr-FR" sz="2800" i="1" dirty="0"/>
              <a:t>, </a:t>
            </a:r>
            <a:r>
              <a:rPr lang="el-GR" sz="2800" i="1" dirty="0" err="1"/>
              <a:t>ὡς</a:t>
            </a:r>
            <a:r>
              <a:rPr lang="el-GR" sz="2800" i="1" dirty="0"/>
              <a:t> </a:t>
            </a:r>
            <a:r>
              <a:rPr lang="el-GR" sz="2800" i="1" dirty="0" err="1"/>
              <a:t>φυσικὰ</a:t>
            </a:r>
            <a:r>
              <a:rPr lang="el-GR" sz="2800" i="1" dirty="0"/>
              <a:t> </a:t>
            </a:r>
            <a:r>
              <a:rPr lang="el-GR" sz="2800" i="1" dirty="0" err="1"/>
              <a:t>ἐν</a:t>
            </a:r>
            <a:r>
              <a:rPr lang="el-GR" sz="2800" i="1" dirty="0"/>
              <a:t> </a:t>
            </a:r>
            <a:r>
              <a:rPr lang="el-GR" sz="2800" i="1" dirty="0" err="1"/>
              <a:t>τῇ</a:t>
            </a:r>
            <a:r>
              <a:rPr lang="el-GR" sz="2800" i="1" dirty="0"/>
              <a:t> </a:t>
            </a:r>
            <a:r>
              <a:rPr lang="el-GR" sz="2800" i="1" dirty="0" err="1"/>
              <a:t>ψυχῇ</a:t>
            </a:r>
            <a:r>
              <a:rPr lang="el-GR" sz="2800" i="1" dirty="0"/>
              <a:t> </a:t>
            </a:r>
            <a:r>
              <a:rPr lang="el-GR" sz="2800" i="1" dirty="0" err="1"/>
              <a:t>ἀπεργάζεται</a:t>
            </a:r>
            <a:r>
              <a:rPr lang="fr-FR" sz="2800" dirty="0"/>
              <a:t>"</a:t>
            </a:r>
            <a:r>
              <a:rPr lang="el-GR" sz="2800" i="1" dirty="0"/>
              <a:t> </a:t>
            </a:r>
            <a:r>
              <a:rPr lang="el-GR" sz="2800" dirty="0"/>
              <a:t>(</a:t>
            </a:r>
            <a:r>
              <a:rPr lang="el-GR" sz="2800" i="1" dirty="0"/>
              <a:t>Ὁ</a:t>
            </a:r>
            <a:r>
              <a:rPr lang="en-GB" sz="2800" i="1" dirty="0" err="1"/>
              <a:t>μιλί</a:t>
            </a:r>
            <a:r>
              <a:rPr lang="en-GB" sz="2800" i="1" dirty="0"/>
              <a:t>αι Πνευματικα</a:t>
            </a:r>
            <a:r>
              <a:rPr lang="fr-FR" sz="2800" i="1" dirty="0"/>
              <a:t>ὶ </a:t>
            </a:r>
            <a:r>
              <a:rPr lang="en-GB" sz="2800" i="1" dirty="0"/>
              <a:t>ΙΣΤ</a:t>
            </a:r>
            <a:r>
              <a:rPr lang="el-GR" sz="2800" i="1" dirty="0"/>
              <a:t>΄</a:t>
            </a:r>
            <a:r>
              <a:rPr lang="fr-FR" sz="2800" dirty="0"/>
              <a:t>, PG 34, 625 D</a:t>
            </a:r>
            <a:r>
              <a:rPr lang="el-GR" sz="2800" dirty="0"/>
              <a:t>),</a:t>
            </a:r>
            <a:r>
              <a:rPr lang="el-GR" sz="2800" dirty="0">
                <a:ea typeface="Times New Roman" panose="02020603050405020304" pitchFamily="18" charset="0"/>
              </a:rPr>
              <a:t> όπως και την </a:t>
            </a:r>
            <a:r>
              <a:rPr lang="el-GR" sz="2800" b="1" dirty="0">
                <a:ea typeface="Times New Roman" panose="02020603050405020304" pitchFamily="18" charset="0"/>
              </a:rPr>
              <a:t>ενεργοποίηση της πνευματικής εγρήγορσης</a:t>
            </a:r>
            <a:r>
              <a:rPr lang="fr-FR" sz="2800"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οἱ</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ἐμπιστευθέντες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ἔργον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πνευματικὸν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ἀεὶ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ἐν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μερίμνῃ</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εἰσί</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καὶ</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ἔχοντες</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ἀνάπαυσιν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ὥσπερ</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οὐκ</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εἰσὶν</a:t>
            </a:r>
            <a:r>
              <a:rPr lang="fr-F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ἀναπαυμένοι</a:t>
            </a:r>
            <a:r>
              <a:rPr lang="fr-FR" sz="2800" dirty="0">
                <a:ea typeface="Times New Roman" panose="02020603050405020304" pitchFamily="18" charset="0"/>
                <a:cs typeface="Times New Roman" panose="02020603050405020304" pitchFamily="18" charset="0"/>
              </a:rPr>
              <a:t>"</a:t>
            </a:r>
            <a:r>
              <a:rPr lang="el-GR" sz="2800" i="1" dirty="0">
                <a:ea typeface="Times New Roman" panose="02020603050405020304" pitchFamily="18" charset="0"/>
                <a:cs typeface="Times New Roman" panose="02020603050405020304" pitchFamily="18" charset="0"/>
              </a:rPr>
              <a:t> </a:t>
            </a:r>
            <a:r>
              <a:rPr lang="el-GR" sz="2800" dirty="0">
                <a:ea typeface="Times New Roman" panose="02020603050405020304" pitchFamily="18" charset="0"/>
                <a:cs typeface="Times New Roman" panose="02020603050405020304" pitchFamily="18" charset="0"/>
              </a:rPr>
              <a:t>(</a:t>
            </a:r>
            <a:r>
              <a:rPr lang="el-GR" sz="2800" i="1" dirty="0">
                <a:ea typeface="Times New Roman" panose="02020603050405020304" pitchFamily="18" charset="0"/>
                <a:cs typeface="Times New Roman" panose="02020603050405020304" pitchFamily="18" charset="0"/>
              </a:rPr>
              <a:t>Ὁ</a:t>
            </a:r>
            <a:r>
              <a:rPr lang="en-GB" sz="2800" i="1" dirty="0" err="1">
                <a:ea typeface="Times New Roman" panose="02020603050405020304" pitchFamily="18" charset="0"/>
                <a:cs typeface="Times New Roman" panose="02020603050405020304" pitchFamily="18" charset="0"/>
              </a:rPr>
              <a:t>μιλί</a:t>
            </a:r>
            <a:r>
              <a:rPr lang="en-GB" sz="2800" i="1" dirty="0">
                <a:ea typeface="Times New Roman" panose="02020603050405020304" pitchFamily="18" charset="0"/>
                <a:cs typeface="Times New Roman" panose="02020603050405020304" pitchFamily="18" charset="0"/>
              </a:rPr>
              <a:t>αι Πνευματικα</a:t>
            </a:r>
            <a:r>
              <a:rPr lang="fr-FR" sz="2800" i="1" dirty="0">
                <a:ea typeface="Times New Roman" panose="02020603050405020304" pitchFamily="18" charset="0"/>
                <a:cs typeface="Times New Roman" panose="02020603050405020304" pitchFamily="18" charset="0"/>
              </a:rPr>
              <a:t>ὶ </a:t>
            </a:r>
            <a:r>
              <a:rPr lang="en-GB" sz="2800" i="1" dirty="0">
                <a:ea typeface="Times New Roman" panose="02020603050405020304" pitchFamily="18" charset="0"/>
                <a:cs typeface="Times New Roman" panose="02020603050405020304" pitchFamily="18" charset="0"/>
              </a:rPr>
              <a:t>ΙΣΤ</a:t>
            </a:r>
            <a:r>
              <a:rPr lang="el-GR" sz="2800" i="1" dirty="0">
                <a:ea typeface="Times New Roman" panose="02020603050405020304" pitchFamily="18" charset="0"/>
                <a:cs typeface="Times New Roman" panose="02020603050405020304" pitchFamily="18" charset="0"/>
              </a:rPr>
              <a:t>΄</a:t>
            </a:r>
            <a:r>
              <a:rPr lang="fr-FR" sz="2800" dirty="0">
                <a:ea typeface="Times New Roman" panose="02020603050405020304" pitchFamily="18" charset="0"/>
                <a:cs typeface="Times New Roman" panose="02020603050405020304" pitchFamily="18" charset="0"/>
              </a:rPr>
              <a:t>, PG 34, 625 C</a:t>
            </a:r>
            <a:r>
              <a:rPr lang="el-GR" sz="2800" dirty="0">
                <a:ea typeface="Times New Roman" panose="02020603050405020304" pitchFamily="18" charset="0"/>
                <a:cs typeface="Times New Roman" panose="02020603050405020304" pitchFamily="18" charset="0"/>
              </a:rPr>
              <a:t>)</a:t>
            </a:r>
            <a:r>
              <a:rPr lang="fr-FR" sz="2800" dirty="0">
                <a:ea typeface="Times New Roman" panose="02020603050405020304" pitchFamily="18" charset="0"/>
                <a:cs typeface="Times New Roman" panose="02020603050405020304" pitchFamily="18" charset="0"/>
              </a:rPr>
              <a:t>.</a:t>
            </a:r>
            <a:r>
              <a:rPr lang="el-GR" sz="2800" dirty="0">
                <a:ea typeface="Times New Roman" panose="02020603050405020304" pitchFamily="18" charset="0"/>
              </a:rPr>
              <a:t> </a:t>
            </a:r>
            <a:endParaRPr lang="el-GR" sz="2800" dirty="0"/>
          </a:p>
          <a:p>
            <a:endParaRPr lang="el-GR" dirty="0"/>
          </a:p>
        </p:txBody>
      </p:sp>
    </p:spTree>
    <p:extLst>
      <p:ext uri="{BB962C8B-B14F-4D97-AF65-F5344CB8AC3E}">
        <p14:creationId xmlns:p14="http://schemas.microsoft.com/office/powerpoint/2010/main" val="1757353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C1736B-F351-8774-B437-8F4F22396FC0}"/>
              </a:ext>
            </a:extLst>
          </p:cNvPr>
          <p:cNvSpPr>
            <a:spLocks noGrp="1"/>
          </p:cNvSpPr>
          <p:nvPr>
            <p:ph type="title"/>
          </p:nvPr>
        </p:nvSpPr>
        <p:spPr>
          <a:xfrm>
            <a:off x="0" y="18256"/>
            <a:ext cx="12192000" cy="662782"/>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a:extLst>
              <a:ext uri="{FF2B5EF4-FFF2-40B4-BE49-F238E27FC236}">
                <a16:creationId xmlns:a16="http://schemas.microsoft.com/office/drawing/2014/main" id="{989F66CB-5CB5-1572-94E5-6BC696BEE9DC}"/>
              </a:ext>
            </a:extLst>
          </p:cNvPr>
          <p:cNvSpPr>
            <a:spLocks noGrp="1"/>
          </p:cNvSpPr>
          <p:nvPr>
            <p:ph idx="1"/>
          </p:nvPr>
        </p:nvSpPr>
        <p:spPr>
          <a:xfrm>
            <a:off x="0" y="681038"/>
            <a:ext cx="12192000" cy="6158706"/>
          </a:xfrm>
        </p:spPr>
        <p:txBody>
          <a:bodyPr>
            <a:normAutofit fontScale="92500" lnSpcReduction="10000"/>
          </a:bodyPr>
          <a:lstStyle/>
          <a:p>
            <a:r>
              <a:rPr lang="el-GR" dirty="0" bmk="">
                <a:ea typeface="Times New Roman" panose="02020603050405020304" pitchFamily="18" charset="0"/>
              </a:rPr>
              <a:t>Η επίγνωση της άγνοιας μέσα από τη γνώση στη </a:t>
            </a:r>
            <a:r>
              <a:rPr lang="el-GR" dirty="0" err="1" bmk="">
                <a:ea typeface="Times New Roman" panose="02020603050405020304" pitchFamily="18" charset="0"/>
              </a:rPr>
              <a:t>μακαριανή</a:t>
            </a:r>
            <a:r>
              <a:rPr lang="el-GR" dirty="0" bmk="">
                <a:ea typeface="Times New Roman" panose="02020603050405020304" pitchFamily="18" charset="0"/>
              </a:rPr>
              <a:t> θεολογία εκφράζεται με τον ευαγγελικό όρο της </a:t>
            </a:r>
            <a:r>
              <a:rPr lang="el-GR" b="1" dirty="0" bmk="">
                <a:solidFill>
                  <a:srgbClr val="FF0000"/>
                </a:solidFill>
                <a:effectLst>
                  <a:outerShdw blurRad="38100" dist="38100" dir="2700000" algn="tl">
                    <a:srgbClr val="000000">
                      <a:alpha val="43137"/>
                    </a:srgbClr>
                  </a:outerShdw>
                </a:effectLst>
                <a:ea typeface="Times New Roman" panose="02020603050405020304" pitchFamily="18" charset="0"/>
              </a:rPr>
              <a:t>"</a:t>
            </a:r>
            <a:r>
              <a:rPr lang="el-GR" b="1" i="1" dirty="0" err="1" bmk="">
                <a:solidFill>
                  <a:srgbClr val="FF0000"/>
                </a:solidFill>
                <a:effectLst>
                  <a:outerShdw blurRad="38100" dist="38100" dir="2700000" algn="tl">
                    <a:srgbClr val="000000">
                      <a:alpha val="43137"/>
                    </a:srgbClr>
                  </a:outerShdw>
                </a:effectLst>
                <a:ea typeface="Times New Roman" panose="02020603050405020304" pitchFamily="18" charset="0"/>
              </a:rPr>
              <a:t>πνευματικῆς</a:t>
            </a:r>
            <a:r>
              <a:rPr lang="el-GR" b="1" i="1" dirty="0" bmk="">
                <a:solidFill>
                  <a:srgbClr val="FF0000"/>
                </a:solidFill>
                <a:effectLst>
                  <a:outerShdw blurRad="38100" dist="38100" dir="2700000" algn="tl">
                    <a:srgbClr val="000000">
                      <a:alpha val="43137"/>
                    </a:srgbClr>
                  </a:outerShdw>
                </a:effectLst>
                <a:ea typeface="Times New Roman" panose="02020603050405020304" pitchFamily="18" charset="0"/>
              </a:rPr>
              <a:t> φτώχειας</a:t>
            </a:r>
            <a:r>
              <a:rPr lang="el-GR" b="1" dirty="0" bmk="">
                <a:solidFill>
                  <a:srgbClr val="FF0000"/>
                </a:solidFill>
                <a:effectLst>
                  <a:outerShdw blurRad="38100" dist="38100" dir="2700000" algn="tl">
                    <a:srgbClr val="000000">
                      <a:alpha val="43137"/>
                    </a:srgbClr>
                  </a:outerShdw>
                </a:effectLst>
                <a:ea typeface="Times New Roman" panose="02020603050405020304" pitchFamily="18" charset="0"/>
              </a:rPr>
              <a:t>" </a:t>
            </a:r>
            <a:r>
              <a:rPr lang="el-GR" dirty="0" bmk="">
                <a:ea typeface="Times New Roman" panose="02020603050405020304" pitchFamily="18" charset="0"/>
              </a:rPr>
              <a:t>αποκαλύπτοντας ταυτόχρονα και την άρρηκτη σχέση </a:t>
            </a:r>
            <a:r>
              <a:rPr lang="el-GR" u="sng" dirty="0" bmk="">
                <a:ea typeface="Times New Roman" panose="02020603050405020304" pitchFamily="18" charset="0"/>
              </a:rPr>
              <a:t>γνώσης</a:t>
            </a:r>
            <a:r>
              <a:rPr lang="el-GR" dirty="0" bmk="">
                <a:ea typeface="Times New Roman" panose="02020603050405020304" pitchFamily="18" charset="0"/>
              </a:rPr>
              <a:t> και </a:t>
            </a:r>
            <a:r>
              <a:rPr lang="el-GR" u="sng" dirty="0" bmk="">
                <a:ea typeface="Times New Roman" panose="02020603050405020304" pitchFamily="18" charset="0"/>
              </a:rPr>
              <a:t>ταπείνωσης</a:t>
            </a:r>
            <a:r>
              <a:rPr lang="fr-F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ὅταν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δὲ</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ἔλθῃ</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ταύτην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τὴν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σύνεσιν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τὴν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προκοπήν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αὕτη</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ἡ</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χάρις</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διδάσκει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αὐτὸν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εἶναι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πτωχὸν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τῷ</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πνεύματι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ὄντα</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τινὰ</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δίκαιον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ἐκλεκτὸν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Θεοῦ</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μὴ</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ἡγεῖσθαί</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τι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ἑαυτὸν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εἶναι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ἀλλ</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ἔχειν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τὴν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ψυχὴν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αὐτοῦ</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ἄτιμον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ἐξουδενωμένην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ὡς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μηδὲν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εἰδότα</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ἤ</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ἔχοντα</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καίτοι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εἰδότα</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ἔχοντα</a:t>
            </a:r>
            <a:r>
              <a:rPr lang="fr-F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Ὁ</a:t>
            </a:r>
            <a:r>
              <a:rPr lang="en-GB" i="1" dirty="0" err="1">
                <a:ea typeface="Times New Roman" panose="02020603050405020304" pitchFamily="18" charset="0"/>
                <a:cs typeface="Times New Roman" panose="02020603050405020304" pitchFamily="18" charset="0"/>
              </a:rPr>
              <a:t>μιλί</a:t>
            </a:r>
            <a:r>
              <a:rPr lang="en-GB" i="1" dirty="0">
                <a:ea typeface="Times New Roman" panose="02020603050405020304" pitchFamily="18" charset="0"/>
                <a:cs typeface="Times New Roman" panose="02020603050405020304" pitchFamily="18" charset="0"/>
              </a:rPr>
              <a:t>αι Πνευματικα</a:t>
            </a:r>
            <a:r>
              <a:rPr lang="fr-FR" i="1" dirty="0">
                <a:ea typeface="Times New Roman" panose="02020603050405020304" pitchFamily="18" charset="0"/>
                <a:cs typeface="Times New Roman" panose="02020603050405020304" pitchFamily="18" charset="0"/>
              </a:rPr>
              <a:t>ὶ </a:t>
            </a:r>
            <a:r>
              <a:rPr lang="en-GB" i="1" dirty="0">
                <a:ea typeface="Times New Roman" panose="02020603050405020304" pitchFamily="18" charset="0"/>
                <a:cs typeface="Times New Roman" panose="02020603050405020304" pitchFamily="18" charset="0"/>
              </a:rPr>
              <a:t>ΙΒ</a:t>
            </a:r>
            <a:r>
              <a:rPr lang="el-GR" i="1" dirty="0">
                <a:ea typeface="Times New Roman" panose="02020603050405020304" pitchFamily="18" charset="0"/>
                <a:cs typeface="Times New Roman" panose="02020603050405020304" pitchFamily="18" charset="0"/>
              </a:rPr>
              <a:t>΄</a:t>
            </a:r>
            <a:r>
              <a:rPr lang="fr-FR" dirty="0">
                <a:ea typeface="Times New Roman" panose="02020603050405020304" pitchFamily="18" charset="0"/>
                <a:cs typeface="Times New Roman" panose="02020603050405020304" pitchFamily="18" charset="0"/>
              </a:rPr>
              <a:t>, PG 34, 557 D</a:t>
            </a:r>
            <a:r>
              <a:rPr lang="el-GR" dirty="0">
                <a:ea typeface="Times New Roman" panose="02020603050405020304" pitchFamily="18" charset="0"/>
                <a:cs typeface="Times New Roman" panose="02020603050405020304" pitchFamily="18" charset="0"/>
              </a:rPr>
              <a:t>)</a:t>
            </a:r>
            <a:r>
              <a:rPr lang="fr-FR" dirty="0">
                <a:ea typeface="Times New Roman" panose="02020603050405020304" pitchFamily="18" charset="0"/>
                <a:cs typeface="Times New Roman" panose="02020603050405020304" pitchFamily="18" charset="0"/>
              </a:rPr>
              <a:t>.</a:t>
            </a:r>
            <a:endParaRPr lang="el-GR" dirty="0">
              <a:ea typeface="Times New Roman" panose="02020603050405020304" pitchFamily="18" charset="0"/>
              <a:cs typeface="Times New Roman" panose="02020603050405020304" pitchFamily="18" charset="0"/>
            </a:endParaRPr>
          </a:p>
          <a:p>
            <a:r>
              <a:rPr lang="el-GR" dirty="0"/>
              <a:t>Η αναγκαιότητα της κάθαρσης υπογραμμίζεται και στη θεολογία του Διαδόχου, που φανερώνει τη νομοτελειακή τάξη της θείας οικονομίας. Μεταξύ καθαρού και ακάθαρτου, άγιου και βέβηλου υπάρχει </a:t>
            </a:r>
            <a:r>
              <a:rPr lang="el-GR" dirty="0" err="1"/>
              <a:t>αμεθεξία</a:t>
            </a:r>
            <a:r>
              <a:rPr lang="el-GR" dirty="0"/>
              <a:t>. Οι αμαρτίες υψώνονται σαν μέγα χάσμα και τείχος ανάμεσα στο Θεό και τον άνθρωπο· πιο πολύ όμως οι πονηρές σκέψεις και οι μάταιοι διαλογισμοί διαχωρίζουν εντελώς τους ανθρώπους από το φως της αληθινής ζωής, τον Θεό</a:t>
            </a:r>
            <a:r>
              <a:rPr lang="fr-FR" dirty="0"/>
              <a:t>: "</a:t>
            </a:r>
            <a:r>
              <a:rPr lang="en-GB" i="1" dirty="0"/>
              <a:t>Ο</a:t>
            </a:r>
            <a:r>
              <a:rPr lang="el-GR" i="1" dirty="0"/>
              <a:t>ὕ</a:t>
            </a:r>
            <a:r>
              <a:rPr lang="en-GB" i="1" dirty="0" err="1"/>
              <a:t>τως</a:t>
            </a:r>
            <a:r>
              <a:rPr lang="en-GB" i="1" dirty="0"/>
              <a:t> </a:t>
            </a:r>
            <a:r>
              <a:rPr lang="el-GR" i="1" dirty="0"/>
              <a:t>ᾠ</a:t>
            </a:r>
            <a:r>
              <a:rPr lang="en-GB" i="1" dirty="0" err="1"/>
              <a:t>κονόμησεν</a:t>
            </a:r>
            <a:r>
              <a:rPr lang="fr-FR" i="1" dirty="0"/>
              <a:t> ἐ</a:t>
            </a:r>
            <a:r>
              <a:rPr lang="en-GB" i="1" dirty="0"/>
              <a:t>ξ</a:t>
            </a:r>
            <a:r>
              <a:rPr lang="fr-FR" i="1" dirty="0"/>
              <a:t> ἀ</a:t>
            </a:r>
            <a:r>
              <a:rPr lang="en-GB" i="1" dirty="0" err="1"/>
              <a:t>ρχ</a:t>
            </a:r>
            <a:r>
              <a:rPr lang="fr-FR" i="1" dirty="0"/>
              <a:t>ῆ</a:t>
            </a:r>
            <a:r>
              <a:rPr lang="en-GB" i="1" dirty="0"/>
              <a:t>ς</a:t>
            </a:r>
            <a:r>
              <a:rPr lang="fr-FR" i="1" dirty="0"/>
              <a:t> ὁ </a:t>
            </a:r>
            <a:r>
              <a:rPr lang="en-GB" i="1" dirty="0" err="1"/>
              <a:t>Θεός</a:t>
            </a:r>
            <a:r>
              <a:rPr lang="en-GB" i="1" dirty="0"/>
              <a:t>· </a:t>
            </a:r>
            <a:r>
              <a:rPr lang="el-GR" i="1" dirty="0"/>
              <a:t>ἵ</a:t>
            </a:r>
            <a:r>
              <a:rPr lang="en-GB" i="1" dirty="0"/>
              <a:t>να </a:t>
            </a:r>
            <a:r>
              <a:rPr lang="en-GB" i="1" dirty="0" err="1"/>
              <a:t>μηδεμί</a:t>
            </a:r>
            <a:r>
              <a:rPr lang="en-GB" i="1" dirty="0"/>
              <a:t>αν </a:t>
            </a:r>
            <a:r>
              <a:rPr lang="el-GR" i="1" dirty="0"/>
              <a:t>ἔ</a:t>
            </a:r>
            <a:r>
              <a:rPr lang="en-GB" i="1" dirty="0"/>
              <a:t>χ</a:t>
            </a:r>
            <a:r>
              <a:rPr lang="el-GR" i="1" dirty="0"/>
              <a:t>ῃ </a:t>
            </a:r>
            <a:r>
              <a:rPr lang="en-GB" i="1" dirty="0" err="1"/>
              <a:t>κοινωνί</a:t>
            </a:r>
            <a:r>
              <a:rPr lang="en-GB" i="1" dirty="0"/>
              <a:t>αν τ</a:t>
            </a:r>
            <a:r>
              <a:rPr lang="fr-FR" i="1" dirty="0"/>
              <a:t>ὸ </a:t>
            </a:r>
            <a:r>
              <a:rPr lang="en-GB" i="1" dirty="0" err="1"/>
              <a:t>σκότος</a:t>
            </a:r>
            <a:r>
              <a:rPr lang="fr-FR" i="1" dirty="0"/>
              <a:t> ἐ</a:t>
            </a:r>
            <a:r>
              <a:rPr lang="en-GB" i="1" dirty="0"/>
              <a:t>ν τ</a:t>
            </a:r>
            <a:r>
              <a:rPr lang="fr-FR" i="1" dirty="0"/>
              <a:t>ῷ </a:t>
            </a:r>
            <a:r>
              <a:rPr lang="en-GB" i="1" dirty="0" err="1"/>
              <a:t>φωτ</a:t>
            </a:r>
            <a:r>
              <a:rPr lang="fr-FR" i="1" dirty="0"/>
              <a:t>ὶ </a:t>
            </a:r>
            <a:r>
              <a:rPr lang="en-GB" i="1" dirty="0" err="1"/>
              <a:t>μηδ</a:t>
            </a:r>
            <a:r>
              <a:rPr lang="fr-FR" i="1" dirty="0"/>
              <a:t>ὲ ἐ</a:t>
            </a:r>
            <a:r>
              <a:rPr lang="en-GB" i="1" dirty="0"/>
              <a:t>να</a:t>
            </a:r>
            <a:r>
              <a:rPr lang="en-GB" i="1" dirty="0" err="1"/>
              <a:t>ργ</a:t>
            </a:r>
            <a:r>
              <a:rPr lang="fr-FR" i="1" dirty="0"/>
              <a:t>ὴ</a:t>
            </a:r>
            <a:r>
              <a:rPr lang="en-GB" i="1" dirty="0"/>
              <a:t>ς κα</a:t>
            </a:r>
            <a:r>
              <a:rPr lang="fr-FR" i="1" dirty="0"/>
              <a:t>ὶ </a:t>
            </a:r>
            <a:r>
              <a:rPr lang="en-GB" i="1" dirty="0"/>
              <a:t>βέβ</a:t>
            </a:r>
            <a:r>
              <a:rPr lang="en-GB" i="1" dirty="0" err="1"/>
              <a:t>ηλος</a:t>
            </a:r>
            <a:r>
              <a:rPr lang="en-GB" i="1" dirty="0"/>
              <a:t> </a:t>
            </a:r>
            <a:r>
              <a:rPr lang="en-GB" i="1" dirty="0" err="1"/>
              <a:t>μετ</a:t>
            </a:r>
            <a:r>
              <a:rPr lang="fr-FR" i="1" dirty="0"/>
              <a:t>ὰ </a:t>
            </a:r>
            <a:r>
              <a:rPr lang="en-GB" i="1" dirty="0" err="1"/>
              <a:t>το</a:t>
            </a:r>
            <a:r>
              <a:rPr lang="el-GR" i="1" dirty="0"/>
              <a:t>ῦ</a:t>
            </a:r>
            <a:r>
              <a:rPr lang="fr-FR" i="1" dirty="0"/>
              <a:t> ἁ</a:t>
            </a:r>
            <a:r>
              <a:rPr lang="en-GB" i="1" dirty="0" err="1"/>
              <a:t>γίου</a:t>
            </a:r>
            <a:r>
              <a:rPr lang="en-GB" i="1" dirty="0"/>
              <a:t> κα</a:t>
            </a:r>
            <a:r>
              <a:rPr lang="fr-FR" i="1" dirty="0"/>
              <a:t>ὶ </a:t>
            </a:r>
            <a:r>
              <a:rPr lang="en-GB" i="1" dirty="0"/>
              <a:t>καθα</a:t>
            </a:r>
            <a:r>
              <a:rPr lang="en-GB" i="1" dirty="0" err="1"/>
              <a:t>ρο</a:t>
            </a:r>
            <a:r>
              <a:rPr lang="el-GR" i="1" dirty="0"/>
              <a:t>ῦ</a:t>
            </a:r>
            <a:r>
              <a:rPr lang="fr-FR" i="1" dirty="0"/>
              <a:t>. </a:t>
            </a:r>
            <a:r>
              <a:rPr lang="en-GB" i="1" dirty="0" err="1"/>
              <a:t>Δι</a:t>
            </a:r>
            <a:r>
              <a:rPr lang="fr-FR" i="1" dirty="0"/>
              <a:t>ὸ </a:t>
            </a:r>
            <a:r>
              <a:rPr lang="en-GB" i="1" dirty="0"/>
              <a:t>κα</a:t>
            </a:r>
            <a:r>
              <a:rPr lang="fr-FR" i="1" dirty="0"/>
              <a:t>ὶ </a:t>
            </a:r>
            <a:r>
              <a:rPr lang="en-GB" i="1" dirty="0" err="1"/>
              <a:t>μέγ</a:t>
            </a:r>
            <a:r>
              <a:rPr lang="en-GB" i="1" dirty="0"/>
              <a:t>α χάσμα κα</a:t>
            </a:r>
            <a:r>
              <a:rPr lang="fr-FR" i="1" dirty="0"/>
              <a:t>ὶ </a:t>
            </a:r>
            <a:r>
              <a:rPr lang="en-GB" i="1" dirty="0" err="1"/>
              <a:t>το</a:t>
            </a:r>
            <a:r>
              <a:rPr lang="el-GR" i="1" dirty="0"/>
              <a:t>ῖ</a:t>
            </a:r>
            <a:r>
              <a:rPr lang="en-GB" i="1" dirty="0" err="1"/>
              <a:t>χος</a:t>
            </a:r>
            <a:r>
              <a:rPr lang="en-GB" i="1" dirty="0"/>
              <a:t> </a:t>
            </a:r>
            <a:r>
              <a:rPr lang="en-GB" i="1" dirty="0" err="1"/>
              <a:t>διείργουσιν</a:t>
            </a:r>
            <a:r>
              <a:rPr lang="fr-FR" i="1" dirty="0"/>
              <a:t> ἡ</a:t>
            </a:r>
            <a:r>
              <a:rPr lang="en-GB" i="1" dirty="0"/>
              <a:t>μ</a:t>
            </a:r>
            <a:r>
              <a:rPr lang="fr-FR" i="1" dirty="0"/>
              <a:t>ᾶ</a:t>
            </a:r>
            <a:r>
              <a:rPr lang="en-GB" i="1" dirty="0"/>
              <a:t>ς</a:t>
            </a:r>
            <a:r>
              <a:rPr lang="fr-FR" i="1" dirty="0"/>
              <a:t> ἀ</a:t>
            </a:r>
            <a:r>
              <a:rPr lang="en-GB" i="1" dirty="0"/>
              <a:t>π</a:t>
            </a:r>
            <a:r>
              <a:rPr lang="fr-FR" i="1" dirty="0"/>
              <a:t>ὸ </a:t>
            </a:r>
            <a:r>
              <a:rPr lang="en-GB" i="1" dirty="0" err="1"/>
              <a:t>το</a:t>
            </a:r>
            <a:r>
              <a:rPr lang="el-GR" i="1" dirty="0"/>
              <a:t>ῦ </a:t>
            </a:r>
            <a:r>
              <a:rPr lang="en-GB" i="1" dirty="0" err="1"/>
              <a:t>θεο</a:t>
            </a:r>
            <a:r>
              <a:rPr lang="el-GR" i="1" dirty="0"/>
              <a:t>ῦ </a:t>
            </a:r>
            <a:r>
              <a:rPr lang="en-GB" i="1" dirty="0"/>
              <a:t>α</a:t>
            </a:r>
            <a:r>
              <a:rPr lang="el-GR" i="1" dirty="0"/>
              <a:t>ἱ</a:t>
            </a:r>
            <a:r>
              <a:rPr lang="fr-FR" i="1" dirty="0"/>
              <a:t> ἁ</a:t>
            </a:r>
            <a:r>
              <a:rPr lang="en-GB" i="1" dirty="0"/>
              <a:t>μα</a:t>
            </a:r>
            <a:r>
              <a:rPr lang="en-GB" i="1" dirty="0" err="1"/>
              <a:t>ρτί</a:t>
            </a:r>
            <a:r>
              <a:rPr lang="en-GB" i="1" dirty="0"/>
              <a:t>αι</a:t>
            </a:r>
            <a:r>
              <a:rPr lang="fr-FR" i="1" dirty="0"/>
              <a:t> ἡ</a:t>
            </a:r>
            <a:r>
              <a:rPr lang="en-GB" i="1" dirty="0"/>
              <a:t>μ</a:t>
            </a:r>
            <a:r>
              <a:rPr lang="fr-FR" i="1" dirty="0"/>
              <a:t>ῶ</a:t>
            </a:r>
            <a:r>
              <a:rPr lang="en-GB" i="1" dirty="0"/>
              <a:t>ν· μ</a:t>
            </a:r>
            <a:r>
              <a:rPr lang="fr-FR" i="1" dirty="0"/>
              <a:t>ᾶ</a:t>
            </a:r>
            <a:r>
              <a:rPr lang="en-GB" i="1" dirty="0" err="1"/>
              <a:t>λλον</a:t>
            </a:r>
            <a:r>
              <a:rPr lang="en-GB" i="1" dirty="0"/>
              <a:t> δ</a:t>
            </a:r>
            <a:r>
              <a:rPr lang="fr-FR" i="1" dirty="0"/>
              <a:t>ὲ </a:t>
            </a:r>
            <a:r>
              <a:rPr lang="en-GB" i="1" dirty="0"/>
              <a:t>α</a:t>
            </a:r>
            <a:r>
              <a:rPr lang="el-GR" i="1" dirty="0"/>
              <a:t>ἱ </a:t>
            </a:r>
            <a:r>
              <a:rPr lang="en-GB" i="1" dirty="0"/>
              <a:t>π</a:t>
            </a:r>
            <a:r>
              <a:rPr lang="en-GB" i="1" dirty="0" err="1"/>
              <a:t>ονηρ</a:t>
            </a:r>
            <a:r>
              <a:rPr lang="en-GB" i="1" dirty="0"/>
              <a:t>αί</a:t>
            </a:r>
            <a:r>
              <a:rPr lang="fr-FR" i="1" dirty="0"/>
              <a:t> ἐ</a:t>
            </a:r>
            <a:r>
              <a:rPr lang="en-GB" i="1" dirty="0" err="1"/>
              <a:t>νθυμήσεις</a:t>
            </a:r>
            <a:r>
              <a:rPr lang="en-GB" i="1" dirty="0"/>
              <a:t> κα</a:t>
            </a:r>
            <a:r>
              <a:rPr lang="fr-FR" i="1" dirty="0"/>
              <a:t>ὶ </a:t>
            </a:r>
            <a:r>
              <a:rPr lang="en-GB" i="1" dirty="0"/>
              <a:t>ο</a:t>
            </a:r>
            <a:r>
              <a:rPr lang="el-GR" i="1" dirty="0"/>
              <a:t>ἱ </a:t>
            </a:r>
            <a:r>
              <a:rPr lang="en-GB" i="1" dirty="0" err="1"/>
              <a:t>μάτ</a:t>
            </a:r>
            <a:r>
              <a:rPr lang="en-GB" i="1" dirty="0"/>
              <a:t>αιοι</a:t>
            </a:r>
            <a:r>
              <a:rPr lang="fr-FR" i="1" dirty="0"/>
              <a:t> ἡ</a:t>
            </a:r>
            <a:r>
              <a:rPr lang="en-GB" i="1" dirty="0"/>
              <a:t>μ</a:t>
            </a:r>
            <a:r>
              <a:rPr lang="fr-FR" i="1" dirty="0"/>
              <a:t>ῶ</a:t>
            </a:r>
            <a:r>
              <a:rPr lang="en-GB" i="1" dirty="0"/>
              <a:t>ν </a:t>
            </a:r>
            <a:r>
              <a:rPr lang="en-GB" i="1" dirty="0" err="1"/>
              <a:t>δι</a:t>
            </a:r>
            <a:r>
              <a:rPr lang="en-GB" i="1" dirty="0"/>
              <a:t>αλογισμο</a:t>
            </a:r>
            <a:r>
              <a:rPr lang="fr-FR" i="1" dirty="0"/>
              <a:t>ὶ </a:t>
            </a:r>
            <a:r>
              <a:rPr lang="en-GB" i="1" dirty="0"/>
              <a:t>ο</a:t>
            </a:r>
            <a:r>
              <a:rPr lang="el-GR" i="1" dirty="0"/>
              <a:t>ἷ</a:t>
            </a:r>
            <a:r>
              <a:rPr lang="en-GB" i="1" dirty="0"/>
              <a:t>α </a:t>
            </a:r>
            <a:r>
              <a:rPr lang="en-GB" i="1" dirty="0" err="1"/>
              <a:t>δή</a:t>
            </a:r>
            <a:r>
              <a:rPr lang="en-GB" i="1" dirty="0"/>
              <a:t> </a:t>
            </a:r>
            <a:r>
              <a:rPr lang="en-GB" i="1" dirty="0" err="1"/>
              <a:t>τε</a:t>
            </a:r>
            <a:r>
              <a:rPr lang="el-GR" i="1" dirty="0"/>
              <a:t>ῖ</a:t>
            </a:r>
            <a:r>
              <a:rPr lang="en-GB" i="1" dirty="0" err="1"/>
              <a:t>χος</a:t>
            </a:r>
            <a:r>
              <a:rPr lang="en-GB" i="1" dirty="0"/>
              <a:t> </a:t>
            </a:r>
            <a:r>
              <a:rPr lang="el-GR" i="1" dirty="0"/>
              <a:t>ὑ</a:t>
            </a:r>
            <a:r>
              <a:rPr lang="en-GB" i="1" dirty="0" err="1"/>
              <a:t>ψηλ</a:t>
            </a:r>
            <a:r>
              <a:rPr lang="fr-FR" i="1" dirty="0"/>
              <a:t>ὸ</a:t>
            </a:r>
            <a:r>
              <a:rPr lang="en-GB" i="1" dirty="0"/>
              <a:t>ν </a:t>
            </a:r>
            <a:r>
              <a:rPr lang="en-GB" i="1" dirty="0" err="1"/>
              <a:t>γίνοντ</a:t>
            </a:r>
            <a:r>
              <a:rPr lang="en-GB" i="1" dirty="0"/>
              <a:t>αι κα</a:t>
            </a:r>
            <a:r>
              <a:rPr lang="fr-FR" i="1" dirty="0"/>
              <a:t>ὶ </a:t>
            </a:r>
            <a:r>
              <a:rPr lang="en-GB" i="1" dirty="0" err="1"/>
              <a:t>διϊστ</a:t>
            </a:r>
            <a:r>
              <a:rPr lang="fr-FR" i="1" dirty="0"/>
              <a:t>ῶ</a:t>
            </a:r>
            <a:r>
              <a:rPr lang="en-GB" i="1" dirty="0" err="1"/>
              <a:t>σιν</a:t>
            </a:r>
            <a:r>
              <a:rPr lang="fr-FR" i="1" dirty="0"/>
              <a:t> ἡ</a:t>
            </a:r>
            <a:r>
              <a:rPr lang="en-GB" i="1" dirty="0"/>
              <a:t>μ</a:t>
            </a:r>
            <a:r>
              <a:rPr lang="fr-FR" i="1" dirty="0"/>
              <a:t>ᾶ</a:t>
            </a:r>
            <a:r>
              <a:rPr lang="en-GB" i="1" dirty="0"/>
              <a:t>ς</a:t>
            </a:r>
            <a:r>
              <a:rPr lang="fr-FR" i="1" dirty="0"/>
              <a:t> ἀ</a:t>
            </a:r>
            <a:r>
              <a:rPr lang="en-GB" i="1" dirty="0"/>
              <a:t>π</a:t>
            </a:r>
            <a:r>
              <a:rPr lang="fr-FR" i="1" dirty="0"/>
              <a:t>ὸ </a:t>
            </a:r>
            <a:r>
              <a:rPr lang="en-GB" i="1" dirty="0" err="1"/>
              <a:t>το</a:t>
            </a:r>
            <a:r>
              <a:rPr lang="el-GR" i="1" dirty="0"/>
              <a:t>ῦ </a:t>
            </a:r>
            <a:r>
              <a:rPr lang="en-GB" i="1" dirty="0" err="1"/>
              <a:t>φωτός</a:t>
            </a:r>
            <a:r>
              <a:rPr lang="en-GB" i="1" dirty="0"/>
              <a:t> τ</a:t>
            </a:r>
            <a:r>
              <a:rPr lang="fr-FR" i="1" dirty="0"/>
              <a:t>ῆ</a:t>
            </a:r>
            <a:r>
              <a:rPr lang="en-GB" i="1" dirty="0"/>
              <a:t>ς</a:t>
            </a:r>
            <a:r>
              <a:rPr lang="fr-FR" i="1" dirty="0"/>
              <a:t> ὄ</a:t>
            </a:r>
            <a:r>
              <a:rPr lang="en-GB" i="1" dirty="0" err="1"/>
              <a:t>ντως</a:t>
            </a:r>
            <a:r>
              <a:rPr lang="en-GB" i="1" dirty="0"/>
              <a:t> </a:t>
            </a:r>
            <a:r>
              <a:rPr lang="en-GB" i="1" dirty="0" err="1"/>
              <a:t>ζω</a:t>
            </a:r>
            <a:r>
              <a:rPr lang="fr-FR" i="1" dirty="0"/>
              <a:t>ῆ</a:t>
            </a:r>
            <a:r>
              <a:rPr lang="en-GB" i="1" dirty="0"/>
              <a:t>ς</a:t>
            </a:r>
            <a:r>
              <a:rPr lang="fr-FR" dirty="0"/>
              <a:t>"</a:t>
            </a:r>
            <a:r>
              <a:rPr lang="el-GR" i="1" dirty="0"/>
              <a:t> </a:t>
            </a:r>
            <a:r>
              <a:rPr lang="el-GR" dirty="0"/>
              <a:t>(</a:t>
            </a:r>
            <a:r>
              <a:rPr lang="el-GR" i="1" dirty="0"/>
              <a:t>Ἐ</a:t>
            </a:r>
            <a:r>
              <a:rPr lang="en-GB" i="1" dirty="0" err="1"/>
              <a:t>ρωτ</a:t>
            </a:r>
            <a:r>
              <a:rPr lang="en-GB" i="1" dirty="0"/>
              <a:t>αποκρίσεις η</a:t>
            </a:r>
            <a:r>
              <a:rPr lang="el-GR" i="1" dirty="0"/>
              <a:t>΄</a:t>
            </a:r>
            <a:r>
              <a:rPr lang="fr-FR" i="1" dirty="0"/>
              <a:t>,</a:t>
            </a:r>
            <a:r>
              <a:rPr lang="fr-FR" dirty="0"/>
              <a:t> SChr5, </a:t>
            </a:r>
            <a:r>
              <a:rPr lang="en-GB" dirty="0"/>
              <a:t>σ</a:t>
            </a:r>
            <a:r>
              <a:rPr lang="fr-FR" dirty="0"/>
              <a:t>. 183</a:t>
            </a:r>
            <a:r>
              <a:rPr lang="el-GR" dirty="0"/>
              <a:t>)</a:t>
            </a:r>
            <a:r>
              <a:rPr lang="fr-FR" dirty="0"/>
              <a:t>.</a:t>
            </a:r>
            <a:endParaRPr lang="el-GR" dirty="0"/>
          </a:p>
        </p:txBody>
      </p:sp>
    </p:spTree>
    <p:extLst>
      <p:ext uri="{BB962C8B-B14F-4D97-AF65-F5344CB8AC3E}">
        <p14:creationId xmlns:p14="http://schemas.microsoft.com/office/powerpoint/2010/main" val="2908076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360608"/>
          </a:xfrm>
        </p:spPr>
        <p:txBody>
          <a:bodyPr>
            <a:normAutofit fontScale="90000"/>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257578"/>
            <a:ext cx="12192000" cy="6600422"/>
          </a:xfrm>
        </p:spPr>
        <p:txBody>
          <a:bodyPr>
            <a:normAutofit lnSpcReduction="10000"/>
          </a:bodyPr>
          <a:lstStyle/>
          <a:p>
            <a:r>
              <a:rPr lang="el-GR" dirty="0"/>
              <a:t>Οι αμαρτωλοί και ακάθαρτοι χαρακτηρίζονται </a:t>
            </a:r>
            <a:r>
              <a:rPr lang="el-GR" b="1" dirty="0"/>
              <a:t>πνευματικά τυφλοί </a:t>
            </a:r>
            <a:r>
              <a:rPr lang="el-GR" dirty="0"/>
              <a:t>και </a:t>
            </a:r>
            <a:r>
              <a:rPr lang="el-GR" b="1" dirty="0"/>
              <a:t>αναίσθητοι</a:t>
            </a:r>
            <a:r>
              <a:rPr lang="el-GR" dirty="0"/>
              <a:t>, γιατί στερούνται την παρουσία του θείου φωτός και την αίσθηση της άκτιστης θέρμης (</a:t>
            </a:r>
            <a:r>
              <a:rPr lang="el-GR" i="1" dirty="0" err="1"/>
              <a:t>Ἐρωταποκρίσεις</a:t>
            </a:r>
            <a:r>
              <a:rPr lang="el-GR" i="1" dirty="0"/>
              <a:t> ς΄</a:t>
            </a:r>
            <a:r>
              <a:rPr lang="fr-FR" i="1" dirty="0"/>
              <a:t>,</a:t>
            </a:r>
            <a:r>
              <a:rPr lang="fr-FR" dirty="0"/>
              <a:t> SChr5, </a:t>
            </a:r>
            <a:r>
              <a:rPr lang="el-GR" dirty="0"/>
              <a:t>σ</a:t>
            </a:r>
            <a:r>
              <a:rPr lang="fr-FR" dirty="0"/>
              <a:t>. 182</a:t>
            </a:r>
            <a:r>
              <a:rPr lang="el-GR" dirty="0"/>
              <a:t>)</a:t>
            </a:r>
            <a:r>
              <a:rPr lang="fr-FR" dirty="0"/>
              <a:t>.</a:t>
            </a:r>
            <a:r>
              <a:rPr lang="el-GR" dirty="0"/>
              <a:t> </a:t>
            </a:r>
          </a:p>
          <a:p>
            <a:r>
              <a:rPr lang="el-GR" dirty="0"/>
              <a:t>Ο Διάδοχος προτείνει την </a:t>
            </a:r>
            <a:r>
              <a:rPr lang="el-GR" b="1" dirty="0">
                <a:solidFill>
                  <a:srgbClr val="FF0000"/>
                </a:solidFill>
                <a:effectLst>
                  <a:outerShdw blurRad="38100" dist="38100" dir="2700000" algn="tl">
                    <a:srgbClr val="000000">
                      <a:alpha val="43137"/>
                    </a:srgbClr>
                  </a:outerShdw>
                </a:effectLst>
              </a:rPr>
              <a:t>αδιάλειπτη προσευχή </a:t>
            </a:r>
            <a:r>
              <a:rPr lang="el-GR" dirty="0"/>
              <a:t>ως το αποτελεσματικότερο καθαρτήριο μέσο, αποτρέποντας κατηγορηματικά τη διακοπτόμενη εκτέλεσή της. Όποιος θέλει να απορρίψει τη σαπίλα, δεν πρέπει άλλοτε να προσεύχεται και άλλοτε όχι, αλλά να ασχολείται πάντοτε με την προσευχή ακόμα και όταν είναι έξω από τους ευκτήριους οίκους, γιατί εκείνο που νομίζει ότι αποκτά με την προσευχή, το χάνει με την αργία. Έτσι παρομοιάζεται με εκείνον που θέλει να καθαρίσει το χρυσάφι· αν αφήσει έστω και για λίγο να σταματήσει η φωτιά του χωνευτηρίου, η </a:t>
            </a:r>
            <a:r>
              <a:rPr lang="el-GR" dirty="0" err="1"/>
              <a:t>καθαριζόμενη</a:t>
            </a:r>
            <a:r>
              <a:rPr lang="el-GR" dirty="0"/>
              <a:t> ύλη γίνεται και πάλι σκληρή</a:t>
            </a:r>
            <a:r>
              <a:rPr lang="fr-FR" dirty="0"/>
              <a:t>: "</a:t>
            </a:r>
            <a:r>
              <a:rPr lang="el-GR" i="1" dirty="0" err="1"/>
              <a:t>Οὐ</a:t>
            </a:r>
            <a:r>
              <a:rPr lang="el-GR" i="1" dirty="0"/>
              <a:t> </a:t>
            </a:r>
            <a:r>
              <a:rPr lang="el-GR" i="1" dirty="0" err="1"/>
              <a:t>γὰρ</a:t>
            </a:r>
            <a:r>
              <a:rPr lang="el-GR" i="1" dirty="0"/>
              <a:t> ποτέ μ</a:t>
            </a:r>
            <a:r>
              <a:rPr lang="en-GB" i="1" dirty="0"/>
              <a:t>ὲ</a:t>
            </a:r>
            <a:r>
              <a:rPr lang="el-GR" i="1" dirty="0"/>
              <a:t>ν ε</a:t>
            </a:r>
            <a:r>
              <a:rPr lang="fr-FR" i="1" dirty="0"/>
              <a:t>ὔ</a:t>
            </a:r>
            <a:r>
              <a:rPr lang="el-GR" i="1" dirty="0" err="1"/>
              <a:t>χεσθαι</a:t>
            </a:r>
            <a:r>
              <a:rPr lang="el-GR" i="1" dirty="0"/>
              <a:t> </a:t>
            </a:r>
            <a:r>
              <a:rPr lang="el-GR" i="1" dirty="0" err="1"/>
              <a:t>δεῖ</a:t>
            </a:r>
            <a:r>
              <a:rPr lang="fr-FR" i="1" dirty="0"/>
              <a:t>, </a:t>
            </a:r>
            <a:r>
              <a:rPr lang="el-GR" i="1" dirty="0" err="1"/>
              <a:t>ποτ</a:t>
            </a:r>
            <a:r>
              <a:rPr lang="en-GB" i="1" dirty="0"/>
              <a:t>ὲ </a:t>
            </a:r>
            <a:r>
              <a:rPr lang="el-GR" i="1" dirty="0"/>
              <a:t>δ</a:t>
            </a:r>
            <a:r>
              <a:rPr lang="en-GB" i="1" dirty="0"/>
              <a:t>ὲ </a:t>
            </a:r>
            <a:r>
              <a:rPr lang="el-GR" i="1" dirty="0" err="1"/>
              <a:t>μὴ</a:t>
            </a:r>
            <a:r>
              <a:rPr lang="el-GR" i="1" dirty="0"/>
              <a:t> </a:t>
            </a:r>
            <a:r>
              <a:rPr lang="el-GR" i="1" dirty="0" err="1"/>
              <a:t>τοὺς</a:t>
            </a:r>
            <a:r>
              <a:rPr lang="el-GR" i="1" dirty="0"/>
              <a:t> </a:t>
            </a:r>
            <a:r>
              <a:rPr lang="el-GR" i="1" dirty="0" err="1"/>
              <a:t>τὴν</a:t>
            </a:r>
            <a:r>
              <a:rPr lang="el-GR" i="1" dirty="0"/>
              <a:t> </a:t>
            </a:r>
            <a:r>
              <a:rPr lang="el-GR" i="1" dirty="0" err="1"/>
              <a:t>ἑαυτῶν</a:t>
            </a:r>
            <a:r>
              <a:rPr lang="el-GR" i="1" dirty="0"/>
              <a:t> </a:t>
            </a:r>
            <a:r>
              <a:rPr lang="el-GR" i="1" dirty="0" err="1"/>
              <a:t>σαπρίαν</a:t>
            </a:r>
            <a:r>
              <a:rPr lang="el-GR" i="1" dirty="0"/>
              <a:t> </a:t>
            </a:r>
            <a:r>
              <a:rPr lang="el-GR" i="1" dirty="0" err="1"/>
              <a:t>ἀποβαλεῖν</a:t>
            </a:r>
            <a:r>
              <a:rPr lang="el-GR" i="1" dirty="0"/>
              <a:t> </a:t>
            </a:r>
            <a:r>
              <a:rPr lang="el-GR" i="1" dirty="0" err="1"/>
              <a:t>ἐθέλοντας</a:t>
            </a:r>
            <a:r>
              <a:rPr lang="fr-FR" i="1" dirty="0"/>
              <a:t>, </a:t>
            </a:r>
            <a:r>
              <a:rPr lang="el-GR" i="1" dirty="0" err="1"/>
              <a:t>ἀλλὰ</a:t>
            </a:r>
            <a:r>
              <a:rPr lang="el-GR" i="1" dirty="0"/>
              <a:t> </a:t>
            </a:r>
            <a:r>
              <a:rPr lang="el-GR" b="1" i="1" dirty="0" err="1">
                <a:solidFill>
                  <a:srgbClr val="FF0000"/>
                </a:solidFill>
                <a:effectLst>
                  <a:outerShdw blurRad="38100" dist="38100" dir="2700000" algn="tl">
                    <a:srgbClr val="000000">
                      <a:alpha val="43137"/>
                    </a:srgbClr>
                  </a:outerShdw>
                </a:effectLst>
              </a:rPr>
              <a:t>ἀεὶ</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τῇ</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προσευχῇ</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σχολάζειν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ἐν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τῇ</a:t>
            </a:r>
            <a:r>
              <a:rPr lang="el-GR" b="1" i="1" dirty="0">
                <a:solidFill>
                  <a:srgbClr val="FF0000"/>
                </a:solidFill>
                <a:effectLst>
                  <a:outerShdw blurRad="38100" dist="38100" dir="2700000" algn="tl">
                    <a:srgbClr val="000000">
                      <a:alpha val="43137"/>
                    </a:srgbClr>
                  </a:outerShdw>
                </a:effectLst>
              </a:rPr>
              <a:t> τηρήσει </a:t>
            </a:r>
            <a:r>
              <a:rPr lang="el-GR" b="1" i="1" dirty="0" err="1">
                <a:solidFill>
                  <a:srgbClr val="FF0000"/>
                </a:solidFill>
                <a:effectLst>
                  <a:outerShdw blurRad="38100" dist="38100" dir="2700000" algn="tl">
                    <a:srgbClr val="000000">
                      <a:alpha val="43137"/>
                    </a:srgbClr>
                  </a:outerShdw>
                </a:effectLst>
              </a:rPr>
              <a:t>τοῦ</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νοῦ</a:t>
            </a:r>
            <a:r>
              <a:rPr lang="fr-FR" i="1" dirty="0"/>
              <a:t>, </a:t>
            </a:r>
            <a:r>
              <a:rPr lang="el-GR" i="1" dirty="0" err="1"/>
              <a:t>κἄν</a:t>
            </a:r>
            <a:r>
              <a:rPr lang="el-GR" i="1" dirty="0"/>
              <a:t> </a:t>
            </a:r>
            <a:r>
              <a:rPr lang="el-GR" i="1" dirty="0" err="1"/>
              <a:t>ἔξω</a:t>
            </a:r>
            <a:r>
              <a:rPr lang="el-GR" i="1" dirty="0"/>
              <a:t> που </a:t>
            </a:r>
            <a:r>
              <a:rPr lang="el-GR" i="1" dirty="0" err="1"/>
              <a:t>αὐλίζοιτο</a:t>
            </a:r>
            <a:r>
              <a:rPr lang="el-GR" i="1" dirty="0"/>
              <a:t> </a:t>
            </a:r>
            <a:r>
              <a:rPr lang="el-GR" i="1" dirty="0" err="1"/>
              <a:t>τῶν</a:t>
            </a:r>
            <a:r>
              <a:rPr lang="el-GR" i="1" dirty="0"/>
              <a:t> </a:t>
            </a:r>
            <a:r>
              <a:rPr lang="el-GR" i="1" dirty="0" err="1"/>
              <a:t>εὐκτήριων</a:t>
            </a:r>
            <a:r>
              <a:rPr lang="el-GR" i="1" dirty="0"/>
              <a:t> δόμων</a:t>
            </a:r>
            <a:r>
              <a:rPr lang="fr-FR" i="1" dirty="0"/>
              <a:t>. </a:t>
            </a:r>
            <a:r>
              <a:rPr lang="el-GR" i="1" dirty="0" err="1"/>
              <a:t>Ὅν</a:t>
            </a:r>
            <a:r>
              <a:rPr lang="el-GR" i="1" dirty="0"/>
              <a:t> </a:t>
            </a:r>
            <a:r>
              <a:rPr lang="el-GR" i="1" dirty="0" err="1"/>
              <a:t>γὰρ</a:t>
            </a:r>
            <a:r>
              <a:rPr lang="el-GR" i="1" dirty="0"/>
              <a:t> τρόπον ὁ </a:t>
            </a:r>
            <a:r>
              <a:rPr lang="el-GR" i="1" dirty="0" err="1"/>
              <a:t>θέλων</a:t>
            </a:r>
            <a:r>
              <a:rPr lang="el-GR" i="1" dirty="0"/>
              <a:t> </a:t>
            </a:r>
            <a:r>
              <a:rPr lang="el-GR" i="1" dirty="0" err="1"/>
              <a:t>καθαρίσαι</a:t>
            </a:r>
            <a:r>
              <a:rPr lang="el-GR" i="1" dirty="0"/>
              <a:t> </a:t>
            </a:r>
            <a:r>
              <a:rPr lang="el-GR" i="1" dirty="0" err="1"/>
              <a:t>χρυσίον</a:t>
            </a:r>
            <a:r>
              <a:rPr lang="fr-FR" i="1" dirty="0"/>
              <a:t>, </a:t>
            </a:r>
            <a:r>
              <a:rPr lang="el-GR" i="1" dirty="0" err="1"/>
              <a:t>ἐὰν</a:t>
            </a:r>
            <a:r>
              <a:rPr lang="el-GR" i="1" dirty="0"/>
              <a:t> </a:t>
            </a:r>
            <a:r>
              <a:rPr lang="el-GR" i="1" dirty="0" err="1"/>
              <a:t>κἄν</a:t>
            </a:r>
            <a:r>
              <a:rPr lang="el-GR" i="1" dirty="0"/>
              <a:t> </a:t>
            </a:r>
            <a:r>
              <a:rPr lang="el-GR" i="1" dirty="0" err="1"/>
              <a:t>πρὸς</a:t>
            </a:r>
            <a:r>
              <a:rPr lang="el-GR" i="1" dirty="0"/>
              <a:t> </a:t>
            </a:r>
            <a:r>
              <a:rPr lang="el-GR" i="1" dirty="0" err="1"/>
              <a:t>βραχὺ</a:t>
            </a:r>
            <a:r>
              <a:rPr lang="el-GR" i="1" dirty="0"/>
              <a:t> </a:t>
            </a:r>
            <a:r>
              <a:rPr lang="el-GR" i="1" dirty="0" err="1"/>
              <a:t>τὸ</a:t>
            </a:r>
            <a:r>
              <a:rPr lang="el-GR" i="1" dirty="0"/>
              <a:t> </a:t>
            </a:r>
            <a:r>
              <a:rPr lang="el-GR" i="1" dirty="0" err="1"/>
              <a:t>πῦρ</a:t>
            </a:r>
            <a:r>
              <a:rPr lang="el-GR" i="1" dirty="0"/>
              <a:t> </a:t>
            </a:r>
            <a:r>
              <a:rPr lang="el-GR" i="1" dirty="0" err="1"/>
              <a:t>ἐάσῃ</a:t>
            </a:r>
            <a:r>
              <a:rPr lang="el-GR" i="1" dirty="0"/>
              <a:t> </a:t>
            </a:r>
            <a:r>
              <a:rPr lang="el-GR" i="1" dirty="0" err="1"/>
              <a:t>σχολάσαι</a:t>
            </a:r>
            <a:r>
              <a:rPr lang="el-GR" i="1" dirty="0"/>
              <a:t> </a:t>
            </a:r>
            <a:r>
              <a:rPr lang="el-GR" i="1" dirty="0" err="1"/>
              <a:t>τοῦ</a:t>
            </a:r>
            <a:r>
              <a:rPr lang="el-GR" i="1" dirty="0"/>
              <a:t> χωνευτηρίου</a:t>
            </a:r>
            <a:r>
              <a:rPr lang="fr-FR" i="1" dirty="0"/>
              <a:t>, </a:t>
            </a:r>
            <a:r>
              <a:rPr lang="el-GR" i="1" dirty="0" err="1"/>
              <a:t>σκληρίαν</a:t>
            </a:r>
            <a:r>
              <a:rPr lang="el-GR" i="1" dirty="0"/>
              <a:t> </a:t>
            </a:r>
            <a:r>
              <a:rPr lang="el-GR" i="1" dirty="0" err="1"/>
              <a:t>πάλιν</a:t>
            </a:r>
            <a:r>
              <a:rPr lang="el-GR" i="1" dirty="0"/>
              <a:t> </a:t>
            </a:r>
            <a:r>
              <a:rPr lang="el-GR" i="1" dirty="0" err="1"/>
              <a:t>τῇ</a:t>
            </a:r>
            <a:r>
              <a:rPr lang="el-GR" i="1" dirty="0"/>
              <a:t> </a:t>
            </a:r>
            <a:r>
              <a:rPr lang="el-GR" i="1" dirty="0" err="1"/>
              <a:t>καθαιρομένῃ</a:t>
            </a:r>
            <a:r>
              <a:rPr lang="el-GR" i="1" dirty="0"/>
              <a:t> </a:t>
            </a:r>
            <a:r>
              <a:rPr lang="el-GR" i="1" dirty="0" err="1"/>
              <a:t>ὕλῃ</a:t>
            </a:r>
            <a:r>
              <a:rPr lang="el-GR" i="1" dirty="0"/>
              <a:t> </a:t>
            </a:r>
            <a:r>
              <a:rPr lang="el-GR" i="1" dirty="0" err="1"/>
              <a:t>ἐμποιεῖ</a:t>
            </a:r>
            <a:r>
              <a:rPr lang="fr-FR" i="1" dirty="0"/>
              <a:t>, </a:t>
            </a:r>
            <a:r>
              <a:rPr lang="el-GR" i="1" dirty="0" err="1"/>
              <a:t>οὕτως</a:t>
            </a:r>
            <a:r>
              <a:rPr lang="el-GR" i="1" dirty="0"/>
              <a:t> </a:t>
            </a:r>
            <a:r>
              <a:rPr lang="el-GR" i="1" dirty="0" err="1"/>
              <a:t>καὶ</a:t>
            </a:r>
            <a:r>
              <a:rPr lang="el-GR" i="1" dirty="0"/>
              <a:t> ὁ </a:t>
            </a:r>
            <a:r>
              <a:rPr lang="el-GR" i="1" dirty="0" err="1"/>
              <a:t>ποτ</a:t>
            </a:r>
            <a:r>
              <a:rPr lang="en-GB" i="1" dirty="0"/>
              <a:t>ὲ </a:t>
            </a:r>
            <a:r>
              <a:rPr lang="el-GR" i="1" dirty="0"/>
              <a:t>μ</a:t>
            </a:r>
            <a:r>
              <a:rPr lang="en-GB" i="1" dirty="0"/>
              <a:t>ὲ</a:t>
            </a:r>
            <a:r>
              <a:rPr lang="el-GR" i="1" dirty="0"/>
              <a:t>ν </a:t>
            </a:r>
            <a:r>
              <a:rPr lang="el-GR" i="1" dirty="0" err="1"/>
              <a:t>μεμνημένος</a:t>
            </a:r>
            <a:r>
              <a:rPr lang="el-GR" i="1" dirty="0"/>
              <a:t> </a:t>
            </a:r>
            <a:r>
              <a:rPr lang="el-GR" i="1" dirty="0" err="1"/>
              <a:t>τοῦ</a:t>
            </a:r>
            <a:r>
              <a:rPr lang="el-GR" i="1" dirty="0"/>
              <a:t> </a:t>
            </a:r>
            <a:r>
              <a:rPr lang="el-GR" i="1" dirty="0" err="1"/>
              <a:t>Θεοῦ</a:t>
            </a:r>
            <a:r>
              <a:rPr lang="fr-FR" i="1" dirty="0"/>
              <a:t>, </a:t>
            </a:r>
            <a:r>
              <a:rPr lang="el-GR" i="1" dirty="0" err="1"/>
              <a:t>ποτ</a:t>
            </a:r>
            <a:r>
              <a:rPr lang="en-GB" i="1" dirty="0"/>
              <a:t>ὲ </a:t>
            </a:r>
            <a:r>
              <a:rPr lang="el-GR" i="1" dirty="0"/>
              <a:t>δ</a:t>
            </a:r>
            <a:r>
              <a:rPr lang="en-GB" i="1" dirty="0"/>
              <a:t>ὲ </a:t>
            </a:r>
            <a:r>
              <a:rPr lang="el-GR" i="1" dirty="0" err="1"/>
              <a:t>μὴ</a:t>
            </a:r>
            <a:r>
              <a:rPr lang="fr-FR" i="1" dirty="0"/>
              <a:t>, </a:t>
            </a:r>
            <a:r>
              <a:rPr lang="el-GR" i="1" dirty="0" err="1"/>
              <a:t>ὅπερ</a:t>
            </a:r>
            <a:r>
              <a:rPr lang="el-GR" i="1" dirty="0"/>
              <a:t> </a:t>
            </a:r>
            <a:r>
              <a:rPr lang="el-GR" i="1" dirty="0" err="1"/>
              <a:t>δοκεῖ</a:t>
            </a:r>
            <a:r>
              <a:rPr lang="el-GR" i="1" dirty="0"/>
              <a:t> </a:t>
            </a:r>
            <a:r>
              <a:rPr lang="el-GR" i="1" dirty="0" err="1"/>
              <a:t>κτᾶσθαι</a:t>
            </a:r>
            <a:r>
              <a:rPr lang="el-GR" i="1" dirty="0"/>
              <a:t> </a:t>
            </a:r>
            <a:r>
              <a:rPr lang="el-GR" i="1" dirty="0" err="1"/>
              <a:t>διὰ</a:t>
            </a:r>
            <a:r>
              <a:rPr lang="el-GR" i="1" dirty="0"/>
              <a:t> </a:t>
            </a:r>
            <a:r>
              <a:rPr lang="el-GR" i="1" dirty="0" err="1"/>
              <a:t>τῆς</a:t>
            </a:r>
            <a:r>
              <a:rPr lang="el-GR" i="1" dirty="0"/>
              <a:t> </a:t>
            </a:r>
            <a:r>
              <a:rPr lang="el-GR" i="1" dirty="0" err="1"/>
              <a:t>εὐχῆς</a:t>
            </a:r>
            <a:r>
              <a:rPr lang="fr-FR" i="1" dirty="0"/>
              <a:t>, </a:t>
            </a:r>
            <a:r>
              <a:rPr lang="el-GR" i="1" dirty="0" err="1"/>
              <a:t>τοῦτο</a:t>
            </a:r>
            <a:r>
              <a:rPr lang="el-GR" i="1" dirty="0"/>
              <a:t> </a:t>
            </a:r>
            <a:r>
              <a:rPr lang="el-GR" i="1" dirty="0" err="1"/>
              <a:t>ἀπόλλυσι</a:t>
            </a:r>
            <a:r>
              <a:rPr lang="el-GR" i="1" dirty="0"/>
              <a:t> </a:t>
            </a:r>
            <a:r>
              <a:rPr lang="el-GR" i="1" dirty="0" err="1"/>
              <a:t>διὰ</a:t>
            </a:r>
            <a:r>
              <a:rPr lang="el-GR" i="1" dirty="0"/>
              <a:t> </a:t>
            </a:r>
            <a:r>
              <a:rPr lang="el-GR" i="1" dirty="0" err="1"/>
              <a:t>τῆς</a:t>
            </a:r>
            <a:r>
              <a:rPr lang="el-GR" i="1" dirty="0"/>
              <a:t> σχόλης</a:t>
            </a:r>
            <a:r>
              <a:rPr lang="fr-F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ςζ</a:t>
            </a:r>
            <a:r>
              <a:rPr lang="el-GR" i="1" dirty="0"/>
              <a:t>΄</a:t>
            </a:r>
            <a:r>
              <a:rPr lang="fr-FR" dirty="0"/>
              <a:t>, SChr5, </a:t>
            </a:r>
            <a:r>
              <a:rPr lang="el-GR" dirty="0"/>
              <a:t>σ</a:t>
            </a:r>
            <a:r>
              <a:rPr lang="fr-FR" dirty="0"/>
              <a:t>. 159</a:t>
            </a:r>
            <a:r>
              <a:rPr lang="el-GR" dirty="0"/>
              <a:t>)</a:t>
            </a:r>
            <a:r>
              <a:rPr lang="fr-FR" dirty="0"/>
              <a:t>. </a:t>
            </a:r>
            <a:r>
              <a:rPr lang="el-GR" dirty="0"/>
              <a:t> </a:t>
            </a:r>
          </a:p>
          <a:p>
            <a:pPr marL="0" indent="0">
              <a:buNone/>
            </a:pPr>
            <a:endParaRPr lang="el-GR" dirty="0"/>
          </a:p>
          <a:p>
            <a:endParaRPr lang="el-GR" dirty="0"/>
          </a:p>
        </p:txBody>
      </p:sp>
    </p:spTree>
    <p:extLst>
      <p:ext uri="{BB962C8B-B14F-4D97-AF65-F5344CB8AC3E}">
        <p14:creationId xmlns:p14="http://schemas.microsoft.com/office/powerpoint/2010/main" val="579038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579549"/>
          </a:xfrm>
        </p:spPr>
        <p:txBody>
          <a:bodyPr>
            <a:normAutofit fontScale="90000"/>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473342"/>
            <a:ext cx="11353800" cy="6384657"/>
          </a:xfrm>
        </p:spPr>
        <p:txBody>
          <a:bodyPr>
            <a:normAutofit fontScale="92500" lnSpcReduction="20000"/>
          </a:bodyPr>
          <a:lstStyle/>
          <a:p>
            <a:pPr lvl="0"/>
            <a:r>
              <a:rPr lang="el-GR" dirty="0"/>
              <a:t>Συνεπώς, η δεκτικότητα του υποκειμένου της γνώσης προσδιορίζεται από την πράξη της κάθαρσης. Στο </a:t>
            </a:r>
            <a:r>
              <a:rPr lang="el-GR" dirty="0" err="1"/>
              <a:t>ευαγριανό</a:t>
            </a:r>
            <a:r>
              <a:rPr lang="el-GR" dirty="0"/>
              <a:t> σύστημα προβάλλει η αξιωματική αρχή, σύμφωνα με την οποία ο φωτισμός της γνώσης εξαρτάται αποκλειστικά μόνο από τη δεκτικότητα του λαμβάνοντος: "</a:t>
            </a:r>
            <a:r>
              <a:rPr lang="el-GR" b="1" i="1" dirty="0" err="1">
                <a:solidFill>
                  <a:srgbClr val="FF0000"/>
                </a:solidFill>
              </a:rPr>
              <a:t>Καιρὸς</a:t>
            </a:r>
            <a:r>
              <a:rPr lang="el-GR" b="1" i="1" dirty="0">
                <a:solidFill>
                  <a:srgbClr val="FF0000"/>
                </a:solidFill>
              </a:rPr>
              <a:t> </a:t>
            </a:r>
            <a:r>
              <a:rPr lang="el-GR" b="1" i="1" dirty="0" err="1">
                <a:solidFill>
                  <a:srgbClr val="FF0000"/>
                </a:solidFill>
              </a:rPr>
              <a:t>δὲ</a:t>
            </a:r>
            <a:r>
              <a:rPr lang="el-GR" b="1" i="1" dirty="0">
                <a:solidFill>
                  <a:srgbClr val="FF0000"/>
                </a:solidFill>
              </a:rPr>
              <a:t> </a:t>
            </a:r>
            <a:r>
              <a:rPr lang="el-GR" b="1" i="1" dirty="0" err="1">
                <a:solidFill>
                  <a:srgbClr val="FF0000"/>
                </a:solidFill>
              </a:rPr>
              <a:t>αὐτοῦ</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διδόναι</a:t>
            </a:r>
            <a:r>
              <a:rPr lang="el-GR" b="1" i="1" dirty="0">
                <a:solidFill>
                  <a:srgbClr val="FF0000"/>
                </a:solidFill>
              </a:rPr>
              <a:t> ἡ </a:t>
            </a:r>
            <a:r>
              <a:rPr lang="el-GR" b="1" i="1" dirty="0" err="1">
                <a:solidFill>
                  <a:srgbClr val="FF0000"/>
                </a:solidFill>
              </a:rPr>
              <a:t>τοῦ</a:t>
            </a:r>
            <a:r>
              <a:rPr lang="el-GR" b="1" i="1" dirty="0">
                <a:solidFill>
                  <a:srgbClr val="FF0000"/>
                </a:solidFill>
              </a:rPr>
              <a:t> </a:t>
            </a:r>
            <a:r>
              <a:rPr lang="el-GR" b="1" i="1" dirty="0" err="1">
                <a:solidFill>
                  <a:srgbClr val="FF0000"/>
                </a:solidFill>
              </a:rPr>
              <a:t>λαμβάνοντός</a:t>
            </a:r>
            <a:r>
              <a:rPr lang="el-GR" b="1" i="1" dirty="0">
                <a:solidFill>
                  <a:srgbClr val="FF0000"/>
                </a:solidFill>
              </a:rPr>
              <a:t> </a:t>
            </a:r>
            <a:r>
              <a:rPr lang="el-GR" b="1" i="1" dirty="0" err="1">
                <a:solidFill>
                  <a:srgbClr val="FF0000"/>
                </a:solidFill>
              </a:rPr>
              <a:t>ἐστιν</a:t>
            </a:r>
            <a:r>
              <a:rPr lang="el-GR" b="1" i="1" dirty="0">
                <a:solidFill>
                  <a:srgbClr val="FF0000"/>
                </a:solidFill>
              </a:rPr>
              <a:t> </a:t>
            </a:r>
            <a:r>
              <a:rPr lang="el-GR" b="1" i="1" dirty="0" err="1">
                <a:solidFill>
                  <a:srgbClr val="FF0000"/>
                </a:solidFill>
              </a:rPr>
              <a:t>ἐπιτηδειότης</a:t>
            </a:r>
            <a:r>
              <a:rPr lang="el-GR" dirty="0"/>
              <a:t>" (</a:t>
            </a:r>
            <a:r>
              <a:rPr lang="el-GR" i="1" dirty="0">
                <a:ea typeface="Times New Roman" panose="02020603050405020304" pitchFamily="18" charset="0"/>
                <a:cs typeface="Times New Roman" panose="02020603050405020304" pitchFamily="18" charset="0"/>
              </a:rPr>
              <a:t>Σχόλια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fr-FR"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12, 1089 </a:t>
            </a:r>
            <a:r>
              <a:rPr lang="fr-FR"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 </a:t>
            </a:r>
          </a:p>
          <a:p>
            <a:pPr lvl="0"/>
            <a:r>
              <a:rPr lang="el-GR" dirty="0"/>
              <a:t>Ο "</a:t>
            </a:r>
            <a:r>
              <a:rPr lang="el-GR" dirty="0" err="1"/>
              <a:t>καιρὸς</a:t>
            </a:r>
            <a:r>
              <a:rPr lang="el-GR" dirty="0"/>
              <a:t> </a:t>
            </a:r>
            <a:r>
              <a:rPr lang="el-GR" dirty="0" err="1"/>
              <a:t>τοῦ</a:t>
            </a:r>
            <a:r>
              <a:rPr lang="el-GR" dirty="0"/>
              <a:t> </a:t>
            </a:r>
            <a:r>
              <a:rPr lang="el-GR" dirty="0" err="1"/>
              <a:t>διδόναι</a:t>
            </a:r>
            <a:r>
              <a:rPr lang="el-GR" dirty="0"/>
              <a:t>" σημαίνει την αποστολή του </a:t>
            </a:r>
            <a:r>
              <a:rPr lang="el-GR" dirty="0" err="1"/>
              <a:t>αγιοπνευματικού</a:t>
            </a:r>
            <a:r>
              <a:rPr lang="el-GR" dirty="0"/>
              <a:t> φωτισμού: "</a:t>
            </a:r>
            <a:r>
              <a:rPr lang="el-GR" i="1" dirty="0"/>
              <a:t>Φωτίζει </a:t>
            </a:r>
            <a:r>
              <a:rPr lang="el-GR" i="1" dirty="0" err="1"/>
              <a:t>δὲ</a:t>
            </a:r>
            <a:r>
              <a:rPr lang="el-GR" i="1" dirty="0"/>
              <a:t> </a:t>
            </a:r>
            <a:r>
              <a:rPr lang="el-GR" i="1" dirty="0" err="1"/>
              <a:t>ἡμᾶς</a:t>
            </a:r>
            <a:r>
              <a:rPr lang="el-GR" i="1" dirty="0"/>
              <a:t> </a:t>
            </a:r>
            <a:r>
              <a:rPr lang="el-GR" i="1" dirty="0" err="1"/>
              <a:t>ἄνωθεν</a:t>
            </a:r>
            <a:r>
              <a:rPr lang="el-GR" i="1" dirty="0"/>
              <a:t> ὁ </a:t>
            </a:r>
            <a:r>
              <a:rPr lang="el-GR" i="1" dirty="0" err="1"/>
              <a:t>Θεὸς</a:t>
            </a:r>
            <a:r>
              <a:rPr lang="el-GR" i="1" dirty="0"/>
              <a:t> </a:t>
            </a:r>
            <a:r>
              <a:rPr lang="el-GR" i="1" dirty="0" err="1"/>
              <a:t>τὸ</a:t>
            </a:r>
            <a:r>
              <a:rPr lang="el-GR" i="1" dirty="0"/>
              <a:t> </a:t>
            </a:r>
            <a:r>
              <a:rPr lang="el-GR" i="1" dirty="0" err="1"/>
              <a:t>Πνεῦμα</a:t>
            </a:r>
            <a:r>
              <a:rPr lang="el-GR" i="1" dirty="0"/>
              <a:t> </a:t>
            </a:r>
            <a:r>
              <a:rPr lang="el-GR" i="1" dirty="0" err="1"/>
              <a:t>ἡμῖν</a:t>
            </a:r>
            <a:r>
              <a:rPr lang="el-GR" i="1" dirty="0"/>
              <a:t> </a:t>
            </a:r>
            <a:r>
              <a:rPr lang="el-GR" i="1" dirty="0" err="1"/>
              <a:t>καταπέμψας</a:t>
            </a:r>
            <a:r>
              <a:rPr lang="el-GR" i="1" dirty="0"/>
              <a:t> </a:t>
            </a:r>
            <a:r>
              <a:rPr lang="el-GR" i="1" dirty="0" err="1"/>
              <a:t>ἐξ</a:t>
            </a:r>
            <a:r>
              <a:rPr lang="el-GR" i="1" dirty="0"/>
              <a:t>’ </a:t>
            </a:r>
            <a:r>
              <a:rPr lang="el-GR" i="1" dirty="0" err="1"/>
              <a:t>οὐρανῶν</a:t>
            </a:r>
            <a:r>
              <a:rPr lang="el-GR" dirty="0"/>
              <a:t>" (</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fr-FR" dirty="0"/>
              <a:t>, PG 27,  341 D</a:t>
            </a:r>
            <a:r>
              <a:rPr lang="el-GR" dirty="0"/>
              <a:t>)</a:t>
            </a:r>
            <a:r>
              <a:rPr lang="fr-FR" dirty="0"/>
              <a:t>.</a:t>
            </a:r>
            <a:endParaRPr lang="el-GR" dirty="0"/>
          </a:p>
          <a:p>
            <a:r>
              <a:rPr lang="el-GR" dirty="0"/>
              <a:t>Στην περιοχή της θεογνωσίας </a:t>
            </a:r>
            <a:r>
              <a:rPr lang="el-GR" u="sng" dirty="0"/>
              <a:t>το μέτρο </a:t>
            </a:r>
            <a:r>
              <a:rPr lang="el-GR" dirty="0"/>
              <a:t>δεν αφορά το χαρακτήρα της γνώσης αλλά </a:t>
            </a:r>
            <a:r>
              <a:rPr lang="el-GR" u="sng" dirty="0"/>
              <a:t>τα αξεπέραστα όρια της κτιστής ύπαρξης </a:t>
            </a:r>
            <a:r>
              <a:rPr lang="el-GR" dirty="0"/>
              <a:t>που επιθυμεί τη μετοχή στη γνωσιολογική πραγματικότητα. Ως υποκείμενο της γνώσης ο άνθρωπος έχει περιορισμένη δεκτικότητα γιατί είναι κτιστός, ενώ το αντικείμενο που προσπαθεί να προσπελάσει άκτιστο. Το μέτρο δεν προσδιορίζει τη γνώση, που είναι άμετρη, αλλά τον υποδοχέα της. Η γνώση παρομοιάζεται με τη βροχή, που αν και δεν μπορεί η ίδια να μετρηθεί, μετριέται στα δοχεία που τη δέχτηκαν: </a:t>
            </a:r>
            <a:r>
              <a:rPr lang="fr-FR" dirty="0"/>
              <a:t>"</a:t>
            </a:r>
            <a:r>
              <a:rPr lang="el-GR" b="1" i="1" dirty="0" err="1"/>
              <a:t>τὸ</a:t>
            </a:r>
            <a:r>
              <a:rPr lang="el-GR" b="1" i="1" dirty="0"/>
              <a:t> μέτρον </a:t>
            </a:r>
            <a:r>
              <a:rPr lang="el-GR" b="1" i="1" dirty="0" err="1"/>
              <a:t>οὐ</a:t>
            </a:r>
            <a:r>
              <a:rPr lang="el-GR" b="1" i="1" dirty="0"/>
              <a:t> </a:t>
            </a:r>
            <a:r>
              <a:rPr lang="el-GR" b="1" i="1" dirty="0" err="1"/>
              <a:t>πρὸς</a:t>
            </a:r>
            <a:r>
              <a:rPr lang="el-GR" b="1" i="1" dirty="0"/>
              <a:t> </a:t>
            </a:r>
            <a:r>
              <a:rPr lang="el-GR" b="1" i="1" dirty="0" err="1"/>
              <a:t>αὐτὴν</a:t>
            </a:r>
            <a:r>
              <a:rPr lang="el-GR" b="1" i="1" dirty="0"/>
              <a:t> </a:t>
            </a:r>
            <a:r>
              <a:rPr lang="el-GR" b="1" i="1" dirty="0" err="1"/>
              <a:t>τὴν</a:t>
            </a:r>
            <a:r>
              <a:rPr lang="el-GR" b="1" i="1" dirty="0"/>
              <a:t> </a:t>
            </a:r>
            <a:r>
              <a:rPr lang="el-GR" b="1" i="1" dirty="0" err="1"/>
              <a:t>γνῶσιν</a:t>
            </a:r>
            <a:r>
              <a:rPr lang="el-GR" b="1" i="1" dirty="0"/>
              <a:t> </a:t>
            </a:r>
            <a:r>
              <a:rPr lang="el-GR" b="1" i="1" dirty="0" err="1"/>
              <a:t>ὀνομάζεται</a:t>
            </a:r>
            <a:r>
              <a:rPr lang="fr-FR" b="1" i="1" dirty="0"/>
              <a:t>, </a:t>
            </a:r>
            <a:r>
              <a:rPr lang="el-GR" b="1" i="1" dirty="0" err="1"/>
              <a:t>ἀλλ</a:t>
            </a:r>
            <a:r>
              <a:rPr lang="el-GR" b="1" i="1" dirty="0"/>
              <a:t> </a:t>
            </a:r>
            <a:r>
              <a:rPr lang="el-GR" b="1" i="1" dirty="0" err="1"/>
              <a:t>παρὰ</a:t>
            </a:r>
            <a:r>
              <a:rPr lang="el-GR" b="1" i="1" dirty="0"/>
              <a:t> </a:t>
            </a:r>
            <a:r>
              <a:rPr lang="el-GR" b="1" i="1" dirty="0" err="1"/>
              <a:t>τὸν</a:t>
            </a:r>
            <a:r>
              <a:rPr lang="el-GR" b="1" i="1" dirty="0"/>
              <a:t> </a:t>
            </a:r>
            <a:r>
              <a:rPr lang="el-GR" b="1" i="1" dirty="0" err="1"/>
              <a:t>ὑποδεχόμενον</a:t>
            </a:r>
            <a:r>
              <a:rPr lang="fr-FR" i="1" dirty="0"/>
              <a:t>, </a:t>
            </a:r>
            <a:r>
              <a:rPr lang="el-GR" i="1" dirty="0" err="1"/>
              <a:t>τῷ</a:t>
            </a:r>
            <a:r>
              <a:rPr lang="el-GR" i="1" dirty="0"/>
              <a:t> </a:t>
            </a:r>
            <a:r>
              <a:rPr lang="el-GR" i="1" dirty="0" err="1"/>
              <a:t>μὴ</a:t>
            </a:r>
            <a:r>
              <a:rPr lang="el-GR" i="1" dirty="0"/>
              <a:t> </a:t>
            </a:r>
            <a:r>
              <a:rPr lang="el-GR" i="1" dirty="0" err="1"/>
              <a:t>εἶναι</a:t>
            </a:r>
            <a:r>
              <a:rPr lang="el-GR" i="1" dirty="0"/>
              <a:t> </a:t>
            </a:r>
            <a:r>
              <a:rPr lang="el-GR" i="1" dirty="0" err="1"/>
              <a:t>αὐτὸν</a:t>
            </a:r>
            <a:r>
              <a:rPr lang="el-GR" i="1" dirty="0"/>
              <a:t> μείζονος </a:t>
            </a:r>
            <a:r>
              <a:rPr lang="el-GR" i="1" dirty="0" err="1"/>
              <a:t>δεκτικόν</a:t>
            </a:r>
            <a:r>
              <a:rPr lang="fr-FR" i="1" dirty="0"/>
              <a:t>. </a:t>
            </a:r>
            <a:r>
              <a:rPr lang="el-GR" i="1" dirty="0" err="1"/>
              <a:t>Καὶ</a:t>
            </a:r>
            <a:r>
              <a:rPr lang="el-GR" i="1" dirty="0"/>
              <a:t> </a:t>
            </a:r>
            <a:r>
              <a:rPr lang="el-GR" i="1" dirty="0" err="1"/>
              <a:t>γὰρ</a:t>
            </a:r>
            <a:r>
              <a:rPr lang="el-GR" i="1" dirty="0"/>
              <a:t> ὁ </a:t>
            </a:r>
            <a:r>
              <a:rPr lang="el-GR" i="1" dirty="0" err="1"/>
              <a:t>ὑετὸς</a:t>
            </a:r>
            <a:r>
              <a:rPr lang="el-GR" i="1" dirty="0"/>
              <a:t> </a:t>
            </a:r>
            <a:r>
              <a:rPr lang="el-GR" i="1" dirty="0" err="1"/>
              <a:t>αὐτὸς</a:t>
            </a:r>
            <a:r>
              <a:rPr lang="el-GR" i="1" dirty="0"/>
              <a:t> </a:t>
            </a:r>
            <a:r>
              <a:rPr lang="el-GR" i="1" dirty="0" err="1"/>
              <a:t>μὲν</a:t>
            </a:r>
            <a:r>
              <a:rPr lang="el-GR" i="1" dirty="0"/>
              <a:t> </a:t>
            </a:r>
            <a:r>
              <a:rPr lang="el-GR" i="1" dirty="0" err="1"/>
              <a:t>ἄμετρός</a:t>
            </a:r>
            <a:r>
              <a:rPr lang="el-GR" i="1" dirty="0"/>
              <a:t> </a:t>
            </a:r>
            <a:r>
              <a:rPr lang="el-GR" i="1" dirty="0" err="1"/>
              <a:t>ἐστι</a:t>
            </a:r>
            <a:r>
              <a:rPr lang="fr-FR" i="1" dirty="0"/>
              <a:t>, </a:t>
            </a:r>
            <a:r>
              <a:rPr lang="el-GR" i="1" dirty="0" err="1"/>
              <a:t>μετρεῖται</a:t>
            </a:r>
            <a:r>
              <a:rPr lang="el-GR" i="1" dirty="0"/>
              <a:t> </a:t>
            </a:r>
            <a:r>
              <a:rPr lang="el-GR" i="1" dirty="0" err="1"/>
              <a:t>δὲ</a:t>
            </a:r>
            <a:r>
              <a:rPr lang="el-GR" i="1" dirty="0"/>
              <a:t> </a:t>
            </a:r>
            <a:r>
              <a:rPr lang="el-GR" i="1" dirty="0" err="1"/>
              <a:t>ἐν</a:t>
            </a:r>
            <a:r>
              <a:rPr lang="el-GR" i="1" dirty="0"/>
              <a:t> </a:t>
            </a:r>
            <a:r>
              <a:rPr lang="el-GR" i="1" dirty="0" err="1"/>
              <a:t>τοῖς</a:t>
            </a:r>
            <a:r>
              <a:rPr lang="el-GR" i="1" dirty="0"/>
              <a:t> </a:t>
            </a:r>
            <a:r>
              <a:rPr lang="el-GR" i="1" dirty="0" err="1"/>
              <a:t>ὑποδεχομένοις</a:t>
            </a:r>
            <a:r>
              <a:rPr lang="el-GR" i="1" dirty="0"/>
              <a:t> </a:t>
            </a:r>
            <a:r>
              <a:rPr lang="el-GR" i="1" dirty="0" err="1"/>
              <a:t>αὐτὸν</a:t>
            </a:r>
            <a:r>
              <a:rPr lang="el-GR" i="1" dirty="0"/>
              <a:t> </a:t>
            </a:r>
            <a:r>
              <a:rPr lang="el-GR" i="1" dirty="0" err="1"/>
              <a:t>ἀγγείοις</a:t>
            </a:r>
            <a:r>
              <a:rPr lang="fr-FR" dirty="0"/>
              <a:t>"</a:t>
            </a:r>
            <a:r>
              <a:rPr lang="el-GR" i="1" dirty="0"/>
              <a:t> (Σχόλια </a:t>
            </a:r>
            <a:r>
              <a:rPr lang="el-GR" i="1" dirty="0" err="1"/>
              <a:t>εἰς</a:t>
            </a:r>
            <a:r>
              <a:rPr lang="el-GR" i="1" dirty="0"/>
              <a:t> </a:t>
            </a:r>
            <a:r>
              <a:rPr lang="el-GR" i="1" dirty="0" err="1"/>
              <a:t>τοὺς</a:t>
            </a:r>
            <a:r>
              <a:rPr lang="el-GR" i="1" dirty="0"/>
              <a:t> Ψαλμούς</a:t>
            </a:r>
            <a:r>
              <a:rPr lang="fr-FR" dirty="0"/>
              <a:t>, PG 12, 1213 BC. </a:t>
            </a:r>
            <a:r>
              <a:rPr lang="el-GR" dirty="0"/>
              <a:t>Πρβ</a:t>
            </a:r>
            <a:r>
              <a:rPr lang="fr-FR" dirty="0"/>
              <a:t>. </a:t>
            </a:r>
            <a:r>
              <a:rPr lang="el-GR" dirty="0"/>
              <a:t>Γρηγορίου Νύσσης</a:t>
            </a:r>
            <a:r>
              <a:rPr lang="fr-FR" dirty="0"/>
              <a:t>,</a:t>
            </a:r>
            <a:r>
              <a:rPr lang="fr-FR" i="1" dirty="0"/>
              <a:t> </a:t>
            </a:r>
            <a:r>
              <a:rPr lang="el-GR" i="1" dirty="0" err="1"/>
              <a:t>Περὶ</a:t>
            </a:r>
            <a:r>
              <a:rPr lang="el-GR" dirty="0"/>
              <a:t> </a:t>
            </a:r>
            <a:r>
              <a:rPr lang="el-GR" i="1" dirty="0" err="1"/>
              <a:t>τῶν</a:t>
            </a:r>
            <a:r>
              <a:rPr lang="el-GR" i="1" dirty="0"/>
              <a:t> νηπίων </a:t>
            </a:r>
            <a:r>
              <a:rPr lang="el-GR" i="1" dirty="0" err="1"/>
              <a:t>πρὸ</a:t>
            </a:r>
            <a:r>
              <a:rPr lang="el-GR" i="1" dirty="0"/>
              <a:t> </a:t>
            </a:r>
            <a:r>
              <a:rPr lang="el-GR" i="1" dirty="0" err="1"/>
              <a:t>ὥρας</a:t>
            </a:r>
            <a:r>
              <a:rPr lang="el-GR" i="1" dirty="0"/>
              <a:t> </a:t>
            </a:r>
            <a:r>
              <a:rPr lang="el-GR" i="1" dirty="0" err="1"/>
              <a:t>ἀφαρπαζομένων</a:t>
            </a:r>
            <a:r>
              <a:rPr lang="fr-FR" dirty="0"/>
              <a:t>, PG 46, 176 </a:t>
            </a:r>
            <a:r>
              <a:rPr lang="el-GR" dirty="0"/>
              <a:t>Β</a:t>
            </a:r>
            <a:r>
              <a:rPr lang="fr-FR" dirty="0"/>
              <a:t>: "</a:t>
            </a:r>
            <a:r>
              <a:rPr lang="el-GR" b="1" i="1" dirty="0" err="1"/>
              <a:t>Γνῶσις</a:t>
            </a:r>
            <a:r>
              <a:rPr lang="el-GR" b="1" i="1" dirty="0"/>
              <a:t> δ</a:t>
            </a:r>
            <a:r>
              <a:rPr lang="en-GB" b="1" i="1" dirty="0"/>
              <a:t>ὲ </a:t>
            </a:r>
            <a:r>
              <a:rPr lang="el-GR" b="1" i="1" dirty="0" err="1"/>
              <a:t>κατὰ</a:t>
            </a:r>
            <a:r>
              <a:rPr lang="el-GR" b="1" i="1" dirty="0"/>
              <a:t> </a:t>
            </a:r>
            <a:r>
              <a:rPr lang="el-GR" b="1" i="1" dirty="0" err="1"/>
              <a:t>τὸ</a:t>
            </a:r>
            <a:r>
              <a:rPr lang="el-GR" b="1" i="1" dirty="0"/>
              <a:t> </a:t>
            </a:r>
            <a:r>
              <a:rPr lang="el-GR" b="1" i="1" dirty="0" err="1"/>
              <a:t>ἐγχωροῦν</a:t>
            </a:r>
            <a:r>
              <a:rPr lang="el-GR" b="1" i="1" dirty="0"/>
              <a:t> </a:t>
            </a:r>
            <a:r>
              <a:rPr lang="el-GR" b="1" i="1" dirty="0" err="1"/>
              <a:t>ἐστιν</a:t>
            </a:r>
            <a:r>
              <a:rPr lang="el-GR" b="1" i="1" dirty="0"/>
              <a:t> ἡ </a:t>
            </a:r>
            <a:r>
              <a:rPr lang="el-GR" b="1" i="1" dirty="0" err="1"/>
              <a:t>μετουσία</a:t>
            </a:r>
            <a:r>
              <a:rPr lang="fr-FR" dirty="0"/>
              <a:t>"</a:t>
            </a:r>
            <a:r>
              <a:rPr lang="el-GR" dirty="0"/>
              <a:t>)</a:t>
            </a:r>
            <a:r>
              <a:rPr lang="fr-FR" dirty="0"/>
              <a:t>.</a:t>
            </a:r>
            <a:endParaRPr lang="el-GR" dirty="0"/>
          </a:p>
          <a:p>
            <a:pPr lvl="0"/>
            <a:endParaRPr lang="el-GR" dirty="0"/>
          </a:p>
          <a:p>
            <a:endParaRPr lang="el-GR" dirty="0"/>
          </a:p>
        </p:txBody>
      </p:sp>
    </p:spTree>
    <p:extLst>
      <p:ext uri="{BB962C8B-B14F-4D97-AF65-F5344CB8AC3E}">
        <p14:creationId xmlns:p14="http://schemas.microsoft.com/office/powerpoint/2010/main" val="3606945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1AF5ED-B239-17D7-DE0C-79E5DE7CC1CA}"/>
              </a:ext>
            </a:extLst>
          </p:cNvPr>
          <p:cNvSpPr>
            <a:spLocks noGrp="1"/>
          </p:cNvSpPr>
          <p:nvPr>
            <p:ph type="title"/>
          </p:nvPr>
        </p:nvSpPr>
        <p:spPr>
          <a:xfrm>
            <a:off x="838200" y="18255"/>
            <a:ext cx="10515600" cy="554951"/>
          </a:xfrm>
        </p:spPr>
        <p:txBody>
          <a:bodyPr>
            <a:normAutofit fontScale="90000"/>
          </a:bodyPr>
          <a:lstStyle/>
          <a:p>
            <a:pPr algn="ctr"/>
            <a:r>
              <a:rPr lang="el-GR" dirty="0"/>
              <a:t>Η </a:t>
            </a:r>
            <a:r>
              <a:rPr lang="el-GR" dirty="0" err="1"/>
              <a:t>θέωση</a:t>
            </a:r>
            <a:r>
              <a:rPr lang="el-GR" dirty="0"/>
              <a:t>- Εισαγωγικά</a:t>
            </a:r>
          </a:p>
        </p:txBody>
      </p:sp>
      <p:sp>
        <p:nvSpPr>
          <p:cNvPr id="3" name="Θέση περιεχομένου 2">
            <a:extLst>
              <a:ext uri="{FF2B5EF4-FFF2-40B4-BE49-F238E27FC236}">
                <a16:creationId xmlns:a16="http://schemas.microsoft.com/office/drawing/2014/main" id="{B8726334-2F6F-54D4-E7F9-369EBF991E30}"/>
              </a:ext>
            </a:extLst>
          </p:cNvPr>
          <p:cNvSpPr>
            <a:spLocks noGrp="1"/>
          </p:cNvSpPr>
          <p:nvPr>
            <p:ph idx="1"/>
          </p:nvPr>
        </p:nvSpPr>
        <p:spPr>
          <a:xfrm>
            <a:off x="0" y="573205"/>
            <a:ext cx="12192000" cy="6266539"/>
          </a:xfrm>
        </p:spPr>
        <p:txBody>
          <a:bodyPr>
            <a:normAutofit lnSpcReduction="10000"/>
          </a:bodyPr>
          <a:lstStyle/>
          <a:p>
            <a:r>
              <a:rPr lang="el-GR" dirty="0"/>
              <a:t>Η </a:t>
            </a:r>
            <a:r>
              <a:rPr lang="el-GR" dirty="0" err="1"/>
              <a:t>θέωση</a:t>
            </a:r>
            <a:r>
              <a:rPr lang="el-GR" dirty="0"/>
              <a:t> του ανθρώπου σύμφωνα με την διδασκαλία της Ορθόδοξης Εκκλησίας είναι ο φυσικός και μοναδικός σκοπός του Χριστιανού. Δεν είναι ένα απλό ηθικό επίτευγμα αλλά πάνω από όλα οντολογική μεταμόρφωση ολόκληρου του ανθρώπου, που συντελείται όταν ο άνθρωπος κοινωνεί με τον Θεό.</a:t>
            </a:r>
          </a:p>
          <a:p>
            <a:r>
              <a:rPr lang="el-GR" dirty="0"/>
              <a:t>Συνεπώς, η συνάντηση του Θεού με τον άνθρωπο πρόσωπο προς πρόσωπο, συνεπάγεται δύο κινήσεις μέσα στον χώρο της θείας αγάπης: την κίνηση του Θεού προς τον άνθρωπο και την κίνηση του ανθρώπου προς τον Θεό. </a:t>
            </a:r>
          </a:p>
          <a:p>
            <a:r>
              <a:rPr lang="el-GR" dirty="0"/>
              <a:t>Η διδασκαλία για τη </a:t>
            </a:r>
            <a:r>
              <a:rPr lang="el-GR" dirty="0" err="1"/>
              <a:t>θέωση</a:t>
            </a:r>
            <a:r>
              <a:rPr lang="el-GR" dirty="0"/>
              <a:t>: </a:t>
            </a:r>
          </a:p>
          <a:p>
            <a:pPr lvl="1">
              <a:buFont typeface="Wingdings" panose="05000000000000000000" pitchFamily="2" charset="2"/>
              <a:buChar char="v"/>
            </a:pPr>
            <a:r>
              <a:rPr lang="el-GR" dirty="0"/>
              <a:t>είτε νοείται μέσα </a:t>
            </a:r>
            <a:r>
              <a:rPr lang="el-GR" u="sng" dirty="0"/>
              <a:t>στα πλαίσια της φυσικής διδασκαλίας</a:t>
            </a:r>
            <a:r>
              <a:rPr lang="el-GR" dirty="0"/>
              <a:t>, η οποία συσχετίζει τη </a:t>
            </a:r>
            <a:r>
              <a:rPr lang="el-GR" dirty="0" err="1"/>
              <a:t>θέωση</a:t>
            </a:r>
            <a:r>
              <a:rPr lang="el-GR" dirty="0"/>
              <a:t> της ανθρώπινης φύσης με την υποστατική ένωσή της με τον </a:t>
            </a:r>
            <a:r>
              <a:rPr lang="el-GR" dirty="0" err="1"/>
              <a:t>ενανθρωπήσαντα</a:t>
            </a:r>
            <a:r>
              <a:rPr lang="el-GR" dirty="0"/>
              <a:t> Λόγο,</a:t>
            </a:r>
          </a:p>
          <a:p>
            <a:pPr lvl="1">
              <a:buFont typeface="Wingdings" panose="05000000000000000000" pitchFamily="2" charset="2"/>
              <a:buChar char="v"/>
            </a:pPr>
            <a:r>
              <a:rPr lang="el-GR" dirty="0"/>
              <a:t> είτε ερμηνεύεται μέσα </a:t>
            </a:r>
            <a:r>
              <a:rPr lang="el-GR" u="sng" dirty="0"/>
              <a:t>στο κλίμα της αλεξανδρινής παραδόσεως</a:t>
            </a:r>
            <a:r>
              <a:rPr lang="el-GR" dirty="0"/>
              <a:t>, σύμφωνα με την οποία η </a:t>
            </a:r>
            <a:r>
              <a:rPr lang="el-GR" dirty="0" err="1"/>
              <a:t>θέωση</a:t>
            </a:r>
            <a:r>
              <a:rPr lang="el-GR" dirty="0"/>
              <a:t> του ανθρώπου ενεργείται εν Χριστώ από το Άγιο Πνεύμα. </a:t>
            </a:r>
          </a:p>
          <a:p>
            <a:r>
              <a:rPr lang="el-GR" dirty="0"/>
              <a:t>Η </a:t>
            </a:r>
            <a:r>
              <a:rPr lang="el-GR" dirty="0" err="1"/>
              <a:t>θέωση</a:t>
            </a:r>
            <a:r>
              <a:rPr lang="el-GR" dirty="0"/>
              <a:t>, αν και πνευματικό γεγονός, έχει και κοσμολογικές συνέπειες. Και αυτό γιατί ο άνθρωπος, εφόσον αναγνωρίζεται ως «</a:t>
            </a:r>
            <a:r>
              <a:rPr lang="el-GR" i="1" dirty="0" err="1"/>
              <a:t>βασιλεὺς</a:t>
            </a:r>
            <a:r>
              <a:rPr lang="el-GR" i="1" dirty="0"/>
              <a:t> </a:t>
            </a:r>
            <a:r>
              <a:rPr lang="el-GR" i="1" dirty="0" err="1"/>
              <a:t>τῆς</a:t>
            </a:r>
            <a:r>
              <a:rPr lang="el-GR" i="1" dirty="0"/>
              <a:t> κτίσεως</a:t>
            </a:r>
            <a:r>
              <a:rPr lang="el-GR" dirty="0"/>
              <a:t>» και ο «</a:t>
            </a:r>
            <a:r>
              <a:rPr lang="el-GR" i="1" dirty="0"/>
              <a:t>λόγος </a:t>
            </a:r>
            <a:r>
              <a:rPr lang="el-GR" i="1" dirty="0" err="1"/>
              <a:t>τῆς</a:t>
            </a:r>
            <a:r>
              <a:rPr lang="el-GR" i="1" dirty="0"/>
              <a:t> </a:t>
            </a:r>
            <a:r>
              <a:rPr lang="el-GR" i="1" dirty="0" err="1"/>
              <a:t>ὑπάρξεως</a:t>
            </a:r>
            <a:r>
              <a:rPr lang="el-GR" i="1" dirty="0"/>
              <a:t> </a:t>
            </a:r>
            <a:r>
              <a:rPr lang="el-GR" i="1" dirty="0" err="1"/>
              <a:t>τῶν</a:t>
            </a:r>
            <a:r>
              <a:rPr lang="el-GR" i="1" dirty="0"/>
              <a:t> πάντων</a:t>
            </a:r>
            <a:r>
              <a:rPr lang="el-GR" dirty="0"/>
              <a:t>», η </a:t>
            </a:r>
            <a:r>
              <a:rPr lang="el-GR" dirty="0" err="1"/>
              <a:t>θέωσή</a:t>
            </a:r>
            <a:r>
              <a:rPr lang="el-GR" dirty="0"/>
              <a:t> του συνεπάγεται και την τελείωση των πάντων. </a:t>
            </a:r>
          </a:p>
        </p:txBody>
      </p:sp>
    </p:spTree>
    <p:extLst>
      <p:ext uri="{BB962C8B-B14F-4D97-AF65-F5344CB8AC3E}">
        <p14:creationId xmlns:p14="http://schemas.microsoft.com/office/powerpoint/2010/main" val="1444724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21217"/>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537738"/>
            <a:ext cx="12192000" cy="6320262"/>
          </a:xfrm>
        </p:spPr>
        <p:txBody>
          <a:bodyPr>
            <a:normAutofit fontScale="92500" lnSpcReduction="10000"/>
          </a:bodyPr>
          <a:lstStyle/>
          <a:p>
            <a:r>
              <a:rPr lang="el-GR" dirty="0"/>
              <a:t>Η σχέση οντολογίας και γνωσιολογίας παραμένει αξεπέραστη. Η οντολογική διάκριση κτιστού και ακτίστου, </a:t>
            </a:r>
            <a:r>
              <a:rPr lang="el-GR" dirty="0" err="1"/>
              <a:t>γενητού</a:t>
            </a:r>
            <a:r>
              <a:rPr lang="el-GR" dirty="0"/>
              <a:t> και </a:t>
            </a:r>
            <a:r>
              <a:rPr lang="el-GR" dirty="0" err="1"/>
              <a:t>αγενήτου</a:t>
            </a:r>
            <a:r>
              <a:rPr lang="el-GR" dirty="0"/>
              <a:t>, προσδιορίζει και τις γνωσιολογικές δυνατότητες του "</a:t>
            </a:r>
            <a:r>
              <a:rPr lang="el-GR" dirty="0" err="1"/>
              <a:t>ὑποδεχομένου</a:t>
            </a:r>
            <a:r>
              <a:rPr lang="el-GR" dirty="0"/>
              <a:t>". Έτσι, ο άκτιστος και ακατάληπτος Θεός κατανοείται "</a:t>
            </a:r>
            <a:r>
              <a:rPr lang="el-GR" dirty="0" err="1"/>
              <a:t>ὡς</a:t>
            </a:r>
            <a:r>
              <a:rPr lang="el-GR" dirty="0"/>
              <a:t> </a:t>
            </a:r>
            <a:r>
              <a:rPr lang="el-GR" dirty="0" err="1"/>
              <a:t>ἐφικτὸν</a:t>
            </a:r>
            <a:r>
              <a:rPr lang="el-GR" dirty="0"/>
              <a:t>" από τα κτίσματα, σύμφωνα πάντοτε με το βαθμό της προσωπικής τους προετοιμασίας. </a:t>
            </a:r>
          </a:p>
          <a:p>
            <a:r>
              <a:rPr lang="el-GR" dirty="0"/>
              <a:t>Αναγνωρίζει λοιπόν ο Ευάγριος ότι οι Γραφές διηγούνται το ακατάληπτο της θείας γνώσης και τον αποκαλυπτικό ρόλο του Υιού. Απ’ την άλλη ξεκαθαρίζουν ότι τα </a:t>
            </a:r>
            <a:r>
              <a:rPr lang="el-GR" dirty="0" err="1"/>
              <a:t>γενητά</a:t>
            </a:r>
            <a:r>
              <a:rPr lang="el-GR" dirty="0"/>
              <a:t> βλέπουν το Θεό, όσο μπορούν, κατά το μέτρο της προετοιμασίας τους</a:t>
            </a:r>
            <a:r>
              <a:rPr lang="fr-FR" dirty="0"/>
              <a:t>: "</a:t>
            </a:r>
            <a:r>
              <a:rPr lang="el-GR" i="1" dirty="0" err="1"/>
              <a:t>διηγήσονται</a:t>
            </a:r>
            <a:r>
              <a:rPr lang="el-GR" i="1" dirty="0"/>
              <a:t> </a:t>
            </a:r>
            <a:r>
              <a:rPr lang="el-GR" i="1" dirty="0" err="1"/>
              <a:t>δὲ</a:t>
            </a:r>
            <a:r>
              <a:rPr lang="el-GR" i="1" dirty="0"/>
              <a:t> </a:t>
            </a:r>
            <a:r>
              <a:rPr lang="el-GR" i="1" dirty="0" err="1"/>
              <a:t>καὶ</a:t>
            </a:r>
            <a:r>
              <a:rPr lang="el-GR" i="1" dirty="0"/>
              <a:t> </a:t>
            </a:r>
            <a:r>
              <a:rPr lang="el-GR" i="1" dirty="0" err="1"/>
              <a:t>ὡς</a:t>
            </a:r>
            <a:r>
              <a:rPr lang="el-GR" i="1" dirty="0"/>
              <a:t> πέρας </a:t>
            </a:r>
            <a:r>
              <a:rPr lang="el-GR" i="1" dirty="0" err="1"/>
              <a:t>οὐκ</a:t>
            </a:r>
            <a:r>
              <a:rPr lang="el-GR" i="1" dirty="0"/>
              <a:t> </a:t>
            </a:r>
            <a:r>
              <a:rPr lang="el-GR" i="1" dirty="0" err="1"/>
              <a:t>ἔχουσαν</a:t>
            </a:r>
            <a:r>
              <a:rPr lang="el-GR" i="1" dirty="0"/>
              <a:t> </a:t>
            </a:r>
            <a:r>
              <a:rPr lang="el-GR" i="1" dirty="0" err="1"/>
              <a:t>αὐτοῦ</a:t>
            </a:r>
            <a:r>
              <a:rPr lang="el-GR" i="1" dirty="0"/>
              <a:t> </a:t>
            </a:r>
            <a:r>
              <a:rPr lang="el-GR" i="1" dirty="0" err="1"/>
              <a:t>τὴν</a:t>
            </a:r>
            <a:r>
              <a:rPr lang="el-GR" i="1" dirty="0"/>
              <a:t> </a:t>
            </a:r>
            <a:r>
              <a:rPr lang="el-GR" i="1" dirty="0" err="1"/>
              <a:t>μεγαλωσύνην</a:t>
            </a:r>
            <a:r>
              <a:rPr lang="fr-FR" i="1" dirty="0"/>
              <a:t>, </a:t>
            </a:r>
            <a:r>
              <a:rPr lang="el-GR" i="1" dirty="0" err="1"/>
              <a:t>οὐ</a:t>
            </a:r>
            <a:r>
              <a:rPr lang="el-GR" i="1" dirty="0"/>
              <a:t> </a:t>
            </a:r>
            <a:r>
              <a:rPr lang="el-GR" i="1" dirty="0" err="1"/>
              <a:t>περιγράψαντες</a:t>
            </a:r>
            <a:r>
              <a:rPr lang="fr-FR" i="1" dirty="0"/>
              <a:t>, </a:t>
            </a:r>
            <a:r>
              <a:rPr lang="el-GR" i="1" dirty="0"/>
              <a:t>γνώσει</a:t>
            </a:r>
            <a:r>
              <a:rPr lang="fr-FR" i="1" dirty="0"/>
              <a:t>, </a:t>
            </a:r>
            <a:r>
              <a:rPr lang="el-GR" i="1" dirty="0" err="1"/>
              <a:t>ἀλλ</a:t>
            </a:r>
            <a:r>
              <a:rPr lang="fr-FR" i="1" dirty="0"/>
              <a:t>’ </a:t>
            </a:r>
            <a:r>
              <a:rPr lang="el-GR" i="1" dirty="0" err="1"/>
              <a:t>ὡς</a:t>
            </a:r>
            <a:r>
              <a:rPr lang="el-GR" i="1" dirty="0"/>
              <a:t> </a:t>
            </a:r>
            <a:r>
              <a:rPr lang="el-GR" i="1" dirty="0" err="1"/>
              <a:t>οὖσαν</a:t>
            </a:r>
            <a:r>
              <a:rPr lang="el-GR" i="1" dirty="0"/>
              <a:t> </a:t>
            </a:r>
            <a:r>
              <a:rPr lang="el-GR" i="1" dirty="0" err="1"/>
              <a:t>ἀκατάληπτον</a:t>
            </a:r>
            <a:r>
              <a:rPr lang="fr-FR" i="1" dirty="0"/>
              <a:t>... </a:t>
            </a:r>
            <a:r>
              <a:rPr lang="el-GR" i="1" dirty="0" err="1"/>
              <a:t>Εἰ</a:t>
            </a:r>
            <a:r>
              <a:rPr lang="el-GR" i="1" dirty="0"/>
              <a:t> </a:t>
            </a:r>
            <a:r>
              <a:rPr lang="el-GR" i="1" dirty="0" err="1"/>
              <a:t>δὲ</a:t>
            </a:r>
            <a:r>
              <a:rPr lang="el-GR" i="1" dirty="0"/>
              <a:t> </a:t>
            </a:r>
            <a:r>
              <a:rPr lang="el-GR" i="1" dirty="0" err="1"/>
              <a:t>καὶ</a:t>
            </a:r>
            <a:r>
              <a:rPr lang="el-GR" i="1" dirty="0"/>
              <a:t> </a:t>
            </a:r>
            <a:r>
              <a:rPr lang="el-GR" i="1" dirty="0" err="1"/>
              <a:t>ἀποκαλύπτει</a:t>
            </a:r>
            <a:r>
              <a:rPr lang="el-GR" i="1" dirty="0"/>
              <a:t> </a:t>
            </a:r>
            <a:r>
              <a:rPr lang="el-GR" i="1" dirty="0" err="1"/>
              <a:t>τὸν</a:t>
            </a:r>
            <a:r>
              <a:rPr lang="el-GR" i="1" dirty="0"/>
              <a:t> Πατέρα</a:t>
            </a:r>
            <a:r>
              <a:rPr lang="fr-FR" i="1" dirty="0"/>
              <a:t> (</a:t>
            </a:r>
            <a:r>
              <a:rPr lang="el-GR" i="1" dirty="0"/>
              <a:t>ὁ </a:t>
            </a:r>
            <a:r>
              <a:rPr lang="el-GR" i="1" dirty="0" err="1"/>
              <a:t>Υἱὸς</a:t>
            </a:r>
            <a:r>
              <a:rPr lang="fr-FR" i="1" dirty="0"/>
              <a:t>) </a:t>
            </a:r>
            <a:r>
              <a:rPr lang="el-GR" i="1" dirty="0" err="1"/>
              <a:t>οἷς</a:t>
            </a:r>
            <a:r>
              <a:rPr lang="el-GR" i="1" dirty="0"/>
              <a:t> βούλεται</a:t>
            </a:r>
            <a:r>
              <a:rPr lang="fr-FR" i="1" dirty="0"/>
              <a:t>, </a:t>
            </a:r>
            <a:r>
              <a:rPr lang="el-GR" i="1" dirty="0" err="1"/>
              <a:t>ἀλλ</a:t>
            </a:r>
            <a:r>
              <a:rPr lang="fr-FR" i="1" dirty="0"/>
              <a:t>' </a:t>
            </a:r>
            <a:r>
              <a:rPr lang="el-GR" i="1" dirty="0" err="1"/>
              <a:t>οὖν</a:t>
            </a:r>
            <a:r>
              <a:rPr lang="el-GR" i="1" dirty="0"/>
              <a:t> </a:t>
            </a:r>
            <a:r>
              <a:rPr lang="el-GR" b="1" i="1" dirty="0" err="1"/>
              <a:t>ὡς</a:t>
            </a:r>
            <a:r>
              <a:rPr lang="el-GR" b="1" i="1" dirty="0"/>
              <a:t> </a:t>
            </a:r>
            <a:r>
              <a:rPr lang="el-GR" b="1" i="1" dirty="0" err="1"/>
              <a:t>ἐφικτὸν</a:t>
            </a:r>
            <a:r>
              <a:rPr lang="el-GR" b="1" i="1" dirty="0"/>
              <a:t> </a:t>
            </a:r>
            <a:r>
              <a:rPr lang="el-GR" b="1" i="1" dirty="0" err="1"/>
              <a:t>γενητοῖς</a:t>
            </a:r>
            <a:r>
              <a:rPr lang="el-GR" b="1" i="1" dirty="0"/>
              <a:t> </a:t>
            </a:r>
            <a:r>
              <a:rPr lang="el-GR" b="1" i="1" dirty="0" err="1"/>
              <a:t>ἰδεῖν</a:t>
            </a:r>
            <a:r>
              <a:rPr lang="fr-FR" b="1" i="1" dirty="0"/>
              <a:t>, </a:t>
            </a:r>
            <a:r>
              <a:rPr lang="el-GR" b="1" i="1" dirty="0" err="1"/>
              <a:t>κατὰ</a:t>
            </a:r>
            <a:r>
              <a:rPr lang="el-GR" b="1" i="1" dirty="0"/>
              <a:t> </a:t>
            </a:r>
            <a:r>
              <a:rPr lang="el-GR" b="1" i="1" dirty="0" err="1"/>
              <a:t>ἀναλογίαν</a:t>
            </a:r>
            <a:r>
              <a:rPr lang="el-GR" b="1" i="1" dirty="0"/>
              <a:t> </a:t>
            </a:r>
            <a:r>
              <a:rPr lang="el-GR" b="1" i="1" dirty="0" err="1"/>
              <a:t>ἧς</a:t>
            </a:r>
            <a:r>
              <a:rPr lang="el-GR" b="1" i="1" dirty="0"/>
              <a:t> τις </a:t>
            </a:r>
            <a:r>
              <a:rPr lang="el-GR" b="1" i="1" dirty="0" err="1"/>
              <a:t>ἔχει</a:t>
            </a:r>
            <a:r>
              <a:rPr lang="el-GR" b="1" i="1" dirty="0"/>
              <a:t> </a:t>
            </a:r>
            <a:r>
              <a:rPr lang="el-GR" b="1" i="1" dirty="0" err="1"/>
              <a:t>προπαρασκευῆς</a:t>
            </a:r>
            <a:r>
              <a:rPr lang="fr-FR"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fr-FR" dirty="0"/>
              <a:t>, PG 27, 546 </a:t>
            </a:r>
            <a:r>
              <a:rPr lang="el-GR" dirty="0"/>
              <a:t>Β. Πρβ</a:t>
            </a:r>
            <a:r>
              <a:rPr lang="fr-FR" dirty="0"/>
              <a:t>. </a:t>
            </a:r>
            <a:r>
              <a:rPr lang="el-GR" dirty="0"/>
              <a:t>Γρηγορίου Θεολόγου</a:t>
            </a:r>
            <a:r>
              <a:rPr lang="fr-FR" dirty="0"/>
              <a:t>, </a:t>
            </a:r>
            <a:r>
              <a:rPr lang="el-GR" i="1" dirty="0"/>
              <a:t>Λόγος</a:t>
            </a:r>
            <a:r>
              <a:rPr lang="fr-FR" dirty="0"/>
              <a:t> 27,3, PG 36, 16 </a:t>
            </a:r>
            <a:r>
              <a:rPr lang="el-GR" dirty="0"/>
              <a:t>Α)</a:t>
            </a:r>
            <a:r>
              <a:rPr lang="fr-FR" dirty="0"/>
              <a:t>.</a:t>
            </a:r>
            <a:endParaRPr lang="el-GR" dirty="0"/>
          </a:p>
          <a:p>
            <a:r>
              <a:rPr lang="el-GR" dirty="0"/>
              <a:t>Η θεία αποκάλυψη, δηλαδή η </a:t>
            </a:r>
            <a:r>
              <a:rPr lang="el-GR" u="sng" dirty="0"/>
              <a:t>φανέρωση των μυστηρίων του Θεού </a:t>
            </a:r>
            <a:r>
              <a:rPr lang="el-GR" dirty="0"/>
              <a:t>θεωρείται πάντοτε ανάλογη με την </a:t>
            </a:r>
            <a:r>
              <a:rPr lang="el-GR" u="sng" dirty="0"/>
              <a:t>πνευματική αύξηση του ανθρώπου</a:t>
            </a:r>
            <a:r>
              <a:rPr lang="el-GR" dirty="0"/>
              <a:t>, έχει βαθμούς και διαμέσου των αρετών αναβιβάζει την ψυχή μέχρι την τέλεια </a:t>
            </a:r>
            <a:r>
              <a:rPr lang="el-GR" dirty="0" err="1"/>
              <a:t>σύμμιξη</a:t>
            </a:r>
            <a:r>
              <a:rPr lang="el-GR" dirty="0"/>
              <a:t> με τον Θεό</a:t>
            </a:r>
            <a:r>
              <a:rPr lang="fr-FR" dirty="0"/>
              <a:t>: "</a:t>
            </a:r>
            <a:r>
              <a:rPr lang="el-GR" i="1" dirty="0" err="1"/>
              <a:t>κατὰ</a:t>
            </a:r>
            <a:r>
              <a:rPr lang="el-GR" i="1" dirty="0"/>
              <a:t> μέτρον </a:t>
            </a:r>
            <a:r>
              <a:rPr lang="el-GR" i="1" dirty="0" err="1"/>
              <a:t>τῆς</a:t>
            </a:r>
            <a:r>
              <a:rPr lang="el-GR" i="1" dirty="0"/>
              <a:t> </a:t>
            </a:r>
            <a:r>
              <a:rPr lang="el-GR" i="1" dirty="0" err="1"/>
              <a:t>αὐξήσεως</a:t>
            </a:r>
            <a:r>
              <a:rPr lang="el-GR" i="1" dirty="0"/>
              <a:t> </a:t>
            </a:r>
            <a:r>
              <a:rPr lang="el-GR" i="1" dirty="0" err="1"/>
              <a:t>ἀποκεκαλυμμένη</a:t>
            </a:r>
            <a:r>
              <a:rPr lang="el-GR" i="1" dirty="0"/>
              <a:t> </a:t>
            </a:r>
            <a:r>
              <a:rPr lang="el-GR" i="1" dirty="0" err="1"/>
              <a:t>τῇ</a:t>
            </a:r>
            <a:r>
              <a:rPr lang="el-GR" i="1" dirty="0"/>
              <a:t> </a:t>
            </a:r>
            <a:r>
              <a:rPr lang="el-GR" i="1" dirty="0" err="1"/>
              <a:t>ψυχῇ</a:t>
            </a:r>
            <a:r>
              <a:rPr lang="el-GR" i="1" dirty="0"/>
              <a:t> </a:t>
            </a:r>
            <a:r>
              <a:rPr lang="el-GR" i="1" dirty="0" err="1"/>
              <a:t>καὶ</a:t>
            </a:r>
            <a:r>
              <a:rPr lang="el-GR" i="1" dirty="0"/>
              <a:t> </a:t>
            </a:r>
            <a:r>
              <a:rPr lang="el-GR" i="1" dirty="0" err="1"/>
              <a:t>ὡς</a:t>
            </a:r>
            <a:r>
              <a:rPr lang="el-GR" i="1" dirty="0"/>
              <a:t> δι</a:t>
            </a:r>
            <a:r>
              <a:rPr lang="fr-FR" i="1" dirty="0"/>
              <a:t>’ </a:t>
            </a:r>
            <a:r>
              <a:rPr lang="el-GR" i="1" dirty="0" err="1"/>
              <a:t>ἀναβαθμῶν</a:t>
            </a:r>
            <a:r>
              <a:rPr lang="el-GR" i="1" dirty="0"/>
              <a:t> δι</a:t>
            </a:r>
            <a:r>
              <a:rPr lang="fr-FR" i="1" dirty="0"/>
              <a:t>’ </a:t>
            </a:r>
            <a:r>
              <a:rPr lang="el-GR" i="1" dirty="0" err="1"/>
              <a:t>ἀρετῶν</a:t>
            </a:r>
            <a:r>
              <a:rPr lang="el-GR" i="1" dirty="0"/>
              <a:t> </a:t>
            </a:r>
            <a:r>
              <a:rPr lang="el-GR" i="1" dirty="0" err="1"/>
              <a:t>αὐτὴν</a:t>
            </a:r>
            <a:r>
              <a:rPr lang="el-GR" i="1" dirty="0"/>
              <a:t> </a:t>
            </a:r>
            <a:r>
              <a:rPr lang="el-GR" i="1" dirty="0" err="1"/>
              <a:t>πρὸς</a:t>
            </a:r>
            <a:r>
              <a:rPr lang="el-GR" i="1" dirty="0"/>
              <a:t> </a:t>
            </a:r>
            <a:r>
              <a:rPr lang="el-GR" i="1" dirty="0" err="1"/>
              <a:t>τὴν</a:t>
            </a:r>
            <a:r>
              <a:rPr lang="el-GR" i="1" dirty="0"/>
              <a:t> </a:t>
            </a:r>
            <a:r>
              <a:rPr lang="el-GR" i="1" dirty="0" err="1"/>
              <a:t>τελείαν</a:t>
            </a:r>
            <a:r>
              <a:rPr lang="el-GR" i="1" dirty="0"/>
              <a:t> </a:t>
            </a:r>
            <a:r>
              <a:rPr lang="el-GR" i="1" dirty="0" err="1"/>
              <a:t>τοῦ</a:t>
            </a:r>
            <a:r>
              <a:rPr lang="el-GR" i="1" dirty="0"/>
              <a:t> </a:t>
            </a:r>
            <a:r>
              <a:rPr lang="el-GR" i="1" dirty="0" err="1"/>
              <a:t>Θεοῦ</a:t>
            </a:r>
            <a:r>
              <a:rPr lang="el-GR" i="1" dirty="0"/>
              <a:t> </a:t>
            </a:r>
            <a:r>
              <a:rPr lang="el-GR" i="1" dirty="0" err="1"/>
              <a:t>σύμμιξιν</a:t>
            </a:r>
            <a:r>
              <a:rPr lang="el-GR" i="1" dirty="0"/>
              <a:t> </a:t>
            </a:r>
            <a:r>
              <a:rPr lang="el-GR" i="1" dirty="0" err="1"/>
              <a:t>ἀναβιβάζουσιν</a:t>
            </a:r>
            <a:r>
              <a:rPr lang="fr-FR" dirty="0"/>
              <a:t>"</a:t>
            </a:r>
            <a:r>
              <a:rPr lang="el-GR" i="1" dirty="0"/>
              <a:t> </a:t>
            </a:r>
            <a:r>
              <a:rPr lang="el-GR" dirty="0"/>
              <a:t>(</a:t>
            </a:r>
            <a:r>
              <a:rPr lang="el-GR" i="1" dirty="0" err="1"/>
              <a:t>Σκέμματα</a:t>
            </a:r>
            <a:r>
              <a:rPr lang="fr-FR" i="1" dirty="0"/>
              <a:t> 43</a:t>
            </a:r>
            <a:r>
              <a:rPr lang="fr-FR" dirty="0"/>
              <a:t>, Frank. </a:t>
            </a:r>
            <a:r>
              <a:rPr lang="el-GR" dirty="0"/>
              <a:t>σ</a:t>
            </a:r>
            <a:r>
              <a:rPr lang="fr-FR" dirty="0"/>
              <a:t>. 459</a:t>
            </a:r>
            <a:r>
              <a:rPr lang="el-GR" dirty="0"/>
              <a:t>)</a:t>
            </a:r>
            <a:r>
              <a:rPr lang="fr-FR" dirty="0"/>
              <a:t>.</a:t>
            </a:r>
            <a:endParaRPr lang="el-GR" dirty="0"/>
          </a:p>
          <a:p>
            <a:endParaRPr lang="el-GR" dirty="0"/>
          </a:p>
        </p:txBody>
      </p:sp>
    </p:spTree>
    <p:extLst>
      <p:ext uri="{BB962C8B-B14F-4D97-AF65-F5344CB8AC3E}">
        <p14:creationId xmlns:p14="http://schemas.microsoft.com/office/powerpoint/2010/main" val="2830105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373487"/>
          </a:xfrm>
        </p:spPr>
        <p:txBody>
          <a:bodyPr>
            <a:normAutofit fontScale="90000"/>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373487"/>
            <a:ext cx="12192000" cy="6484513"/>
          </a:xfrm>
        </p:spPr>
        <p:txBody>
          <a:bodyPr>
            <a:normAutofit fontScale="92500"/>
          </a:bodyPr>
          <a:lstStyle/>
          <a:p>
            <a:r>
              <a:rPr lang="el-GR" dirty="0"/>
              <a:t>Ο Ευάγριος εκτιμούσε την αξία της διακριτικής σιωπής και ήταν επιφυλακτικός και σκοτεινός ανησυχώντας για την έκθεση της διδασκαλίας του στα γραπτά του. Δεν κρύβει την πρόθεσή του για μυστικότητα. Αυτό δεν σημαίνει πως κάποιοι άνθρωποι είναι ανίκανοι να αποκτήσουν τη μυστική διδασκαλία, ούτε πιστεύει πως η κοσμική εκπαίδευση είναι απαραίτητη για την κατανόησή της. Η μυστική διδασκαλία είναι διαθέσιμη στον καθένα που παίρνει τη χριστιανική ζωή με επιμέλεια, προσεκτικότητα και κατανόηση. </a:t>
            </a:r>
          </a:p>
          <a:p>
            <a:r>
              <a:rPr lang="el-GR" dirty="0"/>
              <a:t>Ο χαρακτήρας της φανέρωσης της θείας παρουσίας είναι πάντοτε συγκαταβατικός, αποκαλύπτοντας την </a:t>
            </a:r>
            <a:r>
              <a:rPr lang="el-GR" dirty="0" err="1"/>
              <a:t>περιοριστικότητα</a:t>
            </a:r>
            <a:r>
              <a:rPr lang="el-GR" dirty="0"/>
              <a:t> των κτιστών ανθρώπινων γνωσιολογικών προσεγγίσεων. Γι’ αυτό και ο Ευάγριος παρακαλεί "</a:t>
            </a:r>
            <a:r>
              <a:rPr lang="el-GR" i="1" dirty="0" err="1"/>
              <a:t>ἐπεὶ</a:t>
            </a:r>
            <a:r>
              <a:rPr lang="el-GR" i="1" dirty="0"/>
              <a:t> </a:t>
            </a:r>
            <a:r>
              <a:rPr lang="el-GR" i="1" dirty="0" err="1"/>
              <a:t>μὴ</a:t>
            </a:r>
            <a:r>
              <a:rPr lang="el-GR" i="1" dirty="0"/>
              <a:t> φθάνει ἡ </a:t>
            </a:r>
            <a:r>
              <a:rPr lang="el-GR" i="1" dirty="0" err="1"/>
              <a:t>ἡμετέρα</a:t>
            </a:r>
            <a:r>
              <a:rPr lang="el-GR" i="1" dirty="0"/>
              <a:t> </a:t>
            </a:r>
            <a:r>
              <a:rPr lang="el-GR" i="1" dirty="0" err="1"/>
              <a:t>κραυγὴ</a:t>
            </a:r>
            <a:r>
              <a:rPr lang="el-GR" i="1" dirty="0"/>
              <a:t> </a:t>
            </a:r>
            <a:r>
              <a:rPr lang="el-GR" i="1" dirty="0" err="1"/>
              <a:t>εἰς</a:t>
            </a:r>
            <a:r>
              <a:rPr lang="el-GR" i="1" dirty="0"/>
              <a:t> </a:t>
            </a:r>
            <a:r>
              <a:rPr lang="el-GR" i="1" dirty="0" err="1"/>
              <a:t>τὸ</a:t>
            </a:r>
            <a:r>
              <a:rPr lang="el-GR" i="1" dirty="0"/>
              <a:t> </a:t>
            </a:r>
            <a:r>
              <a:rPr lang="el-GR" i="1" dirty="0" err="1"/>
              <a:t>ὕψος</a:t>
            </a:r>
            <a:r>
              <a:rPr lang="el-GR" i="1" dirty="0"/>
              <a:t>, </a:t>
            </a:r>
            <a:r>
              <a:rPr lang="el-GR" i="1" dirty="0" err="1"/>
              <a:t>κλῖνον</a:t>
            </a:r>
            <a:r>
              <a:rPr lang="el-GR" i="1" dirty="0"/>
              <a:t> </a:t>
            </a:r>
            <a:r>
              <a:rPr lang="el-GR" i="1" dirty="0" err="1"/>
              <a:t>τὸ</a:t>
            </a:r>
            <a:r>
              <a:rPr lang="el-GR" i="1" dirty="0"/>
              <a:t> </a:t>
            </a:r>
            <a:r>
              <a:rPr lang="el-GR" i="1" dirty="0" err="1"/>
              <a:t>οὗς</a:t>
            </a:r>
            <a:r>
              <a:rPr lang="el-GR" i="1" dirty="0"/>
              <a:t> σου </a:t>
            </a:r>
            <a:r>
              <a:rPr lang="el-GR" i="1" dirty="0" err="1"/>
              <a:t>πρὸς</a:t>
            </a:r>
            <a:r>
              <a:rPr lang="el-GR" i="1" dirty="0"/>
              <a:t> </a:t>
            </a:r>
            <a:r>
              <a:rPr lang="el-GR" i="1" dirty="0" err="1"/>
              <a:t>ἐμὲ</a:t>
            </a:r>
            <a:r>
              <a:rPr lang="el-GR" i="1" dirty="0"/>
              <a:t> </a:t>
            </a:r>
            <a:r>
              <a:rPr lang="el-GR" i="1" dirty="0" err="1"/>
              <a:t>διὰ</a:t>
            </a:r>
            <a:r>
              <a:rPr lang="el-GR" i="1" dirty="0"/>
              <a:t> </a:t>
            </a:r>
            <a:r>
              <a:rPr lang="el-GR" i="1" dirty="0" err="1"/>
              <a:t>τὸ</a:t>
            </a:r>
            <a:r>
              <a:rPr lang="el-GR" i="1" dirty="0"/>
              <a:t> </a:t>
            </a:r>
            <a:r>
              <a:rPr lang="el-GR" i="1" dirty="0" err="1"/>
              <a:t>συγκαταβαίνειν</a:t>
            </a:r>
            <a:r>
              <a:rPr lang="el-GR" i="1" dirty="0"/>
              <a:t> μοι</a:t>
            </a:r>
            <a:r>
              <a:rPr lang="el-GR" dirty="0"/>
              <a:t>" (</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n-GB" dirty="0"/>
              <a:t>, PG 27, 157 </a:t>
            </a:r>
            <a:r>
              <a:rPr lang="el-GR" dirty="0"/>
              <a:t>Α</a:t>
            </a:r>
            <a:r>
              <a:rPr lang="en-GB" dirty="0"/>
              <a:t>. </a:t>
            </a:r>
            <a:r>
              <a:rPr lang="el-GR" dirty="0"/>
              <a:t>Πρβ</a:t>
            </a:r>
            <a:r>
              <a:rPr lang="en-GB" dirty="0"/>
              <a:t>. </a:t>
            </a:r>
            <a:r>
              <a:rPr lang="el-GR" dirty="0"/>
              <a:t>Ιωάννου Χρυσοστόμου, </a:t>
            </a:r>
            <a:r>
              <a:rPr lang="el-GR" i="1" dirty="0" err="1"/>
              <a:t>Περὶ</a:t>
            </a:r>
            <a:r>
              <a:rPr lang="el-GR" i="1" dirty="0"/>
              <a:t> </a:t>
            </a:r>
            <a:r>
              <a:rPr lang="el-GR" i="1" dirty="0" err="1"/>
              <a:t>τοῦ</a:t>
            </a:r>
            <a:r>
              <a:rPr lang="el-GR" i="1" dirty="0"/>
              <a:t> </a:t>
            </a:r>
            <a:r>
              <a:rPr lang="el-GR" i="1" dirty="0" err="1"/>
              <a:t>Ἀκαταλήπτου</a:t>
            </a:r>
            <a:r>
              <a:rPr lang="el-GR" dirty="0"/>
              <a:t> </a:t>
            </a:r>
            <a:r>
              <a:rPr lang="el-GR" i="1" dirty="0"/>
              <a:t>Γ</a:t>
            </a:r>
            <a:r>
              <a:rPr lang="el-GR" dirty="0"/>
              <a:t>, 3, </a:t>
            </a:r>
            <a:r>
              <a:rPr lang="en-GB" dirty="0"/>
              <a:t>PG</a:t>
            </a:r>
            <a:r>
              <a:rPr lang="el-GR" dirty="0"/>
              <a:t> 48, 465 </a:t>
            </a:r>
            <a:r>
              <a:rPr lang="en-GB" dirty="0"/>
              <a:t>D</a:t>
            </a:r>
            <a:r>
              <a:rPr lang="el-GR" dirty="0"/>
              <a:t>). </a:t>
            </a:r>
          </a:p>
          <a:p>
            <a:r>
              <a:rPr lang="el-GR" dirty="0"/>
              <a:t>Η έννοια της </a:t>
            </a:r>
            <a:r>
              <a:rPr lang="el-GR" dirty="0" err="1"/>
              <a:t>συγκαταβάσεως</a:t>
            </a:r>
            <a:r>
              <a:rPr lang="el-GR" dirty="0"/>
              <a:t> δηλώνει την προσωπική παρουσία του Θεού, που για τον </a:t>
            </a:r>
            <a:r>
              <a:rPr lang="el-GR" dirty="0" err="1"/>
              <a:t>Ευάγριο</a:t>
            </a:r>
            <a:r>
              <a:rPr lang="el-GR" dirty="0"/>
              <a:t> φανερώνει και την ουσιαστική αιτία της γνώσης: "</a:t>
            </a:r>
            <a:r>
              <a:rPr lang="el-GR" b="1" i="1" dirty="0" err="1"/>
              <a:t>τὸ</a:t>
            </a:r>
            <a:r>
              <a:rPr lang="el-GR" b="1" i="1" dirty="0"/>
              <a:t> </a:t>
            </a:r>
            <a:r>
              <a:rPr lang="el-GR" b="1" i="1" dirty="0" err="1"/>
              <a:t>ὀνομαζόμενον</a:t>
            </a:r>
            <a:r>
              <a:rPr lang="el-GR" b="1" i="1" dirty="0"/>
              <a:t> </a:t>
            </a:r>
            <a:r>
              <a:rPr lang="el-GR" b="1" i="1" dirty="0" err="1"/>
              <a:t>πρόσωπον</a:t>
            </a:r>
            <a:r>
              <a:rPr lang="el-GR" b="1" i="1" dirty="0"/>
              <a:t> </a:t>
            </a:r>
            <a:r>
              <a:rPr lang="el-GR" b="1" i="1" dirty="0" err="1"/>
              <a:t>τοῦ</a:t>
            </a:r>
            <a:r>
              <a:rPr lang="el-GR" b="1" i="1" dirty="0"/>
              <a:t> </a:t>
            </a:r>
            <a:r>
              <a:rPr lang="el-GR" b="1" i="1" dirty="0" err="1"/>
              <a:t>Θεοῦ</a:t>
            </a:r>
            <a:r>
              <a:rPr lang="el-GR" i="1" dirty="0"/>
              <a:t>, </a:t>
            </a:r>
            <a:r>
              <a:rPr lang="el-GR" i="1" dirty="0" err="1"/>
              <a:t>φωτίζον</a:t>
            </a:r>
            <a:r>
              <a:rPr lang="el-GR" i="1" dirty="0"/>
              <a:t> </a:t>
            </a:r>
            <a:r>
              <a:rPr lang="el-GR" i="1" dirty="0" err="1"/>
              <a:t>τὸ</a:t>
            </a:r>
            <a:r>
              <a:rPr lang="el-GR" i="1" dirty="0"/>
              <a:t> </a:t>
            </a:r>
            <a:r>
              <a:rPr lang="el-GR" i="1" dirty="0" err="1"/>
              <a:t>δυνάμενον</a:t>
            </a:r>
            <a:r>
              <a:rPr lang="el-GR" i="1" dirty="0"/>
              <a:t> </a:t>
            </a:r>
            <a:r>
              <a:rPr lang="el-GR" i="1" dirty="0" err="1"/>
              <a:t>αὐτοῦ</a:t>
            </a:r>
            <a:r>
              <a:rPr lang="el-GR" i="1" dirty="0"/>
              <a:t> </a:t>
            </a:r>
            <a:r>
              <a:rPr lang="el-GR" i="1" dirty="0" err="1"/>
              <a:t>χωρῆσαι</a:t>
            </a:r>
            <a:r>
              <a:rPr lang="el-GR" i="1" dirty="0"/>
              <a:t> </a:t>
            </a:r>
            <a:r>
              <a:rPr lang="el-GR" i="1" dirty="0" err="1"/>
              <a:t>τὰς</a:t>
            </a:r>
            <a:r>
              <a:rPr lang="el-GR" i="1" dirty="0"/>
              <a:t> </a:t>
            </a:r>
            <a:r>
              <a:rPr lang="el-GR" i="1" dirty="0" err="1"/>
              <a:t>αὐγὰς</a:t>
            </a:r>
            <a:r>
              <a:rPr lang="el-GR" i="1" dirty="0"/>
              <a:t> </a:t>
            </a:r>
            <a:r>
              <a:rPr lang="el-GR" i="1" dirty="0" err="1"/>
              <a:t>ἡγεμονικόν</a:t>
            </a:r>
            <a:r>
              <a:rPr lang="el-GR" i="1" dirty="0"/>
              <a:t>, </a:t>
            </a:r>
            <a:r>
              <a:rPr lang="el-GR" b="1" i="1" dirty="0" err="1"/>
              <a:t>αἴτιον</a:t>
            </a:r>
            <a:r>
              <a:rPr lang="el-GR" b="1" i="1" dirty="0"/>
              <a:t> γνώσεως γίνεται</a:t>
            </a:r>
            <a:r>
              <a:rPr lang="el-GR" dirty="0"/>
              <a:t>"</a:t>
            </a:r>
            <a:r>
              <a:rPr lang="el-GR" i="1" dirty="0"/>
              <a:t> (Σχόλια </a:t>
            </a:r>
            <a:r>
              <a:rPr lang="el-GR" i="1" dirty="0" err="1"/>
              <a:t>εἰς</a:t>
            </a:r>
            <a:r>
              <a:rPr lang="el-GR" i="1" dirty="0"/>
              <a:t> </a:t>
            </a:r>
            <a:r>
              <a:rPr lang="el-GR" i="1" dirty="0" err="1"/>
              <a:t>τοὺς</a:t>
            </a:r>
            <a:r>
              <a:rPr lang="el-GR" i="1" dirty="0"/>
              <a:t> Ψαλμούς</a:t>
            </a:r>
            <a:r>
              <a:rPr lang="el-GR" dirty="0"/>
              <a:t>, </a:t>
            </a:r>
            <a:r>
              <a:rPr lang="en-GB" dirty="0"/>
              <a:t>P</a:t>
            </a:r>
            <a:r>
              <a:rPr lang="el-GR" dirty="0"/>
              <a:t>.</a:t>
            </a:r>
            <a:r>
              <a:rPr lang="en-GB" dirty="0"/>
              <a:t>G</a:t>
            </a:r>
            <a:r>
              <a:rPr lang="el-GR" dirty="0"/>
              <a:t>. 12, 1165 </a:t>
            </a:r>
            <a:r>
              <a:rPr lang="en-GB" dirty="0"/>
              <a:t>A</a:t>
            </a:r>
            <a:r>
              <a:rPr lang="el-GR" dirty="0"/>
              <a:t>).</a:t>
            </a:r>
          </a:p>
          <a:p>
            <a:endParaRPr lang="el-GR" dirty="0"/>
          </a:p>
          <a:p>
            <a:endParaRPr lang="el-GR" dirty="0"/>
          </a:p>
        </p:txBody>
      </p:sp>
    </p:spTree>
    <p:extLst>
      <p:ext uri="{BB962C8B-B14F-4D97-AF65-F5344CB8AC3E}">
        <p14:creationId xmlns:p14="http://schemas.microsoft.com/office/powerpoint/2010/main" val="5323271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34096"/>
          </a:xfrm>
        </p:spPr>
        <p:txBody>
          <a:bodyPr>
            <a:normAutofit/>
          </a:bodyPr>
          <a:lstStyle/>
          <a:p>
            <a:pPr algn="ctr"/>
            <a:r>
              <a:rPr lang="el-GR" sz="3600" dirty="0"/>
              <a:t>Το περιεχόμενο της κάθαρσης στη βαθμίδα της "θεολογίας"</a:t>
            </a:r>
          </a:p>
        </p:txBody>
      </p:sp>
      <p:sp>
        <p:nvSpPr>
          <p:cNvPr id="3" name="Θέση περιεχομένου 2"/>
          <p:cNvSpPr>
            <a:spLocks noGrp="1"/>
          </p:cNvSpPr>
          <p:nvPr>
            <p:ph idx="1"/>
          </p:nvPr>
        </p:nvSpPr>
        <p:spPr>
          <a:xfrm>
            <a:off x="0" y="563494"/>
            <a:ext cx="12192000" cy="6294505"/>
          </a:xfrm>
        </p:spPr>
        <p:txBody>
          <a:bodyPr>
            <a:normAutofit lnSpcReduction="10000"/>
          </a:bodyPr>
          <a:lstStyle/>
          <a:p>
            <a:r>
              <a:rPr lang="el-GR" dirty="0"/>
              <a:t>Στην ασκητική θεολογία </a:t>
            </a:r>
            <a:r>
              <a:rPr lang="el-GR" b="1" dirty="0"/>
              <a:t>κάθαρση</a:t>
            </a:r>
            <a:r>
              <a:rPr lang="el-GR" dirty="0"/>
              <a:t>, </a:t>
            </a:r>
            <a:r>
              <a:rPr lang="el-GR" b="1" dirty="0" err="1"/>
              <a:t>θεοπτία</a:t>
            </a:r>
            <a:r>
              <a:rPr lang="el-GR" dirty="0"/>
              <a:t> και </a:t>
            </a:r>
            <a:r>
              <a:rPr lang="el-GR" b="1" dirty="0"/>
              <a:t>γνώση</a:t>
            </a:r>
            <a:r>
              <a:rPr lang="el-GR" dirty="0"/>
              <a:t> συμπλέκονται άρρηκτα φανερώνοντας ταυτόχρονα και τον τελικό προορισμό της λογικής φύσης: "</a:t>
            </a:r>
            <a:r>
              <a:rPr lang="el-GR" i="1" dirty="0" err="1"/>
              <a:t>Ἵνα</a:t>
            </a:r>
            <a:r>
              <a:rPr lang="el-GR" i="1" dirty="0"/>
              <a:t> </a:t>
            </a:r>
            <a:r>
              <a:rPr lang="el-GR" i="1" dirty="0" err="1"/>
              <a:t>καθαροὶ</a:t>
            </a:r>
            <a:r>
              <a:rPr lang="el-GR" i="1" dirty="0"/>
              <a:t> γενόμενοι </a:t>
            </a:r>
            <a:r>
              <a:rPr lang="el-GR" i="1" dirty="0" err="1"/>
              <a:t>ἴδωσι</a:t>
            </a:r>
            <a:r>
              <a:rPr lang="el-GR" i="1" dirty="0"/>
              <a:t> </a:t>
            </a:r>
            <a:r>
              <a:rPr lang="el-GR" i="1" dirty="0" err="1"/>
              <a:t>τὸν</a:t>
            </a:r>
            <a:r>
              <a:rPr lang="el-GR" i="1" dirty="0"/>
              <a:t> Θεόν· </a:t>
            </a:r>
            <a:r>
              <a:rPr lang="el-GR" i="1" dirty="0" err="1"/>
              <a:t>τοῦτο</a:t>
            </a:r>
            <a:r>
              <a:rPr lang="el-GR" i="1" dirty="0"/>
              <a:t> γάρ </a:t>
            </a:r>
            <a:r>
              <a:rPr lang="el-GR" i="1" dirty="0" err="1"/>
              <a:t>ἐστι</a:t>
            </a:r>
            <a:r>
              <a:rPr lang="el-GR" i="1" dirty="0"/>
              <a:t> </a:t>
            </a:r>
            <a:r>
              <a:rPr lang="el-GR" i="1" dirty="0" err="1"/>
              <a:t>τὸ</a:t>
            </a:r>
            <a:r>
              <a:rPr lang="el-GR" i="1" dirty="0"/>
              <a:t> </a:t>
            </a:r>
            <a:r>
              <a:rPr lang="el-GR" i="1" dirty="0" err="1"/>
              <a:t>μακάριον</a:t>
            </a:r>
            <a:r>
              <a:rPr lang="el-GR" i="1" dirty="0"/>
              <a:t> τέλος </a:t>
            </a:r>
            <a:r>
              <a:rPr lang="el-GR" i="1" dirty="0" err="1"/>
              <a:t>ὅπερ</a:t>
            </a:r>
            <a:r>
              <a:rPr lang="el-GR" i="1" dirty="0"/>
              <a:t> </a:t>
            </a:r>
            <a:r>
              <a:rPr lang="el-GR" i="1" dirty="0" err="1"/>
              <a:t>πάσῃ</a:t>
            </a:r>
            <a:r>
              <a:rPr lang="el-GR" i="1" dirty="0"/>
              <a:t> </a:t>
            </a:r>
            <a:r>
              <a:rPr lang="el-GR" i="1" dirty="0" err="1"/>
              <a:t>λογικῇ</a:t>
            </a:r>
            <a:r>
              <a:rPr lang="el-GR" i="1" dirty="0"/>
              <a:t> φύσει </a:t>
            </a:r>
            <a:r>
              <a:rPr lang="el-GR" i="1" dirty="0" err="1"/>
              <a:t>τετήρηται</a:t>
            </a:r>
            <a:r>
              <a:rPr lang="el-GR" dirty="0"/>
              <a:t>" (</a:t>
            </a:r>
            <a:r>
              <a:rPr lang="el-GR" i="1" dirty="0"/>
              <a:t>Σχόλια </a:t>
            </a:r>
            <a:r>
              <a:rPr lang="el-GR" i="1" dirty="0" err="1"/>
              <a:t>εἰς</a:t>
            </a:r>
            <a:r>
              <a:rPr lang="el-GR" i="1" dirty="0"/>
              <a:t> </a:t>
            </a:r>
            <a:r>
              <a:rPr lang="el-GR" i="1" dirty="0" err="1"/>
              <a:t>τὰς</a:t>
            </a:r>
            <a:r>
              <a:rPr lang="el-GR" i="1" dirty="0"/>
              <a:t> Παροιμίας 136</a:t>
            </a:r>
            <a:r>
              <a:rPr lang="el-GR" dirty="0"/>
              <a:t>, </a:t>
            </a:r>
            <a:r>
              <a:rPr lang="en-GB" dirty="0" err="1"/>
              <a:t>SChr</a:t>
            </a:r>
            <a:r>
              <a:rPr lang="el-GR" dirty="0"/>
              <a:t>340, σ. 398).</a:t>
            </a:r>
          </a:p>
          <a:p>
            <a:r>
              <a:rPr lang="el-GR" dirty="0"/>
              <a:t>Η κάθαρση της ψυχής στη βαθμίδα της θεολογίας προσλαμβάνει ένα ιδιαίτερο περιεχόμενο, μια και αφορά κυρίως την απελευθέρωση του νου από τους τύπους και την ύλη. </a:t>
            </a:r>
          </a:p>
          <a:p>
            <a:r>
              <a:rPr lang="el-GR" dirty="0"/>
              <a:t>Η απελευθέρωση του νου από κάθε γήινη εξάρτηση και υλική προσκόλληση: </a:t>
            </a:r>
            <a:r>
              <a:rPr lang="en-GB" dirty="0"/>
              <a:t>"</a:t>
            </a:r>
            <a:r>
              <a:rPr lang="el-GR" i="1" dirty="0" err="1"/>
              <a:t>Ἅπαν</a:t>
            </a:r>
            <a:r>
              <a:rPr lang="el-GR" i="1" dirty="0"/>
              <a:t> </a:t>
            </a:r>
            <a:r>
              <a:rPr lang="el-GR" i="1" dirty="0" err="1"/>
              <a:t>κατὰ</a:t>
            </a:r>
            <a:r>
              <a:rPr lang="el-GR" i="1" dirty="0"/>
              <a:t> δύναμιν ᾗ</a:t>
            </a:r>
            <a:r>
              <a:rPr lang="en-GB" i="1" dirty="0"/>
              <a:t>, </a:t>
            </a:r>
            <a:r>
              <a:rPr lang="el-GR" i="1" dirty="0" err="1"/>
              <a:t>ἐν</a:t>
            </a:r>
            <a:r>
              <a:rPr lang="el-GR" i="1" dirty="0"/>
              <a:t> </a:t>
            </a:r>
            <a:r>
              <a:rPr lang="el-GR" i="1" dirty="0" err="1"/>
              <a:t>τοῖς</a:t>
            </a:r>
            <a:r>
              <a:rPr lang="el-GR" i="1" dirty="0"/>
              <a:t> </a:t>
            </a:r>
            <a:r>
              <a:rPr lang="el-GR" i="1" dirty="0" err="1"/>
              <a:t>σώμασι</a:t>
            </a:r>
            <a:r>
              <a:rPr lang="el-GR" i="1" dirty="0"/>
              <a:t> </a:t>
            </a:r>
            <a:r>
              <a:rPr lang="el-GR" i="1" dirty="0" err="1"/>
              <a:t>ἐνεργείᾳ</a:t>
            </a:r>
            <a:r>
              <a:rPr lang="el-GR" i="1" dirty="0"/>
              <a:t> </a:t>
            </a:r>
            <a:r>
              <a:rPr lang="el-GR" i="1" dirty="0" err="1"/>
              <a:t>κτᾶται</a:t>
            </a:r>
            <a:r>
              <a:rPr lang="el-GR" i="1" dirty="0"/>
              <a:t> </a:t>
            </a:r>
            <a:r>
              <a:rPr lang="el-GR" i="1" dirty="0" err="1"/>
              <a:t>καὶ</a:t>
            </a:r>
            <a:r>
              <a:rPr lang="el-GR" i="1" dirty="0"/>
              <a:t> </a:t>
            </a:r>
            <a:r>
              <a:rPr lang="el-GR" i="1" dirty="0" err="1"/>
              <a:t>ὁμοφυῆ</a:t>
            </a:r>
            <a:r>
              <a:rPr lang="el-GR" i="1" dirty="0"/>
              <a:t> </a:t>
            </a:r>
            <a:r>
              <a:rPr lang="el-GR" i="1" dirty="0" err="1"/>
              <a:t>ἐστι</a:t>
            </a:r>
            <a:r>
              <a:rPr lang="el-GR" i="1" dirty="0"/>
              <a:t> </a:t>
            </a:r>
            <a:r>
              <a:rPr lang="el-GR" i="1" dirty="0" err="1"/>
              <a:t>τῶν</a:t>
            </a:r>
            <a:r>
              <a:rPr lang="el-GR" i="1" dirty="0"/>
              <a:t> </a:t>
            </a:r>
            <a:r>
              <a:rPr lang="el-GR" i="1" dirty="0" err="1"/>
              <a:t>παρ</a:t>
            </a:r>
            <a:r>
              <a:rPr lang="en-GB" i="1" dirty="0"/>
              <a:t>’ </a:t>
            </a:r>
            <a:r>
              <a:rPr lang="el-GR" i="1" dirty="0" err="1"/>
              <a:t>ὧν</a:t>
            </a:r>
            <a:r>
              <a:rPr lang="el-GR" i="1" dirty="0"/>
              <a:t> </a:t>
            </a:r>
            <a:r>
              <a:rPr lang="el-GR" i="1" dirty="0" err="1"/>
              <a:t>ἐγένετο</a:t>
            </a:r>
            <a:r>
              <a:rPr lang="el-GR" i="1" dirty="0"/>
              <a:t>· </a:t>
            </a:r>
            <a:r>
              <a:rPr lang="el-GR" i="1" dirty="0" err="1"/>
              <a:t>τῶν</a:t>
            </a:r>
            <a:r>
              <a:rPr lang="el-GR" i="1" dirty="0"/>
              <a:t> </a:t>
            </a:r>
            <a:r>
              <a:rPr lang="el-GR" i="1" dirty="0" err="1"/>
              <a:t>δὲ</a:t>
            </a:r>
            <a:r>
              <a:rPr lang="el-GR" i="1" dirty="0"/>
              <a:t> τύπων </a:t>
            </a:r>
            <a:r>
              <a:rPr lang="el-GR" i="1" dirty="0" err="1"/>
              <a:t>καὶ</a:t>
            </a:r>
            <a:r>
              <a:rPr lang="el-GR" i="1" dirty="0"/>
              <a:t> </a:t>
            </a:r>
            <a:r>
              <a:rPr lang="el-GR" i="1" dirty="0" err="1"/>
              <a:t>τῆς</a:t>
            </a:r>
            <a:r>
              <a:rPr lang="el-GR" i="1" dirty="0"/>
              <a:t> </a:t>
            </a:r>
            <a:r>
              <a:rPr lang="el-GR" i="1" dirty="0" err="1"/>
              <a:t>ὕλης</a:t>
            </a:r>
            <a:r>
              <a:rPr lang="el-GR" i="1" dirty="0"/>
              <a:t> </a:t>
            </a:r>
            <a:r>
              <a:rPr lang="el-GR" i="1" dirty="0" err="1"/>
              <a:t>ἀπηλευθέρωται</a:t>
            </a:r>
            <a:r>
              <a:rPr lang="el-GR" i="1" dirty="0"/>
              <a:t> ὁ </a:t>
            </a:r>
            <a:r>
              <a:rPr lang="el-GR" i="1" dirty="0" err="1"/>
              <a:t>νοῦς</a:t>
            </a:r>
            <a:r>
              <a:rPr lang="el-GR" i="1" dirty="0"/>
              <a:t> </a:t>
            </a:r>
            <a:r>
              <a:rPr lang="el-GR" i="1" dirty="0" err="1"/>
              <a:t>ἀποβλέπων</a:t>
            </a:r>
            <a:r>
              <a:rPr lang="el-GR" i="1" dirty="0"/>
              <a:t> </a:t>
            </a:r>
            <a:r>
              <a:rPr lang="el-GR" i="1" dirty="0" err="1"/>
              <a:t>εἰς</a:t>
            </a:r>
            <a:r>
              <a:rPr lang="el-GR" i="1" dirty="0"/>
              <a:t> </a:t>
            </a:r>
            <a:r>
              <a:rPr lang="el-GR" i="1" dirty="0" err="1"/>
              <a:t>τὸν</a:t>
            </a:r>
            <a:r>
              <a:rPr lang="el-GR" i="1" dirty="0"/>
              <a:t> </a:t>
            </a:r>
            <a:r>
              <a:rPr lang="el-GR" i="1" dirty="0" err="1"/>
              <a:t>Θεὸν</a:t>
            </a:r>
            <a:r>
              <a:rPr lang="en-GB" dirty="0"/>
              <a:t>"</a:t>
            </a:r>
            <a:r>
              <a:rPr lang="el-GR" i="1" dirty="0"/>
              <a:t> </a:t>
            </a:r>
            <a:r>
              <a:rPr lang="el-GR" dirty="0"/>
              <a:t>(</a:t>
            </a:r>
            <a:r>
              <a:rPr lang="el-GR" i="1" dirty="0"/>
              <a:t>Κεφάλαια </a:t>
            </a:r>
            <a:r>
              <a:rPr lang="el-GR" i="1" dirty="0" err="1"/>
              <a:t>Γνωστικὰ</a:t>
            </a:r>
            <a:r>
              <a:rPr lang="el-GR" i="1" dirty="0"/>
              <a:t> Ι</a:t>
            </a:r>
            <a:r>
              <a:rPr lang="en-GB" i="1" dirty="0"/>
              <a:t>,</a:t>
            </a:r>
            <a:r>
              <a:rPr lang="en-GB" dirty="0"/>
              <a:t> </a:t>
            </a:r>
            <a:r>
              <a:rPr lang="en-GB" i="1" dirty="0"/>
              <a:t>46</a:t>
            </a:r>
            <a:r>
              <a:rPr lang="en-GB" dirty="0"/>
              <a:t>, Frank. </a:t>
            </a:r>
            <a:r>
              <a:rPr lang="el-GR" dirty="0"/>
              <a:t>σ</a:t>
            </a:r>
            <a:r>
              <a:rPr lang="en-GB" dirty="0"/>
              <a:t>. 87</a:t>
            </a:r>
            <a:r>
              <a:rPr lang="el-GR" dirty="0"/>
              <a:t>), υπερβαίνοντας την </a:t>
            </a:r>
            <a:r>
              <a:rPr lang="el-GR" dirty="0" err="1"/>
              <a:t>ευαγριανή</a:t>
            </a:r>
            <a:r>
              <a:rPr lang="el-GR" dirty="0"/>
              <a:t> έννοια της </a:t>
            </a:r>
            <a:r>
              <a:rPr lang="el-GR" u="sng" dirty="0">
                <a:solidFill>
                  <a:srgbClr val="FF0000"/>
                </a:solidFill>
              </a:rPr>
              <a:t>"</a:t>
            </a:r>
            <a:r>
              <a:rPr lang="el-GR" u="sng" dirty="0" err="1">
                <a:solidFill>
                  <a:srgbClr val="FF0000"/>
                </a:solidFill>
              </a:rPr>
              <a:t>νοητικῆς</a:t>
            </a:r>
            <a:r>
              <a:rPr lang="el-GR" u="sng" dirty="0">
                <a:solidFill>
                  <a:srgbClr val="FF0000"/>
                </a:solidFill>
              </a:rPr>
              <a:t> γυμνότητας" </a:t>
            </a:r>
            <a:r>
              <a:rPr lang="el-GR" dirty="0"/>
              <a:t>που απαιτείται στη βαθμίδα της "</a:t>
            </a:r>
            <a:r>
              <a:rPr lang="el-GR" dirty="0" err="1"/>
              <a:t>φυσικῆς</a:t>
            </a:r>
            <a:r>
              <a:rPr lang="el-GR" dirty="0"/>
              <a:t>", χαρακτηρίζει την κατάσταση του </a:t>
            </a:r>
            <a:r>
              <a:rPr lang="el-GR" u="sng" dirty="0">
                <a:solidFill>
                  <a:srgbClr val="FF0000"/>
                </a:solidFill>
              </a:rPr>
              <a:t>"</a:t>
            </a:r>
            <a:r>
              <a:rPr lang="el-GR" u="sng" dirty="0" err="1">
                <a:solidFill>
                  <a:srgbClr val="FF0000"/>
                </a:solidFill>
              </a:rPr>
              <a:t>ἀσωμάτου</a:t>
            </a:r>
            <a:r>
              <a:rPr lang="el-GR" u="sng" dirty="0">
                <a:solidFill>
                  <a:srgbClr val="FF0000"/>
                </a:solidFill>
              </a:rPr>
              <a:t> </a:t>
            </a:r>
            <a:r>
              <a:rPr lang="el-GR" u="sng" dirty="0" err="1">
                <a:solidFill>
                  <a:srgbClr val="FF0000"/>
                </a:solidFill>
              </a:rPr>
              <a:t>νοὸς</a:t>
            </a:r>
            <a:r>
              <a:rPr lang="el-GR" u="sng" dirty="0">
                <a:solidFill>
                  <a:srgbClr val="FF0000"/>
                </a:solidFill>
              </a:rPr>
              <a:t>" </a:t>
            </a:r>
            <a:r>
              <a:rPr lang="el-GR" dirty="0"/>
              <a:t>στη βαθμίδα της θεολογίας, εκπληρώνοντας τις γνωσιολογικές προϋποθέσεις της "</a:t>
            </a:r>
            <a:r>
              <a:rPr lang="el-GR" dirty="0" err="1"/>
              <a:t>ἀφομοιώσεως</a:t>
            </a:r>
            <a:r>
              <a:rPr lang="el-GR" dirty="0"/>
              <a:t>" καθώς "</a:t>
            </a:r>
            <a:r>
              <a:rPr lang="el-GR" i="1" dirty="0" err="1"/>
              <a:t>οὐδὲν</a:t>
            </a:r>
            <a:r>
              <a:rPr lang="el-GR" i="1" dirty="0"/>
              <a:t> </a:t>
            </a:r>
            <a:r>
              <a:rPr lang="el-GR" i="1" dirty="0" err="1"/>
              <a:t>τῶν</a:t>
            </a:r>
            <a:r>
              <a:rPr lang="el-GR" i="1" dirty="0"/>
              <a:t> </a:t>
            </a:r>
            <a:r>
              <a:rPr lang="el-GR" i="1" dirty="0" err="1"/>
              <a:t>ἀσωμάτων</a:t>
            </a:r>
            <a:r>
              <a:rPr lang="el-GR" i="1" dirty="0"/>
              <a:t> δυνάμει </a:t>
            </a:r>
            <a:r>
              <a:rPr lang="el-GR" i="1" dirty="0" err="1"/>
              <a:t>ἐστὶν</a:t>
            </a:r>
            <a:r>
              <a:rPr lang="el-GR" i="1" dirty="0"/>
              <a:t> </a:t>
            </a:r>
            <a:r>
              <a:rPr lang="el-GR" i="1" dirty="0" err="1"/>
              <a:t>ἐν</a:t>
            </a:r>
            <a:r>
              <a:rPr lang="el-GR" i="1" dirty="0"/>
              <a:t> </a:t>
            </a:r>
            <a:r>
              <a:rPr lang="el-GR" i="1" dirty="0" err="1"/>
              <a:t>τοῖς</a:t>
            </a:r>
            <a:r>
              <a:rPr lang="el-GR" i="1" dirty="0"/>
              <a:t> </a:t>
            </a:r>
            <a:r>
              <a:rPr lang="el-GR" i="1" dirty="0" err="1"/>
              <a:t>σώμασι</a:t>
            </a:r>
            <a:r>
              <a:rPr lang="el-GR" i="1" dirty="0"/>
              <a:t>· </a:t>
            </a:r>
            <a:r>
              <a:rPr lang="el-GR" i="1" dirty="0" err="1"/>
              <a:t>ἀσώματος</a:t>
            </a:r>
            <a:r>
              <a:rPr lang="el-GR" i="1" dirty="0"/>
              <a:t> δέ </a:t>
            </a:r>
            <a:r>
              <a:rPr lang="el-GR" i="1" dirty="0" err="1"/>
              <a:t>ἐστιν</a:t>
            </a:r>
            <a:r>
              <a:rPr lang="el-GR" i="1" dirty="0"/>
              <a:t> ὁ </a:t>
            </a:r>
            <a:r>
              <a:rPr lang="el-GR" i="1" dirty="0" err="1"/>
              <a:t>νοῦς</a:t>
            </a:r>
            <a:r>
              <a:rPr lang="el-GR" i="1" dirty="0"/>
              <a:t> </a:t>
            </a:r>
            <a:r>
              <a:rPr lang="el-GR" i="1" dirty="0" err="1"/>
              <a:t>ἡμῶν</a:t>
            </a:r>
            <a:r>
              <a:rPr lang="el-GR" i="1" dirty="0"/>
              <a:t> </a:t>
            </a:r>
            <a:r>
              <a:rPr lang="el-GR" i="1" dirty="0" err="1"/>
              <a:t>ὅτε</a:t>
            </a:r>
            <a:r>
              <a:rPr lang="el-GR" i="1" dirty="0"/>
              <a:t> </a:t>
            </a:r>
            <a:r>
              <a:rPr lang="el-GR" i="1" dirty="0" err="1"/>
              <a:t>ἀφομοιοῦται</a:t>
            </a:r>
            <a:r>
              <a:rPr lang="el-GR" i="1" dirty="0"/>
              <a:t> </a:t>
            </a:r>
            <a:r>
              <a:rPr lang="el-GR" i="1" dirty="0" err="1"/>
              <a:t>τῷ</a:t>
            </a:r>
            <a:r>
              <a:rPr lang="el-GR" i="1" dirty="0"/>
              <a:t> </a:t>
            </a:r>
            <a:r>
              <a:rPr lang="el-GR" i="1" dirty="0" err="1"/>
              <a:t>Θεῷ</a:t>
            </a:r>
            <a:r>
              <a:rPr lang="el-GR" dirty="0"/>
              <a:t>" (</a:t>
            </a:r>
            <a:r>
              <a:rPr lang="el-GR" i="1" dirty="0"/>
              <a:t>Κεφάλαια </a:t>
            </a:r>
            <a:r>
              <a:rPr lang="el-GR" i="1" dirty="0" err="1"/>
              <a:t>Γνωστικὰ</a:t>
            </a:r>
            <a:r>
              <a:rPr lang="el-GR" i="1" dirty="0"/>
              <a:t> Ι, 45,</a:t>
            </a:r>
            <a:r>
              <a:rPr lang="el-GR" dirty="0"/>
              <a:t> </a:t>
            </a:r>
            <a:r>
              <a:rPr lang="en-GB" dirty="0"/>
              <a:t>Frank</a:t>
            </a:r>
            <a:r>
              <a:rPr lang="el-GR" dirty="0"/>
              <a:t>. σ. 87).  </a:t>
            </a:r>
          </a:p>
          <a:p>
            <a:endParaRPr lang="el-GR" dirty="0"/>
          </a:p>
          <a:p>
            <a:endParaRPr lang="el-GR" dirty="0"/>
          </a:p>
        </p:txBody>
      </p:sp>
    </p:spTree>
    <p:extLst>
      <p:ext uri="{BB962C8B-B14F-4D97-AF65-F5344CB8AC3E}">
        <p14:creationId xmlns:p14="http://schemas.microsoft.com/office/powerpoint/2010/main" val="186139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C5C07D-4D15-522D-063D-B21B77BFDAD8}"/>
              </a:ext>
            </a:extLst>
          </p:cNvPr>
          <p:cNvSpPr>
            <a:spLocks noGrp="1"/>
          </p:cNvSpPr>
          <p:nvPr>
            <p:ph type="title"/>
          </p:nvPr>
        </p:nvSpPr>
        <p:spPr>
          <a:xfrm>
            <a:off x="0" y="18256"/>
            <a:ext cx="12192000" cy="1059918"/>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a:extLst>
              <a:ext uri="{FF2B5EF4-FFF2-40B4-BE49-F238E27FC236}">
                <a16:creationId xmlns:a16="http://schemas.microsoft.com/office/drawing/2014/main" id="{88CE70CD-8562-ED26-82ED-BB1C943D2D40}"/>
              </a:ext>
            </a:extLst>
          </p:cNvPr>
          <p:cNvSpPr>
            <a:spLocks noGrp="1"/>
          </p:cNvSpPr>
          <p:nvPr>
            <p:ph idx="1"/>
          </p:nvPr>
        </p:nvSpPr>
        <p:spPr>
          <a:xfrm>
            <a:off x="0" y="1078174"/>
            <a:ext cx="12192000" cy="5761570"/>
          </a:xfrm>
        </p:spPr>
        <p:txBody>
          <a:bodyPr>
            <a:normAutofit/>
          </a:bodyPr>
          <a:lstStyle/>
          <a:p>
            <a:r>
              <a:rPr lang="el-GR" dirty="0">
                <a:ea typeface="Times New Roman" panose="02020603050405020304" pitchFamily="18" charset="0"/>
              </a:rPr>
              <a:t>Στο στάδιο της θεολογίας η </a:t>
            </a:r>
            <a:r>
              <a:rPr lang="el-GR" b="1" dirty="0" err="1">
                <a:solidFill>
                  <a:srgbClr val="FF0000"/>
                </a:solidFill>
                <a:effectLst>
                  <a:outerShdw blurRad="38100" dist="38100" dir="2700000" algn="tl">
                    <a:srgbClr val="000000">
                      <a:alpha val="43137"/>
                    </a:srgbClr>
                  </a:outerShdw>
                </a:effectLst>
                <a:ea typeface="Times New Roman" panose="02020603050405020304" pitchFamily="18" charset="0"/>
              </a:rPr>
              <a:t>ασωματοποίηση</a:t>
            </a:r>
            <a:r>
              <a:rPr lang="el-GR" b="1" dirty="0">
                <a:solidFill>
                  <a:srgbClr val="FF0000"/>
                </a:solidFill>
                <a:effectLst>
                  <a:outerShdw blurRad="38100" dist="38100" dir="2700000" algn="tl">
                    <a:srgbClr val="000000">
                      <a:alpha val="43137"/>
                    </a:srgbClr>
                  </a:outerShdw>
                </a:effectLst>
                <a:ea typeface="Times New Roman" panose="02020603050405020304" pitchFamily="18" charset="0"/>
              </a:rPr>
              <a:t> του νου </a:t>
            </a:r>
            <a:r>
              <a:rPr lang="el-GR" dirty="0">
                <a:ea typeface="Times New Roman" panose="02020603050405020304" pitchFamily="18" charset="0"/>
              </a:rPr>
              <a:t>δεν εκφράζει μόνο το περιεχόμενο της κάθαρσης· προσδιορίζει ταυτόχρονα και την ποιότητα της προσευχής. Η σταδιακή κάθαρση του ανθρώπου, που πραγματοποιείται στα επίπεδα της πρακτικής, φυσικής και θεολογίας, αντιστοιχεί απόλυτα με τη διαδοχική αύξησή του στην πράξη της προσευχής. Όπως άλλωστε παρατηρεί και ο Ευάγριος, η προσευχή σημαίνει την ανάβαση του νου προς το Θεό</a:t>
            </a:r>
            <a:r>
              <a:rPr lang="el-GR" dirty="0">
                <a:ea typeface="Times New Roman" panose="02020603050405020304" pitchFamily="18" charset="0"/>
                <a:cs typeface="Times New Roman" panose="02020603050405020304" pitchFamily="18" charset="0"/>
              </a:rPr>
              <a:t>: "</a:t>
            </a:r>
            <a:r>
              <a:rPr lang="el-G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Προσευχή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ἐστιν</a:t>
            </a:r>
            <a:r>
              <a:rPr lang="el-G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ἀνάβασις</a:t>
            </a:r>
            <a:r>
              <a:rPr lang="el-G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νοῦ</a:t>
            </a:r>
            <a:r>
              <a:rPr lang="el-G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πρὸς</a:t>
            </a:r>
            <a:r>
              <a:rPr lang="el-G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Θεὸν</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Λόγος </a:t>
            </a:r>
            <a:r>
              <a:rPr lang="el-GR" i="1" dirty="0" err="1">
                <a:ea typeface="Times New Roman" panose="02020603050405020304" pitchFamily="18" charset="0"/>
                <a:cs typeface="Times New Roman" panose="02020603050405020304" pitchFamily="18" charset="0"/>
              </a:rPr>
              <a:t>Περὶ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Προσευχῆς</a:t>
            </a:r>
            <a:r>
              <a:rPr lang="el-GR" i="1" dirty="0">
                <a:ea typeface="Times New Roman" panose="02020603050405020304" pitchFamily="18" charset="0"/>
                <a:cs typeface="Times New Roman" panose="02020603050405020304" pitchFamily="18" charset="0"/>
              </a:rPr>
              <a:t> ΛΕ΄</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79, 1173 </a:t>
            </a:r>
            <a:r>
              <a:rPr lang="en-GB" dirty="0">
                <a:ea typeface="Times New Roman" panose="02020603050405020304" pitchFamily="18" charset="0"/>
                <a:cs typeface="Times New Roman" panose="02020603050405020304" pitchFamily="18" charset="0"/>
              </a:rPr>
              <a:t>D</a:t>
            </a:r>
            <a:r>
              <a:rPr lang="el-GR" dirty="0">
                <a:ea typeface="Times New Roman" panose="02020603050405020304" pitchFamily="18" charset="0"/>
                <a:cs typeface="Times New Roman" panose="02020603050405020304" pitchFamily="18" charset="0"/>
              </a:rPr>
              <a:t>). </a:t>
            </a:r>
          </a:p>
          <a:p>
            <a:r>
              <a:rPr lang="el-GR" dirty="0"/>
              <a:t>Στην ανάβαση διακρίνονται τρία επίπεδα, </a:t>
            </a:r>
            <a:r>
              <a:rPr lang="el-GR" u="sng" dirty="0"/>
              <a:t>η δέηση</a:t>
            </a:r>
            <a:r>
              <a:rPr lang="el-GR" dirty="0"/>
              <a:t>, </a:t>
            </a:r>
            <a:r>
              <a:rPr lang="el-GR" u="sng" dirty="0"/>
              <a:t>η προσευχή </a:t>
            </a:r>
            <a:r>
              <a:rPr lang="el-GR" dirty="0"/>
              <a:t>και </a:t>
            </a:r>
            <a:r>
              <a:rPr lang="el-GR" u="sng" dirty="0"/>
              <a:t>η ευχαριστία</a:t>
            </a:r>
            <a:r>
              <a:rPr lang="el-GR" dirty="0"/>
              <a:t>. Η δέηση φανερώνει την </a:t>
            </a:r>
            <a:r>
              <a:rPr lang="el-GR" dirty="0">
                <a:solidFill>
                  <a:srgbClr val="FF0000"/>
                </a:solidFill>
              </a:rPr>
              <a:t>έλλειψη</a:t>
            </a:r>
            <a:r>
              <a:rPr lang="el-GR" dirty="0"/>
              <a:t> όσων χρειάζονται κάτι, η προσευχή την </a:t>
            </a:r>
            <a:r>
              <a:rPr lang="el-GR" dirty="0">
                <a:solidFill>
                  <a:srgbClr val="FF0000"/>
                </a:solidFill>
              </a:rPr>
              <a:t>αίτηση </a:t>
            </a:r>
            <a:r>
              <a:rPr lang="el-GR" dirty="0"/>
              <a:t>αυτών που κατανόησαν το αξίωμα του Θεού, και η ευχαριστία τους ανθρώπους που είναι πλέον </a:t>
            </a:r>
            <a:r>
              <a:rPr lang="el-GR" dirty="0">
                <a:solidFill>
                  <a:srgbClr val="FF0000"/>
                </a:solidFill>
              </a:rPr>
              <a:t>φίλοι του Θεού</a:t>
            </a:r>
            <a:r>
              <a:rPr lang="el-GR" dirty="0"/>
              <a:t>: "</a:t>
            </a:r>
            <a:r>
              <a:rPr lang="el-GR" i="1" dirty="0" err="1"/>
              <a:t>τοῦ</a:t>
            </a:r>
            <a:r>
              <a:rPr lang="el-GR" i="1" dirty="0"/>
              <a:t> </a:t>
            </a:r>
            <a:r>
              <a:rPr lang="el-GR" i="1" dirty="0" err="1"/>
              <a:t>ἔτι</a:t>
            </a:r>
            <a:r>
              <a:rPr lang="el-GR" i="1" dirty="0"/>
              <a:t> </a:t>
            </a:r>
            <a:r>
              <a:rPr lang="el-GR" i="1" dirty="0" err="1"/>
              <a:t>ἐνδεοῦς</a:t>
            </a:r>
            <a:r>
              <a:rPr lang="el-GR" i="1" dirty="0"/>
              <a:t>, </a:t>
            </a:r>
            <a:r>
              <a:rPr lang="el-GR" i="1" dirty="0" err="1"/>
              <a:t>καὶ</a:t>
            </a:r>
            <a:r>
              <a:rPr lang="el-GR" i="1" dirty="0"/>
              <a:t> </a:t>
            </a:r>
            <a:r>
              <a:rPr lang="el-GR" i="1" dirty="0" err="1"/>
              <a:t>οἷς</a:t>
            </a:r>
            <a:r>
              <a:rPr lang="el-GR" i="1" dirty="0"/>
              <a:t> </a:t>
            </a:r>
            <a:r>
              <a:rPr lang="el-GR" i="1" dirty="0" err="1"/>
              <a:t>ἔτι</a:t>
            </a:r>
            <a:r>
              <a:rPr lang="el-GR" i="1" dirty="0"/>
              <a:t> </a:t>
            </a:r>
            <a:r>
              <a:rPr lang="el-GR" i="1" dirty="0" err="1"/>
              <a:t>ἐνδεεῖ</a:t>
            </a:r>
            <a:r>
              <a:rPr lang="el-GR" i="1" dirty="0"/>
              <a:t> </a:t>
            </a:r>
            <a:r>
              <a:rPr lang="el-GR" i="1" dirty="0" err="1"/>
              <a:t>τινα</a:t>
            </a:r>
            <a:r>
              <a:rPr lang="el-GR" i="1" dirty="0"/>
              <a:t>, τούτων </a:t>
            </a:r>
            <a:r>
              <a:rPr lang="el-GR" i="1" dirty="0" err="1"/>
              <a:t>ἐστὶν</a:t>
            </a:r>
            <a:r>
              <a:rPr lang="el-GR" i="1" dirty="0"/>
              <a:t> ἡ </a:t>
            </a:r>
            <a:r>
              <a:rPr lang="el-GR" i="1" dirty="0" err="1"/>
              <a:t>δέησις</a:t>
            </a:r>
            <a:r>
              <a:rPr lang="el-GR" i="1" dirty="0"/>
              <a:t>· </a:t>
            </a:r>
            <a:r>
              <a:rPr lang="el-GR" i="1" dirty="0" err="1"/>
              <a:t>Ὅτε</a:t>
            </a:r>
            <a:r>
              <a:rPr lang="el-GR" i="1" dirty="0"/>
              <a:t> </a:t>
            </a:r>
            <a:r>
              <a:rPr lang="el-GR" i="1" dirty="0" err="1"/>
              <a:t>δὲ</a:t>
            </a:r>
            <a:r>
              <a:rPr lang="el-GR" i="1" dirty="0"/>
              <a:t> </a:t>
            </a:r>
            <a:r>
              <a:rPr lang="el-GR" i="1" dirty="0" err="1"/>
              <a:t>τὸ</a:t>
            </a:r>
            <a:r>
              <a:rPr lang="el-GR" i="1" dirty="0"/>
              <a:t> </a:t>
            </a:r>
            <a:r>
              <a:rPr lang="el-GR" i="1" dirty="0" err="1"/>
              <a:t>ἀξίωμα</a:t>
            </a:r>
            <a:r>
              <a:rPr lang="el-GR" i="1" dirty="0"/>
              <a:t> </a:t>
            </a:r>
            <a:r>
              <a:rPr lang="el-GR" i="1" dirty="0" err="1"/>
              <a:t>τοῦ</a:t>
            </a:r>
            <a:r>
              <a:rPr lang="el-GR" i="1" dirty="0"/>
              <a:t> </a:t>
            </a:r>
            <a:r>
              <a:rPr lang="el-GR" i="1" dirty="0" err="1"/>
              <a:t>Θεοῦ</a:t>
            </a:r>
            <a:r>
              <a:rPr lang="el-GR" i="1" dirty="0"/>
              <a:t> </a:t>
            </a:r>
            <a:r>
              <a:rPr lang="el-GR" i="1" dirty="0" err="1"/>
              <a:t>νοήσας</a:t>
            </a:r>
            <a:r>
              <a:rPr lang="el-GR" i="1" dirty="0"/>
              <a:t> </a:t>
            </a:r>
            <a:r>
              <a:rPr lang="el-GR" i="1" dirty="0" err="1"/>
              <a:t>αἰτῶ</a:t>
            </a:r>
            <a:r>
              <a:rPr lang="el-GR" i="1" dirty="0"/>
              <a:t> τι </a:t>
            </a:r>
            <a:r>
              <a:rPr lang="el-GR" i="1" dirty="0" err="1"/>
              <a:t>παρὰ</a:t>
            </a:r>
            <a:r>
              <a:rPr lang="el-GR" i="1" dirty="0"/>
              <a:t> </a:t>
            </a:r>
            <a:r>
              <a:rPr lang="el-GR" i="1" dirty="0" err="1"/>
              <a:t>τοῦ</a:t>
            </a:r>
            <a:r>
              <a:rPr lang="el-GR" i="1" dirty="0"/>
              <a:t> </a:t>
            </a:r>
            <a:r>
              <a:rPr lang="el-GR" i="1" dirty="0" err="1"/>
              <a:t>Θεοῦ</a:t>
            </a:r>
            <a:r>
              <a:rPr lang="el-GR" i="1" dirty="0"/>
              <a:t>, τότε προσεύχομαι· </a:t>
            </a:r>
            <a:r>
              <a:rPr lang="el-GR" i="1" dirty="0" err="1"/>
              <a:t>ὅταν</a:t>
            </a:r>
            <a:r>
              <a:rPr lang="el-GR" i="1" dirty="0"/>
              <a:t> </a:t>
            </a:r>
            <a:r>
              <a:rPr lang="el-GR" i="1" dirty="0" err="1"/>
              <a:t>δὲ</a:t>
            </a:r>
            <a:r>
              <a:rPr lang="el-GR" i="1" dirty="0"/>
              <a:t> φίλος </a:t>
            </a:r>
            <a:r>
              <a:rPr lang="el-GR" i="1" dirty="0" err="1"/>
              <a:t>ἐπὶ</a:t>
            </a:r>
            <a:r>
              <a:rPr lang="el-GR" i="1" dirty="0"/>
              <a:t> </a:t>
            </a:r>
            <a:r>
              <a:rPr lang="el-GR" i="1" dirty="0" err="1"/>
              <a:t>πλεῖον</a:t>
            </a:r>
            <a:r>
              <a:rPr lang="el-GR" i="1" dirty="0"/>
              <a:t> </a:t>
            </a:r>
            <a:r>
              <a:rPr lang="el-GR" i="1" dirty="0" err="1"/>
              <a:t>γένωμαι</a:t>
            </a:r>
            <a:r>
              <a:rPr lang="el-GR" i="1" dirty="0"/>
              <a:t>, τότε </a:t>
            </a:r>
            <a:r>
              <a:rPr lang="el-GR" i="1" dirty="0" err="1"/>
              <a:t>εὐχαριστῶ</a:t>
            </a:r>
            <a:r>
              <a:rPr lang="el-GR" i="1" dirty="0"/>
              <a:t> </a:t>
            </a:r>
            <a:r>
              <a:rPr lang="el-GR" i="1" dirty="0" err="1"/>
              <a:t>τῷ</a:t>
            </a:r>
            <a:r>
              <a:rPr lang="el-GR" i="1" dirty="0"/>
              <a:t> </a:t>
            </a:r>
            <a:r>
              <a:rPr lang="el-GR" i="1" dirty="0" err="1"/>
              <a:t>Θεῷ</a:t>
            </a:r>
            <a:r>
              <a:rPr lang="el-GR" dirty="0"/>
              <a:t>"</a:t>
            </a:r>
            <a:r>
              <a:rPr lang="el-GR" i="1"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1285 Β).</a:t>
            </a:r>
          </a:p>
        </p:txBody>
      </p:sp>
    </p:spTree>
    <p:extLst>
      <p:ext uri="{BB962C8B-B14F-4D97-AF65-F5344CB8AC3E}">
        <p14:creationId xmlns:p14="http://schemas.microsoft.com/office/powerpoint/2010/main" val="17483012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914400"/>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914400"/>
            <a:ext cx="12192000" cy="5943599"/>
          </a:xfrm>
        </p:spPr>
        <p:txBody>
          <a:bodyPr>
            <a:normAutofit fontScale="92500"/>
          </a:bodyPr>
          <a:lstStyle/>
          <a:p>
            <a:r>
              <a:rPr lang="el-GR" dirty="0"/>
              <a:t>Στο </a:t>
            </a:r>
            <a:r>
              <a:rPr lang="el-GR" dirty="0" err="1"/>
              <a:t>ευαγριανό</a:t>
            </a:r>
            <a:r>
              <a:rPr lang="el-GR" dirty="0"/>
              <a:t> σύστημα, η </a:t>
            </a:r>
            <a:r>
              <a:rPr lang="el-GR" b="1" dirty="0">
                <a:solidFill>
                  <a:srgbClr val="FF0000"/>
                </a:solidFill>
                <a:effectLst>
                  <a:outerShdw blurRad="38100" dist="38100" dir="2700000" algn="tl">
                    <a:srgbClr val="000000">
                      <a:alpha val="43137"/>
                    </a:srgbClr>
                  </a:outerShdw>
                </a:effectLst>
              </a:rPr>
              <a:t>φιλία</a:t>
            </a:r>
            <a:r>
              <a:rPr lang="el-GR" dirty="0"/>
              <a:t> αποτελώντας συνώνυμη έκφραση της θεογνωσίας φανερώνει ταυτόχρονα και τη δύναμη που ενώνει τους ανθρώπους με τους αγγέλους: "</a:t>
            </a:r>
            <a:r>
              <a:rPr lang="el-GR" i="1" dirty="0"/>
              <a:t>ἡ </a:t>
            </a:r>
            <a:r>
              <a:rPr lang="el-GR" i="1" dirty="0" err="1"/>
              <a:t>γὰρ</a:t>
            </a:r>
            <a:r>
              <a:rPr lang="el-GR" i="1" dirty="0"/>
              <a:t> </a:t>
            </a:r>
            <a:r>
              <a:rPr lang="el-GR" i="1" dirty="0" err="1"/>
              <a:t>πνευματικὴ</a:t>
            </a:r>
            <a:r>
              <a:rPr lang="el-GR" i="1" dirty="0"/>
              <a:t> φιλία </a:t>
            </a:r>
            <a:r>
              <a:rPr lang="el-GR" i="1" dirty="0" err="1"/>
              <a:t>ἐστὶν</a:t>
            </a:r>
            <a:r>
              <a:rPr lang="el-GR" i="1" dirty="0"/>
              <a:t> </a:t>
            </a:r>
            <a:r>
              <a:rPr lang="el-GR" i="1" dirty="0" err="1"/>
              <a:t>ἀρετὴ</a:t>
            </a:r>
            <a:r>
              <a:rPr lang="el-GR" i="1" dirty="0"/>
              <a:t> </a:t>
            </a:r>
            <a:r>
              <a:rPr lang="el-GR" i="1" dirty="0" err="1"/>
              <a:t>καὶ</a:t>
            </a:r>
            <a:r>
              <a:rPr lang="el-GR" i="1" dirty="0"/>
              <a:t> </a:t>
            </a:r>
            <a:r>
              <a:rPr lang="el-GR" i="1" dirty="0" err="1"/>
              <a:t>γνῶσις</a:t>
            </a:r>
            <a:r>
              <a:rPr lang="el-GR" i="1" dirty="0"/>
              <a:t> </a:t>
            </a:r>
            <a:r>
              <a:rPr lang="el-GR" i="1" dirty="0" err="1"/>
              <a:t>Θεοῦ</a:t>
            </a:r>
            <a:r>
              <a:rPr lang="el-GR" i="1" dirty="0"/>
              <a:t>, δι’ </a:t>
            </a:r>
            <a:r>
              <a:rPr lang="el-GR" i="1" dirty="0" err="1"/>
              <a:t>ὧν</a:t>
            </a:r>
            <a:r>
              <a:rPr lang="el-GR" i="1" dirty="0"/>
              <a:t> </a:t>
            </a:r>
            <a:r>
              <a:rPr lang="el-GR" i="1" dirty="0" err="1"/>
              <a:t>συναπτόμεθα</a:t>
            </a:r>
            <a:r>
              <a:rPr lang="el-GR" i="1" dirty="0"/>
              <a:t> </a:t>
            </a:r>
            <a:r>
              <a:rPr lang="el-GR" i="1" dirty="0" err="1"/>
              <a:t>πρὸς</a:t>
            </a:r>
            <a:r>
              <a:rPr lang="el-GR" i="1" dirty="0"/>
              <a:t> </a:t>
            </a:r>
            <a:r>
              <a:rPr lang="el-GR" i="1" dirty="0" err="1"/>
              <a:t>φιλίαν</a:t>
            </a:r>
            <a:r>
              <a:rPr lang="el-GR" i="1" dirty="0"/>
              <a:t> </a:t>
            </a:r>
            <a:r>
              <a:rPr lang="el-GR" i="1" dirty="0" err="1"/>
              <a:t>ταῖς</a:t>
            </a:r>
            <a:r>
              <a:rPr lang="el-GR" i="1" dirty="0"/>
              <a:t> </a:t>
            </a:r>
            <a:r>
              <a:rPr lang="el-GR" i="1" dirty="0" err="1"/>
              <a:t>ἁγίαις</a:t>
            </a:r>
            <a:r>
              <a:rPr lang="el-GR" i="1" dirty="0"/>
              <a:t> </a:t>
            </a:r>
            <a:r>
              <a:rPr lang="el-GR" i="1" dirty="0" err="1"/>
              <a:t>δυνάμεσιν</a:t>
            </a:r>
            <a:r>
              <a:rPr lang="el-GR" i="1" dirty="0"/>
              <a:t>, </a:t>
            </a:r>
            <a:r>
              <a:rPr lang="el-GR" i="1" dirty="0" err="1"/>
              <a:t>εἴγε</a:t>
            </a:r>
            <a:r>
              <a:rPr lang="el-GR" i="1" dirty="0"/>
              <a:t> </a:t>
            </a:r>
            <a:r>
              <a:rPr lang="el-GR" i="1" dirty="0" err="1"/>
              <a:t>οἱ</a:t>
            </a:r>
            <a:r>
              <a:rPr lang="el-GR" i="1" dirty="0"/>
              <a:t> </a:t>
            </a:r>
            <a:r>
              <a:rPr lang="el-GR" i="1" dirty="0" err="1"/>
              <a:t>μετανοοῦντες</a:t>
            </a:r>
            <a:r>
              <a:rPr lang="el-GR" i="1" dirty="0"/>
              <a:t> </a:t>
            </a:r>
            <a:r>
              <a:rPr lang="el-GR" i="1" dirty="0" err="1"/>
              <a:t>ἄνθρωποι</a:t>
            </a:r>
            <a:r>
              <a:rPr lang="el-GR" i="1" dirty="0"/>
              <a:t> </a:t>
            </a:r>
            <a:r>
              <a:rPr lang="el-GR" i="1" dirty="0" err="1"/>
              <a:t>χαρᾶς</a:t>
            </a:r>
            <a:r>
              <a:rPr lang="el-GR" i="1" dirty="0"/>
              <a:t> </a:t>
            </a:r>
            <a:r>
              <a:rPr lang="el-GR" i="1" dirty="0" err="1"/>
              <a:t>αἴτιοι</a:t>
            </a:r>
            <a:r>
              <a:rPr lang="el-GR" i="1" dirty="0"/>
              <a:t> γίνονται </a:t>
            </a:r>
            <a:r>
              <a:rPr lang="el-GR" i="1" dirty="0" err="1"/>
              <a:t>τοῖς</a:t>
            </a:r>
            <a:r>
              <a:rPr lang="el-GR" i="1" dirty="0"/>
              <a:t> </a:t>
            </a:r>
            <a:r>
              <a:rPr lang="el-GR" i="1" dirty="0" err="1"/>
              <a:t>ἀγγέλοις</a:t>
            </a:r>
            <a:r>
              <a:rPr lang="el-GR" dirty="0"/>
              <a:t>"</a:t>
            </a:r>
            <a:r>
              <a:rPr lang="el-GR" i="1" dirty="0"/>
              <a:t> </a:t>
            </a:r>
            <a:r>
              <a:rPr lang="el-GR" dirty="0"/>
              <a:t>(</a:t>
            </a:r>
            <a:r>
              <a:rPr lang="el-GR" i="1" dirty="0"/>
              <a:t>Σχόλια </a:t>
            </a:r>
            <a:r>
              <a:rPr lang="el-GR" i="1" dirty="0" err="1"/>
              <a:t>εἰς</a:t>
            </a:r>
            <a:r>
              <a:rPr lang="el-GR" i="1" dirty="0"/>
              <a:t> </a:t>
            </a:r>
            <a:r>
              <a:rPr lang="el-GR" i="1" dirty="0" err="1"/>
              <a:t>τὰς</a:t>
            </a:r>
            <a:r>
              <a:rPr lang="el-GR" i="1" dirty="0"/>
              <a:t> Παροιμίας 189,</a:t>
            </a:r>
            <a:r>
              <a:rPr lang="el-GR" dirty="0"/>
              <a:t> </a:t>
            </a:r>
            <a:r>
              <a:rPr lang="en-GB" dirty="0" err="1"/>
              <a:t>SChr</a:t>
            </a:r>
            <a:r>
              <a:rPr lang="el-GR" dirty="0"/>
              <a:t>340, σ. 282). Για τον </a:t>
            </a:r>
            <a:r>
              <a:rPr lang="el-GR" dirty="0" err="1"/>
              <a:t>Ευάγριο</a:t>
            </a:r>
            <a:r>
              <a:rPr lang="el-GR" dirty="0"/>
              <a:t>, δεν είναι τυχαίο που ο Ιωάννης ο Βαπτιστής, ο Μωυσής και οι απόστολοι ονομάζονται φίλοι του Θεού, γιατί οι άγιοι αυτοί πέτυχαν τη μετοχή στην πνευματική γνώση: "</a:t>
            </a:r>
            <a:r>
              <a:rPr lang="el-GR" i="1" dirty="0"/>
              <a:t>φιλία γάρ </a:t>
            </a:r>
            <a:r>
              <a:rPr lang="el-GR" i="1" dirty="0" err="1"/>
              <a:t>ἐστιν</a:t>
            </a:r>
            <a:r>
              <a:rPr lang="el-GR" i="1" dirty="0"/>
              <a:t> </a:t>
            </a:r>
            <a:r>
              <a:rPr lang="el-GR" i="1" dirty="0" err="1"/>
              <a:t>πνευματικὴ</a:t>
            </a:r>
            <a:r>
              <a:rPr lang="el-GR" i="1" dirty="0"/>
              <a:t> </a:t>
            </a:r>
            <a:r>
              <a:rPr lang="el-GR" i="1" dirty="0" err="1"/>
              <a:t>γνῶσις</a:t>
            </a:r>
            <a:r>
              <a:rPr lang="el-GR" i="1" dirty="0"/>
              <a:t> </a:t>
            </a:r>
            <a:r>
              <a:rPr lang="el-GR" i="1" dirty="0" err="1"/>
              <a:t>Θεοῦ</a:t>
            </a:r>
            <a:r>
              <a:rPr lang="el-GR" i="1" dirty="0"/>
              <a:t>, καθ’ </a:t>
            </a:r>
            <a:r>
              <a:rPr lang="el-GR" i="1" dirty="0" err="1"/>
              <a:t>ἥν</a:t>
            </a:r>
            <a:r>
              <a:rPr lang="el-GR" i="1" dirty="0"/>
              <a:t> </a:t>
            </a:r>
            <a:r>
              <a:rPr lang="el-GR" i="1" dirty="0" err="1"/>
              <a:t>καὶ</a:t>
            </a:r>
            <a:r>
              <a:rPr lang="el-GR" i="1" dirty="0"/>
              <a:t> </a:t>
            </a:r>
            <a:r>
              <a:rPr lang="el-GR" i="1" dirty="0" err="1"/>
              <a:t>οἱ</a:t>
            </a:r>
            <a:r>
              <a:rPr lang="el-GR" i="1" dirty="0"/>
              <a:t> </a:t>
            </a:r>
            <a:r>
              <a:rPr lang="el-GR" i="1" dirty="0" err="1"/>
              <a:t>ἅγιοι</a:t>
            </a:r>
            <a:r>
              <a:rPr lang="el-GR" i="1" dirty="0"/>
              <a:t> φίλοι </a:t>
            </a:r>
            <a:r>
              <a:rPr lang="el-GR" i="1" dirty="0" err="1"/>
              <a:t>χρηματίζουσι</a:t>
            </a:r>
            <a:r>
              <a:rPr lang="el-GR" i="1" dirty="0"/>
              <a:t> </a:t>
            </a:r>
            <a:r>
              <a:rPr lang="el-GR" i="1" dirty="0" err="1"/>
              <a:t>τοῦ</a:t>
            </a:r>
            <a:r>
              <a:rPr lang="el-GR" i="1" dirty="0"/>
              <a:t> </a:t>
            </a:r>
            <a:r>
              <a:rPr lang="el-GR" i="1" dirty="0" err="1"/>
              <a:t>Θεοῦ</a:t>
            </a:r>
            <a:r>
              <a:rPr lang="el-GR" i="1" dirty="0"/>
              <a:t>. </a:t>
            </a:r>
            <a:r>
              <a:rPr lang="el-GR" i="1" dirty="0" err="1"/>
              <a:t>Οὕτω</a:t>
            </a:r>
            <a:r>
              <a:rPr lang="el-GR" i="1" dirty="0"/>
              <a:t> </a:t>
            </a:r>
            <a:r>
              <a:rPr lang="el-GR" i="1" dirty="0" err="1"/>
              <a:t>καὶ</a:t>
            </a:r>
            <a:r>
              <a:rPr lang="el-GR" i="1" dirty="0"/>
              <a:t> ’Ιωάννης ὁ </a:t>
            </a:r>
            <a:r>
              <a:rPr lang="el-GR" i="1" dirty="0" err="1"/>
              <a:t>βαπτιστὴς</a:t>
            </a:r>
            <a:r>
              <a:rPr lang="el-GR" i="1" dirty="0"/>
              <a:t> φίλος </a:t>
            </a:r>
            <a:r>
              <a:rPr lang="el-GR" i="1" dirty="0" err="1"/>
              <a:t>ἦν</a:t>
            </a:r>
            <a:r>
              <a:rPr lang="el-GR" i="1" dirty="0"/>
              <a:t> </a:t>
            </a:r>
            <a:r>
              <a:rPr lang="el-GR" i="1" dirty="0" err="1"/>
              <a:t>τοῦ</a:t>
            </a:r>
            <a:r>
              <a:rPr lang="el-GR" i="1" dirty="0"/>
              <a:t> νυμφίου </a:t>
            </a:r>
            <a:r>
              <a:rPr lang="el-GR" i="1" dirty="0" err="1"/>
              <a:t>καὶ</a:t>
            </a:r>
            <a:r>
              <a:rPr lang="el-GR" i="1" dirty="0"/>
              <a:t> </a:t>
            </a:r>
            <a:r>
              <a:rPr lang="el-GR" i="1" dirty="0" err="1"/>
              <a:t>Μωυσῆς</a:t>
            </a:r>
            <a:r>
              <a:rPr lang="el-GR" i="1" dirty="0"/>
              <a:t> </a:t>
            </a:r>
            <a:r>
              <a:rPr lang="el-GR" i="1" dirty="0" err="1"/>
              <a:t>καὶ</a:t>
            </a:r>
            <a:r>
              <a:rPr lang="el-GR" i="1" dirty="0"/>
              <a:t> </a:t>
            </a:r>
            <a:r>
              <a:rPr lang="el-GR" i="1" dirty="0" err="1"/>
              <a:t>οἱ</a:t>
            </a:r>
            <a:r>
              <a:rPr lang="el-GR" i="1" dirty="0"/>
              <a:t> </a:t>
            </a:r>
            <a:r>
              <a:rPr lang="el-GR" i="1" dirty="0" err="1"/>
              <a:t>ἀπόστολοι</a:t>
            </a:r>
            <a:r>
              <a:rPr lang="el-GR" i="1" dirty="0"/>
              <a:t>· </a:t>
            </a:r>
            <a:r>
              <a:rPr lang="el-GR" i="1" dirty="0" err="1"/>
              <a:t>οὐκέτι</a:t>
            </a:r>
            <a:r>
              <a:rPr lang="el-GR" i="1" dirty="0"/>
              <a:t> </a:t>
            </a:r>
            <a:r>
              <a:rPr lang="el-GR" i="1" dirty="0" err="1"/>
              <a:t>γὰρ</a:t>
            </a:r>
            <a:r>
              <a:rPr lang="el-GR" i="1" dirty="0"/>
              <a:t>, </a:t>
            </a:r>
            <a:r>
              <a:rPr lang="el-GR" i="1" dirty="0" err="1"/>
              <a:t>φησίν</a:t>
            </a:r>
            <a:r>
              <a:rPr lang="el-GR" i="1" dirty="0"/>
              <a:t>, </a:t>
            </a:r>
            <a:r>
              <a:rPr lang="el-GR" i="1" dirty="0" err="1"/>
              <a:t>ὑμᾶς</a:t>
            </a:r>
            <a:r>
              <a:rPr lang="el-GR" i="1" dirty="0"/>
              <a:t> </a:t>
            </a:r>
            <a:r>
              <a:rPr lang="el-GR" i="1" dirty="0" err="1"/>
              <a:t>καλῶ</a:t>
            </a:r>
            <a:r>
              <a:rPr lang="el-GR" i="1" dirty="0"/>
              <a:t> δούλους, </a:t>
            </a:r>
            <a:r>
              <a:rPr lang="el-GR" i="1" dirty="0" err="1"/>
              <a:t>ἀλλὰ</a:t>
            </a:r>
            <a:r>
              <a:rPr lang="el-GR" i="1" dirty="0"/>
              <a:t> φίλους</a:t>
            </a:r>
            <a:r>
              <a:rPr lang="el-GR" dirty="0"/>
              <a:t>"</a:t>
            </a:r>
            <a:r>
              <a:rPr lang="el-GR" i="1" dirty="0"/>
              <a:t> </a:t>
            </a:r>
            <a:r>
              <a:rPr lang="el-GR" dirty="0"/>
              <a:t>(</a:t>
            </a:r>
            <a:r>
              <a:rPr lang="el-GR" i="1" dirty="0"/>
              <a:t>Σχόλια </a:t>
            </a:r>
            <a:r>
              <a:rPr lang="el-GR" i="1" dirty="0" err="1"/>
              <a:t>εἰς</a:t>
            </a:r>
            <a:r>
              <a:rPr lang="el-GR" i="1" dirty="0"/>
              <a:t> </a:t>
            </a:r>
            <a:r>
              <a:rPr lang="el-GR" i="1" dirty="0" err="1"/>
              <a:t>τὰς</a:t>
            </a:r>
            <a:r>
              <a:rPr lang="el-GR" i="1" dirty="0"/>
              <a:t> Παροιμίας 69</a:t>
            </a:r>
            <a:r>
              <a:rPr lang="el-GR" dirty="0"/>
              <a:t>, </a:t>
            </a:r>
            <a:r>
              <a:rPr lang="en-GB" dirty="0" err="1"/>
              <a:t>SChr</a:t>
            </a:r>
            <a:r>
              <a:rPr lang="el-GR" dirty="0"/>
              <a:t>340, σ. 162).</a:t>
            </a:r>
          </a:p>
          <a:p>
            <a:r>
              <a:rPr lang="el-GR" dirty="0"/>
              <a:t>Η φιλία που εκφράζεται με την αδιάκοπη δοξολογία του Θεού, μεταμορφώνει τον άνθρωπο σε μιμητή της τάξης των αγγελικών - λειτουργικών πνευμάτων: "</a:t>
            </a:r>
            <a:r>
              <a:rPr lang="el-GR" i="1" dirty="0" err="1"/>
              <a:t>ἐν</a:t>
            </a:r>
            <a:r>
              <a:rPr lang="el-GR" i="1" dirty="0"/>
              <a:t> </a:t>
            </a:r>
            <a:r>
              <a:rPr lang="el-GR" i="1" dirty="0" err="1"/>
              <a:t>ἐκείναις</a:t>
            </a:r>
            <a:r>
              <a:rPr lang="el-GR" i="1" dirty="0"/>
              <a:t> γενόμενοι </a:t>
            </a:r>
            <a:r>
              <a:rPr lang="el-GR" i="1" dirty="0" err="1"/>
              <a:t>οἱ</a:t>
            </a:r>
            <a:r>
              <a:rPr lang="el-GR" i="1" dirty="0"/>
              <a:t> </a:t>
            </a:r>
            <a:r>
              <a:rPr lang="el-GR" i="1" dirty="0" err="1"/>
              <a:t>ἅγιοι</a:t>
            </a:r>
            <a:r>
              <a:rPr lang="el-GR" i="1" dirty="0"/>
              <a:t> </a:t>
            </a:r>
            <a:r>
              <a:rPr lang="el-GR" i="1" dirty="0" err="1"/>
              <a:t>ταῖς</a:t>
            </a:r>
            <a:r>
              <a:rPr lang="el-GR" i="1" dirty="0"/>
              <a:t> </a:t>
            </a:r>
            <a:r>
              <a:rPr lang="el-GR" i="1" dirty="0" err="1"/>
              <a:t>μοναῖς</a:t>
            </a:r>
            <a:r>
              <a:rPr lang="el-GR" i="1" dirty="0"/>
              <a:t>, </a:t>
            </a:r>
            <a:r>
              <a:rPr lang="el-GR" i="1" dirty="0" err="1"/>
              <a:t>ταῖς</a:t>
            </a:r>
            <a:r>
              <a:rPr lang="el-GR" i="1" dirty="0"/>
              <a:t> </a:t>
            </a:r>
            <a:r>
              <a:rPr lang="el-GR" i="1" dirty="0" err="1"/>
              <a:t>ἐπουρανίοις</a:t>
            </a:r>
            <a:r>
              <a:rPr lang="el-GR" i="1" dirty="0"/>
              <a:t> </a:t>
            </a:r>
            <a:r>
              <a:rPr lang="el-GR" i="1" dirty="0" err="1"/>
              <a:t>δὲ</a:t>
            </a:r>
            <a:r>
              <a:rPr lang="el-GR" i="1" dirty="0"/>
              <a:t> δηλονότι, </a:t>
            </a:r>
            <a:r>
              <a:rPr lang="el-GR" i="1" dirty="0" err="1"/>
              <a:t>ἀδιαλείπτως</a:t>
            </a:r>
            <a:r>
              <a:rPr lang="el-GR" i="1" dirty="0"/>
              <a:t> </a:t>
            </a:r>
            <a:r>
              <a:rPr lang="el-GR" i="1" dirty="0" err="1"/>
              <a:t>εὐλογήσουσι</a:t>
            </a:r>
            <a:r>
              <a:rPr lang="el-GR" i="1" dirty="0"/>
              <a:t> </a:t>
            </a:r>
            <a:r>
              <a:rPr lang="el-GR" i="1" dirty="0" err="1"/>
              <a:t>τὸν</a:t>
            </a:r>
            <a:r>
              <a:rPr lang="el-GR" i="1" dirty="0"/>
              <a:t> Θεόν, </a:t>
            </a:r>
            <a:r>
              <a:rPr lang="el-GR" i="1" dirty="0" err="1"/>
              <a:t>τὴν</a:t>
            </a:r>
            <a:r>
              <a:rPr lang="el-GR" i="1" dirty="0"/>
              <a:t> </a:t>
            </a:r>
            <a:r>
              <a:rPr lang="el-GR" i="1" dirty="0" err="1"/>
              <a:t>τῶν</a:t>
            </a:r>
            <a:r>
              <a:rPr lang="el-GR" i="1" dirty="0"/>
              <a:t> </a:t>
            </a:r>
            <a:r>
              <a:rPr lang="el-GR" i="1" dirty="0" err="1"/>
              <a:t>ἄνω</a:t>
            </a:r>
            <a:r>
              <a:rPr lang="el-GR" i="1" dirty="0"/>
              <a:t> πνευμάτων </a:t>
            </a:r>
            <a:r>
              <a:rPr lang="el-GR" i="1" dirty="0" err="1"/>
              <a:t>τάξιν</a:t>
            </a:r>
            <a:r>
              <a:rPr lang="el-GR" i="1" dirty="0"/>
              <a:t> μιμούμενοι</a:t>
            </a:r>
            <a:r>
              <a:rPr lang="el-GR" dirty="0"/>
              <a:t>"</a:t>
            </a:r>
            <a:r>
              <a:rPr lang="el-GR" i="1"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27, 305 </a:t>
            </a:r>
            <a:r>
              <a:rPr lang="en-GB" dirty="0"/>
              <a:t>A</a:t>
            </a:r>
            <a:r>
              <a:rPr lang="el-GR" dirty="0"/>
              <a:t>).</a:t>
            </a:r>
          </a:p>
          <a:p>
            <a:endParaRPr lang="el-GR" dirty="0"/>
          </a:p>
          <a:p>
            <a:endParaRPr lang="el-GR" dirty="0"/>
          </a:p>
        </p:txBody>
      </p:sp>
    </p:spTree>
    <p:extLst>
      <p:ext uri="{BB962C8B-B14F-4D97-AF65-F5344CB8AC3E}">
        <p14:creationId xmlns:p14="http://schemas.microsoft.com/office/powerpoint/2010/main" val="2204827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940158"/>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940158"/>
            <a:ext cx="12192000" cy="5917841"/>
          </a:xfrm>
        </p:spPr>
        <p:txBody>
          <a:bodyPr>
            <a:normAutofit lnSpcReduction="10000"/>
          </a:bodyPr>
          <a:lstStyle/>
          <a:p>
            <a:r>
              <a:rPr lang="el-GR" dirty="0"/>
              <a:t>Ο Διάδοχος παρατηρεί ότι η ψυχή στη φυσική της κατάσταση προσεύχεται φωναχτά, όταν όμως ενεργεί μέσα της το Άγιο Πνεύμα </a:t>
            </a:r>
            <a:r>
              <a:rPr lang="el-GR" u="sng" dirty="0"/>
              <a:t>προσεύχεται καρδιακά</a:t>
            </a:r>
            <a:r>
              <a:rPr lang="el-GR" dirty="0"/>
              <a:t>. Την πρώτη κατάσταση την ακολουθεί φαντασμένη χαρά, ενώ τη δεύτερη πνευματικό δάκρυ και θυμηδία γεμάτη ησυχία, γιατί η εσωτερική μνήμη του Θεού κάνει την καρδιά να φέρνει έννοιες κατανυκτικές και γλυκές: "</a:t>
            </a:r>
            <a:r>
              <a:rPr lang="el-GR" i="1" dirty="0" err="1"/>
              <a:t>Ὅταν</a:t>
            </a:r>
            <a:r>
              <a:rPr lang="el-GR" i="1" dirty="0"/>
              <a:t> </a:t>
            </a:r>
            <a:r>
              <a:rPr lang="el-GR" i="1" dirty="0" err="1"/>
              <a:t>ἐν</a:t>
            </a:r>
            <a:r>
              <a:rPr lang="el-GR" i="1" dirty="0"/>
              <a:t> </a:t>
            </a:r>
            <a:r>
              <a:rPr lang="el-GR" i="1" dirty="0" err="1"/>
              <a:t>εὐθυνίᾳ</a:t>
            </a:r>
            <a:r>
              <a:rPr lang="el-GR" i="1" dirty="0"/>
              <a:t> ᾖ ἡ ψυχή </a:t>
            </a:r>
            <a:r>
              <a:rPr lang="el-GR" i="1" dirty="0" err="1"/>
              <a:t>τῶν</a:t>
            </a:r>
            <a:r>
              <a:rPr lang="el-GR" i="1" dirty="0"/>
              <a:t> </a:t>
            </a:r>
            <a:r>
              <a:rPr lang="el-GR" i="1" dirty="0" err="1"/>
              <a:t>φυσικῶν</a:t>
            </a:r>
            <a:r>
              <a:rPr lang="el-GR" i="1" dirty="0"/>
              <a:t> </a:t>
            </a:r>
            <a:r>
              <a:rPr lang="el-GR" i="1" dirty="0" err="1"/>
              <a:t>αὐτῆς</a:t>
            </a:r>
            <a:r>
              <a:rPr lang="el-GR" i="1" dirty="0"/>
              <a:t> </a:t>
            </a:r>
            <a:r>
              <a:rPr lang="el-GR" i="1" dirty="0" err="1"/>
              <a:t>καρπῶν</a:t>
            </a:r>
            <a:r>
              <a:rPr lang="el-GR" i="1" dirty="0"/>
              <a:t>, </a:t>
            </a:r>
            <a:r>
              <a:rPr lang="el-GR" i="1" dirty="0" err="1"/>
              <a:t>μεγαλοφωνότερον</a:t>
            </a:r>
            <a:r>
              <a:rPr lang="el-GR" i="1" dirty="0"/>
              <a:t> </a:t>
            </a:r>
            <a:r>
              <a:rPr lang="el-GR" i="1" dirty="0" err="1"/>
              <a:t>καὶ</a:t>
            </a:r>
            <a:r>
              <a:rPr lang="el-GR" i="1" dirty="0"/>
              <a:t> </a:t>
            </a:r>
            <a:r>
              <a:rPr lang="el-GR" i="1" dirty="0" err="1"/>
              <a:t>τὴν</a:t>
            </a:r>
            <a:r>
              <a:rPr lang="el-GR" i="1" dirty="0"/>
              <a:t> </a:t>
            </a:r>
            <a:r>
              <a:rPr lang="el-GR" i="1" dirty="0" err="1"/>
              <a:t>ψαλμωδίαν</a:t>
            </a:r>
            <a:r>
              <a:rPr lang="el-GR" i="1" dirty="0"/>
              <a:t> </a:t>
            </a:r>
            <a:r>
              <a:rPr lang="el-GR" i="1" dirty="0" err="1"/>
              <a:t>ποιεῖται</a:t>
            </a:r>
            <a:r>
              <a:rPr lang="el-GR" i="1" dirty="0"/>
              <a:t> </a:t>
            </a:r>
            <a:r>
              <a:rPr lang="el-GR" i="1" dirty="0" err="1"/>
              <a:t>καὶ</a:t>
            </a:r>
            <a:r>
              <a:rPr lang="el-GR" i="1" dirty="0"/>
              <a:t> </a:t>
            </a:r>
            <a:r>
              <a:rPr lang="el-GR" i="1" dirty="0" err="1"/>
              <a:t>φωνῇ</a:t>
            </a:r>
            <a:r>
              <a:rPr lang="el-GR" i="1" dirty="0"/>
              <a:t> </a:t>
            </a:r>
            <a:r>
              <a:rPr lang="el-GR" i="1" dirty="0" err="1"/>
              <a:t>μᾶλλον</a:t>
            </a:r>
            <a:r>
              <a:rPr lang="el-GR" i="1" dirty="0"/>
              <a:t> θέλει </a:t>
            </a:r>
            <a:r>
              <a:rPr lang="el-GR" i="1" dirty="0" err="1"/>
              <a:t>προσεύχεσθαι</a:t>
            </a:r>
            <a:r>
              <a:rPr lang="el-GR" i="1" dirty="0"/>
              <a:t>. </a:t>
            </a:r>
            <a:r>
              <a:rPr lang="el-GR" i="1" dirty="0" err="1"/>
              <a:t>Ὅτε</a:t>
            </a:r>
            <a:r>
              <a:rPr lang="el-GR" i="1" dirty="0"/>
              <a:t> </a:t>
            </a:r>
            <a:r>
              <a:rPr lang="el-GR" i="1" dirty="0" err="1"/>
              <a:t>δὲ</a:t>
            </a:r>
            <a:r>
              <a:rPr lang="el-GR" i="1" dirty="0"/>
              <a:t> </a:t>
            </a:r>
            <a:r>
              <a:rPr lang="el-GR" i="1" dirty="0" err="1"/>
              <a:t>ὑπὸ</a:t>
            </a:r>
            <a:r>
              <a:rPr lang="el-GR" i="1" dirty="0"/>
              <a:t> </a:t>
            </a:r>
            <a:r>
              <a:rPr lang="el-GR" i="1" dirty="0" err="1"/>
              <a:t>τοῦ</a:t>
            </a:r>
            <a:r>
              <a:rPr lang="el-GR" i="1" dirty="0"/>
              <a:t> </a:t>
            </a:r>
            <a:r>
              <a:rPr lang="el-GR" i="1" dirty="0" err="1"/>
              <a:t>ἁγίου</a:t>
            </a:r>
            <a:r>
              <a:rPr lang="el-GR" i="1" dirty="0"/>
              <a:t> Πνεύματος </a:t>
            </a:r>
            <a:r>
              <a:rPr lang="el-GR" i="1" dirty="0" err="1"/>
              <a:t>ἐνεργεῖται</a:t>
            </a:r>
            <a:r>
              <a:rPr lang="el-GR" i="1" dirty="0"/>
              <a:t> </a:t>
            </a:r>
            <a:r>
              <a:rPr lang="el-GR" i="1" dirty="0" err="1"/>
              <a:t>μετὰ</a:t>
            </a:r>
            <a:r>
              <a:rPr lang="el-GR" i="1" dirty="0"/>
              <a:t> πάσης </a:t>
            </a:r>
            <a:r>
              <a:rPr lang="el-GR" i="1" dirty="0" err="1"/>
              <a:t>ἀνέσεως</a:t>
            </a:r>
            <a:r>
              <a:rPr lang="el-GR" i="1" dirty="0"/>
              <a:t> </a:t>
            </a:r>
            <a:r>
              <a:rPr lang="el-GR" i="1" dirty="0" err="1"/>
              <a:t>καὶ</a:t>
            </a:r>
            <a:r>
              <a:rPr lang="el-GR" i="1" dirty="0"/>
              <a:t> </a:t>
            </a:r>
            <a:r>
              <a:rPr lang="el-GR" i="1" dirty="0" err="1"/>
              <a:t>ἡδύτητος</a:t>
            </a:r>
            <a:r>
              <a:rPr lang="el-GR" i="1" dirty="0"/>
              <a:t> ψάλλει </a:t>
            </a:r>
            <a:r>
              <a:rPr lang="el-GR" i="1" dirty="0" err="1"/>
              <a:t>καὶ</a:t>
            </a:r>
            <a:r>
              <a:rPr lang="el-GR" i="1" dirty="0"/>
              <a:t> </a:t>
            </a:r>
            <a:r>
              <a:rPr lang="el-GR" i="1" dirty="0" err="1"/>
              <a:t>εὔχεται</a:t>
            </a:r>
            <a:r>
              <a:rPr lang="el-GR" i="1" dirty="0"/>
              <a:t> </a:t>
            </a:r>
            <a:r>
              <a:rPr lang="el-GR" i="1" dirty="0" err="1"/>
              <a:t>ἐν</a:t>
            </a:r>
            <a:r>
              <a:rPr lang="el-GR" i="1" dirty="0"/>
              <a:t> </a:t>
            </a:r>
            <a:r>
              <a:rPr lang="el-GR" i="1" dirty="0" err="1"/>
              <a:t>μόνῃ</a:t>
            </a:r>
            <a:r>
              <a:rPr lang="el-GR" i="1" dirty="0"/>
              <a:t> </a:t>
            </a:r>
            <a:r>
              <a:rPr lang="el-GR" i="1" dirty="0" err="1"/>
              <a:t>τῇ</a:t>
            </a:r>
            <a:r>
              <a:rPr lang="el-GR" i="1" dirty="0"/>
              <a:t> </a:t>
            </a:r>
            <a:r>
              <a:rPr lang="el-GR" i="1" dirty="0" err="1"/>
              <a:t>καρδίᾳ</a:t>
            </a:r>
            <a:r>
              <a:rPr lang="el-GR" i="1" dirty="0"/>
              <a:t>. </a:t>
            </a:r>
            <a:r>
              <a:rPr lang="el-GR" i="1" dirty="0" err="1"/>
              <a:t>Ἕπεται</a:t>
            </a:r>
            <a:r>
              <a:rPr lang="el-GR" i="1" dirty="0"/>
              <a:t> </a:t>
            </a:r>
            <a:r>
              <a:rPr lang="el-GR" i="1" dirty="0" err="1"/>
              <a:t>δὲ</a:t>
            </a:r>
            <a:r>
              <a:rPr lang="el-GR" i="1" dirty="0"/>
              <a:t> </a:t>
            </a:r>
            <a:r>
              <a:rPr lang="el-GR" i="1" dirty="0" err="1"/>
              <a:t>ἐκείνη</a:t>
            </a:r>
            <a:r>
              <a:rPr lang="el-GR" i="1" dirty="0"/>
              <a:t> </a:t>
            </a:r>
            <a:r>
              <a:rPr lang="el-GR" i="1" dirty="0" err="1"/>
              <a:t>μὲν</a:t>
            </a:r>
            <a:r>
              <a:rPr lang="el-GR" i="1" dirty="0"/>
              <a:t> </a:t>
            </a:r>
            <a:r>
              <a:rPr lang="el-GR" i="1" dirty="0" err="1"/>
              <a:t>τῇ</a:t>
            </a:r>
            <a:r>
              <a:rPr lang="el-GR" i="1" dirty="0"/>
              <a:t> διαθέσει χαρά </a:t>
            </a:r>
            <a:r>
              <a:rPr lang="el-GR" i="1" dirty="0" err="1"/>
              <a:t>πεφαντασμένη</a:t>
            </a:r>
            <a:r>
              <a:rPr lang="el-GR" i="1" dirty="0"/>
              <a:t>· </a:t>
            </a:r>
            <a:r>
              <a:rPr lang="el-GR" i="1" dirty="0" err="1"/>
              <a:t>ταύτῃ</a:t>
            </a:r>
            <a:r>
              <a:rPr lang="el-GR" i="1" dirty="0"/>
              <a:t> </a:t>
            </a:r>
            <a:r>
              <a:rPr lang="el-GR" i="1" dirty="0" err="1"/>
              <a:t>δὲ</a:t>
            </a:r>
            <a:r>
              <a:rPr lang="el-GR" i="1" dirty="0"/>
              <a:t> </a:t>
            </a:r>
            <a:r>
              <a:rPr lang="el-GR" i="1" dirty="0" err="1"/>
              <a:t>πνευματικὸν</a:t>
            </a:r>
            <a:r>
              <a:rPr lang="el-GR" i="1" dirty="0"/>
              <a:t> </a:t>
            </a:r>
            <a:r>
              <a:rPr lang="el-GR" i="1" dirty="0" err="1"/>
              <a:t>δάκρυον</a:t>
            </a:r>
            <a:r>
              <a:rPr lang="el-GR" i="1" dirty="0"/>
              <a:t> </a:t>
            </a:r>
            <a:r>
              <a:rPr lang="el-GR" i="1" dirty="0" err="1"/>
              <a:t>καὶ</a:t>
            </a:r>
            <a:r>
              <a:rPr lang="el-GR" i="1" dirty="0"/>
              <a:t> </a:t>
            </a:r>
            <a:r>
              <a:rPr lang="el-GR" i="1" dirty="0" err="1"/>
              <a:t>μετὰ</a:t>
            </a:r>
            <a:r>
              <a:rPr lang="el-GR" i="1" dirty="0"/>
              <a:t> </a:t>
            </a:r>
            <a:r>
              <a:rPr lang="el-GR" i="1" dirty="0" err="1"/>
              <a:t>ταῦτα</a:t>
            </a:r>
            <a:r>
              <a:rPr lang="el-GR" i="1" dirty="0"/>
              <a:t> θυμηδία τις φιλήσυχος· </a:t>
            </a:r>
            <a:r>
              <a:rPr lang="el-GR" i="1" dirty="0" err="1"/>
              <a:t>θερμὴ</a:t>
            </a:r>
            <a:r>
              <a:rPr lang="el-GR" i="1" dirty="0"/>
              <a:t> </a:t>
            </a:r>
            <a:r>
              <a:rPr lang="el-GR" i="1" dirty="0" err="1"/>
              <a:t>γὰρ</a:t>
            </a:r>
            <a:r>
              <a:rPr lang="el-GR" i="1" dirty="0"/>
              <a:t> ἡ μνήμη </a:t>
            </a:r>
            <a:r>
              <a:rPr lang="el-GR" i="1" dirty="0" err="1"/>
              <a:t>διὰ</a:t>
            </a:r>
            <a:r>
              <a:rPr lang="el-GR" i="1" dirty="0"/>
              <a:t> </a:t>
            </a:r>
            <a:r>
              <a:rPr lang="el-GR" i="1" dirty="0" err="1"/>
              <a:t>τὴν</a:t>
            </a:r>
            <a:r>
              <a:rPr lang="el-GR" i="1" dirty="0"/>
              <a:t> </a:t>
            </a:r>
            <a:r>
              <a:rPr lang="el-GR" i="1" dirty="0" err="1"/>
              <a:t>τῆς</a:t>
            </a:r>
            <a:r>
              <a:rPr lang="el-GR" i="1" dirty="0"/>
              <a:t> </a:t>
            </a:r>
            <a:r>
              <a:rPr lang="el-GR" i="1" dirty="0" err="1"/>
              <a:t>φωνῆς</a:t>
            </a:r>
            <a:r>
              <a:rPr lang="el-GR" i="1" dirty="0"/>
              <a:t> </a:t>
            </a:r>
            <a:r>
              <a:rPr lang="el-GR" i="1" dirty="0" err="1"/>
              <a:t>μένουσαν</a:t>
            </a:r>
            <a:r>
              <a:rPr lang="el-GR" i="1" dirty="0"/>
              <a:t> </a:t>
            </a:r>
            <a:r>
              <a:rPr lang="el-GR" i="1" dirty="0" err="1"/>
              <a:t>συμμετρίαν</a:t>
            </a:r>
            <a:r>
              <a:rPr lang="el-GR" i="1" dirty="0"/>
              <a:t> δακρυώδεις </a:t>
            </a:r>
            <a:r>
              <a:rPr lang="el-GR" i="1" dirty="0" err="1"/>
              <a:t>τινὰς</a:t>
            </a:r>
            <a:r>
              <a:rPr lang="el-GR" i="1" dirty="0"/>
              <a:t> </a:t>
            </a:r>
            <a:r>
              <a:rPr lang="el-GR" i="1" dirty="0" err="1"/>
              <a:t>καὶ</a:t>
            </a:r>
            <a:r>
              <a:rPr lang="el-GR" i="1" dirty="0"/>
              <a:t> </a:t>
            </a:r>
            <a:r>
              <a:rPr lang="el-GR" i="1" dirty="0" err="1"/>
              <a:t>ἠπίους</a:t>
            </a:r>
            <a:r>
              <a:rPr lang="el-GR" i="1" dirty="0"/>
              <a:t> </a:t>
            </a:r>
            <a:r>
              <a:rPr lang="el-GR" i="1" dirty="0" err="1"/>
              <a:t>ἐννοίας</a:t>
            </a:r>
            <a:r>
              <a:rPr lang="el-GR" i="1" dirty="0"/>
              <a:t> </a:t>
            </a:r>
            <a:r>
              <a:rPr lang="el-GR" i="1" dirty="0" err="1"/>
              <a:t>τὴν</a:t>
            </a:r>
            <a:r>
              <a:rPr lang="el-GR" i="1" dirty="0"/>
              <a:t> </a:t>
            </a:r>
            <a:r>
              <a:rPr lang="el-GR" i="1" dirty="0" err="1"/>
              <a:t>καρδίαν</a:t>
            </a:r>
            <a:r>
              <a:rPr lang="el-GR" i="1" dirty="0"/>
              <a:t> πάντως παρασκευάζει </a:t>
            </a:r>
            <a:r>
              <a:rPr lang="el-GR" i="1" dirty="0" err="1"/>
              <a:t>φέρειν</a:t>
            </a:r>
            <a:r>
              <a:rPr lang="el-GR" dirty="0"/>
              <a:t>"</a:t>
            </a:r>
            <a:r>
              <a:rPr lang="el-GR" i="1" dirty="0"/>
              <a:t> </a:t>
            </a:r>
            <a:r>
              <a:rPr lang="el-GR" dirty="0"/>
              <a:t>(</a:t>
            </a:r>
            <a:r>
              <a:rPr lang="el-GR" i="1" dirty="0" err="1"/>
              <a:t>Ἑκατὸ</a:t>
            </a:r>
            <a:r>
              <a:rPr lang="el-GR" i="1" dirty="0"/>
              <a:t> Γνωστικά Κεφάλαια, </a:t>
            </a:r>
            <a:r>
              <a:rPr lang="el-GR" i="1" dirty="0" err="1"/>
              <a:t>ογ</a:t>
            </a:r>
            <a:r>
              <a:rPr lang="el-GR" i="1" dirty="0"/>
              <a:t>΄,</a:t>
            </a:r>
            <a:r>
              <a:rPr lang="el-GR" dirty="0"/>
              <a:t> </a:t>
            </a:r>
            <a:r>
              <a:rPr lang="en-GB" dirty="0" err="1"/>
              <a:t>SChr</a:t>
            </a:r>
            <a:r>
              <a:rPr lang="el-GR" dirty="0"/>
              <a:t>5, σ. 132).</a:t>
            </a:r>
          </a:p>
          <a:p>
            <a:r>
              <a:rPr lang="el-GR" dirty="0"/>
              <a:t>Η προβολή της ησυχίας ως απαράβατου όρου για την επιτυχή έκβαση της προσευχής τονίζεται έντονα από τη θεολογική διδασκαλία του Διαδόχου, γεγονός που τον αναδεικνύει  πρόδρομο της ησυχαστικής κίνησης.  </a:t>
            </a:r>
          </a:p>
          <a:p>
            <a:endParaRPr lang="el-GR" dirty="0"/>
          </a:p>
          <a:p>
            <a:endParaRPr lang="el-GR" dirty="0"/>
          </a:p>
          <a:p>
            <a:endParaRPr lang="el-GR" dirty="0"/>
          </a:p>
        </p:txBody>
      </p:sp>
    </p:spTree>
    <p:extLst>
      <p:ext uri="{BB962C8B-B14F-4D97-AF65-F5344CB8AC3E}">
        <p14:creationId xmlns:p14="http://schemas.microsoft.com/office/powerpoint/2010/main" val="809016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927279"/>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927278"/>
            <a:ext cx="12192000" cy="5930721"/>
          </a:xfrm>
        </p:spPr>
        <p:txBody>
          <a:bodyPr>
            <a:normAutofit fontScale="92500" lnSpcReduction="10000"/>
          </a:bodyPr>
          <a:lstStyle/>
          <a:p>
            <a:r>
              <a:rPr lang="el-GR" dirty="0"/>
              <a:t>Η ησυχία προστατεύει την προσευχή από τα πάθη, κάνει τον νου διασταλτικό, γεγονός που επιτρέπει την καρποφορία της διάκρισης των πνευμάτων.  </a:t>
            </a:r>
          </a:p>
          <a:p>
            <a:r>
              <a:rPr lang="el-GR" dirty="0"/>
              <a:t>Ωστόσο, η ησυχία και η ειρήνη προβάλλονται ως θεμέλια της προσευχής και από το Μακάριο. Για τον Μακάριο η αληθινή βάση της προσευχής είναι </a:t>
            </a:r>
            <a:r>
              <a:rPr lang="el-GR" u="sng" dirty="0"/>
              <a:t>ο έλεγχος των λογισμών</a:t>
            </a:r>
            <a:r>
              <a:rPr lang="el-GR" dirty="0"/>
              <a:t> και </a:t>
            </a:r>
            <a:r>
              <a:rPr lang="el-GR" u="sng" dirty="0"/>
              <a:t>η εκτέλεσή της με μεγάλη ησυχία και γαλήνη</a:t>
            </a:r>
            <a:r>
              <a:rPr lang="el-GR" dirty="0"/>
              <a:t>, ώστε να μην σκανδαλίζεται κανένας. Ο προσευχόμενος μ’ αυτή τη μέθοδο, σε περίπτωση που δεχτεί τη θεία χάρη θα ωφελήσει και τους άλλους. Αντιθέτως, όσοι χρησιμοποιούν δυνατές κραυγές κατά την προσευχή, μοιάζουν μ’ αυτούς που δίνουν παραγγέλματα, δεν μπορούν να προσευχηθούν οπουδήποτε και δεν ωφελούν κανέναν. Αυτό σημαίνει πως όταν η προσευχή εκτελείται με ησυχία και γαλήνη, δεν σκανδαλίζει κανέναν αλλά ωφελεί, καθώς γίνεται πόλος έλξης της θείας χάρης</a:t>
            </a:r>
            <a:r>
              <a:rPr lang="en-GB" dirty="0"/>
              <a:t>: "</a:t>
            </a:r>
            <a:r>
              <a:rPr lang="el-GR" i="1" dirty="0"/>
              <a:t>ὁ </a:t>
            </a:r>
            <a:r>
              <a:rPr lang="el-GR" i="1" dirty="0" err="1"/>
              <a:t>δὲ</a:t>
            </a:r>
            <a:r>
              <a:rPr lang="el-GR" i="1" dirty="0"/>
              <a:t> </a:t>
            </a:r>
            <a:r>
              <a:rPr lang="el-GR" i="1" dirty="0" err="1"/>
              <a:t>ἀληθινὸς</a:t>
            </a:r>
            <a:r>
              <a:rPr lang="el-GR" i="1" dirty="0"/>
              <a:t> θεμέλιος </a:t>
            </a:r>
            <a:r>
              <a:rPr lang="el-GR" i="1" dirty="0" err="1"/>
              <a:t>τῆς</a:t>
            </a:r>
            <a:r>
              <a:rPr lang="el-GR" i="1" dirty="0"/>
              <a:t> </a:t>
            </a:r>
            <a:r>
              <a:rPr lang="el-GR" i="1" dirty="0" err="1"/>
              <a:t>προσευχῆς</a:t>
            </a:r>
            <a:r>
              <a:rPr lang="el-GR" i="1" dirty="0"/>
              <a:t> </a:t>
            </a:r>
            <a:r>
              <a:rPr lang="el-GR" i="1" dirty="0" err="1"/>
              <a:t>οὗτός</a:t>
            </a:r>
            <a:r>
              <a:rPr lang="el-GR" i="1" dirty="0"/>
              <a:t> </a:t>
            </a:r>
            <a:r>
              <a:rPr lang="el-GR" i="1" dirty="0" err="1"/>
              <a:t>ἐστι</a:t>
            </a:r>
            <a:r>
              <a:rPr lang="en-GB" i="1" dirty="0"/>
              <a:t>, </a:t>
            </a:r>
            <a:r>
              <a:rPr lang="el-GR" i="1" dirty="0" err="1"/>
              <a:t>τὸ</a:t>
            </a:r>
            <a:r>
              <a:rPr lang="el-GR" i="1" dirty="0"/>
              <a:t> </a:t>
            </a:r>
            <a:r>
              <a:rPr lang="el-GR" i="1" dirty="0" err="1"/>
              <a:t>προσέχειν</a:t>
            </a:r>
            <a:r>
              <a:rPr lang="el-GR" i="1" dirty="0"/>
              <a:t> </a:t>
            </a:r>
            <a:r>
              <a:rPr lang="el-GR" i="1" dirty="0" err="1"/>
              <a:t>τοῖς</a:t>
            </a:r>
            <a:r>
              <a:rPr lang="el-GR" i="1" dirty="0"/>
              <a:t> </a:t>
            </a:r>
            <a:r>
              <a:rPr lang="el-GR" i="1" dirty="0" err="1"/>
              <a:t>λογισμοῖς</a:t>
            </a:r>
            <a:r>
              <a:rPr lang="el-GR" i="1" dirty="0"/>
              <a:t> </a:t>
            </a:r>
            <a:r>
              <a:rPr lang="el-GR" i="1" dirty="0" err="1"/>
              <a:t>καὶ</a:t>
            </a:r>
            <a:r>
              <a:rPr lang="el-GR" i="1" dirty="0"/>
              <a:t> </a:t>
            </a:r>
            <a:r>
              <a:rPr lang="el-GR" b="1" i="1" dirty="0" err="1"/>
              <a:t>ἐν</a:t>
            </a:r>
            <a:r>
              <a:rPr lang="el-GR" b="1" i="1" dirty="0"/>
              <a:t> </a:t>
            </a:r>
            <a:r>
              <a:rPr lang="el-GR" b="1" i="1" dirty="0" err="1"/>
              <a:t>πολλῇ</a:t>
            </a:r>
            <a:r>
              <a:rPr lang="el-GR" b="1" i="1" dirty="0"/>
              <a:t> </a:t>
            </a:r>
            <a:r>
              <a:rPr lang="el-GR" b="1" i="1" dirty="0" err="1"/>
              <a:t>ἡσυχίᾳ</a:t>
            </a:r>
            <a:r>
              <a:rPr lang="el-GR" b="1" i="1" dirty="0"/>
              <a:t> </a:t>
            </a:r>
            <a:r>
              <a:rPr lang="el-GR" b="1" i="1" dirty="0" err="1"/>
              <a:t>καὶ</a:t>
            </a:r>
            <a:r>
              <a:rPr lang="el-GR" b="1" i="1" dirty="0"/>
              <a:t> </a:t>
            </a:r>
            <a:r>
              <a:rPr lang="el-GR" b="1" i="1" dirty="0" err="1"/>
              <a:t>εἰρήνῃ</a:t>
            </a:r>
            <a:r>
              <a:rPr lang="el-GR" b="1" i="1" dirty="0"/>
              <a:t> </a:t>
            </a:r>
            <a:r>
              <a:rPr lang="el-GR" b="1" i="1" dirty="0" err="1"/>
              <a:t>ποιεῖσθαι</a:t>
            </a:r>
            <a:r>
              <a:rPr lang="el-GR" b="1" i="1" dirty="0"/>
              <a:t> </a:t>
            </a:r>
            <a:r>
              <a:rPr lang="el-GR" b="1" i="1" dirty="0" err="1"/>
              <a:t>τήν</a:t>
            </a:r>
            <a:r>
              <a:rPr lang="el-GR" b="1" i="1" dirty="0"/>
              <a:t> </a:t>
            </a:r>
            <a:r>
              <a:rPr lang="el-GR" b="1" i="1" dirty="0" err="1"/>
              <a:t>προσευχήν</a:t>
            </a:r>
            <a:r>
              <a:rPr lang="en-GB" i="1" dirty="0"/>
              <a:t>, </a:t>
            </a:r>
            <a:r>
              <a:rPr lang="el-GR" i="1" dirty="0" err="1"/>
              <a:t>ὡς</a:t>
            </a:r>
            <a:r>
              <a:rPr lang="el-GR" i="1" dirty="0"/>
              <a:t> μήτε </a:t>
            </a:r>
            <a:r>
              <a:rPr lang="el-GR" i="1" dirty="0" err="1"/>
              <a:t>τοὺς</a:t>
            </a:r>
            <a:r>
              <a:rPr lang="el-GR" i="1" dirty="0"/>
              <a:t> </a:t>
            </a:r>
            <a:r>
              <a:rPr lang="el-GR" i="1" dirty="0" err="1"/>
              <a:t>ἔξωθεν</a:t>
            </a:r>
            <a:r>
              <a:rPr lang="el-GR" i="1" dirty="0"/>
              <a:t> </a:t>
            </a:r>
            <a:r>
              <a:rPr lang="el-GR" i="1" dirty="0" err="1"/>
              <a:t>σκανδαλίζεσθαι</a:t>
            </a:r>
            <a:r>
              <a:rPr lang="en-GB" i="1" dirty="0"/>
              <a:t>. </a:t>
            </a:r>
            <a:r>
              <a:rPr lang="el-GR" i="1" dirty="0" err="1"/>
              <a:t>Οὗτος</a:t>
            </a:r>
            <a:r>
              <a:rPr lang="el-GR" i="1" dirty="0"/>
              <a:t> </a:t>
            </a:r>
            <a:r>
              <a:rPr lang="el-GR" i="1" dirty="0" err="1"/>
              <a:t>γὰρ</a:t>
            </a:r>
            <a:r>
              <a:rPr lang="el-GR" i="1" dirty="0"/>
              <a:t> </a:t>
            </a:r>
            <a:r>
              <a:rPr lang="el-GR" i="1" dirty="0" err="1"/>
              <a:t>ἐὰν</a:t>
            </a:r>
            <a:r>
              <a:rPr lang="el-GR" i="1" dirty="0"/>
              <a:t> </a:t>
            </a:r>
            <a:r>
              <a:rPr lang="el-GR" i="1" dirty="0" err="1"/>
              <a:t>ἐπιδέξηται</a:t>
            </a:r>
            <a:r>
              <a:rPr lang="el-GR" i="1" dirty="0"/>
              <a:t> </a:t>
            </a:r>
            <a:r>
              <a:rPr lang="el-GR" i="1" dirty="0" err="1"/>
              <a:t>τὴν</a:t>
            </a:r>
            <a:r>
              <a:rPr lang="el-GR" i="1" dirty="0"/>
              <a:t> χάριν </a:t>
            </a:r>
            <a:r>
              <a:rPr lang="el-GR" i="1" dirty="0" err="1"/>
              <a:t>τοῦ</a:t>
            </a:r>
            <a:r>
              <a:rPr lang="el-GR" i="1" dirty="0"/>
              <a:t> </a:t>
            </a:r>
            <a:r>
              <a:rPr lang="el-GR" i="1" dirty="0" err="1"/>
              <a:t>Θεοῦ</a:t>
            </a:r>
            <a:r>
              <a:rPr lang="el-GR" i="1" dirty="0"/>
              <a:t> </a:t>
            </a:r>
            <a:r>
              <a:rPr lang="el-GR" i="1" dirty="0" err="1"/>
              <a:t>καὶ</a:t>
            </a:r>
            <a:r>
              <a:rPr lang="el-GR" i="1" dirty="0"/>
              <a:t> </a:t>
            </a:r>
            <a:r>
              <a:rPr lang="el-GR" i="1" dirty="0" err="1"/>
              <a:t>τελείωσιν</a:t>
            </a:r>
            <a:r>
              <a:rPr lang="el-GR" i="1" dirty="0"/>
              <a:t> </a:t>
            </a:r>
            <a:r>
              <a:rPr lang="el-GR" i="1" dirty="0" err="1"/>
              <a:t>ἄχρι</a:t>
            </a:r>
            <a:r>
              <a:rPr lang="el-GR" i="1" dirty="0"/>
              <a:t> τέλους </a:t>
            </a:r>
            <a:r>
              <a:rPr lang="el-GR" i="1" dirty="0" err="1"/>
              <a:t>ἐν</a:t>
            </a:r>
            <a:r>
              <a:rPr lang="el-GR" i="1" dirty="0"/>
              <a:t> </a:t>
            </a:r>
            <a:r>
              <a:rPr lang="el-GR" i="1" dirty="0" err="1"/>
              <a:t>ἡσυχίᾳ</a:t>
            </a:r>
            <a:r>
              <a:rPr lang="el-GR" i="1" dirty="0"/>
              <a:t> ποιήσει</a:t>
            </a:r>
            <a:r>
              <a:rPr lang="en-GB" i="1" dirty="0"/>
              <a:t>, </a:t>
            </a:r>
            <a:r>
              <a:rPr lang="el-GR" i="1" dirty="0"/>
              <a:t>πλέον </a:t>
            </a:r>
            <a:r>
              <a:rPr lang="el-GR" i="1" dirty="0" err="1"/>
              <a:t>τοὺς</a:t>
            </a:r>
            <a:r>
              <a:rPr lang="el-GR" i="1" dirty="0"/>
              <a:t> </a:t>
            </a:r>
            <a:r>
              <a:rPr lang="el-GR" i="1" dirty="0" err="1"/>
              <a:t>πολλοὺς</a:t>
            </a:r>
            <a:r>
              <a:rPr lang="el-GR" i="1" dirty="0"/>
              <a:t> </a:t>
            </a:r>
            <a:r>
              <a:rPr lang="el-GR" i="1" dirty="0" err="1"/>
              <a:t>οἰκοδομήσει</a:t>
            </a:r>
            <a:r>
              <a:rPr lang="en-GB" i="1" dirty="0"/>
              <a:t>... </a:t>
            </a:r>
            <a:r>
              <a:rPr lang="el-GR" i="1" dirty="0" err="1"/>
              <a:t>Οἱ</a:t>
            </a:r>
            <a:r>
              <a:rPr lang="el-GR" i="1" dirty="0"/>
              <a:t> </a:t>
            </a:r>
            <a:r>
              <a:rPr lang="el-GR" i="1" dirty="0" err="1"/>
              <a:t>γὰρ</a:t>
            </a:r>
            <a:r>
              <a:rPr lang="el-GR" i="1" dirty="0"/>
              <a:t> </a:t>
            </a:r>
            <a:r>
              <a:rPr lang="el-GR" i="1" dirty="0" err="1"/>
              <a:t>ταῖς</a:t>
            </a:r>
            <a:r>
              <a:rPr lang="el-GR" i="1" dirty="0"/>
              <a:t> </a:t>
            </a:r>
            <a:r>
              <a:rPr lang="el-GR" i="1" dirty="0" err="1"/>
              <a:t>κραυγαῖς</a:t>
            </a:r>
            <a:r>
              <a:rPr lang="el-GR" i="1" dirty="0"/>
              <a:t> </a:t>
            </a:r>
            <a:r>
              <a:rPr lang="el-GR" i="1" dirty="0" err="1"/>
              <a:t>κεχρημένοι</a:t>
            </a:r>
            <a:r>
              <a:rPr lang="el-GR" i="1" dirty="0"/>
              <a:t>, </a:t>
            </a:r>
            <a:r>
              <a:rPr lang="el-GR" i="1" dirty="0" err="1"/>
              <a:t>κελευσταῖς</a:t>
            </a:r>
            <a:r>
              <a:rPr lang="el-GR" i="1" dirty="0"/>
              <a:t> </a:t>
            </a:r>
            <a:r>
              <a:rPr lang="el-GR" i="1" dirty="0" err="1"/>
              <a:t>ἐοίκασι</a:t>
            </a:r>
            <a:r>
              <a:rPr lang="el-GR" i="1" dirty="0"/>
              <a:t>, </a:t>
            </a:r>
            <a:r>
              <a:rPr lang="el-GR" i="1" dirty="0" err="1"/>
              <a:t>μὴ</a:t>
            </a:r>
            <a:r>
              <a:rPr lang="el-GR" i="1" dirty="0"/>
              <a:t> δυνάμενοι </a:t>
            </a:r>
            <a:r>
              <a:rPr lang="el-GR" i="1" dirty="0" err="1"/>
              <a:t>πανταχοῦ</a:t>
            </a:r>
            <a:r>
              <a:rPr lang="el-GR" i="1" dirty="0"/>
              <a:t> </a:t>
            </a:r>
            <a:r>
              <a:rPr lang="el-GR" i="1" dirty="0" err="1"/>
              <a:t>εὔξασθαι</a:t>
            </a:r>
            <a:r>
              <a:rPr lang="el-GR" i="1" dirty="0"/>
              <a:t>, μήτε </a:t>
            </a:r>
            <a:r>
              <a:rPr lang="el-GR" i="1" dirty="0" err="1"/>
              <a:t>ἐν</a:t>
            </a:r>
            <a:r>
              <a:rPr lang="el-GR" i="1" dirty="0"/>
              <a:t> </a:t>
            </a:r>
            <a:r>
              <a:rPr lang="el-GR" i="1" dirty="0" err="1"/>
              <a:t>ἐκκλησίαις</a:t>
            </a:r>
            <a:r>
              <a:rPr lang="el-GR" i="1" dirty="0"/>
              <a:t>, μήτε </a:t>
            </a:r>
            <a:r>
              <a:rPr lang="el-GR" i="1" dirty="0" err="1"/>
              <a:t>ἐν</a:t>
            </a:r>
            <a:r>
              <a:rPr lang="el-GR" i="1" dirty="0"/>
              <a:t> </a:t>
            </a:r>
            <a:r>
              <a:rPr lang="el-GR" i="1" dirty="0" err="1"/>
              <a:t>κώμαις</a:t>
            </a:r>
            <a:r>
              <a:rPr lang="el-GR" i="1" dirty="0"/>
              <a:t>, </a:t>
            </a:r>
            <a:r>
              <a:rPr lang="el-GR" i="1" dirty="0" err="1"/>
              <a:t>εἰ</a:t>
            </a:r>
            <a:r>
              <a:rPr lang="el-GR" i="1" dirty="0"/>
              <a:t> </a:t>
            </a:r>
            <a:r>
              <a:rPr lang="el-GR" i="1" dirty="0" err="1"/>
              <a:t>μὴ</a:t>
            </a:r>
            <a:r>
              <a:rPr lang="el-GR" i="1" dirty="0"/>
              <a:t> τάχα </a:t>
            </a:r>
            <a:r>
              <a:rPr lang="el-GR" i="1" dirty="0" err="1"/>
              <a:t>ἐν</a:t>
            </a:r>
            <a:r>
              <a:rPr lang="el-GR" i="1" dirty="0"/>
              <a:t> </a:t>
            </a:r>
            <a:r>
              <a:rPr lang="el-GR" i="1" dirty="0" err="1"/>
              <a:t>ἐρημίαις</a:t>
            </a:r>
            <a:r>
              <a:rPr lang="el-GR" i="1" dirty="0"/>
              <a:t> </a:t>
            </a:r>
            <a:r>
              <a:rPr lang="el-GR" i="1" dirty="0" err="1"/>
              <a:t>κατὰ</a:t>
            </a:r>
            <a:r>
              <a:rPr lang="el-GR" i="1" dirty="0"/>
              <a:t> </a:t>
            </a:r>
            <a:r>
              <a:rPr lang="el-GR" i="1" dirty="0" err="1"/>
              <a:t>τὸ</a:t>
            </a:r>
            <a:r>
              <a:rPr lang="el-GR" i="1" dirty="0"/>
              <a:t> θέλημα </a:t>
            </a:r>
            <a:r>
              <a:rPr lang="el-GR" i="1" dirty="0" err="1"/>
              <a:t>αὐτῶν</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ΣΤ΄</a:t>
            </a:r>
            <a:r>
              <a:rPr lang="en-GB" dirty="0"/>
              <a:t>, P.G. 34, 520 BC</a:t>
            </a:r>
            <a:r>
              <a:rPr lang="el-GR" dirty="0"/>
              <a:t>).</a:t>
            </a:r>
          </a:p>
          <a:p>
            <a:endParaRPr lang="el-GR" dirty="0"/>
          </a:p>
          <a:p>
            <a:endParaRPr lang="el-GR" dirty="0"/>
          </a:p>
        </p:txBody>
      </p:sp>
    </p:spTree>
    <p:extLst>
      <p:ext uri="{BB962C8B-B14F-4D97-AF65-F5344CB8AC3E}">
        <p14:creationId xmlns:p14="http://schemas.microsoft.com/office/powerpoint/2010/main" val="1585756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62885"/>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862884"/>
            <a:ext cx="12192000" cy="5995115"/>
          </a:xfrm>
        </p:spPr>
        <p:txBody>
          <a:bodyPr/>
          <a:lstStyle/>
          <a:p>
            <a:pPr lvl="0"/>
            <a:r>
              <a:rPr lang="el-GR" dirty="0"/>
              <a:t>Ο Μακάριος αντικρούοντας τις </a:t>
            </a:r>
            <a:r>
              <a:rPr lang="el-GR" dirty="0" err="1"/>
              <a:t>εκστασιακές</a:t>
            </a:r>
            <a:r>
              <a:rPr lang="el-GR" dirty="0"/>
              <a:t> τάσεις των </a:t>
            </a:r>
            <a:r>
              <a:rPr lang="el-GR" dirty="0" err="1"/>
              <a:t>Μεσσαλιανικών</a:t>
            </a:r>
            <a:r>
              <a:rPr lang="el-GR" dirty="0"/>
              <a:t> κύκλων της εποχής του αναγκάζεται να παραδώσει στη μοναχική κοινότητα ένα </a:t>
            </a:r>
            <a:r>
              <a:rPr lang="el-GR" b="1" dirty="0"/>
              <a:t>τυπικό προσευχής</a:t>
            </a:r>
            <a:r>
              <a:rPr lang="el-GR" dirty="0"/>
              <a:t>. Το τυπικό αυτό προβλέπει ότι οι προσερχόμενοι στον Κύριο πρέπει να προσεύχονται με </a:t>
            </a:r>
            <a:r>
              <a:rPr lang="el-GR" u="sng" dirty="0"/>
              <a:t>ησυχία</a:t>
            </a:r>
            <a:r>
              <a:rPr lang="el-GR" dirty="0"/>
              <a:t>, </a:t>
            </a:r>
            <a:r>
              <a:rPr lang="el-GR" u="sng" dirty="0"/>
              <a:t>γαλήνη</a:t>
            </a:r>
            <a:r>
              <a:rPr lang="el-GR" dirty="0"/>
              <a:t>, </a:t>
            </a:r>
            <a:r>
              <a:rPr lang="el-GR" u="sng" dirty="0"/>
              <a:t>μεγάλη προσοχή </a:t>
            </a:r>
            <a:r>
              <a:rPr lang="el-GR" dirty="0"/>
              <a:t>και </a:t>
            </a:r>
            <a:r>
              <a:rPr lang="el-GR" u="sng" dirty="0"/>
              <a:t>τάξη</a:t>
            </a:r>
            <a:r>
              <a:rPr lang="el-GR" dirty="0"/>
              <a:t> και όχι με ανάρμοστες και αλλόκοτες κραυγές, και ν’ αφοσιώνονται με προσπάθεια καρδιάς και καθαρούς λογισμούς: "</a:t>
            </a:r>
            <a:r>
              <a:rPr lang="el-GR" i="1" dirty="0" err="1"/>
              <a:t>οἱ</a:t>
            </a:r>
            <a:r>
              <a:rPr lang="el-GR" i="1" dirty="0"/>
              <a:t> προσερχόμενοι </a:t>
            </a:r>
            <a:r>
              <a:rPr lang="el-GR" i="1" dirty="0" err="1"/>
              <a:t>τῷ</a:t>
            </a:r>
            <a:r>
              <a:rPr lang="el-GR" i="1" dirty="0"/>
              <a:t> </a:t>
            </a:r>
            <a:r>
              <a:rPr lang="el-GR" i="1" dirty="0" err="1"/>
              <a:t>Κυρίῳ</a:t>
            </a:r>
            <a:r>
              <a:rPr lang="el-GR" i="1" dirty="0"/>
              <a:t> </a:t>
            </a:r>
            <a:r>
              <a:rPr lang="el-GR" i="1" dirty="0" err="1"/>
              <a:t>ὀφείλουσι</a:t>
            </a:r>
            <a:r>
              <a:rPr lang="el-GR" i="1" dirty="0"/>
              <a:t> </a:t>
            </a:r>
            <a:r>
              <a:rPr lang="el-GR" i="1" dirty="0" err="1"/>
              <a:t>τὰς</a:t>
            </a:r>
            <a:r>
              <a:rPr lang="el-GR" i="1" dirty="0"/>
              <a:t> </a:t>
            </a:r>
            <a:r>
              <a:rPr lang="el-GR" i="1" dirty="0" err="1"/>
              <a:t>εὐχὰς</a:t>
            </a:r>
            <a:r>
              <a:rPr lang="el-GR" i="1" dirty="0"/>
              <a:t> </a:t>
            </a:r>
            <a:r>
              <a:rPr lang="el-GR" i="1" dirty="0" err="1"/>
              <a:t>ἐν</a:t>
            </a:r>
            <a:r>
              <a:rPr lang="el-GR" i="1" dirty="0"/>
              <a:t> </a:t>
            </a:r>
            <a:r>
              <a:rPr lang="el-GR" i="1" dirty="0" err="1"/>
              <a:t>ἡσυχίᾳ</a:t>
            </a:r>
            <a:r>
              <a:rPr lang="el-GR" i="1" dirty="0"/>
              <a:t> </a:t>
            </a:r>
            <a:r>
              <a:rPr lang="el-GR" i="1" dirty="0" err="1"/>
              <a:t>καὶ</a:t>
            </a:r>
            <a:r>
              <a:rPr lang="el-GR" i="1" dirty="0"/>
              <a:t> </a:t>
            </a:r>
            <a:r>
              <a:rPr lang="el-GR" i="1" dirty="0" err="1"/>
              <a:t>εἰρήνῃ</a:t>
            </a:r>
            <a:r>
              <a:rPr lang="el-GR" i="1" dirty="0"/>
              <a:t> </a:t>
            </a:r>
            <a:r>
              <a:rPr lang="el-GR" i="1" dirty="0" err="1"/>
              <a:t>καὶ</a:t>
            </a:r>
            <a:r>
              <a:rPr lang="el-GR" i="1" dirty="0"/>
              <a:t> </a:t>
            </a:r>
            <a:r>
              <a:rPr lang="el-GR" i="1" dirty="0" err="1"/>
              <a:t>καταστάσει</a:t>
            </a:r>
            <a:r>
              <a:rPr lang="el-GR" i="1" dirty="0"/>
              <a:t> </a:t>
            </a:r>
            <a:r>
              <a:rPr lang="el-GR" i="1" dirty="0" err="1"/>
              <a:t>πολλῇ</a:t>
            </a:r>
            <a:r>
              <a:rPr lang="el-GR" i="1" dirty="0"/>
              <a:t> </a:t>
            </a:r>
            <a:r>
              <a:rPr lang="el-GR" i="1" dirty="0" err="1"/>
              <a:t>ποιεῖσθαι</a:t>
            </a:r>
            <a:r>
              <a:rPr lang="el-GR" i="1" dirty="0"/>
              <a:t> </a:t>
            </a:r>
            <a:r>
              <a:rPr lang="el-GR" i="1" dirty="0" err="1"/>
              <a:t>καὶ</a:t>
            </a:r>
            <a:r>
              <a:rPr lang="el-GR" i="1" dirty="0"/>
              <a:t> </a:t>
            </a:r>
            <a:r>
              <a:rPr lang="el-GR" i="1" dirty="0" err="1"/>
              <a:t>οὐχί</a:t>
            </a:r>
            <a:r>
              <a:rPr lang="el-GR" i="1" dirty="0"/>
              <a:t> </a:t>
            </a:r>
            <a:r>
              <a:rPr lang="el-GR" i="1" dirty="0" err="1"/>
              <a:t>ἀπρεπέσι</a:t>
            </a:r>
            <a:r>
              <a:rPr lang="el-GR" i="1" dirty="0"/>
              <a:t> </a:t>
            </a:r>
            <a:r>
              <a:rPr lang="el-GR" i="1" dirty="0" err="1"/>
              <a:t>κραυγαῖς</a:t>
            </a:r>
            <a:r>
              <a:rPr lang="el-GR" i="1" dirty="0"/>
              <a:t> </a:t>
            </a:r>
            <a:r>
              <a:rPr lang="el-GR" i="1" dirty="0" err="1"/>
              <a:t>καὶ</a:t>
            </a:r>
            <a:r>
              <a:rPr lang="el-GR" i="1" dirty="0"/>
              <a:t> </a:t>
            </a:r>
            <a:r>
              <a:rPr lang="el-GR" i="1" dirty="0" err="1"/>
              <a:t>συγκεχυμέναις</a:t>
            </a:r>
            <a:r>
              <a:rPr lang="el-GR" i="1" dirty="0"/>
              <a:t> </a:t>
            </a:r>
            <a:r>
              <a:rPr lang="el-GR" i="1" dirty="0" err="1"/>
              <a:t>ἀλλὰ</a:t>
            </a:r>
            <a:r>
              <a:rPr lang="el-GR" i="1" dirty="0"/>
              <a:t> </a:t>
            </a:r>
            <a:r>
              <a:rPr lang="el-GR" i="1" dirty="0" err="1"/>
              <a:t>πόνῳ</a:t>
            </a:r>
            <a:r>
              <a:rPr lang="el-GR" i="1" dirty="0"/>
              <a:t> καρδίας </a:t>
            </a:r>
            <a:r>
              <a:rPr lang="el-GR" i="1" dirty="0" err="1"/>
              <a:t>καὶ</a:t>
            </a:r>
            <a:r>
              <a:rPr lang="el-GR" i="1" dirty="0"/>
              <a:t> </a:t>
            </a:r>
            <a:r>
              <a:rPr lang="el-GR" i="1" dirty="0" err="1"/>
              <a:t>λογισμοῖς</a:t>
            </a:r>
            <a:r>
              <a:rPr lang="el-GR" i="1" dirty="0"/>
              <a:t> </a:t>
            </a:r>
            <a:r>
              <a:rPr lang="el-GR" i="1" dirty="0" err="1"/>
              <a:t>νήφουσι</a:t>
            </a:r>
            <a:r>
              <a:rPr lang="el-GR" i="1" dirty="0"/>
              <a:t> </a:t>
            </a:r>
            <a:r>
              <a:rPr lang="el-GR" i="1" dirty="0" err="1"/>
              <a:t>προσέχειν</a:t>
            </a:r>
            <a:r>
              <a:rPr lang="el-GR" i="1" dirty="0"/>
              <a:t> </a:t>
            </a:r>
            <a:r>
              <a:rPr lang="el-GR" i="1" dirty="0" err="1"/>
              <a:t>τῷ</a:t>
            </a:r>
            <a:r>
              <a:rPr lang="el-GR" i="1" dirty="0"/>
              <a:t> </a:t>
            </a:r>
            <a:r>
              <a:rPr lang="el-GR" i="1" dirty="0" err="1"/>
              <a:t>Κυρίῳ</a:t>
            </a:r>
            <a:r>
              <a:rPr lang="el-GR" dirty="0"/>
              <a:t>" (</a:t>
            </a:r>
            <a:r>
              <a:rPr lang="el-GR" i="1" dirty="0" err="1">
                <a:ea typeface="Times New Roman" panose="02020603050405020304" pitchFamily="18" charset="0"/>
              </a:rPr>
              <a:t>Ὁμιλίαι</a:t>
            </a:r>
            <a:r>
              <a:rPr lang="el-GR" i="1" dirty="0">
                <a:ea typeface="Times New Roman" panose="02020603050405020304" pitchFamily="18" charset="0"/>
              </a:rPr>
              <a:t> </a:t>
            </a:r>
            <a:r>
              <a:rPr lang="el-GR" i="1" dirty="0" err="1">
                <a:ea typeface="Times New Roman" panose="02020603050405020304" pitchFamily="18" charset="0"/>
              </a:rPr>
              <a:t>Πνευματικαὶ</a:t>
            </a:r>
            <a:r>
              <a:rPr lang="el-GR" i="1" dirty="0">
                <a:ea typeface="Times New Roman" panose="02020603050405020304" pitchFamily="18" charset="0"/>
              </a:rPr>
              <a:t> ΣΤ΄</a:t>
            </a:r>
            <a:r>
              <a:rPr lang="el-GR" dirty="0">
                <a:ea typeface="Times New Roman" panose="02020603050405020304" pitchFamily="18" charset="0"/>
              </a:rPr>
              <a:t>, </a:t>
            </a:r>
            <a:r>
              <a:rPr lang="en-GB" dirty="0">
                <a:ea typeface="Times New Roman" panose="02020603050405020304" pitchFamily="18" charset="0"/>
              </a:rPr>
              <a:t>P</a:t>
            </a:r>
            <a:r>
              <a:rPr lang="el-GR" dirty="0">
                <a:ea typeface="Times New Roman" panose="02020603050405020304" pitchFamily="18" charset="0"/>
              </a:rPr>
              <a:t>.</a:t>
            </a:r>
            <a:r>
              <a:rPr lang="en-GB" dirty="0">
                <a:ea typeface="Times New Roman" panose="02020603050405020304" pitchFamily="18" charset="0"/>
              </a:rPr>
              <a:t>G</a:t>
            </a:r>
            <a:r>
              <a:rPr lang="el-GR" dirty="0">
                <a:ea typeface="Times New Roman" panose="02020603050405020304" pitchFamily="18" charset="0"/>
              </a:rPr>
              <a:t>. 34, 517 </a:t>
            </a:r>
            <a:r>
              <a:rPr lang="en-GB" dirty="0">
                <a:ea typeface="Times New Roman" panose="02020603050405020304" pitchFamily="18" charset="0"/>
              </a:rPr>
              <a:t>C</a:t>
            </a:r>
            <a:r>
              <a:rPr lang="el-GR" dirty="0">
                <a:ea typeface="Times New Roman" panose="02020603050405020304" pitchFamily="18" charset="0"/>
              </a:rPr>
              <a:t>)</a:t>
            </a:r>
            <a:r>
              <a:rPr lang="el-GR" dirty="0"/>
              <a:t>.</a:t>
            </a:r>
          </a:p>
          <a:p>
            <a:r>
              <a:rPr lang="el-GR" dirty="0"/>
              <a:t>Για την πραγματοποίηση της αταραξίας και της ειρήνης στον καιρό της προσευχής, ο Ευάγριος προτείνει απ’ την πλευρά του την ολοκληρωτική </a:t>
            </a:r>
            <a:r>
              <a:rPr lang="el-GR" u="sng" dirty="0"/>
              <a:t>υποταγή της ανθρώπινης θέλησης στη θεία</a:t>
            </a:r>
            <a:r>
              <a:rPr lang="fr-FR" dirty="0"/>
              <a:t>: "</a:t>
            </a:r>
            <a:r>
              <a:rPr lang="el-GR" i="1" dirty="0" err="1"/>
              <a:t>Μὴ</a:t>
            </a:r>
            <a:r>
              <a:rPr lang="el-GR" i="1" dirty="0"/>
              <a:t> </a:t>
            </a:r>
            <a:r>
              <a:rPr lang="el-GR" i="1" dirty="0" err="1"/>
              <a:t>θελήσῃς</a:t>
            </a:r>
            <a:r>
              <a:rPr lang="el-GR" i="1" dirty="0"/>
              <a:t> </a:t>
            </a:r>
            <a:r>
              <a:rPr lang="el-GR" i="1" dirty="0" err="1"/>
              <a:t>ὥς</a:t>
            </a:r>
            <a:r>
              <a:rPr lang="el-GR" i="1" dirty="0"/>
              <a:t> σοι </a:t>
            </a:r>
            <a:r>
              <a:rPr lang="el-GR" i="1" dirty="0" err="1"/>
              <a:t>δοκεῖ</a:t>
            </a:r>
            <a:r>
              <a:rPr lang="fr-FR" i="1" dirty="0"/>
              <a:t>, </a:t>
            </a:r>
            <a:r>
              <a:rPr lang="el-GR" i="1" dirty="0" err="1"/>
              <a:t>ἀλλ</a:t>
            </a:r>
            <a:r>
              <a:rPr lang="fr-FR" i="1" dirty="0"/>
              <a:t>’ </a:t>
            </a:r>
            <a:r>
              <a:rPr lang="el-GR" i="1" dirty="0" err="1"/>
              <a:t>ὡς</a:t>
            </a:r>
            <a:r>
              <a:rPr lang="el-GR" i="1" dirty="0"/>
              <a:t> </a:t>
            </a:r>
            <a:r>
              <a:rPr lang="el-GR" i="1" dirty="0" err="1"/>
              <a:t>Θεῷ</a:t>
            </a:r>
            <a:r>
              <a:rPr lang="el-GR" i="1" dirty="0"/>
              <a:t> </a:t>
            </a:r>
            <a:r>
              <a:rPr lang="el-GR" i="1" dirty="0" err="1"/>
              <a:t>ἀρέσκει</a:t>
            </a:r>
            <a:r>
              <a:rPr lang="el-GR" i="1" dirty="0"/>
              <a:t> </a:t>
            </a:r>
            <a:r>
              <a:rPr lang="el-GR" i="1" dirty="0" err="1"/>
              <a:t>τὰ</a:t>
            </a:r>
            <a:r>
              <a:rPr lang="el-GR" i="1" dirty="0"/>
              <a:t> </a:t>
            </a:r>
            <a:r>
              <a:rPr lang="el-GR" i="1" dirty="0" err="1"/>
              <a:t>κατὰ</a:t>
            </a:r>
            <a:r>
              <a:rPr lang="el-GR" i="1" dirty="0"/>
              <a:t> </a:t>
            </a:r>
            <a:r>
              <a:rPr lang="el-GR" i="1" dirty="0" err="1"/>
              <a:t>σὲ</a:t>
            </a:r>
            <a:r>
              <a:rPr lang="el-GR" i="1" dirty="0"/>
              <a:t> γενέσθαι </a:t>
            </a:r>
            <a:r>
              <a:rPr lang="el-GR" i="1" dirty="0" err="1"/>
              <a:t>καὶ</a:t>
            </a:r>
            <a:r>
              <a:rPr lang="el-GR" i="1" dirty="0"/>
              <a:t> </a:t>
            </a:r>
            <a:r>
              <a:rPr lang="el-GR" i="1" dirty="0" err="1"/>
              <a:t>ἔσῃ</a:t>
            </a:r>
            <a:r>
              <a:rPr lang="el-GR" i="1" dirty="0"/>
              <a:t> </a:t>
            </a:r>
            <a:r>
              <a:rPr lang="el-GR" i="1" dirty="0" err="1"/>
              <a:t>ἀτάραχος</a:t>
            </a:r>
            <a:r>
              <a:rPr lang="el-GR" i="1" dirty="0"/>
              <a:t> </a:t>
            </a:r>
            <a:r>
              <a:rPr lang="el-GR" i="1" dirty="0" err="1"/>
              <a:t>καὶ</a:t>
            </a:r>
            <a:r>
              <a:rPr lang="el-GR" i="1" dirty="0"/>
              <a:t> </a:t>
            </a:r>
            <a:r>
              <a:rPr lang="el-GR" i="1" dirty="0" err="1"/>
              <a:t>εὐχάριστος</a:t>
            </a:r>
            <a:r>
              <a:rPr lang="el-GR" i="1" dirty="0"/>
              <a:t> </a:t>
            </a:r>
            <a:r>
              <a:rPr lang="el-GR" i="1" dirty="0" err="1"/>
              <a:t>ἐν</a:t>
            </a:r>
            <a:r>
              <a:rPr lang="el-GR" i="1" dirty="0"/>
              <a:t> </a:t>
            </a:r>
            <a:r>
              <a:rPr lang="el-GR" i="1" dirty="0" err="1"/>
              <a:t>προσευχῇ</a:t>
            </a:r>
            <a:r>
              <a:rPr lang="el-GR" i="1" dirty="0"/>
              <a:t> σου</a:t>
            </a:r>
            <a:r>
              <a:rPr lang="fr-FR" dirty="0"/>
              <a:t>"</a:t>
            </a:r>
            <a:r>
              <a:rPr lang="el-GR" i="1" dirty="0"/>
              <a:t> </a:t>
            </a:r>
            <a:r>
              <a:rPr lang="el-GR" dirty="0"/>
              <a:t>(</a:t>
            </a:r>
            <a:r>
              <a:rPr lang="el-GR" i="1" dirty="0"/>
              <a:t>Λόγος </a:t>
            </a:r>
            <a:r>
              <a:rPr lang="el-GR" i="1" dirty="0" err="1"/>
              <a:t>Περὶ</a:t>
            </a:r>
            <a:r>
              <a:rPr lang="el-GR" i="1" dirty="0"/>
              <a:t> </a:t>
            </a:r>
            <a:r>
              <a:rPr lang="el-GR" i="1" dirty="0" err="1"/>
              <a:t>Προσευχῆς</a:t>
            </a:r>
            <a:r>
              <a:rPr lang="el-GR" i="1" dirty="0"/>
              <a:t> ΠΘ΄</a:t>
            </a:r>
            <a:r>
              <a:rPr lang="fr-FR" dirty="0"/>
              <a:t>, P.G. 79, 1185 D</a:t>
            </a:r>
            <a:r>
              <a:rPr lang="el-GR" dirty="0"/>
              <a:t>)</a:t>
            </a:r>
            <a:r>
              <a:rPr lang="fr-FR" dirty="0"/>
              <a:t>.</a:t>
            </a:r>
            <a:endParaRPr lang="el-GR" dirty="0"/>
          </a:p>
          <a:p>
            <a:pPr lvl="0"/>
            <a:endParaRPr lang="el-GR" dirty="0"/>
          </a:p>
        </p:txBody>
      </p:sp>
      <p:sp>
        <p:nvSpPr>
          <p:cNvPr id="7" name="Rectangle 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02419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B08599-0323-BDAB-1810-AD7E7EB857B4}"/>
              </a:ext>
            </a:extLst>
          </p:cNvPr>
          <p:cNvSpPr>
            <a:spLocks noGrp="1"/>
          </p:cNvSpPr>
          <p:nvPr>
            <p:ph type="title"/>
          </p:nvPr>
        </p:nvSpPr>
        <p:spPr>
          <a:xfrm>
            <a:off x="0" y="18256"/>
            <a:ext cx="12192000" cy="855202"/>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a:extLst>
              <a:ext uri="{FF2B5EF4-FFF2-40B4-BE49-F238E27FC236}">
                <a16:creationId xmlns:a16="http://schemas.microsoft.com/office/drawing/2014/main" id="{841311EE-D2A1-841B-44AB-2D3D00048FB3}"/>
              </a:ext>
            </a:extLst>
          </p:cNvPr>
          <p:cNvSpPr>
            <a:spLocks noGrp="1"/>
          </p:cNvSpPr>
          <p:nvPr>
            <p:ph idx="1"/>
          </p:nvPr>
        </p:nvSpPr>
        <p:spPr>
          <a:xfrm>
            <a:off x="0" y="970422"/>
            <a:ext cx="12192000" cy="5887577"/>
          </a:xfrm>
        </p:spPr>
        <p:txBody>
          <a:bodyPr>
            <a:normAutofit lnSpcReduction="10000"/>
          </a:bodyPr>
          <a:lstStyle/>
          <a:p>
            <a:r>
              <a:rPr lang="el-GR" sz="2800" dirty="0"/>
              <a:t>Έτσι, η προσευχή δε μεταβάλλεται σε καμία περίπτωση σε μέσο εκπλήρωσης συμφερόντων εγωιστικών, καθώς ο άνθρωπος </a:t>
            </a:r>
            <a:r>
              <a:rPr lang="el-GR" sz="2800" dirty="0" err="1"/>
              <a:t>προτρέπεται</a:t>
            </a:r>
            <a:r>
              <a:rPr lang="el-GR" sz="2800" dirty="0"/>
              <a:t> να μην προσεύχεται για την πραγμάτωση των δικών του αιτημάτων, αλλά για τη συμφωνία του θελήματός του με το θείο θέλημα</a:t>
            </a:r>
            <a:r>
              <a:rPr lang="fr-FR" sz="2800" dirty="0"/>
              <a:t>: "</a:t>
            </a:r>
            <a:r>
              <a:rPr lang="el-GR" sz="2800" i="1" dirty="0" err="1"/>
              <a:t>Μὴ</a:t>
            </a:r>
            <a:r>
              <a:rPr lang="el-GR" sz="2800" i="1" dirty="0"/>
              <a:t> προσεύχου </a:t>
            </a:r>
            <a:r>
              <a:rPr lang="el-GR" sz="2800" i="1" dirty="0" err="1"/>
              <a:t>τὰ</a:t>
            </a:r>
            <a:r>
              <a:rPr lang="el-GR" sz="2800" i="1" dirty="0"/>
              <a:t> </a:t>
            </a:r>
            <a:r>
              <a:rPr lang="el-GR" sz="2800" i="1" dirty="0" err="1"/>
              <a:t>σὰ</a:t>
            </a:r>
            <a:r>
              <a:rPr lang="el-GR" sz="2800" i="1" dirty="0"/>
              <a:t> θελήματα γενέσθαι· </a:t>
            </a:r>
            <a:r>
              <a:rPr lang="el-GR" sz="2800" i="1" dirty="0" err="1"/>
              <a:t>οὐδὲ</a:t>
            </a:r>
            <a:r>
              <a:rPr lang="el-GR" sz="2800" i="1" dirty="0"/>
              <a:t> </a:t>
            </a:r>
            <a:r>
              <a:rPr lang="el-GR" sz="2800" i="1" dirty="0" err="1"/>
              <a:t>γὰρ</a:t>
            </a:r>
            <a:r>
              <a:rPr lang="el-GR" sz="2800" i="1" dirty="0"/>
              <a:t> πάντως </a:t>
            </a:r>
            <a:r>
              <a:rPr lang="el-GR" sz="2800" i="1" dirty="0" err="1"/>
              <a:t>συμφωνοῦσι</a:t>
            </a:r>
            <a:r>
              <a:rPr lang="el-GR" sz="2800" i="1" dirty="0"/>
              <a:t> </a:t>
            </a:r>
            <a:r>
              <a:rPr lang="el-GR" sz="2800" i="1" dirty="0" err="1"/>
              <a:t>τῷ</a:t>
            </a:r>
            <a:r>
              <a:rPr lang="el-GR" sz="2800" i="1" dirty="0"/>
              <a:t> </a:t>
            </a:r>
            <a:r>
              <a:rPr lang="el-GR" sz="2800" i="1" dirty="0" err="1"/>
              <a:t>θελήματι</a:t>
            </a:r>
            <a:r>
              <a:rPr lang="el-GR" sz="2800" i="1" dirty="0"/>
              <a:t> </a:t>
            </a:r>
            <a:r>
              <a:rPr lang="el-GR" sz="2800" i="1" dirty="0" err="1"/>
              <a:t>τοῦ</a:t>
            </a:r>
            <a:r>
              <a:rPr lang="el-GR" sz="2800" i="1" dirty="0"/>
              <a:t> </a:t>
            </a:r>
            <a:r>
              <a:rPr lang="el-GR" sz="2800" i="1" dirty="0" err="1"/>
              <a:t>Θεοῦ</a:t>
            </a:r>
            <a:r>
              <a:rPr lang="fr-FR" sz="2800" i="1" dirty="0"/>
              <a:t>, </a:t>
            </a:r>
            <a:r>
              <a:rPr lang="el-GR" sz="2800" i="1" dirty="0" err="1"/>
              <a:t>ἀλλὰ</a:t>
            </a:r>
            <a:r>
              <a:rPr lang="el-GR" sz="2800" i="1" dirty="0"/>
              <a:t> </a:t>
            </a:r>
            <a:r>
              <a:rPr lang="el-GR" sz="2800" i="1" dirty="0" err="1"/>
              <a:t>μᾶλλον</a:t>
            </a:r>
            <a:r>
              <a:rPr lang="el-GR" sz="2800" i="1" dirty="0"/>
              <a:t> </a:t>
            </a:r>
            <a:r>
              <a:rPr lang="el-GR" sz="2800" i="1" dirty="0" err="1"/>
              <a:t>καθὼς</a:t>
            </a:r>
            <a:r>
              <a:rPr lang="el-GR" sz="2800" i="1" dirty="0"/>
              <a:t> </a:t>
            </a:r>
            <a:r>
              <a:rPr lang="el-GR" sz="2800" i="1" dirty="0" err="1"/>
              <a:t>ἐδιδάχθης</a:t>
            </a:r>
            <a:r>
              <a:rPr lang="fr-FR" sz="2800" i="1" dirty="0"/>
              <a:t>, </a:t>
            </a:r>
            <a:r>
              <a:rPr lang="el-GR" sz="2800" i="1" dirty="0"/>
              <a:t>προσεύχου λέγων· </a:t>
            </a:r>
            <a:r>
              <a:rPr lang="el-GR" sz="2800" i="1" dirty="0" err="1"/>
              <a:t>Γεννηθήτω</a:t>
            </a:r>
            <a:r>
              <a:rPr lang="el-GR" sz="2800" i="1" dirty="0"/>
              <a:t> </a:t>
            </a:r>
            <a:r>
              <a:rPr lang="el-GR" sz="2800" i="1" dirty="0" err="1"/>
              <a:t>τὸ</a:t>
            </a:r>
            <a:r>
              <a:rPr lang="el-GR" sz="2800" i="1" dirty="0"/>
              <a:t> θέλημά σου </a:t>
            </a:r>
            <a:r>
              <a:rPr lang="el-GR" sz="2800" i="1" dirty="0" err="1"/>
              <a:t>ἐν</a:t>
            </a:r>
            <a:r>
              <a:rPr lang="el-GR" sz="2800" i="1" dirty="0"/>
              <a:t> </a:t>
            </a:r>
            <a:r>
              <a:rPr lang="el-GR" sz="2800" i="1" dirty="0" err="1"/>
              <a:t>ἐμοί</a:t>
            </a:r>
            <a:r>
              <a:rPr lang="fr-FR" sz="2800" i="1" dirty="0"/>
              <a:t>..</a:t>
            </a:r>
            <a:r>
              <a:rPr lang="fr-FR" sz="2800" dirty="0"/>
              <a:t>."</a:t>
            </a:r>
            <a:r>
              <a:rPr lang="el-GR" sz="2800" i="1" dirty="0"/>
              <a:t> </a:t>
            </a:r>
            <a:r>
              <a:rPr lang="el-GR" sz="2800" dirty="0"/>
              <a:t>(</a:t>
            </a:r>
            <a:r>
              <a:rPr lang="el-GR" sz="2800" i="1" dirty="0"/>
              <a:t>Λόγος </a:t>
            </a:r>
            <a:r>
              <a:rPr lang="el-GR" sz="2800" i="1" dirty="0" err="1"/>
              <a:t>Περὶ</a:t>
            </a:r>
            <a:r>
              <a:rPr lang="el-GR" sz="2800" i="1" dirty="0"/>
              <a:t> </a:t>
            </a:r>
            <a:r>
              <a:rPr lang="el-GR" sz="2800" i="1" dirty="0" err="1"/>
              <a:t>Προσευχῆς</a:t>
            </a:r>
            <a:r>
              <a:rPr lang="el-GR" sz="2800" i="1" dirty="0"/>
              <a:t> ΛΑ΄</a:t>
            </a:r>
            <a:r>
              <a:rPr lang="fr-FR" sz="2800" dirty="0"/>
              <a:t>, PG 79, 1173 </a:t>
            </a:r>
            <a:r>
              <a:rPr lang="el-GR" sz="2800" dirty="0"/>
              <a:t>Β)</a:t>
            </a:r>
            <a:r>
              <a:rPr lang="fr-FR" sz="2800" dirty="0"/>
              <a:t>.</a:t>
            </a:r>
            <a:endParaRPr lang="el-GR" sz="2800" dirty="0"/>
          </a:p>
          <a:p>
            <a:r>
              <a:rPr lang="el-GR" sz="2800" dirty="0"/>
              <a:t>Η προσευχή θεωρείται πάντοτε ο αγωγός που ενώνει τον άνθρωπο με το Θεό, εφόσον ορίζεται ως μια απαθή έξη και ως ένας ακρότατος έρωτας, που αρπάζει το φιλόσοφο και πνευματικό νου σε νοητό ύψος: "</a:t>
            </a:r>
            <a:r>
              <a:rPr lang="el-GR" sz="2800" i="1" dirty="0" err="1"/>
              <a:t>κατάστασίς</a:t>
            </a:r>
            <a:r>
              <a:rPr lang="el-GR" sz="2800" i="1" dirty="0"/>
              <a:t> </a:t>
            </a:r>
            <a:r>
              <a:rPr lang="el-GR" sz="2800" i="1" dirty="0" err="1"/>
              <a:t>ἐστι</a:t>
            </a:r>
            <a:r>
              <a:rPr lang="el-GR" sz="2800" i="1" dirty="0"/>
              <a:t> </a:t>
            </a:r>
            <a:r>
              <a:rPr lang="el-GR" sz="2800" i="1" dirty="0" err="1"/>
              <a:t>προσευχῆς</a:t>
            </a:r>
            <a:r>
              <a:rPr lang="el-GR" sz="2800" i="1" dirty="0"/>
              <a:t> </a:t>
            </a:r>
            <a:r>
              <a:rPr lang="el-GR" sz="2800" i="1" dirty="0" err="1"/>
              <a:t>ἕξις</a:t>
            </a:r>
            <a:r>
              <a:rPr lang="el-GR" sz="2800" i="1" dirty="0"/>
              <a:t> </a:t>
            </a:r>
            <a:r>
              <a:rPr lang="el-GR" sz="2800" i="1" dirty="0" err="1"/>
              <a:t>ἀπαθής</a:t>
            </a:r>
            <a:r>
              <a:rPr lang="el-GR" sz="2800" i="1" dirty="0"/>
              <a:t>, </a:t>
            </a:r>
            <a:r>
              <a:rPr lang="el-GR" sz="2800" i="1" dirty="0" err="1"/>
              <a:t>ἔρωτι</a:t>
            </a:r>
            <a:r>
              <a:rPr lang="el-GR" sz="2800" i="1" dirty="0"/>
              <a:t> </a:t>
            </a:r>
            <a:r>
              <a:rPr lang="el-GR" sz="2800" i="1" dirty="0" err="1"/>
              <a:t>ἀκροτάτῳ</a:t>
            </a:r>
            <a:r>
              <a:rPr lang="el-GR" sz="2800" i="1" dirty="0"/>
              <a:t> </a:t>
            </a:r>
            <a:r>
              <a:rPr lang="el-GR" sz="2800" i="1" dirty="0" err="1"/>
              <a:t>εἰς</a:t>
            </a:r>
            <a:r>
              <a:rPr lang="el-GR" sz="2800" i="1" dirty="0"/>
              <a:t> </a:t>
            </a:r>
            <a:r>
              <a:rPr lang="el-GR" sz="2800" i="1" dirty="0" err="1"/>
              <a:t>ὕψος</a:t>
            </a:r>
            <a:r>
              <a:rPr lang="el-GR" sz="2800" i="1" dirty="0"/>
              <a:t> </a:t>
            </a:r>
            <a:r>
              <a:rPr lang="el-GR" sz="2800" i="1" dirty="0" err="1"/>
              <a:t>νοητὸν</a:t>
            </a:r>
            <a:r>
              <a:rPr lang="el-GR" sz="2800" i="1" dirty="0"/>
              <a:t> </a:t>
            </a:r>
            <a:r>
              <a:rPr lang="el-GR" sz="2800" i="1" dirty="0" err="1"/>
              <a:t>ἀφαρπάζουσα</a:t>
            </a:r>
            <a:r>
              <a:rPr lang="el-GR" sz="2800" i="1" dirty="0"/>
              <a:t> </a:t>
            </a:r>
            <a:r>
              <a:rPr lang="el-GR" sz="2800" i="1" dirty="0" err="1"/>
              <a:t>τὸ</a:t>
            </a:r>
            <a:r>
              <a:rPr lang="el-GR" sz="2800" i="1" dirty="0"/>
              <a:t> </a:t>
            </a:r>
            <a:r>
              <a:rPr lang="el-GR" sz="2800" i="1" dirty="0" err="1"/>
              <a:t>φιλόσοφον</a:t>
            </a:r>
            <a:r>
              <a:rPr lang="el-GR" sz="2800" i="1" dirty="0"/>
              <a:t> </a:t>
            </a:r>
            <a:r>
              <a:rPr lang="el-GR" sz="2800" i="1" dirty="0" err="1"/>
              <a:t>καὶ</a:t>
            </a:r>
            <a:r>
              <a:rPr lang="el-GR" sz="2800" i="1" dirty="0"/>
              <a:t> </a:t>
            </a:r>
            <a:r>
              <a:rPr lang="el-GR" sz="2800" i="1" dirty="0" err="1"/>
              <a:t>πνευματικὸν</a:t>
            </a:r>
            <a:r>
              <a:rPr lang="el-GR" sz="2800" i="1" dirty="0"/>
              <a:t> </a:t>
            </a:r>
            <a:r>
              <a:rPr lang="el-GR" sz="2800" i="1" dirty="0" err="1"/>
              <a:t>νοῦν</a:t>
            </a:r>
            <a:r>
              <a:rPr lang="el-GR" sz="2800" dirty="0"/>
              <a:t>"</a:t>
            </a:r>
            <a:r>
              <a:rPr lang="el-GR" sz="2800" i="1" dirty="0"/>
              <a:t> </a:t>
            </a:r>
            <a:r>
              <a:rPr lang="el-GR" sz="2800" dirty="0"/>
              <a:t>(</a:t>
            </a:r>
            <a:r>
              <a:rPr lang="el-GR" sz="2800" i="1" dirty="0"/>
              <a:t>Λόγος </a:t>
            </a:r>
            <a:r>
              <a:rPr lang="el-GR" sz="2800" i="1" dirty="0" err="1"/>
              <a:t>Περὶ</a:t>
            </a:r>
            <a:r>
              <a:rPr lang="el-GR" sz="2800" i="1" dirty="0"/>
              <a:t> </a:t>
            </a:r>
            <a:r>
              <a:rPr lang="el-GR" sz="2800" i="1" dirty="0" err="1"/>
              <a:t>Προσευχῆς</a:t>
            </a:r>
            <a:r>
              <a:rPr lang="el-GR" sz="2800" i="1" dirty="0"/>
              <a:t> ΝΒ΄</a:t>
            </a:r>
            <a:r>
              <a:rPr lang="el-GR" sz="2800" dirty="0"/>
              <a:t>, </a:t>
            </a:r>
            <a:r>
              <a:rPr lang="en-GB" sz="2800" dirty="0"/>
              <a:t>PG</a:t>
            </a:r>
            <a:r>
              <a:rPr lang="el-GR" sz="2800" dirty="0"/>
              <a:t> 79, 1177 </a:t>
            </a:r>
            <a:r>
              <a:rPr lang="en-GB" sz="2800" dirty="0"/>
              <a:t>C</a:t>
            </a:r>
            <a:r>
              <a:rPr lang="el-GR" sz="2800" dirty="0"/>
              <a:t>).</a:t>
            </a:r>
          </a:p>
          <a:p>
            <a:r>
              <a:rPr lang="el-GR" sz="2800" dirty="0">
                <a:ea typeface="Times New Roman" panose="02020603050405020304" pitchFamily="18" charset="0"/>
              </a:rPr>
              <a:t>Το ενδιαφέρον των ασκητικών αυτών συγγραφέων για τον ποιοτικό προσδιορισμό του χαρακτήρα της προσευχής είναι εύλογο, μια και υποστηρίζεται ότι "</a:t>
            </a:r>
            <a:r>
              <a:rPr lang="el-GR" sz="2800" b="1" i="1" dirty="0" err="1">
                <a:solidFill>
                  <a:srgbClr val="FF0000"/>
                </a:solidFill>
                <a:effectLst>
                  <a:outerShdw blurRad="38100" dist="38100" dir="2700000" algn="tl">
                    <a:srgbClr val="000000">
                      <a:alpha val="43137"/>
                    </a:srgbClr>
                  </a:outerShdw>
                </a:effectLst>
                <a:ea typeface="Times New Roman" panose="02020603050405020304" pitchFamily="18" charset="0"/>
              </a:rPr>
              <a:t>ἰσάγγελος</a:t>
            </a:r>
            <a:r>
              <a:rPr lang="el-GR" sz="2800" b="1" i="1" dirty="0">
                <a:solidFill>
                  <a:srgbClr val="FF0000"/>
                </a:solidFill>
                <a:effectLst>
                  <a:outerShdw blurRad="38100" dist="38100" dir="2700000" algn="tl">
                    <a:srgbClr val="000000">
                      <a:alpha val="43137"/>
                    </a:srgbClr>
                  </a:outerShdw>
                </a:effectLst>
                <a:ea typeface="Times New Roman" panose="02020603050405020304" pitchFamily="18" charset="0"/>
              </a:rPr>
              <a:t> γίνεται </a:t>
            </a:r>
            <a:r>
              <a:rPr lang="el-GR" sz="2800" b="1" i="1" dirty="0" err="1">
                <a:solidFill>
                  <a:srgbClr val="FF0000"/>
                </a:solidFill>
                <a:effectLst>
                  <a:outerShdw blurRad="38100" dist="38100" dir="2700000" algn="tl">
                    <a:srgbClr val="000000">
                      <a:alpha val="43137"/>
                    </a:srgbClr>
                  </a:outerShdw>
                </a:effectLst>
                <a:ea typeface="Times New Roman" panose="02020603050405020304" pitchFamily="18" charset="0"/>
              </a:rPr>
              <a:t>μοναχὸς</a:t>
            </a:r>
            <a:r>
              <a:rPr lang="el-GR" sz="2800" b="1" i="1" dirty="0">
                <a:solidFill>
                  <a:srgbClr val="FF0000"/>
                </a:solidFill>
                <a:effectLst>
                  <a:outerShdw blurRad="38100" dist="38100" dir="2700000" algn="tl">
                    <a:srgbClr val="000000">
                      <a:alpha val="43137"/>
                    </a:srgbClr>
                  </a:outerShdw>
                </a:effectLst>
                <a:ea typeface="Times New Roman" panose="02020603050405020304" pitchFamily="18" charset="0"/>
              </a:rPr>
              <a:t> </a:t>
            </a:r>
            <a:r>
              <a:rPr lang="el-GR" sz="2800" b="1" i="1" dirty="0" err="1">
                <a:solidFill>
                  <a:srgbClr val="FF0000"/>
                </a:solidFill>
                <a:effectLst>
                  <a:outerShdw blurRad="38100" dist="38100" dir="2700000" algn="tl">
                    <a:srgbClr val="000000">
                      <a:alpha val="43137"/>
                    </a:srgbClr>
                  </a:outerShdw>
                </a:effectLst>
                <a:ea typeface="Times New Roman" panose="02020603050405020304" pitchFamily="18" charset="0"/>
              </a:rPr>
              <a:t>διὰ</a:t>
            </a:r>
            <a:r>
              <a:rPr lang="el-GR" sz="2800" b="1" i="1" dirty="0">
                <a:solidFill>
                  <a:srgbClr val="FF0000"/>
                </a:solidFill>
                <a:effectLst>
                  <a:outerShdw blurRad="38100" dist="38100" dir="2700000" algn="tl">
                    <a:srgbClr val="000000">
                      <a:alpha val="43137"/>
                    </a:srgbClr>
                  </a:outerShdw>
                </a:effectLst>
                <a:ea typeface="Times New Roman" panose="02020603050405020304" pitchFamily="18" charset="0"/>
              </a:rPr>
              <a:t> </a:t>
            </a:r>
            <a:r>
              <a:rPr lang="el-GR" sz="2800" b="1" i="1" dirty="0" err="1">
                <a:solidFill>
                  <a:srgbClr val="FF0000"/>
                </a:solidFill>
                <a:effectLst>
                  <a:outerShdw blurRad="38100" dist="38100" dir="2700000" algn="tl">
                    <a:srgbClr val="000000">
                      <a:alpha val="43137"/>
                    </a:srgbClr>
                  </a:outerShdw>
                </a:effectLst>
                <a:ea typeface="Times New Roman" panose="02020603050405020304" pitchFamily="18" charset="0"/>
              </a:rPr>
              <a:t>τῆς</a:t>
            </a:r>
            <a:r>
              <a:rPr lang="el-GR" sz="2800" b="1" i="1" dirty="0">
                <a:solidFill>
                  <a:srgbClr val="FF0000"/>
                </a:solidFill>
                <a:effectLst>
                  <a:outerShdw blurRad="38100" dist="38100" dir="2700000" algn="tl">
                    <a:srgbClr val="000000">
                      <a:alpha val="43137"/>
                    </a:srgbClr>
                  </a:outerShdw>
                </a:effectLst>
                <a:ea typeface="Times New Roman" panose="02020603050405020304" pitchFamily="18" charset="0"/>
              </a:rPr>
              <a:t> </a:t>
            </a:r>
            <a:r>
              <a:rPr lang="el-GR" sz="2800" b="1" i="1" dirty="0" err="1">
                <a:solidFill>
                  <a:srgbClr val="FF0000"/>
                </a:solidFill>
                <a:effectLst>
                  <a:outerShdw blurRad="38100" dist="38100" dir="2700000" algn="tl">
                    <a:srgbClr val="000000">
                      <a:alpha val="43137"/>
                    </a:srgbClr>
                  </a:outerShdw>
                </a:effectLst>
                <a:ea typeface="Times New Roman" panose="02020603050405020304" pitchFamily="18" charset="0"/>
              </a:rPr>
              <a:t>ἀληθοῦς</a:t>
            </a:r>
            <a:r>
              <a:rPr lang="el-GR" sz="2800" b="1" i="1" dirty="0">
                <a:solidFill>
                  <a:srgbClr val="FF0000"/>
                </a:solidFill>
                <a:effectLst>
                  <a:outerShdw blurRad="38100" dist="38100" dir="2700000" algn="tl">
                    <a:srgbClr val="000000">
                      <a:alpha val="43137"/>
                    </a:srgbClr>
                  </a:outerShdw>
                </a:effectLst>
                <a:ea typeface="Times New Roman" panose="02020603050405020304" pitchFamily="18" charset="0"/>
              </a:rPr>
              <a:t> </a:t>
            </a:r>
            <a:r>
              <a:rPr lang="el-GR" sz="2800" b="1" i="1" dirty="0" err="1">
                <a:solidFill>
                  <a:srgbClr val="FF0000"/>
                </a:solidFill>
                <a:effectLst>
                  <a:outerShdw blurRad="38100" dist="38100" dir="2700000" algn="tl">
                    <a:srgbClr val="000000">
                      <a:alpha val="43137"/>
                    </a:srgbClr>
                  </a:outerShdw>
                </a:effectLst>
                <a:ea typeface="Times New Roman" panose="02020603050405020304" pitchFamily="18" charset="0"/>
              </a:rPr>
              <a:t>προσευχῆς</a:t>
            </a:r>
            <a:r>
              <a:rPr lang="el-GR" sz="2800" dirty="0">
                <a:ea typeface="Times New Roman" panose="02020603050405020304" pitchFamily="18" charset="0"/>
              </a:rPr>
              <a:t>"</a:t>
            </a:r>
            <a:r>
              <a:rPr lang="el-GR" sz="2800" baseline="30000" dirty="0">
                <a:ea typeface="Times New Roman" panose="02020603050405020304" pitchFamily="18" charset="0"/>
              </a:rPr>
              <a:t> </a:t>
            </a:r>
            <a:r>
              <a:rPr lang="el-GR" sz="2800" dirty="0"/>
              <a:t>(</a:t>
            </a:r>
            <a:r>
              <a:rPr lang="el-GR" sz="2800" i="1" dirty="0">
                <a:ea typeface="Times New Roman" panose="02020603050405020304" pitchFamily="18" charset="0"/>
                <a:cs typeface="Times New Roman" panose="02020603050405020304" pitchFamily="18" charset="0"/>
              </a:rPr>
              <a:t>Λόγος </a:t>
            </a:r>
            <a:r>
              <a:rPr lang="el-GR" sz="2800" i="1" dirty="0" err="1">
                <a:ea typeface="Times New Roman" panose="02020603050405020304" pitchFamily="18" charset="0"/>
                <a:cs typeface="Times New Roman" panose="02020603050405020304" pitchFamily="18" charset="0"/>
              </a:rPr>
              <a:t>Περὶ</a:t>
            </a:r>
            <a:r>
              <a:rPr lang="el-GR" sz="2800" i="1" dirty="0">
                <a:ea typeface="Times New Roman" panose="02020603050405020304" pitchFamily="18" charset="0"/>
                <a:cs typeface="Times New Roman" panose="02020603050405020304" pitchFamily="18" charset="0"/>
              </a:rPr>
              <a:t> </a:t>
            </a:r>
            <a:r>
              <a:rPr lang="el-GR" sz="2800" i="1" dirty="0" err="1">
                <a:ea typeface="Times New Roman" panose="02020603050405020304" pitchFamily="18" charset="0"/>
                <a:cs typeface="Times New Roman" panose="02020603050405020304" pitchFamily="18" charset="0"/>
              </a:rPr>
              <a:t>Προσευχῆς</a:t>
            </a:r>
            <a:r>
              <a:rPr lang="el-GR" sz="2800" i="1" dirty="0">
                <a:ea typeface="Times New Roman" panose="02020603050405020304" pitchFamily="18" charset="0"/>
                <a:cs typeface="Times New Roman" panose="02020603050405020304" pitchFamily="18" charset="0"/>
              </a:rPr>
              <a:t> ΡΙΓ΄</a:t>
            </a:r>
            <a:r>
              <a:rPr lang="el-GR" sz="2800" dirty="0">
                <a:ea typeface="Times New Roman" panose="02020603050405020304" pitchFamily="18" charset="0"/>
                <a:cs typeface="Times New Roman" panose="02020603050405020304" pitchFamily="18" charset="0"/>
              </a:rPr>
              <a:t>, </a:t>
            </a:r>
            <a:r>
              <a:rPr lang="en-GB" sz="2800" dirty="0">
                <a:ea typeface="Times New Roman" panose="02020603050405020304" pitchFamily="18" charset="0"/>
                <a:cs typeface="Times New Roman" panose="02020603050405020304" pitchFamily="18" charset="0"/>
              </a:rPr>
              <a:t>PG</a:t>
            </a:r>
            <a:r>
              <a:rPr lang="el-GR" sz="2800" dirty="0">
                <a:ea typeface="Times New Roman" panose="02020603050405020304" pitchFamily="18" charset="0"/>
                <a:cs typeface="Times New Roman" panose="02020603050405020304" pitchFamily="18" charset="0"/>
              </a:rPr>
              <a:t> 79, 1192 </a:t>
            </a:r>
            <a:r>
              <a:rPr lang="en-GB" sz="2800" dirty="0">
                <a:ea typeface="Times New Roman" panose="02020603050405020304" pitchFamily="18" charset="0"/>
                <a:cs typeface="Times New Roman" panose="02020603050405020304" pitchFamily="18" charset="0"/>
              </a:rPr>
              <a:t>D</a:t>
            </a:r>
            <a:r>
              <a:rPr lang="el-GR" sz="2800" dirty="0">
                <a:ea typeface="Times New Roman" panose="02020603050405020304" pitchFamily="18" charset="0"/>
                <a:cs typeface="Times New Roman" panose="02020603050405020304" pitchFamily="18" charset="0"/>
              </a:rPr>
              <a:t>).</a:t>
            </a:r>
            <a:endParaRPr lang="el-GR" sz="2800" dirty="0"/>
          </a:p>
        </p:txBody>
      </p:sp>
    </p:spTree>
    <p:extLst>
      <p:ext uri="{BB962C8B-B14F-4D97-AF65-F5344CB8AC3E}">
        <p14:creationId xmlns:p14="http://schemas.microsoft.com/office/powerpoint/2010/main" val="36169117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98866F-6177-41C3-DA2E-D27C6FE7E319}"/>
              </a:ext>
            </a:extLst>
          </p:cNvPr>
          <p:cNvSpPr>
            <a:spLocks noGrp="1"/>
          </p:cNvSpPr>
          <p:nvPr>
            <p:ph type="title"/>
          </p:nvPr>
        </p:nvSpPr>
        <p:spPr>
          <a:xfrm>
            <a:off x="0" y="18255"/>
            <a:ext cx="12192000" cy="909793"/>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a:extLst>
              <a:ext uri="{FF2B5EF4-FFF2-40B4-BE49-F238E27FC236}">
                <a16:creationId xmlns:a16="http://schemas.microsoft.com/office/drawing/2014/main" id="{18327E77-F0DA-EF79-C94E-768AC91FC8FE}"/>
              </a:ext>
            </a:extLst>
          </p:cNvPr>
          <p:cNvSpPr>
            <a:spLocks noGrp="1"/>
          </p:cNvSpPr>
          <p:nvPr>
            <p:ph idx="1"/>
          </p:nvPr>
        </p:nvSpPr>
        <p:spPr>
          <a:xfrm>
            <a:off x="0" y="928047"/>
            <a:ext cx="12192000" cy="5911697"/>
          </a:xfrm>
        </p:spPr>
        <p:txBody>
          <a:bodyPr>
            <a:normAutofit fontScale="25000" lnSpcReduction="20000"/>
          </a:bodyPr>
          <a:lstStyle/>
          <a:p>
            <a:r>
              <a:rPr lang="el-GR" sz="11200" dirty="0"/>
              <a:t>Χάρη στην ενανθρώπηση του Υιού, ο χριστιανός μπορεί στην αληθινή προσευχή να βλέπει το πρόσωπο του Θεού-Πατέρα στον παράδεισο, η θέα του οποίου επιτρέπεται μόνο στους αγγέλους. </a:t>
            </a:r>
            <a:r>
              <a:rPr lang="el-GR" sz="11200" b="1" dirty="0">
                <a:solidFill>
                  <a:srgbClr val="FF0000"/>
                </a:solidFill>
              </a:rPr>
              <a:t>Αληθινή προσευχή</a:t>
            </a:r>
            <a:r>
              <a:rPr lang="el-GR" sz="11200" dirty="0"/>
              <a:t>, σύμφωνα με τη γνωστή </a:t>
            </a:r>
            <a:r>
              <a:rPr lang="el-GR" sz="11200" dirty="0" err="1"/>
              <a:t>ευαγριανή</a:t>
            </a:r>
            <a:r>
              <a:rPr lang="el-GR" sz="11200" dirty="0"/>
              <a:t> κλιμακωτή διάρθρωση, δεν είναι παρά </a:t>
            </a:r>
            <a:r>
              <a:rPr lang="el-GR" sz="11200" b="1" dirty="0">
                <a:solidFill>
                  <a:srgbClr val="FF0000"/>
                </a:solidFill>
              </a:rPr>
              <a:t>η ευχαριστιακή</a:t>
            </a:r>
            <a:r>
              <a:rPr lang="el-GR" sz="11200" dirty="0"/>
              <a:t>.  </a:t>
            </a:r>
          </a:p>
          <a:p>
            <a:pPr eaLnBrk="0" fontAlgn="base" hangingPunct="0">
              <a:lnSpc>
                <a:spcPct val="100000"/>
              </a:lnSpc>
              <a:spcBef>
                <a:spcPct val="0"/>
              </a:spcBef>
              <a:spcAft>
                <a:spcPct val="0"/>
              </a:spcAft>
            </a:pPr>
            <a:r>
              <a:rPr lang="el-GR" sz="11200" dirty="0">
                <a:ea typeface="Times New Roman" panose="02020603050405020304" pitchFamily="18" charset="0"/>
              </a:rPr>
              <a:t>Στο </a:t>
            </a:r>
            <a:r>
              <a:rPr lang="el-GR" sz="11200" dirty="0" err="1">
                <a:ea typeface="Times New Roman" panose="02020603050405020304" pitchFamily="18" charset="0"/>
              </a:rPr>
              <a:t>ευαγριανό</a:t>
            </a:r>
            <a:r>
              <a:rPr lang="el-GR" sz="11200" dirty="0">
                <a:ea typeface="Times New Roman" panose="02020603050405020304" pitchFamily="18" charset="0"/>
              </a:rPr>
              <a:t> σύστημα, η προαγωγή του ανθρώπου στην αγγελική τάξη φανερώνει τη δυνατότητα της προσωπικής κοινωνίας του ανθρώπου με τον Θεό</a:t>
            </a:r>
            <a:r>
              <a:rPr lang="el-GR" sz="11200"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Ὅταν</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τὸ</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πρόσωπόν</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τινος</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τὸ</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πρόσωπον</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τοῦ</a:t>
            </a:r>
            <a:r>
              <a:rPr lang="el-GR" sz="11200" i="1" dirty="0">
                <a:ea typeface="Times New Roman" panose="02020603050405020304" pitchFamily="18" charset="0"/>
                <a:cs typeface="Times New Roman" panose="02020603050405020304" pitchFamily="18" charset="0"/>
              </a:rPr>
              <a:t> Κυρίου ζητήσει, τότε </a:t>
            </a:r>
            <a:r>
              <a:rPr lang="el-GR" sz="11200" i="1" dirty="0" err="1">
                <a:ea typeface="Times New Roman" panose="02020603050405020304" pitchFamily="18" charset="0"/>
                <a:cs typeface="Times New Roman" panose="02020603050405020304" pitchFamily="18" charset="0"/>
              </a:rPr>
              <a:t>ἀνακεκαλυμμένως</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τὴν</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δόξαν</a:t>
            </a:r>
            <a:r>
              <a:rPr lang="el-GR" sz="11200" i="1" dirty="0">
                <a:ea typeface="Times New Roman" panose="02020603050405020304" pitchFamily="18" charset="0"/>
                <a:cs typeface="Times New Roman" panose="02020603050405020304" pitchFamily="18" charset="0"/>
              </a:rPr>
              <a:t> Κυρίου κατοπτρίζεται </a:t>
            </a:r>
            <a:r>
              <a:rPr lang="el-GR" sz="11200" i="1" dirty="0" err="1">
                <a:ea typeface="Times New Roman" panose="02020603050405020304" pitchFamily="18" charset="0"/>
                <a:cs typeface="Times New Roman" panose="02020603050405020304" pitchFamily="18" charset="0"/>
              </a:rPr>
              <a:t>καὶ</a:t>
            </a:r>
            <a:r>
              <a:rPr lang="el-GR" sz="11200" i="1" dirty="0">
                <a:ea typeface="Times New Roman" panose="02020603050405020304" pitchFamily="18" charset="0"/>
                <a:cs typeface="Times New Roman" panose="02020603050405020304" pitchFamily="18" charset="0"/>
              </a:rPr>
              <a:t> </a:t>
            </a:r>
            <a:r>
              <a:rPr lang="el-GR" sz="11200" b="1" i="1" dirty="0">
                <a:ea typeface="Times New Roman" panose="02020603050405020304" pitchFamily="18" charset="0"/>
                <a:cs typeface="Times New Roman" panose="02020603050405020304" pitchFamily="18" charset="0"/>
              </a:rPr>
              <a:t>γενόμενος </a:t>
            </a:r>
            <a:r>
              <a:rPr lang="el-GR" sz="11200" b="1" i="1" dirty="0" err="1">
                <a:ea typeface="Times New Roman" panose="02020603050405020304" pitchFamily="18" charset="0"/>
                <a:cs typeface="Times New Roman" panose="02020603050405020304" pitchFamily="18" charset="0"/>
              </a:rPr>
              <a:t>ἰσάγγελος</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διὰ</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παντὸς</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ὄψεται</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τὸ</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πρόσωπον</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τοῦ</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ἐν</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οὐρανοῖς</a:t>
            </a:r>
            <a:r>
              <a:rPr lang="el-GR" sz="11200" i="1" dirty="0">
                <a:ea typeface="Times New Roman" panose="02020603050405020304" pitchFamily="18" charset="0"/>
                <a:cs typeface="Times New Roman" panose="02020603050405020304" pitchFamily="18" charset="0"/>
              </a:rPr>
              <a:t> Πατρός</a:t>
            </a:r>
            <a:r>
              <a:rPr lang="el-GR" sz="11200" dirty="0">
                <a:ea typeface="Times New Roman" panose="02020603050405020304" pitchFamily="18" charset="0"/>
                <a:cs typeface="Times New Roman" panose="02020603050405020304" pitchFamily="18" charset="0"/>
              </a:rPr>
              <a:t>"</a:t>
            </a:r>
            <a:r>
              <a:rPr lang="el-GR" sz="11200" i="1" dirty="0">
                <a:ea typeface="Times New Roman" panose="02020603050405020304" pitchFamily="18" charset="0"/>
                <a:cs typeface="Times New Roman" panose="02020603050405020304" pitchFamily="18" charset="0"/>
              </a:rPr>
              <a:t> </a:t>
            </a:r>
            <a:r>
              <a:rPr lang="el-GR" sz="11200" dirty="0">
                <a:ea typeface="Times New Roman" panose="02020603050405020304" pitchFamily="18" charset="0"/>
                <a:cs typeface="Times New Roman" panose="02020603050405020304" pitchFamily="18" charset="0"/>
              </a:rPr>
              <a:t>(</a:t>
            </a:r>
            <a:r>
              <a:rPr lang="el-GR" sz="11200" i="1" dirty="0">
                <a:ea typeface="Times New Roman" panose="02020603050405020304" pitchFamily="18" charset="0"/>
                <a:cs typeface="Times New Roman" panose="02020603050405020304" pitchFamily="18" charset="0"/>
              </a:rPr>
              <a:t>Σχόλια </a:t>
            </a:r>
            <a:r>
              <a:rPr lang="el-GR" sz="11200" i="1" dirty="0" err="1">
                <a:ea typeface="Times New Roman" panose="02020603050405020304" pitchFamily="18" charset="0"/>
                <a:cs typeface="Times New Roman" panose="02020603050405020304" pitchFamily="18" charset="0"/>
              </a:rPr>
              <a:t>εἰς</a:t>
            </a:r>
            <a:r>
              <a:rPr lang="el-GR" sz="11200" i="1" dirty="0">
                <a:ea typeface="Times New Roman" panose="02020603050405020304" pitchFamily="18" charset="0"/>
                <a:cs typeface="Times New Roman" panose="02020603050405020304" pitchFamily="18" charset="0"/>
              </a:rPr>
              <a:t> </a:t>
            </a:r>
            <a:r>
              <a:rPr lang="el-GR" sz="11200" i="1" dirty="0" err="1">
                <a:ea typeface="Times New Roman" panose="02020603050405020304" pitchFamily="18" charset="0"/>
                <a:cs typeface="Times New Roman" panose="02020603050405020304" pitchFamily="18" charset="0"/>
              </a:rPr>
              <a:t>τοὺς</a:t>
            </a:r>
            <a:r>
              <a:rPr lang="el-GR" sz="11200" i="1" dirty="0">
                <a:ea typeface="Times New Roman" panose="02020603050405020304" pitchFamily="18" charset="0"/>
                <a:cs typeface="Times New Roman" panose="02020603050405020304" pitchFamily="18" charset="0"/>
              </a:rPr>
              <a:t> Ψαλμούς</a:t>
            </a:r>
            <a:r>
              <a:rPr lang="el-GR" sz="11200" dirty="0">
                <a:ea typeface="Times New Roman" panose="02020603050405020304" pitchFamily="18" charset="0"/>
                <a:cs typeface="Times New Roman" panose="02020603050405020304" pitchFamily="18" charset="0"/>
              </a:rPr>
              <a:t>, </a:t>
            </a:r>
            <a:r>
              <a:rPr lang="en-GB" sz="11200" dirty="0">
                <a:ea typeface="Times New Roman" panose="02020603050405020304" pitchFamily="18" charset="0"/>
                <a:cs typeface="Times New Roman" panose="02020603050405020304" pitchFamily="18" charset="0"/>
              </a:rPr>
              <a:t>PG</a:t>
            </a:r>
            <a:r>
              <a:rPr lang="el-GR" sz="11200" dirty="0">
                <a:ea typeface="Times New Roman" panose="02020603050405020304" pitchFamily="18" charset="0"/>
                <a:cs typeface="Times New Roman" panose="02020603050405020304" pitchFamily="18" charset="0"/>
              </a:rPr>
              <a:t> 12, 1281 </a:t>
            </a:r>
            <a:r>
              <a:rPr lang="en-GB" sz="11200" dirty="0">
                <a:ea typeface="Times New Roman" panose="02020603050405020304" pitchFamily="18" charset="0"/>
                <a:cs typeface="Times New Roman" panose="02020603050405020304" pitchFamily="18" charset="0"/>
              </a:rPr>
              <a:t>C</a:t>
            </a:r>
            <a:r>
              <a:rPr lang="el-GR" sz="11200" dirty="0">
                <a:ea typeface="Times New Roman" panose="02020603050405020304" pitchFamily="18" charset="0"/>
                <a:cs typeface="Times New Roman" panose="02020603050405020304" pitchFamily="18" charset="0"/>
              </a:rPr>
              <a:t>). </a:t>
            </a:r>
          </a:p>
          <a:p>
            <a:r>
              <a:rPr lang="el-GR" sz="11200" dirty="0"/>
              <a:t>Συνάμα διαγράφει την ευθύνη του ανθρώπου απέναντι στις λογικές ψυχές που μετεωρίζονται ακόμη στην άγνοια και την κακία. Το ενδιαφέρον του ανθρώπου για τη μεταστροφή των λογικών ψυχών από την κακία και την άγνοια στην αρετή και την επίγνωση της αλήθειας θεωρείται ως αγγελική </a:t>
            </a:r>
            <a:r>
              <a:rPr lang="el-GR" sz="11200" dirty="0" err="1"/>
              <a:t>συνυπουργία</a:t>
            </a:r>
            <a:r>
              <a:rPr lang="el-GR" sz="11200" dirty="0"/>
              <a:t>:"</a:t>
            </a:r>
            <a:r>
              <a:rPr lang="el-GR" sz="11200" i="1" dirty="0" err="1"/>
              <a:t>Ὅστις</a:t>
            </a:r>
            <a:r>
              <a:rPr lang="el-GR" sz="11200" i="1" dirty="0"/>
              <a:t> </a:t>
            </a:r>
            <a:r>
              <a:rPr lang="el-GR" sz="11200" i="1" dirty="0" err="1"/>
              <a:t>γὰρ</a:t>
            </a:r>
            <a:r>
              <a:rPr lang="el-GR" sz="11200" i="1" dirty="0"/>
              <a:t> </a:t>
            </a:r>
            <a:r>
              <a:rPr lang="el-GR" sz="11200" i="1" dirty="0" err="1"/>
              <a:t>χάριτι</a:t>
            </a:r>
            <a:r>
              <a:rPr lang="el-GR" sz="11200" i="1" dirty="0"/>
              <a:t> </a:t>
            </a:r>
            <a:r>
              <a:rPr lang="el-GR" sz="11200" i="1" dirty="0" err="1"/>
              <a:t>τοῦ</a:t>
            </a:r>
            <a:r>
              <a:rPr lang="el-GR" sz="11200" i="1" dirty="0"/>
              <a:t> κυρίου </a:t>
            </a:r>
            <a:r>
              <a:rPr lang="el-GR" sz="11200" i="1" dirty="0" err="1"/>
              <a:t>πνευματικῆς</a:t>
            </a:r>
            <a:r>
              <a:rPr lang="el-GR" sz="11200" i="1" dirty="0"/>
              <a:t> γνώσεως </a:t>
            </a:r>
            <a:r>
              <a:rPr lang="el-GR" sz="11200" i="1" dirty="0" err="1"/>
              <a:t>ἠξιώθῃ</a:t>
            </a:r>
            <a:r>
              <a:rPr lang="el-GR" sz="11200" i="1" dirty="0"/>
              <a:t>, </a:t>
            </a:r>
            <a:r>
              <a:rPr lang="el-GR" sz="11200" i="1" dirty="0" err="1"/>
              <a:t>σπουδαίως</a:t>
            </a:r>
            <a:r>
              <a:rPr lang="el-GR" sz="11200" i="1" dirty="0"/>
              <a:t> </a:t>
            </a:r>
            <a:r>
              <a:rPr lang="el-GR" sz="11200" i="1" dirty="0" err="1"/>
              <a:t>τοῖς</a:t>
            </a:r>
            <a:r>
              <a:rPr lang="el-GR" sz="11200" i="1" dirty="0"/>
              <a:t> </a:t>
            </a:r>
            <a:r>
              <a:rPr lang="el-GR" sz="11200" i="1" dirty="0" err="1"/>
              <a:t>ἁγίοις</a:t>
            </a:r>
            <a:r>
              <a:rPr lang="el-GR" sz="11200" i="1" dirty="0"/>
              <a:t> </a:t>
            </a:r>
            <a:r>
              <a:rPr lang="el-GR" sz="11200" i="1" dirty="0" err="1"/>
              <a:t>ἀγγέλοις</a:t>
            </a:r>
            <a:r>
              <a:rPr lang="el-GR" sz="11200" i="1" dirty="0"/>
              <a:t> </a:t>
            </a:r>
            <a:r>
              <a:rPr lang="el-GR" sz="11200" i="1" dirty="0" err="1"/>
              <a:t>τὰς</a:t>
            </a:r>
            <a:r>
              <a:rPr lang="el-GR" sz="11200" i="1" dirty="0"/>
              <a:t> </a:t>
            </a:r>
            <a:r>
              <a:rPr lang="el-GR" sz="11200" i="1" dirty="0" err="1"/>
              <a:t>λογικὰς</a:t>
            </a:r>
            <a:r>
              <a:rPr lang="el-GR" sz="11200" i="1" dirty="0"/>
              <a:t> </a:t>
            </a:r>
            <a:r>
              <a:rPr lang="el-GR" sz="11200" i="1" dirty="0" err="1"/>
              <a:t>ψυχὰς</a:t>
            </a:r>
            <a:r>
              <a:rPr lang="el-GR" sz="11200" i="1" dirty="0"/>
              <a:t> </a:t>
            </a:r>
            <a:r>
              <a:rPr lang="el-GR" sz="11200" i="1" dirty="0" err="1"/>
              <a:t>ἐκ</a:t>
            </a:r>
            <a:r>
              <a:rPr lang="el-GR" sz="11200" i="1" dirty="0"/>
              <a:t> </a:t>
            </a:r>
            <a:r>
              <a:rPr lang="el-GR" sz="11200" i="1" dirty="0" err="1"/>
              <a:t>τῆς</a:t>
            </a:r>
            <a:r>
              <a:rPr lang="el-GR" sz="11200" i="1" dirty="0"/>
              <a:t> κακίας </a:t>
            </a:r>
            <a:r>
              <a:rPr lang="el-GR" sz="11200" i="1" dirty="0" err="1"/>
              <a:t>πρὸς</a:t>
            </a:r>
            <a:r>
              <a:rPr lang="el-GR" sz="11200" i="1" dirty="0"/>
              <a:t> </a:t>
            </a:r>
            <a:r>
              <a:rPr lang="el-GR" sz="11200" i="1" dirty="0" err="1"/>
              <a:t>τὴν</a:t>
            </a:r>
            <a:r>
              <a:rPr lang="el-GR" sz="11200" i="1" dirty="0"/>
              <a:t> </a:t>
            </a:r>
            <a:r>
              <a:rPr lang="el-GR" sz="11200" i="1" dirty="0" err="1"/>
              <a:t>ἀρετὴν</a:t>
            </a:r>
            <a:r>
              <a:rPr lang="el-GR" sz="11200" i="1" dirty="0"/>
              <a:t> </a:t>
            </a:r>
            <a:r>
              <a:rPr lang="el-GR" sz="11200" i="1" dirty="0" err="1"/>
              <a:t>καὶ</a:t>
            </a:r>
            <a:r>
              <a:rPr lang="el-GR" sz="11200" i="1" dirty="0"/>
              <a:t> </a:t>
            </a:r>
            <a:r>
              <a:rPr lang="el-GR" sz="11200" i="1" dirty="0" err="1"/>
              <a:t>ἐκ</a:t>
            </a:r>
            <a:r>
              <a:rPr lang="el-GR" sz="11200" i="1" dirty="0"/>
              <a:t> </a:t>
            </a:r>
            <a:r>
              <a:rPr lang="el-GR" sz="11200" i="1" dirty="0" err="1"/>
              <a:t>τῆς</a:t>
            </a:r>
            <a:r>
              <a:rPr lang="el-GR" sz="11200" i="1" dirty="0"/>
              <a:t> </a:t>
            </a:r>
            <a:r>
              <a:rPr lang="el-GR" sz="11200" i="1" dirty="0" err="1"/>
              <a:t>ἀγνοίας</a:t>
            </a:r>
            <a:r>
              <a:rPr lang="el-GR" sz="11200" i="1" dirty="0"/>
              <a:t> </a:t>
            </a:r>
            <a:r>
              <a:rPr lang="el-GR" sz="11200" i="1" dirty="0" err="1"/>
              <a:t>πρὸς</a:t>
            </a:r>
            <a:r>
              <a:rPr lang="el-GR" sz="11200" i="1" dirty="0"/>
              <a:t> </a:t>
            </a:r>
            <a:r>
              <a:rPr lang="el-GR" sz="11200" i="1" dirty="0" err="1"/>
              <a:t>τὴν</a:t>
            </a:r>
            <a:r>
              <a:rPr lang="el-GR" sz="11200" i="1" dirty="0"/>
              <a:t> </a:t>
            </a:r>
            <a:r>
              <a:rPr lang="el-GR" sz="11200" i="1" dirty="0" err="1"/>
              <a:t>ἀληθείας</a:t>
            </a:r>
            <a:r>
              <a:rPr lang="el-GR" sz="11200" i="1" dirty="0"/>
              <a:t> </a:t>
            </a:r>
            <a:r>
              <a:rPr lang="el-GR" sz="11200" i="1" dirty="0" err="1"/>
              <a:t>ἐπίγνωσιν</a:t>
            </a:r>
            <a:r>
              <a:rPr lang="el-GR" sz="11200" i="1" dirty="0"/>
              <a:t> </a:t>
            </a:r>
            <a:r>
              <a:rPr lang="el-GR" sz="11200" i="1" dirty="0" err="1"/>
              <a:t>ῥυομένοις</a:t>
            </a:r>
            <a:r>
              <a:rPr lang="el-GR" sz="11200" i="1" dirty="0"/>
              <a:t> </a:t>
            </a:r>
            <a:r>
              <a:rPr lang="el-GR" sz="11200" i="1" dirty="0" err="1"/>
              <a:t>συνυπουργείτω</a:t>
            </a:r>
            <a:r>
              <a:rPr lang="el-GR" sz="11200" dirty="0"/>
              <a:t>"</a:t>
            </a:r>
            <a:r>
              <a:rPr lang="el-GR" sz="11200" i="1" dirty="0"/>
              <a:t> </a:t>
            </a:r>
            <a:r>
              <a:rPr lang="el-GR" sz="11200" dirty="0"/>
              <a:t>(</a:t>
            </a:r>
            <a:r>
              <a:rPr lang="el-GR" sz="11200" i="1" dirty="0" err="1"/>
              <a:t>Γνωστικὰ</a:t>
            </a:r>
            <a:r>
              <a:rPr lang="el-GR" sz="11200" i="1" dirty="0"/>
              <a:t> Κεφάλαια </a:t>
            </a:r>
            <a:r>
              <a:rPr lang="en-GB" sz="11200" i="1" dirty="0"/>
              <a:t>VI</a:t>
            </a:r>
            <a:r>
              <a:rPr lang="el-GR" sz="11200" i="1" dirty="0"/>
              <a:t>, 90</a:t>
            </a:r>
            <a:r>
              <a:rPr lang="el-GR" sz="11200" dirty="0"/>
              <a:t>, </a:t>
            </a:r>
            <a:r>
              <a:rPr lang="en-GB" sz="11200" dirty="0"/>
              <a:t>Frank</a:t>
            </a:r>
            <a:r>
              <a:rPr lang="el-GR" sz="11200" dirty="0"/>
              <a:t>. σ. 421).</a:t>
            </a:r>
          </a:p>
          <a:p>
            <a:endParaRPr lang="el-GR" dirty="0"/>
          </a:p>
        </p:txBody>
      </p:sp>
    </p:spTree>
    <p:extLst>
      <p:ext uri="{BB962C8B-B14F-4D97-AF65-F5344CB8AC3E}">
        <p14:creationId xmlns:p14="http://schemas.microsoft.com/office/powerpoint/2010/main" val="3968936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19AA90-CC3E-2D8F-B106-B0F1B59AE84E}"/>
              </a:ext>
            </a:extLst>
          </p:cNvPr>
          <p:cNvSpPr>
            <a:spLocks noGrp="1"/>
          </p:cNvSpPr>
          <p:nvPr>
            <p:ph type="title"/>
          </p:nvPr>
        </p:nvSpPr>
        <p:spPr>
          <a:xfrm>
            <a:off x="838200" y="18256"/>
            <a:ext cx="10515600" cy="500360"/>
          </a:xfrm>
        </p:spPr>
        <p:txBody>
          <a:bodyPr>
            <a:normAutofit fontScale="90000"/>
          </a:bodyPr>
          <a:lstStyle/>
          <a:p>
            <a:pPr algn="ctr"/>
            <a:r>
              <a:rPr lang="el-GR" dirty="0"/>
              <a:t>Η </a:t>
            </a:r>
            <a:r>
              <a:rPr lang="el-GR" dirty="0" err="1"/>
              <a:t>θέωση</a:t>
            </a:r>
            <a:r>
              <a:rPr lang="el-GR" dirty="0"/>
              <a:t>- Εισαγωγικά</a:t>
            </a:r>
          </a:p>
        </p:txBody>
      </p:sp>
      <p:sp>
        <p:nvSpPr>
          <p:cNvPr id="3" name="Θέση περιεχομένου 2">
            <a:extLst>
              <a:ext uri="{FF2B5EF4-FFF2-40B4-BE49-F238E27FC236}">
                <a16:creationId xmlns:a16="http://schemas.microsoft.com/office/drawing/2014/main" id="{168A7D69-75E1-AFB6-823C-FCF4B4887BE9}"/>
              </a:ext>
            </a:extLst>
          </p:cNvPr>
          <p:cNvSpPr>
            <a:spLocks noGrp="1"/>
          </p:cNvSpPr>
          <p:nvPr>
            <p:ph idx="1"/>
          </p:nvPr>
        </p:nvSpPr>
        <p:spPr>
          <a:xfrm>
            <a:off x="0" y="518616"/>
            <a:ext cx="12192000" cy="6321128"/>
          </a:xfrm>
        </p:spPr>
        <p:txBody>
          <a:bodyPr/>
          <a:lstStyle/>
          <a:p>
            <a:r>
              <a:rPr lang="el-GR" dirty="0"/>
              <a:t>Η διδασκαλία για τη </a:t>
            </a:r>
            <a:r>
              <a:rPr lang="el-GR" dirty="0" err="1"/>
              <a:t>θέωση</a:t>
            </a:r>
            <a:r>
              <a:rPr lang="el-GR" dirty="0"/>
              <a:t> έχει </a:t>
            </a:r>
            <a:r>
              <a:rPr lang="el-GR" b="1" dirty="0"/>
              <a:t>και κοινωνικό χαρακτήρα</a:t>
            </a:r>
            <a:r>
              <a:rPr lang="el-GR" dirty="0"/>
              <a:t>. Η </a:t>
            </a:r>
            <a:r>
              <a:rPr lang="el-GR" dirty="0" err="1"/>
              <a:t>θέωση</a:t>
            </a:r>
            <a:r>
              <a:rPr lang="el-GR" dirty="0"/>
              <a:t> δεν νοείται </a:t>
            </a:r>
            <a:r>
              <a:rPr lang="el-GR" dirty="0" err="1"/>
              <a:t>ευδαιμονιστικά</a:t>
            </a:r>
            <a:r>
              <a:rPr lang="el-GR" dirty="0"/>
              <a:t> και εγωιστικά. Συχνά τονίζεται ότι </a:t>
            </a:r>
            <a:r>
              <a:rPr lang="el-GR" b="1" dirty="0"/>
              <a:t>ο άνθρωπος που έχει </a:t>
            </a:r>
            <a:r>
              <a:rPr lang="el-GR" b="1" dirty="0" err="1"/>
              <a:t>θεωθεί</a:t>
            </a:r>
            <a:r>
              <a:rPr lang="el-GR" dirty="0"/>
              <a:t>, παρόλο που είναι τέλειος «</a:t>
            </a:r>
            <a:r>
              <a:rPr lang="el-GR" i="1" dirty="0" err="1"/>
              <a:t>ἐν</a:t>
            </a:r>
            <a:r>
              <a:rPr lang="el-GR" i="1" dirty="0"/>
              <a:t> </a:t>
            </a:r>
            <a:r>
              <a:rPr lang="el-GR" i="1" dirty="0" err="1"/>
              <a:t>τελείῳ</a:t>
            </a:r>
            <a:r>
              <a:rPr lang="el-GR" i="1" dirty="0"/>
              <a:t> </a:t>
            </a:r>
            <a:r>
              <a:rPr lang="el-GR" i="1" dirty="0" err="1"/>
              <a:t>Θε</a:t>
            </a:r>
            <a:r>
              <a:rPr lang="el-GR" i="1" dirty="0" err="1">
                <a:latin typeface="Calibri" panose="020F0502020204030204" pitchFamily="34" charset="0"/>
                <a:cs typeface="Calibri" panose="020F0502020204030204" pitchFamily="34" charset="0"/>
              </a:rPr>
              <a:t>ῷ</a:t>
            </a:r>
            <a:r>
              <a:rPr lang="el-GR" dirty="0">
                <a:latin typeface="Calibri" panose="020F0502020204030204" pitchFamily="34" charset="0"/>
                <a:cs typeface="Calibri" panose="020F0502020204030204" pitchFamily="34" charset="0"/>
              </a:rPr>
              <a:t>» και ενωμένος με τις υπέρτατες αγγελικές δυνάμεις, </a:t>
            </a:r>
            <a:r>
              <a:rPr lang="el-GR" b="1" dirty="0">
                <a:latin typeface="Calibri" panose="020F0502020204030204" pitchFamily="34" charset="0"/>
                <a:cs typeface="Calibri" panose="020F0502020204030204" pitchFamily="34" charset="0"/>
              </a:rPr>
              <a:t>δεν επαναπαύεται στη μακάρια κατάστασή του</a:t>
            </a:r>
            <a:r>
              <a:rPr lang="el-GR" dirty="0">
                <a:latin typeface="Calibri" panose="020F0502020204030204" pitchFamily="34" charset="0"/>
                <a:cs typeface="Calibri" panose="020F0502020204030204" pitchFamily="34" charset="0"/>
              </a:rPr>
              <a:t>, αλλά γίνεται εν </a:t>
            </a:r>
            <a:r>
              <a:rPr lang="el-GR" dirty="0" err="1">
                <a:latin typeface="Calibri" panose="020F0502020204030204" pitchFamily="34" charset="0"/>
                <a:cs typeface="Calibri" panose="020F0502020204030204" pitchFamily="34" charset="0"/>
              </a:rPr>
              <a:t>αγίω</a:t>
            </a:r>
            <a:r>
              <a:rPr lang="el-GR" dirty="0">
                <a:latin typeface="Calibri" panose="020F0502020204030204" pitchFamily="34" charset="0"/>
                <a:cs typeface="Calibri" panose="020F0502020204030204" pitchFamily="34" charset="0"/>
              </a:rPr>
              <a:t> Πνεύματι </a:t>
            </a:r>
            <a:r>
              <a:rPr lang="el-GR" u="sng" dirty="0">
                <a:latin typeface="Calibri" panose="020F0502020204030204" pitchFamily="34" charset="0"/>
                <a:cs typeface="Calibri" panose="020F0502020204030204" pitchFamily="34" charset="0"/>
              </a:rPr>
              <a:t>διάκονος των μυστηρίων του Θεού </a:t>
            </a:r>
            <a:r>
              <a:rPr lang="el-GR" dirty="0">
                <a:latin typeface="Calibri" panose="020F0502020204030204" pitchFamily="34" charset="0"/>
                <a:cs typeface="Calibri" panose="020F0502020204030204" pitchFamily="34" charset="0"/>
              </a:rPr>
              <a:t>ανάμεσα στους ανθρώπους και </a:t>
            </a:r>
            <a:r>
              <a:rPr lang="el-GR" u="sng" dirty="0">
                <a:latin typeface="Calibri" panose="020F0502020204030204" pitchFamily="34" charset="0"/>
                <a:cs typeface="Calibri" panose="020F0502020204030204" pitchFamily="34" charset="0"/>
              </a:rPr>
              <a:t>στόμα Θεού</a:t>
            </a:r>
            <a:r>
              <a:rPr lang="el-GR" dirty="0">
                <a:latin typeface="Calibri" panose="020F0502020204030204" pitchFamily="34" charset="0"/>
                <a:cs typeface="Calibri" panose="020F0502020204030204" pitchFamily="34" charset="0"/>
              </a:rPr>
              <a:t> υπηρετώντας τους με τον λόγο. </a:t>
            </a:r>
          </a:p>
          <a:p>
            <a:r>
              <a:rPr lang="el-GR" dirty="0">
                <a:latin typeface="Calibri" panose="020F0502020204030204" pitchFamily="34" charset="0"/>
                <a:cs typeface="Calibri" panose="020F0502020204030204" pitchFamily="34" charset="0"/>
              </a:rPr>
              <a:t>Καθώς βλέπει τον Θεό μπορεί να φωτίσει τους εν Χριστώ αδελφούς του και καθώς γνωρίζει τον Θεό γίνεται ικανός να διδάξει και να οδηγήσει τους συνανθρώπους του στη σωτηρία και τη </a:t>
            </a:r>
            <a:r>
              <a:rPr lang="el-GR" dirty="0" err="1">
                <a:latin typeface="Calibri" panose="020F0502020204030204" pitchFamily="34" charset="0"/>
                <a:cs typeface="Calibri" panose="020F0502020204030204" pitchFamily="34" charset="0"/>
              </a:rPr>
              <a:t>θέωση</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Ωστόσο, προκύπτουν τα ακόλουθα ερωτήματα: Πώς είναι δυνατόν να ερμηνευτεί η </a:t>
            </a:r>
            <a:r>
              <a:rPr lang="el-GR" dirty="0" err="1">
                <a:latin typeface="Calibri" panose="020F0502020204030204" pitchFamily="34" charset="0"/>
                <a:cs typeface="Calibri" panose="020F0502020204030204" pitchFamily="34" charset="0"/>
              </a:rPr>
              <a:t>θέωση</a:t>
            </a:r>
            <a:r>
              <a:rPr lang="el-GR" dirty="0">
                <a:latin typeface="Calibri" panose="020F0502020204030204" pitchFamily="34" charset="0"/>
                <a:cs typeface="Calibri" panose="020F0502020204030204" pitchFamily="34" charset="0"/>
              </a:rPr>
              <a:t> του ανθρώπου, εφόσον είναι γεγονός που διαφεύγει την αντιληπτική ικανότητα του νου; Με ποιον τρόπο μπορούν να εκφραστούν και να αναλυθούν οι βαθύτερες εμπειρίες της </a:t>
            </a:r>
            <a:r>
              <a:rPr lang="el-GR" dirty="0" err="1">
                <a:latin typeface="Calibri" panose="020F0502020204030204" pitchFamily="34" charset="0"/>
                <a:cs typeface="Calibri" panose="020F0502020204030204" pitchFamily="34" charset="0"/>
              </a:rPr>
              <a:t>θεούμενης</a:t>
            </a:r>
            <a:r>
              <a:rPr lang="el-GR" dirty="0">
                <a:latin typeface="Calibri" panose="020F0502020204030204" pitchFamily="34" charset="0"/>
                <a:cs typeface="Calibri" panose="020F0502020204030204" pitchFamily="34" charset="0"/>
              </a:rPr>
              <a:t> ψυχής και στη συνέχεια να ερμηνευτούν οι αλλοιώσεις που σημειώνονται με τη χάρη του αγίου Πνεύματος στον εσωτερικό κόσμο του πιστού;</a:t>
            </a:r>
            <a:endParaRPr lang="el-GR" dirty="0"/>
          </a:p>
        </p:txBody>
      </p:sp>
    </p:spTree>
    <p:extLst>
      <p:ext uri="{BB962C8B-B14F-4D97-AF65-F5344CB8AC3E}">
        <p14:creationId xmlns:p14="http://schemas.microsoft.com/office/powerpoint/2010/main" val="881231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86634" cy="1030310"/>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1030310"/>
            <a:ext cx="12186634" cy="5827689"/>
          </a:xfrm>
        </p:spPr>
        <p:txBody>
          <a:bodyPr/>
          <a:lstStyle/>
          <a:p>
            <a:r>
              <a:rPr lang="el-GR" dirty="0"/>
              <a:t>Η προσευχή που αντιστοιχεί στη βαθμίδα της "θεολογίας", στο </a:t>
            </a:r>
            <a:r>
              <a:rPr lang="el-GR" dirty="0" err="1"/>
              <a:t>ευαγριανό</a:t>
            </a:r>
            <a:r>
              <a:rPr lang="el-GR" dirty="0"/>
              <a:t>  σύστημα ονομάζεται "</a:t>
            </a:r>
            <a:r>
              <a:rPr lang="el-GR" b="1" i="1" dirty="0" err="1">
                <a:solidFill>
                  <a:srgbClr val="FF0000"/>
                </a:solidFill>
                <a:effectLst>
                  <a:outerShdw blurRad="38100" dist="38100" dir="2700000" algn="tl">
                    <a:srgbClr val="000000">
                      <a:alpha val="43137"/>
                    </a:srgbClr>
                  </a:outerShdw>
                </a:effectLst>
              </a:rPr>
              <a:t>ἔντευξις</a:t>
            </a:r>
            <a:r>
              <a:rPr lang="el-GR" dirty="0"/>
              <a:t>", και ορίζεται ως εξής: "</a:t>
            </a:r>
            <a:r>
              <a:rPr lang="el-GR" b="1" i="1" dirty="0" err="1">
                <a:solidFill>
                  <a:srgbClr val="FF0000"/>
                </a:solidFill>
                <a:effectLst>
                  <a:outerShdw blurRad="38100" dist="38100" dir="2700000" algn="tl">
                    <a:srgbClr val="000000">
                      <a:alpha val="43137"/>
                    </a:srgbClr>
                  </a:outerShdw>
                </a:effectLst>
              </a:rPr>
              <a:t>Ἔντευξίς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ἐστι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δέησις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ὑπὸ</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πνευματικῶν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ὑπὲρ</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τῆς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ἄλλων</a:t>
            </a:r>
            <a:r>
              <a:rPr lang="el-GR" b="1" i="1" dirty="0">
                <a:solidFill>
                  <a:srgbClr val="FF0000"/>
                </a:solidFill>
                <a:effectLst>
                  <a:outerShdw blurRad="38100" dist="38100" dir="2700000" algn="tl">
                    <a:srgbClr val="000000">
                      <a:alpha val="43137"/>
                    </a:srgbClr>
                  </a:outerShdw>
                </a:effectLst>
              </a:rPr>
              <a:t> σωτηρίας </a:t>
            </a:r>
            <a:r>
              <a:rPr lang="el-GR" b="1" i="1" dirty="0" err="1">
                <a:solidFill>
                  <a:srgbClr val="FF0000"/>
                </a:solidFill>
                <a:effectLst>
                  <a:outerShdw blurRad="38100" dist="38100" dir="2700000" algn="tl">
                    <a:srgbClr val="000000">
                      <a:alpha val="43137"/>
                    </a:srgbClr>
                  </a:outerShdw>
                </a:effectLst>
              </a:rPr>
              <a:t>πρὸς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τὸ</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Θεὸν</a:t>
            </a:r>
            <a:r>
              <a:rPr lang="el-GR" b="1" i="1" dirty="0">
                <a:solidFill>
                  <a:srgbClr val="FF0000"/>
                </a:solidFill>
                <a:effectLst>
                  <a:outerShdw blurRad="38100" dist="38100" dir="2700000" algn="tl">
                    <a:srgbClr val="000000">
                      <a:alpha val="43137"/>
                    </a:srgbClr>
                  </a:outerShdw>
                </a:effectLst>
              </a:rPr>
              <a:t> γενομένη</a:t>
            </a:r>
            <a:r>
              <a:rPr lang="el-GR" dirty="0"/>
              <a:t>" (</a:t>
            </a:r>
            <a:r>
              <a:rPr lang="en-GB" i="1" dirty="0" err="1"/>
              <a:t>Σκέμμ</a:t>
            </a:r>
            <a:r>
              <a:rPr lang="en-GB" i="1" dirty="0"/>
              <a:t>ατα</a:t>
            </a:r>
            <a:r>
              <a:rPr lang="fr-FR" i="1" dirty="0"/>
              <a:t> 33</a:t>
            </a:r>
            <a:r>
              <a:rPr lang="fr-FR" dirty="0"/>
              <a:t>, Frank.  </a:t>
            </a:r>
            <a:r>
              <a:rPr lang="en-GB" dirty="0"/>
              <a:t>σ</a:t>
            </a:r>
            <a:r>
              <a:rPr lang="fr-FR" dirty="0"/>
              <a:t>. 455</a:t>
            </a:r>
            <a:r>
              <a:rPr lang="el-GR" dirty="0"/>
              <a:t>)</a:t>
            </a:r>
            <a:r>
              <a:rPr lang="fr-FR" dirty="0"/>
              <a:t>.</a:t>
            </a:r>
            <a:r>
              <a:rPr lang="el-GR" dirty="0"/>
              <a:t> Η μεσιτεία είναι αίτηση προς το Θεό από τους πνευματικούς για τη σωτηρία των άλλων, των "</a:t>
            </a:r>
            <a:r>
              <a:rPr lang="el-GR" dirty="0" err="1"/>
              <a:t>ὁμοφύλων</a:t>
            </a:r>
            <a:r>
              <a:rPr lang="el-GR" dirty="0"/>
              <a:t>".</a:t>
            </a:r>
          </a:p>
          <a:p>
            <a:r>
              <a:rPr lang="el-GR" dirty="0"/>
              <a:t>Για τον </a:t>
            </a:r>
            <a:r>
              <a:rPr lang="el-GR" dirty="0" err="1"/>
              <a:t>Ευάγριο</a:t>
            </a:r>
            <a:r>
              <a:rPr lang="el-GR" dirty="0"/>
              <a:t>, μόνο αυτός που έφθασε στην </a:t>
            </a:r>
            <a:r>
              <a:rPr lang="el-GR" b="1" dirty="0">
                <a:solidFill>
                  <a:srgbClr val="002060"/>
                </a:solidFill>
                <a:effectLst>
                  <a:outerShdw blurRad="38100" dist="38100" dir="2700000" algn="tl">
                    <a:srgbClr val="000000">
                      <a:alpha val="43137"/>
                    </a:srgbClr>
                  </a:outerShdw>
                </a:effectLst>
              </a:rPr>
              <a:t>τελείωση </a:t>
            </a:r>
            <a:r>
              <a:rPr lang="el-GR" dirty="0"/>
              <a:t>μπορεί να προσεύχεται και για τους άλλους, καθώς οι πνευματικοί έχουν επωμισθεί το καθήκον να εργάζονται για τη σωτηρία όλων των ανθρώπων, ειδικά με τη μεσολάβηση και μιμούμενοι το ήθος των αγγέλων. Η αγγελική </a:t>
            </a:r>
            <a:r>
              <a:rPr lang="el-GR" dirty="0" err="1"/>
              <a:t>συνυπουργία</a:t>
            </a:r>
            <a:r>
              <a:rPr lang="el-GR" dirty="0"/>
              <a:t>, που εκδηλώνεται ως ευχαριστία - δοξολογία του Θεού και ως δέηση για τη σωτηρία κάθε λογικού πλάσματος, αποτελεί το μόνιμο έργο του θεολόγου και το περιεχόμενο της χαρακτηριστικής </a:t>
            </a:r>
            <a:r>
              <a:rPr lang="el-GR" dirty="0" err="1"/>
              <a:t>ευαγριανής</a:t>
            </a:r>
            <a:r>
              <a:rPr lang="el-GR" dirty="0"/>
              <a:t> ρήσης: </a:t>
            </a:r>
            <a:r>
              <a:rPr lang="el-GR" b="1" dirty="0"/>
              <a:t>"</a:t>
            </a:r>
            <a:r>
              <a:rPr lang="el-GR" b="1" i="1" dirty="0" err="1"/>
              <a:t>Εἰ</a:t>
            </a:r>
            <a:r>
              <a:rPr lang="el-GR" b="1" i="1" dirty="0"/>
              <a:t> θεολόγος </a:t>
            </a:r>
            <a:r>
              <a:rPr lang="el-GR" b="1" i="1" dirty="0" err="1"/>
              <a:t>εἶ</a:t>
            </a:r>
            <a:r>
              <a:rPr lang="el-GR" b="1" i="1" dirty="0"/>
              <a:t>, </a:t>
            </a:r>
            <a:r>
              <a:rPr lang="el-GR" b="1" i="1" dirty="0" err="1"/>
              <a:t>προσεύξῃ</a:t>
            </a:r>
            <a:r>
              <a:rPr lang="el-GR" b="1" i="1" dirty="0"/>
              <a:t> </a:t>
            </a:r>
            <a:r>
              <a:rPr lang="el-GR" b="1" i="1" dirty="0" err="1"/>
              <a:t>ἀληθῶς</a:t>
            </a:r>
            <a:r>
              <a:rPr lang="el-GR" b="1" i="1" dirty="0"/>
              <a:t>, </a:t>
            </a:r>
            <a:r>
              <a:rPr lang="el-GR" b="1" i="1" dirty="0" err="1"/>
              <a:t>καὶ</a:t>
            </a:r>
            <a:r>
              <a:rPr lang="el-GR" b="1" i="1" dirty="0"/>
              <a:t> </a:t>
            </a:r>
            <a:r>
              <a:rPr lang="el-GR" b="1" i="1" dirty="0" err="1"/>
              <a:t>εἴ</a:t>
            </a:r>
            <a:r>
              <a:rPr lang="el-GR" b="1" i="1" dirty="0"/>
              <a:t> </a:t>
            </a:r>
            <a:r>
              <a:rPr lang="el-GR" b="1" i="1" dirty="0" err="1"/>
              <a:t>ἀληθῶς</a:t>
            </a:r>
            <a:r>
              <a:rPr lang="el-GR" b="1" i="1" dirty="0"/>
              <a:t> </a:t>
            </a:r>
            <a:r>
              <a:rPr lang="el-GR" b="1" i="1" dirty="0" err="1"/>
              <a:t>προσεύξῃ</a:t>
            </a:r>
            <a:r>
              <a:rPr lang="el-GR" b="1" i="1" dirty="0"/>
              <a:t>, θεολόγος </a:t>
            </a:r>
            <a:r>
              <a:rPr lang="el-GR" b="1" i="1" dirty="0" err="1"/>
              <a:t>εἶ</a:t>
            </a:r>
            <a:r>
              <a:rPr lang="el-GR" b="1" dirty="0"/>
              <a:t>"</a:t>
            </a:r>
            <a:r>
              <a:rPr lang="el-GR" dirty="0"/>
              <a:t> (</a:t>
            </a:r>
            <a:r>
              <a:rPr lang="el-GR" i="1" dirty="0"/>
              <a:t>Λόγος </a:t>
            </a:r>
            <a:r>
              <a:rPr lang="el-GR" i="1" dirty="0" err="1"/>
              <a:t>Περὶ</a:t>
            </a:r>
            <a:r>
              <a:rPr lang="el-GR" i="1" dirty="0"/>
              <a:t> </a:t>
            </a:r>
            <a:r>
              <a:rPr lang="el-GR" i="1" dirty="0" err="1"/>
              <a:t>Προσευχῆς</a:t>
            </a:r>
            <a:r>
              <a:rPr lang="el-GR" i="1" dirty="0"/>
              <a:t> Ξ΄</a:t>
            </a:r>
            <a:r>
              <a:rPr lang="el-GR" dirty="0"/>
              <a:t>, </a:t>
            </a:r>
            <a:r>
              <a:rPr lang="fr-FR" dirty="0"/>
              <a:t>PG</a:t>
            </a:r>
            <a:r>
              <a:rPr lang="el-GR" dirty="0"/>
              <a:t> 79, 1180 </a:t>
            </a:r>
            <a:r>
              <a:rPr lang="fr-FR" dirty="0"/>
              <a:t>B</a:t>
            </a:r>
            <a:r>
              <a:rPr lang="el-GR" dirty="0"/>
              <a:t>).  </a:t>
            </a:r>
          </a:p>
          <a:p>
            <a:endParaRPr lang="el-GR" dirty="0"/>
          </a:p>
          <a:p>
            <a:endParaRPr lang="el-GR" dirty="0"/>
          </a:p>
        </p:txBody>
      </p:sp>
    </p:spTree>
    <p:extLst>
      <p:ext uri="{BB962C8B-B14F-4D97-AF65-F5344CB8AC3E}">
        <p14:creationId xmlns:p14="http://schemas.microsoft.com/office/powerpoint/2010/main" val="4280619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11369"/>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936982"/>
            <a:ext cx="12192000" cy="5921018"/>
          </a:xfrm>
        </p:spPr>
        <p:txBody>
          <a:bodyPr>
            <a:normAutofit/>
          </a:bodyPr>
          <a:lstStyle/>
          <a:p>
            <a:r>
              <a:rPr lang="el-GR" dirty="0"/>
              <a:t>Στο σημείο αυτό, ο Διάδοχος διαφοροποιείται από την αξιωματική αυτή αρχή της </a:t>
            </a:r>
            <a:r>
              <a:rPr lang="el-GR" dirty="0" err="1"/>
              <a:t>ευαγριανής</a:t>
            </a:r>
            <a:r>
              <a:rPr lang="el-GR" dirty="0"/>
              <a:t> θεολογίας διακρίνοντας τελείως την </a:t>
            </a:r>
            <a:r>
              <a:rPr lang="el-GR" u="sng" dirty="0"/>
              <a:t>προσευχή</a:t>
            </a:r>
            <a:r>
              <a:rPr lang="el-GR" dirty="0"/>
              <a:t> από τη </a:t>
            </a:r>
            <a:r>
              <a:rPr lang="el-GR" u="sng" dirty="0"/>
              <a:t>θεολογία</a:t>
            </a:r>
            <a:r>
              <a:rPr lang="el-GR" dirty="0"/>
              <a:t>, μια και, ενώ θεωρεί την προσευχή ως αρετή προσεκτική και συγκεκριμένη, αντιμετωπίζει τη θεολογία ως πράξη θεωρητική και αφηρημένη (</a:t>
            </a:r>
            <a:r>
              <a:rPr lang="el-GR" i="1" dirty="0" err="1"/>
              <a:t>Ἑκατὸ</a:t>
            </a:r>
            <a:r>
              <a:rPr lang="el-GR" i="1" dirty="0"/>
              <a:t> </a:t>
            </a:r>
            <a:r>
              <a:rPr lang="el-GR" i="1" dirty="0" err="1"/>
              <a:t>Γνωστικὰ</a:t>
            </a:r>
            <a:r>
              <a:rPr lang="el-GR" i="1" dirty="0"/>
              <a:t> Κεφάλαια </a:t>
            </a:r>
            <a:r>
              <a:rPr lang="el-GR" i="1" dirty="0" err="1"/>
              <a:t>ξη</a:t>
            </a:r>
            <a:r>
              <a:rPr lang="el-GR" i="1" dirty="0"/>
              <a:t>΄</a:t>
            </a:r>
            <a:r>
              <a:rPr lang="el-GR" dirty="0"/>
              <a:t>, </a:t>
            </a:r>
            <a:r>
              <a:rPr lang="en-GB" dirty="0" err="1"/>
              <a:t>SChr</a:t>
            </a:r>
            <a:r>
              <a:rPr lang="el-GR" dirty="0"/>
              <a:t>5, </a:t>
            </a:r>
            <a:r>
              <a:rPr lang="el-GR" dirty="0" err="1"/>
              <a:t>σσ</a:t>
            </a:r>
            <a:r>
              <a:rPr lang="el-GR" dirty="0"/>
              <a:t>. 128-129). Στον Διάδοχο, προσευχή και θεολογία πραγματοποιούν διαφορετικές λειτουργίες. Η προσευχή, που ονομάζεται και </a:t>
            </a:r>
            <a:r>
              <a:rPr lang="el-GR" b="1" dirty="0">
                <a:solidFill>
                  <a:srgbClr val="FF0000"/>
                </a:solidFill>
                <a:effectLst>
                  <a:outerShdw blurRad="38100" dist="38100" dir="2700000" algn="tl">
                    <a:srgbClr val="000000">
                      <a:alpha val="43137"/>
                    </a:srgbClr>
                  </a:outerShdw>
                </a:effectLst>
              </a:rPr>
              <a:t>μνήμη Θεού</a:t>
            </a:r>
            <a:r>
              <a:rPr lang="el-GR" dirty="0"/>
              <a:t>, πραγματοποιεί την </a:t>
            </a:r>
            <a:r>
              <a:rPr lang="el-GR" u="sng" dirty="0"/>
              <a:t>κάθαρση</a:t>
            </a:r>
            <a:r>
              <a:rPr lang="el-GR" dirty="0"/>
              <a:t> της ψυχής από κάθε ρυπαρό λογισμό, ενώ ταυτόχρονα </a:t>
            </a:r>
            <a:r>
              <a:rPr lang="el-GR" u="sng" dirty="0"/>
              <a:t>φωτίζει τον νου </a:t>
            </a:r>
            <a:r>
              <a:rPr lang="el-GR" dirty="0"/>
              <a:t>εμποτίζοντας την ανθρώπινη διάθεση στην αρετή της </a:t>
            </a:r>
            <a:r>
              <a:rPr lang="el-GR" dirty="0" err="1"/>
              <a:t>φιλοθεΐας</a:t>
            </a:r>
            <a:r>
              <a:rPr lang="el-GR" dirty="0"/>
              <a:t> (</a:t>
            </a:r>
            <a:r>
              <a:rPr lang="el-GR" i="1" dirty="0" err="1"/>
              <a:t>Ἑκατὸ</a:t>
            </a:r>
            <a:r>
              <a:rPr lang="el-GR" i="1" dirty="0"/>
              <a:t> </a:t>
            </a:r>
            <a:r>
              <a:rPr lang="el-GR" i="1" dirty="0" err="1"/>
              <a:t>Γνωστικὰ</a:t>
            </a:r>
            <a:r>
              <a:rPr lang="el-GR" i="1" dirty="0"/>
              <a:t> Κεφάλαια </a:t>
            </a:r>
            <a:r>
              <a:rPr lang="el-GR" i="1" dirty="0" err="1"/>
              <a:t>νθ</a:t>
            </a:r>
            <a:r>
              <a:rPr lang="el-GR" i="1" dirty="0"/>
              <a:t>΄</a:t>
            </a:r>
            <a:r>
              <a:rPr lang="el-GR" dirty="0"/>
              <a:t>, </a:t>
            </a:r>
            <a:r>
              <a:rPr lang="en-GB" dirty="0" err="1"/>
              <a:t>SChr</a:t>
            </a:r>
            <a:r>
              <a:rPr lang="el-GR" dirty="0"/>
              <a:t>5, σ. 119).</a:t>
            </a:r>
          </a:p>
          <a:p>
            <a:r>
              <a:rPr lang="el-GR" dirty="0"/>
              <a:t>Η θεολογία αναγνωρίζεται ως </a:t>
            </a:r>
            <a:r>
              <a:rPr lang="el-GR" b="1" dirty="0">
                <a:solidFill>
                  <a:srgbClr val="FF0000"/>
                </a:solidFill>
                <a:effectLst>
                  <a:outerShdw blurRad="38100" dist="38100" dir="2700000" algn="tl">
                    <a:srgbClr val="000000">
                      <a:alpha val="43137"/>
                    </a:srgbClr>
                  </a:outerShdw>
                </a:effectLst>
              </a:rPr>
              <a:t>χάρισμα του Θεού </a:t>
            </a:r>
            <a:r>
              <a:rPr lang="el-GR" dirty="0"/>
              <a:t>που επιτελεί λειτουργία τριπλή: ενθαρρύνει την ολοκληρωτική </a:t>
            </a:r>
            <a:r>
              <a:rPr lang="el-GR" u="sng" dirty="0"/>
              <a:t>αποταγή </a:t>
            </a:r>
            <a:r>
              <a:rPr lang="el-GR" dirty="0"/>
              <a:t>κάθε κοσμικής εξάρτησης και φιλίας, </a:t>
            </a:r>
            <a:r>
              <a:rPr lang="el-GR" u="sng" dirty="0"/>
              <a:t>φωτίζει τον νου αναβιβάζοντάς </a:t>
            </a:r>
            <a:r>
              <a:rPr lang="el-GR" dirty="0"/>
              <a:t>τον στην τάξη των αγγελικών πνευμάτων και </a:t>
            </a:r>
            <a:r>
              <a:rPr lang="el-GR" u="sng" dirty="0"/>
              <a:t>συνάπτει σε αχώριστη κοινωνία τη λογική ψυχή με τον Θεό Λόγο</a:t>
            </a:r>
            <a:r>
              <a:rPr lang="el-GR" dirty="0"/>
              <a:t> (</a:t>
            </a:r>
            <a:r>
              <a:rPr lang="el-GR" i="1" dirty="0" err="1"/>
              <a:t>Ἑκατὸ</a:t>
            </a:r>
            <a:r>
              <a:rPr lang="el-GR" i="1" dirty="0"/>
              <a:t> </a:t>
            </a:r>
            <a:r>
              <a:rPr lang="el-GR" i="1" dirty="0" err="1"/>
              <a:t>Γνωστικὰ</a:t>
            </a:r>
            <a:r>
              <a:rPr lang="el-GR" i="1" dirty="0"/>
              <a:t> Κεφάλαια </a:t>
            </a:r>
            <a:r>
              <a:rPr lang="el-GR" i="1" dirty="0" err="1"/>
              <a:t>ξζ</a:t>
            </a:r>
            <a:r>
              <a:rPr lang="el-GR" i="1" dirty="0"/>
              <a:t>΄</a:t>
            </a:r>
            <a:r>
              <a:rPr lang="el-GR" dirty="0"/>
              <a:t>, </a:t>
            </a:r>
            <a:r>
              <a:rPr lang="en-GB" dirty="0" err="1"/>
              <a:t>SChr</a:t>
            </a:r>
            <a:r>
              <a:rPr lang="el-GR" dirty="0"/>
              <a:t>5, </a:t>
            </a:r>
            <a:r>
              <a:rPr lang="el-GR" dirty="0" err="1"/>
              <a:t>σσ</a:t>
            </a:r>
            <a:r>
              <a:rPr lang="el-GR" dirty="0"/>
              <a:t>. 127-128). </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6864664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11369"/>
          </a:xfrm>
        </p:spPr>
        <p:txBody>
          <a:bodyPr>
            <a:normAutofit fontScale="90000"/>
          </a:bodyPr>
          <a:lstStyle/>
          <a:p>
            <a:pPr algn="ctr"/>
            <a:r>
              <a:rPr lang="el-GR" dirty="0"/>
              <a:t>Η θέση της προσευχής στη βαθμίδα της "θεολογίας"</a:t>
            </a:r>
            <a:br>
              <a:rPr lang="el-GR" dirty="0"/>
            </a:br>
            <a:r>
              <a:rPr lang="el-GR" dirty="0"/>
              <a:t>Ο χαρακτήρας της</a:t>
            </a:r>
          </a:p>
        </p:txBody>
      </p:sp>
      <p:sp>
        <p:nvSpPr>
          <p:cNvPr id="3" name="Θέση περιεχομένου 2"/>
          <p:cNvSpPr>
            <a:spLocks noGrp="1"/>
          </p:cNvSpPr>
          <p:nvPr>
            <p:ph idx="1"/>
          </p:nvPr>
        </p:nvSpPr>
        <p:spPr>
          <a:xfrm>
            <a:off x="0" y="811368"/>
            <a:ext cx="12192000" cy="6046631"/>
          </a:xfrm>
        </p:spPr>
        <p:txBody>
          <a:bodyPr>
            <a:normAutofit fontScale="92500"/>
          </a:bodyPr>
          <a:lstStyle/>
          <a:p>
            <a:r>
              <a:rPr lang="el-GR" dirty="0"/>
              <a:t>Μεταξύ των αντικειμένων της θεολογίας ενυπάρχει  και η γνώση του Θεού. Παρ’ όλα αυτά, η </a:t>
            </a:r>
            <a:r>
              <a:rPr lang="el-GR" dirty="0" err="1"/>
              <a:t>αντινομική</a:t>
            </a:r>
            <a:r>
              <a:rPr lang="el-GR" dirty="0"/>
              <a:t> παρουσίαση προσευχής και θεολογίας τελικά αίρεται, καθώς ο Διάδοχος παραδέχεται ότι "</a:t>
            </a:r>
            <a:r>
              <a:rPr lang="el-GR" b="1" i="1" dirty="0" err="1">
                <a:solidFill>
                  <a:srgbClr val="FF0000"/>
                </a:solidFill>
                <a:effectLst>
                  <a:outerShdw blurRad="38100" dist="38100" dir="2700000" algn="tl">
                    <a:srgbClr val="000000">
                      <a:alpha val="43137"/>
                    </a:srgbClr>
                  </a:outerShdw>
                </a:effectLst>
              </a:rPr>
              <a:t>πλὴν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δεῖ</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εἰδέναι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ὅτι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ἔστιν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εὐχὴ</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παντὸς</a:t>
            </a:r>
            <a:r>
              <a:rPr lang="el-GR" b="1" i="1" dirty="0">
                <a:solidFill>
                  <a:srgbClr val="FF0000"/>
                </a:solidFill>
                <a:effectLst>
                  <a:outerShdw blurRad="38100" dist="38100" dir="2700000" algn="tl">
                    <a:srgbClr val="000000">
                      <a:alpha val="43137"/>
                    </a:srgbClr>
                  </a:outerShdw>
                </a:effectLst>
              </a:rPr>
              <a:t> πλάτους </a:t>
            </a:r>
            <a:r>
              <a:rPr lang="el-GR" b="1" i="1" dirty="0" err="1">
                <a:solidFill>
                  <a:srgbClr val="FF0000"/>
                </a:solidFill>
                <a:effectLst>
                  <a:outerShdw blurRad="38100" dist="38100" dir="2700000" algn="tl">
                    <a:srgbClr val="000000">
                      <a:alpha val="43137"/>
                    </a:srgbClr>
                  </a:outerShdw>
                </a:effectLst>
              </a:rPr>
              <a:t>ἐπάνω</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αὕτη</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δὲ</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ἐκείνων</a:t>
            </a:r>
            <a:r>
              <a:rPr lang="el-GR" b="1" i="1" dirty="0">
                <a:solidFill>
                  <a:srgbClr val="FF0000"/>
                </a:solidFill>
                <a:effectLst>
                  <a:outerShdw blurRad="38100" dist="38100" dir="2700000" algn="tl">
                    <a:srgbClr val="000000">
                      <a:alpha val="43137"/>
                    </a:srgbClr>
                  </a:outerShdw>
                </a:effectLst>
              </a:rPr>
              <a:t> μόνων </a:t>
            </a:r>
            <a:r>
              <a:rPr lang="el-GR" b="1" i="1" dirty="0" err="1">
                <a:solidFill>
                  <a:srgbClr val="FF0000"/>
                </a:solidFill>
                <a:effectLst>
                  <a:outerShdw blurRad="38100" dist="38100" dir="2700000" algn="tl">
                    <a:srgbClr val="000000">
                      <a:alpha val="43137"/>
                    </a:srgbClr>
                  </a:outerShdw>
                </a:effectLst>
              </a:rPr>
              <a:t>ὑπάρχει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τῶν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ἐν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πάσῃ</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αἰσθήσει</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καὶ</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πληροφορίᾳ</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ἐμπεπλησμένων</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τῆς</a:t>
            </a:r>
            <a:r>
              <a:rPr lang="el-GR" b="1" i="1" dirty="0">
                <a:solidFill>
                  <a:srgbClr val="FF0000"/>
                </a:solidFill>
                <a:effectLst>
                  <a:outerShdw blurRad="38100" dist="38100" dir="2700000" algn="tl">
                    <a:srgbClr val="000000">
                      <a:alpha val="43137"/>
                    </a:srgbClr>
                  </a:outerShdw>
                </a:effectLst>
              </a:rPr>
              <a:t> </a:t>
            </a:r>
            <a:r>
              <a:rPr lang="el-GR" b="1" i="1" dirty="0" err="1">
                <a:solidFill>
                  <a:srgbClr val="FF0000"/>
                </a:solidFill>
                <a:effectLst>
                  <a:outerShdw blurRad="38100" dist="38100" dir="2700000" algn="tl">
                    <a:srgbClr val="000000">
                      <a:alpha val="43137"/>
                    </a:srgbClr>
                  </a:outerShdw>
                </a:effectLst>
              </a:rPr>
              <a:t>ἁγίας</a:t>
            </a:r>
            <a:r>
              <a:rPr lang="el-GR" b="1" i="1" dirty="0">
                <a:solidFill>
                  <a:srgbClr val="FF0000"/>
                </a:solidFill>
                <a:effectLst>
                  <a:outerShdw blurRad="38100" dist="38100" dir="2700000" algn="tl">
                    <a:srgbClr val="000000">
                      <a:alpha val="43137"/>
                    </a:srgbClr>
                  </a:outerShdw>
                </a:effectLst>
              </a:rPr>
              <a:t> χάριτος</a:t>
            </a:r>
            <a:r>
              <a:rPr lang="el-GR" dirty="0"/>
              <a:t>" (</a:t>
            </a:r>
            <a:r>
              <a:rPr lang="el-GR" i="1" dirty="0" err="1"/>
              <a:t>Ἑκατὸ</a:t>
            </a:r>
            <a:r>
              <a:rPr lang="el-GR" i="1" dirty="0"/>
              <a:t> </a:t>
            </a:r>
            <a:r>
              <a:rPr lang="el-GR" i="1" dirty="0" err="1"/>
              <a:t>Γνωστικὰ</a:t>
            </a:r>
            <a:r>
              <a:rPr lang="el-GR" i="1" dirty="0"/>
              <a:t> Κεφάλαια </a:t>
            </a:r>
            <a:r>
              <a:rPr lang="el-GR" i="1" dirty="0" err="1"/>
              <a:t>ξη</a:t>
            </a:r>
            <a:r>
              <a:rPr lang="el-GR" i="1" dirty="0"/>
              <a:t>',</a:t>
            </a:r>
            <a:r>
              <a:rPr lang="el-GR" dirty="0"/>
              <a:t> </a:t>
            </a:r>
            <a:r>
              <a:rPr lang="en-GB" dirty="0"/>
              <a:t>S</a:t>
            </a:r>
            <a:r>
              <a:rPr lang="fr-FR" dirty="0"/>
              <a:t>Chr</a:t>
            </a:r>
            <a:r>
              <a:rPr lang="el-GR" dirty="0"/>
              <a:t>5, σ. 129).</a:t>
            </a:r>
          </a:p>
          <a:p>
            <a:r>
              <a:rPr lang="el-GR" dirty="0"/>
              <a:t>Πρόκειται για την περίπτωση που σημειώνει και ο Μακάριος, σύμφωνα με την οποία συμβαίνει κάποια στιγμή στον προσευχόμενο, που αφιερώνεται ολοκληρωτικά στην ευχή, να αρπάζεται ο εσωτερικός άνθρωπος στο άπειρο βάθος της θείας γλυκύτητας του αιώνα εκείνου, σε απέραντα και ακατάληπτα πράγματα, που είναι αδύνατον να </a:t>
            </a:r>
            <a:r>
              <a:rPr lang="el-GR" dirty="0" err="1"/>
              <a:t>περιγραφούν</a:t>
            </a:r>
            <a:r>
              <a:rPr lang="el-GR" dirty="0"/>
              <a:t> με ανθρώπινο στόμα, ώστε την ώρα εκείνη να παρακαλεί μαζί με την προσευχή να είχε ανεβεί και η ψυχή του</a:t>
            </a:r>
            <a:r>
              <a:rPr lang="fr-FR" dirty="0"/>
              <a:t>: "</a:t>
            </a:r>
            <a:r>
              <a:rPr lang="el-GR" i="1" dirty="0" err="1"/>
              <a:t>Καὶ</a:t>
            </a:r>
            <a:r>
              <a:rPr lang="el-GR" i="1" dirty="0"/>
              <a:t> συμβαίνει</a:t>
            </a:r>
            <a:r>
              <a:rPr lang="fr-FR" i="1" dirty="0"/>
              <a:t>, </a:t>
            </a:r>
            <a:r>
              <a:rPr lang="el-GR" i="1" dirty="0" err="1"/>
              <a:t>ὅτι</a:t>
            </a:r>
            <a:r>
              <a:rPr lang="el-GR" i="1" dirty="0"/>
              <a:t> </a:t>
            </a:r>
            <a:r>
              <a:rPr lang="el-GR" i="1" dirty="0" err="1"/>
              <a:t>ἀσχολούμενος</a:t>
            </a:r>
            <a:r>
              <a:rPr lang="el-GR" i="1" dirty="0"/>
              <a:t> </a:t>
            </a:r>
            <a:r>
              <a:rPr lang="el-GR" i="1" dirty="0" err="1"/>
              <a:t>πᾶσαν</a:t>
            </a:r>
            <a:r>
              <a:rPr lang="el-GR" i="1" dirty="0"/>
              <a:t> </a:t>
            </a:r>
            <a:r>
              <a:rPr lang="el-GR" i="1" dirty="0" err="1"/>
              <a:t>ἡμέραν</a:t>
            </a:r>
            <a:r>
              <a:rPr lang="fr-FR" i="1" dirty="0"/>
              <a:t>, </a:t>
            </a:r>
            <a:r>
              <a:rPr lang="el-GR" i="1" dirty="0" err="1"/>
              <a:t>οὗτος</a:t>
            </a:r>
            <a:r>
              <a:rPr lang="el-GR" i="1" dirty="0"/>
              <a:t> </a:t>
            </a:r>
            <a:r>
              <a:rPr lang="el-GR" i="1" dirty="0" err="1"/>
              <a:t>ἐν</a:t>
            </a:r>
            <a:r>
              <a:rPr lang="el-GR" i="1" dirty="0"/>
              <a:t> </a:t>
            </a:r>
            <a:r>
              <a:rPr lang="el-GR" i="1" dirty="0" err="1"/>
              <a:t>μιᾷ</a:t>
            </a:r>
            <a:r>
              <a:rPr lang="el-GR" i="1" dirty="0"/>
              <a:t> </a:t>
            </a:r>
            <a:r>
              <a:rPr lang="el-GR" i="1" dirty="0" err="1"/>
              <a:t>ὥρα</a:t>
            </a:r>
            <a:r>
              <a:rPr lang="el-GR" i="1" dirty="0"/>
              <a:t> </a:t>
            </a:r>
            <a:r>
              <a:rPr lang="el-GR" i="1" dirty="0" err="1"/>
              <a:t>δίδωσιν</a:t>
            </a:r>
            <a:r>
              <a:rPr lang="el-GR" i="1" dirty="0"/>
              <a:t> </a:t>
            </a:r>
            <a:r>
              <a:rPr lang="el-GR" i="1" dirty="0" err="1"/>
              <a:t>ἑαυτὸν</a:t>
            </a:r>
            <a:r>
              <a:rPr lang="el-GR" i="1" dirty="0"/>
              <a:t> </a:t>
            </a:r>
            <a:r>
              <a:rPr lang="el-GR" i="1" dirty="0" err="1"/>
              <a:t>εἰς</a:t>
            </a:r>
            <a:r>
              <a:rPr lang="el-GR" i="1" dirty="0"/>
              <a:t> </a:t>
            </a:r>
            <a:r>
              <a:rPr lang="el-GR" i="1" dirty="0" err="1"/>
              <a:t>εὐχὴν</a:t>
            </a:r>
            <a:r>
              <a:rPr lang="el-GR" i="1" dirty="0"/>
              <a:t> </a:t>
            </a:r>
            <a:r>
              <a:rPr lang="el-GR" i="1" dirty="0" err="1"/>
              <a:t>καὶ</a:t>
            </a:r>
            <a:r>
              <a:rPr lang="el-GR" i="1" dirty="0"/>
              <a:t> </a:t>
            </a:r>
            <a:r>
              <a:rPr lang="el-GR" i="1" dirty="0" err="1"/>
              <a:t>ἁρπάζεται</a:t>
            </a:r>
            <a:r>
              <a:rPr lang="el-GR" i="1" dirty="0"/>
              <a:t> </a:t>
            </a:r>
            <a:r>
              <a:rPr lang="el-GR" i="1" dirty="0" err="1"/>
              <a:t>εἰς</a:t>
            </a:r>
            <a:r>
              <a:rPr lang="el-GR" i="1" dirty="0"/>
              <a:t> </a:t>
            </a:r>
            <a:r>
              <a:rPr lang="el-GR" i="1" dirty="0" err="1"/>
              <a:t>προσευχὴν</a:t>
            </a:r>
            <a:r>
              <a:rPr lang="el-GR" i="1" dirty="0"/>
              <a:t> ὁ </a:t>
            </a:r>
            <a:r>
              <a:rPr lang="el-GR" i="1" dirty="0" err="1"/>
              <a:t>ἔσω</a:t>
            </a:r>
            <a:r>
              <a:rPr lang="el-GR" i="1" dirty="0"/>
              <a:t> </a:t>
            </a:r>
            <a:r>
              <a:rPr lang="el-GR" i="1" dirty="0" err="1"/>
              <a:t>ἄνθρωπος</a:t>
            </a:r>
            <a:r>
              <a:rPr lang="fr-FR" i="1" dirty="0"/>
              <a:t>, </a:t>
            </a:r>
            <a:r>
              <a:rPr lang="el-GR" i="1" dirty="0" err="1"/>
              <a:t>εἰς</a:t>
            </a:r>
            <a:r>
              <a:rPr lang="el-GR" i="1" dirty="0"/>
              <a:t> </a:t>
            </a:r>
            <a:r>
              <a:rPr lang="el-GR" i="1" dirty="0" err="1"/>
              <a:t>ἄπειρον</a:t>
            </a:r>
            <a:r>
              <a:rPr lang="el-GR" i="1" dirty="0"/>
              <a:t> βάθος </a:t>
            </a:r>
            <a:r>
              <a:rPr lang="el-GR" i="1" dirty="0" err="1"/>
              <a:t>ἐκείνου</a:t>
            </a:r>
            <a:r>
              <a:rPr lang="el-GR" i="1" dirty="0"/>
              <a:t> </a:t>
            </a:r>
            <a:r>
              <a:rPr lang="el-GR" i="1" dirty="0" err="1"/>
              <a:t>τοῦ</a:t>
            </a:r>
            <a:r>
              <a:rPr lang="el-GR" i="1" dirty="0"/>
              <a:t> </a:t>
            </a:r>
            <a:r>
              <a:rPr lang="el-GR" i="1" dirty="0" err="1"/>
              <a:t>αἰῶνος</a:t>
            </a:r>
            <a:r>
              <a:rPr lang="fr-FR" i="1" dirty="0"/>
              <a:t>, </a:t>
            </a:r>
            <a:r>
              <a:rPr lang="el-GR" i="1" dirty="0" err="1"/>
              <a:t>ἐν</a:t>
            </a:r>
            <a:r>
              <a:rPr lang="el-GR" i="1" dirty="0"/>
              <a:t> </a:t>
            </a:r>
            <a:r>
              <a:rPr lang="el-GR" i="1" dirty="0" err="1"/>
              <a:t>ἡδύτητι</a:t>
            </a:r>
            <a:r>
              <a:rPr lang="el-GR" i="1" dirty="0"/>
              <a:t> </a:t>
            </a:r>
            <a:r>
              <a:rPr lang="el-GR" i="1" dirty="0" err="1"/>
              <a:t>πολλῇ</a:t>
            </a:r>
            <a:r>
              <a:rPr lang="fr-FR" i="1" dirty="0"/>
              <a:t>... </a:t>
            </a:r>
            <a:r>
              <a:rPr lang="el-GR" i="1" dirty="0" err="1"/>
              <a:t>εἰς</a:t>
            </a:r>
            <a:r>
              <a:rPr lang="el-GR" i="1" dirty="0"/>
              <a:t> </a:t>
            </a:r>
            <a:r>
              <a:rPr lang="el-GR" i="1" dirty="0" err="1"/>
              <a:t>ἀπέραντα</a:t>
            </a:r>
            <a:r>
              <a:rPr lang="el-GR" i="1" dirty="0"/>
              <a:t> </a:t>
            </a:r>
            <a:r>
              <a:rPr lang="el-GR" i="1" dirty="0" err="1"/>
              <a:t>καὶ</a:t>
            </a:r>
            <a:r>
              <a:rPr lang="el-GR" i="1" dirty="0"/>
              <a:t> </a:t>
            </a:r>
            <a:r>
              <a:rPr lang="el-GR" i="1" dirty="0" err="1"/>
              <a:t>ἀκατάληπτα</a:t>
            </a:r>
            <a:r>
              <a:rPr lang="el-GR" i="1" dirty="0"/>
              <a:t> πράγματα</a:t>
            </a:r>
            <a:r>
              <a:rPr lang="fr-FR" i="1" dirty="0"/>
              <a:t>, </a:t>
            </a:r>
            <a:r>
              <a:rPr lang="el-GR" i="1" dirty="0" err="1"/>
              <a:t>εἰς</a:t>
            </a:r>
            <a:r>
              <a:rPr lang="el-GR" i="1" dirty="0"/>
              <a:t> θαυμαστά </a:t>
            </a:r>
            <a:r>
              <a:rPr lang="el-GR" i="1" dirty="0" err="1"/>
              <a:t>τινα</a:t>
            </a:r>
            <a:r>
              <a:rPr lang="fr-FR" i="1" dirty="0"/>
              <a:t>, </a:t>
            </a:r>
            <a:r>
              <a:rPr lang="el-GR" i="1" dirty="0" err="1"/>
              <a:t>ἀνθρωπίνῳ</a:t>
            </a:r>
            <a:r>
              <a:rPr lang="el-GR" i="1" dirty="0"/>
              <a:t> στόματι </a:t>
            </a:r>
            <a:r>
              <a:rPr lang="el-GR" i="1" dirty="0" err="1"/>
              <a:t>φρασθῆναι</a:t>
            </a:r>
            <a:r>
              <a:rPr lang="el-GR" i="1" dirty="0"/>
              <a:t> </a:t>
            </a:r>
            <a:r>
              <a:rPr lang="el-GR" i="1" dirty="0" err="1"/>
              <a:t>ἀδύνατα</a:t>
            </a:r>
            <a:r>
              <a:rPr lang="fr-FR" i="1" dirty="0"/>
              <a:t>, </a:t>
            </a:r>
            <a:r>
              <a:rPr lang="el-GR" i="1" dirty="0" err="1"/>
              <a:t>ὥστε</a:t>
            </a:r>
            <a:r>
              <a:rPr lang="el-GR" i="1" dirty="0"/>
              <a:t> </a:t>
            </a:r>
            <a:r>
              <a:rPr lang="el-GR" i="1" dirty="0" err="1"/>
              <a:t>ἐν</a:t>
            </a:r>
            <a:r>
              <a:rPr lang="el-GR" i="1" dirty="0"/>
              <a:t> </a:t>
            </a:r>
            <a:r>
              <a:rPr lang="el-GR" i="1" dirty="0" err="1"/>
              <a:t>ἐκείνῃ</a:t>
            </a:r>
            <a:r>
              <a:rPr lang="el-GR" i="1" dirty="0"/>
              <a:t> </a:t>
            </a:r>
            <a:r>
              <a:rPr lang="el-GR" i="1" dirty="0" err="1"/>
              <a:t>τῇ</a:t>
            </a:r>
            <a:r>
              <a:rPr lang="el-GR" i="1" dirty="0"/>
              <a:t> </a:t>
            </a:r>
            <a:r>
              <a:rPr lang="el-GR" i="1" dirty="0" err="1"/>
              <a:t>ὥρᾳ</a:t>
            </a:r>
            <a:r>
              <a:rPr lang="el-GR" i="1" dirty="0"/>
              <a:t> </a:t>
            </a:r>
            <a:r>
              <a:rPr lang="el-GR" i="1" dirty="0" err="1"/>
              <a:t>εὔχεσθαι</a:t>
            </a:r>
            <a:r>
              <a:rPr lang="el-GR" i="1" dirty="0"/>
              <a:t> </a:t>
            </a:r>
            <a:r>
              <a:rPr lang="el-GR" i="1" dirty="0" err="1"/>
              <a:t>καὶ</a:t>
            </a:r>
            <a:r>
              <a:rPr lang="el-GR" i="1" dirty="0"/>
              <a:t> λέγειν</a:t>
            </a:r>
            <a:r>
              <a:rPr lang="fr-FR" i="1" dirty="0"/>
              <a:t>, ‘</a:t>
            </a:r>
            <a:r>
              <a:rPr lang="el-GR" i="1" dirty="0" err="1"/>
              <a:t>Ὡς</a:t>
            </a:r>
            <a:r>
              <a:rPr lang="el-GR" i="1" dirty="0"/>
              <a:t> </a:t>
            </a:r>
            <a:r>
              <a:rPr lang="el-GR" i="1" dirty="0" err="1"/>
              <a:t>εἴθε</a:t>
            </a:r>
            <a:r>
              <a:rPr lang="el-GR" i="1" dirty="0"/>
              <a:t> </a:t>
            </a:r>
            <a:r>
              <a:rPr lang="el-GR" i="1" dirty="0" err="1"/>
              <a:t>συναπῆλθεν</a:t>
            </a:r>
            <a:r>
              <a:rPr lang="el-GR" i="1" dirty="0"/>
              <a:t> ἡ </a:t>
            </a:r>
            <a:r>
              <a:rPr lang="el-GR" i="1" dirty="0" err="1"/>
              <a:t>ψυχὴ</a:t>
            </a:r>
            <a:r>
              <a:rPr lang="el-GR" i="1" dirty="0"/>
              <a:t> </a:t>
            </a:r>
            <a:r>
              <a:rPr lang="el-GR" i="1" dirty="0" err="1"/>
              <a:t>σὺν</a:t>
            </a:r>
            <a:r>
              <a:rPr lang="el-GR" i="1" dirty="0"/>
              <a:t> </a:t>
            </a:r>
            <a:r>
              <a:rPr lang="el-GR" i="1" dirty="0" err="1"/>
              <a:t>τῇ</a:t>
            </a:r>
            <a:r>
              <a:rPr lang="el-GR" i="1" dirty="0"/>
              <a:t> </a:t>
            </a:r>
            <a:r>
              <a:rPr lang="el-GR" i="1" dirty="0" err="1"/>
              <a:t>εὐχῇ</a:t>
            </a:r>
            <a:r>
              <a:rPr lang="fr-FR" dirty="0"/>
              <a:t>"</a:t>
            </a:r>
            <a:r>
              <a:rPr lang="el-GR" i="1" dirty="0"/>
              <a:t> </a:t>
            </a:r>
            <a:r>
              <a:rPr lang="el-GR" dirty="0"/>
              <a:t>(</a:t>
            </a:r>
            <a:r>
              <a:rPr lang="el-GR" i="1" dirty="0"/>
              <a:t>Ὁ</a:t>
            </a:r>
            <a:r>
              <a:rPr lang="en-GB" i="1" dirty="0" err="1"/>
              <a:t>μιλί</a:t>
            </a:r>
            <a:r>
              <a:rPr lang="en-GB" i="1" dirty="0"/>
              <a:t>αι Πνευματικα</a:t>
            </a:r>
            <a:r>
              <a:rPr lang="fr-FR" i="1" dirty="0"/>
              <a:t>ὶ </a:t>
            </a:r>
            <a:r>
              <a:rPr lang="en-GB" i="1" dirty="0"/>
              <a:t>Η</a:t>
            </a:r>
            <a:r>
              <a:rPr lang="el-GR" i="1" dirty="0"/>
              <a:t>΄</a:t>
            </a:r>
            <a:r>
              <a:rPr lang="fr-FR" dirty="0"/>
              <a:t>, PG 34, 528 CD</a:t>
            </a:r>
            <a:r>
              <a:rPr lang="el-GR" dirty="0"/>
              <a:t>)</a:t>
            </a:r>
            <a:r>
              <a:rPr lang="fr-FR" dirty="0"/>
              <a:t>.</a:t>
            </a:r>
            <a:endParaRPr lang="el-GR" dirty="0"/>
          </a:p>
          <a:p>
            <a:endParaRPr lang="el-GR" dirty="0"/>
          </a:p>
          <a:p>
            <a:endParaRPr lang="el-GR" dirty="0"/>
          </a:p>
        </p:txBody>
      </p:sp>
    </p:spTree>
    <p:extLst>
      <p:ext uri="{BB962C8B-B14F-4D97-AF65-F5344CB8AC3E}">
        <p14:creationId xmlns:p14="http://schemas.microsoft.com/office/powerpoint/2010/main" val="3288727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37127"/>
          </a:xfrm>
        </p:spPr>
        <p:txBody>
          <a:bodyPr>
            <a:normAutofit fontScale="90000"/>
          </a:bodyPr>
          <a:lstStyle/>
          <a:p>
            <a:pPr algn="ctr"/>
            <a:r>
              <a:rPr lang="el-GR" dirty="0"/>
              <a:t>Η θέση της προσευχής στη βαθμίδα της "θεολογίας"</a:t>
            </a:r>
            <a:br>
              <a:rPr lang="el-GR" dirty="0"/>
            </a:br>
            <a:r>
              <a:rPr lang="el-GR" dirty="0"/>
              <a:t>Το περιεχόμενό της</a:t>
            </a:r>
          </a:p>
        </p:txBody>
      </p:sp>
      <p:sp>
        <p:nvSpPr>
          <p:cNvPr id="3" name="Θέση περιεχομένου 2"/>
          <p:cNvSpPr>
            <a:spLocks noGrp="1"/>
          </p:cNvSpPr>
          <p:nvPr>
            <p:ph idx="1"/>
          </p:nvPr>
        </p:nvSpPr>
        <p:spPr>
          <a:xfrm>
            <a:off x="0" y="837126"/>
            <a:ext cx="12192000" cy="6020873"/>
          </a:xfrm>
        </p:spPr>
        <p:txBody>
          <a:bodyPr>
            <a:normAutofit fontScale="92500" lnSpcReduction="20000"/>
          </a:bodyPr>
          <a:lstStyle/>
          <a:p>
            <a:r>
              <a:rPr lang="el-GR" dirty="0"/>
              <a:t>Σύμφωνα με τον </a:t>
            </a:r>
            <a:r>
              <a:rPr lang="el-GR" dirty="0" err="1"/>
              <a:t>Ευάγριο</a:t>
            </a:r>
            <a:r>
              <a:rPr lang="el-GR" dirty="0"/>
              <a:t>, αληθινή προσευχή δε σημαίνει παρά απόθεση νοημάτων: "</a:t>
            </a:r>
            <a:r>
              <a:rPr lang="el-GR" i="1" dirty="0" err="1"/>
              <a:t>Οὐ</a:t>
            </a:r>
            <a:r>
              <a:rPr lang="el-GR" i="1" dirty="0"/>
              <a:t> </a:t>
            </a:r>
            <a:r>
              <a:rPr lang="el-GR" i="1" dirty="0" err="1"/>
              <a:t>δυνήσῃ</a:t>
            </a:r>
            <a:r>
              <a:rPr lang="el-GR" i="1" dirty="0"/>
              <a:t> </a:t>
            </a:r>
            <a:r>
              <a:rPr lang="el-GR" i="1" dirty="0" err="1"/>
              <a:t>προσεύξασθαι</a:t>
            </a:r>
            <a:r>
              <a:rPr lang="el-GR" i="1" dirty="0"/>
              <a:t> </a:t>
            </a:r>
            <a:r>
              <a:rPr lang="el-GR" i="1" dirty="0" err="1"/>
              <a:t>καθαρῶς</a:t>
            </a:r>
            <a:r>
              <a:rPr lang="el-GR" i="1" dirty="0"/>
              <a:t>, </a:t>
            </a:r>
            <a:r>
              <a:rPr lang="el-GR" i="1" dirty="0" err="1"/>
              <a:t>πράγμασι</a:t>
            </a:r>
            <a:r>
              <a:rPr lang="el-GR" i="1" dirty="0"/>
              <a:t> συμπλεκόμενος </a:t>
            </a:r>
            <a:r>
              <a:rPr lang="el-GR" i="1" dirty="0" err="1"/>
              <a:t>ὑλικοῖς</a:t>
            </a:r>
            <a:r>
              <a:rPr lang="el-GR" i="1" dirty="0"/>
              <a:t> </a:t>
            </a:r>
            <a:r>
              <a:rPr lang="el-GR" i="1" dirty="0" err="1"/>
              <a:t>καὶ</a:t>
            </a:r>
            <a:r>
              <a:rPr lang="el-GR" i="1" dirty="0"/>
              <a:t> </a:t>
            </a:r>
            <a:r>
              <a:rPr lang="el-GR" i="1" dirty="0" err="1"/>
              <a:t>φροντίσι</a:t>
            </a:r>
            <a:r>
              <a:rPr lang="el-GR" i="1" dirty="0"/>
              <a:t> </a:t>
            </a:r>
            <a:r>
              <a:rPr lang="el-GR" i="1" dirty="0" err="1"/>
              <a:t>συνεχέσι</a:t>
            </a:r>
            <a:r>
              <a:rPr lang="el-GR" i="1" dirty="0"/>
              <a:t> δονούμενος· </a:t>
            </a:r>
            <a:r>
              <a:rPr lang="el-GR" b="1" i="1" dirty="0" err="1"/>
              <a:t>προσευχὴ</a:t>
            </a:r>
            <a:r>
              <a:rPr lang="el-GR" b="1" i="1" dirty="0"/>
              <a:t> γάρ </a:t>
            </a:r>
            <a:r>
              <a:rPr lang="el-GR" b="1" i="1" dirty="0" err="1"/>
              <a:t>ἐστιν</a:t>
            </a:r>
            <a:r>
              <a:rPr lang="el-GR" b="1" i="1" dirty="0"/>
              <a:t> </a:t>
            </a:r>
            <a:r>
              <a:rPr lang="el-GR" b="1" i="1" dirty="0" err="1"/>
              <a:t>ἀπόθεσις</a:t>
            </a:r>
            <a:r>
              <a:rPr lang="el-GR" b="1" i="1" dirty="0"/>
              <a:t> νοημάτων</a:t>
            </a:r>
            <a:r>
              <a:rPr lang="el-GR" dirty="0"/>
              <a:t>" (</a:t>
            </a:r>
            <a:r>
              <a:rPr lang="en-GB" i="1" dirty="0" err="1"/>
              <a:t>Λόγος</a:t>
            </a:r>
            <a:r>
              <a:rPr lang="en-GB" i="1" dirty="0"/>
              <a:t> </a:t>
            </a:r>
            <a:r>
              <a:rPr lang="en-GB" i="1" dirty="0" err="1"/>
              <a:t>Περ</a:t>
            </a:r>
            <a:r>
              <a:rPr lang="fr-FR" i="1" dirty="0"/>
              <a:t>ὶ </a:t>
            </a:r>
            <a:r>
              <a:rPr lang="en-GB" i="1" dirty="0" err="1"/>
              <a:t>Προσευχ</a:t>
            </a:r>
            <a:r>
              <a:rPr lang="fr-FR" i="1" dirty="0"/>
              <a:t>ῆ</a:t>
            </a:r>
            <a:r>
              <a:rPr lang="en-GB" i="1" dirty="0"/>
              <a:t>ς Ο</a:t>
            </a:r>
            <a:r>
              <a:rPr lang="fr-FR" i="1" dirty="0"/>
              <a:t>'</a:t>
            </a:r>
            <a:r>
              <a:rPr lang="fr-FR" dirty="0"/>
              <a:t>, PG 79, 1181 CD</a:t>
            </a:r>
            <a:r>
              <a:rPr lang="el-GR" dirty="0"/>
              <a:t>)</a:t>
            </a:r>
            <a:r>
              <a:rPr lang="fr-FR" dirty="0"/>
              <a:t>.</a:t>
            </a:r>
            <a:endParaRPr lang="el-GR" dirty="0"/>
          </a:p>
          <a:p>
            <a:r>
              <a:rPr lang="el-GR" dirty="0"/>
              <a:t>Η εξωτερική ομοιότητα με το </a:t>
            </a:r>
            <a:r>
              <a:rPr lang="el-GR" dirty="0" err="1"/>
              <a:t>πλωτινικό</a:t>
            </a:r>
            <a:r>
              <a:rPr lang="el-GR" dirty="0"/>
              <a:t> φιλοσοφικό σύστημα είναι ευδιάκριτη γιατί και στον Πλωτίνο η ανάβαση προς το θείο, η φυγή προς τη φιλική πατρίδα</a:t>
            </a:r>
            <a:r>
              <a:rPr lang="en-GB" dirty="0"/>
              <a:t> </a:t>
            </a:r>
            <a:r>
              <a:rPr lang="el-GR" dirty="0"/>
              <a:t>(</a:t>
            </a:r>
            <a:r>
              <a:rPr lang="el-GR" i="1" dirty="0" err="1"/>
              <a:t>Ἐννεάδες</a:t>
            </a:r>
            <a:r>
              <a:rPr lang="el-GR" i="1" dirty="0"/>
              <a:t> Ι,</a:t>
            </a:r>
            <a:r>
              <a:rPr lang="el-GR" dirty="0"/>
              <a:t> 6,8) τελείται διαμέσου της αφαίρεσης και της απόρριψης. Η απόλυτη απλότητα του θείου απαιτεί και την απλότητα της ψυχής. Για να εισχωρήσει η ψυχή στα ενδότερα του Θεού, οφείλει να αφήσει έξω την όψη των ομμάτων καθώς και τις φαντασίες των σωμάτων (</a:t>
            </a:r>
            <a:r>
              <a:rPr lang="el-GR" i="1" dirty="0" err="1"/>
              <a:t>Ἐννεάδες</a:t>
            </a:r>
            <a:r>
              <a:rPr lang="el-GR" i="1" dirty="0"/>
              <a:t> Ι,</a:t>
            </a:r>
            <a:r>
              <a:rPr lang="el-GR" dirty="0"/>
              <a:t> 6,8). Οφείλει να αφαιρέσει τα πάντα (</a:t>
            </a:r>
            <a:r>
              <a:rPr lang="el-GR" i="1" dirty="0" err="1"/>
              <a:t>Ἐννεάδες</a:t>
            </a:r>
            <a:r>
              <a:rPr lang="el-GR" i="1" dirty="0"/>
              <a:t> </a:t>
            </a:r>
            <a:r>
              <a:rPr lang="en-GB" i="1" dirty="0"/>
              <a:t>V</a:t>
            </a:r>
            <a:r>
              <a:rPr lang="el-GR" i="1" dirty="0"/>
              <a:t>,</a:t>
            </a:r>
            <a:r>
              <a:rPr lang="el-GR" dirty="0"/>
              <a:t> 3,17), να εκπνεύσει από τα παρόντα και να μετέλθει στην καλή ομοίωση (</a:t>
            </a:r>
            <a:r>
              <a:rPr lang="el-GR" i="1" dirty="0" err="1"/>
              <a:t>Ἐννεάδες</a:t>
            </a:r>
            <a:r>
              <a:rPr lang="el-GR" i="1" dirty="0"/>
              <a:t> </a:t>
            </a:r>
            <a:r>
              <a:rPr lang="en-GB" i="1" dirty="0"/>
              <a:t>V</a:t>
            </a:r>
            <a:r>
              <a:rPr lang="el-GR" i="1" dirty="0"/>
              <a:t>Ι,</a:t>
            </a:r>
            <a:r>
              <a:rPr lang="el-GR" dirty="0"/>
              <a:t> 7,34). Οφείλει να αποθέσει κάθε μορφή ακόμη και νοητή, γιατί, για να δεχθεί τον Θεό, "</a:t>
            </a:r>
            <a:r>
              <a:rPr lang="el-GR" i="1" dirty="0" err="1"/>
              <a:t>δεῖ</a:t>
            </a:r>
            <a:r>
              <a:rPr lang="el-GR" i="1" dirty="0"/>
              <a:t> μήτε </a:t>
            </a:r>
            <a:r>
              <a:rPr lang="el-GR" i="1" dirty="0" err="1"/>
              <a:t>κακὸν</a:t>
            </a:r>
            <a:r>
              <a:rPr lang="el-GR" i="1" dirty="0"/>
              <a:t> </a:t>
            </a:r>
            <a:r>
              <a:rPr lang="el-GR" i="1" dirty="0" err="1"/>
              <a:t>μήτ</a:t>
            </a:r>
            <a:r>
              <a:rPr lang="el-GR" i="1" dirty="0"/>
              <a:t>’ </a:t>
            </a:r>
            <a:r>
              <a:rPr lang="el-GR" i="1" dirty="0" err="1"/>
              <a:t>οὐ</a:t>
            </a:r>
            <a:r>
              <a:rPr lang="el-GR" i="1" dirty="0"/>
              <a:t> </a:t>
            </a:r>
            <a:r>
              <a:rPr lang="el-GR" i="1" dirty="0" err="1"/>
              <a:t>ἀγαθὸν</a:t>
            </a:r>
            <a:r>
              <a:rPr lang="el-GR" i="1" dirty="0"/>
              <a:t> μηδέν </a:t>
            </a:r>
            <a:r>
              <a:rPr lang="el-GR" i="1" dirty="0" err="1"/>
              <a:t>ἄλλο</a:t>
            </a:r>
            <a:r>
              <a:rPr lang="el-GR" i="1" dirty="0"/>
              <a:t> </a:t>
            </a:r>
            <a:r>
              <a:rPr lang="el-GR" i="1" dirty="0" err="1"/>
              <a:t>πρόχειρον</a:t>
            </a:r>
            <a:r>
              <a:rPr lang="el-GR" i="1" dirty="0"/>
              <a:t> </a:t>
            </a:r>
            <a:r>
              <a:rPr lang="el-GR" i="1" dirty="0" err="1"/>
              <a:t>ἔχειν</a:t>
            </a:r>
            <a:r>
              <a:rPr lang="el-GR" dirty="0"/>
              <a:t>" (</a:t>
            </a:r>
            <a:r>
              <a:rPr lang="el-GR" i="1" dirty="0" err="1"/>
              <a:t>Ἐννεάδες</a:t>
            </a:r>
            <a:r>
              <a:rPr lang="el-GR" i="1" dirty="0"/>
              <a:t> </a:t>
            </a:r>
            <a:r>
              <a:rPr lang="en-GB" i="1" dirty="0"/>
              <a:t>V</a:t>
            </a:r>
            <a:r>
              <a:rPr lang="el-GR" i="1" dirty="0"/>
              <a:t>Ι,</a:t>
            </a:r>
            <a:r>
              <a:rPr lang="el-GR" dirty="0"/>
              <a:t> 7,34). Αυτό σημαίνει ότι πρέπει να ανέλθει μόνη της, να συναχθεί στο Εν, να απορρίψει κάθε τι δικό της, κάθε ενέργεια, για να δει το θείο και να συναρμοσθεί με το αγαθό. Ωστόσο, κάθε ομοιότητα δεν είναι παρά εξωτερική, λεξιλογική, μορφολογική και ποτέ ουσιαστική· στο </a:t>
            </a:r>
            <a:r>
              <a:rPr lang="el-GR" dirty="0" err="1"/>
              <a:t>πλωτινικό</a:t>
            </a:r>
            <a:r>
              <a:rPr lang="el-GR" dirty="0"/>
              <a:t> σύστημα τονίζεται ότι ο άνθρωπος γνωρίζει το Θεό με τη θεωρία και την εποπτεία, αφού πρώτα ανέλθει από τα χαμηλά στρώματα της φύσης στη σφαίρα της καθαρότητας του παγκόσμιου νου, με τον οποίο συνάπτεται η ψυχή εφόσον "</a:t>
            </a:r>
            <a:r>
              <a:rPr lang="el-GR" i="1" dirty="0" err="1"/>
              <a:t>ἐφ</a:t>
            </a:r>
            <a:r>
              <a:rPr lang="el-GR" i="1" dirty="0"/>
              <a:t>’ </a:t>
            </a:r>
            <a:r>
              <a:rPr lang="el-GR" i="1" dirty="0" err="1"/>
              <a:t>ἑαυτῆς</a:t>
            </a:r>
            <a:r>
              <a:rPr lang="el-GR" i="1" dirty="0"/>
              <a:t> </a:t>
            </a:r>
            <a:r>
              <a:rPr lang="el-GR" i="1" dirty="0" err="1"/>
              <a:t>ἀνέλθῃ</a:t>
            </a:r>
            <a:r>
              <a:rPr lang="el-GR" dirty="0"/>
              <a:t>" και καταστεί νους. (</a:t>
            </a:r>
            <a:r>
              <a:rPr lang="el-GR" i="1" dirty="0" err="1"/>
              <a:t>Ἐννεάδες</a:t>
            </a:r>
            <a:r>
              <a:rPr lang="el-GR" i="1" dirty="0"/>
              <a:t> Ι</a:t>
            </a:r>
            <a:r>
              <a:rPr lang="en-GB" i="1" dirty="0"/>
              <a:t>V</a:t>
            </a:r>
            <a:r>
              <a:rPr lang="el-GR" i="1" dirty="0"/>
              <a:t>,</a:t>
            </a:r>
            <a:r>
              <a:rPr lang="el-GR" dirty="0"/>
              <a:t> 7,10-13)</a:t>
            </a:r>
          </a:p>
          <a:p>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40462980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888642"/>
          </a:xfrm>
        </p:spPr>
        <p:txBody>
          <a:bodyPr>
            <a:normAutofit fontScale="90000"/>
          </a:bodyPr>
          <a:lstStyle/>
          <a:p>
            <a:pPr algn="ctr"/>
            <a:r>
              <a:rPr lang="el-GR" dirty="0"/>
              <a:t>Η θέση της προσευχής στη βαθμίδα της "θεολογίας"</a:t>
            </a:r>
            <a:br>
              <a:rPr lang="el-GR" dirty="0"/>
            </a:br>
            <a:r>
              <a:rPr lang="el-GR" dirty="0"/>
              <a:t>Το περιεχόμενό της</a:t>
            </a:r>
          </a:p>
        </p:txBody>
      </p:sp>
      <p:sp>
        <p:nvSpPr>
          <p:cNvPr id="3" name="Θέση περιεχομένου 2"/>
          <p:cNvSpPr>
            <a:spLocks noGrp="1"/>
          </p:cNvSpPr>
          <p:nvPr>
            <p:ph idx="1"/>
          </p:nvPr>
        </p:nvSpPr>
        <p:spPr>
          <a:xfrm>
            <a:off x="0" y="888642"/>
            <a:ext cx="12192000" cy="5969357"/>
          </a:xfrm>
        </p:spPr>
        <p:txBody>
          <a:bodyPr>
            <a:normAutofit lnSpcReduction="10000"/>
          </a:bodyPr>
          <a:lstStyle/>
          <a:p>
            <a:r>
              <a:rPr lang="el-GR" dirty="0"/>
              <a:t>Η "</a:t>
            </a:r>
            <a:r>
              <a:rPr lang="el-GR" i="1" dirty="0" err="1"/>
              <a:t>ἀπόθεσις</a:t>
            </a:r>
            <a:r>
              <a:rPr lang="el-GR" i="1" dirty="0"/>
              <a:t> </a:t>
            </a:r>
            <a:r>
              <a:rPr lang="el-GR" i="1" dirty="0" err="1"/>
              <a:t>τῶν</a:t>
            </a:r>
            <a:r>
              <a:rPr lang="el-GR" i="1" dirty="0"/>
              <a:t> νοημάτων</a:t>
            </a:r>
            <a:r>
              <a:rPr lang="el-GR" dirty="0"/>
              <a:t>" την ώρα της προσευχής απαντά και στη </a:t>
            </a:r>
            <a:r>
              <a:rPr lang="el-GR" dirty="0" err="1"/>
              <a:t>μακαριανή</a:t>
            </a:r>
            <a:r>
              <a:rPr lang="el-GR" dirty="0"/>
              <a:t> θεολογία ως "</a:t>
            </a:r>
            <a:r>
              <a:rPr lang="el-GR" i="1" dirty="0"/>
              <a:t>λήθη </a:t>
            </a:r>
            <a:r>
              <a:rPr lang="el-GR" i="1" dirty="0" err="1"/>
              <a:t>τοῖς</a:t>
            </a:r>
            <a:r>
              <a:rPr lang="el-GR" i="1" dirty="0"/>
              <a:t> </a:t>
            </a:r>
            <a:r>
              <a:rPr lang="el-GR" i="1" dirty="0" err="1"/>
              <a:t>λογισμοῖς</a:t>
            </a:r>
            <a:r>
              <a:rPr lang="el-GR" i="1" dirty="0"/>
              <a:t> </a:t>
            </a:r>
            <a:r>
              <a:rPr lang="el-GR" i="1" dirty="0" err="1"/>
              <a:t>τοῦ</a:t>
            </a:r>
            <a:r>
              <a:rPr lang="el-GR" i="1" dirty="0"/>
              <a:t> φρονήματος </a:t>
            </a:r>
            <a:r>
              <a:rPr lang="el-GR" i="1" dirty="0" err="1"/>
              <a:t>τοῦ</a:t>
            </a:r>
            <a:r>
              <a:rPr lang="el-GR" i="1" dirty="0"/>
              <a:t> </a:t>
            </a:r>
            <a:r>
              <a:rPr lang="el-GR" i="1" dirty="0" err="1"/>
              <a:t>ἐπιγείου</a:t>
            </a:r>
            <a:r>
              <a:rPr lang="el-GR" dirty="0"/>
              <a:t>", όταν ο άνθρωπος βιώνει την εσωτερική του αρπαγή στο άπειρο βάθος της θείας πραγματικότητας:</a:t>
            </a:r>
            <a:r>
              <a:rPr lang="en-GB" dirty="0"/>
              <a:t> "</a:t>
            </a:r>
            <a:r>
              <a:rPr lang="el-GR" i="1" dirty="0"/>
              <a:t>συμβαίνει</a:t>
            </a:r>
            <a:r>
              <a:rPr lang="en-GB" i="1" dirty="0"/>
              <a:t>... </a:t>
            </a:r>
            <a:r>
              <a:rPr lang="el-GR" i="1" dirty="0" err="1"/>
              <a:t>καὶ</a:t>
            </a:r>
            <a:r>
              <a:rPr lang="el-GR" i="1" dirty="0"/>
              <a:t> </a:t>
            </a:r>
            <a:r>
              <a:rPr lang="el-GR" i="1" dirty="0" err="1"/>
              <a:t>ἁρπάζεσθαι</a:t>
            </a:r>
            <a:r>
              <a:rPr lang="el-GR" i="1" dirty="0"/>
              <a:t> </a:t>
            </a:r>
            <a:r>
              <a:rPr lang="el-GR" i="1" dirty="0" err="1"/>
              <a:t>εἰς</a:t>
            </a:r>
            <a:r>
              <a:rPr lang="el-GR" i="1" dirty="0"/>
              <a:t> </a:t>
            </a:r>
            <a:r>
              <a:rPr lang="el-GR" i="1" dirty="0" err="1"/>
              <a:t>προσευχὴν</a:t>
            </a:r>
            <a:r>
              <a:rPr lang="el-GR" i="1" dirty="0"/>
              <a:t> ὁ </a:t>
            </a:r>
            <a:r>
              <a:rPr lang="el-GR" i="1" dirty="0" err="1"/>
              <a:t>ἔσω</a:t>
            </a:r>
            <a:r>
              <a:rPr lang="el-GR" i="1" dirty="0"/>
              <a:t> </a:t>
            </a:r>
            <a:r>
              <a:rPr lang="el-GR" i="1" dirty="0" err="1"/>
              <a:t>ἄνθρωπος</a:t>
            </a:r>
            <a:r>
              <a:rPr lang="en-GB" i="1" dirty="0"/>
              <a:t>, </a:t>
            </a:r>
            <a:r>
              <a:rPr lang="el-GR" i="1" dirty="0" err="1"/>
              <a:t>εἰς</a:t>
            </a:r>
            <a:r>
              <a:rPr lang="el-GR" i="1" dirty="0"/>
              <a:t> </a:t>
            </a:r>
            <a:r>
              <a:rPr lang="el-GR" i="1" dirty="0" err="1"/>
              <a:t>ἄπειρον</a:t>
            </a:r>
            <a:r>
              <a:rPr lang="el-GR" i="1" dirty="0"/>
              <a:t> βάθος </a:t>
            </a:r>
            <a:r>
              <a:rPr lang="el-GR" i="1" dirty="0" err="1"/>
              <a:t>ἐκείνου</a:t>
            </a:r>
            <a:r>
              <a:rPr lang="el-GR" i="1" dirty="0"/>
              <a:t> </a:t>
            </a:r>
            <a:r>
              <a:rPr lang="el-GR" i="1" dirty="0" err="1"/>
              <a:t>τοῦ</a:t>
            </a:r>
            <a:r>
              <a:rPr lang="el-GR" i="1" dirty="0"/>
              <a:t> </a:t>
            </a:r>
            <a:r>
              <a:rPr lang="el-GR" i="1" dirty="0" err="1"/>
              <a:t>αἰῶνος</a:t>
            </a:r>
            <a:r>
              <a:rPr lang="en-GB" i="1" dirty="0"/>
              <a:t>, </a:t>
            </a:r>
            <a:r>
              <a:rPr lang="el-GR" i="1" dirty="0" err="1"/>
              <a:t>ἐν</a:t>
            </a:r>
            <a:r>
              <a:rPr lang="el-GR" i="1" dirty="0"/>
              <a:t> </a:t>
            </a:r>
            <a:r>
              <a:rPr lang="el-GR" i="1" dirty="0" err="1"/>
              <a:t>ἡδύτητι</a:t>
            </a:r>
            <a:r>
              <a:rPr lang="el-GR" i="1" dirty="0"/>
              <a:t> </a:t>
            </a:r>
            <a:r>
              <a:rPr lang="el-GR" i="1" dirty="0" err="1"/>
              <a:t>πολλῇ</a:t>
            </a:r>
            <a:r>
              <a:rPr lang="el-GR" i="1" dirty="0"/>
              <a:t> </a:t>
            </a:r>
            <a:r>
              <a:rPr lang="el-GR" i="1" dirty="0" err="1"/>
              <a:t>ὥστε</a:t>
            </a:r>
            <a:r>
              <a:rPr lang="el-GR" i="1" dirty="0"/>
              <a:t> </a:t>
            </a:r>
            <a:r>
              <a:rPr lang="el-GR" i="1" dirty="0" err="1"/>
              <a:t>ξενίζεσθαι</a:t>
            </a:r>
            <a:r>
              <a:rPr lang="el-GR" i="1" dirty="0"/>
              <a:t> </a:t>
            </a:r>
            <a:r>
              <a:rPr lang="el-GR" i="1" dirty="0" err="1"/>
              <a:t>τὸν</a:t>
            </a:r>
            <a:r>
              <a:rPr lang="el-GR" i="1" dirty="0"/>
              <a:t> </a:t>
            </a:r>
            <a:r>
              <a:rPr lang="el-GR" i="1" dirty="0" err="1"/>
              <a:t>νοῦν</a:t>
            </a:r>
            <a:r>
              <a:rPr lang="el-GR" i="1" dirty="0"/>
              <a:t> </a:t>
            </a:r>
            <a:r>
              <a:rPr lang="el-GR" i="1" dirty="0" err="1"/>
              <a:t>ὅλον</a:t>
            </a:r>
            <a:r>
              <a:rPr lang="el-GR" i="1" dirty="0"/>
              <a:t> </a:t>
            </a:r>
            <a:r>
              <a:rPr lang="el-GR" i="1" dirty="0" err="1"/>
              <a:t>ὄντα</a:t>
            </a:r>
            <a:r>
              <a:rPr lang="el-GR" i="1" dirty="0"/>
              <a:t> </a:t>
            </a:r>
            <a:r>
              <a:rPr lang="el-GR" i="1" dirty="0" err="1"/>
              <a:t>μετέωρον</a:t>
            </a:r>
            <a:r>
              <a:rPr lang="el-GR" i="1" dirty="0"/>
              <a:t> </a:t>
            </a:r>
            <a:r>
              <a:rPr lang="el-GR" i="1" dirty="0" err="1"/>
              <a:t>καὶ</a:t>
            </a:r>
            <a:r>
              <a:rPr lang="el-GR" i="1" dirty="0"/>
              <a:t> </a:t>
            </a:r>
            <a:r>
              <a:rPr lang="el-GR" i="1" dirty="0" err="1"/>
              <a:t>ἡρπασμένον</a:t>
            </a:r>
            <a:r>
              <a:rPr lang="el-GR" i="1" dirty="0"/>
              <a:t> </a:t>
            </a:r>
            <a:r>
              <a:rPr lang="el-GR" i="1" dirty="0" err="1"/>
              <a:t>ἐκεῖ</a:t>
            </a:r>
            <a:r>
              <a:rPr lang="el-GR" i="1" dirty="0"/>
              <a:t>· </a:t>
            </a:r>
            <a:r>
              <a:rPr lang="el-GR" i="1" dirty="0" err="1"/>
              <a:t>ὥστε</a:t>
            </a:r>
            <a:r>
              <a:rPr lang="el-GR" i="1" dirty="0"/>
              <a:t> </a:t>
            </a:r>
            <a:r>
              <a:rPr lang="el-GR" i="1" dirty="0" err="1"/>
              <a:t>κατ</a:t>
            </a:r>
            <a:r>
              <a:rPr lang="en-GB" i="1" dirty="0"/>
              <a:t>’ </a:t>
            </a:r>
            <a:r>
              <a:rPr lang="el-GR" i="1" dirty="0" err="1"/>
              <a:t>ἐκεῖνον</a:t>
            </a:r>
            <a:r>
              <a:rPr lang="el-GR" i="1" dirty="0"/>
              <a:t> </a:t>
            </a:r>
            <a:r>
              <a:rPr lang="el-GR" i="1" dirty="0" err="1"/>
              <a:t>τὸν</a:t>
            </a:r>
            <a:r>
              <a:rPr lang="el-GR" i="1" dirty="0"/>
              <a:t> </a:t>
            </a:r>
            <a:r>
              <a:rPr lang="el-GR" i="1" dirty="0" err="1"/>
              <a:t>καιρὸν</a:t>
            </a:r>
            <a:r>
              <a:rPr lang="el-GR" b="1" i="1" dirty="0"/>
              <a:t> </a:t>
            </a:r>
            <a:r>
              <a:rPr lang="el-GR" b="1" i="1" dirty="0" err="1"/>
              <a:t>λήθην</a:t>
            </a:r>
            <a:r>
              <a:rPr lang="el-GR" b="1" i="1" dirty="0"/>
              <a:t> </a:t>
            </a:r>
            <a:r>
              <a:rPr lang="el-GR" b="1" i="1" dirty="0" err="1"/>
              <a:t>ἐγγενέσθαι</a:t>
            </a:r>
            <a:r>
              <a:rPr lang="el-GR" b="1" i="1" dirty="0"/>
              <a:t> </a:t>
            </a:r>
            <a:r>
              <a:rPr lang="el-GR" b="1" i="1" dirty="0" err="1"/>
              <a:t>τοῖς</a:t>
            </a:r>
            <a:r>
              <a:rPr lang="el-GR" b="1" i="1" dirty="0"/>
              <a:t> </a:t>
            </a:r>
            <a:r>
              <a:rPr lang="el-GR" b="1" i="1" dirty="0" err="1"/>
              <a:t>λογισμοῖς</a:t>
            </a:r>
            <a:r>
              <a:rPr lang="el-GR" b="1" i="1" dirty="0"/>
              <a:t> </a:t>
            </a:r>
            <a:r>
              <a:rPr lang="el-GR" b="1" i="1" dirty="0" err="1"/>
              <a:t>τοῦ</a:t>
            </a:r>
            <a:r>
              <a:rPr lang="el-GR" b="1" i="1" dirty="0"/>
              <a:t> φρονήματος </a:t>
            </a:r>
            <a:r>
              <a:rPr lang="el-GR" b="1" i="1" dirty="0" err="1"/>
              <a:t>τοῦ</a:t>
            </a:r>
            <a:r>
              <a:rPr lang="el-GR" b="1" i="1" dirty="0"/>
              <a:t> </a:t>
            </a:r>
            <a:r>
              <a:rPr lang="el-GR" b="1" i="1" dirty="0" err="1"/>
              <a:t>ἐπιγείου</a:t>
            </a:r>
            <a:r>
              <a:rPr lang="en-GB" i="1" dirty="0"/>
              <a:t>, </a:t>
            </a:r>
            <a:r>
              <a:rPr lang="el-GR" i="1" dirty="0" err="1"/>
              <a:t>διὰ</a:t>
            </a:r>
            <a:r>
              <a:rPr lang="el-GR" i="1" dirty="0"/>
              <a:t> </a:t>
            </a:r>
            <a:r>
              <a:rPr lang="el-GR" i="1" dirty="0" err="1"/>
              <a:t>τὸ</a:t>
            </a:r>
            <a:r>
              <a:rPr lang="el-GR" i="1" dirty="0"/>
              <a:t> </a:t>
            </a:r>
            <a:r>
              <a:rPr lang="el-GR" i="1" dirty="0" err="1"/>
              <a:t>μεστωθῆναι</a:t>
            </a:r>
            <a:r>
              <a:rPr lang="el-GR" i="1" dirty="0"/>
              <a:t> </a:t>
            </a:r>
            <a:r>
              <a:rPr lang="el-GR" i="1" dirty="0" err="1"/>
              <a:t>τοὺς</a:t>
            </a:r>
            <a:r>
              <a:rPr lang="el-GR" i="1" dirty="0"/>
              <a:t> </a:t>
            </a:r>
            <a:r>
              <a:rPr lang="el-GR" i="1" dirty="0" err="1"/>
              <a:t>λογισμοὺς</a:t>
            </a:r>
            <a:r>
              <a:rPr lang="el-GR" i="1" dirty="0"/>
              <a:t> </a:t>
            </a:r>
            <a:r>
              <a:rPr lang="el-GR" i="1" dirty="0" err="1"/>
              <a:t>καὶ</a:t>
            </a:r>
            <a:r>
              <a:rPr lang="el-GR" i="1" dirty="0"/>
              <a:t> </a:t>
            </a:r>
            <a:r>
              <a:rPr lang="el-GR" i="1" dirty="0" err="1"/>
              <a:t>αἰχμαλωτισθῆναι</a:t>
            </a:r>
            <a:r>
              <a:rPr lang="el-GR" i="1" dirty="0"/>
              <a:t> </a:t>
            </a:r>
            <a:r>
              <a:rPr lang="el-GR" i="1" dirty="0" err="1"/>
              <a:t>εἰς</a:t>
            </a:r>
            <a:r>
              <a:rPr lang="el-GR" i="1" dirty="0"/>
              <a:t> </a:t>
            </a:r>
            <a:r>
              <a:rPr lang="el-GR" i="1" dirty="0" err="1"/>
              <a:t>τὰ</a:t>
            </a:r>
            <a:r>
              <a:rPr lang="el-GR" i="1" dirty="0"/>
              <a:t> </a:t>
            </a:r>
            <a:r>
              <a:rPr lang="el-GR" i="1" dirty="0" err="1"/>
              <a:t>θεῖα</a:t>
            </a:r>
            <a:r>
              <a:rPr lang="el-GR" i="1" dirty="0"/>
              <a:t> </a:t>
            </a:r>
            <a:r>
              <a:rPr lang="el-GR" i="1" dirty="0" err="1"/>
              <a:t>καὶ</a:t>
            </a:r>
            <a:r>
              <a:rPr lang="el-GR" i="1" dirty="0"/>
              <a:t> </a:t>
            </a:r>
            <a:r>
              <a:rPr lang="el-GR" i="1" dirty="0" err="1"/>
              <a:t>ἐπουράνια</a:t>
            </a:r>
            <a:r>
              <a:rPr lang="en-GB" i="1" dirty="0"/>
              <a:t>.</a:t>
            </a:r>
            <a:r>
              <a:rPr lang="en-GB" dirty="0"/>
              <a:t>.."</a:t>
            </a:r>
            <a:r>
              <a:rPr lang="el-GR" i="1" dirty="0"/>
              <a:t> </a:t>
            </a:r>
            <a:r>
              <a:rPr lang="el-GR" dirty="0"/>
              <a:t>(</a:t>
            </a:r>
            <a:r>
              <a:rPr lang="el-GR" i="1" dirty="0" err="1"/>
              <a:t>Ὁμιλίαι</a:t>
            </a:r>
            <a:r>
              <a:rPr lang="el-GR" i="1" dirty="0"/>
              <a:t> </a:t>
            </a:r>
            <a:r>
              <a:rPr lang="el-GR" i="1" dirty="0" err="1"/>
              <a:t>Πνευματικαὶ</a:t>
            </a:r>
            <a:r>
              <a:rPr lang="el-GR" i="1" dirty="0"/>
              <a:t> Η΄</a:t>
            </a:r>
            <a:r>
              <a:rPr lang="en-GB" i="1" dirty="0"/>
              <a:t>,</a:t>
            </a:r>
            <a:r>
              <a:rPr lang="en-GB" dirty="0"/>
              <a:t> PG 34, 528 CD</a:t>
            </a:r>
            <a:r>
              <a:rPr lang="el-GR" dirty="0"/>
              <a:t>)</a:t>
            </a:r>
            <a:r>
              <a:rPr lang="en-GB" dirty="0"/>
              <a:t>.</a:t>
            </a:r>
            <a:endParaRPr lang="el-GR" dirty="0"/>
          </a:p>
          <a:p>
            <a:r>
              <a:rPr lang="el-GR" dirty="0"/>
              <a:t>Η κυριαρχία της νοητικής αναισθησίας και ακτημοσύνης προβάλλει αναγκαία. Ο Ευάγριος μακαρίζει τον νου, που κατά τον καιρό της προσευχής, αποκτά </a:t>
            </a:r>
            <a:r>
              <a:rPr lang="el-GR" u="sng" dirty="0"/>
              <a:t>«</a:t>
            </a:r>
            <a:r>
              <a:rPr lang="el-GR" u="sng" dirty="0" err="1"/>
              <a:t>τελείαν</a:t>
            </a:r>
            <a:r>
              <a:rPr lang="el-GR" u="sng" dirty="0"/>
              <a:t> </a:t>
            </a:r>
            <a:r>
              <a:rPr lang="el-GR" u="sng" dirty="0" err="1"/>
              <a:t>ἀναισθησίαν</a:t>
            </a:r>
            <a:r>
              <a:rPr lang="el-GR" u="sng" dirty="0"/>
              <a:t>»</a:t>
            </a:r>
            <a:r>
              <a:rPr lang="en-GB" dirty="0"/>
              <a:t>: "</a:t>
            </a:r>
            <a:r>
              <a:rPr lang="el-GR" i="1" dirty="0"/>
              <a:t>μακάριός </a:t>
            </a:r>
            <a:r>
              <a:rPr lang="el-GR" i="1" dirty="0" err="1"/>
              <a:t>ἐστιν</a:t>
            </a:r>
            <a:r>
              <a:rPr lang="el-GR" i="1" dirty="0"/>
              <a:t> ὁ </a:t>
            </a:r>
            <a:r>
              <a:rPr lang="el-GR" i="1" dirty="0" err="1"/>
              <a:t>νοῦς</a:t>
            </a:r>
            <a:r>
              <a:rPr lang="en-GB" i="1" dirty="0"/>
              <a:t>, </a:t>
            </a:r>
            <a:r>
              <a:rPr lang="el-GR" i="1" dirty="0"/>
              <a:t>ὁ </a:t>
            </a:r>
            <a:r>
              <a:rPr lang="el-GR" i="1" dirty="0" err="1"/>
              <a:t>κατὰ</a:t>
            </a:r>
            <a:r>
              <a:rPr lang="el-GR" i="1" dirty="0"/>
              <a:t> </a:t>
            </a:r>
            <a:r>
              <a:rPr lang="el-GR" i="1" dirty="0" err="1"/>
              <a:t>τὸν</a:t>
            </a:r>
            <a:r>
              <a:rPr lang="el-GR" i="1" dirty="0"/>
              <a:t> </a:t>
            </a:r>
            <a:r>
              <a:rPr lang="el-GR" i="1" dirty="0" err="1"/>
              <a:t>καιρὸν</a:t>
            </a:r>
            <a:r>
              <a:rPr lang="el-GR" i="1" dirty="0"/>
              <a:t> </a:t>
            </a:r>
            <a:r>
              <a:rPr lang="el-GR" i="1" dirty="0" err="1"/>
              <a:t>τῆς</a:t>
            </a:r>
            <a:r>
              <a:rPr lang="el-GR" i="1" dirty="0"/>
              <a:t> </a:t>
            </a:r>
            <a:r>
              <a:rPr lang="el-GR" i="1" dirty="0" err="1"/>
              <a:t>προσευχῆς</a:t>
            </a:r>
            <a:r>
              <a:rPr lang="el-GR" i="1" dirty="0"/>
              <a:t> </a:t>
            </a:r>
            <a:r>
              <a:rPr lang="el-GR" i="1" dirty="0" err="1"/>
              <a:t>τελείαν</a:t>
            </a:r>
            <a:r>
              <a:rPr lang="el-GR" i="1" dirty="0"/>
              <a:t> </a:t>
            </a:r>
            <a:r>
              <a:rPr lang="el-GR" i="1" dirty="0" err="1"/>
              <a:t>ἀναισθησίαν</a:t>
            </a:r>
            <a:r>
              <a:rPr lang="el-GR" i="1" dirty="0"/>
              <a:t> </a:t>
            </a:r>
            <a:r>
              <a:rPr lang="el-GR" i="1" dirty="0" err="1"/>
              <a:t>κτησάμενος</a:t>
            </a:r>
            <a:r>
              <a:rPr lang="en-GB" dirty="0"/>
              <a:t>"</a:t>
            </a:r>
            <a:r>
              <a:rPr lang="el-GR" i="1" dirty="0"/>
              <a:t> </a:t>
            </a:r>
            <a:r>
              <a:rPr lang="el-GR" dirty="0"/>
              <a:t>(</a:t>
            </a:r>
            <a:r>
              <a:rPr lang="el-GR" i="1" dirty="0"/>
              <a:t>Λόγος </a:t>
            </a:r>
            <a:r>
              <a:rPr lang="el-GR" i="1" dirty="0" err="1"/>
              <a:t>Περὶ</a:t>
            </a:r>
            <a:r>
              <a:rPr lang="el-GR" i="1" dirty="0"/>
              <a:t> </a:t>
            </a:r>
            <a:r>
              <a:rPr lang="el-GR" i="1" dirty="0" err="1"/>
              <a:t>Προσευχῆς</a:t>
            </a:r>
            <a:r>
              <a:rPr lang="el-GR" i="1" dirty="0"/>
              <a:t> ΡΚ΄</a:t>
            </a:r>
            <a:r>
              <a:rPr lang="en-GB" dirty="0"/>
              <a:t>, PG 79, 1193 </a:t>
            </a:r>
            <a:r>
              <a:rPr lang="el-GR" dirty="0"/>
              <a:t>Β), και γίνεται </a:t>
            </a:r>
            <a:r>
              <a:rPr lang="el-GR" u="sng" dirty="0"/>
              <a:t>«</a:t>
            </a:r>
            <a:r>
              <a:rPr lang="el-GR" u="sng" dirty="0" err="1"/>
              <a:t>ἄϋλος</a:t>
            </a:r>
            <a:r>
              <a:rPr lang="el-GR" u="sng" dirty="0"/>
              <a:t>» </a:t>
            </a:r>
            <a:r>
              <a:rPr lang="el-GR" dirty="0"/>
              <a:t>και </a:t>
            </a:r>
            <a:r>
              <a:rPr lang="el-GR" u="sng" dirty="0"/>
              <a:t>«</a:t>
            </a:r>
            <a:r>
              <a:rPr lang="el-GR" u="sng" dirty="0" err="1"/>
              <a:t>ἀκτήμων</a:t>
            </a:r>
            <a:r>
              <a:rPr lang="el-GR" u="sng" dirty="0"/>
              <a:t>»</a:t>
            </a:r>
            <a:r>
              <a:rPr lang="en-GB" dirty="0"/>
              <a:t>: "</a:t>
            </a:r>
            <a:r>
              <a:rPr lang="el-GR" i="1" dirty="0"/>
              <a:t>μακάριός </a:t>
            </a:r>
            <a:r>
              <a:rPr lang="el-GR" i="1" dirty="0" err="1"/>
              <a:t>ἐστιν</a:t>
            </a:r>
            <a:r>
              <a:rPr lang="el-GR" i="1" dirty="0"/>
              <a:t> ὁ </a:t>
            </a:r>
            <a:r>
              <a:rPr lang="el-GR" i="1" dirty="0" err="1"/>
              <a:t>νοῦς</a:t>
            </a:r>
            <a:r>
              <a:rPr lang="en-GB" i="1" dirty="0"/>
              <a:t>, </a:t>
            </a:r>
            <a:r>
              <a:rPr lang="el-GR" i="1" dirty="0"/>
              <a:t>ὁ </a:t>
            </a:r>
            <a:r>
              <a:rPr lang="el-GR" i="1" dirty="0" err="1"/>
              <a:t>κατὰ</a:t>
            </a:r>
            <a:r>
              <a:rPr lang="el-GR" i="1" dirty="0"/>
              <a:t> </a:t>
            </a:r>
            <a:r>
              <a:rPr lang="el-GR" i="1" dirty="0" err="1"/>
              <a:t>τὸν</a:t>
            </a:r>
            <a:r>
              <a:rPr lang="el-GR" i="1" dirty="0"/>
              <a:t> </a:t>
            </a:r>
            <a:r>
              <a:rPr lang="el-GR" i="1" dirty="0" err="1"/>
              <a:t>καιρὸν</a:t>
            </a:r>
            <a:r>
              <a:rPr lang="el-GR" i="1" dirty="0"/>
              <a:t> </a:t>
            </a:r>
            <a:r>
              <a:rPr lang="el-GR" i="1" dirty="0" err="1"/>
              <a:t>τῆς</a:t>
            </a:r>
            <a:r>
              <a:rPr lang="el-GR" i="1" dirty="0"/>
              <a:t> </a:t>
            </a:r>
            <a:r>
              <a:rPr lang="el-GR" i="1" dirty="0" err="1"/>
              <a:t>προσευχῆς</a:t>
            </a:r>
            <a:r>
              <a:rPr lang="el-GR" i="1" dirty="0"/>
              <a:t> </a:t>
            </a:r>
            <a:r>
              <a:rPr lang="el-GR" i="1" dirty="0" err="1"/>
              <a:t>ἄϋλος</a:t>
            </a:r>
            <a:r>
              <a:rPr lang="el-GR" i="1" dirty="0"/>
              <a:t> </a:t>
            </a:r>
            <a:r>
              <a:rPr lang="el-GR" i="1" dirty="0" err="1"/>
              <a:t>καὶ</a:t>
            </a:r>
            <a:r>
              <a:rPr lang="el-GR" i="1" dirty="0"/>
              <a:t> </a:t>
            </a:r>
            <a:r>
              <a:rPr lang="el-GR" i="1" dirty="0" err="1"/>
              <a:t>ἀκτήμων</a:t>
            </a:r>
            <a:r>
              <a:rPr lang="el-GR" i="1" dirty="0"/>
              <a:t> γίνεται</a:t>
            </a:r>
            <a:r>
              <a:rPr lang="en-GB" dirty="0"/>
              <a:t>"</a:t>
            </a:r>
            <a:r>
              <a:rPr lang="el-GR" i="1" dirty="0"/>
              <a:t> </a:t>
            </a:r>
            <a:r>
              <a:rPr lang="el-GR" dirty="0"/>
              <a:t>(</a:t>
            </a:r>
            <a:r>
              <a:rPr lang="el-GR" i="1" dirty="0"/>
              <a:t>Λόγος </a:t>
            </a:r>
            <a:r>
              <a:rPr lang="el-GR" i="1" dirty="0" err="1"/>
              <a:t>Περὶ</a:t>
            </a:r>
            <a:r>
              <a:rPr lang="el-GR" i="1" dirty="0"/>
              <a:t> </a:t>
            </a:r>
            <a:r>
              <a:rPr lang="el-GR" i="1" dirty="0" err="1"/>
              <a:t>Προσευχῆς</a:t>
            </a:r>
            <a:r>
              <a:rPr lang="el-GR" i="1" dirty="0"/>
              <a:t> ΡΙΘ΄</a:t>
            </a:r>
            <a:r>
              <a:rPr lang="en-GB" dirty="0"/>
              <a:t>, PG 79, 1193 </a:t>
            </a:r>
            <a:r>
              <a:rPr lang="el-GR" dirty="0"/>
              <a:t>Β)</a:t>
            </a:r>
            <a:r>
              <a:rPr lang="en-GB" dirty="0"/>
              <a:t>.</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244174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901521"/>
          </a:xfrm>
        </p:spPr>
        <p:txBody>
          <a:bodyPr>
            <a:normAutofit fontScale="90000"/>
          </a:bodyPr>
          <a:lstStyle/>
          <a:p>
            <a:pPr algn="ctr"/>
            <a:r>
              <a:rPr lang="el-GR" dirty="0"/>
              <a:t>Η θέση της προσευχής στη βαθμίδα της "θεολογίας"</a:t>
            </a:r>
            <a:br>
              <a:rPr lang="el-GR" dirty="0"/>
            </a:br>
            <a:r>
              <a:rPr lang="el-GR" dirty="0"/>
              <a:t>Το περιεχόμενό της</a:t>
            </a:r>
          </a:p>
        </p:txBody>
      </p:sp>
      <p:sp>
        <p:nvSpPr>
          <p:cNvPr id="3" name="Θέση περιεχομένου 2"/>
          <p:cNvSpPr>
            <a:spLocks noGrp="1"/>
          </p:cNvSpPr>
          <p:nvPr>
            <p:ph idx="1"/>
          </p:nvPr>
        </p:nvSpPr>
        <p:spPr>
          <a:xfrm>
            <a:off x="0" y="901520"/>
            <a:ext cx="12192000" cy="5956479"/>
          </a:xfrm>
        </p:spPr>
        <p:txBody>
          <a:bodyPr>
            <a:normAutofit fontScale="92500" lnSpcReduction="20000"/>
          </a:bodyPr>
          <a:lstStyle/>
          <a:p>
            <a:r>
              <a:rPr lang="el-GR" dirty="0"/>
              <a:t>Κανένας λογισμός ή σχήμα ή μορφή δεν έχει θέση στον προσευχόμενο νου. Η αναπαράσταση αποκλείεται ως ψευδής και απατηλή κατάληψη. Πώς μπορεί όμως η κοινωνία αυτή να είναι «αναίσθητος»; Η ένωση είναι βουλητική αλλά μη αναπαραστατική, η κοινωνία αχρηστεύει την αναπαράσταση καθιδρύοντας τον </a:t>
            </a:r>
            <a:r>
              <a:rPr lang="el-GR" b="1" dirty="0" err="1"/>
              <a:t>αποφατισμό</a:t>
            </a:r>
            <a:r>
              <a:rPr lang="el-GR" dirty="0"/>
              <a:t> ως πείρα του Είναι. Η τέλεια "</a:t>
            </a:r>
            <a:r>
              <a:rPr lang="el-GR" dirty="0" err="1"/>
              <a:t>ἀμορφὶα</a:t>
            </a:r>
            <a:r>
              <a:rPr lang="el-GR" dirty="0"/>
              <a:t>" είναι η ουσιώδης προϋπόθεση της </a:t>
            </a:r>
            <a:r>
              <a:rPr lang="el-GR" dirty="0" err="1"/>
              <a:t>καθαράς</a:t>
            </a:r>
            <a:r>
              <a:rPr lang="el-GR" dirty="0"/>
              <a:t> προσευχής, διαμέσου της οποίας επιτυγχάνεται η θεογνωσία. Δεν πρόκειται για ολοκληρωτική νέκρωση αλλά για μια θεωρία τόσο προσηλωμένη στο υπερβατικό της αντικείμενο, που απορροφά όλη την προσοχή της θεωρίας.</a:t>
            </a:r>
          </a:p>
          <a:p>
            <a:r>
              <a:rPr lang="el-GR" dirty="0"/>
              <a:t>Η επιμονή του </a:t>
            </a:r>
            <a:r>
              <a:rPr lang="el-GR" dirty="0" err="1"/>
              <a:t>Ευαγρίου</a:t>
            </a:r>
            <a:r>
              <a:rPr lang="el-GR" dirty="0"/>
              <a:t> στην κατάργηση κάθε μορφοποίησης του θείου κατά την πράξη της προσευχής φανερώνει την αντίδρασή του στην ανθρωπομορφική παράταξη της εποχής του. Ο άυλος Θεός μονάχα από έναν νου άυλο προσεγγίζεται και θεωρείται. Η Τριάδα είναι απλότητα και γι’ αυτό μόνο στην απλότητα του πνεύματος μπορεί να προσεγγιστεί. Στη βαθμίδα της θεολογίας όλες οι ιδέες είναι ένα είδος άγνοιας, ενώ η αληθινή γνώση χαρακτηρίζεται ως απόλυτη άγνοια. Η αμορφία και αϋλότητα την ώρα της προσευχής είναι απλά δηλώσεις της μυστικής ένωσης του νου με τον Θεό: </a:t>
            </a:r>
            <a:r>
              <a:rPr lang="fr-FR" dirty="0"/>
              <a:t>"</a:t>
            </a:r>
            <a:r>
              <a:rPr lang="en-GB" i="1" dirty="0"/>
              <a:t>Μ</a:t>
            </a:r>
            <a:r>
              <a:rPr lang="fr-FR" i="1" dirty="0"/>
              <a:t>ὴ </a:t>
            </a:r>
            <a:r>
              <a:rPr lang="en-GB" i="1" dirty="0" err="1"/>
              <a:t>σχημ</a:t>
            </a:r>
            <a:r>
              <a:rPr lang="en-GB" i="1" dirty="0"/>
              <a:t>ατίζ</a:t>
            </a:r>
            <a:r>
              <a:rPr lang="el-GR" i="1" dirty="0"/>
              <a:t>ῃ</a:t>
            </a:r>
            <a:r>
              <a:rPr lang="en-GB" i="1" dirty="0"/>
              <a:t>ς τ</a:t>
            </a:r>
            <a:r>
              <a:rPr lang="fr-FR" i="1" dirty="0"/>
              <a:t>ὸ </a:t>
            </a:r>
            <a:r>
              <a:rPr lang="en-GB" i="1" dirty="0" err="1"/>
              <a:t>Θε</a:t>
            </a:r>
            <a:r>
              <a:rPr lang="el-GR" i="1" dirty="0"/>
              <a:t>ῖ</a:t>
            </a:r>
            <a:r>
              <a:rPr lang="en-GB" i="1" dirty="0" err="1"/>
              <a:t>ον</a:t>
            </a:r>
            <a:r>
              <a:rPr lang="fr-FR" i="1" dirty="0"/>
              <a:t> ἐ</a:t>
            </a:r>
            <a:r>
              <a:rPr lang="en-GB" i="1" dirty="0"/>
              <a:t>ν </a:t>
            </a:r>
            <a:r>
              <a:rPr lang="el-GR" i="1" dirty="0"/>
              <a:t>ἑ</a:t>
            </a:r>
            <a:r>
              <a:rPr lang="en-GB" i="1" dirty="0"/>
              <a:t>α</a:t>
            </a:r>
            <a:r>
              <a:rPr lang="en-GB" i="1" dirty="0" err="1"/>
              <a:t>υτ</a:t>
            </a:r>
            <a:r>
              <a:rPr lang="fr-FR" i="1" dirty="0"/>
              <a:t>ῷ </a:t>
            </a:r>
            <a:r>
              <a:rPr lang="en-GB" i="1" dirty="0"/>
              <a:t>π</a:t>
            </a:r>
            <a:r>
              <a:rPr lang="en-GB" i="1" dirty="0" err="1"/>
              <a:t>ροσευχόμενος</a:t>
            </a:r>
            <a:r>
              <a:rPr lang="fr-FR" i="1" dirty="0"/>
              <a:t>, </a:t>
            </a:r>
            <a:r>
              <a:rPr lang="en-GB" i="1" dirty="0" err="1"/>
              <a:t>μηδ</a:t>
            </a:r>
            <a:r>
              <a:rPr lang="fr-FR" i="1" dirty="0"/>
              <a:t>ὲ </a:t>
            </a:r>
            <a:r>
              <a:rPr lang="en-GB" i="1" dirty="0"/>
              <a:t>πρ</a:t>
            </a:r>
            <a:r>
              <a:rPr lang="fr-FR" i="1" dirty="0"/>
              <a:t>ὸ</a:t>
            </a:r>
            <a:r>
              <a:rPr lang="en-GB" i="1" dirty="0"/>
              <a:t>ς </a:t>
            </a:r>
            <a:r>
              <a:rPr lang="en-GB" i="1" dirty="0" err="1"/>
              <a:t>μορφήν</a:t>
            </a:r>
            <a:r>
              <a:rPr lang="en-GB" i="1" dirty="0"/>
              <a:t> </a:t>
            </a:r>
            <a:r>
              <a:rPr lang="en-GB" i="1" dirty="0" err="1"/>
              <a:t>τιν</a:t>
            </a:r>
            <a:r>
              <a:rPr lang="en-GB" i="1" dirty="0"/>
              <a:t>α συγχωρήσ</a:t>
            </a:r>
            <a:r>
              <a:rPr lang="el-GR" i="1" dirty="0"/>
              <a:t>ῃ</a:t>
            </a:r>
            <a:r>
              <a:rPr lang="en-GB" i="1" dirty="0"/>
              <a:t>ς </a:t>
            </a:r>
            <a:r>
              <a:rPr lang="en-GB" i="1" dirty="0" err="1"/>
              <a:t>τυ</a:t>
            </a:r>
            <a:r>
              <a:rPr lang="en-GB" i="1" dirty="0"/>
              <a:t>πωθ</a:t>
            </a:r>
            <a:r>
              <a:rPr lang="fr-FR" i="1" dirty="0"/>
              <a:t>ῆ</a:t>
            </a:r>
            <a:r>
              <a:rPr lang="en-GB" i="1" dirty="0"/>
              <a:t>ναι </a:t>
            </a:r>
            <a:r>
              <a:rPr lang="en-GB" i="1" dirty="0" err="1"/>
              <a:t>σου</a:t>
            </a:r>
            <a:r>
              <a:rPr lang="en-GB" i="1" dirty="0"/>
              <a:t> τ</a:t>
            </a:r>
            <a:r>
              <a:rPr lang="fr-FR" i="1" dirty="0"/>
              <a:t>ὸ</a:t>
            </a:r>
            <a:r>
              <a:rPr lang="en-GB" i="1" dirty="0"/>
              <a:t>ν </a:t>
            </a:r>
            <a:r>
              <a:rPr lang="en-GB" i="1" dirty="0" err="1"/>
              <a:t>νο</a:t>
            </a:r>
            <a:r>
              <a:rPr lang="el-GR" i="1" dirty="0"/>
              <a:t>ῦ</a:t>
            </a:r>
            <a:r>
              <a:rPr lang="en-GB" i="1" dirty="0"/>
              <a:t>ν· </a:t>
            </a:r>
            <a:r>
              <a:rPr lang="el-GR" i="1" dirty="0"/>
              <a:t>Ἀ</a:t>
            </a:r>
            <a:r>
              <a:rPr lang="en-GB" i="1" dirty="0" err="1"/>
              <a:t>λλ</a:t>
            </a:r>
            <a:r>
              <a:rPr lang="fr-FR" i="1" dirty="0"/>
              <a:t>’ </a:t>
            </a:r>
            <a:r>
              <a:rPr lang="el-GR" i="1" dirty="0"/>
              <a:t>ἄ</a:t>
            </a:r>
            <a:r>
              <a:rPr lang="en-GB" i="1" dirty="0" err="1"/>
              <a:t>ϋλος</a:t>
            </a:r>
            <a:r>
              <a:rPr lang="en-GB" i="1" dirty="0"/>
              <a:t> τ</a:t>
            </a:r>
            <a:r>
              <a:rPr lang="fr-FR" i="1" dirty="0"/>
              <a:t>ῷ ἀ</a:t>
            </a:r>
            <a:r>
              <a:rPr lang="en-GB" i="1" dirty="0" err="1"/>
              <a:t>ΰλ</a:t>
            </a:r>
            <a:r>
              <a:rPr lang="fr-FR" i="1" dirty="0"/>
              <a:t>ῳ </a:t>
            </a:r>
            <a:r>
              <a:rPr lang="en-GB" i="1" dirty="0"/>
              <a:t>π</a:t>
            </a:r>
            <a:r>
              <a:rPr lang="en-GB" i="1" dirty="0" err="1"/>
              <a:t>ρόσιθι</a:t>
            </a:r>
            <a:r>
              <a:rPr lang="en-GB" i="1" dirty="0"/>
              <a:t> κα</a:t>
            </a:r>
            <a:r>
              <a:rPr lang="fr-FR" i="1" dirty="0"/>
              <a:t>ὶ </a:t>
            </a:r>
            <a:r>
              <a:rPr lang="en-GB" i="1" dirty="0" err="1"/>
              <a:t>συνίσεις</a:t>
            </a:r>
            <a:r>
              <a:rPr lang="fr-FR" dirty="0"/>
              <a:t>"</a:t>
            </a:r>
            <a:r>
              <a:rPr lang="en-GB" i="1" dirty="0"/>
              <a:t> </a:t>
            </a:r>
            <a:r>
              <a:rPr lang="el-GR" dirty="0"/>
              <a:t>(</a:t>
            </a:r>
            <a:r>
              <a:rPr lang="en-GB" i="1" dirty="0" err="1"/>
              <a:t>Λόγος</a:t>
            </a:r>
            <a:r>
              <a:rPr lang="en-GB" i="1" dirty="0"/>
              <a:t> </a:t>
            </a:r>
            <a:r>
              <a:rPr lang="en-GB" i="1" dirty="0" err="1"/>
              <a:t>Περ</a:t>
            </a:r>
            <a:r>
              <a:rPr lang="fr-FR" i="1" dirty="0"/>
              <a:t>ὶ </a:t>
            </a:r>
            <a:r>
              <a:rPr lang="en-GB" i="1" dirty="0" err="1"/>
              <a:t>Προσευχ</a:t>
            </a:r>
            <a:r>
              <a:rPr lang="fr-FR" i="1" dirty="0"/>
              <a:t>ῆ</a:t>
            </a:r>
            <a:r>
              <a:rPr lang="en-GB" i="1" dirty="0"/>
              <a:t>ς Ξ</a:t>
            </a:r>
            <a:r>
              <a:rPr lang="el-GR" i="1" dirty="0"/>
              <a:t>Ε΄</a:t>
            </a:r>
            <a:r>
              <a:rPr lang="fr-FR" i="1"/>
              <a:t>,</a:t>
            </a:r>
            <a:r>
              <a:rPr lang="fr-FR"/>
              <a:t> PG </a:t>
            </a:r>
            <a:r>
              <a:rPr lang="fr-FR" dirty="0"/>
              <a:t>79, 1181 </a:t>
            </a:r>
            <a:r>
              <a:rPr lang="en-GB" dirty="0"/>
              <a:t>Α</a:t>
            </a:r>
            <a:r>
              <a:rPr lang="fr-FR" dirty="0"/>
              <a:t>. </a:t>
            </a:r>
            <a:r>
              <a:rPr lang="en-GB" dirty="0" err="1"/>
              <a:t>Πρ</a:t>
            </a:r>
            <a:r>
              <a:rPr lang="en-GB" dirty="0"/>
              <a:t>β</a:t>
            </a:r>
            <a:r>
              <a:rPr lang="fr-FR" dirty="0"/>
              <a:t>. </a:t>
            </a:r>
            <a:r>
              <a:rPr lang="en-GB" dirty="0" err="1"/>
              <a:t>Γρηγορίου</a:t>
            </a:r>
            <a:r>
              <a:rPr lang="en-GB" dirty="0"/>
              <a:t> Νύσσης</a:t>
            </a:r>
            <a:r>
              <a:rPr lang="fr-FR" dirty="0"/>
              <a:t>, </a:t>
            </a:r>
            <a:r>
              <a:rPr lang="en-GB" i="1" dirty="0"/>
              <a:t>Ε</a:t>
            </a:r>
            <a:r>
              <a:rPr lang="el-GR" i="1" dirty="0"/>
              <a:t>ἰ</a:t>
            </a:r>
            <a:r>
              <a:rPr lang="en-GB" i="1" dirty="0"/>
              <a:t>ς β</a:t>
            </a:r>
            <a:r>
              <a:rPr lang="en-GB" i="1" dirty="0" err="1"/>
              <a:t>ίον</a:t>
            </a:r>
            <a:r>
              <a:rPr lang="en-GB" i="1" dirty="0"/>
              <a:t> </a:t>
            </a:r>
            <a:r>
              <a:rPr lang="en-GB" i="1" dirty="0" err="1"/>
              <a:t>Μωϋσέως</a:t>
            </a:r>
            <a:r>
              <a:rPr lang="fr-FR" dirty="0"/>
              <a:t>, P.G. 44, 377 B</a:t>
            </a:r>
            <a:r>
              <a:rPr lang="el-GR" dirty="0"/>
              <a:t>)</a:t>
            </a:r>
            <a:r>
              <a:rPr lang="fr-FR" dirty="0"/>
              <a:t>. </a:t>
            </a:r>
            <a:endParaRPr lang="el-GR" dirty="0"/>
          </a:p>
        </p:txBody>
      </p:sp>
    </p:spTree>
    <p:extLst>
      <p:ext uri="{BB962C8B-B14F-4D97-AF65-F5344CB8AC3E}">
        <p14:creationId xmlns:p14="http://schemas.microsoft.com/office/powerpoint/2010/main" val="2559323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95EB1D-DB1F-D106-4983-5053BDC33F91}"/>
              </a:ext>
            </a:extLst>
          </p:cNvPr>
          <p:cNvSpPr>
            <a:spLocks noGrp="1"/>
          </p:cNvSpPr>
          <p:nvPr>
            <p:ph type="title"/>
          </p:nvPr>
        </p:nvSpPr>
        <p:spPr>
          <a:xfrm>
            <a:off x="0" y="18257"/>
            <a:ext cx="12192000" cy="855200"/>
          </a:xfrm>
        </p:spPr>
        <p:txBody>
          <a:bodyPr>
            <a:normAutofit fontScale="90000"/>
          </a:bodyPr>
          <a:lstStyle/>
          <a:p>
            <a:pPr algn="ctr"/>
            <a:r>
              <a:rPr lang="el-GR" dirty="0"/>
              <a:t>Η θέση της προσευχής στη βαθμίδα της "θεολογίας"</a:t>
            </a:r>
            <a:br>
              <a:rPr lang="el-GR" dirty="0"/>
            </a:br>
            <a:r>
              <a:rPr lang="el-GR" dirty="0"/>
              <a:t>Η όραση της θείας δόξας στον "τόπο" ή "θρόνο" του Θεού</a:t>
            </a:r>
          </a:p>
        </p:txBody>
      </p:sp>
      <p:sp>
        <p:nvSpPr>
          <p:cNvPr id="3" name="Θέση περιεχομένου 2">
            <a:extLst>
              <a:ext uri="{FF2B5EF4-FFF2-40B4-BE49-F238E27FC236}">
                <a16:creationId xmlns:a16="http://schemas.microsoft.com/office/drawing/2014/main" id="{5960543E-AB9C-864C-240C-119D24410E75}"/>
              </a:ext>
            </a:extLst>
          </p:cNvPr>
          <p:cNvSpPr>
            <a:spLocks noGrp="1"/>
          </p:cNvSpPr>
          <p:nvPr>
            <p:ph idx="1"/>
          </p:nvPr>
        </p:nvSpPr>
        <p:spPr>
          <a:xfrm>
            <a:off x="0" y="979463"/>
            <a:ext cx="12192000" cy="5860279"/>
          </a:xfrm>
        </p:spPr>
        <p:txBody>
          <a:bodyPr>
            <a:normAutofit fontScale="85000" lnSpcReduction="20000"/>
          </a:bodyPr>
          <a:lstStyle/>
          <a:p>
            <a:r>
              <a:rPr lang="el-GR" dirty="0"/>
              <a:t>Η όραση των εκλάμψεων του θείου φωτός στο θεωρητικό μέρος της ψυχής εντοπίζεται και στη </a:t>
            </a:r>
            <a:r>
              <a:rPr lang="el-GR" dirty="0" err="1"/>
              <a:t>μακαριανή</a:t>
            </a:r>
            <a:r>
              <a:rPr lang="el-GR" dirty="0"/>
              <a:t> και στην </a:t>
            </a:r>
            <a:r>
              <a:rPr lang="el-GR" dirty="0" err="1"/>
              <a:t>ευαγριανή</a:t>
            </a:r>
            <a:r>
              <a:rPr lang="el-GR" dirty="0"/>
              <a:t> θεολογία ως "</a:t>
            </a:r>
            <a:r>
              <a:rPr lang="el-GR" i="1" dirty="0"/>
              <a:t>θρόνος </a:t>
            </a:r>
            <a:r>
              <a:rPr lang="el-GR" i="1" dirty="0" err="1"/>
              <a:t>Θεοῦ</a:t>
            </a:r>
            <a:r>
              <a:rPr lang="el-GR" dirty="0"/>
              <a:t>" και "</a:t>
            </a:r>
            <a:r>
              <a:rPr lang="el-GR" i="1" dirty="0"/>
              <a:t>τόπος </a:t>
            </a:r>
            <a:r>
              <a:rPr lang="el-GR" i="1" dirty="0" err="1"/>
              <a:t>Θεοῦ</a:t>
            </a:r>
            <a:r>
              <a:rPr lang="el-GR" dirty="0"/>
              <a:t>" αντίστοιχα. </a:t>
            </a:r>
          </a:p>
          <a:p>
            <a:r>
              <a:rPr lang="el-GR" dirty="0">
                <a:ea typeface="Times New Roman" panose="02020603050405020304" pitchFamily="18" charset="0"/>
              </a:rPr>
              <a:t>Στο </a:t>
            </a:r>
            <a:r>
              <a:rPr lang="el-GR" dirty="0" err="1">
                <a:ea typeface="Times New Roman" panose="02020603050405020304" pitchFamily="18" charset="0"/>
              </a:rPr>
              <a:t>ευαγριανό</a:t>
            </a:r>
            <a:r>
              <a:rPr lang="el-GR" dirty="0">
                <a:ea typeface="Times New Roman" panose="02020603050405020304" pitchFamily="18" charset="0"/>
              </a:rPr>
              <a:t> σύστημα σχετίζεται άμεσα με την πράξη της προσευχής. Σημειώνεται ότι όταν ο νους απωθήσει τον παλαιό άνθρωπο και ενδυθεί τον καινούργιο, τότε τον καιρό της προσευχής βλέπει να μεταμορφώνεται σε ζαφείρι και είδος ουρανού, κατάσταση που οι πρεσβύτεροι του Ισραήλ ονόμασαν «τόπο Θεού»</a:t>
            </a:r>
            <a:r>
              <a:rPr lang="el-GR" baseline="30000" dirty="0">
                <a:ea typeface="Times New Roman" panose="02020603050405020304" pitchFamily="18" charset="0"/>
              </a:rPr>
              <a:t> </a:t>
            </a:r>
            <a:r>
              <a:rPr lang="fr-F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ὅταν</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ὁ</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νοῦς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παλαιὸν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ἄνθρωπον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ἀπωθῆται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καινὸν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διὰ</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χάριτος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ἐνδύῃ</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τότε</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τὴν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κατάστασιν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αὐτοῦ</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προσευχῆς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καιρῷ</a:t>
            </a:r>
            <a:r>
              <a:rPr lang="fr-FR" i="1" dirty="0">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ὄψεται</a:t>
            </a:r>
            <a:r>
              <a:rPr lang="fr-F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ὁμοιουμένην</a:t>
            </a:r>
            <a:r>
              <a:rPr lang="fr-F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σαπφείρῳ</a:t>
            </a:r>
            <a:r>
              <a:rPr lang="fr-F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fr-FR" i="1" dirty="0">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εἴδει</a:t>
            </a:r>
            <a:r>
              <a:rPr lang="fr-FR" b="1" i="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οὐρανοῦ</a:t>
            </a:r>
            <a:r>
              <a:rPr lang="el-GR" i="1" dirty="0">
                <a:ea typeface="Times New Roman" panose="02020603050405020304" pitchFamily="18" charset="0"/>
                <a:cs typeface="Times New Roman" panose="02020603050405020304" pitchFamily="18" charset="0"/>
              </a:rPr>
              <a:t>·</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οὗτός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ἐστιν</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ὁ</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ὑπὸ</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τῶν</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πρεσβυτέρων</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Ισραήλ</a:t>
            </a:r>
            <a:r>
              <a:rPr lang="fr-FR"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τόπος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θεοῦ</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ὀνομαζόμενος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οἷς</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ἐν</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τῷ</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ὄρει</a:t>
            </a:r>
            <a:r>
              <a:rPr lang="fr-F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ἐφάνη</a:t>
            </a:r>
            <a:r>
              <a:rPr lang="fr-FR" dirty="0">
                <a:ea typeface="Times New Roman" panose="02020603050405020304" pitchFamily="18" charset="0"/>
                <a:cs typeface="Times New Roman" panose="02020603050405020304" pitchFamily="18" charset="0"/>
              </a:rPr>
              <a:t>"</a:t>
            </a:r>
            <a:r>
              <a:rPr lang="en-GB"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n-GB" i="1" dirty="0" err="1">
                <a:ea typeface="Times New Roman" panose="02020603050405020304" pitchFamily="18" charset="0"/>
                <a:cs typeface="Times New Roman" panose="02020603050405020304" pitchFamily="18" charset="0"/>
              </a:rPr>
              <a:t>Σκέμμ</a:t>
            </a:r>
            <a:r>
              <a:rPr lang="en-GB" i="1" dirty="0">
                <a:ea typeface="Times New Roman" panose="02020603050405020304" pitchFamily="18" charset="0"/>
                <a:cs typeface="Times New Roman" panose="02020603050405020304" pitchFamily="18" charset="0"/>
              </a:rPr>
              <a:t>ατα</a:t>
            </a:r>
            <a:r>
              <a:rPr lang="fr-FR" i="1" dirty="0">
                <a:ea typeface="Times New Roman" panose="02020603050405020304" pitchFamily="18" charset="0"/>
                <a:cs typeface="Times New Roman" panose="02020603050405020304" pitchFamily="18" charset="0"/>
              </a:rPr>
              <a:t> 25,</a:t>
            </a:r>
            <a:r>
              <a:rPr lang="fr-FR" dirty="0">
                <a:ea typeface="Times New Roman" panose="02020603050405020304" pitchFamily="18" charset="0"/>
                <a:cs typeface="Times New Roman" panose="02020603050405020304" pitchFamily="18" charset="0"/>
              </a:rPr>
              <a:t> Frank. </a:t>
            </a:r>
            <a:r>
              <a:rPr lang="en-GB" dirty="0">
                <a:ea typeface="Times New Roman" panose="02020603050405020304" pitchFamily="18" charset="0"/>
                <a:cs typeface="Times New Roman" panose="02020603050405020304" pitchFamily="18" charset="0"/>
              </a:rPr>
              <a:t>σ</a:t>
            </a:r>
            <a:r>
              <a:rPr lang="fr-FR" dirty="0">
                <a:ea typeface="Times New Roman" panose="02020603050405020304" pitchFamily="18" charset="0"/>
                <a:cs typeface="Times New Roman" panose="02020603050405020304" pitchFamily="18" charset="0"/>
              </a:rPr>
              <a:t>. 449</a:t>
            </a:r>
            <a:r>
              <a:rPr lang="el-GR" dirty="0">
                <a:ea typeface="Times New Roman" panose="02020603050405020304" pitchFamily="18" charset="0"/>
                <a:cs typeface="Times New Roman" panose="02020603050405020304" pitchFamily="18" charset="0"/>
              </a:rPr>
              <a:t>). </a:t>
            </a:r>
          </a:p>
          <a:p>
            <a:r>
              <a:rPr lang="el-GR" dirty="0"/>
              <a:t>Εδώ πηγή έμπνευσης του Ευάγριου είναι το βιβλίο της </a:t>
            </a:r>
            <a:r>
              <a:rPr lang="el-GR" i="1" dirty="0"/>
              <a:t>Εξόδου</a:t>
            </a:r>
            <a:r>
              <a:rPr lang="el-GR" dirty="0"/>
              <a:t>, το οποίο αφηγείται ότι ο Μωυσής, ο Ααρών και 70 πρεσβύτεροι πήγαν στο όρος Σινά και «είδαν τον τόπο όπου εκεί στάθηκε ο Θεός του Ισραήλ», «και αυτό που ήταν κάτω από τα πόδια του ήταν σαν ένα έργο από ζαφείρι σαν τον ουράνιο θόλο του παραδείσου στη διαφάνειά του». Το ζαφείρι ξαναεμφανίζεται στον προφήτη Ιεζεκιήλ, όπου ο θρόνος του Θεού κάθεται επάνω σε αυτό. Η εμπειρία της αγνής προσευχής λοιπόν είναι μια επιστροφή στο όρος Σινά, στον τόπο του Θεού. </a:t>
            </a:r>
          </a:p>
          <a:p>
            <a:r>
              <a:rPr lang="el-GR" dirty="0"/>
              <a:t>Ο "τόπος </a:t>
            </a:r>
            <a:r>
              <a:rPr lang="el-GR" dirty="0" err="1"/>
              <a:t>τοῦ</a:t>
            </a:r>
            <a:r>
              <a:rPr lang="el-GR" dirty="0"/>
              <a:t> </a:t>
            </a:r>
            <a:r>
              <a:rPr lang="el-GR" dirty="0" err="1"/>
              <a:t>Θεοῦ</a:t>
            </a:r>
            <a:r>
              <a:rPr lang="el-GR" dirty="0"/>
              <a:t>" ταυτίζεται απόλυτα με την αποκατάσταση του νου στην αρχική του θέση. Η κατάκτηση της ψυχής από το νου εκφράζει την πλήρωση του προορισμού της νοητικής δυνατότητας, καθώς "</a:t>
            </a:r>
            <a:r>
              <a:rPr lang="el-GR" i="1" dirty="0" err="1"/>
              <a:t>ὥσπερ</a:t>
            </a:r>
            <a:r>
              <a:rPr lang="el-GR" i="1" dirty="0"/>
              <a:t> </a:t>
            </a:r>
            <a:r>
              <a:rPr lang="el-GR" i="1" dirty="0" err="1"/>
              <a:t>τὸ</a:t>
            </a:r>
            <a:r>
              <a:rPr lang="el-GR" i="1" dirty="0"/>
              <a:t> </a:t>
            </a:r>
            <a:r>
              <a:rPr lang="el-GR" i="1" dirty="0" err="1"/>
              <a:t>πῦρ</a:t>
            </a:r>
            <a:r>
              <a:rPr lang="el-GR" i="1" dirty="0"/>
              <a:t> δυνάμει </a:t>
            </a:r>
            <a:r>
              <a:rPr lang="el-GR" i="1" dirty="0" err="1"/>
              <a:t>κτᾶται</a:t>
            </a:r>
            <a:r>
              <a:rPr lang="el-GR" i="1" dirty="0"/>
              <a:t> </a:t>
            </a:r>
            <a:r>
              <a:rPr lang="el-GR" i="1" dirty="0" err="1"/>
              <a:t>τὸ</a:t>
            </a:r>
            <a:r>
              <a:rPr lang="el-GR" i="1" dirty="0"/>
              <a:t> </a:t>
            </a:r>
            <a:r>
              <a:rPr lang="el-GR" i="1" dirty="0" err="1"/>
              <a:t>σῶμα</a:t>
            </a:r>
            <a:r>
              <a:rPr lang="el-GR" i="1" dirty="0"/>
              <a:t> </a:t>
            </a:r>
            <a:r>
              <a:rPr lang="el-GR" i="1" dirty="0" err="1"/>
              <a:t>αὐτοῦ</a:t>
            </a:r>
            <a:r>
              <a:rPr lang="el-GR" i="1" dirty="0"/>
              <a:t>, </a:t>
            </a:r>
            <a:r>
              <a:rPr lang="el-GR" i="1" dirty="0" err="1"/>
              <a:t>οὕτως</a:t>
            </a:r>
            <a:r>
              <a:rPr lang="el-GR" i="1" dirty="0"/>
              <a:t> </a:t>
            </a:r>
            <a:r>
              <a:rPr lang="el-GR" i="1" dirty="0" err="1"/>
              <a:t>καὶ</a:t>
            </a:r>
            <a:r>
              <a:rPr lang="el-GR" i="1" dirty="0"/>
              <a:t> ὁ </a:t>
            </a:r>
            <a:r>
              <a:rPr lang="el-GR" i="1" dirty="0" err="1"/>
              <a:t>νοῦς</a:t>
            </a:r>
            <a:r>
              <a:rPr lang="el-GR" i="1" dirty="0"/>
              <a:t> δυνάμει </a:t>
            </a:r>
            <a:r>
              <a:rPr lang="el-GR" i="1" dirty="0" err="1"/>
              <a:t>κτήσεται</a:t>
            </a:r>
            <a:r>
              <a:rPr lang="el-GR" i="1" dirty="0"/>
              <a:t> </a:t>
            </a:r>
            <a:r>
              <a:rPr lang="el-GR" i="1" dirty="0" err="1"/>
              <a:t>τὴν</a:t>
            </a:r>
            <a:r>
              <a:rPr lang="el-GR" i="1" dirty="0"/>
              <a:t> </a:t>
            </a:r>
            <a:r>
              <a:rPr lang="el-GR" i="1" dirty="0" err="1"/>
              <a:t>ψυχὴν</a:t>
            </a:r>
            <a:r>
              <a:rPr lang="el-GR" i="1" dirty="0"/>
              <a:t> </a:t>
            </a:r>
            <a:r>
              <a:rPr lang="el-GR" i="1" dirty="0" err="1"/>
              <a:t>παντάπασι</a:t>
            </a:r>
            <a:r>
              <a:rPr lang="el-GR" i="1" dirty="0"/>
              <a:t> </a:t>
            </a:r>
            <a:r>
              <a:rPr lang="el-GR" i="1" dirty="0" err="1"/>
              <a:t>κεκραμένος</a:t>
            </a:r>
            <a:r>
              <a:rPr lang="el-GR" i="1" dirty="0"/>
              <a:t> </a:t>
            </a:r>
            <a:r>
              <a:rPr lang="el-GR" i="1" dirty="0" err="1"/>
              <a:t>αὐτῇ</a:t>
            </a:r>
            <a:r>
              <a:rPr lang="el-GR" i="1" dirty="0"/>
              <a:t> </a:t>
            </a:r>
            <a:r>
              <a:rPr lang="el-GR" i="1" dirty="0" err="1"/>
              <a:t>ἐν</a:t>
            </a:r>
            <a:r>
              <a:rPr lang="el-GR" i="1" dirty="0"/>
              <a:t> </a:t>
            </a:r>
            <a:r>
              <a:rPr lang="el-GR" i="1" dirty="0" err="1"/>
              <a:t>τῷ</a:t>
            </a:r>
            <a:r>
              <a:rPr lang="el-GR" i="1" dirty="0"/>
              <a:t> </a:t>
            </a:r>
            <a:r>
              <a:rPr lang="el-GR" i="1" dirty="0" err="1"/>
              <a:t>τῆς</a:t>
            </a:r>
            <a:r>
              <a:rPr lang="el-GR" i="1" dirty="0"/>
              <a:t> </a:t>
            </a:r>
            <a:r>
              <a:rPr lang="el-GR" i="1" dirty="0" err="1"/>
              <a:t>ἁγίας</a:t>
            </a:r>
            <a:r>
              <a:rPr lang="el-GR" i="1" dirty="0"/>
              <a:t> </a:t>
            </a:r>
            <a:r>
              <a:rPr lang="el-GR" i="1" dirty="0" err="1"/>
              <a:t>τριάδος</a:t>
            </a:r>
            <a:r>
              <a:rPr lang="el-GR" i="1" dirty="0"/>
              <a:t> </a:t>
            </a:r>
            <a:r>
              <a:rPr lang="el-GR" i="1" dirty="0" err="1"/>
              <a:t>φωτί</a:t>
            </a:r>
            <a:r>
              <a:rPr lang="el-GR" dirty="0"/>
              <a:t>" (</a:t>
            </a:r>
            <a:r>
              <a:rPr lang="el-GR" i="1" dirty="0" err="1"/>
              <a:t>Γνωστικὰ</a:t>
            </a:r>
            <a:r>
              <a:rPr lang="el-GR" i="1" dirty="0"/>
              <a:t> Κεφάλαια ΙΙ, 29</a:t>
            </a:r>
            <a:r>
              <a:rPr lang="el-GR" dirty="0"/>
              <a:t>, </a:t>
            </a:r>
            <a:r>
              <a:rPr lang="en-GB" dirty="0"/>
              <a:t>Frank</a:t>
            </a:r>
            <a:r>
              <a:rPr lang="el-GR" dirty="0"/>
              <a:t>. σ. 149).</a:t>
            </a:r>
            <a:r>
              <a:rPr lang="el-GR" dirty="0">
                <a:ea typeface="Times New Roman" panose="02020603050405020304" pitchFamily="18" charset="0"/>
              </a:rPr>
              <a:t> </a:t>
            </a:r>
          </a:p>
          <a:p>
            <a:pPr marL="0" indent="0">
              <a:buNone/>
            </a:pPr>
            <a:endParaRPr lang="el-GR" dirty="0"/>
          </a:p>
        </p:txBody>
      </p:sp>
    </p:spTree>
    <p:extLst>
      <p:ext uri="{BB962C8B-B14F-4D97-AF65-F5344CB8AC3E}">
        <p14:creationId xmlns:p14="http://schemas.microsoft.com/office/powerpoint/2010/main" val="172604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561688-DF91-445B-324A-03DCFD83F27C}"/>
              </a:ext>
            </a:extLst>
          </p:cNvPr>
          <p:cNvSpPr>
            <a:spLocks noGrp="1"/>
          </p:cNvSpPr>
          <p:nvPr>
            <p:ph type="title"/>
          </p:nvPr>
        </p:nvSpPr>
        <p:spPr>
          <a:xfrm>
            <a:off x="838200" y="1"/>
            <a:ext cx="10515600" cy="354842"/>
          </a:xfrm>
        </p:spPr>
        <p:txBody>
          <a:bodyPr>
            <a:normAutofit fontScale="90000"/>
          </a:bodyPr>
          <a:lstStyle/>
          <a:p>
            <a:pPr algn="ctr"/>
            <a:r>
              <a:rPr lang="el-GR" dirty="0"/>
              <a:t>Η </a:t>
            </a:r>
            <a:r>
              <a:rPr lang="el-GR" dirty="0" err="1"/>
              <a:t>θέωση</a:t>
            </a:r>
            <a:r>
              <a:rPr lang="el-GR" dirty="0"/>
              <a:t>- Εισαγωγικά</a:t>
            </a:r>
          </a:p>
        </p:txBody>
      </p:sp>
      <p:sp>
        <p:nvSpPr>
          <p:cNvPr id="3" name="Θέση περιεχομένου 2">
            <a:extLst>
              <a:ext uri="{FF2B5EF4-FFF2-40B4-BE49-F238E27FC236}">
                <a16:creationId xmlns:a16="http://schemas.microsoft.com/office/drawing/2014/main" id="{7F30B6CD-5B09-A8BD-F252-269EBB2D4E54}"/>
              </a:ext>
            </a:extLst>
          </p:cNvPr>
          <p:cNvSpPr>
            <a:spLocks noGrp="1"/>
          </p:cNvSpPr>
          <p:nvPr>
            <p:ph idx="1"/>
          </p:nvPr>
        </p:nvSpPr>
        <p:spPr>
          <a:xfrm>
            <a:off x="0" y="354842"/>
            <a:ext cx="12192000" cy="6503157"/>
          </a:xfrm>
        </p:spPr>
        <p:txBody>
          <a:bodyPr>
            <a:normAutofit lnSpcReduction="10000"/>
          </a:bodyPr>
          <a:lstStyle/>
          <a:p>
            <a:r>
              <a:rPr lang="el-GR" dirty="0"/>
              <a:t>Πώς είναι δυνατόν να παρουσιαστεί τέτοιο θέμα ανεξάρτητα από την εμπειρία του φωτισμού του αγίου Πνεύματος, εφόσον «</a:t>
            </a:r>
            <a:r>
              <a:rPr lang="el-GR" i="1" dirty="0" err="1"/>
              <a:t>ὥσπερ</a:t>
            </a:r>
            <a:r>
              <a:rPr lang="el-GR" i="1" dirty="0"/>
              <a:t> </a:t>
            </a:r>
            <a:r>
              <a:rPr lang="el-GR" i="1" dirty="0" err="1"/>
              <a:t>ἀδύνατον</a:t>
            </a:r>
            <a:r>
              <a:rPr lang="el-GR" i="1" dirty="0"/>
              <a:t> </a:t>
            </a:r>
            <a:r>
              <a:rPr lang="el-GR" i="1" dirty="0" err="1"/>
              <a:t>ἐλαίου</a:t>
            </a:r>
            <a:r>
              <a:rPr lang="el-GR" i="1" dirty="0"/>
              <a:t> </a:t>
            </a:r>
            <a:r>
              <a:rPr lang="el-GR" i="1" dirty="0" err="1"/>
              <a:t>καὶ</a:t>
            </a:r>
            <a:r>
              <a:rPr lang="el-GR" i="1" dirty="0"/>
              <a:t> </a:t>
            </a:r>
            <a:r>
              <a:rPr lang="el-GR" i="1" dirty="0" err="1"/>
              <a:t>πυρὸς</a:t>
            </a:r>
            <a:r>
              <a:rPr lang="el-GR" i="1" dirty="0"/>
              <a:t> </a:t>
            </a:r>
            <a:r>
              <a:rPr lang="el-GR" i="1" dirty="0" err="1"/>
              <a:t>ἄνευ</a:t>
            </a:r>
            <a:r>
              <a:rPr lang="el-GR" i="1" dirty="0"/>
              <a:t> </a:t>
            </a:r>
            <a:r>
              <a:rPr lang="el-GR" i="1" dirty="0" err="1"/>
              <a:t>λύχνον</a:t>
            </a:r>
            <a:r>
              <a:rPr lang="el-GR" i="1" dirty="0"/>
              <a:t> </a:t>
            </a:r>
            <a:r>
              <a:rPr lang="el-GR" i="1" dirty="0" err="1"/>
              <a:t>καίεσθαι</a:t>
            </a:r>
            <a:r>
              <a:rPr lang="el-GR" i="1" dirty="0"/>
              <a:t>  </a:t>
            </a:r>
            <a:r>
              <a:rPr lang="el-GR" i="1" dirty="0" err="1"/>
              <a:t>καὶ</a:t>
            </a:r>
            <a:r>
              <a:rPr lang="el-GR" i="1" dirty="0"/>
              <a:t> </a:t>
            </a:r>
            <a:r>
              <a:rPr lang="el-GR" i="1" dirty="0" err="1"/>
              <a:t>φαίνειν</a:t>
            </a:r>
            <a:r>
              <a:rPr lang="el-GR" i="1" dirty="0"/>
              <a:t> </a:t>
            </a:r>
            <a:r>
              <a:rPr lang="el-GR" i="1" dirty="0" err="1"/>
              <a:t>τοῖς</a:t>
            </a:r>
            <a:r>
              <a:rPr lang="el-GR" i="1" dirty="0"/>
              <a:t> </a:t>
            </a:r>
            <a:r>
              <a:rPr lang="el-GR" i="1" dirty="0" err="1"/>
              <a:t>ἐν</a:t>
            </a:r>
            <a:r>
              <a:rPr lang="el-GR" i="1" dirty="0"/>
              <a:t> </a:t>
            </a:r>
            <a:r>
              <a:rPr lang="el-GR" i="1" dirty="0" err="1"/>
              <a:t>τῇ</a:t>
            </a:r>
            <a:r>
              <a:rPr lang="el-GR" i="1" dirty="0"/>
              <a:t> </a:t>
            </a:r>
            <a:r>
              <a:rPr lang="el-GR" i="1" dirty="0" err="1"/>
              <a:t>οἰκίᾳ</a:t>
            </a:r>
            <a:r>
              <a:rPr lang="el-GR" i="1" dirty="0"/>
              <a:t> </a:t>
            </a:r>
            <a:r>
              <a:rPr lang="el-GR" i="1" dirty="0" err="1"/>
              <a:t>καὶ</a:t>
            </a:r>
            <a:r>
              <a:rPr lang="el-GR" i="1" dirty="0"/>
              <a:t> </a:t>
            </a:r>
            <a:r>
              <a:rPr lang="el-GR" i="1" dirty="0" err="1"/>
              <a:t>ψυχὴν</a:t>
            </a:r>
            <a:r>
              <a:rPr lang="el-GR" i="1" dirty="0"/>
              <a:t> </a:t>
            </a:r>
            <a:r>
              <a:rPr lang="el-GR" i="1" dirty="0" err="1"/>
              <a:t>ἀμήχανον</a:t>
            </a:r>
            <a:r>
              <a:rPr lang="el-GR" i="1" dirty="0"/>
              <a:t> </a:t>
            </a:r>
            <a:r>
              <a:rPr lang="el-GR" i="1" dirty="0" err="1"/>
              <a:t>ἄνευ</a:t>
            </a:r>
            <a:r>
              <a:rPr lang="el-GR" i="1" dirty="0"/>
              <a:t> θείου Πνεύματος </a:t>
            </a:r>
            <a:r>
              <a:rPr lang="el-GR" i="1" dirty="0" err="1"/>
              <a:t>καὶ</a:t>
            </a:r>
            <a:r>
              <a:rPr lang="el-GR" i="1" dirty="0"/>
              <a:t> </a:t>
            </a:r>
            <a:r>
              <a:rPr lang="el-GR" i="1" dirty="0" err="1"/>
              <a:t>πυρὸς</a:t>
            </a:r>
            <a:r>
              <a:rPr lang="el-GR" i="1" dirty="0"/>
              <a:t> </a:t>
            </a:r>
            <a:r>
              <a:rPr lang="el-GR" i="1" dirty="0" err="1"/>
              <a:t>τὰ</a:t>
            </a:r>
            <a:r>
              <a:rPr lang="el-GR" i="1" dirty="0"/>
              <a:t> </a:t>
            </a:r>
            <a:r>
              <a:rPr lang="el-GR" i="1" dirty="0" err="1"/>
              <a:t>θεῖα</a:t>
            </a:r>
            <a:r>
              <a:rPr lang="el-GR" i="1" dirty="0"/>
              <a:t> </a:t>
            </a:r>
            <a:r>
              <a:rPr lang="el-GR" i="1" dirty="0" err="1"/>
              <a:t>τρανότερον</a:t>
            </a:r>
            <a:r>
              <a:rPr lang="el-GR" i="1" dirty="0"/>
              <a:t> </a:t>
            </a:r>
            <a:r>
              <a:rPr lang="el-GR" i="1" dirty="0" err="1"/>
              <a:t>φθέγγεσθαι</a:t>
            </a:r>
            <a:r>
              <a:rPr lang="el-GR" i="1" dirty="0"/>
              <a:t> </a:t>
            </a:r>
            <a:r>
              <a:rPr lang="el-GR" i="1" dirty="0" err="1"/>
              <a:t>καὶ</a:t>
            </a:r>
            <a:r>
              <a:rPr lang="el-GR" i="1" dirty="0"/>
              <a:t> </a:t>
            </a:r>
            <a:r>
              <a:rPr lang="el-GR" i="1" dirty="0" err="1"/>
              <a:t>φωτίζειν</a:t>
            </a:r>
            <a:r>
              <a:rPr lang="el-GR" i="1" dirty="0"/>
              <a:t> </a:t>
            </a:r>
            <a:r>
              <a:rPr lang="el-GR" i="1" dirty="0" err="1"/>
              <a:t>ἀνθρώπους</a:t>
            </a:r>
            <a:r>
              <a:rPr lang="el-GR" dirty="0"/>
              <a:t>» (Νικήτα Στηθάτου, </a:t>
            </a:r>
            <a:r>
              <a:rPr lang="el-GR" i="1" dirty="0" err="1"/>
              <a:t>Ἑκατοντὰς</a:t>
            </a:r>
            <a:r>
              <a:rPr lang="el-GR" i="1" dirty="0"/>
              <a:t> 1, 100</a:t>
            </a:r>
            <a:r>
              <a:rPr lang="el-GR" dirty="0"/>
              <a:t>, </a:t>
            </a:r>
            <a:r>
              <a:rPr lang="en-US" dirty="0"/>
              <a:t>PG 120, 897D).</a:t>
            </a:r>
            <a:endParaRPr lang="el-GR" dirty="0"/>
          </a:p>
          <a:p>
            <a:pPr algn="just"/>
            <a:r>
              <a:rPr lang="el-GR" dirty="0"/>
              <a:t>Ο Γρηγόριος Παλαμάς συνοψίζοντας όλη την πατερική παράδοση μας λέει: «</a:t>
            </a:r>
            <a:r>
              <a:rPr lang="el-GR" i="1" dirty="0" err="1"/>
              <a:t>Διὸ</a:t>
            </a:r>
            <a:r>
              <a:rPr lang="el-GR" i="1" dirty="0"/>
              <a:t> </a:t>
            </a:r>
            <a:r>
              <a:rPr lang="el-GR" i="1" dirty="0" err="1"/>
              <a:t>καὶ</a:t>
            </a:r>
            <a:r>
              <a:rPr lang="el-GR" i="1" dirty="0"/>
              <a:t> </a:t>
            </a:r>
            <a:r>
              <a:rPr lang="el-GR" i="1" dirty="0" err="1"/>
              <a:t>ἡμεῖς</a:t>
            </a:r>
            <a:r>
              <a:rPr lang="el-GR" i="1" dirty="0"/>
              <a:t> </a:t>
            </a:r>
            <a:r>
              <a:rPr lang="el-GR" i="1" dirty="0" err="1"/>
              <a:t>πολλὰ</a:t>
            </a:r>
            <a:r>
              <a:rPr lang="el-GR" i="1" dirty="0"/>
              <a:t> </a:t>
            </a:r>
            <a:r>
              <a:rPr lang="el-GR" i="1" dirty="0" err="1"/>
              <a:t>περὶ</a:t>
            </a:r>
            <a:r>
              <a:rPr lang="el-GR" i="1" dirty="0"/>
              <a:t> </a:t>
            </a:r>
            <a:r>
              <a:rPr lang="el-GR" i="1" dirty="0" err="1"/>
              <a:t>ἡσυχίας</a:t>
            </a:r>
            <a:r>
              <a:rPr lang="el-GR" i="1" dirty="0"/>
              <a:t> </a:t>
            </a:r>
            <a:r>
              <a:rPr lang="el-GR" i="1" dirty="0" err="1"/>
              <a:t>συγγραψάμενοι</a:t>
            </a:r>
            <a:r>
              <a:rPr lang="el-GR" i="1" dirty="0"/>
              <a:t>, </a:t>
            </a:r>
            <a:r>
              <a:rPr lang="el-GR" i="1" dirty="0" err="1"/>
              <a:t>νῦν</a:t>
            </a:r>
            <a:r>
              <a:rPr lang="el-GR" i="1" dirty="0"/>
              <a:t> </a:t>
            </a:r>
            <a:r>
              <a:rPr lang="el-GR" i="1" dirty="0" err="1"/>
              <a:t>μὲν</a:t>
            </a:r>
            <a:r>
              <a:rPr lang="el-GR" i="1" dirty="0"/>
              <a:t> </a:t>
            </a:r>
            <a:r>
              <a:rPr lang="el-GR" i="1" dirty="0" err="1"/>
              <a:t>τῶν</a:t>
            </a:r>
            <a:r>
              <a:rPr lang="el-GR" i="1" dirty="0"/>
              <a:t> πατέρων </a:t>
            </a:r>
            <a:r>
              <a:rPr lang="el-GR" i="1" dirty="0" err="1"/>
              <a:t>προτρεψαμένων</a:t>
            </a:r>
            <a:r>
              <a:rPr lang="el-GR" i="1" dirty="0"/>
              <a:t>, </a:t>
            </a:r>
            <a:r>
              <a:rPr lang="el-GR" i="1" dirty="0" err="1"/>
              <a:t>νῦν</a:t>
            </a:r>
            <a:r>
              <a:rPr lang="el-GR" i="1" dirty="0"/>
              <a:t> </a:t>
            </a:r>
            <a:r>
              <a:rPr lang="el-GR" i="1" dirty="0" err="1"/>
              <a:t>δὲ</a:t>
            </a:r>
            <a:r>
              <a:rPr lang="el-GR" i="1" dirty="0"/>
              <a:t> </a:t>
            </a:r>
            <a:r>
              <a:rPr lang="el-GR" i="1" dirty="0" err="1"/>
              <a:t>τῶν</a:t>
            </a:r>
            <a:r>
              <a:rPr lang="el-GR" i="1" dirty="0"/>
              <a:t> </a:t>
            </a:r>
            <a:r>
              <a:rPr lang="el-GR" i="1" dirty="0" err="1"/>
              <a:t>ἀδελφῶν</a:t>
            </a:r>
            <a:r>
              <a:rPr lang="el-GR" i="1" dirty="0"/>
              <a:t> </a:t>
            </a:r>
            <a:r>
              <a:rPr lang="el-GR" i="1" dirty="0" err="1"/>
              <a:t>αἰτησαμένων</a:t>
            </a:r>
            <a:r>
              <a:rPr lang="el-GR" i="1" dirty="0"/>
              <a:t>, </a:t>
            </a:r>
            <a:r>
              <a:rPr lang="el-GR" i="1" dirty="0" err="1"/>
              <a:t>οὐδαμοῦ</a:t>
            </a:r>
            <a:r>
              <a:rPr lang="el-GR" i="1" dirty="0"/>
              <a:t> </a:t>
            </a:r>
            <a:r>
              <a:rPr lang="el-GR" i="1" dirty="0" err="1"/>
              <a:t>περὶ</a:t>
            </a:r>
            <a:r>
              <a:rPr lang="el-GR" i="1" dirty="0"/>
              <a:t> </a:t>
            </a:r>
            <a:r>
              <a:rPr lang="el-GR" i="1" dirty="0" err="1"/>
              <a:t>θεώσεως</a:t>
            </a:r>
            <a:r>
              <a:rPr lang="el-GR" i="1" dirty="0"/>
              <a:t> </a:t>
            </a:r>
            <a:r>
              <a:rPr lang="el-GR" i="1" dirty="0" err="1"/>
              <a:t>ἀναγράψαι</a:t>
            </a:r>
            <a:r>
              <a:rPr lang="el-GR" i="1" dirty="0"/>
              <a:t> </a:t>
            </a:r>
            <a:r>
              <a:rPr lang="el-GR" i="1" dirty="0" err="1"/>
              <a:t>τεθαρρήκαμεν</a:t>
            </a:r>
            <a:r>
              <a:rPr lang="el-GR" i="1" dirty="0"/>
              <a:t>· </a:t>
            </a:r>
            <a:r>
              <a:rPr lang="el-GR" i="1" dirty="0" err="1"/>
              <a:t>νῦν</a:t>
            </a:r>
            <a:r>
              <a:rPr lang="el-GR" i="1" dirty="0"/>
              <a:t> δ’ </a:t>
            </a:r>
            <a:r>
              <a:rPr lang="el-GR" i="1" dirty="0" err="1"/>
              <a:t>ἐπείπερ</a:t>
            </a:r>
            <a:r>
              <a:rPr lang="el-GR" i="1" dirty="0"/>
              <a:t> </a:t>
            </a:r>
            <a:r>
              <a:rPr lang="el-GR" i="1" dirty="0" err="1"/>
              <a:t>ἀνάγκη</a:t>
            </a:r>
            <a:r>
              <a:rPr lang="el-GR" i="1" dirty="0"/>
              <a:t> λέγειν, </a:t>
            </a:r>
            <a:r>
              <a:rPr lang="el-GR" i="1" dirty="0" err="1"/>
              <a:t>ἐροῦμεν</a:t>
            </a:r>
            <a:r>
              <a:rPr lang="el-GR" i="1" dirty="0"/>
              <a:t>, </a:t>
            </a:r>
            <a:r>
              <a:rPr lang="el-GR" i="1" dirty="0" err="1"/>
              <a:t>εὐσεβῆ</a:t>
            </a:r>
            <a:r>
              <a:rPr lang="el-GR" i="1" dirty="0"/>
              <a:t> </a:t>
            </a:r>
            <a:r>
              <a:rPr lang="el-GR" i="1" dirty="0" err="1"/>
              <a:t>μὲν</a:t>
            </a:r>
            <a:r>
              <a:rPr lang="el-GR" i="1" dirty="0"/>
              <a:t> </a:t>
            </a:r>
            <a:r>
              <a:rPr lang="el-GR" i="1" dirty="0" err="1"/>
              <a:t>τῇ</a:t>
            </a:r>
            <a:r>
              <a:rPr lang="el-GR" i="1" dirty="0"/>
              <a:t> </a:t>
            </a:r>
            <a:r>
              <a:rPr lang="el-GR" i="1" dirty="0" err="1"/>
              <a:t>τοῦ</a:t>
            </a:r>
            <a:r>
              <a:rPr lang="el-GR" i="1" dirty="0"/>
              <a:t> Κυρίου </a:t>
            </a:r>
            <a:r>
              <a:rPr lang="el-GR" i="1" dirty="0" err="1"/>
              <a:t>χάριτι</a:t>
            </a:r>
            <a:r>
              <a:rPr lang="el-GR" i="1" dirty="0"/>
              <a:t>, </a:t>
            </a:r>
            <a:r>
              <a:rPr lang="el-GR" i="1" dirty="0" err="1"/>
              <a:t>παραστῆσαι</a:t>
            </a:r>
            <a:r>
              <a:rPr lang="el-GR" i="1" dirty="0"/>
              <a:t> </a:t>
            </a:r>
            <a:r>
              <a:rPr lang="el-GR" i="1" dirty="0" err="1"/>
              <a:t>δὲ</a:t>
            </a:r>
            <a:r>
              <a:rPr lang="el-GR" i="1" dirty="0"/>
              <a:t> </a:t>
            </a:r>
            <a:r>
              <a:rPr lang="el-GR" i="1" dirty="0" err="1"/>
              <a:t>οὐχ</a:t>
            </a:r>
            <a:r>
              <a:rPr lang="el-GR" i="1" dirty="0"/>
              <a:t> </a:t>
            </a:r>
            <a:r>
              <a:rPr lang="el-GR" i="1" dirty="0" err="1"/>
              <a:t>ἱκανά</a:t>
            </a:r>
            <a:r>
              <a:rPr lang="el-GR" i="1" dirty="0"/>
              <a:t>· </a:t>
            </a:r>
            <a:r>
              <a:rPr lang="el-GR" i="1" dirty="0" err="1"/>
              <a:t>καὶ</a:t>
            </a:r>
            <a:r>
              <a:rPr lang="el-GR" i="1" dirty="0"/>
              <a:t> λεγομένη </a:t>
            </a:r>
            <a:r>
              <a:rPr lang="el-GR" i="1" dirty="0" err="1"/>
              <a:t>γὰρ</a:t>
            </a:r>
            <a:r>
              <a:rPr lang="el-GR" i="1" dirty="0"/>
              <a:t> </a:t>
            </a:r>
            <a:r>
              <a:rPr lang="el-GR" i="1" dirty="0" err="1"/>
              <a:t>ἄρρητος</a:t>
            </a:r>
            <a:r>
              <a:rPr lang="el-GR" i="1" dirty="0"/>
              <a:t> </a:t>
            </a:r>
            <a:r>
              <a:rPr lang="el-GR" i="1" dirty="0" err="1"/>
              <a:t>ἐκείνη</a:t>
            </a:r>
            <a:r>
              <a:rPr lang="el-GR" i="1" dirty="0"/>
              <a:t> μένει, </a:t>
            </a:r>
            <a:r>
              <a:rPr lang="el-GR" i="1" dirty="0" err="1"/>
              <a:t>μόνοις</a:t>
            </a:r>
            <a:r>
              <a:rPr lang="el-GR" i="1" dirty="0"/>
              <a:t> </a:t>
            </a:r>
            <a:r>
              <a:rPr lang="el-GR" i="1" dirty="0" err="1"/>
              <a:t>ἐπώνυμος</a:t>
            </a:r>
            <a:r>
              <a:rPr lang="el-GR" i="1" dirty="0"/>
              <a:t>, </a:t>
            </a:r>
            <a:r>
              <a:rPr lang="el-GR" i="1" dirty="0" err="1"/>
              <a:t>κατὰ</a:t>
            </a:r>
            <a:r>
              <a:rPr lang="el-GR" i="1" dirty="0"/>
              <a:t> </a:t>
            </a:r>
            <a:r>
              <a:rPr lang="el-GR" i="1" dirty="0" err="1"/>
              <a:t>τοὺς</a:t>
            </a:r>
            <a:r>
              <a:rPr lang="el-GR" i="1" dirty="0"/>
              <a:t> </a:t>
            </a:r>
            <a:r>
              <a:rPr lang="el-GR" i="1" dirty="0" err="1"/>
              <a:t>Πᾳτἐρας</a:t>
            </a:r>
            <a:r>
              <a:rPr lang="el-GR" i="1" dirty="0"/>
              <a:t> </a:t>
            </a:r>
            <a:r>
              <a:rPr lang="el-GR" i="1" dirty="0" err="1"/>
              <a:t>φάναι</a:t>
            </a:r>
            <a:r>
              <a:rPr lang="el-GR" i="1" dirty="0"/>
              <a:t>, </a:t>
            </a:r>
            <a:r>
              <a:rPr lang="el-GR" i="1" dirty="0" err="1"/>
              <a:t>τοῖς</a:t>
            </a:r>
            <a:r>
              <a:rPr lang="el-GR" i="1" dirty="0"/>
              <a:t> </a:t>
            </a:r>
            <a:r>
              <a:rPr lang="el-GR" i="1" dirty="0" err="1"/>
              <a:t>εὐμοιρηκόσιν</a:t>
            </a:r>
            <a:r>
              <a:rPr lang="el-GR" i="1" dirty="0"/>
              <a:t> </a:t>
            </a:r>
            <a:r>
              <a:rPr lang="el-GR" i="1" dirty="0" err="1"/>
              <a:t>αὐτῆς</a:t>
            </a:r>
            <a:r>
              <a:rPr lang="el-GR" dirty="0"/>
              <a:t>».</a:t>
            </a:r>
          </a:p>
          <a:p>
            <a:pPr algn="just"/>
            <a:r>
              <a:rPr lang="el-GR" dirty="0"/>
              <a:t>Ποιες πτυχές της </a:t>
            </a:r>
            <a:r>
              <a:rPr lang="el-GR" dirty="0" err="1"/>
              <a:t>θεώσεως</a:t>
            </a:r>
            <a:r>
              <a:rPr lang="el-GR" dirty="0"/>
              <a:t> λοιπόν θα παραμείνουν απρόσιτες στη θεολογική διερεύνηση; Σίγουρα αποκλείεται κάθε προσπάθεια να ερμηνευτεί ο τρόπος κατά τον οποίο ενεργείται η </a:t>
            </a:r>
            <a:r>
              <a:rPr lang="el-GR" dirty="0" err="1"/>
              <a:t>θέωση</a:t>
            </a:r>
            <a:r>
              <a:rPr lang="el-GR" dirty="0"/>
              <a:t> από το άγιο Πνεύμα. Επίσης, πέρα από κάθε εξήγηση είναι το «</a:t>
            </a:r>
            <a:r>
              <a:rPr lang="el-GR" i="1" dirty="0" err="1"/>
              <a:t>κινοῦν</a:t>
            </a:r>
            <a:r>
              <a:rPr lang="el-GR" i="1" dirty="0"/>
              <a:t> </a:t>
            </a:r>
            <a:r>
              <a:rPr lang="el-GR" i="1" dirty="0" err="1"/>
              <a:t>καὶ</a:t>
            </a:r>
            <a:r>
              <a:rPr lang="el-GR" i="1" dirty="0"/>
              <a:t> </a:t>
            </a:r>
            <a:r>
              <a:rPr lang="el-GR" i="1" dirty="0" err="1"/>
              <a:t>ὁρώμενον</a:t>
            </a:r>
            <a:r>
              <a:rPr lang="el-GR" dirty="0"/>
              <a:t>» που λέγει στην ψυχή τα απόρρητα, τα οποία ούτε η </a:t>
            </a:r>
            <a:r>
              <a:rPr lang="el-GR" dirty="0" err="1"/>
              <a:t>θεούμενη</a:t>
            </a:r>
            <a:r>
              <a:rPr lang="el-GR" dirty="0"/>
              <a:t> ψυχή μπορεί να κατανοήσει, πολύ δε περισσότερο να εκφράσει με λέξεις. </a:t>
            </a:r>
          </a:p>
        </p:txBody>
      </p:sp>
    </p:spTree>
    <p:extLst>
      <p:ext uri="{BB962C8B-B14F-4D97-AF65-F5344CB8AC3E}">
        <p14:creationId xmlns:p14="http://schemas.microsoft.com/office/powerpoint/2010/main" val="75417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AAC8FE-3D38-4D23-EB92-AC7B602EFE5C}"/>
              </a:ext>
            </a:extLst>
          </p:cNvPr>
          <p:cNvSpPr>
            <a:spLocks noGrp="1"/>
          </p:cNvSpPr>
          <p:nvPr>
            <p:ph type="title"/>
          </p:nvPr>
        </p:nvSpPr>
        <p:spPr>
          <a:xfrm>
            <a:off x="838200" y="18256"/>
            <a:ext cx="10515600" cy="322938"/>
          </a:xfrm>
        </p:spPr>
        <p:txBody>
          <a:bodyPr>
            <a:normAutofit fontScale="90000"/>
          </a:bodyPr>
          <a:lstStyle/>
          <a:p>
            <a:pPr algn="ctr"/>
            <a:r>
              <a:rPr lang="el-GR" dirty="0"/>
              <a:t>Η </a:t>
            </a:r>
            <a:r>
              <a:rPr lang="el-GR" dirty="0" err="1"/>
              <a:t>θέωση</a:t>
            </a:r>
            <a:r>
              <a:rPr lang="el-GR" dirty="0"/>
              <a:t>- Εισαγωγικά</a:t>
            </a:r>
          </a:p>
        </p:txBody>
      </p:sp>
      <p:sp>
        <p:nvSpPr>
          <p:cNvPr id="3" name="Θέση περιεχομένου 2">
            <a:extLst>
              <a:ext uri="{FF2B5EF4-FFF2-40B4-BE49-F238E27FC236}">
                <a16:creationId xmlns:a16="http://schemas.microsoft.com/office/drawing/2014/main" id="{C63DC4D2-40EF-17E9-5BFA-EAE3C9FFB0E6}"/>
              </a:ext>
            </a:extLst>
          </p:cNvPr>
          <p:cNvSpPr>
            <a:spLocks noGrp="1"/>
          </p:cNvSpPr>
          <p:nvPr>
            <p:ph idx="1"/>
          </p:nvPr>
        </p:nvSpPr>
        <p:spPr>
          <a:xfrm>
            <a:off x="0" y="341194"/>
            <a:ext cx="12192000" cy="6498550"/>
          </a:xfrm>
        </p:spPr>
        <p:txBody>
          <a:bodyPr>
            <a:normAutofit/>
          </a:bodyPr>
          <a:lstStyle/>
          <a:p>
            <a:r>
              <a:rPr lang="el-GR" dirty="0"/>
              <a:t>Μολονότι όμως αυτά βρίσκονται πέρα από τις δεκτικές ικανότητες του νου, η </a:t>
            </a:r>
            <a:r>
              <a:rPr lang="el-GR" dirty="0" err="1"/>
              <a:t>θέωση</a:t>
            </a:r>
            <a:r>
              <a:rPr lang="el-GR" dirty="0"/>
              <a:t> δεν πρέπει να θεωρείται ένα γεγονός που τελείως περιστοιχίζεται από το σκότος του υπέρλογου. </a:t>
            </a:r>
          </a:p>
          <a:p>
            <a:r>
              <a:rPr lang="el-GR" dirty="0"/>
              <a:t>Υπάρχουν οι εμπειρίες της ψυχής, η οποία αν και δεν μπορεί να εξηγήσει πώς ενεργείται η </a:t>
            </a:r>
            <a:r>
              <a:rPr lang="el-GR" dirty="0" err="1"/>
              <a:t>θέωση</a:t>
            </a:r>
            <a:r>
              <a:rPr lang="el-GR" dirty="0"/>
              <a:t>, γνωρίζει το «</a:t>
            </a:r>
            <a:r>
              <a:rPr lang="el-GR" i="1" dirty="0" err="1"/>
              <a:t>ἐπαινετὸν</a:t>
            </a:r>
            <a:r>
              <a:rPr lang="el-GR" i="1" dirty="0"/>
              <a:t> πάθος</a:t>
            </a:r>
            <a:r>
              <a:rPr lang="el-GR" dirty="0"/>
              <a:t>» «</a:t>
            </a:r>
            <a:r>
              <a:rPr lang="el-GR" i="1" dirty="0" err="1"/>
              <a:t>ἐν</a:t>
            </a:r>
            <a:r>
              <a:rPr lang="el-GR" i="1" dirty="0"/>
              <a:t> </a:t>
            </a:r>
            <a:r>
              <a:rPr lang="el-GR" i="1" dirty="0" err="1"/>
              <a:t>ἀρρήτῳ</a:t>
            </a:r>
            <a:r>
              <a:rPr lang="el-GR" i="1" dirty="0"/>
              <a:t> </a:t>
            </a:r>
            <a:r>
              <a:rPr lang="el-GR" i="1" dirty="0" err="1"/>
              <a:t>χαρᾷ</a:t>
            </a:r>
            <a:r>
              <a:rPr lang="el-GR" i="1" dirty="0"/>
              <a:t> </a:t>
            </a:r>
            <a:r>
              <a:rPr lang="el-GR" i="1" dirty="0" err="1"/>
              <a:t>καὶ</a:t>
            </a:r>
            <a:r>
              <a:rPr lang="el-GR" i="1" dirty="0"/>
              <a:t> </a:t>
            </a:r>
            <a:r>
              <a:rPr lang="el-GR" i="1" dirty="0" err="1"/>
              <a:t>σιγῇ</a:t>
            </a:r>
            <a:r>
              <a:rPr lang="el-GR" dirty="0"/>
              <a:t>».</a:t>
            </a:r>
          </a:p>
          <a:p>
            <a:r>
              <a:rPr lang="el-GR" dirty="0"/>
              <a:t>Η </a:t>
            </a:r>
            <a:r>
              <a:rPr lang="el-GR" dirty="0" err="1"/>
              <a:t>θέωση</a:t>
            </a:r>
            <a:r>
              <a:rPr lang="el-GR" dirty="0"/>
              <a:t> που συντελείται στον παρόντα βίο, αφορά όχι μόνο τους ανθρώπους αλλά και τις ουράνιες δυνάμεις. Είναι η ένωση και αφομοίωση με τον Θεό και αποτελεί κοινή επιδίωξη των ανθρώπων και των αγγέλων: «</a:t>
            </a:r>
            <a:r>
              <a:rPr lang="el-GR" b="1" i="1" dirty="0">
                <a:solidFill>
                  <a:srgbClr val="FF0000"/>
                </a:solidFill>
              </a:rPr>
              <a:t>Ἡ </a:t>
            </a:r>
            <a:r>
              <a:rPr lang="el-GR" b="1" i="1" dirty="0" err="1">
                <a:solidFill>
                  <a:srgbClr val="FF0000"/>
                </a:solidFill>
              </a:rPr>
              <a:t>δὲ</a:t>
            </a:r>
            <a:r>
              <a:rPr lang="el-GR" b="1" i="1" dirty="0">
                <a:solidFill>
                  <a:srgbClr val="FF0000"/>
                </a:solidFill>
              </a:rPr>
              <a:t> </a:t>
            </a:r>
            <a:r>
              <a:rPr lang="el-GR" b="1" i="1" dirty="0" err="1">
                <a:solidFill>
                  <a:srgbClr val="FF0000"/>
                </a:solidFill>
              </a:rPr>
              <a:t>θέωσίς</a:t>
            </a:r>
            <a:r>
              <a:rPr lang="el-GR" b="1" i="1" dirty="0">
                <a:solidFill>
                  <a:srgbClr val="FF0000"/>
                </a:solidFill>
              </a:rPr>
              <a:t> </a:t>
            </a:r>
            <a:r>
              <a:rPr lang="el-GR" b="1" i="1" dirty="0" err="1">
                <a:solidFill>
                  <a:srgbClr val="FF0000"/>
                </a:solidFill>
              </a:rPr>
              <a:t>ἐστιν</a:t>
            </a:r>
            <a:r>
              <a:rPr lang="el-GR" b="1" i="1" dirty="0">
                <a:solidFill>
                  <a:srgbClr val="FF0000"/>
                </a:solidFill>
              </a:rPr>
              <a:t> ἡ </a:t>
            </a:r>
            <a:r>
              <a:rPr lang="el-GR" b="1" i="1" dirty="0" err="1">
                <a:solidFill>
                  <a:srgbClr val="FF0000"/>
                </a:solidFill>
              </a:rPr>
              <a:t>πρὸς</a:t>
            </a:r>
            <a:r>
              <a:rPr lang="el-GR" b="1" i="1" dirty="0">
                <a:solidFill>
                  <a:srgbClr val="FF0000"/>
                </a:solidFill>
              </a:rPr>
              <a:t> </a:t>
            </a:r>
            <a:r>
              <a:rPr lang="el-GR" b="1" i="1" dirty="0" err="1">
                <a:solidFill>
                  <a:srgbClr val="FF0000"/>
                </a:solidFill>
              </a:rPr>
              <a:t>τὸν</a:t>
            </a:r>
            <a:r>
              <a:rPr lang="el-GR" b="1" i="1" dirty="0">
                <a:solidFill>
                  <a:srgbClr val="FF0000"/>
                </a:solidFill>
              </a:rPr>
              <a:t> Θεόν, </a:t>
            </a:r>
            <a:r>
              <a:rPr lang="el-GR" b="1" i="1" u="sng" dirty="0" err="1">
                <a:solidFill>
                  <a:srgbClr val="FF0000"/>
                </a:solidFill>
                <a:effectLst>
                  <a:outerShdw blurRad="38100" dist="38100" dir="2700000" algn="tl">
                    <a:srgbClr val="000000">
                      <a:alpha val="43137"/>
                    </a:srgbClr>
                  </a:outerShdw>
                </a:effectLst>
              </a:rPr>
              <a:t>ὡς</a:t>
            </a:r>
            <a:r>
              <a:rPr lang="el-GR" b="1" i="1" u="sng" dirty="0">
                <a:solidFill>
                  <a:srgbClr val="FF0000"/>
                </a:solidFill>
                <a:effectLst>
                  <a:outerShdw blurRad="38100" dist="38100" dir="2700000" algn="tl">
                    <a:srgbClr val="000000">
                      <a:alpha val="43137"/>
                    </a:srgbClr>
                  </a:outerShdw>
                </a:effectLst>
              </a:rPr>
              <a:t> </a:t>
            </a:r>
            <a:r>
              <a:rPr lang="el-GR" b="1" i="1" u="sng" dirty="0" err="1">
                <a:solidFill>
                  <a:srgbClr val="FF0000"/>
                </a:solidFill>
                <a:effectLst>
                  <a:outerShdw blurRad="38100" dist="38100" dir="2700000" algn="tl">
                    <a:srgbClr val="000000">
                      <a:alpha val="43137"/>
                    </a:srgbClr>
                  </a:outerShdw>
                </a:effectLst>
              </a:rPr>
              <a:t>ἐφικτόν</a:t>
            </a:r>
            <a:r>
              <a:rPr lang="el-GR" b="1" i="1" dirty="0">
                <a:solidFill>
                  <a:srgbClr val="FF0000"/>
                </a:solidFill>
              </a:rPr>
              <a:t>, </a:t>
            </a:r>
            <a:r>
              <a:rPr lang="el-GR" b="1" i="1" dirty="0" err="1">
                <a:solidFill>
                  <a:srgbClr val="FF0000"/>
                </a:solidFill>
              </a:rPr>
              <a:t>ἀφομοίωσίς</a:t>
            </a:r>
            <a:r>
              <a:rPr lang="el-GR" b="1" i="1" dirty="0">
                <a:solidFill>
                  <a:srgbClr val="FF0000"/>
                </a:solidFill>
              </a:rPr>
              <a:t> τε </a:t>
            </a:r>
            <a:r>
              <a:rPr lang="el-GR" b="1" i="1" dirty="0" err="1">
                <a:solidFill>
                  <a:srgbClr val="FF0000"/>
                </a:solidFill>
              </a:rPr>
              <a:t>καὶ</a:t>
            </a:r>
            <a:r>
              <a:rPr lang="el-GR" b="1" i="1" dirty="0">
                <a:solidFill>
                  <a:srgbClr val="FF0000"/>
                </a:solidFill>
              </a:rPr>
              <a:t> </a:t>
            </a:r>
            <a:r>
              <a:rPr lang="el-GR" b="1" i="1" dirty="0" err="1">
                <a:solidFill>
                  <a:srgbClr val="FF0000"/>
                </a:solidFill>
              </a:rPr>
              <a:t>ἕνωσις</a:t>
            </a:r>
            <a:r>
              <a:rPr lang="el-GR" i="1" dirty="0"/>
              <a:t>. </a:t>
            </a:r>
            <a:r>
              <a:rPr lang="el-GR" i="1" dirty="0" err="1"/>
              <a:t>Ἁπάσης</a:t>
            </a:r>
            <a:r>
              <a:rPr lang="el-GR" i="1" dirty="0"/>
              <a:t> </a:t>
            </a:r>
            <a:r>
              <a:rPr lang="el-GR" i="1" dirty="0" err="1"/>
              <a:t>δὲ</a:t>
            </a:r>
            <a:r>
              <a:rPr lang="el-GR" i="1" dirty="0"/>
              <a:t> </a:t>
            </a:r>
            <a:r>
              <a:rPr lang="el-GR" i="1" dirty="0" err="1"/>
              <a:t>τοῦτο</a:t>
            </a:r>
            <a:r>
              <a:rPr lang="el-GR" i="1" dirty="0"/>
              <a:t> </a:t>
            </a:r>
            <a:r>
              <a:rPr lang="el-GR" i="1" dirty="0" err="1"/>
              <a:t>κοινὸν</a:t>
            </a:r>
            <a:r>
              <a:rPr lang="el-GR" i="1" dirty="0"/>
              <a:t> </a:t>
            </a:r>
            <a:r>
              <a:rPr lang="el-GR" i="1" dirty="0" err="1"/>
              <a:t>ἱεραρχίας</a:t>
            </a:r>
            <a:r>
              <a:rPr lang="el-GR" i="1" dirty="0"/>
              <a:t> </a:t>
            </a:r>
            <a:r>
              <a:rPr lang="el-GR" i="1" dirty="0" err="1"/>
              <a:t>τὸ</a:t>
            </a:r>
            <a:r>
              <a:rPr lang="el-GR" i="1" dirty="0"/>
              <a:t> πέρας, ἡ </a:t>
            </a:r>
            <a:r>
              <a:rPr lang="el-GR" i="1" dirty="0" err="1"/>
              <a:t>πρὸς</a:t>
            </a:r>
            <a:r>
              <a:rPr lang="el-GR" i="1" dirty="0"/>
              <a:t> </a:t>
            </a:r>
            <a:r>
              <a:rPr lang="el-GR" i="1" dirty="0" err="1"/>
              <a:t>Θεὸν</a:t>
            </a:r>
            <a:r>
              <a:rPr lang="el-GR" i="1" dirty="0"/>
              <a:t> τε </a:t>
            </a:r>
            <a:r>
              <a:rPr lang="el-GR" i="1" dirty="0" err="1"/>
              <a:t>καὶ</a:t>
            </a:r>
            <a:r>
              <a:rPr lang="el-GR" i="1" dirty="0"/>
              <a:t> </a:t>
            </a:r>
            <a:r>
              <a:rPr lang="el-GR" i="1" dirty="0" err="1"/>
              <a:t>τὰ</a:t>
            </a:r>
            <a:r>
              <a:rPr lang="el-GR" i="1" dirty="0"/>
              <a:t> </a:t>
            </a:r>
            <a:r>
              <a:rPr lang="el-GR" i="1" dirty="0" err="1"/>
              <a:t>θεῖα</a:t>
            </a:r>
            <a:r>
              <a:rPr lang="el-GR" i="1" dirty="0"/>
              <a:t> </a:t>
            </a:r>
            <a:r>
              <a:rPr lang="el-GR" i="1" dirty="0" err="1"/>
              <a:t>προσεχὴς</a:t>
            </a:r>
            <a:r>
              <a:rPr lang="el-GR" i="1" dirty="0"/>
              <a:t> </a:t>
            </a:r>
            <a:r>
              <a:rPr lang="el-GR" i="1" dirty="0" err="1"/>
              <a:t>ἀγάπησις</a:t>
            </a:r>
            <a:r>
              <a:rPr lang="el-GR" i="1" dirty="0"/>
              <a:t> </a:t>
            </a:r>
            <a:r>
              <a:rPr lang="el-GR" i="1" dirty="0" err="1"/>
              <a:t>ἐνθέως</a:t>
            </a:r>
            <a:r>
              <a:rPr lang="el-GR" i="1" dirty="0"/>
              <a:t> τε </a:t>
            </a:r>
            <a:r>
              <a:rPr lang="el-GR" i="1" dirty="0" err="1"/>
              <a:t>καὶ</a:t>
            </a:r>
            <a:r>
              <a:rPr lang="el-GR" i="1" dirty="0"/>
              <a:t> </a:t>
            </a:r>
            <a:r>
              <a:rPr lang="el-GR" i="1" dirty="0" err="1"/>
              <a:t>ἑνιαίως</a:t>
            </a:r>
            <a:r>
              <a:rPr lang="el-GR" i="1" dirty="0"/>
              <a:t> </a:t>
            </a:r>
            <a:r>
              <a:rPr lang="el-GR" i="1" dirty="0" err="1"/>
              <a:t>ἱερουργουμένη</a:t>
            </a:r>
            <a:r>
              <a:rPr lang="el-GR" i="1" dirty="0"/>
              <a:t> </a:t>
            </a:r>
            <a:r>
              <a:rPr lang="el-GR" i="1" dirty="0" err="1"/>
              <a:t>καὶ</a:t>
            </a:r>
            <a:r>
              <a:rPr lang="el-GR" i="1" dirty="0"/>
              <a:t> </a:t>
            </a:r>
            <a:r>
              <a:rPr lang="el-GR" i="1" dirty="0" err="1"/>
              <a:t>πρὸς</a:t>
            </a:r>
            <a:r>
              <a:rPr lang="el-GR" i="1" dirty="0"/>
              <a:t> </a:t>
            </a:r>
            <a:r>
              <a:rPr lang="el-GR" i="1" dirty="0" err="1"/>
              <a:t>γε</a:t>
            </a:r>
            <a:r>
              <a:rPr lang="el-GR" i="1" dirty="0"/>
              <a:t> τούτου </a:t>
            </a:r>
            <a:r>
              <a:rPr lang="el-GR" i="1" dirty="0" err="1"/>
              <a:t>τῶν</a:t>
            </a:r>
            <a:r>
              <a:rPr lang="el-GR" i="1" dirty="0"/>
              <a:t> </a:t>
            </a:r>
            <a:r>
              <a:rPr lang="el-GR" i="1" dirty="0" err="1"/>
              <a:t>ἐναντίον</a:t>
            </a:r>
            <a:r>
              <a:rPr lang="el-GR" i="1" dirty="0"/>
              <a:t> ἡ </a:t>
            </a:r>
            <a:r>
              <a:rPr lang="el-GR" i="1" dirty="0" err="1"/>
              <a:t>παντελὴς</a:t>
            </a:r>
            <a:r>
              <a:rPr lang="el-GR" i="1" dirty="0"/>
              <a:t> </a:t>
            </a:r>
            <a:r>
              <a:rPr lang="el-GR" i="1" dirty="0" err="1"/>
              <a:t>καὶ</a:t>
            </a:r>
            <a:r>
              <a:rPr lang="el-GR" i="1" dirty="0"/>
              <a:t> </a:t>
            </a:r>
            <a:r>
              <a:rPr lang="el-GR" i="1" dirty="0" err="1"/>
              <a:t>ἀνεπίστροφος</a:t>
            </a:r>
            <a:r>
              <a:rPr lang="el-GR" i="1" dirty="0"/>
              <a:t> </a:t>
            </a:r>
            <a:r>
              <a:rPr lang="el-GR" i="1" dirty="0" err="1"/>
              <a:t>ἀποφοίτησις</a:t>
            </a:r>
            <a:r>
              <a:rPr lang="el-GR" i="1" dirty="0"/>
              <a:t>, ἡ </a:t>
            </a:r>
            <a:r>
              <a:rPr lang="el-GR" i="1" dirty="0" err="1"/>
              <a:t>γνῶσις</a:t>
            </a:r>
            <a:r>
              <a:rPr lang="el-GR" i="1" dirty="0"/>
              <a:t> </a:t>
            </a:r>
            <a:r>
              <a:rPr lang="el-GR" i="1" dirty="0" err="1"/>
              <a:t>τῶν</a:t>
            </a:r>
            <a:r>
              <a:rPr lang="el-GR" i="1" dirty="0"/>
              <a:t> </a:t>
            </a:r>
            <a:r>
              <a:rPr lang="el-GR" i="1" dirty="0" err="1"/>
              <a:t>ὄντων</a:t>
            </a:r>
            <a:r>
              <a:rPr lang="el-GR" i="1" dirty="0"/>
              <a:t> ᾗ </a:t>
            </a:r>
            <a:r>
              <a:rPr lang="el-GR" i="1" dirty="0" err="1"/>
              <a:t>ὄντα</a:t>
            </a:r>
            <a:r>
              <a:rPr lang="el-GR" i="1" dirty="0"/>
              <a:t> </a:t>
            </a:r>
            <a:r>
              <a:rPr lang="el-GR" i="1" dirty="0" err="1"/>
              <a:t>ἐστίν</a:t>
            </a:r>
            <a:r>
              <a:rPr lang="el-GR" i="1" dirty="0"/>
              <a:t>, ἡ </a:t>
            </a:r>
            <a:r>
              <a:rPr lang="el-GR" i="1" dirty="0" err="1"/>
              <a:t>τῆς</a:t>
            </a:r>
            <a:r>
              <a:rPr lang="el-GR" i="1" dirty="0"/>
              <a:t> </a:t>
            </a:r>
            <a:r>
              <a:rPr lang="el-GR" i="1" dirty="0" err="1"/>
              <a:t>ἱερᾶς</a:t>
            </a:r>
            <a:r>
              <a:rPr lang="el-GR" i="1" dirty="0"/>
              <a:t> </a:t>
            </a:r>
            <a:r>
              <a:rPr lang="el-GR" i="1" dirty="0" err="1"/>
              <a:t>ἀληθείας</a:t>
            </a:r>
            <a:r>
              <a:rPr lang="el-GR" i="1" dirty="0"/>
              <a:t> </a:t>
            </a:r>
            <a:r>
              <a:rPr lang="el-GR" i="1" dirty="0" err="1"/>
              <a:t>ὅρασίς</a:t>
            </a:r>
            <a:r>
              <a:rPr lang="el-GR" i="1" dirty="0"/>
              <a:t> τε </a:t>
            </a:r>
            <a:r>
              <a:rPr lang="el-GR" i="1" dirty="0" err="1"/>
              <a:t>καὶ</a:t>
            </a:r>
            <a:r>
              <a:rPr lang="el-GR" i="1" dirty="0"/>
              <a:t> </a:t>
            </a:r>
            <a:r>
              <a:rPr lang="el-GR" i="1" dirty="0" err="1"/>
              <a:t>ἐπιστήμη</a:t>
            </a:r>
            <a:r>
              <a:rPr lang="el-GR" i="1" dirty="0"/>
              <a:t>, ἡ </a:t>
            </a:r>
            <a:r>
              <a:rPr lang="el-GR" i="1" dirty="0" err="1"/>
              <a:t>τῆς</a:t>
            </a:r>
            <a:r>
              <a:rPr lang="el-GR" i="1" dirty="0"/>
              <a:t> </a:t>
            </a:r>
            <a:r>
              <a:rPr lang="el-GR" i="1" dirty="0" err="1"/>
              <a:t>ἑνοειδοῦς</a:t>
            </a:r>
            <a:r>
              <a:rPr lang="el-GR" i="1" dirty="0"/>
              <a:t> τελειώσεως </a:t>
            </a:r>
            <a:r>
              <a:rPr lang="el-GR" i="1" dirty="0" err="1"/>
              <a:t>ἔνθεος</a:t>
            </a:r>
            <a:r>
              <a:rPr lang="el-GR" i="1" dirty="0"/>
              <a:t> </a:t>
            </a:r>
            <a:r>
              <a:rPr lang="el-GR" i="1" dirty="0" err="1"/>
              <a:t>μέθεξις</a:t>
            </a:r>
            <a:r>
              <a:rPr lang="el-GR" i="1" dirty="0"/>
              <a:t> </a:t>
            </a:r>
            <a:r>
              <a:rPr lang="el-GR" i="1" dirty="0" err="1"/>
              <a:t>αὐτοῦ</a:t>
            </a:r>
            <a:r>
              <a:rPr lang="el-GR" i="1" dirty="0"/>
              <a:t> </a:t>
            </a:r>
            <a:r>
              <a:rPr lang="el-GR" i="1" dirty="0" err="1"/>
              <a:t>τοῦ</a:t>
            </a:r>
            <a:r>
              <a:rPr lang="el-GR" i="1" dirty="0"/>
              <a:t> </a:t>
            </a:r>
            <a:r>
              <a:rPr lang="el-GR" i="1" dirty="0" err="1"/>
              <a:t>ἑνὸς</a:t>
            </a:r>
            <a:r>
              <a:rPr lang="el-GR" i="1" dirty="0"/>
              <a:t> </a:t>
            </a:r>
            <a:r>
              <a:rPr lang="el-GR" i="1" dirty="0" err="1"/>
              <a:t>ὡς</a:t>
            </a:r>
            <a:r>
              <a:rPr lang="el-GR" i="1" dirty="0"/>
              <a:t> </a:t>
            </a:r>
            <a:r>
              <a:rPr lang="el-GR" i="1" dirty="0" err="1"/>
              <a:t>ἐφικτόν</a:t>
            </a:r>
            <a:r>
              <a:rPr lang="el-GR" i="1" dirty="0"/>
              <a:t>· ἡ </a:t>
            </a:r>
            <a:r>
              <a:rPr lang="el-GR" i="1" dirty="0" err="1"/>
              <a:t>τῆς</a:t>
            </a:r>
            <a:r>
              <a:rPr lang="el-GR" i="1" dirty="0"/>
              <a:t> </a:t>
            </a:r>
            <a:r>
              <a:rPr lang="el-GR" i="1" dirty="0" err="1"/>
              <a:t>ἐποψίας</a:t>
            </a:r>
            <a:r>
              <a:rPr lang="el-GR" i="1" dirty="0"/>
              <a:t> </a:t>
            </a:r>
            <a:r>
              <a:rPr lang="el-GR" i="1" dirty="0" err="1"/>
              <a:t>ἐστίασις</a:t>
            </a:r>
            <a:r>
              <a:rPr lang="el-GR" i="1" dirty="0"/>
              <a:t> </a:t>
            </a:r>
            <a:r>
              <a:rPr lang="el-GR" i="1" dirty="0" err="1"/>
              <a:t>τρέφουσα</a:t>
            </a:r>
            <a:r>
              <a:rPr lang="el-GR" i="1" dirty="0"/>
              <a:t> </a:t>
            </a:r>
            <a:r>
              <a:rPr lang="el-GR" i="1" dirty="0" err="1"/>
              <a:t>νοητῶς</a:t>
            </a:r>
            <a:r>
              <a:rPr lang="el-GR" i="1" dirty="0"/>
              <a:t> </a:t>
            </a:r>
            <a:r>
              <a:rPr lang="el-GR" i="1" dirty="0" err="1"/>
              <a:t>καὶ</a:t>
            </a:r>
            <a:r>
              <a:rPr lang="el-GR" i="1" dirty="0"/>
              <a:t> </a:t>
            </a:r>
            <a:r>
              <a:rPr lang="el-GR" i="1" dirty="0" err="1"/>
              <a:t>θεοῦσα</a:t>
            </a:r>
            <a:r>
              <a:rPr lang="el-GR" i="1" dirty="0"/>
              <a:t> πάντα </a:t>
            </a:r>
            <a:r>
              <a:rPr lang="el-GR" i="1" dirty="0" err="1"/>
              <a:t>τὸν</a:t>
            </a:r>
            <a:r>
              <a:rPr lang="el-GR" i="1" dirty="0"/>
              <a:t> </a:t>
            </a:r>
            <a:r>
              <a:rPr lang="el-GR" i="1" dirty="0" err="1"/>
              <a:t>εἰς</a:t>
            </a:r>
            <a:r>
              <a:rPr lang="el-GR" i="1" dirty="0"/>
              <a:t> </a:t>
            </a:r>
            <a:r>
              <a:rPr lang="el-GR" i="1" dirty="0" err="1"/>
              <a:t>αὐτὴν</a:t>
            </a:r>
            <a:r>
              <a:rPr lang="el-GR" i="1" dirty="0"/>
              <a:t> </a:t>
            </a:r>
            <a:r>
              <a:rPr lang="el-GR" i="1" dirty="0" err="1"/>
              <a:t>ἀνατεινόμενον</a:t>
            </a:r>
            <a:r>
              <a:rPr lang="el-GR" dirty="0"/>
              <a:t>» (Διονυσίου </a:t>
            </a:r>
            <a:r>
              <a:rPr lang="el-GR" dirty="0" err="1"/>
              <a:t>Αρεοπαγίτου</a:t>
            </a:r>
            <a:r>
              <a:rPr lang="el-GR" dirty="0"/>
              <a:t>, </a:t>
            </a:r>
            <a:r>
              <a:rPr lang="el-GR" i="1" dirty="0" err="1"/>
              <a:t>Περὶ</a:t>
            </a:r>
            <a:r>
              <a:rPr lang="el-GR" i="1" dirty="0"/>
              <a:t> </a:t>
            </a:r>
            <a:r>
              <a:rPr lang="el-GR" i="1" dirty="0" err="1"/>
              <a:t>ἐκκλησιαστικῆς</a:t>
            </a:r>
            <a:r>
              <a:rPr lang="el-GR" i="1" dirty="0"/>
              <a:t> </a:t>
            </a:r>
            <a:r>
              <a:rPr lang="el-GR" i="1" dirty="0" err="1"/>
              <a:t>ἱεραρχίας</a:t>
            </a:r>
            <a:r>
              <a:rPr lang="el-GR" i="1" dirty="0"/>
              <a:t> 1,3</a:t>
            </a:r>
            <a:r>
              <a:rPr lang="el-GR" dirty="0"/>
              <a:t>, </a:t>
            </a:r>
            <a:r>
              <a:rPr lang="en-US" dirty="0"/>
              <a:t>PG 3, 376A)</a:t>
            </a:r>
            <a:r>
              <a:rPr lang="el-GR" dirty="0"/>
              <a:t>.</a:t>
            </a:r>
          </a:p>
        </p:txBody>
      </p:sp>
    </p:spTree>
    <p:extLst>
      <p:ext uri="{BB962C8B-B14F-4D97-AF65-F5344CB8AC3E}">
        <p14:creationId xmlns:p14="http://schemas.microsoft.com/office/powerpoint/2010/main" val="136139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AB8121-4813-D4DF-3CB0-7E1244B542CC}"/>
              </a:ext>
            </a:extLst>
          </p:cNvPr>
          <p:cNvSpPr>
            <a:spLocks noGrp="1"/>
          </p:cNvSpPr>
          <p:nvPr>
            <p:ph type="title"/>
          </p:nvPr>
        </p:nvSpPr>
        <p:spPr>
          <a:xfrm>
            <a:off x="729017" y="0"/>
            <a:ext cx="10515600" cy="395785"/>
          </a:xfrm>
        </p:spPr>
        <p:txBody>
          <a:bodyPr>
            <a:normAutofit fontScale="90000"/>
          </a:bodyPr>
          <a:lstStyle/>
          <a:p>
            <a:pPr algn="ctr"/>
            <a:r>
              <a:rPr lang="el-GR" dirty="0"/>
              <a:t>Οντολογικές συνέπειες της </a:t>
            </a:r>
            <a:r>
              <a:rPr lang="el-GR" dirty="0" err="1"/>
              <a:t>θεώσεως</a:t>
            </a:r>
            <a:endParaRPr lang="el-GR" dirty="0"/>
          </a:p>
        </p:txBody>
      </p:sp>
      <p:sp>
        <p:nvSpPr>
          <p:cNvPr id="3" name="Θέση περιεχομένου 2">
            <a:extLst>
              <a:ext uri="{FF2B5EF4-FFF2-40B4-BE49-F238E27FC236}">
                <a16:creationId xmlns:a16="http://schemas.microsoft.com/office/drawing/2014/main" id="{0EE647C5-F1FC-AC95-C513-9961BA72E082}"/>
              </a:ext>
            </a:extLst>
          </p:cNvPr>
          <p:cNvSpPr>
            <a:spLocks noGrp="1"/>
          </p:cNvSpPr>
          <p:nvPr>
            <p:ph idx="1"/>
          </p:nvPr>
        </p:nvSpPr>
        <p:spPr>
          <a:xfrm>
            <a:off x="0" y="395785"/>
            <a:ext cx="12192000" cy="6462215"/>
          </a:xfrm>
        </p:spPr>
        <p:txBody>
          <a:bodyPr>
            <a:normAutofit lnSpcReduction="10000"/>
          </a:bodyPr>
          <a:lstStyle/>
          <a:p>
            <a:r>
              <a:rPr lang="el-GR" dirty="0"/>
              <a:t>Η </a:t>
            </a:r>
            <a:r>
              <a:rPr lang="el-GR" dirty="0" err="1"/>
              <a:t>θέωση</a:t>
            </a:r>
            <a:r>
              <a:rPr lang="el-GR" dirty="0"/>
              <a:t>, μολονότι είναι γεγονός κατεξοχήν μυστικό, πνευματικό και ηθικό, δεν μπορεί να περιοριστεί μόνο στον χώρο της ψυχής. Στην ορθόδοξη παράδοση η </a:t>
            </a:r>
            <a:r>
              <a:rPr lang="el-GR" dirty="0" err="1"/>
              <a:t>θέωση</a:t>
            </a:r>
            <a:r>
              <a:rPr lang="el-GR" dirty="0"/>
              <a:t> αφορά εξίσου την ψυχή και το σώμα, διότι υπάρχει άρρηκτη συνάφεια ανάμεσά τους και έχουν και τα δύο προσληφθεί από τον </a:t>
            </a:r>
            <a:r>
              <a:rPr lang="el-GR" dirty="0" err="1"/>
              <a:t>ενανθρωπήσαντα</a:t>
            </a:r>
            <a:r>
              <a:rPr lang="el-GR" dirty="0"/>
              <a:t> Λόγο. </a:t>
            </a:r>
          </a:p>
          <a:p>
            <a:r>
              <a:rPr lang="el-GR" dirty="0"/>
              <a:t>Χάρη στη συνάφεια αυτή </a:t>
            </a:r>
            <a:r>
              <a:rPr lang="el-GR" dirty="0" err="1"/>
              <a:t>θεώνεται</a:t>
            </a:r>
            <a:r>
              <a:rPr lang="el-GR" dirty="0"/>
              <a:t> ο άνθρωπος ως πρόσωπο. </a:t>
            </a:r>
          </a:p>
          <a:p>
            <a:r>
              <a:rPr lang="el-GR" dirty="0"/>
              <a:t>Οι οντολογικές συνέπειες της </a:t>
            </a:r>
            <a:r>
              <a:rPr lang="el-GR" dirty="0" err="1"/>
              <a:t>θεώσεως</a:t>
            </a:r>
            <a:r>
              <a:rPr lang="el-GR" dirty="0"/>
              <a:t> πρέπει να συσχετιστούν με την κίνηση προς το Ένα και την ένωση με τον Θεό. Αυτό σημαίνει πως ο άνθρωπος, όταν ενώνεται με τον Θεό, ενοποιεί και τον εαυτό του εξαλείφοντας τις ετερότητες, δηλαδή τα ξένα διασπαστικά στοιχεία που υπεισήλθαν με την αμαρτία.</a:t>
            </a:r>
          </a:p>
          <a:p>
            <a:r>
              <a:rPr lang="el-GR" dirty="0"/>
              <a:t>Τότε η χάρη του αγίου Πνεύματος λάμπει όχι μόνο στην ψυχή ή τον νου ή στη διαγωγή του πιστού, αλλά και στο σώμα, σύμφωνα με το πρότυπο του Χριστού, που μεταμορφώθηκε και αναστήθηκε «</a:t>
            </a:r>
            <a:r>
              <a:rPr lang="el-GR" dirty="0" err="1"/>
              <a:t>ἐν</a:t>
            </a:r>
            <a:r>
              <a:rPr lang="el-GR" dirty="0"/>
              <a:t> σώματι». Ο </a:t>
            </a:r>
            <a:r>
              <a:rPr lang="el-GR" dirty="0" err="1"/>
              <a:t>θεωθείς</a:t>
            </a:r>
            <a:r>
              <a:rPr lang="el-GR" dirty="0"/>
              <a:t> δέχεται τις άνωθεν </a:t>
            </a:r>
            <a:r>
              <a:rPr lang="el-GR" dirty="0" err="1"/>
              <a:t>ελλάμψεις</a:t>
            </a:r>
            <a:r>
              <a:rPr lang="el-GR" dirty="0"/>
              <a:t> και γίνεται και ο ίδιος πηγή ακτινοβολίας μέσα στην Εκκλησία.</a:t>
            </a:r>
          </a:p>
          <a:p>
            <a:r>
              <a:rPr lang="el-GR" dirty="0"/>
              <a:t>Οι αλλοιώσεις αυτές δεν είναι μεταφορικές εικόνες ή ρητορικά σχήματα, αλλά </a:t>
            </a:r>
            <a:r>
              <a:rPr lang="el-GR" b="1" dirty="0"/>
              <a:t>νοούνται εσχατολογικά </a:t>
            </a:r>
            <a:r>
              <a:rPr lang="el-GR" dirty="0"/>
              <a:t>ως απαρχές της βασιλείας του Θεού, </a:t>
            </a:r>
            <a:r>
              <a:rPr lang="el-GR" b="1" dirty="0"/>
              <a:t>εκλαμβάνονται οντολογικά </a:t>
            </a:r>
            <a:r>
              <a:rPr lang="el-GR" dirty="0"/>
              <a:t>και </a:t>
            </a:r>
            <a:r>
              <a:rPr lang="el-GR" b="1" dirty="0"/>
              <a:t>βιώνονται εμπειρικά</a:t>
            </a:r>
            <a:r>
              <a:rPr lang="el-GR" dirty="0"/>
              <a:t>. </a:t>
            </a:r>
          </a:p>
        </p:txBody>
      </p:sp>
    </p:spTree>
    <p:extLst>
      <p:ext uri="{BB962C8B-B14F-4D97-AF65-F5344CB8AC3E}">
        <p14:creationId xmlns:p14="http://schemas.microsoft.com/office/powerpoint/2010/main" val="155330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DEABEC-1EDC-3AE3-8024-EC304921F35E}"/>
              </a:ext>
            </a:extLst>
          </p:cNvPr>
          <p:cNvSpPr>
            <a:spLocks noGrp="1"/>
          </p:cNvSpPr>
          <p:nvPr>
            <p:ph type="title"/>
          </p:nvPr>
        </p:nvSpPr>
        <p:spPr>
          <a:xfrm>
            <a:off x="838200" y="1"/>
            <a:ext cx="10515600" cy="545910"/>
          </a:xfrm>
        </p:spPr>
        <p:txBody>
          <a:bodyPr>
            <a:normAutofit fontScale="90000"/>
          </a:bodyPr>
          <a:lstStyle/>
          <a:p>
            <a:pPr algn="ctr"/>
            <a:r>
              <a:rPr lang="el-GR" dirty="0"/>
              <a:t>Οντολογικές συνέπειες της </a:t>
            </a:r>
            <a:r>
              <a:rPr lang="el-GR" dirty="0" err="1"/>
              <a:t>θεώσεως</a:t>
            </a:r>
            <a:endParaRPr lang="el-GR" dirty="0"/>
          </a:p>
        </p:txBody>
      </p:sp>
      <p:sp>
        <p:nvSpPr>
          <p:cNvPr id="3" name="Θέση περιεχομένου 2">
            <a:extLst>
              <a:ext uri="{FF2B5EF4-FFF2-40B4-BE49-F238E27FC236}">
                <a16:creationId xmlns:a16="http://schemas.microsoft.com/office/drawing/2014/main" id="{9023720C-6AFB-F1EA-A68C-32E2B4D7FE8D}"/>
              </a:ext>
            </a:extLst>
          </p:cNvPr>
          <p:cNvSpPr>
            <a:spLocks noGrp="1"/>
          </p:cNvSpPr>
          <p:nvPr>
            <p:ph idx="1"/>
          </p:nvPr>
        </p:nvSpPr>
        <p:spPr>
          <a:xfrm>
            <a:off x="0" y="545911"/>
            <a:ext cx="12192000" cy="6312088"/>
          </a:xfrm>
        </p:spPr>
        <p:txBody>
          <a:bodyPr>
            <a:normAutofit fontScale="92500" lnSpcReduction="20000"/>
          </a:bodyPr>
          <a:lstStyle/>
          <a:p>
            <a:r>
              <a:rPr lang="el-GR" dirty="0"/>
              <a:t>Η αλλοίωση αυτή δεν σημειώνεται αυτόματα, αλλά βαθμηδόν σε κάθε άνοδο του πιστού στην ψηλότερη βαθμίδα της πνευματικής ζωής και ολοκληρώνεται στην ένωση με τον Θεό, οπότε έχουμε την «</a:t>
            </a:r>
            <a:r>
              <a:rPr lang="el-GR" i="1" dirty="0" err="1"/>
              <a:t>καλὴν</a:t>
            </a:r>
            <a:r>
              <a:rPr lang="el-GR" i="1" dirty="0"/>
              <a:t> </a:t>
            </a:r>
            <a:r>
              <a:rPr lang="el-GR" i="1" dirty="0" err="1"/>
              <a:t>ἀλλοίωσιν</a:t>
            </a:r>
            <a:r>
              <a:rPr lang="el-GR" dirty="0"/>
              <a:t>».</a:t>
            </a:r>
          </a:p>
          <a:p>
            <a:r>
              <a:rPr lang="el-GR" dirty="0"/>
              <a:t>Οι αλλοιώσεις που σημειώνονται στον πιστό με τη χάρη του αγίου Πνεύματος αναφέρονται όχι μόνο στις δυνάμεις και κινήσεις της ψυχής, αλλά και στις αισθήσεις της ανθρώπινης φύσης. Η «</a:t>
            </a:r>
            <a:r>
              <a:rPr lang="el-GR" i="1" dirty="0" err="1"/>
              <a:t>ἐν</a:t>
            </a:r>
            <a:r>
              <a:rPr lang="el-GR" i="1" dirty="0"/>
              <a:t> </a:t>
            </a:r>
            <a:r>
              <a:rPr lang="el-GR" i="1" dirty="0" err="1"/>
              <a:t>Χριστ</a:t>
            </a:r>
            <a:r>
              <a:rPr lang="el-GR" i="1" dirty="0" err="1">
                <a:latin typeface="Calibri" panose="020F0502020204030204" pitchFamily="34" charset="0"/>
                <a:cs typeface="Calibri" panose="020F0502020204030204" pitchFamily="34" charset="0"/>
              </a:rPr>
              <a:t>ῷ</a:t>
            </a:r>
            <a:r>
              <a:rPr lang="el-GR" dirty="0">
                <a:latin typeface="Calibri" panose="020F0502020204030204" pitchFamily="34" charset="0"/>
                <a:cs typeface="Calibri" panose="020F0502020204030204" pitchFamily="34" charset="0"/>
              </a:rPr>
              <a:t>» αλλοίωση μεταθέτει τον άνθρωπο στην αγγελική κατάσταση και μεταλλάσσει τις φυσικές του κινήσεις σε «</a:t>
            </a:r>
            <a:r>
              <a:rPr lang="el-GR" i="1" dirty="0" err="1">
                <a:latin typeface="Calibri" panose="020F0502020204030204" pitchFamily="34" charset="0"/>
                <a:cs typeface="Calibri" panose="020F0502020204030204" pitchFamily="34" charset="0"/>
              </a:rPr>
              <a:t>νοητοὺς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ἀγῶνας</a:t>
            </a:r>
            <a:r>
              <a:rPr lang="el-GR" dirty="0">
                <a:latin typeface="Calibri" panose="020F0502020204030204" pitchFamily="34" charset="0"/>
                <a:cs typeface="Calibri" panose="020F0502020204030204" pitchFamily="34" charset="0"/>
              </a:rPr>
              <a:t>» και «</a:t>
            </a:r>
            <a:r>
              <a:rPr lang="el-GR" i="1" dirty="0" err="1">
                <a:latin typeface="Calibri" panose="020F0502020204030204" pitchFamily="34" charset="0"/>
                <a:cs typeface="Calibri" panose="020F0502020204030204" pitchFamily="34" charset="0"/>
              </a:rPr>
              <a:t>νοερὰν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ἐργασίαν</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Τότε η «ξένη» και υπέρλογη αλλοίωση παρουσιάζεται αιφνίδια σ’ αυτόν που προετοιμάστηκε και καθάρθηκε κατάλληλα, πιστώνεται με τη βίωση κάποιας υπέρτατης χαράς και γνωρίζεται με μία άρρητη ενέργεια και ευωδία μέσα του. Αυτά είναι ένδειξη επιφοιτήσεως του αγίου Πνεύματος, εξαιτίας της οποίας η ευωδία αυτή διατρέχει και το σώμα. </a:t>
            </a:r>
          </a:p>
          <a:p>
            <a:r>
              <a:rPr lang="el-GR" dirty="0">
                <a:latin typeface="Calibri" panose="020F0502020204030204" pitchFamily="34" charset="0"/>
                <a:cs typeface="Calibri" panose="020F0502020204030204" pitchFamily="34" charset="0"/>
              </a:rPr>
              <a:t>Ο </a:t>
            </a:r>
            <a:r>
              <a:rPr lang="el-GR" dirty="0" err="1">
                <a:latin typeface="Calibri" panose="020F0502020204030204" pitchFamily="34" charset="0"/>
                <a:cs typeface="Calibri" panose="020F0502020204030204" pitchFamily="34" charset="0"/>
              </a:rPr>
              <a:t>θεωθείς</a:t>
            </a:r>
            <a:r>
              <a:rPr lang="el-GR" dirty="0">
                <a:latin typeface="Calibri" panose="020F0502020204030204" pitchFamily="34" charset="0"/>
                <a:cs typeface="Calibri" panose="020F0502020204030204" pitchFamily="34" charset="0"/>
              </a:rPr>
              <a:t> άνθρωπος αλλοιώθηκε σε όλες τις αισθήσεις του και είναι πλέον πραγματικά ελεύθερος. Δεν υπακούει σε κανέναν νόμο γιατί ενώθηκε με τον Θεό και αλλοιώθηκε την</a:t>
            </a:r>
            <a:r>
              <a:rPr lang="el-GR" dirty="0"/>
              <a:t> «</a:t>
            </a:r>
            <a:r>
              <a:rPr lang="el-GR" i="1" dirty="0" err="1"/>
              <a:t>καλὴν</a:t>
            </a:r>
            <a:r>
              <a:rPr lang="el-GR" i="1" dirty="0"/>
              <a:t> </a:t>
            </a:r>
            <a:r>
              <a:rPr lang="el-GR" i="1" dirty="0" err="1"/>
              <a:t>ἀλλοίωσιν</a:t>
            </a:r>
            <a:r>
              <a:rPr lang="el-GR" dirty="0"/>
              <a:t>», βλέπει το θείο κάλλος και εισέρχεται στο θείο χώρο της μακάριας δόξας του Θεού με άρρητη σιγή και χαρά. Η αλλοίωση αυτή του ανθρώπου συνδέεται άμεσα με την εξομοίωσή του με τις αγγελικές τάξεις καθώς επίσης και με την ένταξή του σ’ αυτές. Όποιος έχει υποστεί τη θεία αλλοίωση κινείται ανάμεσα στους ανθρώπους σαν άγγελος με υλικό σώμα. </a:t>
            </a:r>
            <a:r>
              <a:rPr lang="el-GR" dirty="0">
                <a:latin typeface="Calibri" panose="020F0502020204030204" pitchFamily="34" charset="0"/>
                <a:cs typeface="Calibri" panose="020F0502020204030204" pitchFamily="34" charset="0"/>
              </a:rPr>
              <a:t> </a:t>
            </a:r>
            <a:endParaRPr lang="el-GR" dirty="0"/>
          </a:p>
        </p:txBody>
      </p:sp>
    </p:spTree>
    <p:extLst>
      <p:ext uri="{BB962C8B-B14F-4D97-AF65-F5344CB8AC3E}">
        <p14:creationId xmlns:p14="http://schemas.microsoft.com/office/powerpoint/2010/main" val="2835247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975ED1-BDFB-2980-3CE1-06FF62398856}"/>
              </a:ext>
            </a:extLst>
          </p:cNvPr>
          <p:cNvSpPr>
            <a:spLocks noGrp="1"/>
          </p:cNvSpPr>
          <p:nvPr>
            <p:ph type="title"/>
          </p:nvPr>
        </p:nvSpPr>
        <p:spPr>
          <a:xfrm>
            <a:off x="742666" y="18256"/>
            <a:ext cx="10515600" cy="281995"/>
          </a:xfrm>
        </p:spPr>
        <p:txBody>
          <a:bodyPr>
            <a:normAutofit fontScale="90000"/>
          </a:bodyPr>
          <a:lstStyle/>
          <a:p>
            <a:pPr algn="ctr"/>
            <a:r>
              <a:rPr lang="el-GR" dirty="0"/>
              <a:t>Γνώση και θεωρία Θεού</a:t>
            </a:r>
          </a:p>
        </p:txBody>
      </p:sp>
      <p:sp>
        <p:nvSpPr>
          <p:cNvPr id="3" name="Θέση περιεχομένου 2">
            <a:extLst>
              <a:ext uri="{FF2B5EF4-FFF2-40B4-BE49-F238E27FC236}">
                <a16:creationId xmlns:a16="http://schemas.microsoft.com/office/drawing/2014/main" id="{66177B66-454C-A768-D45B-F2AE88F9E07D}"/>
              </a:ext>
            </a:extLst>
          </p:cNvPr>
          <p:cNvSpPr>
            <a:spLocks noGrp="1"/>
          </p:cNvSpPr>
          <p:nvPr>
            <p:ph idx="1"/>
          </p:nvPr>
        </p:nvSpPr>
        <p:spPr>
          <a:xfrm>
            <a:off x="0" y="300251"/>
            <a:ext cx="12192000" cy="6557749"/>
          </a:xfrm>
        </p:spPr>
        <p:txBody>
          <a:bodyPr>
            <a:normAutofit lnSpcReduction="10000"/>
          </a:bodyPr>
          <a:lstStyle/>
          <a:p>
            <a:r>
              <a:rPr lang="el-GR" dirty="0"/>
              <a:t>Η ορθόδοξη παράδοση θεμελιώνει τη δυνατότητα να γνωρίσει ο άνθρωπος τον Θεό στη συγγένεια του ανθρώπου με τον Δημιουργό του, όπως εκφράζεται με το «κατ’ εικόνα». Εξαιτίας αυτού ο άνθρωπος πρέπει να τείνει προς τον Θεό. Και καθώς πλησιάζει τον Δημιουργό του, τον λατρεύει και τον γνωρίζει με όλες του τις δυνάμεις. </a:t>
            </a:r>
          </a:p>
          <a:p>
            <a:r>
              <a:rPr lang="el-GR" dirty="0"/>
              <a:t>Με τον τρόπο αυτό ο πιστός επιδιώκει ως αισθητός να κατανοεί σωστά τα αισθητά, ως λογικός να ομιλεί με βεβαιότητα για τα θεία και ανθρώπινα πράγματα, τέλος ως νοητός να νοεί με ορθότητα ό,τι έχει σχέση με τον Θεό, την αιώνια ζωή, τη βασιλεία των ουρανών και τα κρυμμένα μυστήρια του αγίου Πνεύματος. </a:t>
            </a:r>
          </a:p>
          <a:p>
            <a:r>
              <a:rPr lang="el-GR" dirty="0"/>
              <a:t>Η γνώση του Θεού, στην οποία εισέρχεται ο πιστός, νοείται μέσα στη χαρισματική ατμόσφαιρα των ενεργειών του αγίου Πνεύματος και γι’ αυτό δεν μπορεί να έχει στατικό χαρακτήρα. </a:t>
            </a:r>
            <a:r>
              <a:rPr lang="el-GR" b="1" dirty="0">
                <a:solidFill>
                  <a:srgbClr val="FF0000"/>
                </a:solidFill>
              </a:rPr>
              <a:t>Η γνώση του Θεού προσφέρεται στον άνθρωπο για να κηρύξει την αλήθεια που του αποκαλύφθηκε</a:t>
            </a:r>
            <a:r>
              <a:rPr lang="el-GR" dirty="0"/>
              <a:t>. Όποιος φωτίστηκε από τη θεία γνώση έχει πρωταρχικό καθήκον να στραφεί προς τους πιστούς και να τους φωτίσει από τον πλούτο της φωτισμένης καρδιάς του. </a:t>
            </a:r>
            <a:r>
              <a:rPr lang="el-GR" b="1" dirty="0"/>
              <a:t>Γίνεται νους Χριστού</a:t>
            </a:r>
            <a:r>
              <a:rPr lang="el-GR" dirty="0"/>
              <a:t>, γνωρίζει τα μυστήρια της ουράνιας βασιλείας, εισέρχεται στα βάθη του Θεού και </a:t>
            </a:r>
            <a:r>
              <a:rPr lang="el-GR" b="1" dirty="0">
                <a:solidFill>
                  <a:srgbClr val="FF0000"/>
                </a:solidFill>
              </a:rPr>
              <a:t>κηρύττει στους ανθρώπους λόγους ζωής</a:t>
            </a:r>
            <a:r>
              <a:rPr lang="el-GR" dirty="0"/>
              <a:t>. </a:t>
            </a:r>
          </a:p>
        </p:txBody>
      </p:sp>
    </p:spTree>
    <p:extLst>
      <p:ext uri="{BB962C8B-B14F-4D97-AF65-F5344CB8AC3E}">
        <p14:creationId xmlns:p14="http://schemas.microsoft.com/office/powerpoint/2010/main" val="755821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2E8C5E-7F5D-71E0-FA7E-3B634198AEA3}"/>
              </a:ext>
            </a:extLst>
          </p:cNvPr>
          <p:cNvSpPr>
            <a:spLocks noGrp="1"/>
          </p:cNvSpPr>
          <p:nvPr>
            <p:ph type="title"/>
          </p:nvPr>
        </p:nvSpPr>
        <p:spPr>
          <a:xfrm>
            <a:off x="838200" y="1"/>
            <a:ext cx="10515600" cy="545910"/>
          </a:xfrm>
        </p:spPr>
        <p:txBody>
          <a:bodyPr>
            <a:normAutofit fontScale="90000"/>
          </a:bodyPr>
          <a:lstStyle/>
          <a:p>
            <a:pPr algn="ctr"/>
            <a:r>
              <a:rPr lang="el-GR" dirty="0"/>
              <a:t>Γνώση και θεωρία Θεού</a:t>
            </a:r>
          </a:p>
        </p:txBody>
      </p:sp>
      <p:sp>
        <p:nvSpPr>
          <p:cNvPr id="3" name="Θέση περιεχομένου 2">
            <a:extLst>
              <a:ext uri="{FF2B5EF4-FFF2-40B4-BE49-F238E27FC236}">
                <a16:creationId xmlns:a16="http://schemas.microsoft.com/office/drawing/2014/main" id="{D75EB62D-5E8D-43EF-421E-24DDC18E8A71}"/>
              </a:ext>
            </a:extLst>
          </p:cNvPr>
          <p:cNvSpPr>
            <a:spLocks noGrp="1"/>
          </p:cNvSpPr>
          <p:nvPr>
            <p:ph idx="1"/>
          </p:nvPr>
        </p:nvSpPr>
        <p:spPr>
          <a:xfrm>
            <a:off x="0" y="436728"/>
            <a:ext cx="12192000" cy="6421271"/>
          </a:xfrm>
        </p:spPr>
        <p:txBody>
          <a:bodyPr>
            <a:normAutofit lnSpcReduction="10000"/>
          </a:bodyPr>
          <a:lstStyle/>
          <a:p>
            <a:r>
              <a:rPr lang="el-GR" dirty="0"/>
              <a:t>Αλλά σε ποιο βαθμό μπορεί να γνωρίσει ο πιστός τον Θεό; Φυσικά η θεότητα είναι άπειρη και διαφεύγει από τις αντιληπτικές ικανότητες του ανθρώπινου νου. Η γνώση του ανθρώπου για τον Θεό έχει σχέση με «</a:t>
            </a:r>
            <a:r>
              <a:rPr lang="el-GR" i="1" dirty="0" err="1"/>
              <a:t>τὰ</a:t>
            </a:r>
            <a:r>
              <a:rPr lang="el-GR" i="1" dirty="0"/>
              <a:t> </a:t>
            </a:r>
            <a:r>
              <a:rPr lang="el-GR" i="1" dirty="0" err="1"/>
              <a:t>κατὰ</a:t>
            </a:r>
            <a:r>
              <a:rPr lang="el-GR" i="1" dirty="0"/>
              <a:t> </a:t>
            </a:r>
            <a:r>
              <a:rPr lang="el-GR" i="1" dirty="0" err="1"/>
              <a:t>καὶ</a:t>
            </a:r>
            <a:r>
              <a:rPr lang="el-GR" i="1" dirty="0"/>
              <a:t> </a:t>
            </a:r>
            <a:r>
              <a:rPr lang="el-GR" i="1" dirty="0" err="1"/>
              <a:t>τὰ</a:t>
            </a:r>
            <a:r>
              <a:rPr lang="el-GR" i="1" dirty="0"/>
              <a:t> </a:t>
            </a:r>
            <a:r>
              <a:rPr lang="el-GR" i="1" dirty="0" err="1"/>
              <a:t>περὶ</a:t>
            </a:r>
            <a:r>
              <a:rPr lang="el-GR" i="1" dirty="0"/>
              <a:t> </a:t>
            </a:r>
            <a:r>
              <a:rPr lang="el-GR" i="1" dirty="0" err="1"/>
              <a:t>τὸν</a:t>
            </a:r>
            <a:r>
              <a:rPr lang="el-GR" i="1" dirty="0"/>
              <a:t> </a:t>
            </a:r>
            <a:r>
              <a:rPr lang="el-GR" i="1" dirty="0" err="1"/>
              <a:t>Θεὸν</a:t>
            </a:r>
            <a:r>
              <a:rPr lang="el-GR" dirty="0"/>
              <a:t>», τα οποία γίνονται γνωστά με τις θείες ενέργειες.  Η θεία ουσία παραμένει πέρα από κάθε κατανόηση. </a:t>
            </a:r>
          </a:p>
          <a:p>
            <a:r>
              <a:rPr lang="el-GR" dirty="0"/>
              <a:t>Η γνώση του Θεού νοείται με δύο τρόπους: γνώση του Θεού για μας και γνώση δική μας για τον Θεό. Όσοι έχουν </a:t>
            </a:r>
            <a:r>
              <a:rPr lang="el-GR" dirty="0" err="1"/>
              <a:t>καθαρθεί</a:t>
            </a:r>
            <a:r>
              <a:rPr lang="el-GR" dirty="0"/>
              <a:t> και μετέχουν στην παρουσία του αγίου Πνεύματος θεωρούν τον Θεό «</a:t>
            </a:r>
            <a:r>
              <a:rPr lang="el-GR" i="1" dirty="0" err="1"/>
              <a:t>ἐν</a:t>
            </a:r>
            <a:r>
              <a:rPr lang="el-GR" i="1" dirty="0"/>
              <a:t> </a:t>
            </a:r>
            <a:r>
              <a:rPr lang="el-GR" i="1" dirty="0" err="1"/>
              <a:t>ἀϊδίῳ</a:t>
            </a:r>
            <a:r>
              <a:rPr lang="el-GR" i="1" dirty="0"/>
              <a:t> </a:t>
            </a:r>
            <a:r>
              <a:rPr lang="el-GR" i="1" dirty="0" err="1"/>
              <a:t>φωτὶ</a:t>
            </a:r>
            <a:r>
              <a:rPr lang="el-GR" dirty="0"/>
              <a:t>» και τους βλέπει ο Θεός. </a:t>
            </a:r>
          </a:p>
          <a:p>
            <a:r>
              <a:rPr lang="el-GR" dirty="0"/>
              <a:t>Η θεωρία του Θεού μέσω των ενεργειών του που εκδηλώνονται στη δημιουργία, δηλαδή στη φυσική θεωρία, κρίνεται ανεπαρκής και δεν μπορεί να ικανοποιήσει τις βαθύτερες εφέσεις της </a:t>
            </a:r>
            <a:r>
              <a:rPr lang="el-GR" dirty="0" err="1"/>
              <a:t>θεούμενης</a:t>
            </a:r>
            <a:r>
              <a:rPr lang="el-GR" dirty="0"/>
              <a:t> ψυχής: «</a:t>
            </a:r>
            <a:r>
              <a:rPr lang="el-GR" i="1" dirty="0" err="1"/>
              <a:t>Εἰ</a:t>
            </a:r>
            <a:r>
              <a:rPr lang="el-GR" i="1" dirty="0"/>
              <a:t> </a:t>
            </a:r>
            <a:r>
              <a:rPr lang="el-GR" i="1" dirty="0" err="1"/>
              <a:t>ζωὴ</a:t>
            </a:r>
            <a:r>
              <a:rPr lang="el-GR" i="1" dirty="0"/>
              <a:t> ὁ Θεός, ὁ </a:t>
            </a:r>
            <a:r>
              <a:rPr lang="el-GR" i="1" dirty="0" err="1"/>
              <a:t>μὴ</a:t>
            </a:r>
            <a:r>
              <a:rPr lang="el-GR" i="1" dirty="0"/>
              <a:t> </a:t>
            </a:r>
            <a:r>
              <a:rPr lang="el-GR" i="1" dirty="0" err="1"/>
              <a:t>ἰδὼν</a:t>
            </a:r>
            <a:r>
              <a:rPr lang="el-GR" i="1" dirty="0"/>
              <a:t> </a:t>
            </a:r>
            <a:r>
              <a:rPr lang="el-GR" i="1" dirty="0" err="1"/>
              <a:t>αὐτόν</a:t>
            </a:r>
            <a:r>
              <a:rPr lang="el-GR" i="1" dirty="0"/>
              <a:t>, </a:t>
            </a:r>
            <a:r>
              <a:rPr lang="el-GR" i="1" dirty="0" err="1"/>
              <a:t>τὴν</a:t>
            </a:r>
            <a:r>
              <a:rPr lang="el-GR" i="1" dirty="0"/>
              <a:t> </a:t>
            </a:r>
            <a:r>
              <a:rPr lang="el-GR" i="1" dirty="0" err="1"/>
              <a:t>ζωὴν</a:t>
            </a:r>
            <a:r>
              <a:rPr lang="el-GR" i="1" dirty="0"/>
              <a:t> </a:t>
            </a:r>
            <a:r>
              <a:rPr lang="el-GR" i="1" dirty="0" err="1"/>
              <a:t>οὐ</a:t>
            </a:r>
            <a:r>
              <a:rPr lang="el-GR" i="1" dirty="0"/>
              <a:t> βλέπει· </a:t>
            </a:r>
            <a:r>
              <a:rPr lang="el-GR" i="1" dirty="0" err="1"/>
              <a:t>τὸ</a:t>
            </a:r>
            <a:r>
              <a:rPr lang="el-GR" i="1" dirty="0"/>
              <a:t> </a:t>
            </a:r>
            <a:r>
              <a:rPr lang="el-GR" i="1" dirty="0" err="1"/>
              <a:t>μὴ</a:t>
            </a:r>
            <a:r>
              <a:rPr lang="el-GR" i="1" dirty="0"/>
              <a:t> </a:t>
            </a:r>
            <a:r>
              <a:rPr lang="el-GR" i="1" dirty="0" err="1"/>
              <a:t>δύνασθαι</a:t>
            </a:r>
            <a:r>
              <a:rPr lang="el-GR" i="1" dirty="0"/>
              <a:t> </a:t>
            </a:r>
            <a:r>
              <a:rPr lang="el-GR" i="1" dirty="0" err="1"/>
              <a:t>ίδεῖν</a:t>
            </a:r>
            <a:r>
              <a:rPr lang="el-GR" i="1" dirty="0"/>
              <a:t> </a:t>
            </a:r>
            <a:r>
              <a:rPr lang="el-GR" i="1" dirty="0" err="1"/>
              <a:t>Θεὸν</a:t>
            </a:r>
            <a:r>
              <a:rPr lang="el-GR" i="1" dirty="0"/>
              <a:t> </a:t>
            </a:r>
            <a:r>
              <a:rPr lang="el-GR" i="1" dirty="0" err="1"/>
              <a:t>οἱ</a:t>
            </a:r>
            <a:r>
              <a:rPr lang="el-GR" i="1" dirty="0"/>
              <a:t> θεοφόροι </a:t>
            </a:r>
            <a:r>
              <a:rPr lang="el-GR" i="1" dirty="0" err="1"/>
              <a:t>τῶν</a:t>
            </a:r>
            <a:r>
              <a:rPr lang="el-GR" i="1" dirty="0"/>
              <a:t> </a:t>
            </a:r>
            <a:r>
              <a:rPr lang="el-GR" i="1" dirty="0" err="1"/>
              <a:t>προφητῶν</a:t>
            </a:r>
            <a:r>
              <a:rPr lang="el-GR" i="1" dirty="0"/>
              <a:t> </a:t>
            </a:r>
            <a:r>
              <a:rPr lang="el-GR" i="1" dirty="0" err="1"/>
              <a:t>καὶ</a:t>
            </a:r>
            <a:r>
              <a:rPr lang="el-GR" i="1" dirty="0"/>
              <a:t> </a:t>
            </a:r>
            <a:r>
              <a:rPr lang="el-GR" i="1" dirty="0" err="1"/>
              <a:t>ἀποστόλων</a:t>
            </a:r>
            <a:r>
              <a:rPr lang="el-GR" i="1" dirty="0"/>
              <a:t> διαμαρτύρονται. </a:t>
            </a:r>
            <a:r>
              <a:rPr lang="el-GR" i="1" dirty="0" err="1"/>
              <a:t>Εἰς</a:t>
            </a:r>
            <a:r>
              <a:rPr lang="el-GR" i="1" dirty="0"/>
              <a:t> τί </a:t>
            </a:r>
            <a:r>
              <a:rPr lang="el-GR" i="1" dirty="0" err="1"/>
              <a:t>τοῖς</a:t>
            </a:r>
            <a:r>
              <a:rPr lang="el-GR" i="1" dirty="0"/>
              <a:t> </a:t>
            </a:r>
            <a:r>
              <a:rPr lang="el-GR" i="1" dirty="0" err="1"/>
              <a:t>ἀνθρώποις</a:t>
            </a:r>
            <a:r>
              <a:rPr lang="el-GR" i="1" dirty="0"/>
              <a:t> ἡ </a:t>
            </a:r>
            <a:r>
              <a:rPr lang="el-GR" i="1" dirty="0" err="1"/>
              <a:t>ἐλπὶς</a:t>
            </a:r>
            <a:r>
              <a:rPr lang="el-GR" i="1" dirty="0"/>
              <a:t> </a:t>
            </a:r>
            <a:r>
              <a:rPr lang="el-GR" i="1" dirty="0" err="1"/>
              <a:t>περιΐσταται</a:t>
            </a:r>
            <a:r>
              <a:rPr lang="el-GR" i="1" dirty="0"/>
              <a:t>;</a:t>
            </a:r>
            <a:r>
              <a:rPr lang="el-GR" dirty="0"/>
              <a:t>» (Γρηγορίου </a:t>
            </a:r>
            <a:r>
              <a:rPr lang="el-GR" dirty="0" err="1"/>
              <a:t>Νύσσης</a:t>
            </a:r>
            <a:r>
              <a:rPr lang="el-GR" dirty="0"/>
              <a:t>, </a:t>
            </a:r>
            <a:r>
              <a:rPr lang="el-GR" i="1" dirty="0" err="1"/>
              <a:t>Εἰς</a:t>
            </a:r>
            <a:r>
              <a:rPr lang="el-GR" i="1" dirty="0"/>
              <a:t> </a:t>
            </a:r>
            <a:r>
              <a:rPr lang="el-GR" i="1" dirty="0" err="1"/>
              <a:t>τοὺς</a:t>
            </a:r>
            <a:r>
              <a:rPr lang="el-GR" i="1" dirty="0"/>
              <a:t> Μακαρισμούς 6</a:t>
            </a:r>
            <a:r>
              <a:rPr lang="el-GR" dirty="0"/>
              <a:t>, </a:t>
            </a:r>
            <a:r>
              <a:rPr lang="en-US" dirty="0"/>
              <a:t>PG 44, 1264D).</a:t>
            </a:r>
          </a:p>
          <a:p>
            <a:r>
              <a:rPr lang="el-GR" dirty="0"/>
              <a:t>Βέβαια η θεωρία του Θεού είναι δωρεά, η οποία προσφέρεται σε όλους τους Χριστιανούς, που </a:t>
            </a:r>
            <a:r>
              <a:rPr lang="el-GR" dirty="0" err="1"/>
              <a:t>τελειώνονται</a:t>
            </a:r>
            <a:r>
              <a:rPr lang="el-GR" dirty="0"/>
              <a:t> με την άσκηση και τη φυσική θεωρία. Ο Θεός προσκαλεί τους ανθρώπους να τον γνωρίσουν και να τον δουν. </a:t>
            </a:r>
          </a:p>
        </p:txBody>
      </p:sp>
    </p:spTree>
    <p:extLst>
      <p:ext uri="{BB962C8B-B14F-4D97-AF65-F5344CB8AC3E}">
        <p14:creationId xmlns:p14="http://schemas.microsoft.com/office/powerpoint/2010/main" val="104408023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TotalTime>
  <Words>8391</Words>
  <Application>Microsoft Office PowerPoint</Application>
  <PresentationFormat>Ευρεία οθόνη</PresentationFormat>
  <Paragraphs>145</Paragraphs>
  <Slides>36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36</vt:i4>
      </vt:variant>
    </vt:vector>
  </HeadingPairs>
  <TitlesOfParts>
    <vt:vector size="42" baseType="lpstr">
      <vt:lpstr>Arial</vt:lpstr>
      <vt:lpstr>Calibri</vt:lpstr>
      <vt:lpstr>Calibri Light</vt:lpstr>
      <vt:lpstr>Times New Roman</vt:lpstr>
      <vt:lpstr>Wingdings</vt:lpstr>
      <vt:lpstr>Θέμα του Office</vt:lpstr>
      <vt:lpstr>ΑΓΙΟΛΟΓΙΑ ΕΟΡΤΟΛΟΓΙΑ ΕΝΟΤΗΤΑ 7Η  ΤΕΛΕΙΩΣΗ ΤΗΣ ΑΓΙΟΤΗΤΑΣ  Η ΘΕΩΣΗ Από τα βιβλία του Δημητρίου Γ. Τσάμη ΑΓΙΟΛΟΓΙΑ ΤΗΣ ΟΡΘΟΔΟΞΗΣ ΕΚΚΛΗΣΙΑΣ, ΕΚΔΟΣΕΙΣ Π. ΠΟΥΡΝΑΡΑ, ΘΕΣΣΑΛΟΝΙΚΗ 1999, σσ. 181-188 και της Μαρίας Καράμπελια, Εμπειρική βίωση της θείας γνώσης, Θεσσαλονίκη 2013, Εκδόσεις Αντ. Σταμούλη, σσ. 389-437 </vt:lpstr>
      <vt:lpstr>Η θέωση- Εισαγωγικά</vt:lpstr>
      <vt:lpstr>Η θέωση- Εισαγωγικά</vt:lpstr>
      <vt:lpstr>Η θέωση- Εισαγωγικά</vt:lpstr>
      <vt:lpstr>Η θέωση- Εισαγωγικά</vt:lpstr>
      <vt:lpstr>Οντολογικές συνέπειες της θεώσεως</vt:lpstr>
      <vt:lpstr>Οντολογικές συνέπειες της θεώσεως</vt:lpstr>
      <vt:lpstr>Γνώση και θεωρία Θεού</vt:lpstr>
      <vt:lpstr>Γνώση και θεωρία Θεού</vt:lpstr>
      <vt:lpstr> Προϋποθέσεις θεογνωσίας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Το περιεχόμενο της κάθαρσης στη βαθμίδα της "θεολογίας"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Ο χαρακτήρας της</vt:lpstr>
      <vt:lpstr>Η θέση της προσευχής στη βαθμίδα της "θεολογίας" Το περιεχόμενό της</vt:lpstr>
      <vt:lpstr>Η θέση της προσευχής στη βαθμίδα της "θεολογίας" Το περιεχόμενό της</vt:lpstr>
      <vt:lpstr>Η θέση της προσευχής στη βαθμίδα της "θεολογίας" Το περιεχόμενό της</vt:lpstr>
      <vt:lpstr>Η θέση της προσευχής στη βαθμίδα της "θεολογίας" Η όραση της θείας δόξας στον "τόπο" ή "θρόνο" του Θεού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7Η  ΤΕΛΕΙΩΣΗ ΤΗΣ ΑΓΙΟΤΗΤΑΣ  Η ΘΕΩΣΗ Από τα βιβλία του Δημητρίου Γ. Τσάμη ΑΓΙΟΛΟΓΙΑ ΤΗΣ ΟΡΘΟΔΟΞΗΣ ΕΚΚΛΗΣΙΑΣ, ΕΚΔΟΣΕΙΣ Π. ΠΟΥΡΝΑΡΑ, ΘΕΣΣΑΛΟΝΙΚΗ 1999, σσ. 181-188 και της Μαρίας Καράμπελια, Εμπειρική βίωση της θείας γνώσης, Θεσσαλονίκη 2013, Εκδόσεις Αντ. Σταμούλη, σσ. 389-437 </dc:title>
  <dc:creator>MARIA KARAMPELIA</dc:creator>
  <cp:lastModifiedBy>MARIA KARAMPELIA</cp:lastModifiedBy>
  <cp:revision>18</cp:revision>
  <dcterms:created xsi:type="dcterms:W3CDTF">2022-12-16T16:33:37Z</dcterms:created>
  <dcterms:modified xsi:type="dcterms:W3CDTF">2024-12-17T15:19:37Z</dcterms:modified>
</cp:coreProperties>
</file>