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ECAB3D-3833-4766-8268-7DD0191B435E}" v="3" dt="2024-11-20T14:05:42.8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22" autoAdjust="0"/>
    <p:restoredTop sz="94481" autoAdjust="0"/>
  </p:normalViewPr>
  <p:slideViewPr>
    <p:cSldViewPr snapToGrid="0">
      <p:cViewPr varScale="1">
        <p:scale>
          <a:sx n="100" d="100"/>
          <a:sy n="100" d="100"/>
        </p:scale>
        <p:origin x="756" y="90"/>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D0ECAB3D-3833-4766-8268-7DD0191B435E}"/>
    <pc:docChg chg="undo custSel addSld delSld modSld">
      <pc:chgData name="MARIA KARAMPELIA" userId="9dfcc2cac66bf474" providerId="LiveId" clId="{D0ECAB3D-3833-4766-8268-7DD0191B435E}" dt="2024-11-22T09:25:49.277" v="6742" actId="1036"/>
      <pc:docMkLst>
        <pc:docMk/>
      </pc:docMkLst>
      <pc:sldChg chg="modSp mod">
        <pc:chgData name="MARIA KARAMPELIA" userId="9dfcc2cac66bf474" providerId="LiveId" clId="{D0ECAB3D-3833-4766-8268-7DD0191B435E}" dt="2024-10-24T10:54:18.146" v="0" actId="113"/>
        <pc:sldMkLst>
          <pc:docMk/>
          <pc:sldMk cId="1647875522" sldId="256"/>
        </pc:sldMkLst>
        <pc:spChg chg="mod">
          <ac:chgData name="MARIA KARAMPELIA" userId="9dfcc2cac66bf474" providerId="LiveId" clId="{D0ECAB3D-3833-4766-8268-7DD0191B435E}" dt="2024-10-24T10:54:18.146" v="0" actId="113"/>
          <ac:spMkLst>
            <pc:docMk/>
            <pc:sldMk cId="1647875522" sldId="256"/>
            <ac:spMk id="2" creationId="{3A20C29F-B737-C761-F65C-760DE98DF3E6}"/>
          </ac:spMkLst>
        </pc:spChg>
      </pc:sldChg>
      <pc:sldChg chg="addSp delSp modSp new mod setBg">
        <pc:chgData name="MARIA KARAMPELIA" userId="9dfcc2cac66bf474" providerId="LiveId" clId="{D0ECAB3D-3833-4766-8268-7DD0191B435E}" dt="2024-11-20T18:40:58.539" v="6660" actId="20577"/>
        <pc:sldMkLst>
          <pc:docMk/>
          <pc:sldMk cId="3197211023" sldId="257"/>
        </pc:sldMkLst>
        <pc:spChg chg="del">
          <ac:chgData name="MARIA KARAMPELIA" userId="9dfcc2cac66bf474" providerId="LiveId" clId="{D0ECAB3D-3833-4766-8268-7DD0191B435E}" dt="2024-11-20T13:30:10.716" v="3" actId="26606"/>
          <ac:spMkLst>
            <pc:docMk/>
            <pc:sldMk cId="3197211023" sldId="257"/>
            <ac:spMk id="2" creationId="{AE7740DA-FA95-7590-862D-5F260AAB0422}"/>
          </ac:spMkLst>
        </pc:spChg>
        <pc:spChg chg="del">
          <ac:chgData name="MARIA KARAMPELIA" userId="9dfcc2cac66bf474" providerId="LiveId" clId="{D0ECAB3D-3833-4766-8268-7DD0191B435E}" dt="2024-11-20T13:30:05.268" v="2"/>
          <ac:spMkLst>
            <pc:docMk/>
            <pc:sldMk cId="3197211023" sldId="257"/>
            <ac:spMk id="3" creationId="{5C72F9B1-D3AB-3F8E-8883-B67FD72BE8D3}"/>
          </ac:spMkLst>
        </pc:spChg>
        <pc:spChg chg="add del">
          <ac:chgData name="MARIA KARAMPELIA" userId="9dfcc2cac66bf474" providerId="LiveId" clId="{D0ECAB3D-3833-4766-8268-7DD0191B435E}" dt="2024-11-20T13:30:35.897" v="8" actId="26606"/>
          <ac:spMkLst>
            <pc:docMk/>
            <pc:sldMk cId="3197211023" sldId="257"/>
            <ac:spMk id="9" creationId="{F3060C83-F051-4F0E-ABAD-AA0DFC48B218}"/>
          </ac:spMkLst>
        </pc:spChg>
        <pc:spChg chg="add del">
          <ac:chgData name="MARIA KARAMPELIA" userId="9dfcc2cac66bf474" providerId="LiveId" clId="{D0ECAB3D-3833-4766-8268-7DD0191B435E}" dt="2024-11-20T13:30:35.897" v="8" actId="26606"/>
          <ac:spMkLst>
            <pc:docMk/>
            <pc:sldMk cId="3197211023" sldId="257"/>
            <ac:spMk id="11" creationId="{83C98ABE-055B-441F-B07E-44F97F083C39}"/>
          </ac:spMkLst>
        </pc:spChg>
        <pc:spChg chg="add del">
          <ac:chgData name="MARIA KARAMPELIA" userId="9dfcc2cac66bf474" providerId="LiveId" clId="{D0ECAB3D-3833-4766-8268-7DD0191B435E}" dt="2024-11-20T13:30:35.897" v="8" actId="26606"/>
          <ac:spMkLst>
            <pc:docMk/>
            <pc:sldMk cId="3197211023" sldId="257"/>
            <ac:spMk id="13" creationId="{29FDB030-9B49-4CED-8CCD-4D99382388AC}"/>
          </ac:spMkLst>
        </pc:spChg>
        <pc:spChg chg="add del">
          <ac:chgData name="MARIA KARAMPELIA" userId="9dfcc2cac66bf474" providerId="LiveId" clId="{D0ECAB3D-3833-4766-8268-7DD0191B435E}" dt="2024-11-20T13:30:35.897" v="8" actId="26606"/>
          <ac:spMkLst>
            <pc:docMk/>
            <pc:sldMk cId="3197211023" sldId="257"/>
            <ac:spMk id="15" creationId="{3783CA14-24A1-485C-8B30-D6A5D87987AD}"/>
          </ac:spMkLst>
        </pc:spChg>
        <pc:spChg chg="add del">
          <ac:chgData name="MARIA KARAMPELIA" userId="9dfcc2cac66bf474" providerId="LiveId" clId="{D0ECAB3D-3833-4766-8268-7DD0191B435E}" dt="2024-11-20T13:30:35.897" v="8" actId="26606"/>
          <ac:spMkLst>
            <pc:docMk/>
            <pc:sldMk cId="3197211023" sldId="257"/>
            <ac:spMk id="17" creationId="{9A97C86A-04D6-40F7-AE84-31AB43E6A846}"/>
          </ac:spMkLst>
        </pc:spChg>
        <pc:spChg chg="add del">
          <ac:chgData name="MARIA KARAMPELIA" userId="9dfcc2cac66bf474" providerId="LiveId" clId="{D0ECAB3D-3833-4766-8268-7DD0191B435E}" dt="2024-11-20T13:30:35.897" v="8" actId="26606"/>
          <ac:spMkLst>
            <pc:docMk/>
            <pc:sldMk cId="3197211023" sldId="257"/>
            <ac:spMk id="19" creationId="{FF9F2414-84E8-453E-B1F3-389FDE8192D9}"/>
          </ac:spMkLst>
        </pc:spChg>
        <pc:spChg chg="add del">
          <ac:chgData name="MARIA KARAMPELIA" userId="9dfcc2cac66bf474" providerId="LiveId" clId="{D0ECAB3D-3833-4766-8268-7DD0191B435E}" dt="2024-11-20T13:30:35.897" v="8" actId="26606"/>
          <ac:spMkLst>
            <pc:docMk/>
            <pc:sldMk cId="3197211023" sldId="257"/>
            <ac:spMk id="21" creationId="{3ECA69A1-7536-43AC-85EF-C7106179F5ED}"/>
          </ac:spMkLst>
        </pc:spChg>
        <pc:spChg chg="add mod">
          <ac:chgData name="MARIA KARAMPELIA" userId="9dfcc2cac66bf474" providerId="LiveId" clId="{D0ECAB3D-3833-4766-8268-7DD0191B435E}" dt="2024-11-20T18:40:58.539" v="6660" actId="20577"/>
          <ac:spMkLst>
            <pc:docMk/>
            <pc:sldMk cId="3197211023" sldId="257"/>
            <ac:spMk id="25" creationId="{1A54C8E9-309E-5EE2-B24F-4DA725A85538}"/>
          </ac:spMkLst>
        </pc:spChg>
        <pc:spChg chg="add">
          <ac:chgData name="MARIA KARAMPELIA" userId="9dfcc2cac66bf474" providerId="LiveId" clId="{D0ECAB3D-3833-4766-8268-7DD0191B435E}" dt="2024-11-20T13:30:35.897" v="8" actId="26606"/>
          <ac:spMkLst>
            <pc:docMk/>
            <pc:sldMk cId="3197211023" sldId="257"/>
            <ac:spMk id="28" creationId="{A2679492-7988-4050-9056-542444452411}"/>
          </ac:spMkLst>
        </pc:spChg>
        <pc:spChg chg="add">
          <ac:chgData name="MARIA KARAMPELIA" userId="9dfcc2cac66bf474" providerId="LiveId" clId="{D0ECAB3D-3833-4766-8268-7DD0191B435E}" dt="2024-11-20T13:30:35.897" v="8" actId="26606"/>
          <ac:spMkLst>
            <pc:docMk/>
            <pc:sldMk cId="3197211023" sldId="257"/>
            <ac:spMk id="30" creationId="{B091B163-7D61-4891-ABCF-5C13D9C418D0}"/>
          </ac:spMkLst>
        </pc:spChg>
        <pc:picChg chg="add mod">
          <ac:chgData name="MARIA KARAMPELIA" userId="9dfcc2cac66bf474" providerId="LiveId" clId="{D0ECAB3D-3833-4766-8268-7DD0191B435E}" dt="2024-11-20T13:31:11.894" v="11" actId="27614"/>
          <ac:picMkLst>
            <pc:docMk/>
            <pc:sldMk cId="3197211023" sldId="257"/>
            <ac:picMk id="4" creationId="{A73960C1-4E10-3B9E-3DAC-9563EB26E1B2}"/>
          </ac:picMkLst>
        </pc:picChg>
        <pc:cxnChg chg="add">
          <ac:chgData name="MARIA KARAMPELIA" userId="9dfcc2cac66bf474" providerId="LiveId" clId="{D0ECAB3D-3833-4766-8268-7DD0191B435E}" dt="2024-11-20T13:30:35.897" v="8" actId="26606"/>
          <ac:cxnSpMkLst>
            <pc:docMk/>
            <pc:sldMk cId="3197211023" sldId="257"/>
            <ac:cxnSpMk id="32" creationId="{C49DA8F6-BCC1-4447-B54C-57856834B94B}"/>
          </ac:cxnSpMkLst>
        </pc:cxnChg>
      </pc:sldChg>
      <pc:sldChg chg="modSp new mod">
        <pc:chgData name="MARIA KARAMPELIA" userId="9dfcc2cac66bf474" providerId="LiveId" clId="{D0ECAB3D-3833-4766-8268-7DD0191B435E}" dt="2024-11-20T13:35:16.369" v="78" actId="255"/>
        <pc:sldMkLst>
          <pc:docMk/>
          <pc:sldMk cId="2273094721" sldId="258"/>
        </pc:sldMkLst>
        <pc:spChg chg="mod">
          <ac:chgData name="MARIA KARAMPELIA" userId="9dfcc2cac66bf474" providerId="LiveId" clId="{D0ECAB3D-3833-4766-8268-7DD0191B435E}" dt="2024-11-20T13:34:14.192" v="67" actId="14100"/>
          <ac:spMkLst>
            <pc:docMk/>
            <pc:sldMk cId="2273094721" sldId="258"/>
            <ac:spMk id="2" creationId="{58C3D7D7-3C3B-FB39-70FA-A27A349C70DC}"/>
          </ac:spMkLst>
        </pc:spChg>
        <pc:spChg chg="mod">
          <ac:chgData name="MARIA KARAMPELIA" userId="9dfcc2cac66bf474" providerId="LiveId" clId="{D0ECAB3D-3833-4766-8268-7DD0191B435E}" dt="2024-11-20T13:35:16.369" v="78" actId="255"/>
          <ac:spMkLst>
            <pc:docMk/>
            <pc:sldMk cId="2273094721" sldId="258"/>
            <ac:spMk id="3" creationId="{B105ECBF-859D-C869-DF9E-B9C8E432DD1D}"/>
          </ac:spMkLst>
        </pc:spChg>
      </pc:sldChg>
      <pc:sldChg chg="modSp new mod">
        <pc:chgData name="MARIA KARAMPELIA" userId="9dfcc2cac66bf474" providerId="LiveId" clId="{D0ECAB3D-3833-4766-8268-7DD0191B435E}" dt="2024-11-20T18:42:48.871" v="6662" actId="20577"/>
        <pc:sldMkLst>
          <pc:docMk/>
          <pc:sldMk cId="3683393223" sldId="259"/>
        </pc:sldMkLst>
        <pc:spChg chg="mod">
          <ac:chgData name="MARIA KARAMPELIA" userId="9dfcc2cac66bf474" providerId="LiveId" clId="{D0ECAB3D-3833-4766-8268-7DD0191B435E}" dt="2024-11-20T13:38:02.628" v="95" actId="20577"/>
          <ac:spMkLst>
            <pc:docMk/>
            <pc:sldMk cId="3683393223" sldId="259"/>
            <ac:spMk id="2" creationId="{8EBDCD5E-2CD2-96F9-1548-E007ED8399BA}"/>
          </ac:spMkLst>
        </pc:spChg>
        <pc:spChg chg="mod">
          <ac:chgData name="MARIA KARAMPELIA" userId="9dfcc2cac66bf474" providerId="LiveId" clId="{D0ECAB3D-3833-4766-8268-7DD0191B435E}" dt="2024-11-20T18:42:48.871" v="6662" actId="20577"/>
          <ac:spMkLst>
            <pc:docMk/>
            <pc:sldMk cId="3683393223" sldId="259"/>
            <ac:spMk id="3" creationId="{9EB08486-02C1-392F-9961-140BEEBE1771}"/>
          </ac:spMkLst>
        </pc:spChg>
      </pc:sldChg>
      <pc:sldChg chg="modSp new mod">
        <pc:chgData name="MARIA KARAMPELIA" userId="9dfcc2cac66bf474" providerId="LiveId" clId="{D0ECAB3D-3833-4766-8268-7DD0191B435E}" dt="2024-11-20T14:17:35.035" v="846" actId="113"/>
        <pc:sldMkLst>
          <pc:docMk/>
          <pc:sldMk cId="4139506758" sldId="260"/>
        </pc:sldMkLst>
        <pc:spChg chg="mod">
          <ac:chgData name="MARIA KARAMPELIA" userId="9dfcc2cac66bf474" providerId="LiveId" clId="{D0ECAB3D-3833-4766-8268-7DD0191B435E}" dt="2024-11-20T14:17:35.035" v="846" actId="113"/>
          <ac:spMkLst>
            <pc:docMk/>
            <pc:sldMk cId="4139506758" sldId="260"/>
            <ac:spMk id="2" creationId="{E66B5C92-D78C-DCB9-562A-110BA5AD01C6}"/>
          </ac:spMkLst>
        </pc:spChg>
        <pc:spChg chg="mod">
          <ac:chgData name="MARIA KARAMPELIA" userId="9dfcc2cac66bf474" providerId="LiveId" clId="{D0ECAB3D-3833-4766-8268-7DD0191B435E}" dt="2024-11-20T13:43:37.082" v="217" actId="255"/>
          <ac:spMkLst>
            <pc:docMk/>
            <pc:sldMk cId="4139506758" sldId="260"/>
            <ac:spMk id="3" creationId="{2A956C9E-F292-1BCD-499F-5EB24810B0CD}"/>
          </ac:spMkLst>
        </pc:spChg>
      </pc:sldChg>
      <pc:sldChg chg="modSp new mod">
        <pc:chgData name="MARIA KARAMPELIA" userId="9dfcc2cac66bf474" providerId="LiveId" clId="{D0ECAB3D-3833-4766-8268-7DD0191B435E}" dt="2024-11-20T13:48:57.112" v="348" actId="14100"/>
        <pc:sldMkLst>
          <pc:docMk/>
          <pc:sldMk cId="3915734849" sldId="261"/>
        </pc:sldMkLst>
        <pc:spChg chg="mod">
          <ac:chgData name="MARIA KARAMPELIA" userId="9dfcc2cac66bf474" providerId="LiveId" clId="{D0ECAB3D-3833-4766-8268-7DD0191B435E}" dt="2024-11-20T13:48:57.112" v="348" actId="14100"/>
          <ac:spMkLst>
            <pc:docMk/>
            <pc:sldMk cId="3915734849" sldId="261"/>
            <ac:spMk id="2" creationId="{AEE4210E-6559-5BDF-1452-095F49C23A29}"/>
          </ac:spMkLst>
        </pc:spChg>
        <pc:spChg chg="mod">
          <ac:chgData name="MARIA KARAMPELIA" userId="9dfcc2cac66bf474" providerId="LiveId" clId="{D0ECAB3D-3833-4766-8268-7DD0191B435E}" dt="2024-11-20T13:48:35.210" v="344" actId="20577"/>
          <ac:spMkLst>
            <pc:docMk/>
            <pc:sldMk cId="3915734849" sldId="261"/>
            <ac:spMk id="3" creationId="{71756046-D5CF-816F-75E5-A316B60FC4B7}"/>
          </ac:spMkLst>
        </pc:spChg>
      </pc:sldChg>
      <pc:sldChg chg="modSp new mod">
        <pc:chgData name="MARIA KARAMPELIA" userId="9dfcc2cac66bf474" providerId="LiveId" clId="{D0ECAB3D-3833-4766-8268-7DD0191B435E}" dt="2024-11-20T18:46:09.677" v="6665" actId="20577"/>
        <pc:sldMkLst>
          <pc:docMk/>
          <pc:sldMk cId="2102544731" sldId="262"/>
        </pc:sldMkLst>
        <pc:spChg chg="mod">
          <ac:chgData name="MARIA KARAMPELIA" userId="9dfcc2cac66bf474" providerId="LiveId" clId="{D0ECAB3D-3833-4766-8268-7DD0191B435E}" dt="2024-11-20T13:49:18.978" v="352" actId="14100"/>
          <ac:spMkLst>
            <pc:docMk/>
            <pc:sldMk cId="2102544731" sldId="262"/>
            <ac:spMk id="2" creationId="{4BF23F4C-5920-FC67-34B6-3AE30034F5DA}"/>
          </ac:spMkLst>
        </pc:spChg>
        <pc:spChg chg="mod">
          <ac:chgData name="MARIA KARAMPELIA" userId="9dfcc2cac66bf474" providerId="LiveId" clId="{D0ECAB3D-3833-4766-8268-7DD0191B435E}" dt="2024-11-20T18:46:09.677" v="6665" actId="20577"/>
          <ac:spMkLst>
            <pc:docMk/>
            <pc:sldMk cId="2102544731" sldId="262"/>
            <ac:spMk id="3" creationId="{5DC322EA-5BFD-2648-D1A0-FB8069372D4F}"/>
          </ac:spMkLst>
        </pc:spChg>
      </pc:sldChg>
      <pc:sldChg chg="modSp new mod">
        <pc:chgData name="MARIA KARAMPELIA" userId="9dfcc2cac66bf474" providerId="LiveId" clId="{D0ECAB3D-3833-4766-8268-7DD0191B435E}" dt="2024-11-20T18:46:58.108" v="6667" actId="20577"/>
        <pc:sldMkLst>
          <pc:docMk/>
          <pc:sldMk cId="3421153381" sldId="263"/>
        </pc:sldMkLst>
        <pc:spChg chg="mod">
          <ac:chgData name="MARIA KARAMPELIA" userId="9dfcc2cac66bf474" providerId="LiveId" clId="{D0ECAB3D-3833-4766-8268-7DD0191B435E}" dt="2024-11-20T13:56:44.733" v="543" actId="27636"/>
          <ac:spMkLst>
            <pc:docMk/>
            <pc:sldMk cId="3421153381" sldId="263"/>
            <ac:spMk id="2" creationId="{ABBBABD8-A9FD-F2A2-5E3A-7071E2E05FDC}"/>
          </ac:spMkLst>
        </pc:spChg>
        <pc:spChg chg="mod">
          <ac:chgData name="MARIA KARAMPELIA" userId="9dfcc2cac66bf474" providerId="LiveId" clId="{D0ECAB3D-3833-4766-8268-7DD0191B435E}" dt="2024-11-20T18:46:58.108" v="6667" actId="20577"/>
          <ac:spMkLst>
            <pc:docMk/>
            <pc:sldMk cId="3421153381" sldId="263"/>
            <ac:spMk id="3" creationId="{4AFE3C96-C55A-431E-34A2-D2CB50082FE1}"/>
          </ac:spMkLst>
        </pc:spChg>
      </pc:sldChg>
      <pc:sldChg chg="modSp new mod">
        <pc:chgData name="MARIA KARAMPELIA" userId="9dfcc2cac66bf474" providerId="LiveId" clId="{D0ECAB3D-3833-4766-8268-7DD0191B435E}" dt="2024-11-20T14:04:47.030" v="626" actId="20577"/>
        <pc:sldMkLst>
          <pc:docMk/>
          <pc:sldMk cId="549072974" sldId="264"/>
        </pc:sldMkLst>
        <pc:spChg chg="mod">
          <ac:chgData name="MARIA KARAMPELIA" userId="9dfcc2cac66bf474" providerId="LiveId" clId="{D0ECAB3D-3833-4766-8268-7DD0191B435E}" dt="2024-11-20T13:59:08.059" v="571" actId="14100"/>
          <ac:spMkLst>
            <pc:docMk/>
            <pc:sldMk cId="549072974" sldId="264"/>
            <ac:spMk id="2" creationId="{E262FD47-8966-BA6A-FC82-3BEC3E90CCF5}"/>
          </ac:spMkLst>
        </pc:spChg>
        <pc:spChg chg="mod">
          <ac:chgData name="MARIA KARAMPELIA" userId="9dfcc2cac66bf474" providerId="LiveId" clId="{D0ECAB3D-3833-4766-8268-7DD0191B435E}" dt="2024-11-20T14:04:47.030" v="626" actId="20577"/>
          <ac:spMkLst>
            <pc:docMk/>
            <pc:sldMk cId="549072974" sldId="264"/>
            <ac:spMk id="3" creationId="{A6C2AE99-87EB-E6B5-F505-D22226B6300A}"/>
          </ac:spMkLst>
        </pc:spChg>
      </pc:sldChg>
      <pc:sldChg chg="modSp new mod">
        <pc:chgData name="MARIA KARAMPELIA" userId="9dfcc2cac66bf474" providerId="LiveId" clId="{D0ECAB3D-3833-4766-8268-7DD0191B435E}" dt="2024-11-20T18:49:37.934" v="6670" actId="20577"/>
        <pc:sldMkLst>
          <pc:docMk/>
          <pc:sldMk cId="2787078145" sldId="265"/>
        </pc:sldMkLst>
        <pc:spChg chg="mod">
          <ac:chgData name="MARIA KARAMPELIA" userId="9dfcc2cac66bf474" providerId="LiveId" clId="{D0ECAB3D-3833-4766-8268-7DD0191B435E}" dt="2024-11-20T14:01:47.081" v="592" actId="27636"/>
          <ac:spMkLst>
            <pc:docMk/>
            <pc:sldMk cId="2787078145" sldId="265"/>
            <ac:spMk id="2" creationId="{6379F8EB-CE10-54C6-B00B-503E918F515F}"/>
          </ac:spMkLst>
        </pc:spChg>
        <pc:spChg chg="mod">
          <ac:chgData name="MARIA KARAMPELIA" userId="9dfcc2cac66bf474" providerId="LiveId" clId="{D0ECAB3D-3833-4766-8268-7DD0191B435E}" dt="2024-11-20T18:49:37.934" v="6670" actId="20577"/>
          <ac:spMkLst>
            <pc:docMk/>
            <pc:sldMk cId="2787078145" sldId="265"/>
            <ac:spMk id="3" creationId="{F8BCA5CA-5754-9128-CCFE-FF3ECE9E2D21}"/>
          </ac:spMkLst>
        </pc:spChg>
      </pc:sldChg>
      <pc:sldChg chg="modSp new mod">
        <pc:chgData name="MARIA KARAMPELIA" userId="9dfcc2cac66bf474" providerId="LiveId" clId="{D0ECAB3D-3833-4766-8268-7DD0191B435E}" dt="2024-11-20T18:51:25.951" v="6675" actId="20577"/>
        <pc:sldMkLst>
          <pc:docMk/>
          <pc:sldMk cId="1615271321" sldId="266"/>
        </pc:sldMkLst>
        <pc:spChg chg="mod">
          <ac:chgData name="MARIA KARAMPELIA" userId="9dfcc2cac66bf474" providerId="LiveId" clId="{D0ECAB3D-3833-4766-8268-7DD0191B435E}" dt="2024-11-20T14:08:54.447" v="668" actId="14100"/>
          <ac:spMkLst>
            <pc:docMk/>
            <pc:sldMk cId="1615271321" sldId="266"/>
            <ac:spMk id="2" creationId="{A09634A5-B855-7DF6-DD99-492B9D082F35}"/>
          </ac:spMkLst>
        </pc:spChg>
        <pc:spChg chg="mod">
          <ac:chgData name="MARIA KARAMPELIA" userId="9dfcc2cac66bf474" providerId="LiveId" clId="{D0ECAB3D-3833-4766-8268-7DD0191B435E}" dt="2024-11-20T18:51:25.951" v="6675" actId="20577"/>
          <ac:spMkLst>
            <pc:docMk/>
            <pc:sldMk cId="1615271321" sldId="266"/>
            <ac:spMk id="3" creationId="{E3C9F900-55CB-7D5C-EEF7-B0A4213B53B6}"/>
          </ac:spMkLst>
        </pc:spChg>
      </pc:sldChg>
      <pc:sldChg chg="modSp new mod">
        <pc:chgData name="MARIA KARAMPELIA" userId="9dfcc2cac66bf474" providerId="LiveId" clId="{D0ECAB3D-3833-4766-8268-7DD0191B435E}" dt="2024-11-20T18:56:31.933" v="6698" actId="113"/>
        <pc:sldMkLst>
          <pc:docMk/>
          <pc:sldMk cId="233559818" sldId="267"/>
        </pc:sldMkLst>
        <pc:spChg chg="mod">
          <ac:chgData name="MARIA KARAMPELIA" userId="9dfcc2cac66bf474" providerId="LiveId" clId="{D0ECAB3D-3833-4766-8268-7DD0191B435E}" dt="2024-11-20T14:10:19.663" v="680" actId="14100"/>
          <ac:spMkLst>
            <pc:docMk/>
            <pc:sldMk cId="233559818" sldId="267"/>
            <ac:spMk id="2" creationId="{E4444C0E-F14A-A331-26AC-B7F91BB1CA20}"/>
          </ac:spMkLst>
        </pc:spChg>
        <pc:spChg chg="mod">
          <ac:chgData name="MARIA KARAMPELIA" userId="9dfcc2cac66bf474" providerId="LiveId" clId="{D0ECAB3D-3833-4766-8268-7DD0191B435E}" dt="2024-11-20T18:56:31.933" v="6698" actId="113"/>
          <ac:spMkLst>
            <pc:docMk/>
            <pc:sldMk cId="233559818" sldId="267"/>
            <ac:spMk id="3" creationId="{827F65DE-A05D-8CC7-59CC-D16C3CD2C058}"/>
          </ac:spMkLst>
        </pc:spChg>
      </pc:sldChg>
      <pc:sldChg chg="delSp modSp new del mod">
        <pc:chgData name="MARIA KARAMPELIA" userId="9dfcc2cac66bf474" providerId="LiveId" clId="{D0ECAB3D-3833-4766-8268-7DD0191B435E}" dt="2024-11-20T14:14:46.894" v="720" actId="2696"/>
        <pc:sldMkLst>
          <pc:docMk/>
          <pc:sldMk cId="1587798208" sldId="268"/>
        </pc:sldMkLst>
        <pc:spChg chg="mod">
          <ac:chgData name="MARIA KARAMPELIA" userId="9dfcc2cac66bf474" providerId="LiveId" clId="{D0ECAB3D-3833-4766-8268-7DD0191B435E}" dt="2024-11-20T14:12:47.283" v="703" actId="14100"/>
          <ac:spMkLst>
            <pc:docMk/>
            <pc:sldMk cId="1587798208" sldId="268"/>
            <ac:spMk id="2" creationId="{622C0F17-9CBC-173F-E147-FFA68E58686A}"/>
          </ac:spMkLst>
        </pc:spChg>
        <pc:spChg chg="del">
          <ac:chgData name="MARIA KARAMPELIA" userId="9dfcc2cac66bf474" providerId="LiveId" clId="{D0ECAB3D-3833-4766-8268-7DD0191B435E}" dt="2024-11-20T14:12:08.050" v="694" actId="478"/>
          <ac:spMkLst>
            <pc:docMk/>
            <pc:sldMk cId="1587798208" sldId="268"/>
            <ac:spMk id="3" creationId="{32BC0817-1F1F-C03B-CCC5-FD7DAB142B51}"/>
          </ac:spMkLst>
        </pc:spChg>
      </pc:sldChg>
      <pc:sldChg chg="modSp new mod">
        <pc:chgData name="MARIA KARAMPELIA" userId="9dfcc2cac66bf474" providerId="LiveId" clId="{D0ECAB3D-3833-4766-8268-7DD0191B435E}" dt="2024-11-20T18:58:44.949" v="6722" actId="20577"/>
        <pc:sldMkLst>
          <pc:docMk/>
          <pc:sldMk cId="2184715999" sldId="269"/>
        </pc:sldMkLst>
        <pc:spChg chg="mod">
          <ac:chgData name="MARIA KARAMPELIA" userId="9dfcc2cac66bf474" providerId="LiveId" clId="{D0ECAB3D-3833-4766-8268-7DD0191B435E}" dt="2024-11-20T18:57:43.742" v="6718" actId="207"/>
          <ac:spMkLst>
            <pc:docMk/>
            <pc:sldMk cId="2184715999" sldId="269"/>
            <ac:spMk id="2" creationId="{EDAAC978-F907-C13B-58AF-2B5EF27A10F6}"/>
          </ac:spMkLst>
        </pc:spChg>
        <pc:spChg chg="mod">
          <ac:chgData name="MARIA KARAMPELIA" userId="9dfcc2cac66bf474" providerId="LiveId" clId="{D0ECAB3D-3833-4766-8268-7DD0191B435E}" dt="2024-11-20T18:58:44.949" v="6722" actId="20577"/>
          <ac:spMkLst>
            <pc:docMk/>
            <pc:sldMk cId="2184715999" sldId="269"/>
            <ac:spMk id="3" creationId="{B809094A-99C5-7907-00EE-9B3827BD30F0}"/>
          </ac:spMkLst>
        </pc:spChg>
      </pc:sldChg>
      <pc:sldChg chg="modSp new mod">
        <pc:chgData name="MARIA KARAMPELIA" userId="9dfcc2cac66bf474" providerId="LiveId" clId="{D0ECAB3D-3833-4766-8268-7DD0191B435E}" dt="2024-11-20T18:59:29.979" v="6726" actId="20577"/>
        <pc:sldMkLst>
          <pc:docMk/>
          <pc:sldMk cId="2554373902" sldId="270"/>
        </pc:sldMkLst>
        <pc:spChg chg="mod">
          <ac:chgData name="MARIA KARAMPELIA" userId="9dfcc2cac66bf474" providerId="LiveId" clId="{D0ECAB3D-3833-4766-8268-7DD0191B435E}" dt="2024-11-20T14:26:14.453" v="875" actId="27636"/>
          <ac:spMkLst>
            <pc:docMk/>
            <pc:sldMk cId="2554373902" sldId="270"/>
            <ac:spMk id="2" creationId="{886CB415-B5B3-3989-AAB6-041C93B90BA8}"/>
          </ac:spMkLst>
        </pc:spChg>
        <pc:spChg chg="mod">
          <ac:chgData name="MARIA KARAMPELIA" userId="9dfcc2cac66bf474" providerId="LiveId" clId="{D0ECAB3D-3833-4766-8268-7DD0191B435E}" dt="2024-11-20T18:59:29.979" v="6726" actId="20577"/>
          <ac:spMkLst>
            <pc:docMk/>
            <pc:sldMk cId="2554373902" sldId="270"/>
            <ac:spMk id="3" creationId="{70959AE1-2605-E43B-362A-346BF51D2140}"/>
          </ac:spMkLst>
        </pc:spChg>
      </pc:sldChg>
      <pc:sldChg chg="modSp new mod">
        <pc:chgData name="MARIA KARAMPELIA" userId="9dfcc2cac66bf474" providerId="LiveId" clId="{D0ECAB3D-3833-4766-8268-7DD0191B435E}" dt="2024-11-22T09:23:15.145" v="6741" actId="20577"/>
        <pc:sldMkLst>
          <pc:docMk/>
          <pc:sldMk cId="95724335" sldId="271"/>
        </pc:sldMkLst>
        <pc:spChg chg="mod">
          <ac:chgData name="MARIA KARAMPELIA" userId="9dfcc2cac66bf474" providerId="LiveId" clId="{D0ECAB3D-3833-4766-8268-7DD0191B435E}" dt="2024-11-20T15:46:02.850" v="3178" actId="14100"/>
          <ac:spMkLst>
            <pc:docMk/>
            <pc:sldMk cId="95724335" sldId="271"/>
            <ac:spMk id="2" creationId="{D64A8D34-DA35-866C-C965-FE11829C86FD}"/>
          </ac:spMkLst>
        </pc:spChg>
        <pc:spChg chg="mod">
          <ac:chgData name="MARIA KARAMPELIA" userId="9dfcc2cac66bf474" providerId="LiveId" clId="{D0ECAB3D-3833-4766-8268-7DD0191B435E}" dt="2024-11-22T09:23:15.145" v="6741" actId="20577"/>
          <ac:spMkLst>
            <pc:docMk/>
            <pc:sldMk cId="95724335" sldId="271"/>
            <ac:spMk id="3" creationId="{21DCC873-E28D-F2D6-C895-1D569574E429}"/>
          </ac:spMkLst>
        </pc:spChg>
      </pc:sldChg>
      <pc:sldChg chg="modSp new mod">
        <pc:chgData name="MARIA KARAMPELIA" userId="9dfcc2cac66bf474" providerId="LiveId" clId="{D0ECAB3D-3833-4766-8268-7DD0191B435E}" dt="2024-11-20T15:58:56.112" v="4148" actId="20577"/>
        <pc:sldMkLst>
          <pc:docMk/>
          <pc:sldMk cId="3645389752" sldId="272"/>
        </pc:sldMkLst>
        <pc:spChg chg="mod">
          <ac:chgData name="MARIA KARAMPELIA" userId="9dfcc2cac66bf474" providerId="LiveId" clId="{D0ECAB3D-3833-4766-8268-7DD0191B435E}" dt="2024-11-20T15:47:07.282" v="3184" actId="27636"/>
          <ac:spMkLst>
            <pc:docMk/>
            <pc:sldMk cId="3645389752" sldId="272"/>
            <ac:spMk id="2" creationId="{19F86C29-EF45-4495-DF7F-B50A53ADFF19}"/>
          </ac:spMkLst>
        </pc:spChg>
        <pc:spChg chg="mod">
          <ac:chgData name="MARIA KARAMPELIA" userId="9dfcc2cac66bf474" providerId="LiveId" clId="{D0ECAB3D-3833-4766-8268-7DD0191B435E}" dt="2024-11-20T15:58:56.112" v="4148" actId="20577"/>
          <ac:spMkLst>
            <pc:docMk/>
            <pc:sldMk cId="3645389752" sldId="272"/>
            <ac:spMk id="3" creationId="{03C74125-17DA-4CFD-CA52-1E0188742FF1}"/>
          </ac:spMkLst>
        </pc:spChg>
      </pc:sldChg>
      <pc:sldChg chg="modSp new mod">
        <pc:chgData name="MARIA KARAMPELIA" userId="9dfcc2cac66bf474" providerId="LiveId" clId="{D0ECAB3D-3833-4766-8268-7DD0191B435E}" dt="2024-11-22T09:25:49.277" v="6742" actId="1036"/>
        <pc:sldMkLst>
          <pc:docMk/>
          <pc:sldMk cId="831857617" sldId="273"/>
        </pc:sldMkLst>
        <pc:spChg chg="mod">
          <ac:chgData name="MARIA KARAMPELIA" userId="9dfcc2cac66bf474" providerId="LiveId" clId="{D0ECAB3D-3833-4766-8268-7DD0191B435E}" dt="2024-11-22T09:25:49.277" v="6742" actId="1036"/>
          <ac:spMkLst>
            <pc:docMk/>
            <pc:sldMk cId="831857617" sldId="273"/>
            <ac:spMk id="2" creationId="{6253B4E7-BE85-6581-0F5E-B9CD94D9B529}"/>
          </ac:spMkLst>
        </pc:spChg>
        <pc:spChg chg="mod">
          <ac:chgData name="MARIA KARAMPELIA" userId="9dfcc2cac66bf474" providerId="LiveId" clId="{D0ECAB3D-3833-4766-8268-7DD0191B435E}" dt="2024-11-20T16:17:53.897" v="5357" actId="20577"/>
          <ac:spMkLst>
            <pc:docMk/>
            <pc:sldMk cId="831857617" sldId="273"/>
            <ac:spMk id="3" creationId="{2CB0388F-0802-F6C2-5B66-F09A7D485C69}"/>
          </ac:spMkLst>
        </pc:spChg>
      </pc:sldChg>
      <pc:sldChg chg="modSp new mod">
        <pc:chgData name="MARIA KARAMPELIA" userId="9dfcc2cac66bf474" providerId="LiveId" clId="{D0ECAB3D-3833-4766-8268-7DD0191B435E}" dt="2024-11-20T19:03:59.128" v="6739" actId="20577"/>
        <pc:sldMkLst>
          <pc:docMk/>
          <pc:sldMk cId="2797010577" sldId="274"/>
        </pc:sldMkLst>
        <pc:spChg chg="mod">
          <ac:chgData name="MARIA KARAMPELIA" userId="9dfcc2cac66bf474" providerId="LiveId" clId="{D0ECAB3D-3833-4766-8268-7DD0191B435E}" dt="2024-11-20T16:18:28.399" v="5364" actId="27636"/>
          <ac:spMkLst>
            <pc:docMk/>
            <pc:sldMk cId="2797010577" sldId="274"/>
            <ac:spMk id="2" creationId="{86A7547B-F884-4DC1-1D35-D91CC74DED50}"/>
          </ac:spMkLst>
        </pc:spChg>
        <pc:spChg chg="mod">
          <ac:chgData name="MARIA KARAMPELIA" userId="9dfcc2cac66bf474" providerId="LiveId" clId="{D0ECAB3D-3833-4766-8268-7DD0191B435E}" dt="2024-11-20T19:03:59.128" v="6739" actId="20577"/>
          <ac:spMkLst>
            <pc:docMk/>
            <pc:sldMk cId="2797010577" sldId="274"/>
            <ac:spMk id="3" creationId="{10342D1F-1EA9-E3BD-31CC-260E9AB6B57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B3DF71-A675-30CD-661B-6813CE98D01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6F891C3-AC30-244E-693A-25FDFD673F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0FA75D1-11B7-178B-977D-A4C32C9F66E3}"/>
              </a:ext>
            </a:extLst>
          </p:cNvPr>
          <p:cNvSpPr>
            <a:spLocks noGrp="1"/>
          </p:cNvSpPr>
          <p:nvPr>
            <p:ph type="dt" sz="half" idx="10"/>
          </p:nvPr>
        </p:nvSpPr>
        <p:spPr/>
        <p:txBody>
          <a:bodyPr/>
          <a:lstStyle/>
          <a:p>
            <a:fld id="{55523BD9-DF02-4607-B32D-BD31F647E89E}" type="datetimeFigureOut">
              <a:rPr lang="el-GR" smtClean="0"/>
              <a:t>22/11/2024</a:t>
            </a:fld>
            <a:endParaRPr lang="el-GR"/>
          </a:p>
        </p:txBody>
      </p:sp>
      <p:sp>
        <p:nvSpPr>
          <p:cNvPr id="5" name="Θέση υποσέλιδου 4">
            <a:extLst>
              <a:ext uri="{FF2B5EF4-FFF2-40B4-BE49-F238E27FC236}">
                <a16:creationId xmlns:a16="http://schemas.microsoft.com/office/drawing/2014/main" id="{AE4C7D2E-ED99-2F81-1419-CE18F25AE72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E257FC9-77F1-A9E0-7322-238EC65FABCB}"/>
              </a:ext>
            </a:extLst>
          </p:cNvPr>
          <p:cNvSpPr>
            <a:spLocks noGrp="1"/>
          </p:cNvSpPr>
          <p:nvPr>
            <p:ph type="sldNum" sz="quarter" idx="12"/>
          </p:nvPr>
        </p:nvSpPr>
        <p:spPr/>
        <p:txBody>
          <a:bodyPr/>
          <a:lstStyle/>
          <a:p>
            <a:fld id="{84529761-3FCE-4E6B-9366-1F81AE2BE992}" type="slidenum">
              <a:rPr lang="el-GR" smtClean="0"/>
              <a:t>‹#›</a:t>
            </a:fld>
            <a:endParaRPr lang="el-GR"/>
          </a:p>
        </p:txBody>
      </p:sp>
    </p:spTree>
    <p:extLst>
      <p:ext uri="{BB962C8B-B14F-4D97-AF65-F5344CB8AC3E}">
        <p14:creationId xmlns:p14="http://schemas.microsoft.com/office/powerpoint/2010/main" val="2211927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5C7745-F450-6C33-0392-D41F648770D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015607E-A630-A4CB-5D2E-4624FD9C8E3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7C761FB-4E9F-9BE2-3D47-C5E938F9D91B}"/>
              </a:ext>
            </a:extLst>
          </p:cNvPr>
          <p:cNvSpPr>
            <a:spLocks noGrp="1"/>
          </p:cNvSpPr>
          <p:nvPr>
            <p:ph type="dt" sz="half" idx="10"/>
          </p:nvPr>
        </p:nvSpPr>
        <p:spPr/>
        <p:txBody>
          <a:bodyPr/>
          <a:lstStyle/>
          <a:p>
            <a:fld id="{55523BD9-DF02-4607-B32D-BD31F647E89E}" type="datetimeFigureOut">
              <a:rPr lang="el-GR" smtClean="0"/>
              <a:t>22/11/2024</a:t>
            </a:fld>
            <a:endParaRPr lang="el-GR"/>
          </a:p>
        </p:txBody>
      </p:sp>
      <p:sp>
        <p:nvSpPr>
          <p:cNvPr id="5" name="Θέση υποσέλιδου 4">
            <a:extLst>
              <a:ext uri="{FF2B5EF4-FFF2-40B4-BE49-F238E27FC236}">
                <a16:creationId xmlns:a16="http://schemas.microsoft.com/office/drawing/2014/main" id="{06DA328B-96D8-68C5-1E5A-B656BDED0D4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D41ABF8-55A4-56D2-9782-923289C66E03}"/>
              </a:ext>
            </a:extLst>
          </p:cNvPr>
          <p:cNvSpPr>
            <a:spLocks noGrp="1"/>
          </p:cNvSpPr>
          <p:nvPr>
            <p:ph type="sldNum" sz="quarter" idx="12"/>
          </p:nvPr>
        </p:nvSpPr>
        <p:spPr/>
        <p:txBody>
          <a:bodyPr/>
          <a:lstStyle/>
          <a:p>
            <a:fld id="{84529761-3FCE-4E6B-9366-1F81AE2BE992}" type="slidenum">
              <a:rPr lang="el-GR" smtClean="0"/>
              <a:t>‹#›</a:t>
            </a:fld>
            <a:endParaRPr lang="el-GR"/>
          </a:p>
        </p:txBody>
      </p:sp>
    </p:spTree>
    <p:extLst>
      <p:ext uri="{BB962C8B-B14F-4D97-AF65-F5344CB8AC3E}">
        <p14:creationId xmlns:p14="http://schemas.microsoft.com/office/powerpoint/2010/main" val="3750158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982A1096-310E-9B41-5931-4705057E02F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E28AB9C-C2D7-F101-7821-2A4F07AFA5BA}"/>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D142B11-EB2B-20DD-84E0-54B251433952}"/>
              </a:ext>
            </a:extLst>
          </p:cNvPr>
          <p:cNvSpPr>
            <a:spLocks noGrp="1"/>
          </p:cNvSpPr>
          <p:nvPr>
            <p:ph type="dt" sz="half" idx="10"/>
          </p:nvPr>
        </p:nvSpPr>
        <p:spPr/>
        <p:txBody>
          <a:bodyPr/>
          <a:lstStyle/>
          <a:p>
            <a:fld id="{55523BD9-DF02-4607-B32D-BD31F647E89E}" type="datetimeFigureOut">
              <a:rPr lang="el-GR" smtClean="0"/>
              <a:t>22/11/2024</a:t>
            </a:fld>
            <a:endParaRPr lang="el-GR"/>
          </a:p>
        </p:txBody>
      </p:sp>
      <p:sp>
        <p:nvSpPr>
          <p:cNvPr id="5" name="Θέση υποσέλιδου 4">
            <a:extLst>
              <a:ext uri="{FF2B5EF4-FFF2-40B4-BE49-F238E27FC236}">
                <a16:creationId xmlns:a16="http://schemas.microsoft.com/office/drawing/2014/main" id="{C1C3B01B-C7CA-AF15-4B76-D65C3DB97C0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AE62521-EAE6-5255-1176-A70343157941}"/>
              </a:ext>
            </a:extLst>
          </p:cNvPr>
          <p:cNvSpPr>
            <a:spLocks noGrp="1"/>
          </p:cNvSpPr>
          <p:nvPr>
            <p:ph type="sldNum" sz="quarter" idx="12"/>
          </p:nvPr>
        </p:nvSpPr>
        <p:spPr/>
        <p:txBody>
          <a:bodyPr/>
          <a:lstStyle/>
          <a:p>
            <a:fld id="{84529761-3FCE-4E6B-9366-1F81AE2BE992}" type="slidenum">
              <a:rPr lang="el-GR" smtClean="0"/>
              <a:t>‹#›</a:t>
            </a:fld>
            <a:endParaRPr lang="el-GR"/>
          </a:p>
        </p:txBody>
      </p:sp>
    </p:spTree>
    <p:extLst>
      <p:ext uri="{BB962C8B-B14F-4D97-AF65-F5344CB8AC3E}">
        <p14:creationId xmlns:p14="http://schemas.microsoft.com/office/powerpoint/2010/main" val="2603521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E7F7D1-530B-2545-0FC7-B73FAAE5026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9A9FB05-8150-91F4-5EEA-A90AEBD85DD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61016D0-CAC2-5ECE-9657-7FDBCD7C3D95}"/>
              </a:ext>
            </a:extLst>
          </p:cNvPr>
          <p:cNvSpPr>
            <a:spLocks noGrp="1"/>
          </p:cNvSpPr>
          <p:nvPr>
            <p:ph type="dt" sz="half" idx="10"/>
          </p:nvPr>
        </p:nvSpPr>
        <p:spPr/>
        <p:txBody>
          <a:bodyPr/>
          <a:lstStyle/>
          <a:p>
            <a:fld id="{55523BD9-DF02-4607-B32D-BD31F647E89E}" type="datetimeFigureOut">
              <a:rPr lang="el-GR" smtClean="0"/>
              <a:t>22/11/2024</a:t>
            </a:fld>
            <a:endParaRPr lang="el-GR"/>
          </a:p>
        </p:txBody>
      </p:sp>
      <p:sp>
        <p:nvSpPr>
          <p:cNvPr id="5" name="Θέση υποσέλιδου 4">
            <a:extLst>
              <a:ext uri="{FF2B5EF4-FFF2-40B4-BE49-F238E27FC236}">
                <a16:creationId xmlns:a16="http://schemas.microsoft.com/office/drawing/2014/main" id="{F12CA782-B2B8-C6CF-5CEF-EEE9E3B4C91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DADEFBC-99F3-1488-1CA7-876A1E7E5086}"/>
              </a:ext>
            </a:extLst>
          </p:cNvPr>
          <p:cNvSpPr>
            <a:spLocks noGrp="1"/>
          </p:cNvSpPr>
          <p:nvPr>
            <p:ph type="sldNum" sz="quarter" idx="12"/>
          </p:nvPr>
        </p:nvSpPr>
        <p:spPr/>
        <p:txBody>
          <a:bodyPr/>
          <a:lstStyle/>
          <a:p>
            <a:fld id="{84529761-3FCE-4E6B-9366-1F81AE2BE992}" type="slidenum">
              <a:rPr lang="el-GR" smtClean="0"/>
              <a:t>‹#›</a:t>
            </a:fld>
            <a:endParaRPr lang="el-GR"/>
          </a:p>
        </p:txBody>
      </p:sp>
    </p:spTree>
    <p:extLst>
      <p:ext uri="{BB962C8B-B14F-4D97-AF65-F5344CB8AC3E}">
        <p14:creationId xmlns:p14="http://schemas.microsoft.com/office/powerpoint/2010/main" val="963340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2E6F8B-D130-FF50-ED70-2324861269BA}"/>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41D1978-BB6C-2E16-EAD8-F7F2CF87E3F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3C5F6B63-DA32-9884-384D-289271F30C9A}"/>
              </a:ext>
            </a:extLst>
          </p:cNvPr>
          <p:cNvSpPr>
            <a:spLocks noGrp="1"/>
          </p:cNvSpPr>
          <p:nvPr>
            <p:ph type="dt" sz="half" idx="10"/>
          </p:nvPr>
        </p:nvSpPr>
        <p:spPr/>
        <p:txBody>
          <a:bodyPr/>
          <a:lstStyle/>
          <a:p>
            <a:fld id="{55523BD9-DF02-4607-B32D-BD31F647E89E}" type="datetimeFigureOut">
              <a:rPr lang="el-GR" smtClean="0"/>
              <a:t>22/11/2024</a:t>
            </a:fld>
            <a:endParaRPr lang="el-GR"/>
          </a:p>
        </p:txBody>
      </p:sp>
      <p:sp>
        <p:nvSpPr>
          <p:cNvPr id="5" name="Θέση υποσέλιδου 4">
            <a:extLst>
              <a:ext uri="{FF2B5EF4-FFF2-40B4-BE49-F238E27FC236}">
                <a16:creationId xmlns:a16="http://schemas.microsoft.com/office/drawing/2014/main" id="{2E7D9499-615A-A0A6-78DC-6E9C09D1F80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BD8E9B6-6F19-2E7D-5AE6-232BA2C55E8B}"/>
              </a:ext>
            </a:extLst>
          </p:cNvPr>
          <p:cNvSpPr>
            <a:spLocks noGrp="1"/>
          </p:cNvSpPr>
          <p:nvPr>
            <p:ph type="sldNum" sz="quarter" idx="12"/>
          </p:nvPr>
        </p:nvSpPr>
        <p:spPr/>
        <p:txBody>
          <a:bodyPr/>
          <a:lstStyle/>
          <a:p>
            <a:fld id="{84529761-3FCE-4E6B-9366-1F81AE2BE992}" type="slidenum">
              <a:rPr lang="el-GR" smtClean="0"/>
              <a:t>‹#›</a:t>
            </a:fld>
            <a:endParaRPr lang="el-GR"/>
          </a:p>
        </p:txBody>
      </p:sp>
    </p:spTree>
    <p:extLst>
      <p:ext uri="{BB962C8B-B14F-4D97-AF65-F5344CB8AC3E}">
        <p14:creationId xmlns:p14="http://schemas.microsoft.com/office/powerpoint/2010/main" val="2536930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135099-F3C2-6437-D2FD-9C5B1F13FC0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16966E0-9233-949A-3504-3622B1BF10D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7F073E2-0C4D-ED45-0814-392E1D9F3C40}"/>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6E180843-4F7D-B2DE-C38B-A95CCD34EEFC}"/>
              </a:ext>
            </a:extLst>
          </p:cNvPr>
          <p:cNvSpPr>
            <a:spLocks noGrp="1"/>
          </p:cNvSpPr>
          <p:nvPr>
            <p:ph type="dt" sz="half" idx="10"/>
          </p:nvPr>
        </p:nvSpPr>
        <p:spPr/>
        <p:txBody>
          <a:bodyPr/>
          <a:lstStyle/>
          <a:p>
            <a:fld id="{55523BD9-DF02-4607-B32D-BD31F647E89E}" type="datetimeFigureOut">
              <a:rPr lang="el-GR" smtClean="0"/>
              <a:t>22/11/2024</a:t>
            </a:fld>
            <a:endParaRPr lang="el-GR"/>
          </a:p>
        </p:txBody>
      </p:sp>
      <p:sp>
        <p:nvSpPr>
          <p:cNvPr id="6" name="Θέση υποσέλιδου 5">
            <a:extLst>
              <a:ext uri="{FF2B5EF4-FFF2-40B4-BE49-F238E27FC236}">
                <a16:creationId xmlns:a16="http://schemas.microsoft.com/office/drawing/2014/main" id="{775EBCF5-1E57-B000-FA62-8460A5FC69D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22A15FF-510D-141F-1813-76F74766010A}"/>
              </a:ext>
            </a:extLst>
          </p:cNvPr>
          <p:cNvSpPr>
            <a:spLocks noGrp="1"/>
          </p:cNvSpPr>
          <p:nvPr>
            <p:ph type="sldNum" sz="quarter" idx="12"/>
          </p:nvPr>
        </p:nvSpPr>
        <p:spPr/>
        <p:txBody>
          <a:bodyPr/>
          <a:lstStyle/>
          <a:p>
            <a:fld id="{84529761-3FCE-4E6B-9366-1F81AE2BE992}" type="slidenum">
              <a:rPr lang="el-GR" smtClean="0"/>
              <a:t>‹#›</a:t>
            </a:fld>
            <a:endParaRPr lang="el-GR"/>
          </a:p>
        </p:txBody>
      </p:sp>
    </p:spTree>
    <p:extLst>
      <p:ext uri="{BB962C8B-B14F-4D97-AF65-F5344CB8AC3E}">
        <p14:creationId xmlns:p14="http://schemas.microsoft.com/office/powerpoint/2010/main" val="2932483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2B39CC-682A-8F7D-1C8B-BD429764B62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BD7239D-DA73-DD84-25B7-C6CE00E312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19505F9-4E04-B05A-BDCA-78F5A418CCBD}"/>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7C56A52-80F5-7D86-CD3E-BF7AA031E0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47AF76B-6D79-8155-56F1-D680690A901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35C56E7E-F9F7-983A-E078-3B95AC5A6B34}"/>
              </a:ext>
            </a:extLst>
          </p:cNvPr>
          <p:cNvSpPr>
            <a:spLocks noGrp="1"/>
          </p:cNvSpPr>
          <p:nvPr>
            <p:ph type="dt" sz="half" idx="10"/>
          </p:nvPr>
        </p:nvSpPr>
        <p:spPr/>
        <p:txBody>
          <a:bodyPr/>
          <a:lstStyle/>
          <a:p>
            <a:fld id="{55523BD9-DF02-4607-B32D-BD31F647E89E}" type="datetimeFigureOut">
              <a:rPr lang="el-GR" smtClean="0"/>
              <a:t>22/11/2024</a:t>
            </a:fld>
            <a:endParaRPr lang="el-GR"/>
          </a:p>
        </p:txBody>
      </p:sp>
      <p:sp>
        <p:nvSpPr>
          <p:cNvPr id="8" name="Θέση υποσέλιδου 7">
            <a:extLst>
              <a:ext uri="{FF2B5EF4-FFF2-40B4-BE49-F238E27FC236}">
                <a16:creationId xmlns:a16="http://schemas.microsoft.com/office/drawing/2014/main" id="{0DEF3EC4-CA8D-A94F-0A3A-C24BA8F82BC0}"/>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5515DB03-9732-1BDA-13B7-E537BC309D54}"/>
              </a:ext>
            </a:extLst>
          </p:cNvPr>
          <p:cNvSpPr>
            <a:spLocks noGrp="1"/>
          </p:cNvSpPr>
          <p:nvPr>
            <p:ph type="sldNum" sz="quarter" idx="12"/>
          </p:nvPr>
        </p:nvSpPr>
        <p:spPr/>
        <p:txBody>
          <a:bodyPr/>
          <a:lstStyle/>
          <a:p>
            <a:fld id="{84529761-3FCE-4E6B-9366-1F81AE2BE992}" type="slidenum">
              <a:rPr lang="el-GR" smtClean="0"/>
              <a:t>‹#›</a:t>
            </a:fld>
            <a:endParaRPr lang="el-GR"/>
          </a:p>
        </p:txBody>
      </p:sp>
    </p:spTree>
    <p:extLst>
      <p:ext uri="{BB962C8B-B14F-4D97-AF65-F5344CB8AC3E}">
        <p14:creationId xmlns:p14="http://schemas.microsoft.com/office/powerpoint/2010/main" val="233236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36E782-9AD6-033F-18DB-A2E865DA50C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E0C7030B-6219-28AE-0867-31B102F1755A}"/>
              </a:ext>
            </a:extLst>
          </p:cNvPr>
          <p:cNvSpPr>
            <a:spLocks noGrp="1"/>
          </p:cNvSpPr>
          <p:nvPr>
            <p:ph type="dt" sz="half" idx="10"/>
          </p:nvPr>
        </p:nvSpPr>
        <p:spPr/>
        <p:txBody>
          <a:bodyPr/>
          <a:lstStyle/>
          <a:p>
            <a:fld id="{55523BD9-DF02-4607-B32D-BD31F647E89E}" type="datetimeFigureOut">
              <a:rPr lang="el-GR" smtClean="0"/>
              <a:t>22/11/2024</a:t>
            </a:fld>
            <a:endParaRPr lang="el-GR"/>
          </a:p>
        </p:txBody>
      </p:sp>
      <p:sp>
        <p:nvSpPr>
          <p:cNvPr id="4" name="Θέση υποσέλιδου 3">
            <a:extLst>
              <a:ext uri="{FF2B5EF4-FFF2-40B4-BE49-F238E27FC236}">
                <a16:creationId xmlns:a16="http://schemas.microsoft.com/office/drawing/2014/main" id="{BF28A3FF-3362-E180-A10E-672E58B455DB}"/>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C6E604D-B625-4F7F-5DA4-FB2F4265BDB3}"/>
              </a:ext>
            </a:extLst>
          </p:cNvPr>
          <p:cNvSpPr>
            <a:spLocks noGrp="1"/>
          </p:cNvSpPr>
          <p:nvPr>
            <p:ph type="sldNum" sz="quarter" idx="12"/>
          </p:nvPr>
        </p:nvSpPr>
        <p:spPr/>
        <p:txBody>
          <a:bodyPr/>
          <a:lstStyle/>
          <a:p>
            <a:fld id="{84529761-3FCE-4E6B-9366-1F81AE2BE992}" type="slidenum">
              <a:rPr lang="el-GR" smtClean="0"/>
              <a:t>‹#›</a:t>
            </a:fld>
            <a:endParaRPr lang="el-GR"/>
          </a:p>
        </p:txBody>
      </p:sp>
    </p:spTree>
    <p:extLst>
      <p:ext uri="{BB962C8B-B14F-4D97-AF65-F5344CB8AC3E}">
        <p14:creationId xmlns:p14="http://schemas.microsoft.com/office/powerpoint/2010/main" val="2950963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D8A4C1E-76DC-16FC-7943-2971042E8253}"/>
              </a:ext>
            </a:extLst>
          </p:cNvPr>
          <p:cNvSpPr>
            <a:spLocks noGrp="1"/>
          </p:cNvSpPr>
          <p:nvPr>
            <p:ph type="dt" sz="half" idx="10"/>
          </p:nvPr>
        </p:nvSpPr>
        <p:spPr/>
        <p:txBody>
          <a:bodyPr/>
          <a:lstStyle/>
          <a:p>
            <a:fld id="{55523BD9-DF02-4607-B32D-BD31F647E89E}" type="datetimeFigureOut">
              <a:rPr lang="el-GR" smtClean="0"/>
              <a:t>22/11/2024</a:t>
            </a:fld>
            <a:endParaRPr lang="el-GR"/>
          </a:p>
        </p:txBody>
      </p:sp>
      <p:sp>
        <p:nvSpPr>
          <p:cNvPr id="3" name="Θέση υποσέλιδου 2">
            <a:extLst>
              <a:ext uri="{FF2B5EF4-FFF2-40B4-BE49-F238E27FC236}">
                <a16:creationId xmlns:a16="http://schemas.microsoft.com/office/drawing/2014/main" id="{2136BC55-9C72-07A0-ECE2-73AEE176934A}"/>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44218336-EF30-5C2A-6010-6249E84DA0A5}"/>
              </a:ext>
            </a:extLst>
          </p:cNvPr>
          <p:cNvSpPr>
            <a:spLocks noGrp="1"/>
          </p:cNvSpPr>
          <p:nvPr>
            <p:ph type="sldNum" sz="quarter" idx="12"/>
          </p:nvPr>
        </p:nvSpPr>
        <p:spPr/>
        <p:txBody>
          <a:bodyPr/>
          <a:lstStyle/>
          <a:p>
            <a:fld id="{84529761-3FCE-4E6B-9366-1F81AE2BE992}" type="slidenum">
              <a:rPr lang="el-GR" smtClean="0"/>
              <a:t>‹#›</a:t>
            </a:fld>
            <a:endParaRPr lang="el-GR"/>
          </a:p>
        </p:txBody>
      </p:sp>
    </p:spTree>
    <p:extLst>
      <p:ext uri="{BB962C8B-B14F-4D97-AF65-F5344CB8AC3E}">
        <p14:creationId xmlns:p14="http://schemas.microsoft.com/office/powerpoint/2010/main" val="2956913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F6C067-BD4A-AA7A-BE44-668D1C16414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C1893B5-36D4-06CD-D10B-03ECFFFE37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7C62FAD8-BECB-6084-E84A-CB08894BB9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9AE7990-0208-89E6-484B-9A22BA366285}"/>
              </a:ext>
            </a:extLst>
          </p:cNvPr>
          <p:cNvSpPr>
            <a:spLocks noGrp="1"/>
          </p:cNvSpPr>
          <p:nvPr>
            <p:ph type="dt" sz="half" idx="10"/>
          </p:nvPr>
        </p:nvSpPr>
        <p:spPr/>
        <p:txBody>
          <a:bodyPr/>
          <a:lstStyle/>
          <a:p>
            <a:fld id="{55523BD9-DF02-4607-B32D-BD31F647E89E}" type="datetimeFigureOut">
              <a:rPr lang="el-GR" smtClean="0"/>
              <a:t>22/11/2024</a:t>
            </a:fld>
            <a:endParaRPr lang="el-GR"/>
          </a:p>
        </p:txBody>
      </p:sp>
      <p:sp>
        <p:nvSpPr>
          <p:cNvPr id="6" name="Θέση υποσέλιδου 5">
            <a:extLst>
              <a:ext uri="{FF2B5EF4-FFF2-40B4-BE49-F238E27FC236}">
                <a16:creationId xmlns:a16="http://schemas.microsoft.com/office/drawing/2014/main" id="{747A34EC-3C85-9B8C-8593-C0124188552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20FBC9F-2445-4E9D-D80A-15A5785B7C8C}"/>
              </a:ext>
            </a:extLst>
          </p:cNvPr>
          <p:cNvSpPr>
            <a:spLocks noGrp="1"/>
          </p:cNvSpPr>
          <p:nvPr>
            <p:ph type="sldNum" sz="quarter" idx="12"/>
          </p:nvPr>
        </p:nvSpPr>
        <p:spPr/>
        <p:txBody>
          <a:bodyPr/>
          <a:lstStyle/>
          <a:p>
            <a:fld id="{84529761-3FCE-4E6B-9366-1F81AE2BE992}" type="slidenum">
              <a:rPr lang="el-GR" smtClean="0"/>
              <a:t>‹#›</a:t>
            </a:fld>
            <a:endParaRPr lang="el-GR"/>
          </a:p>
        </p:txBody>
      </p:sp>
    </p:spTree>
    <p:extLst>
      <p:ext uri="{BB962C8B-B14F-4D97-AF65-F5344CB8AC3E}">
        <p14:creationId xmlns:p14="http://schemas.microsoft.com/office/powerpoint/2010/main" val="1679807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2CCFF6-07AA-E3C9-DF13-F297EE30ECB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CDC611AF-7A21-938E-066C-D9270CF5F8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29535BB-8359-66C7-D9B7-E66F19A5B7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4ADC1FF-7400-C4C6-C4F3-8CC17DBCE899}"/>
              </a:ext>
            </a:extLst>
          </p:cNvPr>
          <p:cNvSpPr>
            <a:spLocks noGrp="1"/>
          </p:cNvSpPr>
          <p:nvPr>
            <p:ph type="dt" sz="half" idx="10"/>
          </p:nvPr>
        </p:nvSpPr>
        <p:spPr/>
        <p:txBody>
          <a:bodyPr/>
          <a:lstStyle/>
          <a:p>
            <a:fld id="{55523BD9-DF02-4607-B32D-BD31F647E89E}" type="datetimeFigureOut">
              <a:rPr lang="el-GR" smtClean="0"/>
              <a:t>22/11/2024</a:t>
            </a:fld>
            <a:endParaRPr lang="el-GR"/>
          </a:p>
        </p:txBody>
      </p:sp>
      <p:sp>
        <p:nvSpPr>
          <p:cNvPr id="6" name="Θέση υποσέλιδου 5">
            <a:extLst>
              <a:ext uri="{FF2B5EF4-FFF2-40B4-BE49-F238E27FC236}">
                <a16:creationId xmlns:a16="http://schemas.microsoft.com/office/drawing/2014/main" id="{B4872057-88F4-FD97-B821-978FD5EC642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3B497CF-4BAE-5637-712C-5CE7192D4548}"/>
              </a:ext>
            </a:extLst>
          </p:cNvPr>
          <p:cNvSpPr>
            <a:spLocks noGrp="1"/>
          </p:cNvSpPr>
          <p:nvPr>
            <p:ph type="sldNum" sz="quarter" idx="12"/>
          </p:nvPr>
        </p:nvSpPr>
        <p:spPr/>
        <p:txBody>
          <a:bodyPr/>
          <a:lstStyle/>
          <a:p>
            <a:fld id="{84529761-3FCE-4E6B-9366-1F81AE2BE992}" type="slidenum">
              <a:rPr lang="el-GR" smtClean="0"/>
              <a:t>‹#›</a:t>
            </a:fld>
            <a:endParaRPr lang="el-GR"/>
          </a:p>
        </p:txBody>
      </p:sp>
    </p:spTree>
    <p:extLst>
      <p:ext uri="{BB962C8B-B14F-4D97-AF65-F5344CB8AC3E}">
        <p14:creationId xmlns:p14="http://schemas.microsoft.com/office/powerpoint/2010/main" val="851853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5499F6A-DB43-16F0-982C-34FE19289E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9F4E1FB-2948-9786-01B5-8F2274ABF9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9150AD1-4AAE-C7F4-66C1-40A55A9B6F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5523BD9-DF02-4607-B32D-BD31F647E89E}" type="datetimeFigureOut">
              <a:rPr lang="el-GR" smtClean="0"/>
              <a:t>22/11/2024</a:t>
            </a:fld>
            <a:endParaRPr lang="el-GR"/>
          </a:p>
        </p:txBody>
      </p:sp>
      <p:sp>
        <p:nvSpPr>
          <p:cNvPr id="5" name="Θέση υποσέλιδου 4">
            <a:extLst>
              <a:ext uri="{FF2B5EF4-FFF2-40B4-BE49-F238E27FC236}">
                <a16:creationId xmlns:a16="http://schemas.microsoft.com/office/drawing/2014/main" id="{A4D42040-12CE-0DF7-0807-5ECF55DCDF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222DBCB4-30F2-6604-AD25-023AACDB4C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4529761-3FCE-4E6B-9366-1F81AE2BE992}" type="slidenum">
              <a:rPr lang="el-GR" smtClean="0"/>
              <a:t>‹#›</a:t>
            </a:fld>
            <a:endParaRPr lang="el-GR"/>
          </a:p>
        </p:txBody>
      </p:sp>
    </p:spTree>
    <p:extLst>
      <p:ext uri="{BB962C8B-B14F-4D97-AF65-F5344CB8AC3E}">
        <p14:creationId xmlns:p14="http://schemas.microsoft.com/office/powerpoint/2010/main" val="2711832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agalia.org.gr/articles.php?title=%CE%A4%CE%BF%20%CE%9C%CE%B5%CF%84%CE%B1-%CE%B5%CE%BA%CF%84%CF%81%CF%89%CF%84%CE%B9%CE%BA%CF%8C%20%CE%A3%CF%8D%CE%BD%CE%B4%CF%81%CE%BF%CE%BC%CE%BF&amp;article=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20C29F-B737-C761-F65C-760DE98DF3E6}"/>
              </a:ext>
            </a:extLst>
          </p:cNvPr>
          <p:cNvSpPr>
            <a:spLocks noGrp="1"/>
          </p:cNvSpPr>
          <p:nvPr>
            <p:ph type="ctrTitle"/>
          </p:nvPr>
        </p:nvSpPr>
        <p:spPr>
          <a:xfrm>
            <a:off x="0" y="0"/>
            <a:ext cx="12192000" cy="4832925"/>
          </a:xfrm>
        </p:spPr>
        <p:txBody>
          <a:bodyPr>
            <a:normAutofit/>
          </a:bodyPr>
          <a:lstStyle/>
          <a:p>
            <a:r>
              <a:rPr lang="el-GR" b="1" dirty="0"/>
              <a:t>ΧΡΙΣΤΙΑΝΙΚΗ ΑΓΩΓΗ</a:t>
            </a:r>
            <a:br>
              <a:rPr lang="el-GR" b="1" dirty="0"/>
            </a:br>
            <a:r>
              <a:rPr lang="el-GR" b="1" dirty="0"/>
              <a:t>ΕΝΟΤΗΤΑ 6</a:t>
            </a:r>
            <a:r>
              <a:rPr lang="el-GR" b="1" baseline="30000" dirty="0"/>
              <a:t>Η</a:t>
            </a:r>
            <a:r>
              <a:rPr lang="el-GR" b="1" dirty="0"/>
              <a:t> </a:t>
            </a:r>
            <a:br>
              <a:rPr lang="el-GR" dirty="0"/>
            </a:br>
            <a:r>
              <a:rPr lang="el-GR" sz="4400" b="1" dirty="0"/>
              <a:t>Ο ΣΕΒΑΣΜΟΣ ΑΠΕΝΑΝΤΙ ΣΤΗ ΖΩΗ ΚΑΙ </a:t>
            </a:r>
            <a:br>
              <a:rPr lang="el-GR" sz="4400" b="1" dirty="0"/>
            </a:br>
            <a:r>
              <a:rPr lang="el-GR" sz="4400" b="1" dirty="0"/>
              <a:t>Η ΔΥΝΑΤΟΤΗΤΑ ΥΠΕΡΒΑΣΗΣ </a:t>
            </a:r>
            <a:br>
              <a:rPr lang="el-GR" sz="4400" b="1" dirty="0"/>
            </a:br>
            <a:r>
              <a:rPr lang="el-GR" sz="4400" b="1" dirty="0"/>
              <a:t>ΤΟΥ ΠΡΟΒΛΗΜΑΤΟΣ ΤΩΝ ΑΓΕΝΝΗΤΩΝ ΠΑΙΔΙΩΝ</a:t>
            </a:r>
            <a:br>
              <a:rPr lang="el-GR" sz="4400" b="1" dirty="0"/>
            </a:br>
            <a:endParaRPr lang="el-GR" sz="4400" b="1" dirty="0"/>
          </a:p>
        </p:txBody>
      </p:sp>
      <p:sp>
        <p:nvSpPr>
          <p:cNvPr id="3" name="Υπότιτλος 2">
            <a:extLst>
              <a:ext uri="{FF2B5EF4-FFF2-40B4-BE49-F238E27FC236}">
                <a16:creationId xmlns:a16="http://schemas.microsoft.com/office/drawing/2014/main" id="{BD8FC418-6196-389D-257A-AD557C3E918F}"/>
              </a:ext>
            </a:extLst>
          </p:cNvPr>
          <p:cNvSpPr>
            <a:spLocks noGrp="1"/>
          </p:cNvSpPr>
          <p:nvPr>
            <p:ph type="subTitle" idx="1"/>
          </p:nvPr>
        </p:nvSpPr>
        <p:spPr>
          <a:xfrm>
            <a:off x="1524000" y="4832925"/>
            <a:ext cx="9144000" cy="2025075"/>
          </a:xfrm>
        </p:spPr>
        <p:txBody>
          <a:bodyPr>
            <a:normAutofit lnSpcReduction="10000"/>
          </a:bodyPr>
          <a:lstStyle/>
          <a:p>
            <a:r>
              <a:rPr lang="el-GR" sz="2400" dirty="0">
                <a:cs typeface="Times New Roman" panose="02020603050405020304" pitchFamily="18" charset="0"/>
              </a:rPr>
              <a:t>Γ</a:t>
            </a:r>
            <a:r>
              <a:rPr lang="el-GR" sz="2400" dirty="0"/>
              <a:t>΄ ΕΞΑΜΗΝΟ</a:t>
            </a:r>
            <a:br>
              <a:rPr lang="el-GR" sz="2400" dirty="0"/>
            </a:br>
            <a:r>
              <a:rPr lang="el-GR" sz="2400" dirty="0"/>
              <a:t>ΙΕΡΑΤΙΚΩΝ ΣΠΟΥΔΩΝ</a:t>
            </a:r>
          </a:p>
          <a:p>
            <a:r>
              <a:rPr lang="el-GR" sz="2400" dirty="0"/>
              <a:t>ΑΕΑΑ</a:t>
            </a:r>
          </a:p>
          <a:p>
            <a:r>
              <a:rPr lang="el-GR" sz="2400" dirty="0"/>
              <a:t>ΔΙΔΑΣΚΟΥΣΑ: ΜΑΡΙΑ Κ. ΚΑΡΑΜΠΕΛΙΑ</a:t>
            </a:r>
          </a:p>
          <a:p>
            <a:r>
              <a:rPr lang="el-GR" sz="2400" dirty="0"/>
              <a:t>2024-2025</a:t>
            </a:r>
            <a:endParaRPr lang="el-GR" dirty="0"/>
          </a:p>
          <a:p>
            <a:endParaRPr lang="el-GR" dirty="0"/>
          </a:p>
        </p:txBody>
      </p:sp>
    </p:spTree>
    <p:extLst>
      <p:ext uri="{BB962C8B-B14F-4D97-AF65-F5344CB8AC3E}">
        <p14:creationId xmlns:p14="http://schemas.microsoft.com/office/powerpoint/2010/main" val="1647875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79F8EB-CE10-54C6-B00B-503E918F515F}"/>
              </a:ext>
            </a:extLst>
          </p:cNvPr>
          <p:cNvSpPr>
            <a:spLocks noGrp="1"/>
          </p:cNvSpPr>
          <p:nvPr>
            <p:ph type="title"/>
          </p:nvPr>
        </p:nvSpPr>
        <p:spPr>
          <a:xfrm>
            <a:off x="0" y="0"/>
            <a:ext cx="12192000" cy="681037"/>
          </a:xfrm>
        </p:spPr>
        <p:txBody>
          <a:bodyPr>
            <a:normAutofit fontScale="90000"/>
          </a:bodyPr>
          <a:lstStyle/>
          <a:p>
            <a:pPr algn="ctr"/>
            <a:r>
              <a:rPr lang="el-GR" sz="4400" dirty="0">
                <a:effectLst/>
                <a:latin typeface="Aptos" panose="020B0004020202020204" pitchFamily="34" charset="0"/>
                <a:ea typeface="Aptos" panose="020B0004020202020204" pitchFamily="34" charset="0"/>
                <a:cs typeface="Times New Roman" panose="02020603050405020304" pitchFamily="18" charset="0"/>
              </a:rPr>
              <a:t>Τα συμπτώματα του </a:t>
            </a:r>
            <a:r>
              <a:rPr lang="el-GR" sz="4400" dirty="0" err="1">
                <a:effectLst/>
                <a:latin typeface="Aptos" panose="020B0004020202020204" pitchFamily="34" charset="0"/>
                <a:ea typeface="Aptos" panose="020B0004020202020204" pitchFamily="34" charset="0"/>
                <a:cs typeface="Times New Roman" panose="02020603050405020304" pitchFamily="18" charset="0"/>
              </a:rPr>
              <a:t>μετεκτρωτικού</a:t>
            </a:r>
            <a:r>
              <a:rPr lang="el-GR" sz="4400" dirty="0">
                <a:effectLst/>
                <a:latin typeface="Aptos" panose="020B0004020202020204" pitchFamily="34" charset="0"/>
                <a:ea typeface="Aptos" panose="020B0004020202020204" pitchFamily="34" charset="0"/>
                <a:cs typeface="Times New Roman" panose="02020603050405020304" pitchFamily="18" charset="0"/>
              </a:rPr>
              <a:t> συνδρόμου</a:t>
            </a:r>
            <a:endParaRPr lang="el-GR" dirty="0"/>
          </a:p>
        </p:txBody>
      </p:sp>
      <p:sp>
        <p:nvSpPr>
          <p:cNvPr id="3" name="Θέση περιεχομένου 2">
            <a:extLst>
              <a:ext uri="{FF2B5EF4-FFF2-40B4-BE49-F238E27FC236}">
                <a16:creationId xmlns:a16="http://schemas.microsoft.com/office/drawing/2014/main" id="{F8BCA5CA-5754-9128-CCFE-FF3ECE9E2D21}"/>
              </a:ext>
            </a:extLst>
          </p:cNvPr>
          <p:cNvSpPr>
            <a:spLocks noGrp="1"/>
          </p:cNvSpPr>
          <p:nvPr>
            <p:ph idx="1"/>
          </p:nvPr>
        </p:nvSpPr>
        <p:spPr>
          <a:xfrm>
            <a:off x="-1" y="681036"/>
            <a:ext cx="12191999" cy="6176963"/>
          </a:xfrm>
        </p:spPr>
        <p:txBody>
          <a:bodyPr>
            <a:normAutofit fontScale="85000" lnSpcReduction="20000"/>
          </a:bodyPr>
          <a:lstStyle/>
          <a:p>
            <a:pPr marL="342900" lvl="0" indent="-342900">
              <a:lnSpc>
                <a:spcPct val="107000"/>
              </a:lnSpc>
              <a:spcAft>
                <a:spcPts val="800"/>
              </a:spcAft>
              <a:buSzPts val="1000"/>
              <a:buFont typeface="Symbol" panose="05050102010706020507" pitchFamily="18" charset="2"/>
              <a:buChar char=""/>
              <a:tabLst>
                <a:tab pos="457200" algn="l"/>
              </a:tabLs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Κατάθλιψη και σκέψεις αυτοκτονίας. Ενώ λίγες μόνο φθάνουν σε κλινική κατάθλιψη, πολλές παρουσιάζουν λυπημένη έκφραση, ξαφνικά ανεξήγητα  ξεσπάσματα σε κλάματα, διαταραχές ύπνου, ορέξεως, σεξουαλικής ζωής.                             </a:t>
            </a:r>
          </a:p>
          <a:p>
            <a:pPr marL="342900" lvl="0" indent="-342900">
              <a:lnSpc>
                <a:spcPct val="107000"/>
              </a:lnSpc>
              <a:spcAft>
                <a:spcPts val="800"/>
              </a:spcAft>
              <a:buSzPts val="1000"/>
              <a:buFont typeface="Symbol" panose="05050102010706020507" pitchFamily="18" charset="2"/>
              <a:buChar char=""/>
              <a:tabLst>
                <a:tab pos="457200" algn="l"/>
              </a:tabLs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 Επαναφορά της εμπειρίας της έκτρωσης στη μνήμη, χωρίς εμφανή εξήγηση.           </a:t>
            </a:r>
          </a:p>
          <a:p>
            <a:pPr marL="342900" lvl="0" indent="-342900">
              <a:lnSpc>
                <a:spcPct val="107000"/>
              </a:lnSpc>
              <a:spcAft>
                <a:spcPts val="800"/>
              </a:spcAft>
              <a:buSzPts val="1000"/>
              <a:buFont typeface="Symbol" panose="05050102010706020507" pitchFamily="18" charset="2"/>
              <a:buChar char=""/>
              <a:tabLst>
                <a:tab pos="457200" algn="l"/>
              </a:tabLs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Σκέψεις να ξαναμείνουν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έγκυες</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για να αντικαταστήσουν αυτό που έχασαν.         </a:t>
            </a:r>
          </a:p>
          <a:p>
            <a:pPr marL="342900" lvl="0" indent="-342900">
              <a:lnSpc>
                <a:spcPct val="107000"/>
              </a:lnSpc>
              <a:spcAft>
                <a:spcPts val="800"/>
              </a:spcAft>
              <a:buSzPts val="1000"/>
              <a:buFont typeface="Symbol" panose="05050102010706020507" pitchFamily="18" charset="2"/>
              <a:buChar char=""/>
              <a:tabLst>
                <a:tab pos="457200" algn="l"/>
              </a:tabLs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 Ανησυχία για μελλοντική γονιμότητα και εγκυμοσύνη.                                                                                                          </a:t>
            </a:r>
          </a:p>
          <a:p>
            <a:pPr marL="342900" lvl="0" indent="-342900">
              <a:lnSpc>
                <a:spcPct val="107000"/>
              </a:lnSpc>
              <a:spcAft>
                <a:spcPts val="800"/>
              </a:spcAft>
              <a:buSzPts val="1000"/>
              <a:buFont typeface="Symbol" panose="05050102010706020507" pitchFamily="18" charset="2"/>
              <a:buChar char=""/>
              <a:tabLst>
                <a:tab pos="457200" algn="l"/>
              </a:tabLs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 Υπόσχεται στον εαυτό της να  ξαναμείνει έγκυος και να είναι η καλύτερη μητέρα του κόσμου.</a:t>
            </a:r>
          </a:p>
          <a:p>
            <a:pPr marL="342900" lvl="0" indent="-342900">
              <a:lnSpc>
                <a:spcPct val="107000"/>
              </a:lnSpc>
              <a:spcAft>
                <a:spcPts val="800"/>
              </a:spcAft>
              <a:buSzPts val="1000"/>
              <a:buFont typeface="Symbol" panose="05050102010706020507" pitchFamily="18" charset="2"/>
              <a:buChar char=""/>
              <a:tabLst>
                <a:tab pos="457200" algn="l"/>
              </a:tabLs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 Ενοχές  ότι επέλεξε τη δική της άνετη ζωή από τη ζωή του παιδιού της.</a:t>
            </a:r>
          </a:p>
          <a:p>
            <a:pPr marL="342900" lvl="0" indent="-342900">
              <a:lnSpc>
                <a:spcPct val="107000"/>
              </a:lnSpc>
              <a:spcAft>
                <a:spcPts val="800"/>
              </a:spcAft>
              <a:buSzPts val="1000"/>
              <a:buFont typeface="Symbol" panose="05050102010706020507" pitchFamily="18" charset="2"/>
              <a:buChar char=""/>
              <a:tabLst>
                <a:tab pos="457200" algn="l"/>
              </a:tabLs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 Χρήση αλκοόλ η άλλων ουσιών.                                                                                                                             </a:t>
            </a:r>
          </a:p>
          <a:p>
            <a:r>
              <a:rPr lang="el-GR" sz="2800" dirty="0">
                <a:effectLst/>
                <a:latin typeface="Aptos" panose="020B0004020202020204" pitchFamily="34" charset="0"/>
                <a:ea typeface="Aptos" panose="020B0004020202020204" pitchFamily="34" charset="0"/>
                <a:cs typeface="Times New Roman" panose="02020603050405020304" pitchFamily="18" charset="0"/>
              </a:rPr>
              <a:t> Όλα τα πάρα πάνω  επανέρχονται στη μνήμη  κάθε χρόνο την ημερομηνία που έγινε η έκτρωση.                  </a:t>
            </a:r>
            <a:endParaRPr lang="el-GR" dirty="0"/>
          </a:p>
          <a:p>
            <a:endParaRPr lang="el-GR" dirty="0"/>
          </a:p>
        </p:txBody>
      </p:sp>
    </p:spTree>
    <p:extLst>
      <p:ext uri="{BB962C8B-B14F-4D97-AF65-F5344CB8AC3E}">
        <p14:creationId xmlns:p14="http://schemas.microsoft.com/office/powerpoint/2010/main" val="2787078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9634A5-B855-7DF6-DD99-492B9D082F35}"/>
              </a:ext>
            </a:extLst>
          </p:cNvPr>
          <p:cNvSpPr>
            <a:spLocks noGrp="1"/>
          </p:cNvSpPr>
          <p:nvPr>
            <p:ph type="title"/>
          </p:nvPr>
        </p:nvSpPr>
        <p:spPr>
          <a:xfrm>
            <a:off x="838200" y="18256"/>
            <a:ext cx="10515600" cy="662782"/>
          </a:xfrm>
        </p:spPr>
        <p:txBody>
          <a:bodyPr>
            <a:normAutofit fontScale="90000"/>
          </a:bodyPr>
          <a:lstStyle/>
          <a:p>
            <a:pPr algn="ctr"/>
            <a:br>
              <a:rPr lang="el-GR" sz="4800" kern="100" dirty="0">
                <a:effectLst/>
                <a:latin typeface="Aptos" panose="020B0004020202020204" pitchFamily="34" charset="0"/>
                <a:ea typeface="Aptos" panose="020B0004020202020204" pitchFamily="34" charset="0"/>
                <a:cs typeface="Times New Roman" panose="02020603050405020304" pitchFamily="18" charset="0"/>
              </a:rPr>
            </a:br>
            <a:r>
              <a:rPr lang="el-GR" sz="4800" kern="100" dirty="0">
                <a:effectLst/>
                <a:latin typeface="Aptos" panose="020B0004020202020204" pitchFamily="34" charset="0"/>
                <a:ea typeface="Aptos" panose="020B0004020202020204" pitchFamily="34" charset="0"/>
                <a:cs typeface="Times New Roman" panose="02020603050405020304" pitchFamily="18" charset="0"/>
              </a:rPr>
              <a:t>Το Νομικό Καθεστώς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E3C9F900-55CB-7D5C-EEF7-B0A4213B53B6}"/>
              </a:ext>
            </a:extLst>
          </p:cNvPr>
          <p:cNvSpPr>
            <a:spLocks noGrp="1"/>
          </p:cNvSpPr>
          <p:nvPr>
            <p:ph idx="1"/>
          </p:nvPr>
        </p:nvSpPr>
        <p:spPr>
          <a:xfrm>
            <a:off x="0" y="681038"/>
            <a:ext cx="12192000" cy="6176962"/>
          </a:xfrm>
        </p:spPr>
        <p:txBody>
          <a:bodyPr/>
          <a:lstStyle/>
          <a:p>
            <a:pPr algn="just">
              <a:lnSpc>
                <a:spcPct val="107000"/>
              </a:lnSpc>
              <a:spcAft>
                <a:spcPts val="800"/>
              </a:spcAft>
            </a:pPr>
            <a:r>
              <a:rPr lang="el-GR" sz="2600" kern="100" dirty="0">
                <a:effectLst/>
                <a:latin typeface="Aptos" panose="020B0004020202020204" pitchFamily="34" charset="0"/>
                <a:ea typeface="Aptos" panose="020B0004020202020204" pitchFamily="34" charset="0"/>
                <a:cs typeface="Times New Roman" panose="02020603050405020304" pitchFamily="18" charset="0"/>
              </a:rPr>
              <a:t>Σε ότι  αφορά τη χώρα μας, όπως και στις άλλες δυτικές χώρες, </a:t>
            </a:r>
            <a:r>
              <a:rPr lang="el-GR" sz="26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ο νόμος 1609/86 </a:t>
            </a:r>
            <a:r>
              <a:rPr lang="el-GR" sz="2600" kern="100" dirty="0">
                <a:effectLst/>
                <a:latin typeface="Aptos" panose="020B0004020202020204" pitchFamily="34" charset="0"/>
                <a:ea typeface="Aptos" panose="020B0004020202020204" pitchFamily="34" charset="0"/>
                <a:cs typeface="Times New Roman" panose="02020603050405020304" pitchFamily="18" charset="0"/>
              </a:rPr>
              <a:t>επιτρέπει την έκτρωση μέχρι την δωδέκατη εβδομάδα της κύησης για κοινωνικούς λόγους. Σε περίπτωση που διαπιστωθεί κάποια σοβαρή ανωμαλία  στο έμβρυο,  επιτρέπεται από  το νόμο μέχρι την 24</a:t>
            </a:r>
            <a:r>
              <a:rPr lang="el-GR" sz="2600" kern="100" baseline="30000" dirty="0">
                <a:effectLst/>
                <a:latin typeface="Aptos" panose="020B0004020202020204" pitchFamily="34" charset="0"/>
                <a:ea typeface="Aptos" panose="020B0004020202020204" pitchFamily="34" charset="0"/>
                <a:cs typeface="Times New Roman" panose="02020603050405020304" pitchFamily="18" charset="0"/>
              </a:rPr>
              <a:t>η</a:t>
            </a:r>
            <a:r>
              <a:rPr lang="el-GR" sz="2600" kern="100" dirty="0">
                <a:effectLst/>
                <a:latin typeface="Aptos" panose="020B0004020202020204" pitchFamily="34" charset="0"/>
                <a:ea typeface="Aptos" panose="020B0004020202020204" pitchFamily="34" charset="0"/>
                <a:cs typeface="Times New Roman" panose="02020603050405020304" pitchFamily="18" charset="0"/>
              </a:rPr>
              <a:t>  εβδομάδα. </a:t>
            </a:r>
          </a:p>
          <a:p>
            <a:pPr algn="just">
              <a:lnSpc>
                <a:spcPct val="107000"/>
              </a:lnSpc>
              <a:spcAft>
                <a:spcPts val="800"/>
              </a:spcAft>
            </a:pPr>
            <a:r>
              <a:rPr lang="el-GR" sz="2600" kern="100" dirty="0">
                <a:effectLst/>
                <a:latin typeface="Aptos" panose="020B0004020202020204" pitchFamily="34" charset="0"/>
                <a:ea typeface="Aptos" panose="020B0004020202020204" pitchFamily="34" charset="0"/>
                <a:cs typeface="Times New Roman" panose="02020603050405020304" pitchFamily="18" charset="0"/>
              </a:rPr>
              <a:t>Μετά την 24</a:t>
            </a:r>
            <a:r>
              <a:rPr lang="el-GR" sz="2600" kern="100" baseline="30000" dirty="0">
                <a:effectLst/>
                <a:latin typeface="Aptos" panose="020B0004020202020204" pitchFamily="34" charset="0"/>
                <a:ea typeface="Aptos" panose="020B0004020202020204" pitchFamily="34" charset="0"/>
                <a:cs typeface="Times New Roman" panose="02020603050405020304" pitchFamily="18" charset="0"/>
              </a:rPr>
              <a:t>η</a:t>
            </a:r>
            <a:r>
              <a:rPr lang="el-GR" sz="2600" kern="100" dirty="0">
                <a:effectLst/>
                <a:latin typeface="Aptos" panose="020B0004020202020204" pitchFamily="34" charset="0"/>
                <a:ea typeface="Aptos" panose="020B0004020202020204" pitchFamily="34" charset="0"/>
                <a:cs typeface="Times New Roman" panose="02020603050405020304" pitchFamily="18" charset="0"/>
              </a:rPr>
              <a:t>  εβδομάδα διακοπή της εγκυμοσύνης  είναι ποινικό αδίκημα. Σχετικά γράφει ο γνωστός νομικός Γ. </a:t>
            </a:r>
            <a:r>
              <a:rPr lang="el-GR" sz="2600" kern="100" dirty="0" err="1">
                <a:effectLst/>
                <a:latin typeface="Aptos" panose="020B0004020202020204" pitchFamily="34" charset="0"/>
                <a:ea typeface="Aptos" panose="020B0004020202020204" pitchFamily="34" charset="0"/>
                <a:cs typeface="Times New Roman" panose="02020603050405020304" pitchFamily="18" charset="0"/>
              </a:rPr>
              <a:t>Κουμάντος</a:t>
            </a:r>
            <a:r>
              <a:rPr lang="el-GR" sz="26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600" i="1" kern="100" dirty="0">
                <a:effectLst/>
                <a:latin typeface="Aptos" panose="020B0004020202020204" pitchFamily="34" charset="0"/>
                <a:ea typeface="Aptos" panose="020B0004020202020204" pitchFamily="34" charset="0"/>
                <a:cs typeface="Times New Roman" panose="02020603050405020304" pitchFamily="18" charset="0"/>
              </a:rPr>
              <a:t>Παρά το σεβασμό που  οφείλεται στο έμβρυο, ως ανθρώπινη ζωή και μελλοντικό πρόσωπο, αλλά κάτω  από την πίεση κοινωνικών αντιλήψεων  που παραδέχονται τις εκτρώσεις ως θεμιτές, ακόμη και ως έκφραση ενός δικαιώματος της γυναίκας, να εξουσιάζει το σώμα της, ο νομοθέτης καθιερώνει μια ακόμη τομή στην αδιάκοπη συνέχεια της ζωής: Η τεχνητή διακοπή της εγκυμοσύνης δεν απαγορεύεται  κατά τις πρώτες 12 εβδομάδες της εγκυμοσύνης»</a:t>
            </a:r>
            <a:r>
              <a:rPr lang="el-GR" sz="2600"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1615271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444C0E-F14A-A331-26AC-B7F91BB1CA20}"/>
              </a:ext>
            </a:extLst>
          </p:cNvPr>
          <p:cNvSpPr>
            <a:spLocks noGrp="1"/>
          </p:cNvSpPr>
          <p:nvPr>
            <p:ph type="title"/>
          </p:nvPr>
        </p:nvSpPr>
        <p:spPr>
          <a:xfrm>
            <a:off x="838200" y="1"/>
            <a:ext cx="10515600" cy="795130"/>
          </a:xfrm>
        </p:spPr>
        <p:txBody>
          <a:bodyPr/>
          <a:lstStyle/>
          <a:p>
            <a:pPr algn="ctr"/>
            <a:r>
              <a:rPr lang="el-GR" sz="4400" kern="100" dirty="0">
                <a:effectLst/>
                <a:latin typeface="Aptos" panose="020B0004020202020204" pitchFamily="34" charset="0"/>
                <a:ea typeface="Aptos" panose="020B0004020202020204" pitchFamily="34" charset="0"/>
                <a:cs typeface="Times New Roman" panose="02020603050405020304" pitchFamily="18" charset="0"/>
              </a:rPr>
              <a:t>Το Νομικό Καθεστώς </a:t>
            </a:r>
            <a:endParaRPr lang="el-GR" dirty="0"/>
          </a:p>
        </p:txBody>
      </p:sp>
      <p:sp>
        <p:nvSpPr>
          <p:cNvPr id="3" name="Θέση περιεχομένου 2">
            <a:extLst>
              <a:ext uri="{FF2B5EF4-FFF2-40B4-BE49-F238E27FC236}">
                <a16:creationId xmlns:a16="http://schemas.microsoft.com/office/drawing/2014/main" id="{827F65DE-A05D-8CC7-59CC-D16C3CD2C058}"/>
              </a:ext>
            </a:extLst>
          </p:cNvPr>
          <p:cNvSpPr>
            <a:spLocks noGrp="1"/>
          </p:cNvSpPr>
          <p:nvPr>
            <p:ph idx="1"/>
          </p:nvPr>
        </p:nvSpPr>
        <p:spPr>
          <a:xfrm>
            <a:off x="0" y="715616"/>
            <a:ext cx="12192000" cy="6142383"/>
          </a:xfrm>
        </p:spPr>
        <p:txBody>
          <a:bodyPr>
            <a:normAutofit fontScale="92500" lnSpcReduction="20000"/>
          </a:bodyPr>
          <a:lstStyle/>
          <a:p>
            <a:pPr algn="just">
              <a:lnSpc>
                <a:spcPct val="107000"/>
              </a:lnSpc>
              <a:spcAft>
                <a:spcPts val="800"/>
              </a:spcAft>
            </a:pPr>
            <a:r>
              <a:rPr lang="el-GR" sz="2600" kern="100" dirty="0">
                <a:effectLst/>
                <a:latin typeface="Aptos" panose="020B0004020202020204" pitchFamily="34" charset="0"/>
                <a:ea typeface="Aptos" panose="020B0004020202020204" pitchFamily="34" charset="0"/>
                <a:cs typeface="Times New Roman" panose="02020603050405020304" pitchFamily="18" charset="0"/>
              </a:rPr>
              <a:t>Επ’ αυτού σχολιάζει ο ακαδημαϊκός </a:t>
            </a:r>
            <a:r>
              <a:rPr lang="el-GR" sz="2600" kern="100" dirty="0" err="1">
                <a:effectLst/>
                <a:latin typeface="Aptos" panose="020B0004020202020204" pitchFamily="34" charset="0"/>
                <a:ea typeface="Aptos" panose="020B0004020202020204" pitchFamily="34" charset="0"/>
                <a:cs typeface="Times New Roman" panose="02020603050405020304" pitchFamily="18" charset="0"/>
              </a:rPr>
              <a:t>Κων</a:t>
            </a:r>
            <a:r>
              <a:rPr lang="el-GR" sz="2600" kern="100" dirty="0">
                <a:effectLst/>
                <a:latin typeface="Aptos" panose="020B0004020202020204" pitchFamily="34" charset="0"/>
                <a:ea typeface="Aptos" panose="020B0004020202020204" pitchFamily="34" charset="0"/>
                <a:cs typeface="Times New Roman" panose="02020603050405020304" pitchFamily="18" charset="0"/>
              </a:rPr>
              <a:t>. Δεσποτόπουλος: «</a:t>
            </a:r>
            <a:r>
              <a:rPr lang="el-GR" sz="2600" i="1" kern="100" dirty="0">
                <a:effectLst/>
                <a:latin typeface="Aptos" panose="020B0004020202020204" pitchFamily="34" charset="0"/>
                <a:ea typeface="Aptos" panose="020B0004020202020204" pitchFamily="34" charset="0"/>
                <a:cs typeface="Times New Roman" panose="02020603050405020304" pitchFamily="18" charset="0"/>
              </a:rPr>
              <a:t>Πρόκειται  για επαίσχυντη στάση του νομοθέτη να υποκύψει όχι στην πλειοψηφία των πολιτών, αλλά στις πιέσεις ορισμένων ομάδων  γυναικών, δήθεν πρωτοπόρων. Και είναι ηθικός παραλογισμός, η ίδια πράξη ονομαζόμενη </a:t>
            </a:r>
            <a:r>
              <a:rPr lang="el-GR" sz="2600" i="1" kern="100" dirty="0" err="1">
                <a:effectLst/>
                <a:latin typeface="Aptos" panose="020B0004020202020204" pitchFamily="34" charset="0"/>
                <a:ea typeface="Aptos" panose="020B0004020202020204" pitchFamily="34" charset="0"/>
                <a:cs typeface="Times New Roman" panose="02020603050405020304" pitchFamily="18" charset="0"/>
              </a:rPr>
              <a:t>συγκαλυπτικά</a:t>
            </a:r>
            <a:r>
              <a:rPr lang="el-GR" sz="2600" i="1" kern="100" dirty="0">
                <a:effectLst/>
                <a:latin typeface="Aptos" panose="020B0004020202020204" pitchFamily="34" charset="0"/>
                <a:ea typeface="Aptos" panose="020B0004020202020204" pitchFamily="34" charset="0"/>
                <a:cs typeface="Times New Roman" panose="02020603050405020304" pitchFamily="18" charset="0"/>
              </a:rPr>
              <a:t>  «τεχνητή διακοπή της εγκυμοσύνης», αν επιτελεστεί την 84</a:t>
            </a:r>
            <a:r>
              <a:rPr lang="el-GR" sz="2600" i="1" kern="100" baseline="30000" dirty="0">
                <a:effectLst/>
                <a:latin typeface="Aptos" panose="020B0004020202020204" pitchFamily="34" charset="0"/>
                <a:ea typeface="Aptos" panose="020B0004020202020204" pitchFamily="34" charset="0"/>
                <a:cs typeface="Times New Roman" panose="02020603050405020304" pitchFamily="18" charset="0"/>
              </a:rPr>
              <a:t>η</a:t>
            </a:r>
            <a:r>
              <a:rPr lang="el-GR" sz="2600" i="1" kern="100" dirty="0">
                <a:effectLst/>
                <a:latin typeface="Aptos" panose="020B0004020202020204" pitchFamily="34" charset="0"/>
                <a:ea typeface="Aptos" panose="020B0004020202020204" pitchFamily="34" charset="0"/>
                <a:cs typeface="Times New Roman" panose="02020603050405020304" pitchFamily="18" charset="0"/>
              </a:rPr>
              <a:t> ημέρα ύστερα από τη σύλληψη, να χαρακτηρίζεται ως μη αντίθετη προς το δίκαιο. Αν επιτελεστεί όμως την 85</a:t>
            </a:r>
            <a:r>
              <a:rPr lang="el-GR" sz="2600" i="1" kern="100" baseline="30000" dirty="0">
                <a:effectLst/>
                <a:latin typeface="Aptos" panose="020B0004020202020204" pitchFamily="34" charset="0"/>
                <a:ea typeface="Aptos" panose="020B0004020202020204" pitchFamily="34" charset="0"/>
                <a:cs typeface="Times New Roman" panose="02020603050405020304" pitchFamily="18" charset="0"/>
              </a:rPr>
              <a:t>η</a:t>
            </a:r>
            <a:r>
              <a:rPr lang="el-GR" sz="2600" i="1" kern="100" dirty="0">
                <a:effectLst/>
                <a:latin typeface="Aptos" panose="020B0004020202020204" pitchFamily="34" charset="0"/>
                <a:ea typeface="Aptos" panose="020B0004020202020204" pitchFamily="34" charset="0"/>
                <a:cs typeface="Times New Roman" panose="02020603050405020304" pitchFamily="18" charset="0"/>
              </a:rPr>
              <a:t> ημέρα ύστερα από τη σύλληψη να χαρακτηρίζεται αξιόποινο αδίκημα</a:t>
            </a:r>
            <a:r>
              <a:rPr lang="el-GR" sz="26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600" b="1" i="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Μιας ημέρας  διαφορά εμφανίζεται κρίσιμη  για τον εγκληματικό ή μη χαρακτήρα της ίδιας πράξης, προς γελοιοποίηση της νομοθεσίας</a:t>
            </a:r>
            <a:r>
              <a:rPr lang="el-GR" sz="2600" i="1" kern="100" dirty="0">
                <a:effectLst/>
                <a:latin typeface="Aptos" panose="020B0004020202020204" pitchFamily="34" charset="0"/>
                <a:ea typeface="Aptos" panose="020B0004020202020204" pitchFamily="34" charset="0"/>
                <a:cs typeface="Times New Roman" panose="02020603050405020304" pitchFamily="18" charset="0"/>
              </a:rPr>
              <a:t>. Και ιδού πρόσθετη αθλιότατη ανοησία:  η διεκδίκηση  δικαιώματος προς έκτρωση ως «Δικαιώματος της γυναίκας να εξουσιάζει το σώμα  της</a:t>
            </a:r>
            <a:r>
              <a:rPr lang="el-GR" sz="26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07000"/>
              </a:lnSpc>
              <a:spcAft>
                <a:spcPts val="800"/>
              </a:spcAft>
            </a:pPr>
            <a:r>
              <a:rPr lang="el-GR" sz="2600" kern="100" dirty="0">
                <a:effectLst/>
                <a:latin typeface="Aptos" panose="020B0004020202020204" pitchFamily="34" charset="0"/>
                <a:ea typeface="Aptos" panose="020B0004020202020204" pitchFamily="34" charset="0"/>
                <a:cs typeface="Times New Roman" panose="02020603050405020304" pitchFamily="18" charset="0"/>
              </a:rPr>
              <a:t>Ο κος Δεσποτόπουλος στο σύγγραμμά  του «Φιλοσοφία του Δικαίου»,  έχει εκφραστεί  για το δικαίωμα χειρισμού  από τον άνθρωπο  των μελών και των λειτουργιών του ατομικού του σώματος.  Αλλά  η αντιμετώπιση της εγκυμοσύνης δεν είναι χειρισμός από τη γυναίκα του ατομικού της σώματος.  Η εγκυμοσύνη  ενέχει συνύπαρξη επί  εννέα  μήνες δύο  ανθρωπίνων όντων.  </a:t>
            </a:r>
            <a:r>
              <a:rPr lang="el-GR" sz="2600" b="1" kern="100" dirty="0">
                <a:solidFill>
                  <a:srgbClr val="002060"/>
                </a:solidFill>
                <a:effectLst/>
                <a:latin typeface="Aptos" panose="020B0004020202020204" pitchFamily="34" charset="0"/>
                <a:ea typeface="Aptos" panose="020B0004020202020204" pitchFamily="34" charset="0"/>
                <a:cs typeface="Times New Roman" panose="02020603050405020304" pitchFamily="18" charset="0"/>
              </a:rPr>
              <a:t>Δεν είναι το έμβρυο  μέλος του γυναικείου σώματος,  είναι όν ανθρώπινο  άλλο  από τη γυναίκα μητέρα! </a:t>
            </a:r>
            <a:r>
              <a:rPr lang="el-GR" sz="2600" kern="100" dirty="0">
                <a:solidFill>
                  <a:schemeClr val="tx2"/>
                </a:solidFill>
                <a:effectLst/>
                <a:latin typeface="Aptos" panose="020B0004020202020204" pitchFamily="34" charset="0"/>
                <a:ea typeface="Aptos" panose="020B0004020202020204" pitchFamily="34" charset="0"/>
                <a:cs typeface="Times New Roman" panose="02020603050405020304" pitchFamily="18" charset="0"/>
              </a:rPr>
              <a:t> </a:t>
            </a:r>
            <a:r>
              <a:rPr lang="el-GR" sz="2600" kern="100" dirty="0">
                <a:effectLst/>
                <a:latin typeface="Aptos" panose="020B0004020202020204" pitchFamily="34" charset="0"/>
                <a:ea typeface="Aptos" panose="020B0004020202020204" pitchFamily="34" charset="0"/>
                <a:cs typeface="Times New Roman" panose="02020603050405020304" pitchFamily="18" charset="0"/>
              </a:rPr>
              <a:t>Έπρεπε ίσως αυτό να τονιστεί,  αν και αυτονόητο. </a:t>
            </a:r>
          </a:p>
          <a:p>
            <a:pPr marL="0" indent="0">
              <a:buNone/>
            </a:pPr>
            <a:endParaRPr lang="el-GR" dirty="0"/>
          </a:p>
        </p:txBody>
      </p:sp>
    </p:spTree>
    <p:extLst>
      <p:ext uri="{BB962C8B-B14F-4D97-AF65-F5344CB8AC3E}">
        <p14:creationId xmlns:p14="http://schemas.microsoft.com/office/powerpoint/2010/main" val="233559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AAC978-F907-C13B-58AF-2B5EF27A10F6}"/>
              </a:ext>
            </a:extLst>
          </p:cNvPr>
          <p:cNvSpPr>
            <a:spLocks noGrp="1"/>
          </p:cNvSpPr>
          <p:nvPr>
            <p:ph type="title"/>
          </p:nvPr>
        </p:nvSpPr>
        <p:spPr>
          <a:xfrm>
            <a:off x="838200" y="18255"/>
            <a:ext cx="10515600" cy="1325563"/>
          </a:xfrm>
        </p:spPr>
        <p:txBody>
          <a:bodyPr>
            <a:normAutofit fontScale="90000"/>
          </a:bodyPr>
          <a:lstStyle/>
          <a:p>
            <a:pPr algn="ctr"/>
            <a:br>
              <a:rPr lang="el-GR" sz="3600" kern="100" dirty="0">
                <a:effectLst/>
                <a:latin typeface="Aptos" panose="020B0004020202020204" pitchFamily="34" charset="0"/>
                <a:ea typeface="Aptos" panose="020B0004020202020204" pitchFamily="34" charset="0"/>
                <a:cs typeface="Times New Roman" panose="02020603050405020304" pitchFamily="18" charset="0"/>
              </a:rPr>
            </a:br>
            <a:r>
              <a:rPr lang="el-GR" sz="3600"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Την πρώτη Κυριακή μετά την Γέννηση του Κυρίου μας, </a:t>
            </a:r>
            <a:br>
              <a:rPr lang="el-GR" sz="3600"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br>
            <a:r>
              <a:rPr lang="el-GR" sz="3600"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η Εκκλησία μας την αφιερώνει στο Αγέννητο Παιδί</a:t>
            </a:r>
            <a:br>
              <a:rPr lang="el-GR" sz="2800"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br>
            <a:endParaRPr lang="el-GR" b="1" dirty="0">
              <a:solidFill>
                <a:srgbClr val="C00000"/>
              </a:solidFill>
            </a:endParaRPr>
          </a:p>
        </p:txBody>
      </p:sp>
      <p:sp>
        <p:nvSpPr>
          <p:cNvPr id="3" name="Θέση περιεχομένου 2">
            <a:extLst>
              <a:ext uri="{FF2B5EF4-FFF2-40B4-BE49-F238E27FC236}">
                <a16:creationId xmlns:a16="http://schemas.microsoft.com/office/drawing/2014/main" id="{B809094A-99C5-7907-00EE-9B3827BD30F0}"/>
              </a:ext>
            </a:extLst>
          </p:cNvPr>
          <p:cNvSpPr>
            <a:spLocks noGrp="1"/>
          </p:cNvSpPr>
          <p:nvPr>
            <p:ph idx="1"/>
          </p:nvPr>
        </p:nvSpPr>
        <p:spPr>
          <a:xfrm>
            <a:off x="0" y="1083364"/>
            <a:ext cx="12192000" cy="5774635"/>
          </a:xfrm>
        </p:spPr>
        <p:txBody>
          <a:bodyPr>
            <a:normAutofit lnSpcReduction="10000"/>
          </a:bodyPr>
          <a:lstStyle/>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Αγέννητο Παιδί είναι εκείνη η ανθρώπινη ύπαρξη που έχει ήδη έρθει στον κόσμο, χωρίς να της έχουμε αποδώσει ημέρα γενεθλίων.</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Βλέπετε, η ημέρα των γενεθλίων έχει να κάνει με εμάς τους γύρω, τους εξωτερικούς μάρτυρες, αλλά όχι με την πραγματική έναρξη της ζωής, που ήδη έχει συμβεί προ πολλού, «</a:t>
            </a:r>
            <a:r>
              <a:rPr lang="el-GR" sz="2400" kern="100" dirty="0" err="1">
                <a:effectLst/>
                <a:latin typeface="Arial" panose="020B0604020202020204" pitchFamily="34" charset="0"/>
                <a:ea typeface="Aptos" panose="020B0004020202020204" pitchFamily="34" charset="0"/>
                <a:cs typeface="Times New Roman" panose="02020603050405020304" pitchFamily="18" charset="0"/>
              </a:rPr>
              <a:t>ἐ</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ξ</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400" kern="100" dirty="0" err="1">
                <a:effectLst/>
                <a:latin typeface="Arial" panose="020B0604020202020204" pitchFamily="34" charset="0"/>
                <a:ea typeface="Aptos" panose="020B0004020202020204" pitchFamily="34" charset="0"/>
                <a:cs typeface="Times New Roman" panose="02020603050405020304" pitchFamily="18" charset="0"/>
              </a:rPr>
              <a:t>ἂ</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κρας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συλλήψεως».</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Το Αγέννητο Παιδί, χωρίς να έχει αντικρύσει απευθείας το φως της ημέρας, βλέπει τις φωτοσκιάσεις. Αγάλλεται με την ήπια μουσική και τρομάζει στους ξαφνικούς θορύβους. Νιώθει τα αισθήματα της κυοφορούσας μάνας, χαμογελά όταν εκείνη η ευλογημένη τροφός είναι καλά, δυστροπεί με τις στενοχώριες της. Χαίρεται το χάδι κι ας μην το αγγίζει κανείς απευθείας. Και, πώς άραγε να ερμηνεύσουμε εκείνο το μικρό μυστήριο, τη μητρική μυρωδιά που το Αγέννητο Παιδί αντιλαμβάνεται μέσα στο αμνιακό υγρό! Όταν το νεογέννητο βρέφος το εναποθέσουν στην αγκαλιά της μάνας, εκείνο ηρεμεί γιατί καταλαβαίνει τη γνώριμη μυρωδιά της, τη μυρωδιά στην οποία έζησε πολλούς μήνες ως Αγέννητο Παιδί.</a:t>
            </a:r>
          </a:p>
          <a:p>
            <a:pPr marL="0" indent="0">
              <a:buNone/>
            </a:pPr>
            <a:endParaRPr lang="el-GR" dirty="0"/>
          </a:p>
        </p:txBody>
      </p:sp>
    </p:spTree>
    <p:extLst>
      <p:ext uri="{BB962C8B-B14F-4D97-AF65-F5344CB8AC3E}">
        <p14:creationId xmlns:p14="http://schemas.microsoft.com/office/powerpoint/2010/main" val="2184715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6CB415-B5B3-3989-AAB6-041C93B90BA8}"/>
              </a:ext>
            </a:extLst>
          </p:cNvPr>
          <p:cNvSpPr>
            <a:spLocks noGrp="1"/>
          </p:cNvSpPr>
          <p:nvPr>
            <p:ph type="title"/>
          </p:nvPr>
        </p:nvSpPr>
        <p:spPr>
          <a:xfrm>
            <a:off x="718931" y="0"/>
            <a:ext cx="10515600" cy="681037"/>
          </a:xfrm>
        </p:spPr>
        <p:txBody>
          <a:bodyPr>
            <a:normAutofit fontScale="90000"/>
          </a:bodyPr>
          <a:lstStyle/>
          <a:p>
            <a:pPr algn="ctr"/>
            <a:r>
              <a:rPr lang="el-GR" dirty="0"/>
              <a:t>Χριστιανική ανθρωπολογία</a:t>
            </a:r>
          </a:p>
        </p:txBody>
      </p:sp>
      <p:sp>
        <p:nvSpPr>
          <p:cNvPr id="3" name="Θέση περιεχομένου 2">
            <a:extLst>
              <a:ext uri="{FF2B5EF4-FFF2-40B4-BE49-F238E27FC236}">
                <a16:creationId xmlns:a16="http://schemas.microsoft.com/office/drawing/2014/main" id="{70959AE1-2605-E43B-362A-346BF51D2140}"/>
              </a:ext>
            </a:extLst>
          </p:cNvPr>
          <p:cNvSpPr>
            <a:spLocks noGrp="1"/>
          </p:cNvSpPr>
          <p:nvPr>
            <p:ph idx="1"/>
          </p:nvPr>
        </p:nvSpPr>
        <p:spPr>
          <a:xfrm>
            <a:off x="0" y="581024"/>
            <a:ext cx="12192000" cy="6276975"/>
          </a:xfrm>
        </p:spPr>
        <p:txBody>
          <a:bodyPr>
            <a:normAutofit lnSpcReduction="10000"/>
          </a:bodyPr>
          <a:lstStyle/>
          <a:p>
            <a:r>
              <a:rPr lang="el-GR" dirty="0"/>
              <a:t>Σύμφωνα με τη χριστιανική ανθρωπολογία </a:t>
            </a:r>
            <a:r>
              <a:rPr lang="el-GR" b="1" dirty="0">
                <a:solidFill>
                  <a:srgbClr val="C00000"/>
                </a:solidFill>
              </a:rPr>
              <a:t>η ένωση της ψυχής με το σώμα γίνεται τη στιγμή της συλλήψεως του ανθρώπου</a:t>
            </a:r>
            <a:r>
              <a:rPr lang="el-GR" dirty="0"/>
              <a:t>. Ο Γρηγόριος </a:t>
            </a:r>
            <a:r>
              <a:rPr lang="el-GR" dirty="0" err="1"/>
              <a:t>Νύσσης</a:t>
            </a:r>
            <a:r>
              <a:rPr lang="el-GR" dirty="0"/>
              <a:t> γράφει: «</a:t>
            </a:r>
            <a:r>
              <a:rPr lang="el-GR" i="1" dirty="0" err="1"/>
              <a:t>Λείπεται</a:t>
            </a:r>
            <a:r>
              <a:rPr lang="el-GR" i="1" dirty="0"/>
              <a:t> </a:t>
            </a:r>
            <a:r>
              <a:rPr lang="el-GR" i="1" dirty="0" err="1"/>
              <a:t>οὖν</a:t>
            </a:r>
            <a:r>
              <a:rPr lang="el-GR" i="1" dirty="0"/>
              <a:t> μίαν </a:t>
            </a:r>
            <a:r>
              <a:rPr lang="el-GR" i="1" dirty="0" err="1"/>
              <a:t>καὶ</a:t>
            </a:r>
            <a:r>
              <a:rPr lang="el-GR" i="1" dirty="0"/>
              <a:t> </a:t>
            </a:r>
            <a:r>
              <a:rPr lang="el-GR" i="1" dirty="0" err="1"/>
              <a:t>τὴν</a:t>
            </a:r>
            <a:r>
              <a:rPr lang="el-GR" i="1" dirty="0"/>
              <a:t> </a:t>
            </a:r>
            <a:r>
              <a:rPr lang="el-GR" i="1" dirty="0" err="1"/>
              <a:t>αὐτὴν</a:t>
            </a:r>
            <a:r>
              <a:rPr lang="el-GR" i="1" dirty="0"/>
              <a:t> </a:t>
            </a:r>
            <a:r>
              <a:rPr lang="el-GR" i="1" dirty="0" err="1"/>
              <a:t>ψυχῆς</a:t>
            </a:r>
            <a:r>
              <a:rPr lang="el-GR" i="1" dirty="0"/>
              <a:t> τε </a:t>
            </a:r>
            <a:r>
              <a:rPr lang="el-GR" i="1" dirty="0" err="1"/>
              <a:t>καὶ</a:t>
            </a:r>
            <a:r>
              <a:rPr lang="el-GR" i="1" dirty="0"/>
              <a:t> σώματος </a:t>
            </a:r>
            <a:r>
              <a:rPr lang="el-GR" i="1" dirty="0" err="1"/>
              <a:t>ἀρχὴν</a:t>
            </a:r>
            <a:r>
              <a:rPr lang="el-GR" i="1" dirty="0"/>
              <a:t> </a:t>
            </a:r>
            <a:r>
              <a:rPr lang="el-GR" i="1" dirty="0" err="1"/>
              <a:t>τῆς</a:t>
            </a:r>
            <a:r>
              <a:rPr lang="el-GR" i="1" dirty="0"/>
              <a:t> συστάσεως </a:t>
            </a:r>
            <a:r>
              <a:rPr lang="el-GR" i="1" dirty="0" err="1"/>
              <a:t>οἴεσθαι</a:t>
            </a:r>
            <a:r>
              <a:rPr lang="el-GR" dirty="0"/>
              <a:t>», δηλαδή κατά συνέπεια υπολείπεται μία ταυτοχρόνως χρονική αρχή να έχουν η ψυχή και το σώμα.(</a:t>
            </a:r>
            <a:r>
              <a:rPr lang="el-GR" i="1" dirty="0" err="1"/>
              <a:t>Περὶ</a:t>
            </a:r>
            <a:r>
              <a:rPr lang="el-GR" i="1" dirty="0"/>
              <a:t> </a:t>
            </a:r>
            <a:r>
              <a:rPr lang="el-GR" i="1" dirty="0" err="1"/>
              <a:t>ψυχῆς</a:t>
            </a:r>
            <a:r>
              <a:rPr lang="el-GR" i="1" dirty="0"/>
              <a:t> </a:t>
            </a:r>
            <a:r>
              <a:rPr lang="el-GR" i="1" dirty="0" err="1"/>
              <a:t>καὶ</a:t>
            </a:r>
            <a:r>
              <a:rPr lang="el-GR" i="1" dirty="0"/>
              <a:t> </a:t>
            </a:r>
            <a:r>
              <a:rPr lang="el-GR" i="1" dirty="0" err="1"/>
              <a:t>ἀναστάσεως</a:t>
            </a:r>
            <a:r>
              <a:rPr lang="el-GR" dirty="0"/>
              <a:t>, </a:t>
            </a:r>
            <a:r>
              <a:rPr lang="en-GB" dirty="0"/>
              <a:t>PG 44, 125). </a:t>
            </a:r>
            <a:endParaRPr lang="el-GR" dirty="0"/>
          </a:p>
          <a:p>
            <a:r>
              <a:rPr lang="el-GR" dirty="0"/>
              <a:t>Το ίδιο αναλύει και στο έργο του </a:t>
            </a:r>
            <a:r>
              <a:rPr lang="el-GR" i="1" dirty="0" err="1"/>
              <a:t>Περὶ</a:t>
            </a:r>
            <a:r>
              <a:rPr lang="el-GR" i="1" dirty="0"/>
              <a:t> </a:t>
            </a:r>
            <a:r>
              <a:rPr lang="el-GR" i="1" dirty="0" err="1"/>
              <a:t>κατασκευῆς</a:t>
            </a:r>
            <a:r>
              <a:rPr lang="el-GR" i="1" dirty="0"/>
              <a:t> </a:t>
            </a:r>
            <a:r>
              <a:rPr lang="el-GR" i="1" dirty="0" err="1"/>
              <a:t>τοῦ</a:t>
            </a:r>
            <a:r>
              <a:rPr lang="el-GR" i="1" dirty="0"/>
              <a:t> </a:t>
            </a:r>
            <a:r>
              <a:rPr lang="el-GR" i="1" dirty="0" err="1"/>
              <a:t>ἀνθρώπου</a:t>
            </a:r>
            <a:r>
              <a:rPr lang="el-GR" dirty="0"/>
              <a:t>. Σημειώνει ότι «</a:t>
            </a:r>
            <a:r>
              <a:rPr lang="el-GR" i="1" dirty="0" err="1"/>
              <a:t>ἑνὸς</a:t>
            </a:r>
            <a:r>
              <a:rPr lang="el-GR" i="1" dirty="0"/>
              <a:t> </a:t>
            </a:r>
            <a:r>
              <a:rPr lang="el-GR" i="1" dirty="0" err="1"/>
              <a:t>ὄντος</a:t>
            </a:r>
            <a:r>
              <a:rPr lang="el-GR" i="1" dirty="0"/>
              <a:t> </a:t>
            </a:r>
            <a:r>
              <a:rPr lang="el-GR" i="1" dirty="0" err="1"/>
              <a:t>τοῦ</a:t>
            </a:r>
            <a:r>
              <a:rPr lang="el-GR" i="1" dirty="0"/>
              <a:t> </a:t>
            </a:r>
            <a:r>
              <a:rPr lang="el-GR" i="1" dirty="0" err="1"/>
              <a:t>ἀνθρώπου</a:t>
            </a:r>
            <a:r>
              <a:rPr lang="el-GR" i="1" dirty="0"/>
              <a:t>, </a:t>
            </a:r>
            <a:r>
              <a:rPr lang="el-GR" i="1" dirty="0" err="1"/>
              <a:t>τοῦ</a:t>
            </a:r>
            <a:r>
              <a:rPr lang="el-GR" i="1" dirty="0"/>
              <a:t> </a:t>
            </a:r>
            <a:r>
              <a:rPr lang="el-GR" i="1" dirty="0" err="1"/>
              <a:t>διὰ</a:t>
            </a:r>
            <a:r>
              <a:rPr lang="el-GR" i="1" dirty="0"/>
              <a:t> </a:t>
            </a:r>
            <a:r>
              <a:rPr lang="el-GR" i="1" dirty="0" err="1"/>
              <a:t>ψυχῆς</a:t>
            </a:r>
            <a:r>
              <a:rPr lang="el-GR" i="1" dirty="0"/>
              <a:t> τε </a:t>
            </a:r>
            <a:r>
              <a:rPr lang="el-GR" i="1" dirty="0" err="1"/>
              <a:t>καὶ</a:t>
            </a:r>
            <a:r>
              <a:rPr lang="el-GR" i="1" dirty="0"/>
              <a:t> σώματος </a:t>
            </a:r>
            <a:r>
              <a:rPr lang="el-GR" i="1" dirty="0" err="1"/>
              <a:t>συνεστηκότος</a:t>
            </a:r>
            <a:r>
              <a:rPr lang="el-GR" i="1" dirty="0"/>
              <a:t>, μίαν </a:t>
            </a:r>
            <a:r>
              <a:rPr lang="el-GR" i="1" dirty="0" err="1"/>
              <a:t>αὐτοῦ</a:t>
            </a:r>
            <a:r>
              <a:rPr lang="el-GR" i="1" dirty="0"/>
              <a:t> </a:t>
            </a:r>
            <a:r>
              <a:rPr lang="el-GR" i="1" dirty="0" err="1"/>
              <a:t>καὶ</a:t>
            </a:r>
            <a:r>
              <a:rPr lang="el-GR" i="1" dirty="0"/>
              <a:t> </a:t>
            </a:r>
            <a:r>
              <a:rPr lang="el-GR" i="1" dirty="0" err="1"/>
              <a:t>κοινὴ</a:t>
            </a:r>
            <a:r>
              <a:rPr lang="el-GR" i="1" dirty="0"/>
              <a:t> </a:t>
            </a:r>
            <a:r>
              <a:rPr lang="el-GR" i="1" dirty="0" err="1"/>
              <a:t>τῆς</a:t>
            </a:r>
            <a:r>
              <a:rPr lang="el-GR" i="1" dirty="0"/>
              <a:t> συστάσεως </a:t>
            </a:r>
            <a:r>
              <a:rPr lang="el-GR" i="1" dirty="0" err="1"/>
              <a:t>τὴν</a:t>
            </a:r>
            <a:r>
              <a:rPr lang="el-GR" i="1" dirty="0"/>
              <a:t> </a:t>
            </a:r>
            <a:r>
              <a:rPr lang="el-GR" i="1" dirty="0" err="1"/>
              <a:t>ἀρχὴν</a:t>
            </a:r>
            <a:r>
              <a:rPr lang="el-GR" i="1" dirty="0"/>
              <a:t> </a:t>
            </a:r>
            <a:r>
              <a:rPr lang="el-GR" i="1" dirty="0" err="1"/>
              <a:t>ὑποτίθεσθαι</a:t>
            </a:r>
            <a:r>
              <a:rPr lang="el-GR" i="1" dirty="0"/>
              <a:t>, </a:t>
            </a:r>
            <a:r>
              <a:rPr lang="el-GR" i="1" dirty="0" err="1"/>
              <a:t>ὡς</a:t>
            </a:r>
            <a:r>
              <a:rPr lang="el-GR" i="1" dirty="0"/>
              <a:t> </a:t>
            </a:r>
            <a:r>
              <a:rPr lang="el-GR" i="1" dirty="0" err="1"/>
              <a:t>ἄν</a:t>
            </a:r>
            <a:r>
              <a:rPr lang="el-GR" i="1" dirty="0"/>
              <a:t> </a:t>
            </a:r>
            <a:r>
              <a:rPr lang="el-GR" i="1" dirty="0" err="1"/>
              <a:t>μὴ</a:t>
            </a:r>
            <a:r>
              <a:rPr lang="el-GR" i="1" dirty="0"/>
              <a:t> </a:t>
            </a:r>
            <a:r>
              <a:rPr lang="el-GR" i="1" dirty="0" err="1"/>
              <a:t>αὐτὸς</a:t>
            </a:r>
            <a:r>
              <a:rPr lang="el-GR" i="1" dirty="0"/>
              <a:t> </a:t>
            </a:r>
            <a:r>
              <a:rPr lang="el-GR" i="1" dirty="0" err="1"/>
              <a:t>ἑαυτοῦ</a:t>
            </a:r>
            <a:r>
              <a:rPr lang="el-GR" i="1" dirty="0"/>
              <a:t> προγενέστερός τε </a:t>
            </a:r>
            <a:r>
              <a:rPr lang="el-GR" i="1" dirty="0" err="1"/>
              <a:t>καὶ</a:t>
            </a:r>
            <a:r>
              <a:rPr lang="el-GR" i="1" dirty="0"/>
              <a:t> </a:t>
            </a:r>
            <a:r>
              <a:rPr lang="el-GR" i="1" dirty="0" err="1"/>
              <a:t>νεώτερος</a:t>
            </a:r>
            <a:r>
              <a:rPr lang="el-GR" i="1" dirty="0"/>
              <a:t> γένοιτο</a:t>
            </a:r>
            <a:r>
              <a:rPr lang="el-GR" dirty="0"/>
              <a:t>» (</a:t>
            </a:r>
            <a:r>
              <a:rPr lang="el-GR" i="1" dirty="0" err="1"/>
              <a:t>Περὶ</a:t>
            </a:r>
            <a:r>
              <a:rPr lang="el-GR" i="1" dirty="0"/>
              <a:t> </a:t>
            </a:r>
            <a:r>
              <a:rPr lang="el-GR" i="1" dirty="0" err="1"/>
              <a:t>κατασκευῆς</a:t>
            </a:r>
            <a:r>
              <a:rPr lang="el-GR" i="1" dirty="0"/>
              <a:t> </a:t>
            </a:r>
            <a:r>
              <a:rPr lang="el-GR" i="1" dirty="0" err="1"/>
              <a:t>τοῦ</a:t>
            </a:r>
            <a:r>
              <a:rPr lang="el-GR" i="1" dirty="0"/>
              <a:t> </a:t>
            </a:r>
            <a:r>
              <a:rPr lang="el-GR" i="1" dirty="0" err="1"/>
              <a:t>ἀνθρώπου</a:t>
            </a:r>
            <a:r>
              <a:rPr lang="el-GR" i="1" dirty="0"/>
              <a:t>, κθ΄,1</a:t>
            </a:r>
            <a:r>
              <a:rPr lang="el-GR" dirty="0"/>
              <a:t>). Μας λέει λοιπόν ότι επειδή ένα πράγμα είναι ο άνθρωπος, αποτελούμενος από ψυχή και σώμα, μία αρχή της συστάσεώς του δεχόμαστε, για να μην γίνει ο ίδιος προγενέστερος και </a:t>
            </a:r>
            <a:r>
              <a:rPr lang="el-GR" dirty="0" err="1"/>
              <a:t>νεώτερος</a:t>
            </a:r>
            <a:r>
              <a:rPr lang="el-GR" dirty="0"/>
              <a:t> του εαυτού του. </a:t>
            </a:r>
          </a:p>
          <a:p>
            <a:r>
              <a:rPr lang="el-GR" dirty="0"/>
              <a:t>«</a:t>
            </a:r>
            <a:r>
              <a:rPr lang="el-GR" i="1" dirty="0"/>
              <a:t>Μήτε </a:t>
            </a:r>
            <a:r>
              <a:rPr lang="el-GR" i="1" dirty="0" err="1"/>
              <a:t>ψυχὴν</a:t>
            </a:r>
            <a:r>
              <a:rPr lang="el-GR" i="1" dirty="0"/>
              <a:t> </a:t>
            </a:r>
            <a:r>
              <a:rPr lang="el-GR" i="1" dirty="0" err="1"/>
              <a:t>πρὸ</a:t>
            </a:r>
            <a:r>
              <a:rPr lang="el-GR" i="1" dirty="0"/>
              <a:t> </a:t>
            </a:r>
            <a:r>
              <a:rPr lang="el-GR" i="1" dirty="0" err="1"/>
              <a:t>τοῦ</a:t>
            </a:r>
            <a:r>
              <a:rPr lang="el-GR" i="1" dirty="0"/>
              <a:t> σώματος μήτε </a:t>
            </a:r>
            <a:r>
              <a:rPr lang="el-GR" i="1" dirty="0" err="1"/>
              <a:t>χωρὶς</a:t>
            </a:r>
            <a:r>
              <a:rPr lang="el-GR" i="1" dirty="0"/>
              <a:t> </a:t>
            </a:r>
            <a:r>
              <a:rPr lang="el-GR" i="1" dirty="0" err="1"/>
              <a:t>ψυχῆς</a:t>
            </a:r>
            <a:r>
              <a:rPr lang="el-GR" i="1" dirty="0"/>
              <a:t> </a:t>
            </a:r>
            <a:r>
              <a:rPr lang="el-GR" i="1" dirty="0" err="1"/>
              <a:t>τὸ</a:t>
            </a:r>
            <a:r>
              <a:rPr lang="el-GR" i="1" dirty="0"/>
              <a:t> </a:t>
            </a:r>
            <a:r>
              <a:rPr lang="el-GR" i="1" dirty="0" err="1"/>
              <a:t>σῶμα</a:t>
            </a:r>
            <a:r>
              <a:rPr lang="el-GR" i="1" dirty="0"/>
              <a:t> </a:t>
            </a:r>
            <a:r>
              <a:rPr lang="el-GR" i="1" dirty="0" err="1"/>
              <a:t>ἀληθὲς</a:t>
            </a:r>
            <a:r>
              <a:rPr lang="el-GR" i="1" dirty="0"/>
              <a:t> </a:t>
            </a:r>
            <a:r>
              <a:rPr lang="el-GR" i="1" dirty="0" err="1"/>
              <a:t>εἶναι</a:t>
            </a:r>
            <a:r>
              <a:rPr lang="el-GR" i="1" dirty="0"/>
              <a:t> λέγειν</a:t>
            </a:r>
            <a:r>
              <a:rPr lang="el-GR" dirty="0"/>
              <a:t>» (</a:t>
            </a:r>
            <a:r>
              <a:rPr lang="el-GR" i="1" dirty="0" err="1"/>
              <a:t>Περὶ</a:t>
            </a:r>
            <a:r>
              <a:rPr lang="el-GR" i="1" dirty="0"/>
              <a:t> </a:t>
            </a:r>
            <a:r>
              <a:rPr lang="el-GR" i="1" dirty="0" err="1"/>
              <a:t>κατασκευῆς</a:t>
            </a:r>
            <a:r>
              <a:rPr lang="el-GR" i="1" dirty="0"/>
              <a:t> </a:t>
            </a:r>
            <a:r>
              <a:rPr lang="el-GR" i="1" dirty="0" err="1"/>
              <a:t>τοῦ</a:t>
            </a:r>
            <a:r>
              <a:rPr lang="el-GR" i="1" dirty="0"/>
              <a:t> </a:t>
            </a:r>
            <a:r>
              <a:rPr lang="el-GR" i="1" dirty="0" err="1"/>
              <a:t>ἀνθρώπου</a:t>
            </a:r>
            <a:r>
              <a:rPr lang="el-GR" i="1" dirty="0"/>
              <a:t>, </a:t>
            </a:r>
            <a:r>
              <a:rPr lang="el-GR" i="1" dirty="0" err="1"/>
              <a:t>κθ</a:t>
            </a:r>
            <a:r>
              <a:rPr lang="el-GR" i="1" dirty="0"/>
              <a:t>΄, 3</a:t>
            </a:r>
            <a:r>
              <a:rPr lang="el-GR" dirty="0"/>
              <a:t>). Ούτε αληθεύει να λέει κανείς ότι υπάρχει ψυχή πριν από το σώμα, ούτε σώμα χωρίς ψυχή. </a:t>
            </a:r>
          </a:p>
        </p:txBody>
      </p:sp>
    </p:spTree>
    <p:extLst>
      <p:ext uri="{BB962C8B-B14F-4D97-AF65-F5344CB8AC3E}">
        <p14:creationId xmlns:p14="http://schemas.microsoft.com/office/powerpoint/2010/main" val="2554373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4A8D34-DA35-866C-C965-FE11829C86FD}"/>
              </a:ext>
            </a:extLst>
          </p:cNvPr>
          <p:cNvSpPr>
            <a:spLocks noGrp="1"/>
          </p:cNvSpPr>
          <p:nvPr>
            <p:ph type="title"/>
          </p:nvPr>
        </p:nvSpPr>
        <p:spPr>
          <a:xfrm>
            <a:off x="838200" y="18256"/>
            <a:ext cx="10515600" cy="296070"/>
          </a:xfrm>
        </p:spPr>
        <p:txBody>
          <a:bodyPr>
            <a:normAutofit fontScale="90000"/>
          </a:bodyPr>
          <a:lstStyle/>
          <a:p>
            <a:pPr algn="ctr"/>
            <a:r>
              <a:rPr lang="el-GR" dirty="0"/>
              <a:t>Χριστιανική ανθρωπολογία</a:t>
            </a:r>
          </a:p>
        </p:txBody>
      </p:sp>
      <p:sp>
        <p:nvSpPr>
          <p:cNvPr id="3" name="Θέση περιεχομένου 2">
            <a:extLst>
              <a:ext uri="{FF2B5EF4-FFF2-40B4-BE49-F238E27FC236}">
                <a16:creationId xmlns:a16="http://schemas.microsoft.com/office/drawing/2014/main" id="{21DCC873-E28D-F2D6-C895-1D569574E429}"/>
              </a:ext>
            </a:extLst>
          </p:cNvPr>
          <p:cNvSpPr>
            <a:spLocks noGrp="1"/>
          </p:cNvSpPr>
          <p:nvPr>
            <p:ph idx="1"/>
          </p:nvPr>
        </p:nvSpPr>
        <p:spPr>
          <a:xfrm>
            <a:off x="0" y="314325"/>
            <a:ext cx="12192000" cy="6525420"/>
          </a:xfrm>
        </p:spPr>
        <p:txBody>
          <a:bodyPr>
            <a:normAutofit lnSpcReduction="10000"/>
          </a:bodyPr>
          <a:lstStyle/>
          <a:p>
            <a:r>
              <a:rPr lang="el-GR" dirty="0"/>
              <a:t>Ο Γρηγόριος </a:t>
            </a:r>
            <a:r>
              <a:rPr lang="el-GR" dirty="0" err="1"/>
              <a:t>Νύσσης</a:t>
            </a:r>
            <a:r>
              <a:rPr lang="el-GR" dirty="0"/>
              <a:t> συμπληρώνει: «</a:t>
            </a:r>
            <a:r>
              <a:rPr lang="el-GR" i="1" dirty="0" err="1"/>
              <a:t>ὡς</a:t>
            </a:r>
            <a:r>
              <a:rPr lang="el-GR" i="1" dirty="0"/>
              <a:t> </a:t>
            </a:r>
            <a:r>
              <a:rPr lang="el-GR" i="1" dirty="0" err="1"/>
              <a:t>γὰρ</a:t>
            </a:r>
            <a:r>
              <a:rPr lang="el-GR" i="1" dirty="0"/>
              <a:t> </a:t>
            </a:r>
            <a:r>
              <a:rPr lang="el-GR" i="1" dirty="0" err="1"/>
              <a:t>οὐκ</a:t>
            </a:r>
            <a:r>
              <a:rPr lang="el-GR" i="1" dirty="0"/>
              <a:t> </a:t>
            </a:r>
            <a:r>
              <a:rPr lang="el-GR" i="1" dirty="0" err="1"/>
              <a:t>ἔστι</a:t>
            </a:r>
            <a:r>
              <a:rPr lang="el-GR" i="1" dirty="0"/>
              <a:t> </a:t>
            </a:r>
            <a:r>
              <a:rPr lang="el-GR" i="1" dirty="0" err="1"/>
              <a:t>τὴν</a:t>
            </a:r>
            <a:r>
              <a:rPr lang="el-GR" i="1" dirty="0"/>
              <a:t> </a:t>
            </a:r>
            <a:r>
              <a:rPr lang="el-GR" i="1" dirty="0" err="1"/>
              <a:t>κατὰ</a:t>
            </a:r>
            <a:r>
              <a:rPr lang="el-GR" i="1" dirty="0"/>
              <a:t> </a:t>
            </a:r>
            <a:r>
              <a:rPr lang="el-GR" i="1" dirty="0" err="1"/>
              <a:t>τὰ</a:t>
            </a:r>
            <a:r>
              <a:rPr lang="el-GR" i="1" dirty="0"/>
              <a:t> μέλη </a:t>
            </a:r>
            <a:r>
              <a:rPr lang="el-GR" i="1" dirty="0" err="1"/>
              <a:t>διάρθωσιν</a:t>
            </a:r>
            <a:r>
              <a:rPr lang="el-GR" i="1" dirty="0"/>
              <a:t> </a:t>
            </a:r>
            <a:r>
              <a:rPr lang="el-GR" i="1" dirty="0" err="1"/>
              <a:t>ἐνιδεῖν</a:t>
            </a:r>
            <a:r>
              <a:rPr lang="el-GR" i="1" dirty="0"/>
              <a:t> </a:t>
            </a:r>
            <a:r>
              <a:rPr lang="el-GR" i="1" dirty="0" err="1"/>
              <a:t>τῷ</a:t>
            </a:r>
            <a:r>
              <a:rPr lang="el-GR" i="1" dirty="0"/>
              <a:t> </a:t>
            </a:r>
            <a:r>
              <a:rPr lang="el-GR" i="1" dirty="0" err="1"/>
              <a:t>πρὸς</a:t>
            </a:r>
            <a:r>
              <a:rPr lang="el-GR" i="1" dirty="0"/>
              <a:t> </a:t>
            </a:r>
            <a:r>
              <a:rPr lang="el-GR" i="1" dirty="0" err="1"/>
              <a:t>τὴν</a:t>
            </a:r>
            <a:r>
              <a:rPr lang="el-GR" i="1" dirty="0"/>
              <a:t> </a:t>
            </a:r>
            <a:r>
              <a:rPr lang="el-GR" i="1" dirty="0" err="1"/>
              <a:t>σύλληψιν</a:t>
            </a:r>
            <a:r>
              <a:rPr lang="el-GR" i="1" dirty="0"/>
              <a:t> </a:t>
            </a:r>
            <a:r>
              <a:rPr lang="el-GR" i="1" dirty="0" err="1"/>
              <a:t>τοῦ</a:t>
            </a:r>
            <a:r>
              <a:rPr lang="el-GR" i="1" dirty="0"/>
              <a:t> σώματος </a:t>
            </a:r>
            <a:r>
              <a:rPr lang="el-GR" i="1" dirty="0" err="1"/>
              <a:t>ἐντιθεμένῳ</a:t>
            </a:r>
            <a:r>
              <a:rPr lang="el-GR" i="1" dirty="0"/>
              <a:t> </a:t>
            </a:r>
            <a:r>
              <a:rPr lang="el-GR" i="1" dirty="0" err="1"/>
              <a:t>πρὸ</a:t>
            </a:r>
            <a:r>
              <a:rPr lang="el-GR" i="1" dirty="0"/>
              <a:t> </a:t>
            </a:r>
            <a:r>
              <a:rPr lang="el-GR" i="1" dirty="0" err="1"/>
              <a:t>τῆς</a:t>
            </a:r>
            <a:r>
              <a:rPr lang="el-GR" i="1" dirty="0"/>
              <a:t> διαπλάσεως· </a:t>
            </a:r>
            <a:r>
              <a:rPr lang="el-GR" i="1" dirty="0" err="1"/>
              <a:t>οὕτως</a:t>
            </a:r>
            <a:r>
              <a:rPr lang="el-GR" i="1" dirty="0"/>
              <a:t> </a:t>
            </a:r>
            <a:r>
              <a:rPr lang="el-GR" i="1" dirty="0" err="1"/>
              <a:t>οὐδὲ</a:t>
            </a:r>
            <a:r>
              <a:rPr lang="el-GR" i="1" dirty="0"/>
              <a:t> </a:t>
            </a:r>
            <a:r>
              <a:rPr lang="el-GR" i="1" dirty="0" err="1"/>
              <a:t>τὰς</a:t>
            </a:r>
            <a:r>
              <a:rPr lang="el-GR" i="1" dirty="0"/>
              <a:t> </a:t>
            </a:r>
            <a:r>
              <a:rPr lang="el-GR" i="1" dirty="0" err="1"/>
              <a:t>τῆς</a:t>
            </a:r>
            <a:r>
              <a:rPr lang="el-GR" i="1" dirty="0"/>
              <a:t> </a:t>
            </a:r>
            <a:r>
              <a:rPr lang="el-GR" i="1" dirty="0" err="1"/>
              <a:t>ψυχῆς</a:t>
            </a:r>
            <a:r>
              <a:rPr lang="el-GR" i="1" dirty="0"/>
              <a:t> </a:t>
            </a:r>
            <a:r>
              <a:rPr lang="el-GR" i="1" dirty="0" err="1"/>
              <a:t>ἰδιότητας</a:t>
            </a:r>
            <a:r>
              <a:rPr lang="el-GR" i="1" dirty="0"/>
              <a:t> </a:t>
            </a:r>
            <a:r>
              <a:rPr lang="el-GR" i="1" dirty="0" err="1"/>
              <a:t>ἐν</a:t>
            </a:r>
            <a:r>
              <a:rPr lang="el-GR" i="1" dirty="0"/>
              <a:t> </a:t>
            </a:r>
            <a:r>
              <a:rPr lang="el-GR" i="1" dirty="0" err="1"/>
              <a:t>τῷ</a:t>
            </a:r>
            <a:r>
              <a:rPr lang="el-GR" i="1" dirty="0"/>
              <a:t> </a:t>
            </a:r>
            <a:r>
              <a:rPr lang="el-GR" i="1" dirty="0" err="1"/>
              <a:t>αὐτῷ</a:t>
            </a:r>
            <a:r>
              <a:rPr lang="el-GR" i="1" dirty="0"/>
              <a:t> </a:t>
            </a:r>
            <a:r>
              <a:rPr lang="el-GR" i="1" dirty="0" err="1"/>
              <a:t>δυνατὸν</a:t>
            </a:r>
            <a:r>
              <a:rPr lang="el-GR" i="1" dirty="0"/>
              <a:t> </a:t>
            </a:r>
            <a:r>
              <a:rPr lang="el-GR" i="1" dirty="0" err="1"/>
              <a:t>ἐστι</a:t>
            </a:r>
            <a:r>
              <a:rPr lang="el-GR" i="1" dirty="0"/>
              <a:t> </a:t>
            </a:r>
            <a:r>
              <a:rPr lang="el-GR" i="1" dirty="0" err="1"/>
              <a:t>κατανοῆσαι</a:t>
            </a:r>
            <a:r>
              <a:rPr lang="el-GR" i="1" dirty="0"/>
              <a:t>, </a:t>
            </a:r>
            <a:r>
              <a:rPr lang="el-GR" i="1" dirty="0" err="1"/>
              <a:t>πρὶν</a:t>
            </a:r>
            <a:r>
              <a:rPr lang="el-GR" i="1" dirty="0"/>
              <a:t> </a:t>
            </a:r>
            <a:r>
              <a:rPr lang="el-GR" i="1" dirty="0" err="1"/>
              <a:t>προελθεῖν</a:t>
            </a:r>
            <a:r>
              <a:rPr lang="el-GR" i="1" dirty="0"/>
              <a:t> </a:t>
            </a:r>
            <a:r>
              <a:rPr lang="el-GR" i="1" dirty="0" err="1"/>
              <a:t>εἰς</a:t>
            </a:r>
            <a:r>
              <a:rPr lang="el-GR" i="1" dirty="0"/>
              <a:t> </a:t>
            </a:r>
            <a:r>
              <a:rPr lang="el-GR" i="1" dirty="0" err="1"/>
              <a:t>ἐνέργειαν</a:t>
            </a:r>
            <a:r>
              <a:rPr lang="el-GR" dirty="0"/>
              <a:t>» (</a:t>
            </a:r>
            <a:r>
              <a:rPr lang="el-GR" i="1" dirty="0" err="1"/>
              <a:t>Περὶ</a:t>
            </a:r>
            <a:r>
              <a:rPr lang="el-GR" i="1" dirty="0"/>
              <a:t> </a:t>
            </a:r>
            <a:r>
              <a:rPr lang="el-GR" i="1" dirty="0" err="1"/>
              <a:t>κατασκευῆς</a:t>
            </a:r>
            <a:r>
              <a:rPr lang="el-GR" i="1" dirty="0"/>
              <a:t> </a:t>
            </a:r>
            <a:r>
              <a:rPr lang="el-GR" i="1" dirty="0" err="1"/>
              <a:t>τοῦ</a:t>
            </a:r>
            <a:r>
              <a:rPr lang="el-GR" i="1" dirty="0"/>
              <a:t> </a:t>
            </a:r>
            <a:r>
              <a:rPr lang="el-GR" i="1" dirty="0" err="1"/>
              <a:t>ἀνθρώπου</a:t>
            </a:r>
            <a:r>
              <a:rPr lang="el-GR" i="1" dirty="0"/>
              <a:t>, </a:t>
            </a:r>
            <a:r>
              <a:rPr lang="el-GR" i="1" dirty="0" err="1"/>
              <a:t>κθ</a:t>
            </a:r>
            <a:r>
              <a:rPr lang="el-GR" i="1" dirty="0"/>
              <a:t>΄, 4</a:t>
            </a:r>
            <a:r>
              <a:rPr lang="el-GR" dirty="0"/>
              <a:t>). Δηλαδή, όπως δεν είναι δυνατόν να δούμε πριν τη σύλληψη τη διάρθρωση των μελών του σώματος, έτσι ούτε τις ιδιότητες της ψυχής μπορούμε να κατανοήσουμε πριν γίνουν ενεργές.</a:t>
            </a:r>
          </a:p>
          <a:p>
            <a:r>
              <a:rPr lang="el-GR" dirty="0"/>
              <a:t>Αυτή τη διδασκαλία τη διατύπωσε η Εκκλησία με αφορμή την αίρεση του Νεστορίου, στην Γ΄ Οικουμενική Σύνοδο. Τότε κλήθηκε να απαντήσει στο ερώτημα πότε προσέλαβε ο Υιός και Λόγος του Θεού Πατρός την ανθρώπινη φύση· πριν τη γέννησή Του ή όπως υποστήριζε ο Νεστόριος μετά από τη γέννησή Του και άρα ορθώς ονόμαζε την Μητέρα Του </a:t>
            </a:r>
            <a:r>
              <a:rPr lang="el-GR" dirty="0" err="1"/>
              <a:t>Χριστοτόκο</a:t>
            </a:r>
            <a:r>
              <a:rPr lang="el-GR" dirty="0"/>
              <a:t> ή </a:t>
            </a:r>
            <a:r>
              <a:rPr lang="el-GR" dirty="0" err="1"/>
              <a:t>Ανθρωποτόκο</a:t>
            </a:r>
            <a:r>
              <a:rPr lang="el-GR" dirty="0"/>
              <a:t> και όχι Θεοτόκο. </a:t>
            </a:r>
          </a:p>
          <a:p>
            <a:r>
              <a:rPr lang="el-GR" dirty="0"/>
              <a:t>Η απάντησή ήταν «</a:t>
            </a:r>
            <a:r>
              <a:rPr lang="el-GR" i="1" dirty="0" err="1"/>
              <a:t>ἐξ</a:t>
            </a:r>
            <a:r>
              <a:rPr lang="el-GR" i="1" dirty="0"/>
              <a:t>’ </a:t>
            </a:r>
            <a:r>
              <a:rPr lang="el-GR" i="1" dirty="0" err="1"/>
              <a:t>αὐτῆς</a:t>
            </a:r>
            <a:r>
              <a:rPr lang="el-GR" i="1" dirty="0"/>
              <a:t> </a:t>
            </a:r>
            <a:r>
              <a:rPr lang="el-GR" i="1" dirty="0" err="1"/>
              <a:t>τῆς</a:t>
            </a:r>
            <a:r>
              <a:rPr lang="el-GR" i="1" dirty="0"/>
              <a:t> συλλήψεως </a:t>
            </a:r>
            <a:r>
              <a:rPr lang="el-GR" i="1" dirty="0" err="1"/>
              <a:t>ἑνῶσαι</a:t>
            </a:r>
            <a:r>
              <a:rPr lang="el-GR" i="1" dirty="0"/>
              <a:t> </a:t>
            </a:r>
            <a:r>
              <a:rPr lang="el-GR" i="1" dirty="0" err="1"/>
              <a:t>ἑαυτῷ</a:t>
            </a:r>
            <a:r>
              <a:rPr lang="el-GR" i="1" dirty="0"/>
              <a:t> </a:t>
            </a:r>
            <a:r>
              <a:rPr lang="el-GR" i="1" dirty="0" err="1"/>
              <a:t>τὸν</a:t>
            </a:r>
            <a:r>
              <a:rPr lang="el-GR" i="1" dirty="0"/>
              <a:t> </a:t>
            </a:r>
            <a:r>
              <a:rPr lang="el-GR" i="1" dirty="0" err="1"/>
              <a:t>ἐξ</a:t>
            </a:r>
            <a:r>
              <a:rPr lang="el-GR" i="1" dirty="0"/>
              <a:t>’ </a:t>
            </a:r>
            <a:r>
              <a:rPr lang="el-GR" i="1" dirty="0" err="1"/>
              <a:t>αὐτῆς</a:t>
            </a:r>
            <a:r>
              <a:rPr lang="el-GR" i="1" dirty="0"/>
              <a:t> </a:t>
            </a:r>
            <a:r>
              <a:rPr lang="el-GR" i="1" dirty="0" err="1"/>
              <a:t>ληφθέντα</a:t>
            </a:r>
            <a:r>
              <a:rPr lang="el-GR" i="1" dirty="0"/>
              <a:t> </a:t>
            </a:r>
            <a:r>
              <a:rPr lang="el-GR" i="1" dirty="0" err="1"/>
              <a:t>ναόν</a:t>
            </a:r>
            <a:r>
              <a:rPr lang="el-GR" dirty="0"/>
              <a:t>» (</a:t>
            </a:r>
            <a:r>
              <a:rPr lang="el-GR" i="1" dirty="0" err="1"/>
              <a:t>Ἔκθεσις</a:t>
            </a:r>
            <a:r>
              <a:rPr lang="el-GR" i="1" dirty="0"/>
              <a:t> πίστεως </a:t>
            </a:r>
            <a:r>
              <a:rPr lang="el-GR" i="1" dirty="0" err="1"/>
              <a:t>τῶν</a:t>
            </a:r>
            <a:r>
              <a:rPr lang="el-GR" i="1" dirty="0"/>
              <a:t> </a:t>
            </a:r>
            <a:r>
              <a:rPr lang="el-GR" i="1" dirty="0" err="1"/>
              <a:t>Διαλλαγῶν</a:t>
            </a:r>
            <a:r>
              <a:rPr lang="el-GR" dirty="0"/>
              <a:t>). Αυτό σημαίνει ότι από την πρώτη αρχή της συλλήψεως ένωσε με τον εαυτό Του ο Θεός Λόγος τον ναό, δηλαδή την ψυχοσωματική ενότητα που έλαβε από την Θεοτόκο Παρθένο.</a:t>
            </a:r>
          </a:p>
          <a:p>
            <a:endParaRPr lang="el-GR" dirty="0"/>
          </a:p>
        </p:txBody>
      </p:sp>
    </p:spTree>
    <p:extLst>
      <p:ext uri="{BB962C8B-B14F-4D97-AF65-F5344CB8AC3E}">
        <p14:creationId xmlns:p14="http://schemas.microsoft.com/office/powerpoint/2010/main" val="95724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F86C29-EF45-4495-DF7F-B50A53ADFF19}"/>
              </a:ext>
            </a:extLst>
          </p:cNvPr>
          <p:cNvSpPr>
            <a:spLocks noGrp="1"/>
          </p:cNvSpPr>
          <p:nvPr>
            <p:ph type="title"/>
          </p:nvPr>
        </p:nvSpPr>
        <p:spPr>
          <a:xfrm>
            <a:off x="838200" y="18255"/>
            <a:ext cx="10515600" cy="543605"/>
          </a:xfrm>
        </p:spPr>
        <p:txBody>
          <a:bodyPr>
            <a:normAutofit fontScale="90000"/>
          </a:bodyPr>
          <a:lstStyle/>
          <a:p>
            <a:pPr algn="ctr"/>
            <a:r>
              <a:rPr lang="el-GR" dirty="0"/>
              <a:t>Χριστιανική ανθρωπολογία</a:t>
            </a:r>
          </a:p>
        </p:txBody>
      </p:sp>
      <p:sp>
        <p:nvSpPr>
          <p:cNvPr id="3" name="Θέση περιεχομένου 2">
            <a:extLst>
              <a:ext uri="{FF2B5EF4-FFF2-40B4-BE49-F238E27FC236}">
                <a16:creationId xmlns:a16="http://schemas.microsoft.com/office/drawing/2014/main" id="{03C74125-17DA-4CFD-CA52-1E0188742FF1}"/>
              </a:ext>
            </a:extLst>
          </p:cNvPr>
          <p:cNvSpPr>
            <a:spLocks noGrp="1"/>
          </p:cNvSpPr>
          <p:nvPr>
            <p:ph idx="1"/>
          </p:nvPr>
        </p:nvSpPr>
        <p:spPr>
          <a:xfrm>
            <a:off x="0" y="440674"/>
            <a:ext cx="12192000" cy="6417325"/>
          </a:xfrm>
        </p:spPr>
        <p:txBody>
          <a:bodyPr/>
          <a:lstStyle/>
          <a:p>
            <a:r>
              <a:rPr lang="el-GR" dirty="0"/>
              <a:t>Και ο άγιος Ιωάννης ο Δαμασκηνός χρησιμοποιεί τον όρο «</a:t>
            </a:r>
            <a:r>
              <a:rPr lang="el-GR" b="1" i="1" dirty="0" err="1">
                <a:solidFill>
                  <a:srgbClr val="FF0000"/>
                </a:solidFill>
              </a:rPr>
              <a:t>ἐξ</a:t>
            </a:r>
            <a:r>
              <a:rPr lang="el-GR" b="1" i="1" dirty="0">
                <a:solidFill>
                  <a:srgbClr val="FF0000"/>
                </a:solidFill>
              </a:rPr>
              <a:t>’ </a:t>
            </a:r>
            <a:r>
              <a:rPr lang="el-GR" b="1" i="1" dirty="0" err="1">
                <a:solidFill>
                  <a:srgbClr val="FF0000"/>
                </a:solidFill>
              </a:rPr>
              <a:t>ἄκρας</a:t>
            </a:r>
            <a:r>
              <a:rPr lang="el-GR" b="1" i="1" dirty="0">
                <a:solidFill>
                  <a:srgbClr val="FF0000"/>
                </a:solidFill>
              </a:rPr>
              <a:t> συλλήψεως</a:t>
            </a:r>
            <a:r>
              <a:rPr lang="el-GR" dirty="0"/>
              <a:t>». Μας λέει λοιπόν: «</a:t>
            </a:r>
            <a:r>
              <a:rPr lang="el-GR" i="1" dirty="0" err="1"/>
              <a:t>Οὔτε</a:t>
            </a:r>
            <a:r>
              <a:rPr lang="el-GR" i="1" dirty="0"/>
              <a:t> </a:t>
            </a:r>
            <a:r>
              <a:rPr lang="el-GR" i="1" dirty="0" err="1"/>
              <a:t>γὰρ</a:t>
            </a:r>
            <a:r>
              <a:rPr lang="el-GR" i="1" dirty="0"/>
              <a:t> γενόμενος πρότερον καθ’ </a:t>
            </a:r>
            <a:r>
              <a:rPr lang="el-GR" i="1" dirty="0" err="1"/>
              <a:t>ἡμᾶς</a:t>
            </a:r>
            <a:r>
              <a:rPr lang="el-GR" i="1" dirty="0"/>
              <a:t> </a:t>
            </a:r>
            <a:r>
              <a:rPr lang="el-GR" i="1" dirty="0" err="1"/>
              <a:t>ὕστερον</a:t>
            </a:r>
            <a:r>
              <a:rPr lang="el-GR" i="1" dirty="0"/>
              <a:t> </a:t>
            </a:r>
            <a:r>
              <a:rPr lang="el-GR" i="1" dirty="0" err="1"/>
              <a:t>γέγονεν</a:t>
            </a:r>
            <a:r>
              <a:rPr lang="el-GR" i="1" dirty="0"/>
              <a:t> </a:t>
            </a:r>
            <a:r>
              <a:rPr lang="el-GR" i="1" dirty="0" err="1"/>
              <a:t>ὑπὲρ</a:t>
            </a:r>
            <a:r>
              <a:rPr lang="el-GR" i="1" dirty="0"/>
              <a:t> </a:t>
            </a:r>
            <a:r>
              <a:rPr lang="el-GR" i="1" dirty="0" err="1"/>
              <a:t>ἡμᾶς</a:t>
            </a:r>
            <a:r>
              <a:rPr lang="el-GR" i="1" dirty="0"/>
              <a:t>, </a:t>
            </a:r>
            <a:r>
              <a:rPr lang="el-GR" i="1" dirty="0" err="1"/>
              <a:t>ἀλλ</a:t>
            </a:r>
            <a:r>
              <a:rPr lang="el-GR" i="1" dirty="0"/>
              <a:t>’ ἤ </a:t>
            </a:r>
            <a:r>
              <a:rPr lang="el-GR" i="1" dirty="0" err="1"/>
              <a:t>ἐκ</a:t>
            </a:r>
            <a:r>
              <a:rPr lang="el-GR" i="1" dirty="0"/>
              <a:t> πρώτης </a:t>
            </a:r>
            <a:r>
              <a:rPr lang="el-GR" i="1" dirty="0" err="1"/>
              <a:t>ὑπάρξεως</a:t>
            </a:r>
            <a:r>
              <a:rPr lang="el-GR" i="1" dirty="0"/>
              <a:t> </a:t>
            </a:r>
            <a:r>
              <a:rPr lang="el-GR" i="1" dirty="0" err="1"/>
              <a:t>ἄμφω</a:t>
            </a:r>
            <a:r>
              <a:rPr lang="el-GR" i="1" dirty="0"/>
              <a:t> </a:t>
            </a:r>
            <a:r>
              <a:rPr lang="el-GR" i="1" dirty="0" err="1"/>
              <a:t>ὑπῆρξε</a:t>
            </a:r>
            <a:r>
              <a:rPr lang="el-GR" i="1" dirty="0"/>
              <a:t> </a:t>
            </a:r>
            <a:r>
              <a:rPr lang="el-GR" i="1" dirty="0" err="1"/>
              <a:t>διὰ</a:t>
            </a:r>
            <a:r>
              <a:rPr lang="el-GR" i="1" dirty="0"/>
              <a:t> </a:t>
            </a:r>
            <a:r>
              <a:rPr lang="el-GR" i="1" dirty="0" err="1"/>
              <a:t>τὸ</a:t>
            </a:r>
            <a:r>
              <a:rPr lang="el-GR" i="1" dirty="0"/>
              <a:t> </a:t>
            </a:r>
            <a:r>
              <a:rPr lang="el-GR" i="1" dirty="0" err="1"/>
              <a:t>ἐξ</a:t>
            </a:r>
            <a:r>
              <a:rPr lang="el-GR" i="1" dirty="0"/>
              <a:t>’ </a:t>
            </a:r>
            <a:r>
              <a:rPr lang="el-GR" i="1" dirty="0" err="1"/>
              <a:t>ἄκρας</a:t>
            </a:r>
            <a:r>
              <a:rPr lang="el-GR" i="1" dirty="0"/>
              <a:t> συλλήψεως </a:t>
            </a:r>
            <a:r>
              <a:rPr lang="el-GR" i="1" dirty="0" err="1"/>
              <a:t>ἐν</a:t>
            </a:r>
            <a:r>
              <a:rPr lang="el-GR" i="1" dirty="0"/>
              <a:t> </a:t>
            </a:r>
            <a:r>
              <a:rPr lang="el-GR" i="1" dirty="0" err="1"/>
              <a:t>αὐτῷ</a:t>
            </a:r>
            <a:r>
              <a:rPr lang="el-GR" i="1" dirty="0"/>
              <a:t> </a:t>
            </a:r>
            <a:r>
              <a:rPr lang="el-GR" i="1" dirty="0" err="1"/>
              <a:t>τῷ</a:t>
            </a:r>
            <a:r>
              <a:rPr lang="el-GR" i="1" dirty="0"/>
              <a:t> </a:t>
            </a:r>
            <a:r>
              <a:rPr lang="el-GR" i="1" dirty="0" err="1"/>
              <a:t>Λόγῳ</a:t>
            </a:r>
            <a:r>
              <a:rPr lang="el-GR" i="1" dirty="0"/>
              <a:t> </a:t>
            </a:r>
            <a:r>
              <a:rPr lang="el-GR" i="1" dirty="0" err="1"/>
              <a:t>τὴν</a:t>
            </a:r>
            <a:r>
              <a:rPr lang="el-GR" i="1" dirty="0"/>
              <a:t> </a:t>
            </a:r>
            <a:r>
              <a:rPr lang="el-GR" i="1" dirty="0" err="1"/>
              <a:t>ὕπαρξιν</a:t>
            </a:r>
            <a:r>
              <a:rPr lang="el-GR" i="1" dirty="0"/>
              <a:t> </a:t>
            </a:r>
            <a:r>
              <a:rPr lang="el-GR" i="1" dirty="0" err="1"/>
              <a:t>ἐσχηκέναι</a:t>
            </a:r>
            <a:r>
              <a:rPr lang="el-GR" dirty="0"/>
              <a:t>» (</a:t>
            </a:r>
            <a:r>
              <a:rPr lang="el-GR" i="1" dirty="0" err="1"/>
              <a:t>Ἔκδοσις</a:t>
            </a:r>
            <a:r>
              <a:rPr lang="el-GR" i="1" dirty="0"/>
              <a:t> </a:t>
            </a:r>
            <a:r>
              <a:rPr lang="el-GR" i="1" dirty="0" err="1"/>
              <a:t>Ἀκριβὴς</a:t>
            </a:r>
            <a:r>
              <a:rPr lang="el-GR" i="1" dirty="0"/>
              <a:t> </a:t>
            </a:r>
            <a:r>
              <a:rPr lang="el-GR" i="1" dirty="0" err="1"/>
              <a:t>τῆς</a:t>
            </a:r>
            <a:r>
              <a:rPr lang="el-GR" i="1" dirty="0"/>
              <a:t> </a:t>
            </a:r>
            <a:r>
              <a:rPr lang="el-GR" i="1" dirty="0" err="1"/>
              <a:t>Ὀρθοδόξου</a:t>
            </a:r>
            <a:r>
              <a:rPr lang="el-GR" i="1" dirty="0"/>
              <a:t> Πίστεως, 56</a:t>
            </a:r>
            <a:r>
              <a:rPr lang="el-GR" dirty="0"/>
              <a:t>, </a:t>
            </a:r>
            <a:r>
              <a:rPr lang="en-GB" dirty="0"/>
              <a:t>PG 94, 1032). </a:t>
            </a:r>
            <a:r>
              <a:rPr lang="el-GR" dirty="0"/>
              <a:t>Ούτε είχε γίνει πριν ούτε ύστερα έγινε, αλλά από την πρώτη στιγμή της συλλήψεως έγινε και τα δύο, ψυχή και σώμα, από τη στιγμή που ο Λόγος του Θεού προσέλαβε την ανθρώπινη φύση. </a:t>
            </a:r>
          </a:p>
          <a:p>
            <a:r>
              <a:rPr lang="el-GR" dirty="0"/>
              <a:t>Από τη </a:t>
            </a:r>
            <a:r>
              <a:rPr lang="el-GR" dirty="0" err="1"/>
              <a:t>χριστολογική</a:t>
            </a:r>
            <a:r>
              <a:rPr lang="el-GR" dirty="0"/>
              <a:t> αυτή διδασκαλία, η Εκκλησία συμπεραίνει ότι </a:t>
            </a:r>
            <a:r>
              <a:rPr lang="el-GR" b="1" dirty="0"/>
              <a:t>σε κάθε ανθρώπινη σύλληψη η ένωση ψυχής και σώματος γίνεται «</a:t>
            </a:r>
            <a:r>
              <a:rPr lang="el-GR" b="1" i="1" dirty="0" err="1"/>
              <a:t>ἐξ</a:t>
            </a:r>
            <a:r>
              <a:rPr lang="el-GR" b="1" i="1" dirty="0"/>
              <a:t>’ </a:t>
            </a:r>
            <a:r>
              <a:rPr lang="el-GR" b="1" i="1" dirty="0" err="1"/>
              <a:t>ἄκρας</a:t>
            </a:r>
            <a:r>
              <a:rPr lang="el-GR" b="1" i="1" dirty="0"/>
              <a:t> συλλήψεως</a:t>
            </a:r>
            <a:r>
              <a:rPr lang="el-GR" b="1" dirty="0"/>
              <a:t>». </a:t>
            </a:r>
          </a:p>
          <a:p>
            <a:r>
              <a:rPr lang="el-GR" dirty="0"/>
              <a:t>Αυτή είναι μια θεμελιώδης διδασκαλία, βάσει της οποίας η Εκκλησία στέκει επικριτικώς σε όλες τις παρεμβάσεις στο κυοφορούμενο έμβρυο, οι οποίες μπορούν να προκαλέσουν τον τερματισμό της κυοφορίας του και τη διάσπαση της ενιαίας ψυχοσωματικής του υπάρξεως.  </a:t>
            </a:r>
          </a:p>
        </p:txBody>
      </p:sp>
    </p:spTree>
    <p:extLst>
      <p:ext uri="{BB962C8B-B14F-4D97-AF65-F5344CB8AC3E}">
        <p14:creationId xmlns:p14="http://schemas.microsoft.com/office/powerpoint/2010/main" val="3645389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53B4E7-BE85-6581-0F5E-B9CD94D9B529}"/>
              </a:ext>
            </a:extLst>
          </p:cNvPr>
          <p:cNvSpPr>
            <a:spLocks noGrp="1"/>
          </p:cNvSpPr>
          <p:nvPr>
            <p:ph type="title"/>
          </p:nvPr>
        </p:nvSpPr>
        <p:spPr>
          <a:xfrm>
            <a:off x="838200" y="27781"/>
            <a:ext cx="10515600" cy="662782"/>
          </a:xfrm>
        </p:spPr>
        <p:txBody>
          <a:bodyPr>
            <a:normAutofit fontScale="90000"/>
          </a:bodyPr>
          <a:lstStyle/>
          <a:p>
            <a:pPr algn="ctr"/>
            <a:r>
              <a:rPr lang="el-GR" dirty="0"/>
              <a:t>Ηθική προσέγγιση</a:t>
            </a:r>
          </a:p>
        </p:txBody>
      </p:sp>
      <p:sp>
        <p:nvSpPr>
          <p:cNvPr id="3" name="Θέση περιεχομένου 2">
            <a:extLst>
              <a:ext uri="{FF2B5EF4-FFF2-40B4-BE49-F238E27FC236}">
                <a16:creationId xmlns:a16="http://schemas.microsoft.com/office/drawing/2014/main" id="{2CB0388F-0802-F6C2-5B66-F09A7D485C69}"/>
              </a:ext>
            </a:extLst>
          </p:cNvPr>
          <p:cNvSpPr>
            <a:spLocks noGrp="1"/>
          </p:cNvSpPr>
          <p:nvPr>
            <p:ph idx="1"/>
          </p:nvPr>
        </p:nvSpPr>
        <p:spPr>
          <a:xfrm>
            <a:off x="0" y="571500"/>
            <a:ext cx="12192000" cy="6268244"/>
          </a:xfrm>
        </p:spPr>
        <p:txBody>
          <a:bodyPr>
            <a:normAutofit fontScale="92500" lnSpcReduction="20000"/>
          </a:bodyPr>
          <a:lstStyle/>
          <a:p>
            <a:r>
              <a:rPr lang="el-GR" dirty="0"/>
              <a:t>Η ηθική της Εκκλησίας πηγάζει από την δογματική της. Από τη στιγμή κατά την οποία το έμβρυο θεωρείται δογματικώς ως ένας εν δυνάμει άνθρωπος, κάθε διακοπή αυτής της πορείας προς την ολοκλήρωση και γέννησή του θεωρείται φόνος.</a:t>
            </a:r>
          </a:p>
          <a:p>
            <a:r>
              <a:rPr lang="el-GR" dirty="0"/>
              <a:t>Η απαγόρευση του φόνου, το «</a:t>
            </a:r>
            <a:r>
              <a:rPr lang="el-GR" i="1" dirty="0" err="1"/>
              <a:t>οὐ</a:t>
            </a:r>
            <a:r>
              <a:rPr lang="el-GR" i="1" dirty="0"/>
              <a:t> φονεύσεις</a:t>
            </a:r>
            <a:r>
              <a:rPr lang="el-GR" dirty="0"/>
              <a:t>» είναι γενική εντολή του Θεού και στην Παλαιά και στην Καινή Διαθήκη.</a:t>
            </a:r>
          </a:p>
          <a:p>
            <a:r>
              <a:rPr lang="el-GR" dirty="0"/>
              <a:t>Η Εκκλησία όταν μιλάει περί ζωής δεν την περιορίζει μόνο στη βιολογική της διάσταση, αλλά συμπεριλαμβάνει και την πνευματική της διάσταση. Ο άνθρωπος στην εμβρυική του κατάσταση εξελέγη από τον Θεό «</a:t>
            </a:r>
            <a:r>
              <a:rPr lang="el-GR" b="0" i="1" dirty="0" err="1">
                <a:solidFill>
                  <a:srgbClr val="000000"/>
                </a:solidFill>
                <a:effectLst/>
              </a:rPr>
              <a:t>πρὸ</a:t>
            </a:r>
            <a:r>
              <a:rPr lang="el-GR" b="0" i="1" dirty="0">
                <a:solidFill>
                  <a:srgbClr val="000000"/>
                </a:solidFill>
                <a:effectLst/>
              </a:rPr>
              <a:t> </a:t>
            </a:r>
            <a:r>
              <a:rPr lang="el-GR" b="0" i="1" dirty="0" err="1">
                <a:solidFill>
                  <a:srgbClr val="000000"/>
                </a:solidFill>
                <a:effectLst/>
              </a:rPr>
              <a:t>καταβολῆς</a:t>
            </a:r>
            <a:r>
              <a:rPr lang="el-GR" b="0" i="1" dirty="0">
                <a:solidFill>
                  <a:srgbClr val="000000"/>
                </a:solidFill>
                <a:effectLst/>
              </a:rPr>
              <a:t> </a:t>
            </a:r>
            <a:r>
              <a:rPr lang="el-GR" b="0" i="1" dirty="0" err="1">
                <a:solidFill>
                  <a:srgbClr val="000000"/>
                </a:solidFill>
                <a:effectLst/>
              </a:rPr>
              <a:t>κόσμου</a:t>
            </a:r>
            <a:r>
              <a:rPr lang="el-GR" b="0" i="1" dirty="0">
                <a:solidFill>
                  <a:srgbClr val="000000"/>
                </a:solidFill>
                <a:effectLst/>
              </a:rPr>
              <a:t> </a:t>
            </a:r>
            <a:r>
              <a:rPr lang="el-GR" b="0" i="1" dirty="0" err="1">
                <a:solidFill>
                  <a:srgbClr val="000000"/>
                </a:solidFill>
                <a:effectLst/>
              </a:rPr>
              <a:t>εἶναι</a:t>
            </a:r>
            <a:r>
              <a:rPr lang="el-GR" b="0" i="1" dirty="0">
                <a:solidFill>
                  <a:srgbClr val="000000"/>
                </a:solidFill>
                <a:effectLst/>
              </a:rPr>
              <a:t> </a:t>
            </a:r>
            <a:r>
              <a:rPr lang="el-GR" b="0" i="1" dirty="0" err="1">
                <a:solidFill>
                  <a:srgbClr val="000000"/>
                </a:solidFill>
                <a:effectLst/>
              </a:rPr>
              <a:t>ἡμᾶς</a:t>
            </a:r>
            <a:r>
              <a:rPr lang="el-GR" b="0" i="1" dirty="0">
                <a:solidFill>
                  <a:srgbClr val="000000"/>
                </a:solidFill>
                <a:effectLst/>
              </a:rPr>
              <a:t> </a:t>
            </a:r>
            <a:r>
              <a:rPr lang="el-GR" b="0" i="1" dirty="0" err="1">
                <a:solidFill>
                  <a:srgbClr val="000000"/>
                </a:solidFill>
                <a:effectLst/>
              </a:rPr>
              <a:t>ἁγίους</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ἀμώμους</a:t>
            </a:r>
            <a:r>
              <a:rPr lang="el-GR" b="0" i="1" dirty="0">
                <a:solidFill>
                  <a:srgbClr val="000000"/>
                </a:solidFill>
                <a:effectLst/>
              </a:rPr>
              <a:t> </a:t>
            </a:r>
            <a:r>
              <a:rPr lang="el-GR" b="0" i="1" dirty="0" err="1">
                <a:solidFill>
                  <a:srgbClr val="000000"/>
                </a:solidFill>
                <a:effectLst/>
              </a:rPr>
              <a:t>κατενώπιον</a:t>
            </a:r>
            <a:r>
              <a:rPr lang="el-GR" b="0" i="1" dirty="0">
                <a:solidFill>
                  <a:srgbClr val="000000"/>
                </a:solidFill>
                <a:effectLst/>
              </a:rPr>
              <a:t> </a:t>
            </a:r>
            <a:r>
              <a:rPr lang="el-GR" b="0" i="1" dirty="0" err="1">
                <a:solidFill>
                  <a:srgbClr val="000000"/>
                </a:solidFill>
                <a:effectLst/>
              </a:rPr>
              <a:t>αὐτοῦ</a:t>
            </a:r>
            <a:r>
              <a:rPr lang="el-GR" b="0" i="1" dirty="0">
                <a:solidFill>
                  <a:srgbClr val="000000"/>
                </a:solidFill>
                <a:effectLst/>
              </a:rPr>
              <a:t>, </a:t>
            </a:r>
            <a:r>
              <a:rPr lang="el-GR" b="0" i="1" dirty="0" err="1">
                <a:solidFill>
                  <a:srgbClr val="000000"/>
                </a:solidFill>
                <a:effectLst/>
              </a:rPr>
              <a:t>ἐν</a:t>
            </a:r>
            <a:r>
              <a:rPr lang="el-GR" b="0" i="1" dirty="0">
                <a:solidFill>
                  <a:srgbClr val="000000"/>
                </a:solidFill>
                <a:effectLst/>
              </a:rPr>
              <a:t> </a:t>
            </a:r>
            <a:r>
              <a:rPr lang="el-GR" b="0" i="1" dirty="0" err="1">
                <a:solidFill>
                  <a:srgbClr val="000000"/>
                </a:solidFill>
                <a:effectLst/>
              </a:rPr>
              <a:t>ἀγάπῃ</a:t>
            </a:r>
            <a:r>
              <a:rPr lang="el-GR" b="0" i="1" dirty="0">
                <a:solidFill>
                  <a:srgbClr val="000000"/>
                </a:solidFill>
                <a:effectLst/>
              </a:rPr>
              <a:t> </a:t>
            </a:r>
            <a:r>
              <a:rPr lang="el-GR" b="0" i="1" dirty="0" err="1">
                <a:solidFill>
                  <a:srgbClr val="000000"/>
                </a:solidFill>
                <a:effectLst/>
              </a:rPr>
              <a:t>προορίσας</a:t>
            </a:r>
            <a:r>
              <a:rPr lang="el-GR" b="0" i="1" dirty="0">
                <a:solidFill>
                  <a:srgbClr val="000000"/>
                </a:solidFill>
                <a:effectLst/>
              </a:rPr>
              <a:t> </a:t>
            </a:r>
            <a:r>
              <a:rPr lang="el-GR" b="0" i="1" dirty="0" err="1">
                <a:solidFill>
                  <a:srgbClr val="000000"/>
                </a:solidFill>
                <a:effectLst/>
              </a:rPr>
              <a:t>ἡμᾶς</a:t>
            </a:r>
            <a:r>
              <a:rPr lang="el-GR" b="0" i="1" dirty="0">
                <a:solidFill>
                  <a:srgbClr val="000000"/>
                </a:solidFill>
                <a:effectLst/>
              </a:rPr>
              <a:t> </a:t>
            </a:r>
            <a:r>
              <a:rPr lang="el-GR" b="0" i="1" dirty="0" err="1">
                <a:solidFill>
                  <a:srgbClr val="000000"/>
                </a:solidFill>
                <a:effectLst/>
              </a:rPr>
              <a:t>εἰς</a:t>
            </a:r>
            <a:r>
              <a:rPr lang="el-GR" b="0" i="1" dirty="0">
                <a:solidFill>
                  <a:srgbClr val="000000"/>
                </a:solidFill>
                <a:effectLst/>
              </a:rPr>
              <a:t> </a:t>
            </a:r>
            <a:r>
              <a:rPr lang="el-GR" b="0" i="1" dirty="0" err="1">
                <a:solidFill>
                  <a:srgbClr val="000000"/>
                </a:solidFill>
                <a:effectLst/>
              </a:rPr>
              <a:t>υἱοθεσίαν</a:t>
            </a:r>
            <a:r>
              <a:rPr lang="el-GR" b="0" i="1" dirty="0">
                <a:solidFill>
                  <a:srgbClr val="000000"/>
                </a:solidFill>
                <a:effectLst/>
              </a:rPr>
              <a:t> </a:t>
            </a:r>
            <a:r>
              <a:rPr lang="el-GR" b="0" i="1" dirty="0" err="1">
                <a:solidFill>
                  <a:srgbClr val="000000"/>
                </a:solidFill>
                <a:effectLst/>
              </a:rPr>
              <a:t>διὰ</a:t>
            </a:r>
            <a:r>
              <a:rPr lang="el-GR" b="0" i="1" dirty="0">
                <a:solidFill>
                  <a:srgbClr val="000000"/>
                </a:solidFill>
                <a:effectLst/>
              </a:rPr>
              <a:t> ᾿</a:t>
            </a:r>
            <a:r>
              <a:rPr lang="el-GR" b="0" i="1" dirty="0" err="1">
                <a:solidFill>
                  <a:srgbClr val="000000"/>
                </a:solidFill>
                <a:effectLst/>
              </a:rPr>
              <a:t>Ιησοῦ</a:t>
            </a:r>
            <a:r>
              <a:rPr lang="el-GR" b="0" i="1" dirty="0">
                <a:solidFill>
                  <a:srgbClr val="000000"/>
                </a:solidFill>
                <a:effectLst/>
              </a:rPr>
              <a:t> </a:t>
            </a:r>
            <a:r>
              <a:rPr lang="el-GR" b="0" i="1" dirty="0" err="1">
                <a:solidFill>
                  <a:srgbClr val="000000"/>
                </a:solidFill>
                <a:effectLst/>
              </a:rPr>
              <a:t>Χριστοῦ</a:t>
            </a:r>
            <a:r>
              <a:rPr lang="el-GR" b="0" i="0" dirty="0">
                <a:solidFill>
                  <a:srgbClr val="000000"/>
                </a:solidFill>
                <a:effectLst/>
              </a:rPr>
              <a:t>» (</a:t>
            </a:r>
            <a:r>
              <a:rPr lang="el-GR" b="0" i="1" dirty="0" err="1">
                <a:solidFill>
                  <a:srgbClr val="000000"/>
                </a:solidFill>
                <a:effectLst/>
              </a:rPr>
              <a:t>Ἐφ</a:t>
            </a:r>
            <a:r>
              <a:rPr lang="el-GR" b="0" i="1" dirty="0">
                <a:solidFill>
                  <a:srgbClr val="000000"/>
                </a:solidFill>
                <a:effectLst/>
              </a:rPr>
              <a:t>.</a:t>
            </a:r>
            <a:r>
              <a:rPr lang="el-GR" b="0" i="0" dirty="0">
                <a:solidFill>
                  <a:srgbClr val="000000"/>
                </a:solidFill>
                <a:effectLst/>
              </a:rPr>
              <a:t> 1, 4-5).</a:t>
            </a:r>
          </a:p>
          <a:p>
            <a:r>
              <a:rPr lang="el-GR" dirty="0">
                <a:solidFill>
                  <a:srgbClr val="000000"/>
                </a:solidFill>
              </a:rPr>
              <a:t>Δυστυχώς η έννομη </a:t>
            </a:r>
            <a:r>
              <a:rPr lang="el-GR" b="0" i="0" dirty="0">
                <a:solidFill>
                  <a:srgbClr val="000000"/>
                </a:solidFill>
                <a:effectLst/>
              </a:rPr>
              <a:t>τάξη πολλών χωρών δεν αναγνωρίζει τα θεμελιώδη ανθρώπινα δικαιώματα στα κυοφορούμενα έμβρυα. Η αλλαγή νοοτροπίας και νομοθεσίας πραγματοποιήθηκε μετά από την πίεση πολλών οργανωμένων ομάδων για την αυτοδιάθεση του ανθρώπινου σώματος της γυναίκας, με το σαθρό επιχείρημα ότι το έμβρυο αποτελεί δήθεν προέκταση του γυναικείου σώματος. Βεβαίως, γνωρίζουμε από τη Βιολογία ότι το έμβρυο έχει μόνο το 50% του </a:t>
            </a:r>
            <a:r>
              <a:rPr lang="en-GB" b="0" i="0" dirty="0">
                <a:solidFill>
                  <a:srgbClr val="000000"/>
                </a:solidFill>
                <a:effectLst/>
              </a:rPr>
              <a:t>DNA </a:t>
            </a:r>
            <a:r>
              <a:rPr lang="el-GR" b="0" i="0" dirty="0">
                <a:solidFill>
                  <a:srgbClr val="000000"/>
                </a:solidFill>
                <a:effectLst/>
              </a:rPr>
              <a:t>του από τη μητέρα του και το υπόλοιπο 50% προέρχεται από τον πατέρα του. Συνεπώς δεν μπορεί να θεωρηθεί προέκταση ή προϊόν του γυναικείου σώματος.</a:t>
            </a:r>
            <a:endParaRPr lang="el-GR" dirty="0"/>
          </a:p>
        </p:txBody>
      </p:sp>
    </p:spTree>
    <p:extLst>
      <p:ext uri="{BB962C8B-B14F-4D97-AF65-F5344CB8AC3E}">
        <p14:creationId xmlns:p14="http://schemas.microsoft.com/office/powerpoint/2010/main" val="831857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A7547B-F884-4DC1-1D35-D91CC74DED50}"/>
              </a:ext>
            </a:extLst>
          </p:cNvPr>
          <p:cNvSpPr>
            <a:spLocks noGrp="1"/>
          </p:cNvSpPr>
          <p:nvPr>
            <p:ph type="title"/>
          </p:nvPr>
        </p:nvSpPr>
        <p:spPr>
          <a:xfrm>
            <a:off x="838200" y="18256"/>
            <a:ext cx="10515600" cy="662782"/>
          </a:xfrm>
        </p:spPr>
        <p:txBody>
          <a:bodyPr>
            <a:normAutofit fontScale="90000"/>
          </a:bodyPr>
          <a:lstStyle/>
          <a:p>
            <a:pPr algn="ctr"/>
            <a:r>
              <a:rPr lang="el-GR" dirty="0"/>
              <a:t>Ηθική προσέγγιση</a:t>
            </a:r>
          </a:p>
        </p:txBody>
      </p:sp>
      <p:sp>
        <p:nvSpPr>
          <p:cNvPr id="3" name="Θέση περιεχομένου 2">
            <a:extLst>
              <a:ext uri="{FF2B5EF4-FFF2-40B4-BE49-F238E27FC236}">
                <a16:creationId xmlns:a16="http://schemas.microsoft.com/office/drawing/2014/main" id="{10342D1F-1EA9-E3BD-31CC-260E9AB6B57E}"/>
              </a:ext>
            </a:extLst>
          </p:cNvPr>
          <p:cNvSpPr>
            <a:spLocks noGrp="1"/>
          </p:cNvSpPr>
          <p:nvPr>
            <p:ph idx="1"/>
          </p:nvPr>
        </p:nvSpPr>
        <p:spPr>
          <a:xfrm>
            <a:off x="0" y="590550"/>
            <a:ext cx="12192000" cy="6477000"/>
          </a:xfrm>
        </p:spPr>
        <p:txBody>
          <a:bodyPr>
            <a:normAutofit fontScale="92500" lnSpcReduction="10000"/>
          </a:bodyPr>
          <a:lstStyle/>
          <a:p>
            <a:r>
              <a:rPr lang="el-GR" dirty="0"/>
              <a:t>Ήδη από την αρχαιότητα, στον </a:t>
            </a:r>
            <a:r>
              <a:rPr lang="el-GR" b="1" dirty="0"/>
              <a:t>όρκο του Ιπποκράτη</a:t>
            </a:r>
            <a:r>
              <a:rPr lang="el-GR" dirty="0"/>
              <a:t>, διαβάζουμε ότι ανάμεσα στα ηθικά καθήκοντα του γιατρού ήταν και η αποφυγή βοήθειας προς έκτρωση-άμβλωση των κυοφορούμενων: «</a:t>
            </a:r>
            <a:r>
              <a:rPr lang="el-GR" i="1" dirty="0" err="1"/>
              <a:t>Οὐ</a:t>
            </a:r>
            <a:r>
              <a:rPr lang="el-GR" i="1" dirty="0"/>
              <a:t> δώσω </a:t>
            </a:r>
            <a:r>
              <a:rPr lang="el-GR" i="1" dirty="0" err="1"/>
              <a:t>δὲ</a:t>
            </a:r>
            <a:r>
              <a:rPr lang="el-GR" i="1" dirty="0"/>
              <a:t> </a:t>
            </a:r>
            <a:r>
              <a:rPr lang="el-GR" i="1" dirty="0" err="1"/>
              <a:t>οὐδὲ</a:t>
            </a:r>
            <a:r>
              <a:rPr lang="el-GR" i="1" dirty="0"/>
              <a:t> </a:t>
            </a:r>
            <a:r>
              <a:rPr lang="el-GR" i="1" dirty="0" err="1"/>
              <a:t>φάρμακον</a:t>
            </a:r>
            <a:r>
              <a:rPr lang="el-GR" i="1" dirty="0"/>
              <a:t> </a:t>
            </a:r>
            <a:r>
              <a:rPr lang="el-GR" i="1" dirty="0" err="1"/>
              <a:t>οὐδενὶ</a:t>
            </a:r>
            <a:r>
              <a:rPr lang="el-GR" i="1" dirty="0"/>
              <a:t> </a:t>
            </a:r>
            <a:r>
              <a:rPr lang="el-GR" i="1" dirty="0" err="1"/>
              <a:t>αίτηθεὶς</a:t>
            </a:r>
            <a:r>
              <a:rPr lang="el-GR" i="1" dirty="0"/>
              <a:t> </a:t>
            </a:r>
            <a:r>
              <a:rPr lang="el-GR" i="1" dirty="0" err="1"/>
              <a:t>θανάσιμον</a:t>
            </a:r>
            <a:r>
              <a:rPr lang="el-GR" i="1" dirty="0"/>
              <a:t>, </a:t>
            </a:r>
            <a:r>
              <a:rPr lang="el-GR" i="1" dirty="0" err="1"/>
              <a:t>οὐδὲ</a:t>
            </a:r>
            <a:r>
              <a:rPr lang="el-GR" i="1" dirty="0"/>
              <a:t> </a:t>
            </a:r>
            <a:r>
              <a:rPr lang="el-GR" i="1" dirty="0" err="1"/>
              <a:t>ὑφηγήσομαι</a:t>
            </a:r>
            <a:r>
              <a:rPr lang="el-GR" i="1" dirty="0"/>
              <a:t> </a:t>
            </a:r>
            <a:r>
              <a:rPr lang="el-GR" i="1" dirty="0" err="1"/>
              <a:t>ξυμβουλίην</a:t>
            </a:r>
            <a:r>
              <a:rPr lang="el-GR" i="1" dirty="0"/>
              <a:t> </a:t>
            </a:r>
            <a:r>
              <a:rPr lang="el-GR" i="1" dirty="0" err="1"/>
              <a:t>τοιῆνδε</a:t>
            </a:r>
            <a:r>
              <a:rPr lang="el-GR" i="1" dirty="0"/>
              <a:t>- </a:t>
            </a:r>
            <a:r>
              <a:rPr lang="el-GR" i="1" dirty="0" err="1"/>
              <a:t>ὁμοίως</a:t>
            </a:r>
            <a:r>
              <a:rPr lang="el-GR" i="1" dirty="0"/>
              <a:t> </a:t>
            </a:r>
            <a:r>
              <a:rPr lang="el-GR" i="1" dirty="0" err="1"/>
              <a:t>δὲ</a:t>
            </a:r>
            <a:r>
              <a:rPr lang="el-GR" i="1" dirty="0"/>
              <a:t> </a:t>
            </a:r>
            <a:r>
              <a:rPr lang="el-GR" i="1" dirty="0" err="1"/>
              <a:t>οὐδὲ</a:t>
            </a:r>
            <a:r>
              <a:rPr lang="el-GR" i="1" dirty="0"/>
              <a:t> </a:t>
            </a:r>
            <a:r>
              <a:rPr lang="el-GR" i="1" dirty="0" err="1"/>
              <a:t>γυνναικὶ</a:t>
            </a:r>
            <a:r>
              <a:rPr lang="el-GR" i="1" dirty="0"/>
              <a:t> </a:t>
            </a:r>
            <a:r>
              <a:rPr lang="el-GR" i="1" dirty="0" err="1"/>
              <a:t>πεσσὸν</a:t>
            </a:r>
            <a:r>
              <a:rPr lang="el-GR" i="1" dirty="0"/>
              <a:t> </a:t>
            </a:r>
            <a:r>
              <a:rPr lang="el-GR" i="1" dirty="0" err="1"/>
              <a:t>φθόριον</a:t>
            </a:r>
            <a:r>
              <a:rPr lang="el-GR" dirty="0"/>
              <a:t>». Δηλαδή υπήρχε η αίσθηση ότι η τεχνητή διακοπή της κυήσεως αντίκειται στον έμφυτο ηθικό νόμο των ανθρώπων.</a:t>
            </a:r>
          </a:p>
          <a:p>
            <a:r>
              <a:rPr lang="el-GR" dirty="0"/>
              <a:t>Η έκτρωση συνιστά παραβίαση της ανθρώπινης ζωής, παραβίαση του δικαίου. Το περιεχόμενο του όρκου έχει μέχρι σήμερα διαχρονική αξία, σε αυτόν τον όρκο ορκίζονται οι γιατροί όλων των λαών, ακριβώς λόγω της αξίας των βασικών του αρχών: τον σεβασμό στην προσωπικότητα του ανθρώπου, τον σεβασμό στη ζωή.</a:t>
            </a:r>
          </a:p>
          <a:p>
            <a:r>
              <a:rPr lang="el-GR" dirty="0"/>
              <a:t>Η σημερινή διερεύνηση των επιπτώσεων </a:t>
            </a:r>
            <a:r>
              <a:rPr lang="el-GR"/>
              <a:t>της έκτρωσης στη </a:t>
            </a:r>
            <a:r>
              <a:rPr lang="el-GR" dirty="0"/>
              <a:t>γυναίκα από την πλευρά της Ιατρικής και της Ψυχολογίας είναι διαφωτιστική.</a:t>
            </a:r>
          </a:p>
          <a:p>
            <a:r>
              <a:rPr lang="el-GR" dirty="0"/>
              <a:t>Εάν οι εκτρώσεις προσλάβουν ηθική αξία τότε και η ευθανασία και η ευγονική θα απαιτήσουν νομιμοποίηση, όπως ήδη συμβαίνει σε κάποιες χώρες. Ο αυτονομημένος από τον Θεό άνθρωπος δεν πρόκειται να σταματήσει σε κανένα όριο. Συνεχώς θα προσπαθεί να σφετεριστεί το δικαίωμα της ζωής των άλλων για την καλοπέρασή του σ’ αυτή τη ζωή, την μοναδική, την οποία αποδέχεται και υπολογίζει. </a:t>
            </a:r>
          </a:p>
        </p:txBody>
      </p:sp>
    </p:spTree>
    <p:extLst>
      <p:ext uri="{BB962C8B-B14F-4D97-AF65-F5344CB8AC3E}">
        <p14:creationId xmlns:p14="http://schemas.microsoft.com/office/powerpoint/2010/main" val="2797010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Θέση περιεχομένου 3" descr="Εικόνα που περιέχει ζωγραφική, ρουχισμός, ανθρώπινο πρόσωπο, τέχνη&#10;&#10;Περιγραφή που δημιουργήθηκε αυτόματα">
            <a:extLst>
              <a:ext uri="{FF2B5EF4-FFF2-40B4-BE49-F238E27FC236}">
                <a16:creationId xmlns:a16="http://schemas.microsoft.com/office/drawing/2014/main" id="{A73960C1-4E10-3B9E-3DAC-9563EB26E1B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1227101" y="299509"/>
            <a:ext cx="3325708" cy="6258983"/>
          </a:xfrm>
          <a:prstGeom prst="rect">
            <a:avLst/>
          </a:prstGeom>
          <a:noFill/>
        </p:spPr>
      </p:pic>
      <p:sp>
        <p:nvSpPr>
          <p:cNvPr id="25" name="Content Placeholder 24">
            <a:extLst>
              <a:ext uri="{FF2B5EF4-FFF2-40B4-BE49-F238E27FC236}">
                <a16:creationId xmlns:a16="http://schemas.microsoft.com/office/drawing/2014/main" id="{1A54C8E9-309E-5EE2-B24F-4DA725A85538}"/>
              </a:ext>
            </a:extLst>
          </p:cNvPr>
          <p:cNvSpPr>
            <a:spLocks noGrp="1"/>
          </p:cNvSpPr>
          <p:nvPr>
            <p:ph idx="1"/>
          </p:nvPr>
        </p:nvSpPr>
        <p:spPr>
          <a:xfrm>
            <a:off x="6096000" y="397565"/>
            <a:ext cx="5562595" cy="6160927"/>
          </a:xfrm>
        </p:spPr>
        <p:txBody>
          <a:bodyPr anchor="t">
            <a:normAutofit/>
          </a:bodyPr>
          <a:lstStyle/>
          <a:p>
            <a:pPr algn="just"/>
            <a:r>
              <a:rPr lang="el-GR" sz="2400" kern="100" dirty="0">
                <a:effectLst/>
                <a:latin typeface="Aptos" panose="020B0004020202020204" pitchFamily="34" charset="0"/>
                <a:ea typeface="Aptos" panose="020B0004020202020204" pitchFamily="34" charset="0"/>
                <a:cs typeface="Times New Roman" panose="02020603050405020304" pitchFamily="18" charset="0"/>
              </a:rPr>
              <a:t>H Ορθόδοξη διδασκαλία ομιλεί για δημιουργία ζωής «</a:t>
            </a:r>
            <a:r>
              <a:rPr lang="el-GR" sz="2400" b="1" kern="100" dirty="0" err="1">
                <a:effectLst/>
                <a:latin typeface="Arial" panose="020B0604020202020204" pitchFamily="34" charset="0"/>
                <a:ea typeface="Aptos" panose="020B0004020202020204" pitchFamily="34" charset="0"/>
                <a:cs typeface="Times New Roman" panose="02020603050405020304" pitchFamily="18" charset="0"/>
              </a:rPr>
              <a:t>ἐ</a:t>
            </a:r>
            <a:r>
              <a:rPr lang="el-GR" sz="2400" b="1" kern="100" dirty="0" err="1">
                <a:effectLst/>
                <a:latin typeface="Aptos" panose="020B0004020202020204" pitchFamily="34" charset="0"/>
                <a:ea typeface="Aptos" panose="020B0004020202020204" pitchFamily="34" charset="0"/>
                <a:cs typeface="Times New Roman" panose="02020603050405020304" pitchFamily="18" charset="0"/>
              </a:rPr>
              <a:t>ξ</a:t>
            </a:r>
            <a:r>
              <a:rPr lang="el-GR" sz="2400" b="1" kern="100" dirty="0">
                <a:effectLst/>
                <a:latin typeface="Aptos" panose="020B0004020202020204" pitchFamily="34" charset="0"/>
                <a:ea typeface="Aptos" panose="020B0004020202020204" pitchFamily="34" charset="0"/>
                <a:cs typeface="Times New Roman" panose="02020603050405020304" pitchFamily="18" charset="0"/>
              </a:rPr>
              <a:t> </a:t>
            </a:r>
            <a:r>
              <a:rPr lang="el-GR" sz="2400" b="1" kern="100" dirty="0" err="1">
                <a:effectLst/>
                <a:latin typeface="Arial" panose="020B0604020202020204" pitchFamily="34" charset="0"/>
                <a:ea typeface="Aptos" panose="020B0004020202020204" pitchFamily="34" charset="0"/>
                <a:cs typeface="Times New Roman" panose="02020603050405020304" pitchFamily="18" charset="0"/>
              </a:rPr>
              <a:t>ἂ</a:t>
            </a:r>
            <a:r>
              <a:rPr lang="el-GR" sz="2400" b="1" kern="100" dirty="0" err="1">
                <a:effectLst/>
                <a:latin typeface="Aptos" panose="020B0004020202020204" pitchFamily="34" charset="0"/>
                <a:ea typeface="Aptos" panose="020B0004020202020204" pitchFamily="34" charset="0"/>
                <a:cs typeface="Times New Roman" panose="02020603050405020304" pitchFamily="18" charset="0"/>
              </a:rPr>
              <a:t>κρας</a:t>
            </a:r>
            <a:r>
              <a:rPr lang="el-GR" sz="2400" b="1" kern="100" dirty="0">
                <a:effectLst/>
                <a:latin typeface="Aptos" panose="020B0004020202020204" pitchFamily="34" charset="0"/>
                <a:ea typeface="Aptos" panose="020B0004020202020204" pitchFamily="34" charset="0"/>
                <a:cs typeface="Times New Roman" panose="02020603050405020304" pitchFamily="18" charset="0"/>
              </a:rPr>
              <a:t> συλλήψεως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r>
              <a:rPr lang="el-GR" sz="2400" kern="100" dirty="0">
                <a:effectLst/>
                <a:latin typeface="Aptos" panose="020B0004020202020204" pitchFamily="34" charset="0"/>
                <a:ea typeface="Aptos" panose="020B0004020202020204" pitchFamily="34" charset="0"/>
                <a:cs typeface="Times New Roman" panose="02020603050405020304" pitchFamily="18" charset="0"/>
              </a:rPr>
              <a:t>Ας θυμηθούμε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Λουκ</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1:39-44) ότι η Παναγία Δέσποινα, αμέσως μετά τον Ευαγγελισμό, πορεύεται με βιασύνη στην Ελισάβετ, που ήταν έγκυος στον Τίμιο Πρόδρομο. Ο τελευταίος, 6 μηνών Αγέννητο Παιδί, σκιρτά στην κοιλιά της Ελισάβετ, και εκείνη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πληρούται</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Πνεύματος Αγίου και αναγνωρίζει τον «καρπό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τ</a:t>
            </a:r>
            <a:r>
              <a:rPr lang="el-GR" sz="2400" kern="100" dirty="0" err="1">
                <a:effectLst/>
                <a:latin typeface="Arial" panose="020B0604020202020204" pitchFamily="34" charset="0"/>
                <a:ea typeface="Aptos" panose="020B0004020202020204" pitchFamily="34" charset="0"/>
                <a:cs typeface="Times New Roman" panose="02020603050405020304" pitchFamily="18" charset="0"/>
              </a:rPr>
              <a:t>ῆ</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κοιλίας» της Παναγίας, τον κυοφορούμενο Κύριο. Δεν έχει περάσει παρά ελάχιστος χρόνος από τον Ευαγγελισμό. Είναι καθαρή και κρυστάλλινη η έννοια «</a:t>
            </a:r>
            <a:r>
              <a:rPr lang="el-GR" sz="2400" kern="100" dirty="0" err="1">
                <a:effectLst/>
                <a:latin typeface="Arial" panose="020B0604020202020204" pitchFamily="34" charset="0"/>
                <a:ea typeface="Aptos" panose="020B0004020202020204" pitchFamily="34" charset="0"/>
                <a:cs typeface="Times New Roman" panose="02020603050405020304" pitchFamily="18" charset="0"/>
              </a:rPr>
              <a:t>ἐ</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ξ</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400" kern="100" dirty="0" err="1">
                <a:effectLst/>
                <a:latin typeface="Arial" panose="020B0604020202020204" pitchFamily="34" charset="0"/>
                <a:ea typeface="Aptos" panose="020B0004020202020204" pitchFamily="34" charset="0"/>
                <a:cs typeface="Times New Roman" panose="02020603050405020304" pitchFamily="18" charset="0"/>
              </a:rPr>
              <a:t>ἂ</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κρας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συλλήψεως».</a:t>
            </a:r>
          </a:p>
          <a:p>
            <a:endParaRPr lang="en-US" sz="2000" dirty="0">
              <a:solidFill>
                <a:schemeClr val="tx1">
                  <a:alpha val="80000"/>
                </a:schemeClr>
              </a:solidFill>
            </a:endParaRPr>
          </a:p>
        </p:txBody>
      </p:sp>
      <p:cxnSp>
        <p:nvCxnSpPr>
          <p:cNvPr id="32" name="Straight Connector 3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721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C3D7D7-3C3B-FB39-70FA-A27A349C70DC}"/>
              </a:ext>
            </a:extLst>
          </p:cNvPr>
          <p:cNvSpPr>
            <a:spLocks noGrp="1"/>
          </p:cNvSpPr>
          <p:nvPr>
            <p:ph type="title"/>
          </p:nvPr>
        </p:nvSpPr>
        <p:spPr>
          <a:xfrm>
            <a:off x="838200" y="18256"/>
            <a:ext cx="10515600" cy="796754"/>
          </a:xfrm>
        </p:spPr>
        <p:txBody>
          <a:bodyPr/>
          <a:lstStyle/>
          <a:p>
            <a:pPr algn="ctr"/>
            <a:r>
              <a:rPr lang="el-GR" dirty="0"/>
              <a:t>Ανάγκη προστασίας της Αγέννητης Ζωής</a:t>
            </a:r>
          </a:p>
        </p:txBody>
      </p:sp>
      <p:sp>
        <p:nvSpPr>
          <p:cNvPr id="3" name="Θέση περιεχομένου 2">
            <a:extLst>
              <a:ext uri="{FF2B5EF4-FFF2-40B4-BE49-F238E27FC236}">
                <a16:creationId xmlns:a16="http://schemas.microsoft.com/office/drawing/2014/main" id="{B105ECBF-859D-C869-DF9E-B9C8E432DD1D}"/>
              </a:ext>
            </a:extLst>
          </p:cNvPr>
          <p:cNvSpPr>
            <a:spLocks noGrp="1"/>
          </p:cNvSpPr>
          <p:nvPr>
            <p:ph idx="1"/>
          </p:nvPr>
        </p:nvSpPr>
        <p:spPr>
          <a:xfrm>
            <a:off x="0" y="708181"/>
            <a:ext cx="12192000" cy="6685290"/>
          </a:xfrm>
        </p:spPr>
        <p:txBody>
          <a:bodyPr>
            <a:noAutofit/>
          </a:bodyPr>
          <a:lstStyle/>
          <a:p>
            <a:pPr>
              <a:lnSpc>
                <a:spcPct val="107000"/>
              </a:lnSpc>
              <a:spcAft>
                <a:spcPts val="800"/>
              </a:spcAft>
            </a:pPr>
            <a:r>
              <a:rPr lang="el-GR" sz="2200" kern="100" dirty="0">
                <a:effectLst/>
                <a:latin typeface="Aptos" panose="020B0004020202020204" pitchFamily="34" charset="0"/>
                <a:ea typeface="Aptos" panose="020B0004020202020204" pitchFamily="34" charset="0"/>
                <a:cs typeface="Times New Roman" panose="02020603050405020304" pitchFamily="18" charset="0"/>
              </a:rPr>
              <a:t>Η επιστήμη συμφωνεί. Η Μοριακή Αναπτυξιακή Βιολογία και Εμβρυολογία βλέπουν το πρώτο ανθρώπινο </a:t>
            </a:r>
            <a:r>
              <a:rPr lang="el-GR" sz="2200" kern="100" dirty="0" err="1">
                <a:effectLst/>
                <a:latin typeface="Aptos" panose="020B0004020202020204" pitchFamily="34" charset="0"/>
                <a:ea typeface="Aptos" panose="020B0004020202020204" pitchFamily="34" charset="0"/>
                <a:cs typeface="Times New Roman" panose="02020603050405020304" pitchFamily="18" charset="0"/>
              </a:rPr>
              <a:t>διπλοειδές</a:t>
            </a:r>
            <a:r>
              <a:rPr lang="el-GR" sz="2200" kern="100" dirty="0">
                <a:effectLst/>
                <a:latin typeface="Aptos" panose="020B0004020202020204" pitchFamily="34" charset="0"/>
                <a:ea typeface="Aptos" panose="020B0004020202020204" pitchFamily="34" charset="0"/>
                <a:cs typeface="Times New Roman" panose="02020603050405020304" pitchFamily="18" charset="0"/>
              </a:rPr>
              <a:t> κύτταρο ως ζωντανό οργανισμό που φέρει όλες τις γενετικές πληροφορίες για όλον τον ανθρώπινο οργανισμό. Εντός ολίγων ημερών πολλαπλασιάζεται και ήδη στην 3η εβδομάδα (18η ημέρα) της ζωής, η καρδιά πάλλεται.</a:t>
            </a:r>
          </a:p>
          <a:p>
            <a:pPr>
              <a:lnSpc>
                <a:spcPct val="107000"/>
              </a:lnSpc>
              <a:spcAft>
                <a:spcPts val="800"/>
              </a:spcAft>
            </a:pPr>
            <a:r>
              <a:rPr lang="el-GR" sz="2200" kern="100" dirty="0">
                <a:effectLst/>
                <a:latin typeface="Aptos" panose="020B0004020202020204" pitchFamily="34" charset="0"/>
                <a:ea typeface="Aptos" panose="020B0004020202020204" pitchFamily="34" charset="0"/>
                <a:cs typeface="Times New Roman" panose="02020603050405020304" pitchFamily="18" charset="0"/>
              </a:rPr>
              <a:t>Στον σκληρόκαρδο όμως κόσμο που ζούμε, οι λέξεις «Αγέννητο Παιδί» μοιάζουν απαγορευμένες, διότι τις βυθίζουμε στα θολά νερά των «όρων και προϋποθέσεων» της βολής μας. Οι ενοχλητικές λέξεις «έκτρωση» και «άμβλωση» αντικαταστάθηκαν στον ποινικό κώδικα με τον ηθικά αναίσθητο και αποφορτισμένο όρο «</a:t>
            </a:r>
            <a:r>
              <a:rPr lang="el-GR" sz="2200" i="1" kern="100" dirty="0">
                <a:effectLst/>
                <a:latin typeface="Aptos" panose="020B0004020202020204" pitchFamily="34" charset="0"/>
                <a:ea typeface="Aptos" panose="020B0004020202020204" pitchFamily="34" charset="0"/>
                <a:cs typeface="Times New Roman" panose="02020603050405020304" pitchFamily="18" charset="0"/>
              </a:rPr>
              <a:t>διακοπή της κύησης</a:t>
            </a:r>
            <a:r>
              <a:rPr lang="el-GR" sz="2200" kern="100" dirty="0">
                <a:effectLst/>
                <a:latin typeface="Aptos" panose="020B0004020202020204" pitchFamily="34" charset="0"/>
                <a:ea typeface="Aptos" panose="020B0004020202020204" pitchFamily="34" charset="0"/>
                <a:cs typeface="Times New Roman" panose="02020603050405020304" pitchFamily="18" charset="0"/>
              </a:rPr>
              <a:t>». Σωρεία οι αντιφάσεις στον νομικό και πνευματικό μας πολιτισμό.  </a:t>
            </a:r>
          </a:p>
          <a:p>
            <a:pPr>
              <a:lnSpc>
                <a:spcPct val="107000"/>
              </a:lnSpc>
              <a:spcAft>
                <a:spcPts val="800"/>
              </a:spcAft>
            </a:pPr>
            <a:r>
              <a:rPr lang="el-GR" sz="2200" kern="100" dirty="0">
                <a:effectLst/>
                <a:latin typeface="Aptos" panose="020B0004020202020204" pitchFamily="34" charset="0"/>
                <a:ea typeface="Aptos" panose="020B0004020202020204" pitchFamily="34" charset="0"/>
                <a:cs typeface="Times New Roman" panose="02020603050405020304" pitchFamily="18" charset="0"/>
              </a:rPr>
              <a:t>Κάποιοι θεωρούν ότι η προστασία της Αγέννητης Ζωής είναι εργαλείο δημογραφικής ανάπτυξης. Αυτό κρύβει μία επικίνδυνη παραδοχή, ότι αν κάποτε ξεπεράσουμε το δημογραφικό μας πρόβλημα, τότε θα είναι ενδεχομένως αποδεκτό να στερούμε τη ζωή στο Αγέννητο Παιδί. Δεν είναι έτσι.</a:t>
            </a:r>
          </a:p>
          <a:p>
            <a:pPr>
              <a:lnSpc>
                <a:spcPct val="107000"/>
              </a:lnSpc>
              <a:spcAft>
                <a:spcPts val="800"/>
              </a:spcAft>
            </a:pPr>
            <a:r>
              <a:rPr lang="el-GR" sz="2200" kern="100" dirty="0">
                <a:effectLst/>
                <a:latin typeface="Aptos" panose="020B0004020202020204" pitchFamily="34" charset="0"/>
                <a:ea typeface="Aptos" panose="020B0004020202020204" pitchFamily="34" charset="0"/>
                <a:cs typeface="Times New Roman" panose="02020603050405020304" pitchFamily="18" charset="0"/>
              </a:rPr>
              <a:t>Η προστασία της Αγέννητης Ζωής δεν είναι εργαλείο για κάτι άλλο, είναι </a:t>
            </a:r>
            <a:r>
              <a:rPr lang="el-GR" sz="2200" kern="100" dirty="0" err="1">
                <a:effectLst/>
                <a:latin typeface="Aptos" panose="020B0004020202020204" pitchFamily="34" charset="0"/>
                <a:ea typeface="Aptos" panose="020B0004020202020204" pitchFamily="34" charset="0"/>
                <a:cs typeface="Times New Roman" panose="02020603050405020304" pitchFamily="18" charset="0"/>
              </a:rPr>
              <a:t>αυταξία</a:t>
            </a:r>
            <a:r>
              <a:rPr lang="el-GR" sz="2200" kern="100" dirty="0">
                <a:effectLst/>
                <a:latin typeface="Aptos" panose="020B0004020202020204" pitchFamily="34" charset="0"/>
                <a:ea typeface="Aptos" panose="020B0004020202020204" pitchFamily="34" charset="0"/>
                <a:cs typeface="Times New Roman" panose="02020603050405020304" pitchFamily="18" charset="0"/>
              </a:rPr>
              <a:t> και αυτοσκοπός. Είναι ζήτημα πνευματικό, ηθικό και βαθιά ανθρώπινο.  </a:t>
            </a:r>
          </a:p>
        </p:txBody>
      </p:sp>
    </p:spTree>
    <p:extLst>
      <p:ext uri="{BB962C8B-B14F-4D97-AF65-F5344CB8AC3E}">
        <p14:creationId xmlns:p14="http://schemas.microsoft.com/office/powerpoint/2010/main" val="2273094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BDCD5E-2CD2-96F9-1548-E007ED8399BA}"/>
              </a:ext>
            </a:extLst>
          </p:cNvPr>
          <p:cNvSpPr>
            <a:spLocks noGrp="1"/>
          </p:cNvSpPr>
          <p:nvPr>
            <p:ph type="title"/>
          </p:nvPr>
        </p:nvSpPr>
        <p:spPr>
          <a:xfrm>
            <a:off x="0" y="18255"/>
            <a:ext cx="12192000" cy="1325563"/>
          </a:xfrm>
        </p:spPr>
        <p:txBody>
          <a:bodyPr>
            <a:normAutofit fontScale="90000"/>
          </a:bodyPr>
          <a:lstStyle/>
          <a:p>
            <a:pPr algn="ctr"/>
            <a:br>
              <a:rPr lang="el-GR" sz="4000" kern="100" dirty="0">
                <a:effectLst/>
                <a:latin typeface="Aptos" panose="020B0004020202020204" pitchFamily="34" charset="0"/>
                <a:ea typeface="Aptos" panose="020B0004020202020204" pitchFamily="34" charset="0"/>
                <a:cs typeface="Times New Roman" panose="02020603050405020304" pitchFamily="18" charset="0"/>
              </a:rPr>
            </a:br>
            <a:r>
              <a:rPr lang="el-GR" sz="4000" kern="100" dirty="0">
                <a:effectLst/>
                <a:latin typeface="Aptos" panose="020B0004020202020204" pitchFamily="34" charset="0"/>
                <a:ea typeface="Aptos" panose="020B0004020202020204" pitchFamily="34" charset="0"/>
                <a:cs typeface="Times New Roman" panose="02020603050405020304" pitchFamily="18" charset="0"/>
              </a:rPr>
              <a:t>Το θαύμα της ζωής</a:t>
            </a:r>
            <a:br>
              <a:rPr lang="el-GR" sz="4000" kern="100" dirty="0">
                <a:effectLst/>
                <a:latin typeface="Aptos" panose="020B0004020202020204" pitchFamily="34" charset="0"/>
                <a:ea typeface="Aptos" panose="020B0004020202020204" pitchFamily="34" charset="0"/>
                <a:cs typeface="Times New Roman" panose="02020603050405020304" pitchFamily="18" charset="0"/>
              </a:rPr>
            </a:br>
            <a:r>
              <a:rPr lang="el-GR" sz="3100" dirty="0">
                <a:effectLst/>
                <a:latin typeface="Aptos" panose="020B0004020202020204" pitchFamily="34" charset="0"/>
                <a:ea typeface="Aptos" panose="020B0004020202020204" pitchFamily="34" charset="0"/>
                <a:cs typeface="Times New Roman" panose="02020603050405020304" pitchFamily="18" charset="0"/>
              </a:rPr>
              <a:t>Γράφει ο Γυναικολόγος - Μαιευτήρας Δρ. Βασίλειος </a:t>
            </a:r>
            <a:r>
              <a:rPr lang="el-GR" sz="3100" dirty="0" err="1">
                <a:effectLst/>
                <a:latin typeface="Aptos" panose="020B0004020202020204" pitchFamily="34" charset="0"/>
                <a:ea typeface="Aptos" panose="020B0004020202020204" pitchFamily="34" charset="0"/>
                <a:cs typeface="Times New Roman" panose="02020603050405020304" pitchFamily="18" charset="0"/>
              </a:rPr>
              <a:t>Μπέλλιος</a:t>
            </a:r>
            <a:r>
              <a:rPr lang="el-GR" sz="3100" dirty="0">
                <a:effectLst/>
                <a:latin typeface="Aptos" panose="020B0004020202020204" pitchFamily="34" charset="0"/>
                <a:ea typeface="Aptos" panose="020B0004020202020204" pitchFamily="34" charset="0"/>
                <a:cs typeface="Times New Roman" panose="02020603050405020304" pitchFamily="18" charset="0"/>
              </a:rPr>
              <a:t>, </a:t>
            </a:r>
            <a:r>
              <a:rPr lang="el-GR" sz="3100" u="sng" dirty="0">
                <a:solidFill>
                  <a:srgbClr val="467886"/>
                </a:solidFill>
                <a:latin typeface="Aptos" panose="020B0004020202020204" pitchFamily="34" charset="0"/>
                <a:ea typeface="Aptos" panose="020B0004020202020204" pitchFamily="34" charset="0"/>
                <a:cs typeface="Times New Roman" panose="02020603050405020304" pitchFamily="18" charset="0"/>
              </a:rPr>
              <a:t>Η Έκτρωση και οι Ευρύτερες Επιπτώσεις της | Φιλανθρωπικός Σύλλογος Η Αγκαλιά (agalia.org.gr)</a:t>
            </a:r>
            <a:br>
              <a:rPr lang="el-GR" sz="3100" kern="100" dirty="0">
                <a:effectLst/>
                <a:latin typeface="Aptos" panose="020B0004020202020204" pitchFamily="34" charset="0"/>
                <a:ea typeface="Aptos" panose="020B0004020202020204" pitchFamily="34" charset="0"/>
                <a:cs typeface="Times New Roman" panose="02020603050405020304" pitchFamily="18" charset="0"/>
              </a:rPr>
            </a:b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9EB08486-02C1-392F-9961-140BEEBE1771}"/>
              </a:ext>
            </a:extLst>
          </p:cNvPr>
          <p:cNvSpPr>
            <a:spLocks noGrp="1"/>
          </p:cNvSpPr>
          <p:nvPr>
            <p:ph idx="1"/>
          </p:nvPr>
        </p:nvSpPr>
        <p:spPr>
          <a:xfrm>
            <a:off x="0" y="1152525"/>
            <a:ext cx="12192000" cy="5687220"/>
          </a:xfrm>
        </p:spPr>
        <p:txBody>
          <a:bodyPr/>
          <a:lstStyle/>
          <a:p>
            <a:pPr algn="just"/>
            <a:r>
              <a:rPr lang="el-GR" sz="2000" dirty="0">
                <a:effectLst/>
                <a:latin typeface="Aptos" panose="020B0004020202020204" pitchFamily="34" charset="0"/>
                <a:ea typeface="Aptos" panose="020B0004020202020204" pitchFamily="34" charset="0"/>
                <a:cs typeface="Times New Roman" panose="02020603050405020304" pitchFamily="18" charset="0"/>
              </a:rPr>
              <a:t>Τη  στιγμή που ένα ώριμο ωάριο συναντάται με ένα σπερματοζωάριο στη σάλπιγγα της γυναίκας και ενώνονται τα δύο, μία καινούργια ζωή αρχίζει. Σχηματίζεται ένας καινούργιος οργανισμός με δικά του ανεξάρτητα χαρακτηριστικά. Εκείνη τη στιγμή έχει καθοριστεί  αν θα είναι αγόρι η κορίτσι, αν θα έχει την  Α η Β  ομάδα  αίματος, αν θα έχει μαύρα ή γαλανά μάτια  και όλα εκείνα  τα γνωρίσματα που χαρακτηρίζουν έναν ανεξάρτητο οργανισμό. Εντός του πρώτου </a:t>
            </a:r>
            <a:r>
              <a:rPr lang="el-GR" sz="2000" dirty="0" err="1">
                <a:effectLst/>
                <a:latin typeface="Aptos" panose="020B0004020202020204" pitchFamily="34" charset="0"/>
                <a:ea typeface="Aptos" panose="020B0004020202020204" pitchFamily="34" charset="0"/>
                <a:cs typeface="Times New Roman" panose="02020603050405020304" pitchFamily="18" charset="0"/>
              </a:rPr>
              <a:t>εικοσιτετραώρου</a:t>
            </a:r>
            <a:r>
              <a:rPr lang="el-GR" sz="2000" dirty="0">
                <a:effectLst/>
                <a:latin typeface="Aptos" panose="020B0004020202020204" pitchFamily="34" charset="0"/>
                <a:ea typeface="Aptos" panose="020B0004020202020204" pitchFamily="34" charset="0"/>
                <a:cs typeface="Times New Roman" panose="02020603050405020304" pitchFamily="18" charset="0"/>
              </a:rPr>
              <a:t>  από τη </a:t>
            </a:r>
            <a:r>
              <a:rPr lang="el-GR" sz="2000" b="1" dirty="0">
                <a:effectLst/>
                <a:latin typeface="Aptos" panose="020B0004020202020204" pitchFamily="34" charset="0"/>
                <a:ea typeface="Aptos" panose="020B0004020202020204" pitchFamily="34" charset="0"/>
                <a:cs typeface="Times New Roman" panose="02020603050405020304" pitchFamily="18" charset="0"/>
              </a:rPr>
              <a:t>γονιμοποίηση</a:t>
            </a:r>
            <a:r>
              <a:rPr lang="el-GR" sz="2000" dirty="0">
                <a:effectLst/>
                <a:latin typeface="Aptos" panose="020B0004020202020204" pitchFamily="34" charset="0"/>
                <a:ea typeface="Aptos" panose="020B0004020202020204" pitchFamily="34" charset="0"/>
                <a:cs typeface="Times New Roman" panose="02020603050405020304" pitchFamily="18" charset="0"/>
              </a:rPr>
              <a:t>,  αρχίζει κιόλας  ο πολλαπλασιασμός του γονιμοποιημένου κυττάρου… </a:t>
            </a:r>
          </a:p>
          <a:p>
            <a:pPr algn="just"/>
            <a:r>
              <a:rPr lang="el-GR" sz="2000" kern="100" dirty="0">
                <a:effectLst/>
                <a:latin typeface="Aptos" panose="020B0004020202020204" pitchFamily="34" charset="0"/>
                <a:ea typeface="Aptos" panose="020B0004020202020204" pitchFamily="34" charset="0"/>
                <a:cs typeface="Times New Roman" panose="02020603050405020304" pitchFamily="18" charset="0"/>
              </a:rPr>
              <a:t>Μέχρι την 10-12 εβδομάδα έχει τελειώσει η οργανογένεση και από εκεί και πέρα τα όργανα απλώς ωριμάζουν μέχρι τον τοκετό. Ήδη την τρίτη εβδομάδα (μήκος 3 χιλιοστά) σχηματίζονται η σπονδυλική στήλη, το στομάχι, το κεφάλι, οι πνεύμονες, το έντερο, τα νεφρά. Συμπληρώνοντας την τέταρτη εβδομάδα έχει ύψος μισό εκατοστό και βάρος μισό γραμμάριο. Ήδη μπορεί να διαπιστωθεί καρδιακή λειτουργία. Η γυναίκα μόλις τώρα διαπιστώνει ότι είναι έγκυος, καθ’  ότι η περίοδος έχει καθυστερήσει  να εμφανιστεί κατά δύο εβδομάδες. </a:t>
            </a:r>
          </a:p>
          <a:p>
            <a:pPr algn="just"/>
            <a:r>
              <a:rPr lang="el-GR" sz="2000" kern="100" dirty="0">
                <a:effectLst/>
                <a:latin typeface="Aptos" panose="020B0004020202020204" pitchFamily="34" charset="0"/>
                <a:ea typeface="Aptos" panose="020B0004020202020204" pitchFamily="34" charset="0"/>
                <a:cs typeface="Times New Roman" panose="02020603050405020304" pitchFamily="18" charset="0"/>
              </a:rPr>
              <a:t>Εν τούτοις η θαυμαστή αυτή πορεία ανάπτυξης της καινούργιας ζωής διακόπτεται μερικές φορές βιαίως και συχνά αδικαιολόγητα. Η γυναίκα, πολλές φορές, ωθείται στην απόφαση να διακόψει την εγκυμοσύνη της, είτε διότι η ίδια δεν αισθάνεται έτοιμη να γίνει μητέρα, ή πιέζεται από το περιβάλλον (σύζυγο ή  λοιπό οικογενειακό περιβάλλον)  και τις κοινωνικές συνθήκες. </a:t>
            </a:r>
          </a:p>
          <a:p>
            <a:pPr algn="just"/>
            <a:r>
              <a:rPr lang="el-GR" sz="2000" kern="100" dirty="0">
                <a:effectLst/>
                <a:latin typeface="Aptos" panose="020B0004020202020204" pitchFamily="34" charset="0"/>
                <a:ea typeface="Aptos" panose="020B0004020202020204" pitchFamily="34" charset="0"/>
                <a:cs typeface="Times New Roman" panose="02020603050405020304" pitchFamily="18" charset="0"/>
              </a:rPr>
              <a:t>Έτσι λοιπόν καταφεύγει στην </a:t>
            </a:r>
            <a:r>
              <a:rPr lang="el-GR" sz="2000" b="1" kern="100" dirty="0">
                <a:effectLst/>
                <a:latin typeface="Aptos" panose="020B0004020202020204" pitchFamily="34" charset="0"/>
                <a:ea typeface="Aptos" panose="020B0004020202020204" pitchFamily="34" charset="0"/>
                <a:cs typeface="Times New Roman" panose="02020603050405020304" pitchFamily="18" charset="0"/>
              </a:rPr>
              <a:t>άμβλωση</a:t>
            </a:r>
            <a:r>
              <a:rPr lang="el-GR" sz="2000" kern="100" dirty="0">
                <a:effectLst/>
                <a:latin typeface="Aptos" panose="020B0004020202020204" pitchFamily="34" charset="0"/>
                <a:ea typeface="Aptos" panose="020B0004020202020204" pitchFamily="34" charset="0"/>
                <a:cs typeface="Times New Roman" panose="02020603050405020304" pitchFamily="18" charset="0"/>
              </a:rPr>
              <a:t> ή </a:t>
            </a:r>
            <a:r>
              <a:rPr lang="el-GR" sz="2000" b="1" kern="100" dirty="0">
                <a:effectLst/>
                <a:latin typeface="Aptos" panose="020B0004020202020204" pitchFamily="34" charset="0"/>
                <a:ea typeface="Aptos" panose="020B0004020202020204" pitchFamily="34" charset="0"/>
                <a:cs typeface="Times New Roman" panose="02020603050405020304" pitchFamily="18" charset="0"/>
              </a:rPr>
              <a:t>τεχνητή  έκτρωση</a:t>
            </a:r>
            <a:r>
              <a:rPr lang="el-GR" sz="20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000" b="1" kern="100" dirty="0">
                <a:effectLst/>
                <a:latin typeface="Aptos" panose="020B0004020202020204" pitchFamily="34" charset="0"/>
                <a:ea typeface="Aptos" panose="020B0004020202020204" pitchFamily="34" charset="0"/>
                <a:cs typeface="Times New Roman" panose="02020603050405020304" pitchFamily="18" charset="0"/>
              </a:rPr>
              <a:t>διακοπή της εγκυμοσύνης</a:t>
            </a:r>
            <a:r>
              <a:rPr lang="el-GR" sz="2000" kern="100" dirty="0">
                <a:effectLst/>
                <a:latin typeface="Aptos" panose="020B0004020202020204" pitchFamily="34" charset="0"/>
                <a:ea typeface="Aptos" panose="020B0004020202020204" pitchFamily="34" charset="0"/>
                <a:cs typeface="Times New Roman" panose="02020603050405020304" pitchFamily="18" charset="0"/>
              </a:rPr>
              <a:t>) όπως λέγεται, για να την διακρίνουμε από την αυτόματη έκτρωση η αποβολή.</a:t>
            </a:r>
          </a:p>
          <a:p>
            <a:pPr marL="0" indent="0">
              <a:buNone/>
            </a:pPr>
            <a:endParaRPr lang="el-GR" dirty="0"/>
          </a:p>
        </p:txBody>
      </p:sp>
    </p:spTree>
    <p:extLst>
      <p:ext uri="{BB962C8B-B14F-4D97-AF65-F5344CB8AC3E}">
        <p14:creationId xmlns:p14="http://schemas.microsoft.com/office/powerpoint/2010/main" val="3683393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6B5C92-D78C-DCB9-562A-110BA5AD01C6}"/>
              </a:ext>
            </a:extLst>
          </p:cNvPr>
          <p:cNvSpPr>
            <a:spLocks noGrp="1"/>
          </p:cNvSpPr>
          <p:nvPr>
            <p:ph type="title"/>
          </p:nvPr>
        </p:nvSpPr>
        <p:spPr>
          <a:xfrm>
            <a:off x="0" y="0"/>
            <a:ext cx="12264887" cy="1272209"/>
          </a:xfrm>
        </p:spPr>
        <p:txBody>
          <a:bodyPr>
            <a:normAutofit fontScale="90000"/>
          </a:bodyPr>
          <a:lstStyle/>
          <a:p>
            <a:pPr algn="ctr"/>
            <a:br>
              <a:rPr lang="el-GR" b="1" kern="100" dirty="0">
                <a:effectLst/>
                <a:latin typeface="Aptos" panose="020B0004020202020204" pitchFamily="34" charset="0"/>
                <a:ea typeface="Aptos" panose="020B0004020202020204" pitchFamily="34" charset="0"/>
                <a:cs typeface="Times New Roman" panose="02020603050405020304" pitchFamily="18" charset="0"/>
              </a:rPr>
            </a:br>
            <a:r>
              <a:rPr lang="el-GR" sz="3100" b="1" kern="100" dirty="0">
                <a:effectLst/>
                <a:latin typeface="Aptos" panose="020B0004020202020204" pitchFamily="34" charset="0"/>
                <a:ea typeface="Aptos" panose="020B0004020202020204" pitchFamily="34" charset="0"/>
                <a:cs typeface="Times New Roman" panose="02020603050405020304" pitchFamily="18" charset="0"/>
              </a:rPr>
              <a:t>Ο Μονόλογος του εμβρύου</a:t>
            </a:r>
            <a:br>
              <a:rPr lang="el-GR" sz="3100" kern="100" dirty="0">
                <a:effectLst/>
                <a:latin typeface="Aptos" panose="020B0004020202020204" pitchFamily="34" charset="0"/>
                <a:ea typeface="Aptos" panose="020B0004020202020204" pitchFamily="34" charset="0"/>
                <a:cs typeface="Times New Roman" panose="02020603050405020304" pitchFamily="18" charset="0"/>
              </a:rPr>
            </a:br>
            <a:r>
              <a:rPr lang="el-GR" sz="3100" kern="100" dirty="0">
                <a:effectLst/>
                <a:latin typeface="Aptos" panose="020B0004020202020204" pitchFamily="34" charset="0"/>
                <a:ea typeface="Aptos" panose="020B0004020202020204" pitchFamily="34" charset="0"/>
                <a:cs typeface="Times New Roman" panose="02020603050405020304" pitchFamily="18" charset="0"/>
              </a:rPr>
              <a:t>(Απόσπασμα </a:t>
            </a:r>
            <a:r>
              <a:rPr lang="el-GR" sz="3100" kern="100" dirty="0">
                <a:latin typeface="Aptos" panose="020B0004020202020204" pitchFamily="34" charset="0"/>
                <a:ea typeface="Aptos" panose="020B0004020202020204" pitchFamily="34" charset="0"/>
                <a:cs typeface="Times New Roman" panose="02020603050405020304" pitchFamily="18" charset="0"/>
              </a:rPr>
              <a:t>α</a:t>
            </a:r>
            <a:r>
              <a:rPr lang="el-GR" sz="3100" kern="100" dirty="0">
                <a:effectLst/>
                <a:latin typeface="Aptos" panose="020B0004020202020204" pitchFamily="34" charset="0"/>
                <a:ea typeface="Aptos" panose="020B0004020202020204" pitchFamily="34" charset="0"/>
                <a:cs typeface="Times New Roman" panose="02020603050405020304" pitchFamily="18" charset="0"/>
              </a:rPr>
              <a:t>πό το φυλλάδιο «Μαμά ζω και ας μην το ξέρεις» Θεόφιλος Φιλανθρωπικός Οργανισμός Κοινωνικής Φροντίδας)</a:t>
            </a:r>
            <a:br>
              <a:rPr lang="el-GR" sz="3100" kern="100" dirty="0">
                <a:effectLst/>
                <a:latin typeface="Aptos" panose="020B0004020202020204" pitchFamily="34" charset="0"/>
                <a:ea typeface="Aptos" panose="020B0004020202020204" pitchFamily="34" charset="0"/>
                <a:cs typeface="Times New Roman" panose="02020603050405020304" pitchFamily="18" charset="0"/>
              </a:rPr>
            </a:br>
            <a:endParaRPr lang="el-GR" sz="3100" dirty="0"/>
          </a:p>
        </p:txBody>
      </p:sp>
      <p:sp>
        <p:nvSpPr>
          <p:cNvPr id="3" name="Θέση περιεχομένου 2">
            <a:extLst>
              <a:ext uri="{FF2B5EF4-FFF2-40B4-BE49-F238E27FC236}">
                <a16:creationId xmlns:a16="http://schemas.microsoft.com/office/drawing/2014/main" id="{2A956C9E-F292-1BCD-499F-5EB24810B0CD}"/>
              </a:ext>
            </a:extLst>
          </p:cNvPr>
          <p:cNvSpPr>
            <a:spLocks noGrp="1"/>
          </p:cNvSpPr>
          <p:nvPr>
            <p:ph idx="1"/>
          </p:nvPr>
        </p:nvSpPr>
        <p:spPr>
          <a:xfrm>
            <a:off x="0" y="1272208"/>
            <a:ext cx="12192000" cy="5585791"/>
          </a:xfrm>
        </p:spPr>
        <p:txBody>
          <a:bodyPr>
            <a:normAutofit/>
          </a:bodyPr>
          <a:lstStyle/>
          <a:p>
            <a:pPr algn="just">
              <a:lnSpc>
                <a:spcPct val="107000"/>
              </a:lnSpc>
              <a:spcAft>
                <a:spcPts val="800"/>
              </a:spcAft>
            </a:pPr>
            <a:r>
              <a:rPr lang="el-GR" sz="20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Το έμβρυο εμφανίζεται να μιλά σε πρώτο πρόσωπο (</a:t>
            </a:r>
            <a:r>
              <a:rPr lang="el-GR" sz="2000" b="1" i="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“Γεια σας! Είμαι ένα παιδάκι στο ξεκίνημα της ζωής μου”</a:t>
            </a:r>
            <a:r>
              <a:rPr lang="el-GR" sz="20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a:t>
            </a:r>
            <a:r>
              <a:rPr lang="el-GR" sz="2000" b="1" kern="100" dirty="0" err="1">
                <a:solidFill>
                  <a:srgbClr val="FF0000"/>
                </a:solidFill>
                <a:effectLst/>
                <a:latin typeface="Aptos" panose="020B0004020202020204" pitchFamily="34" charset="0"/>
                <a:ea typeface="Aptos" panose="020B0004020202020204" pitchFamily="34" charset="0"/>
                <a:cs typeface="Times New Roman" panose="02020603050405020304" pitchFamily="18" charset="0"/>
              </a:rPr>
              <a:t>κ.ο.κ.</a:t>
            </a:r>
            <a:r>
              <a:rPr lang="el-GR" sz="20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και να αναρωτιέται τι θα του συμβεί, αν η μητέρα του αποφασίσει να διακόψει την κύησή της: </a:t>
            </a:r>
            <a:r>
              <a:rPr lang="el-GR" sz="2000" b="1" i="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“Μήπως θα με απορροφήσουν με σωλήνα, όπως η ηλεκτρική σκούπα τα σκουπίδια; […] Μήπως θα με κομματιάσουν ζωντανό, μέσα στην κοιλιά της μητέρας μου, μ’ ένα τροχισμένο γυριστό μαχαίρι; […] Μήπως ο γιατρός, με μια σύριγγα, αναρροφήσει λίγο αμνιακό υγρό για να εκχύσει αλάτι που θα με κάψει ζωντανό; Τότε θα πονάω φρικτά, ώρες και ώρες, ώσπου να ξεψυχήσω!”</a:t>
            </a:r>
            <a:endParaRPr lang="el-GR"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l-GR" sz="20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Αλλά δεν τελειώνει εδώ ο μονόλογος του εμβρύου: </a:t>
            </a:r>
            <a:r>
              <a:rPr lang="el-GR" sz="2000" b="1" i="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“Αυτό που οι γιατροί λένε ‘διακοπή της κυήσεως’ είναι η δολοφονία μου! Ο θάνατός μου είναι μαρτυρικός: Αγωνίζομαι για δύο-τρεις ώρες να κρατηθώ στη ζωή, η καρδιά μου πάλλεται με πείσμα! Η μητέρα μου κινδυνεύει, όπως και τα επόμενα αδέλφια μου, από τον άδικο θάνατό μου!”.</a:t>
            </a:r>
            <a:r>
              <a:rPr lang="el-GR" sz="20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Και οι “υπηρεσίες προς την έγκυο” συμπληρώνονται με την αναφορά στους κινδύνους που διατρέχουν όσες γυναίκες επιλέγουν να διακόψουν μια ανεπιθύμητη κύηση. </a:t>
            </a:r>
            <a:r>
              <a:rPr lang="el-GR" sz="2000" b="1" i="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“Περισσότερες από τα 3/4 των μητέρων που έχουν κάνει έκτρωση παρουσιάζουν αργότερα σοβαρά ψυχολογικά και άλλα προβλήματα”,</a:t>
            </a:r>
            <a:r>
              <a:rPr lang="el-GR" sz="20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αναφέρεται χαρακτηριστικά. </a:t>
            </a:r>
            <a:r>
              <a:rPr lang="el-GR" sz="2000" b="1" i="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“Μελαγχολία, κατάθλιψη, τύψεις, αγωνίες, εφιαλτικά όνειρα, επιθετικές τάσεις κ.λπ., που φθάνουν μέχρι τη διάλυση της συζυγικής ενότητας, το διαζύγιο, και επηρεάζουν, όπως είναι φυσικό, και τα άλλα παιδιά τους.”</a:t>
            </a:r>
            <a:endParaRPr lang="el-GR"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39506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E4210E-6559-5BDF-1452-095F49C23A29}"/>
              </a:ext>
            </a:extLst>
          </p:cNvPr>
          <p:cNvSpPr>
            <a:spLocks noGrp="1"/>
          </p:cNvSpPr>
          <p:nvPr>
            <p:ph type="title"/>
          </p:nvPr>
        </p:nvSpPr>
        <p:spPr>
          <a:xfrm>
            <a:off x="838200" y="18255"/>
            <a:ext cx="10515600" cy="717241"/>
          </a:xfrm>
        </p:spPr>
        <p:txBody>
          <a:bodyPr/>
          <a:lstStyle/>
          <a:p>
            <a:pPr algn="ctr"/>
            <a:r>
              <a:rPr lang="el-GR" dirty="0"/>
              <a:t>Σωματικές επιπτώσεις της έκτρωσης</a:t>
            </a:r>
          </a:p>
        </p:txBody>
      </p:sp>
      <p:sp>
        <p:nvSpPr>
          <p:cNvPr id="3" name="Θέση περιεχομένου 2">
            <a:extLst>
              <a:ext uri="{FF2B5EF4-FFF2-40B4-BE49-F238E27FC236}">
                <a16:creationId xmlns:a16="http://schemas.microsoft.com/office/drawing/2014/main" id="{71756046-D5CF-816F-75E5-A316B60FC4B7}"/>
              </a:ext>
            </a:extLst>
          </p:cNvPr>
          <p:cNvSpPr>
            <a:spLocks noGrp="1"/>
          </p:cNvSpPr>
          <p:nvPr>
            <p:ph idx="1"/>
          </p:nvPr>
        </p:nvSpPr>
        <p:spPr>
          <a:xfrm>
            <a:off x="0" y="844826"/>
            <a:ext cx="12192000" cy="5994919"/>
          </a:xfrm>
        </p:spPr>
        <p:txBody>
          <a:bodyPr>
            <a:normAutofit lnSpcReduction="10000"/>
          </a:bodyPr>
          <a:lstStyle/>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Οι σωματικές μπορεί να είναι άμεσες κατά τη διάρκεια της επέμβασης, όπως: </a:t>
            </a:r>
          </a:p>
          <a:p>
            <a:pPr lvl="1">
              <a:lnSpc>
                <a:spcPct val="107000"/>
              </a:lnSpc>
              <a:spcAft>
                <a:spcPts val="800"/>
              </a:spcAft>
              <a:buFont typeface="Wingdings" panose="05000000000000000000" pitchFamily="2" charset="2"/>
              <a:buChar char="v"/>
            </a:pPr>
            <a:r>
              <a:rPr lang="el-GR" kern="100" dirty="0">
                <a:effectLst/>
                <a:latin typeface="Aptos" panose="020B0004020202020204" pitchFamily="34" charset="0"/>
                <a:ea typeface="Aptos" panose="020B0004020202020204" pitchFamily="34" charset="0"/>
                <a:cs typeface="Times New Roman" panose="02020603050405020304" pitchFamily="18" charset="0"/>
              </a:rPr>
              <a:t>ρήξη  του τραχήλου της μήτρας κατά την διαδικασία της διαστολής του με μεγάλη αιμορραγία, </a:t>
            </a:r>
          </a:p>
          <a:p>
            <a:pPr lvl="1">
              <a:lnSpc>
                <a:spcPct val="107000"/>
              </a:lnSpc>
              <a:spcAft>
                <a:spcPts val="800"/>
              </a:spcAft>
              <a:buFont typeface="Wingdings" panose="05000000000000000000" pitchFamily="2" charset="2"/>
              <a:buChar char="v"/>
            </a:pPr>
            <a:r>
              <a:rPr lang="el-GR" kern="100" dirty="0">
                <a:effectLst/>
                <a:latin typeface="Aptos" panose="020B0004020202020204" pitchFamily="34" charset="0"/>
                <a:ea typeface="Aptos" panose="020B0004020202020204" pitchFamily="34" charset="0"/>
                <a:cs typeface="Times New Roman" panose="02020603050405020304" pitchFamily="18" charset="0"/>
              </a:rPr>
              <a:t>διάτρηση της μήτρας που επίσης μπορεί να συνοδεύεται από μεγάλη αιμορραγία, </a:t>
            </a:r>
          </a:p>
          <a:p>
            <a:pPr lvl="1">
              <a:lnSpc>
                <a:spcPct val="107000"/>
              </a:lnSpc>
              <a:spcAft>
                <a:spcPts val="800"/>
              </a:spcAft>
              <a:buFont typeface="Wingdings" panose="05000000000000000000" pitchFamily="2" charset="2"/>
              <a:buChar char="v"/>
            </a:pPr>
            <a:r>
              <a:rPr lang="el-GR" kern="100" dirty="0">
                <a:effectLst/>
                <a:latin typeface="Aptos" panose="020B0004020202020204" pitchFamily="34" charset="0"/>
                <a:ea typeface="Aptos" panose="020B0004020202020204" pitchFamily="34" charset="0"/>
                <a:cs typeface="Times New Roman" panose="02020603050405020304" pitchFamily="18" charset="0"/>
              </a:rPr>
              <a:t>και οι δύο αυτές επιπλοκές, εάν δεν μπορέσουν να αντιμετωπιστούν αποτελεσματικά εγκαίρως υπάρχει πιθανότητα να χρειαστεί αφαίρεση της μήτρας για να σωθεί η γυναίκα.</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Άλλη συνήθης επιπλοκή είναι η παραμονή υπολειμμάτων πλακούντα εντός της κοιλότητας της μήτρας που οδηγούν σε αιμορραγίες. </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Φλεγμονές στην κοιλότητα της μήτρας και στις σάλπιγγες, έχουν ως αποτέλεσμα να μην είναι δυνατή άλλη κύηση στο μέλλον, διότι οι φλεγμονές δημιουργούν συμφύσεις στην κοιλότητα της μήτρας και απόφραξη των σαλπίγγων.                                                                                                                                        </a:t>
            </a:r>
          </a:p>
          <a:p>
            <a:endParaRPr lang="el-GR" dirty="0"/>
          </a:p>
        </p:txBody>
      </p:sp>
    </p:spTree>
    <p:extLst>
      <p:ext uri="{BB962C8B-B14F-4D97-AF65-F5344CB8AC3E}">
        <p14:creationId xmlns:p14="http://schemas.microsoft.com/office/powerpoint/2010/main" val="3915734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F23F4C-5920-FC67-34B6-3AE30034F5DA}"/>
              </a:ext>
            </a:extLst>
          </p:cNvPr>
          <p:cNvSpPr>
            <a:spLocks noGrp="1"/>
          </p:cNvSpPr>
          <p:nvPr>
            <p:ph type="title"/>
          </p:nvPr>
        </p:nvSpPr>
        <p:spPr>
          <a:xfrm>
            <a:off x="838200" y="18256"/>
            <a:ext cx="10515600" cy="836510"/>
          </a:xfrm>
        </p:spPr>
        <p:txBody>
          <a:bodyPr/>
          <a:lstStyle/>
          <a:p>
            <a:pPr algn="ctr"/>
            <a:r>
              <a:rPr lang="el-GR" dirty="0"/>
              <a:t>Σωματικές επιπτώσεις της έκτρωσης</a:t>
            </a:r>
          </a:p>
        </p:txBody>
      </p:sp>
      <p:sp>
        <p:nvSpPr>
          <p:cNvPr id="3" name="Θέση περιεχομένου 2">
            <a:extLst>
              <a:ext uri="{FF2B5EF4-FFF2-40B4-BE49-F238E27FC236}">
                <a16:creationId xmlns:a16="http://schemas.microsoft.com/office/drawing/2014/main" id="{5DC322EA-5BFD-2648-D1A0-FB8069372D4F}"/>
              </a:ext>
            </a:extLst>
          </p:cNvPr>
          <p:cNvSpPr>
            <a:spLocks noGrp="1"/>
          </p:cNvSpPr>
          <p:nvPr>
            <p:ph idx="1"/>
          </p:nvPr>
        </p:nvSpPr>
        <p:spPr>
          <a:xfrm>
            <a:off x="0" y="854766"/>
            <a:ext cx="12192000" cy="5984978"/>
          </a:xfrm>
        </p:spPr>
        <p:txBody>
          <a:bodyPr>
            <a:normAutofit fontScale="85000" lnSpcReduction="20000"/>
          </a:bodyPr>
          <a:lstStyle/>
          <a:p>
            <a:pPr algn="just">
              <a:lnSpc>
                <a:spcPct val="107000"/>
              </a:lnSpc>
              <a:spcAft>
                <a:spcPts val="800"/>
              </a:spcAf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Έχουν παρατηρηθεί φλεγμονές με αποστήματα σαλπίγγων και ωοθηκών σαν επακόλουθο μιας έκτρωσης. </a:t>
            </a:r>
          </a:p>
          <a:p>
            <a:pPr algn="just">
              <a:lnSpc>
                <a:spcPct val="107000"/>
              </a:lnSpc>
              <a:spcAft>
                <a:spcPts val="800"/>
              </a:spcAf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Η απόφραξη των σαλπίγγων δεν επιτρέπει την διάβαση του ωαρίου ώστε να μη μπορεί να επιτευχθεί επόμενη κύηση. </a:t>
            </a:r>
          </a:p>
          <a:p>
            <a:pPr algn="just">
              <a:lnSpc>
                <a:spcPct val="107000"/>
              </a:lnSpc>
              <a:spcAft>
                <a:spcPts val="800"/>
              </a:spcAf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Επίσης ανεπάρκεια του τραχήλου, λόγω της βίαιης διαστολής, ώστε σε μετέπειτα εγκυμοσύνες να αποβάλλονται τα έμβρυα ή να γεννιούνται  πρόωρα. </a:t>
            </a:r>
          </a:p>
          <a:p>
            <a:pPr algn="just">
              <a:lnSpc>
                <a:spcPct val="107000"/>
              </a:lnSpc>
              <a:spcAft>
                <a:spcPts val="800"/>
              </a:spcAf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Οι φλεγμονές που μπορεί να επακολουθήσουν μετά από μία </a:t>
            </a:r>
            <a:r>
              <a:rPr lang="el-GR" sz="2800" b="1" kern="100" dirty="0">
                <a:effectLst/>
                <a:latin typeface="Aptos" panose="020B0004020202020204" pitchFamily="34" charset="0"/>
                <a:ea typeface="Aptos" panose="020B0004020202020204" pitchFamily="34" charset="0"/>
                <a:cs typeface="Times New Roman" panose="02020603050405020304" pitchFamily="18" charset="0"/>
              </a:rPr>
              <a:t>έκτρωση</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μπορεί να οδηγήσουν σε απόφραξη  των σαλπίγγων, σε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ενδομητρικές</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συμφύσεις  που το τελικό αποτέλεσμα θα είναι: </a:t>
            </a:r>
          </a:p>
          <a:p>
            <a:pPr lvl="1" algn="just">
              <a:lnSpc>
                <a:spcPct val="107000"/>
              </a:lnSpc>
              <a:spcAft>
                <a:spcPts val="800"/>
              </a:spcAft>
              <a:buFont typeface="Wingdings" panose="05000000000000000000" pitchFamily="2" charset="2"/>
              <a:buChar char="v"/>
            </a:pPr>
            <a:r>
              <a:rPr lang="el-GR" kern="100" dirty="0">
                <a:effectLst/>
                <a:latin typeface="Aptos" panose="020B0004020202020204" pitchFamily="34" charset="0"/>
                <a:ea typeface="Aptos" panose="020B0004020202020204" pitchFamily="34" charset="0"/>
                <a:cs typeface="Times New Roman" panose="02020603050405020304" pitchFamily="18" charset="0"/>
              </a:rPr>
              <a:t>η στείρωση,  </a:t>
            </a:r>
          </a:p>
          <a:p>
            <a:pPr lvl="1" algn="just">
              <a:lnSpc>
                <a:spcPct val="107000"/>
              </a:lnSpc>
              <a:spcAft>
                <a:spcPts val="800"/>
              </a:spcAft>
              <a:buFont typeface="Wingdings" panose="05000000000000000000" pitchFamily="2" charset="2"/>
              <a:buChar char="v"/>
            </a:pPr>
            <a:r>
              <a:rPr lang="el-GR" kern="100" dirty="0">
                <a:effectLst/>
                <a:latin typeface="Aptos" panose="020B0004020202020204" pitchFamily="34" charset="0"/>
                <a:ea typeface="Aptos" panose="020B0004020202020204" pitchFamily="34" charset="0"/>
                <a:cs typeface="Times New Roman" panose="02020603050405020304" pitchFamily="18" charset="0"/>
              </a:rPr>
              <a:t>οι συχνές αποβολές, </a:t>
            </a:r>
          </a:p>
          <a:p>
            <a:pPr lvl="1" algn="just">
              <a:lnSpc>
                <a:spcPct val="107000"/>
              </a:lnSpc>
              <a:spcAft>
                <a:spcPts val="800"/>
              </a:spcAft>
              <a:buFont typeface="Wingdings" panose="05000000000000000000" pitchFamily="2" charset="2"/>
              <a:buChar char="v"/>
            </a:pPr>
            <a:r>
              <a:rPr lang="el-GR" kern="100" dirty="0">
                <a:effectLst/>
                <a:latin typeface="Aptos" panose="020B0004020202020204" pitchFamily="34" charset="0"/>
                <a:ea typeface="Aptos" panose="020B0004020202020204" pitchFamily="34" charset="0"/>
                <a:cs typeface="Times New Roman" panose="02020603050405020304" pitchFamily="18" charset="0"/>
              </a:rPr>
              <a:t>οι στιφροί ή προδρομικοί πλακούντες  ή </a:t>
            </a:r>
          </a:p>
          <a:p>
            <a:pPr lvl="1" algn="just">
              <a:lnSpc>
                <a:spcPct val="107000"/>
              </a:lnSpc>
              <a:spcAft>
                <a:spcPts val="800"/>
              </a:spcAft>
              <a:buFont typeface="Wingdings" panose="05000000000000000000" pitchFamily="2" charset="2"/>
              <a:buChar char="v"/>
            </a:pPr>
            <a:r>
              <a:rPr lang="el-GR" kern="100" dirty="0">
                <a:effectLst/>
                <a:latin typeface="Aptos" panose="020B0004020202020204" pitchFamily="34" charset="0"/>
                <a:ea typeface="Aptos" panose="020B0004020202020204" pitchFamily="34" charset="0"/>
                <a:cs typeface="Times New Roman" panose="02020603050405020304" pitchFamily="18" charset="0"/>
              </a:rPr>
              <a:t>οι πρόωροι τοκετοί.</a:t>
            </a:r>
          </a:p>
          <a:p>
            <a:pPr algn="just">
              <a:lnSpc>
                <a:spcPct val="107000"/>
              </a:lnSpc>
              <a:spcAft>
                <a:spcPts val="800"/>
              </a:spcAf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Θρομβώσεις.         </a:t>
            </a:r>
            <a:endParaRPr lang="el-GR" dirty="0"/>
          </a:p>
        </p:txBody>
      </p:sp>
    </p:spTree>
    <p:extLst>
      <p:ext uri="{BB962C8B-B14F-4D97-AF65-F5344CB8AC3E}">
        <p14:creationId xmlns:p14="http://schemas.microsoft.com/office/powerpoint/2010/main" val="2102544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BBABD8-A9FD-F2A2-5E3A-7071E2E05FDC}"/>
              </a:ext>
            </a:extLst>
          </p:cNvPr>
          <p:cNvSpPr>
            <a:spLocks noGrp="1"/>
          </p:cNvSpPr>
          <p:nvPr>
            <p:ph type="title"/>
          </p:nvPr>
        </p:nvSpPr>
        <p:spPr>
          <a:xfrm>
            <a:off x="916885" y="18256"/>
            <a:ext cx="10515600" cy="419066"/>
          </a:xfrm>
        </p:spPr>
        <p:txBody>
          <a:bodyPr>
            <a:normAutofit fontScale="90000"/>
          </a:bodyPr>
          <a:lstStyle/>
          <a:p>
            <a:pPr algn="ctr"/>
            <a:r>
              <a:rPr lang="el-GR" dirty="0"/>
              <a:t>Ψυχολογικές επιπτώσεις της έκτρωσης</a:t>
            </a:r>
          </a:p>
        </p:txBody>
      </p:sp>
      <p:sp>
        <p:nvSpPr>
          <p:cNvPr id="3" name="Θέση περιεχομένου 2">
            <a:extLst>
              <a:ext uri="{FF2B5EF4-FFF2-40B4-BE49-F238E27FC236}">
                <a16:creationId xmlns:a16="http://schemas.microsoft.com/office/drawing/2014/main" id="{4AFE3C96-C55A-431E-34A2-D2CB50082FE1}"/>
              </a:ext>
            </a:extLst>
          </p:cNvPr>
          <p:cNvSpPr>
            <a:spLocks noGrp="1"/>
          </p:cNvSpPr>
          <p:nvPr>
            <p:ph idx="1"/>
          </p:nvPr>
        </p:nvSpPr>
        <p:spPr>
          <a:xfrm>
            <a:off x="0" y="437322"/>
            <a:ext cx="12192000" cy="6506369"/>
          </a:xfrm>
        </p:spPr>
        <p:txBody>
          <a:bodyPr>
            <a:normAutofit fontScale="77500" lnSpcReduction="20000"/>
          </a:bodyPr>
          <a:lstStyle/>
          <a:p>
            <a:pPr>
              <a:lnSpc>
                <a:spcPct val="107000"/>
              </a:lnSpc>
              <a:spcAft>
                <a:spcPts val="800"/>
              </a:spcAft>
            </a:pPr>
            <a:r>
              <a:rPr lang="el-GR" sz="2600" kern="100" dirty="0">
                <a:effectLst/>
                <a:latin typeface="Aptos" panose="020B0004020202020204" pitchFamily="34" charset="0"/>
                <a:ea typeface="Aptos" panose="020B0004020202020204" pitchFamily="34" charset="0"/>
                <a:cs typeface="Times New Roman" panose="02020603050405020304" pitchFamily="18" charset="0"/>
              </a:rPr>
              <a:t>Οι ψυχολογικές επιπτώσεις έχουν επίσης μεγάλη σημασία  διότι σε κάποιες περιπτώσεις ακολουθούν τη γυναίκα σε όλη της τη ζωή. Επειδή η γυναίκα από ένστικτο (μητρικό) αγαπάει το έμβρυό της, άσχετα από θρησκευτικές ή άλλες πεποιθήσεις της και κατά συνέπεια δεν θέλει το κακό του, βιώνει την έκτρωση  σαν ένα βαρύ  ψυχικό τραυματισμό που δύσκολα, ή επιφανειακά μόνο επουλώνεται. Αρκεί μόνο λίγο να τον αγγίξεις και πάλι βγαίνει στην επιφάνεια. </a:t>
            </a:r>
          </a:p>
          <a:p>
            <a:pPr>
              <a:lnSpc>
                <a:spcPct val="107000"/>
              </a:lnSpc>
              <a:spcAft>
                <a:spcPts val="800"/>
              </a:spcAft>
            </a:pPr>
            <a:r>
              <a:rPr lang="el-GR" sz="2600" kern="100" dirty="0">
                <a:effectLst/>
                <a:latin typeface="Aptos" panose="020B0004020202020204" pitchFamily="34" charset="0"/>
                <a:ea typeface="Aptos" panose="020B0004020202020204" pitchFamily="34" charset="0"/>
                <a:cs typeface="Times New Roman" panose="02020603050405020304" pitchFamily="18" charset="0"/>
              </a:rPr>
              <a:t>Έτσι ομιλούμε για το λεγόμενο «</a:t>
            </a:r>
            <a:r>
              <a:rPr lang="el-GR" sz="2600" u="sng" kern="100" dirty="0" err="1">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μετεκτρωτικό</a:t>
            </a:r>
            <a:r>
              <a:rPr lang="el-GR" sz="26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 σύνδρομο</a:t>
            </a:r>
            <a:r>
              <a:rPr lang="el-GR" sz="2600" kern="100" dirty="0">
                <a:effectLst/>
                <a:latin typeface="Aptos" panose="020B0004020202020204" pitchFamily="34" charset="0"/>
                <a:ea typeface="Aptos" panose="020B0004020202020204" pitchFamily="34" charset="0"/>
                <a:cs typeface="Times New Roman" panose="02020603050405020304" pitchFamily="18" charset="0"/>
              </a:rPr>
              <a:t>» (Post </a:t>
            </a:r>
            <a:r>
              <a:rPr lang="el-GR" sz="2600" kern="100" dirty="0" err="1">
                <a:effectLst/>
                <a:latin typeface="Aptos" panose="020B0004020202020204" pitchFamily="34" charset="0"/>
                <a:ea typeface="Aptos" panose="020B0004020202020204" pitchFamily="34" charset="0"/>
                <a:cs typeface="Times New Roman" panose="02020603050405020304" pitchFamily="18" charset="0"/>
              </a:rPr>
              <a:t>abortion</a:t>
            </a:r>
            <a:r>
              <a:rPr lang="el-GR" sz="26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600" kern="100" dirty="0" err="1">
                <a:effectLst/>
                <a:latin typeface="Aptos" panose="020B0004020202020204" pitchFamily="34" charset="0"/>
                <a:ea typeface="Aptos" panose="020B0004020202020204" pitchFamily="34" charset="0"/>
                <a:cs typeface="Times New Roman" panose="02020603050405020304" pitchFamily="18" charset="0"/>
              </a:rPr>
              <a:t>Syndrom</a:t>
            </a:r>
            <a:r>
              <a:rPr lang="el-GR" sz="2600" kern="100" dirty="0">
                <a:effectLst/>
                <a:latin typeface="Aptos" panose="020B0004020202020204" pitchFamily="34" charset="0"/>
                <a:ea typeface="Aptos" panose="020B0004020202020204" pitchFamily="34" charset="0"/>
                <a:cs typeface="Times New Roman" panose="02020603050405020304" pitchFamily="18" charset="0"/>
              </a:rPr>
              <a:t>) που είναι ένας νέος όρος και σημαίνει το σύνολο των ψυχολογικών συμπτωμάτων που παρουσιάζονται σε μεγάλο ποσοστό γυναικών μετά την </a:t>
            </a:r>
            <a:r>
              <a:rPr lang="el-GR" sz="2600" b="1" kern="100" dirty="0">
                <a:effectLst/>
                <a:latin typeface="Aptos" panose="020B0004020202020204" pitchFamily="34" charset="0"/>
                <a:ea typeface="Aptos" panose="020B0004020202020204" pitchFamily="34" charset="0"/>
                <a:cs typeface="Times New Roman" panose="02020603050405020304" pitchFamily="18" charset="0"/>
              </a:rPr>
              <a:t>έκτρωση</a:t>
            </a:r>
            <a:r>
              <a:rPr lang="el-GR" sz="2600" kern="100" dirty="0">
                <a:effectLst/>
                <a:latin typeface="Aptos" panose="020B0004020202020204" pitchFamily="34" charset="0"/>
                <a:ea typeface="Aptos" panose="020B0004020202020204" pitchFamily="34" charset="0"/>
                <a:cs typeface="Times New Roman" panose="02020603050405020304" pitchFamily="18" charset="0"/>
              </a:rPr>
              <a:t>. Κυρίως παρατηρείται σε γυναίκες               </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t>
            </a:r>
          </a:p>
          <a:p>
            <a:pPr lvl="1">
              <a:lnSpc>
                <a:spcPct val="107000"/>
              </a:lnSpc>
              <a:spcAft>
                <a:spcPts val="800"/>
              </a:spcAft>
              <a:buSzPts val="1000"/>
              <a:buFont typeface="Wingdings" panose="05000000000000000000" pitchFamily="2" charset="2"/>
              <a:buChar char="v"/>
              <a:tabLst>
                <a:tab pos="457200" algn="l"/>
              </a:tabLst>
            </a:pPr>
            <a:r>
              <a:rPr lang="el-GR" sz="2500" kern="100" dirty="0">
                <a:effectLst/>
                <a:latin typeface="Aptos" panose="020B0004020202020204" pitchFamily="34" charset="0"/>
                <a:ea typeface="Aptos" panose="020B0004020202020204" pitchFamily="34" charset="0"/>
                <a:cs typeface="Times New Roman" panose="02020603050405020304" pitchFamily="18" charset="0"/>
              </a:rPr>
              <a:t>που έχουν περιορισμένη  ή καθόλου συμπαράσταση  από το σύντροφο ή το οικογενειακό  τους περιβάλλον                                                                                                         </a:t>
            </a:r>
          </a:p>
          <a:p>
            <a:pPr lvl="1">
              <a:lnSpc>
                <a:spcPct val="107000"/>
              </a:lnSpc>
              <a:spcAft>
                <a:spcPts val="800"/>
              </a:spcAft>
              <a:buSzPts val="1000"/>
              <a:buFont typeface="Wingdings" panose="05000000000000000000" pitchFamily="2" charset="2"/>
              <a:buChar char="v"/>
              <a:tabLst>
                <a:tab pos="457200" algn="l"/>
              </a:tabLst>
            </a:pPr>
            <a:r>
              <a:rPr lang="el-GR" sz="2500" kern="100" dirty="0">
                <a:effectLst/>
                <a:latin typeface="Aptos" panose="020B0004020202020204" pitchFamily="34" charset="0"/>
                <a:ea typeface="Aptos" panose="020B0004020202020204" pitchFamily="34" charset="0"/>
                <a:cs typeface="Times New Roman" panose="02020603050405020304" pitchFamily="18" charset="0"/>
              </a:rPr>
              <a:t>που είχαν ψυχολογικά προβλήματα πριν την εγκυμοσύνη                                                                 </a:t>
            </a:r>
          </a:p>
          <a:p>
            <a:pPr lvl="1">
              <a:lnSpc>
                <a:spcPct val="107000"/>
              </a:lnSpc>
              <a:spcAft>
                <a:spcPts val="800"/>
              </a:spcAft>
              <a:buSzPts val="1000"/>
              <a:buFont typeface="Wingdings" panose="05000000000000000000" pitchFamily="2" charset="2"/>
              <a:buChar char="v"/>
              <a:tabLst>
                <a:tab pos="457200" algn="l"/>
              </a:tabLst>
            </a:pPr>
            <a:r>
              <a:rPr lang="el-GR" sz="2500" kern="100" dirty="0">
                <a:effectLst/>
                <a:latin typeface="Aptos" panose="020B0004020202020204" pitchFamily="34" charset="0"/>
                <a:ea typeface="Aptos" panose="020B0004020202020204" pitchFamily="34" charset="0"/>
                <a:cs typeface="Times New Roman" panose="02020603050405020304" pitchFamily="18" charset="0"/>
              </a:rPr>
              <a:t>που αισθάνονται </a:t>
            </a:r>
            <a:r>
              <a:rPr lang="el-GR" sz="2500" kern="100" dirty="0" err="1">
                <a:effectLst/>
                <a:latin typeface="Aptos" panose="020B0004020202020204" pitchFamily="34" charset="0"/>
                <a:ea typeface="Aptos" panose="020B0004020202020204" pitchFamily="34" charset="0"/>
                <a:cs typeface="Times New Roman" panose="02020603050405020304" pitchFamily="18" charset="0"/>
              </a:rPr>
              <a:t>εξαναγγασμένες</a:t>
            </a:r>
            <a:r>
              <a:rPr lang="el-GR" sz="2500" kern="100" dirty="0">
                <a:effectLst/>
                <a:latin typeface="Aptos" panose="020B0004020202020204" pitchFamily="34" charset="0"/>
                <a:ea typeface="Aptos" panose="020B0004020202020204" pitchFamily="34" charset="0"/>
                <a:cs typeface="Times New Roman" panose="02020603050405020304" pitchFamily="18" charset="0"/>
              </a:rPr>
              <a:t> να κάνουν έκτρωση                                                                            </a:t>
            </a:r>
          </a:p>
          <a:p>
            <a:pPr lvl="1">
              <a:lnSpc>
                <a:spcPct val="107000"/>
              </a:lnSpc>
              <a:spcAft>
                <a:spcPts val="800"/>
              </a:spcAft>
              <a:buSzPts val="1000"/>
              <a:buFont typeface="Wingdings" panose="05000000000000000000" pitchFamily="2" charset="2"/>
              <a:buChar char="v"/>
              <a:tabLst>
                <a:tab pos="457200" algn="l"/>
              </a:tabLst>
            </a:pPr>
            <a:r>
              <a:rPr lang="el-GR" sz="2500" kern="100" dirty="0">
                <a:effectLst/>
                <a:latin typeface="Aptos" panose="020B0004020202020204" pitchFamily="34" charset="0"/>
                <a:ea typeface="Aptos" panose="020B0004020202020204" pitchFamily="34" charset="0"/>
                <a:cs typeface="Times New Roman" panose="02020603050405020304" pitchFamily="18" charset="0"/>
              </a:rPr>
              <a:t>που έκαναν την έκτρωση στο δεύτερο τρίμηνο της εγκυμοσύνης                                                    </a:t>
            </a:r>
          </a:p>
          <a:p>
            <a:pPr lvl="1">
              <a:lnSpc>
                <a:spcPct val="107000"/>
              </a:lnSpc>
              <a:spcAft>
                <a:spcPts val="800"/>
              </a:spcAft>
              <a:buSzPts val="1000"/>
              <a:buFont typeface="Wingdings" panose="05000000000000000000" pitchFamily="2" charset="2"/>
              <a:buChar char="v"/>
              <a:tabLst>
                <a:tab pos="457200" algn="l"/>
              </a:tabLst>
            </a:pPr>
            <a:r>
              <a:rPr lang="el-GR" sz="2500" kern="100" dirty="0">
                <a:effectLst/>
                <a:latin typeface="Aptos" panose="020B0004020202020204" pitchFamily="34" charset="0"/>
                <a:ea typeface="Aptos" panose="020B0004020202020204" pitchFamily="34" charset="0"/>
                <a:cs typeface="Times New Roman" panose="02020603050405020304" pitchFamily="18" charset="0"/>
              </a:rPr>
              <a:t>εκείνες που  τα θρησκευτικά τους πιστεύω και του κοινωνικού τους περιβάλλοντος αποδοκιμάζουν την έκτρωση                                                                                                                                </a:t>
            </a:r>
          </a:p>
          <a:p>
            <a:pPr lvl="1">
              <a:lnSpc>
                <a:spcPct val="107000"/>
              </a:lnSpc>
              <a:spcAft>
                <a:spcPts val="800"/>
              </a:spcAft>
              <a:buSzPts val="1000"/>
              <a:buFont typeface="Wingdings" panose="05000000000000000000" pitchFamily="2" charset="2"/>
              <a:buChar char="v"/>
              <a:tabLst>
                <a:tab pos="457200" algn="l"/>
              </a:tabLst>
            </a:pPr>
            <a:r>
              <a:rPr lang="el-GR" sz="2500" kern="100" dirty="0">
                <a:effectLst/>
                <a:latin typeface="Aptos" panose="020B0004020202020204" pitchFamily="34" charset="0"/>
                <a:ea typeface="Aptos" panose="020B0004020202020204" pitchFamily="34" charset="0"/>
                <a:cs typeface="Times New Roman" panose="02020603050405020304" pitchFamily="18" charset="0"/>
              </a:rPr>
              <a:t>εκείνες που η κουλτούρα τους και η θρησκεία τους απαγορεύει την έκτρωση                              </a:t>
            </a:r>
          </a:p>
          <a:p>
            <a:pPr lvl="1">
              <a:lnSpc>
                <a:spcPct val="107000"/>
              </a:lnSpc>
              <a:spcAft>
                <a:spcPts val="800"/>
              </a:spcAft>
              <a:buSzPts val="1000"/>
              <a:buFont typeface="Wingdings" panose="05000000000000000000" pitchFamily="2" charset="2"/>
              <a:buChar char="v"/>
              <a:tabLst>
                <a:tab pos="457200" algn="l"/>
              </a:tabLst>
            </a:pPr>
            <a:r>
              <a:rPr lang="el-GR" sz="2500" kern="100" dirty="0">
                <a:effectLst/>
                <a:latin typeface="Aptos" panose="020B0004020202020204" pitchFamily="34" charset="0"/>
                <a:ea typeface="Aptos" panose="020B0004020202020204" pitchFamily="34" charset="0"/>
                <a:cs typeface="Times New Roman" panose="02020603050405020304" pitchFamily="18" charset="0"/>
              </a:rPr>
              <a:t>εκείνες που αναγκάζονται να διακόψουν μια επιθυμητή εγκυμοσύνη λόγω  σοβαρών ανωμαλιών του  εμβρύου</a:t>
            </a:r>
          </a:p>
          <a:p>
            <a:endParaRPr lang="el-GR" dirty="0"/>
          </a:p>
        </p:txBody>
      </p:sp>
    </p:spTree>
    <p:extLst>
      <p:ext uri="{BB962C8B-B14F-4D97-AF65-F5344CB8AC3E}">
        <p14:creationId xmlns:p14="http://schemas.microsoft.com/office/powerpoint/2010/main" val="3421153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62FD47-8966-BA6A-FC82-3BEC3E90CCF5}"/>
              </a:ext>
            </a:extLst>
          </p:cNvPr>
          <p:cNvSpPr>
            <a:spLocks noGrp="1"/>
          </p:cNvSpPr>
          <p:nvPr>
            <p:ph type="title"/>
          </p:nvPr>
        </p:nvSpPr>
        <p:spPr>
          <a:xfrm>
            <a:off x="0" y="0"/>
            <a:ext cx="12192000" cy="681037"/>
          </a:xfrm>
        </p:spPr>
        <p:txBody>
          <a:bodyPr>
            <a:normAutofit/>
          </a:bodyPr>
          <a:lstStyle/>
          <a:p>
            <a:pPr algn="ctr"/>
            <a:r>
              <a:rPr lang="el-GR" sz="4000" dirty="0">
                <a:effectLst/>
                <a:latin typeface="Aptos" panose="020B0004020202020204" pitchFamily="34" charset="0"/>
                <a:ea typeface="Aptos" panose="020B0004020202020204" pitchFamily="34" charset="0"/>
                <a:cs typeface="Times New Roman" panose="02020603050405020304" pitchFamily="18" charset="0"/>
              </a:rPr>
              <a:t>Τα συμπτώματα του </a:t>
            </a:r>
            <a:r>
              <a:rPr lang="el-GR" sz="4000" dirty="0" err="1">
                <a:effectLst/>
                <a:latin typeface="Aptos" panose="020B0004020202020204" pitchFamily="34" charset="0"/>
                <a:ea typeface="Aptos" panose="020B0004020202020204" pitchFamily="34" charset="0"/>
                <a:cs typeface="Times New Roman" panose="02020603050405020304" pitchFamily="18" charset="0"/>
              </a:rPr>
              <a:t>μετεκτρωτικού</a:t>
            </a:r>
            <a:r>
              <a:rPr lang="el-GR" sz="4000" dirty="0">
                <a:effectLst/>
                <a:latin typeface="Aptos" panose="020B0004020202020204" pitchFamily="34" charset="0"/>
                <a:ea typeface="Aptos" panose="020B0004020202020204" pitchFamily="34" charset="0"/>
                <a:cs typeface="Times New Roman" panose="02020603050405020304" pitchFamily="18" charset="0"/>
              </a:rPr>
              <a:t> συνδρόμου</a:t>
            </a:r>
            <a:endParaRPr lang="el-GR" sz="4000" dirty="0"/>
          </a:p>
        </p:txBody>
      </p:sp>
      <p:sp>
        <p:nvSpPr>
          <p:cNvPr id="3" name="Θέση περιεχομένου 2">
            <a:extLst>
              <a:ext uri="{FF2B5EF4-FFF2-40B4-BE49-F238E27FC236}">
                <a16:creationId xmlns:a16="http://schemas.microsoft.com/office/drawing/2014/main" id="{A6C2AE99-87EB-E6B5-F505-D22226B6300A}"/>
              </a:ext>
            </a:extLst>
          </p:cNvPr>
          <p:cNvSpPr>
            <a:spLocks noGrp="1"/>
          </p:cNvSpPr>
          <p:nvPr>
            <p:ph idx="1"/>
          </p:nvPr>
        </p:nvSpPr>
        <p:spPr>
          <a:xfrm>
            <a:off x="0" y="576469"/>
            <a:ext cx="12192000" cy="6281531"/>
          </a:xfrm>
        </p:spPr>
        <p:txBody>
          <a:bodyPr>
            <a:no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el-GR" sz="2600" kern="100" dirty="0">
                <a:effectLst/>
                <a:latin typeface="Aptos" panose="020B0004020202020204" pitchFamily="34" charset="0"/>
                <a:ea typeface="Aptos" panose="020B0004020202020204" pitchFamily="34" charset="0"/>
                <a:cs typeface="Times New Roman" panose="02020603050405020304" pitchFamily="18" charset="0"/>
              </a:rPr>
              <a:t>Μια δυσάρεστη συναισθηματική κατάσταση φόβου και ανησυχίας.                           </a:t>
            </a:r>
          </a:p>
          <a:p>
            <a:pPr marL="342900" lvl="0" indent="-342900">
              <a:lnSpc>
                <a:spcPct val="107000"/>
              </a:lnSpc>
              <a:spcAft>
                <a:spcPts val="800"/>
              </a:spcAft>
              <a:buSzPts val="1000"/>
              <a:buFont typeface="Symbol" panose="05050102010706020507" pitchFamily="18" charset="2"/>
              <a:buChar char=""/>
              <a:tabLst>
                <a:tab pos="457200" algn="l"/>
              </a:tabLst>
            </a:pPr>
            <a:r>
              <a:rPr lang="el-GR" sz="2600" kern="100" dirty="0">
                <a:effectLst/>
                <a:latin typeface="Aptos" panose="020B0004020202020204" pitchFamily="34" charset="0"/>
                <a:ea typeface="Aptos" panose="020B0004020202020204" pitchFamily="34" charset="0"/>
                <a:cs typeface="Times New Roman" panose="02020603050405020304" pitchFamily="18" charset="0"/>
              </a:rPr>
              <a:t>Αδυναμία χαλάρωσης, υπερένταση, ερεθιστικότητα.                                   </a:t>
            </a:r>
          </a:p>
          <a:p>
            <a:pPr marL="342900" lvl="0" indent="-342900">
              <a:lnSpc>
                <a:spcPct val="107000"/>
              </a:lnSpc>
              <a:spcAft>
                <a:spcPts val="800"/>
              </a:spcAft>
              <a:buSzPts val="1000"/>
              <a:buFont typeface="Symbol" panose="05050102010706020507" pitchFamily="18" charset="2"/>
              <a:buChar char=""/>
              <a:tabLst>
                <a:tab pos="457200" algn="l"/>
              </a:tabLst>
            </a:pPr>
            <a:r>
              <a:rPr lang="el-GR" sz="2600" kern="100" dirty="0">
                <a:effectLst/>
                <a:latin typeface="Aptos" panose="020B0004020202020204" pitchFamily="34" charset="0"/>
                <a:ea typeface="Aptos" panose="020B0004020202020204" pitchFamily="34" charset="0"/>
                <a:cs typeface="Times New Roman" panose="02020603050405020304" pitchFamily="18" charset="0"/>
              </a:rPr>
              <a:t>Σωματικές αντιδράσεις όπως ζαλάδες, καρδιοχτύπι, στομαχικές διαταραχές, πονοκέφαλοι. </a:t>
            </a:r>
          </a:p>
          <a:p>
            <a:pPr marL="342900" lvl="0" indent="-342900">
              <a:lnSpc>
                <a:spcPct val="107000"/>
              </a:lnSpc>
              <a:spcAft>
                <a:spcPts val="800"/>
              </a:spcAft>
              <a:buSzPts val="1000"/>
              <a:buFont typeface="Symbol" panose="05050102010706020507" pitchFamily="18" charset="2"/>
              <a:buChar char=""/>
              <a:tabLst>
                <a:tab pos="457200" algn="l"/>
              </a:tabLst>
            </a:pPr>
            <a:r>
              <a:rPr lang="el-GR" sz="2600" kern="100" dirty="0">
                <a:effectLst/>
                <a:latin typeface="Aptos" panose="020B0004020202020204" pitchFamily="34" charset="0"/>
                <a:ea typeface="Aptos" panose="020B0004020202020204" pitchFamily="34" charset="0"/>
                <a:cs typeface="Times New Roman" panose="02020603050405020304" pitchFamily="18" charset="0"/>
              </a:rPr>
              <a:t>Δυσκολία συγκεντρώσεως.                                                                                               </a:t>
            </a:r>
          </a:p>
          <a:p>
            <a:pPr marL="342900" lvl="0" indent="-342900">
              <a:lnSpc>
                <a:spcPct val="107000"/>
              </a:lnSpc>
              <a:spcAft>
                <a:spcPts val="800"/>
              </a:spcAft>
              <a:buSzPts val="1000"/>
              <a:buFont typeface="Symbol" panose="05050102010706020507" pitchFamily="18" charset="2"/>
              <a:buChar char=""/>
              <a:tabLst>
                <a:tab pos="457200" algn="l"/>
              </a:tabLst>
            </a:pPr>
            <a:r>
              <a:rPr lang="el-GR" sz="2600" kern="100" dirty="0">
                <a:effectLst/>
                <a:latin typeface="Aptos" panose="020B0004020202020204" pitchFamily="34" charset="0"/>
                <a:ea typeface="Aptos" panose="020B0004020202020204" pitchFamily="34" charset="0"/>
                <a:cs typeface="Times New Roman" panose="02020603050405020304" pitchFamily="18" charset="0"/>
              </a:rPr>
              <a:t>Διαταραγμένος ύπνος με εφιάλτες, άσχημα όνειρα.                                                               </a:t>
            </a:r>
          </a:p>
          <a:p>
            <a:pPr marL="342900" lvl="0" indent="-342900">
              <a:lnSpc>
                <a:spcPct val="107000"/>
              </a:lnSpc>
              <a:spcAft>
                <a:spcPts val="800"/>
              </a:spcAft>
              <a:buSzPts val="1000"/>
              <a:buFont typeface="Symbol" panose="05050102010706020507" pitchFamily="18" charset="2"/>
              <a:buChar char=""/>
              <a:tabLst>
                <a:tab pos="457200" algn="l"/>
              </a:tabLst>
            </a:pPr>
            <a:r>
              <a:rPr lang="el-GR" sz="2600" kern="100" dirty="0">
                <a:effectLst/>
                <a:latin typeface="Aptos" panose="020B0004020202020204" pitchFamily="34" charset="0"/>
                <a:ea typeface="Aptos" panose="020B0004020202020204" pitchFamily="34" charset="0"/>
                <a:cs typeface="Times New Roman" panose="02020603050405020304" pitchFamily="18" charset="0"/>
              </a:rPr>
              <a:t> Μια γενικότερη άρνηση, προσπαθεί να ξεχάσει το γεγονός                                                   </a:t>
            </a:r>
          </a:p>
          <a:p>
            <a:pPr marL="342900" lvl="0" indent="-342900">
              <a:lnSpc>
                <a:spcPct val="107000"/>
              </a:lnSpc>
              <a:spcAft>
                <a:spcPts val="800"/>
              </a:spcAft>
              <a:buSzPts val="1000"/>
              <a:buFont typeface="Symbol" panose="05050102010706020507" pitchFamily="18" charset="2"/>
              <a:buChar char=""/>
              <a:tabLst>
                <a:tab pos="457200" algn="l"/>
              </a:tabLst>
            </a:pPr>
            <a:r>
              <a:rPr lang="el-GR" sz="2600" kern="100" dirty="0">
                <a:effectLst/>
                <a:latin typeface="Aptos" panose="020B0004020202020204" pitchFamily="34" charset="0"/>
                <a:ea typeface="Aptos" panose="020B0004020202020204" pitchFamily="34" charset="0"/>
                <a:cs typeface="Times New Roman" panose="02020603050405020304" pitchFamily="18" charset="0"/>
              </a:rPr>
              <a:t> Ψυχολογική αναστολή. Γυναίκες που έχουν βιώσει ένα τέτοιο επώδυνο γεγονός είναι πολύ διστακτικές  στις μελλοντικές συμπεριφορές τους, ώστε να αποφεύγουν παρόμοιες επώδυνες καταστάσεις. Αυτό επηρεάζει τις διαπροσωπικές τους σχέσεις.             </a:t>
            </a:r>
          </a:p>
        </p:txBody>
      </p:sp>
    </p:spTree>
    <p:extLst>
      <p:ext uri="{BB962C8B-B14F-4D97-AF65-F5344CB8AC3E}">
        <p14:creationId xmlns:p14="http://schemas.microsoft.com/office/powerpoint/2010/main" val="54907297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376</TotalTime>
  <Words>3163</Words>
  <Application>Microsoft Office PowerPoint</Application>
  <PresentationFormat>Ευρεία οθόνη</PresentationFormat>
  <Paragraphs>96</Paragraphs>
  <Slides>18</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18</vt:i4>
      </vt:variant>
    </vt:vector>
  </HeadingPairs>
  <TitlesOfParts>
    <vt:vector size="25" baseType="lpstr">
      <vt:lpstr>Aptos</vt:lpstr>
      <vt:lpstr>Aptos Display</vt:lpstr>
      <vt:lpstr>Arial</vt:lpstr>
      <vt:lpstr>Symbol</vt:lpstr>
      <vt:lpstr>Times New Roman</vt:lpstr>
      <vt:lpstr>Wingdings</vt:lpstr>
      <vt:lpstr>Θέμα του Office</vt:lpstr>
      <vt:lpstr>ΧΡΙΣΤΙΑΝΙΚΗ ΑΓΩΓΗ ΕΝΟΤΗΤΑ 6Η  Ο ΣΕΒΑΣΜΟΣ ΑΠΕΝΑΝΤΙ ΣΤΗ ΖΩΗ ΚΑΙ  Η ΔΥΝΑΤΟΤΗΤΑ ΥΠΕΡΒΑΣΗΣ  ΤΟΥ ΠΡΟΒΛΗΜΑΤΟΣ ΤΩΝ ΑΓΕΝΝΗΤΩΝ ΠΑΙΔΙΩΝ </vt:lpstr>
      <vt:lpstr>Παρουσίαση του PowerPoint</vt:lpstr>
      <vt:lpstr>Ανάγκη προστασίας της Αγέννητης Ζωής</vt:lpstr>
      <vt:lpstr> Το θαύμα της ζωής Γράφει ο Γυναικολόγος - Μαιευτήρας Δρ. Βασίλειος Μπέλλιος, Η Έκτρωση και οι Ευρύτερες Επιπτώσεις της | Φιλανθρωπικός Σύλλογος Η Αγκαλιά (agalia.org.gr)  </vt:lpstr>
      <vt:lpstr> Ο Μονόλογος του εμβρύου (Απόσπασμα από το φυλλάδιο «Μαμά ζω και ας μην το ξέρεις» Θεόφιλος Φιλανθρωπικός Οργανισμός Κοινωνικής Φροντίδας) </vt:lpstr>
      <vt:lpstr>Σωματικές επιπτώσεις της έκτρωσης</vt:lpstr>
      <vt:lpstr>Σωματικές επιπτώσεις της έκτρωσης</vt:lpstr>
      <vt:lpstr>Ψυχολογικές επιπτώσεις της έκτρωσης</vt:lpstr>
      <vt:lpstr>Τα συμπτώματα του μετεκτρωτικού συνδρόμου</vt:lpstr>
      <vt:lpstr>Τα συμπτώματα του μετεκτρωτικού συνδρόμου</vt:lpstr>
      <vt:lpstr> Το Νομικό Καθεστώς  </vt:lpstr>
      <vt:lpstr>Το Νομικό Καθεστώς </vt:lpstr>
      <vt:lpstr> Την πρώτη Κυριακή μετά την Γέννηση του Κυρίου μας,  η Εκκλησία μας την αφιερώνει στο Αγέννητο Παιδί </vt:lpstr>
      <vt:lpstr>Χριστιανική ανθρωπολογία</vt:lpstr>
      <vt:lpstr>Χριστιανική ανθρωπολογία</vt:lpstr>
      <vt:lpstr>Χριστιανική ανθρωπολογία</vt:lpstr>
      <vt:lpstr>Ηθική προσέγγιση</vt:lpstr>
      <vt:lpstr>Ηθική προσέγγιση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2024-10-24T10:50:03Z</dcterms:created>
  <dcterms:modified xsi:type="dcterms:W3CDTF">2024-11-22T09:26:00Z</dcterms:modified>
</cp:coreProperties>
</file>