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6" r:id="rId6"/>
    <p:sldId id="278" r:id="rId7"/>
    <p:sldId id="277" r:id="rId8"/>
    <p:sldId id="279" r:id="rId9"/>
    <p:sldId id="280"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283246F-3949-4873-AB02-BD61DE47DB4C}" v="1" dt="2024-10-17T15:49:56.3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6" d="100"/>
          <a:sy n="96" d="100"/>
        </p:scale>
        <p:origin x="115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C283246F-3949-4873-AB02-BD61DE47DB4C}"/>
    <pc:docChg chg="undo custSel addSld modSld sldOrd">
      <pc:chgData name="MARIA KARAMPELIA" userId="9dfcc2cac66bf474" providerId="LiveId" clId="{C283246F-3949-4873-AB02-BD61DE47DB4C}" dt="2024-10-18T08:43:47.350" v="1039" actId="14100"/>
      <pc:docMkLst>
        <pc:docMk/>
      </pc:docMkLst>
      <pc:sldChg chg="modSp mod">
        <pc:chgData name="MARIA KARAMPELIA" userId="9dfcc2cac66bf474" providerId="LiveId" clId="{C283246F-3949-4873-AB02-BD61DE47DB4C}" dt="2024-10-18T08:43:47.350" v="1039" actId="14100"/>
        <pc:sldMkLst>
          <pc:docMk/>
          <pc:sldMk cId="212286787" sldId="256"/>
        </pc:sldMkLst>
        <pc:spChg chg="mod">
          <ac:chgData name="MARIA KARAMPELIA" userId="9dfcc2cac66bf474" providerId="LiveId" clId="{C283246F-3949-4873-AB02-BD61DE47DB4C}" dt="2024-10-18T08:43:47.350" v="1039" actId="14100"/>
          <ac:spMkLst>
            <pc:docMk/>
            <pc:sldMk cId="212286787" sldId="256"/>
            <ac:spMk id="2" creationId="{C4A9C120-7683-EF52-4590-822CD8C32CDC}"/>
          </ac:spMkLst>
        </pc:spChg>
      </pc:sldChg>
      <pc:sldChg chg="modSp mod">
        <pc:chgData name="MARIA KARAMPELIA" userId="9dfcc2cac66bf474" providerId="LiveId" clId="{C283246F-3949-4873-AB02-BD61DE47DB4C}" dt="2024-10-17T15:39:20.826" v="55" actId="27636"/>
        <pc:sldMkLst>
          <pc:docMk/>
          <pc:sldMk cId="1079440638" sldId="257"/>
        </pc:sldMkLst>
        <pc:spChg chg="mod">
          <ac:chgData name="MARIA KARAMPELIA" userId="9dfcc2cac66bf474" providerId="LiveId" clId="{C283246F-3949-4873-AB02-BD61DE47DB4C}" dt="2024-10-17T15:39:14.901" v="53" actId="14100"/>
          <ac:spMkLst>
            <pc:docMk/>
            <pc:sldMk cId="1079440638" sldId="257"/>
            <ac:spMk id="2" creationId="{00000000-0000-0000-0000-000000000000}"/>
          </ac:spMkLst>
        </pc:spChg>
        <pc:spChg chg="mod">
          <ac:chgData name="MARIA KARAMPELIA" userId="9dfcc2cac66bf474" providerId="LiveId" clId="{C283246F-3949-4873-AB02-BD61DE47DB4C}" dt="2024-10-17T15:39:20.826" v="55" actId="27636"/>
          <ac:spMkLst>
            <pc:docMk/>
            <pc:sldMk cId="1079440638" sldId="257"/>
            <ac:spMk id="3" creationId="{00000000-0000-0000-0000-000000000000}"/>
          </ac:spMkLst>
        </pc:spChg>
      </pc:sldChg>
      <pc:sldChg chg="modSp mod">
        <pc:chgData name="MARIA KARAMPELIA" userId="9dfcc2cac66bf474" providerId="LiveId" clId="{C283246F-3949-4873-AB02-BD61DE47DB4C}" dt="2024-10-17T15:41:11.835" v="121" actId="14100"/>
        <pc:sldMkLst>
          <pc:docMk/>
          <pc:sldMk cId="3211286637" sldId="258"/>
        </pc:sldMkLst>
        <pc:spChg chg="mod">
          <ac:chgData name="MARIA KARAMPELIA" userId="9dfcc2cac66bf474" providerId="LiveId" clId="{C283246F-3949-4873-AB02-BD61DE47DB4C}" dt="2024-10-17T15:41:00.986" v="117" actId="14100"/>
          <ac:spMkLst>
            <pc:docMk/>
            <pc:sldMk cId="3211286637" sldId="258"/>
            <ac:spMk id="2" creationId="{00000000-0000-0000-0000-000000000000}"/>
          </ac:spMkLst>
        </pc:spChg>
        <pc:spChg chg="mod">
          <ac:chgData name="MARIA KARAMPELIA" userId="9dfcc2cac66bf474" providerId="LiveId" clId="{C283246F-3949-4873-AB02-BD61DE47DB4C}" dt="2024-10-17T15:41:11.835" v="121" actId="14100"/>
          <ac:spMkLst>
            <pc:docMk/>
            <pc:sldMk cId="3211286637" sldId="258"/>
            <ac:spMk id="3" creationId="{00000000-0000-0000-0000-000000000000}"/>
          </ac:spMkLst>
        </pc:spChg>
      </pc:sldChg>
      <pc:sldChg chg="modSp mod">
        <pc:chgData name="MARIA KARAMPELIA" userId="9dfcc2cac66bf474" providerId="LiveId" clId="{C283246F-3949-4873-AB02-BD61DE47DB4C}" dt="2024-10-17T15:41:46.360" v="129" actId="27636"/>
        <pc:sldMkLst>
          <pc:docMk/>
          <pc:sldMk cId="15804174" sldId="259"/>
        </pc:sldMkLst>
        <pc:spChg chg="mod">
          <ac:chgData name="MARIA KARAMPELIA" userId="9dfcc2cac66bf474" providerId="LiveId" clId="{C283246F-3949-4873-AB02-BD61DE47DB4C}" dt="2024-10-17T15:41:42.960" v="127" actId="14100"/>
          <ac:spMkLst>
            <pc:docMk/>
            <pc:sldMk cId="15804174" sldId="259"/>
            <ac:spMk id="2" creationId="{00000000-0000-0000-0000-000000000000}"/>
          </ac:spMkLst>
        </pc:spChg>
        <pc:spChg chg="mod">
          <ac:chgData name="MARIA KARAMPELIA" userId="9dfcc2cac66bf474" providerId="LiveId" clId="{C283246F-3949-4873-AB02-BD61DE47DB4C}" dt="2024-10-17T15:41:46.360" v="129" actId="27636"/>
          <ac:spMkLst>
            <pc:docMk/>
            <pc:sldMk cId="15804174" sldId="259"/>
            <ac:spMk id="3" creationId="{00000000-0000-0000-0000-000000000000}"/>
          </ac:spMkLst>
        </pc:spChg>
      </pc:sldChg>
      <pc:sldChg chg="modSp mod">
        <pc:chgData name="MARIA KARAMPELIA" userId="9dfcc2cac66bf474" providerId="LiveId" clId="{C283246F-3949-4873-AB02-BD61DE47DB4C}" dt="2024-10-17T16:07:48.993" v="328" actId="14100"/>
        <pc:sldMkLst>
          <pc:docMk/>
          <pc:sldMk cId="255215" sldId="260"/>
        </pc:sldMkLst>
        <pc:spChg chg="mod">
          <ac:chgData name="MARIA KARAMPELIA" userId="9dfcc2cac66bf474" providerId="LiveId" clId="{C283246F-3949-4873-AB02-BD61DE47DB4C}" dt="2024-10-17T16:07:17.105" v="321" actId="1076"/>
          <ac:spMkLst>
            <pc:docMk/>
            <pc:sldMk cId="255215" sldId="260"/>
            <ac:spMk id="2" creationId="{00000000-0000-0000-0000-000000000000}"/>
          </ac:spMkLst>
        </pc:spChg>
        <pc:spChg chg="mod">
          <ac:chgData name="MARIA KARAMPELIA" userId="9dfcc2cac66bf474" providerId="LiveId" clId="{C283246F-3949-4873-AB02-BD61DE47DB4C}" dt="2024-10-17T16:07:48.993" v="328" actId="14100"/>
          <ac:spMkLst>
            <pc:docMk/>
            <pc:sldMk cId="255215" sldId="260"/>
            <ac:spMk id="3" creationId="{00000000-0000-0000-0000-000000000000}"/>
          </ac:spMkLst>
        </pc:spChg>
      </pc:sldChg>
      <pc:sldChg chg="modSp mod">
        <pc:chgData name="MARIA KARAMPELIA" userId="9dfcc2cac66bf474" providerId="LiveId" clId="{C283246F-3949-4873-AB02-BD61DE47DB4C}" dt="2024-10-17T16:11:35.784" v="416" actId="20577"/>
        <pc:sldMkLst>
          <pc:docMk/>
          <pc:sldMk cId="389396773" sldId="261"/>
        </pc:sldMkLst>
        <pc:spChg chg="mod">
          <ac:chgData name="MARIA KARAMPELIA" userId="9dfcc2cac66bf474" providerId="LiveId" clId="{C283246F-3949-4873-AB02-BD61DE47DB4C}" dt="2024-10-17T16:11:35.784" v="416" actId="20577"/>
          <ac:spMkLst>
            <pc:docMk/>
            <pc:sldMk cId="389396773" sldId="261"/>
            <ac:spMk id="2" creationId="{00000000-0000-0000-0000-000000000000}"/>
          </ac:spMkLst>
        </pc:spChg>
        <pc:spChg chg="mod">
          <ac:chgData name="MARIA KARAMPELIA" userId="9dfcc2cac66bf474" providerId="LiveId" clId="{C283246F-3949-4873-AB02-BD61DE47DB4C}" dt="2024-10-17T16:09:19.713" v="346" actId="14100"/>
          <ac:spMkLst>
            <pc:docMk/>
            <pc:sldMk cId="389396773" sldId="261"/>
            <ac:spMk id="3" creationId="{00000000-0000-0000-0000-000000000000}"/>
          </ac:spMkLst>
        </pc:spChg>
      </pc:sldChg>
      <pc:sldChg chg="modSp mod">
        <pc:chgData name="MARIA KARAMPELIA" userId="9dfcc2cac66bf474" providerId="LiveId" clId="{C283246F-3949-4873-AB02-BD61DE47DB4C}" dt="2024-10-17T16:11:10.757" v="378" actId="113"/>
        <pc:sldMkLst>
          <pc:docMk/>
          <pc:sldMk cId="3267610507" sldId="262"/>
        </pc:sldMkLst>
        <pc:spChg chg="mod">
          <ac:chgData name="MARIA KARAMPELIA" userId="9dfcc2cac66bf474" providerId="LiveId" clId="{C283246F-3949-4873-AB02-BD61DE47DB4C}" dt="2024-10-17T16:10:21.749" v="370" actId="14100"/>
          <ac:spMkLst>
            <pc:docMk/>
            <pc:sldMk cId="3267610507" sldId="262"/>
            <ac:spMk id="2" creationId="{00000000-0000-0000-0000-000000000000}"/>
          </ac:spMkLst>
        </pc:spChg>
        <pc:spChg chg="mod">
          <ac:chgData name="MARIA KARAMPELIA" userId="9dfcc2cac66bf474" providerId="LiveId" clId="{C283246F-3949-4873-AB02-BD61DE47DB4C}" dt="2024-10-17T16:11:10.757" v="378" actId="113"/>
          <ac:spMkLst>
            <pc:docMk/>
            <pc:sldMk cId="3267610507" sldId="262"/>
            <ac:spMk id="3" creationId="{00000000-0000-0000-0000-000000000000}"/>
          </ac:spMkLst>
        </pc:spChg>
      </pc:sldChg>
      <pc:sldChg chg="modSp mod">
        <pc:chgData name="MARIA KARAMPELIA" userId="9dfcc2cac66bf474" providerId="LiveId" clId="{C283246F-3949-4873-AB02-BD61DE47DB4C}" dt="2024-10-17T16:13:33.050" v="487" actId="20577"/>
        <pc:sldMkLst>
          <pc:docMk/>
          <pc:sldMk cId="773690029" sldId="263"/>
        </pc:sldMkLst>
        <pc:spChg chg="mod">
          <ac:chgData name="MARIA KARAMPELIA" userId="9dfcc2cac66bf474" providerId="LiveId" clId="{C283246F-3949-4873-AB02-BD61DE47DB4C}" dt="2024-10-17T16:13:21.323" v="485" actId="1076"/>
          <ac:spMkLst>
            <pc:docMk/>
            <pc:sldMk cId="773690029" sldId="263"/>
            <ac:spMk id="2" creationId="{00000000-0000-0000-0000-000000000000}"/>
          </ac:spMkLst>
        </pc:spChg>
        <pc:spChg chg="mod">
          <ac:chgData name="MARIA KARAMPELIA" userId="9dfcc2cac66bf474" providerId="LiveId" clId="{C283246F-3949-4873-AB02-BD61DE47DB4C}" dt="2024-10-17T16:13:33.050" v="487" actId="20577"/>
          <ac:spMkLst>
            <pc:docMk/>
            <pc:sldMk cId="773690029" sldId="263"/>
            <ac:spMk id="3" creationId="{00000000-0000-0000-0000-000000000000}"/>
          </ac:spMkLst>
        </pc:spChg>
      </pc:sldChg>
      <pc:sldChg chg="modSp mod">
        <pc:chgData name="MARIA KARAMPELIA" userId="9dfcc2cac66bf474" providerId="LiveId" clId="{C283246F-3949-4873-AB02-BD61DE47DB4C}" dt="2024-10-17T16:15:51.331" v="561" actId="114"/>
        <pc:sldMkLst>
          <pc:docMk/>
          <pc:sldMk cId="1205674944" sldId="264"/>
        </pc:sldMkLst>
        <pc:spChg chg="mod">
          <ac:chgData name="MARIA KARAMPELIA" userId="9dfcc2cac66bf474" providerId="LiveId" clId="{C283246F-3949-4873-AB02-BD61DE47DB4C}" dt="2024-10-17T16:15:51.331" v="561" actId="114"/>
          <ac:spMkLst>
            <pc:docMk/>
            <pc:sldMk cId="1205674944" sldId="264"/>
            <ac:spMk id="2" creationId="{00000000-0000-0000-0000-000000000000}"/>
          </ac:spMkLst>
        </pc:spChg>
        <pc:spChg chg="mod">
          <ac:chgData name="MARIA KARAMPELIA" userId="9dfcc2cac66bf474" providerId="LiveId" clId="{C283246F-3949-4873-AB02-BD61DE47DB4C}" dt="2024-10-17T16:14:55.755" v="551" actId="1076"/>
          <ac:spMkLst>
            <pc:docMk/>
            <pc:sldMk cId="1205674944" sldId="264"/>
            <ac:spMk id="3" creationId="{00000000-0000-0000-0000-000000000000}"/>
          </ac:spMkLst>
        </pc:spChg>
      </pc:sldChg>
      <pc:sldChg chg="modSp mod">
        <pc:chgData name="MARIA KARAMPELIA" userId="9dfcc2cac66bf474" providerId="LiveId" clId="{C283246F-3949-4873-AB02-BD61DE47DB4C}" dt="2024-10-17T16:16:42.103" v="565" actId="20577"/>
        <pc:sldMkLst>
          <pc:docMk/>
          <pc:sldMk cId="725102061" sldId="265"/>
        </pc:sldMkLst>
        <pc:spChg chg="mod">
          <ac:chgData name="MARIA KARAMPELIA" userId="9dfcc2cac66bf474" providerId="LiveId" clId="{C283246F-3949-4873-AB02-BD61DE47DB4C}" dt="2024-10-17T16:16:42.103" v="565" actId="20577"/>
          <ac:spMkLst>
            <pc:docMk/>
            <pc:sldMk cId="725102061" sldId="265"/>
            <ac:spMk id="2" creationId="{00000000-0000-0000-0000-000000000000}"/>
          </ac:spMkLst>
        </pc:spChg>
      </pc:sldChg>
      <pc:sldChg chg="modSp mod">
        <pc:chgData name="MARIA KARAMPELIA" userId="9dfcc2cac66bf474" providerId="LiveId" clId="{C283246F-3949-4873-AB02-BD61DE47DB4C}" dt="2024-10-17T16:18:36.529" v="609" actId="15"/>
        <pc:sldMkLst>
          <pc:docMk/>
          <pc:sldMk cId="1344878396" sldId="266"/>
        </pc:sldMkLst>
        <pc:spChg chg="mod">
          <ac:chgData name="MARIA KARAMPELIA" userId="9dfcc2cac66bf474" providerId="LiveId" clId="{C283246F-3949-4873-AB02-BD61DE47DB4C}" dt="2024-10-17T16:17:45.684" v="591" actId="14100"/>
          <ac:spMkLst>
            <pc:docMk/>
            <pc:sldMk cId="1344878396" sldId="266"/>
            <ac:spMk id="2" creationId="{00000000-0000-0000-0000-000000000000}"/>
          </ac:spMkLst>
        </pc:spChg>
        <pc:spChg chg="mod">
          <ac:chgData name="MARIA KARAMPELIA" userId="9dfcc2cac66bf474" providerId="LiveId" clId="{C283246F-3949-4873-AB02-BD61DE47DB4C}" dt="2024-10-17T16:18:36.529" v="609" actId="15"/>
          <ac:spMkLst>
            <pc:docMk/>
            <pc:sldMk cId="1344878396" sldId="266"/>
            <ac:spMk id="3" creationId="{00000000-0000-0000-0000-000000000000}"/>
          </ac:spMkLst>
        </pc:spChg>
      </pc:sldChg>
      <pc:sldChg chg="modSp mod">
        <pc:chgData name="MARIA KARAMPELIA" userId="9dfcc2cac66bf474" providerId="LiveId" clId="{C283246F-3949-4873-AB02-BD61DE47DB4C}" dt="2024-10-17T16:20:07.843" v="621" actId="113"/>
        <pc:sldMkLst>
          <pc:docMk/>
          <pc:sldMk cId="4013308650" sldId="267"/>
        </pc:sldMkLst>
        <pc:spChg chg="mod">
          <ac:chgData name="MARIA KARAMPELIA" userId="9dfcc2cac66bf474" providerId="LiveId" clId="{C283246F-3949-4873-AB02-BD61DE47DB4C}" dt="2024-10-17T16:19:39.916" v="615" actId="14100"/>
          <ac:spMkLst>
            <pc:docMk/>
            <pc:sldMk cId="4013308650" sldId="267"/>
            <ac:spMk id="2" creationId="{00000000-0000-0000-0000-000000000000}"/>
          </ac:spMkLst>
        </pc:spChg>
        <pc:spChg chg="mod">
          <ac:chgData name="MARIA KARAMPELIA" userId="9dfcc2cac66bf474" providerId="LiveId" clId="{C283246F-3949-4873-AB02-BD61DE47DB4C}" dt="2024-10-17T16:20:07.843" v="621" actId="113"/>
          <ac:spMkLst>
            <pc:docMk/>
            <pc:sldMk cId="4013308650" sldId="267"/>
            <ac:spMk id="3" creationId="{00000000-0000-0000-0000-000000000000}"/>
          </ac:spMkLst>
        </pc:spChg>
      </pc:sldChg>
      <pc:sldChg chg="modSp mod">
        <pc:chgData name="MARIA KARAMPELIA" userId="9dfcc2cac66bf474" providerId="LiveId" clId="{C283246F-3949-4873-AB02-BD61DE47DB4C}" dt="2024-10-17T16:20:42.788" v="660" actId="20577"/>
        <pc:sldMkLst>
          <pc:docMk/>
          <pc:sldMk cId="1567945905" sldId="268"/>
        </pc:sldMkLst>
        <pc:spChg chg="mod">
          <ac:chgData name="MARIA KARAMPELIA" userId="9dfcc2cac66bf474" providerId="LiveId" clId="{C283246F-3949-4873-AB02-BD61DE47DB4C}" dt="2024-10-17T16:20:42.788" v="660" actId="20577"/>
          <ac:spMkLst>
            <pc:docMk/>
            <pc:sldMk cId="1567945905" sldId="268"/>
            <ac:spMk id="2" creationId="{00000000-0000-0000-0000-000000000000}"/>
          </ac:spMkLst>
        </pc:spChg>
      </pc:sldChg>
      <pc:sldChg chg="modSp mod">
        <pc:chgData name="MARIA KARAMPELIA" userId="9dfcc2cac66bf474" providerId="LiveId" clId="{C283246F-3949-4873-AB02-BD61DE47DB4C}" dt="2024-10-17T16:21:14.759" v="662"/>
        <pc:sldMkLst>
          <pc:docMk/>
          <pc:sldMk cId="122136290" sldId="269"/>
        </pc:sldMkLst>
        <pc:spChg chg="mod">
          <ac:chgData name="MARIA KARAMPELIA" userId="9dfcc2cac66bf474" providerId="LiveId" clId="{C283246F-3949-4873-AB02-BD61DE47DB4C}" dt="2024-10-17T16:21:14.759" v="662"/>
          <ac:spMkLst>
            <pc:docMk/>
            <pc:sldMk cId="122136290" sldId="269"/>
            <ac:spMk id="2" creationId="{00000000-0000-0000-0000-000000000000}"/>
          </ac:spMkLst>
        </pc:spChg>
      </pc:sldChg>
      <pc:sldChg chg="modSp mod">
        <pc:chgData name="MARIA KARAMPELIA" userId="9dfcc2cac66bf474" providerId="LiveId" clId="{C283246F-3949-4873-AB02-BD61DE47DB4C}" dt="2024-10-17T16:21:41.163" v="664"/>
        <pc:sldMkLst>
          <pc:docMk/>
          <pc:sldMk cId="4122854414" sldId="270"/>
        </pc:sldMkLst>
        <pc:spChg chg="mod">
          <ac:chgData name="MARIA KARAMPELIA" userId="9dfcc2cac66bf474" providerId="LiveId" clId="{C283246F-3949-4873-AB02-BD61DE47DB4C}" dt="2024-10-17T16:21:41.163" v="664"/>
          <ac:spMkLst>
            <pc:docMk/>
            <pc:sldMk cId="4122854414" sldId="270"/>
            <ac:spMk id="2" creationId="{00000000-0000-0000-0000-000000000000}"/>
          </ac:spMkLst>
        </pc:spChg>
      </pc:sldChg>
      <pc:sldChg chg="modSp mod">
        <pc:chgData name="MARIA KARAMPELIA" userId="9dfcc2cac66bf474" providerId="LiveId" clId="{C283246F-3949-4873-AB02-BD61DE47DB4C}" dt="2024-10-17T16:22:04.781" v="666"/>
        <pc:sldMkLst>
          <pc:docMk/>
          <pc:sldMk cId="3735369733" sldId="271"/>
        </pc:sldMkLst>
        <pc:spChg chg="mod">
          <ac:chgData name="MARIA KARAMPELIA" userId="9dfcc2cac66bf474" providerId="LiveId" clId="{C283246F-3949-4873-AB02-BD61DE47DB4C}" dt="2024-10-17T16:22:04.781" v="666"/>
          <ac:spMkLst>
            <pc:docMk/>
            <pc:sldMk cId="3735369733" sldId="271"/>
            <ac:spMk id="2" creationId="{00000000-0000-0000-0000-000000000000}"/>
          </ac:spMkLst>
        </pc:spChg>
      </pc:sldChg>
      <pc:sldChg chg="modSp mod">
        <pc:chgData name="MARIA KARAMPELIA" userId="9dfcc2cac66bf474" providerId="LiveId" clId="{C283246F-3949-4873-AB02-BD61DE47DB4C}" dt="2024-10-17T16:22:31.199" v="700" actId="20577"/>
        <pc:sldMkLst>
          <pc:docMk/>
          <pc:sldMk cId="197555832" sldId="272"/>
        </pc:sldMkLst>
        <pc:spChg chg="mod">
          <ac:chgData name="MARIA KARAMPELIA" userId="9dfcc2cac66bf474" providerId="LiveId" clId="{C283246F-3949-4873-AB02-BD61DE47DB4C}" dt="2024-10-17T16:22:31.199" v="700" actId="20577"/>
          <ac:spMkLst>
            <pc:docMk/>
            <pc:sldMk cId="197555832" sldId="272"/>
            <ac:spMk id="2" creationId="{00000000-0000-0000-0000-000000000000}"/>
          </ac:spMkLst>
        </pc:spChg>
      </pc:sldChg>
      <pc:sldChg chg="modSp mod">
        <pc:chgData name="MARIA KARAMPELIA" userId="9dfcc2cac66bf474" providerId="LiveId" clId="{C283246F-3949-4873-AB02-BD61DE47DB4C}" dt="2024-10-17T16:23:41.582" v="777" actId="27636"/>
        <pc:sldMkLst>
          <pc:docMk/>
          <pc:sldMk cId="3971551647" sldId="273"/>
        </pc:sldMkLst>
        <pc:spChg chg="mod">
          <ac:chgData name="MARIA KARAMPELIA" userId="9dfcc2cac66bf474" providerId="LiveId" clId="{C283246F-3949-4873-AB02-BD61DE47DB4C}" dt="2024-10-17T16:23:41.582" v="777" actId="27636"/>
          <ac:spMkLst>
            <pc:docMk/>
            <pc:sldMk cId="3971551647" sldId="273"/>
            <ac:spMk id="2" creationId="{00000000-0000-0000-0000-000000000000}"/>
          </ac:spMkLst>
        </pc:spChg>
      </pc:sldChg>
      <pc:sldChg chg="modSp mod">
        <pc:chgData name="MARIA KARAMPELIA" userId="9dfcc2cac66bf474" providerId="LiveId" clId="{C283246F-3949-4873-AB02-BD61DE47DB4C}" dt="2024-10-17T16:25:14.887" v="863" actId="20577"/>
        <pc:sldMkLst>
          <pc:docMk/>
          <pc:sldMk cId="2690470051" sldId="274"/>
        </pc:sldMkLst>
        <pc:spChg chg="mod">
          <ac:chgData name="MARIA KARAMPELIA" userId="9dfcc2cac66bf474" providerId="LiveId" clId="{C283246F-3949-4873-AB02-BD61DE47DB4C}" dt="2024-10-17T16:25:14.887" v="863" actId="20577"/>
          <ac:spMkLst>
            <pc:docMk/>
            <pc:sldMk cId="2690470051" sldId="274"/>
            <ac:spMk id="2" creationId="{00000000-0000-0000-0000-000000000000}"/>
          </ac:spMkLst>
        </pc:spChg>
      </pc:sldChg>
      <pc:sldChg chg="modSp mod">
        <pc:chgData name="MARIA KARAMPELIA" userId="9dfcc2cac66bf474" providerId="LiveId" clId="{C283246F-3949-4873-AB02-BD61DE47DB4C}" dt="2024-10-17T16:28:13.075" v="876" actId="14100"/>
        <pc:sldMkLst>
          <pc:docMk/>
          <pc:sldMk cId="2003432592" sldId="275"/>
        </pc:sldMkLst>
        <pc:spChg chg="mod">
          <ac:chgData name="MARIA KARAMPELIA" userId="9dfcc2cac66bf474" providerId="LiveId" clId="{C283246F-3949-4873-AB02-BD61DE47DB4C}" dt="2024-10-17T16:26:25.274" v="872" actId="1076"/>
          <ac:spMkLst>
            <pc:docMk/>
            <pc:sldMk cId="2003432592" sldId="275"/>
            <ac:spMk id="2" creationId="{00000000-0000-0000-0000-000000000000}"/>
          </ac:spMkLst>
        </pc:spChg>
        <pc:spChg chg="mod">
          <ac:chgData name="MARIA KARAMPELIA" userId="9dfcc2cac66bf474" providerId="LiveId" clId="{C283246F-3949-4873-AB02-BD61DE47DB4C}" dt="2024-10-17T16:28:13.075" v="876" actId="14100"/>
          <ac:spMkLst>
            <pc:docMk/>
            <pc:sldMk cId="2003432592" sldId="275"/>
            <ac:spMk id="3" creationId="{00000000-0000-0000-0000-000000000000}"/>
          </ac:spMkLst>
        </pc:spChg>
      </pc:sldChg>
      <pc:sldChg chg="modSp new mod ord">
        <pc:chgData name="MARIA KARAMPELIA" userId="9dfcc2cac66bf474" providerId="LiveId" clId="{C283246F-3949-4873-AB02-BD61DE47DB4C}" dt="2024-10-17T16:04:46.133" v="311" actId="2711"/>
        <pc:sldMkLst>
          <pc:docMk/>
          <pc:sldMk cId="3008141776" sldId="276"/>
        </pc:sldMkLst>
        <pc:spChg chg="mod">
          <ac:chgData name="MARIA KARAMPELIA" userId="9dfcc2cac66bf474" providerId="LiveId" clId="{C283246F-3949-4873-AB02-BD61DE47DB4C}" dt="2024-10-17T15:54:12.060" v="233" actId="20577"/>
          <ac:spMkLst>
            <pc:docMk/>
            <pc:sldMk cId="3008141776" sldId="276"/>
            <ac:spMk id="2" creationId="{6BB86B65-8855-BD3A-AC11-43DB64A09B3A}"/>
          </ac:spMkLst>
        </pc:spChg>
        <pc:spChg chg="mod">
          <ac:chgData name="MARIA KARAMPELIA" userId="9dfcc2cac66bf474" providerId="LiveId" clId="{C283246F-3949-4873-AB02-BD61DE47DB4C}" dt="2024-10-17T16:04:46.133" v="311" actId="2711"/>
          <ac:spMkLst>
            <pc:docMk/>
            <pc:sldMk cId="3008141776" sldId="276"/>
            <ac:spMk id="3" creationId="{AD81315C-441F-979A-FE26-9681AAA04D67}"/>
          </ac:spMkLst>
        </pc:spChg>
      </pc:sldChg>
      <pc:sldChg chg="modSp new mod">
        <pc:chgData name="MARIA KARAMPELIA" userId="9dfcc2cac66bf474" providerId="LiveId" clId="{C283246F-3949-4873-AB02-BD61DE47DB4C}" dt="2024-10-17T16:05:15.144" v="312" actId="2711"/>
        <pc:sldMkLst>
          <pc:docMk/>
          <pc:sldMk cId="3437435615" sldId="277"/>
        </pc:sldMkLst>
        <pc:spChg chg="mod">
          <ac:chgData name="MARIA KARAMPELIA" userId="9dfcc2cac66bf474" providerId="LiveId" clId="{C283246F-3949-4873-AB02-BD61DE47DB4C}" dt="2024-10-17T15:55:57.473" v="252" actId="20577"/>
          <ac:spMkLst>
            <pc:docMk/>
            <pc:sldMk cId="3437435615" sldId="277"/>
            <ac:spMk id="2" creationId="{A5FFA47E-0AEC-B7CB-A41E-08A4429194C0}"/>
          </ac:spMkLst>
        </pc:spChg>
        <pc:spChg chg="mod">
          <ac:chgData name="MARIA KARAMPELIA" userId="9dfcc2cac66bf474" providerId="LiveId" clId="{C283246F-3949-4873-AB02-BD61DE47DB4C}" dt="2024-10-17T16:05:15.144" v="312" actId="2711"/>
          <ac:spMkLst>
            <pc:docMk/>
            <pc:sldMk cId="3437435615" sldId="277"/>
            <ac:spMk id="3" creationId="{7CB53B6A-395F-DC66-FAF7-B04DAEC02031}"/>
          </ac:spMkLst>
        </pc:spChg>
      </pc:sldChg>
      <pc:sldChg chg="addSp delSp modSp new mod ord setBg">
        <pc:chgData name="MARIA KARAMPELIA" userId="9dfcc2cac66bf474" providerId="LiveId" clId="{C283246F-3949-4873-AB02-BD61DE47DB4C}" dt="2024-10-17T15:50:27.922" v="201" actId="26606"/>
        <pc:sldMkLst>
          <pc:docMk/>
          <pc:sldMk cId="174673824" sldId="278"/>
        </pc:sldMkLst>
        <pc:spChg chg="mod ord">
          <ac:chgData name="MARIA KARAMPELIA" userId="9dfcc2cac66bf474" providerId="LiveId" clId="{C283246F-3949-4873-AB02-BD61DE47DB4C}" dt="2024-10-17T15:50:27.922" v="201" actId="26606"/>
          <ac:spMkLst>
            <pc:docMk/>
            <pc:sldMk cId="174673824" sldId="278"/>
            <ac:spMk id="2" creationId="{0D9462F6-DFF8-C783-35D7-60F89EBDB092}"/>
          </ac:spMkLst>
        </pc:spChg>
        <pc:spChg chg="add del mod">
          <ac:chgData name="MARIA KARAMPELIA" userId="9dfcc2cac66bf474" providerId="LiveId" clId="{C283246F-3949-4873-AB02-BD61DE47DB4C}" dt="2024-10-17T15:49:56.310" v="194"/>
          <ac:spMkLst>
            <pc:docMk/>
            <pc:sldMk cId="174673824" sldId="278"/>
            <ac:spMk id="3" creationId="{216B4237-7B70-5D44-AA60-B352917FCEF6}"/>
          </ac:spMkLst>
        </pc:spChg>
        <pc:spChg chg="add del">
          <ac:chgData name="MARIA KARAMPELIA" userId="9dfcc2cac66bf474" providerId="LiveId" clId="{C283246F-3949-4873-AB02-BD61DE47DB4C}" dt="2024-10-17T15:50:21.164" v="196" actId="26606"/>
          <ac:spMkLst>
            <pc:docMk/>
            <pc:sldMk cId="174673824" sldId="278"/>
            <ac:spMk id="7" creationId="{E2BA2BD9-7B54-4190-8F06-3EF3658A0020}"/>
          </ac:spMkLst>
        </pc:spChg>
        <pc:spChg chg="add del">
          <ac:chgData name="MARIA KARAMPELIA" userId="9dfcc2cac66bf474" providerId="LiveId" clId="{C283246F-3949-4873-AB02-BD61DE47DB4C}" dt="2024-10-17T15:44:35.996" v="152" actId="26606"/>
          <ac:spMkLst>
            <pc:docMk/>
            <pc:sldMk cId="174673824" sldId="278"/>
            <ac:spMk id="8" creationId="{5C8908E2-EE49-44D2-9428-A28D2312A8D5}"/>
          </ac:spMkLst>
        </pc:spChg>
        <pc:spChg chg="add del">
          <ac:chgData name="MARIA KARAMPELIA" userId="9dfcc2cac66bf474" providerId="LiveId" clId="{C283246F-3949-4873-AB02-BD61DE47DB4C}" dt="2024-10-17T15:50:21.164" v="196" actId="26606"/>
          <ac:spMkLst>
            <pc:docMk/>
            <pc:sldMk cId="174673824" sldId="278"/>
            <ac:spMk id="9" creationId="{648D746A-0359-4EAE-8CF9-062E281698EC}"/>
          </ac:spMkLst>
        </pc:spChg>
        <pc:spChg chg="add del">
          <ac:chgData name="MARIA KARAMPELIA" userId="9dfcc2cac66bf474" providerId="LiveId" clId="{C283246F-3949-4873-AB02-BD61DE47DB4C}" dt="2024-10-17T15:50:21.164" v="196" actId="26606"/>
          <ac:spMkLst>
            <pc:docMk/>
            <pc:sldMk cId="174673824" sldId="278"/>
            <ac:spMk id="12" creationId="{184F9D61-9303-40B4-9F7E-66A9B4EDC458}"/>
          </ac:spMkLst>
        </pc:spChg>
        <pc:spChg chg="add del">
          <ac:chgData name="MARIA KARAMPELIA" userId="9dfcc2cac66bf474" providerId="LiveId" clId="{C283246F-3949-4873-AB02-BD61DE47DB4C}" dt="2024-10-17T15:44:35.996" v="152" actId="26606"/>
          <ac:spMkLst>
            <pc:docMk/>
            <pc:sldMk cId="174673824" sldId="278"/>
            <ac:spMk id="14" creationId="{BD92035A-AA2F-4CD8-A556-1CE8BDEC75BD}"/>
          </ac:spMkLst>
        </pc:spChg>
        <pc:spChg chg="add del">
          <ac:chgData name="MARIA KARAMPELIA" userId="9dfcc2cac66bf474" providerId="LiveId" clId="{C283246F-3949-4873-AB02-BD61DE47DB4C}" dt="2024-10-17T15:50:23.816" v="198" actId="26606"/>
          <ac:spMkLst>
            <pc:docMk/>
            <pc:sldMk cId="174673824" sldId="278"/>
            <ac:spMk id="15" creationId="{F13C74B1-5B17-4795-BED0-7140497B445A}"/>
          </ac:spMkLst>
        </pc:spChg>
        <pc:spChg chg="add del">
          <ac:chgData name="MARIA KARAMPELIA" userId="9dfcc2cac66bf474" providerId="LiveId" clId="{C283246F-3949-4873-AB02-BD61DE47DB4C}" dt="2024-10-17T15:44:35.996" v="152" actId="26606"/>
          <ac:spMkLst>
            <pc:docMk/>
            <pc:sldMk cId="174673824" sldId="278"/>
            <ac:spMk id="16" creationId="{ED888B23-07FA-482A-96DF-47E31AF1A603}"/>
          </ac:spMkLst>
        </pc:spChg>
        <pc:spChg chg="add del">
          <ac:chgData name="MARIA KARAMPELIA" userId="9dfcc2cac66bf474" providerId="LiveId" clId="{C283246F-3949-4873-AB02-BD61DE47DB4C}" dt="2024-10-17T15:50:23.816" v="198" actId="26606"/>
          <ac:spMkLst>
            <pc:docMk/>
            <pc:sldMk cId="174673824" sldId="278"/>
            <ac:spMk id="17" creationId="{D4974D33-8DC5-464E-8C6D-BE58F0669C17}"/>
          </ac:spMkLst>
        </pc:spChg>
        <pc:spChg chg="add del">
          <ac:chgData name="MARIA KARAMPELIA" userId="9dfcc2cac66bf474" providerId="LiveId" clId="{C283246F-3949-4873-AB02-BD61DE47DB4C}" dt="2024-10-17T15:50:23.816" v="198" actId="26606"/>
          <ac:spMkLst>
            <pc:docMk/>
            <pc:sldMk cId="174673824" sldId="278"/>
            <ac:spMk id="18" creationId="{9DA1410A-F9FB-FB91-C308-835AC3B76564}"/>
          </ac:spMkLst>
        </pc:spChg>
        <pc:spChg chg="add del">
          <ac:chgData name="MARIA KARAMPELIA" userId="9dfcc2cac66bf474" providerId="LiveId" clId="{C283246F-3949-4873-AB02-BD61DE47DB4C}" dt="2024-10-17T15:50:27.906" v="200" actId="26606"/>
          <ac:spMkLst>
            <pc:docMk/>
            <pc:sldMk cId="174673824" sldId="278"/>
            <ac:spMk id="20" creationId="{37C89E4B-3C9F-44B9-8B86-D9E3D112D8EC}"/>
          </ac:spMkLst>
        </pc:spChg>
        <pc:spChg chg="add">
          <ac:chgData name="MARIA KARAMPELIA" userId="9dfcc2cac66bf474" providerId="LiveId" clId="{C283246F-3949-4873-AB02-BD61DE47DB4C}" dt="2024-10-17T15:50:27.922" v="201" actId="26606"/>
          <ac:spMkLst>
            <pc:docMk/>
            <pc:sldMk cId="174673824" sldId="278"/>
            <ac:spMk id="24" creationId="{E2BA2BD9-7B54-4190-8F06-3EF3658A0020}"/>
          </ac:spMkLst>
        </pc:spChg>
        <pc:spChg chg="add">
          <ac:chgData name="MARIA KARAMPELIA" userId="9dfcc2cac66bf474" providerId="LiveId" clId="{C283246F-3949-4873-AB02-BD61DE47DB4C}" dt="2024-10-17T15:50:27.922" v="201" actId="26606"/>
          <ac:spMkLst>
            <pc:docMk/>
            <pc:sldMk cId="174673824" sldId="278"/>
            <ac:spMk id="25" creationId="{184F9D61-9303-40B4-9F7E-66A9B4EDC458}"/>
          </ac:spMkLst>
        </pc:spChg>
        <pc:spChg chg="add">
          <ac:chgData name="MARIA KARAMPELIA" userId="9dfcc2cac66bf474" providerId="LiveId" clId="{C283246F-3949-4873-AB02-BD61DE47DB4C}" dt="2024-10-17T15:50:27.922" v="201" actId="26606"/>
          <ac:spMkLst>
            <pc:docMk/>
            <pc:sldMk cId="174673824" sldId="278"/>
            <ac:spMk id="26" creationId="{648D746A-0359-4EAE-8CF9-062E281698EC}"/>
          </ac:spMkLst>
        </pc:spChg>
        <pc:grpChg chg="add del">
          <ac:chgData name="MARIA KARAMPELIA" userId="9dfcc2cac66bf474" providerId="LiveId" clId="{C283246F-3949-4873-AB02-BD61DE47DB4C}" dt="2024-10-17T15:44:35.996" v="152" actId="26606"/>
          <ac:grpSpMkLst>
            <pc:docMk/>
            <pc:sldMk cId="174673824" sldId="278"/>
            <ac:grpSpMk id="10" creationId="{5D1A9D8B-3117-4D9D-BDA4-DD81895098B0}"/>
          </ac:grpSpMkLst>
        </pc:grpChg>
        <pc:picChg chg="add del mod ord">
          <ac:chgData name="MARIA KARAMPELIA" userId="9dfcc2cac66bf474" providerId="LiveId" clId="{C283246F-3949-4873-AB02-BD61DE47DB4C}" dt="2024-10-17T15:45:56.378" v="154" actId="34307"/>
          <ac:picMkLst>
            <pc:docMk/>
            <pc:sldMk cId="174673824" sldId="278"/>
            <ac:picMk id="4" creationId="{AA24D742-19AE-487E-50FC-1CA54CE2B4EB}"/>
          </ac:picMkLst>
        </pc:picChg>
        <pc:picChg chg="add mod">
          <ac:chgData name="MARIA KARAMPELIA" userId="9dfcc2cac66bf474" providerId="LiveId" clId="{C283246F-3949-4873-AB02-BD61DE47DB4C}" dt="2024-10-17T15:50:27.922" v="201" actId="26606"/>
          <ac:picMkLst>
            <pc:docMk/>
            <pc:sldMk cId="174673824" sldId="278"/>
            <ac:picMk id="5" creationId="{9D9D4A6D-B5B2-22C8-36AC-E265D05AC403}"/>
          </ac:picMkLst>
        </pc:picChg>
        <pc:cxnChg chg="add del">
          <ac:chgData name="MARIA KARAMPELIA" userId="9dfcc2cac66bf474" providerId="LiveId" clId="{C283246F-3949-4873-AB02-BD61DE47DB4C}" dt="2024-10-17T15:50:27.906" v="200" actId="26606"/>
          <ac:cxnSpMkLst>
            <pc:docMk/>
            <pc:sldMk cId="174673824" sldId="278"/>
            <ac:cxnSpMk id="21" creationId="{AA2EAA10-076F-46BD-8F0F-B9A2FB77A85C}"/>
          </ac:cxnSpMkLst>
        </pc:cxnChg>
        <pc:cxnChg chg="add del">
          <ac:chgData name="MARIA KARAMPELIA" userId="9dfcc2cac66bf474" providerId="LiveId" clId="{C283246F-3949-4873-AB02-BD61DE47DB4C}" dt="2024-10-17T15:50:27.906" v="200" actId="26606"/>
          <ac:cxnSpMkLst>
            <pc:docMk/>
            <pc:sldMk cId="174673824" sldId="278"/>
            <ac:cxnSpMk id="22" creationId="{D891E407-403B-4764-86C9-33A56D3BCAA3}"/>
          </ac:cxnSpMkLst>
        </pc:cxnChg>
      </pc:sldChg>
      <pc:sldChg chg="modSp new mod">
        <pc:chgData name="MARIA KARAMPELIA" userId="9dfcc2cac66bf474" providerId="LiveId" clId="{C283246F-3949-4873-AB02-BD61DE47DB4C}" dt="2024-10-17T16:29:51.407" v="879" actId="27636"/>
        <pc:sldMkLst>
          <pc:docMk/>
          <pc:sldMk cId="1452620504" sldId="279"/>
        </pc:sldMkLst>
        <pc:spChg chg="mod">
          <ac:chgData name="MARIA KARAMPELIA" userId="9dfcc2cac66bf474" providerId="LiveId" clId="{C283246F-3949-4873-AB02-BD61DE47DB4C}" dt="2024-10-17T15:59:34.785" v="279" actId="255"/>
          <ac:spMkLst>
            <pc:docMk/>
            <pc:sldMk cId="1452620504" sldId="279"/>
            <ac:spMk id="2" creationId="{530CEDAA-092D-0B76-BFD4-15D2457839E6}"/>
          </ac:spMkLst>
        </pc:spChg>
        <pc:spChg chg="mod">
          <ac:chgData name="MARIA KARAMPELIA" userId="9dfcc2cac66bf474" providerId="LiveId" clId="{C283246F-3949-4873-AB02-BD61DE47DB4C}" dt="2024-10-17T16:29:51.407" v="879" actId="27636"/>
          <ac:spMkLst>
            <pc:docMk/>
            <pc:sldMk cId="1452620504" sldId="279"/>
            <ac:spMk id="3" creationId="{8A0A00CF-02E5-F1B6-2AF2-9A4227EE3625}"/>
          </ac:spMkLst>
        </pc:spChg>
      </pc:sldChg>
      <pc:sldChg chg="modSp new mod">
        <pc:chgData name="MARIA KARAMPELIA" userId="9dfcc2cac66bf474" providerId="LiveId" clId="{C283246F-3949-4873-AB02-BD61DE47DB4C}" dt="2024-10-18T08:26:06.006" v="881" actId="20577"/>
        <pc:sldMkLst>
          <pc:docMk/>
          <pc:sldMk cId="957719422" sldId="280"/>
        </pc:sldMkLst>
        <pc:spChg chg="mod">
          <ac:chgData name="MARIA KARAMPELIA" userId="9dfcc2cac66bf474" providerId="LiveId" clId="{C283246F-3949-4873-AB02-BD61DE47DB4C}" dt="2024-10-17T16:02:36.773" v="299" actId="255"/>
          <ac:spMkLst>
            <pc:docMk/>
            <pc:sldMk cId="957719422" sldId="280"/>
            <ac:spMk id="2" creationId="{F63ADBB9-9400-9421-ACFD-B09AB37BA5F7}"/>
          </ac:spMkLst>
        </pc:spChg>
        <pc:spChg chg="mod">
          <ac:chgData name="MARIA KARAMPELIA" userId="9dfcc2cac66bf474" providerId="LiveId" clId="{C283246F-3949-4873-AB02-BD61DE47DB4C}" dt="2024-10-18T08:26:06.006" v="881" actId="20577"/>
          <ac:spMkLst>
            <pc:docMk/>
            <pc:sldMk cId="957719422" sldId="280"/>
            <ac:spMk id="3" creationId="{BF0C6E30-4C71-9991-EADF-CA39BE4541A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7EE3C63-FEDE-926B-4C30-A9A857BC8E0E}"/>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3277601B-432C-BE21-C264-6AA4074A15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226E58DB-4997-1777-BBD4-06111FE179CF}"/>
              </a:ext>
            </a:extLst>
          </p:cNvPr>
          <p:cNvSpPr>
            <a:spLocks noGrp="1"/>
          </p:cNvSpPr>
          <p:nvPr>
            <p:ph type="dt" sz="half" idx="10"/>
          </p:nvPr>
        </p:nvSpPr>
        <p:spPr/>
        <p:txBody>
          <a:bodyPr/>
          <a:lstStyle/>
          <a:p>
            <a:fld id="{6370B193-C33E-4A96-9866-995E3BD8B2F2}" type="datetimeFigureOut">
              <a:rPr lang="el-GR" smtClean="0"/>
              <a:t>18/10/2024</a:t>
            </a:fld>
            <a:endParaRPr lang="el-GR"/>
          </a:p>
        </p:txBody>
      </p:sp>
      <p:sp>
        <p:nvSpPr>
          <p:cNvPr id="5" name="Θέση υποσέλιδου 4">
            <a:extLst>
              <a:ext uri="{FF2B5EF4-FFF2-40B4-BE49-F238E27FC236}">
                <a16:creationId xmlns:a16="http://schemas.microsoft.com/office/drawing/2014/main" id="{A07DBA86-5E7D-74FE-04EE-FF1FD7773EF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FA11FFB-2CA4-2D74-F004-269182FA091F}"/>
              </a:ext>
            </a:extLst>
          </p:cNvPr>
          <p:cNvSpPr>
            <a:spLocks noGrp="1"/>
          </p:cNvSpPr>
          <p:nvPr>
            <p:ph type="sldNum" sz="quarter" idx="12"/>
          </p:nvPr>
        </p:nvSpPr>
        <p:spPr/>
        <p:txBody>
          <a:bodyPr/>
          <a:lstStyle/>
          <a:p>
            <a:fld id="{8286A29C-3D90-4CF7-9999-4D7E9DF77ABE}" type="slidenum">
              <a:rPr lang="el-GR" smtClean="0"/>
              <a:t>‹#›</a:t>
            </a:fld>
            <a:endParaRPr lang="el-GR"/>
          </a:p>
        </p:txBody>
      </p:sp>
    </p:spTree>
    <p:extLst>
      <p:ext uri="{BB962C8B-B14F-4D97-AF65-F5344CB8AC3E}">
        <p14:creationId xmlns:p14="http://schemas.microsoft.com/office/powerpoint/2010/main" val="2775038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DB2BD36-2BBC-F7E4-AA12-77BA3544B11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416CCB6D-5661-9A77-FE4D-D87298FF6E92}"/>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4768B2B-E51F-2855-1BF2-D3031CFA579A}"/>
              </a:ext>
            </a:extLst>
          </p:cNvPr>
          <p:cNvSpPr>
            <a:spLocks noGrp="1"/>
          </p:cNvSpPr>
          <p:nvPr>
            <p:ph type="dt" sz="half" idx="10"/>
          </p:nvPr>
        </p:nvSpPr>
        <p:spPr/>
        <p:txBody>
          <a:bodyPr/>
          <a:lstStyle/>
          <a:p>
            <a:fld id="{6370B193-C33E-4A96-9866-995E3BD8B2F2}" type="datetimeFigureOut">
              <a:rPr lang="el-GR" smtClean="0"/>
              <a:t>18/10/2024</a:t>
            </a:fld>
            <a:endParaRPr lang="el-GR"/>
          </a:p>
        </p:txBody>
      </p:sp>
      <p:sp>
        <p:nvSpPr>
          <p:cNvPr id="5" name="Θέση υποσέλιδου 4">
            <a:extLst>
              <a:ext uri="{FF2B5EF4-FFF2-40B4-BE49-F238E27FC236}">
                <a16:creationId xmlns:a16="http://schemas.microsoft.com/office/drawing/2014/main" id="{B36248A5-6765-ABCC-5EA0-534F7D4A156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A7F22D4-0D33-0480-1D4F-735A90A9BAA0}"/>
              </a:ext>
            </a:extLst>
          </p:cNvPr>
          <p:cNvSpPr>
            <a:spLocks noGrp="1"/>
          </p:cNvSpPr>
          <p:nvPr>
            <p:ph type="sldNum" sz="quarter" idx="12"/>
          </p:nvPr>
        </p:nvSpPr>
        <p:spPr/>
        <p:txBody>
          <a:bodyPr/>
          <a:lstStyle/>
          <a:p>
            <a:fld id="{8286A29C-3D90-4CF7-9999-4D7E9DF77ABE}" type="slidenum">
              <a:rPr lang="el-GR" smtClean="0"/>
              <a:t>‹#›</a:t>
            </a:fld>
            <a:endParaRPr lang="el-GR"/>
          </a:p>
        </p:txBody>
      </p:sp>
    </p:spTree>
    <p:extLst>
      <p:ext uri="{BB962C8B-B14F-4D97-AF65-F5344CB8AC3E}">
        <p14:creationId xmlns:p14="http://schemas.microsoft.com/office/powerpoint/2010/main" val="508205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D9D594D3-6327-EF7C-A202-A27199D2FDC9}"/>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010B0EC7-8191-C133-77A1-E2ABAF7A8A71}"/>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8D9890E-42FE-C3FF-0E2D-9291CECEB711}"/>
              </a:ext>
            </a:extLst>
          </p:cNvPr>
          <p:cNvSpPr>
            <a:spLocks noGrp="1"/>
          </p:cNvSpPr>
          <p:nvPr>
            <p:ph type="dt" sz="half" idx="10"/>
          </p:nvPr>
        </p:nvSpPr>
        <p:spPr/>
        <p:txBody>
          <a:bodyPr/>
          <a:lstStyle/>
          <a:p>
            <a:fld id="{6370B193-C33E-4A96-9866-995E3BD8B2F2}" type="datetimeFigureOut">
              <a:rPr lang="el-GR" smtClean="0"/>
              <a:t>18/10/2024</a:t>
            </a:fld>
            <a:endParaRPr lang="el-GR"/>
          </a:p>
        </p:txBody>
      </p:sp>
      <p:sp>
        <p:nvSpPr>
          <p:cNvPr id="5" name="Θέση υποσέλιδου 4">
            <a:extLst>
              <a:ext uri="{FF2B5EF4-FFF2-40B4-BE49-F238E27FC236}">
                <a16:creationId xmlns:a16="http://schemas.microsoft.com/office/drawing/2014/main" id="{A01DEBCF-4929-428A-5E72-4E1286809E0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B5CB656-59D0-7D74-D147-454B75194211}"/>
              </a:ext>
            </a:extLst>
          </p:cNvPr>
          <p:cNvSpPr>
            <a:spLocks noGrp="1"/>
          </p:cNvSpPr>
          <p:nvPr>
            <p:ph type="sldNum" sz="quarter" idx="12"/>
          </p:nvPr>
        </p:nvSpPr>
        <p:spPr/>
        <p:txBody>
          <a:bodyPr/>
          <a:lstStyle/>
          <a:p>
            <a:fld id="{8286A29C-3D90-4CF7-9999-4D7E9DF77ABE}" type="slidenum">
              <a:rPr lang="el-GR" smtClean="0"/>
              <a:t>‹#›</a:t>
            </a:fld>
            <a:endParaRPr lang="el-GR"/>
          </a:p>
        </p:txBody>
      </p:sp>
    </p:spTree>
    <p:extLst>
      <p:ext uri="{BB962C8B-B14F-4D97-AF65-F5344CB8AC3E}">
        <p14:creationId xmlns:p14="http://schemas.microsoft.com/office/powerpoint/2010/main" val="10393705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F9771A2-AD15-6E14-3D05-056508E21E7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608D1F9F-02D2-3252-2F1F-77A37F34070D}"/>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3997DA5-6E64-A9D4-32CB-2614E8FCCEE1}"/>
              </a:ext>
            </a:extLst>
          </p:cNvPr>
          <p:cNvSpPr>
            <a:spLocks noGrp="1"/>
          </p:cNvSpPr>
          <p:nvPr>
            <p:ph type="dt" sz="half" idx="10"/>
          </p:nvPr>
        </p:nvSpPr>
        <p:spPr/>
        <p:txBody>
          <a:bodyPr/>
          <a:lstStyle/>
          <a:p>
            <a:fld id="{6370B193-C33E-4A96-9866-995E3BD8B2F2}" type="datetimeFigureOut">
              <a:rPr lang="el-GR" smtClean="0"/>
              <a:t>18/10/2024</a:t>
            </a:fld>
            <a:endParaRPr lang="el-GR"/>
          </a:p>
        </p:txBody>
      </p:sp>
      <p:sp>
        <p:nvSpPr>
          <p:cNvPr id="5" name="Θέση υποσέλιδου 4">
            <a:extLst>
              <a:ext uri="{FF2B5EF4-FFF2-40B4-BE49-F238E27FC236}">
                <a16:creationId xmlns:a16="http://schemas.microsoft.com/office/drawing/2014/main" id="{80F61E2E-B4C7-BEF3-5B60-D0AE4AB607C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2CBFC5C-97A3-3B46-9B57-B1FEA9D3EB38}"/>
              </a:ext>
            </a:extLst>
          </p:cNvPr>
          <p:cNvSpPr>
            <a:spLocks noGrp="1"/>
          </p:cNvSpPr>
          <p:nvPr>
            <p:ph type="sldNum" sz="quarter" idx="12"/>
          </p:nvPr>
        </p:nvSpPr>
        <p:spPr/>
        <p:txBody>
          <a:bodyPr/>
          <a:lstStyle/>
          <a:p>
            <a:fld id="{8286A29C-3D90-4CF7-9999-4D7E9DF77ABE}" type="slidenum">
              <a:rPr lang="el-GR" smtClean="0"/>
              <a:t>‹#›</a:t>
            </a:fld>
            <a:endParaRPr lang="el-GR"/>
          </a:p>
        </p:txBody>
      </p:sp>
    </p:spTree>
    <p:extLst>
      <p:ext uri="{BB962C8B-B14F-4D97-AF65-F5344CB8AC3E}">
        <p14:creationId xmlns:p14="http://schemas.microsoft.com/office/powerpoint/2010/main" val="2433474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9152C05-424F-2747-26FE-862686309A92}"/>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2D5F188-164F-8688-F4AD-CBE517507E3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8387A9DD-BA5A-4CCC-86B7-7C574A4BB28B}"/>
              </a:ext>
            </a:extLst>
          </p:cNvPr>
          <p:cNvSpPr>
            <a:spLocks noGrp="1"/>
          </p:cNvSpPr>
          <p:nvPr>
            <p:ph type="dt" sz="half" idx="10"/>
          </p:nvPr>
        </p:nvSpPr>
        <p:spPr/>
        <p:txBody>
          <a:bodyPr/>
          <a:lstStyle/>
          <a:p>
            <a:fld id="{6370B193-C33E-4A96-9866-995E3BD8B2F2}" type="datetimeFigureOut">
              <a:rPr lang="el-GR" smtClean="0"/>
              <a:t>18/10/2024</a:t>
            </a:fld>
            <a:endParaRPr lang="el-GR"/>
          </a:p>
        </p:txBody>
      </p:sp>
      <p:sp>
        <p:nvSpPr>
          <p:cNvPr id="5" name="Θέση υποσέλιδου 4">
            <a:extLst>
              <a:ext uri="{FF2B5EF4-FFF2-40B4-BE49-F238E27FC236}">
                <a16:creationId xmlns:a16="http://schemas.microsoft.com/office/drawing/2014/main" id="{0B23023D-9077-99B1-87D5-C0CE193057E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013DC5A-598D-5EA5-385B-A0AF3A09E398}"/>
              </a:ext>
            </a:extLst>
          </p:cNvPr>
          <p:cNvSpPr>
            <a:spLocks noGrp="1"/>
          </p:cNvSpPr>
          <p:nvPr>
            <p:ph type="sldNum" sz="quarter" idx="12"/>
          </p:nvPr>
        </p:nvSpPr>
        <p:spPr/>
        <p:txBody>
          <a:bodyPr/>
          <a:lstStyle/>
          <a:p>
            <a:fld id="{8286A29C-3D90-4CF7-9999-4D7E9DF77ABE}" type="slidenum">
              <a:rPr lang="el-GR" smtClean="0"/>
              <a:t>‹#›</a:t>
            </a:fld>
            <a:endParaRPr lang="el-GR"/>
          </a:p>
        </p:txBody>
      </p:sp>
    </p:spTree>
    <p:extLst>
      <p:ext uri="{BB962C8B-B14F-4D97-AF65-F5344CB8AC3E}">
        <p14:creationId xmlns:p14="http://schemas.microsoft.com/office/powerpoint/2010/main" val="1609281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C8A6837-6C38-5976-2D05-6C720E3FF4B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0A183F92-281B-03D8-2976-17E2EBB9660B}"/>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61E68A30-FEF3-B734-4BC6-9CF0A2FD51FE}"/>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B2D73C0F-74B5-4EAA-60F0-086C3F709C76}"/>
              </a:ext>
            </a:extLst>
          </p:cNvPr>
          <p:cNvSpPr>
            <a:spLocks noGrp="1"/>
          </p:cNvSpPr>
          <p:nvPr>
            <p:ph type="dt" sz="half" idx="10"/>
          </p:nvPr>
        </p:nvSpPr>
        <p:spPr/>
        <p:txBody>
          <a:bodyPr/>
          <a:lstStyle/>
          <a:p>
            <a:fld id="{6370B193-C33E-4A96-9866-995E3BD8B2F2}" type="datetimeFigureOut">
              <a:rPr lang="el-GR" smtClean="0"/>
              <a:t>18/10/2024</a:t>
            </a:fld>
            <a:endParaRPr lang="el-GR"/>
          </a:p>
        </p:txBody>
      </p:sp>
      <p:sp>
        <p:nvSpPr>
          <p:cNvPr id="6" name="Θέση υποσέλιδου 5">
            <a:extLst>
              <a:ext uri="{FF2B5EF4-FFF2-40B4-BE49-F238E27FC236}">
                <a16:creationId xmlns:a16="http://schemas.microsoft.com/office/drawing/2014/main" id="{DABB807B-EBEA-650B-2CA8-4CE733B8A42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E101301-32A6-72F3-B249-F8D149CEA19D}"/>
              </a:ext>
            </a:extLst>
          </p:cNvPr>
          <p:cNvSpPr>
            <a:spLocks noGrp="1"/>
          </p:cNvSpPr>
          <p:nvPr>
            <p:ph type="sldNum" sz="quarter" idx="12"/>
          </p:nvPr>
        </p:nvSpPr>
        <p:spPr/>
        <p:txBody>
          <a:bodyPr/>
          <a:lstStyle/>
          <a:p>
            <a:fld id="{8286A29C-3D90-4CF7-9999-4D7E9DF77ABE}" type="slidenum">
              <a:rPr lang="el-GR" smtClean="0"/>
              <a:t>‹#›</a:t>
            </a:fld>
            <a:endParaRPr lang="el-GR"/>
          </a:p>
        </p:txBody>
      </p:sp>
    </p:spTree>
    <p:extLst>
      <p:ext uri="{BB962C8B-B14F-4D97-AF65-F5344CB8AC3E}">
        <p14:creationId xmlns:p14="http://schemas.microsoft.com/office/powerpoint/2010/main" val="4259917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D955CD6-57D7-D319-133E-7E6E31634BF0}"/>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9097398-A3BE-9061-8DBC-88B6DFE1B8B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628347EE-3CD6-FEDD-BCFA-C86B2CB4B997}"/>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A52A49DD-5D24-BBF3-5457-2C171CAF908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575470A7-5CAA-96A5-ACA9-8D2551A08D5A}"/>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41D932B8-5824-B4BA-BEF0-7A3CE9B04D86}"/>
              </a:ext>
            </a:extLst>
          </p:cNvPr>
          <p:cNvSpPr>
            <a:spLocks noGrp="1"/>
          </p:cNvSpPr>
          <p:nvPr>
            <p:ph type="dt" sz="half" idx="10"/>
          </p:nvPr>
        </p:nvSpPr>
        <p:spPr/>
        <p:txBody>
          <a:bodyPr/>
          <a:lstStyle/>
          <a:p>
            <a:fld id="{6370B193-C33E-4A96-9866-995E3BD8B2F2}" type="datetimeFigureOut">
              <a:rPr lang="el-GR" smtClean="0"/>
              <a:t>18/10/2024</a:t>
            </a:fld>
            <a:endParaRPr lang="el-GR"/>
          </a:p>
        </p:txBody>
      </p:sp>
      <p:sp>
        <p:nvSpPr>
          <p:cNvPr id="8" name="Θέση υποσέλιδου 7">
            <a:extLst>
              <a:ext uri="{FF2B5EF4-FFF2-40B4-BE49-F238E27FC236}">
                <a16:creationId xmlns:a16="http://schemas.microsoft.com/office/drawing/2014/main" id="{DE7AB2D9-E1F6-71C5-958B-5B73F22E51B6}"/>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F32A032B-ED80-9E39-75D1-9EE9C5F6159C}"/>
              </a:ext>
            </a:extLst>
          </p:cNvPr>
          <p:cNvSpPr>
            <a:spLocks noGrp="1"/>
          </p:cNvSpPr>
          <p:nvPr>
            <p:ph type="sldNum" sz="quarter" idx="12"/>
          </p:nvPr>
        </p:nvSpPr>
        <p:spPr/>
        <p:txBody>
          <a:bodyPr/>
          <a:lstStyle/>
          <a:p>
            <a:fld id="{8286A29C-3D90-4CF7-9999-4D7E9DF77ABE}" type="slidenum">
              <a:rPr lang="el-GR" smtClean="0"/>
              <a:t>‹#›</a:t>
            </a:fld>
            <a:endParaRPr lang="el-GR"/>
          </a:p>
        </p:txBody>
      </p:sp>
    </p:spTree>
    <p:extLst>
      <p:ext uri="{BB962C8B-B14F-4D97-AF65-F5344CB8AC3E}">
        <p14:creationId xmlns:p14="http://schemas.microsoft.com/office/powerpoint/2010/main" val="879849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A9BB1F0-013D-B41B-BC63-BAF686D7C6B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4E1A0994-0159-1450-273A-7398BF6016AF}"/>
              </a:ext>
            </a:extLst>
          </p:cNvPr>
          <p:cNvSpPr>
            <a:spLocks noGrp="1"/>
          </p:cNvSpPr>
          <p:nvPr>
            <p:ph type="dt" sz="half" idx="10"/>
          </p:nvPr>
        </p:nvSpPr>
        <p:spPr/>
        <p:txBody>
          <a:bodyPr/>
          <a:lstStyle/>
          <a:p>
            <a:fld id="{6370B193-C33E-4A96-9866-995E3BD8B2F2}" type="datetimeFigureOut">
              <a:rPr lang="el-GR" smtClean="0"/>
              <a:t>18/10/2024</a:t>
            </a:fld>
            <a:endParaRPr lang="el-GR"/>
          </a:p>
        </p:txBody>
      </p:sp>
      <p:sp>
        <p:nvSpPr>
          <p:cNvPr id="4" name="Θέση υποσέλιδου 3">
            <a:extLst>
              <a:ext uri="{FF2B5EF4-FFF2-40B4-BE49-F238E27FC236}">
                <a16:creationId xmlns:a16="http://schemas.microsoft.com/office/drawing/2014/main" id="{76AB9D31-5936-8B3C-2907-A106EC83C501}"/>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8F1346A2-EC03-3777-68E7-4EC638F64E60}"/>
              </a:ext>
            </a:extLst>
          </p:cNvPr>
          <p:cNvSpPr>
            <a:spLocks noGrp="1"/>
          </p:cNvSpPr>
          <p:nvPr>
            <p:ph type="sldNum" sz="quarter" idx="12"/>
          </p:nvPr>
        </p:nvSpPr>
        <p:spPr/>
        <p:txBody>
          <a:bodyPr/>
          <a:lstStyle/>
          <a:p>
            <a:fld id="{8286A29C-3D90-4CF7-9999-4D7E9DF77ABE}" type="slidenum">
              <a:rPr lang="el-GR" smtClean="0"/>
              <a:t>‹#›</a:t>
            </a:fld>
            <a:endParaRPr lang="el-GR"/>
          </a:p>
        </p:txBody>
      </p:sp>
    </p:spTree>
    <p:extLst>
      <p:ext uri="{BB962C8B-B14F-4D97-AF65-F5344CB8AC3E}">
        <p14:creationId xmlns:p14="http://schemas.microsoft.com/office/powerpoint/2010/main" val="1735570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BF7D9F09-1427-EC5C-2B04-9AD9449F38EB}"/>
              </a:ext>
            </a:extLst>
          </p:cNvPr>
          <p:cNvSpPr>
            <a:spLocks noGrp="1"/>
          </p:cNvSpPr>
          <p:nvPr>
            <p:ph type="dt" sz="half" idx="10"/>
          </p:nvPr>
        </p:nvSpPr>
        <p:spPr/>
        <p:txBody>
          <a:bodyPr/>
          <a:lstStyle/>
          <a:p>
            <a:fld id="{6370B193-C33E-4A96-9866-995E3BD8B2F2}" type="datetimeFigureOut">
              <a:rPr lang="el-GR" smtClean="0"/>
              <a:t>18/10/2024</a:t>
            </a:fld>
            <a:endParaRPr lang="el-GR"/>
          </a:p>
        </p:txBody>
      </p:sp>
      <p:sp>
        <p:nvSpPr>
          <p:cNvPr id="3" name="Θέση υποσέλιδου 2">
            <a:extLst>
              <a:ext uri="{FF2B5EF4-FFF2-40B4-BE49-F238E27FC236}">
                <a16:creationId xmlns:a16="http://schemas.microsoft.com/office/drawing/2014/main" id="{8240BD9B-41DF-3B56-E9C5-89150A401FAF}"/>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14948BB9-0A27-BA0D-6062-250B21BC4E35}"/>
              </a:ext>
            </a:extLst>
          </p:cNvPr>
          <p:cNvSpPr>
            <a:spLocks noGrp="1"/>
          </p:cNvSpPr>
          <p:nvPr>
            <p:ph type="sldNum" sz="quarter" idx="12"/>
          </p:nvPr>
        </p:nvSpPr>
        <p:spPr/>
        <p:txBody>
          <a:bodyPr/>
          <a:lstStyle/>
          <a:p>
            <a:fld id="{8286A29C-3D90-4CF7-9999-4D7E9DF77ABE}" type="slidenum">
              <a:rPr lang="el-GR" smtClean="0"/>
              <a:t>‹#›</a:t>
            </a:fld>
            <a:endParaRPr lang="el-GR"/>
          </a:p>
        </p:txBody>
      </p:sp>
    </p:spTree>
    <p:extLst>
      <p:ext uri="{BB962C8B-B14F-4D97-AF65-F5344CB8AC3E}">
        <p14:creationId xmlns:p14="http://schemas.microsoft.com/office/powerpoint/2010/main" val="1090791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3C0BD25-84D9-52D2-D7D7-4C97E02D88E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FA91C385-9BF8-48EB-6E20-19BEEE41F0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C776A07C-94C9-EE53-8DBF-99FF347159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982D07C-8F9A-13C1-430A-69681532FB15}"/>
              </a:ext>
            </a:extLst>
          </p:cNvPr>
          <p:cNvSpPr>
            <a:spLocks noGrp="1"/>
          </p:cNvSpPr>
          <p:nvPr>
            <p:ph type="dt" sz="half" idx="10"/>
          </p:nvPr>
        </p:nvSpPr>
        <p:spPr/>
        <p:txBody>
          <a:bodyPr/>
          <a:lstStyle/>
          <a:p>
            <a:fld id="{6370B193-C33E-4A96-9866-995E3BD8B2F2}" type="datetimeFigureOut">
              <a:rPr lang="el-GR" smtClean="0"/>
              <a:t>18/10/2024</a:t>
            </a:fld>
            <a:endParaRPr lang="el-GR"/>
          </a:p>
        </p:txBody>
      </p:sp>
      <p:sp>
        <p:nvSpPr>
          <p:cNvPr id="6" name="Θέση υποσέλιδου 5">
            <a:extLst>
              <a:ext uri="{FF2B5EF4-FFF2-40B4-BE49-F238E27FC236}">
                <a16:creationId xmlns:a16="http://schemas.microsoft.com/office/drawing/2014/main" id="{D16E6BD4-1C5A-1E8C-88DF-C79E0DFFCEB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4007666-BBA1-A822-D6A4-CCA9B56859AB}"/>
              </a:ext>
            </a:extLst>
          </p:cNvPr>
          <p:cNvSpPr>
            <a:spLocks noGrp="1"/>
          </p:cNvSpPr>
          <p:nvPr>
            <p:ph type="sldNum" sz="quarter" idx="12"/>
          </p:nvPr>
        </p:nvSpPr>
        <p:spPr/>
        <p:txBody>
          <a:bodyPr/>
          <a:lstStyle/>
          <a:p>
            <a:fld id="{8286A29C-3D90-4CF7-9999-4D7E9DF77ABE}" type="slidenum">
              <a:rPr lang="el-GR" smtClean="0"/>
              <a:t>‹#›</a:t>
            </a:fld>
            <a:endParaRPr lang="el-GR"/>
          </a:p>
        </p:txBody>
      </p:sp>
    </p:spTree>
    <p:extLst>
      <p:ext uri="{BB962C8B-B14F-4D97-AF65-F5344CB8AC3E}">
        <p14:creationId xmlns:p14="http://schemas.microsoft.com/office/powerpoint/2010/main" val="1493492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7EA837-D6C5-9349-B402-DB512511FD08}"/>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7DE7B9A1-40C0-A631-E634-851C05879B4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4530C747-33B4-A140-FD22-F7FC48787E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292AC68C-425A-1299-286E-EB922B1A9DF7}"/>
              </a:ext>
            </a:extLst>
          </p:cNvPr>
          <p:cNvSpPr>
            <a:spLocks noGrp="1"/>
          </p:cNvSpPr>
          <p:nvPr>
            <p:ph type="dt" sz="half" idx="10"/>
          </p:nvPr>
        </p:nvSpPr>
        <p:spPr/>
        <p:txBody>
          <a:bodyPr/>
          <a:lstStyle/>
          <a:p>
            <a:fld id="{6370B193-C33E-4A96-9866-995E3BD8B2F2}" type="datetimeFigureOut">
              <a:rPr lang="el-GR" smtClean="0"/>
              <a:t>18/10/2024</a:t>
            </a:fld>
            <a:endParaRPr lang="el-GR"/>
          </a:p>
        </p:txBody>
      </p:sp>
      <p:sp>
        <p:nvSpPr>
          <p:cNvPr id="6" name="Θέση υποσέλιδου 5">
            <a:extLst>
              <a:ext uri="{FF2B5EF4-FFF2-40B4-BE49-F238E27FC236}">
                <a16:creationId xmlns:a16="http://schemas.microsoft.com/office/drawing/2014/main" id="{FA624186-6576-10E0-BF25-6AB519BF6618}"/>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502CD230-81EF-DFF0-FBCF-4B856C832F49}"/>
              </a:ext>
            </a:extLst>
          </p:cNvPr>
          <p:cNvSpPr>
            <a:spLocks noGrp="1"/>
          </p:cNvSpPr>
          <p:nvPr>
            <p:ph type="sldNum" sz="quarter" idx="12"/>
          </p:nvPr>
        </p:nvSpPr>
        <p:spPr/>
        <p:txBody>
          <a:bodyPr/>
          <a:lstStyle/>
          <a:p>
            <a:fld id="{8286A29C-3D90-4CF7-9999-4D7E9DF77ABE}" type="slidenum">
              <a:rPr lang="el-GR" smtClean="0"/>
              <a:t>‹#›</a:t>
            </a:fld>
            <a:endParaRPr lang="el-GR"/>
          </a:p>
        </p:txBody>
      </p:sp>
    </p:spTree>
    <p:extLst>
      <p:ext uri="{BB962C8B-B14F-4D97-AF65-F5344CB8AC3E}">
        <p14:creationId xmlns:p14="http://schemas.microsoft.com/office/powerpoint/2010/main" val="1858925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3A58BFDB-F145-27B2-11B8-026F17F15D7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296820BF-12EA-CC64-058C-A1F439AC4C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D8737D9-AE5F-D218-4D43-8D768970A73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370B193-C33E-4A96-9866-995E3BD8B2F2}" type="datetimeFigureOut">
              <a:rPr lang="el-GR" smtClean="0"/>
              <a:t>18/10/2024</a:t>
            </a:fld>
            <a:endParaRPr lang="el-GR"/>
          </a:p>
        </p:txBody>
      </p:sp>
      <p:sp>
        <p:nvSpPr>
          <p:cNvPr id="5" name="Θέση υποσέλιδου 4">
            <a:extLst>
              <a:ext uri="{FF2B5EF4-FFF2-40B4-BE49-F238E27FC236}">
                <a16:creationId xmlns:a16="http://schemas.microsoft.com/office/drawing/2014/main" id="{0E7D515C-C14B-EBCD-8A9B-D0E3DC2F8A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3C25B4D4-2A9A-F044-6B78-6BCD3894BD7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286A29C-3D90-4CF7-9999-4D7E9DF77ABE}" type="slidenum">
              <a:rPr lang="el-GR" smtClean="0"/>
              <a:t>‹#›</a:t>
            </a:fld>
            <a:endParaRPr lang="el-GR"/>
          </a:p>
        </p:txBody>
      </p:sp>
    </p:spTree>
    <p:extLst>
      <p:ext uri="{BB962C8B-B14F-4D97-AF65-F5344CB8AC3E}">
        <p14:creationId xmlns:p14="http://schemas.microsoft.com/office/powerpoint/2010/main" val="31347002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drakopouliada.gr/%CE%B1%CE%BC%CF%86%CE%B9%CE%B4%CF%81%CF%8C%CE%BC%CE%B9%CE%B1-%CE%BA%CE%B1%CE%B9-%CF%83%CE%B1%CF%81%CE%B1%CE%BD%CF%84%CE%B9%CF%83%CE%BC%CF%8C%CF%82/"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drakopouliada.gr/%CE%B1%CE%BC%CF%86%CE%B9%CE%B4%CF%81%CF%8C%CE%BC%CE%B9%CE%B1-%CE%BA%CE%B1%CE%B9-%CF%83%CE%B1%CF%81%CE%B1%CE%BD%CF%84%CE%B9%CF%83%CE%BC%CF%8C%CF%82/"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drakopouliada.gr/%CE%B1%CE%BC%CF%86%CE%B9%CE%B4%CF%81%CF%8C%CE%BC%CE%B9%CE%B1-%CE%BA%CE%B1%CE%B9-%CF%83%CE%B1%CF%81%CE%B1%CE%BD%CF%84%CE%B9%CF%83%CE%BC%CF%8C%CF%82/"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drakopouliada.gr/%CE%B1%CE%BC%CF%86%CE%B9%CE%B4%CF%81%CF%8C%CE%BC%CE%B9%CE%B1-%CE%BA%CE%B1%CE%B9-%CF%83%CE%B1%CF%81%CE%B1%CE%BD%CF%84%CE%B9%CF%83%CE%BC%CF%8C%CF%82/"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A9C120-7683-EF52-4590-822CD8C32CDC}"/>
              </a:ext>
            </a:extLst>
          </p:cNvPr>
          <p:cNvSpPr>
            <a:spLocks noGrp="1"/>
          </p:cNvSpPr>
          <p:nvPr>
            <p:ph type="ctrTitle"/>
          </p:nvPr>
        </p:nvSpPr>
        <p:spPr>
          <a:xfrm>
            <a:off x="0" y="0"/>
            <a:ext cx="12192000" cy="3935896"/>
          </a:xfrm>
        </p:spPr>
        <p:txBody>
          <a:bodyPr>
            <a:normAutofit fontScale="90000"/>
          </a:bodyPr>
          <a:lstStyle/>
          <a:p>
            <a:r>
              <a:rPr lang="el-GR" sz="6000" b="1" dirty="0"/>
              <a:t>ΧΡΙΣΤΙΑΝΙΚΗ ΑΓΩΓΗ</a:t>
            </a:r>
            <a:br>
              <a:rPr lang="el-GR" sz="6000" b="1" dirty="0"/>
            </a:br>
            <a:r>
              <a:rPr lang="el-GR" sz="6000" b="1" dirty="0"/>
              <a:t>ΕΝΟΤΗΤΑ 3</a:t>
            </a:r>
            <a:r>
              <a:rPr lang="el-GR" sz="6000" b="1" baseline="30000" dirty="0"/>
              <a:t>Η</a:t>
            </a:r>
            <a:r>
              <a:rPr lang="el-GR" sz="6000" b="1" dirty="0"/>
              <a:t> </a:t>
            </a:r>
            <a:br>
              <a:rPr lang="el-GR" sz="6000" dirty="0"/>
            </a:br>
            <a:r>
              <a:rPr lang="el-GR" b="1" dirty="0"/>
              <a:t>Η ΣΗΜΑΣΙΑ ΤΗΣ ΟΝΟΜΑΤΟΔΟΣΙΑΣ</a:t>
            </a:r>
            <a:br>
              <a:rPr lang="el-GR" b="1" dirty="0"/>
            </a:br>
            <a:r>
              <a:rPr lang="el-GR" sz="4200" b="1" dirty="0">
                <a:solidFill>
                  <a:srgbClr val="FF0000"/>
                </a:solidFill>
              </a:rPr>
              <a:t>Από το βιβλίο της Μαρίας </a:t>
            </a:r>
            <a:r>
              <a:rPr lang="el-GR" sz="4200" b="1" dirty="0" err="1">
                <a:solidFill>
                  <a:srgbClr val="FF0000"/>
                </a:solidFill>
              </a:rPr>
              <a:t>Καράμπελια</a:t>
            </a:r>
            <a:r>
              <a:rPr lang="el-GR" sz="4200" b="1" dirty="0">
                <a:solidFill>
                  <a:srgbClr val="FF0000"/>
                </a:solidFill>
              </a:rPr>
              <a:t>, </a:t>
            </a:r>
            <a:r>
              <a:rPr lang="el-GR" sz="4200" b="1" i="1" dirty="0">
                <a:solidFill>
                  <a:srgbClr val="FF0000"/>
                </a:solidFill>
              </a:rPr>
              <a:t>Η πολιτισμική ταυτότητα της Ορθοδοξίας</a:t>
            </a:r>
            <a:r>
              <a:rPr lang="el-GR" sz="4200" b="1" dirty="0">
                <a:solidFill>
                  <a:srgbClr val="FF0000"/>
                </a:solidFill>
              </a:rPr>
              <a:t>, Θεσσαλονίκη 2014, </a:t>
            </a:r>
            <a:r>
              <a:rPr lang="el-GR" sz="4200" b="1" dirty="0" err="1">
                <a:solidFill>
                  <a:srgbClr val="FF0000"/>
                </a:solidFill>
              </a:rPr>
              <a:t>σσ</a:t>
            </a:r>
            <a:r>
              <a:rPr lang="el-GR" sz="4200" b="1" dirty="0">
                <a:solidFill>
                  <a:srgbClr val="FF0000"/>
                </a:solidFill>
              </a:rPr>
              <a:t>. 19-43 </a:t>
            </a:r>
          </a:p>
        </p:txBody>
      </p:sp>
      <p:sp>
        <p:nvSpPr>
          <p:cNvPr id="3" name="Υπότιτλος 2">
            <a:extLst>
              <a:ext uri="{FF2B5EF4-FFF2-40B4-BE49-F238E27FC236}">
                <a16:creationId xmlns:a16="http://schemas.microsoft.com/office/drawing/2014/main" id="{2BE815F0-CF9E-AD20-C54B-8EF17B40ECCC}"/>
              </a:ext>
            </a:extLst>
          </p:cNvPr>
          <p:cNvSpPr>
            <a:spLocks noGrp="1"/>
          </p:cNvSpPr>
          <p:nvPr>
            <p:ph type="subTitle" idx="1"/>
          </p:nvPr>
        </p:nvSpPr>
        <p:spPr>
          <a:xfrm>
            <a:off x="1524000" y="4105275"/>
            <a:ext cx="9144000" cy="2238375"/>
          </a:xfrm>
        </p:spPr>
        <p:txBody>
          <a:bodyPr>
            <a:normAutofit/>
          </a:bodyPr>
          <a:lstStyle/>
          <a:p>
            <a:r>
              <a:rPr lang="el-GR" sz="2400" dirty="0">
                <a:cs typeface="Times New Roman" panose="02020603050405020304" pitchFamily="18" charset="0"/>
              </a:rPr>
              <a:t>Γ</a:t>
            </a:r>
            <a:r>
              <a:rPr lang="el-GR" sz="2400" dirty="0"/>
              <a:t>΄ ΕΞΑΜΗΝΟ</a:t>
            </a:r>
            <a:br>
              <a:rPr lang="el-GR" sz="2400" dirty="0"/>
            </a:br>
            <a:r>
              <a:rPr lang="el-GR" sz="2400" dirty="0"/>
              <a:t>ΙΕΡΑΤΙΚΩΝ ΣΠΟΥΔΩΝ</a:t>
            </a:r>
          </a:p>
          <a:p>
            <a:r>
              <a:rPr lang="el-GR" sz="2400" dirty="0"/>
              <a:t>ΑΕΑΑ</a:t>
            </a:r>
          </a:p>
          <a:p>
            <a:r>
              <a:rPr lang="el-GR" sz="2400" dirty="0"/>
              <a:t>ΔΙΔΑΣΚΟΥΣΑ: ΜΑΡΙΑ Κ. ΚΑΡΑΜΠΕΛΙΑ</a:t>
            </a:r>
          </a:p>
          <a:p>
            <a:r>
              <a:rPr lang="el-GR" sz="2400" dirty="0"/>
              <a:t>2024-2025</a:t>
            </a:r>
            <a:endParaRPr lang="el-GR" dirty="0"/>
          </a:p>
          <a:p>
            <a:endParaRPr lang="el-GR" dirty="0"/>
          </a:p>
        </p:txBody>
      </p:sp>
    </p:spTree>
    <p:extLst>
      <p:ext uri="{BB962C8B-B14F-4D97-AF65-F5344CB8AC3E}">
        <p14:creationId xmlns:p14="http://schemas.microsoft.com/office/powerpoint/2010/main" val="2122867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1325563"/>
          </a:xfrm>
        </p:spPr>
        <p:txBody>
          <a:bodyPr/>
          <a:lstStyle/>
          <a:p>
            <a:pPr algn="ctr"/>
            <a:r>
              <a:rPr lang="el-GR" dirty="0">
                <a:latin typeface="Times New Roman" panose="02020603050405020304" pitchFamily="18" charset="0"/>
                <a:cs typeface="Times New Roman" panose="02020603050405020304" pitchFamily="18" charset="0"/>
              </a:rPr>
              <a:t> </a:t>
            </a:r>
            <a:r>
              <a:rPr lang="el-GR" sz="4000" dirty="0">
                <a:latin typeface="Times New Roman" panose="02020603050405020304" pitchFamily="18" charset="0"/>
                <a:cs typeface="Times New Roman" panose="02020603050405020304" pitchFamily="18" charset="0"/>
              </a:rPr>
              <a:t>Η πράξη της </a:t>
            </a:r>
            <a:r>
              <a:rPr lang="el-GR" sz="4000" dirty="0" err="1">
                <a:latin typeface="Times New Roman" panose="02020603050405020304" pitchFamily="18" charset="0"/>
                <a:cs typeface="Times New Roman" panose="02020603050405020304" pitchFamily="18" charset="0"/>
              </a:rPr>
              <a:t>Ονοματοδοσίας</a:t>
            </a:r>
            <a:r>
              <a:rPr lang="el-GR" sz="4000" dirty="0">
                <a:latin typeface="Times New Roman" panose="02020603050405020304" pitchFamily="18" charset="0"/>
                <a:cs typeface="Times New Roman" panose="02020603050405020304" pitchFamily="18" charset="0"/>
              </a:rPr>
              <a:t> στον αρχαιοελληνικό κόσμο</a:t>
            </a:r>
            <a:endParaRPr lang="el-GR" sz="4000" dirty="0"/>
          </a:p>
        </p:txBody>
      </p:sp>
      <p:sp>
        <p:nvSpPr>
          <p:cNvPr id="3" name="Θέση περιεχομένου 2"/>
          <p:cNvSpPr>
            <a:spLocks noGrp="1"/>
          </p:cNvSpPr>
          <p:nvPr>
            <p:ph idx="1"/>
          </p:nvPr>
        </p:nvSpPr>
        <p:spPr>
          <a:xfrm>
            <a:off x="0" y="1003852"/>
            <a:ext cx="12192000" cy="5854147"/>
          </a:xfrm>
        </p:spPr>
        <p:txBody>
          <a:bodyPr>
            <a:normAutofit/>
          </a:bodyPr>
          <a:lstStyle/>
          <a:p>
            <a:r>
              <a:rPr lang="el-GR" dirty="0"/>
              <a:t>Οι Έλληνες διακρίθηκαν περισσότερο από κάθε άλλο λαό για τον πλούτο των προσωπικών ονομάτων, ενώ σε άλλους λαούς αντί κάθε άλλου ονόματος υπάρχουν δηλωτικά απλά της αριθμητικής τάξης με την οποία γεννήθηκε το παιδί, όπως </a:t>
            </a:r>
            <a:r>
              <a:rPr lang="el-GR" i="1" dirty="0"/>
              <a:t>Πρώτος</a:t>
            </a:r>
            <a:r>
              <a:rPr lang="el-GR" dirty="0"/>
              <a:t>, </a:t>
            </a:r>
            <a:r>
              <a:rPr lang="el-GR" i="1" dirty="0"/>
              <a:t>Δεύτερος</a:t>
            </a:r>
            <a:r>
              <a:rPr lang="el-GR" dirty="0"/>
              <a:t>, </a:t>
            </a:r>
            <a:r>
              <a:rPr lang="el-GR" i="1" dirty="0"/>
              <a:t>Τρίτος</a:t>
            </a:r>
            <a:r>
              <a:rPr lang="el-GR" dirty="0"/>
              <a:t> κλπ. Το ίδιο συναντάται και στους Ρωμαίους. </a:t>
            </a:r>
          </a:p>
          <a:p>
            <a:r>
              <a:rPr lang="el-GR" dirty="0"/>
              <a:t>Στον ελληνικό χώρο ονόματα είχαν όχι μόνο οι άντρες και οι γυναίκες, οι κύριοι και οι δούλοι, αλλά και όλοι οι θεοί, οι </a:t>
            </a:r>
            <a:r>
              <a:rPr lang="el-GR" dirty="0" err="1"/>
              <a:t>Νηρηίδες</a:t>
            </a:r>
            <a:r>
              <a:rPr lang="el-GR" dirty="0"/>
              <a:t> και τα στοιχεία της φύσης. </a:t>
            </a:r>
          </a:p>
          <a:p>
            <a:r>
              <a:rPr lang="el-GR" dirty="0"/>
              <a:t>Η χαρά και η υπερηφάνεια των Ελλήνων ήταν το προσωπικό τους όνομα, ποτέ το επάγγελμα ή ο τίτλος. Ο Περικλής π.χ. δεν ήταν ποτέ ο στρατηγός Περικλής αλλά ο </a:t>
            </a:r>
            <a:r>
              <a:rPr lang="el-GR" i="1" dirty="0"/>
              <a:t>Περικλής ο Ξανθίππου.</a:t>
            </a:r>
            <a:r>
              <a:rPr lang="el-GR" dirty="0"/>
              <a:t> </a:t>
            </a:r>
          </a:p>
          <a:p>
            <a:r>
              <a:rPr lang="el-GR" dirty="0"/>
              <a:t>Αν υπάρχει κάτι που να δείχνει καλύτερα την ελληνική ιδιομορφία είναι τα προσωπικά ονόματα. </a:t>
            </a:r>
          </a:p>
          <a:p>
            <a:endParaRPr lang="el-GR" dirty="0"/>
          </a:p>
        </p:txBody>
      </p:sp>
    </p:spTree>
    <p:extLst>
      <p:ext uri="{BB962C8B-B14F-4D97-AF65-F5344CB8AC3E}">
        <p14:creationId xmlns:p14="http://schemas.microsoft.com/office/powerpoint/2010/main" val="2552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 y="0"/>
            <a:ext cx="12191999" cy="1063487"/>
          </a:xfrm>
        </p:spPr>
        <p:txBody>
          <a:bodyPr>
            <a:normAutofit fontScale="90000"/>
          </a:bodyPr>
          <a:lstStyle/>
          <a:p>
            <a:pPr algn="ctr"/>
            <a:r>
              <a:rPr lang="el-GR" dirty="0">
                <a:latin typeface="Times New Roman" panose="02020603050405020304" pitchFamily="18" charset="0"/>
                <a:cs typeface="Times New Roman" panose="02020603050405020304" pitchFamily="18" charset="0"/>
              </a:rPr>
              <a:t> </a:t>
            </a:r>
            <a:r>
              <a:rPr lang="el-GR" sz="4000" dirty="0">
                <a:latin typeface="Times New Roman" panose="02020603050405020304" pitchFamily="18" charset="0"/>
                <a:cs typeface="Times New Roman" panose="02020603050405020304" pitchFamily="18" charset="0"/>
              </a:rPr>
              <a:t>Η σχέση των ονομάτων με τα πράγματα </a:t>
            </a:r>
            <a:br>
              <a:rPr lang="el-GR" sz="4000" dirty="0">
                <a:latin typeface="Times New Roman" panose="02020603050405020304" pitchFamily="18" charset="0"/>
                <a:cs typeface="Times New Roman" panose="02020603050405020304" pitchFamily="18" charset="0"/>
              </a:rPr>
            </a:br>
            <a:r>
              <a:rPr lang="el-GR" sz="4000" dirty="0">
                <a:latin typeface="Times New Roman" panose="02020603050405020304" pitchFamily="18" charset="0"/>
                <a:cs typeface="Times New Roman" panose="02020603050405020304" pitchFamily="18" charset="0"/>
              </a:rPr>
              <a:t>στον αρχαιοελληνικό κόσμο</a:t>
            </a:r>
            <a:endParaRPr lang="el-GR" sz="4000" dirty="0"/>
          </a:p>
        </p:txBody>
      </p:sp>
      <p:sp>
        <p:nvSpPr>
          <p:cNvPr id="3" name="Θέση περιεχομένου 2"/>
          <p:cNvSpPr>
            <a:spLocks noGrp="1"/>
          </p:cNvSpPr>
          <p:nvPr>
            <p:ph idx="1"/>
          </p:nvPr>
        </p:nvSpPr>
        <p:spPr>
          <a:xfrm>
            <a:off x="0" y="1219200"/>
            <a:ext cx="12191999" cy="5638800"/>
          </a:xfrm>
        </p:spPr>
        <p:txBody>
          <a:bodyPr>
            <a:normAutofit/>
          </a:bodyPr>
          <a:lstStyle/>
          <a:p>
            <a:r>
              <a:rPr lang="el-GR" dirty="0"/>
              <a:t>Ένα άλλο θέμα που απασχόλησε τους Έλληνες, ιδιαιτέρως τους φιλοσόφους, είναι </a:t>
            </a:r>
            <a:r>
              <a:rPr lang="el-GR" b="1" dirty="0">
                <a:solidFill>
                  <a:srgbClr val="FF0000"/>
                </a:solidFill>
              </a:rPr>
              <a:t>το ζήτημα της σχέσης των ονομάτων με τα πράγματα</a:t>
            </a:r>
            <a:r>
              <a:rPr lang="el-GR" dirty="0"/>
              <a:t>.</a:t>
            </a:r>
          </a:p>
          <a:p>
            <a:r>
              <a:rPr lang="el-GR" dirty="0"/>
              <a:t>Δηλαδή αν τα ονόματα αποδίδονται στα πράγματα </a:t>
            </a:r>
            <a:r>
              <a:rPr lang="el-GR" b="1" dirty="0"/>
              <a:t>φύσει</a:t>
            </a:r>
            <a:r>
              <a:rPr lang="el-GR" dirty="0"/>
              <a:t> ή </a:t>
            </a:r>
            <a:r>
              <a:rPr lang="el-GR" b="1" dirty="0"/>
              <a:t>θέσει</a:t>
            </a:r>
            <a:r>
              <a:rPr lang="el-GR" dirty="0"/>
              <a:t>, συζήτηση που επανέρχεται στις θεολογικές αναζητήσεις του 4</a:t>
            </a:r>
            <a:r>
              <a:rPr lang="el-GR" baseline="30000" dirty="0"/>
              <a:t>ου</a:t>
            </a:r>
            <a:r>
              <a:rPr lang="el-GR" dirty="0"/>
              <a:t> αλλά και 14</a:t>
            </a:r>
            <a:r>
              <a:rPr lang="el-GR" baseline="30000" dirty="0"/>
              <a:t>ου</a:t>
            </a:r>
            <a:r>
              <a:rPr lang="el-GR" dirty="0"/>
              <a:t> αιώνα μ.Χ. </a:t>
            </a:r>
          </a:p>
          <a:p>
            <a:r>
              <a:rPr lang="el-GR" dirty="0"/>
              <a:t>Ο Πλάτων στο διάλογο </a:t>
            </a:r>
            <a:r>
              <a:rPr lang="el-GR" i="1" dirty="0"/>
              <a:t>Κρατύλος</a:t>
            </a:r>
            <a:r>
              <a:rPr lang="el-GR" dirty="0"/>
              <a:t> αναλύει το θέμα διεξοδικά. Τα δύο πρόσωπα του διαλόγου, ο Ερμογένης και ο Κρατύλος, εκπροσωπούν τις δύο τότε κύριες φάσεις. Ο Ερμογένης δέχεται ότι η ονοματοθεσία είναι συμβατική και συμβολική (θέσει), ενώ ο Κρατύλος ασπάζεται την άποψη ότι οι λέξεις εκφράζουν την ουσία των πραγμάτων (φύσει). (Πλάτωνος, </a:t>
            </a:r>
            <a:r>
              <a:rPr lang="el-GR" i="1" dirty="0"/>
              <a:t>Κρατύλος</a:t>
            </a:r>
            <a:r>
              <a:rPr lang="el-GR" dirty="0"/>
              <a:t> 383</a:t>
            </a:r>
            <a:r>
              <a:rPr lang="en-US" dirty="0"/>
              <a:t>a</a:t>
            </a:r>
            <a:r>
              <a:rPr lang="el-GR" dirty="0"/>
              <a:t>)</a:t>
            </a:r>
          </a:p>
          <a:p>
            <a:r>
              <a:rPr lang="el-GR" dirty="0"/>
              <a:t>Ως προς το θέμα αυτό υπάρχει ποικιλία απόψεων. </a:t>
            </a:r>
          </a:p>
          <a:p>
            <a:endParaRPr lang="el-GR" dirty="0"/>
          </a:p>
        </p:txBody>
      </p:sp>
    </p:spTree>
    <p:extLst>
      <p:ext uri="{BB962C8B-B14F-4D97-AF65-F5344CB8AC3E}">
        <p14:creationId xmlns:p14="http://schemas.microsoft.com/office/powerpoint/2010/main" val="3893967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914400"/>
          </a:xfrm>
        </p:spPr>
        <p:txBody>
          <a:bodyPr/>
          <a:lstStyle/>
          <a:p>
            <a:pPr algn="ctr"/>
            <a:r>
              <a:rPr lang="el-GR" dirty="0">
                <a:latin typeface="Times New Roman" panose="02020603050405020304" pitchFamily="18" charset="0"/>
                <a:cs typeface="Times New Roman" panose="02020603050405020304" pitchFamily="18" charset="0"/>
              </a:rPr>
              <a:t> </a:t>
            </a:r>
            <a:r>
              <a:rPr lang="el-GR" sz="4400" dirty="0">
                <a:latin typeface="Times New Roman" panose="02020603050405020304" pitchFamily="18" charset="0"/>
                <a:cs typeface="Times New Roman" panose="02020603050405020304" pitchFamily="18" charset="0"/>
              </a:rPr>
              <a:t>Η πράξη της </a:t>
            </a:r>
            <a:r>
              <a:rPr lang="el-GR" sz="4400" dirty="0" err="1">
                <a:latin typeface="Times New Roman" panose="02020603050405020304" pitchFamily="18" charset="0"/>
                <a:cs typeface="Times New Roman" panose="02020603050405020304" pitchFamily="18" charset="0"/>
              </a:rPr>
              <a:t>Ονοματοδοσίας</a:t>
            </a:r>
            <a:r>
              <a:rPr lang="el-GR" sz="4400" dirty="0">
                <a:latin typeface="Times New Roman" panose="02020603050405020304" pitchFamily="18" charset="0"/>
                <a:cs typeface="Times New Roman" panose="02020603050405020304" pitchFamily="18" charset="0"/>
              </a:rPr>
              <a:t> στον </a:t>
            </a:r>
            <a:r>
              <a:rPr lang="el-GR" dirty="0">
                <a:latin typeface="Times New Roman" panose="02020603050405020304" pitchFamily="18" charset="0"/>
                <a:cs typeface="Times New Roman" panose="02020603050405020304" pitchFamily="18" charset="0"/>
              </a:rPr>
              <a:t>ιουδαϊ</a:t>
            </a:r>
            <a:r>
              <a:rPr lang="el-GR" sz="4400" dirty="0">
                <a:latin typeface="Times New Roman" panose="02020603050405020304" pitchFamily="18" charset="0"/>
                <a:cs typeface="Times New Roman" panose="02020603050405020304" pitchFamily="18" charset="0"/>
              </a:rPr>
              <a:t>κό κόσμο</a:t>
            </a:r>
            <a:endParaRPr lang="el-GR" dirty="0"/>
          </a:p>
        </p:txBody>
      </p:sp>
      <p:sp>
        <p:nvSpPr>
          <p:cNvPr id="3" name="Θέση περιεχομένου 2"/>
          <p:cNvSpPr>
            <a:spLocks noGrp="1"/>
          </p:cNvSpPr>
          <p:nvPr>
            <p:ph idx="1"/>
          </p:nvPr>
        </p:nvSpPr>
        <p:spPr>
          <a:xfrm>
            <a:off x="0" y="1095375"/>
            <a:ext cx="12192000" cy="5640276"/>
          </a:xfrm>
        </p:spPr>
        <p:txBody>
          <a:bodyPr>
            <a:normAutofit/>
          </a:bodyPr>
          <a:lstStyle/>
          <a:p>
            <a:r>
              <a:rPr lang="el-GR" dirty="0"/>
              <a:t>Οι Ιουδαίοι, όμοια με τους Εθνικούς στην αρχή έδιναν το όνομα στο νεογνό αμέσως μετά τη γέννησή του, ενώ αργότερα κατά την όγδοη μέρα από τη γέννησή του. </a:t>
            </a:r>
          </a:p>
          <a:p>
            <a:r>
              <a:rPr lang="el-GR" dirty="0"/>
              <a:t>Μάλιστα η κατά την όγδοη ημέρα </a:t>
            </a:r>
            <a:r>
              <a:rPr lang="el-GR" b="1" dirty="0" err="1"/>
              <a:t>ονοματοδοσία</a:t>
            </a:r>
            <a:r>
              <a:rPr lang="el-GR" dirty="0"/>
              <a:t> συνδέθηκε με την </a:t>
            </a:r>
            <a:r>
              <a:rPr lang="el-GR" b="1" dirty="0"/>
              <a:t>περιτομή</a:t>
            </a:r>
            <a:r>
              <a:rPr lang="el-GR" dirty="0"/>
              <a:t>, η οποία αποτελούσε για τους Εβραίους πράξη θρησκευτική. Διατάχθηκε στον Αβραάμ από τον ίδιο τον Θεό για να αποτελέσει εμφανές σημείο της Διαθήκης που σύναψε ο </a:t>
            </a:r>
            <a:r>
              <a:rPr lang="el-GR" dirty="0" err="1"/>
              <a:t>Γιαχβέ</a:t>
            </a:r>
            <a:r>
              <a:rPr lang="el-GR" dirty="0"/>
              <a:t> με τον Αβραάμ.</a:t>
            </a:r>
          </a:p>
          <a:p>
            <a:r>
              <a:rPr lang="el-GR" dirty="0"/>
              <a:t>Η </a:t>
            </a:r>
            <a:r>
              <a:rPr lang="el-GR" b="1" dirty="0"/>
              <a:t>περιτομή </a:t>
            </a:r>
            <a:r>
              <a:rPr lang="el-GR" dirty="0"/>
              <a:t>μαζί με την </a:t>
            </a:r>
            <a:r>
              <a:rPr lang="el-GR" b="1" dirty="0" err="1"/>
              <a:t>ονοματοδοσία</a:t>
            </a:r>
            <a:r>
              <a:rPr lang="el-GR" b="1" dirty="0"/>
              <a:t> </a:t>
            </a:r>
            <a:r>
              <a:rPr lang="el-GR" dirty="0"/>
              <a:t>τελούνταν σε θρησκευτική τελετή συνήθως από τον πατέρα του παιδιού. Εκτός από τον πατέρα σ’ εξαιρετικές περιπτώσεις το όνομα το δίνει και η μητέρα, όπως συνέβη με τον Ιωσήφ.</a:t>
            </a:r>
          </a:p>
          <a:p>
            <a:r>
              <a:rPr lang="el-GR" dirty="0"/>
              <a:t>Υπάρχουν όμως εξαιρετικές περιπτώσεις κατά τις οποίες το όνομα υποδεικνύονταν ή υπαγορεύονταν από θεϊκές δυνάμεις.  </a:t>
            </a:r>
          </a:p>
          <a:p>
            <a:endParaRPr lang="el-GR" dirty="0"/>
          </a:p>
        </p:txBody>
      </p:sp>
    </p:spTree>
    <p:extLst>
      <p:ext uri="{BB962C8B-B14F-4D97-AF65-F5344CB8AC3E}">
        <p14:creationId xmlns:p14="http://schemas.microsoft.com/office/powerpoint/2010/main" val="32676105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 y="0"/>
            <a:ext cx="12136192" cy="1325563"/>
          </a:xfrm>
        </p:spPr>
        <p:txBody>
          <a:bodyPr/>
          <a:lstStyle/>
          <a:p>
            <a:pPr algn="ctr"/>
            <a:r>
              <a:rPr lang="el-GR" dirty="0">
                <a:latin typeface="Times New Roman" panose="02020603050405020304" pitchFamily="18" charset="0"/>
                <a:cs typeface="Times New Roman" panose="02020603050405020304" pitchFamily="18" charset="0"/>
              </a:rPr>
              <a:t> Η θέση των ονομάτων</a:t>
            </a:r>
            <a:r>
              <a:rPr lang="el-GR" sz="4400" dirty="0">
                <a:latin typeface="Times New Roman" panose="02020603050405020304" pitchFamily="18" charset="0"/>
                <a:cs typeface="Times New Roman" panose="02020603050405020304" pitchFamily="18" charset="0"/>
              </a:rPr>
              <a:t> στον </a:t>
            </a:r>
            <a:r>
              <a:rPr lang="el-GR" dirty="0">
                <a:latin typeface="Times New Roman" panose="02020603050405020304" pitchFamily="18" charset="0"/>
                <a:cs typeface="Times New Roman" panose="02020603050405020304" pitchFamily="18" charset="0"/>
              </a:rPr>
              <a:t>ιουδαϊ</a:t>
            </a:r>
            <a:r>
              <a:rPr lang="el-GR" sz="4400" dirty="0">
                <a:latin typeface="Times New Roman" panose="02020603050405020304" pitchFamily="18" charset="0"/>
                <a:cs typeface="Times New Roman" panose="02020603050405020304" pitchFamily="18" charset="0"/>
              </a:rPr>
              <a:t>κό κόσμο</a:t>
            </a:r>
            <a:br>
              <a:rPr lang="el-GR" sz="4400" dirty="0">
                <a:latin typeface="Times New Roman" panose="02020603050405020304" pitchFamily="18" charset="0"/>
                <a:cs typeface="Times New Roman" panose="02020603050405020304" pitchFamily="18" charset="0"/>
              </a:rPr>
            </a:br>
            <a:r>
              <a:rPr lang="el-GR" sz="4400" dirty="0">
                <a:latin typeface="Times New Roman" panose="02020603050405020304" pitchFamily="18" charset="0"/>
                <a:cs typeface="Times New Roman" panose="02020603050405020304" pitchFamily="18" charset="0"/>
              </a:rPr>
              <a:t>Το όνομα του Θεού στην Παλαιά Διαθήκη</a:t>
            </a:r>
            <a:r>
              <a:rPr lang="el-GR" dirty="0">
                <a:latin typeface="Times New Roman" panose="02020603050405020304" pitchFamily="18" charset="0"/>
                <a:cs typeface="Times New Roman" panose="02020603050405020304" pitchFamily="18" charset="0"/>
              </a:rPr>
              <a:t> </a:t>
            </a:r>
            <a:endParaRPr lang="el-GR" dirty="0"/>
          </a:p>
        </p:txBody>
      </p:sp>
      <p:sp>
        <p:nvSpPr>
          <p:cNvPr id="3" name="Θέση περιεχομένου 2"/>
          <p:cNvSpPr>
            <a:spLocks noGrp="1"/>
          </p:cNvSpPr>
          <p:nvPr>
            <p:ph idx="1"/>
          </p:nvPr>
        </p:nvSpPr>
        <p:spPr>
          <a:xfrm>
            <a:off x="55808" y="1325563"/>
            <a:ext cx="12080383" cy="5532437"/>
          </a:xfrm>
        </p:spPr>
        <p:txBody>
          <a:bodyPr>
            <a:normAutofit lnSpcReduction="10000"/>
          </a:bodyPr>
          <a:lstStyle/>
          <a:p>
            <a:r>
              <a:rPr lang="el-GR" dirty="0"/>
              <a:t>Κεντρική θέση στην Παλαιά Διαθήκη έχει το </a:t>
            </a:r>
            <a:r>
              <a:rPr lang="el-GR" b="1" dirty="0"/>
              <a:t>όνομα του Θεού</a:t>
            </a:r>
            <a:r>
              <a:rPr lang="el-GR" dirty="0"/>
              <a:t>, που συνδέεται άμεσα με τη </a:t>
            </a:r>
            <a:r>
              <a:rPr lang="el-GR" b="1" dirty="0"/>
              <a:t>γνώση του Θεού</a:t>
            </a:r>
            <a:r>
              <a:rPr lang="el-GR" dirty="0"/>
              <a:t>. </a:t>
            </a:r>
          </a:p>
          <a:p>
            <a:r>
              <a:rPr lang="el-GR" dirty="0"/>
              <a:t>Εξάλλου για τους Εβραίους το όνομα ενός ανθρώπου δεν δινόταν στην τύχη, αλλά δήλωνε κάτι για τον χαρακτήρα και τον ρόλο του προσώπου που το έφερε. </a:t>
            </a:r>
          </a:p>
          <a:p>
            <a:r>
              <a:rPr lang="el-GR" dirty="0"/>
              <a:t>Όπως και στους άλλους αρχαίους λαούς έτσι και στον Ισραήλ το όνομα δεν διακρίνει μόνο το ένα πρόσωπο από τα άλλα, αλλά σχετίζεται συχνά με τη φύση και την αποστολή αυτού που το φέρει. </a:t>
            </a:r>
          </a:p>
          <a:p>
            <a:r>
              <a:rPr lang="el-GR" dirty="0"/>
              <a:t>Έτσι εξηγούνται και οι </a:t>
            </a:r>
            <a:r>
              <a:rPr lang="el-GR" sz="3600" b="1" dirty="0">
                <a:solidFill>
                  <a:srgbClr val="FF0000"/>
                </a:solidFill>
              </a:rPr>
              <a:t>αλλαγές ονομάτων </a:t>
            </a:r>
            <a:r>
              <a:rPr lang="el-GR" dirty="0"/>
              <a:t>κάθε φορά που αλλάζει ο σκοπός της ζωής ενός ανθρώπου. </a:t>
            </a:r>
          </a:p>
          <a:p>
            <a:r>
              <a:rPr lang="el-GR" dirty="0"/>
              <a:t>Ο Άβραμ μετονομάζεται σε Αβραάμ και ο Ιακώβ σε Ισραήλ. Συνεπώς όπως ήδη έχει παρατηρηθεί το όνομα στο λαό Ισραήλ «</a:t>
            </a:r>
            <a:r>
              <a:rPr lang="el-GR" i="1" dirty="0"/>
              <a:t>κρύβει μια μυστηριώδη δύναμη που ενεργοποιείται στην πλήρωση του προορισμού του ατόμου</a:t>
            </a:r>
            <a:r>
              <a:rPr lang="el-GR" dirty="0"/>
              <a:t>». </a:t>
            </a:r>
          </a:p>
          <a:p>
            <a:endParaRPr lang="el-GR" dirty="0"/>
          </a:p>
        </p:txBody>
      </p:sp>
    </p:spTree>
    <p:extLst>
      <p:ext uri="{BB962C8B-B14F-4D97-AF65-F5344CB8AC3E}">
        <p14:creationId xmlns:p14="http://schemas.microsoft.com/office/powerpoint/2010/main" val="7736900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365125"/>
            <a:ext cx="12192000" cy="1325563"/>
          </a:xfrm>
        </p:spPr>
        <p:txBody>
          <a:bodyPr>
            <a:normAutofit fontScale="90000"/>
          </a:bodyPr>
          <a:lstStyle/>
          <a:p>
            <a:pPr algn="ctr"/>
            <a:r>
              <a:rPr lang="el-GR" dirty="0">
                <a:latin typeface="Times New Roman" panose="02020603050405020304" pitchFamily="18" charset="0"/>
                <a:cs typeface="Times New Roman" panose="02020603050405020304" pitchFamily="18" charset="0"/>
              </a:rPr>
              <a:t>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Το κυριότερο όνομα του Θεού</a:t>
            </a:r>
            <a:br>
              <a:rPr lang="el-GR" dirty="0">
                <a:latin typeface="Times New Roman" panose="02020603050405020304" pitchFamily="18" charset="0"/>
                <a:cs typeface="Times New Roman" panose="02020603050405020304" pitchFamily="18" charset="0"/>
              </a:rPr>
            </a:br>
            <a:r>
              <a:rPr lang="el-GR" sz="4400" dirty="0"/>
              <a:t>«ὁ </a:t>
            </a:r>
            <a:r>
              <a:rPr lang="el-GR" sz="4400" dirty="0" err="1"/>
              <a:t>ὤν</a:t>
            </a:r>
            <a:r>
              <a:rPr lang="el-GR" sz="4400" dirty="0"/>
              <a:t>»</a:t>
            </a:r>
            <a:r>
              <a:rPr lang="el-GR" dirty="0">
                <a:latin typeface="Times New Roman" panose="02020603050405020304" pitchFamily="18" charset="0"/>
                <a:cs typeface="Times New Roman" panose="02020603050405020304" pitchFamily="18" charset="0"/>
              </a:rPr>
              <a:t>  </a:t>
            </a:r>
            <a:br>
              <a:rPr lang="el-GR" dirty="0">
                <a:latin typeface="Times New Roman" panose="02020603050405020304" pitchFamily="18"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384313" y="1690688"/>
            <a:ext cx="11807687" cy="5032375"/>
          </a:xfrm>
        </p:spPr>
        <p:txBody>
          <a:bodyPr>
            <a:normAutofit/>
          </a:bodyPr>
          <a:lstStyle/>
          <a:p>
            <a:r>
              <a:rPr lang="el-GR" dirty="0"/>
              <a:t>Σύμφωνα με τον Ιωάννη Δαμασκηνό το κυριότερο όνομα του Θεού είναι </a:t>
            </a:r>
            <a:r>
              <a:rPr lang="el-GR" sz="3600" b="1" i="1" dirty="0">
                <a:solidFill>
                  <a:srgbClr val="FF0000"/>
                </a:solidFill>
              </a:rPr>
              <a:t>«ὁ </a:t>
            </a:r>
            <a:r>
              <a:rPr lang="el-GR" sz="3600" b="1" i="1" dirty="0" err="1">
                <a:solidFill>
                  <a:srgbClr val="FF0000"/>
                </a:solidFill>
              </a:rPr>
              <a:t>ὤν</a:t>
            </a:r>
            <a:r>
              <a:rPr lang="el-GR" sz="3600" b="1" i="1" dirty="0">
                <a:solidFill>
                  <a:srgbClr val="FF0000"/>
                </a:solidFill>
              </a:rPr>
              <a:t>».</a:t>
            </a:r>
            <a:r>
              <a:rPr lang="el-GR" sz="3600" b="1" dirty="0">
                <a:solidFill>
                  <a:srgbClr val="FF0000"/>
                </a:solidFill>
              </a:rPr>
              <a:t> </a:t>
            </a:r>
            <a:r>
              <a:rPr lang="el-GR" dirty="0"/>
              <a:t>( </a:t>
            </a:r>
            <a:r>
              <a:rPr lang="el-GR" dirty="0" err="1"/>
              <a:t>Ἰωάννου</a:t>
            </a:r>
            <a:r>
              <a:rPr lang="el-GR" dirty="0"/>
              <a:t> </a:t>
            </a:r>
            <a:r>
              <a:rPr lang="el-GR" dirty="0" err="1"/>
              <a:t>Δαμασκηνοῦ</a:t>
            </a:r>
            <a:r>
              <a:rPr lang="el-GR" dirty="0"/>
              <a:t>, </a:t>
            </a:r>
            <a:r>
              <a:rPr lang="el-GR" i="1" dirty="0" err="1"/>
              <a:t>Ἔκδοσις</a:t>
            </a:r>
            <a:r>
              <a:rPr lang="el-GR" i="1" dirty="0"/>
              <a:t> </a:t>
            </a:r>
            <a:r>
              <a:rPr lang="el-GR" i="1" dirty="0" err="1"/>
              <a:t>ἀκριβὴς</a:t>
            </a:r>
            <a:r>
              <a:rPr lang="el-GR" i="1" dirty="0"/>
              <a:t> </a:t>
            </a:r>
            <a:r>
              <a:rPr lang="el-GR" i="1" dirty="0" err="1"/>
              <a:t>τῆς</a:t>
            </a:r>
            <a:r>
              <a:rPr lang="el-GR" i="1" dirty="0"/>
              <a:t> </a:t>
            </a:r>
            <a:r>
              <a:rPr lang="el-GR" i="1" dirty="0" err="1"/>
              <a:t>ὀρθοδόξου</a:t>
            </a:r>
            <a:r>
              <a:rPr lang="el-GR" i="1" dirty="0"/>
              <a:t> πίστεως </a:t>
            </a:r>
            <a:r>
              <a:rPr lang="el-GR" dirty="0"/>
              <a:t>9, </a:t>
            </a:r>
            <a:r>
              <a:rPr lang="en-US" dirty="0"/>
              <a:t>PG</a:t>
            </a:r>
            <a:r>
              <a:rPr lang="el-GR" dirty="0"/>
              <a:t> 94, 836</a:t>
            </a:r>
            <a:r>
              <a:rPr lang="en-US" dirty="0"/>
              <a:t>A</a:t>
            </a:r>
            <a:r>
              <a:rPr lang="el-GR" dirty="0"/>
              <a:t>)</a:t>
            </a:r>
          </a:p>
          <a:p>
            <a:r>
              <a:rPr lang="el-GR" dirty="0"/>
              <a:t>Το όνομα αυτό το συναντάμε στην Παλαιά Διαθήκη όταν ο Μωυσής, πριν αναλάβει την αποστολή της απελευθέρωσης των Ιουδαίων από τη δουλεία της Αιγύπτου, ρωτάει από τον Θεό να μάθει ποιος είναι, δηλαδή το όνομά Του. (</a:t>
            </a:r>
            <a:r>
              <a:rPr lang="el-GR" i="1" dirty="0" err="1"/>
              <a:t>Ἐξ</a:t>
            </a:r>
            <a:r>
              <a:rPr lang="el-GR" i="1" dirty="0"/>
              <a:t>. </a:t>
            </a:r>
            <a:r>
              <a:rPr lang="el-GR" dirty="0"/>
              <a:t>3, 13-15)</a:t>
            </a:r>
          </a:p>
          <a:p>
            <a:r>
              <a:rPr lang="el-GR" dirty="0"/>
              <a:t>Ζητώντας λοιπόν ο Μωυσής να γνωρίσει το όνομα του Θεού, ζητά κάτι περισσότερο από μια απλή πληροφορία. Ζητά να γνωρίσει τον ίδιο τον Θεό. Το όνομα του Θεού </a:t>
            </a:r>
            <a:r>
              <a:rPr lang="el-GR" i="1" dirty="0"/>
              <a:t>«ὁ </a:t>
            </a:r>
            <a:r>
              <a:rPr lang="el-GR" i="1" dirty="0" err="1"/>
              <a:t>ὤν</a:t>
            </a:r>
            <a:r>
              <a:rPr lang="el-GR" i="1" dirty="0"/>
              <a:t>»</a:t>
            </a:r>
            <a:r>
              <a:rPr lang="el-GR" dirty="0"/>
              <a:t> που γράφεται στα εβραϊκά με τέσσερα γράμματα, διαβάζεται </a:t>
            </a:r>
            <a:r>
              <a:rPr lang="el-GR" dirty="0" err="1"/>
              <a:t>Γιαχβέ</a:t>
            </a:r>
            <a:r>
              <a:rPr lang="el-GR" dirty="0"/>
              <a:t>.  </a:t>
            </a:r>
          </a:p>
          <a:p>
            <a:pPr marL="0" indent="0">
              <a:buNone/>
            </a:pPr>
            <a:endParaRPr lang="el-GR" dirty="0"/>
          </a:p>
        </p:txBody>
      </p:sp>
    </p:spTree>
    <p:extLst>
      <p:ext uri="{BB962C8B-B14F-4D97-AF65-F5344CB8AC3E}">
        <p14:creationId xmlns:p14="http://schemas.microsoft.com/office/powerpoint/2010/main" val="12056749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dirty="0">
                <a:latin typeface="Times New Roman" panose="02020603050405020304" pitchFamily="18" charset="0"/>
                <a:cs typeface="Times New Roman" panose="02020603050405020304" pitchFamily="18" charset="0"/>
              </a:rPr>
              <a:t> </a:t>
            </a: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Το κυριότερο όνομα του Θεού</a:t>
            </a:r>
            <a:br>
              <a:rPr lang="el-GR" dirty="0">
                <a:latin typeface="Times New Roman" panose="02020603050405020304" pitchFamily="18" charset="0"/>
                <a:cs typeface="Times New Roman" panose="02020603050405020304" pitchFamily="18" charset="0"/>
              </a:rPr>
            </a:br>
            <a:r>
              <a:rPr lang="el-GR" sz="4400" dirty="0"/>
              <a:t>«ὁ </a:t>
            </a:r>
            <a:r>
              <a:rPr lang="el-GR" sz="4400" dirty="0" err="1"/>
              <a:t>ὤν</a:t>
            </a:r>
            <a:r>
              <a:rPr lang="el-GR" sz="4400" dirty="0"/>
              <a:t>»</a:t>
            </a:r>
            <a:r>
              <a:rPr lang="el-GR" dirty="0">
                <a:latin typeface="Times New Roman" panose="02020603050405020304" pitchFamily="18" charset="0"/>
                <a:cs typeface="Times New Roman" panose="02020603050405020304" pitchFamily="18" charset="0"/>
              </a:rPr>
              <a:t>  </a:t>
            </a:r>
            <a:br>
              <a:rPr lang="el-GR" dirty="0">
                <a:latin typeface="Times New Roman" panose="02020603050405020304" pitchFamily="18" charset="0"/>
                <a:cs typeface="Times New Roman" panose="02020603050405020304" pitchFamily="18" charset="0"/>
              </a:rPr>
            </a:br>
            <a:endParaRPr lang="el-GR" dirty="0"/>
          </a:p>
        </p:txBody>
      </p:sp>
      <p:sp>
        <p:nvSpPr>
          <p:cNvPr id="3" name="Θέση περιεχομένου 2"/>
          <p:cNvSpPr>
            <a:spLocks noGrp="1"/>
          </p:cNvSpPr>
          <p:nvPr>
            <p:ph idx="1"/>
          </p:nvPr>
        </p:nvSpPr>
        <p:spPr>
          <a:xfrm>
            <a:off x="231819" y="1825625"/>
            <a:ext cx="11487955" cy="4742600"/>
          </a:xfrm>
        </p:spPr>
        <p:txBody>
          <a:bodyPr/>
          <a:lstStyle/>
          <a:p>
            <a:r>
              <a:rPr lang="el-GR" dirty="0"/>
              <a:t>«Ὁ </a:t>
            </a:r>
            <a:r>
              <a:rPr lang="el-GR" dirty="0" err="1"/>
              <a:t>Ὤν</a:t>
            </a:r>
            <a:r>
              <a:rPr lang="el-GR" dirty="0"/>
              <a:t>» της μετάφρασης των Ο΄ είναι ο Θεός που υπόσχεται στον Ισραήλ να τον ελευθερώσει από τη δουλεία της Αιγύπτου και να τον αξιώσει να ζήσει τη συγκλονιστική εμπειρία της αγάπης του σε βαθμό που δεν γνώρισαν στο παρελθόν οι πατέρες του. </a:t>
            </a:r>
          </a:p>
          <a:p>
            <a:r>
              <a:rPr lang="el-GR" dirty="0"/>
              <a:t>Είναι αυτός που επιτελεί «τέρατα </a:t>
            </a:r>
            <a:r>
              <a:rPr lang="el-GR" dirty="0" err="1"/>
              <a:t>καὶ</a:t>
            </a:r>
            <a:r>
              <a:rPr lang="el-GR" dirty="0"/>
              <a:t> </a:t>
            </a:r>
            <a:r>
              <a:rPr lang="el-GR" dirty="0" err="1"/>
              <a:t>σημεῖα</a:t>
            </a:r>
            <a:r>
              <a:rPr lang="el-GR" dirty="0"/>
              <a:t>» χάριν του λαού του, ο μοναδικός Θεός και σωτήρας, ο ποιμένας και συμπαραστάτης του περιούσιου λαού. </a:t>
            </a:r>
          </a:p>
          <a:p>
            <a:r>
              <a:rPr lang="el-GR" dirty="0"/>
              <a:t>Είναι ο Θεός της Εξόδου, του Σινά, της Εκλογής-Διαθήκης, της Ιστορίας του περιούσιου λαού και γενικά της βιβλικής αποκάλυψης.</a:t>
            </a:r>
          </a:p>
          <a:p>
            <a:pPr marL="0" indent="0">
              <a:buNone/>
            </a:pPr>
            <a:endParaRPr lang="el-GR" dirty="0"/>
          </a:p>
        </p:txBody>
      </p:sp>
    </p:spTree>
    <p:extLst>
      <p:ext uri="{BB962C8B-B14F-4D97-AF65-F5344CB8AC3E}">
        <p14:creationId xmlns:p14="http://schemas.microsoft.com/office/powerpoint/2010/main" val="7251020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884583"/>
          </a:xfrm>
        </p:spPr>
        <p:txBody>
          <a:bodyPr/>
          <a:lstStyle/>
          <a:p>
            <a:pPr algn="ctr"/>
            <a:r>
              <a:rPr lang="el-GR" dirty="0">
                <a:latin typeface="Times New Roman" panose="02020603050405020304" pitchFamily="18" charset="0"/>
                <a:cs typeface="Times New Roman" panose="02020603050405020304" pitchFamily="18" charset="0"/>
              </a:rPr>
              <a:t> Η θέση των ονομάτων</a:t>
            </a:r>
            <a:r>
              <a:rPr lang="el-GR" sz="4400" dirty="0">
                <a:latin typeface="Times New Roman" panose="02020603050405020304" pitchFamily="18" charset="0"/>
                <a:cs typeface="Times New Roman" panose="02020603050405020304" pitchFamily="18" charset="0"/>
              </a:rPr>
              <a:t> στον χριστιανικό κόσμο</a:t>
            </a:r>
            <a:endParaRPr lang="el-GR" dirty="0"/>
          </a:p>
        </p:txBody>
      </p:sp>
      <p:sp>
        <p:nvSpPr>
          <p:cNvPr id="3" name="Θέση περιεχομένου 2"/>
          <p:cNvSpPr>
            <a:spLocks noGrp="1"/>
          </p:cNvSpPr>
          <p:nvPr>
            <p:ph idx="1"/>
          </p:nvPr>
        </p:nvSpPr>
        <p:spPr>
          <a:xfrm>
            <a:off x="0" y="884583"/>
            <a:ext cx="12192000" cy="6102626"/>
          </a:xfrm>
        </p:spPr>
        <p:txBody>
          <a:bodyPr>
            <a:normAutofit fontScale="92500" lnSpcReduction="10000"/>
          </a:bodyPr>
          <a:lstStyle/>
          <a:p>
            <a:r>
              <a:rPr lang="el-GR" dirty="0"/>
              <a:t>Ο χριστιανισμός γεννήθηκε μέσα στον ιουδαϊκό χώρο, ενώ η κύρια φιλοσοφική έκφραση της εποχής ήταν η ελληνική. </a:t>
            </a:r>
          </a:p>
          <a:p>
            <a:r>
              <a:rPr lang="el-GR" dirty="0"/>
              <a:t>Έτσι ο χριστιανισμός χρησιμοποίησε εκφραστικά στοιχεία που </a:t>
            </a:r>
          </a:p>
          <a:p>
            <a:pPr lvl="1">
              <a:buFont typeface="Wingdings" panose="05000000000000000000" pitchFamily="2" charset="2"/>
              <a:buChar char="v"/>
            </a:pPr>
            <a:r>
              <a:rPr lang="el-GR" dirty="0"/>
              <a:t>άλλα προέρχονταν από τον ιουδαϊκό και </a:t>
            </a:r>
          </a:p>
          <a:p>
            <a:pPr lvl="1">
              <a:buFont typeface="Wingdings" panose="05000000000000000000" pitchFamily="2" charset="2"/>
              <a:buChar char="v"/>
            </a:pPr>
            <a:r>
              <a:rPr lang="el-GR" dirty="0"/>
              <a:t>άλλα απόν τον ελληνικό χώρο.</a:t>
            </a:r>
          </a:p>
          <a:p>
            <a:r>
              <a:rPr lang="el-GR" dirty="0"/>
              <a:t>Στη χριστιανική εκκλησιαστική τάξη διατηρήθηκε η γνωστή, από την ελληνική και ιουδαϊκή συνήθεια, παράδοση να δίνεται το όνομα στο παιδί κατά την όγδοη ημέρα από τη γέννησή του. </a:t>
            </a:r>
          </a:p>
          <a:p>
            <a:r>
              <a:rPr lang="el-GR" dirty="0"/>
              <a:t>Στη βιβλική αποκάλυψη </a:t>
            </a:r>
            <a:r>
              <a:rPr lang="el-GR" u="sng" dirty="0"/>
              <a:t>ο αριθμός επτά</a:t>
            </a:r>
            <a:r>
              <a:rPr lang="el-GR" dirty="0"/>
              <a:t> είναι το σύμβολο του κόσμου που δημιούργησε ο Θεός «</a:t>
            </a:r>
            <a:r>
              <a:rPr lang="el-GR" i="1" dirty="0"/>
              <a:t>καλόν λίαν</a:t>
            </a:r>
            <a:r>
              <a:rPr lang="el-GR" dirty="0"/>
              <a:t>», η ημέρα κατά την οποία ο Θεός αναπαύθηκε και την ευλόγησε, είναι η ημέρα που εκφράζει τη χαρά και την ευφροσύνη του ανθρώπου για τη δημιουργία ως μέσου κοινωνίας με τον Θεό. Είναι όμως και έκφραση ατέλειας και υποδούλωσης του ανθρώπου στον κόσμο, ο οποίος επειδή γνώρισε τη φθορά της αμαρτίας τελικά παραδόθηκε στον θάνατο.  Το αδιέξοδο ήρθε να καταλάβει η καινούργια ημέρα, που εγκαινίασε ο Χριστός με την Ανάστασή Του. </a:t>
            </a:r>
          </a:p>
          <a:p>
            <a:endParaRPr lang="el-GR" dirty="0"/>
          </a:p>
        </p:txBody>
      </p:sp>
    </p:spTree>
    <p:extLst>
      <p:ext uri="{BB962C8B-B14F-4D97-AF65-F5344CB8AC3E}">
        <p14:creationId xmlns:p14="http://schemas.microsoft.com/office/powerpoint/2010/main" val="13448783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1257300"/>
          </a:xfrm>
        </p:spPr>
        <p:txBody>
          <a:bodyPr/>
          <a:lstStyle/>
          <a:p>
            <a:pPr algn="ctr"/>
            <a:r>
              <a:rPr lang="el-GR" dirty="0">
                <a:latin typeface="Times New Roman" panose="02020603050405020304" pitchFamily="18" charset="0"/>
                <a:cs typeface="Times New Roman" panose="02020603050405020304" pitchFamily="18" charset="0"/>
              </a:rPr>
              <a:t> Η θέση των ονομάτων</a:t>
            </a:r>
            <a:r>
              <a:rPr lang="el-GR" sz="4400" dirty="0">
                <a:latin typeface="Times New Roman" panose="02020603050405020304" pitchFamily="18" charset="0"/>
                <a:cs typeface="Times New Roman" panose="02020603050405020304" pitchFamily="18" charset="0"/>
              </a:rPr>
              <a:t> στον χριστιανικό κόσμο</a:t>
            </a:r>
            <a:endParaRPr lang="el-GR" dirty="0"/>
          </a:p>
        </p:txBody>
      </p:sp>
      <p:sp>
        <p:nvSpPr>
          <p:cNvPr id="3" name="Θέση περιεχομένου 2"/>
          <p:cNvSpPr>
            <a:spLocks noGrp="1"/>
          </p:cNvSpPr>
          <p:nvPr>
            <p:ph idx="1"/>
          </p:nvPr>
        </p:nvSpPr>
        <p:spPr>
          <a:xfrm>
            <a:off x="0" y="1095375"/>
            <a:ext cx="12039600" cy="5762625"/>
          </a:xfrm>
        </p:spPr>
        <p:txBody>
          <a:bodyPr>
            <a:normAutofit/>
          </a:bodyPr>
          <a:lstStyle/>
          <a:p>
            <a:r>
              <a:rPr lang="el-GR" u="sng" dirty="0"/>
              <a:t>Το οκτώ</a:t>
            </a:r>
            <a:r>
              <a:rPr lang="el-GR" dirty="0"/>
              <a:t> είναι το σύμβολο του νέου αυτού χρόνου. Σαν τέτοια ημέρα εννοείται η Κυριακή, αφού ακολουθεί την έβδομη, δηλαδή το Σάββατο. Έτσι η Κυριακή έχει το χαρακτηριστικό άλλοτε να ονομάζεται ογδόη και άλλοτε πρώτη ημέρα ή «</a:t>
            </a:r>
            <a:r>
              <a:rPr lang="el-GR" dirty="0" err="1"/>
              <a:t>ἡμέρα</a:t>
            </a:r>
            <a:r>
              <a:rPr lang="el-GR" dirty="0"/>
              <a:t> μία».</a:t>
            </a:r>
            <a:r>
              <a:rPr lang="el-GR" baseline="30000" dirty="0"/>
              <a:t> </a:t>
            </a:r>
            <a:endParaRPr lang="el-GR" dirty="0"/>
          </a:p>
          <a:p>
            <a:r>
              <a:rPr lang="el-GR" dirty="0"/>
              <a:t>Σύντομα </a:t>
            </a:r>
            <a:r>
              <a:rPr lang="el-GR" b="1" dirty="0"/>
              <a:t>η ογδόη ημέρα </a:t>
            </a:r>
            <a:r>
              <a:rPr lang="el-GR" dirty="0"/>
              <a:t>γίνεται </a:t>
            </a:r>
            <a:r>
              <a:rPr lang="el-GR" b="1" dirty="0"/>
              <a:t>σύμβολο της βασιλείας του Θεού </a:t>
            </a:r>
            <a:r>
              <a:rPr lang="el-GR" dirty="0"/>
              <a:t>και της </a:t>
            </a:r>
            <a:r>
              <a:rPr lang="el-GR" b="1" dirty="0"/>
              <a:t>αιωνιότητας</a:t>
            </a:r>
            <a:r>
              <a:rPr lang="el-GR" dirty="0"/>
              <a:t>. Είναι η ημέρα που οραματίστηκαν οι προφήτες και ονόμασαν ημέρα Κυρίου. Οι εκκλησιαστικοί συγγραφείς τονίζουν την υπεροχή της ογδόης ημέρας έναντι του Σαββάτου. </a:t>
            </a:r>
          </a:p>
          <a:p>
            <a:r>
              <a:rPr lang="el-GR" dirty="0"/>
              <a:t>Αντιλαμβάνεται κανείς εύκολα γιατί επιλέχθηκε η όγδοη ημέρα από την Εκκλησία για την </a:t>
            </a:r>
            <a:r>
              <a:rPr lang="el-GR" dirty="0" err="1"/>
              <a:t>ονοματοδοσία</a:t>
            </a:r>
            <a:r>
              <a:rPr lang="el-GR" dirty="0"/>
              <a:t> των παιδιών. Η Εκκλησία  τοποθετώντας την </a:t>
            </a:r>
            <a:r>
              <a:rPr lang="el-GR" dirty="0" err="1"/>
              <a:t>ονοματοδοσία</a:t>
            </a:r>
            <a:r>
              <a:rPr lang="el-GR" dirty="0"/>
              <a:t> την όγδοη ημέρα επιθυμεί να καταστήσει το βρέφος κοινωνό της πληρότητας του χρόνου της Βασιλείας των ουρανών πριν τη Βάπτισή του.   </a:t>
            </a:r>
          </a:p>
          <a:p>
            <a:endParaRPr lang="el-GR" dirty="0"/>
          </a:p>
        </p:txBody>
      </p:sp>
    </p:spTree>
    <p:extLst>
      <p:ext uri="{BB962C8B-B14F-4D97-AF65-F5344CB8AC3E}">
        <p14:creationId xmlns:p14="http://schemas.microsoft.com/office/powerpoint/2010/main" val="40133086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91862" y="0"/>
            <a:ext cx="10515600" cy="1325563"/>
          </a:xfrm>
        </p:spPr>
        <p:txBody>
          <a:bodyPr/>
          <a:lstStyle/>
          <a:p>
            <a:pPr algn="ctr"/>
            <a:r>
              <a:rPr lang="el-GR" dirty="0">
                <a:latin typeface="Times New Roman" panose="02020603050405020304" pitchFamily="18" charset="0"/>
                <a:cs typeface="Times New Roman" panose="02020603050405020304" pitchFamily="18" charset="0"/>
              </a:rPr>
              <a:t> Η ευχή της </a:t>
            </a:r>
            <a:r>
              <a:rPr lang="el-GR" dirty="0" err="1">
                <a:latin typeface="Times New Roman" panose="02020603050405020304" pitchFamily="18" charset="0"/>
                <a:cs typeface="Times New Roman" panose="02020603050405020304" pitchFamily="18" charset="0"/>
              </a:rPr>
              <a:t>ονοματοδοσίας</a:t>
            </a:r>
            <a:r>
              <a:rPr lang="el-GR" dirty="0">
                <a:latin typeface="Times New Roman" panose="02020603050405020304" pitchFamily="18" charset="0"/>
                <a:cs typeface="Times New Roman" panose="02020603050405020304" pitchFamily="18" charset="0"/>
              </a:rPr>
              <a:t> στην Εκκλησία</a:t>
            </a:r>
            <a:endParaRPr lang="el-GR" dirty="0"/>
          </a:p>
        </p:txBody>
      </p:sp>
      <p:sp>
        <p:nvSpPr>
          <p:cNvPr id="3" name="Θέση περιεχομένου 2"/>
          <p:cNvSpPr>
            <a:spLocks noGrp="1"/>
          </p:cNvSpPr>
          <p:nvPr>
            <p:ph idx="1"/>
          </p:nvPr>
        </p:nvSpPr>
        <p:spPr>
          <a:xfrm>
            <a:off x="0" y="1325564"/>
            <a:ext cx="12299324" cy="5532436"/>
          </a:xfrm>
        </p:spPr>
        <p:txBody>
          <a:bodyPr>
            <a:normAutofit lnSpcReduction="10000"/>
          </a:bodyPr>
          <a:lstStyle/>
          <a:p>
            <a:r>
              <a:rPr lang="el-GR" dirty="0"/>
              <a:t>Η ευχή της ονοματοδοσίας είναι γνωστή ως «</a:t>
            </a:r>
            <a:r>
              <a:rPr lang="el-GR" i="1" dirty="0" err="1"/>
              <a:t>εὐχή</a:t>
            </a:r>
            <a:r>
              <a:rPr lang="el-GR" i="1" dirty="0"/>
              <a:t> </a:t>
            </a:r>
            <a:r>
              <a:rPr lang="el-GR" i="1" dirty="0" err="1"/>
              <a:t>εἰς</a:t>
            </a:r>
            <a:r>
              <a:rPr lang="el-GR" i="1" dirty="0"/>
              <a:t> </a:t>
            </a:r>
            <a:r>
              <a:rPr lang="el-GR" i="1" dirty="0" err="1"/>
              <a:t>τὸ</a:t>
            </a:r>
            <a:r>
              <a:rPr lang="el-GR" i="1" dirty="0"/>
              <a:t> </a:t>
            </a:r>
            <a:r>
              <a:rPr lang="el-GR" i="1" dirty="0" err="1"/>
              <a:t>κατασφραγίσαι</a:t>
            </a:r>
            <a:r>
              <a:rPr lang="el-GR" i="1" dirty="0"/>
              <a:t> </a:t>
            </a:r>
            <a:r>
              <a:rPr lang="el-GR" i="1" dirty="0" err="1"/>
              <a:t>παιδίον</a:t>
            </a:r>
            <a:r>
              <a:rPr lang="el-GR" i="1" dirty="0"/>
              <a:t>, λαμβάνον </a:t>
            </a:r>
            <a:r>
              <a:rPr lang="el-GR" i="1" dirty="0" err="1"/>
              <a:t>ὄνομα</a:t>
            </a:r>
            <a:r>
              <a:rPr lang="el-GR" i="1" dirty="0"/>
              <a:t> </a:t>
            </a:r>
            <a:r>
              <a:rPr lang="el-GR" i="1" dirty="0" err="1"/>
              <a:t>τῇ</a:t>
            </a:r>
            <a:r>
              <a:rPr lang="el-GR" i="1" dirty="0"/>
              <a:t> </a:t>
            </a:r>
            <a:r>
              <a:rPr lang="el-GR" i="1" dirty="0" err="1"/>
              <a:t>ὀγδόῃ</a:t>
            </a:r>
            <a:r>
              <a:rPr lang="el-GR" i="1" dirty="0"/>
              <a:t> </a:t>
            </a:r>
            <a:r>
              <a:rPr lang="el-GR" i="1" dirty="0" err="1"/>
              <a:t>ἡμέρᾳ</a:t>
            </a:r>
            <a:r>
              <a:rPr lang="el-GR" i="1" dirty="0"/>
              <a:t> </a:t>
            </a:r>
            <a:r>
              <a:rPr lang="el-GR" i="1" dirty="0" err="1"/>
              <a:t>τῆς</a:t>
            </a:r>
            <a:r>
              <a:rPr lang="el-GR" i="1" dirty="0"/>
              <a:t> γεννήσεως </a:t>
            </a:r>
            <a:r>
              <a:rPr lang="el-GR" i="1" dirty="0" err="1"/>
              <a:t>αὐτοῦ</a:t>
            </a:r>
            <a:r>
              <a:rPr lang="el-GR" i="1" dirty="0"/>
              <a:t>».</a:t>
            </a:r>
            <a:r>
              <a:rPr lang="el-GR" dirty="0"/>
              <a:t> Το κείμενο της ευχής έχει ως εξής:</a:t>
            </a:r>
          </a:p>
          <a:p>
            <a:r>
              <a:rPr lang="el-GR" dirty="0"/>
              <a:t>«</a:t>
            </a:r>
            <a:r>
              <a:rPr lang="el-GR" i="1" dirty="0"/>
              <a:t>Κύριος ὁ </a:t>
            </a:r>
            <a:r>
              <a:rPr lang="el-GR" i="1" dirty="0" err="1"/>
              <a:t>Θεὸς</a:t>
            </a:r>
            <a:r>
              <a:rPr lang="el-GR" i="1" dirty="0"/>
              <a:t> </a:t>
            </a:r>
            <a:r>
              <a:rPr lang="el-GR" i="1" dirty="0" err="1"/>
              <a:t>ἡμῶν</a:t>
            </a:r>
            <a:r>
              <a:rPr lang="el-GR" i="1" dirty="0"/>
              <a:t>, </a:t>
            </a:r>
            <a:r>
              <a:rPr lang="el-GR" i="1" dirty="0" err="1"/>
              <a:t>σοῦ</a:t>
            </a:r>
            <a:r>
              <a:rPr lang="el-GR" i="1" dirty="0"/>
              <a:t> </a:t>
            </a:r>
            <a:r>
              <a:rPr lang="el-GR" i="1" dirty="0" err="1"/>
              <a:t>δεόμεθα</a:t>
            </a:r>
            <a:r>
              <a:rPr lang="el-GR" i="1" dirty="0"/>
              <a:t> </a:t>
            </a:r>
            <a:r>
              <a:rPr lang="el-GR" i="1" dirty="0" err="1"/>
              <a:t>καὶ</a:t>
            </a:r>
            <a:r>
              <a:rPr lang="el-GR" i="1" dirty="0"/>
              <a:t> </a:t>
            </a:r>
            <a:r>
              <a:rPr lang="el-GR" i="1" dirty="0" err="1"/>
              <a:t>σὲ</a:t>
            </a:r>
            <a:r>
              <a:rPr lang="el-GR" i="1" dirty="0"/>
              <a:t> </a:t>
            </a:r>
            <a:r>
              <a:rPr lang="el-GR" i="1" dirty="0" err="1"/>
              <a:t>ἱκετεύομεν</a:t>
            </a:r>
            <a:r>
              <a:rPr lang="el-GR" i="1" dirty="0"/>
              <a:t>. </a:t>
            </a:r>
            <a:r>
              <a:rPr lang="el-GR" i="1" dirty="0" err="1"/>
              <a:t>Σημειωθήτω</a:t>
            </a:r>
            <a:r>
              <a:rPr lang="el-GR" i="1" dirty="0"/>
              <a:t> </a:t>
            </a:r>
            <a:r>
              <a:rPr lang="el-GR" b="1" i="1" dirty="0" err="1"/>
              <a:t>τὸ</a:t>
            </a:r>
            <a:r>
              <a:rPr lang="el-GR" b="1" i="1" dirty="0"/>
              <a:t> </a:t>
            </a:r>
            <a:r>
              <a:rPr lang="el-GR" b="1" i="1" dirty="0" err="1"/>
              <a:t>φῶς</a:t>
            </a:r>
            <a:r>
              <a:rPr lang="el-GR" b="1" i="1" dirty="0"/>
              <a:t> </a:t>
            </a:r>
            <a:r>
              <a:rPr lang="el-GR" i="1" dirty="0" err="1"/>
              <a:t>τοῦ</a:t>
            </a:r>
            <a:r>
              <a:rPr lang="el-GR" i="1" dirty="0"/>
              <a:t> προσώπου σου </a:t>
            </a:r>
            <a:r>
              <a:rPr lang="el-GR" i="1" dirty="0" err="1"/>
              <a:t>ἐπὶ</a:t>
            </a:r>
            <a:r>
              <a:rPr lang="el-GR" i="1" dirty="0"/>
              <a:t> </a:t>
            </a:r>
            <a:r>
              <a:rPr lang="el-GR" i="1" dirty="0" err="1"/>
              <a:t>τὸν</a:t>
            </a:r>
            <a:r>
              <a:rPr lang="el-GR" i="1" dirty="0"/>
              <a:t> </a:t>
            </a:r>
            <a:r>
              <a:rPr lang="el-GR" i="1" dirty="0" err="1"/>
              <a:t>δοῦλόν</a:t>
            </a:r>
            <a:r>
              <a:rPr lang="el-GR" i="1" dirty="0"/>
              <a:t> σου (</a:t>
            </a:r>
            <a:r>
              <a:rPr lang="el-GR" i="1" dirty="0" err="1"/>
              <a:t>τὸν</a:t>
            </a:r>
            <a:r>
              <a:rPr lang="el-GR" i="1" dirty="0"/>
              <a:t> δε) </a:t>
            </a:r>
            <a:r>
              <a:rPr lang="el-GR" i="1" dirty="0" err="1"/>
              <a:t>καὶ</a:t>
            </a:r>
            <a:r>
              <a:rPr lang="el-GR" i="1" dirty="0"/>
              <a:t> </a:t>
            </a:r>
            <a:r>
              <a:rPr lang="el-GR" i="1" dirty="0" err="1"/>
              <a:t>σημειωθείτω</a:t>
            </a:r>
            <a:r>
              <a:rPr lang="el-GR" i="1" dirty="0"/>
              <a:t> </a:t>
            </a:r>
            <a:r>
              <a:rPr lang="el-GR" b="1" i="1" dirty="0"/>
              <a:t>ὁ </a:t>
            </a:r>
            <a:r>
              <a:rPr lang="el-GR" b="1" i="1" dirty="0" err="1"/>
              <a:t>σταυρὸς</a:t>
            </a:r>
            <a:r>
              <a:rPr lang="el-GR" b="1" i="1" dirty="0"/>
              <a:t> </a:t>
            </a:r>
            <a:r>
              <a:rPr lang="el-GR" i="1" dirty="0" err="1"/>
              <a:t>τοῦ</a:t>
            </a:r>
            <a:r>
              <a:rPr lang="el-GR" i="1" dirty="0"/>
              <a:t> </a:t>
            </a:r>
            <a:r>
              <a:rPr lang="el-GR" i="1" dirty="0" err="1"/>
              <a:t>μονογενοῦς</a:t>
            </a:r>
            <a:r>
              <a:rPr lang="el-GR" i="1" dirty="0"/>
              <a:t> σου </a:t>
            </a:r>
            <a:r>
              <a:rPr lang="el-GR" i="1" dirty="0" err="1"/>
              <a:t>Υἱοῦ</a:t>
            </a:r>
            <a:r>
              <a:rPr lang="el-GR" i="1" dirty="0"/>
              <a:t> </a:t>
            </a:r>
            <a:r>
              <a:rPr lang="el-GR" i="1" dirty="0" err="1"/>
              <a:t>ἐν</a:t>
            </a:r>
            <a:r>
              <a:rPr lang="el-GR" i="1" dirty="0"/>
              <a:t> </a:t>
            </a:r>
            <a:r>
              <a:rPr lang="el-GR" i="1" dirty="0" err="1"/>
              <a:t>τῇ</a:t>
            </a:r>
            <a:r>
              <a:rPr lang="el-GR" i="1" dirty="0"/>
              <a:t> </a:t>
            </a:r>
            <a:r>
              <a:rPr lang="el-GR" i="1" dirty="0" err="1"/>
              <a:t>καρδίᾳ</a:t>
            </a:r>
            <a:r>
              <a:rPr lang="el-GR" i="1" dirty="0"/>
              <a:t> </a:t>
            </a:r>
            <a:r>
              <a:rPr lang="el-GR" i="1" dirty="0" err="1"/>
              <a:t>καὶ</a:t>
            </a:r>
            <a:r>
              <a:rPr lang="el-GR" i="1" dirty="0"/>
              <a:t> </a:t>
            </a:r>
            <a:r>
              <a:rPr lang="el-GR" i="1" dirty="0" err="1"/>
              <a:t>τοῖς</a:t>
            </a:r>
            <a:r>
              <a:rPr lang="el-GR" i="1" dirty="0"/>
              <a:t> </a:t>
            </a:r>
            <a:r>
              <a:rPr lang="el-GR" i="1" dirty="0" err="1"/>
              <a:t>διαλογισμοῖς</a:t>
            </a:r>
            <a:r>
              <a:rPr lang="el-GR" i="1" dirty="0"/>
              <a:t> </a:t>
            </a:r>
            <a:r>
              <a:rPr lang="el-GR" i="1" dirty="0" err="1"/>
              <a:t>αὐτοῦ</a:t>
            </a:r>
            <a:r>
              <a:rPr lang="el-GR" i="1" dirty="0"/>
              <a:t>, </a:t>
            </a:r>
            <a:r>
              <a:rPr lang="el-GR" i="1" dirty="0" err="1"/>
              <a:t>εἰς</a:t>
            </a:r>
            <a:r>
              <a:rPr lang="el-GR" i="1" dirty="0"/>
              <a:t> </a:t>
            </a:r>
            <a:r>
              <a:rPr lang="el-GR" i="1" dirty="0" err="1"/>
              <a:t>τὸ</a:t>
            </a:r>
            <a:r>
              <a:rPr lang="el-GR" i="1" dirty="0"/>
              <a:t> </a:t>
            </a:r>
            <a:r>
              <a:rPr lang="el-GR" i="1" dirty="0" err="1"/>
              <a:t>φυγεῖν</a:t>
            </a:r>
            <a:r>
              <a:rPr lang="el-GR" i="1" dirty="0"/>
              <a:t> </a:t>
            </a:r>
            <a:r>
              <a:rPr lang="el-GR" i="1" dirty="0" err="1"/>
              <a:t>τὴν</a:t>
            </a:r>
            <a:r>
              <a:rPr lang="el-GR" i="1" dirty="0"/>
              <a:t> ματαιότητα </a:t>
            </a:r>
            <a:r>
              <a:rPr lang="el-GR" i="1" dirty="0" err="1"/>
              <a:t>τοῦ</a:t>
            </a:r>
            <a:r>
              <a:rPr lang="el-GR" i="1" dirty="0"/>
              <a:t> κόσμου </a:t>
            </a:r>
            <a:r>
              <a:rPr lang="el-GR" i="1" dirty="0" err="1"/>
              <a:t>καὶ</a:t>
            </a:r>
            <a:r>
              <a:rPr lang="el-GR" i="1" dirty="0"/>
              <a:t> </a:t>
            </a:r>
            <a:r>
              <a:rPr lang="el-GR" i="1" dirty="0" err="1"/>
              <a:t>πᾶσαν</a:t>
            </a:r>
            <a:r>
              <a:rPr lang="el-GR" i="1" dirty="0"/>
              <a:t> </a:t>
            </a:r>
            <a:r>
              <a:rPr lang="el-GR" i="1" dirty="0" err="1"/>
              <a:t>τὴν</a:t>
            </a:r>
            <a:r>
              <a:rPr lang="el-GR" i="1" dirty="0"/>
              <a:t> </a:t>
            </a:r>
            <a:r>
              <a:rPr lang="el-GR" i="1" dirty="0" err="1"/>
              <a:t>πονηρὰν</a:t>
            </a:r>
            <a:r>
              <a:rPr lang="el-GR" i="1" dirty="0"/>
              <a:t> </a:t>
            </a:r>
            <a:r>
              <a:rPr lang="el-GR" i="1" dirty="0" err="1"/>
              <a:t>ἐπιβουλὴν</a:t>
            </a:r>
            <a:r>
              <a:rPr lang="el-GR" i="1" dirty="0"/>
              <a:t> </a:t>
            </a:r>
            <a:r>
              <a:rPr lang="el-GR" i="1" dirty="0" err="1"/>
              <a:t>τοῦ</a:t>
            </a:r>
            <a:r>
              <a:rPr lang="el-GR" i="1" dirty="0"/>
              <a:t> </a:t>
            </a:r>
            <a:r>
              <a:rPr lang="el-GR" i="1" dirty="0" err="1"/>
              <a:t>ἐχθροῦ</a:t>
            </a:r>
            <a:r>
              <a:rPr lang="el-GR" i="1" dirty="0"/>
              <a:t>, </a:t>
            </a:r>
            <a:r>
              <a:rPr lang="el-GR" i="1" dirty="0" err="1"/>
              <a:t>ἀκολουθεῖν</a:t>
            </a:r>
            <a:r>
              <a:rPr lang="el-GR" i="1" dirty="0"/>
              <a:t> </a:t>
            </a:r>
            <a:r>
              <a:rPr lang="el-GR" i="1" dirty="0" err="1"/>
              <a:t>δὲ</a:t>
            </a:r>
            <a:r>
              <a:rPr lang="el-GR" i="1" dirty="0"/>
              <a:t> </a:t>
            </a:r>
            <a:r>
              <a:rPr lang="el-GR" i="1" dirty="0" err="1"/>
              <a:t>τοῖς</a:t>
            </a:r>
            <a:r>
              <a:rPr lang="el-GR" i="1" dirty="0"/>
              <a:t> </a:t>
            </a:r>
            <a:r>
              <a:rPr lang="el-GR" i="1" dirty="0" err="1"/>
              <a:t>προστάγμασί</a:t>
            </a:r>
            <a:r>
              <a:rPr lang="el-GR" i="1" dirty="0"/>
              <a:t> σου· </a:t>
            </a:r>
            <a:r>
              <a:rPr lang="el-GR" i="1" dirty="0" err="1"/>
              <a:t>καὶ</a:t>
            </a:r>
            <a:r>
              <a:rPr lang="el-GR" i="1" dirty="0"/>
              <a:t> </a:t>
            </a:r>
            <a:r>
              <a:rPr lang="el-GR" i="1" dirty="0" err="1"/>
              <a:t>δός</a:t>
            </a:r>
            <a:r>
              <a:rPr lang="el-GR" i="1" dirty="0"/>
              <a:t>, Κύριε, </a:t>
            </a:r>
            <a:r>
              <a:rPr lang="el-GR" b="1" i="1" dirty="0" err="1"/>
              <a:t>ἀνεξάρνητον</a:t>
            </a:r>
            <a:r>
              <a:rPr lang="el-GR" i="1" dirty="0"/>
              <a:t> </a:t>
            </a:r>
            <a:r>
              <a:rPr lang="el-GR" i="1" dirty="0" err="1"/>
              <a:t>μεῖναι</a:t>
            </a:r>
            <a:r>
              <a:rPr lang="el-GR" i="1" dirty="0"/>
              <a:t> </a:t>
            </a:r>
            <a:r>
              <a:rPr lang="el-GR" i="1" dirty="0" err="1"/>
              <a:t>τὸ</a:t>
            </a:r>
            <a:r>
              <a:rPr lang="el-GR" i="1" dirty="0"/>
              <a:t> </a:t>
            </a:r>
            <a:r>
              <a:rPr lang="el-GR" i="1" dirty="0" err="1"/>
              <a:t>ὄνομά</a:t>
            </a:r>
            <a:r>
              <a:rPr lang="el-GR" i="1" dirty="0"/>
              <a:t> σου </a:t>
            </a:r>
            <a:r>
              <a:rPr lang="el-GR" i="1" dirty="0" err="1"/>
              <a:t>τὸ</a:t>
            </a:r>
            <a:r>
              <a:rPr lang="el-GR" i="1" dirty="0"/>
              <a:t> </a:t>
            </a:r>
            <a:r>
              <a:rPr lang="el-GR" i="1" dirty="0" err="1"/>
              <a:t>ἅγιον</a:t>
            </a:r>
            <a:r>
              <a:rPr lang="el-GR" i="1" dirty="0"/>
              <a:t> </a:t>
            </a:r>
            <a:r>
              <a:rPr lang="el-GR" i="1" dirty="0" err="1"/>
              <a:t>ἐπ</a:t>
            </a:r>
            <a:r>
              <a:rPr lang="el-GR" i="1" dirty="0"/>
              <a:t>’ </a:t>
            </a:r>
            <a:r>
              <a:rPr lang="el-GR" i="1" dirty="0" err="1"/>
              <a:t>αὐτόν</a:t>
            </a:r>
            <a:r>
              <a:rPr lang="el-GR" i="1" dirty="0"/>
              <a:t>, </a:t>
            </a:r>
            <a:r>
              <a:rPr lang="el-GR" i="1" dirty="0" err="1"/>
              <a:t>συναπτόμενον</a:t>
            </a:r>
            <a:r>
              <a:rPr lang="el-GR" i="1" dirty="0"/>
              <a:t> </a:t>
            </a:r>
            <a:r>
              <a:rPr lang="el-GR" i="1" dirty="0" err="1"/>
              <a:t>ἐν</a:t>
            </a:r>
            <a:r>
              <a:rPr lang="el-GR" i="1" dirty="0"/>
              <a:t> </a:t>
            </a:r>
            <a:r>
              <a:rPr lang="el-GR" i="1" dirty="0" err="1"/>
              <a:t>καιρῷ</a:t>
            </a:r>
            <a:r>
              <a:rPr lang="el-GR" i="1" dirty="0"/>
              <a:t> </a:t>
            </a:r>
            <a:r>
              <a:rPr lang="el-GR" i="1" dirty="0" err="1"/>
              <a:t>εὐθέτῳ</a:t>
            </a:r>
            <a:r>
              <a:rPr lang="el-GR" i="1" dirty="0"/>
              <a:t> </a:t>
            </a:r>
            <a:r>
              <a:rPr lang="el-GR" i="1" dirty="0" err="1"/>
              <a:t>τῇ</a:t>
            </a:r>
            <a:r>
              <a:rPr lang="el-GR" i="1" dirty="0"/>
              <a:t> </a:t>
            </a:r>
            <a:r>
              <a:rPr lang="el-GR" i="1" dirty="0" err="1"/>
              <a:t>ἁγίᾳ</a:t>
            </a:r>
            <a:r>
              <a:rPr lang="el-GR" i="1" dirty="0"/>
              <a:t> σου </a:t>
            </a:r>
            <a:r>
              <a:rPr lang="el-GR" i="1" dirty="0" err="1"/>
              <a:t>Ἐκκλησίᾳ</a:t>
            </a:r>
            <a:r>
              <a:rPr lang="el-GR" i="1" dirty="0"/>
              <a:t>, </a:t>
            </a:r>
            <a:r>
              <a:rPr lang="el-GR" i="1" dirty="0" err="1"/>
              <a:t>καὶ</a:t>
            </a:r>
            <a:r>
              <a:rPr lang="el-GR" i="1" dirty="0"/>
              <a:t> </a:t>
            </a:r>
            <a:r>
              <a:rPr lang="el-GR" i="1" dirty="0" err="1"/>
              <a:t>τελειούμενον</a:t>
            </a:r>
            <a:r>
              <a:rPr lang="el-GR" i="1" dirty="0"/>
              <a:t> </a:t>
            </a:r>
            <a:r>
              <a:rPr lang="el-GR" i="1" dirty="0" err="1"/>
              <a:t>διὰ</a:t>
            </a:r>
            <a:r>
              <a:rPr lang="el-GR" i="1" dirty="0"/>
              <a:t> </a:t>
            </a:r>
            <a:r>
              <a:rPr lang="el-GR" i="1" dirty="0" err="1"/>
              <a:t>τῶν</a:t>
            </a:r>
            <a:r>
              <a:rPr lang="el-GR" i="1" dirty="0"/>
              <a:t> </a:t>
            </a:r>
            <a:r>
              <a:rPr lang="el-GR" i="1" dirty="0" err="1"/>
              <a:t>φρικτῶν</a:t>
            </a:r>
            <a:r>
              <a:rPr lang="el-GR" i="1" dirty="0"/>
              <a:t> μυστηρίων </a:t>
            </a:r>
            <a:r>
              <a:rPr lang="el-GR" i="1" dirty="0" err="1"/>
              <a:t>τοῦ</a:t>
            </a:r>
            <a:r>
              <a:rPr lang="el-GR" i="1" dirty="0"/>
              <a:t> </a:t>
            </a:r>
            <a:r>
              <a:rPr lang="el-GR" i="1" dirty="0" err="1"/>
              <a:t>Χριστοῦ</a:t>
            </a:r>
            <a:r>
              <a:rPr lang="el-GR" i="1" dirty="0"/>
              <a:t> σου· </a:t>
            </a:r>
            <a:r>
              <a:rPr lang="el-GR" i="1" dirty="0" err="1"/>
              <a:t>ἵνα</a:t>
            </a:r>
            <a:r>
              <a:rPr lang="el-GR" i="1" dirty="0"/>
              <a:t> </a:t>
            </a:r>
            <a:r>
              <a:rPr lang="el-GR" i="1" dirty="0" err="1"/>
              <a:t>κατὰ</a:t>
            </a:r>
            <a:r>
              <a:rPr lang="el-GR" i="1" dirty="0"/>
              <a:t> </a:t>
            </a:r>
            <a:r>
              <a:rPr lang="el-GR" i="1" dirty="0" err="1"/>
              <a:t>τὰς</a:t>
            </a:r>
            <a:r>
              <a:rPr lang="el-GR" i="1" dirty="0"/>
              <a:t> </a:t>
            </a:r>
            <a:r>
              <a:rPr lang="el-GR" i="1" dirty="0" err="1"/>
              <a:t>ἐντολάς</a:t>
            </a:r>
            <a:r>
              <a:rPr lang="el-GR" i="1" dirty="0"/>
              <a:t> σου </a:t>
            </a:r>
            <a:r>
              <a:rPr lang="el-GR" i="1" dirty="0" err="1"/>
              <a:t>πολιτευσάμενος</a:t>
            </a:r>
            <a:r>
              <a:rPr lang="el-GR" i="1" dirty="0"/>
              <a:t> </a:t>
            </a:r>
            <a:r>
              <a:rPr lang="el-GR" i="1" dirty="0" err="1"/>
              <a:t>καὶ</a:t>
            </a:r>
            <a:r>
              <a:rPr lang="el-GR" i="1" dirty="0"/>
              <a:t> </a:t>
            </a:r>
            <a:r>
              <a:rPr lang="el-GR" i="1" dirty="0" err="1"/>
              <a:t>φυλάξας</a:t>
            </a:r>
            <a:r>
              <a:rPr lang="el-GR" i="1" dirty="0"/>
              <a:t> </a:t>
            </a:r>
            <a:r>
              <a:rPr lang="el-GR" b="1" i="1" dirty="0" err="1"/>
              <a:t>τὴν</a:t>
            </a:r>
            <a:r>
              <a:rPr lang="el-GR" b="1" i="1" dirty="0"/>
              <a:t> </a:t>
            </a:r>
            <a:r>
              <a:rPr lang="el-GR" b="1" i="1" dirty="0" err="1"/>
              <a:t>σφραγίδαν</a:t>
            </a:r>
            <a:r>
              <a:rPr lang="el-GR" b="1" i="1" dirty="0"/>
              <a:t> </a:t>
            </a:r>
            <a:r>
              <a:rPr lang="el-GR" i="1" dirty="0" err="1"/>
              <a:t>ἄθραυστον</a:t>
            </a:r>
            <a:r>
              <a:rPr lang="el-GR" i="1" dirty="0"/>
              <a:t> </a:t>
            </a:r>
            <a:r>
              <a:rPr lang="el-GR" i="1" dirty="0" err="1"/>
              <a:t>τύχῃ</a:t>
            </a:r>
            <a:r>
              <a:rPr lang="el-GR" i="1" dirty="0"/>
              <a:t> </a:t>
            </a:r>
            <a:r>
              <a:rPr lang="el-GR" i="1" dirty="0" err="1"/>
              <a:t>τῆς</a:t>
            </a:r>
            <a:r>
              <a:rPr lang="el-GR" i="1" dirty="0"/>
              <a:t> </a:t>
            </a:r>
            <a:r>
              <a:rPr lang="el-GR" i="1" dirty="0" err="1"/>
              <a:t>μακαριότητος</a:t>
            </a:r>
            <a:r>
              <a:rPr lang="el-GR" i="1" dirty="0"/>
              <a:t> </a:t>
            </a:r>
            <a:r>
              <a:rPr lang="el-GR" i="1" dirty="0" err="1"/>
              <a:t>τῶν</a:t>
            </a:r>
            <a:r>
              <a:rPr lang="el-GR" i="1" dirty="0"/>
              <a:t> </a:t>
            </a:r>
            <a:r>
              <a:rPr lang="el-GR" i="1" dirty="0" err="1"/>
              <a:t>ἐκλεκτῶν</a:t>
            </a:r>
            <a:r>
              <a:rPr lang="el-GR" i="1" dirty="0"/>
              <a:t> </a:t>
            </a:r>
            <a:r>
              <a:rPr lang="el-GR" i="1" dirty="0" err="1"/>
              <a:t>ἐν</a:t>
            </a:r>
            <a:r>
              <a:rPr lang="el-GR" i="1" dirty="0"/>
              <a:t> </a:t>
            </a:r>
            <a:r>
              <a:rPr lang="el-GR" i="1" dirty="0" err="1"/>
              <a:t>τῇ</a:t>
            </a:r>
            <a:r>
              <a:rPr lang="el-GR" i="1" dirty="0"/>
              <a:t> </a:t>
            </a:r>
            <a:r>
              <a:rPr lang="el-GR" i="1" dirty="0" err="1"/>
              <a:t>βασιλείᾳ</a:t>
            </a:r>
            <a:r>
              <a:rPr lang="el-GR" i="1" dirty="0"/>
              <a:t> σου. </a:t>
            </a:r>
            <a:r>
              <a:rPr lang="el-GR" i="1" dirty="0" err="1"/>
              <a:t>Χάριτι</a:t>
            </a:r>
            <a:r>
              <a:rPr lang="el-GR" i="1" dirty="0"/>
              <a:t> </a:t>
            </a:r>
            <a:r>
              <a:rPr lang="el-GR" i="1" dirty="0" err="1"/>
              <a:t>καὶ</a:t>
            </a:r>
            <a:r>
              <a:rPr lang="el-GR" i="1" dirty="0"/>
              <a:t> </a:t>
            </a:r>
            <a:r>
              <a:rPr lang="el-GR" i="1" dirty="0" err="1"/>
              <a:t>φιλανθρωπίᾳ</a:t>
            </a:r>
            <a:r>
              <a:rPr lang="el-GR" i="1" dirty="0"/>
              <a:t> </a:t>
            </a:r>
            <a:r>
              <a:rPr lang="el-GR" i="1" dirty="0" err="1"/>
              <a:t>τοῦ</a:t>
            </a:r>
            <a:r>
              <a:rPr lang="el-GR" i="1" dirty="0"/>
              <a:t> </a:t>
            </a:r>
            <a:r>
              <a:rPr lang="el-GR" i="1" dirty="0" err="1"/>
              <a:t>μονογενοῦς</a:t>
            </a:r>
            <a:r>
              <a:rPr lang="el-GR" i="1" dirty="0"/>
              <a:t> σου </a:t>
            </a:r>
            <a:r>
              <a:rPr lang="el-GR" i="1" dirty="0" err="1"/>
              <a:t>Υἱοῦ</a:t>
            </a:r>
            <a:r>
              <a:rPr lang="el-GR" i="1" dirty="0"/>
              <a:t>, μεθ’ </a:t>
            </a:r>
            <a:r>
              <a:rPr lang="el-GR" i="1" dirty="0" err="1"/>
              <a:t>οὗ</a:t>
            </a:r>
            <a:r>
              <a:rPr lang="el-GR" i="1" dirty="0"/>
              <a:t> </a:t>
            </a:r>
            <a:r>
              <a:rPr lang="el-GR" i="1" dirty="0" err="1"/>
              <a:t>εὐλογητὸς</a:t>
            </a:r>
            <a:r>
              <a:rPr lang="el-GR" i="1" dirty="0"/>
              <a:t> </a:t>
            </a:r>
            <a:r>
              <a:rPr lang="el-GR" i="1" dirty="0" err="1"/>
              <a:t>εἶ</a:t>
            </a:r>
            <a:r>
              <a:rPr lang="el-GR" i="1" dirty="0"/>
              <a:t> </a:t>
            </a:r>
            <a:r>
              <a:rPr lang="el-GR" i="1" dirty="0" err="1"/>
              <a:t>σὺν</a:t>
            </a:r>
            <a:r>
              <a:rPr lang="el-GR" i="1" dirty="0"/>
              <a:t> </a:t>
            </a:r>
            <a:r>
              <a:rPr lang="el-GR" i="1" dirty="0" err="1"/>
              <a:t>τῷ</a:t>
            </a:r>
            <a:r>
              <a:rPr lang="el-GR" i="1" dirty="0"/>
              <a:t> </a:t>
            </a:r>
            <a:r>
              <a:rPr lang="el-GR" i="1" dirty="0" err="1"/>
              <a:t>παναγίῳ</a:t>
            </a:r>
            <a:r>
              <a:rPr lang="el-GR" i="1" dirty="0"/>
              <a:t> </a:t>
            </a:r>
            <a:r>
              <a:rPr lang="el-GR" i="1" dirty="0" err="1"/>
              <a:t>καὶ</a:t>
            </a:r>
            <a:r>
              <a:rPr lang="el-GR" i="1" dirty="0"/>
              <a:t> </a:t>
            </a:r>
            <a:r>
              <a:rPr lang="el-GR" i="1" dirty="0" err="1"/>
              <a:t>ἀγαθῷ</a:t>
            </a:r>
            <a:r>
              <a:rPr lang="el-GR" i="1" dirty="0"/>
              <a:t> </a:t>
            </a:r>
            <a:r>
              <a:rPr lang="el-GR" i="1" dirty="0" err="1"/>
              <a:t>καὶ</a:t>
            </a:r>
            <a:r>
              <a:rPr lang="el-GR" i="1" dirty="0"/>
              <a:t> </a:t>
            </a:r>
            <a:r>
              <a:rPr lang="el-GR" i="1" dirty="0" err="1"/>
              <a:t>ζωοποιῷ</a:t>
            </a:r>
            <a:r>
              <a:rPr lang="el-GR" i="1" dirty="0"/>
              <a:t> σου Πνεύματι </a:t>
            </a:r>
            <a:r>
              <a:rPr lang="el-GR" i="1" dirty="0" err="1"/>
              <a:t>νῦν</a:t>
            </a:r>
            <a:r>
              <a:rPr lang="el-GR" i="1" dirty="0"/>
              <a:t> </a:t>
            </a:r>
            <a:r>
              <a:rPr lang="el-GR" i="1" dirty="0" err="1"/>
              <a:t>καὶ</a:t>
            </a:r>
            <a:r>
              <a:rPr lang="el-GR" i="1" dirty="0"/>
              <a:t> </a:t>
            </a:r>
            <a:r>
              <a:rPr lang="el-GR" i="1" dirty="0" err="1"/>
              <a:t>ἀεὶ</a:t>
            </a:r>
            <a:r>
              <a:rPr lang="el-GR" i="1" dirty="0"/>
              <a:t> </a:t>
            </a:r>
            <a:r>
              <a:rPr lang="el-GR" i="1" dirty="0" err="1"/>
              <a:t>καὶ</a:t>
            </a:r>
            <a:r>
              <a:rPr lang="el-GR" i="1" dirty="0"/>
              <a:t> </a:t>
            </a:r>
            <a:r>
              <a:rPr lang="el-GR" i="1" dirty="0" err="1"/>
              <a:t>εἰς</a:t>
            </a:r>
            <a:r>
              <a:rPr lang="el-GR" i="1" dirty="0"/>
              <a:t> </a:t>
            </a:r>
            <a:r>
              <a:rPr lang="el-GR" i="1" dirty="0" err="1"/>
              <a:t>τοὺς</a:t>
            </a:r>
            <a:r>
              <a:rPr lang="el-GR" i="1" dirty="0"/>
              <a:t> </a:t>
            </a:r>
            <a:r>
              <a:rPr lang="el-GR" i="1" dirty="0" err="1"/>
              <a:t>αἰώνας</a:t>
            </a:r>
            <a:r>
              <a:rPr lang="el-GR" i="1" dirty="0"/>
              <a:t> </a:t>
            </a:r>
            <a:r>
              <a:rPr lang="el-GR" i="1" dirty="0" err="1"/>
              <a:t>τῶν</a:t>
            </a:r>
            <a:r>
              <a:rPr lang="el-GR" i="1" dirty="0"/>
              <a:t> </a:t>
            </a:r>
            <a:r>
              <a:rPr lang="el-GR" i="1" dirty="0" err="1"/>
              <a:t>αἰώνων</a:t>
            </a:r>
            <a:r>
              <a:rPr lang="el-GR" i="1" dirty="0"/>
              <a:t>. </a:t>
            </a:r>
            <a:r>
              <a:rPr lang="el-GR" i="1" dirty="0" err="1"/>
              <a:t>Ἀμήν</a:t>
            </a:r>
            <a:r>
              <a:rPr lang="el-GR" dirty="0"/>
              <a:t>».</a:t>
            </a:r>
          </a:p>
        </p:txBody>
      </p:sp>
    </p:spTree>
    <p:extLst>
      <p:ext uri="{BB962C8B-B14F-4D97-AF65-F5344CB8AC3E}">
        <p14:creationId xmlns:p14="http://schemas.microsoft.com/office/powerpoint/2010/main" val="15679459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latin typeface="Times New Roman" panose="02020603050405020304" pitchFamily="18" charset="0"/>
                <a:cs typeface="Times New Roman" panose="02020603050405020304" pitchFamily="18" charset="0"/>
              </a:rPr>
              <a:t> Η ευχή της </a:t>
            </a:r>
            <a:r>
              <a:rPr lang="el-GR" dirty="0" err="1">
                <a:latin typeface="Times New Roman" panose="02020603050405020304" pitchFamily="18" charset="0"/>
                <a:cs typeface="Times New Roman" panose="02020603050405020304" pitchFamily="18" charset="0"/>
              </a:rPr>
              <a:t>ονοματοδοσίας</a:t>
            </a:r>
            <a:r>
              <a:rPr lang="el-GR" dirty="0">
                <a:latin typeface="Times New Roman" panose="02020603050405020304" pitchFamily="18" charset="0"/>
                <a:cs typeface="Times New Roman" panose="02020603050405020304" pitchFamily="18" charset="0"/>
              </a:rPr>
              <a:t> στην Εκκλησία</a:t>
            </a:r>
            <a:endParaRPr lang="el-GR" dirty="0"/>
          </a:p>
        </p:txBody>
      </p:sp>
      <p:sp>
        <p:nvSpPr>
          <p:cNvPr id="3" name="Θέση περιεχομένου 2"/>
          <p:cNvSpPr>
            <a:spLocks noGrp="1"/>
          </p:cNvSpPr>
          <p:nvPr>
            <p:ph idx="1"/>
          </p:nvPr>
        </p:nvSpPr>
        <p:spPr>
          <a:xfrm>
            <a:off x="141668" y="1825624"/>
            <a:ext cx="11771290" cy="5032375"/>
          </a:xfrm>
        </p:spPr>
        <p:txBody>
          <a:bodyPr>
            <a:normAutofit lnSpcReduction="10000"/>
          </a:bodyPr>
          <a:lstStyle/>
          <a:p>
            <a:r>
              <a:rPr lang="el-GR" dirty="0"/>
              <a:t>Σ’ ότι αφορά τον χωρισμό της ευχής, αυτή αποτελείται από τρία βασικά μέρη, όπως συμβαίνει σ’ όλες σχεδόν τις ευχές. Το πρώτο είναι η </a:t>
            </a:r>
            <a:r>
              <a:rPr lang="el-GR" u="sng" dirty="0"/>
              <a:t>επίκληση</a:t>
            </a:r>
            <a:r>
              <a:rPr lang="el-GR" dirty="0"/>
              <a:t>, όπου παρακαλούμε τον Θεό να εισακούσει τα αιτήματά μας, που αποτελούν το δεύτερο και μεγαλύτερο τμήμα της ευχής, </a:t>
            </a:r>
            <a:r>
              <a:rPr lang="el-GR" u="sng" dirty="0"/>
              <a:t>την αίτηση</a:t>
            </a:r>
            <a:r>
              <a:rPr lang="el-GR" dirty="0"/>
              <a:t>. Τέλος η ευχή κλείνει με τη γνωστή και από άλλες ευχές </a:t>
            </a:r>
            <a:r>
              <a:rPr lang="el-GR" u="sng" dirty="0"/>
              <a:t>κατάληξη</a:t>
            </a:r>
            <a:r>
              <a:rPr lang="el-GR" dirty="0"/>
              <a:t>. </a:t>
            </a:r>
          </a:p>
          <a:p>
            <a:r>
              <a:rPr lang="el-GR" dirty="0"/>
              <a:t>Η ευχή της όγδοης ημέρας ονομάστηκε ευχή της ονοματοδοσίας, επειδή με την ευλογία που παρέχει στο παιδί η Εκκλησία το προσφωνεί πρώτη φορά με το δικό του προσωπικό όνομα. </a:t>
            </a:r>
          </a:p>
          <a:p>
            <a:r>
              <a:rPr lang="el-GR" dirty="0"/>
              <a:t>Αυτό το όνομα θα εξακολουθήσει να φέρει σ’ όλη του τη ζωή και μ’ αυτό θα εισέλθει στην αναμενόμενη Βασιλεία. </a:t>
            </a:r>
          </a:p>
          <a:p>
            <a:r>
              <a:rPr lang="el-GR" dirty="0"/>
              <a:t>Η ευχή φανερώνει το σκοπό του ανθρώπου. Η καταξίωση της ανθρώπινης ζωής βρίσκεται στην τελική είσοδο στη Βασιλεία.  </a:t>
            </a:r>
          </a:p>
          <a:p>
            <a:endParaRPr lang="el-GR" dirty="0"/>
          </a:p>
        </p:txBody>
      </p:sp>
    </p:spTree>
    <p:extLst>
      <p:ext uri="{BB962C8B-B14F-4D97-AF65-F5344CB8AC3E}">
        <p14:creationId xmlns:p14="http://schemas.microsoft.com/office/powerpoint/2010/main" val="122136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854765"/>
          </a:xfrm>
        </p:spPr>
        <p:txBody>
          <a:bodyPr>
            <a:normAutofit fontScale="90000"/>
          </a:bodyPr>
          <a:lstStyle/>
          <a:p>
            <a:pPr algn="ctr"/>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 Η πράξη της </a:t>
            </a:r>
            <a:r>
              <a:rPr lang="el-GR" dirty="0" err="1">
                <a:latin typeface="Times New Roman" panose="02020603050405020304" pitchFamily="18" charset="0"/>
                <a:cs typeface="Times New Roman" panose="02020603050405020304" pitchFamily="18" charset="0"/>
              </a:rPr>
              <a:t>Ονοματοδοσίας</a:t>
            </a:r>
            <a:br>
              <a:rPr lang="el-GR" dirty="0"/>
            </a:br>
            <a:endParaRPr lang="el-GR" dirty="0"/>
          </a:p>
        </p:txBody>
      </p:sp>
      <p:sp>
        <p:nvSpPr>
          <p:cNvPr id="3" name="Θέση περιεχομένου 2"/>
          <p:cNvSpPr>
            <a:spLocks noGrp="1"/>
          </p:cNvSpPr>
          <p:nvPr>
            <p:ph idx="1"/>
          </p:nvPr>
        </p:nvSpPr>
        <p:spPr>
          <a:xfrm>
            <a:off x="0" y="854765"/>
            <a:ext cx="12192000" cy="6003234"/>
          </a:xfrm>
        </p:spPr>
        <p:txBody>
          <a:bodyPr>
            <a:normAutofit lnSpcReduction="10000"/>
          </a:bodyPr>
          <a:lstStyle/>
          <a:p>
            <a:r>
              <a:rPr lang="el-GR" dirty="0"/>
              <a:t>Υποστηρίχθηκε ότι «</a:t>
            </a:r>
            <a:r>
              <a:rPr lang="el-GR" i="1" dirty="0"/>
              <a:t>η ονοματοθεσία είναι από μόνη της μια δημιουργική πράξη</a:t>
            </a:r>
            <a:r>
              <a:rPr lang="el-GR" dirty="0"/>
              <a:t>».</a:t>
            </a:r>
          </a:p>
          <a:p>
            <a:r>
              <a:rPr lang="el-GR" dirty="0"/>
              <a:t>Δεν πρέπει να ξεχνάμε ότι το βαπτιστικό μας όνομα είναι το πιο διαχρονικό και </a:t>
            </a:r>
            <a:r>
              <a:rPr lang="el-GR" u="sng" dirty="0"/>
              <a:t>μόνιμο χαρακτηριστικό της ταυτότητάς μας</a:t>
            </a:r>
            <a:r>
              <a:rPr lang="el-GR" dirty="0"/>
              <a:t>, καθώς συνδέεται με τη γέννησή μας στον θάνατο και την ανάσταση του Χριστού. (</a:t>
            </a:r>
            <a:r>
              <a:rPr lang="el-GR" dirty="0" err="1"/>
              <a:t>Ἰωάννου</a:t>
            </a:r>
            <a:r>
              <a:rPr lang="el-GR" dirty="0"/>
              <a:t> </a:t>
            </a:r>
            <a:r>
              <a:rPr lang="el-GR" dirty="0" err="1"/>
              <a:t>Δαμασκηνοῦ</a:t>
            </a:r>
            <a:r>
              <a:rPr lang="el-GR" dirty="0"/>
              <a:t>, </a:t>
            </a:r>
            <a:r>
              <a:rPr lang="el-GR" i="1" dirty="0" err="1"/>
              <a:t>Ἔκδοσις</a:t>
            </a:r>
            <a:r>
              <a:rPr lang="el-GR" i="1" dirty="0"/>
              <a:t> </a:t>
            </a:r>
            <a:r>
              <a:rPr lang="el-GR" i="1" dirty="0" err="1"/>
              <a:t>ἀκριβὴς</a:t>
            </a:r>
            <a:r>
              <a:rPr lang="el-GR" i="1" dirty="0"/>
              <a:t> </a:t>
            </a:r>
            <a:r>
              <a:rPr lang="el-GR" i="1" dirty="0" err="1"/>
              <a:t>τῆς</a:t>
            </a:r>
            <a:r>
              <a:rPr lang="el-GR" i="1" dirty="0"/>
              <a:t> </a:t>
            </a:r>
            <a:r>
              <a:rPr lang="el-GR" i="1" dirty="0" err="1"/>
              <a:t>ὀρθοδόξου</a:t>
            </a:r>
            <a:r>
              <a:rPr lang="el-GR" i="1" dirty="0"/>
              <a:t> πίστεως </a:t>
            </a:r>
            <a:r>
              <a:rPr lang="el-GR" dirty="0"/>
              <a:t>4,9 </a:t>
            </a:r>
            <a:r>
              <a:rPr lang="en-US" dirty="0"/>
              <a:t>PG </a:t>
            </a:r>
            <a:r>
              <a:rPr lang="el-GR" dirty="0"/>
              <a:t>94, 1117</a:t>
            </a:r>
            <a:r>
              <a:rPr lang="en-US" dirty="0"/>
              <a:t>B</a:t>
            </a:r>
            <a:r>
              <a:rPr lang="el-GR" dirty="0"/>
              <a:t>).  </a:t>
            </a:r>
          </a:p>
          <a:p>
            <a:r>
              <a:rPr lang="el-GR" dirty="0"/>
              <a:t>Το όνομά μας θα το φέρουμε και εδώ στον κοσμικό χρόνο αλλά και στο μέλλον, στο αιώνιο παρόν της βασιλείας του Θεού: «</a:t>
            </a:r>
            <a:r>
              <a:rPr lang="el-GR" i="1" dirty="0" err="1"/>
              <a:t>Oὕτως</a:t>
            </a:r>
            <a:r>
              <a:rPr lang="el-GR" i="1" dirty="0"/>
              <a:t> </a:t>
            </a:r>
            <a:r>
              <a:rPr lang="el-GR" i="1" dirty="0" err="1"/>
              <a:t>καὶ</a:t>
            </a:r>
            <a:r>
              <a:rPr lang="el-GR" i="1" dirty="0"/>
              <a:t> </a:t>
            </a:r>
            <a:r>
              <a:rPr lang="el-GR" i="1" u="sng" dirty="0" err="1"/>
              <a:t>ἐν</a:t>
            </a:r>
            <a:r>
              <a:rPr lang="el-GR" i="1" u="sng" dirty="0"/>
              <a:t> </a:t>
            </a:r>
            <a:r>
              <a:rPr lang="el-GR" i="1" u="sng" dirty="0" err="1"/>
              <a:t>τῇ</a:t>
            </a:r>
            <a:r>
              <a:rPr lang="el-GR" i="1" u="sng" dirty="0"/>
              <a:t> </a:t>
            </a:r>
            <a:r>
              <a:rPr lang="el-GR" i="1" u="sng" dirty="0" err="1"/>
              <a:t>ἀναστάσει</a:t>
            </a:r>
            <a:r>
              <a:rPr lang="el-GR" i="1" dirty="0"/>
              <a:t> </a:t>
            </a:r>
            <a:r>
              <a:rPr lang="el-GR" i="1" dirty="0" err="1"/>
              <a:t>ὅλα</a:t>
            </a:r>
            <a:r>
              <a:rPr lang="el-GR" i="1" dirty="0"/>
              <a:t> </a:t>
            </a:r>
            <a:r>
              <a:rPr lang="el-GR" i="1" dirty="0" err="1"/>
              <a:t>τὰ</a:t>
            </a:r>
            <a:r>
              <a:rPr lang="el-GR" i="1" dirty="0"/>
              <a:t> μέλη </a:t>
            </a:r>
            <a:r>
              <a:rPr lang="el-GR" i="1" dirty="0" err="1"/>
              <a:t>ἀνίστανται</a:t>
            </a:r>
            <a:r>
              <a:rPr lang="el-GR" i="1" dirty="0"/>
              <a:t>.. </a:t>
            </a:r>
            <a:r>
              <a:rPr lang="el-GR" i="1" dirty="0" err="1"/>
              <a:t>καὶ</a:t>
            </a:r>
            <a:r>
              <a:rPr lang="el-GR" i="1" dirty="0"/>
              <a:t> </a:t>
            </a:r>
            <a:r>
              <a:rPr lang="el-GR" i="1" dirty="0" err="1"/>
              <a:t>ὅλα</a:t>
            </a:r>
            <a:r>
              <a:rPr lang="el-GR" i="1" dirty="0"/>
              <a:t> γίνονται </a:t>
            </a:r>
            <a:r>
              <a:rPr lang="el-GR" i="1" dirty="0" err="1"/>
              <a:t>φῶς</a:t>
            </a:r>
            <a:r>
              <a:rPr lang="el-GR" i="1" dirty="0"/>
              <a:t>... </a:t>
            </a:r>
            <a:r>
              <a:rPr lang="el-GR" i="1" dirty="0" err="1"/>
              <a:t>ἀλλ</a:t>
            </a:r>
            <a:r>
              <a:rPr lang="el-GR" i="1" dirty="0"/>
              <a:t>’ </a:t>
            </a:r>
            <a:r>
              <a:rPr lang="el-GR" i="1" dirty="0" err="1"/>
              <a:t>οὐχ</a:t>
            </a:r>
            <a:r>
              <a:rPr lang="el-GR" i="1" dirty="0"/>
              <a:t>, </a:t>
            </a:r>
            <a:r>
              <a:rPr lang="el-GR" i="1" dirty="0" err="1"/>
              <a:t>ὥς</a:t>
            </a:r>
            <a:r>
              <a:rPr lang="el-GR" i="1" dirty="0"/>
              <a:t> </a:t>
            </a:r>
            <a:r>
              <a:rPr lang="el-GR" i="1" dirty="0" err="1"/>
              <a:t>τινες</a:t>
            </a:r>
            <a:r>
              <a:rPr lang="el-GR" i="1" dirty="0"/>
              <a:t> </a:t>
            </a:r>
            <a:r>
              <a:rPr lang="el-GR" i="1" dirty="0" err="1"/>
              <a:t>λέγουσιν</a:t>
            </a:r>
            <a:r>
              <a:rPr lang="el-GR" i="1" dirty="0"/>
              <a:t>, </a:t>
            </a:r>
            <a:r>
              <a:rPr lang="el-GR" i="1" dirty="0" err="1"/>
              <a:t>ἀναλύεται</a:t>
            </a:r>
            <a:r>
              <a:rPr lang="el-GR" i="1" dirty="0"/>
              <a:t> </a:t>
            </a:r>
            <a:r>
              <a:rPr lang="el-GR" i="1" dirty="0" err="1"/>
              <a:t>καὶ</a:t>
            </a:r>
            <a:r>
              <a:rPr lang="el-GR" i="1" dirty="0"/>
              <a:t> γίνεται </a:t>
            </a:r>
            <a:r>
              <a:rPr lang="el-GR" i="1" dirty="0" err="1"/>
              <a:t>πῦρ</a:t>
            </a:r>
            <a:r>
              <a:rPr lang="el-GR" i="1" dirty="0"/>
              <a:t>, </a:t>
            </a:r>
            <a:r>
              <a:rPr lang="el-GR" i="1" dirty="0" err="1"/>
              <a:t>καὶ</a:t>
            </a:r>
            <a:r>
              <a:rPr lang="el-GR" i="1" dirty="0"/>
              <a:t> </a:t>
            </a:r>
            <a:r>
              <a:rPr lang="el-GR" i="1" dirty="0" err="1"/>
              <a:t>οὐκέτι</a:t>
            </a:r>
            <a:r>
              <a:rPr lang="el-GR" i="1" dirty="0"/>
              <a:t> </a:t>
            </a:r>
            <a:r>
              <a:rPr lang="el-GR" i="1" dirty="0" err="1"/>
              <a:t>ὑφέστηκεν</a:t>
            </a:r>
            <a:r>
              <a:rPr lang="el-GR" i="1" dirty="0"/>
              <a:t> ἡ φύσις. </a:t>
            </a:r>
            <a:r>
              <a:rPr lang="el-GR" i="1" u="sng" dirty="0"/>
              <a:t>Πέτρος </a:t>
            </a:r>
            <a:r>
              <a:rPr lang="el-GR" i="1" u="sng" dirty="0" err="1"/>
              <a:t>γὰρ</a:t>
            </a:r>
            <a:r>
              <a:rPr lang="el-GR" i="1" u="sng" dirty="0"/>
              <a:t> Πέτρος </a:t>
            </a:r>
            <a:r>
              <a:rPr lang="el-GR" i="1" u="sng" dirty="0" err="1"/>
              <a:t>ἐστὶ</a:t>
            </a:r>
            <a:r>
              <a:rPr lang="el-GR" i="1" u="sng" dirty="0"/>
              <a:t> </a:t>
            </a:r>
            <a:r>
              <a:rPr lang="el-GR" i="1" u="sng" dirty="0" err="1"/>
              <a:t>καὶ</a:t>
            </a:r>
            <a:r>
              <a:rPr lang="el-GR" i="1" u="sng" dirty="0"/>
              <a:t> </a:t>
            </a:r>
            <a:r>
              <a:rPr lang="el-GR" i="1" u="sng" dirty="0" err="1"/>
              <a:t>Παῦλος</a:t>
            </a:r>
            <a:r>
              <a:rPr lang="el-GR" i="1" u="sng" dirty="0"/>
              <a:t> </a:t>
            </a:r>
            <a:r>
              <a:rPr lang="el-GR" i="1" u="sng" dirty="0" err="1"/>
              <a:t>Παῦλος</a:t>
            </a:r>
            <a:r>
              <a:rPr lang="el-GR" i="1" u="sng" dirty="0"/>
              <a:t>, </a:t>
            </a:r>
            <a:r>
              <a:rPr lang="el-GR" i="1" u="sng" dirty="0" err="1"/>
              <a:t>καὶ</a:t>
            </a:r>
            <a:r>
              <a:rPr lang="el-GR" i="1" u="sng" dirty="0"/>
              <a:t> Φίλιππος </a:t>
            </a:r>
            <a:r>
              <a:rPr lang="el-GR" i="1" u="sng" dirty="0" err="1"/>
              <a:t>Φίλιππος</a:t>
            </a:r>
            <a:r>
              <a:rPr lang="el-GR" i="1" u="sng" dirty="0"/>
              <a:t>· </a:t>
            </a:r>
            <a:r>
              <a:rPr lang="el-GR" i="1" u="sng" dirty="0" err="1"/>
              <a:t>ἕκαστος</a:t>
            </a:r>
            <a:r>
              <a:rPr lang="el-GR" i="1" u="sng" dirty="0"/>
              <a:t> </a:t>
            </a:r>
            <a:r>
              <a:rPr lang="el-GR" i="1" u="sng" dirty="0" err="1"/>
              <a:t>ἐν</a:t>
            </a:r>
            <a:r>
              <a:rPr lang="el-GR" i="1" u="sng" dirty="0"/>
              <a:t> </a:t>
            </a:r>
            <a:r>
              <a:rPr lang="el-GR" i="1" u="sng" dirty="0" err="1"/>
              <a:t>τῇ</a:t>
            </a:r>
            <a:r>
              <a:rPr lang="el-GR" i="1" u="sng" dirty="0"/>
              <a:t> </a:t>
            </a:r>
            <a:r>
              <a:rPr lang="el-GR" i="1" u="sng" dirty="0" err="1"/>
              <a:t>ἰδίᾳ</a:t>
            </a:r>
            <a:r>
              <a:rPr lang="el-GR" i="1" u="sng" dirty="0"/>
              <a:t> φύσει </a:t>
            </a:r>
            <a:r>
              <a:rPr lang="el-GR" i="1" u="sng" dirty="0" err="1"/>
              <a:t>καὶ</a:t>
            </a:r>
            <a:r>
              <a:rPr lang="el-GR" i="1" u="sng" dirty="0"/>
              <a:t> </a:t>
            </a:r>
            <a:r>
              <a:rPr lang="el-GR" i="1" u="sng" dirty="0" err="1"/>
              <a:t>ὑποστάσει</a:t>
            </a:r>
            <a:r>
              <a:rPr lang="el-GR" i="1" u="sng" dirty="0"/>
              <a:t> μένει πεπληρωμένος </a:t>
            </a:r>
            <a:r>
              <a:rPr lang="el-GR" i="1" u="sng" dirty="0" err="1"/>
              <a:t>τοῦ</a:t>
            </a:r>
            <a:r>
              <a:rPr lang="el-GR" i="1" u="sng" dirty="0"/>
              <a:t> Πνεύματος.</a:t>
            </a:r>
            <a:r>
              <a:rPr lang="el-GR" i="1" dirty="0"/>
              <a:t> </a:t>
            </a:r>
            <a:r>
              <a:rPr lang="el-GR" i="1" dirty="0" err="1"/>
              <a:t>Εἰ</a:t>
            </a:r>
            <a:r>
              <a:rPr lang="el-GR" i="1" dirty="0"/>
              <a:t> </a:t>
            </a:r>
            <a:r>
              <a:rPr lang="el-GR" i="1" dirty="0" err="1"/>
              <a:t>δὲ</a:t>
            </a:r>
            <a:r>
              <a:rPr lang="el-GR" i="1" dirty="0"/>
              <a:t> λέγεις, </a:t>
            </a:r>
            <a:r>
              <a:rPr lang="el-GR" i="1" dirty="0" err="1"/>
              <a:t>ὅτι</a:t>
            </a:r>
            <a:r>
              <a:rPr lang="el-GR" i="1" dirty="0"/>
              <a:t> </a:t>
            </a:r>
            <a:r>
              <a:rPr lang="el-GR" i="1" dirty="0" err="1"/>
              <a:t>ἀνελύθη</a:t>
            </a:r>
            <a:r>
              <a:rPr lang="el-GR" i="1" dirty="0"/>
              <a:t> ἡ φύσις </a:t>
            </a:r>
            <a:r>
              <a:rPr lang="el-GR" i="1" dirty="0" err="1"/>
              <a:t>οὐκέτι</a:t>
            </a:r>
            <a:r>
              <a:rPr lang="el-GR" i="1" dirty="0"/>
              <a:t> Πέτρος ἤ </a:t>
            </a:r>
            <a:r>
              <a:rPr lang="el-GR" i="1" dirty="0" err="1"/>
              <a:t>Παῦλος</a:t>
            </a:r>
            <a:r>
              <a:rPr lang="el-GR" i="1" dirty="0"/>
              <a:t>, </a:t>
            </a:r>
            <a:r>
              <a:rPr lang="el-GR" i="1" dirty="0" err="1"/>
              <a:t>ἀλλὰ</a:t>
            </a:r>
            <a:r>
              <a:rPr lang="el-GR" i="1" dirty="0"/>
              <a:t> </a:t>
            </a:r>
            <a:r>
              <a:rPr lang="el-GR" i="1" dirty="0" err="1"/>
              <a:t>πάντῃ</a:t>
            </a:r>
            <a:r>
              <a:rPr lang="el-GR" i="1" dirty="0"/>
              <a:t> </a:t>
            </a:r>
            <a:r>
              <a:rPr lang="el-GR" i="1" dirty="0" err="1"/>
              <a:t>καὶ</a:t>
            </a:r>
            <a:r>
              <a:rPr lang="el-GR" i="1" dirty="0"/>
              <a:t> </a:t>
            </a:r>
            <a:r>
              <a:rPr lang="el-GR" i="1" dirty="0" err="1"/>
              <a:t>πανταχοῦ</a:t>
            </a:r>
            <a:r>
              <a:rPr lang="el-GR" i="1" dirty="0"/>
              <a:t> </a:t>
            </a:r>
            <a:r>
              <a:rPr lang="el-GR" i="1" dirty="0" err="1"/>
              <a:t>Θεὸς</a:t>
            </a:r>
            <a:r>
              <a:rPr lang="el-GR" i="1" dirty="0"/>
              <a:t>, </a:t>
            </a:r>
            <a:r>
              <a:rPr lang="el-GR" i="1" dirty="0" err="1"/>
              <a:t>καὶ</a:t>
            </a:r>
            <a:r>
              <a:rPr lang="el-GR" i="1" dirty="0"/>
              <a:t> </a:t>
            </a:r>
            <a:r>
              <a:rPr lang="el-GR" i="1" dirty="0" err="1"/>
              <a:t>οὔτε</a:t>
            </a:r>
            <a:r>
              <a:rPr lang="el-GR" i="1" dirty="0"/>
              <a:t> </a:t>
            </a:r>
            <a:r>
              <a:rPr lang="el-GR" i="1" dirty="0" err="1"/>
              <a:t>οἱ</a:t>
            </a:r>
            <a:r>
              <a:rPr lang="el-GR" i="1" dirty="0"/>
              <a:t> </a:t>
            </a:r>
            <a:r>
              <a:rPr lang="el-GR" i="1" dirty="0" err="1"/>
              <a:t>εἰς</a:t>
            </a:r>
            <a:r>
              <a:rPr lang="el-GR" i="1" dirty="0"/>
              <a:t> </a:t>
            </a:r>
            <a:r>
              <a:rPr lang="el-GR" i="1" dirty="0" err="1"/>
              <a:t>γέενναν</a:t>
            </a:r>
            <a:r>
              <a:rPr lang="el-GR" i="1" dirty="0"/>
              <a:t> </a:t>
            </a:r>
            <a:r>
              <a:rPr lang="el-GR" i="1" dirty="0" err="1"/>
              <a:t>ἀπερχόμενοι</a:t>
            </a:r>
            <a:r>
              <a:rPr lang="el-GR" i="1" dirty="0"/>
              <a:t> </a:t>
            </a:r>
            <a:r>
              <a:rPr lang="el-GR" i="1" dirty="0" err="1"/>
              <a:t>αἰσθάνονται</a:t>
            </a:r>
            <a:r>
              <a:rPr lang="el-GR" i="1" dirty="0"/>
              <a:t> </a:t>
            </a:r>
            <a:r>
              <a:rPr lang="el-GR" i="1" dirty="0" err="1"/>
              <a:t>τῆς</a:t>
            </a:r>
            <a:r>
              <a:rPr lang="el-GR" i="1" dirty="0"/>
              <a:t> κολάσεως, </a:t>
            </a:r>
            <a:r>
              <a:rPr lang="el-GR" i="1" dirty="0" err="1"/>
              <a:t>οὔτε</a:t>
            </a:r>
            <a:r>
              <a:rPr lang="el-GR" i="1" dirty="0"/>
              <a:t> </a:t>
            </a:r>
            <a:r>
              <a:rPr lang="el-GR" i="1" dirty="0" err="1"/>
              <a:t>οἱ</a:t>
            </a:r>
            <a:r>
              <a:rPr lang="el-GR" i="1" dirty="0"/>
              <a:t> </a:t>
            </a:r>
            <a:r>
              <a:rPr lang="el-GR" i="1" dirty="0" err="1"/>
              <a:t>εἰς</a:t>
            </a:r>
            <a:r>
              <a:rPr lang="el-GR" i="1" dirty="0"/>
              <a:t> </a:t>
            </a:r>
            <a:r>
              <a:rPr lang="el-GR" i="1" dirty="0" err="1"/>
              <a:t>βασιλείαν</a:t>
            </a:r>
            <a:r>
              <a:rPr lang="el-GR" i="1" dirty="0"/>
              <a:t> </a:t>
            </a:r>
            <a:r>
              <a:rPr lang="el-GR" i="1" dirty="0" err="1"/>
              <a:t>τῆς</a:t>
            </a:r>
            <a:r>
              <a:rPr lang="el-GR" i="1" dirty="0"/>
              <a:t> </a:t>
            </a:r>
            <a:r>
              <a:rPr lang="el-GR" i="1" dirty="0" err="1"/>
              <a:t>εὐεργεσίας</a:t>
            </a:r>
            <a:r>
              <a:rPr lang="el-GR" dirty="0"/>
              <a:t>». (Μακαρίου </a:t>
            </a:r>
            <a:r>
              <a:rPr lang="el-GR" dirty="0" err="1"/>
              <a:t>Αἰγυπτίου</a:t>
            </a:r>
            <a:r>
              <a:rPr lang="el-GR" dirty="0"/>
              <a:t>, </a:t>
            </a:r>
            <a:r>
              <a:rPr lang="el-GR" i="1" dirty="0" err="1"/>
              <a:t>Ὁμιλίαι</a:t>
            </a:r>
            <a:r>
              <a:rPr lang="el-GR" i="1" dirty="0"/>
              <a:t> </a:t>
            </a:r>
            <a:r>
              <a:rPr lang="el-GR" i="1" dirty="0" err="1"/>
              <a:t>Πνευματικαὶ</a:t>
            </a:r>
            <a:r>
              <a:rPr lang="el-GR" i="1" dirty="0"/>
              <a:t> ΙΕ΄</a:t>
            </a:r>
            <a:r>
              <a:rPr lang="el-GR" dirty="0"/>
              <a:t>, PG 34, 581)  </a:t>
            </a:r>
          </a:p>
        </p:txBody>
      </p:sp>
    </p:spTree>
    <p:extLst>
      <p:ext uri="{BB962C8B-B14F-4D97-AF65-F5344CB8AC3E}">
        <p14:creationId xmlns:p14="http://schemas.microsoft.com/office/powerpoint/2010/main" val="10794406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latin typeface="Times New Roman" panose="02020603050405020304" pitchFamily="18" charset="0"/>
                <a:cs typeface="Times New Roman" panose="02020603050405020304" pitchFamily="18" charset="0"/>
              </a:rPr>
              <a:t> Η ευχή της </a:t>
            </a:r>
            <a:r>
              <a:rPr lang="el-GR" dirty="0" err="1">
                <a:latin typeface="Times New Roman" panose="02020603050405020304" pitchFamily="18" charset="0"/>
                <a:cs typeface="Times New Roman" panose="02020603050405020304" pitchFamily="18" charset="0"/>
              </a:rPr>
              <a:t>ονοματοδοσίας</a:t>
            </a:r>
            <a:r>
              <a:rPr lang="el-GR" dirty="0">
                <a:latin typeface="Times New Roman" panose="02020603050405020304" pitchFamily="18" charset="0"/>
                <a:cs typeface="Times New Roman" panose="02020603050405020304" pitchFamily="18" charset="0"/>
              </a:rPr>
              <a:t> στην Εκκλησία</a:t>
            </a:r>
            <a:endParaRPr lang="el-GR" dirty="0"/>
          </a:p>
        </p:txBody>
      </p:sp>
      <p:sp>
        <p:nvSpPr>
          <p:cNvPr id="3" name="Θέση περιεχομένου 2"/>
          <p:cNvSpPr>
            <a:spLocks noGrp="1"/>
          </p:cNvSpPr>
          <p:nvPr>
            <p:ph idx="1"/>
          </p:nvPr>
        </p:nvSpPr>
        <p:spPr>
          <a:xfrm>
            <a:off x="425003" y="1825624"/>
            <a:ext cx="11243256" cy="4575175"/>
          </a:xfrm>
        </p:spPr>
        <p:txBody>
          <a:bodyPr/>
          <a:lstStyle/>
          <a:p>
            <a:r>
              <a:rPr lang="el-GR" dirty="0"/>
              <a:t>Με την ευχή η Εκκλησία δίνει στο νεογέννητο τη δυνατότητα να κοιτάξει πέρα από αυτόν τον κόσμο και του κάνει σαφές ότι έχει δημιουργηθεί για την αιωνιότητα. </a:t>
            </a:r>
          </a:p>
          <a:p>
            <a:r>
              <a:rPr lang="el-GR" dirty="0"/>
              <a:t>Το βρέφος ευλογείται, δίνεται σ’ αυτό όνομα και από εκείνη τη στιγμή αρχίζει να καλείται χριστιανός. </a:t>
            </a:r>
          </a:p>
          <a:p>
            <a:r>
              <a:rPr lang="el-GR" dirty="0"/>
              <a:t>Το όνομα αυτό εύχεται η Εκκλησία να παραμείνει «</a:t>
            </a:r>
            <a:r>
              <a:rPr lang="el-GR" i="1" dirty="0" err="1"/>
              <a:t>ἀνεξάρνητον</a:t>
            </a:r>
            <a:r>
              <a:rPr lang="el-GR" dirty="0"/>
              <a:t>». Δηλαδή η ευχή ζητά να μην γίνει «</a:t>
            </a:r>
            <a:r>
              <a:rPr lang="el-GR" i="1" dirty="0" err="1"/>
              <a:t>ἔξαρνος</a:t>
            </a:r>
            <a:r>
              <a:rPr lang="el-GR" dirty="0"/>
              <a:t>», αρνητής του αγίου ονόματος του Χριστού, αλλά ακλόνητος και σταθερός να προχωρήσει προς το Βάπτισμα. Αυτό σημαίνει πως εύχεται για το παιδί να παραμείνει χριστιανός μέχρι το τέλος της ζωής του.</a:t>
            </a:r>
          </a:p>
          <a:p>
            <a:endParaRPr lang="el-GR" dirty="0"/>
          </a:p>
        </p:txBody>
      </p:sp>
    </p:spTree>
    <p:extLst>
      <p:ext uri="{BB962C8B-B14F-4D97-AF65-F5344CB8AC3E}">
        <p14:creationId xmlns:p14="http://schemas.microsoft.com/office/powerpoint/2010/main" val="41228544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latin typeface="Times New Roman" panose="02020603050405020304" pitchFamily="18" charset="0"/>
                <a:cs typeface="Times New Roman" panose="02020603050405020304" pitchFamily="18" charset="0"/>
              </a:rPr>
              <a:t> Η ευχή της </a:t>
            </a:r>
            <a:r>
              <a:rPr lang="el-GR" dirty="0" err="1">
                <a:latin typeface="Times New Roman" panose="02020603050405020304" pitchFamily="18" charset="0"/>
                <a:cs typeface="Times New Roman" panose="02020603050405020304" pitchFamily="18" charset="0"/>
              </a:rPr>
              <a:t>ονοματοδοσίας</a:t>
            </a:r>
            <a:r>
              <a:rPr lang="el-GR" dirty="0">
                <a:latin typeface="Times New Roman" panose="02020603050405020304" pitchFamily="18" charset="0"/>
                <a:cs typeface="Times New Roman" panose="02020603050405020304" pitchFamily="18" charset="0"/>
              </a:rPr>
              <a:t> στην Εκκλησία</a:t>
            </a:r>
            <a:endParaRPr lang="el-GR" dirty="0"/>
          </a:p>
        </p:txBody>
      </p:sp>
      <p:sp>
        <p:nvSpPr>
          <p:cNvPr id="3" name="Θέση περιεχομένου 2"/>
          <p:cNvSpPr>
            <a:spLocks noGrp="1"/>
          </p:cNvSpPr>
          <p:nvPr>
            <p:ph idx="1"/>
          </p:nvPr>
        </p:nvSpPr>
        <p:spPr>
          <a:xfrm>
            <a:off x="90152" y="1838503"/>
            <a:ext cx="12011696" cy="4897147"/>
          </a:xfrm>
        </p:spPr>
        <p:txBody>
          <a:bodyPr>
            <a:normAutofit/>
          </a:bodyPr>
          <a:lstStyle/>
          <a:p>
            <a:r>
              <a:rPr lang="el-GR" dirty="0"/>
              <a:t>Στην ευχή απαντώνται επίσης και τρεις θεολογικοί όροι που συνδέονται άμεσα με το Βάπτισμα: </a:t>
            </a:r>
            <a:r>
              <a:rPr lang="el-GR" u="sng" dirty="0"/>
              <a:t>φως</a:t>
            </a:r>
            <a:r>
              <a:rPr lang="el-GR" dirty="0"/>
              <a:t>, </a:t>
            </a:r>
            <a:r>
              <a:rPr lang="el-GR" u="sng" dirty="0"/>
              <a:t>σταυρός</a:t>
            </a:r>
            <a:r>
              <a:rPr lang="el-GR" dirty="0"/>
              <a:t>, </a:t>
            </a:r>
            <a:r>
              <a:rPr lang="el-GR" u="sng" dirty="0"/>
              <a:t>σφραγίδα</a:t>
            </a:r>
            <a:r>
              <a:rPr lang="el-GR" dirty="0"/>
              <a:t>. </a:t>
            </a:r>
          </a:p>
          <a:p>
            <a:r>
              <a:rPr lang="el-GR" dirty="0"/>
              <a:t>Το φως δεν είναι παρά πρόγευση του φωτός του οποίου το παιδί θα έχει στη Βάπτισή του, η οποία θεωρείται το κατεξοχήν φώτισμα.</a:t>
            </a:r>
          </a:p>
          <a:p>
            <a:r>
              <a:rPr lang="el-GR" dirty="0"/>
              <a:t>Ο σταυρός εγκαινιάζει τη Βασιλεία του Θεού και αποσκοπεί να καταδείξει τη δυνατότητα υπέρβασης της παρούσας ζωής.</a:t>
            </a:r>
          </a:p>
          <a:p>
            <a:r>
              <a:rPr lang="el-GR" dirty="0"/>
              <a:t>Η σφραγίδα συνδέεται άμεσα με την έννοια της κυριότητας, που μας παραπέμπει στο μυστήριο της υιοθεσίας. Ο ιερέας </a:t>
            </a:r>
            <a:r>
              <a:rPr lang="el-GR" dirty="0" err="1"/>
              <a:t>προσφραγίζει</a:t>
            </a:r>
            <a:r>
              <a:rPr lang="el-GR" dirty="0"/>
              <a:t> το παιδί με το σημείο του σταυρού για να δηλώσει από τώρα ακόμη την κατοχή του Χριστού σ’ αυτό. Εξάλλου και η σφράγιση με το άγιο μύρο θα γίνει αργότερα και εκείνη σε σχήμα σταυρού.</a:t>
            </a:r>
          </a:p>
          <a:p>
            <a:pPr marL="0" indent="0">
              <a:buNone/>
            </a:pPr>
            <a:endParaRPr lang="el-GR" dirty="0"/>
          </a:p>
        </p:txBody>
      </p:sp>
    </p:spTree>
    <p:extLst>
      <p:ext uri="{BB962C8B-B14F-4D97-AF65-F5344CB8AC3E}">
        <p14:creationId xmlns:p14="http://schemas.microsoft.com/office/powerpoint/2010/main" val="37353697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latin typeface="Times New Roman" panose="02020603050405020304" pitchFamily="18" charset="0"/>
                <a:cs typeface="Times New Roman" panose="02020603050405020304" pitchFamily="18" charset="0"/>
              </a:rPr>
              <a:t> Η ακολουθία της </a:t>
            </a:r>
            <a:r>
              <a:rPr lang="el-GR" dirty="0" err="1">
                <a:latin typeface="Times New Roman" panose="02020603050405020304" pitchFamily="18" charset="0"/>
                <a:cs typeface="Times New Roman" panose="02020603050405020304" pitchFamily="18" charset="0"/>
              </a:rPr>
              <a:t>ονοματοδοσίας</a:t>
            </a:r>
            <a:endParaRPr lang="el-GR" dirty="0"/>
          </a:p>
        </p:txBody>
      </p:sp>
      <p:sp>
        <p:nvSpPr>
          <p:cNvPr id="3" name="Θέση περιεχομένου 2"/>
          <p:cNvSpPr>
            <a:spLocks noGrp="1"/>
          </p:cNvSpPr>
          <p:nvPr>
            <p:ph idx="1"/>
          </p:nvPr>
        </p:nvSpPr>
        <p:spPr>
          <a:xfrm>
            <a:off x="180304" y="1690688"/>
            <a:ext cx="11887200" cy="5167312"/>
          </a:xfrm>
        </p:spPr>
        <p:txBody>
          <a:bodyPr>
            <a:normAutofit fontScale="92500"/>
          </a:bodyPr>
          <a:lstStyle/>
          <a:p>
            <a:r>
              <a:rPr lang="el-GR" dirty="0"/>
              <a:t>Η ακολουθία της ονοματοδοσίας τελείται στον πρόναο, όπου και υποδέχεται το παιδί ο ιερέας. Η καταβολή της διάταξης αυτής μπορεί να αναζητηθεί στην πράξη της αρχαίας Εκκλησίας.</a:t>
            </a:r>
          </a:p>
          <a:p>
            <a:r>
              <a:rPr lang="el-GR" dirty="0"/>
              <a:t>Μάλιστα από τον Παναγιώτη </a:t>
            </a:r>
            <a:r>
              <a:rPr lang="el-GR" dirty="0" err="1"/>
              <a:t>Τρεμπέλα</a:t>
            </a:r>
            <a:r>
              <a:rPr lang="el-GR" dirty="0"/>
              <a:t> παρατίθεται η οδηγία η μαία να τοποθετεί το παιδί στο έδαφος. Η πληροφορία αυτή υπάρχει στον κώδικα 664 της Εθνικής Βιβλιοθήκης των Αθηνών. Η τοποθέτηση του παιδιού στο έδαφος συμβολίζει την πτώση της ανθρώπινης φύσης αλλά και τη δυνατότητα της ανάστασή της, η οποία χαρίζεται αποκλειστικά και μόνο από τον Χριστό. </a:t>
            </a:r>
          </a:p>
          <a:p>
            <a:r>
              <a:rPr lang="el-GR" dirty="0"/>
              <a:t>Η τέλεση της ακολουθίας της όγδοης ημέρας έξω από τον κυρίως ναό γίνεται διότι το παιδί θα εισέλθει σ’ αυτόν κατά την μ΄ ημέρα, οπότε θα γίνει και ο εκκλησιασμός του. </a:t>
            </a:r>
          </a:p>
          <a:p>
            <a:r>
              <a:rPr lang="el-GR" dirty="0"/>
              <a:t>Συνεπώς, μόνο στον πρόναο μπορεί να τελεστεί η ακολουθία της ονοματοδοσίας. </a:t>
            </a:r>
          </a:p>
          <a:p>
            <a:endParaRPr lang="el-GR" dirty="0"/>
          </a:p>
        </p:txBody>
      </p:sp>
    </p:spTree>
    <p:extLst>
      <p:ext uri="{BB962C8B-B14F-4D97-AF65-F5344CB8AC3E}">
        <p14:creationId xmlns:p14="http://schemas.microsoft.com/office/powerpoint/2010/main" val="1975558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 y="365125"/>
            <a:ext cx="12191999" cy="1325563"/>
          </a:xfrm>
        </p:spPr>
        <p:txBody>
          <a:bodyPr>
            <a:normAutofit/>
          </a:bodyPr>
          <a:lstStyle/>
          <a:p>
            <a:pPr algn="ctr"/>
            <a:r>
              <a:rPr lang="el-GR" dirty="0">
                <a:latin typeface="Times New Roman" panose="02020603050405020304" pitchFamily="18" charset="0"/>
                <a:cs typeface="Times New Roman" panose="02020603050405020304" pitchFamily="18" charset="0"/>
              </a:rPr>
              <a:t> Η σχέση και διάκριση μεταξύ </a:t>
            </a:r>
            <a:br>
              <a:rPr lang="el-GR" dirty="0">
                <a:latin typeface="Times New Roman" panose="02020603050405020304" pitchFamily="18" charset="0"/>
                <a:cs typeface="Times New Roman" panose="02020603050405020304" pitchFamily="18" charset="0"/>
              </a:rPr>
            </a:br>
            <a:r>
              <a:rPr lang="el-GR" dirty="0" err="1">
                <a:latin typeface="Times New Roman" panose="02020603050405020304" pitchFamily="18" charset="0"/>
                <a:cs typeface="Times New Roman" panose="02020603050405020304" pitchFamily="18" charset="0"/>
              </a:rPr>
              <a:t>Ονοματοδοσίας</a:t>
            </a:r>
            <a:r>
              <a:rPr lang="el-GR" dirty="0">
                <a:latin typeface="Times New Roman" panose="02020603050405020304" pitchFamily="18" charset="0"/>
                <a:cs typeface="Times New Roman" panose="02020603050405020304" pitchFamily="18" charset="0"/>
              </a:rPr>
              <a:t> και Βαπτίσματος</a:t>
            </a:r>
            <a:endParaRPr lang="el-GR" dirty="0"/>
          </a:p>
        </p:txBody>
      </p:sp>
      <p:sp>
        <p:nvSpPr>
          <p:cNvPr id="3" name="Θέση περιεχομένου 2"/>
          <p:cNvSpPr>
            <a:spLocks noGrp="1"/>
          </p:cNvSpPr>
          <p:nvPr>
            <p:ph idx="1"/>
          </p:nvPr>
        </p:nvSpPr>
        <p:spPr>
          <a:xfrm>
            <a:off x="0" y="1825624"/>
            <a:ext cx="12192000" cy="5032375"/>
          </a:xfrm>
        </p:spPr>
        <p:txBody>
          <a:bodyPr>
            <a:normAutofit lnSpcReduction="10000"/>
          </a:bodyPr>
          <a:lstStyle/>
          <a:p>
            <a:r>
              <a:rPr lang="el-GR" dirty="0"/>
              <a:t>Είναι ξεκάθαρο πως η </a:t>
            </a:r>
            <a:r>
              <a:rPr lang="el-GR" dirty="0" err="1"/>
              <a:t>ονοματοδοσία</a:t>
            </a:r>
            <a:r>
              <a:rPr lang="el-GR" dirty="0"/>
              <a:t> και η ακολουθία του βαπτίσματος διακρίνονται απόλυτα. Πολλές φορές μάλιστα μεσολαβούσε μεγάλο χρονικό διάστημα ανάμεσά τους.</a:t>
            </a:r>
          </a:p>
          <a:p>
            <a:r>
              <a:rPr lang="el-GR" dirty="0"/>
              <a:t>Κατανοώντας τη σημαντικότητα της ονοματοδοσίας κατά την όγδοη ημέρα της ζωής του νεογέννητου πλάσματος του Θεού, ο κάθε ευσυνείδητος χριστιανός καλείται να αναλάβει τις ευθύνες που του αναλογούν ως μέλους της εκκλησιαστικής κοινότητας αλλά και του στενού οικογενειακού του περιβάλλοντος. Είναι αμέλεια να παρακάπτονται δρόμοι σωτηρίας από επιλογή και όχι από άγνοια.</a:t>
            </a:r>
          </a:p>
          <a:p>
            <a:r>
              <a:rPr lang="el-GR" dirty="0"/>
              <a:t>Επίσης, ένα πρακτικό ευεργέτημα της ονοματοδοσίας είναι ότι ξεκαθαρίζεται πολύ νωρίς το θέμα του ονόματος του παιδιού, που σε πολλές περιπτώσεις γίνεται αιτία σφοδρών οικογενειακών διενέξεων, παρεξηγήσεων και αντιπαραθέσεων.</a:t>
            </a:r>
          </a:p>
        </p:txBody>
      </p:sp>
    </p:spTree>
    <p:extLst>
      <p:ext uri="{BB962C8B-B14F-4D97-AF65-F5344CB8AC3E}">
        <p14:creationId xmlns:p14="http://schemas.microsoft.com/office/powerpoint/2010/main" val="39715516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1325563"/>
          </a:xfrm>
        </p:spPr>
        <p:txBody>
          <a:bodyPr/>
          <a:lstStyle/>
          <a:p>
            <a:pPr algn="ctr"/>
            <a:r>
              <a:rPr lang="el-GR" dirty="0"/>
              <a:t> </a:t>
            </a:r>
            <a:r>
              <a:rPr lang="el-GR" dirty="0">
                <a:latin typeface="Times New Roman" panose="02020603050405020304" pitchFamily="18" charset="0"/>
                <a:cs typeface="Times New Roman" panose="02020603050405020304" pitchFamily="18" charset="0"/>
              </a:rPr>
              <a:t> </a:t>
            </a:r>
            <a:r>
              <a:rPr lang="el-GR" sz="3600" dirty="0">
                <a:latin typeface="Times New Roman" panose="02020603050405020304" pitchFamily="18" charset="0"/>
                <a:cs typeface="Times New Roman" panose="02020603050405020304" pitchFamily="18" charset="0"/>
              </a:rPr>
              <a:t>Εγκύκλιοι της Ιεράς Συνόδου της Εκκλησίας της Ελλάδος </a:t>
            </a:r>
            <a:br>
              <a:rPr lang="el-GR" sz="3600" dirty="0">
                <a:latin typeface="Times New Roman" panose="02020603050405020304" pitchFamily="18" charset="0"/>
                <a:cs typeface="Times New Roman" panose="02020603050405020304" pitchFamily="18" charset="0"/>
              </a:rPr>
            </a:br>
            <a:r>
              <a:rPr lang="el-GR" sz="3600" dirty="0">
                <a:latin typeface="Times New Roman" panose="02020603050405020304" pitchFamily="18" charset="0"/>
                <a:cs typeface="Times New Roman" panose="02020603050405020304" pitchFamily="18" charset="0"/>
              </a:rPr>
              <a:t>για την </a:t>
            </a:r>
            <a:r>
              <a:rPr lang="el-GR" sz="3600" dirty="0" err="1">
                <a:latin typeface="Times New Roman" panose="02020603050405020304" pitchFamily="18" charset="0"/>
                <a:cs typeface="Times New Roman" panose="02020603050405020304" pitchFamily="18" charset="0"/>
              </a:rPr>
              <a:t>Ονοματοδοσία</a:t>
            </a:r>
            <a:endParaRPr lang="el-GR" sz="3600" dirty="0"/>
          </a:p>
        </p:txBody>
      </p:sp>
      <p:sp>
        <p:nvSpPr>
          <p:cNvPr id="3" name="Θέση περιεχομένου 2"/>
          <p:cNvSpPr>
            <a:spLocks noGrp="1"/>
          </p:cNvSpPr>
          <p:nvPr>
            <p:ph idx="1"/>
          </p:nvPr>
        </p:nvSpPr>
        <p:spPr>
          <a:xfrm>
            <a:off x="0" y="1232452"/>
            <a:ext cx="12191999" cy="5625548"/>
          </a:xfrm>
        </p:spPr>
        <p:txBody>
          <a:bodyPr>
            <a:normAutofit lnSpcReduction="10000"/>
          </a:bodyPr>
          <a:lstStyle/>
          <a:p>
            <a:r>
              <a:rPr lang="el-GR" dirty="0"/>
              <a:t>Για την </a:t>
            </a:r>
            <a:r>
              <a:rPr lang="el-GR" dirty="0" err="1"/>
              <a:t>ονοματοδοσία</a:t>
            </a:r>
            <a:r>
              <a:rPr lang="el-GR" dirty="0"/>
              <a:t> έχουν εκδοθεί από το 1874 μέχρι το 1997 πολλές εγκύκλιοι της Ιεράς Συνόδου της Εκκλησίας της Ελλάδος. </a:t>
            </a:r>
          </a:p>
          <a:p>
            <a:r>
              <a:rPr lang="el-GR" dirty="0"/>
              <a:t>Η </a:t>
            </a:r>
            <a:r>
              <a:rPr lang="el-GR" b="1" dirty="0"/>
              <a:t>Εγκύκλιος του1874 </a:t>
            </a:r>
            <a:r>
              <a:rPr lang="el-GR" dirty="0"/>
              <a:t>απαγορεύει ρητώς α) την ύπαρξη δύο ή περισσοτέρων αναδόχων και β) το να δίδονται στους βαπτιζομένους δύο, τρία ή περισσότερα ονόματα.</a:t>
            </a:r>
          </a:p>
          <a:p>
            <a:r>
              <a:rPr lang="el-GR" dirty="0"/>
              <a:t>Η </a:t>
            </a:r>
            <a:r>
              <a:rPr lang="el-GR" b="1" dirty="0"/>
              <a:t>Εγκύκλιος του 1934 </a:t>
            </a:r>
            <a:r>
              <a:rPr lang="el-GR" dirty="0"/>
              <a:t>επιβεβαιώνει το περιεχόμενο της προηγούμενης και επιμένει να δίνονται χριστιανικά ονόματα στα παιδιά, γιατί: </a:t>
            </a:r>
          </a:p>
          <a:p>
            <a:pPr marL="514350" indent="-514350">
              <a:buFont typeface="+mj-lt"/>
              <a:buAutoNum type="arabicPeriod"/>
            </a:pPr>
            <a:r>
              <a:rPr lang="el-GR" dirty="0"/>
              <a:t>θα διευκολύνεται ο εορτασμός της ονομαστικής του γιορτής, </a:t>
            </a:r>
          </a:p>
          <a:p>
            <a:pPr marL="514350" indent="-514350">
              <a:buFont typeface="+mj-lt"/>
              <a:buAutoNum type="arabicPeriod"/>
            </a:pPr>
            <a:r>
              <a:rPr lang="el-GR" dirty="0"/>
              <a:t>θα γνωρίσει τον βίο του αγίου, του οποίου φέρει το όνομα,</a:t>
            </a:r>
          </a:p>
          <a:p>
            <a:pPr marL="514350" indent="-514350">
              <a:buFont typeface="+mj-lt"/>
              <a:buAutoNum type="arabicPeriod"/>
            </a:pPr>
            <a:r>
              <a:rPr lang="el-GR" dirty="0"/>
              <a:t>θα δίνεται η ευκαιρία στο παιδί να επικαλείται την προστασία του αγίου. </a:t>
            </a:r>
          </a:p>
          <a:p>
            <a:r>
              <a:rPr lang="el-GR" dirty="0"/>
              <a:t>Έτσι, συνιστάται να αποφεύγονται τα μη χριστιανικά ονόματα και να απορρίπτονται εντελώς ονόματα αιρετικών ή ανθρώπων που υπήρξαν εχθροί της χριστιανικής πίστης.</a:t>
            </a:r>
          </a:p>
        </p:txBody>
      </p:sp>
    </p:spTree>
    <p:extLst>
      <p:ext uri="{BB962C8B-B14F-4D97-AF65-F5344CB8AC3E}">
        <p14:creationId xmlns:p14="http://schemas.microsoft.com/office/powerpoint/2010/main" val="26904700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1325563"/>
          </a:xfrm>
        </p:spPr>
        <p:txBody>
          <a:bodyPr>
            <a:normAutofit/>
          </a:bodyPr>
          <a:lstStyle/>
          <a:p>
            <a:pPr algn="ctr"/>
            <a:r>
              <a:rPr lang="el-GR" dirty="0"/>
              <a:t> </a:t>
            </a:r>
            <a:r>
              <a:rPr lang="el-GR" sz="4000" dirty="0">
                <a:latin typeface="Times New Roman" panose="02020603050405020304" pitchFamily="18" charset="0"/>
                <a:cs typeface="Times New Roman" panose="02020603050405020304" pitchFamily="18" charset="0"/>
              </a:rPr>
              <a:t>Εγκύκλιοι της Ιεράς Συνόδου της Εκκλησίας της Ελλάδος για την </a:t>
            </a:r>
            <a:r>
              <a:rPr lang="el-GR" sz="4000" dirty="0" err="1">
                <a:latin typeface="Times New Roman" panose="02020603050405020304" pitchFamily="18" charset="0"/>
                <a:cs typeface="Times New Roman" panose="02020603050405020304" pitchFamily="18" charset="0"/>
              </a:rPr>
              <a:t>Ονοματοδοσία</a:t>
            </a:r>
            <a:endParaRPr lang="el-GR" sz="4000" dirty="0"/>
          </a:p>
        </p:txBody>
      </p:sp>
      <p:sp>
        <p:nvSpPr>
          <p:cNvPr id="3" name="Θέση περιεχομένου 2"/>
          <p:cNvSpPr>
            <a:spLocks noGrp="1"/>
          </p:cNvSpPr>
          <p:nvPr>
            <p:ph idx="1"/>
          </p:nvPr>
        </p:nvSpPr>
        <p:spPr>
          <a:xfrm>
            <a:off x="0" y="1325563"/>
            <a:ext cx="12191999" cy="5532437"/>
          </a:xfrm>
        </p:spPr>
        <p:txBody>
          <a:bodyPr>
            <a:normAutofit/>
          </a:bodyPr>
          <a:lstStyle/>
          <a:p>
            <a:r>
              <a:rPr lang="el-GR" dirty="0"/>
              <a:t>Η </a:t>
            </a:r>
            <a:r>
              <a:rPr lang="el-GR" b="1" dirty="0"/>
              <a:t>Εγκύκλιος 2627 του 1997 </a:t>
            </a:r>
            <a:r>
              <a:rPr lang="el-GR" dirty="0"/>
              <a:t>ανανεώνει την ισχύ μόνο της τελευταίας απαγόρευσης. </a:t>
            </a:r>
          </a:p>
          <a:p>
            <a:r>
              <a:rPr lang="el-GR" dirty="0"/>
              <a:t>Καλεί τους Μητροπολίτες και τους εφημέριους </a:t>
            </a:r>
            <a:r>
              <a:rPr lang="el-GR" u="sng" dirty="0"/>
              <a:t>να ερμηνεύσουν τις προηγούμενες διασταλτικά</a:t>
            </a:r>
            <a:r>
              <a:rPr lang="el-GR" dirty="0"/>
              <a:t>. </a:t>
            </a:r>
          </a:p>
          <a:p>
            <a:r>
              <a:rPr lang="el-GR" dirty="0"/>
              <a:t>Ωστόσο, θίγονται και ορισμένα άλλα θέματα, που απουσιάζουν από τις προηγούμενες Εγκυκλίους, όπως: </a:t>
            </a:r>
          </a:p>
          <a:p>
            <a:pPr marL="514350" indent="-514350">
              <a:buFont typeface="+mj-lt"/>
              <a:buAutoNum type="arabicPeriod"/>
            </a:pPr>
            <a:r>
              <a:rPr lang="el-GR" b="1" dirty="0">
                <a:solidFill>
                  <a:srgbClr val="FF0000"/>
                </a:solidFill>
              </a:rPr>
              <a:t>το δικαίωμα καθορισμού του ονόματος ανήκει αποκλειστικά στους </a:t>
            </a:r>
            <a:r>
              <a:rPr lang="el-GR" sz="3600" b="1" u="sng" dirty="0">
                <a:solidFill>
                  <a:srgbClr val="FF0000"/>
                </a:solidFill>
                <a:effectLst>
                  <a:outerShdw blurRad="38100" dist="38100" dir="2700000" algn="tl">
                    <a:srgbClr val="000000">
                      <a:alpha val="43137"/>
                    </a:srgbClr>
                  </a:outerShdw>
                </a:effectLst>
              </a:rPr>
              <a:t>γονείς</a:t>
            </a:r>
            <a:r>
              <a:rPr lang="el-GR" dirty="0"/>
              <a:t>, οι οποίοι μπορούν και εξαρχής να το δηλώσουν στο Ληξιαρχείο, </a:t>
            </a:r>
          </a:p>
          <a:p>
            <a:pPr marL="514350" indent="-514350">
              <a:buFont typeface="+mj-lt"/>
              <a:buAutoNum type="arabicPeriod"/>
            </a:pPr>
            <a:r>
              <a:rPr lang="el-GR" b="1" dirty="0">
                <a:solidFill>
                  <a:srgbClr val="FF0000"/>
                </a:solidFill>
              </a:rPr>
              <a:t>η συνάρτηση του ονόματος με το εορτολόγιο επισημαίνεται ότι είναι σχετική</a:t>
            </a:r>
            <a:r>
              <a:rPr lang="el-GR" dirty="0"/>
              <a:t>.</a:t>
            </a:r>
          </a:p>
          <a:p>
            <a:endParaRPr lang="el-GR" dirty="0"/>
          </a:p>
        </p:txBody>
      </p:sp>
    </p:spTree>
    <p:extLst>
      <p:ext uri="{BB962C8B-B14F-4D97-AF65-F5344CB8AC3E}">
        <p14:creationId xmlns:p14="http://schemas.microsoft.com/office/powerpoint/2010/main" val="2003432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864704"/>
          </a:xfrm>
        </p:spPr>
        <p:txBody>
          <a:bodyPr/>
          <a:lstStyle/>
          <a:p>
            <a:pPr algn="ctr"/>
            <a:r>
              <a:rPr lang="el-GR" dirty="0">
                <a:latin typeface="Times New Roman" panose="02020603050405020304" pitchFamily="18" charset="0"/>
                <a:cs typeface="Times New Roman" panose="02020603050405020304" pitchFamily="18" charset="0"/>
              </a:rPr>
              <a:t> </a:t>
            </a:r>
            <a:r>
              <a:rPr lang="el-GR" sz="4000" dirty="0">
                <a:latin typeface="Times New Roman" panose="02020603050405020304" pitchFamily="18" charset="0"/>
                <a:cs typeface="Times New Roman" panose="02020603050405020304" pitchFamily="18" charset="0"/>
              </a:rPr>
              <a:t>Η πράξη της </a:t>
            </a:r>
            <a:r>
              <a:rPr lang="el-GR" sz="4000" dirty="0" err="1">
                <a:latin typeface="Times New Roman" panose="02020603050405020304" pitchFamily="18" charset="0"/>
                <a:cs typeface="Times New Roman" panose="02020603050405020304" pitchFamily="18" charset="0"/>
              </a:rPr>
              <a:t>Ονοματοδοσίας</a:t>
            </a:r>
            <a:r>
              <a:rPr lang="el-GR" sz="4000" dirty="0">
                <a:latin typeface="Times New Roman" panose="02020603050405020304" pitchFamily="18" charset="0"/>
                <a:cs typeface="Times New Roman" panose="02020603050405020304" pitchFamily="18" charset="0"/>
              </a:rPr>
              <a:t> στον αρχαιοελληνικό κόσμο </a:t>
            </a:r>
            <a:endParaRPr lang="el-GR" sz="4000" dirty="0"/>
          </a:p>
        </p:txBody>
      </p:sp>
      <p:sp>
        <p:nvSpPr>
          <p:cNvPr id="3" name="Θέση περιεχομένου 2"/>
          <p:cNvSpPr>
            <a:spLocks noGrp="1"/>
          </p:cNvSpPr>
          <p:nvPr>
            <p:ph idx="1"/>
          </p:nvPr>
        </p:nvSpPr>
        <p:spPr>
          <a:xfrm>
            <a:off x="0" y="1013791"/>
            <a:ext cx="12192000" cy="5844209"/>
          </a:xfrm>
        </p:spPr>
        <p:txBody>
          <a:bodyPr>
            <a:normAutofit/>
          </a:bodyPr>
          <a:lstStyle/>
          <a:p>
            <a:r>
              <a:rPr lang="el-GR" dirty="0"/>
              <a:t>Συνέπεια της μεγάλης σημασίας που έδιναν πάντοτε οι άνθρωποι στο όνομα ήταν να ακολουθείται μια </a:t>
            </a:r>
            <a:r>
              <a:rPr lang="el-GR" b="1" dirty="0"/>
              <a:t>συγκεκριμένη διαδικασία </a:t>
            </a:r>
            <a:r>
              <a:rPr lang="el-GR" dirty="0"/>
              <a:t>κάθε φορά που επρόκειτο να δοθεί ένα ανθρώπινο όνομα. </a:t>
            </a:r>
          </a:p>
          <a:p>
            <a:r>
              <a:rPr lang="el-GR" dirty="0"/>
              <a:t>Και αυτό γιατί το όνομα συνδέθηκε άμεσα με την αυστηρά ατομική σφραγίδα της προσωπικότητας του ανθρώπινου προσώπου. </a:t>
            </a:r>
          </a:p>
          <a:p>
            <a:r>
              <a:rPr lang="el-GR" dirty="0"/>
              <a:t>Η έλλειψη ονοματοδοσίας θεωρούνταν ανέκαθεν έλλειψη πολιτισμού, όπως άλλωστε μας πληροφορεί και ο Ηρόδοτος. (Ἡροδότου, </a:t>
            </a:r>
            <a:r>
              <a:rPr lang="el-GR" i="1" dirty="0"/>
              <a:t>Ἱστοριῶν</a:t>
            </a:r>
            <a:r>
              <a:rPr lang="el-GR" dirty="0"/>
              <a:t> </a:t>
            </a:r>
            <a:r>
              <a:rPr lang="en-US" dirty="0"/>
              <a:t>IV </a:t>
            </a:r>
            <a:r>
              <a:rPr lang="el-GR" dirty="0"/>
              <a:t>184, 20-25)</a:t>
            </a:r>
          </a:p>
          <a:p>
            <a:r>
              <a:rPr lang="el-GR" b="1" dirty="0">
                <a:solidFill>
                  <a:srgbClr val="FF0000"/>
                </a:solidFill>
              </a:rPr>
              <a:t>Το όνομα στους πολιτισμένους λαούς απέκτησε τέτοια σημασία και γι’ αυτό προικίστηκε με μαγικές ιδιότητες, ώστε να πιστεύεται πως η καλή εκλογή ονόματος επιδρά στην τύχη του ατόμου</a:t>
            </a:r>
            <a:r>
              <a:rPr lang="el-GR" dirty="0"/>
              <a:t>. Μάλιστα για την καλή εκλογή ονόματος συχνά οι γονείς κατέφευγαν σε ειδικές μαντείες.</a:t>
            </a:r>
          </a:p>
          <a:p>
            <a:endParaRPr lang="el-GR" dirty="0"/>
          </a:p>
        </p:txBody>
      </p:sp>
    </p:spTree>
    <p:extLst>
      <p:ext uri="{BB962C8B-B14F-4D97-AF65-F5344CB8AC3E}">
        <p14:creationId xmlns:p14="http://schemas.microsoft.com/office/powerpoint/2010/main" val="3211286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1999" cy="1066800"/>
          </a:xfrm>
        </p:spPr>
        <p:txBody>
          <a:bodyPr/>
          <a:lstStyle/>
          <a:p>
            <a:pPr algn="ctr"/>
            <a:r>
              <a:rPr lang="el-GR" dirty="0">
                <a:latin typeface="Times New Roman" panose="02020603050405020304" pitchFamily="18" charset="0"/>
                <a:cs typeface="Times New Roman" panose="02020603050405020304" pitchFamily="18" charset="0"/>
              </a:rPr>
              <a:t> </a:t>
            </a:r>
            <a:r>
              <a:rPr lang="el-GR" sz="4000" dirty="0">
                <a:latin typeface="Times New Roman" panose="02020603050405020304" pitchFamily="18" charset="0"/>
                <a:cs typeface="Times New Roman" panose="02020603050405020304" pitchFamily="18" charset="0"/>
              </a:rPr>
              <a:t>Η πράξη της </a:t>
            </a:r>
            <a:r>
              <a:rPr lang="el-GR" sz="4000" dirty="0" err="1">
                <a:latin typeface="Times New Roman" panose="02020603050405020304" pitchFamily="18" charset="0"/>
                <a:cs typeface="Times New Roman" panose="02020603050405020304" pitchFamily="18" charset="0"/>
              </a:rPr>
              <a:t>Ονοματοδοσίας</a:t>
            </a:r>
            <a:r>
              <a:rPr lang="el-GR" sz="4000" dirty="0">
                <a:latin typeface="Times New Roman" panose="02020603050405020304" pitchFamily="18" charset="0"/>
                <a:cs typeface="Times New Roman" panose="02020603050405020304" pitchFamily="18" charset="0"/>
              </a:rPr>
              <a:t> στον αρχαιοελληνικό κόσμο</a:t>
            </a:r>
            <a:endParaRPr lang="el-GR" sz="4000" dirty="0"/>
          </a:p>
        </p:txBody>
      </p:sp>
      <p:sp>
        <p:nvSpPr>
          <p:cNvPr id="3" name="Θέση περιεχομένου 2"/>
          <p:cNvSpPr>
            <a:spLocks noGrp="1"/>
          </p:cNvSpPr>
          <p:nvPr>
            <p:ph idx="1"/>
          </p:nvPr>
        </p:nvSpPr>
        <p:spPr>
          <a:xfrm>
            <a:off x="0" y="824948"/>
            <a:ext cx="12191999" cy="6033052"/>
          </a:xfrm>
        </p:spPr>
        <p:txBody>
          <a:bodyPr>
            <a:normAutofit fontScale="92500"/>
          </a:bodyPr>
          <a:lstStyle/>
          <a:p>
            <a:r>
              <a:rPr lang="el-GR" dirty="0"/>
              <a:t>Οι Έλληνες από τα αρχαϊκά χρόνια είχαν προσωπικά ονόματα, τα οποία δίνονταν στο νεογέννητο ή κατά τη γέννησή του ή την όγδοη ημέρα από τη γέννηση.</a:t>
            </a:r>
          </a:p>
          <a:p>
            <a:r>
              <a:rPr lang="el-GR" dirty="0"/>
              <a:t>Ο </a:t>
            </a:r>
            <a:r>
              <a:rPr lang="el-GR" b="1" dirty="0">
                <a:solidFill>
                  <a:srgbClr val="FF0000"/>
                </a:solidFill>
              </a:rPr>
              <a:t>Πλούταρχος</a:t>
            </a:r>
            <a:r>
              <a:rPr lang="el-GR" dirty="0"/>
              <a:t> απηχώντας αρχαίες δοξασίες για τις ημέρες της ονοματοδοσίας αναφέρει ότι στα αγόρια δίνουν τα ονόματα την </a:t>
            </a:r>
            <a:r>
              <a:rPr lang="el-GR" u="sng" dirty="0"/>
              <a:t>ένατη μέρα</a:t>
            </a:r>
            <a:r>
              <a:rPr lang="el-GR" dirty="0"/>
              <a:t> από τη γέννηση, ενώ στα κορίτσια </a:t>
            </a:r>
            <a:r>
              <a:rPr lang="el-GR" u="sng" dirty="0"/>
              <a:t>την όγδοη</a:t>
            </a:r>
            <a:r>
              <a:rPr lang="el-GR" dirty="0"/>
              <a:t>. Γιατί να συμβαίνει όμως κάτι τέτοιο; Απαντά ο ίδιος ότι το φαινόμενο αυτό έχει ως αιτία τη </a:t>
            </a:r>
            <a:r>
              <a:rPr lang="el-GR" dirty="0">
                <a:effectLst>
                  <a:outerShdw blurRad="38100" dist="38100" dir="2700000" algn="tl">
                    <a:srgbClr val="000000">
                      <a:alpha val="43137"/>
                    </a:srgbClr>
                  </a:outerShdw>
                </a:effectLst>
              </a:rPr>
              <a:t>γυναικεία φύση που ολοκληρώνεται νωρίτερα</a:t>
            </a:r>
            <a:r>
              <a:rPr lang="el-GR" dirty="0"/>
              <a:t>. Επίσης, παρατηρεί ότι οι </a:t>
            </a:r>
            <a:r>
              <a:rPr lang="el-GR" b="1" dirty="0">
                <a:solidFill>
                  <a:srgbClr val="FF0000"/>
                </a:solidFill>
              </a:rPr>
              <a:t>Πυθαγόρειοι </a:t>
            </a:r>
            <a:r>
              <a:rPr lang="el-GR" dirty="0"/>
              <a:t>συνέδεαν τη θηλυκότητα με το </a:t>
            </a:r>
            <a:r>
              <a:rPr lang="el-GR" u="sng" dirty="0"/>
              <a:t>άρτιο</a:t>
            </a:r>
            <a:r>
              <a:rPr lang="el-GR" dirty="0"/>
              <a:t> και την αρρενωπότητα με το </a:t>
            </a:r>
            <a:r>
              <a:rPr lang="el-GR" u="sng" dirty="0"/>
              <a:t>περιττό</a:t>
            </a:r>
            <a:r>
              <a:rPr lang="el-GR" dirty="0"/>
              <a:t>. Στη φιλοσοφία τους η υφή του όντος είναι ο αριθμός και γι’ αυτό προσπαθούν να εξηγήσουν με την έννοια του αριθμού τα πάντα μέσα στο σύμπαν. Γι’ αυτούς το κάθε τι που υπάρχει είναι συνδυασμός αριθμών. Επίσης, αναφέρει ότι το εννέα είναι ο πρώτος τετράγωνος αριθμός από περιττό και το οκτώ ο πρώτος κύβος από άρτια δυάδα. (9 = 3² = 3·3 και 8 =2³=2·2·2) Όπως υποστηρίζει ο Πλούταρχος ο άντρας πρέπει να είναι </a:t>
            </a:r>
            <a:r>
              <a:rPr lang="el-GR" b="1" dirty="0"/>
              <a:t>τετράγωνος</a:t>
            </a:r>
            <a:r>
              <a:rPr lang="el-GR" dirty="0"/>
              <a:t>, δηλαδή τέλειος, ενώ η γυναίκα όπως ο </a:t>
            </a:r>
            <a:r>
              <a:rPr lang="el-GR" b="1" dirty="0"/>
              <a:t>κύβος</a:t>
            </a:r>
            <a:r>
              <a:rPr lang="el-GR" dirty="0"/>
              <a:t>, δηλαδή ακλόνητη (εδραίος), σταθερή, δυσμετακίνητη, να διαμένει μέσα στο σπίτι και να μην βγαίνει έξω (οικουρός). (Πλουτάρχου, </a:t>
            </a:r>
            <a:r>
              <a:rPr lang="el-GR" i="1" dirty="0"/>
              <a:t>Κεφαλαίων καταγραφή</a:t>
            </a:r>
            <a:r>
              <a:rPr lang="el-GR" dirty="0"/>
              <a:t>, 102) </a:t>
            </a:r>
          </a:p>
          <a:p>
            <a:endParaRPr lang="el-GR" dirty="0"/>
          </a:p>
        </p:txBody>
      </p:sp>
    </p:spTree>
    <p:extLst>
      <p:ext uri="{BB962C8B-B14F-4D97-AF65-F5344CB8AC3E}">
        <p14:creationId xmlns:p14="http://schemas.microsoft.com/office/powerpoint/2010/main" val="158041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B86B65-8855-BD3A-AC11-43DB64A09B3A}"/>
              </a:ext>
            </a:extLst>
          </p:cNvPr>
          <p:cNvSpPr>
            <a:spLocks noGrp="1"/>
          </p:cNvSpPr>
          <p:nvPr>
            <p:ph type="title"/>
          </p:nvPr>
        </p:nvSpPr>
        <p:spPr>
          <a:xfrm>
            <a:off x="9939" y="1"/>
            <a:ext cx="12192000" cy="1252330"/>
          </a:xfrm>
        </p:spPr>
        <p:txBody>
          <a:bodyPr>
            <a:normAutofit fontScale="90000"/>
          </a:bodyPr>
          <a:lstStyle/>
          <a:p>
            <a:pPr algn="ctr"/>
            <a:br>
              <a:rPr lang="el-GR" sz="4000" dirty="0">
                <a:latin typeface="Times New Roman" panose="02020603050405020304" pitchFamily="18" charset="0"/>
                <a:cs typeface="Times New Roman" panose="02020603050405020304" pitchFamily="18" charset="0"/>
              </a:rPr>
            </a:br>
            <a:r>
              <a:rPr lang="el-GR" sz="4000" dirty="0">
                <a:latin typeface="Times New Roman" panose="02020603050405020304" pitchFamily="18" charset="0"/>
                <a:cs typeface="Times New Roman" panose="02020603050405020304" pitchFamily="18" charset="0"/>
              </a:rPr>
              <a:t>Η πράξη της </a:t>
            </a:r>
            <a:r>
              <a:rPr lang="el-GR" sz="4000" dirty="0" err="1">
                <a:latin typeface="Times New Roman" panose="02020603050405020304" pitchFamily="18" charset="0"/>
                <a:cs typeface="Times New Roman" panose="02020603050405020304" pitchFamily="18" charset="0"/>
              </a:rPr>
              <a:t>Ονοματοδοσίας</a:t>
            </a:r>
            <a:r>
              <a:rPr lang="el-GR" sz="4000" dirty="0">
                <a:latin typeface="Times New Roman" panose="02020603050405020304" pitchFamily="18" charset="0"/>
                <a:cs typeface="Times New Roman" panose="02020603050405020304" pitchFamily="18" charset="0"/>
              </a:rPr>
              <a:t> στον αρχαιοελληνικό κόσμο </a:t>
            </a:r>
            <a:r>
              <a:rPr lang="el-GR" sz="4000" dirty="0">
                <a:solidFill>
                  <a:srgbClr val="000000"/>
                </a:solidFill>
                <a:effectLst/>
                <a:latin typeface="Palatino Linotype" panose="02040502050505030304" pitchFamily="18" charset="0"/>
                <a:ea typeface="Times New Roman" panose="02020603050405020304" pitchFamily="18" charset="0"/>
                <a:cs typeface="Segoe UI" panose="020B0502040204020203" pitchFamily="34" charset="0"/>
              </a:rPr>
              <a:t>«</a:t>
            </a:r>
            <a:r>
              <a:rPr lang="el-GR" sz="4000" dirty="0" err="1">
                <a:solidFill>
                  <a:srgbClr val="000000"/>
                </a:solidFill>
                <a:effectLst/>
                <a:latin typeface="Palatino Linotype" panose="02040502050505030304" pitchFamily="18" charset="0"/>
                <a:ea typeface="Times New Roman" panose="02020603050405020304" pitchFamily="18" charset="0"/>
                <a:cs typeface="Segoe UI" panose="020B0502040204020203" pitchFamily="34" charset="0"/>
              </a:rPr>
              <a:t>Αμφιδρόμια</a:t>
            </a:r>
            <a:r>
              <a:rPr lang="el-GR" sz="4000" dirty="0">
                <a:solidFill>
                  <a:srgbClr val="000000"/>
                </a:solidFill>
                <a:effectLst/>
                <a:latin typeface="Palatino Linotype" panose="02040502050505030304" pitchFamily="18" charset="0"/>
                <a:ea typeface="Times New Roman" panose="02020603050405020304" pitchFamily="18" charset="0"/>
                <a:cs typeface="Segoe UI" panose="020B0502040204020203" pitchFamily="34" charset="0"/>
              </a:rPr>
              <a:t>» (</a:t>
            </a:r>
            <a:r>
              <a:rPr lang="el-GR" sz="1600" dirty="0">
                <a:hlinkClick r:id="rId2"/>
              </a:rPr>
              <a:t>«</a:t>
            </a:r>
            <a:r>
              <a:rPr lang="el-GR" sz="1600" dirty="0" err="1">
                <a:hlinkClick r:id="rId2"/>
              </a:rPr>
              <a:t>Αμφιδρόμια</a:t>
            </a:r>
            <a:r>
              <a:rPr lang="el-GR" sz="1600" dirty="0">
                <a:hlinkClick r:id="rId2"/>
              </a:rPr>
              <a:t>» και «</a:t>
            </a:r>
            <a:r>
              <a:rPr lang="el-GR" sz="1600" dirty="0" err="1">
                <a:hlinkClick r:id="rId2"/>
              </a:rPr>
              <a:t>Σαραντισμός</a:t>
            </a:r>
            <a:r>
              <a:rPr lang="el-GR" sz="1600" dirty="0">
                <a:hlinkClick r:id="rId2"/>
              </a:rPr>
              <a:t>» | </a:t>
            </a:r>
            <a:r>
              <a:rPr lang="el-GR" sz="1600" dirty="0" err="1">
                <a:hlinkClick r:id="rId2"/>
              </a:rPr>
              <a:t>δρακοπουλιάδα</a:t>
            </a:r>
            <a:r>
              <a:rPr lang="el-GR" sz="1600" dirty="0">
                <a:hlinkClick r:id="rId2"/>
              </a:rPr>
              <a:t> (drakopouliada.gr</a:t>
            </a:r>
            <a:r>
              <a:rPr lang="el-GR" sz="1600" dirty="0"/>
              <a:t> </a:t>
            </a:r>
            <a:r>
              <a:rPr lang="el-GR" sz="4000" dirty="0">
                <a:solidFill>
                  <a:srgbClr val="000000"/>
                </a:solidFill>
                <a:effectLst/>
                <a:latin typeface="Palatino Linotype" panose="02040502050505030304" pitchFamily="18" charset="0"/>
                <a:ea typeface="Times New Roman" panose="02020603050405020304" pitchFamily="18" charset="0"/>
                <a:cs typeface="Segoe UI" panose="020B0502040204020203" pitchFamily="34" charset="0"/>
              </a:rPr>
              <a:t>)</a:t>
            </a:r>
            <a:br>
              <a:rPr lang="el-GR" sz="4000" dirty="0">
                <a:effectLst/>
                <a:latin typeface="Calibri" panose="020F0502020204030204" pitchFamily="34" charset="0"/>
                <a:ea typeface="Calibri" panose="020F0502020204030204" pitchFamily="34" charset="0"/>
                <a:cs typeface="Times New Roman" panose="02020603050405020304" pitchFamily="18" charset="0"/>
              </a:rPr>
            </a:br>
            <a:endParaRPr lang="el-GR" sz="4000" dirty="0"/>
          </a:p>
        </p:txBody>
      </p:sp>
      <p:sp>
        <p:nvSpPr>
          <p:cNvPr id="3" name="Θέση περιεχομένου 2">
            <a:extLst>
              <a:ext uri="{FF2B5EF4-FFF2-40B4-BE49-F238E27FC236}">
                <a16:creationId xmlns:a16="http://schemas.microsoft.com/office/drawing/2014/main" id="{AD81315C-441F-979A-FE26-9681AAA04D67}"/>
              </a:ext>
            </a:extLst>
          </p:cNvPr>
          <p:cNvSpPr>
            <a:spLocks noGrp="1"/>
          </p:cNvSpPr>
          <p:nvPr>
            <p:ph idx="1"/>
          </p:nvPr>
        </p:nvSpPr>
        <p:spPr>
          <a:xfrm>
            <a:off x="0" y="1162051"/>
            <a:ext cx="12192000" cy="5695948"/>
          </a:xfrm>
        </p:spPr>
        <p:txBody>
          <a:bodyPr/>
          <a:lstStyle/>
          <a:p>
            <a:r>
              <a:rPr lang="el-GR" dirty="0">
                <a:solidFill>
                  <a:srgbClr val="000000"/>
                </a:solidFill>
                <a:effectLst/>
                <a:ea typeface="Times New Roman" panose="02020603050405020304" pitchFamily="18" charset="0"/>
                <a:cs typeface="Segoe UI" panose="020B0502040204020203" pitchFamily="34" charset="0"/>
              </a:rPr>
              <a:t>Η επίσημη αποδοχή, η τελετή «ένταξης» του παιδιού από την οικογένεια στην αρχαία Αθήνα καθώς και σε άλλες πόλεις της αρχαίας Ελλάδας γινόταν με τα </a:t>
            </a:r>
            <a:r>
              <a:rPr lang="el-GR" b="1" dirty="0">
                <a:solidFill>
                  <a:srgbClr val="000000"/>
                </a:solidFill>
                <a:effectLst/>
                <a:ea typeface="Times New Roman" panose="02020603050405020304" pitchFamily="18" charset="0"/>
                <a:cs typeface="Segoe UI" panose="020B0502040204020203" pitchFamily="34" charset="0"/>
              </a:rPr>
              <a:t>«</a:t>
            </a:r>
            <a:r>
              <a:rPr lang="el-GR" b="1" dirty="0" err="1">
                <a:solidFill>
                  <a:srgbClr val="000000"/>
                </a:solidFill>
                <a:effectLst/>
                <a:ea typeface="Times New Roman" panose="02020603050405020304" pitchFamily="18" charset="0"/>
                <a:cs typeface="Segoe UI" panose="020B0502040204020203" pitchFamily="34" charset="0"/>
              </a:rPr>
              <a:t>Αμφιδρόμια</a:t>
            </a:r>
            <a:r>
              <a:rPr lang="el-GR" b="1" dirty="0">
                <a:solidFill>
                  <a:srgbClr val="000000"/>
                </a:solidFill>
                <a:effectLst/>
                <a:ea typeface="Times New Roman" panose="02020603050405020304" pitchFamily="18" charset="0"/>
                <a:cs typeface="Segoe UI" panose="020B0502040204020203" pitchFamily="34" charset="0"/>
              </a:rPr>
              <a:t>»</a:t>
            </a:r>
            <a:r>
              <a:rPr lang="el-GR" b="1" dirty="0">
                <a:solidFill>
                  <a:srgbClr val="000000"/>
                </a:solidFill>
                <a:ea typeface="Times New Roman" panose="02020603050405020304" pitchFamily="18" charset="0"/>
                <a:cs typeface="Segoe UI" panose="020B0502040204020203" pitchFamily="34" charset="0"/>
              </a:rPr>
              <a:t>.</a:t>
            </a:r>
          </a:p>
          <a:p>
            <a:r>
              <a:rPr lang="el-GR" dirty="0">
                <a:solidFill>
                  <a:srgbClr val="000000"/>
                </a:solidFill>
                <a:effectLst/>
                <a:ea typeface="Times New Roman" panose="02020603050405020304" pitchFamily="18" charset="0"/>
                <a:cs typeface="Segoe UI" panose="020B0502040204020203" pitchFamily="34" charset="0"/>
              </a:rPr>
              <a:t>Μετά τον τοκετό πλένονταν και καθαρίζονταν η λεχώνα, το βρέφος και όλοι όσοι έρχονταν σε επαφή μαζί τους. Επειδή τόσο η γέννηση όσο και ο θάνατος αποτελούσαν γεγονότα που συνδέονταν κατά τις τότε αντιλήψεις με την ακαθαρσία που έπρεπε αμέσως να εξαλειφθεί.</a:t>
            </a:r>
          </a:p>
          <a:p>
            <a:r>
              <a:rPr lang="el-GR" dirty="0">
                <a:solidFill>
                  <a:srgbClr val="000000"/>
                </a:solidFill>
                <a:effectLst/>
                <a:ea typeface="Times New Roman" panose="02020603050405020304" pitchFamily="18" charset="0"/>
                <a:cs typeface="Segoe UI" panose="020B0502040204020203" pitchFamily="34" charset="0"/>
              </a:rPr>
              <a:t>Ο τοκετός θεωρούνταν διαδικασία μιαρή που προκαλούσε δηλαδή πνευματική μόλυνση. Για το λόγο αυτό απαγορευόταν να πραγματοποιείται σε ιερά. </a:t>
            </a:r>
          </a:p>
          <a:p>
            <a:r>
              <a:rPr lang="el-GR" dirty="0">
                <a:solidFill>
                  <a:srgbClr val="000000"/>
                </a:solidFill>
                <a:effectLst/>
                <a:ea typeface="Times New Roman" panose="02020603050405020304" pitchFamily="18" charset="0"/>
                <a:cs typeface="Segoe UI" panose="020B0502040204020203" pitchFamily="34" charset="0"/>
              </a:rPr>
              <a:t>Η νέα μητέρα θεωρούνταν μολυσμένη τουλάχιστον για τις δέκα πρώτες ημέρες μετά τη γέννα. Στο διάστημα αυτό ήταν περιορισμένη στο σπίτι και με ελάχιστους ανθρώπους ερχόταν σε επαφή. </a:t>
            </a:r>
            <a:endParaRPr lang="el-GR" dirty="0">
              <a:effectLst/>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0081417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Slide Background">
            <a:extLst>
              <a:ext uri="{FF2B5EF4-FFF2-40B4-BE49-F238E27FC236}">
                <a16:creationId xmlns:a16="http://schemas.microsoft.com/office/drawing/2014/main" id="{E2BA2BD9-7B54-4190-8F06-3EF3658A00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5" name="Rectangle 11">
            <a:extLst>
              <a:ext uri="{FF2B5EF4-FFF2-40B4-BE49-F238E27FC236}">
                <a16:creationId xmlns:a16="http://schemas.microsoft.com/office/drawing/2014/main" id="{184F9D61-9303-40B4-9F7E-66A9B4EDC4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416414" cy="6858000"/>
          </a:xfrm>
          <a:prstGeom prst="rect">
            <a:avLst/>
          </a:prstGeom>
          <a:ln>
            <a:noFill/>
          </a:ln>
          <a:effectLst>
            <a:outerShdw blurRad="889000" dist="406400" dir="21540000" sx="90000" sy="90000" algn="t" rotWithShape="0">
              <a:srgbClr val="000000">
                <a:alpha val="2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Θέση περιεχομένου 4" descr="«Αμφιδρόμια»">
            <a:extLst>
              <a:ext uri="{FF2B5EF4-FFF2-40B4-BE49-F238E27FC236}">
                <a16:creationId xmlns:a16="http://schemas.microsoft.com/office/drawing/2014/main" id="{9D9D4A6D-B5B2-22C8-36AC-E265D05AC403}"/>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r="13019" b="-1"/>
          <a:stretch/>
        </p:blipFill>
        <p:spPr bwMode="auto">
          <a:xfrm>
            <a:off x="-1" y="-1"/>
            <a:ext cx="11416413" cy="6858001"/>
          </a:xfrm>
          <a:prstGeom prst="rect">
            <a:avLst/>
          </a:prstGeom>
          <a:noFill/>
          <a:effectLst>
            <a:outerShdw blurRad="596900" dist="330200" dir="8820000" sx="87000" sy="87000" algn="ctr" rotWithShape="0">
              <a:srgbClr val="000000">
                <a:alpha val="29000"/>
              </a:srgbClr>
            </a:outerShdw>
          </a:effectLst>
        </p:spPr>
      </p:pic>
      <p:sp>
        <p:nvSpPr>
          <p:cNvPr id="26" name="Overlay">
            <a:extLst>
              <a:ext uri="{FF2B5EF4-FFF2-40B4-BE49-F238E27FC236}">
                <a16:creationId xmlns:a16="http://schemas.microsoft.com/office/drawing/2014/main" id="{648D746A-0359-4EAE-8CF9-062E28169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258714" y="258715"/>
            <a:ext cx="6858000" cy="6340569"/>
          </a:xfrm>
          <a:prstGeom prst="rect">
            <a:avLst/>
          </a:prstGeom>
          <a:gradFill>
            <a:gsLst>
              <a:gs pos="100000">
                <a:srgbClr val="000000">
                  <a:alpha val="0"/>
                </a:srgbClr>
              </a:gs>
              <a:gs pos="0">
                <a:schemeClr val="tx1"/>
              </a:gs>
              <a:gs pos="0">
                <a:srgbClr val="000000">
                  <a:alpha val="7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0D9462F6-DFF8-C783-35D7-60F89EBDB092}"/>
              </a:ext>
            </a:extLst>
          </p:cNvPr>
          <p:cNvSpPr>
            <a:spLocks noGrp="1"/>
          </p:cNvSpPr>
          <p:nvPr>
            <p:ph type="title"/>
          </p:nvPr>
        </p:nvSpPr>
        <p:spPr>
          <a:xfrm>
            <a:off x="589558" y="1948171"/>
            <a:ext cx="4501057" cy="2661313"/>
          </a:xfrm>
        </p:spPr>
        <p:txBody>
          <a:bodyPr vert="horz" lIns="91440" tIns="45720" rIns="91440" bIns="45720" rtlCol="0" anchor="b">
            <a:normAutofit/>
          </a:bodyPr>
          <a:lstStyle/>
          <a:p>
            <a:br>
              <a:rPr lang="en-US" sz="3000">
                <a:solidFill>
                  <a:srgbClr val="FFFFFF"/>
                </a:solidFill>
              </a:rPr>
            </a:br>
            <a:r>
              <a:rPr lang="en-US" sz="3000">
                <a:solidFill>
                  <a:srgbClr val="FFFFFF"/>
                </a:solidFill>
              </a:rPr>
              <a:t>Η πράξη της Ονοματοδοσίας στον αρχαιοελληνικό κόσμο </a:t>
            </a:r>
            <a:r>
              <a:rPr lang="en-US" sz="3000">
                <a:solidFill>
                  <a:srgbClr val="FFFFFF"/>
                </a:solidFill>
                <a:effectLst/>
              </a:rPr>
              <a:t>«Αμφιδρόμια»</a:t>
            </a:r>
            <a:br>
              <a:rPr lang="en-US" sz="3000">
                <a:solidFill>
                  <a:srgbClr val="FFFFFF"/>
                </a:solidFill>
                <a:effectLst/>
              </a:rPr>
            </a:br>
            <a:endParaRPr lang="en-US" sz="3000">
              <a:solidFill>
                <a:srgbClr val="FFFFFF"/>
              </a:solidFill>
            </a:endParaRPr>
          </a:p>
        </p:txBody>
      </p:sp>
    </p:spTree>
    <p:extLst>
      <p:ext uri="{BB962C8B-B14F-4D97-AF65-F5344CB8AC3E}">
        <p14:creationId xmlns:p14="http://schemas.microsoft.com/office/powerpoint/2010/main" val="1746738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FFA47E-0AEC-B7CB-A41E-08A4429194C0}"/>
              </a:ext>
            </a:extLst>
          </p:cNvPr>
          <p:cNvSpPr>
            <a:spLocks noGrp="1"/>
          </p:cNvSpPr>
          <p:nvPr>
            <p:ph type="title"/>
          </p:nvPr>
        </p:nvSpPr>
        <p:spPr>
          <a:xfrm>
            <a:off x="0" y="1"/>
            <a:ext cx="12192000" cy="1123122"/>
          </a:xfrm>
        </p:spPr>
        <p:txBody>
          <a:bodyPr>
            <a:normAutofit fontScale="90000"/>
          </a:bodyPr>
          <a:lstStyle/>
          <a:p>
            <a:pPr algn="ctr"/>
            <a:r>
              <a:rPr lang="el-GR" sz="4400" dirty="0">
                <a:latin typeface="Times New Roman" panose="02020603050405020304" pitchFamily="18" charset="0"/>
                <a:cs typeface="Times New Roman" panose="02020603050405020304" pitchFamily="18" charset="0"/>
              </a:rPr>
              <a:t>Η πράξη της </a:t>
            </a:r>
            <a:r>
              <a:rPr lang="el-GR" sz="4400" dirty="0" err="1">
                <a:latin typeface="Times New Roman" panose="02020603050405020304" pitchFamily="18" charset="0"/>
                <a:cs typeface="Times New Roman" panose="02020603050405020304" pitchFamily="18" charset="0"/>
              </a:rPr>
              <a:t>Ονοματοδοσίας</a:t>
            </a:r>
            <a:r>
              <a:rPr lang="el-GR" sz="4400" dirty="0">
                <a:latin typeface="Times New Roman" panose="02020603050405020304" pitchFamily="18" charset="0"/>
                <a:cs typeface="Times New Roman" panose="02020603050405020304" pitchFamily="18" charset="0"/>
              </a:rPr>
              <a:t> στον αρχαιοελληνικό κόσμο </a:t>
            </a:r>
            <a:r>
              <a:rPr lang="el-GR" sz="4400" dirty="0">
                <a:solidFill>
                  <a:srgbClr val="000000"/>
                </a:solidFill>
                <a:effectLst/>
                <a:latin typeface="Palatino Linotype" panose="02040502050505030304" pitchFamily="18" charset="0"/>
                <a:ea typeface="Times New Roman" panose="02020603050405020304" pitchFamily="18" charset="0"/>
                <a:cs typeface="Segoe UI" panose="020B0502040204020203" pitchFamily="34" charset="0"/>
              </a:rPr>
              <a:t>«</a:t>
            </a:r>
            <a:r>
              <a:rPr lang="el-GR" sz="4400" dirty="0" err="1">
                <a:solidFill>
                  <a:srgbClr val="000000"/>
                </a:solidFill>
                <a:effectLst/>
                <a:latin typeface="Palatino Linotype" panose="02040502050505030304" pitchFamily="18" charset="0"/>
                <a:ea typeface="Times New Roman" panose="02020603050405020304" pitchFamily="18" charset="0"/>
                <a:cs typeface="Segoe UI" panose="020B0502040204020203" pitchFamily="34" charset="0"/>
              </a:rPr>
              <a:t>Αμφιδρόμια</a:t>
            </a:r>
            <a:r>
              <a:rPr lang="el-GR" sz="4400" dirty="0">
                <a:solidFill>
                  <a:srgbClr val="000000"/>
                </a:solidFill>
                <a:effectLst/>
                <a:latin typeface="Palatino Linotype" panose="02040502050505030304" pitchFamily="18" charset="0"/>
                <a:ea typeface="Times New Roman" panose="02020603050405020304" pitchFamily="18" charset="0"/>
                <a:cs typeface="Segoe UI" panose="020B0502040204020203" pitchFamily="34" charset="0"/>
              </a:rPr>
              <a:t>» </a:t>
            </a:r>
            <a:r>
              <a:rPr lang="el-GR" sz="1800" dirty="0">
                <a:hlinkClick r:id="rId2"/>
              </a:rPr>
              <a:t>«</a:t>
            </a:r>
            <a:r>
              <a:rPr lang="el-GR" sz="1800" dirty="0" err="1">
                <a:hlinkClick r:id="rId2"/>
              </a:rPr>
              <a:t>Αμφιδρόμια</a:t>
            </a:r>
            <a:r>
              <a:rPr lang="el-GR" sz="1800" dirty="0">
                <a:hlinkClick r:id="rId2"/>
              </a:rPr>
              <a:t>» και «</a:t>
            </a:r>
            <a:r>
              <a:rPr lang="el-GR" sz="1800" dirty="0" err="1">
                <a:hlinkClick r:id="rId2"/>
              </a:rPr>
              <a:t>Σαραντισμός</a:t>
            </a:r>
            <a:r>
              <a:rPr lang="el-GR" sz="1800" dirty="0">
                <a:hlinkClick r:id="rId2"/>
              </a:rPr>
              <a:t>» | </a:t>
            </a:r>
            <a:r>
              <a:rPr lang="el-GR" sz="1800" dirty="0" err="1">
                <a:hlinkClick r:id="rId2"/>
              </a:rPr>
              <a:t>δρακοπουλιάδα</a:t>
            </a:r>
            <a:r>
              <a:rPr lang="el-GR" sz="1800" dirty="0">
                <a:hlinkClick r:id="rId2"/>
              </a:rPr>
              <a:t> (drakopouliada.gr)</a:t>
            </a:r>
            <a:r>
              <a:rPr lang="el-GR" sz="1800" dirty="0">
                <a:solidFill>
                  <a:srgbClr val="000000"/>
                </a:solidFill>
                <a:effectLst/>
                <a:latin typeface="Palatino Linotype" panose="02040502050505030304" pitchFamily="18" charset="0"/>
                <a:ea typeface="Times New Roman" panose="02020603050405020304" pitchFamily="18" charset="0"/>
                <a:cs typeface="Segoe UI" panose="020B0502040204020203" pitchFamily="34" charset="0"/>
              </a:rPr>
              <a:t> </a:t>
            </a:r>
            <a:endParaRPr lang="el-GR" sz="1800" dirty="0"/>
          </a:p>
        </p:txBody>
      </p:sp>
      <p:sp>
        <p:nvSpPr>
          <p:cNvPr id="3" name="Θέση περιεχομένου 2">
            <a:extLst>
              <a:ext uri="{FF2B5EF4-FFF2-40B4-BE49-F238E27FC236}">
                <a16:creationId xmlns:a16="http://schemas.microsoft.com/office/drawing/2014/main" id="{7CB53B6A-395F-DC66-FAF7-B04DAEC02031}"/>
              </a:ext>
            </a:extLst>
          </p:cNvPr>
          <p:cNvSpPr>
            <a:spLocks noGrp="1"/>
          </p:cNvSpPr>
          <p:nvPr>
            <p:ph idx="1"/>
          </p:nvPr>
        </p:nvSpPr>
        <p:spPr>
          <a:xfrm>
            <a:off x="-69574" y="1123123"/>
            <a:ext cx="12261574" cy="5834270"/>
          </a:xfrm>
        </p:spPr>
        <p:txBody>
          <a:bodyPr/>
          <a:lstStyle/>
          <a:p>
            <a:r>
              <a:rPr lang="el-GR" dirty="0">
                <a:solidFill>
                  <a:srgbClr val="000000"/>
                </a:solidFill>
                <a:effectLst/>
                <a:ea typeface="Times New Roman" panose="02020603050405020304" pitchFamily="18" charset="0"/>
                <a:cs typeface="Segoe UI" panose="020B0502040204020203" pitchFamily="34" charset="0"/>
              </a:rPr>
              <a:t>Το μίασμα δεν περιοριζόταν μόνο σε αυτή, αλλά σε οποιονδήποτε βοήθησε στον τοκετό ή βρισκόταν στο σπίτι την ώρα του τοκετού. Όσοι εκτέθηκαν στην μόλυνση δεν επιτρεπόταν να εισέρχονται σε ιερά ή να ασκούν τη λατρεία. </a:t>
            </a:r>
          </a:p>
          <a:p>
            <a:r>
              <a:rPr lang="el-GR" dirty="0">
                <a:solidFill>
                  <a:srgbClr val="000000"/>
                </a:solidFill>
                <a:effectLst/>
                <a:ea typeface="Times New Roman" panose="02020603050405020304" pitchFamily="18" charset="0"/>
                <a:cs typeface="Segoe UI" panose="020B0502040204020203" pitchFamily="34" charset="0"/>
              </a:rPr>
              <a:t>Αυτή η απομόνωση των δέκα πρώτων ημερών είχε χαρακτήρα θρησκευτικό, επιπλέον όμως κάλυπτε και πρακτικές ανάγκες, όπως τον αποκλεισμό της γυναίκας από τις δουλειές της καθημερινής ζωής και τη βιολογική προστασία της μητέρας και του βρέφους από τους κινδύνους που ελλόχευε η έκθεσή τους στον έξω κόσμο τις πρώτες αυτές κρίσιμες ημέρες. </a:t>
            </a:r>
          </a:p>
          <a:p>
            <a:r>
              <a:rPr lang="el-GR" dirty="0">
                <a:solidFill>
                  <a:srgbClr val="000000"/>
                </a:solidFill>
                <a:effectLst/>
                <a:ea typeface="Times New Roman" panose="02020603050405020304" pitchFamily="18" charset="0"/>
                <a:cs typeface="Segoe UI" panose="020B0502040204020203" pitchFamily="34" charset="0"/>
              </a:rPr>
              <a:t>Έτσι μετά το τοκετό εκτός της λεχώνας, του βρέφους και της μαίας θα έπρεπε να </a:t>
            </a:r>
            <a:r>
              <a:rPr lang="el-GR" dirty="0" err="1">
                <a:solidFill>
                  <a:srgbClr val="000000"/>
                </a:solidFill>
                <a:effectLst/>
                <a:ea typeface="Times New Roman" panose="02020603050405020304" pitchFamily="18" charset="0"/>
                <a:cs typeface="Segoe UI" panose="020B0502040204020203" pitchFamily="34" charset="0"/>
              </a:rPr>
              <a:t>καθαρθούν</a:t>
            </a:r>
            <a:r>
              <a:rPr lang="el-GR" dirty="0">
                <a:solidFill>
                  <a:srgbClr val="000000"/>
                </a:solidFill>
                <a:effectLst/>
                <a:ea typeface="Times New Roman" panose="02020603050405020304" pitchFamily="18" charset="0"/>
                <a:cs typeface="Segoe UI" panose="020B0502040204020203" pitchFamily="34" charset="0"/>
              </a:rPr>
              <a:t> και όλοι εκείνοι που ήλθαν με αυτούς σε επαφή, όπου και μόνο τότε είχαν δικαίωμα να πλησιάσουν άλλους ανθρώπους. Οπότε και άρχιζε η τελετή του γενικού καθαρμού. </a:t>
            </a:r>
          </a:p>
          <a:p>
            <a:endParaRPr lang="el-GR"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34374356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30CEDAA-092D-0B76-BFD4-15D2457839E6}"/>
              </a:ext>
            </a:extLst>
          </p:cNvPr>
          <p:cNvSpPr>
            <a:spLocks noGrp="1"/>
          </p:cNvSpPr>
          <p:nvPr>
            <p:ph type="title"/>
          </p:nvPr>
        </p:nvSpPr>
        <p:spPr>
          <a:xfrm>
            <a:off x="0" y="0"/>
            <a:ext cx="12192000" cy="1325563"/>
          </a:xfrm>
        </p:spPr>
        <p:txBody>
          <a:bodyPr>
            <a:normAutofit fontScale="90000"/>
          </a:bodyPr>
          <a:lstStyle/>
          <a:p>
            <a:pPr algn="ctr"/>
            <a:r>
              <a:rPr lang="el-GR" sz="4400" dirty="0">
                <a:latin typeface="Times New Roman" panose="02020603050405020304" pitchFamily="18" charset="0"/>
                <a:cs typeface="Times New Roman" panose="02020603050405020304" pitchFamily="18" charset="0"/>
              </a:rPr>
              <a:t>Η πράξη της </a:t>
            </a:r>
            <a:r>
              <a:rPr lang="el-GR" sz="4400" dirty="0" err="1">
                <a:latin typeface="Times New Roman" panose="02020603050405020304" pitchFamily="18" charset="0"/>
                <a:cs typeface="Times New Roman" panose="02020603050405020304" pitchFamily="18" charset="0"/>
              </a:rPr>
              <a:t>Ονοματοδοσίας</a:t>
            </a:r>
            <a:r>
              <a:rPr lang="el-GR" sz="4400" dirty="0">
                <a:latin typeface="Times New Roman" panose="02020603050405020304" pitchFamily="18" charset="0"/>
                <a:cs typeface="Times New Roman" panose="02020603050405020304" pitchFamily="18" charset="0"/>
              </a:rPr>
              <a:t> στον αρχαιοελληνικό κόσμο </a:t>
            </a:r>
            <a:r>
              <a:rPr lang="el-GR" sz="4400" dirty="0">
                <a:solidFill>
                  <a:srgbClr val="000000"/>
                </a:solidFill>
                <a:effectLst/>
                <a:latin typeface="Palatino Linotype" panose="02040502050505030304" pitchFamily="18" charset="0"/>
                <a:ea typeface="Times New Roman" panose="02020603050405020304" pitchFamily="18" charset="0"/>
                <a:cs typeface="Segoe UI" panose="020B0502040204020203" pitchFamily="34" charset="0"/>
              </a:rPr>
              <a:t>«</a:t>
            </a:r>
            <a:r>
              <a:rPr lang="el-GR" sz="4400" dirty="0" err="1">
                <a:solidFill>
                  <a:srgbClr val="000000"/>
                </a:solidFill>
                <a:effectLst/>
                <a:latin typeface="Palatino Linotype" panose="02040502050505030304" pitchFamily="18" charset="0"/>
                <a:ea typeface="Times New Roman" panose="02020603050405020304" pitchFamily="18" charset="0"/>
                <a:cs typeface="Segoe UI" panose="020B0502040204020203" pitchFamily="34" charset="0"/>
              </a:rPr>
              <a:t>Αμφιδρόμια</a:t>
            </a:r>
            <a:r>
              <a:rPr lang="el-GR" sz="4400" dirty="0">
                <a:solidFill>
                  <a:srgbClr val="000000"/>
                </a:solidFill>
                <a:effectLst/>
                <a:latin typeface="Palatino Linotype" panose="02040502050505030304" pitchFamily="18" charset="0"/>
                <a:ea typeface="Times New Roman" panose="02020603050405020304" pitchFamily="18" charset="0"/>
                <a:cs typeface="Segoe UI" panose="020B0502040204020203" pitchFamily="34" charset="0"/>
              </a:rPr>
              <a:t>» </a:t>
            </a:r>
            <a:r>
              <a:rPr lang="el-GR" sz="2000" dirty="0">
                <a:hlinkClick r:id="rId2"/>
              </a:rPr>
              <a:t>«</a:t>
            </a:r>
            <a:r>
              <a:rPr lang="el-GR" sz="2000" dirty="0" err="1">
                <a:hlinkClick r:id="rId2"/>
              </a:rPr>
              <a:t>Αμφιδρόμια</a:t>
            </a:r>
            <a:r>
              <a:rPr lang="el-GR" sz="2000" dirty="0">
                <a:hlinkClick r:id="rId2"/>
              </a:rPr>
              <a:t>» και «</a:t>
            </a:r>
            <a:r>
              <a:rPr lang="el-GR" sz="2000" dirty="0" err="1">
                <a:hlinkClick r:id="rId2"/>
              </a:rPr>
              <a:t>Σαραντισμός</a:t>
            </a:r>
            <a:r>
              <a:rPr lang="el-GR" sz="2000" dirty="0">
                <a:hlinkClick r:id="rId2"/>
              </a:rPr>
              <a:t>» | </a:t>
            </a:r>
            <a:r>
              <a:rPr lang="el-GR" sz="2000" dirty="0" err="1">
                <a:hlinkClick r:id="rId2"/>
              </a:rPr>
              <a:t>δρακοπουλιάδα</a:t>
            </a:r>
            <a:r>
              <a:rPr lang="el-GR" sz="2000" dirty="0">
                <a:hlinkClick r:id="rId2"/>
              </a:rPr>
              <a:t> (drakopouliada.gr)</a:t>
            </a:r>
            <a:r>
              <a:rPr lang="el-GR" sz="2000" dirty="0">
                <a:solidFill>
                  <a:srgbClr val="000000"/>
                </a:solidFill>
                <a:effectLst/>
                <a:latin typeface="Palatino Linotype" panose="02040502050505030304" pitchFamily="18" charset="0"/>
                <a:ea typeface="Times New Roman" panose="02020603050405020304" pitchFamily="18" charset="0"/>
                <a:cs typeface="Segoe UI" panose="020B0502040204020203" pitchFamily="34" charset="0"/>
              </a:rPr>
              <a:t> </a:t>
            </a:r>
            <a:endParaRPr lang="el-GR" sz="2000" dirty="0"/>
          </a:p>
        </p:txBody>
      </p:sp>
      <p:sp>
        <p:nvSpPr>
          <p:cNvPr id="3" name="Θέση περιεχομένου 2">
            <a:extLst>
              <a:ext uri="{FF2B5EF4-FFF2-40B4-BE49-F238E27FC236}">
                <a16:creationId xmlns:a16="http://schemas.microsoft.com/office/drawing/2014/main" id="{8A0A00CF-02E5-F1B6-2AF2-9A4227EE3625}"/>
              </a:ext>
            </a:extLst>
          </p:cNvPr>
          <p:cNvSpPr>
            <a:spLocks noGrp="1"/>
          </p:cNvSpPr>
          <p:nvPr>
            <p:ph idx="1"/>
          </p:nvPr>
        </p:nvSpPr>
        <p:spPr>
          <a:xfrm>
            <a:off x="0" y="1325563"/>
            <a:ext cx="12192000" cy="5532436"/>
          </a:xfrm>
        </p:spPr>
        <p:txBody>
          <a:bodyPr>
            <a:normAutofit lnSpcReduction="10000"/>
          </a:bodyPr>
          <a:lstStyle/>
          <a:p>
            <a:pPr algn="just"/>
            <a:r>
              <a:rPr lang="el-GR" sz="2600" dirty="0">
                <a:solidFill>
                  <a:srgbClr val="000000"/>
                </a:solidFill>
                <a:effectLst/>
                <a:ea typeface="Times New Roman" panose="02020603050405020304" pitchFamily="18" charset="0"/>
                <a:cs typeface="Segoe UI" panose="020B0502040204020203" pitchFamily="34" charset="0"/>
              </a:rPr>
              <a:t>Την πέμπτη ημέρα (ημέρα που οι Μοίρες δίνουν τις παραγγελίες τους στον «Δαίμονα Εαυτού» του παιδιού και καταγράφουν τα καλά και τα κακά που μέλλει αυτό να συναντήσει στο βίο του) μετά τον τοκετό αφού καθαρίζονταν και ο οίκος, τοποθετούσαν στην εξώθυρα στέφανο από κλάδο ελιάς, αν το βρέφος ήταν αγόρι ή μάλλινη ταινία, κομψά δεμένη, αν ήταν κορίτσι και άρχιζε η ιεροπραξία του καθαρμού. </a:t>
            </a:r>
            <a:endParaRPr lang="el-GR" sz="2600" dirty="0">
              <a:effectLst/>
              <a:ea typeface="Times New Roman" panose="02020603050405020304" pitchFamily="18" charset="0"/>
            </a:endParaRPr>
          </a:p>
          <a:p>
            <a:pPr algn="just"/>
            <a:r>
              <a:rPr lang="el-GR" sz="2600" dirty="0">
                <a:solidFill>
                  <a:srgbClr val="000000"/>
                </a:solidFill>
                <a:effectLst/>
                <a:ea typeface="Times New Roman" panose="02020603050405020304" pitchFamily="18" charset="0"/>
                <a:cs typeface="Segoe UI" panose="020B0502040204020203" pitchFamily="34" charset="0"/>
              </a:rPr>
              <a:t>Συχνά κατά τη διάρκεια αυτού του τελετουργικού, στις φτωχές οικογένειες, έδιναν και το όνομα στο βρέφος. Οι πλουσιότερες οικογένειες διάλεγαν το όνομα σε ξεχωριστή τελετή τη «</a:t>
            </a:r>
            <a:r>
              <a:rPr lang="el-GR" sz="2600" dirty="0" err="1">
                <a:solidFill>
                  <a:srgbClr val="000000"/>
                </a:solidFill>
                <a:effectLst/>
                <a:ea typeface="Times New Roman" panose="02020603050405020304" pitchFamily="18" charset="0"/>
                <a:cs typeface="Segoe UI" panose="020B0502040204020203" pitchFamily="34" charset="0"/>
              </a:rPr>
              <a:t>Δεκάτη</a:t>
            </a:r>
            <a:r>
              <a:rPr lang="el-GR" sz="2600" dirty="0">
                <a:solidFill>
                  <a:srgbClr val="000000"/>
                </a:solidFill>
                <a:effectLst/>
                <a:ea typeface="Times New Roman" panose="02020603050405020304" pitchFamily="18" charset="0"/>
                <a:cs typeface="Segoe UI" panose="020B0502040204020203" pitchFamily="34" charset="0"/>
              </a:rPr>
              <a:t>», τη δέκατη ημέρα από τη γέννηση. Ακολουθούσε θυσία ζώου σε δημόσιο ιερό από τον πατέρα. </a:t>
            </a:r>
            <a:endParaRPr lang="el-GR" sz="2600" dirty="0">
              <a:effectLst/>
              <a:ea typeface="Times New Roman" panose="02020603050405020304" pitchFamily="18" charset="0"/>
            </a:endParaRPr>
          </a:p>
          <a:p>
            <a:r>
              <a:rPr lang="el-GR" sz="2600" dirty="0" err="1">
                <a:effectLst/>
                <a:ea typeface="Calibri" panose="020F0502020204030204" pitchFamily="34" charset="0"/>
                <a:cs typeface="Segoe UI" panose="020B0502040204020203" pitchFamily="34" charset="0"/>
              </a:rPr>
              <a:t>Tο</a:t>
            </a:r>
            <a:r>
              <a:rPr lang="el-GR" sz="2600" dirty="0">
                <a:effectLst/>
                <a:ea typeface="Calibri" panose="020F0502020204030204" pitchFamily="34" charset="0"/>
                <a:cs typeface="Segoe UI" panose="020B0502040204020203" pitchFamily="34" charset="0"/>
              </a:rPr>
              <a:t> βρέφος, στην αγκαλιά του πατέρα αλλά και κατά άλλες πηγές </a:t>
            </a:r>
            <a:r>
              <a:rPr lang="el-GR" sz="2600" dirty="0">
                <a:solidFill>
                  <a:srgbClr val="000000"/>
                </a:solidFill>
                <a:effectLst/>
                <a:ea typeface="Times New Roman" panose="02020603050405020304" pitchFamily="18" charset="0"/>
                <a:cs typeface="Segoe UI" panose="020B0502040204020203" pitchFamily="34" charset="0"/>
              </a:rPr>
              <a:t>πιθανώς στην αγκαλιά της τροφού, περιφέρονταν γύρω από την εστία της οικίας που παρακολουθούσαν «εν πομπή» και όλοι οι παρευρισκόμενοι συγγενείς. Η περιφορά γύρω από την εστία συμβόλιζε το επίσημο καλωσόρισμα του νεογέννητου στον οικογενειακό κύκλο και η ένταξη σε αυτόν.</a:t>
            </a:r>
            <a:endParaRPr lang="el-GR" sz="2600" dirty="0">
              <a:effectLst/>
              <a:ea typeface="Times New Roman" panose="02020603050405020304" pitchFamily="18" charset="0"/>
            </a:endParaRPr>
          </a:p>
          <a:p>
            <a:endParaRPr lang="el-GR" dirty="0"/>
          </a:p>
        </p:txBody>
      </p:sp>
    </p:spTree>
    <p:extLst>
      <p:ext uri="{BB962C8B-B14F-4D97-AF65-F5344CB8AC3E}">
        <p14:creationId xmlns:p14="http://schemas.microsoft.com/office/powerpoint/2010/main" val="1452620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63ADBB9-9400-9421-ACFD-B09AB37BA5F7}"/>
              </a:ext>
            </a:extLst>
          </p:cNvPr>
          <p:cNvSpPr>
            <a:spLocks noGrp="1"/>
          </p:cNvSpPr>
          <p:nvPr>
            <p:ph type="title"/>
          </p:nvPr>
        </p:nvSpPr>
        <p:spPr>
          <a:xfrm>
            <a:off x="0" y="18255"/>
            <a:ext cx="12192000" cy="1325563"/>
          </a:xfrm>
        </p:spPr>
        <p:txBody>
          <a:bodyPr>
            <a:normAutofit fontScale="90000"/>
          </a:bodyPr>
          <a:lstStyle/>
          <a:p>
            <a:pPr algn="ctr"/>
            <a:r>
              <a:rPr lang="el-GR" sz="4400" dirty="0">
                <a:latin typeface="Times New Roman" panose="02020603050405020304" pitchFamily="18" charset="0"/>
                <a:cs typeface="Times New Roman" panose="02020603050405020304" pitchFamily="18" charset="0"/>
              </a:rPr>
              <a:t>Η πράξη της </a:t>
            </a:r>
            <a:r>
              <a:rPr lang="el-GR" sz="4400" dirty="0" err="1">
                <a:latin typeface="Times New Roman" panose="02020603050405020304" pitchFamily="18" charset="0"/>
                <a:cs typeface="Times New Roman" panose="02020603050405020304" pitchFamily="18" charset="0"/>
              </a:rPr>
              <a:t>Ονοματοδοσίας</a:t>
            </a:r>
            <a:r>
              <a:rPr lang="el-GR" sz="4400" dirty="0">
                <a:latin typeface="Times New Roman" panose="02020603050405020304" pitchFamily="18" charset="0"/>
                <a:cs typeface="Times New Roman" panose="02020603050405020304" pitchFamily="18" charset="0"/>
              </a:rPr>
              <a:t> στον αρχαιοελληνικό κόσμο </a:t>
            </a:r>
            <a:r>
              <a:rPr lang="el-GR" sz="4400" dirty="0">
                <a:solidFill>
                  <a:srgbClr val="000000"/>
                </a:solidFill>
                <a:effectLst/>
                <a:latin typeface="Palatino Linotype" panose="02040502050505030304" pitchFamily="18" charset="0"/>
                <a:ea typeface="Times New Roman" panose="02020603050405020304" pitchFamily="18" charset="0"/>
                <a:cs typeface="Segoe UI" panose="020B0502040204020203" pitchFamily="34" charset="0"/>
              </a:rPr>
              <a:t>«</a:t>
            </a:r>
            <a:r>
              <a:rPr lang="el-GR" sz="4400" dirty="0" err="1">
                <a:solidFill>
                  <a:srgbClr val="000000"/>
                </a:solidFill>
                <a:effectLst/>
                <a:latin typeface="Palatino Linotype" panose="02040502050505030304" pitchFamily="18" charset="0"/>
                <a:ea typeface="Times New Roman" panose="02020603050405020304" pitchFamily="18" charset="0"/>
                <a:cs typeface="Segoe UI" panose="020B0502040204020203" pitchFamily="34" charset="0"/>
              </a:rPr>
              <a:t>Αμφιδρόμια</a:t>
            </a:r>
            <a:r>
              <a:rPr lang="el-GR" sz="4400" dirty="0">
                <a:solidFill>
                  <a:srgbClr val="000000"/>
                </a:solidFill>
                <a:effectLst/>
                <a:latin typeface="Palatino Linotype" panose="02040502050505030304" pitchFamily="18" charset="0"/>
                <a:ea typeface="Times New Roman" panose="02020603050405020304" pitchFamily="18" charset="0"/>
                <a:cs typeface="Segoe UI" panose="020B0502040204020203" pitchFamily="34" charset="0"/>
              </a:rPr>
              <a:t>» </a:t>
            </a:r>
            <a:r>
              <a:rPr lang="el-GR" sz="2000" dirty="0">
                <a:hlinkClick r:id="rId2"/>
              </a:rPr>
              <a:t>«</a:t>
            </a:r>
            <a:r>
              <a:rPr lang="el-GR" sz="2000" dirty="0" err="1">
                <a:hlinkClick r:id="rId2"/>
              </a:rPr>
              <a:t>Αμφιδρόμια</a:t>
            </a:r>
            <a:r>
              <a:rPr lang="el-GR" sz="2000" dirty="0">
                <a:hlinkClick r:id="rId2"/>
              </a:rPr>
              <a:t>» και «</a:t>
            </a:r>
            <a:r>
              <a:rPr lang="el-GR" sz="2000" dirty="0" err="1">
                <a:hlinkClick r:id="rId2"/>
              </a:rPr>
              <a:t>Σαραντισμός</a:t>
            </a:r>
            <a:r>
              <a:rPr lang="el-GR" sz="2000" dirty="0">
                <a:hlinkClick r:id="rId2"/>
              </a:rPr>
              <a:t>» | </a:t>
            </a:r>
            <a:r>
              <a:rPr lang="el-GR" sz="2000" dirty="0" err="1">
                <a:hlinkClick r:id="rId2"/>
              </a:rPr>
              <a:t>δρακοπουλιάδα</a:t>
            </a:r>
            <a:r>
              <a:rPr lang="el-GR" sz="2000" dirty="0">
                <a:hlinkClick r:id="rId2"/>
              </a:rPr>
              <a:t> (drakopouliada.gr)</a:t>
            </a:r>
            <a:endParaRPr lang="el-GR" sz="2000" dirty="0"/>
          </a:p>
        </p:txBody>
      </p:sp>
      <p:sp>
        <p:nvSpPr>
          <p:cNvPr id="3" name="Θέση περιεχομένου 2">
            <a:extLst>
              <a:ext uri="{FF2B5EF4-FFF2-40B4-BE49-F238E27FC236}">
                <a16:creationId xmlns:a16="http://schemas.microsoft.com/office/drawing/2014/main" id="{BF0C6E30-4C71-9991-EADF-CA39BE4541AA}"/>
              </a:ext>
            </a:extLst>
          </p:cNvPr>
          <p:cNvSpPr>
            <a:spLocks noGrp="1"/>
          </p:cNvSpPr>
          <p:nvPr>
            <p:ph idx="1"/>
          </p:nvPr>
        </p:nvSpPr>
        <p:spPr>
          <a:xfrm>
            <a:off x="0" y="1192696"/>
            <a:ext cx="12192000" cy="5665303"/>
          </a:xfrm>
        </p:spPr>
        <p:txBody>
          <a:bodyPr>
            <a:normAutofit/>
          </a:bodyPr>
          <a:lstStyle/>
          <a:p>
            <a:pPr algn="just"/>
            <a:r>
              <a:rPr lang="el-GR" sz="2400" dirty="0" err="1">
                <a:solidFill>
                  <a:srgbClr val="000000"/>
                </a:solidFill>
                <a:effectLst/>
                <a:ea typeface="Times New Roman" panose="02020603050405020304" pitchFamily="18" charset="0"/>
                <a:cs typeface="Segoe UI" panose="020B0502040204020203" pitchFamily="34" charset="0"/>
              </a:rPr>
              <a:t>Tην</a:t>
            </a:r>
            <a:r>
              <a:rPr lang="el-GR" sz="2400" dirty="0">
                <a:solidFill>
                  <a:srgbClr val="000000"/>
                </a:solidFill>
                <a:effectLst/>
                <a:ea typeface="Times New Roman" panose="02020603050405020304" pitchFamily="18" charset="0"/>
                <a:cs typeface="Segoe UI" panose="020B0502040204020203" pitchFamily="34" charset="0"/>
              </a:rPr>
              <a:t> 7η μέρα, γιορτάζονταν «αι </a:t>
            </a:r>
            <a:r>
              <a:rPr lang="el-GR" sz="2400" dirty="0" err="1">
                <a:solidFill>
                  <a:srgbClr val="000000"/>
                </a:solidFill>
                <a:effectLst/>
                <a:ea typeface="Times New Roman" panose="02020603050405020304" pitchFamily="18" charset="0"/>
                <a:cs typeface="Segoe UI" panose="020B0502040204020203" pitchFamily="34" charset="0"/>
              </a:rPr>
              <a:t>εβδόμαι</a:t>
            </a:r>
            <a:r>
              <a:rPr lang="el-GR" sz="2400" dirty="0">
                <a:solidFill>
                  <a:srgbClr val="000000"/>
                </a:solidFill>
                <a:effectLst/>
                <a:ea typeface="Times New Roman" panose="02020603050405020304" pitchFamily="18" charset="0"/>
                <a:cs typeface="Segoe UI" panose="020B0502040204020203" pitchFamily="34" charset="0"/>
              </a:rPr>
              <a:t>» ή και κατά τον Ισαίο την δέκατη μέρα ή γενέθλια </a:t>
            </a:r>
            <a:r>
              <a:rPr lang="el-GR" sz="2400" dirty="0" err="1">
                <a:solidFill>
                  <a:srgbClr val="000000"/>
                </a:solidFill>
                <a:effectLst/>
                <a:ea typeface="Times New Roman" panose="02020603050405020304" pitchFamily="18" charset="0"/>
                <a:cs typeface="Segoe UI" panose="020B0502040204020203" pitchFamily="34" charset="0"/>
              </a:rPr>
              <a:t>θύειν</a:t>
            </a:r>
            <a:r>
              <a:rPr lang="el-GR" sz="2400" dirty="0">
                <a:solidFill>
                  <a:srgbClr val="000000"/>
                </a:solidFill>
                <a:effectLst/>
                <a:ea typeface="Times New Roman" panose="02020603050405020304" pitchFamily="18" charset="0"/>
                <a:cs typeface="Segoe UI" panose="020B0502040204020203" pitchFamily="34" charset="0"/>
              </a:rPr>
              <a:t>, όπου και ονομάτιζαν το βρέφος. «</a:t>
            </a:r>
            <a:r>
              <a:rPr lang="el-GR" sz="2400" dirty="0" err="1">
                <a:solidFill>
                  <a:srgbClr val="000000"/>
                </a:solidFill>
                <a:effectLst/>
                <a:ea typeface="Times New Roman" panose="02020603050405020304" pitchFamily="18" charset="0"/>
                <a:cs typeface="Segoe UI" panose="020B0502040204020203" pitchFamily="34" charset="0"/>
              </a:rPr>
              <a:t>δεκάτην</a:t>
            </a:r>
            <a:r>
              <a:rPr lang="el-GR" sz="2400" dirty="0">
                <a:solidFill>
                  <a:srgbClr val="000000"/>
                </a:solidFill>
                <a:effectLst/>
                <a:ea typeface="Times New Roman" panose="02020603050405020304" pitchFamily="18" charset="0"/>
                <a:cs typeface="Segoe UI" panose="020B0502040204020203" pitchFamily="34" charset="0"/>
              </a:rPr>
              <a:t> </a:t>
            </a:r>
            <a:r>
              <a:rPr lang="el-GR" sz="2400" dirty="0" err="1">
                <a:solidFill>
                  <a:srgbClr val="000000"/>
                </a:solidFill>
                <a:effectLst/>
                <a:ea typeface="Times New Roman" panose="02020603050405020304" pitchFamily="18" charset="0"/>
                <a:cs typeface="Segoe UI" panose="020B0502040204020203" pitchFamily="34" charset="0"/>
              </a:rPr>
              <a:t>θύειν</a:t>
            </a:r>
            <a:r>
              <a:rPr lang="el-GR" sz="2400" dirty="0">
                <a:solidFill>
                  <a:srgbClr val="000000"/>
                </a:solidFill>
                <a:effectLst/>
                <a:ea typeface="Times New Roman" panose="02020603050405020304" pitchFamily="18" charset="0"/>
                <a:cs typeface="Segoe UI" panose="020B0502040204020203" pitchFamily="34" charset="0"/>
              </a:rPr>
              <a:t> </a:t>
            </a:r>
            <a:r>
              <a:rPr lang="el-GR" sz="2400" dirty="0" err="1">
                <a:solidFill>
                  <a:srgbClr val="000000"/>
                </a:solidFill>
                <a:effectLst/>
                <a:ea typeface="Times New Roman" panose="02020603050405020304" pitchFamily="18" charset="0"/>
                <a:cs typeface="Segoe UI" panose="020B0502040204020203" pitchFamily="34" charset="0"/>
              </a:rPr>
              <a:t>εστιάν</a:t>
            </a:r>
            <a:r>
              <a:rPr lang="el-GR" sz="2400" dirty="0">
                <a:solidFill>
                  <a:srgbClr val="000000"/>
                </a:solidFill>
                <a:effectLst/>
                <a:ea typeface="Times New Roman" panose="02020603050405020304" pitchFamily="18" charset="0"/>
                <a:cs typeface="Segoe UI" panose="020B0502040204020203" pitchFamily="34" charset="0"/>
              </a:rPr>
              <a:t>» δηλαδή γινόταν η ιεροπραξία της </a:t>
            </a:r>
            <a:r>
              <a:rPr lang="el-GR" sz="2400" dirty="0" err="1">
                <a:solidFill>
                  <a:srgbClr val="000000"/>
                </a:solidFill>
                <a:effectLst/>
                <a:ea typeface="Times New Roman" panose="02020603050405020304" pitchFamily="18" charset="0"/>
                <a:cs typeface="Segoe UI" panose="020B0502040204020203" pitchFamily="34" charset="0"/>
              </a:rPr>
              <a:t>ονοματοδοσίας</a:t>
            </a:r>
            <a:r>
              <a:rPr lang="el-GR" sz="2400" dirty="0">
                <a:solidFill>
                  <a:srgbClr val="000000"/>
                </a:solidFill>
                <a:effectLst/>
                <a:ea typeface="Times New Roman" panose="02020603050405020304" pitchFamily="18" charset="0"/>
                <a:cs typeface="Segoe UI" panose="020B0502040204020203" pitchFamily="34" charset="0"/>
              </a:rPr>
              <a:t> του βρέφους. Μετά την </a:t>
            </a:r>
            <a:r>
              <a:rPr lang="el-GR" sz="2400" dirty="0" err="1">
                <a:solidFill>
                  <a:srgbClr val="000000"/>
                </a:solidFill>
                <a:effectLst/>
                <a:ea typeface="Times New Roman" panose="02020603050405020304" pitchFamily="18" charset="0"/>
                <a:cs typeface="Segoe UI" panose="020B0502040204020203" pitchFamily="34" charset="0"/>
              </a:rPr>
              <a:t>ονοματοδοσία</a:t>
            </a:r>
            <a:r>
              <a:rPr lang="el-GR" sz="2400" dirty="0">
                <a:solidFill>
                  <a:srgbClr val="000000"/>
                </a:solidFill>
                <a:effectLst/>
                <a:ea typeface="Times New Roman" panose="02020603050405020304" pitchFamily="18" charset="0"/>
                <a:cs typeface="Segoe UI" panose="020B0502040204020203" pitchFamily="34" charset="0"/>
              </a:rPr>
              <a:t> γίνονταν θυσίες και συμπόσια, όπου παρευρίσκονταν όλοι οι συγγενείς και στενοί φίλοι της οικογένειας χωρίς να εξαιρούνται στη τελετή και αυτοί οι δούλοι της οικίας, οι οποίοι έφερναν και δώρα προς τη μητέρα και το βρέφος. </a:t>
            </a:r>
            <a:endParaRPr lang="el-GR" sz="2400" dirty="0">
              <a:effectLst/>
              <a:ea typeface="Times New Roman" panose="02020603050405020304" pitchFamily="18" charset="0"/>
            </a:endParaRPr>
          </a:p>
          <a:p>
            <a:pPr algn="just"/>
            <a:r>
              <a:rPr lang="el-GR" sz="2400" dirty="0">
                <a:solidFill>
                  <a:srgbClr val="000000"/>
                </a:solidFill>
                <a:effectLst/>
                <a:ea typeface="Times New Roman" panose="02020603050405020304" pitchFamily="18" charset="0"/>
                <a:cs typeface="Segoe UI" panose="020B0502040204020203" pitchFamily="34" charset="0"/>
              </a:rPr>
              <a:t>Τα </a:t>
            </a:r>
            <a:r>
              <a:rPr lang="el-GR" sz="2400" dirty="0" err="1">
                <a:solidFill>
                  <a:srgbClr val="000000"/>
                </a:solidFill>
                <a:effectLst/>
                <a:ea typeface="Times New Roman" panose="02020603050405020304" pitchFamily="18" charset="0"/>
                <a:cs typeface="Segoe UI" panose="020B0502040204020203" pitchFamily="34" charset="0"/>
              </a:rPr>
              <a:t>Αμφιδρόμια</a:t>
            </a:r>
            <a:r>
              <a:rPr lang="el-GR" sz="2400" dirty="0">
                <a:solidFill>
                  <a:srgbClr val="000000"/>
                </a:solidFill>
                <a:effectLst/>
                <a:ea typeface="Times New Roman" panose="02020603050405020304" pitchFamily="18" charset="0"/>
                <a:cs typeface="Segoe UI" panose="020B0502040204020203" pitchFamily="34" charset="0"/>
              </a:rPr>
              <a:t> κλείνουν με θυσία, με το κρέας της οποίας παρατίθεται το βράδυ δείπνο με σπονδές προς τους </a:t>
            </a:r>
            <a:r>
              <a:rPr lang="el-GR" sz="2400" dirty="0" err="1">
                <a:solidFill>
                  <a:srgbClr val="000000"/>
                </a:solidFill>
                <a:effectLst/>
                <a:ea typeface="Times New Roman" panose="02020603050405020304" pitchFamily="18" charset="0"/>
                <a:cs typeface="Segoe UI" panose="020B0502040204020203" pitchFamily="34" charset="0"/>
              </a:rPr>
              <a:t>Εφέσιους</a:t>
            </a:r>
            <a:r>
              <a:rPr lang="el-GR" sz="2400" dirty="0">
                <a:solidFill>
                  <a:srgbClr val="000000"/>
                </a:solidFill>
                <a:effectLst/>
                <a:ea typeface="Times New Roman" panose="02020603050405020304" pitchFamily="18" charset="0"/>
                <a:cs typeface="Segoe UI" panose="020B0502040204020203" pitchFamily="34" charset="0"/>
              </a:rPr>
              <a:t> Θεούς και προς τον </a:t>
            </a:r>
            <a:r>
              <a:rPr lang="el-GR" sz="2400" b="1" dirty="0">
                <a:solidFill>
                  <a:srgbClr val="000000"/>
                </a:solidFill>
                <a:effectLst/>
                <a:ea typeface="Times New Roman" panose="02020603050405020304" pitchFamily="18" charset="0"/>
                <a:cs typeface="Segoe UI" panose="020B0502040204020203" pitchFamily="34" charset="0"/>
              </a:rPr>
              <a:t>Θεό Αμφίδρομο που αντιπροσωπεύει την </a:t>
            </a:r>
            <a:r>
              <a:rPr lang="el-GR" sz="2400" b="1" dirty="0" err="1">
                <a:solidFill>
                  <a:srgbClr val="000000"/>
                </a:solidFill>
                <a:effectLst/>
                <a:ea typeface="Times New Roman" panose="02020603050405020304" pitchFamily="18" charset="0"/>
                <a:cs typeface="Segoe UI" panose="020B0502040204020203" pitchFamily="34" charset="0"/>
              </a:rPr>
              <a:t>διπλόδρομη</a:t>
            </a:r>
            <a:r>
              <a:rPr lang="el-GR" sz="2400" b="1" dirty="0">
                <a:solidFill>
                  <a:srgbClr val="000000"/>
                </a:solidFill>
                <a:effectLst/>
                <a:ea typeface="Times New Roman" panose="02020603050405020304" pitchFamily="18" charset="0"/>
                <a:cs typeface="Segoe UI" panose="020B0502040204020203" pitchFamily="34" charset="0"/>
              </a:rPr>
              <a:t> σχέση προγόνου και απογόνου στην ύπαρξη και στην συνέχιση του οίκου.</a:t>
            </a:r>
            <a:r>
              <a:rPr lang="el-GR" sz="2400" dirty="0">
                <a:solidFill>
                  <a:srgbClr val="000000"/>
                </a:solidFill>
                <a:effectLst/>
                <a:ea typeface="Times New Roman" panose="02020603050405020304" pitchFamily="18" charset="0"/>
                <a:cs typeface="Segoe UI" panose="020B0502040204020203" pitchFamily="34" charset="0"/>
              </a:rPr>
              <a:t> </a:t>
            </a:r>
          </a:p>
          <a:p>
            <a:pPr algn="just"/>
            <a:r>
              <a:rPr lang="el-GR" sz="2400" dirty="0">
                <a:solidFill>
                  <a:srgbClr val="000000"/>
                </a:solidFill>
                <a:effectLst/>
                <a:ea typeface="Times New Roman" panose="02020603050405020304" pitchFamily="18" charset="0"/>
                <a:cs typeface="Segoe UI" panose="020B0502040204020203" pitchFamily="34" charset="0"/>
              </a:rPr>
              <a:t>Η μητέρα δείχνει στην συνέχεια το νεογέννητο στην Θεά Σελήνη και την Αρτέμιδα «Λοχεία» και τις ευχαριστεί για την ευγονία. </a:t>
            </a:r>
          </a:p>
          <a:p>
            <a:pPr algn="just"/>
            <a:r>
              <a:rPr lang="el-GR" sz="2400" dirty="0">
                <a:solidFill>
                  <a:srgbClr val="000000"/>
                </a:solidFill>
                <a:effectLst/>
                <a:ea typeface="Times New Roman" panose="02020603050405020304" pitchFamily="18" charset="0"/>
                <a:cs typeface="Segoe UI" panose="020B0502040204020203" pitchFamily="34" charset="0"/>
              </a:rPr>
              <a:t>Τέλος η ημέρα κλείνει με θυσία προβάτου προς τιμή της θεάς των τοκετών Ειλειθυία. Αυτή η τελετή πιθανότατα σηματοδοτούσε και το τέλος της περιόδου μόλυνσης για τη μητέρα και συνέστηνε το βρέφος ως μέλος της ευρύτερης κοινωνίας. </a:t>
            </a:r>
            <a:endParaRPr lang="el-GR" sz="2400" dirty="0">
              <a:effectLst/>
              <a:ea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957719422"/>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105</TotalTime>
  <Words>3550</Words>
  <Application>Microsoft Office PowerPoint</Application>
  <PresentationFormat>Ευρεία οθόνη</PresentationFormat>
  <Paragraphs>116</Paragraphs>
  <Slides>25</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25</vt:i4>
      </vt:variant>
    </vt:vector>
  </HeadingPairs>
  <TitlesOfParts>
    <vt:vector size="33" baseType="lpstr">
      <vt:lpstr>Aptos</vt:lpstr>
      <vt:lpstr>Aptos Display</vt:lpstr>
      <vt:lpstr>Arial</vt:lpstr>
      <vt:lpstr>Calibri</vt:lpstr>
      <vt:lpstr>Palatino Linotype</vt:lpstr>
      <vt:lpstr>Times New Roman</vt:lpstr>
      <vt:lpstr>Wingdings</vt:lpstr>
      <vt:lpstr>Θέμα του Office</vt:lpstr>
      <vt:lpstr>ΧΡΙΣΤΙΑΝΙΚΗ ΑΓΩΓΗ ΕΝΟΤΗΤΑ 3Η  Η ΣΗΜΑΣΙΑ ΤΗΣ ΟΝΟΜΑΤΟΔΟΣΙΑΣ Από το βιβλίο της Μαρίας Καράμπελια, Η πολιτισμική ταυτότητα της Ορθοδοξίας, Θεσσαλονίκη 2014, σσ. 19-43 </vt:lpstr>
      <vt:lpstr>  Η πράξη της Ονοματοδοσίας </vt:lpstr>
      <vt:lpstr> Η πράξη της Ονοματοδοσίας στον αρχαιοελληνικό κόσμο </vt:lpstr>
      <vt:lpstr> Η πράξη της Ονοματοδοσίας στον αρχαιοελληνικό κόσμο</vt:lpstr>
      <vt:lpstr> Η πράξη της Ονοματοδοσίας στον αρχαιοελληνικό κόσμο «Αμφιδρόμια» («Αμφιδρόμια» και «Σαραντισμός» | δρακοπουλιάδα (drakopouliada.gr ) </vt:lpstr>
      <vt:lpstr> Η πράξη της Ονοματοδοσίας στον αρχαιοελληνικό κόσμο «Αμφιδρόμια» </vt:lpstr>
      <vt:lpstr>Η πράξη της Ονοματοδοσίας στον αρχαιοελληνικό κόσμο «Αμφιδρόμια» «Αμφιδρόμια» και «Σαραντισμός» | δρακοπουλιάδα (drakopouliada.gr) </vt:lpstr>
      <vt:lpstr>Η πράξη της Ονοματοδοσίας στον αρχαιοελληνικό κόσμο «Αμφιδρόμια» «Αμφιδρόμια» και «Σαραντισμός» | δρακοπουλιάδα (drakopouliada.gr) </vt:lpstr>
      <vt:lpstr>Η πράξη της Ονοματοδοσίας στον αρχαιοελληνικό κόσμο «Αμφιδρόμια» «Αμφιδρόμια» και «Σαραντισμός» | δρακοπουλιάδα (drakopouliada.gr)</vt:lpstr>
      <vt:lpstr> Η πράξη της Ονοματοδοσίας στον αρχαιοελληνικό κόσμο</vt:lpstr>
      <vt:lpstr> Η σχέση των ονομάτων με τα πράγματα  στον αρχαιοελληνικό κόσμο</vt:lpstr>
      <vt:lpstr> Η πράξη της Ονοματοδοσίας στον ιουδαϊκό κόσμο</vt:lpstr>
      <vt:lpstr> Η θέση των ονομάτων στον ιουδαϊκό κόσμο Το όνομα του Θεού στην Παλαιά Διαθήκη </vt:lpstr>
      <vt:lpstr>  Το κυριότερο όνομα του Θεού «ὁ ὤν»   </vt:lpstr>
      <vt:lpstr>  Το κυριότερο όνομα του Θεού «ὁ ὤν»   </vt:lpstr>
      <vt:lpstr> Η θέση των ονομάτων στον χριστιανικό κόσμο</vt:lpstr>
      <vt:lpstr> Η θέση των ονομάτων στον χριστιανικό κόσμο</vt:lpstr>
      <vt:lpstr> Η ευχή της ονοματοδοσίας στην Εκκλησία</vt:lpstr>
      <vt:lpstr> Η ευχή της ονοματοδοσίας στην Εκκλησία</vt:lpstr>
      <vt:lpstr> Η ευχή της ονοματοδοσίας στην Εκκλησία</vt:lpstr>
      <vt:lpstr> Η ευχή της ονοματοδοσίας στην Εκκλησία</vt:lpstr>
      <vt:lpstr> Η ακολουθία της ονοματοδοσίας</vt:lpstr>
      <vt:lpstr> Η σχέση και διάκριση μεταξύ  Ονοματοδοσίας και Βαπτίσματος</vt:lpstr>
      <vt:lpstr>  Εγκύκλιοι της Ιεράς Συνόδου της Εκκλησίας της Ελλάδος  για την Ονοματοδοσία</vt:lpstr>
      <vt:lpstr> Εγκύκλιοι της Ιεράς Συνόδου της Εκκλησίας της Ελλάδος για την Ονοματοδοσία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KARAMPELIA</dc:creator>
  <cp:lastModifiedBy>MARIA KARAMPELIA</cp:lastModifiedBy>
  <cp:revision>1</cp:revision>
  <dcterms:created xsi:type="dcterms:W3CDTF">2024-10-04T13:09:08Z</dcterms:created>
  <dcterms:modified xsi:type="dcterms:W3CDTF">2024-10-18T08:43:53Z</dcterms:modified>
</cp:coreProperties>
</file>