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3" r:id="rId3"/>
    <p:sldId id="304" r:id="rId4"/>
    <p:sldId id="305" r:id="rId5"/>
    <p:sldId id="306" r:id="rId6"/>
    <p:sldId id="307" r:id="rId7"/>
    <p:sldId id="308" r:id="rId8"/>
    <p:sldId id="309" r:id="rId9"/>
    <p:sldId id="310" r:id="rId10"/>
    <p:sldId id="311" r:id="rId11"/>
    <p:sldId id="312" r:id="rId12"/>
    <p:sldId id="313" r:id="rId13"/>
    <p:sldId id="314" r:id="rId14"/>
    <p:sldId id="315" r:id="rId15"/>
    <p:sldId id="316" r:id="rId16"/>
    <p:sldId id="317" r:id="rId17"/>
    <p:sldId id="318" r:id="rId18"/>
    <p:sldId id="319" r:id="rId19"/>
    <p:sldId id="320" r:id="rId20"/>
    <p:sldId id="321" r:id="rId21"/>
    <p:sldId id="322" r:id="rId22"/>
    <p:sldId id="323" r:id="rId23"/>
    <p:sldId id="324" r:id="rId24"/>
    <p:sldId id="325" r:id="rId25"/>
    <p:sldId id="326" r:id="rId26"/>
    <p:sldId id="327" r:id="rId27"/>
    <p:sldId id="328" r:id="rId28"/>
    <p:sldId id="330" r:id="rId29"/>
    <p:sldId id="329" r:id="rId30"/>
    <p:sldId id="331" r:id="rId31"/>
    <p:sldId id="332" r:id="rId32"/>
    <p:sldId id="333" r:id="rId33"/>
    <p:sldId id="334" r:id="rId34"/>
    <p:sldId id="335" r:id="rId3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1FFEBE-EF86-4E9B-AE5E-4850C1651D06}" v="2" dt="2025-02-24T20:05:39.4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2" d="100"/>
          <a:sy n="92" d="100"/>
        </p:scale>
        <p:origin x="131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F1FFEBE-EF86-4E9B-AE5E-4850C1651D06}"/>
    <pc:docChg chg="custSel addSld delSld modSld">
      <pc:chgData name="MARIA KARAMPELIA" userId="9dfcc2cac66bf474" providerId="LiveId" clId="{1F1FFEBE-EF86-4E9B-AE5E-4850C1651D06}" dt="2025-02-25T07:47:05.863" v="763" actId="14100"/>
      <pc:docMkLst>
        <pc:docMk/>
      </pc:docMkLst>
      <pc:sldChg chg="modSp mod">
        <pc:chgData name="MARIA KARAMPELIA" userId="9dfcc2cac66bf474" providerId="LiveId" clId="{1F1FFEBE-EF86-4E9B-AE5E-4850C1651D06}" dt="2025-02-24T19:59:01.205" v="91" actId="20577"/>
        <pc:sldMkLst>
          <pc:docMk/>
          <pc:sldMk cId="3973139884" sldId="256"/>
        </pc:sldMkLst>
        <pc:spChg chg="mod">
          <ac:chgData name="MARIA KARAMPELIA" userId="9dfcc2cac66bf474" providerId="LiveId" clId="{1F1FFEBE-EF86-4E9B-AE5E-4850C1651D06}" dt="2025-02-24T19:59:01.205" v="91" actId="20577"/>
          <ac:spMkLst>
            <pc:docMk/>
            <pc:sldMk cId="3973139884" sldId="256"/>
            <ac:spMk id="2" creationId="{6B27D43C-3545-A8D3-02D7-623B95C07E2E}"/>
          </ac:spMkLst>
        </pc:spChg>
      </pc:sldChg>
      <pc:sldChg chg="modSp mod">
        <pc:chgData name="MARIA KARAMPELIA" userId="9dfcc2cac66bf474" providerId="LiveId" clId="{1F1FFEBE-EF86-4E9B-AE5E-4850C1651D06}" dt="2025-02-24T19:16:07.715" v="3" actId="113"/>
        <pc:sldMkLst>
          <pc:docMk/>
          <pc:sldMk cId="530445500" sldId="307"/>
        </pc:sldMkLst>
        <pc:spChg chg="mod">
          <ac:chgData name="MARIA KARAMPELIA" userId="9dfcc2cac66bf474" providerId="LiveId" clId="{1F1FFEBE-EF86-4E9B-AE5E-4850C1651D06}" dt="2025-02-24T19:16:07.715" v="3" actId="113"/>
          <ac:spMkLst>
            <pc:docMk/>
            <pc:sldMk cId="530445500" sldId="307"/>
            <ac:spMk id="3" creationId="{00000000-0000-0000-0000-000000000000}"/>
          </ac:spMkLst>
        </pc:spChg>
      </pc:sldChg>
      <pc:sldChg chg="modSp mod">
        <pc:chgData name="MARIA KARAMPELIA" userId="9dfcc2cac66bf474" providerId="LiveId" clId="{1F1FFEBE-EF86-4E9B-AE5E-4850C1651D06}" dt="2025-02-24T19:18:35.231" v="20" actId="27636"/>
        <pc:sldMkLst>
          <pc:docMk/>
          <pc:sldMk cId="1670613510" sldId="308"/>
        </pc:sldMkLst>
        <pc:spChg chg="mod">
          <ac:chgData name="MARIA KARAMPELIA" userId="9dfcc2cac66bf474" providerId="LiveId" clId="{1F1FFEBE-EF86-4E9B-AE5E-4850C1651D06}" dt="2025-02-24T19:18:27.548" v="18" actId="14100"/>
          <ac:spMkLst>
            <pc:docMk/>
            <pc:sldMk cId="1670613510" sldId="308"/>
            <ac:spMk id="2" creationId="{00000000-0000-0000-0000-000000000000}"/>
          </ac:spMkLst>
        </pc:spChg>
        <pc:spChg chg="mod">
          <ac:chgData name="MARIA KARAMPELIA" userId="9dfcc2cac66bf474" providerId="LiveId" clId="{1F1FFEBE-EF86-4E9B-AE5E-4850C1651D06}" dt="2025-02-24T19:18:35.231" v="20" actId="27636"/>
          <ac:spMkLst>
            <pc:docMk/>
            <pc:sldMk cId="1670613510" sldId="308"/>
            <ac:spMk id="3" creationId="{00000000-0000-0000-0000-000000000000}"/>
          </ac:spMkLst>
        </pc:spChg>
      </pc:sldChg>
      <pc:sldChg chg="modSp mod">
        <pc:chgData name="MARIA KARAMPELIA" userId="9dfcc2cac66bf474" providerId="LiveId" clId="{1F1FFEBE-EF86-4E9B-AE5E-4850C1651D06}" dt="2025-02-24T19:21:44.217" v="32" actId="14100"/>
        <pc:sldMkLst>
          <pc:docMk/>
          <pc:sldMk cId="596104004" sldId="311"/>
        </pc:sldMkLst>
        <pc:spChg chg="mod">
          <ac:chgData name="MARIA KARAMPELIA" userId="9dfcc2cac66bf474" providerId="LiveId" clId="{1F1FFEBE-EF86-4E9B-AE5E-4850C1651D06}" dt="2025-02-24T19:21:36.889" v="29" actId="1076"/>
          <ac:spMkLst>
            <pc:docMk/>
            <pc:sldMk cId="596104004" sldId="311"/>
            <ac:spMk id="2" creationId="{00000000-0000-0000-0000-000000000000}"/>
          </ac:spMkLst>
        </pc:spChg>
        <pc:spChg chg="mod">
          <ac:chgData name="MARIA KARAMPELIA" userId="9dfcc2cac66bf474" providerId="LiveId" clId="{1F1FFEBE-EF86-4E9B-AE5E-4850C1651D06}" dt="2025-02-24T19:21:44.217" v="32" actId="14100"/>
          <ac:spMkLst>
            <pc:docMk/>
            <pc:sldMk cId="596104004" sldId="311"/>
            <ac:spMk id="3" creationId="{00000000-0000-0000-0000-000000000000}"/>
          </ac:spMkLst>
        </pc:spChg>
      </pc:sldChg>
      <pc:sldChg chg="modSp mod">
        <pc:chgData name="MARIA KARAMPELIA" userId="9dfcc2cac66bf474" providerId="LiveId" clId="{1F1FFEBE-EF86-4E9B-AE5E-4850C1651D06}" dt="2025-02-24T19:22:38.870" v="41" actId="207"/>
        <pc:sldMkLst>
          <pc:docMk/>
          <pc:sldMk cId="250844675" sldId="312"/>
        </pc:sldMkLst>
        <pc:spChg chg="mod">
          <ac:chgData name="MARIA KARAMPELIA" userId="9dfcc2cac66bf474" providerId="LiveId" clId="{1F1FFEBE-EF86-4E9B-AE5E-4850C1651D06}" dt="2025-02-24T19:22:08.064" v="33" actId="1076"/>
          <ac:spMkLst>
            <pc:docMk/>
            <pc:sldMk cId="250844675" sldId="312"/>
            <ac:spMk id="2" creationId="{00000000-0000-0000-0000-000000000000}"/>
          </ac:spMkLst>
        </pc:spChg>
        <pc:spChg chg="mod">
          <ac:chgData name="MARIA KARAMPELIA" userId="9dfcc2cac66bf474" providerId="LiveId" clId="{1F1FFEBE-EF86-4E9B-AE5E-4850C1651D06}" dt="2025-02-24T19:22:38.870" v="41" actId="207"/>
          <ac:spMkLst>
            <pc:docMk/>
            <pc:sldMk cId="250844675" sldId="312"/>
            <ac:spMk id="3" creationId="{00000000-0000-0000-0000-000000000000}"/>
          </ac:spMkLst>
        </pc:spChg>
      </pc:sldChg>
      <pc:sldChg chg="modSp mod">
        <pc:chgData name="MARIA KARAMPELIA" userId="9dfcc2cac66bf474" providerId="LiveId" clId="{1F1FFEBE-EF86-4E9B-AE5E-4850C1651D06}" dt="2025-02-24T19:23:46.870" v="46" actId="14100"/>
        <pc:sldMkLst>
          <pc:docMk/>
          <pc:sldMk cId="401512288" sldId="313"/>
        </pc:sldMkLst>
        <pc:spChg chg="mod">
          <ac:chgData name="MARIA KARAMPELIA" userId="9dfcc2cac66bf474" providerId="LiveId" clId="{1F1FFEBE-EF86-4E9B-AE5E-4850C1651D06}" dt="2025-02-24T19:23:46.870" v="46" actId="14100"/>
          <ac:spMkLst>
            <pc:docMk/>
            <pc:sldMk cId="401512288" sldId="313"/>
            <ac:spMk id="3" creationId="{00000000-0000-0000-0000-000000000000}"/>
          </ac:spMkLst>
        </pc:spChg>
      </pc:sldChg>
      <pc:sldChg chg="modSp mod">
        <pc:chgData name="MARIA KARAMPELIA" userId="9dfcc2cac66bf474" providerId="LiveId" clId="{1F1FFEBE-EF86-4E9B-AE5E-4850C1651D06}" dt="2025-02-24T19:24:54.859" v="55" actId="14100"/>
        <pc:sldMkLst>
          <pc:docMk/>
          <pc:sldMk cId="946249991" sldId="314"/>
        </pc:sldMkLst>
        <pc:spChg chg="mod">
          <ac:chgData name="MARIA KARAMPELIA" userId="9dfcc2cac66bf474" providerId="LiveId" clId="{1F1FFEBE-EF86-4E9B-AE5E-4850C1651D06}" dt="2025-02-24T19:24:27.418" v="47" actId="1076"/>
          <ac:spMkLst>
            <pc:docMk/>
            <pc:sldMk cId="946249991" sldId="314"/>
            <ac:spMk id="2" creationId="{00000000-0000-0000-0000-000000000000}"/>
          </ac:spMkLst>
        </pc:spChg>
        <pc:spChg chg="mod">
          <ac:chgData name="MARIA KARAMPELIA" userId="9dfcc2cac66bf474" providerId="LiveId" clId="{1F1FFEBE-EF86-4E9B-AE5E-4850C1651D06}" dt="2025-02-24T19:24:54.859" v="55" actId="14100"/>
          <ac:spMkLst>
            <pc:docMk/>
            <pc:sldMk cId="946249991" sldId="314"/>
            <ac:spMk id="3" creationId="{00000000-0000-0000-0000-000000000000}"/>
          </ac:spMkLst>
        </pc:spChg>
      </pc:sldChg>
      <pc:sldChg chg="modSp mod">
        <pc:chgData name="MARIA KARAMPELIA" userId="9dfcc2cac66bf474" providerId="LiveId" clId="{1F1FFEBE-EF86-4E9B-AE5E-4850C1651D06}" dt="2025-02-24T19:25:36.244" v="60" actId="27636"/>
        <pc:sldMkLst>
          <pc:docMk/>
          <pc:sldMk cId="3270668041" sldId="315"/>
        </pc:sldMkLst>
        <pc:spChg chg="mod">
          <ac:chgData name="MARIA KARAMPELIA" userId="9dfcc2cac66bf474" providerId="LiveId" clId="{1F1FFEBE-EF86-4E9B-AE5E-4850C1651D06}" dt="2025-02-24T19:25:25.256" v="56" actId="1076"/>
          <ac:spMkLst>
            <pc:docMk/>
            <pc:sldMk cId="3270668041" sldId="315"/>
            <ac:spMk id="2" creationId="{00000000-0000-0000-0000-000000000000}"/>
          </ac:spMkLst>
        </pc:spChg>
        <pc:spChg chg="mod">
          <ac:chgData name="MARIA KARAMPELIA" userId="9dfcc2cac66bf474" providerId="LiveId" clId="{1F1FFEBE-EF86-4E9B-AE5E-4850C1651D06}" dt="2025-02-24T19:25:36.244" v="60" actId="27636"/>
          <ac:spMkLst>
            <pc:docMk/>
            <pc:sldMk cId="3270668041" sldId="315"/>
            <ac:spMk id="3" creationId="{00000000-0000-0000-0000-000000000000}"/>
          </ac:spMkLst>
        </pc:spChg>
      </pc:sldChg>
      <pc:sldChg chg="modSp mod">
        <pc:chgData name="MARIA KARAMPELIA" userId="9dfcc2cac66bf474" providerId="LiveId" clId="{1F1FFEBE-EF86-4E9B-AE5E-4850C1651D06}" dt="2025-02-24T19:32:32.017" v="68" actId="1036"/>
        <pc:sldMkLst>
          <pc:docMk/>
          <pc:sldMk cId="4147134898" sldId="316"/>
        </pc:sldMkLst>
        <pc:spChg chg="mod">
          <ac:chgData name="MARIA KARAMPELIA" userId="9dfcc2cac66bf474" providerId="LiveId" clId="{1F1FFEBE-EF86-4E9B-AE5E-4850C1651D06}" dt="2025-02-24T19:26:59.914" v="61" actId="1076"/>
          <ac:spMkLst>
            <pc:docMk/>
            <pc:sldMk cId="4147134898" sldId="316"/>
            <ac:spMk id="2" creationId="{00000000-0000-0000-0000-000000000000}"/>
          </ac:spMkLst>
        </pc:spChg>
        <pc:spChg chg="mod">
          <ac:chgData name="MARIA KARAMPELIA" userId="9dfcc2cac66bf474" providerId="LiveId" clId="{1F1FFEBE-EF86-4E9B-AE5E-4850C1651D06}" dt="2025-02-24T19:32:32.017" v="68" actId="1036"/>
          <ac:spMkLst>
            <pc:docMk/>
            <pc:sldMk cId="4147134898" sldId="316"/>
            <ac:spMk id="3" creationId="{00000000-0000-0000-0000-000000000000}"/>
          </ac:spMkLst>
        </pc:spChg>
      </pc:sldChg>
      <pc:sldChg chg="modSp mod">
        <pc:chgData name="MARIA KARAMPELIA" userId="9dfcc2cac66bf474" providerId="LiveId" clId="{1F1FFEBE-EF86-4E9B-AE5E-4850C1651D06}" dt="2025-02-24T19:43:32.045" v="71" actId="27636"/>
        <pc:sldMkLst>
          <pc:docMk/>
          <pc:sldMk cId="3629902304" sldId="322"/>
        </pc:sldMkLst>
        <pc:spChg chg="mod">
          <ac:chgData name="MARIA KARAMPELIA" userId="9dfcc2cac66bf474" providerId="LiveId" clId="{1F1FFEBE-EF86-4E9B-AE5E-4850C1651D06}" dt="2025-02-24T19:43:32.045" v="71" actId="27636"/>
          <ac:spMkLst>
            <pc:docMk/>
            <pc:sldMk cId="3629902304" sldId="322"/>
            <ac:spMk id="3" creationId="{00000000-0000-0000-0000-000000000000}"/>
          </ac:spMkLst>
        </pc:spChg>
      </pc:sldChg>
      <pc:sldChg chg="modSp mod">
        <pc:chgData name="MARIA KARAMPELIA" userId="9dfcc2cac66bf474" providerId="LiveId" clId="{1F1FFEBE-EF86-4E9B-AE5E-4850C1651D06}" dt="2025-02-24T19:45:17.131" v="77" actId="14100"/>
        <pc:sldMkLst>
          <pc:docMk/>
          <pc:sldMk cId="1089032230" sldId="323"/>
        </pc:sldMkLst>
        <pc:spChg chg="mod">
          <ac:chgData name="MARIA KARAMPELIA" userId="9dfcc2cac66bf474" providerId="LiveId" clId="{1F1FFEBE-EF86-4E9B-AE5E-4850C1651D06}" dt="2025-02-24T19:45:13.194" v="76" actId="1076"/>
          <ac:spMkLst>
            <pc:docMk/>
            <pc:sldMk cId="1089032230" sldId="323"/>
            <ac:spMk id="2" creationId="{00000000-0000-0000-0000-000000000000}"/>
          </ac:spMkLst>
        </pc:spChg>
        <pc:spChg chg="mod">
          <ac:chgData name="MARIA KARAMPELIA" userId="9dfcc2cac66bf474" providerId="LiveId" clId="{1F1FFEBE-EF86-4E9B-AE5E-4850C1651D06}" dt="2025-02-24T19:45:17.131" v="77" actId="14100"/>
          <ac:spMkLst>
            <pc:docMk/>
            <pc:sldMk cId="1089032230" sldId="323"/>
            <ac:spMk id="3" creationId="{00000000-0000-0000-0000-000000000000}"/>
          </ac:spMkLst>
        </pc:spChg>
      </pc:sldChg>
      <pc:sldChg chg="modSp mod">
        <pc:chgData name="MARIA KARAMPELIA" userId="9dfcc2cac66bf474" providerId="LiveId" clId="{1F1FFEBE-EF86-4E9B-AE5E-4850C1651D06}" dt="2025-02-24T19:48:41.812" v="80" actId="14100"/>
        <pc:sldMkLst>
          <pc:docMk/>
          <pc:sldMk cId="620708598" sldId="327"/>
        </pc:sldMkLst>
        <pc:spChg chg="mod">
          <ac:chgData name="MARIA KARAMPELIA" userId="9dfcc2cac66bf474" providerId="LiveId" clId="{1F1FFEBE-EF86-4E9B-AE5E-4850C1651D06}" dt="2025-02-24T19:48:41.812" v="80" actId="14100"/>
          <ac:spMkLst>
            <pc:docMk/>
            <pc:sldMk cId="620708598" sldId="327"/>
            <ac:spMk id="3" creationId="{00000000-0000-0000-0000-000000000000}"/>
          </ac:spMkLst>
        </pc:spChg>
      </pc:sldChg>
      <pc:sldChg chg="modSp mod">
        <pc:chgData name="MARIA KARAMPELIA" userId="9dfcc2cac66bf474" providerId="LiveId" clId="{1F1FFEBE-EF86-4E9B-AE5E-4850C1651D06}" dt="2025-02-24T19:56:24.615" v="86" actId="20577"/>
        <pc:sldMkLst>
          <pc:docMk/>
          <pc:sldMk cId="3586630625" sldId="329"/>
        </pc:sldMkLst>
        <pc:spChg chg="mod">
          <ac:chgData name="MARIA KARAMPELIA" userId="9dfcc2cac66bf474" providerId="LiveId" clId="{1F1FFEBE-EF86-4E9B-AE5E-4850C1651D06}" dt="2025-02-24T19:56:24.615" v="86" actId="20577"/>
          <ac:spMkLst>
            <pc:docMk/>
            <pc:sldMk cId="3586630625" sldId="329"/>
            <ac:spMk id="3" creationId="{00000000-0000-0000-0000-000000000000}"/>
          </ac:spMkLst>
        </pc:spChg>
      </pc:sldChg>
      <pc:sldChg chg="modSp mod">
        <pc:chgData name="MARIA KARAMPELIA" userId="9dfcc2cac66bf474" providerId="LiveId" clId="{1F1FFEBE-EF86-4E9B-AE5E-4850C1651D06}" dt="2025-02-24T19:54:58.459" v="85" actId="14100"/>
        <pc:sldMkLst>
          <pc:docMk/>
          <pc:sldMk cId="3759908324" sldId="330"/>
        </pc:sldMkLst>
        <pc:spChg chg="mod">
          <ac:chgData name="MARIA KARAMPELIA" userId="9dfcc2cac66bf474" providerId="LiveId" clId="{1F1FFEBE-EF86-4E9B-AE5E-4850C1651D06}" dt="2025-02-24T19:54:53.486" v="84" actId="1076"/>
          <ac:spMkLst>
            <pc:docMk/>
            <pc:sldMk cId="3759908324" sldId="330"/>
            <ac:spMk id="2" creationId="{00000000-0000-0000-0000-000000000000}"/>
          </ac:spMkLst>
        </pc:spChg>
        <pc:spChg chg="mod">
          <ac:chgData name="MARIA KARAMPELIA" userId="9dfcc2cac66bf474" providerId="LiveId" clId="{1F1FFEBE-EF86-4E9B-AE5E-4850C1651D06}" dt="2025-02-24T19:54:58.459" v="85" actId="14100"/>
          <ac:spMkLst>
            <pc:docMk/>
            <pc:sldMk cId="3759908324" sldId="330"/>
            <ac:spMk id="3" creationId="{00000000-0000-0000-0000-000000000000}"/>
          </ac:spMkLst>
        </pc:spChg>
      </pc:sldChg>
      <pc:sldChg chg="add del">
        <pc:chgData name="MARIA KARAMPELIA" userId="9dfcc2cac66bf474" providerId="LiveId" clId="{1F1FFEBE-EF86-4E9B-AE5E-4850C1651D06}" dt="2025-02-24T20:05:39.449" v="93"/>
        <pc:sldMkLst>
          <pc:docMk/>
          <pc:sldMk cId="2686481827" sldId="332"/>
        </pc:sldMkLst>
      </pc:sldChg>
      <pc:sldChg chg="add del">
        <pc:chgData name="MARIA KARAMPELIA" userId="9dfcc2cac66bf474" providerId="LiveId" clId="{1F1FFEBE-EF86-4E9B-AE5E-4850C1651D06}" dt="2025-02-24T20:05:39.449" v="93"/>
        <pc:sldMkLst>
          <pc:docMk/>
          <pc:sldMk cId="2642276609" sldId="333"/>
        </pc:sldMkLst>
      </pc:sldChg>
      <pc:sldChg chg="add del">
        <pc:chgData name="MARIA KARAMPELIA" userId="9dfcc2cac66bf474" providerId="LiveId" clId="{1F1FFEBE-EF86-4E9B-AE5E-4850C1651D06}" dt="2025-02-24T20:05:39.449" v="93"/>
        <pc:sldMkLst>
          <pc:docMk/>
          <pc:sldMk cId="2870529543" sldId="334"/>
        </pc:sldMkLst>
      </pc:sldChg>
      <pc:sldChg chg="modSp new mod">
        <pc:chgData name="MARIA KARAMPELIA" userId="9dfcc2cac66bf474" providerId="LiveId" clId="{1F1FFEBE-EF86-4E9B-AE5E-4850C1651D06}" dt="2025-02-25T07:47:05.863" v="763" actId="14100"/>
        <pc:sldMkLst>
          <pc:docMk/>
          <pc:sldMk cId="1409230478" sldId="335"/>
        </pc:sldMkLst>
        <pc:spChg chg="mod">
          <ac:chgData name="MARIA KARAMPELIA" userId="9dfcc2cac66bf474" providerId="LiveId" clId="{1F1FFEBE-EF86-4E9B-AE5E-4850C1651D06}" dt="2025-02-25T07:38:30.792" v="108" actId="14100"/>
          <ac:spMkLst>
            <pc:docMk/>
            <pc:sldMk cId="1409230478" sldId="335"/>
            <ac:spMk id="2" creationId="{2A0BE3E8-3186-7A48-1668-E89E08AF3830}"/>
          </ac:spMkLst>
        </pc:spChg>
        <pc:spChg chg="mod">
          <ac:chgData name="MARIA KARAMPELIA" userId="9dfcc2cac66bf474" providerId="LiveId" clId="{1F1FFEBE-EF86-4E9B-AE5E-4850C1651D06}" dt="2025-02-25T07:47:05.863" v="763" actId="14100"/>
          <ac:spMkLst>
            <pc:docMk/>
            <pc:sldMk cId="1409230478" sldId="335"/>
            <ac:spMk id="3" creationId="{35D5142E-4D34-C04C-0EDD-E8D4CB21FEC5}"/>
          </ac:spMkLst>
        </pc:spChg>
      </pc:sldChg>
      <pc:sldChg chg="del">
        <pc:chgData name="MARIA KARAMPELIA" userId="9dfcc2cac66bf474" providerId="LiveId" clId="{1F1FFEBE-EF86-4E9B-AE5E-4850C1651D06}" dt="2025-02-24T20:02:03.587" v="92" actId="2696"/>
        <pc:sldMkLst>
          <pc:docMk/>
          <pc:sldMk cId="1760165966" sldId="335"/>
        </pc:sldMkLst>
      </pc:sldChg>
      <pc:sldChg chg="del">
        <pc:chgData name="MARIA KARAMPELIA" userId="9dfcc2cac66bf474" providerId="LiveId" clId="{1F1FFEBE-EF86-4E9B-AE5E-4850C1651D06}" dt="2025-02-24T20:02:03.587" v="92" actId="2696"/>
        <pc:sldMkLst>
          <pc:docMk/>
          <pc:sldMk cId="2388826464" sldId="336"/>
        </pc:sldMkLst>
      </pc:sldChg>
      <pc:sldChg chg="del">
        <pc:chgData name="MARIA KARAMPELIA" userId="9dfcc2cac66bf474" providerId="LiveId" clId="{1F1FFEBE-EF86-4E9B-AE5E-4850C1651D06}" dt="2025-02-24T20:02:03.587" v="92" actId="2696"/>
        <pc:sldMkLst>
          <pc:docMk/>
          <pc:sldMk cId="4249895497" sldId="337"/>
        </pc:sldMkLst>
      </pc:sldChg>
      <pc:sldChg chg="del">
        <pc:chgData name="MARIA KARAMPELIA" userId="9dfcc2cac66bf474" providerId="LiveId" clId="{1F1FFEBE-EF86-4E9B-AE5E-4850C1651D06}" dt="2025-02-24T20:02:03.587" v="92" actId="2696"/>
        <pc:sldMkLst>
          <pc:docMk/>
          <pc:sldMk cId="1864185123" sldId="338"/>
        </pc:sldMkLst>
      </pc:sldChg>
      <pc:sldChg chg="del">
        <pc:chgData name="MARIA KARAMPELIA" userId="9dfcc2cac66bf474" providerId="LiveId" clId="{1F1FFEBE-EF86-4E9B-AE5E-4850C1651D06}" dt="2025-02-24T20:02:03.587" v="92" actId="2696"/>
        <pc:sldMkLst>
          <pc:docMk/>
          <pc:sldMk cId="570083406" sldId="339"/>
        </pc:sldMkLst>
      </pc:sldChg>
      <pc:sldChg chg="del">
        <pc:chgData name="MARIA KARAMPELIA" userId="9dfcc2cac66bf474" providerId="LiveId" clId="{1F1FFEBE-EF86-4E9B-AE5E-4850C1651D06}" dt="2025-02-24T20:02:03.587" v="92" actId="2696"/>
        <pc:sldMkLst>
          <pc:docMk/>
          <pc:sldMk cId="3193168347" sldId="340"/>
        </pc:sldMkLst>
      </pc:sldChg>
      <pc:sldChg chg="del">
        <pc:chgData name="MARIA KARAMPELIA" userId="9dfcc2cac66bf474" providerId="LiveId" clId="{1F1FFEBE-EF86-4E9B-AE5E-4850C1651D06}" dt="2025-02-24T20:02:03.587" v="92" actId="2696"/>
        <pc:sldMkLst>
          <pc:docMk/>
          <pc:sldMk cId="1676075509" sldId="341"/>
        </pc:sldMkLst>
      </pc:sldChg>
      <pc:sldChg chg="del">
        <pc:chgData name="MARIA KARAMPELIA" userId="9dfcc2cac66bf474" providerId="LiveId" clId="{1F1FFEBE-EF86-4E9B-AE5E-4850C1651D06}" dt="2025-02-24T20:02:03.587" v="92" actId="2696"/>
        <pc:sldMkLst>
          <pc:docMk/>
          <pc:sldMk cId="1656619558" sldId="342"/>
        </pc:sldMkLst>
      </pc:sldChg>
      <pc:sldChg chg="del">
        <pc:chgData name="MARIA KARAMPELIA" userId="9dfcc2cac66bf474" providerId="LiveId" clId="{1F1FFEBE-EF86-4E9B-AE5E-4850C1651D06}" dt="2025-02-24T20:02:03.587" v="92" actId="2696"/>
        <pc:sldMkLst>
          <pc:docMk/>
          <pc:sldMk cId="1344989462" sldId="343"/>
        </pc:sldMkLst>
      </pc:sldChg>
      <pc:sldChg chg="del">
        <pc:chgData name="MARIA KARAMPELIA" userId="9dfcc2cac66bf474" providerId="LiveId" clId="{1F1FFEBE-EF86-4E9B-AE5E-4850C1651D06}" dt="2025-02-24T20:02:03.587" v="92" actId="2696"/>
        <pc:sldMkLst>
          <pc:docMk/>
          <pc:sldMk cId="1135791226" sldId="344"/>
        </pc:sldMkLst>
      </pc:sldChg>
      <pc:sldChg chg="del">
        <pc:chgData name="MARIA KARAMPELIA" userId="9dfcc2cac66bf474" providerId="LiveId" clId="{1F1FFEBE-EF86-4E9B-AE5E-4850C1651D06}" dt="2025-02-24T20:02:03.587" v="92" actId="2696"/>
        <pc:sldMkLst>
          <pc:docMk/>
          <pc:sldMk cId="2685908566" sldId="345"/>
        </pc:sldMkLst>
      </pc:sldChg>
      <pc:sldChg chg="del">
        <pc:chgData name="MARIA KARAMPELIA" userId="9dfcc2cac66bf474" providerId="LiveId" clId="{1F1FFEBE-EF86-4E9B-AE5E-4850C1651D06}" dt="2025-02-24T20:02:03.587" v="92" actId="2696"/>
        <pc:sldMkLst>
          <pc:docMk/>
          <pc:sldMk cId="1467328083" sldId="346"/>
        </pc:sldMkLst>
      </pc:sldChg>
      <pc:sldChg chg="del">
        <pc:chgData name="MARIA KARAMPELIA" userId="9dfcc2cac66bf474" providerId="LiveId" clId="{1F1FFEBE-EF86-4E9B-AE5E-4850C1651D06}" dt="2025-02-24T20:02:03.587" v="92" actId="2696"/>
        <pc:sldMkLst>
          <pc:docMk/>
          <pc:sldMk cId="4203913454" sldId="347"/>
        </pc:sldMkLst>
      </pc:sldChg>
      <pc:sldChg chg="del">
        <pc:chgData name="MARIA KARAMPELIA" userId="9dfcc2cac66bf474" providerId="LiveId" clId="{1F1FFEBE-EF86-4E9B-AE5E-4850C1651D06}" dt="2025-02-24T20:02:03.587" v="92" actId="2696"/>
        <pc:sldMkLst>
          <pc:docMk/>
          <pc:sldMk cId="2646143660" sldId="348"/>
        </pc:sldMkLst>
      </pc:sldChg>
      <pc:sldChg chg="del">
        <pc:chgData name="MARIA KARAMPELIA" userId="9dfcc2cac66bf474" providerId="LiveId" clId="{1F1FFEBE-EF86-4E9B-AE5E-4850C1651D06}" dt="2025-02-24T20:02:03.587" v="92" actId="2696"/>
        <pc:sldMkLst>
          <pc:docMk/>
          <pc:sldMk cId="2012980022" sldId="349"/>
        </pc:sldMkLst>
      </pc:sldChg>
      <pc:sldChg chg="del">
        <pc:chgData name="MARIA KARAMPELIA" userId="9dfcc2cac66bf474" providerId="LiveId" clId="{1F1FFEBE-EF86-4E9B-AE5E-4850C1651D06}" dt="2025-02-24T20:02:03.587" v="92" actId="2696"/>
        <pc:sldMkLst>
          <pc:docMk/>
          <pc:sldMk cId="673708782" sldId="350"/>
        </pc:sldMkLst>
      </pc:sldChg>
      <pc:sldChg chg="del">
        <pc:chgData name="MARIA KARAMPELIA" userId="9dfcc2cac66bf474" providerId="LiveId" clId="{1F1FFEBE-EF86-4E9B-AE5E-4850C1651D06}" dt="2025-02-24T20:02:03.587" v="92" actId="2696"/>
        <pc:sldMkLst>
          <pc:docMk/>
          <pc:sldMk cId="2019188165" sldId="351"/>
        </pc:sldMkLst>
      </pc:sldChg>
      <pc:sldChg chg="del">
        <pc:chgData name="MARIA KARAMPELIA" userId="9dfcc2cac66bf474" providerId="LiveId" clId="{1F1FFEBE-EF86-4E9B-AE5E-4850C1651D06}" dt="2025-02-24T20:02:03.587" v="92" actId="2696"/>
        <pc:sldMkLst>
          <pc:docMk/>
          <pc:sldMk cId="1858207860" sldId="352"/>
        </pc:sldMkLst>
      </pc:sldChg>
      <pc:sldChg chg="del">
        <pc:chgData name="MARIA KARAMPELIA" userId="9dfcc2cac66bf474" providerId="LiveId" clId="{1F1FFEBE-EF86-4E9B-AE5E-4850C1651D06}" dt="2025-02-24T20:02:03.587" v="92" actId="2696"/>
        <pc:sldMkLst>
          <pc:docMk/>
          <pc:sldMk cId="2512026523" sldId="353"/>
        </pc:sldMkLst>
      </pc:sldChg>
      <pc:sldChg chg="del">
        <pc:chgData name="MARIA KARAMPELIA" userId="9dfcc2cac66bf474" providerId="LiveId" clId="{1F1FFEBE-EF86-4E9B-AE5E-4850C1651D06}" dt="2025-02-24T20:02:03.587" v="92" actId="2696"/>
        <pc:sldMkLst>
          <pc:docMk/>
          <pc:sldMk cId="2419124122" sldId="354"/>
        </pc:sldMkLst>
      </pc:sldChg>
      <pc:sldChg chg="del">
        <pc:chgData name="MARIA KARAMPELIA" userId="9dfcc2cac66bf474" providerId="LiveId" clId="{1F1FFEBE-EF86-4E9B-AE5E-4850C1651D06}" dt="2025-02-24T20:02:03.587" v="92" actId="2696"/>
        <pc:sldMkLst>
          <pc:docMk/>
          <pc:sldMk cId="1669931076" sldId="355"/>
        </pc:sldMkLst>
      </pc:sldChg>
      <pc:sldChg chg="del">
        <pc:chgData name="MARIA KARAMPELIA" userId="9dfcc2cac66bf474" providerId="LiveId" clId="{1F1FFEBE-EF86-4E9B-AE5E-4850C1651D06}" dt="2025-02-24T20:02:03.587" v="92" actId="2696"/>
        <pc:sldMkLst>
          <pc:docMk/>
          <pc:sldMk cId="3533437338" sldId="356"/>
        </pc:sldMkLst>
      </pc:sldChg>
      <pc:sldChg chg="del">
        <pc:chgData name="MARIA KARAMPELIA" userId="9dfcc2cac66bf474" providerId="LiveId" clId="{1F1FFEBE-EF86-4E9B-AE5E-4850C1651D06}" dt="2025-02-24T20:02:03.587" v="92" actId="2696"/>
        <pc:sldMkLst>
          <pc:docMk/>
          <pc:sldMk cId="3868296811" sldId="357"/>
        </pc:sldMkLst>
      </pc:sldChg>
      <pc:sldChg chg="del">
        <pc:chgData name="MARIA KARAMPELIA" userId="9dfcc2cac66bf474" providerId="LiveId" clId="{1F1FFEBE-EF86-4E9B-AE5E-4850C1651D06}" dt="2025-02-24T20:02:03.587" v="92" actId="2696"/>
        <pc:sldMkLst>
          <pc:docMk/>
          <pc:sldMk cId="2588119949" sldId="358"/>
        </pc:sldMkLst>
      </pc:sldChg>
      <pc:sldChg chg="del">
        <pc:chgData name="MARIA KARAMPELIA" userId="9dfcc2cac66bf474" providerId="LiveId" clId="{1F1FFEBE-EF86-4E9B-AE5E-4850C1651D06}" dt="2025-02-24T20:02:03.587" v="92" actId="2696"/>
        <pc:sldMkLst>
          <pc:docMk/>
          <pc:sldMk cId="329551005" sldId="359"/>
        </pc:sldMkLst>
      </pc:sldChg>
      <pc:sldChg chg="del">
        <pc:chgData name="MARIA KARAMPELIA" userId="9dfcc2cac66bf474" providerId="LiveId" clId="{1F1FFEBE-EF86-4E9B-AE5E-4850C1651D06}" dt="2025-02-24T20:02:03.587" v="92" actId="2696"/>
        <pc:sldMkLst>
          <pc:docMk/>
          <pc:sldMk cId="3400519033" sldId="36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54104B-8757-C00E-AF7A-E7FD8031ACE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81ED84E-F559-4A06-740F-CEE9BB3195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FABB251-AD42-C85B-F10E-0CED6D666A43}"/>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5" name="Θέση υποσέλιδου 4">
            <a:extLst>
              <a:ext uri="{FF2B5EF4-FFF2-40B4-BE49-F238E27FC236}">
                <a16:creationId xmlns:a16="http://schemas.microsoft.com/office/drawing/2014/main" id="{327337EA-EF90-A5C0-6E22-733E7104E86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506046-241F-9B3A-3E36-7D759F584768}"/>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3602179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E60D57-FF2A-8928-F986-43FEB20549E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DF828D6-0BE7-E4F8-C6C8-32FAB3544D1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266BBC-271C-B4A7-4340-2CABCD0F1A6D}"/>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5" name="Θέση υποσέλιδου 4">
            <a:extLst>
              <a:ext uri="{FF2B5EF4-FFF2-40B4-BE49-F238E27FC236}">
                <a16:creationId xmlns:a16="http://schemas.microsoft.com/office/drawing/2014/main" id="{9F779830-D236-A4E8-F795-E131A4794F5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DB1344B-B9A5-CD91-10E9-0696DEB17B7D}"/>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319583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BF8AA24-629B-4AFF-1F02-ECFC8887593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01CA622-FEBE-4CC3-662B-E8A437E7EB3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8245EE1-D072-3133-95D3-33D18B9D2D83}"/>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5" name="Θέση υποσέλιδου 4">
            <a:extLst>
              <a:ext uri="{FF2B5EF4-FFF2-40B4-BE49-F238E27FC236}">
                <a16:creationId xmlns:a16="http://schemas.microsoft.com/office/drawing/2014/main" id="{83A1C1B1-72A8-E7F9-A83E-42E06163DAE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72B46F1-6E2D-6823-F217-69CACFE05585}"/>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758126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9C1DAA-7908-A031-068F-C8DBFE10D69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160F5EC-AE87-FD7E-644A-4CF9A956AB0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F06EFBB-03C8-F7F0-E39F-7E47837A0D45}"/>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5" name="Θέση υποσέλιδου 4">
            <a:extLst>
              <a:ext uri="{FF2B5EF4-FFF2-40B4-BE49-F238E27FC236}">
                <a16:creationId xmlns:a16="http://schemas.microsoft.com/office/drawing/2014/main" id="{04E9213C-8EF9-7277-F1B1-FC3952D44B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E823DFE-191B-3147-7F61-60DB630B42DF}"/>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2181334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497DCA-B240-6956-CDF7-A7C9926D10D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FD58BC5-1910-4771-58C7-3AE74D976E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6F1B85B-939D-C3D9-53E7-7C7E602A6CF3}"/>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5" name="Θέση υποσέλιδου 4">
            <a:extLst>
              <a:ext uri="{FF2B5EF4-FFF2-40B4-BE49-F238E27FC236}">
                <a16:creationId xmlns:a16="http://schemas.microsoft.com/office/drawing/2014/main" id="{A5081325-A7D7-1FCE-13A1-AA8838D0C46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324D44F-5C9D-8428-BE03-005E3719EA04}"/>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265716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915139-9738-005E-D158-AF47667C7FC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342497E-53D5-1E4A-7C88-E6F7C38696B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158E2D8-9762-2BBB-02C2-7BF652A409FF}"/>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F8171B3-5C04-BD17-14BA-07CF9DDB829E}"/>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6" name="Θέση υποσέλιδου 5">
            <a:extLst>
              <a:ext uri="{FF2B5EF4-FFF2-40B4-BE49-F238E27FC236}">
                <a16:creationId xmlns:a16="http://schemas.microsoft.com/office/drawing/2014/main" id="{2B76937D-8838-07EF-9B54-C1479934FC7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27463C9-0CA2-5877-3CBA-DD76B49D0563}"/>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293418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51F445-086D-71B7-94EB-509F0A17146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3CFB63B-0F3C-3397-2AA5-A872C1E2DA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9A0A4CC-99D3-0BAA-8293-EDCB919CF26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19613C0-B1F3-61CF-4D96-4AF4069BDA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5805747-FBF6-B319-A3BB-147DF8888D1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5D6553D-58D4-C94F-74BA-FE8EA95B65D6}"/>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8" name="Θέση υποσέλιδου 7">
            <a:extLst>
              <a:ext uri="{FF2B5EF4-FFF2-40B4-BE49-F238E27FC236}">
                <a16:creationId xmlns:a16="http://schemas.microsoft.com/office/drawing/2014/main" id="{14BAFD24-4D4B-9E35-0956-2995B8575DC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3C821B4-C2F1-0E42-D171-3AAA9BDEBFC1}"/>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3483305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BC340C-36FB-FF91-9D8F-FFF62C965A0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CAF48B3-A5E8-F732-BFAC-03DA9919FA89}"/>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4" name="Θέση υποσέλιδου 3">
            <a:extLst>
              <a:ext uri="{FF2B5EF4-FFF2-40B4-BE49-F238E27FC236}">
                <a16:creationId xmlns:a16="http://schemas.microsoft.com/office/drawing/2014/main" id="{FA41EBFF-081E-AA53-4B31-CACF41B3736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30F25E6-B05E-82DB-0B60-CA92831EB29E}"/>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3013788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D2928D9-1E78-03D2-40CD-7232C5A6CFE2}"/>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3" name="Θέση υποσέλιδου 2">
            <a:extLst>
              <a:ext uri="{FF2B5EF4-FFF2-40B4-BE49-F238E27FC236}">
                <a16:creationId xmlns:a16="http://schemas.microsoft.com/office/drawing/2014/main" id="{ED7A20F8-9F5F-A425-BF63-6553D3269C0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8DF24F5-5B53-F5E8-4B4D-64CA3AEFE34F}"/>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2616737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6E11D8-F0F0-1656-8572-EBE7E8FF98B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8276A35-81EF-B9A5-91EC-7AA3264E22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17420C0-2E18-691F-2F01-D39A95EC42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AEF8E01-C2FA-5F0E-A84C-8750ABC3641D}"/>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6" name="Θέση υποσέλιδου 5">
            <a:extLst>
              <a:ext uri="{FF2B5EF4-FFF2-40B4-BE49-F238E27FC236}">
                <a16:creationId xmlns:a16="http://schemas.microsoft.com/office/drawing/2014/main" id="{370A5AC9-CE19-12E2-91B8-215E59346B5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0A38147-5109-2D86-E1BB-310373BEF3CE}"/>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1247093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72B17C-FBC3-0C37-735D-4058AA81324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B005CA2-B2E7-C4A5-D0B5-E1C35B1D09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51CEFF7-C686-39DB-1431-B9D0776733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BAD52E4-4E08-DEB6-3D6D-B64B7D49F7B0}"/>
              </a:ext>
            </a:extLst>
          </p:cNvPr>
          <p:cNvSpPr>
            <a:spLocks noGrp="1"/>
          </p:cNvSpPr>
          <p:nvPr>
            <p:ph type="dt" sz="half" idx="10"/>
          </p:nvPr>
        </p:nvSpPr>
        <p:spPr/>
        <p:txBody>
          <a:bodyPr/>
          <a:lstStyle/>
          <a:p>
            <a:fld id="{8CFB40D5-3E56-449C-AA64-8921D8797F94}" type="datetimeFigureOut">
              <a:rPr lang="el-GR" smtClean="0"/>
              <a:t>25/2/2025</a:t>
            </a:fld>
            <a:endParaRPr lang="el-GR"/>
          </a:p>
        </p:txBody>
      </p:sp>
      <p:sp>
        <p:nvSpPr>
          <p:cNvPr id="6" name="Θέση υποσέλιδου 5">
            <a:extLst>
              <a:ext uri="{FF2B5EF4-FFF2-40B4-BE49-F238E27FC236}">
                <a16:creationId xmlns:a16="http://schemas.microsoft.com/office/drawing/2014/main" id="{1961B14F-EB86-24D9-7784-520CFB0FAC5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C926460-DA8A-4A4F-61A8-395B0BF479F1}"/>
              </a:ext>
            </a:extLst>
          </p:cNvPr>
          <p:cNvSpPr>
            <a:spLocks noGrp="1"/>
          </p:cNvSpPr>
          <p:nvPr>
            <p:ph type="sldNum" sz="quarter" idx="12"/>
          </p:nvPr>
        </p:nvSpPr>
        <p:spPr/>
        <p:txBody>
          <a:bodyPr/>
          <a:lstStyle/>
          <a:p>
            <a:fld id="{570B211A-2661-4D75-A78D-E273E56C606F}" type="slidenum">
              <a:rPr lang="el-GR" smtClean="0"/>
              <a:t>‹#›</a:t>
            </a:fld>
            <a:endParaRPr lang="el-GR"/>
          </a:p>
        </p:txBody>
      </p:sp>
    </p:spTree>
    <p:extLst>
      <p:ext uri="{BB962C8B-B14F-4D97-AF65-F5344CB8AC3E}">
        <p14:creationId xmlns:p14="http://schemas.microsoft.com/office/powerpoint/2010/main" val="40549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D84BD00-0300-79AB-8FA9-7629D148B4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7D399FF-13DF-638B-6958-F59758D5C5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D0E416-E115-7730-6F96-2A38AB5E38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B40D5-3E56-449C-AA64-8921D8797F94}" type="datetimeFigureOut">
              <a:rPr lang="el-GR" smtClean="0"/>
              <a:t>25/2/2025</a:t>
            </a:fld>
            <a:endParaRPr lang="el-GR"/>
          </a:p>
        </p:txBody>
      </p:sp>
      <p:sp>
        <p:nvSpPr>
          <p:cNvPr id="5" name="Θέση υποσέλιδου 4">
            <a:extLst>
              <a:ext uri="{FF2B5EF4-FFF2-40B4-BE49-F238E27FC236}">
                <a16:creationId xmlns:a16="http://schemas.microsoft.com/office/drawing/2014/main" id="{8A1FEA42-A48D-36D6-143C-B1520D8DBF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7CF9763-5513-DE2B-EB2B-91996838E1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0B211A-2661-4D75-A78D-E273E56C606F}" type="slidenum">
              <a:rPr lang="el-GR" smtClean="0"/>
              <a:t>‹#›</a:t>
            </a:fld>
            <a:endParaRPr lang="el-GR"/>
          </a:p>
        </p:txBody>
      </p:sp>
    </p:spTree>
    <p:extLst>
      <p:ext uri="{BB962C8B-B14F-4D97-AF65-F5344CB8AC3E}">
        <p14:creationId xmlns:p14="http://schemas.microsoft.com/office/powerpoint/2010/main" val="1884946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27D43C-3545-A8D3-02D7-623B95C07E2E}"/>
              </a:ext>
            </a:extLst>
          </p:cNvPr>
          <p:cNvSpPr>
            <a:spLocks noGrp="1"/>
          </p:cNvSpPr>
          <p:nvPr>
            <p:ph type="ctrTitle"/>
          </p:nvPr>
        </p:nvSpPr>
        <p:spPr>
          <a:xfrm>
            <a:off x="20782" y="0"/>
            <a:ext cx="12192000" cy="4995863"/>
          </a:xfrm>
        </p:spPr>
        <p:txBody>
          <a:bodyPr>
            <a:normAutofit fontScale="90000"/>
          </a:bodyPr>
          <a:lstStyle/>
          <a:p>
            <a:r>
              <a:rPr lang="el-GR" sz="3600" b="1" dirty="0"/>
              <a:t>ΒΙΟΗΘΙΚΗ</a:t>
            </a:r>
            <a:br>
              <a:rPr lang="el-GR" sz="3600" b="1" dirty="0"/>
            </a:br>
            <a:r>
              <a:rPr lang="el-GR" sz="3600" b="1" dirty="0"/>
              <a:t>ΕΝΟΤΗΤΑ 3</a:t>
            </a:r>
            <a:r>
              <a:rPr lang="el-GR" sz="3600" b="1" baseline="30000" dirty="0"/>
              <a:t>Η</a:t>
            </a:r>
            <a:r>
              <a:rPr lang="el-GR" sz="3600" b="1" dirty="0"/>
              <a:t> </a:t>
            </a:r>
            <a:br>
              <a:rPr lang="el-GR" sz="3600" b="1" dirty="0"/>
            </a:br>
            <a:r>
              <a:rPr lang="el-GR" sz="3600" dirty="0"/>
              <a:t>ΟΙ ΤΕΧΝΙΚΕΣ ΠΑΡΕΜΒΑΣΕΙΣ ΣΤΟ ΑΝΘΡΩΠΙΝΟ ΓΟΝΙΔΙΩΜΑ</a:t>
            </a:r>
            <a:br>
              <a:rPr lang="el-GR" sz="3600" dirty="0"/>
            </a:br>
            <a:r>
              <a:rPr lang="el-GR" sz="3600" dirty="0"/>
              <a:t>ΓΕΝΕΤΙΚΗ ΤΕΧΝΟΛΟΓΙΑ ΚΑΙ ΓΕΝΕΤΙΚΗ ΜΗΧΑΝΙΚΗ</a:t>
            </a:r>
            <a:br>
              <a:rPr lang="el-GR" sz="3600" dirty="0"/>
            </a:br>
            <a:r>
              <a:rPr lang="el-GR" sz="3600" b="1" dirty="0"/>
              <a:t> Εφαρμογές της γενετικής τεχνολογίας και μηχανικής στον άνθρωπο</a:t>
            </a:r>
            <a:br>
              <a:rPr lang="el-GR" sz="3600" dirty="0"/>
            </a:br>
            <a:br>
              <a:rPr lang="el-GR" sz="3600" b="1"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57-83</a:t>
            </a:r>
            <a:br>
              <a:rPr lang="el-GR" b="1" dirty="0">
                <a:solidFill>
                  <a:srgbClr val="FF0000"/>
                </a:solidFill>
              </a:rPr>
            </a:br>
            <a:endParaRPr lang="el-GR" dirty="0"/>
          </a:p>
        </p:txBody>
      </p:sp>
      <p:sp>
        <p:nvSpPr>
          <p:cNvPr id="3" name="Υπότιτλος 2">
            <a:extLst>
              <a:ext uri="{FF2B5EF4-FFF2-40B4-BE49-F238E27FC236}">
                <a16:creationId xmlns:a16="http://schemas.microsoft.com/office/drawing/2014/main" id="{10902E8A-3D2B-C692-58F8-D75C9F99B358}"/>
              </a:ext>
            </a:extLst>
          </p:cNvPr>
          <p:cNvSpPr>
            <a:spLocks noGrp="1"/>
          </p:cNvSpPr>
          <p:nvPr>
            <p:ph type="subTitle" idx="1"/>
          </p:nvPr>
        </p:nvSpPr>
        <p:spPr>
          <a:xfrm>
            <a:off x="1430481" y="4880120"/>
            <a:ext cx="9144000" cy="1977880"/>
          </a:xfrm>
        </p:spPr>
        <p:txBody>
          <a:bodyPr>
            <a:normAutofit/>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3973139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45473" y="1402772"/>
            <a:ext cx="12046527" cy="5455227"/>
          </a:xfrm>
        </p:spPr>
        <p:txBody>
          <a:bodyPr>
            <a:normAutofit/>
          </a:bodyPr>
          <a:lstStyle/>
          <a:p>
            <a:pPr marL="0" indent="0">
              <a:buNone/>
            </a:pPr>
            <a:r>
              <a:rPr lang="el-GR" dirty="0"/>
              <a:t>Σημαντικός για τον τομέα της υγείας θεωρείται ο </a:t>
            </a:r>
            <a:r>
              <a:rPr lang="el-GR" b="1" dirty="0">
                <a:solidFill>
                  <a:srgbClr val="C00000"/>
                </a:solidFill>
                <a:effectLst>
                  <a:outerShdw blurRad="38100" dist="38100" dir="2700000" algn="tl">
                    <a:srgbClr val="000000">
                      <a:alpha val="43137"/>
                    </a:srgbClr>
                  </a:outerShdw>
                </a:effectLst>
              </a:rPr>
              <a:t>γενετικός έλεγχος</a:t>
            </a:r>
            <a:r>
              <a:rPr lang="el-GR" dirty="0"/>
              <a:t>. </a:t>
            </a:r>
          </a:p>
          <a:p>
            <a:r>
              <a:rPr lang="el-GR" dirty="0"/>
              <a:t>Διενεργείται σε δύο στάδια: α) πριν από τη γέννηση και β) μετά από τη γέννηση. Το πρώτο στάδιο διαιρείται σε δύο φάσεις. Η πρώτη αφορά τον </a:t>
            </a:r>
            <a:r>
              <a:rPr lang="el-GR" dirty="0" err="1"/>
              <a:t>ζυγώτη</a:t>
            </a:r>
            <a:r>
              <a:rPr lang="el-GR" dirty="0"/>
              <a:t> πριν από την εμφύτευσή του στη μήτρα (</a:t>
            </a:r>
            <a:r>
              <a:rPr lang="el-GR" b="1" dirty="0" err="1"/>
              <a:t>προεμφυτευτική</a:t>
            </a:r>
            <a:r>
              <a:rPr lang="el-GR" b="1" dirty="0"/>
              <a:t> διάγνωση</a:t>
            </a:r>
            <a:r>
              <a:rPr lang="el-GR" dirty="0"/>
              <a:t>). Η δεύτερη διενεργείται κατά τη διάρκεια της εγκυμοσύνης και ονομάζεται </a:t>
            </a:r>
            <a:r>
              <a:rPr lang="el-GR" b="1" dirty="0"/>
              <a:t>προγεννητική διάγνωση</a:t>
            </a:r>
            <a:r>
              <a:rPr lang="el-GR" dirty="0"/>
              <a:t>. </a:t>
            </a:r>
          </a:p>
          <a:p>
            <a:r>
              <a:rPr lang="el-GR" dirty="0"/>
              <a:t>Η γνώση της αλληλουχίας του ανθρώπινου </a:t>
            </a:r>
            <a:r>
              <a:rPr lang="el-GR" dirty="0" err="1"/>
              <a:t>γονιδιώματος</a:t>
            </a:r>
            <a:r>
              <a:rPr lang="el-GR" dirty="0"/>
              <a:t> είχε ως αποτέλεσμα τη ανακάλυψη των προβληματικών αλληλουχιών, η οποία οδήγησε στην ανάπτυξη των γενετικών ελέγχων. </a:t>
            </a:r>
          </a:p>
          <a:p>
            <a:r>
              <a:rPr lang="el-GR" dirty="0"/>
              <a:t>Οι έλεγχοι αυτοί μπορούν να αποκαλύψουν αν ένα έμβρυο φέρει ανωμαλίες ή μεταλλαγές που να ευθύνονται ή να συνδέονται με μια ασθένεια ή αναπηρία. </a:t>
            </a:r>
          </a:p>
        </p:txBody>
      </p:sp>
    </p:spTree>
    <p:extLst>
      <p:ext uri="{BB962C8B-B14F-4D97-AF65-F5344CB8AC3E}">
        <p14:creationId xmlns:p14="http://schemas.microsoft.com/office/powerpoint/2010/main" val="596104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45473" y="1325564"/>
            <a:ext cx="11928763" cy="5532436"/>
          </a:xfrm>
        </p:spPr>
        <p:txBody>
          <a:bodyPr>
            <a:normAutofit fontScale="92500"/>
          </a:bodyPr>
          <a:lstStyle/>
          <a:p>
            <a:pPr marL="0" indent="0">
              <a:buNone/>
            </a:pPr>
            <a:r>
              <a:rPr lang="el-GR" dirty="0"/>
              <a:t>Κατά τον γενετικό έλεγχο δίνεται η δυνατότητα στους γιατρούς να γνωρίζουν τη </a:t>
            </a:r>
            <a:r>
              <a:rPr lang="el-GR" b="1" dirty="0"/>
              <a:t>γενετική σύσταση κάθε ατόμου</a:t>
            </a:r>
            <a:r>
              <a:rPr lang="el-GR" dirty="0"/>
              <a:t>, κάτι θετικό για τη θεραπεία του ασθενούς.</a:t>
            </a:r>
          </a:p>
          <a:p>
            <a:r>
              <a:rPr lang="el-GR" dirty="0">
                <a:solidFill>
                  <a:srgbClr val="C00000"/>
                </a:solidFill>
              </a:rPr>
              <a:t>Κατά πόσο όμως μπορεί να τηρηθεί το απόρρητο αυτών των πληροφοριών για κάθε άτομο το οποίο φέρει κάποιο παθογόνο γονίδιο; </a:t>
            </a:r>
          </a:p>
          <a:p>
            <a:r>
              <a:rPr lang="el-GR" dirty="0"/>
              <a:t>Εξάλλου σύμφωνα με τη γενετική επιστήμη, η ύπαρξη απλά κάποιου γονιδίου, το οποίο δημιουργεί προδιάθεση για κάποια ασθένεια, δεν προδικάζει αυτόματα και την εμφάνιση της ασθένειας. </a:t>
            </a:r>
          </a:p>
          <a:p>
            <a:r>
              <a:rPr lang="el-GR" dirty="0"/>
              <a:t>Το περιβάλλον, ο τρόπος ζωής, και άλλοι παράγοντες μπορούν να συντελέσουν στην ενεργοποίηση αυτού του γονιδίου ή όχι. </a:t>
            </a:r>
          </a:p>
          <a:p>
            <a:r>
              <a:rPr lang="el-GR" dirty="0"/>
              <a:t>Παρατηρήθηκε σε άτομα με το ίδιο ακριβώς παθογόνο γονίδιο ότι δεν εκδήλωσαν όλα την ίδια ασθένεια. </a:t>
            </a:r>
          </a:p>
          <a:p>
            <a:r>
              <a:rPr lang="el-GR" dirty="0"/>
              <a:t>Επίσης, μια ασθένεια που θεωρείται ότι έχει κληρονομικό χαρακτήρα, μπορεί να εμφανιστεί και σε άτομα που δεν είχαν τέτοια γενετική προδιάθεση. </a:t>
            </a:r>
          </a:p>
        </p:txBody>
      </p:sp>
    </p:spTree>
    <p:extLst>
      <p:ext uri="{BB962C8B-B14F-4D97-AF65-F5344CB8AC3E}">
        <p14:creationId xmlns:p14="http://schemas.microsoft.com/office/powerpoint/2010/main" val="250844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38991" y="1825624"/>
            <a:ext cx="11762509" cy="5032375"/>
          </a:xfrm>
        </p:spPr>
        <p:txBody>
          <a:bodyPr>
            <a:normAutofit/>
          </a:bodyPr>
          <a:lstStyle/>
          <a:p>
            <a:pPr marL="0" indent="0">
              <a:buNone/>
            </a:pPr>
            <a:r>
              <a:rPr lang="el-GR" dirty="0"/>
              <a:t>Η </a:t>
            </a:r>
            <a:r>
              <a:rPr lang="el-GR" b="1" dirty="0"/>
              <a:t>πληροφορία για «προβληματικά» γονίδια στο </a:t>
            </a:r>
            <a:r>
              <a:rPr lang="en-US" b="1" dirty="0"/>
              <a:t>DNA </a:t>
            </a:r>
            <a:r>
              <a:rPr lang="el-GR" dirty="0"/>
              <a:t>κάποιου ατόμου, αμέσως του δίνει το στίγμα του </a:t>
            </a:r>
            <a:r>
              <a:rPr lang="el-GR" u="sng" dirty="0"/>
              <a:t>«δυνάμει» ασθενούς</a:t>
            </a:r>
            <a:r>
              <a:rPr lang="el-GR" dirty="0"/>
              <a:t>. </a:t>
            </a:r>
          </a:p>
          <a:p>
            <a:r>
              <a:rPr lang="el-GR" dirty="0"/>
              <a:t>Τι θα γίνει αν μια τέτοια πληροφορία διαρρεύσει σε χώρους όπως </a:t>
            </a:r>
            <a:r>
              <a:rPr lang="el-GR" u="sng" dirty="0"/>
              <a:t>η αγορά εργασίας</a:t>
            </a:r>
            <a:r>
              <a:rPr lang="el-GR" dirty="0"/>
              <a:t> και </a:t>
            </a:r>
            <a:r>
              <a:rPr lang="el-GR" u="sng" dirty="0"/>
              <a:t>η ασφάλιση από ιδιωτικές εταιρείες</a:t>
            </a:r>
            <a:r>
              <a:rPr lang="el-GR" dirty="0"/>
              <a:t>; </a:t>
            </a:r>
          </a:p>
          <a:p>
            <a:r>
              <a:rPr lang="el-GR" dirty="0"/>
              <a:t>Τίθεται το ζήτημα του κοινωνικού αποκλεισμού και για ένα ιδιότυπο ρατσισμό.  </a:t>
            </a:r>
          </a:p>
          <a:p>
            <a:r>
              <a:rPr lang="el-GR" dirty="0"/>
              <a:t>Συνεπώς σε περίπτωση γενετικού ελέγχου </a:t>
            </a:r>
            <a:r>
              <a:rPr lang="el-GR" b="1" dirty="0"/>
              <a:t>πρέπει να διασφαλίζεται η μυστικότητα της γενετικής πληροφορίας</a:t>
            </a:r>
            <a:r>
              <a:rPr lang="el-GR" dirty="0"/>
              <a:t>, αν και κάτι τέτοιο υποστηρίχθηκε ότι πρακτικά είναι αδύνατον. </a:t>
            </a:r>
          </a:p>
          <a:p>
            <a:pPr marL="0" indent="0">
              <a:buNone/>
            </a:pPr>
            <a:r>
              <a:rPr lang="el-GR" dirty="0"/>
              <a:t> </a:t>
            </a:r>
          </a:p>
          <a:p>
            <a:pPr marL="0" indent="0">
              <a:buNone/>
            </a:pPr>
            <a:endParaRPr lang="el-GR" dirty="0"/>
          </a:p>
        </p:txBody>
      </p:sp>
    </p:spTree>
    <p:extLst>
      <p:ext uri="{BB962C8B-B14F-4D97-AF65-F5344CB8AC3E}">
        <p14:creationId xmlns:p14="http://schemas.microsoft.com/office/powerpoint/2010/main" val="401512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45473" y="1325563"/>
            <a:ext cx="11824854" cy="5532437"/>
          </a:xfrm>
        </p:spPr>
        <p:txBody>
          <a:bodyPr>
            <a:normAutofit/>
          </a:bodyPr>
          <a:lstStyle/>
          <a:p>
            <a:pPr marL="0" indent="0">
              <a:buNone/>
            </a:pPr>
            <a:r>
              <a:rPr lang="el-GR" dirty="0"/>
              <a:t>Στο ίδιο πλαίσιο πολλές συζητήσεις έχει δημιουργήσει και </a:t>
            </a:r>
            <a:r>
              <a:rPr lang="el-GR" b="1" dirty="0"/>
              <a:t>η πρακτική των εκτρώσεων</a:t>
            </a:r>
            <a:r>
              <a:rPr lang="el-GR" dirty="0"/>
              <a:t> σε περίπτωση που διαγνωστεί κάποια γενετική ανωμαλία στο έμβρυο. </a:t>
            </a:r>
          </a:p>
          <a:p>
            <a:r>
              <a:rPr lang="el-GR" dirty="0"/>
              <a:t>Σήμερα εξιχνιάζονται </a:t>
            </a:r>
            <a:r>
              <a:rPr lang="el-GR" u="sng" dirty="0"/>
              <a:t>περί τις τετρακόσιες περιπτώσεις </a:t>
            </a:r>
            <a:r>
              <a:rPr lang="el-GR" dirty="0"/>
              <a:t>γενετικών δυσλειτουργιών. </a:t>
            </a:r>
          </a:p>
          <a:p>
            <a:r>
              <a:rPr lang="el-GR" dirty="0"/>
              <a:t>Σε κάποιες περιπτώσεις αποφασίζεται η έκτρωση του εμβρύου, η οποία ονομάζεται «θεραπευτικός τερματισμός της κύησης». </a:t>
            </a:r>
          </a:p>
          <a:p>
            <a:r>
              <a:rPr lang="el-GR" dirty="0"/>
              <a:t>Αποτέλεσμα: η αύξηση του αριθμού των εκτρώσεων στις προηγμένες χώρες σε ανησυχητικό βαθμό. </a:t>
            </a:r>
          </a:p>
          <a:p>
            <a:r>
              <a:rPr lang="el-GR" dirty="0"/>
              <a:t>Το ερώτημα που τίθεται είναι το εξής: Ποια γενετική ανωμαλία μπορεί να χαρακτηριστεί ως ασθένεια που χρήζει θεραπείας και πολύ περισσότερο να προϋποθέτει τη διακοπή της εγκυμοσύνης; </a:t>
            </a:r>
          </a:p>
          <a:p>
            <a:pPr marL="0" indent="0">
              <a:buNone/>
            </a:pPr>
            <a:endParaRPr lang="el-GR" dirty="0"/>
          </a:p>
        </p:txBody>
      </p:sp>
    </p:spTree>
    <p:extLst>
      <p:ext uri="{BB962C8B-B14F-4D97-AF65-F5344CB8AC3E}">
        <p14:creationId xmlns:p14="http://schemas.microsoft.com/office/powerpoint/2010/main" val="946249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7618"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163782"/>
            <a:ext cx="12191999" cy="5694217"/>
          </a:xfrm>
        </p:spPr>
        <p:txBody>
          <a:bodyPr>
            <a:normAutofit/>
          </a:bodyPr>
          <a:lstStyle/>
          <a:p>
            <a:pPr marL="0" indent="0">
              <a:buNone/>
            </a:pPr>
            <a:r>
              <a:rPr lang="el-GR" dirty="0"/>
              <a:t>Ποιο είναι </a:t>
            </a:r>
            <a:r>
              <a:rPr lang="el-GR" b="1" dirty="0"/>
              <a:t>το κριτήριο</a:t>
            </a:r>
            <a:r>
              <a:rPr lang="el-GR" dirty="0"/>
              <a:t> για να θεωρηθεί μια κατάσταση ως ασθένεια και ποια όχι; Σ’ αυτό το «κλίμα» κάποιοι μπορεί να θεωρήσουν ως ασθένεια τη </a:t>
            </a:r>
            <a:r>
              <a:rPr lang="el-GR" u="sng" dirty="0"/>
              <a:t>μειονεκτική εξωτερική εμφάνιση </a:t>
            </a:r>
            <a:r>
              <a:rPr lang="el-GR" dirty="0"/>
              <a:t>ή το </a:t>
            </a:r>
            <a:r>
              <a:rPr lang="el-GR" u="sng" dirty="0"/>
              <a:t>χαμηλό δείκτη ευφυΐας</a:t>
            </a:r>
            <a:r>
              <a:rPr lang="el-GR" dirty="0"/>
              <a:t>. </a:t>
            </a:r>
          </a:p>
          <a:p>
            <a:r>
              <a:rPr lang="el-GR" dirty="0"/>
              <a:t>Λόγω της σοβαρότητας του θέματος θεσπίστηκε </a:t>
            </a:r>
            <a:r>
              <a:rPr lang="el-GR" b="1" dirty="0"/>
              <a:t>ο ρόλος του γενετικού συμβούλου</a:t>
            </a:r>
            <a:r>
              <a:rPr lang="el-GR" dirty="0"/>
              <a:t>. Αυτός ενημερώνει και συμβουλεύει τους γονείς ώστε να διαμορφώσουν την πληρέστερη εικόνα για την όσο πιο δυνατόν συνειδητοποιημένη απόφαση. </a:t>
            </a:r>
          </a:p>
          <a:p>
            <a:pPr marL="0" indent="0">
              <a:buNone/>
            </a:pPr>
            <a:r>
              <a:rPr lang="el-GR" dirty="0"/>
              <a:t>Ένα ακόμη θέμα είναι τα προβλήματα που δημιουργεί η πρακτική του γενετικού ελέγχου στις </a:t>
            </a:r>
            <a:r>
              <a:rPr lang="el-GR" b="1" dirty="0"/>
              <a:t>σχέσεις του ζεύγους</a:t>
            </a:r>
            <a:r>
              <a:rPr lang="el-GR" dirty="0"/>
              <a:t> της οικογένειας. </a:t>
            </a:r>
          </a:p>
          <a:p>
            <a:r>
              <a:rPr lang="el-GR" dirty="0"/>
              <a:t>Τα γενετικά τεστ έχουν σοβαρές επιπτώσεις στην οικογενειακή ζωή. </a:t>
            </a:r>
          </a:p>
          <a:p>
            <a:r>
              <a:rPr lang="el-GR" dirty="0"/>
              <a:t>Η γνώση ότι κάποιος είναι φορέας γονιδίου κάποιας σοβαρής κληρονομικής νόσου έχει μεγάλο ψυχολογικό βάρος, γι’  αυτό και ο γενετικός έλεγχος είναι ένα από τα πιο πολυσυζητημένα θέματα της βιοηθικής. </a:t>
            </a:r>
          </a:p>
        </p:txBody>
      </p:sp>
    </p:spTree>
    <p:extLst>
      <p:ext uri="{BB962C8B-B14F-4D97-AF65-F5344CB8AC3E}">
        <p14:creationId xmlns:p14="http://schemas.microsoft.com/office/powerpoint/2010/main" val="327066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335955"/>
            <a:ext cx="12192000" cy="5532436"/>
          </a:xfrm>
        </p:spPr>
        <p:txBody>
          <a:bodyPr>
            <a:normAutofit/>
          </a:bodyPr>
          <a:lstStyle/>
          <a:p>
            <a:r>
              <a:rPr lang="el-GR" dirty="0"/>
              <a:t>Ένα δεύτερο επίτευγμα της γενετικής μηχανικής είναι </a:t>
            </a:r>
            <a:r>
              <a:rPr lang="el-GR" b="1" dirty="0"/>
              <a:t>η παραγωγή βιολογικών σκευασμάτων και ουσιών για φαρμακευτική χρήση</a:t>
            </a:r>
            <a:r>
              <a:rPr lang="el-GR" dirty="0"/>
              <a:t>. (ουσίες όπως αυξητική ορμόνη, ινσουλίνη, </a:t>
            </a:r>
            <a:r>
              <a:rPr lang="el-GR" dirty="0" err="1"/>
              <a:t>ερυθροποιητίνη</a:t>
            </a:r>
            <a:r>
              <a:rPr lang="el-GR" dirty="0"/>
              <a:t>, </a:t>
            </a:r>
            <a:r>
              <a:rPr lang="el-GR" dirty="0" err="1"/>
              <a:t>σωματοστατίνη</a:t>
            </a:r>
            <a:r>
              <a:rPr lang="el-GR" dirty="0"/>
              <a:t> κ. ά)</a:t>
            </a:r>
          </a:p>
          <a:p>
            <a:r>
              <a:rPr lang="el-GR" dirty="0"/>
              <a:t>Η γνώση του γονιδίου που ευθύνεται για τη σύνθεση αυτών των ουσιών παρέχει τη δυνατότητα σύνθεσης μεγάλων ποσοτήτων από τις ουσίες αυτές μέσω της τεχνικής του </a:t>
            </a:r>
            <a:r>
              <a:rPr lang="el-GR" dirty="0" err="1"/>
              <a:t>ανασυνδυασμένου</a:t>
            </a:r>
            <a:r>
              <a:rPr lang="el-GR" dirty="0"/>
              <a:t> </a:t>
            </a:r>
            <a:r>
              <a:rPr lang="en-US" dirty="0"/>
              <a:t>DNA </a:t>
            </a:r>
            <a:r>
              <a:rPr lang="el-GR" dirty="0"/>
              <a:t>και της κλωνοποίησης, ώστε να καλύπτονται οι ανάγκες του οργανισμού. </a:t>
            </a:r>
          </a:p>
          <a:p>
            <a:r>
              <a:rPr lang="el-GR" dirty="0"/>
              <a:t>Έτσι ως προς τον σχεδιασμό των φαρμάκων αλλάζουν τα δεδομένα. Με τη χρήση της αλληλουχίας των γονιδίων και της δομής των πρωτεϊνών ο σχεδιασμός βασίζεται σε </a:t>
            </a:r>
            <a:r>
              <a:rPr lang="el-GR" u="sng" dirty="0"/>
              <a:t>μια προσέγγιση της αιτίας της ασθένειας</a:t>
            </a:r>
            <a:r>
              <a:rPr lang="el-GR" dirty="0"/>
              <a:t>. (π.χ. </a:t>
            </a:r>
            <a:r>
              <a:rPr lang="el-GR" dirty="0" err="1"/>
              <a:t>ιντερφερόνες</a:t>
            </a:r>
            <a:r>
              <a:rPr lang="el-GR" dirty="0"/>
              <a:t>-εμβόλια του μέλλοντος)</a:t>
            </a:r>
          </a:p>
          <a:p>
            <a:pPr marL="0" indent="0">
              <a:buNone/>
            </a:pPr>
            <a:endParaRPr lang="el-GR" dirty="0"/>
          </a:p>
        </p:txBody>
      </p:sp>
    </p:spTree>
    <p:extLst>
      <p:ext uri="{BB962C8B-B14F-4D97-AF65-F5344CB8AC3E}">
        <p14:creationId xmlns:p14="http://schemas.microsoft.com/office/powerpoint/2010/main" val="4147134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99563" y="1"/>
            <a:ext cx="10515600" cy="1030310"/>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412124" y="1030312"/>
            <a:ext cx="11539470" cy="5827688"/>
          </a:xfrm>
        </p:spPr>
        <p:txBody>
          <a:bodyPr>
            <a:normAutofit lnSpcReduction="10000"/>
          </a:bodyPr>
          <a:lstStyle/>
          <a:p>
            <a:pPr marL="0" indent="0">
              <a:buNone/>
            </a:pPr>
            <a:r>
              <a:rPr lang="el-GR" dirty="0"/>
              <a:t>Μια ακόμη εφαρμογή της γενετικής μηχανικής αποτελούν τα </a:t>
            </a:r>
            <a:r>
              <a:rPr lang="el-GR" b="1" dirty="0"/>
              <a:t>βιολογικά όπλα</a:t>
            </a:r>
            <a:r>
              <a:rPr lang="el-GR" dirty="0"/>
              <a:t>. Μια εφαρμογή συναφής με τη φαρμακολογία ως προς το τεχνικό μέρος, αλλά εκ διαμέτρου αντίθετη ως προς τον σκοπό. </a:t>
            </a:r>
          </a:p>
          <a:p>
            <a:r>
              <a:rPr lang="el-GR" dirty="0"/>
              <a:t>Αφού μελετηθεί το γενετικό υλικό κάποιας συγκεκριμένης πληθυσμιακής ομάδας παράλληλα με το υλικό άλλων ομάδων, κατασκευάζονται όπλα τα οποία προσβάλλουν μόνο όσους έχουν το συγκεκριμένο γενετικό υλικό. </a:t>
            </a:r>
          </a:p>
          <a:p>
            <a:r>
              <a:rPr lang="el-GR" dirty="0"/>
              <a:t>Υπάρχουν υπόνοιες ότι έγινε χρήση τους στον Πόλεμο του Κόλπου. </a:t>
            </a:r>
          </a:p>
          <a:p>
            <a:r>
              <a:rPr lang="el-GR" dirty="0"/>
              <a:t>Τα βιολογικά όπλα ονομάζονται «πυρηνικά όπλα των φτωχών». Πρόκειται για όπλα μαζικής καταστροφής, των οποίων η κατασκευή κοστίζει πολύ λιγότερο από την κατασκευή των πυρηνικών, χημικών και συμβατικών. </a:t>
            </a:r>
          </a:p>
          <a:p>
            <a:r>
              <a:rPr lang="el-GR" dirty="0"/>
              <a:t>Η τεχνογνωσία τους είναι απλή, δε διαφέρει από εκείνη που χρειάζεται για την παραγωγή γενετικά μεταλλαγμένων φυτών. </a:t>
            </a:r>
          </a:p>
          <a:p>
            <a:r>
              <a:rPr lang="el-GR" dirty="0"/>
              <a:t>Έτσι, εισάγονται νέα δεδομένα όσον αφορά το θέμα της παγκόσμιας ασφάλειας, των εξοπλισμών, της τρομοκρατίας και της διπλωματίας. </a:t>
            </a:r>
          </a:p>
          <a:p>
            <a:endParaRPr lang="el-GR" dirty="0"/>
          </a:p>
        </p:txBody>
      </p:sp>
    </p:spTree>
    <p:extLst>
      <p:ext uri="{BB962C8B-B14F-4D97-AF65-F5344CB8AC3E}">
        <p14:creationId xmlns:p14="http://schemas.microsoft.com/office/powerpoint/2010/main" val="3336639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40158"/>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940160"/>
            <a:ext cx="12192000" cy="5917840"/>
          </a:xfrm>
        </p:spPr>
        <p:txBody>
          <a:bodyPr>
            <a:normAutofit fontScale="92500" lnSpcReduction="10000"/>
          </a:bodyPr>
          <a:lstStyle/>
          <a:p>
            <a:r>
              <a:rPr lang="el-GR" dirty="0"/>
              <a:t>Εκτός από την ιατρική, οι εφαρμογές που προκύπτουν από την ανάλυση του ανθρώπινου </a:t>
            </a:r>
            <a:r>
              <a:rPr lang="en-US" dirty="0"/>
              <a:t>DNA </a:t>
            </a:r>
            <a:r>
              <a:rPr lang="el-GR" dirty="0"/>
              <a:t>αφορούν και τα ακόλουθα πεδία: </a:t>
            </a:r>
          </a:p>
          <a:p>
            <a:pPr marL="514350" lvl="0" indent="-514350">
              <a:buFont typeface="+mj-lt"/>
              <a:buAutoNum type="arabicPeriod"/>
            </a:pPr>
            <a:r>
              <a:rPr lang="el-GR" dirty="0"/>
              <a:t>Την εγκληματολογία στην περιοχή της </a:t>
            </a:r>
            <a:r>
              <a:rPr lang="el-GR" b="1" dirty="0"/>
              <a:t>δικαιοσύνης</a:t>
            </a:r>
            <a:r>
              <a:rPr lang="el-GR" dirty="0"/>
              <a:t>. Σε χώρες όπως η Η.Π.Α. και η Μ. Βρετανία δημιουργούνται τράπεζες δεδομένων όσων έχουν καταδικαστεί για εγκλήματα μετά το 1995, αλλά και υπόπτων σε υποθέσεις που δεν έχουν διαλευκανθεί. Το να δημιουργηθεί βεβαίως τράπεζα με το </a:t>
            </a:r>
            <a:r>
              <a:rPr lang="en-US" dirty="0"/>
              <a:t>DNA </a:t>
            </a:r>
            <a:r>
              <a:rPr lang="el-GR" dirty="0"/>
              <a:t>όλων όσων γεννιούνται οδηγεί σε ένα γενετικό «φακέλωμα» , που υπάρχουν έντονες επικρίσεις για το κατά πόσο είναι θεμιτό. Επίσης, το τεστ </a:t>
            </a:r>
            <a:r>
              <a:rPr lang="en-US" dirty="0"/>
              <a:t>DNA </a:t>
            </a:r>
            <a:r>
              <a:rPr lang="el-GR" dirty="0"/>
              <a:t>χρησιμοποιείται σήμερα για τον έλεγχο της αμφισβητούμενης πατρότητας του παιδιού. </a:t>
            </a:r>
          </a:p>
          <a:p>
            <a:pPr marL="514350" lvl="0" indent="-514350">
              <a:buFont typeface="+mj-lt"/>
              <a:buAutoNum type="arabicPeriod"/>
            </a:pPr>
            <a:r>
              <a:rPr lang="el-GR" dirty="0"/>
              <a:t>Την </a:t>
            </a:r>
            <a:r>
              <a:rPr lang="el-GR" b="1" dirty="0"/>
              <a:t>ανθρωπολογία</a:t>
            </a:r>
            <a:r>
              <a:rPr lang="el-GR" dirty="0"/>
              <a:t> κατά τη μελέτη των αρχέγονων πληθυσμών. Χρησιμοποιούν τη μέθοδο της ανάλυσης του </a:t>
            </a:r>
            <a:r>
              <a:rPr lang="el-GR" dirty="0" err="1"/>
              <a:t>μιτοχονδριακού</a:t>
            </a:r>
            <a:r>
              <a:rPr lang="el-GR" dirty="0"/>
              <a:t> </a:t>
            </a:r>
            <a:r>
              <a:rPr lang="en-US" dirty="0"/>
              <a:t>DNA </a:t>
            </a:r>
            <a:r>
              <a:rPr lang="el-GR" dirty="0"/>
              <a:t> για να αναπαραστήσουν τις μεταναστεύσεις αρχαίων πληθυσμών.</a:t>
            </a:r>
          </a:p>
          <a:p>
            <a:pPr marL="514350" lvl="0" indent="-514350">
              <a:buFont typeface="+mj-lt"/>
              <a:buAutoNum type="arabicPeriod"/>
            </a:pPr>
            <a:r>
              <a:rPr lang="el-GR" dirty="0"/>
              <a:t>Την προστασία σπάνιων ειδών χλωρίδας και πανίδας στην περιοχή της </a:t>
            </a:r>
            <a:r>
              <a:rPr lang="el-GR" b="1" dirty="0"/>
              <a:t>οικολογίας</a:t>
            </a:r>
            <a:r>
              <a:rPr lang="el-GR" dirty="0"/>
              <a:t>. Με την εξέταση των μοναδικών αλληλουχιών του  </a:t>
            </a:r>
            <a:r>
              <a:rPr lang="en-US" dirty="0"/>
              <a:t>DNA</a:t>
            </a:r>
            <a:r>
              <a:rPr lang="el-GR" dirty="0"/>
              <a:t>, που υπάρχει σε κάθε ζωικό ή φυτικό είδος, μπορεί να γίνει ταυτοποίηση οποιουδήποτε οργανισμού, γεγονός που δίνει μεγαλύτερη δυνατότητα για την προστασία των ειδών προς εξαφάνιση. </a:t>
            </a:r>
          </a:p>
          <a:p>
            <a:endParaRPr lang="el-GR" dirty="0"/>
          </a:p>
        </p:txBody>
      </p:sp>
    </p:spTree>
    <p:extLst>
      <p:ext uri="{BB962C8B-B14F-4D97-AF65-F5344CB8AC3E}">
        <p14:creationId xmlns:p14="http://schemas.microsoft.com/office/powerpoint/2010/main" val="1480041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78794"/>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978796"/>
            <a:ext cx="12192000" cy="5879204"/>
          </a:xfrm>
        </p:spPr>
        <p:txBody>
          <a:bodyPr>
            <a:normAutofit fontScale="92500"/>
          </a:bodyPr>
          <a:lstStyle/>
          <a:p>
            <a:pPr marL="0" indent="0">
              <a:buNone/>
            </a:pPr>
            <a:r>
              <a:rPr lang="el-GR" dirty="0"/>
              <a:t>Η σπουδαιότερη όμως εφαρμογή της γενετικής μηχανικής θεωρείται η </a:t>
            </a:r>
            <a:r>
              <a:rPr lang="el-GR" b="1" dirty="0"/>
              <a:t>γονιδιακή θεραπεία</a:t>
            </a:r>
            <a:r>
              <a:rPr lang="el-GR" dirty="0"/>
              <a:t>, δηλαδή η δυνατότητα χρήσης των ίδιων των γονιδίων για τη θεραπεία των ασθενειών. </a:t>
            </a:r>
          </a:p>
          <a:p>
            <a:r>
              <a:rPr lang="el-GR" dirty="0"/>
              <a:t>Στην περίπτωση αυτή εκτός από τα ευεργετήματα προκύπτουν και περίπλοκα ηθικά ζητήματα, αφού η γονιδιακή θεραπεία ή γονιδιακή παρέμβαση </a:t>
            </a:r>
            <a:r>
              <a:rPr lang="el-GR" b="1" dirty="0"/>
              <a:t>μπορεί να δώσει τη δυνατότητα για την κατά βούληση τροποποίηση του </a:t>
            </a:r>
            <a:r>
              <a:rPr lang="el-GR" b="1" dirty="0" err="1"/>
              <a:t>γονιδιώματος</a:t>
            </a:r>
            <a:r>
              <a:rPr lang="el-GR" dirty="0"/>
              <a:t>. </a:t>
            </a:r>
          </a:p>
          <a:p>
            <a:r>
              <a:rPr lang="el-GR" dirty="0"/>
              <a:t>Η γονιδιακή θεραπεία αποτελεί την αξιοποίηση της χαρτογράφησης του ανθρώπινου </a:t>
            </a:r>
            <a:r>
              <a:rPr lang="el-GR" dirty="0" err="1"/>
              <a:t>γονιδιώματος</a:t>
            </a:r>
            <a:r>
              <a:rPr lang="el-GR" dirty="0"/>
              <a:t>. Αναφορικά με την εισαγωγή γονιδίων στους ανθρώπους η γενετική μηχανική διακρίνεται σε </a:t>
            </a:r>
            <a:r>
              <a:rPr lang="el-GR" b="1" dirty="0"/>
              <a:t>τέσσερεις τύπους εφαρμογών</a:t>
            </a:r>
            <a:r>
              <a:rPr lang="el-GR" dirty="0"/>
              <a:t>, που φανερώνουν και τους </a:t>
            </a:r>
            <a:r>
              <a:rPr lang="el-GR" b="1" dirty="0"/>
              <a:t>στόχους</a:t>
            </a:r>
            <a:r>
              <a:rPr lang="el-GR" dirty="0"/>
              <a:t> που θέτει το κάθε είδος γονιδιακής θεραπείας: </a:t>
            </a:r>
          </a:p>
          <a:p>
            <a:pPr marL="514350" lvl="0" indent="-514350">
              <a:buFont typeface="+mj-lt"/>
              <a:buAutoNum type="arabicPeriod"/>
            </a:pPr>
            <a:r>
              <a:rPr lang="el-GR" dirty="0"/>
              <a:t>Γονιδιακή θεραπεία σε σωματικά κύτταρα.</a:t>
            </a:r>
          </a:p>
          <a:p>
            <a:pPr marL="514350" lvl="0" indent="-514350">
              <a:buFont typeface="+mj-lt"/>
              <a:buAutoNum type="arabicPeriod"/>
            </a:pPr>
            <a:r>
              <a:rPr lang="el-GR" dirty="0"/>
              <a:t>Γονιδιακή θεραπεία σε γενετικά κύτταρα.</a:t>
            </a:r>
          </a:p>
          <a:p>
            <a:pPr marL="514350" lvl="0" indent="-514350">
              <a:buFont typeface="+mj-lt"/>
              <a:buAutoNum type="arabicPeriod"/>
            </a:pPr>
            <a:r>
              <a:rPr lang="el-GR" dirty="0"/>
              <a:t>Τροποποιητική-βελτιωτική γονιδιακή θεραπεία.</a:t>
            </a:r>
          </a:p>
          <a:p>
            <a:pPr marL="514350" lvl="0" indent="-514350">
              <a:buFont typeface="+mj-lt"/>
              <a:buAutoNum type="arabicPeriod"/>
            </a:pPr>
            <a:r>
              <a:rPr lang="el-GR" dirty="0"/>
              <a:t>Ευγονική γονιδιακή θεραπεία. </a:t>
            </a:r>
          </a:p>
          <a:p>
            <a:endParaRPr lang="el-GR" dirty="0"/>
          </a:p>
        </p:txBody>
      </p:sp>
    </p:spTree>
    <p:extLst>
      <p:ext uri="{BB962C8B-B14F-4D97-AF65-F5344CB8AC3E}">
        <p14:creationId xmlns:p14="http://schemas.microsoft.com/office/powerpoint/2010/main" val="3868457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p:txBody>
          <a:bodyPr/>
          <a:lstStyle/>
          <a:p>
            <a:r>
              <a:rPr lang="el-GR" dirty="0"/>
              <a:t>Ως </a:t>
            </a:r>
            <a:r>
              <a:rPr lang="el-GR" sz="4000" b="1" dirty="0"/>
              <a:t>γονιδιακή θεραπεία σε σωματικά κύτταρα</a:t>
            </a:r>
            <a:r>
              <a:rPr lang="el-GR" sz="4000" dirty="0"/>
              <a:t> </a:t>
            </a:r>
            <a:r>
              <a:rPr lang="el-GR" dirty="0"/>
              <a:t>ορίζεται η </a:t>
            </a:r>
            <a:r>
              <a:rPr lang="el-GR" b="1" dirty="0"/>
              <a:t>παρέμβαση για τη </a:t>
            </a:r>
            <a:r>
              <a:rPr lang="el-GR" b="1" u="sng" dirty="0"/>
              <a:t>διόρθωση γενετικών ανωμαλιών</a:t>
            </a:r>
            <a:r>
              <a:rPr lang="el-GR" b="1" dirty="0"/>
              <a:t> σε οποιοδήποτε κύτταρο του οργανισμού</a:t>
            </a:r>
            <a:r>
              <a:rPr lang="el-GR" dirty="0"/>
              <a:t>, με εξαίρεση τα γενετικά ή αναπαραγωγικά κύτταρα. </a:t>
            </a:r>
          </a:p>
          <a:p>
            <a:r>
              <a:rPr lang="el-GR" dirty="0"/>
              <a:t>Πολλές </a:t>
            </a:r>
            <a:r>
              <a:rPr lang="el-GR" u="sng" dirty="0"/>
              <a:t>ασθένειες </a:t>
            </a:r>
            <a:r>
              <a:rPr lang="el-GR" dirty="0"/>
              <a:t>έχουν γενετική βάση, </a:t>
            </a:r>
            <a:r>
              <a:rPr lang="el-GR" u="sng" dirty="0"/>
              <a:t>οφείλονται σε ύπαρξη παθογόνων γονιδίων του </a:t>
            </a:r>
            <a:r>
              <a:rPr lang="en-US" u="sng" dirty="0"/>
              <a:t>DNA</a:t>
            </a:r>
            <a:r>
              <a:rPr lang="el-GR" dirty="0"/>
              <a:t>, τα οποία κατά την έκφρασή τους προκαλούν δυσλειτουργίες στον ανθρώπινο οργανισμό. </a:t>
            </a:r>
          </a:p>
        </p:txBody>
      </p:sp>
    </p:spTree>
    <p:extLst>
      <p:ext uri="{BB962C8B-B14F-4D97-AF65-F5344CB8AC3E}">
        <p14:creationId xmlns:p14="http://schemas.microsoft.com/office/powerpoint/2010/main" val="3581103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Η πρόοδος της γενετικής τεχνολογίας ως προς τις εφαρμογές της αφορά άμεσα και τον άνθρωπο. </a:t>
            </a:r>
          </a:p>
          <a:p>
            <a:r>
              <a:rPr lang="el-GR" dirty="0"/>
              <a:t>Η ανάλυση της γονιδιακής του σύστασης άνοιξε μεγάλους ορίζοντες στον τομέα της υγείας. </a:t>
            </a:r>
          </a:p>
          <a:p>
            <a:r>
              <a:rPr lang="el-GR" dirty="0"/>
              <a:t>Η διαπίστωση ότι η προδιάθεση πολλών ασθενειών, αλλά και πολλές ασθένειες καθ’  αυτές, οφείλονται σε γονίδια του ανθρώπινου </a:t>
            </a:r>
            <a:r>
              <a:rPr lang="en-US" dirty="0"/>
              <a:t>DNA</a:t>
            </a:r>
            <a:r>
              <a:rPr lang="el-GR" dirty="0"/>
              <a:t>, θεωρείται μια από τις σπουδαιότερες ανακαλύψεις. </a:t>
            </a:r>
          </a:p>
          <a:p>
            <a:r>
              <a:rPr lang="el-GR" dirty="0"/>
              <a:t>Το ενδιαφέρον των επιστημόνων συγκεντρώθηκε στα </a:t>
            </a:r>
            <a:r>
              <a:rPr lang="el-GR" b="1" dirty="0"/>
              <a:t>γονίδια</a:t>
            </a:r>
            <a:r>
              <a:rPr lang="el-GR" dirty="0"/>
              <a:t>, καθώς οδηγήθηκαν στο συμπέρασμα πως τα γονίδια </a:t>
            </a:r>
            <a:r>
              <a:rPr lang="el-GR" u="sng" dirty="0"/>
              <a:t>αν εξιχνιαστούν</a:t>
            </a:r>
            <a:r>
              <a:rPr lang="el-GR" dirty="0"/>
              <a:t> και </a:t>
            </a:r>
            <a:r>
              <a:rPr lang="el-GR" u="sng" dirty="0"/>
              <a:t>κατανοηθεί η λειτουργία τους</a:t>
            </a:r>
            <a:r>
              <a:rPr lang="el-GR" dirty="0"/>
              <a:t>, πολλές από τις σοβαρές ασθένειες θα μπορέσουν να θεραπευτούν. </a:t>
            </a:r>
          </a:p>
          <a:p>
            <a:pPr marL="0" indent="0">
              <a:buNone/>
            </a:pPr>
            <a:endParaRPr lang="el-GR" dirty="0"/>
          </a:p>
        </p:txBody>
      </p:sp>
    </p:spTree>
    <p:extLst>
      <p:ext uri="{BB962C8B-B14F-4D97-AF65-F5344CB8AC3E}">
        <p14:creationId xmlns:p14="http://schemas.microsoft.com/office/powerpoint/2010/main" val="3363637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3806" y="1"/>
            <a:ext cx="10515600" cy="759854"/>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54546" y="759855"/>
            <a:ext cx="12037454" cy="6098145"/>
          </a:xfrm>
        </p:spPr>
        <p:txBody>
          <a:bodyPr>
            <a:normAutofit fontScale="92500"/>
          </a:bodyPr>
          <a:lstStyle/>
          <a:p>
            <a:pPr marL="0" indent="0">
              <a:buNone/>
            </a:pPr>
            <a:r>
              <a:rPr lang="el-GR" dirty="0"/>
              <a:t>Έχουν </a:t>
            </a:r>
            <a:r>
              <a:rPr lang="el-GR" dirty="0" err="1"/>
              <a:t>ταυτοποιηθεί</a:t>
            </a:r>
            <a:r>
              <a:rPr lang="el-GR" dirty="0"/>
              <a:t> περισσότερες από 3.500 απλές γενετικές ασθένειες. Ονομάζονται </a:t>
            </a:r>
            <a:r>
              <a:rPr lang="el-GR" b="1" dirty="0"/>
              <a:t>απλές</a:t>
            </a:r>
            <a:r>
              <a:rPr lang="el-GR" dirty="0"/>
              <a:t> γιατί </a:t>
            </a:r>
            <a:r>
              <a:rPr lang="el-GR" u="sng" dirty="0"/>
              <a:t>η ύπαρξή τους οφείλεται σε ένα συγκεκριμένο γονίδιο</a:t>
            </a:r>
            <a:r>
              <a:rPr lang="el-GR" dirty="0"/>
              <a:t>. Ως προς τον τρόπο και τη συχνότητα που κληρονομούνται διακρίνονται σε: </a:t>
            </a:r>
          </a:p>
          <a:p>
            <a:pPr lvl="0"/>
            <a:r>
              <a:rPr lang="el-GR" u="sng" dirty="0"/>
              <a:t>Ασθένειες </a:t>
            </a:r>
            <a:r>
              <a:rPr lang="el-GR" u="sng" dirty="0" err="1"/>
              <a:t>αυτοσωματικού</a:t>
            </a:r>
            <a:r>
              <a:rPr lang="el-GR" u="sng" dirty="0"/>
              <a:t> υποτελούς χαρακτήρα</a:t>
            </a:r>
            <a:r>
              <a:rPr lang="el-GR" dirty="0"/>
              <a:t>, όπως η β-μεσογειακή αναιμία. Όταν και οι δύο γονείς είναι απλοί φορείς του γονιδίου υπάρχει μια στις τέσσερεις πιθανότητα να εκδηλωθεί ασθένεια σε έναν απόγονο, ενώ ένας στους δύο απογόνους θα είναι απλώς φορέας του γονιδίου. </a:t>
            </a:r>
          </a:p>
          <a:p>
            <a:pPr lvl="0"/>
            <a:r>
              <a:rPr lang="el-GR" u="sng" dirty="0"/>
              <a:t>Ασθένειες </a:t>
            </a:r>
            <a:r>
              <a:rPr lang="el-GR" u="sng" dirty="0" err="1"/>
              <a:t>αυτοσωματικού</a:t>
            </a:r>
            <a:r>
              <a:rPr lang="el-GR" u="sng" dirty="0"/>
              <a:t> κυρίαρχου χαρακτήρα</a:t>
            </a:r>
            <a:r>
              <a:rPr lang="el-GR" dirty="0"/>
              <a:t>, όπως η νόμος του </a:t>
            </a:r>
            <a:r>
              <a:rPr lang="en-US" dirty="0"/>
              <a:t>Huntington </a:t>
            </a:r>
            <a:r>
              <a:rPr lang="el-GR" dirty="0"/>
              <a:t>και η </a:t>
            </a:r>
            <a:r>
              <a:rPr lang="el-GR" dirty="0" err="1"/>
              <a:t>μυοτονική</a:t>
            </a:r>
            <a:r>
              <a:rPr lang="el-GR" dirty="0"/>
              <a:t> δυστροφία. Ο φαινομενικός φορέας αυτού του γονιδίου κινδυνεύει να εκδηλώσει την ασθένεια σε οποιαδήποτε στιγμή της ζωής του. Η πιθανότητα μετάδοσης ενός τέτοιου γονιδίου στους απογόνους είναι μια στις δύο. </a:t>
            </a:r>
          </a:p>
          <a:p>
            <a:r>
              <a:rPr lang="el-GR" u="sng" dirty="0"/>
              <a:t>Ασθένειες που οφείλονται σε </a:t>
            </a:r>
            <a:r>
              <a:rPr lang="el-GR" u="sng" dirty="0" err="1"/>
              <a:t>ατυπίες</a:t>
            </a:r>
            <a:r>
              <a:rPr lang="el-GR" u="sng" dirty="0"/>
              <a:t> του χρωμοσώματος Χ</a:t>
            </a:r>
            <a:r>
              <a:rPr lang="el-GR" dirty="0"/>
              <a:t>, χρωμόσωμα που καθορίζει το φύλο του οργανισμού και γι’  αυτό ονομάζονται φυλοσύνδετα νοσήματα, όπως η αιμορροφιλία.  Οι γυναίκες είναι απλώς φορείς, ενώ οι άντρες «υποψήφιοι» ασθενείς.</a:t>
            </a:r>
          </a:p>
        </p:txBody>
      </p:sp>
    </p:spTree>
    <p:extLst>
      <p:ext uri="{BB962C8B-B14F-4D97-AF65-F5344CB8AC3E}">
        <p14:creationId xmlns:p14="http://schemas.microsoft.com/office/powerpoint/2010/main" val="2001468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87036" y="1825624"/>
            <a:ext cx="12004964" cy="5032375"/>
          </a:xfrm>
        </p:spPr>
        <p:txBody>
          <a:bodyPr>
            <a:normAutofit/>
          </a:bodyPr>
          <a:lstStyle/>
          <a:p>
            <a:pPr marL="0" indent="0">
              <a:buNone/>
            </a:pPr>
            <a:r>
              <a:rPr lang="el-GR" dirty="0"/>
              <a:t>Οι παραπάνω ασθένειες οφείλονται στην ύπαρξη ενός και μόνο γονιδίου, γι’ αυτό και αποτελούν ευκολότερους στόχους για τη γονιδιακή θεραπεία. </a:t>
            </a:r>
          </a:p>
          <a:p>
            <a:r>
              <a:rPr lang="el-GR" dirty="0"/>
              <a:t>Το ενδιαφέρον εστιάζεται σε ένα μόνο γονίδιο, το οποίο οφείλεται για την ασθένεια. </a:t>
            </a:r>
          </a:p>
          <a:p>
            <a:r>
              <a:rPr lang="el-GR" dirty="0"/>
              <a:t>Υπάρχουν όμως και άλλες ασθένειες που οφείλονται όχι μόνο σε ένα αλλά σε πολλά γονίδια, καθώς και σε συνδυασμό και άλλων εξωτερικών παραγόντων, όπως το περιβάλλον, οι διατροφικές συνήθειες, το κάπνισμα, κ. ά., όπως η σχιζοφρένεια, ο σακχαρώδης διαβήτης, ο καρκίνος, η νόσος των στεφανιαίων νόσων κ. α. Αυτές οι </a:t>
            </a:r>
            <a:r>
              <a:rPr lang="el-GR" b="1" dirty="0"/>
              <a:t>ασθένειες</a:t>
            </a:r>
            <a:r>
              <a:rPr lang="el-GR" dirty="0"/>
              <a:t> ονομάζονται </a:t>
            </a:r>
            <a:r>
              <a:rPr lang="el-GR" b="1" dirty="0" err="1"/>
              <a:t>πολυγονιδιακές</a:t>
            </a:r>
            <a:r>
              <a:rPr lang="el-GR" b="1" dirty="0"/>
              <a:t> ή </a:t>
            </a:r>
            <a:r>
              <a:rPr lang="el-GR" b="1" dirty="0" err="1"/>
              <a:t>πολυπαραγοντικές</a:t>
            </a:r>
            <a:r>
              <a:rPr lang="el-GR" b="1" dirty="0"/>
              <a:t> </a:t>
            </a:r>
            <a:r>
              <a:rPr lang="el-GR" dirty="0"/>
              <a:t>και η αντιμετώπισή τους σε γονιδιακό επίπεδο θεωρείται πολύ πιο δύσκολη από τις </a:t>
            </a:r>
            <a:r>
              <a:rPr lang="el-GR" dirty="0" err="1"/>
              <a:t>μονογονιδιακές</a:t>
            </a:r>
            <a:r>
              <a:rPr lang="el-GR" dirty="0"/>
              <a:t>. </a:t>
            </a:r>
          </a:p>
          <a:p>
            <a:endParaRPr lang="el-GR" dirty="0"/>
          </a:p>
        </p:txBody>
      </p:sp>
    </p:spTree>
    <p:extLst>
      <p:ext uri="{BB962C8B-B14F-4D97-AF65-F5344CB8AC3E}">
        <p14:creationId xmlns:p14="http://schemas.microsoft.com/office/powerpoint/2010/main" val="3629902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35082" y="1413164"/>
            <a:ext cx="12056918" cy="5079711"/>
          </a:xfrm>
        </p:spPr>
        <p:txBody>
          <a:bodyPr>
            <a:normAutofit/>
          </a:bodyPr>
          <a:lstStyle/>
          <a:p>
            <a:pPr marL="0" indent="0">
              <a:buNone/>
            </a:pPr>
            <a:r>
              <a:rPr lang="el-GR" b="1" dirty="0"/>
              <a:t>Στόχος </a:t>
            </a:r>
            <a:r>
              <a:rPr lang="el-GR" dirty="0"/>
              <a:t>της γονιδιακής θεραπείας σε σωματικά κύτταρα είναι </a:t>
            </a:r>
            <a:r>
              <a:rPr lang="el-GR" b="1" dirty="0"/>
              <a:t>ο </a:t>
            </a:r>
            <a:r>
              <a:rPr lang="el-GR" b="1" u="sng" dirty="0"/>
              <a:t>εντοπισμός του παθογόνου γονιδίου</a:t>
            </a:r>
            <a:r>
              <a:rPr lang="el-GR" b="1" dirty="0"/>
              <a:t> και </a:t>
            </a:r>
            <a:r>
              <a:rPr lang="el-GR" b="1" u="sng" dirty="0"/>
              <a:t>η αφαίρεσή του</a:t>
            </a:r>
            <a:r>
              <a:rPr lang="el-GR" b="1" dirty="0"/>
              <a:t> ή η </a:t>
            </a:r>
            <a:r>
              <a:rPr lang="el-GR" b="1" u="sng" dirty="0"/>
              <a:t>αντικατάστασή του με άλλο</a:t>
            </a:r>
            <a:r>
              <a:rPr lang="el-GR" dirty="0"/>
              <a:t>, το οποίο αποκαθιστά την ομαλή λειτουργία του οργανισμού. </a:t>
            </a:r>
          </a:p>
          <a:p>
            <a:r>
              <a:rPr lang="el-GR" dirty="0"/>
              <a:t>Συνεπώς, η διαδικασία στοχεύει στην αντικατάσταση του παθογόνου γονιδίου στα σωματικά κύτταρα ενός ενήλικου οργανισμού. </a:t>
            </a:r>
          </a:p>
          <a:p>
            <a:r>
              <a:rPr lang="el-GR" dirty="0"/>
              <a:t>Πειράματα έγιναν σε </a:t>
            </a:r>
            <a:r>
              <a:rPr lang="el-GR" dirty="0" err="1"/>
              <a:t>διαγονιδιακά</a:t>
            </a:r>
            <a:r>
              <a:rPr lang="el-GR" dirty="0"/>
              <a:t> ζώα. Η θεραπευτική στρατηγική συνίσταται στην </a:t>
            </a:r>
            <a:r>
              <a:rPr lang="el-GR" b="1" dirty="0"/>
              <a:t>επιδιόρθωση της αιτίας της ασθένειας</a:t>
            </a:r>
            <a:r>
              <a:rPr lang="el-GR" dirty="0"/>
              <a:t>, δηλαδή του παθογόνου μεταλλαγμένου γονιδίου, ώστε η αρρώστια να μην επανεμφανιστεί. </a:t>
            </a:r>
          </a:p>
          <a:p>
            <a:pPr marL="0" indent="0">
              <a:buNone/>
            </a:pPr>
            <a:endParaRPr lang="el-GR" dirty="0"/>
          </a:p>
        </p:txBody>
      </p:sp>
    </p:spTree>
    <p:extLst>
      <p:ext uri="{BB962C8B-B14F-4D97-AF65-F5344CB8AC3E}">
        <p14:creationId xmlns:p14="http://schemas.microsoft.com/office/powerpoint/2010/main" val="1089032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32610"/>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31820" y="927280"/>
            <a:ext cx="11960180" cy="5930720"/>
          </a:xfrm>
        </p:spPr>
        <p:txBody>
          <a:bodyPr>
            <a:normAutofit fontScale="92500"/>
          </a:bodyPr>
          <a:lstStyle/>
          <a:p>
            <a:pPr marL="0" indent="0">
              <a:buNone/>
            </a:pPr>
            <a:r>
              <a:rPr lang="el-GR" dirty="0"/>
              <a:t>Σχεδόν όλοι, όσοι έχουν σχολιάσει τη γονιδιακή θεραπεία σε σωματικά κύτταρα, δε βλέπουν </a:t>
            </a:r>
            <a:r>
              <a:rPr lang="el-GR" b="1" dirty="0"/>
              <a:t>καμία διαφορά ως προς το μέρος της χορήγησης των φαρμάκων</a:t>
            </a:r>
            <a:r>
              <a:rPr lang="el-GR" dirty="0"/>
              <a:t> ανάμεσα σε αυτού του είδους τη θεραπεία και οποιαδήποτε άλλη μορφή θεραπείας.  </a:t>
            </a:r>
          </a:p>
          <a:p>
            <a:r>
              <a:rPr lang="el-GR" dirty="0"/>
              <a:t>Η διαφορά έγκειται ότι αυτή </a:t>
            </a:r>
            <a:r>
              <a:rPr lang="el-GR" b="1" dirty="0"/>
              <a:t>η θεραπεία αποτελείται από </a:t>
            </a:r>
            <a:r>
              <a:rPr lang="el-GR" b="1" u="sng" dirty="0"/>
              <a:t>γενετικά επεξεργασμένα </a:t>
            </a:r>
            <a:r>
              <a:rPr lang="el-GR" b="1" dirty="0"/>
              <a:t>ή ακόμη </a:t>
            </a:r>
            <a:r>
              <a:rPr lang="el-GR" b="1" u="sng" dirty="0"/>
              <a:t>αλλαγμένα προϊόντα</a:t>
            </a:r>
            <a:r>
              <a:rPr lang="el-GR" dirty="0"/>
              <a:t>, τα οποία εισάγονται στους ασθενείς. </a:t>
            </a:r>
          </a:p>
          <a:p>
            <a:r>
              <a:rPr lang="el-GR" dirty="0"/>
              <a:t>Έτσι, προκύπτει το ζήτημα της ασφάλειας των ατόμων κατά τη θεραπευτική πράξη. </a:t>
            </a:r>
          </a:p>
          <a:p>
            <a:r>
              <a:rPr lang="el-GR" dirty="0"/>
              <a:t>Για την ασφαλή διεξαγωγή της εφαρμογής της γονιδιακή θεραπείας απαιτείται:</a:t>
            </a:r>
          </a:p>
          <a:p>
            <a:pPr marL="514350" lvl="0" indent="-514350">
              <a:buFont typeface="+mj-lt"/>
              <a:buAutoNum type="arabicPeriod"/>
            </a:pPr>
            <a:r>
              <a:rPr lang="el-GR" dirty="0"/>
              <a:t>Συνεχής επαγρύπνηση από τους ερευνητές για οποιοδήποτε βλαπτικό αποτέλεσμα,</a:t>
            </a:r>
          </a:p>
          <a:p>
            <a:pPr marL="514350" lvl="0" indent="-514350">
              <a:buFont typeface="+mj-lt"/>
              <a:buAutoNum type="arabicPeriod"/>
            </a:pPr>
            <a:r>
              <a:rPr lang="el-GR" dirty="0"/>
              <a:t>Ένα σωστά δομημένο πλαίσιο εργασίας και</a:t>
            </a:r>
          </a:p>
          <a:p>
            <a:pPr marL="514350" lvl="0" indent="-514350">
              <a:buFont typeface="+mj-lt"/>
              <a:buAutoNum type="arabicPeriod"/>
            </a:pPr>
            <a:r>
              <a:rPr lang="el-GR" dirty="0"/>
              <a:t>Ένα σύστημα ηθικών αρχών, που θα πλαισιώνει τη γενετική έρευνα. </a:t>
            </a:r>
          </a:p>
        </p:txBody>
      </p:sp>
    </p:spTree>
    <p:extLst>
      <p:ext uri="{BB962C8B-B14F-4D97-AF65-F5344CB8AC3E}">
        <p14:creationId xmlns:p14="http://schemas.microsoft.com/office/powerpoint/2010/main" val="1896559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635894" y="1825625"/>
            <a:ext cx="10920211" cy="5032375"/>
          </a:xfrm>
        </p:spPr>
        <p:txBody>
          <a:bodyPr>
            <a:normAutofit/>
          </a:bodyPr>
          <a:lstStyle/>
          <a:p>
            <a:r>
              <a:rPr lang="el-GR" dirty="0"/>
              <a:t>Οι αρχικές ασθένειες που επιλέχθηκαν ως στόχοι ήταν εκείνες στις οποίες η πιθανή υπεραναπλήρωση του ενζύμου που έλειπε δεν θα προκαλούσε παρενέργειες ή βλάβη στον οργανισμό. Τέτοιες ασθένειες είναι ασθένειες του αιμοποιητικού και ανοσοποιητικού συστήματος. </a:t>
            </a:r>
          </a:p>
          <a:p>
            <a:r>
              <a:rPr lang="el-GR" dirty="0"/>
              <a:t>Η απαραίτητη προϋπόθεση είναι πάντοτε ότι </a:t>
            </a:r>
            <a:r>
              <a:rPr lang="el-GR" u="sng" dirty="0"/>
              <a:t>τα κύτταρα θα μπορούν</a:t>
            </a:r>
            <a:r>
              <a:rPr lang="el-GR" dirty="0"/>
              <a:t>: </a:t>
            </a:r>
          </a:p>
          <a:p>
            <a:pPr lvl="0"/>
            <a:r>
              <a:rPr lang="el-GR" u="sng" dirty="0"/>
              <a:t>να εξαχθούν</a:t>
            </a:r>
            <a:r>
              <a:rPr lang="el-GR" dirty="0"/>
              <a:t> από το σώμα του ασθενούς, </a:t>
            </a:r>
          </a:p>
          <a:p>
            <a:pPr lvl="0"/>
            <a:r>
              <a:rPr lang="el-GR" u="sng" dirty="0"/>
              <a:t>να τροποποιηθούν γενετικά</a:t>
            </a:r>
            <a:r>
              <a:rPr lang="el-GR" dirty="0"/>
              <a:t> στο εργαστήριο και </a:t>
            </a:r>
          </a:p>
          <a:p>
            <a:pPr lvl="0"/>
            <a:r>
              <a:rPr lang="el-GR" u="sng" dirty="0"/>
              <a:t>να επιστραφούν</a:t>
            </a:r>
            <a:r>
              <a:rPr lang="el-GR" dirty="0"/>
              <a:t> στους ασθενείς, ώστε να λειτουργήσουν θεραπευτικά.</a:t>
            </a:r>
          </a:p>
        </p:txBody>
      </p:sp>
    </p:spTree>
    <p:extLst>
      <p:ext uri="{BB962C8B-B14F-4D97-AF65-F5344CB8AC3E}">
        <p14:creationId xmlns:p14="http://schemas.microsoft.com/office/powerpoint/2010/main" val="3557745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09093" y="1690688"/>
            <a:ext cx="11353800" cy="4910026"/>
          </a:xfrm>
        </p:spPr>
        <p:txBody>
          <a:bodyPr>
            <a:normAutofit lnSpcReduction="10000"/>
          </a:bodyPr>
          <a:lstStyle/>
          <a:p>
            <a:pPr marL="0" indent="0">
              <a:buNone/>
            </a:pPr>
            <a:r>
              <a:rPr lang="el-GR" dirty="0"/>
              <a:t>Η πρώτη εφαρμογή γονιδιακής θεραπείας σε ανθρώπινο οργανισμό έγινε στις 14 Σεπτεμβρίου 1990. Ο ασθενής ήταν </a:t>
            </a:r>
            <a:r>
              <a:rPr lang="el-GR" b="1" dirty="0"/>
              <a:t>ένα κοριτσάκι 4 ετών, που έπασχε από την ασθένεια </a:t>
            </a:r>
            <a:r>
              <a:rPr lang="en-US" b="1" dirty="0"/>
              <a:t>ADA</a:t>
            </a:r>
            <a:r>
              <a:rPr lang="el-GR" dirty="0"/>
              <a:t>. Πρόκειται για μια σπάνια γενετική πάθηση που προσβάλλει το ανοσοποιητικό σύστημα του οργανισμού. </a:t>
            </a:r>
          </a:p>
          <a:p>
            <a:r>
              <a:rPr lang="el-GR" dirty="0"/>
              <a:t>Προκαλείται από τη δυσλειτουργία ενός γονιδίου, το οποίο εκφράζεται στα αρχέγονα κύτταρα του μυελού των οστών. </a:t>
            </a:r>
          </a:p>
          <a:p>
            <a:r>
              <a:rPr lang="el-GR" dirty="0"/>
              <a:t>Η απουσία της </a:t>
            </a:r>
            <a:r>
              <a:rPr lang="en-US" dirty="0"/>
              <a:t>ADA</a:t>
            </a:r>
            <a:r>
              <a:rPr lang="el-GR" dirty="0"/>
              <a:t> συσσωρεύει τοξικά επίπεδα της </a:t>
            </a:r>
            <a:r>
              <a:rPr lang="el-GR" dirty="0" err="1"/>
              <a:t>δεοξυαδενοσύνης</a:t>
            </a:r>
            <a:r>
              <a:rPr lang="el-GR" dirty="0"/>
              <a:t>. Εκείνα που υποφέρουν περισσότερο από αυτή τη συσσώρευση είναι τα Τ- λεμφοκύτταρα, τα οποία είναι υπεύθυνα για την κυτταρική ανοσία. Όταν τελικά τα Τ- λεμφοκύτταρα καταστρέφονται, αφήνουν τον ασθενή «λεία» σε λοιμώδεις ασθένειες. Τελικά οι περισσότεροι ασθενείς πεθαίνουν από μολυσματικές ασθένειες, αν δεν βρεθεί νωρίς ένας συμβατός δότης μυελού των οστών. </a:t>
            </a:r>
          </a:p>
        </p:txBody>
      </p:sp>
    </p:spTree>
    <p:extLst>
      <p:ext uri="{BB962C8B-B14F-4D97-AF65-F5344CB8AC3E}">
        <p14:creationId xmlns:p14="http://schemas.microsoft.com/office/powerpoint/2010/main" val="25742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55865" y="1825625"/>
            <a:ext cx="11814462" cy="4834948"/>
          </a:xfrm>
        </p:spPr>
        <p:txBody>
          <a:bodyPr/>
          <a:lstStyle/>
          <a:p>
            <a:pPr marL="0" indent="0">
              <a:buNone/>
            </a:pPr>
            <a:r>
              <a:rPr lang="el-GR" dirty="0"/>
              <a:t>Η </a:t>
            </a:r>
            <a:r>
              <a:rPr lang="en-US" dirty="0"/>
              <a:t>ADA</a:t>
            </a:r>
            <a:r>
              <a:rPr lang="el-GR" dirty="0"/>
              <a:t>-</a:t>
            </a:r>
            <a:r>
              <a:rPr lang="en-US" dirty="0"/>
              <a:t>deficiency </a:t>
            </a:r>
            <a:r>
              <a:rPr lang="el-GR" dirty="0"/>
              <a:t>ήταν μια κατάλληλη αρχική υποψήφια ασθένεια. </a:t>
            </a:r>
          </a:p>
          <a:p>
            <a:r>
              <a:rPr lang="el-GR" dirty="0"/>
              <a:t>Οι ερευνητές πίστευαν πως ακόμη και ένα μικρό επίπεδο παραγωγής της </a:t>
            </a:r>
            <a:r>
              <a:rPr lang="en-US" dirty="0"/>
              <a:t>ADA</a:t>
            </a:r>
            <a:r>
              <a:rPr lang="el-GR" dirty="0"/>
              <a:t> θα ήταν επαρκές για την αποτελεσματική αποκατάσταση των δυσλειτουργιών. </a:t>
            </a:r>
          </a:p>
          <a:p>
            <a:r>
              <a:rPr lang="el-GR" dirty="0"/>
              <a:t>Επίσης, το γονίδιο </a:t>
            </a:r>
            <a:r>
              <a:rPr lang="en-US" dirty="0"/>
              <a:t>ADA</a:t>
            </a:r>
            <a:r>
              <a:rPr lang="el-GR" dirty="0"/>
              <a:t> μπορεί να ρυθμιστεί και να τροποποιηθεί σχετικά απλά.</a:t>
            </a:r>
          </a:p>
          <a:p>
            <a:r>
              <a:rPr lang="el-GR" dirty="0"/>
              <a:t>Περισσότερο αξιοσημείωτη ήταν η ελπίδα ότι τα Τ- λεμφοκύτταρα «οπλισμένα» με ορθά </a:t>
            </a:r>
            <a:r>
              <a:rPr lang="el-GR" dirty="0" err="1"/>
              <a:t>λειτουργούντα</a:t>
            </a:r>
            <a:r>
              <a:rPr lang="el-GR" dirty="0"/>
              <a:t> </a:t>
            </a:r>
            <a:r>
              <a:rPr lang="en-US" dirty="0"/>
              <a:t>ADA</a:t>
            </a:r>
            <a:r>
              <a:rPr lang="el-GR" dirty="0"/>
              <a:t> γονίδια θα μπορούσαν να εξακολουθούν να πολλαπλασιάζονται στο ανθρώπινο σώμα όπως τα φυσιολογικά. </a:t>
            </a:r>
          </a:p>
          <a:p>
            <a:pPr marL="0" indent="0">
              <a:buNone/>
            </a:pPr>
            <a:endParaRPr lang="el-GR" dirty="0"/>
          </a:p>
        </p:txBody>
      </p:sp>
    </p:spTree>
    <p:extLst>
      <p:ext uri="{BB962C8B-B14F-4D97-AF65-F5344CB8AC3E}">
        <p14:creationId xmlns:p14="http://schemas.microsoft.com/office/powerpoint/2010/main" val="620708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85421" y="1"/>
            <a:ext cx="10515600" cy="1094704"/>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08207" y="1094705"/>
            <a:ext cx="11870027" cy="5763295"/>
          </a:xfrm>
        </p:spPr>
        <p:txBody>
          <a:bodyPr>
            <a:normAutofit fontScale="92500" lnSpcReduction="20000"/>
          </a:bodyPr>
          <a:lstStyle/>
          <a:p>
            <a:pPr marL="0" indent="0">
              <a:buNone/>
            </a:pPr>
            <a:r>
              <a:rPr lang="el-GR" dirty="0"/>
              <a:t>Η </a:t>
            </a:r>
            <a:r>
              <a:rPr lang="el-GR" b="1" dirty="0"/>
              <a:t>ερευνητική ομάδα των Η.Π.Α</a:t>
            </a:r>
            <a:r>
              <a:rPr lang="el-GR" dirty="0"/>
              <a:t>., που σχεδίασε τα πρώτα πειράματα γονιδιακής θεραπείας σε ανθρώπους: </a:t>
            </a:r>
          </a:p>
          <a:p>
            <a:pPr marL="514350" lvl="0" indent="-514350">
              <a:buFont typeface="+mj-lt"/>
              <a:buAutoNum type="arabicPeriod"/>
            </a:pPr>
            <a:r>
              <a:rPr lang="el-GR" dirty="0"/>
              <a:t>Πήρε αίμα από τον κάθε ασθενή. </a:t>
            </a:r>
          </a:p>
          <a:p>
            <a:pPr marL="514350" lvl="0" indent="-514350">
              <a:buFont typeface="+mj-lt"/>
              <a:buAutoNum type="arabicPeriod"/>
            </a:pPr>
            <a:r>
              <a:rPr lang="el-GR" dirty="0"/>
              <a:t>Απομόνωσε τα Τ- λεμφοκύτταρα από κάθε δείγμα αίματος στο εργαστήριο και τα καλλιέργησε </a:t>
            </a:r>
            <a:r>
              <a:rPr lang="en-US" dirty="0"/>
              <a:t>in vitro</a:t>
            </a:r>
            <a:r>
              <a:rPr lang="el-GR" dirty="0"/>
              <a:t>. Κατόπιν εισήγαγε «υγιή» γονίδια </a:t>
            </a:r>
            <a:r>
              <a:rPr lang="en-US" dirty="0"/>
              <a:t>ADA</a:t>
            </a:r>
            <a:r>
              <a:rPr lang="el-GR" dirty="0"/>
              <a:t> στα Τ- λεμφοκύτταρα.</a:t>
            </a:r>
          </a:p>
          <a:p>
            <a:pPr marL="514350" lvl="0" indent="-514350">
              <a:buFont typeface="+mj-lt"/>
              <a:buAutoNum type="arabicPeriod"/>
            </a:pPr>
            <a:r>
              <a:rPr lang="el-GR" dirty="0"/>
              <a:t>Τελικά </a:t>
            </a:r>
            <a:r>
              <a:rPr lang="el-GR" dirty="0" err="1"/>
              <a:t>απανεισήγαγε</a:t>
            </a:r>
            <a:r>
              <a:rPr lang="el-GR" dirty="0"/>
              <a:t> σε κάθε ασθενή τα δικά του τροποποιημένα πια Τ-λεμφοκύτταρα. Κάθε ασθενής έλαβε περίπου έξι δόσεις τροποποιημένων κυττάρων κατά την πρώτη φάση του πειράματος. </a:t>
            </a:r>
          </a:p>
          <a:p>
            <a:pPr marL="514350" lvl="0" indent="-514350">
              <a:buFont typeface="+mj-lt"/>
              <a:buAutoNum type="arabicPeriod"/>
            </a:pPr>
            <a:r>
              <a:rPr lang="el-GR" dirty="0"/>
              <a:t>Σε συνδυασμό με τη </a:t>
            </a:r>
            <a:r>
              <a:rPr lang="el-GR" b="1" dirty="0"/>
              <a:t>γονιδιακή θεραπεία</a:t>
            </a:r>
            <a:r>
              <a:rPr lang="el-GR" dirty="0"/>
              <a:t>, στους ασθενείς χορήγησε και το </a:t>
            </a:r>
            <a:r>
              <a:rPr lang="el-GR" b="1" dirty="0"/>
              <a:t>φάρμακο </a:t>
            </a:r>
            <a:r>
              <a:rPr lang="en-US" b="1" dirty="0"/>
              <a:t>PEG</a:t>
            </a:r>
            <a:r>
              <a:rPr lang="el-GR" b="1" dirty="0"/>
              <a:t>-</a:t>
            </a:r>
            <a:r>
              <a:rPr lang="en-US" b="1" dirty="0"/>
              <a:t>ADA</a:t>
            </a:r>
            <a:r>
              <a:rPr lang="el-GR" dirty="0"/>
              <a:t>, μια απομίμηση του ίδιου του ενζύμου </a:t>
            </a:r>
            <a:r>
              <a:rPr lang="en-US" dirty="0"/>
              <a:t>ADA</a:t>
            </a:r>
            <a:r>
              <a:rPr lang="el-GR" dirty="0"/>
              <a:t>. </a:t>
            </a:r>
          </a:p>
          <a:p>
            <a:pPr marL="0" lvl="0" indent="0">
              <a:buNone/>
            </a:pPr>
            <a:r>
              <a:rPr lang="el-GR" dirty="0"/>
              <a:t>Η πρώτη επιστημονική αναφορά δημοσιεύθηκε τον Οκτώβριο του 1995. Και οι δύο νεαρές συνέχισαν να παίρνουν το </a:t>
            </a:r>
            <a:r>
              <a:rPr lang="en-US" dirty="0"/>
              <a:t>PEG</a:t>
            </a:r>
            <a:r>
              <a:rPr lang="el-GR" dirty="0"/>
              <a:t>-</a:t>
            </a:r>
            <a:r>
              <a:rPr lang="en-US" dirty="0"/>
              <a:t>ADA</a:t>
            </a:r>
            <a:r>
              <a:rPr lang="el-GR" dirty="0"/>
              <a:t>, αν και η χορηγούμενη δόση μειώθηκε περισσότερο από το μισό. Και οι δύο ασθενείς έδειξαν βελτίωση σε σχέση με την πρώτη τους κατάσταση (1990). Παρόμοια περιστατικά σημειώθηκαν και στην Ιταλία. </a:t>
            </a:r>
          </a:p>
        </p:txBody>
      </p:sp>
    </p:spTree>
    <p:extLst>
      <p:ext uri="{BB962C8B-B14F-4D97-AF65-F5344CB8AC3E}">
        <p14:creationId xmlns:p14="http://schemas.microsoft.com/office/powerpoint/2010/main" val="1512273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4961"/>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238991" y="1340428"/>
            <a:ext cx="11783291" cy="5266434"/>
          </a:xfrm>
        </p:spPr>
        <p:txBody>
          <a:bodyPr>
            <a:normAutofit/>
          </a:bodyPr>
          <a:lstStyle/>
          <a:p>
            <a:pPr marL="0" indent="0">
              <a:buNone/>
            </a:pPr>
            <a:r>
              <a:rPr lang="el-GR" dirty="0"/>
              <a:t>Στην πρόοδο της γονιδιακής θεραπείας σε σωματικά κύτταρα σημαντική είναι η συνεισφορά της </a:t>
            </a:r>
            <a:r>
              <a:rPr lang="el-GR" b="1" dirty="0">
                <a:solidFill>
                  <a:srgbClr val="FF0000"/>
                </a:solidFill>
              </a:rPr>
              <a:t>ιατρικής βιομηχανίας</a:t>
            </a:r>
            <a:r>
              <a:rPr lang="el-GR" dirty="0"/>
              <a:t>. </a:t>
            </a:r>
          </a:p>
          <a:p>
            <a:r>
              <a:rPr lang="el-GR" dirty="0"/>
              <a:t>Τα </a:t>
            </a:r>
            <a:r>
              <a:rPr lang="el-GR" b="1" dirty="0"/>
              <a:t>2/3 των φορέων</a:t>
            </a:r>
            <a:r>
              <a:rPr lang="el-GR" dirty="0"/>
              <a:t> που χρησιμοποιούν οι ερευνητές για τις εφαρμογές της γονιδιακής θεραπείας προέρχεται από ιατρικές βιομηχανίες.</a:t>
            </a:r>
          </a:p>
          <a:p>
            <a:r>
              <a:rPr lang="el-GR" dirty="0"/>
              <a:t>Επίσης, πολλές εταιρείες έγιναν </a:t>
            </a:r>
            <a:r>
              <a:rPr lang="el-GR" b="1" dirty="0"/>
              <a:t>χρηματοδότε</a:t>
            </a:r>
            <a:r>
              <a:rPr lang="el-GR" dirty="0"/>
              <a:t>ς δοκιμαστικών εφαρμογών γονιδιακής θεραπείας. </a:t>
            </a:r>
          </a:p>
          <a:p>
            <a:r>
              <a:rPr lang="el-GR" b="1" dirty="0"/>
              <a:t>Χρηματοδοτήθηκαν ιδιαίτερα εκείνες οι εφαρμογές που αφορούσαν κυρίως σε μεγάλο αριθμό ατόμων</a:t>
            </a:r>
            <a:r>
              <a:rPr lang="el-GR" dirty="0"/>
              <a:t>, με απώτερο σκοπό την απόσβεση των εξόδων με την εισροή εσόδων που θα </a:t>
            </a:r>
            <a:r>
              <a:rPr lang="el-GR" dirty="0" err="1"/>
              <a:t>προέκυπτε</a:t>
            </a:r>
            <a:r>
              <a:rPr lang="el-GR" dirty="0"/>
              <a:t> από την επίσημη αποδοχή του θεραπευτικού πρωτόκολλου στην αγορά των ιατρικών παροχών. </a:t>
            </a:r>
          </a:p>
          <a:p>
            <a:endParaRPr lang="el-GR" dirty="0"/>
          </a:p>
        </p:txBody>
      </p:sp>
    </p:spTree>
    <p:extLst>
      <p:ext uri="{BB962C8B-B14F-4D97-AF65-F5344CB8AC3E}">
        <p14:creationId xmlns:p14="http://schemas.microsoft.com/office/powerpoint/2010/main" val="3759908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0927"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41668" y="1325564"/>
            <a:ext cx="12050332" cy="5532436"/>
          </a:xfrm>
        </p:spPr>
        <p:txBody>
          <a:bodyPr>
            <a:normAutofit lnSpcReduction="10000"/>
          </a:bodyPr>
          <a:lstStyle/>
          <a:p>
            <a:pPr marL="0" indent="0">
              <a:buNone/>
            </a:pPr>
            <a:r>
              <a:rPr lang="el-GR" dirty="0"/>
              <a:t>Η πρώτη επιτυχή εκ’ πρώτης απόψεως </a:t>
            </a:r>
            <a:r>
              <a:rPr lang="el-GR" b="1" dirty="0"/>
              <a:t>εφαρμογή της γονιδιακής θεραπείας</a:t>
            </a:r>
            <a:r>
              <a:rPr lang="el-GR" dirty="0"/>
              <a:t> στην ασθένεια της έλλειψης </a:t>
            </a:r>
            <a:r>
              <a:rPr lang="en-US" dirty="0"/>
              <a:t>ADA</a:t>
            </a:r>
            <a:r>
              <a:rPr lang="el-GR" dirty="0"/>
              <a:t>, έδωσε την αφορμή στους ερευνητές να αναζητήσουν και άλλες ασθένειες στόχους για αυτή τη μορφή της θεραπείας. Οι ασθένειες αυτές είχαν όλες γενετικές καταβολές. Οι πιο αντιπροσωπευτικές από αυτές τις ασθένειες είναι: </a:t>
            </a:r>
          </a:p>
          <a:p>
            <a:pPr lvl="0"/>
            <a:r>
              <a:rPr lang="el-GR" u="sng" dirty="0" err="1"/>
              <a:t>Οικογενής</a:t>
            </a:r>
            <a:r>
              <a:rPr lang="el-GR" u="sng" dirty="0"/>
              <a:t> </a:t>
            </a:r>
            <a:r>
              <a:rPr lang="el-GR" u="sng" dirty="0" err="1"/>
              <a:t>υπερχοληστεριναιμία</a:t>
            </a:r>
            <a:r>
              <a:rPr lang="el-GR" dirty="0"/>
              <a:t> (</a:t>
            </a:r>
            <a:r>
              <a:rPr lang="en-US" dirty="0"/>
              <a:t>FH</a:t>
            </a:r>
            <a:r>
              <a:rPr lang="el-GR" dirty="0"/>
              <a:t>): γενετική ασθένεια που δημιουργεί πολύ υψηλά επίπεδα χοληστερόλης στους πάσχοντες, με αποτέλεσμα οι ασθενείς να πεθαίνουν από καρδιακή προσβολή. </a:t>
            </a:r>
          </a:p>
          <a:p>
            <a:pPr lvl="0"/>
            <a:r>
              <a:rPr lang="el-GR" u="sng" dirty="0" err="1"/>
              <a:t>Ινοκυστική</a:t>
            </a:r>
            <a:r>
              <a:rPr lang="el-GR" u="sng" dirty="0"/>
              <a:t> νόσος</a:t>
            </a:r>
            <a:r>
              <a:rPr lang="el-GR" dirty="0"/>
              <a:t> (</a:t>
            </a:r>
            <a:r>
              <a:rPr lang="en-US" dirty="0"/>
              <a:t>CF</a:t>
            </a:r>
            <a:r>
              <a:rPr lang="el-GR" dirty="0"/>
              <a:t>): οφείλεται στη δυσλειτουργία ενός γονιδίου, που όταν «νοσεί» τα κύτταρα τα οποία παράγουν βλέννα δεν μπορούν να δεσμεύσουν κανονικές ποσότητες νερού με αποτέλεσμα να παράγουν μια παχύρευστη και κολλώδη βλέννα, η οποία φράσσει τους πνεύμονες και άλλα όργανα. Προσπάθειες για γονιδιακή θεραπεία έγιναν με μεταφορά υγιών γονιδίων σε μορφή εισπνεόμενου εναιωρήματος στους πνευμονικούς ιστούς και με τη χρήση ιών ως φορέων υγιών γονιδίων. </a:t>
            </a:r>
          </a:p>
        </p:txBody>
      </p:sp>
    </p:spTree>
    <p:extLst>
      <p:ext uri="{BB962C8B-B14F-4D97-AF65-F5344CB8AC3E}">
        <p14:creationId xmlns:p14="http://schemas.microsoft.com/office/powerpoint/2010/main" val="3586630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332509" y="1825625"/>
            <a:ext cx="11429999" cy="4772602"/>
          </a:xfrm>
        </p:spPr>
        <p:txBody>
          <a:bodyPr>
            <a:normAutofit lnSpcReduction="10000"/>
          </a:bodyPr>
          <a:lstStyle/>
          <a:p>
            <a:pPr marL="0" indent="0">
              <a:buNone/>
            </a:pPr>
            <a:r>
              <a:rPr lang="el-GR" dirty="0"/>
              <a:t>Ωστόσο, πολλοί είναι και εκείνοι που </a:t>
            </a:r>
            <a:r>
              <a:rPr lang="el-GR" b="1" dirty="0"/>
              <a:t>εμφανίστηκαν επικριτικοί </a:t>
            </a:r>
            <a:r>
              <a:rPr lang="el-GR" dirty="0"/>
              <a:t>προβάλλοντας ενστάσεις για την εφαρμογή της γενετικής μηχανικής στον άνθρωπο. Το ενδιαφέρον στράφηκε γύρω από τρεις κυρίως εφαρμογές της: </a:t>
            </a:r>
          </a:p>
          <a:p>
            <a:pPr marL="0" indent="0">
              <a:buNone/>
            </a:pPr>
            <a:r>
              <a:rPr lang="el-GR" dirty="0"/>
              <a:t>Α) την αποκρυπτογράφηση του ανθρώπινου γενετικού κώδικα,</a:t>
            </a:r>
          </a:p>
          <a:p>
            <a:pPr marL="0" indent="0">
              <a:buNone/>
            </a:pPr>
            <a:r>
              <a:rPr lang="el-GR" dirty="0"/>
              <a:t>Β) την παρέμβαση στο ανθρώπινο </a:t>
            </a:r>
            <a:r>
              <a:rPr lang="el-GR" dirty="0" err="1"/>
              <a:t>γονιδίωμα</a:t>
            </a:r>
            <a:r>
              <a:rPr lang="el-GR" dirty="0"/>
              <a:t> και </a:t>
            </a:r>
          </a:p>
          <a:p>
            <a:pPr marL="0" indent="0">
              <a:buNone/>
            </a:pPr>
            <a:r>
              <a:rPr lang="el-GR" dirty="0"/>
              <a:t>Γ) την κλωνοποίηση ανθρώπινων κυττάρων και οργανισμών.</a:t>
            </a:r>
          </a:p>
          <a:p>
            <a:r>
              <a:rPr lang="el-GR" dirty="0"/>
              <a:t>Το Α και το Γ κατατάσσονται στις εφαρμογές της γενετικής τεχνολογίας, ενώ το Β στις εφαρμογές της γενετικής μηχανικής.</a:t>
            </a:r>
          </a:p>
          <a:p>
            <a:r>
              <a:rPr lang="el-GR" dirty="0"/>
              <a:t>Μάλιστα θα μπορούσε κανείς να ισχυριστεί ότι  </a:t>
            </a:r>
            <a:r>
              <a:rPr lang="el-GR" b="1" u="sng" dirty="0"/>
              <a:t>γενετική μηχανική</a:t>
            </a:r>
            <a:r>
              <a:rPr lang="el-GR" b="1" dirty="0"/>
              <a:t> </a:t>
            </a:r>
            <a:r>
              <a:rPr lang="el-GR" dirty="0"/>
              <a:t>και </a:t>
            </a:r>
            <a:r>
              <a:rPr lang="el-GR" b="1" u="sng" dirty="0"/>
              <a:t>παρέμβαση στο ανθρώπινο </a:t>
            </a:r>
            <a:r>
              <a:rPr lang="el-GR" b="1" u="sng" dirty="0" err="1"/>
              <a:t>γονιδίωμα</a:t>
            </a:r>
            <a:r>
              <a:rPr lang="el-GR" b="1" dirty="0"/>
              <a:t> </a:t>
            </a:r>
            <a:r>
              <a:rPr lang="el-GR" dirty="0"/>
              <a:t>ταυτίζονται. </a:t>
            </a:r>
          </a:p>
        </p:txBody>
      </p:sp>
    </p:spTree>
    <p:extLst>
      <p:ext uri="{BB962C8B-B14F-4D97-AF65-F5344CB8AC3E}">
        <p14:creationId xmlns:p14="http://schemas.microsoft.com/office/powerpoint/2010/main" val="689311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74278"/>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068946"/>
            <a:ext cx="12192000" cy="5911403"/>
          </a:xfrm>
        </p:spPr>
        <p:txBody>
          <a:bodyPr>
            <a:normAutofit fontScale="92500" lnSpcReduction="10000"/>
          </a:bodyPr>
          <a:lstStyle/>
          <a:p>
            <a:pPr lvl="0"/>
            <a:r>
              <a:rPr lang="el-GR" u="sng" dirty="0"/>
              <a:t>Στεφανιαία νόσος</a:t>
            </a:r>
            <a:r>
              <a:rPr lang="el-GR" dirty="0"/>
              <a:t>: οι ειδικοί λένε ότι αντιπροσωπεύει το πρώτο παράδειγμα γονιδιακής θεραπείας που πραγματικά θεραπεύει μια αρρώστια. Αφορά την πρόσθεση γονιδίων, υπεύθυνων για την κωδικοποίηση πρωτεϊνών, οι οποίες διαλύουν ουσίες που φράσσουν τις αρτηρίες. Η επέμβαση συνίσταται στην </a:t>
            </a:r>
            <a:r>
              <a:rPr lang="el-GR" b="1" dirty="0"/>
              <a:t>έκχυση των γονιδίων στην καρδιά</a:t>
            </a:r>
            <a:r>
              <a:rPr lang="el-GR" dirty="0"/>
              <a:t> διαμέσου μια μικρής τρύπας στον θώρακα. Άλλοι ερευνητές χρησιμοποιούν έναν </a:t>
            </a:r>
            <a:r>
              <a:rPr lang="el-GR" b="1" dirty="0"/>
              <a:t>γενετικά τροποποιημένο ιό</a:t>
            </a:r>
            <a:r>
              <a:rPr lang="el-GR" dirty="0"/>
              <a:t>, που εισέρχεται στα καρδιακά κύτταρα και ενσωματώνει το γονίδιο. Αυτό έχει ως αποτέλεσμα τη δημιουργία νέων αγγείων μέσα σε χρονικό διάστημα τριών εβδομάδων.  </a:t>
            </a:r>
          </a:p>
          <a:p>
            <a:pPr lvl="0"/>
            <a:r>
              <a:rPr lang="el-GR" u="sng" dirty="0"/>
              <a:t>Καρκίνος</a:t>
            </a:r>
            <a:r>
              <a:rPr lang="el-GR" dirty="0"/>
              <a:t>: αφορά μια κατηγορία ασθενειών, οι οποίες χαρακτηρίζονται από </a:t>
            </a:r>
            <a:r>
              <a:rPr lang="el-GR" b="1" dirty="0"/>
              <a:t>ανεξέλεγκτη κυτταρική αύξηση</a:t>
            </a:r>
            <a:r>
              <a:rPr lang="el-GR" dirty="0"/>
              <a:t>. Ανήκει στις </a:t>
            </a:r>
            <a:r>
              <a:rPr lang="el-GR" dirty="0" err="1"/>
              <a:t>πολυπαραγοντικές</a:t>
            </a:r>
            <a:r>
              <a:rPr lang="el-GR" dirty="0"/>
              <a:t> ασθένειες. Κάποιες μορφές καρκίνου οφείλονται και σε γενετικούς παράγοντες. Γι’ αυτό και η πρόοδος της γονιδιακής θεραπείας βρίσκεται ακόμη σε θεωρητικό, διαγνωστικό και πειραματικό στάδιο. </a:t>
            </a:r>
          </a:p>
          <a:p>
            <a:pPr lvl="0"/>
            <a:r>
              <a:rPr lang="en-US" u="sng" dirty="0"/>
              <a:t>A</a:t>
            </a:r>
            <a:r>
              <a:rPr lang="el-GR" u="sng" dirty="0"/>
              <a:t>.</a:t>
            </a:r>
            <a:r>
              <a:rPr lang="en-US" u="sng" dirty="0"/>
              <a:t>I</a:t>
            </a:r>
            <a:r>
              <a:rPr lang="el-GR" u="sng" dirty="0"/>
              <a:t>.</a:t>
            </a:r>
            <a:r>
              <a:rPr lang="en-US" u="sng" dirty="0"/>
              <a:t>D</a:t>
            </a:r>
            <a:r>
              <a:rPr lang="el-GR" u="sng" dirty="0"/>
              <a:t>.</a:t>
            </a:r>
            <a:r>
              <a:rPr lang="en-US" u="sng" dirty="0"/>
              <a:t>S</a:t>
            </a:r>
            <a:r>
              <a:rPr lang="el-GR" u="sng" dirty="0"/>
              <a:t>.: </a:t>
            </a:r>
            <a:r>
              <a:rPr lang="el-GR" dirty="0"/>
              <a:t>πρόκειται για τη γνωστή ασθένεια που προκαλείται από τον ιό </a:t>
            </a:r>
            <a:r>
              <a:rPr lang="en-US" dirty="0"/>
              <a:t>HIV</a:t>
            </a:r>
            <a:r>
              <a:rPr lang="el-GR" dirty="0"/>
              <a:t>. Είναι μια λοιμώδης νόσος σε σωματικά κύτταρα που προσβάλλει το ανοσοποιητικό σύστημα. Πολλά πρωτόκολλα γονιδιακής θεραπείας βρίσκονται σε εξέλιξη. Τα κλινικά αποτελέσματα μέχρι στιγμής είναι πενιχρά. </a:t>
            </a:r>
          </a:p>
        </p:txBody>
      </p:sp>
    </p:spTree>
    <p:extLst>
      <p:ext uri="{BB962C8B-B14F-4D97-AF65-F5344CB8AC3E}">
        <p14:creationId xmlns:p14="http://schemas.microsoft.com/office/powerpoint/2010/main" val="498857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2109"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0" y="1325563"/>
            <a:ext cx="12003110" cy="5532437"/>
          </a:xfrm>
        </p:spPr>
        <p:txBody>
          <a:bodyPr>
            <a:normAutofit/>
          </a:bodyPr>
          <a:lstStyle/>
          <a:p>
            <a:pPr marL="0" indent="0">
              <a:buNone/>
            </a:pPr>
            <a:r>
              <a:rPr lang="el-GR" dirty="0"/>
              <a:t>Ωστόσο, και άλλες ασθένειες απασχόλησαν και απασχολούν όλο και περισσότερο την ιατρική έρευνα και την γενετική μηχανική, όπως οι </a:t>
            </a:r>
            <a:r>
              <a:rPr lang="el-GR" dirty="0" err="1"/>
              <a:t>αιμοσφαιρινοπάθειες</a:t>
            </a:r>
            <a:r>
              <a:rPr lang="el-GR" dirty="0"/>
              <a:t>, η μυϊκή δυστροφία, ο σακχαρώδης διαβήτης, η νόσος του </a:t>
            </a:r>
            <a:r>
              <a:rPr lang="en-US" dirty="0"/>
              <a:t>Huntington</a:t>
            </a:r>
            <a:r>
              <a:rPr lang="el-GR" dirty="0"/>
              <a:t>, η νόσος του </a:t>
            </a:r>
            <a:r>
              <a:rPr lang="en-US" dirty="0"/>
              <a:t>Alzheimer</a:t>
            </a:r>
            <a:r>
              <a:rPr lang="el-GR" dirty="0"/>
              <a:t> κ.ά. </a:t>
            </a:r>
          </a:p>
          <a:p>
            <a:r>
              <a:rPr lang="el-GR" dirty="0"/>
              <a:t>Το ερώτημα που απασχολεί την επιστημονική κοινότητα είναι: Πόσο χρήσιμη πρόκειται να φανεί η γονιδιακή θεραπεία σωματικών κυττάρων στο μέλλον; Είναι πολύ νωρίς ακόμη για να το γνωρίζουμε. </a:t>
            </a:r>
          </a:p>
          <a:p>
            <a:r>
              <a:rPr lang="el-GR" dirty="0"/>
              <a:t>Προς το παρόν μπορεί να εφαρμόζεται  μόνο από ορισμένα εξιδεικευμένα εργαστήρια, και αυτό με πολύ υψηλό κόστος (περίπου 100.000 δολάρια τον χρόνο για κάθε ασθενή). Γι’ αυτό και το μέλλον δεν φαίνεται ιδιαίτερα ευοίωνο.</a:t>
            </a:r>
          </a:p>
          <a:p>
            <a:r>
              <a:rPr lang="el-GR" dirty="0"/>
              <a:t>Το μεγάλο πλεονέκτημα που έχει αυτός ο τύπος της γονιδιακής θεραπείας είναι ότι από ηθικής πλευράς </a:t>
            </a:r>
            <a:r>
              <a:rPr lang="el-GR" b="1" dirty="0"/>
              <a:t>είναι ο περισσότερο αποδεκτός</a:t>
            </a:r>
            <a:r>
              <a:rPr lang="el-GR" dirty="0"/>
              <a:t>.  </a:t>
            </a:r>
          </a:p>
          <a:p>
            <a:endParaRPr lang="el-GR" dirty="0"/>
          </a:p>
        </p:txBody>
      </p:sp>
    </p:spTree>
    <p:extLst>
      <p:ext uri="{BB962C8B-B14F-4D97-AF65-F5344CB8AC3E}">
        <p14:creationId xmlns:p14="http://schemas.microsoft.com/office/powerpoint/2010/main" val="26864818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76645" y="1325564"/>
            <a:ext cx="11617037" cy="5532436"/>
          </a:xfrm>
        </p:spPr>
        <p:txBody>
          <a:bodyPr>
            <a:normAutofit/>
          </a:bodyPr>
          <a:lstStyle/>
          <a:p>
            <a:pPr marL="0" indent="0">
              <a:buNone/>
            </a:pPr>
            <a:r>
              <a:rPr lang="el-GR" b="1" dirty="0"/>
              <a:t>Η γονιδιακή θεραπεία σε σωματικά κύτταρα</a:t>
            </a:r>
            <a:r>
              <a:rPr lang="el-GR" dirty="0"/>
              <a:t> αντιμετωπίστηκε ως φυσική και </a:t>
            </a:r>
            <a:r>
              <a:rPr lang="el-GR" b="1" dirty="0"/>
              <a:t>λογική προέκταση των συνηθισμένων τεχνικών θεραπείας</a:t>
            </a:r>
            <a:r>
              <a:rPr lang="el-GR" dirty="0"/>
              <a:t> των ασθενών. Υπάρχουν πολλοί λόγοι για να το δεχτεί κανείς αυτό: </a:t>
            </a:r>
          </a:p>
          <a:p>
            <a:pPr lvl="0"/>
            <a:r>
              <a:rPr lang="el-GR" dirty="0"/>
              <a:t>Επηρεάζει μόνο τα μη αναπαραγωγικά κύτταρα. Καμία από τις γενετικές αλλαγές δεν κληρονομείται στους απογόνους του </a:t>
            </a:r>
            <a:r>
              <a:rPr lang="el-GR" dirty="0" err="1"/>
              <a:t>θεραπευομένου</a:t>
            </a:r>
            <a:r>
              <a:rPr lang="el-GR" dirty="0"/>
              <a:t>.</a:t>
            </a:r>
          </a:p>
          <a:p>
            <a:pPr lvl="0"/>
            <a:r>
              <a:rPr lang="el-GR" dirty="0"/>
              <a:t>Τα προϊόντα από τα γενετικά τροποποιημένα κύτταρα μοιάζουν με συνηθισμένα φαρμακευτικά σκευάσματα (.χ. περίπτωση </a:t>
            </a:r>
            <a:r>
              <a:rPr lang="en-US" dirty="0"/>
              <a:t>CF</a:t>
            </a:r>
            <a:r>
              <a:rPr lang="el-GR" dirty="0"/>
              <a:t>).</a:t>
            </a:r>
          </a:p>
          <a:p>
            <a:pPr lvl="0"/>
            <a:r>
              <a:rPr lang="el-GR" dirty="0"/>
              <a:t>Ορισμένες από τις τεχνικές που χρησιμοποιούνται είναι επίσης όμοιες με άλλες ευρέως χρησιμοποιούμενες ιατρικές τεχνικές, ιδιαίτερα με τις μεταμοσχεύσεις ιστών και οργάνων. </a:t>
            </a:r>
          </a:p>
          <a:p>
            <a:pPr marL="0" indent="0">
              <a:buNone/>
            </a:pPr>
            <a:endParaRPr lang="el-GR" dirty="0"/>
          </a:p>
        </p:txBody>
      </p:sp>
    </p:spTree>
    <p:extLst>
      <p:ext uri="{BB962C8B-B14F-4D97-AF65-F5344CB8AC3E}">
        <p14:creationId xmlns:p14="http://schemas.microsoft.com/office/powerpoint/2010/main" val="26422766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13255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35082" y="1825624"/>
            <a:ext cx="11959936" cy="4731039"/>
          </a:xfrm>
        </p:spPr>
        <p:txBody>
          <a:bodyPr/>
          <a:lstStyle/>
          <a:p>
            <a:pPr marL="0" indent="0">
              <a:buNone/>
            </a:pPr>
            <a:r>
              <a:rPr lang="el-GR" dirty="0"/>
              <a:t>Το κύριο </a:t>
            </a:r>
            <a:r>
              <a:rPr lang="el-GR" b="1" dirty="0"/>
              <a:t>ηθικό μειονέκτημα</a:t>
            </a:r>
            <a:r>
              <a:rPr lang="el-GR" dirty="0"/>
              <a:t> της γονιδιακής θεραπείας σε σωματικά κύτταρα αφορά: </a:t>
            </a:r>
          </a:p>
          <a:p>
            <a:pPr lvl="0"/>
            <a:r>
              <a:rPr lang="el-GR" dirty="0"/>
              <a:t>Την </a:t>
            </a:r>
            <a:r>
              <a:rPr lang="el-GR" u="sng" dirty="0"/>
              <a:t>ασφάλεια των ασθενών </a:t>
            </a:r>
            <a:r>
              <a:rPr lang="el-GR" dirty="0"/>
              <a:t>στους οποίους εφαρμόζεται ιδιαίτερα για πρώτη φορά και </a:t>
            </a:r>
          </a:p>
          <a:p>
            <a:pPr lvl="0"/>
            <a:r>
              <a:rPr lang="el-GR" dirty="0"/>
              <a:t>Το </a:t>
            </a:r>
            <a:r>
              <a:rPr lang="el-GR" u="sng" dirty="0"/>
              <a:t>τεχνικό-οικονομικό μέρος της έρευνας</a:t>
            </a:r>
            <a:r>
              <a:rPr lang="el-GR" dirty="0"/>
              <a:t>. Οι ιδιωτικές εταιρείες που χρηματοδοτούν τις ιατρικές έρευνες ενδιαφέρονται για ασθένειες που αφορούν μεγάλα ποσοστά ασθενών, γιατί αποβλέπουν στο κέρδος. Το γεγονός όμως αυτό στρέφεται εναντίον των ολίγων, αφού η αντιμετώπιση των ασθενειών τους δεν παρουσιάζει εμπορικό ενδιαφέρον. </a:t>
            </a:r>
          </a:p>
          <a:p>
            <a:pPr marL="0" indent="0">
              <a:buNone/>
            </a:pPr>
            <a:endParaRPr lang="el-GR" dirty="0"/>
          </a:p>
        </p:txBody>
      </p:sp>
    </p:spTree>
    <p:extLst>
      <p:ext uri="{BB962C8B-B14F-4D97-AF65-F5344CB8AC3E}">
        <p14:creationId xmlns:p14="http://schemas.microsoft.com/office/powerpoint/2010/main" val="2870529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0BE3E8-3186-7A48-1668-E89E08AF3830}"/>
              </a:ext>
            </a:extLst>
          </p:cNvPr>
          <p:cNvSpPr>
            <a:spLocks noGrp="1"/>
          </p:cNvSpPr>
          <p:nvPr>
            <p:ph type="title"/>
          </p:nvPr>
        </p:nvSpPr>
        <p:spPr>
          <a:xfrm>
            <a:off x="838200" y="1"/>
            <a:ext cx="10515600" cy="987136"/>
          </a:xfrm>
        </p:spPr>
        <p:txBody>
          <a:bodyPr/>
          <a:lstStyle/>
          <a:p>
            <a:pPr algn="ctr"/>
            <a:r>
              <a:rPr lang="el-GR" dirty="0"/>
              <a:t>Ερωτήσεις </a:t>
            </a:r>
          </a:p>
        </p:txBody>
      </p:sp>
      <p:sp>
        <p:nvSpPr>
          <p:cNvPr id="3" name="Θέση περιεχομένου 2">
            <a:extLst>
              <a:ext uri="{FF2B5EF4-FFF2-40B4-BE49-F238E27FC236}">
                <a16:creationId xmlns:a16="http://schemas.microsoft.com/office/drawing/2014/main" id="{35D5142E-4D34-C04C-0EDD-E8D4CB21FEC5}"/>
              </a:ext>
            </a:extLst>
          </p:cNvPr>
          <p:cNvSpPr>
            <a:spLocks noGrp="1"/>
          </p:cNvSpPr>
          <p:nvPr>
            <p:ph idx="1"/>
          </p:nvPr>
        </p:nvSpPr>
        <p:spPr>
          <a:xfrm>
            <a:off x="290946" y="831273"/>
            <a:ext cx="11492345" cy="6026726"/>
          </a:xfrm>
        </p:spPr>
        <p:txBody>
          <a:bodyPr/>
          <a:lstStyle/>
          <a:p>
            <a:pPr marL="0" indent="0">
              <a:buNone/>
            </a:pPr>
            <a:r>
              <a:rPr lang="el-GR" dirty="0"/>
              <a:t>1) Που στράφηκε το ενδιαφέρον για την εφαρμογή της γενετικής τεχνολογίας και μηχανικής στον άνθρωπο;</a:t>
            </a:r>
          </a:p>
          <a:p>
            <a:pPr marL="0" indent="0">
              <a:buNone/>
            </a:pPr>
            <a:r>
              <a:rPr lang="el-GR" dirty="0"/>
              <a:t>2) Με τι κυρίως συνδέεται η εφαρμογή της γενετικής μηχανικής;</a:t>
            </a:r>
          </a:p>
          <a:p>
            <a:pPr marL="0" indent="0">
              <a:buNone/>
            </a:pPr>
            <a:r>
              <a:rPr lang="el-GR" dirty="0"/>
              <a:t>3) Για ποιο λόγο η έρευνα του </a:t>
            </a:r>
            <a:r>
              <a:rPr lang="el-GR" dirty="0" err="1"/>
              <a:t>γονιδιώματος</a:t>
            </a:r>
            <a:r>
              <a:rPr lang="el-GR" dirty="0"/>
              <a:t> δεν είναι τόσο απλή υπόθεση;</a:t>
            </a:r>
          </a:p>
          <a:p>
            <a:pPr marL="0" indent="0">
              <a:buNone/>
            </a:pPr>
            <a:r>
              <a:rPr lang="el-GR" dirty="0"/>
              <a:t>4) Ποιο είναι το σημαντικότερο, το οποίο αποκαλύπτουν τα γονίδια;</a:t>
            </a:r>
          </a:p>
          <a:p>
            <a:pPr marL="0" indent="0">
              <a:buNone/>
            </a:pPr>
            <a:r>
              <a:rPr lang="el-GR" dirty="0"/>
              <a:t>5) Ποιους προβληματισμούς γεννάει η γνώση της γενετικής σύνθεσης κάθε ατόμου;</a:t>
            </a:r>
          </a:p>
          <a:p>
            <a:pPr marL="0" indent="0">
              <a:buNone/>
            </a:pPr>
            <a:r>
              <a:rPr lang="el-GR" dirty="0"/>
              <a:t>6) Ποια γενετική ανωμαλία μπορεί να χαρακτηριστεί ως ασθένεια που να οδηγεί στη διακοπή της εγκυμοσύνης; </a:t>
            </a:r>
          </a:p>
          <a:p>
            <a:pPr marL="0" indent="0">
              <a:buNone/>
            </a:pPr>
            <a:r>
              <a:rPr lang="el-GR" dirty="0"/>
              <a:t>7) Αναφορικά με την εισαγωγή γονιδίων σε ανθρώπους, η γενετική μηχανική σε πόσους τύπους εφαρμογών διακρίνεται;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409230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p:txBody>
          <a:bodyPr/>
          <a:lstStyle/>
          <a:p>
            <a:r>
              <a:rPr lang="el-GR" dirty="0"/>
              <a:t>Το </a:t>
            </a:r>
            <a:r>
              <a:rPr lang="el-GR" b="1" dirty="0"/>
              <a:t>γενετικό υλικό</a:t>
            </a:r>
            <a:r>
              <a:rPr lang="el-GR" dirty="0"/>
              <a:t> ή ο </a:t>
            </a:r>
            <a:r>
              <a:rPr lang="el-GR" b="1" dirty="0"/>
              <a:t>γενετικός κώδικας</a:t>
            </a:r>
            <a:r>
              <a:rPr lang="el-GR" dirty="0"/>
              <a:t> του οργανισμού βρίσκεται στον </a:t>
            </a:r>
            <a:r>
              <a:rPr lang="el-GR" u="sng" dirty="0"/>
              <a:t>πυρήνα των κυττάρων</a:t>
            </a:r>
            <a:r>
              <a:rPr lang="el-GR" dirty="0"/>
              <a:t> του, συμπυκνωμένο στα </a:t>
            </a:r>
            <a:r>
              <a:rPr lang="el-GR" u="sng" dirty="0"/>
              <a:t>χρωμοσώματα</a:t>
            </a:r>
            <a:r>
              <a:rPr lang="el-GR" dirty="0"/>
              <a:t>, όπου υπάρχει το σύνολο των πληροφοριών για τη λειτουργία ενός οργανισμού.</a:t>
            </a:r>
          </a:p>
          <a:p>
            <a:r>
              <a:rPr lang="el-GR" dirty="0"/>
              <a:t>Σήμερα το </a:t>
            </a:r>
            <a:r>
              <a:rPr lang="el-GR" dirty="0" err="1"/>
              <a:t>γονιδίωμα</a:t>
            </a:r>
            <a:r>
              <a:rPr lang="el-GR" dirty="0"/>
              <a:t> του ανθρώπινου οργανισμού τεμαχίζεται με τη </a:t>
            </a:r>
            <a:r>
              <a:rPr lang="el-GR" u="sng" dirty="0"/>
              <a:t>μέθοδο του </a:t>
            </a:r>
            <a:r>
              <a:rPr lang="el-GR" u="sng" dirty="0" err="1"/>
              <a:t>ανασυνδυασμένου</a:t>
            </a:r>
            <a:r>
              <a:rPr lang="el-GR" u="sng" dirty="0"/>
              <a:t> </a:t>
            </a:r>
            <a:r>
              <a:rPr lang="en-US" u="sng" dirty="0"/>
              <a:t>DNA</a:t>
            </a:r>
            <a:r>
              <a:rPr lang="en-US" dirty="0"/>
              <a:t> </a:t>
            </a:r>
            <a:r>
              <a:rPr lang="el-GR" dirty="0"/>
              <a:t>και αποθηκεύεται σε ειδικούς φορείς, τα </a:t>
            </a:r>
            <a:r>
              <a:rPr lang="el-GR" dirty="0" err="1"/>
              <a:t>πλασμίδια</a:t>
            </a:r>
            <a:r>
              <a:rPr lang="el-GR" dirty="0"/>
              <a:t>. Έτσι, κατασκευάζεται μια βιβλιοθήκη με όλες τις ακολουθίες του </a:t>
            </a:r>
            <a:r>
              <a:rPr lang="el-GR" dirty="0" err="1"/>
              <a:t>γονιδιώματος</a:t>
            </a:r>
            <a:r>
              <a:rPr lang="el-GR" dirty="0"/>
              <a:t>, </a:t>
            </a:r>
            <a:r>
              <a:rPr lang="el-GR" b="1" dirty="0"/>
              <a:t>η τράπεζα γονιδίων</a:t>
            </a:r>
            <a:r>
              <a:rPr lang="el-GR" dirty="0"/>
              <a:t>. </a:t>
            </a:r>
          </a:p>
          <a:p>
            <a:pPr marL="0" indent="0">
              <a:buNone/>
            </a:pPr>
            <a:endParaRPr lang="el-GR" dirty="0"/>
          </a:p>
        </p:txBody>
      </p:sp>
    </p:spTree>
    <p:extLst>
      <p:ext uri="{BB962C8B-B14F-4D97-AF65-F5344CB8AC3E}">
        <p14:creationId xmlns:p14="http://schemas.microsoft.com/office/powerpoint/2010/main" val="172735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450761" y="1825625"/>
            <a:ext cx="11127345" cy="4858510"/>
          </a:xfrm>
        </p:spPr>
        <p:txBody>
          <a:bodyPr>
            <a:normAutofit fontScale="92500"/>
          </a:bodyPr>
          <a:lstStyle/>
          <a:p>
            <a:r>
              <a:rPr lang="el-GR" dirty="0"/>
              <a:t>Το Πρόγραμμα Χαρτογράφησης του Ανθρώπινου </a:t>
            </a:r>
            <a:r>
              <a:rPr lang="el-GR" dirty="0" err="1"/>
              <a:t>Γονιδιώματος</a:t>
            </a:r>
            <a:r>
              <a:rPr lang="el-GR" dirty="0"/>
              <a:t>, γνωστό παγκοσμίως ως </a:t>
            </a:r>
            <a:r>
              <a:rPr lang="en-US" dirty="0"/>
              <a:t>Human Genome Project</a:t>
            </a:r>
            <a:r>
              <a:rPr lang="el-GR" dirty="0"/>
              <a:t> (</a:t>
            </a:r>
            <a:r>
              <a:rPr lang="en-US" b="1" dirty="0"/>
              <a:t>HGP</a:t>
            </a:r>
            <a:r>
              <a:rPr lang="el-GR" dirty="0"/>
              <a:t>), κατέγραψε την αλληλουχία των βάσεων όλου του </a:t>
            </a:r>
            <a:r>
              <a:rPr lang="en-US" dirty="0"/>
              <a:t>DNA </a:t>
            </a:r>
            <a:r>
              <a:rPr lang="el-GR" dirty="0"/>
              <a:t>του ανθρώπου.</a:t>
            </a:r>
          </a:p>
          <a:p>
            <a:r>
              <a:rPr lang="el-GR" dirty="0"/>
              <a:t>Ο Οργανισμός για το Ανθρώπινο </a:t>
            </a:r>
            <a:r>
              <a:rPr lang="el-GR" dirty="0" err="1"/>
              <a:t>Γονιδίωμα</a:t>
            </a:r>
            <a:r>
              <a:rPr lang="el-GR" dirty="0"/>
              <a:t> </a:t>
            </a:r>
            <a:r>
              <a:rPr lang="en-US" b="1" dirty="0"/>
              <a:t>HUGO</a:t>
            </a:r>
            <a:r>
              <a:rPr lang="el-GR" b="1" dirty="0"/>
              <a:t> </a:t>
            </a:r>
            <a:r>
              <a:rPr lang="el-GR" dirty="0"/>
              <a:t>(</a:t>
            </a:r>
            <a:r>
              <a:rPr lang="en-US" dirty="0"/>
              <a:t>Human Genome Organization</a:t>
            </a:r>
            <a:r>
              <a:rPr lang="el-GR" dirty="0"/>
              <a:t>) συνέβαλε στον συντονισμό της διεθνούς συνεργασίας στη χαρτογράφηση του ανθρώπινου </a:t>
            </a:r>
            <a:r>
              <a:rPr lang="el-GR" dirty="0" err="1"/>
              <a:t>γονοδιώματος</a:t>
            </a:r>
            <a:r>
              <a:rPr lang="el-GR" dirty="0"/>
              <a:t>.</a:t>
            </a:r>
          </a:p>
          <a:p>
            <a:r>
              <a:rPr lang="el-GR" dirty="0"/>
              <a:t>Η πλήρης χαρτογράφηση της αλληλουχίας των τριών δισεκατομμυρίων βάσεων σ’ ένα τυπικό ανθρώπινο κύτταρο παρέχει τις πληροφορίες, οι οποίες θα οδηγήσουν τους επιστήμονες να καταλάβουν τις «κριτικές» διαφορές που κάνουν τους ανθρώπους ξεχωριστούς. </a:t>
            </a:r>
          </a:p>
          <a:p>
            <a:r>
              <a:rPr lang="el-GR" dirty="0"/>
              <a:t>Αυτές οι διαφορές, όταν δυσλειτουργούν μπορεί να οδηγήσουν σε ασθένειες. </a:t>
            </a:r>
          </a:p>
        </p:txBody>
      </p:sp>
    </p:spTree>
    <p:extLst>
      <p:ext uri="{BB962C8B-B14F-4D97-AF65-F5344CB8AC3E}">
        <p14:creationId xmlns:p14="http://schemas.microsoft.com/office/powerpoint/2010/main" val="3580664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3" y="0"/>
            <a:ext cx="10515600" cy="897005"/>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141668" y="897006"/>
            <a:ext cx="12050332" cy="5960994"/>
          </a:xfrm>
        </p:spPr>
        <p:txBody>
          <a:bodyPr>
            <a:normAutofit fontScale="92500" lnSpcReduction="20000"/>
          </a:bodyPr>
          <a:lstStyle/>
          <a:p>
            <a:pPr marL="0" indent="0">
              <a:buNone/>
            </a:pPr>
            <a:r>
              <a:rPr lang="el-GR" sz="3000" dirty="0"/>
              <a:t>Η έρευνα του </a:t>
            </a:r>
            <a:r>
              <a:rPr lang="el-GR" sz="3000" dirty="0" err="1"/>
              <a:t>γονιδιώματος</a:t>
            </a:r>
            <a:r>
              <a:rPr lang="el-GR" sz="3000" dirty="0"/>
              <a:t> δεν είναι τόσο απλή υπόθεση.</a:t>
            </a:r>
          </a:p>
          <a:p>
            <a:r>
              <a:rPr lang="el-GR" sz="3000" dirty="0"/>
              <a:t>Το ενδιαφέρον δεν αφορά μόνο τον </a:t>
            </a:r>
            <a:r>
              <a:rPr lang="el-GR" sz="3000" b="1" u="sng" dirty="0">
                <a:solidFill>
                  <a:srgbClr val="7030A0"/>
                </a:solidFill>
              </a:rPr>
              <a:t>εντοπισμό των γονιδίων</a:t>
            </a:r>
            <a:r>
              <a:rPr lang="el-GR" sz="3000" b="1" dirty="0">
                <a:solidFill>
                  <a:srgbClr val="7030A0"/>
                </a:solidFill>
              </a:rPr>
              <a:t> </a:t>
            </a:r>
            <a:r>
              <a:rPr lang="el-GR" sz="3000" dirty="0"/>
              <a:t>αλλά και την </a:t>
            </a:r>
            <a:r>
              <a:rPr lang="el-GR" sz="3000" b="1" u="sng" dirty="0">
                <a:solidFill>
                  <a:srgbClr val="7030A0"/>
                </a:solidFill>
              </a:rPr>
              <a:t>ακριβή θέση τους</a:t>
            </a:r>
            <a:r>
              <a:rPr lang="el-GR" sz="3000" b="1" dirty="0">
                <a:solidFill>
                  <a:srgbClr val="7030A0"/>
                </a:solidFill>
              </a:rPr>
              <a:t> </a:t>
            </a:r>
            <a:r>
              <a:rPr lang="el-GR" sz="3000" dirty="0"/>
              <a:t>σε όλο το μήκος των χρωμοσωμάτων. Για την ακριβή καταγραφή της αλληλουχίας των βάσεων δεν επιτρέπεται παραπάνω από ένα λάθος στις δέκα χιλιάδες βάσεις.  </a:t>
            </a:r>
          </a:p>
          <a:p>
            <a:r>
              <a:rPr lang="el-GR" sz="3000" dirty="0"/>
              <a:t>Η γνώση της αλληλουχίας των βάσεων φανέρωσε ότι το 99% των αλληλουχιών του </a:t>
            </a:r>
            <a:r>
              <a:rPr lang="en-US" sz="3000" dirty="0"/>
              <a:t>DNA </a:t>
            </a:r>
            <a:r>
              <a:rPr lang="el-GR" sz="3000" dirty="0"/>
              <a:t>είναι κοινό ανάμεσα στους ανθρώπινους πληθυσμούς και μόνο το </a:t>
            </a:r>
            <a:r>
              <a:rPr lang="el-GR" sz="3000" b="1" dirty="0"/>
              <a:t>1%</a:t>
            </a:r>
            <a:r>
              <a:rPr lang="el-GR" sz="3000" dirty="0"/>
              <a:t> διαφέρει. Ωστόσο, οι ελάχιστες αυτές </a:t>
            </a:r>
            <a:r>
              <a:rPr lang="el-GR" sz="3000" b="1" dirty="0"/>
              <a:t>διαφορές</a:t>
            </a:r>
            <a:r>
              <a:rPr lang="el-GR" sz="3000" dirty="0"/>
              <a:t> </a:t>
            </a:r>
            <a:r>
              <a:rPr lang="el-GR" sz="3000" b="1" dirty="0"/>
              <a:t>έχουν μεγάλο αντίκτυπο </a:t>
            </a:r>
            <a:r>
              <a:rPr lang="el-GR" sz="3000" dirty="0"/>
              <a:t>στο πώς οι ανθρώπινοι οργανισμοί συμπεριφέρονται: </a:t>
            </a:r>
          </a:p>
          <a:p>
            <a:pPr marL="971550" lvl="1" indent="-514350">
              <a:buFont typeface="+mj-lt"/>
              <a:buAutoNum type="arabicPeriod"/>
            </a:pPr>
            <a:r>
              <a:rPr lang="el-GR" sz="3000" dirty="0"/>
              <a:t>στις επιδράσεις του περιβάλλοντος,</a:t>
            </a:r>
          </a:p>
          <a:p>
            <a:pPr marL="971550" lvl="1" indent="-514350">
              <a:buFont typeface="+mj-lt"/>
              <a:buAutoNum type="arabicPeriod"/>
            </a:pPr>
            <a:r>
              <a:rPr lang="el-GR" sz="3000" dirty="0"/>
              <a:t>στις ασθένειες,</a:t>
            </a:r>
          </a:p>
          <a:p>
            <a:pPr marL="971550" lvl="1" indent="-514350">
              <a:buFont typeface="+mj-lt"/>
              <a:buAutoNum type="arabicPeriod"/>
            </a:pPr>
            <a:r>
              <a:rPr lang="el-GR" sz="3000" dirty="0"/>
              <a:t>στους ιούς,</a:t>
            </a:r>
          </a:p>
          <a:p>
            <a:pPr marL="971550" lvl="1" indent="-514350">
              <a:buFont typeface="+mj-lt"/>
              <a:buAutoNum type="arabicPeriod"/>
            </a:pPr>
            <a:r>
              <a:rPr lang="el-GR" sz="3000" dirty="0"/>
              <a:t>στα βακτήρια,</a:t>
            </a:r>
          </a:p>
          <a:p>
            <a:pPr marL="971550" lvl="1" indent="-514350">
              <a:buFont typeface="+mj-lt"/>
              <a:buAutoNum type="arabicPeriod"/>
            </a:pPr>
            <a:r>
              <a:rPr lang="el-GR" sz="3000" dirty="0"/>
              <a:t>στις χημικές ουσίες,</a:t>
            </a:r>
          </a:p>
          <a:p>
            <a:pPr marL="971550" lvl="1" indent="-514350">
              <a:buFont typeface="+mj-lt"/>
              <a:buAutoNum type="arabicPeriod"/>
            </a:pPr>
            <a:r>
              <a:rPr lang="el-GR" sz="3000" dirty="0"/>
              <a:t>στα φάρμακα και </a:t>
            </a:r>
          </a:p>
          <a:p>
            <a:pPr marL="971550" lvl="1" indent="-514350">
              <a:buFont typeface="+mj-lt"/>
              <a:buAutoNum type="arabicPeriod"/>
            </a:pPr>
            <a:r>
              <a:rPr lang="el-GR" sz="3000" dirty="0"/>
              <a:t>στις ασθένειες. </a:t>
            </a:r>
          </a:p>
          <a:p>
            <a:pPr marL="0" indent="0">
              <a:buNone/>
            </a:pPr>
            <a:endParaRPr lang="el-GR" dirty="0"/>
          </a:p>
        </p:txBody>
      </p:sp>
    </p:spTree>
    <p:extLst>
      <p:ext uri="{BB962C8B-B14F-4D97-AF65-F5344CB8AC3E}">
        <p14:creationId xmlns:p14="http://schemas.microsoft.com/office/powerpoint/2010/main" val="53044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255"/>
            <a:ext cx="10515600" cy="989663"/>
          </a:xfrm>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a:xfrm>
            <a:off x="95250" y="1007918"/>
            <a:ext cx="12096750" cy="5850082"/>
          </a:xfrm>
        </p:spPr>
        <p:txBody>
          <a:bodyPr>
            <a:normAutofit fontScale="92500" lnSpcReduction="10000"/>
          </a:bodyPr>
          <a:lstStyle/>
          <a:p>
            <a:r>
              <a:rPr lang="el-GR" dirty="0"/>
              <a:t>Η κατανόηση της </a:t>
            </a:r>
            <a:r>
              <a:rPr lang="el-GR" b="1" dirty="0"/>
              <a:t>αλληλεπίδρασης </a:t>
            </a:r>
            <a:r>
              <a:rPr lang="el-GR" b="1" u="sng" dirty="0">
                <a:solidFill>
                  <a:srgbClr val="7030A0"/>
                </a:solidFill>
              </a:rPr>
              <a:t>γονιδίων</a:t>
            </a:r>
            <a:r>
              <a:rPr lang="el-GR" b="1" dirty="0"/>
              <a:t> και </a:t>
            </a:r>
            <a:r>
              <a:rPr lang="el-GR" b="1" u="sng" dirty="0">
                <a:solidFill>
                  <a:srgbClr val="7030A0"/>
                </a:solidFill>
              </a:rPr>
              <a:t>περιβάλλοντος</a:t>
            </a:r>
            <a:r>
              <a:rPr lang="el-GR" u="sng" dirty="0"/>
              <a:t> </a:t>
            </a:r>
            <a:r>
              <a:rPr lang="el-GR" dirty="0"/>
              <a:t>βρίσκεται στο επίκεντρο του επιστημονικού ενδιαφέροντος. Δεν παίζουν ρόλο μόνο τα γονίδια, ούτε μόνο το περιβάλλον. Είναι σαφώς ισοδύναμα και τα δύο. </a:t>
            </a:r>
          </a:p>
          <a:p>
            <a:r>
              <a:rPr lang="el-GR" dirty="0"/>
              <a:t>Το </a:t>
            </a:r>
            <a:r>
              <a:rPr lang="en-US" dirty="0"/>
              <a:t>DNA </a:t>
            </a:r>
            <a:r>
              <a:rPr lang="el-GR" dirty="0"/>
              <a:t>δεν είναι «συνταγή» του θανάτου και της ασθένειας αλλά της ζωής. </a:t>
            </a:r>
          </a:p>
          <a:p>
            <a:r>
              <a:rPr lang="el-GR" dirty="0"/>
              <a:t>Η καταγραφή της αλληλουχίας του </a:t>
            </a:r>
            <a:r>
              <a:rPr lang="el-GR" dirty="0" err="1"/>
              <a:t>γονιδιώματος</a:t>
            </a:r>
            <a:r>
              <a:rPr lang="el-GR" dirty="0"/>
              <a:t> «ξεκλειδώνει» τα μυστικά της διαδικασίας της ζωής, τα βιοχημικά θεμέλια των αισθήσεων και της μνήμης, της ανάπτυξης και της γήρανσης, των ομοιοτήτων και των διαφορών.</a:t>
            </a:r>
          </a:p>
          <a:p>
            <a:r>
              <a:rPr lang="el-GR" dirty="0"/>
              <a:t>Το σημαντικότερο το οποίο αποκαλύπτουν τα γονίδια είναι </a:t>
            </a:r>
            <a:r>
              <a:rPr lang="el-GR" b="1" dirty="0"/>
              <a:t>η ενότητα της ζωής</a:t>
            </a:r>
            <a:r>
              <a:rPr lang="el-GR" dirty="0"/>
              <a:t>.  </a:t>
            </a:r>
            <a:r>
              <a:rPr lang="el-GR" sz="3900" b="1" dirty="0">
                <a:solidFill>
                  <a:srgbClr val="C00000"/>
                </a:solidFill>
              </a:rPr>
              <a:t>Από την ανθρώπινη γενετική προκύπτει ότι όλοι οι άνθρωποι έχουν κατά 99% τις ίδιες αλληλουχίες στο </a:t>
            </a:r>
            <a:r>
              <a:rPr lang="el-GR" sz="3900" b="1" dirty="0" err="1">
                <a:solidFill>
                  <a:srgbClr val="C00000"/>
                </a:solidFill>
              </a:rPr>
              <a:t>γονιδίωμά</a:t>
            </a:r>
            <a:r>
              <a:rPr lang="el-GR" sz="3900" b="1" dirty="0">
                <a:solidFill>
                  <a:srgbClr val="C00000"/>
                </a:solidFill>
              </a:rPr>
              <a:t> τους. </a:t>
            </a:r>
          </a:p>
          <a:p>
            <a:r>
              <a:rPr lang="el-GR" dirty="0"/>
              <a:t>Ελάχιστες είναι οι διαφορές όχι μόνο μεταξύ των ανθρώπων, αλλά και μεταξύ των δημιουργημάτων. Η αίσθηση της συγγένειας με τον συνάνθρωπο και το περιβάλλον θέτει τη βάση για την ανάπτυξη διαφορετικού είδους σχέσεων από αυτές που μέχρι τώρα υπήρχαν. </a:t>
            </a:r>
          </a:p>
          <a:p>
            <a:pPr marL="0" indent="0">
              <a:buNone/>
            </a:pPr>
            <a:endParaRPr lang="el-GR" dirty="0"/>
          </a:p>
        </p:txBody>
      </p:sp>
    </p:spTree>
    <p:extLst>
      <p:ext uri="{BB962C8B-B14F-4D97-AF65-F5344CB8AC3E}">
        <p14:creationId xmlns:p14="http://schemas.microsoft.com/office/powerpoint/2010/main" val="1670613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a:t>Σήμερα αρχίζει να διαφαίνεται ένας νέος τύπος ιατρικής, </a:t>
            </a:r>
            <a:r>
              <a:rPr lang="el-GR" b="1" dirty="0"/>
              <a:t>η μοριακή ιατρική</a:t>
            </a:r>
            <a:r>
              <a:rPr lang="el-GR" dirty="0"/>
              <a:t>, που ενδιαφέρεται για την εξιχνίαση των </a:t>
            </a:r>
            <a:r>
              <a:rPr lang="el-GR" u="sng" dirty="0"/>
              <a:t>βαθύτερων αιτίων</a:t>
            </a:r>
            <a:r>
              <a:rPr lang="el-GR" dirty="0"/>
              <a:t> της ασθένειας και όχι για τη θεραπεία των συμπτωμάτων. </a:t>
            </a:r>
          </a:p>
          <a:p>
            <a:pPr marL="0" indent="0">
              <a:buNone/>
            </a:pPr>
            <a:r>
              <a:rPr lang="el-GR" dirty="0"/>
              <a:t>Η ανακάλυψη των αιτίων μιας κληρονομικής νόσου αυξάνεται με: </a:t>
            </a:r>
          </a:p>
          <a:p>
            <a:pPr lvl="0"/>
            <a:r>
              <a:rPr lang="el-GR" dirty="0"/>
              <a:t>τη μελέτη των οικογενειακών ιστορικών και </a:t>
            </a:r>
          </a:p>
          <a:p>
            <a:pPr lvl="0"/>
            <a:r>
              <a:rPr lang="el-GR" dirty="0"/>
              <a:t>τη σύγκριση του </a:t>
            </a:r>
            <a:r>
              <a:rPr lang="en-US" dirty="0"/>
              <a:t>DNA </a:t>
            </a:r>
            <a:r>
              <a:rPr lang="el-GR" dirty="0"/>
              <a:t>μεταξύ ασθενών και υγιών συγγενών ατόμων επί αρκετές γενιές.</a:t>
            </a:r>
          </a:p>
          <a:p>
            <a:pPr marL="0" indent="0">
              <a:buNone/>
            </a:pPr>
            <a:r>
              <a:rPr lang="el-GR" dirty="0"/>
              <a:t> </a:t>
            </a:r>
          </a:p>
        </p:txBody>
      </p:sp>
    </p:spTree>
    <p:extLst>
      <p:ext uri="{BB962C8B-B14F-4D97-AF65-F5344CB8AC3E}">
        <p14:creationId xmlns:p14="http://schemas.microsoft.com/office/powerpoint/2010/main" val="291467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Εφαρμογές της γενετικής τεχνολογίας και μηχανικής στον άνθρωπο</a:t>
            </a:r>
            <a:br>
              <a:rPr lang="el-GR" dirty="0"/>
            </a:br>
            <a:endParaRPr lang="el-GR" dirty="0"/>
          </a:p>
        </p:txBody>
      </p:sp>
      <p:sp>
        <p:nvSpPr>
          <p:cNvPr id="3" name="Θέση περιεχομένου 2"/>
          <p:cNvSpPr>
            <a:spLocks noGrp="1"/>
          </p:cNvSpPr>
          <p:nvPr>
            <p:ph idx="1"/>
          </p:nvPr>
        </p:nvSpPr>
        <p:spPr/>
        <p:txBody>
          <a:bodyPr/>
          <a:lstStyle/>
          <a:p>
            <a:pPr marL="0" indent="0">
              <a:buNone/>
            </a:pPr>
            <a:r>
              <a:rPr lang="el-GR" dirty="0"/>
              <a:t>Οι ιατρικοί ερευνητές θα είναι σε θέση:</a:t>
            </a:r>
          </a:p>
          <a:p>
            <a:pPr lvl="0"/>
            <a:r>
              <a:rPr lang="el-GR" dirty="0"/>
              <a:t>να επινοήσουν νέες θεραπευτικές αγωγές (είδη φαρμάκων- ανοσοποιητικές τεχνικές),</a:t>
            </a:r>
          </a:p>
          <a:p>
            <a:pPr lvl="0"/>
            <a:r>
              <a:rPr lang="el-GR" dirty="0"/>
              <a:t>να αποφεύγονται μέσω της έγκαιρης διάγνωσης δυσμενείς περιβαλλοντικές συνθήκες και </a:t>
            </a:r>
          </a:p>
          <a:p>
            <a:pPr lvl="0"/>
            <a:r>
              <a:rPr lang="el-GR" dirty="0"/>
              <a:t>να γίνεται εισαγωγή υγειών ή και αντικατάσταση παθογόνων γονιδίων μέσω της γονιδιακής θεραπείας.</a:t>
            </a:r>
          </a:p>
        </p:txBody>
      </p:sp>
    </p:spTree>
    <p:extLst>
      <p:ext uri="{BB962C8B-B14F-4D97-AF65-F5344CB8AC3E}">
        <p14:creationId xmlns:p14="http://schemas.microsoft.com/office/powerpoint/2010/main" val="41645338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180</TotalTime>
  <Words>4063</Words>
  <Application>Microsoft Office PowerPoint</Application>
  <PresentationFormat>Ευρεία οθόνη</PresentationFormat>
  <Paragraphs>188</Paragraphs>
  <Slides>34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34</vt:i4>
      </vt:variant>
    </vt:vector>
  </HeadingPairs>
  <TitlesOfParts>
    <vt:vector size="38" baseType="lpstr">
      <vt:lpstr>Aptos</vt:lpstr>
      <vt:lpstr>Aptos Display</vt:lpstr>
      <vt:lpstr>Arial</vt:lpstr>
      <vt:lpstr>Θέμα του Office</vt:lpstr>
      <vt:lpstr>ΒΙΟΗΘΙΚΗ ΕΝΟΤΗΤΑ 3Η  ΟΙ ΤΕΧΝΙΚΕΣ ΠΑΡΕΜΒΑΣΕΙΣ ΣΤΟ ΑΝΘΡΩΠΙΝΟ ΓΟΝΙΔΙΩΜΑ ΓΕΝΕΤΙΚΗ ΤΕΧΝΟΛΟΓΙΑ ΚΑΙ ΓΕΝΕΤΙΚΗ ΜΗΧΑΝΙΚΗ  Εφαρμογές της γενετικής τεχνολογίας και μηχανικής στον άνθρωπο  Από το βιβλίο του κ. Νικολάου Κόιου, Ηθική θεώρηση των τεχνικών παρεμβάσεων στο ανθρώπινο γονιδίωμα, Εκδόσεις Σταμούλη Α.Ε., Αθήνα 2003, σσ. 57-83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 Εφαρμογές της γενετικής τεχνολογίας και μηχανικής στον άνθρωπο </vt:lpstr>
      <vt:lpstr>Ερωτήσεις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2025-02-24T18:53:53Z</dcterms:created>
  <dcterms:modified xsi:type="dcterms:W3CDTF">2025-02-25T07:47:10Z</dcterms:modified>
</cp:coreProperties>
</file>