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0" d="100"/>
          <a:sy n="80" d="100"/>
        </p:scale>
        <p:origin x="-160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BE6BC-54AD-49B4-87DB-5076881AD186}" type="datetimeFigureOut">
              <a:rPr lang="el-GR" smtClean="0"/>
              <a:pPr/>
              <a:t>8/4/2019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69CAE-5E7F-4E7C-9A65-5CD3FD63894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 smtClean="0"/>
              <a:t>Συντήρηση Υφασμάτων </a:t>
            </a:r>
            <a:br>
              <a:rPr lang="el-GR" b="1" dirty="0" smtClean="0"/>
            </a:br>
            <a:r>
              <a:rPr lang="el-GR" b="1" dirty="0" smtClean="0"/>
              <a:t>Βελονιές </a:t>
            </a:r>
            <a:endParaRPr lang="el-GR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b="1" dirty="0" smtClean="0"/>
              <a:t>Πρόγραμμα Διαχείρισης Εκκλησιαστικών Κειμηλίων</a:t>
            </a:r>
            <a:endParaRPr lang="el-GR" b="1" dirty="0" smtClean="0"/>
          </a:p>
          <a:p>
            <a:r>
              <a:rPr lang="el-GR" dirty="0" smtClean="0"/>
              <a:t>Ζωή Ν. Νικολαΐδη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852936"/>
            <a:ext cx="1428750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frai\Desktop\ΜΕΤΑΦΟΡΑ\ΓΙΑ ΣΥΝΤΗΡΗΣΗ ΥΦΑΣΜΑΤΟΣ ΑΕΑΘ\ΒΕΛΟΝΙΕΣ\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 l="25334" t="17310" r="11688" b="63460"/>
          <a:stretch>
            <a:fillRect/>
          </a:stretch>
        </p:blipFill>
        <p:spPr bwMode="auto">
          <a:xfrm>
            <a:off x="0" y="2147620"/>
            <a:ext cx="4788024" cy="2937564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1. </a:t>
            </a:r>
            <a:r>
              <a:rPr lang="en-GB" dirty="0" smtClean="0"/>
              <a:t>Running </a:t>
            </a:r>
            <a:r>
              <a:rPr lang="en-GB" dirty="0" smtClean="0"/>
              <a:t>stitch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l-GR" sz="1400" b="1" u="sng" dirty="0" smtClean="0"/>
              <a:t>Οδηγίες:</a:t>
            </a:r>
          </a:p>
          <a:p>
            <a:pPr algn="just"/>
            <a:r>
              <a:rPr lang="el-GR" sz="1400" dirty="0" smtClean="0"/>
              <a:t>Η βελονιά που τρέχει μέσα-έξω στο ύφασμα χωρίς να επικαλύπτεται</a:t>
            </a:r>
          </a:p>
          <a:p>
            <a:pPr algn="just"/>
            <a:r>
              <a:rPr lang="el-GR" sz="1400" dirty="0" smtClean="0"/>
              <a:t>Δουλεύω από δεξιά προς τα αριστερά εισάγοντας τη βελόνα στην </a:t>
            </a:r>
            <a:r>
              <a:rPr lang="el-GR" sz="1400" b="1" u="sng" dirty="0" smtClean="0"/>
              <a:t>πίσω όψη </a:t>
            </a:r>
            <a:r>
              <a:rPr lang="el-GR" sz="1400" dirty="0" smtClean="0"/>
              <a:t>του υφάσματος στο (1) και την βγάζω στην </a:t>
            </a:r>
            <a:r>
              <a:rPr lang="el-GR" sz="1400" b="1" u="sng" dirty="0" smtClean="0"/>
              <a:t>μπροστινή όψη </a:t>
            </a:r>
            <a:r>
              <a:rPr lang="el-GR" sz="1400" dirty="0" smtClean="0"/>
              <a:t>στο (2). Επαναλαμβάνω.</a:t>
            </a:r>
          </a:p>
          <a:p>
            <a:pPr algn="just"/>
            <a:r>
              <a:rPr lang="el-GR" sz="1400" dirty="0" smtClean="0"/>
              <a:t>Η ραφή χρησιμοποιείται για ένωση δύο ή περισσοτέρων στρωμάτων υφάσματος για συγκέντρωση, μέτρηση, περιστροφή (σούφρωμα), φοδράρισμα και σε ραφές που δεν υπόκεινται (υποβάλλονται) σε πολύ τέντωμα (σε μεγάλες τάσεις).</a:t>
            </a:r>
            <a:r>
              <a:rPr lang="el-GR" sz="1400" dirty="0"/>
              <a:t> </a:t>
            </a:r>
            <a:r>
              <a:rPr lang="el-GR" sz="1400" dirty="0" smtClean="0"/>
              <a:t>Η ραφή φαίνεται ίδια με την </a:t>
            </a:r>
            <a:r>
              <a:rPr lang="en-GB" sz="1400" dirty="0" smtClean="0"/>
              <a:t>Basting stitch</a:t>
            </a:r>
            <a:r>
              <a:rPr lang="el-GR" sz="1400" dirty="0" smtClean="0"/>
              <a:t> (τρύπωμα), αλλά οι ραφές είναι κοντύτερες.</a:t>
            </a:r>
          </a:p>
          <a:p>
            <a:pPr algn="just">
              <a:buNone/>
            </a:pPr>
            <a:r>
              <a:rPr lang="el-GR" sz="1400" b="1" u="sng" dirty="0" smtClean="0"/>
              <a:t>Χρήσεις:</a:t>
            </a:r>
          </a:p>
          <a:p>
            <a:pPr algn="just"/>
            <a:r>
              <a:rPr lang="el-GR" sz="1400" dirty="0" smtClean="0"/>
              <a:t>Δημιουργία ραφών</a:t>
            </a:r>
          </a:p>
          <a:p>
            <a:pPr algn="just"/>
            <a:r>
              <a:rPr lang="el-GR" sz="1400" dirty="0" smtClean="0"/>
              <a:t>Ένωση υφασμάτων</a:t>
            </a:r>
          </a:p>
          <a:p>
            <a:pPr algn="just"/>
            <a:r>
              <a:rPr lang="el-GR" sz="1400" dirty="0" smtClean="0"/>
              <a:t>Βάση</a:t>
            </a:r>
          </a:p>
          <a:p>
            <a:pPr algn="just"/>
            <a:r>
              <a:rPr lang="el-GR" sz="1400" dirty="0" smtClean="0"/>
              <a:t>Ενίσχυση τρυπών και σχισιμάτων</a:t>
            </a:r>
          </a:p>
          <a:p>
            <a:pPr algn="just"/>
            <a:r>
              <a:rPr lang="el-GR" sz="1400" dirty="0" smtClean="0"/>
              <a:t>Σταθεροποίηση ραφών</a:t>
            </a:r>
          </a:p>
          <a:p>
            <a:pPr algn="just"/>
            <a:r>
              <a:rPr lang="el-GR" sz="1400" dirty="0" smtClean="0"/>
              <a:t>Διασφάλιση περιοχής φθοράς σε ύφασμα υποστήριξης</a:t>
            </a:r>
          </a:p>
          <a:p>
            <a:pPr algn="just">
              <a:buNone/>
            </a:pPr>
            <a:endParaRPr lang="el-GR" sz="1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efrai\Desktop\ΜΕΤΑΦΟΡΑ\ΓΙΑ ΣΥΝΤΗΡΗΣΗ ΥΦΑΣΜΑΤΟΣ ΑΕΑΘ\ΒΕΛΟΝΙΕΣ\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3578" r="12924" b="59964"/>
          <a:stretch>
            <a:fillRect/>
          </a:stretch>
        </p:blipFill>
        <p:spPr bwMode="auto">
          <a:xfrm>
            <a:off x="4325505" y="1916832"/>
            <a:ext cx="4818495" cy="3124945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2. </a:t>
            </a:r>
            <a:r>
              <a:rPr lang="en-GB" dirty="0" smtClean="0"/>
              <a:t>Laid </a:t>
            </a:r>
            <a:r>
              <a:rPr lang="en-GB" dirty="0" smtClean="0"/>
              <a:t>and couched stitch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l-GR" sz="1400" dirty="0" smtClean="0"/>
              <a:t>Επαναφέρω, κατά το εφικτό, τα νήματα στη θέση τους.</a:t>
            </a:r>
          </a:p>
          <a:p>
            <a:pPr algn="just"/>
            <a:r>
              <a:rPr lang="el-GR" sz="1400" dirty="0" smtClean="0"/>
              <a:t>Χρησιμοποιώντας </a:t>
            </a:r>
            <a:r>
              <a:rPr lang="el-GR" sz="1400" b="1" u="sng" dirty="0" smtClean="0"/>
              <a:t>μία πρώτη κλωστή</a:t>
            </a:r>
            <a:r>
              <a:rPr lang="el-GR" sz="1400" dirty="0" smtClean="0"/>
              <a:t> φέρνω τη βελόνα έξω από την μπροστινή πλευρά στο (1).</a:t>
            </a:r>
          </a:p>
          <a:p>
            <a:pPr algn="just"/>
            <a:r>
              <a:rPr lang="el-GR" sz="1400" dirty="0" smtClean="0"/>
              <a:t>Φτιάχνω μια μεγάλη βελονιά στο στημόνι ή στο υφάδι (κατεύθυνση στημονιού ή υφαδιού) και περνώ τη βελόνα στο ύφασμα, στην αντίστροφη όψη στο (2), ενώ σιγουρεύομαι ότι η κλωστή ακολουθεί την υφή του υφάσματος.  </a:t>
            </a:r>
          </a:p>
          <a:p>
            <a:pPr algn="just">
              <a:buNone/>
            </a:pPr>
            <a:r>
              <a:rPr lang="el-GR" sz="1400" dirty="0" smtClean="0"/>
              <a:t>           (1)                                            (2)  </a:t>
            </a:r>
          </a:p>
          <a:p>
            <a:pPr algn="just">
              <a:buNone/>
            </a:pPr>
            <a:endParaRPr lang="el-GR" sz="1400" dirty="0" smtClean="0"/>
          </a:p>
          <a:p>
            <a:pPr algn="just"/>
            <a:r>
              <a:rPr lang="el-GR" sz="1400" dirty="0" smtClean="0"/>
              <a:t>Χρησιμοποιώντας </a:t>
            </a:r>
            <a:r>
              <a:rPr lang="el-GR" sz="1400" b="1" u="sng" dirty="0" smtClean="0"/>
              <a:t>μία δεύτερη κλωστή</a:t>
            </a:r>
            <a:r>
              <a:rPr lang="el-GR" sz="1400" dirty="0" smtClean="0"/>
              <a:t>  τοποθετώ τη βελόνα έξω από την μπροστινή πλευρά στο Α, στη μία πλευρά της πρώτης κλωστής. </a:t>
            </a:r>
          </a:p>
          <a:p>
            <a:pPr algn="just"/>
            <a:r>
              <a:rPr lang="el-GR" sz="1400" dirty="0" smtClean="0"/>
              <a:t>Τοποθετώ τη νέα κλωστή κάθετα στην πρώτη κλωστή και περνώ τη βελόνα διαμέσου του υφάσματος στην αντίστροφη όψη στο Β (εικόνα δεξιά).</a:t>
            </a:r>
          </a:p>
          <a:p>
            <a:pPr algn="just"/>
            <a:r>
              <a:rPr lang="el-GR" sz="1400" dirty="0" smtClean="0"/>
              <a:t>Επαναλαμβάνω τις κάθετες βελονιές για να σιγουρέψω την πρώτη κλωστή.</a:t>
            </a:r>
          </a:p>
          <a:p>
            <a:pPr algn="just"/>
            <a:r>
              <a:rPr lang="el-GR" sz="1400" dirty="0" smtClean="0"/>
              <a:t>Αν έχω πάνω από μία σειρά βελονιών, αλλάζω το σημείο από όπου η σειρά ξεκινά και τελειώνει.</a:t>
            </a:r>
          </a:p>
          <a:p>
            <a:pPr algn="just"/>
            <a:r>
              <a:rPr lang="el-GR" sz="1400" dirty="0" smtClean="0"/>
              <a:t>Οι δύο κλωστές μπορεί να είναι και διαφορετικού υλικού και βάρους.</a:t>
            </a:r>
          </a:p>
        </p:txBody>
      </p:sp>
      <p:cxnSp>
        <p:nvCxnSpPr>
          <p:cNvPr id="10" name="9 - Ευθεία γραμμή σύνδεσης"/>
          <p:cNvCxnSpPr/>
          <p:nvPr/>
        </p:nvCxnSpPr>
        <p:spPr>
          <a:xfrm>
            <a:off x="1115616" y="3068960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Χρήσεις</a:t>
            </a:r>
            <a:r>
              <a:rPr lang="en-GB" dirty="0" smtClean="0"/>
              <a:t> </a:t>
            </a:r>
            <a:r>
              <a:rPr lang="el-GR" dirty="0" smtClean="0"/>
              <a:t>στρωτής και σκεπαστής βελονιάς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en-GB" dirty="0" smtClean="0"/>
          </a:p>
          <a:p>
            <a:pPr algn="just"/>
            <a:r>
              <a:rPr lang="el-GR" dirty="0" smtClean="0"/>
              <a:t>Κλείσιμο σχισμών </a:t>
            </a:r>
            <a:r>
              <a:rPr lang="en-GB" dirty="0" smtClean="0"/>
              <a:t>(closing slits).</a:t>
            </a:r>
            <a:endParaRPr lang="el-GR" dirty="0" smtClean="0"/>
          </a:p>
          <a:p>
            <a:pPr algn="just"/>
            <a:r>
              <a:rPr lang="el-GR" dirty="0" smtClean="0"/>
              <a:t>Ενίσχυση τρυπών και σχισιμάτων</a:t>
            </a:r>
            <a:r>
              <a:rPr lang="en-GB" dirty="0" smtClean="0"/>
              <a:t> (reinforcing holes and tears).</a:t>
            </a:r>
            <a:endParaRPr lang="el-GR" dirty="0" smtClean="0"/>
          </a:p>
          <a:p>
            <a:pPr algn="just"/>
            <a:r>
              <a:rPr lang="el-GR" dirty="0" smtClean="0"/>
              <a:t>Διασφάλιση περιοχής φθοράς σε ένα ύφασμα υποστήριξης</a:t>
            </a:r>
            <a:r>
              <a:rPr lang="en-GB" dirty="0" smtClean="0"/>
              <a:t> (securing a damaged area to a support fabric).</a:t>
            </a:r>
            <a:endParaRPr lang="el-GR" dirty="0" smtClean="0"/>
          </a:p>
          <a:p>
            <a:pPr algn="just"/>
            <a:r>
              <a:rPr lang="el-GR" dirty="0" smtClean="0"/>
              <a:t>Διασφάλιση χαλαρών νημάτων (στερεώνοντάς τα) στο ύφασμα της βάσης</a:t>
            </a:r>
            <a:r>
              <a:rPr lang="en-GB" dirty="0" smtClean="0"/>
              <a:t> (securing loose threads to a ground fabric).</a:t>
            </a:r>
            <a:endParaRPr lang="el-GR" dirty="0"/>
          </a:p>
        </p:txBody>
      </p:sp>
      <p:pic>
        <p:nvPicPr>
          <p:cNvPr id="5" name="Picture 2" descr="C:\Users\efrai\Desktop\ΜΕΤΑΦΟΡΑ\ΓΙΑ ΣΥΝΤΗΡΗΣΗ ΥΦΑΣΜΑΤΟΣ ΑΕΑΘ\ΒΕΛΟΝΙΕΣ\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 l="3578" r="12924" b="59964"/>
          <a:stretch>
            <a:fillRect/>
          </a:stretch>
        </p:blipFill>
        <p:spPr bwMode="auto">
          <a:xfrm>
            <a:off x="457200" y="2553607"/>
            <a:ext cx="4038600" cy="2619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efrai\Desktop\ΜΕΤΑΦΟΡΑ\ΓΙΑ ΣΥΝΤΗΡΗΣΗ ΥΦΑΣΜΑΤΟΣ ΑΕΑΘ\ΒΕΛΟΝΙΕΣ\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 l="10352" t="22298" r="23841" b="58553"/>
          <a:stretch>
            <a:fillRect/>
          </a:stretch>
        </p:blipFill>
        <p:spPr bwMode="auto">
          <a:xfrm>
            <a:off x="107504" y="2636912"/>
            <a:ext cx="4806535" cy="1944216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3. </a:t>
            </a:r>
            <a:r>
              <a:rPr lang="en-GB" dirty="0" smtClean="0"/>
              <a:t>Basic </a:t>
            </a:r>
            <a:r>
              <a:rPr lang="en-GB" dirty="0" smtClean="0"/>
              <a:t>couching stitch (simple couching stitch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l-GR" sz="1400" u="sng" dirty="0" smtClean="0"/>
          </a:p>
          <a:p>
            <a:r>
              <a:rPr lang="el-GR" sz="1400" u="sng" dirty="0" smtClean="0"/>
              <a:t>Βασική βελονιά στερέωσης</a:t>
            </a:r>
            <a:r>
              <a:rPr lang="el-GR" sz="1400" dirty="0" smtClean="0"/>
              <a:t>: στερεωμένο νήμα σε ύφασμα με συρραφή στο επίπεδο με άλλη κλωστή.</a:t>
            </a:r>
          </a:p>
          <a:p>
            <a:r>
              <a:rPr lang="el-GR" sz="1400" dirty="0" smtClean="0"/>
              <a:t>Τοποθετώ τα χαλαρά νήματα του τέχνεργου στη σωστή τους θέση.</a:t>
            </a:r>
          </a:p>
          <a:p>
            <a:r>
              <a:rPr lang="el-GR" sz="1400" dirty="0" smtClean="0"/>
              <a:t>Φέρω τη βελόνα με την καινούρια κλωστή έξω από την </a:t>
            </a:r>
            <a:r>
              <a:rPr lang="el-GR" sz="1400" b="1" u="sng" dirty="0" smtClean="0"/>
              <a:t>εμπρός πλευρά </a:t>
            </a:r>
            <a:r>
              <a:rPr lang="el-GR" sz="1400" dirty="0" smtClean="0"/>
              <a:t>των χαλαρών νημάτων στο (1).</a:t>
            </a:r>
          </a:p>
          <a:p>
            <a:r>
              <a:rPr lang="el-GR" sz="1400" dirty="0" smtClean="0"/>
              <a:t>Τοποθετώ την καινούρια κλωστή κάθετα στο χαλαρό νήμα.</a:t>
            </a:r>
          </a:p>
          <a:p>
            <a:r>
              <a:rPr lang="el-GR" sz="1400" dirty="0" smtClean="0"/>
              <a:t>Στην </a:t>
            </a:r>
            <a:r>
              <a:rPr lang="el-GR" sz="1400" b="1" u="sng" dirty="0" smtClean="0"/>
              <a:t>αντίθετη όψη </a:t>
            </a:r>
            <a:r>
              <a:rPr lang="el-GR" sz="1400" dirty="0" smtClean="0"/>
              <a:t>του χαλαρού νήματος  στο (2), περνάω την βελόνα διαμέσου του υφάσματος στην πίσω όψη.</a:t>
            </a:r>
          </a:p>
          <a:p>
            <a:r>
              <a:rPr lang="el-GR" sz="1400" dirty="0" smtClean="0"/>
              <a:t>Επαναλαμβάνω.</a:t>
            </a:r>
          </a:p>
          <a:p>
            <a:r>
              <a:rPr lang="el-GR" sz="1400" dirty="0" smtClean="0"/>
              <a:t>Η τοποθέτηση των κάθετων βελονιών ποικίλλει όταν περισσότερα του ενός νήματα είναι</a:t>
            </a:r>
            <a:r>
              <a:rPr lang="en-GB" sz="1400" dirty="0" smtClean="0"/>
              <a:t> </a:t>
            </a:r>
            <a:r>
              <a:rPr lang="el-GR" sz="1400" dirty="0" smtClean="0"/>
              <a:t>προς στερέωση.</a:t>
            </a:r>
          </a:p>
          <a:p>
            <a:pPr>
              <a:buNone/>
            </a:pPr>
            <a:endParaRPr lang="el-G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efrai\Desktop\ΜΕΤΑΦΟΡΑ\ΓΙΑ ΣΥΝΤΗΡΗΣΗ ΥΦΑΣΜΑΤΟΣ ΑΕΑΘ\ΒΕΛΟΝΙΕΣ\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10352" t="22298" r="23841" b="58553"/>
          <a:stretch>
            <a:fillRect/>
          </a:stretch>
        </p:blipFill>
        <p:spPr bwMode="auto">
          <a:xfrm>
            <a:off x="3559047" y="2204864"/>
            <a:ext cx="5584953" cy="2259093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Basic couching stitch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n-GB" sz="2400" b="1" u="sng" dirty="0" smtClean="0"/>
          </a:p>
          <a:p>
            <a:pPr algn="just">
              <a:buNone/>
            </a:pPr>
            <a:r>
              <a:rPr lang="el-GR" sz="2400" b="1" u="sng" dirty="0" smtClean="0"/>
              <a:t>Χρήσεις:</a:t>
            </a:r>
          </a:p>
          <a:p>
            <a:pPr algn="just">
              <a:buFont typeface="Wingdings" pitchFamily="2" charset="2"/>
              <a:buChar char="ü"/>
            </a:pPr>
            <a:r>
              <a:rPr lang="el-GR" sz="1400" dirty="0" smtClean="0"/>
              <a:t>Χρησιμοποιείται για τη διασφάλιση του στημονιού, του υφαδιού ή κάποιου συμπληρωματικού νήματος που έχει αποκοπεί από την αρχική (πρωτότυπη) βάση (φόντο).</a:t>
            </a:r>
          </a:p>
          <a:p>
            <a:pPr algn="just">
              <a:buNone/>
            </a:pPr>
            <a:r>
              <a:rPr lang="el-GR" sz="2400" b="1" u="sng" dirty="0" smtClean="0"/>
              <a:t>Άλλες πιθανές χρήσεις:</a:t>
            </a:r>
          </a:p>
          <a:p>
            <a:pPr algn="just"/>
            <a:r>
              <a:rPr lang="el-GR" sz="1400" dirty="0" smtClean="0"/>
              <a:t>Ενίσχυση τρυπών και σχισμών</a:t>
            </a:r>
          </a:p>
          <a:p>
            <a:pPr algn="just"/>
            <a:r>
              <a:rPr lang="el-GR" sz="1400" dirty="0" smtClean="0"/>
              <a:t>Ενίσχυση αδύναμων περιοχών</a:t>
            </a:r>
          </a:p>
          <a:p>
            <a:pPr algn="just"/>
            <a:r>
              <a:rPr lang="el-GR" sz="1400" dirty="0" smtClean="0"/>
              <a:t>Διασφάλιση περιοχής φθοράς σε ύφασμα υποστήριξης (φόδρα)</a:t>
            </a:r>
          </a:p>
          <a:p>
            <a:pPr algn="just"/>
            <a:r>
              <a:rPr lang="el-GR" sz="1400" dirty="0" smtClean="0"/>
              <a:t>Διασφάλιση χαλαρών νημάτων στη βάση (φόντο)</a:t>
            </a:r>
            <a:endParaRPr lang="el-GR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4. </a:t>
            </a:r>
            <a:r>
              <a:rPr lang="en-GB" dirty="0" smtClean="0"/>
              <a:t>Herringbone </a:t>
            </a:r>
            <a:r>
              <a:rPr lang="en-GB" dirty="0" smtClean="0"/>
              <a:t>stitch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1400" dirty="0" smtClean="0"/>
              <a:t>Δουλεύω </a:t>
            </a:r>
            <a:r>
              <a:rPr lang="el-GR" sz="1400" b="1" u="sng" dirty="0" smtClean="0"/>
              <a:t>από αριστερά προς τα δεξιά</a:t>
            </a:r>
            <a:r>
              <a:rPr lang="el-GR" sz="1400" dirty="0" smtClean="0"/>
              <a:t>.</a:t>
            </a:r>
          </a:p>
          <a:p>
            <a:pPr algn="just"/>
            <a:r>
              <a:rPr lang="el-GR" sz="1400" dirty="0" smtClean="0"/>
              <a:t>Περνάω τη βελόνα στη </a:t>
            </a:r>
            <a:r>
              <a:rPr lang="el-GR" sz="1400" b="1" u="sng" dirty="0" smtClean="0"/>
              <a:t>μπροστινή όψη </a:t>
            </a:r>
            <a:r>
              <a:rPr lang="el-GR" sz="1400" dirty="0" smtClean="0"/>
              <a:t>στο (1).</a:t>
            </a:r>
          </a:p>
          <a:p>
            <a:pPr algn="just"/>
            <a:r>
              <a:rPr lang="el-GR" sz="1400" dirty="0" smtClean="0"/>
              <a:t>Δίνω πλάγια βελονιά προς τα πάνω και δεξιά και εισάγω τη βελόνα διαμέσου του υφάσματος στην </a:t>
            </a:r>
            <a:r>
              <a:rPr lang="el-GR" sz="1400" b="1" u="sng" dirty="0" smtClean="0"/>
              <a:t>πίσω όψη </a:t>
            </a:r>
            <a:r>
              <a:rPr lang="el-GR" sz="1400" dirty="0" smtClean="0"/>
              <a:t>στο (2).</a:t>
            </a:r>
          </a:p>
          <a:p>
            <a:pPr algn="just"/>
            <a:r>
              <a:rPr lang="el-GR" sz="1400" dirty="0" smtClean="0"/>
              <a:t>Μετακινώ τη βελόνα σε μικρή απόσταση προς τα αριστερά (τώρα δουλεύω στην αντίστροφη όψη) και ακολούθως τη φέρνω στην </a:t>
            </a:r>
            <a:r>
              <a:rPr lang="el-GR" sz="1400" b="1" u="sng" dirty="0" smtClean="0"/>
              <a:t>εμπρός όψη </a:t>
            </a:r>
            <a:r>
              <a:rPr lang="el-GR" sz="1400" dirty="0" smtClean="0"/>
              <a:t>στο (3).</a:t>
            </a:r>
          </a:p>
          <a:p>
            <a:pPr algn="just"/>
            <a:r>
              <a:rPr lang="el-GR" sz="1400" dirty="0" smtClean="0"/>
              <a:t>Μετακινώ τη βελόνα προς τα κάτω δεξιά και την εισάγω διαμέσου του υφάσματος στην </a:t>
            </a:r>
            <a:r>
              <a:rPr lang="el-GR" sz="1400" b="1" u="sng" dirty="0" smtClean="0"/>
              <a:t>πίσω όψη </a:t>
            </a:r>
            <a:r>
              <a:rPr lang="el-GR" sz="1400" dirty="0" smtClean="0"/>
              <a:t>στο (4) για να ολοκληρωθεί η βελονιά.</a:t>
            </a:r>
          </a:p>
          <a:p>
            <a:pPr algn="just"/>
            <a:r>
              <a:rPr lang="el-GR" sz="1400" dirty="0" smtClean="0"/>
              <a:t>Επανάληψη. Ξεκινώ από το (4) και επαναλαμβάνω όπως στα βήματα 2 προς 3 για να επαναληφθεί.</a:t>
            </a:r>
          </a:p>
          <a:p>
            <a:pPr algn="just"/>
            <a:r>
              <a:rPr lang="el-GR" sz="1400" dirty="0" smtClean="0"/>
              <a:t>Υπάρχει δυνατότητα να δουλευτεί και ανάποδα, δηλαδή με τα μεγάλα τμήματα στην πίσω όψη.</a:t>
            </a:r>
            <a:endParaRPr lang="el-GR" sz="1400" dirty="0"/>
          </a:p>
        </p:txBody>
      </p:sp>
      <p:pic>
        <p:nvPicPr>
          <p:cNvPr id="4098" name="Picture 2" descr="C:\Users\efrai\Desktop\ΜΕΤΑΦΟΡΑ\ΓΙΑ ΣΥΝΤΗΡΗΣΗ ΥΦΑΣΜΑΤΟΣ ΑΕΑΘ\ΒΕΛΟΝΙΕΣ\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9402" t="19910" r="6902" b="51080"/>
          <a:stretch>
            <a:fillRect/>
          </a:stretch>
        </p:blipFill>
        <p:spPr bwMode="auto">
          <a:xfrm>
            <a:off x="4499992" y="2204864"/>
            <a:ext cx="4644008" cy="3024336"/>
          </a:xfrm>
          <a:prstGeom prst="rect">
            <a:avLst/>
          </a:prstGeom>
          <a:noFill/>
        </p:spPr>
      </p:pic>
      <p:pic>
        <p:nvPicPr>
          <p:cNvPr id="5" name="Picture 2" descr="C:\Users\efrai\Desktop\ΜΕΤΑΦΟΡΑ\ΓΙΑ ΣΥΝΤΗΡΗΣΗ ΥΦΑΣΜΑΤΟΣ ΑΕΑΘ\ΒΕΛΟΝΙΕΣ\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73011" t="38476" r="6902" b="52240"/>
          <a:stretch>
            <a:fillRect/>
          </a:stretch>
        </p:blipFill>
        <p:spPr bwMode="auto">
          <a:xfrm>
            <a:off x="4644008" y="2204864"/>
            <a:ext cx="2016224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efrai\Desktop\ΜΕΤΑΦΟΡΑ\ΓΙΑ ΣΥΝΤΗΡΗΣΗ ΥΦΑΣΜΑΤΟΣ ΑΕΑΘ\ΒΕΛΟΝΙΕΣ\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9402" t="19910" r="6902" b="51080"/>
          <a:stretch>
            <a:fillRect/>
          </a:stretch>
        </p:blipFill>
        <p:spPr bwMode="auto">
          <a:xfrm>
            <a:off x="4096103" y="2348881"/>
            <a:ext cx="5047898" cy="2523952"/>
          </a:xfrm>
          <a:prstGeom prst="rect">
            <a:avLst/>
          </a:prstGeom>
          <a:noFill/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Herringbone stitch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sz="2000" u="sng" dirty="0" smtClean="0"/>
              <a:t>Βελονιά Ψαροκόκκαλο ή διασταυρωμένη πισωβελονιά </a:t>
            </a:r>
          </a:p>
          <a:p>
            <a:pPr algn="just">
              <a:buNone/>
            </a:pPr>
            <a:r>
              <a:rPr lang="el-GR" b="1" u="sng" dirty="0" smtClean="0"/>
              <a:t>Άλλες ονομασίες:</a:t>
            </a:r>
          </a:p>
          <a:p>
            <a:pPr>
              <a:buFont typeface="Wingdings" pitchFamily="2" charset="2"/>
              <a:buChar char="ü"/>
            </a:pPr>
            <a:r>
              <a:rPr lang="en-GB" sz="1400" dirty="0" smtClean="0"/>
              <a:t>Cross backstitch</a:t>
            </a:r>
          </a:p>
          <a:p>
            <a:pPr>
              <a:buFont typeface="Wingdings" pitchFamily="2" charset="2"/>
              <a:buChar char="ü"/>
            </a:pPr>
            <a:r>
              <a:rPr lang="en-GB" sz="1400" dirty="0" smtClean="0"/>
              <a:t>Barred witch stitch</a:t>
            </a:r>
          </a:p>
          <a:p>
            <a:pPr>
              <a:buFont typeface="Wingdings" pitchFamily="2" charset="2"/>
              <a:buChar char="ü"/>
            </a:pPr>
            <a:r>
              <a:rPr lang="en-GB" sz="1400" dirty="0" smtClean="0"/>
              <a:t>Catch stitch</a:t>
            </a:r>
          </a:p>
          <a:p>
            <a:pPr>
              <a:buFont typeface="Wingdings" pitchFamily="2" charset="2"/>
              <a:buChar char="ü"/>
            </a:pPr>
            <a:r>
              <a:rPr lang="en-GB" sz="1400" dirty="0" smtClean="0"/>
              <a:t>Cat stitch</a:t>
            </a:r>
          </a:p>
          <a:p>
            <a:pPr>
              <a:buNone/>
            </a:pPr>
            <a:r>
              <a:rPr lang="el-GR" b="1" u="sng" dirty="0" smtClean="0"/>
              <a:t>Πιθανές χρήσεις:</a:t>
            </a:r>
          </a:p>
          <a:p>
            <a:r>
              <a:rPr lang="el-GR" sz="1400" dirty="0" smtClean="0"/>
              <a:t>Στρίφωμα</a:t>
            </a:r>
          </a:p>
          <a:p>
            <a:r>
              <a:rPr lang="el-GR" sz="1400" dirty="0" smtClean="0"/>
              <a:t>Βάση (φόντο)</a:t>
            </a:r>
          </a:p>
          <a:p>
            <a:r>
              <a:rPr lang="el-GR" sz="1400" dirty="0" smtClean="0"/>
              <a:t>Διασφάλιση περιοχών φθοράς σε ένα ύφασμα υποστήριξης</a:t>
            </a:r>
          </a:p>
        </p:txBody>
      </p:sp>
      <p:pic>
        <p:nvPicPr>
          <p:cNvPr id="7" name="Picture 2" descr="C:\Users\efrai\Desktop\ΜΕΤΑΦΟΡΑ\ΓΙΑ ΣΥΝΤΗΡΗΣΗ ΥΦΑΣΜΑΤΟΣ ΑΕΑΘ\ΒΕΛΟΝΙΕΣ\4.jpg"/>
          <p:cNvPicPr>
            <a:picLocks noChangeAspect="1" noChangeArrowheads="1"/>
          </p:cNvPicPr>
          <p:nvPr/>
        </p:nvPicPr>
        <p:blipFill>
          <a:blip r:embed="rId2" cstate="print"/>
          <a:srcRect l="61312" t="42704" r="6902" b="51771"/>
          <a:stretch>
            <a:fillRect/>
          </a:stretch>
        </p:blipFill>
        <p:spPr bwMode="auto">
          <a:xfrm>
            <a:off x="4211960" y="2276872"/>
            <a:ext cx="2376264" cy="1224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682</Words>
  <Application>Microsoft Office PowerPoint</Application>
  <PresentationFormat>Προβολή στην οθόνη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Συντήρηση Υφασμάτων  Βελονιές </vt:lpstr>
      <vt:lpstr>1. Running stitch</vt:lpstr>
      <vt:lpstr>2. Laid and couched stitch</vt:lpstr>
      <vt:lpstr>Χρήσεις στρωτής και σκεπαστής βελονιάς</vt:lpstr>
      <vt:lpstr>3. Basic couching stitch (simple couching stitch</vt:lpstr>
      <vt:lpstr>Basic couching stitch</vt:lpstr>
      <vt:lpstr>4. Herringbone stitch</vt:lpstr>
      <vt:lpstr>Herringbone stitch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makis pehlivanidis</dc:creator>
  <cp:lastModifiedBy>makis pehlivanidis</cp:lastModifiedBy>
  <cp:revision>47</cp:revision>
  <dcterms:created xsi:type="dcterms:W3CDTF">2019-03-17T14:57:20Z</dcterms:created>
  <dcterms:modified xsi:type="dcterms:W3CDTF">2019-04-08T19:56:02Z</dcterms:modified>
</cp:coreProperties>
</file>