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AA5FB202-CB26-47C1-93E6-6A30E4ACC35A}"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2828208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A5FB202-CB26-47C1-93E6-6A30E4ACC35A}"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53667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A5FB202-CB26-47C1-93E6-6A30E4ACC35A}"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2580613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A5FB202-CB26-47C1-93E6-6A30E4ACC35A}"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2341163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AA5FB202-CB26-47C1-93E6-6A30E4ACC35A}"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3406658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AA5FB202-CB26-47C1-93E6-6A30E4ACC35A}"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24292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AA5FB202-CB26-47C1-93E6-6A30E4ACC35A}" type="datetimeFigureOut">
              <a:rPr lang="el-GR" smtClean="0"/>
              <a:t>12/9/2022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959632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A5FB202-CB26-47C1-93E6-6A30E4ACC35A}" type="datetimeFigureOut">
              <a:rPr lang="el-GR" smtClean="0"/>
              <a:t>12/9/2022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1013356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A5FB202-CB26-47C1-93E6-6A30E4ACC35A}" type="datetimeFigureOut">
              <a:rPr lang="el-GR" smtClean="0"/>
              <a:t>12/9/2022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1765569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A5FB202-CB26-47C1-93E6-6A30E4ACC35A}"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11814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A5FB202-CB26-47C1-93E6-6A30E4ACC35A}"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7C8A4C-4995-4343-9F84-A02F4E086CD7}" type="slidenum">
              <a:rPr lang="el-GR" smtClean="0"/>
              <a:t>‹#›</a:t>
            </a:fld>
            <a:endParaRPr lang="el-GR"/>
          </a:p>
        </p:txBody>
      </p:sp>
    </p:spTree>
    <p:extLst>
      <p:ext uri="{BB962C8B-B14F-4D97-AF65-F5344CB8AC3E}">
        <p14:creationId xmlns:p14="http://schemas.microsoft.com/office/powerpoint/2010/main" val="236531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FB202-CB26-47C1-93E6-6A30E4ACC35A}" type="datetimeFigureOut">
              <a:rPr lang="el-GR" smtClean="0"/>
              <a:t>12/9/2022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7C8A4C-4995-4343-9F84-A02F4E086CD7}" type="slidenum">
              <a:rPr lang="el-GR" smtClean="0"/>
              <a:t>‹#›</a:t>
            </a:fld>
            <a:endParaRPr lang="el-GR"/>
          </a:p>
        </p:txBody>
      </p:sp>
    </p:spTree>
    <p:extLst>
      <p:ext uri="{BB962C8B-B14F-4D97-AF65-F5344CB8AC3E}">
        <p14:creationId xmlns:p14="http://schemas.microsoft.com/office/powerpoint/2010/main" val="611709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77420"/>
            <a:ext cx="12192000" cy="3604152"/>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24</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Ο ΚΙΝΔΥΝΟΣ ΤΟΥ ΦΟΝΤΑΜΕΝΤΑΛΙΣΜΟΥ</a:t>
            </a:r>
            <a:br>
              <a:rPr lang="el-GR" sz="3600" dirty="0">
                <a:latin typeface="Times New Roman" panose="02020603050405020304" pitchFamily="18" charset="0"/>
                <a:cs typeface="Times New Roman" panose="02020603050405020304" pitchFamily="18" charset="0"/>
              </a:rPr>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303-312</a:t>
            </a: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524000" y="3997823"/>
            <a:ext cx="9144000" cy="1952601"/>
          </a:xfrm>
        </p:spPr>
        <p:txBody>
          <a:bodyPr>
            <a:normAutofit fontScale="92500" lnSpcReduction="10000"/>
          </a:bodyPr>
          <a:lstStyle/>
          <a:p>
            <a:r>
              <a:rPr lang="el-GR" dirty="0">
                <a:latin typeface="Times New Roman" panose="02020603050405020304" pitchFamily="18" charset="0"/>
                <a:cs typeface="Times New Roman" panose="02020603050405020304" pitchFamily="18" charset="0"/>
              </a:rPr>
              <a:t> </a:t>
            </a:r>
          </a:p>
          <a:p>
            <a:r>
              <a:rPr lang="el-GR" dirty="0">
                <a:cs typeface="Times New Roman" panose="02020603050405020304" pitchFamily="18" charset="0"/>
              </a:rPr>
              <a:t>ΣΤ</a:t>
            </a:r>
            <a:r>
              <a:rPr lang="el-GR" sz="2400" dirty="0"/>
              <a:t>΄ ΕΞΑΜΗΝΟ</a:t>
            </a:r>
            <a:br>
              <a:rPr lang="el-GR" sz="2400" dirty="0"/>
            </a:br>
            <a:r>
              <a:rPr lang="el-GR" sz="2400" dirty="0"/>
              <a:t>ΙΕΡΑΤΙΚΩΝ ΣΠΟΥΔΩΝ</a:t>
            </a:r>
          </a:p>
          <a:p>
            <a:r>
              <a:rPr lang="el-GR" sz="2400" dirty="0"/>
              <a:t>ΔΙΔΑΣΚΟΥΣΑ: ΜΑΡΙΑ Κ. ΚΑΡΑΜΠΕΛΙΑ</a:t>
            </a:r>
          </a:p>
          <a:p>
            <a:r>
              <a:rPr lang="el-GR" sz="2400" dirty="0"/>
              <a:t>202</a:t>
            </a:r>
            <a:r>
              <a:rPr lang="en-US" sz="2400" dirty="0"/>
              <a:t>1</a:t>
            </a:r>
            <a:r>
              <a:rPr lang="el-GR" sz="2400" dirty="0"/>
              <a:t>-202</a:t>
            </a:r>
            <a:r>
              <a:rPr lang="en-US" sz="2400" dirty="0"/>
              <a:t>2</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99164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78794"/>
          </a:xfrm>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193183" y="978795"/>
            <a:ext cx="11745532" cy="5756856"/>
          </a:xfrm>
        </p:spPr>
        <p:txBody>
          <a:bodyPr>
            <a:normAutofit lnSpcReduction="10000"/>
          </a:bodyPr>
          <a:lstStyle/>
          <a:p>
            <a:r>
              <a:rPr lang="el-GR" dirty="0"/>
              <a:t>Ο </a:t>
            </a:r>
            <a:r>
              <a:rPr lang="el-GR" b="1" dirty="0"/>
              <a:t>χριστιανικός φονταμενταλισμός</a:t>
            </a:r>
            <a:r>
              <a:rPr lang="el-GR" dirty="0"/>
              <a:t> συνδέθηκε με τον </a:t>
            </a:r>
            <a:r>
              <a:rPr lang="el-GR" b="1" dirty="0"/>
              <a:t>Προτεσταντισμό</a:t>
            </a:r>
            <a:r>
              <a:rPr lang="el-GR" dirty="0"/>
              <a:t>. Αν και με την εκκοσμίκευση αμβλύνθηκε, υπάρχουν και σήμερα παραφυάδες με </a:t>
            </a:r>
            <a:r>
              <a:rPr lang="el-GR" u="sng" dirty="0"/>
              <a:t>ζηλωτικό πνεύμα</a:t>
            </a:r>
            <a:r>
              <a:rPr lang="el-GR" dirty="0"/>
              <a:t> και </a:t>
            </a:r>
            <a:r>
              <a:rPr lang="el-GR" u="sng" dirty="0"/>
              <a:t>απόλυτες διεκδικήσεις</a:t>
            </a:r>
            <a:r>
              <a:rPr lang="el-GR" dirty="0"/>
              <a:t>. </a:t>
            </a:r>
          </a:p>
          <a:p>
            <a:r>
              <a:rPr lang="el-GR" dirty="0"/>
              <a:t>Η </a:t>
            </a:r>
            <a:r>
              <a:rPr lang="el-GR" b="1" dirty="0"/>
              <a:t>Ορθόδοξη Εκκλησία </a:t>
            </a:r>
            <a:r>
              <a:rPr lang="el-GR" dirty="0"/>
              <a:t>είναι από τη φύση της απόλυτη. Είναι ριζοσπαστική και γι’  αυτό δεν είναι φονταμενταλιστική. Ο ζήλος του Θεού βρίσκεται στην καρδιά της. Συμβαδίζει με τη θεογνωσία και την κοινωνία με τον Θεό. Ο κίνδυνος του φονταμενταλισμού στην Ορθοδοξία προέρχεται συνήθως από τα λαϊκά στρώματα. </a:t>
            </a:r>
          </a:p>
          <a:p>
            <a:r>
              <a:rPr lang="el-GR" dirty="0"/>
              <a:t>Μόνο όταν μένει ανοιχτή στην περιοχή του ακτίστου και διατηρεί την προσωπική κοινωνία με τον άκτιστο Θεό, μπορεί να υπάρχει ως Ορθόδοξη Εκκλησία.</a:t>
            </a:r>
          </a:p>
          <a:p>
            <a:r>
              <a:rPr lang="el-GR" dirty="0"/>
              <a:t>Η αποφατική θεολογία προχωρεί στην αναίρεση όλων των κτιστών στοιχείων, γιατί αυτά από τη φύση τους δεν μπορούν να αδυνατούν να χωρέσουν το άκτιστο. Αυτό βεβαίως σε καμία περίπτωση δεν σημαίνει σχετικοποίηση των δογματικών θεμελίων της Ορθόδοξης Εκκλησίας.</a:t>
            </a:r>
          </a:p>
          <a:p>
            <a:endParaRPr lang="el-GR" dirty="0"/>
          </a:p>
        </p:txBody>
      </p:sp>
    </p:spTree>
    <p:extLst>
      <p:ext uri="{BB962C8B-B14F-4D97-AF65-F5344CB8AC3E}">
        <p14:creationId xmlns:p14="http://schemas.microsoft.com/office/powerpoint/2010/main" val="1751116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347729" y="1825624"/>
            <a:ext cx="11642501" cy="4935783"/>
          </a:xfrm>
        </p:spPr>
        <p:txBody>
          <a:bodyPr>
            <a:normAutofit/>
          </a:bodyPr>
          <a:lstStyle/>
          <a:p>
            <a:pPr marL="0" indent="0">
              <a:buNone/>
            </a:pPr>
            <a:r>
              <a:rPr lang="el-GR" dirty="0"/>
              <a:t>Στη </a:t>
            </a:r>
            <a:r>
              <a:rPr lang="el-GR" b="1" dirty="0"/>
              <a:t>Ρωμαιοκαθολική Εκκλησία </a:t>
            </a:r>
            <a:r>
              <a:rPr lang="el-GR" dirty="0"/>
              <a:t>ο κίνδυνος του φονταμενταλισμού προέρχεται από την κορυφή της εκκλησιαστικής ηγεσίας. </a:t>
            </a:r>
          </a:p>
          <a:p>
            <a:r>
              <a:rPr lang="el-GR" dirty="0"/>
              <a:t>Το παπικό πρωτείο προβάλλει ως επιστέγασμά του.</a:t>
            </a:r>
          </a:p>
          <a:p>
            <a:r>
              <a:rPr lang="el-GR" dirty="0"/>
              <a:t>Και ο παπικός φονταμενταλισμός, που κινείται σε επίπεδα κορυφής έχει ευρύτερες επιπτώσεις.</a:t>
            </a:r>
          </a:p>
          <a:p>
            <a:r>
              <a:rPr lang="el-GR" dirty="0"/>
              <a:t>Ο μεγάλος φονταμενταλιστικός πειρασμός έχει ως συνέπεια: </a:t>
            </a:r>
          </a:p>
          <a:p>
            <a:pPr marL="514350" lvl="0" indent="-514350">
              <a:buFont typeface="+mj-lt"/>
              <a:buAutoNum type="arabicPeriod"/>
            </a:pPr>
            <a:r>
              <a:rPr lang="el-GR" dirty="0"/>
              <a:t>την απουσία της εμπειρικής θεολογίας, </a:t>
            </a:r>
          </a:p>
          <a:p>
            <a:pPr marL="514350" lvl="0" indent="-514350">
              <a:buFont typeface="+mj-lt"/>
              <a:buAutoNum type="arabicPeriod"/>
            </a:pPr>
            <a:r>
              <a:rPr lang="el-GR" dirty="0"/>
              <a:t>την τυποποίηση της πνευματικής ζωής, </a:t>
            </a:r>
          </a:p>
          <a:p>
            <a:pPr marL="514350" lvl="0" indent="-514350">
              <a:buFont typeface="+mj-lt"/>
              <a:buAutoNum type="arabicPeriod"/>
            </a:pPr>
            <a:r>
              <a:rPr lang="el-GR" dirty="0"/>
              <a:t>τη συρρίκνωση της εκκλησιαστικής παράδοσης στο παπικό πρωτείο </a:t>
            </a:r>
          </a:p>
          <a:p>
            <a:pPr marL="514350" lvl="0" indent="-514350">
              <a:buFont typeface="+mj-lt"/>
              <a:buAutoNum type="arabicPeriod"/>
            </a:pPr>
            <a:r>
              <a:rPr lang="el-GR" dirty="0"/>
              <a:t>την αναγωγή της Εκκλησιολογίας στην παπική εξουσία. (</a:t>
            </a:r>
            <a:r>
              <a:rPr lang="el-GR" dirty="0" err="1"/>
              <a:t>Ουνία</a:t>
            </a:r>
            <a:r>
              <a:rPr lang="el-GR" dirty="0"/>
              <a:t>)</a:t>
            </a:r>
          </a:p>
          <a:p>
            <a:endParaRPr lang="el-GR" dirty="0"/>
          </a:p>
        </p:txBody>
      </p:sp>
    </p:spTree>
    <p:extLst>
      <p:ext uri="{BB962C8B-B14F-4D97-AF65-F5344CB8AC3E}">
        <p14:creationId xmlns:p14="http://schemas.microsoft.com/office/powerpoint/2010/main" val="123192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257577" y="1825624"/>
            <a:ext cx="11552350" cy="5032375"/>
          </a:xfrm>
        </p:spPr>
        <p:txBody>
          <a:bodyPr>
            <a:normAutofit/>
          </a:bodyPr>
          <a:lstStyle/>
          <a:p>
            <a:pPr marL="0" indent="0">
              <a:buNone/>
            </a:pPr>
            <a:r>
              <a:rPr lang="el-GR" dirty="0"/>
              <a:t>Ο ορθόδοξος γίνεται φονταμενταλιστής όταν βλέπει τις ρίζες του στο επίπεδο του κτιστού. </a:t>
            </a:r>
          </a:p>
          <a:p>
            <a:r>
              <a:rPr lang="el-GR" dirty="0"/>
              <a:t>Τότε δεν τρέφεται από την πραγματική πηγή της Εκκλησίας, που είναι η προσωπική κοινωνία με τον άκτιστο Θεό. Ως αποτέλεσμα είναι να χάνεται κάθε πιθανότητα για οποιαδήποτε κοινωνία αγάπης και ελευθερίας.</a:t>
            </a:r>
          </a:p>
          <a:p>
            <a:r>
              <a:rPr lang="el-GR" dirty="0"/>
              <a:t>Ο φονταμενταλιστής θεωρεί βέβαιο το κτιστό, το οποίο του φαίνεται </a:t>
            </a:r>
            <a:r>
              <a:rPr lang="el-GR" b="1" dirty="0"/>
              <a:t>ασάλευτο</a:t>
            </a:r>
            <a:r>
              <a:rPr lang="el-GR" dirty="0"/>
              <a:t>. Ακριβώς, εκεί βρίσκεται και το λάθος του, καθώς το ασάλευτο δεν υπάρχει ως δεδομένο σχήμα, αλλά </a:t>
            </a:r>
            <a:r>
              <a:rPr lang="el-GR" b="1" dirty="0"/>
              <a:t>ως προσδοκώμενη ζωή</a:t>
            </a:r>
            <a:r>
              <a:rPr lang="el-GR" dirty="0"/>
              <a:t>.</a:t>
            </a:r>
          </a:p>
          <a:p>
            <a:r>
              <a:rPr lang="el-GR" dirty="0"/>
              <a:t>Η πίστη στον προσωπικό Θεό της αγάπης και της ελευθερίας είναι ασυμβίβαστη με τον φανατισμό, τη μισαλλοδοξία και τελικά με τον φονταμενταλισμό. </a:t>
            </a:r>
          </a:p>
          <a:p>
            <a:endParaRPr lang="el-GR" dirty="0"/>
          </a:p>
        </p:txBody>
      </p:sp>
    </p:spTree>
    <p:extLst>
      <p:ext uri="{BB962C8B-B14F-4D97-AF65-F5344CB8AC3E}">
        <p14:creationId xmlns:p14="http://schemas.microsoft.com/office/powerpoint/2010/main" val="1556123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p:txBody>
          <a:bodyPr>
            <a:normAutofit/>
          </a:bodyPr>
          <a:lstStyle/>
          <a:p>
            <a:pPr marL="0" indent="0">
              <a:buNone/>
            </a:pPr>
            <a:r>
              <a:rPr lang="el-GR" dirty="0"/>
              <a:t>Τελικά δεν θα ήταν ακραίο να υποστηριχθεί ότι ο χριστιανικός φονταμενταλισμός αποτελεί:</a:t>
            </a:r>
          </a:p>
          <a:p>
            <a:pPr marL="514350" lvl="0" indent="-514350">
              <a:buFont typeface="+mj-lt"/>
              <a:buAutoNum type="arabicPeriod"/>
            </a:pPr>
            <a:r>
              <a:rPr lang="el-GR" dirty="0"/>
              <a:t>διαστροφή της χριστιανικής αλήθειας,</a:t>
            </a:r>
          </a:p>
          <a:p>
            <a:pPr marL="514350" lvl="0" indent="-514350">
              <a:buFont typeface="+mj-lt"/>
              <a:buAutoNum type="arabicPeriod"/>
            </a:pPr>
            <a:r>
              <a:rPr lang="el-GR" dirty="0"/>
              <a:t>ειδωλοποίηση του χριστιανισμού και</a:t>
            </a:r>
          </a:p>
          <a:p>
            <a:pPr marL="514350" lvl="0" indent="-514350">
              <a:buFont typeface="+mj-lt"/>
              <a:buAutoNum type="arabicPeriod"/>
            </a:pPr>
            <a:r>
              <a:rPr lang="el-GR" dirty="0"/>
              <a:t>άρνηση της αλήθειας του Ευαγγελίου.</a:t>
            </a:r>
          </a:p>
          <a:p>
            <a:pPr marL="0" indent="0">
              <a:buNone/>
            </a:pPr>
            <a:r>
              <a:rPr lang="el-GR" dirty="0"/>
              <a:t> </a:t>
            </a:r>
          </a:p>
          <a:p>
            <a:endParaRPr lang="el-GR" dirty="0"/>
          </a:p>
        </p:txBody>
      </p:sp>
    </p:spTree>
    <p:extLst>
      <p:ext uri="{BB962C8B-B14F-4D97-AF65-F5344CB8AC3E}">
        <p14:creationId xmlns:p14="http://schemas.microsoft.com/office/powerpoint/2010/main" val="1919120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141668" y="1825624"/>
            <a:ext cx="11745532" cy="5032375"/>
          </a:xfrm>
        </p:spPr>
        <p:txBody>
          <a:bodyPr>
            <a:normAutofit/>
          </a:bodyPr>
          <a:lstStyle/>
          <a:p>
            <a:r>
              <a:rPr lang="el-GR" dirty="0"/>
              <a:t>Σήμερα υπάρχει διάχυτος ένας επιστημονικός φονταμενταλισμός.</a:t>
            </a:r>
          </a:p>
          <a:p>
            <a:r>
              <a:rPr lang="el-GR" dirty="0"/>
              <a:t>Καλύπτεται με τον μανδύα της επιστήμης και θεωρεί ως αληθινή μόνο την επιστημονική γνώση. </a:t>
            </a:r>
          </a:p>
          <a:p>
            <a:r>
              <a:rPr lang="el-GR" dirty="0"/>
              <a:t>Κάθε τι που δεν αποδεικνύεται με την επιστημονική μεθοδολογία απορρίπτεται. Αυτή η πρακτική όμως έχει ως αποτέλεσμα να εγκλωβίζει τον άνθρωπο και τη ζωή του σε νεκρά σχήματα. </a:t>
            </a:r>
          </a:p>
          <a:p>
            <a:r>
              <a:rPr lang="el-GR" dirty="0"/>
              <a:t>Ο φονταμενταλισμός αυτού του είδους ως κύριο όπλο του χρησιμοποιεί την επιστήμη της βιολογίας, η οποία έχει φτάσει στο σημείο να αμφισβητεί κάθε ηθική πραγματικότητα και να ταυτίζει τον άνθρωπο με τις βιολογικές του λειτουργίες.</a:t>
            </a:r>
          </a:p>
          <a:p>
            <a:r>
              <a:rPr lang="el-GR" dirty="0"/>
              <a:t>Γι’  αυτό και γίνεται επικίνδυνος για τον άνθρωπο και τον πολιτισμό του. </a:t>
            </a:r>
          </a:p>
        </p:txBody>
      </p:sp>
    </p:spTree>
    <p:extLst>
      <p:ext uri="{BB962C8B-B14F-4D97-AF65-F5344CB8AC3E}">
        <p14:creationId xmlns:p14="http://schemas.microsoft.com/office/powerpoint/2010/main" val="1055316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2A175E-FFDB-4991-999E-E53BD9D40AB2}"/>
              </a:ext>
            </a:extLst>
          </p:cNvPr>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a:extLst>
              <a:ext uri="{FF2B5EF4-FFF2-40B4-BE49-F238E27FC236}">
                <a16:creationId xmlns:a16="http://schemas.microsoft.com/office/drawing/2014/main" id="{45CE5218-AEF1-4694-9167-C536D6368597}"/>
              </a:ext>
            </a:extLst>
          </p:cNvPr>
          <p:cNvSpPr>
            <a:spLocks noGrp="1"/>
          </p:cNvSpPr>
          <p:nvPr>
            <p:ph idx="1"/>
          </p:nvPr>
        </p:nvSpPr>
        <p:spPr/>
        <p:txBody>
          <a:bodyPr/>
          <a:lstStyle/>
          <a:p>
            <a:pPr marL="0" indent="0">
              <a:buNone/>
            </a:pPr>
            <a:r>
              <a:rPr lang="el-GR" b="1" dirty="0"/>
              <a:t>Ερωτήσεις:</a:t>
            </a:r>
          </a:p>
          <a:p>
            <a:pPr marL="514350" indent="-514350">
              <a:buFont typeface="+mj-lt"/>
              <a:buAutoNum type="arabicPeriod"/>
            </a:pPr>
            <a:r>
              <a:rPr lang="el-GR" dirty="0"/>
              <a:t>Ποια η σχέση μεταξύ φονταμενταλισμού και συντηρητισμού;</a:t>
            </a:r>
          </a:p>
          <a:p>
            <a:pPr marL="514350" indent="-514350">
              <a:buFont typeface="+mj-lt"/>
              <a:buAutoNum type="arabicPeriod"/>
            </a:pPr>
            <a:r>
              <a:rPr lang="el-GR" dirty="0"/>
              <a:t>Σε ποιες περιοχές της ανθρώπινης ζωής παρουσιάζεται ο φονταμενταλισμός;</a:t>
            </a:r>
          </a:p>
          <a:p>
            <a:pPr marL="514350" indent="-514350">
              <a:buFont typeface="+mj-lt"/>
              <a:buAutoNum type="arabicPeriod"/>
            </a:pPr>
            <a:r>
              <a:rPr lang="el-GR" dirty="0"/>
              <a:t>Για την ορθόδοξη θεολογία τι είναι το φαινόμενο του φονταμενταλισμού; </a:t>
            </a:r>
          </a:p>
        </p:txBody>
      </p:sp>
    </p:spTree>
    <p:extLst>
      <p:ext uri="{BB962C8B-B14F-4D97-AF65-F5344CB8AC3E}">
        <p14:creationId xmlns:p14="http://schemas.microsoft.com/office/powerpoint/2010/main" val="1113506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463640" y="1519707"/>
            <a:ext cx="11578107" cy="5120895"/>
          </a:xfrm>
        </p:spPr>
        <p:txBody>
          <a:bodyPr>
            <a:normAutofit lnSpcReduction="10000"/>
          </a:bodyPr>
          <a:lstStyle/>
          <a:p>
            <a:r>
              <a:rPr lang="el-GR" dirty="0"/>
              <a:t>Ο φονταμενταλισμός εμφανίζεται ως </a:t>
            </a:r>
            <a:r>
              <a:rPr lang="el-GR" b="1" dirty="0"/>
              <a:t>μαχητικός συντηρητισμός</a:t>
            </a:r>
            <a:r>
              <a:rPr lang="el-GR" dirty="0"/>
              <a:t>.</a:t>
            </a:r>
          </a:p>
          <a:p>
            <a:r>
              <a:rPr lang="el-GR" dirty="0"/>
              <a:t>Ωστόσο, </a:t>
            </a:r>
            <a:r>
              <a:rPr lang="el-GR" u="sng" dirty="0"/>
              <a:t>φονταμενταλισμός</a:t>
            </a:r>
            <a:r>
              <a:rPr lang="el-GR" dirty="0"/>
              <a:t> και </a:t>
            </a:r>
            <a:r>
              <a:rPr lang="el-GR" u="sng" dirty="0"/>
              <a:t>συντηρητισμός</a:t>
            </a:r>
            <a:r>
              <a:rPr lang="el-GR" dirty="0"/>
              <a:t> διαφέρουν.</a:t>
            </a:r>
          </a:p>
          <a:p>
            <a:r>
              <a:rPr lang="el-GR" dirty="0"/>
              <a:t>Ο συντηρητισμός περιορίζεται στην ειρηνική συντήρηση της παράδοσης. Μένει προσηλωμένος στο παρελθόν, όπου εντοπίζει την αλήθεια.</a:t>
            </a:r>
          </a:p>
          <a:p>
            <a:r>
              <a:rPr lang="el-GR" dirty="0"/>
              <a:t>Ο φονταμενταλισμός επιχειρεί τη δυναμική στερέωση της παράδοσης απέναντι στις δυνάμεις που βλέπει να την απειλούν. Ενεργεί στο παρόν και κινείται προς το μέλλον προβάλλοντας αδιαπραγμάτευτες τις θέσεις του παρελθόντος, και πολεμώντας κάθε δύναμη που μπορεί να τις βλάψει. </a:t>
            </a:r>
          </a:p>
          <a:p>
            <a:r>
              <a:rPr lang="el-GR" dirty="0"/>
              <a:t>Η παράδοση της Εκκλησίας δεν συμφωνεί </a:t>
            </a:r>
            <a:r>
              <a:rPr lang="el-GR" u="sng" dirty="0"/>
              <a:t>ούτε με τον συντηρητισμό</a:t>
            </a:r>
            <a:r>
              <a:rPr lang="el-GR" dirty="0"/>
              <a:t>, που είναι προσηλωμένος στο παρελθόν, </a:t>
            </a:r>
            <a:r>
              <a:rPr lang="el-GR" u="sng" dirty="0"/>
              <a:t>ούτε με τον φονταμενταλισμό</a:t>
            </a:r>
            <a:r>
              <a:rPr lang="el-GR" dirty="0"/>
              <a:t> που επιχειρεί να ζωογονήσει το παρόν και το μέλλον με τις αμετακίνητες θέσεις του παρελθόντος.  </a:t>
            </a:r>
          </a:p>
        </p:txBody>
      </p:sp>
    </p:spTree>
    <p:extLst>
      <p:ext uri="{BB962C8B-B14F-4D97-AF65-F5344CB8AC3E}">
        <p14:creationId xmlns:p14="http://schemas.microsoft.com/office/powerpoint/2010/main" val="2913182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103031" y="1455314"/>
            <a:ext cx="11887200" cy="5402686"/>
          </a:xfrm>
        </p:spPr>
        <p:txBody>
          <a:bodyPr>
            <a:normAutofit/>
          </a:bodyPr>
          <a:lstStyle/>
          <a:p>
            <a:r>
              <a:rPr lang="el-GR" dirty="0"/>
              <a:t>Ο φονταμενταλισμός δεν είναι καθαρά ούτε θρησκευτικό, ούτε πολιτικό ή κοινωνικό φαινόμενο. Η μήτρα του είναι το ανθρώπινο πρόσωπο. </a:t>
            </a:r>
          </a:p>
          <a:p>
            <a:r>
              <a:rPr lang="el-GR" dirty="0"/>
              <a:t>Η προσέγγισή του είναι και κοινωνιολογική και θεολογική. Έτσι καλύπτεται και η διάσταση της φαινομενολογίας του αλλά και της οντολογίας του.  </a:t>
            </a:r>
          </a:p>
          <a:p>
            <a:r>
              <a:rPr lang="el-GR" dirty="0"/>
              <a:t>Στην κοινωνιολογική προσέγγιση υπάρχει μια εγγενής δυσκολία, γιατί η κοινωνιολογία έχει την τάση να παραθεωρεί την αξία του θρησκευτικού παράγοντα. Η θρησκευτική ζωή είτε περιθωριοποιείται, είτε περιορίζεται στην ιδιωτική σφαίρα, είτε εγκαταλείπεται εντελώς.  </a:t>
            </a:r>
          </a:p>
          <a:p>
            <a:r>
              <a:rPr lang="el-GR" dirty="0"/>
              <a:t>Η Κοινωνιολογία, ως φαινομενολογική επιστήμη, δεν ενδιαφέρεται ούτε για την οντολογική αλήθεια, ούτε για το πρόσωπο. Ωστόσο, πολλές φορές οι διαπιστώσεις της Κοινωνιολογίας διευκολύνουν το έργο της θεολογίας.</a:t>
            </a:r>
          </a:p>
          <a:p>
            <a:endParaRPr lang="el-GR" dirty="0"/>
          </a:p>
        </p:txBody>
      </p:sp>
    </p:spTree>
    <p:extLst>
      <p:ext uri="{BB962C8B-B14F-4D97-AF65-F5344CB8AC3E}">
        <p14:creationId xmlns:p14="http://schemas.microsoft.com/office/powerpoint/2010/main" val="3859878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257577" y="1300766"/>
            <a:ext cx="11745533" cy="5557233"/>
          </a:xfrm>
        </p:spPr>
        <p:txBody>
          <a:bodyPr>
            <a:normAutofit/>
          </a:bodyPr>
          <a:lstStyle/>
          <a:p>
            <a:r>
              <a:rPr lang="el-GR" dirty="0"/>
              <a:t>Η θεολογική προσέγγιση του φονταμενταλισμού δεν πρέπει να θεωρείται απλή ή μονοσήμαντη. Οι Πατέρες της Εκκλησίας μας παρέχουν χρήσιμες επισημάνσεις για την κατανόηση και υπέρβαση του φονταμενταλισμού.</a:t>
            </a:r>
          </a:p>
          <a:p>
            <a:r>
              <a:rPr lang="el-GR" dirty="0"/>
              <a:t>Ο φονταμενταλισμός εκφράζει </a:t>
            </a:r>
            <a:r>
              <a:rPr lang="el-GR" b="1" dirty="0"/>
              <a:t>το πρόβλημα του ανθρώπινου προσώπου</a:t>
            </a:r>
            <a:r>
              <a:rPr lang="el-GR" dirty="0"/>
              <a:t>, όπως βιώνεται σήμερα. Αποτέλεσμά του θεωρείται η διάσπαση του ανθρώπου, η οποία στη σημερινή ζωή προσέλαβε ευρύτατες διαστάσεις. </a:t>
            </a:r>
          </a:p>
          <a:p>
            <a:pPr marL="0" indent="0">
              <a:buNone/>
            </a:pPr>
            <a:r>
              <a:rPr lang="el-GR" dirty="0"/>
              <a:t>Η σημερινή διάσπαση του ανθρώπου:</a:t>
            </a:r>
          </a:p>
          <a:p>
            <a:pPr marL="514350" lvl="0" indent="-514350">
              <a:buFont typeface="+mj-lt"/>
              <a:buAutoNum type="arabicPeriod"/>
            </a:pPr>
            <a:r>
              <a:rPr lang="el-GR" dirty="0"/>
              <a:t>Παραμέρισε την ενότητα που καλλιεργεί η θρησκευτική πίστη.</a:t>
            </a:r>
          </a:p>
          <a:p>
            <a:pPr marL="514350" lvl="0" indent="-514350">
              <a:buFont typeface="+mj-lt"/>
              <a:buAutoNum type="arabicPeriod"/>
            </a:pPr>
            <a:r>
              <a:rPr lang="el-GR" dirty="0"/>
              <a:t>Διέλυσε τους συνεκτικούς δεσμούς της κοινωνικής ζωής.</a:t>
            </a:r>
          </a:p>
          <a:p>
            <a:pPr marL="514350" lvl="0" indent="-514350">
              <a:buFont typeface="+mj-lt"/>
              <a:buAutoNum type="arabicPeriod"/>
            </a:pPr>
            <a:r>
              <a:rPr lang="el-GR" dirty="0"/>
              <a:t>Γενίκευσε την ανεστιότητα των ανθρώπων.</a:t>
            </a:r>
          </a:p>
          <a:p>
            <a:pPr marL="514350" lvl="0" indent="-514350">
              <a:buFont typeface="+mj-lt"/>
              <a:buAutoNum type="arabicPeriod"/>
            </a:pPr>
            <a:r>
              <a:rPr lang="el-GR" dirty="0"/>
              <a:t>Προσέδωσε δραματικό χαρακτήρα στην αναζήτηση σημείων στήριξης. Ο φονταμενταλισμός εκφράζει αυτή την αναζήτηση.  </a:t>
            </a:r>
          </a:p>
          <a:p>
            <a:endParaRPr lang="el-GR" dirty="0"/>
          </a:p>
        </p:txBody>
      </p:sp>
    </p:spTree>
    <p:extLst>
      <p:ext uri="{BB962C8B-B14F-4D97-AF65-F5344CB8AC3E}">
        <p14:creationId xmlns:p14="http://schemas.microsoft.com/office/powerpoint/2010/main" val="2726905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191037" y="1690688"/>
            <a:ext cx="11809926" cy="5087155"/>
          </a:xfrm>
        </p:spPr>
        <p:txBody>
          <a:bodyPr>
            <a:normAutofit/>
          </a:bodyPr>
          <a:lstStyle/>
          <a:p>
            <a:r>
              <a:rPr lang="el-GR" dirty="0"/>
              <a:t>Για την ορθόδοξη θεολογία, που δεν διακρίνει τη θρησκευτική από την κοινωνική ζωή, το φαινόμενο του φονταμενταλισμού είναι πρωτίστως θεολογικό, τόσο όταν παρουσιάζεται με την τυπική θρησκευτική μορφή του, όσο και όταν εμφανίζεται ως κοινωνικοπολιτικό ή ανθρωπολογικό φαινόμενο. </a:t>
            </a:r>
          </a:p>
          <a:p>
            <a:r>
              <a:rPr lang="el-GR" b="1" dirty="0"/>
              <a:t>Ο φονταμενταλισμός αναζητεί το </a:t>
            </a:r>
            <a:r>
              <a:rPr lang="el-GR" b="1" u="sng" dirty="0"/>
              <a:t>θεμελιακό</a:t>
            </a:r>
            <a:r>
              <a:rPr lang="el-GR" b="1" dirty="0"/>
              <a:t>, που το ταυτίζει με το </a:t>
            </a:r>
            <a:r>
              <a:rPr lang="el-GR" b="1" u="sng" dirty="0"/>
              <a:t>απόλυτο</a:t>
            </a:r>
            <a:r>
              <a:rPr lang="el-GR" dirty="0"/>
              <a:t>. Η αναζήτηση αυτή έχει θεολογικό περιεχόμενο.</a:t>
            </a:r>
          </a:p>
          <a:p>
            <a:r>
              <a:rPr lang="el-GR" dirty="0"/>
              <a:t>Η απάντηση όμως που δίνουν οι φονταμενταλιστές δεν είναι συνήθως θεολογική. Και αυτό γιατί το απόλυτο δεν τοποθετείται στην περιοχή του ακτίστου αλλά του κτιστού. Μάλιστα το απόλυτο θεωρείται και ως το μόνο πραγματικό. </a:t>
            </a:r>
          </a:p>
          <a:p>
            <a:endParaRPr lang="el-GR" dirty="0"/>
          </a:p>
        </p:txBody>
      </p:sp>
    </p:spTree>
    <p:extLst>
      <p:ext uri="{BB962C8B-B14F-4D97-AF65-F5344CB8AC3E}">
        <p14:creationId xmlns:p14="http://schemas.microsoft.com/office/powerpoint/2010/main" val="206854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p:txBody>
          <a:bodyPr/>
          <a:lstStyle/>
          <a:p>
            <a:pPr marL="0" indent="0">
              <a:buNone/>
            </a:pPr>
            <a:r>
              <a:rPr lang="el-GR" dirty="0"/>
              <a:t>Η απολυτοποίηση του κτιστού: </a:t>
            </a:r>
          </a:p>
          <a:p>
            <a:pPr marL="514350" lvl="0" indent="-514350">
              <a:buFont typeface="+mj-lt"/>
              <a:buAutoNum type="arabicPeriod"/>
            </a:pPr>
            <a:r>
              <a:rPr lang="el-GR" dirty="0"/>
              <a:t>Αποτελεί βασική θεολογική αστοχία.</a:t>
            </a:r>
          </a:p>
          <a:p>
            <a:pPr marL="514350" lvl="0" indent="-514350">
              <a:buFont typeface="+mj-lt"/>
              <a:buAutoNum type="arabicPeriod"/>
            </a:pPr>
            <a:r>
              <a:rPr lang="el-GR" dirty="0"/>
              <a:t>Σημαίνει εγκλωβισμό στην εγκοσμιότητα.</a:t>
            </a:r>
          </a:p>
          <a:p>
            <a:pPr marL="514350" lvl="0" indent="-514350">
              <a:buFont typeface="+mj-lt"/>
              <a:buAutoNum type="arabicPeriod"/>
            </a:pPr>
            <a:r>
              <a:rPr lang="el-GR" dirty="0"/>
              <a:t>Φανερώνει ειδωλολατρία.</a:t>
            </a:r>
          </a:p>
          <a:p>
            <a:pPr marL="514350" lvl="0" indent="-514350">
              <a:buFont typeface="+mj-lt"/>
              <a:buAutoNum type="arabicPeriod"/>
            </a:pPr>
            <a:r>
              <a:rPr lang="el-GR" dirty="0"/>
              <a:t>Ακρωτηριάζει την αλήθεια για το ανθρώπινο πρόσωπο. Και αυτό γιατί: α) Αδυνατεί να προσφέρει στον άνθρωπο ελευθερία και πληρότητα, καθώς δεν μπορεί να τον λυτρώσει από τον φόβο του θανάτου, και β) δεν μπορεί να βοηθήσει τον άνθρωπο να ολοκληρωθεί ως πρόσωπο. </a:t>
            </a:r>
          </a:p>
          <a:p>
            <a:endParaRPr lang="el-GR" dirty="0"/>
          </a:p>
        </p:txBody>
      </p:sp>
    </p:spTree>
    <p:extLst>
      <p:ext uri="{BB962C8B-B14F-4D97-AF65-F5344CB8AC3E}">
        <p14:creationId xmlns:p14="http://schemas.microsoft.com/office/powerpoint/2010/main" val="4173122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360608" y="1506828"/>
            <a:ext cx="11552350" cy="5215943"/>
          </a:xfrm>
        </p:spPr>
        <p:txBody>
          <a:bodyPr>
            <a:normAutofit/>
          </a:bodyPr>
          <a:lstStyle/>
          <a:p>
            <a:r>
              <a:rPr lang="el-GR" dirty="0"/>
              <a:t>Η αβεβαιότητα και η αίσθηση του κενού, ως αιτίες που οδηγούν στη γένεση του φονταμενταλισμού, δεν αποτελούν ηθικές αλλά οντολογικές καταστάσεις.</a:t>
            </a:r>
          </a:p>
          <a:p>
            <a:r>
              <a:rPr lang="el-GR" dirty="0"/>
              <a:t>Ο φονταμενταλισμός δεν διαθέτει οντολογία. Η ηθικολογία ή η δεοντολογία παρουσιάζονται ως οντολογία. Αυτή είναι και η καίρια πλάνη του.</a:t>
            </a:r>
          </a:p>
          <a:p>
            <a:r>
              <a:rPr lang="el-GR" dirty="0"/>
              <a:t>Οι φονταμενταλισμοί απολυτοποιούν κτιστά στοιχεία: </a:t>
            </a:r>
            <a:r>
              <a:rPr lang="el-GR" u="sng" dirty="0"/>
              <a:t>νόμους</a:t>
            </a:r>
            <a:r>
              <a:rPr lang="el-GR" dirty="0"/>
              <a:t>, </a:t>
            </a:r>
            <a:r>
              <a:rPr lang="el-GR" u="sng" dirty="0"/>
              <a:t>κανόνες</a:t>
            </a:r>
            <a:r>
              <a:rPr lang="el-GR" dirty="0"/>
              <a:t>, </a:t>
            </a:r>
            <a:r>
              <a:rPr lang="el-GR" u="sng" dirty="0"/>
              <a:t>τύπους</a:t>
            </a:r>
            <a:r>
              <a:rPr lang="el-GR" dirty="0"/>
              <a:t>, </a:t>
            </a:r>
            <a:r>
              <a:rPr lang="el-GR" u="sng" dirty="0"/>
              <a:t>αρχές</a:t>
            </a:r>
            <a:r>
              <a:rPr lang="el-GR" dirty="0"/>
              <a:t>.  Δηλαδή, θεμελιώνονται σε οντολογίες που περιορίζονται στα όρια του κτιστού. Τέτοιες οντολογίες θεολογικά είναι ανυπόστατες. </a:t>
            </a:r>
          </a:p>
          <a:p>
            <a:r>
              <a:rPr lang="el-GR" dirty="0"/>
              <a:t>Συνεπώς, σε όλες τις περιπτώσεις του φονταμενταλισμού λείπει η αληθινή οντολογία. Έτσι, δεν υπάρχει άνοιγμα προς το άκτιστο, ούτε δυνατότητα ολοκλήρωσης του ανθρώπινου προσώπου. </a:t>
            </a:r>
          </a:p>
          <a:p>
            <a:endParaRPr lang="el-GR" dirty="0"/>
          </a:p>
        </p:txBody>
      </p:sp>
    </p:spTree>
    <p:extLst>
      <p:ext uri="{BB962C8B-B14F-4D97-AF65-F5344CB8AC3E}">
        <p14:creationId xmlns:p14="http://schemas.microsoft.com/office/powerpoint/2010/main" val="3354198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1180" y="0"/>
            <a:ext cx="10515600" cy="1325563"/>
          </a:xfrm>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0" y="1133342"/>
            <a:ext cx="12191999" cy="5492838"/>
          </a:xfrm>
        </p:spPr>
        <p:txBody>
          <a:bodyPr>
            <a:normAutofit/>
          </a:bodyPr>
          <a:lstStyle/>
          <a:p>
            <a:r>
              <a:rPr lang="el-GR" dirty="0"/>
              <a:t>Κατά τη χριστιανική διδασκαλία ο άνθρωπος υφίσταται σε σχέση με τον Θεό. Η ολοκλήρωσή του ως προσώπου πραγματοποιείται με την ανύψωσή του στο αρχέτυπο.  Χωρίς την ανύψωσή του μένει φυλακισμένος στον χώρο και στον χρόνο. Δουλεύει στη φθορά και στο θάνατο.</a:t>
            </a:r>
          </a:p>
          <a:p>
            <a:r>
              <a:rPr lang="el-GR" dirty="0"/>
              <a:t>Η ανύψωση αυτή ματαιώθηκε με την υποταγή του στην αμαρτία και τον θάνατο. Η πραγμάτωσή της προσφέρεται ως δωρεά του Χριστού, στο πρόσωπο του οποίου φανερώνεται ο αληθινός άνθρωπος.  </a:t>
            </a:r>
          </a:p>
          <a:p>
            <a:r>
              <a:rPr lang="el-GR" dirty="0"/>
              <a:t>Ο φονταμενταλισμός </a:t>
            </a:r>
            <a:r>
              <a:rPr lang="el-GR" b="1" dirty="0"/>
              <a:t>αγνοεί την αλήθεια του προσώπου</a:t>
            </a:r>
            <a:r>
              <a:rPr lang="el-GR" dirty="0"/>
              <a:t>. Δεν δέχεται ότι η αλήθεια είναι προσωπική. Προβάλλει </a:t>
            </a:r>
            <a:r>
              <a:rPr lang="el-GR" u="sng" dirty="0"/>
              <a:t>αισθητές βεβαιότητες</a:t>
            </a:r>
            <a:r>
              <a:rPr lang="el-GR" dirty="0"/>
              <a:t>, </a:t>
            </a:r>
            <a:r>
              <a:rPr lang="el-GR" u="sng" dirty="0"/>
              <a:t>λογικά σχήματα</a:t>
            </a:r>
            <a:r>
              <a:rPr lang="el-GR" dirty="0"/>
              <a:t>, </a:t>
            </a:r>
            <a:r>
              <a:rPr lang="el-GR" u="sng" dirty="0"/>
              <a:t>θεσμικά κατασκευάσματα</a:t>
            </a:r>
            <a:r>
              <a:rPr lang="el-GR" dirty="0"/>
              <a:t> και </a:t>
            </a:r>
            <a:r>
              <a:rPr lang="el-GR" u="sng" dirty="0"/>
              <a:t>ηθικούς αφορισμούς</a:t>
            </a:r>
            <a:r>
              <a:rPr lang="el-GR" dirty="0"/>
              <a:t>.</a:t>
            </a:r>
          </a:p>
          <a:p>
            <a:r>
              <a:rPr lang="el-GR" dirty="0"/>
              <a:t>Οι αντικειμενικές βεβαιότητες στηρίζουν την προσωπική του ανασφάλεια.  Η ιστορία του φονταμενταλισμού είναι η ιστορία της εναγώνιας προσπάθειας του ανθρώπου να καλύψει το </a:t>
            </a:r>
            <a:r>
              <a:rPr lang="el-GR" b="1" dirty="0"/>
              <a:t>εσωτερικό του κενό</a:t>
            </a:r>
            <a:r>
              <a:rPr lang="el-GR" dirty="0"/>
              <a:t> με </a:t>
            </a:r>
            <a:r>
              <a:rPr lang="el-GR" b="1" dirty="0"/>
              <a:t>αντικειμενικές βεβαιότητες</a:t>
            </a:r>
            <a:r>
              <a:rPr lang="el-GR" dirty="0"/>
              <a:t>. </a:t>
            </a:r>
          </a:p>
          <a:p>
            <a:endParaRPr lang="el-GR" dirty="0"/>
          </a:p>
        </p:txBody>
      </p:sp>
    </p:spTree>
    <p:extLst>
      <p:ext uri="{BB962C8B-B14F-4D97-AF65-F5344CB8AC3E}">
        <p14:creationId xmlns:p14="http://schemas.microsoft.com/office/powerpoint/2010/main" val="3255657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6103" y="146185"/>
            <a:ext cx="10515600" cy="1325563"/>
          </a:xfrm>
        </p:spPr>
        <p:txBody>
          <a:bodyPr/>
          <a:lstStyle/>
          <a:p>
            <a:pPr algn="ctr"/>
            <a:r>
              <a:rPr lang="el-GR" dirty="0"/>
              <a:t>24. Ο ΚΙΝΔΥΝΟΣ ΤΟΥ ΦΟΝΤΑΜΕΝΤΑΛΙΣΜΟΥ</a:t>
            </a:r>
          </a:p>
        </p:txBody>
      </p:sp>
      <p:sp>
        <p:nvSpPr>
          <p:cNvPr id="3" name="Θέση περιεχομένου 2"/>
          <p:cNvSpPr>
            <a:spLocks noGrp="1"/>
          </p:cNvSpPr>
          <p:nvPr>
            <p:ph idx="1"/>
          </p:nvPr>
        </p:nvSpPr>
        <p:spPr>
          <a:xfrm>
            <a:off x="231819" y="1339404"/>
            <a:ext cx="11784169" cy="5518596"/>
          </a:xfrm>
        </p:spPr>
        <p:txBody>
          <a:bodyPr>
            <a:normAutofit lnSpcReduction="10000"/>
          </a:bodyPr>
          <a:lstStyle/>
          <a:p>
            <a:r>
              <a:rPr lang="el-GR" dirty="0"/>
              <a:t>Ο φονταμενταλισμός, αν και θεωρείται νεότερο φαινόμενο, έχει </a:t>
            </a:r>
            <a:r>
              <a:rPr lang="el-GR" b="1" dirty="0"/>
              <a:t>παλαιότατες ρίζες</a:t>
            </a:r>
            <a:r>
              <a:rPr lang="el-GR" dirty="0"/>
              <a:t>.</a:t>
            </a:r>
          </a:p>
          <a:p>
            <a:r>
              <a:rPr lang="el-GR" dirty="0"/>
              <a:t>Ο Χριστός στην ιουδαϊκή κοινωνία της εποχής του επισημαίνει και αναιρεί φαινόμενα φονταμενταλιστικά. (π.χ. αργία Σαββάτου)</a:t>
            </a:r>
          </a:p>
          <a:p>
            <a:r>
              <a:rPr lang="el-GR" dirty="0"/>
              <a:t>Σε περιόδους κρίσης η καταφυγή σε αντικειμενοποιήσεις της παράδοσης είναι πάντοτε η ευκολότερη λύση. Μ’  αυτόν τον τρόπο η αλήθεια της πίστης νεκρώνεται, ενώ οι τύποι αποθεώνονται και αντικειμενοποιούνται.</a:t>
            </a:r>
          </a:p>
          <a:p>
            <a:r>
              <a:rPr lang="el-GR" dirty="0"/>
              <a:t>Ο θρησκευτικός φονταμενταλισμός αποδεικνύεται συνήθως τόσο πιο </a:t>
            </a:r>
            <a:r>
              <a:rPr lang="el-GR" b="1" dirty="0"/>
              <a:t>σκληρός</a:t>
            </a:r>
            <a:r>
              <a:rPr lang="el-GR" dirty="0"/>
              <a:t>, όσο πιο μεγάλη είναι η </a:t>
            </a:r>
            <a:r>
              <a:rPr lang="el-GR" b="1" dirty="0"/>
              <a:t>βεβαιότητα για την παράδοση</a:t>
            </a:r>
            <a:r>
              <a:rPr lang="el-GR" dirty="0"/>
              <a:t> που προασπίζεται. </a:t>
            </a:r>
          </a:p>
          <a:p>
            <a:r>
              <a:rPr lang="el-GR" dirty="0"/>
              <a:t>Στην περίπτωση αυτή η παράδοση δεν εκλαμβάνεται ως τρόπος ζωής, αλλά ως αντικειμενικό γράμμα. Στην πραγματικότητα δεν πρόκειται για την παράδοση αλλά για έναν επιθετικό συντηρητισμό. </a:t>
            </a:r>
          </a:p>
        </p:txBody>
      </p:sp>
    </p:spTree>
    <p:extLst>
      <p:ext uri="{BB962C8B-B14F-4D97-AF65-F5344CB8AC3E}">
        <p14:creationId xmlns:p14="http://schemas.microsoft.com/office/powerpoint/2010/main" val="39740218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1501</Words>
  <Application>Microsoft Office PowerPoint</Application>
  <PresentationFormat>Ευρεία οθόνη</PresentationFormat>
  <Paragraphs>86</Paragraphs>
  <Slides>15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Arial</vt:lpstr>
      <vt:lpstr>Calibri</vt:lpstr>
      <vt:lpstr>Calibri Light</vt:lpstr>
      <vt:lpstr>Times New Roman</vt:lpstr>
      <vt:lpstr>Θέμα του Office</vt:lpstr>
      <vt:lpstr>   ΧΡΙΣΤΙΑΝΙΚΗ ΗΘΙΚΗ ΕΝΟΤΗΤΑ 24Η   Ο ΚΙΝΔΥΝΟΣ ΤΟΥ ΦΟΝΤΑΜΕΝΤΑΛΙΣΜΟΥ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303-312 </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lpstr>24. Ο ΚΙΝΔΥΝΟΣ ΤΟΥ ΦΟΝΤΑΜΕΝΤΑΛΙΣΜΟΥ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13</cp:revision>
  <dcterms:created xsi:type="dcterms:W3CDTF">2015-06-21T11:46:02Z</dcterms:created>
  <dcterms:modified xsi:type="dcterms:W3CDTF">2022-09-12T18:43:17Z</dcterms:modified>
</cp:coreProperties>
</file>