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7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KARAMPELIA" userId="9dfcc2cac66bf474" providerId="LiveId" clId="{0F5983B1-6EA5-4DD4-B220-B9D475C03EFD}"/>
    <pc:docChg chg="modSld">
      <pc:chgData name="MARIA KARAMPELIA" userId="9dfcc2cac66bf474" providerId="LiveId" clId="{0F5983B1-6EA5-4DD4-B220-B9D475C03EFD}" dt="2025-05-02T06:46:18.762" v="7" actId="20577"/>
      <pc:docMkLst>
        <pc:docMk/>
      </pc:docMkLst>
      <pc:sldChg chg="modSp mod">
        <pc:chgData name="MARIA KARAMPELIA" userId="9dfcc2cac66bf474" providerId="LiveId" clId="{0F5983B1-6EA5-4DD4-B220-B9D475C03EFD}" dt="2025-05-02T06:01:34.584" v="6" actId="20577"/>
        <pc:sldMkLst>
          <pc:docMk/>
          <pc:sldMk cId="1019656912" sldId="256"/>
        </pc:sldMkLst>
        <pc:spChg chg="mod">
          <ac:chgData name="MARIA KARAMPELIA" userId="9dfcc2cac66bf474" providerId="LiveId" clId="{0F5983B1-6EA5-4DD4-B220-B9D475C03EFD}" dt="2025-05-02T06:01:34.584" v="6" actId="20577"/>
          <ac:spMkLst>
            <pc:docMk/>
            <pc:sldMk cId="1019656912" sldId="256"/>
            <ac:spMk id="3" creationId="{00000000-0000-0000-0000-000000000000}"/>
          </ac:spMkLst>
        </pc:spChg>
      </pc:sldChg>
      <pc:sldChg chg="modSp mod">
        <pc:chgData name="MARIA KARAMPELIA" userId="9dfcc2cac66bf474" providerId="LiveId" clId="{0F5983B1-6EA5-4DD4-B220-B9D475C03EFD}" dt="2025-05-02T06:46:18.762" v="7" actId="20577"/>
        <pc:sldMkLst>
          <pc:docMk/>
          <pc:sldMk cId="1798110234" sldId="258"/>
        </pc:sldMkLst>
        <pc:spChg chg="mod">
          <ac:chgData name="MARIA KARAMPELIA" userId="9dfcc2cac66bf474" providerId="LiveId" clId="{0F5983B1-6EA5-4DD4-B220-B9D475C03EFD}" dt="2025-05-02T06:46:18.762" v="7" actId="20577"/>
          <ac:spMkLst>
            <pc:docMk/>
            <pc:sldMk cId="1798110234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193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594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68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822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973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633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231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956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60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171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100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38C93-F525-46B7-BDC8-EE6C6E353E51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488DF-E19B-4716-BDA8-71C2A6509E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454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63773"/>
            <a:ext cx="12192000" cy="3101492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17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ΕΛΕΥΘΕΡΙΑ ΚΑΙ ΑΥΘΕΝΤΙΑ</a:t>
            </a:r>
            <a:br>
              <a:rPr lang="el-GR" sz="3600" b="1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205-212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61783"/>
          </a:xfrm>
        </p:spPr>
        <p:txBody>
          <a:bodyPr>
            <a:normAutofit lnSpcReduction="1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Η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l-GR" dirty="0"/>
              <a:t>4</a:t>
            </a:r>
            <a:r>
              <a:rPr lang="el-GR" sz="2400" dirty="0"/>
              <a:t>-202</a:t>
            </a:r>
            <a:r>
              <a:rPr lang="el-GR" dirty="0"/>
              <a:t>5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9656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χριστιανική ηθική παρουσιάζεται πολύ συχνά </a:t>
            </a:r>
            <a:r>
              <a:rPr lang="el-GR" b="1" u="sng" dirty="0"/>
              <a:t>αποκρουστική</a:t>
            </a:r>
            <a:r>
              <a:rPr lang="el-GR" dirty="0"/>
              <a:t>, γιατί φαίνεται να </a:t>
            </a:r>
            <a:r>
              <a:rPr lang="el-GR" b="1" u="sng" dirty="0"/>
              <a:t>αναιρεί την ελευθερία</a:t>
            </a:r>
            <a:r>
              <a:rPr lang="el-GR" dirty="0"/>
              <a:t>, που αποτελεί και τον ίδιο τον σκοπό της. </a:t>
            </a:r>
          </a:p>
          <a:p>
            <a:r>
              <a:rPr lang="el-GR" dirty="0"/>
              <a:t>Το φαινόμενο αυτό δεν προκύπτει από τη φύση της αλλά από την παραποίησή της, από την παραφθορά της </a:t>
            </a:r>
            <a:r>
              <a:rPr lang="el-GR" u="sng" dirty="0"/>
              <a:t>ελεύθερης υπακοής</a:t>
            </a:r>
            <a:r>
              <a:rPr lang="el-GR" dirty="0"/>
              <a:t> στον Θεό σε </a:t>
            </a:r>
            <a:r>
              <a:rPr lang="el-GR" u="sng" dirty="0"/>
              <a:t>κοινωνική πειθαρχία</a:t>
            </a:r>
            <a:r>
              <a:rPr lang="el-GR" dirty="0"/>
              <a:t>.</a:t>
            </a:r>
          </a:p>
          <a:p>
            <a:r>
              <a:rPr lang="el-GR" dirty="0"/>
              <a:t>Τότε η χριστιανική ηθική προβάλλεται ως νομικός κώδικας. Χρησιμοποιείται για την επιβολή πειθαρχίας και όχι για την υπακοή στο θέλημα του Θεού. </a:t>
            </a:r>
          </a:p>
        </p:txBody>
      </p:sp>
    </p:spTree>
    <p:extLst>
      <p:ext uri="{BB962C8B-B14F-4D97-AF65-F5344CB8AC3E}">
        <p14:creationId xmlns:p14="http://schemas.microsoft.com/office/powerpoint/2010/main" val="1868033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ίδιο ισχύει και για την </a:t>
            </a:r>
            <a:r>
              <a:rPr lang="el-GR" b="1" dirty="0"/>
              <a:t>πνευματική καθοδήγηση των πιστών</a:t>
            </a:r>
            <a:r>
              <a:rPr lang="el-GR" dirty="0"/>
              <a:t>.</a:t>
            </a:r>
          </a:p>
          <a:p>
            <a:r>
              <a:rPr lang="el-GR" dirty="0"/>
              <a:t>Το λογικό ποίμνιο του Χριστού δεν ποιμαίνεται με τη βία. </a:t>
            </a:r>
          </a:p>
          <a:p>
            <a:r>
              <a:rPr lang="el-GR" dirty="0"/>
              <a:t>Οι ποιμένες δεν είναι δυνάστες, αλλά συνεργάτες των πιστών στο έργο της σωτηρίας. </a:t>
            </a:r>
          </a:p>
          <a:p>
            <a:r>
              <a:rPr lang="el-GR" dirty="0"/>
              <a:t>Ο τελικός σκοπός του ποιμαντικού έργου είναι η </a:t>
            </a:r>
            <a:r>
              <a:rPr lang="el-GR" b="1" dirty="0"/>
              <a:t>τελείωση των πιστών</a:t>
            </a:r>
            <a:r>
              <a:rPr lang="el-GR" dirty="0"/>
              <a:t> στην εν Χριστώ ελευθερία. </a:t>
            </a:r>
          </a:p>
          <a:p>
            <a:r>
              <a:rPr lang="el-GR" dirty="0"/>
              <a:t>Τα εκκλησιαστικά αξιώματα πρέπει να βοηθούν τους πιστούς στην εν Χριστώ προκοπή τους. Οι εκδηλώσεις σεβασμού που δέχονται πρέπει να αποδίδονται προς τον Θεό. </a:t>
            </a:r>
          </a:p>
        </p:txBody>
      </p:sp>
    </p:spTree>
    <p:extLst>
      <p:ext uri="{BB962C8B-B14F-4D97-AF65-F5344CB8AC3E}">
        <p14:creationId xmlns:p14="http://schemas.microsoft.com/office/powerpoint/2010/main" val="2071918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απόλυτη ελευθερία υπάρχει μόνο ως μετοχή στη θεία ελευθερία</a:t>
            </a:r>
            <a:r>
              <a:rPr lang="el-GR" dirty="0"/>
              <a:t> και ποτέ ως ανθρώπινο κατόρθωμα. </a:t>
            </a:r>
          </a:p>
          <a:p>
            <a:r>
              <a:rPr lang="el-GR" dirty="0"/>
              <a:t>Ο «έσχατος πειρασμός» για την κτιστή ελευθερία είναι να γίνει η ίδια «θεός» και να μην δεχτεί ό,τι δίδεται, γιατί έτσι δημιουργείται το αίσθημα της εξάρτησης. </a:t>
            </a:r>
          </a:p>
          <a:p>
            <a:r>
              <a:rPr lang="el-GR" dirty="0"/>
              <a:t>Αυτόν τον </a:t>
            </a:r>
            <a:r>
              <a:rPr lang="el-GR" b="1" dirty="0"/>
              <a:t>πειρασμό </a:t>
            </a:r>
            <a:r>
              <a:rPr lang="el-GR" dirty="0"/>
              <a:t>δοκιμάζει ο σημερινός άνθρωπος με τις δυνατότητες που δημιουργούν τα μέσα της επιστήμης και της τεχνολογίας. (π.χ. γενετικές μεταλλάξεις, δυνατότητες και κίνδυνοι των εφαρμογών)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079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άνθρωπος επιθυμεί το τέλειο, αλλά δεν μπορεί να το πραγματοποιήσει. </a:t>
            </a:r>
          </a:p>
          <a:p>
            <a:r>
              <a:rPr lang="el-GR" dirty="0"/>
              <a:t>Γι’ αυτό και οποιοδήποτε κατόρθωμά του αφήνει μέσα του την αίσθηση του κενού.</a:t>
            </a:r>
          </a:p>
          <a:p>
            <a:r>
              <a:rPr lang="el-GR" dirty="0"/>
              <a:t>Το </a:t>
            </a:r>
            <a:r>
              <a:rPr lang="el-GR" b="1" dirty="0"/>
              <a:t>τέλειο</a:t>
            </a:r>
            <a:r>
              <a:rPr lang="el-GR" dirty="0"/>
              <a:t> υπάρχει </a:t>
            </a:r>
            <a:r>
              <a:rPr lang="el-GR" b="1" dirty="0"/>
              <a:t>ως δώρο</a:t>
            </a:r>
            <a:r>
              <a:rPr lang="el-GR" dirty="0"/>
              <a:t> του τέλειου Θεού.</a:t>
            </a:r>
          </a:p>
          <a:p>
            <a:r>
              <a:rPr lang="el-GR" dirty="0"/>
              <a:t>Η ελευθερία, όπως και «</a:t>
            </a:r>
            <a:r>
              <a:rPr lang="el-GR" i="1" dirty="0" err="1"/>
              <a:t>πᾶν</a:t>
            </a:r>
            <a:r>
              <a:rPr lang="el-GR" i="1" dirty="0"/>
              <a:t> δώρημα τέλειον</a:t>
            </a:r>
            <a:r>
              <a:rPr lang="el-GR" dirty="0"/>
              <a:t>», έρχεται ως δωρεά από τον Θεό. </a:t>
            </a:r>
          </a:p>
          <a:p>
            <a:r>
              <a:rPr lang="el-GR" u="sng" dirty="0"/>
              <a:t>Αρκεί ο άνθρωπος να θελήσει</a:t>
            </a:r>
            <a:r>
              <a:rPr lang="el-GR" dirty="0"/>
              <a:t> να γίνει δέκτης αυτής της δωρεάς.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8943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δωρεά αυτή του Θεού </a:t>
            </a:r>
            <a:r>
              <a:rPr lang="el-GR" b="1" dirty="0"/>
              <a:t>προσφέρεται από τον Χριστό</a:t>
            </a:r>
            <a:r>
              <a:rPr lang="el-GR" dirty="0"/>
              <a:t>, που είναι ο χορηγός της απόλυτης ελευθερίας: «</a:t>
            </a:r>
            <a:r>
              <a:rPr lang="el-GR" i="1" dirty="0" err="1"/>
              <a:t>ἐὰν</a:t>
            </a:r>
            <a:r>
              <a:rPr lang="el-GR" i="1" dirty="0"/>
              <a:t> </a:t>
            </a:r>
            <a:r>
              <a:rPr lang="el-GR" i="1" dirty="0" err="1"/>
              <a:t>οὖν</a:t>
            </a:r>
            <a:r>
              <a:rPr lang="el-GR" i="1" dirty="0"/>
              <a:t> ὁ </a:t>
            </a:r>
            <a:r>
              <a:rPr lang="el-GR" i="1" dirty="0" err="1"/>
              <a:t>υἱὸς</a:t>
            </a:r>
            <a:r>
              <a:rPr lang="el-GR" i="1" dirty="0"/>
              <a:t> </a:t>
            </a:r>
            <a:r>
              <a:rPr lang="el-GR" i="1" dirty="0" err="1"/>
              <a:t>ὑμᾶς</a:t>
            </a:r>
            <a:r>
              <a:rPr lang="el-GR" i="1" dirty="0"/>
              <a:t> </a:t>
            </a:r>
            <a:r>
              <a:rPr lang="el-GR" i="1" dirty="0" err="1"/>
              <a:t>ἐλευθερώσῃ</a:t>
            </a:r>
            <a:r>
              <a:rPr lang="el-GR" i="1" dirty="0"/>
              <a:t>, </a:t>
            </a:r>
            <a:r>
              <a:rPr lang="el-GR" i="1" dirty="0" err="1"/>
              <a:t>ὄντως</a:t>
            </a:r>
            <a:r>
              <a:rPr lang="el-GR" i="1" dirty="0"/>
              <a:t> </a:t>
            </a:r>
            <a:r>
              <a:rPr lang="el-GR" i="1" dirty="0" err="1"/>
              <a:t>ἐλεύθεροι</a:t>
            </a:r>
            <a:r>
              <a:rPr lang="el-GR" i="1" dirty="0"/>
              <a:t> </a:t>
            </a:r>
            <a:r>
              <a:rPr lang="el-GR" i="1" dirty="0" err="1"/>
              <a:t>ἔσεσθε</a:t>
            </a:r>
            <a:r>
              <a:rPr lang="el-GR" dirty="0"/>
              <a:t>». (</a:t>
            </a:r>
            <a:r>
              <a:rPr lang="el-GR" i="1" dirty="0" err="1"/>
              <a:t>Ἰω</a:t>
            </a:r>
            <a:r>
              <a:rPr lang="el-GR" i="1" dirty="0"/>
              <a:t>.</a:t>
            </a:r>
            <a:r>
              <a:rPr lang="el-GR" dirty="0"/>
              <a:t> 8,36) </a:t>
            </a:r>
          </a:p>
          <a:p>
            <a:r>
              <a:rPr lang="el-GR" dirty="0"/>
              <a:t>Η ελευθερία του ανθρώπου θεμελιώνεται στην πίστη στον Χριστό και έχει την έννοια της πλήρους αυτοπροσφοράς του στο θέλημα του Θεού. </a:t>
            </a:r>
          </a:p>
          <a:p>
            <a:r>
              <a:rPr lang="el-GR" dirty="0"/>
              <a:t>Η πίστη είναι η δύναμη με την οποία ο άνθρωπος δρασκελίζει την κοσμική νομοτέλεια και προχωρεί στην αγάπη και την ελευθερία του προσωπικού Θεού. </a:t>
            </a:r>
          </a:p>
        </p:txBody>
      </p:sp>
    </p:spTree>
    <p:extLst>
      <p:ext uri="{BB962C8B-B14F-4D97-AF65-F5344CB8AC3E}">
        <p14:creationId xmlns:p14="http://schemas.microsoft.com/office/powerpoint/2010/main" val="1908955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33DE0C-2384-4F4F-AA25-A1E43AF8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17. ΕΛΕΥΘΕΡΙΑ ΚΑΙ ΑΥΘΕΝΤΙΑ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05F93D-2DA1-4D87-B3AA-F87B6D616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Πώς η σχέση με κάποια αυθεντία μπορεί να ωριμάσει τον άνθρωπο στην ελευθερία;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εποχή μας συνδέεται με την κρίση της αυθεντίας και τη διεκδίκηση της απεριόριστης ελευθερίας. Με τι συνδέεται αυτό το φαινόμενο;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Είναι δυνατή η απόλυτη ελευθερία;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Ποια μορφή ελευθερίας υπερασπίζονται οι μάρτυρες; </a:t>
            </a:r>
          </a:p>
        </p:txBody>
      </p:sp>
    </p:spTree>
    <p:extLst>
      <p:ext uri="{BB962C8B-B14F-4D97-AF65-F5344CB8AC3E}">
        <p14:creationId xmlns:p14="http://schemas.microsoft.com/office/powerpoint/2010/main" val="83600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 17. ΕΛΕΥΘΕΡΙΑ ΚΑΙ ΑΥΘΕΝΤΙΑ</a:t>
            </a:r>
            <a:br>
              <a:rPr lang="el-GR" dirty="0"/>
            </a:b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521594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ηθική ζωή αναπτύσσεται πάντοτε σε σχέση με κάποια αυθεντία.</a:t>
            </a:r>
          </a:p>
          <a:p>
            <a:r>
              <a:rPr lang="el-GR" dirty="0"/>
              <a:t>Η ωρίμανση στην ηθική ζωή βαίνει παράλληλα με την ωρίμανση στην ελευθερία.</a:t>
            </a:r>
          </a:p>
          <a:p>
            <a:r>
              <a:rPr lang="el-GR" dirty="0"/>
              <a:t>Το ερώτημα είναι: Πώς η σχέση με κάποια αυθεντία μπορεί να ωριμάζει τον άνθρωπο στην ελευθερία;</a:t>
            </a:r>
          </a:p>
          <a:p>
            <a:r>
              <a:rPr lang="el-GR" dirty="0"/>
              <a:t>Η αυθεντία έχει από τη φύση της εξουσιαστικό χαρακτήρα. Γι’ αυτό και όποιος ρυθμίζει τη ζωή του με κάποια αυθεντία δεν έχει απόλυτη ελευθερία. </a:t>
            </a:r>
          </a:p>
          <a:p>
            <a:r>
              <a:rPr lang="el-GR" dirty="0"/>
              <a:t>Στην πραγματικότητα κανένας άνθρωπος δεν έχει απόλυτη ελευθερία. (γέννηση, θάνατος)</a:t>
            </a:r>
          </a:p>
          <a:p>
            <a:r>
              <a:rPr lang="el-GR" dirty="0"/>
              <a:t>Συνεπώς, ο άνθρωπος έχει </a:t>
            </a:r>
            <a:r>
              <a:rPr lang="el-GR" b="1" dirty="0"/>
              <a:t>σχετική ελευθερία</a:t>
            </a:r>
            <a:r>
              <a:rPr lang="el-GR" dirty="0"/>
              <a:t>, την οποία ασκεί ή δοκιμάζει σε σχέση με κάποια αυθεντία.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30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73487" y="1493950"/>
            <a:ext cx="11500834" cy="5364050"/>
          </a:xfrm>
        </p:spPr>
        <p:txBody>
          <a:bodyPr>
            <a:normAutofit/>
          </a:bodyPr>
          <a:lstStyle/>
          <a:p>
            <a:r>
              <a:rPr lang="el-GR" dirty="0"/>
              <a:t>Η εμπειρία </a:t>
            </a:r>
            <a:r>
              <a:rPr lang="el-GR"/>
              <a:t>της ελευθερίας </a:t>
            </a:r>
            <a:r>
              <a:rPr lang="el-GR" dirty="0"/>
              <a:t>και της αυθεντίας βιώνεται αρχικά σε σχέση με τη μητέρα, τον πατέρα, την οικογένεια και το άμεσο περιβάλλον. </a:t>
            </a:r>
          </a:p>
          <a:p>
            <a:r>
              <a:rPr lang="el-GR" dirty="0"/>
              <a:t>Στη συνέχεια γίνεται σε σχέση με την κοινωνία, τον κόσμο και τον αόρατο Πατέρα. </a:t>
            </a:r>
          </a:p>
          <a:p>
            <a:r>
              <a:rPr lang="el-GR" dirty="0"/>
              <a:t>Νόμοι ή θεσμοί αποτελούν περιοριστικούς όρους ή αυθεντίες, αλλά και πλαίσια αναπτύξεως της ανθρώπινης ελευθερίας. </a:t>
            </a:r>
          </a:p>
          <a:p>
            <a:r>
              <a:rPr lang="el-GR" dirty="0"/>
              <a:t>Η εποχή μας χαρακτηρίζεται από την κρίση της αυθεντίας και τη διεκδίκηση της απεριόριστης ελευθερίας. </a:t>
            </a:r>
          </a:p>
          <a:p>
            <a:r>
              <a:rPr lang="el-GR" dirty="0"/>
              <a:t>Το φαινόμενο αυτό συνδέεται με τις μεγάλες </a:t>
            </a:r>
            <a:r>
              <a:rPr lang="el-GR" u="sng" dirty="0"/>
              <a:t>κοινωνικές αλλαγές</a:t>
            </a:r>
            <a:r>
              <a:rPr lang="el-GR" dirty="0"/>
              <a:t> και τις </a:t>
            </a:r>
            <a:r>
              <a:rPr lang="el-GR" u="sng" dirty="0"/>
              <a:t>τεράστιες δυνατότητες</a:t>
            </a:r>
            <a:r>
              <a:rPr lang="el-GR" dirty="0"/>
              <a:t> του σύγχρονου ανθρώπου. Συνδέεται όμως και με την </a:t>
            </a:r>
            <a:r>
              <a:rPr lang="el-GR" u="sng" dirty="0"/>
              <a:t>κατάχρηση της εξουσίας</a:t>
            </a:r>
            <a:r>
              <a:rPr lang="el-GR" dirty="0"/>
              <a:t>, και με </a:t>
            </a:r>
            <a:r>
              <a:rPr lang="el-GR" u="sng" dirty="0"/>
              <a:t>την ανάπτυξη του εγωισμού</a:t>
            </a:r>
            <a:r>
              <a:rPr lang="el-GR" dirty="0"/>
              <a:t> και της </a:t>
            </a:r>
            <a:r>
              <a:rPr lang="el-GR" u="sng" dirty="0"/>
              <a:t>ασυδοσίας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8110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Ήδη από τις αρχές του 20</a:t>
            </a:r>
            <a:r>
              <a:rPr lang="el-GR" baseline="30000" dirty="0"/>
              <a:t>ου</a:t>
            </a:r>
            <a:r>
              <a:rPr lang="el-GR" dirty="0"/>
              <a:t> αιώνα </a:t>
            </a:r>
            <a:r>
              <a:rPr lang="el-GR" b="1" dirty="0"/>
              <a:t>δημιουργήθηκε νέο κλίμα</a:t>
            </a:r>
            <a:r>
              <a:rPr lang="el-GR" dirty="0"/>
              <a:t> στην κοινωνική ζωή, που είχε και τις αντίστοιχες συνέπειες. </a:t>
            </a:r>
          </a:p>
          <a:p>
            <a:r>
              <a:rPr lang="el-GR" dirty="0"/>
              <a:t>Έτσι, από τη μια μεριά καυτηριάστηκε ο </a:t>
            </a:r>
            <a:r>
              <a:rPr lang="el-GR" u="sng" dirty="0"/>
              <a:t>αυταρχισμός </a:t>
            </a:r>
            <a:r>
              <a:rPr lang="el-GR" dirty="0"/>
              <a:t>και η υποκρισία των μεγαλύτερων, και από την άλλη προωθήθηκε η </a:t>
            </a:r>
            <a:r>
              <a:rPr lang="el-GR" u="sng" dirty="0"/>
              <a:t>αυθαιρεσία </a:t>
            </a:r>
            <a:r>
              <a:rPr lang="el-GR" dirty="0"/>
              <a:t>που έφθασε ως τα όρια της αναίδειας. </a:t>
            </a:r>
          </a:p>
          <a:p>
            <a:r>
              <a:rPr lang="el-GR" dirty="0"/>
              <a:t>Το καλό και το κακό σχετικοποιήθηκαν, ενώ η ελευθερία συνδέθηκε με την ασυδοσία.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0280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6062" y="1339404"/>
            <a:ext cx="11771290" cy="5518596"/>
          </a:xfrm>
        </p:spPr>
        <p:txBody>
          <a:bodyPr>
            <a:normAutofit/>
          </a:bodyPr>
          <a:lstStyle/>
          <a:p>
            <a:r>
              <a:rPr lang="el-GR" dirty="0"/>
              <a:t>Προϋπόθεση της χριστιανικής ηθικής είναι </a:t>
            </a:r>
            <a:r>
              <a:rPr lang="el-GR" b="1" dirty="0"/>
              <a:t>η ελευθερία επιλογής</a:t>
            </a:r>
            <a:r>
              <a:rPr lang="el-GR" dirty="0"/>
              <a:t> μεταξύ καλού και κακού. </a:t>
            </a:r>
          </a:p>
          <a:p>
            <a:r>
              <a:rPr lang="el-GR" dirty="0"/>
              <a:t>Η επιλογή γίνεται με βάση κάποια </a:t>
            </a:r>
            <a:r>
              <a:rPr lang="el-GR" b="1" dirty="0"/>
              <a:t>αυθεντία</a:t>
            </a:r>
            <a:r>
              <a:rPr lang="el-GR" dirty="0"/>
              <a:t>, η οποία γίνεται μέσο προσδιορισμού ή περιορισμού της ελευθερίας.   </a:t>
            </a:r>
          </a:p>
          <a:p>
            <a:r>
              <a:rPr lang="el-GR" b="1" dirty="0"/>
              <a:t>Η απόλυτη ελευθερία δεν είναι δυνατή μέσα στον κόσμο</a:t>
            </a:r>
            <a:r>
              <a:rPr lang="el-GR" dirty="0"/>
              <a:t> εξαιτίας της κτιστότητας του ανθρώπου. (αιτία ύπαρξης, φθορά , θάνατος)</a:t>
            </a:r>
          </a:p>
          <a:p>
            <a:r>
              <a:rPr lang="el-GR" dirty="0"/>
              <a:t>Η απόλυτη ελευθερία γίνεται δυνατή μόνο με την επέκταση στην </a:t>
            </a:r>
            <a:r>
              <a:rPr lang="el-GR" u="sng" dirty="0"/>
              <a:t>απειρότητα</a:t>
            </a:r>
            <a:r>
              <a:rPr lang="el-GR" dirty="0"/>
              <a:t> και στην </a:t>
            </a:r>
            <a:r>
              <a:rPr lang="el-GR" u="sng" dirty="0"/>
              <a:t>αιωνιότητα</a:t>
            </a:r>
            <a:r>
              <a:rPr lang="el-GR" dirty="0"/>
              <a:t>. </a:t>
            </a:r>
          </a:p>
          <a:p>
            <a:r>
              <a:rPr lang="el-GR" dirty="0"/>
              <a:t>Η επέκταση αυτή επιδιώκεται με τη θρησκεία, η οποία μεταθέτοντας το σημείο της αναφοράς του ανθρώπου σε υπερβατική περιοχή τον αφήνει ένα ευρύτατο πλαίσιο ελευθερίας. 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775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73487" y="1532586"/>
            <a:ext cx="11320530" cy="5074275"/>
          </a:xfrm>
        </p:spPr>
        <p:txBody>
          <a:bodyPr>
            <a:normAutofit/>
          </a:bodyPr>
          <a:lstStyle/>
          <a:p>
            <a:r>
              <a:rPr lang="el-GR" b="1" dirty="0"/>
              <a:t>Ο χριστιανισμός είναι αποκάλυψη</a:t>
            </a:r>
            <a:r>
              <a:rPr lang="el-GR" dirty="0"/>
              <a:t>. Δεν στηρίζεται στην </a:t>
            </a:r>
            <a:r>
              <a:rPr lang="el-GR" u="sng" dirty="0"/>
              <a:t>κίνηση</a:t>
            </a:r>
            <a:r>
              <a:rPr lang="el-GR" dirty="0"/>
              <a:t> του ανθρώπου προς τον Θεό, αλλά στη </a:t>
            </a:r>
            <a:r>
              <a:rPr lang="el-GR" u="sng" dirty="0"/>
              <a:t>φανέρωση</a:t>
            </a:r>
            <a:r>
              <a:rPr lang="el-GR" dirty="0"/>
              <a:t> του Θεού στον άνθρωπο. </a:t>
            </a:r>
          </a:p>
          <a:p>
            <a:r>
              <a:rPr lang="el-GR" dirty="0"/>
              <a:t>Μ’ αυτόν τον τρόπο ο Θεός </a:t>
            </a:r>
            <a:r>
              <a:rPr lang="el-GR" b="1" dirty="0"/>
              <a:t>δεν επιβάλλει εξωτερικές αυθεντίες</a:t>
            </a:r>
            <a:r>
              <a:rPr lang="el-GR" dirty="0"/>
              <a:t>, αλλά πραγματοποιεί μέσα στον ίδιο τον άνθρωπο την αναγέννηση και τη </a:t>
            </a:r>
            <a:r>
              <a:rPr lang="el-GR" dirty="0" err="1"/>
              <a:t>θέωσή</a:t>
            </a:r>
            <a:r>
              <a:rPr lang="el-GR" dirty="0"/>
              <a:t> του. </a:t>
            </a:r>
          </a:p>
          <a:p>
            <a:r>
              <a:rPr lang="el-GR" dirty="0"/>
              <a:t>Οι εξωτερικές αυθεντίες δεν αποκλείονται, αλλά εξετάζονται ως προς την </a:t>
            </a:r>
            <a:r>
              <a:rPr lang="el-GR" u="sng" dirty="0"/>
              <a:t>παιδαγωγική τους αποτελεσματικότητα</a:t>
            </a:r>
            <a:r>
              <a:rPr lang="el-GR" dirty="0"/>
              <a:t>. Έτσι ερμηνεύεται και η θέση του νόμου στην Παλαιά Διαθήκη.</a:t>
            </a:r>
          </a:p>
          <a:p>
            <a:r>
              <a:rPr lang="el-GR" dirty="0"/>
              <a:t>Ο χριστιανισμός δεν είναι αντινομισμός. Δεν καταργεί τον νόμο, αλλά τον υπερβάλλει.</a:t>
            </a:r>
          </a:p>
        </p:txBody>
      </p:sp>
    </p:spTree>
    <p:extLst>
      <p:ext uri="{BB962C8B-B14F-4D97-AF65-F5344CB8AC3E}">
        <p14:creationId xmlns:p14="http://schemas.microsoft.com/office/powerpoint/2010/main" val="290726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l-GR" dirty="0"/>
              <a:t>Όταν ο άνθρωπος υποδουλώνεται σε κάποια εξωτερική αυθεντία  αλλοιώνεται και εξουθενώνεται. </a:t>
            </a:r>
          </a:p>
          <a:p>
            <a:r>
              <a:rPr lang="el-GR" u="sng" dirty="0"/>
              <a:t>Η αποστολή του νόμου</a:t>
            </a:r>
            <a:r>
              <a:rPr lang="el-GR" dirty="0"/>
              <a:t> δεν ήταν να παραμείνει ως αιώνια αυθεντία, αλλά </a:t>
            </a:r>
            <a:r>
              <a:rPr lang="el-GR" u="sng" dirty="0"/>
              <a:t>να παιδαγωγήσει τον άνθρωπο</a:t>
            </a:r>
            <a:r>
              <a:rPr lang="el-GR" dirty="0"/>
              <a:t> για να δεχτεί την εν Χριστώ ελευθερία και αυθεντία. </a:t>
            </a:r>
          </a:p>
          <a:p>
            <a:r>
              <a:rPr lang="el-GR" dirty="0"/>
              <a:t>Ο Χριστός ήρθε για να απελευθερώσει τον άνθρωπο από κάθε δουλεία. </a:t>
            </a:r>
          </a:p>
          <a:p>
            <a:r>
              <a:rPr lang="el-GR" dirty="0"/>
              <a:t>Ο Χριστός, που είναι η αληθινή ζωή, </a:t>
            </a:r>
            <a:r>
              <a:rPr lang="el-GR" b="1" dirty="0"/>
              <a:t>αποκαθιστά την αυθεντία</a:t>
            </a:r>
            <a:r>
              <a:rPr lang="el-GR" dirty="0"/>
              <a:t> με την τελειότητα και την ελευθερία κατευθύνοντας τον πιστό στο επίπεδο της </a:t>
            </a:r>
            <a:r>
              <a:rPr lang="el-GR" u="sng" dirty="0"/>
              <a:t>ανιδιοτελούς αγάπης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335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0762" y="1468192"/>
            <a:ext cx="11269014" cy="5389807"/>
          </a:xfrm>
        </p:spPr>
        <p:txBody>
          <a:bodyPr>
            <a:normAutofit/>
          </a:bodyPr>
          <a:lstStyle/>
          <a:p>
            <a:r>
              <a:rPr lang="el-GR" dirty="0"/>
              <a:t>Όλες οι αυθεντίες είναι συμβατικές και αντιμετωπίζονται σε σχέση με τον Θεό.</a:t>
            </a:r>
          </a:p>
          <a:p>
            <a:r>
              <a:rPr lang="el-GR" dirty="0"/>
              <a:t>Η κρατική εξουσία ελέγχεται κάτω από το πρίσμα της υπακοής στον Θεό. </a:t>
            </a:r>
          </a:p>
          <a:p>
            <a:r>
              <a:rPr lang="el-GR" dirty="0"/>
              <a:t>Η διδασκαλία της Εκκλησίας σχετικοποιεί κάθε κοσμικό θεσμό.</a:t>
            </a:r>
          </a:p>
          <a:p>
            <a:r>
              <a:rPr lang="el-GR" dirty="0"/>
              <a:t>Η Εκκλησία τοποθέτησε τον άνθρωπο απευθείας μπροστά στον Θεό και διακήρυξε την </a:t>
            </a:r>
            <a:r>
              <a:rPr lang="el-GR" b="1" dirty="0"/>
              <a:t>ελευθερία της συνειδήσεώς</a:t>
            </a:r>
            <a:r>
              <a:rPr lang="el-GR" dirty="0"/>
              <a:t> του. </a:t>
            </a:r>
          </a:p>
          <a:p>
            <a:r>
              <a:rPr lang="el-GR" dirty="0"/>
              <a:t>Οι μάρτυρες προασπίζονται την ελευθερία της συνειδήσεως. </a:t>
            </a:r>
          </a:p>
          <a:p>
            <a:r>
              <a:rPr lang="el-GR" dirty="0"/>
              <a:t>Οι επιμέρους ελευθερίες, που παρουσιάζονται ως ατομικά δικαιώματα, ξεκίνησαν από την ελευθερία της συνειδήσεως, η οποία καλλιεργήθηκε στον χώρο της Εκκλησίας.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509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17. ΕΛΕΥΘΕΡΙΑ ΚΑΙ ΑΥΘΕΝΤΙΑ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χριστιανική ζωή είναι προσανατολισμένη προς την απόλυτη ελευθερία. Ο προσανατολισμός αυτός συνεπάγεται και τον βαθμιαίο παραμερισμό κάθε εξωτερικής αυθεντίας. </a:t>
            </a:r>
          </a:p>
          <a:p>
            <a:r>
              <a:rPr lang="el-GR" dirty="0"/>
              <a:t>Η χριστιανική ηθική αποσκοπεί στη μετάβαση από την κατάσταση της δουλείας στην περιοχή της ελευθερίας από οποιαδήποτε εξωτερική επιβολή.</a:t>
            </a:r>
          </a:p>
          <a:p>
            <a:r>
              <a:rPr lang="el-GR" dirty="0"/>
              <a:t>Η μετάβαση αυτή δεν είναι ούτε εύκολη, ούτε απλή. </a:t>
            </a:r>
          </a:p>
          <a:p>
            <a:r>
              <a:rPr lang="el-GR" dirty="0"/>
              <a:t>Η αυθεντία λειτουργεί θετικά, μόνο όταν διαπνέεται από πραγματική </a:t>
            </a:r>
            <a:r>
              <a:rPr lang="el-GR" u="sng" dirty="0"/>
              <a:t>αγάπη</a:t>
            </a:r>
            <a:r>
              <a:rPr lang="el-GR" dirty="0"/>
              <a:t> και χειραγωγεί στην </a:t>
            </a:r>
            <a:r>
              <a:rPr lang="el-GR" u="sng" dirty="0"/>
              <a:t>αληθινή ελευθερία</a:t>
            </a:r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86373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1282</Words>
  <Application>Microsoft Office PowerPoint</Application>
  <PresentationFormat>Ευρεία οθόνη</PresentationFormat>
  <Paragraphs>80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17Η  ΕΛΕΥΘΕΡΙΑ ΚΑΙ ΑΥΘΕΝΤΙΑ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205-212</vt:lpstr>
      <vt:lpstr>  17. ΕΛΕΥΘΕΡΙΑ ΚΑΙ ΑΥΘΕΝΤΙΑ  </vt:lpstr>
      <vt:lpstr> 17. ΕΛΕΥΘΕΡΙΑ ΚΑΙ ΑΥΘΕΝΤΙΑ </vt:lpstr>
      <vt:lpstr> 17. ΕΛΕΥΘΕΡΙΑ ΚΑΙ ΑΥΘΕΝΤΙΑ </vt:lpstr>
      <vt:lpstr> 17. ΕΛΕΥΘΕΡΙΑ ΚΑΙ ΑΥΘΕΝΤΙΑ </vt:lpstr>
      <vt:lpstr> 17. ΕΛΕΥΘΕΡΙΑ ΚΑΙ ΑΥΘΕΝΤΙΑ </vt:lpstr>
      <vt:lpstr> 17. ΕΛΕΥΘΕΡΙΑ ΚΑΙ ΑΥΘΕΝΤΙΑ </vt:lpstr>
      <vt:lpstr> 17. ΕΛΕΥΘΕΡΙΑ ΚΑΙ ΑΥΘΕΝΤΙΑ </vt:lpstr>
      <vt:lpstr> 17. ΕΛΕΥΘΕΡΙΑ ΚΑΙ ΑΥΘΕΝΤΙΑ </vt:lpstr>
      <vt:lpstr>17. ΕΛΕΥΘΕΡΙΑ ΚΑΙ ΑΥΘΕΝΤΙΑ</vt:lpstr>
      <vt:lpstr>17. ΕΛΕΥΘΕΡΙΑ ΚΑΙ ΑΥΘΕΝΤΙΑ</vt:lpstr>
      <vt:lpstr>17. ΕΛΕΥΘΕΡΙΑ ΚΑΙ ΑΥΘΕΝΤΙΑ</vt:lpstr>
      <vt:lpstr>17. ΕΛΕΥΘΕΡΙΑ ΚΑΙ ΑΥΘΕΝΤΙΑ</vt:lpstr>
      <vt:lpstr>17. ΕΛΕΥΘΕΡΙΑ ΚΑΙ ΑΥΘΕΝΤΙΑ</vt:lpstr>
      <vt:lpstr>17. ΕΛΕΥΘΕΡΙΑ ΚΑΙ ΑΥΘΕΝΤΙΑ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10</cp:revision>
  <dcterms:created xsi:type="dcterms:W3CDTF">2015-06-21T00:48:16Z</dcterms:created>
  <dcterms:modified xsi:type="dcterms:W3CDTF">2025-05-02T06:46:27Z</dcterms:modified>
</cp:coreProperties>
</file>