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EFCD0911-6A49-4BFB-9768-3706AEF809A2}"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4126472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EFCD0911-6A49-4BFB-9768-3706AEF809A2}"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3042544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EFCD0911-6A49-4BFB-9768-3706AEF809A2}"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3198812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EFCD0911-6A49-4BFB-9768-3706AEF809A2}"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427166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EFCD0911-6A49-4BFB-9768-3706AEF809A2}"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3191891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EFCD0911-6A49-4BFB-9768-3706AEF809A2}"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115745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FCD0911-6A49-4BFB-9768-3706AEF809A2}" type="datetimeFigureOut">
              <a:rPr lang="el-GR" smtClean="0"/>
              <a:t>12/9/2022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952096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EFCD0911-6A49-4BFB-9768-3706AEF809A2}" type="datetimeFigureOut">
              <a:rPr lang="el-GR" smtClean="0"/>
              <a:t>12/9/2022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3823951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FCD0911-6A49-4BFB-9768-3706AEF809A2}" type="datetimeFigureOut">
              <a:rPr lang="el-GR" smtClean="0"/>
              <a:t>12/9/2022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251211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EFCD0911-6A49-4BFB-9768-3706AEF809A2}"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2880048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EFCD0911-6A49-4BFB-9768-3706AEF809A2}"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6BB53B6-2B0D-43E5-9B1A-AD306FD62752}" type="slidenum">
              <a:rPr lang="el-GR" smtClean="0"/>
              <a:t>‹#›</a:t>
            </a:fld>
            <a:endParaRPr lang="el-GR"/>
          </a:p>
        </p:txBody>
      </p:sp>
    </p:spTree>
    <p:extLst>
      <p:ext uri="{BB962C8B-B14F-4D97-AF65-F5344CB8AC3E}">
        <p14:creationId xmlns:p14="http://schemas.microsoft.com/office/powerpoint/2010/main" val="2184040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CD0911-6A49-4BFB-9768-3706AEF809A2}" type="datetimeFigureOut">
              <a:rPr lang="el-GR" smtClean="0"/>
              <a:t>12/9/2022</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BB53B6-2B0D-43E5-9B1A-AD306FD62752}" type="slidenum">
              <a:rPr lang="el-GR" smtClean="0"/>
              <a:t>‹#›</a:t>
            </a:fld>
            <a:endParaRPr lang="el-GR"/>
          </a:p>
        </p:txBody>
      </p:sp>
    </p:spTree>
    <p:extLst>
      <p:ext uri="{BB962C8B-B14F-4D97-AF65-F5344CB8AC3E}">
        <p14:creationId xmlns:p14="http://schemas.microsoft.com/office/powerpoint/2010/main" val="601097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12192000" cy="3971104"/>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9</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ΕΓΩΚΕΝΤΡΙΚΟΤΗΤΑ ΚΑΙ ΚΟΙΝΩΝΙΚΟΤΗΤΑ</a:t>
            </a:r>
            <a:br>
              <a:rPr lang="el-GR" sz="3600" dirty="0"/>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115-125</a:t>
            </a:r>
            <a:br>
              <a:rPr lang="el-GR" dirty="0">
                <a:latin typeface="Times New Roman" panose="02020603050405020304" pitchFamily="18" charset="0"/>
                <a:cs typeface="Times New Roman" panose="02020603050405020304" pitchFamily="18" charset="0"/>
              </a:rPr>
            </a:br>
            <a:endParaRPr lang="el-GR" dirty="0"/>
          </a:p>
        </p:txBody>
      </p:sp>
      <p:sp>
        <p:nvSpPr>
          <p:cNvPr id="3" name="Υπότιτλος 2"/>
          <p:cNvSpPr>
            <a:spLocks noGrp="1"/>
          </p:cNvSpPr>
          <p:nvPr>
            <p:ph type="subTitle" idx="1"/>
          </p:nvPr>
        </p:nvSpPr>
        <p:spPr>
          <a:xfrm>
            <a:off x="1524000" y="4216188"/>
            <a:ext cx="9144000" cy="1655762"/>
          </a:xfrm>
        </p:spPr>
        <p:txBody>
          <a:bodyPr>
            <a:normAutofit fontScale="92500" lnSpcReduction="20000"/>
          </a:bodyPr>
          <a:lstStyle/>
          <a:p>
            <a:r>
              <a:rPr lang="el-GR" dirty="0">
                <a:latin typeface="Times New Roman" panose="02020603050405020304" pitchFamily="18" charset="0"/>
                <a:cs typeface="Times New Roman" panose="02020603050405020304" pitchFamily="18" charset="0"/>
              </a:rPr>
              <a:t> </a:t>
            </a:r>
          </a:p>
          <a:p>
            <a:r>
              <a:rPr lang="el-GR" dirty="0">
                <a:latin typeface="Times New Roman" panose="02020603050405020304" pitchFamily="18" charset="0"/>
                <a:cs typeface="Times New Roman" panose="02020603050405020304" pitchFamily="18" charset="0"/>
              </a:rPr>
              <a:t> </a:t>
            </a:r>
            <a:r>
              <a:rPr lang="el-GR" dirty="0">
                <a:cs typeface="Times New Roman" panose="02020603050405020304" pitchFamily="18" charset="0"/>
              </a:rPr>
              <a:t>ΣΤ</a:t>
            </a:r>
            <a:r>
              <a:rPr lang="el-GR" sz="2400" dirty="0"/>
              <a:t>΄ ΕΞΑΜΗΝΟ</a:t>
            </a:r>
            <a:br>
              <a:rPr lang="el-GR" sz="2400" dirty="0"/>
            </a:br>
            <a:r>
              <a:rPr lang="el-GR" sz="2400" dirty="0"/>
              <a:t>ΙΕΡΑΤΙΚΩΝ ΣΠΟΥΔΩΝ</a:t>
            </a:r>
          </a:p>
          <a:p>
            <a:r>
              <a:rPr lang="el-GR" sz="2400" dirty="0"/>
              <a:t>ΔΙΔΑΣΚΟΥΣΑ: ΜΑΡΙΑ Κ. ΚΑΡΑΜΠΕΛΙΑ</a:t>
            </a:r>
          </a:p>
          <a:p>
            <a:r>
              <a:rPr lang="el-GR" sz="2400" dirty="0"/>
              <a:t>202</a:t>
            </a:r>
            <a:r>
              <a:rPr lang="en-US" sz="2400" dirty="0"/>
              <a:t>1</a:t>
            </a:r>
            <a:r>
              <a:rPr lang="el-GR" sz="2400" dirty="0"/>
              <a:t>-202</a:t>
            </a:r>
            <a:r>
              <a:rPr lang="en-US" sz="2400" dirty="0"/>
              <a:t>2</a:t>
            </a:r>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667862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p:txBody>
          <a:bodyPr>
            <a:normAutofit/>
          </a:bodyPr>
          <a:lstStyle/>
          <a:p>
            <a:r>
              <a:rPr lang="el-GR" dirty="0"/>
              <a:t>Η </a:t>
            </a:r>
            <a:r>
              <a:rPr lang="el-GR" b="1" dirty="0"/>
              <a:t>κοινωνικοποίηση</a:t>
            </a:r>
            <a:r>
              <a:rPr lang="el-GR" dirty="0"/>
              <a:t> του ανθρώπου ανάγεται στην εμβρυική του ζωή.</a:t>
            </a:r>
          </a:p>
          <a:p>
            <a:r>
              <a:rPr lang="el-GR" dirty="0"/>
              <a:t>Πραγματοποιείται στα πλαίσια των πρωτογενών ομάδων και στα θεσμικά πλαίσια της κοινωνίας.</a:t>
            </a:r>
          </a:p>
          <a:p>
            <a:r>
              <a:rPr lang="el-GR" dirty="0"/>
              <a:t>Η κοινωνία με τις αρχές και τους νόμους της προσφέρεται αυτόματα για την κοινωνικοποίηση του ανθρώπου. Αυτή αρχίζει με τη συγκατάθεση και συνεργασία του, και στη συνέχεια βιώνεται με τριβές και αντιθέσεις (εφηβεία). </a:t>
            </a:r>
          </a:p>
          <a:p>
            <a:r>
              <a:rPr lang="el-GR" dirty="0"/>
              <a:t>Η ανάγκη να αντιμετωπιστούν οι κοινωνικές αποκλίσεις οδηγεί στην ανάληψη κάποιας προσπάθειας </a:t>
            </a:r>
            <a:r>
              <a:rPr lang="el-GR" b="1" dirty="0" err="1"/>
              <a:t>ανακοινωνικοποίησης</a:t>
            </a:r>
            <a:r>
              <a:rPr lang="el-GR" dirty="0"/>
              <a:t>. (ιδιαίτερες δεξιότητες ή κοινωνικές προσαρμογές )</a:t>
            </a:r>
          </a:p>
          <a:p>
            <a:endParaRPr lang="el-GR" dirty="0"/>
          </a:p>
        </p:txBody>
      </p:sp>
    </p:spTree>
    <p:extLst>
      <p:ext uri="{BB962C8B-B14F-4D97-AF65-F5344CB8AC3E}">
        <p14:creationId xmlns:p14="http://schemas.microsoft.com/office/powerpoint/2010/main" val="4088550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a:xfrm>
            <a:off x="437881" y="1825624"/>
            <a:ext cx="11165983" cy="5032375"/>
          </a:xfrm>
        </p:spPr>
        <p:txBody>
          <a:bodyPr>
            <a:normAutofit/>
          </a:bodyPr>
          <a:lstStyle/>
          <a:p>
            <a:pPr marL="0" indent="0">
              <a:buNone/>
            </a:pPr>
            <a:r>
              <a:rPr lang="el-GR" dirty="0"/>
              <a:t>Η κοινωνικοποίηση αποτελεί πολύπλοκη διαδικασία.</a:t>
            </a:r>
          </a:p>
          <a:p>
            <a:r>
              <a:rPr lang="el-GR" dirty="0"/>
              <a:t>Στις παλαιότερες  κοινωνίες οι διάφοροι θεσμοί συνδέονταν στενά μεταξύ τους και εύρισκαν την ενότητά τους στην Εκκλησία. Το πρόσωπο διατηρούσε τη μοναδικότητά του, ενώ οι ρόλοι που αναλάμβανε συνδέονταν αρμονικά μεταξύ τους. </a:t>
            </a:r>
          </a:p>
          <a:p>
            <a:r>
              <a:rPr lang="el-GR" dirty="0"/>
              <a:t>Στη σημερινή κοινωνία υπάρχουν πολλές επιμέρους περιοχές ασυμβίβαστες μεταξύ τους. Τα μέλη της κοινωνίας αναλαμβάνουν ρόλους που είναι άσχετοι μεταξύ τους. Η Εκκλησία αντιμετωπίζεται ως εξειδικευμένος κοινωνικός θεσμός και απωθείται στο περιθώριο της κοινωνίας χάνοντας τον ενοποιητικό της ρόλο. </a:t>
            </a:r>
          </a:p>
          <a:p>
            <a:r>
              <a:rPr lang="el-GR" dirty="0"/>
              <a:t>Η κοινωνικοποίηση στη σύγχρονη κοινωνία οδηγεί σε </a:t>
            </a:r>
            <a:r>
              <a:rPr lang="el-GR" b="1" dirty="0"/>
              <a:t>κρίση ταυτότητας</a:t>
            </a:r>
            <a:r>
              <a:rPr lang="el-GR" dirty="0"/>
              <a:t>. </a:t>
            </a:r>
          </a:p>
          <a:p>
            <a:endParaRPr lang="el-GR" dirty="0"/>
          </a:p>
        </p:txBody>
      </p:sp>
    </p:spTree>
    <p:extLst>
      <p:ext uri="{BB962C8B-B14F-4D97-AF65-F5344CB8AC3E}">
        <p14:creationId xmlns:p14="http://schemas.microsoft.com/office/powerpoint/2010/main" val="4012694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a:xfrm>
            <a:off x="618186" y="1825624"/>
            <a:ext cx="10947042" cy="4575175"/>
          </a:xfrm>
        </p:spPr>
        <p:txBody>
          <a:bodyPr>
            <a:normAutofit/>
          </a:bodyPr>
          <a:lstStyle/>
          <a:p>
            <a:r>
              <a:rPr lang="el-GR" dirty="0"/>
              <a:t>Τα αποτελέσματα της κοινωνικοποίησης δεν είναι πάντοτε τα ίδια.</a:t>
            </a:r>
          </a:p>
          <a:p>
            <a:r>
              <a:rPr lang="el-GR" dirty="0"/>
              <a:t>Διακρίνονται </a:t>
            </a:r>
            <a:r>
              <a:rPr lang="el-GR" b="1" dirty="0"/>
              <a:t>τρεις ιδεατοί τύποι ανθρώπων</a:t>
            </a:r>
            <a:r>
              <a:rPr lang="el-GR" dirty="0"/>
              <a:t>: </a:t>
            </a:r>
          </a:p>
          <a:p>
            <a:pPr marL="514350" lvl="0" indent="-514350">
              <a:buFont typeface="+mj-lt"/>
              <a:buAutoNum type="arabicPeriod"/>
            </a:pPr>
            <a:r>
              <a:rPr lang="el-GR" u="sng" dirty="0"/>
              <a:t>Ο συντηρητικός</a:t>
            </a:r>
            <a:r>
              <a:rPr lang="el-GR" dirty="0"/>
              <a:t>. Αποδέχεται εύκολα τα δεδομένα-αξίες της κοινωνικής ζωής που διαμορφώθηκαν στο παρελθόν και συμμορφώνεται μ’  αυτά.</a:t>
            </a:r>
          </a:p>
          <a:p>
            <a:pPr marL="514350" lvl="0" indent="-514350">
              <a:buFont typeface="+mj-lt"/>
              <a:buAutoNum type="arabicPeriod"/>
            </a:pPr>
            <a:r>
              <a:rPr lang="el-GR" u="sng" dirty="0"/>
              <a:t>Ο επαναστάτης</a:t>
            </a:r>
            <a:r>
              <a:rPr lang="el-GR" dirty="0"/>
              <a:t>. Αρνείται να συμμορφωθεί με όλα, θέλει να τα ανατρέψει και στη θέση τους να βάλει καινούργια.</a:t>
            </a:r>
          </a:p>
          <a:p>
            <a:pPr marL="514350" lvl="0" indent="-514350">
              <a:buFont typeface="+mj-lt"/>
              <a:buAutoNum type="arabicPeriod"/>
            </a:pPr>
            <a:r>
              <a:rPr lang="el-GR" u="sng" dirty="0"/>
              <a:t>Ο δημιουργικός</a:t>
            </a:r>
            <a:r>
              <a:rPr lang="el-GR" dirty="0"/>
              <a:t>. Δέχεται με σύνεση τα δεδομένα της κοινωνικής ζωής και φροντίζει για τη δημιουργική αξιοποίηση και βελτίωσή τους. </a:t>
            </a:r>
          </a:p>
          <a:p>
            <a:endParaRPr lang="el-GR" dirty="0"/>
          </a:p>
        </p:txBody>
      </p:sp>
    </p:spTree>
    <p:extLst>
      <p:ext uri="{BB962C8B-B14F-4D97-AF65-F5344CB8AC3E}">
        <p14:creationId xmlns:p14="http://schemas.microsoft.com/office/powerpoint/2010/main" val="3488567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p:txBody>
          <a:bodyPr/>
          <a:lstStyle/>
          <a:p>
            <a:r>
              <a:rPr lang="el-GR" dirty="0"/>
              <a:t>Οι τρεις αυτοί τύποι συνδέονται και με τις διαφοροποιήσεις των κοινωνιών:</a:t>
            </a:r>
          </a:p>
          <a:p>
            <a:pPr marL="514350" lvl="0" indent="-514350">
              <a:buFont typeface="+mj-lt"/>
              <a:buAutoNum type="arabicPeriod"/>
            </a:pPr>
            <a:r>
              <a:rPr lang="el-GR" dirty="0"/>
              <a:t>Σε περιόδους σταθερής κοινωνικής οργάνωσης επικρατεί ο τύπος του συντηρητικού.</a:t>
            </a:r>
          </a:p>
          <a:p>
            <a:pPr marL="514350" lvl="0" indent="-514350">
              <a:buFont typeface="+mj-lt"/>
              <a:buAutoNum type="arabicPeriod"/>
            </a:pPr>
            <a:r>
              <a:rPr lang="el-GR" dirty="0"/>
              <a:t>Σε περιόδους αναταραχών δεσπόζει ο τύπος του επαναστάτη. </a:t>
            </a:r>
          </a:p>
          <a:p>
            <a:pPr marL="514350" lvl="0" indent="-514350">
              <a:buFont typeface="+mj-lt"/>
              <a:buAutoNum type="arabicPeriod"/>
            </a:pPr>
            <a:r>
              <a:rPr lang="el-GR" dirty="0"/>
              <a:t>Σε περιόδους ανακατατάξεων προβάλλει ο τύπος του δημιουργικού.</a:t>
            </a:r>
          </a:p>
        </p:txBody>
      </p:sp>
    </p:spTree>
    <p:extLst>
      <p:ext uri="{BB962C8B-B14F-4D97-AF65-F5344CB8AC3E}">
        <p14:creationId xmlns:p14="http://schemas.microsoft.com/office/powerpoint/2010/main" val="1906394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a:xfrm>
            <a:off x="296213" y="1825624"/>
            <a:ext cx="11462197" cy="5032375"/>
          </a:xfrm>
        </p:spPr>
        <p:txBody>
          <a:bodyPr>
            <a:normAutofit lnSpcReduction="10000"/>
          </a:bodyPr>
          <a:lstStyle/>
          <a:p>
            <a:r>
              <a:rPr lang="el-GR" dirty="0"/>
              <a:t>Η </a:t>
            </a:r>
            <a:r>
              <a:rPr lang="el-GR" b="1" dirty="0"/>
              <a:t>κοινωνικοποίηση</a:t>
            </a:r>
            <a:r>
              <a:rPr lang="el-GR" dirty="0"/>
              <a:t> αποτελεί προϋπόθεση για την ένταξη και διατήρηση του ανθρώπου στην κοινωνία. </a:t>
            </a:r>
          </a:p>
          <a:p>
            <a:r>
              <a:rPr lang="el-GR" dirty="0"/>
              <a:t>Μ’ αυτήν αναπτύσσει ο άνθρωπος την έμφυτη κοινωνικότητά του. </a:t>
            </a:r>
          </a:p>
          <a:p>
            <a:r>
              <a:rPr lang="el-GR" dirty="0"/>
              <a:t>Συνδέεται με τους ανθρώπους, γνωρίζει τις αξίες και τους θεσμούς της κοινωνίας, διαμορφώνει τον χαρακτήρα του, προκαλείται να προβεί σε υποχωρήσεις και να περιορίσει την εγωκεντρικότητά του. </a:t>
            </a:r>
          </a:p>
          <a:p>
            <a:r>
              <a:rPr lang="el-GR" dirty="0"/>
              <a:t>Κάθε καινούργιος ρόλος παρέχει δυνατότητες δράσης αλλά και επιβάλλει καινούργιους περιορισμούς.</a:t>
            </a:r>
          </a:p>
          <a:p>
            <a:r>
              <a:rPr lang="el-GR" dirty="0"/>
              <a:t>Η αύξηση των κοινωνικών σχέσεων είναι μοχλός περιορισμού του εγωκεντρισμού. </a:t>
            </a:r>
          </a:p>
          <a:p>
            <a:r>
              <a:rPr lang="el-GR" dirty="0"/>
              <a:t>Η ατομική πρόοδος και επιτυχία πραγματοποιούνται με παραχωρήσεις και προσφορές προς τους άλλους. </a:t>
            </a:r>
          </a:p>
          <a:p>
            <a:endParaRPr lang="el-GR" dirty="0"/>
          </a:p>
        </p:txBody>
      </p:sp>
    </p:spTree>
    <p:extLst>
      <p:ext uri="{BB962C8B-B14F-4D97-AF65-F5344CB8AC3E}">
        <p14:creationId xmlns:p14="http://schemas.microsoft.com/office/powerpoint/2010/main" val="1518856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a:xfrm>
            <a:off x="386365" y="1825625"/>
            <a:ext cx="11449319" cy="4910026"/>
          </a:xfrm>
        </p:spPr>
        <p:txBody>
          <a:bodyPr>
            <a:normAutofit/>
          </a:bodyPr>
          <a:lstStyle/>
          <a:p>
            <a:r>
              <a:rPr lang="el-GR" dirty="0"/>
              <a:t>Σημαντικό ρόλο στην καλλιέργεια των κοινωνικών σχέσεων αποτελούν τα </a:t>
            </a:r>
            <a:r>
              <a:rPr lang="el-GR" b="1" dirty="0"/>
              <a:t>κίνητρα</a:t>
            </a:r>
            <a:r>
              <a:rPr lang="el-GR" dirty="0"/>
              <a:t>. </a:t>
            </a:r>
          </a:p>
          <a:p>
            <a:r>
              <a:rPr lang="el-GR" dirty="0"/>
              <a:t>Ο εγωκεντρισμός και η κοινωνικότητα σχετίζονται άμεσα με την αυτεξούσια προτίμηση του προσώπου. </a:t>
            </a:r>
          </a:p>
          <a:p>
            <a:r>
              <a:rPr lang="el-GR" dirty="0"/>
              <a:t>Ο άνθρωπος μέσα από τις κοινωνικές σχέσεις αποκτά ευκαιρίες για συνεργασία και αλληλεγγύη. </a:t>
            </a:r>
          </a:p>
          <a:p>
            <a:r>
              <a:rPr lang="el-GR" dirty="0"/>
              <a:t>Όταν όμως χρησιμοποιεί τις κοινωνικές σχέσεις για ιδιοτελείς σκοπούς μετατρέπεται σε αντικοινωνικό παράγοντα. </a:t>
            </a:r>
          </a:p>
          <a:p>
            <a:r>
              <a:rPr lang="el-GR" dirty="0"/>
              <a:t>Με την απλότητα και την αγάπη παραμερίζεται ο εγωκεντρισμός, και ο άνθρωπος γίνεται πραγματικά κοινωνικός. Αυτό επιδιώκει ο ορθόδοξος μοναχισμός.  </a:t>
            </a:r>
          </a:p>
          <a:p>
            <a:endParaRPr lang="el-GR" dirty="0"/>
          </a:p>
        </p:txBody>
      </p:sp>
    </p:spTree>
    <p:extLst>
      <p:ext uri="{BB962C8B-B14F-4D97-AF65-F5344CB8AC3E}">
        <p14:creationId xmlns:p14="http://schemas.microsoft.com/office/powerpoint/2010/main" val="168000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C7343B-C71C-4E05-A0FD-E44299BDB151}"/>
              </a:ext>
            </a:extLst>
          </p:cNvPr>
          <p:cNvSpPr>
            <a:spLocks noGrp="1"/>
          </p:cNvSpPr>
          <p:nvPr>
            <p:ph type="title"/>
          </p:nvPr>
        </p:nvSpPr>
        <p:spPr>
          <a:xfrm>
            <a:off x="838200" y="18255"/>
            <a:ext cx="10515600" cy="1325563"/>
          </a:xfrm>
        </p:spPr>
        <p:txBody>
          <a:bodyPr/>
          <a:lstStyle/>
          <a:p>
            <a:pPr algn="ctr"/>
            <a:r>
              <a:rPr lang="el-GR" dirty="0"/>
              <a:t>9. ΕΓΩΚΕΝΤΡΙΚΟΤΗΤΑ ΚΑΙ ΚΟΙΝΩΝΙΚΟΤΗΤΑ</a:t>
            </a:r>
          </a:p>
        </p:txBody>
      </p:sp>
      <p:sp>
        <p:nvSpPr>
          <p:cNvPr id="3" name="Θέση περιεχομένου 2">
            <a:extLst>
              <a:ext uri="{FF2B5EF4-FFF2-40B4-BE49-F238E27FC236}">
                <a16:creationId xmlns:a16="http://schemas.microsoft.com/office/drawing/2014/main" id="{50CF9D5E-D2F1-45B5-A932-A44DC3B88EE9}"/>
              </a:ext>
            </a:extLst>
          </p:cNvPr>
          <p:cNvSpPr>
            <a:spLocks noGrp="1"/>
          </p:cNvSpPr>
          <p:nvPr>
            <p:ph idx="1"/>
          </p:nvPr>
        </p:nvSpPr>
        <p:spPr>
          <a:xfrm>
            <a:off x="424069" y="1055171"/>
            <a:ext cx="11608904" cy="5784574"/>
          </a:xfrm>
        </p:spPr>
        <p:txBody>
          <a:bodyPr/>
          <a:lstStyle/>
          <a:p>
            <a:pPr marL="0" indent="0">
              <a:buNone/>
            </a:pPr>
            <a:r>
              <a:rPr lang="el-GR" b="1" dirty="0"/>
              <a:t>Ερωτήσεις: </a:t>
            </a:r>
          </a:p>
          <a:p>
            <a:pPr marL="514350" indent="-514350">
              <a:buFont typeface="+mj-lt"/>
              <a:buAutoNum type="arabicPeriod"/>
            </a:pPr>
            <a:r>
              <a:rPr lang="el-GR" dirty="0"/>
              <a:t>Για ποιο λόγο η άποψη ότι η </a:t>
            </a:r>
            <a:r>
              <a:rPr lang="el-GR" dirty="0" err="1"/>
              <a:t>εγωκεντρικότητα</a:t>
            </a:r>
            <a:r>
              <a:rPr lang="el-GR" dirty="0"/>
              <a:t> αποτελεί φυσικό και πρωτογενές γνώρισμα του ανθρώπου είναι λανθασμένη; </a:t>
            </a:r>
          </a:p>
          <a:p>
            <a:pPr marL="514350" indent="-514350">
              <a:buFont typeface="+mj-lt"/>
              <a:buAutoNum type="arabicPeriod"/>
            </a:pPr>
            <a:r>
              <a:rPr lang="el-GR" dirty="0"/>
              <a:t>Τι σημαίνει κοινωνικοποίηση; </a:t>
            </a:r>
          </a:p>
          <a:p>
            <a:pPr marL="514350" indent="-514350">
              <a:buFont typeface="+mj-lt"/>
              <a:buAutoNum type="arabicPeriod"/>
            </a:pPr>
            <a:r>
              <a:rPr lang="el-GR" dirty="0"/>
              <a:t>Ποιες φάσεις διακρίνονται </a:t>
            </a:r>
            <a:r>
              <a:rPr lang="el-GR"/>
              <a:t>στη σχέση </a:t>
            </a:r>
            <a:r>
              <a:rPr lang="el-GR" dirty="0"/>
              <a:t>μεταξύ ανθρώπου και κοινωνίας και ποιο είναι το περιεχόμενό τους; </a:t>
            </a:r>
          </a:p>
          <a:p>
            <a:pPr marL="514350" indent="-514350">
              <a:buFont typeface="+mj-lt"/>
              <a:buAutoNum type="arabicPeriod"/>
            </a:pPr>
            <a:r>
              <a:rPr lang="el-GR" dirty="0"/>
              <a:t>Ποιους τρεις ιδεατούς τύπους ανθρώπων έχουμε ανάλογα με τα αποτελέσματα της κοινωνικοποίησης;</a:t>
            </a:r>
          </a:p>
          <a:p>
            <a:pPr marL="514350" indent="-514350">
              <a:buFont typeface="+mj-lt"/>
              <a:buAutoNum type="arabicPeriod"/>
            </a:pPr>
            <a:r>
              <a:rPr lang="el-GR" dirty="0"/>
              <a:t>Σχολιάστε το κοινωνιολογικό θεώρημα του </a:t>
            </a:r>
            <a:r>
              <a:rPr lang="en-US" dirty="0"/>
              <a:t>William Tomas</a:t>
            </a:r>
            <a:r>
              <a:rPr lang="el-GR" dirty="0"/>
              <a:t>: «</a:t>
            </a:r>
            <a:r>
              <a:rPr lang="el-GR" i="1" dirty="0"/>
              <a:t>Όταν τα μέλη κάποιας κοινωνίας προσδιορίσουν </a:t>
            </a:r>
            <a:r>
              <a:rPr lang="el-GR" i="1" u="sng" dirty="0"/>
              <a:t>μια κατάσταση ως πραγματική</a:t>
            </a:r>
            <a:r>
              <a:rPr lang="el-GR" i="1" dirty="0"/>
              <a:t>, τότε η κατάσταση αυτή είναι πραγματική ως προς τις </a:t>
            </a:r>
            <a:r>
              <a:rPr lang="el-GR" i="1" u="sng" dirty="0"/>
              <a:t>συνέπειές της</a:t>
            </a:r>
            <a:r>
              <a:rPr lang="el-GR" dirty="0"/>
              <a:t>». Συμφωνείτε, ναι ή όχι και γιατί;  </a:t>
            </a:r>
          </a:p>
        </p:txBody>
      </p:sp>
    </p:spTree>
    <p:extLst>
      <p:ext uri="{BB962C8B-B14F-4D97-AF65-F5344CB8AC3E}">
        <p14:creationId xmlns:p14="http://schemas.microsoft.com/office/powerpoint/2010/main" val="2636598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p:txBody>
          <a:bodyPr/>
          <a:lstStyle/>
          <a:p>
            <a:r>
              <a:rPr lang="el-GR" dirty="0"/>
              <a:t>Τα δύο βασικά γνωρίσματα του ανθρώπου είναι η εγωκεντρικότητα  και η κοινωνικότητα. Ποιο είναι όμως το κύριο γνώρισμά του;</a:t>
            </a:r>
          </a:p>
          <a:p>
            <a:r>
              <a:rPr lang="el-GR" dirty="0"/>
              <a:t>Όσοι θεωρούν την εγωκεντρικότητα υποστηρίζουν ότι αυτή αποτελεί το φυσικό και </a:t>
            </a:r>
            <a:r>
              <a:rPr lang="el-GR" u="sng" dirty="0"/>
              <a:t>πρωτογενές γνώρισμά </a:t>
            </a:r>
            <a:r>
              <a:rPr lang="el-GR" dirty="0"/>
              <a:t>του, ενώ η κοινωνικότητα είναι </a:t>
            </a:r>
            <a:r>
              <a:rPr lang="el-GR" u="sng" dirty="0"/>
              <a:t>επίκτητο φαινόμενο</a:t>
            </a:r>
            <a:r>
              <a:rPr lang="el-GR" dirty="0"/>
              <a:t>. Άποψη λανθασμένη για δύο λόγους:</a:t>
            </a:r>
          </a:p>
          <a:p>
            <a:pPr marL="514350" lvl="0" indent="-514350">
              <a:buFont typeface="+mj-lt"/>
              <a:buAutoNum type="arabicPeriod"/>
            </a:pPr>
            <a:r>
              <a:rPr lang="el-GR" dirty="0"/>
              <a:t>Φυσικό γνώρισμα δεν είναι ό,τι παρουσιάζεται εξαρχής στη ζωή του ανθρώπου, αλλά ό,τι άλλο παρουσιάζεται σ’  αυτήν γενικά.</a:t>
            </a:r>
          </a:p>
          <a:p>
            <a:pPr marL="514350" lvl="0" indent="-514350">
              <a:buFont typeface="+mj-lt"/>
              <a:buAutoNum type="arabicPeriod"/>
            </a:pPr>
            <a:r>
              <a:rPr lang="el-GR" dirty="0"/>
              <a:t>Επίσης η άποψη ότι η εγωκεντρικότητα προηγείται χρονικά δεν είναι σωστή, γιατί η γέννηση και οι απαρχές της ζωής έχουν κοινωνικό χαρακτήρα.</a:t>
            </a:r>
          </a:p>
          <a:p>
            <a:endParaRPr lang="el-GR" dirty="0"/>
          </a:p>
        </p:txBody>
      </p:sp>
    </p:spTree>
    <p:extLst>
      <p:ext uri="{BB962C8B-B14F-4D97-AF65-F5344CB8AC3E}">
        <p14:creationId xmlns:p14="http://schemas.microsoft.com/office/powerpoint/2010/main" val="3865004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a:xfrm>
            <a:off x="450761" y="1455313"/>
            <a:ext cx="11204619" cy="5120895"/>
          </a:xfrm>
        </p:spPr>
        <p:txBody>
          <a:bodyPr>
            <a:normAutofit lnSpcReduction="10000"/>
          </a:bodyPr>
          <a:lstStyle/>
          <a:p>
            <a:r>
              <a:rPr lang="el-GR" dirty="0"/>
              <a:t>Τα πρώτα βήματα της ζωής του ανθρώπου έχουν κοινωνικό χαρακτήρα. Όταν γεννιέται ένα παιδί υπάρχει μόνο ως εμείς, καθώς αισθάνεται ενωμένο με τη μητέρα του. Η προσωπική συνείδηση διαμορφώνεται με την πάροδο του χρόνου.</a:t>
            </a:r>
          </a:p>
          <a:p>
            <a:r>
              <a:rPr lang="el-GR" dirty="0"/>
              <a:t>Το ίδιο ισχύει και στην ιστορία της ανθρωπότητας. Η </a:t>
            </a:r>
            <a:r>
              <a:rPr lang="el-GR" b="1" dirty="0"/>
              <a:t>συλλογική συνείδηση</a:t>
            </a:r>
            <a:r>
              <a:rPr lang="el-GR" dirty="0"/>
              <a:t> παρουσιάζεται αρχικά περισσότερο ενισχυμένη. </a:t>
            </a:r>
          </a:p>
          <a:p>
            <a:r>
              <a:rPr lang="el-GR" dirty="0"/>
              <a:t>Ο </a:t>
            </a:r>
            <a:r>
              <a:rPr lang="el-GR" b="1" dirty="0"/>
              <a:t>τρόπος οργάνωσης της ανθρώπινης κοινωνίας είναι κοινός</a:t>
            </a:r>
            <a:r>
              <a:rPr lang="el-GR" dirty="0"/>
              <a:t>. </a:t>
            </a:r>
          </a:p>
          <a:p>
            <a:r>
              <a:rPr lang="el-GR" dirty="0"/>
              <a:t>Τα </a:t>
            </a:r>
            <a:r>
              <a:rPr lang="el-GR" u="sng" dirty="0"/>
              <a:t>ήθη</a:t>
            </a:r>
            <a:r>
              <a:rPr lang="el-GR" dirty="0"/>
              <a:t>, τα </a:t>
            </a:r>
            <a:r>
              <a:rPr lang="el-GR" u="sng" dirty="0"/>
              <a:t>έθιμα</a:t>
            </a:r>
            <a:r>
              <a:rPr lang="el-GR" dirty="0"/>
              <a:t>, οι </a:t>
            </a:r>
            <a:r>
              <a:rPr lang="el-GR" u="sng" dirty="0"/>
              <a:t>κανόνες συμπεριφοράς </a:t>
            </a:r>
            <a:r>
              <a:rPr lang="el-GR" dirty="0"/>
              <a:t>θέτουν περιορισμούς στις αυθαιρεσίες και στους εγωισμούς. Πραγματοποιούν τον </a:t>
            </a:r>
            <a:r>
              <a:rPr lang="el-GR" b="1" dirty="0">
                <a:solidFill>
                  <a:srgbClr val="FF0000"/>
                </a:solidFill>
              </a:rPr>
              <a:t>αυτοπεριορισμό του ατόμου </a:t>
            </a:r>
            <a:r>
              <a:rPr lang="el-GR" dirty="0"/>
              <a:t>σε γενικότερες αρχές και απαιτήσεις της κοινωνίας. </a:t>
            </a:r>
          </a:p>
          <a:p>
            <a:r>
              <a:rPr lang="el-GR" dirty="0"/>
              <a:t>Χωρίς </a:t>
            </a:r>
            <a:r>
              <a:rPr lang="el-GR" dirty="0">
                <a:solidFill>
                  <a:srgbClr val="FF0000"/>
                </a:solidFill>
              </a:rPr>
              <a:t>συνεργασία </a:t>
            </a:r>
            <a:r>
              <a:rPr lang="el-GR" dirty="0"/>
              <a:t>και </a:t>
            </a:r>
            <a:r>
              <a:rPr lang="el-GR" dirty="0">
                <a:solidFill>
                  <a:srgbClr val="FF0000"/>
                </a:solidFill>
              </a:rPr>
              <a:t>αλληλεγγύη</a:t>
            </a:r>
            <a:r>
              <a:rPr lang="el-GR" dirty="0"/>
              <a:t> η κοινωνική ζωή είναι αδύνατη. </a:t>
            </a:r>
          </a:p>
          <a:p>
            <a:r>
              <a:rPr lang="el-GR" dirty="0"/>
              <a:t>Ο εγωισμός ούτε δημιουργεί ούτε διατηρεί την κοινωνία. </a:t>
            </a:r>
          </a:p>
          <a:p>
            <a:endParaRPr lang="el-GR" dirty="0"/>
          </a:p>
          <a:p>
            <a:endParaRPr lang="el-GR" dirty="0"/>
          </a:p>
        </p:txBody>
      </p:sp>
    </p:spTree>
    <p:extLst>
      <p:ext uri="{BB962C8B-B14F-4D97-AF65-F5344CB8AC3E}">
        <p14:creationId xmlns:p14="http://schemas.microsoft.com/office/powerpoint/2010/main" val="1145724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a:xfrm>
            <a:off x="437881" y="1690688"/>
            <a:ext cx="10915919" cy="3902298"/>
          </a:xfrm>
        </p:spPr>
        <p:txBody>
          <a:bodyPr>
            <a:normAutofit/>
          </a:bodyPr>
          <a:lstStyle/>
          <a:p>
            <a:pPr marL="0" indent="0">
              <a:buNone/>
            </a:pPr>
            <a:r>
              <a:rPr lang="el-GR" dirty="0"/>
              <a:t>Με την κοινωνικοποίηση πραγματοποιείται η ένταξη στην κοινωνική ζωή. </a:t>
            </a:r>
          </a:p>
          <a:p>
            <a:r>
              <a:rPr lang="el-GR" b="1" dirty="0"/>
              <a:t>Κοινωνικοποίηση</a:t>
            </a:r>
            <a:r>
              <a:rPr lang="el-GR" dirty="0"/>
              <a:t> σημαίνει την εσωτερίκευση των αρχών, των γνώσεων και των κανόνων της κοινωνικής ζωής, αλλά και την ανάληψη κοινωνικών ρόλων για τη διατήρηση και έκφρασή τους. </a:t>
            </a:r>
          </a:p>
          <a:p>
            <a:r>
              <a:rPr lang="el-GR" dirty="0"/>
              <a:t>Ο Αριστοτέλης υποστήριξε ότι η «πόλις»- κοινωνία προηγείται σε σχέση με το άτομο. </a:t>
            </a:r>
          </a:p>
          <a:p>
            <a:endParaRPr lang="el-GR" dirty="0"/>
          </a:p>
        </p:txBody>
      </p:sp>
    </p:spTree>
    <p:extLst>
      <p:ext uri="{BB962C8B-B14F-4D97-AF65-F5344CB8AC3E}">
        <p14:creationId xmlns:p14="http://schemas.microsoft.com/office/powerpoint/2010/main" val="1086013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a:xfrm>
            <a:off x="838199" y="1825625"/>
            <a:ext cx="10675513" cy="4351338"/>
          </a:xfrm>
        </p:spPr>
        <p:txBody>
          <a:bodyPr/>
          <a:lstStyle/>
          <a:p>
            <a:r>
              <a:rPr lang="el-GR" dirty="0"/>
              <a:t>Σήμερα άλλοι υποστηρίζουν ότι ο </a:t>
            </a:r>
            <a:r>
              <a:rPr lang="el-GR" b="1" dirty="0"/>
              <a:t>άνθρωπος</a:t>
            </a:r>
            <a:r>
              <a:rPr lang="el-GR" dirty="0"/>
              <a:t> είναι δημιούργημα της </a:t>
            </a:r>
            <a:r>
              <a:rPr lang="el-GR" b="1" dirty="0"/>
              <a:t>κοινωνίας</a:t>
            </a:r>
            <a:r>
              <a:rPr lang="el-GR" dirty="0"/>
              <a:t> και άλλοι ότι η κοινωνία είναι δημιούργημα του ανθρώπου. </a:t>
            </a:r>
          </a:p>
          <a:p>
            <a:r>
              <a:rPr lang="el-GR" dirty="0"/>
              <a:t>Ο </a:t>
            </a:r>
            <a:r>
              <a:rPr lang="en-US" dirty="0"/>
              <a:t>Emile Durkheim </a:t>
            </a:r>
            <a:r>
              <a:rPr lang="el-GR" dirty="0"/>
              <a:t>είδε την κοινωνική πραγματικότητα από την πλευρά της συλλογικότητας.</a:t>
            </a:r>
          </a:p>
          <a:p>
            <a:r>
              <a:rPr lang="el-GR" dirty="0"/>
              <a:t>Ο </a:t>
            </a:r>
            <a:r>
              <a:rPr lang="en-US" dirty="0"/>
              <a:t>Max Weber</a:t>
            </a:r>
            <a:r>
              <a:rPr lang="el-GR" dirty="0"/>
              <a:t> αντιμετώπισε την κοινωνική πραγματικότητα από την πλευρά του ενεργούντος προσώπου.</a:t>
            </a:r>
          </a:p>
          <a:p>
            <a:r>
              <a:rPr lang="el-GR" dirty="0"/>
              <a:t>Η σύνθεση των δύο απόψεων συντελεί σε μια πιο ολοκληρωμένη προσέγγιση της κοινωνικής πραγματικότητας. </a:t>
            </a:r>
          </a:p>
          <a:p>
            <a:endParaRPr lang="el-GR" dirty="0"/>
          </a:p>
        </p:txBody>
      </p:sp>
    </p:spTree>
    <p:extLst>
      <p:ext uri="{BB962C8B-B14F-4D97-AF65-F5344CB8AC3E}">
        <p14:creationId xmlns:p14="http://schemas.microsoft.com/office/powerpoint/2010/main" val="1083385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a:xfrm>
            <a:off x="715314" y="1786989"/>
            <a:ext cx="10761372" cy="4703964"/>
          </a:xfrm>
        </p:spPr>
        <p:txBody>
          <a:bodyPr>
            <a:normAutofit/>
          </a:bodyPr>
          <a:lstStyle/>
          <a:p>
            <a:r>
              <a:rPr lang="el-GR" dirty="0"/>
              <a:t>Μεταξύ </a:t>
            </a:r>
            <a:r>
              <a:rPr lang="el-GR" b="1" dirty="0"/>
              <a:t>ανθρώπου</a:t>
            </a:r>
            <a:r>
              <a:rPr lang="el-GR" dirty="0"/>
              <a:t> και </a:t>
            </a:r>
            <a:r>
              <a:rPr lang="el-GR" b="1" dirty="0"/>
              <a:t>κοινωνίας</a:t>
            </a:r>
            <a:r>
              <a:rPr lang="el-GR" dirty="0"/>
              <a:t> αναπτύσσεται μια αδιάκοπη διαλεκτική σχέση, στην οποία διακρίνονται τρεις φάσεις:</a:t>
            </a:r>
          </a:p>
          <a:p>
            <a:pPr marL="514350" lvl="0" indent="-514350">
              <a:buFont typeface="+mj-lt"/>
              <a:buAutoNum type="arabicPeriod"/>
            </a:pPr>
            <a:r>
              <a:rPr lang="el-GR" dirty="0"/>
              <a:t>η εξωτερίκευση,</a:t>
            </a:r>
          </a:p>
          <a:p>
            <a:pPr marL="514350" lvl="0" indent="-514350">
              <a:buFont typeface="+mj-lt"/>
              <a:buAutoNum type="arabicPeriod"/>
            </a:pPr>
            <a:r>
              <a:rPr lang="el-GR" dirty="0"/>
              <a:t>η αντικειμενοποίηση και </a:t>
            </a:r>
          </a:p>
          <a:p>
            <a:pPr marL="514350" lvl="0" indent="-514350">
              <a:buFont typeface="+mj-lt"/>
              <a:buAutoNum type="arabicPeriod"/>
            </a:pPr>
            <a:r>
              <a:rPr lang="el-GR" dirty="0"/>
              <a:t>η εσωτερίκευση. </a:t>
            </a:r>
          </a:p>
          <a:p>
            <a:r>
              <a:rPr lang="el-GR" dirty="0"/>
              <a:t>Με την εξωτερίκευση ο άνθρωπος γίνεται </a:t>
            </a:r>
            <a:r>
              <a:rPr lang="el-GR" u="sng" dirty="0"/>
              <a:t>δημιουργός της κοινωνικής πραγματικότητας</a:t>
            </a:r>
            <a:r>
              <a:rPr lang="el-GR" dirty="0"/>
              <a:t>. Με την αντικειμενοποίηση αποκτά κάποια </a:t>
            </a:r>
            <a:r>
              <a:rPr lang="el-GR" u="sng" dirty="0"/>
              <a:t>θεσμοποιημένη μορφή</a:t>
            </a:r>
            <a:r>
              <a:rPr lang="el-GR" dirty="0"/>
              <a:t>, ένα είδος «νόμου». Με την εσωτερίκευση </a:t>
            </a:r>
            <a:r>
              <a:rPr lang="el-GR" u="sng" dirty="0"/>
              <a:t>οικειοποιείται την αντικειμενική πραγματικότητα</a:t>
            </a:r>
            <a:r>
              <a:rPr lang="el-GR" dirty="0"/>
              <a:t>, η οποία επηρεάζει τη συνείδηση και τη ζωή του. </a:t>
            </a:r>
          </a:p>
          <a:p>
            <a:endParaRPr lang="el-GR" dirty="0"/>
          </a:p>
        </p:txBody>
      </p:sp>
    </p:spTree>
    <p:extLst>
      <p:ext uri="{BB962C8B-B14F-4D97-AF65-F5344CB8AC3E}">
        <p14:creationId xmlns:p14="http://schemas.microsoft.com/office/powerpoint/2010/main" val="496907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p:txBody>
          <a:bodyPr/>
          <a:lstStyle/>
          <a:p>
            <a:pPr marL="0" indent="0">
              <a:buNone/>
            </a:pPr>
            <a:r>
              <a:rPr lang="el-GR" dirty="0"/>
              <a:t>Η </a:t>
            </a:r>
            <a:r>
              <a:rPr lang="el-GR" b="1" dirty="0"/>
              <a:t>διάκριση ανθρώπου και κοινωνίας</a:t>
            </a:r>
            <a:r>
              <a:rPr lang="el-GR" dirty="0"/>
              <a:t> είναι περισσότερο μεθοδική. </a:t>
            </a:r>
          </a:p>
          <a:p>
            <a:r>
              <a:rPr lang="el-GR" dirty="0"/>
              <a:t>Ο άνθρωπος δεν υπάρχει ως μονάδα, αλλά ως πρόσωπο σε σχέση και κοινωνία με άλλα πρόσωπα και με ολόκληρο τον κόσμο.</a:t>
            </a:r>
          </a:p>
          <a:p>
            <a:r>
              <a:rPr lang="el-GR" dirty="0"/>
              <a:t>Η κοινωνία δεν υπάρχει ως απλό άθροισμα ατόμων, αλλά ως σύνολο προσώπων με αμοιβαίες αλληλεπιδράσεις και αλληλεξαρτήσεις. </a:t>
            </a:r>
          </a:p>
          <a:p>
            <a:r>
              <a:rPr lang="el-GR" dirty="0"/>
              <a:t>Ο άνθρωπος δεν στέκεται απέναντι στην κοινωνία ως κάτι διαφορετικό.</a:t>
            </a:r>
          </a:p>
          <a:p>
            <a:r>
              <a:rPr lang="el-GR" dirty="0"/>
              <a:t>Η κοινωνία είναι ο ίδιος ο άνθρωπος στις σχέσεις του με τους συνανθρώπους και με τον κόσμο. </a:t>
            </a:r>
          </a:p>
          <a:p>
            <a:endParaRPr lang="el-GR" dirty="0"/>
          </a:p>
        </p:txBody>
      </p:sp>
    </p:spTree>
    <p:extLst>
      <p:ext uri="{BB962C8B-B14F-4D97-AF65-F5344CB8AC3E}">
        <p14:creationId xmlns:p14="http://schemas.microsoft.com/office/powerpoint/2010/main" val="3890297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a:xfrm>
            <a:off x="412125" y="1506828"/>
            <a:ext cx="11590986" cy="5190185"/>
          </a:xfrm>
        </p:spPr>
        <p:txBody>
          <a:bodyPr>
            <a:normAutofit/>
          </a:bodyPr>
          <a:lstStyle/>
          <a:p>
            <a:pPr marL="0" indent="0">
              <a:buNone/>
            </a:pPr>
            <a:r>
              <a:rPr lang="el-GR" dirty="0"/>
              <a:t>Το κοινωνιολογικό θεώρημα του </a:t>
            </a:r>
            <a:r>
              <a:rPr lang="en-US" dirty="0"/>
              <a:t>William Tomas</a:t>
            </a:r>
            <a:r>
              <a:rPr lang="el-GR" dirty="0"/>
              <a:t>: «</a:t>
            </a:r>
            <a:r>
              <a:rPr lang="el-GR" i="1" dirty="0"/>
              <a:t>Όταν τα μέλη κάποιας κοινωνίας προσδιορίσουν </a:t>
            </a:r>
            <a:r>
              <a:rPr lang="el-GR" i="1" u="sng" dirty="0"/>
              <a:t>μια κατάσταση ως πραγματική</a:t>
            </a:r>
            <a:r>
              <a:rPr lang="el-GR" i="1" dirty="0"/>
              <a:t>, τότε η κατάσταση αυτή είναι πραγματική ως προς τις </a:t>
            </a:r>
            <a:r>
              <a:rPr lang="el-GR" i="1" u="sng" dirty="0"/>
              <a:t>συνέπειές της</a:t>
            </a:r>
            <a:r>
              <a:rPr lang="el-GR" dirty="0"/>
              <a:t>». </a:t>
            </a:r>
          </a:p>
          <a:p>
            <a:r>
              <a:rPr lang="el-GR" dirty="0"/>
              <a:t>Αυτό σημαίνει ότι ανεξάρτητα από τα αντικειμενικά δεδομένα ο κακός προσδιορισμός μιας κατάστασης μπορεί να οδηγήσει αντίστοιχα σε κακά αποτελέσματα (ηθική ή οικονομική κρίση), όπως και ο καλός προσδιορισμός της ίδιας κατάστασης μπορεί να οδηγήσει σε αντίθετα αποτελέσματα (ηθική ή οικονομική ευφορία). </a:t>
            </a:r>
          </a:p>
          <a:p>
            <a:r>
              <a:rPr lang="el-GR" dirty="0"/>
              <a:t>Κάτι ανάλογο συμβαίνει και στην ηθική ζωή με την καλλιέργεια των καλών ή κακών «λογισμών», όπου ανεξάρτητα από τα αντικειμενικά δεδομένα μπορούν να επηρεάζονται οι καταστάσεις ανάλογα με τον προσδιορισμό τους. </a:t>
            </a:r>
          </a:p>
          <a:p>
            <a:endParaRPr lang="el-GR" dirty="0"/>
          </a:p>
        </p:txBody>
      </p:sp>
    </p:spTree>
    <p:extLst>
      <p:ext uri="{BB962C8B-B14F-4D97-AF65-F5344CB8AC3E}">
        <p14:creationId xmlns:p14="http://schemas.microsoft.com/office/powerpoint/2010/main" val="1945604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9. ΕΓΩΚΕΝΤΡΙΚΟΤΗΤΑ ΚΑΙ ΚΟΙΝΩΝΙΚΟΤΗΤΑ</a:t>
            </a:r>
          </a:p>
        </p:txBody>
      </p:sp>
      <p:sp>
        <p:nvSpPr>
          <p:cNvPr id="3" name="Θέση περιεχομένου 2"/>
          <p:cNvSpPr>
            <a:spLocks noGrp="1"/>
          </p:cNvSpPr>
          <p:nvPr>
            <p:ph idx="1"/>
          </p:nvPr>
        </p:nvSpPr>
        <p:spPr/>
        <p:txBody>
          <a:bodyPr/>
          <a:lstStyle/>
          <a:p>
            <a:r>
              <a:rPr lang="el-GR" dirty="0"/>
              <a:t>Η κοινωνία προσφέρεται στον καθένα με τη μορφή κάποιου «νόμου».</a:t>
            </a:r>
          </a:p>
          <a:p>
            <a:r>
              <a:rPr lang="el-GR" dirty="0"/>
              <a:t>Ο </a:t>
            </a:r>
            <a:r>
              <a:rPr lang="el-GR" b="1" dirty="0"/>
              <a:t>«νόμος»</a:t>
            </a:r>
            <a:r>
              <a:rPr lang="el-GR" dirty="0"/>
              <a:t> αυτός είναι μια ευρύτερη έννοια και περιλαμβάνει τους θεσμούς, τα ήθη, τα έθιμα, τους κρατικούς νόμους και όλα όσα συνέχουν την κοινωνική ζωή. </a:t>
            </a:r>
          </a:p>
          <a:p>
            <a:r>
              <a:rPr lang="el-GR" dirty="0"/>
              <a:t>Η εσωτερίκευση του νόμου αυτού κοινωνικοποιεί τον άνθρωπο. </a:t>
            </a:r>
          </a:p>
          <a:p>
            <a:r>
              <a:rPr lang="el-GR" dirty="0"/>
              <a:t>Διαφορετικά έχουμε «</a:t>
            </a:r>
            <a:r>
              <a:rPr lang="el-GR" dirty="0" err="1"/>
              <a:t>ανομικές</a:t>
            </a:r>
            <a:r>
              <a:rPr lang="el-GR" dirty="0"/>
              <a:t>» καταστάσεις (αλλοτρίωση- αυτοκτονία).</a:t>
            </a:r>
          </a:p>
          <a:p>
            <a:endParaRPr lang="el-GR" dirty="0"/>
          </a:p>
        </p:txBody>
      </p:sp>
    </p:spTree>
    <p:extLst>
      <p:ext uri="{BB962C8B-B14F-4D97-AF65-F5344CB8AC3E}">
        <p14:creationId xmlns:p14="http://schemas.microsoft.com/office/powerpoint/2010/main" val="413743855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1340</Words>
  <Application>Microsoft Office PowerPoint</Application>
  <PresentationFormat>Ευρεία οθόνη</PresentationFormat>
  <Paragraphs>88</Paragraphs>
  <Slides>16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16</vt:i4>
      </vt:variant>
    </vt:vector>
  </HeadingPairs>
  <TitlesOfParts>
    <vt:vector size="21" baseType="lpstr">
      <vt:lpstr>Arial</vt:lpstr>
      <vt:lpstr>Calibri</vt:lpstr>
      <vt:lpstr>Calibri Light</vt:lpstr>
      <vt:lpstr>Times New Roman</vt:lpstr>
      <vt:lpstr>Θέμα του Office</vt:lpstr>
      <vt:lpstr>   ΧΡΙΣΤΙΑΝΙΚΗ ΗΘΙΚΗ ΕΝΟΤΗΤΑ 9Η ΕΓΩΚΕΝΤΡΙΚΟΤΗΤΑ ΚΑΙ ΚΟΙΝΩΝΙΚΟΤΗΤΑ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115-125 </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lpstr>9. ΕΓΩΚΕΝΤΡΙΚΟΤΗΤΑ ΚΑΙ ΚΟΙΝΩΝΙΚΟΤΗΤΑ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18</cp:revision>
  <dcterms:created xsi:type="dcterms:W3CDTF">2015-06-20T19:22:27Z</dcterms:created>
  <dcterms:modified xsi:type="dcterms:W3CDTF">2022-09-12T14:22:25Z</dcterms:modified>
</cp:coreProperties>
</file>