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9" r:id="rId18"/>
    <p:sldId id="280" r:id="rId19"/>
    <p:sldId id="281" r:id="rId20"/>
    <p:sldId id="282" r:id="rId21"/>
    <p:sldId id="283" r:id="rId2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CFCC0B-5319-464A-A66D-AEB4EA596924}" v="1" dt="2023-12-20T12:22:02.7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6" d="100"/>
          <a:sy n="106" d="100"/>
        </p:scale>
        <p:origin x="79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CCCFCC0B-5319-464A-A66D-AEB4EA596924}"/>
    <pc:docChg chg="custSel modSld">
      <pc:chgData name="MARIA KARAMPELIA" userId="9dfcc2cac66bf474" providerId="LiveId" clId="{CCCFCC0B-5319-464A-A66D-AEB4EA596924}" dt="2023-12-20T12:27:12.892" v="89" actId="115"/>
      <pc:docMkLst>
        <pc:docMk/>
      </pc:docMkLst>
      <pc:sldChg chg="modSp mod">
        <pc:chgData name="MARIA KARAMPELIA" userId="9dfcc2cac66bf474" providerId="LiveId" clId="{CCCFCC0B-5319-464A-A66D-AEB4EA596924}" dt="2023-12-13T11:40:27.153" v="66" actId="1076"/>
        <pc:sldMkLst>
          <pc:docMk/>
          <pc:sldMk cId="799483591" sldId="256"/>
        </pc:sldMkLst>
        <pc:spChg chg="mod">
          <ac:chgData name="MARIA KARAMPELIA" userId="9dfcc2cac66bf474" providerId="LiveId" clId="{CCCFCC0B-5319-464A-A66D-AEB4EA596924}" dt="2023-12-13T11:40:13.563" v="65" actId="20577"/>
          <ac:spMkLst>
            <pc:docMk/>
            <pc:sldMk cId="799483591" sldId="256"/>
            <ac:spMk id="2" creationId="{ACE4BC29-38C3-1911-365D-C61F102A41AE}"/>
          </ac:spMkLst>
        </pc:spChg>
        <pc:spChg chg="mod">
          <ac:chgData name="MARIA KARAMPELIA" userId="9dfcc2cac66bf474" providerId="LiveId" clId="{CCCFCC0B-5319-464A-A66D-AEB4EA596924}" dt="2023-12-13T11:40:27.153" v="66" actId="1076"/>
          <ac:spMkLst>
            <pc:docMk/>
            <pc:sldMk cId="799483591" sldId="256"/>
            <ac:spMk id="3" creationId="{496E45D0-21C6-CF27-8075-9EEC0FF4A819}"/>
          </ac:spMkLst>
        </pc:spChg>
      </pc:sldChg>
      <pc:sldChg chg="modSp mod">
        <pc:chgData name="MARIA KARAMPELIA" userId="9dfcc2cac66bf474" providerId="LiveId" clId="{CCCFCC0B-5319-464A-A66D-AEB4EA596924}" dt="2023-12-20T12:11:30.391" v="68" actId="20577"/>
        <pc:sldMkLst>
          <pc:docMk/>
          <pc:sldMk cId="811228704" sldId="263"/>
        </pc:sldMkLst>
        <pc:spChg chg="mod">
          <ac:chgData name="MARIA KARAMPELIA" userId="9dfcc2cac66bf474" providerId="LiveId" clId="{CCCFCC0B-5319-464A-A66D-AEB4EA596924}" dt="2023-12-20T12:11:30.391" v="68" actId="20577"/>
          <ac:spMkLst>
            <pc:docMk/>
            <pc:sldMk cId="811228704" sldId="263"/>
            <ac:spMk id="3" creationId="{00000000-0000-0000-0000-000000000000}"/>
          </ac:spMkLst>
        </pc:spChg>
      </pc:sldChg>
      <pc:sldChg chg="modSp mod">
        <pc:chgData name="MARIA KARAMPELIA" userId="9dfcc2cac66bf474" providerId="LiveId" clId="{CCCFCC0B-5319-464A-A66D-AEB4EA596924}" dt="2023-12-20T12:15:29.813" v="69" actId="20577"/>
        <pc:sldMkLst>
          <pc:docMk/>
          <pc:sldMk cId="1813426584" sldId="267"/>
        </pc:sldMkLst>
        <pc:spChg chg="mod">
          <ac:chgData name="MARIA KARAMPELIA" userId="9dfcc2cac66bf474" providerId="LiveId" clId="{CCCFCC0B-5319-464A-A66D-AEB4EA596924}" dt="2023-12-20T12:15:29.813" v="69" actId="20577"/>
          <ac:spMkLst>
            <pc:docMk/>
            <pc:sldMk cId="1813426584" sldId="267"/>
            <ac:spMk id="3" creationId="{00000000-0000-0000-0000-000000000000}"/>
          </ac:spMkLst>
        </pc:spChg>
      </pc:sldChg>
      <pc:sldChg chg="modSp mod">
        <pc:chgData name="MARIA KARAMPELIA" userId="9dfcc2cac66bf474" providerId="LiveId" clId="{CCCFCC0B-5319-464A-A66D-AEB4EA596924}" dt="2023-12-20T12:22:17.084" v="77" actId="115"/>
        <pc:sldMkLst>
          <pc:docMk/>
          <pc:sldMk cId="3047610090" sldId="279"/>
        </pc:sldMkLst>
        <pc:spChg chg="mod">
          <ac:chgData name="MARIA KARAMPELIA" userId="9dfcc2cac66bf474" providerId="LiveId" clId="{CCCFCC0B-5319-464A-A66D-AEB4EA596924}" dt="2023-12-20T12:22:17.084" v="77" actId="115"/>
          <ac:spMkLst>
            <pc:docMk/>
            <pc:sldMk cId="3047610090" sldId="279"/>
            <ac:spMk id="3" creationId="{00000000-0000-0000-0000-000000000000}"/>
          </ac:spMkLst>
        </pc:spChg>
      </pc:sldChg>
      <pc:sldChg chg="modSp mod">
        <pc:chgData name="MARIA KARAMPELIA" userId="9dfcc2cac66bf474" providerId="LiveId" clId="{CCCFCC0B-5319-464A-A66D-AEB4EA596924}" dt="2023-12-20T12:23:46.947" v="79" actId="113"/>
        <pc:sldMkLst>
          <pc:docMk/>
          <pc:sldMk cId="816740955" sldId="280"/>
        </pc:sldMkLst>
        <pc:spChg chg="mod">
          <ac:chgData name="MARIA KARAMPELIA" userId="9dfcc2cac66bf474" providerId="LiveId" clId="{CCCFCC0B-5319-464A-A66D-AEB4EA596924}" dt="2023-12-20T12:23:46.947" v="79" actId="113"/>
          <ac:spMkLst>
            <pc:docMk/>
            <pc:sldMk cId="816740955" sldId="280"/>
            <ac:spMk id="3" creationId="{00000000-0000-0000-0000-000000000000}"/>
          </ac:spMkLst>
        </pc:spChg>
      </pc:sldChg>
      <pc:sldChg chg="modSp mod">
        <pc:chgData name="MARIA KARAMPELIA" userId="9dfcc2cac66bf474" providerId="LiveId" clId="{CCCFCC0B-5319-464A-A66D-AEB4EA596924}" dt="2023-12-20T12:26:09.385" v="84" actId="113"/>
        <pc:sldMkLst>
          <pc:docMk/>
          <pc:sldMk cId="3194380740" sldId="282"/>
        </pc:sldMkLst>
        <pc:spChg chg="mod">
          <ac:chgData name="MARIA KARAMPELIA" userId="9dfcc2cac66bf474" providerId="LiveId" clId="{CCCFCC0B-5319-464A-A66D-AEB4EA596924}" dt="2023-12-20T12:26:09.385" v="84" actId="113"/>
          <ac:spMkLst>
            <pc:docMk/>
            <pc:sldMk cId="3194380740" sldId="282"/>
            <ac:spMk id="3" creationId="{00000000-0000-0000-0000-000000000000}"/>
          </ac:spMkLst>
        </pc:spChg>
      </pc:sldChg>
      <pc:sldChg chg="modSp mod">
        <pc:chgData name="MARIA KARAMPELIA" userId="9dfcc2cac66bf474" providerId="LiveId" clId="{CCCFCC0B-5319-464A-A66D-AEB4EA596924}" dt="2023-12-20T12:27:12.892" v="89" actId="115"/>
        <pc:sldMkLst>
          <pc:docMk/>
          <pc:sldMk cId="288649011" sldId="283"/>
        </pc:sldMkLst>
        <pc:spChg chg="mod">
          <ac:chgData name="MARIA KARAMPELIA" userId="9dfcc2cac66bf474" providerId="LiveId" clId="{CCCFCC0B-5319-464A-A66D-AEB4EA596924}" dt="2023-12-20T12:27:12.892" v="89" actId="115"/>
          <ac:spMkLst>
            <pc:docMk/>
            <pc:sldMk cId="288649011" sldId="283"/>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135180-412E-44BF-2720-526FDDAA6D9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B0B7FB43-381D-FB3F-2085-5E42BE7EAE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36CFAD50-ED27-6D97-7440-4337FBC9DFE0}"/>
              </a:ext>
            </a:extLst>
          </p:cNvPr>
          <p:cNvSpPr>
            <a:spLocks noGrp="1"/>
          </p:cNvSpPr>
          <p:nvPr>
            <p:ph type="dt" sz="half" idx="10"/>
          </p:nvPr>
        </p:nvSpPr>
        <p:spPr/>
        <p:txBody>
          <a:bodyPr/>
          <a:lstStyle/>
          <a:p>
            <a:fld id="{FD6FB1FE-E772-45AC-B7CC-BEA8FA61CB95}" type="datetimeFigureOut">
              <a:rPr lang="el-GR" smtClean="0"/>
              <a:t>20/12/2023</a:t>
            </a:fld>
            <a:endParaRPr lang="el-GR"/>
          </a:p>
        </p:txBody>
      </p:sp>
      <p:sp>
        <p:nvSpPr>
          <p:cNvPr id="5" name="Θέση υποσέλιδου 4">
            <a:extLst>
              <a:ext uri="{FF2B5EF4-FFF2-40B4-BE49-F238E27FC236}">
                <a16:creationId xmlns:a16="http://schemas.microsoft.com/office/drawing/2014/main" id="{3B03CD9D-6427-F3A9-1848-6B10E719672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C928BF1-F596-49AB-135D-2C78C0ECD6D5}"/>
              </a:ext>
            </a:extLst>
          </p:cNvPr>
          <p:cNvSpPr>
            <a:spLocks noGrp="1"/>
          </p:cNvSpPr>
          <p:nvPr>
            <p:ph type="sldNum" sz="quarter" idx="12"/>
          </p:nvPr>
        </p:nvSpPr>
        <p:spPr/>
        <p:txBody>
          <a:bodyPr/>
          <a:lstStyle/>
          <a:p>
            <a:fld id="{199D47A0-E34A-46A5-B630-AC7120B5D46F}" type="slidenum">
              <a:rPr lang="el-GR" smtClean="0"/>
              <a:t>‹#›</a:t>
            </a:fld>
            <a:endParaRPr lang="el-GR"/>
          </a:p>
        </p:txBody>
      </p:sp>
    </p:spTree>
    <p:extLst>
      <p:ext uri="{BB962C8B-B14F-4D97-AF65-F5344CB8AC3E}">
        <p14:creationId xmlns:p14="http://schemas.microsoft.com/office/powerpoint/2010/main" val="3744803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B11BFE-3F12-D9AF-7E07-A837DB0E5D0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38FE2A2-0E2C-65D8-2584-4D4BE37F2AC0}"/>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D61F704-E469-E851-9BEA-22B1F38D8AAE}"/>
              </a:ext>
            </a:extLst>
          </p:cNvPr>
          <p:cNvSpPr>
            <a:spLocks noGrp="1"/>
          </p:cNvSpPr>
          <p:nvPr>
            <p:ph type="dt" sz="half" idx="10"/>
          </p:nvPr>
        </p:nvSpPr>
        <p:spPr/>
        <p:txBody>
          <a:bodyPr/>
          <a:lstStyle/>
          <a:p>
            <a:fld id="{FD6FB1FE-E772-45AC-B7CC-BEA8FA61CB95}" type="datetimeFigureOut">
              <a:rPr lang="el-GR" smtClean="0"/>
              <a:t>20/12/2023</a:t>
            </a:fld>
            <a:endParaRPr lang="el-GR"/>
          </a:p>
        </p:txBody>
      </p:sp>
      <p:sp>
        <p:nvSpPr>
          <p:cNvPr id="5" name="Θέση υποσέλιδου 4">
            <a:extLst>
              <a:ext uri="{FF2B5EF4-FFF2-40B4-BE49-F238E27FC236}">
                <a16:creationId xmlns:a16="http://schemas.microsoft.com/office/drawing/2014/main" id="{250B0F96-4AB6-938B-69D5-C6B231EE1E1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53182B2-AFA9-4C10-1E98-C4F73017FF46}"/>
              </a:ext>
            </a:extLst>
          </p:cNvPr>
          <p:cNvSpPr>
            <a:spLocks noGrp="1"/>
          </p:cNvSpPr>
          <p:nvPr>
            <p:ph type="sldNum" sz="quarter" idx="12"/>
          </p:nvPr>
        </p:nvSpPr>
        <p:spPr/>
        <p:txBody>
          <a:bodyPr/>
          <a:lstStyle/>
          <a:p>
            <a:fld id="{199D47A0-E34A-46A5-B630-AC7120B5D46F}" type="slidenum">
              <a:rPr lang="el-GR" smtClean="0"/>
              <a:t>‹#›</a:t>
            </a:fld>
            <a:endParaRPr lang="el-GR"/>
          </a:p>
        </p:txBody>
      </p:sp>
    </p:spTree>
    <p:extLst>
      <p:ext uri="{BB962C8B-B14F-4D97-AF65-F5344CB8AC3E}">
        <p14:creationId xmlns:p14="http://schemas.microsoft.com/office/powerpoint/2010/main" val="2409577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F0906D2F-60B4-7EA2-729C-F680F832400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9255AD2-AD22-3199-1415-80FD662EA339}"/>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F5CA376-5081-2688-FE5B-A7C576CFC2FD}"/>
              </a:ext>
            </a:extLst>
          </p:cNvPr>
          <p:cNvSpPr>
            <a:spLocks noGrp="1"/>
          </p:cNvSpPr>
          <p:nvPr>
            <p:ph type="dt" sz="half" idx="10"/>
          </p:nvPr>
        </p:nvSpPr>
        <p:spPr/>
        <p:txBody>
          <a:bodyPr/>
          <a:lstStyle/>
          <a:p>
            <a:fld id="{FD6FB1FE-E772-45AC-B7CC-BEA8FA61CB95}" type="datetimeFigureOut">
              <a:rPr lang="el-GR" smtClean="0"/>
              <a:t>20/12/2023</a:t>
            </a:fld>
            <a:endParaRPr lang="el-GR"/>
          </a:p>
        </p:txBody>
      </p:sp>
      <p:sp>
        <p:nvSpPr>
          <p:cNvPr id="5" name="Θέση υποσέλιδου 4">
            <a:extLst>
              <a:ext uri="{FF2B5EF4-FFF2-40B4-BE49-F238E27FC236}">
                <a16:creationId xmlns:a16="http://schemas.microsoft.com/office/drawing/2014/main" id="{C91A76DB-DC46-7DA5-73F4-D2DA8DEC2AB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0C8F72C-1FA5-3EF0-6FF9-271D5FF97F90}"/>
              </a:ext>
            </a:extLst>
          </p:cNvPr>
          <p:cNvSpPr>
            <a:spLocks noGrp="1"/>
          </p:cNvSpPr>
          <p:nvPr>
            <p:ph type="sldNum" sz="quarter" idx="12"/>
          </p:nvPr>
        </p:nvSpPr>
        <p:spPr/>
        <p:txBody>
          <a:bodyPr/>
          <a:lstStyle/>
          <a:p>
            <a:fld id="{199D47A0-E34A-46A5-B630-AC7120B5D46F}" type="slidenum">
              <a:rPr lang="el-GR" smtClean="0"/>
              <a:t>‹#›</a:t>
            </a:fld>
            <a:endParaRPr lang="el-GR"/>
          </a:p>
        </p:txBody>
      </p:sp>
    </p:spTree>
    <p:extLst>
      <p:ext uri="{BB962C8B-B14F-4D97-AF65-F5344CB8AC3E}">
        <p14:creationId xmlns:p14="http://schemas.microsoft.com/office/powerpoint/2010/main" val="52302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411390-7B04-8D7B-A7D8-22F6CAABB45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AFCC5CA-A17F-BE99-C41C-51A3A07D3856}"/>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DBED210-7308-042B-B657-8A102A44BA79}"/>
              </a:ext>
            </a:extLst>
          </p:cNvPr>
          <p:cNvSpPr>
            <a:spLocks noGrp="1"/>
          </p:cNvSpPr>
          <p:nvPr>
            <p:ph type="dt" sz="half" idx="10"/>
          </p:nvPr>
        </p:nvSpPr>
        <p:spPr/>
        <p:txBody>
          <a:bodyPr/>
          <a:lstStyle/>
          <a:p>
            <a:fld id="{FD6FB1FE-E772-45AC-B7CC-BEA8FA61CB95}" type="datetimeFigureOut">
              <a:rPr lang="el-GR" smtClean="0"/>
              <a:t>20/12/2023</a:t>
            </a:fld>
            <a:endParaRPr lang="el-GR"/>
          </a:p>
        </p:txBody>
      </p:sp>
      <p:sp>
        <p:nvSpPr>
          <p:cNvPr id="5" name="Θέση υποσέλιδου 4">
            <a:extLst>
              <a:ext uri="{FF2B5EF4-FFF2-40B4-BE49-F238E27FC236}">
                <a16:creationId xmlns:a16="http://schemas.microsoft.com/office/drawing/2014/main" id="{12D32CAB-916D-EBB4-74A1-53B15D19553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17EA4A0-4903-8613-8EA2-6D3BEBD9B5A8}"/>
              </a:ext>
            </a:extLst>
          </p:cNvPr>
          <p:cNvSpPr>
            <a:spLocks noGrp="1"/>
          </p:cNvSpPr>
          <p:nvPr>
            <p:ph type="sldNum" sz="quarter" idx="12"/>
          </p:nvPr>
        </p:nvSpPr>
        <p:spPr/>
        <p:txBody>
          <a:bodyPr/>
          <a:lstStyle/>
          <a:p>
            <a:fld id="{199D47A0-E34A-46A5-B630-AC7120B5D46F}" type="slidenum">
              <a:rPr lang="el-GR" smtClean="0"/>
              <a:t>‹#›</a:t>
            </a:fld>
            <a:endParaRPr lang="el-GR"/>
          </a:p>
        </p:txBody>
      </p:sp>
    </p:spTree>
    <p:extLst>
      <p:ext uri="{BB962C8B-B14F-4D97-AF65-F5344CB8AC3E}">
        <p14:creationId xmlns:p14="http://schemas.microsoft.com/office/powerpoint/2010/main" val="2675237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5AAA93-19BF-4577-CA10-9AB840BE5EA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1137284-E06A-D3F0-7E40-6BFACC8CA7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FD7C5EF5-3F88-98B5-9F8D-C525D7E6BEBC}"/>
              </a:ext>
            </a:extLst>
          </p:cNvPr>
          <p:cNvSpPr>
            <a:spLocks noGrp="1"/>
          </p:cNvSpPr>
          <p:nvPr>
            <p:ph type="dt" sz="half" idx="10"/>
          </p:nvPr>
        </p:nvSpPr>
        <p:spPr/>
        <p:txBody>
          <a:bodyPr/>
          <a:lstStyle/>
          <a:p>
            <a:fld id="{FD6FB1FE-E772-45AC-B7CC-BEA8FA61CB95}" type="datetimeFigureOut">
              <a:rPr lang="el-GR" smtClean="0"/>
              <a:t>20/12/2023</a:t>
            </a:fld>
            <a:endParaRPr lang="el-GR"/>
          </a:p>
        </p:txBody>
      </p:sp>
      <p:sp>
        <p:nvSpPr>
          <p:cNvPr id="5" name="Θέση υποσέλιδου 4">
            <a:extLst>
              <a:ext uri="{FF2B5EF4-FFF2-40B4-BE49-F238E27FC236}">
                <a16:creationId xmlns:a16="http://schemas.microsoft.com/office/drawing/2014/main" id="{A9DC051D-26EA-5017-5B04-AAD5AD61A15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193ECE1-288A-8FE6-D650-3A4981E78C16}"/>
              </a:ext>
            </a:extLst>
          </p:cNvPr>
          <p:cNvSpPr>
            <a:spLocks noGrp="1"/>
          </p:cNvSpPr>
          <p:nvPr>
            <p:ph type="sldNum" sz="quarter" idx="12"/>
          </p:nvPr>
        </p:nvSpPr>
        <p:spPr/>
        <p:txBody>
          <a:bodyPr/>
          <a:lstStyle/>
          <a:p>
            <a:fld id="{199D47A0-E34A-46A5-B630-AC7120B5D46F}" type="slidenum">
              <a:rPr lang="el-GR" smtClean="0"/>
              <a:t>‹#›</a:t>
            </a:fld>
            <a:endParaRPr lang="el-GR"/>
          </a:p>
        </p:txBody>
      </p:sp>
    </p:spTree>
    <p:extLst>
      <p:ext uri="{BB962C8B-B14F-4D97-AF65-F5344CB8AC3E}">
        <p14:creationId xmlns:p14="http://schemas.microsoft.com/office/powerpoint/2010/main" val="661918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796933-73AA-441F-04B2-FD8C89DA64B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24D3CC1-A63C-EF99-F183-89780C3C02A3}"/>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8D3807A0-3061-0DC6-C1CE-54329E0F9C9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D9F6E061-0F4A-A0FD-7763-96EA7FAF8ACF}"/>
              </a:ext>
            </a:extLst>
          </p:cNvPr>
          <p:cNvSpPr>
            <a:spLocks noGrp="1"/>
          </p:cNvSpPr>
          <p:nvPr>
            <p:ph type="dt" sz="half" idx="10"/>
          </p:nvPr>
        </p:nvSpPr>
        <p:spPr/>
        <p:txBody>
          <a:bodyPr/>
          <a:lstStyle/>
          <a:p>
            <a:fld id="{FD6FB1FE-E772-45AC-B7CC-BEA8FA61CB95}" type="datetimeFigureOut">
              <a:rPr lang="el-GR" smtClean="0"/>
              <a:t>20/12/2023</a:t>
            </a:fld>
            <a:endParaRPr lang="el-GR"/>
          </a:p>
        </p:txBody>
      </p:sp>
      <p:sp>
        <p:nvSpPr>
          <p:cNvPr id="6" name="Θέση υποσέλιδου 5">
            <a:extLst>
              <a:ext uri="{FF2B5EF4-FFF2-40B4-BE49-F238E27FC236}">
                <a16:creationId xmlns:a16="http://schemas.microsoft.com/office/drawing/2014/main" id="{1666CB9F-671E-DB1F-9D51-DC000D5AC04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AA07D80-BB88-FF6F-9164-E497642E0848}"/>
              </a:ext>
            </a:extLst>
          </p:cNvPr>
          <p:cNvSpPr>
            <a:spLocks noGrp="1"/>
          </p:cNvSpPr>
          <p:nvPr>
            <p:ph type="sldNum" sz="quarter" idx="12"/>
          </p:nvPr>
        </p:nvSpPr>
        <p:spPr/>
        <p:txBody>
          <a:bodyPr/>
          <a:lstStyle/>
          <a:p>
            <a:fld id="{199D47A0-E34A-46A5-B630-AC7120B5D46F}" type="slidenum">
              <a:rPr lang="el-GR" smtClean="0"/>
              <a:t>‹#›</a:t>
            </a:fld>
            <a:endParaRPr lang="el-GR"/>
          </a:p>
        </p:txBody>
      </p:sp>
    </p:spTree>
    <p:extLst>
      <p:ext uri="{BB962C8B-B14F-4D97-AF65-F5344CB8AC3E}">
        <p14:creationId xmlns:p14="http://schemas.microsoft.com/office/powerpoint/2010/main" val="3102428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DE91E7-26ED-97E0-323C-90B9E364F80A}"/>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CC71C69-07C4-0903-98C0-8C64D96B6D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8A1B32C3-B7F2-CBA7-6F3E-CBC678798728}"/>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E0C8C2BB-4F83-622F-E5AA-0592C6B554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41E04ED7-C648-6D66-55B1-789E350EAF6E}"/>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EB525F61-3117-53FC-8B43-BE646341B2F6}"/>
              </a:ext>
            </a:extLst>
          </p:cNvPr>
          <p:cNvSpPr>
            <a:spLocks noGrp="1"/>
          </p:cNvSpPr>
          <p:nvPr>
            <p:ph type="dt" sz="half" idx="10"/>
          </p:nvPr>
        </p:nvSpPr>
        <p:spPr/>
        <p:txBody>
          <a:bodyPr/>
          <a:lstStyle/>
          <a:p>
            <a:fld id="{FD6FB1FE-E772-45AC-B7CC-BEA8FA61CB95}" type="datetimeFigureOut">
              <a:rPr lang="el-GR" smtClean="0"/>
              <a:t>20/12/2023</a:t>
            </a:fld>
            <a:endParaRPr lang="el-GR"/>
          </a:p>
        </p:txBody>
      </p:sp>
      <p:sp>
        <p:nvSpPr>
          <p:cNvPr id="8" name="Θέση υποσέλιδου 7">
            <a:extLst>
              <a:ext uri="{FF2B5EF4-FFF2-40B4-BE49-F238E27FC236}">
                <a16:creationId xmlns:a16="http://schemas.microsoft.com/office/drawing/2014/main" id="{6FBE5FCC-A6D3-F160-61D4-162C13E425F7}"/>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8F0BFF10-938D-7079-2018-4EAD6B5C64EA}"/>
              </a:ext>
            </a:extLst>
          </p:cNvPr>
          <p:cNvSpPr>
            <a:spLocks noGrp="1"/>
          </p:cNvSpPr>
          <p:nvPr>
            <p:ph type="sldNum" sz="quarter" idx="12"/>
          </p:nvPr>
        </p:nvSpPr>
        <p:spPr/>
        <p:txBody>
          <a:bodyPr/>
          <a:lstStyle/>
          <a:p>
            <a:fld id="{199D47A0-E34A-46A5-B630-AC7120B5D46F}" type="slidenum">
              <a:rPr lang="el-GR" smtClean="0"/>
              <a:t>‹#›</a:t>
            </a:fld>
            <a:endParaRPr lang="el-GR"/>
          </a:p>
        </p:txBody>
      </p:sp>
    </p:spTree>
    <p:extLst>
      <p:ext uri="{BB962C8B-B14F-4D97-AF65-F5344CB8AC3E}">
        <p14:creationId xmlns:p14="http://schemas.microsoft.com/office/powerpoint/2010/main" val="3418769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4630D9-F87E-7442-23A3-B2302CA11BB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6FC2D64-95BA-FF18-B3BF-C649066146EC}"/>
              </a:ext>
            </a:extLst>
          </p:cNvPr>
          <p:cNvSpPr>
            <a:spLocks noGrp="1"/>
          </p:cNvSpPr>
          <p:nvPr>
            <p:ph type="dt" sz="half" idx="10"/>
          </p:nvPr>
        </p:nvSpPr>
        <p:spPr/>
        <p:txBody>
          <a:bodyPr/>
          <a:lstStyle/>
          <a:p>
            <a:fld id="{FD6FB1FE-E772-45AC-B7CC-BEA8FA61CB95}" type="datetimeFigureOut">
              <a:rPr lang="el-GR" smtClean="0"/>
              <a:t>20/12/2023</a:t>
            </a:fld>
            <a:endParaRPr lang="el-GR"/>
          </a:p>
        </p:txBody>
      </p:sp>
      <p:sp>
        <p:nvSpPr>
          <p:cNvPr id="4" name="Θέση υποσέλιδου 3">
            <a:extLst>
              <a:ext uri="{FF2B5EF4-FFF2-40B4-BE49-F238E27FC236}">
                <a16:creationId xmlns:a16="http://schemas.microsoft.com/office/drawing/2014/main" id="{9F886F96-C20B-6640-C88A-AC6CE010615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AD87E8C0-0533-6046-C8D5-C94009187F58}"/>
              </a:ext>
            </a:extLst>
          </p:cNvPr>
          <p:cNvSpPr>
            <a:spLocks noGrp="1"/>
          </p:cNvSpPr>
          <p:nvPr>
            <p:ph type="sldNum" sz="quarter" idx="12"/>
          </p:nvPr>
        </p:nvSpPr>
        <p:spPr/>
        <p:txBody>
          <a:bodyPr/>
          <a:lstStyle/>
          <a:p>
            <a:fld id="{199D47A0-E34A-46A5-B630-AC7120B5D46F}" type="slidenum">
              <a:rPr lang="el-GR" smtClean="0"/>
              <a:t>‹#›</a:t>
            </a:fld>
            <a:endParaRPr lang="el-GR"/>
          </a:p>
        </p:txBody>
      </p:sp>
    </p:spTree>
    <p:extLst>
      <p:ext uri="{BB962C8B-B14F-4D97-AF65-F5344CB8AC3E}">
        <p14:creationId xmlns:p14="http://schemas.microsoft.com/office/powerpoint/2010/main" val="823747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9EAB29A9-78B3-AA4F-880C-F7BE8C97A129}"/>
              </a:ext>
            </a:extLst>
          </p:cNvPr>
          <p:cNvSpPr>
            <a:spLocks noGrp="1"/>
          </p:cNvSpPr>
          <p:nvPr>
            <p:ph type="dt" sz="half" idx="10"/>
          </p:nvPr>
        </p:nvSpPr>
        <p:spPr/>
        <p:txBody>
          <a:bodyPr/>
          <a:lstStyle/>
          <a:p>
            <a:fld id="{FD6FB1FE-E772-45AC-B7CC-BEA8FA61CB95}" type="datetimeFigureOut">
              <a:rPr lang="el-GR" smtClean="0"/>
              <a:t>20/12/2023</a:t>
            </a:fld>
            <a:endParaRPr lang="el-GR"/>
          </a:p>
        </p:txBody>
      </p:sp>
      <p:sp>
        <p:nvSpPr>
          <p:cNvPr id="3" name="Θέση υποσέλιδου 2">
            <a:extLst>
              <a:ext uri="{FF2B5EF4-FFF2-40B4-BE49-F238E27FC236}">
                <a16:creationId xmlns:a16="http://schemas.microsoft.com/office/drawing/2014/main" id="{0397EE72-4B82-0AF8-0FF9-AAC5294CA64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64144E55-7792-2F5C-1FA7-AC6B7A6EB368}"/>
              </a:ext>
            </a:extLst>
          </p:cNvPr>
          <p:cNvSpPr>
            <a:spLocks noGrp="1"/>
          </p:cNvSpPr>
          <p:nvPr>
            <p:ph type="sldNum" sz="quarter" idx="12"/>
          </p:nvPr>
        </p:nvSpPr>
        <p:spPr/>
        <p:txBody>
          <a:bodyPr/>
          <a:lstStyle/>
          <a:p>
            <a:fld id="{199D47A0-E34A-46A5-B630-AC7120B5D46F}" type="slidenum">
              <a:rPr lang="el-GR" smtClean="0"/>
              <a:t>‹#›</a:t>
            </a:fld>
            <a:endParaRPr lang="el-GR"/>
          </a:p>
        </p:txBody>
      </p:sp>
    </p:spTree>
    <p:extLst>
      <p:ext uri="{BB962C8B-B14F-4D97-AF65-F5344CB8AC3E}">
        <p14:creationId xmlns:p14="http://schemas.microsoft.com/office/powerpoint/2010/main" val="3892404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F20ECA-E23D-E820-B37C-4A0B81F322B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98160A9-C159-9401-2CD5-ABE0AC6BB7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160AEBB3-6EAE-B542-CECD-4253CAFF2A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F67A485-5774-7316-625F-B231C7604122}"/>
              </a:ext>
            </a:extLst>
          </p:cNvPr>
          <p:cNvSpPr>
            <a:spLocks noGrp="1"/>
          </p:cNvSpPr>
          <p:nvPr>
            <p:ph type="dt" sz="half" idx="10"/>
          </p:nvPr>
        </p:nvSpPr>
        <p:spPr/>
        <p:txBody>
          <a:bodyPr/>
          <a:lstStyle/>
          <a:p>
            <a:fld id="{FD6FB1FE-E772-45AC-B7CC-BEA8FA61CB95}" type="datetimeFigureOut">
              <a:rPr lang="el-GR" smtClean="0"/>
              <a:t>20/12/2023</a:t>
            </a:fld>
            <a:endParaRPr lang="el-GR"/>
          </a:p>
        </p:txBody>
      </p:sp>
      <p:sp>
        <p:nvSpPr>
          <p:cNvPr id="6" name="Θέση υποσέλιδου 5">
            <a:extLst>
              <a:ext uri="{FF2B5EF4-FFF2-40B4-BE49-F238E27FC236}">
                <a16:creationId xmlns:a16="http://schemas.microsoft.com/office/drawing/2014/main" id="{40483461-4003-D4D3-E2D6-3454FAF789E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BBB6A83-6F5E-B20C-15B5-12CA79DB6021}"/>
              </a:ext>
            </a:extLst>
          </p:cNvPr>
          <p:cNvSpPr>
            <a:spLocks noGrp="1"/>
          </p:cNvSpPr>
          <p:nvPr>
            <p:ph type="sldNum" sz="quarter" idx="12"/>
          </p:nvPr>
        </p:nvSpPr>
        <p:spPr/>
        <p:txBody>
          <a:bodyPr/>
          <a:lstStyle/>
          <a:p>
            <a:fld id="{199D47A0-E34A-46A5-B630-AC7120B5D46F}" type="slidenum">
              <a:rPr lang="el-GR" smtClean="0"/>
              <a:t>‹#›</a:t>
            </a:fld>
            <a:endParaRPr lang="el-GR"/>
          </a:p>
        </p:txBody>
      </p:sp>
    </p:spTree>
    <p:extLst>
      <p:ext uri="{BB962C8B-B14F-4D97-AF65-F5344CB8AC3E}">
        <p14:creationId xmlns:p14="http://schemas.microsoft.com/office/powerpoint/2010/main" val="874472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8A67DE-FEA7-F2D2-9419-E7E44849513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B586F394-4EA2-4A5C-9685-FFE9A7890C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246C143C-1F6C-6E59-D3CF-8D4DD16778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8AE6EEF-D9AE-52F5-73B7-F0872CD29A07}"/>
              </a:ext>
            </a:extLst>
          </p:cNvPr>
          <p:cNvSpPr>
            <a:spLocks noGrp="1"/>
          </p:cNvSpPr>
          <p:nvPr>
            <p:ph type="dt" sz="half" idx="10"/>
          </p:nvPr>
        </p:nvSpPr>
        <p:spPr/>
        <p:txBody>
          <a:bodyPr/>
          <a:lstStyle/>
          <a:p>
            <a:fld id="{FD6FB1FE-E772-45AC-B7CC-BEA8FA61CB95}" type="datetimeFigureOut">
              <a:rPr lang="el-GR" smtClean="0"/>
              <a:t>20/12/2023</a:t>
            </a:fld>
            <a:endParaRPr lang="el-GR"/>
          </a:p>
        </p:txBody>
      </p:sp>
      <p:sp>
        <p:nvSpPr>
          <p:cNvPr id="6" name="Θέση υποσέλιδου 5">
            <a:extLst>
              <a:ext uri="{FF2B5EF4-FFF2-40B4-BE49-F238E27FC236}">
                <a16:creationId xmlns:a16="http://schemas.microsoft.com/office/drawing/2014/main" id="{7FBE92A6-1E08-6851-280F-F41607349B2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BB1C349-E019-5A9E-4793-8D42DEF5B41B}"/>
              </a:ext>
            </a:extLst>
          </p:cNvPr>
          <p:cNvSpPr>
            <a:spLocks noGrp="1"/>
          </p:cNvSpPr>
          <p:nvPr>
            <p:ph type="sldNum" sz="quarter" idx="12"/>
          </p:nvPr>
        </p:nvSpPr>
        <p:spPr/>
        <p:txBody>
          <a:bodyPr/>
          <a:lstStyle/>
          <a:p>
            <a:fld id="{199D47A0-E34A-46A5-B630-AC7120B5D46F}" type="slidenum">
              <a:rPr lang="el-GR" smtClean="0"/>
              <a:t>‹#›</a:t>
            </a:fld>
            <a:endParaRPr lang="el-GR"/>
          </a:p>
        </p:txBody>
      </p:sp>
    </p:spTree>
    <p:extLst>
      <p:ext uri="{BB962C8B-B14F-4D97-AF65-F5344CB8AC3E}">
        <p14:creationId xmlns:p14="http://schemas.microsoft.com/office/powerpoint/2010/main" val="3153455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CBF70DEB-6106-114E-0F76-6E795E8CFD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BF7E839-C319-853B-80C4-80280E6846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A836A2B-2CD1-8801-136A-892689B561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6FB1FE-E772-45AC-B7CC-BEA8FA61CB95}" type="datetimeFigureOut">
              <a:rPr lang="el-GR" smtClean="0"/>
              <a:t>20/12/2023</a:t>
            </a:fld>
            <a:endParaRPr lang="el-GR"/>
          </a:p>
        </p:txBody>
      </p:sp>
      <p:sp>
        <p:nvSpPr>
          <p:cNvPr id="5" name="Θέση υποσέλιδου 4">
            <a:extLst>
              <a:ext uri="{FF2B5EF4-FFF2-40B4-BE49-F238E27FC236}">
                <a16:creationId xmlns:a16="http://schemas.microsoft.com/office/drawing/2014/main" id="{61F131C7-9974-AA0D-0072-DAE363E215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72E4CD29-6E69-D36B-9FF2-1CBA8EE41F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9D47A0-E34A-46A5-B630-AC7120B5D46F}" type="slidenum">
              <a:rPr lang="el-GR" smtClean="0"/>
              <a:t>‹#›</a:t>
            </a:fld>
            <a:endParaRPr lang="el-GR"/>
          </a:p>
        </p:txBody>
      </p:sp>
    </p:spTree>
    <p:extLst>
      <p:ext uri="{BB962C8B-B14F-4D97-AF65-F5344CB8AC3E}">
        <p14:creationId xmlns:p14="http://schemas.microsoft.com/office/powerpoint/2010/main" val="4121430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E4BC29-38C3-1911-365D-C61F102A41AE}"/>
              </a:ext>
            </a:extLst>
          </p:cNvPr>
          <p:cNvSpPr>
            <a:spLocks noGrp="1"/>
          </p:cNvSpPr>
          <p:nvPr>
            <p:ph type="ctrTitle"/>
          </p:nvPr>
        </p:nvSpPr>
        <p:spPr>
          <a:xfrm>
            <a:off x="0" y="48048"/>
            <a:ext cx="12192000" cy="4188973"/>
          </a:xfrm>
        </p:spPr>
        <p:txBody>
          <a:bodyPr>
            <a:normAutofit fontScale="90000"/>
          </a:bodyPr>
          <a:lstStyle/>
          <a:p>
            <a:r>
              <a:rPr lang="el-GR" sz="6000" b="1" dirty="0">
                <a:latin typeface="+mn-lt"/>
              </a:rPr>
              <a:t>ΝΗΠΤΙΚΗ ΘΕΟΛΟΓΙΑ </a:t>
            </a:r>
            <a:br>
              <a:rPr lang="el-GR" sz="6000" b="1" dirty="0">
                <a:latin typeface="+mn-lt"/>
              </a:rPr>
            </a:br>
            <a:r>
              <a:rPr lang="el-GR" sz="6000" b="1" dirty="0">
                <a:latin typeface="+mn-lt"/>
              </a:rPr>
              <a:t>ΕΝΟΤΗΤΑ 11</a:t>
            </a:r>
            <a:r>
              <a:rPr lang="el-GR" sz="6000" b="1" baseline="30000" dirty="0">
                <a:latin typeface="+mn-lt"/>
              </a:rPr>
              <a:t>Η</a:t>
            </a:r>
            <a:br>
              <a:rPr lang="el-GR" sz="6000" b="1" baseline="30000" dirty="0">
                <a:latin typeface="+mn-lt"/>
              </a:rPr>
            </a:br>
            <a:r>
              <a:rPr lang="el-GR" sz="6000" b="1" dirty="0">
                <a:effectLst/>
                <a:latin typeface="+mn-lt"/>
                <a:ea typeface="Times New Roman" panose="02020603050405020304" pitchFamily="18" charset="0"/>
              </a:rPr>
              <a:t> </a:t>
            </a:r>
            <a:r>
              <a:rPr lang="el-GR" altLang="el-GR" sz="6000" b="1" dirty="0">
                <a:latin typeface="+mn-lt"/>
              </a:rPr>
              <a:t> </a:t>
            </a:r>
            <a:r>
              <a:rPr lang="el-GR" altLang="el-GR" b="1" dirty="0">
                <a:latin typeface="+mn-lt"/>
              </a:rPr>
              <a:t>Από τη θεολογία του Ισιδώρου </a:t>
            </a:r>
            <a:r>
              <a:rPr lang="el-GR" altLang="el-GR" b="1" dirty="0" err="1">
                <a:latin typeface="+mn-lt"/>
              </a:rPr>
              <a:t>Πηλουσιώτη</a:t>
            </a:r>
            <a:r>
              <a:rPr lang="el-GR" altLang="el-GR" b="1" dirty="0">
                <a:latin typeface="+mn-lt"/>
              </a:rPr>
              <a:t>: το πρόβλημα της σιμωνίας, οι συνέπειες και η αντιμετώπισή του</a:t>
            </a:r>
            <a:endParaRPr lang="el-GR" dirty="0"/>
          </a:p>
        </p:txBody>
      </p:sp>
      <p:sp>
        <p:nvSpPr>
          <p:cNvPr id="3" name="Υπότιτλος 2">
            <a:extLst>
              <a:ext uri="{FF2B5EF4-FFF2-40B4-BE49-F238E27FC236}">
                <a16:creationId xmlns:a16="http://schemas.microsoft.com/office/drawing/2014/main" id="{496E45D0-21C6-CF27-8075-9EEC0FF4A819}"/>
              </a:ext>
            </a:extLst>
          </p:cNvPr>
          <p:cNvSpPr>
            <a:spLocks noGrp="1"/>
          </p:cNvSpPr>
          <p:nvPr>
            <p:ph type="subTitle" idx="1"/>
          </p:nvPr>
        </p:nvSpPr>
        <p:spPr>
          <a:xfrm>
            <a:off x="1524000" y="4581053"/>
            <a:ext cx="9144000" cy="1921080"/>
          </a:xfrm>
        </p:spPr>
        <p:txBody>
          <a:bodyPr>
            <a:normAutofit fontScale="92500" lnSpcReduction="10000"/>
          </a:bodyPr>
          <a:lstStyle/>
          <a:p>
            <a:r>
              <a:rPr lang="el-GR" dirty="0">
                <a:cs typeface="Times New Roman" panose="02020603050405020304" pitchFamily="18" charset="0"/>
              </a:rPr>
              <a:t>Ζ</a:t>
            </a:r>
            <a:r>
              <a:rPr lang="el-GR" dirty="0"/>
              <a:t>΄ ΕΞΑΜΗΝΟ</a:t>
            </a:r>
            <a:br>
              <a:rPr lang="el-GR" dirty="0"/>
            </a:br>
            <a:r>
              <a:rPr lang="el-GR" dirty="0"/>
              <a:t>ΙΕΡΑΤΙΚΩΝ ΣΠΟΥΔΩΝ</a:t>
            </a:r>
          </a:p>
          <a:p>
            <a:r>
              <a:rPr lang="el-GR" dirty="0"/>
              <a:t>ΑΕΑΑ</a:t>
            </a:r>
          </a:p>
          <a:p>
            <a:r>
              <a:rPr lang="el-GR" dirty="0"/>
              <a:t>ΔΙΔΑΣΚΟΥΣΑ: ΜΑΡΙΑ Κ. ΚΑΡΑΜΠΕΛΙΑ</a:t>
            </a:r>
          </a:p>
          <a:p>
            <a:r>
              <a:rPr lang="el-GR" dirty="0"/>
              <a:t>2023-2024</a:t>
            </a:r>
          </a:p>
          <a:p>
            <a:endParaRPr lang="el-GR" dirty="0"/>
          </a:p>
        </p:txBody>
      </p:sp>
    </p:spTree>
    <p:extLst>
      <p:ext uri="{BB962C8B-B14F-4D97-AF65-F5344CB8AC3E}">
        <p14:creationId xmlns:p14="http://schemas.microsoft.com/office/powerpoint/2010/main" val="799483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69701"/>
          </a:xfrm>
        </p:spPr>
        <p:txBody>
          <a:bodyPr>
            <a:normAutofit fontScale="90000"/>
          </a:bodyPr>
          <a:lstStyle/>
          <a:p>
            <a:pPr algn="ctr"/>
            <a:br>
              <a:rPr lang="el-GR" dirty="0"/>
            </a:br>
            <a:r>
              <a:rPr lang="el-GR" dirty="0"/>
              <a:t>ΙΣΙΔΩΡΟΣ ΠΗΛΟΥΣΙΩΤΗΣ</a:t>
            </a:r>
            <a:br>
              <a:rPr lang="el-GR" dirty="0"/>
            </a:br>
            <a:endParaRPr lang="el-GR" dirty="0"/>
          </a:p>
        </p:txBody>
      </p:sp>
      <p:sp>
        <p:nvSpPr>
          <p:cNvPr id="3" name="Θέση περιεχομένου 2"/>
          <p:cNvSpPr>
            <a:spLocks noGrp="1"/>
          </p:cNvSpPr>
          <p:nvPr>
            <p:ph idx="1"/>
          </p:nvPr>
        </p:nvSpPr>
        <p:spPr>
          <a:xfrm>
            <a:off x="0" y="450761"/>
            <a:ext cx="12192000" cy="6407239"/>
          </a:xfrm>
        </p:spPr>
        <p:txBody>
          <a:bodyPr>
            <a:normAutofit fontScale="92500" lnSpcReduction="10000"/>
          </a:bodyPr>
          <a:lstStyle/>
          <a:p>
            <a:r>
              <a:rPr lang="el-GR" dirty="0"/>
              <a:t>Συνεπώς πρόκειται για μια </a:t>
            </a:r>
            <a:r>
              <a:rPr lang="el-GR" u="sng" dirty="0"/>
              <a:t>εποχή κρίσης </a:t>
            </a:r>
            <a:r>
              <a:rPr lang="el-GR" dirty="0"/>
              <a:t>που ταλαιπωρεί τους </a:t>
            </a:r>
            <a:r>
              <a:rPr lang="el-GR" dirty="0" err="1"/>
              <a:t>Πηλουσιώτες</a:t>
            </a:r>
            <a:r>
              <a:rPr lang="el-GR" dirty="0"/>
              <a:t> του Δ΄ αιώνα καθώς βεβαιώνεται ότι στην πόλη τους η δικαιοσύνη έφυγε, ο νόμος αγνοείται, ο φόβος έχει καταλάβει όσους δεν πληρώνουν, ο </a:t>
            </a:r>
            <a:r>
              <a:rPr lang="el-GR" dirty="0" err="1"/>
              <a:t>Κυρήνιος</a:t>
            </a:r>
            <a:r>
              <a:rPr lang="el-GR" dirty="0"/>
              <a:t> χρησιμοποιεί την απόσταση για να τον προστατεύσει σε όσα κάνει και η Εκκλησία δεν είναι σε θέση να βοηθήσει. Βλέπουμε λοιπόν πως οι εποχές αλλάζουν αλλά εφόσον οι άνθρωποι παραμένουν ίδιοι, οι ιστορίες επαναλαμβάνονται. Σε μια από τις πολλές επιστολές του στον επίσκοπο Ευσέβιο ο άγιος Ισίδωρος ομολογεί: «</a:t>
            </a:r>
            <a:r>
              <a:rPr lang="el-GR" i="1" dirty="0"/>
              <a:t>Η αχάριστη και πονηρή μας διάθεση δέχθηκε ανάξια όλες τις δωρεές του Θεού. Λάβαμε το Άγιο Πνεύμα και το απωθήσαμε με τις πονηρές πράξεις. Δεχτήκαμε το χάρισμα να κάνουμε θαύματα, και με τις απιστίες μας το απομακρύναμε. Ο δωρητής όλων αυτών μας έδωσε τον φωτισμό για διδασκαλία και σοφία, και με τις βλασφημίες μας τον διώξαμε. Μας εμπιστεύτηκε την ουράνια ιεροσύνη, και εμείς τη διαφθείραμε με λανθασμένες κρίσεις. Ο ένας έλαβε το επισκοπικό αξίωμα με τη βία και επιβαρύνει τα πράγματα με τους συγγενείς του. Ο άλλος διαχειρίζεται τα οικονομικά, και ενοχλεί το θυσιαστήριο με δούλους. Κάποιος άλλος έγινε φίλος με τον προηγούμενο και εκμεταλλεύεται τις δωρεές των φτωχών. Ο ένας συμπαθεί τον άλλο και βάζει μέσα στον ναό ευνουχισμένους, θηλυπρεπείς και </a:t>
            </a:r>
            <a:r>
              <a:rPr lang="el-GR" i="1" dirty="0" err="1"/>
              <a:t>κακοπουλημένους</a:t>
            </a:r>
            <a:r>
              <a:rPr lang="el-GR" i="1" dirty="0"/>
              <a:t> δούλους. Αλλοίμονο! Με πόσες κηλίδες μολύνεται το ιερό βήμα</a:t>
            </a:r>
            <a:r>
              <a:rPr lang="el-GR" dirty="0"/>
              <a:t>»</a:t>
            </a:r>
            <a:r>
              <a:rPr lang="el-GR" dirty="0">
                <a:effectLst/>
              </a:rPr>
              <a:t> (</a:t>
            </a:r>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a:t>
            </a:r>
            <a:r>
              <a:rPr lang="el-GR" i="1" dirty="0"/>
              <a:t>Ι ΡΟΗ</a:t>
            </a:r>
            <a:r>
              <a:rPr lang="el-GR" dirty="0"/>
              <a:t>΄, </a:t>
            </a:r>
            <a:r>
              <a:rPr lang="en-US" dirty="0"/>
              <a:t>PG</a:t>
            </a:r>
            <a:r>
              <a:rPr lang="el-GR" dirty="0"/>
              <a:t>78, 297</a:t>
            </a:r>
            <a:r>
              <a:rPr lang="en-US" dirty="0"/>
              <a:t>CD</a:t>
            </a:r>
            <a:r>
              <a:rPr lang="el-GR" dirty="0"/>
              <a:t>-300</a:t>
            </a:r>
            <a:r>
              <a:rPr lang="en-US" dirty="0"/>
              <a:t>A</a:t>
            </a:r>
            <a:r>
              <a:rPr lang="el-GR" dirty="0"/>
              <a:t>).  </a:t>
            </a:r>
          </a:p>
          <a:p>
            <a:endParaRPr lang="el-GR" dirty="0"/>
          </a:p>
        </p:txBody>
      </p:sp>
    </p:spTree>
    <p:extLst>
      <p:ext uri="{BB962C8B-B14F-4D97-AF65-F5344CB8AC3E}">
        <p14:creationId xmlns:p14="http://schemas.microsoft.com/office/powerpoint/2010/main" val="3835081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31065"/>
          </a:xfrm>
        </p:spPr>
        <p:txBody>
          <a:bodyPr>
            <a:normAutofit fontScale="90000"/>
          </a:bodyPr>
          <a:lstStyle/>
          <a:p>
            <a:pPr algn="ctr"/>
            <a:br>
              <a:rPr lang="el-GR" dirty="0"/>
            </a:br>
            <a:r>
              <a:rPr lang="el-GR" dirty="0"/>
              <a:t>ΙΣΙΔΩΡΟΣ ΠΗΛΟΥΣΙΩΤΗΣ</a:t>
            </a:r>
            <a:br>
              <a:rPr lang="el-GR" dirty="0"/>
            </a:br>
            <a:endParaRPr lang="el-GR" dirty="0"/>
          </a:p>
        </p:txBody>
      </p:sp>
      <p:sp>
        <p:nvSpPr>
          <p:cNvPr id="3" name="Θέση περιεχομένου 2"/>
          <p:cNvSpPr>
            <a:spLocks noGrp="1"/>
          </p:cNvSpPr>
          <p:nvPr>
            <p:ph idx="1"/>
          </p:nvPr>
        </p:nvSpPr>
        <p:spPr>
          <a:xfrm>
            <a:off x="0" y="631065"/>
            <a:ext cx="12192000" cy="6226934"/>
          </a:xfrm>
        </p:spPr>
        <p:txBody>
          <a:bodyPr>
            <a:normAutofit fontScale="92500" lnSpcReduction="10000"/>
          </a:bodyPr>
          <a:lstStyle/>
          <a:p>
            <a:r>
              <a:rPr lang="el-GR" dirty="0"/>
              <a:t>Οι χριστιανοί αντιμετωπίζοντας ρεαλιστικά τα σκάνδαλα που προκαλούν στην Εκκλησία οι ασωτίες των λειτουργών του Θεού, μπορούν να αποφύγουν τον κίνδυνο τόσο της </a:t>
            </a:r>
            <a:r>
              <a:rPr lang="el-GR" b="1" dirty="0"/>
              <a:t>αμφιβολίας </a:t>
            </a:r>
            <a:r>
              <a:rPr lang="el-GR" dirty="0"/>
              <a:t>για τη σωτηριώδη οικονομία που πραγματώνεται μέσα από την τέλεση των μυστηρίων όσο και της </a:t>
            </a:r>
            <a:r>
              <a:rPr lang="el-GR" b="1" dirty="0"/>
              <a:t>αμέλειας </a:t>
            </a:r>
            <a:r>
              <a:rPr lang="el-GR" dirty="0"/>
              <a:t>που καιροφυλακτεί για να σαμποτάρει την πνευματική τους ζωή. Τέτοια σκάνδαλα πάντοτε ταλαιπωρούσαν και ταλαιπωρούν ακόμη και σήμερα την Εκκλησία. Ο χριστιανός όμως δεν πρέπει ποτέ να αμφιβάλλει ότι τα θεία και υπερφυσικά χαρίσματα δίνονται σε μερικούς αμαρτωλούς ιερείς: </a:t>
            </a:r>
            <a:r>
              <a:rPr lang="el-GR" b="1" dirty="0">
                <a:solidFill>
                  <a:srgbClr val="FF0000"/>
                </a:solidFill>
              </a:rPr>
              <a:t>«</a:t>
            </a:r>
            <a:r>
              <a:rPr lang="el-GR" b="1" i="1" dirty="0" err="1">
                <a:solidFill>
                  <a:srgbClr val="FF0000"/>
                </a:solidFill>
              </a:rPr>
              <a:t>Μὴ</a:t>
            </a:r>
            <a:r>
              <a:rPr lang="el-GR" b="1" i="1" dirty="0">
                <a:solidFill>
                  <a:srgbClr val="FF0000"/>
                </a:solidFill>
              </a:rPr>
              <a:t> </a:t>
            </a:r>
            <a:r>
              <a:rPr lang="el-GR" b="1" i="1" dirty="0" err="1">
                <a:solidFill>
                  <a:srgbClr val="FF0000"/>
                </a:solidFill>
              </a:rPr>
              <a:t>τοίνυν</a:t>
            </a:r>
            <a:r>
              <a:rPr lang="el-GR" b="1" i="1" dirty="0">
                <a:solidFill>
                  <a:srgbClr val="FF0000"/>
                </a:solidFill>
              </a:rPr>
              <a:t> </a:t>
            </a:r>
            <a:r>
              <a:rPr lang="el-GR" b="1" i="1" dirty="0" err="1">
                <a:solidFill>
                  <a:srgbClr val="FF0000"/>
                </a:solidFill>
              </a:rPr>
              <a:t>ἀμφέβαλλε</a:t>
            </a:r>
            <a:r>
              <a:rPr lang="el-GR" b="1" i="1" dirty="0">
                <a:solidFill>
                  <a:srgbClr val="FF0000"/>
                </a:solidFill>
              </a:rPr>
              <a:t>, </a:t>
            </a:r>
            <a:r>
              <a:rPr lang="el-GR" b="1" i="1" dirty="0" err="1">
                <a:solidFill>
                  <a:srgbClr val="FF0000"/>
                </a:solidFill>
              </a:rPr>
              <a:t>εἰ</a:t>
            </a:r>
            <a:r>
              <a:rPr lang="el-GR" b="1" i="1" dirty="0">
                <a:solidFill>
                  <a:srgbClr val="FF0000"/>
                </a:solidFill>
              </a:rPr>
              <a:t> δι’ </a:t>
            </a:r>
            <a:r>
              <a:rPr lang="el-GR" b="1" i="1" dirty="0" err="1">
                <a:solidFill>
                  <a:srgbClr val="FF0000"/>
                </a:solidFill>
              </a:rPr>
              <a:t>ἱερέων</a:t>
            </a:r>
            <a:r>
              <a:rPr lang="el-GR" b="1" i="1" dirty="0">
                <a:solidFill>
                  <a:srgbClr val="FF0000"/>
                </a:solidFill>
              </a:rPr>
              <a:t> </a:t>
            </a:r>
            <a:r>
              <a:rPr lang="el-GR" b="1" i="1" dirty="0" err="1">
                <a:solidFill>
                  <a:srgbClr val="FF0000"/>
                </a:solidFill>
              </a:rPr>
              <a:t>τινῶν</a:t>
            </a:r>
            <a:r>
              <a:rPr lang="el-GR" b="1" i="1" dirty="0">
                <a:solidFill>
                  <a:srgbClr val="FF0000"/>
                </a:solidFill>
              </a:rPr>
              <a:t> </a:t>
            </a:r>
            <a:r>
              <a:rPr lang="el-GR" b="1" i="1" dirty="0" err="1">
                <a:solidFill>
                  <a:srgbClr val="FF0000"/>
                </a:solidFill>
              </a:rPr>
              <a:t>ἁμαρτωλῶν</a:t>
            </a:r>
            <a:r>
              <a:rPr lang="el-GR" b="1" i="1" dirty="0">
                <a:solidFill>
                  <a:srgbClr val="FF0000"/>
                </a:solidFill>
              </a:rPr>
              <a:t> </a:t>
            </a:r>
            <a:r>
              <a:rPr lang="el-GR" b="1" i="1" dirty="0" err="1">
                <a:solidFill>
                  <a:srgbClr val="FF0000"/>
                </a:solidFill>
              </a:rPr>
              <a:t>τὰ</a:t>
            </a:r>
            <a:r>
              <a:rPr lang="el-GR" b="1" i="1" dirty="0">
                <a:solidFill>
                  <a:srgbClr val="FF0000"/>
                </a:solidFill>
              </a:rPr>
              <a:t> θεία </a:t>
            </a:r>
            <a:r>
              <a:rPr lang="el-GR" b="1" i="1" dirty="0" err="1">
                <a:solidFill>
                  <a:srgbClr val="FF0000"/>
                </a:solidFill>
              </a:rPr>
              <a:t>καὶ</a:t>
            </a:r>
            <a:r>
              <a:rPr lang="el-GR" b="1" i="1" dirty="0">
                <a:solidFill>
                  <a:srgbClr val="FF0000"/>
                </a:solidFill>
              </a:rPr>
              <a:t> </a:t>
            </a:r>
            <a:r>
              <a:rPr lang="el-GR" b="1" i="1" dirty="0" err="1">
                <a:solidFill>
                  <a:srgbClr val="FF0000"/>
                </a:solidFill>
              </a:rPr>
              <a:t>ὑπερφυῆ</a:t>
            </a:r>
            <a:r>
              <a:rPr lang="el-GR" b="1" i="1" dirty="0">
                <a:solidFill>
                  <a:srgbClr val="FF0000"/>
                </a:solidFill>
              </a:rPr>
              <a:t> </a:t>
            </a:r>
            <a:r>
              <a:rPr lang="el-GR" b="1" i="1" dirty="0" err="1">
                <a:solidFill>
                  <a:srgbClr val="FF0000"/>
                </a:solidFill>
              </a:rPr>
              <a:t>δίδοται</a:t>
            </a:r>
            <a:r>
              <a:rPr lang="el-GR" b="1" i="1" dirty="0">
                <a:solidFill>
                  <a:srgbClr val="FF0000"/>
                </a:solidFill>
              </a:rPr>
              <a:t> χαρίσματα</a:t>
            </a:r>
            <a:r>
              <a:rPr lang="el-GR" b="1" dirty="0">
                <a:solidFill>
                  <a:srgbClr val="FF0000"/>
                </a:solidFill>
              </a:rPr>
              <a:t>». </a:t>
            </a:r>
            <a:r>
              <a:rPr lang="el-GR" dirty="0"/>
              <a:t>(</a:t>
            </a:r>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a:t>
            </a:r>
            <a:r>
              <a:rPr lang="el-GR" i="1" dirty="0"/>
              <a:t>ΙΙ ΛΖ</a:t>
            </a:r>
            <a:r>
              <a:rPr lang="el-GR" dirty="0"/>
              <a:t>΄, </a:t>
            </a:r>
            <a:r>
              <a:rPr lang="en-US" dirty="0"/>
              <a:t>PG</a:t>
            </a:r>
            <a:r>
              <a:rPr lang="el-GR" dirty="0"/>
              <a:t>78, 481</a:t>
            </a:r>
            <a:r>
              <a:rPr lang="en-US" dirty="0"/>
              <a:t>A</a:t>
            </a:r>
            <a:r>
              <a:rPr lang="el-GR" dirty="0"/>
              <a:t>). </a:t>
            </a:r>
          </a:p>
          <a:p>
            <a:r>
              <a:rPr lang="el-GR" dirty="0"/>
              <a:t>Έτσι ο άγιος Ισίδωρος σε γράμμα του προς τον </a:t>
            </a:r>
            <a:r>
              <a:rPr lang="el-GR" b="1" dirty="0" err="1"/>
              <a:t>κόμητα</a:t>
            </a:r>
            <a:r>
              <a:rPr lang="el-GR" b="1" dirty="0"/>
              <a:t> </a:t>
            </a:r>
            <a:r>
              <a:rPr lang="el-GR" b="1" dirty="0" err="1"/>
              <a:t>Έρμιο</a:t>
            </a:r>
            <a:r>
              <a:rPr lang="el-GR" b="1" dirty="0"/>
              <a:t> </a:t>
            </a:r>
            <a:r>
              <a:rPr lang="el-GR" dirty="0"/>
              <a:t>τον συμβουλεύει να μην σκανδαλίζεται από τη ζωή του </a:t>
            </a:r>
            <a:r>
              <a:rPr lang="el-GR" u="sng" dirty="0"/>
              <a:t>πρεσβύτερου </a:t>
            </a:r>
            <a:r>
              <a:rPr lang="el-GR" u="sng" dirty="0" err="1"/>
              <a:t>Ζώσιμου</a:t>
            </a:r>
            <a:r>
              <a:rPr lang="el-GR" dirty="0"/>
              <a:t>, ούτε να πιστεύει πως όσοι βαπτίζονται απ’ αυτόν βλάπτονται καίρια και αναπόφευκτα. Αντιθέτως τον διαβεβαιώνει ότι ο βαπτιζόμενος δεν βλάπτεται επειδή ο ιερέας δεν ζει σωστά, καθώς ενώ αυτός που βαπτίζεται θα απολαύσει τις θεϊκές ευεργεσίες ο ιερέας θα δώσει λόγο για τις δικές του ασωτίες. Μάλιστα ο άγιος Ισίδωρος για να καθησυχάσει τον </a:t>
            </a:r>
            <a:r>
              <a:rPr lang="el-GR" dirty="0" err="1"/>
              <a:t>Έρμιο</a:t>
            </a:r>
            <a:r>
              <a:rPr lang="el-GR" dirty="0"/>
              <a:t> επιμένει ότι ακόμη και αν όλοι οι ιερείς είναι τέτοιοι ο φωτιζόμενος δεν βλάπτεται καθόλου.</a:t>
            </a:r>
            <a:r>
              <a:rPr lang="el-GR" dirty="0">
                <a:effectLst/>
              </a:rPr>
              <a:t> </a:t>
            </a:r>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a:t>
            </a:r>
            <a:r>
              <a:rPr lang="el-GR" i="1" dirty="0"/>
              <a:t>ΙΙ ΛΖ</a:t>
            </a:r>
            <a:r>
              <a:rPr lang="el-GR" dirty="0"/>
              <a:t>΄, </a:t>
            </a:r>
            <a:r>
              <a:rPr lang="en-US" dirty="0"/>
              <a:t>PG</a:t>
            </a:r>
            <a:r>
              <a:rPr lang="el-GR" dirty="0"/>
              <a:t>78, 480</a:t>
            </a:r>
            <a:r>
              <a:rPr lang="en-US" dirty="0"/>
              <a:t>D</a:t>
            </a:r>
            <a:r>
              <a:rPr lang="el-GR" dirty="0"/>
              <a:t>- 481</a:t>
            </a:r>
            <a:r>
              <a:rPr lang="en-US" dirty="0"/>
              <a:t>A</a:t>
            </a:r>
            <a:r>
              <a:rPr lang="el-GR" dirty="0"/>
              <a:t>: «</a:t>
            </a:r>
            <a:r>
              <a:rPr lang="el-GR" i="1" dirty="0" err="1"/>
              <a:t>κἄν</a:t>
            </a:r>
            <a:r>
              <a:rPr lang="el-GR" i="1" dirty="0"/>
              <a:t> πάντες </a:t>
            </a:r>
            <a:r>
              <a:rPr lang="el-GR" i="1" dirty="0" err="1"/>
              <a:t>εἴεν</a:t>
            </a:r>
            <a:r>
              <a:rPr lang="el-GR" i="1" dirty="0"/>
              <a:t> </a:t>
            </a:r>
            <a:r>
              <a:rPr lang="el-GR" i="1" dirty="0" err="1"/>
              <a:t>τοιοῦτοι</a:t>
            </a:r>
            <a:r>
              <a:rPr lang="el-GR" i="1" dirty="0"/>
              <a:t>, </a:t>
            </a:r>
            <a:r>
              <a:rPr lang="el-GR" i="1" dirty="0" err="1"/>
              <a:t>οὐδὲν</a:t>
            </a:r>
            <a:r>
              <a:rPr lang="el-GR" i="1" dirty="0"/>
              <a:t> ὁ φωτιζόμενος παραβλάπτεται</a:t>
            </a:r>
            <a:r>
              <a:rPr lang="el-GR" dirty="0"/>
              <a:t>».</a:t>
            </a:r>
          </a:p>
          <a:p>
            <a:endParaRPr lang="el-GR" dirty="0"/>
          </a:p>
        </p:txBody>
      </p:sp>
    </p:spTree>
    <p:extLst>
      <p:ext uri="{BB962C8B-B14F-4D97-AF65-F5344CB8AC3E}">
        <p14:creationId xmlns:p14="http://schemas.microsoft.com/office/powerpoint/2010/main" val="2844681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21217"/>
          </a:xfrm>
        </p:spPr>
        <p:txBody>
          <a:bodyPr>
            <a:normAutofit fontScale="90000"/>
          </a:bodyPr>
          <a:lstStyle/>
          <a:p>
            <a:pPr algn="ctr"/>
            <a:br>
              <a:rPr lang="el-GR" dirty="0"/>
            </a:br>
            <a:r>
              <a:rPr lang="el-GR" dirty="0"/>
              <a:t>ΙΣΙΔΩΡΟΣ ΠΗΛΟΥΣΙΩΤΗΣ</a:t>
            </a:r>
            <a:br>
              <a:rPr lang="el-GR" dirty="0"/>
            </a:br>
            <a:endParaRPr lang="el-GR" dirty="0"/>
          </a:p>
        </p:txBody>
      </p:sp>
      <p:sp>
        <p:nvSpPr>
          <p:cNvPr id="3" name="Θέση περιεχομένου 2"/>
          <p:cNvSpPr>
            <a:spLocks noGrp="1"/>
          </p:cNvSpPr>
          <p:nvPr>
            <p:ph idx="1"/>
          </p:nvPr>
        </p:nvSpPr>
        <p:spPr>
          <a:xfrm>
            <a:off x="0" y="592428"/>
            <a:ext cx="12192000" cy="6265572"/>
          </a:xfrm>
        </p:spPr>
        <p:txBody>
          <a:bodyPr>
            <a:normAutofit lnSpcReduction="10000"/>
          </a:bodyPr>
          <a:lstStyle/>
          <a:p>
            <a:r>
              <a:rPr lang="el-GR" dirty="0"/>
              <a:t>Στη συνέχεια προσπαθώντας να συνετίσει τον πρεσβύτερο Ζώσιμο απευθύνεται στον ίδιο και του εξηγεί ότι με τη συμπεριφορά του εξυβρίζει την ιεροσύνη και σκανδαλίζει τους ανθρώπους, οι οποίοι νομίζουν ότι έπαθαν ζημιά ως προς τα μυστήρια της σωτηρίας. (</a:t>
            </a:r>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a:t>
            </a:r>
            <a:r>
              <a:rPr lang="el-GR" i="1" dirty="0"/>
              <a:t>ΙΙ ΛΗ</a:t>
            </a:r>
            <a:r>
              <a:rPr lang="el-GR" dirty="0"/>
              <a:t>΄, </a:t>
            </a:r>
            <a:r>
              <a:rPr lang="en-US" dirty="0"/>
              <a:t>PG</a:t>
            </a:r>
            <a:r>
              <a:rPr lang="el-GR" dirty="0"/>
              <a:t>78 </a:t>
            </a:r>
            <a:r>
              <a:rPr lang="en-US" dirty="0"/>
              <a:t>BC</a:t>
            </a:r>
            <a:r>
              <a:rPr lang="el-GR" dirty="0"/>
              <a:t>).</a:t>
            </a:r>
          </a:p>
          <a:p>
            <a:r>
              <a:rPr lang="el-GR" dirty="0"/>
              <a:t>Ο ίδιος παραδέχεται ότι «</a:t>
            </a:r>
            <a:r>
              <a:rPr lang="el-GR" i="1" dirty="0" err="1"/>
              <a:t>δάκρυσι</a:t>
            </a:r>
            <a:r>
              <a:rPr lang="el-GR" i="1" dirty="0"/>
              <a:t> σχεδόν </a:t>
            </a:r>
            <a:r>
              <a:rPr lang="el-GR" i="1" dirty="0" err="1"/>
              <a:t>κεράσας</a:t>
            </a:r>
            <a:r>
              <a:rPr lang="el-GR" i="1" dirty="0"/>
              <a:t> το μέλαν, και </a:t>
            </a:r>
            <a:r>
              <a:rPr lang="el-GR" i="1" dirty="0" err="1"/>
              <a:t>τοῦτο</a:t>
            </a:r>
            <a:r>
              <a:rPr lang="el-GR" i="1" dirty="0"/>
              <a:t> </a:t>
            </a:r>
            <a:r>
              <a:rPr lang="el-GR" i="1" dirty="0" err="1"/>
              <a:t>χαράξαι</a:t>
            </a:r>
            <a:r>
              <a:rPr lang="el-GR" i="1" dirty="0"/>
              <a:t> </a:t>
            </a:r>
            <a:r>
              <a:rPr lang="el-GR" i="1" dirty="0" err="1"/>
              <a:t>διέγνων</a:t>
            </a:r>
            <a:r>
              <a:rPr lang="el-GR" i="1" dirty="0"/>
              <a:t> </a:t>
            </a:r>
            <a:r>
              <a:rPr lang="el-GR" i="1" dirty="0" err="1"/>
              <a:t>τὸ</a:t>
            </a:r>
            <a:r>
              <a:rPr lang="el-GR" i="1" dirty="0"/>
              <a:t> γράμμα</a:t>
            </a:r>
            <a:r>
              <a:rPr lang="el-GR" dirty="0"/>
              <a:t>»</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lang="el-GR" dirty="0"/>
              <a:t>δηλαδή ότι ανέμιξε σχεδόν με δάκρυα τη μελάνη όταν αποφάσισε να το γράψει. Αναφέρει λοιπόν ότι πολλοί από τους άρχοντες που ενδιαφέρονται για τη </a:t>
            </a:r>
            <a:r>
              <a:rPr lang="el-GR" dirty="0" err="1"/>
              <a:t>θειότατη</a:t>
            </a:r>
            <a:r>
              <a:rPr lang="el-GR" dirty="0"/>
              <a:t> θρησκεία τον πλησιάζουν γιατί ανησυχούν μ’ αυτά που βλέπουν. Διατυπώνουν τη γνώμη ότι μολύνονται οι αμόλυντοι ναοί του Θεού, υποστηρίζουν ότι η ιεροσύνη ασχημονεί και τέλος ισχυρίζονται ότι όσοι βαπτίζονται από τα μολυσμένα χέρια του </a:t>
            </a:r>
            <a:r>
              <a:rPr lang="el-GR" dirty="0" err="1"/>
              <a:t>Ζώσιμου</a:t>
            </a:r>
            <a:r>
              <a:rPr lang="el-GR" dirty="0"/>
              <a:t> αδικούνται ως προς τα σωτηριώδη σύμβολα. Τον ενημερώνει επίσης ότι τους άλλαξε τη γνώμη με τα επιχειρήματά του χωρίς να υπερασπιστεί καθόλου τη δική τους συμπεριφορά και ζωή (</a:t>
            </a:r>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V</a:t>
            </a:r>
            <a:r>
              <a:rPr lang="el-GR" i="1" dirty="0"/>
              <a:t> ΦΞΘ</a:t>
            </a:r>
            <a:r>
              <a:rPr lang="el-GR" dirty="0"/>
              <a:t>΄, </a:t>
            </a:r>
            <a:r>
              <a:rPr lang="en-US" dirty="0"/>
              <a:t>PG</a:t>
            </a:r>
            <a:r>
              <a:rPr lang="el-GR" dirty="0"/>
              <a:t>78 1644A</a:t>
            </a:r>
            <a:r>
              <a:rPr kumimoji="0" lang="en-US"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C</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lang="el-GR" dirty="0"/>
              <a:t>. </a:t>
            </a:r>
            <a:endParaRPr kumimoji="0" lang="el-GR" sz="4000" b="0" i="0" u="none" strike="noStrike" cap="none" normalizeH="0" baseline="0" dirty="0">
              <a:ln>
                <a:noFill/>
              </a:ln>
              <a:solidFill>
                <a:schemeClr val="tx1"/>
              </a:solidFill>
              <a:effectLst/>
            </a:endParaRPr>
          </a:p>
          <a:p>
            <a:endParaRPr lang="el-GR" dirty="0"/>
          </a:p>
          <a:p>
            <a:endParaRPr lang="el-GR" dirty="0"/>
          </a:p>
        </p:txBody>
      </p:sp>
    </p:spTree>
    <p:extLst>
      <p:ext uri="{BB962C8B-B14F-4D97-AF65-F5344CB8AC3E}">
        <p14:creationId xmlns:p14="http://schemas.microsoft.com/office/powerpoint/2010/main" val="1813426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66670"/>
          </a:xfrm>
        </p:spPr>
        <p:txBody>
          <a:bodyPr>
            <a:normAutofit fontScale="90000"/>
          </a:bodyPr>
          <a:lstStyle/>
          <a:p>
            <a:pPr algn="ctr"/>
            <a:br>
              <a:rPr lang="el-GR" dirty="0"/>
            </a:br>
            <a:r>
              <a:rPr lang="el-GR" dirty="0"/>
              <a:t>ΙΣΙΔΩΡΟΣ ΠΗΛΟΥΣΙΩΤΗΣ</a:t>
            </a:r>
            <a:br>
              <a:rPr lang="el-GR" dirty="0"/>
            </a:br>
            <a:endParaRPr lang="el-GR" dirty="0"/>
          </a:p>
        </p:txBody>
      </p:sp>
      <p:sp>
        <p:nvSpPr>
          <p:cNvPr id="3" name="Θέση περιεχομένου 2"/>
          <p:cNvSpPr>
            <a:spLocks noGrp="1"/>
          </p:cNvSpPr>
          <p:nvPr>
            <p:ph idx="1"/>
          </p:nvPr>
        </p:nvSpPr>
        <p:spPr>
          <a:xfrm>
            <a:off x="0" y="463640"/>
            <a:ext cx="12192000" cy="6394360"/>
          </a:xfrm>
        </p:spPr>
        <p:txBody>
          <a:bodyPr>
            <a:normAutofit fontScale="92500" lnSpcReduction="20000"/>
          </a:bodyPr>
          <a:lstStyle/>
          <a:p>
            <a:r>
              <a:rPr lang="el-GR" dirty="0"/>
              <a:t>Τα ερωτήματα που του απευθύνει φανερώνουν την πνευματική του κατάσταση και αποτελούν εισαγωγή για την πρόσκληση και την πρόκληση της μετάνοιας. Αναγκαζόμενος να πει αυτά που δεν θέλει, όπως ο ίδιος ομολογεί, του θέτει τα ακόλουθα ερωτήματα: «</a:t>
            </a:r>
            <a:r>
              <a:rPr lang="el-GR" i="1" dirty="0"/>
              <a:t>Γιατί έχεις καταληφθεί από τόση μανία εναντίον σου; Τι σε κρατάει τόσο γερά στην κακία; Γιατί εξευτελίζεις, όσο εξαρτάται από εσένα, την αρετή; Γιατί μολύνεις τους ναούς; Γιατί δεν φρίττεις μετατρέποντας σε θεατρικό χορό τη θεία τελετή; Γιατί κάνεις τους ανθρώπους, βλέποντας τη δική σου ζωή, να νομίζουν ότι βλάπτονται στα σωτήρια σύμβολα; Γιατί και αυτούς από τους Εθνικούς που είναι έτοιμοι να ενταχθούν στην Εκκλησία τους αδικείς, κλείνοντάς τους την πόρτα; Γιατί γέμισες τη σκηνή με </a:t>
            </a:r>
            <a:r>
              <a:rPr lang="el-GR" i="1" dirty="0" err="1"/>
              <a:t>νεώτερα</a:t>
            </a:r>
            <a:r>
              <a:rPr lang="el-GR" i="1" dirty="0"/>
              <a:t> δράματα; Γιατί ξεπέρασες τις παλιές τραγωδίες;»</a:t>
            </a:r>
            <a:r>
              <a:rPr lang="el-GR" dirty="0"/>
              <a:t> ( </a:t>
            </a:r>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V</a:t>
            </a:r>
            <a:r>
              <a:rPr lang="el-GR" i="1" dirty="0"/>
              <a:t> ΦΞΘ</a:t>
            </a:r>
            <a:r>
              <a:rPr lang="el-GR" dirty="0"/>
              <a:t>΄, </a:t>
            </a:r>
            <a:r>
              <a:rPr lang="en-US" dirty="0"/>
              <a:t>PG</a:t>
            </a:r>
            <a:r>
              <a:rPr lang="el-GR" dirty="0"/>
              <a:t>78 1644</a:t>
            </a:r>
            <a:r>
              <a:rPr lang="en-US" dirty="0"/>
              <a:t>D</a:t>
            </a:r>
            <a:r>
              <a:rPr lang="el-GR" dirty="0"/>
              <a:t>). Τονίζει ότι με τη συμπεριφορά του έγινε κωμωδία και γέλωτας και σκάνδαλο όλων. Όταν οι πιστοί τον βλέπουν να πιάνει με τα μολυσμένα χέρια του τα ιερά μυστήρια αποσκιρτούν, προτιμώντας να μένουν αμύητοι, παρά να δέχονται από ακάθαρτα και μολυσμένα χέρια τα άχραντα δώρα.  (</a:t>
            </a:r>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V </a:t>
            </a:r>
            <a:r>
              <a:rPr lang="el-GR" i="1" dirty="0"/>
              <a:t>ΦΞΘ</a:t>
            </a:r>
            <a:r>
              <a:rPr lang="el-GR" dirty="0"/>
              <a:t>΄, </a:t>
            </a:r>
            <a:r>
              <a:rPr lang="en-US" dirty="0"/>
              <a:t>PG</a:t>
            </a:r>
            <a:r>
              <a:rPr lang="el-GR" dirty="0"/>
              <a:t>78 1645Β). </a:t>
            </a:r>
          </a:p>
          <a:p>
            <a:r>
              <a:rPr lang="el-GR" dirty="0"/>
              <a:t>Και εκφράζοντας την απορία και την ανησυχία του κλείνει το γράμμα του ως εξής: « </a:t>
            </a:r>
            <a:r>
              <a:rPr lang="el-GR" i="1" dirty="0"/>
              <a:t>Τι να πω για να σε απαλλάξω από τη μανία σου; Τι να γράψω για να σταματήσω την </a:t>
            </a:r>
            <a:r>
              <a:rPr lang="el-GR" i="1" dirty="0" err="1"/>
              <a:t>ασέλεγειά</a:t>
            </a:r>
            <a:r>
              <a:rPr lang="el-GR" i="1" dirty="0"/>
              <a:t> σου; Ή σταμάτησε να κάνεις τέτοια ή απομάκρυνε τον εαυτό σου από την αγία τράπεζα, για να έρχονται χωρίς φόβο οι τρόφιμοι της Εκκλησίας στα άγια μυστήρια, χωρίς τα οποία δεν είναι δυνατόν να σωθούν</a:t>
            </a:r>
            <a:r>
              <a:rPr lang="el-GR" dirty="0"/>
              <a:t>»  (</a:t>
            </a:r>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V</a:t>
            </a:r>
            <a:r>
              <a:rPr lang="el-GR" i="1" dirty="0"/>
              <a:t> ΦΞΘ</a:t>
            </a:r>
            <a:r>
              <a:rPr lang="el-GR" dirty="0"/>
              <a:t>΄, </a:t>
            </a:r>
            <a:r>
              <a:rPr lang="en-US" dirty="0"/>
              <a:t>PG</a:t>
            </a:r>
            <a:r>
              <a:rPr lang="el-GR" dirty="0"/>
              <a:t>78 1645</a:t>
            </a:r>
            <a:r>
              <a:rPr lang="en-US" dirty="0"/>
              <a:t>CD</a:t>
            </a:r>
            <a:r>
              <a:rPr lang="el-GR" dirty="0"/>
              <a:t>).</a:t>
            </a:r>
          </a:p>
          <a:p>
            <a:endParaRPr lang="el-GR" dirty="0"/>
          </a:p>
        </p:txBody>
      </p:sp>
    </p:spTree>
    <p:extLst>
      <p:ext uri="{BB962C8B-B14F-4D97-AF65-F5344CB8AC3E}">
        <p14:creationId xmlns:p14="http://schemas.microsoft.com/office/powerpoint/2010/main" val="3651582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515155"/>
          </a:xfrm>
        </p:spPr>
        <p:txBody>
          <a:bodyPr>
            <a:normAutofit fontScale="90000"/>
          </a:bodyPr>
          <a:lstStyle/>
          <a:p>
            <a:pPr algn="ctr"/>
            <a:r>
              <a:rPr lang="el-GR" dirty="0"/>
              <a:t>ΙΣΙΔΩΡΟΣ ΠΗΛΟΥΣΙΩΤΗΣ</a:t>
            </a:r>
          </a:p>
        </p:txBody>
      </p:sp>
      <p:sp>
        <p:nvSpPr>
          <p:cNvPr id="3" name="Θέση περιεχομένου 2"/>
          <p:cNvSpPr>
            <a:spLocks noGrp="1"/>
          </p:cNvSpPr>
          <p:nvPr>
            <p:ph idx="1"/>
          </p:nvPr>
        </p:nvSpPr>
        <p:spPr>
          <a:xfrm>
            <a:off x="0" y="515154"/>
            <a:ext cx="12192000" cy="6342845"/>
          </a:xfrm>
        </p:spPr>
        <p:txBody>
          <a:bodyPr>
            <a:normAutofit lnSpcReduction="10000"/>
          </a:bodyPr>
          <a:lstStyle/>
          <a:p>
            <a:r>
              <a:rPr lang="el-GR" b="1" dirty="0">
                <a:solidFill>
                  <a:srgbClr val="FF0000"/>
                </a:solidFill>
              </a:rPr>
              <a:t>Ο κάθε χριστιανός δεν πρέπει να συγκρίνει τη ζωή του με εκείνους που ιερατεύουν αλλά με τις </a:t>
            </a:r>
            <a:r>
              <a:rPr lang="el-GR" b="1" u="sng" dirty="0">
                <a:solidFill>
                  <a:srgbClr val="FF0000"/>
                </a:solidFill>
              </a:rPr>
              <a:t>εντολές</a:t>
            </a:r>
            <a:r>
              <a:rPr lang="el-GR" dirty="0"/>
              <a:t>. Οι αμαρτίες των ιερωμένων δεν αποτελούν δικαιολογία για τη δική μας αμέλεια ως προς την τήρηση των εντολών. Αυτή είναι μια παράλογη δικαιολογία, και ο αμερόληπτος κριτής στα επιχειρήματα αυτά θα αντιπαρατάξει τους ιερωμένους που ευδοκίμησαν, τους οποίους έπρεπε να προσέχουμε για να διορθώσουμε τη ζωή μας.</a:t>
            </a:r>
            <a:r>
              <a:rPr lang="el-GR" dirty="0">
                <a:effectLst/>
              </a:rPr>
              <a:t> </a:t>
            </a:r>
          </a:p>
          <a:p>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V</a:t>
            </a:r>
            <a:r>
              <a:rPr lang="el-GR" i="1" dirty="0"/>
              <a:t> ΛΖ</a:t>
            </a:r>
            <a:r>
              <a:rPr lang="el-GR" dirty="0"/>
              <a:t>΄, </a:t>
            </a:r>
            <a:r>
              <a:rPr lang="en-US" dirty="0"/>
              <a:t>PG</a:t>
            </a:r>
            <a:r>
              <a:rPr lang="el-GR" dirty="0"/>
              <a:t>78, 1349Β</a:t>
            </a:r>
            <a:r>
              <a:rPr lang="en-US" dirty="0"/>
              <a:t>C</a:t>
            </a:r>
            <a:r>
              <a:rPr lang="el-GR" dirty="0"/>
              <a:t>: «… </a:t>
            </a:r>
            <a:r>
              <a:rPr lang="el-GR" i="1" dirty="0" err="1"/>
              <a:t>Ἀκουέτωσαν</a:t>
            </a:r>
            <a:r>
              <a:rPr lang="el-GR" i="1" dirty="0"/>
              <a:t> </a:t>
            </a:r>
            <a:r>
              <a:rPr lang="el-GR" i="1" dirty="0" err="1"/>
              <a:t>οἱ</a:t>
            </a:r>
            <a:r>
              <a:rPr lang="el-GR" i="1" dirty="0"/>
              <a:t> </a:t>
            </a:r>
            <a:r>
              <a:rPr lang="el-GR" i="1" dirty="0" err="1"/>
              <a:t>ταῦτα</a:t>
            </a:r>
            <a:r>
              <a:rPr lang="el-GR" i="1" dirty="0"/>
              <a:t> λέγοντες, </a:t>
            </a:r>
            <a:r>
              <a:rPr lang="el-GR" i="1" u="sng" dirty="0" err="1"/>
              <a:t>μὴ</a:t>
            </a:r>
            <a:r>
              <a:rPr lang="el-GR" i="1" u="sng" dirty="0"/>
              <a:t> </a:t>
            </a:r>
            <a:r>
              <a:rPr lang="el-GR" i="1" u="sng" dirty="0" err="1"/>
              <a:t>τοῖς</a:t>
            </a:r>
            <a:r>
              <a:rPr lang="el-GR" i="1" u="sng" dirty="0"/>
              <a:t> </a:t>
            </a:r>
            <a:r>
              <a:rPr lang="el-GR" i="1" u="sng" dirty="0" err="1"/>
              <a:t>κακῶς</a:t>
            </a:r>
            <a:r>
              <a:rPr lang="el-GR" i="1" u="sng" dirty="0"/>
              <a:t> </a:t>
            </a:r>
            <a:r>
              <a:rPr lang="el-GR" i="1" u="sng" dirty="0" err="1"/>
              <a:t>ἱερωμένοις</a:t>
            </a:r>
            <a:r>
              <a:rPr lang="el-GR" i="1" u="sng" dirty="0"/>
              <a:t> </a:t>
            </a:r>
            <a:r>
              <a:rPr lang="el-GR" i="1" u="sng" dirty="0" err="1"/>
              <a:t>παραμετρεῖν</a:t>
            </a:r>
            <a:r>
              <a:rPr lang="el-GR" i="1" u="sng" dirty="0"/>
              <a:t> </a:t>
            </a:r>
            <a:r>
              <a:rPr lang="el-GR" i="1" u="sng" dirty="0" err="1"/>
              <a:t>τὸν</a:t>
            </a:r>
            <a:r>
              <a:rPr lang="el-GR" i="1" u="sng" dirty="0"/>
              <a:t> </a:t>
            </a:r>
            <a:r>
              <a:rPr lang="el-GR" i="1" u="sng" dirty="0" err="1"/>
              <a:t>οἰκεῖον</a:t>
            </a:r>
            <a:r>
              <a:rPr lang="el-GR" i="1" u="sng" dirty="0"/>
              <a:t> </a:t>
            </a:r>
            <a:r>
              <a:rPr lang="el-GR" i="1" u="sng" dirty="0" err="1"/>
              <a:t>βίον</a:t>
            </a:r>
            <a:r>
              <a:rPr lang="el-GR" i="1" u="sng" dirty="0"/>
              <a:t>, </a:t>
            </a:r>
            <a:r>
              <a:rPr lang="el-GR" i="1" u="sng" dirty="0" err="1"/>
              <a:t>ἀλλὰ</a:t>
            </a:r>
            <a:r>
              <a:rPr lang="el-GR" i="1" u="sng" dirty="0"/>
              <a:t> </a:t>
            </a:r>
            <a:r>
              <a:rPr lang="el-GR" i="1" u="sng" dirty="0" err="1"/>
              <a:t>ταῖς</a:t>
            </a:r>
            <a:r>
              <a:rPr lang="el-GR" i="1" u="sng" dirty="0"/>
              <a:t> </a:t>
            </a:r>
            <a:r>
              <a:rPr lang="el-GR" i="1" u="sng" dirty="0" err="1"/>
              <a:t>ἐντολαῖς</a:t>
            </a:r>
            <a:r>
              <a:rPr lang="el-GR" i="1" dirty="0"/>
              <a:t>. Ὁ </a:t>
            </a:r>
            <a:r>
              <a:rPr lang="el-GR" i="1" dirty="0" err="1"/>
              <a:t>γὰρ</a:t>
            </a:r>
            <a:r>
              <a:rPr lang="el-GR" i="1" dirty="0"/>
              <a:t> </a:t>
            </a:r>
            <a:r>
              <a:rPr lang="el-GR" i="1" dirty="0" err="1"/>
              <a:t>κριτὴς</a:t>
            </a:r>
            <a:r>
              <a:rPr lang="el-GR" i="1" dirty="0"/>
              <a:t> </a:t>
            </a:r>
            <a:r>
              <a:rPr lang="el-GR" i="1" dirty="0" err="1"/>
              <a:t>ἀδέκαστος</a:t>
            </a:r>
            <a:r>
              <a:rPr lang="el-GR" i="1" dirty="0"/>
              <a:t> </a:t>
            </a:r>
            <a:r>
              <a:rPr lang="el-GR" i="1" dirty="0" err="1"/>
              <a:t>ὤν</a:t>
            </a:r>
            <a:r>
              <a:rPr lang="el-GR" i="1" dirty="0"/>
              <a:t>, </a:t>
            </a:r>
            <a:r>
              <a:rPr lang="el-GR" i="1" dirty="0" err="1"/>
              <a:t>ἀπολογίαν</a:t>
            </a:r>
            <a:r>
              <a:rPr lang="el-GR" i="1" dirty="0"/>
              <a:t> </a:t>
            </a:r>
            <a:r>
              <a:rPr lang="el-GR" i="1" dirty="0" err="1"/>
              <a:t>ἄλογον</a:t>
            </a:r>
            <a:r>
              <a:rPr lang="el-GR" i="1" dirty="0"/>
              <a:t> </a:t>
            </a:r>
            <a:r>
              <a:rPr lang="el-GR" i="1" dirty="0" err="1"/>
              <a:t>οὐ</a:t>
            </a:r>
            <a:r>
              <a:rPr lang="el-GR" i="1" dirty="0"/>
              <a:t> </a:t>
            </a:r>
            <a:r>
              <a:rPr lang="el-GR" i="1" dirty="0" err="1"/>
              <a:t>δέξαιτο</a:t>
            </a:r>
            <a:r>
              <a:rPr lang="el-GR" i="1" dirty="0"/>
              <a:t>, </a:t>
            </a:r>
            <a:r>
              <a:rPr lang="el-GR" i="1" dirty="0" err="1"/>
              <a:t>ἀλλ</a:t>
            </a:r>
            <a:r>
              <a:rPr lang="el-GR" i="1" dirty="0"/>
              <a:t>’ </a:t>
            </a:r>
            <a:r>
              <a:rPr lang="el-GR" i="1" dirty="0" err="1"/>
              <a:t>ἐρεῖ</a:t>
            </a:r>
            <a:r>
              <a:rPr lang="el-GR" i="1" dirty="0"/>
              <a:t> μάλιστα </a:t>
            </a:r>
            <a:r>
              <a:rPr lang="el-GR" i="1" dirty="0" err="1"/>
              <a:t>μὲν</a:t>
            </a:r>
            <a:r>
              <a:rPr lang="el-GR" i="1" dirty="0"/>
              <a:t> </a:t>
            </a:r>
            <a:r>
              <a:rPr lang="el-GR" i="1" dirty="0" err="1"/>
              <a:t>ὅτι</a:t>
            </a:r>
            <a:r>
              <a:rPr lang="el-GR" i="1" dirty="0"/>
              <a:t> </a:t>
            </a:r>
            <a:r>
              <a:rPr lang="el-GR" i="1" dirty="0" err="1"/>
              <a:t>πολλοὶ</a:t>
            </a:r>
            <a:r>
              <a:rPr lang="el-GR" i="1" dirty="0"/>
              <a:t> </a:t>
            </a:r>
            <a:r>
              <a:rPr lang="el-GR" i="1" dirty="0" err="1"/>
              <a:t>τῶν</a:t>
            </a:r>
            <a:r>
              <a:rPr lang="el-GR" i="1" dirty="0"/>
              <a:t> </a:t>
            </a:r>
            <a:r>
              <a:rPr lang="el-GR" i="1" dirty="0" err="1"/>
              <a:t>ἱερωμένων</a:t>
            </a:r>
            <a:r>
              <a:rPr lang="el-GR" i="1" dirty="0"/>
              <a:t> </a:t>
            </a:r>
            <a:r>
              <a:rPr lang="el-GR" i="1" dirty="0" err="1"/>
              <a:t>ηὐδοκίμησαν</a:t>
            </a:r>
            <a:r>
              <a:rPr lang="el-GR" i="1" dirty="0"/>
              <a:t>, </a:t>
            </a:r>
            <a:r>
              <a:rPr lang="el-GR" i="1" dirty="0" err="1"/>
              <a:t>οἷς</a:t>
            </a:r>
            <a:r>
              <a:rPr lang="el-GR" i="1" dirty="0"/>
              <a:t> </a:t>
            </a:r>
            <a:r>
              <a:rPr lang="el-GR" i="1" dirty="0" err="1"/>
              <a:t>ἐχρῆν</a:t>
            </a:r>
            <a:r>
              <a:rPr lang="el-GR" i="1" dirty="0"/>
              <a:t> </a:t>
            </a:r>
            <a:r>
              <a:rPr lang="el-GR" i="1" dirty="0" err="1"/>
              <a:t>προσέχοντες</a:t>
            </a:r>
            <a:r>
              <a:rPr lang="el-GR" i="1" dirty="0"/>
              <a:t> </a:t>
            </a:r>
            <a:r>
              <a:rPr lang="el-GR" i="1" dirty="0" err="1"/>
              <a:t>ὑμᾶς</a:t>
            </a:r>
            <a:r>
              <a:rPr lang="el-GR" i="1" dirty="0"/>
              <a:t> </a:t>
            </a:r>
            <a:r>
              <a:rPr lang="el-GR" i="1" dirty="0" err="1"/>
              <a:t>τὸν</a:t>
            </a:r>
            <a:r>
              <a:rPr lang="el-GR" i="1" dirty="0"/>
              <a:t> </a:t>
            </a:r>
            <a:r>
              <a:rPr lang="el-GR" i="1" dirty="0" err="1"/>
              <a:t>νοῦν</a:t>
            </a:r>
            <a:r>
              <a:rPr lang="el-GR" i="1" dirty="0"/>
              <a:t> </a:t>
            </a:r>
            <a:r>
              <a:rPr lang="el-GR" i="1" dirty="0" err="1"/>
              <a:t>διορθῶσαι</a:t>
            </a:r>
            <a:r>
              <a:rPr lang="el-GR" i="1" dirty="0"/>
              <a:t> </a:t>
            </a:r>
            <a:r>
              <a:rPr lang="el-GR" i="1" dirty="0" err="1"/>
              <a:t>τὸν</a:t>
            </a:r>
            <a:r>
              <a:rPr lang="el-GR" i="1" dirty="0"/>
              <a:t> </a:t>
            </a:r>
            <a:r>
              <a:rPr lang="el-GR" i="1" dirty="0" err="1"/>
              <a:t>οἰκεῖον</a:t>
            </a:r>
            <a:r>
              <a:rPr lang="el-GR" i="1" dirty="0"/>
              <a:t> </a:t>
            </a:r>
            <a:r>
              <a:rPr lang="el-GR" i="1" dirty="0" err="1"/>
              <a:t>βίον</a:t>
            </a:r>
            <a:r>
              <a:rPr lang="el-GR" dirty="0"/>
              <a:t>». </a:t>
            </a:r>
          </a:p>
          <a:p>
            <a:r>
              <a:rPr lang="el-GR" dirty="0"/>
              <a:t>Ωστόσο, κάθε φορά που θα αποτυγχάνουμε στη σχέση μας με τον Θεό δεν πρέπει να τα παρατάμε αλλά ούτε και να απογοητευόμαστε. Η μετάνοια και η εξομολόγηση είναι επαναλαμβανόμενα μυστήρια, γιατί η θεραπεία των αρρωστημάτων που αποκτούν τα μέλη του εκκλησιαστικού σώματος είναι συνεχής.</a:t>
            </a:r>
          </a:p>
          <a:p>
            <a:endParaRPr lang="el-GR" dirty="0"/>
          </a:p>
        </p:txBody>
      </p:sp>
    </p:spTree>
    <p:extLst>
      <p:ext uri="{BB962C8B-B14F-4D97-AF65-F5344CB8AC3E}">
        <p14:creationId xmlns:p14="http://schemas.microsoft.com/office/powerpoint/2010/main" val="1499558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05306"/>
          </a:xfrm>
        </p:spPr>
        <p:txBody>
          <a:bodyPr>
            <a:normAutofit fontScale="90000"/>
          </a:bodyPr>
          <a:lstStyle/>
          <a:p>
            <a:pPr algn="ctr"/>
            <a:r>
              <a:rPr lang="el-GR" dirty="0"/>
              <a:t>ΙΣΙΔΩΡΟΣ ΠΗΛΟΥΣΙΩΤΗΣ</a:t>
            </a:r>
          </a:p>
        </p:txBody>
      </p:sp>
      <p:sp>
        <p:nvSpPr>
          <p:cNvPr id="3" name="Θέση περιεχομένου 2"/>
          <p:cNvSpPr>
            <a:spLocks noGrp="1"/>
          </p:cNvSpPr>
          <p:nvPr>
            <p:ph idx="1"/>
          </p:nvPr>
        </p:nvSpPr>
        <p:spPr>
          <a:xfrm>
            <a:off x="0" y="708338"/>
            <a:ext cx="12192000" cy="6149662"/>
          </a:xfrm>
        </p:spPr>
        <p:txBody>
          <a:bodyPr>
            <a:normAutofit fontScale="92500" lnSpcReduction="20000"/>
          </a:bodyPr>
          <a:lstStyle/>
          <a:p>
            <a:r>
              <a:rPr lang="el-GR" dirty="0"/>
              <a:t>Η αναβολή πραγματοποίησης των αρίστων από το παρόν στο μέλλον είναι ένας λανθασμένος τρόπος ζωής για δύο κυρίως λόγους. Πρώτα απ’ όλα γιατί ο άνθρωπος αγνοεί τον χρόνο του τέλους του επίγειου βίου του, και στη συνέχεια, επειδή επιτρέπει στον εαυτό του να υποκύψει στην πανουργία του διαβόλου που τον εξαπατά με τον χρόνο. Ο διάβολος επειδή γνωρίζει ότι οι άνθρωποι ζούμε στο παρόν και το μέλλον είναι αβέβαιο, αποδοκιμάζοντας συνεχώς το παρόν μας παροτρύνει να ονειροπολούμε το μέλλον. Με τα τεχνάσματα αυτά, μεταθέτοντας το παρόν στο μέλλον, καταφέρνει να μας εξαπατήσει με αποτέλεσμα να νομίζουμε ότι το σήμερα θα είναι πάντοτε παρόν. Έτσι όμως ο καιρός της δράσης καταναλώνεται, οι άνθρωποι δεν προετοιμάζονται και χάνουν την ευκαιρία να διαπράξουν τα άριστα.</a:t>
            </a:r>
            <a:r>
              <a:rPr lang="el-GR" dirty="0">
                <a:effectLst/>
              </a:rPr>
              <a:t> </a:t>
            </a:r>
          </a:p>
          <a:p>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V</a:t>
            </a:r>
            <a:r>
              <a:rPr lang="el-GR" i="1" dirty="0"/>
              <a:t> ΤΞΘ</a:t>
            </a:r>
            <a:r>
              <a:rPr lang="el-GR" dirty="0"/>
              <a:t>΄, </a:t>
            </a:r>
            <a:r>
              <a:rPr lang="en-US" dirty="0"/>
              <a:t>PG</a:t>
            </a:r>
            <a:r>
              <a:rPr lang="el-GR" dirty="0"/>
              <a:t>78, 1548</a:t>
            </a:r>
            <a:r>
              <a:rPr lang="en-US" dirty="0"/>
              <a:t>CD</a:t>
            </a:r>
            <a:r>
              <a:rPr lang="el-GR" dirty="0"/>
              <a:t>-1549</a:t>
            </a:r>
            <a:r>
              <a:rPr lang="en-US" dirty="0"/>
              <a:t>A</a:t>
            </a:r>
            <a:r>
              <a:rPr lang="el-GR" dirty="0"/>
              <a:t>: «</a:t>
            </a:r>
            <a:r>
              <a:rPr lang="el-GR" i="1" u="sng" dirty="0" err="1"/>
              <a:t>Οὐ</a:t>
            </a:r>
            <a:r>
              <a:rPr lang="el-GR" i="1" u="sng" dirty="0"/>
              <a:t> </a:t>
            </a:r>
            <a:r>
              <a:rPr lang="el-GR" i="1" u="sng" dirty="0" err="1"/>
              <a:t>μέλλειν</a:t>
            </a:r>
            <a:r>
              <a:rPr lang="el-GR" i="1" u="sng" dirty="0"/>
              <a:t>, ὦ </a:t>
            </a:r>
            <a:r>
              <a:rPr lang="el-GR" i="1" u="sng" dirty="0" err="1"/>
              <a:t>σοφὲ</a:t>
            </a:r>
            <a:r>
              <a:rPr lang="el-GR" i="1" u="sng" dirty="0"/>
              <a:t>, </a:t>
            </a:r>
            <a:r>
              <a:rPr lang="el-GR" i="1" u="sng" dirty="0" err="1"/>
              <a:t>ἀλλὰ</a:t>
            </a:r>
            <a:r>
              <a:rPr lang="el-GR" i="1" u="sng" dirty="0"/>
              <a:t> </a:t>
            </a:r>
            <a:r>
              <a:rPr lang="el-GR" i="1" u="sng" dirty="0" err="1"/>
              <a:t>πράττειν</a:t>
            </a:r>
            <a:r>
              <a:rPr lang="el-GR" i="1" u="sng" dirty="0"/>
              <a:t> </a:t>
            </a:r>
            <a:r>
              <a:rPr lang="el-GR" i="1" u="sng" dirty="0" err="1"/>
              <a:t>χρή</a:t>
            </a:r>
            <a:r>
              <a:rPr lang="el-GR" i="1" u="sng" dirty="0"/>
              <a:t> </a:t>
            </a:r>
            <a:r>
              <a:rPr lang="el-GR" i="1" u="sng" dirty="0" err="1"/>
              <a:t>τὰ</a:t>
            </a:r>
            <a:r>
              <a:rPr lang="el-GR" i="1" u="sng" dirty="0"/>
              <a:t> βέλτιστα</a:t>
            </a:r>
            <a:r>
              <a:rPr lang="el-GR" i="1" dirty="0">
                <a:sym typeface="MgPolOldTimesM"/>
              </a:rPr>
              <a:t>·</a:t>
            </a:r>
            <a:r>
              <a:rPr lang="el-GR" i="1" dirty="0"/>
              <a:t> </a:t>
            </a:r>
            <a:r>
              <a:rPr lang="el-GR" i="1" dirty="0" err="1"/>
              <a:t>οὔτε</a:t>
            </a:r>
            <a:r>
              <a:rPr lang="el-GR" i="1" dirty="0"/>
              <a:t> </a:t>
            </a:r>
            <a:r>
              <a:rPr lang="el-GR" i="1" dirty="0" err="1"/>
              <a:t>γὰρ</a:t>
            </a:r>
            <a:r>
              <a:rPr lang="el-GR" i="1" dirty="0"/>
              <a:t> </a:t>
            </a:r>
            <a:r>
              <a:rPr lang="el-GR" i="1" dirty="0" err="1"/>
              <a:t>τὸν</a:t>
            </a:r>
            <a:r>
              <a:rPr lang="el-GR" i="1" dirty="0"/>
              <a:t> </a:t>
            </a:r>
            <a:r>
              <a:rPr lang="el-GR" i="1" dirty="0" err="1"/>
              <a:t>τῆς</a:t>
            </a:r>
            <a:r>
              <a:rPr lang="el-GR" i="1" dirty="0"/>
              <a:t> </a:t>
            </a:r>
            <a:r>
              <a:rPr lang="el-GR" i="1" dirty="0" err="1"/>
              <a:t>τελευτῆς</a:t>
            </a:r>
            <a:r>
              <a:rPr lang="el-GR" i="1" dirty="0"/>
              <a:t> </a:t>
            </a:r>
            <a:r>
              <a:rPr lang="el-GR" i="1" dirty="0" err="1"/>
              <a:t>ἴσμεν</a:t>
            </a:r>
            <a:r>
              <a:rPr lang="el-GR" i="1" dirty="0"/>
              <a:t> </a:t>
            </a:r>
            <a:r>
              <a:rPr lang="el-GR" i="1" dirty="0" err="1"/>
              <a:t>καιρὸν</a:t>
            </a:r>
            <a:r>
              <a:rPr lang="el-GR" i="1" dirty="0"/>
              <a:t>, </a:t>
            </a:r>
            <a:r>
              <a:rPr lang="el-GR" i="1" dirty="0" err="1"/>
              <a:t>οὔτε</a:t>
            </a:r>
            <a:r>
              <a:rPr lang="el-GR" i="1" dirty="0"/>
              <a:t> </a:t>
            </a:r>
            <a:r>
              <a:rPr lang="el-GR" i="1" dirty="0" err="1"/>
              <a:t>τὴν</a:t>
            </a:r>
            <a:r>
              <a:rPr lang="el-GR" i="1" dirty="0"/>
              <a:t> </a:t>
            </a:r>
            <a:r>
              <a:rPr lang="el-GR" i="1" dirty="0" err="1"/>
              <a:t>τοῦ</a:t>
            </a:r>
            <a:r>
              <a:rPr lang="el-GR" i="1" dirty="0"/>
              <a:t> διαβόλου </a:t>
            </a:r>
            <a:r>
              <a:rPr lang="el-GR" i="1" dirty="0" err="1"/>
              <a:t>κακουργίαν</a:t>
            </a:r>
            <a:r>
              <a:rPr lang="el-GR" i="1" dirty="0"/>
              <a:t>, </a:t>
            </a:r>
            <a:r>
              <a:rPr lang="el-GR" i="1" dirty="0" err="1"/>
              <a:t>ἥν</a:t>
            </a:r>
            <a:r>
              <a:rPr lang="el-GR" i="1" dirty="0"/>
              <a:t> καθ’ </a:t>
            </a:r>
            <a:r>
              <a:rPr lang="el-GR" i="1" dirty="0" err="1"/>
              <a:t>ἡμῶν</a:t>
            </a:r>
            <a:r>
              <a:rPr lang="el-GR" i="1" dirty="0"/>
              <a:t> </a:t>
            </a:r>
            <a:r>
              <a:rPr lang="el-GR" i="1" dirty="0" err="1"/>
              <a:t>μηχανᾶται</a:t>
            </a:r>
            <a:r>
              <a:rPr lang="el-GR" i="1" dirty="0"/>
              <a:t>, </a:t>
            </a:r>
            <a:r>
              <a:rPr lang="el-GR" i="1" dirty="0" err="1"/>
              <a:t>ἐκκρούων</a:t>
            </a:r>
            <a:r>
              <a:rPr lang="el-GR" i="1" dirty="0"/>
              <a:t> </a:t>
            </a:r>
            <a:r>
              <a:rPr lang="el-GR" i="1" dirty="0" err="1"/>
              <a:t>μὲν</a:t>
            </a:r>
            <a:r>
              <a:rPr lang="el-GR" i="1" dirty="0"/>
              <a:t> </a:t>
            </a:r>
            <a:r>
              <a:rPr lang="el-GR" i="1" dirty="0" err="1"/>
              <a:t>ἀεὶ</a:t>
            </a:r>
            <a:r>
              <a:rPr lang="el-GR" i="1" dirty="0"/>
              <a:t> </a:t>
            </a:r>
            <a:r>
              <a:rPr lang="el-GR" i="1" dirty="0" err="1"/>
              <a:t>τοῦ</a:t>
            </a:r>
            <a:r>
              <a:rPr lang="el-GR" i="1" dirty="0"/>
              <a:t> παρόντος, </a:t>
            </a:r>
            <a:r>
              <a:rPr lang="el-GR" i="1" dirty="0" err="1"/>
              <a:t>τὸ</a:t>
            </a:r>
            <a:r>
              <a:rPr lang="el-GR" i="1" dirty="0"/>
              <a:t> </a:t>
            </a:r>
            <a:r>
              <a:rPr lang="el-GR" i="1" dirty="0" err="1"/>
              <a:t>δὲ</a:t>
            </a:r>
            <a:r>
              <a:rPr lang="el-GR" i="1" dirty="0"/>
              <a:t> μέλλον </a:t>
            </a:r>
            <a:r>
              <a:rPr lang="el-GR" i="1" dirty="0" err="1"/>
              <a:t>ὀνειροπολεῖν</a:t>
            </a:r>
            <a:r>
              <a:rPr lang="el-GR" i="1" dirty="0"/>
              <a:t> </a:t>
            </a:r>
            <a:r>
              <a:rPr lang="el-GR" i="1" dirty="0" err="1"/>
              <a:t>παρασκευάζον</a:t>
            </a:r>
            <a:r>
              <a:rPr lang="el-GR" i="1" dirty="0"/>
              <a:t>. </a:t>
            </a:r>
            <a:r>
              <a:rPr lang="el-GR" i="1" dirty="0" err="1"/>
              <a:t>Ἐπειδὴ</a:t>
            </a:r>
            <a:r>
              <a:rPr lang="el-GR" i="1" dirty="0"/>
              <a:t> </a:t>
            </a:r>
            <a:r>
              <a:rPr lang="el-GR" i="1" dirty="0" err="1"/>
              <a:t>γὰρ</a:t>
            </a:r>
            <a:r>
              <a:rPr lang="el-GR" i="1" dirty="0"/>
              <a:t> </a:t>
            </a:r>
            <a:r>
              <a:rPr lang="el-GR" i="1" dirty="0" err="1"/>
              <a:t>οἶδεν</a:t>
            </a:r>
            <a:r>
              <a:rPr lang="el-GR" i="1" dirty="0"/>
              <a:t>, </a:t>
            </a:r>
            <a:r>
              <a:rPr lang="el-GR" i="1" dirty="0" err="1"/>
              <a:t>ὅτι</a:t>
            </a:r>
            <a:r>
              <a:rPr lang="el-GR" i="1" dirty="0"/>
              <a:t> </a:t>
            </a:r>
            <a:r>
              <a:rPr lang="el-GR" i="1" dirty="0" err="1"/>
              <a:t>κατὰ</a:t>
            </a:r>
            <a:r>
              <a:rPr lang="el-GR" i="1" dirty="0"/>
              <a:t> </a:t>
            </a:r>
            <a:r>
              <a:rPr lang="el-GR" i="1" dirty="0" err="1"/>
              <a:t>τὸ</a:t>
            </a:r>
            <a:r>
              <a:rPr lang="el-GR" i="1" dirty="0"/>
              <a:t> </a:t>
            </a:r>
            <a:r>
              <a:rPr lang="el-GR" i="1" dirty="0" err="1"/>
              <a:t>παρὸν</a:t>
            </a:r>
            <a:r>
              <a:rPr lang="el-GR" i="1" dirty="0"/>
              <a:t> </a:t>
            </a:r>
            <a:r>
              <a:rPr lang="el-GR" i="1" dirty="0" err="1"/>
              <a:t>ζῶμεν</a:t>
            </a:r>
            <a:r>
              <a:rPr lang="el-GR" i="1" dirty="0"/>
              <a:t> </a:t>
            </a:r>
            <a:r>
              <a:rPr lang="el-GR" i="1" dirty="0" err="1"/>
              <a:t>οἱ</a:t>
            </a:r>
            <a:r>
              <a:rPr lang="el-GR" i="1" dirty="0"/>
              <a:t> </a:t>
            </a:r>
            <a:r>
              <a:rPr lang="el-GR" i="1" dirty="0" err="1"/>
              <a:t>ἄνθρωποι</a:t>
            </a:r>
            <a:r>
              <a:rPr lang="el-GR" i="1" dirty="0"/>
              <a:t>, </a:t>
            </a:r>
            <a:r>
              <a:rPr lang="el-GR" i="1" dirty="0" err="1"/>
              <a:t>τὸ</a:t>
            </a:r>
            <a:r>
              <a:rPr lang="el-GR" i="1" dirty="0"/>
              <a:t> </a:t>
            </a:r>
            <a:r>
              <a:rPr lang="el-GR" i="1" dirty="0" err="1"/>
              <a:t>δὲ</a:t>
            </a:r>
            <a:r>
              <a:rPr lang="el-GR" i="1" dirty="0"/>
              <a:t> μέλλον </a:t>
            </a:r>
            <a:r>
              <a:rPr lang="el-GR" i="1" dirty="0" err="1"/>
              <a:t>ἀμφίβολον</a:t>
            </a:r>
            <a:r>
              <a:rPr lang="el-GR" i="1" dirty="0"/>
              <a:t>, </a:t>
            </a:r>
            <a:r>
              <a:rPr lang="el-GR" i="1" dirty="0" err="1"/>
              <a:t>καταστρατηγεῖ</a:t>
            </a:r>
            <a:r>
              <a:rPr lang="el-GR" i="1" dirty="0">
                <a:sym typeface="MgPolOldTimesM"/>
              </a:rPr>
              <a:t>·</a:t>
            </a:r>
            <a:r>
              <a:rPr lang="el-GR" i="1" dirty="0"/>
              <a:t> </a:t>
            </a:r>
            <a:r>
              <a:rPr lang="el-GR" i="1" dirty="0" err="1"/>
              <a:t>τὸ</a:t>
            </a:r>
            <a:r>
              <a:rPr lang="el-GR" i="1" dirty="0"/>
              <a:t> </a:t>
            </a:r>
            <a:r>
              <a:rPr lang="el-GR" i="1" dirty="0" err="1"/>
              <a:t>μὲν</a:t>
            </a:r>
            <a:r>
              <a:rPr lang="el-GR" i="1" dirty="0"/>
              <a:t> </a:t>
            </a:r>
            <a:r>
              <a:rPr lang="el-GR" i="1" dirty="0" err="1"/>
              <a:t>παρὸν</a:t>
            </a:r>
            <a:r>
              <a:rPr lang="el-GR" i="1" dirty="0"/>
              <a:t> </a:t>
            </a:r>
            <a:r>
              <a:rPr lang="el-GR" i="1" dirty="0" err="1"/>
              <a:t>ἀπατὼν</a:t>
            </a:r>
            <a:r>
              <a:rPr lang="el-GR" i="1" dirty="0"/>
              <a:t>, </a:t>
            </a:r>
            <a:r>
              <a:rPr lang="el-GR" i="1" dirty="0" err="1"/>
              <a:t>τὸ</a:t>
            </a:r>
            <a:r>
              <a:rPr lang="el-GR" i="1" dirty="0"/>
              <a:t> </a:t>
            </a:r>
            <a:r>
              <a:rPr lang="el-GR" i="1" dirty="0" err="1"/>
              <a:t>δὲ</a:t>
            </a:r>
            <a:r>
              <a:rPr lang="el-GR" i="1" dirty="0"/>
              <a:t> μέλλον </a:t>
            </a:r>
            <a:r>
              <a:rPr lang="el-GR" i="1" dirty="0" err="1"/>
              <a:t>ὑποτιθέμενος</a:t>
            </a:r>
            <a:r>
              <a:rPr lang="el-GR" i="1" dirty="0"/>
              <a:t>, </a:t>
            </a:r>
            <a:r>
              <a:rPr lang="el-GR" i="1" dirty="0" err="1"/>
              <a:t>ἐκτραχηλίζει</a:t>
            </a:r>
            <a:r>
              <a:rPr lang="el-GR" i="1" dirty="0"/>
              <a:t> </a:t>
            </a:r>
            <a:r>
              <a:rPr lang="el-GR" i="1" dirty="0" err="1"/>
              <a:t>τοὺς</a:t>
            </a:r>
            <a:r>
              <a:rPr lang="el-GR" i="1" dirty="0"/>
              <a:t> πειθομένους, </a:t>
            </a:r>
            <a:r>
              <a:rPr lang="el-GR" i="1" dirty="0" err="1"/>
              <a:t>τὸ</a:t>
            </a:r>
            <a:r>
              <a:rPr lang="el-GR" i="1" dirty="0"/>
              <a:t> σήμερον </a:t>
            </a:r>
            <a:r>
              <a:rPr lang="el-GR" i="1" dirty="0" err="1"/>
              <a:t>ἀεὶ</a:t>
            </a:r>
            <a:r>
              <a:rPr lang="el-GR" i="1" dirty="0"/>
              <a:t> </a:t>
            </a:r>
            <a:r>
              <a:rPr lang="el-GR" i="1" dirty="0" err="1"/>
              <a:t>παρὸν</a:t>
            </a:r>
            <a:r>
              <a:rPr lang="el-GR" i="1" dirty="0"/>
              <a:t> </a:t>
            </a:r>
            <a:r>
              <a:rPr lang="el-GR" i="1" dirty="0" err="1"/>
              <a:t>νομιζομένους</a:t>
            </a:r>
            <a:r>
              <a:rPr lang="el-GR" i="1" dirty="0"/>
              <a:t>. </a:t>
            </a:r>
            <a:r>
              <a:rPr lang="el-GR" i="1" dirty="0" err="1"/>
              <a:t>Διὸ</a:t>
            </a:r>
            <a:r>
              <a:rPr lang="el-GR" i="1" dirty="0"/>
              <a:t> </a:t>
            </a:r>
            <a:r>
              <a:rPr lang="el-GR" i="1" dirty="0" err="1"/>
              <a:t>καὶ</a:t>
            </a:r>
            <a:r>
              <a:rPr lang="el-GR" i="1" dirty="0"/>
              <a:t> </a:t>
            </a:r>
            <a:r>
              <a:rPr lang="el-GR" i="1" dirty="0" err="1"/>
              <a:t>τὸν</a:t>
            </a:r>
            <a:r>
              <a:rPr lang="el-GR" i="1" dirty="0"/>
              <a:t> </a:t>
            </a:r>
            <a:r>
              <a:rPr lang="el-GR" i="1" dirty="0" err="1"/>
              <a:t>τοῦ</a:t>
            </a:r>
            <a:r>
              <a:rPr lang="el-GR" i="1" dirty="0"/>
              <a:t> </a:t>
            </a:r>
            <a:r>
              <a:rPr lang="el-GR" i="1" dirty="0" err="1"/>
              <a:t>πράττειν</a:t>
            </a:r>
            <a:r>
              <a:rPr lang="el-GR" i="1" dirty="0"/>
              <a:t> </a:t>
            </a:r>
            <a:r>
              <a:rPr lang="el-GR" i="1" dirty="0" err="1"/>
              <a:t>καιρὸν</a:t>
            </a:r>
            <a:r>
              <a:rPr lang="el-GR" i="1" dirty="0"/>
              <a:t> </a:t>
            </a:r>
            <a:r>
              <a:rPr lang="el-GR" i="1" dirty="0" err="1"/>
              <a:t>εἰς</a:t>
            </a:r>
            <a:r>
              <a:rPr lang="el-GR" i="1" dirty="0"/>
              <a:t> </a:t>
            </a:r>
            <a:r>
              <a:rPr lang="el-GR" i="1" dirty="0" err="1"/>
              <a:t>τὸ</a:t>
            </a:r>
            <a:r>
              <a:rPr lang="el-GR" i="1" dirty="0"/>
              <a:t> </a:t>
            </a:r>
            <a:r>
              <a:rPr lang="el-GR" i="1" dirty="0" err="1"/>
              <a:t>μηδὲν</a:t>
            </a:r>
            <a:r>
              <a:rPr lang="el-GR" i="1" dirty="0"/>
              <a:t> </a:t>
            </a:r>
            <a:r>
              <a:rPr lang="el-GR" i="1" dirty="0" err="1"/>
              <a:t>παρασκευάζεσθαι</a:t>
            </a:r>
            <a:r>
              <a:rPr lang="el-GR" i="1" dirty="0"/>
              <a:t> </a:t>
            </a:r>
            <a:r>
              <a:rPr lang="el-GR" i="1" dirty="0" err="1"/>
              <a:t>ἀναλίσκοντες</a:t>
            </a:r>
            <a:r>
              <a:rPr lang="el-GR" i="1" dirty="0"/>
              <a:t>, </a:t>
            </a:r>
            <a:r>
              <a:rPr lang="el-GR" i="1" dirty="0" err="1"/>
              <a:t>διαμαρτάνουσι</a:t>
            </a:r>
            <a:r>
              <a:rPr lang="el-GR" i="1" dirty="0"/>
              <a:t> </a:t>
            </a:r>
            <a:r>
              <a:rPr lang="el-GR" i="1" dirty="0" err="1"/>
              <a:t>τῆς</a:t>
            </a:r>
            <a:r>
              <a:rPr lang="el-GR" i="1" dirty="0"/>
              <a:t> </a:t>
            </a:r>
            <a:r>
              <a:rPr lang="el-GR" i="1" dirty="0" err="1"/>
              <a:t>εὐκαιρίας</a:t>
            </a:r>
            <a:r>
              <a:rPr lang="el-GR" i="1" dirty="0"/>
              <a:t>. </a:t>
            </a:r>
            <a:r>
              <a:rPr lang="el-GR" i="1" u="sng" dirty="0"/>
              <a:t>Ὁ </a:t>
            </a:r>
            <a:r>
              <a:rPr lang="el-GR" i="1" u="sng" dirty="0" err="1"/>
              <a:t>γὰρ</a:t>
            </a:r>
            <a:r>
              <a:rPr lang="el-GR" i="1" u="sng" dirty="0"/>
              <a:t> χρόνος </a:t>
            </a:r>
            <a:r>
              <a:rPr lang="el-GR" i="1" u="sng" dirty="0" err="1"/>
              <a:t>τὸ</a:t>
            </a:r>
            <a:r>
              <a:rPr lang="el-GR" i="1" u="sng" dirty="0"/>
              <a:t> </a:t>
            </a:r>
            <a:r>
              <a:rPr lang="el-GR" i="1" u="sng" dirty="0" err="1"/>
              <a:t>βράδος</a:t>
            </a:r>
            <a:r>
              <a:rPr lang="el-GR" i="1" u="sng" dirty="0"/>
              <a:t> </a:t>
            </a:r>
            <a:r>
              <a:rPr lang="el-GR" i="1" u="sng" dirty="0" err="1"/>
              <a:t>οὐ</a:t>
            </a:r>
            <a:r>
              <a:rPr lang="el-GR" i="1" u="sng" dirty="0"/>
              <a:t> περιμένει</a:t>
            </a:r>
            <a:r>
              <a:rPr lang="el-GR" i="1" u="sng" dirty="0">
                <a:sym typeface="MgPolOldTimesM"/>
              </a:rPr>
              <a:t>·</a:t>
            </a:r>
            <a:r>
              <a:rPr lang="el-GR" i="1" dirty="0"/>
              <a:t> </a:t>
            </a:r>
            <a:r>
              <a:rPr lang="el-GR" i="1" dirty="0" err="1"/>
              <a:t>ἀλλὰ</a:t>
            </a:r>
            <a:r>
              <a:rPr lang="el-GR" i="1" dirty="0"/>
              <a:t> </a:t>
            </a:r>
            <a:r>
              <a:rPr lang="el-GR" i="1" dirty="0" err="1"/>
              <a:t>καὶ</a:t>
            </a:r>
            <a:r>
              <a:rPr lang="el-GR" i="1" dirty="0"/>
              <a:t> </a:t>
            </a:r>
            <a:r>
              <a:rPr lang="el-GR" i="1" dirty="0" err="1"/>
              <a:t>ἅς</a:t>
            </a:r>
            <a:r>
              <a:rPr lang="el-GR" i="1" dirty="0"/>
              <a:t> </a:t>
            </a:r>
            <a:r>
              <a:rPr lang="el-GR" i="1" dirty="0" err="1"/>
              <a:t>ἐν</a:t>
            </a:r>
            <a:r>
              <a:rPr lang="el-GR" i="1" dirty="0"/>
              <a:t> </a:t>
            </a:r>
            <a:r>
              <a:rPr lang="el-GR" i="1" dirty="0" err="1"/>
              <a:t>τ</a:t>
            </a:r>
            <a:r>
              <a:rPr lang="el-GR" i="1" dirty="0" err="1">
                <a:sym typeface="MgPolOldTimesM"/>
              </a:rPr>
              <a:t>ῷ</a:t>
            </a:r>
            <a:r>
              <a:rPr lang="el-GR" i="1" dirty="0"/>
              <a:t> </a:t>
            </a:r>
            <a:r>
              <a:rPr lang="el-GR" i="1" dirty="0" err="1"/>
              <a:t>μεταξὺ</a:t>
            </a:r>
            <a:r>
              <a:rPr lang="el-GR" i="1" dirty="0"/>
              <a:t> </a:t>
            </a:r>
            <a:r>
              <a:rPr lang="el-GR" i="1" dirty="0" err="1"/>
              <a:t>χρόνῳ</a:t>
            </a:r>
            <a:r>
              <a:rPr lang="el-GR" i="1" dirty="0"/>
              <a:t> </a:t>
            </a:r>
            <a:r>
              <a:rPr lang="el-GR" i="1" dirty="0" err="1"/>
              <a:t>ὕλας</a:t>
            </a:r>
            <a:r>
              <a:rPr lang="el-GR" i="1" dirty="0"/>
              <a:t> </a:t>
            </a:r>
            <a:r>
              <a:rPr lang="el-GR" i="1" dirty="0" err="1"/>
              <a:t>ἀπατῶμεν</a:t>
            </a:r>
            <a:r>
              <a:rPr lang="el-GR" i="1" dirty="0"/>
              <a:t> </a:t>
            </a:r>
            <a:r>
              <a:rPr lang="el-GR" i="1" dirty="0" err="1"/>
              <a:t>ἑαυτοὺς</a:t>
            </a:r>
            <a:r>
              <a:rPr lang="el-GR" i="1" dirty="0"/>
              <a:t> </a:t>
            </a:r>
            <a:r>
              <a:rPr lang="el-GR" i="1" dirty="0" err="1"/>
              <a:t>παρασκευάζειν</a:t>
            </a:r>
            <a:r>
              <a:rPr lang="el-GR" i="1" dirty="0"/>
              <a:t>, </a:t>
            </a:r>
            <a:r>
              <a:rPr lang="el-GR" i="1" dirty="0" err="1"/>
              <a:t>οὐδὲν</a:t>
            </a:r>
            <a:r>
              <a:rPr lang="el-GR" i="1" dirty="0"/>
              <a:t> </a:t>
            </a:r>
            <a:r>
              <a:rPr lang="el-GR" i="1" dirty="0" err="1"/>
              <a:t>οἷόν</a:t>
            </a:r>
            <a:r>
              <a:rPr lang="el-GR" i="1" dirty="0"/>
              <a:t> τε </a:t>
            </a:r>
            <a:r>
              <a:rPr lang="el-GR" i="1" dirty="0" err="1"/>
              <a:t>ποιεῖν</a:t>
            </a:r>
            <a:r>
              <a:rPr lang="el-GR" i="1" dirty="0"/>
              <a:t> </a:t>
            </a:r>
            <a:r>
              <a:rPr lang="el-GR" i="1" dirty="0" err="1"/>
              <a:t>ἐξελέγχονται</a:t>
            </a:r>
            <a:r>
              <a:rPr lang="el-GR" dirty="0"/>
              <a:t>».</a:t>
            </a:r>
          </a:p>
          <a:p>
            <a:endParaRPr lang="el-GR" dirty="0"/>
          </a:p>
        </p:txBody>
      </p:sp>
    </p:spTree>
    <p:extLst>
      <p:ext uri="{BB962C8B-B14F-4D97-AF65-F5344CB8AC3E}">
        <p14:creationId xmlns:p14="http://schemas.microsoft.com/office/powerpoint/2010/main" val="6002976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540913"/>
          </a:xfrm>
        </p:spPr>
        <p:txBody>
          <a:bodyPr>
            <a:normAutofit fontScale="90000"/>
          </a:bodyPr>
          <a:lstStyle/>
          <a:p>
            <a:pPr algn="ctr"/>
            <a:r>
              <a:rPr lang="el-GR" dirty="0"/>
              <a:t>ΙΣΙΔΩΡΟΣ ΠΗΛΟΥΣΙΩΤΗΣ</a:t>
            </a:r>
          </a:p>
        </p:txBody>
      </p:sp>
      <p:sp>
        <p:nvSpPr>
          <p:cNvPr id="3" name="Θέση περιεχομένου 2"/>
          <p:cNvSpPr>
            <a:spLocks noGrp="1"/>
          </p:cNvSpPr>
          <p:nvPr>
            <p:ph idx="1"/>
          </p:nvPr>
        </p:nvSpPr>
        <p:spPr>
          <a:xfrm>
            <a:off x="0" y="540913"/>
            <a:ext cx="12192000" cy="6317086"/>
          </a:xfrm>
        </p:spPr>
        <p:txBody>
          <a:bodyPr>
            <a:normAutofit fontScale="92500" lnSpcReduction="20000"/>
          </a:bodyPr>
          <a:lstStyle/>
          <a:p>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a:t>
            </a:r>
            <a:r>
              <a:rPr lang="el-GR" i="1" dirty="0"/>
              <a:t>ΙΙΙ ΡΝΖ</a:t>
            </a:r>
            <a:r>
              <a:rPr lang="el-GR" dirty="0"/>
              <a:t>΄, </a:t>
            </a:r>
            <a:r>
              <a:rPr lang="en-US" dirty="0"/>
              <a:t>PG</a:t>
            </a:r>
            <a:r>
              <a:rPr lang="el-GR" dirty="0"/>
              <a:t>78, 852</a:t>
            </a:r>
            <a:r>
              <a:rPr lang="en-US" dirty="0"/>
              <a:t>C</a:t>
            </a:r>
            <a:r>
              <a:rPr lang="el-GR" dirty="0"/>
              <a:t>-853A: «</a:t>
            </a:r>
            <a:r>
              <a:rPr lang="el-GR" i="1" dirty="0" err="1"/>
              <a:t>Μὴ</a:t>
            </a:r>
            <a:r>
              <a:rPr lang="el-GR" i="1" dirty="0"/>
              <a:t> </a:t>
            </a:r>
            <a:r>
              <a:rPr lang="el-GR" i="1" dirty="0" err="1"/>
              <a:t>γὰρ</a:t>
            </a:r>
            <a:r>
              <a:rPr lang="el-GR" i="1" dirty="0"/>
              <a:t> </a:t>
            </a:r>
            <a:r>
              <a:rPr lang="el-GR" i="1" dirty="0" err="1"/>
              <a:t>δὴ</a:t>
            </a:r>
            <a:r>
              <a:rPr lang="el-GR" i="1" dirty="0"/>
              <a:t> </a:t>
            </a:r>
            <a:r>
              <a:rPr lang="el-GR" i="1" dirty="0" err="1"/>
              <a:t>ἐπειδὴ</a:t>
            </a:r>
            <a:r>
              <a:rPr lang="el-GR" i="1" dirty="0"/>
              <a:t> </a:t>
            </a:r>
            <a:r>
              <a:rPr lang="el-GR" i="1" dirty="0" err="1"/>
              <a:t>ἀκούεις</a:t>
            </a:r>
            <a:r>
              <a:rPr lang="el-GR" i="1" dirty="0"/>
              <a:t> </a:t>
            </a:r>
            <a:r>
              <a:rPr lang="el-GR" i="1" dirty="0" err="1"/>
              <a:t>μετάνοιαν</a:t>
            </a:r>
            <a:r>
              <a:rPr lang="el-GR" i="1" dirty="0"/>
              <a:t> </a:t>
            </a:r>
            <a:r>
              <a:rPr lang="el-GR" i="1" dirty="0" err="1"/>
              <a:t>δεδόσθαι</a:t>
            </a:r>
            <a:r>
              <a:rPr lang="el-GR" i="1" dirty="0"/>
              <a:t>, </a:t>
            </a:r>
            <a:r>
              <a:rPr lang="el-GR" i="1" dirty="0" err="1"/>
              <a:t>ἀδεῶς</a:t>
            </a:r>
            <a:r>
              <a:rPr lang="el-GR" i="1" dirty="0"/>
              <a:t> </a:t>
            </a:r>
            <a:r>
              <a:rPr lang="el-GR" i="1" dirty="0" err="1"/>
              <a:t>ἐπὶ</a:t>
            </a:r>
            <a:r>
              <a:rPr lang="el-GR" i="1" dirty="0"/>
              <a:t> </a:t>
            </a:r>
            <a:r>
              <a:rPr lang="el-GR" i="1" dirty="0" err="1"/>
              <a:t>τὸ</a:t>
            </a:r>
            <a:r>
              <a:rPr lang="el-GR" i="1" dirty="0"/>
              <a:t> </a:t>
            </a:r>
            <a:r>
              <a:rPr lang="el-GR" i="1" dirty="0" err="1"/>
              <a:t>ἁμαρτάνειν</a:t>
            </a:r>
            <a:r>
              <a:rPr lang="el-GR" i="1" dirty="0"/>
              <a:t> </a:t>
            </a:r>
            <a:r>
              <a:rPr lang="el-GR" i="1" dirty="0" err="1"/>
              <a:t>χώρει</a:t>
            </a:r>
            <a:r>
              <a:rPr lang="el-GR" i="1" dirty="0"/>
              <a:t>, </a:t>
            </a:r>
            <a:r>
              <a:rPr lang="el-GR" i="1" dirty="0" err="1"/>
              <a:t>ὡς</a:t>
            </a:r>
            <a:r>
              <a:rPr lang="el-GR" i="1" dirty="0"/>
              <a:t> πάντως </a:t>
            </a:r>
            <a:r>
              <a:rPr lang="el-GR" i="1" dirty="0" err="1"/>
              <a:t>ἰαθησόμενος</a:t>
            </a:r>
            <a:r>
              <a:rPr lang="el-GR" i="1" dirty="0"/>
              <a:t>, </a:t>
            </a:r>
            <a:r>
              <a:rPr lang="el-GR" i="1" dirty="0" err="1"/>
              <a:t>ἀλλ</a:t>
            </a:r>
            <a:r>
              <a:rPr lang="el-GR" i="1" dirty="0"/>
              <a:t>’ </a:t>
            </a:r>
            <a:r>
              <a:rPr lang="el-GR" i="1" dirty="0" err="1"/>
              <a:t>ἴσθι</a:t>
            </a:r>
            <a:r>
              <a:rPr lang="el-GR" i="1" dirty="0"/>
              <a:t>, </a:t>
            </a:r>
            <a:r>
              <a:rPr lang="el-GR" i="1" dirty="0" err="1"/>
              <a:t>ὅτι</a:t>
            </a:r>
            <a:r>
              <a:rPr lang="el-GR" i="1" dirty="0"/>
              <a:t> </a:t>
            </a:r>
            <a:r>
              <a:rPr lang="el-GR" i="1" dirty="0" err="1"/>
              <a:t>πρῶτον</a:t>
            </a:r>
            <a:r>
              <a:rPr lang="el-GR" i="1" dirty="0"/>
              <a:t> </a:t>
            </a:r>
            <a:r>
              <a:rPr lang="el-GR" i="1" dirty="0" err="1"/>
              <a:t>μὲν</a:t>
            </a:r>
            <a:r>
              <a:rPr lang="el-GR" i="1" dirty="0"/>
              <a:t> </a:t>
            </a:r>
            <a:r>
              <a:rPr lang="el-GR" i="1" dirty="0" err="1"/>
              <a:t>πολλοὶ</a:t>
            </a:r>
            <a:r>
              <a:rPr lang="el-GR" i="1" dirty="0"/>
              <a:t> </a:t>
            </a:r>
            <a:r>
              <a:rPr lang="el-GR" i="1" dirty="0" err="1"/>
              <a:t>οὐδὲ</a:t>
            </a:r>
            <a:r>
              <a:rPr lang="el-GR" i="1" dirty="0"/>
              <a:t> μετανοίας </a:t>
            </a:r>
            <a:r>
              <a:rPr lang="el-GR" i="1" dirty="0" err="1"/>
              <a:t>ἔσχον</a:t>
            </a:r>
            <a:r>
              <a:rPr lang="el-GR" i="1" dirty="0"/>
              <a:t> </a:t>
            </a:r>
            <a:r>
              <a:rPr lang="el-GR" i="1" dirty="0" err="1"/>
              <a:t>καιρὸν</a:t>
            </a:r>
            <a:r>
              <a:rPr lang="el-GR" i="1" dirty="0"/>
              <a:t>, </a:t>
            </a:r>
            <a:r>
              <a:rPr lang="el-GR" i="1" dirty="0" err="1"/>
              <a:t>ἐν</a:t>
            </a:r>
            <a:r>
              <a:rPr lang="el-GR" i="1" dirty="0"/>
              <a:t> </a:t>
            </a:r>
            <a:r>
              <a:rPr lang="el-GR" i="1" dirty="0" err="1"/>
              <a:t>αὐτοῖς</a:t>
            </a:r>
            <a:r>
              <a:rPr lang="el-GR" i="1" dirty="0"/>
              <a:t> </a:t>
            </a:r>
            <a:r>
              <a:rPr lang="el-GR" i="1" dirty="0" err="1"/>
              <a:t>τοῖς</a:t>
            </a:r>
            <a:r>
              <a:rPr lang="el-GR" i="1" dirty="0"/>
              <a:t> </a:t>
            </a:r>
            <a:r>
              <a:rPr lang="el-GR" i="1" dirty="0" err="1"/>
              <a:t>πλημμελήμασι</a:t>
            </a:r>
            <a:r>
              <a:rPr lang="el-GR" i="1" dirty="0"/>
              <a:t> δίκην </a:t>
            </a:r>
            <a:r>
              <a:rPr lang="el-GR" i="1" dirty="0" err="1"/>
              <a:t>ἀπαιτηθέντες</a:t>
            </a:r>
            <a:r>
              <a:rPr lang="el-GR" i="1" dirty="0"/>
              <a:t>, </a:t>
            </a:r>
            <a:r>
              <a:rPr lang="el-GR" i="1" dirty="0" err="1"/>
              <a:t>ἔπειτα</a:t>
            </a:r>
            <a:r>
              <a:rPr lang="el-GR" i="1" dirty="0"/>
              <a:t> </a:t>
            </a:r>
            <a:r>
              <a:rPr lang="el-GR" i="1" dirty="0" err="1"/>
              <a:t>δὲ</a:t>
            </a:r>
            <a:r>
              <a:rPr lang="el-GR" i="1" dirty="0"/>
              <a:t> </a:t>
            </a:r>
            <a:r>
              <a:rPr lang="el-GR" i="1" dirty="0" err="1"/>
              <a:t>ὅτι</a:t>
            </a:r>
            <a:r>
              <a:rPr lang="el-GR" i="1" dirty="0"/>
              <a:t> ἡ μετάνοια </a:t>
            </a:r>
            <a:r>
              <a:rPr lang="el-GR" i="1" dirty="0" err="1"/>
              <a:t>πολλ</a:t>
            </a:r>
            <a:r>
              <a:rPr lang="el-GR" i="1" dirty="0" err="1">
                <a:sym typeface="MgPolOldTimesM"/>
              </a:rPr>
              <a:t>ῷ</a:t>
            </a:r>
            <a:r>
              <a:rPr lang="el-GR" i="1" dirty="0"/>
              <a:t> </a:t>
            </a:r>
            <a:r>
              <a:rPr lang="el-GR" i="1" dirty="0" err="1"/>
              <a:t>τ</a:t>
            </a:r>
            <a:r>
              <a:rPr lang="el-GR" i="1" dirty="0" err="1">
                <a:sym typeface="MgPolOldTimesM"/>
              </a:rPr>
              <a:t>ῷ</a:t>
            </a:r>
            <a:r>
              <a:rPr lang="el-GR" i="1" dirty="0"/>
              <a:t> </a:t>
            </a:r>
            <a:r>
              <a:rPr lang="el-GR" i="1" dirty="0" err="1"/>
              <a:t>χρόν</a:t>
            </a:r>
            <a:r>
              <a:rPr lang="el-GR" i="1" dirty="0" err="1">
                <a:sym typeface="MgPolOldTimesM"/>
              </a:rPr>
              <a:t>ῳ</a:t>
            </a:r>
            <a:r>
              <a:rPr lang="el-GR" i="1" dirty="0"/>
              <a:t> </a:t>
            </a:r>
            <a:r>
              <a:rPr lang="el-GR" i="1" dirty="0" err="1"/>
              <a:t>θεραπεύειν</a:t>
            </a:r>
            <a:r>
              <a:rPr lang="el-GR" i="1" dirty="0"/>
              <a:t> </a:t>
            </a:r>
            <a:r>
              <a:rPr lang="el-GR" i="1" dirty="0" err="1"/>
              <a:t>εἴωθε</a:t>
            </a:r>
            <a:r>
              <a:rPr lang="el-GR" i="1" dirty="0"/>
              <a:t> </a:t>
            </a:r>
            <a:r>
              <a:rPr lang="el-GR" i="1" dirty="0" err="1"/>
              <a:t>τὰ</a:t>
            </a:r>
            <a:r>
              <a:rPr lang="el-GR" i="1" dirty="0"/>
              <a:t> πάθη. </a:t>
            </a:r>
            <a:r>
              <a:rPr lang="el-GR" i="1" dirty="0" err="1"/>
              <a:t>Καὶ</a:t>
            </a:r>
            <a:r>
              <a:rPr lang="el-GR" i="1" dirty="0"/>
              <a:t> </a:t>
            </a:r>
            <a:r>
              <a:rPr lang="el-GR" i="1" dirty="0" err="1"/>
              <a:t>γὰρ</a:t>
            </a:r>
            <a:r>
              <a:rPr lang="el-GR" i="1" dirty="0"/>
              <a:t> πόνων χρεία, </a:t>
            </a:r>
            <a:r>
              <a:rPr lang="el-GR" i="1" dirty="0" err="1"/>
              <a:t>καὶ</a:t>
            </a:r>
            <a:r>
              <a:rPr lang="el-GR" i="1" dirty="0"/>
              <a:t> νηστείας </a:t>
            </a:r>
            <a:r>
              <a:rPr lang="el-GR" i="1" dirty="0" err="1"/>
              <a:t>καὶ</a:t>
            </a:r>
            <a:r>
              <a:rPr lang="el-GR" i="1" dirty="0"/>
              <a:t> </a:t>
            </a:r>
            <a:r>
              <a:rPr lang="el-GR" i="1" dirty="0" err="1"/>
              <a:t>ἀγρυπνίας</a:t>
            </a:r>
            <a:r>
              <a:rPr lang="el-GR" i="1" dirty="0"/>
              <a:t>, </a:t>
            </a:r>
            <a:r>
              <a:rPr lang="el-GR" i="1" dirty="0" err="1"/>
              <a:t>καὶ</a:t>
            </a:r>
            <a:r>
              <a:rPr lang="el-GR" i="1" dirty="0"/>
              <a:t> </a:t>
            </a:r>
            <a:r>
              <a:rPr lang="el-GR" i="1" dirty="0" err="1"/>
              <a:t>ἐλεημοσύνης</a:t>
            </a:r>
            <a:r>
              <a:rPr lang="el-GR" i="1" dirty="0"/>
              <a:t>, </a:t>
            </a:r>
            <a:r>
              <a:rPr lang="el-GR" i="1" dirty="0" err="1"/>
              <a:t>καὶ</a:t>
            </a:r>
            <a:r>
              <a:rPr lang="el-GR" i="1" dirty="0"/>
              <a:t> </a:t>
            </a:r>
            <a:r>
              <a:rPr lang="el-GR" i="1" dirty="0" err="1"/>
              <a:t>εὐχῶν</a:t>
            </a:r>
            <a:r>
              <a:rPr lang="el-GR" i="1" dirty="0"/>
              <a:t>, </a:t>
            </a:r>
            <a:r>
              <a:rPr lang="el-GR" i="1" dirty="0" err="1"/>
              <a:t>καὶ</a:t>
            </a:r>
            <a:r>
              <a:rPr lang="el-GR" i="1" dirty="0"/>
              <a:t> πάντων </a:t>
            </a:r>
            <a:r>
              <a:rPr lang="el-GR" i="1" dirty="0" err="1"/>
              <a:t>τῶν</a:t>
            </a:r>
            <a:r>
              <a:rPr lang="el-GR" i="1" dirty="0"/>
              <a:t> τοιούτων, </a:t>
            </a:r>
            <a:r>
              <a:rPr lang="el-GR" i="1" dirty="0" err="1"/>
              <a:t>ἵνα</a:t>
            </a:r>
            <a:r>
              <a:rPr lang="el-GR" i="1" dirty="0"/>
              <a:t> </a:t>
            </a:r>
            <a:r>
              <a:rPr lang="el-GR" i="1" dirty="0" err="1"/>
              <a:t>θεραπευθ</a:t>
            </a:r>
            <a:r>
              <a:rPr lang="el-GR" i="1" dirty="0" err="1">
                <a:sym typeface="MgPolOldTimesM"/>
              </a:rPr>
              <a:t>ῇ</a:t>
            </a:r>
            <a:r>
              <a:rPr lang="el-GR" i="1" dirty="0"/>
              <a:t> </a:t>
            </a:r>
            <a:r>
              <a:rPr lang="el-GR" i="1" dirty="0" err="1"/>
              <a:t>τὰ</a:t>
            </a:r>
            <a:r>
              <a:rPr lang="el-GR" i="1" dirty="0"/>
              <a:t> </a:t>
            </a:r>
            <a:r>
              <a:rPr lang="el-GR" i="1" dirty="0" err="1"/>
              <a:t>προλαβόντα</a:t>
            </a:r>
            <a:r>
              <a:rPr lang="el-GR" i="1" dirty="0"/>
              <a:t> τραύματα. Τρίτον </a:t>
            </a:r>
            <a:r>
              <a:rPr lang="el-GR" i="1" dirty="0" err="1"/>
              <a:t>ἐννοεῖν</a:t>
            </a:r>
            <a:r>
              <a:rPr lang="el-GR" i="1" dirty="0"/>
              <a:t> </a:t>
            </a:r>
            <a:r>
              <a:rPr lang="el-GR" i="1" dirty="0" err="1"/>
              <a:t>χρὴ</a:t>
            </a:r>
            <a:r>
              <a:rPr lang="el-GR" i="1" dirty="0"/>
              <a:t>, </a:t>
            </a:r>
            <a:r>
              <a:rPr lang="el-GR" i="1" dirty="0" err="1"/>
              <a:t>ὅτι</a:t>
            </a:r>
            <a:r>
              <a:rPr lang="el-GR" i="1" dirty="0"/>
              <a:t> </a:t>
            </a:r>
            <a:r>
              <a:rPr lang="el-GR" b="1" i="1" dirty="0" err="1">
                <a:solidFill>
                  <a:srgbClr val="FF0000"/>
                </a:solidFill>
              </a:rPr>
              <a:t>κἄν</a:t>
            </a:r>
            <a:r>
              <a:rPr lang="el-GR" b="1" i="1" dirty="0">
                <a:solidFill>
                  <a:srgbClr val="FF0000"/>
                </a:solidFill>
              </a:rPr>
              <a:t> </a:t>
            </a:r>
            <a:r>
              <a:rPr lang="el-GR" b="1" i="1" dirty="0" err="1">
                <a:solidFill>
                  <a:srgbClr val="FF0000"/>
                </a:solidFill>
              </a:rPr>
              <a:t>θεραπευθ</a:t>
            </a:r>
            <a:r>
              <a:rPr lang="el-GR" b="1" i="1" dirty="0" err="1">
                <a:solidFill>
                  <a:srgbClr val="FF0000"/>
                </a:solidFill>
                <a:sym typeface="MgPolOldTimesM"/>
              </a:rPr>
              <a:t>ῇ</a:t>
            </a:r>
            <a:r>
              <a:rPr lang="el-GR" b="1" i="1" dirty="0">
                <a:solidFill>
                  <a:srgbClr val="FF0000"/>
                </a:solidFill>
              </a:rPr>
              <a:t>, ἡ </a:t>
            </a:r>
            <a:r>
              <a:rPr lang="el-GR" b="1" i="1" dirty="0" err="1">
                <a:solidFill>
                  <a:srgbClr val="FF0000"/>
                </a:solidFill>
              </a:rPr>
              <a:t>οὐλὴ</a:t>
            </a:r>
            <a:r>
              <a:rPr lang="el-GR" b="1" i="1" dirty="0">
                <a:solidFill>
                  <a:srgbClr val="FF0000"/>
                </a:solidFill>
              </a:rPr>
              <a:t> </a:t>
            </a:r>
            <a:r>
              <a:rPr lang="el-GR" b="1" i="1" dirty="0" err="1">
                <a:solidFill>
                  <a:srgbClr val="FF0000"/>
                </a:solidFill>
              </a:rPr>
              <a:t>ἐλέγχει</a:t>
            </a:r>
            <a:r>
              <a:rPr lang="el-GR" b="1" i="1" dirty="0">
                <a:solidFill>
                  <a:srgbClr val="FF0000"/>
                </a:solidFill>
              </a:rPr>
              <a:t> </a:t>
            </a:r>
            <a:r>
              <a:rPr lang="el-GR" b="1" i="1" dirty="0" err="1">
                <a:solidFill>
                  <a:srgbClr val="FF0000"/>
                </a:solidFill>
              </a:rPr>
              <a:t>τὸ</a:t>
            </a:r>
            <a:r>
              <a:rPr lang="el-GR" b="1" i="1" dirty="0">
                <a:solidFill>
                  <a:srgbClr val="FF0000"/>
                </a:solidFill>
              </a:rPr>
              <a:t> πάθος. </a:t>
            </a:r>
            <a:r>
              <a:rPr lang="el-GR" b="1" i="1" dirty="0" err="1">
                <a:solidFill>
                  <a:srgbClr val="FF0000"/>
                </a:solidFill>
              </a:rPr>
              <a:t>Οὐ</a:t>
            </a:r>
            <a:r>
              <a:rPr lang="el-GR" b="1" i="1" dirty="0">
                <a:solidFill>
                  <a:srgbClr val="FF0000"/>
                </a:solidFill>
              </a:rPr>
              <a:t> </a:t>
            </a:r>
            <a:r>
              <a:rPr lang="el-GR" b="1" i="1" dirty="0" err="1">
                <a:solidFill>
                  <a:srgbClr val="FF0000"/>
                </a:solidFill>
              </a:rPr>
              <a:t>γὰρ</a:t>
            </a:r>
            <a:r>
              <a:rPr lang="el-GR" b="1" i="1" dirty="0">
                <a:solidFill>
                  <a:srgbClr val="FF0000"/>
                </a:solidFill>
              </a:rPr>
              <a:t> </a:t>
            </a:r>
            <a:r>
              <a:rPr lang="el-GR" b="1" i="1" dirty="0" err="1">
                <a:solidFill>
                  <a:srgbClr val="FF0000"/>
                </a:solidFill>
              </a:rPr>
              <a:t>ταυτὸν</a:t>
            </a:r>
            <a:r>
              <a:rPr lang="el-GR" b="1" i="1" dirty="0">
                <a:solidFill>
                  <a:srgbClr val="FF0000"/>
                </a:solidFill>
              </a:rPr>
              <a:t> </a:t>
            </a:r>
            <a:r>
              <a:rPr lang="el-GR" b="1" i="1" dirty="0" err="1">
                <a:solidFill>
                  <a:srgbClr val="FF0000"/>
                </a:solidFill>
              </a:rPr>
              <a:t>σῶμα</a:t>
            </a:r>
            <a:r>
              <a:rPr lang="el-GR" b="1" i="1" dirty="0">
                <a:solidFill>
                  <a:srgbClr val="FF0000"/>
                </a:solidFill>
              </a:rPr>
              <a:t> </a:t>
            </a:r>
            <a:r>
              <a:rPr lang="el-GR" b="1" i="1" dirty="0" err="1">
                <a:solidFill>
                  <a:srgbClr val="FF0000"/>
                </a:solidFill>
              </a:rPr>
              <a:t>ἀκέραιον</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τεθεραπευμένον</a:t>
            </a:r>
            <a:r>
              <a:rPr lang="el-GR" b="1" i="1" dirty="0">
                <a:solidFill>
                  <a:srgbClr val="FF0000"/>
                </a:solidFill>
                <a:sym typeface="MgPolOldTimesM"/>
              </a:rPr>
              <a:t>·</a:t>
            </a:r>
            <a:r>
              <a:rPr lang="el-GR" b="1" i="1" dirty="0">
                <a:solidFill>
                  <a:srgbClr val="FF0000"/>
                </a:solidFill>
              </a:rPr>
              <a:t> </a:t>
            </a:r>
            <a:r>
              <a:rPr lang="el-GR" b="1" i="1" dirty="0" err="1">
                <a:solidFill>
                  <a:srgbClr val="FF0000"/>
                </a:solidFill>
              </a:rPr>
              <a:t>οὐδὲ</a:t>
            </a:r>
            <a:r>
              <a:rPr lang="el-GR" b="1" i="1" dirty="0">
                <a:solidFill>
                  <a:srgbClr val="FF0000"/>
                </a:solidFill>
              </a:rPr>
              <a:t> </a:t>
            </a:r>
            <a:r>
              <a:rPr lang="el-GR" b="1" i="1" dirty="0" err="1">
                <a:solidFill>
                  <a:srgbClr val="FF0000"/>
                </a:solidFill>
              </a:rPr>
              <a:t>ταυτὸν</a:t>
            </a:r>
            <a:r>
              <a:rPr lang="el-GR" b="1" i="1" dirty="0">
                <a:solidFill>
                  <a:srgbClr val="FF0000"/>
                </a:solidFill>
              </a:rPr>
              <a:t> </a:t>
            </a:r>
            <a:r>
              <a:rPr lang="el-GR" b="1" i="1" dirty="0" err="1">
                <a:solidFill>
                  <a:srgbClr val="FF0000"/>
                </a:solidFill>
              </a:rPr>
              <a:t>ἱμάτιον</a:t>
            </a:r>
            <a:r>
              <a:rPr lang="el-GR" b="1" i="1" dirty="0">
                <a:solidFill>
                  <a:srgbClr val="FF0000"/>
                </a:solidFill>
              </a:rPr>
              <a:t> </a:t>
            </a:r>
            <a:r>
              <a:rPr lang="el-GR" b="1" i="1" dirty="0" err="1">
                <a:solidFill>
                  <a:srgbClr val="FF0000"/>
                </a:solidFill>
              </a:rPr>
              <a:t>ἀ</a:t>
            </a:r>
            <a:r>
              <a:rPr lang="el-GR" b="1" i="1" dirty="0" err="1">
                <a:solidFill>
                  <a:srgbClr val="FF0000"/>
                </a:solidFill>
                <a:sym typeface="MgPolOldTimesM"/>
              </a:rPr>
              <a:t>ῤῥ</a:t>
            </a:r>
            <a:r>
              <a:rPr lang="el-GR" b="1" i="1" dirty="0" err="1">
                <a:solidFill>
                  <a:srgbClr val="FF0000"/>
                </a:solidFill>
              </a:rPr>
              <a:t>αγὲς</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διε</a:t>
            </a:r>
            <a:r>
              <a:rPr lang="el-GR" b="1" i="1" dirty="0" err="1">
                <a:solidFill>
                  <a:srgbClr val="FF0000"/>
                </a:solidFill>
                <a:sym typeface="MgPolOldTimesM"/>
              </a:rPr>
              <a:t>ῤῥ</a:t>
            </a:r>
            <a:r>
              <a:rPr lang="el-GR" b="1" i="1" dirty="0" err="1">
                <a:solidFill>
                  <a:srgbClr val="FF0000"/>
                </a:solidFill>
              </a:rPr>
              <a:t>ηγμένον</a:t>
            </a:r>
            <a:r>
              <a:rPr lang="el-GR" b="1" i="1" dirty="0">
                <a:solidFill>
                  <a:srgbClr val="FF0000"/>
                </a:solidFill>
              </a:rPr>
              <a:t>… </a:t>
            </a:r>
            <a:r>
              <a:rPr lang="el-GR" i="1" dirty="0" err="1"/>
              <a:t>Εἰ</a:t>
            </a:r>
            <a:r>
              <a:rPr lang="el-GR" i="1" dirty="0"/>
              <a:t> </a:t>
            </a:r>
            <a:r>
              <a:rPr lang="el-GR" i="1" dirty="0" err="1"/>
              <a:t>δὲ</a:t>
            </a:r>
            <a:r>
              <a:rPr lang="el-GR" i="1" dirty="0"/>
              <a:t> </a:t>
            </a:r>
            <a:r>
              <a:rPr lang="el-GR" i="1" dirty="0" err="1"/>
              <a:t>καὶ</a:t>
            </a:r>
            <a:r>
              <a:rPr lang="el-GR" i="1" dirty="0"/>
              <a:t> </a:t>
            </a:r>
            <a:r>
              <a:rPr lang="el-GR" i="1" dirty="0" err="1"/>
              <a:t>εἰς</a:t>
            </a:r>
            <a:r>
              <a:rPr lang="el-GR" i="1" dirty="0"/>
              <a:t> </a:t>
            </a:r>
            <a:r>
              <a:rPr lang="el-GR" i="1" dirty="0" err="1"/>
              <a:t>τὸ</a:t>
            </a:r>
            <a:r>
              <a:rPr lang="el-GR" i="1" dirty="0"/>
              <a:t> </a:t>
            </a:r>
            <a:r>
              <a:rPr lang="el-GR" i="1" dirty="0" err="1"/>
              <a:t>ἀρχαῖον</a:t>
            </a:r>
            <a:r>
              <a:rPr lang="el-GR" i="1" dirty="0"/>
              <a:t> </a:t>
            </a:r>
            <a:r>
              <a:rPr lang="el-GR" i="1" dirty="0" err="1"/>
              <a:t>ἀποκατασταίην</a:t>
            </a:r>
            <a:r>
              <a:rPr lang="el-GR" i="1" dirty="0"/>
              <a:t> κάλλος, </a:t>
            </a:r>
            <a:r>
              <a:rPr lang="el-GR" i="1" dirty="0" err="1"/>
              <a:t>οὐχ</a:t>
            </a:r>
            <a:r>
              <a:rPr lang="el-GR" i="1" dirty="0"/>
              <a:t> </a:t>
            </a:r>
            <a:r>
              <a:rPr lang="el-GR" i="1" dirty="0" err="1"/>
              <a:t>ἁπλῶς</a:t>
            </a:r>
            <a:r>
              <a:rPr lang="el-GR" i="1" dirty="0"/>
              <a:t>, </a:t>
            </a:r>
            <a:r>
              <a:rPr lang="el-GR" i="1" dirty="0" err="1"/>
              <a:t>ὡς</a:t>
            </a:r>
            <a:r>
              <a:rPr lang="el-GR" i="1" dirty="0"/>
              <a:t> </a:t>
            </a:r>
            <a:r>
              <a:rPr lang="el-GR" i="1" dirty="0" err="1"/>
              <a:t>ἔφην</a:t>
            </a:r>
            <a:r>
              <a:rPr lang="el-GR" i="1" dirty="0"/>
              <a:t>, </a:t>
            </a:r>
            <a:r>
              <a:rPr lang="el-GR" i="1" dirty="0" err="1"/>
              <a:t>ἀποκαθίσταται</a:t>
            </a:r>
            <a:r>
              <a:rPr lang="el-GR" i="1" dirty="0"/>
              <a:t>, </a:t>
            </a:r>
            <a:r>
              <a:rPr lang="el-GR" i="1" dirty="0" err="1"/>
              <a:t>ἀλλὰ</a:t>
            </a:r>
            <a:r>
              <a:rPr lang="el-GR" i="1" dirty="0"/>
              <a:t> </a:t>
            </a:r>
            <a:r>
              <a:rPr lang="el-GR" i="1" dirty="0" err="1"/>
              <a:t>μετὰ</a:t>
            </a:r>
            <a:r>
              <a:rPr lang="el-GR" i="1" dirty="0"/>
              <a:t> μυρίων πόνων </a:t>
            </a:r>
            <a:r>
              <a:rPr lang="el-GR" i="1" dirty="0" err="1"/>
              <a:t>καὶ</a:t>
            </a:r>
            <a:r>
              <a:rPr lang="el-GR" i="1" dirty="0"/>
              <a:t> θρήνων, </a:t>
            </a:r>
            <a:r>
              <a:rPr lang="el-GR" i="1" dirty="0" err="1"/>
              <a:t>καὶ</a:t>
            </a:r>
            <a:r>
              <a:rPr lang="el-GR" i="1" dirty="0"/>
              <a:t> </a:t>
            </a:r>
            <a:r>
              <a:rPr lang="el-GR" i="1" dirty="0" err="1"/>
              <a:t>τιμωριῶν</a:t>
            </a:r>
            <a:r>
              <a:rPr lang="el-GR" i="1" dirty="0"/>
              <a:t>, </a:t>
            </a:r>
            <a:r>
              <a:rPr lang="el-GR" i="1" dirty="0" err="1"/>
              <a:t>ὧν</a:t>
            </a:r>
            <a:r>
              <a:rPr lang="el-GR" i="1" dirty="0"/>
              <a:t> </a:t>
            </a:r>
            <a:r>
              <a:rPr lang="el-GR" i="1" dirty="0" err="1"/>
              <a:t>ἑαυτ</a:t>
            </a:r>
            <a:r>
              <a:rPr lang="el-GR" i="1" dirty="0" err="1">
                <a:sym typeface="MgPolOldTimesM"/>
              </a:rPr>
              <a:t>ῇ</a:t>
            </a:r>
            <a:r>
              <a:rPr lang="el-GR" i="1" dirty="0"/>
              <a:t> </a:t>
            </a:r>
            <a:r>
              <a:rPr lang="el-GR" i="1" dirty="0" err="1"/>
              <a:t>ἐπιφέρει</a:t>
            </a:r>
            <a:r>
              <a:rPr lang="el-GR" i="1" dirty="0"/>
              <a:t> ἡ </a:t>
            </a:r>
            <a:r>
              <a:rPr lang="el-GR" i="1" dirty="0" err="1"/>
              <a:t>ἁμαρτήσασα</a:t>
            </a:r>
            <a:r>
              <a:rPr lang="el-GR" i="1" dirty="0"/>
              <a:t> ψυχή</a:t>
            </a:r>
            <a:r>
              <a:rPr lang="el-GR" dirty="0"/>
              <a:t>».</a:t>
            </a:r>
          </a:p>
          <a:p>
            <a:r>
              <a:rPr lang="el-GR" dirty="0"/>
              <a:t>Στο χριστιανισμό αξιομακάριστος είναι ο άνθρωπος που είναι απαλλαγμένος από τα πάθη. Η αξία της ελευθερίας του ανθρώπινου προσώπου από τις κοσμικές εξαρτήσεις αποτελεί μια από τις μεγαλύτερες αρετές. Τίποτε δεν μπορεί να συγκριθεί μαζί της, ούτε η κατάληψη της εξουσίας ούτε η κατοχή του πλούτου ούτε κάτι που για τον κόσμο αυτό είναι περιμάχητο και αξιοζήλευτο: «</a:t>
            </a:r>
            <a:r>
              <a:rPr lang="el-GR" i="1" dirty="0" err="1"/>
              <a:t>Ἐπεὶ</a:t>
            </a:r>
            <a:r>
              <a:rPr lang="el-GR" i="1" dirty="0"/>
              <a:t> </a:t>
            </a:r>
            <a:r>
              <a:rPr lang="el-GR" i="1" dirty="0" err="1"/>
              <a:t>τοίνυν</a:t>
            </a:r>
            <a:r>
              <a:rPr lang="el-GR" i="1" dirty="0"/>
              <a:t> μόνος </a:t>
            </a:r>
            <a:r>
              <a:rPr lang="el-GR" i="1" dirty="0" err="1"/>
              <a:t>ἐστὶν</a:t>
            </a:r>
            <a:r>
              <a:rPr lang="el-GR" i="1" dirty="0"/>
              <a:t> </a:t>
            </a:r>
            <a:r>
              <a:rPr lang="el-GR" i="1" dirty="0" err="1"/>
              <a:t>ἐλευθεριώτατος</a:t>
            </a:r>
            <a:r>
              <a:rPr lang="el-GR" i="1" dirty="0"/>
              <a:t>, </a:t>
            </a:r>
            <a:r>
              <a:rPr lang="el-GR" i="1" dirty="0" err="1"/>
              <a:t>καὶ</a:t>
            </a:r>
            <a:r>
              <a:rPr lang="el-GR" i="1" dirty="0"/>
              <a:t> </a:t>
            </a:r>
            <a:r>
              <a:rPr lang="el-GR" i="1" dirty="0" err="1"/>
              <a:t>ἀρχικώτατος</a:t>
            </a:r>
            <a:r>
              <a:rPr lang="el-GR" i="1" dirty="0"/>
              <a:t> (</a:t>
            </a:r>
            <a:r>
              <a:rPr lang="el-GR" i="1" dirty="0" err="1"/>
              <a:t>καὶ</a:t>
            </a:r>
            <a:r>
              <a:rPr lang="el-GR" i="1" dirty="0"/>
              <a:t> </a:t>
            </a:r>
            <a:r>
              <a:rPr lang="el-GR" i="1" dirty="0" err="1"/>
              <a:t>αὐτῶν</a:t>
            </a:r>
            <a:r>
              <a:rPr lang="el-GR" i="1" dirty="0"/>
              <a:t> </a:t>
            </a:r>
            <a:r>
              <a:rPr lang="el-GR" i="1" dirty="0" err="1"/>
              <a:t>γὰρ</a:t>
            </a:r>
            <a:r>
              <a:rPr lang="el-GR" i="1" dirty="0"/>
              <a:t> </a:t>
            </a:r>
            <a:r>
              <a:rPr lang="el-GR" i="1" dirty="0" err="1"/>
              <a:t>τῶν</a:t>
            </a:r>
            <a:r>
              <a:rPr lang="el-GR" i="1" dirty="0"/>
              <a:t> βασιλέων </a:t>
            </a:r>
            <a:r>
              <a:rPr lang="el-GR" i="1" dirty="0" err="1"/>
              <a:t>βασιλικώτερος</a:t>
            </a:r>
            <a:r>
              <a:rPr lang="el-GR" i="1" dirty="0"/>
              <a:t>), ὁ </a:t>
            </a:r>
            <a:r>
              <a:rPr lang="el-GR" i="1" dirty="0" err="1"/>
              <a:t>τῶν</a:t>
            </a:r>
            <a:r>
              <a:rPr lang="el-GR" i="1" dirty="0"/>
              <a:t> </a:t>
            </a:r>
            <a:r>
              <a:rPr lang="el-GR" i="1" dirty="0" err="1"/>
              <a:t>παθῶν</a:t>
            </a:r>
            <a:r>
              <a:rPr lang="el-GR" i="1" dirty="0"/>
              <a:t> </a:t>
            </a:r>
            <a:r>
              <a:rPr lang="el-GR" i="1" dirty="0" err="1"/>
              <a:t>ἀπηλλαγμένος</a:t>
            </a:r>
            <a:r>
              <a:rPr lang="el-GR" i="1" dirty="0"/>
              <a:t>, </a:t>
            </a:r>
            <a:r>
              <a:rPr lang="el-GR" i="1" dirty="0" err="1"/>
              <a:t>ἀσπασώμεθα</a:t>
            </a:r>
            <a:r>
              <a:rPr lang="el-GR" i="1" dirty="0"/>
              <a:t> </a:t>
            </a:r>
            <a:r>
              <a:rPr lang="el-GR" i="1" dirty="0" err="1"/>
              <a:t>τὴν</a:t>
            </a:r>
            <a:r>
              <a:rPr lang="el-GR" i="1" dirty="0"/>
              <a:t> </a:t>
            </a:r>
            <a:r>
              <a:rPr lang="el-GR" i="1" dirty="0" err="1"/>
              <a:t>ἀρετὴν</a:t>
            </a:r>
            <a:r>
              <a:rPr lang="el-GR" i="1" dirty="0"/>
              <a:t>, </a:t>
            </a:r>
            <a:r>
              <a:rPr lang="el-GR" i="1" dirty="0" err="1"/>
              <a:t>καὶ</a:t>
            </a:r>
            <a:r>
              <a:rPr lang="el-GR" i="1" dirty="0"/>
              <a:t> </a:t>
            </a:r>
            <a:r>
              <a:rPr lang="el-GR" i="1" dirty="0" err="1"/>
              <a:t>τῆς</a:t>
            </a:r>
            <a:r>
              <a:rPr lang="el-GR" i="1" dirty="0"/>
              <a:t> </a:t>
            </a:r>
            <a:r>
              <a:rPr lang="el-GR" i="1" dirty="0" err="1"/>
              <a:t>πονηρᾶς</a:t>
            </a:r>
            <a:r>
              <a:rPr lang="el-GR" i="1" dirty="0"/>
              <a:t> </a:t>
            </a:r>
            <a:r>
              <a:rPr lang="el-GR" i="1" dirty="0" err="1"/>
              <a:t>ἐκείνης</a:t>
            </a:r>
            <a:r>
              <a:rPr lang="el-GR" i="1" dirty="0"/>
              <a:t> δουλείας </a:t>
            </a:r>
            <a:r>
              <a:rPr lang="el-GR" i="1" dirty="0" err="1"/>
              <a:t>ἀπαλλάξωμεν</a:t>
            </a:r>
            <a:r>
              <a:rPr lang="el-GR" i="1" dirty="0"/>
              <a:t> </a:t>
            </a:r>
            <a:r>
              <a:rPr lang="el-GR" i="1" dirty="0" err="1"/>
              <a:t>ἑαυτοὺς</a:t>
            </a:r>
            <a:r>
              <a:rPr lang="el-GR" i="1" dirty="0"/>
              <a:t>, μήτε </a:t>
            </a:r>
            <a:r>
              <a:rPr lang="el-GR" i="1" dirty="0" err="1"/>
              <a:t>ἀρχήν</a:t>
            </a:r>
            <a:r>
              <a:rPr lang="el-GR" i="1" dirty="0"/>
              <a:t>, μήτε </a:t>
            </a:r>
            <a:r>
              <a:rPr lang="el-GR" i="1" dirty="0" err="1"/>
              <a:t>πλοῦτον</a:t>
            </a:r>
            <a:r>
              <a:rPr lang="el-GR" i="1" dirty="0"/>
              <a:t>, μήτε τι </a:t>
            </a:r>
            <a:r>
              <a:rPr lang="el-GR" i="1" dirty="0" err="1"/>
              <a:t>τοιοῦτον</a:t>
            </a:r>
            <a:r>
              <a:rPr lang="el-GR" i="1" dirty="0"/>
              <a:t> </a:t>
            </a:r>
            <a:r>
              <a:rPr lang="el-GR" i="1" dirty="0" err="1"/>
              <a:t>μακαριστὸν</a:t>
            </a:r>
            <a:r>
              <a:rPr lang="el-GR" i="1" dirty="0"/>
              <a:t> </a:t>
            </a:r>
            <a:r>
              <a:rPr lang="el-GR" i="1" dirty="0" err="1"/>
              <a:t>νομίζοντες</a:t>
            </a:r>
            <a:r>
              <a:rPr lang="el-GR" i="1" dirty="0"/>
              <a:t> </a:t>
            </a:r>
            <a:r>
              <a:rPr lang="el-GR" i="1" dirty="0" err="1"/>
              <a:t>καὶ</a:t>
            </a:r>
            <a:r>
              <a:rPr lang="el-GR" i="1" dirty="0"/>
              <a:t> </a:t>
            </a:r>
            <a:r>
              <a:rPr lang="el-GR" i="1" dirty="0" err="1"/>
              <a:t>περιμάχητον</a:t>
            </a:r>
            <a:r>
              <a:rPr lang="el-GR" i="1" dirty="0"/>
              <a:t>, </a:t>
            </a:r>
            <a:r>
              <a:rPr lang="el-GR" i="1" dirty="0" err="1"/>
              <a:t>ἀλλὰ</a:t>
            </a:r>
            <a:r>
              <a:rPr lang="el-GR" i="1" dirty="0"/>
              <a:t> </a:t>
            </a:r>
            <a:r>
              <a:rPr lang="el-GR" i="1" dirty="0" err="1"/>
              <a:t>τὸ</a:t>
            </a:r>
            <a:r>
              <a:rPr lang="el-GR" i="1" dirty="0"/>
              <a:t> </a:t>
            </a:r>
            <a:r>
              <a:rPr lang="el-GR" i="1" dirty="0" err="1"/>
              <a:t>τῶν</a:t>
            </a:r>
            <a:r>
              <a:rPr lang="el-GR" i="1" dirty="0"/>
              <a:t> </a:t>
            </a:r>
            <a:r>
              <a:rPr lang="el-GR" i="1" dirty="0" err="1"/>
              <a:t>παθῶν</a:t>
            </a:r>
            <a:r>
              <a:rPr lang="el-GR" i="1" dirty="0"/>
              <a:t> </a:t>
            </a:r>
            <a:r>
              <a:rPr lang="el-GR" i="1" dirty="0" err="1"/>
              <a:t>ἀπηλλᾶχθαι</a:t>
            </a:r>
            <a:r>
              <a:rPr lang="el-GR" i="1" dirty="0"/>
              <a:t> μόνον». </a:t>
            </a:r>
            <a:r>
              <a:rPr lang="el-GR" dirty="0"/>
              <a:t>(</a:t>
            </a:r>
            <a:r>
              <a:rPr kumimoji="0" lang="el-GR" b="0" i="0"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Ἰσιδώρου</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0"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Πηλουσιώτου</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b="0" i="0"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Ἐπιστολῶν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βιβλία πέντε, </a:t>
            </a:r>
            <a:r>
              <a:rPr kumimoji="0" lang="en-US"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LIB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ΙΙΙ ΡΛΓ</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n-US"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PG</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78, 833</a:t>
            </a:r>
            <a:r>
              <a:rPr kumimoji="0" lang="en-US"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C</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endParaRPr lang="el-GR" dirty="0"/>
          </a:p>
          <a:p>
            <a:endParaRPr lang="el-GR" dirty="0"/>
          </a:p>
        </p:txBody>
      </p:sp>
      <p:sp>
        <p:nvSpPr>
          <p:cNvPr id="7" name="Rectangle 4"/>
          <p:cNvSpPr>
            <a:spLocks noChangeArrowheads="1"/>
          </p:cNvSpPr>
          <p:nvPr/>
        </p:nvSpPr>
        <p:spPr bwMode="auto">
          <a:xfrm>
            <a:off x="0" y="-138499"/>
            <a:ext cx="26000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1200" b="0" i="0" u="none" strike="noStrike" cap="none" normalizeH="0" baseline="0" dirty="0">
                <a:ln>
                  <a:noFill/>
                </a:ln>
                <a:solidFill>
                  <a:schemeClr val="tx1"/>
                </a:solidFill>
                <a:effectLst/>
                <a:latin typeface="MgOldTimes UC Pol"/>
                <a:ea typeface="Times New Roman" panose="02020603050405020304" pitchFamily="18" charset="0"/>
                <a:cs typeface="Times New Roman" panose="02020603050405020304" pitchFamily="18" charset="0"/>
              </a:rPr>
              <a:t>.</a:t>
            </a:r>
            <a:r>
              <a:rPr kumimoji="0" lang="el-GR" sz="1100" b="0" i="0" u="none" strike="noStrike" cap="none" normalizeH="0" baseline="0" dirty="0">
                <a:ln>
                  <a:noFill/>
                </a:ln>
                <a:solidFill>
                  <a:schemeClr val="tx1"/>
                </a:solidFill>
                <a:effectLst/>
              </a:rPr>
              <a:t> </a:t>
            </a:r>
            <a:endParaRPr kumimoji="0" 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47351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43934"/>
            <a:ext cx="10515600" cy="625767"/>
          </a:xfrm>
        </p:spPr>
        <p:txBody>
          <a:bodyPr>
            <a:normAutofit fontScale="90000"/>
          </a:bodyPr>
          <a:lstStyle/>
          <a:p>
            <a:pPr algn="ctr"/>
            <a:r>
              <a:rPr lang="el-GR" dirty="0"/>
              <a:t>ΙΣΙΔΩΡΟΣ ΠΗΛΟΥΣΙΩΤΗΣ</a:t>
            </a:r>
          </a:p>
        </p:txBody>
      </p:sp>
      <p:sp>
        <p:nvSpPr>
          <p:cNvPr id="3" name="Θέση περιεχομένου 2"/>
          <p:cNvSpPr>
            <a:spLocks noGrp="1"/>
          </p:cNvSpPr>
          <p:nvPr>
            <p:ph idx="1"/>
          </p:nvPr>
        </p:nvSpPr>
        <p:spPr>
          <a:xfrm>
            <a:off x="0" y="669701"/>
            <a:ext cx="12192000" cy="6188299"/>
          </a:xfrm>
        </p:spPr>
        <p:txBody>
          <a:bodyPr>
            <a:normAutofit fontScale="92500"/>
          </a:bodyPr>
          <a:lstStyle/>
          <a:p>
            <a:pPr lvl="0"/>
            <a:r>
              <a:rPr lang="el-GR" dirty="0"/>
              <a:t>Η ιεροσύνη, «</a:t>
            </a:r>
            <a:r>
              <a:rPr lang="el-GR" i="1" dirty="0" err="1"/>
              <a:t>θεῖον</a:t>
            </a:r>
            <a:r>
              <a:rPr lang="el-GR" i="1" dirty="0"/>
              <a:t> </a:t>
            </a:r>
            <a:r>
              <a:rPr lang="el-GR" i="1" dirty="0" err="1"/>
              <a:t>μὲν</a:t>
            </a:r>
            <a:r>
              <a:rPr lang="el-GR" i="1" dirty="0"/>
              <a:t> τι </a:t>
            </a:r>
            <a:r>
              <a:rPr lang="el-GR" i="1" dirty="0" err="1"/>
              <a:t>χρῆμα</a:t>
            </a:r>
            <a:r>
              <a:rPr lang="el-GR" i="1" dirty="0"/>
              <a:t> ἡ </a:t>
            </a:r>
            <a:r>
              <a:rPr lang="el-GR" i="1" dirty="0" err="1"/>
              <a:t>ἱερωσύνη</a:t>
            </a:r>
            <a:r>
              <a:rPr lang="el-GR" i="1" dirty="0"/>
              <a:t> </a:t>
            </a:r>
            <a:r>
              <a:rPr lang="el-GR" i="1" dirty="0" err="1"/>
              <a:t>καὶ</a:t>
            </a:r>
            <a:r>
              <a:rPr lang="el-GR" i="1" dirty="0"/>
              <a:t> </a:t>
            </a:r>
            <a:r>
              <a:rPr lang="el-GR" i="1" dirty="0" err="1"/>
              <a:t>τῶν</a:t>
            </a:r>
            <a:r>
              <a:rPr lang="el-GR" i="1" dirty="0"/>
              <a:t> </a:t>
            </a:r>
            <a:r>
              <a:rPr lang="el-GR" i="1" dirty="0" err="1"/>
              <a:t>ὄντων</a:t>
            </a:r>
            <a:r>
              <a:rPr lang="el-GR" i="1" dirty="0"/>
              <a:t> </a:t>
            </a:r>
            <a:r>
              <a:rPr lang="el-GR" i="1" dirty="0" err="1"/>
              <a:t>ἀπάντων</a:t>
            </a:r>
            <a:r>
              <a:rPr lang="el-GR" i="1" dirty="0"/>
              <a:t> </a:t>
            </a:r>
            <a:r>
              <a:rPr lang="el-GR" i="1" dirty="0" err="1"/>
              <a:t>τὸ</a:t>
            </a:r>
            <a:r>
              <a:rPr lang="el-GR" i="1" dirty="0"/>
              <a:t> </a:t>
            </a:r>
            <a:r>
              <a:rPr lang="el-GR" i="1" dirty="0" err="1"/>
              <a:t>τιμιώτατων</a:t>
            </a:r>
            <a:r>
              <a:rPr lang="el-GR" dirty="0"/>
              <a:t>»</a:t>
            </a:r>
            <a:r>
              <a:rPr kumimoji="0" lang="el-GR" b="0" i="0" u="none" strike="noStrike" cap="none" normalizeH="0" baseline="0" dirty="0">
                <a:ln>
                  <a:noFill/>
                </a:ln>
                <a:solidFill>
                  <a:schemeClr val="tx1"/>
                </a:solidFill>
                <a:effectLst/>
                <a:latin typeface="MgOldTimes UC Pol"/>
                <a:ea typeface="Times New Roman" panose="02020603050405020304" pitchFamily="18" charset="0"/>
                <a:cs typeface="Times New Roman" panose="02020603050405020304" pitchFamily="18" charset="0"/>
              </a:rPr>
              <a:t> (</a:t>
            </a:r>
            <a:r>
              <a:rPr kumimoji="0" lang="el-GR" b="0" i="0"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Ἰσιδώρου</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0"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Πηλουσιώτου</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Ἐπιστολῶν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βιβλία πέντε, </a:t>
            </a:r>
            <a:r>
              <a:rPr kumimoji="0" lang="en-US"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LIB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ΙΙ ΝΒ</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n-US"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PG</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78, 493</a:t>
            </a:r>
            <a:r>
              <a:rPr kumimoji="0" lang="en-US"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C</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p>
          <a:p>
            <a:pPr lvl="0"/>
            <a:r>
              <a:rPr lang="el-GR" dirty="0"/>
              <a:t>Ωστόσο, το χάρισμα της ιεροσύνης δεν θα πρέπει να ταυτίζεται με το πρόσωπο που την ασκεί. </a:t>
            </a:r>
            <a:r>
              <a:rPr lang="el-GR" dirty="0">
                <a:solidFill>
                  <a:srgbClr val="FF0000"/>
                </a:solidFill>
                <a:effectLst>
                  <a:outerShdw blurRad="38100" dist="38100" dir="2700000" algn="tl">
                    <a:srgbClr val="000000">
                      <a:alpha val="43137"/>
                    </a:srgbClr>
                  </a:outerShdw>
                </a:effectLst>
              </a:rPr>
              <a:t>Η διάκριση μεταξύ </a:t>
            </a:r>
            <a:r>
              <a:rPr lang="el-GR" u="sng" dirty="0">
                <a:solidFill>
                  <a:srgbClr val="FF0000"/>
                </a:solidFill>
                <a:effectLst>
                  <a:outerShdw blurRad="38100" dist="38100" dir="2700000" algn="tl">
                    <a:srgbClr val="000000">
                      <a:alpha val="43137"/>
                    </a:srgbClr>
                  </a:outerShdw>
                </a:effectLst>
              </a:rPr>
              <a:t>προσώπου</a:t>
            </a:r>
            <a:r>
              <a:rPr lang="el-GR" dirty="0">
                <a:solidFill>
                  <a:srgbClr val="FF0000"/>
                </a:solidFill>
                <a:effectLst>
                  <a:outerShdw blurRad="38100" dist="38100" dir="2700000" algn="tl">
                    <a:srgbClr val="000000">
                      <a:alpha val="43137"/>
                    </a:srgbClr>
                  </a:outerShdw>
                </a:effectLst>
              </a:rPr>
              <a:t> και </a:t>
            </a:r>
            <a:r>
              <a:rPr lang="el-GR" u="sng" dirty="0">
                <a:solidFill>
                  <a:srgbClr val="FF0000"/>
                </a:solidFill>
                <a:effectLst>
                  <a:outerShdw blurRad="38100" dist="38100" dir="2700000" algn="tl">
                    <a:srgbClr val="000000">
                      <a:alpha val="43137"/>
                    </a:srgbClr>
                  </a:outerShdw>
                </a:effectLst>
              </a:rPr>
              <a:t>αξιώματος</a:t>
            </a:r>
            <a:r>
              <a:rPr lang="el-GR" dirty="0">
                <a:solidFill>
                  <a:srgbClr val="FF0000"/>
                </a:solidFill>
                <a:effectLst>
                  <a:outerShdw blurRad="38100" dist="38100" dir="2700000" algn="tl">
                    <a:srgbClr val="000000">
                      <a:alpha val="43137"/>
                    </a:srgbClr>
                  </a:outerShdw>
                </a:effectLst>
              </a:rPr>
              <a:t> είναι αναγκαία </a:t>
            </a:r>
            <a:r>
              <a:rPr lang="el-GR" dirty="0"/>
              <a:t>και απαραίτητη για τη διαφύλαξη των μυστηρίων και την υπέρβαση των σκανδάλων που πολλές φορές δημιουργούνται στο χώρο των ιερουργών του Θεού. Δυστυχώς, οι άνθρωποι πολλές φορές αντί να καταλογίζουν τις ευθύνες στους αχρείους λειτουργούς των θείων μυστηρίων που την ατιμάζουν και οι οποίοι δεν θα έπρεπε να </a:t>
            </a:r>
            <a:r>
              <a:rPr lang="el-GR" dirty="0" err="1"/>
              <a:t>συγκαταριθμούνται</a:t>
            </a:r>
            <a:r>
              <a:rPr lang="el-GR" dirty="0"/>
              <a:t> σ’ αυτήν, κατηγορούν την ίδια την ιεροσύνη. Όμως κάτι τέτοιο δεν είναι σωστό. </a:t>
            </a:r>
          </a:p>
          <a:p>
            <a:r>
              <a:rPr lang="el-GR" dirty="0"/>
              <a:t>Όπως και στις κοσμικές εξουσίες διακρίνεται το αξίωμα από το πρόσωπο που το ασκεί, η εξουσία έχει τη δική της τάξη και αξία και γι’ αυτό όποιος παρεκτρέπεται τιμωρείται </a:t>
            </a:r>
            <a:r>
              <a:rPr lang="el-GR" dirty="0" err="1"/>
              <a:t>βαρειά</a:t>
            </a:r>
            <a:r>
              <a:rPr lang="el-GR" dirty="0"/>
              <a:t>, το ίδιο πρέπει να ισχύει και για τα εκκλησιαστικά αξιώματα ώστε να μην συγχέονται τα πράγματα. Οι ανάξιοι ιερουργοί πρέπει να απομακρύνονται ως μιαροί και εχθροί της ευσέβειας και της αρετής, ενώ την ιεροσύνη οφείλουν να τη στεφανώνουν και να την εξυμνούν.  (</a:t>
            </a:r>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a:t>
            </a:r>
            <a:r>
              <a:rPr lang="el-GR" i="1" dirty="0"/>
              <a:t>Ι</a:t>
            </a:r>
            <a:r>
              <a:rPr lang="en-US" i="1" dirty="0"/>
              <a:t>I</a:t>
            </a:r>
            <a:r>
              <a:rPr lang="el-GR" i="1" dirty="0"/>
              <a:t> ΝΒ</a:t>
            </a:r>
            <a:r>
              <a:rPr lang="el-GR" dirty="0"/>
              <a:t>΄, </a:t>
            </a:r>
            <a:r>
              <a:rPr lang="en-US" dirty="0"/>
              <a:t>PG</a:t>
            </a:r>
            <a:r>
              <a:rPr lang="el-GR" dirty="0"/>
              <a:t>78, 493</a:t>
            </a:r>
            <a:r>
              <a:rPr lang="en-US" dirty="0"/>
              <a:t>C</a:t>
            </a:r>
            <a:r>
              <a:rPr lang="el-GR" dirty="0"/>
              <a:t>-496Β)</a:t>
            </a:r>
          </a:p>
          <a:p>
            <a:pPr lvl="0"/>
            <a:endParaRPr lang="el-GR" dirty="0"/>
          </a:p>
          <a:p>
            <a:pPr lvl="0"/>
            <a:endPar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endParaRPr>
          </a:p>
          <a:p>
            <a:pPr lvl="0"/>
            <a:endParaRPr kumimoji="0" lang="el-GR" sz="5400" b="0" i="0" u="none" strike="noStrike" cap="none" normalizeH="0" baseline="0" dirty="0">
              <a:ln>
                <a:noFill/>
              </a:ln>
              <a:solidFill>
                <a:schemeClr val="tx1"/>
              </a:solidFill>
              <a:effectLst/>
            </a:endParaRPr>
          </a:p>
          <a:p>
            <a:endParaRPr lang="el-GR" dirty="0"/>
          </a:p>
        </p:txBody>
      </p:sp>
    </p:spTree>
    <p:extLst>
      <p:ext uri="{BB962C8B-B14F-4D97-AF65-F5344CB8AC3E}">
        <p14:creationId xmlns:p14="http://schemas.microsoft.com/office/powerpoint/2010/main" val="30476100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540913"/>
          </a:xfrm>
        </p:spPr>
        <p:txBody>
          <a:bodyPr>
            <a:normAutofit fontScale="90000"/>
          </a:bodyPr>
          <a:lstStyle/>
          <a:p>
            <a:pPr algn="ctr"/>
            <a:r>
              <a:rPr lang="el-GR" dirty="0"/>
              <a:t>ΙΣΙΔΩΡΟΣ ΠΗΛΟΥΣΙΩΤΗΣ</a:t>
            </a:r>
          </a:p>
        </p:txBody>
      </p:sp>
      <p:sp>
        <p:nvSpPr>
          <p:cNvPr id="3" name="Θέση περιεχομένου 2"/>
          <p:cNvSpPr>
            <a:spLocks noGrp="1"/>
          </p:cNvSpPr>
          <p:nvPr>
            <p:ph idx="1"/>
          </p:nvPr>
        </p:nvSpPr>
        <p:spPr>
          <a:xfrm>
            <a:off x="0" y="540912"/>
            <a:ext cx="12192000" cy="6317087"/>
          </a:xfrm>
        </p:spPr>
        <p:txBody>
          <a:bodyPr>
            <a:normAutofit fontScale="92500"/>
          </a:bodyPr>
          <a:lstStyle/>
          <a:p>
            <a:r>
              <a:rPr lang="el-GR" dirty="0"/>
              <a:t>Ο λειτουργός των θείων μυστηρίων, επειδή πλησιάζει τον Θεό, πρέπει να είναι ολόκληρος ένα μάτι σαν τις </a:t>
            </a:r>
            <a:r>
              <a:rPr lang="el-GR" dirty="0" err="1"/>
              <a:t>πολυόμματες</a:t>
            </a:r>
            <a:r>
              <a:rPr lang="el-GR" dirty="0"/>
              <a:t> αγγελικές δυνάμεις, και, όπως εκείνες, να βλέπει τα πάντα και να μην αγνοεί τίποτε. (</a:t>
            </a:r>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I</a:t>
            </a:r>
            <a:r>
              <a:rPr lang="el-GR" i="1" dirty="0"/>
              <a:t> ΡΝΑ</a:t>
            </a:r>
            <a:r>
              <a:rPr lang="el-GR" dirty="0"/>
              <a:t>΄, </a:t>
            </a:r>
            <a:r>
              <a:rPr lang="en-US" dirty="0"/>
              <a:t>PG</a:t>
            </a:r>
            <a:r>
              <a:rPr lang="el-GR" dirty="0"/>
              <a:t>78, 284</a:t>
            </a:r>
            <a:r>
              <a:rPr lang="en-US" dirty="0"/>
              <a:t>C</a:t>
            </a:r>
            <a:r>
              <a:rPr lang="el-GR" dirty="0"/>
              <a:t>: «</a:t>
            </a:r>
            <a:r>
              <a:rPr lang="el-GR" i="1" dirty="0"/>
              <a:t>Ὁ </a:t>
            </a:r>
            <a:r>
              <a:rPr lang="el-GR" i="1" dirty="0" err="1"/>
              <a:t>τοῦ</a:t>
            </a:r>
            <a:r>
              <a:rPr lang="el-GR" i="1" dirty="0"/>
              <a:t> </a:t>
            </a:r>
            <a:r>
              <a:rPr lang="el-GR" i="1" dirty="0" err="1"/>
              <a:t>Θεοῦ</a:t>
            </a:r>
            <a:r>
              <a:rPr lang="el-GR" i="1" dirty="0"/>
              <a:t> </a:t>
            </a:r>
            <a:r>
              <a:rPr lang="el-GR" i="1" dirty="0" err="1"/>
              <a:t>ἱερεύς</a:t>
            </a:r>
            <a:r>
              <a:rPr lang="el-GR" i="1" dirty="0"/>
              <a:t>, </a:t>
            </a:r>
            <a:r>
              <a:rPr lang="el-GR" i="1" dirty="0" err="1"/>
              <a:t>ἐπειδὴ</a:t>
            </a:r>
            <a:r>
              <a:rPr lang="el-GR" i="1" dirty="0"/>
              <a:t> </a:t>
            </a:r>
            <a:r>
              <a:rPr lang="el-GR" i="1" dirty="0" err="1"/>
              <a:t>ἐγγίζει</a:t>
            </a:r>
            <a:r>
              <a:rPr lang="el-GR" i="1" dirty="0"/>
              <a:t> </a:t>
            </a:r>
            <a:r>
              <a:rPr lang="el-GR" i="1" dirty="0" err="1"/>
              <a:t>Θεῷ</a:t>
            </a:r>
            <a:r>
              <a:rPr lang="el-GR" i="1" dirty="0"/>
              <a:t> </a:t>
            </a:r>
            <a:r>
              <a:rPr lang="el-GR" i="1" dirty="0" err="1"/>
              <a:t>κατὰ</a:t>
            </a:r>
            <a:r>
              <a:rPr lang="el-GR" i="1" dirty="0"/>
              <a:t> </a:t>
            </a:r>
            <a:r>
              <a:rPr lang="el-GR" i="1" dirty="0" err="1"/>
              <a:t>τὰ</a:t>
            </a:r>
            <a:r>
              <a:rPr lang="el-GR" i="1" dirty="0"/>
              <a:t> </a:t>
            </a:r>
            <a:r>
              <a:rPr lang="el-GR" i="1" dirty="0" err="1"/>
              <a:t>πολυόμματα</a:t>
            </a:r>
            <a:r>
              <a:rPr lang="el-GR" i="1" dirty="0"/>
              <a:t> </a:t>
            </a:r>
            <a:r>
              <a:rPr lang="el-GR" i="1" dirty="0" err="1"/>
              <a:t>ζῶα</a:t>
            </a:r>
            <a:r>
              <a:rPr lang="el-GR" i="1" dirty="0"/>
              <a:t> </a:t>
            </a:r>
            <a:r>
              <a:rPr lang="el-GR" i="1" dirty="0" err="1"/>
              <a:t>ὅλος</a:t>
            </a:r>
            <a:r>
              <a:rPr lang="el-GR" i="1" dirty="0"/>
              <a:t> </a:t>
            </a:r>
            <a:r>
              <a:rPr lang="el-GR" i="1" dirty="0" err="1"/>
              <a:t>εἶναι</a:t>
            </a:r>
            <a:r>
              <a:rPr lang="el-GR" i="1" dirty="0"/>
              <a:t> </a:t>
            </a:r>
            <a:r>
              <a:rPr lang="el-GR" i="1" dirty="0" err="1"/>
              <a:t>ὀφθαλμὸς</a:t>
            </a:r>
            <a:r>
              <a:rPr lang="el-GR" i="1" dirty="0"/>
              <a:t> </a:t>
            </a:r>
            <a:r>
              <a:rPr lang="el-GR" i="1" dirty="0" err="1"/>
              <a:t>ὀφείλει</a:t>
            </a:r>
            <a:r>
              <a:rPr lang="el-GR" i="1" dirty="0"/>
              <a:t>, κατ’ </a:t>
            </a:r>
            <a:r>
              <a:rPr lang="el-GR" i="1" dirty="0" err="1"/>
              <a:t>ἐκεῖνα</a:t>
            </a:r>
            <a:r>
              <a:rPr lang="el-GR" i="1" dirty="0"/>
              <a:t> </a:t>
            </a:r>
            <a:r>
              <a:rPr lang="el-GR" i="1" dirty="0" err="1"/>
              <a:t>μηδὲν</a:t>
            </a:r>
            <a:r>
              <a:rPr lang="el-GR" i="1" dirty="0"/>
              <a:t> </a:t>
            </a:r>
            <a:r>
              <a:rPr lang="el-GR" i="1" dirty="0" err="1"/>
              <a:t>ἀγνοῶν</a:t>
            </a:r>
            <a:r>
              <a:rPr lang="el-GR" i="1" dirty="0"/>
              <a:t>, </a:t>
            </a:r>
            <a:r>
              <a:rPr lang="el-GR" i="1" dirty="0" err="1"/>
              <a:t>ἀλλὰ</a:t>
            </a:r>
            <a:r>
              <a:rPr lang="el-GR" i="1" dirty="0"/>
              <a:t> πάντα </a:t>
            </a:r>
            <a:r>
              <a:rPr lang="el-GR" i="1" dirty="0" err="1"/>
              <a:t>ὁρῶν</a:t>
            </a:r>
            <a:r>
              <a:rPr lang="el-GR" dirty="0"/>
              <a:t>»)</a:t>
            </a:r>
          </a:p>
          <a:p>
            <a:r>
              <a:rPr lang="el-GR" b="1" dirty="0"/>
              <a:t>Τι σημαίνει όμως ότι ο ιερέας και ιδιαιτέρως ο επίσκοπος πρέπει «</a:t>
            </a:r>
            <a:r>
              <a:rPr lang="el-GR" b="1" i="1" dirty="0" err="1"/>
              <a:t>ὅλον</a:t>
            </a:r>
            <a:r>
              <a:rPr lang="el-GR" b="1" i="1" dirty="0"/>
              <a:t> </a:t>
            </a:r>
            <a:r>
              <a:rPr lang="el-GR" b="1" i="1" dirty="0" err="1"/>
              <a:t>εἶναι</a:t>
            </a:r>
            <a:r>
              <a:rPr lang="el-GR" b="1" i="1" dirty="0"/>
              <a:t> </a:t>
            </a:r>
            <a:r>
              <a:rPr lang="el-GR" b="1" i="1" dirty="0" err="1"/>
              <a:t>ὀφθαλμὸν</a:t>
            </a:r>
            <a:r>
              <a:rPr lang="el-GR" b="1" i="1" dirty="0"/>
              <a:t> πάντα </a:t>
            </a:r>
            <a:r>
              <a:rPr lang="el-GR" b="1" i="1" dirty="0" err="1"/>
              <a:t>ὁρῶντα</a:t>
            </a:r>
            <a:r>
              <a:rPr lang="el-GR" b="1" i="1" dirty="0"/>
              <a:t>, </a:t>
            </a:r>
            <a:r>
              <a:rPr lang="el-GR" b="1" i="1" dirty="0" err="1"/>
              <a:t>καὶ</a:t>
            </a:r>
            <a:r>
              <a:rPr lang="el-GR" b="1" i="1" dirty="0"/>
              <a:t> </a:t>
            </a:r>
            <a:r>
              <a:rPr lang="el-GR" b="1" i="1" dirty="0" err="1"/>
              <a:t>μηδὲν</a:t>
            </a:r>
            <a:r>
              <a:rPr lang="el-GR" b="1" i="1" dirty="0"/>
              <a:t> </a:t>
            </a:r>
            <a:r>
              <a:rPr lang="el-GR" b="1" i="1" dirty="0" err="1"/>
              <a:t>παρορῶντα</a:t>
            </a:r>
            <a:r>
              <a:rPr lang="el-GR" b="1" dirty="0"/>
              <a:t>»;</a:t>
            </a:r>
            <a:r>
              <a:rPr lang="el-GR" dirty="0"/>
              <a:t> Όπως παρατηρεί και ο άγιος Ισίδωρος ο επίσκοπος οφείλει να γνωρίζει τη διακονία του από το ίδιο το όνομά του. Πρέπει λοιπόν να απλώνει την επίβλεψή του σε όλα όσα αφορούν την Εκκλησία του, γιατί αν κάτι ξεφύγει από την προσοχή του δεν θα ταλαιπωρήσει μόνο τον ίδιο αλλά ολόκληρη την Εκκλησία. Γι’ αυτό και πρέπει να απλώνει τη φροντίδα του στις επιθέσεις των σκοτεινών δυνάμεων, στην οκνηρία των πιστών, στη νωθρότητα των μοναχών, στις βλαβερές επιρροές των αδίκων, στη δυστυχία των χηρών, στη φτώχεια των ορφανών, στις αδυναμίες των διακόνων, στα αμαρτωλά έργα των νέων καθώς και στις πονηρές επιδιώξεις των μεγαλύτερων.</a:t>
            </a:r>
            <a:r>
              <a:rPr lang="el-GR" dirty="0">
                <a:effectLst/>
              </a:rPr>
              <a:t> (</a:t>
            </a:r>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I</a:t>
            </a:r>
            <a:r>
              <a:rPr lang="el-GR" i="1" dirty="0"/>
              <a:t> ΡΜΘ</a:t>
            </a:r>
            <a:r>
              <a:rPr lang="el-GR" dirty="0"/>
              <a:t>΄, </a:t>
            </a:r>
            <a:r>
              <a:rPr lang="en-US" dirty="0"/>
              <a:t>PG</a:t>
            </a:r>
            <a:r>
              <a:rPr lang="el-GR" dirty="0"/>
              <a:t>78, 281</a:t>
            </a:r>
            <a:r>
              <a:rPr lang="en-US" dirty="0"/>
              <a:t>D</a:t>
            </a:r>
            <a:r>
              <a:rPr lang="el-GR" dirty="0"/>
              <a:t>-284</a:t>
            </a:r>
            <a:r>
              <a:rPr lang="en-US" dirty="0"/>
              <a:t>A</a:t>
            </a:r>
            <a:r>
              <a:rPr lang="el-GR" dirty="0"/>
              <a:t>) </a:t>
            </a:r>
          </a:p>
          <a:p>
            <a:endParaRPr lang="el-GR" dirty="0"/>
          </a:p>
        </p:txBody>
      </p:sp>
    </p:spTree>
    <p:extLst>
      <p:ext uri="{BB962C8B-B14F-4D97-AF65-F5344CB8AC3E}">
        <p14:creationId xmlns:p14="http://schemas.microsoft.com/office/powerpoint/2010/main" val="816740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05307"/>
          </a:xfrm>
        </p:spPr>
        <p:txBody>
          <a:bodyPr>
            <a:normAutofit fontScale="90000"/>
          </a:bodyPr>
          <a:lstStyle/>
          <a:p>
            <a:pPr algn="ctr"/>
            <a:r>
              <a:rPr lang="el-GR" dirty="0"/>
              <a:t>ΙΣΙΔΩΡΟΣ ΠΗΛΟΥΣΙΩΤΗΣ</a:t>
            </a:r>
          </a:p>
        </p:txBody>
      </p:sp>
      <p:sp>
        <p:nvSpPr>
          <p:cNvPr id="3" name="Θέση περιεχομένου 2"/>
          <p:cNvSpPr>
            <a:spLocks noGrp="1"/>
          </p:cNvSpPr>
          <p:nvPr>
            <p:ph idx="1"/>
          </p:nvPr>
        </p:nvSpPr>
        <p:spPr>
          <a:xfrm>
            <a:off x="0" y="450760"/>
            <a:ext cx="12192000" cy="6407239"/>
          </a:xfrm>
        </p:spPr>
        <p:txBody>
          <a:bodyPr>
            <a:normAutofit/>
          </a:bodyPr>
          <a:lstStyle/>
          <a:p>
            <a:r>
              <a:rPr lang="el-GR" dirty="0"/>
              <a:t>Η πνευματική προκοπή των χριστιανών οφείλει να είναι το μόνιμο ενδιαφέρον του, αλλά και ο αληθινός θησαυρός του. Στον ιερωμένο πλούτος είναι το κόσμημα της αρετής, ηδονή η σωφροσύνη, τρυφή η αυτάρκεια και ευφροσύνη η επίδοση των πιστών στην αρετή. Σε αντίθετη περίπτωση αν κάποιος καμαρώνει με το όνομα της ιεροσύνης, αυτός είναι ανίερος και ανάξιος της ιερατικής εξουσίας. </a:t>
            </a:r>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I</a:t>
            </a:r>
            <a:r>
              <a:rPr lang="el-GR" i="1" dirty="0"/>
              <a:t>ΙΙ ΤΝΔ</a:t>
            </a:r>
            <a:r>
              <a:rPr lang="el-GR" dirty="0"/>
              <a:t>΄, </a:t>
            </a:r>
            <a:r>
              <a:rPr lang="en-US" dirty="0"/>
              <a:t>PG</a:t>
            </a:r>
            <a:r>
              <a:rPr lang="el-GR" dirty="0"/>
              <a:t>78, 1012Β: «</a:t>
            </a:r>
            <a:r>
              <a:rPr lang="el-GR" i="1" dirty="0" err="1"/>
              <a:t>Τῷ</a:t>
            </a:r>
            <a:r>
              <a:rPr lang="el-GR" i="1" dirty="0"/>
              <a:t> </a:t>
            </a:r>
            <a:r>
              <a:rPr lang="el-GR" i="1" dirty="0" err="1"/>
              <a:t>ἱερωμέν</a:t>
            </a:r>
            <a:r>
              <a:rPr lang="el-GR" i="1" dirty="0" err="1">
                <a:sym typeface="MgPolOldTimesM"/>
              </a:rPr>
              <a:t>ῳ</a:t>
            </a:r>
            <a:r>
              <a:rPr lang="el-GR" i="1" dirty="0"/>
              <a:t> </a:t>
            </a:r>
            <a:r>
              <a:rPr lang="el-GR" i="1" dirty="0" err="1"/>
              <a:t>πλοῦτος</a:t>
            </a:r>
            <a:r>
              <a:rPr lang="el-GR" i="1" dirty="0"/>
              <a:t> </a:t>
            </a:r>
            <a:r>
              <a:rPr lang="el-GR" i="1" dirty="0" err="1"/>
              <a:t>μὲν</a:t>
            </a:r>
            <a:r>
              <a:rPr lang="el-GR" i="1" dirty="0"/>
              <a:t> ὁ </a:t>
            </a:r>
            <a:r>
              <a:rPr lang="el-GR" i="1" dirty="0" err="1"/>
              <a:t>τῆς</a:t>
            </a:r>
            <a:r>
              <a:rPr lang="el-GR" i="1" dirty="0"/>
              <a:t> </a:t>
            </a:r>
            <a:r>
              <a:rPr lang="el-GR" i="1" dirty="0" err="1"/>
              <a:t>ἀρετῆς</a:t>
            </a:r>
            <a:r>
              <a:rPr lang="el-GR" i="1" dirty="0"/>
              <a:t> κόσμος, </a:t>
            </a:r>
            <a:r>
              <a:rPr lang="el-GR" i="1" dirty="0" err="1"/>
              <a:t>ἡδονὴ</a:t>
            </a:r>
            <a:r>
              <a:rPr lang="el-GR" i="1" dirty="0"/>
              <a:t> </a:t>
            </a:r>
            <a:r>
              <a:rPr lang="el-GR" i="1" dirty="0" err="1"/>
              <a:t>δὲ</a:t>
            </a:r>
            <a:r>
              <a:rPr lang="el-GR" i="1" dirty="0"/>
              <a:t> ἡ σωφροσύνη, </a:t>
            </a:r>
            <a:r>
              <a:rPr lang="el-GR" i="1" dirty="0" err="1"/>
              <a:t>τρυφὴ</a:t>
            </a:r>
            <a:r>
              <a:rPr lang="el-GR" i="1" dirty="0"/>
              <a:t> </a:t>
            </a:r>
            <a:r>
              <a:rPr lang="el-GR" i="1" dirty="0" err="1"/>
              <a:t>δὲ</a:t>
            </a:r>
            <a:r>
              <a:rPr lang="el-GR" i="1" dirty="0"/>
              <a:t> ἡ </a:t>
            </a:r>
            <a:r>
              <a:rPr lang="el-GR" i="1" dirty="0" err="1"/>
              <a:t>αὐτάρκεια</a:t>
            </a:r>
            <a:r>
              <a:rPr lang="el-GR" i="1" dirty="0"/>
              <a:t>, </a:t>
            </a:r>
            <a:r>
              <a:rPr lang="el-GR" i="1" dirty="0" err="1"/>
              <a:t>εὐφροσύνη</a:t>
            </a:r>
            <a:r>
              <a:rPr lang="el-GR" i="1" dirty="0"/>
              <a:t> </a:t>
            </a:r>
            <a:r>
              <a:rPr lang="el-GR" i="1" dirty="0" err="1"/>
              <a:t>δὲ</a:t>
            </a:r>
            <a:r>
              <a:rPr lang="el-GR" i="1" dirty="0"/>
              <a:t> ἡ </a:t>
            </a:r>
            <a:r>
              <a:rPr lang="el-GR" i="1" dirty="0" err="1"/>
              <a:t>τῶν</a:t>
            </a:r>
            <a:r>
              <a:rPr lang="el-GR" i="1" dirty="0"/>
              <a:t> </a:t>
            </a:r>
            <a:r>
              <a:rPr lang="el-GR" i="1" dirty="0" err="1"/>
              <a:t>ὑπηκόων</a:t>
            </a:r>
            <a:r>
              <a:rPr lang="el-GR" i="1" dirty="0"/>
              <a:t> </a:t>
            </a:r>
            <a:r>
              <a:rPr lang="el-GR" i="1" dirty="0" err="1"/>
              <a:t>πρὸς</a:t>
            </a:r>
            <a:r>
              <a:rPr lang="el-GR" i="1" dirty="0"/>
              <a:t> </a:t>
            </a:r>
            <a:r>
              <a:rPr lang="el-GR" i="1" dirty="0" err="1"/>
              <a:t>ἀρετὴν</a:t>
            </a:r>
            <a:r>
              <a:rPr lang="el-GR" i="1" dirty="0"/>
              <a:t> </a:t>
            </a:r>
            <a:r>
              <a:rPr lang="el-GR" i="1" dirty="0" err="1"/>
              <a:t>ἐπίδοσις</a:t>
            </a:r>
            <a:r>
              <a:rPr lang="el-GR" i="1" dirty="0">
                <a:sym typeface="MgPolOldTimesM"/>
              </a:rPr>
              <a:t>·</a:t>
            </a:r>
            <a:r>
              <a:rPr lang="el-GR" i="1" dirty="0"/>
              <a:t> </a:t>
            </a:r>
            <a:r>
              <a:rPr lang="el-GR" i="1" dirty="0" err="1"/>
              <a:t>εἰ</a:t>
            </a:r>
            <a:r>
              <a:rPr lang="el-GR" i="1" dirty="0"/>
              <a:t> </a:t>
            </a:r>
            <a:r>
              <a:rPr lang="el-GR" i="1" dirty="0" err="1"/>
              <a:t>δὲ</a:t>
            </a:r>
            <a:r>
              <a:rPr lang="el-GR" i="1" dirty="0"/>
              <a:t> τις </a:t>
            </a:r>
            <a:r>
              <a:rPr lang="el-GR" i="1" dirty="0" err="1"/>
              <a:t>τἀναντία</a:t>
            </a:r>
            <a:r>
              <a:rPr lang="el-GR" i="1" dirty="0"/>
              <a:t> τούτων </a:t>
            </a:r>
            <a:r>
              <a:rPr lang="el-GR" i="1" dirty="0" err="1"/>
              <a:t>ἐπιτηδεύων</a:t>
            </a:r>
            <a:r>
              <a:rPr lang="el-GR" i="1" dirty="0"/>
              <a:t> </a:t>
            </a:r>
            <a:r>
              <a:rPr lang="el-GR" i="1" dirty="0" err="1"/>
              <a:t>ἱερωσύνης</a:t>
            </a:r>
            <a:r>
              <a:rPr lang="el-GR" i="1" dirty="0"/>
              <a:t> </a:t>
            </a:r>
            <a:r>
              <a:rPr lang="el-GR" i="1" dirty="0" err="1"/>
              <a:t>ὀνόματι</a:t>
            </a:r>
            <a:r>
              <a:rPr lang="el-GR" i="1" dirty="0"/>
              <a:t> </a:t>
            </a:r>
            <a:r>
              <a:rPr lang="el-GR" i="1" dirty="0" err="1"/>
              <a:t>ἐναβρύεται</a:t>
            </a:r>
            <a:r>
              <a:rPr lang="el-GR" i="1" dirty="0"/>
              <a:t>, </a:t>
            </a:r>
            <a:r>
              <a:rPr lang="el-GR" i="1" dirty="0" err="1"/>
              <a:t>οὗτος</a:t>
            </a:r>
            <a:r>
              <a:rPr lang="el-GR" i="1" dirty="0"/>
              <a:t> </a:t>
            </a:r>
            <a:r>
              <a:rPr lang="el-GR" i="1" dirty="0" err="1"/>
              <a:t>ἀνίερος</a:t>
            </a:r>
            <a:r>
              <a:rPr lang="el-GR" i="1" dirty="0"/>
              <a:t> τυγχάνει, </a:t>
            </a:r>
            <a:r>
              <a:rPr lang="el-GR" i="1" dirty="0" err="1"/>
              <a:t>καὶ</a:t>
            </a:r>
            <a:r>
              <a:rPr lang="el-GR" i="1" dirty="0"/>
              <a:t> </a:t>
            </a:r>
            <a:r>
              <a:rPr lang="el-GR" i="1" dirty="0" err="1"/>
              <a:t>τῆς</a:t>
            </a:r>
            <a:r>
              <a:rPr lang="el-GR" i="1" dirty="0"/>
              <a:t> </a:t>
            </a:r>
            <a:r>
              <a:rPr lang="el-GR" i="1" dirty="0" err="1"/>
              <a:t>ἀρχῆς</a:t>
            </a:r>
            <a:r>
              <a:rPr lang="el-GR" i="1" dirty="0"/>
              <a:t> </a:t>
            </a:r>
            <a:r>
              <a:rPr lang="el-GR" i="1" dirty="0" err="1"/>
              <a:t>ἀνάξιος</a:t>
            </a:r>
            <a:r>
              <a:rPr lang="el-GR" dirty="0"/>
              <a:t>».</a:t>
            </a:r>
          </a:p>
          <a:p>
            <a:r>
              <a:rPr lang="el-GR" dirty="0"/>
              <a:t>Φυσικά διευκρινίζεται κάθε ιερέας είναι υπεύθυνος για την πνευματική του ραθυμία και θα δώσει λόγο στον Θεό: «</a:t>
            </a:r>
            <a:r>
              <a:rPr lang="el-GR" i="1" dirty="0" err="1"/>
              <a:t>Εἰ</a:t>
            </a:r>
            <a:r>
              <a:rPr lang="el-GR" i="1" dirty="0"/>
              <a:t> </a:t>
            </a:r>
            <a:r>
              <a:rPr lang="el-GR" i="1" dirty="0" err="1"/>
              <a:t>γὰρ</a:t>
            </a:r>
            <a:r>
              <a:rPr lang="el-GR" i="1" dirty="0"/>
              <a:t> τις </a:t>
            </a:r>
            <a:r>
              <a:rPr lang="el-GR" i="1" dirty="0" err="1"/>
              <a:t>ἁμαρτίαις</a:t>
            </a:r>
            <a:r>
              <a:rPr lang="el-GR" i="1" dirty="0"/>
              <a:t> </a:t>
            </a:r>
            <a:r>
              <a:rPr lang="el-GR" i="1" dirty="0" err="1"/>
              <a:t>ἀπότροφος</a:t>
            </a:r>
            <a:r>
              <a:rPr lang="el-GR" i="1" dirty="0"/>
              <a:t>, </a:t>
            </a:r>
            <a:r>
              <a:rPr lang="el-GR" i="1" dirty="0" err="1"/>
              <a:t>πᾶσι</a:t>
            </a:r>
            <a:r>
              <a:rPr lang="el-GR" i="1" dirty="0"/>
              <a:t> </a:t>
            </a:r>
            <a:r>
              <a:rPr lang="el-GR" i="1" dirty="0" err="1"/>
              <a:t>κατεστιγμένος</a:t>
            </a:r>
            <a:r>
              <a:rPr lang="el-GR" i="1" dirty="0"/>
              <a:t> </a:t>
            </a:r>
            <a:r>
              <a:rPr lang="el-GR" i="1" dirty="0" err="1"/>
              <a:t>μολυσμοῖς</a:t>
            </a:r>
            <a:r>
              <a:rPr lang="el-GR" i="1" dirty="0"/>
              <a:t> τε </a:t>
            </a:r>
            <a:r>
              <a:rPr lang="el-GR" i="1" dirty="0" err="1"/>
              <a:t>καὶ</a:t>
            </a:r>
            <a:r>
              <a:rPr lang="el-GR" i="1" dirty="0"/>
              <a:t> </a:t>
            </a:r>
            <a:r>
              <a:rPr lang="el-GR" i="1" dirty="0" err="1"/>
              <a:t>πταίσμασι</a:t>
            </a:r>
            <a:r>
              <a:rPr lang="el-GR" i="1" dirty="0"/>
              <a:t>, θυσιαστηρίων </a:t>
            </a:r>
            <a:r>
              <a:rPr lang="el-GR" i="1" dirty="0" err="1"/>
              <a:t>ἅπτεται</a:t>
            </a:r>
            <a:r>
              <a:rPr lang="el-GR" i="1" dirty="0"/>
              <a:t> </a:t>
            </a:r>
            <a:r>
              <a:rPr lang="el-GR" i="1" dirty="0" err="1"/>
              <a:t>Θεοῦ</a:t>
            </a:r>
            <a:r>
              <a:rPr lang="el-GR" i="1" dirty="0"/>
              <a:t>, </a:t>
            </a:r>
            <a:r>
              <a:rPr lang="el-GR" i="1" dirty="0" err="1"/>
              <a:t>καὶ</a:t>
            </a:r>
            <a:r>
              <a:rPr lang="el-GR" i="1" dirty="0"/>
              <a:t> </a:t>
            </a:r>
            <a:r>
              <a:rPr lang="el-GR" i="1" dirty="0" err="1"/>
              <a:t>χειρίζει</a:t>
            </a:r>
            <a:r>
              <a:rPr lang="el-GR" i="1" dirty="0"/>
              <a:t> </a:t>
            </a:r>
            <a:r>
              <a:rPr lang="el-GR" i="1" dirty="0" err="1"/>
              <a:t>ἀνάγνως</a:t>
            </a:r>
            <a:r>
              <a:rPr lang="el-GR" i="1" dirty="0"/>
              <a:t> </a:t>
            </a:r>
            <a:r>
              <a:rPr lang="el-GR" i="1" dirty="0" err="1"/>
              <a:t>τὰ</a:t>
            </a:r>
            <a:r>
              <a:rPr lang="el-GR" i="1" dirty="0"/>
              <a:t> </a:t>
            </a:r>
            <a:r>
              <a:rPr lang="el-GR" i="1" dirty="0" err="1"/>
              <a:t>ἅγια</a:t>
            </a:r>
            <a:r>
              <a:rPr lang="el-GR" i="1" dirty="0"/>
              <a:t>, </a:t>
            </a:r>
            <a:r>
              <a:rPr lang="el-GR" i="1" u="sng" dirty="0" err="1"/>
              <a:t>αὐτὸς</a:t>
            </a:r>
            <a:r>
              <a:rPr lang="el-GR" i="1" u="sng" dirty="0"/>
              <a:t> </a:t>
            </a:r>
            <a:r>
              <a:rPr lang="el-GR" i="1" u="sng" dirty="0" err="1"/>
              <a:t>μὲν</a:t>
            </a:r>
            <a:r>
              <a:rPr lang="el-GR" i="1" u="sng" dirty="0"/>
              <a:t> </a:t>
            </a:r>
            <a:r>
              <a:rPr lang="el-GR" i="1" u="sng" dirty="0" err="1"/>
              <a:t>ὑφέξει</a:t>
            </a:r>
            <a:r>
              <a:rPr lang="el-GR" i="1" u="sng" dirty="0"/>
              <a:t> </a:t>
            </a:r>
            <a:r>
              <a:rPr lang="el-GR" i="1" u="sng" dirty="0" err="1"/>
              <a:t>κρῖμα</a:t>
            </a:r>
            <a:r>
              <a:rPr lang="el-GR" i="1" u="sng" dirty="0"/>
              <a:t>, </a:t>
            </a:r>
            <a:r>
              <a:rPr lang="el-GR" i="1" u="sng" dirty="0" err="1"/>
              <a:t>τὸ</a:t>
            </a:r>
            <a:r>
              <a:rPr lang="el-GR" i="1" u="sng" dirty="0"/>
              <a:t> </a:t>
            </a:r>
            <a:r>
              <a:rPr lang="el-GR" i="1" u="sng" dirty="0" err="1"/>
              <a:t>δὲ</a:t>
            </a:r>
            <a:r>
              <a:rPr lang="el-GR" i="1" u="sng" dirty="0"/>
              <a:t> </a:t>
            </a:r>
            <a:r>
              <a:rPr lang="el-GR" i="1" u="sng" dirty="0" err="1"/>
              <a:t>θεῖον</a:t>
            </a:r>
            <a:r>
              <a:rPr lang="el-GR" i="1" u="sng" dirty="0"/>
              <a:t> </a:t>
            </a:r>
            <a:r>
              <a:rPr lang="el-GR" i="1" u="sng" dirty="0" err="1"/>
              <a:t>βῆμα</a:t>
            </a:r>
            <a:r>
              <a:rPr lang="el-GR" i="1" u="sng" dirty="0"/>
              <a:t> </a:t>
            </a:r>
            <a:r>
              <a:rPr lang="el-GR" i="1" u="sng" dirty="0" err="1"/>
              <a:t>ταῖς</a:t>
            </a:r>
            <a:r>
              <a:rPr lang="el-GR" i="1" u="sng" dirty="0"/>
              <a:t> </a:t>
            </a:r>
            <a:r>
              <a:rPr lang="el-GR" i="1" u="sng" dirty="0" err="1"/>
              <a:t>ἐκείνου</a:t>
            </a:r>
            <a:r>
              <a:rPr lang="el-GR" i="1" u="sng" dirty="0"/>
              <a:t> </a:t>
            </a:r>
            <a:r>
              <a:rPr lang="el-GR" i="1" u="sng" dirty="0" err="1"/>
              <a:t>πράξεσι</a:t>
            </a:r>
            <a:r>
              <a:rPr lang="el-GR" i="1" u="sng" dirty="0"/>
              <a:t> </a:t>
            </a:r>
            <a:r>
              <a:rPr lang="el-GR" i="1" u="sng" dirty="0" err="1"/>
              <a:t>οὐ</a:t>
            </a:r>
            <a:r>
              <a:rPr lang="el-GR" i="1" u="sng" dirty="0"/>
              <a:t> </a:t>
            </a:r>
            <a:r>
              <a:rPr lang="el-GR" i="1" u="sng" dirty="0" err="1"/>
              <a:t>κοινοῦται</a:t>
            </a:r>
            <a:r>
              <a:rPr lang="el-GR" dirty="0"/>
              <a:t>».</a:t>
            </a:r>
            <a:r>
              <a:rPr lang="el-GR" i="1" dirty="0"/>
              <a:t> </a:t>
            </a:r>
            <a:r>
              <a:rPr lang="el-GR" dirty="0"/>
              <a:t>(</a:t>
            </a:r>
            <a:r>
              <a:rPr lang="el-GR" dirty="0" err="1"/>
              <a:t>Ἰσιδώρου</a:t>
            </a:r>
            <a:r>
              <a:rPr lang="el-GR" dirty="0"/>
              <a:t> </a:t>
            </a:r>
            <a:r>
              <a:rPr lang="el-GR" dirty="0" err="1"/>
              <a:t>Πηλουσιώτου</a:t>
            </a:r>
            <a:r>
              <a:rPr lang="fr-FR" dirty="0"/>
              <a:t>, </a:t>
            </a:r>
            <a:r>
              <a:rPr lang="el-GR" i="1" dirty="0" err="1"/>
              <a:t>Ἐπιστολῶν</a:t>
            </a:r>
            <a:r>
              <a:rPr lang="el-GR" i="1" dirty="0"/>
              <a:t> βιβλία πέντε</a:t>
            </a:r>
            <a:r>
              <a:rPr lang="fr-FR" i="1" dirty="0"/>
              <a:t>, LIB I </a:t>
            </a:r>
            <a:r>
              <a:rPr lang="el-GR" i="1" dirty="0"/>
              <a:t>ΡΚ</a:t>
            </a:r>
            <a:r>
              <a:rPr lang="el-GR" dirty="0"/>
              <a:t>΄</a:t>
            </a:r>
            <a:r>
              <a:rPr lang="fr-FR" dirty="0"/>
              <a:t>, PG78, 261D-264A</a:t>
            </a:r>
            <a:r>
              <a:rPr lang="el-GR" dirty="0"/>
              <a:t>)</a:t>
            </a:r>
            <a:r>
              <a:rPr lang="fr-FR" dirty="0"/>
              <a:t>.</a:t>
            </a:r>
            <a:endParaRPr lang="el-GR" dirty="0"/>
          </a:p>
          <a:p>
            <a:endParaRPr lang="el-GR" dirty="0"/>
          </a:p>
          <a:p>
            <a:endParaRPr lang="el-GR" dirty="0"/>
          </a:p>
          <a:p>
            <a:endParaRPr lang="el-GR" dirty="0"/>
          </a:p>
        </p:txBody>
      </p:sp>
    </p:spTree>
    <p:extLst>
      <p:ext uri="{BB962C8B-B14F-4D97-AF65-F5344CB8AC3E}">
        <p14:creationId xmlns:p14="http://schemas.microsoft.com/office/powerpoint/2010/main" val="2550404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08338"/>
          </a:xfrm>
        </p:spPr>
        <p:txBody>
          <a:bodyPr>
            <a:normAutofit fontScale="90000"/>
          </a:bodyPr>
          <a:lstStyle/>
          <a:p>
            <a:pPr algn="ctr"/>
            <a:br>
              <a:rPr lang="el-GR" dirty="0"/>
            </a:br>
            <a:r>
              <a:rPr lang="el-GR" dirty="0"/>
              <a:t>ΙΣΙΔΩΡΟΣ ΠΗΛΟΥΣΙΩΤΗΣ</a:t>
            </a:r>
            <a:br>
              <a:rPr lang="el-GR" dirty="0"/>
            </a:br>
            <a:endParaRPr lang="el-GR" dirty="0"/>
          </a:p>
        </p:txBody>
      </p:sp>
      <p:sp>
        <p:nvSpPr>
          <p:cNvPr id="3" name="Θέση περιεχομένου 2"/>
          <p:cNvSpPr>
            <a:spLocks noGrp="1"/>
          </p:cNvSpPr>
          <p:nvPr>
            <p:ph idx="1"/>
          </p:nvPr>
        </p:nvSpPr>
        <p:spPr>
          <a:xfrm>
            <a:off x="0" y="579548"/>
            <a:ext cx="12192000" cy="6278451"/>
          </a:xfrm>
        </p:spPr>
        <p:txBody>
          <a:bodyPr>
            <a:normAutofit/>
          </a:bodyPr>
          <a:lstStyle/>
          <a:p>
            <a:r>
              <a:rPr lang="el-GR" dirty="0"/>
              <a:t>Γεννήθηκε στην Αλεξάνδρεια γύρω στα 360. υπήρξε μαθητής του Δίδυμου του Τυφλού. Χειροτονήθηκε από τον Μ. Αθανάσιο σε διάκονο το 373 και στη συνέχεια σε πρεσβύτερο στο </a:t>
            </a:r>
            <a:r>
              <a:rPr lang="el-GR" dirty="0" err="1"/>
              <a:t>Πηλούσιο</a:t>
            </a:r>
            <a:r>
              <a:rPr lang="el-GR" dirty="0"/>
              <a:t>. Εργάστηκε στην πόλη ως ιερέας και ιεροκήρυκας. Πέθανε το 437 σε κάποια μονή κοντά στο </a:t>
            </a:r>
            <a:r>
              <a:rPr lang="el-GR" dirty="0" err="1"/>
              <a:t>Πηλούσιο</a:t>
            </a:r>
            <a:r>
              <a:rPr lang="el-GR" dirty="0"/>
              <a:t>. Η μνήμη του τιμάται στις 4 Φεβρουαρίου. </a:t>
            </a:r>
          </a:p>
          <a:p>
            <a:r>
              <a:rPr lang="el-GR" dirty="0"/>
              <a:t>Ο Ισίδωρος έγραψε 3.000 </a:t>
            </a:r>
            <a:r>
              <a:rPr lang="el-GR" b="1" i="1" dirty="0" err="1"/>
              <a:t>Ἐπιστολές</a:t>
            </a:r>
            <a:r>
              <a:rPr lang="el-GR" dirty="0"/>
              <a:t>, από τις οποίες διασώθηκαν περίπου 2.000. Το περιεχόμενό τους αναφέρεται σε κάθε είδους θεωρητικά και πρακτικά ζητήματα, καθώς και σε ερμηνευτικά και ασκητικά θέματα. Οι επιστολές του έχουν ως κύριο χαρακτηριστικό τη συντομία και τη σαφήνεια.</a:t>
            </a:r>
          </a:p>
          <a:p>
            <a:r>
              <a:rPr lang="el-GR" dirty="0"/>
              <a:t>Από τα θέματα που θίγει στις επιστολές του θα επικεντρωθούμε στα εξής:</a:t>
            </a:r>
          </a:p>
          <a:p>
            <a:r>
              <a:rPr lang="el-GR" dirty="0"/>
              <a:t>Πώς αντιμετωπίζει το πρόβλημα της Σιμωνίας; Μπορεί να δώσει απαντήσεις στη σημερινή εποχή;</a:t>
            </a:r>
          </a:p>
          <a:p>
            <a:r>
              <a:rPr lang="el-GR" dirty="0"/>
              <a:t>Τα μυστήρια που τελούν οι ιερείς που έχουν πέσει σε μεγάλες αμαρτίες είναι έγκυρα;</a:t>
            </a:r>
          </a:p>
        </p:txBody>
      </p:sp>
    </p:spTree>
    <p:extLst>
      <p:ext uri="{BB962C8B-B14F-4D97-AF65-F5344CB8AC3E}">
        <p14:creationId xmlns:p14="http://schemas.microsoft.com/office/powerpoint/2010/main" val="981806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31065"/>
          </a:xfrm>
        </p:spPr>
        <p:txBody>
          <a:bodyPr>
            <a:normAutofit fontScale="90000"/>
          </a:bodyPr>
          <a:lstStyle/>
          <a:p>
            <a:pPr algn="ctr"/>
            <a:r>
              <a:rPr lang="el-GR" dirty="0"/>
              <a:t>ΙΣΙΔΩΡΟΣ ΠΗΛΟΥΣΙΩΤΗΣ</a:t>
            </a:r>
          </a:p>
        </p:txBody>
      </p:sp>
      <p:sp>
        <p:nvSpPr>
          <p:cNvPr id="3" name="Θέση περιεχομένου 2"/>
          <p:cNvSpPr>
            <a:spLocks noGrp="1"/>
          </p:cNvSpPr>
          <p:nvPr>
            <p:ph idx="1"/>
          </p:nvPr>
        </p:nvSpPr>
        <p:spPr>
          <a:xfrm>
            <a:off x="0" y="528034"/>
            <a:ext cx="12192000" cy="6329966"/>
          </a:xfrm>
        </p:spPr>
        <p:txBody>
          <a:bodyPr>
            <a:normAutofit lnSpcReduction="10000"/>
          </a:bodyPr>
          <a:lstStyle/>
          <a:p>
            <a:r>
              <a:rPr lang="el-GR" dirty="0"/>
              <a:t>Πρόκειται για μια </a:t>
            </a:r>
            <a:r>
              <a:rPr lang="el-GR" b="1" dirty="0">
                <a:solidFill>
                  <a:srgbClr val="FF0000"/>
                </a:solidFill>
              </a:rPr>
              <a:t>σημαντική διάκριση ανάμεσα </a:t>
            </a:r>
            <a:r>
              <a:rPr lang="el-GR" b="1" u="sng" dirty="0">
                <a:solidFill>
                  <a:srgbClr val="FF0000"/>
                </a:solidFill>
              </a:rPr>
              <a:t>στον λειτουργό των μυστηρίων </a:t>
            </a:r>
            <a:r>
              <a:rPr lang="el-GR" b="1" dirty="0">
                <a:solidFill>
                  <a:srgbClr val="FF0000"/>
                </a:solidFill>
              </a:rPr>
              <a:t>του Θεού και </a:t>
            </a:r>
            <a:r>
              <a:rPr lang="el-GR" b="1" u="sng" dirty="0">
                <a:solidFill>
                  <a:srgbClr val="FF0000"/>
                </a:solidFill>
              </a:rPr>
              <a:t>στα ίδια τα μυστήρια</a:t>
            </a:r>
            <a:r>
              <a:rPr lang="el-GR" dirty="0"/>
              <a:t>. Τα μυστήρια είναι άπτωτα ακόμη και αν τελούνται από ανήθικους ιερείς. Οι ανάξιοι ιερείς δεν ακυρώνουν τα μυστήρια του Θεού. (</a:t>
            </a:r>
            <a:r>
              <a:rPr lang="el-GR" dirty="0" err="1"/>
              <a:t>Ἰσιδώρου</a:t>
            </a:r>
            <a:r>
              <a:rPr lang="el-GR" dirty="0"/>
              <a:t> </a:t>
            </a:r>
            <a:r>
              <a:rPr lang="el-GR" dirty="0" err="1"/>
              <a:t>Πηλουσιώτου</a:t>
            </a:r>
            <a:r>
              <a:rPr lang="fr-FR" dirty="0"/>
              <a:t>, </a:t>
            </a:r>
            <a:r>
              <a:rPr lang="el-GR" i="1" dirty="0" err="1"/>
              <a:t>Ἐπιστολῶν</a:t>
            </a:r>
            <a:r>
              <a:rPr lang="el-GR" i="1" dirty="0"/>
              <a:t> βιβλία πέντε</a:t>
            </a:r>
            <a:r>
              <a:rPr lang="fr-FR" i="1" dirty="0"/>
              <a:t>, LIB I</a:t>
            </a:r>
            <a:r>
              <a:rPr lang="el-GR" i="1" dirty="0"/>
              <a:t>Ι ΛΖ΄</a:t>
            </a:r>
            <a:r>
              <a:rPr lang="fr-FR" i="1" dirty="0"/>
              <a:t>,</a:t>
            </a:r>
            <a:r>
              <a:rPr lang="fr-FR" dirty="0"/>
              <a:t> PG 78, 480C-481A: «</a:t>
            </a:r>
            <a:r>
              <a:rPr lang="fr-FR" i="1" dirty="0"/>
              <a:t>… </a:t>
            </a:r>
            <a:r>
              <a:rPr lang="el-GR" i="1" dirty="0" err="1"/>
              <a:t>Μὴ</a:t>
            </a:r>
            <a:r>
              <a:rPr lang="el-GR" i="1" dirty="0"/>
              <a:t> </a:t>
            </a:r>
            <a:r>
              <a:rPr lang="el-GR" i="1" dirty="0" err="1"/>
              <a:t>τοίνυν</a:t>
            </a:r>
            <a:r>
              <a:rPr lang="el-GR" i="1" dirty="0"/>
              <a:t> </a:t>
            </a:r>
            <a:r>
              <a:rPr lang="el-GR" i="1" dirty="0" err="1"/>
              <a:t>ἀμφίβαλλε</a:t>
            </a:r>
            <a:r>
              <a:rPr lang="fr-FR" i="1" dirty="0"/>
              <a:t>, </a:t>
            </a:r>
            <a:r>
              <a:rPr lang="el-GR" i="1" dirty="0" err="1"/>
              <a:t>εἰ</a:t>
            </a:r>
            <a:r>
              <a:rPr lang="el-GR" i="1" dirty="0"/>
              <a:t> δι</a:t>
            </a:r>
            <a:r>
              <a:rPr lang="fr-FR" i="1" dirty="0"/>
              <a:t>’ </a:t>
            </a:r>
            <a:r>
              <a:rPr lang="el-GR" i="1" dirty="0" err="1"/>
              <a:t>ἱερέων</a:t>
            </a:r>
            <a:r>
              <a:rPr lang="el-GR" i="1" dirty="0"/>
              <a:t> </a:t>
            </a:r>
            <a:r>
              <a:rPr lang="el-GR" i="1" dirty="0" err="1"/>
              <a:t>τινῶν</a:t>
            </a:r>
            <a:r>
              <a:rPr lang="el-GR" i="1" dirty="0"/>
              <a:t> </a:t>
            </a:r>
            <a:r>
              <a:rPr lang="el-GR" i="1" dirty="0" err="1"/>
              <a:t>ἁμαρτωλῶν</a:t>
            </a:r>
            <a:r>
              <a:rPr lang="fr-FR" i="1" dirty="0"/>
              <a:t> (</a:t>
            </a:r>
            <a:r>
              <a:rPr lang="el-GR" i="1" dirty="0" err="1"/>
              <a:t>οὐδὲ</a:t>
            </a:r>
            <a:r>
              <a:rPr lang="el-GR" i="1" dirty="0"/>
              <a:t> </a:t>
            </a:r>
            <a:r>
              <a:rPr lang="el-GR" i="1" dirty="0" err="1"/>
              <a:t>γὰρ</a:t>
            </a:r>
            <a:r>
              <a:rPr lang="el-GR" i="1" dirty="0"/>
              <a:t> πάντων </a:t>
            </a:r>
            <a:r>
              <a:rPr lang="el-GR" i="1" dirty="0" err="1"/>
              <a:t>καταψηφίσασθαι</a:t>
            </a:r>
            <a:r>
              <a:rPr lang="el-GR" i="1" dirty="0"/>
              <a:t> </a:t>
            </a:r>
            <a:r>
              <a:rPr lang="el-GR" i="1" dirty="0" err="1"/>
              <a:t>χρὴ</a:t>
            </a:r>
            <a:r>
              <a:rPr lang="fr-FR" i="1" dirty="0"/>
              <a:t>, </a:t>
            </a:r>
            <a:r>
              <a:rPr lang="el-GR" i="1" dirty="0" err="1"/>
              <a:t>οὐδὲν</a:t>
            </a:r>
            <a:r>
              <a:rPr lang="el-GR" i="1" dirty="0"/>
              <a:t> δίκαιον</a:t>
            </a:r>
            <a:r>
              <a:rPr lang="fr-FR" i="1" dirty="0"/>
              <a:t>) </a:t>
            </a:r>
            <a:r>
              <a:rPr lang="el-GR" i="1" dirty="0" err="1"/>
              <a:t>τὰ</a:t>
            </a:r>
            <a:r>
              <a:rPr lang="el-GR" i="1" dirty="0"/>
              <a:t> </a:t>
            </a:r>
            <a:r>
              <a:rPr lang="el-GR" i="1" dirty="0" err="1"/>
              <a:t>θεῖα</a:t>
            </a:r>
            <a:r>
              <a:rPr lang="el-GR" i="1" dirty="0"/>
              <a:t> </a:t>
            </a:r>
            <a:r>
              <a:rPr lang="el-GR" i="1" dirty="0" err="1"/>
              <a:t>καὶ</a:t>
            </a:r>
            <a:r>
              <a:rPr lang="el-GR" i="1" dirty="0"/>
              <a:t> </a:t>
            </a:r>
            <a:r>
              <a:rPr lang="el-GR" i="1" dirty="0" err="1"/>
              <a:t>ὑπερφυῆ</a:t>
            </a:r>
            <a:r>
              <a:rPr lang="el-GR" i="1" dirty="0"/>
              <a:t> </a:t>
            </a:r>
            <a:r>
              <a:rPr lang="el-GR" i="1" dirty="0" err="1"/>
              <a:t>δίδοται</a:t>
            </a:r>
            <a:r>
              <a:rPr lang="el-GR" i="1" dirty="0"/>
              <a:t> χαρίσματα</a:t>
            </a:r>
            <a:r>
              <a:rPr lang="fr-FR" dirty="0"/>
              <a:t>»</a:t>
            </a:r>
            <a:r>
              <a:rPr lang="el-GR" dirty="0"/>
              <a:t>)</a:t>
            </a:r>
          </a:p>
          <a:p>
            <a:r>
              <a:rPr lang="el-GR" dirty="0"/>
              <a:t>Ο Θεός, σύμφωνα με την πατερική θεολογία, επιτρέπει τα θαύματα στους ανάξιους για δύο κυρίως λόγους: </a:t>
            </a:r>
            <a:r>
              <a:rPr lang="el-GR" u="sng" dirty="0"/>
              <a:t>για να δοξάζεται το όνομά Του </a:t>
            </a:r>
            <a:r>
              <a:rPr lang="el-GR" dirty="0"/>
              <a:t>και για να </a:t>
            </a:r>
            <a:r>
              <a:rPr lang="el-GR" u="sng" dirty="0"/>
              <a:t>προετοιμάζεται απρόσκοπτα ο δρόμος για τη διάδοση του ευαγγελίου</a:t>
            </a:r>
            <a:r>
              <a:rPr lang="el-GR" dirty="0"/>
              <a:t>. Όσοι λοιπόν, ενώ δέχθηκαν τη βοήθεια της θείας δύναμης με αποτέλεσμα να διώχνουν τα δαιμόνια και να θεραπεύουν τα πάθη επικαλούμενοι τον Χριστό, παρόλα αυτά με τη θέλησή τους αγνόησαν τον δωρητή των αγαθών, αυτοί αποδείχθηκαν </a:t>
            </a:r>
            <a:r>
              <a:rPr lang="el-GR" b="1" dirty="0"/>
              <a:t>αχάριστοι </a:t>
            </a:r>
            <a:r>
              <a:rPr lang="el-GR" dirty="0"/>
              <a:t>και έχουν ήδη επιλέξει από μόνοι τους την απομάκρυνση από τη ζωή του Θεού. Ο κολασμός τους θεωρείται αναπόφευκτος ως συνέπεια της αγνωμοσύνης τους.</a:t>
            </a:r>
            <a:r>
              <a:rPr lang="el-GR" dirty="0">
                <a:effectLst/>
              </a:rPr>
              <a:t> (</a:t>
            </a:r>
            <a:r>
              <a:rPr lang="el-GR" dirty="0" err="1"/>
              <a:t>Ἰσιδώρου</a:t>
            </a:r>
            <a:r>
              <a:rPr lang="el-GR" dirty="0"/>
              <a:t> </a:t>
            </a:r>
            <a:r>
              <a:rPr lang="el-GR" dirty="0" err="1"/>
              <a:t>Πηλουσιώτου</a:t>
            </a:r>
            <a:r>
              <a:rPr lang="fr-FR" dirty="0"/>
              <a:t>, </a:t>
            </a:r>
            <a:r>
              <a:rPr lang="el-GR" i="1" dirty="0" err="1"/>
              <a:t>Ἐπιστολῶν</a:t>
            </a:r>
            <a:r>
              <a:rPr lang="el-GR" i="1" dirty="0"/>
              <a:t> βιβλία πέντε</a:t>
            </a:r>
            <a:r>
              <a:rPr lang="fr-FR" i="1" dirty="0"/>
              <a:t>, LIB </a:t>
            </a:r>
            <a:r>
              <a:rPr lang="el-GR" i="1" dirty="0"/>
              <a:t>Ι ΡΜΕ΄</a:t>
            </a:r>
            <a:r>
              <a:rPr lang="fr-FR" i="1" dirty="0"/>
              <a:t>,</a:t>
            </a:r>
            <a:r>
              <a:rPr lang="fr-FR" dirty="0"/>
              <a:t> PG 78, 280BCD</a:t>
            </a:r>
            <a:r>
              <a:rPr lang="el-GR" dirty="0"/>
              <a:t>)</a:t>
            </a:r>
          </a:p>
          <a:p>
            <a:endParaRPr lang="el-GR" dirty="0"/>
          </a:p>
        </p:txBody>
      </p:sp>
    </p:spTree>
    <p:extLst>
      <p:ext uri="{BB962C8B-B14F-4D97-AF65-F5344CB8AC3E}">
        <p14:creationId xmlns:p14="http://schemas.microsoft.com/office/powerpoint/2010/main" val="31943807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66670"/>
          </a:xfrm>
        </p:spPr>
        <p:txBody>
          <a:bodyPr>
            <a:normAutofit fontScale="90000"/>
          </a:bodyPr>
          <a:lstStyle/>
          <a:p>
            <a:pPr algn="ctr"/>
            <a:r>
              <a:rPr lang="el-GR" dirty="0"/>
              <a:t>ΙΣΙΔΩΡΟΣ ΠΗΛΟΥΣΙΩΤΗΣ</a:t>
            </a:r>
          </a:p>
        </p:txBody>
      </p:sp>
      <p:sp>
        <p:nvSpPr>
          <p:cNvPr id="3" name="Θέση περιεχομένου 2"/>
          <p:cNvSpPr>
            <a:spLocks noGrp="1"/>
          </p:cNvSpPr>
          <p:nvPr>
            <p:ph idx="1"/>
          </p:nvPr>
        </p:nvSpPr>
        <p:spPr>
          <a:xfrm>
            <a:off x="0" y="566671"/>
            <a:ext cx="12192000" cy="6291330"/>
          </a:xfrm>
        </p:spPr>
        <p:txBody>
          <a:bodyPr>
            <a:normAutofit lnSpcReduction="10000"/>
          </a:bodyPr>
          <a:lstStyle/>
          <a:p>
            <a:r>
              <a:rPr lang="el-GR" dirty="0"/>
              <a:t>Ο Ισίδωρος ο Πηλουσιώτης αποδίδει τις ταραχές που παρατηρούνται στην εποχή του μέσα στην Εκκλησία στην ανικανότητα της εκκλησιαστικής ηγεσίας. Αναγνωρίζει ότι στα χρόνια του συμβαίνει μια ανατροπή και αντιστροφή αξιών. Αντί να προωθούνται στην ιεροσύνη </a:t>
            </a:r>
            <a:r>
              <a:rPr lang="el-GR" b="1" dirty="0"/>
              <a:t>οι </a:t>
            </a:r>
            <a:r>
              <a:rPr lang="el-GR" b="1" dirty="0" err="1"/>
              <a:t>φιλάρετοι</a:t>
            </a:r>
            <a:r>
              <a:rPr lang="el-GR" dirty="0"/>
              <a:t>, διακρίνονται </a:t>
            </a:r>
            <a:r>
              <a:rPr lang="el-GR" b="1" dirty="0"/>
              <a:t>οι φιλάργυροι</a:t>
            </a:r>
            <a:r>
              <a:rPr lang="el-GR" dirty="0"/>
              <a:t>, ενώ τότε επιλέγονταν εκείνοι που απέφευγαν</a:t>
            </a:r>
            <a:r>
              <a:rPr lang="el-GR" i="1" dirty="0"/>
              <a:t> </a:t>
            </a:r>
            <a:r>
              <a:rPr lang="el-GR" b="1" i="1" dirty="0">
                <a:solidFill>
                  <a:srgbClr val="FF0000"/>
                </a:solidFill>
              </a:rPr>
              <a:t>«</a:t>
            </a:r>
            <a:r>
              <a:rPr lang="el-GR" b="1" i="1" dirty="0" err="1">
                <a:solidFill>
                  <a:srgbClr val="FF0000"/>
                </a:solidFill>
              </a:rPr>
              <a:t>τὸ</a:t>
            </a:r>
            <a:r>
              <a:rPr lang="el-GR" b="1" i="1" dirty="0">
                <a:solidFill>
                  <a:srgbClr val="FF0000"/>
                </a:solidFill>
              </a:rPr>
              <a:t> </a:t>
            </a:r>
            <a:r>
              <a:rPr lang="el-GR" b="1" i="1" dirty="0" err="1">
                <a:solidFill>
                  <a:srgbClr val="FF0000"/>
                </a:solidFill>
              </a:rPr>
              <a:t>πρᾶγμα</a:t>
            </a:r>
            <a:r>
              <a:rPr lang="el-GR" b="1" i="1" dirty="0">
                <a:solidFill>
                  <a:srgbClr val="FF0000"/>
                </a:solidFill>
              </a:rPr>
              <a:t> </a:t>
            </a:r>
            <a:r>
              <a:rPr lang="el-GR" b="1" i="1" dirty="0" err="1">
                <a:solidFill>
                  <a:srgbClr val="FF0000"/>
                </a:solidFill>
              </a:rPr>
              <a:t>διὰ</a:t>
            </a:r>
            <a:r>
              <a:rPr lang="el-GR" b="1" i="1" dirty="0">
                <a:solidFill>
                  <a:srgbClr val="FF0000"/>
                </a:solidFill>
              </a:rPr>
              <a:t> </a:t>
            </a:r>
            <a:r>
              <a:rPr lang="el-GR" b="1" i="1" u="sng" dirty="0" err="1">
                <a:solidFill>
                  <a:srgbClr val="FF0000"/>
                </a:solidFill>
              </a:rPr>
              <a:t>τὸ</a:t>
            </a:r>
            <a:r>
              <a:rPr lang="el-GR" b="1" i="1" u="sng" dirty="0">
                <a:solidFill>
                  <a:srgbClr val="FF0000"/>
                </a:solidFill>
              </a:rPr>
              <a:t> μέγεθος </a:t>
            </a:r>
            <a:r>
              <a:rPr lang="el-GR" b="1" i="1" u="sng" dirty="0" err="1">
                <a:solidFill>
                  <a:srgbClr val="FF0000"/>
                </a:solidFill>
              </a:rPr>
              <a:t>τῆς</a:t>
            </a:r>
            <a:r>
              <a:rPr lang="el-GR" b="1" i="1" u="sng" dirty="0">
                <a:solidFill>
                  <a:srgbClr val="FF0000"/>
                </a:solidFill>
              </a:rPr>
              <a:t> </a:t>
            </a:r>
            <a:r>
              <a:rPr lang="el-GR" b="1" i="1" u="sng" dirty="0" err="1">
                <a:solidFill>
                  <a:srgbClr val="FF0000"/>
                </a:solidFill>
              </a:rPr>
              <a:t>ἀρχῆς</a:t>
            </a:r>
            <a:r>
              <a:rPr lang="el-GR" b="1" i="1" dirty="0">
                <a:solidFill>
                  <a:srgbClr val="FF0000"/>
                </a:solidFill>
              </a:rPr>
              <a:t>, </a:t>
            </a:r>
            <a:r>
              <a:rPr lang="el-GR" b="1" i="1" dirty="0" err="1">
                <a:solidFill>
                  <a:srgbClr val="FF0000"/>
                </a:solidFill>
              </a:rPr>
              <a:t>νῦν</a:t>
            </a:r>
            <a:r>
              <a:rPr lang="el-GR" b="1" i="1" dirty="0">
                <a:solidFill>
                  <a:srgbClr val="FF0000"/>
                </a:solidFill>
              </a:rPr>
              <a:t> </a:t>
            </a:r>
            <a:r>
              <a:rPr lang="el-GR" b="1" i="1" dirty="0" err="1">
                <a:solidFill>
                  <a:srgbClr val="FF0000"/>
                </a:solidFill>
              </a:rPr>
              <a:t>δὲ</a:t>
            </a:r>
            <a:r>
              <a:rPr lang="el-GR" b="1" i="1" dirty="0">
                <a:solidFill>
                  <a:srgbClr val="FF0000"/>
                </a:solidFill>
              </a:rPr>
              <a:t> </a:t>
            </a:r>
            <a:r>
              <a:rPr lang="el-GR" b="1" i="1" dirty="0" err="1">
                <a:solidFill>
                  <a:srgbClr val="FF0000"/>
                </a:solidFill>
              </a:rPr>
              <a:t>οἱ</a:t>
            </a:r>
            <a:r>
              <a:rPr lang="el-GR" b="1" i="1" dirty="0">
                <a:solidFill>
                  <a:srgbClr val="FF0000"/>
                </a:solidFill>
              </a:rPr>
              <a:t> </a:t>
            </a:r>
            <a:r>
              <a:rPr lang="el-GR" b="1" i="1" dirty="0" err="1">
                <a:solidFill>
                  <a:srgbClr val="FF0000"/>
                </a:solidFill>
              </a:rPr>
              <a:t>ἐπιπηδῶντες</a:t>
            </a:r>
            <a:r>
              <a:rPr lang="el-GR" b="1" i="1" dirty="0">
                <a:solidFill>
                  <a:srgbClr val="FF0000"/>
                </a:solidFill>
              </a:rPr>
              <a:t> </a:t>
            </a:r>
            <a:r>
              <a:rPr lang="el-GR" b="1" i="1" dirty="0" err="1">
                <a:solidFill>
                  <a:srgbClr val="FF0000"/>
                </a:solidFill>
              </a:rPr>
              <a:t>τ</a:t>
            </a:r>
            <a:r>
              <a:rPr lang="el-GR" b="1" i="1" dirty="0" err="1">
                <a:solidFill>
                  <a:srgbClr val="FF0000"/>
                </a:solidFill>
                <a:sym typeface="MgPolOldTimesM"/>
              </a:rPr>
              <a:t>ῷ</a:t>
            </a:r>
            <a:r>
              <a:rPr lang="el-GR" b="1" i="1" dirty="0">
                <a:solidFill>
                  <a:srgbClr val="FF0000"/>
                </a:solidFill>
              </a:rPr>
              <a:t> πράγματι, </a:t>
            </a:r>
            <a:r>
              <a:rPr lang="el-GR" b="1" i="1" dirty="0" err="1">
                <a:solidFill>
                  <a:srgbClr val="FF0000"/>
                </a:solidFill>
              </a:rPr>
              <a:t>διὰ</a:t>
            </a:r>
            <a:r>
              <a:rPr lang="el-GR" b="1" i="1" dirty="0">
                <a:solidFill>
                  <a:srgbClr val="FF0000"/>
                </a:solidFill>
              </a:rPr>
              <a:t> </a:t>
            </a:r>
            <a:r>
              <a:rPr lang="el-GR" b="1" i="1" u="sng" dirty="0" err="1">
                <a:solidFill>
                  <a:srgbClr val="FF0000"/>
                </a:solidFill>
              </a:rPr>
              <a:t>τὸ</a:t>
            </a:r>
            <a:r>
              <a:rPr lang="el-GR" b="1" i="1" u="sng" dirty="0">
                <a:solidFill>
                  <a:srgbClr val="FF0000"/>
                </a:solidFill>
              </a:rPr>
              <a:t> μέγεθος </a:t>
            </a:r>
            <a:r>
              <a:rPr lang="el-GR" b="1" i="1" u="sng" dirty="0" err="1">
                <a:solidFill>
                  <a:srgbClr val="FF0000"/>
                </a:solidFill>
              </a:rPr>
              <a:t>τῆς</a:t>
            </a:r>
            <a:r>
              <a:rPr lang="el-GR" b="1" i="1" u="sng" dirty="0">
                <a:solidFill>
                  <a:srgbClr val="FF0000"/>
                </a:solidFill>
              </a:rPr>
              <a:t> </a:t>
            </a:r>
            <a:r>
              <a:rPr lang="el-GR" b="1" i="1" u="sng" dirty="0" err="1">
                <a:solidFill>
                  <a:srgbClr val="FF0000"/>
                </a:solidFill>
              </a:rPr>
              <a:t>τρυφῆς</a:t>
            </a:r>
            <a:r>
              <a:rPr lang="el-GR" b="1" i="1" dirty="0">
                <a:solidFill>
                  <a:srgbClr val="FF0000"/>
                </a:solidFill>
              </a:rPr>
              <a:t>»</a:t>
            </a:r>
            <a:r>
              <a:rPr lang="el-GR" b="1" dirty="0">
                <a:solidFill>
                  <a:srgbClr val="FF0000"/>
                </a:solidFill>
              </a:rPr>
              <a:t>.</a:t>
            </a:r>
          </a:p>
          <a:p>
            <a:r>
              <a:rPr lang="el-GR" dirty="0"/>
              <a:t>Γι’ αυτό και το αξίωμα ξέπεσε από ιεροσύνη σε τυραννία, από ταπεινοφροσύνη σε υπερηφάνεια, από νηστεία σε απόλαυση, από διαχείριση σε δεσποτεία ή σύμφωνα με τη χαρακτηριστική ρήση του αγίου Ισιδώρου  «</a:t>
            </a:r>
            <a:r>
              <a:rPr lang="el-GR" i="1" dirty="0" err="1"/>
              <a:t>μεταπεπτωκέναι</a:t>
            </a:r>
            <a:r>
              <a:rPr lang="el-GR" i="1" dirty="0"/>
              <a:t> </a:t>
            </a:r>
            <a:r>
              <a:rPr lang="el-GR" i="1" dirty="0" err="1"/>
              <a:t>λοιπὸν</a:t>
            </a:r>
            <a:r>
              <a:rPr lang="el-GR" i="1" dirty="0"/>
              <a:t> </a:t>
            </a:r>
            <a:r>
              <a:rPr lang="el-GR" i="1" dirty="0" err="1"/>
              <a:t>τὸ</a:t>
            </a:r>
            <a:r>
              <a:rPr lang="el-GR" i="1" dirty="0"/>
              <a:t> </a:t>
            </a:r>
            <a:r>
              <a:rPr lang="el-GR" i="1" dirty="0" err="1"/>
              <a:t>ἀξίωμα</a:t>
            </a:r>
            <a:r>
              <a:rPr lang="el-GR" i="1" dirty="0"/>
              <a:t> </a:t>
            </a:r>
            <a:r>
              <a:rPr lang="el-GR" i="1" dirty="0" err="1"/>
              <a:t>ἔδοξεν</a:t>
            </a:r>
            <a:r>
              <a:rPr lang="el-GR" i="1" dirty="0"/>
              <a:t> </a:t>
            </a:r>
            <a:r>
              <a:rPr lang="el-GR" i="1" dirty="0" err="1"/>
              <a:t>ἀπὸ</a:t>
            </a:r>
            <a:r>
              <a:rPr lang="el-GR" i="1" dirty="0"/>
              <a:t> </a:t>
            </a:r>
            <a:r>
              <a:rPr lang="el-GR" i="1" dirty="0" err="1"/>
              <a:t>ἱερωσύνης</a:t>
            </a:r>
            <a:r>
              <a:rPr lang="el-GR" i="1" dirty="0"/>
              <a:t> </a:t>
            </a:r>
            <a:r>
              <a:rPr lang="el-GR" i="1" dirty="0" err="1"/>
              <a:t>εἰς</a:t>
            </a:r>
            <a:r>
              <a:rPr lang="el-GR" i="1" dirty="0"/>
              <a:t> τυραννίδα</a:t>
            </a:r>
            <a:r>
              <a:rPr lang="el-GR" i="1" dirty="0">
                <a:sym typeface="MgPolOldTimesM"/>
              </a:rPr>
              <a:t>·</a:t>
            </a:r>
            <a:r>
              <a:rPr lang="el-GR" i="1" dirty="0"/>
              <a:t> </a:t>
            </a:r>
            <a:r>
              <a:rPr lang="el-GR" i="1" dirty="0" err="1"/>
              <a:t>ἀπὸ</a:t>
            </a:r>
            <a:r>
              <a:rPr lang="el-GR" i="1" dirty="0"/>
              <a:t> ταπεινοφροσύνης </a:t>
            </a:r>
            <a:r>
              <a:rPr lang="el-GR" i="1" dirty="0" err="1"/>
              <a:t>εἰς</a:t>
            </a:r>
            <a:r>
              <a:rPr lang="el-GR" i="1" dirty="0"/>
              <a:t> </a:t>
            </a:r>
            <a:r>
              <a:rPr lang="el-GR" i="1" dirty="0" err="1"/>
              <a:t>ὑπερηφάνειαν</a:t>
            </a:r>
            <a:r>
              <a:rPr lang="el-GR" i="1" dirty="0">
                <a:sym typeface="MgPolOldTimesM"/>
              </a:rPr>
              <a:t>·</a:t>
            </a:r>
            <a:r>
              <a:rPr lang="el-GR" i="1" dirty="0"/>
              <a:t> </a:t>
            </a:r>
            <a:r>
              <a:rPr lang="el-GR" i="1" dirty="0" err="1"/>
              <a:t>ἀπὸ</a:t>
            </a:r>
            <a:r>
              <a:rPr lang="el-GR" i="1" dirty="0"/>
              <a:t> νηστείας </a:t>
            </a:r>
            <a:r>
              <a:rPr lang="el-GR" i="1" dirty="0" err="1"/>
              <a:t>εἰς</a:t>
            </a:r>
            <a:r>
              <a:rPr lang="el-GR" i="1" dirty="0"/>
              <a:t> </a:t>
            </a:r>
            <a:r>
              <a:rPr lang="el-GR" i="1" dirty="0" err="1"/>
              <a:t>τρυφὴν</a:t>
            </a:r>
            <a:r>
              <a:rPr lang="el-GR" i="1" dirty="0"/>
              <a:t>, </a:t>
            </a:r>
            <a:r>
              <a:rPr lang="el-GR" i="1" dirty="0" err="1"/>
              <a:t>ἀπὸ</a:t>
            </a:r>
            <a:r>
              <a:rPr lang="el-GR" i="1" dirty="0"/>
              <a:t> </a:t>
            </a:r>
            <a:r>
              <a:rPr lang="el-GR" i="1" dirty="0" err="1"/>
              <a:t>οἰκονομίας</a:t>
            </a:r>
            <a:r>
              <a:rPr lang="el-GR" i="1" dirty="0"/>
              <a:t> </a:t>
            </a:r>
            <a:r>
              <a:rPr lang="el-GR" i="1" dirty="0" err="1"/>
              <a:t>εἰς</a:t>
            </a:r>
            <a:r>
              <a:rPr lang="el-GR" i="1" dirty="0"/>
              <a:t> </a:t>
            </a:r>
            <a:r>
              <a:rPr lang="el-GR" i="1" dirty="0" err="1"/>
              <a:t>δεσποτείαν</a:t>
            </a:r>
            <a:r>
              <a:rPr lang="el-GR" i="1" dirty="0"/>
              <a:t>». </a:t>
            </a:r>
            <a:r>
              <a:rPr lang="el-GR" dirty="0"/>
              <a:t>Και αυτό συμβαίνει γιατί οι επίσκοποι δεν φροντίζουν να διοικούν ως διαχειριστές, αλλά να οικειοποιούνται ως δεσπότες. Υπάρχουν βεβαίως και</a:t>
            </a:r>
            <a:r>
              <a:rPr lang="el-GR" i="1" dirty="0"/>
              <a:t> </a:t>
            </a:r>
            <a:r>
              <a:rPr lang="el-GR" dirty="0"/>
              <a:t>εκείνοι που ζουν με αποστολικό τρόπο, αλλά δεν τολμούν ν’ ανοίξουν το στόμα τους, οι οποίοι όσο αξιόμεμπτοι και αν είναι για την τήρηση της σιωπής τους κρατούν αυτή τη στάση εξαιτίας του πλήθους των ενόχων. (</a:t>
            </a:r>
            <a:r>
              <a:rPr lang="el-GR" dirty="0" err="1"/>
              <a:t>Ἰσιδώρου</a:t>
            </a:r>
            <a:r>
              <a:rPr lang="el-GR" dirty="0"/>
              <a:t> </a:t>
            </a:r>
            <a:r>
              <a:rPr lang="el-GR" dirty="0" err="1"/>
              <a:t>Πηλουσιώτου</a:t>
            </a:r>
            <a:r>
              <a:rPr lang="fr-FR" dirty="0"/>
              <a:t>, </a:t>
            </a:r>
            <a:r>
              <a:rPr lang="el-GR" i="1" dirty="0" err="1"/>
              <a:t>Ἐπιστολῶν</a:t>
            </a:r>
            <a:r>
              <a:rPr lang="el-GR" i="1" dirty="0"/>
              <a:t> βιβλία πέντε</a:t>
            </a:r>
            <a:r>
              <a:rPr lang="fr-FR" i="1" dirty="0"/>
              <a:t>, LIB V </a:t>
            </a:r>
            <a:r>
              <a:rPr lang="el-GR" i="1" dirty="0"/>
              <a:t>ΚΑ΄</a:t>
            </a:r>
            <a:r>
              <a:rPr lang="fr-FR" i="1" dirty="0"/>
              <a:t>, </a:t>
            </a:r>
            <a:r>
              <a:rPr lang="fr-FR" dirty="0"/>
              <a:t>PG 78, 1337BCD</a:t>
            </a:r>
            <a:r>
              <a:rPr lang="el-GR" dirty="0"/>
              <a:t>). </a:t>
            </a:r>
          </a:p>
        </p:txBody>
      </p:sp>
    </p:spTree>
    <p:extLst>
      <p:ext uri="{BB962C8B-B14F-4D97-AF65-F5344CB8AC3E}">
        <p14:creationId xmlns:p14="http://schemas.microsoft.com/office/powerpoint/2010/main" val="288649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82580"/>
          </a:xfrm>
        </p:spPr>
        <p:txBody>
          <a:bodyPr>
            <a:normAutofit fontScale="90000"/>
          </a:bodyPr>
          <a:lstStyle/>
          <a:p>
            <a:pPr algn="ctr"/>
            <a:br>
              <a:rPr lang="el-GR" dirty="0"/>
            </a:br>
            <a:r>
              <a:rPr lang="el-GR" dirty="0"/>
              <a:t>ΙΣΙΔΩΡΟΣ ΠΗΛΟΥΣΙΩΤΗΣ</a:t>
            </a:r>
            <a:br>
              <a:rPr lang="el-GR" dirty="0"/>
            </a:br>
            <a:endParaRPr lang="el-GR" dirty="0"/>
          </a:p>
        </p:txBody>
      </p:sp>
      <p:sp>
        <p:nvSpPr>
          <p:cNvPr id="3" name="Θέση περιεχομένου 2"/>
          <p:cNvSpPr>
            <a:spLocks noGrp="1"/>
          </p:cNvSpPr>
          <p:nvPr>
            <p:ph idx="1"/>
          </p:nvPr>
        </p:nvSpPr>
        <p:spPr>
          <a:xfrm>
            <a:off x="0" y="553792"/>
            <a:ext cx="12192000" cy="6304208"/>
          </a:xfrm>
        </p:spPr>
        <p:txBody>
          <a:bodyPr>
            <a:normAutofit fontScale="92500"/>
          </a:bodyPr>
          <a:lstStyle/>
          <a:p>
            <a:r>
              <a:rPr lang="el-GR" dirty="0"/>
              <a:t>Με τον όρο «σιμωνία» ονομάζεται η επιθυμία απόκτησης του Αγίου Πνεύματος με χρήματα, ενώ «Σίμωνες» αποκαλούνται όσοι πιστεύουν ότι κάτι τέτοιο μπορεί να συμβεί. ( </a:t>
            </a:r>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I</a:t>
            </a:r>
            <a:r>
              <a:rPr lang="el-GR" i="1" dirty="0"/>
              <a:t> ΡΙΘ</a:t>
            </a:r>
            <a:r>
              <a:rPr lang="el-GR" dirty="0"/>
              <a:t>΄, </a:t>
            </a:r>
            <a:r>
              <a:rPr lang="en-US" dirty="0"/>
              <a:t>PG</a:t>
            </a:r>
            <a:r>
              <a:rPr lang="el-GR" dirty="0"/>
              <a:t>78, 261</a:t>
            </a:r>
            <a:r>
              <a:rPr lang="en-US" dirty="0"/>
              <a:t>C</a:t>
            </a:r>
            <a:r>
              <a:rPr lang="el-GR" dirty="0"/>
              <a:t>: </a:t>
            </a:r>
            <a:r>
              <a:rPr lang="el-GR" i="1" dirty="0"/>
              <a:t>«… </a:t>
            </a:r>
            <a:r>
              <a:rPr lang="el-GR" i="1" dirty="0" err="1"/>
              <a:t>τοὺς</a:t>
            </a:r>
            <a:r>
              <a:rPr lang="el-GR" i="1" dirty="0"/>
              <a:t> </a:t>
            </a:r>
            <a:r>
              <a:rPr lang="el-GR" i="1" dirty="0" err="1"/>
              <a:t>Σίμωνας</a:t>
            </a:r>
            <a:r>
              <a:rPr lang="el-GR" i="1" dirty="0"/>
              <a:t>, </a:t>
            </a:r>
            <a:r>
              <a:rPr lang="el-GR" i="1" dirty="0" err="1"/>
              <a:t>τοὺς</a:t>
            </a:r>
            <a:r>
              <a:rPr lang="el-GR" i="1" dirty="0"/>
              <a:t> </a:t>
            </a:r>
            <a:r>
              <a:rPr lang="el-GR" i="1" dirty="0" err="1"/>
              <a:t>χρήμασι</a:t>
            </a:r>
            <a:r>
              <a:rPr lang="el-GR" i="1" dirty="0"/>
              <a:t> </a:t>
            </a:r>
            <a:r>
              <a:rPr lang="el-GR" i="1" dirty="0" err="1"/>
              <a:t>κτᾶσθαι</a:t>
            </a:r>
            <a:r>
              <a:rPr lang="el-GR" i="1" dirty="0"/>
              <a:t> </a:t>
            </a:r>
            <a:r>
              <a:rPr lang="el-GR" i="1" dirty="0" err="1"/>
              <a:t>τὸ</a:t>
            </a:r>
            <a:r>
              <a:rPr lang="el-GR" i="1" dirty="0"/>
              <a:t> </a:t>
            </a:r>
            <a:r>
              <a:rPr lang="el-GR" i="1" dirty="0" err="1"/>
              <a:t>τοῦ</a:t>
            </a:r>
            <a:r>
              <a:rPr lang="el-GR" i="1" dirty="0"/>
              <a:t> </a:t>
            </a:r>
            <a:r>
              <a:rPr lang="el-GR" i="1" dirty="0" err="1"/>
              <a:t>Θεοῦ</a:t>
            </a:r>
            <a:r>
              <a:rPr lang="el-GR" i="1" dirty="0"/>
              <a:t> </a:t>
            </a:r>
            <a:r>
              <a:rPr lang="el-GR" i="1" dirty="0" err="1"/>
              <a:t>Πνεῦμα</a:t>
            </a:r>
            <a:r>
              <a:rPr lang="el-GR" i="1" dirty="0"/>
              <a:t> νομίζοντας</a:t>
            </a:r>
            <a:r>
              <a:rPr lang="el-GR" dirty="0"/>
              <a:t>»).</a:t>
            </a:r>
          </a:p>
          <a:p>
            <a:r>
              <a:rPr lang="el-GR" dirty="0"/>
              <a:t>Ο όρος αυτός δεν είναι τυχαίος καθώς σχετίζεται με ένα πραγματικό περιστατικό που διασώζεται στις </a:t>
            </a:r>
            <a:r>
              <a:rPr lang="el-GR" i="1" dirty="0"/>
              <a:t>Πράξεις </a:t>
            </a:r>
            <a:r>
              <a:rPr lang="el-GR" i="1" dirty="0" err="1"/>
              <a:t>τῶν</a:t>
            </a:r>
            <a:r>
              <a:rPr lang="el-GR" i="1" dirty="0"/>
              <a:t> </a:t>
            </a:r>
            <a:r>
              <a:rPr lang="el-GR" i="1" dirty="0" err="1"/>
              <a:t>Ἀποστόλων</a:t>
            </a:r>
            <a:r>
              <a:rPr lang="el-GR" dirty="0"/>
              <a:t>.</a:t>
            </a:r>
            <a:r>
              <a:rPr lang="el-GR" dirty="0">
                <a:effectLst/>
              </a:rPr>
              <a:t> (</a:t>
            </a:r>
            <a:r>
              <a:rPr lang="el-GR" i="1" dirty="0" err="1"/>
              <a:t>Πραξ</a:t>
            </a:r>
            <a:r>
              <a:rPr lang="el-GR" i="1" dirty="0"/>
              <a:t>. </a:t>
            </a:r>
            <a:r>
              <a:rPr lang="el-GR" dirty="0"/>
              <a:t>8, 9-24). Ο </a:t>
            </a:r>
            <a:r>
              <a:rPr lang="el-GR" dirty="0" err="1"/>
              <a:t>Σίμωνας</a:t>
            </a:r>
            <a:r>
              <a:rPr lang="el-GR" dirty="0"/>
              <a:t> ήταν μάγος με κέντρο δράσης του τη Σαμάρεια. Μέχρι την άφιξη του διακόνου Φιλίππου θεωρούνταν «</a:t>
            </a:r>
            <a:r>
              <a:rPr lang="el-GR" i="1" dirty="0"/>
              <a:t>ἡ δύναμις </a:t>
            </a:r>
            <a:r>
              <a:rPr lang="el-GR" i="1" dirty="0" err="1"/>
              <a:t>τοῦ</a:t>
            </a:r>
            <a:r>
              <a:rPr lang="el-GR" i="1" dirty="0"/>
              <a:t> </a:t>
            </a:r>
            <a:r>
              <a:rPr lang="el-GR" i="1" dirty="0" err="1"/>
              <a:t>Θεοῦ</a:t>
            </a:r>
            <a:r>
              <a:rPr lang="el-GR" i="1" dirty="0"/>
              <a:t> ἡ μεγάλη</a:t>
            </a:r>
            <a:r>
              <a:rPr lang="el-GR" dirty="0"/>
              <a:t>»</a:t>
            </a:r>
            <a:r>
              <a:rPr lang="el-GR" dirty="0">
                <a:effectLst/>
              </a:rPr>
              <a:t> (</a:t>
            </a:r>
            <a:r>
              <a:rPr lang="el-GR" i="1" dirty="0" err="1"/>
              <a:t>Πραξ</a:t>
            </a:r>
            <a:r>
              <a:rPr lang="el-GR" i="1" dirty="0"/>
              <a:t>. </a:t>
            </a:r>
            <a:r>
              <a:rPr lang="el-GR" dirty="0"/>
              <a:t>8, 10). Όταν όμως ο διάκονος Φίλιππος τους κήρυξε το ευαγγέλιο, όχι μόνο πολλοί Σαμαρείτες άντρες και γυναίκες πίστεψαν και βαπτίστηκαν αλλά και ο ίδιος ο </a:t>
            </a:r>
            <a:r>
              <a:rPr lang="el-GR" dirty="0" err="1"/>
              <a:t>Σίμωνας</a:t>
            </a:r>
            <a:r>
              <a:rPr lang="el-GR" dirty="0"/>
              <a:t> γιατί έμεινε κατάπληκτος με τα σημεία και τις μεγάλες δυνάμεις που έβλεπε να γίνονται. Μόλις οι απόστολοι άκουσαν ότι η Σαμάρεια δέχθηκε το λόγο του Θεού έστειλαν τον Πέτρο και τον Ιωάννη, οι οποίοι προσευχήθηκαν για τους Σαμαρείτες για να λάβουν το Άγιο Πνεύμα. Όταν λοιπόν ο </a:t>
            </a:r>
            <a:r>
              <a:rPr lang="el-GR" dirty="0" err="1"/>
              <a:t>Σίμωνας</a:t>
            </a:r>
            <a:r>
              <a:rPr lang="el-GR" dirty="0"/>
              <a:t> είδε ότι με την επίθεση των χειρών των Αποστόλων δίνονταν το Άγιο Πνεύμα, τους πρόσφερε χρήματα και τους ζήτησε «</a:t>
            </a:r>
            <a:r>
              <a:rPr lang="el-GR" i="1" dirty="0" err="1"/>
              <a:t>δότε</a:t>
            </a:r>
            <a:r>
              <a:rPr lang="el-GR" i="1" dirty="0"/>
              <a:t> </a:t>
            </a:r>
            <a:r>
              <a:rPr lang="el-GR" i="1" dirty="0" err="1"/>
              <a:t>κἀμοὶ</a:t>
            </a:r>
            <a:r>
              <a:rPr lang="el-GR" i="1" dirty="0"/>
              <a:t> </a:t>
            </a:r>
            <a:r>
              <a:rPr lang="el-GR" i="1" dirty="0" err="1"/>
              <a:t>τὴν</a:t>
            </a:r>
            <a:r>
              <a:rPr lang="el-GR" i="1" dirty="0"/>
              <a:t> </a:t>
            </a:r>
            <a:r>
              <a:rPr lang="el-GR" i="1" dirty="0" err="1"/>
              <a:t>ἐξουσίαν</a:t>
            </a:r>
            <a:r>
              <a:rPr lang="el-GR" i="1" dirty="0"/>
              <a:t> ταύτην, </a:t>
            </a:r>
            <a:r>
              <a:rPr lang="el-GR" i="1" dirty="0" err="1"/>
              <a:t>ἵνα</a:t>
            </a:r>
            <a:r>
              <a:rPr lang="el-GR" i="1" dirty="0"/>
              <a:t> ᾧ  </a:t>
            </a:r>
            <a:r>
              <a:rPr lang="el-GR" i="1" dirty="0" err="1"/>
              <a:t>ἐὰν</a:t>
            </a:r>
            <a:r>
              <a:rPr lang="el-GR" i="1" dirty="0"/>
              <a:t> </a:t>
            </a:r>
            <a:r>
              <a:rPr lang="el-GR" i="1" dirty="0" err="1"/>
              <a:t>ἐπιθῶ</a:t>
            </a:r>
            <a:r>
              <a:rPr lang="el-GR" i="1" dirty="0"/>
              <a:t> </a:t>
            </a:r>
            <a:r>
              <a:rPr lang="el-GR" i="1" dirty="0" err="1"/>
              <a:t>τὰς</a:t>
            </a:r>
            <a:r>
              <a:rPr lang="el-GR" i="1" dirty="0"/>
              <a:t> </a:t>
            </a:r>
            <a:r>
              <a:rPr lang="el-GR" i="1" dirty="0" err="1"/>
              <a:t>χεῖρας</a:t>
            </a:r>
            <a:r>
              <a:rPr lang="el-GR" i="1" dirty="0"/>
              <a:t> λαμβάνει </a:t>
            </a:r>
            <a:r>
              <a:rPr lang="el-GR" i="1" dirty="0" err="1"/>
              <a:t>Πνεῦμα</a:t>
            </a:r>
            <a:r>
              <a:rPr lang="el-GR" i="1" dirty="0"/>
              <a:t> </a:t>
            </a:r>
            <a:r>
              <a:rPr lang="el-GR" i="1" dirty="0" err="1"/>
              <a:t>Ἅγιον</a:t>
            </a:r>
            <a:r>
              <a:rPr lang="el-GR" dirty="0"/>
              <a:t>» (</a:t>
            </a:r>
            <a:r>
              <a:rPr lang="el-GR" i="1" dirty="0" err="1"/>
              <a:t>Πραξ</a:t>
            </a:r>
            <a:r>
              <a:rPr lang="el-GR" i="1" dirty="0"/>
              <a:t>. </a:t>
            </a:r>
            <a:r>
              <a:rPr lang="el-GR" dirty="0"/>
              <a:t>8, 19).</a:t>
            </a: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218537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21217"/>
          </a:xfrm>
        </p:spPr>
        <p:txBody>
          <a:bodyPr>
            <a:normAutofit fontScale="90000"/>
          </a:bodyPr>
          <a:lstStyle/>
          <a:p>
            <a:pPr algn="ctr"/>
            <a:br>
              <a:rPr lang="el-GR" dirty="0"/>
            </a:br>
            <a:r>
              <a:rPr lang="el-GR" dirty="0"/>
              <a:t>ΙΣΙΔΩΡΟΣ ΠΗΛΟΥΣΙΩΤΗΣ</a:t>
            </a:r>
            <a:br>
              <a:rPr lang="el-GR" dirty="0"/>
            </a:br>
            <a:endParaRPr lang="el-GR" dirty="0"/>
          </a:p>
        </p:txBody>
      </p:sp>
      <p:sp>
        <p:nvSpPr>
          <p:cNvPr id="3" name="Θέση περιεχομένου 2"/>
          <p:cNvSpPr>
            <a:spLocks noGrp="1"/>
          </p:cNvSpPr>
          <p:nvPr>
            <p:ph idx="1"/>
          </p:nvPr>
        </p:nvSpPr>
        <p:spPr>
          <a:xfrm>
            <a:off x="0" y="579548"/>
            <a:ext cx="12192000" cy="6278451"/>
          </a:xfrm>
        </p:spPr>
        <p:txBody>
          <a:bodyPr>
            <a:normAutofit fontScale="92500" lnSpcReduction="20000"/>
          </a:bodyPr>
          <a:lstStyle/>
          <a:p>
            <a:r>
              <a:rPr lang="el-GR" dirty="0"/>
              <a:t>Στο αίτημά του απάντησε ο απόστολος Πέτρος ως εξής: «</a:t>
            </a:r>
            <a:r>
              <a:rPr lang="el-GR" i="1" dirty="0" err="1"/>
              <a:t>τὸ</a:t>
            </a:r>
            <a:r>
              <a:rPr lang="el-GR" i="1" dirty="0"/>
              <a:t> </a:t>
            </a:r>
            <a:r>
              <a:rPr lang="el-GR" i="1" dirty="0" err="1"/>
              <a:t>ἀργύριόν</a:t>
            </a:r>
            <a:r>
              <a:rPr lang="el-GR" i="1" dirty="0"/>
              <a:t> σου </a:t>
            </a:r>
            <a:r>
              <a:rPr lang="el-GR" i="1" dirty="0" err="1"/>
              <a:t>σὺν</a:t>
            </a:r>
            <a:r>
              <a:rPr lang="el-GR" i="1" dirty="0"/>
              <a:t> </a:t>
            </a:r>
            <a:r>
              <a:rPr lang="el-GR" i="1" dirty="0" err="1"/>
              <a:t>σοὶ</a:t>
            </a:r>
            <a:r>
              <a:rPr lang="el-GR" i="1" dirty="0"/>
              <a:t> </a:t>
            </a:r>
            <a:r>
              <a:rPr lang="el-GR" i="1" dirty="0" err="1"/>
              <a:t>εἴη</a:t>
            </a:r>
            <a:r>
              <a:rPr lang="el-GR" i="1" dirty="0"/>
              <a:t> </a:t>
            </a:r>
            <a:r>
              <a:rPr lang="el-GR" i="1" dirty="0" err="1"/>
              <a:t>εἰς</a:t>
            </a:r>
            <a:r>
              <a:rPr lang="el-GR" i="1" dirty="0"/>
              <a:t> </a:t>
            </a:r>
            <a:r>
              <a:rPr lang="el-GR" i="1" dirty="0" err="1"/>
              <a:t>ἀπώλειαν</a:t>
            </a:r>
            <a:r>
              <a:rPr lang="el-GR" i="1" dirty="0"/>
              <a:t>, </a:t>
            </a:r>
            <a:r>
              <a:rPr lang="el-GR" i="1" dirty="0" err="1"/>
              <a:t>ὅτι</a:t>
            </a:r>
            <a:r>
              <a:rPr lang="el-GR" i="1" dirty="0"/>
              <a:t> </a:t>
            </a:r>
            <a:r>
              <a:rPr lang="el-GR" i="1" dirty="0" err="1"/>
              <a:t>τὴν</a:t>
            </a:r>
            <a:r>
              <a:rPr lang="el-GR" i="1" dirty="0"/>
              <a:t> </a:t>
            </a:r>
            <a:r>
              <a:rPr lang="el-GR" i="1" dirty="0" err="1"/>
              <a:t>δωρεὰν</a:t>
            </a:r>
            <a:r>
              <a:rPr lang="el-GR" i="1" dirty="0"/>
              <a:t> </a:t>
            </a:r>
            <a:r>
              <a:rPr lang="el-GR" i="1" dirty="0" err="1"/>
              <a:t>τοῦ</a:t>
            </a:r>
            <a:r>
              <a:rPr lang="el-GR" i="1" dirty="0"/>
              <a:t> </a:t>
            </a:r>
            <a:r>
              <a:rPr lang="el-GR" i="1" dirty="0" err="1"/>
              <a:t>Θεοῦ</a:t>
            </a:r>
            <a:r>
              <a:rPr lang="el-GR" i="1" dirty="0"/>
              <a:t> </a:t>
            </a:r>
            <a:r>
              <a:rPr lang="el-GR" i="1" dirty="0" err="1"/>
              <a:t>ἐνόμισας</a:t>
            </a:r>
            <a:r>
              <a:rPr lang="el-GR" i="1" dirty="0"/>
              <a:t> </a:t>
            </a:r>
            <a:r>
              <a:rPr lang="el-GR" i="1" dirty="0" err="1"/>
              <a:t>διὰ</a:t>
            </a:r>
            <a:r>
              <a:rPr lang="el-GR" i="1" dirty="0"/>
              <a:t> </a:t>
            </a:r>
            <a:r>
              <a:rPr lang="el-GR" i="1" dirty="0" err="1"/>
              <a:t>χρημάτων</a:t>
            </a:r>
            <a:r>
              <a:rPr lang="el-GR" i="1" dirty="0"/>
              <a:t> </a:t>
            </a:r>
            <a:r>
              <a:rPr lang="el-GR" i="1" dirty="0" err="1"/>
              <a:t>κτᾶσθαι</a:t>
            </a:r>
            <a:r>
              <a:rPr lang="el-GR" i="1" dirty="0"/>
              <a:t>. </a:t>
            </a:r>
            <a:r>
              <a:rPr lang="el-GR" i="1" dirty="0" err="1"/>
              <a:t>οὐκ</a:t>
            </a:r>
            <a:r>
              <a:rPr lang="el-GR" i="1" dirty="0"/>
              <a:t> </a:t>
            </a:r>
            <a:r>
              <a:rPr lang="el-GR" i="1" dirty="0" err="1"/>
              <a:t>ἔστι</a:t>
            </a:r>
            <a:r>
              <a:rPr lang="el-GR" i="1" dirty="0"/>
              <a:t> σοι </a:t>
            </a:r>
            <a:r>
              <a:rPr lang="el-GR" i="1" dirty="0" err="1"/>
              <a:t>μερὶς</a:t>
            </a:r>
            <a:r>
              <a:rPr lang="el-GR" i="1" dirty="0"/>
              <a:t> </a:t>
            </a:r>
            <a:r>
              <a:rPr lang="el-GR" i="1" dirty="0" err="1"/>
              <a:t>οὐδὲ</a:t>
            </a:r>
            <a:r>
              <a:rPr lang="el-GR" i="1" dirty="0"/>
              <a:t> </a:t>
            </a:r>
            <a:r>
              <a:rPr lang="el-GR" i="1" dirty="0" err="1"/>
              <a:t>κλῆρος</a:t>
            </a:r>
            <a:r>
              <a:rPr lang="el-GR" i="1" dirty="0"/>
              <a:t> </a:t>
            </a:r>
            <a:r>
              <a:rPr lang="el-GR" i="1" dirty="0" err="1"/>
              <a:t>ἐν</a:t>
            </a:r>
            <a:r>
              <a:rPr lang="el-GR" i="1" dirty="0"/>
              <a:t> </a:t>
            </a:r>
            <a:r>
              <a:rPr lang="el-GR" i="1" dirty="0" err="1"/>
              <a:t>τῷ</a:t>
            </a:r>
            <a:r>
              <a:rPr lang="el-GR" i="1" dirty="0"/>
              <a:t> </a:t>
            </a:r>
            <a:r>
              <a:rPr lang="el-GR" i="1" dirty="0" err="1"/>
              <a:t>λόγῳ</a:t>
            </a:r>
            <a:r>
              <a:rPr lang="el-GR" i="1" dirty="0"/>
              <a:t> </a:t>
            </a:r>
            <a:r>
              <a:rPr lang="el-GR" i="1" dirty="0" err="1"/>
              <a:t>τούτῳ</a:t>
            </a:r>
            <a:r>
              <a:rPr lang="el-GR" i="1" dirty="0"/>
              <a:t>· ἡ </a:t>
            </a:r>
            <a:r>
              <a:rPr lang="el-GR" i="1" dirty="0" err="1"/>
              <a:t>γὰρ</a:t>
            </a:r>
            <a:r>
              <a:rPr lang="el-GR" i="1" dirty="0"/>
              <a:t> </a:t>
            </a:r>
            <a:r>
              <a:rPr lang="el-GR" i="1" dirty="0" err="1"/>
              <a:t>καρδία</a:t>
            </a:r>
            <a:r>
              <a:rPr lang="el-GR" i="1" dirty="0"/>
              <a:t> σου </a:t>
            </a:r>
            <a:r>
              <a:rPr lang="el-GR" i="1" dirty="0" err="1"/>
              <a:t>οὐκ</a:t>
            </a:r>
            <a:r>
              <a:rPr lang="el-GR" i="1" dirty="0"/>
              <a:t> </a:t>
            </a:r>
            <a:r>
              <a:rPr lang="el-GR" i="1" dirty="0" err="1"/>
              <a:t>ἔστιν</a:t>
            </a:r>
            <a:r>
              <a:rPr lang="el-GR" i="1" dirty="0"/>
              <a:t> </a:t>
            </a:r>
            <a:r>
              <a:rPr lang="el-GR" i="1" dirty="0" err="1"/>
              <a:t>εὐθεῖα</a:t>
            </a:r>
            <a:r>
              <a:rPr lang="el-GR" i="1" dirty="0"/>
              <a:t> </a:t>
            </a:r>
            <a:r>
              <a:rPr lang="el-GR" i="1" dirty="0" err="1"/>
              <a:t>ἐνώπιον</a:t>
            </a:r>
            <a:r>
              <a:rPr lang="el-GR" i="1" dirty="0"/>
              <a:t> </a:t>
            </a:r>
            <a:r>
              <a:rPr lang="el-GR" i="1" dirty="0" err="1"/>
              <a:t>τοῦ</a:t>
            </a:r>
            <a:r>
              <a:rPr lang="el-GR" i="1" dirty="0"/>
              <a:t> </a:t>
            </a:r>
            <a:r>
              <a:rPr lang="el-GR" i="1" dirty="0" err="1"/>
              <a:t>Θεοῦ</a:t>
            </a:r>
            <a:r>
              <a:rPr lang="el-GR" i="1" dirty="0"/>
              <a:t>. </a:t>
            </a:r>
            <a:r>
              <a:rPr lang="el-GR" i="1" dirty="0" err="1"/>
              <a:t>μετανόησον</a:t>
            </a:r>
            <a:r>
              <a:rPr lang="el-GR" i="1" dirty="0"/>
              <a:t> </a:t>
            </a:r>
            <a:r>
              <a:rPr lang="el-GR" i="1" dirty="0" err="1"/>
              <a:t>οὖν</a:t>
            </a:r>
            <a:r>
              <a:rPr lang="el-GR" i="1" dirty="0"/>
              <a:t> </a:t>
            </a:r>
            <a:r>
              <a:rPr lang="el-GR" i="1" dirty="0" err="1"/>
              <a:t>ἀπὸ</a:t>
            </a:r>
            <a:r>
              <a:rPr lang="el-GR" i="1" dirty="0"/>
              <a:t> </a:t>
            </a:r>
            <a:r>
              <a:rPr lang="el-GR" i="1" dirty="0" err="1"/>
              <a:t>τῆς</a:t>
            </a:r>
            <a:r>
              <a:rPr lang="el-GR" i="1" dirty="0"/>
              <a:t> </a:t>
            </a:r>
            <a:r>
              <a:rPr lang="el-GR" i="1" dirty="0" err="1"/>
              <a:t>κακίας</a:t>
            </a:r>
            <a:r>
              <a:rPr lang="el-GR" i="1" dirty="0"/>
              <a:t> σου </a:t>
            </a:r>
            <a:r>
              <a:rPr lang="el-GR" i="1" dirty="0" err="1"/>
              <a:t>ταύτης</a:t>
            </a:r>
            <a:r>
              <a:rPr lang="el-GR" i="1" dirty="0"/>
              <a:t>, </a:t>
            </a:r>
            <a:r>
              <a:rPr lang="el-GR" i="1" dirty="0" err="1"/>
              <a:t>καὶ</a:t>
            </a:r>
            <a:r>
              <a:rPr lang="el-GR" i="1" dirty="0"/>
              <a:t> </a:t>
            </a:r>
            <a:r>
              <a:rPr lang="el-GR" i="1" dirty="0" err="1"/>
              <a:t>δεήθητι</a:t>
            </a:r>
            <a:r>
              <a:rPr lang="el-GR" i="1" dirty="0"/>
              <a:t> </a:t>
            </a:r>
            <a:r>
              <a:rPr lang="el-GR" i="1" dirty="0" err="1"/>
              <a:t>τοῦ</a:t>
            </a:r>
            <a:r>
              <a:rPr lang="el-GR" i="1" dirty="0"/>
              <a:t> </a:t>
            </a:r>
            <a:r>
              <a:rPr lang="el-GR" i="1" dirty="0" err="1"/>
              <a:t>Θεοῦ</a:t>
            </a:r>
            <a:r>
              <a:rPr lang="el-GR" i="1" dirty="0"/>
              <a:t> </a:t>
            </a:r>
            <a:r>
              <a:rPr lang="el-GR" i="1" dirty="0" err="1"/>
              <a:t>εἰ</a:t>
            </a:r>
            <a:r>
              <a:rPr lang="el-GR" i="1" dirty="0"/>
              <a:t> </a:t>
            </a:r>
            <a:r>
              <a:rPr lang="el-GR" i="1" dirty="0" err="1"/>
              <a:t>ἄρα</a:t>
            </a:r>
            <a:r>
              <a:rPr lang="el-GR" i="1" dirty="0"/>
              <a:t> </a:t>
            </a:r>
            <a:r>
              <a:rPr lang="el-GR" i="1" dirty="0" err="1"/>
              <a:t>ἀφεθήσεταί</a:t>
            </a:r>
            <a:r>
              <a:rPr lang="el-GR" i="1" dirty="0"/>
              <a:t> σοι ἡ </a:t>
            </a:r>
            <a:r>
              <a:rPr lang="el-GR" i="1" dirty="0" err="1"/>
              <a:t>ἐπίνοια</a:t>
            </a:r>
            <a:r>
              <a:rPr lang="el-GR" i="1" dirty="0"/>
              <a:t> </a:t>
            </a:r>
            <a:r>
              <a:rPr lang="el-GR" i="1" dirty="0" err="1"/>
              <a:t>τῆς</a:t>
            </a:r>
            <a:r>
              <a:rPr lang="el-GR" i="1" dirty="0"/>
              <a:t> </a:t>
            </a:r>
            <a:r>
              <a:rPr lang="el-GR" i="1" dirty="0" err="1"/>
              <a:t>καρδίας</a:t>
            </a:r>
            <a:r>
              <a:rPr lang="el-GR" i="1" dirty="0"/>
              <a:t> σου· </a:t>
            </a:r>
            <a:r>
              <a:rPr lang="el-GR" i="1" dirty="0" err="1"/>
              <a:t>εἰς</a:t>
            </a:r>
            <a:r>
              <a:rPr lang="el-GR" i="1" dirty="0"/>
              <a:t> </a:t>
            </a:r>
            <a:r>
              <a:rPr lang="el-GR" i="1" dirty="0" err="1"/>
              <a:t>γὰρ</a:t>
            </a:r>
            <a:r>
              <a:rPr lang="el-GR" i="1" dirty="0"/>
              <a:t> </a:t>
            </a:r>
            <a:r>
              <a:rPr lang="el-GR" i="1" dirty="0" err="1"/>
              <a:t>χολὴν</a:t>
            </a:r>
            <a:r>
              <a:rPr lang="el-GR" i="1" dirty="0"/>
              <a:t> </a:t>
            </a:r>
            <a:r>
              <a:rPr lang="el-GR" i="1" dirty="0" err="1"/>
              <a:t>πικρίας</a:t>
            </a:r>
            <a:r>
              <a:rPr lang="el-GR" i="1" dirty="0"/>
              <a:t> </a:t>
            </a:r>
            <a:r>
              <a:rPr lang="el-GR" i="1" dirty="0" err="1"/>
              <a:t>καὶ</a:t>
            </a:r>
            <a:r>
              <a:rPr lang="el-GR" i="1" dirty="0"/>
              <a:t> </a:t>
            </a:r>
            <a:r>
              <a:rPr lang="el-GR" i="1" dirty="0" err="1"/>
              <a:t>σύνδεσμον</a:t>
            </a:r>
            <a:r>
              <a:rPr lang="el-GR" i="1" dirty="0"/>
              <a:t> </a:t>
            </a:r>
            <a:r>
              <a:rPr lang="el-GR" i="1" dirty="0" err="1"/>
              <a:t>ἀδικίας</a:t>
            </a:r>
            <a:r>
              <a:rPr lang="el-GR" i="1" dirty="0"/>
              <a:t> </a:t>
            </a:r>
            <a:r>
              <a:rPr lang="el-GR" i="1" dirty="0" err="1"/>
              <a:t>ὁρῶ</a:t>
            </a:r>
            <a:r>
              <a:rPr lang="el-GR" i="1" dirty="0"/>
              <a:t> σε </a:t>
            </a:r>
            <a:r>
              <a:rPr lang="el-GR" i="1" dirty="0" err="1"/>
              <a:t>ὄντα</a:t>
            </a:r>
            <a:r>
              <a:rPr lang="el-GR" dirty="0"/>
              <a:t>» (</a:t>
            </a:r>
            <a:r>
              <a:rPr lang="el-GR" i="1" dirty="0" err="1"/>
              <a:t>Πραξ</a:t>
            </a:r>
            <a:r>
              <a:rPr lang="el-GR" i="1" dirty="0"/>
              <a:t>. </a:t>
            </a:r>
            <a:r>
              <a:rPr lang="el-GR" dirty="0"/>
              <a:t>8, 19-22).Αυτό που απαιτείται για να μετάσχει κάποιος στο χάρισμα της ιεροσύνης είναι να έχει </a:t>
            </a:r>
            <a:r>
              <a:rPr lang="el-GR" b="1" dirty="0">
                <a:solidFill>
                  <a:srgbClr val="FF0000"/>
                </a:solidFill>
              </a:rPr>
              <a:t>«</a:t>
            </a:r>
            <a:r>
              <a:rPr lang="el-GR" b="1" i="1" dirty="0" err="1">
                <a:solidFill>
                  <a:srgbClr val="FF0000"/>
                </a:solidFill>
              </a:rPr>
              <a:t>εὐθεῖα</a:t>
            </a:r>
            <a:r>
              <a:rPr lang="el-GR" b="1" i="1" dirty="0">
                <a:solidFill>
                  <a:srgbClr val="FF0000"/>
                </a:solidFill>
              </a:rPr>
              <a:t> </a:t>
            </a:r>
            <a:r>
              <a:rPr lang="el-GR" b="1" i="1" dirty="0" err="1">
                <a:solidFill>
                  <a:srgbClr val="FF0000"/>
                </a:solidFill>
              </a:rPr>
              <a:t>καρδιὰ</a:t>
            </a:r>
            <a:r>
              <a:rPr lang="el-GR" b="1" i="1" dirty="0">
                <a:solidFill>
                  <a:srgbClr val="FF0000"/>
                </a:solidFill>
              </a:rPr>
              <a:t> </a:t>
            </a:r>
            <a:r>
              <a:rPr lang="el-GR" b="1" i="1" dirty="0" err="1">
                <a:solidFill>
                  <a:srgbClr val="FF0000"/>
                </a:solidFill>
              </a:rPr>
              <a:t>ἐνώπιον</a:t>
            </a:r>
            <a:r>
              <a:rPr lang="el-GR" b="1" i="1" dirty="0">
                <a:solidFill>
                  <a:srgbClr val="FF0000"/>
                </a:solidFill>
              </a:rPr>
              <a:t> </a:t>
            </a:r>
            <a:r>
              <a:rPr lang="el-GR" b="1" i="1" dirty="0" err="1">
                <a:solidFill>
                  <a:srgbClr val="FF0000"/>
                </a:solidFill>
              </a:rPr>
              <a:t>τοῦ</a:t>
            </a:r>
            <a:r>
              <a:rPr lang="el-GR" b="1" i="1" dirty="0">
                <a:solidFill>
                  <a:srgbClr val="FF0000"/>
                </a:solidFill>
              </a:rPr>
              <a:t> </a:t>
            </a:r>
            <a:r>
              <a:rPr lang="el-GR" b="1" i="1" dirty="0" err="1">
                <a:solidFill>
                  <a:srgbClr val="FF0000"/>
                </a:solidFill>
              </a:rPr>
              <a:t>Θεοῦ</a:t>
            </a:r>
            <a:r>
              <a:rPr lang="el-GR" b="1" dirty="0">
                <a:solidFill>
                  <a:srgbClr val="FF0000"/>
                </a:solidFill>
              </a:rPr>
              <a:t>»</a:t>
            </a:r>
            <a:r>
              <a:rPr lang="el-GR" dirty="0"/>
              <a:t>. Όποιος σκέφτεται σαν τον Σίμωνα η καρδιά του δεν είναι καθαρή αλλά βρίσκεται σε «</a:t>
            </a:r>
            <a:r>
              <a:rPr lang="el-GR" i="1" dirty="0" err="1"/>
              <a:t>χολὴν</a:t>
            </a:r>
            <a:r>
              <a:rPr lang="el-GR" i="1" dirty="0"/>
              <a:t> πικρίας </a:t>
            </a:r>
            <a:r>
              <a:rPr lang="el-GR" i="1" dirty="0" err="1"/>
              <a:t>καὶ</a:t>
            </a:r>
            <a:r>
              <a:rPr lang="el-GR" i="1" dirty="0"/>
              <a:t> </a:t>
            </a:r>
            <a:r>
              <a:rPr lang="el-GR" i="1" dirty="0" err="1"/>
              <a:t>σύνδεσμον</a:t>
            </a:r>
            <a:r>
              <a:rPr lang="el-GR" i="1" dirty="0"/>
              <a:t> </a:t>
            </a:r>
            <a:r>
              <a:rPr lang="el-GR" i="1" dirty="0" err="1"/>
              <a:t>ἀδικίας</a:t>
            </a:r>
            <a:r>
              <a:rPr lang="el-GR" dirty="0"/>
              <a:t>». Η μόνη λύση σ’ αυτή την περίπτωση είναι η μετάνοια.</a:t>
            </a:r>
          </a:p>
          <a:p>
            <a:r>
              <a:rPr lang="el-GR" dirty="0"/>
              <a:t>Φυσικά, το ζήτημα αυτό δεν απασχόλησε μόνο την Εκκλησία των πρώτων αποστολικών χρόνων αλλά αποτελεί ένα πρόβλημα που ακόμη και σήμερα κλυδωνίζει την εκκλησιαστική κοινότητα. Ο θησαυρός της ιεροσύνης δεν είναι εμπορεύσιμος, γι’ αυτό και όποιος την αγοράζει με χρήματα όχι μόνο δεν κερδίζει τίποτα αλλά γίνεται σαν τον Καϊάφα, τον </a:t>
            </a:r>
            <a:r>
              <a:rPr lang="el-GR" dirty="0" err="1"/>
              <a:t>Χριστοκτόνο</a:t>
            </a:r>
            <a:r>
              <a:rPr lang="el-GR" dirty="0"/>
              <a:t>, ο οποίος εξαγόρασε την ιεροσύνη για να τη χρησιμοποιήσει εναντίον του Χριστού. </a:t>
            </a:r>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I</a:t>
            </a:r>
            <a:r>
              <a:rPr lang="el-GR" i="1" dirty="0"/>
              <a:t> ΤΙΕ</a:t>
            </a:r>
            <a:r>
              <a:rPr lang="el-GR" dirty="0"/>
              <a:t>΄, </a:t>
            </a:r>
            <a:r>
              <a:rPr lang="en-US" dirty="0"/>
              <a:t>PG</a:t>
            </a:r>
            <a:r>
              <a:rPr lang="el-GR" dirty="0"/>
              <a:t>78, 365A: «</a:t>
            </a:r>
            <a:r>
              <a:rPr lang="el-GR" i="1" dirty="0" err="1"/>
              <a:t>Εἰ</a:t>
            </a:r>
            <a:r>
              <a:rPr lang="el-GR" i="1" dirty="0"/>
              <a:t> </a:t>
            </a:r>
            <a:r>
              <a:rPr lang="el-GR" i="1" dirty="0" err="1"/>
              <a:t>δὲ</a:t>
            </a:r>
            <a:r>
              <a:rPr lang="el-GR" i="1" dirty="0"/>
              <a:t> </a:t>
            </a:r>
            <a:r>
              <a:rPr lang="el-GR" i="1" dirty="0" err="1"/>
              <a:t>χρήμασιν</a:t>
            </a:r>
            <a:r>
              <a:rPr lang="el-GR" i="1" dirty="0"/>
              <a:t>, </a:t>
            </a:r>
            <a:r>
              <a:rPr lang="el-GR" i="1" dirty="0" err="1"/>
              <a:t>ὡς</a:t>
            </a:r>
            <a:r>
              <a:rPr lang="el-GR" i="1" dirty="0"/>
              <a:t> </a:t>
            </a:r>
            <a:r>
              <a:rPr lang="el-GR" i="1" dirty="0" err="1"/>
              <a:t>θρυλλῇ</a:t>
            </a:r>
            <a:r>
              <a:rPr lang="el-GR" i="1" dirty="0"/>
              <a:t>, </a:t>
            </a:r>
            <a:r>
              <a:rPr lang="el-GR" i="1" dirty="0" err="1"/>
              <a:t>τὸν</a:t>
            </a:r>
            <a:r>
              <a:rPr lang="el-GR" i="1" dirty="0"/>
              <a:t> </a:t>
            </a:r>
            <a:r>
              <a:rPr lang="el-GR" i="1" dirty="0" err="1"/>
              <a:t>ἄπρατον</a:t>
            </a:r>
            <a:r>
              <a:rPr lang="el-GR" i="1" dirty="0"/>
              <a:t> </a:t>
            </a:r>
            <a:r>
              <a:rPr lang="el-GR" i="1" dirty="0" err="1"/>
              <a:t>μετῆλθες</a:t>
            </a:r>
            <a:r>
              <a:rPr lang="el-GR" i="1" dirty="0"/>
              <a:t> </a:t>
            </a:r>
            <a:r>
              <a:rPr lang="el-GR" i="1" dirty="0" err="1"/>
              <a:t>θησαυρὸν</a:t>
            </a:r>
            <a:r>
              <a:rPr lang="el-GR" i="1" dirty="0"/>
              <a:t>, </a:t>
            </a:r>
            <a:r>
              <a:rPr lang="el-GR" i="1" dirty="0" err="1"/>
              <a:t>καὶ</a:t>
            </a:r>
            <a:r>
              <a:rPr lang="el-GR" i="1" dirty="0"/>
              <a:t> </a:t>
            </a:r>
            <a:r>
              <a:rPr lang="el-GR" i="1" dirty="0" err="1"/>
              <a:t>κτήσασθαι</a:t>
            </a:r>
            <a:r>
              <a:rPr lang="el-GR" i="1" dirty="0"/>
              <a:t> </a:t>
            </a:r>
            <a:r>
              <a:rPr lang="el-GR" i="1" dirty="0" err="1"/>
              <a:t>ἱερωσύνην</a:t>
            </a:r>
            <a:r>
              <a:rPr lang="el-GR" i="1" dirty="0"/>
              <a:t> </a:t>
            </a:r>
            <a:r>
              <a:rPr lang="el-GR" i="1" dirty="0" err="1"/>
              <a:t>ὡς</a:t>
            </a:r>
            <a:r>
              <a:rPr lang="el-GR" i="1" dirty="0"/>
              <a:t> ὁ </a:t>
            </a:r>
            <a:r>
              <a:rPr lang="el-GR" i="1" dirty="0" err="1"/>
              <a:t>Σίμων</a:t>
            </a:r>
            <a:r>
              <a:rPr lang="el-GR" i="1" dirty="0"/>
              <a:t> </a:t>
            </a:r>
            <a:r>
              <a:rPr lang="el-GR" i="1" dirty="0" err="1"/>
              <a:t>ἐπόθησας</a:t>
            </a:r>
            <a:r>
              <a:rPr lang="el-GR" i="1" dirty="0"/>
              <a:t>, </a:t>
            </a:r>
            <a:r>
              <a:rPr lang="el-GR" i="1" dirty="0" err="1"/>
              <a:t>οὐκ</a:t>
            </a:r>
            <a:r>
              <a:rPr lang="el-GR" i="1" dirty="0"/>
              <a:t> </a:t>
            </a:r>
            <a:r>
              <a:rPr lang="el-GR" i="1" dirty="0" err="1"/>
              <a:t>ἔστι</a:t>
            </a:r>
            <a:r>
              <a:rPr lang="el-GR" i="1" dirty="0"/>
              <a:t> σοι </a:t>
            </a:r>
            <a:r>
              <a:rPr lang="el-GR" i="1" dirty="0" err="1"/>
              <a:t>μερὶς</a:t>
            </a:r>
            <a:r>
              <a:rPr lang="el-GR" i="1" dirty="0"/>
              <a:t> </a:t>
            </a:r>
            <a:r>
              <a:rPr lang="el-GR" i="1" dirty="0" err="1"/>
              <a:t>οὐδὲ</a:t>
            </a:r>
            <a:r>
              <a:rPr lang="el-GR" i="1" dirty="0"/>
              <a:t> </a:t>
            </a:r>
            <a:r>
              <a:rPr lang="el-GR" i="1" dirty="0" err="1"/>
              <a:t>κλῆρος</a:t>
            </a:r>
            <a:r>
              <a:rPr lang="el-GR" i="1" dirty="0"/>
              <a:t> </a:t>
            </a:r>
            <a:r>
              <a:rPr lang="el-GR" i="1" dirty="0" err="1"/>
              <a:t>ἐν</a:t>
            </a:r>
            <a:r>
              <a:rPr lang="el-GR" i="1" dirty="0"/>
              <a:t> </a:t>
            </a:r>
            <a:r>
              <a:rPr lang="el-GR" i="1" dirty="0" err="1"/>
              <a:t>τούτ</a:t>
            </a:r>
            <a:r>
              <a:rPr lang="el-GR" i="1" dirty="0" err="1">
                <a:sym typeface="MgPolOldTimesM"/>
              </a:rPr>
              <a:t>ῳ</a:t>
            </a:r>
            <a:r>
              <a:rPr lang="el-GR" i="1" dirty="0"/>
              <a:t>. </a:t>
            </a:r>
            <a:r>
              <a:rPr lang="el-GR" i="1" dirty="0" err="1"/>
              <a:t>Τὰ</a:t>
            </a:r>
            <a:r>
              <a:rPr lang="el-GR" i="1" dirty="0"/>
              <a:t> </a:t>
            </a:r>
            <a:r>
              <a:rPr lang="el-GR" i="1" dirty="0" err="1"/>
              <a:t>γὰρ</a:t>
            </a:r>
            <a:r>
              <a:rPr lang="el-GR" i="1" dirty="0"/>
              <a:t> </a:t>
            </a:r>
            <a:r>
              <a:rPr lang="el-GR" i="1" dirty="0" err="1"/>
              <a:t>ἑξῆς</a:t>
            </a:r>
            <a:r>
              <a:rPr lang="el-GR" i="1" dirty="0"/>
              <a:t> </a:t>
            </a:r>
            <a:r>
              <a:rPr lang="el-GR" i="1" dirty="0" err="1"/>
              <a:t>φειδοῖ</a:t>
            </a:r>
            <a:r>
              <a:rPr lang="el-GR" i="1" dirty="0"/>
              <a:t> </a:t>
            </a:r>
            <a:r>
              <a:rPr lang="el-GR" i="1" dirty="0" err="1"/>
              <a:t>παραλείψομαι</a:t>
            </a:r>
            <a:r>
              <a:rPr lang="el-GR" i="1" dirty="0"/>
              <a:t>, </a:t>
            </a:r>
            <a:r>
              <a:rPr lang="el-GR" i="1" dirty="0" err="1"/>
              <a:t>ἕν</a:t>
            </a:r>
            <a:r>
              <a:rPr lang="el-GR" i="1" dirty="0"/>
              <a:t> </a:t>
            </a:r>
            <a:r>
              <a:rPr lang="el-GR" i="1" dirty="0" err="1"/>
              <a:t>τοῦτο</a:t>
            </a:r>
            <a:r>
              <a:rPr lang="el-GR" i="1" dirty="0"/>
              <a:t> </a:t>
            </a:r>
            <a:r>
              <a:rPr lang="el-GR" i="1" dirty="0" err="1"/>
              <a:t>ὁρῶν</a:t>
            </a:r>
            <a:r>
              <a:rPr lang="el-GR" i="1" dirty="0"/>
              <a:t>, </a:t>
            </a:r>
            <a:r>
              <a:rPr lang="el-GR" i="1" dirty="0" err="1"/>
              <a:t>ὅτι</a:t>
            </a:r>
            <a:r>
              <a:rPr lang="el-GR" i="1" dirty="0"/>
              <a:t> Καϊάφας </a:t>
            </a:r>
            <a:r>
              <a:rPr lang="el-GR" i="1" dirty="0" err="1"/>
              <a:t>ἱερωσύνην</a:t>
            </a:r>
            <a:r>
              <a:rPr lang="el-GR" i="1" dirty="0"/>
              <a:t> </a:t>
            </a:r>
            <a:r>
              <a:rPr lang="el-GR" i="1" dirty="0" err="1"/>
              <a:t>ὠνήσατο</a:t>
            </a:r>
            <a:r>
              <a:rPr lang="el-GR" i="1" dirty="0"/>
              <a:t>, </a:t>
            </a:r>
            <a:r>
              <a:rPr lang="el-GR" i="1" dirty="0" err="1"/>
              <a:t>ὅτε</a:t>
            </a:r>
            <a:r>
              <a:rPr lang="el-GR" i="1" dirty="0"/>
              <a:t> </a:t>
            </a:r>
            <a:r>
              <a:rPr lang="el-GR" i="1" dirty="0" err="1"/>
              <a:t>κατὰ</a:t>
            </a:r>
            <a:r>
              <a:rPr lang="el-GR" i="1" dirty="0"/>
              <a:t> </a:t>
            </a:r>
            <a:r>
              <a:rPr lang="el-GR" i="1" dirty="0" err="1"/>
              <a:t>Χριστοῦ</a:t>
            </a:r>
            <a:r>
              <a:rPr lang="el-GR" i="1" dirty="0"/>
              <a:t> ταύτην </a:t>
            </a:r>
            <a:r>
              <a:rPr lang="el-GR" i="1" dirty="0" err="1"/>
              <a:t>ἐξώπλισε</a:t>
            </a:r>
            <a:r>
              <a:rPr lang="el-GR" i="1" dirty="0"/>
              <a:t>. </a:t>
            </a:r>
            <a:r>
              <a:rPr lang="el-GR" i="1" u="sng" dirty="0" err="1"/>
              <a:t>Πᾶς</a:t>
            </a:r>
            <a:r>
              <a:rPr lang="el-GR" i="1" u="sng" dirty="0"/>
              <a:t> </a:t>
            </a:r>
            <a:r>
              <a:rPr lang="el-GR" i="1" u="sng" dirty="0" err="1"/>
              <a:t>οὖν</a:t>
            </a:r>
            <a:r>
              <a:rPr lang="el-GR" i="1" u="sng" dirty="0"/>
              <a:t> </a:t>
            </a:r>
            <a:r>
              <a:rPr lang="el-GR" i="1" u="sng" dirty="0" err="1"/>
              <a:t>ὅστις</a:t>
            </a:r>
            <a:r>
              <a:rPr lang="el-GR" i="1" u="sng" dirty="0"/>
              <a:t> </a:t>
            </a:r>
            <a:r>
              <a:rPr lang="el-GR" i="1" u="sng" dirty="0" err="1"/>
              <a:t>ἱερωσύνην</a:t>
            </a:r>
            <a:r>
              <a:rPr lang="el-GR" i="1" u="sng" dirty="0"/>
              <a:t> </a:t>
            </a:r>
            <a:r>
              <a:rPr lang="el-GR" i="1" u="sng" dirty="0" err="1"/>
              <a:t>ἐπρίηται</a:t>
            </a:r>
            <a:r>
              <a:rPr lang="el-GR" i="1" u="sng" dirty="0"/>
              <a:t>, Καϊάφας </a:t>
            </a:r>
            <a:r>
              <a:rPr lang="el-GR" i="1" u="sng" dirty="0" err="1"/>
              <a:t>Χριστοκτόνος</a:t>
            </a:r>
            <a:r>
              <a:rPr lang="el-GR" i="1" u="sng" dirty="0"/>
              <a:t> </a:t>
            </a:r>
            <a:r>
              <a:rPr lang="el-GR" i="1" u="sng" dirty="0" err="1"/>
              <a:t>εὑρίσκεται</a:t>
            </a:r>
            <a:r>
              <a:rPr lang="el-GR" i="1" dirty="0"/>
              <a:t>. Ἅ </a:t>
            </a:r>
            <a:r>
              <a:rPr lang="el-GR" i="1" dirty="0" err="1"/>
              <a:t>γὰρ</a:t>
            </a:r>
            <a:r>
              <a:rPr lang="el-GR" i="1" dirty="0"/>
              <a:t> </a:t>
            </a:r>
            <a:r>
              <a:rPr lang="el-GR" i="1" dirty="0" err="1"/>
              <a:t>ἔργοις</a:t>
            </a:r>
            <a:r>
              <a:rPr lang="el-GR" i="1" dirty="0"/>
              <a:t> </a:t>
            </a:r>
            <a:r>
              <a:rPr lang="el-GR" i="1" dirty="0" err="1"/>
              <a:t>πιστευθῆναι</a:t>
            </a:r>
            <a:r>
              <a:rPr lang="el-GR" i="1" dirty="0"/>
              <a:t> </a:t>
            </a:r>
            <a:r>
              <a:rPr lang="el-GR" i="1" dirty="0" err="1"/>
              <a:t>οὐ</a:t>
            </a:r>
            <a:r>
              <a:rPr lang="el-GR" i="1" dirty="0"/>
              <a:t> δύναται, </a:t>
            </a:r>
            <a:r>
              <a:rPr lang="el-GR" i="1" dirty="0" err="1"/>
              <a:t>ταῦτα</a:t>
            </a:r>
            <a:r>
              <a:rPr lang="el-GR" i="1" dirty="0"/>
              <a:t> </a:t>
            </a:r>
            <a:r>
              <a:rPr lang="el-GR" i="1" dirty="0" err="1"/>
              <a:t>δόμασιν</a:t>
            </a:r>
            <a:r>
              <a:rPr lang="el-GR" i="1" dirty="0"/>
              <a:t> </a:t>
            </a:r>
            <a:r>
              <a:rPr lang="el-GR" i="1" dirty="0" err="1"/>
              <a:t>ἀσεβέσι</a:t>
            </a:r>
            <a:r>
              <a:rPr lang="el-GR" i="1" dirty="0"/>
              <a:t> πορίζεται</a:t>
            </a:r>
            <a:r>
              <a:rPr lang="el-GR" dirty="0"/>
              <a:t>».</a:t>
            </a:r>
          </a:p>
          <a:p>
            <a:pPr marL="0" indent="0">
              <a:buNone/>
            </a:pPr>
            <a:endParaRPr lang="el-GR" dirty="0"/>
          </a:p>
          <a:p>
            <a:endParaRPr lang="el-GR" dirty="0"/>
          </a:p>
        </p:txBody>
      </p:sp>
    </p:spTree>
    <p:extLst>
      <p:ext uri="{BB962C8B-B14F-4D97-AF65-F5344CB8AC3E}">
        <p14:creationId xmlns:p14="http://schemas.microsoft.com/office/powerpoint/2010/main" val="2658484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489396"/>
          </a:xfrm>
        </p:spPr>
        <p:txBody>
          <a:bodyPr>
            <a:normAutofit fontScale="90000"/>
          </a:bodyPr>
          <a:lstStyle/>
          <a:p>
            <a:pPr algn="ctr"/>
            <a:br>
              <a:rPr lang="el-GR" dirty="0"/>
            </a:br>
            <a:r>
              <a:rPr lang="el-GR" dirty="0"/>
              <a:t>ΙΣΙΔΩΡΟΣ ΠΗΛΟΥΣΙΩΤΗΣ</a:t>
            </a:r>
            <a:br>
              <a:rPr lang="el-GR" dirty="0"/>
            </a:br>
            <a:endParaRPr lang="el-GR" dirty="0"/>
          </a:p>
        </p:txBody>
      </p:sp>
      <p:sp>
        <p:nvSpPr>
          <p:cNvPr id="3" name="Θέση περιεχομένου 2"/>
          <p:cNvSpPr>
            <a:spLocks noGrp="1"/>
          </p:cNvSpPr>
          <p:nvPr>
            <p:ph idx="1"/>
          </p:nvPr>
        </p:nvSpPr>
        <p:spPr>
          <a:xfrm>
            <a:off x="0" y="399245"/>
            <a:ext cx="12192000" cy="6458754"/>
          </a:xfrm>
        </p:spPr>
        <p:txBody>
          <a:bodyPr>
            <a:normAutofit lnSpcReduction="10000"/>
          </a:bodyPr>
          <a:lstStyle/>
          <a:p>
            <a:r>
              <a:rPr lang="el-GR" dirty="0"/>
              <a:t>Παρόλα αυτά, η παρουσία επισκόπων, οι οποίοι κάνουν </a:t>
            </a:r>
            <a:r>
              <a:rPr lang="el-GR" u="sng" dirty="0"/>
              <a:t>κατάχρηση εξουσίας </a:t>
            </a:r>
            <a:r>
              <a:rPr lang="el-GR" dirty="0"/>
              <a:t>και γίνονται </a:t>
            </a:r>
            <a:r>
              <a:rPr lang="el-GR" b="1" dirty="0">
                <a:solidFill>
                  <a:srgbClr val="FF0000"/>
                </a:solidFill>
              </a:rPr>
              <a:t>σκάνδαλο</a:t>
            </a:r>
            <a:r>
              <a:rPr lang="el-GR" dirty="0"/>
              <a:t> για τους ανθρώπους της πόλης που διοικούν, προκαλεί την απορία των πιστών που εύλογα εκπροσωπούμενοι μέσα από τη γραφή του αγίου Ισίδωρου αναρωτιούνται: «</a:t>
            </a:r>
            <a:r>
              <a:rPr lang="el-GR" i="1" dirty="0"/>
              <a:t>Για ποιο λόγο πουλάς την ιεροσύνη; Για ποιον λόγο προδίδεις την ιεροσύνη; Γιατί εμπορεύεσαι το θείο; Για ποιο λόγο ρυπαίνεις τον ναό του Θεού; Γιατί χρηματίζεσαι οικειοποιούμενος παράνομα αυτά που ανήκουν στους φτωχούς; Γιατί, ενώ βρίσκεσαι στο κατώφλι των γηρατειών σου, συμπεριφέρεσαι σαν νέος με τα αδικήματά σου; Γιατί δεν παρέμεινες άρχοντας, αλλά αποδείχτηκες εξουσιαζόμενος από την κακία; Γνώριζε λοιπόν θα δεχτείς μεγαλύτερη τιμωρία, γιατί έκανες ο ίδιος αυτά που τάχθηκες να εμποδίσεις τους άλλους</a:t>
            </a:r>
            <a:r>
              <a:rPr lang="el-GR" dirty="0"/>
              <a:t>».</a:t>
            </a:r>
          </a:p>
          <a:p>
            <a:r>
              <a:rPr lang="el-GR" dirty="0"/>
              <a:t> </a:t>
            </a:r>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a:t>
            </a:r>
            <a:r>
              <a:rPr lang="el-GR" i="1" dirty="0"/>
              <a:t>Ι</a:t>
            </a:r>
            <a:r>
              <a:rPr lang="en-US" i="1" dirty="0"/>
              <a:t>I</a:t>
            </a:r>
            <a:r>
              <a:rPr lang="el-GR" i="1" dirty="0"/>
              <a:t> ΚΑ</a:t>
            </a:r>
            <a:r>
              <a:rPr lang="el-GR" dirty="0"/>
              <a:t>΄, </a:t>
            </a:r>
            <a:r>
              <a:rPr lang="en-US" dirty="0"/>
              <a:t>PG</a:t>
            </a:r>
            <a:r>
              <a:rPr lang="el-GR" dirty="0"/>
              <a:t>78, 472Β</a:t>
            </a:r>
            <a:r>
              <a:rPr lang="en-US" dirty="0"/>
              <a:t>C</a:t>
            </a:r>
            <a:r>
              <a:rPr lang="el-GR" dirty="0"/>
              <a:t>: «</a:t>
            </a:r>
            <a:r>
              <a:rPr lang="el-GR" i="1" dirty="0"/>
              <a:t>Δι’ </a:t>
            </a:r>
            <a:r>
              <a:rPr lang="el-GR" i="1" dirty="0" err="1"/>
              <a:t>ἥν</a:t>
            </a:r>
            <a:r>
              <a:rPr lang="el-GR" i="1" dirty="0"/>
              <a:t> </a:t>
            </a:r>
            <a:r>
              <a:rPr lang="el-GR" i="1" dirty="0" err="1"/>
              <a:t>αἰτίαν</a:t>
            </a:r>
            <a:r>
              <a:rPr lang="el-GR" i="1" dirty="0"/>
              <a:t> </a:t>
            </a:r>
            <a:r>
              <a:rPr lang="el-GR" i="1" dirty="0" err="1"/>
              <a:t>πιπράσκεις</a:t>
            </a:r>
            <a:r>
              <a:rPr lang="el-GR" i="1" dirty="0"/>
              <a:t> </a:t>
            </a:r>
            <a:r>
              <a:rPr lang="el-GR" i="1" dirty="0" err="1"/>
              <a:t>τὰς</a:t>
            </a:r>
            <a:r>
              <a:rPr lang="el-GR" i="1" dirty="0"/>
              <a:t> χειροτονίας; Τίνος </a:t>
            </a:r>
            <a:r>
              <a:rPr lang="el-GR" i="1" dirty="0" err="1"/>
              <a:t>ἕνεκεν</a:t>
            </a:r>
            <a:r>
              <a:rPr lang="el-GR" i="1" dirty="0"/>
              <a:t> προδίνεις </a:t>
            </a:r>
            <a:r>
              <a:rPr lang="el-GR" i="1" dirty="0" err="1"/>
              <a:t>τὴν</a:t>
            </a:r>
            <a:r>
              <a:rPr lang="el-GR" i="1" dirty="0"/>
              <a:t> </a:t>
            </a:r>
            <a:r>
              <a:rPr lang="el-GR" i="1" dirty="0" err="1"/>
              <a:t>ἱερωσύνην</a:t>
            </a:r>
            <a:r>
              <a:rPr lang="el-GR" i="1" dirty="0"/>
              <a:t>; </a:t>
            </a:r>
            <a:r>
              <a:rPr lang="el-GR" i="1" dirty="0" err="1"/>
              <a:t>Τοῦ</a:t>
            </a:r>
            <a:r>
              <a:rPr lang="el-GR" i="1" dirty="0"/>
              <a:t> χάριν </a:t>
            </a:r>
            <a:r>
              <a:rPr lang="el-GR" i="1" dirty="0" err="1"/>
              <a:t>καπηλεύεις</a:t>
            </a:r>
            <a:r>
              <a:rPr lang="el-GR" i="1" dirty="0"/>
              <a:t> </a:t>
            </a:r>
            <a:r>
              <a:rPr lang="el-GR" i="1" dirty="0" err="1"/>
              <a:t>τὸ</a:t>
            </a:r>
            <a:r>
              <a:rPr lang="el-GR" i="1" dirty="0"/>
              <a:t> </a:t>
            </a:r>
            <a:r>
              <a:rPr lang="el-GR" i="1" dirty="0" err="1"/>
              <a:t>θεῖον</a:t>
            </a:r>
            <a:r>
              <a:rPr lang="el-GR" i="1" dirty="0"/>
              <a:t>; Δι’ </a:t>
            </a:r>
            <a:r>
              <a:rPr lang="el-GR" i="1" dirty="0" err="1"/>
              <a:t>ἥν</a:t>
            </a:r>
            <a:r>
              <a:rPr lang="el-GR" i="1" dirty="0"/>
              <a:t> </a:t>
            </a:r>
            <a:r>
              <a:rPr lang="el-GR" i="1" dirty="0" err="1"/>
              <a:t>αἰτίαν</a:t>
            </a:r>
            <a:r>
              <a:rPr lang="el-GR" i="1" dirty="0"/>
              <a:t> μιαίνεις </a:t>
            </a:r>
            <a:r>
              <a:rPr lang="el-GR" i="1" dirty="0" err="1"/>
              <a:t>τὰ</a:t>
            </a:r>
            <a:r>
              <a:rPr lang="el-GR" i="1" dirty="0"/>
              <a:t> </a:t>
            </a:r>
            <a:r>
              <a:rPr lang="el-GR" i="1" dirty="0" err="1"/>
              <a:t>ἀνάκτορα</a:t>
            </a:r>
            <a:r>
              <a:rPr lang="el-GR" i="1" dirty="0"/>
              <a:t>; Τίνος χάριν </a:t>
            </a:r>
            <a:r>
              <a:rPr lang="el-GR" i="1" dirty="0" err="1"/>
              <a:t>τῶν</a:t>
            </a:r>
            <a:r>
              <a:rPr lang="el-GR" i="1" dirty="0"/>
              <a:t> </a:t>
            </a:r>
            <a:r>
              <a:rPr lang="el-GR" i="1" dirty="0" err="1"/>
              <a:t>πενήτων</a:t>
            </a:r>
            <a:r>
              <a:rPr lang="el-GR" i="1" dirty="0"/>
              <a:t> </a:t>
            </a:r>
            <a:r>
              <a:rPr lang="el-GR" i="1" dirty="0" err="1"/>
              <a:t>σφετεριζόμενος</a:t>
            </a:r>
            <a:r>
              <a:rPr lang="el-GR" i="1" dirty="0"/>
              <a:t> </a:t>
            </a:r>
            <a:r>
              <a:rPr lang="el-GR" i="1" dirty="0" err="1"/>
              <a:t>χρηματίζ</a:t>
            </a:r>
            <a:r>
              <a:rPr lang="el-GR" i="1" dirty="0" err="1">
                <a:sym typeface="MgPolOldTimesM"/>
              </a:rPr>
              <a:t>ῃ</a:t>
            </a:r>
            <a:r>
              <a:rPr lang="el-GR" i="1" dirty="0"/>
              <a:t>; </a:t>
            </a:r>
            <a:r>
              <a:rPr lang="el-GR" i="1" dirty="0" err="1"/>
              <a:t>Διὰ</a:t>
            </a:r>
            <a:r>
              <a:rPr lang="el-GR" i="1" dirty="0"/>
              <a:t> τί </a:t>
            </a:r>
            <a:r>
              <a:rPr lang="el-GR" i="1" dirty="0" err="1"/>
              <a:t>ἐπὶ</a:t>
            </a:r>
            <a:r>
              <a:rPr lang="el-GR" i="1" dirty="0"/>
              <a:t> </a:t>
            </a:r>
            <a:r>
              <a:rPr lang="el-GR" i="1" dirty="0" err="1"/>
              <a:t>γήρως</a:t>
            </a:r>
            <a:r>
              <a:rPr lang="el-GR" i="1" dirty="0"/>
              <a:t> </a:t>
            </a:r>
            <a:r>
              <a:rPr lang="el-GR" i="1" dirty="0" err="1"/>
              <a:t>οὐδῷ</a:t>
            </a:r>
            <a:r>
              <a:rPr lang="el-GR" i="1" dirty="0"/>
              <a:t> νεωτερίζεις </a:t>
            </a:r>
            <a:r>
              <a:rPr lang="el-GR" i="1" dirty="0" err="1"/>
              <a:t>τοῖς</a:t>
            </a:r>
            <a:r>
              <a:rPr lang="el-GR" i="1" dirty="0"/>
              <a:t> </a:t>
            </a:r>
            <a:r>
              <a:rPr lang="el-GR" i="1" dirty="0" err="1"/>
              <a:t>ἀδικήμασι</a:t>
            </a:r>
            <a:r>
              <a:rPr lang="el-GR" i="1" dirty="0"/>
              <a:t>; Τίνος </a:t>
            </a:r>
            <a:r>
              <a:rPr lang="el-GR" i="1" dirty="0" err="1"/>
              <a:t>ἕνεκεν</a:t>
            </a:r>
            <a:r>
              <a:rPr lang="el-GR" i="1" dirty="0"/>
              <a:t> </a:t>
            </a:r>
            <a:r>
              <a:rPr lang="el-GR" i="1" dirty="0" err="1"/>
              <a:t>οὐκ</a:t>
            </a:r>
            <a:r>
              <a:rPr lang="el-GR" i="1" dirty="0"/>
              <a:t> </a:t>
            </a:r>
            <a:r>
              <a:rPr lang="el-GR" i="1" dirty="0" err="1"/>
              <a:t>ἔμεινας</a:t>
            </a:r>
            <a:r>
              <a:rPr lang="el-GR" i="1" dirty="0"/>
              <a:t> </a:t>
            </a:r>
            <a:r>
              <a:rPr lang="el-GR" i="1" dirty="0" err="1"/>
              <a:t>ἄρχων</a:t>
            </a:r>
            <a:r>
              <a:rPr lang="el-GR" i="1" dirty="0"/>
              <a:t>, </a:t>
            </a:r>
            <a:r>
              <a:rPr lang="el-GR" i="1" dirty="0" err="1"/>
              <a:t>ἀλλὰ</a:t>
            </a:r>
            <a:r>
              <a:rPr lang="el-GR" i="1" dirty="0"/>
              <a:t> </a:t>
            </a:r>
            <a:r>
              <a:rPr lang="el-GR" i="1" dirty="0" err="1"/>
              <a:t>ἀρχόμενος</a:t>
            </a:r>
            <a:r>
              <a:rPr lang="el-GR" i="1" dirty="0"/>
              <a:t> </a:t>
            </a:r>
            <a:r>
              <a:rPr lang="el-GR" i="1" dirty="0" err="1"/>
              <a:t>ἀπὸ</a:t>
            </a:r>
            <a:r>
              <a:rPr lang="el-GR" i="1" dirty="0"/>
              <a:t> </a:t>
            </a:r>
            <a:r>
              <a:rPr lang="el-GR" i="1" dirty="0" err="1"/>
              <a:t>τῆς</a:t>
            </a:r>
            <a:r>
              <a:rPr lang="el-GR" i="1" dirty="0"/>
              <a:t> κακίας </a:t>
            </a:r>
            <a:r>
              <a:rPr lang="el-GR" i="1" dirty="0" err="1"/>
              <a:t>ἐφωράθης</a:t>
            </a:r>
            <a:r>
              <a:rPr lang="el-GR" i="1" dirty="0"/>
              <a:t>; </a:t>
            </a:r>
            <a:r>
              <a:rPr lang="el-GR" i="1" dirty="0" err="1"/>
              <a:t>Ἴσθι</a:t>
            </a:r>
            <a:r>
              <a:rPr lang="el-GR" i="1" dirty="0"/>
              <a:t> </a:t>
            </a:r>
            <a:r>
              <a:rPr lang="el-GR" i="1" dirty="0" err="1"/>
              <a:t>τοίνυν</a:t>
            </a:r>
            <a:r>
              <a:rPr lang="el-GR" i="1" dirty="0"/>
              <a:t> </a:t>
            </a:r>
            <a:r>
              <a:rPr lang="el-GR" i="1" dirty="0" err="1"/>
              <a:t>ὅτι</a:t>
            </a:r>
            <a:r>
              <a:rPr lang="el-GR" i="1" dirty="0"/>
              <a:t> μείζονα δίκην </a:t>
            </a:r>
            <a:r>
              <a:rPr lang="el-GR" i="1" dirty="0" err="1"/>
              <a:t>δοίης</a:t>
            </a:r>
            <a:r>
              <a:rPr lang="el-GR" i="1" dirty="0"/>
              <a:t> </a:t>
            </a:r>
            <a:r>
              <a:rPr lang="el-GR" i="1" dirty="0" err="1"/>
              <a:t>ἄν</a:t>
            </a:r>
            <a:r>
              <a:rPr lang="el-GR" i="1" dirty="0"/>
              <a:t>, </a:t>
            </a:r>
            <a:r>
              <a:rPr lang="el-GR" i="1" dirty="0" err="1"/>
              <a:t>ὅτι</a:t>
            </a:r>
            <a:r>
              <a:rPr lang="el-GR" i="1" dirty="0"/>
              <a:t> </a:t>
            </a:r>
            <a:r>
              <a:rPr lang="el-GR" i="1" dirty="0" err="1"/>
              <a:t>δέδρακας</a:t>
            </a:r>
            <a:r>
              <a:rPr lang="el-GR" i="1" dirty="0"/>
              <a:t> </a:t>
            </a:r>
            <a:r>
              <a:rPr lang="el-GR" i="1" dirty="0" err="1"/>
              <a:t>αὐτὸς</a:t>
            </a:r>
            <a:r>
              <a:rPr lang="el-GR" i="1" dirty="0"/>
              <a:t> ἅ </a:t>
            </a:r>
            <a:r>
              <a:rPr lang="el-GR" i="1" dirty="0" err="1"/>
              <a:t>κωλύειν</a:t>
            </a:r>
            <a:r>
              <a:rPr lang="el-GR" i="1" dirty="0"/>
              <a:t> </a:t>
            </a:r>
            <a:r>
              <a:rPr lang="el-GR" i="1" dirty="0" err="1"/>
              <a:t>ἑτέρους</a:t>
            </a:r>
            <a:r>
              <a:rPr lang="el-GR" i="1" dirty="0"/>
              <a:t> </a:t>
            </a:r>
            <a:r>
              <a:rPr lang="el-GR" i="1" dirty="0" err="1"/>
              <a:t>ἐτάχθης</a:t>
            </a:r>
            <a:r>
              <a:rPr lang="el-GR" dirty="0"/>
              <a:t>».</a:t>
            </a:r>
          </a:p>
        </p:txBody>
      </p:sp>
    </p:spTree>
    <p:extLst>
      <p:ext uri="{BB962C8B-B14F-4D97-AF65-F5344CB8AC3E}">
        <p14:creationId xmlns:p14="http://schemas.microsoft.com/office/powerpoint/2010/main" val="445298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46975"/>
          </a:xfrm>
        </p:spPr>
        <p:txBody>
          <a:bodyPr>
            <a:normAutofit fontScale="90000"/>
          </a:bodyPr>
          <a:lstStyle/>
          <a:p>
            <a:pPr algn="ctr"/>
            <a:br>
              <a:rPr lang="el-GR" dirty="0"/>
            </a:br>
            <a:r>
              <a:rPr lang="el-GR" dirty="0"/>
              <a:t>ΙΣΙΔΩΡΟΣ ΠΗΛΟΥΣΙΩΤΗΣ</a:t>
            </a:r>
            <a:br>
              <a:rPr lang="el-GR" dirty="0"/>
            </a:br>
            <a:endParaRPr lang="el-GR" dirty="0"/>
          </a:p>
        </p:txBody>
      </p:sp>
      <p:sp>
        <p:nvSpPr>
          <p:cNvPr id="3" name="Θέση περιεχομένου 2"/>
          <p:cNvSpPr>
            <a:spLocks noGrp="1"/>
          </p:cNvSpPr>
          <p:nvPr>
            <p:ph idx="1"/>
          </p:nvPr>
        </p:nvSpPr>
        <p:spPr>
          <a:xfrm>
            <a:off x="0" y="592428"/>
            <a:ext cx="12192000" cy="6265572"/>
          </a:xfrm>
        </p:spPr>
        <p:txBody>
          <a:bodyPr/>
          <a:lstStyle/>
          <a:p>
            <a:r>
              <a:rPr lang="el-GR" dirty="0"/>
              <a:t>Οι κατηγορίες για τον </a:t>
            </a:r>
            <a:r>
              <a:rPr lang="el-GR" b="1" dirty="0">
                <a:effectLst>
                  <a:outerShdw blurRad="38100" dist="38100" dir="2700000" algn="tl">
                    <a:srgbClr val="000000">
                      <a:alpha val="43137"/>
                    </a:srgbClr>
                  </a:outerShdw>
                </a:effectLst>
              </a:rPr>
              <a:t>επίσκοπο </a:t>
            </a:r>
            <a:r>
              <a:rPr lang="el-GR" b="1" dirty="0" err="1">
                <a:effectLst>
                  <a:outerShdw blurRad="38100" dist="38100" dir="2700000" algn="tl">
                    <a:srgbClr val="000000">
                      <a:alpha val="43137"/>
                    </a:srgbClr>
                  </a:outerShdw>
                </a:effectLst>
              </a:rPr>
              <a:t>Πηλουσίου</a:t>
            </a:r>
            <a:r>
              <a:rPr lang="el-GR" b="1" dirty="0">
                <a:effectLst>
                  <a:outerShdw blurRad="38100" dist="38100" dir="2700000" algn="tl">
                    <a:srgbClr val="000000">
                      <a:alpha val="43137"/>
                    </a:srgbClr>
                  </a:outerShdw>
                </a:effectLst>
              </a:rPr>
              <a:t> Ευσέβιο </a:t>
            </a:r>
            <a:r>
              <a:rPr lang="el-GR" dirty="0"/>
              <a:t>είναι συγκεκριμένες</a:t>
            </a:r>
            <a:r>
              <a:rPr lang="el-GR" dirty="0">
                <a:sym typeface="MgPolOldTimesM"/>
              </a:rPr>
              <a:t>·</a:t>
            </a:r>
            <a:r>
              <a:rPr lang="el-GR" dirty="0"/>
              <a:t> επιτρέπει να γίνονται χειροτονίες για τη λειτουργία των μυστηρίων με χρήματα και όχι με το Πνεύμα. Ο άγιος Ισίδωρος τον προειδοποιεί για το τέλος του κακού, μήπως και για μικρό κέρδος προτιμήσει να βλασφημήσει τον Θεό. Για να τον συνετίσει του φέρνει για παράδειγμα τον </a:t>
            </a:r>
            <a:r>
              <a:rPr lang="el-GR" dirty="0" err="1"/>
              <a:t>Χοφνί</a:t>
            </a:r>
            <a:r>
              <a:rPr lang="el-GR" dirty="0"/>
              <a:t> και τον </a:t>
            </a:r>
            <a:r>
              <a:rPr lang="el-GR" dirty="0" err="1"/>
              <a:t>Φινεές</a:t>
            </a:r>
            <a:r>
              <a:rPr lang="el-GR" dirty="0">
                <a:effectLst/>
              </a:rPr>
              <a:t> (</a:t>
            </a:r>
            <a:r>
              <a:rPr lang="el-GR" i="1" dirty="0"/>
              <a:t>Α΄ </a:t>
            </a:r>
            <a:r>
              <a:rPr lang="el-GR" i="1" dirty="0" err="1"/>
              <a:t>Βασ</a:t>
            </a:r>
            <a:r>
              <a:rPr lang="el-GR" i="1" dirty="0"/>
              <a:t>. </a:t>
            </a:r>
            <a:r>
              <a:rPr lang="el-GR" dirty="0"/>
              <a:t>2,34 και 4,11), οι οποίοι παραδόθηκαν στον χειρότερο θάνατο επειδή ακριβώς πρόδωσαν το τιμητικό δώρο της ιεροσύνης. </a:t>
            </a:r>
          </a:p>
          <a:p>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a:t>
            </a:r>
            <a:r>
              <a:rPr lang="el-GR" i="1" dirty="0"/>
              <a:t>Ι </a:t>
            </a:r>
            <a:r>
              <a:rPr lang="el-GR" i="1" dirty="0" err="1"/>
              <a:t>Κς</a:t>
            </a:r>
            <a:r>
              <a:rPr lang="el-GR" dirty="0"/>
              <a:t>΄, </a:t>
            </a:r>
            <a:r>
              <a:rPr lang="en-US" dirty="0"/>
              <a:t>PG</a:t>
            </a:r>
            <a:r>
              <a:rPr lang="el-GR" dirty="0"/>
              <a:t>78, 200</a:t>
            </a:r>
            <a:r>
              <a:rPr lang="en-US" dirty="0"/>
              <a:t>A</a:t>
            </a:r>
            <a:r>
              <a:rPr lang="el-GR" dirty="0"/>
              <a:t>: «</a:t>
            </a:r>
            <a:r>
              <a:rPr lang="el-GR" i="1" dirty="0" err="1"/>
              <a:t>Εἰ</a:t>
            </a:r>
            <a:r>
              <a:rPr lang="el-GR" i="1" dirty="0"/>
              <a:t> </a:t>
            </a:r>
            <a:r>
              <a:rPr lang="el-GR" i="1" dirty="0" err="1"/>
              <a:t>δὲ</a:t>
            </a:r>
            <a:r>
              <a:rPr lang="el-GR" i="1" dirty="0"/>
              <a:t> </a:t>
            </a:r>
            <a:r>
              <a:rPr lang="el-GR" i="1" dirty="0" err="1"/>
              <a:t>ἀληθεύουσι</a:t>
            </a:r>
            <a:r>
              <a:rPr lang="el-GR" i="1" dirty="0"/>
              <a:t>, </a:t>
            </a:r>
            <a:r>
              <a:rPr lang="el-GR" i="1" dirty="0" err="1"/>
              <a:t>γνῶθι</a:t>
            </a:r>
            <a:r>
              <a:rPr lang="el-GR" i="1" dirty="0"/>
              <a:t> </a:t>
            </a:r>
            <a:r>
              <a:rPr lang="el-GR" i="1" dirty="0" err="1"/>
              <a:t>οἷ</a:t>
            </a:r>
            <a:r>
              <a:rPr lang="el-GR" i="1" dirty="0"/>
              <a:t> </a:t>
            </a:r>
            <a:r>
              <a:rPr lang="el-GR" i="1" dirty="0" err="1"/>
              <a:t>τελευτ</a:t>
            </a:r>
            <a:r>
              <a:rPr lang="el-GR" i="1" dirty="0" err="1">
                <a:sym typeface="MgPolOldTimesM"/>
              </a:rPr>
              <a:t>ᾷ</a:t>
            </a:r>
            <a:r>
              <a:rPr lang="el-GR" i="1" dirty="0"/>
              <a:t> </a:t>
            </a:r>
            <a:r>
              <a:rPr lang="el-GR" i="1" dirty="0" err="1"/>
              <a:t>τὸ</a:t>
            </a:r>
            <a:r>
              <a:rPr lang="el-GR" i="1" dirty="0"/>
              <a:t> </a:t>
            </a:r>
            <a:r>
              <a:rPr lang="el-GR" i="1" dirty="0" err="1"/>
              <a:t>κακὸν</a:t>
            </a:r>
            <a:r>
              <a:rPr lang="el-GR" i="1" dirty="0"/>
              <a:t>, </a:t>
            </a:r>
            <a:r>
              <a:rPr lang="el-GR" i="1" dirty="0" err="1"/>
              <a:t>ὅτι</a:t>
            </a:r>
            <a:r>
              <a:rPr lang="el-GR" i="1" dirty="0"/>
              <a:t> </a:t>
            </a:r>
            <a:r>
              <a:rPr lang="el-GR" i="1" dirty="0" err="1"/>
              <a:t>μικροῦ</a:t>
            </a:r>
            <a:r>
              <a:rPr lang="el-GR" i="1" dirty="0"/>
              <a:t> κέρδους </a:t>
            </a:r>
            <a:r>
              <a:rPr lang="el-GR" i="1" dirty="0" err="1"/>
              <a:t>τὸ</a:t>
            </a:r>
            <a:r>
              <a:rPr lang="el-GR" i="1" dirty="0"/>
              <a:t> </a:t>
            </a:r>
            <a:r>
              <a:rPr lang="el-GR" i="1" dirty="0" err="1"/>
              <a:t>εἰς</a:t>
            </a:r>
            <a:r>
              <a:rPr lang="el-GR" i="1" dirty="0"/>
              <a:t> </a:t>
            </a:r>
            <a:r>
              <a:rPr lang="el-GR" i="1" dirty="0" err="1"/>
              <a:t>Θεὸν</a:t>
            </a:r>
            <a:r>
              <a:rPr lang="el-GR" i="1" dirty="0"/>
              <a:t> </a:t>
            </a:r>
            <a:r>
              <a:rPr lang="el-GR" i="1" dirty="0" err="1"/>
              <a:t>ὑβρίζειν</a:t>
            </a:r>
            <a:r>
              <a:rPr lang="el-GR" i="1" dirty="0"/>
              <a:t> </a:t>
            </a:r>
            <a:r>
              <a:rPr lang="el-GR" i="1" dirty="0" err="1"/>
              <a:t>ἀντήλλαξας</a:t>
            </a:r>
            <a:r>
              <a:rPr lang="el-GR" i="1" dirty="0"/>
              <a:t>. </a:t>
            </a:r>
            <a:r>
              <a:rPr lang="el-GR" i="1" dirty="0" err="1"/>
              <a:t>Καὶ</a:t>
            </a:r>
            <a:r>
              <a:rPr lang="el-GR" i="1" dirty="0"/>
              <a:t> τις </a:t>
            </a:r>
            <a:r>
              <a:rPr lang="el-GR" i="1" dirty="0" err="1"/>
              <a:t>προσεύξεται</a:t>
            </a:r>
            <a:r>
              <a:rPr lang="el-GR" i="1" dirty="0"/>
              <a:t> </a:t>
            </a:r>
            <a:r>
              <a:rPr lang="el-GR" i="1" dirty="0" err="1"/>
              <a:t>περὶ</a:t>
            </a:r>
            <a:r>
              <a:rPr lang="el-GR" i="1" dirty="0"/>
              <a:t> </a:t>
            </a:r>
            <a:r>
              <a:rPr lang="el-GR" i="1" dirty="0" err="1"/>
              <a:t>σοῦ</a:t>
            </a:r>
            <a:r>
              <a:rPr lang="el-GR" i="1" dirty="0"/>
              <a:t>, </a:t>
            </a:r>
            <a:r>
              <a:rPr lang="el-GR" i="1" dirty="0" err="1"/>
              <a:t>ἐπειδὴ</a:t>
            </a:r>
            <a:r>
              <a:rPr lang="el-GR" i="1" dirty="0"/>
              <a:t> μήτε </a:t>
            </a:r>
            <a:r>
              <a:rPr lang="el-GR" i="1" dirty="0" err="1"/>
              <a:t>περὶ</a:t>
            </a:r>
            <a:r>
              <a:rPr lang="el-GR" i="1" dirty="0"/>
              <a:t> </a:t>
            </a:r>
            <a:r>
              <a:rPr lang="el-GR" i="1" dirty="0" err="1"/>
              <a:t>Οφνὴ</a:t>
            </a:r>
            <a:r>
              <a:rPr lang="el-GR" i="1" dirty="0"/>
              <a:t> </a:t>
            </a:r>
            <a:r>
              <a:rPr lang="el-GR" i="1" dirty="0" err="1"/>
              <a:t>καὶ</a:t>
            </a:r>
            <a:r>
              <a:rPr lang="el-GR" i="1" dirty="0"/>
              <a:t> </a:t>
            </a:r>
            <a:r>
              <a:rPr lang="el-GR" i="1" dirty="0" err="1"/>
              <a:t>Φινεὲς</a:t>
            </a:r>
            <a:r>
              <a:rPr lang="el-GR" i="1" dirty="0"/>
              <a:t>, </a:t>
            </a:r>
            <a:r>
              <a:rPr lang="el-GR" i="1" dirty="0" err="1"/>
              <a:t>εἰς</a:t>
            </a:r>
            <a:r>
              <a:rPr lang="el-GR" i="1" dirty="0"/>
              <a:t> </a:t>
            </a:r>
            <a:r>
              <a:rPr lang="el-GR" i="1" dirty="0" err="1"/>
              <a:t>Θεὸν</a:t>
            </a:r>
            <a:r>
              <a:rPr lang="el-GR" i="1" dirty="0"/>
              <a:t> </a:t>
            </a:r>
            <a:r>
              <a:rPr lang="el-GR" i="1" dirty="0" err="1"/>
              <a:t>καὶ</a:t>
            </a:r>
            <a:r>
              <a:rPr lang="el-GR" i="1" dirty="0"/>
              <a:t> </a:t>
            </a:r>
            <a:r>
              <a:rPr lang="el-GR" i="1" dirty="0" err="1"/>
              <a:t>τὴν</a:t>
            </a:r>
            <a:r>
              <a:rPr lang="el-GR" i="1" dirty="0"/>
              <a:t> </a:t>
            </a:r>
            <a:r>
              <a:rPr lang="el-GR" i="1" dirty="0" err="1"/>
              <a:t>αὐτοῦ</a:t>
            </a:r>
            <a:r>
              <a:rPr lang="el-GR" i="1" dirty="0"/>
              <a:t> </a:t>
            </a:r>
            <a:r>
              <a:rPr lang="el-GR" i="1" dirty="0" err="1"/>
              <a:t>ἁμαρτανόντων</a:t>
            </a:r>
            <a:r>
              <a:rPr lang="el-GR" i="1" dirty="0"/>
              <a:t> </a:t>
            </a:r>
            <a:r>
              <a:rPr lang="el-GR" i="1" dirty="0" err="1"/>
              <a:t>ἱερωσύνην</a:t>
            </a:r>
            <a:r>
              <a:rPr lang="el-GR" i="1" dirty="0"/>
              <a:t>, </a:t>
            </a:r>
            <a:r>
              <a:rPr lang="el-GR" i="1" dirty="0" err="1"/>
              <a:t>εὑρέθη</a:t>
            </a:r>
            <a:r>
              <a:rPr lang="el-GR" i="1" dirty="0"/>
              <a:t> τις </a:t>
            </a:r>
            <a:r>
              <a:rPr lang="el-GR" i="1" dirty="0" err="1"/>
              <a:t>πρεσβευόμενος</a:t>
            </a:r>
            <a:r>
              <a:rPr lang="el-GR" i="1" dirty="0"/>
              <a:t>, </a:t>
            </a:r>
            <a:r>
              <a:rPr lang="el-GR" i="1" dirty="0" err="1"/>
              <a:t>ἀλλ</a:t>
            </a:r>
            <a:r>
              <a:rPr lang="el-GR" i="1" dirty="0"/>
              <a:t>’ </a:t>
            </a:r>
            <a:r>
              <a:rPr lang="el-GR" i="1" dirty="0" err="1"/>
              <a:t>εἰς</a:t>
            </a:r>
            <a:r>
              <a:rPr lang="el-GR" i="1" dirty="0"/>
              <a:t> </a:t>
            </a:r>
            <a:r>
              <a:rPr lang="el-GR" i="1" dirty="0" err="1"/>
              <a:t>ἔσχατον</a:t>
            </a:r>
            <a:r>
              <a:rPr lang="el-GR" i="1" dirty="0"/>
              <a:t> </a:t>
            </a:r>
            <a:r>
              <a:rPr lang="el-GR" i="1" dirty="0" err="1"/>
              <a:t>ὄλεθρον</a:t>
            </a:r>
            <a:r>
              <a:rPr lang="el-GR" i="1" dirty="0"/>
              <a:t>, </a:t>
            </a:r>
            <a:r>
              <a:rPr lang="el-GR" i="1" dirty="0" err="1"/>
              <a:t>ὡς</a:t>
            </a:r>
            <a:r>
              <a:rPr lang="el-GR" i="1" dirty="0"/>
              <a:t> </a:t>
            </a:r>
            <a:r>
              <a:rPr lang="el-GR" i="1" dirty="0" err="1"/>
              <a:t>τὸ</a:t>
            </a:r>
            <a:r>
              <a:rPr lang="el-GR" i="1" dirty="0"/>
              <a:t> γέρας </a:t>
            </a:r>
            <a:r>
              <a:rPr lang="el-GR" i="1" dirty="0" err="1"/>
              <a:t>προπίπτοντες</a:t>
            </a:r>
            <a:r>
              <a:rPr lang="el-GR" i="1" dirty="0"/>
              <a:t> </a:t>
            </a:r>
            <a:r>
              <a:rPr lang="el-GR" i="1" dirty="0" err="1"/>
              <a:t>τῆς</a:t>
            </a:r>
            <a:r>
              <a:rPr lang="el-GR" i="1" dirty="0"/>
              <a:t> </a:t>
            </a:r>
            <a:r>
              <a:rPr lang="el-GR" i="1" dirty="0" err="1"/>
              <a:t>ἱερωσύνης</a:t>
            </a:r>
            <a:r>
              <a:rPr lang="el-GR" i="1" dirty="0"/>
              <a:t>, </a:t>
            </a:r>
            <a:r>
              <a:rPr lang="el-GR" i="1" dirty="0" err="1"/>
              <a:t>ἐδόθησαν</a:t>
            </a:r>
            <a:r>
              <a:rPr lang="el-GR" i="1" dirty="0"/>
              <a:t>;</a:t>
            </a:r>
            <a:r>
              <a:rPr lang="el-GR" dirty="0"/>
              <a:t>».</a:t>
            </a:r>
          </a:p>
          <a:p>
            <a:endParaRPr lang="el-GR" dirty="0"/>
          </a:p>
          <a:p>
            <a:endParaRPr lang="el-GR" dirty="0"/>
          </a:p>
        </p:txBody>
      </p:sp>
    </p:spTree>
    <p:extLst>
      <p:ext uri="{BB962C8B-B14F-4D97-AF65-F5344CB8AC3E}">
        <p14:creationId xmlns:p14="http://schemas.microsoft.com/office/powerpoint/2010/main" val="3033974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08338"/>
          </a:xfrm>
        </p:spPr>
        <p:txBody>
          <a:bodyPr>
            <a:normAutofit fontScale="90000"/>
          </a:bodyPr>
          <a:lstStyle/>
          <a:p>
            <a:pPr algn="ctr"/>
            <a:br>
              <a:rPr lang="el-GR" dirty="0"/>
            </a:br>
            <a:r>
              <a:rPr lang="el-GR" dirty="0"/>
              <a:t>ΙΣΙΔΩΡΟΣ ΠΗΛΟΥΣΙΩΤΗΣ</a:t>
            </a:r>
            <a:br>
              <a:rPr lang="el-GR" dirty="0"/>
            </a:br>
            <a:endParaRPr lang="el-GR" dirty="0"/>
          </a:p>
        </p:txBody>
      </p:sp>
      <p:sp>
        <p:nvSpPr>
          <p:cNvPr id="3" name="Θέση περιεχομένου 2"/>
          <p:cNvSpPr>
            <a:spLocks noGrp="1"/>
          </p:cNvSpPr>
          <p:nvPr>
            <p:ph idx="1"/>
          </p:nvPr>
        </p:nvSpPr>
        <p:spPr>
          <a:xfrm>
            <a:off x="0" y="579548"/>
            <a:ext cx="12192000" cy="6278451"/>
          </a:xfrm>
        </p:spPr>
        <p:txBody>
          <a:bodyPr>
            <a:normAutofit fontScale="92500" lnSpcReduction="10000"/>
          </a:bodyPr>
          <a:lstStyle/>
          <a:p>
            <a:r>
              <a:rPr lang="el-GR" dirty="0"/>
              <a:t>Πρόκειται για μια διδακτική ιστορία, που βεβαιώνει για το φρικτό τέλος που περιμένει τους ανθρώπους, οι οποίοι δεν σέβονται τον Θεό ενώ έχουν διαταχθεί στην υπηρεσία Του. Ο </a:t>
            </a:r>
            <a:r>
              <a:rPr lang="el-GR" dirty="0" err="1"/>
              <a:t>Χοφνί</a:t>
            </a:r>
            <a:r>
              <a:rPr lang="el-GR" dirty="0"/>
              <a:t> και ο </a:t>
            </a:r>
            <a:r>
              <a:rPr lang="el-GR" dirty="0" err="1"/>
              <a:t>Φινεές</a:t>
            </a:r>
            <a:r>
              <a:rPr lang="el-GR" dirty="0"/>
              <a:t>, λοιπόν, ήταν οι γιοι του </a:t>
            </a:r>
            <a:r>
              <a:rPr lang="el-GR" dirty="0" err="1"/>
              <a:t>Ηλεί</a:t>
            </a:r>
            <a:r>
              <a:rPr lang="el-GR" dirty="0"/>
              <a:t>, ο οποίος ήταν ο ιερέας της </a:t>
            </a:r>
            <a:r>
              <a:rPr lang="el-GR" dirty="0" err="1"/>
              <a:t>Σιλώ</a:t>
            </a:r>
            <a:r>
              <a:rPr lang="el-GR" dirty="0"/>
              <a:t>. Τα παιδιά του όμως ήταν άνθρωποι αχρείοι, που </a:t>
            </a:r>
            <a:r>
              <a:rPr lang="el-GR" dirty="0" err="1"/>
              <a:t>παρέβαιναν</a:t>
            </a:r>
            <a:r>
              <a:rPr lang="el-GR" dirty="0"/>
              <a:t> τις διατάξεις για τις απολαβές των ιερέων από τις προσφορές του λαού, πλάγιαζαν με τις γυναίκες που υπηρετούσαν στην είσοδο της Σκηνής του Μαρτυρίου και περιφρονούσαν τις συμβουλές του πατέρα τους που προσπαθούσε να τους συνετίσει. Έτσι ο Θεός μίλησε στον </a:t>
            </a:r>
            <a:r>
              <a:rPr lang="el-GR" dirty="0" err="1"/>
              <a:t>Ηλεί</a:t>
            </a:r>
            <a:r>
              <a:rPr lang="el-GR" dirty="0"/>
              <a:t> και του ανακοίνωσε ότι, επειδή τα παιδιά του δεν δείχνουν κανέναν σεβασμό για τις θυσίες και τις αναίμακτες προσφορές, θα συντρίψει όλους τους νέους στην οικογένειά του, οι οποίοι θα πεθαίνουν πάνω στον ανθό της ηλικίας τους. Μόνο έναν θα αφήσει ζωντανό να υπηρετεί στο θυσιαστήριο για να μαραζώνει από τη ζήλεια και την απογοήτευση. Ως σημάδι για την προφητεία αυτή, του έδωσε την πληροφορία ότι οι δύο γιοι του, </a:t>
            </a:r>
            <a:r>
              <a:rPr lang="el-GR" dirty="0" err="1"/>
              <a:t>Χοφνί</a:t>
            </a:r>
            <a:r>
              <a:rPr lang="el-GR" dirty="0"/>
              <a:t> και </a:t>
            </a:r>
            <a:r>
              <a:rPr lang="el-GR" dirty="0" err="1"/>
              <a:t>Φινεές</a:t>
            </a:r>
            <a:r>
              <a:rPr lang="el-GR" dirty="0"/>
              <a:t>, θα πεθάνουν την ίδια μέρα. Έτσι και έγινε. Σ’ ένα πόλεμο με τους Φιλισταίους οι Ισραηλίτες αποφάσισαν να πάρουν από τη </a:t>
            </a:r>
            <a:r>
              <a:rPr lang="el-GR" dirty="0" err="1"/>
              <a:t>Σιλώ</a:t>
            </a:r>
            <a:r>
              <a:rPr lang="el-GR" dirty="0"/>
              <a:t> μαζί τους και την Κιβωτό της Διαθήκης για να τους σώσει από τους εχθρούς. Οι δύο γιοι του </a:t>
            </a:r>
            <a:r>
              <a:rPr lang="el-GR" dirty="0" err="1"/>
              <a:t>Ηλεί</a:t>
            </a:r>
            <a:r>
              <a:rPr lang="el-GR" dirty="0"/>
              <a:t>, ο </a:t>
            </a:r>
            <a:r>
              <a:rPr lang="el-GR" dirty="0" err="1"/>
              <a:t>Χοφνί</a:t>
            </a:r>
            <a:r>
              <a:rPr lang="el-GR" dirty="0"/>
              <a:t> και ο </a:t>
            </a:r>
            <a:r>
              <a:rPr lang="el-GR" dirty="0" err="1"/>
              <a:t>Φινεές</a:t>
            </a:r>
            <a:r>
              <a:rPr lang="el-GR" dirty="0"/>
              <a:t>, ήταν εκεί μαζί με την Κιβωτό. Στην μάχη όμως αυτή έγινε πολύ μεγάλη σφαγή και έπεσαν από τους Ισραηλίτες τριάντα χιλιάδες πεζοί. Οι Φιλισταίοι άρπαξαν την Κιβωτό του Θεού και οι δύο γιοι του </a:t>
            </a:r>
            <a:r>
              <a:rPr lang="el-GR" dirty="0" err="1"/>
              <a:t>Ηλεί</a:t>
            </a:r>
            <a:r>
              <a:rPr lang="el-GR" dirty="0"/>
              <a:t> πέθαναν. </a:t>
            </a:r>
          </a:p>
        </p:txBody>
      </p:sp>
    </p:spTree>
    <p:extLst>
      <p:ext uri="{BB962C8B-B14F-4D97-AF65-F5344CB8AC3E}">
        <p14:creationId xmlns:p14="http://schemas.microsoft.com/office/powerpoint/2010/main" val="1957573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69701"/>
          </a:xfrm>
        </p:spPr>
        <p:txBody>
          <a:bodyPr>
            <a:normAutofit fontScale="90000"/>
          </a:bodyPr>
          <a:lstStyle/>
          <a:p>
            <a:pPr algn="ctr"/>
            <a:br>
              <a:rPr lang="el-GR" dirty="0"/>
            </a:br>
            <a:r>
              <a:rPr lang="el-GR" dirty="0"/>
              <a:t>ΙΣΙΔΩΡΟΣ ΠΗΛΟΥΣΙΩΤΗΣ</a:t>
            </a:r>
            <a:br>
              <a:rPr lang="el-GR" dirty="0"/>
            </a:br>
            <a:endParaRPr lang="el-GR" dirty="0"/>
          </a:p>
        </p:txBody>
      </p:sp>
      <p:sp>
        <p:nvSpPr>
          <p:cNvPr id="3" name="Θέση περιεχομένου 2"/>
          <p:cNvSpPr>
            <a:spLocks noGrp="1"/>
          </p:cNvSpPr>
          <p:nvPr>
            <p:ph idx="1"/>
          </p:nvPr>
        </p:nvSpPr>
        <p:spPr>
          <a:xfrm>
            <a:off x="0" y="540912"/>
            <a:ext cx="12192000" cy="6317087"/>
          </a:xfrm>
        </p:spPr>
        <p:txBody>
          <a:bodyPr/>
          <a:lstStyle/>
          <a:p>
            <a:r>
              <a:rPr lang="el-GR" dirty="0"/>
              <a:t>Στη σύντομη αυτή ιστορία φανερώνεται και το θέλημα του Θεού για τους λειτουργούς Του. Στα προφητικά λόγια που αποκαλύπτει στον </a:t>
            </a:r>
            <a:r>
              <a:rPr lang="el-GR" dirty="0" err="1"/>
              <a:t>Ηλεί</a:t>
            </a:r>
            <a:r>
              <a:rPr lang="el-GR" dirty="0"/>
              <a:t> ο Θεός μιλάει για την </a:t>
            </a:r>
            <a:r>
              <a:rPr lang="el-GR" u="sng" dirty="0"/>
              <a:t>ποιότητα του ιερέα </a:t>
            </a:r>
            <a:r>
              <a:rPr lang="el-GR" dirty="0"/>
              <a:t>που πρόκειται να διαδεχτεί τους γιους του: «</a:t>
            </a:r>
            <a:r>
              <a:rPr lang="el-GR" b="1" i="1" dirty="0">
                <a:solidFill>
                  <a:srgbClr val="FF0000"/>
                </a:solidFill>
              </a:rPr>
              <a:t>Και θα αναδείξω έναν ιερέα που θα μου είναι πιστός, και θα πράττει ό,τι εγώ σκέφτομαι και θέλω</a:t>
            </a:r>
            <a:r>
              <a:rPr lang="el-GR" i="1" dirty="0">
                <a:sym typeface="MgPolOldTimesM"/>
              </a:rPr>
              <a:t>·</a:t>
            </a:r>
            <a:r>
              <a:rPr lang="el-GR" i="1" dirty="0"/>
              <a:t> θα του δώσω απογόνους που θα με υπηρετούν παντοτινά πλάι στον βασιλιά που θα έχω εκλέξει. Και όποιος απομείνει από τους απογόνους σου θα έρχεται να τον προσκυνάει για λίγα χρήματα ή για ένα κομμάτι ψωμί, και θα του λέει: Βάλε με σε μια από τις ιερατικές υπηρεσίες για να τρώω ένα πιάτο </a:t>
            </a:r>
            <a:r>
              <a:rPr lang="el-GR" i="1" dirty="0" err="1"/>
              <a:t>φαΐ</a:t>
            </a:r>
            <a:r>
              <a:rPr lang="el-GR" dirty="0"/>
              <a:t>». </a:t>
            </a:r>
          </a:p>
          <a:p>
            <a:r>
              <a:rPr lang="el-GR" i="1" dirty="0"/>
              <a:t>Α΄ </a:t>
            </a:r>
            <a:r>
              <a:rPr lang="el-GR" i="1" dirty="0" err="1"/>
              <a:t>Βασ</a:t>
            </a:r>
            <a:r>
              <a:rPr lang="el-GR" i="1" dirty="0"/>
              <a:t>. </a:t>
            </a:r>
            <a:r>
              <a:rPr lang="el-GR" dirty="0"/>
              <a:t>2,35-36: «</a:t>
            </a:r>
            <a:r>
              <a:rPr lang="el-GR" i="1" dirty="0" err="1"/>
              <a:t>καὶ</a:t>
            </a:r>
            <a:r>
              <a:rPr lang="el-GR" i="1" dirty="0"/>
              <a:t> </a:t>
            </a:r>
            <a:r>
              <a:rPr lang="el-GR" i="1" dirty="0" err="1"/>
              <a:t>ἀναστήσω</a:t>
            </a:r>
            <a:r>
              <a:rPr lang="el-GR" i="1" dirty="0"/>
              <a:t> </a:t>
            </a:r>
            <a:r>
              <a:rPr lang="el-GR" i="1" dirty="0" err="1"/>
              <a:t>ἐμαυτῷ</a:t>
            </a:r>
            <a:r>
              <a:rPr lang="el-GR" i="1" dirty="0"/>
              <a:t> </a:t>
            </a:r>
            <a:r>
              <a:rPr lang="el-GR" i="1" dirty="0" err="1"/>
              <a:t>ἱερέα</a:t>
            </a:r>
            <a:r>
              <a:rPr lang="el-GR" i="1" dirty="0"/>
              <a:t> </a:t>
            </a:r>
            <a:r>
              <a:rPr lang="el-GR" i="1" dirty="0" err="1"/>
              <a:t>πιστόν</a:t>
            </a:r>
            <a:r>
              <a:rPr lang="el-GR" i="1" dirty="0"/>
              <a:t>, </a:t>
            </a:r>
            <a:r>
              <a:rPr lang="el-GR" i="1" dirty="0" err="1"/>
              <a:t>ὃς</a:t>
            </a:r>
            <a:r>
              <a:rPr lang="el-GR" i="1" dirty="0"/>
              <a:t> </a:t>
            </a:r>
            <a:r>
              <a:rPr lang="el-GR" i="1" dirty="0" err="1"/>
              <a:t>πάντα</a:t>
            </a:r>
            <a:r>
              <a:rPr lang="el-GR" i="1" dirty="0"/>
              <a:t> </a:t>
            </a:r>
            <a:r>
              <a:rPr lang="el-GR" i="1" dirty="0" err="1"/>
              <a:t>τὰ</a:t>
            </a:r>
            <a:r>
              <a:rPr lang="el-GR" i="1" dirty="0"/>
              <a:t> </a:t>
            </a:r>
            <a:r>
              <a:rPr lang="el-GR" i="1" dirty="0" err="1"/>
              <a:t>ἐν</a:t>
            </a:r>
            <a:r>
              <a:rPr lang="el-GR" i="1" dirty="0"/>
              <a:t> </a:t>
            </a:r>
            <a:r>
              <a:rPr lang="el-GR" i="1" dirty="0" err="1"/>
              <a:t>τῇ</a:t>
            </a:r>
            <a:r>
              <a:rPr lang="el-GR" i="1" dirty="0"/>
              <a:t> </a:t>
            </a:r>
            <a:r>
              <a:rPr lang="el-GR" i="1" dirty="0" err="1"/>
              <a:t>καρδίᾳ</a:t>
            </a:r>
            <a:r>
              <a:rPr lang="el-GR" i="1" dirty="0"/>
              <a:t> μου </a:t>
            </a:r>
            <a:r>
              <a:rPr lang="el-GR" i="1" dirty="0" err="1"/>
              <a:t>καὶ</a:t>
            </a:r>
            <a:r>
              <a:rPr lang="el-GR" i="1" dirty="0"/>
              <a:t> </a:t>
            </a:r>
            <a:r>
              <a:rPr lang="el-GR" i="1" dirty="0" err="1"/>
              <a:t>τὰ</a:t>
            </a:r>
            <a:r>
              <a:rPr lang="el-GR" i="1" dirty="0"/>
              <a:t> </a:t>
            </a:r>
            <a:r>
              <a:rPr lang="el-GR" i="1" dirty="0" err="1"/>
              <a:t>ἐν</a:t>
            </a:r>
            <a:r>
              <a:rPr lang="el-GR" i="1" dirty="0"/>
              <a:t> </a:t>
            </a:r>
            <a:r>
              <a:rPr lang="el-GR" i="1" dirty="0" err="1"/>
              <a:t>τῇ</a:t>
            </a:r>
            <a:r>
              <a:rPr lang="el-GR" i="1" dirty="0"/>
              <a:t> </a:t>
            </a:r>
            <a:r>
              <a:rPr lang="el-GR" i="1" dirty="0" err="1"/>
              <a:t>ψυχῇ</a:t>
            </a:r>
            <a:r>
              <a:rPr lang="el-GR" i="1" dirty="0"/>
              <a:t> μου </a:t>
            </a:r>
            <a:r>
              <a:rPr lang="el-GR" i="1" dirty="0" err="1"/>
              <a:t>ποιήσει</a:t>
            </a:r>
            <a:r>
              <a:rPr lang="el-GR" i="1" dirty="0"/>
              <a:t>· </a:t>
            </a:r>
            <a:r>
              <a:rPr lang="el-GR" i="1" dirty="0" err="1"/>
              <a:t>καὶ</a:t>
            </a:r>
            <a:r>
              <a:rPr lang="el-GR" i="1" dirty="0"/>
              <a:t> </a:t>
            </a:r>
            <a:r>
              <a:rPr lang="el-GR" i="1" dirty="0" err="1"/>
              <a:t>οἰκοδομήσω</a:t>
            </a:r>
            <a:r>
              <a:rPr lang="el-GR" i="1" dirty="0"/>
              <a:t> </a:t>
            </a:r>
            <a:r>
              <a:rPr lang="el-GR" i="1" dirty="0" err="1"/>
              <a:t>αὐτῷ</a:t>
            </a:r>
            <a:r>
              <a:rPr lang="el-GR" i="1" dirty="0"/>
              <a:t> </a:t>
            </a:r>
            <a:r>
              <a:rPr lang="el-GR" i="1" dirty="0" err="1"/>
              <a:t>οἶκον</a:t>
            </a:r>
            <a:r>
              <a:rPr lang="el-GR" i="1" dirty="0"/>
              <a:t> </a:t>
            </a:r>
            <a:r>
              <a:rPr lang="el-GR" i="1" dirty="0" err="1"/>
              <a:t>πιστόν</a:t>
            </a:r>
            <a:r>
              <a:rPr lang="el-GR" i="1" dirty="0"/>
              <a:t>, </a:t>
            </a:r>
            <a:r>
              <a:rPr lang="el-GR" i="1" dirty="0" err="1"/>
              <a:t>καὶ</a:t>
            </a:r>
            <a:r>
              <a:rPr lang="el-GR" i="1" dirty="0"/>
              <a:t> </a:t>
            </a:r>
            <a:r>
              <a:rPr lang="el-GR" i="1" dirty="0" err="1"/>
              <a:t>διελεύσεται</a:t>
            </a:r>
            <a:r>
              <a:rPr lang="el-GR" i="1" dirty="0"/>
              <a:t> </a:t>
            </a:r>
            <a:r>
              <a:rPr lang="el-GR" i="1" dirty="0" err="1"/>
              <a:t>ἐνώπιον</a:t>
            </a:r>
            <a:r>
              <a:rPr lang="el-GR" i="1" dirty="0"/>
              <a:t> </a:t>
            </a:r>
            <a:r>
              <a:rPr lang="el-GR" i="1" dirty="0" err="1"/>
              <a:t>χριστοῦ</a:t>
            </a:r>
            <a:r>
              <a:rPr lang="el-GR" i="1" dirty="0"/>
              <a:t> μου </a:t>
            </a:r>
            <a:r>
              <a:rPr lang="el-GR" i="1" dirty="0" err="1"/>
              <a:t>πάσας</a:t>
            </a:r>
            <a:r>
              <a:rPr lang="el-GR" i="1" dirty="0"/>
              <a:t> </a:t>
            </a:r>
            <a:r>
              <a:rPr lang="el-GR" i="1" dirty="0" err="1"/>
              <a:t>τὰς</a:t>
            </a:r>
            <a:r>
              <a:rPr lang="el-GR" i="1" dirty="0"/>
              <a:t> </a:t>
            </a:r>
            <a:r>
              <a:rPr lang="el-GR" i="1" dirty="0" err="1"/>
              <a:t>ἡμέρας</a:t>
            </a:r>
            <a:r>
              <a:rPr lang="el-GR" i="1" dirty="0"/>
              <a:t>. </a:t>
            </a:r>
            <a:r>
              <a:rPr lang="el-GR" i="1" dirty="0" err="1"/>
              <a:t>καὶ</a:t>
            </a:r>
            <a:r>
              <a:rPr lang="el-GR" i="1" dirty="0"/>
              <a:t> </a:t>
            </a:r>
            <a:r>
              <a:rPr lang="el-GR" i="1" dirty="0" err="1"/>
              <a:t>ἔσται</a:t>
            </a:r>
            <a:r>
              <a:rPr lang="el-GR" i="1" dirty="0"/>
              <a:t> ὁ </a:t>
            </a:r>
            <a:r>
              <a:rPr lang="el-GR" i="1" dirty="0" err="1"/>
              <a:t>περισσεύων</a:t>
            </a:r>
            <a:r>
              <a:rPr lang="el-GR" i="1" dirty="0"/>
              <a:t> </a:t>
            </a:r>
            <a:r>
              <a:rPr lang="el-GR" i="1" dirty="0" err="1"/>
              <a:t>ἐν</a:t>
            </a:r>
            <a:r>
              <a:rPr lang="el-GR" i="1" dirty="0"/>
              <a:t> </a:t>
            </a:r>
            <a:r>
              <a:rPr lang="el-GR" i="1" dirty="0" err="1"/>
              <a:t>οἴκῳ</a:t>
            </a:r>
            <a:r>
              <a:rPr lang="el-GR" i="1" dirty="0"/>
              <a:t> σου </a:t>
            </a:r>
            <a:r>
              <a:rPr lang="el-GR" i="1" dirty="0" err="1"/>
              <a:t>ἥξει</a:t>
            </a:r>
            <a:r>
              <a:rPr lang="el-GR" i="1" dirty="0"/>
              <a:t> </a:t>
            </a:r>
            <a:r>
              <a:rPr lang="el-GR" i="1" dirty="0" err="1"/>
              <a:t>προσκυνεῖν</a:t>
            </a:r>
            <a:r>
              <a:rPr lang="el-GR" i="1" dirty="0"/>
              <a:t> </a:t>
            </a:r>
            <a:r>
              <a:rPr lang="el-GR" i="1" dirty="0" err="1"/>
              <a:t>αὐτῷ</a:t>
            </a:r>
            <a:r>
              <a:rPr lang="el-GR" i="1" dirty="0"/>
              <a:t> </a:t>
            </a:r>
            <a:r>
              <a:rPr lang="el-GR" i="1" dirty="0" err="1"/>
              <a:t>ὀβολοῦ</a:t>
            </a:r>
            <a:r>
              <a:rPr lang="el-GR" i="1" dirty="0"/>
              <a:t> </a:t>
            </a:r>
            <a:r>
              <a:rPr lang="el-GR" i="1" dirty="0" err="1"/>
              <a:t>ἀργυρίου</a:t>
            </a:r>
            <a:r>
              <a:rPr lang="el-GR" i="1" dirty="0"/>
              <a:t> </a:t>
            </a:r>
            <a:r>
              <a:rPr lang="el-GR" i="1" dirty="0" err="1"/>
              <a:t>λέγων</a:t>
            </a:r>
            <a:r>
              <a:rPr lang="el-GR" i="1" dirty="0"/>
              <a:t>· </a:t>
            </a:r>
            <a:r>
              <a:rPr lang="el-GR" i="1" dirty="0" err="1"/>
              <a:t>παράρριψόν</a:t>
            </a:r>
            <a:r>
              <a:rPr lang="el-GR" i="1" dirty="0"/>
              <a:t> με </a:t>
            </a:r>
            <a:r>
              <a:rPr lang="el-GR" i="1" dirty="0" err="1"/>
              <a:t>ἐπὶ</a:t>
            </a:r>
            <a:r>
              <a:rPr lang="el-GR" i="1" dirty="0"/>
              <a:t> </a:t>
            </a:r>
            <a:r>
              <a:rPr lang="el-GR" i="1" dirty="0" err="1"/>
              <a:t>μίαν</a:t>
            </a:r>
            <a:r>
              <a:rPr lang="el-GR" i="1" dirty="0"/>
              <a:t> </a:t>
            </a:r>
            <a:r>
              <a:rPr lang="el-GR" i="1" dirty="0" err="1"/>
              <a:t>τῶν</a:t>
            </a:r>
            <a:r>
              <a:rPr lang="el-GR" i="1" dirty="0"/>
              <a:t> </a:t>
            </a:r>
            <a:r>
              <a:rPr lang="el-GR" i="1" dirty="0" err="1"/>
              <a:t>ἱερατειῶν</a:t>
            </a:r>
            <a:r>
              <a:rPr lang="el-GR" i="1" dirty="0"/>
              <a:t> σου </a:t>
            </a:r>
            <a:r>
              <a:rPr lang="el-GR" i="1" dirty="0" err="1"/>
              <a:t>φαγεῖν</a:t>
            </a:r>
            <a:r>
              <a:rPr lang="el-GR" i="1" dirty="0"/>
              <a:t> </a:t>
            </a:r>
            <a:r>
              <a:rPr lang="el-GR" i="1" dirty="0" err="1"/>
              <a:t>ἄρτον</a:t>
            </a:r>
            <a:r>
              <a:rPr lang="el-GR" dirty="0"/>
              <a:t>».</a:t>
            </a:r>
          </a:p>
          <a:p>
            <a:endParaRPr lang="el-GR" dirty="0"/>
          </a:p>
        </p:txBody>
      </p:sp>
    </p:spTree>
    <p:extLst>
      <p:ext uri="{BB962C8B-B14F-4D97-AF65-F5344CB8AC3E}">
        <p14:creationId xmlns:p14="http://schemas.microsoft.com/office/powerpoint/2010/main" val="811228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425003"/>
          </a:xfrm>
        </p:spPr>
        <p:txBody>
          <a:bodyPr>
            <a:normAutofit fontScale="90000"/>
          </a:bodyPr>
          <a:lstStyle/>
          <a:p>
            <a:pPr algn="ctr"/>
            <a:br>
              <a:rPr lang="el-GR" dirty="0"/>
            </a:br>
            <a:r>
              <a:rPr lang="el-GR" dirty="0"/>
              <a:t>ΙΣΙΔΩΡΟΣ ΠΗΛΟΥΣΙΩΤΗΣ</a:t>
            </a:r>
            <a:br>
              <a:rPr lang="el-GR" dirty="0"/>
            </a:br>
            <a:endParaRPr lang="el-GR" dirty="0"/>
          </a:p>
        </p:txBody>
      </p:sp>
      <p:sp>
        <p:nvSpPr>
          <p:cNvPr id="3" name="Θέση περιεχομένου 2"/>
          <p:cNvSpPr>
            <a:spLocks noGrp="1"/>
          </p:cNvSpPr>
          <p:nvPr>
            <p:ph idx="1"/>
          </p:nvPr>
        </p:nvSpPr>
        <p:spPr>
          <a:xfrm>
            <a:off x="0" y="425004"/>
            <a:ext cx="12192000" cy="6432996"/>
          </a:xfrm>
        </p:spPr>
        <p:txBody>
          <a:bodyPr>
            <a:normAutofit lnSpcReduction="10000"/>
          </a:bodyPr>
          <a:lstStyle/>
          <a:p>
            <a:r>
              <a:rPr lang="el-GR" dirty="0"/>
              <a:t>Ωστόσο η ισραηλιτική αυτή ιστορία δεν ανήκει μόνο στο μακρινό παρελθόν. Αναπαράγεται και μέσα στον χριστιανικό κόσμο κάθε φορά από εκείνους που ανάξια δέχθηκαν τις θείες δωρεές. </a:t>
            </a:r>
            <a:r>
              <a:rPr lang="el-GR" b="1" dirty="0"/>
              <a:t>Τον Δ΄ αιώνα η κατάσταση στο </a:t>
            </a:r>
            <a:r>
              <a:rPr lang="el-GR" b="1" dirty="0" err="1"/>
              <a:t>Πηλούσιο</a:t>
            </a:r>
            <a:r>
              <a:rPr lang="el-GR" b="1" dirty="0"/>
              <a:t> είναι αποκαρδιωτική</a:t>
            </a:r>
            <a:r>
              <a:rPr lang="el-GR" dirty="0"/>
              <a:t>. Η πολιτική διοίκηση αποκτά την ίδια αρρώστια με την εκκλησιαστική. Ο </a:t>
            </a:r>
            <a:r>
              <a:rPr lang="el-GR" u="sng" dirty="0" err="1"/>
              <a:t>Κυρήνιος</a:t>
            </a:r>
            <a:r>
              <a:rPr lang="el-GR" dirty="0"/>
              <a:t> ασκεί την δικαστική εξουσία καταχρηστικά, ο περιβόητος </a:t>
            </a:r>
            <a:r>
              <a:rPr lang="el-GR" u="sng" dirty="0"/>
              <a:t>Ευσέβιος</a:t>
            </a:r>
            <a:r>
              <a:rPr lang="el-GR" dirty="0"/>
              <a:t> ανέρχεται στο επισκοπικό αξίωμα, ο </a:t>
            </a:r>
            <a:r>
              <a:rPr lang="el-GR" u="sng" dirty="0" err="1"/>
              <a:t>Μάρωνας</a:t>
            </a:r>
            <a:r>
              <a:rPr lang="el-GR" dirty="0"/>
              <a:t> διαχειρίζεται τα οικονομικά και ο </a:t>
            </a:r>
            <a:r>
              <a:rPr lang="el-GR" u="sng" dirty="0" err="1"/>
              <a:t>Πανσόφιος</a:t>
            </a:r>
            <a:r>
              <a:rPr lang="el-GR" dirty="0"/>
              <a:t> γίνεται αρχιδιάκονος. Ο πρώτος πουλάει τις δικαστικές αποφάσεις, ο δεύτερος βγάζει σε δημοπρασία τις ιερατικές κλήσεις, και οι άλλοι δύο είναι συνεργοί και μαθητές τους. Γι’ αυτό και όποιος δεν σκανδαλίζεται κάτω από τέτοιες συνθήκες είναι πραγματικά μακάριος.</a:t>
            </a:r>
            <a:r>
              <a:rPr lang="el-GR" dirty="0">
                <a:effectLst/>
              </a:rPr>
              <a:t> </a:t>
            </a:r>
          </a:p>
          <a:p>
            <a:r>
              <a:rPr lang="el-GR" dirty="0" err="1"/>
              <a:t>Ἰσιδώρου</a:t>
            </a:r>
            <a:r>
              <a:rPr lang="el-GR" dirty="0"/>
              <a:t> </a:t>
            </a:r>
            <a:r>
              <a:rPr lang="el-GR" dirty="0" err="1"/>
              <a:t>Πηλουσιώτου</a:t>
            </a:r>
            <a:r>
              <a:rPr lang="el-GR" dirty="0"/>
              <a:t>, </a:t>
            </a:r>
            <a:r>
              <a:rPr lang="el-GR" i="1" dirty="0" err="1"/>
              <a:t>Ἐπιστολῶν</a:t>
            </a:r>
            <a:r>
              <a:rPr lang="el-GR" i="1" dirty="0"/>
              <a:t> βιβλία πέντε, </a:t>
            </a:r>
            <a:r>
              <a:rPr lang="en-US" i="1" dirty="0"/>
              <a:t>LIB </a:t>
            </a:r>
            <a:r>
              <a:rPr lang="el-GR" i="1" dirty="0"/>
              <a:t>Ι ΡΟΖ</a:t>
            </a:r>
            <a:r>
              <a:rPr lang="el-GR" dirty="0"/>
              <a:t>΄, </a:t>
            </a:r>
            <a:r>
              <a:rPr lang="en-US" dirty="0"/>
              <a:t>PG</a:t>
            </a:r>
            <a:r>
              <a:rPr lang="el-GR" dirty="0"/>
              <a:t>78, 297</a:t>
            </a:r>
            <a:r>
              <a:rPr lang="en-US" dirty="0"/>
              <a:t>C</a:t>
            </a:r>
            <a:r>
              <a:rPr lang="el-GR" dirty="0"/>
              <a:t>: «</a:t>
            </a:r>
            <a:r>
              <a:rPr lang="el-GR" i="1" dirty="0" err="1"/>
              <a:t>Νῦν</a:t>
            </a:r>
            <a:r>
              <a:rPr lang="el-GR" i="1" dirty="0"/>
              <a:t> </a:t>
            </a:r>
            <a:r>
              <a:rPr lang="el-GR" i="1" dirty="0" err="1"/>
              <a:t>πονηρῶς</a:t>
            </a:r>
            <a:r>
              <a:rPr lang="el-GR" i="1" dirty="0"/>
              <a:t> πράττει </a:t>
            </a:r>
            <a:r>
              <a:rPr lang="el-GR" i="1" dirty="0" err="1"/>
              <a:t>τὰ</a:t>
            </a:r>
            <a:r>
              <a:rPr lang="el-GR" i="1" dirty="0"/>
              <a:t> </a:t>
            </a:r>
            <a:r>
              <a:rPr lang="el-GR" i="1" dirty="0" err="1"/>
              <a:t>Πηλουσιωτῶν</a:t>
            </a:r>
            <a:r>
              <a:rPr lang="el-GR" i="1" dirty="0"/>
              <a:t>, </a:t>
            </a:r>
            <a:r>
              <a:rPr lang="el-GR" i="1" dirty="0" err="1"/>
              <a:t>ὅτε</a:t>
            </a:r>
            <a:r>
              <a:rPr lang="el-GR" i="1" dirty="0"/>
              <a:t> </a:t>
            </a:r>
            <a:r>
              <a:rPr lang="el-GR" i="1" dirty="0" err="1"/>
              <a:t>καὶ</a:t>
            </a:r>
            <a:r>
              <a:rPr lang="el-GR" i="1" dirty="0"/>
              <a:t> </a:t>
            </a:r>
            <a:r>
              <a:rPr lang="el-GR" i="1" dirty="0" err="1"/>
              <a:t>τῶν</a:t>
            </a:r>
            <a:r>
              <a:rPr lang="el-GR" i="1" dirty="0"/>
              <a:t> </a:t>
            </a:r>
            <a:r>
              <a:rPr lang="el-GR" i="1" dirty="0" err="1"/>
              <a:t>πολιτικῶν</a:t>
            </a:r>
            <a:r>
              <a:rPr lang="el-GR" i="1" dirty="0"/>
              <a:t> ἡ </a:t>
            </a:r>
            <a:r>
              <a:rPr lang="el-GR" i="1" dirty="0" err="1"/>
              <a:t>διοίκησις</a:t>
            </a:r>
            <a:r>
              <a:rPr lang="el-GR" i="1" dirty="0"/>
              <a:t> </a:t>
            </a:r>
            <a:r>
              <a:rPr lang="el-GR" i="1" dirty="0" err="1"/>
              <a:t>ὁμοίαν</a:t>
            </a:r>
            <a:r>
              <a:rPr lang="el-GR" i="1" dirty="0"/>
              <a:t> </a:t>
            </a:r>
            <a:r>
              <a:rPr lang="el-GR" i="1" dirty="0" err="1"/>
              <a:t>τῶν</a:t>
            </a:r>
            <a:r>
              <a:rPr lang="el-GR" i="1" dirty="0"/>
              <a:t> </a:t>
            </a:r>
            <a:r>
              <a:rPr lang="el-GR" i="1" dirty="0" err="1"/>
              <a:t>ἐκκλησιαστικῶν</a:t>
            </a:r>
            <a:r>
              <a:rPr lang="el-GR" i="1" dirty="0"/>
              <a:t> νόσων </a:t>
            </a:r>
            <a:r>
              <a:rPr lang="el-GR" i="1" dirty="0" err="1"/>
              <a:t>περιεβάλετο</a:t>
            </a:r>
            <a:r>
              <a:rPr lang="el-GR" i="1" dirty="0"/>
              <a:t>. </a:t>
            </a:r>
            <a:r>
              <a:rPr lang="el-GR" i="1" dirty="0" err="1"/>
              <a:t>Καὶ</a:t>
            </a:r>
            <a:r>
              <a:rPr lang="el-GR" i="1" dirty="0"/>
              <a:t> </a:t>
            </a:r>
            <a:r>
              <a:rPr lang="el-GR" i="1" dirty="0" err="1"/>
              <a:t>γὰρ</a:t>
            </a:r>
            <a:r>
              <a:rPr lang="el-GR" i="1" dirty="0"/>
              <a:t> </a:t>
            </a:r>
            <a:r>
              <a:rPr lang="el-GR" i="1" dirty="0" err="1"/>
              <a:t>καὶ</a:t>
            </a:r>
            <a:r>
              <a:rPr lang="el-GR" i="1" dirty="0"/>
              <a:t> ὁ </a:t>
            </a:r>
            <a:r>
              <a:rPr lang="el-GR" i="1" dirty="0" err="1"/>
              <a:t>θαυμαστὸς</a:t>
            </a:r>
            <a:r>
              <a:rPr lang="el-GR" i="1" dirty="0"/>
              <a:t> </a:t>
            </a:r>
            <a:r>
              <a:rPr lang="el-GR" i="1" dirty="0" err="1"/>
              <a:t>Κυρήνιος</a:t>
            </a:r>
            <a:r>
              <a:rPr lang="el-GR" i="1" dirty="0"/>
              <a:t> </a:t>
            </a:r>
            <a:r>
              <a:rPr lang="el-GR" i="1" dirty="0" err="1"/>
              <a:t>κατέπτη</a:t>
            </a:r>
            <a:r>
              <a:rPr lang="el-GR" i="1" dirty="0"/>
              <a:t> </a:t>
            </a:r>
            <a:r>
              <a:rPr lang="el-GR" i="1" dirty="0" err="1"/>
              <a:t>τὴν</a:t>
            </a:r>
            <a:r>
              <a:rPr lang="el-GR" i="1" dirty="0"/>
              <a:t> </a:t>
            </a:r>
            <a:r>
              <a:rPr lang="el-GR" i="1" dirty="0" err="1"/>
              <a:t>ἀρχὴν</a:t>
            </a:r>
            <a:r>
              <a:rPr lang="el-GR" i="1" dirty="0"/>
              <a:t> </a:t>
            </a:r>
            <a:r>
              <a:rPr lang="el-GR" i="1" dirty="0" err="1"/>
              <a:t>ἐνημμένος</a:t>
            </a:r>
            <a:r>
              <a:rPr lang="el-GR" i="1" dirty="0">
                <a:sym typeface="MgPolOldTimesM"/>
              </a:rPr>
              <a:t>·</a:t>
            </a:r>
            <a:r>
              <a:rPr lang="el-GR" i="1" dirty="0"/>
              <a:t> </a:t>
            </a:r>
            <a:r>
              <a:rPr lang="el-GR" i="1" dirty="0" err="1"/>
              <a:t>καὶ</a:t>
            </a:r>
            <a:r>
              <a:rPr lang="el-GR" i="1" dirty="0"/>
              <a:t> ὁ περιβόητος </a:t>
            </a:r>
            <a:r>
              <a:rPr lang="el-GR" i="1" dirty="0" err="1"/>
              <a:t>Εὐσέβιος</a:t>
            </a:r>
            <a:r>
              <a:rPr lang="el-GR" i="1" dirty="0"/>
              <a:t>, </a:t>
            </a:r>
            <a:r>
              <a:rPr lang="el-GR" i="1" dirty="0" err="1"/>
              <a:t>τὴν</a:t>
            </a:r>
            <a:r>
              <a:rPr lang="el-GR" i="1" dirty="0"/>
              <a:t> </a:t>
            </a:r>
            <a:r>
              <a:rPr lang="el-GR" i="1" dirty="0" err="1"/>
              <a:t>ποιμαντικὴν</a:t>
            </a:r>
            <a:r>
              <a:rPr lang="el-GR" i="1" dirty="0"/>
              <a:t> </a:t>
            </a:r>
            <a:r>
              <a:rPr lang="el-GR" i="1" dirty="0" err="1"/>
              <a:t>ἐμπεπίστευται</a:t>
            </a:r>
            <a:r>
              <a:rPr lang="el-GR" i="1" dirty="0">
                <a:sym typeface="MgPolOldTimesM"/>
              </a:rPr>
              <a:t>·</a:t>
            </a:r>
            <a:r>
              <a:rPr lang="el-GR" i="1" dirty="0"/>
              <a:t> </a:t>
            </a:r>
            <a:r>
              <a:rPr lang="el-GR" i="1" dirty="0" err="1"/>
              <a:t>καὶ</a:t>
            </a:r>
            <a:r>
              <a:rPr lang="el-GR" i="1" dirty="0"/>
              <a:t> </a:t>
            </a:r>
            <a:r>
              <a:rPr lang="el-GR" i="1" dirty="0" err="1"/>
              <a:t>Μάρων</a:t>
            </a:r>
            <a:r>
              <a:rPr lang="el-GR" i="1" dirty="0"/>
              <a:t> </a:t>
            </a:r>
            <a:r>
              <a:rPr lang="el-GR" i="1" dirty="0" err="1"/>
              <a:t>οἰκονομεῖ</a:t>
            </a:r>
            <a:r>
              <a:rPr lang="el-GR" i="1" dirty="0"/>
              <a:t> </a:t>
            </a:r>
            <a:r>
              <a:rPr lang="el-GR" i="1" dirty="0" err="1"/>
              <a:t>καὶ</a:t>
            </a:r>
            <a:r>
              <a:rPr lang="el-GR" i="1" dirty="0"/>
              <a:t> </a:t>
            </a:r>
            <a:r>
              <a:rPr lang="el-GR" i="1" dirty="0" err="1"/>
              <a:t>Πανσόφιος</a:t>
            </a:r>
            <a:r>
              <a:rPr lang="el-GR" i="1" dirty="0"/>
              <a:t> </a:t>
            </a:r>
            <a:r>
              <a:rPr lang="el-GR" i="1" dirty="0" err="1"/>
              <a:t>ἀρχιδιακονεῖ</a:t>
            </a:r>
            <a:r>
              <a:rPr lang="el-GR" i="1" dirty="0">
                <a:sym typeface="MgPolOldTimesM"/>
              </a:rPr>
              <a:t>·</a:t>
            </a:r>
            <a:r>
              <a:rPr lang="el-GR" i="1" dirty="0"/>
              <a:t> ὁ </a:t>
            </a:r>
            <a:r>
              <a:rPr lang="el-GR" i="1" dirty="0" err="1"/>
              <a:t>μὲν</a:t>
            </a:r>
            <a:r>
              <a:rPr lang="el-GR" i="1" dirty="0"/>
              <a:t> </a:t>
            </a:r>
            <a:r>
              <a:rPr lang="el-GR" i="1" dirty="0" err="1"/>
              <a:t>τὰς</a:t>
            </a:r>
            <a:r>
              <a:rPr lang="el-GR" i="1" dirty="0"/>
              <a:t> κρίσεις </a:t>
            </a:r>
            <a:r>
              <a:rPr lang="el-GR" i="1" dirty="0" err="1"/>
              <a:t>ἀπεμπωλῶν</a:t>
            </a:r>
            <a:r>
              <a:rPr lang="el-GR" i="1" dirty="0"/>
              <a:t>, ὁ </a:t>
            </a:r>
            <a:r>
              <a:rPr lang="el-GR" i="1" dirty="0" err="1"/>
              <a:t>δὲ</a:t>
            </a:r>
            <a:r>
              <a:rPr lang="el-GR" i="1" dirty="0"/>
              <a:t> </a:t>
            </a:r>
            <a:r>
              <a:rPr lang="el-GR" i="1" dirty="0" err="1"/>
              <a:t>τὰς</a:t>
            </a:r>
            <a:r>
              <a:rPr lang="el-GR" i="1" dirty="0"/>
              <a:t> χρήσεις </a:t>
            </a:r>
            <a:r>
              <a:rPr lang="el-GR" i="1" dirty="0" err="1"/>
              <a:t>διαπολῶν</a:t>
            </a:r>
            <a:r>
              <a:rPr lang="el-GR" i="1" dirty="0">
                <a:sym typeface="MgPolOldTimesM"/>
              </a:rPr>
              <a:t>·</a:t>
            </a:r>
            <a:r>
              <a:rPr lang="el-GR" i="1" dirty="0"/>
              <a:t> </a:t>
            </a:r>
            <a:r>
              <a:rPr lang="el-GR" i="1" dirty="0" err="1"/>
              <a:t>οἱ</a:t>
            </a:r>
            <a:r>
              <a:rPr lang="el-GR" i="1" dirty="0"/>
              <a:t> </a:t>
            </a:r>
            <a:r>
              <a:rPr lang="el-GR" i="1" dirty="0" err="1"/>
              <a:t>δὲ</a:t>
            </a:r>
            <a:r>
              <a:rPr lang="el-GR" i="1" dirty="0"/>
              <a:t> </a:t>
            </a:r>
            <a:r>
              <a:rPr lang="el-GR" i="1" dirty="0" err="1"/>
              <a:t>ὑπουργοί</a:t>
            </a:r>
            <a:r>
              <a:rPr lang="el-GR" i="1" dirty="0"/>
              <a:t> </a:t>
            </a:r>
            <a:r>
              <a:rPr lang="el-GR" i="1" dirty="0" err="1"/>
              <a:t>ὄντες</a:t>
            </a:r>
            <a:r>
              <a:rPr lang="el-GR" i="1" dirty="0"/>
              <a:t> </a:t>
            </a:r>
            <a:r>
              <a:rPr lang="el-GR" i="1" dirty="0" err="1"/>
              <a:t>καὶ</a:t>
            </a:r>
            <a:r>
              <a:rPr lang="el-GR" i="1" dirty="0"/>
              <a:t> </a:t>
            </a:r>
            <a:r>
              <a:rPr lang="el-GR" i="1" dirty="0" err="1"/>
              <a:t>σπουδασταὶ</a:t>
            </a:r>
            <a:r>
              <a:rPr lang="el-GR" i="1" dirty="0"/>
              <a:t>. </a:t>
            </a:r>
            <a:r>
              <a:rPr lang="el-GR" i="1" dirty="0" err="1"/>
              <a:t>Καὶ</a:t>
            </a:r>
            <a:r>
              <a:rPr lang="el-GR" i="1" dirty="0"/>
              <a:t> μακάριος </a:t>
            </a:r>
            <a:r>
              <a:rPr lang="el-GR" i="1" dirty="0" err="1"/>
              <a:t>ἐστιν</a:t>
            </a:r>
            <a:r>
              <a:rPr lang="el-GR" i="1" dirty="0"/>
              <a:t> </a:t>
            </a:r>
            <a:r>
              <a:rPr lang="el-GR" i="1" dirty="0" err="1"/>
              <a:t>ὅς</a:t>
            </a:r>
            <a:r>
              <a:rPr lang="el-GR" i="1" dirty="0"/>
              <a:t> </a:t>
            </a:r>
            <a:r>
              <a:rPr lang="el-GR" i="1" dirty="0" err="1"/>
              <a:t>ἐὰν</a:t>
            </a:r>
            <a:r>
              <a:rPr lang="el-GR" i="1" dirty="0"/>
              <a:t> </a:t>
            </a:r>
            <a:r>
              <a:rPr lang="el-GR" i="1" dirty="0" err="1"/>
              <a:t>μὴ</a:t>
            </a:r>
            <a:r>
              <a:rPr lang="el-GR" i="1" dirty="0"/>
              <a:t> </a:t>
            </a:r>
            <a:r>
              <a:rPr lang="el-GR" i="1" dirty="0" err="1"/>
              <a:t>σκανδαλιστ</a:t>
            </a:r>
            <a:r>
              <a:rPr lang="el-GR" i="1" dirty="0" err="1">
                <a:sym typeface="MgPolOldTimesM"/>
              </a:rPr>
              <a:t>ῇ</a:t>
            </a:r>
            <a:r>
              <a:rPr lang="el-GR" i="1" dirty="0"/>
              <a:t> </a:t>
            </a:r>
            <a:r>
              <a:rPr lang="el-GR" i="1" dirty="0" err="1"/>
              <a:t>ἐν</a:t>
            </a:r>
            <a:r>
              <a:rPr lang="el-GR" i="1" dirty="0"/>
              <a:t> </a:t>
            </a:r>
            <a:r>
              <a:rPr lang="el-GR" i="1" dirty="0" err="1"/>
              <a:t>ὑμῖν</a:t>
            </a:r>
            <a:r>
              <a:rPr lang="el-GR" dirty="0"/>
              <a:t>».</a:t>
            </a:r>
          </a:p>
          <a:p>
            <a:pPr marL="0" indent="0">
              <a:buNone/>
            </a:pPr>
            <a:endParaRPr lang="el-GR" dirty="0"/>
          </a:p>
        </p:txBody>
      </p:sp>
    </p:spTree>
    <p:extLst>
      <p:ext uri="{BB962C8B-B14F-4D97-AF65-F5344CB8AC3E}">
        <p14:creationId xmlns:p14="http://schemas.microsoft.com/office/powerpoint/2010/main" val="128410356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4742</Words>
  <Application>Microsoft Office PowerPoint</Application>
  <PresentationFormat>Ευρεία οθόνη</PresentationFormat>
  <Paragraphs>74</Paragraphs>
  <Slides>21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21</vt:i4>
      </vt:variant>
    </vt:vector>
  </HeadingPairs>
  <TitlesOfParts>
    <vt:vector size="26" baseType="lpstr">
      <vt:lpstr>Arial</vt:lpstr>
      <vt:lpstr>Calibri</vt:lpstr>
      <vt:lpstr>Calibri Light</vt:lpstr>
      <vt:lpstr>MgOldTimes UC Pol</vt:lpstr>
      <vt:lpstr>Θέμα του Office</vt:lpstr>
      <vt:lpstr>ΝΗΠΤΙΚΗ ΘΕΟΛΟΓΙΑ  ΕΝΟΤΗΤΑ 11Η   Από τη θεολογία του Ισιδώρου Πηλουσιώτη: το πρόβλημα της σιμωνίας, οι συνέπειες και η αντιμετώπισή του</vt:lpstr>
      <vt:lpstr> ΙΣΙΔΩΡΟΣ ΠΗΛΟΥΣΙΩΤΗΣ </vt:lpstr>
      <vt:lpstr> ΙΣΙΔΩΡΟΣ ΠΗΛΟΥΣΙΩΤΗΣ </vt:lpstr>
      <vt:lpstr> ΙΣΙΔΩΡΟΣ ΠΗΛΟΥΣΙΩΤΗΣ </vt:lpstr>
      <vt:lpstr> ΙΣΙΔΩΡΟΣ ΠΗΛΟΥΣΙΩΤΗΣ </vt:lpstr>
      <vt:lpstr> ΙΣΙΔΩΡΟΣ ΠΗΛΟΥΣΙΩΤΗΣ </vt:lpstr>
      <vt:lpstr> ΙΣΙΔΩΡΟΣ ΠΗΛΟΥΣΙΩΤΗΣ </vt:lpstr>
      <vt:lpstr> ΙΣΙΔΩΡΟΣ ΠΗΛΟΥΣΙΩΤΗΣ </vt:lpstr>
      <vt:lpstr> ΙΣΙΔΩΡΟΣ ΠΗΛΟΥΣΙΩΤΗΣ </vt:lpstr>
      <vt:lpstr> ΙΣΙΔΩΡΟΣ ΠΗΛΟΥΣΙΩΤΗΣ </vt:lpstr>
      <vt:lpstr> ΙΣΙΔΩΡΟΣ ΠΗΛΟΥΣΙΩΤΗΣ </vt:lpstr>
      <vt:lpstr> ΙΣΙΔΩΡΟΣ ΠΗΛΟΥΣΙΩΤΗΣ </vt:lpstr>
      <vt:lpstr> ΙΣΙΔΩΡΟΣ ΠΗΛΟΥΣΙΩΤΗΣ </vt:lpstr>
      <vt:lpstr>ΙΣΙΔΩΡΟΣ ΠΗΛΟΥΣΙΩΤΗΣ</vt:lpstr>
      <vt:lpstr>ΙΣΙΔΩΡΟΣ ΠΗΛΟΥΣΙΩΤΗΣ</vt:lpstr>
      <vt:lpstr>ΙΣΙΔΩΡΟΣ ΠΗΛΟΥΣΙΩΤΗΣ</vt:lpstr>
      <vt:lpstr>ΙΣΙΔΩΡΟΣ ΠΗΛΟΥΣΙΩΤΗΣ</vt:lpstr>
      <vt:lpstr>ΙΣΙΔΩΡΟΣ ΠΗΛΟΥΣΙΩΤΗΣ</vt:lpstr>
      <vt:lpstr>ΙΣΙΔΩΡΟΣ ΠΗΛΟΥΣΙΩΤΗΣ</vt:lpstr>
      <vt:lpstr>ΙΣΙΔΩΡΟΣ ΠΗΛΟΥΣΙΩΤΗΣ</vt:lpstr>
      <vt:lpstr>ΙΣΙΔΩΡΟΣ ΠΗΛΟΥΣΙΩΤΗΣ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ΝΗΠΤΙΚΗ ΘΕΟΛΟΓΙΑ  ΕΝΟΤΗΤΑ 11Η   Από τη θεολογία του Ισιδώρου Πηλουσιώτη</dc:title>
  <dc:creator>MARIA KARAMPELIA</dc:creator>
  <cp:lastModifiedBy>MARIA KARAMPELIA</cp:lastModifiedBy>
  <cp:revision>1</cp:revision>
  <dcterms:created xsi:type="dcterms:W3CDTF">2023-11-23T18:12:52Z</dcterms:created>
  <dcterms:modified xsi:type="dcterms:W3CDTF">2023-12-20T12:27:18Z</dcterms:modified>
</cp:coreProperties>
</file>