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A4696785-70AA-48D9-9CB7-F1F70CE65914}" type="datetimeFigureOut">
              <a:rPr lang="el-GR" smtClean="0"/>
              <a:t>14/5/2020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B0CC2D1-4496-4D35-B6AE-F8BFA99F5676}" type="slidenum">
              <a:rPr lang="el-GR" smtClean="0"/>
              <a:t>‹#›</a:t>
            </a:fld>
            <a:endParaRPr lang="el-GR"/>
          </a:p>
        </p:txBody>
      </p:sp>
    </p:spTree>
    <p:extLst>
      <p:ext uri="{BB962C8B-B14F-4D97-AF65-F5344CB8AC3E}">
        <p14:creationId xmlns:p14="http://schemas.microsoft.com/office/powerpoint/2010/main" val="2673399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A4696785-70AA-48D9-9CB7-F1F70CE65914}" type="datetimeFigureOut">
              <a:rPr lang="el-GR" smtClean="0"/>
              <a:t>14/5/2020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B0CC2D1-4496-4D35-B6AE-F8BFA99F5676}" type="slidenum">
              <a:rPr lang="el-GR" smtClean="0"/>
              <a:t>‹#›</a:t>
            </a:fld>
            <a:endParaRPr lang="el-GR"/>
          </a:p>
        </p:txBody>
      </p:sp>
    </p:spTree>
    <p:extLst>
      <p:ext uri="{BB962C8B-B14F-4D97-AF65-F5344CB8AC3E}">
        <p14:creationId xmlns:p14="http://schemas.microsoft.com/office/powerpoint/2010/main" val="24653703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A4696785-70AA-48D9-9CB7-F1F70CE65914}" type="datetimeFigureOut">
              <a:rPr lang="el-GR" smtClean="0"/>
              <a:t>14/5/2020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B0CC2D1-4496-4D35-B6AE-F8BFA99F5676}" type="slidenum">
              <a:rPr lang="el-GR" smtClean="0"/>
              <a:t>‹#›</a:t>
            </a:fld>
            <a:endParaRPr lang="el-GR"/>
          </a:p>
        </p:txBody>
      </p:sp>
    </p:spTree>
    <p:extLst>
      <p:ext uri="{BB962C8B-B14F-4D97-AF65-F5344CB8AC3E}">
        <p14:creationId xmlns:p14="http://schemas.microsoft.com/office/powerpoint/2010/main" val="2676348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A4696785-70AA-48D9-9CB7-F1F70CE65914}" type="datetimeFigureOut">
              <a:rPr lang="el-GR" smtClean="0"/>
              <a:t>14/5/2020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B0CC2D1-4496-4D35-B6AE-F8BFA99F5676}" type="slidenum">
              <a:rPr lang="el-GR" smtClean="0"/>
              <a:t>‹#›</a:t>
            </a:fld>
            <a:endParaRPr lang="el-GR"/>
          </a:p>
        </p:txBody>
      </p:sp>
    </p:spTree>
    <p:extLst>
      <p:ext uri="{BB962C8B-B14F-4D97-AF65-F5344CB8AC3E}">
        <p14:creationId xmlns:p14="http://schemas.microsoft.com/office/powerpoint/2010/main" val="3689338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4696785-70AA-48D9-9CB7-F1F70CE65914}" type="datetimeFigureOut">
              <a:rPr lang="el-GR" smtClean="0"/>
              <a:t>14/5/2020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B0CC2D1-4496-4D35-B6AE-F8BFA99F5676}" type="slidenum">
              <a:rPr lang="el-GR" smtClean="0"/>
              <a:t>‹#›</a:t>
            </a:fld>
            <a:endParaRPr lang="el-GR"/>
          </a:p>
        </p:txBody>
      </p:sp>
    </p:spTree>
    <p:extLst>
      <p:ext uri="{BB962C8B-B14F-4D97-AF65-F5344CB8AC3E}">
        <p14:creationId xmlns:p14="http://schemas.microsoft.com/office/powerpoint/2010/main" val="35654299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A4696785-70AA-48D9-9CB7-F1F70CE65914}" type="datetimeFigureOut">
              <a:rPr lang="el-GR" smtClean="0"/>
              <a:t>14/5/2020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B0CC2D1-4496-4D35-B6AE-F8BFA99F5676}" type="slidenum">
              <a:rPr lang="el-GR" smtClean="0"/>
              <a:t>‹#›</a:t>
            </a:fld>
            <a:endParaRPr lang="el-GR"/>
          </a:p>
        </p:txBody>
      </p:sp>
    </p:spTree>
    <p:extLst>
      <p:ext uri="{BB962C8B-B14F-4D97-AF65-F5344CB8AC3E}">
        <p14:creationId xmlns:p14="http://schemas.microsoft.com/office/powerpoint/2010/main" val="11993504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A4696785-70AA-48D9-9CB7-F1F70CE65914}" type="datetimeFigureOut">
              <a:rPr lang="el-GR" smtClean="0"/>
              <a:t>14/5/2020</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3B0CC2D1-4496-4D35-B6AE-F8BFA99F5676}" type="slidenum">
              <a:rPr lang="el-GR" smtClean="0"/>
              <a:t>‹#›</a:t>
            </a:fld>
            <a:endParaRPr lang="el-GR"/>
          </a:p>
        </p:txBody>
      </p:sp>
    </p:spTree>
    <p:extLst>
      <p:ext uri="{BB962C8B-B14F-4D97-AF65-F5344CB8AC3E}">
        <p14:creationId xmlns:p14="http://schemas.microsoft.com/office/powerpoint/2010/main" val="3868659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A4696785-70AA-48D9-9CB7-F1F70CE65914}" type="datetimeFigureOut">
              <a:rPr lang="el-GR" smtClean="0"/>
              <a:t>14/5/2020</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3B0CC2D1-4496-4D35-B6AE-F8BFA99F5676}" type="slidenum">
              <a:rPr lang="el-GR" smtClean="0"/>
              <a:t>‹#›</a:t>
            </a:fld>
            <a:endParaRPr lang="el-GR"/>
          </a:p>
        </p:txBody>
      </p:sp>
    </p:spTree>
    <p:extLst>
      <p:ext uri="{BB962C8B-B14F-4D97-AF65-F5344CB8AC3E}">
        <p14:creationId xmlns:p14="http://schemas.microsoft.com/office/powerpoint/2010/main" val="3315252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696785-70AA-48D9-9CB7-F1F70CE65914}" type="datetimeFigureOut">
              <a:rPr lang="el-GR" smtClean="0"/>
              <a:t>14/5/2020</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3B0CC2D1-4496-4D35-B6AE-F8BFA99F5676}" type="slidenum">
              <a:rPr lang="el-GR" smtClean="0"/>
              <a:t>‹#›</a:t>
            </a:fld>
            <a:endParaRPr lang="el-GR"/>
          </a:p>
        </p:txBody>
      </p:sp>
    </p:spTree>
    <p:extLst>
      <p:ext uri="{BB962C8B-B14F-4D97-AF65-F5344CB8AC3E}">
        <p14:creationId xmlns:p14="http://schemas.microsoft.com/office/powerpoint/2010/main" val="24981165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696785-70AA-48D9-9CB7-F1F70CE65914}" type="datetimeFigureOut">
              <a:rPr lang="el-GR" smtClean="0"/>
              <a:t>14/5/2020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B0CC2D1-4496-4D35-B6AE-F8BFA99F5676}" type="slidenum">
              <a:rPr lang="el-GR" smtClean="0"/>
              <a:t>‹#›</a:t>
            </a:fld>
            <a:endParaRPr lang="el-GR"/>
          </a:p>
        </p:txBody>
      </p:sp>
    </p:spTree>
    <p:extLst>
      <p:ext uri="{BB962C8B-B14F-4D97-AF65-F5344CB8AC3E}">
        <p14:creationId xmlns:p14="http://schemas.microsoft.com/office/powerpoint/2010/main" val="17135228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696785-70AA-48D9-9CB7-F1F70CE65914}" type="datetimeFigureOut">
              <a:rPr lang="el-GR" smtClean="0"/>
              <a:t>14/5/2020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B0CC2D1-4496-4D35-B6AE-F8BFA99F5676}" type="slidenum">
              <a:rPr lang="el-GR" smtClean="0"/>
              <a:t>‹#›</a:t>
            </a:fld>
            <a:endParaRPr lang="el-GR"/>
          </a:p>
        </p:txBody>
      </p:sp>
    </p:spTree>
    <p:extLst>
      <p:ext uri="{BB962C8B-B14F-4D97-AF65-F5344CB8AC3E}">
        <p14:creationId xmlns:p14="http://schemas.microsoft.com/office/powerpoint/2010/main" val="24148218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696785-70AA-48D9-9CB7-F1F70CE65914}" type="datetimeFigureOut">
              <a:rPr lang="el-GR" smtClean="0"/>
              <a:t>14/5/2020</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0CC2D1-4496-4D35-B6AE-F8BFA99F5676}" type="slidenum">
              <a:rPr lang="el-GR" smtClean="0"/>
              <a:t>‹#›</a:t>
            </a:fld>
            <a:endParaRPr lang="el-GR"/>
          </a:p>
        </p:txBody>
      </p:sp>
    </p:spTree>
    <p:extLst>
      <p:ext uri="{BB962C8B-B14F-4D97-AF65-F5344CB8AC3E}">
        <p14:creationId xmlns:p14="http://schemas.microsoft.com/office/powerpoint/2010/main" val="23808433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thoughtco.com/what-is-collocation-1211244"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76673"/>
            <a:ext cx="7772400" cy="1224135"/>
          </a:xfrm>
          <a:solidFill>
            <a:schemeClr val="tx2">
              <a:lumMod val="60000"/>
              <a:lumOff val="40000"/>
            </a:schemeClr>
          </a:solidFill>
        </p:spPr>
        <p:txBody>
          <a:bodyPr/>
          <a:lstStyle/>
          <a:p>
            <a:r>
              <a:rPr lang="en-US" dirty="0" smtClean="0"/>
              <a:t>1.13 Learning new reading skills</a:t>
            </a:r>
            <a:endParaRPr lang="el-GR" dirty="0"/>
          </a:p>
        </p:txBody>
      </p:sp>
      <p:sp>
        <p:nvSpPr>
          <p:cNvPr id="3" name="Subtitle 2"/>
          <p:cNvSpPr>
            <a:spLocks noGrp="1"/>
          </p:cNvSpPr>
          <p:nvPr>
            <p:ph type="subTitle" idx="1"/>
          </p:nvPr>
        </p:nvSpPr>
        <p:spPr>
          <a:xfrm>
            <a:off x="1371600" y="1916832"/>
            <a:ext cx="6400800" cy="576064"/>
          </a:xfrm>
          <a:solidFill>
            <a:schemeClr val="tx2">
              <a:lumMod val="20000"/>
              <a:lumOff val="80000"/>
            </a:schemeClr>
          </a:solidFill>
        </p:spPr>
        <p:txBody>
          <a:bodyPr>
            <a:normAutofit fontScale="92500" lnSpcReduction="10000"/>
          </a:bodyPr>
          <a:lstStyle/>
          <a:p>
            <a:r>
              <a:rPr lang="en-US" sz="3600" dirty="0" smtClean="0">
                <a:solidFill>
                  <a:schemeClr val="tx1"/>
                </a:solidFill>
              </a:rPr>
              <a:t>Reading advice leaflets</a:t>
            </a:r>
            <a:endParaRPr lang="el-GR" sz="3600" dirty="0">
              <a:solidFill>
                <a:schemeClr val="tx1"/>
              </a:solidFill>
            </a:endParaRPr>
          </a:p>
        </p:txBody>
      </p:sp>
      <p:pic>
        <p:nvPicPr>
          <p:cNvPr id="1028" name="Picture 4" descr="Kooth Need Advice Leaflet | Resources | Pittville Schoo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59832" y="2544010"/>
            <a:ext cx="3009900" cy="4286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598797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60000"/>
              <a:lumOff val="40000"/>
            </a:schemeClr>
          </a:solidFill>
        </p:spPr>
        <p:txBody>
          <a:bodyPr/>
          <a:lstStyle/>
          <a:p>
            <a:r>
              <a:rPr lang="en-US" dirty="0" smtClean="0"/>
              <a:t>Answers</a:t>
            </a:r>
            <a:endParaRPr lang="el-GR" dirty="0"/>
          </a:p>
        </p:txBody>
      </p:sp>
      <p:sp>
        <p:nvSpPr>
          <p:cNvPr id="3" name="Content Placeholder 2"/>
          <p:cNvSpPr>
            <a:spLocks noGrp="1"/>
          </p:cNvSpPr>
          <p:nvPr>
            <p:ph idx="1"/>
          </p:nvPr>
        </p:nvSpPr>
        <p:spPr>
          <a:solidFill>
            <a:schemeClr val="tx2">
              <a:lumMod val="20000"/>
              <a:lumOff val="80000"/>
            </a:schemeClr>
          </a:solidFill>
        </p:spPr>
        <p:txBody>
          <a:bodyPr/>
          <a:lstStyle/>
          <a:p>
            <a:r>
              <a:rPr lang="en-US" dirty="0" smtClean="0"/>
              <a:t>Come and join</a:t>
            </a:r>
          </a:p>
          <a:p>
            <a:r>
              <a:rPr lang="en-US" dirty="0" smtClean="0"/>
              <a:t>You must buy</a:t>
            </a:r>
          </a:p>
          <a:p>
            <a:r>
              <a:rPr lang="en-US" dirty="0" smtClean="0"/>
              <a:t>Leave all electrical equipment on your desk</a:t>
            </a:r>
          </a:p>
          <a:p>
            <a:r>
              <a:rPr lang="en-US" dirty="0" smtClean="0"/>
              <a:t>Go to Mr. Mills</a:t>
            </a:r>
          </a:p>
          <a:p>
            <a:r>
              <a:rPr lang="en-US" dirty="0" smtClean="0"/>
              <a:t>Switch on the device</a:t>
            </a:r>
          </a:p>
          <a:p>
            <a:r>
              <a:rPr lang="en-US" dirty="0" smtClean="0"/>
              <a:t>Switch on your laptop.</a:t>
            </a:r>
          </a:p>
          <a:p>
            <a:r>
              <a:rPr lang="en-US" dirty="0" smtClean="0"/>
              <a:t>Go </a:t>
            </a:r>
            <a:r>
              <a:rPr lang="en-US" smtClean="0"/>
              <a:t>to PowerPoint </a:t>
            </a:r>
            <a:r>
              <a:rPr lang="en-US" dirty="0" smtClean="0"/>
              <a:t>on your laptop.</a:t>
            </a:r>
            <a:endParaRPr lang="el-GR" dirty="0"/>
          </a:p>
        </p:txBody>
      </p:sp>
    </p:spTree>
    <p:extLst>
      <p:ext uri="{BB962C8B-B14F-4D97-AF65-F5344CB8AC3E}">
        <p14:creationId xmlns:p14="http://schemas.microsoft.com/office/powerpoint/2010/main" val="14165587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60000"/>
              <a:lumOff val="40000"/>
            </a:schemeClr>
          </a:solidFill>
        </p:spPr>
        <p:txBody>
          <a:bodyPr/>
          <a:lstStyle/>
          <a:p>
            <a:r>
              <a:rPr lang="en-US" dirty="0" smtClean="0"/>
              <a:t>Objectives</a:t>
            </a:r>
            <a:endParaRPr lang="el-GR" dirty="0"/>
          </a:p>
        </p:txBody>
      </p:sp>
      <p:sp>
        <p:nvSpPr>
          <p:cNvPr id="3" name="Content Placeholder 2"/>
          <p:cNvSpPr>
            <a:spLocks noGrp="1"/>
          </p:cNvSpPr>
          <p:nvPr>
            <p:ph idx="1"/>
          </p:nvPr>
        </p:nvSpPr>
        <p:spPr>
          <a:xfrm>
            <a:off x="457200" y="1600200"/>
            <a:ext cx="8363272" cy="4525963"/>
          </a:xfrm>
          <a:solidFill>
            <a:schemeClr val="tx2">
              <a:lumMod val="20000"/>
              <a:lumOff val="80000"/>
            </a:schemeClr>
          </a:solidFill>
        </p:spPr>
        <p:txBody>
          <a:bodyPr/>
          <a:lstStyle/>
          <a:p>
            <a:r>
              <a:rPr lang="en-US" dirty="0" smtClean="0"/>
              <a:t>Students should be able to:</a:t>
            </a:r>
          </a:p>
          <a:p>
            <a:endParaRPr lang="en-US" dirty="0" smtClean="0"/>
          </a:p>
          <a:p>
            <a:pPr>
              <a:lnSpc>
                <a:spcPct val="150000"/>
              </a:lnSpc>
            </a:pPr>
            <a:r>
              <a:rPr lang="en-US" sz="2800" dirty="0" smtClean="0"/>
              <a:t>1. show understanding of </a:t>
            </a:r>
            <a:r>
              <a:rPr lang="en-US" sz="2800" b="1" i="1" u="sng" dirty="0" smtClean="0"/>
              <a:t>collocated verbs ;</a:t>
            </a:r>
          </a:p>
          <a:p>
            <a:pPr>
              <a:lnSpc>
                <a:spcPct val="150000"/>
              </a:lnSpc>
            </a:pPr>
            <a:r>
              <a:rPr lang="en-US" sz="2800" dirty="0" smtClean="0"/>
              <a:t>2. Use </a:t>
            </a:r>
            <a:r>
              <a:rPr lang="en-US" sz="2800" b="1" u="sng" dirty="0" smtClean="0"/>
              <a:t>headings and titles to predict content </a:t>
            </a:r>
            <a:r>
              <a:rPr lang="en-US" sz="2800" dirty="0" smtClean="0"/>
              <a:t>of texts;</a:t>
            </a:r>
          </a:p>
          <a:p>
            <a:pPr>
              <a:lnSpc>
                <a:spcPct val="150000"/>
              </a:lnSpc>
            </a:pPr>
            <a:r>
              <a:rPr lang="en-US" sz="2800" dirty="0" smtClean="0"/>
              <a:t>3. Recognize </a:t>
            </a:r>
            <a:r>
              <a:rPr lang="en-US" sz="2800" b="1" u="sng" dirty="0" smtClean="0"/>
              <a:t>imperatives used for advice.</a:t>
            </a:r>
            <a:endParaRPr lang="el-GR" sz="2800" b="1" u="sng" dirty="0"/>
          </a:p>
        </p:txBody>
      </p:sp>
    </p:spTree>
    <p:extLst>
      <p:ext uri="{BB962C8B-B14F-4D97-AF65-F5344CB8AC3E}">
        <p14:creationId xmlns:p14="http://schemas.microsoft.com/office/powerpoint/2010/main" val="31740019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60000"/>
              <a:lumOff val="40000"/>
            </a:schemeClr>
          </a:solidFill>
        </p:spPr>
        <p:txBody>
          <a:bodyPr/>
          <a:lstStyle/>
          <a:p>
            <a:r>
              <a:rPr lang="en-US" dirty="0" smtClean="0"/>
              <a:t>What is collocation?</a:t>
            </a:r>
            <a:endParaRPr lang="el-GR" dirty="0"/>
          </a:p>
        </p:txBody>
      </p:sp>
      <p:sp>
        <p:nvSpPr>
          <p:cNvPr id="3" name="Content Placeholder 2"/>
          <p:cNvSpPr>
            <a:spLocks noGrp="1"/>
          </p:cNvSpPr>
          <p:nvPr>
            <p:ph idx="1"/>
          </p:nvPr>
        </p:nvSpPr>
        <p:spPr>
          <a:solidFill>
            <a:schemeClr val="tx2">
              <a:lumMod val="20000"/>
              <a:lumOff val="80000"/>
            </a:schemeClr>
          </a:solidFill>
        </p:spPr>
        <p:txBody>
          <a:bodyPr>
            <a:normAutofit fontScale="77500" lnSpcReduction="20000"/>
          </a:bodyPr>
          <a:lstStyle/>
          <a:p>
            <a:pPr algn="just" fontAlgn="base"/>
            <a:r>
              <a:rPr lang="en-US" dirty="0"/>
              <a:t>Collocation refers to a </a:t>
            </a:r>
            <a:r>
              <a:rPr lang="en-US" b="1" u="sng" dirty="0"/>
              <a:t>group of two or more words that usually go together. </a:t>
            </a:r>
            <a:r>
              <a:rPr lang="en-US" dirty="0"/>
              <a:t>A good way to think of collocation is to look at the word collocation. </a:t>
            </a:r>
            <a:r>
              <a:rPr lang="en-US" b="1" u="sng" dirty="0"/>
              <a:t>Co - meaning together - location - meaning place.</a:t>
            </a:r>
            <a:r>
              <a:rPr lang="en-US" dirty="0"/>
              <a:t> Collocation​s are words that are located together. A good answer to "What is collocation?" is: </a:t>
            </a:r>
            <a:r>
              <a:rPr lang="en-US" b="1" u="sng" dirty="0"/>
              <a:t>Collocation is a group of two or more words that like to hang out together</a:t>
            </a:r>
            <a:r>
              <a:rPr lang="en-US" dirty="0"/>
              <a:t>. Here are some examples of common collocations that you might know:</a:t>
            </a:r>
          </a:p>
          <a:p>
            <a:pPr algn="just" fontAlgn="base"/>
            <a:r>
              <a:rPr lang="en-US" i="1" dirty="0"/>
              <a:t>make tea</a:t>
            </a:r>
            <a:r>
              <a:rPr lang="en-US" dirty="0"/>
              <a:t>  </a:t>
            </a:r>
            <a:r>
              <a:rPr lang="en-US" dirty="0" smtClean="0"/>
              <a:t>- </a:t>
            </a:r>
            <a:r>
              <a:rPr lang="en-US" dirty="0"/>
              <a:t>I </a:t>
            </a:r>
            <a:r>
              <a:rPr lang="en-US" b="1" dirty="0"/>
              <a:t>made a cup of tea </a:t>
            </a:r>
            <a:r>
              <a:rPr lang="en-US" dirty="0"/>
              <a:t>for lunch.</a:t>
            </a:r>
            <a:br>
              <a:rPr lang="en-US" dirty="0"/>
            </a:br>
            <a:r>
              <a:rPr lang="en-US" i="1" dirty="0"/>
              <a:t>do homework</a:t>
            </a:r>
            <a:r>
              <a:rPr lang="en-US" dirty="0"/>
              <a:t> </a:t>
            </a:r>
            <a:r>
              <a:rPr lang="en-US" dirty="0" smtClean="0"/>
              <a:t>  -    I </a:t>
            </a:r>
            <a:r>
              <a:rPr lang="en-US" b="1" dirty="0"/>
              <a:t>did all of my homework </a:t>
            </a:r>
            <a:r>
              <a:rPr lang="en-US" dirty="0"/>
              <a:t>yesterday</a:t>
            </a:r>
            <a:r>
              <a:rPr lang="en-US" dirty="0" smtClean="0"/>
              <a:t>.</a:t>
            </a:r>
          </a:p>
          <a:p>
            <a:pPr marL="0" indent="0" algn="just" fontAlgn="base">
              <a:buNone/>
            </a:pPr>
            <a:endParaRPr lang="en-US" dirty="0"/>
          </a:p>
          <a:p>
            <a:r>
              <a:rPr lang="en-US" dirty="0" smtClean="0"/>
              <a:t>(information retrieved from </a:t>
            </a:r>
            <a:r>
              <a:rPr lang="en-US" dirty="0" smtClean="0">
                <a:hlinkClick r:id="rId2"/>
              </a:rPr>
              <a:t>https://www.thoughtco.com/what-is-collocation-1211244</a:t>
            </a:r>
            <a:endParaRPr lang="el-GR" dirty="0"/>
          </a:p>
        </p:txBody>
      </p:sp>
    </p:spTree>
    <p:extLst>
      <p:ext uri="{BB962C8B-B14F-4D97-AF65-F5344CB8AC3E}">
        <p14:creationId xmlns:p14="http://schemas.microsoft.com/office/powerpoint/2010/main" val="2808244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60000"/>
              <a:lumOff val="40000"/>
            </a:schemeClr>
          </a:solidFill>
        </p:spPr>
        <p:txBody>
          <a:bodyPr/>
          <a:lstStyle/>
          <a:p>
            <a:r>
              <a:rPr lang="en-US" dirty="0" smtClean="0"/>
              <a:t>A. Reviewing vocabulary</a:t>
            </a:r>
            <a:endParaRPr lang="el-GR" dirty="0"/>
          </a:p>
        </p:txBody>
      </p:sp>
      <p:sp>
        <p:nvSpPr>
          <p:cNvPr id="3" name="Content Placeholder 2"/>
          <p:cNvSpPr>
            <a:spLocks noGrp="1"/>
          </p:cNvSpPr>
          <p:nvPr>
            <p:ph idx="1"/>
          </p:nvPr>
        </p:nvSpPr>
        <p:spPr>
          <a:solidFill>
            <a:schemeClr val="tx2">
              <a:lumMod val="20000"/>
              <a:lumOff val="80000"/>
            </a:schemeClr>
          </a:solidFill>
        </p:spPr>
        <p:txBody>
          <a:bodyPr>
            <a:normAutofit fontScale="70000" lnSpcReduction="20000"/>
          </a:bodyPr>
          <a:lstStyle/>
          <a:p>
            <a:r>
              <a:rPr lang="en-US" dirty="0" smtClean="0"/>
              <a:t>Make a phrase with each of the verbs below:</a:t>
            </a:r>
          </a:p>
          <a:p>
            <a:pPr marL="0" indent="0">
              <a:buNone/>
            </a:pPr>
            <a:endParaRPr lang="en-US" dirty="0" smtClean="0"/>
          </a:p>
          <a:p>
            <a:r>
              <a:rPr lang="en-US" b="1" dirty="0" smtClean="0"/>
              <a:t>Manage</a:t>
            </a:r>
          </a:p>
          <a:p>
            <a:r>
              <a:rPr lang="en-US" b="1" dirty="0" smtClean="0"/>
              <a:t>Eat</a:t>
            </a:r>
          </a:p>
          <a:p>
            <a:r>
              <a:rPr lang="en-US" b="1" dirty="0" smtClean="0"/>
              <a:t>Respect</a:t>
            </a:r>
          </a:p>
          <a:p>
            <a:r>
              <a:rPr lang="en-US" b="1" dirty="0" smtClean="0"/>
              <a:t>Do</a:t>
            </a:r>
          </a:p>
          <a:p>
            <a:r>
              <a:rPr lang="en-US" b="1" dirty="0" smtClean="0"/>
              <a:t>Miss</a:t>
            </a:r>
          </a:p>
          <a:p>
            <a:r>
              <a:rPr lang="en-US" b="1" dirty="0" smtClean="0"/>
              <a:t>Spend</a:t>
            </a:r>
          </a:p>
          <a:p>
            <a:r>
              <a:rPr lang="en-US" b="1" dirty="0" smtClean="0"/>
              <a:t>Think</a:t>
            </a:r>
          </a:p>
          <a:p>
            <a:r>
              <a:rPr lang="en-US" b="1" dirty="0" smtClean="0"/>
              <a:t>Listen</a:t>
            </a:r>
          </a:p>
          <a:p>
            <a:r>
              <a:rPr lang="en-US" b="1" dirty="0" smtClean="0"/>
              <a:t>Participate</a:t>
            </a:r>
          </a:p>
          <a:p>
            <a:r>
              <a:rPr lang="en-US" b="1" dirty="0" smtClean="0"/>
              <a:t>Write</a:t>
            </a:r>
          </a:p>
          <a:p>
            <a:pPr marL="0" indent="0">
              <a:buNone/>
            </a:pPr>
            <a:endParaRPr lang="el-GR" dirty="0"/>
          </a:p>
        </p:txBody>
      </p:sp>
    </p:spTree>
    <p:extLst>
      <p:ext uri="{BB962C8B-B14F-4D97-AF65-F5344CB8AC3E}">
        <p14:creationId xmlns:p14="http://schemas.microsoft.com/office/powerpoint/2010/main" val="18172558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60000"/>
              <a:lumOff val="40000"/>
            </a:schemeClr>
          </a:solidFill>
        </p:spPr>
        <p:txBody>
          <a:bodyPr/>
          <a:lstStyle/>
          <a:p>
            <a:r>
              <a:rPr lang="en-US" dirty="0" smtClean="0"/>
              <a:t>Possible answers</a:t>
            </a:r>
            <a:endParaRPr lang="el-GR" dirty="0"/>
          </a:p>
        </p:txBody>
      </p:sp>
      <p:sp>
        <p:nvSpPr>
          <p:cNvPr id="3" name="Content Placeholder 2"/>
          <p:cNvSpPr>
            <a:spLocks noGrp="1"/>
          </p:cNvSpPr>
          <p:nvPr>
            <p:ph idx="1"/>
          </p:nvPr>
        </p:nvSpPr>
        <p:spPr>
          <a:solidFill>
            <a:schemeClr val="tx2">
              <a:lumMod val="20000"/>
              <a:lumOff val="80000"/>
            </a:schemeClr>
          </a:solidFill>
        </p:spPr>
        <p:txBody>
          <a:bodyPr>
            <a:normAutofit fontScale="85000" lnSpcReduction="20000"/>
          </a:bodyPr>
          <a:lstStyle/>
          <a:p>
            <a:r>
              <a:rPr lang="en-US" b="1" dirty="0" smtClean="0"/>
              <a:t>Manage your life</a:t>
            </a:r>
          </a:p>
          <a:p>
            <a:r>
              <a:rPr lang="en-US" b="1" dirty="0" smtClean="0"/>
              <a:t>Eat healthily</a:t>
            </a:r>
          </a:p>
          <a:p>
            <a:r>
              <a:rPr lang="en-US" b="1" dirty="0" smtClean="0"/>
              <a:t>Respect fellow students</a:t>
            </a:r>
          </a:p>
          <a:p>
            <a:r>
              <a:rPr lang="en-US" b="1" dirty="0" smtClean="0"/>
              <a:t>Do research</a:t>
            </a:r>
          </a:p>
          <a:p>
            <a:r>
              <a:rPr lang="en-US" b="1" dirty="0" smtClean="0"/>
              <a:t>Miss deadlines</a:t>
            </a:r>
          </a:p>
          <a:p>
            <a:r>
              <a:rPr lang="en-US" b="1" dirty="0" smtClean="0"/>
              <a:t>Spend time studying</a:t>
            </a:r>
          </a:p>
          <a:p>
            <a:r>
              <a:rPr lang="en-US" b="1" dirty="0" smtClean="0"/>
              <a:t>Think critically</a:t>
            </a:r>
          </a:p>
          <a:p>
            <a:r>
              <a:rPr lang="en-US" b="1" dirty="0" smtClean="0"/>
              <a:t>Listen to lectures</a:t>
            </a:r>
          </a:p>
          <a:p>
            <a:r>
              <a:rPr lang="en-US" b="1" dirty="0" smtClean="0"/>
              <a:t>Participate in tutorials</a:t>
            </a:r>
          </a:p>
          <a:p>
            <a:r>
              <a:rPr lang="en-US" b="1" dirty="0" smtClean="0"/>
              <a:t>Write essays</a:t>
            </a:r>
            <a:endParaRPr lang="el-GR" b="1" dirty="0"/>
          </a:p>
        </p:txBody>
      </p:sp>
    </p:spTree>
    <p:extLst>
      <p:ext uri="{BB962C8B-B14F-4D97-AF65-F5344CB8AC3E}">
        <p14:creationId xmlns:p14="http://schemas.microsoft.com/office/powerpoint/2010/main" val="10122819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60000"/>
              <a:lumOff val="40000"/>
            </a:schemeClr>
          </a:solidFill>
        </p:spPr>
        <p:txBody>
          <a:bodyPr>
            <a:normAutofit fontScale="90000"/>
          </a:bodyPr>
          <a:lstStyle/>
          <a:p>
            <a:r>
              <a:rPr lang="en-US" b="1" dirty="0"/>
              <a:t>B. Identifying a new skill (1)</a:t>
            </a:r>
            <a:r>
              <a:rPr lang="el-GR" dirty="0"/>
              <a:t/>
            </a:r>
            <a:br>
              <a:rPr lang="el-GR" dirty="0"/>
            </a:br>
            <a:endParaRPr lang="el-GR" dirty="0"/>
          </a:p>
        </p:txBody>
      </p:sp>
      <p:sp>
        <p:nvSpPr>
          <p:cNvPr id="3" name="Content Placeholder 2"/>
          <p:cNvSpPr>
            <a:spLocks noGrp="1"/>
          </p:cNvSpPr>
          <p:nvPr>
            <p:ph idx="1"/>
          </p:nvPr>
        </p:nvSpPr>
        <p:spPr>
          <a:solidFill>
            <a:schemeClr val="tx2">
              <a:lumMod val="20000"/>
              <a:lumOff val="80000"/>
            </a:schemeClr>
          </a:solidFill>
        </p:spPr>
        <p:txBody>
          <a:bodyPr/>
          <a:lstStyle/>
          <a:p>
            <a:pPr marL="342900" lvl="5" indent="-342900"/>
            <a:r>
              <a:rPr lang="en-US" dirty="0" smtClean="0"/>
              <a:t>Read </a:t>
            </a:r>
            <a:r>
              <a:rPr lang="en-US" b="1" i="1" dirty="0" smtClean="0"/>
              <a:t>Skills </a:t>
            </a:r>
            <a:r>
              <a:rPr lang="en-US" b="1" i="1" dirty="0"/>
              <a:t>Check 1</a:t>
            </a:r>
            <a:r>
              <a:rPr lang="en-US" dirty="0"/>
              <a:t>. What should you look at before you start reading?</a:t>
            </a:r>
            <a:endParaRPr lang="el-GR" dirty="0"/>
          </a:p>
          <a:p>
            <a:pPr marL="0" indent="0">
              <a:buNone/>
            </a:pPr>
            <a:r>
              <a:rPr lang="en-US" dirty="0" smtClean="0">
                <a:solidFill>
                  <a:srgbClr val="FF0000"/>
                </a:solidFill>
              </a:rPr>
              <a:t>SKILLS CHECK 1</a:t>
            </a:r>
          </a:p>
          <a:p>
            <a:pPr marL="0" indent="0">
              <a:buNone/>
            </a:pPr>
            <a:r>
              <a:rPr lang="en-US" dirty="0" smtClean="0">
                <a:solidFill>
                  <a:srgbClr val="FF0000"/>
                </a:solidFill>
              </a:rPr>
              <a:t>PREPARING TO READ</a:t>
            </a:r>
          </a:p>
          <a:p>
            <a:pPr marL="514350" indent="-514350">
              <a:buAutoNum type="arabicPeriod"/>
            </a:pPr>
            <a:r>
              <a:rPr lang="en-US" dirty="0" smtClean="0"/>
              <a:t>Read the </a:t>
            </a:r>
            <a:r>
              <a:rPr lang="en-US" b="1" dirty="0" smtClean="0"/>
              <a:t>title </a:t>
            </a:r>
            <a:r>
              <a:rPr lang="en-US" dirty="0" smtClean="0"/>
              <a:t>or </a:t>
            </a:r>
            <a:r>
              <a:rPr lang="en-US" b="1" dirty="0" smtClean="0"/>
              <a:t>heading</a:t>
            </a:r>
            <a:r>
              <a:rPr lang="en-US" dirty="0" smtClean="0"/>
              <a:t> of an article. Think: What information is in this text?</a:t>
            </a:r>
          </a:p>
          <a:p>
            <a:pPr marL="514350" indent="-514350">
              <a:buAutoNum type="arabicPeriod"/>
            </a:pPr>
            <a:r>
              <a:rPr lang="en-US" dirty="0" smtClean="0"/>
              <a:t>Read the </a:t>
            </a:r>
            <a:r>
              <a:rPr lang="en-US" b="1" dirty="0" smtClean="0"/>
              <a:t>introduction</a:t>
            </a:r>
            <a:r>
              <a:rPr lang="en-US" dirty="0" smtClean="0"/>
              <a:t> or </a:t>
            </a:r>
            <a:r>
              <a:rPr lang="en-US" b="1" dirty="0" smtClean="0"/>
              <a:t>first paragraph</a:t>
            </a:r>
            <a:r>
              <a:rPr lang="en-US" dirty="0" smtClean="0"/>
              <a:t>. Think: Is my prediction correct?</a:t>
            </a:r>
            <a:endParaRPr lang="el-GR" dirty="0"/>
          </a:p>
        </p:txBody>
      </p:sp>
    </p:spTree>
    <p:extLst>
      <p:ext uri="{BB962C8B-B14F-4D97-AF65-F5344CB8AC3E}">
        <p14:creationId xmlns:p14="http://schemas.microsoft.com/office/powerpoint/2010/main" val="37227805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507288" cy="490066"/>
          </a:xfrm>
          <a:solidFill>
            <a:srgbClr val="FFFF00"/>
          </a:solidFill>
        </p:spPr>
        <p:txBody>
          <a:bodyPr>
            <a:normAutofit fontScale="90000"/>
          </a:bodyPr>
          <a:lstStyle/>
          <a:p>
            <a:pPr lvl="5" algn="ctr" rtl="0">
              <a:spcBef>
                <a:spcPct val="0"/>
              </a:spcBef>
            </a:pPr>
            <a:r>
              <a:rPr lang="en-US" sz="1400" b="1" dirty="0"/>
              <a:t>Study the titles and introductions below. Match each title and introduction to one paragraph on the right.</a:t>
            </a:r>
            <a:r>
              <a:rPr lang="el-GR" sz="1400" b="1" dirty="0"/>
              <a:t/>
            </a:r>
            <a:br>
              <a:rPr lang="el-GR" sz="1400" b="1" dirty="0"/>
            </a:br>
            <a:endParaRPr lang="el-GR" sz="1400" b="1" dirty="0"/>
          </a:p>
        </p:txBody>
      </p:sp>
      <p:sp>
        <p:nvSpPr>
          <p:cNvPr id="3" name="Text Placeholder 2"/>
          <p:cNvSpPr>
            <a:spLocks noGrp="1"/>
          </p:cNvSpPr>
          <p:nvPr>
            <p:ph type="body" idx="1"/>
          </p:nvPr>
        </p:nvSpPr>
        <p:spPr>
          <a:xfrm>
            <a:off x="457200" y="1052737"/>
            <a:ext cx="4040188" cy="288031"/>
          </a:xfrm>
          <a:solidFill>
            <a:schemeClr val="tx2">
              <a:lumMod val="20000"/>
              <a:lumOff val="80000"/>
            </a:schemeClr>
          </a:solidFill>
        </p:spPr>
        <p:txBody>
          <a:bodyPr>
            <a:normAutofit fontScale="62500" lnSpcReduction="20000"/>
          </a:bodyPr>
          <a:lstStyle/>
          <a:p>
            <a:r>
              <a:rPr lang="en-US" u="sng" dirty="0" smtClean="0"/>
              <a:t>Titles and Introductions</a:t>
            </a:r>
            <a:endParaRPr lang="el-GR" u="sng" dirty="0"/>
          </a:p>
        </p:txBody>
      </p:sp>
      <p:sp>
        <p:nvSpPr>
          <p:cNvPr id="4" name="Content Placeholder 3"/>
          <p:cNvSpPr>
            <a:spLocks noGrp="1"/>
          </p:cNvSpPr>
          <p:nvPr>
            <p:ph sz="half" idx="2"/>
          </p:nvPr>
        </p:nvSpPr>
        <p:spPr>
          <a:xfrm>
            <a:off x="457200" y="1340768"/>
            <a:ext cx="4040188" cy="5256584"/>
          </a:xfrm>
          <a:solidFill>
            <a:schemeClr val="tx2">
              <a:lumMod val="20000"/>
              <a:lumOff val="80000"/>
            </a:schemeClr>
          </a:solidFill>
        </p:spPr>
        <p:txBody>
          <a:bodyPr>
            <a:normAutofit fontScale="40000" lnSpcReduction="20000"/>
          </a:bodyPr>
          <a:lstStyle/>
          <a:p>
            <a:r>
              <a:rPr lang="en-US" sz="3500" b="1" dirty="0"/>
              <a:t>1. Staff at Greenhill University</a:t>
            </a:r>
            <a:endParaRPr lang="el-GR" sz="3500" dirty="0"/>
          </a:p>
          <a:p>
            <a:r>
              <a:rPr lang="en-US" sz="3500" dirty="0"/>
              <a:t>We are delighted to welcome you to the university.  We would like to introduce you to some of the staff so you know who to go to if you have any problems.</a:t>
            </a:r>
            <a:endParaRPr lang="el-GR" sz="3500" dirty="0"/>
          </a:p>
          <a:p>
            <a:pPr marL="0" indent="0">
              <a:buNone/>
            </a:pPr>
            <a:endParaRPr lang="el-GR" sz="3500" dirty="0"/>
          </a:p>
          <a:p>
            <a:r>
              <a:rPr lang="en-US" sz="3500" b="1" dirty="0"/>
              <a:t>2. University Sports Club</a:t>
            </a:r>
            <a:endParaRPr lang="el-GR" sz="3500" dirty="0"/>
          </a:p>
          <a:p>
            <a:r>
              <a:rPr lang="en-US" sz="3500" dirty="0"/>
              <a:t>Do you want to get fit, or just have some fun with friends? </a:t>
            </a:r>
            <a:r>
              <a:rPr lang="en-US" sz="3500" b="1" dirty="0"/>
              <a:t>Come and join </a:t>
            </a:r>
            <a:r>
              <a:rPr lang="en-US" sz="3500" dirty="0"/>
              <a:t>the university's own sports Club in the Sports Centre near the main entrance.</a:t>
            </a:r>
            <a:endParaRPr lang="el-GR" sz="3500" dirty="0"/>
          </a:p>
          <a:p>
            <a:pPr marL="0" indent="0">
              <a:buNone/>
            </a:pPr>
            <a:r>
              <a:rPr lang="en-US" sz="3500" dirty="0"/>
              <a:t> </a:t>
            </a:r>
            <a:endParaRPr lang="el-GR" sz="3500" dirty="0"/>
          </a:p>
          <a:p>
            <a:r>
              <a:rPr lang="en-US" sz="3500" b="1" dirty="0"/>
              <a:t>3. Using the projector</a:t>
            </a:r>
            <a:endParaRPr lang="el-GR" sz="3500" dirty="0"/>
          </a:p>
          <a:p>
            <a:r>
              <a:rPr lang="en-US" sz="3500" dirty="0"/>
              <a:t>It is easy to use the projector in each tutorial room if you follow these simple instructions</a:t>
            </a:r>
            <a:endParaRPr lang="el-GR" sz="3500" dirty="0"/>
          </a:p>
          <a:p>
            <a:r>
              <a:rPr lang="en-US" sz="3500" dirty="0"/>
              <a:t> </a:t>
            </a:r>
            <a:endParaRPr lang="el-GR" sz="3500" dirty="0"/>
          </a:p>
          <a:p>
            <a:r>
              <a:rPr lang="en-US" sz="3500" b="1" dirty="0"/>
              <a:t>4. IT Services and Support </a:t>
            </a:r>
            <a:endParaRPr lang="el-GR" sz="3500" dirty="0"/>
          </a:p>
          <a:p>
            <a:r>
              <a:rPr lang="en-US" sz="3500" dirty="0"/>
              <a:t>We're here to make sure you stay connected -everywhere on the campus.</a:t>
            </a:r>
            <a:endParaRPr lang="el-GR" sz="3500" dirty="0"/>
          </a:p>
          <a:p>
            <a:pPr marL="0" indent="0">
              <a:buNone/>
            </a:pPr>
            <a:r>
              <a:rPr lang="en-US" sz="3500" dirty="0"/>
              <a:t> </a:t>
            </a:r>
            <a:endParaRPr lang="el-GR" sz="3500" dirty="0"/>
          </a:p>
          <a:p>
            <a:pPr marL="0" indent="0">
              <a:buNone/>
            </a:pPr>
            <a:endParaRPr lang="el-GR" sz="3500" dirty="0"/>
          </a:p>
          <a:p>
            <a:r>
              <a:rPr lang="en-US" sz="3500" b="1" dirty="0"/>
              <a:t>5. IMPORTANT NOTICE ;</a:t>
            </a:r>
            <a:endParaRPr lang="el-GR" sz="3500" dirty="0"/>
          </a:p>
          <a:p>
            <a:r>
              <a:rPr lang="en-US" sz="3500" dirty="0"/>
              <a:t>Portable Electrical Equipment</a:t>
            </a:r>
            <a:endParaRPr lang="el-GR" sz="3500" dirty="0"/>
          </a:p>
          <a:p>
            <a:r>
              <a:rPr lang="en-US" sz="3500" dirty="0"/>
              <a:t>In accordance with the Electricity at Work regulations </a:t>
            </a:r>
            <a:r>
              <a:rPr lang="en-US" sz="2900" dirty="0"/>
              <a:t>1990, we must test all electrical equipment for safety.</a:t>
            </a:r>
            <a:endParaRPr lang="el-GR" sz="2900" dirty="0"/>
          </a:p>
          <a:p>
            <a:endParaRPr lang="el-GR" dirty="0"/>
          </a:p>
        </p:txBody>
      </p:sp>
      <p:sp>
        <p:nvSpPr>
          <p:cNvPr id="5" name="Text Placeholder 4"/>
          <p:cNvSpPr>
            <a:spLocks noGrp="1"/>
          </p:cNvSpPr>
          <p:nvPr>
            <p:ph type="body" sz="quarter" idx="3"/>
          </p:nvPr>
        </p:nvSpPr>
        <p:spPr>
          <a:xfrm>
            <a:off x="4645025" y="980729"/>
            <a:ext cx="4041775" cy="360040"/>
          </a:xfrm>
          <a:solidFill>
            <a:schemeClr val="accent2">
              <a:lumMod val="20000"/>
              <a:lumOff val="80000"/>
            </a:schemeClr>
          </a:solidFill>
        </p:spPr>
        <p:txBody>
          <a:bodyPr>
            <a:normAutofit/>
          </a:bodyPr>
          <a:lstStyle/>
          <a:p>
            <a:r>
              <a:rPr lang="en-US" sz="1600" u="sng" dirty="0" smtClean="0"/>
              <a:t>Main paragraphs</a:t>
            </a:r>
            <a:endParaRPr lang="el-GR" sz="1600" u="sng" dirty="0"/>
          </a:p>
        </p:txBody>
      </p:sp>
      <p:sp>
        <p:nvSpPr>
          <p:cNvPr id="6" name="Content Placeholder 5"/>
          <p:cNvSpPr>
            <a:spLocks noGrp="1"/>
          </p:cNvSpPr>
          <p:nvPr>
            <p:ph sz="quarter" idx="4"/>
          </p:nvPr>
        </p:nvSpPr>
        <p:spPr>
          <a:xfrm>
            <a:off x="4645025" y="1340768"/>
            <a:ext cx="4041775" cy="5184576"/>
          </a:xfrm>
          <a:solidFill>
            <a:schemeClr val="accent2">
              <a:lumMod val="20000"/>
              <a:lumOff val="80000"/>
            </a:schemeClr>
          </a:solidFill>
        </p:spPr>
        <p:txBody>
          <a:bodyPr>
            <a:normAutofit fontScale="62500" lnSpcReduction="20000"/>
          </a:bodyPr>
          <a:lstStyle/>
          <a:p>
            <a:r>
              <a:rPr lang="en-US" dirty="0"/>
              <a:t>□ </a:t>
            </a:r>
            <a:r>
              <a:rPr lang="en-US" b="1" dirty="0"/>
              <a:t>Using your own PC/laptop</a:t>
            </a:r>
            <a:endParaRPr lang="el-GR" dirty="0"/>
          </a:p>
          <a:p>
            <a:r>
              <a:rPr lang="en-US" dirty="0"/>
              <a:t>All rooms in the halls of residence have Internet connections free of charge. Note: This </a:t>
            </a:r>
            <a:r>
              <a:rPr lang="en-US" dirty="0" smtClean="0"/>
              <a:t> </a:t>
            </a:r>
            <a:r>
              <a:rPr lang="en-US" dirty="0"/>
              <a:t>is not wireless. You must buy a cable from the IT Support Office.</a:t>
            </a:r>
            <a:endParaRPr lang="el-GR" dirty="0"/>
          </a:p>
          <a:p>
            <a:r>
              <a:rPr lang="en-US" dirty="0"/>
              <a:t>□ </a:t>
            </a:r>
            <a:r>
              <a:rPr lang="en-US" b="1" dirty="0"/>
              <a:t>Inspection day</a:t>
            </a:r>
            <a:endParaRPr lang="el-GR" dirty="0"/>
          </a:p>
          <a:p>
            <a:r>
              <a:rPr lang="en-US" b="1" dirty="0"/>
              <a:t>Please leave all electrical equipment </a:t>
            </a:r>
            <a:r>
              <a:rPr lang="en-US" dirty="0"/>
              <a:t>on your desk on the day of the inspection. Each item costs £1.10. The inspector will put a sticker on each safe item.</a:t>
            </a:r>
            <a:endParaRPr lang="el-GR" dirty="0"/>
          </a:p>
          <a:p>
            <a:r>
              <a:rPr lang="en-US" dirty="0"/>
              <a:t> </a:t>
            </a:r>
            <a:endParaRPr lang="el-GR" dirty="0"/>
          </a:p>
          <a:p>
            <a:r>
              <a:rPr lang="en-US" dirty="0"/>
              <a:t>□ </a:t>
            </a:r>
            <a:r>
              <a:rPr lang="en-US" b="1" dirty="0" smtClean="0"/>
              <a:t>Mr. </a:t>
            </a:r>
            <a:r>
              <a:rPr lang="en-US" b="1" dirty="0"/>
              <a:t>Mills</a:t>
            </a:r>
            <a:r>
              <a:rPr lang="en-US" dirty="0"/>
              <a:t> is in charge of ISS, the International Student Support service. </a:t>
            </a:r>
            <a:r>
              <a:rPr lang="en-US" b="1" dirty="0"/>
              <a:t>Go to </a:t>
            </a:r>
            <a:r>
              <a:rPr lang="en-US" b="1" dirty="0" smtClean="0"/>
              <a:t>Mr. </a:t>
            </a:r>
            <a:r>
              <a:rPr lang="en-US" b="1" dirty="0"/>
              <a:t>Mills </a:t>
            </a:r>
            <a:r>
              <a:rPr lang="en-US" dirty="0"/>
              <a:t>if you </a:t>
            </a:r>
            <a:r>
              <a:rPr lang="en-US" dirty="0" smtClean="0"/>
              <a:t>want </a:t>
            </a:r>
            <a:r>
              <a:rPr lang="en-US" dirty="0"/>
              <a:t>extra help with your English, for example.</a:t>
            </a:r>
            <a:endParaRPr lang="el-GR" dirty="0"/>
          </a:p>
          <a:p>
            <a:r>
              <a:rPr lang="en-US" dirty="0"/>
              <a:t> </a:t>
            </a:r>
            <a:endParaRPr lang="el-GR" dirty="0"/>
          </a:p>
          <a:p>
            <a:r>
              <a:rPr lang="en-US" dirty="0"/>
              <a:t>□ </a:t>
            </a:r>
            <a:r>
              <a:rPr lang="en-US" b="1" dirty="0"/>
              <a:t>Opening hours</a:t>
            </a:r>
            <a:endParaRPr lang="el-GR" dirty="0"/>
          </a:p>
          <a:p>
            <a:r>
              <a:rPr lang="en-US" dirty="0"/>
              <a:t>7.00 a.m. - 10.00 p.m. Monday to Friday</a:t>
            </a:r>
            <a:endParaRPr lang="el-GR" dirty="0"/>
          </a:p>
          <a:p>
            <a:r>
              <a:rPr lang="en-US" dirty="0"/>
              <a:t>9.00 a.m. - 6.00 p.m. Saturday and </a:t>
            </a:r>
            <a:r>
              <a:rPr lang="en-US" dirty="0" smtClean="0"/>
              <a:t>Sunday</a:t>
            </a:r>
          </a:p>
          <a:p>
            <a:endParaRPr lang="el-GR" dirty="0"/>
          </a:p>
          <a:p>
            <a:r>
              <a:rPr lang="en-US" dirty="0"/>
              <a:t>□ - </a:t>
            </a:r>
            <a:r>
              <a:rPr lang="en-US" b="1" dirty="0"/>
              <a:t>Switch on the device</a:t>
            </a:r>
            <a:r>
              <a:rPr lang="en-US" dirty="0"/>
              <a:t>. (The Power On switch is on the underside.)</a:t>
            </a:r>
            <a:endParaRPr lang="el-GR" dirty="0"/>
          </a:p>
          <a:p>
            <a:r>
              <a:rPr lang="en-US" dirty="0"/>
              <a:t>- </a:t>
            </a:r>
            <a:r>
              <a:rPr lang="en-US" b="1" dirty="0"/>
              <a:t>Switch on your laptop.</a:t>
            </a:r>
            <a:endParaRPr lang="el-GR" b="1" dirty="0"/>
          </a:p>
          <a:p>
            <a:r>
              <a:rPr lang="en-US" b="1" dirty="0"/>
              <a:t>- Go to PowerPoint on your laptop.</a:t>
            </a:r>
            <a:endParaRPr lang="el-GR" b="1" dirty="0"/>
          </a:p>
          <a:p>
            <a:endParaRPr lang="el-GR" dirty="0"/>
          </a:p>
        </p:txBody>
      </p:sp>
    </p:spTree>
    <p:extLst>
      <p:ext uri="{BB962C8B-B14F-4D97-AF65-F5344CB8AC3E}">
        <p14:creationId xmlns:p14="http://schemas.microsoft.com/office/powerpoint/2010/main" val="38727746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60000"/>
              <a:lumOff val="40000"/>
            </a:schemeClr>
          </a:solidFill>
        </p:spPr>
        <p:txBody>
          <a:bodyPr/>
          <a:lstStyle/>
          <a:p>
            <a:r>
              <a:rPr lang="en-US" dirty="0" smtClean="0"/>
              <a:t>Answers</a:t>
            </a:r>
            <a:endParaRPr lang="el-GR" dirty="0"/>
          </a:p>
        </p:txBody>
      </p:sp>
      <p:sp>
        <p:nvSpPr>
          <p:cNvPr id="3" name="Content Placeholder 2"/>
          <p:cNvSpPr>
            <a:spLocks noGrp="1"/>
          </p:cNvSpPr>
          <p:nvPr>
            <p:ph idx="1"/>
          </p:nvPr>
        </p:nvSpPr>
        <p:spPr>
          <a:solidFill>
            <a:schemeClr val="tx2">
              <a:lumMod val="20000"/>
              <a:lumOff val="80000"/>
            </a:schemeClr>
          </a:solidFill>
        </p:spPr>
        <p:txBody>
          <a:bodyPr>
            <a:normAutofit lnSpcReduction="10000"/>
          </a:bodyPr>
          <a:lstStyle/>
          <a:p>
            <a:r>
              <a:rPr lang="en-US" dirty="0" smtClean="0"/>
              <a:t>Staff at Greenhill University-Mr. Mills</a:t>
            </a:r>
          </a:p>
          <a:p>
            <a:r>
              <a:rPr lang="en-US" dirty="0" smtClean="0"/>
              <a:t>University Sports Club-Opening Hours</a:t>
            </a:r>
          </a:p>
          <a:p>
            <a:r>
              <a:rPr lang="en-US" dirty="0" smtClean="0"/>
              <a:t>Using the projector-Switch on</a:t>
            </a:r>
          </a:p>
          <a:p>
            <a:r>
              <a:rPr lang="en-US" dirty="0" smtClean="0"/>
              <a:t>IT Services and Support-Using your own PC</a:t>
            </a:r>
          </a:p>
          <a:p>
            <a:r>
              <a:rPr lang="en-US" dirty="0" smtClean="0"/>
              <a:t>Important notice-Inspection Day</a:t>
            </a:r>
          </a:p>
          <a:p>
            <a:pPr marL="0" indent="0">
              <a:buNone/>
            </a:pPr>
            <a:r>
              <a:rPr lang="en-US" b="1" u="sng" dirty="0" smtClean="0"/>
              <a:t>Question</a:t>
            </a:r>
          </a:p>
          <a:p>
            <a:pPr marL="0" indent="0">
              <a:buNone/>
            </a:pPr>
            <a:r>
              <a:rPr lang="en-US" dirty="0" smtClean="0"/>
              <a:t>What other information do you expect to read in the same text?</a:t>
            </a:r>
            <a:endParaRPr lang="el-GR" dirty="0"/>
          </a:p>
        </p:txBody>
      </p:sp>
    </p:spTree>
    <p:extLst>
      <p:ext uri="{BB962C8B-B14F-4D97-AF65-F5344CB8AC3E}">
        <p14:creationId xmlns:p14="http://schemas.microsoft.com/office/powerpoint/2010/main" val="2172999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60000"/>
              <a:lumOff val="40000"/>
            </a:schemeClr>
          </a:solidFill>
        </p:spPr>
        <p:txBody>
          <a:bodyPr/>
          <a:lstStyle/>
          <a:p>
            <a:r>
              <a:rPr lang="en-US" dirty="0" smtClean="0"/>
              <a:t>Identifying a new skill (2)</a:t>
            </a:r>
            <a:endParaRPr lang="el-GR" dirty="0"/>
          </a:p>
        </p:txBody>
      </p:sp>
      <p:sp>
        <p:nvSpPr>
          <p:cNvPr id="3" name="Content Placeholder 2"/>
          <p:cNvSpPr>
            <a:spLocks noGrp="1"/>
          </p:cNvSpPr>
          <p:nvPr>
            <p:ph idx="1"/>
          </p:nvPr>
        </p:nvSpPr>
        <p:spPr>
          <a:xfrm>
            <a:off x="251520" y="1600200"/>
            <a:ext cx="8496944" cy="4781128"/>
          </a:xfrm>
          <a:solidFill>
            <a:schemeClr val="tx2">
              <a:lumMod val="20000"/>
              <a:lumOff val="80000"/>
            </a:schemeClr>
          </a:solidFill>
        </p:spPr>
        <p:txBody>
          <a:bodyPr>
            <a:normAutofit/>
          </a:bodyPr>
          <a:lstStyle/>
          <a:p>
            <a:r>
              <a:rPr lang="en-US" sz="2400" dirty="0" smtClean="0"/>
              <a:t>Read </a:t>
            </a:r>
            <a:r>
              <a:rPr lang="en-US" sz="2400" b="1" u="sng" dirty="0" smtClean="0"/>
              <a:t>Skills Check 2</a:t>
            </a:r>
          </a:p>
          <a:p>
            <a:r>
              <a:rPr lang="en-US" sz="2400" b="1" u="sng" dirty="0" smtClean="0"/>
              <a:t>Skills Check 2</a:t>
            </a:r>
          </a:p>
          <a:p>
            <a:r>
              <a:rPr lang="en-US" sz="2400" b="1" u="sng" dirty="0" smtClean="0"/>
              <a:t>Recognizing advice and instructions</a:t>
            </a:r>
          </a:p>
          <a:p>
            <a:r>
              <a:rPr lang="en-US" sz="2400" dirty="0" smtClean="0">
                <a:solidFill>
                  <a:srgbClr val="FF0000"/>
                </a:solidFill>
              </a:rPr>
              <a:t>We use the imperative to give advice.</a:t>
            </a:r>
          </a:p>
          <a:p>
            <a:r>
              <a:rPr lang="en-US" sz="2400" dirty="0" smtClean="0"/>
              <a:t>Buy a calendar. </a:t>
            </a:r>
          </a:p>
          <a:p>
            <a:r>
              <a:rPr lang="en-US" sz="2400" dirty="0" smtClean="0"/>
              <a:t>Don’t worry.</a:t>
            </a:r>
          </a:p>
          <a:p>
            <a:r>
              <a:rPr lang="en-US" sz="2400" dirty="0" smtClean="0">
                <a:solidFill>
                  <a:srgbClr val="FF0000"/>
                </a:solidFill>
              </a:rPr>
              <a:t>We also use the imperative to give instructions.</a:t>
            </a:r>
          </a:p>
          <a:p>
            <a:r>
              <a:rPr lang="en-US" sz="2400" dirty="0" smtClean="0"/>
              <a:t>Switch on the device.</a:t>
            </a:r>
          </a:p>
          <a:p>
            <a:pPr marL="0" indent="0">
              <a:buNone/>
            </a:pPr>
            <a:r>
              <a:rPr lang="en-US" sz="2400" b="1" u="sng" dirty="0" smtClean="0"/>
              <a:t>TASK</a:t>
            </a:r>
          </a:p>
          <a:p>
            <a:pPr marL="0" indent="0">
              <a:buNone/>
            </a:pPr>
            <a:r>
              <a:rPr lang="en-US" sz="2400" b="1" u="sng" dirty="0" smtClean="0"/>
              <a:t>Can you underline all the pieces of advice and all the instructions in the texts above?</a:t>
            </a:r>
            <a:endParaRPr lang="el-GR" sz="2400" b="1" u="sng" dirty="0"/>
          </a:p>
        </p:txBody>
      </p:sp>
    </p:spTree>
    <p:extLst>
      <p:ext uri="{BB962C8B-B14F-4D97-AF65-F5344CB8AC3E}">
        <p14:creationId xmlns:p14="http://schemas.microsoft.com/office/powerpoint/2010/main" val="102407121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304</TotalTime>
  <Words>515</Words>
  <Application>Microsoft Office PowerPoint</Application>
  <PresentationFormat>On-screen Show (4:3)</PresentationFormat>
  <Paragraphs>103</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1.13 Learning new reading skills</vt:lpstr>
      <vt:lpstr>Objectives</vt:lpstr>
      <vt:lpstr>What is collocation?</vt:lpstr>
      <vt:lpstr>A. Reviewing vocabulary</vt:lpstr>
      <vt:lpstr>Possible answers</vt:lpstr>
      <vt:lpstr>B. Identifying a new skill (1) </vt:lpstr>
      <vt:lpstr>Study the titles and introductions below. Match each title and introduction to one paragraph on the right. </vt:lpstr>
      <vt:lpstr>Answers</vt:lpstr>
      <vt:lpstr>Identifying a new skill (2)</vt:lpstr>
      <vt:lpstr>Answers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1.13 Learning new reading skills</dc:title>
  <dc:creator>Charis Panou</dc:creator>
  <cp:lastModifiedBy>Charis Panou</cp:lastModifiedBy>
  <cp:revision>23</cp:revision>
  <dcterms:created xsi:type="dcterms:W3CDTF">2020-03-31T09:05:18Z</dcterms:created>
  <dcterms:modified xsi:type="dcterms:W3CDTF">2020-05-14T09:49:53Z</dcterms:modified>
</cp:coreProperties>
</file>