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8" r:id="rId6"/>
    <p:sldId id="269" r:id="rId7"/>
    <p:sldId id="270" r:id="rId8"/>
    <p:sldId id="271" r:id="rId9"/>
    <p:sldId id="272" r:id="rId10"/>
    <p:sldId id="273" r:id="rId11"/>
    <p:sldId id="267" r:id="rId12"/>
    <p:sldId id="274" r:id="rId13"/>
    <p:sldId id="275" r:id="rId14"/>
    <p:sldId id="260" r:id="rId15"/>
    <p:sldId id="276" r:id="rId16"/>
    <p:sldId id="277" r:id="rId17"/>
    <p:sldId id="278" r:id="rId18"/>
    <p:sldId id="261" r:id="rId19"/>
    <p:sldId id="279" r:id="rId20"/>
    <p:sldId id="280" r:id="rId21"/>
    <p:sldId id="281" r:id="rId22"/>
    <p:sldId id="262" r:id="rId23"/>
    <p:sldId id="263" r:id="rId24"/>
    <p:sldId id="282" r:id="rId25"/>
    <p:sldId id="283" r:id="rId26"/>
    <p:sldId id="284" r:id="rId27"/>
    <p:sldId id="264" r:id="rId28"/>
    <p:sldId id="285" r:id="rId29"/>
    <p:sldId id="265" r:id="rId30"/>
    <p:sldId id="266" r:id="rId31"/>
    <p:sldId id="287" r:id="rId32"/>
    <p:sldId id="286"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713" autoAdjust="0"/>
    <p:restoredTop sz="94660"/>
  </p:normalViewPr>
  <p:slideViewPr>
    <p:cSldViewPr snapToGrid="0">
      <p:cViewPr>
        <p:scale>
          <a:sx n="100" d="100"/>
          <a:sy n="100" d="100"/>
        </p:scale>
        <p:origin x="432"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A147CB8-9BAC-4E3C-A636-CD7C7DEE5F3C}"/>
    <pc:docChg chg="undo custSel addSld modSld sldOrd">
      <pc:chgData name="MARIA KARAMPELIA" userId="9dfcc2cac66bf474" providerId="LiveId" clId="{DA147CB8-9BAC-4E3C-A636-CD7C7DEE5F3C}" dt="2023-05-18T11:35:59.499" v="42699" actId="20577"/>
      <pc:docMkLst>
        <pc:docMk/>
      </pc:docMkLst>
      <pc:sldChg chg="modSp mod">
        <pc:chgData name="MARIA KARAMPELIA" userId="9dfcc2cac66bf474" providerId="LiveId" clId="{DA147CB8-9BAC-4E3C-A636-CD7C7DEE5F3C}" dt="2023-05-12T12:54:52.421" v="2512" actId="20577"/>
        <pc:sldMkLst>
          <pc:docMk/>
          <pc:sldMk cId="2778025272" sldId="257"/>
        </pc:sldMkLst>
        <pc:spChg chg="mod">
          <ac:chgData name="MARIA KARAMPELIA" userId="9dfcc2cac66bf474" providerId="LiveId" clId="{DA147CB8-9BAC-4E3C-A636-CD7C7DEE5F3C}" dt="2023-05-12T12:54:52.421" v="2512" actId="20577"/>
          <ac:spMkLst>
            <pc:docMk/>
            <pc:sldMk cId="2778025272" sldId="257"/>
            <ac:spMk id="3" creationId="{68F25277-428D-1E20-024D-5FC0A8A3E8F7}"/>
          </ac:spMkLst>
        </pc:spChg>
      </pc:sldChg>
      <pc:sldChg chg="modSp mod ord">
        <pc:chgData name="MARIA KARAMPELIA" userId="9dfcc2cac66bf474" providerId="LiveId" clId="{DA147CB8-9BAC-4E3C-A636-CD7C7DEE5F3C}" dt="2023-05-18T11:25:39.335" v="42697"/>
        <pc:sldMkLst>
          <pc:docMk/>
          <pc:sldMk cId="4183527121" sldId="258"/>
        </pc:sldMkLst>
        <pc:spChg chg="mod">
          <ac:chgData name="MARIA KARAMPELIA" userId="9dfcc2cac66bf474" providerId="LiveId" clId="{DA147CB8-9BAC-4E3C-A636-CD7C7DEE5F3C}" dt="2023-05-12T10:44:10.998" v="1315" actId="14100"/>
          <ac:spMkLst>
            <pc:docMk/>
            <pc:sldMk cId="4183527121" sldId="258"/>
            <ac:spMk id="2" creationId="{6E0FD43F-E99F-57DA-AD70-6539C9E9F29C}"/>
          </ac:spMkLst>
        </pc:spChg>
        <pc:spChg chg="mod">
          <ac:chgData name="MARIA KARAMPELIA" userId="9dfcc2cac66bf474" providerId="LiveId" clId="{DA147CB8-9BAC-4E3C-A636-CD7C7DEE5F3C}" dt="2023-05-12T10:43:37.079" v="1314" actId="115"/>
          <ac:spMkLst>
            <pc:docMk/>
            <pc:sldMk cId="4183527121" sldId="258"/>
            <ac:spMk id="3" creationId="{8C9E55F8-80F7-9AE2-E011-6A051076E7D7}"/>
          </ac:spMkLst>
        </pc:spChg>
      </pc:sldChg>
      <pc:sldChg chg="modSp mod">
        <pc:chgData name="MARIA KARAMPELIA" userId="9dfcc2cac66bf474" providerId="LiveId" clId="{DA147CB8-9BAC-4E3C-A636-CD7C7DEE5F3C}" dt="2023-05-13T18:35:02.312" v="3887" actId="27636"/>
        <pc:sldMkLst>
          <pc:docMk/>
          <pc:sldMk cId="3894753431" sldId="259"/>
        </pc:sldMkLst>
        <pc:spChg chg="mod">
          <ac:chgData name="MARIA KARAMPELIA" userId="9dfcc2cac66bf474" providerId="LiveId" clId="{DA147CB8-9BAC-4E3C-A636-CD7C7DEE5F3C}" dt="2023-05-12T13:15:00.322" v="3850"/>
          <ac:spMkLst>
            <pc:docMk/>
            <pc:sldMk cId="3894753431" sldId="259"/>
            <ac:spMk id="2" creationId="{6896DD31-6FDC-BAEB-1EF7-1D27F2EBB22D}"/>
          </ac:spMkLst>
        </pc:spChg>
        <pc:spChg chg="mod">
          <ac:chgData name="MARIA KARAMPELIA" userId="9dfcc2cac66bf474" providerId="LiveId" clId="{DA147CB8-9BAC-4E3C-A636-CD7C7DEE5F3C}" dt="2023-05-13T18:35:02.312" v="3887" actId="27636"/>
          <ac:spMkLst>
            <pc:docMk/>
            <pc:sldMk cId="3894753431" sldId="259"/>
            <ac:spMk id="3" creationId="{982161AE-A8C2-BBE8-F560-2B04DCCF5A9E}"/>
          </ac:spMkLst>
        </pc:spChg>
      </pc:sldChg>
      <pc:sldChg chg="modSp mod">
        <pc:chgData name="MARIA KARAMPELIA" userId="9dfcc2cac66bf474" providerId="LiveId" clId="{DA147CB8-9BAC-4E3C-A636-CD7C7DEE5F3C}" dt="2023-05-13T22:11:01.791" v="17881" actId="14100"/>
        <pc:sldMkLst>
          <pc:docMk/>
          <pc:sldMk cId="661439902" sldId="260"/>
        </pc:sldMkLst>
        <pc:spChg chg="mod">
          <ac:chgData name="MARIA KARAMPELIA" userId="9dfcc2cac66bf474" providerId="LiveId" clId="{DA147CB8-9BAC-4E3C-A636-CD7C7DEE5F3C}" dt="2023-05-13T22:11:01.791" v="17881" actId="14100"/>
          <ac:spMkLst>
            <pc:docMk/>
            <pc:sldMk cId="661439902" sldId="260"/>
            <ac:spMk id="2" creationId="{05165310-C871-3DEE-339F-5B6D83D29160}"/>
          </ac:spMkLst>
        </pc:spChg>
        <pc:spChg chg="mod">
          <ac:chgData name="MARIA KARAMPELIA" userId="9dfcc2cac66bf474" providerId="LiveId" clId="{DA147CB8-9BAC-4E3C-A636-CD7C7DEE5F3C}" dt="2023-05-13T22:10:20.271" v="17878" actId="1076"/>
          <ac:spMkLst>
            <pc:docMk/>
            <pc:sldMk cId="661439902" sldId="260"/>
            <ac:spMk id="3" creationId="{52FC27F0-0A64-8330-C941-579B8891E462}"/>
          </ac:spMkLst>
        </pc:spChg>
      </pc:sldChg>
      <pc:sldChg chg="modSp mod">
        <pc:chgData name="MARIA KARAMPELIA" userId="9dfcc2cac66bf474" providerId="LiveId" clId="{DA147CB8-9BAC-4E3C-A636-CD7C7DEE5F3C}" dt="2023-05-15T19:38:49.307" v="23328" actId="255"/>
        <pc:sldMkLst>
          <pc:docMk/>
          <pc:sldMk cId="4277562662" sldId="261"/>
        </pc:sldMkLst>
        <pc:spChg chg="mod">
          <ac:chgData name="MARIA KARAMPELIA" userId="9dfcc2cac66bf474" providerId="LiveId" clId="{DA147CB8-9BAC-4E3C-A636-CD7C7DEE5F3C}" dt="2023-05-15T19:38:49.307" v="23328" actId="255"/>
          <ac:spMkLst>
            <pc:docMk/>
            <pc:sldMk cId="4277562662" sldId="261"/>
            <ac:spMk id="2" creationId="{90FE076A-8EE3-3A40-F468-334CDAFFD243}"/>
          </ac:spMkLst>
        </pc:spChg>
        <pc:spChg chg="mod">
          <ac:chgData name="MARIA KARAMPELIA" userId="9dfcc2cac66bf474" providerId="LiveId" clId="{DA147CB8-9BAC-4E3C-A636-CD7C7DEE5F3C}" dt="2023-05-15T19:38:21.664" v="23326" actId="27636"/>
          <ac:spMkLst>
            <pc:docMk/>
            <pc:sldMk cId="4277562662" sldId="261"/>
            <ac:spMk id="3" creationId="{2D586129-A2B4-0B66-B8C1-C072A2E42CC9}"/>
          </ac:spMkLst>
        </pc:spChg>
      </pc:sldChg>
      <pc:sldChg chg="modSp new mod">
        <pc:chgData name="MARIA KARAMPELIA" userId="9dfcc2cac66bf474" providerId="LiveId" clId="{DA147CB8-9BAC-4E3C-A636-CD7C7DEE5F3C}" dt="2023-05-15T20:46:09.084" v="28947" actId="20577"/>
        <pc:sldMkLst>
          <pc:docMk/>
          <pc:sldMk cId="4142363724" sldId="262"/>
        </pc:sldMkLst>
        <pc:spChg chg="mod">
          <ac:chgData name="MARIA KARAMPELIA" userId="9dfcc2cac66bf474" providerId="LiveId" clId="{DA147CB8-9BAC-4E3C-A636-CD7C7DEE5F3C}" dt="2023-05-15T20:44:42.598" v="28942" actId="14100"/>
          <ac:spMkLst>
            <pc:docMk/>
            <pc:sldMk cId="4142363724" sldId="262"/>
            <ac:spMk id="2" creationId="{72E8EE68-8215-B22E-66A1-F1631D27F51D}"/>
          </ac:spMkLst>
        </pc:spChg>
        <pc:spChg chg="mod">
          <ac:chgData name="MARIA KARAMPELIA" userId="9dfcc2cac66bf474" providerId="LiveId" clId="{DA147CB8-9BAC-4E3C-A636-CD7C7DEE5F3C}" dt="2023-05-15T20:46:09.084" v="28947" actId="20577"/>
          <ac:spMkLst>
            <pc:docMk/>
            <pc:sldMk cId="4142363724" sldId="262"/>
            <ac:spMk id="3" creationId="{40D2FE33-029D-F4B4-C7F2-B9220BECE277}"/>
          </ac:spMkLst>
        </pc:spChg>
      </pc:sldChg>
      <pc:sldChg chg="modSp new mod">
        <pc:chgData name="MARIA KARAMPELIA" userId="9dfcc2cac66bf474" providerId="LiveId" clId="{DA147CB8-9BAC-4E3C-A636-CD7C7DEE5F3C}" dt="2023-05-15T21:07:57.232" v="30534" actId="313"/>
        <pc:sldMkLst>
          <pc:docMk/>
          <pc:sldMk cId="4290695285" sldId="263"/>
        </pc:sldMkLst>
        <pc:spChg chg="mod">
          <ac:chgData name="MARIA KARAMPELIA" userId="9dfcc2cac66bf474" providerId="LiveId" clId="{DA147CB8-9BAC-4E3C-A636-CD7C7DEE5F3C}" dt="2023-05-15T20:52:14.785" v="28949" actId="27636"/>
          <ac:spMkLst>
            <pc:docMk/>
            <pc:sldMk cId="4290695285" sldId="263"/>
            <ac:spMk id="2" creationId="{9D52B51D-179D-B506-8717-165F1228020A}"/>
          </ac:spMkLst>
        </pc:spChg>
        <pc:spChg chg="mod">
          <ac:chgData name="MARIA KARAMPELIA" userId="9dfcc2cac66bf474" providerId="LiveId" clId="{DA147CB8-9BAC-4E3C-A636-CD7C7DEE5F3C}" dt="2023-05-15T21:07:57.232" v="30534" actId="313"/>
          <ac:spMkLst>
            <pc:docMk/>
            <pc:sldMk cId="4290695285" sldId="263"/>
            <ac:spMk id="3" creationId="{051EEAA5-AF67-3DDF-1E10-1D204C519D6C}"/>
          </ac:spMkLst>
        </pc:spChg>
      </pc:sldChg>
      <pc:sldChg chg="modSp new mod">
        <pc:chgData name="MARIA KARAMPELIA" userId="9dfcc2cac66bf474" providerId="LiveId" clId="{DA147CB8-9BAC-4E3C-A636-CD7C7DEE5F3C}" dt="2023-05-17T20:12:11.890" v="35189" actId="113"/>
        <pc:sldMkLst>
          <pc:docMk/>
          <pc:sldMk cId="4079834655" sldId="264"/>
        </pc:sldMkLst>
        <pc:spChg chg="mod">
          <ac:chgData name="MARIA KARAMPELIA" userId="9dfcc2cac66bf474" providerId="LiveId" clId="{DA147CB8-9BAC-4E3C-A636-CD7C7DEE5F3C}" dt="2023-05-17T20:11:24.346" v="35177" actId="27636"/>
          <ac:spMkLst>
            <pc:docMk/>
            <pc:sldMk cId="4079834655" sldId="264"/>
            <ac:spMk id="2" creationId="{9EF4DF23-B1B2-A45F-2ADC-FF13369C562D}"/>
          </ac:spMkLst>
        </pc:spChg>
        <pc:spChg chg="mod">
          <ac:chgData name="MARIA KARAMPELIA" userId="9dfcc2cac66bf474" providerId="LiveId" clId="{DA147CB8-9BAC-4E3C-A636-CD7C7DEE5F3C}" dt="2023-05-17T20:12:11.890" v="35189" actId="113"/>
          <ac:spMkLst>
            <pc:docMk/>
            <pc:sldMk cId="4079834655" sldId="264"/>
            <ac:spMk id="3" creationId="{B1BE9362-F7E2-C541-97E0-A2E43A1690F1}"/>
          </ac:spMkLst>
        </pc:spChg>
      </pc:sldChg>
      <pc:sldChg chg="modSp new mod">
        <pc:chgData name="MARIA KARAMPELIA" userId="9dfcc2cac66bf474" providerId="LiveId" clId="{DA147CB8-9BAC-4E3C-A636-CD7C7DEE5F3C}" dt="2023-05-17T20:59:33.872" v="39206" actId="20577"/>
        <pc:sldMkLst>
          <pc:docMk/>
          <pc:sldMk cId="3588298254" sldId="265"/>
        </pc:sldMkLst>
        <pc:spChg chg="mod">
          <ac:chgData name="MARIA KARAMPELIA" userId="9dfcc2cac66bf474" providerId="LiveId" clId="{DA147CB8-9BAC-4E3C-A636-CD7C7DEE5F3C}" dt="2023-05-11T09:27:40.365" v="150" actId="14100"/>
          <ac:spMkLst>
            <pc:docMk/>
            <pc:sldMk cId="3588298254" sldId="265"/>
            <ac:spMk id="2" creationId="{9785F290-1857-D531-86C3-137B0377B2F5}"/>
          </ac:spMkLst>
        </pc:spChg>
        <pc:spChg chg="mod">
          <ac:chgData name="MARIA KARAMPELIA" userId="9dfcc2cac66bf474" providerId="LiveId" clId="{DA147CB8-9BAC-4E3C-A636-CD7C7DEE5F3C}" dt="2023-05-17T20:59:33.872" v="39206" actId="20577"/>
          <ac:spMkLst>
            <pc:docMk/>
            <pc:sldMk cId="3588298254" sldId="265"/>
            <ac:spMk id="3" creationId="{6B0256C0-3253-3333-14C2-C4616345FC09}"/>
          </ac:spMkLst>
        </pc:spChg>
      </pc:sldChg>
      <pc:sldChg chg="modSp new mod">
        <pc:chgData name="MARIA KARAMPELIA" userId="9dfcc2cac66bf474" providerId="LiveId" clId="{DA147CB8-9BAC-4E3C-A636-CD7C7DEE5F3C}" dt="2023-05-18T09:46:15.813" v="40699" actId="115"/>
        <pc:sldMkLst>
          <pc:docMk/>
          <pc:sldMk cId="2764956254" sldId="266"/>
        </pc:sldMkLst>
        <pc:spChg chg="mod">
          <ac:chgData name="MARIA KARAMPELIA" userId="9dfcc2cac66bf474" providerId="LiveId" clId="{DA147CB8-9BAC-4E3C-A636-CD7C7DEE5F3C}" dt="2023-05-18T09:45:29.389" v="40692" actId="27636"/>
          <ac:spMkLst>
            <pc:docMk/>
            <pc:sldMk cId="2764956254" sldId="266"/>
            <ac:spMk id="2" creationId="{8D2AC22A-02F0-CFC6-D87A-6BD5E37CC29D}"/>
          </ac:spMkLst>
        </pc:spChg>
        <pc:spChg chg="mod">
          <ac:chgData name="MARIA KARAMPELIA" userId="9dfcc2cac66bf474" providerId="LiveId" clId="{DA147CB8-9BAC-4E3C-A636-CD7C7DEE5F3C}" dt="2023-05-18T09:46:15.813" v="40699" actId="115"/>
          <ac:spMkLst>
            <pc:docMk/>
            <pc:sldMk cId="2764956254" sldId="266"/>
            <ac:spMk id="3" creationId="{74EFA905-017F-5871-41C8-48B83274D817}"/>
          </ac:spMkLst>
        </pc:spChg>
      </pc:sldChg>
      <pc:sldChg chg="modSp new mod">
        <pc:chgData name="MARIA KARAMPELIA" userId="9dfcc2cac66bf474" providerId="LiveId" clId="{DA147CB8-9BAC-4E3C-A636-CD7C7DEE5F3C}" dt="2023-05-13T21:08:18.579" v="13399" actId="207"/>
        <pc:sldMkLst>
          <pc:docMk/>
          <pc:sldMk cId="128864117" sldId="267"/>
        </pc:sldMkLst>
        <pc:spChg chg="mod">
          <ac:chgData name="MARIA KARAMPELIA" userId="9dfcc2cac66bf474" providerId="LiveId" clId="{DA147CB8-9BAC-4E3C-A636-CD7C7DEE5F3C}" dt="2023-05-13T20:44:36.915" v="12052" actId="14100"/>
          <ac:spMkLst>
            <pc:docMk/>
            <pc:sldMk cId="128864117" sldId="267"/>
            <ac:spMk id="2" creationId="{A65F8F5F-0D26-3742-1205-F06A8DD04882}"/>
          </ac:spMkLst>
        </pc:spChg>
        <pc:spChg chg="mod">
          <ac:chgData name="MARIA KARAMPELIA" userId="9dfcc2cac66bf474" providerId="LiveId" clId="{DA147CB8-9BAC-4E3C-A636-CD7C7DEE5F3C}" dt="2023-05-13T21:08:18.579" v="13399" actId="207"/>
          <ac:spMkLst>
            <pc:docMk/>
            <pc:sldMk cId="128864117" sldId="267"/>
            <ac:spMk id="3" creationId="{E932A2B8-442C-C444-928A-7EF7803CBBBA}"/>
          </ac:spMkLst>
        </pc:spChg>
      </pc:sldChg>
      <pc:sldChg chg="modSp new mod">
        <pc:chgData name="MARIA KARAMPELIA" userId="9dfcc2cac66bf474" providerId="LiveId" clId="{DA147CB8-9BAC-4E3C-A636-CD7C7DEE5F3C}" dt="2023-05-13T18:58:10.555" v="5327" actId="115"/>
        <pc:sldMkLst>
          <pc:docMk/>
          <pc:sldMk cId="1124199822" sldId="268"/>
        </pc:sldMkLst>
        <pc:spChg chg="mod">
          <ac:chgData name="MARIA KARAMPELIA" userId="9dfcc2cac66bf474" providerId="LiveId" clId="{DA147CB8-9BAC-4E3C-A636-CD7C7DEE5F3C}" dt="2023-05-12T13:15:38.560" v="3862" actId="27636"/>
          <ac:spMkLst>
            <pc:docMk/>
            <pc:sldMk cId="1124199822" sldId="268"/>
            <ac:spMk id="2" creationId="{67216E74-9D2A-450F-2F76-37F710103B72}"/>
          </ac:spMkLst>
        </pc:spChg>
        <pc:spChg chg="mod">
          <ac:chgData name="MARIA KARAMPELIA" userId="9dfcc2cac66bf474" providerId="LiveId" clId="{DA147CB8-9BAC-4E3C-A636-CD7C7DEE5F3C}" dt="2023-05-13T18:58:10.555" v="5327" actId="115"/>
          <ac:spMkLst>
            <pc:docMk/>
            <pc:sldMk cId="1124199822" sldId="268"/>
            <ac:spMk id="3" creationId="{F6AA3E1E-4069-3CE8-B3EF-14BDDD4A354B}"/>
          </ac:spMkLst>
        </pc:spChg>
      </pc:sldChg>
      <pc:sldChg chg="modSp new mod">
        <pc:chgData name="MARIA KARAMPELIA" userId="9dfcc2cac66bf474" providerId="LiveId" clId="{DA147CB8-9BAC-4E3C-A636-CD7C7DEE5F3C}" dt="2023-05-13T19:15:55.979" v="6551" actId="20577"/>
        <pc:sldMkLst>
          <pc:docMk/>
          <pc:sldMk cId="2858264799" sldId="269"/>
        </pc:sldMkLst>
        <pc:spChg chg="mod">
          <ac:chgData name="MARIA KARAMPELIA" userId="9dfcc2cac66bf474" providerId="LiveId" clId="{DA147CB8-9BAC-4E3C-A636-CD7C7DEE5F3C}" dt="2023-05-12T13:16:00.895" v="3869" actId="27636"/>
          <ac:spMkLst>
            <pc:docMk/>
            <pc:sldMk cId="2858264799" sldId="269"/>
            <ac:spMk id="2" creationId="{3473426C-431D-5401-5756-28728E8D5D90}"/>
          </ac:spMkLst>
        </pc:spChg>
        <pc:spChg chg="mod">
          <ac:chgData name="MARIA KARAMPELIA" userId="9dfcc2cac66bf474" providerId="LiveId" clId="{DA147CB8-9BAC-4E3C-A636-CD7C7DEE5F3C}" dt="2023-05-13T19:15:55.979" v="6551" actId="20577"/>
          <ac:spMkLst>
            <pc:docMk/>
            <pc:sldMk cId="2858264799" sldId="269"/>
            <ac:spMk id="3" creationId="{0DA187E5-04FC-D9D7-01E8-BE34A1183B58}"/>
          </ac:spMkLst>
        </pc:spChg>
      </pc:sldChg>
      <pc:sldChg chg="modSp new mod">
        <pc:chgData name="MARIA KARAMPELIA" userId="9dfcc2cac66bf474" providerId="LiveId" clId="{DA147CB8-9BAC-4E3C-A636-CD7C7DEE5F3C}" dt="2023-05-13T19:42:20.085" v="7966" actId="27636"/>
        <pc:sldMkLst>
          <pc:docMk/>
          <pc:sldMk cId="181113752" sldId="270"/>
        </pc:sldMkLst>
        <pc:spChg chg="mod">
          <ac:chgData name="MARIA KARAMPELIA" userId="9dfcc2cac66bf474" providerId="LiveId" clId="{DA147CB8-9BAC-4E3C-A636-CD7C7DEE5F3C}" dt="2023-05-12T13:16:23.269" v="3876" actId="27636"/>
          <ac:spMkLst>
            <pc:docMk/>
            <pc:sldMk cId="181113752" sldId="270"/>
            <ac:spMk id="2" creationId="{4228F706-FD4A-E592-B08D-90BA0715D81C}"/>
          </ac:spMkLst>
        </pc:spChg>
        <pc:spChg chg="mod">
          <ac:chgData name="MARIA KARAMPELIA" userId="9dfcc2cac66bf474" providerId="LiveId" clId="{DA147CB8-9BAC-4E3C-A636-CD7C7DEE5F3C}" dt="2023-05-13T19:42:20.085" v="7966" actId="27636"/>
          <ac:spMkLst>
            <pc:docMk/>
            <pc:sldMk cId="181113752" sldId="270"/>
            <ac:spMk id="3" creationId="{2F4FACA9-BC36-4DB3-E12D-314FD1350127}"/>
          </ac:spMkLst>
        </pc:spChg>
      </pc:sldChg>
      <pc:sldChg chg="modSp new mod">
        <pc:chgData name="MARIA KARAMPELIA" userId="9dfcc2cac66bf474" providerId="LiveId" clId="{DA147CB8-9BAC-4E3C-A636-CD7C7DEE5F3C}" dt="2023-05-18T11:35:59.499" v="42699" actId="20577"/>
        <pc:sldMkLst>
          <pc:docMk/>
          <pc:sldMk cId="2156125443" sldId="271"/>
        </pc:sldMkLst>
        <pc:spChg chg="mod">
          <ac:chgData name="MARIA KARAMPELIA" userId="9dfcc2cac66bf474" providerId="LiveId" clId="{DA147CB8-9BAC-4E3C-A636-CD7C7DEE5F3C}" dt="2023-05-13T19:32:48.899" v="7647" actId="27636"/>
          <ac:spMkLst>
            <pc:docMk/>
            <pc:sldMk cId="2156125443" sldId="271"/>
            <ac:spMk id="2" creationId="{A0A8D218-3227-F246-C1C9-69F7783AE64D}"/>
          </ac:spMkLst>
        </pc:spChg>
        <pc:spChg chg="mod">
          <ac:chgData name="MARIA KARAMPELIA" userId="9dfcc2cac66bf474" providerId="LiveId" clId="{DA147CB8-9BAC-4E3C-A636-CD7C7DEE5F3C}" dt="2023-05-18T11:35:59.499" v="42699" actId="20577"/>
          <ac:spMkLst>
            <pc:docMk/>
            <pc:sldMk cId="2156125443" sldId="271"/>
            <ac:spMk id="3" creationId="{FBE4CAED-B415-F2DC-A77B-F8C02AE4D20D}"/>
          </ac:spMkLst>
        </pc:spChg>
      </pc:sldChg>
      <pc:sldChg chg="modSp new mod">
        <pc:chgData name="MARIA KARAMPELIA" userId="9dfcc2cac66bf474" providerId="LiveId" clId="{DA147CB8-9BAC-4E3C-A636-CD7C7DEE5F3C}" dt="2023-05-13T20:24:13.552" v="10899" actId="115"/>
        <pc:sldMkLst>
          <pc:docMk/>
          <pc:sldMk cId="1068589181" sldId="272"/>
        </pc:sldMkLst>
        <pc:spChg chg="mod">
          <ac:chgData name="MARIA KARAMPELIA" userId="9dfcc2cac66bf474" providerId="LiveId" clId="{DA147CB8-9BAC-4E3C-A636-CD7C7DEE5F3C}" dt="2023-05-13T19:33:19.623" v="7656" actId="14100"/>
          <ac:spMkLst>
            <pc:docMk/>
            <pc:sldMk cId="1068589181" sldId="272"/>
            <ac:spMk id="2" creationId="{E6320BFF-59FF-3150-E175-302F63CAC76C}"/>
          </ac:spMkLst>
        </pc:spChg>
        <pc:spChg chg="mod">
          <ac:chgData name="MARIA KARAMPELIA" userId="9dfcc2cac66bf474" providerId="LiveId" clId="{DA147CB8-9BAC-4E3C-A636-CD7C7DEE5F3C}" dt="2023-05-13T20:24:13.552" v="10899" actId="115"/>
          <ac:spMkLst>
            <pc:docMk/>
            <pc:sldMk cId="1068589181" sldId="272"/>
            <ac:spMk id="3" creationId="{C805EF59-A677-233E-944A-AC59879DAC89}"/>
          </ac:spMkLst>
        </pc:spChg>
      </pc:sldChg>
      <pc:sldChg chg="modSp new mod">
        <pc:chgData name="MARIA KARAMPELIA" userId="9dfcc2cac66bf474" providerId="LiveId" clId="{DA147CB8-9BAC-4E3C-A636-CD7C7DEE5F3C}" dt="2023-05-13T20:41:11.803" v="12043" actId="12"/>
        <pc:sldMkLst>
          <pc:docMk/>
          <pc:sldMk cId="2048862003" sldId="273"/>
        </pc:sldMkLst>
        <pc:spChg chg="mod">
          <ac:chgData name="MARIA KARAMPELIA" userId="9dfcc2cac66bf474" providerId="LiveId" clId="{DA147CB8-9BAC-4E3C-A636-CD7C7DEE5F3C}" dt="2023-05-13T20:25:22.212" v="10904" actId="14100"/>
          <ac:spMkLst>
            <pc:docMk/>
            <pc:sldMk cId="2048862003" sldId="273"/>
            <ac:spMk id="2" creationId="{2E2C1601-DE23-2F97-7A91-09535A8A603F}"/>
          </ac:spMkLst>
        </pc:spChg>
        <pc:spChg chg="mod">
          <ac:chgData name="MARIA KARAMPELIA" userId="9dfcc2cac66bf474" providerId="LiveId" clId="{DA147CB8-9BAC-4E3C-A636-CD7C7DEE5F3C}" dt="2023-05-13T20:41:11.803" v="12043" actId="12"/>
          <ac:spMkLst>
            <pc:docMk/>
            <pc:sldMk cId="2048862003" sldId="273"/>
            <ac:spMk id="3" creationId="{F03C932E-C652-F211-ECA6-DB4CA8586EA9}"/>
          </ac:spMkLst>
        </pc:spChg>
      </pc:sldChg>
      <pc:sldChg chg="modSp new mod">
        <pc:chgData name="MARIA KARAMPELIA" userId="9dfcc2cac66bf474" providerId="LiveId" clId="{DA147CB8-9BAC-4E3C-A636-CD7C7DEE5F3C}" dt="2023-05-13T21:27:16.472" v="14886" actId="14100"/>
        <pc:sldMkLst>
          <pc:docMk/>
          <pc:sldMk cId="2683792841" sldId="274"/>
        </pc:sldMkLst>
        <pc:spChg chg="mod">
          <ac:chgData name="MARIA KARAMPELIA" userId="9dfcc2cac66bf474" providerId="LiveId" clId="{DA147CB8-9BAC-4E3C-A636-CD7C7DEE5F3C}" dt="2023-05-13T21:27:16.472" v="14886" actId="14100"/>
          <ac:spMkLst>
            <pc:docMk/>
            <pc:sldMk cId="2683792841" sldId="274"/>
            <ac:spMk id="2" creationId="{68603CB2-2479-1DE9-73B3-18841286F9DE}"/>
          </ac:spMkLst>
        </pc:spChg>
        <pc:spChg chg="mod">
          <ac:chgData name="MARIA KARAMPELIA" userId="9dfcc2cac66bf474" providerId="LiveId" clId="{DA147CB8-9BAC-4E3C-A636-CD7C7DEE5F3C}" dt="2023-05-13T21:27:11.969" v="14885" actId="14100"/>
          <ac:spMkLst>
            <pc:docMk/>
            <pc:sldMk cId="2683792841" sldId="274"/>
            <ac:spMk id="3" creationId="{95D6C711-FC85-4292-5F6D-6418A5711AE2}"/>
          </ac:spMkLst>
        </pc:spChg>
      </pc:sldChg>
      <pc:sldChg chg="modSp new mod">
        <pc:chgData name="MARIA KARAMPELIA" userId="9dfcc2cac66bf474" providerId="LiveId" clId="{DA147CB8-9BAC-4E3C-A636-CD7C7DEE5F3C}" dt="2023-05-13T21:38:50.074" v="16118" actId="113"/>
        <pc:sldMkLst>
          <pc:docMk/>
          <pc:sldMk cId="1374518833" sldId="275"/>
        </pc:sldMkLst>
        <pc:spChg chg="mod">
          <ac:chgData name="MARIA KARAMPELIA" userId="9dfcc2cac66bf474" providerId="LiveId" clId="{DA147CB8-9BAC-4E3C-A636-CD7C7DEE5F3C}" dt="2023-05-13T20:51:49.324" v="12063" actId="27636"/>
          <ac:spMkLst>
            <pc:docMk/>
            <pc:sldMk cId="1374518833" sldId="275"/>
            <ac:spMk id="2" creationId="{BB43DD5A-38F6-385F-2094-CF29DFD89A32}"/>
          </ac:spMkLst>
        </pc:spChg>
        <pc:spChg chg="mod">
          <ac:chgData name="MARIA KARAMPELIA" userId="9dfcc2cac66bf474" providerId="LiveId" clId="{DA147CB8-9BAC-4E3C-A636-CD7C7DEE5F3C}" dt="2023-05-13T21:38:50.074" v="16118" actId="113"/>
          <ac:spMkLst>
            <pc:docMk/>
            <pc:sldMk cId="1374518833" sldId="275"/>
            <ac:spMk id="3" creationId="{AEA4F702-A58E-9F48-B280-3A945F5E6E0A}"/>
          </ac:spMkLst>
        </pc:spChg>
      </pc:sldChg>
      <pc:sldChg chg="modSp new mod">
        <pc:chgData name="MARIA KARAMPELIA" userId="9dfcc2cac66bf474" providerId="LiveId" clId="{DA147CB8-9BAC-4E3C-A636-CD7C7DEE5F3C}" dt="2023-05-13T22:25:21.943" v="19404" actId="1076"/>
        <pc:sldMkLst>
          <pc:docMk/>
          <pc:sldMk cId="1517694257" sldId="276"/>
        </pc:sldMkLst>
        <pc:spChg chg="mod">
          <ac:chgData name="MARIA KARAMPELIA" userId="9dfcc2cac66bf474" providerId="LiveId" clId="{DA147CB8-9BAC-4E3C-A636-CD7C7DEE5F3C}" dt="2023-05-13T22:11:20.494" v="17886" actId="27636"/>
          <ac:spMkLst>
            <pc:docMk/>
            <pc:sldMk cId="1517694257" sldId="276"/>
            <ac:spMk id="2" creationId="{EFE136CB-97AB-27D1-FFC8-853F3F4A5CC9}"/>
          </ac:spMkLst>
        </pc:spChg>
        <pc:spChg chg="mod">
          <ac:chgData name="MARIA KARAMPELIA" userId="9dfcc2cac66bf474" providerId="LiveId" clId="{DA147CB8-9BAC-4E3C-A636-CD7C7DEE5F3C}" dt="2023-05-13T22:25:21.943" v="19404" actId="1076"/>
          <ac:spMkLst>
            <pc:docMk/>
            <pc:sldMk cId="1517694257" sldId="276"/>
            <ac:spMk id="3" creationId="{BF9BEE31-2DFC-8AFD-50CA-F67AAA4A08EB}"/>
          </ac:spMkLst>
        </pc:spChg>
      </pc:sldChg>
      <pc:sldChg chg="modSp new mod">
        <pc:chgData name="MARIA KARAMPELIA" userId="9dfcc2cac66bf474" providerId="LiveId" clId="{DA147CB8-9BAC-4E3C-A636-CD7C7DEE5F3C}" dt="2023-05-13T22:39:47.166" v="20801" actId="27636"/>
        <pc:sldMkLst>
          <pc:docMk/>
          <pc:sldMk cId="3158177441" sldId="277"/>
        </pc:sldMkLst>
        <pc:spChg chg="mod">
          <ac:chgData name="MARIA KARAMPELIA" userId="9dfcc2cac66bf474" providerId="LiveId" clId="{DA147CB8-9BAC-4E3C-A636-CD7C7DEE5F3C}" dt="2023-05-13T22:26:16.682" v="19412" actId="1076"/>
          <ac:spMkLst>
            <pc:docMk/>
            <pc:sldMk cId="3158177441" sldId="277"/>
            <ac:spMk id="2" creationId="{FA6F1DA4-976E-BB22-DA22-8E9ABC9E7644}"/>
          </ac:spMkLst>
        </pc:spChg>
        <pc:spChg chg="mod">
          <ac:chgData name="MARIA KARAMPELIA" userId="9dfcc2cac66bf474" providerId="LiveId" clId="{DA147CB8-9BAC-4E3C-A636-CD7C7DEE5F3C}" dt="2023-05-13T22:39:47.166" v="20801" actId="27636"/>
          <ac:spMkLst>
            <pc:docMk/>
            <pc:sldMk cId="3158177441" sldId="277"/>
            <ac:spMk id="3" creationId="{E0FA3225-A0AB-8376-6354-D30535C5A308}"/>
          </ac:spMkLst>
        </pc:spChg>
      </pc:sldChg>
      <pc:sldChg chg="modSp new mod">
        <pc:chgData name="MARIA KARAMPELIA" userId="9dfcc2cac66bf474" providerId="LiveId" clId="{DA147CB8-9BAC-4E3C-A636-CD7C7DEE5F3C}" dt="2023-05-15T18:53:23.482" v="21652" actId="20577"/>
        <pc:sldMkLst>
          <pc:docMk/>
          <pc:sldMk cId="457744608" sldId="278"/>
        </pc:sldMkLst>
        <pc:spChg chg="mod">
          <ac:chgData name="MARIA KARAMPELIA" userId="9dfcc2cac66bf474" providerId="LiveId" clId="{DA147CB8-9BAC-4E3C-A636-CD7C7DEE5F3C}" dt="2023-05-15T18:53:23.482" v="21652" actId="20577"/>
          <ac:spMkLst>
            <pc:docMk/>
            <pc:sldMk cId="457744608" sldId="278"/>
            <ac:spMk id="2" creationId="{89DA916C-096F-7575-BC6A-FC8C201C9125}"/>
          </ac:spMkLst>
        </pc:spChg>
        <pc:spChg chg="mod">
          <ac:chgData name="MARIA KARAMPELIA" userId="9dfcc2cac66bf474" providerId="LiveId" clId="{DA147CB8-9BAC-4E3C-A636-CD7C7DEE5F3C}" dt="2023-05-13T22:51:38.873" v="21622" actId="20577"/>
          <ac:spMkLst>
            <pc:docMk/>
            <pc:sldMk cId="457744608" sldId="278"/>
            <ac:spMk id="3" creationId="{EB72114C-CED0-058D-A1C6-3CA99A574025}"/>
          </ac:spMkLst>
        </pc:spChg>
      </pc:sldChg>
      <pc:sldChg chg="modSp new mod">
        <pc:chgData name="MARIA KARAMPELIA" userId="9dfcc2cac66bf474" providerId="LiveId" clId="{DA147CB8-9BAC-4E3C-A636-CD7C7DEE5F3C}" dt="2023-05-15T19:52:30.574" v="24653" actId="27636"/>
        <pc:sldMkLst>
          <pc:docMk/>
          <pc:sldMk cId="3053964043" sldId="279"/>
        </pc:sldMkLst>
        <pc:spChg chg="mod">
          <ac:chgData name="MARIA KARAMPELIA" userId="9dfcc2cac66bf474" providerId="LiveId" clId="{DA147CB8-9BAC-4E3C-A636-CD7C7DEE5F3C}" dt="2023-05-13T22:52:44.658" v="21630" actId="27636"/>
          <ac:spMkLst>
            <pc:docMk/>
            <pc:sldMk cId="3053964043" sldId="279"/>
            <ac:spMk id="2" creationId="{2C41F08B-2CC1-BFCC-4A35-5A90927A74D3}"/>
          </ac:spMkLst>
        </pc:spChg>
        <pc:spChg chg="mod">
          <ac:chgData name="MARIA KARAMPELIA" userId="9dfcc2cac66bf474" providerId="LiveId" clId="{DA147CB8-9BAC-4E3C-A636-CD7C7DEE5F3C}" dt="2023-05-15T19:52:30.574" v="24653" actId="27636"/>
          <ac:spMkLst>
            <pc:docMk/>
            <pc:sldMk cId="3053964043" sldId="279"/>
            <ac:spMk id="3" creationId="{89DCB2C3-8163-E8D1-7604-2C2FF289EDCC}"/>
          </ac:spMkLst>
        </pc:spChg>
      </pc:sldChg>
      <pc:sldChg chg="modSp new mod">
        <pc:chgData name="MARIA KARAMPELIA" userId="9dfcc2cac66bf474" providerId="LiveId" clId="{DA147CB8-9BAC-4E3C-A636-CD7C7DEE5F3C}" dt="2023-05-15T20:07:42.046" v="26001" actId="27636"/>
        <pc:sldMkLst>
          <pc:docMk/>
          <pc:sldMk cId="2709158157" sldId="280"/>
        </pc:sldMkLst>
        <pc:spChg chg="mod">
          <ac:chgData name="MARIA KARAMPELIA" userId="9dfcc2cac66bf474" providerId="LiveId" clId="{DA147CB8-9BAC-4E3C-A636-CD7C7DEE5F3C}" dt="2023-05-15T20:07:42.046" v="26001" actId="27636"/>
          <ac:spMkLst>
            <pc:docMk/>
            <pc:sldMk cId="2709158157" sldId="280"/>
            <ac:spMk id="2" creationId="{B20C6804-C9D8-84A6-B28C-826DEEAC7E79}"/>
          </ac:spMkLst>
        </pc:spChg>
        <pc:spChg chg="mod">
          <ac:chgData name="MARIA KARAMPELIA" userId="9dfcc2cac66bf474" providerId="LiveId" clId="{DA147CB8-9BAC-4E3C-A636-CD7C7DEE5F3C}" dt="2023-05-15T20:07:34.528" v="25999" actId="27636"/>
          <ac:spMkLst>
            <pc:docMk/>
            <pc:sldMk cId="2709158157" sldId="280"/>
            <ac:spMk id="3" creationId="{98320C29-6D55-1E40-2079-2210A207329D}"/>
          </ac:spMkLst>
        </pc:spChg>
      </pc:sldChg>
      <pc:sldChg chg="modSp new mod">
        <pc:chgData name="MARIA KARAMPELIA" userId="9dfcc2cac66bf474" providerId="LiveId" clId="{DA147CB8-9BAC-4E3C-A636-CD7C7DEE5F3C}" dt="2023-05-15T20:21:41.389" v="27134" actId="115"/>
        <pc:sldMkLst>
          <pc:docMk/>
          <pc:sldMk cId="4027560618" sldId="281"/>
        </pc:sldMkLst>
        <pc:spChg chg="mod">
          <ac:chgData name="MARIA KARAMPELIA" userId="9dfcc2cac66bf474" providerId="LiveId" clId="{DA147CB8-9BAC-4E3C-A636-CD7C7DEE5F3C}" dt="2023-05-13T22:54:03.287" v="21638" actId="14100"/>
          <ac:spMkLst>
            <pc:docMk/>
            <pc:sldMk cId="4027560618" sldId="281"/>
            <ac:spMk id="2" creationId="{F41BD494-D9F2-FFFB-1963-649240029B81}"/>
          </ac:spMkLst>
        </pc:spChg>
        <pc:spChg chg="mod">
          <ac:chgData name="MARIA KARAMPELIA" userId="9dfcc2cac66bf474" providerId="LiveId" clId="{DA147CB8-9BAC-4E3C-A636-CD7C7DEE5F3C}" dt="2023-05-15T20:21:41.389" v="27134" actId="115"/>
          <ac:spMkLst>
            <pc:docMk/>
            <pc:sldMk cId="4027560618" sldId="281"/>
            <ac:spMk id="3" creationId="{038646B9-164C-698C-CCFC-ED0C4F7C8ACB}"/>
          </ac:spMkLst>
        </pc:spChg>
      </pc:sldChg>
      <pc:sldChg chg="modSp new mod">
        <pc:chgData name="MARIA KARAMPELIA" userId="9dfcc2cac66bf474" providerId="LiveId" clId="{DA147CB8-9BAC-4E3C-A636-CD7C7DEE5F3C}" dt="2023-05-15T21:27:00.464" v="31725" actId="113"/>
        <pc:sldMkLst>
          <pc:docMk/>
          <pc:sldMk cId="139961809" sldId="282"/>
        </pc:sldMkLst>
        <pc:spChg chg="mod">
          <ac:chgData name="MARIA KARAMPELIA" userId="9dfcc2cac66bf474" providerId="LiveId" clId="{DA147CB8-9BAC-4E3C-A636-CD7C7DEE5F3C}" dt="2023-05-15T21:09:17.402" v="30542" actId="14100"/>
          <ac:spMkLst>
            <pc:docMk/>
            <pc:sldMk cId="139961809" sldId="282"/>
            <ac:spMk id="2" creationId="{C2074E7C-ABCF-70B9-F117-342B42B6DF4B}"/>
          </ac:spMkLst>
        </pc:spChg>
        <pc:spChg chg="mod">
          <ac:chgData name="MARIA KARAMPELIA" userId="9dfcc2cac66bf474" providerId="LiveId" clId="{DA147CB8-9BAC-4E3C-A636-CD7C7DEE5F3C}" dt="2023-05-15T21:27:00.464" v="31725" actId="113"/>
          <ac:spMkLst>
            <pc:docMk/>
            <pc:sldMk cId="139961809" sldId="282"/>
            <ac:spMk id="3" creationId="{31CCD126-3EC5-B9AB-5CD5-6CEB2F52C308}"/>
          </ac:spMkLst>
        </pc:spChg>
      </pc:sldChg>
      <pc:sldChg chg="modSp new mod">
        <pc:chgData name="MARIA KARAMPELIA" userId="9dfcc2cac66bf474" providerId="LiveId" clId="{DA147CB8-9BAC-4E3C-A636-CD7C7DEE5F3C}" dt="2023-05-15T21:40:34.091" v="33021" actId="14100"/>
        <pc:sldMkLst>
          <pc:docMk/>
          <pc:sldMk cId="2857551229" sldId="283"/>
        </pc:sldMkLst>
        <pc:spChg chg="mod">
          <ac:chgData name="MARIA KARAMPELIA" userId="9dfcc2cac66bf474" providerId="LiveId" clId="{DA147CB8-9BAC-4E3C-A636-CD7C7DEE5F3C}" dt="2023-05-15T21:40:34.091" v="33021" actId="14100"/>
          <ac:spMkLst>
            <pc:docMk/>
            <pc:sldMk cId="2857551229" sldId="283"/>
            <ac:spMk id="2" creationId="{0F6332B0-7D26-C8FC-8F5D-B05F3964125C}"/>
          </ac:spMkLst>
        </pc:spChg>
        <pc:spChg chg="mod">
          <ac:chgData name="MARIA KARAMPELIA" userId="9dfcc2cac66bf474" providerId="LiveId" clId="{DA147CB8-9BAC-4E3C-A636-CD7C7DEE5F3C}" dt="2023-05-15T21:40:29.913" v="33020" actId="27636"/>
          <ac:spMkLst>
            <pc:docMk/>
            <pc:sldMk cId="2857551229" sldId="283"/>
            <ac:spMk id="3" creationId="{0FAD1683-654B-0C12-FB34-12803AAEEE28}"/>
          </ac:spMkLst>
        </pc:spChg>
      </pc:sldChg>
      <pc:sldChg chg="modSp new mod">
        <pc:chgData name="MARIA KARAMPELIA" userId="9dfcc2cac66bf474" providerId="LiveId" clId="{DA147CB8-9BAC-4E3C-A636-CD7C7DEE5F3C}" dt="2023-05-15T21:55:11.809" v="34086" actId="20577"/>
        <pc:sldMkLst>
          <pc:docMk/>
          <pc:sldMk cId="3249468090" sldId="284"/>
        </pc:sldMkLst>
        <pc:spChg chg="mod">
          <ac:chgData name="MARIA KARAMPELIA" userId="9dfcc2cac66bf474" providerId="LiveId" clId="{DA147CB8-9BAC-4E3C-A636-CD7C7DEE5F3C}" dt="2023-05-15T21:43:20.577" v="33026" actId="14100"/>
          <ac:spMkLst>
            <pc:docMk/>
            <pc:sldMk cId="3249468090" sldId="284"/>
            <ac:spMk id="2" creationId="{C0804914-C399-7542-D123-3CFF94427D68}"/>
          </ac:spMkLst>
        </pc:spChg>
        <pc:spChg chg="mod">
          <ac:chgData name="MARIA KARAMPELIA" userId="9dfcc2cac66bf474" providerId="LiveId" clId="{DA147CB8-9BAC-4E3C-A636-CD7C7DEE5F3C}" dt="2023-05-15T21:55:11.809" v="34086" actId="20577"/>
          <ac:spMkLst>
            <pc:docMk/>
            <pc:sldMk cId="3249468090" sldId="284"/>
            <ac:spMk id="3" creationId="{EF5DDFBD-6BC1-0A7F-A3C0-2244ECF81004}"/>
          </ac:spMkLst>
        </pc:spChg>
      </pc:sldChg>
      <pc:sldChg chg="modSp new mod">
        <pc:chgData name="MARIA KARAMPELIA" userId="9dfcc2cac66bf474" providerId="LiveId" clId="{DA147CB8-9BAC-4E3C-A636-CD7C7DEE5F3C}" dt="2023-05-17T20:27:46.632" v="36430" actId="115"/>
        <pc:sldMkLst>
          <pc:docMk/>
          <pc:sldMk cId="1880335311" sldId="285"/>
        </pc:sldMkLst>
        <pc:spChg chg="mod">
          <ac:chgData name="MARIA KARAMPELIA" userId="9dfcc2cac66bf474" providerId="LiveId" clId="{DA147CB8-9BAC-4E3C-A636-CD7C7DEE5F3C}" dt="2023-05-17T20:12:42.190" v="35195" actId="27636"/>
          <ac:spMkLst>
            <pc:docMk/>
            <pc:sldMk cId="1880335311" sldId="285"/>
            <ac:spMk id="2" creationId="{157FBEBD-98DF-C491-CFBE-F9031BC57579}"/>
          </ac:spMkLst>
        </pc:spChg>
        <pc:spChg chg="mod">
          <ac:chgData name="MARIA KARAMPELIA" userId="9dfcc2cac66bf474" providerId="LiveId" clId="{DA147CB8-9BAC-4E3C-A636-CD7C7DEE5F3C}" dt="2023-05-17T20:27:46.632" v="36430" actId="115"/>
          <ac:spMkLst>
            <pc:docMk/>
            <pc:sldMk cId="1880335311" sldId="285"/>
            <ac:spMk id="3" creationId="{0F243C24-F5C1-7487-CB00-544677282EEB}"/>
          </ac:spMkLst>
        </pc:spChg>
      </pc:sldChg>
      <pc:sldChg chg="modSp new mod">
        <pc:chgData name="MARIA KARAMPELIA" userId="9dfcc2cac66bf474" providerId="LiveId" clId="{DA147CB8-9BAC-4E3C-A636-CD7C7DEE5F3C}" dt="2023-05-17T21:02:05.710" v="39230" actId="14100"/>
        <pc:sldMkLst>
          <pc:docMk/>
          <pc:sldMk cId="1300902930" sldId="286"/>
        </pc:sldMkLst>
        <pc:spChg chg="mod">
          <ac:chgData name="MARIA KARAMPELIA" userId="9dfcc2cac66bf474" providerId="LiveId" clId="{DA147CB8-9BAC-4E3C-A636-CD7C7DEE5F3C}" dt="2023-05-17T21:02:05.710" v="39230" actId="14100"/>
          <ac:spMkLst>
            <pc:docMk/>
            <pc:sldMk cId="1300902930" sldId="286"/>
            <ac:spMk id="2" creationId="{1A0206D0-6A61-E23C-6B83-2AC4159E5F71}"/>
          </ac:spMkLst>
        </pc:spChg>
        <pc:spChg chg="mod">
          <ac:chgData name="MARIA KARAMPELIA" userId="9dfcc2cac66bf474" providerId="LiveId" clId="{DA147CB8-9BAC-4E3C-A636-CD7C7DEE5F3C}" dt="2023-05-17T21:02:00.605" v="39229" actId="14100"/>
          <ac:spMkLst>
            <pc:docMk/>
            <pc:sldMk cId="1300902930" sldId="286"/>
            <ac:spMk id="3" creationId="{47DC2015-4DDB-295F-6A7A-CA2931DE4F6A}"/>
          </ac:spMkLst>
        </pc:spChg>
      </pc:sldChg>
      <pc:sldChg chg="modSp new mod">
        <pc:chgData name="MARIA KARAMPELIA" userId="9dfcc2cac66bf474" providerId="LiveId" clId="{DA147CB8-9BAC-4E3C-A636-CD7C7DEE5F3C}" dt="2023-05-18T10:03:07.394" v="42695" actId="115"/>
        <pc:sldMkLst>
          <pc:docMk/>
          <pc:sldMk cId="3896026097" sldId="287"/>
        </pc:sldMkLst>
        <pc:spChg chg="mod">
          <ac:chgData name="MARIA KARAMPELIA" userId="9dfcc2cac66bf474" providerId="LiveId" clId="{DA147CB8-9BAC-4E3C-A636-CD7C7DEE5F3C}" dt="2023-05-18T10:01:27.672" v="42686" actId="14100"/>
          <ac:spMkLst>
            <pc:docMk/>
            <pc:sldMk cId="3896026097" sldId="287"/>
            <ac:spMk id="2" creationId="{3A149654-EA25-57AE-52AC-B544DFB62F64}"/>
          </ac:spMkLst>
        </pc:spChg>
        <pc:spChg chg="mod">
          <ac:chgData name="MARIA KARAMPELIA" userId="9dfcc2cac66bf474" providerId="LiveId" clId="{DA147CB8-9BAC-4E3C-A636-CD7C7DEE5F3C}" dt="2023-05-18T10:03:07.394" v="42695" actId="115"/>
          <ac:spMkLst>
            <pc:docMk/>
            <pc:sldMk cId="3896026097" sldId="287"/>
            <ac:spMk id="3" creationId="{81C619BE-B961-EFAC-5923-BF3EE92BAB6A}"/>
          </ac:spMkLst>
        </pc:spChg>
      </pc:sldChg>
    </pc:docChg>
  </pc:docChgLst>
  <pc:docChgLst>
    <pc:chgData name="MARIA KARAMPELIA" userId="9dfcc2cac66bf474" providerId="LiveId" clId="{7A7A494E-EAA9-4A77-900F-5F6BEB09274A}"/>
    <pc:docChg chg="modSld">
      <pc:chgData name="MARIA KARAMPELIA" userId="9dfcc2cac66bf474" providerId="LiveId" clId="{7A7A494E-EAA9-4A77-900F-5F6BEB09274A}" dt="2024-05-16T13:02:22.763" v="11" actId="20577"/>
      <pc:docMkLst>
        <pc:docMk/>
      </pc:docMkLst>
      <pc:sldChg chg="modSp mod">
        <pc:chgData name="MARIA KARAMPELIA" userId="9dfcc2cac66bf474" providerId="LiveId" clId="{7A7A494E-EAA9-4A77-900F-5F6BEB09274A}" dt="2024-05-16T10:57:04.372" v="3" actId="113"/>
        <pc:sldMkLst>
          <pc:docMk/>
          <pc:sldMk cId="2778025272" sldId="257"/>
        </pc:sldMkLst>
        <pc:spChg chg="mod">
          <ac:chgData name="MARIA KARAMPELIA" userId="9dfcc2cac66bf474" providerId="LiveId" clId="{7A7A494E-EAA9-4A77-900F-5F6BEB09274A}" dt="2024-05-16T10:57:04.372" v="3" actId="113"/>
          <ac:spMkLst>
            <pc:docMk/>
            <pc:sldMk cId="2778025272" sldId="257"/>
            <ac:spMk id="3" creationId="{68F25277-428D-1E20-024D-5FC0A8A3E8F7}"/>
          </ac:spMkLst>
        </pc:spChg>
      </pc:sldChg>
      <pc:sldChg chg="modSp mod">
        <pc:chgData name="MARIA KARAMPELIA" userId="9dfcc2cac66bf474" providerId="LiveId" clId="{7A7A494E-EAA9-4A77-900F-5F6BEB09274A}" dt="2024-05-16T12:04:42.133" v="9" actId="20577"/>
        <pc:sldMkLst>
          <pc:docMk/>
          <pc:sldMk cId="661439902" sldId="260"/>
        </pc:sldMkLst>
        <pc:spChg chg="mod">
          <ac:chgData name="MARIA KARAMPELIA" userId="9dfcc2cac66bf474" providerId="LiveId" clId="{7A7A494E-EAA9-4A77-900F-5F6BEB09274A}" dt="2024-05-16T12:04:42.133" v="9" actId="20577"/>
          <ac:spMkLst>
            <pc:docMk/>
            <pc:sldMk cId="661439902" sldId="260"/>
            <ac:spMk id="3" creationId="{52FC27F0-0A64-8330-C941-579B8891E462}"/>
          </ac:spMkLst>
        </pc:spChg>
      </pc:sldChg>
      <pc:sldChg chg="modSp mod">
        <pc:chgData name="MARIA KARAMPELIA" userId="9dfcc2cac66bf474" providerId="LiveId" clId="{7A7A494E-EAA9-4A77-900F-5F6BEB09274A}" dt="2024-05-16T13:02:22.763" v="11" actId="20577"/>
        <pc:sldMkLst>
          <pc:docMk/>
          <pc:sldMk cId="3588298254" sldId="265"/>
        </pc:sldMkLst>
        <pc:spChg chg="mod">
          <ac:chgData name="MARIA KARAMPELIA" userId="9dfcc2cac66bf474" providerId="LiveId" clId="{7A7A494E-EAA9-4A77-900F-5F6BEB09274A}" dt="2024-05-16T13:02:22.763" v="11" actId="20577"/>
          <ac:spMkLst>
            <pc:docMk/>
            <pc:sldMk cId="3588298254" sldId="265"/>
            <ac:spMk id="3" creationId="{6B0256C0-3253-3333-14C2-C4616345FC0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A05994-5500-952C-E5E0-34561451925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8F5849F-8754-2CA8-ECB1-A4BF1FF312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938EC1B-9FDD-EE1A-62FF-C3D5B0CDCD5F}"/>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C915131E-F526-99C6-BF2D-323D4CE3005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93D6360-FB53-DB27-B40A-3A93461E5DB8}"/>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975500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7750F1-20EC-8120-5AD9-2B20E1E8346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C984318-3716-B407-2B60-6A479CE364A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F5B264C-B875-38D7-28BB-382E3198A4D0}"/>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28AFFA0A-F155-38B3-820E-E5B539574D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3F26D14-F3AB-9D12-2106-3E7DAF9EE464}"/>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2345602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2D46F63-3B39-D943-8546-0F2B91E3992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4B22DD2-1B3E-2CA7-A499-233E271A5D1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2182984-4552-267F-6220-12A1E0189F65}"/>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093B5978-F4CF-F6C7-D78D-D0EEB7F85B9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E95B9F9-9A73-FFAE-1900-7C863B65BA52}"/>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417053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380899-AD97-3AEC-5ECF-BE532F223C5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FEE4B2-4A0D-5D40-FD6B-8A1F19375DE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7FC9C5-591F-9C53-018B-76FD000143BD}"/>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B47E1703-FFF0-1349-E523-E5E22B38565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96ECF85-C96D-ADA5-33C6-04F6F6668653}"/>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83873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C33098-BE02-6B47-4FCB-B326233CB9B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4B78686-89CB-524F-43BB-2F63D87622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FB53DED-C554-419D-1175-DD8D4BAA207A}"/>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F65EDD0F-3125-F66E-406D-8F3DB7B48D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1EA2B41-5BAE-1E4C-E81F-EDF52B5337EE}"/>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96403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6C0A5D-2F4F-2AAD-FD9E-5BE47A1FBE0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82C07A5-A53B-B4B8-36B2-30BDCC6142D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0174A68-38A4-2884-ED67-8F39B8A16C4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B3C6F1C-8197-F669-7DEB-FB2015FE4C99}"/>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6" name="Θέση υποσέλιδου 5">
            <a:extLst>
              <a:ext uri="{FF2B5EF4-FFF2-40B4-BE49-F238E27FC236}">
                <a16:creationId xmlns:a16="http://schemas.microsoft.com/office/drawing/2014/main" id="{B73F1FB9-9DB7-DB31-F098-4DD5B759490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96A960A-D6CD-8245-4D9D-3381EE87508A}"/>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33388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6592D3-26C9-E09E-5B00-22E34AD6C54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0C93D84-545A-2EF7-0EBD-D5D2049114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983B578-AE32-0CC8-C66D-D3B061AC28B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D542921-2897-3301-84DD-50F8585D55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E136F7D-6B3C-9383-CBD5-D1EC11AEF83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4226C34-2E40-A49D-FB45-F4FFBEED9FD0}"/>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8" name="Θέση υποσέλιδου 7">
            <a:extLst>
              <a:ext uri="{FF2B5EF4-FFF2-40B4-BE49-F238E27FC236}">
                <a16:creationId xmlns:a16="http://schemas.microsoft.com/office/drawing/2014/main" id="{3973A12D-FDB0-C423-9716-90551D73769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9FEE7E8-6666-A636-8217-BB101977073C}"/>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51309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BD4355-1ADC-28CE-224E-F93917EB210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99B22C7-8242-37BF-E572-40B73F10F559}"/>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4" name="Θέση υποσέλιδου 3">
            <a:extLst>
              <a:ext uri="{FF2B5EF4-FFF2-40B4-BE49-F238E27FC236}">
                <a16:creationId xmlns:a16="http://schemas.microsoft.com/office/drawing/2014/main" id="{9759F428-732A-9175-B3AA-31CF73FFE99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9D315D1A-C15C-8E7E-1E01-71A80719E025}"/>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7303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AE49DB2-D5BC-04F4-BB70-9DFB56031985}"/>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3" name="Θέση υποσέλιδου 2">
            <a:extLst>
              <a:ext uri="{FF2B5EF4-FFF2-40B4-BE49-F238E27FC236}">
                <a16:creationId xmlns:a16="http://schemas.microsoft.com/office/drawing/2014/main" id="{9D71E2C0-EB53-B047-B29F-DBFB77FA9D9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F6FB6BF-23F6-C675-7F37-50344AA91E19}"/>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4019028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C4248F-9364-B30F-C296-FD27455EB69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6F4C3C1-04FF-38D1-BF50-A85B0BE80F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463AED3-123A-A35C-7D68-0EC6C61A24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1C90ECD-2B49-1235-9372-6A0C3CF4F8FC}"/>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6" name="Θέση υποσέλιδου 5">
            <a:extLst>
              <a:ext uri="{FF2B5EF4-FFF2-40B4-BE49-F238E27FC236}">
                <a16:creationId xmlns:a16="http://schemas.microsoft.com/office/drawing/2014/main" id="{E4389957-80A0-0583-E55F-2410FE0A001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9213186-7561-85C8-2286-78A6F921F43B}"/>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614986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CBF37A-1692-DFC6-8166-9C568E1D7C2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7B6C1E9-C08C-B0A6-440E-FE9FA78E3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73A452B-A905-8B26-FE2C-A129BE8EE5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699E783-8411-2ABD-465A-59D1B40E4621}"/>
              </a:ext>
            </a:extLst>
          </p:cNvPr>
          <p:cNvSpPr>
            <a:spLocks noGrp="1"/>
          </p:cNvSpPr>
          <p:nvPr>
            <p:ph type="dt" sz="half" idx="10"/>
          </p:nvPr>
        </p:nvSpPr>
        <p:spPr/>
        <p:txBody>
          <a:bodyPr/>
          <a:lstStyle/>
          <a:p>
            <a:fld id="{0397D5E7-245E-40EE-B56E-20412DF76929}" type="datetimeFigureOut">
              <a:rPr lang="el-GR" smtClean="0"/>
              <a:t>16/5/2024</a:t>
            </a:fld>
            <a:endParaRPr lang="el-GR"/>
          </a:p>
        </p:txBody>
      </p:sp>
      <p:sp>
        <p:nvSpPr>
          <p:cNvPr id="6" name="Θέση υποσέλιδου 5">
            <a:extLst>
              <a:ext uri="{FF2B5EF4-FFF2-40B4-BE49-F238E27FC236}">
                <a16:creationId xmlns:a16="http://schemas.microsoft.com/office/drawing/2014/main" id="{870A21DB-93EC-60FD-6D8C-580B61C236D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D2564BB-3626-743F-F638-5402C2C741D4}"/>
              </a:ext>
            </a:extLst>
          </p:cNvPr>
          <p:cNvSpPr>
            <a:spLocks noGrp="1"/>
          </p:cNvSpPr>
          <p:nvPr>
            <p:ph type="sldNum" sz="quarter" idx="12"/>
          </p:nvPr>
        </p:nvSpPr>
        <p:spPr/>
        <p:txBody>
          <a:bodyPr/>
          <a:lstStyle/>
          <a:p>
            <a:fld id="{30B12245-3506-40EB-AA08-67C486B7C883}" type="slidenum">
              <a:rPr lang="el-GR" smtClean="0"/>
              <a:t>‹#›</a:t>
            </a:fld>
            <a:endParaRPr lang="el-GR"/>
          </a:p>
        </p:txBody>
      </p:sp>
    </p:spTree>
    <p:extLst>
      <p:ext uri="{BB962C8B-B14F-4D97-AF65-F5344CB8AC3E}">
        <p14:creationId xmlns:p14="http://schemas.microsoft.com/office/powerpoint/2010/main" val="3985895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A09C6E1-919D-2E60-9F90-A08E77CD7A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A126051-C1A2-1314-B7F8-A8235ADD1E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FFE444A-54DD-16DB-9174-B7456FE3C8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97D5E7-245E-40EE-B56E-20412DF76929}" type="datetimeFigureOut">
              <a:rPr lang="el-GR" smtClean="0"/>
              <a:t>16/5/2024</a:t>
            </a:fld>
            <a:endParaRPr lang="el-GR"/>
          </a:p>
        </p:txBody>
      </p:sp>
      <p:sp>
        <p:nvSpPr>
          <p:cNvPr id="5" name="Θέση υποσέλιδου 4">
            <a:extLst>
              <a:ext uri="{FF2B5EF4-FFF2-40B4-BE49-F238E27FC236}">
                <a16:creationId xmlns:a16="http://schemas.microsoft.com/office/drawing/2014/main" id="{785503C3-1034-8AA9-5B71-0CF138807A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6A6A0BE-F946-2763-479B-5B97FDB13D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12245-3506-40EB-AA08-67C486B7C883}" type="slidenum">
              <a:rPr lang="el-GR" smtClean="0"/>
              <a:t>‹#›</a:t>
            </a:fld>
            <a:endParaRPr lang="el-GR"/>
          </a:p>
        </p:txBody>
      </p:sp>
    </p:spTree>
    <p:extLst>
      <p:ext uri="{BB962C8B-B14F-4D97-AF65-F5344CB8AC3E}">
        <p14:creationId xmlns:p14="http://schemas.microsoft.com/office/powerpoint/2010/main" val="451159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C7BA9E-379E-775B-FC8A-0958F0801EDE}"/>
              </a:ext>
            </a:extLst>
          </p:cNvPr>
          <p:cNvSpPr>
            <a:spLocks noGrp="1"/>
          </p:cNvSpPr>
          <p:nvPr>
            <p:ph type="ctrTitle"/>
          </p:nvPr>
        </p:nvSpPr>
        <p:spPr/>
        <p:txBody>
          <a:bodyPr>
            <a:normAutofit fontScale="90000"/>
          </a:bodyPr>
          <a:lstStyle/>
          <a:p>
            <a:r>
              <a:rPr lang="el-GR" sz="6000" b="1" dirty="0"/>
              <a:t>ΔΙΑΚΟΝΙΑ ΤΟΥ ΛΟΓΟΥ</a:t>
            </a:r>
            <a:br>
              <a:rPr lang="el-GR" sz="6000" b="1" dirty="0"/>
            </a:br>
            <a:r>
              <a:rPr lang="el-GR" sz="6000" dirty="0"/>
              <a:t>ΕΝΟΤΗΤΑ 9</a:t>
            </a:r>
            <a:r>
              <a:rPr lang="el-GR" sz="6000" baseline="30000" dirty="0"/>
              <a:t>Η</a:t>
            </a:r>
            <a:r>
              <a:rPr lang="el-GR" sz="6000" dirty="0"/>
              <a:t> </a:t>
            </a:r>
            <a:br>
              <a:rPr lang="el-GR" sz="6000" dirty="0"/>
            </a:br>
            <a:r>
              <a:rPr lang="el-GR" sz="6000" dirty="0"/>
              <a:t>ΕΙΔΗ ΤΟΥ ΚΗΡΥΓΜΑΤΟΣ</a:t>
            </a:r>
            <a:endParaRPr lang="el-GR" dirty="0"/>
          </a:p>
        </p:txBody>
      </p:sp>
      <p:sp>
        <p:nvSpPr>
          <p:cNvPr id="3" name="Υπότιτλος 2">
            <a:extLst>
              <a:ext uri="{FF2B5EF4-FFF2-40B4-BE49-F238E27FC236}">
                <a16:creationId xmlns:a16="http://schemas.microsoft.com/office/drawing/2014/main" id="{C2AA4127-B9FC-D0C1-9463-5B0B7347B368}"/>
              </a:ext>
            </a:extLst>
          </p:cNvPr>
          <p:cNvSpPr>
            <a:spLocks noGrp="1"/>
          </p:cNvSpPr>
          <p:nvPr>
            <p:ph type="subTitle" idx="1"/>
          </p:nvPr>
        </p:nvSpPr>
        <p:spPr>
          <a:xfrm>
            <a:off x="1840871" y="4065007"/>
            <a:ext cx="9144000" cy="2297317"/>
          </a:xfrm>
        </p:spPr>
        <p:txBody>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554689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2C1601-DE23-2F97-7A91-09535A8A603F}"/>
              </a:ext>
            </a:extLst>
          </p:cNvPr>
          <p:cNvSpPr>
            <a:spLocks noGrp="1"/>
          </p:cNvSpPr>
          <p:nvPr>
            <p:ph type="title"/>
          </p:nvPr>
        </p:nvSpPr>
        <p:spPr>
          <a:xfrm>
            <a:off x="838200" y="18255"/>
            <a:ext cx="10515600" cy="787503"/>
          </a:xfrm>
        </p:spPr>
        <p:txBody>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F03C932E-C652-F211-ECA6-DB4CA8586EA9}"/>
              </a:ext>
            </a:extLst>
          </p:cNvPr>
          <p:cNvSpPr>
            <a:spLocks noGrp="1"/>
          </p:cNvSpPr>
          <p:nvPr>
            <p:ph idx="1"/>
          </p:nvPr>
        </p:nvSpPr>
        <p:spPr>
          <a:xfrm>
            <a:off x="0" y="721102"/>
            <a:ext cx="12192000" cy="6136898"/>
          </a:xfrm>
        </p:spPr>
        <p:txBody>
          <a:bodyPr>
            <a:normAutofit fontScale="92500" lnSpcReduction="10000"/>
          </a:bodyPr>
          <a:lstStyle/>
          <a:p>
            <a:r>
              <a:rPr lang="el-GR" dirty="0"/>
              <a:t>Ως προς τον τόπο, από τον οποίο γίνεται το κήρυγμα στη θεία λειτουργία, δεν είναι άλλος από τον </a:t>
            </a:r>
            <a:r>
              <a:rPr lang="el-GR" b="1" dirty="0">
                <a:solidFill>
                  <a:srgbClr val="FF0000"/>
                </a:solidFill>
              </a:rPr>
              <a:t>άμβωνα</a:t>
            </a:r>
            <a:r>
              <a:rPr lang="el-GR" dirty="0"/>
              <a:t>. Γι’ αυτό υπάρχει και η έκφραση «</a:t>
            </a:r>
            <a:r>
              <a:rPr lang="el-GR" dirty="0" err="1"/>
              <a:t>ἀπ</a:t>
            </a:r>
            <a:r>
              <a:rPr lang="el-GR" dirty="0"/>
              <a:t>’ </a:t>
            </a:r>
            <a:r>
              <a:rPr lang="el-GR" dirty="0" err="1"/>
              <a:t>ἄμβωνος</a:t>
            </a:r>
            <a:r>
              <a:rPr lang="el-GR" dirty="0"/>
              <a:t> κήρυγμα». </a:t>
            </a:r>
          </a:p>
          <a:p>
            <a:r>
              <a:rPr lang="el-GR" dirty="0"/>
              <a:t>Από τον άμβωνα κανονικά διαβάζεται το Ευαγγέλιο και το κήρυγμα έρχεται σαν συνέχεια εκείνου. Η θέση του άμβωνα στο μέσον ή σε καίριο σημείο του ναού είναι ενδεικτική της σπουδαιότητας που απέδιδε η Εκκλησία στο κήρυγμα. </a:t>
            </a:r>
          </a:p>
          <a:p>
            <a:r>
              <a:rPr lang="el-GR" dirty="0"/>
              <a:t>Κατά την Τουρκοκρατία, εφόσον το κήρυγμα έλειψε, ο άμβωνας έγινε διακοσμητικό έπιπλο και υψώθηκε κοντά στην οροφή του ναού. Έτσι όμως ελάχιστα αισθητικά και παιδαγωγικά εξυπηρετεί το κήρυγμα. </a:t>
            </a:r>
          </a:p>
          <a:p>
            <a:r>
              <a:rPr lang="el-GR" dirty="0"/>
              <a:t>Στους νεότερους ναούς υπάρχει η παραδοσιακή τάση άμβωνας και κήρυγμα να ξαναβρούν τη σωστή τους θέση στον χώρο του ναού και των συνάξεων. </a:t>
            </a:r>
          </a:p>
          <a:p>
            <a:r>
              <a:rPr lang="el-GR" dirty="0"/>
              <a:t>Διαφορετικά, αν δεν υπάρχει άμβωνας ή αν βρίσκεται ψηλά στους κίονες του ναού, είναι καλύτερα να χρησιμοποιείται: </a:t>
            </a:r>
          </a:p>
          <a:p>
            <a:pPr>
              <a:buFont typeface="Wingdings" panose="05000000000000000000" pitchFamily="2" charset="2"/>
              <a:buChar char="v"/>
            </a:pPr>
            <a:r>
              <a:rPr lang="el-GR" dirty="0"/>
              <a:t>το «</a:t>
            </a:r>
            <a:r>
              <a:rPr lang="el-GR" dirty="0" err="1"/>
              <a:t>στασίδιο</a:t>
            </a:r>
            <a:r>
              <a:rPr lang="el-GR" dirty="0"/>
              <a:t> του αρχιερέως», δηλαδή ο δεσποτικός θρόνος, αφού κατόπιν αδείας και εξ’ ονόματος του αρχιερέως ομιλεί ο ιεροκήρυκας, ή </a:t>
            </a:r>
          </a:p>
          <a:p>
            <a:pPr>
              <a:buFont typeface="Wingdings" panose="05000000000000000000" pitchFamily="2" charset="2"/>
              <a:buChar char="v"/>
            </a:pPr>
            <a:r>
              <a:rPr lang="el-GR" dirty="0"/>
              <a:t>κάποιος τόπος στον σολέα του ναού για να είναι ο ομιλητής ορατός και ακουστός από όλο το εκκλησίασμα.  </a:t>
            </a:r>
          </a:p>
        </p:txBody>
      </p:sp>
    </p:spTree>
    <p:extLst>
      <p:ext uri="{BB962C8B-B14F-4D97-AF65-F5344CB8AC3E}">
        <p14:creationId xmlns:p14="http://schemas.microsoft.com/office/powerpoint/2010/main" val="2048862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5F8F5F-0D26-3742-1205-F06A8DD04882}"/>
              </a:ext>
            </a:extLst>
          </p:cNvPr>
          <p:cNvSpPr>
            <a:spLocks noGrp="1"/>
          </p:cNvSpPr>
          <p:nvPr>
            <p:ph type="title"/>
          </p:nvPr>
        </p:nvSpPr>
        <p:spPr>
          <a:xfrm>
            <a:off x="838200" y="18256"/>
            <a:ext cx="10515600" cy="591344"/>
          </a:xfrm>
        </p:spPr>
        <p:txBody>
          <a:bodyPr>
            <a:normAutofit fontScale="90000"/>
          </a:bodyPr>
          <a:lstStyle/>
          <a:p>
            <a:pPr algn="ctr"/>
            <a:r>
              <a:rPr lang="el-GR" dirty="0"/>
              <a:t>ΕΣΠΕΡΙΝΟ ΚΗΡΥΓΜΑ</a:t>
            </a:r>
          </a:p>
        </p:txBody>
      </p:sp>
      <p:sp>
        <p:nvSpPr>
          <p:cNvPr id="3" name="Θέση περιεχομένου 2">
            <a:extLst>
              <a:ext uri="{FF2B5EF4-FFF2-40B4-BE49-F238E27FC236}">
                <a16:creationId xmlns:a16="http://schemas.microsoft.com/office/drawing/2014/main" id="{E932A2B8-442C-C444-928A-7EF7803CBBBA}"/>
              </a:ext>
            </a:extLst>
          </p:cNvPr>
          <p:cNvSpPr>
            <a:spLocks noGrp="1"/>
          </p:cNvSpPr>
          <p:nvPr>
            <p:ph idx="1"/>
          </p:nvPr>
        </p:nvSpPr>
        <p:spPr>
          <a:xfrm>
            <a:off x="0" y="609600"/>
            <a:ext cx="12192000" cy="6230144"/>
          </a:xfrm>
        </p:spPr>
        <p:txBody>
          <a:bodyPr>
            <a:normAutofit fontScale="92500" lnSpcReduction="10000"/>
          </a:bodyPr>
          <a:lstStyle/>
          <a:p>
            <a:r>
              <a:rPr lang="el-GR" dirty="0"/>
              <a:t>Εσπερινό ή απογευματινό κήρυγμα ονομάζουμε το κήρυγμα που γίνεται κατά τις ειδικές εσπερινές συνάξεις του λαού του Θεού στους ναούς με κύριο και αν όχι μοναδικό σκοπό τη διδασκαλία. Φυσικό είναι η σύναξη, εφόσον γίνεται στον ναό, να εντάσσεται σε ένα πλαίσιο προσευχής. </a:t>
            </a:r>
          </a:p>
          <a:p>
            <a:r>
              <a:rPr lang="el-GR" dirty="0"/>
              <a:t>Έτσι μπορεί να συνδυαστεί με έναν σύντομο εσπερινό, μία παράκληση ή μία μικρή ακολουθία παννυχίδας του παλιού </a:t>
            </a:r>
            <a:r>
              <a:rPr lang="el-GR" dirty="0" err="1"/>
              <a:t>ασματικού</a:t>
            </a:r>
            <a:r>
              <a:rPr lang="el-GR" dirty="0"/>
              <a:t> ενοριακού τύπου.</a:t>
            </a:r>
          </a:p>
          <a:p>
            <a:r>
              <a:rPr lang="el-GR" dirty="0"/>
              <a:t>Το </a:t>
            </a:r>
            <a:r>
              <a:rPr lang="el-GR" b="1" dirty="0">
                <a:solidFill>
                  <a:srgbClr val="FF0000"/>
                </a:solidFill>
              </a:rPr>
              <a:t>μοναδικό μειονέκτημα </a:t>
            </a:r>
            <a:r>
              <a:rPr lang="el-GR" dirty="0"/>
              <a:t>είναι ότι </a:t>
            </a:r>
            <a:r>
              <a:rPr lang="el-GR" b="1" dirty="0"/>
              <a:t>δεν απευθύνεται προς τον πολύ λαό</a:t>
            </a:r>
            <a:r>
              <a:rPr lang="el-GR" dirty="0"/>
              <a:t>, που έρχεται να λειτουργηθεί κατά τη λειτουργία της Κυριακής ή της γιορτής. </a:t>
            </a:r>
          </a:p>
          <a:p>
            <a:r>
              <a:rPr lang="el-GR" dirty="0"/>
              <a:t>Υπάρχουν όμως και </a:t>
            </a:r>
            <a:r>
              <a:rPr lang="el-GR" b="1" dirty="0">
                <a:solidFill>
                  <a:srgbClr val="FF0000"/>
                </a:solidFill>
              </a:rPr>
              <a:t>πολλά πλεονεκτήματα</a:t>
            </a:r>
            <a:r>
              <a:rPr lang="el-GR" dirty="0"/>
              <a:t>: </a:t>
            </a:r>
          </a:p>
          <a:p>
            <a:pPr lvl="1">
              <a:buFont typeface="Wingdings" panose="05000000000000000000" pitchFamily="2" charset="2"/>
              <a:buChar char="v"/>
            </a:pPr>
            <a:r>
              <a:rPr lang="el-GR" dirty="0"/>
              <a:t>Πρώτα από όλα σ’ αυτό προσέρχεται ο λαός ελεύθερα από κάθε υποχρέωση, γεγονός που δείχνει ότι όσοι προσέλθουν έχουν ενδιαφέρον για το κήρυγμα και μοναδική πρόθεση να γνωρίσουν την αλήθεια του Ευαγγελίου. </a:t>
            </a:r>
          </a:p>
          <a:p>
            <a:pPr lvl="1">
              <a:buFont typeface="Wingdings" panose="05000000000000000000" pitchFamily="2" charset="2"/>
              <a:buChar char="v"/>
            </a:pPr>
            <a:r>
              <a:rPr lang="el-GR" dirty="0"/>
              <a:t>Ένα πλεονέκτημα πρακτικό, αλλά πολύ σημαντικό, είναι ότι οι λιγότεροι άνθρωποι βρίσκουν χώρο να καθίσουν στα στασίδια και στα καθίσματα του ναού και δεν καταπονούνται όρθιοι. </a:t>
            </a:r>
          </a:p>
          <a:p>
            <a:pPr lvl="1">
              <a:buFont typeface="Wingdings" panose="05000000000000000000" pitchFamily="2" charset="2"/>
              <a:buChar char="v"/>
            </a:pPr>
            <a:r>
              <a:rPr lang="el-GR" dirty="0"/>
              <a:t>Ακόμη η μη σύνδεση με τη θεία λειτουργία εξυπηρετεί να μην ακούγεται ο λόγος από κουρασμένους ήδη ανθρώπους.</a:t>
            </a:r>
          </a:p>
          <a:p>
            <a:r>
              <a:rPr lang="el-GR" dirty="0"/>
              <a:t>Γι’ αυτό και η ομιλία μπορεί να εξαντλήσει όλα τα φυσιολογικά όρια ενός μαθήματος, δηλαδή να διαρκέσει </a:t>
            </a:r>
            <a:r>
              <a:rPr lang="el-GR" b="1" dirty="0">
                <a:solidFill>
                  <a:srgbClr val="FF0000"/>
                </a:solidFill>
              </a:rPr>
              <a:t>κατά μέγιστο όριο 45΄ λεπτά της ώρας</a:t>
            </a:r>
            <a:r>
              <a:rPr lang="el-GR" dirty="0"/>
              <a:t>.  </a:t>
            </a:r>
          </a:p>
        </p:txBody>
      </p:sp>
    </p:spTree>
    <p:extLst>
      <p:ext uri="{BB962C8B-B14F-4D97-AF65-F5344CB8AC3E}">
        <p14:creationId xmlns:p14="http://schemas.microsoft.com/office/powerpoint/2010/main" val="128864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603CB2-2479-1DE9-73B3-18841286F9DE}"/>
              </a:ext>
            </a:extLst>
          </p:cNvPr>
          <p:cNvSpPr>
            <a:spLocks noGrp="1"/>
          </p:cNvSpPr>
          <p:nvPr>
            <p:ph type="title"/>
          </p:nvPr>
        </p:nvSpPr>
        <p:spPr>
          <a:xfrm>
            <a:off x="838200" y="18255"/>
            <a:ext cx="10515600" cy="534005"/>
          </a:xfrm>
        </p:spPr>
        <p:txBody>
          <a:bodyPr>
            <a:normAutofit fontScale="90000"/>
          </a:bodyPr>
          <a:lstStyle/>
          <a:p>
            <a:pPr algn="ctr"/>
            <a:r>
              <a:rPr lang="el-GR" dirty="0"/>
              <a:t>ΕΣΠΕΡΙΝΟ ΚΗΡΥΓΜΑ</a:t>
            </a:r>
          </a:p>
        </p:txBody>
      </p:sp>
      <p:sp>
        <p:nvSpPr>
          <p:cNvPr id="3" name="Θέση περιεχομένου 2">
            <a:extLst>
              <a:ext uri="{FF2B5EF4-FFF2-40B4-BE49-F238E27FC236}">
                <a16:creationId xmlns:a16="http://schemas.microsoft.com/office/drawing/2014/main" id="{95D6C711-FC85-4292-5F6D-6418A5711AE2}"/>
              </a:ext>
            </a:extLst>
          </p:cNvPr>
          <p:cNvSpPr>
            <a:spLocks noGrp="1"/>
          </p:cNvSpPr>
          <p:nvPr>
            <p:ph idx="1"/>
          </p:nvPr>
        </p:nvSpPr>
        <p:spPr>
          <a:xfrm>
            <a:off x="0" y="642796"/>
            <a:ext cx="12192000" cy="6196948"/>
          </a:xfrm>
        </p:spPr>
        <p:txBody>
          <a:bodyPr>
            <a:normAutofit fontScale="85000" lnSpcReduction="20000"/>
          </a:bodyPr>
          <a:lstStyle/>
          <a:p>
            <a:r>
              <a:rPr lang="el-GR" dirty="0"/>
              <a:t>Στην </a:t>
            </a:r>
            <a:r>
              <a:rPr lang="el-GR" b="1" dirty="0"/>
              <a:t>επιτυχία του εσπερινού κηρύγματος </a:t>
            </a:r>
            <a:r>
              <a:rPr lang="el-GR" dirty="0"/>
              <a:t>συντελεί: </a:t>
            </a:r>
          </a:p>
          <a:p>
            <a:pPr marL="514350" indent="-514350">
              <a:buFont typeface="+mj-lt"/>
              <a:buAutoNum type="arabicParenR"/>
            </a:pPr>
            <a:r>
              <a:rPr lang="el-GR" dirty="0"/>
              <a:t>η προσωπικότητα, το κύρος και η ατομική ικανότητα του ιεροκήρυκα,</a:t>
            </a:r>
          </a:p>
          <a:p>
            <a:pPr marL="514350" indent="-514350">
              <a:buFont typeface="+mj-lt"/>
              <a:buAutoNum type="arabicParenR"/>
            </a:pPr>
            <a:r>
              <a:rPr lang="el-GR" dirty="0"/>
              <a:t>η έγκαιρη και κατάλληλη διαφώτιση και προτροπή του λαού να προσέρχεται στις διδακτικές αυτές συνάξεις και </a:t>
            </a:r>
          </a:p>
          <a:p>
            <a:pPr marL="514350" indent="-514350">
              <a:buFont typeface="+mj-lt"/>
              <a:buAutoNum type="arabicParenR"/>
            </a:pPr>
            <a:r>
              <a:rPr lang="el-GR" dirty="0"/>
              <a:t>ορισμένα λεπτά ζητήματα ποιμαντικής διακρίσεως. </a:t>
            </a:r>
          </a:p>
          <a:p>
            <a:pPr lvl="1">
              <a:buFont typeface="Wingdings" panose="05000000000000000000" pitchFamily="2" charset="2"/>
              <a:buChar char="v"/>
            </a:pPr>
            <a:r>
              <a:rPr lang="el-GR" dirty="0"/>
              <a:t>Θα ήταν αδιάκριτο το κήρυγμα να γίνεται πολύ νωρίς ή πολύ αργά, σε ώρες ή μέρες που δεν εξυπηρετούν πρακτικά τους πιστούς και τους δημιουργούν ατομικές, οικογενειακές ή κοινωνικές δυσκολίες ή τους στερούν από μικροχαρές της καθημερινής ζωής. </a:t>
            </a:r>
          </a:p>
          <a:p>
            <a:pPr lvl="1">
              <a:buFont typeface="Wingdings" panose="05000000000000000000" pitchFamily="2" charset="2"/>
              <a:buChar char="v"/>
            </a:pPr>
            <a:r>
              <a:rPr lang="el-GR" dirty="0"/>
              <a:t>Για τον ίδιο λόγο ανάρμοστο είναι να γίνεται κατά τις ημέρες μεγάλων εορτών ή κατά τους θερινούς μήνες. Η πείρα δείχνει ότι ο κορεσμός είναι επιζήμιος από κάθε άποψη. </a:t>
            </a:r>
          </a:p>
          <a:p>
            <a:r>
              <a:rPr lang="el-GR" dirty="0"/>
              <a:t>Γι’ αυτό και μία σειρά εσπερινών κηρυγμάτων που εκτείνεται από την </a:t>
            </a:r>
            <a:r>
              <a:rPr lang="el-GR" b="1" dirty="0"/>
              <a:t>προπαρασκευαστική για τα Χριστούγεννα περίοδο </a:t>
            </a:r>
            <a:r>
              <a:rPr lang="el-GR" dirty="0"/>
              <a:t>μέχρι </a:t>
            </a:r>
            <a:r>
              <a:rPr lang="el-GR" b="1" dirty="0"/>
              <a:t>το Πάσχα </a:t>
            </a:r>
            <a:r>
              <a:rPr lang="el-GR" dirty="0"/>
              <a:t>ή το πολύ μέχρι </a:t>
            </a:r>
            <a:r>
              <a:rPr lang="el-GR" b="1" dirty="0"/>
              <a:t>την Πεντηκοστή </a:t>
            </a:r>
            <a:r>
              <a:rPr lang="el-GR" dirty="0"/>
              <a:t>είναι λογική και βιώσιμη.</a:t>
            </a:r>
          </a:p>
          <a:p>
            <a:r>
              <a:rPr lang="el-GR" dirty="0"/>
              <a:t>Οι </a:t>
            </a:r>
            <a:r>
              <a:rPr lang="el-GR" b="1" dirty="0"/>
              <a:t>θεματολογικές δυνατότητες </a:t>
            </a:r>
            <a:r>
              <a:rPr lang="el-GR" dirty="0"/>
              <a:t>είναι ανεξάντλητες. Μπορούν: </a:t>
            </a:r>
          </a:p>
          <a:p>
            <a:pPr lvl="1">
              <a:buFont typeface="Wingdings" panose="05000000000000000000" pitchFamily="2" charset="2"/>
              <a:buChar char="v"/>
            </a:pPr>
            <a:r>
              <a:rPr lang="el-GR" dirty="0"/>
              <a:t>να αναπτυχθούν διεξοδικά οι περικοπές των αναγνωσμάτων των Κυριακών, </a:t>
            </a:r>
          </a:p>
          <a:p>
            <a:pPr lvl="1">
              <a:buFont typeface="Wingdings" panose="05000000000000000000" pitchFamily="2" charset="2"/>
              <a:buChar char="v"/>
            </a:pPr>
            <a:r>
              <a:rPr lang="el-GR" dirty="0"/>
              <a:t>να ερμηνευτούν κατά συνέχεια βιβλία της Καινής και Παλαιάς Διαθήκης, </a:t>
            </a:r>
          </a:p>
          <a:p>
            <a:pPr lvl="1">
              <a:buFont typeface="Wingdings" panose="05000000000000000000" pitchFamily="2" charset="2"/>
              <a:buChar char="v"/>
            </a:pPr>
            <a:r>
              <a:rPr lang="el-GR" dirty="0"/>
              <a:t>να αναλυθούν λειτουργικά θέματα, κείμενα ευχών, εκκλησιαστικές ακολουθίες και ύμνοι, </a:t>
            </a:r>
          </a:p>
          <a:p>
            <a:pPr lvl="1">
              <a:buFont typeface="Wingdings" panose="05000000000000000000" pitchFamily="2" charset="2"/>
              <a:buChar char="v"/>
            </a:pPr>
            <a:r>
              <a:rPr lang="el-GR" dirty="0"/>
              <a:t>να παρουσιαστούν συστηματικά  </a:t>
            </a:r>
            <a:r>
              <a:rPr lang="el-GR" dirty="0" err="1"/>
              <a:t>εορτολογικά</a:t>
            </a:r>
            <a:r>
              <a:rPr lang="el-GR" dirty="0"/>
              <a:t> ή κοινωνικά θέματα, και θέματα πνευματικής οικοδομής, </a:t>
            </a:r>
          </a:p>
          <a:p>
            <a:pPr lvl="1">
              <a:buFont typeface="Wingdings" panose="05000000000000000000" pitchFamily="2" charset="2"/>
              <a:buChar char="v"/>
            </a:pPr>
            <a:r>
              <a:rPr lang="el-GR" dirty="0"/>
              <a:t>να διδαχθεί επαγωγικά η χριστιανική κατήχηση, το δόγμα και το ήθος, </a:t>
            </a:r>
          </a:p>
          <a:p>
            <a:pPr lvl="1">
              <a:buFont typeface="Wingdings" panose="05000000000000000000" pitchFamily="2" charset="2"/>
              <a:buChar char="v"/>
            </a:pPr>
            <a:r>
              <a:rPr lang="el-GR" dirty="0"/>
              <a:t>να λυθούν απορίες ή άλλα ζητήματα που απασχολούν τους πιστούς. </a:t>
            </a:r>
          </a:p>
        </p:txBody>
      </p:sp>
    </p:spTree>
    <p:extLst>
      <p:ext uri="{BB962C8B-B14F-4D97-AF65-F5344CB8AC3E}">
        <p14:creationId xmlns:p14="http://schemas.microsoft.com/office/powerpoint/2010/main" val="2683792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43DD5A-38F6-385F-2094-CF29DFD89A32}"/>
              </a:ext>
            </a:extLst>
          </p:cNvPr>
          <p:cNvSpPr>
            <a:spLocks noGrp="1"/>
          </p:cNvSpPr>
          <p:nvPr>
            <p:ph type="title"/>
          </p:nvPr>
        </p:nvSpPr>
        <p:spPr>
          <a:xfrm>
            <a:off x="838200" y="0"/>
            <a:ext cx="10515600" cy="600075"/>
          </a:xfrm>
        </p:spPr>
        <p:txBody>
          <a:bodyPr>
            <a:normAutofit fontScale="90000"/>
          </a:bodyPr>
          <a:lstStyle/>
          <a:p>
            <a:pPr algn="ctr"/>
            <a:r>
              <a:rPr lang="el-GR" dirty="0"/>
              <a:t>ΕΣΠΕΡΙΝΟ ΚΗΡΥΓΜΑ</a:t>
            </a:r>
          </a:p>
        </p:txBody>
      </p:sp>
      <p:sp>
        <p:nvSpPr>
          <p:cNvPr id="3" name="Θέση περιεχομένου 2">
            <a:extLst>
              <a:ext uri="{FF2B5EF4-FFF2-40B4-BE49-F238E27FC236}">
                <a16:creationId xmlns:a16="http://schemas.microsoft.com/office/drawing/2014/main" id="{AEA4F702-A58E-9F48-B280-3A945F5E6E0A}"/>
              </a:ext>
            </a:extLst>
          </p:cNvPr>
          <p:cNvSpPr>
            <a:spLocks noGrp="1"/>
          </p:cNvSpPr>
          <p:nvPr>
            <p:ph idx="1"/>
          </p:nvPr>
        </p:nvSpPr>
        <p:spPr>
          <a:xfrm>
            <a:off x="0" y="600074"/>
            <a:ext cx="12192000" cy="6257925"/>
          </a:xfrm>
        </p:spPr>
        <p:txBody>
          <a:bodyPr>
            <a:normAutofit fontScale="92500" lnSpcReduction="20000"/>
          </a:bodyPr>
          <a:lstStyle/>
          <a:p>
            <a:r>
              <a:rPr lang="el-GR" dirty="0"/>
              <a:t>Το κήρυγμα κατά τις εσπερινές συνάξεις </a:t>
            </a:r>
            <a:r>
              <a:rPr lang="el-GR" b="1" dirty="0">
                <a:solidFill>
                  <a:srgbClr val="FF0000"/>
                </a:solidFill>
              </a:rPr>
              <a:t>μπορεί να πάρει και παιδαγωγικότερο χαρακτήρα</a:t>
            </a:r>
            <a:r>
              <a:rPr lang="el-GR" dirty="0"/>
              <a:t>, ξεφεύγοντας από την παραδοσιακή μονολογική μορφή του. </a:t>
            </a:r>
          </a:p>
          <a:p>
            <a:r>
              <a:rPr lang="el-GR" dirty="0"/>
              <a:t>Θα ήταν καλό </a:t>
            </a:r>
            <a:r>
              <a:rPr lang="el-GR" u="sng" dirty="0"/>
              <a:t>να ενθαρρύνεται η διατύπωση της γνώμης των ακροατών</a:t>
            </a:r>
            <a:r>
              <a:rPr lang="el-GR" dirty="0"/>
              <a:t>, η έκφραση των αποριών και των ερωτημάτων τους και γενικά η συζήτηση και ο διάλογος· στην περίπτωση αυτή ο ομιλητής πρέπει να είναι ικανός ώστε να μπορεί να κρατήσει τον έλεγχο και να συντονίσει τη συζήτηση προσφέροντας τον λόγο του Θεού.</a:t>
            </a:r>
          </a:p>
          <a:p>
            <a:r>
              <a:rPr lang="el-GR" dirty="0"/>
              <a:t>Επίσης θα μπορούσε </a:t>
            </a:r>
            <a:r>
              <a:rPr lang="el-GR" u="sng" dirty="0"/>
              <a:t>να εισηγηθεί την εποπτεία </a:t>
            </a:r>
            <a:r>
              <a:rPr lang="el-GR" dirty="0"/>
              <a:t>με την επίδειξη εικόνων ή λειτουργικών αντικειμένων, την διοργάνωση μικρών πρόχειρων εκθέσεων εικόνων ή βιβλίων που αναφέρονται στο αναπτυσσόμενο θέμα.</a:t>
            </a:r>
          </a:p>
          <a:p>
            <a:r>
              <a:rPr lang="el-GR" dirty="0"/>
              <a:t>Η </a:t>
            </a:r>
            <a:r>
              <a:rPr lang="el-GR" u="sng" dirty="0"/>
              <a:t>διακόσμηση της ομιλίας με ψαλμωδία ύμνων </a:t>
            </a:r>
            <a:r>
              <a:rPr lang="el-GR" dirty="0"/>
              <a:t>από κατάλληλα προετοιμασμένους χορούς ή από τον λαό, για να διακόπτεται ο συνεχής λόγος και να παρουσιάζονται στη ζωντανή τους έκφραση τα διδασκόμενα θα είχε θετικές συνέπειες στον τρόπο προσφοράς της διδασκαλίας. </a:t>
            </a:r>
          </a:p>
          <a:p>
            <a:r>
              <a:rPr lang="el-GR" dirty="0"/>
              <a:t>Και για τον ομιλητή προσφέρει περισσότερες ομιλητικές ανέσεις. Μπορεί με άνεση: </a:t>
            </a:r>
          </a:p>
          <a:p>
            <a:pPr>
              <a:buFont typeface="Wingdings" panose="05000000000000000000" pitchFamily="2" charset="2"/>
              <a:buChar char="v"/>
            </a:pPr>
            <a:r>
              <a:rPr lang="el-GR" dirty="0"/>
              <a:t>να χρησιμοποιεί τις σημειώσεις του ή χειρόγραφα, </a:t>
            </a:r>
          </a:p>
          <a:p>
            <a:pPr>
              <a:buFont typeface="Wingdings" panose="05000000000000000000" pitchFamily="2" charset="2"/>
              <a:buChar char="v"/>
            </a:pPr>
            <a:r>
              <a:rPr lang="el-GR" dirty="0"/>
              <a:t>να διαβάζει αποσπάσματα από βιβλία ή κείμενα και </a:t>
            </a:r>
          </a:p>
          <a:p>
            <a:pPr>
              <a:buFont typeface="Wingdings" panose="05000000000000000000" pitchFamily="2" charset="2"/>
              <a:buChar char="v"/>
            </a:pPr>
            <a:r>
              <a:rPr lang="el-GR" dirty="0"/>
              <a:t>να αναλύεται σε περιγραφές και αφηγήσεις παραδειγμάτων, μέσα στα πλαίσια του θέματος και των χρονικών ορίων. </a:t>
            </a:r>
          </a:p>
        </p:txBody>
      </p:sp>
    </p:spTree>
    <p:extLst>
      <p:ext uri="{BB962C8B-B14F-4D97-AF65-F5344CB8AC3E}">
        <p14:creationId xmlns:p14="http://schemas.microsoft.com/office/powerpoint/2010/main" val="1374518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165310-C871-3DEE-339F-5B6D83D29160}"/>
              </a:ext>
            </a:extLst>
          </p:cNvPr>
          <p:cNvSpPr>
            <a:spLocks noGrp="1"/>
          </p:cNvSpPr>
          <p:nvPr>
            <p:ph type="title"/>
          </p:nvPr>
        </p:nvSpPr>
        <p:spPr>
          <a:xfrm>
            <a:off x="838200" y="1"/>
            <a:ext cx="10515600" cy="624688"/>
          </a:xfrm>
        </p:spPr>
        <p:txBody>
          <a:bodyPr>
            <a:normAutofit fontScale="90000"/>
          </a:bodyPr>
          <a:lstStyle/>
          <a:p>
            <a:pPr algn="ctr"/>
            <a:r>
              <a:rPr lang="el-GR" dirty="0"/>
              <a:t>ΠΕΡΙΣΤΑΤΙΚΟ ΚΗΡΥΓΜΑ (ΠΡΟΣΦΩΝΗΣΕΙΣ)</a:t>
            </a:r>
          </a:p>
        </p:txBody>
      </p:sp>
      <p:sp>
        <p:nvSpPr>
          <p:cNvPr id="3" name="Θέση περιεχομένου 2">
            <a:extLst>
              <a:ext uri="{FF2B5EF4-FFF2-40B4-BE49-F238E27FC236}">
                <a16:creationId xmlns:a16="http://schemas.microsoft.com/office/drawing/2014/main" id="{52FC27F0-0A64-8330-C941-579B8891E462}"/>
              </a:ext>
            </a:extLst>
          </p:cNvPr>
          <p:cNvSpPr>
            <a:spLocks noGrp="1"/>
          </p:cNvSpPr>
          <p:nvPr>
            <p:ph idx="1"/>
          </p:nvPr>
        </p:nvSpPr>
        <p:spPr>
          <a:xfrm>
            <a:off x="0" y="688062"/>
            <a:ext cx="12192000" cy="6568289"/>
          </a:xfrm>
        </p:spPr>
        <p:txBody>
          <a:bodyPr>
            <a:normAutofit fontScale="85000" lnSpcReduction="20000"/>
          </a:bodyPr>
          <a:lstStyle/>
          <a:p>
            <a:r>
              <a:rPr lang="el-GR" dirty="0"/>
              <a:t>Περιστασιακό κήρυγμα μπορούμε να ονομάσουμε το είδος εκείνο </a:t>
            </a:r>
            <a:r>
              <a:rPr lang="el-GR" b="1" dirty="0">
                <a:solidFill>
                  <a:srgbClr val="FF0000"/>
                </a:solidFill>
              </a:rPr>
              <a:t>που γίνεται σε έκτακτες περιστάσεις</a:t>
            </a:r>
            <a:r>
              <a:rPr lang="el-GR" dirty="0"/>
              <a:t>, συνήθως με αφορμή ιδιωτικές ιεροπραξίες που γίνονται σε περιορισμένο κύκλο ανθρώπων στον ναό, σε ιδιωτικά σπίτια, σε καταστήματα ή και στην ύπαιθρο. </a:t>
            </a:r>
          </a:p>
          <a:p>
            <a:r>
              <a:rPr lang="el-GR" dirty="0"/>
              <a:t>Τις περισσότερες φορές οι περιστάσεις αυτές αποτελούν σταθμούς στην ατομική, κοινωνική, επαγγελματική ζωή των πιστών και η Εκκλησία φρόντισε να τις καθαγιάσει με ευχές και ειδικές ακολουθίες και ευλογίες (γέννηση, βάπτιση, γάμος, ασθένεια, εγκαίνια, ευλογία νέου οίκου, αγιασμός κ.ά.).</a:t>
            </a:r>
          </a:p>
          <a:p>
            <a:r>
              <a:rPr lang="el-GR" dirty="0"/>
              <a:t>Σε όλες αυτές τις περιστάσεις φαίνεται ότι </a:t>
            </a:r>
            <a:r>
              <a:rPr lang="el-GR" b="1" dirty="0"/>
              <a:t>η Εκκλησία θέλησε να </a:t>
            </a:r>
            <a:r>
              <a:rPr lang="el-GR" b="1" dirty="0" err="1"/>
              <a:t>συγκεράσει</a:t>
            </a:r>
            <a:r>
              <a:rPr lang="el-GR" b="1" dirty="0"/>
              <a:t> τον </a:t>
            </a:r>
            <a:r>
              <a:rPr lang="el-GR" b="1" dirty="0" err="1"/>
              <a:t>ευχολογικό</a:t>
            </a:r>
            <a:r>
              <a:rPr lang="el-GR" b="1" dirty="0"/>
              <a:t> με τον διδακτικό της λόγο </a:t>
            </a:r>
            <a:r>
              <a:rPr lang="el-GR" dirty="0"/>
              <a:t>και γι’ αυτό για κάθε μία από αυτές προβλέπεται η ανάγνωση ζεύγους αγιογραφικών αναγνωσμάτων. Στις ενδείξεις των </a:t>
            </a:r>
            <a:r>
              <a:rPr lang="el-GR" dirty="0" err="1"/>
              <a:t>χειρογράφων</a:t>
            </a:r>
            <a:r>
              <a:rPr lang="el-GR" dirty="0"/>
              <a:t> και των εντύπων η λειτουργική πράξη που διασώθηκε επιβεβαιώνει αυτόν τον συγκερασμό. Π.χ. στο βάπτισμα η απόταξη και η σύνταξη και η ομολογία της πίστης ήταν συνδεδεμένη με εκτενή λόγο του επισκόπου, που ανέλυσε το νόημα των συμβολικών αυτών πράξεων και λόγων. Σύντομες κατάλληλες προσφωνήσεις συνόδευαν την ένδυση με τα </a:t>
            </a:r>
            <a:r>
              <a:rPr lang="el-GR" dirty="0" err="1"/>
              <a:t>εμφώτια</a:t>
            </a:r>
            <a:r>
              <a:rPr lang="el-GR" dirty="0"/>
              <a:t> ενδύματα και την παράδοση της λαμπάδας και ολοκλήρωναν τον κύκλο των </a:t>
            </a:r>
            <a:r>
              <a:rPr lang="el-GR" dirty="0" err="1"/>
              <a:t>βαπτισματικών</a:t>
            </a:r>
            <a:r>
              <a:rPr lang="el-GR" dirty="0"/>
              <a:t> τελετών. Στη μοναχική κουρά σώζεται ακόμη η τυποποιημένη αυτή κατήχηση. </a:t>
            </a:r>
          </a:p>
          <a:p>
            <a:r>
              <a:rPr lang="el-GR" dirty="0"/>
              <a:t>Παρόμοιες μυσταγωγικές περιστασιακές προσφωνήσεις γινόταν κατά την ομαδική προσέλευση των πιστών στη θεία κοινωνία, στον γάμο, στην εξομολόγηση, στο ευχέλαιο κ.λπ. Στη συνέχεια οι πηγαίες αυτές προσφωνήσεις ή εξέλιπαν εντελώς ή τυποποιήθηκαν και ενσωματώθηκαν στα λειτουργικά χειρόγραφα σαν στοιχεία της ακολουθίας και πήραν το ένδυμα λειτουργικής πράξεως ή ευχής.     </a:t>
            </a:r>
          </a:p>
        </p:txBody>
      </p:sp>
    </p:spTree>
    <p:extLst>
      <p:ext uri="{BB962C8B-B14F-4D97-AF65-F5344CB8AC3E}">
        <p14:creationId xmlns:p14="http://schemas.microsoft.com/office/powerpoint/2010/main" val="661439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E136CB-97AB-27D1-FFC8-853F3F4A5CC9}"/>
              </a:ext>
            </a:extLst>
          </p:cNvPr>
          <p:cNvSpPr>
            <a:spLocks noGrp="1"/>
          </p:cNvSpPr>
          <p:nvPr>
            <p:ph type="title"/>
          </p:nvPr>
        </p:nvSpPr>
        <p:spPr>
          <a:xfrm>
            <a:off x="838200" y="18255"/>
            <a:ext cx="10515600" cy="665033"/>
          </a:xfrm>
        </p:spPr>
        <p:txBody>
          <a:bodyPr>
            <a:normAutofit fontScale="90000"/>
          </a:bodyPr>
          <a:lstStyle/>
          <a:p>
            <a:pPr algn="ctr"/>
            <a:r>
              <a:rPr lang="el-GR" dirty="0"/>
              <a:t>ΠΕΡΙΣΤΑΤΙΚΟ ΚΗΡΥΓΜΑ (ΠΡΟΣΦΩΝΗΣΕΙΣ)</a:t>
            </a:r>
          </a:p>
        </p:txBody>
      </p:sp>
      <p:sp>
        <p:nvSpPr>
          <p:cNvPr id="3" name="Θέση περιεχομένου 2">
            <a:extLst>
              <a:ext uri="{FF2B5EF4-FFF2-40B4-BE49-F238E27FC236}">
                <a16:creationId xmlns:a16="http://schemas.microsoft.com/office/drawing/2014/main" id="{BF9BEE31-2DFC-8AFD-50CA-F67AAA4A08EB}"/>
              </a:ext>
            </a:extLst>
          </p:cNvPr>
          <p:cNvSpPr>
            <a:spLocks noGrp="1"/>
          </p:cNvSpPr>
          <p:nvPr>
            <p:ph idx="1"/>
          </p:nvPr>
        </p:nvSpPr>
        <p:spPr>
          <a:xfrm>
            <a:off x="0" y="658167"/>
            <a:ext cx="12192000" cy="6199833"/>
          </a:xfrm>
        </p:spPr>
        <p:txBody>
          <a:bodyPr>
            <a:normAutofit fontScale="85000" lnSpcReduction="20000"/>
          </a:bodyPr>
          <a:lstStyle/>
          <a:p>
            <a:r>
              <a:rPr lang="el-GR" dirty="0"/>
              <a:t>Οι περιστασιακές αυτές προσφωνήσεις καταχρηστικά μόνον μπορούν να ονομαστούν κηρύγματα. Οπωσδήποτε είναι </a:t>
            </a:r>
            <a:r>
              <a:rPr lang="el-GR" b="1" dirty="0"/>
              <a:t>είδος λόγου αρκετά ιδιόρρυθμου </a:t>
            </a:r>
            <a:r>
              <a:rPr lang="el-GR" dirty="0"/>
              <a:t>και πολύ απαιτητικού ως προς το περιεχόμενο και την τεχνική του μορφή. Ο μόνος αρμόδιος να τις απευθύνει είναι ο ιερέας που τελεί την ακολουθία, που προϋποτίθεται ότι έχει τη μόρφωση και την ικανότητα να το επιχειρήσει. Διαφορετικά είναι προτιμότερο να μην γίνονται. </a:t>
            </a:r>
          </a:p>
          <a:p>
            <a:r>
              <a:rPr lang="el-GR" dirty="0"/>
              <a:t>Η χρονική τους διάρκεια επιβάλλεται να είναι πολύ μικρή, </a:t>
            </a:r>
            <a:r>
              <a:rPr lang="el-GR" b="1" dirty="0">
                <a:solidFill>
                  <a:srgbClr val="FF0000"/>
                </a:solidFill>
              </a:rPr>
              <a:t>μόλις ίσως 5΄ λεπτά της ώρας</a:t>
            </a:r>
            <a:r>
              <a:rPr lang="el-GR" dirty="0"/>
              <a:t>, και το ύφος φιλικό και ευχάριστο. Δηλαδή θα είναι σύντομες και περιεκτικές προσλαλιές και νουθεσίες και όχι ανεπτυγμένοι λόγοι. </a:t>
            </a:r>
          </a:p>
          <a:p>
            <a:r>
              <a:rPr lang="el-GR" dirty="0"/>
              <a:t>Το περιεχόμενό τους πρέπει να είναι απόλυτα προσαρμοσμένο προς το αντικείμενο κάθε επιμέρους περίπτωσης και να συμφωνεί με την όλη ατμόσφαιρα. Κατά τη χαρά του γάμου δεν μπορεί να μιλά για αμαρτίες και μετάνοια και κατά την είσοδο σε νέο σπίτι ή κατάστημα για τη μέλλουσα κρίση και ανταπόδοση. </a:t>
            </a:r>
          </a:p>
          <a:p>
            <a:r>
              <a:rPr lang="el-GR" dirty="0"/>
              <a:t>Το θέμα μπορεί να αντληθεί από το λειτουργικό περιεχόμενο των περιστατικών ακολουθιών ή από τα βιβλικά αναγνώσματα που προβλέπονται γι’ αυτές. Έτσι οι πιστοί μπορούν να μάθουν: </a:t>
            </a:r>
          </a:p>
          <a:p>
            <a:pPr lvl="1">
              <a:buFont typeface="Wingdings" panose="05000000000000000000" pitchFamily="2" charset="2"/>
              <a:buChar char="v"/>
            </a:pPr>
            <a:r>
              <a:rPr lang="el-GR" dirty="0"/>
              <a:t>τι τελείται κατά τις ακολουθίες αυτές, </a:t>
            </a:r>
          </a:p>
          <a:p>
            <a:pPr lvl="1">
              <a:buFont typeface="Wingdings" panose="05000000000000000000" pitchFamily="2" charset="2"/>
              <a:buChar char="v"/>
            </a:pPr>
            <a:r>
              <a:rPr lang="el-GR" dirty="0"/>
              <a:t>γιατί τελείται έτσι, </a:t>
            </a:r>
          </a:p>
          <a:p>
            <a:pPr lvl="1">
              <a:buFont typeface="Wingdings" panose="05000000000000000000" pitchFamily="2" charset="2"/>
              <a:buChar char="v"/>
            </a:pPr>
            <a:r>
              <a:rPr lang="el-GR" dirty="0"/>
              <a:t>ποιο είναι το νόημα των ιερών συμβολικών πράξεων, </a:t>
            </a:r>
          </a:p>
          <a:p>
            <a:pPr lvl="1">
              <a:buFont typeface="Wingdings" panose="05000000000000000000" pitchFamily="2" charset="2"/>
              <a:buChar char="v"/>
            </a:pPr>
            <a:r>
              <a:rPr lang="el-GR" dirty="0"/>
              <a:t>ποιος είναι ο σκοπός και το πνευματικό περιεχόμενο κάθε περιστατικής ακολουθίας, </a:t>
            </a:r>
          </a:p>
          <a:p>
            <a:pPr lvl="1">
              <a:buFont typeface="Wingdings" panose="05000000000000000000" pitchFamily="2" charset="2"/>
              <a:buChar char="v"/>
            </a:pPr>
            <a:r>
              <a:rPr lang="el-GR" dirty="0"/>
              <a:t>τα πνευματικά της επακόλουθα, </a:t>
            </a:r>
          </a:p>
          <a:p>
            <a:pPr lvl="1">
              <a:buFont typeface="Wingdings" panose="05000000000000000000" pitchFamily="2" charset="2"/>
              <a:buChar char="v"/>
            </a:pPr>
            <a:r>
              <a:rPr lang="el-GR" dirty="0"/>
              <a:t>τα καθήκοντα των προσερχομένων έναντι της τελετής ή του μυστηρίου και </a:t>
            </a:r>
          </a:p>
          <a:p>
            <a:pPr lvl="1">
              <a:buFont typeface="Wingdings" panose="05000000000000000000" pitchFamily="2" charset="2"/>
              <a:buChar char="v"/>
            </a:pPr>
            <a:r>
              <a:rPr lang="el-GR" dirty="0"/>
              <a:t>πως οι μετέχοντες θα παραμείνουν στην χάρη του μυστηρίου.</a:t>
            </a:r>
          </a:p>
        </p:txBody>
      </p:sp>
    </p:spTree>
    <p:extLst>
      <p:ext uri="{BB962C8B-B14F-4D97-AF65-F5344CB8AC3E}">
        <p14:creationId xmlns:p14="http://schemas.microsoft.com/office/powerpoint/2010/main" val="1517694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6F1DA4-976E-BB22-DA22-8E9ABC9E7644}"/>
              </a:ext>
            </a:extLst>
          </p:cNvPr>
          <p:cNvSpPr>
            <a:spLocks noGrp="1"/>
          </p:cNvSpPr>
          <p:nvPr>
            <p:ph type="title"/>
          </p:nvPr>
        </p:nvSpPr>
        <p:spPr>
          <a:xfrm>
            <a:off x="838200" y="-42034"/>
            <a:ext cx="10515600" cy="685129"/>
          </a:xfrm>
        </p:spPr>
        <p:txBody>
          <a:bodyPr>
            <a:normAutofit fontScale="90000"/>
          </a:bodyPr>
          <a:lstStyle/>
          <a:p>
            <a:pPr algn="ctr"/>
            <a:r>
              <a:rPr lang="el-GR" dirty="0"/>
              <a:t>ΠΕΡΙΣΤΑΤΙΚΟ ΚΗΡΥΓΜΑ (ΠΡΟΣΦΩΝΗΣΕΙΣ)</a:t>
            </a:r>
          </a:p>
        </p:txBody>
      </p:sp>
      <p:sp>
        <p:nvSpPr>
          <p:cNvPr id="3" name="Θέση περιεχομένου 2">
            <a:extLst>
              <a:ext uri="{FF2B5EF4-FFF2-40B4-BE49-F238E27FC236}">
                <a16:creationId xmlns:a16="http://schemas.microsoft.com/office/drawing/2014/main" id="{E0FA3225-A0AB-8376-6354-D30535C5A308}"/>
              </a:ext>
            </a:extLst>
          </p:cNvPr>
          <p:cNvSpPr>
            <a:spLocks noGrp="1"/>
          </p:cNvSpPr>
          <p:nvPr>
            <p:ph idx="1"/>
          </p:nvPr>
        </p:nvSpPr>
        <p:spPr>
          <a:xfrm>
            <a:off x="0" y="422031"/>
            <a:ext cx="12192000" cy="6417713"/>
          </a:xfrm>
        </p:spPr>
        <p:txBody>
          <a:bodyPr>
            <a:normAutofit fontScale="85000" lnSpcReduction="20000"/>
          </a:bodyPr>
          <a:lstStyle/>
          <a:p>
            <a:r>
              <a:rPr lang="el-GR" dirty="0"/>
              <a:t>Στο βάπτισμα μπορεί να ερμηνευτεί ποιο είναι το νόημα της εν Χριστώ αναγεννήσεως και ποια τα καθήκοντα των γονέων και των αναδόχων για τη χριστιανική αγωγή του νέου μέλους της Εκκλησίας.</a:t>
            </a:r>
          </a:p>
          <a:p>
            <a:r>
              <a:rPr lang="el-GR" dirty="0"/>
              <a:t>Στον γάμο πώς η εν Χριστώ συζυγία είναι εικόνα της ενώσεως και της αγάπης του Χριστού με την Εκκλησία και ποια η απορρέουσα από αυτή συζυγική συμπεριφορά. </a:t>
            </a:r>
          </a:p>
          <a:p>
            <a:r>
              <a:rPr lang="el-GR" dirty="0"/>
              <a:t>Στο ευχέλαιο οι καρποί του μυστηρίου και ο ρόλος του Χριστού ως ιατρού των ψυχών και των σωμάτων μας. </a:t>
            </a:r>
          </a:p>
          <a:p>
            <a:r>
              <a:rPr lang="el-GR" dirty="0"/>
              <a:t>Στους αγιασμούς η έννοια της ιερής τελετής ως ευλογίας των έργων μας και της από Κυρίου αρχής και προκοπής τους. </a:t>
            </a:r>
          </a:p>
          <a:p>
            <a:r>
              <a:rPr lang="el-GR" dirty="0"/>
              <a:t>Όμοιες προτροπές και παραινέσεις είναι ενδεδειγμένο να εισαχθούν κατά τις ημέρες ομαδικής προσέλευσης των πιστών στη θεία κοινωνία κατά τις μεγάλες κυρίως γιορτές, που να αναφέρονται στις προϋποθέσεις και στους καρπούς της θείας μετάληψης και στον ορθό τρόπο προσέλευσης σ’ αυτήν. </a:t>
            </a:r>
          </a:p>
          <a:p>
            <a:r>
              <a:rPr lang="el-GR" dirty="0"/>
              <a:t>Πολύ σημαντικό είναι: </a:t>
            </a:r>
          </a:p>
          <a:p>
            <a:pPr lvl="1">
              <a:buFont typeface="Wingdings" panose="05000000000000000000" pitchFamily="2" charset="2"/>
              <a:buChar char="v"/>
            </a:pPr>
            <a:r>
              <a:rPr lang="el-GR" dirty="0"/>
              <a:t>ότι οι περιστασιακές ακολουθίες αποτελούν καμιά φορά το μοναδικό σημείο επαφής πολλών χριστιανών με την Εκκλησία και τη λατρεία της και </a:t>
            </a:r>
          </a:p>
          <a:p>
            <a:pPr lvl="1">
              <a:buFont typeface="Wingdings" panose="05000000000000000000" pitchFamily="2" charset="2"/>
              <a:buChar char="v"/>
            </a:pPr>
            <a:r>
              <a:rPr lang="el-GR" dirty="0"/>
              <a:t>ότι οι άμεσα μετέχοντες σ’ αυτές βρίσκονται σε ψυχολογική κατάσταση τέτοια που μπορεί εύκολα ο λόγος του Θεού να βρει τόπο στην ψυχή τους. </a:t>
            </a:r>
          </a:p>
          <a:p>
            <a:r>
              <a:rPr lang="el-GR" dirty="0"/>
              <a:t>Και τα δύο αυτά στοιχεία επιβάλλουν: </a:t>
            </a:r>
          </a:p>
          <a:p>
            <a:pPr lvl="1">
              <a:buFont typeface="Wingdings" panose="05000000000000000000" pitchFamily="2" charset="2"/>
              <a:buChar char="v"/>
            </a:pPr>
            <a:r>
              <a:rPr lang="el-GR" dirty="0"/>
              <a:t>την εκμετάλλευση τέτοιων ευκαιριών για τη σπορά του λόγου του Θεού και </a:t>
            </a:r>
          </a:p>
          <a:p>
            <a:pPr lvl="1">
              <a:buFont typeface="Wingdings" panose="05000000000000000000" pitchFamily="2" charset="2"/>
              <a:buChar char="v"/>
            </a:pPr>
            <a:r>
              <a:rPr lang="el-GR" dirty="0"/>
              <a:t>την συνειδητοποίηση της σοβαρότητας και της υπευθυνότητας της συγκεκριμένης  </a:t>
            </a:r>
            <a:r>
              <a:rPr lang="el-GR" dirty="0" err="1"/>
              <a:t>κηρυκτικής</a:t>
            </a:r>
            <a:r>
              <a:rPr lang="el-GR" dirty="0"/>
              <a:t> προσπάθειας</a:t>
            </a:r>
          </a:p>
        </p:txBody>
      </p:sp>
    </p:spTree>
    <p:extLst>
      <p:ext uri="{BB962C8B-B14F-4D97-AF65-F5344CB8AC3E}">
        <p14:creationId xmlns:p14="http://schemas.microsoft.com/office/powerpoint/2010/main" val="3158177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DA916C-096F-7575-BC6A-FC8C201C9125}"/>
              </a:ext>
            </a:extLst>
          </p:cNvPr>
          <p:cNvSpPr>
            <a:spLocks noGrp="1"/>
          </p:cNvSpPr>
          <p:nvPr>
            <p:ph type="title"/>
          </p:nvPr>
        </p:nvSpPr>
        <p:spPr>
          <a:xfrm>
            <a:off x="838200" y="18256"/>
            <a:ext cx="10515600" cy="662782"/>
          </a:xfrm>
        </p:spPr>
        <p:txBody>
          <a:bodyPr>
            <a:normAutofit fontScale="90000"/>
          </a:bodyPr>
          <a:lstStyle/>
          <a:p>
            <a:pPr algn="ctr"/>
            <a:r>
              <a:rPr lang="el-GR" dirty="0"/>
              <a:t>ΠΕΡΙΣΤΑΤΙΚΟ ΚΗΡΥΓΜΑ (ΠΡΟΣΦΩΝΗΣΕΙΣ</a:t>
            </a:r>
            <a:r>
              <a:rPr lang="en-GB" dirty="0"/>
              <a:t>)</a:t>
            </a:r>
            <a:endParaRPr lang="el-GR" dirty="0"/>
          </a:p>
        </p:txBody>
      </p:sp>
      <p:sp>
        <p:nvSpPr>
          <p:cNvPr id="3" name="Θέση περιεχομένου 2">
            <a:extLst>
              <a:ext uri="{FF2B5EF4-FFF2-40B4-BE49-F238E27FC236}">
                <a16:creationId xmlns:a16="http://schemas.microsoft.com/office/drawing/2014/main" id="{EB72114C-CED0-058D-A1C6-3CA99A574025}"/>
              </a:ext>
            </a:extLst>
          </p:cNvPr>
          <p:cNvSpPr>
            <a:spLocks noGrp="1"/>
          </p:cNvSpPr>
          <p:nvPr>
            <p:ph idx="1"/>
          </p:nvPr>
        </p:nvSpPr>
        <p:spPr>
          <a:xfrm>
            <a:off x="0" y="552659"/>
            <a:ext cx="12192000" cy="6287085"/>
          </a:xfrm>
        </p:spPr>
        <p:txBody>
          <a:bodyPr>
            <a:normAutofit lnSpcReduction="10000"/>
          </a:bodyPr>
          <a:lstStyle/>
          <a:p>
            <a:r>
              <a:rPr lang="el-GR" dirty="0"/>
              <a:t>Σ’ αυτό το είδος του λόγου εντάσσονται και </a:t>
            </a:r>
            <a:r>
              <a:rPr lang="el-GR" b="1" dirty="0"/>
              <a:t>οι προσφωνήσεις και αντιφωνήσεις </a:t>
            </a:r>
            <a:r>
              <a:rPr lang="el-GR" dirty="0"/>
              <a:t>που ανταλλάσσονται: </a:t>
            </a:r>
          </a:p>
          <a:p>
            <a:pPr>
              <a:buFont typeface="Wingdings" panose="05000000000000000000" pitchFamily="2" charset="2"/>
              <a:buChar char="v"/>
            </a:pPr>
            <a:r>
              <a:rPr lang="el-GR" u="sng" dirty="0"/>
              <a:t>κατά τις χειροτονίες</a:t>
            </a:r>
            <a:r>
              <a:rPr lang="el-GR" dirty="0"/>
              <a:t> μεταξύ </a:t>
            </a:r>
            <a:r>
              <a:rPr lang="el-GR" dirty="0" err="1"/>
              <a:t>χειροτονούντος</a:t>
            </a:r>
            <a:r>
              <a:rPr lang="el-GR" dirty="0"/>
              <a:t> και χειροτονούμενου στους διάφορους βαθμούς της ιεροσύνης ή </a:t>
            </a:r>
          </a:p>
          <a:p>
            <a:pPr>
              <a:buFont typeface="Wingdings" panose="05000000000000000000" pitchFamily="2" charset="2"/>
              <a:buChar char="v"/>
            </a:pPr>
            <a:r>
              <a:rPr lang="el-GR" u="sng" dirty="0"/>
              <a:t>κατά τις χειροθεσίες </a:t>
            </a:r>
            <a:r>
              <a:rPr lang="el-GR" dirty="0"/>
              <a:t>απονομής διάφορων εκκλησιαστικών </a:t>
            </a:r>
            <a:r>
              <a:rPr lang="el-GR" dirty="0" err="1"/>
              <a:t>οφφικίων</a:t>
            </a:r>
            <a:r>
              <a:rPr lang="el-GR" dirty="0"/>
              <a:t>. </a:t>
            </a:r>
          </a:p>
          <a:p>
            <a:r>
              <a:rPr lang="el-GR" dirty="0"/>
              <a:t>Ο χαρακτήρας τους είναι επισημότερος και η έκτασή τους μπορεί να είναι κάπως μεγαλύτερη. Συνήθως αναφέρονται:</a:t>
            </a:r>
          </a:p>
          <a:p>
            <a:pPr>
              <a:buFont typeface="Wingdings" panose="05000000000000000000" pitchFamily="2" charset="2"/>
              <a:buChar char="v"/>
            </a:pPr>
            <a:r>
              <a:rPr lang="el-GR" dirty="0"/>
              <a:t>στη σπουδαιότητα του μυστηρίου της ιεροσύνης και </a:t>
            </a:r>
          </a:p>
          <a:p>
            <a:pPr>
              <a:buFont typeface="Wingdings" panose="05000000000000000000" pitchFamily="2" charset="2"/>
              <a:buChar char="v"/>
            </a:pPr>
            <a:r>
              <a:rPr lang="el-GR" dirty="0"/>
              <a:t>στα καθήκοντα των κληρικών ως λειτουργών και ως ποιμένων του λαού του Θεού. </a:t>
            </a:r>
          </a:p>
          <a:p>
            <a:r>
              <a:rPr lang="el-GR" dirty="0"/>
              <a:t>Ωστόσο, οι προσφωνήσεις αυτού του είδους </a:t>
            </a:r>
          </a:p>
          <a:p>
            <a:pPr>
              <a:buFont typeface="Wingdings" panose="05000000000000000000" pitchFamily="2" charset="2"/>
              <a:buChar char="v"/>
            </a:pPr>
            <a:r>
              <a:rPr lang="el-GR" dirty="0"/>
              <a:t>υπηρετούν και στο γενικότερο φρονηματισμό του λαού ως προς τη θέση του ιερού κλήρου στη λειτουργία του μυστικού σώματος της Εκκλησίας και</a:t>
            </a:r>
          </a:p>
          <a:p>
            <a:pPr>
              <a:buFont typeface="Wingdings" panose="05000000000000000000" pitchFamily="2" charset="2"/>
              <a:buChar char="v"/>
            </a:pPr>
            <a:r>
              <a:rPr lang="el-GR" dirty="0"/>
              <a:t>αποτελούν παρακίνηση για την προσέλευση και άλλων στις τάξεις των κληρικών. </a:t>
            </a:r>
          </a:p>
        </p:txBody>
      </p:sp>
    </p:spTree>
    <p:extLst>
      <p:ext uri="{BB962C8B-B14F-4D97-AF65-F5344CB8AC3E}">
        <p14:creationId xmlns:p14="http://schemas.microsoft.com/office/powerpoint/2010/main" val="457744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FE076A-8EE3-3A40-F468-334CDAFFD243}"/>
              </a:ext>
            </a:extLst>
          </p:cNvPr>
          <p:cNvSpPr>
            <a:spLocks noGrp="1"/>
          </p:cNvSpPr>
          <p:nvPr>
            <p:ph type="title"/>
          </p:nvPr>
        </p:nvSpPr>
        <p:spPr>
          <a:xfrm>
            <a:off x="838200" y="1"/>
            <a:ext cx="10515600" cy="353085"/>
          </a:xfrm>
        </p:spPr>
        <p:txBody>
          <a:bodyPr>
            <a:noAutofit/>
          </a:bodyPr>
          <a:lstStyle/>
          <a:p>
            <a:pPr algn="ctr"/>
            <a:r>
              <a:rPr lang="el-GR" sz="3600" dirty="0"/>
              <a:t>ΠΑΝΗΓΥΡΙΚΟΙ ΚΑΙ ΕΓΚΩΜΙΑΣΤΙΚΟΙ ΛΟΓΟΙ</a:t>
            </a:r>
          </a:p>
        </p:txBody>
      </p:sp>
      <p:sp>
        <p:nvSpPr>
          <p:cNvPr id="3" name="Θέση περιεχομένου 2">
            <a:extLst>
              <a:ext uri="{FF2B5EF4-FFF2-40B4-BE49-F238E27FC236}">
                <a16:creationId xmlns:a16="http://schemas.microsoft.com/office/drawing/2014/main" id="{2D586129-A2B4-0B66-B8C1-C072A2E42CC9}"/>
              </a:ext>
            </a:extLst>
          </p:cNvPr>
          <p:cNvSpPr>
            <a:spLocks noGrp="1"/>
          </p:cNvSpPr>
          <p:nvPr>
            <p:ph idx="1"/>
          </p:nvPr>
        </p:nvSpPr>
        <p:spPr>
          <a:xfrm>
            <a:off x="0" y="353086"/>
            <a:ext cx="12192000" cy="6504914"/>
          </a:xfrm>
        </p:spPr>
        <p:txBody>
          <a:bodyPr>
            <a:normAutofit fontScale="92500" lnSpcReduction="20000"/>
          </a:bodyPr>
          <a:lstStyle/>
          <a:p>
            <a:r>
              <a:rPr lang="el-GR" dirty="0"/>
              <a:t>Αυτό το είδος του λόγου είναι πανάρχαιο. Καλλιεργήθηκε στον προχριστιανικό, και μάλιστα στον ελληνικό και ελληνιστικό κόσμο. </a:t>
            </a:r>
          </a:p>
          <a:p>
            <a:r>
              <a:rPr lang="el-GR" dirty="0"/>
              <a:t>Επιβίωσε και στη χριστιανική Εκκλησία και αποτέλεσε μια οριακή μορφή μεταξύ του </a:t>
            </a:r>
            <a:r>
              <a:rPr lang="el-GR" u="sng" dirty="0"/>
              <a:t>καθαρά εκκλησιαστικού κηρύγματος </a:t>
            </a:r>
            <a:r>
              <a:rPr lang="el-GR" dirty="0"/>
              <a:t>και της </a:t>
            </a:r>
            <a:r>
              <a:rPr lang="el-GR" u="sng" dirty="0"/>
              <a:t>κοσμικής ρητορείας</a:t>
            </a:r>
            <a:r>
              <a:rPr lang="el-GR" dirty="0"/>
              <a:t>. Πολλοί από τους διασωθέντες πατερικούς λόγους ανήκουν σ’  αυτό το είδος. Ακόμη και σε νεότερες συλλογές ομιλιών προβάλλονται ως τα καλύτερα προϊόντα της εκκλησιαστικής διδαχής. </a:t>
            </a:r>
          </a:p>
          <a:p>
            <a:r>
              <a:rPr lang="el-GR" dirty="0"/>
              <a:t>Σήμερα πανηγυρικοί ή εγκωμιαστικοί λόγοι εκφωνούνται συχνά για θρησκευτικά, εθνικά, κοινωνικά ή άλλα θέματα στους ναούς, σε αίθουσες, στα σχολεία και αλλού. Τέτοιες περιπτώσεις είναι η γιορτή των Τριών Ιεραρχών, οι μεγάλες εθνικές εορτές της 25</a:t>
            </a:r>
            <a:r>
              <a:rPr lang="el-GR" baseline="30000" dirty="0"/>
              <a:t>ης</a:t>
            </a:r>
            <a:r>
              <a:rPr lang="el-GR" dirty="0"/>
              <a:t>  και 28</a:t>
            </a:r>
            <a:r>
              <a:rPr lang="el-GR" baseline="30000" dirty="0"/>
              <a:t>ης</a:t>
            </a:r>
            <a:r>
              <a:rPr lang="el-GR" dirty="0"/>
              <a:t> Οκτωβρίου, εθνικά μνημόσυνα και δοξολογίες, εγκαίνια ιδρυμάτων κ.ά. </a:t>
            </a:r>
          </a:p>
          <a:p>
            <a:r>
              <a:rPr lang="el-GR" dirty="0"/>
              <a:t>Στις παραπάνω περιπτώσεις είναι δύσκολο να διακριθεί το καθαρά εκκλησιαστικό από το εθνικό ή γενικότερα το κοινωνικό στοιχείο. Και αυτό γιατί οι λόγοι αυτοί εκφωνούνται συνήθως στους ναούς από θεολόγους ή και κληρικούς σε συνδυασμό με τη θρησκευτική τελετή, τη θεία λειτουργία, τη δοξολογία, τη δέηση, το μνημόσυνο ή τον καθιερωμένο αγιασμό.</a:t>
            </a:r>
          </a:p>
          <a:p>
            <a:r>
              <a:rPr lang="el-GR" dirty="0"/>
              <a:t>Άλλωστε στον τόπο μας πάντοτε βρίσκονται τρόποι </a:t>
            </a:r>
            <a:r>
              <a:rPr lang="el-GR" dirty="0" err="1"/>
              <a:t>αλληλοσύνδεσης</a:t>
            </a:r>
            <a:r>
              <a:rPr lang="el-GR" dirty="0"/>
              <a:t> θρησκευτικών και εθνικών θεμάτων. Έτσι, η εορτή του Ευαγγελισμού συνδέθηκε με την ελευθερία του γένους, ενώ πρόσφατα η επέτειος της 28</a:t>
            </a:r>
            <a:r>
              <a:rPr lang="el-GR" baseline="30000" dirty="0"/>
              <a:t>ης</a:t>
            </a:r>
            <a:r>
              <a:rPr lang="el-GR" dirty="0"/>
              <a:t> Οκτωβρίου με την εορτή της αγίας Σκέπης της Θεοτόκου, που ειδικά μεταφέρθηκε από την 1</a:t>
            </a:r>
            <a:r>
              <a:rPr lang="el-GR" baseline="30000" dirty="0"/>
              <a:t>η</a:t>
            </a:r>
            <a:r>
              <a:rPr lang="el-GR" dirty="0"/>
              <a:t> στην 28</a:t>
            </a:r>
            <a:r>
              <a:rPr lang="el-GR" baseline="30000" dirty="0"/>
              <a:t>η</a:t>
            </a:r>
            <a:r>
              <a:rPr lang="el-GR" dirty="0"/>
              <a:t> του ίδιου μήνα. </a:t>
            </a:r>
          </a:p>
          <a:p>
            <a:endParaRPr lang="el-GR" baseline="30000" dirty="0"/>
          </a:p>
        </p:txBody>
      </p:sp>
    </p:spTree>
    <p:extLst>
      <p:ext uri="{BB962C8B-B14F-4D97-AF65-F5344CB8AC3E}">
        <p14:creationId xmlns:p14="http://schemas.microsoft.com/office/powerpoint/2010/main" val="4277562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41F08B-2CC1-BFCC-4A35-5A90927A74D3}"/>
              </a:ext>
            </a:extLst>
          </p:cNvPr>
          <p:cNvSpPr>
            <a:spLocks noGrp="1"/>
          </p:cNvSpPr>
          <p:nvPr>
            <p:ph type="title"/>
          </p:nvPr>
        </p:nvSpPr>
        <p:spPr>
          <a:xfrm>
            <a:off x="667378" y="18256"/>
            <a:ext cx="10515600" cy="662782"/>
          </a:xfrm>
        </p:spPr>
        <p:txBody>
          <a:bodyPr>
            <a:normAutofit fontScale="90000"/>
          </a:bodyPr>
          <a:lstStyle/>
          <a:p>
            <a:pPr algn="ctr"/>
            <a:r>
              <a:rPr lang="el-GR" dirty="0"/>
              <a:t>ΠΑΝΗΓΥΡΙΚΟΙ ΚΑΙ ΕΓΚΩΜΙΑΣΤΙΚΟΙ ΛΟΓΟΙ</a:t>
            </a:r>
          </a:p>
        </p:txBody>
      </p:sp>
      <p:sp>
        <p:nvSpPr>
          <p:cNvPr id="3" name="Θέση περιεχομένου 2">
            <a:extLst>
              <a:ext uri="{FF2B5EF4-FFF2-40B4-BE49-F238E27FC236}">
                <a16:creationId xmlns:a16="http://schemas.microsoft.com/office/drawing/2014/main" id="{89DCB2C3-8163-E8D1-7604-2C2FF289EDCC}"/>
              </a:ext>
            </a:extLst>
          </p:cNvPr>
          <p:cNvSpPr>
            <a:spLocks noGrp="1"/>
          </p:cNvSpPr>
          <p:nvPr>
            <p:ph idx="1"/>
          </p:nvPr>
        </p:nvSpPr>
        <p:spPr>
          <a:xfrm>
            <a:off x="0" y="609774"/>
            <a:ext cx="12192000" cy="6229970"/>
          </a:xfrm>
        </p:spPr>
        <p:txBody>
          <a:bodyPr>
            <a:normAutofit fontScale="92500" lnSpcReduction="20000"/>
          </a:bodyPr>
          <a:lstStyle/>
          <a:p>
            <a:r>
              <a:rPr lang="el-GR" dirty="0"/>
              <a:t>Το είδος αυτό είναι πιο επιμελημένο και ρητορικό. Προσπαθεί να προκαλέσει μια ευχάριστη ακουστική εντύπωση, ένα </a:t>
            </a:r>
            <a:r>
              <a:rPr lang="el-GR" dirty="0" err="1"/>
              <a:t>δοξολογικό</a:t>
            </a:r>
            <a:r>
              <a:rPr lang="el-GR" dirty="0"/>
              <a:t> αίσθημα έξαρσης, ενθουσιασμού και ψυχικής ευφορίας και λιγότερο οικοδομής και διδαχής. Στο σημείο αυτό βρίσκεται ο μεγάλος κίνδυνος εκτροχιασμού του πανηγυρικού και εγκωμιαστικού λόγου.</a:t>
            </a:r>
          </a:p>
          <a:p>
            <a:r>
              <a:rPr lang="el-GR" dirty="0"/>
              <a:t>Τα προβλήματα αυτά εκδηλώνονται όταν υπάρχουν πολλά ρητορικά σχήματα, συσσώρευση φανταχτερών επιθέτων, πομπωδών διατυπώσεων, επίδειξη γνώσεων και επιστημοσύνης, θεατρικών αποστροφών.</a:t>
            </a:r>
          </a:p>
          <a:p>
            <a:r>
              <a:rPr lang="el-GR" dirty="0"/>
              <a:t>Ο τρόπος αυτός είναι τελείως απαράδεκτος για έναν εκκλησιαστικό ομιλητή. Σε κάθε περίπτωση πρέπει να δεσπόζει η σεμνότητα και η ταπεινοφροσύνη και η συναίσθηση της διακονίας στον λόγο του Θεού. Ο στόχος του λόγου είναι ο εν Χριστώ </a:t>
            </a:r>
            <a:r>
              <a:rPr lang="el-GR" dirty="0" err="1"/>
              <a:t>φρονισματισμός</a:t>
            </a:r>
            <a:r>
              <a:rPr lang="el-GR" dirty="0"/>
              <a:t> των ακροατών, η αναγωγή των κοσμικών γεγονότων στο εν Χριστώ νόημά τους.</a:t>
            </a:r>
          </a:p>
          <a:p>
            <a:r>
              <a:rPr lang="el-GR" dirty="0"/>
              <a:t>Εκείνο από το οποίο πάσχουν οι πανηγυρικοί λόγοι είναι η έλλειψη ειδικού θέματος και η προσπάθειά τους να καλύψουν όλο το περιεχόμενο του εορταζόμενου γεγονότος. Αυτό περικλείει έναν τριπλό κίνδυνο: </a:t>
            </a:r>
          </a:p>
          <a:p>
            <a:pPr lvl="1">
              <a:buFont typeface="Wingdings" panose="05000000000000000000" pitchFamily="2" charset="2"/>
              <a:buChar char="v"/>
            </a:pPr>
            <a:r>
              <a:rPr lang="el-GR" dirty="0"/>
              <a:t>τον εκφυλισμό της πραγμάτευσης σε ανούσιες γενικότητες, </a:t>
            </a:r>
          </a:p>
          <a:p>
            <a:pPr lvl="1">
              <a:buFont typeface="Wingdings" panose="05000000000000000000" pitchFamily="2" charset="2"/>
              <a:buChar char="v"/>
            </a:pPr>
            <a:r>
              <a:rPr lang="el-GR" dirty="0"/>
              <a:t>την τυποποίηση του περιεχομένου και </a:t>
            </a:r>
          </a:p>
          <a:p>
            <a:pPr lvl="1">
              <a:buFont typeface="Wingdings" panose="05000000000000000000" pitchFamily="2" charset="2"/>
              <a:buChar char="v"/>
            </a:pPr>
            <a:r>
              <a:rPr lang="el-GR" dirty="0"/>
              <a:t>την έλλειψη ενδιαφέροντος του ακροατή γι’ αυτό. </a:t>
            </a:r>
          </a:p>
          <a:p>
            <a:r>
              <a:rPr lang="el-GR" dirty="0"/>
              <a:t>Η εξειδίκευση του θέματος και ο εντοπισμός του σε ορισμένα χαρακτηριστικά σημεία του δίνει τη δυνατότητα εμβαθύνσεως σ’ αυτά.  </a:t>
            </a:r>
          </a:p>
        </p:txBody>
      </p:sp>
    </p:spTree>
    <p:extLst>
      <p:ext uri="{BB962C8B-B14F-4D97-AF65-F5344CB8AC3E}">
        <p14:creationId xmlns:p14="http://schemas.microsoft.com/office/powerpoint/2010/main" val="3053964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0FD43F-E99F-57DA-AD70-6539C9E9F29C}"/>
              </a:ext>
            </a:extLst>
          </p:cNvPr>
          <p:cNvSpPr>
            <a:spLocks noGrp="1"/>
          </p:cNvSpPr>
          <p:nvPr>
            <p:ph type="title"/>
          </p:nvPr>
        </p:nvSpPr>
        <p:spPr>
          <a:xfrm>
            <a:off x="756719" y="18256"/>
            <a:ext cx="10515600" cy="343696"/>
          </a:xfrm>
        </p:spPr>
        <p:txBody>
          <a:bodyPr>
            <a:normAutofit fontScale="90000"/>
          </a:bodyPr>
          <a:lstStyle/>
          <a:p>
            <a:pPr algn="ctr"/>
            <a:r>
              <a:rPr lang="el-GR" dirty="0"/>
              <a:t>ΓΕΝΙΚΑ</a:t>
            </a:r>
          </a:p>
        </p:txBody>
      </p:sp>
      <p:sp>
        <p:nvSpPr>
          <p:cNvPr id="3" name="Θέση περιεχομένου 2">
            <a:extLst>
              <a:ext uri="{FF2B5EF4-FFF2-40B4-BE49-F238E27FC236}">
                <a16:creationId xmlns:a16="http://schemas.microsoft.com/office/drawing/2014/main" id="{8C9E55F8-80F7-9AE2-E011-6A051076E7D7}"/>
              </a:ext>
            </a:extLst>
          </p:cNvPr>
          <p:cNvSpPr>
            <a:spLocks noGrp="1"/>
          </p:cNvSpPr>
          <p:nvPr>
            <p:ph idx="1"/>
          </p:nvPr>
        </p:nvSpPr>
        <p:spPr>
          <a:xfrm>
            <a:off x="0" y="361951"/>
            <a:ext cx="12192000" cy="6477794"/>
          </a:xfrm>
        </p:spPr>
        <p:txBody>
          <a:bodyPr>
            <a:normAutofit fontScale="92500" lnSpcReduction="20000"/>
          </a:bodyPr>
          <a:lstStyle/>
          <a:p>
            <a:r>
              <a:rPr lang="el-GR" dirty="0"/>
              <a:t>Η </a:t>
            </a:r>
            <a:r>
              <a:rPr lang="el-GR" u="sng" dirty="0"/>
              <a:t>μορφή</a:t>
            </a:r>
            <a:r>
              <a:rPr lang="el-GR" dirty="0"/>
              <a:t>, η </a:t>
            </a:r>
            <a:r>
              <a:rPr lang="el-GR" u="sng" dirty="0"/>
              <a:t>διάρκεια</a:t>
            </a:r>
            <a:r>
              <a:rPr lang="el-GR" dirty="0"/>
              <a:t>, το </a:t>
            </a:r>
            <a:r>
              <a:rPr lang="el-GR" u="sng" dirty="0"/>
              <a:t>ύφος</a:t>
            </a:r>
            <a:r>
              <a:rPr lang="el-GR" dirty="0"/>
              <a:t> και το </a:t>
            </a:r>
            <a:r>
              <a:rPr lang="el-GR" u="sng" dirty="0"/>
              <a:t>περιεχόμενο</a:t>
            </a:r>
            <a:r>
              <a:rPr lang="el-GR" dirty="0"/>
              <a:t> του κηρύγματος προσδιορίζονται συχνά από ορισμένους εξωτερικούς παράγοντες, που δεν είναι δυνατόν να αγνοηθούν.</a:t>
            </a:r>
          </a:p>
          <a:p>
            <a:r>
              <a:rPr lang="el-GR" dirty="0"/>
              <a:t>Όσο και αν τα κριτήρια αυτά είναι «κατ’ </a:t>
            </a:r>
            <a:r>
              <a:rPr lang="el-GR" dirty="0" err="1"/>
              <a:t>άνθρωπον</a:t>
            </a:r>
            <a:r>
              <a:rPr lang="el-GR" dirty="0"/>
              <a:t>» πρέπει να λαμβάνονται σοβαρά υπόψη, αφού ο λόγος του Θεού απευθύνεται από ανθρώπους και προς ανθρώπους. Επίσης, δεν πρέπει να αγνοείται ότι η μέθοδος και η τάξη είναι και αυτά θεία δώρα που συντελούν στην αφομοίωση και πρόσληψη των θείων αληθειών. </a:t>
            </a:r>
          </a:p>
          <a:p>
            <a:r>
              <a:rPr lang="el-GR" dirty="0"/>
              <a:t>Με βάση τα κριτήρια αυτά το ενιαίο έργο του κηρύγματος διακλαδίζεται σε ορισμένα είδη, καθένα από τα οποία απαιτεί και μία ιδιαίτερη τεχνική. Έτσι μπορούμε να κάνουμε λόγο για τα είδη του κηρύγματος.</a:t>
            </a:r>
          </a:p>
          <a:p>
            <a:r>
              <a:rPr lang="el-GR" dirty="0"/>
              <a:t>Η διαμόρφωση των ειδών αυτών του κηρύγματος επιβάλλεται από τα ίδια τα πράγματα και από τις συνθήκες μέσα στις οποίες υποχρεώνεται να κινηθεί το κήρυγμα.</a:t>
            </a:r>
          </a:p>
          <a:p>
            <a:r>
              <a:rPr lang="el-GR" dirty="0"/>
              <a:t>Άλλα είδη είναι παραδοσιακά και άλλα γεννήθηκαν πρόσφατα από τις νέες πολιτιστικές και τηλεπικοινωνιακές συνθήκες. </a:t>
            </a:r>
          </a:p>
          <a:p>
            <a:r>
              <a:rPr lang="el-GR" dirty="0"/>
              <a:t>Όλα βεβαίως απαιτούν: </a:t>
            </a:r>
          </a:p>
          <a:p>
            <a:pPr lvl="1">
              <a:buFont typeface="Wingdings" panose="05000000000000000000" pitchFamily="2" charset="2"/>
              <a:buChar char="v"/>
            </a:pPr>
            <a:r>
              <a:rPr lang="el-GR" dirty="0"/>
              <a:t>διάκριση, </a:t>
            </a:r>
          </a:p>
          <a:p>
            <a:pPr lvl="1">
              <a:buFont typeface="Wingdings" panose="05000000000000000000" pitchFamily="2" charset="2"/>
              <a:buChar char="v"/>
            </a:pPr>
            <a:r>
              <a:rPr lang="el-GR" dirty="0"/>
              <a:t>προσοχή και </a:t>
            </a:r>
          </a:p>
          <a:p>
            <a:pPr lvl="1">
              <a:buFont typeface="Wingdings" panose="05000000000000000000" pitchFamily="2" charset="2"/>
              <a:buChar char="v"/>
            </a:pPr>
            <a:r>
              <a:rPr lang="el-GR" dirty="0"/>
              <a:t>συστηματική προμελέτη, </a:t>
            </a:r>
          </a:p>
          <a:p>
            <a:r>
              <a:rPr lang="el-GR" dirty="0"/>
              <a:t>για να μην κινδυνεύσει ο αρχάριος ομιλητής την επιτυχία του κηρύγματος.</a:t>
            </a:r>
          </a:p>
          <a:p>
            <a:endParaRPr lang="el-GR" dirty="0"/>
          </a:p>
        </p:txBody>
      </p:sp>
    </p:spTree>
    <p:extLst>
      <p:ext uri="{BB962C8B-B14F-4D97-AF65-F5344CB8AC3E}">
        <p14:creationId xmlns:p14="http://schemas.microsoft.com/office/powerpoint/2010/main" val="4183527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0C6804-C9D8-84A6-B28C-826DEEAC7E79}"/>
              </a:ext>
            </a:extLst>
          </p:cNvPr>
          <p:cNvSpPr>
            <a:spLocks noGrp="1"/>
          </p:cNvSpPr>
          <p:nvPr>
            <p:ph type="title"/>
          </p:nvPr>
        </p:nvSpPr>
        <p:spPr>
          <a:xfrm>
            <a:off x="838200" y="18256"/>
            <a:ext cx="10515600" cy="425364"/>
          </a:xfrm>
        </p:spPr>
        <p:txBody>
          <a:bodyPr>
            <a:normAutofit fontScale="90000"/>
          </a:bodyPr>
          <a:lstStyle/>
          <a:p>
            <a:pPr algn="ctr"/>
            <a:r>
              <a:rPr lang="el-GR" dirty="0"/>
              <a:t>ΠΑΝΗΓΥΡΙΚΟΙ ΚΑΙ ΕΓΚΩΜΙΑΣΤΙΚΟΙ ΛΟΓΟΙ</a:t>
            </a:r>
          </a:p>
        </p:txBody>
      </p:sp>
      <p:sp>
        <p:nvSpPr>
          <p:cNvPr id="3" name="Θέση περιεχομένου 2">
            <a:extLst>
              <a:ext uri="{FF2B5EF4-FFF2-40B4-BE49-F238E27FC236}">
                <a16:creationId xmlns:a16="http://schemas.microsoft.com/office/drawing/2014/main" id="{98320C29-6D55-1E40-2079-2210A207329D}"/>
              </a:ext>
            </a:extLst>
          </p:cNvPr>
          <p:cNvSpPr>
            <a:spLocks noGrp="1"/>
          </p:cNvSpPr>
          <p:nvPr>
            <p:ph idx="1"/>
          </p:nvPr>
        </p:nvSpPr>
        <p:spPr>
          <a:xfrm>
            <a:off x="0" y="443620"/>
            <a:ext cx="12192000" cy="6396124"/>
          </a:xfrm>
        </p:spPr>
        <p:txBody>
          <a:bodyPr>
            <a:normAutofit fontScale="92500" lnSpcReduction="20000"/>
          </a:bodyPr>
          <a:lstStyle/>
          <a:p>
            <a:r>
              <a:rPr lang="el-GR" dirty="0"/>
              <a:t>Η διάρκεια του πανηγυρικού λόγου εξαρτάται από τις τεχνικές συνθήκες μέσα στις οποίες θα ενταχθεί η εκφώνησή του, τις οποίες οφείλει να τις πληροφορηθεί εγκαίρως ο ομιλητής. Σε συνάρτηση με τις συνθήκες προσαρμόζεται </a:t>
            </a:r>
            <a:r>
              <a:rPr lang="el-GR" b="1" dirty="0"/>
              <a:t>το μήκος</a:t>
            </a:r>
            <a:r>
              <a:rPr lang="el-GR" dirty="0"/>
              <a:t>, </a:t>
            </a:r>
            <a:r>
              <a:rPr lang="el-GR" b="1" dirty="0"/>
              <a:t>η δομή </a:t>
            </a:r>
            <a:r>
              <a:rPr lang="el-GR" dirty="0"/>
              <a:t>και </a:t>
            </a:r>
            <a:r>
              <a:rPr lang="el-GR" b="1" dirty="0"/>
              <a:t>το περιεχόμενο </a:t>
            </a:r>
            <a:r>
              <a:rPr lang="el-GR" dirty="0"/>
              <a:t>του λόγου. Η διάρκεια εξαρτάται από το </a:t>
            </a:r>
          </a:p>
          <a:p>
            <a:pPr lvl="1">
              <a:buFont typeface="Wingdings" panose="05000000000000000000" pitchFamily="2" charset="2"/>
              <a:buChar char="v"/>
            </a:pPr>
            <a:r>
              <a:rPr lang="el-GR" dirty="0"/>
              <a:t>αν θα γίνει μετά το τέλος της λειτουργίας, της δοξολογίας ή του μνημόσυνου, </a:t>
            </a:r>
          </a:p>
          <a:p>
            <a:pPr lvl="1">
              <a:buFont typeface="Wingdings" panose="05000000000000000000" pitchFamily="2" charset="2"/>
              <a:buChar char="v"/>
            </a:pPr>
            <a:r>
              <a:rPr lang="el-GR" dirty="0"/>
              <a:t>αν θα γίνει σε αίθουσα ή στην ύπαιθρο, </a:t>
            </a:r>
          </a:p>
          <a:p>
            <a:pPr lvl="1">
              <a:buFont typeface="Wingdings" panose="05000000000000000000" pitchFamily="2" charset="2"/>
              <a:buChar char="v"/>
            </a:pPr>
            <a:r>
              <a:rPr lang="el-GR" dirty="0"/>
              <a:t>αν θα είναι ο μόνος ομιλητής ή και άλλοι ομιλητές, </a:t>
            </a:r>
          </a:p>
          <a:p>
            <a:pPr lvl="1">
              <a:buFont typeface="Wingdings" panose="05000000000000000000" pitchFamily="2" charset="2"/>
              <a:buChar char="v"/>
            </a:pPr>
            <a:r>
              <a:rPr lang="el-GR" dirty="0"/>
              <a:t>αν θα συνοδεύσουν την ομιλία απαγγελίες ή άσματα, </a:t>
            </a:r>
          </a:p>
          <a:p>
            <a:pPr lvl="1">
              <a:buFont typeface="Wingdings" panose="05000000000000000000" pitchFamily="2" charset="2"/>
              <a:buChar char="v"/>
            </a:pPr>
            <a:r>
              <a:rPr lang="el-GR" dirty="0"/>
              <a:t>αν στέκονται ή αν κάθονται οι ακροατές. </a:t>
            </a:r>
          </a:p>
          <a:p>
            <a:r>
              <a:rPr lang="el-GR" dirty="0"/>
              <a:t>Ωστόσο, σε όλες τις περιπτώσεις είναι σωστό να είναι σύντομος, καλομελετημένος και περιεκτικός.</a:t>
            </a:r>
          </a:p>
          <a:p>
            <a:r>
              <a:rPr lang="el-GR" dirty="0"/>
              <a:t>Ό,τι ισχύει για τους πανηγυρικούς λόγους κατ’ αναλογία ισχύει και για τους εγκωμιαστικούς. </a:t>
            </a:r>
          </a:p>
          <a:p>
            <a:r>
              <a:rPr lang="el-GR" dirty="0"/>
              <a:t>Κατ’ αρχήν </a:t>
            </a:r>
            <a:r>
              <a:rPr lang="el-GR" b="1" dirty="0"/>
              <a:t>ο λόγος του Θεού δεν εγκωμιάζει ζωντανούς ανθρώπους</a:t>
            </a:r>
            <a:r>
              <a:rPr lang="el-GR" dirty="0"/>
              <a:t>, όπως και δεν διαπομπεύει φανερά και δημόσια αμαρτωλούς. </a:t>
            </a:r>
            <a:r>
              <a:rPr lang="el-GR" b="1" dirty="0"/>
              <a:t>Πολλές φορές όμως οι συνθήκες επιβάλλουν να εγκωμιαστούν και ζώντες</a:t>
            </a:r>
            <a:r>
              <a:rPr lang="el-GR" dirty="0"/>
              <a:t>. </a:t>
            </a:r>
          </a:p>
          <a:p>
            <a:r>
              <a:rPr lang="el-GR" dirty="0"/>
              <a:t>Μπορεί -χωρίς να προκαλέσουν αφορμή πνευματικής ζημίας για τον εγκωμιαζόμενο- να επαινεθούν και ζώντα πρόσωπα, αρκεί αυτό να γίνει με σοβαρότητα, ευγένεια και αξιοπρέπεια. Αυτό αποτελεί καθήκον καλής συμπεριφοράς και δίκαιη πνευματική επιβράβευση αλλά και ενθάρρυνση για την περαιτέρω πνευματική τους πορεία.   </a:t>
            </a:r>
          </a:p>
        </p:txBody>
      </p:sp>
    </p:spTree>
    <p:extLst>
      <p:ext uri="{BB962C8B-B14F-4D97-AF65-F5344CB8AC3E}">
        <p14:creationId xmlns:p14="http://schemas.microsoft.com/office/powerpoint/2010/main" val="2709158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1BD494-D9F2-FFFB-1963-649240029B81}"/>
              </a:ext>
            </a:extLst>
          </p:cNvPr>
          <p:cNvSpPr>
            <a:spLocks noGrp="1"/>
          </p:cNvSpPr>
          <p:nvPr>
            <p:ph type="title"/>
          </p:nvPr>
        </p:nvSpPr>
        <p:spPr>
          <a:xfrm>
            <a:off x="838200" y="18256"/>
            <a:ext cx="10515600" cy="765516"/>
          </a:xfrm>
        </p:spPr>
        <p:txBody>
          <a:bodyPr/>
          <a:lstStyle/>
          <a:p>
            <a:pPr algn="ctr"/>
            <a:r>
              <a:rPr lang="el-GR" dirty="0"/>
              <a:t>ΠΑΝΗΓΥΡΙΚΟΙ ΚΑΙ ΕΓΚΩΜΙΑΣΤΙΚΟΙ ΛΟΓΟΙ</a:t>
            </a:r>
          </a:p>
        </p:txBody>
      </p:sp>
      <p:sp>
        <p:nvSpPr>
          <p:cNvPr id="3" name="Θέση περιεχομένου 2">
            <a:extLst>
              <a:ext uri="{FF2B5EF4-FFF2-40B4-BE49-F238E27FC236}">
                <a16:creationId xmlns:a16="http://schemas.microsoft.com/office/drawing/2014/main" id="{038646B9-164C-698C-CCFC-ED0C4F7C8ACB}"/>
              </a:ext>
            </a:extLst>
          </p:cNvPr>
          <p:cNvSpPr>
            <a:spLocks noGrp="1"/>
          </p:cNvSpPr>
          <p:nvPr>
            <p:ph idx="1"/>
          </p:nvPr>
        </p:nvSpPr>
        <p:spPr>
          <a:xfrm>
            <a:off x="0" y="643095"/>
            <a:ext cx="12192000" cy="6196649"/>
          </a:xfrm>
        </p:spPr>
        <p:txBody>
          <a:bodyPr>
            <a:normAutofit fontScale="92500"/>
          </a:bodyPr>
          <a:lstStyle/>
          <a:p>
            <a:r>
              <a:rPr lang="el-GR" dirty="0"/>
              <a:t>Η Εκκλησία εγκωμιάζει μόνο τους αγίους της, που αγωνίστηκαν, νίκησαν και στεφανώθηκαν μετά την εν Χριστώ τελείωσή τους. Τα εγκώμια και στην περίπτωση αυτή πρέπει να είναι </a:t>
            </a:r>
            <a:r>
              <a:rPr lang="el-GR" u="sng" dirty="0"/>
              <a:t>μετρημένα </a:t>
            </a:r>
            <a:r>
              <a:rPr lang="el-GR" dirty="0"/>
              <a:t>και </a:t>
            </a:r>
            <a:r>
              <a:rPr lang="el-GR" u="sng" dirty="0"/>
              <a:t>σοβαρά</a:t>
            </a:r>
            <a:r>
              <a:rPr lang="el-GR" dirty="0"/>
              <a:t>. Οι άγιοι είναι </a:t>
            </a:r>
            <a:r>
              <a:rPr lang="el-GR" b="1" dirty="0"/>
              <a:t>ομοιοπαθείς μ’ εμάς άνθρωποι</a:t>
            </a:r>
            <a:r>
              <a:rPr lang="el-GR" dirty="0"/>
              <a:t>, που την αγιότητά τους την οφείλουν στη χάρη και στο έλεος του Θεού. Μας δείχνουν τον δρόμο προς τον Χριστό. </a:t>
            </a:r>
          </a:p>
          <a:p>
            <a:r>
              <a:rPr lang="el-GR" dirty="0"/>
              <a:t>Ο ρητορικός φόρτος είναι και εδώ απαράδεκτος, όπως και στους πανηγυρικούς λόγους. Δεν πρέπει να αγνοείται ότι ο λόγος δεν γίνεται για τον άγιο αλλά για τον λαό, που ζητά: </a:t>
            </a:r>
          </a:p>
          <a:p>
            <a:pPr lvl="1">
              <a:buFont typeface="Wingdings" panose="05000000000000000000" pitchFamily="2" charset="2"/>
              <a:buChar char="v"/>
            </a:pPr>
            <a:r>
              <a:rPr lang="el-GR" dirty="0"/>
              <a:t>να διδαχθεί από το παράδειγμα του αγίου και </a:t>
            </a:r>
          </a:p>
          <a:p>
            <a:pPr lvl="1">
              <a:buFont typeface="Wingdings" panose="05000000000000000000" pitchFamily="2" charset="2"/>
              <a:buChar char="v"/>
            </a:pPr>
            <a:r>
              <a:rPr lang="el-GR" dirty="0"/>
              <a:t>να ενθαρρυνθεί στον αγώνα της ζωής, καθώς βλέπει στο πρόσωπό του να πραγματώνονται οι αρετές του Χριστού και να δίνονται τα στέφανα της </a:t>
            </a:r>
            <a:r>
              <a:rPr lang="el-GR" dirty="0" err="1"/>
              <a:t>θεώσεως</a:t>
            </a:r>
            <a:r>
              <a:rPr lang="el-GR" dirty="0"/>
              <a:t> και της δόξας. </a:t>
            </a:r>
          </a:p>
          <a:p>
            <a:r>
              <a:rPr lang="el-GR" dirty="0"/>
              <a:t>Και πάλι η εξειδίκευση του θέματος σε ορισμένα χαρακτηριστικά σημεία του βίου του αγίου βοηθά να βγουν σωστά διδάγματα και δεν εξαντλεί το θέμα με αοριστολογίες και γενικότητες. </a:t>
            </a:r>
          </a:p>
          <a:p>
            <a:r>
              <a:rPr lang="el-GR" dirty="0"/>
              <a:t>Έτσι ο εγκωμιαστικός λόγος δεν τυποποιείται σε στερεότυπη μορφή κηρύγματος «</a:t>
            </a:r>
            <a:r>
              <a:rPr lang="el-GR" dirty="0" err="1"/>
              <a:t>εἰς</a:t>
            </a:r>
            <a:r>
              <a:rPr lang="el-GR" dirty="0"/>
              <a:t> πάντα </a:t>
            </a:r>
            <a:r>
              <a:rPr lang="el-GR" dirty="0" err="1"/>
              <a:t>ἅγιον</a:t>
            </a:r>
            <a:r>
              <a:rPr lang="el-GR" dirty="0"/>
              <a:t>», που δυστυχώς δεν είναι σπάνια.   </a:t>
            </a:r>
          </a:p>
        </p:txBody>
      </p:sp>
    </p:spTree>
    <p:extLst>
      <p:ext uri="{BB962C8B-B14F-4D97-AF65-F5344CB8AC3E}">
        <p14:creationId xmlns:p14="http://schemas.microsoft.com/office/powerpoint/2010/main" val="4027560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E8EE68-8215-B22E-66A1-F1631D27F51D}"/>
              </a:ext>
            </a:extLst>
          </p:cNvPr>
          <p:cNvSpPr>
            <a:spLocks noGrp="1"/>
          </p:cNvSpPr>
          <p:nvPr>
            <p:ph type="title"/>
          </p:nvPr>
        </p:nvSpPr>
        <p:spPr>
          <a:xfrm>
            <a:off x="757814" y="18256"/>
            <a:ext cx="10515600" cy="488738"/>
          </a:xfrm>
        </p:spPr>
        <p:txBody>
          <a:bodyPr>
            <a:normAutofit fontScale="90000"/>
          </a:bodyPr>
          <a:lstStyle/>
          <a:p>
            <a:pPr algn="ctr"/>
            <a:r>
              <a:rPr lang="el-GR" dirty="0"/>
              <a:t>ΕΠΙΚΗΔΕΙΟΙ ΚΑΙ ΕΠΙΜΝΗΜΟΣΥΝΟΙ ΛΟΓΟΙ</a:t>
            </a:r>
          </a:p>
        </p:txBody>
      </p:sp>
      <p:sp>
        <p:nvSpPr>
          <p:cNvPr id="3" name="Θέση περιεχομένου 2">
            <a:extLst>
              <a:ext uri="{FF2B5EF4-FFF2-40B4-BE49-F238E27FC236}">
                <a16:creationId xmlns:a16="http://schemas.microsoft.com/office/drawing/2014/main" id="{40D2FE33-029D-F4B4-C7F2-B9220BECE277}"/>
              </a:ext>
            </a:extLst>
          </p:cNvPr>
          <p:cNvSpPr>
            <a:spLocks noGrp="1"/>
          </p:cNvSpPr>
          <p:nvPr>
            <p:ph idx="1"/>
          </p:nvPr>
        </p:nvSpPr>
        <p:spPr>
          <a:xfrm>
            <a:off x="0" y="506994"/>
            <a:ext cx="12264428" cy="6332749"/>
          </a:xfrm>
        </p:spPr>
        <p:txBody>
          <a:bodyPr>
            <a:normAutofit fontScale="85000" lnSpcReduction="20000"/>
          </a:bodyPr>
          <a:lstStyle/>
          <a:p>
            <a:r>
              <a:rPr lang="el-GR" dirty="0"/>
              <a:t>Όπως και στην προηγούμενη περίπτωση και αυτό το είδος του λόγου </a:t>
            </a:r>
            <a:r>
              <a:rPr lang="el-GR" b="1" dirty="0"/>
              <a:t>είναι πανάρχαιο</a:t>
            </a:r>
            <a:r>
              <a:rPr lang="el-GR" dirty="0"/>
              <a:t>. Διατηρείται ζωντανό μέχρι σήμερα και καλλιεργείται από εκκλησιαστικούς και κοσμικούς ομιλητές. Και στην πατερική γραμματεία αλλά και στην νεότερη εκκλησιαστική ομιλητική παραγωγή βρίσκουμε πολλά τέτοια παραδείγματα.</a:t>
            </a:r>
          </a:p>
          <a:p>
            <a:r>
              <a:rPr lang="el-GR" dirty="0"/>
              <a:t>Ο λόγος δεν γίνεται για τον πεθαμένο αλλά και δεν μπορεί να τον αγνοεί. Αν ο σκοπός είναι ο εγκωμιασμός «</a:t>
            </a:r>
            <a:r>
              <a:rPr lang="el-GR" dirty="0" err="1"/>
              <a:t>τῶν</a:t>
            </a:r>
            <a:r>
              <a:rPr lang="el-GR" dirty="0"/>
              <a:t> </a:t>
            </a:r>
            <a:r>
              <a:rPr lang="el-GR" dirty="0" err="1"/>
              <a:t>ἀρετῶν</a:t>
            </a:r>
            <a:r>
              <a:rPr lang="el-GR" dirty="0"/>
              <a:t> </a:t>
            </a:r>
            <a:r>
              <a:rPr lang="el-GR" dirty="0" err="1"/>
              <a:t>τοῦ</a:t>
            </a:r>
            <a:r>
              <a:rPr lang="el-GR" dirty="0"/>
              <a:t> μεταστάντος», χάνεται ο έλεγχος από την αφετηρία του λόγου. Για τον νεκρό μπορούν να λεχθούν δύο λόγια σοβαρά και σωστά, που να αναφέρονται στην ευεργετική του παρουσία στην Εκκλησία, στην οικογένεια, στην κοινωνία, αρκεί να μην είναι φανταστικά ή υπερβολικά. Πολλοί γνωρίζουν τον νεκρό καλύτερα από εμάς, και ίσως δεν συμφωνούν με τα λεγόμενά μας. Δεν θα αναφερθούμε στις τυχόν κακές του πράξεις γιατί αυτό θα ήταν αγενές και ανάρμοστο. Η παρουσία μας στην κηδεία αποσκοπεί στο να παρακαλέσουμε τον Θεό για την ανάπαυσή του και όχι για να κρίνουμε τον αδελφό μας. </a:t>
            </a:r>
          </a:p>
          <a:p>
            <a:r>
              <a:rPr lang="el-GR" dirty="0"/>
              <a:t>Ο επικήδειος ή επιμνημόσυνος λόγος </a:t>
            </a:r>
            <a:r>
              <a:rPr lang="el-GR" b="1" dirty="0"/>
              <a:t>δεν απευθύνεται στον πεθαμένο, αλλά στους ζωντανούς</a:t>
            </a:r>
            <a:r>
              <a:rPr lang="el-GR" dirty="0"/>
              <a:t>. Ως λόγος του Θεού οφείλει να συγκαταβαίνει στη θλίψη τους για να τη μετριάσει και να τους παρηγορήσει. </a:t>
            </a:r>
          </a:p>
          <a:p>
            <a:r>
              <a:rPr lang="el-GR" dirty="0"/>
              <a:t>Γι’ αυτό και δεν θα αντιμετωπιστεί το γεγονός του θανάτου στωικά, αλλά σαν κάτι πολύ σημαντικό για την ιστορία του νεκρού και όλων μας, που παίρνει το σωστό νόημά του μέσα στην εν Χριστώ ελπίδα και στην αιώνια ζωή. Μπορεί να αντιμετωπιστεί ως </a:t>
            </a:r>
            <a:r>
              <a:rPr lang="el-GR" u="sng" dirty="0"/>
              <a:t>το διδακτικότερο γεγονός του ανθρώπινου βίου</a:t>
            </a:r>
            <a:r>
              <a:rPr lang="el-GR" dirty="0"/>
              <a:t>, που μας διδάσκει το σωστό νόημα της επίγειας ζωής και μας ανοίγει την προοπτική για την ελπίδα της ανάστασης. Έτσι, τόσο η νεκρώσιμη ακολουθία όσο και τα μνημόσυνα μπορούν να μεταβληθούν σε σταθμούς παρηγοριάς και ελπίδας και σε αληθινά αναστάσιμες τελετές.        </a:t>
            </a:r>
          </a:p>
        </p:txBody>
      </p:sp>
    </p:spTree>
    <p:extLst>
      <p:ext uri="{BB962C8B-B14F-4D97-AF65-F5344CB8AC3E}">
        <p14:creationId xmlns:p14="http://schemas.microsoft.com/office/powerpoint/2010/main" val="4142363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52B51D-179D-B506-8717-165F1228020A}"/>
              </a:ext>
            </a:extLst>
          </p:cNvPr>
          <p:cNvSpPr>
            <a:spLocks noGrp="1"/>
          </p:cNvSpPr>
          <p:nvPr>
            <p:ph type="title"/>
          </p:nvPr>
        </p:nvSpPr>
        <p:spPr>
          <a:xfrm>
            <a:off x="838200" y="18256"/>
            <a:ext cx="10515600" cy="552112"/>
          </a:xfrm>
        </p:spPr>
        <p:txBody>
          <a:bodyPr>
            <a:normAutofit fontScale="90000"/>
          </a:bodyPr>
          <a:lstStyle/>
          <a:p>
            <a:pPr algn="ctr"/>
            <a:r>
              <a:rPr lang="el-GR" dirty="0"/>
              <a:t>ΤΟ ΚΗΡΥΓΜΑ ΣΕ ΕΙΔΙΚΑ ΑΜΙΓΗ ΑΚΡΟΑΤΗΡΙΑ</a:t>
            </a:r>
          </a:p>
        </p:txBody>
      </p:sp>
      <p:sp>
        <p:nvSpPr>
          <p:cNvPr id="3" name="Θέση περιεχομένου 2">
            <a:extLst>
              <a:ext uri="{FF2B5EF4-FFF2-40B4-BE49-F238E27FC236}">
                <a16:creationId xmlns:a16="http://schemas.microsoft.com/office/drawing/2014/main" id="{051EEAA5-AF67-3DDF-1E10-1D204C519D6C}"/>
              </a:ext>
            </a:extLst>
          </p:cNvPr>
          <p:cNvSpPr>
            <a:spLocks noGrp="1"/>
          </p:cNvSpPr>
          <p:nvPr>
            <p:ph idx="1"/>
          </p:nvPr>
        </p:nvSpPr>
        <p:spPr>
          <a:xfrm>
            <a:off x="0" y="506994"/>
            <a:ext cx="12192000" cy="6332750"/>
          </a:xfrm>
        </p:spPr>
        <p:txBody>
          <a:bodyPr>
            <a:normAutofit fontScale="85000" lnSpcReduction="10000"/>
          </a:bodyPr>
          <a:lstStyle/>
          <a:p>
            <a:r>
              <a:rPr lang="el-GR" dirty="0"/>
              <a:t>Δεν πρόκειται για αυστηρά ιδιαίτερο είδος κηρύγματος, αλλά για προσαρμογή των κλασικών του μορφών σε αμιγή ακροατήρια, όπως σε μαθητές, φοιτητές, στρατιώτες, ασθενείς, φυλακισμένους. </a:t>
            </a:r>
          </a:p>
          <a:p>
            <a:r>
              <a:rPr lang="el-GR" dirty="0"/>
              <a:t>Το ότι αυτές οι ομάδες αποτελούν συμπαγείς ενότητες διαφοροποιεί τόσο το </a:t>
            </a:r>
            <a:r>
              <a:rPr lang="el-GR" b="1" dirty="0"/>
              <a:t>περιεχόμενο</a:t>
            </a:r>
            <a:r>
              <a:rPr lang="el-GR" dirty="0"/>
              <a:t> όσο και τη </a:t>
            </a:r>
            <a:r>
              <a:rPr lang="el-GR" b="1" dirty="0"/>
              <a:t>μορφή</a:t>
            </a:r>
            <a:r>
              <a:rPr lang="el-GR" dirty="0"/>
              <a:t> του λόγου, ώστε να μιλούμε για ειδικές κατηγορίες κηρυγμάτων. Το ίδιο ίσως θα έπρεπε να μιλάμε και για εξειδικευμένους για κάθε περίπτωση ιεροκήρυκες. Στα ακροατήρια αυτά δεν είναι εύκολο να ανταποκριθούν οι ιεροκήρυκες με επιτυχία, παρά μόνο αν μελετήσουν τις συνθήκες ζωής και τα προβλήματα που απασχολούν την κάθε ομάδα. </a:t>
            </a:r>
          </a:p>
          <a:p>
            <a:r>
              <a:rPr lang="el-GR" dirty="0"/>
              <a:t>Εκκλησιολογικά η κατάτμηση αυτή της εκκλησιαστικής κοινότητας δεν είναι ορθή. Στην πράξη όμως αυτό είναι αναπόφευκτο, αφού οι επιμέρους ομάδες ή ζουν αναγκαστικά χωριστά από το υπόλοιπο πλήρωμα τις Εκκλησίας (στρατιώτες – φυλακισμένοι – άρρωστοι) ή εξυπηρετούνται καλύτερα από ειδικές γι’ αυτούς λειτουργικές συνάξεις (μαθητές – φοιτητές).</a:t>
            </a:r>
          </a:p>
          <a:p>
            <a:r>
              <a:rPr lang="el-GR" dirty="0"/>
              <a:t>Η Εκκλησία προσαρμοζόμενη στην πραγματικότητα αυτή έχει ιδρύσει ειδικές θέσεις μορφωμένων θεολογικά ιερέων για τον στρατό, τις φυλακές και τα νοσοκομεία, και διοργανώνει χωριστές λειτουργίες για τους μαθητές των σχολείων. </a:t>
            </a:r>
          </a:p>
          <a:p>
            <a:r>
              <a:rPr lang="el-GR" dirty="0"/>
              <a:t>Οι ειδικές αυτές κοινότητες δεν αποτελούν μόνιμες και διασπαστικές για την ενοριακή ζωή καταστάσεις. Χρήζουν όμως ειδικής ποιμαντικής μεταχείρισης και ζητούν ειδική ομιλητική τεχνική. Το κήρυγμα γίνεται είτε κατά τη διάρκεια ειδικών λειτουργιών είτε σε συγκεντρώσεις που διοργανώνονται γι’ αυτόν τον λόγο. </a:t>
            </a:r>
          </a:p>
        </p:txBody>
      </p:sp>
    </p:spTree>
    <p:extLst>
      <p:ext uri="{BB962C8B-B14F-4D97-AF65-F5344CB8AC3E}">
        <p14:creationId xmlns:p14="http://schemas.microsoft.com/office/powerpoint/2010/main" val="4290695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074E7C-ABCF-70B9-F117-342B42B6DF4B}"/>
              </a:ext>
            </a:extLst>
          </p:cNvPr>
          <p:cNvSpPr>
            <a:spLocks noGrp="1"/>
          </p:cNvSpPr>
          <p:nvPr>
            <p:ph type="title"/>
          </p:nvPr>
        </p:nvSpPr>
        <p:spPr>
          <a:xfrm>
            <a:off x="838200" y="18256"/>
            <a:ext cx="10515600" cy="765516"/>
          </a:xfrm>
        </p:spPr>
        <p:txBody>
          <a:bodyPr/>
          <a:lstStyle/>
          <a:p>
            <a:pPr algn="ctr"/>
            <a:r>
              <a:rPr lang="el-GR" dirty="0"/>
              <a:t>ΤΟ ΚΗΡΥΓΜΑ ΣΕ ΕΙΔΙΚΑ ΑΜΙΓΗ ΑΚΡΟΑΤΗΡΙΑ</a:t>
            </a:r>
          </a:p>
        </p:txBody>
      </p:sp>
      <p:sp>
        <p:nvSpPr>
          <p:cNvPr id="3" name="Θέση περιεχομένου 2">
            <a:extLst>
              <a:ext uri="{FF2B5EF4-FFF2-40B4-BE49-F238E27FC236}">
                <a16:creationId xmlns:a16="http://schemas.microsoft.com/office/drawing/2014/main" id="{31CCD126-3EC5-B9AB-5CD5-6CEB2F52C308}"/>
              </a:ext>
            </a:extLst>
          </p:cNvPr>
          <p:cNvSpPr>
            <a:spLocks noGrp="1"/>
          </p:cNvSpPr>
          <p:nvPr>
            <p:ph idx="1"/>
          </p:nvPr>
        </p:nvSpPr>
        <p:spPr>
          <a:xfrm>
            <a:off x="0" y="690160"/>
            <a:ext cx="12192000" cy="6167839"/>
          </a:xfrm>
        </p:spPr>
        <p:txBody>
          <a:bodyPr>
            <a:normAutofit lnSpcReduction="10000"/>
          </a:bodyPr>
          <a:lstStyle/>
          <a:p>
            <a:r>
              <a:rPr lang="el-GR" dirty="0"/>
              <a:t>Στις </a:t>
            </a:r>
            <a:r>
              <a:rPr lang="el-GR" b="1" dirty="0"/>
              <a:t>σχολικές λειτουργίες </a:t>
            </a:r>
            <a:r>
              <a:rPr lang="el-GR" dirty="0"/>
              <a:t>το κήρυγμα πρέπει να προσαρμόζεται στις αντιληπτικές ικανότητες των μαθητών και συνίσταται σε απλή και σαφή κατηχητική διδαχή. Μπορεί να παίρνει αφορμή από τα αναγνώσματα, που είναι ειδικά επιλεγμένα για να ανταποκρίνονται κατά το δυνατόν στις μαθητικές πνευματικές ανάγκες, της εορτής ή του αγίου. Στους μαθητές των γυμνασίων και λυκείων ο καταλληλότερος ομιλητής είναι ο θεολόγος καθηγητής τους, που μπορεί να συγχρονίσει τον λόγο προς τη διδασκόμενη ύλη. </a:t>
            </a:r>
          </a:p>
          <a:p>
            <a:r>
              <a:rPr lang="el-GR" dirty="0"/>
              <a:t>Το </a:t>
            </a:r>
            <a:r>
              <a:rPr lang="el-GR" b="1" dirty="0"/>
              <a:t>κήρυγμα στους φοιτητές </a:t>
            </a:r>
            <a:r>
              <a:rPr lang="el-GR" dirty="0"/>
              <a:t>είναι κατά πολύ δυσκολότερο. Τα προβλήματα που τους απασχολούν και οι ανησυχίες τους είναι μεγάλες. Αρμόζει ο ομιλητής να μιλά στη γλώσσα τους με φιλικό συμβουλευτικό τόνο, ρίχνοντας περισσότερο ιδέες και πνευματικά συνθήματα παρά αναπτύσσοντας θέματα ή προβάλλοντας το πνευματικό του κύρος και την κοσμική του σοφία. </a:t>
            </a:r>
          </a:p>
          <a:p>
            <a:r>
              <a:rPr lang="el-GR" dirty="0"/>
              <a:t>Στον </a:t>
            </a:r>
            <a:r>
              <a:rPr lang="el-GR" b="1" dirty="0"/>
              <a:t>στρατό το κήρυγμα </a:t>
            </a:r>
            <a:r>
              <a:rPr lang="el-GR" dirty="0"/>
              <a:t>ακούγεται από όλους αλλά δεν είναι φανερή η εσωτερική αντίδραση και τοποθέτησή τους. Ωστόσο, δίνονται ευκαιρίες συστηματικότερης κατήχησης και ανάπτυξης απολογητικών, κοινωνικών και ηθικών θεμάτων, που η χρησιμότητά τους θα φανεί αργότερα.  </a:t>
            </a:r>
          </a:p>
        </p:txBody>
      </p:sp>
    </p:spTree>
    <p:extLst>
      <p:ext uri="{BB962C8B-B14F-4D97-AF65-F5344CB8AC3E}">
        <p14:creationId xmlns:p14="http://schemas.microsoft.com/office/powerpoint/2010/main" val="139961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6332B0-7D26-C8FC-8F5D-B05F3964125C}"/>
              </a:ext>
            </a:extLst>
          </p:cNvPr>
          <p:cNvSpPr>
            <a:spLocks noGrp="1"/>
          </p:cNvSpPr>
          <p:nvPr>
            <p:ph type="title"/>
          </p:nvPr>
        </p:nvSpPr>
        <p:spPr>
          <a:xfrm>
            <a:off x="838200" y="1"/>
            <a:ext cx="10515600" cy="502418"/>
          </a:xfrm>
        </p:spPr>
        <p:txBody>
          <a:bodyPr>
            <a:normAutofit fontScale="90000"/>
          </a:bodyPr>
          <a:lstStyle/>
          <a:p>
            <a:pPr algn="ctr"/>
            <a:r>
              <a:rPr lang="el-GR" dirty="0"/>
              <a:t>ΤΟ ΚΗΡΥΓΜΑ ΣΕ ΕΙΔΙΚΑ ΑΜΙΓΗ ΑΚΡΟΑΤΗΡΙΑ</a:t>
            </a:r>
          </a:p>
        </p:txBody>
      </p:sp>
      <p:sp>
        <p:nvSpPr>
          <p:cNvPr id="3" name="Θέση περιεχομένου 2">
            <a:extLst>
              <a:ext uri="{FF2B5EF4-FFF2-40B4-BE49-F238E27FC236}">
                <a16:creationId xmlns:a16="http://schemas.microsoft.com/office/drawing/2014/main" id="{0FAD1683-654B-0C12-FB34-12803AAEEE28}"/>
              </a:ext>
            </a:extLst>
          </p:cNvPr>
          <p:cNvSpPr>
            <a:spLocks noGrp="1"/>
          </p:cNvSpPr>
          <p:nvPr>
            <p:ph idx="1"/>
          </p:nvPr>
        </p:nvSpPr>
        <p:spPr>
          <a:xfrm>
            <a:off x="0" y="432079"/>
            <a:ext cx="12192000" cy="6425921"/>
          </a:xfrm>
        </p:spPr>
        <p:txBody>
          <a:bodyPr>
            <a:normAutofit lnSpcReduction="10000"/>
          </a:bodyPr>
          <a:lstStyle/>
          <a:p>
            <a:r>
              <a:rPr lang="el-GR" dirty="0"/>
              <a:t>Στις </a:t>
            </a:r>
            <a:r>
              <a:rPr lang="el-GR" b="1" dirty="0"/>
              <a:t>φυλακές και στα αναμορφωτήρια </a:t>
            </a:r>
            <a:r>
              <a:rPr lang="el-GR" dirty="0"/>
              <a:t>ο χειρισμός του λόγου χρειάζεται πολύ κόπο, επιμονή και μεγάλη πνευματική σύνεση. Βασικός στόχος είναι η κατάκτηση της εμπιστοσύνης και της αγάπης των «</a:t>
            </a:r>
            <a:r>
              <a:rPr lang="el-GR" dirty="0" err="1"/>
              <a:t>ἐν</a:t>
            </a:r>
            <a:r>
              <a:rPr lang="el-GR" dirty="0"/>
              <a:t> </a:t>
            </a:r>
            <a:r>
              <a:rPr lang="el-GR" dirty="0" err="1"/>
              <a:t>φυλακῇ</a:t>
            </a:r>
            <a:r>
              <a:rPr lang="el-GR" dirty="0"/>
              <a:t>» αδελφών, η παρηγοριά και ο πνευματικός </a:t>
            </a:r>
            <a:r>
              <a:rPr lang="el-GR" dirty="0" err="1"/>
              <a:t>στηριγμός</a:t>
            </a:r>
            <a:r>
              <a:rPr lang="el-GR" dirty="0"/>
              <a:t> τους. Το κήρυγμα της μετάνοιας δεν γίνεται εύκολα αποδεκτό από αυτούς, γιατί προϋποθέτει αληθινή συντριβή και συναίσθηση ενοχής. Ενδείκνυται με πολύ διάκριση και τρυφερότητα να γίνεται λόγος για την αμαρτωλή κατάσταση, στην οποία όλοι είμαστε βυθισμένοι. Καλύτερο μάλλον θα ήταν να μην γίνεται άμεσα λόγος για την μετάνοια αλλά έμμεσα. Πιο σωστό θα ήταν να θυμίζουμε την ομορφιά του νέου κόσμου του Χριστού, από τον οποίο δεν αποκλείεται κανένας, αφού οι πρώτοι κάτοικοί του είναι μετανοημένοι αμαρτωλοί. </a:t>
            </a:r>
          </a:p>
          <a:p>
            <a:r>
              <a:rPr lang="el-GR" dirty="0"/>
              <a:t>Στους </a:t>
            </a:r>
            <a:r>
              <a:rPr lang="el-GR" b="1" dirty="0"/>
              <a:t>ασθενείς των νοσοκομείων </a:t>
            </a:r>
            <a:r>
              <a:rPr lang="el-GR" dirty="0"/>
              <a:t>το κήρυγμα πρέπει να διακρίνεται για την τρυφερότητα και τη στοργή. Σύντομο και διακριτικό, προσπαθεί να εμπνεύσει την πίστη στην ιαματική δύναμη της χάριτος και της αγάπης του Θεού και να τονώσει το ψυχικό τους σθένος. Ο πόνος κάνει τις ψυχές των ανθρώπων ιδιαίτερα δεκτικές στον λόγο του Ευαγγελίου. Η ιδιαίτερη προσωπική επαφή, η ένδειξη αγάπης και υπηρετικής φροντίδας από τους ιερείς προς τους ασθενείς είναι το καλύτερο κήρυγμα.   </a:t>
            </a:r>
          </a:p>
        </p:txBody>
      </p:sp>
    </p:spTree>
    <p:extLst>
      <p:ext uri="{BB962C8B-B14F-4D97-AF65-F5344CB8AC3E}">
        <p14:creationId xmlns:p14="http://schemas.microsoft.com/office/powerpoint/2010/main" val="2857551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804914-C399-7542-D123-3CFF94427D68}"/>
              </a:ext>
            </a:extLst>
          </p:cNvPr>
          <p:cNvSpPr>
            <a:spLocks noGrp="1"/>
          </p:cNvSpPr>
          <p:nvPr>
            <p:ph type="title"/>
          </p:nvPr>
        </p:nvSpPr>
        <p:spPr>
          <a:xfrm>
            <a:off x="727669" y="0"/>
            <a:ext cx="10515600" cy="783771"/>
          </a:xfrm>
        </p:spPr>
        <p:txBody>
          <a:bodyPr/>
          <a:lstStyle/>
          <a:p>
            <a:pPr algn="ctr"/>
            <a:r>
              <a:rPr lang="el-GR" dirty="0"/>
              <a:t>ΤΟ ΚΗΡΥΓΜΑ ΣΕ ΕΙΔΙΚΑ ΑΜΙΓΗ ΑΚΡΟΑΤΗΡΙΑ</a:t>
            </a:r>
          </a:p>
        </p:txBody>
      </p:sp>
      <p:sp>
        <p:nvSpPr>
          <p:cNvPr id="3" name="Θέση περιεχομένου 2">
            <a:extLst>
              <a:ext uri="{FF2B5EF4-FFF2-40B4-BE49-F238E27FC236}">
                <a16:creationId xmlns:a16="http://schemas.microsoft.com/office/drawing/2014/main" id="{EF5DDFBD-6BC1-0A7F-A3C0-2244ECF81004}"/>
              </a:ext>
            </a:extLst>
          </p:cNvPr>
          <p:cNvSpPr>
            <a:spLocks noGrp="1"/>
          </p:cNvSpPr>
          <p:nvPr>
            <p:ph idx="1"/>
          </p:nvPr>
        </p:nvSpPr>
        <p:spPr>
          <a:xfrm>
            <a:off x="0" y="670064"/>
            <a:ext cx="12192000" cy="6187935"/>
          </a:xfrm>
        </p:spPr>
        <p:txBody>
          <a:bodyPr>
            <a:normAutofit lnSpcReduction="10000"/>
          </a:bodyPr>
          <a:lstStyle/>
          <a:p>
            <a:r>
              <a:rPr lang="el-GR" dirty="0"/>
              <a:t>Όλες αυτές οι περιπτώσεις έχουν έναν </a:t>
            </a:r>
            <a:r>
              <a:rPr lang="el-GR" b="1" dirty="0"/>
              <a:t>εκπαιδευτικό χαρακτήρα</a:t>
            </a:r>
            <a:r>
              <a:rPr lang="el-GR" dirty="0"/>
              <a:t>. Ποτέ δεν πρέπει να καλλιεργούνται με την έννοια της αυτοτέλειας, αλλά </a:t>
            </a:r>
          </a:p>
          <a:p>
            <a:pPr lvl="1">
              <a:buFont typeface="Wingdings" panose="05000000000000000000" pitchFamily="2" charset="2"/>
              <a:buChar char="v"/>
            </a:pPr>
            <a:r>
              <a:rPr lang="el-GR" dirty="0"/>
              <a:t>σαν διαβατικοί τρόποι και </a:t>
            </a:r>
          </a:p>
          <a:p>
            <a:pPr lvl="1">
              <a:buFont typeface="Wingdings" panose="05000000000000000000" pitchFamily="2" charset="2"/>
              <a:buChar char="v"/>
            </a:pPr>
            <a:r>
              <a:rPr lang="el-GR" dirty="0"/>
              <a:t>σαν προσωρινές αναγκαστικές καταστάσεις, που το ταχύτερο θα οδηγήσουν την κάθε μία κατηγορία στην ένταξή της στο ενιαίο αλλά πολυσύνθετο σώμα της τοπικής Εκκλησίας. </a:t>
            </a:r>
          </a:p>
          <a:p>
            <a:r>
              <a:rPr lang="el-GR" dirty="0"/>
              <a:t>Στο είδος αυτό υπάγονται και οι ομιλίες που διοργανώνονται για ορισμένα ειδικά ακροατήρια, όπως νέους, μελλόνυμφους ή νεόνυμφους, μητέρες, πρεσβυτέρες, εκπαιδευτικούς, υπαλλήλους ορισμένων κατηγοριών, εργάτες.</a:t>
            </a:r>
          </a:p>
          <a:p>
            <a:r>
              <a:rPr lang="el-GR" dirty="0"/>
              <a:t>Η ομιλία ή σειρές ομιλιών </a:t>
            </a:r>
            <a:r>
              <a:rPr lang="el-GR" b="1" dirty="0"/>
              <a:t>εντάσσονται συνήθως σε λειτουργικό πλαίσιο</a:t>
            </a:r>
            <a:r>
              <a:rPr lang="el-GR" dirty="0"/>
              <a:t>, στη θεία λειτουργία ή σε μία εσπερινή ακολουθία, ή συνδυάζονται με μία προσκυνηματική εκδρομή, δεξίωση ή συνεστίαση. </a:t>
            </a:r>
          </a:p>
          <a:p>
            <a:r>
              <a:rPr lang="el-GR" dirty="0"/>
              <a:t>Βασικός σκοπός τους είναι η πνευματική καθοδήγηση στα ειδικά θέματα που αφορούν στην κάθε ομάδα και η ανάπτυξη σχέσεων φιλίας και αγάπης με την Εκκλησία και το έργο της</a:t>
            </a:r>
            <a:r>
              <a:rPr lang="el-GR"/>
              <a:t>. </a:t>
            </a:r>
          </a:p>
          <a:p>
            <a:r>
              <a:rPr lang="el-GR"/>
              <a:t>Ανάλογο </a:t>
            </a:r>
            <a:r>
              <a:rPr lang="el-GR" dirty="0"/>
              <a:t>πρέπει να είναι και το περιεχόμενο των ομιλιών αυτών, φιλικό, απροσποίητο, φιλικό, ενδιαφέρον.   </a:t>
            </a:r>
          </a:p>
        </p:txBody>
      </p:sp>
    </p:spTree>
    <p:extLst>
      <p:ext uri="{BB962C8B-B14F-4D97-AF65-F5344CB8AC3E}">
        <p14:creationId xmlns:p14="http://schemas.microsoft.com/office/powerpoint/2010/main" val="3249468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F4DF23-B1B2-A45F-2ADC-FF13369C562D}"/>
              </a:ext>
            </a:extLst>
          </p:cNvPr>
          <p:cNvSpPr>
            <a:spLocks noGrp="1"/>
          </p:cNvSpPr>
          <p:nvPr>
            <p:ph type="title"/>
          </p:nvPr>
        </p:nvSpPr>
        <p:spPr>
          <a:xfrm>
            <a:off x="838200" y="18256"/>
            <a:ext cx="10515600" cy="479685"/>
          </a:xfrm>
        </p:spPr>
        <p:txBody>
          <a:bodyPr>
            <a:normAutofit fontScale="90000"/>
          </a:bodyPr>
          <a:lstStyle/>
          <a:p>
            <a:pPr algn="ctr"/>
            <a:r>
              <a:rPr lang="el-GR" dirty="0"/>
              <a:t>ΚΗΡΥΓΜΑ ΑΠΟ ΡΑΔΙΟΦΩΝΟ ΚΑΙ ΤΗΛΕΟΡΑΣΗ</a:t>
            </a:r>
          </a:p>
        </p:txBody>
      </p:sp>
      <p:sp>
        <p:nvSpPr>
          <p:cNvPr id="3" name="Θέση περιεχομένου 2">
            <a:extLst>
              <a:ext uri="{FF2B5EF4-FFF2-40B4-BE49-F238E27FC236}">
                <a16:creationId xmlns:a16="http://schemas.microsoft.com/office/drawing/2014/main" id="{B1BE9362-F7E2-C541-97E0-A2E43A1690F1}"/>
              </a:ext>
            </a:extLst>
          </p:cNvPr>
          <p:cNvSpPr>
            <a:spLocks noGrp="1"/>
          </p:cNvSpPr>
          <p:nvPr>
            <p:ph idx="1"/>
          </p:nvPr>
        </p:nvSpPr>
        <p:spPr>
          <a:xfrm>
            <a:off x="0" y="497941"/>
            <a:ext cx="12192000" cy="6360059"/>
          </a:xfrm>
        </p:spPr>
        <p:txBody>
          <a:bodyPr>
            <a:normAutofit fontScale="92500"/>
          </a:bodyPr>
          <a:lstStyle/>
          <a:p>
            <a:r>
              <a:rPr lang="el-GR" dirty="0"/>
              <a:t>Με την εξάπλωση των τηλεπικοινωνιακών μέσων στήθηκε ένας μοντέρνος άμβωνας. Τα μέσα αυτά η Εκκλησία έσπευσε να τα θέσει στην εξυπηρέτηση του χριστιανικού κηρύγματος χωρίς να συνειδητοποιήσει τις </a:t>
            </a:r>
            <a:r>
              <a:rPr lang="el-GR" dirty="0" err="1"/>
              <a:t>βαθειές</a:t>
            </a:r>
            <a:r>
              <a:rPr lang="el-GR" dirty="0"/>
              <a:t> αλλαγές που συνεπάγεται η χρησιμοποίηση των μέσων αυτών στην παραδοσιακή τεχνική του κηρύγματος. </a:t>
            </a:r>
          </a:p>
          <a:p>
            <a:r>
              <a:rPr lang="el-GR" dirty="0"/>
              <a:t>Η σημαντικότερη αλλαγή πρέπει να εντοπιστεί στην </a:t>
            </a:r>
            <a:r>
              <a:rPr lang="el-GR" b="1" dirty="0">
                <a:solidFill>
                  <a:srgbClr val="FF0000"/>
                </a:solidFill>
              </a:rPr>
              <a:t>έξοδο του κηρύγματος από τον ναό</a:t>
            </a:r>
            <a:r>
              <a:rPr lang="el-GR" dirty="0"/>
              <a:t>. Το άπλωμα στο ανοιχτό κοινό έσπασε το λειτουργικό πλαίσιο του λόγου, που </a:t>
            </a:r>
            <a:r>
              <a:rPr lang="el-GR" u="sng" dirty="0"/>
              <a:t>δεν βρίσκει πια βοήθεια και στήριγμα στη λατρεία </a:t>
            </a:r>
            <a:r>
              <a:rPr lang="el-GR" dirty="0"/>
              <a:t>και έτσι αποκτά μία αυτοτέλεια. </a:t>
            </a:r>
          </a:p>
          <a:p>
            <a:r>
              <a:rPr lang="el-GR" dirty="0"/>
              <a:t>Το στενό εκκλησιαστικό κοινό είναι διατεθειμένο με συμπάθεια να ανεχθεί ατέλειες και αδυναμίες του κηρύγματος. </a:t>
            </a:r>
          </a:p>
          <a:p>
            <a:r>
              <a:rPr lang="el-GR" dirty="0"/>
              <a:t>Στο </a:t>
            </a:r>
            <a:r>
              <a:rPr lang="el-GR" b="1" dirty="0"/>
              <a:t>ραδιόφωνο</a:t>
            </a:r>
            <a:r>
              <a:rPr lang="el-GR" dirty="0"/>
              <a:t> ο λόγος του κηρύγματος:  </a:t>
            </a:r>
          </a:p>
          <a:p>
            <a:pPr lvl="1">
              <a:buFont typeface="Wingdings" panose="05000000000000000000" pitchFamily="2" charset="2"/>
              <a:buChar char="v"/>
            </a:pPr>
            <a:r>
              <a:rPr lang="el-GR" dirty="0"/>
              <a:t>στηρίζεται μόνο στον εαυτό του, </a:t>
            </a:r>
          </a:p>
          <a:p>
            <a:pPr lvl="1">
              <a:buFont typeface="Wingdings" panose="05000000000000000000" pitchFamily="2" charset="2"/>
              <a:buChar char="v"/>
            </a:pPr>
            <a:r>
              <a:rPr lang="el-GR" dirty="0"/>
              <a:t>έρχεται στο ίδιο επίπεδο με τον κάθε λογής λόγο και </a:t>
            </a:r>
          </a:p>
          <a:p>
            <a:pPr lvl="1">
              <a:buFont typeface="Wingdings" panose="05000000000000000000" pitchFamily="2" charset="2"/>
              <a:buChar char="v"/>
            </a:pPr>
            <a:r>
              <a:rPr lang="el-GR" dirty="0"/>
              <a:t>απευθύνεται σε πάσης φύσεως ανθρώπους, οι οποίοι χωρίς να έχουν καμία οπτική επαφή, μόνο ακούν τον λόγο και τον κρίνουν αντί να τους κρίνει. </a:t>
            </a:r>
          </a:p>
          <a:p>
            <a:r>
              <a:rPr lang="el-GR" dirty="0"/>
              <a:t>Γι’ αυτό και ο λόγος αυτός οφείλει να διαθέτει τέτοια δύναμη ώστε να μπορέσει να σταθεί και να γίνει αποδεκτός από όλους.  </a:t>
            </a:r>
          </a:p>
        </p:txBody>
      </p:sp>
    </p:spTree>
    <p:extLst>
      <p:ext uri="{BB962C8B-B14F-4D97-AF65-F5344CB8AC3E}">
        <p14:creationId xmlns:p14="http://schemas.microsoft.com/office/powerpoint/2010/main" val="4079834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7FBEBD-98DF-C491-CFBE-F9031BC57579}"/>
              </a:ext>
            </a:extLst>
          </p:cNvPr>
          <p:cNvSpPr>
            <a:spLocks noGrp="1"/>
          </p:cNvSpPr>
          <p:nvPr>
            <p:ph type="title"/>
          </p:nvPr>
        </p:nvSpPr>
        <p:spPr>
          <a:xfrm>
            <a:off x="838200" y="0"/>
            <a:ext cx="10515600" cy="681037"/>
          </a:xfrm>
        </p:spPr>
        <p:txBody>
          <a:bodyPr>
            <a:normAutofit fontScale="90000"/>
          </a:bodyPr>
          <a:lstStyle/>
          <a:p>
            <a:pPr algn="ctr"/>
            <a:r>
              <a:rPr lang="el-GR" dirty="0"/>
              <a:t>ΚΗΡΥΓΜΑ ΑΠΟ ΡΑΔΙΟΦΩΝΟ ΚΑΙ ΤΗΛΕΟΡΑΣΗ</a:t>
            </a:r>
          </a:p>
        </p:txBody>
      </p:sp>
      <p:sp>
        <p:nvSpPr>
          <p:cNvPr id="3" name="Θέση περιεχομένου 2">
            <a:extLst>
              <a:ext uri="{FF2B5EF4-FFF2-40B4-BE49-F238E27FC236}">
                <a16:creationId xmlns:a16="http://schemas.microsoft.com/office/drawing/2014/main" id="{0F243C24-F5C1-7487-CB00-544677282EEB}"/>
              </a:ext>
            </a:extLst>
          </p:cNvPr>
          <p:cNvSpPr>
            <a:spLocks noGrp="1"/>
          </p:cNvSpPr>
          <p:nvPr>
            <p:ph idx="1"/>
          </p:nvPr>
        </p:nvSpPr>
        <p:spPr>
          <a:xfrm>
            <a:off x="0" y="490238"/>
            <a:ext cx="12192000" cy="6367762"/>
          </a:xfrm>
        </p:spPr>
        <p:txBody>
          <a:bodyPr>
            <a:normAutofit lnSpcReduction="10000"/>
          </a:bodyPr>
          <a:lstStyle/>
          <a:p>
            <a:r>
              <a:rPr lang="el-GR" dirty="0"/>
              <a:t>Η </a:t>
            </a:r>
            <a:r>
              <a:rPr lang="el-GR" u="sng" dirty="0"/>
              <a:t>μορφή του λόγου </a:t>
            </a:r>
            <a:r>
              <a:rPr lang="el-GR" dirty="0"/>
              <a:t>επηρεάζεται από τον </a:t>
            </a:r>
            <a:r>
              <a:rPr lang="el-GR" u="sng" dirty="0"/>
              <a:t>τρόπο μετάδοσής του</a:t>
            </a:r>
            <a:r>
              <a:rPr lang="el-GR" dirty="0"/>
              <a:t>. Τη </a:t>
            </a:r>
            <a:r>
              <a:rPr lang="el-GR" b="1" dirty="0"/>
              <a:t>συντομία </a:t>
            </a:r>
            <a:r>
              <a:rPr lang="el-GR" dirty="0"/>
              <a:t>επιβάλλει το ραδιοφωνικό πρόγραμμα και η επιβαλλόμενη ακροαματικότητα. </a:t>
            </a:r>
          </a:p>
          <a:p>
            <a:r>
              <a:rPr lang="el-GR" dirty="0"/>
              <a:t>Αν ο διαθέσιμος χρόνος είναι περισσότερος από τα 10΄ μόνο λεπτά συνεχούς λόγου, παρεμβάλλονται σ’ αυτόν ύμνοι ή άλλο </a:t>
            </a:r>
            <a:r>
              <a:rPr lang="el-GR" dirty="0" err="1"/>
              <a:t>εποπτικο</a:t>
            </a:r>
            <a:r>
              <a:rPr lang="el-GR" dirty="0"/>
              <a:t>-ακουστικό υλικό.</a:t>
            </a:r>
          </a:p>
          <a:p>
            <a:r>
              <a:rPr lang="el-GR" dirty="0"/>
              <a:t>Ο διάλογος μεταξύ δύο ή περισσότερων ομιλητών ή η ανάγνωση ενδιαμέσως κειμένων από άλλο πρόσωπο συνιστάται από τους υπεύθυνους των εκπομπών. </a:t>
            </a:r>
          </a:p>
          <a:p>
            <a:r>
              <a:rPr lang="el-GR" dirty="0"/>
              <a:t>Όροι απαραίτητοι για την επιτυχία της εκφωνήσεως είναι: οι μικρές προτάσεις, η καθαρή άρθρωση και ο φυσικός τόνος της φωνής. </a:t>
            </a:r>
          </a:p>
          <a:p>
            <a:r>
              <a:rPr lang="el-GR" dirty="0"/>
              <a:t>Επιπλέον στην </a:t>
            </a:r>
            <a:r>
              <a:rPr lang="el-GR" b="1" dirty="0"/>
              <a:t>τηλεόραση</a:t>
            </a:r>
            <a:r>
              <a:rPr lang="el-GR" dirty="0"/>
              <a:t> επιβάλλεται η </a:t>
            </a:r>
            <a:r>
              <a:rPr lang="el-GR" u="sng" dirty="0"/>
              <a:t>κατάλληλη διακόσμηση του χώρου </a:t>
            </a:r>
            <a:r>
              <a:rPr lang="el-GR" dirty="0"/>
              <a:t>της εκπομπής και η παρεμβολή εποπτείας ανάλογης με το περιεχόμενο της ομιλίας. </a:t>
            </a:r>
          </a:p>
          <a:p>
            <a:r>
              <a:rPr lang="el-GR" dirty="0"/>
              <a:t>Ο ομιλητής ή οι ομιλητές είναι θεατοί από τους ακροατές, γι’ αυτό και οι </a:t>
            </a:r>
            <a:r>
              <a:rPr lang="el-GR" u="sng" dirty="0"/>
              <a:t>κινήσεις τους επιβάλλεται να είναι μετρημένες </a:t>
            </a:r>
            <a:r>
              <a:rPr lang="el-GR" dirty="0"/>
              <a:t>ή να λείπουν και τελείως και η </a:t>
            </a:r>
            <a:r>
              <a:rPr lang="el-GR" u="sng" dirty="0"/>
              <a:t>κυριαρχία στο κείμενο του λόγου απόλυτη</a:t>
            </a:r>
            <a:r>
              <a:rPr lang="el-GR" dirty="0"/>
              <a:t>.</a:t>
            </a:r>
          </a:p>
          <a:p>
            <a:r>
              <a:rPr lang="el-GR" dirty="0"/>
              <a:t>Εδώ </a:t>
            </a:r>
            <a:r>
              <a:rPr lang="el-GR" u="sng" dirty="0"/>
              <a:t>ο διάλογος και η συζήτηση μπορούν να προσφέρουν πολύ περισσότερα</a:t>
            </a:r>
            <a:r>
              <a:rPr lang="el-GR" dirty="0"/>
              <a:t>, με την προϋπόθεση να είναι καλά οργανωμένη, συντονισμένη και ουσιαστική και να αφορά σε πραγματικά προβλήματα που ενδιαφέρουν τους τηλεθεατές. </a:t>
            </a:r>
          </a:p>
        </p:txBody>
      </p:sp>
    </p:spTree>
    <p:extLst>
      <p:ext uri="{BB962C8B-B14F-4D97-AF65-F5344CB8AC3E}">
        <p14:creationId xmlns:p14="http://schemas.microsoft.com/office/powerpoint/2010/main" val="1880335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85F290-1857-D531-86C3-137B0377B2F5}"/>
              </a:ext>
            </a:extLst>
          </p:cNvPr>
          <p:cNvSpPr>
            <a:spLocks noGrp="1"/>
          </p:cNvSpPr>
          <p:nvPr>
            <p:ph type="title"/>
          </p:nvPr>
        </p:nvSpPr>
        <p:spPr>
          <a:xfrm>
            <a:off x="757814" y="18256"/>
            <a:ext cx="10515600" cy="755468"/>
          </a:xfrm>
        </p:spPr>
        <p:txBody>
          <a:bodyPr/>
          <a:lstStyle/>
          <a:p>
            <a:pPr algn="ctr"/>
            <a:r>
              <a:rPr lang="el-GR" dirty="0"/>
              <a:t>ΓΡΑΠΤΟ ΚΗΡΥΓΜΑ</a:t>
            </a:r>
          </a:p>
        </p:txBody>
      </p:sp>
      <p:sp>
        <p:nvSpPr>
          <p:cNvPr id="3" name="Θέση περιεχομένου 2">
            <a:extLst>
              <a:ext uri="{FF2B5EF4-FFF2-40B4-BE49-F238E27FC236}">
                <a16:creationId xmlns:a16="http://schemas.microsoft.com/office/drawing/2014/main" id="{6B0256C0-3253-3333-14C2-C4616345FC09}"/>
              </a:ext>
            </a:extLst>
          </p:cNvPr>
          <p:cNvSpPr>
            <a:spLocks noGrp="1"/>
          </p:cNvSpPr>
          <p:nvPr>
            <p:ph idx="1"/>
          </p:nvPr>
        </p:nvSpPr>
        <p:spPr>
          <a:xfrm>
            <a:off x="0" y="693336"/>
            <a:ext cx="12192000" cy="6164664"/>
          </a:xfrm>
        </p:spPr>
        <p:txBody>
          <a:bodyPr>
            <a:normAutofit fontScale="85000" lnSpcReduction="20000"/>
          </a:bodyPr>
          <a:lstStyle/>
          <a:p>
            <a:r>
              <a:rPr lang="el-GR" dirty="0"/>
              <a:t>Η αδυναμία του ενοριακού κλήρου να ανταποκριθεί στις ανάγκες του κηρύγματος οδήγησε πολλούς επισκόπους να επινοήσουν και να εφαρμόσουν μία λύση. Τι κάνουν; Συντάσσουν οι ίδιοι ή το πνευματικό τους επιτελείο ένα σύντομο κήρυγμα για κάθε Κυριακή και εορτή, και τυπωμένο το προωθούν εγκαίρως σε όλες τις ενοριακές τους κοινότητες.</a:t>
            </a:r>
          </a:p>
          <a:p>
            <a:r>
              <a:rPr lang="el-GR" dirty="0"/>
              <a:t>Είναι μία λύση ανάγκης που από τη φύση της έχει αρκετά μειονεκτήματα: </a:t>
            </a:r>
          </a:p>
          <a:p>
            <a:pPr lvl="1">
              <a:buFont typeface="Wingdings" panose="05000000000000000000" pitchFamily="2" charset="2"/>
              <a:buChar char="v"/>
            </a:pPr>
            <a:r>
              <a:rPr lang="el-GR" dirty="0"/>
              <a:t>η έλλειψη της προσωπικής παρουσίας του ίδιου του δασκάλου και της άμεσης επαφής με το ακροατήριό του,</a:t>
            </a:r>
          </a:p>
          <a:p>
            <a:pPr lvl="1">
              <a:buFont typeface="Wingdings" panose="05000000000000000000" pitchFamily="2" charset="2"/>
              <a:buChar char="v"/>
            </a:pPr>
            <a:r>
              <a:rPr lang="el-GR" dirty="0"/>
              <a:t>η απουσία προσαρμογής του λόγου προς τις ειδικές περιστάσεις της κάθε κοινότητας, </a:t>
            </a:r>
          </a:p>
          <a:p>
            <a:pPr lvl="1">
              <a:buFont typeface="Wingdings" panose="05000000000000000000" pitchFamily="2" charset="2"/>
              <a:buChar char="v"/>
            </a:pPr>
            <a:r>
              <a:rPr lang="el-GR" dirty="0"/>
              <a:t>η τυποποιημένη κατ’ ανάγκη μορφή του, το ξηρό αναγνωστικό ύφος κ.λπ.</a:t>
            </a:r>
          </a:p>
          <a:p>
            <a:r>
              <a:rPr lang="el-GR" dirty="0"/>
              <a:t>Παρ’ όλα αυτά αποτελεί οπωσδήποτε </a:t>
            </a:r>
            <a:r>
              <a:rPr lang="el-GR" u="sng" dirty="0"/>
              <a:t>λύση για το πρόβλημα </a:t>
            </a:r>
            <a:r>
              <a:rPr lang="el-GR" dirty="0"/>
              <a:t>και εξυπηρετεί σε σημαντικό βαθμό τις πνευματικές ανάγκες του λαού. Αρκεί το γραπτό κήρυγμα να είναι γραμμένο σε απλή γλώσσα και σε απέριττο ύφος, με μικρές και περιεκτικές προτάσεις, χωρίς δύσκολες λέξεις, διδακτικό και σύντομο. Επίσης, απαραίτητη είναι η προμελέτη του από τους ιερείς, έτσι ώστε η ανάγνωση να είναι όσο γίνεται φυσική και καθαρή, χωρίς λάθη και βιασύνη.  </a:t>
            </a:r>
          </a:p>
          <a:p>
            <a:r>
              <a:rPr lang="el-GR" dirty="0"/>
              <a:t>Ένα είδος κηρύγματος είναι και οι επιφυλλίδες που φιλοξενούνται σε εφημερίδες ή περιοδικά, και αναφέρονται στο Ευαγγέλιο ή τον Απόστολο της Κυριακής, στην εορτή ή στον εορταζόμενο άγιο. Παρόμοια είναι και κηρυκτικά κείμενα που τυπώνονται σε φυλλάδια και διανέμονται σε εκκλησιαζόμενους, όπως η «Φωνή Κυρίου». </a:t>
            </a:r>
          </a:p>
          <a:p>
            <a:r>
              <a:rPr lang="el-GR" dirty="0"/>
              <a:t>Τα «κηρύγματα» αυτά πρέπει να είναι σύντομα, περιεκτικά, επιμελημένα στο λόγο, ευχάριστα, ζωντανά, σύμφωνα με τους όρους όχι της ομιλητικής αλλά της δημοσιογραφικής τεχνικής.                                                                                                                                                                                                                                                                                                                                                                                                                                                                                                               </a:t>
            </a:r>
          </a:p>
          <a:p>
            <a:endParaRPr lang="el-GR" dirty="0"/>
          </a:p>
          <a:p>
            <a:endParaRPr lang="el-GR" dirty="0"/>
          </a:p>
        </p:txBody>
      </p:sp>
    </p:spTree>
    <p:extLst>
      <p:ext uri="{BB962C8B-B14F-4D97-AF65-F5344CB8AC3E}">
        <p14:creationId xmlns:p14="http://schemas.microsoft.com/office/powerpoint/2010/main" val="3588298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10428-D690-190E-11AF-145566B1C1E6}"/>
              </a:ext>
            </a:extLst>
          </p:cNvPr>
          <p:cNvSpPr>
            <a:spLocks noGrp="1"/>
          </p:cNvSpPr>
          <p:nvPr>
            <p:ph type="title"/>
          </p:nvPr>
        </p:nvSpPr>
        <p:spPr>
          <a:xfrm>
            <a:off x="838200" y="18256"/>
            <a:ext cx="10515600" cy="662782"/>
          </a:xfrm>
        </p:spPr>
        <p:txBody>
          <a:bodyPr>
            <a:normAutofit fontScale="90000"/>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68F25277-428D-1E20-024D-5FC0A8A3E8F7}"/>
              </a:ext>
            </a:extLst>
          </p:cNvPr>
          <p:cNvSpPr>
            <a:spLocks noGrp="1"/>
          </p:cNvSpPr>
          <p:nvPr>
            <p:ph idx="1"/>
          </p:nvPr>
        </p:nvSpPr>
        <p:spPr>
          <a:xfrm>
            <a:off x="0" y="766370"/>
            <a:ext cx="12192000" cy="6073374"/>
          </a:xfrm>
        </p:spPr>
        <p:txBody>
          <a:bodyPr>
            <a:normAutofit fontScale="92500" lnSpcReduction="10000"/>
          </a:bodyPr>
          <a:lstStyle/>
          <a:p>
            <a:r>
              <a:rPr lang="el-GR" dirty="0"/>
              <a:t>Πρόκειται για το </a:t>
            </a:r>
            <a:r>
              <a:rPr lang="el-GR" b="1" dirty="0"/>
              <a:t>κλασικό</a:t>
            </a:r>
            <a:r>
              <a:rPr lang="el-GR" dirty="0"/>
              <a:t> και </a:t>
            </a:r>
            <a:r>
              <a:rPr lang="el-GR" b="1" dirty="0"/>
              <a:t>παραδοσιακό είδος </a:t>
            </a:r>
            <a:r>
              <a:rPr lang="el-GR" dirty="0"/>
              <a:t>κηρύγματος. Ο ομιλητής κάθε φορά οφείλει να βρίσκεται σε αρμονία με το όλο λειτουργικό πλαίσιο, στο οποίο ανήκει το κήρυγμα. </a:t>
            </a:r>
          </a:p>
          <a:p>
            <a:r>
              <a:rPr lang="el-GR" dirty="0"/>
              <a:t>Το περιεχόμενο και το ύφος του είναι λειτουργικό, ξένο προς κοσμικές επιδείξεις, σεμνό, ιεροπρεπές, λόγος παρακλήσεως.</a:t>
            </a:r>
          </a:p>
          <a:p>
            <a:r>
              <a:rPr lang="el-GR" dirty="0"/>
              <a:t>Η διακονία του λόγου κατά τη θεία λειτουργία πραγματοποιείται από τα αναγνώσματα και το κήρυγμα σε αδιάσπαστη ενότητα παρουσιάσεως. Γι’ αυτό και ο μόνος </a:t>
            </a:r>
            <a:r>
              <a:rPr lang="el-GR" b="1" dirty="0">
                <a:solidFill>
                  <a:srgbClr val="FF0000"/>
                </a:solidFill>
              </a:rPr>
              <a:t>κατάλληλος χρόνος </a:t>
            </a:r>
            <a:r>
              <a:rPr lang="el-GR" dirty="0"/>
              <a:t>για την εκφώνηση του κηρύγματος είναι </a:t>
            </a:r>
            <a:r>
              <a:rPr lang="el-GR" b="1" dirty="0">
                <a:solidFill>
                  <a:srgbClr val="FF0000"/>
                </a:solidFill>
              </a:rPr>
              <a:t>αμέσως μετά το ευαγγελικό ανάγνωσμα</a:t>
            </a:r>
            <a:r>
              <a:rPr lang="el-GR" dirty="0"/>
              <a:t>. Αυτό επιβάλλεται τόσο από την ένταξή του στην ενότητα του πρώτου διδακτικού μέρους της συνάξεως, όσο και από καθαρά διδακτικούς λόγους. </a:t>
            </a:r>
          </a:p>
          <a:p>
            <a:r>
              <a:rPr lang="el-GR" dirty="0"/>
              <a:t>Η μετάθεση του κηρύγματος την ώρα του «κοινωνικού», δηλαδή την ώρα που κοινωνούν οι λειτουργοί και προετοιμάζονται οι πιστοί που θα προσέλθουν στη θεία κοινωνία, δεν μπορεί να θεωρηθεί η καταλληλότερη, γιατί διασπά την προσοχή των πιστών και χωρίζει τον λαό από τον κλήρο σε δύο κατηγορίες. Αυτές οι δύο κατηγορίες είναι των πιστών που πρέπει να παρακολουθούν το κήρυγμα και των κληρικών που δεν έχουν ανάγκη διδαχής, ενώ πάντοτε το κήρυγμα αφορά όλη την εκκλησιαστική κοινότητα. </a:t>
            </a:r>
          </a:p>
        </p:txBody>
      </p:sp>
    </p:spTree>
    <p:extLst>
      <p:ext uri="{BB962C8B-B14F-4D97-AF65-F5344CB8AC3E}">
        <p14:creationId xmlns:p14="http://schemas.microsoft.com/office/powerpoint/2010/main" val="2778025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2AC22A-02F0-CFC6-D87A-6BD5E37CC29D}"/>
              </a:ext>
            </a:extLst>
          </p:cNvPr>
          <p:cNvSpPr>
            <a:spLocks noGrp="1"/>
          </p:cNvSpPr>
          <p:nvPr>
            <p:ph type="title"/>
          </p:nvPr>
        </p:nvSpPr>
        <p:spPr>
          <a:xfrm>
            <a:off x="838200" y="18256"/>
            <a:ext cx="10515600" cy="380096"/>
          </a:xfrm>
        </p:spPr>
        <p:txBody>
          <a:bodyPr>
            <a:normAutofit fontScale="90000"/>
          </a:bodyPr>
          <a:lstStyle/>
          <a:p>
            <a:pPr algn="ctr"/>
            <a:r>
              <a:rPr lang="el-GR" dirty="0"/>
              <a:t>ΔΙΑΛΕΞΕΙΣ</a:t>
            </a:r>
          </a:p>
        </p:txBody>
      </p:sp>
      <p:sp>
        <p:nvSpPr>
          <p:cNvPr id="3" name="Θέση περιεχομένου 2">
            <a:extLst>
              <a:ext uri="{FF2B5EF4-FFF2-40B4-BE49-F238E27FC236}">
                <a16:creationId xmlns:a16="http://schemas.microsoft.com/office/drawing/2014/main" id="{74EFA905-017F-5871-41C8-48B83274D817}"/>
              </a:ext>
            </a:extLst>
          </p:cNvPr>
          <p:cNvSpPr>
            <a:spLocks noGrp="1"/>
          </p:cNvSpPr>
          <p:nvPr>
            <p:ph idx="1"/>
          </p:nvPr>
        </p:nvSpPr>
        <p:spPr>
          <a:xfrm>
            <a:off x="0" y="398352"/>
            <a:ext cx="12192000" cy="6441392"/>
          </a:xfrm>
        </p:spPr>
        <p:txBody>
          <a:bodyPr>
            <a:normAutofit fontScale="92500" lnSpcReduction="20000"/>
          </a:bodyPr>
          <a:lstStyle/>
          <a:p>
            <a:r>
              <a:rPr lang="el-GR" dirty="0"/>
              <a:t>Η διάλεξη είναι είδος δημόσιου λόγου, που απευθύνεται προς το ευρύτερο κοινό και έχει </a:t>
            </a:r>
            <a:r>
              <a:rPr lang="el-GR" b="1" dirty="0">
                <a:solidFill>
                  <a:srgbClr val="FF0000"/>
                </a:solidFill>
              </a:rPr>
              <a:t>σκοπό να εκλαϊκεύσει επιστημονικά θέματα </a:t>
            </a:r>
            <a:r>
              <a:rPr lang="el-GR" dirty="0"/>
              <a:t>και να τα καταστήσει προσιτά στον λαό. </a:t>
            </a:r>
          </a:p>
          <a:p>
            <a:r>
              <a:rPr lang="el-GR" dirty="0"/>
              <a:t>Στον </a:t>
            </a:r>
            <a:r>
              <a:rPr lang="el-GR" u="sng" dirty="0"/>
              <a:t>κύκλο των θεμάτων </a:t>
            </a:r>
            <a:r>
              <a:rPr lang="el-GR" dirty="0"/>
              <a:t>υπάγονται και τα θεολογικά θέματα, που αναφέρονται στην ιστορία της Εκκλησίας, στη δράση της κατά το παρελθόν, στη θεωρητική διδασκαλία του χριστιανισμού, στη θεία λατρεία, στο δίκαιο, στις σχέσεις του χριστιανισμού με τις άλλες θρησκείες ή ομολογίες και σε πολλά άλλα που έχουν γενικότερο ενδιαφέρον.</a:t>
            </a:r>
          </a:p>
          <a:p>
            <a:r>
              <a:rPr lang="el-GR" dirty="0"/>
              <a:t>Οι διαλέξεις </a:t>
            </a:r>
            <a:r>
              <a:rPr lang="el-GR" u="sng" dirty="0"/>
              <a:t>διοργανώνονται</a:t>
            </a:r>
            <a:r>
              <a:rPr lang="el-GR" dirty="0"/>
              <a:t> συνήθως από διάφορους οργανισμούς, συλλόγους, επιστημονικά ή άλλα σωματεία, θρησκευτικές οργανώσεις ή και από τις κατά τόπους μητροπόλεις. </a:t>
            </a:r>
          </a:p>
          <a:p>
            <a:r>
              <a:rPr lang="el-GR" dirty="0"/>
              <a:t>Τα </a:t>
            </a:r>
            <a:r>
              <a:rPr lang="el-GR" u="sng" dirty="0"/>
              <a:t>θέματα προσδιορίζονται</a:t>
            </a:r>
            <a:r>
              <a:rPr lang="el-GR" dirty="0"/>
              <a:t>: </a:t>
            </a:r>
          </a:p>
          <a:p>
            <a:pPr>
              <a:buFont typeface="Wingdings" panose="05000000000000000000" pitchFamily="2" charset="2"/>
              <a:buChar char="v"/>
            </a:pPr>
            <a:r>
              <a:rPr lang="el-GR" dirty="0"/>
              <a:t>τις περισσότερες φορές από εκείνους που διοργανώνουν τη διάλεξη, ανάλογα με τα ενδιαφέροντα των ακροατών, τη σειρά των προσφερόμενων γνώσεων και τους πνευματικούς στόχους των συλλόγων </a:t>
            </a:r>
            <a:r>
              <a:rPr lang="el-GR" dirty="0" err="1"/>
              <a:t>κ.ο.κ.</a:t>
            </a:r>
            <a:r>
              <a:rPr lang="el-GR" dirty="0"/>
              <a:t> </a:t>
            </a:r>
          </a:p>
          <a:p>
            <a:pPr>
              <a:buFont typeface="Wingdings" panose="05000000000000000000" pitchFamily="2" charset="2"/>
              <a:buChar char="v"/>
            </a:pPr>
            <a:r>
              <a:rPr lang="el-GR" dirty="0"/>
              <a:t>κάποιες φορές και από τον ομιλητή σε συνεννόηση πάντα με τους διοργανωτές. Στην περίπτωση αυτή θα πρέπει να έχει τις εγγυήσεις ότι είναι γόνιμο, διαπραγματεύσιμο και ενδιαφέρον για το κοινό. Ο ομιλητής ενώ εμφανίζεται στο κοινό ως υπεύθυνος επιστήμονας και στοχαστής, οφείλει να έχει πάντα στον νου του ότι δεν απευθύνεται σε επιστήμονες. Εκεί θα φανεί και η ικανότητά του να εκλαϊκεύσει τις επιστημονικές γνώσεις και να τις κάνει χρήσιμες και επωφελείς για τον λαό.   </a:t>
            </a:r>
          </a:p>
        </p:txBody>
      </p:sp>
    </p:spTree>
    <p:extLst>
      <p:ext uri="{BB962C8B-B14F-4D97-AF65-F5344CB8AC3E}">
        <p14:creationId xmlns:p14="http://schemas.microsoft.com/office/powerpoint/2010/main" val="2764956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149654-EA25-57AE-52AC-B544DFB62F64}"/>
              </a:ext>
            </a:extLst>
          </p:cNvPr>
          <p:cNvSpPr>
            <a:spLocks noGrp="1"/>
          </p:cNvSpPr>
          <p:nvPr>
            <p:ph type="title"/>
          </p:nvPr>
        </p:nvSpPr>
        <p:spPr>
          <a:xfrm>
            <a:off x="838200" y="18256"/>
            <a:ext cx="10515600" cy="538335"/>
          </a:xfrm>
        </p:spPr>
        <p:txBody>
          <a:bodyPr>
            <a:normAutofit fontScale="90000"/>
          </a:bodyPr>
          <a:lstStyle/>
          <a:p>
            <a:pPr algn="ctr"/>
            <a:r>
              <a:rPr lang="el-GR" dirty="0"/>
              <a:t>ΔΙΑΛΕΞΕΙΣ</a:t>
            </a:r>
          </a:p>
        </p:txBody>
      </p:sp>
      <p:sp>
        <p:nvSpPr>
          <p:cNvPr id="3" name="Θέση περιεχομένου 2">
            <a:extLst>
              <a:ext uri="{FF2B5EF4-FFF2-40B4-BE49-F238E27FC236}">
                <a16:creationId xmlns:a16="http://schemas.microsoft.com/office/drawing/2014/main" id="{81C619BE-B961-EFAC-5923-BF3EE92BAB6A}"/>
              </a:ext>
            </a:extLst>
          </p:cNvPr>
          <p:cNvSpPr>
            <a:spLocks noGrp="1"/>
          </p:cNvSpPr>
          <p:nvPr>
            <p:ph idx="1"/>
          </p:nvPr>
        </p:nvSpPr>
        <p:spPr>
          <a:xfrm>
            <a:off x="0" y="556591"/>
            <a:ext cx="12192000" cy="6283153"/>
          </a:xfrm>
        </p:spPr>
        <p:txBody>
          <a:bodyPr>
            <a:normAutofit fontScale="77500" lnSpcReduction="20000"/>
          </a:bodyPr>
          <a:lstStyle/>
          <a:p>
            <a:r>
              <a:rPr lang="el-GR" dirty="0"/>
              <a:t>Το είδος αυτό του λόγου δεν είναι πρόσφορο για νέους και άπειρους ομιλητές, γιατί έχει αρκετές απαιτήσεις και προϋποθέτει κύρος και επιστημονική ωριμότητα. Σε σχέση με τα άλλα ομιλητικά είδη έρχεται πιο περιφερειακό και λιγότερο </a:t>
            </a:r>
            <a:r>
              <a:rPr lang="el-GR" dirty="0" err="1"/>
              <a:t>κηρυγματικό</a:t>
            </a:r>
            <a:r>
              <a:rPr lang="el-GR" dirty="0"/>
              <a:t>, γι’ αυτό και οι Κανόνες της Ομιλητικής μόνο σχετικά και κατ’ </a:t>
            </a:r>
            <a:r>
              <a:rPr lang="el-GR" dirty="0" err="1"/>
              <a:t>αναλογίαν</a:t>
            </a:r>
            <a:r>
              <a:rPr lang="el-GR" dirty="0"/>
              <a:t> εφαρμόζονται. </a:t>
            </a:r>
          </a:p>
          <a:p>
            <a:r>
              <a:rPr lang="el-GR" dirty="0"/>
              <a:t>Παρόλα αυτά η σπουδαιότητά του για τη μετάδοση του χριστιανικού μηνύματος είναι εξαιρετικά μεγάλη. Γι’ αυτό και επιβάλλεται να διοργανωθεί με μεγάλη προσοχή από τους παράγοντες της εκκλησιαστικής ζωής. Στα πλεονεκτήματά του είναι και η δυνατότητα να διακονούν σ’ αυτό και γυναίκες θεολόγοι. </a:t>
            </a:r>
          </a:p>
          <a:p>
            <a:r>
              <a:rPr lang="el-GR" dirty="0"/>
              <a:t>Η επεξεργασία του θέματος πρέπει να είναι πλήρης και λογικά τακτοποιημένη, η φράση απλή, το ύφος ανεπιτήδευτο και ευχάριστο, η στάση του ομιλητή κόσμια και οι χειρονομίες του λίγες και σεμνές. </a:t>
            </a:r>
          </a:p>
          <a:p>
            <a:r>
              <a:rPr lang="el-GR" dirty="0"/>
              <a:t>Η ομιλία μπορεί να γίνει από χειρόγραφο ή και ελεύθερα βάσει σημειώσεων. Χωρίς αυτά δεν είναι φρόνιμο να εμφανίζεται ο ομιλητής, γιατί αυτό δείχνει υπερβολική αυτοπεποίθηση και το ακροατήριο συνήθως το εκλαμβάνει ως περιφρόνηση προς αυτό. Σε πολλά θέματα μπορεί να παρεμβάλλεται εποπτικό υλικό, προβολές διαφανειών ή ταινιών, ή αν ταιριάζει, ψαλμωδία ύμνων. </a:t>
            </a:r>
          </a:p>
          <a:p>
            <a:r>
              <a:rPr lang="el-GR" dirty="0"/>
              <a:t>Κατά τις νέες τάσεις το θέμα μπορούν να εισηγηθούν δύο ή περισσότεροι ομιλητές ή να ακολουθήσει συζήτηση μεταξύ εισηγητή και ακροατών με σκοπό να λυθούν τυχόν απορίες ή να γίνει ανταλλαγή απόψεων. Στην πρώτη περίπτωση οι ομιλητές δεν μπορεί να είναι περισσότεροι από πέντε μαζί με τον συντονιστή. Στη δεύτερη περίπτωση καλό θα ήταν η συζήτηση με το ακροατήριο να γίνεται βάσει γραπτών ερωτημάτων, που θα υποβάλλονται στον ομιλητή κατά τη διάρκεια μικρού δεκάλεπτου διαλείμματος.</a:t>
            </a:r>
          </a:p>
          <a:p>
            <a:r>
              <a:rPr lang="el-GR" dirty="0"/>
              <a:t>Η διάλεξη </a:t>
            </a:r>
            <a:r>
              <a:rPr lang="el-GR" u="sng" dirty="0"/>
              <a:t>ως συνεχής λόγος </a:t>
            </a:r>
            <a:r>
              <a:rPr lang="el-GR" b="1" dirty="0">
                <a:solidFill>
                  <a:srgbClr val="FF0000"/>
                </a:solidFill>
              </a:rPr>
              <a:t>δεν μπορεί να ξεπερνά τα 45΄ λεπτά της ώρας</a:t>
            </a:r>
            <a:r>
              <a:rPr lang="el-GR" dirty="0"/>
              <a:t>. </a:t>
            </a:r>
            <a:r>
              <a:rPr lang="el-GR" u="sng" dirty="0"/>
              <a:t>Μαζί με τις εποπτικές του διακοσμήσεις</a:t>
            </a:r>
            <a:r>
              <a:rPr lang="el-GR" dirty="0"/>
              <a:t> </a:t>
            </a:r>
            <a:r>
              <a:rPr lang="el-GR" b="1" dirty="0">
                <a:solidFill>
                  <a:srgbClr val="FF0000"/>
                </a:solidFill>
              </a:rPr>
              <a:t>είναι δυνατόν να φτάνει τη μία ώρα</a:t>
            </a:r>
            <a:r>
              <a:rPr lang="el-GR" dirty="0"/>
              <a:t>. Η συζήτηση μένει στη διάκριση του ομιλητή και των ακροατών. </a:t>
            </a:r>
          </a:p>
        </p:txBody>
      </p:sp>
    </p:spTree>
    <p:extLst>
      <p:ext uri="{BB962C8B-B14F-4D97-AF65-F5344CB8AC3E}">
        <p14:creationId xmlns:p14="http://schemas.microsoft.com/office/powerpoint/2010/main" val="38960260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0206D0-6A61-E23C-6B83-2AC4159E5F71}"/>
              </a:ext>
            </a:extLst>
          </p:cNvPr>
          <p:cNvSpPr>
            <a:spLocks noGrp="1"/>
          </p:cNvSpPr>
          <p:nvPr>
            <p:ph type="title"/>
          </p:nvPr>
        </p:nvSpPr>
        <p:spPr>
          <a:xfrm>
            <a:off x="838200" y="365126"/>
            <a:ext cx="10515600" cy="829932"/>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47DC2015-4DDB-295F-6A7A-CA2931DE4F6A}"/>
              </a:ext>
            </a:extLst>
          </p:cNvPr>
          <p:cNvSpPr>
            <a:spLocks noGrp="1"/>
          </p:cNvSpPr>
          <p:nvPr>
            <p:ph idx="1"/>
          </p:nvPr>
        </p:nvSpPr>
        <p:spPr>
          <a:xfrm>
            <a:off x="0" y="1376127"/>
            <a:ext cx="12192000" cy="5481872"/>
          </a:xfrm>
        </p:spPr>
        <p:txBody>
          <a:bodyPr/>
          <a:lstStyle/>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err="1">
                <a:latin typeface="Palatino Linotype" panose="02040502050505030304" pitchFamily="18" charset="0"/>
              </a:rPr>
              <a:t>Φουντούλης</a:t>
            </a:r>
            <a:r>
              <a:rPr lang="el-GR" dirty="0">
                <a:latin typeface="Palatino Linotype" panose="02040502050505030304" pitchFamily="18" charset="0"/>
              </a:rPr>
              <a:t> Μ. Ιωάννης, </a:t>
            </a:r>
            <a:r>
              <a:rPr lang="el-GR" i="1" dirty="0">
                <a:latin typeface="Palatino Linotype" panose="02040502050505030304" pitchFamily="18" charset="0"/>
              </a:rPr>
              <a:t>Ομιλητική</a:t>
            </a:r>
            <a:r>
              <a:rPr lang="el-GR" dirty="0">
                <a:latin typeface="Palatino Linotype" panose="02040502050505030304" pitchFamily="18" charset="0"/>
              </a:rPr>
              <a:t>, Εκδόσεις Μέλισσα, Θεσσαλονίκη 1985.</a:t>
            </a:r>
          </a:p>
          <a:p>
            <a:endParaRPr lang="el-GR" dirty="0"/>
          </a:p>
        </p:txBody>
      </p:sp>
    </p:spTree>
    <p:extLst>
      <p:ext uri="{BB962C8B-B14F-4D97-AF65-F5344CB8AC3E}">
        <p14:creationId xmlns:p14="http://schemas.microsoft.com/office/powerpoint/2010/main" val="130090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96DD31-6FDC-BAEB-1EF7-1D27F2EBB22D}"/>
              </a:ext>
            </a:extLst>
          </p:cNvPr>
          <p:cNvSpPr>
            <a:spLocks noGrp="1"/>
          </p:cNvSpPr>
          <p:nvPr>
            <p:ph type="title"/>
          </p:nvPr>
        </p:nvSpPr>
        <p:spPr>
          <a:xfrm>
            <a:off x="765773" y="18255"/>
            <a:ext cx="10515600" cy="796557"/>
          </a:xfrm>
        </p:spPr>
        <p:txBody>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982161AE-A8C2-BBE8-F560-2B04DCCF5A9E}"/>
              </a:ext>
            </a:extLst>
          </p:cNvPr>
          <p:cNvSpPr>
            <a:spLocks noGrp="1"/>
          </p:cNvSpPr>
          <p:nvPr>
            <p:ph idx="1"/>
          </p:nvPr>
        </p:nvSpPr>
        <p:spPr>
          <a:xfrm>
            <a:off x="0" y="588475"/>
            <a:ext cx="12192000" cy="6251269"/>
          </a:xfrm>
        </p:spPr>
        <p:txBody>
          <a:bodyPr>
            <a:normAutofit fontScale="92500" lnSpcReduction="10000"/>
          </a:bodyPr>
          <a:lstStyle/>
          <a:p>
            <a:r>
              <a:rPr lang="el-GR" dirty="0"/>
              <a:t>Το κήρυγμα που ακολουθεί την ανάγνωση του Ευαγγελίου έχει ως έργο του την ξενάγηση (Κλήμης Ρώμης, </a:t>
            </a:r>
            <a:r>
              <a:rPr lang="en-GB" dirty="0"/>
              <a:t>PG 1, 1076B).</a:t>
            </a:r>
            <a:r>
              <a:rPr lang="el-GR" dirty="0"/>
              <a:t> </a:t>
            </a:r>
            <a:r>
              <a:rPr lang="el-GR" dirty="0" err="1"/>
              <a:t>Επικαιροποιεί</a:t>
            </a:r>
            <a:r>
              <a:rPr lang="el-GR" dirty="0"/>
              <a:t> το μήνυμα της αγίας Γραφής στη λειτουργική σύναξη. Συνδέεται οργανικά με την ανάγνωση της Γραφής και αποτελεί λειτουργική πράξη της Εκκλησίας. </a:t>
            </a:r>
          </a:p>
          <a:p>
            <a:r>
              <a:rPr lang="el-GR" dirty="0"/>
              <a:t>Η λογική της θείας λατρείας λέει ότι το διδακτικό μέρος της θείας Λειτουργίας επιζητεί την ολοκλήρωσή του με το κήρυγμα και ότι η μίξη της διδασκαλίας με την επακολουθούσα τέλεση του μυστηρίου μόνο σύγχυση προκαλεί παρά ωφέλεια. </a:t>
            </a:r>
          </a:p>
          <a:p>
            <a:r>
              <a:rPr lang="el-GR" dirty="0"/>
              <a:t>Οι λόγοι που επικαλούνται πολλοί για τη μετάθεση του κηρύγματος είναι: </a:t>
            </a:r>
          </a:p>
          <a:p>
            <a:pPr lvl="1">
              <a:buFont typeface="Wingdings" panose="05000000000000000000" pitchFamily="2" charset="2"/>
              <a:buChar char="v"/>
            </a:pPr>
            <a:r>
              <a:rPr lang="el-GR" dirty="0"/>
              <a:t>η βραδύτητα προσέλευσης του λαού και </a:t>
            </a:r>
          </a:p>
          <a:p>
            <a:pPr lvl="1">
              <a:buFont typeface="Wingdings" panose="05000000000000000000" pitchFamily="2" charset="2"/>
              <a:buChar char="v"/>
            </a:pPr>
            <a:r>
              <a:rPr lang="el-GR" dirty="0"/>
              <a:t>η εξοικονόμηση χρόνου. </a:t>
            </a:r>
          </a:p>
          <a:p>
            <a:r>
              <a:rPr lang="el-GR" dirty="0"/>
              <a:t>Σχετικά με </a:t>
            </a:r>
            <a:r>
              <a:rPr lang="el-GR" b="1" dirty="0"/>
              <a:t>το επιχείρημα της εξοικονόμησης χρόνου</a:t>
            </a:r>
            <a:r>
              <a:rPr lang="el-GR" dirty="0"/>
              <a:t>, αυτό δεν μπορεί να σταθεί ούτε θεολογικά, ούτε σύμφωνα με τη «λογική της λατρείας», η οποία μας καλεί μέσα από τα ίδια τα κείμενα να αποθέσουμε «</a:t>
            </a:r>
            <a:r>
              <a:rPr lang="el-GR" i="1" dirty="0" err="1"/>
              <a:t>πᾶσαν</a:t>
            </a:r>
            <a:r>
              <a:rPr lang="el-GR" i="1" dirty="0"/>
              <a:t> </a:t>
            </a:r>
            <a:r>
              <a:rPr lang="el-GR" i="1" dirty="0" err="1"/>
              <a:t>νῦν</a:t>
            </a:r>
            <a:r>
              <a:rPr lang="el-GR" i="1" dirty="0"/>
              <a:t> </a:t>
            </a:r>
            <a:r>
              <a:rPr lang="el-GR" i="1" dirty="0" err="1"/>
              <a:t>βιωτικὴν</a:t>
            </a:r>
            <a:r>
              <a:rPr lang="el-GR" i="1" dirty="0"/>
              <a:t> </a:t>
            </a:r>
            <a:r>
              <a:rPr lang="el-GR" i="1" dirty="0" err="1"/>
              <a:t>μέριμναν</a:t>
            </a:r>
            <a:r>
              <a:rPr lang="el-GR" dirty="0"/>
              <a:t>», να παραθέσουμε «</a:t>
            </a:r>
            <a:r>
              <a:rPr lang="el-GR" i="1" dirty="0" err="1"/>
              <a:t>πᾶσαν</a:t>
            </a:r>
            <a:r>
              <a:rPr lang="el-GR" i="1" dirty="0"/>
              <a:t> </a:t>
            </a:r>
            <a:r>
              <a:rPr lang="el-GR" i="1" dirty="0" err="1"/>
              <a:t>τὴν</a:t>
            </a:r>
            <a:r>
              <a:rPr lang="el-GR" i="1" dirty="0"/>
              <a:t> </a:t>
            </a:r>
            <a:r>
              <a:rPr lang="el-GR" i="1" dirty="0" err="1"/>
              <a:t>ζωὴν</a:t>
            </a:r>
            <a:r>
              <a:rPr lang="el-GR" i="1" dirty="0"/>
              <a:t> </a:t>
            </a:r>
            <a:r>
              <a:rPr lang="el-GR" i="1" dirty="0" err="1"/>
              <a:t>ἡμῶν</a:t>
            </a:r>
            <a:r>
              <a:rPr lang="el-GR" i="1" dirty="0"/>
              <a:t> </a:t>
            </a:r>
            <a:r>
              <a:rPr lang="el-GR" i="1" dirty="0" err="1"/>
              <a:t>Χριστῷ</a:t>
            </a:r>
            <a:r>
              <a:rPr lang="el-GR" i="1" dirty="0"/>
              <a:t> </a:t>
            </a:r>
            <a:r>
              <a:rPr lang="el-GR" i="1" dirty="0" err="1"/>
              <a:t>τῷ</a:t>
            </a:r>
            <a:r>
              <a:rPr lang="el-GR" i="1" dirty="0"/>
              <a:t> </a:t>
            </a:r>
            <a:r>
              <a:rPr lang="el-GR" i="1" dirty="0" err="1"/>
              <a:t>Θεῷ</a:t>
            </a:r>
            <a:r>
              <a:rPr lang="el-GR" dirty="0"/>
              <a:t>», καθώς και όλον «</a:t>
            </a:r>
            <a:r>
              <a:rPr lang="el-GR" i="1" dirty="0" err="1"/>
              <a:t>τὸν</a:t>
            </a:r>
            <a:r>
              <a:rPr lang="el-GR" i="1" dirty="0"/>
              <a:t> </a:t>
            </a:r>
            <a:r>
              <a:rPr lang="el-GR" i="1" dirty="0" err="1"/>
              <a:t>ὑπόλοιπον</a:t>
            </a:r>
            <a:r>
              <a:rPr lang="el-GR" i="1" dirty="0"/>
              <a:t> </a:t>
            </a:r>
            <a:r>
              <a:rPr lang="el-GR" i="1" dirty="0" err="1"/>
              <a:t>χρόνον</a:t>
            </a:r>
            <a:r>
              <a:rPr lang="el-GR" i="1" dirty="0"/>
              <a:t> </a:t>
            </a:r>
            <a:r>
              <a:rPr lang="el-GR" i="1" dirty="0" err="1"/>
              <a:t>τῆς</a:t>
            </a:r>
            <a:r>
              <a:rPr lang="el-GR" i="1" dirty="0"/>
              <a:t> </a:t>
            </a:r>
            <a:r>
              <a:rPr lang="el-GR" i="1" dirty="0" err="1"/>
              <a:t>ζωῆς</a:t>
            </a:r>
            <a:r>
              <a:rPr lang="el-GR" i="1" dirty="0"/>
              <a:t> </a:t>
            </a:r>
            <a:r>
              <a:rPr lang="el-GR" i="1" dirty="0" err="1"/>
              <a:t>ἡμῶν</a:t>
            </a:r>
            <a:r>
              <a:rPr lang="el-GR" dirty="0"/>
              <a:t>». Όταν η ίδια η λατρεία μας ζητά το άπαν, εμείς σκεφτόμαστε πώς να εξοικονομήσουμε χρόνο. Και η χαριστική βολή δίνεται όταν ο ομιλητής, «ο </a:t>
            </a:r>
            <a:r>
              <a:rPr lang="el-GR" dirty="0" err="1"/>
              <a:t>θέλων</a:t>
            </a:r>
            <a:r>
              <a:rPr lang="el-GR" dirty="0"/>
              <a:t> να εξοικονομήσει χρόνο», χάνει την αίσθηση του χρόνου, του χώρου και του μέτρου και το κήρυγμά του ξεπερνά πολλές φορές τα όρια αντοχής του εκκλησιάσματος.    </a:t>
            </a:r>
          </a:p>
        </p:txBody>
      </p:sp>
    </p:spTree>
    <p:extLst>
      <p:ext uri="{BB962C8B-B14F-4D97-AF65-F5344CB8AC3E}">
        <p14:creationId xmlns:p14="http://schemas.microsoft.com/office/powerpoint/2010/main" val="389475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216E74-9D2A-450F-2F76-37F710103B72}"/>
              </a:ext>
            </a:extLst>
          </p:cNvPr>
          <p:cNvSpPr>
            <a:spLocks noGrp="1"/>
          </p:cNvSpPr>
          <p:nvPr>
            <p:ph type="title"/>
          </p:nvPr>
        </p:nvSpPr>
        <p:spPr>
          <a:xfrm>
            <a:off x="838200" y="18256"/>
            <a:ext cx="10515600" cy="662782"/>
          </a:xfrm>
        </p:spPr>
        <p:txBody>
          <a:bodyPr>
            <a:normAutofit fontScale="90000"/>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F6AA3E1E-4069-3CE8-B3EF-14BDDD4A354B}"/>
              </a:ext>
            </a:extLst>
          </p:cNvPr>
          <p:cNvSpPr>
            <a:spLocks noGrp="1"/>
          </p:cNvSpPr>
          <p:nvPr>
            <p:ph idx="1"/>
          </p:nvPr>
        </p:nvSpPr>
        <p:spPr>
          <a:xfrm>
            <a:off x="0" y="681038"/>
            <a:ext cx="12192000" cy="6176962"/>
          </a:xfrm>
        </p:spPr>
        <p:txBody>
          <a:bodyPr>
            <a:normAutofit fontScale="92500" lnSpcReduction="10000"/>
          </a:bodyPr>
          <a:lstStyle/>
          <a:p>
            <a:r>
              <a:rPr lang="el-GR" dirty="0"/>
              <a:t>Επίσης, </a:t>
            </a:r>
            <a:r>
              <a:rPr lang="el-GR" b="1" dirty="0"/>
              <a:t>η βραδύτητα της προσέλευσης του λαού στη θεία λειτουργία </a:t>
            </a:r>
            <a:r>
              <a:rPr lang="el-GR" dirty="0"/>
              <a:t>είναι ένα σοβαρό πρόβλημα, το οποίο όμως δεν λύνεται με τη δημιουργία ενός άλλου προβλήματος. Η όλη κατάσταση πάσχει, επειδή: </a:t>
            </a:r>
            <a:endParaRPr lang="en-GB" dirty="0"/>
          </a:p>
          <a:p>
            <a:pPr lvl="1">
              <a:buFont typeface="Wingdings" panose="05000000000000000000" pitchFamily="2" charset="2"/>
              <a:buChar char="v"/>
            </a:pPr>
            <a:r>
              <a:rPr lang="el-GR" dirty="0"/>
              <a:t>ο ομιλητής ψάχνει να βρει το εκλεκτό κοινό του ή το πολυπληθές ακροατήριο, και έτσι</a:t>
            </a:r>
            <a:endParaRPr lang="en-GB" dirty="0"/>
          </a:p>
          <a:p>
            <a:pPr lvl="1">
              <a:buFont typeface="Wingdings" panose="05000000000000000000" pitchFamily="2" charset="2"/>
              <a:buChar char="v"/>
            </a:pPr>
            <a:r>
              <a:rPr lang="el-GR" dirty="0"/>
              <a:t>το κήρυγμα γίνεται λόγος ατομικός, αυτονομημένος από την κοινή λατρεία. </a:t>
            </a:r>
          </a:p>
          <a:p>
            <a:r>
              <a:rPr lang="el-GR" dirty="0"/>
              <a:t>Δεν πρέπει να λησμονούμε ότι το «</a:t>
            </a:r>
            <a:r>
              <a:rPr lang="el-GR" dirty="0" err="1"/>
              <a:t>προσφέρειν</a:t>
            </a:r>
            <a:r>
              <a:rPr lang="el-GR" dirty="0"/>
              <a:t>» και το «</a:t>
            </a:r>
            <a:r>
              <a:rPr lang="el-GR" dirty="0" err="1"/>
              <a:t>δέχεσθαι</a:t>
            </a:r>
            <a:r>
              <a:rPr lang="el-GR" dirty="0"/>
              <a:t>» το κήρυγμα είναι έργο και χάρισμα του αγίου Πνεύματος.</a:t>
            </a:r>
          </a:p>
          <a:p>
            <a:r>
              <a:rPr lang="el-GR" dirty="0"/>
              <a:t>Σήμερα μιλούμε για κρίση του κηρύγματος, και η κρίση αυτή βρίσκεται στο ότι </a:t>
            </a:r>
            <a:r>
              <a:rPr lang="el-GR" u="sng" dirty="0"/>
              <a:t>το κήρυγμα έγινε προσωπική υπόθεση του ιεροκήρυκα</a:t>
            </a:r>
            <a:r>
              <a:rPr lang="el-GR" dirty="0"/>
              <a:t>, για τον οποίο λέμε ότι έχει ή δεν έχει ρητορικό τάλαντο, </a:t>
            </a:r>
            <a:r>
              <a:rPr lang="el-GR" u="sng" dirty="0"/>
              <a:t>ενώ στην πραγματικότητα το χάρισμα του λόγου </a:t>
            </a:r>
            <a:r>
              <a:rPr lang="el-GR" dirty="0"/>
              <a:t>δεν είναι έμφυτο ή κατόρθωμα ατομικό, αλλά </a:t>
            </a:r>
            <a:r>
              <a:rPr lang="el-GR" u="sng" dirty="0"/>
              <a:t>δώρο του αγίου Πνεύματος</a:t>
            </a:r>
            <a:r>
              <a:rPr lang="el-GR" dirty="0"/>
              <a:t>. </a:t>
            </a:r>
          </a:p>
          <a:p>
            <a:r>
              <a:rPr lang="el-GR" dirty="0"/>
              <a:t>Το κήρυγμα δεν είναι μετάδοση θεολογικών γνώσεων αλλά κήρυγμα του ίδιου του ευαγγελίου: «</a:t>
            </a:r>
            <a:r>
              <a:rPr lang="el-GR" i="1" dirty="0" err="1"/>
              <a:t>Εἶτα</a:t>
            </a:r>
            <a:r>
              <a:rPr lang="el-GR" i="1" dirty="0"/>
              <a:t> </a:t>
            </a:r>
            <a:r>
              <a:rPr lang="el-GR" i="1" dirty="0" err="1"/>
              <a:t>τὸ</a:t>
            </a:r>
            <a:r>
              <a:rPr lang="el-GR" i="1" dirty="0"/>
              <a:t> </a:t>
            </a:r>
            <a:r>
              <a:rPr lang="el-GR" i="1" dirty="0" err="1"/>
              <a:t>ἱερὸν</a:t>
            </a:r>
            <a:r>
              <a:rPr lang="el-GR" i="1" dirty="0"/>
              <a:t> </a:t>
            </a:r>
            <a:r>
              <a:rPr lang="el-GR" i="1" dirty="0" err="1"/>
              <a:t>ἐπ</a:t>
            </a:r>
            <a:r>
              <a:rPr lang="el-GR" i="1" dirty="0"/>
              <a:t>’ </a:t>
            </a:r>
            <a:r>
              <a:rPr lang="el-GR" i="1" dirty="0" err="1"/>
              <a:t>ἄμβωνος</a:t>
            </a:r>
            <a:r>
              <a:rPr lang="el-GR" i="1" dirty="0"/>
              <a:t> </a:t>
            </a:r>
            <a:r>
              <a:rPr lang="el-GR" i="1" dirty="0" err="1"/>
              <a:t>μετὰ</a:t>
            </a:r>
            <a:r>
              <a:rPr lang="el-GR" i="1" dirty="0"/>
              <a:t> </a:t>
            </a:r>
            <a:r>
              <a:rPr lang="el-GR" i="1" dirty="0" err="1"/>
              <a:t>τὸ</a:t>
            </a:r>
            <a:r>
              <a:rPr lang="el-GR" i="1" dirty="0"/>
              <a:t> </a:t>
            </a:r>
            <a:r>
              <a:rPr lang="el-GR" i="1" dirty="0" err="1"/>
              <a:t>ἀλληλούϊα</a:t>
            </a:r>
            <a:r>
              <a:rPr lang="el-GR" i="1" dirty="0"/>
              <a:t> κηρύττεται </a:t>
            </a:r>
            <a:r>
              <a:rPr lang="el-GR" i="1" dirty="0" err="1"/>
              <a:t>Εὐαγγέλιον</a:t>
            </a:r>
            <a:r>
              <a:rPr lang="el-GR" i="1" dirty="0"/>
              <a:t>, </a:t>
            </a:r>
            <a:r>
              <a:rPr lang="el-GR" i="1" dirty="0" err="1"/>
              <a:t>ὅτι</a:t>
            </a:r>
            <a:r>
              <a:rPr lang="el-GR" i="1" dirty="0"/>
              <a:t> </a:t>
            </a:r>
            <a:r>
              <a:rPr lang="el-GR" i="1" dirty="0" err="1"/>
              <a:t>τοῦτο</a:t>
            </a:r>
            <a:r>
              <a:rPr lang="el-GR" i="1" dirty="0"/>
              <a:t> </a:t>
            </a:r>
            <a:r>
              <a:rPr lang="el-GR" i="1" dirty="0" err="1"/>
              <a:t>ἀπελθόντες</a:t>
            </a:r>
            <a:r>
              <a:rPr lang="el-GR" i="1" dirty="0"/>
              <a:t> </a:t>
            </a:r>
            <a:r>
              <a:rPr lang="el-GR" i="1" dirty="0" err="1"/>
              <a:t>ἐκήρυξαν</a:t>
            </a:r>
            <a:r>
              <a:rPr lang="el-GR" i="1" dirty="0"/>
              <a:t> </a:t>
            </a:r>
            <a:r>
              <a:rPr lang="el-GR" i="1" dirty="0" err="1"/>
              <a:t>οἱ</a:t>
            </a:r>
            <a:r>
              <a:rPr lang="el-GR" i="1" dirty="0"/>
              <a:t> </a:t>
            </a:r>
            <a:r>
              <a:rPr lang="el-GR" i="1" dirty="0" err="1"/>
              <a:t>ἀπόστολοι</a:t>
            </a:r>
            <a:r>
              <a:rPr lang="el-GR" i="1" dirty="0"/>
              <a:t>, </a:t>
            </a:r>
            <a:r>
              <a:rPr lang="el-GR" i="1" dirty="0" err="1"/>
              <a:t>ὅτι</a:t>
            </a:r>
            <a:r>
              <a:rPr lang="el-GR" i="1" dirty="0"/>
              <a:t> </a:t>
            </a:r>
            <a:r>
              <a:rPr lang="el-GR" i="1" dirty="0" err="1"/>
              <a:t>δὲ</a:t>
            </a:r>
            <a:r>
              <a:rPr lang="el-GR" i="1" dirty="0"/>
              <a:t> </a:t>
            </a:r>
            <a:r>
              <a:rPr lang="el-GR" i="1" dirty="0" err="1"/>
              <a:t>τὸ</a:t>
            </a:r>
            <a:r>
              <a:rPr lang="el-GR" i="1" dirty="0"/>
              <a:t> κήρυγμα </a:t>
            </a:r>
            <a:r>
              <a:rPr lang="el-GR" i="1" dirty="0" err="1"/>
              <a:t>Ἰησοῦ</a:t>
            </a:r>
            <a:r>
              <a:rPr lang="el-GR" i="1" dirty="0"/>
              <a:t> </a:t>
            </a:r>
            <a:r>
              <a:rPr lang="el-GR" i="1" dirty="0" err="1"/>
              <a:t>Χριστοῦ</a:t>
            </a:r>
            <a:r>
              <a:rPr lang="el-GR" i="1" dirty="0"/>
              <a:t>, </a:t>
            </a:r>
            <a:r>
              <a:rPr lang="el-GR" i="1" dirty="0" err="1"/>
              <a:t>ὡς</a:t>
            </a:r>
            <a:r>
              <a:rPr lang="el-GR" i="1" dirty="0"/>
              <a:t> </a:t>
            </a:r>
            <a:r>
              <a:rPr lang="el-GR" i="1" dirty="0" err="1"/>
              <a:t>λειτουργὸς</a:t>
            </a:r>
            <a:r>
              <a:rPr lang="el-GR" i="1" dirty="0"/>
              <a:t> </a:t>
            </a:r>
            <a:r>
              <a:rPr lang="el-GR" i="1" dirty="0" err="1"/>
              <a:t>Χριστοῦ</a:t>
            </a:r>
            <a:r>
              <a:rPr lang="el-GR" i="1" dirty="0"/>
              <a:t>, ὁ </a:t>
            </a:r>
            <a:r>
              <a:rPr lang="el-GR" i="1" dirty="0" err="1"/>
              <a:t>ἀρχιερεύς</a:t>
            </a:r>
            <a:r>
              <a:rPr lang="el-GR" dirty="0"/>
              <a:t>…» σημειώνει ο άγιος Συμεών Θεσσαλονίκης με την έννοια ότι η «διδαχή» λαμβάνει μυστηριακό χαρακτήρα και περιεχόμενο. (</a:t>
            </a:r>
            <a:r>
              <a:rPr lang="el-GR" dirty="0" err="1"/>
              <a:t>Συμεὼν</a:t>
            </a:r>
            <a:r>
              <a:rPr lang="el-GR" dirty="0"/>
              <a:t> Θεσσαλονίκης, </a:t>
            </a:r>
            <a:r>
              <a:rPr lang="el-GR" i="1" dirty="0" err="1"/>
              <a:t>Περὶ</a:t>
            </a:r>
            <a:r>
              <a:rPr lang="el-GR" i="1" dirty="0"/>
              <a:t> </a:t>
            </a:r>
            <a:r>
              <a:rPr lang="el-GR" i="1" dirty="0" err="1"/>
              <a:t>τῆς</a:t>
            </a:r>
            <a:r>
              <a:rPr lang="el-GR" i="1" dirty="0"/>
              <a:t> </a:t>
            </a:r>
            <a:r>
              <a:rPr lang="el-GR" i="1" dirty="0" err="1"/>
              <a:t>ἱερᾶς</a:t>
            </a:r>
            <a:r>
              <a:rPr lang="el-GR" i="1" dirty="0"/>
              <a:t> λειτουργίας</a:t>
            </a:r>
            <a:r>
              <a:rPr lang="el-GR" dirty="0"/>
              <a:t>, </a:t>
            </a:r>
            <a:r>
              <a:rPr lang="en-GB" dirty="0"/>
              <a:t>PG 155, 293).</a:t>
            </a:r>
            <a:endParaRPr lang="el-GR" dirty="0"/>
          </a:p>
        </p:txBody>
      </p:sp>
    </p:spTree>
    <p:extLst>
      <p:ext uri="{BB962C8B-B14F-4D97-AF65-F5344CB8AC3E}">
        <p14:creationId xmlns:p14="http://schemas.microsoft.com/office/powerpoint/2010/main" val="112419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73426C-431D-5401-5756-28728E8D5D90}"/>
              </a:ext>
            </a:extLst>
          </p:cNvPr>
          <p:cNvSpPr>
            <a:spLocks noGrp="1"/>
          </p:cNvSpPr>
          <p:nvPr>
            <p:ph type="title"/>
          </p:nvPr>
        </p:nvSpPr>
        <p:spPr>
          <a:xfrm>
            <a:off x="838200" y="0"/>
            <a:ext cx="10515600" cy="681037"/>
          </a:xfrm>
        </p:spPr>
        <p:txBody>
          <a:bodyPr>
            <a:normAutofit fontScale="90000"/>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0DA187E5-04FC-D9D7-01E8-BE34A1183B58}"/>
              </a:ext>
            </a:extLst>
          </p:cNvPr>
          <p:cNvSpPr>
            <a:spLocks noGrp="1"/>
          </p:cNvSpPr>
          <p:nvPr>
            <p:ph idx="1"/>
          </p:nvPr>
        </p:nvSpPr>
        <p:spPr>
          <a:xfrm>
            <a:off x="0" y="681036"/>
            <a:ext cx="12192000" cy="6176963"/>
          </a:xfrm>
        </p:spPr>
        <p:txBody>
          <a:bodyPr>
            <a:normAutofit fontScale="92500" lnSpcReduction="10000"/>
          </a:bodyPr>
          <a:lstStyle/>
          <a:p>
            <a:r>
              <a:rPr lang="el-GR" dirty="0"/>
              <a:t>Μεταθέτοντας το κήρυγμα </a:t>
            </a:r>
            <a:r>
              <a:rPr lang="el-GR" b="1" dirty="0">
                <a:solidFill>
                  <a:srgbClr val="FF0000"/>
                </a:solidFill>
              </a:rPr>
              <a:t>μεταθέτουμε το κέντρο βάρους της θείας λειτουργίας από το μυστήριο στον λόγο</a:t>
            </a:r>
            <a:r>
              <a:rPr lang="el-GR" dirty="0"/>
              <a:t> κατά την προτεσταντική νοοτροπία. </a:t>
            </a:r>
          </a:p>
          <a:p>
            <a:r>
              <a:rPr lang="el-GR" dirty="0"/>
              <a:t>Στόχος της εκκλησιαστικής κοινότητας είναι να πείσει τα παιδιά της ότι ο άνθρωπος τότε μόνο πραγματοποιεί την υπόστασή του ως πρόσωπο, όταν βρίσκεται σε κοινωνία αγάπης με τα υπόλοιπα πρόσωπα, και ότι βασική προτεραιότητα είναι η συμμετοχή στη λειτουργική πράξη.</a:t>
            </a:r>
          </a:p>
          <a:p>
            <a:r>
              <a:rPr lang="el-GR" dirty="0"/>
              <a:t>Το κήρυγμα από μόνο του, αυτονομημένο και αυτόνομο, δεν έσωσε κανέναν. </a:t>
            </a:r>
          </a:p>
          <a:p>
            <a:r>
              <a:rPr lang="el-GR" dirty="0"/>
              <a:t>Σύμφωνα με τον μακαριστό Μητροπολίτη Περγάμου Ιωάννη </a:t>
            </a:r>
            <a:r>
              <a:rPr lang="el-GR" dirty="0" err="1"/>
              <a:t>Ζηζιούλα</a:t>
            </a:r>
            <a:r>
              <a:rPr lang="el-GR" dirty="0"/>
              <a:t>: «</a:t>
            </a:r>
            <a:r>
              <a:rPr lang="el-GR" i="1" dirty="0"/>
              <a:t>ο λόγος της Εκκλησίας δεν είναι λέξη, αλλά πρόσωπο· δεν είναι φωνή, αλλά ζωντανή παρουσία· μία παρουσία, που ενσαρκώνεται κατεξοχήν στην ευχαριστία, σε μία ευχαριστία που είναι σύναξη και κοινωνία. Η κοινωνία αυτή, που μεταμορφώνεται για να μεταμορφώσει, δεν υπάρχει πια. Τη διέλυσε η </a:t>
            </a:r>
            <a:r>
              <a:rPr lang="el-GR" i="1" dirty="0" err="1"/>
              <a:t>ευσεβιστική</a:t>
            </a:r>
            <a:r>
              <a:rPr lang="el-GR" i="1" dirty="0"/>
              <a:t> ατομοκρατία μας, που πίστευε ότι δεν χρειάζεται την ενορία, την ευχαριστιακή αυτή κοινότητα για να δράσει στον κόσμο. Την αντικατέστησε η διδακτική </a:t>
            </a:r>
            <a:r>
              <a:rPr lang="el-GR" i="1" dirty="0" err="1"/>
              <a:t>λογοκρατία</a:t>
            </a:r>
            <a:r>
              <a:rPr lang="el-GR" i="1" dirty="0"/>
              <a:t> μας που πίστεψε ότι αρκεί να μιλήσουμε στον κόσμο, για να τον μεταβάλλουμε. Η Εκκλησία μας ως παρουσία στον κόσμο έγινε άμβωνας χωρίς θυσιαστήριο και άθροισμα χριστιανών χωρίς ενότητα και σύναξη</a:t>
            </a:r>
            <a:r>
              <a:rPr lang="el-GR" dirty="0"/>
              <a:t>».    </a:t>
            </a:r>
          </a:p>
        </p:txBody>
      </p:sp>
    </p:spTree>
    <p:extLst>
      <p:ext uri="{BB962C8B-B14F-4D97-AF65-F5344CB8AC3E}">
        <p14:creationId xmlns:p14="http://schemas.microsoft.com/office/powerpoint/2010/main" val="2858264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28F706-FD4A-E592-B08D-90BA0715D81C}"/>
              </a:ext>
            </a:extLst>
          </p:cNvPr>
          <p:cNvSpPr>
            <a:spLocks noGrp="1"/>
          </p:cNvSpPr>
          <p:nvPr>
            <p:ph type="title"/>
          </p:nvPr>
        </p:nvSpPr>
        <p:spPr>
          <a:xfrm>
            <a:off x="838200" y="18256"/>
            <a:ext cx="10515600" cy="662782"/>
          </a:xfrm>
        </p:spPr>
        <p:txBody>
          <a:bodyPr>
            <a:normAutofit fontScale="90000"/>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2F4FACA9-BC36-4DB3-E12D-314FD1350127}"/>
              </a:ext>
            </a:extLst>
          </p:cNvPr>
          <p:cNvSpPr>
            <a:spLocks noGrp="1"/>
          </p:cNvSpPr>
          <p:nvPr>
            <p:ph idx="1"/>
          </p:nvPr>
        </p:nvSpPr>
        <p:spPr>
          <a:xfrm>
            <a:off x="0" y="681038"/>
            <a:ext cx="12192000" cy="6158706"/>
          </a:xfrm>
        </p:spPr>
        <p:txBody>
          <a:bodyPr>
            <a:normAutofit fontScale="92500" lnSpcReduction="20000"/>
          </a:bodyPr>
          <a:lstStyle/>
          <a:p>
            <a:r>
              <a:rPr lang="el-GR" dirty="0"/>
              <a:t>Ζώντας ο σύγχρονος άνθρωπος αυτόν τον διχασμό βρίσκεται σε σύγχυση. Η θεία λειτουργία από έργο του λαού έγινε έργο μόνο των κληρικών. Στη θεία λατρεία όμως κανείς δεν δικαιώνεται ως ακροατής ή θεατής. </a:t>
            </a:r>
          </a:p>
          <a:p>
            <a:r>
              <a:rPr lang="el-GR" dirty="0"/>
              <a:t>Φυσικά οι άνθρωποι λαχταρούν την αυθεντική λατρεία· γι’ αυτό και είναι ευθύνη της Εκκλησίας να προσφέρει κατάλληλες και αποτελεσματικές λειτουργικές εμπειρίες, ικανές να προκαλέσουν τη συμμετοχή του λαού. Μόνο έτσι ο πιστός αποκτά εκκλησιαστικό φρόνημα και μπορεί να βιώσει και τη λατρεία και το κήρυγμα. </a:t>
            </a:r>
          </a:p>
          <a:p>
            <a:r>
              <a:rPr lang="el-GR" dirty="0"/>
              <a:t>Η λατρεία κινείται σε δύο επίπεδα, την κάθετη και την οριζόντια, ενώνοντας τα μέλη της εκκλησιαστικής κοινότητας με τον Θεό (κάθετη) και μεταξύ τους (οριζόντια). Και οι δύο αυτές κατευθύνσεις βρίσκονται σε άμεση αλληλεξάρτηση.</a:t>
            </a:r>
          </a:p>
          <a:p>
            <a:r>
              <a:rPr lang="el-GR" dirty="0"/>
              <a:t>Συνεπώς, πρέπει να ληφθεί μέριμνα ώστε ο λαός: </a:t>
            </a:r>
          </a:p>
          <a:p>
            <a:pPr lvl="1">
              <a:buFont typeface="Wingdings" panose="05000000000000000000" pitchFamily="2" charset="2"/>
              <a:buChar char="v"/>
            </a:pPr>
            <a:r>
              <a:rPr lang="el-GR" dirty="0"/>
              <a:t>πρώτα να συνδεθεί με τη θεία λειτουργία, </a:t>
            </a:r>
          </a:p>
          <a:p>
            <a:pPr lvl="1">
              <a:buFont typeface="Wingdings" panose="05000000000000000000" pitchFamily="2" charset="2"/>
              <a:buChar char="v"/>
            </a:pPr>
            <a:r>
              <a:rPr lang="el-GR" dirty="0"/>
              <a:t>ύστερα να ληφθεί μέριμνα για τη βελτίωση του λόγου της διδαχής και </a:t>
            </a:r>
          </a:p>
          <a:p>
            <a:pPr lvl="1">
              <a:buFont typeface="Wingdings" panose="05000000000000000000" pitchFamily="2" charset="2"/>
              <a:buChar char="v"/>
            </a:pPr>
            <a:r>
              <a:rPr lang="el-GR" dirty="0"/>
              <a:t>στο τέλος να βιωθεί ότι η θεία λειτουργία είναι «</a:t>
            </a:r>
            <a:r>
              <a:rPr lang="el-GR" i="1" dirty="0" err="1"/>
              <a:t>συγκεφαλαίωσις</a:t>
            </a:r>
            <a:r>
              <a:rPr lang="el-GR" i="1" dirty="0"/>
              <a:t> </a:t>
            </a:r>
            <a:r>
              <a:rPr lang="el-GR" i="1" dirty="0" err="1"/>
              <a:t>τῆς</a:t>
            </a:r>
            <a:r>
              <a:rPr lang="el-GR" i="1" dirty="0"/>
              <a:t> </a:t>
            </a:r>
            <a:r>
              <a:rPr lang="el-GR" i="1" dirty="0" err="1"/>
              <a:t>ὅλης</a:t>
            </a:r>
            <a:r>
              <a:rPr lang="el-GR" i="1" dirty="0"/>
              <a:t> </a:t>
            </a:r>
            <a:r>
              <a:rPr lang="el-GR" i="1" dirty="0" err="1"/>
              <a:t>οἰκονομίας</a:t>
            </a:r>
            <a:r>
              <a:rPr lang="el-GR" dirty="0"/>
              <a:t>» (Θεοδώρου </a:t>
            </a:r>
            <a:r>
              <a:rPr lang="el-GR" dirty="0" err="1"/>
              <a:t>Στουδίτου</a:t>
            </a:r>
            <a:r>
              <a:rPr lang="el-GR" dirty="0"/>
              <a:t>, </a:t>
            </a:r>
            <a:r>
              <a:rPr lang="en-GB" dirty="0"/>
              <a:t>PG 99, 340C).</a:t>
            </a:r>
            <a:r>
              <a:rPr lang="el-GR" dirty="0"/>
              <a:t> </a:t>
            </a:r>
            <a:endParaRPr lang="en-GB" dirty="0"/>
          </a:p>
          <a:p>
            <a:r>
              <a:rPr lang="el-GR" dirty="0"/>
              <a:t>Όπως τονίζουν και οι Πατέρες: «</a:t>
            </a:r>
            <a:r>
              <a:rPr lang="el-GR" i="1" dirty="0"/>
              <a:t>Ταύτην </a:t>
            </a:r>
            <a:r>
              <a:rPr lang="el-GR" i="1" dirty="0" err="1"/>
              <a:t>αἰδοίμεθα</a:t>
            </a:r>
            <a:r>
              <a:rPr lang="el-GR" i="1" dirty="0"/>
              <a:t> </a:t>
            </a:r>
            <a:r>
              <a:rPr lang="el-GR" i="1" dirty="0" err="1"/>
              <a:t>τὴν</a:t>
            </a:r>
            <a:r>
              <a:rPr lang="el-GR" i="1" dirty="0"/>
              <a:t> </a:t>
            </a:r>
            <a:r>
              <a:rPr lang="el-GR" i="1" dirty="0" err="1"/>
              <a:t>τάξιν</a:t>
            </a:r>
            <a:r>
              <a:rPr lang="el-GR" i="1" dirty="0"/>
              <a:t> </a:t>
            </a:r>
            <a:r>
              <a:rPr lang="el-GR" i="1" dirty="0" err="1"/>
              <a:t>ἀδελφοί</a:t>
            </a:r>
            <a:r>
              <a:rPr lang="el-GR" i="1" dirty="0"/>
              <a:t>, ταύτην </a:t>
            </a:r>
            <a:r>
              <a:rPr lang="el-GR" i="1" dirty="0" err="1"/>
              <a:t>φυλάττομεν</a:t>
            </a:r>
            <a:r>
              <a:rPr lang="el-GR" dirty="0"/>
              <a:t>» (Γρηγορίου Θεολόγου, </a:t>
            </a:r>
            <a:r>
              <a:rPr lang="el-GR" i="1" dirty="0" err="1"/>
              <a:t>Ὁμιλίαι</a:t>
            </a:r>
            <a:r>
              <a:rPr lang="el-GR" i="1" dirty="0"/>
              <a:t> </a:t>
            </a:r>
            <a:r>
              <a:rPr lang="el-GR" i="1" dirty="0" err="1"/>
              <a:t>περὶ</a:t>
            </a:r>
            <a:r>
              <a:rPr lang="el-GR" i="1" dirty="0"/>
              <a:t> </a:t>
            </a:r>
            <a:r>
              <a:rPr lang="el-GR" i="1" dirty="0" err="1"/>
              <a:t>τῆς</a:t>
            </a:r>
            <a:r>
              <a:rPr lang="el-GR" i="1" dirty="0"/>
              <a:t> </a:t>
            </a:r>
            <a:r>
              <a:rPr lang="el-GR" i="1" dirty="0" err="1"/>
              <a:t>ἐν</a:t>
            </a:r>
            <a:r>
              <a:rPr lang="el-GR" i="1" dirty="0"/>
              <a:t> </a:t>
            </a:r>
            <a:r>
              <a:rPr lang="el-GR" i="1" dirty="0" err="1"/>
              <a:t>ταῖς</a:t>
            </a:r>
            <a:r>
              <a:rPr lang="el-GR" i="1" dirty="0"/>
              <a:t> </a:t>
            </a:r>
            <a:r>
              <a:rPr lang="el-GR" i="1" dirty="0" err="1"/>
              <a:t>διαλέξεσιν</a:t>
            </a:r>
            <a:r>
              <a:rPr lang="el-GR" i="1" dirty="0"/>
              <a:t> </a:t>
            </a:r>
            <a:r>
              <a:rPr lang="el-GR" i="1" dirty="0" err="1"/>
              <a:t>εὐταξίας</a:t>
            </a:r>
            <a:r>
              <a:rPr lang="el-GR" dirty="0"/>
              <a:t>, </a:t>
            </a:r>
            <a:r>
              <a:rPr lang="en-GB" dirty="0"/>
              <a:t>PG 36, 173 </a:t>
            </a:r>
            <a:r>
              <a:rPr lang="el-GR" dirty="0"/>
              <a:t>και εξής) ή «</a:t>
            </a:r>
            <a:r>
              <a:rPr lang="el-GR" i="1" dirty="0"/>
              <a:t>λατρεία </a:t>
            </a:r>
            <a:r>
              <a:rPr lang="el-GR" i="1" dirty="0" err="1"/>
              <a:t>ἐστίν</a:t>
            </a:r>
            <a:r>
              <a:rPr lang="el-GR" i="1" dirty="0"/>
              <a:t>, </a:t>
            </a:r>
            <a:r>
              <a:rPr lang="el-GR" i="1" dirty="0" err="1"/>
              <a:t>ὡς</a:t>
            </a:r>
            <a:r>
              <a:rPr lang="el-GR" i="1" dirty="0"/>
              <a:t> λογίζομαι, ἡ συντεταγμένη</a:t>
            </a:r>
            <a:r>
              <a:rPr lang="el-GR" dirty="0"/>
              <a:t>» (Μεγάλου Βασιλείου, </a:t>
            </a:r>
            <a:r>
              <a:rPr lang="en-GB" dirty="0"/>
              <a:t>PG </a:t>
            </a:r>
            <a:r>
              <a:rPr lang="el-GR" dirty="0"/>
              <a:t>31, 1236). </a:t>
            </a:r>
          </a:p>
        </p:txBody>
      </p:sp>
    </p:spTree>
    <p:extLst>
      <p:ext uri="{BB962C8B-B14F-4D97-AF65-F5344CB8AC3E}">
        <p14:creationId xmlns:p14="http://schemas.microsoft.com/office/powerpoint/2010/main" val="181113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A8D218-3227-F246-C1C9-69F7783AE64D}"/>
              </a:ext>
            </a:extLst>
          </p:cNvPr>
          <p:cNvSpPr>
            <a:spLocks noGrp="1"/>
          </p:cNvSpPr>
          <p:nvPr>
            <p:ph type="title"/>
          </p:nvPr>
        </p:nvSpPr>
        <p:spPr>
          <a:xfrm>
            <a:off x="838200" y="18256"/>
            <a:ext cx="10515600" cy="662782"/>
          </a:xfrm>
        </p:spPr>
        <p:txBody>
          <a:bodyPr>
            <a:normAutofit fontScale="90000"/>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FBE4CAED-B415-F2DC-A77B-F8C02AE4D20D}"/>
              </a:ext>
            </a:extLst>
          </p:cNvPr>
          <p:cNvSpPr>
            <a:spLocks noGrp="1"/>
          </p:cNvSpPr>
          <p:nvPr>
            <p:ph idx="1"/>
          </p:nvPr>
        </p:nvSpPr>
        <p:spPr>
          <a:xfrm>
            <a:off x="0" y="681038"/>
            <a:ext cx="12192000" cy="6176962"/>
          </a:xfrm>
        </p:spPr>
        <p:txBody>
          <a:bodyPr>
            <a:normAutofit fontScale="92500" lnSpcReduction="20000"/>
          </a:bodyPr>
          <a:lstStyle/>
          <a:p>
            <a:r>
              <a:rPr lang="el-GR" dirty="0"/>
              <a:t>Με βάση όλα τα παραπάνω </a:t>
            </a:r>
            <a:r>
              <a:rPr lang="el-GR" b="1" dirty="0"/>
              <a:t>θα πρέπει να αποφεύγεται η μεταφορά του κηρύγματος την ώρα του κοινωνικού</a:t>
            </a:r>
            <a:r>
              <a:rPr lang="el-GR" dirty="0"/>
              <a:t>, γιατί το κοινωνικό ως οργανικό στοιχείο της θείας λειτουργίας είναι χρόνος ωφέλιμος για την προπαρασκευή στη θεία κοινωνία και όχι νεκρός χρόνος για ευσεβείς διδασκαλίες. </a:t>
            </a:r>
          </a:p>
          <a:p>
            <a:r>
              <a:rPr lang="el-GR" dirty="0"/>
              <a:t>Επιπλέον, </a:t>
            </a:r>
            <a:r>
              <a:rPr lang="el-GR" b="1" dirty="0"/>
              <a:t>η έννοια της φιλανθρωπίας</a:t>
            </a:r>
            <a:r>
              <a:rPr lang="el-GR" dirty="0"/>
              <a:t>, που πρέπει να χαρακτηρίζει το κήρυγμα, δεν φαίνεται να λαμβάνει υπόψη: </a:t>
            </a:r>
          </a:p>
          <a:p>
            <a:pPr lvl="1">
              <a:buFont typeface="Wingdings" panose="05000000000000000000" pitchFamily="2" charset="2"/>
              <a:buChar char="v"/>
            </a:pPr>
            <a:r>
              <a:rPr lang="el-GR" dirty="0"/>
              <a:t>τη σωματική καταπόνηση των ανθρώπων, </a:t>
            </a:r>
          </a:p>
          <a:p>
            <a:pPr lvl="1">
              <a:buFont typeface="Wingdings" panose="05000000000000000000" pitchFamily="2" charset="2"/>
              <a:buChar char="v"/>
            </a:pPr>
            <a:r>
              <a:rPr lang="el-GR" dirty="0"/>
              <a:t>την αταξία των μικρών παιδιών, </a:t>
            </a:r>
          </a:p>
          <a:p>
            <a:pPr lvl="1">
              <a:buFont typeface="Wingdings" panose="05000000000000000000" pitchFamily="2" charset="2"/>
              <a:buChar char="v"/>
            </a:pPr>
            <a:r>
              <a:rPr lang="el-GR" dirty="0"/>
              <a:t>την κινητικότητα που παρατηρείται καθώς οι πιστοί πλησιάζουν προς την ωραία πύλη για τη θεία Κοινωνία, </a:t>
            </a:r>
          </a:p>
          <a:p>
            <a:pPr lvl="1">
              <a:buFont typeface="Wingdings" panose="05000000000000000000" pitchFamily="2" charset="2"/>
              <a:buChar char="v"/>
            </a:pPr>
            <a:r>
              <a:rPr lang="el-GR" dirty="0"/>
              <a:t>τον ερχομό κάποιων αδελφών που δεν «</a:t>
            </a:r>
            <a:r>
              <a:rPr lang="el-GR" dirty="0" err="1"/>
              <a:t>ἐφοβήθησαν</a:t>
            </a:r>
            <a:r>
              <a:rPr lang="el-GR" dirty="0"/>
              <a:t> </a:t>
            </a:r>
            <a:r>
              <a:rPr lang="el-GR" dirty="0" err="1"/>
              <a:t>τὴν</a:t>
            </a:r>
            <a:r>
              <a:rPr lang="el-GR" dirty="0"/>
              <a:t> βραδύτητα» και προσήλθαν στη θεία λειτουργία έστω και την «</a:t>
            </a:r>
            <a:r>
              <a:rPr lang="el-GR" dirty="0" err="1"/>
              <a:t>δωδεκάτην</a:t>
            </a:r>
            <a:r>
              <a:rPr lang="el-GR" dirty="0"/>
              <a:t>».</a:t>
            </a:r>
          </a:p>
          <a:p>
            <a:r>
              <a:rPr lang="el-GR" dirty="0"/>
              <a:t>Όλα αυτά φανερώνουν πως κάτω από αυτές τις συνθήκες δεν υπάρχουν οι κατάλληλες προϋποθέσεις για ένα «καλό» κήρυγμα, ούτε φυσικά συνηγορούν για ένα «ιδανικό» ποιοτικά και ποσοτικά ακροατήριο.</a:t>
            </a:r>
          </a:p>
          <a:p>
            <a:r>
              <a:rPr lang="el-GR" dirty="0"/>
              <a:t>Επίσης, και για το ίδιο το κήρυγμα αυτή η θέση είναι μειωτική. Δίνεται η εντύπωση ότι ο λόγος του Θεού δεν απευθύνεται σε ολόκληρη την Εκκλησία</a:t>
            </a:r>
            <a:r>
              <a:rPr lang="el-GR"/>
              <a:t>, δηλαδή </a:t>
            </a:r>
            <a:r>
              <a:rPr lang="el-GR" dirty="0"/>
              <a:t>ότι είναι ένα είδος </a:t>
            </a:r>
            <a:r>
              <a:rPr lang="el-GR" dirty="0" err="1"/>
              <a:t>παρέργου</a:t>
            </a:r>
            <a:r>
              <a:rPr lang="el-GR" dirty="0"/>
              <a:t> που αφορά μόνο στον «</a:t>
            </a:r>
            <a:r>
              <a:rPr lang="el-GR" dirty="0" err="1"/>
              <a:t>μὴ</a:t>
            </a:r>
            <a:r>
              <a:rPr lang="el-GR" dirty="0"/>
              <a:t> </a:t>
            </a:r>
            <a:r>
              <a:rPr lang="el-GR" dirty="0" err="1"/>
              <a:t>γιγνώσκοντα</a:t>
            </a:r>
            <a:r>
              <a:rPr lang="el-GR" dirty="0"/>
              <a:t> </a:t>
            </a:r>
            <a:r>
              <a:rPr lang="el-GR" dirty="0" err="1"/>
              <a:t>τὸν</a:t>
            </a:r>
            <a:r>
              <a:rPr lang="el-GR" dirty="0"/>
              <a:t> </a:t>
            </a:r>
            <a:r>
              <a:rPr lang="el-GR" dirty="0" err="1"/>
              <a:t>νόμον</a:t>
            </a:r>
            <a:r>
              <a:rPr lang="el-GR" dirty="0"/>
              <a:t>» λαό. Αντίθετα, κατά την ορθή παραδοσιακή του θέση μετά τα αναγνώσματα, ολόκληρη η Εκκλησία, κλήρος και λαός, όλοι διδάσκονται και οικοδομούνται από τον λόγο του Θεού. </a:t>
            </a:r>
          </a:p>
        </p:txBody>
      </p:sp>
    </p:spTree>
    <p:extLst>
      <p:ext uri="{BB962C8B-B14F-4D97-AF65-F5344CB8AC3E}">
        <p14:creationId xmlns:p14="http://schemas.microsoft.com/office/powerpoint/2010/main" val="215612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320BFF-59FF-3150-E175-302F63CAC76C}"/>
              </a:ext>
            </a:extLst>
          </p:cNvPr>
          <p:cNvSpPr>
            <a:spLocks noGrp="1"/>
          </p:cNvSpPr>
          <p:nvPr>
            <p:ph type="title"/>
          </p:nvPr>
        </p:nvSpPr>
        <p:spPr>
          <a:xfrm>
            <a:off x="774826" y="18256"/>
            <a:ext cx="10515600" cy="742236"/>
          </a:xfrm>
        </p:spPr>
        <p:txBody>
          <a:bodyPr/>
          <a:lstStyle/>
          <a:p>
            <a:pPr algn="ctr"/>
            <a:r>
              <a:rPr lang="el-GR" dirty="0"/>
              <a:t>ΚΗΡΥΓΜΑ ΚΑΤΑ ΤΗ ΘΕΙΑ ΛΕΙΤΟΥΡΓΙΑ</a:t>
            </a:r>
          </a:p>
        </p:txBody>
      </p:sp>
      <p:sp>
        <p:nvSpPr>
          <p:cNvPr id="3" name="Θέση περιεχομένου 2">
            <a:extLst>
              <a:ext uri="{FF2B5EF4-FFF2-40B4-BE49-F238E27FC236}">
                <a16:creationId xmlns:a16="http://schemas.microsoft.com/office/drawing/2014/main" id="{C805EF59-A677-233E-944A-AC59879DAC89}"/>
              </a:ext>
            </a:extLst>
          </p:cNvPr>
          <p:cNvSpPr>
            <a:spLocks noGrp="1"/>
          </p:cNvSpPr>
          <p:nvPr>
            <p:ph idx="1"/>
          </p:nvPr>
        </p:nvSpPr>
        <p:spPr>
          <a:xfrm>
            <a:off x="0" y="666780"/>
            <a:ext cx="12192000" cy="6191219"/>
          </a:xfrm>
        </p:spPr>
        <p:txBody>
          <a:bodyPr>
            <a:normAutofit fontScale="92500" lnSpcReduction="10000"/>
          </a:bodyPr>
          <a:lstStyle/>
          <a:p>
            <a:r>
              <a:rPr lang="el-GR" dirty="0"/>
              <a:t>Υπάρχουν και ορισμένες τεχνικές προϋποθέσεις που δίνουν στο κήρυγμα που γίνεται κατά τη θεία λειτουργία </a:t>
            </a:r>
            <a:r>
              <a:rPr lang="el-GR" b="1" dirty="0"/>
              <a:t>μια χαρακτηριστική ιδιομορφία</a:t>
            </a:r>
            <a:r>
              <a:rPr lang="el-GR" dirty="0"/>
              <a:t>. </a:t>
            </a:r>
          </a:p>
          <a:p>
            <a:pPr lvl="1">
              <a:buFont typeface="Wingdings" panose="05000000000000000000" pitchFamily="2" charset="2"/>
              <a:buChar char="v"/>
            </a:pPr>
            <a:r>
              <a:rPr lang="el-GR" dirty="0"/>
              <a:t>Πρώτα από όλα πρόκειται για μια γενική σύναξη του λαού, δηλαδή για </a:t>
            </a:r>
            <a:r>
              <a:rPr lang="el-GR" u="sng" dirty="0"/>
              <a:t>ένα ακροατήριο κάθε άλλο παρά ομοιογενές</a:t>
            </a:r>
            <a:r>
              <a:rPr lang="el-GR" dirty="0"/>
              <a:t>. Αυτό σημαίνει πως ο λόγος του Θεού πρέπει να γίνει κατανοητός από όλους ώστε όλοι να αποκομίσουν σωτήρια διδάγματα.</a:t>
            </a:r>
          </a:p>
          <a:p>
            <a:pPr lvl="1">
              <a:buFont typeface="Wingdings" panose="05000000000000000000" pitchFamily="2" charset="2"/>
              <a:buChar char="v"/>
            </a:pPr>
            <a:r>
              <a:rPr lang="el-GR" dirty="0"/>
              <a:t>Δεύτερο, πρέπει να σταθμιστούν με σύνεση </a:t>
            </a:r>
            <a:r>
              <a:rPr lang="el-GR" u="sng" dirty="0"/>
              <a:t>οι δεκτικές ικανότητες των ακροατών</a:t>
            </a:r>
            <a:r>
              <a:rPr lang="el-GR" dirty="0"/>
              <a:t>. Ο λαός στέκεται όρθιος και είναι νηστικός και ήδη - μέχρι την ανάγνωση του Αποστόλου και του Ευαγγελίου - αρκετά κουρασμένος, αφού η θεία λειτουργία συνάπτεται στον όρθρο και πρόκειται να παραμείνει αρκετό ακόμη χρόνο στον ναό για να μετάσχει στην τέλεση του μυστηρίου της θείας ευχαριστίας. </a:t>
            </a:r>
          </a:p>
          <a:p>
            <a:r>
              <a:rPr lang="el-GR" dirty="0"/>
              <a:t>Συνεπώς, το κήρυγμα θα κινηθεί σε περιορισμένα χρονικά όρια για να μπορεί να το παρακολουθήσει με άνεση ο ήδη κουρασμένος λαός και να μην καταπονηθεί. </a:t>
            </a:r>
          </a:p>
          <a:p>
            <a:r>
              <a:rPr lang="el-GR" dirty="0"/>
              <a:t>Η σχετική πείρα έδειξε πως το μέγιστο χρονικό πλαίσιο, μέσα στο οποίο επιτρέπεται να κινηθεί το κήρυγμα, </a:t>
            </a:r>
            <a:r>
              <a:rPr lang="el-GR" b="1" dirty="0">
                <a:solidFill>
                  <a:srgbClr val="FF0000"/>
                </a:solidFill>
              </a:rPr>
              <a:t>είναι 15΄ λεπτά της ώρας</a:t>
            </a:r>
            <a:r>
              <a:rPr lang="el-GR" dirty="0"/>
              <a:t>. Ο χρόνος αυτός είναι λίγος για την ανάπτυξη μεγάλων θεμάτων, αλλά αρκετός για έναν καλά προετοιμασμένο ομιλητή. Το κήρυγμα δεν εξαντλεί τα θέματα και δεν τα αναπτύσσει διεξοδικά. Οδηγείται από τα πράγματα στην παρουσίαση μικρών θεμάτων ή πτυχών τους, σε ένα είδος πνευματικών συνθημάτων, μεστής και περιεκτικής διδαχής, που βαθμηδόν θα συμπληρώνεται και θα συναρμολογείται με τη χάρη του Θεού στην καρδιά του πιστού.  </a:t>
            </a:r>
          </a:p>
        </p:txBody>
      </p:sp>
    </p:spTree>
    <p:extLst>
      <p:ext uri="{BB962C8B-B14F-4D97-AF65-F5344CB8AC3E}">
        <p14:creationId xmlns:p14="http://schemas.microsoft.com/office/powerpoint/2010/main" val="106858918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855</TotalTime>
  <Words>6693</Words>
  <Application>Microsoft Office PowerPoint</Application>
  <PresentationFormat>Ευρεία οθόνη</PresentationFormat>
  <Paragraphs>247</Paragraphs>
  <Slides>32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Arial</vt:lpstr>
      <vt:lpstr>Calibri</vt:lpstr>
      <vt:lpstr>Calibri Light</vt:lpstr>
      <vt:lpstr>Palatino Linotype</vt:lpstr>
      <vt:lpstr>Wingdings</vt:lpstr>
      <vt:lpstr>Θέμα του Office</vt:lpstr>
      <vt:lpstr>ΔΙΑΚΟΝΙΑ ΤΟΥ ΛΟΓΟΥ ΕΝΟΤΗΤΑ 9Η  ΕΙΔΗ ΤΟΥ ΚΗΡΥΓΜΑΤΟΣ</vt:lpstr>
      <vt:lpstr>ΓΕΝΙΚΑ</vt:lpstr>
      <vt:lpstr>ΚΗΡΥΓΜΑ ΚΑΤΑ ΤΗ ΘΕΙΑ ΛΕΙΤΟΥΡΓΙΑ</vt:lpstr>
      <vt:lpstr>ΚΗΡΥΓΜΑ ΚΑΤΑ ΤΗ ΘΕΙΑ ΛΕΙΤΟΥΡΓΙΑ</vt:lpstr>
      <vt:lpstr>ΚΗΡΥΓΜΑ ΚΑΤΑ ΤΗ ΘΕΙΑ ΛΕΙΤΟΥΡΓΙΑ</vt:lpstr>
      <vt:lpstr>ΚΗΡΥΓΜΑ ΚΑΤΑ ΤΗ ΘΕΙΑ ΛΕΙΤΟΥΡΓΙΑ</vt:lpstr>
      <vt:lpstr>ΚΗΡΥΓΜΑ ΚΑΤΑ ΤΗ ΘΕΙΑ ΛΕΙΤΟΥΡΓΙΑ</vt:lpstr>
      <vt:lpstr>ΚΗΡΥΓΜΑ ΚΑΤΑ ΤΗ ΘΕΙΑ ΛΕΙΤΟΥΡΓΙΑ</vt:lpstr>
      <vt:lpstr>ΚΗΡΥΓΜΑ ΚΑΤΑ ΤΗ ΘΕΙΑ ΛΕΙΤΟΥΡΓΙΑ</vt:lpstr>
      <vt:lpstr>ΚΗΡΥΓΜΑ ΚΑΤΑ ΤΗ ΘΕΙΑ ΛΕΙΤΟΥΡΓΙΑ</vt:lpstr>
      <vt:lpstr>ΕΣΠΕΡΙΝΟ ΚΗΡΥΓΜΑ</vt:lpstr>
      <vt:lpstr>ΕΣΠΕΡΙΝΟ ΚΗΡΥΓΜΑ</vt:lpstr>
      <vt:lpstr>ΕΣΠΕΡΙΝΟ ΚΗΡΥΓΜΑ</vt:lpstr>
      <vt:lpstr>ΠΕΡΙΣΤΑΤΙΚΟ ΚΗΡΥΓΜΑ (ΠΡΟΣΦΩΝΗΣΕΙΣ)</vt:lpstr>
      <vt:lpstr>ΠΕΡΙΣΤΑΤΙΚΟ ΚΗΡΥΓΜΑ (ΠΡΟΣΦΩΝΗΣΕΙΣ)</vt:lpstr>
      <vt:lpstr>ΠΕΡΙΣΤΑΤΙΚΟ ΚΗΡΥΓΜΑ (ΠΡΟΣΦΩΝΗΣΕΙΣ)</vt:lpstr>
      <vt:lpstr>ΠΕΡΙΣΤΑΤΙΚΟ ΚΗΡΥΓΜΑ (ΠΡΟΣΦΩΝΗΣΕΙΣ)</vt:lpstr>
      <vt:lpstr>ΠΑΝΗΓΥΡΙΚΟΙ ΚΑΙ ΕΓΚΩΜΙΑΣΤΙΚΟΙ ΛΟΓΟΙ</vt:lpstr>
      <vt:lpstr>ΠΑΝΗΓΥΡΙΚΟΙ ΚΑΙ ΕΓΚΩΜΙΑΣΤΙΚΟΙ ΛΟΓΟΙ</vt:lpstr>
      <vt:lpstr>ΠΑΝΗΓΥΡΙΚΟΙ ΚΑΙ ΕΓΚΩΜΙΑΣΤΙΚΟΙ ΛΟΓΟΙ</vt:lpstr>
      <vt:lpstr>ΠΑΝΗΓΥΡΙΚΟΙ ΚΑΙ ΕΓΚΩΜΙΑΣΤΙΚΟΙ ΛΟΓΟΙ</vt:lpstr>
      <vt:lpstr>ΕΠΙΚΗΔΕΙΟΙ ΚΑΙ ΕΠΙΜΝΗΜΟΣΥΝΟΙ ΛΟΓΟΙ</vt:lpstr>
      <vt:lpstr>ΤΟ ΚΗΡΥΓΜΑ ΣΕ ΕΙΔΙΚΑ ΑΜΙΓΗ ΑΚΡΟΑΤΗΡΙΑ</vt:lpstr>
      <vt:lpstr>ΤΟ ΚΗΡΥΓΜΑ ΣΕ ΕΙΔΙΚΑ ΑΜΙΓΗ ΑΚΡΟΑΤΗΡΙΑ</vt:lpstr>
      <vt:lpstr>ΤΟ ΚΗΡΥΓΜΑ ΣΕ ΕΙΔΙΚΑ ΑΜΙΓΗ ΑΚΡΟΑΤΗΡΙΑ</vt:lpstr>
      <vt:lpstr>ΤΟ ΚΗΡΥΓΜΑ ΣΕ ΕΙΔΙΚΑ ΑΜΙΓΗ ΑΚΡΟΑΤΗΡΙΑ</vt:lpstr>
      <vt:lpstr>ΚΗΡΥΓΜΑ ΑΠΟ ΡΑΔΙΟΦΩΝΟ ΚΑΙ ΤΗΛΕΟΡΑΣΗ</vt:lpstr>
      <vt:lpstr>ΚΗΡΥΓΜΑ ΑΠΟ ΡΑΔΙΟΦΩΝΟ ΚΑΙ ΤΗΛΕΟΡΑΣΗ</vt:lpstr>
      <vt:lpstr>ΓΡΑΠΤΟ ΚΗΡΥΓΜΑ</vt:lpstr>
      <vt:lpstr>ΔΙΑΛΕΞΕΙΣ</vt:lpstr>
      <vt:lpstr>ΔΙΑΛΕΞΕΙΣ</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9Η  ΕΙΔΗ ΤΟΥ ΚΗΡΥΓΜΑΤΟΣ</dc:title>
  <dc:creator>MARIA KARAMPELIA</dc:creator>
  <cp:lastModifiedBy>MARIA KARAMPELIA</cp:lastModifiedBy>
  <cp:revision>1</cp:revision>
  <dcterms:created xsi:type="dcterms:W3CDTF">2023-05-11T09:18:35Z</dcterms:created>
  <dcterms:modified xsi:type="dcterms:W3CDTF">2024-05-16T13:02:30Z</dcterms:modified>
</cp:coreProperties>
</file>