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45DFF92-5D64-4217-8911-69F9F0D78CDB}" type="datetimeFigureOut">
              <a:rPr lang="el-GR" smtClean="0"/>
              <a:t>8/4/2020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026065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5DFF92-5D64-4217-8911-69F9F0D78CDB}" type="datetimeFigureOut">
              <a:rPr lang="el-GR" smtClean="0"/>
              <a:t>8/4/2020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31836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5DFF92-5D64-4217-8911-69F9F0D78CDB}" type="datetimeFigureOut">
              <a:rPr lang="el-GR" smtClean="0"/>
              <a:t>8/4/2020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83321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5DFF92-5D64-4217-8911-69F9F0D78CDB}" type="datetimeFigureOut">
              <a:rPr lang="el-GR" smtClean="0"/>
              <a:t>8/4/2020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3848220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5DFF92-5D64-4217-8911-69F9F0D78CDB}" type="datetimeFigureOut">
              <a:rPr lang="el-GR" smtClean="0"/>
              <a:t>8/4/2020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198323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45DFF92-5D64-4217-8911-69F9F0D78CDB}" type="datetimeFigureOut">
              <a:rPr lang="el-GR" smtClean="0"/>
              <a:t>8/4/2020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599325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45DFF92-5D64-4217-8911-69F9F0D78CDB}" type="datetimeFigureOut">
              <a:rPr lang="el-GR" smtClean="0"/>
              <a:t>8/4/2020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3200575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45DFF92-5D64-4217-8911-69F9F0D78CDB}" type="datetimeFigureOut">
              <a:rPr lang="el-GR" smtClean="0"/>
              <a:t>8/4/2020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21456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DFF92-5D64-4217-8911-69F9F0D78CDB}" type="datetimeFigureOut">
              <a:rPr lang="el-GR" smtClean="0"/>
              <a:t>8/4/2020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1035460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5DFF92-5D64-4217-8911-69F9F0D78CDB}" type="datetimeFigureOut">
              <a:rPr lang="el-GR" smtClean="0"/>
              <a:t>8/4/2020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2139759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5DFF92-5D64-4217-8911-69F9F0D78CDB}" type="datetimeFigureOut">
              <a:rPr lang="el-GR" smtClean="0"/>
              <a:t>8/4/2020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9FB4F20-25F4-42B1-87EE-D9B26160C57D}" type="slidenum">
              <a:rPr lang="el-GR" smtClean="0"/>
              <a:t>‹#›</a:t>
            </a:fld>
            <a:endParaRPr lang="el-GR"/>
          </a:p>
        </p:txBody>
      </p:sp>
    </p:spTree>
    <p:extLst>
      <p:ext uri="{BB962C8B-B14F-4D97-AF65-F5344CB8AC3E}">
        <p14:creationId xmlns:p14="http://schemas.microsoft.com/office/powerpoint/2010/main" val="936763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DFF92-5D64-4217-8911-69F9F0D78CDB}" type="datetimeFigureOut">
              <a:rPr lang="el-GR" smtClean="0"/>
              <a:t>8/4/2020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B4F20-25F4-42B1-87EE-D9B26160C57D}" type="slidenum">
              <a:rPr lang="el-GR" smtClean="0"/>
              <a:t>‹#›</a:t>
            </a:fld>
            <a:endParaRPr lang="el-GR"/>
          </a:p>
        </p:txBody>
      </p:sp>
    </p:spTree>
    <p:extLst>
      <p:ext uri="{BB962C8B-B14F-4D97-AF65-F5344CB8AC3E}">
        <p14:creationId xmlns:p14="http://schemas.microsoft.com/office/powerpoint/2010/main" val="1273111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1"/>
            <a:ext cx="7772400" cy="1296143"/>
          </a:xfrm>
          <a:solidFill>
            <a:schemeClr val="tx2">
              <a:lumMod val="60000"/>
              <a:lumOff val="40000"/>
            </a:schemeClr>
          </a:solidFill>
        </p:spPr>
        <p:txBody>
          <a:bodyPr/>
          <a:lstStyle/>
          <a:p>
            <a:r>
              <a:rPr lang="en-US" dirty="0" smtClean="0"/>
              <a:t>1.4 Grammar for listening</a:t>
            </a:r>
            <a:endParaRPr lang="el-GR" dirty="0"/>
          </a:p>
        </p:txBody>
      </p:sp>
      <p:sp>
        <p:nvSpPr>
          <p:cNvPr id="3" name="Subtitle 2"/>
          <p:cNvSpPr>
            <a:spLocks noGrp="1"/>
          </p:cNvSpPr>
          <p:nvPr>
            <p:ph type="subTitle" idx="1"/>
          </p:nvPr>
        </p:nvSpPr>
        <p:spPr>
          <a:xfrm>
            <a:off x="1371600" y="2924944"/>
            <a:ext cx="6400800" cy="1008112"/>
          </a:xfrm>
          <a:solidFill>
            <a:schemeClr val="accent5">
              <a:lumMod val="60000"/>
              <a:lumOff val="40000"/>
            </a:schemeClr>
          </a:solidFill>
          <a:effectLst>
            <a:innerShdw blurRad="114300">
              <a:prstClr val="black"/>
            </a:innerShdw>
          </a:effectLst>
          <a:scene3d>
            <a:camera prst="perspectiveFront"/>
            <a:lightRig rig="threePt" dir="t"/>
          </a:scene3d>
          <a:sp3d>
            <a:bevelT w="114300" prst="artDeco"/>
          </a:sp3d>
        </p:spPr>
        <p:txBody>
          <a:bodyPr/>
          <a:lstStyle/>
          <a:p>
            <a:r>
              <a:rPr lang="en-US" b="1" dirty="0" smtClean="0">
                <a:solidFill>
                  <a:schemeClr val="tx1"/>
                </a:solidFill>
              </a:rPr>
              <a:t>Defining</a:t>
            </a:r>
            <a:endParaRPr lang="el-GR" b="1" dirty="0">
              <a:solidFill>
                <a:schemeClr val="tx1"/>
              </a:solidFill>
            </a:endParaRPr>
          </a:p>
        </p:txBody>
      </p:sp>
      <p:pic>
        <p:nvPicPr>
          <p:cNvPr id="1026" name="Picture 2" descr="C:\Users\Charis\Desktop\ΑΝΩΤΑΤΗ ΕΚΚΛΗΣΙΑΣΤΙΚΗ ΑΚΑΔΗΜΙΑ ΑΘΗΝΩΝ\new skills\αρχείο λήψη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4264992"/>
            <a:ext cx="4320479" cy="197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539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25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25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bg/>
                                          </p:spTgt>
                                        </p:tgtEl>
                                        <p:attrNameLst>
                                          <p:attrName>style.visibility</p:attrName>
                                        </p:attrNameLst>
                                      </p:cBhvr>
                                      <p:to>
                                        <p:strVal val="visible"/>
                                      </p:to>
                                    </p:set>
                                    <p:anim calcmode="lin" valueType="num">
                                      <p:cBhvr additive="base">
                                        <p:cTn id="19" dur="500" fill="hold"/>
                                        <p:tgtEl>
                                          <p:spTgt spid="3">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1"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3" grpId="1"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640960" cy="1143000"/>
          </a:xfrm>
          <a:solidFill>
            <a:schemeClr val="accent2">
              <a:lumMod val="60000"/>
              <a:lumOff val="40000"/>
            </a:schemeClr>
          </a:solidFill>
        </p:spPr>
        <p:txBody>
          <a:bodyPr>
            <a:normAutofit/>
          </a:bodyPr>
          <a:lstStyle/>
          <a:p>
            <a:r>
              <a:rPr lang="en-US" sz="2800" dirty="0" smtClean="0"/>
              <a:t>Can you provide definitions for the following terms?</a:t>
            </a:r>
            <a:endParaRPr lang="el-GR" sz="2800" dirty="0"/>
          </a:p>
        </p:txBody>
      </p:sp>
      <p:sp>
        <p:nvSpPr>
          <p:cNvPr id="3" name="Content Placeholder 2"/>
          <p:cNvSpPr>
            <a:spLocks noGrp="1"/>
          </p:cNvSpPr>
          <p:nvPr>
            <p:ph idx="1"/>
          </p:nvPr>
        </p:nvSpPr>
        <p:spPr>
          <a:solidFill>
            <a:schemeClr val="accent1">
              <a:lumMod val="60000"/>
              <a:lumOff val="40000"/>
            </a:schemeClr>
          </a:solidFill>
        </p:spPr>
        <p:txBody>
          <a:bodyPr>
            <a:normAutofit fontScale="85000" lnSpcReduction="20000"/>
          </a:bodyPr>
          <a:lstStyle/>
          <a:p>
            <a:r>
              <a:rPr lang="en-US" dirty="0" smtClean="0"/>
              <a:t>A cafeteria?</a:t>
            </a:r>
          </a:p>
          <a:p>
            <a:r>
              <a:rPr lang="en-US" dirty="0" smtClean="0"/>
              <a:t>A lecture hall?</a:t>
            </a:r>
          </a:p>
          <a:p>
            <a:r>
              <a:rPr lang="en-US" dirty="0" smtClean="0"/>
              <a:t>A lab?</a:t>
            </a:r>
          </a:p>
          <a:p>
            <a:r>
              <a:rPr lang="en-US" dirty="0" smtClean="0"/>
              <a:t>A degree?</a:t>
            </a:r>
          </a:p>
          <a:p>
            <a:r>
              <a:rPr lang="en-US" dirty="0" smtClean="0"/>
              <a:t>A graduate?</a:t>
            </a:r>
          </a:p>
          <a:p>
            <a:r>
              <a:rPr lang="en-US" dirty="0" smtClean="0"/>
              <a:t>A projector?</a:t>
            </a:r>
          </a:p>
          <a:p>
            <a:r>
              <a:rPr lang="en-US" dirty="0" smtClean="0"/>
              <a:t>A theatre?</a:t>
            </a:r>
          </a:p>
          <a:p>
            <a:r>
              <a:rPr lang="en-US" dirty="0" smtClean="0"/>
              <a:t>A sports </a:t>
            </a:r>
            <a:r>
              <a:rPr lang="en-US" dirty="0" err="1" smtClean="0"/>
              <a:t>centre</a:t>
            </a:r>
            <a:r>
              <a:rPr lang="en-US" dirty="0" smtClean="0"/>
              <a:t>?</a:t>
            </a:r>
          </a:p>
          <a:p>
            <a:r>
              <a:rPr lang="en-US" dirty="0" smtClean="0"/>
              <a:t>A field trip?</a:t>
            </a:r>
          </a:p>
          <a:p>
            <a:r>
              <a:rPr lang="en-US" dirty="0" smtClean="0"/>
              <a:t>A librarian?</a:t>
            </a:r>
            <a:endParaRPr lang="el-GR" dirty="0"/>
          </a:p>
        </p:txBody>
      </p:sp>
    </p:spTree>
    <p:extLst>
      <p:ext uri="{BB962C8B-B14F-4D97-AF65-F5344CB8AC3E}">
        <p14:creationId xmlns:p14="http://schemas.microsoft.com/office/powerpoint/2010/main" val="529117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Here are the definitions!</a:t>
            </a:r>
            <a:endParaRPr lang="el-GR" dirty="0"/>
          </a:p>
        </p:txBody>
      </p:sp>
      <p:sp>
        <p:nvSpPr>
          <p:cNvPr id="3" name="Content Placeholder 2"/>
          <p:cNvSpPr>
            <a:spLocks noGrp="1"/>
          </p:cNvSpPr>
          <p:nvPr>
            <p:ph idx="1"/>
          </p:nvPr>
        </p:nvSpPr>
        <p:spPr>
          <a:solidFill>
            <a:schemeClr val="accent2">
              <a:lumMod val="40000"/>
              <a:lumOff val="60000"/>
            </a:schemeClr>
          </a:solidFill>
        </p:spPr>
        <p:txBody>
          <a:bodyPr>
            <a:normAutofit fontScale="70000" lnSpcReduction="20000"/>
          </a:bodyPr>
          <a:lstStyle/>
          <a:p>
            <a:r>
              <a:rPr lang="en-US" b="1" u="sng" dirty="0" smtClean="0"/>
              <a:t>Cafeteria:</a:t>
            </a:r>
            <a:r>
              <a:rPr lang="en-US" dirty="0" smtClean="0"/>
              <a:t> </a:t>
            </a:r>
            <a:r>
              <a:rPr lang="en-US" dirty="0" smtClean="0"/>
              <a:t>it’s </a:t>
            </a:r>
            <a:r>
              <a:rPr lang="en-US" dirty="0" smtClean="0"/>
              <a:t>a restaurant for students. You usually serve yourself.</a:t>
            </a:r>
          </a:p>
          <a:p>
            <a:r>
              <a:rPr lang="en-US" b="1" u="sng" dirty="0" smtClean="0"/>
              <a:t>A lecture </a:t>
            </a:r>
            <a:r>
              <a:rPr lang="en-US" b="1" u="sng" dirty="0"/>
              <a:t>h</a:t>
            </a:r>
            <a:r>
              <a:rPr lang="en-US" b="1" u="sng" dirty="0" smtClean="0"/>
              <a:t>all</a:t>
            </a:r>
            <a:r>
              <a:rPr lang="en-US" dirty="0" smtClean="0"/>
              <a:t>: </a:t>
            </a:r>
            <a:r>
              <a:rPr lang="en-US" dirty="0" smtClean="0"/>
              <a:t>it’s </a:t>
            </a:r>
            <a:r>
              <a:rPr lang="en-US" dirty="0" smtClean="0"/>
              <a:t>a place for lectures.</a:t>
            </a:r>
          </a:p>
          <a:p>
            <a:r>
              <a:rPr lang="en-US" b="1" u="sng" dirty="0" smtClean="0"/>
              <a:t>A lab: </a:t>
            </a:r>
            <a:r>
              <a:rPr lang="en-US" dirty="0" smtClean="0"/>
              <a:t>it</a:t>
            </a:r>
            <a:r>
              <a:rPr lang="el-GR" dirty="0" smtClean="0"/>
              <a:t>’</a:t>
            </a:r>
            <a:r>
              <a:rPr lang="en-US" dirty="0" smtClean="0"/>
              <a:t>s a place for experiments.</a:t>
            </a:r>
          </a:p>
          <a:p>
            <a:r>
              <a:rPr lang="en-US" b="1" u="sng" dirty="0" smtClean="0"/>
              <a:t>A degree</a:t>
            </a:r>
            <a:r>
              <a:rPr lang="en-US" dirty="0" smtClean="0"/>
              <a:t>: it’s a certificate for a university course.</a:t>
            </a:r>
          </a:p>
          <a:p>
            <a:r>
              <a:rPr lang="en-US" b="1" u="sng" dirty="0" smtClean="0"/>
              <a:t>A graduate</a:t>
            </a:r>
            <a:r>
              <a:rPr lang="en-US" dirty="0" smtClean="0"/>
              <a:t>: it’s a person with a degree.</a:t>
            </a:r>
          </a:p>
          <a:p>
            <a:r>
              <a:rPr lang="en-US" b="1" u="sng" dirty="0" smtClean="0"/>
              <a:t>A projector</a:t>
            </a:r>
            <a:r>
              <a:rPr lang="en-US" dirty="0" smtClean="0"/>
              <a:t>: it’s a machine for showing slides, from PowerPoint, for example.</a:t>
            </a:r>
          </a:p>
          <a:p>
            <a:r>
              <a:rPr lang="en-US" b="1" u="sng" dirty="0" smtClean="0"/>
              <a:t>A theatre</a:t>
            </a:r>
            <a:r>
              <a:rPr lang="en-US" dirty="0" smtClean="0"/>
              <a:t>: it’s a place for plays and sometimes music concerts.</a:t>
            </a:r>
          </a:p>
          <a:p>
            <a:r>
              <a:rPr lang="en-US" b="1" u="sng" dirty="0" smtClean="0"/>
              <a:t>A sports </a:t>
            </a:r>
            <a:r>
              <a:rPr lang="en-US" b="1" u="sng" dirty="0" err="1" smtClean="0"/>
              <a:t>centre</a:t>
            </a:r>
            <a:r>
              <a:rPr lang="en-US" b="1" u="sng" dirty="0" smtClean="0"/>
              <a:t>: </a:t>
            </a:r>
            <a:r>
              <a:rPr lang="en-US" dirty="0" smtClean="0"/>
              <a:t>it’s a place for tennis, squash, and football.</a:t>
            </a:r>
          </a:p>
          <a:p>
            <a:r>
              <a:rPr lang="en-US" b="1" u="sng" dirty="0" smtClean="0"/>
              <a:t>A field trip</a:t>
            </a:r>
            <a:r>
              <a:rPr lang="en-US" dirty="0" smtClean="0"/>
              <a:t>: it’s work outside the University. You visit a place and do research.</a:t>
            </a:r>
          </a:p>
          <a:p>
            <a:r>
              <a:rPr lang="en-US" b="1" u="sng" dirty="0" smtClean="0"/>
              <a:t>A librarian</a:t>
            </a:r>
            <a:r>
              <a:rPr lang="en-US" dirty="0" smtClean="0"/>
              <a:t>: it’s a person in charge of a library.</a:t>
            </a:r>
            <a:endParaRPr lang="el-GR" dirty="0"/>
          </a:p>
        </p:txBody>
      </p:sp>
    </p:spTree>
    <p:extLst>
      <p:ext uri="{BB962C8B-B14F-4D97-AF65-F5344CB8AC3E}">
        <p14:creationId xmlns:p14="http://schemas.microsoft.com/office/powerpoint/2010/main" val="1710051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fontScale="90000"/>
          </a:bodyPr>
          <a:lstStyle/>
          <a:p>
            <a:r>
              <a:rPr lang="en-US" dirty="0" smtClean="0"/>
              <a:t>How else can we define something?</a:t>
            </a:r>
            <a:endParaRPr lang="el-GR" dirty="0"/>
          </a:p>
        </p:txBody>
      </p:sp>
      <p:sp>
        <p:nvSpPr>
          <p:cNvPr id="3" name="Content Placeholder 2"/>
          <p:cNvSpPr>
            <a:spLocks noGrp="1"/>
          </p:cNvSpPr>
          <p:nvPr>
            <p:ph idx="1"/>
          </p:nvPr>
        </p:nvSpPr>
        <p:spPr>
          <a:xfrm>
            <a:off x="457200" y="1600200"/>
            <a:ext cx="8507288" cy="4525963"/>
          </a:xfrm>
          <a:solidFill>
            <a:schemeClr val="accent2">
              <a:lumMod val="60000"/>
              <a:lumOff val="40000"/>
            </a:schemeClr>
          </a:solidFill>
        </p:spPr>
        <p:txBody>
          <a:bodyPr/>
          <a:lstStyle/>
          <a:p>
            <a:r>
              <a:rPr lang="en-US" dirty="0" smtClean="0"/>
              <a:t>We can define an action with </a:t>
            </a:r>
            <a:r>
              <a:rPr lang="en-US" i="1" u="sng" dirty="0" smtClean="0"/>
              <a:t>means / is </a:t>
            </a:r>
            <a:r>
              <a:rPr lang="en-US" dirty="0" smtClean="0"/>
              <a:t>and another </a:t>
            </a:r>
            <a:r>
              <a:rPr lang="en-US" u="sng" dirty="0" smtClean="0">
                <a:solidFill>
                  <a:srgbClr val="FF0000"/>
                </a:solidFill>
              </a:rPr>
              <a:t>verb in the gerund</a:t>
            </a:r>
            <a:r>
              <a:rPr lang="en-US" dirty="0" smtClean="0"/>
              <a:t>. For example</a:t>
            </a:r>
            <a:r>
              <a:rPr lang="en-US" dirty="0" smtClean="0"/>
              <a:t>:</a:t>
            </a: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270759095"/>
              </p:ext>
            </p:extLst>
          </p:nvPr>
        </p:nvGraphicFramePr>
        <p:xfrm>
          <a:off x="467543" y="2852936"/>
          <a:ext cx="8424938" cy="2580285"/>
        </p:xfrm>
        <a:graphic>
          <a:graphicData uri="http://schemas.openxmlformats.org/drawingml/2006/table">
            <a:tbl>
              <a:tblPr firstRow="1" bandRow="1">
                <a:tableStyleId>{5C22544A-7EE6-4342-B048-85BDC9FD1C3A}</a:tableStyleId>
              </a:tblPr>
              <a:tblGrid>
                <a:gridCol w="1910540"/>
                <a:gridCol w="1257813"/>
                <a:gridCol w="1224136"/>
                <a:gridCol w="4032449"/>
              </a:tblGrid>
              <a:tr h="516057">
                <a:tc>
                  <a:txBody>
                    <a:bodyPr/>
                    <a:lstStyle/>
                    <a:p>
                      <a:r>
                        <a:rPr lang="en-US" dirty="0" smtClean="0"/>
                        <a:t>SUBJECT</a:t>
                      </a:r>
                      <a:endParaRPr lang="el-GR" dirty="0"/>
                    </a:p>
                  </a:txBody>
                  <a:tcPr/>
                </a:tc>
                <a:tc>
                  <a:txBody>
                    <a:bodyPr/>
                    <a:lstStyle/>
                    <a:p>
                      <a:r>
                        <a:rPr lang="en-US" dirty="0" smtClean="0"/>
                        <a:t>VERB</a:t>
                      </a:r>
                      <a:endParaRPr lang="el-GR" dirty="0"/>
                    </a:p>
                  </a:txBody>
                  <a:tcPr/>
                </a:tc>
                <a:tc>
                  <a:txBody>
                    <a:bodyPr/>
                    <a:lstStyle/>
                    <a:p>
                      <a:r>
                        <a:rPr lang="en-US" dirty="0" smtClean="0"/>
                        <a:t>GERUND</a:t>
                      </a:r>
                      <a:endParaRPr lang="el-GR" dirty="0"/>
                    </a:p>
                  </a:txBody>
                  <a:tcPr/>
                </a:tc>
                <a:tc>
                  <a:txBody>
                    <a:bodyPr/>
                    <a:lstStyle/>
                    <a:p>
                      <a:r>
                        <a:rPr lang="en-US" dirty="0" smtClean="0"/>
                        <a:t>MORE INFORMATION</a:t>
                      </a:r>
                      <a:endParaRPr lang="el-GR" dirty="0"/>
                    </a:p>
                  </a:txBody>
                  <a:tcPr/>
                </a:tc>
              </a:tr>
              <a:tr h="516057">
                <a:tc>
                  <a:txBody>
                    <a:bodyPr/>
                    <a:lstStyle/>
                    <a:p>
                      <a:r>
                        <a:rPr lang="en-US" dirty="0" smtClean="0">
                          <a:solidFill>
                            <a:schemeClr val="accent4">
                              <a:lumMod val="75000"/>
                            </a:schemeClr>
                          </a:solidFill>
                        </a:rPr>
                        <a:t>Research</a:t>
                      </a:r>
                      <a:endParaRPr lang="el-GR" dirty="0">
                        <a:solidFill>
                          <a:schemeClr val="accent4">
                            <a:lumMod val="75000"/>
                          </a:schemeClr>
                        </a:solidFill>
                      </a:endParaRPr>
                    </a:p>
                  </a:txBody>
                  <a:tcPr/>
                </a:tc>
                <a:tc rowSpan="4">
                  <a:txBody>
                    <a:bodyPr/>
                    <a:lstStyle/>
                    <a:p>
                      <a:r>
                        <a:rPr lang="en-US" dirty="0" smtClean="0"/>
                        <a:t>    </a:t>
                      </a:r>
                    </a:p>
                    <a:p>
                      <a:endParaRPr lang="en-US" dirty="0" smtClean="0"/>
                    </a:p>
                    <a:p>
                      <a:r>
                        <a:rPr lang="en-US" dirty="0" smtClean="0">
                          <a:solidFill>
                            <a:srgbClr val="FF0000"/>
                          </a:solidFill>
                        </a:rPr>
                        <a:t>  means</a:t>
                      </a:r>
                      <a:endParaRPr lang="el-GR" dirty="0">
                        <a:solidFill>
                          <a:srgbClr val="FF0000"/>
                        </a:solidFill>
                      </a:endParaRPr>
                    </a:p>
                    <a:p>
                      <a:endParaRPr lang="en-US" dirty="0" smtClean="0">
                        <a:solidFill>
                          <a:srgbClr val="FF0000"/>
                        </a:solidFill>
                      </a:endParaRPr>
                    </a:p>
                    <a:p>
                      <a:endParaRPr lang="en-US" dirty="0" smtClean="0">
                        <a:solidFill>
                          <a:srgbClr val="FF0000"/>
                        </a:solidFill>
                      </a:endParaRPr>
                    </a:p>
                    <a:p>
                      <a:r>
                        <a:rPr lang="en-US" dirty="0" smtClean="0">
                          <a:solidFill>
                            <a:srgbClr val="FF0000"/>
                          </a:solidFill>
                        </a:rPr>
                        <a:t>    is</a:t>
                      </a:r>
                      <a:endParaRPr lang="el-GR" dirty="0">
                        <a:solidFill>
                          <a:srgbClr val="FF0000"/>
                        </a:solidFill>
                      </a:endParaRPr>
                    </a:p>
                  </a:txBody>
                  <a:tcPr/>
                </a:tc>
                <a:tc>
                  <a:txBody>
                    <a:bodyPr/>
                    <a:lstStyle/>
                    <a:p>
                      <a:r>
                        <a:rPr lang="en-US" dirty="0" smtClean="0">
                          <a:solidFill>
                            <a:schemeClr val="accent6">
                              <a:lumMod val="50000"/>
                            </a:schemeClr>
                          </a:solidFill>
                        </a:rPr>
                        <a:t>finding</a:t>
                      </a:r>
                      <a:endParaRPr lang="el-GR" dirty="0">
                        <a:solidFill>
                          <a:schemeClr val="accent6">
                            <a:lumMod val="50000"/>
                          </a:schemeClr>
                        </a:solidFill>
                      </a:endParaRPr>
                    </a:p>
                  </a:txBody>
                  <a:tcPr/>
                </a:tc>
                <a:tc>
                  <a:txBody>
                    <a:bodyPr/>
                    <a:lstStyle/>
                    <a:p>
                      <a:r>
                        <a:rPr lang="en-US" dirty="0" smtClean="0"/>
                        <a:t>information in books or on the internet.</a:t>
                      </a:r>
                      <a:endParaRPr lang="el-GR" dirty="0"/>
                    </a:p>
                  </a:txBody>
                  <a:tcPr/>
                </a:tc>
              </a:tr>
              <a:tr h="516057">
                <a:tc>
                  <a:txBody>
                    <a:bodyPr/>
                    <a:lstStyle/>
                    <a:p>
                      <a:r>
                        <a:rPr lang="en-US" dirty="0" smtClean="0">
                          <a:solidFill>
                            <a:schemeClr val="accent4">
                              <a:lumMod val="75000"/>
                            </a:schemeClr>
                          </a:solidFill>
                        </a:rPr>
                        <a:t>Access</a:t>
                      </a:r>
                      <a:endParaRPr lang="el-GR" dirty="0">
                        <a:solidFill>
                          <a:schemeClr val="accent4">
                            <a:lumMod val="75000"/>
                          </a:schemeClr>
                        </a:solidFill>
                      </a:endParaRPr>
                    </a:p>
                  </a:txBody>
                  <a:tcPr/>
                </a:tc>
                <a:tc vMerge="1">
                  <a:txBody>
                    <a:bodyPr/>
                    <a:lstStyle/>
                    <a:p>
                      <a:endParaRPr lang="el-GR" dirty="0"/>
                    </a:p>
                  </a:txBody>
                  <a:tcPr/>
                </a:tc>
                <a:tc>
                  <a:txBody>
                    <a:bodyPr/>
                    <a:lstStyle/>
                    <a:p>
                      <a:r>
                        <a:rPr lang="en-US" dirty="0" smtClean="0">
                          <a:solidFill>
                            <a:schemeClr val="accent6">
                              <a:lumMod val="50000"/>
                            </a:schemeClr>
                          </a:solidFill>
                        </a:rPr>
                        <a:t>getting</a:t>
                      </a:r>
                      <a:endParaRPr lang="el-GR" dirty="0">
                        <a:solidFill>
                          <a:schemeClr val="accent6">
                            <a:lumMod val="50000"/>
                          </a:schemeClr>
                        </a:solidFill>
                      </a:endParaRPr>
                    </a:p>
                  </a:txBody>
                  <a:tcPr/>
                </a:tc>
                <a:tc>
                  <a:txBody>
                    <a:bodyPr/>
                    <a:lstStyle/>
                    <a:p>
                      <a:r>
                        <a:rPr lang="en-US" dirty="0" smtClean="0"/>
                        <a:t>in.</a:t>
                      </a:r>
                      <a:endParaRPr lang="el-GR" dirty="0"/>
                    </a:p>
                  </a:txBody>
                  <a:tcPr/>
                </a:tc>
              </a:tr>
              <a:tr h="516057">
                <a:tc>
                  <a:txBody>
                    <a:bodyPr/>
                    <a:lstStyle/>
                    <a:p>
                      <a:r>
                        <a:rPr lang="en-US" dirty="0" smtClean="0">
                          <a:solidFill>
                            <a:schemeClr val="accent4">
                              <a:lumMod val="75000"/>
                            </a:schemeClr>
                          </a:solidFill>
                        </a:rPr>
                        <a:t>Greeting</a:t>
                      </a:r>
                      <a:endParaRPr lang="el-GR" dirty="0">
                        <a:solidFill>
                          <a:schemeClr val="accent4">
                            <a:lumMod val="75000"/>
                          </a:schemeClr>
                        </a:solidFill>
                      </a:endParaRPr>
                    </a:p>
                  </a:txBody>
                  <a:tcPr/>
                </a:tc>
                <a:tc vMerge="1">
                  <a:txBody>
                    <a:bodyPr/>
                    <a:lstStyle/>
                    <a:p>
                      <a:endParaRPr lang="el-GR" dirty="0"/>
                    </a:p>
                  </a:txBody>
                  <a:tcPr/>
                </a:tc>
                <a:tc>
                  <a:txBody>
                    <a:bodyPr/>
                    <a:lstStyle/>
                    <a:p>
                      <a:r>
                        <a:rPr lang="en-US" dirty="0" smtClean="0">
                          <a:solidFill>
                            <a:schemeClr val="accent6">
                              <a:lumMod val="50000"/>
                            </a:schemeClr>
                          </a:solidFill>
                        </a:rPr>
                        <a:t>saying</a:t>
                      </a:r>
                      <a:endParaRPr lang="el-GR" dirty="0">
                        <a:solidFill>
                          <a:schemeClr val="accent6">
                            <a:lumMod val="50000"/>
                          </a:schemeClr>
                        </a:solidFill>
                      </a:endParaRPr>
                    </a:p>
                  </a:txBody>
                  <a:tcPr/>
                </a:tc>
                <a:tc>
                  <a:txBody>
                    <a:bodyPr/>
                    <a:lstStyle/>
                    <a:p>
                      <a:r>
                        <a:rPr lang="en-US" dirty="0" smtClean="0"/>
                        <a:t>hello.</a:t>
                      </a:r>
                      <a:endParaRPr lang="el-GR" dirty="0"/>
                    </a:p>
                  </a:txBody>
                  <a:tcPr/>
                </a:tc>
              </a:tr>
              <a:tr h="516057">
                <a:tc>
                  <a:txBody>
                    <a:bodyPr/>
                    <a:lstStyle/>
                    <a:p>
                      <a:r>
                        <a:rPr lang="en-US" dirty="0" smtClean="0">
                          <a:solidFill>
                            <a:schemeClr val="accent4">
                              <a:lumMod val="75000"/>
                            </a:schemeClr>
                          </a:solidFill>
                        </a:rPr>
                        <a:t>Socializing</a:t>
                      </a:r>
                      <a:endParaRPr lang="el-GR" dirty="0">
                        <a:solidFill>
                          <a:schemeClr val="accent4">
                            <a:lumMod val="75000"/>
                          </a:schemeClr>
                        </a:solidFill>
                      </a:endParaRPr>
                    </a:p>
                  </a:txBody>
                  <a:tcPr/>
                </a:tc>
                <a:tc vMerge="1">
                  <a:txBody>
                    <a:bodyPr/>
                    <a:lstStyle/>
                    <a:p>
                      <a:endParaRPr lang="el-GR" dirty="0"/>
                    </a:p>
                  </a:txBody>
                  <a:tcPr/>
                </a:tc>
                <a:tc>
                  <a:txBody>
                    <a:bodyPr/>
                    <a:lstStyle/>
                    <a:p>
                      <a:r>
                        <a:rPr lang="en-US" dirty="0" smtClean="0">
                          <a:solidFill>
                            <a:schemeClr val="accent6">
                              <a:lumMod val="50000"/>
                            </a:schemeClr>
                          </a:solidFill>
                        </a:rPr>
                        <a:t>meeting</a:t>
                      </a:r>
                      <a:endParaRPr lang="el-GR" dirty="0">
                        <a:solidFill>
                          <a:schemeClr val="accent6">
                            <a:lumMod val="50000"/>
                          </a:schemeClr>
                        </a:solidFill>
                      </a:endParaRPr>
                    </a:p>
                  </a:txBody>
                  <a:tcPr/>
                </a:tc>
                <a:tc>
                  <a:txBody>
                    <a:bodyPr/>
                    <a:lstStyle/>
                    <a:p>
                      <a:r>
                        <a:rPr lang="en-US" dirty="0" smtClean="0"/>
                        <a:t>People in your free time.</a:t>
                      </a:r>
                      <a:endParaRPr lang="el-GR" dirty="0"/>
                    </a:p>
                  </a:txBody>
                  <a:tcPr/>
                </a:tc>
              </a:tr>
            </a:tbl>
          </a:graphicData>
        </a:graphic>
      </p:graphicFrame>
    </p:spTree>
    <p:extLst>
      <p:ext uri="{BB962C8B-B14F-4D97-AF65-F5344CB8AC3E}">
        <p14:creationId xmlns:p14="http://schemas.microsoft.com/office/powerpoint/2010/main" val="2824618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a:effectLst>
            <a:glow rad="139700">
              <a:schemeClr val="accent4">
                <a:satMod val="175000"/>
                <a:alpha val="40000"/>
              </a:schemeClr>
            </a:glow>
          </a:effectLst>
          <a:scene3d>
            <a:camera prst="perspectiveFront"/>
            <a:lightRig rig="threePt" dir="t"/>
          </a:scene3d>
        </p:spPr>
        <p:txBody>
          <a:bodyPr>
            <a:normAutofit/>
          </a:bodyPr>
          <a:lstStyle/>
          <a:p>
            <a:r>
              <a:rPr lang="en-US" sz="2800" dirty="0" smtClean="0"/>
              <a:t>Can you provide definitions for the following terms?</a:t>
            </a:r>
            <a:endParaRPr lang="el-GR" sz="2800" dirty="0"/>
          </a:p>
        </p:txBody>
      </p:sp>
      <p:sp>
        <p:nvSpPr>
          <p:cNvPr id="3" name="Content Placeholder 2"/>
          <p:cNvSpPr>
            <a:spLocks noGrp="1"/>
          </p:cNvSpPr>
          <p:nvPr>
            <p:ph idx="1"/>
          </p:nvPr>
        </p:nvSpPr>
        <p:spPr>
          <a:xfrm>
            <a:off x="467544" y="1628800"/>
            <a:ext cx="8229600" cy="4525963"/>
          </a:xfrm>
          <a:solidFill>
            <a:schemeClr val="accent2">
              <a:lumMod val="60000"/>
              <a:lumOff val="40000"/>
            </a:schemeClr>
          </a:solidFill>
          <a:ln>
            <a:solidFill>
              <a:schemeClr val="accent2">
                <a:lumMod val="75000"/>
              </a:schemeClr>
            </a:solidFill>
          </a:ln>
          <a:effectLst>
            <a:glow rad="101600">
              <a:schemeClr val="accent5">
                <a:satMod val="175000"/>
                <a:alpha val="40000"/>
              </a:schemeClr>
            </a:glow>
          </a:effectLst>
          <a:scene3d>
            <a:camera prst="perspectiveFront"/>
            <a:lightRig rig="threePt" dir="t"/>
          </a:scene3d>
        </p:spPr>
        <p:txBody>
          <a:bodyPr>
            <a:normAutofit/>
          </a:bodyPr>
          <a:lstStyle/>
          <a:p>
            <a:r>
              <a:rPr lang="en-US" dirty="0" smtClean="0"/>
              <a:t>Revising</a:t>
            </a:r>
            <a:r>
              <a:rPr lang="en-US" sz="1600" dirty="0"/>
              <a:t> </a:t>
            </a:r>
            <a:r>
              <a:rPr lang="en-US" sz="2800" dirty="0" smtClean="0"/>
              <a:t>?</a:t>
            </a:r>
            <a:r>
              <a:rPr lang="en-US" sz="1600" dirty="0" smtClean="0"/>
              <a:t>                                                           What is revising?</a:t>
            </a:r>
          </a:p>
          <a:p>
            <a:pPr marL="0" indent="0">
              <a:buNone/>
            </a:pPr>
            <a:r>
              <a:rPr lang="en-US" sz="1600" dirty="0"/>
              <a:t> </a:t>
            </a:r>
            <a:r>
              <a:rPr lang="en-US" sz="1600" dirty="0" smtClean="0"/>
              <a:t>                                                          It’s going over something again, something you studied before.</a:t>
            </a:r>
            <a:r>
              <a:rPr lang="en-US" sz="1600" dirty="0" smtClean="0"/>
              <a:t> </a:t>
            </a:r>
            <a:endParaRPr lang="en-US" sz="1600" dirty="0" smtClean="0"/>
          </a:p>
          <a:p>
            <a:r>
              <a:rPr lang="en-US" dirty="0" smtClean="0"/>
              <a:t>Contributing?</a:t>
            </a:r>
          </a:p>
          <a:p>
            <a:r>
              <a:rPr lang="en-US" dirty="0" smtClean="0"/>
              <a:t>Parting?</a:t>
            </a:r>
          </a:p>
          <a:p>
            <a:r>
              <a:rPr lang="en-US" dirty="0" smtClean="0"/>
              <a:t>Graduating?</a:t>
            </a:r>
          </a:p>
          <a:p>
            <a:r>
              <a:rPr lang="en-US" dirty="0" smtClean="0"/>
              <a:t>Advising?</a:t>
            </a:r>
          </a:p>
          <a:p>
            <a:r>
              <a:rPr lang="en-US" dirty="0" smtClean="0"/>
              <a:t>Disagreeing?</a:t>
            </a:r>
            <a:endParaRPr lang="el-GR" dirty="0"/>
          </a:p>
        </p:txBody>
      </p:sp>
      <p:sp>
        <p:nvSpPr>
          <p:cNvPr id="4" name="Oval 3"/>
          <p:cNvSpPr/>
          <p:nvPr/>
        </p:nvSpPr>
        <p:spPr>
          <a:xfrm>
            <a:off x="2987824" y="1844824"/>
            <a:ext cx="5544616"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What is revising?</a:t>
            </a:r>
          </a:p>
          <a:p>
            <a:pPr algn="ctr"/>
            <a:r>
              <a:rPr lang="en-US" dirty="0" smtClean="0"/>
              <a:t>It’s going over something you studied before.</a:t>
            </a:r>
            <a:endParaRPr lang="el-GR" dirty="0"/>
          </a:p>
        </p:txBody>
      </p:sp>
    </p:spTree>
    <p:extLst>
      <p:ext uri="{BB962C8B-B14F-4D97-AF65-F5344CB8AC3E}">
        <p14:creationId xmlns:p14="http://schemas.microsoft.com/office/powerpoint/2010/main" val="33511587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a:effectLst>
            <a:glow rad="101600">
              <a:schemeClr val="accent6">
                <a:satMod val="175000"/>
                <a:alpha val="40000"/>
              </a:schemeClr>
            </a:glow>
          </a:effectLst>
        </p:spPr>
        <p:txBody>
          <a:bodyPr/>
          <a:lstStyle/>
          <a:p>
            <a:r>
              <a:rPr lang="en-US" dirty="0" smtClean="0"/>
              <a:t>Here are the definitions!</a:t>
            </a:r>
            <a:endParaRPr lang="el-GR" dirty="0"/>
          </a:p>
        </p:txBody>
      </p:sp>
      <p:sp>
        <p:nvSpPr>
          <p:cNvPr id="3" name="Content Placeholder 2"/>
          <p:cNvSpPr>
            <a:spLocks noGrp="1"/>
          </p:cNvSpPr>
          <p:nvPr>
            <p:ph idx="1"/>
          </p:nvPr>
        </p:nvSpPr>
        <p:spPr>
          <a:solidFill>
            <a:schemeClr val="accent1">
              <a:lumMod val="60000"/>
              <a:lumOff val="40000"/>
            </a:schemeClr>
          </a:solidFill>
          <a:effectLst>
            <a:glow rad="101600">
              <a:schemeClr val="accent3">
                <a:satMod val="175000"/>
                <a:alpha val="40000"/>
              </a:schemeClr>
            </a:glow>
          </a:effectLst>
        </p:spPr>
        <p:txBody>
          <a:bodyPr>
            <a:normAutofit/>
          </a:bodyPr>
          <a:lstStyle/>
          <a:p>
            <a:r>
              <a:rPr lang="en-US" sz="2400" b="1" u="sng" dirty="0" smtClean="0"/>
              <a:t>Revising</a:t>
            </a:r>
            <a:r>
              <a:rPr lang="en-US" sz="2400" dirty="0" smtClean="0"/>
              <a:t>: it’s going over something again, something you have studied before.</a:t>
            </a:r>
          </a:p>
          <a:p>
            <a:r>
              <a:rPr lang="en-US" sz="2400" b="1" u="sng" dirty="0" smtClean="0"/>
              <a:t>Contributing</a:t>
            </a:r>
            <a:r>
              <a:rPr lang="en-US" sz="2400" dirty="0" smtClean="0"/>
              <a:t>: it means taking part in something, like a tutorial. It  also means giving your ideas or your opinion.</a:t>
            </a:r>
          </a:p>
          <a:p>
            <a:r>
              <a:rPr lang="en-US" sz="2400" b="1" u="sng" dirty="0" smtClean="0"/>
              <a:t>Parting:</a:t>
            </a:r>
            <a:r>
              <a:rPr lang="en-US" sz="2400" dirty="0" smtClean="0"/>
              <a:t> it means saying goodbye.</a:t>
            </a:r>
          </a:p>
          <a:p>
            <a:r>
              <a:rPr lang="en-US" sz="2400" b="1" u="sng" dirty="0" smtClean="0"/>
              <a:t>Graduating</a:t>
            </a:r>
            <a:r>
              <a:rPr lang="en-US" sz="2400" dirty="0" smtClean="0"/>
              <a:t>: it means getting your degree and leaving University.</a:t>
            </a:r>
          </a:p>
          <a:p>
            <a:r>
              <a:rPr lang="en-US" sz="2400" b="1" u="sng" dirty="0" smtClean="0"/>
              <a:t>Advising:</a:t>
            </a:r>
            <a:r>
              <a:rPr lang="en-US" sz="2400" dirty="0" smtClean="0"/>
              <a:t> it is telling someone what to do.</a:t>
            </a:r>
          </a:p>
          <a:p>
            <a:r>
              <a:rPr lang="en-US" sz="2400" b="1" u="sng" dirty="0" smtClean="0"/>
              <a:t>Disagreeing:</a:t>
            </a:r>
            <a:r>
              <a:rPr lang="en-US" sz="2400" dirty="0" smtClean="0"/>
              <a:t> it is saying you don’t agree.</a:t>
            </a:r>
            <a:endParaRPr lang="el-GR" sz="2400" dirty="0"/>
          </a:p>
        </p:txBody>
      </p:sp>
    </p:spTree>
    <p:extLst>
      <p:ext uri="{BB962C8B-B14F-4D97-AF65-F5344CB8AC3E}">
        <p14:creationId xmlns:p14="http://schemas.microsoft.com/office/powerpoint/2010/main" val="238743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Grammar Tip</a:t>
            </a:r>
            <a:endParaRPr lang="el-GR" dirty="0"/>
          </a:p>
        </p:txBody>
      </p:sp>
      <p:sp>
        <p:nvSpPr>
          <p:cNvPr id="3" name="Content Placeholder 2"/>
          <p:cNvSpPr>
            <a:spLocks noGrp="1"/>
          </p:cNvSpPr>
          <p:nvPr>
            <p:ph idx="1"/>
          </p:nvPr>
        </p:nvSpPr>
        <p:spPr>
          <a:solidFill>
            <a:schemeClr val="accent5">
              <a:lumMod val="60000"/>
              <a:lumOff val="40000"/>
            </a:schemeClr>
          </a:solidFill>
          <a:scene3d>
            <a:camera prst="orthographicFront"/>
            <a:lightRig rig="threePt" dir="t"/>
          </a:scene3d>
          <a:sp3d>
            <a:bevelT prst="relaxedInset"/>
          </a:sp3d>
        </p:spPr>
        <p:txBody>
          <a:bodyPr/>
          <a:lstStyle/>
          <a:p>
            <a:pPr algn="just"/>
            <a:r>
              <a:rPr lang="en-US" dirty="0" smtClean="0"/>
              <a:t>When it comes to grammar, the important thing to remember  is that 90% of </a:t>
            </a:r>
            <a:r>
              <a:rPr lang="en-US" b="1" dirty="0" smtClean="0"/>
              <a:t>Academic English </a:t>
            </a:r>
            <a:r>
              <a:rPr lang="en-US" dirty="0" smtClean="0"/>
              <a:t>is written in the </a:t>
            </a:r>
            <a:r>
              <a:rPr lang="en-US" b="1" u="sng" dirty="0" smtClean="0"/>
              <a:t>Present tense</a:t>
            </a:r>
            <a:r>
              <a:rPr lang="en-US" dirty="0" smtClean="0"/>
              <a:t>. So tenses is not a real issue. What is of particular concern is the </a:t>
            </a:r>
            <a:r>
              <a:rPr lang="en-US" b="1" u="sng" dirty="0" smtClean="0"/>
              <a:t>LENGTH OF THE SENTENCES</a:t>
            </a:r>
            <a:r>
              <a:rPr lang="en-US" dirty="0" smtClean="0"/>
              <a:t>. In other words, Academic English uses very long sentences.</a:t>
            </a:r>
            <a:endParaRPr lang="el-GR" dirty="0"/>
          </a:p>
        </p:txBody>
      </p:sp>
    </p:spTree>
    <p:extLst>
      <p:ext uri="{BB962C8B-B14F-4D97-AF65-F5344CB8AC3E}">
        <p14:creationId xmlns:p14="http://schemas.microsoft.com/office/powerpoint/2010/main" val="118950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l-GR" dirty="0"/>
          </a:p>
        </p:txBody>
      </p:sp>
      <p:sp>
        <p:nvSpPr>
          <p:cNvPr id="3" name="Text Placeholder 2"/>
          <p:cNvSpPr>
            <a:spLocks noGrp="1"/>
          </p:cNvSpPr>
          <p:nvPr>
            <p:ph type="body" idx="1"/>
          </p:nvPr>
        </p:nvSpPr>
        <p:spPr/>
        <p:txBody>
          <a:bodyPr/>
          <a:lstStyle/>
          <a:p>
            <a:pPr algn="ctr"/>
            <a:r>
              <a:rPr lang="en-US" dirty="0" smtClean="0"/>
              <a:t>Everyday/Textbook English</a:t>
            </a:r>
            <a:endParaRPr lang="el-GR" dirty="0"/>
          </a:p>
        </p:txBody>
      </p:sp>
      <p:sp>
        <p:nvSpPr>
          <p:cNvPr id="4" name="Content Placeholder 3"/>
          <p:cNvSpPr>
            <a:spLocks noGrp="1"/>
          </p:cNvSpPr>
          <p:nvPr>
            <p:ph sz="half" idx="2"/>
          </p:nvPr>
        </p:nvSpPr>
        <p:spPr>
          <a:solidFill>
            <a:schemeClr val="accent1">
              <a:lumMod val="60000"/>
              <a:lumOff val="40000"/>
            </a:schemeClr>
          </a:solidFill>
        </p:spPr>
        <p:txBody>
          <a:bodyPr/>
          <a:lstStyle/>
          <a:p>
            <a:r>
              <a:rPr lang="en-US" dirty="0" smtClean="0"/>
              <a:t>My canary sings beautifully.</a:t>
            </a:r>
          </a:p>
          <a:p>
            <a:r>
              <a:rPr lang="en-US" dirty="0" smtClean="0"/>
              <a:t>Your room is on the second floor.</a:t>
            </a:r>
            <a:endParaRPr lang="el-GR" dirty="0"/>
          </a:p>
        </p:txBody>
      </p:sp>
      <p:sp>
        <p:nvSpPr>
          <p:cNvPr id="5" name="Text Placeholder 4"/>
          <p:cNvSpPr>
            <a:spLocks noGrp="1"/>
          </p:cNvSpPr>
          <p:nvPr>
            <p:ph type="body" sz="quarter" idx="3"/>
          </p:nvPr>
        </p:nvSpPr>
        <p:spPr/>
        <p:txBody>
          <a:bodyPr/>
          <a:lstStyle/>
          <a:p>
            <a:pPr algn="ctr"/>
            <a:r>
              <a:rPr lang="en-US" dirty="0" smtClean="0"/>
              <a:t>Academic English</a:t>
            </a:r>
            <a:endParaRPr lang="el-GR" dirty="0"/>
          </a:p>
        </p:txBody>
      </p:sp>
      <p:sp>
        <p:nvSpPr>
          <p:cNvPr id="6" name="Content Placeholder 5"/>
          <p:cNvSpPr>
            <a:spLocks noGrp="1"/>
          </p:cNvSpPr>
          <p:nvPr>
            <p:ph sz="quarter" idx="4"/>
          </p:nvPr>
        </p:nvSpPr>
        <p:spPr>
          <a:solidFill>
            <a:schemeClr val="accent4">
              <a:lumMod val="60000"/>
              <a:lumOff val="40000"/>
            </a:schemeClr>
          </a:solidFill>
        </p:spPr>
        <p:txBody>
          <a:bodyPr>
            <a:normAutofit fontScale="70000" lnSpcReduction="20000"/>
          </a:bodyPr>
          <a:lstStyle/>
          <a:p>
            <a:pPr algn="just"/>
            <a:r>
              <a:rPr lang="en-US" b="1" i="1" dirty="0"/>
              <a:t>Irrespective of the approach adopted by each scholar, there is a general consensus that news translation is an interdisciplinary field that brings together researchers from both media studies and linguistics and by doing so it also touches on other fields of study such as globalization, sociology, text linguistics and international relations, fields that are not directly related to this area of study but for which the basic premise of emphasizing the importance of context and contextualization in studying both translation process and product in the news industry also holds </a:t>
            </a:r>
            <a:r>
              <a:rPr lang="en-US" b="1" i="1" dirty="0" smtClean="0"/>
              <a:t>true (</a:t>
            </a:r>
            <a:r>
              <a:rPr lang="en-US" b="1" i="1" dirty="0" err="1" smtClean="0"/>
              <a:t>Panou</a:t>
            </a:r>
            <a:r>
              <a:rPr lang="en-US" b="1" i="1" dirty="0" smtClean="0"/>
              <a:t>, 2014:1). </a:t>
            </a:r>
            <a:endParaRPr lang="el-GR" b="1" i="1" dirty="0"/>
          </a:p>
        </p:txBody>
      </p:sp>
    </p:spTree>
    <p:extLst>
      <p:ext uri="{BB962C8B-B14F-4D97-AF65-F5344CB8AC3E}">
        <p14:creationId xmlns:p14="http://schemas.microsoft.com/office/powerpoint/2010/main" val="4164913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a:scene3d>
            <a:camera prst="perspectiveFront"/>
            <a:lightRig rig="threePt" dir="t"/>
          </a:scene3d>
        </p:spPr>
        <p:txBody>
          <a:bodyPr>
            <a:normAutofit fontScale="90000"/>
          </a:bodyPr>
          <a:lstStyle/>
          <a:p>
            <a:r>
              <a:rPr lang="en-US" dirty="0" smtClean="0"/>
              <a:t>How can students understand very long sentences?</a:t>
            </a:r>
            <a:endParaRPr lang="el-GR" dirty="0"/>
          </a:p>
        </p:txBody>
      </p:sp>
      <p:sp>
        <p:nvSpPr>
          <p:cNvPr id="3" name="Content Placeholder 2"/>
          <p:cNvSpPr>
            <a:spLocks noGrp="1"/>
          </p:cNvSpPr>
          <p:nvPr>
            <p:ph idx="1"/>
          </p:nvPr>
        </p:nvSpPr>
        <p:spPr>
          <a:solidFill>
            <a:schemeClr val="accent1">
              <a:lumMod val="60000"/>
              <a:lumOff val="40000"/>
            </a:schemeClr>
          </a:solidFill>
          <a:scene3d>
            <a:camera prst="orthographicFront"/>
            <a:lightRig rig="threePt" dir="t"/>
          </a:scene3d>
          <a:sp3d>
            <a:bevelT w="101600" prst="riblet"/>
          </a:sp3d>
        </p:spPr>
        <p:txBody>
          <a:bodyPr/>
          <a:lstStyle/>
          <a:p>
            <a:pPr algn="just"/>
            <a:r>
              <a:rPr lang="en-US" dirty="0" smtClean="0"/>
              <a:t>In order for students to be able to decode the meaning of long sentences in Academic English, they need to be able to find the:</a:t>
            </a:r>
          </a:p>
          <a:p>
            <a:pPr marL="514350" indent="-514350" algn="just">
              <a:buFont typeface="+mj-lt"/>
              <a:buAutoNum type="arabicPeriod"/>
            </a:pPr>
            <a:r>
              <a:rPr lang="en-US" b="1" dirty="0" smtClean="0"/>
              <a:t>SUBJECT</a:t>
            </a:r>
          </a:p>
          <a:p>
            <a:pPr marL="514350" indent="-514350" algn="just">
              <a:buFont typeface="+mj-lt"/>
              <a:buAutoNum type="arabicPeriod"/>
            </a:pPr>
            <a:r>
              <a:rPr lang="en-US" b="1" dirty="0" smtClean="0"/>
              <a:t>OBJECT AND/OR</a:t>
            </a:r>
          </a:p>
          <a:p>
            <a:pPr marL="514350" indent="-514350" algn="just">
              <a:buFont typeface="+mj-lt"/>
              <a:buAutoNum type="arabicPeriod"/>
            </a:pPr>
            <a:r>
              <a:rPr lang="en-US" b="1" dirty="0" smtClean="0"/>
              <a:t>COMPLEMENT</a:t>
            </a:r>
            <a:endParaRPr lang="el-GR" b="1" dirty="0"/>
          </a:p>
        </p:txBody>
      </p:sp>
    </p:spTree>
    <p:extLst>
      <p:ext uri="{BB962C8B-B14F-4D97-AF65-F5344CB8AC3E}">
        <p14:creationId xmlns:p14="http://schemas.microsoft.com/office/powerpoint/2010/main" val="402104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What is a complement?</a:t>
            </a:r>
            <a:endParaRPr lang="el-GR" dirty="0"/>
          </a:p>
        </p:txBody>
      </p:sp>
      <p:sp>
        <p:nvSpPr>
          <p:cNvPr id="3" name="Content Placeholder 2"/>
          <p:cNvSpPr>
            <a:spLocks noGrp="1"/>
          </p:cNvSpPr>
          <p:nvPr>
            <p:ph idx="1"/>
          </p:nvPr>
        </p:nvSpPr>
        <p:spPr>
          <a:solidFill>
            <a:schemeClr val="tx2">
              <a:lumMod val="40000"/>
              <a:lumOff val="60000"/>
            </a:schemeClr>
          </a:solidFill>
        </p:spPr>
        <p:txBody>
          <a:bodyPr/>
          <a:lstStyle/>
          <a:p>
            <a:pPr algn="just"/>
            <a:r>
              <a:rPr lang="en-US" dirty="0"/>
              <a:t>A complement is a </a:t>
            </a:r>
            <a:r>
              <a:rPr lang="en-US" b="1" u="sng" dirty="0"/>
              <a:t>word, phrase or clause that is necessary to complete the meaning of an expression</a:t>
            </a:r>
            <a:r>
              <a:rPr lang="en-US" dirty="0"/>
              <a:t>. In other words, it completes the predicate of the sentence. </a:t>
            </a:r>
            <a:r>
              <a:rPr lang="en-US" dirty="0" smtClean="0"/>
              <a:t>More specifically, for nouns after the verb </a:t>
            </a:r>
            <a:r>
              <a:rPr lang="en-US" i="1" dirty="0" smtClean="0"/>
              <a:t>be,</a:t>
            </a:r>
            <a:r>
              <a:rPr lang="en-US" dirty="0" smtClean="0"/>
              <a:t> the correct grammatical word is</a:t>
            </a:r>
            <a:r>
              <a:rPr lang="en-US" dirty="0" smtClean="0">
                <a:solidFill>
                  <a:srgbClr val="FF0000"/>
                </a:solidFill>
              </a:rPr>
              <a:t> </a:t>
            </a:r>
            <a:r>
              <a:rPr lang="en-US" u="sng" dirty="0" smtClean="0">
                <a:solidFill>
                  <a:srgbClr val="FF0000"/>
                </a:solidFill>
              </a:rPr>
              <a:t>complement</a:t>
            </a:r>
            <a:r>
              <a:rPr lang="en-US" dirty="0" smtClean="0">
                <a:solidFill>
                  <a:srgbClr val="FF0000"/>
                </a:solidFill>
              </a:rPr>
              <a:t> </a:t>
            </a:r>
            <a:r>
              <a:rPr lang="en-US" dirty="0" smtClean="0"/>
              <a:t>and not object.</a:t>
            </a:r>
            <a:endParaRPr lang="el-GR" i="1" dirty="0"/>
          </a:p>
        </p:txBody>
      </p:sp>
    </p:spTree>
    <p:extLst>
      <p:ext uri="{BB962C8B-B14F-4D97-AF65-F5344CB8AC3E}">
        <p14:creationId xmlns:p14="http://schemas.microsoft.com/office/powerpoint/2010/main" val="3085000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en-US" dirty="0" smtClean="0"/>
              <a:t>What’s the difference between complement and object?</a:t>
            </a:r>
            <a:endParaRPr lang="el-GR" dirty="0"/>
          </a:p>
        </p:txBody>
      </p:sp>
      <p:sp>
        <p:nvSpPr>
          <p:cNvPr id="3" name="Text Placeholder 2"/>
          <p:cNvSpPr>
            <a:spLocks noGrp="1"/>
          </p:cNvSpPr>
          <p:nvPr>
            <p:ph type="body" idx="1"/>
          </p:nvPr>
        </p:nvSpPr>
        <p:spPr>
          <a:solidFill>
            <a:schemeClr val="tx2">
              <a:lumMod val="40000"/>
              <a:lumOff val="60000"/>
            </a:schemeClr>
          </a:solidFill>
        </p:spPr>
        <p:txBody>
          <a:bodyPr/>
          <a:lstStyle/>
          <a:p>
            <a:r>
              <a:rPr lang="en-US" dirty="0" smtClean="0"/>
              <a:t>COMPLEMENT</a:t>
            </a:r>
            <a:endParaRPr lang="el-GR" dirty="0"/>
          </a:p>
        </p:txBody>
      </p:sp>
      <p:sp>
        <p:nvSpPr>
          <p:cNvPr id="4" name="Content Placeholder 3"/>
          <p:cNvSpPr>
            <a:spLocks noGrp="1"/>
          </p:cNvSpPr>
          <p:nvPr>
            <p:ph sz="half" idx="2"/>
          </p:nvPr>
        </p:nvSpPr>
        <p:spPr>
          <a:solidFill>
            <a:schemeClr val="tx2">
              <a:lumMod val="40000"/>
              <a:lumOff val="60000"/>
            </a:schemeClr>
          </a:solidFill>
        </p:spPr>
        <p:txBody>
          <a:bodyPr/>
          <a:lstStyle/>
          <a:p>
            <a:r>
              <a:rPr lang="en-US" dirty="0" smtClean="0"/>
              <a:t>SUBJECT AND COMPLEMENT HAVE THE </a:t>
            </a:r>
            <a:r>
              <a:rPr lang="en-US" b="1" dirty="0" smtClean="0"/>
              <a:t>SAME REFERENT</a:t>
            </a:r>
          </a:p>
          <a:p>
            <a:pPr marL="0" indent="0">
              <a:buNone/>
            </a:pPr>
            <a:r>
              <a:rPr lang="en-US" b="1" dirty="0" smtClean="0"/>
              <a:t>For example:</a:t>
            </a:r>
            <a:endParaRPr lang="en-US" b="1" dirty="0"/>
          </a:p>
          <a:p>
            <a:r>
              <a:rPr lang="en-US" b="1" dirty="0" smtClean="0"/>
              <a:t>He              is           a lecturer</a:t>
            </a:r>
          </a:p>
          <a:p>
            <a:pPr marL="0" indent="0">
              <a:buNone/>
            </a:pPr>
            <a:endParaRPr lang="en-US" b="1" dirty="0"/>
          </a:p>
          <a:p>
            <a:r>
              <a:rPr lang="en-US" sz="2000" b="1" dirty="0" smtClean="0"/>
              <a:t>Subject     verb       complement</a:t>
            </a:r>
          </a:p>
          <a:p>
            <a:pPr marL="0" indent="0">
              <a:buNone/>
            </a:pPr>
            <a:endParaRPr lang="el-GR" b="1" dirty="0"/>
          </a:p>
        </p:txBody>
      </p:sp>
      <p:sp>
        <p:nvSpPr>
          <p:cNvPr id="5" name="Text Placeholder 4"/>
          <p:cNvSpPr>
            <a:spLocks noGrp="1"/>
          </p:cNvSpPr>
          <p:nvPr>
            <p:ph type="body" sz="quarter" idx="3"/>
          </p:nvPr>
        </p:nvSpPr>
        <p:spPr>
          <a:solidFill>
            <a:schemeClr val="accent2">
              <a:lumMod val="60000"/>
              <a:lumOff val="40000"/>
            </a:schemeClr>
          </a:solidFill>
        </p:spPr>
        <p:txBody>
          <a:bodyPr/>
          <a:lstStyle/>
          <a:p>
            <a:r>
              <a:rPr lang="en-US" dirty="0" smtClean="0"/>
              <a:t>OBJECT</a:t>
            </a:r>
            <a:endParaRPr lang="el-GR" dirty="0"/>
          </a:p>
        </p:txBody>
      </p:sp>
      <p:sp>
        <p:nvSpPr>
          <p:cNvPr id="6" name="Content Placeholder 5"/>
          <p:cNvSpPr>
            <a:spLocks noGrp="1"/>
          </p:cNvSpPr>
          <p:nvPr>
            <p:ph sz="quarter" idx="4"/>
          </p:nvPr>
        </p:nvSpPr>
        <p:spPr>
          <a:solidFill>
            <a:schemeClr val="accent2">
              <a:lumMod val="60000"/>
              <a:lumOff val="40000"/>
            </a:schemeClr>
          </a:solidFill>
        </p:spPr>
        <p:txBody>
          <a:bodyPr/>
          <a:lstStyle/>
          <a:p>
            <a:r>
              <a:rPr lang="en-US" dirty="0" smtClean="0"/>
              <a:t>THE WORD </a:t>
            </a:r>
            <a:r>
              <a:rPr lang="en-US" i="1" dirty="0" smtClean="0"/>
              <a:t>OBJECT</a:t>
            </a:r>
            <a:r>
              <a:rPr lang="en-US" dirty="0" smtClean="0"/>
              <a:t> IS USED AFTER OTHER VERBS BECAUSE THE WORDS REFER TO </a:t>
            </a:r>
            <a:r>
              <a:rPr lang="en-US" b="1" dirty="0" smtClean="0"/>
              <a:t>DIFFERENT ENTITIES</a:t>
            </a:r>
          </a:p>
          <a:p>
            <a:r>
              <a:rPr lang="en-US" b="1" dirty="0" smtClean="0"/>
              <a:t>For example:</a:t>
            </a:r>
          </a:p>
          <a:p>
            <a:r>
              <a:rPr lang="en-US" sz="1600" b="1" dirty="0" smtClean="0"/>
              <a:t>Many assignments   involve       research</a:t>
            </a:r>
          </a:p>
          <a:p>
            <a:endParaRPr lang="en-US" sz="1600" b="1" dirty="0"/>
          </a:p>
          <a:p>
            <a:endParaRPr lang="en-US" sz="1600" b="1" dirty="0" smtClean="0"/>
          </a:p>
          <a:p>
            <a:pPr marL="0" indent="0">
              <a:buNone/>
            </a:pPr>
            <a:r>
              <a:rPr lang="en-US" sz="1600" b="1" dirty="0"/>
              <a:t> </a:t>
            </a:r>
            <a:r>
              <a:rPr lang="en-US" sz="1600" b="1" dirty="0" smtClean="0"/>
              <a:t>                 subject                 verb            object</a:t>
            </a:r>
            <a:endParaRPr lang="el-GR" sz="1600" b="1" dirty="0"/>
          </a:p>
        </p:txBody>
      </p:sp>
      <p:cxnSp>
        <p:nvCxnSpPr>
          <p:cNvPr id="8" name="Straight Arrow Connector 7"/>
          <p:cNvCxnSpPr/>
          <p:nvPr/>
        </p:nvCxnSpPr>
        <p:spPr>
          <a:xfrm>
            <a:off x="1115616" y="414908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267744" y="4149080"/>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779912" y="4149080"/>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868144" y="486916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092280" y="486916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8100392" y="486916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85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1368151"/>
          </a:xfrm>
          <a:solidFill>
            <a:schemeClr val="tx2">
              <a:lumMod val="40000"/>
              <a:lumOff val="60000"/>
            </a:schemeClr>
          </a:solidFill>
        </p:spPr>
        <p:txBody>
          <a:bodyPr>
            <a:normAutofit fontScale="90000"/>
          </a:bodyPr>
          <a:lstStyle/>
          <a:p>
            <a:r>
              <a:rPr lang="en-US" dirty="0" smtClean="0"/>
              <a:t>Giving DEFINITIONS</a:t>
            </a:r>
            <a:br>
              <a:rPr lang="en-US" dirty="0" smtClean="0"/>
            </a:br>
            <a:r>
              <a:rPr lang="en-US" dirty="0" smtClean="0"/>
              <a:t>What is a definition?</a:t>
            </a:r>
            <a:endParaRPr lang="el-GR" dirty="0"/>
          </a:p>
        </p:txBody>
      </p:sp>
      <p:sp>
        <p:nvSpPr>
          <p:cNvPr id="3" name="Subtitle 2"/>
          <p:cNvSpPr>
            <a:spLocks noGrp="1"/>
          </p:cNvSpPr>
          <p:nvPr>
            <p:ph type="subTitle" idx="1"/>
          </p:nvPr>
        </p:nvSpPr>
        <p:spPr>
          <a:xfrm>
            <a:off x="179512" y="2204864"/>
            <a:ext cx="8712968" cy="4104456"/>
          </a:xfrm>
          <a:solidFill>
            <a:schemeClr val="accent1">
              <a:lumMod val="40000"/>
              <a:lumOff val="60000"/>
            </a:schemeClr>
          </a:solidFill>
        </p:spPr>
        <p:txBody>
          <a:bodyPr>
            <a:noAutofit/>
          </a:bodyPr>
          <a:lstStyle/>
          <a:p>
            <a:r>
              <a:rPr lang="en-US" sz="2000" b="1" i="1" dirty="0" smtClean="0">
                <a:solidFill>
                  <a:schemeClr val="tx1"/>
                </a:solidFill>
              </a:rPr>
              <a:t>According to Merriam Webster Dictionary</a:t>
            </a:r>
            <a:r>
              <a:rPr lang="en-US" sz="2000" dirty="0" smtClean="0">
                <a:solidFill>
                  <a:schemeClr val="tx1"/>
                </a:solidFill>
              </a:rPr>
              <a:t>:</a:t>
            </a:r>
          </a:p>
          <a:p>
            <a:pPr fontAlgn="base"/>
            <a:r>
              <a:rPr lang="en-US" sz="2000" dirty="0" err="1">
                <a:solidFill>
                  <a:schemeClr val="tx1"/>
                </a:solidFill>
              </a:rPr>
              <a:t>def</a:t>
            </a:r>
            <a:r>
              <a:rPr lang="en-US" sz="2000" dirty="0">
                <a:solidFill>
                  <a:schemeClr val="tx1"/>
                </a:solidFill>
              </a:rPr>
              <a:t>·​i·​</a:t>
            </a:r>
            <a:r>
              <a:rPr lang="en-US" sz="2000" dirty="0" err="1">
                <a:solidFill>
                  <a:schemeClr val="tx1"/>
                </a:solidFill>
              </a:rPr>
              <a:t>ni</a:t>
            </a:r>
            <a:r>
              <a:rPr lang="en-US" sz="2000" dirty="0">
                <a:solidFill>
                  <a:schemeClr val="tx1"/>
                </a:solidFill>
              </a:rPr>
              <a:t>·​</a:t>
            </a:r>
            <a:r>
              <a:rPr lang="en-US" sz="2000" dirty="0" err="1">
                <a:solidFill>
                  <a:schemeClr val="tx1"/>
                </a:solidFill>
              </a:rPr>
              <a:t>tion</a:t>
            </a:r>
            <a:r>
              <a:rPr lang="en-US" sz="2000" dirty="0">
                <a:solidFill>
                  <a:schemeClr val="tx1"/>
                </a:solidFill>
              </a:rPr>
              <a:t> | \ ˌde-</a:t>
            </a:r>
            <a:r>
              <a:rPr lang="en-US" sz="2000" dirty="0" err="1">
                <a:solidFill>
                  <a:schemeClr val="tx1"/>
                </a:solidFill>
              </a:rPr>
              <a:t>fə</a:t>
            </a:r>
            <a:r>
              <a:rPr lang="en-US" sz="2000" dirty="0">
                <a:solidFill>
                  <a:schemeClr val="tx1"/>
                </a:solidFill>
              </a:rPr>
              <a:t>-ˈ</a:t>
            </a:r>
            <a:r>
              <a:rPr lang="en-US" sz="2000" dirty="0" err="1">
                <a:solidFill>
                  <a:schemeClr val="tx1"/>
                </a:solidFill>
              </a:rPr>
              <a:t>ni-shən</a:t>
            </a:r>
            <a:r>
              <a:rPr lang="en-US" sz="2000" dirty="0">
                <a:solidFill>
                  <a:schemeClr val="tx1"/>
                </a:solidFill>
              </a:rPr>
              <a:t>  \</a:t>
            </a:r>
          </a:p>
          <a:p>
            <a:pPr fontAlgn="base"/>
            <a:r>
              <a:rPr lang="en-US" sz="2000" b="1" dirty="0">
                <a:solidFill>
                  <a:schemeClr val="tx1"/>
                </a:solidFill>
              </a:rPr>
              <a:t>Definition of </a:t>
            </a:r>
            <a:r>
              <a:rPr lang="en-US" sz="2000" b="1" i="1" dirty="0">
                <a:solidFill>
                  <a:schemeClr val="tx1"/>
                </a:solidFill>
              </a:rPr>
              <a:t>definition</a:t>
            </a:r>
            <a:endParaRPr lang="en-US" sz="2000" b="1" dirty="0">
              <a:solidFill>
                <a:schemeClr val="tx1"/>
              </a:solidFill>
            </a:endParaRPr>
          </a:p>
          <a:p>
            <a:pPr algn="l" fontAlgn="base"/>
            <a:r>
              <a:rPr lang="en-US" sz="2000" b="1" dirty="0">
                <a:solidFill>
                  <a:schemeClr val="tx1"/>
                </a:solidFill>
              </a:rPr>
              <a:t>1a: </a:t>
            </a:r>
            <a:r>
              <a:rPr lang="en-US" sz="2000" i="1" dirty="0">
                <a:solidFill>
                  <a:schemeClr val="tx1"/>
                </a:solidFill>
              </a:rPr>
              <a:t>a statement of the meaning of a word or word group or a sign or </a:t>
            </a:r>
            <a:r>
              <a:rPr lang="en-US" sz="2000" i="1" dirty="0" smtClean="0">
                <a:solidFill>
                  <a:schemeClr val="tx1"/>
                </a:solidFill>
              </a:rPr>
              <a:t>symbol </a:t>
            </a:r>
          </a:p>
          <a:p>
            <a:pPr algn="l" fontAlgn="base"/>
            <a:r>
              <a:rPr lang="en-US" sz="2000" b="1" i="1" dirty="0" smtClean="0">
                <a:solidFill>
                  <a:schemeClr val="tx1"/>
                </a:solidFill>
              </a:rPr>
              <a:t>b</a:t>
            </a:r>
            <a:r>
              <a:rPr lang="en-US" sz="2000" b="1" i="1" dirty="0">
                <a:solidFill>
                  <a:schemeClr val="tx1"/>
                </a:solidFill>
              </a:rPr>
              <a:t>: </a:t>
            </a:r>
            <a:r>
              <a:rPr lang="en-US" sz="2000" i="1" dirty="0">
                <a:solidFill>
                  <a:schemeClr val="tx1"/>
                </a:solidFill>
              </a:rPr>
              <a:t>a statement expressing the essential nature of </a:t>
            </a:r>
            <a:r>
              <a:rPr lang="en-US" sz="2000" i="1" dirty="0" smtClean="0">
                <a:solidFill>
                  <a:schemeClr val="tx1"/>
                </a:solidFill>
              </a:rPr>
              <a:t>something</a:t>
            </a:r>
          </a:p>
          <a:p>
            <a:pPr algn="l" fontAlgn="base"/>
            <a:r>
              <a:rPr lang="en-US" sz="2000" b="1" i="1" dirty="0" smtClean="0">
                <a:solidFill>
                  <a:schemeClr val="tx1"/>
                </a:solidFill>
              </a:rPr>
              <a:t>c</a:t>
            </a:r>
            <a:r>
              <a:rPr lang="en-US" sz="2000" b="1" i="1" dirty="0">
                <a:solidFill>
                  <a:schemeClr val="tx1"/>
                </a:solidFill>
              </a:rPr>
              <a:t>: </a:t>
            </a:r>
            <a:r>
              <a:rPr lang="en-US" sz="2000" i="1" dirty="0">
                <a:solidFill>
                  <a:schemeClr val="tx1"/>
                </a:solidFill>
              </a:rPr>
              <a:t>a product of defining</a:t>
            </a:r>
          </a:p>
          <a:p>
            <a:pPr algn="l" fontAlgn="base"/>
            <a:r>
              <a:rPr lang="en-US" sz="2000" b="1" i="1" dirty="0">
                <a:solidFill>
                  <a:schemeClr val="tx1"/>
                </a:solidFill>
              </a:rPr>
              <a:t>2: </a:t>
            </a:r>
            <a:r>
              <a:rPr lang="en-US" sz="2000" i="1" dirty="0">
                <a:solidFill>
                  <a:schemeClr val="tx1"/>
                </a:solidFill>
              </a:rPr>
              <a:t>the action or process of stating the meaning of a word or word group</a:t>
            </a:r>
          </a:p>
          <a:p>
            <a:pPr algn="l" fontAlgn="base"/>
            <a:r>
              <a:rPr lang="en-US" sz="2000" b="1" i="1" dirty="0">
                <a:solidFill>
                  <a:schemeClr val="tx1"/>
                </a:solidFill>
              </a:rPr>
              <a:t>3a: </a:t>
            </a:r>
            <a:r>
              <a:rPr lang="en-US" sz="2000" i="1" dirty="0">
                <a:solidFill>
                  <a:schemeClr val="tx1"/>
                </a:solidFill>
              </a:rPr>
              <a:t>the action or the power of describing, explaining, or making definite and </a:t>
            </a:r>
            <a:r>
              <a:rPr lang="en-US" sz="2000" i="1" dirty="0" smtClean="0">
                <a:solidFill>
                  <a:schemeClr val="tx1"/>
                </a:solidFill>
              </a:rPr>
              <a:t>clear</a:t>
            </a:r>
            <a:endParaRPr lang="en-US" sz="2000" i="1" dirty="0">
              <a:solidFill>
                <a:schemeClr val="tx1"/>
              </a:solidFill>
            </a:endParaRPr>
          </a:p>
        </p:txBody>
      </p:sp>
    </p:spTree>
    <p:extLst>
      <p:ext uri="{BB962C8B-B14F-4D97-AF65-F5344CB8AC3E}">
        <p14:creationId xmlns:p14="http://schemas.microsoft.com/office/powerpoint/2010/main" val="1172652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How can we define something?</a:t>
            </a:r>
            <a:endParaRPr lang="el-GR" dirty="0"/>
          </a:p>
        </p:txBody>
      </p:sp>
      <p:sp>
        <p:nvSpPr>
          <p:cNvPr id="3" name="Content Placeholder 2"/>
          <p:cNvSpPr>
            <a:spLocks noGrp="1"/>
          </p:cNvSpPr>
          <p:nvPr>
            <p:ph idx="1"/>
          </p:nvPr>
        </p:nvSpPr>
        <p:spPr>
          <a:solidFill>
            <a:schemeClr val="accent2">
              <a:lumMod val="60000"/>
              <a:lumOff val="40000"/>
            </a:schemeClr>
          </a:solidFill>
        </p:spPr>
        <p:txBody>
          <a:bodyPr/>
          <a:lstStyle/>
          <a:p>
            <a:r>
              <a:rPr lang="en-US" sz="2800" dirty="0" smtClean="0"/>
              <a:t>We can define a noun with </a:t>
            </a:r>
            <a:r>
              <a:rPr lang="en-US" sz="2800" b="1" u="sng" dirty="0" smtClean="0"/>
              <a:t>a general word plus more information.</a:t>
            </a:r>
          </a:p>
          <a:p>
            <a:r>
              <a:rPr lang="en-US" dirty="0" smtClean="0"/>
              <a:t>For example: What is a food court?</a:t>
            </a:r>
          </a:p>
          <a:p>
            <a:r>
              <a:rPr lang="en-US" sz="2400" dirty="0" smtClean="0"/>
              <a:t>A food court  is      a place         with many different restaurants</a:t>
            </a:r>
          </a:p>
          <a:p>
            <a:pPr marL="0" indent="0">
              <a:buNone/>
            </a:pPr>
            <a:endParaRPr lang="en-US" dirty="0" smtClean="0"/>
          </a:p>
          <a:p>
            <a:pPr marL="0" indent="0">
              <a:buNone/>
            </a:pPr>
            <a:r>
              <a:rPr lang="en-US" sz="2400" dirty="0"/>
              <a:t> </a:t>
            </a:r>
            <a:r>
              <a:rPr lang="en-US" sz="2400" dirty="0" smtClean="0"/>
              <a:t>       subject      verb    general word        more information</a:t>
            </a:r>
          </a:p>
          <a:p>
            <a:pPr marL="0" indent="0">
              <a:buNone/>
            </a:pPr>
            <a:endParaRPr lang="en-US" sz="2400" dirty="0" smtClean="0"/>
          </a:p>
          <a:p>
            <a:pPr marL="0" indent="0">
              <a:buNone/>
            </a:pPr>
            <a:r>
              <a:rPr lang="en-US" sz="2400" dirty="0"/>
              <a:t> </a:t>
            </a:r>
            <a:r>
              <a:rPr lang="en-US" sz="2400" dirty="0" smtClean="0"/>
              <a:t>Which phrase are we defining?</a:t>
            </a:r>
          </a:p>
          <a:p>
            <a:pPr marL="0" indent="0">
              <a:buNone/>
            </a:pPr>
            <a:r>
              <a:rPr lang="en-US" sz="2400" dirty="0" smtClean="0"/>
              <a:t>What is the definition?</a:t>
            </a:r>
            <a:endParaRPr lang="el-GR" sz="2400" dirty="0"/>
          </a:p>
        </p:txBody>
      </p:sp>
      <p:cxnSp>
        <p:nvCxnSpPr>
          <p:cNvPr id="5" name="Straight Arrow Connector 4"/>
          <p:cNvCxnSpPr/>
          <p:nvPr/>
        </p:nvCxnSpPr>
        <p:spPr>
          <a:xfrm>
            <a:off x="1763688" y="3645024"/>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627784" y="3645024"/>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650997" y="3645024"/>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84168" y="3645024"/>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980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6210"/>
          </a:xfrm>
          <a:solidFill>
            <a:schemeClr val="accent2">
              <a:lumMod val="60000"/>
              <a:lumOff val="40000"/>
            </a:schemeClr>
          </a:solidFill>
        </p:spPr>
        <p:txBody>
          <a:bodyPr>
            <a:normAutofit/>
          </a:bodyPr>
          <a:lstStyle/>
          <a:p>
            <a:r>
              <a:rPr lang="en-US" sz="2800" dirty="0" smtClean="0"/>
              <a:t>What is it being defined in the following examples?</a:t>
            </a:r>
            <a:br>
              <a:rPr lang="en-US" sz="2800" dirty="0" smtClean="0"/>
            </a:br>
            <a:r>
              <a:rPr lang="en-US" sz="2800" dirty="0" smtClean="0"/>
              <a:t>What definition is provided for the term in question?</a:t>
            </a:r>
            <a:br>
              <a:rPr lang="en-US" sz="2800" dirty="0" smtClean="0"/>
            </a:br>
            <a:endParaRPr lang="el-GR" sz="2800" dirty="0"/>
          </a:p>
        </p:txBody>
      </p:sp>
      <p:sp>
        <p:nvSpPr>
          <p:cNvPr id="3" name="Content Placeholder 2"/>
          <p:cNvSpPr>
            <a:spLocks noGrp="1"/>
          </p:cNvSpPr>
          <p:nvPr>
            <p:ph idx="1"/>
          </p:nvPr>
        </p:nvSpPr>
        <p:spPr>
          <a:xfrm>
            <a:off x="457200" y="2276873"/>
            <a:ext cx="8435280" cy="2592287"/>
          </a:xfrm>
          <a:solidFill>
            <a:schemeClr val="tx2">
              <a:lumMod val="40000"/>
              <a:lumOff val="60000"/>
            </a:schemeClr>
          </a:solidFill>
        </p:spPr>
        <p:txBody>
          <a:bodyPr>
            <a:normAutofit/>
          </a:bodyPr>
          <a:lstStyle/>
          <a:p>
            <a:r>
              <a:rPr lang="en-US" sz="2400" dirty="0" smtClean="0"/>
              <a:t>1. </a:t>
            </a:r>
            <a:r>
              <a:rPr lang="en-US" sz="2400" b="1" dirty="0" smtClean="0"/>
              <a:t>A</a:t>
            </a:r>
            <a:r>
              <a:rPr lang="en-US" sz="2400" dirty="0" smtClean="0"/>
              <a:t> </a:t>
            </a:r>
            <a:r>
              <a:rPr lang="en-US" sz="2400" b="1" dirty="0" smtClean="0"/>
              <a:t>dean </a:t>
            </a:r>
            <a:r>
              <a:rPr lang="en-US" sz="2400" u="sng" dirty="0" smtClean="0"/>
              <a:t>is a person in charge of a faculty</a:t>
            </a:r>
            <a:r>
              <a:rPr lang="en-US" sz="2400" dirty="0" smtClean="0"/>
              <a:t>.</a:t>
            </a:r>
          </a:p>
          <a:p>
            <a:r>
              <a:rPr lang="en-US" sz="2400" dirty="0" smtClean="0"/>
              <a:t>2. </a:t>
            </a:r>
            <a:r>
              <a:rPr lang="en-US" sz="2400" b="1" dirty="0" smtClean="0"/>
              <a:t>A vending machine </a:t>
            </a:r>
            <a:r>
              <a:rPr lang="en-US" sz="2400" u="sng" dirty="0" smtClean="0"/>
              <a:t>is a machine with food and drinks</a:t>
            </a:r>
            <a:r>
              <a:rPr lang="en-US" sz="2400" dirty="0" smtClean="0"/>
              <a:t>.</a:t>
            </a:r>
          </a:p>
          <a:p>
            <a:r>
              <a:rPr lang="en-US" sz="2400" dirty="0" smtClean="0"/>
              <a:t>3. </a:t>
            </a:r>
            <a:r>
              <a:rPr lang="en-US" sz="2400" b="1" dirty="0" smtClean="0"/>
              <a:t>An article</a:t>
            </a:r>
            <a:r>
              <a:rPr lang="en-US" sz="2400" dirty="0" smtClean="0"/>
              <a:t> </a:t>
            </a:r>
            <a:r>
              <a:rPr lang="en-US" sz="2400" u="sng" dirty="0" smtClean="0"/>
              <a:t>is a text in a newspaper, journal or on the internet</a:t>
            </a:r>
            <a:r>
              <a:rPr lang="en-US" sz="2400" dirty="0" smtClean="0"/>
              <a:t>.</a:t>
            </a:r>
          </a:p>
          <a:p>
            <a:r>
              <a:rPr lang="en-US" sz="2400" dirty="0" smtClean="0"/>
              <a:t>4. </a:t>
            </a:r>
            <a:r>
              <a:rPr lang="en-US" sz="2400" b="1" dirty="0" smtClean="0"/>
              <a:t>A schedule </a:t>
            </a:r>
            <a:r>
              <a:rPr lang="en-US" sz="2400" u="sng" dirty="0" smtClean="0"/>
              <a:t>is a list of days and times</a:t>
            </a:r>
            <a:r>
              <a:rPr lang="en-US" sz="2400" dirty="0" smtClean="0"/>
              <a:t>.</a:t>
            </a:r>
            <a:endParaRPr lang="el-GR" sz="2400" dirty="0"/>
          </a:p>
        </p:txBody>
      </p:sp>
    </p:spTree>
    <p:extLst>
      <p:ext uri="{BB962C8B-B14F-4D97-AF65-F5344CB8AC3E}">
        <p14:creationId xmlns:p14="http://schemas.microsoft.com/office/powerpoint/2010/main" val="1419959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817</Words>
  <Application>Microsoft Office PowerPoint</Application>
  <PresentationFormat>On-screen Show (4:3)</PresentationFormat>
  <Paragraphs>117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1.4 Grammar for listening</vt:lpstr>
      <vt:lpstr>Grammar Tip</vt:lpstr>
      <vt:lpstr>For example:</vt:lpstr>
      <vt:lpstr>How can students understand very long sentences?</vt:lpstr>
      <vt:lpstr>What is a complement?</vt:lpstr>
      <vt:lpstr>What’s the difference between complement and object?</vt:lpstr>
      <vt:lpstr>Giving DEFINITIONS What is a definition?</vt:lpstr>
      <vt:lpstr>How can we define something?</vt:lpstr>
      <vt:lpstr>What is it being defined in the following examples? What definition is provided for the term in question? </vt:lpstr>
      <vt:lpstr>Can you provide definitions for the following terms?</vt:lpstr>
      <vt:lpstr>Here are the definitions!</vt:lpstr>
      <vt:lpstr>How else can we define something?</vt:lpstr>
      <vt:lpstr>Can you provide definitions for the following terms?</vt:lpstr>
      <vt:lpstr>Here are the definitions!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Grammar for listening</dc:title>
  <dc:creator>Charis Panou</dc:creator>
  <cp:lastModifiedBy>Charis Panou</cp:lastModifiedBy>
  <cp:revision>30</cp:revision>
  <dcterms:created xsi:type="dcterms:W3CDTF">2020-03-24T14:38:27Z</dcterms:created>
  <dcterms:modified xsi:type="dcterms:W3CDTF">2020-04-08T17:26:09Z</dcterms:modified>
</cp:coreProperties>
</file>