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61" r:id="rId28"/>
    <p:sldId id="283" r:id="rId29"/>
    <p:sldId id="284" r:id="rId3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635525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B29EF52-8CBE-4224-94F0-445791DC9DC1}" type="datetimeFigureOut">
              <a:rPr lang="el-GR" smtClean="0"/>
              <a:t>2/4/2025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885079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682618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90995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723994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B29EF52-8CBE-4224-94F0-445791DC9DC1}" type="datetimeFigureOut">
              <a:rPr lang="el-GR" smtClean="0"/>
              <a:t>2/4/2025</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289865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B29EF52-8CBE-4224-94F0-445791DC9DC1}" type="datetimeFigureOut">
              <a:rPr lang="el-GR" smtClean="0"/>
              <a:t>2/4/2025</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40755643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200696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839873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7B29EF52-8CBE-4224-94F0-445791DC9DC1}"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935837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2/4/2025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806278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7B29EF52-8CBE-4224-94F0-445791DC9DC1}" type="datetimeFigureOut">
              <a:rPr lang="el-GR" smtClean="0"/>
              <a:t>2/4/2025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616546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7B29EF52-8CBE-4224-94F0-445791DC9DC1}" type="datetimeFigureOut">
              <a:rPr lang="el-GR" smtClean="0"/>
              <a:t>2/4/2025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46207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7B29EF52-8CBE-4224-94F0-445791DC9DC1}" type="datetimeFigureOut">
              <a:rPr lang="el-GR" smtClean="0"/>
              <a:t>2/4/2025</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2475376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B29EF52-8CBE-4224-94F0-445791DC9DC1}" type="datetimeFigureOut">
              <a:rPr lang="el-GR" smtClean="0"/>
              <a:t>2/4/2025</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572235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p:txBody>
          <a:bodyPr/>
          <a:lstStyle/>
          <a:p>
            <a:fld id="{7B29EF52-8CBE-4224-94F0-445791DC9DC1}" type="datetimeFigureOut">
              <a:rPr lang="el-GR" smtClean="0"/>
              <a:t>2/4/2025</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869625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B29EF52-8CBE-4224-94F0-445791DC9DC1}" type="datetimeFigureOut">
              <a:rPr lang="el-GR" smtClean="0"/>
              <a:t>2/4/2025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741765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B29EF52-8CBE-4224-94F0-445791DC9DC1}" type="datetimeFigureOut">
              <a:rPr lang="el-GR" smtClean="0"/>
              <a:t>2/4/2025</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C5075F4-0A1D-4EB4-B805-FE81D93FF083}" type="slidenum">
              <a:rPr lang="el-GR" smtClean="0"/>
              <a:t>‹#›</a:t>
            </a:fld>
            <a:endParaRPr lang="el-GR"/>
          </a:p>
        </p:txBody>
      </p:sp>
    </p:spTree>
    <p:extLst>
      <p:ext uri="{BB962C8B-B14F-4D97-AF65-F5344CB8AC3E}">
        <p14:creationId xmlns:p14="http://schemas.microsoft.com/office/powerpoint/2010/main" val="58000023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amitos.library.uop.gr/xmlui/bitstream/handle/123456789/4311/%CE%9A%CE%BF%CF%85%CE%BD%CF%84%CE%BF%CF%8D%CF%81%CE%B7%20%CE%93%CE%B1%CF%81%CF%85%CF%86%CE%B1%CE%BB%CE%BB%CE%B9%CE%AC.pdf?sequence=1" TargetMode="External"/><Relationship Id="rId2" Type="http://schemas.openxmlformats.org/officeDocument/2006/relationships/hyperlink" Target="http://amitos.library.uop.gr/xmlui/handle/123456789/5008"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youtube.com/watch?v=JIw3ACO9HS0" TargetMode="External"/><Relationship Id="rId2" Type="http://schemas.openxmlformats.org/officeDocument/2006/relationships/hyperlink" Target="https://www.youtube.com/watch?v=ViTMIQ7v1kQ" TargetMode="External"/><Relationship Id="rId1" Type="http://schemas.openxmlformats.org/officeDocument/2006/relationships/slideLayout" Target="../slideLayouts/slideLayout2.xml"/><Relationship Id="rId4" Type="http://schemas.openxmlformats.org/officeDocument/2006/relationships/hyperlink" Target="https://www.youtube.com/watch?v=6t-udUECvEY"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greek-language.gr/greekLang/ancient_greek/tools/corpora/anthology/content.html?t=519&amp;m=2" TargetMode="External"/><Relationship Id="rId2" Type="http://schemas.openxmlformats.org/officeDocument/2006/relationships/hyperlink" Target="http://www.greek-language.gr/digitalResources/ancient_greek/library/browse.html?text_id=111&amp;page=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greek-language.gr/greekLang/ancient_greek/tools/corpora/anthology/content.html?t=527" TargetMode="External"/><Relationship Id="rId2" Type="http://schemas.openxmlformats.org/officeDocument/2006/relationships/hyperlink" Target="http://www.greek-language.gr/greekLang/ancient_greek/tools/corpora/anthology/content.html?m=1&amp;t=531" TargetMode="External"/><Relationship Id="rId1" Type="http://schemas.openxmlformats.org/officeDocument/2006/relationships/slideLayout" Target="../slideLayouts/slideLayout2.xml"/><Relationship Id="rId6" Type="http://schemas.openxmlformats.org/officeDocument/2006/relationships/hyperlink" Target="http://ebooks.edu.gr/modules/ebook/show.php/DSGYM-C119/464/3084,12339/" TargetMode="External"/><Relationship Id="rId5" Type="http://schemas.openxmlformats.org/officeDocument/2006/relationships/hyperlink" Target="https://www.openbook.gr/politeia/" TargetMode="External"/><Relationship Id="rId4" Type="http://schemas.openxmlformats.org/officeDocument/2006/relationships/hyperlink" Target="http://repository.edulll.gr/edulll/retrieve/7060/1950_republic.pd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greek-language.gr/greekLang/ancient_greek/tools/corpora/anthology/content.html?t=540" TargetMode="External"/><Relationship Id="rId2" Type="http://schemas.openxmlformats.org/officeDocument/2006/relationships/hyperlink" Target="http://www.greek-language.gr/greekLang/ancient_greek/tools/corpora/anthology/content.html?t=518" TargetMode="External"/><Relationship Id="rId1" Type="http://schemas.openxmlformats.org/officeDocument/2006/relationships/slideLayout" Target="../slideLayouts/slideLayout2.xml"/><Relationship Id="rId5" Type="http://schemas.openxmlformats.org/officeDocument/2006/relationships/hyperlink" Target="http://ikee.lib.auth.gr/record/126223/files/GRI-2011-6474.pdf" TargetMode="External"/><Relationship Id="rId4" Type="http://schemas.openxmlformats.org/officeDocument/2006/relationships/hyperlink" Target="http://www.greek-language.gr/greekLang/ancient_greek/tools/corpora/anthology/content.html?t=540&amp;m=1"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sz="4900" dirty="0" smtClean="0"/>
              <a:t/>
            </a:r>
            <a:br>
              <a:rPr lang="el-GR" sz="4900" dirty="0" smtClean="0"/>
            </a:br>
            <a:r>
              <a:rPr lang="el-GR" sz="4900" dirty="0"/>
              <a:t/>
            </a:r>
            <a:br>
              <a:rPr lang="el-GR" sz="4900" dirty="0"/>
            </a:br>
            <a:r>
              <a:rPr lang="el-GR" sz="4900" dirty="0" smtClean="0"/>
              <a:t/>
            </a:r>
            <a:br>
              <a:rPr lang="el-GR" sz="4900" dirty="0" smtClean="0"/>
            </a:br>
            <a:r>
              <a:rPr lang="el-GR" sz="4900" dirty="0"/>
              <a:t/>
            </a:r>
            <a:br>
              <a:rPr lang="el-GR" sz="4900" dirty="0"/>
            </a:br>
            <a:r>
              <a:rPr lang="el-GR" sz="4900" dirty="0" smtClean="0">
                <a:latin typeface="Athena Unicode" panose="02040502050505030304" pitchFamily="18" charset="0"/>
                <a:cs typeface="Athena Unicode" panose="02040502050505030304" pitchFamily="18" charset="0"/>
              </a:rPr>
              <a:t>ΦΙΛΟΣΟΦΙΑ ΤΗΣ ΠΑΙΔΕΙΑΣ</a:t>
            </a:r>
            <a:br>
              <a:rPr lang="el-GR" sz="4900" dirty="0" smtClean="0">
                <a:latin typeface="Athena Unicode" panose="02040502050505030304" pitchFamily="18" charset="0"/>
                <a:cs typeface="Athena Unicode" panose="02040502050505030304" pitchFamily="18" charset="0"/>
              </a:rPr>
            </a:br>
            <a:r>
              <a:rPr lang="el-GR" sz="4900" dirty="0" smtClean="0">
                <a:latin typeface="Athena Unicode" panose="02040502050505030304" pitchFamily="18" charset="0"/>
                <a:cs typeface="Athena Unicode" panose="02040502050505030304" pitchFamily="18" charset="0"/>
              </a:rPr>
              <a:t/>
            </a:r>
            <a:br>
              <a:rPr lang="el-GR" sz="4900" dirty="0" smtClean="0">
                <a:latin typeface="Athena Unicode" panose="02040502050505030304" pitchFamily="18" charset="0"/>
                <a:cs typeface="Athena Unicode" panose="02040502050505030304" pitchFamily="18" charset="0"/>
              </a:rPr>
            </a:br>
            <a:r>
              <a:rPr lang="el-GR" sz="3600" dirty="0" smtClean="0">
                <a:latin typeface="Athena Unicode" panose="02040502050505030304" pitchFamily="18" charset="0"/>
                <a:cs typeface="Athena Unicode" panose="02040502050505030304" pitchFamily="18" charset="0"/>
              </a:rPr>
              <a:t>ΠΙΣ, Β’ Εξάμηνο</a:t>
            </a:r>
            <a:br>
              <a:rPr lang="el-GR" sz="3600" dirty="0" smtClean="0">
                <a:latin typeface="Athena Unicode" panose="02040502050505030304" pitchFamily="18" charset="0"/>
                <a:cs typeface="Athena Unicode" panose="02040502050505030304" pitchFamily="18" charset="0"/>
              </a:rPr>
            </a:br>
            <a:r>
              <a:rPr lang="el-GR" sz="3600" dirty="0"/>
              <a:t/>
            </a:r>
            <a:br>
              <a:rPr lang="el-GR" sz="3600" dirty="0"/>
            </a:br>
            <a:endParaRPr lang="el-GR" sz="3600" dirty="0"/>
          </a:p>
        </p:txBody>
      </p:sp>
      <p:sp>
        <p:nvSpPr>
          <p:cNvPr id="3" name="Υπότιτλος 2"/>
          <p:cNvSpPr>
            <a:spLocks noGrp="1"/>
          </p:cNvSpPr>
          <p:nvPr>
            <p:ph type="subTitle" idx="1"/>
          </p:nvPr>
        </p:nvSpPr>
        <p:spPr/>
        <p:txBody>
          <a:bodyPr>
            <a:normAutofit fontScale="70000" lnSpcReduction="20000"/>
          </a:bodyPr>
          <a:lstStyle/>
          <a:p>
            <a:endParaRPr lang="el-GR" dirty="0" smtClean="0"/>
          </a:p>
          <a:p>
            <a:r>
              <a:rPr lang="el-GR" dirty="0" err="1" smtClean="0">
                <a:latin typeface="Alfios" panose="02070502080805060803" pitchFamily="18" charset="0"/>
                <a:ea typeface="Alfios" panose="02070502080805060803" pitchFamily="18" charset="0"/>
              </a:rPr>
              <a:t>Δρ</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ΛαμπρινΟς</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Ευστ</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ΠλατυπΟδης</a:t>
            </a:r>
            <a:endParaRPr lang="el-GR" dirty="0" smtClean="0">
              <a:latin typeface="Alfios" panose="02070502080805060803" pitchFamily="18" charset="0"/>
              <a:ea typeface="Alfios" panose="02070502080805060803" pitchFamily="18" charset="0"/>
            </a:endParaRPr>
          </a:p>
          <a:p>
            <a:r>
              <a:rPr lang="el-GR" dirty="0" err="1" smtClean="0">
                <a:latin typeface="Alfios" panose="02070502080805060803" pitchFamily="18" charset="0"/>
                <a:ea typeface="Alfios" panose="02070502080805060803" pitchFamily="18" charset="0"/>
              </a:rPr>
              <a:t>ΑνΩτατη</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ΕκκλησιαστικΗ</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ΑκαδημΙα</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ΑθΗνας</a:t>
            </a:r>
            <a:endParaRPr lang="el-GR" dirty="0">
              <a:latin typeface="Alfios" panose="02070502080805060803" pitchFamily="18" charset="0"/>
              <a:ea typeface="Alfios" panose="02070502080805060803" pitchFamily="18" charset="0"/>
            </a:endParaRPr>
          </a:p>
        </p:txBody>
      </p:sp>
    </p:spTree>
    <p:extLst>
      <p:ext uri="{BB962C8B-B14F-4D97-AF65-F5344CB8AC3E}">
        <p14:creationId xmlns:p14="http://schemas.microsoft.com/office/powerpoint/2010/main" val="11051782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24435" y="188260"/>
            <a:ext cx="10085293" cy="6562164"/>
          </a:xfrm>
        </p:spPr>
        <p:txBody>
          <a:bodyPr>
            <a:normAutofit fontScale="40000" lnSpcReduction="20000"/>
          </a:bodyPr>
          <a:lstStyle/>
          <a:p>
            <a:pPr marL="0" indent="0">
              <a:buNone/>
            </a:pPr>
            <a:r>
              <a:rPr lang="el-GR" dirty="0"/>
              <a:t> </a:t>
            </a:r>
            <a:r>
              <a:rPr lang="el-GR" sz="3300" dirty="0">
                <a:latin typeface="Alfios" panose="02070502080805060803" pitchFamily="18" charset="0"/>
                <a:ea typeface="Alfios" panose="02070502080805060803" pitchFamily="18" charset="0"/>
              </a:rPr>
              <a:t>ΚΛ. </a:t>
            </a:r>
            <a:r>
              <a:rPr lang="el-GR" sz="3300" dirty="0" err="1">
                <a:latin typeface="Alfios" panose="02070502080805060803" pitchFamily="18" charset="0"/>
                <a:ea typeface="Alfios" panose="02070502080805060803" pitchFamily="18" charset="0"/>
              </a:rPr>
              <a:t>Πῶς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γὰρ</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οὔ</a:t>
            </a:r>
            <a:r>
              <a:rPr lang="el-GR" sz="3300" dirty="0">
                <a:latin typeface="Alfios" panose="02070502080805060803" pitchFamily="18" charset="0"/>
                <a:ea typeface="Alfios" panose="02070502080805060803" pitchFamily="18" charset="0"/>
              </a:rPr>
              <a:t>;</a:t>
            </a:r>
          </a:p>
          <a:p>
            <a:pPr marL="0" indent="0">
              <a:buNone/>
            </a:pPr>
            <a:r>
              <a:rPr lang="el-GR" sz="3300" dirty="0">
                <a:latin typeface="Alfios" panose="02070502080805060803" pitchFamily="18" charset="0"/>
                <a:ea typeface="Alfios" panose="02070502080805060803" pitchFamily="18" charset="0"/>
              </a:rPr>
              <a:t>    ΑΘ. </a:t>
            </a:r>
            <a:r>
              <a:rPr lang="el-GR" sz="3300" dirty="0" err="1">
                <a:latin typeface="Alfios" panose="02070502080805060803" pitchFamily="18" charset="0"/>
                <a:ea typeface="Alfios" panose="02070502080805060803" pitchFamily="18" charset="0"/>
              </a:rPr>
              <a:t>Μὴ</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τοίνυν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μηδ</a:t>
            </a:r>
            <a:r>
              <a:rPr lang="el-GR" sz="3300" dirty="0">
                <a:latin typeface="Alfios" panose="02070502080805060803" pitchFamily="18" charset="0"/>
                <a:ea typeface="Alfios" panose="02070502080805060803" pitchFamily="18" charset="0"/>
              </a:rPr>
              <a:t>’ ὃ </a:t>
            </a:r>
            <a:r>
              <a:rPr lang="el-GR" sz="3300" dirty="0" err="1">
                <a:latin typeface="Alfios" panose="02070502080805060803" pitchFamily="18" charset="0"/>
                <a:ea typeface="Alfios" panose="02070502080805060803" pitchFamily="18" charset="0"/>
              </a:rPr>
              <a:t>λέγομεν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εἶναι</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παιδείαν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ἀόριστον</a:t>
            </a:r>
            <a:endParaRPr lang="el-GR" sz="3300" dirty="0">
              <a:latin typeface="Alfios" panose="02070502080805060803" pitchFamily="18" charset="0"/>
              <a:ea typeface="Alfios" panose="02070502080805060803" pitchFamily="18" charset="0"/>
            </a:endParaRPr>
          </a:p>
          <a:p>
            <a:pPr marL="0" indent="0">
              <a:buNone/>
            </a:pPr>
            <a:r>
              <a:rPr lang="el-GR" sz="3300" dirty="0" err="1">
                <a:latin typeface="Alfios" panose="02070502080805060803" pitchFamily="18" charset="0"/>
                <a:ea typeface="Alfios" panose="02070502080805060803" pitchFamily="18" charset="0"/>
              </a:rPr>
              <a:t>γένηται</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νῦν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γὰρ</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ὀνειδίζοντες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ἐπαινοῦντές</a:t>
            </a:r>
            <a:r>
              <a:rPr lang="el-GR" sz="3300" dirty="0">
                <a:latin typeface="Alfios" panose="02070502080805060803" pitchFamily="18" charset="0"/>
                <a:ea typeface="Alfios" panose="02070502080805060803" pitchFamily="18" charset="0"/>
              </a:rPr>
              <a:t> θ’ </a:t>
            </a:r>
            <a:r>
              <a:rPr lang="el-GR" sz="3300" dirty="0" err="1">
                <a:latin typeface="Alfios" panose="02070502080805060803" pitchFamily="18" charset="0"/>
                <a:ea typeface="Alfios" panose="02070502080805060803" pitchFamily="18" charset="0"/>
              </a:rPr>
              <a:t>ἑκάστων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τὰς</a:t>
            </a:r>
            <a:endParaRPr lang="el-GR" sz="3300" dirty="0">
              <a:latin typeface="Alfios" panose="02070502080805060803" pitchFamily="18" charset="0"/>
              <a:ea typeface="Alfios" panose="02070502080805060803" pitchFamily="18" charset="0"/>
            </a:endParaRPr>
          </a:p>
          <a:p>
            <a:pPr marL="0" indent="0">
              <a:buNone/>
            </a:pPr>
            <a:r>
              <a:rPr lang="el-GR" sz="3300" dirty="0" err="1">
                <a:latin typeface="Alfios" panose="02070502080805060803" pitchFamily="18" charset="0"/>
                <a:ea typeface="Alfios" panose="02070502080805060803" pitchFamily="18" charset="0"/>
              </a:rPr>
              <a:t>τροφάς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λέγομεν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ὡς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τὸν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μὲν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πεπαιδευμένον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ἡμῶν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ὄντα</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τινά</a:t>
            </a:r>
            <a:r>
              <a:rPr lang="el-GR" sz="3300" dirty="0">
                <a:latin typeface="Alfios" panose="02070502080805060803" pitchFamily="18" charset="0"/>
                <a:ea typeface="Alfios" panose="02070502080805060803" pitchFamily="18" charset="0"/>
              </a:rPr>
              <a:t>,</a:t>
            </a:r>
          </a:p>
          <a:p>
            <a:pPr marL="0" indent="0">
              <a:buNone/>
            </a:pPr>
            <a:r>
              <a:rPr lang="el-GR" sz="3300" dirty="0">
                <a:latin typeface="Alfios" panose="02070502080805060803" pitchFamily="18" charset="0"/>
                <a:ea typeface="Alfios" panose="02070502080805060803" pitchFamily="18" charset="0"/>
              </a:rPr>
              <a:t>[643</a:t>
            </a:r>
            <a:r>
              <a:rPr lang="en-US" sz="3300" dirty="0">
                <a:latin typeface="Alfios" panose="02070502080805060803" pitchFamily="18" charset="0"/>
                <a:ea typeface="Alfios" panose="02070502080805060803" pitchFamily="18" charset="0"/>
              </a:rPr>
              <a:t>e] </a:t>
            </a:r>
            <a:r>
              <a:rPr lang="el-GR" sz="3300" dirty="0" err="1">
                <a:latin typeface="Alfios" panose="02070502080805060803" pitchFamily="18" charset="0"/>
                <a:ea typeface="Alfios" panose="02070502080805060803" pitchFamily="18" charset="0"/>
              </a:rPr>
              <a:t>τὸν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δὲ</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ἀπαίδευτον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ἐνίοτε</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εἴς</a:t>
            </a:r>
            <a:r>
              <a:rPr lang="el-GR" sz="3300" dirty="0">
                <a:latin typeface="Alfios" panose="02070502080805060803" pitchFamily="18" charset="0"/>
                <a:ea typeface="Alfios" panose="02070502080805060803" pitchFamily="18" charset="0"/>
              </a:rPr>
              <a:t> τε </a:t>
            </a:r>
            <a:r>
              <a:rPr lang="el-GR" sz="3300" dirty="0" err="1">
                <a:latin typeface="Alfios" panose="02070502080805060803" pitchFamily="18" charset="0"/>
                <a:ea typeface="Alfios" panose="02070502080805060803" pitchFamily="18" charset="0"/>
              </a:rPr>
              <a:t>καπηλείας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καὶ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ναυκληρίας</a:t>
            </a:r>
            <a:endParaRPr lang="el-GR" sz="3300" dirty="0">
              <a:latin typeface="Alfios" panose="02070502080805060803" pitchFamily="18" charset="0"/>
              <a:ea typeface="Alfios" panose="02070502080805060803" pitchFamily="18" charset="0"/>
            </a:endParaRPr>
          </a:p>
          <a:p>
            <a:pPr marL="0" indent="0">
              <a:buNone/>
            </a:pPr>
            <a:r>
              <a:rPr lang="el-GR" sz="3300" dirty="0" err="1">
                <a:latin typeface="Alfios" panose="02070502080805060803" pitchFamily="18" charset="0"/>
                <a:ea typeface="Alfios" panose="02070502080805060803" pitchFamily="18" charset="0"/>
              </a:rPr>
              <a:t>καὶ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ἄλλων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τοιούτων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μάλα</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πεπαιδευμένων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σφόδρα</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ἀνθρώπων</a:t>
            </a:r>
            <a:r>
              <a:rPr lang="el-GR" sz="3300" dirty="0">
                <a:latin typeface="Alfios" panose="02070502080805060803" pitchFamily="18" charset="0"/>
                <a:ea typeface="Alfios" panose="02070502080805060803" pitchFamily="18" charset="0"/>
              </a:rPr>
              <a:t>·</a:t>
            </a:r>
          </a:p>
          <a:p>
            <a:pPr marL="0" indent="0">
              <a:buNone/>
            </a:pPr>
            <a:r>
              <a:rPr lang="el-GR" sz="3300" dirty="0" err="1">
                <a:latin typeface="Alfios" panose="02070502080805060803" pitchFamily="18" charset="0"/>
                <a:ea typeface="Alfios" panose="02070502080805060803" pitchFamily="18" charset="0"/>
              </a:rPr>
              <a:t>οὐ</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γὰρ</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ταῦτα</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ἡγουμένων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ὡς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ἔοικ</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εἶναι</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παιδείαν</a:t>
            </a:r>
            <a:r>
              <a:rPr lang="el-GR" sz="3300" dirty="0">
                <a:latin typeface="Alfios" panose="02070502080805060803" pitchFamily="18" charset="0"/>
                <a:ea typeface="Alfios" panose="02070502080805060803" pitchFamily="18" charset="0"/>
              </a:rPr>
              <a:t> ὁ </a:t>
            </a:r>
            <a:r>
              <a:rPr lang="el-GR" sz="3300" dirty="0" err="1">
                <a:latin typeface="Alfios" panose="02070502080805060803" pitchFamily="18" charset="0"/>
                <a:ea typeface="Alfios" panose="02070502080805060803" pitchFamily="18" charset="0"/>
              </a:rPr>
              <a:t>νῦν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λόγος</a:t>
            </a:r>
            <a:endParaRPr lang="el-GR" sz="3300" dirty="0">
              <a:latin typeface="Alfios" panose="02070502080805060803" pitchFamily="18" charset="0"/>
              <a:ea typeface="Alfios" panose="02070502080805060803" pitchFamily="18" charset="0"/>
            </a:endParaRPr>
          </a:p>
          <a:p>
            <a:pPr marL="0" indent="0">
              <a:buNone/>
            </a:pPr>
            <a:r>
              <a:rPr lang="el-GR" sz="3300" dirty="0" err="1">
                <a:latin typeface="Alfios" panose="02070502080805060803" pitchFamily="18" charset="0"/>
                <a:ea typeface="Alfios" panose="02070502080805060803" pitchFamily="18" charset="0"/>
              </a:rPr>
              <a:t>ἂν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εἴη</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τὴν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δὲ</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πρὸς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ἀρετὴν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ἐκ</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παίδων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παιδείαν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ποιοῦσαν</a:t>
            </a:r>
            <a:endParaRPr lang="el-GR" sz="3300" dirty="0">
              <a:latin typeface="Alfios" panose="02070502080805060803" pitchFamily="18" charset="0"/>
              <a:ea typeface="Alfios" panose="02070502080805060803" pitchFamily="18" charset="0"/>
            </a:endParaRPr>
          </a:p>
          <a:p>
            <a:pPr marL="0" indent="0">
              <a:buNone/>
            </a:pPr>
            <a:r>
              <a:rPr lang="el-GR" sz="3300" dirty="0" err="1">
                <a:latin typeface="Alfios" panose="02070502080805060803" pitchFamily="18" charset="0"/>
                <a:ea typeface="Alfios" panose="02070502080805060803" pitchFamily="18" charset="0"/>
              </a:rPr>
              <a:t>ἐπιθυμητήν</a:t>
            </a:r>
            <a:r>
              <a:rPr lang="el-GR" sz="3300" dirty="0">
                <a:latin typeface="Alfios" panose="02070502080805060803" pitchFamily="18" charset="0"/>
                <a:ea typeface="Alfios" panose="02070502080805060803" pitchFamily="18" charset="0"/>
              </a:rPr>
              <a:t> τε </a:t>
            </a:r>
            <a:r>
              <a:rPr lang="el-GR" sz="3300" dirty="0" err="1">
                <a:latin typeface="Alfios" panose="02070502080805060803" pitchFamily="18" charset="0"/>
                <a:ea typeface="Alfios" panose="02070502080805060803" pitchFamily="18" charset="0"/>
              </a:rPr>
              <a:t>καὶ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ἐραστὴν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τοῦ</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πολίτην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γενέσθαι</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τέλεον</a:t>
            </a:r>
            <a:r>
              <a:rPr lang="el-GR" sz="3300" dirty="0">
                <a:latin typeface="Alfios" panose="02070502080805060803" pitchFamily="18" charset="0"/>
                <a:ea typeface="Alfios" panose="02070502080805060803" pitchFamily="18" charset="0"/>
              </a:rPr>
              <a:t>,</a:t>
            </a:r>
          </a:p>
          <a:p>
            <a:pPr marL="0" indent="0">
              <a:buNone/>
            </a:pPr>
            <a:r>
              <a:rPr lang="el-GR" sz="3300" dirty="0" err="1">
                <a:latin typeface="Alfios" panose="02070502080805060803" pitchFamily="18" charset="0"/>
                <a:ea typeface="Alfios" panose="02070502080805060803" pitchFamily="18" charset="0"/>
              </a:rPr>
              <a:t>ἄρχειν</a:t>
            </a:r>
            <a:r>
              <a:rPr lang="el-GR" sz="3300" dirty="0">
                <a:latin typeface="Alfios" panose="02070502080805060803" pitchFamily="18" charset="0"/>
                <a:ea typeface="Alfios" panose="02070502080805060803" pitchFamily="18" charset="0"/>
              </a:rPr>
              <a:t> τε </a:t>
            </a:r>
            <a:r>
              <a:rPr lang="el-GR" sz="3300" dirty="0" err="1">
                <a:latin typeface="Alfios" panose="02070502080805060803" pitchFamily="18" charset="0"/>
                <a:ea typeface="Alfios" panose="02070502080805060803" pitchFamily="18" charset="0"/>
              </a:rPr>
              <a:t>καὶ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ἄρχεσθαι</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ἐπιστάμενον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μετὰ</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δίκης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ταύτην</a:t>
            </a:r>
            <a:endParaRPr lang="el-GR" sz="3300" dirty="0">
              <a:latin typeface="Alfios" panose="02070502080805060803" pitchFamily="18" charset="0"/>
              <a:ea typeface="Alfios" panose="02070502080805060803" pitchFamily="18" charset="0"/>
            </a:endParaRPr>
          </a:p>
          <a:p>
            <a:pPr marL="0" indent="0">
              <a:buNone/>
            </a:pPr>
            <a:r>
              <a:rPr lang="el-GR" sz="3300" dirty="0">
                <a:latin typeface="Alfios" panose="02070502080805060803" pitchFamily="18" charset="0"/>
                <a:ea typeface="Alfios" panose="02070502080805060803" pitchFamily="18" charset="0"/>
              </a:rPr>
              <a:t>[644</a:t>
            </a:r>
            <a:r>
              <a:rPr lang="en-US" sz="3300" dirty="0">
                <a:latin typeface="Alfios" panose="02070502080805060803" pitchFamily="18" charset="0"/>
                <a:ea typeface="Alfios" panose="02070502080805060803" pitchFamily="18" charset="0"/>
              </a:rPr>
              <a:t>a] </a:t>
            </a:r>
            <a:r>
              <a:rPr lang="el-GR" sz="3300" dirty="0" err="1">
                <a:latin typeface="Alfios" panose="02070502080805060803" pitchFamily="18" charset="0"/>
                <a:ea typeface="Alfios" panose="02070502080805060803" pitchFamily="18" charset="0"/>
              </a:rPr>
              <a:t>τὴν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τροφὴν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ἀφορισάμενος</a:t>
            </a:r>
            <a:r>
              <a:rPr lang="el-GR" sz="3300" dirty="0">
                <a:latin typeface="Alfios" panose="02070502080805060803" pitchFamily="18" charset="0"/>
                <a:ea typeface="Alfios" panose="02070502080805060803" pitchFamily="18" charset="0"/>
              </a:rPr>
              <a:t> ὁ </a:t>
            </a:r>
            <a:r>
              <a:rPr lang="el-GR" sz="3300" dirty="0" err="1">
                <a:latin typeface="Alfios" panose="02070502080805060803" pitchFamily="18" charset="0"/>
                <a:ea typeface="Alfios" panose="02070502080805060803" pitchFamily="18" charset="0"/>
              </a:rPr>
              <a:t>λόγος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οὗτος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ὡς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ἐμοὶ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φαίνεται</a:t>
            </a:r>
            <a:r>
              <a:rPr lang="el-GR" sz="3300" dirty="0">
                <a:latin typeface="Alfios" panose="02070502080805060803" pitchFamily="18" charset="0"/>
                <a:ea typeface="Alfios" panose="02070502080805060803" pitchFamily="18" charset="0"/>
              </a:rPr>
              <a:t>,</a:t>
            </a:r>
          </a:p>
          <a:p>
            <a:pPr marL="0" indent="0">
              <a:buNone/>
            </a:pPr>
            <a:r>
              <a:rPr lang="el-GR" sz="3300" dirty="0" err="1">
                <a:latin typeface="Alfios" panose="02070502080805060803" pitchFamily="18" charset="0"/>
                <a:ea typeface="Alfios" panose="02070502080805060803" pitchFamily="18" charset="0"/>
              </a:rPr>
              <a:t>νῦν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βούλοιτ</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ἂν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μόνην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παιδείαν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προσαγορεύειν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τὴν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δὲ</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εἰς</a:t>
            </a:r>
            <a:endParaRPr lang="el-GR" sz="3300" dirty="0">
              <a:latin typeface="Alfios" panose="02070502080805060803" pitchFamily="18" charset="0"/>
              <a:ea typeface="Alfios" panose="02070502080805060803" pitchFamily="18" charset="0"/>
            </a:endParaRPr>
          </a:p>
          <a:p>
            <a:pPr marL="0" indent="0">
              <a:buNone/>
            </a:pPr>
            <a:r>
              <a:rPr lang="el-GR" sz="3300" dirty="0" err="1">
                <a:latin typeface="Alfios" panose="02070502080805060803" pitchFamily="18" charset="0"/>
                <a:ea typeface="Alfios" panose="02070502080805060803" pitchFamily="18" charset="0"/>
              </a:rPr>
              <a:t>χρήματα</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τείνουσαν</a:t>
            </a:r>
            <a:r>
              <a:rPr lang="el-GR" sz="3300" dirty="0">
                <a:latin typeface="Alfios" panose="02070502080805060803" pitchFamily="18" charset="0"/>
                <a:ea typeface="Alfios" panose="02070502080805060803" pitchFamily="18" charset="0"/>
              </a:rPr>
              <a:t> ἤ </a:t>
            </a:r>
            <a:r>
              <a:rPr lang="el-GR" sz="3300" dirty="0" err="1">
                <a:latin typeface="Alfios" panose="02070502080805060803" pitchFamily="18" charset="0"/>
                <a:ea typeface="Alfios" panose="02070502080805060803" pitchFamily="18" charset="0"/>
              </a:rPr>
              <a:t>τινα</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πρὸς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ἰσχύν</a:t>
            </a:r>
            <a:r>
              <a:rPr lang="el-GR" sz="3300" dirty="0">
                <a:latin typeface="Alfios" panose="02070502080805060803" pitchFamily="18" charset="0"/>
                <a:ea typeface="Alfios" panose="02070502080805060803" pitchFamily="18" charset="0"/>
              </a:rPr>
              <a:t>, ἢ </a:t>
            </a:r>
            <a:r>
              <a:rPr lang="el-GR" sz="3300" dirty="0" err="1">
                <a:latin typeface="Alfios" panose="02070502080805060803" pitchFamily="18" charset="0"/>
                <a:ea typeface="Alfios" panose="02070502080805060803" pitchFamily="18" charset="0"/>
              </a:rPr>
              <a:t>καὶ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πρὸς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ἄλλην</a:t>
            </a:r>
            <a:endParaRPr lang="el-GR" sz="3300" dirty="0">
              <a:latin typeface="Alfios" panose="02070502080805060803" pitchFamily="18" charset="0"/>
              <a:ea typeface="Alfios" panose="02070502080805060803" pitchFamily="18" charset="0"/>
            </a:endParaRPr>
          </a:p>
          <a:p>
            <a:pPr marL="0" indent="0">
              <a:buNone/>
            </a:pPr>
            <a:r>
              <a:rPr lang="el-GR" sz="3300" dirty="0" err="1">
                <a:latin typeface="Alfios" panose="02070502080805060803" pitchFamily="18" charset="0"/>
                <a:ea typeface="Alfios" panose="02070502080805060803" pitchFamily="18" charset="0"/>
              </a:rPr>
              <a:t>τινὰ</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σοφίαν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ἄνευ</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νοῦ</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καὶ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δίκης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βάναυσόν</a:t>
            </a:r>
            <a:r>
              <a:rPr lang="el-GR" sz="3300" dirty="0">
                <a:latin typeface="Alfios" panose="02070502080805060803" pitchFamily="18" charset="0"/>
                <a:ea typeface="Alfios" panose="02070502080805060803" pitchFamily="18" charset="0"/>
              </a:rPr>
              <a:t> τ’ </a:t>
            </a:r>
            <a:r>
              <a:rPr lang="el-GR" sz="3300" dirty="0" err="1">
                <a:latin typeface="Alfios" panose="02070502080805060803" pitchFamily="18" charset="0"/>
                <a:ea typeface="Alfios" panose="02070502080805060803" pitchFamily="18" charset="0"/>
              </a:rPr>
              <a:t>εἶναι</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καὶ</a:t>
            </a:r>
            <a:endParaRPr lang="el-GR" sz="3300" dirty="0">
              <a:latin typeface="Alfios" panose="02070502080805060803" pitchFamily="18" charset="0"/>
              <a:ea typeface="Alfios" panose="02070502080805060803" pitchFamily="18" charset="0"/>
            </a:endParaRPr>
          </a:p>
          <a:p>
            <a:pPr marL="0" indent="0">
              <a:buNone/>
            </a:pPr>
            <a:r>
              <a:rPr lang="el-GR" sz="3300" dirty="0" err="1">
                <a:latin typeface="Alfios" panose="02070502080805060803" pitchFamily="18" charset="0"/>
                <a:ea typeface="Alfios" panose="02070502080805060803" pitchFamily="18" charset="0"/>
              </a:rPr>
              <a:t>ἀνελεύθερον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καὶ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οὐκ</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ἀξίαν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τὸ</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παράπαν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παιδείαν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καλεῖσθαι</a:t>
            </a:r>
            <a:r>
              <a:rPr lang="el-GR" sz="3300" dirty="0">
                <a:latin typeface="Alfios" panose="02070502080805060803" pitchFamily="18" charset="0"/>
                <a:ea typeface="Alfios" panose="02070502080805060803" pitchFamily="18" charset="0"/>
              </a:rPr>
              <a:t>.</a:t>
            </a:r>
          </a:p>
          <a:p>
            <a:pPr marL="0" indent="0">
              <a:buNone/>
            </a:pPr>
            <a:r>
              <a:rPr lang="el-GR" sz="3300" dirty="0" err="1">
                <a:latin typeface="Alfios" panose="02070502080805060803" pitchFamily="18" charset="0"/>
                <a:ea typeface="Alfios" panose="02070502080805060803" pitchFamily="18" charset="0"/>
              </a:rPr>
              <a:t>ἡμεῖς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δὴ</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μηδὲν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ὀνόματι</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διαφερώμεθ</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αὑτοῖς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ἀλλ</a:t>
            </a:r>
            <a:r>
              <a:rPr lang="el-GR" sz="3300" dirty="0">
                <a:latin typeface="Alfios" panose="02070502080805060803" pitchFamily="18" charset="0"/>
                <a:ea typeface="Alfios" panose="02070502080805060803" pitchFamily="18" charset="0"/>
              </a:rPr>
              <a:t>’ ὁ </a:t>
            </a:r>
            <a:r>
              <a:rPr lang="el-GR" sz="3300" dirty="0" err="1">
                <a:latin typeface="Alfios" panose="02070502080805060803" pitchFamily="18" charset="0"/>
                <a:ea typeface="Alfios" panose="02070502080805060803" pitchFamily="18" charset="0"/>
              </a:rPr>
              <a:t>νυνδὴ</a:t>
            </a:r>
            <a:endParaRPr lang="el-GR" sz="3300" dirty="0">
              <a:latin typeface="Alfios" panose="02070502080805060803" pitchFamily="18" charset="0"/>
              <a:ea typeface="Alfios" panose="02070502080805060803" pitchFamily="18" charset="0"/>
            </a:endParaRPr>
          </a:p>
          <a:p>
            <a:pPr marL="0" indent="0">
              <a:buNone/>
            </a:pPr>
            <a:r>
              <a:rPr lang="el-GR" sz="3300" dirty="0" err="1">
                <a:latin typeface="Alfios" panose="02070502080805060803" pitchFamily="18" charset="0"/>
                <a:ea typeface="Alfios" panose="02070502080805060803" pitchFamily="18" charset="0"/>
              </a:rPr>
              <a:t>λόγος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ἡμῖν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ὁμολογηθεὶς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μενέτω</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ὡς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οἵ</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γε</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ὀρθῶς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πεπαιδευ</a:t>
            </a:r>
            <a:r>
              <a:rPr lang="el-GR" sz="3300" dirty="0">
                <a:latin typeface="Alfios" panose="02070502080805060803" pitchFamily="18" charset="0"/>
                <a:ea typeface="Alfios" panose="02070502080805060803" pitchFamily="18" charset="0"/>
              </a:rPr>
              <a:t>-</a:t>
            </a:r>
          </a:p>
          <a:p>
            <a:pPr marL="0" indent="0">
              <a:buNone/>
            </a:pPr>
            <a:r>
              <a:rPr lang="el-GR" sz="3300" dirty="0" err="1">
                <a:latin typeface="Alfios" panose="02070502080805060803" pitchFamily="18" charset="0"/>
                <a:ea typeface="Alfios" panose="02070502080805060803" pitchFamily="18" charset="0"/>
              </a:rPr>
              <a:t>μένοι</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σχεδὸν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ἀγαθοὶ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γίγνονται</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καὶ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δεῖ</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δὴ</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τὴν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παιδείαν</a:t>
            </a:r>
            <a:endParaRPr lang="el-GR" sz="3300" dirty="0">
              <a:latin typeface="Alfios" panose="02070502080805060803" pitchFamily="18" charset="0"/>
              <a:ea typeface="Alfios" panose="02070502080805060803" pitchFamily="18" charset="0"/>
            </a:endParaRPr>
          </a:p>
          <a:p>
            <a:pPr marL="0" indent="0">
              <a:buNone/>
            </a:pPr>
            <a:r>
              <a:rPr lang="el-GR" sz="3300" dirty="0">
                <a:latin typeface="Alfios" panose="02070502080805060803" pitchFamily="18" charset="0"/>
                <a:ea typeface="Alfios" panose="02070502080805060803" pitchFamily="18" charset="0"/>
              </a:rPr>
              <a:t>[644</a:t>
            </a:r>
            <a:r>
              <a:rPr lang="en-US" sz="3300" dirty="0">
                <a:latin typeface="Alfios" panose="02070502080805060803" pitchFamily="18" charset="0"/>
                <a:ea typeface="Alfios" panose="02070502080805060803" pitchFamily="18" charset="0"/>
              </a:rPr>
              <a:t>b] </a:t>
            </a:r>
            <a:r>
              <a:rPr lang="el-GR" sz="3300" dirty="0" err="1">
                <a:latin typeface="Alfios" panose="02070502080805060803" pitchFamily="18" charset="0"/>
                <a:ea typeface="Alfios" panose="02070502080805060803" pitchFamily="18" charset="0"/>
              </a:rPr>
              <a:t>μηδαμοῦ</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ἀτιμάζειν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ὡς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πρῶτον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τῶν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καλλίστων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τοῖς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ἀρίστοις</a:t>
            </a:r>
            <a:endParaRPr lang="el-GR" sz="3300" dirty="0">
              <a:latin typeface="Alfios" panose="02070502080805060803" pitchFamily="18" charset="0"/>
              <a:ea typeface="Alfios" panose="02070502080805060803" pitchFamily="18" charset="0"/>
            </a:endParaRPr>
          </a:p>
          <a:p>
            <a:pPr marL="0" indent="0">
              <a:buNone/>
            </a:pPr>
            <a:r>
              <a:rPr lang="el-GR" sz="3300" dirty="0" err="1">
                <a:latin typeface="Alfios" panose="02070502080805060803" pitchFamily="18" charset="0"/>
                <a:ea typeface="Alfios" panose="02070502080805060803" pitchFamily="18" charset="0"/>
              </a:rPr>
              <a:t>ἀνδράσιν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παραγιγνόμενον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καὶ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εἴ</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ποτε</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ἐξέρχεται</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δυνατὸν</a:t>
            </a:r>
            <a:r>
              <a:rPr lang="el-GR" sz="3300" dirty="0">
                <a:latin typeface="Alfios" panose="02070502080805060803" pitchFamily="18" charset="0"/>
                <a:ea typeface="Alfios" panose="02070502080805060803" pitchFamily="18" charset="0"/>
              </a:rPr>
              <a:t> δ’</a:t>
            </a:r>
          </a:p>
          <a:p>
            <a:pPr marL="0" indent="0">
              <a:buNone/>
            </a:pPr>
            <a:r>
              <a:rPr lang="el-GR" sz="3300" dirty="0" err="1">
                <a:latin typeface="Alfios" panose="02070502080805060803" pitchFamily="18" charset="0"/>
                <a:ea typeface="Alfios" panose="02070502080805060803" pitchFamily="18" charset="0"/>
              </a:rPr>
              <a:t>ἐστὶν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ἐπανορθοῦσθαι</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τοῦτ</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ἀεὶ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δραστέον</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διὰ</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βίου</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παντὶ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κατὰ</a:t>
            </a:r>
            <a:endParaRPr lang="el-GR" sz="3300" dirty="0">
              <a:latin typeface="Alfios" panose="02070502080805060803" pitchFamily="18" charset="0"/>
              <a:ea typeface="Alfios" panose="02070502080805060803" pitchFamily="18" charset="0"/>
            </a:endParaRPr>
          </a:p>
          <a:p>
            <a:pPr marL="0" indent="0">
              <a:buNone/>
            </a:pPr>
            <a:r>
              <a:rPr lang="el-GR" sz="3300" dirty="0" err="1">
                <a:latin typeface="Alfios" panose="02070502080805060803" pitchFamily="18" charset="0"/>
                <a:ea typeface="Alfios" panose="02070502080805060803" pitchFamily="18" charset="0"/>
              </a:rPr>
              <a:t>δύναμιν</a:t>
            </a:r>
            <a:r>
              <a:rPr lang="el-GR" sz="3300" dirty="0">
                <a:latin typeface="Alfios" panose="02070502080805060803" pitchFamily="18" charset="0"/>
                <a:ea typeface="Alfios" panose="02070502080805060803" pitchFamily="18" charset="0"/>
              </a:rPr>
              <a:t>.</a:t>
            </a:r>
          </a:p>
          <a:p>
            <a:pPr marL="0" indent="0">
              <a:buNone/>
            </a:pPr>
            <a:r>
              <a:rPr lang="el-GR" sz="3300" dirty="0">
                <a:latin typeface="Alfios" panose="02070502080805060803" pitchFamily="18" charset="0"/>
                <a:ea typeface="Alfios" panose="02070502080805060803" pitchFamily="18" charset="0"/>
              </a:rPr>
              <a:t>    ΚΛ. </a:t>
            </a:r>
            <a:r>
              <a:rPr lang="el-GR" sz="3300" dirty="0" err="1">
                <a:latin typeface="Alfios" panose="02070502080805060803" pitchFamily="18" charset="0"/>
                <a:ea typeface="Alfios" panose="02070502080805060803" pitchFamily="18" charset="0"/>
              </a:rPr>
              <a:t>Ὀρθῶς</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καὶ</a:t>
            </a:r>
            <a:r>
              <a:rPr lang="el-GR" sz="3300" dirty="0">
                <a:latin typeface="Alfios" panose="02070502080805060803" pitchFamily="18" charset="0"/>
                <a:ea typeface="Alfios" panose="02070502080805060803" pitchFamily="18" charset="0"/>
              </a:rPr>
              <a:t> </a:t>
            </a:r>
            <a:r>
              <a:rPr lang="el-GR" sz="3300" dirty="0" err="1">
                <a:latin typeface="Alfios" panose="02070502080805060803" pitchFamily="18" charset="0"/>
                <a:ea typeface="Alfios" panose="02070502080805060803" pitchFamily="18" charset="0"/>
              </a:rPr>
              <a:t>συγχωροῦμεν</a:t>
            </a:r>
            <a:r>
              <a:rPr lang="el-GR" sz="3300" dirty="0">
                <a:latin typeface="Alfios" panose="02070502080805060803" pitchFamily="18" charset="0"/>
                <a:ea typeface="Alfios" panose="02070502080805060803" pitchFamily="18" charset="0"/>
              </a:rPr>
              <a:t> ἃ </a:t>
            </a:r>
            <a:r>
              <a:rPr lang="el-GR" sz="3300" dirty="0" err="1">
                <a:latin typeface="Alfios" panose="02070502080805060803" pitchFamily="18" charset="0"/>
                <a:ea typeface="Alfios" panose="02070502080805060803" pitchFamily="18" charset="0"/>
              </a:rPr>
              <a:t>λέγεις</a:t>
            </a:r>
            <a:r>
              <a:rPr lang="el-GR" sz="3300" dirty="0">
                <a:latin typeface="Alfios" panose="02070502080805060803" pitchFamily="18" charset="0"/>
                <a:ea typeface="Alfios" panose="02070502080805060803" pitchFamily="18" charset="0"/>
              </a:rPr>
              <a:t>.</a:t>
            </a:r>
          </a:p>
        </p:txBody>
      </p:sp>
    </p:spTree>
    <p:extLst>
      <p:ext uri="{BB962C8B-B14F-4D97-AF65-F5344CB8AC3E}">
        <p14:creationId xmlns:p14="http://schemas.microsoft.com/office/powerpoint/2010/main" val="3087338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05118" y="403412"/>
            <a:ext cx="9950823" cy="6064623"/>
          </a:xfrm>
        </p:spPr>
        <p:txBody>
          <a:bodyPr>
            <a:normAutofit fontScale="85000" lnSpcReduction="10000"/>
          </a:bodyPr>
          <a:lstStyle/>
          <a:p>
            <a:r>
              <a:rPr lang="el-GR" dirty="0"/>
              <a:t>ΚΛΕΙΝΙΑΣ: Και γιατί να μη μας αρέσει;</a:t>
            </a:r>
          </a:p>
          <a:p>
            <a:endParaRPr lang="el-GR" dirty="0"/>
          </a:p>
          <a:p>
            <a:r>
              <a:rPr lang="el-GR" dirty="0"/>
              <a:t>ΑΘΗΝΑΙΟΣ: Ας μην αφήσουμε λοιπόν, χωρίς ορισμό το θέμα, τι ονομάζουμε παιδεία. Τώρα δηλαδή κατακρίνοντας και επαινώντας την ανατροφή του καθενός λέμε ότι ένας από μας είναι μορφωμένος. Ο άλλος ότι είναι αμόρφωτος κάποτε και στο εμπόριο και στη ναυτιλία και λέμε τα ίδια για πολλούς όμοιους ανθρώπους που είναι πολύ καλά μορφωμένοι. Γιατί, έχω τη γνώμη, ότι ο λόγος μας δεν έχει καμιά σχέση μ' εκείνους που θεωρούν τα παραπάνω εκπαίδευση. Παιδεία είναι εκείνη που γυμνάζει τον άνθρωπο από την παιδική ηλικία στην αρετή και του εμπνέει σφοδρή επιθυμία να την αγαπήσει και να γίνει τέλειος πολίτης, που να ξέρει να κυβερνά και να υπακούει στους νόμους σύμφωνα με το πνεύμα της δικαιοσύνης. Αυτό το είδος της ανατροφής καθορίζει, όπως μου φαίνεται, ο λόγος μας και τώρα μονάχα αυτήν θέλει να ονομάσει παιδεία. Εκείνην που βάζει στόχο της τα χρώματα ή εκείνην που αποβλέπει στην απόκτηση πολιτικής δυνάμεως ή κανένα άλλο είδος σοφίας, χωρίς σύνεση και δικαιοσύνη, τη θεωρεί βάναυση και ανελεύθερη και τελείως ανάξια να ονομάζεται παιδεία. Εμείς όμως ας μη διαφωνούμε μεταξύ μας για τις λέξεις, αλλά ας μείνουμε σταθεροί στο λόγο που παραδεχόμαστε, ότι δηλαδή εκείνοι που έχουν πάρει σωστή μόρφωση γίνονται σχεδόν ενάρετοι και ότι δεν πρέπει να περιφρονούμε καθόλου την παιδεία γιατί έρχεται πρώτη στους τελειότερους ανθρώπους από όλα τα αγαθά. Κι αν κάποτε μας ξεφεύγει, είναι δυνατό να την επαναφέρουμε στη θέση της, κι αυτόν τον αγώνα πρέπει να κάνει πάντοτε κάθε άνθρωπος όσο μπορεί σ' όλη του τη ζωή.</a:t>
            </a:r>
          </a:p>
          <a:p>
            <a:endParaRPr lang="el-GR" dirty="0"/>
          </a:p>
          <a:p>
            <a:r>
              <a:rPr lang="el-GR" dirty="0"/>
              <a:t>ΚΛΕΙΝΙΑΣ: Σωστά, και συμφωνούμε σε όσα μας είπες.</a:t>
            </a:r>
          </a:p>
        </p:txBody>
      </p:sp>
    </p:spTree>
    <p:extLst>
      <p:ext uri="{BB962C8B-B14F-4D97-AF65-F5344CB8AC3E}">
        <p14:creationId xmlns:p14="http://schemas.microsoft.com/office/powerpoint/2010/main" val="18449904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811306"/>
          </a:xfrm>
        </p:spPr>
        <p:txBody>
          <a:bodyPr/>
          <a:lstStyle/>
          <a:p>
            <a:r>
              <a:rPr lang="el-GR" sz="2000" b="1" dirty="0" smtClean="0"/>
              <a:t>Πλάτων,  </a:t>
            </a:r>
            <a:r>
              <a:rPr lang="el-GR" sz="2000" b="1" i="1" dirty="0" smtClean="0"/>
              <a:t>Πολιτεία</a:t>
            </a:r>
            <a:r>
              <a:rPr lang="el-GR" sz="2000" b="1" dirty="0" smtClean="0"/>
              <a:t> </a:t>
            </a:r>
            <a:r>
              <a:rPr lang="el-GR" sz="2000" dirty="0"/>
              <a:t>514a–521b: Η αλληγορία του </a:t>
            </a:r>
            <a:r>
              <a:rPr lang="el-GR" sz="2000" dirty="0" smtClean="0"/>
              <a:t>σπηλαίου. </a:t>
            </a:r>
            <a:r>
              <a:rPr lang="el-GR" sz="2000" dirty="0"/>
              <a:t>Η ερμηνεία της αλληγορίας: η παιδεία στροφή της ψυχής προς την ιδέα του αγαθού</a:t>
            </a:r>
          </a:p>
        </p:txBody>
      </p:sp>
      <p:sp>
        <p:nvSpPr>
          <p:cNvPr id="3" name="Θέση περιεχομένου 2"/>
          <p:cNvSpPr>
            <a:spLocks noGrp="1"/>
          </p:cNvSpPr>
          <p:nvPr>
            <p:ph idx="1"/>
          </p:nvPr>
        </p:nvSpPr>
        <p:spPr>
          <a:xfrm>
            <a:off x="646112" y="1264024"/>
            <a:ext cx="9403742" cy="4984375"/>
          </a:xfrm>
        </p:spPr>
        <p:txBody>
          <a:bodyPr>
            <a:normAutofit fontScale="85000" lnSpcReduction="20000"/>
          </a:bodyPr>
          <a:lstStyle/>
          <a:p>
            <a:pPr marL="0" indent="0">
              <a:buNone/>
            </a:pPr>
            <a:r>
              <a:rPr lang="el-GR" dirty="0" err="1"/>
              <a:t>Ταύτην</a:t>
            </a:r>
            <a:r>
              <a:rPr lang="el-GR" dirty="0"/>
              <a:t> </a:t>
            </a:r>
            <a:r>
              <a:rPr lang="el-GR" dirty="0" err="1"/>
              <a:t>τοίνυν</a:t>
            </a:r>
            <a:r>
              <a:rPr lang="el-GR" dirty="0"/>
              <a:t>, </a:t>
            </a:r>
            <a:r>
              <a:rPr lang="el-GR" dirty="0" err="1"/>
              <a:t>ἦν</a:t>
            </a:r>
            <a:r>
              <a:rPr lang="el-GR" dirty="0"/>
              <a:t> δ’ </a:t>
            </a:r>
            <a:r>
              <a:rPr lang="el-GR" dirty="0" err="1"/>
              <a:t>ἐγώ</a:t>
            </a:r>
            <a:r>
              <a:rPr lang="el-GR" dirty="0"/>
              <a:t>, </a:t>
            </a:r>
            <a:r>
              <a:rPr lang="el-GR" dirty="0" err="1"/>
              <a:t>τὴν</a:t>
            </a:r>
            <a:r>
              <a:rPr lang="el-GR" dirty="0"/>
              <a:t> </a:t>
            </a:r>
            <a:r>
              <a:rPr lang="el-GR" dirty="0" err="1"/>
              <a:t>εἰκόνα</a:t>
            </a:r>
            <a:r>
              <a:rPr lang="el-GR" dirty="0"/>
              <a:t>, ὦ </a:t>
            </a:r>
            <a:r>
              <a:rPr lang="el-GR" dirty="0" err="1"/>
              <a:t>φίλε</a:t>
            </a:r>
            <a:r>
              <a:rPr lang="el-GR" dirty="0"/>
              <a:t> </a:t>
            </a:r>
            <a:r>
              <a:rPr lang="el-GR" dirty="0" err="1"/>
              <a:t>Γλαύκων</a:t>
            </a:r>
            <a:r>
              <a:rPr lang="el-GR" dirty="0"/>
              <a:t>,</a:t>
            </a:r>
          </a:p>
          <a:p>
            <a:pPr marL="0" indent="0">
              <a:buNone/>
            </a:pPr>
            <a:r>
              <a:rPr lang="el-GR" dirty="0"/>
              <a:t>[517</a:t>
            </a:r>
            <a:r>
              <a:rPr lang="en-US" dirty="0"/>
              <a:t>b] </a:t>
            </a:r>
            <a:r>
              <a:rPr lang="el-GR" dirty="0" err="1"/>
              <a:t>προσαπτέον</a:t>
            </a:r>
            <a:r>
              <a:rPr lang="el-GR" dirty="0"/>
              <a:t> </a:t>
            </a:r>
            <a:r>
              <a:rPr lang="el-GR" dirty="0" err="1" smtClean="0"/>
              <a:t>ἕδραν</a:t>
            </a:r>
            <a:r>
              <a:rPr lang="el-GR" dirty="0" smtClean="0"/>
              <a:t> </a:t>
            </a:r>
            <a:r>
              <a:rPr lang="el-GR" dirty="0" err="1"/>
              <a:t>τῇ</a:t>
            </a:r>
            <a:r>
              <a:rPr lang="el-GR" dirty="0"/>
              <a:t> </a:t>
            </a:r>
            <a:r>
              <a:rPr lang="el-GR" dirty="0" err="1"/>
              <a:t>τοῦ</a:t>
            </a:r>
            <a:r>
              <a:rPr lang="el-GR" dirty="0"/>
              <a:t> </a:t>
            </a:r>
            <a:r>
              <a:rPr lang="el-GR" dirty="0" err="1"/>
              <a:t>δεσμωτηρίου</a:t>
            </a:r>
            <a:r>
              <a:rPr lang="el-GR" dirty="0"/>
              <a:t> </a:t>
            </a:r>
            <a:r>
              <a:rPr lang="el-GR" dirty="0" err="1"/>
              <a:t>οἰκήσει</a:t>
            </a:r>
            <a:endParaRPr lang="el-GR" dirty="0"/>
          </a:p>
          <a:p>
            <a:pPr marL="0" indent="0">
              <a:buNone/>
            </a:pPr>
            <a:r>
              <a:rPr lang="el-GR" dirty="0" err="1" smtClean="0"/>
              <a:t>ἀφομ</a:t>
            </a:r>
            <a:r>
              <a:rPr lang="el-GR" dirty="0" err="1"/>
              <a:t>ἅπασαν</a:t>
            </a:r>
            <a:r>
              <a:rPr lang="el-GR" dirty="0"/>
              <a:t> </a:t>
            </a:r>
            <a:r>
              <a:rPr lang="el-GR" dirty="0" err="1"/>
              <a:t>τοῖς</a:t>
            </a:r>
            <a:r>
              <a:rPr lang="el-GR" dirty="0"/>
              <a:t> </a:t>
            </a:r>
            <a:r>
              <a:rPr lang="el-GR" dirty="0" err="1"/>
              <a:t>ἔμπροσθεν</a:t>
            </a:r>
            <a:r>
              <a:rPr lang="el-GR" dirty="0"/>
              <a:t> </a:t>
            </a:r>
            <a:r>
              <a:rPr lang="el-GR" dirty="0" err="1"/>
              <a:t>λεγομένοις</a:t>
            </a:r>
            <a:r>
              <a:rPr lang="el-GR" dirty="0"/>
              <a:t>, </a:t>
            </a:r>
            <a:r>
              <a:rPr lang="el-GR" dirty="0" err="1"/>
              <a:t>τὴν</a:t>
            </a:r>
            <a:r>
              <a:rPr lang="el-GR" dirty="0"/>
              <a:t> </a:t>
            </a:r>
            <a:r>
              <a:rPr lang="el-GR" dirty="0" err="1"/>
              <a:t>μὲν</a:t>
            </a:r>
            <a:endParaRPr lang="el-GR" dirty="0"/>
          </a:p>
          <a:p>
            <a:pPr marL="0" indent="0">
              <a:buNone/>
            </a:pPr>
            <a:r>
              <a:rPr lang="el-GR" dirty="0"/>
              <a:t>δι’ </a:t>
            </a:r>
            <a:r>
              <a:rPr lang="el-GR" dirty="0" err="1"/>
              <a:t>ὄψεως</a:t>
            </a:r>
            <a:r>
              <a:rPr lang="el-GR" dirty="0"/>
              <a:t> </a:t>
            </a:r>
            <a:r>
              <a:rPr lang="el-GR" dirty="0" err="1"/>
              <a:t>φαινομένην</a:t>
            </a:r>
            <a:r>
              <a:rPr lang="el-GR" dirty="0"/>
              <a:t> </a:t>
            </a:r>
            <a:r>
              <a:rPr lang="el-GR" dirty="0" err="1" smtClean="0"/>
              <a:t>οιοῦντα</a:t>
            </a:r>
            <a:r>
              <a:rPr lang="el-GR" dirty="0"/>
              <a:t>, </a:t>
            </a:r>
            <a:r>
              <a:rPr lang="el-GR" dirty="0" err="1"/>
              <a:t>τὸ</a:t>
            </a:r>
            <a:r>
              <a:rPr lang="el-GR" dirty="0"/>
              <a:t> </a:t>
            </a:r>
            <a:r>
              <a:rPr lang="el-GR" dirty="0" err="1"/>
              <a:t>δὲ</a:t>
            </a:r>
            <a:r>
              <a:rPr lang="el-GR" dirty="0"/>
              <a:t> </a:t>
            </a:r>
            <a:r>
              <a:rPr lang="el-GR" dirty="0" err="1"/>
              <a:t>τοῦ</a:t>
            </a:r>
            <a:r>
              <a:rPr lang="el-GR" dirty="0"/>
              <a:t> </a:t>
            </a:r>
            <a:r>
              <a:rPr lang="el-GR" dirty="0" err="1"/>
              <a:t>πυρὸς</a:t>
            </a:r>
            <a:r>
              <a:rPr lang="el-GR" dirty="0"/>
              <a:t> </a:t>
            </a:r>
            <a:r>
              <a:rPr lang="el-GR" dirty="0" err="1"/>
              <a:t>ἐν</a:t>
            </a:r>
            <a:r>
              <a:rPr lang="el-GR" dirty="0"/>
              <a:t> </a:t>
            </a:r>
            <a:r>
              <a:rPr lang="el-GR" dirty="0" err="1"/>
              <a:t>αὐτῇ</a:t>
            </a:r>
            <a:r>
              <a:rPr lang="el-GR" dirty="0"/>
              <a:t> </a:t>
            </a:r>
            <a:r>
              <a:rPr lang="el-GR" dirty="0" err="1"/>
              <a:t>φῶς</a:t>
            </a:r>
            <a:r>
              <a:rPr lang="el-GR" dirty="0"/>
              <a:t> </a:t>
            </a:r>
            <a:r>
              <a:rPr lang="el-GR" dirty="0" err="1"/>
              <a:t>τῇ</a:t>
            </a:r>
            <a:r>
              <a:rPr lang="el-GR" dirty="0"/>
              <a:t> </a:t>
            </a:r>
            <a:r>
              <a:rPr lang="el-GR" dirty="0" err="1"/>
              <a:t>τοῦ</a:t>
            </a:r>
            <a:r>
              <a:rPr lang="el-GR" dirty="0"/>
              <a:t> </a:t>
            </a:r>
            <a:r>
              <a:rPr lang="el-GR" dirty="0" err="1"/>
              <a:t>ἡλίου</a:t>
            </a:r>
            <a:endParaRPr lang="el-GR" dirty="0"/>
          </a:p>
          <a:p>
            <a:pPr marL="0" indent="0">
              <a:buNone/>
            </a:pPr>
            <a:r>
              <a:rPr lang="el-GR" dirty="0" err="1"/>
              <a:t>δυνάμει</a:t>
            </a:r>
            <a:r>
              <a:rPr lang="el-GR" dirty="0"/>
              <a:t>· </a:t>
            </a:r>
            <a:r>
              <a:rPr lang="el-GR" dirty="0" err="1"/>
              <a:t>τὴν</a:t>
            </a:r>
            <a:r>
              <a:rPr lang="el-GR" dirty="0"/>
              <a:t> </a:t>
            </a:r>
            <a:r>
              <a:rPr lang="el-GR" dirty="0" err="1"/>
              <a:t>δὲ</a:t>
            </a:r>
            <a:r>
              <a:rPr lang="el-GR" dirty="0"/>
              <a:t> </a:t>
            </a:r>
            <a:r>
              <a:rPr lang="el-GR" dirty="0" err="1"/>
              <a:t>ἄνω</a:t>
            </a:r>
            <a:r>
              <a:rPr lang="el-GR" dirty="0"/>
              <a:t> </a:t>
            </a:r>
            <a:r>
              <a:rPr lang="el-GR" dirty="0" err="1"/>
              <a:t>ἀνάβασιν</a:t>
            </a:r>
            <a:r>
              <a:rPr lang="el-GR" dirty="0"/>
              <a:t> </a:t>
            </a:r>
            <a:r>
              <a:rPr lang="el-GR" dirty="0" err="1"/>
              <a:t>καὶ</a:t>
            </a:r>
            <a:r>
              <a:rPr lang="el-GR" dirty="0"/>
              <a:t> </a:t>
            </a:r>
            <a:r>
              <a:rPr lang="el-GR" dirty="0" err="1"/>
              <a:t>θέαν</a:t>
            </a:r>
            <a:r>
              <a:rPr lang="el-GR" dirty="0"/>
              <a:t> </a:t>
            </a:r>
            <a:r>
              <a:rPr lang="el-GR" dirty="0" err="1"/>
              <a:t>τῶν</a:t>
            </a:r>
            <a:r>
              <a:rPr lang="el-GR" dirty="0"/>
              <a:t> </a:t>
            </a:r>
            <a:r>
              <a:rPr lang="el-GR" dirty="0" err="1"/>
              <a:t>ἄνω</a:t>
            </a:r>
            <a:r>
              <a:rPr lang="el-GR" dirty="0"/>
              <a:t> </a:t>
            </a:r>
            <a:r>
              <a:rPr lang="el-GR" dirty="0" err="1"/>
              <a:t>τὴν</a:t>
            </a:r>
            <a:r>
              <a:rPr lang="el-GR" dirty="0"/>
              <a:t> </a:t>
            </a:r>
            <a:r>
              <a:rPr lang="el-GR" dirty="0" err="1"/>
              <a:t>εἰς</a:t>
            </a:r>
            <a:endParaRPr lang="el-GR" dirty="0"/>
          </a:p>
          <a:p>
            <a:pPr marL="0" indent="0">
              <a:buNone/>
            </a:pPr>
            <a:r>
              <a:rPr lang="el-GR" dirty="0" err="1"/>
              <a:t>τὸν</a:t>
            </a:r>
            <a:r>
              <a:rPr lang="el-GR" dirty="0"/>
              <a:t> </a:t>
            </a:r>
            <a:r>
              <a:rPr lang="el-GR" dirty="0" err="1"/>
              <a:t>νοητὸν</a:t>
            </a:r>
            <a:r>
              <a:rPr lang="el-GR" dirty="0"/>
              <a:t> </a:t>
            </a:r>
            <a:r>
              <a:rPr lang="el-GR" dirty="0" err="1"/>
              <a:t>τόπον</a:t>
            </a:r>
            <a:r>
              <a:rPr lang="el-GR" dirty="0"/>
              <a:t> </a:t>
            </a:r>
            <a:r>
              <a:rPr lang="el-GR" dirty="0" err="1"/>
              <a:t>τῆς</a:t>
            </a:r>
            <a:r>
              <a:rPr lang="el-GR" dirty="0"/>
              <a:t> </a:t>
            </a:r>
            <a:r>
              <a:rPr lang="el-GR" dirty="0" err="1"/>
              <a:t>ψυχῆς</a:t>
            </a:r>
            <a:r>
              <a:rPr lang="el-GR" dirty="0"/>
              <a:t> </a:t>
            </a:r>
            <a:r>
              <a:rPr lang="el-GR" dirty="0" err="1"/>
              <a:t>ἄνοδον</a:t>
            </a:r>
            <a:r>
              <a:rPr lang="el-GR" dirty="0"/>
              <a:t> </a:t>
            </a:r>
            <a:r>
              <a:rPr lang="el-GR" dirty="0" err="1"/>
              <a:t>τιθεὶς</a:t>
            </a:r>
            <a:r>
              <a:rPr lang="el-GR" dirty="0"/>
              <a:t> </a:t>
            </a:r>
            <a:r>
              <a:rPr lang="el-GR" dirty="0" err="1"/>
              <a:t>οὐχ</a:t>
            </a:r>
            <a:r>
              <a:rPr lang="el-GR" dirty="0"/>
              <a:t> </a:t>
            </a:r>
            <a:r>
              <a:rPr lang="el-GR" dirty="0" err="1"/>
              <a:t>ἁμαρτήσῃ</a:t>
            </a:r>
            <a:endParaRPr lang="el-GR" dirty="0"/>
          </a:p>
          <a:p>
            <a:pPr marL="0" indent="0">
              <a:buNone/>
            </a:pPr>
            <a:r>
              <a:rPr lang="el-GR" dirty="0" err="1"/>
              <a:t>τῆς</a:t>
            </a:r>
            <a:r>
              <a:rPr lang="el-GR" dirty="0"/>
              <a:t> γ’ </a:t>
            </a:r>
            <a:r>
              <a:rPr lang="el-GR" dirty="0" err="1"/>
              <a:t>ἐμῆς</a:t>
            </a:r>
            <a:r>
              <a:rPr lang="el-GR" dirty="0"/>
              <a:t> </a:t>
            </a:r>
            <a:r>
              <a:rPr lang="el-GR" dirty="0" err="1"/>
              <a:t>ἐλπίδος</a:t>
            </a:r>
            <a:r>
              <a:rPr lang="el-GR" dirty="0"/>
              <a:t>, </a:t>
            </a:r>
            <a:r>
              <a:rPr lang="el-GR" dirty="0" err="1"/>
              <a:t>ἐπειδὴ</a:t>
            </a:r>
            <a:r>
              <a:rPr lang="el-GR" dirty="0"/>
              <a:t> </a:t>
            </a:r>
            <a:r>
              <a:rPr lang="el-GR" dirty="0" err="1"/>
              <a:t>ταύτης</a:t>
            </a:r>
            <a:r>
              <a:rPr lang="el-GR" dirty="0"/>
              <a:t> </a:t>
            </a:r>
            <a:r>
              <a:rPr lang="el-GR" dirty="0" err="1"/>
              <a:t>ἐπιθυμεῖς</a:t>
            </a:r>
            <a:r>
              <a:rPr lang="el-GR" dirty="0"/>
              <a:t> </a:t>
            </a:r>
            <a:r>
              <a:rPr lang="el-GR" dirty="0" err="1"/>
              <a:t>ἀκούειν</a:t>
            </a:r>
            <a:r>
              <a:rPr lang="el-GR" dirty="0"/>
              <a:t>. </a:t>
            </a:r>
            <a:r>
              <a:rPr lang="el-GR" dirty="0" err="1"/>
              <a:t>θεὸς</a:t>
            </a:r>
            <a:endParaRPr lang="el-GR" dirty="0"/>
          </a:p>
          <a:p>
            <a:pPr marL="0" indent="0">
              <a:buNone/>
            </a:pPr>
            <a:r>
              <a:rPr lang="el-GR" dirty="0" err="1"/>
              <a:t>δέ</a:t>
            </a:r>
            <a:r>
              <a:rPr lang="el-GR" dirty="0"/>
              <a:t> που </a:t>
            </a:r>
            <a:r>
              <a:rPr lang="el-GR" dirty="0" err="1"/>
              <a:t>οἶδεν</a:t>
            </a:r>
            <a:r>
              <a:rPr lang="el-GR" dirty="0"/>
              <a:t> </a:t>
            </a:r>
            <a:r>
              <a:rPr lang="el-GR" dirty="0" err="1"/>
              <a:t>εἰ</a:t>
            </a:r>
            <a:r>
              <a:rPr lang="el-GR" dirty="0"/>
              <a:t> </a:t>
            </a:r>
            <a:r>
              <a:rPr lang="el-GR" dirty="0" err="1"/>
              <a:t>ἀληθὴς</a:t>
            </a:r>
            <a:r>
              <a:rPr lang="el-GR" dirty="0"/>
              <a:t> </a:t>
            </a:r>
            <a:r>
              <a:rPr lang="el-GR" dirty="0" err="1"/>
              <a:t>οὖσα</a:t>
            </a:r>
            <a:r>
              <a:rPr lang="el-GR" dirty="0"/>
              <a:t> </a:t>
            </a:r>
            <a:r>
              <a:rPr lang="el-GR" dirty="0" err="1"/>
              <a:t>τυγχάνει</a:t>
            </a:r>
            <a:r>
              <a:rPr lang="el-GR" dirty="0"/>
              <a:t>. </a:t>
            </a:r>
            <a:r>
              <a:rPr lang="el-GR" dirty="0" err="1"/>
              <a:t>τὰ</a:t>
            </a:r>
            <a:r>
              <a:rPr lang="el-GR" dirty="0"/>
              <a:t> δ’ </a:t>
            </a:r>
            <a:r>
              <a:rPr lang="el-GR" dirty="0" err="1"/>
              <a:t>οὖν</a:t>
            </a:r>
            <a:r>
              <a:rPr lang="el-GR" dirty="0"/>
              <a:t> </a:t>
            </a:r>
            <a:r>
              <a:rPr lang="el-GR" dirty="0" err="1"/>
              <a:t>ἐμοὶ</a:t>
            </a:r>
            <a:endParaRPr lang="el-GR" dirty="0"/>
          </a:p>
          <a:p>
            <a:pPr marL="0" indent="0">
              <a:buNone/>
            </a:pPr>
            <a:r>
              <a:rPr lang="el-GR" dirty="0" err="1"/>
              <a:t>φαινόμενα</a:t>
            </a:r>
            <a:r>
              <a:rPr lang="el-GR" dirty="0"/>
              <a:t> </a:t>
            </a:r>
            <a:r>
              <a:rPr lang="el-GR" dirty="0" err="1"/>
              <a:t>οὕτω</a:t>
            </a:r>
            <a:r>
              <a:rPr lang="el-GR" dirty="0"/>
              <a:t> </a:t>
            </a:r>
            <a:r>
              <a:rPr lang="el-GR" dirty="0" err="1"/>
              <a:t>φαίνεται</a:t>
            </a:r>
            <a:r>
              <a:rPr lang="el-GR" dirty="0"/>
              <a:t>, </a:t>
            </a:r>
            <a:r>
              <a:rPr lang="el-GR" dirty="0" err="1"/>
              <a:t>ἐν</a:t>
            </a:r>
            <a:r>
              <a:rPr lang="el-GR" dirty="0"/>
              <a:t> </a:t>
            </a:r>
            <a:r>
              <a:rPr lang="el-GR" dirty="0" err="1"/>
              <a:t>τῷ</a:t>
            </a:r>
            <a:r>
              <a:rPr lang="el-GR" dirty="0"/>
              <a:t> </a:t>
            </a:r>
            <a:r>
              <a:rPr lang="el-GR" dirty="0" err="1"/>
              <a:t>γνωστῷ</a:t>
            </a:r>
            <a:r>
              <a:rPr lang="el-GR" dirty="0"/>
              <a:t> </a:t>
            </a:r>
            <a:r>
              <a:rPr lang="el-GR" dirty="0" err="1"/>
              <a:t>τελευταία</a:t>
            </a:r>
            <a:r>
              <a:rPr lang="el-GR" dirty="0"/>
              <a:t> ἡ </a:t>
            </a:r>
            <a:r>
              <a:rPr lang="el-GR" dirty="0" err="1"/>
              <a:t>τοῦ</a:t>
            </a:r>
            <a:endParaRPr lang="el-GR" dirty="0"/>
          </a:p>
          <a:p>
            <a:pPr marL="0" indent="0">
              <a:buNone/>
            </a:pPr>
            <a:r>
              <a:rPr lang="el-GR" dirty="0"/>
              <a:t>[517</a:t>
            </a:r>
            <a:r>
              <a:rPr lang="en-US" dirty="0"/>
              <a:t>c] </a:t>
            </a:r>
            <a:r>
              <a:rPr lang="el-GR" dirty="0" err="1"/>
              <a:t>ἀγαθοῦ</a:t>
            </a:r>
            <a:r>
              <a:rPr lang="el-GR" dirty="0"/>
              <a:t> </a:t>
            </a:r>
            <a:r>
              <a:rPr lang="el-GR" dirty="0" err="1"/>
              <a:t>ἰδέα</a:t>
            </a:r>
            <a:r>
              <a:rPr lang="el-GR" dirty="0"/>
              <a:t> </a:t>
            </a:r>
            <a:r>
              <a:rPr lang="el-GR" dirty="0" err="1"/>
              <a:t>καὶ</a:t>
            </a:r>
            <a:r>
              <a:rPr lang="el-GR" dirty="0"/>
              <a:t> </a:t>
            </a:r>
            <a:r>
              <a:rPr lang="el-GR" dirty="0" err="1"/>
              <a:t>μόγις</a:t>
            </a:r>
            <a:r>
              <a:rPr lang="el-GR" dirty="0"/>
              <a:t> </a:t>
            </a:r>
            <a:r>
              <a:rPr lang="el-GR" dirty="0" err="1"/>
              <a:t>ὁρᾶσθαι</a:t>
            </a:r>
            <a:r>
              <a:rPr lang="el-GR" dirty="0"/>
              <a:t>, </a:t>
            </a:r>
            <a:r>
              <a:rPr lang="el-GR" dirty="0" err="1"/>
              <a:t>ὀφθεῖσα</a:t>
            </a:r>
            <a:r>
              <a:rPr lang="el-GR" dirty="0"/>
              <a:t> </a:t>
            </a:r>
            <a:r>
              <a:rPr lang="el-GR" dirty="0" err="1"/>
              <a:t>δὲ</a:t>
            </a:r>
            <a:r>
              <a:rPr lang="el-GR" dirty="0"/>
              <a:t> </a:t>
            </a:r>
            <a:r>
              <a:rPr lang="el-GR" dirty="0" err="1"/>
              <a:t>συλλογιστέα</a:t>
            </a:r>
            <a:endParaRPr lang="el-GR" dirty="0"/>
          </a:p>
          <a:p>
            <a:pPr marL="0" indent="0">
              <a:buNone/>
            </a:pPr>
            <a:r>
              <a:rPr lang="el-GR" dirty="0" err="1"/>
              <a:t>εἶναι</a:t>
            </a:r>
            <a:r>
              <a:rPr lang="el-GR" dirty="0"/>
              <a:t> </a:t>
            </a:r>
            <a:r>
              <a:rPr lang="el-GR" dirty="0" err="1"/>
              <a:t>ὡς</a:t>
            </a:r>
            <a:r>
              <a:rPr lang="el-GR" dirty="0"/>
              <a:t> </a:t>
            </a:r>
            <a:r>
              <a:rPr lang="el-GR" dirty="0" err="1"/>
              <a:t>ἄρα</a:t>
            </a:r>
            <a:r>
              <a:rPr lang="el-GR" dirty="0"/>
              <a:t> </a:t>
            </a:r>
            <a:r>
              <a:rPr lang="el-GR" dirty="0" err="1"/>
              <a:t>πᾶσι</a:t>
            </a:r>
            <a:r>
              <a:rPr lang="el-GR" dirty="0"/>
              <a:t> </a:t>
            </a:r>
            <a:r>
              <a:rPr lang="el-GR" dirty="0" err="1"/>
              <a:t>πάντων</a:t>
            </a:r>
            <a:r>
              <a:rPr lang="el-GR" dirty="0"/>
              <a:t> </a:t>
            </a:r>
            <a:r>
              <a:rPr lang="el-GR" dirty="0" err="1"/>
              <a:t>αὕτη</a:t>
            </a:r>
            <a:r>
              <a:rPr lang="el-GR" dirty="0"/>
              <a:t> </a:t>
            </a:r>
            <a:r>
              <a:rPr lang="el-GR" dirty="0" err="1"/>
              <a:t>ὀρθῶν</a:t>
            </a:r>
            <a:r>
              <a:rPr lang="el-GR" dirty="0"/>
              <a:t> τε </a:t>
            </a:r>
            <a:r>
              <a:rPr lang="el-GR" dirty="0" err="1"/>
              <a:t>καὶ</a:t>
            </a:r>
            <a:r>
              <a:rPr lang="el-GR" dirty="0"/>
              <a:t> </a:t>
            </a:r>
            <a:r>
              <a:rPr lang="el-GR" dirty="0" err="1"/>
              <a:t>καλῶν</a:t>
            </a:r>
            <a:r>
              <a:rPr lang="el-GR" dirty="0"/>
              <a:t> </a:t>
            </a:r>
            <a:r>
              <a:rPr lang="el-GR" dirty="0" err="1"/>
              <a:t>αἰτία</a:t>
            </a:r>
            <a:r>
              <a:rPr lang="el-GR" dirty="0"/>
              <a:t>,</a:t>
            </a:r>
          </a:p>
          <a:p>
            <a:pPr marL="0" indent="0">
              <a:buNone/>
            </a:pPr>
            <a:r>
              <a:rPr lang="el-GR" dirty="0" err="1"/>
              <a:t>ἔν</a:t>
            </a:r>
            <a:r>
              <a:rPr lang="el-GR" dirty="0"/>
              <a:t> τε </a:t>
            </a:r>
            <a:r>
              <a:rPr lang="el-GR" dirty="0" err="1"/>
              <a:t>ὁρατῷ</a:t>
            </a:r>
            <a:r>
              <a:rPr lang="el-GR" dirty="0"/>
              <a:t> </a:t>
            </a:r>
            <a:r>
              <a:rPr lang="el-GR" dirty="0" err="1"/>
              <a:t>φῶς</a:t>
            </a:r>
            <a:r>
              <a:rPr lang="el-GR" dirty="0"/>
              <a:t> </a:t>
            </a:r>
            <a:r>
              <a:rPr lang="el-GR" dirty="0" err="1"/>
              <a:t>καὶ</a:t>
            </a:r>
            <a:r>
              <a:rPr lang="el-GR" dirty="0"/>
              <a:t> </a:t>
            </a:r>
            <a:r>
              <a:rPr lang="el-GR" dirty="0" err="1"/>
              <a:t>τὸν</a:t>
            </a:r>
            <a:r>
              <a:rPr lang="el-GR" dirty="0"/>
              <a:t> </a:t>
            </a:r>
            <a:r>
              <a:rPr lang="el-GR" dirty="0" err="1"/>
              <a:t>τούτου</a:t>
            </a:r>
            <a:r>
              <a:rPr lang="el-GR" dirty="0"/>
              <a:t> </a:t>
            </a:r>
            <a:r>
              <a:rPr lang="el-GR" dirty="0" err="1"/>
              <a:t>κύριον</a:t>
            </a:r>
            <a:r>
              <a:rPr lang="el-GR" dirty="0"/>
              <a:t> </a:t>
            </a:r>
            <a:r>
              <a:rPr lang="el-GR" dirty="0" err="1"/>
              <a:t>τεκοῦσα</a:t>
            </a:r>
            <a:r>
              <a:rPr lang="el-GR" dirty="0"/>
              <a:t>, </a:t>
            </a:r>
            <a:r>
              <a:rPr lang="el-GR" dirty="0" err="1"/>
              <a:t>ἔν</a:t>
            </a:r>
            <a:r>
              <a:rPr lang="el-GR" dirty="0"/>
              <a:t> τε </a:t>
            </a:r>
            <a:r>
              <a:rPr lang="el-GR" dirty="0" err="1"/>
              <a:t>νοητῷ</a:t>
            </a:r>
            <a:endParaRPr lang="el-GR" dirty="0"/>
          </a:p>
          <a:p>
            <a:pPr marL="0" indent="0">
              <a:buNone/>
            </a:pPr>
            <a:r>
              <a:rPr lang="el-GR" dirty="0" err="1"/>
              <a:t>αὐτὴ</a:t>
            </a:r>
            <a:r>
              <a:rPr lang="el-GR" dirty="0"/>
              <a:t> </a:t>
            </a:r>
            <a:r>
              <a:rPr lang="el-GR" dirty="0" err="1"/>
              <a:t>κυρία</a:t>
            </a:r>
            <a:r>
              <a:rPr lang="el-GR" dirty="0"/>
              <a:t> </a:t>
            </a:r>
            <a:r>
              <a:rPr lang="el-GR" dirty="0" err="1"/>
              <a:t>ἀλήθειαν</a:t>
            </a:r>
            <a:r>
              <a:rPr lang="el-GR" dirty="0"/>
              <a:t> </a:t>
            </a:r>
            <a:r>
              <a:rPr lang="el-GR" dirty="0" err="1"/>
              <a:t>καὶ</a:t>
            </a:r>
            <a:r>
              <a:rPr lang="el-GR" dirty="0"/>
              <a:t> </a:t>
            </a:r>
            <a:r>
              <a:rPr lang="el-GR" dirty="0" err="1"/>
              <a:t>νοῦν</a:t>
            </a:r>
            <a:r>
              <a:rPr lang="el-GR" dirty="0"/>
              <a:t> </a:t>
            </a:r>
            <a:r>
              <a:rPr lang="el-GR" dirty="0" err="1"/>
              <a:t>παρασχομένη</a:t>
            </a:r>
            <a:r>
              <a:rPr lang="el-GR" dirty="0"/>
              <a:t>, </a:t>
            </a:r>
            <a:r>
              <a:rPr lang="el-GR" dirty="0" err="1"/>
              <a:t>καὶ</a:t>
            </a:r>
            <a:r>
              <a:rPr lang="el-GR" dirty="0"/>
              <a:t> </a:t>
            </a:r>
            <a:r>
              <a:rPr lang="el-GR" dirty="0" err="1"/>
              <a:t>ὅτι</a:t>
            </a:r>
            <a:r>
              <a:rPr lang="el-GR" dirty="0"/>
              <a:t> </a:t>
            </a:r>
            <a:r>
              <a:rPr lang="el-GR" dirty="0" err="1"/>
              <a:t>δεῖ</a:t>
            </a:r>
            <a:r>
              <a:rPr lang="el-GR" dirty="0"/>
              <a:t> </a:t>
            </a:r>
            <a:r>
              <a:rPr lang="el-GR" dirty="0" err="1"/>
              <a:t>ταύτην</a:t>
            </a:r>
            <a:endParaRPr lang="el-GR" dirty="0"/>
          </a:p>
          <a:p>
            <a:pPr marL="0" indent="0">
              <a:buNone/>
            </a:pPr>
            <a:r>
              <a:rPr lang="el-GR" dirty="0" err="1"/>
              <a:t>ἰδεῖν</a:t>
            </a:r>
            <a:r>
              <a:rPr lang="el-GR" dirty="0"/>
              <a:t> </a:t>
            </a:r>
            <a:r>
              <a:rPr lang="el-GR" dirty="0" err="1"/>
              <a:t>τὸν</a:t>
            </a:r>
            <a:r>
              <a:rPr lang="el-GR" dirty="0"/>
              <a:t> </a:t>
            </a:r>
            <a:r>
              <a:rPr lang="el-GR" dirty="0" err="1"/>
              <a:t>μέλλοντα</a:t>
            </a:r>
            <a:r>
              <a:rPr lang="el-GR" dirty="0"/>
              <a:t> </a:t>
            </a:r>
            <a:r>
              <a:rPr lang="el-GR" dirty="0" err="1"/>
              <a:t>ἐμφρόνως</a:t>
            </a:r>
            <a:r>
              <a:rPr lang="el-GR" dirty="0"/>
              <a:t> </a:t>
            </a:r>
            <a:r>
              <a:rPr lang="el-GR" dirty="0" err="1"/>
              <a:t>πράξειν</a:t>
            </a:r>
            <a:r>
              <a:rPr lang="el-GR" dirty="0"/>
              <a:t> ἢ </a:t>
            </a:r>
            <a:r>
              <a:rPr lang="el-GR" dirty="0" err="1"/>
              <a:t>ἰδίᾳ</a:t>
            </a:r>
            <a:r>
              <a:rPr lang="el-GR" dirty="0"/>
              <a:t> ἢ </a:t>
            </a:r>
            <a:r>
              <a:rPr lang="el-GR" dirty="0" err="1"/>
              <a:t>δημοσίᾳ</a:t>
            </a:r>
            <a:r>
              <a:rPr lang="el-GR" dirty="0"/>
              <a:t>.</a:t>
            </a:r>
          </a:p>
        </p:txBody>
      </p:sp>
    </p:spTree>
    <p:extLst>
      <p:ext uri="{BB962C8B-B14F-4D97-AF65-F5344CB8AC3E}">
        <p14:creationId xmlns:p14="http://schemas.microsoft.com/office/powerpoint/2010/main" val="21620707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851647"/>
          </a:xfrm>
        </p:spPr>
        <p:txBody>
          <a:bodyPr/>
          <a:lstStyle/>
          <a:p>
            <a:r>
              <a:rPr lang="el-GR" dirty="0" smtClean="0"/>
              <a:t>Μετάφραση: </a:t>
            </a:r>
            <a:r>
              <a:rPr lang="el-GR" dirty="0" err="1" smtClean="0"/>
              <a:t>Ν.Μ.Σκουτερόπουλος</a:t>
            </a:r>
            <a:endParaRPr lang="el-GR" dirty="0"/>
          </a:p>
        </p:txBody>
      </p:sp>
      <p:sp>
        <p:nvSpPr>
          <p:cNvPr id="3" name="Θέση περιεχομένου 2"/>
          <p:cNvSpPr>
            <a:spLocks noGrp="1"/>
          </p:cNvSpPr>
          <p:nvPr>
            <p:ph idx="1"/>
          </p:nvPr>
        </p:nvSpPr>
        <p:spPr>
          <a:xfrm>
            <a:off x="847165" y="1465729"/>
            <a:ext cx="9681881" cy="5150223"/>
          </a:xfrm>
        </p:spPr>
        <p:txBody>
          <a:bodyPr>
            <a:normAutofit/>
          </a:bodyPr>
          <a:lstStyle/>
          <a:p>
            <a:pPr algn="just"/>
            <a:r>
              <a:rPr lang="el-GR" dirty="0"/>
              <a:t>Αυτή λοιπόν την εικόνα, φίλε </a:t>
            </a:r>
            <a:r>
              <a:rPr lang="el-GR" dirty="0" err="1"/>
              <a:t>Γλαύκων</a:t>
            </a:r>
            <a:r>
              <a:rPr lang="el-GR" dirty="0"/>
              <a:t>, πρέπει να την συνδέσουμε ολόκληρη με όσα λέγαμε πρωτύτερα, και να παρομοιάσουμε την περιοχή που μας εμφανίζεται διαμέσου της όρασης με τη διαμονή στο δεσμωτήριο, και το φως της φωτιάς που υπάρχει εκεί με τη δύναμη του ήλιου· κι αν παραβάλεις το ανέβασμα προς τα πάνω, και τη θέαση των πραγμάτων του επάνω κόσμου με την άνοδο της ψυχής στον νοητό τόπο, δεν θα πέσεις μακριά από τη δική μου πίστη, μια που θέλεις να την ακούσεις. Κατά πόσο αληθεύει, το ξέρει ο θεός. Σ' εμένα πάντως το πράγμα φαίνεται να έχει ως εξής. Στη σφαίρα της γνώσης γίνεται ορατή, τελευταία και με μεγάλη δυσκολία, η ιδέα του Αγαθού και, σαν γίνει ορατή, πρέπει κανείς να την συλλογιστεί ως την αιτία κάθε σωστού και ωραίου πράγματος όσον αφορά όλα τα όντα ― αυτήν η οποία στον ορατό τόπο γέννησε το φως και τον άρχοντά του, και η οποία στον νοητό τόπο είναι η ίδια αρχόντισσα που </a:t>
            </a:r>
            <a:r>
              <a:rPr lang="el-GR" dirty="0" err="1"/>
              <a:t>δώρησε</a:t>
            </a:r>
            <a:r>
              <a:rPr lang="el-GR" dirty="0"/>
              <a:t> αλήθεια και νόηση και ότι την ιδέα αυτή του Αγαθού είναι απαραίτητο να την αντικρύσει όποιος μέλλει να πράξει με φρόνηση είτε στην ιδιωτική είτε στη δημόσια σφαίρα.</a:t>
            </a:r>
          </a:p>
        </p:txBody>
      </p:sp>
    </p:spTree>
    <p:extLst>
      <p:ext uri="{BB962C8B-B14F-4D97-AF65-F5344CB8AC3E}">
        <p14:creationId xmlns:p14="http://schemas.microsoft.com/office/powerpoint/2010/main" val="37317426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el-GR" dirty="0" err="1"/>
              <a:t>Συνοίομαι</a:t>
            </a:r>
            <a:r>
              <a:rPr lang="el-GR" dirty="0"/>
              <a:t>, </a:t>
            </a:r>
            <a:r>
              <a:rPr lang="el-GR" dirty="0" err="1"/>
              <a:t>ἔφη</a:t>
            </a:r>
            <a:r>
              <a:rPr lang="el-GR" dirty="0"/>
              <a:t>, </a:t>
            </a:r>
            <a:r>
              <a:rPr lang="el-GR" dirty="0" err="1"/>
              <a:t>καὶ</a:t>
            </a:r>
            <a:r>
              <a:rPr lang="el-GR" dirty="0"/>
              <a:t> </a:t>
            </a:r>
            <a:r>
              <a:rPr lang="el-GR" dirty="0" err="1"/>
              <a:t>ἐγώ</a:t>
            </a:r>
            <a:r>
              <a:rPr lang="el-GR" dirty="0"/>
              <a:t>, </a:t>
            </a:r>
            <a:r>
              <a:rPr lang="el-GR" dirty="0" err="1"/>
              <a:t>ὅν</a:t>
            </a:r>
            <a:r>
              <a:rPr lang="el-GR" dirty="0"/>
              <a:t> </a:t>
            </a:r>
            <a:r>
              <a:rPr lang="el-GR" dirty="0" err="1"/>
              <a:t>γε</a:t>
            </a:r>
            <a:r>
              <a:rPr lang="el-GR" dirty="0"/>
              <a:t> </a:t>
            </a:r>
            <a:r>
              <a:rPr lang="el-GR" dirty="0" err="1"/>
              <a:t>δὴ</a:t>
            </a:r>
            <a:r>
              <a:rPr lang="el-GR" dirty="0"/>
              <a:t> </a:t>
            </a:r>
            <a:r>
              <a:rPr lang="el-GR" dirty="0" err="1"/>
              <a:t>τρόπον</a:t>
            </a:r>
            <a:r>
              <a:rPr lang="el-GR" dirty="0"/>
              <a:t> </a:t>
            </a:r>
            <a:r>
              <a:rPr lang="el-GR" dirty="0" err="1"/>
              <a:t>δύναμαι</a:t>
            </a:r>
            <a:r>
              <a:rPr lang="el-GR" dirty="0"/>
              <a:t>.</a:t>
            </a:r>
          </a:p>
          <a:p>
            <a:pPr marL="0" indent="0">
              <a:buNone/>
            </a:pPr>
            <a:r>
              <a:rPr lang="el-GR" dirty="0"/>
              <a:t>    </a:t>
            </a:r>
            <a:r>
              <a:rPr lang="el-GR" dirty="0" err="1"/>
              <a:t>Ἴθι</a:t>
            </a:r>
            <a:r>
              <a:rPr lang="el-GR" dirty="0"/>
              <a:t> </a:t>
            </a:r>
            <a:r>
              <a:rPr lang="el-GR" dirty="0" err="1"/>
              <a:t>τοίνυν</a:t>
            </a:r>
            <a:r>
              <a:rPr lang="el-GR" dirty="0"/>
              <a:t>, </a:t>
            </a:r>
            <a:r>
              <a:rPr lang="el-GR" dirty="0" err="1"/>
              <a:t>ἦν</a:t>
            </a:r>
            <a:r>
              <a:rPr lang="el-GR" dirty="0"/>
              <a:t> δ’ </a:t>
            </a:r>
            <a:r>
              <a:rPr lang="el-GR" dirty="0" err="1"/>
              <a:t>ἐγώ</a:t>
            </a:r>
            <a:r>
              <a:rPr lang="el-GR" dirty="0"/>
              <a:t>, </a:t>
            </a:r>
            <a:r>
              <a:rPr lang="el-GR" dirty="0" err="1"/>
              <a:t>καὶ</a:t>
            </a:r>
            <a:r>
              <a:rPr lang="el-GR" dirty="0"/>
              <a:t> </a:t>
            </a:r>
            <a:r>
              <a:rPr lang="el-GR" dirty="0" err="1"/>
              <a:t>τόδε</a:t>
            </a:r>
            <a:r>
              <a:rPr lang="el-GR" dirty="0"/>
              <a:t> </a:t>
            </a:r>
            <a:r>
              <a:rPr lang="el-GR" dirty="0" err="1"/>
              <a:t>συνοιήθητι</a:t>
            </a:r>
            <a:r>
              <a:rPr lang="el-GR" dirty="0"/>
              <a:t> </a:t>
            </a:r>
            <a:r>
              <a:rPr lang="el-GR" dirty="0" err="1"/>
              <a:t>καὶ</a:t>
            </a:r>
            <a:r>
              <a:rPr lang="el-GR" dirty="0"/>
              <a:t> </a:t>
            </a:r>
            <a:r>
              <a:rPr lang="el-GR" dirty="0" err="1"/>
              <a:t>μὴ</a:t>
            </a:r>
            <a:r>
              <a:rPr lang="el-GR" dirty="0"/>
              <a:t> </a:t>
            </a:r>
            <a:r>
              <a:rPr lang="el-GR" dirty="0" err="1"/>
              <a:t>θαυ</a:t>
            </a:r>
            <a:r>
              <a:rPr lang="el-GR" dirty="0"/>
              <a:t>-</a:t>
            </a:r>
          </a:p>
          <a:p>
            <a:pPr marL="0" indent="0">
              <a:buNone/>
            </a:pPr>
            <a:r>
              <a:rPr lang="el-GR" dirty="0" err="1"/>
              <a:t>μάσῃς</a:t>
            </a:r>
            <a:r>
              <a:rPr lang="el-GR" dirty="0"/>
              <a:t> </a:t>
            </a:r>
            <a:r>
              <a:rPr lang="el-GR" dirty="0" err="1"/>
              <a:t>ὅτι</a:t>
            </a:r>
            <a:r>
              <a:rPr lang="el-GR" dirty="0"/>
              <a:t> </a:t>
            </a:r>
            <a:r>
              <a:rPr lang="el-GR" dirty="0" err="1"/>
              <a:t>οἱ</a:t>
            </a:r>
            <a:r>
              <a:rPr lang="el-GR" dirty="0"/>
              <a:t> </a:t>
            </a:r>
            <a:r>
              <a:rPr lang="el-GR" dirty="0" err="1"/>
              <a:t>ἐνταῦθα</a:t>
            </a:r>
            <a:r>
              <a:rPr lang="el-GR" dirty="0"/>
              <a:t> </a:t>
            </a:r>
            <a:r>
              <a:rPr lang="el-GR" dirty="0" err="1"/>
              <a:t>ἐλθόντες</a:t>
            </a:r>
            <a:r>
              <a:rPr lang="el-GR" dirty="0"/>
              <a:t> </a:t>
            </a:r>
            <a:r>
              <a:rPr lang="el-GR" dirty="0" err="1"/>
              <a:t>οὐκ</a:t>
            </a:r>
            <a:r>
              <a:rPr lang="el-GR" dirty="0"/>
              <a:t> </a:t>
            </a:r>
            <a:r>
              <a:rPr lang="el-GR" dirty="0" err="1"/>
              <a:t>ἐθέλουσιν</a:t>
            </a:r>
            <a:r>
              <a:rPr lang="el-GR" dirty="0"/>
              <a:t> </a:t>
            </a:r>
            <a:r>
              <a:rPr lang="el-GR" dirty="0" err="1"/>
              <a:t>τὰ</a:t>
            </a:r>
            <a:r>
              <a:rPr lang="el-GR" dirty="0"/>
              <a:t> </a:t>
            </a:r>
            <a:r>
              <a:rPr lang="el-GR" dirty="0" err="1"/>
              <a:t>τῶν</a:t>
            </a:r>
            <a:r>
              <a:rPr lang="el-GR" dirty="0"/>
              <a:t> </a:t>
            </a:r>
            <a:r>
              <a:rPr lang="el-GR" dirty="0" err="1"/>
              <a:t>ἀνθρώπων</a:t>
            </a:r>
            <a:endParaRPr lang="el-GR" dirty="0"/>
          </a:p>
          <a:p>
            <a:pPr marL="0" indent="0">
              <a:buNone/>
            </a:pPr>
            <a:r>
              <a:rPr lang="el-GR" dirty="0" err="1"/>
              <a:t>πράττειν</a:t>
            </a:r>
            <a:r>
              <a:rPr lang="el-GR" dirty="0"/>
              <a:t>, </a:t>
            </a:r>
            <a:r>
              <a:rPr lang="el-GR" dirty="0" err="1"/>
              <a:t>ἀλλ</a:t>
            </a:r>
            <a:r>
              <a:rPr lang="el-GR" dirty="0"/>
              <a:t>’ </a:t>
            </a:r>
            <a:r>
              <a:rPr lang="el-GR" dirty="0" err="1"/>
              <a:t>ἄνω</a:t>
            </a:r>
            <a:r>
              <a:rPr lang="el-GR" dirty="0"/>
              <a:t> </a:t>
            </a:r>
            <a:r>
              <a:rPr lang="el-GR" dirty="0" err="1"/>
              <a:t>ἀεὶ</a:t>
            </a:r>
            <a:r>
              <a:rPr lang="el-GR" dirty="0"/>
              <a:t> </a:t>
            </a:r>
            <a:r>
              <a:rPr lang="el-GR" dirty="0" err="1"/>
              <a:t>ἐπείγονται</a:t>
            </a:r>
            <a:r>
              <a:rPr lang="el-GR" dirty="0"/>
              <a:t> </a:t>
            </a:r>
            <a:r>
              <a:rPr lang="el-GR" dirty="0" err="1"/>
              <a:t>αὐτῶν</a:t>
            </a:r>
            <a:r>
              <a:rPr lang="el-GR" dirty="0"/>
              <a:t> </a:t>
            </a:r>
            <a:r>
              <a:rPr lang="el-GR" dirty="0" err="1"/>
              <a:t>αἱ</a:t>
            </a:r>
            <a:r>
              <a:rPr lang="el-GR" dirty="0"/>
              <a:t> </a:t>
            </a:r>
            <a:r>
              <a:rPr lang="el-GR" dirty="0" err="1"/>
              <a:t>ψυχαὶ</a:t>
            </a:r>
            <a:r>
              <a:rPr lang="el-GR" dirty="0"/>
              <a:t> </a:t>
            </a:r>
            <a:r>
              <a:rPr lang="el-GR" dirty="0" err="1"/>
              <a:t>διατρίβειν</a:t>
            </a:r>
            <a:r>
              <a:rPr lang="el-GR" dirty="0"/>
              <a:t>·</a:t>
            </a:r>
          </a:p>
          <a:p>
            <a:pPr marL="0" indent="0">
              <a:buNone/>
            </a:pPr>
            <a:r>
              <a:rPr lang="el-GR" dirty="0"/>
              <a:t>[517</a:t>
            </a:r>
            <a:r>
              <a:rPr lang="en-US" dirty="0"/>
              <a:t>d] </a:t>
            </a:r>
            <a:r>
              <a:rPr lang="el-GR" dirty="0" err="1"/>
              <a:t>εἰκὸς</a:t>
            </a:r>
            <a:r>
              <a:rPr lang="el-GR" dirty="0"/>
              <a:t> </a:t>
            </a:r>
            <a:r>
              <a:rPr lang="el-GR" dirty="0" err="1"/>
              <a:t>γάρ</a:t>
            </a:r>
            <a:r>
              <a:rPr lang="el-GR" dirty="0"/>
              <a:t> που </a:t>
            </a:r>
            <a:r>
              <a:rPr lang="el-GR" dirty="0" err="1"/>
              <a:t>οὕτως</a:t>
            </a:r>
            <a:r>
              <a:rPr lang="el-GR" dirty="0"/>
              <a:t>, </a:t>
            </a:r>
            <a:r>
              <a:rPr lang="el-GR" dirty="0" err="1"/>
              <a:t>εἴπερ</a:t>
            </a:r>
            <a:r>
              <a:rPr lang="el-GR" dirty="0"/>
              <a:t> </a:t>
            </a:r>
            <a:r>
              <a:rPr lang="el-GR" dirty="0" err="1"/>
              <a:t>αὖ</a:t>
            </a:r>
            <a:r>
              <a:rPr lang="el-GR" dirty="0"/>
              <a:t> </a:t>
            </a:r>
            <a:r>
              <a:rPr lang="el-GR" dirty="0" err="1"/>
              <a:t>κατὰ</a:t>
            </a:r>
            <a:r>
              <a:rPr lang="el-GR" dirty="0"/>
              <a:t> </a:t>
            </a:r>
            <a:r>
              <a:rPr lang="el-GR" dirty="0" err="1"/>
              <a:t>τὴν</a:t>
            </a:r>
            <a:r>
              <a:rPr lang="el-GR" dirty="0"/>
              <a:t> </a:t>
            </a:r>
            <a:r>
              <a:rPr lang="el-GR" dirty="0" err="1"/>
              <a:t>προειρημένην</a:t>
            </a:r>
            <a:r>
              <a:rPr lang="el-GR" dirty="0"/>
              <a:t> </a:t>
            </a:r>
            <a:r>
              <a:rPr lang="el-GR" dirty="0" err="1"/>
              <a:t>εἰκόνα</a:t>
            </a:r>
            <a:endParaRPr lang="el-GR" dirty="0"/>
          </a:p>
          <a:p>
            <a:pPr marL="0" indent="0">
              <a:buNone/>
            </a:pPr>
            <a:r>
              <a:rPr lang="el-GR" dirty="0" err="1"/>
              <a:t>τοῦτ</a:t>
            </a:r>
            <a:r>
              <a:rPr lang="el-GR" dirty="0"/>
              <a:t>’ </a:t>
            </a:r>
            <a:r>
              <a:rPr lang="el-GR" dirty="0" err="1"/>
              <a:t>ἔχει</a:t>
            </a:r>
            <a:r>
              <a:rPr lang="el-GR" dirty="0"/>
              <a:t>.</a:t>
            </a:r>
          </a:p>
          <a:p>
            <a:pPr marL="0" indent="0">
              <a:buNone/>
            </a:pPr>
            <a:r>
              <a:rPr lang="el-GR" dirty="0"/>
              <a:t>    </a:t>
            </a:r>
            <a:r>
              <a:rPr lang="el-GR" dirty="0" err="1"/>
              <a:t>Εἰκὸς</a:t>
            </a:r>
            <a:r>
              <a:rPr lang="el-GR" dirty="0"/>
              <a:t> </a:t>
            </a:r>
            <a:r>
              <a:rPr lang="el-GR" dirty="0" err="1"/>
              <a:t>μέντοι</a:t>
            </a:r>
            <a:r>
              <a:rPr lang="el-GR" dirty="0"/>
              <a:t>, </a:t>
            </a:r>
            <a:r>
              <a:rPr lang="el-GR" dirty="0" err="1"/>
              <a:t>ἔφη</a:t>
            </a:r>
            <a:r>
              <a:rPr lang="el-GR" dirty="0"/>
              <a:t>.</a:t>
            </a:r>
          </a:p>
        </p:txBody>
      </p:sp>
    </p:spTree>
    <p:extLst>
      <p:ext uri="{BB962C8B-B14F-4D97-AF65-F5344CB8AC3E}">
        <p14:creationId xmlns:p14="http://schemas.microsoft.com/office/powerpoint/2010/main" val="5421639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el-GR" dirty="0"/>
              <a:t>Συμφωνώ, είπε, κι εγώ μαζί σου, με τον τρόπο βέβαια που μπορώ.</a:t>
            </a:r>
          </a:p>
          <a:p>
            <a:pPr marL="0" indent="0">
              <a:buNone/>
            </a:pPr>
            <a:endParaRPr lang="el-GR" dirty="0"/>
          </a:p>
          <a:p>
            <a:pPr marL="0" indent="0">
              <a:buNone/>
            </a:pPr>
            <a:r>
              <a:rPr lang="el-GR" dirty="0"/>
              <a:t>Έλα τότε λοιπόν, είπα εγώ, να συμφωνήσεις μαζί μου και σε τούτο, και μην παραξενεύεσαι που όσοι έφθασαν ως εκεί δεν θέλουν να καταπιάνονται με τις συνηθισμένες ασχολίες των ανθρώπων αλλά οι ψυχές τους ποθούν να μένουν εκεί στα ψηλά· κι είναι, υποθέτω, φυσικό να συμβαίνει έτσι, αν η εικόνα που αναφέραμε πρωτύτερα είναι σωστή.</a:t>
            </a:r>
          </a:p>
          <a:p>
            <a:pPr marL="0" indent="0">
              <a:buNone/>
            </a:pPr>
            <a:endParaRPr lang="el-GR" dirty="0"/>
          </a:p>
          <a:p>
            <a:pPr marL="0" indent="0">
              <a:buNone/>
            </a:pPr>
            <a:r>
              <a:rPr lang="el-GR" dirty="0"/>
              <a:t>Βεβαίως είναι φυσικό, είπε.</a:t>
            </a:r>
          </a:p>
        </p:txBody>
      </p:sp>
    </p:spTree>
    <p:extLst>
      <p:ext uri="{BB962C8B-B14F-4D97-AF65-F5344CB8AC3E}">
        <p14:creationId xmlns:p14="http://schemas.microsoft.com/office/powerpoint/2010/main" val="19745921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el-GR" dirty="0" err="1"/>
              <a:t>Τί</a:t>
            </a:r>
            <a:r>
              <a:rPr lang="el-GR" dirty="0"/>
              <a:t> </a:t>
            </a:r>
            <a:r>
              <a:rPr lang="el-GR" dirty="0" err="1"/>
              <a:t>δέ</a:t>
            </a:r>
            <a:r>
              <a:rPr lang="el-GR" dirty="0"/>
              <a:t>; </a:t>
            </a:r>
            <a:r>
              <a:rPr lang="el-GR" dirty="0" err="1"/>
              <a:t>τόδε</a:t>
            </a:r>
            <a:r>
              <a:rPr lang="el-GR" dirty="0"/>
              <a:t> </a:t>
            </a:r>
            <a:r>
              <a:rPr lang="el-GR" dirty="0" err="1"/>
              <a:t>οἴει</a:t>
            </a:r>
            <a:r>
              <a:rPr lang="el-GR" dirty="0"/>
              <a:t> τι </a:t>
            </a:r>
            <a:r>
              <a:rPr lang="el-GR" dirty="0" err="1"/>
              <a:t>θαυμαστόν</a:t>
            </a:r>
            <a:r>
              <a:rPr lang="el-GR" dirty="0"/>
              <a:t>, </a:t>
            </a:r>
            <a:r>
              <a:rPr lang="el-GR" dirty="0" err="1"/>
              <a:t>εἰ</a:t>
            </a:r>
            <a:r>
              <a:rPr lang="el-GR" dirty="0"/>
              <a:t> </a:t>
            </a:r>
            <a:r>
              <a:rPr lang="el-GR" dirty="0" err="1"/>
              <a:t>ἀπὸ</a:t>
            </a:r>
            <a:r>
              <a:rPr lang="el-GR" dirty="0"/>
              <a:t> </a:t>
            </a:r>
            <a:r>
              <a:rPr lang="el-GR" dirty="0" err="1"/>
              <a:t>θείων</a:t>
            </a:r>
            <a:r>
              <a:rPr lang="el-GR" dirty="0"/>
              <a:t>, </a:t>
            </a:r>
            <a:r>
              <a:rPr lang="el-GR" dirty="0" err="1"/>
              <a:t>ἦν</a:t>
            </a:r>
            <a:r>
              <a:rPr lang="el-GR" dirty="0"/>
              <a:t> δ’ </a:t>
            </a:r>
            <a:r>
              <a:rPr lang="el-GR" dirty="0" err="1"/>
              <a:t>ἐγώ</a:t>
            </a:r>
            <a:r>
              <a:rPr lang="el-GR" dirty="0"/>
              <a:t>,</a:t>
            </a:r>
          </a:p>
          <a:p>
            <a:pPr marL="0" indent="0">
              <a:buNone/>
            </a:pPr>
            <a:r>
              <a:rPr lang="el-GR" dirty="0" err="1"/>
              <a:t>θεωριῶν</a:t>
            </a:r>
            <a:r>
              <a:rPr lang="el-GR" dirty="0"/>
              <a:t> </a:t>
            </a:r>
            <a:r>
              <a:rPr lang="el-GR" dirty="0" err="1"/>
              <a:t>ἐπὶ</a:t>
            </a:r>
            <a:r>
              <a:rPr lang="el-GR" dirty="0"/>
              <a:t> </a:t>
            </a:r>
            <a:r>
              <a:rPr lang="el-GR" dirty="0" err="1"/>
              <a:t>τὰ</a:t>
            </a:r>
            <a:r>
              <a:rPr lang="el-GR" dirty="0"/>
              <a:t> </a:t>
            </a:r>
            <a:r>
              <a:rPr lang="el-GR" dirty="0" err="1"/>
              <a:t>ἀνθρώπειά</a:t>
            </a:r>
            <a:r>
              <a:rPr lang="el-GR" dirty="0"/>
              <a:t> τις </a:t>
            </a:r>
            <a:r>
              <a:rPr lang="el-GR" dirty="0" err="1"/>
              <a:t>ἐλθὼν</a:t>
            </a:r>
            <a:r>
              <a:rPr lang="el-GR" dirty="0"/>
              <a:t> </a:t>
            </a:r>
            <a:r>
              <a:rPr lang="el-GR" dirty="0" err="1"/>
              <a:t>κακὰ</a:t>
            </a:r>
            <a:r>
              <a:rPr lang="el-GR" dirty="0"/>
              <a:t> </a:t>
            </a:r>
            <a:r>
              <a:rPr lang="el-GR" dirty="0" err="1"/>
              <a:t>ἀσχημονεῖ</a:t>
            </a:r>
            <a:r>
              <a:rPr lang="el-GR" dirty="0"/>
              <a:t> τε</a:t>
            </a:r>
          </a:p>
          <a:p>
            <a:pPr marL="0" indent="0">
              <a:buNone/>
            </a:pPr>
            <a:r>
              <a:rPr lang="el-GR" dirty="0" err="1"/>
              <a:t>καὶ</a:t>
            </a:r>
            <a:r>
              <a:rPr lang="el-GR" dirty="0"/>
              <a:t> </a:t>
            </a:r>
            <a:r>
              <a:rPr lang="el-GR" dirty="0" err="1"/>
              <a:t>φαίνεται</a:t>
            </a:r>
            <a:r>
              <a:rPr lang="el-GR" dirty="0"/>
              <a:t> </a:t>
            </a:r>
            <a:r>
              <a:rPr lang="el-GR" dirty="0" err="1"/>
              <a:t>σφόδρα</a:t>
            </a:r>
            <a:r>
              <a:rPr lang="el-GR" dirty="0"/>
              <a:t> </a:t>
            </a:r>
            <a:r>
              <a:rPr lang="el-GR" dirty="0" err="1"/>
              <a:t>γελοῖος</a:t>
            </a:r>
            <a:r>
              <a:rPr lang="el-GR" dirty="0"/>
              <a:t> </a:t>
            </a:r>
            <a:r>
              <a:rPr lang="el-GR" dirty="0" err="1"/>
              <a:t>ἔτι</a:t>
            </a:r>
            <a:r>
              <a:rPr lang="el-GR" dirty="0"/>
              <a:t> </a:t>
            </a:r>
            <a:r>
              <a:rPr lang="el-GR" dirty="0" err="1"/>
              <a:t>ἀμβλυώττων</a:t>
            </a:r>
            <a:r>
              <a:rPr lang="el-GR" dirty="0"/>
              <a:t> </a:t>
            </a:r>
            <a:r>
              <a:rPr lang="el-GR" dirty="0" err="1"/>
              <a:t>καὶ</a:t>
            </a:r>
            <a:r>
              <a:rPr lang="el-GR" dirty="0"/>
              <a:t> </a:t>
            </a:r>
            <a:r>
              <a:rPr lang="el-GR" dirty="0" err="1"/>
              <a:t>πρὶν</a:t>
            </a:r>
            <a:endParaRPr lang="el-GR" dirty="0"/>
          </a:p>
          <a:p>
            <a:pPr marL="0" indent="0">
              <a:buNone/>
            </a:pPr>
            <a:r>
              <a:rPr lang="el-GR" dirty="0" err="1"/>
              <a:t>ἱκανῶς</a:t>
            </a:r>
            <a:r>
              <a:rPr lang="el-GR" dirty="0"/>
              <a:t> </a:t>
            </a:r>
            <a:r>
              <a:rPr lang="el-GR" dirty="0" err="1"/>
              <a:t>συνήθης</a:t>
            </a:r>
            <a:r>
              <a:rPr lang="el-GR" dirty="0"/>
              <a:t> </a:t>
            </a:r>
            <a:r>
              <a:rPr lang="el-GR" dirty="0" err="1"/>
              <a:t>γενέσθαι</a:t>
            </a:r>
            <a:r>
              <a:rPr lang="el-GR" dirty="0"/>
              <a:t> </a:t>
            </a:r>
            <a:r>
              <a:rPr lang="el-GR" dirty="0" err="1"/>
              <a:t>τῷ</a:t>
            </a:r>
            <a:r>
              <a:rPr lang="el-GR" dirty="0"/>
              <a:t> </a:t>
            </a:r>
            <a:r>
              <a:rPr lang="el-GR" dirty="0" err="1"/>
              <a:t>παρόντι</a:t>
            </a:r>
            <a:r>
              <a:rPr lang="el-GR" dirty="0"/>
              <a:t> </a:t>
            </a:r>
            <a:r>
              <a:rPr lang="el-GR" dirty="0" err="1"/>
              <a:t>σκότῳ</a:t>
            </a:r>
            <a:r>
              <a:rPr lang="el-GR" dirty="0"/>
              <a:t> </a:t>
            </a:r>
            <a:r>
              <a:rPr lang="el-GR" dirty="0" err="1"/>
              <a:t>ἀναγκαζόμενος</a:t>
            </a:r>
            <a:endParaRPr lang="el-GR" dirty="0"/>
          </a:p>
          <a:p>
            <a:pPr marL="0" indent="0">
              <a:buNone/>
            </a:pPr>
            <a:r>
              <a:rPr lang="el-GR" dirty="0" err="1"/>
              <a:t>ἐν</a:t>
            </a:r>
            <a:r>
              <a:rPr lang="el-GR" dirty="0"/>
              <a:t> </a:t>
            </a:r>
            <a:r>
              <a:rPr lang="el-GR" dirty="0" err="1"/>
              <a:t>δικαστηρίοις</a:t>
            </a:r>
            <a:r>
              <a:rPr lang="el-GR" dirty="0"/>
              <a:t> ἢ </a:t>
            </a:r>
            <a:r>
              <a:rPr lang="el-GR" dirty="0" err="1"/>
              <a:t>ἄλλοθί</a:t>
            </a:r>
            <a:r>
              <a:rPr lang="el-GR" dirty="0"/>
              <a:t> που </a:t>
            </a:r>
            <a:r>
              <a:rPr lang="el-GR" dirty="0" err="1"/>
              <a:t>ἀγωνίζεσθαι</a:t>
            </a:r>
            <a:r>
              <a:rPr lang="el-GR" dirty="0"/>
              <a:t> </a:t>
            </a:r>
            <a:r>
              <a:rPr lang="el-GR" dirty="0" err="1"/>
              <a:t>περὶ</a:t>
            </a:r>
            <a:r>
              <a:rPr lang="el-GR" dirty="0"/>
              <a:t> </a:t>
            </a:r>
            <a:r>
              <a:rPr lang="el-GR" dirty="0" err="1"/>
              <a:t>τῶν</a:t>
            </a:r>
            <a:r>
              <a:rPr lang="el-GR" dirty="0"/>
              <a:t> </a:t>
            </a:r>
            <a:r>
              <a:rPr lang="el-GR" dirty="0" err="1"/>
              <a:t>τοῦ</a:t>
            </a:r>
            <a:endParaRPr lang="el-GR" dirty="0"/>
          </a:p>
          <a:p>
            <a:pPr marL="0" indent="0">
              <a:buNone/>
            </a:pPr>
            <a:r>
              <a:rPr lang="el-GR" dirty="0" err="1"/>
              <a:t>δικαίου</a:t>
            </a:r>
            <a:r>
              <a:rPr lang="el-GR" dirty="0"/>
              <a:t> </a:t>
            </a:r>
            <a:r>
              <a:rPr lang="el-GR" dirty="0" err="1"/>
              <a:t>σκιῶν</a:t>
            </a:r>
            <a:r>
              <a:rPr lang="el-GR" dirty="0"/>
              <a:t> ἢ </a:t>
            </a:r>
            <a:r>
              <a:rPr lang="el-GR" dirty="0" err="1"/>
              <a:t>ἀγαλμάτων</a:t>
            </a:r>
            <a:r>
              <a:rPr lang="el-GR" dirty="0"/>
              <a:t> </a:t>
            </a:r>
            <a:r>
              <a:rPr lang="el-GR" dirty="0" err="1"/>
              <a:t>ὧν</a:t>
            </a:r>
            <a:r>
              <a:rPr lang="el-GR" dirty="0"/>
              <a:t> </a:t>
            </a:r>
            <a:r>
              <a:rPr lang="el-GR" dirty="0" err="1"/>
              <a:t>αἱ</a:t>
            </a:r>
            <a:r>
              <a:rPr lang="el-GR" dirty="0"/>
              <a:t> </a:t>
            </a:r>
            <a:r>
              <a:rPr lang="el-GR" dirty="0" err="1"/>
              <a:t>σκιαί</a:t>
            </a:r>
            <a:r>
              <a:rPr lang="el-GR" dirty="0"/>
              <a:t>, </a:t>
            </a:r>
            <a:r>
              <a:rPr lang="el-GR" dirty="0" err="1"/>
              <a:t>καὶ</a:t>
            </a:r>
            <a:r>
              <a:rPr lang="el-GR" dirty="0"/>
              <a:t> </a:t>
            </a:r>
            <a:r>
              <a:rPr lang="el-GR" dirty="0" err="1"/>
              <a:t>διαμιλλᾶσθαι</a:t>
            </a:r>
            <a:endParaRPr lang="el-GR" dirty="0"/>
          </a:p>
          <a:p>
            <a:pPr marL="0" indent="0">
              <a:buNone/>
            </a:pPr>
            <a:r>
              <a:rPr lang="el-GR" dirty="0"/>
              <a:t>[517</a:t>
            </a:r>
            <a:r>
              <a:rPr lang="en-US" dirty="0"/>
              <a:t>e] </a:t>
            </a:r>
            <a:r>
              <a:rPr lang="el-GR" dirty="0" err="1"/>
              <a:t>περὶ</a:t>
            </a:r>
            <a:r>
              <a:rPr lang="el-GR" dirty="0"/>
              <a:t> </a:t>
            </a:r>
            <a:r>
              <a:rPr lang="el-GR" dirty="0" err="1"/>
              <a:t>τούτου</a:t>
            </a:r>
            <a:r>
              <a:rPr lang="el-GR" dirty="0"/>
              <a:t>, </a:t>
            </a:r>
            <a:r>
              <a:rPr lang="el-GR" dirty="0" err="1"/>
              <a:t>ὅπῃ</a:t>
            </a:r>
            <a:r>
              <a:rPr lang="el-GR" dirty="0"/>
              <a:t> </a:t>
            </a:r>
            <a:r>
              <a:rPr lang="el-GR" dirty="0" err="1"/>
              <a:t>ποτὲ</a:t>
            </a:r>
            <a:r>
              <a:rPr lang="el-GR" dirty="0"/>
              <a:t> </a:t>
            </a:r>
            <a:r>
              <a:rPr lang="el-GR" dirty="0" err="1"/>
              <a:t>ὑπολαμβάνεται</a:t>
            </a:r>
            <a:r>
              <a:rPr lang="el-GR" dirty="0"/>
              <a:t> </a:t>
            </a:r>
            <a:r>
              <a:rPr lang="el-GR" dirty="0" err="1"/>
              <a:t>ταῦτα</a:t>
            </a:r>
            <a:r>
              <a:rPr lang="el-GR" dirty="0"/>
              <a:t> </a:t>
            </a:r>
            <a:r>
              <a:rPr lang="el-GR" dirty="0" err="1"/>
              <a:t>ὑπὸ</a:t>
            </a:r>
            <a:r>
              <a:rPr lang="el-GR" dirty="0"/>
              <a:t> </a:t>
            </a:r>
            <a:r>
              <a:rPr lang="el-GR" dirty="0" err="1"/>
              <a:t>τῶν</a:t>
            </a:r>
            <a:r>
              <a:rPr lang="el-GR" dirty="0"/>
              <a:t> </a:t>
            </a:r>
            <a:r>
              <a:rPr lang="el-GR" dirty="0" err="1"/>
              <a:t>αὐτὴν</a:t>
            </a:r>
            <a:endParaRPr lang="el-GR" dirty="0"/>
          </a:p>
          <a:p>
            <a:pPr marL="0" indent="0">
              <a:buNone/>
            </a:pPr>
            <a:r>
              <a:rPr lang="el-GR" dirty="0" err="1"/>
              <a:t>δικαιοσύνην</a:t>
            </a:r>
            <a:r>
              <a:rPr lang="el-GR" dirty="0"/>
              <a:t> </a:t>
            </a:r>
            <a:r>
              <a:rPr lang="el-GR" dirty="0" err="1"/>
              <a:t>μὴ</a:t>
            </a:r>
            <a:r>
              <a:rPr lang="el-GR" dirty="0"/>
              <a:t> </a:t>
            </a:r>
            <a:r>
              <a:rPr lang="el-GR" dirty="0" err="1"/>
              <a:t>πώποτε</a:t>
            </a:r>
            <a:r>
              <a:rPr lang="el-GR" dirty="0"/>
              <a:t> </a:t>
            </a:r>
            <a:r>
              <a:rPr lang="el-GR" dirty="0" err="1"/>
              <a:t>ἰδόντων</a:t>
            </a:r>
            <a:r>
              <a:rPr lang="el-GR" dirty="0"/>
              <a:t>;</a:t>
            </a:r>
          </a:p>
          <a:p>
            <a:pPr marL="0" indent="0">
              <a:buNone/>
            </a:pPr>
            <a:r>
              <a:rPr lang="el-GR" dirty="0"/>
              <a:t>    </a:t>
            </a:r>
            <a:r>
              <a:rPr lang="el-GR" dirty="0" err="1"/>
              <a:t>Οὐδ</a:t>
            </a:r>
            <a:r>
              <a:rPr lang="el-GR" dirty="0"/>
              <a:t>’ </a:t>
            </a:r>
            <a:r>
              <a:rPr lang="el-GR" dirty="0" err="1"/>
              <a:t>ὁπωστιοῦν</a:t>
            </a:r>
            <a:r>
              <a:rPr lang="el-GR" dirty="0"/>
              <a:t> </a:t>
            </a:r>
            <a:r>
              <a:rPr lang="el-GR" dirty="0" err="1"/>
              <a:t>θαυμαστόν</a:t>
            </a:r>
            <a:r>
              <a:rPr lang="el-GR" dirty="0"/>
              <a:t>, </a:t>
            </a:r>
            <a:r>
              <a:rPr lang="el-GR" dirty="0" err="1"/>
              <a:t>ἔφη</a:t>
            </a:r>
            <a:r>
              <a:rPr lang="el-GR" dirty="0"/>
              <a:t>.</a:t>
            </a:r>
          </a:p>
        </p:txBody>
      </p:sp>
    </p:spTree>
    <p:extLst>
      <p:ext uri="{BB962C8B-B14F-4D97-AF65-F5344CB8AC3E}">
        <p14:creationId xmlns:p14="http://schemas.microsoft.com/office/powerpoint/2010/main" val="34142573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el-GR" dirty="0"/>
              <a:t>Το νομίζεις, τότε, παράξενο, είπα εγώ, αν κάποιος, </a:t>
            </a:r>
            <a:r>
              <a:rPr lang="el-GR" dirty="0" err="1"/>
              <a:t>ύστερ</a:t>
            </a:r>
            <a:r>
              <a:rPr lang="el-GR" dirty="0"/>
              <a:t>' από εκείνη τη θέαση πραγμάτων θεϊκών, μόλις έλθει σε επαφή με τις ανθρώπινες μικρότητες, φέρεται αδέξια και φαίνεται πολύ γελοίος καθώς η όρασή του είναι ακόμη ανήμπορη να δει, και προτού συνηθίσει αρκετά στη σκοτεινιά του κόσμου, αναγκαστεί να μπλέξει σε δικαστικούς αγώνες και άλλα τέτοια για τις σκιές του δικαίου ή για τα είδωλα που ρίχνουν αυτές οι σκιές και να πολεμάει με πάθος τις δοξασίες που έχουν γι' αυτά άνθρωποι, οι οποίοι την αληθινή δικαιοσύνη δεν την έχουν αντικρύσει ποτέ τους;</a:t>
            </a:r>
          </a:p>
          <a:p>
            <a:pPr marL="0" indent="0">
              <a:buNone/>
            </a:pPr>
            <a:endParaRPr lang="el-GR" dirty="0"/>
          </a:p>
          <a:p>
            <a:pPr marL="0" indent="0">
              <a:buNone/>
            </a:pPr>
            <a:r>
              <a:rPr lang="el-GR" dirty="0"/>
              <a:t>Δεν το νομίζω διόλου παράξενο, είπε.</a:t>
            </a:r>
          </a:p>
        </p:txBody>
      </p:sp>
    </p:spTree>
    <p:extLst>
      <p:ext uri="{BB962C8B-B14F-4D97-AF65-F5344CB8AC3E}">
        <p14:creationId xmlns:p14="http://schemas.microsoft.com/office/powerpoint/2010/main" val="25047068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05118" y="443754"/>
            <a:ext cx="9444735" cy="5804646"/>
          </a:xfrm>
        </p:spPr>
        <p:txBody>
          <a:bodyPr>
            <a:normAutofit/>
          </a:bodyPr>
          <a:lstStyle/>
          <a:p>
            <a:pPr marL="0" indent="0">
              <a:buNone/>
            </a:pPr>
            <a:r>
              <a:rPr lang="en-US" dirty="0"/>
              <a:t> [518a] </a:t>
            </a:r>
            <a:r>
              <a:rPr lang="el-GR" dirty="0" err="1"/>
              <a:t>Ἀλλ</a:t>
            </a:r>
            <a:r>
              <a:rPr lang="el-GR" dirty="0"/>
              <a:t>’ </a:t>
            </a:r>
            <a:r>
              <a:rPr lang="el-GR" dirty="0" err="1"/>
              <a:t>εἰ</a:t>
            </a:r>
            <a:r>
              <a:rPr lang="el-GR" dirty="0"/>
              <a:t> </a:t>
            </a:r>
            <a:r>
              <a:rPr lang="el-GR" dirty="0" err="1"/>
              <a:t>νοῦν</a:t>
            </a:r>
            <a:r>
              <a:rPr lang="el-GR" dirty="0"/>
              <a:t> </a:t>
            </a:r>
            <a:r>
              <a:rPr lang="el-GR" dirty="0" err="1"/>
              <a:t>γε</a:t>
            </a:r>
            <a:r>
              <a:rPr lang="el-GR" dirty="0"/>
              <a:t> </a:t>
            </a:r>
            <a:r>
              <a:rPr lang="el-GR" dirty="0" err="1"/>
              <a:t>ἔχοι</a:t>
            </a:r>
            <a:r>
              <a:rPr lang="el-GR" dirty="0"/>
              <a:t> τις, </a:t>
            </a:r>
            <a:r>
              <a:rPr lang="el-GR" dirty="0" err="1"/>
              <a:t>ἦν</a:t>
            </a:r>
            <a:r>
              <a:rPr lang="el-GR" dirty="0"/>
              <a:t> δ’ </a:t>
            </a:r>
            <a:r>
              <a:rPr lang="el-GR" dirty="0" err="1"/>
              <a:t>ἐγώ</a:t>
            </a:r>
            <a:r>
              <a:rPr lang="el-GR" dirty="0"/>
              <a:t>, </a:t>
            </a:r>
            <a:r>
              <a:rPr lang="el-GR" dirty="0" err="1"/>
              <a:t>μεμνῇτ</a:t>
            </a:r>
            <a:r>
              <a:rPr lang="el-GR" dirty="0"/>
              <a:t>’ </a:t>
            </a:r>
            <a:r>
              <a:rPr lang="el-GR" dirty="0" err="1"/>
              <a:t>ἂν</a:t>
            </a:r>
            <a:r>
              <a:rPr lang="el-GR" dirty="0"/>
              <a:t> </a:t>
            </a:r>
            <a:r>
              <a:rPr lang="el-GR" dirty="0" err="1"/>
              <a:t>ὅτι</a:t>
            </a:r>
            <a:endParaRPr lang="el-GR" dirty="0"/>
          </a:p>
          <a:p>
            <a:pPr marL="0" indent="0">
              <a:buNone/>
            </a:pPr>
            <a:r>
              <a:rPr lang="el-GR" dirty="0" err="1"/>
              <a:t>διτταὶ</a:t>
            </a:r>
            <a:r>
              <a:rPr lang="el-GR" dirty="0"/>
              <a:t> </a:t>
            </a:r>
            <a:r>
              <a:rPr lang="el-GR" dirty="0" err="1"/>
              <a:t>καὶ</a:t>
            </a:r>
            <a:r>
              <a:rPr lang="el-GR" dirty="0"/>
              <a:t> </a:t>
            </a:r>
            <a:r>
              <a:rPr lang="el-GR" dirty="0" err="1"/>
              <a:t>ἀπὸ</a:t>
            </a:r>
            <a:r>
              <a:rPr lang="el-GR" dirty="0"/>
              <a:t> </a:t>
            </a:r>
            <a:r>
              <a:rPr lang="el-GR" dirty="0" err="1"/>
              <a:t>διττῶν</a:t>
            </a:r>
            <a:r>
              <a:rPr lang="el-GR" dirty="0"/>
              <a:t> </a:t>
            </a:r>
            <a:r>
              <a:rPr lang="el-GR" dirty="0" err="1"/>
              <a:t>γίγνονται</a:t>
            </a:r>
            <a:r>
              <a:rPr lang="el-GR" dirty="0"/>
              <a:t> </a:t>
            </a:r>
            <a:r>
              <a:rPr lang="el-GR" dirty="0" err="1"/>
              <a:t>ἐπιταράξεις</a:t>
            </a:r>
            <a:r>
              <a:rPr lang="el-GR" dirty="0"/>
              <a:t> </a:t>
            </a:r>
            <a:r>
              <a:rPr lang="el-GR" dirty="0" err="1"/>
              <a:t>ὄμμασιν</a:t>
            </a:r>
            <a:r>
              <a:rPr lang="el-GR" dirty="0"/>
              <a:t>, </a:t>
            </a:r>
            <a:r>
              <a:rPr lang="el-GR" dirty="0" err="1"/>
              <a:t>ἔκ</a:t>
            </a:r>
            <a:r>
              <a:rPr lang="el-GR" dirty="0"/>
              <a:t> τε</a:t>
            </a:r>
          </a:p>
          <a:p>
            <a:pPr marL="0" indent="0">
              <a:buNone/>
            </a:pPr>
            <a:r>
              <a:rPr lang="el-GR" dirty="0" err="1"/>
              <a:t>φωτὸς</a:t>
            </a:r>
            <a:r>
              <a:rPr lang="el-GR" dirty="0"/>
              <a:t> </a:t>
            </a:r>
            <a:r>
              <a:rPr lang="el-GR" dirty="0" err="1"/>
              <a:t>εἰς</a:t>
            </a:r>
            <a:r>
              <a:rPr lang="el-GR" dirty="0"/>
              <a:t> </a:t>
            </a:r>
            <a:r>
              <a:rPr lang="el-GR" dirty="0" err="1"/>
              <a:t>σκότος</a:t>
            </a:r>
            <a:r>
              <a:rPr lang="el-GR" dirty="0"/>
              <a:t> </a:t>
            </a:r>
            <a:r>
              <a:rPr lang="el-GR" dirty="0" err="1"/>
              <a:t>μεθισταμένων</a:t>
            </a:r>
            <a:r>
              <a:rPr lang="el-GR" dirty="0"/>
              <a:t> </a:t>
            </a:r>
            <a:r>
              <a:rPr lang="el-GR" dirty="0" err="1"/>
              <a:t>καὶ</a:t>
            </a:r>
            <a:r>
              <a:rPr lang="el-GR" dirty="0"/>
              <a:t> </a:t>
            </a:r>
            <a:r>
              <a:rPr lang="el-GR" dirty="0" err="1"/>
              <a:t>ἐκ</a:t>
            </a:r>
            <a:r>
              <a:rPr lang="el-GR" dirty="0"/>
              <a:t> </a:t>
            </a:r>
            <a:r>
              <a:rPr lang="el-GR" dirty="0" err="1"/>
              <a:t>σκότους</a:t>
            </a:r>
            <a:r>
              <a:rPr lang="el-GR" dirty="0"/>
              <a:t> </a:t>
            </a:r>
            <a:r>
              <a:rPr lang="el-GR" dirty="0" err="1"/>
              <a:t>εἰς</a:t>
            </a:r>
            <a:r>
              <a:rPr lang="el-GR" dirty="0"/>
              <a:t> </a:t>
            </a:r>
            <a:r>
              <a:rPr lang="el-GR" dirty="0" err="1"/>
              <a:t>φῶς</a:t>
            </a:r>
            <a:r>
              <a:rPr lang="el-GR" dirty="0"/>
              <a:t>.</a:t>
            </a:r>
          </a:p>
          <a:p>
            <a:pPr marL="0" indent="0">
              <a:buNone/>
            </a:pPr>
            <a:r>
              <a:rPr lang="el-GR" dirty="0" err="1"/>
              <a:t>ταὐτὰ</a:t>
            </a:r>
            <a:r>
              <a:rPr lang="el-GR" dirty="0"/>
              <a:t> </a:t>
            </a:r>
            <a:r>
              <a:rPr lang="el-GR" dirty="0" err="1"/>
              <a:t>δὲ</a:t>
            </a:r>
            <a:r>
              <a:rPr lang="el-GR" dirty="0"/>
              <a:t> </a:t>
            </a:r>
            <a:r>
              <a:rPr lang="el-GR" dirty="0" err="1"/>
              <a:t>ταῦτα</a:t>
            </a:r>
            <a:r>
              <a:rPr lang="el-GR" dirty="0"/>
              <a:t> </a:t>
            </a:r>
            <a:r>
              <a:rPr lang="el-GR" dirty="0" err="1"/>
              <a:t>νομίσας</a:t>
            </a:r>
            <a:r>
              <a:rPr lang="el-GR" dirty="0"/>
              <a:t> </a:t>
            </a:r>
            <a:r>
              <a:rPr lang="el-GR" dirty="0" err="1"/>
              <a:t>γίγνεσθαι</a:t>
            </a:r>
            <a:r>
              <a:rPr lang="el-GR" dirty="0"/>
              <a:t> </a:t>
            </a:r>
            <a:r>
              <a:rPr lang="el-GR" dirty="0" err="1"/>
              <a:t>καὶ</a:t>
            </a:r>
            <a:r>
              <a:rPr lang="el-GR" dirty="0"/>
              <a:t> </a:t>
            </a:r>
            <a:r>
              <a:rPr lang="el-GR" dirty="0" err="1"/>
              <a:t>περὶ</a:t>
            </a:r>
            <a:r>
              <a:rPr lang="el-GR" dirty="0"/>
              <a:t> </a:t>
            </a:r>
            <a:r>
              <a:rPr lang="el-GR" dirty="0" err="1"/>
              <a:t>ψυχήν</a:t>
            </a:r>
            <a:r>
              <a:rPr lang="el-GR" dirty="0"/>
              <a:t>, </a:t>
            </a:r>
            <a:r>
              <a:rPr lang="el-GR" dirty="0" err="1"/>
              <a:t>ὁπότε</a:t>
            </a:r>
            <a:endParaRPr lang="el-GR" dirty="0"/>
          </a:p>
          <a:p>
            <a:pPr marL="0" indent="0">
              <a:buNone/>
            </a:pPr>
            <a:r>
              <a:rPr lang="el-GR" dirty="0" err="1"/>
              <a:t>ἴδοι</a:t>
            </a:r>
            <a:r>
              <a:rPr lang="el-GR" dirty="0"/>
              <a:t> </a:t>
            </a:r>
            <a:r>
              <a:rPr lang="el-GR" dirty="0" err="1"/>
              <a:t>θορυβουμένην</a:t>
            </a:r>
            <a:r>
              <a:rPr lang="el-GR" dirty="0"/>
              <a:t> </a:t>
            </a:r>
            <a:r>
              <a:rPr lang="el-GR" dirty="0" err="1"/>
              <a:t>τινὰ</a:t>
            </a:r>
            <a:r>
              <a:rPr lang="el-GR" dirty="0"/>
              <a:t> </a:t>
            </a:r>
            <a:r>
              <a:rPr lang="el-GR" dirty="0" err="1"/>
              <a:t>καὶ</a:t>
            </a:r>
            <a:r>
              <a:rPr lang="el-GR" dirty="0"/>
              <a:t> </a:t>
            </a:r>
            <a:r>
              <a:rPr lang="el-GR" dirty="0" err="1"/>
              <a:t>ἀδυνατοῦσάν</a:t>
            </a:r>
            <a:r>
              <a:rPr lang="el-GR" dirty="0"/>
              <a:t> τι </a:t>
            </a:r>
            <a:r>
              <a:rPr lang="el-GR" dirty="0" err="1"/>
              <a:t>καθορᾶν</a:t>
            </a:r>
            <a:r>
              <a:rPr lang="el-GR" dirty="0"/>
              <a:t>, </a:t>
            </a:r>
            <a:r>
              <a:rPr lang="el-GR" dirty="0" err="1"/>
              <a:t>οὐκ</a:t>
            </a:r>
            <a:endParaRPr lang="el-GR" dirty="0"/>
          </a:p>
          <a:p>
            <a:pPr marL="0" indent="0">
              <a:buNone/>
            </a:pPr>
            <a:r>
              <a:rPr lang="el-GR" dirty="0" err="1"/>
              <a:t>ἂν</a:t>
            </a:r>
            <a:r>
              <a:rPr lang="el-GR" dirty="0"/>
              <a:t> </a:t>
            </a:r>
            <a:r>
              <a:rPr lang="el-GR" dirty="0" err="1"/>
              <a:t>ἀλογίστως</a:t>
            </a:r>
            <a:r>
              <a:rPr lang="el-GR" dirty="0"/>
              <a:t> </a:t>
            </a:r>
            <a:r>
              <a:rPr lang="el-GR" dirty="0" err="1"/>
              <a:t>γελῷ</a:t>
            </a:r>
            <a:r>
              <a:rPr lang="el-GR" dirty="0"/>
              <a:t>, </a:t>
            </a:r>
            <a:r>
              <a:rPr lang="el-GR" dirty="0" err="1"/>
              <a:t>ἀλλ</a:t>
            </a:r>
            <a:r>
              <a:rPr lang="el-GR" dirty="0"/>
              <a:t>’ </a:t>
            </a:r>
            <a:r>
              <a:rPr lang="el-GR" dirty="0" err="1"/>
              <a:t>ἐπισκοποῖ</a:t>
            </a:r>
            <a:r>
              <a:rPr lang="el-GR" dirty="0"/>
              <a:t> </a:t>
            </a:r>
            <a:r>
              <a:rPr lang="el-GR" dirty="0" err="1"/>
              <a:t>ἂν</a:t>
            </a:r>
            <a:r>
              <a:rPr lang="el-GR" dirty="0"/>
              <a:t> </a:t>
            </a:r>
            <a:r>
              <a:rPr lang="el-GR" dirty="0" err="1"/>
              <a:t>πότερον</a:t>
            </a:r>
            <a:r>
              <a:rPr lang="el-GR" dirty="0"/>
              <a:t> </a:t>
            </a:r>
            <a:r>
              <a:rPr lang="el-GR" dirty="0" err="1"/>
              <a:t>ἐκ</a:t>
            </a:r>
            <a:r>
              <a:rPr lang="el-GR" dirty="0"/>
              <a:t> </a:t>
            </a:r>
            <a:r>
              <a:rPr lang="el-GR" dirty="0" err="1"/>
              <a:t>φανο</a:t>
            </a:r>
            <a:r>
              <a:rPr lang="el-GR" dirty="0"/>
              <a:t>-</a:t>
            </a:r>
          </a:p>
          <a:p>
            <a:pPr marL="0" indent="0">
              <a:buNone/>
            </a:pPr>
            <a:r>
              <a:rPr lang="el-GR" dirty="0" err="1"/>
              <a:t>τέρου</a:t>
            </a:r>
            <a:r>
              <a:rPr lang="el-GR" dirty="0"/>
              <a:t> </a:t>
            </a:r>
            <a:r>
              <a:rPr lang="el-GR" dirty="0" err="1"/>
              <a:t>βίου</a:t>
            </a:r>
            <a:r>
              <a:rPr lang="el-GR" dirty="0"/>
              <a:t> </a:t>
            </a:r>
            <a:r>
              <a:rPr lang="el-GR" dirty="0" err="1"/>
              <a:t>ἥκουσα</a:t>
            </a:r>
            <a:r>
              <a:rPr lang="el-GR" dirty="0"/>
              <a:t> </a:t>
            </a:r>
            <a:r>
              <a:rPr lang="el-GR" dirty="0" err="1"/>
              <a:t>ὑπὸ</a:t>
            </a:r>
            <a:r>
              <a:rPr lang="el-GR" dirty="0"/>
              <a:t> </a:t>
            </a:r>
            <a:r>
              <a:rPr lang="el-GR" dirty="0" err="1"/>
              <a:t>ἀηθείας</a:t>
            </a:r>
            <a:r>
              <a:rPr lang="el-GR" dirty="0"/>
              <a:t> </a:t>
            </a:r>
            <a:r>
              <a:rPr lang="el-GR" dirty="0" err="1"/>
              <a:t>ἐσκότωται</a:t>
            </a:r>
            <a:r>
              <a:rPr lang="el-GR" dirty="0"/>
              <a:t>, ἢ </a:t>
            </a:r>
            <a:r>
              <a:rPr lang="el-GR" dirty="0" err="1"/>
              <a:t>ἐξ</a:t>
            </a:r>
            <a:r>
              <a:rPr lang="el-GR" dirty="0"/>
              <a:t> </a:t>
            </a:r>
            <a:r>
              <a:rPr lang="el-GR" dirty="0" err="1"/>
              <a:t>ἀμαθίας</a:t>
            </a:r>
            <a:endParaRPr lang="el-GR" dirty="0"/>
          </a:p>
          <a:p>
            <a:pPr marL="0" indent="0">
              <a:buNone/>
            </a:pPr>
            <a:r>
              <a:rPr lang="el-GR" dirty="0" err="1"/>
              <a:t>πλείονος</a:t>
            </a:r>
            <a:r>
              <a:rPr lang="el-GR" dirty="0"/>
              <a:t> </a:t>
            </a:r>
            <a:r>
              <a:rPr lang="el-GR" dirty="0" err="1"/>
              <a:t>εἰς</a:t>
            </a:r>
            <a:r>
              <a:rPr lang="el-GR" dirty="0"/>
              <a:t> </a:t>
            </a:r>
            <a:r>
              <a:rPr lang="el-GR" dirty="0" err="1"/>
              <a:t>φανότερον</a:t>
            </a:r>
            <a:r>
              <a:rPr lang="el-GR" dirty="0"/>
              <a:t> </a:t>
            </a:r>
            <a:r>
              <a:rPr lang="el-GR" dirty="0" err="1"/>
              <a:t>ἰοῦσα</a:t>
            </a:r>
            <a:r>
              <a:rPr lang="el-GR" dirty="0"/>
              <a:t> </a:t>
            </a:r>
            <a:r>
              <a:rPr lang="el-GR" dirty="0" err="1"/>
              <a:t>ὑπὸ</a:t>
            </a:r>
            <a:r>
              <a:rPr lang="el-GR" dirty="0"/>
              <a:t> </a:t>
            </a:r>
            <a:r>
              <a:rPr lang="el-GR" dirty="0" err="1"/>
              <a:t>λαμπροτέρου</a:t>
            </a:r>
            <a:r>
              <a:rPr lang="el-GR" dirty="0"/>
              <a:t> </a:t>
            </a:r>
            <a:r>
              <a:rPr lang="el-GR" dirty="0" err="1"/>
              <a:t>μαρμαρυγῆς</a:t>
            </a:r>
            <a:endParaRPr lang="el-GR" dirty="0"/>
          </a:p>
          <a:p>
            <a:pPr marL="0" indent="0">
              <a:buNone/>
            </a:pPr>
            <a:r>
              <a:rPr lang="el-GR" dirty="0"/>
              <a:t>[518</a:t>
            </a:r>
            <a:r>
              <a:rPr lang="en-US" dirty="0"/>
              <a:t>b] </a:t>
            </a:r>
            <a:r>
              <a:rPr lang="el-GR" dirty="0" err="1"/>
              <a:t>ἐμπέπλησται</a:t>
            </a:r>
            <a:r>
              <a:rPr lang="el-GR" dirty="0"/>
              <a:t>, </a:t>
            </a:r>
            <a:r>
              <a:rPr lang="el-GR" dirty="0" err="1"/>
              <a:t>καὶ</a:t>
            </a:r>
            <a:r>
              <a:rPr lang="el-GR" dirty="0"/>
              <a:t> </a:t>
            </a:r>
            <a:r>
              <a:rPr lang="el-GR" dirty="0" err="1"/>
              <a:t>οὕτω</a:t>
            </a:r>
            <a:r>
              <a:rPr lang="el-GR" dirty="0"/>
              <a:t> </a:t>
            </a:r>
            <a:r>
              <a:rPr lang="el-GR" dirty="0" err="1"/>
              <a:t>δὴ</a:t>
            </a:r>
            <a:r>
              <a:rPr lang="el-GR" dirty="0"/>
              <a:t> </a:t>
            </a:r>
            <a:r>
              <a:rPr lang="el-GR" dirty="0" err="1"/>
              <a:t>τὴν</a:t>
            </a:r>
            <a:r>
              <a:rPr lang="el-GR" dirty="0"/>
              <a:t> </a:t>
            </a:r>
            <a:r>
              <a:rPr lang="el-GR" dirty="0" err="1"/>
              <a:t>μὲν</a:t>
            </a:r>
            <a:r>
              <a:rPr lang="el-GR" dirty="0"/>
              <a:t> </a:t>
            </a:r>
            <a:r>
              <a:rPr lang="el-GR" dirty="0" err="1"/>
              <a:t>εὐδαιμονίσειεν</a:t>
            </a:r>
            <a:r>
              <a:rPr lang="el-GR" dirty="0"/>
              <a:t> </a:t>
            </a:r>
            <a:r>
              <a:rPr lang="el-GR" dirty="0" err="1"/>
              <a:t>ἂν</a:t>
            </a:r>
            <a:r>
              <a:rPr lang="el-GR" dirty="0"/>
              <a:t> </a:t>
            </a:r>
            <a:r>
              <a:rPr lang="el-GR" dirty="0" err="1"/>
              <a:t>τοῦ</a:t>
            </a:r>
            <a:endParaRPr lang="el-GR" dirty="0"/>
          </a:p>
          <a:p>
            <a:pPr marL="0" indent="0">
              <a:buNone/>
            </a:pPr>
            <a:r>
              <a:rPr lang="el-GR" dirty="0" err="1"/>
              <a:t>πάθους</a:t>
            </a:r>
            <a:r>
              <a:rPr lang="el-GR" dirty="0"/>
              <a:t> τε </a:t>
            </a:r>
            <a:r>
              <a:rPr lang="el-GR" dirty="0" err="1"/>
              <a:t>καὶ</a:t>
            </a:r>
            <a:r>
              <a:rPr lang="el-GR" dirty="0"/>
              <a:t> </a:t>
            </a:r>
            <a:r>
              <a:rPr lang="el-GR" dirty="0" err="1"/>
              <a:t>βίου</a:t>
            </a:r>
            <a:r>
              <a:rPr lang="el-GR" dirty="0"/>
              <a:t>, </a:t>
            </a:r>
            <a:r>
              <a:rPr lang="el-GR" dirty="0" err="1"/>
              <a:t>τὴν</a:t>
            </a:r>
            <a:r>
              <a:rPr lang="el-GR" dirty="0"/>
              <a:t> </a:t>
            </a:r>
            <a:r>
              <a:rPr lang="el-GR" dirty="0" err="1"/>
              <a:t>δὲ</a:t>
            </a:r>
            <a:r>
              <a:rPr lang="el-GR" dirty="0"/>
              <a:t> </a:t>
            </a:r>
            <a:r>
              <a:rPr lang="el-GR" dirty="0" err="1"/>
              <a:t>ἐλεήσειεν</a:t>
            </a:r>
            <a:r>
              <a:rPr lang="el-GR" dirty="0"/>
              <a:t>, </a:t>
            </a:r>
            <a:r>
              <a:rPr lang="el-GR" dirty="0" err="1"/>
              <a:t>καὶ</a:t>
            </a:r>
            <a:r>
              <a:rPr lang="el-GR" dirty="0"/>
              <a:t> </a:t>
            </a:r>
            <a:r>
              <a:rPr lang="el-GR" dirty="0" err="1"/>
              <a:t>εἰ</a:t>
            </a:r>
            <a:r>
              <a:rPr lang="el-GR" dirty="0"/>
              <a:t> </a:t>
            </a:r>
            <a:r>
              <a:rPr lang="el-GR" dirty="0" err="1"/>
              <a:t>γελᾶν</a:t>
            </a:r>
            <a:r>
              <a:rPr lang="el-GR" dirty="0"/>
              <a:t> </a:t>
            </a:r>
            <a:r>
              <a:rPr lang="el-GR" dirty="0" err="1"/>
              <a:t>ἐπ</a:t>
            </a:r>
            <a:r>
              <a:rPr lang="el-GR" dirty="0"/>
              <a:t>’ </a:t>
            </a:r>
            <a:r>
              <a:rPr lang="el-GR" dirty="0" err="1"/>
              <a:t>αὐτῇ</a:t>
            </a:r>
            <a:endParaRPr lang="el-GR" dirty="0"/>
          </a:p>
          <a:p>
            <a:pPr marL="0" indent="0">
              <a:buNone/>
            </a:pPr>
            <a:r>
              <a:rPr lang="el-GR" dirty="0" err="1"/>
              <a:t>βούλοιτο</a:t>
            </a:r>
            <a:r>
              <a:rPr lang="el-GR" dirty="0"/>
              <a:t>, </a:t>
            </a:r>
            <a:r>
              <a:rPr lang="el-GR" dirty="0" err="1"/>
              <a:t>ἧττον</a:t>
            </a:r>
            <a:r>
              <a:rPr lang="el-GR" dirty="0"/>
              <a:t> </a:t>
            </a:r>
            <a:r>
              <a:rPr lang="el-GR" dirty="0" err="1"/>
              <a:t>ἂν</a:t>
            </a:r>
            <a:r>
              <a:rPr lang="el-GR" dirty="0"/>
              <a:t> </a:t>
            </a:r>
            <a:r>
              <a:rPr lang="el-GR" dirty="0" err="1"/>
              <a:t>καταγέλαστος</a:t>
            </a:r>
            <a:r>
              <a:rPr lang="el-GR" dirty="0"/>
              <a:t> ὁ </a:t>
            </a:r>
            <a:r>
              <a:rPr lang="el-GR" dirty="0" err="1"/>
              <a:t>γέλως</a:t>
            </a:r>
            <a:r>
              <a:rPr lang="el-GR" dirty="0"/>
              <a:t> </a:t>
            </a:r>
            <a:r>
              <a:rPr lang="el-GR" dirty="0" err="1"/>
              <a:t>αὐτῷ</a:t>
            </a:r>
            <a:r>
              <a:rPr lang="el-GR" dirty="0"/>
              <a:t> </a:t>
            </a:r>
            <a:r>
              <a:rPr lang="el-GR" dirty="0" err="1"/>
              <a:t>εἴη</a:t>
            </a:r>
            <a:r>
              <a:rPr lang="el-GR" dirty="0"/>
              <a:t> ἢ ὁ</a:t>
            </a:r>
          </a:p>
          <a:p>
            <a:pPr marL="0" indent="0">
              <a:buNone/>
            </a:pPr>
            <a:r>
              <a:rPr lang="el-GR" dirty="0" err="1"/>
              <a:t>ἐπὶ</a:t>
            </a:r>
            <a:r>
              <a:rPr lang="el-GR" dirty="0"/>
              <a:t> </a:t>
            </a:r>
            <a:r>
              <a:rPr lang="el-GR" dirty="0" err="1"/>
              <a:t>τῇ</a:t>
            </a:r>
            <a:r>
              <a:rPr lang="el-GR" dirty="0"/>
              <a:t> </a:t>
            </a:r>
            <a:r>
              <a:rPr lang="el-GR" dirty="0" err="1"/>
              <a:t>ἄνωθεν</a:t>
            </a:r>
            <a:r>
              <a:rPr lang="el-GR" dirty="0"/>
              <a:t> </a:t>
            </a:r>
            <a:r>
              <a:rPr lang="el-GR" dirty="0" err="1"/>
              <a:t>ἐκ</a:t>
            </a:r>
            <a:r>
              <a:rPr lang="el-GR" dirty="0"/>
              <a:t> </a:t>
            </a:r>
            <a:r>
              <a:rPr lang="el-GR" dirty="0" err="1"/>
              <a:t>φωτὸς</a:t>
            </a:r>
            <a:r>
              <a:rPr lang="el-GR" dirty="0"/>
              <a:t> </a:t>
            </a:r>
            <a:r>
              <a:rPr lang="el-GR" dirty="0" err="1"/>
              <a:t>ἡκούσῃ</a:t>
            </a:r>
            <a:r>
              <a:rPr lang="el-GR" dirty="0"/>
              <a:t>.</a:t>
            </a:r>
          </a:p>
          <a:p>
            <a:pPr marL="0" indent="0">
              <a:buNone/>
            </a:pPr>
            <a:r>
              <a:rPr lang="el-GR" dirty="0"/>
              <a:t>    </a:t>
            </a:r>
            <a:r>
              <a:rPr lang="el-GR" dirty="0" err="1"/>
              <a:t>Καὶ</a:t>
            </a:r>
            <a:r>
              <a:rPr lang="el-GR" dirty="0"/>
              <a:t> </a:t>
            </a:r>
            <a:r>
              <a:rPr lang="el-GR" dirty="0" err="1"/>
              <a:t>μάλα</a:t>
            </a:r>
            <a:r>
              <a:rPr lang="el-GR" dirty="0"/>
              <a:t>, </a:t>
            </a:r>
            <a:r>
              <a:rPr lang="el-GR" dirty="0" err="1"/>
              <a:t>ἔφη</a:t>
            </a:r>
            <a:r>
              <a:rPr lang="el-GR" dirty="0"/>
              <a:t>, </a:t>
            </a:r>
            <a:r>
              <a:rPr lang="el-GR" dirty="0" err="1"/>
              <a:t>μετρίως</a:t>
            </a:r>
            <a:r>
              <a:rPr lang="el-GR" dirty="0"/>
              <a:t> </a:t>
            </a:r>
            <a:r>
              <a:rPr lang="el-GR" dirty="0" err="1"/>
              <a:t>λέγεις</a:t>
            </a:r>
            <a:r>
              <a:rPr lang="el-GR" dirty="0"/>
              <a:t>.</a:t>
            </a:r>
          </a:p>
        </p:txBody>
      </p:sp>
    </p:spTree>
    <p:extLst>
      <p:ext uri="{BB962C8B-B14F-4D97-AF65-F5344CB8AC3E}">
        <p14:creationId xmlns:p14="http://schemas.microsoft.com/office/powerpoint/2010/main" val="21895668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26142" y="753036"/>
            <a:ext cx="9323712" cy="5495364"/>
          </a:xfrm>
        </p:spPr>
        <p:txBody>
          <a:bodyPr>
            <a:normAutofit lnSpcReduction="10000"/>
          </a:bodyPr>
          <a:lstStyle/>
          <a:p>
            <a:r>
              <a:rPr lang="el-GR" dirty="0"/>
              <a:t>Όποιος όμως έχει νου, είπα, θα αναλογιστεί ότι δύο ειδών είναι οι συγχύσεις που συμβαίνουν στα μάτια και δύο ειδών οι αιτίες στις οποίες οφείλονται, ανάλογα με το αν περνάει κανείς από το φως στο σκοτάδι ή από το σκοτάδι στο φως. Και θεωρώντας ότι ακριβώς τα ίδια συμβαίνουν και με την ψυχή, όποτε θα βλέπει κάποια ψυχή να τα 'χει χαμένα και να μην μπορεί να διακρίνει κάτι, αυτός δεν θα βάζει τα γέλια, ασυλλόγιστα, αλλά θα προσπαθεί να διαπιστώσει τι από τα δύο συμβαίνει: Είναι άραγε τυφλωμένη επειδή έχοντας έλθει από μια ζωή φωτεινότερη δεν είναι συνηθισμένη στο σκοτάδι ή, αντιθέτως, επειδή προχωράει από την περισσή αμάθεια σε μια περιοχή φωτεινότερη, κάτι πιο λαμπερό έχει πλημμυρίσει τα μάτια της με εκτυφλωτικό φως; Κι έτσι τη μια ψυχή θα την καλοτυχίσει για το πάθημά της και για τον τρόπο της ζωής της, ενώ για την άλλη θα αισθανθεί λύπη, κι αν θα '</a:t>
            </a:r>
            <a:r>
              <a:rPr lang="el-GR" dirty="0" err="1"/>
              <a:t>δειχνε</a:t>
            </a:r>
            <a:r>
              <a:rPr lang="el-GR" dirty="0"/>
              <a:t> τη διάθεση να την περιγελάσει, το γέλιο του αυτό θα ήταν λιγότερο καταγέλαστο απ' ότι το γέλιο για εκείνη που έχει φθάσει εδώ από ψηλά, από το φως.</a:t>
            </a:r>
          </a:p>
          <a:p>
            <a:endParaRPr lang="el-GR" dirty="0"/>
          </a:p>
          <a:p>
            <a:r>
              <a:rPr lang="el-GR" dirty="0"/>
              <a:t>Πάρα πολύ μετρημένα, είπε, τα λόγια σου.</a:t>
            </a:r>
          </a:p>
        </p:txBody>
      </p:sp>
    </p:spTree>
    <p:extLst>
      <p:ext uri="{BB962C8B-B14F-4D97-AF65-F5344CB8AC3E}">
        <p14:creationId xmlns:p14="http://schemas.microsoft.com/office/powerpoint/2010/main" val="2626167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344705" y="954741"/>
            <a:ext cx="9789459" cy="2944905"/>
          </a:xfrm>
        </p:spPr>
        <p:txBody>
          <a:bodyPr>
            <a:noAutofit/>
          </a:bodyPr>
          <a:lstStyle/>
          <a:p>
            <a:r>
              <a:rPr lang="el-GR" sz="4000" i="1" dirty="0" smtClean="0"/>
              <a:t>ΘΕΩΡΙΑ ΚΑΙ ΦΙΛΟΣΟΦΙΑ ΤΗΣ ΠΑΙΔΕΙΑΣ</a:t>
            </a:r>
            <a:r>
              <a:rPr lang="el-GR" sz="4000" dirty="0" smtClean="0"/>
              <a:t/>
            </a:r>
            <a:br>
              <a:rPr lang="el-GR" sz="4000" dirty="0" smtClean="0"/>
            </a:br>
            <a:r>
              <a:rPr lang="el-GR" sz="4000" dirty="0" smtClean="0"/>
              <a:t>Γεώργιος Χ.</a:t>
            </a:r>
            <a:r>
              <a:rPr lang="en-US" sz="4000" dirty="0" smtClean="0"/>
              <a:t> </a:t>
            </a:r>
            <a:r>
              <a:rPr lang="el-GR" sz="4000" dirty="0" err="1" smtClean="0"/>
              <a:t>Κουμάκης</a:t>
            </a:r>
            <a:endParaRPr lang="el-GR" sz="4000" dirty="0"/>
          </a:p>
        </p:txBody>
      </p:sp>
      <p:sp>
        <p:nvSpPr>
          <p:cNvPr id="3" name="Υπότιτλος 2"/>
          <p:cNvSpPr>
            <a:spLocks noGrp="1"/>
          </p:cNvSpPr>
          <p:nvPr>
            <p:ph type="subTitle" idx="1"/>
          </p:nvPr>
        </p:nvSpPr>
        <p:spPr>
          <a:xfrm>
            <a:off x="1990164" y="4746812"/>
            <a:ext cx="8677835" cy="510988"/>
          </a:xfrm>
        </p:spPr>
        <p:txBody>
          <a:bodyPr/>
          <a:lstStyle/>
          <a:p>
            <a:r>
              <a:rPr lang="el-GR" dirty="0" err="1" smtClean="0"/>
              <a:t>σσ</a:t>
            </a:r>
            <a:r>
              <a:rPr lang="el-GR" dirty="0" smtClean="0"/>
              <a:t>. </a:t>
            </a:r>
            <a:r>
              <a:rPr lang="en-US" dirty="0" smtClean="0"/>
              <a:t>257-</a:t>
            </a:r>
            <a:r>
              <a:rPr lang="el-GR" dirty="0" smtClean="0"/>
              <a:t>295 (263-268)</a:t>
            </a:r>
            <a:endParaRPr lang="en-US" dirty="0" smtClean="0"/>
          </a:p>
          <a:p>
            <a:endParaRPr lang="el-GR" dirty="0"/>
          </a:p>
        </p:txBody>
      </p:sp>
    </p:spTree>
    <p:extLst>
      <p:ext uri="{BB962C8B-B14F-4D97-AF65-F5344CB8AC3E}">
        <p14:creationId xmlns:p14="http://schemas.microsoft.com/office/powerpoint/2010/main" val="11518325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30306" y="188260"/>
            <a:ext cx="9619547" cy="6060140"/>
          </a:xfrm>
        </p:spPr>
        <p:txBody>
          <a:bodyPr>
            <a:normAutofit fontScale="92500" lnSpcReduction="10000"/>
          </a:bodyPr>
          <a:lstStyle/>
          <a:p>
            <a:pPr marL="0" indent="0">
              <a:buNone/>
            </a:pPr>
            <a:r>
              <a:rPr lang="el-GR" dirty="0" err="1"/>
              <a:t>Δεῖ</a:t>
            </a:r>
            <a:r>
              <a:rPr lang="el-GR" dirty="0"/>
              <a:t> </a:t>
            </a:r>
            <a:r>
              <a:rPr lang="el-GR" dirty="0" err="1"/>
              <a:t>δή</a:t>
            </a:r>
            <a:r>
              <a:rPr lang="el-GR" dirty="0"/>
              <a:t>, </a:t>
            </a:r>
            <a:r>
              <a:rPr lang="el-GR" dirty="0" err="1"/>
              <a:t>εἶπον</a:t>
            </a:r>
            <a:r>
              <a:rPr lang="el-GR" dirty="0"/>
              <a:t>, </a:t>
            </a:r>
            <a:r>
              <a:rPr lang="el-GR" dirty="0" err="1"/>
              <a:t>ἡμᾶς</a:t>
            </a:r>
            <a:r>
              <a:rPr lang="el-GR" dirty="0"/>
              <a:t> </a:t>
            </a:r>
            <a:r>
              <a:rPr lang="el-GR" dirty="0" err="1"/>
              <a:t>τοιόνδε</a:t>
            </a:r>
            <a:r>
              <a:rPr lang="el-GR" dirty="0"/>
              <a:t> </a:t>
            </a:r>
            <a:r>
              <a:rPr lang="el-GR" dirty="0" err="1"/>
              <a:t>νομίσαι</a:t>
            </a:r>
            <a:r>
              <a:rPr lang="el-GR" dirty="0"/>
              <a:t> </a:t>
            </a:r>
            <a:r>
              <a:rPr lang="el-GR" dirty="0" err="1"/>
              <a:t>περὶ</a:t>
            </a:r>
            <a:r>
              <a:rPr lang="el-GR" dirty="0"/>
              <a:t> </a:t>
            </a:r>
            <a:r>
              <a:rPr lang="el-GR" dirty="0" err="1"/>
              <a:t>αὐτῶν</a:t>
            </a:r>
            <a:r>
              <a:rPr lang="el-GR" dirty="0"/>
              <a:t>, </a:t>
            </a:r>
            <a:r>
              <a:rPr lang="el-GR" dirty="0" err="1"/>
              <a:t>εἰ</a:t>
            </a:r>
            <a:r>
              <a:rPr lang="el-GR" dirty="0"/>
              <a:t> </a:t>
            </a:r>
            <a:r>
              <a:rPr lang="el-GR" dirty="0" err="1"/>
              <a:t>ταῦτ</a:t>
            </a:r>
            <a:r>
              <a:rPr lang="el-GR" dirty="0"/>
              <a:t>’</a:t>
            </a:r>
          </a:p>
          <a:p>
            <a:pPr marL="0" indent="0">
              <a:buNone/>
            </a:pPr>
            <a:r>
              <a:rPr lang="el-GR" dirty="0" err="1"/>
              <a:t>ἀληθῆ</a:t>
            </a:r>
            <a:r>
              <a:rPr lang="el-GR" dirty="0"/>
              <a:t>· </a:t>
            </a:r>
            <a:r>
              <a:rPr lang="el-GR" dirty="0" err="1"/>
              <a:t>τὴν</a:t>
            </a:r>
            <a:r>
              <a:rPr lang="el-GR" dirty="0"/>
              <a:t> </a:t>
            </a:r>
            <a:r>
              <a:rPr lang="el-GR" dirty="0" err="1"/>
              <a:t>παιδείαν</a:t>
            </a:r>
            <a:r>
              <a:rPr lang="el-GR" dirty="0"/>
              <a:t> </a:t>
            </a:r>
            <a:r>
              <a:rPr lang="el-GR" dirty="0" err="1"/>
              <a:t>οὐχ</a:t>
            </a:r>
            <a:r>
              <a:rPr lang="el-GR" dirty="0"/>
              <a:t> </a:t>
            </a:r>
            <a:r>
              <a:rPr lang="el-GR" dirty="0" err="1"/>
              <a:t>οἵαν</a:t>
            </a:r>
            <a:r>
              <a:rPr lang="el-GR" dirty="0"/>
              <a:t> </a:t>
            </a:r>
            <a:r>
              <a:rPr lang="el-GR" dirty="0" err="1"/>
              <a:t>τινὲς</a:t>
            </a:r>
            <a:r>
              <a:rPr lang="el-GR" dirty="0"/>
              <a:t> </a:t>
            </a:r>
            <a:r>
              <a:rPr lang="el-GR" dirty="0" err="1"/>
              <a:t>ἐπαγγελλόμενοί</a:t>
            </a:r>
            <a:r>
              <a:rPr lang="el-GR" dirty="0"/>
              <a:t> </a:t>
            </a:r>
            <a:r>
              <a:rPr lang="el-GR" dirty="0" err="1"/>
              <a:t>φασιν</a:t>
            </a:r>
            <a:endParaRPr lang="el-GR" dirty="0"/>
          </a:p>
          <a:p>
            <a:pPr marL="0" indent="0">
              <a:buNone/>
            </a:pPr>
            <a:r>
              <a:rPr lang="el-GR" dirty="0" err="1"/>
              <a:t>εἶναι</a:t>
            </a:r>
            <a:r>
              <a:rPr lang="el-GR" dirty="0"/>
              <a:t> </a:t>
            </a:r>
            <a:r>
              <a:rPr lang="el-GR" dirty="0" err="1"/>
              <a:t>τοιαύτην</a:t>
            </a:r>
            <a:r>
              <a:rPr lang="el-GR" dirty="0"/>
              <a:t> </a:t>
            </a:r>
            <a:r>
              <a:rPr lang="el-GR" dirty="0" err="1"/>
              <a:t>καὶ</a:t>
            </a:r>
            <a:r>
              <a:rPr lang="el-GR" dirty="0"/>
              <a:t> </a:t>
            </a:r>
            <a:r>
              <a:rPr lang="el-GR" dirty="0" err="1"/>
              <a:t>εἶναι</a:t>
            </a:r>
            <a:r>
              <a:rPr lang="el-GR" dirty="0"/>
              <a:t>. </a:t>
            </a:r>
            <a:r>
              <a:rPr lang="el-GR" dirty="0" err="1"/>
              <a:t>φασὶ</a:t>
            </a:r>
            <a:r>
              <a:rPr lang="el-GR" dirty="0"/>
              <a:t> </a:t>
            </a:r>
            <a:r>
              <a:rPr lang="el-GR" dirty="0" err="1"/>
              <a:t>δέ</a:t>
            </a:r>
            <a:r>
              <a:rPr lang="el-GR" dirty="0"/>
              <a:t> που </a:t>
            </a:r>
            <a:r>
              <a:rPr lang="el-GR" dirty="0" err="1"/>
              <a:t>οὐκ</a:t>
            </a:r>
            <a:r>
              <a:rPr lang="el-GR" dirty="0"/>
              <a:t> </a:t>
            </a:r>
            <a:r>
              <a:rPr lang="el-GR" dirty="0" err="1"/>
              <a:t>ἐνούσης</a:t>
            </a:r>
            <a:r>
              <a:rPr lang="el-GR" dirty="0"/>
              <a:t> </a:t>
            </a:r>
            <a:r>
              <a:rPr lang="el-GR" dirty="0" err="1"/>
              <a:t>ἐν</a:t>
            </a:r>
            <a:r>
              <a:rPr lang="el-GR" dirty="0"/>
              <a:t> </a:t>
            </a:r>
            <a:r>
              <a:rPr lang="el-GR" dirty="0" err="1"/>
              <a:t>τῇ</a:t>
            </a:r>
            <a:endParaRPr lang="el-GR" dirty="0"/>
          </a:p>
          <a:p>
            <a:pPr marL="0" indent="0">
              <a:buNone/>
            </a:pPr>
            <a:r>
              <a:rPr lang="el-GR" dirty="0"/>
              <a:t>[518</a:t>
            </a:r>
            <a:r>
              <a:rPr lang="en-US" dirty="0"/>
              <a:t>c] </a:t>
            </a:r>
            <a:r>
              <a:rPr lang="el-GR" dirty="0" err="1"/>
              <a:t>ψυχῇ</a:t>
            </a:r>
            <a:r>
              <a:rPr lang="el-GR" dirty="0"/>
              <a:t> </a:t>
            </a:r>
            <a:r>
              <a:rPr lang="el-GR" dirty="0" err="1"/>
              <a:t>ἐπιστήμης</a:t>
            </a:r>
            <a:r>
              <a:rPr lang="el-GR" dirty="0"/>
              <a:t> </a:t>
            </a:r>
            <a:r>
              <a:rPr lang="el-GR" dirty="0" err="1"/>
              <a:t>σφεῖς</a:t>
            </a:r>
            <a:r>
              <a:rPr lang="el-GR" dirty="0"/>
              <a:t> </a:t>
            </a:r>
            <a:r>
              <a:rPr lang="el-GR" dirty="0" err="1"/>
              <a:t>ἐντιθέναι</a:t>
            </a:r>
            <a:r>
              <a:rPr lang="el-GR" dirty="0"/>
              <a:t>, </a:t>
            </a:r>
            <a:r>
              <a:rPr lang="el-GR" dirty="0" err="1"/>
              <a:t>οἷον</a:t>
            </a:r>
            <a:r>
              <a:rPr lang="el-GR" dirty="0"/>
              <a:t> </a:t>
            </a:r>
            <a:r>
              <a:rPr lang="el-GR" dirty="0" err="1"/>
              <a:t>τυφλοῖς</a:t>
            </a:r>
            <a:r>
              <a:rPr lang="el-GR" dirty="0"/>
              <a:t> </a:t>
            </a:r>
            <a:r>
              <a:rPr lang="el-GR" dirty="0" err="1"/>
              <a:t>ὀφθαλμοῖς</a:t>
            </a:r>
            <a:endParaRPr lang="el-GR" dirty="0"/>
          </a:p>
          <a:p>
            <a:pPr marL="0" indent="0">
              <a:buNone/>
            </a:pPr>
            <a:r>
              <a:rPr lang="el-GR" dirty="0" err="1"/>
              <a:t>ὄψιν</a:t>
            </a:r>
            <a:r>
              <a:rPr lang="el-GR" dirty="0"/>
              <a:t> </a:t>
            </a:r>
            <a:r>
              <a:rPr lang="el-GR" dirty="0" err="1"/>
              <a:t>ἐντιθέντες</a:t>
            </a:r>
            <a:r>
              <a:rPr lang="el-GR" dirty="0"/>
              <a:t>.</a:t>
            </a:r>
          </a:p>
          <a:p>
            <a:pPr marL="0" indent="0">
              <a:buNone/>
            </a:pPr>
            <a:r>
              <a:rPr lang="el-GR" dirty="0"/>
              <a:t>    </a:t>
            </a:r>
            <a:r>
              <a:rPr lang="el-GR" dirty="0" err="1"/>
              <a:t>Φασὶ</a:t>
            </a:r>
            <a:r>
              <a:rPr lang="el-GR" dirty="0"/>
              <a:t> </a:t>
            </a:r>
            <a:r>
              <a:rPr lang="el-GR" dirty="0" err="1"/>
              <a:t>γὰρ</a:t>
            </a:r>
            <a:r>
              <a:rPr lang="el-GR" dirty="0"/>
              <a:t> </a:t>
            </a:r>
            <a:r>
              <a:rPr lang="el-GR" dirty="0" err="1"/>
              <a:t>οὖν</a:t>
            </a:r>
            <a:r>
              <a:rPr lang="el-GR" dirty="0"/>
              <a:t>, </a:t>
            </a:r>
            <a:r>
              <a:rPr lang="el-GR" dirty="0" err="1"/>
              <a:t>ἔφη</a:t>
            </a:r>
            <a:r>
              <a:rPr lang="el-GR" dirty="0"/>
              <a:t>.</a:t>
            </a:r>
          </a:p>
          <a:p>
            <a:pPr marL="0" indent="0">
              <a:buNone/>
            </a:pPr>
            <a:r>
              <a:rPr lang="el-GR" dirty="0"/>
              <a:t>    Ὁ </a:t>
            </a:r>
            <a:r>
              <a:rPr lang="el-GR" dirty="0" err="1"/>
              <a:t>δέ</a:t>
            </a:r>
            <a:r>
              <a:rPr lang="el-GR" dirty="0"/>
              <a:t> </a:t>
            </a:r>
            <a:r>
              <a:rPr lang="el-GR" dirty="0" err="1"/>
              <a:t>γε</a:t>
            </a:r>
            <a:r>
              <a:rPr lang="el-GR" dirty="0"/>
              <a:t> </a:t>
            </a:r>
            <a:r>
              <a:rPr lang="el-GR" dirty="0" err="1"/>
              <a:t>νῦν</a:t>
            </a:r>
            <a:r>
              <a:rPr lang="el-GR" dirty="0"/>
              <a:t> </a:t>
            </a:r>
            <a:r>
              <a:rPr lang="el-GR" dirty="0" err="1"/>
              <a:t>λόγος</a:t>
            </a:r>
            <a:r>
              <a:rPr lang="el-GR" dirty="0"/>
              <a:t>, </a:t>
            </a:r>
            <a:r>
              <a:rPr lang="el-GR" dirty="0" err="1"/>
              <a:t>ἦν</a:t>
            </a:r>
            <a:r>
              <a:rPr lang="el-GR" dirty="0"/>
              <a:t> δ’ </a:t>
            </a:r>
            <a:r>
              <a:rPr lang="el-GR" dirty="0" err="1"/>
              <a:t>ἐγώ</a:t>
            </a:r>
            <a:r>
              <a:rPr lang="el-GR" dirty="0"/>
              <a:t>, </a:t>
            </a:r>
            <a:r>
              <a:rPr lang="el-GR" dirty="0" err="1"/>
              <a:t>σημαίνει</a:t>
            </a:r>
            <a:r>
              <a:rPr lang="el-GR" dirty="0"/>
              <a:t> </a:t>
            </a:r>
            <a:r>
              <a:rPr lang="el-GR" dirty="0" err="1"/>
              <a:t>ταύτην</a:t>
            </a:r>
            <a:r>
              <a:rPr lang="el-GR" dirty="0"/>
              <a:t> </a:t>
            </a:r>
            <a:r>
              <a:rPr lang="el-GR" dirty="0" err="1"/>
              <a:t>τὴν</a:t>
            </a:r>
            <a:endParaRPr lang="el-GR" dirty="0"/>
          </a:p>
          <a:p>
            <a:pPr marL="0" indent="0">
              <a:buNone/>
            </a:pPr>
            <a:r>
              <a:rPr lang="el-GR" dirty="0" err="1"/>
              <a:t>ἐνοῦσαν</a:t>
            </a:r>
            <a:r>
              <a:rPr lang="el-GR" dirty="0"/>
              <a:t> </a:t>
            </a:r>
            <a:r>
              <a:rPr lang="el-GR" dirty="0" err="1"/>
              <a:t>ἑκάστου</a:t>
            </a:r>
            <a:r>
              <a:rPr lang="el-GR" dirty="0"/>
              <a:t> </a:t>
            </a:r>
            <a:r>
              <a:rPr lang="el-GR" dirty="0" err="1"/>
              <a:t>δύναμιν</a:t>
            </a:r>
            <a:r>
              <a:rPr lang="el-GR" dirty="0"/>
              <a:t> </a:t>
            </a:r>
            <a:r>
              <a:rPr lang="el-GR" dirty="0" err="1"/>
              <a:t>ἐν</a:t>
            </a:r>
            <a:r>
              <a:rPr lang="el-GR" dirty="0"/>
              <a:t> </a:t>
            </a:r>
            <a:r>
              <a:rPr lang="el-GR" dirty="0" err="1"/>
              <a:t>τῇ</a:t>
            </a:r>
            <a:r>
              <a:rPr lang="el-GR" dirty="0"/>
              <a:t> </a:t>
            </a:r>
            <a:r>
              <a:rPr lang="el-GR" dirty="0" err="1"/>
              <a:t>ψυχῇ</a:t>
            </a:r>
            <a:r>
              <a:rPr lang="el-GR" dirty="0"/>
              <a:t> </a:t>
            </a:r>
            <a:r>
              <a:rPr lang="el-GR" dirty="0" err="1"/>
              <a:t>καὶ</a:t>
            </a:r>
            <a:r>
              <a:rPr lang="el-GR" dirty="0"/>
              <a:t> </a:t>
            </a:r>
            <a:r>
              <a:rPr lang="el-GR" dirty="0" err="1"/>
              <a:t>τὸ</a:t>
            </a:r>
            <a:r>
              <a:rPr lang="el-GR" dirty="0"/>
              <a:t> </a:t>
            </a:r>
            <a:r>
              <a:rPr lang="el-GR" dirty="0" err="1"/>
              <a:t>ὄργανον</a:t>
            </a:r>
            <a:r>
              <a:rPr lang="el-GR" dirty="0"/>
              <a:t> ᾧ</a:t>
            </a:r>
          </a:p>
          <a:p>
            <a:pPr marL="0" indent="0">
              <a:buNone/>
            </a:pPr>
            <a:r>
              <a:rPr lang="el-GR" dirty="0" err="1"/>
              <a:t>καταμανθάνει</a:t>
            </a:r>
            <a:r>
              <a:rPr lang="el-GR" dirty="0"/>
              <a:t> </a:t>
            </a:r>
            <a:r>
              <a:rPr lang="el-GR" dirty="0" err="1"/>
              <a:t>ἕκαστος</a:t>
            </a:r>
            <a:r>
              <a:rPr lang="el-GR" dirty="0"/>
              <a:t>, </a:t>
            </a:r>
            <a:r>
              <a:rPr lang="el-GR" dirty="0" err="1"/>
              <a:t>οἷον</a:t>
            </a:r>
            <a:r>
              <a:rPr lang="el-GR" dirty="0"/>
              <a:t> </a:t>
            </a:r>
            <a:r>
              <a:rPr lang="el-GR" dirty="0" err="1"/>
              <a:t>εἰ</a:t>
            </a:r>
            <a:r>
              <a:rPr lang="el-GR" dirty="0"/>
              <a:t> </a:t>
            </a:r>
            <a:r>
              <a:rPr lang="el-GR" dirty="0" err="1"/>
              <a:t>ὄμμα</a:t>
            </a:r>
            <a:r>
              <a:rPr lang="el-GR" dirty="0"/>
              <a:t> </a:t>
            </a:r>
            <a:r>
              <a:rPr lang="el-GR" dirty="0" err="1"/>
              <a:t>μὴ</a:t>
            </a:r>
            <a:r>
              <a:rPr lang="el-GR" dirty="0"/>
              <a:t> </a:t>
            </a:r>
            <a:r>
              <a:rPr lang="el-GR" dirty="0" err="1"/>
              <a:t>δυνατὸν</a:t>
            </a:r>
            <a:r>
              <a:rPr lang="el-GR" dirty="0"/>
              <a:t> </a:t>
            </a:r>
            <a:r>
              <a:rPr lang="el-GR" dirty="0" err="1"/>
              <a:t>ἦν</a:t>
            </a:r>
            <a:r>
              <a:rPr lang="el-GR" dirty="0"/>
              <a:t> </a:t>
            </a:r>
            <a:r>
              <a:rPr lang="el-GR" dirty="0" err="1"/>
              <a:t>ἄλλως</a:t>
            </a:r>
            <a:endParaRPr lang="el-GR" dirty="0"/>
          </a:p>
          <a:p>
            <a:pPr marL="0" indent="0">
              <a:buNone/>
            </a:pPr>
            <a:r>
              <a:rPr lang="el-GR" dirty="0"/>
              <a:t>ἢ </a:t>
            </a:r>
            <a:r>
              <a:rPr lang="el-GR" dirty="0" err="1"/>
              <a:t>σὺν</a:t>
            </a:r>
            <a:r>
              <a:rPr lang="el-GR" dirty="0"/>
              <a:t> </a:t>
            </a:r>
            <a:r>
              <a:rPr lang="el-GR" dirty="0" err="1"/>
              <a:t>ὅλῳ</a:t>
            </a:r>
            <a:r>
              <a:rPr lang="el-GR" dirty="0"/>
              <a:t> </a:t>
            </a:r>
            <a:r>
              <a:rPr lang="el-GR" dirty="0" err="1"/>
              <a:t>τῷ</a:t>
            </a:r>
            <a:r>
              <a:rPr lang="el-GR" dirty="0"/>
              <a:t> </a:t>
            </a:r>
            <a:r>
              <a:rPr lang="el-GR" dirty="0" err="1"/>
              <a:t>σώματι</a:t>
            </a:r>
            <a:r>
              <a:rPr lang="el-GR" dirty="0"/>
              <a:t> </a:t>
            </a:r>
            <a:r>
              <a:rPr lang="el-GR" dirty="0" err="1"/>
              <a:t>στρέφειν</a:t>
            </a:r>
            <a:r>
              <a:rPr lang="el-GR" dirty="0"/>
              <a:t> </a:t>
            </a:r>
            <a:r>
              <a:rPr lang="el-GR" dirty="0" err="1"/>
              <a:t>πρὸς</a:t>
            </a:r>
            <a:r>
              <a:rPr lang="el-GR" dirty="0"/>
              <a:t> </a:t>
            </a:r>
            <a:r>
              <a:rPr lang="el-GR" dirty="0" err="1"/>
              <a:t>τὸ</a:t>
            </a:r>
            <a:r>
              <a:rPr lang="el-GR" dirty="0"/>
              <a:t> </a:t>
            </a:r>
            <a:r>
              <a:rPr lang="el-GR" dirty="0" err="1"/>
              <a:t>φανὸν</a:t>
            </a:r>
            <a:r>
              <a:rPr lang="el-GR" dirty="0"/>
              <a:t> </a:t>
            </a:r>
            <a:r>
              <a:rPr lang="el-GR" dirty="0" err="1"/>
              <a:t>ἐκ</a:t>
            </a:r>
            <a:r>
              <a:rPr lang="el-GR" dirty="0"/>
              <a:t> </a:t>
            </a:r>
            <a:r>
              <a:rPr lang="el-GR" dirty="0" err="1"/>
              <a:t>τοῦ</a:t>
            </a:r>
            <a:endParaRPr lang="el-GR" dirty="0"/>
          </a:p>
          <a:p>
            <a:pPr marL="0" indent="0">
              <a:buNone/>
            </a:pPr>
            <a:r>
              <a:rPr lang="el-GR" dirty="0" err="1"/>
              <a:t>σκοτώδους</a:t>
            </a:r>
            <a:r>
              <a:rPr lang="el-GR" dirty="0"/>
              <a:t>, </a:t>
            </a:r>
            <a:r>
              <a:rPr lang="el-GR" dirty="0" err="1"/>
              <a:t>οὕτω</a:t>
            </a:r>
            <a:r>
              <a:rPr lang="el-GR" dirty="0"/>
              <a:t> </a:t>
            </a:r>
            <a:r>
              <a:rPr lang="el-GR" dirty="0" err="1"/>
              <a:t>σὺν</a:t>
            </a:r>
            <a:r>
              <a:rPr lang="el-GR" dirty="0"/>
              <a:t> </a:t>
            </a:r>
            <a:r>
              <a:rPr lang="el-GR" dirty="0" err="1"/>
              <a:t>ὅλῃ</a:t>
            </a:r>
            <a:r>
              <a:rPr lang="el-GR" dirty="0"/>
              <a:t> </a:t>
            </a:r>
            <a:r>
              <a:rPr lang="el-GR" dirty="0" err="1"/>
              <a:t>τῇ</a:t>
            </a:r>
            <a:r>
              <a:rPr lang="el-GR" dirty="0"/>
              <a:t> </a:t>
            </a:r>
            <a:r>
              <a:rPr lang="el-GR" dirty="0" err="1"/>
              <a:t>ψυχῇ</a:t>
            </a:r>
            <a:r>
              <a:rPr lang="el-GR" dirty="0"/>
              <a:t> </a:t>
            </a:r>
            <a:r>
              <a:rPr lang="el-GR" dirty="0" err="1"/>
              <a:t>ἐκ</a:t>
            </a:r>
            <a:r>
              <a:rPr lang="el-GR" dirty="0"/>
              <a:t> </a:t>
            </a:r>
            <a:r>
              <a:rPr lang="el-GR" dirty="0" err="1"/>
              <a:t>τοῦ</a:t>
            </a:r>
            <a:r>
              <a:rPr lang="el-GR" dirty="0"/>
              <a:t> </a:t>
            </a:r>
            <a:r>
              <a:rPr lang="el-GR" dirty="0" err="1"/>
              <a:t>γιγνομένου</a:t>
            </a:r>
            <a:r>
              <a:rPr lang="el-GR" dirty="0"/>
              <a:t> </a:t>
            </a:r>
            <a:r>
              <a:rPr lang="el-GR" dirty="0" err="1"/>
              <a:t>περι</a:t>
            </a:r>
            <a:r>
              <a:rPr lang="el-GR" dirty="0"/>
              <a:t>-</a:t>
            </a:r>
          </a:p>
          <a:p>
            <a:pPr marL="0" indent="0">
              <a:buNone/>
            </a:pPr>
            <a:r>
              <a:rPr lang="el-GR" dirty="0" err="1"/>
              <a:t>ακτέον</a:t>
            </a:r>
            <a:r>
              <a:rPr lang="el-GR" dirty="0"/>
              <a:t> </a:t>
            </a:r>
            <a:r>
              <a:rPr lang="el-GR" dirty="0" err="1"/>
              <a:t>εἶναι</a:t>
            </a:r>
            <a:r>
              <a:rPr lang="el-GR" dirty="0"/>
              <a:t>, </a:t>
            </a:r>
            <a:r>
              <a:rPr lang="el-GR" dirty="0" err="1"/>
              <a:t>ἕως</a:t>
            </a:r>
            <a:r>
              <a:rPr lang="el-GR" dirty="0"/>
              <a:t> </a:t>
            </a:r>
            <a:r>
              <a:rPr lang="el-GR" dirty="0" err="1"/>
              <a:t>ἂν</a:t>
            </a:r>
            <a:r>
              <a:rPr lang="el-GR" dirty="0"/>
              <a:t> </a:t>
            </a:r>
            <a:r>
              <a:rPr lang="el-GR" dirty="0" err="1"/>
              <a:t>εἰς</a:t>
            </a:r>
            <a:r>
              <a:rPr lang="el-GR" dirty="0"/>
              <a:t> </a:t>
            </a:r>
            <a:r>
              <a:rPr lang="el-GR" dirty="0" err="1"/>
              <a:t>τὸ</a:t>
            </a:r>
            <a:r>
              <a:rPr lang="el-GR" dirty="0"/>
              <a:t> </a:t>
            </a:r>
            <a:r>
              <a:rPr lang="el-GR" dirty="0" err="1"/>
              <a:t>ὂν</a:t>
            </a:r>
            <a:r>
              <a:rPr lang="el-GR" dirty="0"/>
              <a:t> </a:t>
            </a:r>
            <a:r>
              <a:rPr lang="el-GR" dirty="0" err="1"/>
              <a:t>καὶ</a:t>
            </a:r>
            <a:r>
              <a:rPr lang="el-GR" dirty="0"/>
              <a:t> </a:t>
            </a:r>
            <a:r>
              <a:rPr lang="el-GR" dirty="0" err="1"/>
              <a:t>τοῦ</a:t>
            </a:r>
            <a:r>
              <a:rPr lang="el-GR" dirty="0"/>
              <a:t> </a:t>
            </a:r>
            <a:r>
              <a:rPr lang="el-GR" dirty="0" err="1"/>
              <a:t>ὄντος</a:t>
            </a:r>
            <a:r>
              <a:rPr lang="el-GR" dirty="0"/>
              <a:t> </a:t>
            </a:r>
            <a:r>
              <a:rPr lang="el-GR" dirty="0" err="1"/>
              <a:t>τὸ</a:t>
            </a:r>
            <a:r>
              <a:rPr lang="el-GR" dirty="0"/>
              <a:t> </a:t>
            </a:r>
            <a:r>
              <a:rPr lang="el-GR" dirty="0" err="1"/>
              <a:t>φανότατον</a:t>
            </a:r>
            <a:endParaRPr lang="el-GR" dirty="0"/>
          </a:p>
          <a:p>
            <a:pPr marL="0" indent="0">
              <a:buNone/>
            </a:pPr>
            <a:r>
              <a:rPr lang="el-GR" dirty="0" err="1"/>
              <a:t>δυνατὴ</a:t>
            </a:r>
            <a:r>
              <a:rPr lang="el-GR" dirty="0"/>
              <a:t> </a:t>
            </a:r>
            <a:r>
              <a:rPr lang="el-GR" dirty="0" err="1"/>
              <a:t>γένηται</a:t>
            </a:r>
            <a:r>
              <a:rPr lang="el-GR" dirty="0"/>
              <a:t> </a:t>
            </a:r>
            <a:r>
              <a:rPr lang="el-GR" dirty="0" err="1"/>
              <a:t>ἀνασχέσθαι</a:t>
            </a:r>
            <a:r>
              <a:rPr lang="el-GR" dirty="0"/>
              <a:t> </a:t>
            </a:r>
            <a:r>
              <a:rPr lang="el-GR" dirty="0" err="1"/>
              <a:t>θεωμένη</a:t>
            </a:r>
            <a:r>
              <a:rPr lang="el-GR" dirty="0"/>
              <a:t>· </a:t>
            </a:r>
            <a:r>
              <a:rPr lang="el-GR" dirty="0" err="1"/>
              <a:t>τοῦτο</a:t>
            </a:r>
            <a:r>
              <a:rPr lang="el-GR" dirty="0"/>
              <a:t> δ’ </a:t>
            </a:r>
            <a:r>
              <a:rPr lang="el-GR" dirty="0" err="1"/>
              <a:t>εἶναί</a:t>
            </a:r>
            <a:r>
              <a:rPr lang="el-GR" dirty="0"/>
              <a:t> </a:t>
            </a:r>
            <a:r>
              <a:rPr lang="el-GR" dirty="0" err="1"/>
              <a:t>φαμεν</a:t>
            </a:r>
            <a:endParaRPr lang="el-GR" dirty="0"/>
          </a:p>
          <a:p>
            <a:pPr marL="0" indent="0">
              <a:buNone/>
            </a:pPr>
            <a:r>
              <a:rPr lang="el-GR" dirty="0"/>
              <a:t>[518</a:t>
            </a:r>
            <a:r>
              <a:rPr lang="en-US" dirty="0"/>
              <a:t>d] </a:t>
            </a:r>
            <a:r>
              <a:rPr lang="el-GR" dirty="0" err="1"/>
              <a:t>τἀγαθόν</a:t>
            </a:r>
            <a:r>
              <a:rPr lang="el-GR" dirty="0"/>
              <a:t>. ἦ </a:t>
            </a:r>
            <a:r>
              <a:rPr lang="el-GR" dirty="0" err="1"/>
              <a:t>γάρ</a:t>
            </a:r>
            <a:r>
              <a:rPr lang="el-GR" dirty="0"/>
              <a:t>;</a:t>
            </a:r>
          </a:p>
          <a:p>
            <a:pPr marL="0" indent="0">
              <a:buNone/>
            </a:pPr>
            <a:r>
              <a:rPr lang="el-GR" dirty="0"/>
              <a:t>    </a:t>
            </a:r>
            <a:r>
              <a:rPr lang="el-GR" dirty="0" err="1"/>
              <a:t>Ναί</a:t>
            </a:r>
            <a:r>
              <a:rPr lang="el-GR" dirty="0"/>
              <a:t>.</a:t>
            </a:r>
          </a:p>
        </p:txBody>
      </p:sp>
    </p:spTree>
    <p:extLst>
      <p:ext uri="{BB962C8B-B14F-4D97-AF65-F5344CB8AC3E}">
        <p14:creationId xmlns:p14="http://schemas.microsoft.com/office/powerpoint/2010/main" val="41295241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53036" y="605118"/>
            <a:ext cx="9296818" cy="5643281"/>
          </a:xfrm>
        </p:spPr>
        <p:txBody>
          <a:bodyPr>
            <a:normAutofit fontScale="92500" lnSpcReduction="20000"/>
          </a:bodyPr>
          <a:lstStyle/>
          <a:p>
            <a:r>
              <a:rPr lang="el-GR" dirty="0"/>
              <a:t>Τότε, είπα, αν τούτα 'δω είναι αληθινά, πρέπει κι εμείς να παραδεχθούμε το εξής σχετικά με αυτά: Ότι η παιδεία δεν είναι ό,τι ισχυρίζονται γι' αυτήν κάποιοι, οι οποίοι έχουν για επάγγελμά τους την εκπαίδευση. Ισχυρίζονται δηλαδή ότι μέσα στην ψυχή δεν υπάρχει γνώση κι ότι κατά κάποιον τρόπο τη γνώση την βάζουν αυτοί στην ψυχή, περίπου σαν να έβαζαν όραση σε μάτια τυφλών.</a:t>
            </a:r>
          </a:p>
          <a:p>
            <a:endParaRPr lang="el-GR" dirty="0"/>
          </a:p>
          <a:p>
            <a:r>
              <a:rPr lang="el-GR" dirty="0"/>
              <a:t>Το ισχυρίζονται πράγματι, είπε.</a:t>
            </a:r>
          </a:p>
          <a:p>
            <a:endParaRPr lang="el-GR" dirty="0"/>
          </a:p>
          <a:p>
            <a:r>
              <a:rPr lang="el-GR" dirty="0"/>
              <a:t>Απεναντίας, η τωρινή διερεύνησή μας, είπα εγώ, δείχνει αυτή τη δύναμη της γνώσης που καθένας έχει μέσα στην ψυχή του, κι επίσης το εργαλείο, με το οποίο καθένας φθάνει στη μάθηση. Όπως ακριβώς αν δεν υπήρχε άλλος τρόπος να στρέφει κανείς τα μάτια του από το σκοτάδι στο φως παρά μόνο στρέφοντας ολόκληρο το σώμα, έτσι πρέπει να στραφεί με ολόκληρη την ψυχή από την περιοχή του γίγνεσθαι προς την άλλη πλευρά, ώσπου να γίνει ικανή η ψυχή να αντέχει να αντικρύζει το ον και το πιο φωτεινό από το ον· και ισχυριζόμαστε ότι αυτό είναι το Αγαθό. Δεν είναι έτσι;</a:t>
            </a:r>
          </a:p>
          <a:p>
            <a:endParaRPr lang="el-GR" dirty="0"/>
          </a:p>
          <a:p>
            <a:r>
              <a:rPr lang="el-GR" dirty="0"/>
              <a:t>Ναι.</a:t>
            </a:r>
          </a:p>
        </p:txBody>
      </p:sp>
    </p:spTree>
    <p:extLst>
      <p:ext uri="{BB962C8B-B14F-4D97-AF65-F5344CB8AC3E}">
        <p14:creationId xmlns:p14="http://schemas.microsoft.com/office/powerpoint/2010/main" val="32856769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24436" y="121024"/>
            <a:ext cx="9525418" cy="6127375"/>
          </a:xfrm>
        </p:spPr>
        <p:txBody>
          <a:bodyPr>
            <a:normAutofit fontScale="85000" lnSpcReduction="20000"/>
          </a:bodyPr>
          <a:lstStyle/>
          <a:p>
            <a:pPr marL="0" indent="0">
              <a:buNone/>
            </a:pPr>
            <a:r>
              <a:rPr lang="el-GR" dirty="0" err="1"/>
              <a:t>Τούτου</a:t>
            </a:r>
            <a:r>
              <a:rPr lang="el-GR" dirty="0"/>
              <a:t> </a:t>
            </a:r>
            <a:r>
              <a:rPr lang="el-GR" dirty="0" err="1"/>
              <a:t>τοίνυν</a:t>
            </a:r>
            <a:r>
              <a:rPr lang="el-GR" dirty="0"/>
              <a:t>, </a:t>
            </a:r>
            <a:r>
              <a:rPr lang="el-GR" dirty="0" err="1"/>
              <a:t>ἦν</a:t>
            </a:r>
            <a:r>
              <a:rPr lang="el-GR" dirty="0"/>
              <a:t> δ’ </a:t>
            </a:r>
            <a:r>
              <a:rPr lang="el-GR" dirty="0" err="1"/>
              <a:t>ἐγώ</a:t>
            </a:r>
            <a:r>
              <a:rPr lang="el-GR" dirty="0"/>
              <a:t>, </a:t>
            </a:r>
            <a:r>
              <a:rPr lang="el-GR" dirty="0" err="1"/>
              <a:t>αὐτοῦ</a:t>
            </a:r>
            <a:r>
              <a:rPr lang="el-GR" dirty="0"/>
              <a:t> </a:t>
            </a:r>
            <a:r>
              <a:rPr lang="el-GR" dirty="0" err="1"/>
              <a:t>τέχνη</a:t>
            </a:r>
            <a:r>
              <a:rPr lang="el-GR" dirty="0"/>
              <a:t> </a:t>
            </a:r>
            <a:r>
              <a:rPr lang="el-GR" dirty="0" err="1"/>
              <a:t>ἂν</a:t>
            </a:r>
            <a:r>
              <a:rPr lang="el-GR" dirty="0"/>
              <a:t> </a:t>
            </a:r>
            <a:r>
              <a:rPr lang="el-GR" dirty="0" err="1"/>
              <a:t>εἴη</a:t>
            </a:r>
            <a:r>
              <a:rPr lang="el-GR" dirty="0"/>
              <a:t>, </a:t>
            </a:r>
            <a:r>
              <a:rPr lang="el-GR" dirty="0" err="1"/>
              <a:t>τῆς</a:t>
            </a:r>
            <a:endParaRPr lang="el-GR" dirty="0"/>
          </a:p>
          <a:p>
            <a:pPr marL="0" indent="0">
              <a:buNone/>
            </a:pPr>
            <a:r>
              <a:rPr lang="el-GR" dirty="0" err="1"/>
              <a:t>περιαγωγῆς</a:t>
            </a:r>
            <a:r>
              <a:rPr lang="el-GR" dirty="0"/>
              <a:t>, </a:t>
            </a:r>
            <a:r>
              <a:rPr lang="el-GR" dirty="0" err="1"/>
              <a:t>τίνα</a:t>
            </a:r>
            <a:r>
              <a:rPr lang="el-GR" dirty="0"/>
              <a:t> </a:t>
            </a:r>
            <a:r>
              <a:rPr lang="el-GR" dirty="0" err="1"/>
              <a:t>τρόπον</a:t>
            </a:r>
            <a:r>
              <a:rPr lang="el-GR" dirty="0"/>
              <a:t> </a:t>
            </a:r>
            <a:r>
              <a:rPr lang="el-GR" dirty="0" err="1"/>
              <a:t>ὡς</a:t>
            </a:r>
            <a:r>
              <a:rPr lang="el-GR" dirty="0"/>
              <a:t> </a:t>
            </a:r>
            <a:r>
              <a:rPr lang="el-GR" dirty="0" err="1"/>
              <a:t>ῥᾷστά</a:t>
            </a:r>
            <a:r>
              <a:rPr lang="el-GR" dirty="0"/>
              <a:t> τε </a:t>
            </a:r>
            <a:r>
              <a:rPr lang="el-GR" dirty="0" err="1"/>
              <a:t>καὶ</a:t>
            </a:r>
            <a:r>
              <a:rPr lang="el-GR" dirty="0"/>
              <a:t> </a:t>
            </a:r>
            <a:r>
              <a:rPr lang="el-GR" dirty="0" err="1"/>
              <a:t>ἀνυσιμώτατα</a:t>
            </a:r>
            <a:endParaRPr lang="el-GR" dirty="0"/>
          </a:p>
          <a:p>
            <a:pPr marL="0" indent="0">
              <a:buNone/>
            </a:pPr>
            <a:r>
              <a:rPr lang="el-GR" dirty="0" err="1"/>
              <a:t>μεταστραφήσεται</a:t>
            </a:r>
            <a:r>
              <a:rPr lang="el-GR" dirty="0"/>
              <a:t>, </a:t>
            </a:r>
            <a:r>
              <a:rPr lang="el-GR" dirty="0" err="1"/>
              <a:t>οὐ</a:t>
            </a:r>
            <a:r>
              <a:rPr lang="el-GR" dirty="0"/>
              <a:t> </a:t>
            </a:r>
            <a:r>
              <a:rPr lang="el-GR" dirty="0" err="1"/>
              <a:t>τοῦ</a:t>
            </a:r>
            <a:r>
              <a:rPr lang="el-GR" dirty="0"/>
              <a:t> </a:t>
            </a:r>
            <a:r>
              <a:rPr lang="el-GR" dirty="0" err="1"/>
              <a:t>ἐμποιῆσαι</a:t>
            </a:r>
            <a:r>
              <a:rPr lang="el-GR" dirty="0"/>
              <a:t> </a:t>
            </a:r>
            <a:r>
              <a:rPr lang="el-GR" dirty="0" err="1"/>
              <a:t>αὐτῷ</a:t>
            </a:r>
            <a:r>
              <a:rPr lang="el-GR" dirty="0"/>
              <a:t> </a:t>
            </a:r>
            <a:r>
              <a:rPr lang="el-GR" dirty="0" err="1"/>
              <a:t>τὸ</a:t>
            </a:r>
            <a:r>
              <a:rPr lang="el-GR" dirty="0"/>
              <a:t> </a:t>
            </a:r>
            <a:r>
              <a:rPr lang="el-GR" dirty="0" err="1"/>
              <a:t>ὁρᾶν</a:t>
            </a:r>
            <a:r>
              <a:rPr lang="el-GR" dirty="0"/>
              <a:t>, </a:t>
            </a:r>
            <a:r>
              <a:rPr lang="el-GR" dirty="0" err="1"/>
              <a:t>ἀλλ</a:t>
            </a:r>
            <a:r>
              <a:rPr lang="el-GR" dirty="0"/>
              <a:t>’ </a:t>
            </a:r>
            <a:r>
              <a:rPr lang="el-GR" dirty="0" err="1"/>
              <a:t>ὡς</a:t>
            </a:r>
            <a:endParaRPr lang="el-GR" dirty="0"/>
          </a:p>
          <a:p>
            <a:pPr marL="0" indent="0">
              <a:buNone/>
            </a:pPr>
            <a:r>
              <a:rPr lang="el-GR" dirty="0" err="1"/>
              <a:t>ἔχοντι</a:t>
            </a:r>
            <a:r>
              <a:rPr lang="el-GR" dirty="0"/>
              <a:t> </a:t>
            </a:r>
            <a:r>
              <a:rPr lang="el-GR" dirty="0" err="1"/>
              <a:t>μὲν</a:t>
            </a:r>
            <a:r>
              <a:rPr lang="el-GR" dirty="0"/>
              <a:t> </a:t>
            </a:r>
            <a:r>
              <a:rPr lang="el-GR" dirty="0" err="1"/>
              <a:t>αὐτό</a:t>
            </a:r>
            <a:r>
              <a:rPr lang="el-GR" dirty="0"/>
              <a:t>, </a:t>
            </a:r>
            <a:r>
              <a:rPr lang="el-GR" dirty="0" err="1"/>
              <a:t>οὐκ</a:t>
            </a:r>
            <a:r>
              <a:rPr lang="el-GR" dirty="0"/>
              <a:t> </a:t>
            </a:r>
            <a:r>
              <a:rPr lang="el-GR" dirty="0" err="1"/>
              <a:t>ὀρθῶς</a:t>
            </a:r>
            <a:r>
              <a:rPr lang="el-GR" dirty="0"/>
              <a:t> </a:t>
            </a:r>
            <a:r>
              <a:rPr lang="el-GR" dirty="0" err="1"/>
              <a:t>δὲ</a:t>
            </a:r>
            <a:r>
              <a:rPr lang="el-GR" dirty="0"/>
              <a:t> </a:t>
            </a:r>
            <a:r>
              <a:rPr lang="el-GR" dirty="0" err="1"/>
              <a:t>τετραμμένῳ</a:t>
            </a:r>
            <a:r>
              <a:rPr lang="el-GR" dirty="0"/>
              <a:t> </a:t>
            </a:r>
            <a:r>
              <a:rPr lang="el-GR" dirty="0" err="1"/>
              <a:t>οὐδὲ</a:t>
            </a:r>
            <a:r>
              <a:rPr lang="el-GR" dirty="0"/>
              <a:t> </a:t>
            </a:r>
            <a:r>
              <a:rPr lang="el-GR" dirty="0" err="1"/>
              <a:t>βλέποντι</a:t>
            </a:r>
            <a:endParaRPr lang="el-GR" dirty="0"/>
          </a:p>
          <a:p>
            <a:pPr marL="0" indent="0">
              <a:buNone/>
            </a:pPr>
            <a:r>
              <a:rPr lang="el-GR" dirty="0" err="1"/>
              <a:t>οἷ</a:t>
            </a:r>
            <a:r>
              <a:rPr lang="el-GR" dirty="0"/>
              <a:t> </a:t>
            </a:r>
            <a:r>
              <a:rPr lang="el-GR" dirty="0" err="1"/>
              <a:t>ἔδει</a:t>
            </a:r>
            <a:r>
              <a:rPr lang="el-GR" dirty="0"/>
              <a:t>, </a:t>
            </a:r>
            <a:r>
              <a:rPr lang="el-GR" dirty="0" err="1"/>
              <a:t>τοῦτο</a:t>
            </a:r>
            <a:r>
              <a:rPr lang="el-GR" dirty="0"/>
              <a:t> </a:t>
            </a:r>
            <a:r>
              <a:rPr lang="el-GR" dirty="0" err="1"/>
              <a:t>διαμηχανήσασθαι</a:t>
            </a:r>
            <a:r>
              <a:rPr lang="el-GR" dirty="0"/>
              <a:t>.</a:t>
            </a:r>
          </a:p>
          <a:p>
            <a:pPr marL="0" indent="0">
              <a:buNone/>
            </a:pPr>
            <a:r>
              <a:rPr lang="el-GR" dirty="0"/>
              <a:t>    </a:t>
            </a:r>
            <a:r>
              <a:rPr lang="el-GR" dirty="0" err="1"/>
              <a:t>Ἔοικεν</a:t>
            </a:r>
            <a:r>
              <a:rPr lang="el-GR" dirty="0"/>
              <a:t> </a:t>
            </a:r>
            <a:r>
              <a:rPr lang="el-GR" dirty="0" err="1"/>
              <a:t>γάρ</a:t>
            </a:r>
            <a:r>
              <a:rPr lang="el-GR" dirty="0"/>
              <a:t>, </a:t>
            </a:r>
            <a:r>
              <a:rPr lang="el-GR" dirty="0" err="1"/>
              <a:t>ἔφη</a:t>
            </a:r>
            <a:r>
              <a:rPr lang="el-GR" dirty="0"/>
              <a:t>.</a:t>
            </a:r>
          </a:p>
          <a:p>
            <a:pPr marL="0" indent="0">
              <a:buNone/>
            </a:pPr>
            <a:r>
              <a:rPr lang="el-GR" dirty="0"/>
              <a:t>    </a:t>
            </a:r>
            <a:r>
              <a:rPr lang="el-GR" dirty="0" err="1"/>
              <a:t>Αἱ</a:t>
            </a:r>
            <a:r>
              <a:rPr lang="el-GR" dirty="0"/>
              <a:t> </a:t>
            </a:r>
            <a:r>
              <a:rPr lang="el-GR" dirty="0" err="1"/>
              <a:t>μὲν</a:t>
            </a:r>
            <a:r>
              <a:rPr lang="el-GR" dirty="0"/>
              <a:t> </a:t>
            </a:r>
            <a:r>
              <a:rPr lang="el-GR" dirty="0" err="1"/>
              <a:t>τοίνυν</a:t>
            </a:r>
            <a:r>
              <a:rPr lang="el-GR" dirty="0"/>
              <a:t> </a:t>
            </a:r>
            <a:r>
              <a:rPr lang="el-GR" dirty="0" err="1"/>
              <a:t>ἄλλαι</a:t>
            </a:r>
            <a:r>
              <a:rPr lang="el-GR" dirty="0"/>
              <a:t> </a:t>
            </a:r>
            <a:r>
              <a:rPr lang="el-GR" dirty="0" err="1"/>
              <a:t>ἀρεταὶ</a:t>
            </a:r>
            <a:r>
              <a:rPr lang="el-GR" dirty="0"/>
              <a:t> </a:t>
            </a:r>
            <a:r>
              <a:rPr lang="el-GR" dirty="0" err="1"/>
              <a:t>καλούμεναι</a:t>
            </a:r>
            <a:r>
              <a:rPr lang="el-GR" dirty="0"/>
              <a:t> </a:t>
            </a:r>
            <a:r>
              <a:rPr lang="el-GR" dirty="0" err="1"/>
              <a:t>ψυχῆς</a:t>
            </a:r>
            <a:r>
              <a:rPr lang="el-GR" dirty="0"/>
              <a:t> </a:t>
            </a:r>
            <a:r>
              <a:rPr lang="el-GR" dirty="0" err="1"/>
              <a:t>κινδυ</a:t>
            </a:r>
            <a:r>
              <a:rPr lang="el-GR" dirty="0"/>
              <a:t>-</a:t>
            </a:r>
          </a:p>
          <a:p>
            <a:pPr marL="0" indent="0">
              <a:buNone/>
            </a:pPr>
            <a:r>
              <a:rPr lang="el-GR" dirty="0" err="1"/>
              <a:t>νεύουσιν</a:t>
            </a:r>
            <a:r>
              <a:rPr lang="el-GR" dirty="0"/>
              <a:t> </a:t>
            </a:r>
            <a:r>
              <a:rPr lang="el-GR" dirty="0" err="1"/>
              <a:t>ἐγγύς</a:t>
            </a:r>
            <a:r>
              <a:rPr lang="el-GR" dirty="0"/>
              <a:t> τι </a:t>
            </a:r>
            <a:r>
              <a:rPr lang="el-GR" dirty="0" err="1"/>
              <a:t>εἶναι</a:t>
            </a:r>
            <a:r>
              <a:rPr lang="el-GR" dirty="0"/>
              <a:t> </a:t>
            </a:r>
            <a:r>
              <a:rPr lang="el-GR" dirty="0" err="1"/>
              <a:t>τῶν</a:t>
            </a:r>
            <a:r>
              <a:rPr lang="el-GR" dirty="0"/>
              <a:t> </a:t>
            </a:r>
            <a:r>
              <a:rPr lang="el-GR" dirty="0" err="1"/>
              <a:t>τοῦ</a:t>
            </a:r>
            <a:r>
              <a:rPr lang="el-GR" dirty="0"/>
              <a:t> </a:t>
            </a:r>
            <a:r>
              <a:rPr lang="el-GR" dirty="0" err="1"/>
              <a:t>σώματος</a:t>
            </a:r>
            <a:r>
              <a:rPr lang="el-GR" dirty="0"/>
              <a:t> ―</a:t>
            </a:r>
            <a:r>
              <a:rPr lang="el-GR" dirty="0" err="1"/>
              <a:t>τῷ</a:t>
            </a:r>
            <a:r>
              <a:rPr lang="el-GR" dirty="0"/>
              <a:t> </a:t>
            </a:r>
            <a:r>
              <a:rPr lang="el-GR" dirty="0" err="1"/>
              <a:t>ὄντι</a:t>
            </a:r>
            <a:r>
              <a:rPr lang="el-GR" dirty="0"/>
              <a:t> </a:t>
            </a:r>
            <a:r>
              <a:rPr lang="el-GR" dirty="0" err="1"/>
              <a:t>γὰρ</a:t>
            </a:r>
            <a:endParaRPr lang="el-GR" dirty="0"/>
          </a:p>
          <a:p>
            <a:pPr marL="0" indent="0">
              <a:buNone/>
            </a:pPr>
            <a:r>
              <a:rPr lang="el-GR" dirty="0"/>
              <a:t>[518</a:t>
            </a:r>
            <a:r>
              <a:rPr lang="en-US" dirty="0"/>
              <a:t>e] </a:t>
            </a:r>
            <a:r>
              <a:rPr lang="el-GR" dirty="0" err="1"/>
              <a:t>οὐκ</a:t>
            </a:r>
            <a:r>
              <a:rPr lang="el-GR" dirty="0"/>
              <a:t> </a:t>
            </a:r>
            <a:r>
              <a:rPr lang="el-GR" dirty="0" err="1"/>
              <a:t>ἐνοῦσαι</a:t>
            </a:r>
            <a:r>
              <a:rPr lang="el-GR" dirty="0"/>
              <a:t> </a:t>
            </a:r>
            <a:r>
              <a:rPr lang="el-GR" dirty="0" err="1"/>
              <a:t>πρότερον</a:t>
            </a:r>
            <a:r>
              <a:rPr lang="el-GR" dirty="0"/>
              <a:t> </a:t>
            </a:r>
            <a:r>
              <a:rPr lang="el-GR" dirty="0" err="1"/>
              <a:t>ὕστερον</a:t>
            </a:r>
            <a:r>
              <a:rPr lang="el-GR" dirty="0"/>
              <a:t> </a:t>
            </a:r>
            <a:r>
              <a:rPr lang="el-GR" dirty="0" err="1"/>
              <a:t>ἐμποιεῖσθαι</a:t>
            </a:r>
            <a:r>
              <a:rPr lang="el-GR" dirty="0"/>
              <a:t> </a:t>
            </a:r>
            <a:r>
              <a:rPr lang="el-GR" dirty="0" err="1"/>
              <a:t>ἔθεσι</a:t>
            </a:r>
            <a:r>
              <a:rPr lang="el-GR" dirty="0"/>
              <a:t> </a:t>
            </a:r>
            <a:r>
              <a:rPr lang="el-GR" dirty="0" err="1"/>
              <a:t>καὶ</a:t>
            </a:r>
            <a:r>
              <a:rPr lang="el-GR" dirty="0"/>
              <a:t> </a:t>
            </a:r>
            <a:r>
              <a:rPr lang="el-GR" dirty="0" err="1"/>
              <a:t>ἀσκή</a:t>
            </a:r>
            <a:r>
              <a:rPr lang="el-GR" dirty="0"/>
              <a:t>-</a:t>
            </a:r>
          </a:p>
          <a:p>
            <a:pPr marL="0" indent="0">
              <a:buNone/>
            </a:pPr>
            <a:r>
              <a:rPr lang="el-GR" dirty="0" err="1"/>
              <a:t>σεσιν</a:t>
            </a:r>
            <a:r>
              <a:rPr lang="el-GR" dirty="0"/>
              <a:t>― ἡ </a:t>
            </a:r>
            <a:r>
              <a:rPr lang="el-GR" dirty="0" err="1"/>
              <a:t>δὲ</a:t>
            </a:r>
            <a:r>
              <a:rPr lang="el-GR" dirty="0"/>
              <a:t> </a:t>
            </a:r>
            <a:r>
              <a:rPr lang="el-GR" dirty="0" err="1"/>
              <a:t>τοῦ</a:t>
            </a:r>
            <a:r>
              <a:rPr lang="el-GR" dirty="0"/>
              <a:t> </a:t>
            </a:r>
            <a:r>
              <a:rPr lang="el-GR" dirty="0" err="1"/>
              <a:t>φρονῆσαι</a:t>
            </a:r>
            <a:r>
              <a:rPr lang="el-GR" dirty="0"/>
              <a:t> </a:t>
            </a:r>
            <a:r>
              <a:rPr lang="el-GR" dirty="0" err="1"/>
              <a:t>παντὸς</a:t>
            </a:r>
            <a:r>
              <a:rPr lang="el-GR" dirty="0"/>
              <a:t> </a:t>
            </a:r>
            <a:r>
              <a:rPr lang="el-GR" dirty="0" err="1"/>
              <a:t>μᾶλλον</a:t>
            </a:r>
            <a:r>
              <a:rPr lang="el-GR" dirty="0"/>
              <a:t> </a:t>
            </a:r>
            <a:r>
              <a:rPr lang="el-GR" dirty="0" err="1"/>
              <a:t>θειοτέρου</a:t>
            </a:r>
            <a:r>
              <a:rPr lang="el-GR" dirty="0"/>
              <a:t> </a:t>
            </a:r>
            <a:r>
              <a:rPr lang="el-GR" dirty="0" err="1"/>
              <a:t>τινὸς</a:t>
            </a:r>
            <a:endParaRPr lang="el-GR" dirty="0"/>
          </a:p>
          <a:p>
            <a:pPr marL="0" indent="0">
              <a:buNone/>
            </a:pPr>
            <a:r>
              <a:rPr lang="el-GR" dirty="0" err="1"/>
              <a:t>τυγχάνει</a:t>
            </a:r>
            <a:r>
              <a:rPr lang="el-GR" dirty="0"/>
              <a:t>, </a:t>
            </a:r>
            <a:r>
              <a:rPr lang="el-GR" dirty="0" err="1"/>
              <a:t>ὡς</a:t>
            </a:r>
            <a:r>
              <a:rPr lang="el-GR" dirty="0"/>
              <a:t> </a:t>
            </a:r>
            <a:r>
              <a:rPr lang="el-GR" dirty="0" err="1"/>
              <a:t>ἔοικεν</a:t>
            </a:r>
            <a:r>
              <a:rPr lang="el-GR" dirty="0"/>
              <a:t>, </a:t>
            </a:r>
            <a:r>
              <a:rPr lang="el-GR" dirty="0" err="1"/>
              <a:t>οὖσα</a:t>
            </a:r>
            <a:r>
              <a:rPr lang="el-GR" dirty="0"/>
              <a:t>, ὃ </a:t>
            </a:r>
            <a:r>
              <a:rPr lang="el-GR" dirty="0" err="1"/>
              <a:t>τὴν</a:t>
            </a:r>
            <a:r>
              <a:rPr lang="el-GR" dirty="0"/>
              <a:t> </a:t>
            </a:r>
            <a:r>
              <a:rPr lang="el-GR" dirty="0" err="1"/>
              <a:t>μὲν</a:t>
            </a:r>
            <a:r>
              <a:rPr lang="el-GR" dirty="0"/>
              <a:t> </a:t>
            </a:r>
            <a:r>
              <a:rPr lang="el-GR" dirty="0" err="1"/>
              <a:t>δύναμιν</a:t>
            </a:r>
            <a:r>
              <a:rPr lang="el-GR" dirty="0"/>
              <a:t> </a:t>
            </a:r>
            <a:r>
              <a:rPr lang="el-GR" dirty="0" err="1"/>
              <a:t>οὐδέποτε</a:t>
            </a:r>
            <a:endParaRPr lang="el-GR" dirty="0"/>
          </a:p>
          <a:p>
            <a:pPr marL="0" indent="0">
              <a:buNone/>
            </a:pPr>
            <a:r>
              <a:rPr lang="el-GR" dirty="0" err="1"/>
              <a:t>ἀπόλλυσιν</a:t>
            </a:r>
            <a:r>
              <a:rPr lang="el-GR" dirty="0"/>
              <a:t>, </a:t>
            </a:r>
            <a:r>
              <a:rPr lang="el-GR" dirty="0" err="1"/>
              <a:t>ὑπὸ</a:t>
            </a:r>
            <a:r>
              <a:rPr lang="el-GR" dirty="0"/>
              <a:t> </a:t>
            </a:r>
            <a:r>
              <a:rPr lang="el-GR" dirty="0" err="1"/>
              <a:t>δὲ</a:t>
            </a:r>
            <a:r>
              <a:rPr lang="el-GR" dirty="0"/>
              <a:t> </a:t>
            </a:r>
            <a:r>
              <a:rPr lang="el-GR" dirty="0" err="1"/>
              <a:t>τῆς</a:t>
            </a:r>
            <a:r>
              <a:rPr lang="el-GR" dirty="0"/>
              <a:t> </a:t>
            </a:r>
            <a:r>
              <a:rPr lang="el-GR" dirty="0" err="1"/>
              <a:t>περιαγωγῆς</a:t>
            </a:r>
            <a:r>
              <a:rPr lang="el-GR" dirty="0"/>
              <a:t> </a:t>
            </a:r>
            <a:r>
              <a:rPr lang="el-GR" dirty="0" err="1"/>
              <a:t>χρήσιμόν</a:t>
            </a:r>
            <a:r>
              <a:rPr lang="el-GR" dirty="0"/>
              <a:t> τε </a:t>
            </a:r>
            <a:r>
              <a:rPr lang="el-GR" dirty="0" err="1"/>
              <a:t>καὶ</a:t>
            </a:r>
            <a:r>
              <a:rPr lang="el-GR" dirty="0"/>
              <a:t> </a:t>
            </a:r>
            <a:r>
              <a:rPr lang="el-GR" dirty="0" err="1"/>
              <a:t>ὠφέλιμον</a:t>
            </a:r>
            <a:endParaRPr lang="el-GR" dirty="0"/>
          </a:p>
          <a:p>
            <a:pPr marL="0" indent="0">
              <a:buNone/>
            </a:pPr>
            <a:r>
              <a:rPr lang="el-GR" dirty="0"/>
              <a:t>[519</a:t>
            </a:r>
            <a:r>
              <a:rPr lang="en-US" dirty="0"/>
              <a:t>a] </a:t>
            </a:r>
            <a:r>
              <a:rPr lang="el-GR" dirty="0" err="1"/>
              <a:t>καὶ</a:t>
            </a:r>
            <a:r>
              <a:rPr lang="el-GR" dirty="0"/>
              <a:t> </a:t>
            </a:r>
            <a:r>
              <a:rPr lang="el-GR" dirty="0" err="1"/>
              <a:t>ἄχρηστον</a:t>
            </a:r>
            <a:r>
              <a:rPr lang="el-GR" dirty="0"/>
              <a:t> </a:t>
            </a:r>
            <a:r>
              <a:rPr lang="el-GR" dirty="0" err="1"/>
              <a:t>αὖ</a:t>
            </a:r>
            <a:r>
              <a:rPr lang="el-GR" dirty="0"/>
              <a:t> </a:t>
            </a:r>
            <a:r>
              <a:rPr lang="el-GR" dirty="0" err="1"/>
              <a:t>καὶ</a:t>
            </a:r>
            <a:r>
              <a:rPr lang="el-GR" dirty="0"/>
              <a:t> </a:t>
            </a:r>
            <a:r>
              <a:rPr lang="el-GR" dirty="0" err="1"/>
              <a:t>βλαβερὸν</a:t>
            </a:r>
            <a:r>
              <a:rPr lang="el-GR" dirty="0"/>
              <a:t> </a:t>
            </a:r>
            <a:r>
              <a:rPr lang="el-GR" dirty="0" err="1"/>
              <a:t>γίγνεται</a:t>
            </a:r>
            <a:r>
              <a:rPr lang="el-GR" dirty="0"/>
              <a:t>. ἢ </a:t>
            </a:r>
            <a:r>
              <a:rPr lang="el-GR" dirty="0" err="1"/>
              <a:t>οὔπω</a:t>
            </a:r>
            <a:r>
              <a:rPr lang="el-GR" dirty="0"/>
              <a:t> </a:t>
            </a:r>
            <a:r>
              <a:rPr lang="el-GR" dirty="0" err="1"/>
              <a:t>ἐννενόηκας</a:t>
            </a:r>
            <a:r>
              <a:rPr lang="el-GR" dirty="0"/>
              <a:t>,</a:t>
            </a:r>
          </a:p>
          <a:p>
            <a:pPr marL="0" indent="0">
              <a:buNone/>
            </a:pPr>
            <a:r>
              <a:rPr lang="el-GR" dirty="0" err="1"/>
              <a:t>τῶν</a:t>
            </a:r>
            <a:r>
              <a:rPr lang="el-GR" dirty="0"/>
              <a:t> </a:t>
            </a:r>
            <a:r>
              <a:rPr lang="el-GR" dirty="0" err="1"/>
              <a:t>λεγομένων</a:t>
            </a:r>
            <a:r>
              <a:rPr lang="el-GR" dirty="0"/>
              <a:t> </a:t>
            </a:r>
            <a:r>
              <a:rPr lang="el-GR" dirty="0" err="1"/>
              <a:t>πονηρῶν</a:t>
            </a:r>
            <a:r>
              <a:rPr lang="el-GR" dirty="0"/>
              <a:t> </a:t>
            </a:r>
            <a:r>
              <a:rPr lang="el-GR" dirty="0" err="1"/>
              <a:t>μέν</a:t>
            </a:r>
            <a:r>
              <a:rPr lang="el-GR" dirty="0"/>
              <a:t>, </a:t>
            </a:r>
            <a:r>
              <a:rPr lang="el-GR" dirty="0" err="1"/>
              <a:t>σοφῶν</a:t>
            </a:r>
            <a:r>
              <a:rPr lang="el-GR" dirty="0"/>
              <a:t> </a:t>
            </a:r>
            <a:r>
              <a:rPr lang="el-GR" dirty="0" err="1"/>
              <a:t>δέ</a:t>
            </a:r>
            <a:r>
              <a:rPr lang="el-GR" dirty="0"/>
              <a:t>, </a:t>
            </a:r>
            <a:r>
              <a:rPr lang="el-GR" dirty="0" err="1"/>
              <a:t>ὡς</a:t>
            </a:r>
            <a:r>
              <a:rPr lang="el-GR" dirty="0"/>
              <a:t> </a:t>
            </a:r>
            <a:r>
              <a:rPr lang="el-GR" dirty="0" err="1"/>
              <a:t>δριμὺ</a:t>
            </a:r>
            <a:r>
              <a:rPr lang="el-GR" dirty="0"/>
              <a:t> </a:t>
            </a:r>
            <a:r>
              <a:rPr lang="el-GR" dirty="0" err="1"/>
              <a:t>μὲν</a:t>
            </a:r>
            <a:r>
              <a:rPr lang="el-GR" dirty="0"/>
              <a:t> </a:t>
            </a:r>
            <a:r>
              <a:rPr lang="el-GR" dirty="0" err="1"/>
              <a:t>βλέπει</a:t>
            </a:r>
            <a:endParaRPr lang="el-GR" dirty="0"/>
          </a:p>
          <a:p>
            <a:pPr marL="0" indent="0">
              <a:buNone/>
            </a:pPr>
            <a:r>
              <a:rPr lang="el-GR" dirty="0" err="1"/>
              <a:t>τὸ</a:t>
            </a:r>
            <a:r>
              <a:rPr lang="el-GR" dirty="0"/>
              <a:t> </a:t>
            </a:r>
            <a:r>
              <a:rPr lang="el-GR" dirty="0" err="1"/>
              <a:t>ψυχάριον</a:t>
            </a:r>
            <a:r>
              <a:rPr lang="el-GR" dirty="0"/>
              <a:t> </a:t>
            </a:r>
            <a:r>
              <a:rPr lang="el-GR" dirty="0" err="1"/>
              <a:t>καὶ</a:t>
            </a:r>
            <a:r>
              <a:rPr lang="el-GR" dirty="0"/>
              <a:t> </a:t>
            </a:r>
            <a:r>
              <a:rPr lang="el-GR" dirty="0" err="1"/>
              <a:t>ὀξέως</a:t>
            </a:r>
            <a:r>
              <a:rPr lang="el-GR" dirty="0"/>
              <a:t> </a:t>
            </a:r>
            <a:r>
              <a:rPr lang="el-GR" dirty="0" err="1"/>
              <a:t>διορᾷ</a:t>
            </a:r>
            <a:r>
              <a:rPr lang="el-GR" dirty="0"/>
              <a:t> </a:t>
            </a:r>
            <a:r>
              <a:rPr lang="el-GR" dirty="0" err="1"/>
              <a:t>ταῦτα</a:t>
            </a:r>
            <a:r>
              <a:rPr lang="el-GR" dirty="0"/>
              <a:t> </a:t>
            </a:r>
            <a:r>
              <a:rPr lang="el-GR" dirty="0" err="1"/>
              <a:t>ἐφ</a:t>
            </a:r>
            <a:r>
              <a:rPr lang="el-GR" dirty="0"/>
              <a:t>’ ἃ </a:t>
            </a:r>
            <a:r>
              <a:rPr lang="el-GR" dirty="0" err="1"/>
              <a:t>τέτραπται</a:t>
            </a:r>
            <a:r>
              <a:rPr lang="el-GR" dirty="0"/>
              <a:t>, </a:t>
            </a:r>
            <a:r>
              <a:rPr lang="el-GR" dirty="0" err="1"/>
              <a:t>ὡς</a:t>
            </a:r>
            <a:endParaRPr lang="el-GR" dirty="0"/>
          </a:p>
          <a:p>
            <a:pPr marL="0" indent="0">
              <a:buNone/>
            </a:pPr>
            <a:r>
              <a:rPr lang="el-GR" dirty="0" err="1"/>
              <a:t>οὐ</a:t>
            </a:r>
            <a:r>
              <a:rPr lang="el-GR" dirty="0"/>
              <a:t> </a:t>
            </a:r>
            <a:r>
              <a:rPr lang="el-GR" dirty="0" err="1"/>
              <a:t>φαύλην</a:t>
            </a:r>
            <a:r>
              <a:rPr lang="el-GR" dirty="0"/>
              <a:t> </a:t>
            </a:r>
            <a:r>
              <a:rPr lang="el-GR" dirty="0" err="1"/>
              <a:t>ἔχον</a:t>
            </a:r>
            <a:r>
              <a:rPr lang="el-GR" dirty="0"/>
              <a:t> </a:t>
            </a:r>
            <a:r>
              <a:rPr lang="el-GR" dirty="0" err="1"/>
              <a:t>τὴν</a:t>
            </a:r>
            <a:r>
              <a:rPr lang="el-GR" dirty="0"/>
              <a:t> </a:t>
            </a:r>
            <a:r>
              <a:rPr lang="el-GR" dirty="0" err="1"/>
              <a:t>ὄψιν</a:t>
            </a:r>
            <a:r>
              <a:rPr lang="el-GR" dirty="0"/>
              <a:t>, </a:t>
            </a:r>
            <a:r>
              <a:rPr lang="el-GR" dirty="0" err="1"/>
              <a:t>κακίᾳ</a:t>
            </a:r>
            <a:r>
              <a:rPr lang="el-GR" dirty="0"/>
              <a:t> δ’ </a:t>
            </a:r>
            <a:r>
              <a:rPr lang="el-GR" dirty="0" err="1"/>
              <a:t>ἠναγκασμένον</a:t>
            </a:r>
            <a:r>
              <a:rPr lang="el-GR" dirty="0"/>
              <a:t> </a:t>
            </a:r>
            <a:r>
              <a:rPr lang="el-GR" dirty="0" err="1"/>
              <a:t>ὑπηρετεῖν</a:t>
            </a:r>
            <a:r>
              <a:rPr lang="el-GR" dirty="0"/>
              <a:t>,</a:t>
            </a:r>
          </a:p>
          <a:p>
            <a:pPr marL="0" indent="0">
              <a:buNone/>
            </a:pPr>
            <a:r>
              <a:rPr lang="el-GR" dirty="0" err="1"/>
              <a:t>ὥστε</a:t>
            </a:r>
            <a:r>
              <a:rPr lang="el-GR" dirty="0"/>
              <a:t> </a:t>
            </a:r>
            <a:r>
              <a:rPr lang="el-GR" dirty="0" err="1"/>
              <a:t>ὅσῳ</a:t>
            </a:r>
            <a:r>
              <a:rPr lang="el-GR" dirty="0"/>
              <a:t> </a:t>
            </a:r>
            <a:r>
              <a:rPr lang="el-GR" dirty="0" err="1"/>
              <a:t>ἂν</a:t>
            </a:r>
            <a:r>
              <a:rPr lang="el-GR" dirty="0"/>
              <a:t> </a:t>
            </a:r>
            <a:r>
              <a:rPr lang="el-GR" dirty="0" err="1"/>
              <a:t>ὀξύτερον</a:t>
            </a:r>
            <a:r>
              <a:rPr lang="el-GR" dirty="0"/>
              <a:t> </a:t>
            </a:r>
            <a:r>
              <a:rPr lang="el-GR" dirty="0" err="1"/>
              <a:t>βλέπῃ</a:t>
            </a:r>
            <a:r>
              <a:rPr lang="el-GR" dirty="0"/>
              <a:t>, </a:t>
            </a:r>
            <a:r>
              <a:rPr lang="el-GR" dirty="0" err="1"/>
              <a:t>τοσούτῳ</a:t>
            </a:r>
            <a:r>
              <a:rPr lang="el-GR" dirty="0"/>
              <a:t> </a:t>
            </a:r>
            <a:r>
              <a:rPr lang="el-GR" dirty="0" err="1"/>
              <a:t>πλείω</a:t>
            </a:r>
            <a:r>
              <a:rPr lang="el-GR" dirty="0"/>
              <a:t> </a:t>
            </a:r>
            <a:r>
              <a:rPr lang="el-GR" dirty="0" err="1"/>
              <a:t>κακὰ</a:t>
            </a:r>
            <a:r>
              <a:rPr lang="el-GR" dirty="0"/>
              <a:t> </a:t>
            </a:r>
            <a:r>
              <a:rPr lang="el-GR" dirty="0" err="1"/>
              <a:t>ἐργα</a:t>
            </a:r>
            <a:r>
              <a:rPr lang="el-GR" dirty="0"/>
              <a:t>-</a:t>
            </a:r>
          </a:p>
          <a:p>
            <a:pPr marL="0" indent="0">
              <a:buNone/>
            </a:pPr>
            <a:r>
              <a:rPr lang="el-GR" dirty="0" err="1"/>
              <a:t>ζόμενον</a:t>
            </a:r>
            <a:r>
              <a:rPr lang="el-GR" dirty="0"/>
              <a:t>;</a:t>
            </a:r>
          </a:p>
        </p:txBody>
      </p:sp>
    </p:spTree>
    <p:extLst>
      <p:ext uri="{BB962C8B-B14F-4D97-AF65-F5344CB8AC3E}">
        <p14:creationId xmlns:p14="http://schemas.microsoft.com/office/powerpoint/2010/main" val="32228047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18566" y="349624"/>
            <a:ext cx="9431288" cy="5898775"/>
          </a:xfrm>
        </p:spPr>
        <p:txBody>
          <a:bodyPr>
            <a:normAutofit fontScale="92500" lnSpcReduction="20000"/>
          </a:bodyPr>
          <a:lstStyle/>
          <a:p>
            <a:pPr algn="just"/>
            <a:r>
              <a:rPr lang="el-GR" dirty="0"/>
              <a:t>Επομένως η παιδεία, είπα εγώ, θα είναι η τέχνη για αυτό το πράγμα, για τη μεταστροφή της ψυχής, με ποιον τρόπο δηλαδή η μεταστροφή θα συντελεστεί όσο το δυνατόν ευκολότερα και αποτελεσματικότερα, όχι πώς θα εμφυτευθεί στο όργανο αυτό η δύναμη της όρασης, αλλά θεωρώντας δεδομένο ότι το όργανο διαθέτει αυτή τη δύναμη κι ότι απλώς δεν είναι στραμμένο στη σωστή κατεύθυνση και δεν κοιτάζει προς τα εκεί που θα έπρεπε, να μηχανευτεί η τέχνη της παιδείας έναν τρόπο ώστε αυτό να κατορθωθεί.</a:t>
            </a:r>
          </a:p>
          <a:p>
            <a:endParaRPr lang="el-GR" dirty="0"/>
          </a:p>
          <a:p>
            <a:r>
              <a:rPr lang="el-GR" dirty="0"/>
              <a:t>Έτσι φαίνεται, είπε.</a:t>
            </a:r>
          </a:p>
          <a:p>
            <a:endParaRPr lang="el-GR" dirty="0"/>
          </a:p>
          <a:p>
            <a:pPr algn="just"/>
            <a:r>
              <a:rPr lang="el-GR" dirty="0"/>
              <a:t>Οι άλλες, τώρα, αρετές, που γενικώς χαρακτηρίζονται ως αρετές της ψυχής, φαίνεται ότι είναι κάπως κοντά στο σώμα ―γιατί στ' αλήθεια, ενώ πρωτύτερα δεν υπήρχαν στην ψυχή, ύστερα, με τον εθισμό και την άσκηση, εμφυτεύονται σ' αυτήν―, ενώ η φρόνηση κι η γνώση φαίνεται να ριζώνει σε κάτι ασυγκρίτως πιο θεϊκό που ποτέ δεν χάνει τη δύναμή του αλλά που με τη μεταστροφή γίνεται χρήσιμο και ωφέλιμο, κι άλλοτε πάλι άχρηστο και βλαβερό. Ή μήπως δεν έχεις διόλου προσέξει την ψυχή ανθρώπων, για τους οποίους λέμε ότι είναι φαύλοι αλλά πανέξυπνοι, πόσο κόβει το μάτι τους και με πόση οξυδέρκεια διακρίνουν αυτά στα οποία είναι στραμμένο το βλέμμα τους· δεν βλέπει άσχημα η ψυχή τους, είναι όμως αναγκασμένη να υπηρετεί την κακία, κι έτσι όσο καλύτερα βλέπει τόσο περισσότερα κακά απεργάζεται.</a:t>
            </a:r>
          </a:p>
        </p:txBody>
      </p:sp>
    </p:spTree>
    <p:extLst>
      <p:ext uri="{BB962C8B-B14F-4D97-AF65-F5344CB8AC3E}">
        <p14:creationId xmlns:p14="http://schemas.microsoft.com/office/powerpoint/2010/main" val="29469809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97542" y="416860"/>
            <a:ext cx="9552312" cy="5831540"/>
          </a:xfrm>
        </p:spPr>
        <p:txBody>
          <a:bodyPr/>
          <a:lstStyle/>
          <a:p>
            <a:pPr marL="0" indent="0">
              <a:buNone/>
            </a:pPr>
            <a:endParaRPr lang="el-GR" dirty="0" smtClean="0"/>
          </a:p>
          <a:p>
            <a:pPr marL="0" indent="0">
              <a:buNone/>
            </a:pPr>
            <a:r>
              <a:rPr lang="el-GR" dirty="0" err="1" smtClean="0"/>
              <a:t>Πάνυ</a:t>
            </a:r>
            <a:r>
              <a:rPr lang="el-GR" dirty="0" smtClean="0"/>
              <a:t> </a:t>
            </a:r>
            <a:r>
              <a:rPr lang="el-GR" dirty="0" err="1"/>
              <a:t>μὲν</a:t>
            </a:r>
            <a:r>
              <a:rPr lang="el-GR" dirty="0"/>
              <a:t> </a:t>
            </a:r>
            <a:r>
              <a:rPr lang="el-GR" dirty="0" err="1"/>
              <a:t>οὖν</a:t>
            </a:r>
            <a:r>
              <a:rPr lang="el-GR" dirty="0"/>
              <a:t>, </a:t>
            </a:r>
            <a:r>
              <a:rPr lang="el-GR" dirty="0" err="1"/>
              <a:t>ἔφη</a:t>
            </a:r>
            <a:r>
              <a:rPr lang="el-GR" dirty="0"/>
              <a:t>.</a:t>
            </a:r>
          </a:p>
          <a:p>
            <a:pPr marL="0" indent="0">
              <a:buNone/>
            </a:pPr>
            <a:r>
              <a:rPr lang="el-GR" dirty="0"/>
              <a:t>    </a:t>
            </a:r>
            <a:r>
              <a:rPr lang="el-GR" dirty="0" err="1"/>
              <a:t>Τοῦτο</a:t>
            </a:r>
            <a:r>
              <a:rPr lang="el-GR" dirty="0"/>
              <a:t> </a:t>
            </a:r>
            <a:r>
              <a:rPr lang="el-GR" dirty="0" err="1"/>
              <a:t>μέντοι</a:t>
            </a:r>
            <a:r>
              <a:rPr lang="el-GR" dirty="0"/>
              <a:t>, </a:t>
            </a:r>
            <a:r>
              <a:rPr lang="el-GR" dirty="0" err="1"/>
              <a:t>ἦν</a:t>
            </a:r>
            <a:r>
              <a:rPr lang="el-GR" dirty="0"/>
              <a:t> δ’ </a:t>
            </a:r>
            <a:r>
              <a:rPr lang="el-GR" dirty="0" err="1"/>
              <a:t>ἐγώ</a:t>
            </a:r>
            <a:r>
              <a:rPr lang="el-GR" dirty="0"/>
              <a:t>, </a:t>
            </a:r>
            <a:r>
              <a:rPr lang="el-GR" dirty="0" err="1"/>
              <a:t>τὸ</a:t>
            </a:r>
            <a:r>
              <a:rPr lang="el-GR" dirty="0"/>
              <a:t> </a:t>
            </a:r>
            <a:r>
              <a:rPr lang="el-GR" dirty="0" err="1"/>
              <a:t>τῆς</a:t>
            </a:r>
            <a:r>
              <a:rPr lang="el-GR" dirty="0"/>
              <a:t> </a:t>
            </a:r>
            <a:r>
              <a:rPr lang="el-GR" dirty="0" err="1"/>
              <a:t>τοιαύτης</a:t>
            </a:r>
            <a:r>
              <a:rPr lang="el-GR" dirty="0"/>
              <a:t> </a:t>
            </a:r>
            <a:r>
              <a:rPr lang="el-GR" dirty="0" err="1"/>
              <a:t>φύσεως</a:t>
            </a:r>
            <a:r>
              <a:rPr lang="el-GR" dirty="0"/>
              <a:t> </a:t>
            </a:r>
            <a:r>
              <a:rPr lang="el-GR" dirty="0" err="1"/>
              <a:t>εἰ</a:t>
            </a:r>
            <a:endParaRPr lang="el-GR" dirty="0"/>
          </a:p>
          <a:p>
            <a:pPr marL="0" indent="0">
              <a:buNone/>
            </a:pPr>
            <a:r>
              <a:rPr lang="el-GR" dirty="0" err="1"/>
              <a:t>ἐκ</a:t>
            </a:r>
            <a:r>
              <a:rPr lang="el-GR" dirty="0"/>
              <a:t> </a:t>
            </a:r>
            <a:r>
              <a:rPr lang="el-GR" dirty="0" err="1"/>
              <a:t>παιδὸς</a:t>
            </a:r>
            <a:r>
              <a:rPr lang="el-GR" dirty="0"/>
              <a:t> </a:t>
            </a:r>
            <a:r>
              <a:rPr lang="el-GR" dirty="0" err="1"/>
              <a:t>εὐθὺς</a:t>
            </a:r>
            <a:r>
              <a:rPr lang="el-GR" dirty="0"/>
              <a:t> </a:t>
            </a:r>
            <a:r>
              <a:rPr lang="el-GR" dirty="0" err="1"/>
              <a:t>κοπτόμενον</a:t>
            </a:r>
            <a:r>
              <a:rPr lang="el-GR" dirty="0"/>
              <a:t> </a:t>
            </a:r>
            <a:r>
              <a:rPr lang="el-GR" dirty="0" err="1"/>
              <a:t>περιεκόπη</a:t>
            </a:r>
            <a:r>
              <a:rPr lang="el-GR" dirty="0"/>
              <a:t> </a:t>
            </a:r>
            <a:r>
              <a:rPr lang="el-GR" dirty="0" err="1"/>
              <a:t>τὰς</a:t>
            </a:r>
            <a:r>
              <a:rPr lang="el-GR" dirty="0"/>
              <a:t> </a:t>
            </a:r>
            <a:r>
              <a:rPr lang="el-GR" dirty="0" err="1"/>
              <a:t>τῆς</a:t>
            </a:r>
            <a:r>
              <a:rPr lang="el-GR" dirty="0"/>
              <a:t> </a:t>
            </a:r>
            <a:r>
              <a:rPr lang="el-GR" dirty="0" err="1"/>
              <a:t>γενέσεως</a:t>
            </a:r>
            <a:endParaRPr lang="el-GR" dirty="0"/>
          </a:p>
          <a:p>
            <a:pPr marL="0" indent="0">
              <a:buNone/>
            </a:pPr>
            <a:r>
              <a:rPr lang="el-GR" dirty="0"/>
              <a:t>[519</a:t>
            </a:r>
            <a:r>
              <a:rPr lang="en-US" dirty="0"/>
              <a:t>b] </a:t>
            </a:r>
            <a:r>
              <a:rPr lang="el-GR" dirty="0" err="1"/>
              <a:t>συγγενεῖς</a:t>
            </a:r>
            <a:r>
              <a:rPr lang="el-GR" dirty="0"/>
              <a:t> </a:t>
            </a:r>
            <a:r>
              <a:rPr lang="el-GR" dirty="0" err="1"/>
              <a:t>ὥσπερ</a:t>
            </a:r>
            <a:r>
              <a:rPr lang="el-GR" dirty="0"/>
              <a:t> </a:t>
            </a:r>
            <a:r>
              <a:rPr lang="el-GR" dirty="0" err="1"/>
              <a:t>μολυβδίδας</a:t>
            </a:r>
            <a:r>
              <a:rPr lang="el-GR" dirty="0"/>
              <a:t>, </a:t>
            </a:r>
            <a:r>
              <a:rPr lang="el-GR" dirty="0" err="1"/>
              <a:t>αἳ</a:t>
            </a:r>
            <a:r>
              <a:rPr lang="el-GR" dirty="0"/>
              <a:t> </a:t>
            </a:r>
            <a:r>
              <a:rPr lang="el-GR" dirty="0" err="1"/>
              <a:t>δὴ</a:t>
            </a:r>
            <a:r>
              <a:rPr lang="el-GR" dirty="0"/>
              <a:t> </a:t>
            </a:r>
            <a:r>
              <a:rPr lang="el-GR" dirty="0" err="1"/>
              <a:t>ἐδωδαῖς</a:t>
            </a:r>
            <a:r>
              <a:rPr lang="el-GR" dirty="0"/>
              <a:t> τε </a:t>
            </a:r>
            <a:r>
              <a:rPr lang="el-GR" dirty="0" err="1"/>
              <a:t>καὶ</a:t>
            </a:r>
            <a:r>
              <a:rPr lang="el-GR" dirty="0"/>
              <a:t> </a:t>
            </a:r>
            <a:r>
              <a:rPr lang="el-GR" dirty="0" err="1"/>
              <a:t>τοιούτων</a:t>
            </a:r>
            <a:endParaRPr lang="el-GR" dirty="0"/>
          </a:p>
          <a:p>
            <a:pPr marL="0" indent="0">
              <a:buNone/>
            </a:pPr>
            <a:r>
              <a:rPr lang="el-GR" dirty="0" err="1"/>
              <a:t>ἡδοναῖς</a:t>
            </a:r>
            <a:r>
              <a:rPr lang="el-GR" dirty="0"/>
              <a:t> τε </a:t>
            </a:r>
            <a:r>
              <a:rPr lang="el-GR" dirty="0" err="1"/>
              <a:t>καὶ</a:t>
            </a:r>
            <a:r>
              <a:rPr lang="el-GR" dirty="0"/>
              <a:t> </a:t>
            </a:r>
            <a:r>
              <a:rPr lang="el-GR" dirty="0" err="1"/>
              <a:t>λιχνείαις</a:t>
            </a:r>
            <a:r>
              <a:rPr lang="el-GR" dirty="0"/>
              <a:t> </a:t>
            </a:r>
            <a:r>
              <a:rPr lang="el-GR" dirty="0" err="1"/>
              <a:t>προσφυεῖς</a:t>
            </a:r>
            <a:r>
              <a:rPr lang="el-GR" dirty="0"/>
              <a:t> </a:t>
            </a:r>
            <a:r>
              <a:rPr lang="el-GR" dirty="0" err="1"/>
              <a:t>γιγνόμεναι</a:t>
            </a:r>
            <a:r>
              <a:rPr lang="el-GR" dirty="0"/>
              <a:t> [</a:t>
            </a:r>
            <a:r>
              <a:rPr lang="el-GR" dirty="0" err="1"/>
              <a:t>περὶ</a:t>
            </a:r>
            <a:r>
              <a:rPr lang="el-GR" dirty="0"/>
              <a:t>] </a:t>
            </a:r>
            <a:r>
              <a:rPr lang="el-GR" dirty="0" err="1"/>
              <a:t>κάτω</a:t>
            </a:r>
            <a:endParaRPr lang="el-GR" dirty="0"/>
          </a:p>
          <a:p>
            <a:pPr marL="0" indent="0">
              <a:buNone/>
            </a:pPr>
            <a:r>
              <a:rPr lang="el-GR" dirty="0" err="1"/>
              <a:t>στρέφουσι</a:t>
            </a:r>
            <a:r>
              <a:rPr lang="el-GR" dirty="0"/>
              <a:t> </a:t>
            </a:r>
            <a:r>
              <a:rPr lang="el-GR" dirty="0" err="1"/>
              <a:t>τὴν</a:t>
            </a:r>
            <a:r>
              <a:rPr lang="el-GR" dirty="0"/>
              <a:t> </a:t>
            </a:r>
            <a:r>
              <a:rPr lang="el-GR" dirty="0" err="1"/>
              <a:t>τῆς</a:t>
            </a:r>
            <a:r>
              <a:rPr lang="el-GR" dirty="0"/>
              <a:t> </a:t>
            </a:r>
            <a:r>
              <a:rPr lang="el-GR" dirty="0" err="1"/>
              <a:t>ψυχῆς</a:t>
            </a:r>
            <a:r>
              <a:rPr lang="el-GR" dirty="0"/>
              <a:t> </a:t>
            </a:r>
            <a:r>
              <a:rPr lang="el-GR" dirty="0" err="1"/>
              <a:t>ὄψιν</a:t>
            </a:r>
            <a:r>
              <a:rPr lang="el-GR" dirty="0"/>
              <a:t>· </a:t>
            </a:r>
            <a:r>
              <a:rPr lang="el-GR" dirty="0" err="1"/>
              <a:t>ὧν</a:t>
            </a:r>
            <a:r>
              <a:rPr lang="el-GR" dirty="0"/>
              <a:t> </a:t>
            </a:r>
            <a:r>
              <a:rPr lang="el-GR" dirty="0" err="1"/>
              <a:t>εἰ</a:t>
            </a:r>
            <a:r>
              <a:rPr lang="el-GR" dirty="0"/>
              <a:t> </a:t>
            </a:r>
            <a:r>
              <a:rPr lang="el-GR" dirty="0" err="1"/>
              <a:t>ἀπαλλαγὲν</a:t>
            </a:r>
            <a:r>
              <a:rPr lang="el-GR" dirty="0"/>
              <a:t> </a:t>
            </a:r>
            <a:r>
              <a:rPr lang="el-GR" dirty="0" err="1"/>
              <a:t>περιε</a:t>
            </a:r>
            <a:r>
              <a:rPr lang="el-GR" dirty="0"/>
              <a:t>-</a:t>
            </a:r>
          </a:p>
          <a:p>
            <a:pPr marL="0" indent="0">
              <a:buNone/>
            </a:pPr>
            <a:r>
              <a:rPr lang="el-GR" dirty="0" err="1"/>
              <a:t>στρέφετο</a:t>
            </a:r>
            <a:r>
              <a:rPr lang="el-GR" dirty="0"/>
              <a:t> </a:t>
            </a:r>
            <a:r>
              <a:rPr lang="el-GR" dirty="0" err="1"/>
              <a:t>εἰς</a:t>
            </a:r>
            <a:r>
              <a:rPr lang="el-GR" dirty="0"/>
              <a:t> </a:t>
            </a:r>
            <a:r>
              <a:rPr lang="el-GR" dirty="0" err="1"/>
              <a:t>τὰ</a:t>
            </a:r>
            <a:r>
              <a:rPr lang="el-GR" dirty="0"/>
              <a:t> </a:t>
            </a:r>
            <a:r>
              <a:rPr lang="el-GR" dirty="0" err="1"/>
              <a:t>ἀληθῆ</a:t>
            </a:r>
            <a:r>
              <a:rPr lang="el-GR" dirty="0"/>
              <a:t>, </a:t>
            </a:r>
            <a:r>
              <a:rPr lang="el-GR" dirty="0" err="1"/>
              <a:t>καὶ</a:t>
            </a:r>
            <a:r>
              <a:rPr lang="el-GR" dirty="0"/>
              <a:t> </a:t>
            </a:r>
            <a:r>
              <a:rPr lang="el-GR" dirty="0" err="1"/>
              <a:t>ἐκεῖνα</a:t>
            </a:r>
            <a:r>
              <a:rPr lang="el-GR" dirty="0"/>
              <a:t> </a:t>
            </a:r>
            <a:r>
              <a:rPr lang="el-GR" dirty="0" err="1"/>
              <a:t>ἂν</a:t>
            </a:r>
            <a:r>
              <a:rPr lang="el-GR" dirty="0"/>
              <a:t> </a:t>
            </a:r>
            <a:r>
              <a:rPr lang="el-GR" dirty="0" err="1"/>
              <a:t>τὸ</a:t>
            </a:r>
            <a:r>
              <a:rPr lang="el-GR" dirty="0"/>
              <a:t> </a:t>
            </a:r>
            <a:r>
              <a:rPr lang="el-GR" dirty="0" err="1"/>
              <a:t>αὐτὸ</a:t>
            </a:r>
            <a:r>
              <a:rPr lang="el-GR" dirty="0"/>
              <a:t> </a:t>
            </a:r>
            <a:r>
              <a:rPr lang="el-GR" dirty="0" err="1"/>
              <a:t>τοῦτο</a:t>
            </a:r>
            <a:r>
              <a:rPr lang="el-GR" dirty="0"/>
              <a:t> </a:t>
            </a:r>
            <a:r>
              <a:rPr lang="el-GR" dirty="0" err="1"/>
              <a:t>τῶν</a:t>
            </a:r>
            <a:r>
              <a:rPr lang="el-GR" dirty="0"/>
              <a:t> </a:t>
            </a:r>
            <a:r>
              <a:rPr lang="el-GR" dirty="0" err="1"/>
              <a:t>αὐτῶν</a:t>
            </a:r>
            <a:endParaRPr lang="el-GR" dirty="0"/>
          </a:p>
          <a:p>
            <a:pPr marL="0" indent="0">
              <a:buNone/>
            </a:pPr>
            <a:r>
              <a:rPr lang="el-GR" dirty="0" err="1"/>
              <a:t>ἀνθρώπων</a:t>
            </a:r>
            <a:r>
              <a:rPr lang="el-GR" dirty="0"/>
              <a:t> </a:t>
            </a:r>
            <a:r>
              <a:rPr lang="el-GR" dirty="0" err="1"/>
              <a:t>ὀξύτατα</a:t>
            </a:r>
            <a:r>
              <a:rPr lang="el-GR" dirty="0"/>
              <a:t> </a:t>
            </a:r>
            <a:r>
              <a:rPr lang="el-GR" dirty="0" err="1"/>
              <a:t>ἑώρα</a:t>
            </a:r>
            <a:r>
              <a:rPr lang="el-GR" dirty="0"/>
              <a:t>, </a:t>
            </a:r>
            <a:r>
              <a:rPr lang="el-GR" dirty="0" err="1"/>
              <a:t>ὥσπερ</a:t>
            </a:r>
            <a:r>
              <a:rPr lang="el-GR" dirty="0"/>
              <a:t> </a:t>
            </a:r>
            <a:r>
              <a:rPr lang="el-GR" dirty="0" err="1"/>
              <a:t>καὶ</a:t>
            </a:r>
            <a:r>
              <a:rPr lang="el-GR" dirty="0"/>
              <a:t> </a:t>
            </a:r>
            <a:r>
              <a:rPr lang="el-GR" dirty="0" err="1"/>
              <a:t>ἐφ</a:t>
            </a:r>
            <a:r>
              <a:rPr lang="el-GR" dirty="0"/>
              <a:t>’ ἃ </a:t>
            </a:r>
            <a:r>
              <a:rPr lang="el-GR" dirty="0" err="1"/>
              <a:t>νῦν</a:t>
            </a:r>
            <a:r>
              <a:rPr lang="el-GR" dirty="0"/>
              <a:t> </a:t>
            </a:r>
            <a:r>
              <a:rPr lang="el-GR" dirty="0" err="1"/>
              <a:t>τέτραπται</a:t>
            </a:r>
            <a:r>
              <a:rPr lang="el-GR" dirty="0"/>
              <a:t>.</a:t>
            </a:r>
          </a:p>
          <a:p>
            <a:pPr marL="0" indent="0">
              <a:buNone/>
            </a:pPr>
            <a:r>
              <a:rPr lang="el-GR" dirty="0"/>
              <a:t>    </a:t>
            </a:r>
            <a:r>
              <a:rPr lang="el-GR" dirty="0" err="1"/>
              <a:t>Εἰκός</a:t>
            </a:r>
            <a:r>
              <a:rPr lang="el-GR" dirty="0"/>
              <a:t> </a:t>
            </a:r>
            <a:r>
              <a:rPr lang="el-GR" dirty="0" err="1"/>
              <a:t>γε</a:t>
            </a:r>
            <a:r>
              <a:rPr lang="el-GR" dirty="0"/>
              <a:t>, </a:t>
            </a:r>
            <a:r>
              <a:rPr lang="el-GR" dirty="0" err="1"/>
              <a:t>ἔφη</a:t>
            </a:r>
            <a:r>
              <a:rPr lang="el-GR" dirty="0"/>
              <a:t>.</a:t>
            </a:r>
          </a:p>
        </p:txBody>
      </p:sp>
    </p:spTree>
    <p:extLst>
      <p:ext uri="{BB962C8B-B14F-4D97-AF65-F5344CB8AC3E}">
        <p14:creationId xmlns:p14="http://schemas.microsoft.com/office/powerpoint/2010/main" val="2074694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72354" y="632012"/>
            <a:ext cx="9991164" cy="5809129"/>
          </a:xfrm>
        </p:spPr>
        <p:txBody>
          <a:bodyPr>
            <a:normAutofit/>
          </a:bodyPr>
          <a:lstStyle/>
          <a:p>
            <a:r>
              <a:rPr lang="el-GR" dirty="0"/>
              <a:t>Βεβαίως, είπε.</a:t>
            </a:r>
          </a:p>
          <a:p>
            <a:endParaRPr lang="el-GR" dirty="0"/>
          </a:p>
          <a:p>
            <a:r>
              <a:rPr lang="el-GR" dirty="0"/>
              <a:t>Σ' αυτήν όμως τη φτιαξιά, είπα εγώ, αν έπαιρνε κάποιος ένα μαχαίρι κι άρχιζε από την παιδική κιόλας ηλικία να της κόβει ολόγυρα τα μέρη που συγγενεύουν με τον κόσμο του γίγνεσθαι και που με την πολυφαγία και τη λαγνεία και τις άλλες ηδονές έχουν προσκολληθεί επάνω της και σαν κομμάτια μολύβι της γυρίζουν την όψη προς τα κάτω ― αυτά που αν τα ξεφορτωνόταν, θα στρεφόταν στα αληθινά όντα και τότε η ίδια αυτή δύναμη των ίδιων ανθρώπων θα έβλεπε τα αληθινά τόσο ξεκάθαρα όσο κι αυτά στα οποία είναι τώρα στραμμένη.</a:t>
            </a:r>
          </a:p>
          <a:p>
            <a:endParaRPr lang="el-GR" dirty="0"/>
          </a:p>
          <a:p>
            <a:r>
              <a:rPr lang="el-GR" dirty="0"/>
              <a:t>Φυσικά, είπε.</a:t>
            </a:r>
          </a:p>
        </p:txBody>
      </p:sp>
    </p:spTree>
    <p:extLst>
      <p:ext uri="{BB962C8B-B14F-4D97-AF65-F5344CB8AC3E}">
        <p14:creationId xmlns:p14="http://schemas.microsoft.com/office/powerpoint/2010/main" val="19935849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865094"/>
          </a:xfrm>
        </p:spPr>
        <p:txBody>
          <a:bodyPr/>
          <a:lstStyle/>
          <a:p>
            <a:r>
              <a:rPr lang="el-GR" dirty="0" smtClean="0"/>
              <a:t>ΙΣΤΟΤΟΠΟΙ</a:t>
            </a:r>
            <a:endParaRPr lang="el-GR" dirty="0"/>
          </a:p>
        </p:txBody>
      </p:sp>
      <p:sp>
        <p:nvSpPr>
          <p:cNvPr id="3" name="Θέση περιεχομένου 2"/>
          <p:cNvSpPr>
            <a:spLocks noGrp="1"/>
          </p:cNvSpPr>
          <p:nvPr>
            <p:ph idx="1"/>
          </p:nvPr>
        </p:nvSpPr>
        <p:spPr>
          <a:xfrm>
            <a:off x="646112" y="1317812"/>
            <a:ext cx="9403742" cy="4930587"/>
          </a:xfrm>
        </p:spPr>
        <p:txBody>
          <a:bodyPr>
            <a:normAutofit fontScale="70000" lnSpcReduction="20000"/>
          </a:bodyPr>
          <a:lstStyle/>
          <a:p>
            <a:endParaRPr lang="el-GR" dirty="0" smtClean="0"/>
          </a:p>
          <a:p>
            <a:r>
              <a:rPr lang="el-GR" dirty="0" smtClean="0"/>
              <a:t>ΠΛΑΤΩΝ</a:t>
            </a:r>
            <a:r>
              <a:rPr lang="el-GR" dirty="0"/>
              <a:t>, </a:t>
            </a:r>
            <a:r>
              <a:rPr lang="el-GR" i="1" dirty="0" smtClean="0"/>
              <a:t>ΝΟΜΟΙ </a:t>
            </a:r>
            <a:r>
              <a:rPr lang="el-GR" dirty="0" smtClean="0"/>
              <a:t>643a–644b</a:t>
            </a:r>
            <a:endParaRPr lang="el-GR" dirty="0"/>
          </a:p>
          <a:p>
            <a:endParaRPr lang="el-GR" i="1" dirty="0"/>
          </a:p>
          <a:p>
            <a:pPr marL="0" indent="0">
              <a:buNone/>
            </a:pPr>
            <a:r>
              <a:rPr lang="el-GR" dirty="0" smtClean="0"/>
              <a:t>Η </a:t>
            </a:r>
            <a:r>
              <a:rPr lang="el-GR" dirty="0"/>
              <a:t>ιδανική παιδεία και η συμβολή της στη διαμόρφωση του τέλειου πολίτη</a:t>
            </a:r>
          </a:p>
          <a:p>
            <a:r>
              <a:rPr lang="el-GR" dirty="0"/>
              <a:t>https://www.greek-language.gr/greekLang/ancient_greek/tools/corpora/anthology/content.html?t=518</a:t>
            </a:r>
          </a:p>
          <a:p>
            <a:endParaRPr lang="el-GR" dirty="0" smtClean="0"/>
          </a:p>
          <a:p>
            <a:r>
              <a:rPr lang="el-GR" dirty="0" smtClean="0"/>
              <a:t>ΠΛΑΤΩΝ</a:t>
            </a:r>
            <a:r>
              <a:rPr lang="el-GR" dirty="0"/>
              <a:t>, </a:t>
            </a:r>
            <a:r>
              <a:rPr lang="el-GR" i="1" dirty="0" smtClean="0"/>
              <a:t>ΠΟΛΙΤΕΙΑ</a:t>
            </a:r>
            <a:r>
              <a:rPr lang="el-GR" dirty="0"/>
              <a:t>401b–403c</a:t>
            </a:r>
          </a:p>
          <a:p>
            <a:pPr marL="0" indent="0">
              <a:buNone/>
            </a:pPr>
            <a:r>
              <a:rPr lang="el-GR" dirty="0" smtClean="0"/>
              <a:t>Η </a:t>
            </a:r>
            <a:r>
              <a:rPr lang="el-GR" dirty="0"/>
              <a:t>παιδαγωγική σημασία της μουσικής για την αρμονική πνευματική καλλιέργεια των φυλάκων</a:t>
            </a:r>
          </a:p>
          <a:p>
            <a:r>
              <a:rPr lang="el-GR" dirty="0"/>
              <a:t>https://www.greek-language.gr/greekLang/ancient_greek/tools/corpora/anthology/content.html?m=1&amp;t=527</a:t>
            </a:r>
          </a:p>
          <a:p>
            <a:endParaRPr lang="el-GR" dirty="0"/>
          </a:p>
          <a:p>
            <a:r>
              <a:rPr lang="el-GR" dirty="0"/>
              <a:t>ΠΛΑΤΩΝ, </a:t>
            </a:r>
            <a:r>
              <a:rPr lang="el-GR" i="1" dirty="0" smtClean="0"/>
              <a:t>ΠΟΛΙΤΕΙΑ </a:t>
            </a:r>
            <a:r>
              <a:rPr lang="el-GR" dirty="0" smtClean="0"/>
              <a:t>517a–519b</a:t>
            </a:r>
            <a:r>
              <a:rPr lang="el-GR" dirty="0"/>
              <a:t>, </a:t>
            </a:r>
            <a:endParaRPr lang="el-GR" dirty="0" smtClean="0"/>
          </a:p>
          <a:p>
            <a:pPr marL="0" indent="0">
              <a:buNone/>
            </a:pPr>
            <a:r>
              <a:rPr lang="el-GR" dirty="0"/>
              <a:t> </a:t>
            </a:r>
            <a:r>
              <a:rPr lang="el-GR" dirty="0" smtClean="0"/>
              <a:t>Η </a:t>
            </a:r>
            <a:r>
              <a:rPr lang="el-GR" dirty="0"/>
              <a:t>αλληγορία του </a:t>
            </a:r>
            <a:r>
              <a:rPr lang="el-GR" dirty="0" smtClean="0"/>
              <a:t>σπηλαίου. Η </a:t>
            </a:r>
            <a:r>
              <a:rPr lang="el-GR" dirty="0"/>
              <a:t>ερμηνεία της αλληγορίας: η παιδεία στροφή της ψυχής προς την ιδέα του αγαθού</a:t>
            </a:r>
          </a:p>
          <a:p>
            <a:r>
              <a:rPr lang="el-GR" dirty="0"/>
              <a:t>https://www.greek-language.gr/greekLang/ancient_greek/tools/corpora/anthology/content.html?m=1&amp;t=531</a:t>
            </a:r>
          </a:p>
          <a:p>
            <a:endParaRPr lang="el-GR" dirty="0"/>
          </a:p>
        </p:txBody>
      </p:sp>
    </p:spTree>
    <p:extLst>
      <p:ext uri="{BB962C8B-B14F-4D97-AF65-F5344CB8AC3E}">
        <p14:creationId xmlns:p14="http://schemas.microsoft.com/office/powerpoint/2010/main" val="11887011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Μεταπτυχιακές εργασίες</a:t>
            </a:r>
            <a:endParaRPr lang="el-GR" dirty="0"/>
          </a:p>
        </p:txBody>
      </p:sp>
      <p:sp>
        <p:nvSpPr>
          <p:cNvPr id="3" name="Θέση περιεχομένου 2"/>
          <p:cNvSpPr>
            <a:spLocks noGrp="1"/>
          </p:cNvSpPr>
          <p:nvPr>
            <p:ph idx="1"/>
          </p:nvPr>
        </p:nvSpPr>
        <p:spPr/>
        <p:txBody>
          <a:bodyPr/>
          <a:lstStyle/>
          <a:p>
            <a:r>
              <a:rPr lang="el-GR" dirty="0" smtClean="0"/>
              <a:t>Κοσμά Ιωάννα</a:t>
            </a:r>
            <a:r>
              <a:rPr lang="el-GR" i="1" dirty="0" smtClean="0"/>
              <a:t>, Οι </a:t>
            </a:r>
            <a:r>
              <a:rPr lang="el-GR" i="1" dirty="0"/>
              <a:t>παιδαγωγικές αντιλήψεις στον Πλάτωνα – Το πρότυπο της Πολιτείας</a:t>
            </a:r>
          </a:p>
          <a:p>
            <a:r>
              <a:rPr lang="en-US" dirty="0">
                <a:hlinkClick r:id="rId2"/>
              </a:rPr>
              <a:t>http://</a:t>
            </a:r>
            <a:r>
              <a:rPr lang="en-US" dirty="0" smtClean="0">
                <a:hlinkClick r:id="rId2"/>
              </a:rPr>
              <a:t>amitos.library.uop.gr/xmlui/handle/123456789/5008</a:t>
            </a:r>
            <a:endParaRPr lang="el-GR" dirty="0" smtClean="0"/>
          </a:p>
          <a:p>
            <a:endParaRPr lang="el-GR" dirty="0" smtClean="0"/>
          </a:p>
          <a:p>
            <a:r>
              <a:rPr lang="el-GR" dirty="0" smtClean="0"/>
              <a:t>Γαρυφαλλιά </a:t>
            </a:r>
            <a:r>
              <a:rPr lang="el-GR" dirty="0"/>
              <a:t>Π. Κουντούρη, </a:t>
            </a:r>
            <a:r>
              <a:rPr lang="el-GR" i="1" dirty="0"/>
              <a:t>ΕΚΠΑΙΔΕΥΤΙΚΕΣ-ΠΑΙΔΑΓΩΓΙΚΕΣ </a:t>
            </a:r>
            <a:r>
              <a:rPr lang="el-GR" i="1" dirty="0" smtClean="0"/>
              <a:t>ΕΠΙΣΗΜΑΝΣΕΙΣ </a:t>
            </a:r>
            <a:r>
              <a:rPr lang="el-GR" i="1" dirty="0"/>
              <a:t>ΣΤΗΝ ΠΟΛΙΤΕΙΑ ΤΟΥ </a:t>
            </a:r>
            <a:r>
              <a:rPr lang="el-GR" i="1" dirty="0" smtClean="0"/>
              <a:t>ΠΛΑΤΩΝΟΣ</a:t>
            </a:r>
          </a:p>
          <a:p>
            <a:endParaRPr lang="el-GR" i="1" dirty="0"/>
          </a:p>
          <a:p>
            <a:r>
              <a:rPr lang="en-US" dirty="0">
                <a:hlinkClick r:id="rId3"/>
              </a:rPr>
              <a:t>http://amitos.library.uop.gr/xmlui/bitstream/handle/123456789/4311/%CE%9A%CE%BF%CF%85%CE%BD%CF%84%CE%BF%CF%8D%CF%81%CE%B7%20%CE%93%CE%B1%CF%81%CF%85%CF%86%CE%B1%CE%BB%CE%BB%CE%B9%CE%AC.pdf?sequence=1</a:t>
            </a:r>
            <a:endParaRPr lang="el-GR" i="1" dirty="0"/>
          </a:p>
        </p:txBody>
      </p:sp>
    </p:spTree>
    <p:extLst>
      <p:ext uri="{BB962C8B-B14F-4D97-AF65-F5344CB8AC3E}">
        <p14:creationId xmlns:p14="http://schemas.microsoft.com/office/powerpoint/2010/main" val="14684225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ΒΙΝΤΕΟ</a:t>
            </a:r>
            <a:endParaRPr lang="el-GR" dirty="0"/>
          </a:p>
        </p:txBody>
      </p:sp>
      <p:sp>
        <p:nvSpPr>
          <p:cNvPr id="3" name="Θέση περιεχομένου 2"/>
          <p:cNvSpPr>
            <a:spLocks noGrp="1"/>
          </p:cNvSpPr>
          <p:nvPr>
            <p:ph idx="1"/>
          </p:nvPr>
        </p:nvSpPr>
        <p:spPr>
          <a:xfrm>
            <a:off x="1103312" y="2052919"/>
            <a:ext cx="8946541" cy="2519082"/>
          </a:xfrm>
        </p:spPr>
        <p:txBody>
          <a:bodyPr/>
          <a:lstStyle/>
          <a:p>
            <a:r>
              <a:rPr lang="el-GR" dirty="0">
                <a:hlinkClick r:id="rId2"/>
              </a:rPr>
              <a:t>Η Πολιτεία - Το πιο «επικίνδυνο» έργο του Πλάτωνα </a:t>
            </a:r>
            <a:r>
              <a:rPr lang="el-GR" dirty="0" smtClean="0">
                <a:hlinkClick r:id="rId3"/>
              </a:rPr>
              <a:t>–</a:t>
            </a:r>
            <a:r>
              <a:rPr lang="el-GR" dirty="0" smtClean="0">
                <a:hlinkClick r:id="rId2"/>
              </a:rPr>
              <a:t> </a:t>
            </a:r>
            <a:r>
              <a:rPr lang="el-GR" dirty="0" err="1" smtClean="0">
                <a:hlinkClick r:id="rId2"/>
              </a:rPr>
              <a:t>YouTube</a:t>
            </a:r>
            <a:endParaRPr lang="el-GR" dirty="0" smtClean="0"/>
          </a:p>
          <a:p>
            <a:endParaRPr lang="el-GR" dirty="0" smtClean="0">
              <a:hlinkClick r:id="rId3"/>
            </a:endParaRPr>
          </a:p>
          <a:p>
            <a:r>
              <a:rPr lang="en-US" dirty="0" smtClean="0">
                <a:hlinkClick r:id="rId3"/>
              </a:rPr>
              <a:t>https</a:t>
            </a:r>
            <a:r>
              <a:rPr lang="en-US" dirty="0">
                <a:hlinkClick r:id="rId3"/>
              </a:rPr>
              <a:t>://</a:t>
            </a:r>
            <a:r>
              <a:rPr lang="en-US" dirty="0" smtClean="0">
                <a:hlinkClick r:id="rId3"/>
              </a:rPr>
              <a:t>www.youtube.com/watch?v=JIw3ACO9HS0</a:t>
            </a:r>
            <a:endParaRPr lang="el-GR" dirty="0" smtClean="0"/>
          </a:p>
          <a:p>
            <a:endParaRPr lang="el-GR" dirty="0"/>
          </a:p>
          <a:p>
            <a:r>
              <a:rPr lang="en-US" dirty="0">
                <a:hlinkClick r:id="rId4"/>
              </a:rPr>
              <a:t>https://</a:t>
            </a:r>
            <a:r>
              <a:rPr lang="en-US" dirty="0" smtClean="0">
                <a:hlinkClick r:id="rId4"/>
              </a:rPr>
              <a:t>www.youtube.com/watch?v=6t-udUECvEY</a:t>
            </a:r>
            <a:endParaRPr lang="el-GR" dirty="0" smtClean="0"/>
          </a:p>
          <a:p>
            <a:endParaRPr lang="el-GR" dirty="0"/>
          </a:p>
        </p:txBody>
      </p:sp>
    </p:spTree>
    <p:extLst>
      <p:ext uri="{BB962C8B-B14F-4D97-AF65-F5344CB8AC3E}">
        <p14:creationId xmlns:p14="http://schemas.microsoft.com/office/powerpoint/2010/main" val="35936504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ΕΡΩΤΗΣΕΙΣ</a:t>
            </a:r>
            <a:endParaRPr lang="el-GR" dirty="0"/>
          </a:p>
        </p:txBody>
      </p:sp>
      <p:sp>
        <p:nvSpPr>
          <p:cNvPr id="3" name="Θέση περιεχομένου 2"/>
          <p:cNvSpPr>
            <a:spLocks noGrp="1"/>
          </p:cNvSpPr>
          <p:nvPr>
            <p:ph idx="1"/>
          </p:nvPr>
        </p:nvSpPr>
        <p:spPr/>
        <p:txBody>
          <a:bodyPr/>
          <a:lstStyle/>
          <a:p>
            <a:r>
              <a:rPr lang="el-GR" dirty="0" smtClean="0"/>
              <a:t>1. Ποια πλατωνικά έργα αναφέρονται στην παιδεία; </a:t>
            </a:r>
          </a:p>
          <a:p>
            <a:r>
              <a:rPr lang="el-GR" dirty="0" smtClean="0"/>
              <a:t>2. Πώς ορίζει ο Πλάτων την παιδεία; </a:t>
            </a:r>
          </a:p>
          <a:p>
            <a:r>
              <a:rPr lang="el-GR" dirty="0" smtClean="0"/>
              <a:t>3. Πού οδηγεί και πώς κατά τον Πλάτωνα η παιδεία; </a:t>
            </a:r>
          </a:p>
          <a:p>
            <a:r>
              <a:rPr lang="el-GR" dirty="0" smtClean="0"/>
              <a:t>4. Τι γνωρίζετε για τη θεωρία της </a:t>
            </a:r>
            <a:r>
              <a:rPr lang="el-GR" i="1" dirty="0" smtClean="0">
                <a:latin typeface="Cambria" panose="02040503050406030204" pitchFamily="18" charset="0"/>
                <a:ea typeface="Cambria" panose="02040503050406030204" pitchFamily="18" charset="0"/>
              </a:rPr>
              <a:t>ανάμνησης</a:t>
            </a:r>
            <a:r>
              <a:rPr lang="el-GR" dirty="0" smtClean="0"/>
              <a:t> κατά τον </a:t>
            </a:r>
            <a:r>
              <a:rPr lang="el-GR" dirty="0"/>
              <a:t>Π</a:t>
            </a:r>
            <a:r>
              <a:rPr lang="el-GR" dirty="0" smtClean="0"/>
              <a:t>λάτωνα;  </a:t>
            </a:r>
          </a:p>
          <a:p>
            <a:r>
              <a:rPr lang="el-GR" dirty="0" smtClean="0"/>
              <a:t>5. Πώς συνδέει ο Πλάτων την παιδεία με την πολιτεία;</a:t>
            </a:r>
          </a:p>
          <a:p>
            <a:r>
              <a:rPr lang="el-GR" dirty="0" smtClean="0"/>
              <a:t>6. Ποιες κατά </a:t>
            </a:r>
            <a:r>
              <a:rPr lang="el-GR" dirty="0"/>
              <a:t>Π</a:t>
            </a:r>
            <a:r>
              <a:rPr lang="el-GR" dirty="0" smtClean="0"/>
              <a:t>λάτωνα είναι οι βασικές παιδαγωγικές αρχές; </a:t>
            </a:r>
          </a:p>
          <a:p>
            <a:r>
              <a:rPr lang="el-GR" dirty="0" smtClean="0"/>
              <a:t>7. Ποια κατά </a:t>
            </a:r>
            <a:r>
              <a:rPr lang="el-GR" dirty="0"/>
              <a:t>Π</a:t>
            </a:r>
            <a:r>
              <a:rPr lang="el-GR" dirty="0" smtClean="0"/>
              <a:t>λάτωνα είναι η ιεραρχία των διδασκομένων μαθημάτων και σε ποια λογική τη στηρίζει;  </a:t>
            </a:r>
            <a:endParaRPr lang="el-GR" dirty="0"/>
          </a:p>
        </p:txBody>
      </p:sp>
    </p:spTree>
    <p:extLst>
      <p:ext uri="{BB962C8B-B14F-4D97-AF65-F5344CB8AC3E}">
        <p14:creationId xmlns:p14="http://schemas.microsoft.com/office/powerpoint/2010/main" val="3877392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ΠΛΑΤΩΝ </a:t>
            </a:r>
            <a:r>
              <a:rPr lang="el-GR" sz="2800" dirty="0" smtClean="0">
                <a:latin typeface="Georgia" panose="02040502050405020303" pitchFamily="18" charset="0"/>
              </a:rPr>
              <a:t>427-347 π.Χ.</a:t>
            </a:r>
            <a:endParaRPr lang="el-GR" sz="2800" dirty="0">
              <a:latin typeface="Georgia" panose="02040502050405020303" pitchFamily="18" charset="0"/>
            </a:endParaRPr>
          </a:p>
        </p:txBody>
      </p:sp>
      <p:sp>
        <p:nvSpPr>
          <p:cNvPr id="3" name="Θέση περιεχομένου 2"/>
          <p:cNvSpPr>
            <a:spLocks noGrp="1"/>
          </p:cNvSpPr>
          <p:nvPr>
            <p:ph idx="1"/>
          </p:nvPr>
        </p:nvSpPr>
        <p:spPr/>
        <p:txBody>
          <a:bodyPr>
            <a:normAutofit/>
          </a:bodyPr>
          <a:lstStyle/>
          <a:p>
            <a:r>
              <a:rPr lang="el-GR" dirty="0" smtClean="0"/>
              <a:t>Σε όλα σχεδόν τα έργα του αναφέρεται στην παιδεία, κυρίως όμως στην </a:t>
            </a:r>
            <a:r>
              <a:rPr lang="el-GR" i="1" dirty="0" smtClean="0"/>
              <a:t>Πολιτεία </a:t>
            </a:r>
            <a:r>
              <a:rPr lang="el-GR" dirty="0" smtClean="0"/>
              <a:t>και στους </a:t>
            </a:r>
            <a:r>
              <a:rPr lang="el-GR" i="1" dirty="0" smtClean="0"/>
              <a:t>Νόμους</a:t>
            </a:r>
          </a:p>
          <a:p>
            <a:r>
              <a:rPr lang="el-GR" sz="4000" i="1" dirty="0" smtClean="0">
                <a:latin typeface="GFS Porson" panose="02000000000000000000" pitchFamily="50" charset="-95"/>
              </a:rPr>
              <a:t>Πολιτεία  </a:t>
            </a:r>
            <a:r>
              <a:rPr lang="el-GR" sz="2400" dirty="0" smtClean="0">
                <a:latin typeface="GFS Porson" panose="02000000000000000000" pitchFamily="50" charset="-95"/>
              </a:rPr>
              <a:t>(μορφή-περιεχόμενο)</a:t>
            </a:r>
          </a:p>
          <a:p>
            <a:r>
              <a:rPr lang="en-US" sz="1200" dirty="0">
                <a:hlinkClick r:id="rId2"/>
              </a:rPr>
              <a:t>http://</a:t>
            </a:r>
            <a:r>
              <a:rPr lang="en-US" sz="1200" dirty="0" smtClean="0">
                <a:hlinkClick r:id="rId2"/>
              </a:rPr>
              <a:t>www.greek-language.gr/digitalResources/ancient_greek/library/browse.html?text_id=111&amp;page=1</a:t>
            </a:r>
            <a:endParaRPr lang="el-GR" sz="1200" dirty="0" smtClean="0"/>
          </a:p>
          <a:p>
            <a:r>
              <a:rPr lang="el-GR" sz="4000" i="1" dirty="0" smtClean="0">
                <a:latin typeface="GFS Porson" panose="02000000000000000000" pitchFamily="50" charset="-95"/>
              </a:rPr>
              <a:t>Νόμοι      </a:t>
            </a:r>
            <a:r>
              <a:rPr lang="el-GR" sz="2400" dirty="0" smtClean="0">
                <a:latin typeface="GFS Porson" panose="02000000000000000000" pitchFamily="50" charset="-95"/>
              </a:rPr>
              <a:t>(μορφή – περιεχόμενο)</a:t>
            </a:r>
          </a:p>
          <a:p>
            <a:r>
              <a:rPr lang="en-US" sz="1200" dirty="0">
                <a:hlinkClick r:id="rId3"/>
              </a:rPr>
              <a:t>http://www.greek-language.gr/greekLang/ancient_greek/tools/corpora/anthology/content.html?t=519&amp;m=2</a:t>
            </a:r>
            <a:endParaRPr lang="el-GR" sz="1200" dirty="0" smtClean="0">
              <a:latin typeface="GFS Porson" panose="02000000000000000000" pitchFamily="50" charset="-95"/>
            </a:endParaRPr>
          </a:p>
          <a:p>
            <a:r>
              <a:rPr lang="el-GR" sz="2400" dirty="0" smtClean="0">
                <a:latin typeface="GFS Porson" panose="02000000000000000000" pitchFamily="50" charset="-95"/>
              </a:rPr>
              <a:t>Η Πολιτεία χαρακτηρίστηκε από τον Ρουσσώ (</a:t>
            </a:r>
            <a:r>
              <a:rPr lang="el-GR" sz="2400" i="1" dirty="0" smtClean="0">
                <a:latin typeface="GFS Porson" panose="02000000000000000000" pitchFamily="50" charset="-95"/>
              </a:rPr>
              <a:t>Αιμίλιος</a:t>
            </a:r>
            <a:r>
              <a:rPr lang="el-GR" sz="2400" dirty="0" smtClean="0">
                <a:latin typeface="GFS Porson" panose="02000000000000000000" pitchFamily="50" charset="-95"/>
              </a:rPr>
              <a:t>) ως η ωραιότερη πραγματεία αγωγής.</a:t>
            </a:r>
          </a:p>
          <a:p>
            <a:r>
              <a:rPr lang="el-GR" sz="2400" dirty="0" smtClean="0">
                <a:latin typeface="GFS Porson" panose="02000000000000000000" pitchFamily="50" charset="-95"/>
              </a:rPr>
              <a:t>Η παιδεία κατά τον Πλάτωνα είναι δύναμη θεραπευτική της ψυχής.</a:t>
            </a:r>
            <a:endParaRPr lang="el-GR" sz="2400" dirty="0">
              <a:latin typeface="GFS Porson" panose="02000000000000000000" pitchFamily="50" charset="-95"/>
            </a:endParaRPr>
          </a:p>
        </p:txBody>
      </p:sp>
    </p:spTree>
    <p:extLst>
      <p:ext uri="{BB962C8B-B14F-4D97-AF65-F5344CB8AC3E}">
        <p14:creationId xmlns:p14="http://schemas.microsoft.com/office/powerpoint/2010/main" val="15501099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Πλάτωνος, </a:t>
            </a:r>
            <a:r>
              <a:rPr lang="el-GR" i="1" dirty="0" smtClean="0"/>
              <a:t>Πολιτεία</a:t>
            </a:r>
            <a:endParaRPr lang="el-GR" i="1" dirty="0"/>
          </a:p>
        </p:txBody>
      </p:sp>
      <p:sp>
        <p:nvSpPr>
          <p:cNvPr id="3" name="Θέση περιεχομένου 2"/>
          <p:cNvSpPr>
            <a:spLocks noGrp="1"/>
          </p:cNvSpPr>
          <p:nvPr>
            <p:ph idx="1"/>
          </p:nvPr>
        </p:nvSpPr>
        <p:spPr/>
        <p:txBody>
          <a:bodyPr>
            <a:normAutofit fontScale="92500" lnSpcReduction="10000"/>
          </a:bodyPr>
          <a:lstStyle/>
          <a:p>
            <a:r>
              <a:rPr lang="el-GR" dirty="0"/>
              <a:t>(ΠΛ </a:t>
            </a:r>
            <a:r>
              <a:rPr lang="el-GR" i="1" dirty="0"/>
              <a:t>Πολ</a:t>
            </a:r>
            <a:r>
              <a:rPr lang="el-GR" dirty="0"/>
              <a:t> 514a–521b: Η αλληγορία του σπηλαίου) Η ερμηνεία της αλληγορίας: η παιδεία στροφή της ψυχής προς την ιδέα του αγαθού)</a:t>
            </a:r>
          </a:p>
          <a:p>
            <a:r>
              <a:rPr lang="el-GR" sz="1200" dirty="0">
                <a:hlinkClick r:id="rId2"/>
              </a:rPr>
              <a:t>http://</a:t>
            </a:r>
            <a:r>
              <a:rPr lang="el-GR" sz="1200" dirty="0" smtClean="0">
                <a:hlinkClick r:id="rId2"/>
              </a:rPr>
              <a:t>www.greek-language.gr/greekLang/ancient_greek/tools/corpora/anthology/content.html?m=1&amp;t=531</a:t>
            </a:r>
            <a:endParaRPr lang="el-GR" sz="1200" dirty="0" smtClean="0"/>
          </a:p>
          <a:p>
            <a:endParaRPr lang="el-GR" sz="1200" dirty="0"/>
          </a:p>
          <a:p>
            <a:pPr marL="0" indent="0">
              <a:buNone/>
            </a:pPr>
            <a:endParaRPr lang="el-GR" sz="1200" dirty="0" smtClean="0"/>
          </a:p>
          <a:p>
            <a:endParaRPr lang="el-GR" sz="1200" dirty="0"/>
          </a:p>
          <a:p>
            <a:r>
              <a:rPr lang="el-GR" dirty="0">
                <a:hlinkClick r:id="rId3"/>
              </a:rPr>
              <a:t>ΠΛ </a:t>
            </a:r>
            <a:r>
              <a:rPr lang="el-GR" i="1" dirty="0">
                <a:hlinkClick r:id="rId3"/>
              </a:rPr>
              <a:t>Πολ</a:t>
            </a:r>
            <a:r>
              <a:rPr lang="el-GR" dirty="0">
                <a:hlinkClick r:id="rId3"/>
              </a:rPr>
              <a:t> 401b–403c</a:t>
            </a:r>
            <a:r>
              <a:rPr lang="el-GR" dirty="0"/>
              <a:t>, </a:t>
            </a:r>
            <a:r>
              <a:rPr lang="el-GR" i="1" dirty="0"/>
              <a:t>Η παιδαγωγική σημασία της μουσικής για την αρμονική πνευματική καλλιέργεια των φυλάκων</a:t>
            </a:r>
            <a:endParaRPr lang="el-GR" dirty="0" smtClean="0"/>
          </a:p>
          <a:p>
            <a:endParaRPr lang="el-GR" sz="1200" dirty="0"/>
          </a:p>
          <a:p>
            <a:r>
              <a:rPr lang="en-US" sz="1200" dirty="0">
                <a:hlinkClick r:id="rId3"/>
              </a:rPr>
              <a:t>http://</a:t>
            </a:r>
            <a:r>
              <a:rPr lang="en-US" sz="1200" dirty="0" smtClean="0">
                <a:hlinkClick r:id="rId3"/>
              </a:rPr>
              <a:t>www.greek-language.gr/greekLang/ancient_greek/tools/corpora/anthology/content.html?t=527</a:t>
            </a:r>
            <a:endParaRPr lang="el-GR" sz="1200" dirty="0" smtClean="0"/>
          </a:p>
          <a:p>
            <a:endParaRPr lang="el-GR" sz="1200" dirty="0"/>
          </a:p>
          <a:p>
            <a:r>
              <a:rPr lang="en-US" sz="1200" dirty="0">
                <a:hlinkClick r:id="rId4"/>
              </a:rPr>
              <a:t>http://</a:t>
            </a:r>
            <a:r>
              <a:rPr lang="en-US" sz="1200" dirty="0" smtClean="0">
                <a:hlinkClick r:id="rId4"/>
              </a:rPr>
              <a:t>repository.edulll.gr/edulll/retrieve/7060/1950_republic.pdf</a:t>
            </a:r>
            <a:endParaRPr lang="el-GR" sz="1200" dirty="0" smtClean="0"/>
          </a:p>
          <a:p>
            <a:r>
              <a:rPr lang="en-US" sz="1200" dirty="0">
                <a:hlinkClick r:id="rId5"/>
              </a:rPr>
              <a:t>https://www.openbook.gr/politeia</a:t>
            </a:r>
            <a:r>
              <a:rPr lang="en-US" sz="1200" dirty="0" smtClean="0">
                <a:hlinkClick r:id="rId5"/>
              </a:rPr>
              <a:t>/</a:t>
            </a:r>
            <a:endParaRPr lang="el-GR" sz="1200" dirty="0" smtClean="0"/>
          </a:p>
          <a:p>
            <a:r>
              <a:rPr lang="en-US" sz="1200" dirty="0">
                <a:hlinkClick r:id="rId6"/>
              </a:rPr>
              <a:t>http://ebooks.edu.gr/modules/ebook/show.php/DSGYM-C119/464/3084,12339/</a:t>
            </a:r>
            <a:endParaRPr lang="el-GR" sz="1200" dirty="0"/>
          </a:p>
        </p:txBody>
      </p:sp>
    </p:spTree>
    <p:extLst>
      <p:ext uri="{BB962C8B-B14F-4D97-AF65-F5344CB8AC3E}">
        <p14:creationId xmlns:p14="http://schemas.microsoft.com/office/powerpoint/2010/main" val="24834271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66482" y="537882"/>
            <a:ext cx="9708777" cy="5930153"/>
          </a:xfrm>
        </p:spPr>
        <p:txBody>
          <a:bodyPr>
            <a:normAutofit/>
          </a:bodyPr>
          <a:lstStyle/>
          <a:p>
            <a:pPr marL="0" indent="0">
              <a:buNone/>
            </a:pPr>
            <a:r>
              <a:rPr lang="el-GR" dirty="0" smtClean="0"/>
              <a:t>Πάτων, </a:t>
            </a:r>
            <a:r>
              <a:rPr lang="el-GR" i="1" dirty="0" smtClean="0"/>
              <a:t>Νόμοι</a:t>
            </a:r>
          </a:p>
          <a:p>
            <a:r>
              <a:rPr lang="el-GR" dirty="0" smtClean="0"/>
              <a:t>ΠΛ </a:t>
            </a:r>
            <a:r>
              <a:rPr lang="el-GR" i="1" dirty="0"/>
              <a:t>Νομ</a:t>
            </a:r>
            <a:r>
              <a:rPr lang="el-GR" dirty="0"/>
              <a:t> 643a–644b, Η ιδανική παιδεία και η συμβολή της στη διαμόρφωση του τέλειου </a:t>
            </a:r>
            <a:r>
              <a:rPr lang="el-GR" dirty="0" smtClean="0"/>
              <a:t>πολίτη</a:t>
            </a:r>
          </a:p>
          <a:p>
            <a:r>
              <a:rPr lang="en-US" sz="1200" dirty="0">
                <a:hlinkClick r:id="rId2"/>
              </a:rPr>
              <a:t>http://</a:t>
            </a:r>
            <a:r>
              <a:rPr lang="en-US" sz="1200" dirty="0" smtClean="0">
                <a:hlinkClick r:id="rId2"/>
              </a:rPr>
              <a:t>www.greek-language.gr/greekLang/ancient_greek/tools/corpora/anthology/content.html?t=518</a:t>
            </a:r>
            <a:endParaRPr lang="el-GR" sz="1200" dirty="0" smtClean="0"/>
          </a:p>
          <a:p>
            <a:endParaRPr lang="el-GR" dirty="0"/>
          </a:p>
          <a:p>
            <a:r>
              <a:rPr lang="el-GR" dirty="0" smtClean="0"/>
              <a:t>Πλάτων, </a:t>
            </a:r>
            <a:r>
              <a:rPr lang="el-GR" i="1" dirty="0" smtClean="0"/>
              <a:t>Πρωταγόρας</a:t>
            </a:r>
          </a:p>
          <a:p>
            <a:r>
              <a:rPr lang="el-GR" dirty="0">
                <a:hlinkClick r:id="rId3"/>
              </a:rPr>
              <a:t>ΠΛ </a:t>
            </a:r>
            <a:r>
              <a:rPr lang="el-GR" i="1" dirty="0" err="1">
                <a:hlinkClick r:id="rId3"/>
              </a:rPr>
              <a:t>Πρωτ</a:t>
            </a:r>
            <a:r>
              <a:rPr lang="el-GR" dirty="0">
                <a:hlinkClick r:id="rId3"/>
              </a:rPr>
              <a:t> 317e–320c</a:t>
            </a:r>
            <a:r>
              <a:rPr lang="el-GR" dirty="0"/>
              <a:t>, </a:t>
            </a:r>
            <a:r>
              <a:rPr lang="el-GR" i="1" dirty="0"/>
              <a:t>(</a:t>
            </a:r>
            <a:r>
              <a:rPr lang="el-GR" dirty="0"/>
              <a:t>ΠΛ</a:t>
            </a:r>
            <a:r>
              <a:rPr lang="el-GR" i="1" dirty="0"/>
              <a:t> </a:t>
            </a:r>
            <a:r>
              <a:rPr lang="el-GR" i="1" dirty="0" err="1"/>
              <a:t>Πρωτ</a:t>
            </a:r>
            <a:r>
              <a:rPr lang="el-GR" i="1" dirty="0"/>
              <a:t> 317e–328d: Το διδακτό της αρετής) Η αρχή </a:t>
            </a:r>
            <a:r>
              <a:rPr lang="el-GR" i="1" dirty="0" smtClean="0"/>
              <a:t>της συζήτησης</a:t>
            </a:r>
          </a:p>
          <a:p>
            <a:r>
              <a:rPr lang="en-US" sz="1200" dirty="0">
                <a:hlinkClick r:id="rId4"/>
              </a:rPr>
              <a:t>http://</a:t>
            </a:r>
            <a:r>
              <a:rPr lang="en-US" sz="1200" dirty="0" smtClean="0">
                <a:hlinkClick r:id="rId4"/>
              </a:rPr>
              <a:t>www.greek-language.gr/greekLang/ancient_greek/tools/corpora/anthology/content.html?t=540&amp;m=1</a:t>
            </a:r>
            <a:endParaRPr lang="el-GR" sz="1200" dirty="0" smtClean="0"/>
          </a:p>
          <a:p>
            <a:endParaRPr lang="el-GR" sz="1200" dirty="0"/>
          </a:p>
          <a:p>
            <a:r>
              <a:rPr lang="el-GR" sz="1200" dirty="0" smtClean="0"/>
              <a:t>Πλατωνικές Παιδαγωγικές απόψεις</a:t>
            </a:r>
          </a:p>
          <a:p>
            <a:r>
              <a:rPr lang="el-GR" sz="1200" i="1" dirty="0" smtClean="0"/>
              <a:t>Πρωταγόρας, </a:t>
            </a:r>
            <a:r>
              <a:rPr lang="el-GR" sz="1200" i="1" dirty="0" err="1" smtClean="0"/>
              <a:t>Μένων</a:t>
            </a:r>
            <a:r>
              <a:rPr lang="el-GR" sz="1200" i="1" dirty="0" smtClean="0"/>
              <a:t>, </a:t>
            </a:r>
            <a:r>
              <a:rPr lang="el-GR" sz="1200" i="1" dirty="0" err="1" smtClean="0"/>
              <a:t>Συμπόσιον</a:t>
            </a:r>
            <a:r>
              <a:rPr lang="el-GR" sz="1200" i="1" dirty="0" smtClean="0"/>
              <a:t>, Πολιτεία, Θεαίτητος, Νόμοι</a:t>
            </a:r>
          </a:p>
          <a:p>
            <a:r>
              <a:rPr lang="en-US" sz="1200" dirty="0">
                <a:hlinkClick r:id="rId5"/>
              </a:rPr>
              <a:t>http://ikee.lib.auth.gr/record/126223/files/GRI-2011-6474.pdf</a:t>
            </a:r>
            <a:endParaRPr lang="el-GR" sz="1200" dirty="0"/>
          </a:p>
        </p:txBody>
      </p:sp>
    </p:spTree>
    <p:extLst>
      <p:ext uri="{BB962C8B-B14F-4D97-AF65-F5344CB8AC3E}">
        <p14:creationId xmlns:p14="http://schemas.microsoft.com/office/powerpoint/2010/main" val="24272605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7134" y="372036"/>
            <a:ext cx="9404723" cy="986117"/>
          </a:xfrm>
        </p:spPr>
        <p:txBody>
          <a:bodyPr/>
          <a:lstStyle/>
          <a:p>
            <a:r>
              <a:rPr lang="el-GR" sz="2000" dirty="0" smtClean="0"/>
              <a:t>Πλάτων,  </a:t>
            </a:r>
            <a:r>
              <a:rPr lang="el-GR" sz="2000" i="1" dirty="0" smtClean="0"/>
              <a:t>Νόμοι</a:t>
            </a:r>
            <a:r>
              <a:rPr lang="el-GR" sz="2000" dirty="0" smtClean="0"/>
              <a:t> </a:t>
            </a:r>
            <a:r>
              <a:rPr lang="el-GR" sz="2000" dirty="0"/>
              <a:t>643a–644b</a:t>
            </a:r>
            <a:br>
              <a:rPr lang="el-GR" sz="2000" dirty="0"/>
            </a:br>
            <a:r>
              <a:rPr lang="el-GR" sz="2000" dirty="0"/>
              <a:t>Η ιδανική παιδεία και η συμβολή της στη διαμόρφωση του τέλειου πολίτη</a:t>
            </a:r>
          </a:p>
        </p:txBody>
      </p:sp>
      <p:sp>
        <p:nvSpPr>
          <p:cNvPr id="3" name="Θέση περιεχομένου 2"/>
          <p:cNvSpPr>
            <a:spLocks noGrp="1"/>
          </p:cNvSpPr>
          <p:nvPr>
            <p:ph idx="1"/>
          </p:nvPr>
        </p:nvSpPr>
        <p:spPr>
          <a:xfrm>
            <a:off x="767134" y="1492624"/>
            <a:ext cx="9708125" cy="5136776"/>
          </a:xfrm>
        </p:spPr>
        <p:txBody>
          <a:bodyPr>
            <a:normAutofit/>
          </a:bodyPr>
          <a:lstStyle/>
          <a:p>
            <a:pPr marL="0" indent="0">
              <a:buNone/>
            </a:pPr>
            <a:r>
              <a:rPr lang="el-GR" dirty="0">
                <a:latin typeface="Alfios" panose="02070502080805060803" pitchFamily="18" charset="0"/>
                <a:ea typeface="Alfios" panose="02070502080805060803" pitchFamily="18" charset="0"/>
              </a:rPr>
              <a:t>ΑΘ. </a:t>
            </a:r>
            <a:r>
              <a:rPr lang="el-GR" dirty="0" err="1">
                <a:latin typeface="Alfios" panose="02070502080805060803" pitchFamily="18" charset="0"/>
                <a:ea typeface="Alfios" panose="02070502080805060803" pitchFamily="18" charset="0"/>
              </a:rPr>
              <a:t>Τὰ</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μὲν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τοίνυν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ὑμέτερα</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ἀκούειν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ὡς</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ἔοικεν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ἕτοιμ</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ἂν</a:t>
            </a:r>
            <a:endParaRPr lang="el-GR" dirty="0">
              <a:latin typeface="Alfios" panose="02070502080805060803" pitchFamily="18" charset="0"/>
              <a:ea typeface="Alfios" panose="02070502080805060803" pitchFamily="18" charset="0"/>
            </a:endParaRPr>
          </a:p>
          <a:p>
            <a:pPr marL="0" indent="0">
              <a:buNone/>
            </a:pPr>
            <a:r>
              <a:rPr lang="el-GR" dirty="0" err="1">
                <a:latin typeface="Alfios" panose="02070502080805060803" pitchFamily="18" charset="0"/>
                <a:ea typeface="Alfios" panose="02070502080805060803" pitchFamily="18" charset="0"/>
              </a:rPr>
              <a:t>εἴη</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τὰ</a:t>
            </a:r>
            <a:r>
              <a:rPr lang="el-GR" dirty="0">
                <a:latin typeface="Alfios" panose="02070502080805060803" pitchFamily="18" charset="0"/>
                <a:ea typeface="Alfios" panose="02070502080805060803" pitchFamily="18" charset="0"/>
              </a:rPr>
              <a:t> δ’ </a:t>
            </a:r>
            <a:r>
              <a:rPr lang="el-GR" dirty="0" err="1">
                <a:latin typeface="Alfios" panose="02070502080805060803" pitchFamily="18" charset="0"/>
                <a:ea typeface="Alfios" panose="02070502080805060803" pitchFamily="18" charset="0"/>
              </a:rPr>
              <a:t>ἐμὰ</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βούλεσθαι</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μὲν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ἕτοιμα</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δύνασθαι</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δὲ</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οὐ</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πάνυ</a:t>
            </a:r>
            <a:endParaRPr lang="el-GR" dirty="0">
              <a:latin typeface="Alfios" panose="02070502080805060803" pitchFamily="18" charset="0"/>
              <a:ea typeface="Alfios" panose="02070502080805060803" pitchFamily="18" charset="0"/>
            </a:endParaRPr>
          </a:p>
          <a:p>
            <a:pPr marL="0" indent="0">
              <a:buNone/>
            </a:pPr>
            <a:r>
              <a:rPr lang="el-GR" dirty="0" err="1">
                <a:latin typeface="Alfios" panose="02070502080805060803" pitchFamily="18" charset="0"/>
                <a:ea typeface="Alfios" panose="02070502080805060803" pitchFamily="18" charset="0"/>
              </a:rPr>
              <a:t>ῥᾴδια</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ὅμως</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δὲ</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πειρατέον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πρῶτον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δὴ</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οὖν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πρὸς</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τὸν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λόγον</a:t>
            </a:r>
            <a:endParaRPr lang="el-GR" dirty="0">
              <a:latin typeface="Alfios" panose="02070502080805060803" pitchFamily="18" charset="0"/>
              <a:ea typeface="Alfios" panose="02070502080805060803" pitchFamily="18" charset="0"/>
            </a:endParaRPr>
          </a:p>
          <a:p>
            <a:pPr marL="0" indent="0">
              <a:buNone/>
            </a:pPr>
            <a:r>
              <a:rPr lang="el-GR" dirty="0" err="1">
                <a:latin typeface="Alfios" panose="02070502080805060803" pitchFamily="18" charset="0"/>
                <a:ea typeface="Alfios" panose="02070502080805060803" pitchFamily="18" charset="0"/>
              </a:rPr>
              <a:t>ὁρισώμεθα</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παιδείαν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τί</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ποτ</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ἐστὶν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καὶ</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τίνα</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δύναμιν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ἔχει</a:t>
            </a:r>
            <a:r>
              <a:rPr lang="el-GR" dirty="0">
                <a:latin typeface="Alfios" panose="02070502080805060803" pitchFamily="18" charset="0"/>
                <a:ea typeface="Alfios" panose="02070502080805060803" pitchFamily="18" charset="0"/>
              </a:rPr>
              <a:t>·</a:t>
            </a:r>
          </a:p>
          <a:p>
            <a:pPr marL="0" indent="0">
              <a:buNone/>
            </a:pPr>
            <a:r>
              <a:rPr lang="el-GR" dirty="0" err="1">
                <a:latin typeface="Alfios" panose="02070502080805060803" pitchFamily="18" charset="0"/>
                <a:ea typeface="Alfios" panose="02070502080805060803" pitchFamily="18" charset="0"/>
              </a:rPr>
              <a:t>διὰ</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γὰρ</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ταύτης</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φαμὲν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ἰτέον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εἶναι</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τὸν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προκεχειρισμένον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ἐν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τῷ</a:t>
            </a:r>
            <a:endParaRPr lang="el-GR" dirty="0">
              <a:latin typeface="Alfios" panose="02070502080805060803" pitchFamily="18" charset="0"/>
              <a:ea typeface="Alfios" panose="02070502080805060803" pitchFamily="18" charset="0"/>
            </a:endParaRPr>
          </a:p>
          <a:p>
            <a:pPr marL="0" indent="0">
              <a:buNone/>
            </a:pPr>
            <a:r>
              <a:rPr lang="el-GR" dirty="0" err="1">
                <a:latin typeface="Alfios" panose="02070502080805060803" pitchFamily="18" charset="0"/>
                <a:ea typeface="Alfios" panose="02070502080805060803" pitchFamily="18" charset="0"/>
              </a:rPr>
              <a:t>νῦν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λόγον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ὑφ</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ἡμῶν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μέχριπερ</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ἂν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πρὸς</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τὸν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θεὸν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ἀφίκηται</a:t>
            </a:r>
            <a:r>
              <a:rPr lang="el-GR" dirty="0">
                <a:latin typeface="Alfios" panose="02070502080805060803" pitchFamily="18" charset="0"/>
                <a:ea typeface="Alfios" panose="02070502080805060803" pitchFamily="18" charset="0"/>
              </a:rPr>
              <a:t>.</a:t>
            </a:r>
          </a:p>
          <a:p>
            <a:pPr marL="0" indent="0">
              <a:buNone/>
            </a:pPr>
            <a:r>
              <a:rPr lang="el-GR" dirty="0">
                <a:latin typeface="Alfios" panose="02070502080805060803" pitchFamily="18" charset="0"/>
                <a:ea typeface="Alfios" panose="02070502080805060803" pitchFamily="18" charset="0"/>
              </a:rPr>
              <a:t>    ΚΛ. </a:t>
            </a:r>
            <a:r>
              <a:rPr lang="el-GR" dirty="0" err="1">
                <a:latin typeface="Alfios" panose="02070502080805060803" pitchFamily="18" charset="0"/>
                <a:ea typeface="Alfios" panose="02070502080805060803" pitchFamily="18" charset="0"/>
              </a:rPr>
              <a:t>Πάνυ</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μὲν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οὖν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δρῶμεν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ταῦτα</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εἴπερ</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σοί</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γε</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ἡδύ</a:t>
            </a:r>
            <a:r>
              <a:rPr lang="el-GR" dirty="0">
                <a:latin typeface="Alfios" panose="02070502080805060803" pitchFamily="18" charset="0"/>
                <a:ea typeface="Alfios" panose="02070502080805060803" pitchFamily="18" charset="0"/>
              </a:rPr>
              <a:t>.</a:t>
            </a:r>
          </a:p>
          <a:p>
            <a:pPr marL="0" indent="0">
              <a:buNone/>
            </a:pPr>
            <a:r>
              <a:rPr lang="el-GR" dirty="0">
                <a:latin typeface="Alfios" panose="02070502080805060803" pitchFamily="18" charset="0"/>
                <a:ea typeface="Alfios" panose="02070502080805060803" pitchFamily="18" charset="0"/>
              </a:rPr>
              <a:t>    [643</a:t>
            </a:r>
            <a:r>
              <a:rPr lang="en-US" dirty="0">
                <a:latin typeface="Alfios" panose="02070502080805060803" pitchFamily="18" charset="0"/>
                <a:ea typeface="Alfios" panose="02070502080805060803" pitchFamily="18" charset="0"/>
              </a:rPr>
              <a:t>b] </a:t>
            </a:r>
            <a:r>
              <a:rPr lang="el-GR" dirty="0">
                <a:latin typeface="Alfios" panose="02070502080805060803" pitchFamily="18" charset="0"/>
                <a:ea typeface="Alfios" panose="02070502080805060803" pitchFamily="18" charset="0"/>
              </a:rPr>
              <a:t>ΑΘ. </a:t>
            </a:r>
            <a:r>
              <a:rPr lang="el-GR" dirty="0" err="1">
                <a:latin typeface="Alfios" panose="02070502080805060803" pitchFamily="18" charset="0"/>
                <a:ea typeface="Alfios" panose="02070502080805060803" pitchFamily="18" charset="0"/>
              </a:rPr>
              <a:t>Λέγοντος</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τοίνυν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ἐμοῦ</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τί</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ποτε</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χρὴ</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φάναι</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παιδείαν</a:t>
            </a:r>
            <a:endParaRPr lang="el-GR" dirty="0">
              <a:latin typeface="Alfios" panose="02070502080805060803" pitchFamily="18" charset="0"/>
              <a:ea typeface="Alfios" panose="02070502080805060803" pitchFamily="18" charset="0"/>
            </a:endParaRPr>
          </a:p>
          <a:p>
            <a:pPr marL="0" indent="0">
              <a:buNone/>
            </a:pPr>
            <a:r>
              <a:rPr lang="el-GR" dirty="0" err="1">
                <a:latin typeface="Alfios" panose="02070502080805060803" pitchFamily="18" charset="0"/>
                <a:ea typeface="Alfios" panose="02070502080805060803" pitchFamily="18" charset="0"/>
              </a:rPr>
              <a:t>εἶναι</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σκέψασθε</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ἂν</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ἀρέσκῃ</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τὸ</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λεχθέν</a:t>
            </a:r>
            <a:r>
              <a:rPr lang="el-GR" dirty="0">
                <a:latin typeface="Alfios" panose="02070502080805060803" pitchFamily="18" charset="0"/>
                <a:ea typeface="Alfios" panose="02070502080805060803" pitchFamily="18" charset="0"/>
              </a:rPr>
              <a:t>.</a:t>
            </a:r>
          </a:p>
          <a:p>
            <a:pPr marL="0" indent="0">
              <a:buNone/>
            </a:pPr>
            <a:r>
              <a:rPr lang="el-GR" dirty="0">
                <a:latin typeface="Alfios" panose="02070502080805060803" pitchFamily="18" charset="0"/>
                <a:ea typeface="Alfios" panose="02070502080805060803" pitchFamily="18" charset="0"/>
              </a:rPr>
              <a:t>    ΚΛ. </a:t>
            </a:r>
            <a:r>
              <a:rPr lang="el-GR" dirty="0" err="1">
                <a:latin typeface="Alfios" panose="02070502080805060803" pitchFamily="18" charset="0"/>
                <a:ea typeface="Alfios" panose="02070502080805060803" pitchFamily="18" charset="0"/>
              </a:rPr>
              <a:t>Λέγοις</a:t>
            </a:r>
            <a:r>
              <a:rPr lang="el-GR" dirty="0">
                <a:latin typeface="Alfios" panose="02070502080805060803" pitchFamily="18" charset="0"/>
                <a:ea typeface="Alfios" panose="02070502080805060803" pitchFamily="18" charset="0"/>
              </a:rPr>
              <a:t> </a:t>
            </a:r>
            <a:r>
              <a:rPr lang="el-GR" dirty="0" err="1">
                <a:latin typeface="Alfios" panose="02070502080805060803" pitchFamily="18" charset="0"/>
                <a:ea typeface="Alfios" panose="02070502080805060803" pitchFamily="18" charset="0"/>
              </a:rPr>
              <a:t>ἄν</a:t>
            </a:r>
            <a:r>
              <a:rPr lang="el-GR" dirty="0">
                <a:latin typeface="Alfios" panose="02070502080805060803" pitchFamily="18" charset="0"/>
                <a:ea typeface="Alfios" panose="02070502080805060803" pitchFamily="18" charset="0"/>
              </a:rPr>
              <a:t>.</a:t>
            </a:r>
          </a:p>
        </p:txBody>
      </p:sp>
    </p:spTree>
    <p:extLst>
      <p:ext uri="{BB962C8B-B14F-4D97-AF65-F5344CB8AC3E}">
        <p14:creationId xmlns:p14="http://schemas.microsoft.com/office/powerpoint/2010/main" val="1321463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865094"/>
          </a:xfrm>
        </p:spPr>
        <p:txBody>
          <a:bodyPr/>
          <a:lstStyle/>
          <a:p>
            <a:r>
              <a:rPr lang="el-GR" sz="2400" dirty="0" err="1">
                <a:latin typeface="Alfios" panose="02070502080805060803" pitchFamily="18" charset="0"/>
                <a:ea typeface="Alfios" panose="02070502080805060803" pitchFamily="18" charset="0"/>
              </a:rPr>
              <a:t>Μτφρ</a:t>
            </a:r>
            <a:r>
              <a:rPr lang="el-GR" sz="2400" dirty="0" smtClean="0">
                <a:latin typeface="Alfios" panose="02070502080805060803" pitchFamily="18" charset="0"/>
                <a:ea typeface="Alfios" panose="02070502080805060803" pitchFamily="18" charset="0"/>
              </a:rPr>
              <a:t>.: </a:t>
            </a:r>
            <a:r>
              <a:rPr lang="el-GR" sz="2400" dirty="0">
                <a:latin typeface="Alfios" panose="02070502080805060803" pitchFamily="18" charset="0"/>
                <a:ea typeface="Alfios" panose="02070502080805060803" pitchFamily="18" charset="0"/>
              </a:rPr>
              <a:t>Β. Μοσκόβης. 1988. Πλάτωνος </a:t>
            </a:r>
            <a:r>
              <a:rPr lang="el-GR" sz="2400" i="1" dirty="0">
                <a:latin typeface="Alfios" panose="02070502080805060803" pitchFamily="18" charset="0"/>
                <a:ea typeface="Alfios" panose="02070502080805060803" pitchFamily="18" charset="0"/>
              </a:rPr>
              <a:t>Νόμοι</a:t>
            </a:r>
            <a:r>
              <a:rPr lang="el-GR" sz="2400" dirty="0">
                <a:latin typeface="Alfios" panose="02070502080805060803" pitchFamily="18" charset="0"/>
                <a:ea typeface="Alfios" panose="02070502080805060803" pitchFamily="18" charset="0"/>
              </a:rPr>
              <a:t>. Αθήνα: Νομική Βιβλιοθήκη</a:t>
            </a:r>
            <a:r>
              <a:rPr lang="el-GR" sz="2400" dirty="0"/>
              <a:t>.</a:t>
            </a:r>
          </a:p>
        </p:txBody>
      </p:sp>
      <p:sp>
        <p:nvSpPr>
          <p:cNvPr id="3" name="Θέση περιεχομένου 2"/>
          <p:cNvSpPr>
            <a:spLocks noGrp="1"/>
          </p:cNvSpPr>
          <p:nvPr>
            <p:ph idx="1"/>
          </p:nvPr>
        </p:nvSpPr>
        <p:spPr/>
        <p:txBody>
          <a:bodyPr>
            <a:normAutofit fontScale="85000" lnSpcReduction="10000"/>
          </a:bodyPr>
          <a:lstStyle/>
          <a:p>
            <a:r>
              <a:rPr lang="el-GR" dirty="0"/>
              <a:t>ΑΘΗΝΑΙΟΣ: Να, λοιπόν, που είσαστε έτοιμοι, καθώς φαίνεται, ν' ακούσετε. Κι εγώ είμαι έτοιμος να τα πω με όλη μου την καρδιά, όμως δεν είναι πολύ εύκολο να τα διατυπώσω. Αλλά πρέπει να προσπαθήσω. Πρώτα–πρώτα, λοιπόν, ας ορίσουμε, σύμφωνα με το θέμα τι είναι παιδεία και ποια δύναμη έχει. Γιατί με αυτήν παραδεχόμαστε ότι ο λόγος που αρχίσαμε τώρα εμείς, θα προχωρήσει μέχρις ότου φτάσει στο Διόνυσο.</a:t>
            </a:r>
          </a:p>
          <a:p>
            <a:endParaRPr lang="el-GR" dirty="0"/>
          </a:p>
          <a:p>
            <a:r>
              <a:rPr lang="el-GR" dirty="0"/>
              <a:t>ΚΛΕΙΝΙΑΣ: Θα ακολουθήσουμε αποκλειστικά αυτή την πορεία, αν σ' ευχαριστεί.</a:t>
            </a:r>
          </a:p>
          <a:p>
            <a:endParaRPr lang="el-GR" dirty="0"/>
          </a:p>
          <a:p>
            <a:r>
              <a:rPr lang="el-GR" dirty="0"/>
              <a:t>ΑΘΗΝΑΙΟΣ: Εγώ, λοιπόν, θα πω τι περιεχόμενο πρέπει να δώσουμε στην παιδεία και σεις σκεφτείτε, αν σας αρέσει ο ορισμός μου.</a:t>
            </a:r>
          </a:p>
          <a:p>
            <a:endParaRPr lang="el-GR" dirty="0"/>
          </a:p>
          <a:p>
            <a:r>
              <a:rPr lang="el-GR" dirty="0"/>
              <a:t>ΚΛΕΙΝΙΑΣ: Μπορείς να τον πεις.</a:t>
            </a:r>
          </a:p>
        </p:txBody>
      </p:sp>
    </p:spTree>
    <p:extLst>
      <p:ext uri="{BB962C8B-B14F-4D97-AF65-F5344CB8AC3E}">
        <p14:creationId xmlns:p14="http://schemas.microsoft.com/office/powerpoint/2010/main" val="1475347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10988" y="0"/>
            <a:ext cx="11268636" cy="6858000"/>
          </a:xfrm>
        </p:spPr>
        <p:txBody>
          <a:bodyPr>
            <a:noAutofit/>
          </a:bodyPr>
          <a:lstStyle/>
          <a:p>
            <a:pPr marL="0" indent="0">
              <a:buNone/>
            </a:pPr>
            <a:r>
              <a:rPr lang="el-GR" sz="2400" dirty="0">
                <a:latin typeface="Alfios" panose="02070502080805060803" pitchFamily="18" charset="0"/>
                <a:ea typeface="Alfios" panose="02070502080805060803" pitchFamily="18" charset="0"/>
              </a:rPr>
              <a:t>ΑΘ. </a:t>
            </a:r>
            <a:r>
              <a:rPr lang="el-GR" sz="1400" dirty="0" err="1">
                <a:latin typeface="Alfios" panose="02070502080805060803" pitchFamily="18" charset="0"/>
                <a:ea typeface="Alfios" panose="02070502080805060803" pitchFamily="18" charset="0"/>
              </a:rPr>
              <a:t>Λέγω</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δή</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καί</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φημι</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τὸν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ὁτιοῦν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ἀγαθὸν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ἄνδρα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μέλ</a:t>
            </a:r>
            <a:r>
              <a:rPr lang="el-GR" sz="1400" dirty="0">
                <a:latin typeface="Alfios" panose="02070502080805060803" pitchFamily="18" charset="0"/>
                <a:ea typeface="Alfios" panose="02070502080805060803" pitchFamily="18" charset="0"/>
              </a:rPr>
              <a:t>-</a:t>
            </a:r>
          </a:p>
          <a:p>
            <a:pPr marL="0" indent="0">
              <a:buNone/>
            </a:pPr>
            <a:r>
              <a:rPr lang="el-GR" sz="1400" dirty="0" err="1">
                <a:latin typeface="Alfios" panose="02070502080805060803" pitchFamily="18" charset="0"/>
                <a:ea typeface="Alfios" panose="02070502080805060803" pitchFamily="18" charset="0"/>
              </a:rPr>
              <a:t>λοντα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ἔσεσθαι</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τοῦτο</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αὐτὸ</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ἐκ</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παίδων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εὐθὺς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μελετᾶν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δεῖν</a:t>
            </a:r>
            <a:r>
              <a:rPr lang="el-GR" sz="1400" dirty="0">
                <a:latin typeface="Alfios" panose="02070502080805060803" pitchFamily="18" charset="0"/>
                <a:ea typeface="Alfios" panose="02070502080805060803" pitchFamily="18" charset="0"/>
              </a:rPr>
              <a:t>,</a:t>
            </a:r>
          </a:p>
          <a:p>
            <a:pPr marL="0" indent="0">
              <a:buNone/>
            </a:pPr>
            <a:r>
              <a:rPr lang="el-GR" sz="1400" dirty="0" err="1">
                <a:latin typeface="Alfios" panose="02070502080805060803" pitchFamily="18" charset="0"/>
                <a:ea typeface="Alfios" panose="02070502080805060803" pitchFamily="18" charset="0"/>
              </a:rPr>
              <a:t>παίζοντά</a:t>
            </a:r>
            <a:r>
              <a:rPr lang="el-GR" sz="1400" dirty="0">
                <a:latin typeface="Alfios" panose="02070502080805060803" pitchFamily="18" charset="0"/>
                <a:ea typeface="Alfios" panose="02070502080805060803" pitchFamily="18" charset="0"/>
              </a:rPr>
              <a:t> τε </a:t>
            </a:r>
            <a:r>
              <a:rPr lang="el-GR" sz="1400" dirty="0" err="1">
                <a:latin typeface="Alfios" panose="02070502080805060803" pitchFamily="18" charset="0"/>
                <a:ea typeface="Alfios" panose="02070502080805060803" pitchFamily="18" charset="0"/>
              </a:rPr>
              <a:t>καὶ</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σπουδάζοντα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ἐν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τοῖς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τοῦ</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πράγματος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ἑκάστοις</a:t>
            </a:r>
            <a:endParaRPr lang="el-GR" sz="1400" dirty="0">
              <a:latin typeface="Alfios" panose="02070502080805060803" pitchFamily="18" charset="0"/>
              <a:ea typeface="Alfios" panose="02070502080805060803" pitchFamily="18" charset="0"/>
            </a:endParaRPr>
          </a:p>
          <a:p>
            <a:pPr marL="0" indent="0">
              <a:buNone/>
            </a:pPr>
            <a:r>
              <a:rPr lang="el-GR" sz="1400" dirty="0" err="1">
                <a:latin typeface="Alfios" panose="02070502080805060803" pitchFamily="18" charset="0"/>
                <a:ea typeface="Alfios" panose="02070502080805060803" pitchFamily="18" charset="0"/>
              </a:rPr>
              <a:t>προσήκουσιν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οἷον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τὸν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μέλλοντα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ἀγαθὸν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ἔσεσθαι</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γεωργὸν</a:t>
            </a:r>
            <a:endParaRPr lang="el-GR" sz="1400" dirty="0">
              <a:latin typeface="Alfios" panose="02070502080805060803" pitchFamily="18" charset="0"/>
              <a:ea typeface="Alfios" panose="02070502080805060803" pitchFamily="18" charset="0"/>
            </a:endParaRPr>
          </a:p>
          <a:p>
            <a:pPr marL="0" indent="0">
              <a:buNone/>
            </a:pPr>
            <a:r>
              <a:rPr lang="el-GR" sz="1400" dirty="0">
                <a:latin typeface="Alfios" panose="02070502080805060803" pitchFamily="18" charset="0"/>
                <a:ea typeface="Alfios" panose="02070502080805060803" pitchFamily="18" charset="0"/>
              </a:rPr>
              <a:t>ἤ </a:t>
            </a:r>
            <a:r>
              <a:rPr lang="el-GR" sz="1400" dirty="0" err="1">
                <a:latin typeface="Alfios" panose="02070502080805060803" pitchFamily="18" charset="0"/>
                <a:ea typeface="Alfios" panose="02070502080805060803" pitchFamily="18" charset="0"/>
              </a:rPr>
              <a:t>τινα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οἰκοδόμον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τὸν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μὲν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οἰκοδομοῦντά</a:t>
            </a:r>
            <a:r>
              <a:rPr lang="el-GR" sz="1400" dirty="0">
                <a:latin typeface="Alfios" panose="02070502080805060803" pitchFamily="18" charset="0"/>
                <a:ea typeface="Alfios" panose="02070502080805060803" pitchFamily="18" charset="0"/>
              </a:rPr>
              <a:t> τι </a:t>
            </a:r>
            <a:r>
              <a:rPr lang="el-GR" sz="1400" dirty="0" err="1">
                <a:latin typeface="Alfios" panose="02070502080805060803" pitchFamily="18" charset="0"/>
                <a:ea typeface="Alfios" panose="02070502080805060803" pitchFamily="18" charset="0"/>
              </a:rPr>
              <a:t>τῶν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παιδείων</a:t>
            </a:r>
            <a:endParaRPr lang="el-GR" sz="1400" dirty="0">
              <a:latin typeface="Alfios" panose="02070502080805060803" pitchFamily="18" charset="0"/>
              <a:ea typeface="Alfios" panose="02070502080805060803" pitchFamily="18" charset="0"/>
            </a:endParaRPr>
          </a:p>
          <a:p>
            <a:pPr marL="0" indent="0">
              <a:buNone/>
            </a:pPr>
            <a:r>
              <a:rPr lang="el-GR" sz="1400" dirty="0">
                <a:latin typeface="Alfios" panose="02070502080805060803" pitchFamily="18" charset="0"/>
                <a:ea typeface="Alfios" panose="02070502080805060803" pitchFamily="18" charset="0"/>
              </a:rPr>
              <a:t>[643</a:t>
            </a:r>
            <a:r>
              <a:rPr lang="en-US" sz="1400" dirty="0">
                <a:latin typeface="Alfios" panose="02070502080805060803" pitchFamily="18" charset="0"/>
                <a:ea typeface="Alfios" panose="02070502080805060803" pitchFamily="18" charset="0"/>
              </a:rPr>
              <a:t>c] </a:t>
            </a:r>
            <a:r>
              <a:rPr lang="el-GR" sz="1400" dirty="0" err="1">
                <a:latin typeface="Alfios" panose="02070502080805060803" pitchFamily="18" charset="0"/>
                <a:ea typeface="Alfios" panose="02070502080805060803" pitchFamily="18" charset="0"/>
              </a:rPr>
              <a:t>οἰκοδομημάτων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παίζειν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χρή</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τὸν</a:t>
            </a:r>
            <a:r>
              <a:rPr lang="el-GR" sz="1400" dirty="0">
                <a:latin typeface="Alfios" panose="02070502080805060803" pitchFamily="18" charset="0"/>
                <a:ea typeface="Alfios" panose="02070502080805060803" pitchFamily="18" charset="0"/>
              </a:rPr>
              <a:t> δ’ </a:t>
            </a:r>
            <a:r>
              <a:rPr lang="el-GR" sz="1400" dirty="0" err="1">
                <a:latin typeface="Alfios" panose="02070502080805060803" pitchFamily="18" charset="0"/>
                <a:ea typeface="Alfios" panose="02070502080805060803" pitchFamily="18" charset="0"/>
              </a:rPr>
              <a:t>αὖ</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γεωργοῦντα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καὶ</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ὄργανα</a:t>
            </a:r>
            <a:endParaRPr lang="el-GR" sz="1400" dirty="0">
              <a:latin typeface="Alfios" panose="02070502080805060803" pitchFamily="18" charset="0"/>
              <a:ea typeface="Alfios" panose="02070502080805060803" pitchFamily="18" charset="0"/>
            </a:endParaRPr>
          </a:p>
          <a:p>
            <a:pPr marL="0" indent="0">
              <a:buNone/>
            </a:pPr>
            <a:r>
              <a:rPr lang="el-GR" sz="1400" dirty="0" err="1">
                <a:latin typeface="Alfios" panose="02070502080805060803" pitchFamily="18" charset="0"/>
                <a:ea typeface="Alfios" panose="02070502080805060803" pitchFamily="18" charset="0"/>
              </a:rPr>
              <a:t>ἑκατέρῳ</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σμικρά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τῶν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ἀληθινῶν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μιμήματα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παρασκευάζειν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τὸν</a:t>
            </a:r>
            <a:endParaRPr lang="el-GR" sz="1400" dirty="0">
              <a:latin typeface="Alfios" panose="02070502080805060803" pitchFamily="18" charset="0"/>
              <a:ea typeface="Alfios" panose="02070502080805060803" pitchFamily="18" charset="0"/>
            </a:endParaRPr>
          </a:p>
          <a:p>
            <a:pPr marL="0" indent="0">
              <a:buNone/>
            </a:pPr>
            <a:r>
              <a:rPr lang="el-GR" sz="1400" dirty="0" err="1">
                <a:latin typeface="Alfios" panose="02070502080805060803" pitchFamily="18" charset="0"/>
                <a:ea typeface="Alfios" panose="02070502080805060803" pitchFamily="18" charset="0"/>
              </a:rPr>
              <a:t>τρέφοντα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αὐτῶν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ἑκάτερον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καὶ</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δὴ</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καὶ</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τῶν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μαθημάτων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ὅσα</a:t>
            </a:r>
            <a:endParaRPr lang="el-GR" sz="1400" dirty="0">
              <a:latin typeface="Alfios" panose="02070502080805060803" pitchFamily="18" charset="0"/>
              <a:ea typeface="Alfios" panose="02070502080805060803" pitchFamily="18" charset="0"/>
            </a:endParaRPr>
          </a:p>
          <a:p>
            <a:pPr marL="0" indent="0">
              <a:buNone/>
            </a:pPr>
            <a:r>
              <a:rPr lang="el-GR" sz="1400" dirty="0" err="1">
                <a:latin typeface="Alfios" panose="02070502080805060803" pitchFamily="18" charset="0"/>
                <a:ea typeface="Alfios" panose="02070502080805060803" pitchFamily="18" charset="0"/>
              </a:rPr>
              <a:t>ἀναγκαῖα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προμεμαθηκέναι</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προμανθάνειν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οἷον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τέκτονα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μετρεῖν</a:t>
            </a:r>
            <a:endParaRPr lang="el-GR" sz="1400" dirty="0">
              <a:latin typeface="Alfios" panose="02070502080805060803" pitchFamily="18" charset="0"/>
              <a:ea typeface="Alfios" panose="02070502080805060803" pitchFamily="18" charset="0"/>
            </a:endParaRPr>
          </a:p>
          <a:p>
            <a:pPr marL="0" indent="0">
              <a:buNone/>
            </a:pPr>
            <a:r>
              <a:rPr lang="el-GR" sz="1400" dirty="0">
                <a:latin typeface="Alfios" panose="02070502080805060803" pitchFamily="18" charset="0"/>
                <a:ea typeface="Alfios" panose="02070502080805060803" pitchFamily="18" charset="0"/>
              </a:rPr>
              <a:t>ἢ </a:t>
            </a:r>
            <a:r>
              <a:rPr lang="el-GR" sz="1400" dirty="0" err="1">
                <a:latin typeface="Alfios" panose="02070502080805060803" pitchFamily="18" charset="0"/>
                <a:ea typeface="Alfios" panose="02070502080805060803" pitchFamily="18" charset="0"/>
              </a:rPr>
              <a:t>σταθμᾶσθαι</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καὶ</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πολεμικὸν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ἱππεύειν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παίζοντα</a:t>
            </a:r>
            <a:r>
              <a:rPr lang="el-GR" sz="1400" dirty="0">
                <a:latin typeface="Alfios" panose="02070502080805060803" pitchFamily="18" charset="0"/>
                <a:ea typeface="Alfios" panose="02070502080805060803" pitchFamily="18" charset="0"/>
              </a:rPr>
              <a:t> ἤ τι </a:t>
            </a:r>
            <a:r>
              <a:rPr lang="el-GR" sz="1400" dirty="0" err="1">
                <a:latin typeface="Alfios" panose="02070502080805060803" pitchFamily="18" charset="0"/>
                <a:ea typeface="Alfios" panose="02070502080805060803" pitchFamily="18" charset="0"/>
              </a:rPr>
              <a:t>τῶν</a:t>
            </a:r>
            <a:endParaRPr lang="el-GR" sz="1400" dirty="0">
              <a:latin typeface="Alfios" panose="02070502080805060803" pitchFamily="18" charset="0"/>
              <a:ea typeface="Alfios" panose="02070502080805060803" pitchFamily="18" charset="0"/>
            </a:endParaRPr>
          </a:p>
          <a:p>
            <a:pPr marL="0" indent="0">
              <a:buNone/>
            </a:pPr>
            <a:r>
              <a:rPr lang="el-GR" sz="1400" dirty="0" err="1">
                <a:latin typeface="Alfios" panose="02070502080805060803" pitchFamily="18" charset="0"/>
                <a:ea typeface="Alfios" panose="02070502080805060803" pitchFamily="18" charset="0"/>
              </a:rPr>
              <a:t>τοιούτων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ἄλλο</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ποιοῦντα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καὶ</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πειρᾶσθαι</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διὰ</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τῶν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παιδιῶν</a:t>
            </a:r>
            <a:endParaRPr lang="el-GR" sz="1400" dirty="0">
              <a:latin typeface="Alfios" panose="02070502080805060803" pitchFamily="18" charset="0"/>
              <a:ea typeface="Alfios" panose="02070502080805060803" pitchFamily="18" charset="0"/>
            </a:endParaRPr>
          </a:p>
          <a:p>
            <a:pPr marL="0" indent="0">
              <a:buNone/>
            </a:pPr>
            <a:r>
              <a:rPr lang="el-GR" sz="1400" dirty="0" err="1">
                <a:latin typeface="Alfios" panose="02070502080805060803" pitchFamily="18" charset="0"/>
                <a:ea typeface="Alfios" panose="02070502080805060803" pitchFamily="18" charset="0"/>
              </a:rPr>
              <a:t>ἐκεῖσε</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τρέπειν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τὰς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ἡδονὰς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καὶ</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ἐπιθυμίας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τῶν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παίδων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οἷ</a:t>
            </a:r>
            <a:endParaRPr lang="el-GR" sz="1400" dirty="0">
              <a:latin typeface="Alfios" panose="02070502080805060803" pitchFamily="18" charset="0"/>
              <a:ea typeface="Alfios" panose="02070502080805060803" pitchFamily="18" charset="0"/>
            </a:endParaRPr>
          </a:p>
          <a:p>
            <a:pPr marL="0" indent="0">
              <a:buNone/>
            </a:pPr>
            <a:r>
              <a:rPr lang="el-GR" sz="1400" dirty="0" err="1">
                <a:latin typeface="Alfios" panose="02070502080805060803" pitchFamily="18" charset="0"/>
                <a:ea typeface="Alfios" panose="02070502080805060803" pitchFamily="18" charset="0"/>
              </a:rPr>
              <a:t>ἀφικομένους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αὐτοὺς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δεῖ</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τέλος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ἔχειν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κεφάλαιον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δὴ</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παιδείας</a:t>
            </a:r>
            <a:endParaRPr lang="el-GR" sz="1400" dirty="0">
              <a:latin typeface="Alfios" panose="02070502080805060803" pitchFamily="18" charset="0"/>
              <a:ea typeface="Alfios" panose="02070502080805060803" pitchFamily="18" charset="0"/>
            </a:endParaRPr>
          </a:p>
          <a:p>
            <a:pPr marL="0" indent="0">
              <a:buNone/>
            </a:pPr>
            <a:r>
              <a:rPr lang="el-GR" sz="1400" dirty="0">
                <a:latin typeface="Alfios" panose="02070502080805060803" pitchFamily="18" charset="0"/>
                <a:ea typeface="Alfios" panose="02070502080805060803" pitchFamily="18" charset="0"/>
              </a:rPr>
              <a:t>[643</a:t>
            </a:r>
            <a:r>
              <a:rPr lang="en-US" sz="1400" dirty="0">
                <a:latin typeface="Alfios" panose="02070502080805060803" pitchFamily="18" charset="0"/>
                <a:ea typeface="Alfios" panose="02070502080805060803" pitchFamily="18" charset="0"/>
              </a:rPr>
              <a:t>d] </a:t>
            </a:r>
            <a:r>
              <a:rPr lang="el-GR" sz="1400" dirty="0" err="1">
                <a:latin typeface="Alfios" panose="02070502080805060803" pitchFamily="18" charset="0"/>
                <a:ea typeface="Alfios" panose="02070502080805060803" pitchFamily="18" charset="0"/>
              </a:rPr>
              <a:t>λέγομεν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τὴν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ὀρθὴν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τροφήν</a:t>
            </a:r>
            <a:r>
              <a:rPr lang="el-GR" sz="1400" dirty="0">
                <a:latin typeface="Alfios" panose="02070502080805060803" pitchFamily="18" charset="0"/>
                <a:ea typeface="Alfios" panose="02070502080805060803" pitchFamily="18" charset="0"/>
              </a:rPr>
              <a:t>, ἣ </a:t>
            </a:r>
            <a:r>
              <a:rPr lang="el-GR" sz="1400" dirty="0" err="1">
                <a:latin typeface="Alfios" panose="02070502080805060803" pitchFamily="18" charset="0"/>
                <a:ea typeface="Alfios" panose="02070502080805060803" pitchFamily="18" charset="0"/>
              </a:rPr>
              <a:t>τοῦ</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παίζοντος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τὴν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ψυχὴν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εἰς</a:t>
            </a:r>
            <a:endParaRPr lang="el-GR" sz="1400" dirty="0">
              <a:latin typeface="Alfios" panose="02070502080805060803" pitchFamily="18" charset="0"/>
              <a:ea typeface="Alfios" panose="02070502080805060803" pitchFamily="18" charset="0"/>
            </a:endParaRPr>
          </a:p>
          <a:p>
            <a:pPr marL="0" indent="0">
              <a:buNone/>
            </a:pPr>
            <a:r>
              <a:rPr lang="el-GR" sz="1400" dirty="0" err="1">
                <a:latin typeface="Alfios" panose="02070502080805060803" pitchFamily="18" charset="0"/>
                <a:ea typeface="Alfios" panose="02070502080805060803" pitchFamily="18" charset="0"/>
              </a:rPr>
              <a:t>ἔρωτα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μάλιστα</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ἄξει</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τούτου</a:t>
            </a:r>
            <a:r>
              <a:rPr lang="el-GR" sz="1400" dirty="0">
                <a:latin typeface="Alfios" panose="02070502080805060803" pitchFamily="18" charset="0"/>
                <a:ea typeface="Alfios" panose="02070502080805060803" pitchFamily="18" charset="0"/>
              </a:rPr>
              <a:t> ὃ </a:t>
            </a:r>
            <a:r>
              <a:rPr lang="el-GR" sz="1400" dirty="0" err="1">
                <a:latin typeface="Alfios" panose="02070502080805060803" pitchFamily="18" charset="0"/>
                <a:ea typeface="Alfios" panose="02070502080805060803" pitchFamily="18" charset="0"/>
              </a:rPr>
              <a:t>δεήσει</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γενόμενον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ἄνδρ</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αὐτὸν</a:t>
            </a:r>
            <a:endParaRPr lang="el-GR" sz="1400" dirty="0">
              <a:latin typeface="Alfios" panose="02070502080805060803" pitchFamily="18" charset="0"/>
              <a:ea typeface="Alfios" panose="02070502080805060803" pitchFamily="18" charset="0"/>
            </a:endParaRPr>
          </a:p>
          <a:p>
            <a:pPr marL="0" indent="0">
              <a:buNone/>
            </a:pPr>
            <a:r>
              <a:rPr lang="el-GR" sz="1400" dirty="0" err="1">
                <a:latin typeface="Alfios" panose="02070502080805060803" pitchFamily="18" charset="0"/>
                <a:ea typeface="Alfios" panose="02070502080805060803" pitchFamily="18" charset="0"/>
              </a:rPr>
              <a:t>τέλειον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εἶναι</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τῆς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τοῦ</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πράγματος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ἀρετῆς</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ὁρᾶτε</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οὖν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εἰ</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μέχρι</a:t>
            </a:r>
            <a:endParaRPr lang="el-GR" sz="1400" dirty="0">
              <a:latin typeface="Alfios" panose="02070502080805060803" pitchFamily="18" charset="0"/>
              <a:ea typeface="Alfios" panose="02070502080805060803" pitchFamily="18" charset="0"/>
            </a:endParaRPr>
          </a:p>
          <a:p>
            <a:pPr marL="0" indent="0">
              <a:buNone/>
            </a:pPr>
            <a:r>
              <a:rPr lang="el-GR" sz="1400" dirty="0" err="1">
                <a:latin typeface="Alfios" panose="02070502080805060803" pitchFamily="18" charset="0"/>
                <a:ea typeface="Alfios" panose="02070502080805060803" pitchFamily="18" charset="0"/>
              </a:rPr>
              <a:t>τούτου</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γε</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ὅπερ</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εἶπον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ὑμῖν</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ἀρέσκει</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τὸ</a:t>
            </a:r>
            <a:r>
              <a:rPr lang="el-GR" sz="1400" dirty="0">
                <a:latin typeface="Alfios" panose="02070502080805060803" pitchFamily="18" charset="0"/>
                <a:ea typeface="Alfios" panose="02070502080805060803" pitchFamily="18" charset="0"/>
              </a:rPr>
              <a:t> </a:t>
            </a:r>
            <a:r>
              <a:rPr lang="el-GR" sz="1400" dirty="0" err="1">
                <a:latin typeface="Alfios" panose="02070502080805060803" pitchFamily="18" charset="0"/>
                <a:ea typeface="Alfios" panose="02070502080805060803" pitchFamily="18" charset="0"/>
              </a:rPr>
              <a:t>λεχθέν</a:t>
            </a:r>
            <a:r>
              <a:rPr lang="el-GR" sz="1400" dirty="0">
                <a:latin typeface="Alfios" panose="02070502080805060803" pitchFamily="18" charset="0"/>
                <a:ea typeface="Alfios" panose="02070502080805060803" pitchFamily="18" charset="0"/>
              </a:rPr>
              <a:t>.</a:t>
            </a:r>
          </a:p>
        </p:txBody>
      </p:sp>
    </p:spTree>
    <p:extLst>
      <p:ext uri="{BB962C8B-B14F-4D97-AF65-F5344CB8AC3E}">
        <p14:creationId xmlns:p14="http://schemas.microsoft.com/office/powerpoint/2010/main" val="33363419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12694" y="551330"/>
            <a:ext cx="9337159" cy="5697070"/>
          </a:xfrm>
        </p:spPr>
        <p:txBody>
          <a:bodyPr>
            <a:normAutofit lnSpcReduction="10000"/>
          </a:bodyPr>
          <a:lstStyle/>
          <a:p>
            <a:r>
              <a:rPr lang="el-GR" dirty="0"/>
              <a:t>ΑΘΗΝΑΙΟΣ: Λέγω, λοιπόν, και υποστηρίζω ότι όποιος άνθρωπος έχει σκοπό να γίνει ενάρετος σε ό,τι τον ενδιαφέρει, πρέπει να ασχολείται από την πρώτη του παιδική ηλικία αστεία και σοβαρά με τα σχετικά ζητήματα του κλάδου του. Όποιος θέλει, παραδείγματος χάριν, να γίνει καλός γεωργός ή οικοδόμος, ο δεύτερος πρέπει να παίζει χτίζοντας κανένα παιδιάστικο οικοδόμημα, κι ο πρώτος να καλλιεργεί τη γη. Κι όποιος ανατρέφει τον καθένα απ' αυτούς τους δυο, πρέπει να τους φτιάχνει μικρά εργαλεία, απομιμήσεις των αληθινών. Επίσης όσα μαθήματα πρέπει να μάθει, να τα προμελετά. Ο οικοδόμος, λόγου χάριν, να μάθει να χρησιμοποιεί το μέτρο, ή το νήμα της στάθμης και ο πολεμιστής να </a:t>
            </a:r>
            <a:r>
              <a:rPr lang="el-GR" dirty="0" err="1"/>
              <a:t>καβαλλικεύει</a:t>
            </a:r>
            <a:r>
              <a:rPr lang="el-GR" dirty="0"/>
              <a:t> παίζοντας τα άλογα ή κάμνοντας κάτι παρόμοιο, και να προσπαθεί ο νομοθέτης με τα παιχνίδια να στρέφει τις απολαύσεις και τις επιθυμίες των παιδιών εκεί όπου όταν φτάσουν πρέπει να τελειώσουν. Βασικό, λοιπόν, σκοπό της παιδείας νομίζουμε την σωστή ανατροφή που, με το παιχνίδι, θα οδηγήσει όσο το δυνατό αποτελεσματικότερα την ψυχή του παιδιού ν' αγαπήσει με όλη του την ύπαρξη εκείνο, στο οποίο όταν γίνει άντρας, θα παραστεί ανάγκη να είναι τέλειος. </a:t>
            </a:r>
            <a:r>
              <a:rPr lang="el-GR" dirty="0" err="1"/>
              <a:t>Προσέχτε</a:t>
            </a:r>
            <a:r>
              <a:rPr lang="el-GR" dirty="0"/>
              <a:t> λοιπόν, όπως σας είπα, αν σας αρέσει αυτό που σας ανέπτυξα μέχρι τώρα.</a:t>
            </a:r>
          </a:p>
        </p:txBody>
      </p:sp>
    </p:spTree>
    <p:extLst>
      <p:ext uri="{BB962C8B-B14F-4D97-AF65-F5344CB8AC3E}">
        <p14:creationId xmlns:p14="http://schemas.microsoft.com/office/powerpoint/2010/main" val="28269188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1795</TotalTime>
  <Words>3646</Words>
  <Application>Microsoft Office PowerPoint</Application>
  <PresentationFormat>Ευρεία οθόνη</PresentationFormat>
  <Paragraphs>255</Paragraphs>
  <Slides>29</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29</vt:i4>
      </vt:variant>
    </vt:vector>
  </HeadingPairs>
  <TitlesOfParts>
    <vt:vector size="38" baseType="lpstr">
      <vt:lpstr>Alfios</vt:lpstr>
      <vt:lpstr>Arial</vt:lpstr>
      <vt:lpstr>Athena Unicode</vt:lpstr>
      <vt:lpstr>Cambria</vt:lpstr>
      <vt:lpstr>Century Gothic</vt:lpstr>
      <vt:lpstr>Georgia</vt:lpstr>
      <vt:lpstr>GFS Porson</vt:lpstr>
      <vt:lpstr>Wingdings 3</vt:lpstr>
      <vt:lpstr>Ιόν</vt:lpstr>
      <vt:lpstr>    ΦΙΛΟΣΟΦΙΑ ΤΗΣ ΠΑΙΔΕΙΑΣ  ΠΙΣ, Β’ Εξάμηνο  </vt:lpstr>
      <vt:lpstr>ΘΕΩΡΙΑ ΚΑΙ ΦΙΛΟΣΟΦΙΑ ΤΗΣ ΠΑΙΔΕΙΑΣ Γεώργιος Χ. Κουμάκης</vt:lpstr>
      <vt:lpstr>ΠΛΑΤΩΝ 427-347 π.Χ.</vt:lpstr>
      <vt:lpstr>Πλάτωνος, Πολιτεία</vt:lpstr>
      <vt:lpstr>Παρουσίαση του PowerPoint</vt:lpstr>
      <vt:lpstr>Πλάτων,  Νόμοι 643a–644b Η ιδανική παιδεία και η συμβολή της στη διαμόρφωση του τέλειου πολίτη</vt:lpstr>
      <vt:lpstr>Μτφρ.: Β. Μοσκόβης. 1988. Πλάτωνος Νόμοι. Αθήνα: Νομική Βιβλιοθήκη.</vt:lpstr>
      <vt:lpstr>Παρουσίαση του PowerPoint</vt:lpstr>
      <vt:lpstr>Παρουσίαση του PowerPoint</vt:lpstr>
      <vt:lpstr>Παρουσίαση του PowerPoint</vt:lpstr>
      <vt:lpstr>Παρουσίαση του PowerPoint</vt:lpstr>
      <vt:lpstr>Πλάτων,  Πολιτεία 514a–521b: Η αλληγορία του σπηλαίου. Η ερμηνεία της αλληγορίας: η παιδεία στροφή της ψυχής προς την ιδέα του αγαθού</vt:lpstr>
      <vt:lpstr>Μετάφραση: Ν.Μ.Σκουτερόπουλος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ΙΣΤΟΤΟΠΟΙ</vt:lpstr>
      <vt:lpstr>Μεταπτυχιακές εργασίες</vt:lpstr>
      <vt:lpstr>ΒΙΝΤΕΟ</vt:lpstr>
      <vt:lpstr>ΕΡΩΤΗΣΕΙΣ</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ΦΙΛΟΣΟΦΙΑ ΤΗΣ ΠΑΙΔΕΙΑΣ ΠΙΣ, Β’ Εξάμηνο 2019-2020</dc:title>
  <dc:creator>Λαμπρινός Πλατυπόδης</dc:creator>
  <cp:lastModifiedBy>User</cp:lastModifiedBy>
  <cp:revision>53</cp:revision>
  <dcterms:created xsi:type="dcterms:W3CDTF">2020-03-20T09:33:46Z</dcterms:created>
  <dcterms:modified xsi:type="dcterms:W3CDTF">2025-04-02T06:21:28Z</dcterms:modified>
</cp:coreProperties>
</file>