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66" r:id="rId7"/>
    <p:sldId id="259" r:id="rId8"/>
    <p:sldId id="260" r:id="rId9"/>
    <p:sldId id="261" r:id="rId10"/>
    <p:sldId id="262" r:id="rId11"/>
    <p:sldId id="263"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C8DD062E-B196-43C5-9E87-0248BD2DB2CC}"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3330930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8DD062E-B196-43C5-9E87-0248BD2DB2CC}"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3030987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8DD062E-B196-43C5-9E87-0248BD2DB2CC}"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32298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C8DD062E-B196-43C5-9E87-0248BD2DB2CC}"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29423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DD062E-B196-43C5-9E87-0248BD2DB2CC}" type="datetimeFigureOut">
              <a:rPr lang="el-GR" smtClean="0"/>
              <a:t>21/4/2020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688059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C8DD062E-B196-43C5-9E87-0248BD2DB2CC}" type="datetimeFigureOut">
              <a:rPr lang="el-GR" smtClean="0"/>
              <a:t>21/4/2020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61305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C8DD062E-B196-43C5-9E87-0248BD2DB2CC}" type="datetimeFigureOut">
              <a:rPr lang="el-GR" smtClean="0"/>
              <a:t>21/4/2020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122092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C8DD062E-B196-43C5-9E87-0248BD2DB2CC}" type="datetimeFigureOut">
              <a:rPr lang="el-GR" smtClean="0"/>
              <a:t>21/4/2020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2079224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D062E-B196-43C5-9E87-0248BD2DB2CC}" type="datetimeFigureOut">
              <a:rPr lang="el-GR" smtClean="0"/>
              <a:t>21/4/2020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3065801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D062E-B196-43C5-9E87-0248BD2DB2CC}" type="datetimeFigureOut">
              <a:rPr lang="el-GR" smtClean="0"/>
              <a:t>21/4/2020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29188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D062E-B196-43C5-9E87-0248BD2DB2CC}" type="datetimeFigureOut">
              <a:rPr lang="el-GR" smtClean="0"/>
              <a:t>21/4/2020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83C5476-BF2A-4632-9A67-279B8949BBDB}" type="slidenum">
              <a:rPr lang="el-GR" smtClean="0"/>
              <a:t>‹#›</a:t>
            </a:fld>
            <a:endParaRPr lang="el-GR"/>
          </a:p>
        </p:txBody>
      </p:sp>
    </p:spTree>
    <p:extLst>
      <p:ext uri="{BB962C8B-B14F-4D97-AF65-F5344CB8AC3E}">
        <p14:creationId xmlns:p14="http://schemas.microsoft.com/office/powerpoint/2010/main" val="215630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D062E-B196-43C5-9E87-0248BD2DB2CC}" type="datetimeFigureOut">
              <a:rPr lang="el-GR" smtClean="0"/>
              <a:t>21/4/2020</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3C5476-BF2A-4632-9A67-279B8949BBDB}" type="slidenum">
              <a:rPr lang="el-GR" smtClean="0"/>
              <a:t>‹#›</a:t>
            </a:fld>
            <a:endParaRPr lang="el-GR"/>
          </a:p>
        </p:txBody>
      </p:sp>
    </p:spTree>
    <p:extLst>
      <p:ext uri="{BB962C8B-B14F-4D97-AF65-F5344CB8AC3E}">
        <p14:creationId xmlns:p14="http://schemas.microsoft.com/office/powerpoint/2010/main" val="299728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ucas.com/file/4261/download?token=u7I6M9Q5" TargetMode="External"/><Relationship Id="rId2" Type="http://schemas.openxmlformats.org/officeDocument/2006/relationships/hyperlink" Target="https://www.ucas.com/file/4251/download?token=KIC9lMgH" TargetMode="External"/><Relationship Id="rId1" Type="http://schemas.openxmlformats.org/officeDocument/2006/relationships/slideLayout" Target="../slideLayouts/slideLayout2.xml"/><Relationship Id="rId4" Type="http://schemas.openxmlformats.org/officeDocument/2006/relationships/hyperlink" Target="https://www.ucas.com/undergraduate/applying-university/how-write-ucas-undergraduate-personal-statement"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www.ucas.com/undergraduate/applying-university/how-write-ucas-undergraduate-personal-statemen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ucas.com/undergraduate/applying-university/how-write-ucas-undergraduate-personal-statemen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ucas.com/undergraduate/applying-university/how-write-ucas-undergraduate-personal-statemen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ucas.com/connect/blogs/ten-places-get-personal-statement-pointers" TargetMode="External"/><Relationship Id="rId2" Type="http://schemas.openxmlformats.org/officeDocument/2006/relationships/hyperlink" Target="https://www.ucas.com/connect/blogs/personal-statements-quick-fire-questions-answered" TargetMode="External"/><Relationship Id="rId1" Type="http://schemas.openxmlformats.org/officeDocument/2006/relationships/slideLayout" Target="../slideLayouts/slideLayout2.xml"/><Relationship Id="rId6" Type="http://schemas.openxmlformats.org/officeDocument/2006/relationships/hyperlink" Target="https://www.ucas.com/undergraduate/applying-university/how-write-ucas-undergraduate-personal-statement" TargetMode="External"/><Relationship Id="rId5" Type="http://schemas.openxmlformats.org/officeDocument/2006/relationships/hyperlink" Target="https://www.ucas.com/connect/blogs/charlottes-blog-post-writing-undergraduate-personal-statement" TargetMode="External"/><Relationship Id="rId4" Type="http://schemas.openxmlformats.org/officeDocument/2006/relationships/hyperlink" Target="https://www.ucas.com/connect/blogs/how-complete-your-personal-stateme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692697"/>
            <a:ext cx="8568952" cy="1368151"/>
          </a:xfrm>
          <a:solidFill>
            <a:schemeClr val="accent4">
              <a:lumMod val="40000"/>
              <a:lumOff val="60000"/>
            </a:schemeClr>
          </a:solidFill>
        </p:spPr>
        <p:txBody>
          <a:bodyPr/>
          <a:lstStyle/>
          <a:p>
            <a:r>
              <a:rPr lang="en-US" dirty="0" smtClean="0"/>
              <a:t>1.20 APPLYING NEW WRITING SKILLS</a:t>
            </a:r>
            <a:endParaRPr lang="el-GR" dirty="0"/>
          </a:p>
        </p:txBody>
      </p:sp>
      <p:sp>
        <p:nvSpPr>
          <p:cNvPr id="3" name="Subtitle 2"/>
          <p:cNvSpPr>
            <a:spLocks noGrp="1"/>
          </p:cNvSpPr>
          <p:nvPr>
            <p:ph type="subTitle" idx="1"/>
          </p:nvPr>
        </p:nvSpPr>
        <p:spPr>
          <a:xfrm>
            <a:off x="1371600" y="2348880"/>
            <a:ext cx="6400800" cy="720080"/>
          </a:xfrm>
          <a:solidFill>
            <a:schemeClr val="accent2">
              <a:lumMod val="20000"/>
              <a:lumOff val="80000"/>
            </a:schemeClr>
          </a:solidFill>
        </p:spPr>
        <p:txBody>
          <a:bodyPr/>
          <a:lstStyle/>
          <a:p>
            <a:r>
              <a:rPr lang="en-US" dirty="0" smtClean="0">
                <a:solidFill>
                  <a:schemeClr val="tx1"/>
                </a:solidFill>
              </a:rPr>
              <a:t>A PERSONAL STATEMENT</a:t>
            </a:r>
            <a:endParaRPr lang="el-GR" dirty="0">
              <a:solidFill>
                <a:schemeClr val="tx1"/>
              </a:solidFill>
            </a:endParaRPr>
          </a:p>
        </p:txBody>
      </p:sp>
      <p:pic>
        <p:nvPicPr>
          <p:cNvPr id="1026" name="Picture 2" descr="How To Write A Personal Statement | Fish4job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59" y="3429000"/>
            <a:ext cx="7992889"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256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US" sz="2800" dirty="0"/>
              <a:t>TIPS ON HOW TO WRITE A PERSONAL STATEMENT </a:t>
            </a:r>
            <a:r>
              <a:rPr lang="en-US" sz="2800" dirty="0" smtClean="0"/>
              <a:t>(3)</a:t>
            </a:r>
            <a:endParaRPr lang="el-GR" sz="2800" dirty="0"/>
          </a:p>
        </p:txBody>
      </p:sp>
      <p:sp>
        <p:nvSpPr>
          <p:cNvPr id="3" name="Content Placeholder 2"/>
          <p:cNvSpPr>
            <a:spLocks noGrp="1"/>
          </p:cNvSpPr>
          <p:nvPr>
            <p:ph idx="1"/>
          </p:nvPr>
        </p:nvSpPr>
        <p:spPr>
          <a:xfrm>
            <a:off x="457200" y="1600200"/>
            <a:ext cx="8229600" cy="4925144"/>
          </a:xfrm>
          <a:solidFill>
            <a:schemeClr val="accent5">
              <a:lumMod val="40000"/>
              <a:lumOff val="60000"/>
            </a:schemeClr>
          </a:solidFill>
        </p:spPr>
        <p:txBody>
          <a:bodyPr>
            <a:normAutofit fontScale="47500" lnSpcReduction="20000"/>
          </a:bodyPr>
          <a:lstStyle/>
          <a:p>
            <a:r>
              <a:rPr lang="en-US" b="1" dirty="0"/>
              <a:t>How to write it</a:t>
            </a:r>
          </a:p>
          <a:p>
            <a:r>
              <a:rPr lang="en-US" dirty="0"/>
              <a:t>Your personal statement should be unique, so there’s no definite format for you to follow here – just take your time. Here are some guidelines for you to follow, but remember your personal statement needs to be ‘personal’.</a:t>
            </a:r>
          </a:p>
          <a:p>
            <a:r>
              <a:rPr lang="en-US" b="1" dirty="0"/>
              <a:t>Write in an enthusiastic, concise, and natural style – nothing too complex.</a:t>
            </a:r>
          </a:p>
          <a:p>
            <a:r>
              <a:rPr lang="en-US" b="1" dirty="0"/>
              <a:t>Try to stand out, but be careful with </a:t>
            </a:r>
            <a:r>
              <a:rPr lang="en-US" b="1" dirty="0" err="1"/>
              <a:t>humour</a:t>
            </a:r>
            <a:r>
              <a:rPr lang="en-US" b="1" dirty="0"/>
              <a:t>, quotes, or anything unusual – just in case the admissions tutor doesn’t have the same sense of </a:t>
            </a:r>
            <a:r>
              <a:rPr lang="en-US" b="1" dirty="0" err="1"/>
              <a:t>humour</a:t>
            </a:r>
            <a:r>
              <a:rPr lang="en-US" b="1" dirty="0"/>
              <a:t> as you.</a:t>
            </a:r>
          </a:p>
          <a:p>
            <a:r>
              <a:rPr lang="en-US" b="1" dirty="0"/>
              <a:t>Structure your info to reflect the skills and qualities the </a:t>
            </a:r>
            <a:r>
              <a:rPr lang="en-US" b="1" dirty="0" err="1"/>
              <a:t>unis</a:t>
            </a:r>
            <a:r>
              <a:rPr lang="en-US" b="1" dirty="0"/>
              <a:t> and colleges value most – use the course descriptions to help you.</a:t>
            </a:r>
          </a:p>
          <a:p>
            <a:r>
              <a:rPr lang="en-US" b="1" dirty="0"/>
              <a:t>Check the character and line limit – you have 4,000 characters and 47 lines. Some word processors get different values if they don’t count tabs and paragraph spacing as individual characters.</a:t>
            </a:r>
          </a:p>
          <a:p>
            <a:r>
              <a:rPr lang="en-US" b="1" dirty="0"/>
              <a:t>Proofread aloud, and get your teachers, advisers, and family to check. Then redraft it until you’re happy with it, and the spelling, punctuation, and grammar are correct.</a:t>
            </a:r>
          </a:p>
          <a:p>
            <a:r>
              <a:rPr lang="en-US" b="1" dirty="0"/>
              <a:t>We recommend you write your personal statement first, then copy and paste it into your online application once you're happy with it. Make sure you save it regularly, as it times out after 35 minutes of inactivity.</a:t>
            </a:r>
          </a:p>
          <a:p>
            <a:r>
              <a:rPr lang="en-US" dirty="0"/>
              <a:t>Here are some useful documents to get you started:</a:t>
            </a:r>
          </a:p>
          <a:p>
            <a:r>
              <a:rPr lang="en-US" dirty="0">
                <a:hlinkClick r:id="rId2"/>
              </a:rPr>
              <a:t>Personal statement mind map</a:t>
            </a:r>
            <a:r>
              <a:rPr lang="en-US" dirty="0"/>
              <a:t> (2.58 MB)</a:t>
            </a:r>
          </a:p>
          <a:p>
            <a:r>
              <a:rPr lang="en-US" dirty="0">
                <a:hlinkClick r:id="rId3"/>
              </a:rPr>
              <a:t>Personal statement worksheet</a:t>
            </a:r>
            <a:r>
              <a:rPr lang="en-US" dirty="0"/>
              <a:t> (227.9 KB)</a:t>
            </a:r>
          </a:p>
          <a:p>
            <a:r>
              <a:rPr lang="en-US" dirty="0"/>
              <a:t>(information retrieved from </a:t>
            </a:r>
            <a:r>
              <a:rPr lang="en-US" dirty="0">
                <a:hlinkClick r:id="rId4"/>
              </a:rPr>
              <a:t>https://www.ucas.com/undergraduate/applying-university/how-write-ucas-undergraduate-personal-statement</a:t>
            </a:r>
            <a:r>
              <a:rPr lang="en-US" dirty="0"/>
              <a:t>)</a:t>
            </a:r>
          </a:p>
          <a:p>
            <a:endParaRPr lang="el-GR" dirty="0"/>
          </a:p>
        </p:txBody>
      </p:sp>
    </p:spTree>
    <p:extLst>
      <p:ext uri="{BB962C8B-B14F-4D97-AF65-F5344CB8AC3E}">
        <p14:creationId xmlns:p14="http://schemas.microsoft.com/office/powerpoint/2010/main" val="29036049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US" sz="2400" dirty="0"/>
              <a:t>TIPS ON HOW TO WRITE A PERSONAL STATEMENT </a:t>
            </a:r>
            <a:r>
              <a:rPr lang="en-US" sz="2400" dirty="0" smtClean="0"/>
              <a:t>(4)</a:t>
            </a:r>
            <a:endParaRPr lang="el-GR" sz="2400" dirty="0"/>
          </a:p>
        </p:txBody>
      </p:sp>
      <p:sp>
        <p:nvSpPr>
          <p:cNvPr id="3" name="Content Placeholder 2"/>
          <p:cNvSpPr>
            <a:spLocks noGrp="1"/>
          </p:cNvSpPr>
          <p:nvPr>
            <p:ph idx="1"/>
          </p:nvPr>
        </p:nvSpPr>
        <p:spPr>
          <a:xfrm>
            <a:off x="457200" y="1600200"/>
            <a:ext cx="8229600" cy="4997152"/>
          </a:xfrm>
          <a:solidFill>
            <a:schemeClr val="accent5">
              <a:lumMod val="40000"/>
              <a:lumOff val="60000"/>
            </a:schemeClr>
          </a:solidFill>
        </p:spPr>
        <p:txBody>
          <a:bodyPr>
            <a:normAutofit fontScale="55000" lnSpcReduction="20000"/>
          </a:bodyPr>
          <a:lstStyle/>
          <a:p>
            <a:r>
              <a:rPr lang="en-US" b="1" dirty="0"/>
              <a:t>Personal statement dos and don'ts</a:t>
            </a:r>
          </a:p>
          <a:p>
            <a:r>
              <a:rPr lang="en-US" b="1" dirty="0"/>
              <a:t>Do</a:t>
            </a:r>
            <a:r>
              <a:rPr lang="en-US" dirty="0"/>
              <a:t> show you know your strengths, and outline your ideas clearly.</a:t>
            </a:r>
          </a:p>
          <a:p>
            <a:r>
              <a:rPr lang="en-US" b="1" dirty="0"/>
              <a:t>Do</a:t>
            </a:r>
            <a:r>
              <a:rPr lang="en-US" dirty="0"/>
              <a:t> be enthusiastic – if you show you’re interested in the course, it may help you get a place.</a:t>
            </a:r>
          </a:p>
          <a:p>
            <a:r>
              <a:rPr lang="en-US" b="1" dirty="0"/>
              <a:t>Do</a:t>
            </a:r>
            <a:r>
              <a:rPr lang="en-US" dirty="0"/>
              <a:t> expect to produce several drafts of your personal statement before being totally happy with it.</a:t>
            </a:r>
          </a:p>
          <a:p>
            <a:r>
              <a:rPr lang="en-US" b="1" dirty="0"/>
              <a:t>Do</a:t>
            </a:r>
            <a:r>
              <a:rPr lang="en-US" dirty="0"/>
              <a:t> ask people you trust for their feedback</a:t>
            </a:r>
          </a:p>
          <a:p>
            <a:r>
              <a:rPr lang="en-US" b="1" dirty="0"/>
              <a:t>Don’t</a:t>
            </a:r>
            <a:r>
              <a:rPr lang="en-US" dirty="0"/>
              <a:t> be tempted to buy or copy a personal statement, or share yours. All personal statements are checked for similarity – if your personal statement is flagged as similar to other applicants, it could affect your chances of being offered a place.</a:t>
            </a:r>
          </a:p>
          <a:p>
            <a:r>
              <a:rPr lang="en-US" b="1" dirty="0"/>
              <a:t>Don’t</a:t>
            </a:r>
            <a:r>
              <a:rPr lang="en-US" dirty="0"/>
              <a:t> exaggerate – if you do, you may get caught out in an interview when asked to elaborate on an interesting achievement.</a:t>
            </a:r>
          </a:p>
          <a:p>
            <a:r>
              <a:rPr lang="en-US" b="1" dirty="0"/>
              <a:t>Don’t </a:t>
            </a:r>
            <a:r>
              <a:rPr lang="en-US" dirty="0"/>
              <a:t>rely on a spellchecker, as it will not pick up everything – proofread as many times as possible.</a:t>
            </a:r>
          </a:p>
          <a:p>
            <a:r>
              <a:rPr lang="en-US" b="1" dirty="0"/>
              <a:t>Don’t</a:t>
            </a:r>
            <a:r>
              <a:rPr lang="en-US" dirty="0"/>
              <a:t> leave it to the last minute – your statement will seem rushed, and important information could be left out.</a:t>
            </a:r>
          </a:p>
          <a:p>
            <a:r>
              <a:rPr lang="en-US" b="1" dirty="0"/>
              <a:t>Don’t</a:t>
            </a:r>
            <a:r>
              <a:rPr lang="en-US" dirty="0"/>
              <a:t> let spelling and grammatical errors spoil your statement</a:t>
            </a:r>
            <a:r>
              <a:rPr lang="en-US" dirty="0" smtClean="0"/>
              <a:t>.</a:t>
            </a:r>
          </a:p>
          <a:p>
            <a:r>
              <a:rPr lang="en-US" dirty="0"/>
              <a:t>(information retrieved from </a:t>
            </a:r>
            <a:r>
              <a:rPr lang="en-US" dirty="0">
                <a:hlinkClick r:id="rId2"/>
              </a:rPr>
              <a:t>https://www.ucas.com/undergraduate/applying-university/how-write-ucas-undergraduate-personal-statement</a:t>
            </a:r>
            <a:r>
              <a:rPr lang="en-US" dirty="0"/>
              <a:t>)</a:t>
            </a:r>
          </a:p>
          <a:p>
            <a:endParaRPr lang="en-US" dirty="0"/>
          </a:p>
          <a:p>
            <a:endParaRPr lang="el-GR" dirty="0"/>
          </a:p>
        </p:txBody>
      </p:sp>
    </p:spTree>
    <p:extLst>
      <p:ext uri="{BB962C8B-B14F-4D97-AF65-F5344CB8AC3E}">
        <p14:creationId xmlns:p14="http://schemas.microsoft.com/office/powerpoint/2010/main" val="1561700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EDITING AND REWRITING</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70000" lnSpcReduction="20000"/>
          </a:bodyPr>
          <a:lstStyle/>
          <a:p>
            <a:r>
              <a:rPr lang="en-US" b="1" dirty="0"/>
              <a:t>F. Editing</a:t>
            </a:r>
            <a:endParaRPr lang="el-GR" dirty="0"/>
          </a:p>
          <a:p>
            <a:r>
              <a:rPr lang="en-US" i="1" dirty="0"/>
              <a:t>Exchange statements with a partner. Read his/her statement.</a:t>
            </a:r>
            <a:endParaRPr lang="el-GR" dirty="0"/>
          </a:p>
          <a:p>
            <a:r>
              <a:rPr lang="en-US" dirty="0"/>
              <a:t>1. Do you understand it? If you have any problems, put a </a:t>
            </a:r>
            <a:r>
              <a:rPr lang="en-US" b="1" dirty="0"/>
              <a:t>?</a:t>
            </a:r>
            <a:r>
              <a:rPr lang="en-US" dirty="0"/>
              <a:t> next to the sentence.</a:t>
            </a:r>
            <a:endParaRPr lang="el-GR" dirty="0"/>
          </a:p>
          <a:p>
            <a:r>
              <a:rPr lang="en-US" dirty="0"/>
              <a:t>2. Are there any:</a:t>
            </a:r>
            <a:endParaRPr lang="el-GR" dirty="0"/>
          </a:p>
          <a:p>
            <a:r>
              <a:rPr lang="en-US" dirty="0"/>
              <a:t>	- spelling mistakes? Write </a:t>
            </a:r>
            <a:r>
              <a:rPr lang="en-US" b="1" dirty="0"/>
              <a:t>S</a:t>
            </a:r>
            <a:r>
              <a:rPr lang="en-US" dirty="0"/>
              <a:t>.</a:t>
            </a:r>
            <a:endParaRPr lang="el-GR" dirty="0"/>
          </a:p>
          <a:p>
            <a:r>
              <a:rPr lang="en-US" dirty="0"/>
              <a:t>	- grammar mistakes? Write </a:t>
            </a:r>
            <a:r>
              <a:rPr lang="en-US" b="1" dirty="0"/>
              <a:t>G</a:t>
            </a:r>
            <a:r>
              <a:rPr lang="en-US" dirty="0"/>
              <a:t>.</a:t>
            </a:r>
            <a:endParaRPr lang="el-GR" dirty="0"/>
          </a:p>
          <a:p>
            <a:r>
              <a:rPr lang="en-US" dirty="0"/>
              <a:t>	- punctuation mistakes? Write </a:t>
            </a:r>
            <a:r>
              <a:rPr lang="en-US" b="1" dirty="0"/>
              <a:t>P</a:t>
            </a:r>
            <a:r>
              <a:rPr lang="en-US" dirty="0"/>
              <a:t>.</a:t>
            </a:r>
            <a:endParaRPr lang="el-GR" dirty="0"/>
          </a:p>
          <a:p>
            <a:r>
              <a:rPr lang="en-US" dirty="0"/>
              <a:t> </a:t>
            </a:r>
            <a:endParaRPr lang="el-GR" dirty="0"/>
          </a:p>
          <a:p>
            <a:r>
              <a:rPr lang="en-US" b="1" dirty="0"/>
              <a:t>G. Rewriting</a:t>
            </a:r>
            <a:endParaRPr lang="el-GR" dirty="0"/>
          </a:p>
          <a:p>
            <a:r>
              <a:rPr lang="en-US" i="1" dirty="0"/>
              <a:t>Read your Personal Statement again. Look at the </a:t>
            </a:r>
            <a:r>
              <a:rPr lang="en-US" b="1" i="1" dirty="0"/>
              <a:t>?</a:t>
            </a:r>
            <a:r>
              <a:rPr lang="en-US" i="1" dirty="0"/>
              <a:t>, </a:t>
            </a:r>
            <a:r>
              <a:rPr lang="en-US" b="1" i="1" dirty="0"/>
              <a:t>S</a:t>
            </a:r>
            <a:r>
              <a:rPr lang="en-US" i="1" dirty="0"/>
              <a:t>, </a:t>
            </a:r>
            <a:r>
              <a:rPr lang="en-US" b="1" i="1" dirty="0"/>
              <a:t>G </a:t>
            </a:r>
            <a:r>
              <a:rPr lang="en-US" i="1" dirty="0"/>
              <a:t>and </a:t>
            </a:r>
            <a:r>
              <a:rPr lang="en-US" b="1" i="1" dirty="0"/>
              <a:t>P</a:t>
            </a:r>
            <a:r>
              <a:rPr lang="en-US" i="1" dirty="0"/>
              <a:t> marks on your first draft.</a:t>
            </a:r>
            <a:endParaRPr lang="el-GR" dirty="0"/>
          </a:p>
          <a:p>
            <a:r>
              <a:rPr lang="en-US" i="1" dirty="0"/>
              <a:t>Write the Personal Statement again.</a:t>
            </a:r>
            <a:endParaRPr lang="el-GR" dirty="0"/>
          </a:p>
          <a:p>
            <a:endParaRPr lang="el-GR" dirty="0"/>
          </a:p>
        </p:txBody>
      </p:sp>
    </p:spTree>
    <p:extLst>
      <p:ext uri="{BB962C8B-B14F-4D97-AF65-F5344CB8AC3E}">
        <p14:creationId xmlns:p14="http://schemas.microsoft.com/office/powerpoint/2010/main" val="3012898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OBJECTIVES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lstStyle/>
          <a:p>
            <a:pPr algn="just"/>
            <a:r>
              <a:rPr lang="en-US" dirty="0" smtClean="0"/>
              <a:t>Students should be able to:</a:t>
            </a:r>
          </a:p>
          <a:p>
            <a:pPr algn="just"/>
            <a:r>
              <a:rPr lang="en-US" dirty="0" smtClean="0"/>
              <a:t>Show </a:t>
            </a:r>
            <a:r>
              <a:rPr lang="en-US" b="1" dirty="0" smtClean="0"/>
              <a:t>understanding of and use the TOWER approach </a:t>
            </a:r>
            <a:r>
              <a:rPr lang="en-US" dirty="0" smtClean="0"/>
              <a:t>for writing as a process;</a:t>
            </a:r>
          </a:p>
          <a:p>
            <a:pPr algn="just"/>
            <a:r>
              <a:rPr lang="en-US" b="1" dirty="0" smtClean="0"/>
              <a:t>Produce a written Personal Statement </a:t>
            </a:r>
            <a:r>
              <a:rPr lang="en-US" dirty="0" smtClean="0"/>
              <a:t>using target vocabulary and language from the theme.</a:t>
            </a:r>
            <a:endParaRPr lang="el-GR" dirty="0"/>
          </a:p>
        </p:txBody>
      </p:sp>
    </p:spTree>
    <p:extLst>
      <p:ext uri="{BB962C8B-B14F-4D97-AF65-F5344CB8AC3E}">
        <p14:creationId xmlns:p14="http://schemas.microsoft.com/office/powerpoint/2010/main" val="16306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b="1" dirty="0" smtClean="0"/>
              <a:t/>
            </a:r>
            <a:br>
              <a:rPr lang="en-US" b="1" dirty="0" smtClean="0"/>
            </a:br>
            <a:r>
              <a:rPr lang="en-US" b="1" dirty="0" smtClean="0"/>
              <a:t>A</a:t>
            </a:r>
            <a:r>
              <a:rPr lang="en-US" b="1" dirty="0"/>
              <a:t>. Reviewing vocabulary</a:t>
            </a:r>
            <a:r>
              <a:rPr lang="el-GR" dirty="0"/>
              <a:t/>
            </a:r>
            <a:br>
              <a:rPr lang="el-GR" dirty="0"/>
            </a:b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a:bodyPr>
          <a:lstStyle/>
          <a:p>
            <a:r>
              <a:rPr lang="en-US" sz="1800" i="1" dirty="0"/>
              <a:t>What noun or </a:t>
            </a:r>
            <a:r>
              <a:rPr lang="en-US" sz="1800" i="1" dirty="0" smtClean="0"/>
              <a:t>noun </a:t>
            </a:r>
            <a:r>
              <a:rPr lang="en-US" sz="1800" i="1" dirty="0"/>
              <a:t>phrase can follow each verb?</a:t>
            </a:r>
            <a:endParaRPr lang="el-GR" sz="1800" dirty="0"/>
          </a:p>
          <a:p>
            <a:r>
              <a:rPr lang="en-US" sz="1800" dirty="0"/>
              <a:t> </a:t>
            </a:r>
            <a:endParaRPr lang="el-GR" sz="1800" dirty="0"/>
          </a:p>
          <a:p>
            <a:r>
              <a:rPr lang="en-US" sz="1800" dirty="0"/>
              <a:t>1.   apply to </a:t>
            </a:r>
            <a:r>
              <a:rPr lang="en-US" sz="1800" i="1" u="sng" dirty="0"/>
              <a:t>a university</a:t>
            </a:r>
            <a:r>
              <a:rPr lang="en-US" sz="1800" dirty="0"/>
              <a:t>	</a:t>
            </a:r>
            <a:endParaRPr lang="el-GR" sz="1800" dirty="0"/>
          </a:p>
          <a:p>
            <a:r>
              <a:rPr lang="en-US" sz="1800" dirty="0"/>
              <a:t> 2.   attend ...........................................................................................................</a:t>
            </a:r>
            <a:endParaRPr lang="el-GR" sz="1800" dirty="0"/>
          </a:p>
          <a:p>
            <a:r>
              <a:rPr lang="en-US" sz="1800" dirty="0"/>
              <a:t>3.   complete ......................................................................................................</a:t>
            </a:r>
            <a:endParaRPr lang="el-GR" sz="1800" dirty="0"/>
          </a:p>
          <a:p>
            <a:r>
              <a:rPr lang="en-US" sz="1800" dirty="0"/>
              <a:t>4.   </a:t>
            </a:r>
            <a:r>
              <a:rPr lang="en-US" sz="1800" dirty="0" err="1"/>
              <a:t>enrol</a:t>
            </a:r>
            <a:r>
              <a:rPr lang="en-US" sz="1800" dirty="0"/>
              <a:t> at ..........................................................................................................</a:t>
            </a:r>
            <a:endParaRPr lang="el-GR" sz="1800" dirty="0"/>
          </a:p>
          <a:p>
            <a:r>
              <a:rPr lang="en-US" sz="1800" dirty="0"/>
              <a:t>5.   have ................................................................................................................</a:t>
            </a:r>
            <a:endParaRPr lang="el-GR" sz="1800" dirty="0"/>
          </a:p>
          <a:p>
            <a:r>
              <a:rPr lang="en-US" sz="1800" dirty="0"/>
              <a:t>6.   lead .................................................................................................................</a:t>
            </a:r>
            <a:endParaRPr lang="el-GR" sz="1800" dirty="0"/>
          </a:p>
          <a:p>
            <a:r>
              <a:rPr lang="en-US" sz="1800" dirty="0"/>
              <a:t>7.   obtain ............................................................................................................</a:t>
            </a:r>
            <a:endParaRPr lang="el-GR" sz="1800" dirty="0"/>
          </a:p>
          <a:p>
            <a:r>
              <a:rPr lang="en-US" sz="1800" dirty="0"/>
              <a:t>8.   play .................................................................................................................</a:t>
            </a:r>
            <a:endParaRPr lang="el-GR" sz="1800" dirty="0"/>
          </a:p>
          <a:p>
            <a:r>
              <a:rPr lang="en-US" sz="1800" dirty="0"/>
              <a:t>9.   study ..............................................................................................................</a:t>
            </a:r>
            <a:endParaRPr lang="el-GR" sz="1800" dirty="0"/>
          </a:p>
          <a:p>
            <a:r>
              <a:rPr lang="en-US" sz="1800" dirty="0"/>
              <a:t>10. take ................................................................................................................</a:t>
            </a:r>
            <a:endParaRPr lang="el-GR" sz="1800" dirty="0"/>
          </a:p>
        </p:txBody>
      </p:sp>
    </p:spTree>
    <p:extLst>
      <p:ext uri="{BB962C8B-B14F-4D97-AF65-F5344CB8AC3E}">
        <p14:creationId xmlns:p14="http://schemas.microsoft.com/office/powerpoint/2010/main" val="1892853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ANSWERS</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85000" lnSpcReduction="20000"/>
          </a:bodyPr>
          <a:lstStyle/>
          <a:p>
            <a:r>
              <a:rPr lang="en-US" dirty="0" smtClean="0"/>
              <a:t>1. apply to a university</a:t>
            </a:r>
          </a:p>
          <a:p>
            <a:r>
              <a:rPr lang="en-US" dirty="0" smtClean="0"/>
              <a:t>2. attend a school/university</a:t>
            </a:r>
          </a:p>
          <a:p>
            <a:r>
              <a:rPr lang="en-US" dirty="0" smtClean="0"/>
              <a:t>3. complete a form</a:t>
            </a:r>
          </a:p>
          <a:p>
            <a:r>
              <a:rPr lang="en-US" dirty="0" smtClean="0"/>
              <a:t>4. enroll at a college</a:t>
            </a:r>
          </a:p>
          <a:p>
            <a:r>
              <a:rPr lang="en-US" dirty="0" smtClean="0"/>
              <a:t>5. have a certificate</a:t>
            </a:r>
          </a:p>
          <a:p>
            <a:r>
              <a:rPr lang="en-US" dirty="0" smtClean="0"/>
              <a:t>6. lead a group/club</a:t>
            </a:r>
          </a:p>
          <a:p>
            <a:r>
              <a:rPr lang="en-US" dirty="0" smtClean="0"/>
              <a:t>7. obtain certificates</a:t>
            </a:r>
          </a:p>
          <a:p>
            <a:r>
              <a:rPr lang="en-US" dirty="0" smtClean="0"/>
              <a:t>8. play a sport/musical instrument</a:t>
            </a:r>
          </a:p>
          <a:p>
            <a:r>
              <a:rPr lang="en-US" dirty="0" smtClean="0"/>
              <a:t>9. study a subject</a:t>
            </a:r>
          </a:p>
          <a:p>
            <a:r>
              <a:rPr lang="en-US" dirty="0" smtClean="0"/>
              <a:t>10. take exams</a:t>
            </a:r>
            <a:endParaRPr lang="el-GR" dirty="0"/>
          </a:p>
        </p:txBody>
      </p:sp>
    </p:spTree>
    <p:extLst>
      <p:ext uri="{BB962C8B-B14F-4D97-AF65-F5344CB8AC3E}">
        <p14:creationId xmlns:p14="http://schemas.microsoft.com/office/powerpoint/2010/main" val="258706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fontScale="90000"/>
          </a:bodyPr>
          <a:lstStyle/>
          <a:p>
            <a:r>
              <a:rPr lang="en-US" b="1" dirty="0" smtClean="0"/>
              <a:t/>
            </a:r>
            <a:br>
              <a:rPr lang="en-US" b="1" dirty="0" smtClean="0"/>
            </a:br>
            <a:r>
              <a:rPr lang="en-US" b="1" dirty="0" smtClean="0"/>
              <a:t>B</a:t>
            </a:r>
            <a:r>
              <a:rPr lang="en-US" b="1" dirty="0"/>
              <a:t>. Key writing stages</a:t>
            </a:r>
            <a:r>
              <a:rPr lang="el-GR" dirty="0"/>
              <a:t/>
            </a:r>
            <a:br>
              <a:rPr lang="el-GR" dirty="0"/>
            </a:br>
            <a:endParaRPr lang="el-GR" dirty="0"/>
          </a:p>
        </p:txBody>
      </p:sp>
      <p:sp>
        <p:nvSpPr>
          <p:cNvPr id="3" name="Content Placeholder 2"/>
          <p:cNvSpPr>
            <a:spLocks noGrp="1"/>
          </p:cNvSpPr>
          <p:nvPr>
            <p:ph idx="1"/>
          </p:nvPr>
        </p:nvSpPr>
        <p:spPr>
          <a:xfrm>
            <a:off x="457200" y="1600200"/>
            <a:ext cx="8229600" cy="5069160"/>
          </a:xfrm>
          <a:solidFill>
            <a:schemeClr val="accent5">
              <a:lumMod val="40000"/>
              <a:lumOff val="60000"/>
            </a:schemeClr>
          </a:solidFill>
        </p:spPr>
        <p:txBody>
          <a:bodyPr/>
          <a:lstStyle/>
          <a:p>
            <a:r>
              <a:rPr lang="en-US" sz="1800" i="1" dirty="0"/>
              <a:t>Study the TOWER of writing. What are the five stages in the TOWER of writing?</a:t>
            </a:r>
            <a:endParaRPr lang="el-GR" sz="1800" dirty="0"/>
          </a:p>
          <a:p>
            <a:endParaRPr lang="el-GR" dirty="0"/>
          </a:p>
        </p:txBody>
      </p:sp>
      <p:graphicFrame>
        <p:nvGraphicFramePr>
          <p:cNvPr id="4" name="Table 3"/>
          <p:cNvGraphicFramePr>
            <a:graphicFrameLocks noGrp="1"/>
          </p:cNvGraphicFramePr>
          <p:nvPr>
            <p:extLst>
              <p:ext uri="{D42A27DB-BD31-4B8C-83A1-F6EECF244321}">
                <p14:modId xmlns:p14="http://schemas.microsoft.com/office/powerpoint/2010/main" val="1937056180"/>
              </p:ext>
            </p:extLst>
          </p:nvPr>
        </p:nvGraphicFramePr>
        <p:xfrm>
          <a:off x="2411760" y="2060849"/>
          <a:ext cx="4752527" cy="4624678"/>
        </p:xfrm>
        <a:graphic>
          <a:graphicData uri="http://schemas.openxmlformats.org/drawingml/2006/table">
            <a:tbl>
              <a:tblPr>
                <a:tableStyleId>{5C22544A-7EE6-4342-B048-85BDC9FD1C3A}</a:tableStyleId>
              </a:tblPr>
              <a:tblGrid>
                <a:gridCol w="4752527"/>
              </a:tblGrid>
              <a:tr h="186146">
                <a:tc>
                  <a:txBody>
                    <a:bodyPr/>
                    <a:lstStyle/>
                    <a:p>
                      <a:pPr indent="-241300" algn="ctr">
                        <a:spcAft>
                          <a:spcPts val="0"/>
                        </a:spcAft>
                      </a:pPr>
                      <a:r>
                        <a:rPr lang="en-US" sz="1800" b="1" dirty="0">
                          <a:effectLst/>
                        </a:rPr>
                        <a:t>The TOWER of writing</a:t>
                      </a:r>
                      <a:endParaRPr lang="el-GR" sz="1800" b="1" dirty="0">
                        <a:effectLst/>
                        <a:latin typeface="Segoe UI"/>
                        <a:ea typeface="Segoe UI"/>
                      </a:endParaRPr>
                    </a:p>
                  </a:txBody>
                  <a:tcPr marL="6350" marR="6350" marT="0" marB="0"/>
                </a:tc>
              </a:tr>
              <a:tr h="4350358">
                <a:tc>
                  <a:txBody>
                    <a:bodyPr/>
                    <a:lstStyle/>
                    <a:p>
                      <a:pPr indent="-334645" algn="r">
                        <a:lnSpc>
                          <a:spcPts val="2040"/>
                        </a:lnSpc>
                        <a:spcAft>
                          <a:spcPts val="0"/>
                        </a:spcAft>
                      </a:pPr>
                      <a:r>
                        <a:rPr lang="en-US" sz="2400" b="1" u="none" strike="noStrike" spc="0" dirty="0">
                          <a:effectLst/>
                        </a:rPr>
                        <a:t>T </a:t>
                      </a:r>
                      <a:r>
                        <a:rPr lang="en-US" sz="2400" b="1" dirty="0" err="1">
                          <a:effectLst/>
                        </a:rPr>
                        <a:t>hink</a:t>
                      </a:r>
                      <a:endParaRPr lang="el-GR" sz="2400" b="1" dirty="0">
                        <a:effectLst/>
                      </a:endParaRPr>
                    </a:p>
                    <a:p>
                      <a:pPr marL="342900" lvl="0" indent="-342900" algn="r">
                        <a:lnSpc>
                          <a:spcPts val="1025"/>
                        </a:lnSpc>
                        <a:spcBef>
                          <a:spcPts val="300"/>
                        </a:spcBef>
                        <a:spcAft>
                          <a:spcPts val="0"/>
                        </a:spcAft>
                        <a:buClr>
                          <a:srgbClr val="000000"/>
                        </a:buClr>
                        <a:buSzPts val="750"/>
                        <a:buFont typeface="Arial"/>
                        <a:buChar char="•"/>
                      </a:pPr>
                      <a:r>
                        <a:rPr lang="el-GR" sz="1600" u="none" strike="noStrike" spc="0" dirty="0">
                          <a:effectLst/>
                        </a:rPr>
                        <a:t>Who is it for?</a:t>
                      </a:r>
                    </a:p>
                    <a:p>
                      <a:pPr marL="342900" lvl="0" indent="-342900" algn="r">
                        <a:lnSpc>
                          <a:spcPts val="1025"/>
                        </a:lnSpc>
                        <a:spcBef>
                          <a:spcPts val="300"/>
                        </a:spcBef>
                        <a:spcAft>
                          <a:spcPts val="0"/>
                        </a:spcAft>
                        <a:buClr>
                          <a:srgbClr val="000000"/>
                        </a:buClr>
                        <a:buSzPts val="750"/>
                        <a:buFont typeface="Arial"/>
                        <a:buChar char="•"/>
                      </a:pPr>
                      <a:r>
                        <a:rPr lang="el-GR" sz="1600" u="none" strike="noStrike" spc="0" dirty="0">
                          <a:effectLst/>
                        </a:rPr>
                        <a:t>What is it about?</a:t>
                      </a:r>
                    </a:p>
                    <a:p>
                      <a:pPr marL="342900" lvl="0" indent="-342900" algn="r">
                        <a:lnSpc>
                          <a:spcPts val="1025"/>
                        </a:lnSpc>
                        <a:spcBef>
                          <a:spcPts val="300"/>
                        </a:spcBef>
                        <a:spcAft>
                          <a:spcPts val="1485"/>
                        </a:spcAft>
                        <a:buClr>
                          <a:srgbClr val="000000"/>
                        </a:buClr>
                        <a:buSzPts val="750"/>
                        <a:buFont typeface="Arial"/>
                        <a:buChar char="•"/>
                      </a:pPr>
                      <a:r>
                        <a:rPr lang="en-US" sz="1600" u="none" strike="noStrike" spc="0" dirty="0">
                          <a:effectLst/>
                        </a:rPr>
                        <a:t>Where can I find more information?</a:t>
                      </a:r>
                      <a:endParaRPr lang="el-GR" sz="1600" u="none" strike="noStrike" spc="0" dirty="0">
                        <a:effectLst/>
                      </a:endParaRPr>
                    </a:p>
                    <a:p>
                      <a:pPr indent="-334645" algn="r">
                        <a:lnSpc>
                          <a:spcPts val="2040"/>
                        </a:lnSpc>
                        <a:spcAft>
                          <a:spcPts val="0"/>
                        </a:spcAft>
                      </a:pPr>
                      <a:r>
                        <a:rPr lang="en-US" sz="2400" b="1" u="none" strike="noStrike" spc="0" dirty="0">
                          <a:effectLst/>
                        </a:rPr>
                        <a:t>O</a:t>
                      </a:r>
                      <a:r>
                        <a:rPr lang="en-US" sz="2400" b="1" dirty="0">
                          <a:effectLst/>
                        </a:rPr>
                        <a:t> </a:t>
                      </a:r>
                      <a:r>
                        <a:rPr lang="en-US" sz="2400" b="1" dirty="0" err="1">
                          <a:effectLst/>
                        </a:rPr>
                        <a:t>rganize</a:t>
                      </a:r>
                      <a:endParaRPr lang="el-GR" sz="2400" b="1" dirty="0">
                        <a:effectLst/>
                      </a:endParaRPr>
                    </a:p>
                    <a:p>
                      <a:pPr marL="342900" marR="63500" lvl="0" indent="-342900" algn="r">
                        <a:lnSpc>
                          <a:spcPts val="1045"/>
                        </a:lnSpc>
                        <a:spcBef>
                          <a:spcPts val="300"/>
                        </a:spcBef>
                        <a:spcAft>
                          <a:spcPts val="0"/>
                        </a:spcAft>
                        <a:buClr>
                          <a:srgbClr val="000000"/>
                        </a:buClr>
                        <a:buSzPts val="750"/>
                        <a:buFont typeface="Arial"/>
                        <a:buChar char="•"/>
                        <a:tabLst>
                          <a:tab pos="450215" algn="l"/>
                        </a:tabLst>
                      </a:pPr>
                      <a:r>
                        <a:rPr lang="en-US" sz="1600" u="none" strike="noStrike" spc="0" dirty="0">
                          <a:effectLst/>
                        </a:rPr>
                        <a:t>What is the writing plan?</a:t>
                      </a:r>
                      <a:endParaRPr lang="el-GR" sz="1600" u="none" strike="noStrike" spc="0" dirty="0">
                        <a:effectLst/>
                      </a:endParaRPr>
                    </a:p>
                    <a:p>
                      <a:pPr marL="342900" marR="63500" lvl="0" indent="-342900" algn="r">
                        <a:lnSpc>
                          <a:spcPts val="1045"/>
                        </a:lnSpc>
                        <a:spcBef>
                          <a:spcPts val="300"/>
                        </a:spcBef>
                        <a:spcAft>
                          <a:spcPts val="0"/>
                        </a:spcAft>
                        <a:buClr>
                          <a:srgbClr val="000000"/>
                        </a:buClr>
                        <a:buSzPts val="750"/>
                        <a:buFont typeface="Arial"/>
                        <a:buChar char="•"/>
                        <a:tabLst>
                          <a:tab pos="450215" algn="l"/>
                        </a:tabLst>
                      </a:pPr>
                      <a:r>
                        <a:rPr lang="en-US" sz="1600" u="none" strike="noStrike" spc="0" dirty="0">
                          <a:effectLst/>
                        </a:rPr>
                        <a:t>How many paragraphs do I need?</a:t>
                      </a:r>
                      <a:endParaRPr lang="el-GR" sz="1600" u="none" strike="noStrike" spc="0" dirty="0">
                        <a:effectLst/>
                      </a:endParaRPr>
                    </a:p>
                    <a:p>
                      <a:pPr marL="342900" marR="63500" lvl="0" indent="-342900" algn="r">
                        <a:lnSpc>
                          <a:spcPts val="1045"/>
                        </a:lnSpc>
                        <a:spcBef>
                          <a:spcPts val="300"/>
                        </a:spcBef>
                        <a:spcAft>
                          <a:spcPts val="0"/>
                        </a:spcAft>
                        <a:buClr>
                          <a:srgbClr val="000000"/>
                        </a:buClr>
                        <a:buSzPts val="750"/>
                        <a:buFont typeface="Arial"/>
                        <a:buChar char="•"/>
                        <a:tabLst>
                          <a:tab pos="450215" algn="l"/>
                        </a:tabLst>
                      </a:pPr>
                      <a:r>
                        <a:rPr lang="el-GR" sz="1600" u="none" strike="noStrike" spc="0" dirty="0">
                          <a:effectLst/>
                        </a:rPr>
                        <a:t>What information should be in</a:t>
                      </a:r>
                    </a:p>
                    <a:p>
                      <a:pPr marL="444500" indent="-84455" algn="r">
                        <a:lnSpc>
                          <a:spcPts val="750"/>
                        </a:lnSpc>
                        <a:spcBef>
                          <a:spcPts val="300"/>
                        </a:spcBef>
                        <a:spcAft>
                          <a:spcPts val="465"/>
                        </a:spcAft>
                        <a:tabLst>
                          <a:tab pos="450215" algn="l"/>
                        </a:tabLst>
                      </a:pPr>
                      <a:r>
                        <a:rPr lang="en-US" sz="1600" dirty="0">
                          <a:effectLst/>
                        </a:rPr>
                        <a:t>  </a:t>
                      </a:r>
                      <a:r>
                        <a:rPr lang="en-US" sz="1600" dirty="0" smtClean="0">
                          <a:effectLst/>
                        </a:rPr>
                        <a:t> </a:t>
                      </a:r>
                      <a:r>
                        <a:rPr lang="el-GR" sz="1600" dirty="0">
                          <a:effectLst/>
                        </a:rPr>
                        <a:t>each paragraph?</a:t>
                      </a:r>
                    </a:p>
                    <a:p>
                      <a:pPr marL="444500" indent="-84455" algn="r">
                        <a:lnSpc>
                          <a:spcPts val="750"/>
                        </a:lnSpc>
                        <a:spcBef>
                          <a:spcPts val="300"/>
                        </a:spcBef>
                        <a:spcAft>
                          <a:spcPts val="465"/>
                        </a:spcAft>
                        <a:tabLst>
                          <a:tab pos="450215" algn="l"/>
                        </a:tabLst>
                      </a:pPr>
                      <a:r>
                        <a:rPr lang="en-US" sz="1600" dirty="0">
                          <a:effectLst/>
                        </a:rPr>
                        <a:t> </a:t>
                      </a:r>
                      <a:endParaRPr lang="el-GR" sz="1600" dirty="0">
                        <a:effectLst/>
                      </a:endParaRPr>
                    </a:p>
                    <a:p>
                      <a:pPr indent="-334645" algn="r">
                        <a:lnSpc>
                          <a:spcPts val="2040"/>
                        </a:lnSpc>
                        <a:spcAft>
                          <a:spcPts val="0"/>
                        </a:spcAft>
                      </a:pPr>
                      <a:r>
                        <a:rPr lang="en-US" sz="2400" b="1" u="none" strike="noStrike" spc="0" dirty="0">
                          <a:effectLst/>
                        </a:rPr>
                        <a:t>W</a:t>
                      </a:r>
                      <a:r>
                        <a:rPr lang="en-US" sz="2400" b="1" dirty="0">
                          <a:effectLst/>
                        </a:rPr>
                        <a:t> rite</a:t>
                      </a:r>
                      <a:endParaRPr lang="el-GR" sz="2400" b="1" dirty="0">
                        <a:effectLst/>
                      </a:endParaRPr>
                    </a:p>
                    <a:p>
                      <a:pPr marL="342900" marR="304800" lvl="0" indent="-342900" algn="r">
                        <a:lnSpc>
                          <a:spcPts val="920"/>
                        </a:lnSpc>
                        <a:spcAft>
                          <a:spcPts val="1115"/>
                        </a:spcAft>
                        <a:buClr>
                          <a:srgbClr val="000000"/>
                        </a:buClr>
                        <a:buSzPts val="750"/>
                        <a:buFont typeface="Arial"/>
                        <a:buChar char="•"/>
                        <a:tabLst>
                          <a:tab pos="107950" algn="l"/>
                        </a:tabLst>
                      </a:pPr>
                      <a:r>
                        <a:rPr lang="en-US" sz="1600" u="none" strike="noStrike" spc="0" dirty="0" smtClean="0">
                          <a:effectLst/>
                        </a:rPr>
                        <a:t>       The </a:t>
                      </a:r>
                      <a:r>
                        <a:rPr lang="en-US" sz="1600" u="none" strike="noStrike" spc="0" dirty="0">
                          <a:effectLst/>
                        </a:rPr>
                        <a:t>first draft = Writing for the writer</a:t>
                      </a:r>
                      <a:endParaRPr lang="el-GR" sz="1600" u="none" strike="noStrike" spc="0" dirty="0">
                        <a:effectLst/>
                      </a:endParaRPr>
                    </a:p>
                    <a:p>
                      <a:pPr marR="304800" algn="r">
                        <a:lnSpc>
                          <a:spcPts val="920"/>
                        </a:lnSpc>
                        <a:spcAft>
                          <a:spcPts val="1115"/>
                        </a:spcAft>
                        <a:tabLst>
                          <a:tab pos="107950" algn="l"/>
                        </a:tabLst>
                      </a:pPr>
                      <a:r>
                        <a:rPr lang="en-US" sz="1600" dirty="0">
                          <a:effectLst/>
                        </a:rPr>
                        <a:t> </a:t>
                      </a:r>
                      <a:endParaRPr lang="el-GR" sz="1600" dirty="0">
                        <a:effectLst/>
                      </a:endParaRPr>
                    </a:p>
                    <a:p>
                      <a:pPr indent="-334645" algn="r">
                        <a:lnSpc>
                          <a:spcPts val="2040"/>
                        </a:lnSpc>
                        <a:spcAft>
                          <a:spcPts val="0"/>
                        </a:spcAft>
                      </a:pPr>
                      <a:r>
                        <a:rPr lang="en-US" sz="2400" b="1" u="none" strike="noStrike" spc="0" dirty="0">
                          <a:effectLst/>
                        </a:rPr>
                        <a:t>E</a:t>
                      </a:r>
                      <a:r>
                        <a:rPr lang="en-US" sz="2400" b="1" dirty="0">
                          <a:effectLst/>
                        </a:rPr>
                        <a:t>   </a:t>
                      </a:r>
                      <a:r>
                        <a:rPr lang="en-US" sz="2400" b="1" dirty="0" err="1">
                          <a:effectLst/>
                        </a:rPr>
                        <a:t>dit</a:t>
                      </a:r>
                      <a:endParaRPr lang="el-GR" sz="2400" b="1" dirty="0">
                        <a:effectLst/>
                      </a:endParaRPr>
                    </a:p>
                    <a:p>
                      <a:pPr marL="342900" lvl="0" indent="-342900" algn="r">
                        <a:lnSpc>
                          <a:spcPts val="990"/>
                        </a:lnSpc>
                        <a:spcBef>
                          <a:spcPts val="300"/>
                        </a:spcBef>
                        <a:spcAft>
                          <a:spcPts val="0"/>
                        </a:spcAft>
                        <a:buClr>
                          <a:srgbClr val="000000"/>
                        </a:buClr>
                        <a:buSzPts val="750"/>
                        <a:buFont typeface="Arial"/>
                        <a:buChar char="•"/>
                        <a:tabLst>
                          <a:tab pos="533400" algn="l"/>
                        </a:tabLst>
                      </a:pPr>
                      <a:r>
                        <a:rPr lang="en-US" sz="1600" u="none" strike="noStrike" spc="0" dirty="0">
                          <a:effectLst/>
                        </a:rPr>
                        <a:t>Does the first draft make sense?</a:t>
                      </a:r>
                      <a:endParaRPr lang="el-GR" sz="1600" u="none" strike="noStrike" spc="0" dirty="0">
                        <a:effectLst/>
                      </a:endParaRPr>
                    </a:p>
                    <a:p>
                      <a:pPr marL="342900" lvl="0" indent="-342900" algn="r">
                        <a:lnSpc>
                          <a:spcPts val="990"/>
                        </a:lnSpc>
                        <a:spcBef>
                          <a:spcPts val="300"/>
                        </a:spcBef>
                        <a:spcAft>
                          <a:spcPts val="0"/>
                        </a:spcAft>
                        <a:buClr>
                          <a:srgbClr val="000000"/>
                        </a:buClr>
                        <a:buSzPts val="750"/>
                        <a:buFont typeface="Arial"/>
                        <a:buChar char="•"/>
                        <a:tabLst>
                          <a:tab pos="533400" algn="l"/>
                        </a:tabLst>
                      </a:pPr>
                      <a:r>
                        <a:rPr lang="en-US" sz="1600" u="none" strike="noStrike" spc="0" dirty="0">
                          <a:effectLst/>
                        </a:rPr>
                        <a:t>Have I made any mistakes in spelling, grammar or </a:t>
                      </a:r>
                      <a:endParaRPr lang="en-US" sz="1600" u="none" strike="noStrike" spc="0" dirty="0" smtClean="0">
                        <a:effectLst/>
                      </a:endParaRPr>
                    </a:p>
                    <a:p>
                      <a:pPr marL="342900" lvl="0" indent="-342900" algn="r">
                        <a:lnSpc>
                          <a:spcPts val="990"/>
                        </a:lnSpc>
                        <a:spcBef>
                          <a:spcPts val="300"/>
                        </a:spcBef>
                        <a:spcAft>
                          <a:spcPts val="0"/>
                        </a:spcAft>
                        <a:buClr>
                          <a:srgbClr val="000000"/>
                        </a:buClr>
                        <a:buSzPts val="750"/>
                        <a:buFont typeface="Arial"/>
                        <a:buChar char="•"/>
                        <a:tabLst>
                          <a:tab pos="533400" algn="l"/>
                        </a:tabLst>
                      </a:pPr>
                      <a:r>
                        <a:rPr lang="en-US" sz="1600" u="none" strike="noStrike" spc="0" dirty="0" smtClean="0">
                          <a:effectLst/>
                        </a:rPr>
                        <a:t>pronunciation</a:t>
                      </a:r>
                      <a:r>
                        <a:rPr lang="en-US" sz="1600" u="none" strike="noStrike" spc="0" dirty="0">
                          <a:effectLst/>
                        </a:rPr>
                        <a:t>?</a:t>
                      </a:r>
                      <a:endParaRPr lang="el-GR" sz="1600" u="none" strike="noStrike" spc="0" dirty="0">
                        <a:effectLst/>
                      </a:endParaRPr>
                    </a:p>
                    <a:p>
                      <a:pPr marL="444500" indent="-84455" algn="r">
                        <a:lnSpc>
                          <a:spcPts val="750"/>
                        </a:lnSpc>
                        <a:spcBef>
                          <a:spcPts val="300"/>
                        </a:spcBef>
                        <a:spcAft>
                          <a:spcPts val="465"/>
                        </a:spcAft>
                        <a:tabLst>
                          <a:tab pos="450215" algn="l"/>
                        </a:tabLst>
                      </a:pPr>
                      <a:r>
                        <a:rPr lang="en-US" sz="1600" dirty="0">
                          <a:effectLst/>
                        </a:rPr>
                        <a:t> </a:t>
                      </a:r>
                      <a:endParaRPr lang="el-GR" sz="1600" dirty="0">
                        <a:effectLst/>
                      </a:endParaRPr>
                    </a:p>
                    <a:p>
                      <a:pPr indent="-334645" algn="r">
                        <a:lnSpc>
                          <a:spcPts val="2040"/>
                        </a:lnSpc>
                        <a:spcAft>
                          <a:spcPts val="0"/>
                        </a:spcAft>
                      </a:pPr>
                      <a:r>
                        <a:rPr lang="en-US" sz="2400" b="1" u="none" strike="noStrike" spc="0" dirty="0">
                          <a:effectLst/>
                        </a:rPr>
                        <a:t>R</a:t>
                      </a:r>
                      <a:r>
                        <a:rPr lang="en-US" sz="2400" b="1" dirty="0">
                          <a:effectLst/>
                        </a:rPr>
                        <a:t>  </a:t>
                      </a:r>
                      <a:r>
                        <a:rPr lang="en-US" sz="2400" b="1" dirty="0" err="1">
                          <a:effectLst/>
                        </a:rPr>
                        <a:t>ewrite</a:t>
                      </a:r>
                      <a:endParaRPr lang="el-GR" sz="2400" b="1" dirty="0">
                        <a:effectLst/>
                      </a:endParaRPr>
                    </a:p>
                    <a:p>
                      <a:pPr indent="-334645" algn="r">
                        <a:spcAft>
                          <a:spcPts val="0"/>
                        </a:spcAft>
                      </a:pPr>
                      <a:r>
                        <a:rPr lang="en-US" sz="1600" dirty="0">
                          <a:effectLst/>
                        </a:rPr>
                        <a:t>          Correct any mistakes.</a:t>
                      </a:r>
                      <a:endParaRPr lang="el-GR" sz="1600" dirty="0">
                        <a:solidFill>
                          <a:srgbClr val="000000"/>
                        </a:solidFill>
                        <a:effectLst/>
                        <a:latin typeface="Microsoft Sans Serif"/>
                        <a:ea typeface="Microsoft Sans Serif"/>
                      </a:endParaRPr>
                    </a:p>
                  </a:txBody>
                  <a:tcPr marL="6350" marR="6350" marT="0" marB="0"/>
                </a:tc>
              </a:tr>
            </a:tbl>
          </a:graphicData>
        </a:graphic>
      </p:graphicFrame>
    </p:spTree>
    <p:extLst>
      <p:ext uri="{BB962C8B-B14F-4D97-AF65-F5344CB8AC3E}">
        <p14:creationId xmlns:p14="http://schemas.microsoft.com/office/powerpoint/2010/main" val="41113626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US" sz="3600" dirty="0" smtClean="0"/>
              <a:t>THINKING, ORGANIZING AND WRITING</a:t>
            </a:r>
            <a:endParaRPr lang="el-GR" sz="3600" dirty="0"/>
          </a:p>
        </p:txBody>
      </p:sp>
      <p:sp>
        <p:nvSpPr>
          <p:cNvPr id="3" name="Content Placeholder 2"/>
          <p:cNvSpPr>
            <a:spLocks noGrp="1"/>
          </p:cNvSpPr>
          <p:nvPr>
            <p:ph idx="1"/>
          </p:nvPr>
        </p:nvSpPr>
        <p:spPr>
          <a:solidFill>
            <a:schemeClr val="accent5">
              <a:lumMod val="40000"/>
              <a:lumOff val="60000"/>
            </a:schemeClr>
          </a:solidFill>
        </p:spPr>
        <p:txBody>
          <a:bodyPr>
            <a:normAutofit fontScale="55000" lnSpcReduction="20000"/>
          </a:bodyPr>
          <a:lstStyle/>
          <a:p>
            <a:r>
              <a:rPr lang="en-US" b="1" dirty="0" smtClean="0"/>
              <a:t>C. Thinking</a:t>
            </a:r>
          </a:p>
          <a:p>
            <a:r>
              <a:rPr lang="en-US" i="1" dirty="0" smtClean="0"/>
              <a:t>You </a:t>
            </a:r>
            <a:r>
              <a:rPr lang="en-US" i="1" dirty="0"/>
              <a:t>are going to write a </a:t>
            </a:r>
            <a:r>
              <a:rPr lang="en-US" i="1" dirty="0" smtClean="0"/>
              <a:t>Personal </a:t>
            </a:r>
            <a:r>
              <a:rPr lang="en-US" i="1" dirty="0"/>
              <a:t>Statement for a UK university.</a:t>
            </a:r>
            <a:endParaRPr lang="el-GR" dirty="0"/>
          </a:p>
          <a:p>
            <a:r>
              <a:rPr lang="en-US" i="1" dirty="0"/>
              <a:t>What information must you give? Brainstorm.</a:t>
            </a:r>
            <a:endParaRPr lang="el-GR" dirty="0"/>
          </a:p>
          <a:p>
            <a:r>
              <a:rPr lang="en-US" b="1" i="1" dirty="0"/>
              <a:t>name, nationality, course</a:t>
            </a:r>
            <a:endParaRPr lang="el-GR" dirty="0"/>
          </a:p>
          <a:p>
            <a:r>
              <a:rPr lang="en-US" dirty="0"/>
              <a:t> </a:t>
            </a:r>
            <a:endParaRPr lang="el-GR" dirty="0"/>
          </a:p>
          <a:p>
            <a:r>
              <a:rPr lang="en-US" b="1" dirty="0"/>
              <a:t>D. Organizing</a:t>
            </a:r>
            <a:endParaRPr lang="el-GR" dirty="0"/>
          </a:p>
          <a:p>
            <a:r>
              <a:rPr lang="en-US" i="1" dirty="0"/>
              <a:t>Design a writing plan. Make notes about yourself for each section.</a:t>
            </a:r>
            <a:endParaRPr lang="el-GR" dirty="0"/>
          </a:p>
          <a:p>
            <a:r>
              <a:rPr lang="en-US" dirty="0"/>
              <a:t> </a:t>
            </a:r>
            <a:endParaRPr lang="el-GR" dirty="0"/>
          </a:p>
          <a:p>
            <a:r>
              <a:rPr lang="en-US" b="1" dirty="0"/>
              <a:t>E. Writing</a:t>
            </a:r>
            <a:endParaRPr lang="el-GR" dirty="0"/>
          </a:p>
          <a:p>
            <a:r>
              <a:rPr lang="en-US" i="1" dirty="0"/>
              <a:t>Write your Personal Statement. Remember to use:</a:t>
            </a:r>
            <a:endParaRPr lang="el-GR" dirty="0"/>
          </a:p>
          <a:p>
            <a:r>
              <a:rPr lang="en-US" b="1" dirty="0"/>
              <a:t>- the present simple for general facts.</a:t>
            </a:r>
            <a:endParaRPr lang="el-GR" b="1" dirty="0"/>
          </a:p>
          <a:p>
            <a:r>
              <a:rPr lang="en-US" b="1" dirty="0"/>
              <a:t>- the present simple for likes, wants and hopes.</a:t>
            </a:r>
            <a:endParaRPr lang="el-GR" b="1" dirty="0"/>
          </a:p>
          <a:p>
            <a:r>
              <a:rPr lang="en-US" b="1" dirty="0"/>
              <a:t>- the present continuous for actions happening now.</a:t>
            </a:r>
            <a:endParaRPr lang="el-GR" b="1" dirty="0"/>
          </a:p>
          <a:p>
            <a:r>
              <a:rPr lang="en-US" b="1" dirty="0"/>
              <a:t>- the past simple for events in the past.</a:t>
            </a:r>
            <a:endParaRPr lang="el-GR" b="1" dirty="0"/>
          </a:p>
          <a:p>
            <a:pPr marL="0" indent="0">
              <a:buNone/>
            </a:pPr>
            <a:r>
              <a:rPr lang="en-US" dirty="0"/>
              <a:t> </a:t>
            </a:r>
            <a:endParaRPr lang="el-GR" dirty="0"/>
          </a:p>
          <a:p>
            <a:endParaRPr lang="el-GR" dirty="0"/>
          </a:p>
        </p:txBody>
      </p:sp>
    </p:spTree>
    <p:extLst>
      <p:ext uri="{BB962C8B-B14F-4D97-AF65-F5344CB8AC3E}">
        <p14:creationId xmlns:p14="http://schemas.microsoft.com/office/powerpoint/2010/main" val="414811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 calcmode="lin" valueType="num">
                                      <p:cBhvr additive="base">
                                        <p:cTn id="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anim calcmode="lin" valueType="num">
                                      <p:cBhvr additive="base">
                                        <p:cTn id="1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anim calcmode="lin" valueType="num">
                                      <p:cBhvr additive="base">
                                        <p:cTn id="1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anim calcmode="lin" valueType="num">
                                      <p:cBhvr additive="base">
                                        <p:cTn id="2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anim calcmode="lin" valueType="num">
                                      <p:cBhvr additive="base">
                                        <p:cTn id="3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lstStyle/>
          <a:p>
            <a:r>
              <a:rPr lang="en-US" dirty="0" smtClean="0"/>
              <a:t>WRITING A PERSONAL STATEMENT</a:t>
            </a:r>
            <a:endParaRPr lang="el-GR" dirty="0"/>
          </a:p>
        </p:txBody>
      </p:sp>
      <p:sp>
        <p:nvSpPr>
          <p:cNvPr id="3" name="Content Placeholder 2"/>
          <p:cNvSpPr>
            <a:spLocks noGrp="1"/>
          </p:cNvSpPr>
          <p:nvPr>
            <p:ph idx="1"/>
          </p:nvPr>
        </p:nvSpPr>
        <p:spPr>
          <a:solidFill>
            <a:schemeClr val="accent5">
              <a:lumMod val="40000"/>
              <a:lumOff val="60000"/>
            </a:schemeClr>
          </a:solidFill>
        </p:spPr>
        <p:txBody>
          <a:bodyPr>
            <a:normAutofit fontScale="62500" lnSpcReduction="20000"/>
          </a:bodyPr>
          <a:lstStyle/>
          <a:p>
            <a:r>
              <a:rPr lang="en-US" dirty="0" smtClean="0"/>
              <a:t>A personal statement is an effort from your side to </a:t>
            </a:r>
            <a:r>
              <a:rPr lang="en-US" b="1" dirty="0"/>
              <a:t>sell yourself at a particular university. How good you sell yourself, depends on how well you are going to write your personal statement</a:t>
            </a:r>
            <a:r>
              <a:rPr lang="en-US" dirty="0" smtClean="0"/>
              <a:t>.</a:t>
            </a:r>
          </a:p>
          <a:p>
            <a:endParaRPr lang="en-US" dirty="0" smtClean="0"/>
          </a:p>
          <a:p>
            <a:r>
              <a:rPr lang="en-US" b="1" u="sng" dirty="0" smtClean="0"/>
              <a:t>UCAS ADVISORY WEBPAGE ON HOW TO WRITE A PERSONAL STATEMENT</a:t>
            </a:r>
          </a:p>
          <a:p>
            <a:r>
              <a:rPr lang="en-US" dirty="0" smtClean="0"/>
              <a:t>You’re </a:t>
            </a:r>
            <a:r>
              <a:rPr lang="en-US" dirty="0"/>
              <a:t>telling admissions staff why you’re suitable to study at their university or college.</a:t>
            </a:r>
          </a:p>
          <a:p>
            <a:r>
              <a:rPr lang="en-US" dirty="0"/>
              <a:t>It’s important to remember you can only write </a:t>
            </a:r>
            <a:r>
              <a:rPr lang="en-US" b="1" dirty="0"/>
              <a:t>one personal statement </a:t>
            </a:r>
            <a:r>
              <a:rPr lang="en-US" dirty="0"/>
              <a:t>– it’s the same for each course you apply for. </a:t>
            </a:r>
            <a:r>
              <a:rPr lang="en-US" b="1" dirty="0"/>
              <a:t>So, avoid mentioning any universities or colleges by name.</a:t>
            </a:r>
          </a:p>
          <a:p>
            <a:r>
              <a:rPr lang="en-US" dirty="0"/>
              <a:t>If you’ve chosen similar subjects, talk about the subject in general, and try not to mention courses titles. If you’ve chosen a variety of subjects, just write about common themes, like problem solving or creativity</a:t>
            </a:r>
            <a:r>
              <a:rPr lang="en-US" dirty="0" smtClean="0"/>
              <a:t>.</a:t>
            </a:r>
          </a:p>
          <a:p>
            <a:r>
              <a:rPr lang="en-US" dirty="0"/>
              <a:t>(information retrieved from </a:t>
            </a:r>
            <a:r>
              <a:rPr lang="en-US" dirty="0">
                <a:hlinkClick r:id="rId2"/>
              </a:rPr>
              <a:t>https://www.ucas.com/undergraduate/applying-university/how-write-ucas-undergraduate-personal-statement</a:t>
            </a:r>
            <a:r>
              <a:rPr lang="en-US" dirty="0"/>
              <a:t>)</a:t>
            </a:r>
          </a:p>
          <a:p>
            <a:endParaRPr lang="en-US" dirty="0"/>
          </a:p>
          <a:p>
            <a:endParaRPr lang="el-GR" dirty="0"/>
          </a:p>
        </p:txBody>
      </p:sp>
    </p:spTree>
    <p:extLst>
      <p:ext uri="{BB962C8B-B14F-4D97-AF65-F5344CB8AC3E}">
        <p14:creationId xmlns:p14="http://schemas.microsoft.com/office/powerpoint/2010/main" val="10613553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US" sz="2800" dirty="0" smtClean="0"/>
              <a:t>TIPS ON HOW TO WRITE A PERSONAL STATEMENT (1)</a:t>
            </a:r>
            <a:endParaRPr lang="el-GR" sz="2800" dirty="0"/>
          </a:p>
        </p:txBody>
      </p:sp>
      <p:sp>
        <p:nvSpPr>
          <p:cNvPr id="3" name="Content Placeholder 2"/>
          <p:cNvSpPr>
            <a:spLocks noGrp="1"/>
          </p:cNvSpPr>
          <p:nvPr>
            <p:ph idx="1"/>
          </p:nvPr>
        </p:nvSpPr>
        <p:spPr>
          <a:xfrm>
            <a:off x="457200" y="1600200"/>
            <a:ext cx="8229600" cy="4997152"/>
          </a:xfrm>
          <a:solidFill>
            <a:schemeClr val="accent5">
              <a:lumMod val="40000"/>
              <a:lumOff val="60000"/>
            </a:schemeClr>
          </a:solidFill>
        </p:spPr>
        <p:txBody>
          <a:bodyPr>
            <a:normAutofit fontScale="55000" lnSpcReduction="20000"/>
          </a:bodyPr>
          <a:lstStyle/>
          <a:p>
            <a:r>
              <a:rPr lang="en-US" sz="3600" dirty="0"/>
              <a:t>Here are some ideas to help you get started:</a:t>
            </a:r>
          </a:p>
          <a:p>
            <a:r>
              <a:rPr lang="en-US" sz="3600" b="1" dirty="0"/>
              <a:t>Look at course descriptions and identify the qualities, skills, and experience it requires </a:t>
            </a:r>
            <a:r>
              <a:rPr lang="en-US" sz="3600" dirty="0"/>
              <a:t>– you can use these to help you decide what to write about.</a:t>
            </a:r>
          </a:p>
          <a:p>
            <a:r>
              <a:rPr lang="en-US" sz="3600" b="1" dirty="0"/>
              <a:t>Tell the reader why you’re applying </a:t>
            </a:r>
            <a:r>
              <a:rPr lang="en-US" sz="3600" dirty="0"/>
              <a:t>– include your ambitions, as well as what interests you about the subject, the course provider, and higher education.</a:t>
            </a:r>
          </a:p>
          <a:p>
            <a:r>
              <a:rPr lang="en-US" sz="3600" b="1" dirty="0"/>
              <a:t>Think about what makes you suitable </a:t>
            </a:r>
            <a:r>
              <a:rPr lang="en-US" sz="3600" dirty="0"/>
              <a:t>– this could be relevant experience, skills, or achievements you’ve gained from education, work, or other activities.</a:t>
            </a:r>
          </a:p>
          <a:p>
            <a:r>
              <a:rPr lang="en-US" sz="3600" b="1" dirty="0"/>
              <a:t>Include any clubs or societies you belong to </a:t>
            </a:r>
            <a:r>
              <a:rPr lang="en-US" sz="3600" dirty="0"/>
              <a:t>– sporting, creative, or musical.</a:t>
            </a:r>
          </a:p>
          <a:p>
            <a:r>
              <a:rPr lang="en-US" sz="3600" b="1" dirty="0"/>
              <a:t>Mention any relevant employment experience or volunteering you’ve </a:t>
            </a:r>
            <a:r>
              <a:rPr lang="en-US" sz="3600" b="1" dirty="0" smtClean="0"/>
              <a:t>done.</a:t>
            </a:r>
            <a:endParaRPr lang="en-US" sz="3600" b="1" dirty="0"/>
          </a:p>
          <a:p>
            <a:r>
              <a:rPr lang="en-US" sz="3600" b="1" dirty="0"/>
              <a:t>If you’ve developed </a:t>
            </a:r>
            <a:r>
              <a:rPr lang="en-US" sz="3600" b="1" dirty="0" smtClean="0"/>
              <a:t>skills,</a:t>
            </a:r>
            <a:r>
              <a:rPr lang="en-US" sz="3600" b="1" dirty="0"/>
              <a:t> tell them</a:t>
            </a:r>
            <a:r>
              <a:rPr lang="en-US" sz="3600" dirty="0"/>
              <a:t>.</a:t>
            </a:r>
          </a:p>
          <a:p>
            <a:r>
              <a:rPr lang="en-US" sz="3600" b="1" dirty="0"/>
              <a:t>If you took part in a higher education taster course, placement, or summer school, or something similar, include it</a:t>
            </a:r>
            <a:r>
              <a:rPr lang="en-US" sz="3600" dirty="0" smtClean="0"/>
              <a:t>.</a:t>
            </a:r>
          </a:p>
          <a:p>
            <a:r>
              <a:rPr lang="en-US" sz="2000" dirty="0"/>
              <a:t>(information retrieved from </a:t>
            </a:r>
            <a:r>
              <a:rPr lang="en-US" sz="2000" dirty="0">
                <a:hlinkClick r:id="rId2"/>
              </a:rPr>
              <a:t>https://www.ucas.com/undergraduate/applying-university/how-write-ucas-undergraduate-personal-statement</a:t>
            </a:r>
            <a:r>
              <a:rPr lang="en-US" sz="2000" dirty="0"/>
              <a:t>)</a:t>
            </a:r>
          </a:p>
          <a:p>
            <a:endParaRPr lang="en-US" sz="3600" dirty="0"/>
          </a:p>
          <a:p>
            <a:endParaRPr lang="el-GR" dirty="0"/>
          </a:p>
        </p:txBody>
      </p:sp>
    </p:spTree>
    <p:extLst>
      <p:ext uri="{BB962C8B-B14F-4D97-AF65-F5344CB8AC3E}">
        <p14:creationId xmlns:p14="http://schemas.microsoft.com/office/powerpoint/2010/main" val="30872882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4">
              <a:lumMod val="40000"/>
              <a:lumOff val="60000"/>
            </a:schemeClr>
          </a:solidFill>
        </p:spPr>
        <p:txBody>
          <a:bodyPr>
            <a:normAutofit/>
          </a:bodyPr>
          <a:lstStyle/>
          <a:p>
            <a:r>
              <a:rPr lang="en-US" sz="2800" dirty="0"/>
              <a:t>TIPS ON HOW TO WRITE A PERSONAL </a:t>
            </a:r>
            <a:r>
              <a:rPr lang="en-US" sz="2800" dirty="0" smtClean="0"/>
              <a:t>STATEMENT (2)</a:t>
            </a:r>
            <a:endParaRPr lang="el-GR" sz="2800" dirty="0"/>
          </a:p>
        </p:txBody>
      </p:sp>
      <p:sp>
        <p:nvSpPr>
          <p:cNvPr id="3" name="Content Placeholder 2"/>
          <p:cNvSpPr>
            <a:spLocks noGrp="1"/>
          </p:cNvSpPr>
          <p:nvPr>
            <p:ph idx="1"/>
          </p:nvPr>
        </p:nvSpPr>
        <p:spPr>
          <a:xfrm>
            <a:off x="457200" y="1412776"/>
            <a:ext cx="8229600" cy="5328592"/>
          </a:xfrm>
          <a:solidFill>
            <a:schemeClr val="accent5">
              <a:lumMod val="40000"/>
              <a:lumOff val="60000"/>
            </a:schemeClr>
          </a:solidFill>
        </p:spPr>
        <p:txBody>
          <a:bodyPr>
            <a:normAutofit fontScale="47500" lnSpcReduction="20000"/>
          </a:bodyPr>
          <a:lstStyle/>
          <a:p>
            <a:r>
              <a:rPr lang="en-US" sz="3400" b="1" dirty="0"/>
              <a:t>Personal circumstances</a:t>
            </a:r>
          </a:p>
          <a:p>
            <a:r>
              <a:rPr lang="en-US" sz="3400" dirty="0"/>
              <a:t>If there are any personal circumstances which have affected your educational performance, outline them in your personal statement. For example, this might be something that caused you to miss school  - such as a physical or mental health condition, or caring for a family member.</a:t>
            </a:r>
          </a:p>
          <a:p>
            <a:r>
              <a:rPr lang="en-US" sz="3400" b="1" dirty="0"/>
              <a:t>If your personal circumstances have affected your qualification choices, you can mention this in your personal statement. For example, a change of school which did not offer the same options, or having gained non-different qualifications, skills and experience to many other people (e.g. through the Armed Forces).</a:t>
            </a:r>
          </a:p>
          <a:p>
            <a:r>
              <a:rPr lang="en-US" sz="3400" b="1" dirty="0"/>
              <a:t>If you have suffered financial hardship during your studies (e.g. received a bursary to cover the costs of your education), you can let the university know about that here.</a:t>
            </a:r>
          </a:p>
          <a:p>
            <a:r>
              <a:rPr lang="en-US" sz="3400" dirty="0"/>
              <a:t>If you have a question about writing your personal statement, don’t worry, you’re not alone! Here are some useful blogs to help</a:t>
            </a:r>
            <a:r>
              <a:rPr lang="en-US" sz="3400" dirty="0" smtClean="0"/>
              <a:t>:</a:t>
            </a:r>
          </a:p>
          <a:p>
            <a:endParaRPr lang="en-US" sz="3400" dirty="0"/>
          </a:p>
          <a:p>
            <a:r>
              <a:rPr lang="en-US" sz="3400" dirty="0">
                <a:hlinkClick r:id="rId2"/>
              </a:rPr>
              <a:t>Five of the most frequently asked questions about personal statements</a:t>
            </a:r>
            <a:r>
              <a:rPr lang="en-US" sz="3400" dirty="0"/>
              <a:t>, answered by admissions staff at </a:t>
            </a:r>
            <a:r>
              <a:rPr lang="en-US" sz="3400" dirty="0" err="1"/>
              <a:t>uni</a:t>
            </a:r>
            <a:r>
              <a:rPr lang="en-US" sz="3400" dirty="0"/>
              <a:t> and colleges</a:t>
            </a:r>
          </a:p>
          <a:p>
            <a:r>
              <a:rPr lang="en-US" sz="3400" dirty="0">
                <a:hlinkClick r:id="rId3"/>
              </a:rPr>
              <a:t>Ten places to find pointers about writing your personal statement</a:t>
            </a:r>
            <a:endParaRPr lang="en-US" sz="3400" dirty="0"/>
          </a:p>
          <a:p>
            <a:r>
              <a:rPr lang="en-US" sz="3400" dirty="0">
                <a:hlinkClick r:id="rId4"/>
              </a:rPr>
              <a:t>Aimee’s blog on how to complete your personal statement</a:t>
            </a:r>
            <a:endParaRPr lang="en-US" sz="3400" dirty="0"/>
          </a:p>
          <a:p>
            <a:r>
              <a:rPr lang="en-US" sz="3400" dirty="0">
                <a:hlinkClick r:id="rId5"/>
              </a:rPr>
              <a:t>Charlotte’s blog on writing your personal </a:t>
            </a:r>
            <a:r>
              <a:rPr lang="en-US" sz="3400" dirty="0" smtClean="0">
                <a:hlinkClick r:id="rId5"/>
              </a:rPr>
              <a:t>statement</a:t>
            </a:r>
            <a:endParaRPr lang="en-US" sz="3400" dirty="0" smtClean="0"/>
          </a:p>
          <a:p>
            <a:endParaRPr lang="en-US" dirty="0" smtClean="0"/>
          </a:p>
          <a:p>
            <a:r>
              <a:rPr lang="en-US" dirty="0" smtClean="0"/>
              <a:t>(information retrieved from </a:t>
            </a:r>
            <a:r>
              <a:rPr lang="en-US" dirty="0">
                <a:hlinkClick r:id="rId6"/>
              </a:rPr>
              <a:t>https://</a:t>
            </a:r>
            <a:r>
              <a:rPr lang="en-US" dirty="0" smtClean="0">
                <a:hlinkClick r:id="rId6"/>
              </a:rPr>
              <a:t>www.ucas.com/undergraduate/applying-university/how-write-ucas-undergraduate-personal-statement</a:t>
            </a:r>
            <a:r>
              <a:rPr lang="en-US" dirty="0" smtClean="0"/>
              <a:t>)</a:t>
            </a:r>
            <a:endParaRPr lang="en-US" dirty="0"/>
          </a:p>
          <a:p>
            <a:endParaRPr lang="el-GR" dirty="0"/>
          </a:p>
        </p:txBody>
      </p:sp>
    </p:spTree>
    <p:extLst>
      <p:ext uri="{BB962C8B-B14F-4D97-AF65-F5344CB8AC3E}">
        <p14:creationId xmlns:p14="http://schemas.microsoft.com/office/powerpoint/2010/main" val="28979498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561</Words>
  <Application>Microsoft Office PowerPoint</Application>
  <PresentationFormat>On-screen Show (4:3)</PresentationFormat>
  <Paragraphs>137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1.20 APPLYING NEW WRITING SKILLS</vt:lpstr>
      <vt:lpstr>OBJECTIVES</vt:lpstr>
      <vt:lpstr> A. Reviewing vocabulary </vt:lpstr>
      <vt:lpstr>ANSWERS</vt:lpstr>
      <vt:lpstr> B. Key writing stages </vt:lpstr>
      <vt:lpstr>THINKING, ORGANIZING AND WRITING</vt:lpstr>
      <vt:lpstr>WRITING A PERSONAL STATEMENT</vt:lpstr>
      <vt:lpstr>TIPS ON HOW TO WRITE A PERSONAL STATEMENT (1)</vt:lpstr>
      <vt:lpstr>TIPS ON HOW TO WRITE A PERSONAL STATEMENT (2)</vt:lpstr>
      <vt:lpstr>TIPS ON HOW TO WRITE A PERSONAL STATEMENT (3)</vt:lpstr>
      <vt:lpstr>TIPS ON HOW TO WRITE A PERSONAL STATEMENT (4)</vt:lpstr>
      <vt:lpstr>EDITING AND REWRITING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1.20 APPLYING NEW WRITING SKILLS</dc:title>
  <dc:creator>Charis Panou</dc:creator>
  <cp:lastModifiedBy>Charis Panou</cp:lastModifiedBy>
  <cp:revision>18</cp:revision>
  <dcterms:created xsi:type="dcterms:W3CDTF">2020-04-05T15:13:25Z</dcterms:created>
  <dcterms:modified xsi:type="dcterms:W3CDTF">2020-04-21T16:18:19Z</dcterms:modified>
</cp:coreProperties>
</file>