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39" r:id="rId3"/>
    <p:sldId id="440" r:id="rId4"/>
    <p:sldId id="441" r:id="rId5"/>
    <p:sldId id="442" r:id="rId6"/>
    <p:sldId id="443" r:id="rId7"/>
    <p:sldId id="444" r:id="rId8"/>
    <p:sldId id="445" r:id="rId9"/>
    <p:sldId id="446" r:id="rId10"/>
    <p:sldId id="447" r:id="rId11"/>
    <p:sldId id="448" r:id="rId12"/>
    <p:sldId id="449" r:id="rId13"/>
    <p:sldId id="450" r:id="rId14"/>
    <p:sldId id="451" r:id="rId15"/>
    <p:sldId id="452" r:id="rId16"/>
    <p:sldId id="453" r:id="rId17"/>
    <p:sldId id="454" r:id="rId18"/>
    <p:sldId id="455" r:id="rId19"/>
    <p:sldId id="456" r:id="rId20"/>
    <p:sldId id="457" r:id="rId21"/>
    <p:sldId id="458" r:id="rId22"/>
    <p:sldId id="459" r:id="rId23"/>
    <p:sldId id="460"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8" d="100"/>
          <a:sy n="88" d="100"/>
        </p:scale>
        <p:origin x="147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93975BB-6D0D-4588-9F5C-622D823C830E}"/>
    <pc:docChg chg="custSel addSld modSld">
      <pc:chgData name="MARIA KARAMPELIA" userId="9dfcc2cac66bf474" providerId="LiveId" clId="{093975BB-6D0D-4588-9F5C-622D823C830E}" dt="2025-04-01T10:24:13.460" v="442" actId="20577"/>
      <pc:docMkLst>
        <pc:docMk/>
      </pc:docMkLst>
      <pc:sldChg chg="modSp mod">
        <pc:chgData name="MARIA KARAMPELIA" userId="9dfcc2cac66bf474" providerId="LiveId" clId="{093975BB-6D0D-4588-9F5C-622D823C830E}" dt="2025-03-10T17:56:45.882" v="2" actId="20577"/>
        <pc:sldMkLst>
          <pc:docMk/>
          <pc:sldMk cId="1031593164" sldId="256"/>
        </pc:sldMkLst>
        <pc:spChg chg="mod">
          <ac:chgData name="MARIA KARAMPELIA" userId="9dfcc2cac66bf474" providerId="LiveId" clId="{093975BB-6D0D-4588-9F5C-622D823C830E}" dt="2025-03-10T17:56:45.882" v="2" actId="20577"/>
          <ac:spMkLst>
            <pc:docMk/>
            <pc:sldMk cId="1031593164" sldId="256"/>
            <ac:spMk id="2" creationId="{F834E753-B026-3BD6-E73D-3A1C7F342F8F}"/>
          </ac:spMkLst>
        </pc:spChg>
      </pc:sldChg>
      <pc:sldChg chg="modSp new mod">
        <pc:chgData name="MARIA KARAMPELIA" userId="9dfcc2cac66bf474" providerId="LiveId" clId="{093975BB-6D0D-4588-9F5C-622D823C830E}" dt="2025-04-01T10:24:13.460" v="442" actId="20577"/>
        <pc:sldMkLst>
          <pc:docMk/>
          <pc:sldMk cId="662904493" sldId="460"/>
        </pc:sldMkLst>
        <pc:spChg chg="mod">
          <ac:chgData name="MARIA KARAMPELIA" userId="9dfcc2cac66bf474" providerId="LiveId" clId="{093975BB-6D0D-4588-9F5C-622D823C830E}" dt="2025-04-01T10:20:15.861" v="14" actId="1076"/>
          <ac:spMkLst>
            <pc:docMk/>
            <pc:sldMk cId="662904493" sldId="460"/>
            <ac:spMk id="2" creationId="{8C6FA9F5-DF90-0159-E996-9DBF4FA8B71D}"/>
          </ac:spMkLst>
        </pc:spChg>
        <pc:spChg chg="mod">
          <ac:chgData name="MARIA KARAMPELIA" userId="9dfcc2cac66bf474" providerId="LiveId" clId="{093975BB-6D0D-4588-9F5C-622D823C830E}" dt="2025-04-01T10:24:13.460" v="442" actId="20577"/>
          <ac:spMkLst>
            <pc:docMk/>
            <pc:sldMk cId="662904493" sldId="460"/>
            <ac:spMk id="3" creationId="{EAB03357-27FC-0EE6-7314-1974CFF2879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A8EE7E-544E-9698-67BC-FB2CAD53A1B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65033AC-13FF-B04A-8BC3-FB8D8DE61E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E8047F6-9438-8F93-C907-A719811969BC}"/>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5" name="Θέση υποσέλιδου 4">
            <a:extLst>
              <a:ext uri="{FF2B5EF4-FFF2-40B4-BE49-F238E27FC236}">
                <a16:creationId xmlns:a16="http://schemas.microsoft.com/office/drawing/2014/main" id="{DD95CF9B-91A5-B862-04FC-D2AAEC3E3EA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AEC8E44-E1F5-80B2-6D4B-CB386E39B196}"/>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992511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41DD15-C0D4-7B48-D0A1-78CF129D60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5169D47-A4FD-DFFC-6AFD-220BFE97D59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4FBCB28-4C55-BEBC-A5BA-D4B4D56F67F7}"/>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5" name="Θέση υποσέλιδου 4">
            <a:extLst>
              <a:ext uri="{FF2B5EF4-FFF2-40B4-BE49-F238E27FC236}">
                <a16:creationId xmlns:a16="http://schemas.microsoft.com/office/drawing/2014/main" id="{81B59C71-6A73-D5F2-E151-8FD95626D5E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BA66AD1-536B-548C-8F61-7200DBE14DED}"/>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2658718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031CD13-BD1C-3156-52B0-554BFC85F4C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6AE083B-D39D-9133-39FC-A6B02F8FF75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953C8AF-51AA-3E9C-B986-03488A80F64D}"/>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5" name="Θέση υποσέλιδου 4">
            <a:extLst>
              <a:ext uri="{FF2B5EF4-FFF2-40B4-BE49-F238E27FC236}">
                <a16:creationId xmlns:a16="http://schemas.microsoft.com/office/drawing/2014/main" id="{7D37BA83-A624-42D1-E2AE-F44E9DBC3CA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C536C58-159D-ADBD-03EC-14C3299CA2AB}"/>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1854992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0F7564-A8A5-8120-0E8A-746D94AF237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B31039E-B94C-2EA7-2F8C-8B7F56E1B80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EFD4382-48C6-B6B7-77E0-1BE27FB54517}"/>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5" name="Θέση υποσέλιδου 4">
            <a:extLst>
              <a:ext uri="{FF2B5EF4-FFF2-40B4-BE49-F238E27FC236}">
                <a16:creationId xmlns:a16="http://schemas.microsoft.com/office/drawing/2014/main" id="{25858C6A-9268-A7A9-BFDC-44976BBACC7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6F3B58D-19B4-4EAD-5F8C-77DE76EF7347}"/>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3721242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B645BF-0E41-DFCE-6F19-441BA48B699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53711B7-A3DC-C70F-99DF-75541D3B834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9F675B7-1567-25FC-0B58-4B249353A42A}"/>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5" name="Θέση υποσέλιδου 4">
            <a:extLst>
              <a:ext uri="{FF2B5EF4-FFF2-40B4-BE49-F238E27FC236}">
                <a16:creationId xmlns:a16="http://schemas.microsoft.com/office/drawing/2014/main" id="{2A085648-CFAF-DB58-7BFB-BCF6E229599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AEED3E1-7C98-152B-963D-8131EF9451EF}"/>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3731041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073FD6-3997-FF56-03FD-5069C856C4E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59AF6EE-9AF8-55D8-41A7-B044E35DAFB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ED4D3D1-158E-876E-F1E9-6CF6134E5B3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D82F863-4BE5-F2CD-79B1-E237B8D184B4}"/>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6" name="Θέση υποσέλιδου 5">
            <a:extLst>
              <a:ext uri="{FF2B5EF4-FFF2-40B4-BE49-F238E27FC236}">
                <a16:creationId xmlns:a16="http://schemas.microsoft.com/office/drawing/2014/main" id="{53F73C98-C150-71AA-F5AF-A000F85694E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2A272F1-A13A-82B3-1EDE-E27BA4457B07}"/>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1621802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D09141-1A65-0A13-27F2-6ACF4CB7C43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F6DFA4A-F900-5470-A2BE-CD0B97C174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FD86CAB-CDC4-1E78-FE0F-424E7113A60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E7900CF-38B2-73A4-B896-9EB9CBD98B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BC5A501-7D04-2DFC-AAD2-B4191A2A4BF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B6D3C29-BCB3-9E56-4C5E-A27972132285}"/>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8" name="Θέση υποσέλιδου 7">
            <a:extLst>
              <a:ext uri="{FF2B5EF4-FFF2-40B4-BE49-F238E27FC236}">
                <a16:creationId xmlns:a16="http://schemas.microsoft.com/office/drawing/2014/main" id="{EF91AFCC-1799-6154-8A5C-5AE77389040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0F1C85C-8D24-03BD-4B62-5EC1ECB4790B}"/>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296713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1F0099-2751-C33A-31C3-3016E330660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42B8C12-F643-952D-E5E2-5CBE2CAD3D06}"/>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4" name="Θέση υποσέλιδου 3">
            <a:extLst>
              <a:ext uri="{FF2B5EF4-FFF2-40B4-BE49-F238E27FC236}">
                <a16:creationId xmlns:a16="http://schemas.microsoft.com/office/drawing/2014/main" id="{1FA8EBB8-A45B-AFD8-52A3-83DF15AFDAB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EB09282-6AE4-FFC2-949E-FEF956BA6B0D}"/>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174625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347C9CC-D59D-C71A-11A4-32ABCDCC723E}"/>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3" name="Θέση υποσέλιδου 2">
            <a:extLst>
              <a:ext uri="{FF2B5EF4-FFF2-40B4-BE49-F238E27FC236}">
                <a16:creationId xmlns:a16="http://schemas.microsoft.com/office/drawing/2014/main" id="{841E8B24-73D7-2113-6BE0-43F700B106E3}"/>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74382D8-1FA5-13B3-F902-FA4F1574E099}"/>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1013293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7D2735-8A60-46A1-4C1E-0F504972C2C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01E6FC5-CE05-0300-E9F8-8C04B179F5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0DAFFBD-7AA5-2CB3-131E-232B403CC4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2F7FC8E-9D69-4C0D-F796-F7C0C7717BDF}"/>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6" name="Θέση υποσέλιδου 5">
            <a:extLst>
              <a:ext uri="{FF2B5EF4-FFF2-40B4-BE49-F238E27FC236}">
                <a16:creationId xmlns:a16="http://schemas.microsoft.com/office/drawing/2014/main" id="{C2968E5B-B327-F67E-BE19-573AE7830B3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ED0EBD0-37F0-2F97-F2F6-E5EA911E48E0}"/>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1855487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75A383-E76D-16BC-FDD3-E7CC8488CDD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935E6BB-3AAF-C88C-3FD5-465748675D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4F894C3-D440-01B0-4A39-305D3B44C1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AC67175-FD51-E4B6-3F50-5DC46D8691A9}"/>
              </a:ext>
            </a:extLst>
          </p:cNvPr>
          <p:cNvSpPr>
            <a:spLocks noGrp="1"/>
          </p:cNvSpPr>
          <p:nvPr>
            <p:ph type="dt" sz="half" idx="10"/>
          </p:nvPr>
        </p:nvSpPr>
        <p:spPr/>
        <p:txBody>
          <a:bodyPr/>
          <a:lstStyle/>
          <a:p>
            <a:fld id="{2AD9C680-FB39-476B-83EC-F5BD1350B395}" type="datetimeFigureOut">
              <a:rPr lang="el-GR" smtClean="0"/>
              <a:t>1/4/2025</a:t>
            </a:fld>
            <a:endParaRPr lang="el-GR"/>
          </a:p>
        </p:txBody>
      </p:sp>
      <p:sp>
        <p:nvSpPr>
          <p:cNvPr id="6" name="Θέση υποσέλιδου 5">
            <a:extLst>
              <a:ext uri="{FF2B5EF4-FFF2-40B4-BE49-F238E27FC236}">
                <a16:creationId xmlns:a16="http://schemas.microsoft.com/office/drawing/2014/main" id="{84B831EF-3F4A-7537-0F75-132E90EE94C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C54836D-DDFA-074E-2EE5-B197E3FBA35C}"/>
              </a:ext>
            </a:extLst>
          </p:cNvPr>
          <p:cNvSpPr>
            <a:spLocks noGrp="1"/>
          </p:cNvSpPr>
          <p:nvPr>
            <p:ph type="sldNum" sz="quarter" idx="12"/>
          </p:nvPr>
        </p:nvSpPr>
        <p:spPr/>
        <p:txBody>
          <a:bodyPr/>
          <a:lstStyle/>
          <a:p>
            <a:fld id="{8C5976EE-2743-4760-826C-2578DBB6E0F2}" type="slidenum">
              <a:rPr lang="el-GR" smtClean="0"/>
              <a:t>‹#›</a:t>
            </a:fld>
            <a:endParaRPr lang="el-GR"/>
          </a:p>
        </p:txBody>
      </p:sp>
    </p:spTree>
    <p:extLst>
      <p:ext uri="{BB962C8B-B14F-4D97-AF65-F5344CB8AC3E}">
        <p14:creationId xmlns:p14="http://schemas.microsoft.com/office/powerpoint/2010/main" val="60038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8590418-B141-E2D7-51E9-F264D733D2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041AEB8-1ECC-DCFE-FE6E-5CAA6EB976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4B465A6-CCD8-7EC6-9D91-B46BA92CB0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AD9C680-FB39-476B-83EC-F5BD1350B395}" type="datetimeFigureOut">
              <a:rPr lang="el-GR" smtClean="0"/>
              <a:t>1/4/2025</a:t>
            </a:fld>
            <a:endParaRPr lang="el-GR"/>
          </a:p>
        </p:txBody>
      </p:sp>
      <p:sp>
        <p:nvSpPr>
          <p:cNvPr id="5" name="Θέση υποσέλιδου 4">
            <a:extLst>
              <a:ext uri="{FF2B5EF4-FFF2-40B4-BE49-F238E27FC236}">
                <a16:creationId xmlns:a16="http://schemas.microsoft.com/office/drawing/2014/main" id="{3C2EB16C-F464-FB30-86C9-DC1F041CD8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41139F4-FB2B-BC37-4A48-72BAC00D54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C5976EE-2743-4760-826C-2578DBB6E0F2}" type="slidenum">
              <a:rPr lang="el-GR" smtClean="0"/>
              <a:t>‹#›</a:t>
            </a:fld>
            <a:endParaRPr lang="el-GR"/>
          </a:p>
        </p:txBody>
      </p:sp>
    </p:spTree>
    <p:extLst>
      <p:ext uri="{BB962C8B-B14F-4D97-AF65-F5344CB8AC3E}">
        <p14:creationId xmlns:p14="http://schemas.microsoft.com/office/powerpoint/2010/main" val="3271502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34E753-B026-3BD6-E73D-3A1C7F342F8F}"/>
              </a:ext>
            </a:extLst>
          </p:cNvPr>
          <p:cNvSpPr>
            <a:spLocks noGrp="1"/>
          </p:cNvSpPr>
          <p:nvPr>
            <p:ph type="ctrTitle"/>
          </p:nvPr>
        </p:nvSpPr>
        <p:spPr>
          <a:xfrm>
            <a:off x="103909" y="0"/>
            <a:ext cx="12192000" cy="4651520"/>
          </a:xfrm>
        </p:spPr>
        <p:txBody>
          <a:bodyPr>
            <a:normAutofit/>
          </a:bodyPr>
          <a:lstStyle/>
          <a:p>
            <a:r>
              <a:rPr lang="el-GR" sz="3200" b="1" dirty="0"/>
              <a:t>ΒΙΟΗΘΙΚΗ</a:t>
            </a:r>
            <a:br>
              <a:rPr lang="el-GR" sz="3200" b="1" dirty="0"/>
            </a:br>
            <a:r>
              <a:rPr lang="el-GR" sz="3200" b="1" dirty="0"/>
              <a:t>ΕΝΟΤΗΤΑ 8</a:t>
            </a:r>
            <a:r>
              <a:rPr lang="el-GR" sz="3200" b="1" baseline="30000" dirty="0"/>
              <a:t>Η</a:t>
            </a:r>
            <a:br>
              <a:rPr lang="el-GR" sz="3200" b="1" baseline="30000" dirty="0"/>
            </a:br>
            <a:r>
              <a:rPr lang="el-GR" sz="3200" b="1" dirty="0"/>
              <a:t>ΘΕΩΡΗΣΗ ΤΩΝ ΕΦΑΡΜΟΓΩΝ ΑΠΌ ΤΟΝ ΚΛΑΔΟ ΤΗΣ ΒΙΟΗΘΙΚΗΣ</a:t>
            </a:r>
            <a:br>
              <a:rPr lang="el-GR" sz="3200" b="1" dirty="0"/>
            </a:br>
            <a:r>
              <a:rPr lang="el-GR" sz="3200" b="1" dirty="0"/>
              <a:t>Βιοηθική θεώρηση της γονιδιακής παρέμβασης και θεραπείας</a:t>
            </a:r>
            <a:br>
              <a:rPr lang="el-GR" sz="3200" b="1" dirty="0"/>
            </a:br>
            <a:r>
              <a:rPr lang="el-GR" sz="3200" b="1" dirty="0"/>
              <a:t>Μέρος Β΄</a:t>
            </a:r>
            <a:br>
              <a:rPr lang="el-GR" sz="3200" b="1" dirty="0"/>
            </a:br>
            <a:br>
              <a:rPr lang="el-GR" sz="3200" b="1" dirty="0"/>
            </a:br>
            <a:r>
              <a:rPr lang="el-GR" sz="3200" b="1" dirty="0">
                <a:solidFill>
                  <a:srgbClr val="FF0000"/>
                </a:solidFill>
              </a:rPr>
              <a:t>Από το βιβλίο του κ. Νικολάου </a:t>
            </a:r>
            <a:r>
              <a:rPr lang="el-GR" sz="3200" b="1" dirty="0" err="1">
                <a:solidFill>
                  <a:srgbClr val="FF0000"/>
                </a:solidFill>
              </a:rPr>
              <a:t>Κόιου</a:t>
            </a:r>
            <a:r>
              <a:rPr lang="el-GR" sz="3200" b="1" dirty="0">
                <a:solidFill>
                  <a:srgbClr val="FF0000"/>
                </a:solidFill>
              </a:rPr>
              <a:t>, Ηθική θεώρηση των τεχνικών παρεμβάσεων στο ανθρώπινο </a:t>
            </a:r>
            <a:r>
              <a:rPr lang="el-GR" sz="3200" b="1" dirty="0" err="1">
                <a:solidFill>
                  <a:srgbClr val="FF0000"/>
                </a:solidFill>
              </a:rPr>
              <a:t>γονιδίωμα</a:t>
            </a:r>
            <a:r>
              <a:rPr lang="el-GR" sz="3200" b="1" dirty="0">
                <a:solidFill>
                  <a:srgbClr val="FF0000"/>
                </a:solidFill>
              </a:rPr>
              <a:t>, Εκδόσεις Σταμούλη Α.Ε., Αθήνα 2003, </a:t>
            </a:r>
            <a:r>
              <a:rPr lang="el-GR" sz="3200" b="1" dirty="0" err="1">
                <a:solidFill>
                  <a:srgbClr val="FF0000"/>
                </a:solidFill>
              </a:rPr>
              <a:t>σσ</a:t>
            </a:r>
            <a:r>
              <a:rPr lang="el-GR" sz="3200" b="1" dirty="0">
                <a:solidFill>
                  <a:srgbClr val="FF0000"/>
                </a:solidFill>
              </a:rPr>
              <a:t>.  180-199</a:t>
            </a:r>
            <a:br>
              <a:rPr lang="el-GR" sz="3200" b="1" dirty="0"/>
            </a:br>
            <a:endParaRPr lang="el-GR" sz="3200" dirty="0"/>
          </a:p>
        </p:txBody>
      </p:sp>
      <p:sp>
        <p:nvSpPr>
          <p:cNvPr id="3" name="Υπότιτλος 2">
            <a:extLst>
              <a:ext uri="{FF2B5EF4-FFF2-40B4-BE49-F238E27FC236}">
                <a16:creationId xmlns:a16="http://schemas.microsoft.com/office/drawing/2014/main" id="{97892212-7B91-B6A7-11D2-45170E148E73}"/>
              </a:ext>
            </a:extLst>
          </p:cNvPr>
          <p:cNvSpPr>
            <a:spLocks noGrp="1"/>
          </p:cNvSpPr>
          <p:nvPr>
            <p:ph type="subTitle" idx="1"/>
          </p:nvPr>
        </p:nvSpPr>
        <p:spPr>
          <a:xfrm>
            <a:off x="1524000" y="4713865"/>
            <a:ext cx="9144000" cy="2144135"/>
          </a:xfrm>
        </p:spPr>
        <p:txBody>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1031593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41668" y="1825624"/>
            <a:ext cx="12050332" cy="5032375"/>
          </a:xfrm>
        </p:spPr>
        <p:txBody>
          <a:bodyPr>
            <a:normAutofit lnSpcReduction="10000"/>
          </a:bodyPr>
          <a:lstStyle/>
          <a:p>
            <a:r>
              <a:rPr lang="el-GR" b="1" dirty="0"/>
              <a:t>Στόχοι της</a:t>
            </a:r>
            <a:r>
              <a:rPr lang="el-GR" dirty="0"/>
              <a:t> είναι η απαλοιφή ορισμένων στοιχείων της συμπεριφοράς τα οποία κρίνονται ως «αντικοινωνικά» (π.χ. επιθετικότητα, έλλειψη προσαρμοστικότητας, αδιαφορία για τους νόμους και τους κανόνες)</a:t>
            </a:r>
          </a:p>
          <a:p>
            <a:r>
              <a:rPr lang="el-GR" dirty="0"/>
              <a:t>Κατά δεύτερο λόγο θα προσπαθήσει να καταστήσει εφικτή τη δυνατότητα να προσθέσει ή να βελτιώσει κάποιος ορισμένα στοιχεία στη συμπεριφορά ή στον χαρακτήρα του, εφόσον το επιθυμεί ο ίδιος. (π.χ. ευγενικοί τρόποι, φιλική συμπεριφορά, πνεύμα συνεργασίας)</a:t>
            </a:r>
          </a:p>
          <a:p>
            <a:r>
              <a:rPr lang="el-GR" dirty="0"/>
              <a:t>Φυσικά, πολλοί από τους στόχους της βελτιωτικής παρέμβασης αποτελούν </a:t>
            </a:r>
            <a:r>
              <a:rPr lang="el-GR" b="1" dirty="0"/>
              <a:t>το κύριο έργο σπουδαίων κοινωνικών θεσμών</a:t>
            </a:r>
            <a:r>
              <a:rPr lang="el-GR" dirty="0"/>
              <a:t>, όπως η εκπαίδευση και η παρεχόμενη απ’ αυτήν μόρφωση και καλλιέργεια.  Αυτούς του στόχους τους οποίους με πολύ κόπο και αμφίβολα αποτελέσματα επιδιώκει η εκπαίδευση, ίσως τους πετύχει ευκολότερα και αποτελεσματικότερα η γονιδιακή παρέμβαση. </a:t>
            </a:r>
          </a:p>
        </p:txBody>
      </p:sp>
    </p:spTree>
    <p:extLst>
      <p:ext uri="{BB962C8B-B14F-4D97-AF65-F5344CB8AC3E}">
        <p14:creationId xmlns:p14="http://schemas.microsoft.com/office/powerpoint/2010/main" val="3119506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41668" y="1825624"/>
            <a:ext cx="11861442" cy="5032375"/>
          </a:xfrm>
        </p:spPr>
        <p:txBody>
          <a:bodyPr>
            <a:normAutofit lnSpcReduction="10000"/>
          </a:bodyPr>
          <a:lstStyle/>
          <a:p>
            <a:r>
              <a:rPr lang="el-GR" dirty="0"/>
              <a:t>Οι υποστηρικτές της παραπάνω άποψης δεν επιθυμούν την αντικατάσταση των κοινωνικών θεσμών από τη γενετική μηχανική. Δέχονται ότι μια τέτοια παρέμβαση θα λειτουργούσε </a:t>
            </a:r>
            <a:r>
              <a:rPr lang="el-GR" b="1" dirty="0"/>
              <a:t>ως ένα επικουρικό μέσο</a:t>
            </a:r>
            <a:r>
              <a:rPr lang="el-GR" dirty="0"/>
              <a:t> για να επιτευχθούν πιο εύκολα και αποτελεσματικά οι στόχοι που θέτει μια κοινωνία για τη διάπλαση των μελών της.</a:t>
            </a:r>
          </a:p>
          <a:p>
            <a:r>
              <a:rPr lang="el-GR" dirty="0"/>
              <a:t>Μια τέτοια ποιότητα είναι </a:t>
            </a:r>
            <a:r>
              <a:rPr lang="el-GR" b="1" dirty="0"/>
              <a:t>η συμπάθεια προς τα δεινά που υφίσταται ο συνάνθρωπος</a:t>
            </a:r>
            <a:r>
              <a:rPr lang="el-GR" dirty="0"/>
              <a:t>. Ο σύγχρονος άνθρωπος συνεχίζει να γίνεται μάρτυρας φόνων, φτώχειας και πείνας επιδεικνύοντας μια παθητική και ανενεργή συμπάθεια ή ακόμη και αδιαφορία για όσα συμβαίνουν γύρω του. </a:t>
            </a:r>
          </a:p>
          <a:p>
            <a:r>
              <a:rPr lang="el-GR" dirty="0"/>
              <a:t>Ίσως η τροποποιητική γονιδιακή παρέμβαση να μπορούσε να βελτιώσει αυτή την κατάσταση αυξάνοντας τα όρια της ανθρώπινης συμπάθειας και της απαραίτητης ενεργητικότητας. (απογοήτευση για την εξέλιξη των δυτικών κοινωνιών στις σχέσεις των ανθρώπων) </a:t>
            </a:r>
          </a:p>
        </p:txBody>
      </p:sp>
    </p:spTree>
    <p:extLst>
      <p:ext uri="{BB962C8B-B14F-4D97-AF65-F5344CB8AC3E}">
        <p14:creationId xmlns:p14="http://schemas.microsoft.com/office/powerpoint/2010/main" val="2971083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4587" y="30274"/>
            <a:ext cx="10515600" cy="1325563"/>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54545" y="1355838"/>
            <a:ext cx="11835685" cy="5502162"/>
          </a:xfrm>
        </p:spPr>
        <p:txBody>
          <a:bodyPr>
            <a:normAutofit lnSpcReduction="10000"/>
          </a:bodyPr>
          <a:lstStyle/>
          <a:p>
            <a:r>
              <a:rPr lang="el-GR" dirty="0"/>
              <a:t>Η ύπαρξη </a:t>
            </a:r>
            <a:r>
              <a:rPr lang="el-GR" b="1" dirty="0"/>
              <a:t>δικαιολογημένων ενστάσεων</a:t>
            </a:r>
            <a:r>
              <a:rPr lang="el-GR" dirty="0"/>
              <a:t> δεν αμφισβητείται.</a:t>
            </a:r>
          </a:p>
          <a:p>
            <a:r>
              <a:rPr lang="el-GR" dirty="0"/>
              <a:t>Η πρώτη ένσταση σχετίζεται με τον </a:t>
            </a:r>
            <a:r>
              <a:rPr lang="el-GR" b="1" dirty="0"/>
              <a:t>περιορισμό της ανθρώπινης ελευθερίας</a:t>
            </a:r>
            <a:r>
              <a:rPr lang="el-GR" dirty="0"/>
              <a:t>, αφού θα τροποποιήσει χαρακτηριστικά στοιχεία της ανθρώπινης συμπεριφοράς. Οι υπέρμαχοι της παρέμβασης υποστηρίζουν ότι η τελευταία </a:t>
            </a:r>
            <a:r>
              <a:rPr lang="el-GR" u="sng" dirty="0"/>
              <a:t>θα επηρεάσει αλλά δεν θα καθορίσει</a:t>
            </a:r>
            <a:r>
              <a:rPr lang="el-GR" dirty="0"/>
              <a:t> την ανθρώπινη συμπεριφορά.  Και εφόσον </a:t>
            </a:r>
            <a:r>
              <a:rPr lang="el-GR" u="sng" dirty="0"/>
              <a:t>θα είναι προϊόν ελεύθερης επιλογής</a:t>
            </a:r>
            <a:r>
              <a:rPr lang="el-GR" dirty="0"/>
              <a:t> δεν θα θίγει την αυτονομία του ανθρώπου. </a:t>
            </a:r>
          </a:p>
          <a:p>
            <a:r>
              <a:rPr lang="el-GR" dirty="0"/>
              <a:t>Μια ακόμη ένσταση θεωρεί ότι μια τέτοια εφαρμογή εκφράζει </a:t>
            </a:r>
            <a:r>
              <a:rPr lang="el-GR" b="1" dirty="0"/>
              <a:t>μια μορφή</a:t>
            </a:r>
            <a:r>
              <a:rPr lang="el-GR" dirty="0"/>
              <a:t> </a:t>
            </a:r>
            <a:r>
              <a:rPr lang="el-GR" b="1" dirty="0"/>
              <a:t>δυσαρέσκειας ή ακόμη και απέχθειας προς την ανθρώπινη φύση</a:t>
            </a:r>
            <a:r>
              <a:rPr lang="el-GR" dirty="0"/>
              <a:t>. Οι υποστηρικτές της παρέμβασης αναγνωρίζουν τη δυσαρέσκεια, επιμένουν όμως πως αυτή δεν αφορά την ανθρώπινη φύση αλλά μόνο τα αρνητικά στοιχεία της που πιθανώς σχετίζονται με τα γονίδια. Σκοπός τους δεν είναι η προσπάθεια δημιουργίας του τέλειου ανθρώπου, αλλά η τροποποίηση της επιθετικότητας ή και άλλων χαρακτηριστικών που έγιναν μέρος της ανθρώπινης φύσης. </a:t>
            </a:r>
          </a:p>
        </p:txBody>
      </p:sp>
    </p:spTree>
    <p:extLst>
      <p:ext uri="{BB962C8B-B14F-4D97-AF65-F5344CB8AC3E}">
        <p14:creationId xmlns:p14="http://schemas.microsoft.com/office/powerpoint/2010/main" val="3460180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321971" y="1825624"/>
            <a:ext cx="11603865" cy="5032375"/>
          </a:xfrm>
        </p:spPr>
        <p:txBody>
          <a:bodyPr>
            <a:normAutofit/>
          </a:bodyPr>
          <a:lstStyle/>
          <a:p>
            <a:r>
              <a:rPr lang="el-GR" dirty="0"/>
              <a:t>Οι αντιρρήσεις από το χώρο της θρησκευτικής πίστης και θεολογίας τονίζουν ότι </a:t>
            </a:r>
            <a:r>
              <a:rPr lang="el-GR" b="1" dirty="0"/>
              <a:t>η γονιδιακή βελτίωση των ηθικών χαρακτηριστικών προσπαθεί </a:t>
            </a:r>
            <a:r>
              <a:rPr lang="el-GR" b="1" u="sng" dirty="0"/>
              <a:t>να αντικαταστήσει το ρόλο της θρησκείας</a:t>
            </a:r>
            <a:r>
              <a:rPr lang="el-GR" b="1" dirty="0"/>
              <a:t> στη διαμόρφωση του ανθρώπινου ήθους</a:t>
            </a:r>
            <a:r>
              <a:rPr lang="el-GR" dirty="0"/>
              <a:t>. Η απάντηση των υποστηρικτών είναι ότι η γονιδιακή παρέμβαση αφορά μόνο σε ορισμένες από τις επιθετικές τάσεις των ανθρώπων και όχι στο σύνολο του ήθους και του χαρακτήρα του. </a:t>
            </a:r>
          </a:p>
          <a:p>
            <a:r>
              <a:rPr lang="el-GR" dirty="0"/>
              <a:t>Ιδιαιτέρως η τροποποιητική γονιδιακή παρέμβαση στα γενετικά κύτταρα αποτελεί προσπάθεια αντικατάστασης του ρόλου του Θεού στη δημιουργία του ανθρώπου. Οι υποστηρικτές της αντιτάσσουν ότι μ’ αυτόν τον τρόπο βελτιώνουν την ποιότητα της ανθρώπινης ζωής και μ’ αυτόν τον τρόπο ο άνθρωπος γίνεται συνδημιουργός του Θεού. </a:t>
            </a:r>
          </a:p>
        </p:txBody>
      </p:sp>
    </p:spTree>
    <p:extLst>
      <p:ext uri="{BB962C8B-B14F-4D97-AF65-F5344CB8AC3E}">
        <p14:creationId xmlns:p14="http://schemas.microsoft.com/office/powerpoint/2010/main" val="3160703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p:txBody>
          <a:bodyPr/>
          <a:lstStyle/>
          <a:p>
            <a:r>
              <a:rPr lang="el-GR" dirty="0"/>
              <a:t>Τους βιοηθικολόγους και τους εμπλεκόμενους απασχόλησε το πλαίσιο εφαρμογής της, δηλαδή: </a:t>
            </a:r>
          </a:p>
          <a:p>
            <a:pPr marL="514350" lvl="0" indent="-514350">
              <a:buFont typeface="+mj-lt"/>
              <a:buAutoNum type="arabicPeriod"/>
            </a:pPr>
            <a:r>
              <a:rPr lang="el-GR" dirty="0"/>
              <a:t>Ποιες παρεμβάσεις τελικά θα γίνουν αποδεκτές; </a:t>
            </a:r>
          </a:p>
          <a:p>
            <a:pPr marL="514350" indent="-514350">
              <a:buFont typeface="+mj-lt"/>
              <a:buAutoNum type="arabicPeriod"/>
            </a:pPr>
            <a:r>
              <a:rPr lang="el-GR" dirty="0"/>
              <a:t>Ποιος θα είναι ο τρόπος πρόσβασης σ’ αυτές από τα μέλη της κοινωνίας; </a:t>
            </a:r>
          </a:p>
        </p:txBody>
      </p:sp>
    </p:spTree>
    <p:extLst>
      <p:ext uri="{BB962C8B-B14F-4D97-AF65-F5344CB8AC3E}">
        <p14:creationId xmlns:p14="http://schemas.microsoft.com/office/powerpoint/2010/main" val="3784877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56033"/>
            <a:ext cx="10515600" cy="781096"/>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837128"/>
            <a:ext cx="12192000" cy="6020872"/>
          </a:xfrm>
        </p:spPr>
        <p:txBody>
          <a:bodyPr>
            <a:normAutofit fontScale="92500" lnSpcReduction="20000"/>
          </a:bodyPr>
          <a:lstStyle/>
          <a:p>
            <a:r>
              <a:rPr lang="el-GR" dirty="0"/>
              <a:t>Οι απόψεις αυτές, που σχετίζονται με τη βελτίωση και όχι με τη θεραπεία των ήδη υπαρχόντων χαρακτηριστικών, είναι οι εξής: </a:t>
            </a:r>
          </a:p>
          <a:p>
            <a:pPr marL="514350" lvl="0" indent="-514350">
              <a:buFont typeface="+mj-lt"/>
              <a:buAutoNum type="arabicPeriod"/>
            </a:pPr>
            <a:r>
              <a:rPr lang="el-GR" dirty="0"/>
              <a:t>Να μην επιδιώκεται κατά τη βελτιωτική παρέμβαση η δημιουργία συγκεκριμένου τύπου ανθρώπου. Ο καθένας να μπορεί να επιλέξει στις υπηρεσίες της εν λόγω εφαρμογής τα στοιχεία που επιθυμεί. Ωστόσο, αν υπολογιστεί το γεγονός ότι η πρόσβαση θα είναι εφικτή μόνο σε όσους θα έχουν την οικονομική δυνατότητα, κατανοείται ότι μ’ αυτόν τον τρόπο δημιουργούνται οι προϋποθέσεις για μεγάλες κοινωνικές ανισότητες. </a:t>
            </a:r>
          </a:p>
          <a:p>
            <a:pPr marL="514350" lvl="0" indent="-514350">
              <a:buFont typeface="+mj-lt"/>
              <a:buAutoNum type="arabicPeriod"/>
            </a:pPr>
            <a:r>
              <a:rPr lang="el-GR" dirty="0"/>
              <a:t>Να υπάρξει ένας κεντρικός μηχανισμός σχεδίασης. Οι σχεδιαστές θα επιλέγουν ορισμένα επιθυμητά χαρακτηριστικά και θα τα προτείνουν στο ευρύ κοινό. </a:t>
            </a:r>
          </a:p>
          <a:p>
            <a:pPr marL="514350" lvl="0" indent="-514350">
              <a:buFont typeface="+mj-lt"/>
              <a:buAutoNum type="arabicPeriod"/>
            </a:pPr>
            <a:r>
              <a:rPr lang="el-GR" dirty="0"/>
              <a:t>Η απόφαση της τροποποίησης των χαρακτηριστικών των παιδιών να λαμβάνεται από τους γονείς με την παράλληλη άσκηση αρνησικυρίας από την πλευρά της πολιτείας. (ακρότητες)</a:t>
            </a:r>
          </a:p>
          <a:p>
            <a:pPr marL="514350" lvl="0" indent="-514350">
              <a:buFont typeface="+mj-lt"/>
              <a:buAutoNum type="arabicPeriod"/>
            </a:pPr>
            <a:r>
              <a:rPr lang="el-GR" dirty="0"/>
              <a:t>Να δοθεί δυνατότητα πρόσβασης στις τροποποιητικές παρεμβάσεις μόνο σε εκείνους που τις έχουν πραγματικά ανάγκη. (άρση διαφορών-ανισοτήτων μεταξύ ευνοημένων και μη ευνοημένων της φύσης) </a:t>
            </a:r>
          </a:p>
          <a:p>
            <a:pPr marL="514350" indent="-514350">
              <a:buFont typeface="+mj-lt"/>
              <a:buAutoNum type="arabicPeriod"/>
            </a:pPr>
            <a:r>
              <a:rPr lang="el-GR" dirty="0"/>
              <a:t>Να διανεμηθούν οι τροποποιητικές γενετικές υπηρεσίες εξίσου σε όλα τα μέλη της κοινωνίας. (βελτίωση κάθε ατόμου σε σχέση με το παρελθόν του)</a:t>
            </a:r>
          </a:p>
        </p:txBody>
      </p:sp>
    </p:spTree>
    <p:extLst>
      <p:ext uri="{BB962C8B-B14F-4D97-AF65-F5344CB8AC3E}">
        <p14:creationId xmlns:p14="http://schemas.microsoft.com/office/powerpoint/2010/main" val="1842080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43154"/>
            <a:ext cx="10515600" cy="922762"/>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965916"/>
            <a:ext cx="12192000" cy="5892083"/>
          </a:xfrm>
        </p:spPr>
        <p:txBody>
          <a:bodyPr>
            <a:normAutofit fontScale="92500" lnSpcReduction="20000"/>
          </a:bodyPr>
          <a:lstStyle/>
          <a:p>
            <a:r>
              <a:rPr lang="el-GR" dirty="0"/>
              <a:t>Σημαντική μερίδα των βιοηθικολόγων αντιμετωπίζει με σκεπτικισμό ή και απορρίπτει τις εφαρμογές της βελτιωτικής γονιδιακής παρέμβασης. </a:t>
            </a:r>
          </a:p>
          <a:p>
            <a:r>
              <a:rPr lang="el-GR" dirty="0"/>
              <a:t>Αναγνωρίζουν ότι η συζήτηση είναι πολύπλοκη και περιλαμβάνει πολλές παραμέτρους. Δυσκολία υπάρχει στο διαχωρισμό μεταξύ </a:t>
            </a:r>
            <a:r>
              <a:rPr lang="el-GR" b="1" u="sng" dirty="0"/>
              <a:t>θεραπείας</a:t>
            </a:r>
            <a:r>
              <a:rPr lang="el-GR" b="1" dirty="0"/>
              <a:t> και </a:t>
            </a:r>
            <a:r>
              <a:rPr lang="el-GR" b="1" u="sng" dirty="0"/>
              <a:t>βελτίωσης</a:t>
            </a:r>
            <a:r>
              <a:rPr lang="el-GR" dirty="0"/>
              <a:t>, στον καθορισμό των εννοιών της </a:t>
            </a:r>
            <a:r>
              <a:rPr lang="el-GR" b="1" u="sng" dirty="0"/>
              <a:t>υγείας</a:t>
            </a:r>
            <a:r>
              <a:rPr lang="el-GR" b="1" dirty="0"/>
              <a:t> και της </a:t>
            </a:r>
            <a:r>
              <a:rPr lang="el-GR" b="1" u="sng" dirty="0"/>
              <a:t>ασθένειας</a:t>
            </a:r>
            <a:r>
              <a:rPr lang="el-GR" dirty="0"/>
              <a:t>. </a:t>
            </a:r>
          </a:p>
          <a:p>
            <a:r>
              <a:rPr lang="el-GR" dirty="0"/>
              <a:t>Υπάρχουν διάφορες οπτικές για να θεωρήσει κανείς την έννοια της υγείας. Συνήθως διακρίνονται δύο:</a:t>
            </a:r>
          </a:p>
          <a:p>
            <a:pPr marL="514350" lvl="0" indent="-514350">
              <a:buFont typeface="+mj-lt"/>
              <a:buAutoNum type="arabicPeriod"/>
            </a:pPr>
            <a:r>
              <a:rPr lang="el-GR" dirty="0"/>
              <a:t>Η πρώτη θεωρεί την υγεία </a:t>
            </a:r>
            <a:r>
              <a:rPr lang="el-GR" u="sng" dirty="0"/>
              <a:t>ως την απελευθέρωση από το βαρύ φορτίο της ασθένειας</a:t>
            </a:r>
            <a:r>
              <a:rPr lang="el-GR" dirty="0"/>
              <a:t>. Ως ασθένεια αναγνωρίζεται η κατάσταση κατά την οποία ο ανθρώπινος οργανισμός δεν μπορεί να πραγματοποιήσει τις σημαντικές λειτουργίες για τη διαβίωσή του.</a:t>
            </a:r>
          </a:p>
          <a:p>
            <a:pPr marL="514350" lvl="0" indent="-514350">
              <a:buFont typeface="+mj-lt"/>
              <a:buAutoNum type="arabicPeriod"/>
            </a:pPr>
            <a:r>
              <a:rPr lang="el-GR" dirty="0"/>
              <a:t>Σύμφωνα με τη δεύτερη θεώρηση </a:t>
            </a:r>
            <a:r>
              <a:rPr lang="el-GR" u="sng" dirty="0"/>
              <a:t>ως υγεία χαρακτηρίζεται η κατάσταση της πλήρους φυσικής, διανοητικής και κοινωνικής ευεξίας</a:t>
            </a:r>
            <a:r>
              <a:rPr lang="el-GR" dirty="0"/>
              <a:t>. Αυτή η άποψη υιοθετήθηκε και από τον Παγκόσμιο Οργανισμό Υγείας. </a:t>
            </a:r>
          </a:p>
          <a:p>
            <a:r>
              <a:rPr lang="el-GR" dirty="0"/>
              <a:t>Συνεπώς τα όρια της υγείας διευρύνονται. Έτσι, πολλές από τις εφαρμογές της τροποποιητικής παρέμβασης από ορισμένους θα θεωρηθούν θεραπευτικές. Μάλιστα προτείνονται στο όνομα της κοινωνικής ισότητας. </a:t>
            </a:r>
          </a:p>
        </p:txBody>
      </p:sp>
    </p:spTree>
    <p:extLst>
      <p:ext uri="{BB962C8B-B14F-4D97-AF65-F5344CB8AC3E}">
        <p14:creationId xmlns:p14="http://schemas.microsoft.com/office/powerpoint/2010/main" val="2571394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75763"/>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875764"/>
            <a:ext cx="12192000" cy="5982236"/>
          </a:xfrm>
        </p:spPr>
        <p:txBody>
          <a:bodyPr>
            <a:normAutofit fontScale="85000" lnSpcReduction="20000"/>
          </a:bodyPr>
          <a:lstStyle/>
          <a:p>
            <a:r>
              <a:rPr lang="el-GR" dirty="0"/>
              <a:t>Όσοι εναντιώνονται στη χρήση της βελτιωτικής παρέμβασης προβάλλουν τα ακόλουθα επιχειρήματα: </a:t>
            </a:r>
          </a:p>
          <a:p>
            <a:pPr marL="514350" lvl="0" indent="-514350">
              <a:buFont typeface="+mj-lt"/>
              <a:buAutoNum type="arabicPeriod"/>
            </a:pPr>
            <a:r>
              <a:rPr lang="el-GR" dirty="0"/>
              <a:t>Το πρόβλημα της </a:t>
            </a:r>
            <a:r>
              <a:rPr lang="el-GR" b="1" dirty="0"/>
              <a:t>ισότητας</a:t>
            </a:r>
            <a:r>
              <a:rPr lang="el-GR" dirty="0"/>
              <a:t> δεν εντοπίζεται στην </a:t>
            </a:r>
            <a:r>
              <a:rPr lang="el-GR" u="sng" dirty="0"/>
              <a:t>αξία της ανθρώπινης ύπαρξης</a:t>
            </a:r>
            <a:r>
              <a:rPr lang="el-GR" dirty="0"/>
              <a:t> καθαυτής, αλλά στον βαθμό δυνατότητας </a:t>
            </a:r>
            <a:r>
              <a:rPr lang="el-GR" u="sng" dirty="0"/>
              <a:t>εκπλήρωσης των επιδιώξεων</a:t>
            </a:r>
            <a:r>
              <a:rPr lang="el-GR" dirty="0"/>
              <a:t> για τη ζωή.</a:t>
            </a:r>
          </a:p>
          <a:p>
            <a:pPr marL="514350" lvl="0" indent="-514350">
              <a:buFont typeface="+mj-lt"/>
              <a:buAutoNum type="arabicPeriod"/>
            </a:pPr>
            <a:r>
              <a:rPr lang="el-GR" dirty="0"/>
              <a:t>Οι </a:t>
            </a:r>
            <a:r>
              <a:rPr lang="el-GR" b="1" dirty="0"/>
              <a:t>κοινωνικές ανισότητες</a:t>
            </a:r>
            <a:r>
              <a:rPr lang="el-GR" dirty="0"/>
              <a:t> όχι μόνο δεν θα περιοριστούν αλλά θα διευρυνθούν σε ανεξέλεγκτο βαθμό, εφόσον η πρόσβαση στις υπηρεσίες της γενετικής μηχανικής θα εξαρτάται από τις οικονομικές δυνατότητες του καθενός. </a:t>
            </a:r>
          </a:p>
          <a:p>
            <a:pPr marL="514350" lvl="0" indent="-514350">
              <a:buFont typeface="+mj-lt"/>
              <a:buAutoNum type="arabicPeriod"/>
            </a:pPr>
            <a:r>
              <a:rPr lang="el-GR" dirty="0"/>
              <a:t>Η υπόσχεση της γενετικής μηχανικής ότι θα καταργήσει τις ανισότητες μετατοπίζει την </a:t>
            </a:r>
            <a:r>
              <a:rPr lang="el-GR" b="1" dirty="0"/>
              <a:t>αναζήτηση λύσης των κοινωνικών προβλημάτων από την κοινωνία στη γενετική μηχανική</a:t>
            </a:r>
            <a:r>
              <a:rPr lang="el-GR" dirty="0"/>
              <a:t>. (άρση κοινωνικής ευθύνης) </a:t>
            </a:r>
          </a:p>
          <a:p>
            <a:pPr marL="514350" lvl="0" indent="-514350">
              <a:buFont typeface="+mj-lt"/>
              <a:buAutoNum type="arabicPeriod"/>
            </a:pPr>
            <a:r>
              <a:rPr lang="el-GR" dirty="0"/>
              <a:t>Η προσφυγή στις μεθόδους αυτού του είδους υπονομεύει την </a:t>
            </a:r>
            <a:r>
              <a:rPr lang="el-GR" b="1" dirty="0"/>
              <a:t>αυθεντικότητα </a:t>
            </a:r>
            <a:r>
              <a:rPr lang="el-GR" dirty="0"/>
              <a:t>της ανθρώπινης φύσης. Από τη στιγμή που αλλάζει τη συνείδηση, τη βούληση ή τη σκέψη του με μηχανικό τρόπο αλλοιώνεται ως προσωπικότητα. Μπορεί να είναι παρόμοιος με επιθυμητά χαρακτηριστικά, όχι όμως ο ίδιος. </a:t>
            </a:r>
          </a:p>
          <a:p>
            <a:r>
              <a:rPr lang="el-GR" dirty="0"/>
              <a:t>Δεν είναι τυχαίο ότι οι περισσότεροι βιοηθικολόγοι προερχόμενοι από το ιατρικό περιβάλλον προτείνουν τον αυστηρό περιορισμό της γονιδιακής παρέμβασης αποκλειστικά σε περιστατικά νόσων, οι οποίες προκαλούν πρώιμο θάνατο, αναπηρία ή σοβαρές επιπλοκές στην ανθρώπινη υγεία. </a:t>
            </a:r>
          </a:p>
        </p:txBody>
      </p:sp>
    </p:spTree>
    <p:extLst>
      <p:ext uri="{BB962C8B-B14F-4D97-AF65-F5344CB8AC3E}">
        <p14:creationId xmlns:p14="http://schemas.microsoft.com/office/powerpoint/2010/main" val="1051413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67425" y="1825624"/>
            <a:ext cx="11835685" cy="4935783"/>
          </a:xfrm>
        </p:spPr>
        <p:txBody>
          <a:bodyPr>
            <a:normAutofit lnSpcReduction="10000"/>
          </a:bodyPr>
          <a:lstStyle/>
          <a:p>
            <a:r>
              <a:rPr lang="el-GR" dirty="0"/>
              <a:t>Η </a:t>
            </a:r>
            <a:r>
              <a:rPr lang="el-GR" b="1" dirty="0"/>
              <a:t>ιστορία της ευγονικής</a:t>
            </a:r>
            <a:r>
              <a:rPr lang="el-GR" dirty="0"/>
              <a:t> ανάγεται στα αρχαία χρόνια της ανθρωπότητας. Τότε ο στόχος της ήταν η βελτίωση του ανθρώπινου είδους. </a:t>
            </a:r>
          </a:p>
          <a:p>
            <a:r>
              <a:rPr lang="el-GR" dirty="0"/>
              <a:t>Η νεότερη ευγονική έκανε την εμφάνισή της στις Η.Π. Α. τη δεκαετία του 1870. Μέχρι το 1930 πήρε μεγάλες διαστάσεις. Η ευγονική ορίστηκε ως η επιστήμη της βελτίωσης του ανθρώπινου είδους μέσω της καλύτερης επιλεκτικής αναπαραγωγής. </a:t>
            </a:r>
          </a:p>
          <a:p>
            <a:r>
              <a:rPr lang="el-GR" dirty="0"/>
              <a:t>Η διατύπωση της άποψης του Δαρβίνου για την επιβίωση του καλύτερου και ισχυρότερου ανάμεσα στα ζωικά είδη, έδωσε νέα ώθηση στις ευγονικές αντιλήψεις. </a:t>
            </a:r>
          </a:p>
          <a:p>
            <a:r>
              <a:rPr lang="el-GR" dirty="0"/>
              <a:t>Το κίνημα της ευγονικής δεν άργησε να έχει αντίκτυπο και στις αποφάσεις της πολιτικής. Επιβλήθηκαν δια νόμου υποχρεωτικές στειρώσεις και απαγορεύσεις γάμων σε άτομα τα οποία κρίθηκαν ακατάλληλα για τη διαιώνιση του ανθρώπινου είδους.</a:t>
            </a:r>
          </a:p>
        </p:txBody>
      </p:sp>
    </p:spTree>
    <p:extLst>
      <p:ext uri="{BB962C8B-B14F-4D97-AF65-F5344CB8AC3E}">
        <p14:creationId xmlns:p14="http://schemas.microsoft.com/office/powerpoint/2010/main" val="2348532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p:txBody>
          <a:bodyPr/>
          <a:lstStyle/>
          <a:p>
            <a:r>
              <a:rPr lang="el-GR" dirty="0"/>
              <a:t>Τη δεκαετία του 1930 η ευγονική δέχτηκε ισχυρό πλήγμα. Οι επιστήμονες υποστήριξαν ότι η κληρονομικότητα είναι φαινόμενο πολύ πιο πολύπλοκο απ’ ό,τι πίστευαν ως τότε οι οπαδοί της ευγονικής. </a:t>
            </a:r>
          </a:p>
          <a:p>
            <a:r>
              <a:rPr lang="el-GR" dirty="0"/>
              <a:t>Απέδειξαν ότι στη διαμόρφωση της ανθρώπινης προσωπικότητας σπουδαίο ρόλο παίζουν:</a:t>
            </a:r>
          </a:p>
          <a:p>
            <a:pPr marL="514350" lvl="0" indent="-514350">
              <a:buFont typeface="+mj-lt"/>
              <a:buAutoNum type="arabicPeriod"/>
            </a:pPr>
            <a:r>
              <a:rPr lang="el-GR" dirty="0"/>
              <a:t>τα γενετικά χαρακτηριστικά,</a:t>
            </a:r>
          </a:p>
          <a:p>
            <a:pPr marL="514350" lvl="0" indent="-514350">
              <a:buFont typeface="+mj-lt"/>
              <a:buAutoNum type="arabicPeriod"/>
            </a:pPr>
            <a:r>
              <a:rPr lang="el-GR" dirty="0"/>
              <a:t>το περιβάλλον και </a:t>
            </a:r>
          </a:p>
          <a:p>
            <a:pPr marL="514350" indent="-514350">
              <a:buFont typeface="+mj-lt"/>
              <a:buAutoNum type="arabicPeriod"/>
            </a:pPr>
            <a:r>
              <a:rPr lang="el-GR" dirty="0"/>
              <a:t>η καλλιέργεια. </a:t>
            </a:r>
          </a:p>
        </p:txBody>
      </p:sp>
    </p:spTree>
    <p:extLst>
      <p:ext uri="{BB962C8B-B14F-4D97-AF65-F5344CB8AC3E}">
        <p14:creationId xmlns:p14="http://schemas.microsoft.com/office/powerpoint/2010/main" val="289337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270456" y="1825624"/>
            <a:ext cx="11462198" cy="4871389"/>
          </a:xfrm>
        </p:spPr>
        <p:txBody>
          <a:bodyPr>
            <a:normAutofit/>
          </a:bodyPr>
          <a:lstStyle/>
          <a:p>
            <a:r>
              <a:rPr lang="el-GR" dirty="0"/>
              <a:t>Οι </a:t>
            </a:r>
            <a:r>
              <a:rPr lang="el-GR" b="1" dirty="0"/>
              <a:t>παρεμβάσεις στα φυσικά χαρακτηριστικά</a:t>
            </a:r>
            <a:r>
              <a:rPr lang="el-GR" dirty="0"/>
              <a:t> εμφανίζονται ως ηθικά οι λιγότερο προβληματικές, καθώς επηρεάζουν λιγότερο από τις άλλες τον πυρήνα της ανθρώπινης ύπαρξης. Διακρίνονται από εκείνες που </a:t>
            </a:r>
            <a:r>
              <a:rPr lang="el-GR" u="sng" dirty="0"/>
              <a:t>σχετίζονται με την υγεία</a:t>
            </a:r>
            <a:r>
              <a:rPr lang="el-GR" dirty="0"/>
              <a:t>, όπως η χρήση της αυξητικής ορμόνης σε άτομα χαμηλού ύψους ή η γονιδιακή ενίσχυση του ανοσοποιητικού συστήματος και σε </a:t>
            </a:r>
            <a:r>
              <a:rPr lang="el-GR" u="sng" dirty="0"/>
              <a:t>εκείνες που δεν σχετίζονται με την υγεία</a:t>
            </a:r>
            <a:r>
              <a:rPr lang="el-GR" dirty="0"/>
              <a:t>, όπως η μείωση της ανάγκης για ύπνο, η καταπολέμηση της γήρανσης. </a:t>
            </a:r>
          </a:p>
          <a:p>
            <a:r>
              <a:rPr lang="el-GR" dirty="0"/>
              <a:t>Οι πρώτες θεωρούνται ηθικά αποδεκτές. Ωστόσο, με τη γονιδιακή βελτιωτική παρέμβαση του ανοσοποιητικού συστήματος οι βιοηθικολόγοι επιμένουν ότι θα πρέπει να βρεθεί τρόπος ώστε να μην διαταράσσεται η ισορροπία του. Διαφορετικά θα έρχεται σε αντίθεση με την αρχή της μη πρόκλησης βλάβης. </a:t>
            </a:r>
          </a:p>
        </p:txBody>
      </p:sp>
    </p:spTree>
    <p:extLst>
      <p:ext uri="{BB962C8B-B14F-4D97-AF65-F5344CB8AC3E}">
        <p14:creationId xmlns:p14="http://schemas.microsoft.com/office/powerpoint/2010/main" val="1247554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6104" y="43153"/>
            <a:ext cx="10515600" cy="987157"/>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218941" y="1030310"/>
            <a:ext cx="11809927" cy="5827689"/>
          </a:xfrm>
        </p:spPr>
        <p:txBody>
          <a:bodyPr>
            <a:normAutofit fontScale="92500"/>
          </a:bodyPr>
          <a:lstStyle/>
          <a:p>
            <a:r>
              <a:rPr lang="el-GR" dirty="0"/>
              <a:t>Η ευγονική προσπαθεί να λειτουργήσει με δύο τρόπους:</a:t>
            </a:r>
          </a:p>
          <a:p>
            <a:pPr marL="514350" lvl="0" indent="-514350">
              <a:buFont typeface="+mj-lt"/>
              <a:buAutoNum type="arabicPeriod"/>
            </a:pPr>
            <a:r>
              <a:rPr lang="el-GR" dirty="0"/>
              <a:t>Αρνητικά. Προσπαθεί να αποβάλλει αρνητικά χαρακτηριστικά της ανθρώπινης φυλής. (δεκαετία 1940)</a:t>
            </a:r>
          </a:p>
          <a:p>
            <a:pPr marL="514350" lvl="0" indent="-514350">
              <a:buFont typeface="+mj-lt"/>
              <a:buAutoNum type="arabicPeriod"/>
            </a:pPr>
            <a:r>
              <a:rPr lang="el-GR" dirty="0"/>
              <a:t>Θετικά. Προσπαθεί να προσδώσει θετικά χαρακτηριστικά. </a:t>
            </a:r>
          </a:p>
          <a:p>
            <a:r>
              <a:rPr lang="el-GR" dirty="0"/>
              <a:t>Με την εμφάνιση </a:t>
            </a:r>
            <a:r>
              <a:rPr lang="el-GR" b="1" dirty="0"/>
              <a:t>της γενετικής μηχανικής</a:t>
            </a:r>
            <a:r>
              <a:rPr lang="el-GR" dirty="0"/>
              <a:t> το ενδιαφέρον μετατοπίστηκε στην απόδοση επιθυμητών χαρακτηριστικών μέσω της γονιδιακής παρέμβασης. </a:t>
            </a:r>
          </a:p>
          <a:p>
            <a:r>
              <a:rPr lang="el-GR" dirty="0"/>
              <a:t>Η βελτιωτική παρέμβαση ρίχνει το βάρος στην εφαρμογή της στα σωματικά κύτταρα, η ευγονική ενδιαφέρεται κυρίως για την εφαρμογή της στα γενετικά κύτταρα. </a:t>
            </a:r>
          </a:p>
          <a:p>
            <a:r>
              <a:rPr lang="el-GR" dirty="0"/>
              <a:t>Στόχος της ευγονικής δεν είναι το μεμονωμένο άτομο αλλά ολόκληρη η ανθρώπινη φυλή. Και ένας τέτοιος στόχος χρειάζεται και μια αντίστοιχη μέθοδο, όπως η γονιδιακή παρέμβαση στα γενετικά κύτταρα, η οποία θα επηρεάσει όχι μόνο το άτομο που θα τη δεχθεί αλλά και τους απογόνους του. </a:t>
            </a:r>
          </a:p>
        </p:txBody>
      </p:sp>
    </p:spTree>
    <p:extLst>
      <p:ext uri="{BB962C8B-B14F-4D97-AF65-F5344CB8AC3E}">
        <p14:creationId xmlns:p14="http://schemas.microsoft.com/office/powerpoint/2010/main" val="38807094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206061" y="1825624"/>
            <a:ext cx="11758411" cy="4755479"/>
          </a:xfrm>
        </p:spPr>
        <p:txBody>
          <a:bodyPr>
            <a:normAutofit lnSpcReduction="10000"/>
          </a:bodyPr>
          <a:lstStyle/>
          <a:p>
            <a:r>
              <a:rPr lang="el-GR" dirty="0"/>
              <a:t>Οι ειδικοί που διεξάγουν τον βιοηθικό διάλογο ξεκαθαρίζουν ότι όταν γίνεται λόγος σε σχέση με την ευγονική γονιδιακή παρέμβαση γίνεται στο επίπεδο της υπόθεσης. </a:t>
            </a:r>
          </a:p>
          <a:p>
            <a:r>
              <a:rPr lang="el-GR" dirty="0"/>
              <a:t>Αν είναι δύσκολη η θεραπεία μιας γενετικής νόσου, και προς το παρόν αδύνατη η αντικατάσταση ενός παθογόνου γονιδίου, είναι πολύ πιο δύσκολος ο καθορισμός χαρακτηριστικών της ανθρώπινης προσωπικότητας. </a:t>
            </a:r>
          </a:p>
          <a:p>
            <a:r>
              <a:rPr lang="el-GR" dirty="0"/>
              <a:t>Ελάχιστες είναι οι ευγονικές αντιλήψεις που διατυπώνονται ευθέως. Το σύνολο των βιοηθικών επιστημόνων που ασχολήθηκαν με το ζήτημα αυτό ήταν κατηγορηματικά αντίθετο με αυτού του είδους την εφαρμογή. </a:t>
            </a:r>
          </a:p>
          <a:p>
            <a:r>
              <a:rPr lang="el-GR" dirty="0"/>
              <a:t>Τόνισαν ότι κάτι τέτοιο κείται έξω από τα όρια του ιατρικού επαγγέλματος που είναι η θεραπεία των ασθενών.</a:t>
            </a:r>
          </a:p>
        </p:txBody>
      </p:sp>
    </p:spTree>
    <p:extLst>
      <p:ext uri="{BB962C8B-B14F-4D97-AF65-F5344CB8AC3E}">
        <p14:creationId xmlns:p14="http://schemas.microsoft.com/office/powerpoint/2010/main" val="1603300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838200" y="1825624"/>
            <a:ext cx="10515600" cy="5032375"/>
          </a:xfrm>
        </p:spPr>
        <p:txBody>
          <a:bodyPr>
            <a:normAutofit lnSpcReduction="10000"/>
          </a:bodyPr>
          <a:lstStyle/>
          <a:p>
            <a:r>
              <a:rPr lang="el-GR" dirty="0"/>
              <a:t>Οι βιοηθικολόγοι θεωρούν ότι με την υιοθέτηση μέτρων ευγονικής: </a:t>
            </a:r>
          </a:p>
          <a:p>
            <a:pPr marL="514350" lvl="0" indent="-514350">
              <a:buFont typeface="+mj-lt"/>
              <a:buAutoNum type="arabicPeriod"/>
            </a:pPr>
            <a:r>
              <a:rPr lang="el-GR" dirty="0"/>
              <a:t>Προάγονται οι φυλετικές διακρίσεις και ανισότητες</a:t>
            </a:r>
          </a:p>
          <a:p>
            <a:pPr marL="514350" lvl="0" indent="-514350">
              <a:buFont typeface="+mj-lt"/>
              <a:buAutoNum type="arabicPeriod"/>
            </a:pPr>
            <a:r>
              <a:rPr lang="el-GR" dirty="0"/>
              <a:t>Επικρατεί ο διαχωρισμός των ανθρώπων σε ανώτερους και κατώτερους</a:t>
            </a:r>
          </a:p>
          <a:p>
            <a:pPr marL="514350" lvl="0" indent="-514350">
              <a:buFont typeface="+mj-lt"/>
              <a:buAutoNum type="arabicPeriod"/>
            </a:pPr>
            <a:r>
              <a:rPr lang="el-GR" dirty="0"/>
              <a:t>Καταπατείται η ανθρώπινη αξιοπρέπεια</a:t>
            </a:r>
          </a:p>
          <a:p>
            <a:pPr marL="514350" lvl="0" indent="-514350">
              <a:buFont typeface="+mj-lt"/>
              <a:buAutoNum type="arabicPeriod"/>
            </a:pPr>
            <a:r>
              <a:rPr lang="el-GR" dirty="0"/>
              <a:t>Καταργείται το δικαίωμα στη διαφορετικότητα</a:t>
            </a:r>
          </a:p>
          <a:p>
            <a:pPr marL="514350" indent="-514350">
              <a:buFont typeface="+mj-lt"/>
              <a:buAutoNum type="arabicPeriod"/>
            </a:pPr>
            <a:r>
              <a:rPr lang="el-GR" dirty="0"/>
              <a:t>Προβάλλονται χαρακτηριστικά, τα οποία οι σύγχρονες κοινωνίες θεωρούν ότι συνθέτουν τον φυσιολογικό και κανονικό άνθρωπο. Πρόκειται για την τάση που χαρακτηρίζεται ως η «τυραννία του κανονικού», η οποία προβάλλει μέσα από τον φόβο αποδοχής του διαφορετικού. </a:t>
            </a:r>
          </a:p>
        </p:txBody>
      </p:sp>
    </p:spTree>
    <p:extLst>
      <p:ext uri="{BB962C8B-B14F-4D97-AF65-F5344CB8AC3E}">
        <p14:creationId xmlns:p14="http://schemas.microsoft.com/office/powerpoint/2010/main" val="40092812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6FA9F5-DF90-0159-E996-9DBF4FA8B71D}"/>
              </a:ext>
            </a:extLst>
          </p:cNvPr>
          <p:cNvSpPr>
            <a:spLocks noGrp="1"/>
          </p:cNvSpPr>
          <p:nvPr>
            <p:ph type="title"/>
          </p:nvPr>
        </p:nvSpPr>
        <p:spPr>
          <a:xfrm>
            <a:off x="838200" y="0"/>
            <a:ext cx="10515600" cy="1325563"/>
          </a:xfrm>
        </p:spPr>
        <p:txBody>
          <a:bodyPr/>
          <a:lstStyle/>
          <a:p>
            <a:pPr algn="ctr"/>
            <a:r>
              <a:rPr lang="el-GR" dirty="0"/>
              <a:t>ΕΡΩΤΗΣΕΙΣ</a:t>
            </a:r>
          </a:p>
        </p:txBody>
      </p:sp>
      <p:sp>
        <p:nvSpPr>
          <p:cNvPr id="3" name="Θέση περιεχομένου 2">
            <a:extLst>
              <a:ext uri="{FF2B5EF4-FFF2-40B4-BE49-F238E27FC236}">
                <a16:creationId xmlns:a16="http://schemas.microsoft.com/office/drawing/2014/main" id="{EAB03357-27FC-0EE6-7314-1974CFF28795}"/>
              </a:ext>
            </a:extLst>
          </p:cNvPr>
          <p:cNvSpPr>
            <a:spLocks noGrp="1"/>
          </p:cNvSpPr>
          <p:nvPr>
            <p:ph idx="1"/>
          </p:nvPr>
        </p:nvSpPr>
        <p:spPr>
          <a:xfrm>
            <a:off x="0" y="1110342"/>
            <a:ext cx="12192000" cy="5747657"/>
          </a:xfrm>
        </p:spPr>
        <p:txBody>
          <a:bodyPr/>
          <a:lstStyle/>
          <a:p>
            <a:pPr marL="514350" indent="-514350">
              <a:buAutoNum type="arabicParenR"/>
            </a:pPr>
            <a:r>
              <a:rPr lang="el-GR" dirty="0"/>
              <a:t>Ποιες είναι οι τρεις παράμετροι που εξετάζονται από τους ειδικούς για την αντιμετώπιση των εφαρμογών της βελτιωτικής παρέμβασης που δεν σχετίζονται καθόλου με θέματα υγείας;</a:t>
            </a:r>
          </a:p>
          <a:p>
            <a:pPr marL="514350" indent="-514350">
              <a:buAutoNum type="arabicParenR"/>
            </a:pPr>
            <a:r>
              <a:rPr lang="el-GR" dirty="0"/>
              <a:t>Ποια είναι η θέση των </a:t>
            </a:r>
            <a:r>
              <a:rPr lang="el-GR" dirty="0" err="1"/>
              <a:t>βιοηθικολόγων</a:t>
            </a:r>
            <a:r>
              <a:rPr lang="el-GR" dirty="0"/>
              <a:t> όσο αφορά στον διαχωρισμό μεταξύ θεραπείας και βελτίωσης; Πώς αντιμετωπίζουν την υγεία; </a:t>
            </a:r>
          </a:p>
          <a:p>
            <a:pPr marL="514350" indent="-514350">
              <a:buAutoNum type="arabicParenR"/>
            </a:pPr>
            <a:r>
              <a:rPr lang="el-GR" dirty="0"/>
              <a:t>Ποια είναι τα επιχειρήματα ΚΑΤΆ της χρήσης της βελτιωτικής παρέμβασης;</a:t>
            </a:r>
          </a:p>
          <a:p>
            <a:pPr marL="514350" indent="-514350">
              <a:buAutoNum type="arabicParenR"/>
            </a:pPr>
            <a:r>
              <a:rPr lang="el-GR" dirty="0"/>
              <a:t>Με ποιον τρόπο προσπαθεί να λειτουργήσει η ευγονική; Πώς την αντιμετωπίζουν οι </a:t>
            </a:r>
            <a:r>
              <a:rPr lang="el-GR" dirty="0" err="1"/>
              <a:t>βιοηθικολόγοι</a:t>
            </a:r>
            <a:r>
              <a:rPr lang="el-GR"/>
              <a:t>; </a:t>
            </a:r>
            <a:endParaRPr lang="el-GR" dirty="0"/>
          </a:p>
        </p:txBody>
      </p:sp>
    </p:spTree>
    <p:extLst>
      <p:ext uri="{BB962C8B-B14F-4D97-AF65-F5344CB8AC3E}">
        <p14:creationId xmlns:p14="http://schemas.microsoft.com/office/powerpoint/2010/main" val="662904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4587" y="0"/>
            <a:ext cx="10515600" cy="1325563"/>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325563"/>
            <a:ext cx="12191999" cy="5532437"/>
          </a:xfrm>
        </p:spPr>
        <p:txBody>
          <a:bodyPr>
            <a:normAutofit fontScale="92500" lnSpcReduction="10000"/>
          </a:bodyPr>
          <a:lstStyle/>
          <a:p>
            <a:r>
              <a:rPr lang="el-GR" dirty="0"/>
              <a:t>Τα βιοηθικά ερωτήματα αφορούν στις </a:t>
            </a:r>
            <a:r>
              <a:rPr lang="el-GR" b="1" dirty="0"/>
              <a:t>ομάδες των ατόμων</a:t>
            </a:r>
            <a:r>
              <a:rPr lang="el-GR" dirty="0"/>
              <a:t> που θα μπορούσαν να δεχτούν μια τέτοια θεραπεία. </a:t>
            </a:r>
            <a:r>
              <a:rPr lang="el-GR" u="sng" dirty="0"/>
              <a:t>Οι ενήλικες</a:t>
            </a:r>
            <a:r>
              <a:rPr lang="el-GR" dirty="0"/>
              <a:t> που θα προσέλθουν μετά από πληροφορημένη συναίνεση αποτελούν την ομάδα που παρουσιάζει τα λιγότερα ηθικά διλήμματα. Τι συμβαίνει στην </a:t>
            </a:r>
            <a:r>
              <a:rPr lang="el-GR" u="sng" dirty="0"/>
              <a:t>περίπτωση ανήλικων παιδιών</a:t>
            </a:r>
            <a:r>
              <a:rPr lang="el-GR" dirty="0"/>
              <a:t>; </a:t>
            </a:r>
          </a:p>
          <a:p>
            <a:r>
              <a:rPr lang="el-GR" dirty="0"/>
              <a:t>Οι υποστηρικτές της βελτιωτικής παρέμβασης στους ανήλικους στηρίζονται στην υπόθεση ότι κάθε παιδί θα επιθυμούσε για τον εαυτό του αυτή την παρέμβαση, όταν θα ήταν σε θέση να αποφασίσει. Οι ενάντιοι στην πρακτική αυτή προβάλλουν ως αντίθετη </a:t>
            </a:r>
            <a:r>
              <a:rPr lang="el-GR" u="sng" dirty="0"/>
              <a:t>την αρχή της αυτονομίας. </a:t>
            </a:r>
            <a:endParaRPr lang="el-GR" dirty="0"/>
          </a:p>
          <a:p>
            <a:r>
              <a:rPr lang="el-GR" dirty="0"/>
              <a:t>Άλλα ερωτήματα αφορούν στη </a:t>
            </a:r>
            <a:r>
              <a:rPr lang="el-GR" b="1" dirty="0"/>
              <a:t>θέση-ένταξη της βελτιωτικής γονιδιακής παρέμβασης στα προγράμματα της δημόσιας υγείας</a:t>
            </a:r>
            <a:r>
              <a:rPr lang="el-GR" dirty="0"/>
              <a:t>. Τα ερωτήματα αυτά απορρέουν από την </a:t>
            </a:r>
            <a:r>
              <a:rPr lang="el-GR" u="sng" dirty="0"/>
              <a:t>αρχή της δικαιοσύνης</a:t>
            </a:r>
            <a:r>
              <a:rPr lang="el-GR" dirty="0"/>
              <a:t>. Η αδυναμία πρόσβασης από τους περισσότερους λόγω του απαγορευτικού της κόστους μπορεί να κριθεί άδικη. Ωστόσο η ένταξή της στα προγράμματα δημόσιας υγείας σημαίνει πρόσθετο κόστος και φορολογία στους πολίτες, οι οποίοι στην πλειονότητά τους μπορεί να μην συμφωνούν με τον υποχρεωτικό χαρακτήρα της παρέμβασης. Τότε </a:t>
            </a:r>
            <a:r>
              <a:rPr lang="el-GR" dirty="0" err="1"/>
              <a:t>καλύεται</a:t>
            </a:r>
            <a:r>
              <a:rPr lang="el-GR" dirty="0"/>
              <a:t> και πάλι η </a:t>
            </a:r>
            <a:r>
              <a:rPr lang="el-GR" u="sng" dirty="0"/>
              <a:t>αρχή της αυτονομίας</a:t>
            </a:r>
            <a:r>
              <a:rPr lang="el-GR" dirty="0"/>
              <a:t>.</a:t>
            </a:r>
          </a:p>
        </p:txBody>
      </p:sp>
    </p:spTree>
    <p:extLst>
      <p:ext uri="{BB962C8B-B14F-4D97-AF65-F5344CB8AC3E}">
        <p14:creationId xmlns:p14="http://schemas.microsoft.com/office/powerpoint/2010/main" val="1805058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37127"/>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837128"/>
            <a:ext cx="12192000" cy="6020872"/>
          </a:xfrm>
        </p:spPr>
        <p:txBody>
          <a:bodyPr>
            <a:normAutofit fontScale="92500" lnSpcReduction="20000"/>
          </a:bodyPr>
          <a:lstStyle/>
          <a:p>
            <a:r>
              <a:rPr lang="el-GR" dirty="0"/>
              <a:t>Στην αντιμετώπιση των εφαρμογών της βελτιωτικής παρέμβασης που δεν σχετίζονται καθόλου με θέματα υγείας εξετάζονται από τους ειδικούς τρεις κυρίως παράμετροι:</a:t>
            </a:r>
          </a:p>
          <a:p>
            <a:pPr marL="514350" lvl="0" indent="-514350">
              <a:buFont typeface="+mj-lt"/>
              <a:buAutoNum type="arabicPeriod"/>
            </a:pPr>
            <a:r>
              <a:rPr lang="el-GR" dirty="0"/>
              <a:t>Η εφαρμογή της παρέμβασης σε ενήλικες ή ανήλικους, η οποία σχετίζεται με τις </a:t>
            </a:r>
            <a:r>
              <a:rPr lang="el-GR" u="sng" dirty="0"/>
              <a:t>συμβατικές τεχνικές πλαστικής ή κοσμητικής χειρουργικής</a:t>
            </a:r>
            <a:r>
              <a:rPr lang="el-GR" dirty="0"/>
              <a:t>. Στηρίζεται στο δικαίωμα των ενηλίκων να πραγματοποιήσουν οποιαδήποτε μορφή πλαστικής χειρουργικής στο σώμα τους.</a:t>
            </a:r>
          </a:p>
          <a:p>
            <a:pPr marL="514350" lvl="0" indent="-514350">
              <a:buFont typeface="+mj-lt"/>
              <a:buAutoNum type="arabicPeriod"/>
            </a:pPr>
            <a:r>
              <a:rPr lang="el-GR" dirty="0"/>
              <a:t>Η εφαρμογή με σκοπό τη </a:t>
            </a:r>
            <a:r>
              <a:rPr lang="el-GR" u="sng" dirty="0"/>
              <a:t>βελτίωση των αθλητικών ικανοτήτων</a:t>
            </a:r>
            <a:r>
              <a:rPr lang="el-GR" dirty="0"/>
              <a:t>. Αντιμετωπίζεται ως μια </a:t>
            </a:r>
            <a:r>
              <a:rPr lang="el-GR" u="sng" dirty="0"/>
              <a:t>πιο εξελιγμένη μορφή χρήσης αναβολικών ουσιών</a:t>
            </a:r>
            <a:r>
              <a:rPr lang="el-GR" dirty="0"/>
              <a:t>. Ως τέτοια κρίνεται άδικη και διώκεται νομικά. Ο αθλητισμός προβάλλει ως ιδεώδες την αξιοποίηση και ανάδειξη στον μέγιστο βαθμό των φυσικών ικανοτήτων με θεμιτό τρόπο. Κάθε χρήση τεχνητών μέσων θεωρείται αθέμιτη. Συνεπώς η αντίθεσή της με την </a:t>
            </a:r>
            <a:r>
              <a:rPr lang="el-GR" u="sng" dirty="0"/>
              <a:t>αρχή της δικαιοσύνης</a:t>
            </a:r>
            <a:r>
              <a:rPr lang="el-GR" dirty="0"/>
              <a:t> είναι εμφανής. </a:t>
            </a:r>
          </a:p>
          <a:p>
            <a:pPr marL="514350" indent="-514350">
              <a:buFont typeface="+mj-lt"/>
              <a:buAutoNum type="arabicPeriod"/>
            </a:pPr>
            <a:r>
              <a:rPr lang="el-GR" dirty="0"/>
              <a:t>Η εφαρμογή της μέσω της παρέμβασης στα γενετικά κύτταρα. Εδώ προκύπτει το μεγάλο βιοηθικό </a:t>
            </a:r>
            <a:r>
              <a:rPr lang="el-GR" u="sng" dirty="0"/>
              <a:t>ζήτημα της ευγονικής</a:t>
            </a:r>
            <a:r>
              <a:rPr lang="el-GR" dirty="0"/>
              <a:t>. Η εφαρμογή αυτή δημιουργεί τις βάσεις για έναν «</a:t>
            </a:r>
            <a:r>
              <a:rPr lang="el-GR" dirty="0" err="1"/>
              <a:t>ευγονικό</a:t>
            </a:r>
            <a:r>
              <a:rPr lang="el-GR" dirty="0"/>
              <a:t>» ανταγωνισμό στις ανθρώπινες κοινωνίες. Σύμφωνα με τις απόψεις των βιοηθικολόγων η βελτιωτική γονιδιακή παρέμβαση δεν μπορεί ούτε να απορριφθεί ούτε να υιοθετηθεί, αλλά πρέπει οπωσδήποτε να εκτιμηθεί ως προς τις </a:t>
            </a:r>
            <a:r>
              <a:rPr lang="el-GR" u="sng" dirty="0"/>
              <a:t>μελλοντικές συνέπειές της</a:t>
            </a:r>
            <a:r>
              <a:rPr lang="el-GR" dirty="0"/>
              <a:t>.</a:t>
            </a:r>
          </a:p>
        </p:txBody>
      </p:sp>
    </p:spTree>
    <p:extLst>
      <p:ext uri="{BB962C8B-B14F-4D97-AF65-F5344CB8AC3E}">
        <p14:creationId xmlns:p14="http://schemas.microsoft.com/office/powerpoint/2010/main" val="2000656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0021" y="0"/>
            <a:ext cx="10515600" cy="965915"/>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965916"/>
            <a:ext cx="12192000" cy="5892084"/>
          </a:xfrm>
        </p:spPr>
        <p:txBody>
          <a:bodyPr>
            <a:normAutofit lnSpcReduction="10000"/>
          </a:bodyPr>
          <a:lstStyle/>
          <a:p>
            <a:r>
              <a:rPr lang="el-GR" dirty="0"/>
              <a:t>Το σίγουρο είναι ένα: </a:t>
            </a:r>
            <a:r>
              <a:rPr lang="el-GR" b="1" dirty="0">
                <a:solidFill>
                  <a:srgbClr val="FF0000"/>
                </a:solidFill>
              </a:rPr>
              <a:t>Όσο οι εφαρμογές της γενετικής τεχνολογίας απομακρύνονται από τους στόχους και τους σκοπούς της ιατρικής επιστήμης, τόσο περισσότερο χαλαρώνουν και </a:t>
            </a:r>
            <a:r>
              <a:rPr lang="el-GR" b="1" u="sng" dirty="0">
                <a:solidFill>
                  <a:srgbClr val="FF0000"/>
                </a:solidFill>
              </a:rPr>
              <a:t>αμβλύνονται τα ηθικά «αισθητήρια»</a:t>
            </a:r>
            <a:r>
              <a:rPr lang="el-GR" b="1" dirty="0">
                <a:solidFill>
                  <a:srgbClr val="FF0000"/>
                </a:solidFill>
              </a:rPr>
              <a:t>, ιδιαίτερα της μερίδας εκείνης που τις αντιμετωπίζει θετικά. </a:t>
            </a:r>
          </a:p>
          <a:p>
            <a:r>
              <a:rPr lang="el-GR" dirty="0"/>
              <a:t>Μια τέτοια εφαρμογή είναι </a:t>
            </a:r>
            <a:r>
              <a:rPr lang="el-GR" u="sng" dirty="0"/>
              <a:t>η μείωση της ανάγκης για ύπνο</a:t>
            </a:r>
            <a:r>
              <a:rPr lang="el-GR" dirty="0"/>
              <a:t>. Οι βιοηθικολόγοι που την αποδέχονται την εντάσσουν στα πλαίσια του μεγάλου ανταγωνισμού των σύγχρονων κοινωνιών και την ανάγκη αύξησης του ατομικού χρόνου.</a:t>
            </a:r>
          </a:p>
          <a:p>
            <a:r>
              <a:rPr lang="el-GR" dirty="0"/>
              <a:t>Μια ακόμη εφαρμογή αφορά την </a:t>
            </a:r>
            <a:r>
              <a:rPr lang="el-GR" u="sng" dirty="0"/>
              <a:t>καθυστέρηση  της γήρανσης</a:t>
            </a:r>
            <a:r>
              <a:rPr lang="el-GR" dirty="0"/>
              <a:t> και την </a:t>
            </a:r>
            <a:r>
              <a:rPr lang="el-GR" u="sng" dirty="0"/>
              <a:t>παράταση του μέσου όρου ζωής του ανθρώπου</a:t>
            </a:r>
            <a:r>
              <a:rPr lang="el-GR" dirty="0"/>
              <a:t>.  Ποιος όμως θα μπορεί να υπολογίσει τις κοινωνικές συνέπειες μιας τέτοιας εφαρμογής; Επίσης ο θάνατος τελικά αποτελεί ασθένεια ή φυσιολογικό μέρος της τροχιάς της ζωής; Έτσι ορισμένοι βιοηθικολόγοι προτείνουν να χρησιμοποιηθεί η παρέμβαση για να μειωθούν τα συμπτώματα της γήρανσης ώστε να επιτυγχάνεται η ποιότητα της ζωής, αλλά να μην χρησιμοποιείται για την επιμήκυνση του ορίου ζωής.</a:t>
            </a:r>
          </a:p>
        </p:txBody>
      </p:sp>
    </p:spTree>
    <p:extLst>
      <p:ext uri="{BB962C8B-B14F-4D97-AF65-F5344CB8AC3E}">
        <p14:creationId xmlns:p14="http://schemas.microsoft.com/office/powerpoint/2010/main" val="607451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553792" y="1825625"/>
            <a:ext cx="10985678" cy="4351338"/>
          </a:xfrm>
        </p:spPr>
        <p:txBody>
          <a:bodyPr/>
          <a:lstStyle/>
          <a:p>
            <a:r>
              <a:rPr lang="el-GR" dirty="0"/>
              <a:t>Οι </a:t>
            </a:r>
            <a:r>
              <a:rPr lang="el-GR" b="1" dirty="0"/>
              <a:t>παρεμβάσεις στα διανοητικά χαρακτηριστικά </a:t>
            </a:r>
            <a:r>
              <a:rPr lang="el-GR" dirty="0"/>
              <a:t>γίνεται με σκοπό τη βελτίωση της χωρητικότητας της μνήμης και της αντιληπτικής ικανότητας του ατόμου. </a:t>
            </a:r>
          </a:p>
          <a:p>
            <a:r>
              <a:rPr lang="el-GR" dirty="0"/>
              <a:t>Ο σύγχρονος άνθρωπος ζει στην κοινωνία της πληροφορίας. Ο αγώνας να συσσωρευτούν όσο το δυνατόν περισσότερες πληροφορίες και να καταστεί δυνατή η ταχύτερη επεξεργασία τους αφορά σε όλους τους τομείς της ανθρώπινης δραστηριότητας. Η δημιουργία υπολογιστών </a:t>
            </a:r>
            <a:r>
              <a:rPr lang="el-GR" u="sng" dirty="0"/>
              <a:t>μικρού μεγέθους</a:t>
            </a:r>
            <a:r>
              <a:rPr lang="el-GR" dirty="0"/>
              <a:t>, </a:t>
            </a:r>
            <a:r>
              <a:rPr lang="el-GR" u="sng" dirty="0"/>
              <a:t>μεγάλης μνήμης</a:t>
            </a:r>
            <a:r>
              <a:rPr lang="el-GR" dirty="0"/>
              <a:t> και </a:t>
            </a:r>
            <a:r>
              <a:rPr lang="el-GR" u="sng" dirty="0"/>
              <a:t>γρήγορης επεξεργασίας</a:t>
            </a:r>
            <a:r>
              <a:rPr lang="el-GR" dirty="0"/>
              <a:t> δεν άφησαν αδιάφορη τη βελτιωτική γονιδιακή παρέμβαση που αφορά την </a:t>
            </a:r>
            <a:r>
              <a:rPr lang="el-GR" b="1" dirty="0"/>
              <a:t>ανθρώπινη μνήμη</a:t>
            </a:r>
            <a:r>
              <a:rPr lang="el-GR" dirty="0"/>
              <a:t>.</a:t>
            </a:r>
          </a:p>
        </p:txBody>
      </p:sp>
    </p:spTree>
    <p:extLst>
      <p:ext uri="{BB962C8B-B14F-4D97-AF65-F5344CB8AC3E}">
        <p14:creationId xmlns:p14="http://schemas.microsoft.com/office/powerpoint/2010/main" val="1047120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43153"/>
            <a:ext cx="10515600" cy="1325563"/>
          </a:xfrm>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368716"/>
            <a:ext cx="12192000" cy="5489283"/>
          </a:xfrm>
        </p:spPr>
        <p:txBody>
          <a:bodyPr>
            <a:normAutofit lnSpcReduction="10000"/>
          </a:bodyPr>
          <a:lstStyle/>
          <a:p>
            <a:r>
              <a:rPr lang="el-GR" dirty="0"/>
              <a:t>Όσοι την αντιμετωπίζουν θετικά υποστηρίζουν ότι πρέπει να γίνεται </a:t>
            </a:r>
            <a:r>
              <a:rPr lang="el-GR" u="sng" dirty="0"/>
              <a:t>σεβαστή </a:t>
            </a:r>
            <a:r>
              <a:rPr lang="el-GR" b="1" u="sng" dirty="0"/>
              <a:t>η αυτονομία</a:t>
            </a:r>
            <a:r>
              <a:rPr lang="el-GR" u="sng" dirty="0"/>
              <a:t> των ενήλικων ατόμων</a:t>
            </a:r>
            <a:r>
              <a:rPr lang="el-GR" dirty="0"/>
              <a:t> που θα θελήσουν μ’ αυτόν τον τρόπο να βελτιώσουν την μνήμη τους. Στην περίπτωση αυτή η γονιδιακή παρέμβαση αφορά τα σωματικά κύτταρα. </a:t>
            </a:r>
          </a:p>
          <a:p>
            <a:r>
              <a:rPr lang="el-GR" dirty="0"/>
              <a:t>Όσοι όμως αντιτίθενται υποστηρίζουν ότι στη διάρκεια της ζωής του ο άνθρωπος δεν έχει μόνο θετικές αλλά και αρνητικές αναμνήσεις. Μερικές απ’ αυτές διαγράφονται ώστε να μην συνεχίσουν να προξενούν </a:t>
            </a:r>
            <a:r>
              <a:rPr lang="el-GR" u="sng" dirty="0"/>
              <a:t>συναισθηματικά τραύματα</a:t>
            </a:r>
            <a:r>
              <a:rPr lang="el-GR" dirty="0"/>
              <a:t>, γεγονός που επιτυγχάνεται με την παρέλευση του χρόνου. Συνεπώς μια τέτοια παρέμβαση θα προξενούσε τραύματα στον ψυχικό κόσμο των ανθρώπων, έρχεται σε αντίθεση με την </a:t>
            </a:r>
            <a:r>
              <a:rPr lang="el-GR" u="sng" dirty="0"/>
              <a:t>αρχή της αποφυγής πρόκλησης βλάβης και πόνου</a:t>
            </a:r>
            <a:r>
              <a:rPr lang="el-GR" dirty="0"/>
              <a:t>. </a:t>
            </a:r>
          </a:p>
          <a:p>
            <a:r>
              <a:rPr lang="el-GR" dirty="0"/>
              <a:t>Ακόμη ένα πρόβλημα αφορά το ζήτημα της ίσης μεταχείρισης σε μια τέτοια πρακτική. Όσοι δεν θα έχουν την οικονομική δυνατότητα θα υφίστανται έναν αθέμιτο ανταγωνισμό. Έτσι δεν θα έχουν ίσες ευκαιρίες στη ζωή. Στην περίπτωση αυτή καταστρατηγείται </a:t>
            </a:r>
            <a:r>
              <a:rPr lang="el-GR" u="sng" dirty="0"/>
              <a:t>η αρχή της δικαιοσύνης</a:t>
            </a:r>
            <a:r>
              <a:rPr lang="el-GR" dirty="0"/>
              <a:t>. </a:t>
            </a:r>
          </a:p>
        </p:txBody>
      </p:sp>
    </p:spTree>
    <p:extLst>
      <p:ext uri="{BB962C8B-B14F-4D97-AF65-F5344CB8AC3E}">
        <p14:creationId xmlns:p14="http://schemas.microsoft.com/office/powerpoint/2010/main" val="3652149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270456" y="1825624"/>
            <a:ext cx="11642502" cy="5032376"/>
          </a:xfrm>
        </p:spPr>
        <p:txBody>
          <a:bodyPr>
            <a:normAutofit lnSpcReduction="10000"/>
          </a:bodyPr>
          <a:lstStyle/>
          <a:p>
            <a:r>
              <a:rPr lang="el-GR" dirty="0"/>
              <a:t>Μια ακόμη εφαρμογή που αντιμετωπίζεται με αντίστοιχο τρόπο είναι η </a:t>
            </a:r>
            <a:r>
              <a:rPr lang="el-GR" b="1" dirty="0"/>
              <a:t>προσπάθεια για βελτίωση της αντιληπτικής ικανότητας</a:t>
            </a:r>
            <a:r>
              <a:rPr lang="el-GR" dirty="0"/>
              <a:t> ή για αύξηση του δείκτη νοημοσύνης. </a:t>
            </a:r>
          </a:p>
          <a:p>
            <a:r>
              <a:rPr lang="el-GR" dirty="0"/>
              <a:t>Υποστηρίζεται ότι μια τέτοια ανάπτυξη των ανθρώπινων διανοητικών δυνατοτήτων θα καταστήσει ικανούς τους ανθρώπους </a:t>
            </a:r>
            <a:r>
              <a:rPr lang="el-GR" u="sng" dirty="0"/>
              <a:t>να συλλάβουν</a:t>
            </a:r>
            <a:r>
              <a:rPr lang="el-GR" dirty="0"/>
              <a:t> </a:t>
            </a:r>
            <a:r>
              <a:rPr lang="el-GR" u="sng" dirty="0"/>
              <a:t>αλήθειες για τις διαστάσεις της ζωής, του κόσμου και του σύμπαντος</a:t>
            </a:r>
            <a:r>
              <a:rPr lang="el-GR" dirty="0"/>
              <a:t>, τις οποίες θα ήταν αδύνατον να αντιληφθούν με τις συμβατικές δυνατότητες που κατέχουν.  </a:t>
            </a:r>
          </a:p>
          <a:p>
            <a:r>
              <a:rPr lang="el-GR" dirty="0"/>
              <a:t>Ωστόσο, ο κίνδυνος πολλοί γονείς να κάνουν ακραία χρήση της στα παιδιά τους με σκοπό να διακριθούν στον ανταγωνισμό των δυτικών κοινωνιών δημιουργεί ακόμη έναν ανατρεπτικό παράγοντα για την εφαρμογή της. Μ’ αυτόν τον τρόπο είναι αυτονόητο ότι θίγεται η προσωπικότητα και η αυτονομία των παιδιών.</a:t>
            </a:r>
          </a:p>
        </p:txBody>
      </p:sp>
    </p:spTree>
    <p:extLst>
      <p:ext uri="{BB962C8B-B14F-4D97-AF65-F5344CB8AC3E}">
        <p14:creationId xmlns:p14="http://schemas.microsoft.com/office/powerpoint/2010/main" val="1461633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p:txBody>
          <a:bodyPr>
            <a:normAutofit lnSpcReduction="10000"/>
          </a:bodyPr>
          <a:lstStyle/>
          <a:p>
            <a:r>
              <a:rPr lang="el-GR" dirty="0"/>
              <a:t>Οι </a:t>
            </a:r>
            <a:r>
              <a:rPr lang="el-GR" b="1" dirty="0"/>
              <a:t>παρεμβάσεις στα ψυχικά και ηθικά χαρακτηριστικά </a:t>
            </a:r>
            <a:r>
              <a:rPr lang="el-GR" dirty="0"/>
              <a:t>δημιούργησε τα περισσότερα βιοηθικά διλήμματα. Αυτό οφείλεται γιατί η παρέμβαση αυτή αφορά στα χαρακτηριστικά που συνθέτουν την ανθρώπινη προσωπικότητα. </a:t>
            </a:r>
          </a:p>
          <a:p>
            <a:r>
              <a:rPr lang="el-GR" dirty="0"/>
              <a:t>Από τη στιγμή που υπάρχει η δυνατότητα να ρυθμιστεί ή να επηρεαστεί η ανθρώπινη συμπεριφορά τίθεται άμεσα υπό αίρεση η ελευθερία του ατόμου στις επιλογές του και η υπευθυνότητα για τις πράξεις του. </a:t>
            </a:r>
          </a:p>
          <a:p>
            <a:r>
              <a:rPr lang="el-GR" dirty="0"/>
              <a:t>Στη θεώρηση της βελτιωτικής παρέμβασης εντάσσονται καταστάσεις οι οποίες δεν έχουν χαρακτηριστεί καθαρά ως ψυχοπάθειες.</a:t>
            </a:r>
          </a:p>
        </p:txBody>
      </p:sp>
    </p:spTree>
    <p:extLst>
      <p:ext uri="{BB962C8B-B14F-4D97-AF65-F5344CB8AC3E}">
        <p14:creationId xmlns:p14="http://schemas.microsoft.com/office/powerpoint/2010/main" val="258548123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TotalTime>
  <Words>2997</Words>
  <Application>Microsoft Office PowerPoint</Application>
  <PresentationFormat>Ευρεία οθόνη</PresentationFormat>
  <Paragraphs>111</Paragraphs>
  <Slides>23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23</vt:i4>
      </vt:variant>
    </vt:vector>
  </HeadingPairs>
  <TitlesOfParts>
    <vt:vector size="27" baseType="lpstr">
      <vt:lpstr>Aptos</vt:lpstr>
      <vt:lpstr>Aptos Display</vt:lpstr>
      <vt:lpstr>Arial</vt:lpstr>
      <vt:lpstr>Θέμα του Office</vt:lpstr>
      <vt:lpstr>ΒΙΟΗΘΙΚΗ ΕΝΟΤΗΤΑ 8Η ΘΕΩΡΗΣΗ ΤΩΝ ΕΦΑΡΜΟΓΩΝ ΑΠΌ ΤΟΝ ΚΛΑΔΟ ΤΗΣ ΒΙΟΗΘΙΚΗΣ Βιοηθική θεώρηση της γονιδιακής παρέμβασης και θεραπείας Μέρος Β΄  Από το βιβλίο του κ. Νικολάου Κόιου, Ηθική θεώρηση των τεχνικών παρεμβάσεων στο ανθρώπινο γονιδίωμα, Εκδόσεις Σταμούλη Α.Ε., Αθήνα 2003, σσ.  180-199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ΕΡΩΤΗΣΕΙΣ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2025-03-10T17:51:14Z</dcterms:created>
  <dcterms:modified xsi:type="dcterms:W3CDTF">2025-04-01T10:24:16Z</dcterms:modified>
</cp:coreProperties>
</file>