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1" r:id="rId9"/>
    <p:sldId id="264" r:id="rId10"/>
    <p:sldId id="265" r:id="rId11"/>
    <p:sldId id="266" r:id="rId12"/>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93C98352-96ED-496A-89A5-5021FC1319C4}"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D9D2A2D-C3AA-41A6-84D3-17BD4D43E907}" type="slidenum">
              <a:rPr lang="el-GR" smtClean="0"/>
              <a:t>‹#›</a:t>
            </a:fld>
            <a:endParaRPr lang="el-GR"/>
          </a:p>
        </p:txBody>
      </p:sp>
    </p:spTree>
    <p:extLst>
      <p:ext uri="{BB962C8B-B14F-4D97-AF65-F5344CB8AC3E}">
        <p14:creationId xmlns:p14="http://schemas.microsoft.com/office/powerpoint/2010/main" val="37485579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3C98352-96ED-496A-89A5-5021FC1319C4}"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D9D2A2D-C3AA-41A6-84D3-17BD4D43E907}" type="slidenum">
              <a:rPr lang="el-GR" smtClean="0"/>
              <a:t>‹#›</a:t>
            </a:fld>
            <a:endParaRPr lang="el-GR"/>
          </a:p>
        </p:txBody>
      </p:sp>
    </p:spTree>
    <p:extLst>
      <p:ext uri="{BB962C8B-B14F-4D97-AF65-F5344CB8AC3E}">
        <p14:creationId xmlns:p14="http://schemas.microsoft.com/office/powerpoint/2010/main" val="42816162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3C98352-96ED-496A-89A5-5021FC1319C4}"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D9D2A2D-C3AA-41A6-84D3-17BD4D43E907}" type="slidenum">
              <a:rPr lang="el-GR" smtClean="0"/>
              <a:t>‹#›</a:t>
            </a:fld>
            <a:endParaRPr lang="el-GR"/>
          </a:p>
        </p:txBody>
      </p:sp>
    </p:spTree>
    <p:extLst>
      <p:ext uri="{BB962C8B-B14F-4D97-AF65-F5344CB8AC3E}">
        <p14:creationId xmlns:p14="http://schemas.microsoft.com/office/powerpoint/2010/main" val="3047224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93C98352-96ED-496A-89A5-5021FC1319C4}"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D9D2A2D-C3AA-41A6-84D3-17BD4D43E907}" type="slidenum">
              <a:rPr lang="el-GR" smtClean="0"/>
              <a:t>‹#›</a:t>
            </a:fld>
            <a:endParaRPr lang="el-GR"/>
          </a:p>
        </p:txBody>
      </p:sp>
    </p:spTree>
    <p:extLst>
      <p:ext uri="{BB962C8B-B14F-4D97-AF65-F5344CB8AC3E}">
        <p14:creationId xmlns:p14="http://schemas.microsoft.com/office/powerpoint/2010/main" val="1070658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93C98352-96ED-496A-89A5-5021FC1319C4}"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2D9D2A2D-C3AA-41A6-84D3-17BD4D43E907}" type="slidenum">
              <a:rPr lang="el-GR" smtClean="0"/>
              <a:t>‹#›</a:t>
            </a:fld>
            <a:endParaRPr lang="el-GR"/>
          </a:p>
        </p:txBody>
      </p:sp>
    </p:spTree>
    <p:extLst>
      <p:ext uri="{BB962C8B-B14F-4D97-AF65-F5344CB8AC3E}">
        <p14:creationId xmlns:p14="http://schemas.microsoft.com/office/powerpoint/2010/main" val="32488063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93C98352-96ED-496A-89A5-5021FC1319C4}" type="datetimeFigureOut">
              <a:rPr lang="el-GR" smtClean="0"/>
              <a:t>12/9/2022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D9D2A2D-C3AA-41A6-84D3-17BD4D43E907}" type="slidenum">
              <a:rPr lang="el-GR" smtClean="0"/>
              <a:t>‹#›</a:t>
            </a:fld>
            <a:endParaRPr lang="el-GR"/>
          </a:p>
        </p:txBody>
      </p:sp>
    </p:spTree>
    <p:extLst>
      <p:ext uri="{BB962C8B-B14F-4D97-AF65-F5344CB8AC3E}">
        <p14:creationId xmlns:p14="http://schemas.microsoft.com/office/powerpoint/2010/main" val="1956075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93C98352-96ED-496A-89A5-5021FC1319C4}" type="datetimeFigureOut">
              <a:rPr lang="el-GR" smtClean="0"/>
              <a:t>12/9/2022</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2D9D2A2D-C3AA-41A6-84D3-17BD4D43E907}" type="slidenum">
              <a:rPr lang="el-GR" smtClean="0"/>
              <a:t>‹#›</a:t>
            </a:fld>
            <a:endParaRPr lang="el-GR"/>
          </a:p>
        </p:txBody>
      </p:sp>
    </p:spTree>
    <p:extLst>
      <p:ext uri="{BB962C8B-B14F-4D97-AF65-F5344CB8AC3E}">
        <p14:creationId xmlns:p14="http://schemas.microsoft.com/office/powerpoint/2010/main" val="1791635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93C98352-96ED-496A-89A5-5021FC1319C4}" type="datetimeFigureOut">
              <a:rPr lang="el-GR" smtClean="0"/>
              <a:t>12/9/2022</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2D9D2A2D-C3AA-41A6-84D3-17BD4D43E907}" type="slidenum">
              <a:rPr lang="el-GR" smtClean="0"/>
              <a:t>‹#›</a:t>
            </a:fld>
            <a:endParaRPr lang="el-GR"/>
          </a:p>
        </p:txBody>
      </p:sp>
    </p:spTree>
    <p:extLst>
      <p:ext uri="{BB962C8B-B14F-4D97-AF65-F5344CB8AC3E}">
        <p14:creationId xmlns:p14="http://schemas.microsoft.com/office/powerpoint/2010/main" val="3148642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93C98352-96ED-496A-89A5-5021FC1319C4}" type="datetimeFigureOut">
              <a:rPr lang="el-GR" smtClean="0"/>
              <a:t>12/9/2022</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2D9D2A2D-C3AA-41A6-84D3-17BD4D43E907}" type="slidenum">
              <a:rPr lang="el-GR" smtClean="0"/>
              <a:t>‹#›</a:t>
            </a:fld>
            <a:endParaRPr lang="el-GR"/>
          </a:p>
        </p:txBody>
      </p:sp>
    </p:spTree>
    <p:extLst>
      <p:ext uri="{BB962C8B-B14F-4D97-AF65-F5344CB8AC3E}">
        <p14:creationId xmlns:p14="http://schemas.microsoft.com/office/powerpoint/2010/main" val="3736580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93C98352-96ED-496A-89A5-5021FC1319C4}" type="datetimeFigureOut">
              <a:rPr lang="el-GR" smtClean="0"/>
              <a:t>12/9/2022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D9D2A2D-C3AA-41A6-84D3-17BD4D43E907}" type="slidenum">
              <a:rPr lang="el-GR" smtClean="0"/>
              <a:t>‹#›</a:t>
            </a:fld>
            <a:endParaRPr lang="el-GR"/>
          </a:p>
        </p:txBody>
      </p:sp>
    </p:spTree>
    <p:extLst>
      <p:ext uri="{BB962C8B-B14F-4D97-AF65-F5344CB8AC3E}">
        <p14:creationId xmlns:p14="http://schemas.microsoft.com/office/powerpoint/2010/main" val="12163177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93C98352-96ED-496A-89A5-5021FC1319C4}" type="datetimeFigureOut">
              <a:rPr lang="el-GR" smtClean="0"/>
              <a:t>12/9/2022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2D9D2A2D-C3AA-41A6-84D3-17BD4D43E907}" type="slidenum">
              <a:rPr lang="el-GR" smtClean="0"/>
              <a:t>‹#›</a:t>
            </a:fld>
            <a:endParaRPr lang="el-GR"/>
          </a:p>
        </p:txBody>
      </p:sp>
    </p:spTree>
    <p:extLst>
      <p:ext uri="{BB962C8B-B14F-4D97-AF65-F5344CB8AC3E}">
        <p14:creationId xmlns:p14="http://schemas.microsoft.com/office/powerpoint/2010/main" val="41846598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3C98352-96ED-496A-89A5-5021FC1319C4}" type="datetimeFigureOut">
              <a:rPr lang="el-GR" smtClean="0"/>
              <a:t>12/9/2022</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D2A2D-C3AA-41A6-84D3-17BD4D43E907}" type="slidenum">
              <a:rPr lang="el-GR" smtClean="0"/>
              <a:t>‹#›</a:t>
            </a:fld>
            <a:endParaRPr lang="el-GR"/>
          </a:p>
        </p:txBody>
      </p:sp>
    </p:spTree>
    <p:extLst>
      <p:ext uri="{BB962C8B-B14F-4D97-AF65-F5344CB8AC3E}">
        <p14:creationId xmlns:p14="http://schemas.microsoft.com/office/powerpoint/2010/main" val="40085892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399197"/>
            <a:ext cx="12192000" cy="4339017"/>
          </a:xfrm>
        </p:spPr>
        <p:txBody>
          <a:bodyPr>
            <a:normAutofit fontScale="90000"/>
          </a:bodyPr>
          <a:lstStyle/>
          <a:p>
            <a:br>
              <a:rPr lang="el-GR" dirty="0">
                <a:latin typeface="Times New Roman" panose="02020603050405020304" pitchFamily="18" charset="0"/>
                <a:cs typeface="Times New Roman" panose="02020603050405020304" pitchFamily="18" charset="0"/>
              </a:rPr>
            </a:br>
            <a:r>
              <a:rPr lang="el-GR" sz="3600" dirty="0">
                <a:latin typeface="Times New Roman" panose="02020603050405020304" pitchFamily="18" charset="0"/>
                <a:cs typeface="Times New Roman" panose="02020603050405020304" pitchFamily="18" charset="0"/>
              </a:rPr>
              <a:t> </a:t>
            </a:r>
            <a:br>
              <a:rPr lang="el-GR" sz="3600"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ΧΡΙΣΤΙΑΝΙΚΗ ΗΘΙΚΗ</a:t>
            </a:r>
            <a:br>
              <a:rPr lang="el-GR" sz="3600" b="1"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ΕΝΟΤΗΤΑ 4</a:t>
            </a:r>
            <a:r>
              <a:rPr lang="el-GR" sz="3600" b="1" baseline="30000" dirty="0">
                <a:latin typeface="Times New Roman" panose="02020603050405020304" pitchFamily="18" charset="0"/>
                <a:cs typeface="Times New Roman" panose="02020603050405020304" pitchFamily="18" charset="0"/>
              </a:rPr>
              <a:t>Η</a:t>
            </a:r>
            <a:br>
              <a:rPr lang="el-GR" sz="3600" b="1" baseline="30000"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ΜΕΤΑΒΑΣΗ ΣΤΗ ΧΡΙΣΤΙΑΝΙΚΗ ΗΘΙΚΗ</a:t>
            </a:r>
            <a:br>
              <a:rPr lang="el-GR" sz="3600" dirty="0">
                <a:latin typeface="Times New Roman" panose="02020603050405020304" pitchFamily="18" charset="0"/>
                <a:cs typeface="Times New Roman" panose="02020603050405020304" pitchFamily="18" charset="0"/>
              </a:rPr>
            </a:br>
            <a:r>
              <a:rPr lang="el-GR" sz="3600" b="1" dirty="0">
                <a:solidFill>
                  <a:srgbClr val="FF0000"/>
                </a:solidFill>
                <a:latin typeface="+mn-lt"/>
                <a:cs typeface="Times New Roman" panose="02020603050405020304" pitchFamily="18" charset="0"/>
              </a:rPr>
              <a:t>Από το βιβλίο του Γεώργιου </a:t>
            </a:r>
            <a:r>
              <a:rPr lang="el-GR" sz="3600" b="1" dirty="0" err="1">
                <a:solidFill>
                  <a:srgbClr val="FF0000"/>
                </a:solidFill>
                <a:latin typeface="+mn-lt"/>
                <a:cs typeface="Times New Roman" panose="02020603050405020304" pitchFamily="18" charset="0"/>
              </a:rPr>
              <a:t>Μαντζαρίδη</a:t>
            </a:r>
            <a:r>
              <a:rPr lang="el-GR" sz="3600" b="1" dirty="0">
                <a:solidFill>
                  <a:srgbClr val="FF0000"/>
                </a:solidFill>
                <a:latin typeface="+mn-lt"/>
                <a:cs typeface="Times New Roman" panose="02020603050405020304" pitchFamily="18" charset="0"/>
              </a:rPr>
              <a:t>, </a:t>
            </a:r>
            <a:r>
              <a:rPr lang="el-GR" sz="3600" b="1" i="1" dirty="0">
                <a:solidFill>
                  <a:srgbClr val="FF0000"/>
                </a:solidFill>
                <a:latin typeface="+mn-lt"/>
                <a:cs typeface="Times New Roman" panose="02020603050405020304" pitchFamily="18" charset="0"/>
              </a:rPr>
              <a:t>Χριστιανική Ηθική, Τόμος 1</a:t>
            </a:r>
            <a:r>
              <a:rPr lang="el-GR" sz="3600" b="1" i="1" baseline="30000" dirty="0">
                <a:solidFill>
                  <a:srgbClr val="FF0000"/>
                </a:solidFill>
                <a:latin typeface="+mn-lt"/>
                <a:cs typeface="Times New Roman" panose="02020603050405020304" pitchFamily="18" charset="0"/>
              </a:rPr>
              <a:t>ος</a:t>
            </a:r>
            <a:r>
              <a:rPr lang="el-GR" sz="3600" b="1" i="1" dirty="0">
                <a:solidFill>
                  <a:srgbClr val="FF0000"/>
                </a:solidFill>
                <a:latin typeface="+mn-lt"/>
                <a:cs typeface="Times New Roman" panose="02020603050405020304" pitchFamily="18" charset="0"/>
              </a:rPr>
              <a:t> Εισαγωγή-Γενικές αρχές-Σύγχρονη Προβληματική</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Θεσσαλονίκη:Ι.Μ</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Βατοπαιδίου</a:t>
            </a:r>
            <a:r>
              <a:rPr lang="el-GR" sz="3600" b="1" dirty="0">
                <a:solidFill>
                  <a:srgbClr val="FF0000"/>
                </a:solidFill>
                <a:latin typeface="+mn-lt"/>
                <a:cs typeface="Times New Roman" panose="02020603050405020304" pitchFamily="18" charset="0"/>
              </a:rPr>
              <a:t>-Άγιον Όρος, 2015³, </a:t>
            </a:r>
            <a:r>
              <a:rPr lang="el-GR" sz="3600" b="1" dirty="0" err="1">
                <a:solidFill>
                  <a:srgbClr val="FF0000"/>
                </a:solidFill>
                <a:latin typeface="+mn-lt"/>
                <a:cs typeface="Times New Roman" panose="02020603050405020304" pitchFamily="18" charset="0"/>
              </a:rPr>
              <a:t>σσ</a:t>
            </a:r>
            <a:r>
              <a:rPr lang="el-GR" sz="3600" b="1" dirty="0">
                <a:solidFill>
                  <a:srgbClr val="FF0000"/>
                </a:solidFill>
                <a:latin typeface="+mn-lt"/>
                <a:cs typeface="Times New Roman" panose="02020603050405020304" pitchFamily="18" charset="0"/>
              </a:rPr>
              <a:t>. 50-54</a:t>
            </a:r>
            <a:br>
              <a:rPr lang="el-GR" dirty="0">
                <a:latin typeface="Times New Roman" panose="02020603050405020304" pitchFamily="18" charset="0"/>
                <a:cs typeface="Times New Roman" panose="02020603050405020304" pitchFamily="18" charset="0"/>
              </a:rPr>
            </a:br>
            <a:br>
              <a:rPr lang="el-GR" dirty="0">
                <a:latin typeface="Times New Roman" panose="02020603050405020304" pitchFamily="18" charset="0"/>
                <a:cs typeface="Times New Roman" panose="02020603050405020304" pitchFamily="18" charset="0"/>
              </a:rPr>
            </a:br>
            <a:endParaRPr lang="el-GR" dirty="0"/>
          </a:p>
        </p:txBody>
      </p:sp>
      <p:sp>
        <p:nvSpPr>
          <p:cNvPr id="3" name="Υπότιτλος 2"/>
          <p:cNvSpPr>
            <a:spLocks noGrp="1"/>
          </p:cNvSpPr>
          <p:nvPr>
            <p:ph type="subTitle" idx="1"/>
          </p:nvPr>
        </p:nvSpPr>
        <p:spPr>
          <a:xfrm>
            <a:off x="1524000" y="4803041"/>
            <a:ext cx="9144000" cy="1655762"/>
          </a:xfrm>
        </p:spPr>
        <p:txBody>
          <a:bodyPr>
            <a:normAutofit fontScale="92500" lnSpcReduction="20000"/>
          </a:bodyPr>
          <a:lstStyle/>
          <a:p>
            <a:r>
              <a:rPr lang="el-GR" dirty="0">
                <a:latin typeface="Times New Roman" panose="02020603050405020304" pitchFamily="18" charset="0"/>
                <a:cs typeface="Times New Roman" panose="02020603050405020304" pitchFamily="18" charset="0"/>
              </a:rPr>
              <a:t> </a:t>
            </a:r>
          </a:p>
          <a:p>
            <a:r>
              <a:rPr lang="el-GR" dirty="0">
                <a:latin typeface="Times New Roman" panose="02020603050405020304" pitchFamily="18" charset="0"/>
                <a:cs typeface="Times New Roman" panose="02020603050405020304" pitchFamily="18" charset="0"/>
              </a:rPr>
              <a:t> </a:t>
            </a:r>
            <a:r>
              <a:rPr lang="el-GR" dirty="0">
                <a:cs typeface="Times New Roman" panose="02020603050405020304" pitchFamily="18" charset="0"/>
              </a:rPr>
              <a:t>ΣΤ</a:t>
            </a:r>
            <a:r>
              <a:rPr lang="el-GR" sz="2400" dirty="0"/>
              <a:t>΄ ΕΞΑΜΗΝΟ</a:t>
            </a:r>
            <a:br>
              <a:rPr lang="el-GR" sz="2400" dirty="0"/>
            </a:br>
            <a:r>
              <a:rPr lang="el-GR" sz="2400" dirty="0"/>
              <a:t>ΙΕΡΑΤΙΚΩΝ ΣΠΟΥΔΩΝ</a:t>
            </a:r>
          </a:p>
          <a:p>
            <a:r>
              <a:rPr lang="el-GR" sz="2400" dirty="0"/>
              <a:t>ΔΙΔΑΣΚΟΥΣΑ: ΜΑΡΙΑ Κ. ΚΑΡΑΜΠΕΛΙΑ</a:t>
            </a:r>
          </a:p>
          <a:p>
            <a:r>
              <a:rPr lang="el-GR" sz="2400" dirty="0"/>
              <a:t>202</a:t>
            </a:r>
            <a:r>
              <a:rPr lang="en-US" sz="2400" dirty="0"/>
              <a:t>1</a:t>
            </a:r>
            <a:r>
              <a:rPr lang="el-GR" sz="2400" dirty="0"/>
              <a:t>-202</a:t>
            </a:r>
            <a:r>
              <a:rPr lang="en-US" sz="2400" dirty="0"/>
              <a:t>2</a:t>
            </a:r>
            <a:endParaRPr lang="el-GR"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7824902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40345" y="133305"/>
            <a:ext cx="10515600" cy="1325563"/>
          </a:xfrm>
        </p:spPr>
        <p:txBody>
          <a:bodyPr>
            <a:normAutofit fontScale="90000"/>
          </a:bodyPr>
          <a:lstStyle/>
          <a:p>
            <a:pPr algn="ctr"/>
            <a:br>
              <a:rPr lang="el-GR" dirty="0"/>
            </a:br>
            <a:r>
              <a:rPr lang="el-GR" dirty="0"/>
              <a:t>4. ΜΕΤΑΒΑΣΗ ΣΤΗ ΧΡΙΣΤΙΑΝΙΚΗ ΗΘΙΚΗ</a:t>
            </a:r>
            <a:br>
              <a:rPr lang="el-GR" dirty="0"/>
            </a:br>
            <a:endParaRPr lang="el-GR" dirty="0"/>
          </a:p>
        </p:txBody>
      </p:sp>
      <p:sp>
        <p:nvSpPr>
          <p:cNvPr id="3" name="Θέση περιεχομένου 2"/>
          <p:cNvSpPr>
            <a:spLocks noGrp="1"/>
          </p:cNvSpPr>
          <p:nvPr>
            <p:ph idx="1"/>
          </p:nvPr>
        </p:nvSpPr>
        <p:spPr>
          <a:xfrm>
            <a:off x="231819" y="1339404"/>
            <a:ext cx="11732653" cy="5518596"/>
          </a:xfrm>
        </p:spPr>
        <p:txBody>
          <a:bodyPr>
            <a:normAutofit/>
          </a:bodyPr>
          <a:lstStyle/>
          <a:p>
            <a:r>
              <a:rPr lang="el-GR" dirty="0"/>
              <a:t>Η ελευθερία ενώπιον του θανάτου δεν είναι ένα συναίσθημα ή μια κατάσταση συνείδησης, αλλά μια μόνιμη κατάσταση με βάση την οποία ο άνθρωπος ζει όλες τις στιγμές της ζωής του. Είναι το ισχυρό υπόβαθρο κάθε μικρής και μεγάλης ελευθερίας, όπως και κάθε μικρής ή μεγάλης απόφασης, πριν από την τελική έξοδο από τη ζωή.</a:t>
            </a:r>
            <a:r>
              <a:rPr lang="el-GR" baseline="30000" dirty="0"/>
              <a:t> </a:t>
            </a:r>
            <a:endParaRPr lang="el-GR" dirty="0"/>
          </a:p>
          <a:p>
            <a:r>
              <a:rPr lang="el-GR" dirty="0"/>
              <a:t>Το τι σημαίνει η ζωή της ελευθερίας, το περιγράφει συνοπτικά και ουσιαστικά ο Αντώνιος Παπαρίζος με τα ακόλουθα λόγια: «</a:t>
            </a:r>
            <a:r>
              <a:rPr lang="el-GR" i="1" dirty="0"/>
              <a:t>Ελεύθερα ζει όποιος καλά γνωρίζει ότι κάθε στιγμή και με κάθε του πράξη καλείται να νικήσει τον θάνατο και τη φθορά, την ταπεινότητα που του δημιουργεί η αδυναμία και η ασθένεια, η μείωση των ικανοτήτων του και το επερχόμενο γήρας, ο πόνος. Ελεύθερος είναι αυτός που ελεύθερος ορθώνεται ενώπιον του θανάτου και που η ελευθερία του έχει καταστεί πάγια κατάσταση της ψυχής και της σκέψης του, της συνείδησης και του σώματός του</a:t>
            </a:r>
            <a:r>
              <a:rPr lang="el-GR" dirty="0"/>
              <a:t>».</a:t>
            </a:r>
            <a:r>
              <a:rPr lang="el-GR" baseline="30000" dirty="0"/>
              <a:t> </a:t>
            </a:r>
            <a:endParaRPr lang="el-GR" dirty="0"/>
          </a:p>
        </p:txBody>
      </p:sp>
    </p:spTree>
    <p:extLst>
      <p:ext uri="{BB962C8B-B14F-4D97-AF65-F5344CB8AC3E}">
        <p14:creationId xmlns:p14="http://schemas.microsoft.com/office/powerpoint/2010/main" val="494370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F5F0DD-140E-49C4-9E19-914E5BEE9196}"/>
              </a:ext>
            </a:extLst>
          </p:cNvPr>
          <p:cNvSpPr>
            <a:spLocks noGrp="1"/>
          </p:cNvSpPr>
          <p:nvPr>
            <p:ph type="title"/>
          </p:nvPr>
        </p:nvSpPr>
        <p:spPr>
          <a:xfrm>
            <a:off x="838200" y="18256"/>
            <a:ext cx="10515600" cy="856388"/>
          </a:xfrm>
        </p:spPr>
        <p:txBody>
          <a:bodyPr/>
          <a:lstStyle/>
          <a:p>
            <a:pPr algn="ctr"/>
            <a:r>
              <a:rPr lang="el-GR" dirty="0"/>
              <a:t>4. ΜΕΤΑΒΑΣΗ ΣΤΗ ΧΡΙΣΤΙΑΝΙΚΗ ΗΘΙΚΗ</a:t>
            </a:r>
          </a:p>
        </p:txBody>
      </p:sp>
      <p:sp>
        <p:nvSpPr>
          <p:cNvPr id="3" name="Θέση περιεχομένου 2">
            <a:extLst>
              <a:ext uri="{FF2B5EF4-FFF2-40B4-BE49-F238E27FC236}">
                <a16:creationId xmlns:a16="http://schemas.microsoft.com/office/drawing/2014/main" id="{3F87F255-FCF9-4415-85C2-4DF85431E39B}"/>
              </a:ext>
            </a:extLst>
          </p:cNvPr>
          <p:cNvSpPr>
            <a:spLocks noGrp="1"/>
          </p:cNvSpPr>
          <p:nvPr>
            <p:ph idx="1"/>
          </p:nvPr>
        </p:nvSpPr>
        <p:spPr>
          <a:xfrm>
            <a:off x="0" y="874644"/>
            <a:ext cx="12192000" cy="5965100"/>
          </a:xfrm>
        </p:spPr>
        <p:txBody>
          <a:bodyPr/>
          <a:lstStyle/>
          <a:p>
            <a:r>
              <a:rPr lang="el-GR" dirty="0"/>
              <a:t>Ερωτήσεις: </a:t>
            </a:r>
          </a:p>
          <a:p>
            <a:pPr marL="514350" indent="-514350">
              <a:buFont typeface="+mj-lt"/>
              <a:buAutoNum type="arabicPeriod"/>
            </a:pPr>
            <a:r>
              <a:rPr lang="el-GR" dirty="0"/>
              <a:t>Που οφείλεται σύμφωνα με τον απόστολο Παύλο η διάσπαση ανάμεσα στη θέληση και την πράξη; </a:t>
            </a:r>
          </a:p>
          <a:p>
            <a:pPr marL="514350" indent="-514350">
              <a:buFont typeface="+mj-lt"/>
              <a:buAutoNum type="arabicPeriod"/>
            </a:pPr>
            <a:r>
              <a:rPr lang="el-GR" dirty="0"/>
              <a:t>Που βρίσκεται η καινοτομία του χριστιανισμού στη θεώρηση της ηθικής ζωής; </a:t>
            </a:r>
          </a:p>
          <a:p>
            <a:pPr marL="514350" indent="-514350">
              <a:buFont typeface="+mj-lt"/>
              <a:buAutoNum type="arabicPeriod"/>
            </a:pPr>
            <a:r>
              <a:rPr lang="el-GR" dirty="0"/>
              <a:t>Ποια δυνατότητα μας χαρίζει ο Χριστός; </a:t>
            </a:r>
          </a:p>
          <a:p>
            <a:pPr marL="514350" indent="-514350">
              <a:buFont typeface="+mj-lt"/>
              <a:buAutoNum type="arabicPeriod"/>
            </a:pPr>
            <a:r>
              <a:rPr lang="el-GR" dirty="0"/>
              <a:t>Ποιο είναι το νέο ήθος του καινού εν Χριστώ ανθρώπου; </a:t>
            </a:r>
          </a:p>
        </p:txBody>
      </p:sp>
    </p:spTree>
    <p:extLst>
      <p:ext uri="{BB962C8B-B14F-4D97-AF65-F5344CB8AC3E}">
        <p14:creationId xmlns:p14="http://schemas.microsoft.com/office/powerpoint/2010/main" val="3202052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lvl="0" algn="ctr"/>
            <a:br>
              <a:rPr lang="el-GR" dirty="0"/>
            </a:br>
            <a:r>
              <a:rPr lang="el-GR" dirty="0"/>
              <a:t>4. ΜΕΤΑΒΑΣΗ ΣΤΗ ΧΡΙΣΤΙΑΝΙΚΗ ΗΘΙΚΗ</a:t>
            </a:r>
            <a:br>
              <a:rPr lang="el-GR" dirty="0"/>
            </a:br>
            <a:endParaRPr lang="el-GR" dirty="0"/>
          </a:p>
        </p:txBody>
      </p:sp>
      <p:sp>
        <p:nvSpPr>
          <p:cNvPr id="3" name="Θέση περιεχομένου 2"/>
          <p:cNvSpPr>
            <a:spLocks noGrp="1"/>
          </p:cNvSpPr>
          <p:nvPr>
            <p:ph idx="1"/>
          </p:nvPr>
        </p:nvSpPr>
        <p:spPr>
          <a:xfrm>
            <a:off x="680970" y="1378039"/>
            <a:ext cx="10830060" cy="5228822"/>
          </a:xfrm>
        </p:spPr>
        <p:txBody>
          <a:bodyPr>
            <a:normAutofit/>
          </a:bodyPr>
          <a:lstStyle/>
          <a:p>
            <a:r>
              <a:rPr lang="el-GR" dirty="0"/>
              <a:t>Ο Χριστιανισμός αναγνωρίζει τη </a:t>
            </a:r>
            <a:r>
              <a:rPr lang="el-GR" b="1" dirty="0"/>
              <a:t>διάσπαση</a:t>
            </a:r>
            <a:r>
              <a:rPr lang="el-GR" dirty="0"/>
              <a:t> που βιώνει ο άνθρωπος ανάμεσα </a:t>
            </a:r>
            <a:r>
              <a:rPr lang="el-GR" b="1" dirty="0"/>
              <a:t>στη </a:t>
            </a:r>
            <a:r>
              <a:rPr lang="el-GR" b="1" u="sng" dirty="0"/>
              <a:t>θέληση</a:t>
            </a:r>
            <a:r>
              <a:rPr lang="el-GR" b="1" dirty="0"/>
              <a:t> και στην </a:t>
            </a:r>
            <a:r>
              <a:rPr lang="el-GR" b="1" u="sng" dirty="0"/>
              <a:t>πράξη</a:t>
            </a:r>
            <a:r>
              <a:rPr lang="el-GR" dirty="0"/>
              <a:t>: «</a:t>
            </a:r>
            <a:r>
              <a:rPr lang="el-GR" i="1" dirty="0"/>
              <a:t>Ξέρουμε, λοιπόν πως ο νόμος είναι θεϊκός, ενώ εγώ είμαι αδύναμος άνθρωπος, πουλημένος στην αμαρτία. Έτσι, ουσιαστικά δεν ξέρω τι κάνω. Δεν κάνω αυτό που θα ήθελα να κάνω αλλά, αντίθετα, ό,τι θα ήθελα να αποφύγω… Έτσι φτάνω πια στο σημείο να μην διαπράττω εγώ ο ίδιος το κακό αλλά η αμαρτία που έχει εγκατασταθεί μέσα μου. Η ίδια η συνείδησή μου μαρτυρεί γι’ αυτό. Απόδειξη είναι πως εγώ θέλω να κάνω το καλό, δεν βρίσκω όμως τη δυνατότητα να το μετατρέψω σε πράξη. Αν όμως κάνω αυτό που δε θέλω, τότε την πράξη μου δεν την καθορίζω πια εγώ, αλλά η αμαρτία που έχει θρονιαστεί μέσα μου… Τι δυστυχισμένος, αληθινά, που είμαι! Ποιος θα με λυτρώσει από την ύπαρξη αυτή που έχει υποταχθεί στο θάνατο;</a:t>
            </a:r>
            <a:r>
              <a:rPr lang="el-GR" dirty="0"/>
              <a:t>». (</a:t>
            </a:r>
            <a:r>
              <a:rPr lang="el-GR" i="1" dirty="0" err="1"/>
              <a:t>Ρωμ</a:t>
            </a:r>
            <a:r>
              <a:rPr lang="el-GR" i="1" dirty="0"/>
              <a:t>. </a:t>
            </a:r>
            <a:r>
              <a:rPr lang="el-GR" dirty="0"/>
              <a:t>7,14-24)</a:t>
            </a:r>
          </a:p>
          <a:p>
            <a:endParaRPr lang="el-GR" dirty="0"/>
          </a:p>
        </p:txBody>
      </p:sp>
    </p:spTree>
    <p:extLst>
      <p:ext uri="{BB962C8B-B14F-4D97-AF65-F5344CB8AC3E}">
        <p14:creationId xmlns:p14="http://schemas.microsoft.com/office/powerpoint/2010/main" val="3538380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4. ΜΕΤΑΒΑΣΗ ΣΤΗ ΧΡΙΣΤΙΑΝΙΚΗ ΗΘΙΚΗ</a:t>
            </a:r>
            <a:br>
              <a:rPr lang="el-GR" dirty="0"/>
            </a:br>
            <a:endParaRPr lang="el-GR" dirty="0"/>
          </a:p>
        </p:txBody>
      </p:sp>
      <p:sp>
        <p:nvSpPr>
          <p:cNvPr id="3" name="Θέση περιεχομένου 2"/>
          <p:cNvSpPr>
            <a:spLocks noGrp="1"/>
          </p:cNvSpPr>
          <p:nvPr>
            <p:ph idx="1"/>
          </p:nvPr>
        </p:nvSpPr>
        <p:spPr>
          <a:xfrm>
            <a:off x="838200" y="1690688"/>
            <a:ext cx="10515600" cy="4486275"/>
          </a:xfrm>
        </p:spPr>
        <p:txBody>
          <a:bodyPr/>
          <a:lstStyle/>
          <a:p>
            <a:r>
              <a:rPr lang="el-GR" dirty="0"/>
              <a:t>Η </a:t>
            </a:r>
            <a:r>
              <a:rPr lang="el-GR" u="sng" dirty="0"/>
              <a:t>υπέρβαση της διασπάσεως </a:t>
            </a:r>
            <a:r>
              <a:rPr lang="el-GR" dirty="0"/>
              <a:t>του ανθρώπου βρίσκεται στο πρόσωπο του Χριστού.</a:t>
            </a:r>
          </a:p>
          <a:p>
            <a:r>
              <a:rPr lang="el-GR" dirty="0"/>
              <a:t> «</a:t>
            </a:r>
            <a:r>
              <a:rPr lang="el-GR" i="1" dirty="0"/>
              <a:t>Ας ευχαριστήσουμε τον Θεό που το έκανε αυτό, με το σωτήριο έργο του Κυρίου μας Ιησού Χριστού</a:t>
            </a:r>
            <a:r>
              <a:rPr lang="el-GR" dirty="0"/>
              <a:t>». (</a:t>
            </a:r>
            <a:r>
              <a:rPr lang="el-GR" i="1" dirty="0" err="1"/>
              <a:t>Ρωμ</a:t>
            </a:r>
            <a:r>
              <a:rPr lang="el-GR" i="1" dirty="0"/>
              <a:t>. </a:t>
            </a:r>
            <a:r>
              <a:rPr lang="el-GR" dirty="0"/>
              <a:t>7,25)</a:t>
            </a:r>
          </a:p>
          <a:p>
            <a:r>
              <a:rPr lang="el-GR" dirty="0"/>
              <a:t>Η διάσπαση έχει τη ρίζα της στον </a:t>
            </a:r>
            <a:r>
              <a:rPr lang="el-GR" b="1" dirty="0">
                <a:solidFill>
                  <a:srgbClr val="FF0000"/>
                </a:solidFill>
              </a:rPr>
              <a:t>θάνατο</a:t>
            </a:r>
            <a:r>
              <a:rPr lang="el-GR" dirty="0"/>
              <a:t>, ο οποίος αιχμαλωτίζει τον άνθρωπο στον νόμο της αμαρτίας. </a:t>
            </a:r>
          </a:p>
          <a:p>
            <a:r>
              <a:rPr lang="el-GR" dirty="0"/>
              <a:t>Ο νόμος της αμαρτίας παρασύρει τον άνθρωπο, παρότι η συνείδησή του, η οποία συμφωνεί με τον θείο νόμο, προβάλλει εσωτερικές αντιστάσεις και αντιθέσεις. </a:t>
            </a:r>
          </a:p>
          <a:p>
            <a:endParaRPr lang="el-GR" dirty="0"/>
          </a:p>
        </p:txBody>
      </p:sp>
    </p:spTree>
    <p:extLst>
      <p:ext uri="{BB962C8B-B14F-4D97-AF65-F5344CB8AC3E}">
        <p14:creationId xmlns:p14="http://schemas.microsoft.com/office/powerpoint/2010/main" val="21030230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4. ΜΕΤΑΒΑΣΗ ΣΤΗ ΧΡΙΣΤΙΑΝΙΚΗ ΗΘΙΚΗ</a:t>
            </a:r>
            <a:br>
              <a:rPr lang="el-GR" dirty="0"/>
            </a:br>
            <a:endParaRPr lang="el-GR" dirty="0"/>
          </a:p>
        </p:txBody>
      </p:sp>
      <p:sp>
        <p:nvSpPr>
          <p:cNvPr id="3" name="Θέση περιεχομένου 2"/>
          <p:cNvSpPr>
            <a:spLocks noGrp="1"/>
          </p:cNvSpPr>
          <p:nvPr>
            <p:ph idx="1"/>
          </p:nvPr>
        </p:nvSpPr>
        <p:spPr/>
        <p:txBody>
          <a:bodyPr/>
          <a:lstStyle/>
          <a:p>
            <a:r>
              <a:rPr lang="el-GR" dirty="0"/>
              <a:t>Η καινοτομία που εισάγει ο Χριστιανισμός στη θεώρηση της ηθικής ζωής στηρίζεται στην </a:t>
            </a:r>
            <a:r>
              <a:rPr lang="el-GR" sz="3600" b="1" dirty="0">
                <a:solidFill>
                  <a:srgbClr val="FF0000"/>
                </a:solidFill>
              </a:rPr>
              <a:t>οντολογία </a:t>
            </a:r>
            <a:r>
              <a:rPr lang="el-GR" dirty="0"/>
              <a:t>του. </a:t>
            </a:r>
          </a:p>
          <a:p>
            <a:r>
              <a:rPr lang="el-GR" dirty="0"/>
              <a:t>Και αυτό γιατί δεν παρουσιάζει νέα ηθική για τον άνθρωπο αλλά νέο άνθρωπο· </a:t>
            </a:r>
            <a:r>
              <a:rPr lang="el-GR" b="1" dirty="0"/>
              <a:t>τον καινό εν Χριστώ άνθρωπο</a:t>
            </a:r>
            <a:r>
              <a:rPr lang="el-GR" dirty="0"/>
              <a:t>, που καλείται να ζήσει την καινή εν Χριστώ ζωή. </a:t>
            </a:r>
          </a:p>
          <a:p>
            <a:r>
              <a:rPr lang="el-GR" dirty="0"/>
              <a:t>Τον άνθρωπο που θεμελιώνει τη ζωή του στην αλήθεια, που δεν ταυτίζεται με τη γνώση, αλλά με τη ζωή που δεν διαψεύδεται από τον θάνατο. </a:t>
            </a:r>
          </a:p>
          <a:p>
            <a:pPr marL="0" indent="0">
              <a:buNone/>
            </a:pPr>
            <a:endParaRPr lang="el-GR" dirty="0"/>
          </a:p>
        </p:txBody>
      </p:sp>
    </p:spTree>
    <p:extLst>
      <p:ext uri="{BB962C8B-B14F-4D97-AF65-F5344CB8AC3E}">
        <p14:creationId xmlns:p14="http://schemas.microsoft.com/office/powerpoint/2010/main" val="20031629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4. ΜΕΤΑΒΑΣΗ ΣΤΗ ΧΡΙΣΤΙΑΝΙΚΗ ΗΘΙΚΗ</a:t>
            </a:r>
            <a:br>
              <a:rPr lang="el-GR" dirty="0"/>
            </a:br>
            <a:endParaRPr lang="el-GR" dirty="0"/>
          </a:p>
        </p:txBody>
      </p:sp>
      <p:sp>
        <p:nvSpPr>
          <p:cNvPr id="3" name="Θέση περιεχομένου 2"/>
          <p:cNvSpPr>
            <a:spLocks noGrp="1"/>
          </p:cNvSpPr>
          <p:nvPr>
            <p:ph idx="1"/>
          </p:nvPr>
        </p:nvSpPr>
        <p:spPr>
          <a:xfrm>
            <a:off x="707801" y="1491067"/>
            <a:ext cx="10776397" cy="5070719"/>
          </a:xfrm>
        </p:spPr>
        <p:txBody>
          <a:bodyPr>
            <a:normAutofit/>
          </a:bodyPr>
          <a:lstStyle/>
          <a:p>
            <a:r>
              <a:rPr lang="el-GR" dirty="0"/>
              <a:t>Η γνώση της χριστιανικής αλήθειας δεν πραγματοποιείται με τη διάνοια. </a:t>
            </a:r>
          </a:p>
          <a:p>
            <a:r>
              <a:rPr lang="el-GR" dirty="0"/>
              <a:t>Η γνώση αυτή δεν υπάρχει ως δυνατότητα του ανθρώπου, αλλά ως προσφορά προς τον άνθρωπο. </a:t>
            </a:r>
          </a:p>
          <a:p>
            <a:r>
              <a:rPr lang="el-GR" dirty="0"/>
              <a:t>Είναι η εν Χριστώ φανέρωση του νέου ανθρώπου, του ενιαίου και αδιαίρετου, που ζει σύμφωνα με το θέλημα του Θεού.  </a:t>
            </a:r>
          </a:p>
          <a:p>
            <a:r>
              <a:rPr lang="el-GR" dirty="0"/>
              <a:t>Η γνώση της αλήθειας «</a:t>
            </a:r>
            <a:r>
              <a:rPr lang="el-GR" i="1" dirty="0" err="1"/>
              <a:t>εἰ</a:t>
            </a:r>
            <a:r>
              <a:rPr lang="el-GR" i="1" dirty="0"/>
              <a:t> </a:t>
            </a:r>
            <a:r>
              <a:rPr lang="el-GR" i="1" dirty="0" err="1"/>
              <a:t>δὲ</a:t>
            </a:r>
            <a:r>
              <a:rPr lang="el-GR" i="1" dirty="0"/>
              <a:t> </a:t>
            </a:r>
            <a:r>
              <a:rPr lang="el-GR" i="1" dirty="0" err="1"/>
              <a:t>Χριστὸς</a:t>
            </a:r>
            <a:r>
              <a:rPr lang="el-GR" i="1" dirty="0"/>
              <a:t> </a:t>
            </a:r>
            <a:r>
              <a:rPr lang="el-GR" i="1" dirty="0" err="1"/>
              <a:t>οὐκ</a:t>
            </a:r>
            <a:r>
              <a:rPr lang="el-GR" i="1" dirty="0"/>
              <a:t> </a:t>
            </a:r>
            <a:r>
              <a:rPr lang="el-GR" i="1" dirty="0" err="1"/>
              <a:t>ἐγήγερται</a:t>
            </a:r>
            <a:r>
              <a:rPr lang="el-GR" i="1" dirty="0"/>
              <a:t>, </a:t>
            </a:r>
            <a:r>
              <a:rPr lang="el-GR" i="1" dirty="0" err="1"/>
              <a:t>κενὸν</a:t>
            </a:r>
            <a:r>
              <a:rPr lang="el-GR" i="1" dirty="0"/>
              <a:t> </a:t>
            </a:r>
            <a:r>
              <a:rPr lang="el-GR" i="1" dirty="0" err="1"/>
              <a:t>ἄρα</a:t>
            </a:r>
            <a:r>
              <a:rPr lang="el-GR" i="1" dirty="0"/>
              <a:t> </a:t>
            </a:r>
            <a:r>
              <a:rPr lang="el-GR" i="1" dirty="0" err="1"/>
              <a:t>τὸ</a:t>
            </a:r>
            <a:r>
              <a:rPr lang="el-GR" i="1" dirty="0"/>
              <a:t> </a:t>
            </a:r>
            <a:r>
              <a:rPr lang="el-GR" i="1" dirty="0" err="1"/>
              <a:t>κήρυγμα</a:t>
            </a:r>
            <a:r>
              <a:rPr lang="el-GR" i="1" dirty="0"/>
              <a:t> </a:t>
            </a:r>
            <a:r>
              <a:rPr lang="el-GR" i="1" dirty="0" err="1"/>
              <a:t>ἡμῶν</a:t>
            </a:r>
            <a:r>
              <a:rPr lang="el-GR" i="1" dirty="0"/>
              <a:t>, </a:t>
            </a:r>
            <a:r>
              <a:rPr lang="el-GR" i="1" dirty="0" err="1"/>
              <a:t>κενὴ</a:t>
            </a:r>
            <a:r>
              <a:rPr lang="el-GR" i="1" dirty="0"/>
              <a:t> </a:t>
            </a:r>
            <a:r>
              <a:rPr lang="el-GR" i="1" dirty="0" err="1"/>
              <a:t>δὲ</a:t>
            </a:r>
            <a:r>
              <a:rPr lang="el-GR" i="1" dirty="0"/>
              <a:t> </a:t>
            </a:r>
            <a:r>
              <a:rPr lang="el-GR" i="1" dirty="0" err="1"/>
              <a:t>καὶ</a:t>
            </a:r>
            <a:r>
              <a:rPr lang="el-GR" i="1" dirty="0"/>
              <a:t> ἡ </a:t>
            </a:r>
            <a:r>
              <a:rPr lang="el-GR" i="1" dirty="0" err="1"/>
              <a:t>πίστις</a:t>
            </a:r>
            <a:r>
              <a:rPr lang="el-GR" i="1" dirty="0"/>
              <a:t> </a:t>
            </a:r>
            <a:r>
              <a:rPr lang="el-GR" i="1" dirty="0" err="1"/>
              <a:t>ὑμῶν</a:t>
            </a:r>
            <a:r>
              <a:rPr lang="el-GR" dirty="0"/>
              <a:t>» (</a:t>
            </a:r>
            <a:r>
              <a:rPr lang="el-GR" i="1" dirty="0"/>
              <a:t>Α΄ </a:t>
            </a:r>
            <a:r>
              <a:rPr lang="el-GR" i="1" dirty="0" err="1"/>
              <a:t>Κορ</a:t>
            </a:r>
            <a:r>
              <a:rPr lang="el-GR" dirty="0"/>
              <a:t>. 15,14), δεν αφορά κάποια διανοητική ενέργεια αλλά την οντολογική ανακαίνιση του ανθρώπου. </a:t>
            </a:r>
          </a:p>
          <a:p>
            <a:endParaRPr lang="el-GR" dirty="0"/>
          </a:p>
        </p:txBody>
      </p:sp>
    </p:spTree>
    <p:extLst>
      <p:ext uri="{BB962C8B-B14F-4D97-AF65-F5344CB8AC3E}">
        <p14:creationId xmlns:p14="http://schemas.microsoft.com/office/powerpoint/2010/main" val="2631608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4. ΜΕΤΑΒΑΣΗ ΣΤΗ ΧΡΙΣΤΙΑΝΙΚΗ ΗΘΙΚΗ</a:t>
            </a:r>
            <a:br>
              <a:rPr lang="el-GR" dirty="0"/>
            </a:br>
            <a:endParaRPr lang="el-GR" dirty="0"/>
          </a:p>
        </p:txBody>
      </p:sp>
      <p:sp>
        <p:nvSpPr>
          <p:cNvPr id="3" name="Θέση περιεχομένου 2"/>
          <p:cNvSpPr>
            <a:spLocks noGrp="1"/>
          </p:cNvSpPr>
          <p:nvPr>
            <p:ph idx="1"/>
          </p:nvPr>
        </p:nvSpPr>
        <p:spPr>
          <a:xfrm>
            <a:off x="313386" y="1455313"/>
            <a:ext cx="11565228" cy="5402687"/>
          </a:xfrm>
        </p:spPr>
        <p:txBody>
          <a:bodyPr>
            <a:normAutofit/>
          </a:bodyPr>
          <a:lstStyle/>
          <a:p>
            <a:r>
              <a:rPr lang="el-GR" dirty="0"/>
              <a:t>Στον χριστιανισμό </a:t>
            </a:r>
            <a:r>
              <a:rPr lang="el-GR" b="1" dirty="0"/>
              <a:t>αλήθεια</a:t>
            </a:r>
            <a:r>
              <a:rPr lang="el-GR" dirty="0"/>
              <a:t> και </a:t>
            </a:r>
            <a:r>
              <a:rPr lang="el-GR" b="1" dirty="0"/>
              <a:t>ζωή </a:t>
            </a:r>
            <a:r>
              <a:rPr lang="el-GR" dirty="0"/>
              <a:t>δεν αποτελούν έννοιες θεωρητικές και ανυπόστατες. Αφορούν ένα πρόσωπο πραγματικό και συγκεκριμένο. Και αυτό το πρόσωπο είναι το πρόσωπο του Χριστού. </a:t>
            </a:r>
          </a:p>
          <a:p>
            <a:r>
              <a:rPr lang="el-GR" dirty="0"/>
              <a:t>Τι σημαίνει όμως αυτό για τον κάθε χριστιανό; Όπως υπογραμμίζει με πολύ χαρακτηριστικά λόγια ο Θανάσης Παπαθανασίου «</a:t>
            </a:r>
            <a:r>
              <a:rPr lang="el-GR" i="1" dirty="0"/>
              <a:t>Η Αλήθεια, ήγουν ο Χριστός αυτοπροσώπως, είναι αδιαπραγμάτευτη. Ταυτόχρονα, όμως, η αποδοχή του άλλου, όχι απλώς ως ανοχή αλλά ως αγάπησή του, είναι απαίτηση της ίδιας της Αλήθειας. Είναι, δηλαδή, δομικό υλικό της ίδιας της εκκλησιαστικής ταυτότητας, και όχι μια παραχώρηση την οποία εξ’ ανάγκης κάνει η Εκκλησία, επειδή πλέον βρίσκεται σε πλουραλιστική εποχή. Δεν είναι </a:t>
            </a:r>
            <a:r>
              <a:rPr lang="el-GR" i="1" dirty="0" err="1"/>
              <a:t>ξενέρωμα</a:t>
            </a:r>
            <a:r>
              <a:rPr lang="el-GR" i="1" dirty="0"/>
              <a:t> της εμμονής στην Αλήθεια, αλλά μεθύσι με τον οίνο της οντολογίας της</a:t>
            </a:r>
            <a:r>
              <a:rPr lang="el-GR" dirty="0"/>
              <a:t>».</a:t>
            </a:r>
            <a:r>
              <a:rPr lang="el-GR" baseline="30000" dirty="0"/>
              <a:t> </a:t>
            </a:r>
            <a:r>
              <a:rPr lang="el-GR" i="1" dirty="0"/>
              <a:t> </a:t>
            </a:r>
            <a:r>
              <a:rPr lang="el-GR" dirty="0"/>
              <a:t> </a:t>
            </a:r>
          </a:p>
          <a:p>
            <a:endParaRPr lang="el-GR" dirty="0"/>
          </a:p>
        </p:txBody>
      </p:sp>
    </p:spTree>
    <p:extLst>
      <p:ext uri="{BB962C8B-B14F-4D97-AF65-F5344CB8AC3E}">
        <p14:creationId xmlns:p14="http://schemas.microsoft.com/office/powerpoint/2010/main" val="4032994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4. ΜΕΤΑΒΑΣΗ ΣΤΗ ΧΡΙΣΤΙΑΝΙΚΗ ΗΘΙΚΗ</a:t>
            </a:r>
            <a:br>
              <a:rPr lang="el-GR" dirty="0"/>
            </a:br>
            <a:endParaRPr lang="el-GR" dirty="0"/>
          </a:p>
        </p:txBody>
      </p:sp>
      <p:sp>
        <p:nvSpPr>
          <p:cNvPr id="3" name="Θέση περιεχομένου 2"/>
          <p:cNvSpPr>
            <a:spLocks noGrp="1"/>
          </p:cNvSpPr>
          <p:nvPr>
            <p:ph idx="1"/>
          </p:nvPr>
        </p:nvSpPr>
        <p:spPr>
          <a:xfrm>
            <a:off x="669701" y="1390918"/>
            <a:ext cx="11153105" cy="5467081"/>
          </a:xfrm>
        </p:spPr>
        <p:txBody>
          <a:bodyPr>
            <a:normAutofit lnSpcReduction="10000"/>
          </a:bodyPr>
          <a:lstStyle/>
          <a:p>
            <a:r>
              <a:rPr lang="el-GR" dirty="0"/>
              <a:t>Ο Χριστός δεν ήρθε για να μας κάνει μαγικά ή μηχανικά καλούς και ηθικούς αλλά για να μας σώσει. </a:t>
            </a:r>
          </a:p>
          <a:p>
            <a:r>
              <a:rPr lang="el-GR" dirty="0"/>
              <a:t>Ο Μ. Αθανάσιος μας διαβεβαιώνει ότι μέσα στον κοσμικό </a:t>
            </a:r>
            <a:r>
              <a:rPr lang="el-GR" dirty="0" err="1"/>
              <a:t>χωροχρόνο</a:t>
            </a:r>
            <a:r>
              <a:rPr lang="el-GR" dirty="0"/>
              <a:t> «</a:t>
            </a:r>
            <a:r>
              <a:rPr lang="el-GR" i="1" dirty="0" err="1"/>
              <a:t>Αὐτὸς</a:t>
            </a:r>
            <a:r>
              <a:rPr lang="el-GR" dirty="0"/>
              <a:t> (</a:t>
            </a:r>
            <a:r>
              <a:rPr lang="el-GR" i="1" dirty="0"/>
              <a:t>ὁ </a:t>
            </a:r>
            <a:r>
              <a:rPr lang="el-GR" i="1" dirty="0" err="1"/>
              <a:t>Ἰησοῦς</a:t>
            </a:r>
            <a:r>
              <a:rPr lang="el-GR" i="1" dirty="0"/>
              <a:t> Χριστός) </a:t>
            </a:r>
            <a:r>
              <a:rPr lang="el-GR" i="1" dirty="0" err="1"/>
              <a:t>γὰρ</a:t>
            </a:r>
            <a:r>
              <a:rPr lang="el-GR" i="1" dirty="0"/>
              <a:t> </a:t>
            </a:r>
            <a:r>
              <a:rPr lang="el-GR" i="1" dirty="0" err="1"/>
              <a:t>ἐνηνθρώπησεν</a:t>
            </a:r>
            <a:r>
              <a:rPr lang="el-GR" i="1" dirty="0"/>
              <a:t>, </a:t>
            </a:r>
            <a:r>
              <a:rPr lang="el-GR" i="1" dirty="0" err="1"/>
              <a:t>ἵνα</a:t>
            </a:r>
            <a:r>
              <a:rPr lang="el-GR" i="1" dirty="0"/>
              <a:t> </a:t>
            </a:r>
            <a:r>
              <a:rPr lang="el-GR" i="1" dirty="0" err="1"/>
              <a:t>ἡμεῖς</a:t>
            </a:r>
            <a:r>
              <a:rPr lang="el-GR" i="1" dirty="0"/>
              <a:t> </a:t>
            </a:r>
            <a:r>
              <a:rPr lang="el-GR" i="1" dirty="0" err="1"/>
              <a:t>θεοποιηθῶμεν</a:t>
            </a:r>
            <a:r>
              <a:rPr lang="el-GR" i="1" dirty="0"/>
              <a:t>…»</a:t>
            </a:r>
            <a:r>
              <a:rPr lang="el-GR" dirty="0"/>
              <a:t>.</a:t>
            </a:r>
            <a:r>
              <a:rPr lang="el-GR" baseline="30000" dirty="0"/>
              <a:t> </a:t>
            </a:r>
            <a:r>
              <a:rPr lang="el-GR" i="1" dirty="0"/>
              <a:t> </a:t>
            </a:r>
            <a:r>
              <a:rPr lang="el-GR" dirty="0"/>
              <a:t> </a:t>
            </a:r>
          </a:p>
          <a:p>
            <a:r>
              <a:rPr lang="el-GR" dirty="0"/>
              <a:t>Ο </a:t>
            </a:r>
            <a:r>
              <a:rPr lang="el-GR" dirty="0" err="1"/>
              <a:t>μεταπτωτικός</a:t>
            </a:r>
            <a:r>
              <a:rPr lang="el-GR" dirty="0"/>
              <a:t> άνθρωπος, ο οποίος χάνει το καθ’ </a:t>
            </a:r>
            <a:r>
              <a:rPr lang="el-GR" dirty="0" err="1"/>
              <a:t>ομοίωσιν</a:t>
            </a:r>
            <a:r>
              <a:rPr lang="el-GR" dirty="0"/>
              <a:t> αλλά παραμένει εικόνα του Θεού, (έστω και αμαυρωμένη) δεν γεννιέται πρόσωπο αλλά μπορεί να γίνει, με ασκητικό φρόνημα. Αυτή τη δυνατότητα ουσιαστικά προς τη θέωση, μας χάρισε ο εσταυρωμένος Χριστός.</a:t>
            </a:r>
          </a:p>
          <a:p>
            <a:r>
              <a:rPr lang="el-GR" dirty="0"/>
              <a:t>Γι’ αυτό η διδασκαλία και το έργο Του είναι το άλας της γης. </a:t>
            </a:r>
          </a:p>
          <a:p>
            <a:r>
              <a:rPr lang="el-GR" dirty="0"/>
              <a:t>Ο άνθρωπος ως συνδημιουργός του Θεού οφείλει να κρατάει τούτο το άλας με αγώνα και προπαντός με ελπίδα. Αυτό εξάλλου είναι και το νόημα του χριστιανισμού.</a:t>
            </a:r>
            <a:r>
              <a:rPr lang="el-GR" baseline="30000" dirty="0"/>
              <a:t> </a:t>
            </a:r>
            <a:endParaRPr lang="el-GR" dirty="0"/>
          </a:p>
        </p:txBody>
      </p:sp>
    </p:spTree>
    <p:extLst>
      <p:ext uri="{BB962C8B-B14F-4D97-AF65-F5344CB8AC3E}">
        <p14:creationId xmlns:p14="http://schemas.microsoft.com/office/powerpoint/2010/main" val="422716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4. ΜΕΤΑΒΑΣΗ ΣΤΗ ΧΡΙΣΤΙΑΝΙΚΗ ΗΘΙΚΗ</a:t>
            </a:r>
            <a:br>
              <a:rPr lang="el-GR" dirty="0"/>
            </a:br>
            <a:endParaRPr lang="el-GR" dirty="0"/>
          </a:p>
        </p:txBody>
      </p:sp>
      <p:sp>
        <p:nvSpPr>
          <p:cNvPr id="3" name="Θέση περιεχομένου 2"/>
          <p:cNvSpPr>
            <a:spLocks noGrp="1"/>
          </p:cNvSpPr>
          <p:nvPr>
            <p:ph idx="1"/>
          </p:nvPr>
        </p:nvSpPr>
        <p:spPr/>
        <p:txBody>
          <a:bodyPr/>
          <a:lstStyle/>
          <a:p>
            <a:r>
              <a:rPr lang="el-GR" dirty="0"/>
              <a:t>Συνεπώς, ο νέος εν Χριστώ άνθρωπος παρουσιάζει και νέο ήθος. Είναι το </a:t>
            </a:r>
            <a:r>
              <a:rPr lang="el-GR" b="1" dirty="0"/>
              <a:t>ήθος της αγάπης</a:t>
            </a:r>
            <a:r>
              <a:rPr lang="el-GR" dirty="0"/>
              <a:t>. </a:t>
            </a:r>
          </a:p>
          <a:p>
            <a:r>
              <a:rPr lang="el-GR" dirty="0"/>
              <a:t>Προϋποθέσεις και δείκτες για τη ζωή της αγάπης, που κινείται πέρα από τον θάνατο, είναι το Βάπτισμα και η ευχαριστιακή κοινωνία. </a:t>
            </a:r>
          </a:p>
          <a:p>
            <a:r>
              <a:rPr lang="el-GR" dirty="0"/>
              <a:t>Έτσι, μεταμορφώνεται και ο χρόνος από παράγοντας αφανισμού σε παράγοντα τελειώσεως.</a:t>
            </a:r>
          </a:p>
          <a:p>
            <a:r>
              <a:rPr lang="el-GR" dirty="0"/>
              <a:t> Σύμφωνα με την </a:t>
            </a:r>
            <a:r>
              <a:rPr lang="el-GR" dirty="0" err="1"/>
              <a:t>αντινομική</a:t>
            </a:r>
            <a:r>
              <a:rPr lang="el-GR" dirty="0"/>
              <a:t> ρήση, στην εκκλησιαστική ζωή ισχύσει η πραγματικότητα που διαβεβαιώνει ότι «</a:t>
            </a:r>
            <a:r>
              <a:rPr lang="el-GR" i="1" dirty="0"/>
              <a:t>αν πεθάνεις πριν πεθάνεις, δεν θα πεθάνεις όταν πεθάνεις</a:t>
            </a:r>
            <a:r>
              <a:rPr lang="el-GR" dirty="0"/>
              <a:t>», που αποδίδεται στον </a:t>
            </a:r>
            <a:r>
              <a:rPr lang="el-GR" dirty="0" err="1"/>
              <a:t>αββά</a:t>
            </a:r>
            <a:r>
              <a:rPr lang="el-GR" dirty="0"/>
              <a:t> Ισαάκ τον Σύρο. </a:t>
            </a:r>
          </a:p>
          <a:p>
            <a:pPr marL="0" indent="0">
              <a:buNone/>
            </a:pPr>
            <a:endParaRPr lang="el-GR" dirty="0"/>
          </a:p>
        </p:txBody>
      </p:sp>
    </p:spTree>
    <p:extLst>
      <p:ext uri="{BB962C8B-B14F-4D97-AF65-F5344CB8AC3E}">
        <p14:creationId xmlns:p14="http://schemas.microsoft.com/office/powerpoint/2010/main" val="2581178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algn="ctr"/>
            <a:br>
              <a:rPr lang="el-GR" dirty="0"/>
            </a:br>
            <a:r>
              <a:rPr lang="el-GR" dirty="0"/>
              <a:t>4. ΜΕΤΑΒΑΣΗ ΣΤΗ ΧΡΙΣΤΙΑΝΙΚΗ ΗΘΙΚΗ</a:t>
            </a:r>
            <a:br>
              <a:rPr lang="el-GR" dirty="0"/>
            </a:br>
            <a:endParaRPr lang="el-GR" dirty="0"/>
          </a:p>
        </p:txBody>
      </p:sp>
      <p:sp>
        <p:nvSpPr>
          <p:cNvPr id="3" name="Θέση περιεχομένου 2"/>
          <p:cNvSpPr>
            <a:spLocks noGrp="1"/>
          </p:cNvSpPr>
          <p:nvPr>
            <p:ph idx="1"/>
          </p:nvPr>
        </p:nvSpPr>
        <p:spPr>
          <a:xfrm>
            <a:off x="719607" y="1542290"/>
            <a:ext cx="10752786" cy="4703964"/>
          </a:xfrm>
        </p:spPr>
        <p:txBody>
          <a:bodyPr>
            <a:normAutofit/>
          </a:bodyPr>
          <a:lstStyle/>
          <a:p>
            <a:r>
              <a:rPr lang="el-GR" dirty="0"/>
              <a:t>Η στάση του ανθρώπου απέναντι στον θάνατο νοηματοδοτεί την ίδια τη ζωή. Τα παρακάτω λόγια του μακαριστού μητροπολίτη του </a:t>
            </a:r>
            <a:r>
              <a:rPr lang="el-GR" dirty="0" err="1"/>
              <a:t>Σουρόζ</a:t>
            </a:r>
            <a:r>
              <a:rPr lang="el-GR" dirty="0"/>
              <a:t> Αντώνιου (</a:t>
            </a:r>
            <a:r>
              <a:rPr lang="en-US" dirty="0"/>
              <a:t>Bloom</a:t>
            </a:r>
            <a:r>
              <a:rPr lang="el-GR" dirty="0"/>
              <a:t>) είναι αποκαλυπτικά: «</a:t>
            </a:r>
            <a:r>
              <a:rPr lang="el-GR" i="1" dirty="0"/>
              <a:t>Ο θάνατος είναι η </a:t>
            </a:r>
            <a:r>
              <a:rPr lang="el-GR" i="1" dirty="0" err="1"/>
              <a:t>λυδία</a:t>
            </a:r>
            <a:r>
              <a:rPr lang="el-GR" i="1" dirty="0"/>
              <a:t> λίθος της στάσης μας απέναντι στη ζωή. Οι άνθρωποι που φοβούνται τον θάνατο, φοβούνται τη ζωή. Είναι αδύνατο να μην φοβάται κανείς τη ζωή, με όλη την πολυπλοκότητα και τους κινδύνους της, αν φοβάται τον θάνατο… Αν φοβόμαστε τον θάνατο δεν είμαστε ποτέ έτοιμοι να διακινδυνεύσουμε. Θα περάσουμε τη ζωή μας μ’ έναν δειλό, προσεκτικό και άτολμο τρόπο. Μόνο αν αντιμετωπίσουμε τον θάνατο, του δώσουμε νόημα και προσδιορίσουμε τη θέση του και τη θέση μας σε σχέση μ’ αυτόν, θα μπορέσουμε να ζήσουμε με τρόπο άφοβο και με όλες τις δυνατότητές μας</a:t>
            </a:r>
            <a:r>
              <a:rPr lang="el-GR" dirty="0"/>
              <a:t>».</a:t>
            </a:r>
            <a:r>
              <a:rPr lang="el-GR" baseline="30000" dirty="0"/>
              <a:t> </a:t>
            </a:r>
            <a:r>
              <a:rPr lang="el-GR" dirty="0"/>
              <a:t> </a:t>
            </a:r>
          </a:p>
          <a:p>
            <a:endParaRPr lang="el-GR" dirty="0"/>
          </a:p>
        </p:txBody>
      </p:sp>
    </p:spTree>
    <p:extLst>
      <p:ext uri="{BB962C8B-B14F-4D97-AF65-F5344CB8AC3E}">
        <p14:creationId xmlns:p14="http://schemas.microsoft.com/office/powerpoint/2010/main" val="406289285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TotalTime>
  <Words>1272</Words>
  <Application>Microsoft Office PowerPoint</Application>
  <PresentationFormat>Ευρεία οθόνη</PresentationFormat>
  <Paragraphs>46</Paragraphs>
  <Slides>11</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11</vt:i4>
      </vt:variant>
    </vt:vector>
  </HeadingPairs>
  <TitlesOfParts>
    <vt:vector size="16" baseType="lpstr">
      <vt:lpstr>Arial</vt:lpstr>
      <vt:lpstr>Calibri</vt:lpstr>
      <vt:lpstr>Calibri Light</vt:lpstr>
      <vt:lpstr>Times New Roman</vt:lpstr>
      <vt:lpstr>Θέμα του Office</vt:lpstr>
      <vt:lpstr>   ΧΡΙΣΤΙΑΝΙΚΗ ΗΘΙΚΗ ΕΝΟΤΗΤΑ 4Η ΜΕΤΑΒΑΣΗ ΣΤΗ ΧΡΙΣΤΙΑΝΙΚΗ ΗΘΙΚΗ Από το βιβλίο του Γεώργιου Μαντζαρίδη, Χριστιανική Ηθική, Τόμος 1ος Εισαγωγή-Γενικές αρχές-Σύγχρονη Προβληματική, Θεσσαλονίκη:Ι.Μ. Βατοπαιδίου-Άγιον Όρος, 2015³, σσ. 50-54  </vt:lpstr>
      <vt:lpstr> 4. ΜΕΤΑΒΑΣΗ ΣΤΗ ΧΡΙΣΤΙΑΝΙΚΗ ΗΘΙΚΗ </vt:lpstr>
      <vt:lpstr> 4. ΜΕΤΑΒΑΣΗ ΣΤΗ ΧΡΙΣΤΙΑΝΙΚΗ ΗΘΙΚΗ </vt:lpstr>
      <vt:lpstr> 4. ΜΕΤΑΒΑΣΗ ΣΤΗ ΧΡΙΣΤΙΑΝΙΚΗ ΗΘΙΚΗ </vt:lpstr>
      <vt:lpstr> 4. ΜΕΤΑΒΑΣΗ ΣΤΗ ΧΡΙΣΤΙΑΝΙΚΗ ΗΘΙΚΗ </vt:lpstr>
      <vt:lpstr> 4. ΜΕΤΑΒΑΣΗ ΣΤΗ ΧΡΙΣΤΙΑΝΙΚΗ ΗΘΙΚΗ </vt:lpstr>
      <vt:lpstr> 4. ΜΕΤΑΒΑΣΗ ΣΤΗ ΧΡΙΣΤΙΑΝΙΚΗ ΗΘΙΚΗ </vt:lpstr>
      <vt:lpstr> 4. ΜΕΤΑΒΑΣΗ ΣΤΗ ΧΡΙΣΤΙΑΝΙΚΗ ΗΘΙΚΗ </vt:lpstr>
      <vt:lpstr> 4. ΜΕΤΑΒΑΣΗ ΣΤΗ ΧΡΙΣΤΙΑΝΙΚΗ ΗΘΙΚΗ </vt:lpstr>
      <vt:lpstr> 4. ΜΕΤΑΒΑΣΗ ΣΤΗ ΧΡΙΣΤΙΑΝΙΚΗ ΗΘΙΚΗ </vt:lpstr>
      <vt:lpstr>4. ΜΕΤΑΒΑΣΗ ΣΤΗ ΧΡΙΣΤΙΑΝΙΚΗ ΗΘΙΚΗ</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ΜΑΡΙΑ Κ. ΚΑΡΑΜΠΕΛΙΑ ΧΡΙΣΤΙΑΝΙΚΗ ΗΘΙΚΗ</dc:title>
  <dc:creator>Μαρία</dc:creator>
  <cp:lastModifiedBy>MARIA KARAMPELIA</cp:lastModifiedBy>
  <cp:revision>15</cp:revision>
  <dcterms:created xsi:type="dcterms:W3CDTF">2015-06-20T14:30:55Z</dcterms:created>
  <dcterms:modified xsi:type="dcterms:W3CDTF">2022-09-12T14:16:33Z</dcterms:modified>
</cp:coreProperties>
</file>