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5" d="100"/>
          <a:sy n="45" d="100"/>
        </p:scale>
        <p:origin x="-6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5/12/2017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5/12/2017</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hyperlink" Target="http://el.wikipedia.org/wiki/%CE%A5%CF%80%CE%B5%CF%81%CE%B9%CF%8E%CE%B4%CE%B7%CF%82_%CE%B1%CE%BA%CF%84%CE%B9%CE%BD%CE%BF%CE%B2%CE%BF%CE%BB%CE%AF%CE%B1" TargetMode="External"/><Relationship Id="rId3" Type="http://schemas.openxmlformats.org/officeDocument/2006/relationships/hyperlink" Target="http://el.wikipedia.org/wiki/%CE%A7%CE%B5%CF%81%CF%84%CE%B6" TargetMode="External"/><Relationship Id="rId7" Type="http://schemas.openxmlformats.org/officeDocument/2006/relationships/hyperlink" Target="http://el.wikipedia.org/wiki/%CE%9F%CF%81%CE%B1%CF%84%CE%AE_%CE%B1%CE%BA%CF%84%CE%B9%CE%BD%CE%BF%CE%B2%CE%BF%CE%BB%CE%AF%CE%B1" TargetMode="External"/><Relationship Id="rId12" Type="http://schemas.openxmlformats.org/officeDocument/2006/relationships/image" Target="../media/image7.png"/><Relationship Id="rId2" Type="http://schemas.openxmlformats.org/officeDocument/2006/relationships/hyperlink" Target="http://el.wikipedia.org/wiki/%CE%A1%CE%B1%CE%B4%CE%B9%CE%BF%CE%BA%CF%8D%CE%BC%CE%B1%CF%84%CE%B1" TargetMode="External"/><Relationship Id="rId1" Type="http://schemas.openxmlformats.org/officeDocument/2006/relationships/slideLayout" Target="../slideLayouts/slideLayout2.xml"/><Relationship Id="rId6" Type="http://schemas.openxmlformats.org/officeDocument/2006/relationships/hyperlink" Target="http://el.wikipedia.org/wiki/%CE%A5%CF%80%CE%AD%CF%81%CF%85%CE%B8%CF%81%CE%B7_%CE%B1%CE%BA%CF%84%CE%B9%CE%BD%CE%BF%CE%B2%CE%BF%CE%BB%CE%AF%CE%B1" TargetMode="External"/><Relationship Id="rId11" Type="http://schemas.openxmlformats.org/officeDocument/2006/relationships/hyperlink" Target="http://el.wikipedia.org/wiki/%CE%9A%CE%BF%CF%83%CE%BC%CE%B9%CE%BA%CE%AD%CF%82_%CE%B1%CE%BA%CF%84%CE%AF%CE%BD%CE%B5%CF%82" TargetMode="External"/><Relationship Id="rId5" Type="http://schemas.openxmlformats.org/officeDocument/2006/relationships/hyperlink" Target="http://el.wikipedia.org/wiki/%CE%9C%CE%B9%CE%BA%CF%81%CE%BF%CE%BA%CF%8D%CE%BC%CE%B1%CF%84%CE%B1" TargetMode="External"/><Relationship Id="rId10" Type="http://schemas.openxmlformats.org/officeDocument/2006/relationships/hyperlink" Target="http://el.wikipedia.org/wiki/%CE%91%CE%BA%CF%84%CE%AF%CE%BD%CE%B5%CF%82_%CE%B3" TargetMode="External"/><Relationship Id="rId4" Type="http://schemas.openxmlformats.org/officeDocument/2006/relationships/hyperlink" Target="http://el.wikipedia.org/wiki/%CE%97%CE%BB%CE%B5%CE%BA%CF%84%CF%81%CE%BF%CE%BD%CE%B9%CE%BF%CE%B2%CF%8C%CE%BB%CF%84" TargetMode="External"/><Relationship Id="rId9" Type="http://schemas.openxmlformats.org/officeDocument/2006/relationships/hyperlink" Target="http://el.wikipedia.org/wiki/%CE%91%CE%BA%CF%84%CE%AF%CE%BD%CE%B5%CF%82_%CE%A7"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979227" y="98782"/>
            <a:ext cx="6858000" cy="1293291"/>
          </a:xfrm>
        </p:spPr>
        <p:txBody>
          <a:bodyPr/>
          <a:lstStyle/>
          <a:p>
            <a:r>
              <a:rPr lang="el-GR" dirty="0" smtClean="0">
                <a:solidFill>
                  <a:srgbClr val="0070C0"/>
                </a:solidFill>
              </a:rPr>
              <a:t>Αέρια χρωματογραφία</a:t>
            </a:r>
            <a:r>
              <a:rPr lang="en-US" dirty="0" smtClean="0">
                <a:solidFill>
                  <a:srgbClr val="0070C0"/>
                </a:solidFill>
              </a:rPr>
              <a:t> (GC)</a:t>
            </a:r>
            <a:endParaRPr lang="el-GR" dirty="0">
              <a:solidFill>
                <a:srgbClr val="0070C0"/>
              </a:solidFill>
            </a:endParaRPr>
          </a:p>
        </p:txBody>
      </p:sp>
      <p:sp>
        <p:nvSpPr>
          <p:cNvPr id="3" name="Υπότιτλος 2"/>
          <p:cNvSpPr>
            <a:spLocks noGrp="1"/>
          </p:cNvSpPr>
          <p:nvPr>
            <p:ph type="subTitle" idx="1"/>
          </p:nvPr>
        </p:nvSpPr>
        <p:spPr>
          <a:xfrm>
            <a:off x="644857" y="1596788"/>
            <a:ext cx="7615451" cy="4790364"/>
          </a:xfrm>
        </p:spPr>
        <p:txBody>
          <a:bodyPr/>
          <a:lstStyle/>
          <a:p>
            <a:pPr algn="l"/>
            <a:endParaRPr lang="en-US" dirty="0" smtClean="0">
              <a:solidFill>
                <a:schemeClr val="tx1"/>
              </a:solidFill>
            </a:endParaRPr>
          </a:p>
          <a:p>
            <a:pPr algn="l"/>
            <a:endParaRPr lang="en-US" dirty="0" smtClean="0">
              <a:solidFill>
                <a:schemeClr val="tx1"/>
              </a:solidFill>
            </a:endParaRPr>
          </a:p>
          <a:p>
            <a:pPr algn="l"/>
            <a:r>
              <a:rPr lang="el-GR" sz="2800" dirty="0" smtClean="0">
                <a:solidFill>
                  <a:schemeClr val="tx1"/>
                </a:solidFill>
              </a:rPr>
              <a:t>Αέρια κινητή φάση σε</a:t>
            </a:r>
          </a:p>
          <a:p>
            <a:pPr marL="342900" indent="-342900" algn="l">
              <a:buFont typeface="Arial" panose="020B0604020202020204" pitchFamily="34" charset="0"/>
              <a:buChar char="•"/>
            </a:pPr>
            <a:r>
              <a:rPr lang="el-GR" sz="2800" dirty="0" smtClean="0">
                <a:solidFill>
                  <a:schemeClr val="tx1"/>
                </a:solidFill>
              </a:rPr>
              <a:t>Στερε</a:t>
            </a:r>
            <a:r>
              <a:rPr lang="el-GR" sz="2800" dirty="0">
                <a:solidFill>
                  <a:schemeClr val="tx1"/>
                </a:solidFill>
              </a:rPr>
              <a:t>ή</a:t>
            </a:r>
            <a:r>
              <a:rPr lang="el-GR" sz="2800" dirty="0" smtClean="0">
                <a:solidFill>
                  <a:schemeClr val="tx1"/>
                </a:solidFill>
              </a:rPr>
              <a:t> (</a:t>
            </a:r>
            <a:r>
              <a:rPr lang="en-US" sz="2800" dirty="0" smtClean="0">
                <a:solidFill>
                  <a:schemeClr val="tx1"/>
                </a:solidFill>
              </a:rPr>
              <a:t>GSC), </a:t>
            </a:r>
            <a:r>
              <a:rPr lang="el-GR" sz="2800" dirty="0" smtClean="0">
                <a:solidFill>
                  <a:schemeClr val="tx1"/>
                </a:solidFill>
              </a:rPr>
              <a:t>ή </a:t>
            </a:r>
          </a:p>
          <a:p>
            <a:pPr marL="342900" indent="-342900" algn="l">
              <a:buFont typeface="Arial" panose="020B0604020202020204" pitchFamily="34" charset="0"/>
              <a:buChar char="•"/>
            </a:pPr>
            <a:r>
              <a:rPr lang="el-GR" sz="2800" dirty="0" smtClean="0">
                <a:solidFill>
                  <a:schemeClr val="tx1"/>
                </a:solidFill>
              </a:rPr>
              <a:t>Υγρή (</a:t>
            </a:r>
            <a:r>
              <a:rPr lang="en-US" sz="2800" dirty="0" smtClean="0">
                <a:solidFill>
                  <a:schemeClr val="tx1"/>
                </a:solidFill>
              </a:rPr>
              <a:t>GLC</a:t>
            </a:r>
            <a:r>
              <a:rPr lang="el-GR" sz="2800" dirty="0" smtClean="0">
                <a:solidFill>
                  <a:schemeClr val="tx1"/>
                </a:solidFill>
              </a:rPr>
              <a:t>) στατική φάση.</a:t>
            </a:r>
            <a:endParaRPr lang="el-GR" sz="2800" dirty="0">
              <a:solidFill>
                <a:schemeClr val="tx1"/>
              </a:solidFill>
            </a:endParaRPr>
          </a:p>
        </p:txBody>
      </p:sp>
    </p:spTree>
    <p:extLst>
      <p:ext uri="{BB962C8B-B14F-4D97-AF65-F5344CB8AC3E}">
        <p14:creationId xmlns:p14="http://schemas.microsoft.com/office/powerpoint/2010/main" xmlns="" val="26770797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rgbClr val="0070C0"/>
                </a:solidFill>
              </a:rPr>
              <a:t>Χρωματογραφία συγγένειας</a:t>
            </a:r>
            <a:endParaRPr lang="el-GR" b="1" dirty="0">
              <a:solidFill>
                <a:srgbClr val="0070C0"/>
              </a:solidFill>
            </a:endParaRPr>
          </a:p>
        </p:txBody>
      </p:sp>
      <p:sp>
        <p:nvSpPr>
          <p:cNvPr id="3" name="Θέση περιεχομένου 2"/>
          <p:cNvSpPr>
            <a:spLocks noGrp="1"/>
          </p:cNvSpPr>
          <p:nvPr>
            <p:ph idx="1"/>
          </p:nvPr>
        </p:nvSpPr>
        <p:spPr/>
        <p:txBody>
          <a:bodyPr/>
          <a:lstStyle/>
          <a:p>
            <a:endParaRPr lang="en-US" dirty="0" smtClean="0"/>
          </a:p>
          <a:p>
            <a:r>
              <a:rPr lang="el-GR" dirty="0" smtClean="0"/>
              <a:t>Εξειδικευμένη αλληλεπίδραση μεταξύ μιας ουσίας (ομοιοπολικά δεμένης στον στερεό φλοιό) και μιας μόνο ουσίας από το μείγμα. </a:t>
            </a:r>
          </a:p>
          <a:p>
            <a:r>
              <a:rPr lang="el-GR" dirty="0" smtClean="0"/>
              <a:t>Πρόσδεση της ουσίας αυτής στην στήλη</a:t>
            </a:r>
          </a:p>
          <a:p>
            <a:r>
              <a:rPr lang="el-GR" dirty="0" err="1" smtClean="0"/>
              <a:t>Εκλούεται</a:t>
            </a:r>
            <a:r>
              <a:rPr lang="el-GR" dirty="0" smtClean="0"/>
              <a:t> η ουσία με προσθήκη υγρού που αλλάζει τις συνθήκες, εξασθενώντας την σύνδεση του συστατικού στη στήλη.</a:t>
            </a:r>
            <a:endParaRPr lang="el-GR" dirty="0"/>
          </a:p>
        </p:txBody>
      </p:sp>
    </p:spTree>
    <p:extLst>
      <p:ext uri="{BB962C8B-B14F-4D97-AF65-F5344CB8AC3E}">
        <p14:creationId xmlns:p14="http://schemas.microsoft.com/office/powerpoint/2010/main" xmlns="" val="2244260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08178" y="59437"/>
            <a:ext cx="7886700" cy="1325563"/>
          </a:xfrm>
        </p:spPr>
        <p:txBody>
          <a:bodyPr/>
          <a:lstStyle/>
          <a:p>
            <a:pPr algn="ctr"/>
            <a:r>
              <a:rPr lang="el-GR" b="1" dirty="0" smtClean="0">
                <a:solidFill>
                  <a:srgbClr val="0070C0"/>
                </a:solidFill>
              </a:rPr>
              <a:t>Υγρή χρωματογραφία στήλης </a:t>
            </a:r>
            <a:endParaRPr lang="el-GR" b="1" dirty="0">
              <a:solidFill>
                <a:srgbClr val="0070C0"/>
              </a:solidFill>
            </a:endParaRPr>
          </a:p>
        </p:txBody>
      </p:sp>
      <p:pic>
        <p:nvPicPr>
          <p:cNvPr id="1036" name="Picture 12" descr="Ειδικές τριχοειδείς στήλες αέριας &amp; υγρής χρωματογραφίας"/>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028470" y="1027688"/>
            <a:ext cx="2658897" cy="2848277"/>
          </a:xfrm>
          <a:prstGeom prst="rect">
            <a:avLst/>
          </a:prstGeom>
          <a:noFill/>
          <a:extLst>
            <a:ext uri="{909E8E84-426E-40DD-AFC4-6F175D3DCCD1}">
              <a14:hiddenFill xmlns:a14="http://schemas.microsoft.com/office/drawing/2010/main" xmlns="">
                <a:solidFill>
                  <a:srgbClr val="FFFFFF"/>
                </a:solidFill>
              </a14:hiddenFill>
            </a:ext>
          </a:extLst>
        </p:spPr>
      </p:pic>
      <p:pic>
        <p:nvPicPr>
          <p:cNvPr id="1038" name="Picture 14" descr="http://3.bp.blogspot.com/_DISdPVsQ9Ww/Sw5BAMfaUaI/AAAAAAAAAfc/eRMxWzEpPUw/s400/gggg.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190538" y="1812830"/>
            <a:ext cx="4407143" cy="3878286"/>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Εικόνα 10" descr="FlashChrom.tif"/>
          <p:cNvPicPr/>
          <p:nvPr/>
        </p:nvPicPr>
        <p:blipFill>
          <a:blip r:embed="rId4" cstate="print"/>
          <a:srcRect/>
          <a:stretch>
            <a:fillRect/>
          </a:stretch>
        </p:blipFill>
        <p:spPr bwMode="auto">
          <a:xfrm>
            <a:off x="360066" y="3493827"/>
            <a:ext cx="1799693" cy="3153746"/>
          </a:xfrm>
          <a:prstGeom prst="rect">
            <a:avLst/>
          </a:prstGeom>
          <a:noFill/>
          <a:ln w="9525">
            <a:noFill/>
            <a:miter lim="800000"/>
            <a:headEnd/>
            <a:tailEnd/>
          </a:ln>
        </p:spPr>
      </p:pic>
    </p:spTree>
    <p:extLst>
      <p:ext uri="{BB962C8B-B14F-4D97-AF65-F5344CB8AC3E}">
        <p14:creationId xmlns:p14="http://schemas.microsoft.com/office/powerpoint/2010/main" xmlns="" val="40543913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0070C0"/>
                </a:solidFill>
              </a:rPr>
              <a:t>Υγρή χρωματογραφία υψηλής απόδοσης </a:t>
            </a:r>
            <a:r>
              <a:rPr lang="en-US" b="1" dirty="0" smtClean="0">
                <a:solidFill>
                  <a:srgbClr val="0070C0"/>
                </a:solidFill>
              </a:rPr>
              <a:t>(HPLC).</a:t>
            </a:r>
            <a:endParaRPr lang="el-GR" b="1" dirty="0">
              <a:solidFill>
                <a:srgbClr val="0070C0"/>
              </a:solidFill>
            </a:endParaRPr>
          </a:p>
        </p:txBody>
      </p:sp>
      <p:sp>
        <p:nvSpPr>
          <p:cNvPr id="3" name="Θέση περιεχομένου 2"/>
          <p:cNvSpPr>
            <a:spLocks noGrp="1"/>
          </p:cNvSpPr>
          <p:nvPr>
            <p:ph idx="1"/>
          </p:nvPr>
        </p:nvSpPr>
        <p:spPr>
          <a:xfrm>
            <a:off x="122830" y="1825625"/>
            <a:ext cx="8894929" cy="4351338"/>
          </a:xfrm>
        </p:spPr>
        <p:txBody>
          <a:bodyPr>
            <a:normAutofit fontScale="85000" lnSpcReduction="20000"/>
          </a:bodyPr>
          <a:lstStyle/>
          <a:p>
            <a:r>
              <a:rPr lang="el-GR" dirty="0" smtClean="0"/>
              <a:t>Κλασική χρωματογραφία          στήλες μεγάλου διαμέτρου         μεγάλος </a:t>
            </a:r>
            <a:r>
              <a:rPr lang="en-US" dirty="0" smtClean="0"/>
              <a:t>t</a:t>
            </a:r>
            <a:r>
              <a:rPr lang="el-GR" dirty="0" smtClean="0"/>
              <a:t> </a:t>
            </a:r>
            <a:endParaRPr lang="en-US" dirty="0" smtClean="0"/>
          </a:p>
          <a:p>
            <a:r>
              <a:rPr lang="el-GR" dirty="0" smtClean="0"/>
              <a:t>  Η αέρια χρωματογραφία είναι γρήγορη, η υγρή αργή, λόγω διάχυσης του διαλύτη.</a:t>
            </a:r>
          </a:p>
          <a:p>
            <a:r>
              <a:rPr lang="el-GR" dirty="0" smtClean="0"/>
              <a:t>Για πιο γρήγορα:1. λεπτός διαμελισμός υλικού πλήρωσης </a:t>
            </a:r>
          </a:p>
          <a:p>
            <a:pPr marL="0" indent="0">
              <a:buNone/>
            </a:pPr>
            <a:r>
              <a:rPr lang="el-GR" dirty="0"/>
              <a:t> </a:t>
            </a:r>
            <a:r>
              <a:rPr lang="el-GR" dirty="0" smtClean="0"/>
              <a:t>                                2. διαχωρισμό κατανομής          λεπτός υμένας η υγρή φάση                               </a:t>
            </a:r>
          </a:p>
          <a:p>
            <a:pPr marL="0" indent="0">
              <a:buNone/>
            </a:pPr>
            <a:r>
              <a:rPr lang="el-GR" dirty="0"/>
              <a:t> </a:t>
            </a:r>
            <a:r>
              <a:rPr lang="el-GR" dirty="0" smtClean="0"/>
              <a:t>                                      χωρίς λιμνάζοντες περιοχές</a:t>
            </a:r>
          </a:p>
          <a:p>
            <a:pPr marL="0" indent="0">
              <a:buNone/>
            </a:pPr>
            <a:r>
              <a:rPr lang="el-GR" dirty="0" smtClean="0"/>
              <a:t>Η υψηλή πληρότητα όμως μειώνει την ταχύτητα ροής κινητής φάσης </a:t>
            </a:r>
          </a:p>
          <a:p>
            <a:pPr marL="0" indent="0">
              <a:buNone/>
            </a:pPr>
            <a:r>
              <a:rPr lang="el-GR" dirty="0" smtClean="0"/>
              <a:t>          υψηλή πίεση</a:t>
            </a:r>
            <a:endParaRPr lang="el-GR" dirty="0"/>
          </a:p>
        </p:txBody>
      </p:sp>
      <p:sp>
        <p:nvSpPr>
          <p:cNvPr id="4" name="Δεξιό βέλος 3"/>
          <p:cNvSpPr/>
          <p:nvPr/>
        </p:nvSpPr>
        <p:spPr>
          <a:xfrm>
            <a:off x="3183334" y="2033517"/>
            <a:ext cx="42990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6704451" y="2051940"/>
            <a:ext cx="429905" cy="593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5058190" y="3941928"/>
            <a:ext cx="429905" cy="593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ιό βέλος 6"/>
          <p:cNvSpPr/>
          <p:nvPr/>
        </p:nvSpPr>
        <p:spPr>
          <a:xfrm>
            <a:off x="233718" y="5466154"/>
            <a:ext cx="429905" cy="593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18710597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rgbClr val="0070C0"/>
                </a:solidFill>
              </a:rPr>
              <a:t>Υλικά</a:t>
            </a:r>
            <a:endParaRPr lang="el-GR" b="1" dirty="0">
              <a:solidFill>
                <a:srgbClr val="0070C0"/>
              </a:solidFill>
            </a:endParaRPr>
          </a:p>
        </p:txBody>
      </p:sp>
      <p:sp>
        <p:nvSpPr>
          <p:cNvPr id="3" name="Θέση περιεχομένου 2"/>
          <p:cNvSpPr>
            <a:spLocks noGrp="1"/>
          </p:cNvSpPr>
          <p:nvPr>
            <p:ph idx="1"/>
          </p:nvPr>
        </p:nvSpPr>
        <p:spPr/>
        <p:txBody>
          <a:bodyPr/>
          <a:lstStyle/>
          <a:p>
            <a:endParaRPr lang="en-US" dirty="0" smtClean="0"/>
          </a:p>
          <a:p>
            <a:endParaRPr lang="en-US" dirty="0" smtClean="0"/>
          </a:p>
          <a:p>
            <a:r>
              <a:rPr lang="el-GR" dirty="0" err="1" smtClean="0"/>
              <a:t>Μικροπορώδη</a:t>
            </a:r>
            <a:r>
              <a:rPr lang="el-GR" dirty="0" smtClean="0"/>
              <a:t> σωματίδια</a:t>
            </a:r>
          </a:p>
          <a:p>
            <a:r>
              <a:rPr lang="el-GR" dirty="0" err="1" smtClean="0"/>
              <a:t>Μακροπορώδη</a:t>
            </a:r>
            <a:r>
              <a:rPr lang="el-GR" dirty="0" smtClean="0"/>
              <a:t> σωματίδια</a:t>
            </a:r>
          </a:p>
          <a:p>
            <a:r>
              <a:rPr lang="el-GR" dirty="0" smtClean="0"/>
              <a:t>Υμενοειδή σωματίδια</a:t>
            </a:r>
            <a:endParaRPr lang="el-GR" dirty="0"/>
          </a:p>
        </p:txBody>
      </p:sp>
      <p:pic>
        <p:nvPicPr>
          <p:cNvPr id="4" name="Εικόνα 3"/>
          <p:cNvPicPr>
            <a:picLocks noChangeAspect="1"/>
          </p:cNvPicPr>
          <p:nvPr/>
        </p:nvPicPr>
        <p:blipFill>
          <a:blip r:embed="rId2"/>
          <a:stretch>
            <a:fillRect/>
          </a:stretch>
        </p:blipFill>
        <p:spPr>
          <a:xfrm>
            <a:off x="3915897" y="2388109"/>
            <a:ext cx="4767683" cy="3658523"/>
          </a:xfrm>
          <a:prstGeom prst="rect">
            <a:avLst/>
          </a:prstGeom>
        </p:spPr>
      </p:pic>
    </p:spTree>
    <p:extLst>
      <p:ext uri="{BB962C8B-B14F-4D97-AF65-F5344CB8AC3E}">
        <p14:creationId xmlns:p14="http://schemas.microsoft.com/office/powerpoint/2010/main" xmlns="" val="2664803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solidFill>
                  <a:srgbClr val="0070C0"/>
                </a:solidFill>
              </a:rPr>
              <a:t>Βασικά τμήματα χρωματογράφου </a:t>
            </a:r>
            <a:r>
              <a:rPr lang="en-US" b="1" dirty="0" smtClean="0">
                <a:solidFill>
                  <a:srgbClr val="0070C0"/>
                </a:solidFill>
              </a:rPr>
              <a:t>HPLC</a:t>
            </a:r>
            <a:endParaRPr lang="el-GR" b="1" dirty="0">
              <a:solidFill>
                <a:srgbClr val="0070C0"/>
              </a:solidFill>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291635" y="1690688"/>
            <a:ext cx="5117492" cy="4740818"/>
          </a:xfrm>
        </p:spPr>
      </p:pic>
      <p:sp>
        <p:nvSpPr>
          <p:cNvPr id="5" name="TextBox 4"/>
          <p:cNvSpPr txBox="1"/>
          <p:nvPr/>
        </p:nvSpPr>
        <p:spPr>
          <a:xfrm>
            <a:off x="5563673" y="2807594"/>
            <a:ext cx="3644716" cy="1477328"/>
          </a:xfrm>
          <a:prstGeom prst="rect">
            <a:avLst/>
          </a:prstGeom>
          <a:noFill/>
        </p:spPr>
        <p:txBody>
          <a:bodyPr wrap="none" rtlCol="0">
            <a:spAutoFit/>
          </a:bodyPr>
          <a:lstStyle/>
          <a:p>
            <a:pPr marL="342900" indent="-342900">
              <a:buAutoNum type="arabicPeriod"/>
            </a:pPr>
            <a:r>
              <a:rPr lang="el-GR" dirty="0" smtClean="0"/>
              <a:t>Σύστημα παροχής κινητής φάσης</a:t>
            </a:r>
            <a:endParaRPr lang="en-US" dirty="0" smtClean="0"/>
          </a:p>
          <a:p>
            <a:pPr marL="342900" indent="-342900">
              <a:buAutoNum type="arabicPeriod"/>
            </a:pPr>
            <a:r>
              <a:rPr lang="el-GR" dirty="0" smtClean="0"/>
              <a:t>Σύστημα εισαγωγής μείγματος</a:t>
            </a:r>
          </a:p>
          <a:p>
            <a:pPr marL="342900" indent="-342900">
              <a:buAutoNum type="arabicPeriod"/>
            </a:pPr>
            <a:r>
              <a:rPr lang="el-GR" dirty="0" smtClean="0"/>
              <a:t>Την στήλη</a:t>
            </a:r>
          </a:p>
          <a:p>
            <a:pPr marL="342900" indent="-342900">
              <a:buAutoNum type="arabicPeriod"/>
            </a:pPr>
            <a:r>
              <a:rPr lang="el-GR" dirty="0" smtClean="0"/>
              <a:t>Τον ανιχνευτή</a:t>
            </a:r>
          </a:p>
          <a:p>
            <a:pPr marL="342900" indent="-342900">
              <a:buAutoNum type="arabicPeriod"/>
            </a:pPr>
            <a:r>
              <a:rPr lang="el-GR" dirty="0" smtClean="0"/>
              <a:t>Τον </a:t>
            </a:r>
            <a:r>
              <a:rPr lang="el-GR" dirty="0" err="1" smtClean="0"/>
              <a:t>καταγραφέα</a:t>
            </a:r>
            <a:endParaRPr lang="el-GR" dirty="0"/>
          </a:p>
        </p:txBody>
      </p:sp>
    </p:spTree>
    <p:extLst>
      <p:ext uri="{BB962C8B-B14F-4D97-AF65-F5344CB8AC3E}">
        <p14:creationId xmlns:p14="http://schemas.microsoft.com/office/powerpoint/2010/main" xmlns="" val="39626337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rgbClr val="0070C0"/>
                </a:solidFill>
              </a:rPr>
              <a:t>Ανιχνευτές</a:t>
            </a:r>
            <a:endParaRPr lang="el-GR" b="1" dirty="0">
              <a:solidFill>
                <a:srgbClr val="0070C0"/>
              </a:solidFill>
            </a:endParaRPr>
          </a:p>
        </p:txBody>
      </p:sp>
      <p:sp>
        <p:nvSpPr>
          <p:cNvPr id="3" name="Θέση περιεχομένου 2"/>
          <p:cNvSpPr>
            <a:spLocks noGrp="1"/>
          </p:cNvSpPr>
          <p:nvPr>
            <p:ph idx="1"/>
          </p:nvPr>
        </p:nvSpPr>
        <p:spPr/>
        <p:txBody>
          <a:bodyPr/>
          <a:lstStyle/>
          <a:p>
            <a:r>
              <a:rPr lang="el-GR" dirty="0" smtClean="0"/>
              <a:t>Να αποκρίνεται σε όλα τα συστατικά</a:t>
            </a:r>
          </a:p>
          <a:p>
            <a:r>
              <a:rPr lang="el-GR" dirty="0" smtClean="0"/>
              <a:t>Να έχει χαμηλά όρια ανίχνευσης</a:t>
            </a:r>
          </a:p>
          <a:p>
            <a:r>
              <a:rPr lang="el-GR" dirty="0" smtClean="0"/>
              <a:t>Να μην αποκρίνεται στην κινητή φάση</a:t>
            </a:r>
          </a:p>
          <a:p>
            <a:r>
              <a:rPr lang="el-GR" dirty="0" smtClean="0"/>
              <a:t>Να παρέχει γραμμική απόκριση στις </a:t>
            </a:r>
            <a:r>
              <a:rPr lang="en-US" dirty="0" smtClean="0"/>
              <a:t>C</a:t>
            </a:r>
          </a:p>
          <a:p>
            <a:r>
              <a:rPr lang="el-GR" dirty="0" smtClean="0"/>
              <a:t>Να μην επηρεάζεται από μεταβολές θερμοκρασίας ή ταχύτητα ροής</a:t>
            </a:r>
          </a:p>
          <a:p>
            <a:r>
              <a:rPr lang="el-GR" dirty="0" smtClean="0"/>
              <a:t>Να έχει αμελητέο νεκρό όγκο</a:t>
            </a:r>
            <a:endParaRPr lang="el-GR" dirty="0"/>
          </a:p>
        </p:txBody>
      </p:sp>
    </p:spTree>
    <p:extLst>
      <p:ext uri="{BB962C8B-B14F-4D97-AF65-F5344CB8AC3E}">
        <p14:creationId xmlns:p14="http://schemas.microsoft.com/office/powerpoint/2010/main" xmlns="" val="1759286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Ανιχνευτές </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u="sng" dirty="0" smtClean="0"/>
              <a:t>Διαφορικός ανιχνευτής δείκτη διάθλασης</a:t>
            </a:r>
          </a:p>
          <a:p>
            <a:pPr marL="0" indent="0">
              <a:buNone/>
            </a:pPr>
            <a:r>
              <a:rPr lang="el-GR" dirty="0" smtClean="0"/>
              <a:t>Μετρά διαφορές δείκτη διάθλασης </a:t>
            </a:r>
            <a:r>
              <a:rPr lang="el-GR" dirty="0" err="1" smtClean="0"/>
              <a:t>εκλούσματος</a:t>
            </a:r>
            <a:r>
              <a:rPr lang="el-GR" dirty="0" smtClean="0"/>
              <a:t>, λόγω παρουσίας συστατικών μείγματος.</a:t>
            </a:r>
          </a:p>
          <a:p>
            <a:pPr marL="0" indent="0">
              <a:buNone/>
            </a:pPr>
            <a:r>
              <a:rPr lang="el-GR" dirty="0" smtClean="0"/>
              <a:t>Πλεονέκτημα: αποκρίνεται σε όλες σχεδόν τις ενώσεις</a:t>
            </a:r>
          </a:p>
          <a:p>
            <a:pPr marL="0" indent="0">
              <a:buNone/>
            </a:pPr>
            <a:r>
              <a:rPr lang="el-GR" dirty="0" smtClean="0"/>
              <a:t>Μειονέκτημα: μικρή ευαισθησία (1-10 μ</a:t>
            </a:r>
            <a:r>
              <a:rPr lang="en-US" dirty="0" smtClean="0"/>
              <a:t>g/mL)</a:t>
            </a:r>
          </a:p>
          <a:p>
            <a:pPr marL="0" indent="0">
              <a:buNone/>
            </a:pPr>
            <a:r>
              <a:rPr lang="el-GR" dirty="0" smtClean="0"/>
              <a:t>Δεν μπορεί να χρησιμοποιηθεί σε </a:t>
            </a:r>
            <a:r>
              <a:rPr lang="el-GR" dirty="0" err="1" smtClean="0"/>
              <a:t>βαθμωτή</a:t>
            </a:r>
            <a:r>
              <a:rPr lang="el-GR" dirty="0" smtClean="0"/>
              <a:t> </a:t>
            </a:r>
            <a:r>
              <a:rPr lang="el-GR" dirty="0" err="1" smtClean="0"/>
              <a:t>έκλουση</a:t>
            </a:r>
            <a:endParaRPr lang="el-GR" dirty="0" smtClean="0"/>
          </a:p>
          <a:p>
            <a:pPr marL="0" indent="0">
              <a:buNone/>
            </a:pPr>
            <a:r>
              <a:rPr lang="el-GR" dirty="0"/>
              <a:t>Ο </a:t>
            </a:r>
            <a:r>
              <a:rPr lang="el-GR" b="1" dirty="0"/>
              <a:t>δείκτης διάθλασης</a:t>
            </a:r>
            <a:r>
              <a:rPr lang="el-GR" dirty="0"/>
              <a:t> ενός μέσου αριθμεί τη σχέση μεταξύ της </a:t>
            </a:r>
            <a:r>
              <a:rPr lang="el-GR" dirty="0" smtClean="0"/>
              <a:t>ταχύτητας</a:t>
            </a:r>
            <a:r>
              <a:rPr lang="el-GR" dirty="0"/>
              <a:t> που έχει το φως όταν διασχίζει το μέσο, και της ταχύτητας </a:t>
            </a:r>
            <a:r>
              <a:rPr lang="el-GR" dirty="0" smtClean="0"/>
              <a:t> </a:t>
            </a:r>
            <a:r>
              <a:rPr lang="el-GR" dirty="0"/>
              <a:t>που έχει το φως που διαδίδεται στο κενό. Όταν το φως αλλάζει μέσο διάδοσης αλλάζει και ταχύτητα, κι αυτό έχει επίδραση στην πορεία διάδοσης του φωτός· το φως διαθλάται</a:t>
            </a:r>
            <a:r>
              <a:rPr lang="el-GR" dirty="0" smtClean="0"/>
              <a:t>.</a:t>
            </a:r>
          </a:p>
          <a:p>
            <a:pPr marL="0" indent="0">
              <a:buNone/>
            </a:pPr>
            <a:endParaRPr lang="el-GR" dirty="0"/>
          </a:p>
        </p:txBody>
      </p:sp>
      <p:pic>
        <p:nvPicPr>
          <p:cNvPr id="1026" name="Picture 2" descr="n=\frac{c}{u} \,"/>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1874896" y="6051645"/>
            <a:ext cx="673823" cy="639268"/>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211904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77500" lnSpcReduction="20000"/>
          </a:bodyPr>
          <a:lstStyle/>
          <a:p>
            <a:r>
              <a:rPr lang="el-GR" dirty="0"/>
              <a:t>Μια εφαρμογή της μέτρησης του δείκτη διάθλασης είναι στην αναλυτική χημεία. Κάθε καθαρή χημικά ουσία έχει τον δικό της δείκτη διάθλασης, ο οποίος επηρεάζεται από τις τυχόν προσμίξεις. Άρα μετρώντας τον δείκτη διάθλασης μπορούμε έμμεσα να εκτιμήσουμε την καθαρότητα μιας ουσίας ή ακόμα την σύσταση ενός μίγματος. Κλασσική χρήση είναι ο προσδιορισμός των διαλυμένων στερεών σε ένα υδατικό διάλυμα συνήθως με παραλληλισμό προς αντίστοιχο </a:t>
            </a:r>
            <a:r>
              <a:rPr lang="el-GR" dirty="0" err="1"/>
              <a:t>σακχαροδιάλυμα</a:t>
            </a:r>
            <a:r>
              <a:rPr lang="el-GR" dirty="0"/>
              <a:t>. Έτσι το καθαρό νερό έχει </a:t>
            </a:r>
            <a:r>
              <a:rPr lang="el-GR" dirty="0" err="1"/>
              <a:t>δ.δ</a:t>
            </a:r>
            <a:r>
              <a:rPr lang="el-GR" dirty="0"/>
              <a:t>. 1,3333 ενώ </a:t>
            </a:r>
            <a:r>
              <a:rPr lang="el-GR" dirty="0" err="1"/>
              <a:t>σακχαροδιάλυμα</a:t>
            </a:r>
            <a:r>
              <a:rPr lang="el-GR" dirty="0"/>
              <a:t> 10% 1,3478, 20% 1,3638 </a:t>
            </a:r>
            <a:r>
              <a:rPr lang="el-GR" dirty="0" err="1"/>
              <a:t>κ.ο.κ.</a:t>
            </a:r>
            <a:r>
              <a:rPr lang="el-GR" dirty="0"/>
              <a:t> Με την σύνταξη </a:t>
            </a:r>
            <a:r>
              <a:rPr lang="el-GR" dirty="0" err="1"/>
              <a:t>αναλόγων</a:t>
            </a:r>
            <a:r>
              <a:rPr lang="el-GR" dirty="0"/>
              <a:t> πινάκων περιεκτικότητας - </a:t>
            </a:r>
            <a:r>
              <a:rPr lang="el-GR" dirty="0" err="1"/>
              <a:t>δ.δ</a:t>
            </a:r>
            <a:r>
              <a:rPr lang="el-GR" dirty="0"/>
              <a:t> μπορούν να μετρηθούν διαφόρων ειδών διαλύματα, ακόμα και (σπορ)ελαίων σε διαλύτη</a:t>
            </a:r>
          </a:p>
        </p:txBody>
      </p:sp>
    </p:spTree>
    <p:extLst>
      <p:ext uri="{BB962C8B-B14F-4D97-AF65-F5344CB8AC3E}">
        <p14:creationId xmlns="" xmlns:p14="http://schemas.microsoft.com/office/powerpoint/2010/main" val="38185840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 xmlns:p14="http://schemas.microsoft.com/office/powerpoint/2010/main" val="2289124315"/>
              </p:ext>
            </p:extLst>
          </p:nvPr>
        </p:nvGraphicFramePr>
        <p:xfrm>
          <a:off x="2571736" y="142852"/>
          <a:ext cx="4872498" cy="5024257"/>
        </p:xfrm>
        <a:graphic>
          <a:graphicData uri="http://schemas.openxmlformats.org/drawingml/2006/table">
            <a:tbl>
              <a:tblPr/>
              <a:tblGrid>
                <a:gridCol w="1624166"/>
                <a:gridCol w="1624166"/>
                <a:gridCol w="1624166"/>
              </a:tblGrid>
              <a:tr h="312078">
                <a:tc gridSpan="3">
                  <a:txBody>
                    <a:bodyPr/>
                    <a:lstStyle/>
                    <a:p>
                      <a:pPr algn="ctr"/>
                      <a:endParaRPr lang="el-GR"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hMerge="1">
                  <a:txBody>
                    <a:bodyPr/>
                    <a:lstStyle/>
                    <a:p>
                      <a:endParaRPr lang="el-GR"/>
                    </a:p>
                  </a:txBody>
                  <a:tcPr/>
                </a:tc>
                <a:tc hMerge="1">
                  <a:txBody>
                    <a:bodyPr/>
                    <a:lstStyle/>
                    <a:p>
                      <a:endParaRPr lang="el-GR"/>
                    </a:p>
                  </a:txBody>
                  <a:tcPr/>
                </a:tc>
              </a:tr>
              <a:tr h="312078">
                <a:tc gridSpan="3">
                  <a:txBody>
                    <a:bodyPr/>
                    <a:lstStyle/>
                    <a:p>
                      <a:pPr algn="ctr"/>
                      <a:r>
                        <a:rPr lang="el-GR" sz="1300">
                          <a:effectLst/>
                        </a:rPr>
                        <a:t>Ζώνες του ηλεκτρομαγνητικού φάσματος</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hMerge="1">
                  <a:txBody>
                    <a:bodyPr/>
                    <a:lstStyle/>
                    <a:p>
                      <a:endParaRPr lang="el-GR"/>
                    </a:p>
                  </a:txBody>
                  <a:tcPr/>
                </a:tc>
                <a:tc hMerge="1">
                  <a:txBody>
                    <a:bodyPr/>
                    <a:lstStyle/>
                    <a:p>
                      <a:endParaRPr lang="el-GR"/>
                    </a:p>
                  </a:txBody>
                  <a:tcPr/>
                </a:tc>
              </a:tr>
              <a:tr h="546137">
                <a:tc>
                  <a:txBody>
                    <a:bodyPr/>
                    <a:lstStyle/>
                    <a:p>
                      <a:pPr algn="ctr"/>
                      <a:r>
                        <a:rPr lang="el-GR" sz="1300">
                          <a:effectLst/>
                        </a:rPr>
                        <a:t>Περιοχή του φάσματος</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l-GR" sz="1300">
                          <a:effectLst/>
                        </a:rPr>
                        <a:t>Περιοχή συχνοτήτων</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c>
                  <a:txBody>
                    <a:bodyPr/>
                    <a:lstStyle/>
                    <a:p>
                      <a:pPr algn="ctr"/>
                      <a:r>
                        <a:rPr lang="el-GR" sz="1300">
                          <a:effectLst/>
                        </a:rPr>
                        <a:t>Ενέργεια φωτονίων</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2F2F2"/>
                    </a:solidFill>
                  </a:tcPr>
                </a:tc>
              </a:tr>
              <a:tr h="312078">
                <a:tc>
                  <a:txBody>
                    <a:bodyPr/>
                    <a:lstStyle/>
                    <a:p>
                      <a:r>
                        <a:rPr lang="el-GR" sz="1300" u="none" strike="noStrike">
                          <a:solidFill>
                            <a:srgbClr val="0B0080"/>
                          </a:solidFill>
                          <a:effectLst/>
                          <a:hlinkClick r:id="rId2" tooltip="Ραδιοκύματα"/>
                        </a:rPr>
                        <a:t>Ραδιοκύματα</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l-GR" sz="1300">
                          <a:effectLst/>
                        </a:rPr>
                        <a:t>0-300 </a:t>
                      </a:r>
                      <a:r>
                        <a:rPr lang="el-GR" sz="1300" u="none" strike="noStrike">
                          <a:solidFill>
                            <a:srgbClr val="0B0080"/>
                          </a:solidFill>
                          <a:effectLst/>
                          <a:hlinkClick r:id="rId3" tooltip="Χερτζ"/>
                        </a:rPr>
                        <a:t>ΜΗ</a:t>
                      </a:r>
                      <a:r>
                        <a:rPr lang="en-US" sz="1300" u="none" strike="noStrike">
                          <a:solidFill>
                            <a:srgbClr val="0B0080"/>
                          </a:solidFill>
                          <a:effectLst/>
                          <a:hlinkClick r:id="rId3" tooltip="Χερτζ"/>
                        </a:rPr>
                        <a:t>z</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0-10</a:t>
                      </a:r>
                      <a:r>
                        <a:rPr lang="en-US" sz="1300" baseline="30000">
                          <a:effectLst/>
                        </a:rPr>
                        <a:t>-6</a:t>
                      </a:r>
                      <a:r>
                        <a:rPr lang="en-US" sz="1300">
                          <a:effectLst/>
                        </a:rPr>
                        <a:t> </a:t>
                      </a:r>
                      <a:r>
                        <a:rPr lang="en-US" sz="1300" u="none" strike="noStrike">
                          <a:solidFill>
                            <a:srgbClr val="0B0080"/>
                          </a:solidFill>
                          <a:effectLst/>
                          <a:hlinkClick r:id="rId4" tooltip="Ηλεκτρονιοβόλτ"/>
                        </a:rPr>
                        <a:t>eV</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a:solidFill>
                            <a:srgbClr val="0B0080"/>
                          </a:solidFill>
                          <a:effectLst/>
                          <a:hlinkClick r:id="rId5" tooltip="Μικροκύματα"/>
                        </a:rPr>
                        <a:t>Μικροκύματα</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300 </a:t>
                      </a:r>
                      <a:r>
                        <a:rPr lang="en-US" sz="1300" u="none" strike="noStrike">
                          <a:solidFill>
                            <a:srgbClr val="0B0080"/>
                          </a:solidFill>
                          <a:effectLst/>
                          <a:hlinkClick r:id="rId3" tooltip="Χερτζ"/>
                        </a:rPr>
                        <a:t>MHz</a:t>
                      </a:r>
                      <a:r>
                        <a:rPr lang="en-US" sz="1300">
                          <a:effectLst/>
                        </a:rPr>
                        <a:t> - 300</a:t>
                      </a:r>
                      <a:r>
                        <a:rPr lang="en-US" sz="1300" u="none" strike="noStrike">
                          <a:solidFill>
                            <a:srgbClr val="0B0080"/>
                          </a:solidFill>
                          <a:effectLst/>
                          <a:hlinkClick r:id="rId3" tooltip="Χερτζ"/>
                        </a:rPr>
                        <a:t>GHz</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dirty="0">
                          <a:effectLst/>
                        </a:rPr>
                        <a:t>10</a:t>
                      </a:r>
                      <a:r>
                        <a:rPr lang="en-US" sz="1300" baseline="30000" dirty="0">
                          <a:effectLst/>
                        </a:rPr>
                        <a:t>-6</a:t>
                      </a:r>
                      <a:r>
                        <a:rPr lang="en-US" sz="1300" dirty="0">
                          <a:effectLst/>
                        </a:rPr>
                        <a:t> - 10</a:t>
                      </a:r>
                      <a:r>
                        <a:rPr lang="en-US" sz="1300" baseline="30000" dirty="0">
                          <a:effectLst/>
                        </a:rPr>
                        <a:t>-3</a:t>
                      </a:r>
                      <a:r>
                        <a:rPr lang="en-US" sz="1300" dirty="0">
                          <a:effectLst/>
                        </a:rPr>
                        <a:t> </a:t>
                      </a:r>
                      <a:r>
                        <a:rPr lang="en-US" sz="1300" u="none" strike="noStrike" dirty="0">
                          <a:solidFill>
                            <a:srgbClr val="0B0080"/>
                          </a:solidFill>
                          <a:effectLst/>
                          <a:hlinkClick r:id="rId4" tooltip="Ηλεκτρονιοβόλτ"/>
                        </a:rPr>
                        <a:t>eV</a:t>
                      </a:r>
                      <a:endParaRPr lang="en-US"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a:solidFill>
                            <a:srgbClr val="0B0080"/>
                          </a:solidFill>
                          <a:effectLst/>
                          <a:hlinkClick r:id="rId6" tooltip="Υπέρυθρη ακτινοβολία"/>
                        </a:rPr>
                        <a:t>υπέρυθρη ακτινοβολία</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300</a:t>
                      </a:r>
                      <a:r>
                        <a:rPr lang="en-US" sz="1300" u="none" strike="noStrike">
                          <a:solidFill>
                            <a:srgbClr val="0B0080"/>
                          </a:solidFill>
                          <a:effectLst/>
                          <a:hlinkClick r:id="rId3" tooltip="Χερτζ"/>
                        </a:rPr>
                        <a:t>GHz</a:t>
                      </a:r>
                      <a:r>
                        <a:rPr lang="en-US" sz="1300">
                          <a:effectLst/>
                        </a:rPr>
                        <a:t> - 400</a:t>
                      </a:r>
                      <a:r>
                        <a:rPr lang="en-US" sz="1300" u="none" strike="noStrike">
                          <a:solidFill>
                            <a:srgbClr val="0B0080"/>
                          </a:solidFill>
                          <a:effectLst/>
                          <a:hlinkClick r:id="rId3" tooltip="Χερτζ"/>
                        </a:rPr>
                        <a:t>THz</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dirty="0">
                          <a:effectLst/>
                        </a:rPr>
                        <a:t>10</a:t>
                      </a:r>
                      <a:r>
                        <a:rPr lang="en-US" sz="1300" baseline="30000" dirty="0">
                          <a:effectLst/>
                        </a:rPr>
                        <a:t>-3</a:t>
                      </a:r>
                      <a:r>
                        <a:rPr lang="en-US" sz="1300" dirty="0">
                          <a:effectLst/>
                        </a:rPr>
                        <a:t> - 1,6</a:t>
                      </a:r>
                      <a:r>
                        <a:rPr lang="en-US" sz="1300" u="none" strike="noStrike" dirty="0">
                          <a:solidFill>
                            <a:srgbClr val="0B0080"/>
                          </a:solidFill>
                          <a:effectLst/>
                          <a:hlinkClick r:id="rId4" tooltip="Ηλεκτρονιοβόλτ"/>
                        </a:rPr>
                        <a:t>eV</a:t>
                      </a:r>
                      <a:endParaRPr lang="en-US"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a:solidFill>
                            <a:srgbClr val="0B0080"/>
                          </a:solidFill>
                          <a:effectLst/>
                          <a:hlinkClick r:id="rId7" tooltip="Ορατή ακτινοβολία"/>
                        </a:rPr>
                        <a:t>ορατή ακτινοβολία</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400-800</a:t>
                      </a:r>
                      <a:r>
                        <a:rPr lang="en-US" sz="1300" u="none" strike="noStrike">
                          <a:solidFill>
                            <a:srgbClr val="0B0080"/>
                          </a:solidFill>
                          <a:effectLst/>
                          <a:hlinkClick r:id="rId3" tooltip="Χερτζ"/>
                        </a:rPr>
                        <a:t>THz</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1,6 - 3,2 </a:t>
                      </a:r>
                      <a:r>
                        <a:rPr lang="en-US" sz="1300" u="none" strike="noStrike">
                          <a:solidFill>
                            <a:srgbClr val="0B0080"/>
                          </a:solidFill>
                          <a:effectLst/>
                          <a:hlinkClick r:id="rId4" tooltip="Ηλεκτρονιοβόλτ"/>
                        </a:rPr>
                        <a:t>eV</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dirty="0">
                          <a:solidFill>
                            <a:srgbClr val="0B0080"/>
                          </a:solidFill>
                          <a:effectLst/>
                          <a:hlinkClick r:id="rId8" tooltip="Υπεριώδης ακτινοβολία"/>
                        </a:rPr>
                        <a:t>υπεριώδης ακτινοβολία</a:t>
                      </a:r>
                      <a:endParaRPr lang="el-GR"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800</a:t>
                      </a:r>
                      <a:r>
                        <a:rPr lang="en-US" sz="1300" u="none" strike="noStrike">
                          <a:solidFill>
                            <a:srgbClr val="0B0080"/>
                          </a:solidFill>
                          <a:effectLst/>
                          <a:hlinkClick r:id="rId3" tooltip="Χερτζ"/>
                        </a:rPr>
                        <a:t>THz</a:t>
                      </a:r>
                      <a:r>
                        <a:rPr lang="en-US" sz="1300">
                          <a:effectLst/>
                        </a:rPr>
                        <a:t> - 3 ·10 </a:t>
                      </a:r>
                      <a:r>
                        <a:rPr lang="en-US" sz="1300" baseline="30000">
                          <a:effectLst/>
                        </a:rPr>
                        <a:t>17</a:t>
                      </a:r>
                      <a:r>
                        <a:rPr lang="en-US" sz="1300" u="none" strike="noStrike">
                          <a:solidFill>
                            <a:srgbClr val="0B0080"/>
                          </a:solidFill>
                          <a:effectLst/>
                          <a:hlinkClick r:id="rId3" tooltip="Χερτζ"/>
                        </a:rPr>
                        <a:t>Hz</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3</a:t>
                      </a:r>
                      <a:r>
                        <a:rPr lang="en-US" sz="1300" u="none" strike="noStrike">
                          <a:solidFill>
                            <a:srgbClr val="0B0080"/>
                          </a:solidFill>
                          <a:effectLst/>
                          <a:hlinkClick r:id="rId4" tooltip="Ηλεκτρονιοβόλτ"/>
                        </a:rPr>
                        <a:t>eV</a:t>
                      </a:r>
                      <a:r>
                        <a:rPr lang="en-US" sz="1300">
                          <a:effectLst/>
                        </a:rPr>
                        <a:t> - 2000</a:t>
                      </a:r>
                      <a:r>
                        <a:rPr lang="en-US" sz="1300" u="none" strike="noStrike">
                          <a:solidFill>
                            <a:srgbClr val="0B0080"/>
                          </a:solidFill>
                          <a:effectLst/>
                          <a:hlinkClick r:id="rId4" tooltip="Ηλεκτρονιοβόλτ"/>
                        </a:rPr>
                        <a:t>eV</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dirty="0">
                          <a:solidFill>
                            <a:srgbClr val="0B0080"/>
                          </a:solidFill>
                          <a:effectLst/>
                          <a:hlinkClick r:id="rId9" tooltip="Ακτίνες Χ"/>
                        </a:rPr>
                        <a:t>ακτίνες Χ</a:t>
                      </a:r>
                      <a:endParaRPr lang="el-GR"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de-DE" sz="1300">
                          <a:effectLst/>
                        </a:rPr>
                        <a:t>3· 10 </a:t>
                      </a:r>
                      <a:r>
                        <a:rPr lang="de-DE" sz="1300" baseline="30000">
                          <a:effectLst/>
                        </a:rPr>
                        <a:t>17</a:t>
                      </a:r>
                      <a:r>
                        <a:rPr lang="de-DE" sz="1300" u="none" strike="noStrike">
                          <a:solidFill>
                            <a:srgbClr val="0B0080"/>
                          </a:solidFill>
                          <a:effectLst/>
                          <a:hlinkClick r:id="rId3" tooltip="Χερτζ"/>
                        </a:rPr>
                        <a:t>Hz</a:t>
                      </a:r>
                      <a:r>
                        <a:rPr lang="de-DE" sz="1300">
                          <a:effectLst/>
                        </a:rPr>
                        <a:t> - 5· 10 </a:t>
                      </a:r>
                      <a:r>
                        <a:rPr lang="de-DE" sz="1300" baseline="30000">
                          <a:effectLst/>
                        </a:rPr>
                        <a:t>19</a:t>
                      </a:r>
                      <a:r>
                        <a:rPr lang="de-DE" sz="1300">
                          <a:effectLst/>
                        </a:rPr>
                        <a:t> </a:t>
                      </a:r>
                      <a:r>
                        <a:rPr lang="de-DE" sz="1300" u="none" strike="noStrike">
                          <a:solidFill>
                            <a:srgbClr val="0B0080"/>
                          </a:solidFill>
                          <a:effectLst/>
                          <a:hlinkClick r:id="rId3" tooltip="Χερτζ"/>
                        </a:rPr>
                        <a:t>Hz</a:t>
                      </a:r>
                      <a:endParaRPr lang="de-DE"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1200 </a:t>
                      </a:r>
                      <a:r>
                        <a:rPr lang="en-US" sz="1300" u="none" strike="noStrike">
                          <a:solidFill>
                            <a:srgbClr val="0B0080"/>
                          </a:solidFill>
                          <a:effectLst/>
                          <a:hlinkClick r:id="rId4" tooltip="Ηλεκτρονιοβόλτ"/>
                        </a:rPr>
                        <a:t>eV</a:t>
                      </a:r>
                      <a:r>
                        <a:rPr lang="en-US" sz="1300">
                          <a:effectLst/>
                        </a:rPr>
                        <a:t> - 2,4 ·10 </a:t>
                      </a:r>
                      <a:r>
                        <a:rPr lang="en-US" sz="1300" baseline="30000">
                          <a:effectLst/>
                        </a:rPr>
                        <a:t>5</a:t>
                      </a:r>
                      <a:r>
                        <a:rPr lang="en-US" sz="1300">
                          <a:effectLst/>
                        </a:rPr>
                        <a:t> </a:t>
                      </a:r>
                      <a:r>
                        <a:rPr lang="en-US" sz="1300" u="none" strike="noStrike">
                          <a:solidFill>
                            <a:srgbClr val="0B0080"/>
                          </a:solidFill>
                          <a:effectLst/>
                          <a:hlinkClick r:id="rId4" tooltip="Ηλεκτρονιοβόλτ"/>
                        </a:rPr>
                        <a:t>eV</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546137">
                <a:tc>
                  <a:txBody>
                    <a:bodyPr/>
                    <a:lstStyle/>
                    <a:p>
                      <a:r>
                        <a:rPr lang="el-GR" sz="1300" u="none" strike="noStrike">
                          <a:solidFill>
                            <a:srgbClr val="0B0080"/>
                          </a:solidFill>
                          <a:effectLst/>
                          <a:hlinkClick r:id="rId10" tooltip="Ακτίνες γ"/>
                        </a:rPr>
                        <a:t>ακτίνες γ</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de-DE" sz="1300" dirty="0">
                          <a:effectLst/>
                        </a:rPr>
                        <a:t>5 ·10 </a:t>
                      </a:r>
                      <a:r>
                        <a:rPr lang="de-DE" sz="1300" baseline="30000" dirty="0">
                          <a:effectLst/>
                        </a:rPr>
                        <a:t>19</a:t>
                      </a:r>
                      <a:r>
                        <a:rPr lang="de-DE" sz="1300" u="none" strike="noStrike" dirty="0">
                          <a:solidFill>
                            <a:srgbClr val="0B0080"/>
                          </a:solidFill>
                          <a:effectLst/>
                          <a:hlinkClick r:id="rId3" tooltip="Χερτζ"/>
                        </a:rPr>
                        <a:t>Hz</a:t>
                      </a:r>
                      <a:r>
                        <a:rPr lang="de-DE" sz="1300" dirty="0">
                          <a:effectLst/>
                        </a:rPr>
                        <a:t> - 3· 10 </a:t>
                      </a:r>
                      <a:r>
                        <a:rPr lang="de-DE" sz="1300" baseline="30000" dirty="0">
                          <a:effectLst/>
                        </a:rPr>
                        <a:t>22</a:t>
                      </a:r>
                      <a:r>
                        <a:rPr lang="de-DE" sz="1300" u="none" strike="noStrike" dirty="0">
                          <a:solidFill>
                            <a:srgbClr val="0B0080"/>
                          </a:solidFill>
                          <a:effectLst/>
                          <a:hlinkClick r:id="rId3" tooltip="Χερτζ"/>
                        </a:rPr>
                        <a:t>Hz</a:t>
                      </a:r>
                      <a:endParaRPr lang="de-DE" sz="1300" dirty="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10 </a:t>
                      </a:r>
                      <a:r>
                        <a:rPr lang="en-US" sz="1300" baseline="30000">
                          <a:effectLst/>
                        </a:rPr>
                        <a:t>5</a:t>
                      </a:r>
                      <a:r>
                        <a:rPr lang="en-US" sz="1300" u="none" strike="noStrike">
                          <a:solidFill>
                            <a:srgbClr val="0B0080"/>
                          </a:solidFill>
                          <a:effectLst/>
                          <a:hlinkClick r:id="rId4" tooltip="Ηλεκτρονιοβόλτ"/>
                        </a:rPr>
                        <a:t>eV</a:t>
                      </a:r>
                      <a:r>
                        <a:rPr lang="en-US" sz="1300">
                          <a:effectLst/>
                        </a:rPr>
                        <a:t> - 10 </a:t>
                      </a:r>
                      <a:r>
                        <a:rPr lang="en-US" sz="1300" baseline="30000">
                          <a:effectLst/>
                        </a:rPr>
                        <a:t>7</a:t>
                      </a:r>
                      <a:r>
                        <a:rPr lang="en-US" sz="1300" u="none" strike="noStrike">
                          <a:solidFill>
                            <a:srgbClr val="0B0080"/>
                          </a:solidFill>
                          <a:effectLst/>
                          <a:hlinkClick r:id="rId4" tooltip="Ηλεκτρονιοβόλτ"/>
                        </a:rPr>
                        <a:t>eV</a:t>
                      </a:r>
                      <a:endParaRPr lang="en-US"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211247">
                <a:tc>
                  <a:txBody>
                    <a:bodyPr/>
                    <a:lstStyle/>
                    <a:p>
                      <a:r>
                        <a:rPr lang="el-GR" sz="1300" u="none" strike="noStrike">
                          <a:solidFill>
                            <a:srgbClr val="0B0080"/>
                          </a:solidFill>
                          <a:effectLst/>
                          <a:hlinkClick r:id="rId11" tooltip="Κοσμικές ακτίνες"/>
                        </a:rPr>
                        <a:t>Κοσμικές ακτίνες</a:t>
                      </a:r>
                      <a:endParaRPr lang="el-GR" sz="1300">
                        <a:effectLst/>
                      </a:endParaRP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a:effectLst/>
                        </a:rPr>
                        <a:t>3 ·10 </a:t>
                      </a:r>
                      <a:r>
                        <a:rPr lang="en-US" sz="1300" baseline="30000">
                          <a:effectLst/>
                        </a:rPr>
                        <a:t>22</a:t>
                      </a:r>
                      <a:r>
                        <a:rPr lang="en-US" sz="1300" u="none" strike="noStrike">
                          <a:solidFill>
                            <a:srgbClr val="0B0080"/>
                          </a:solidFill>
                          <a:effectLst/>
                          <a:hlinkClick r:id="rId3" tooltip="Χερτζ"/>
                        </a:rPr>
                        <a:t>Hz</a:t>
                      </a:r>
                      <a:r>
                        <a:rPr lang="en-US" sz="1300">
                          <a:effectLst/>
                        </a:rPr>
                        <a:t> -</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en-US" sz="1300" dirty="0">
                          <a:effectLst/>
                        </a:rPr>
                        <a:t>10 </a:t>
                      </a:r>
                      <a:r>
                        <a:rPr lang="en-US" sz="1300" baseline="30000" dirty="0">
                          <a:effectLst/>
                        </a:rPr>
                        <a:t>7</a:t>
                      </a:r>
                      <a:r>
                        <a:rPr lang="en-US" sz="1300" u="none" strike="noStrike" dirty="0">
                          <a:solidFill>
                            <a:srgbClr val="0B0080"/>
                          </a:solidFill>
                          <a:effectLst/>
                          <a:hlinkClick r:id="rId4" tooltip="Ηλεκτρονιοβόλτ"/>
                        </a:rPr>
                        <a:t>eV</a:t>
                      </a:r>
                      <a:r>
                        <a:rPr lang="en-US" sz="1300" dirty="0">
                          <a:effectLst/>
                        </a:rPr>
                        <a:t> -</a:t>
                      </a:r>
                    </a:p>
                  </a:txBody>
                  <a:tcPr marL="50208" marR="50208" marT="33472" marB="33472"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bl>
          </a:graphicData>
        </a:graphic>
      </p:graphicFrame>
      <p:pic>
        <p:nvPicPr>
          <p:cNvPr id="2050" name="Picture 2" descr="EM Spectrum Properties edit frequency.png"/>
          <p:cNvPicPr>
            <a:picLocks noChangeAspect="1" noChangeArrowheads="1"/>
          </p:cNvPicPr>
          <p:nvPr/>
        </p:nvPicPr>
        <p:blipFill>
          <a:blip r:embed="rId12">
            <a:extLst>
              <a:ext uri="{28A0092B-C50C-407E-A947-70E740481C1C}">
                <a14:useLocalDpi xmlns="" xmlns:a14="http://schemas.microsoft.com/office/drawing/2010/main" val="0"/>
              </a:ext>
            </a:extLst>
          </a:blip>
          <a:srcRect/>
          <a:stretch>
            <a:fillRect/>
          </a:stretch>
        </p:blipFill>
        <p:spPr bwMode="auto">
          <a:xfrm>
            <a:off x="2571736" y="-71462"/>
            <a:ext cx="4851779" cy="872888"/>
          </a:xfrm>
          <a:prstGeom prst="rect">
            <a:avLst/>
          </a:prstGeom>
          <a:noFill/>
          <a:extLst>
            <a:ext uri="{909E8E84-426E-40DD-AFC4-6F175D3DCCD1}">
              <a14:hiddenFill xmlns="" xmlns:a14="http://schemas.microsoft.com/office/drawing/2010/main">
                <a:solidFill>
                  <a:srgbClr val="FFFFFF"/>
                </a:solidFill>
              </a14:hiddenFill>
            </a:ext>
          </a:extLst>
        </p:spPr>
      </p:pic>
      <p:sp>
        <p:nvSpPr>
          <p:cNvPr id="5" name="Rectangle 3"/>
          <p:cNvSpPr>
            <a:spLocks noChangeArrowheads="1"/>
          </p:cNvSpPr>
          <p:nvPr/>
        </p:nvSpPr>
        <p:spPr bwMode="auto">
          <a:xfrm>
            <a:off x="3002756" y="1825625"/>
            <a:ext cx="184731"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800" b="0" i="0" u="none" strike="noStrike" cap="none" normalizeH="0" baseline="0" smtClean="0">
                <a:ln>
                  <a:noFill/>
                </a:ln>
                <a:solidFill>
                  <a:schemeClr val="tx1"/>
                </a:solidFill>
                <a:effectLst/>
                <a:latin typeface="Arial" panose="020B0604020202020204" pitchFamily="34" charset="0"/>
              </a:rPr>
              <a:t/>
            </a:r>
            <a:br>
              <a:rPr kumimoji="0" lang="el-GR" altLang="el-GR" sz="1800" b="0" i="0" u="none" strike="noStrike" cap="none" normalizeH="0" baseline="0" smtClean="0">
                <a:ln>
                  <a:noFill/>
                </a:ln>
                <a:solidFill>
                  <a:schemeClr val="tx1"/>
                </a:solidFill>
                <a:effectLst/>
                <a:latin typeface="Arial" panose="020B0604020202020204" pitchFamily="34" charset="0"/>
              </a:rPr>
            </a:b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6" name="TextBox 5"/>
          <p:cNvSpPr txBox="1"/>
          <p:nvPr/>
        </p:nvSpPr>
        <p:spPr>
          <a:xfrm>
            <a:off x="285720" y="5103674"/>
            <a:ext cx="8651631" cy="1754326"/>
          </a:xfrm>
          <a:prstGeom prst="rect">
            <a:avLst/>
          </a:prstGeom>
          <a:noFill/>
        </p:spPr>
        <p:txBody>
          <a:bodyPr wrap="square" rtlCol="0">
            <a:spAutoFit/>
          </a:bodyPr>
          <a:lstStyle/>
          <a:p>
            <a:r>
              <a:rPr lang="el-GR" b="1" dirty="0"/>
              <a:t>Ηλεκτρομαγνητικό φάσμα</a:t>
            </a:r>
            <a:r>
              <a:rPr lang="el-GR" dirty="0"/>
              <a:t> ονομάζεται το εύρος της περιοχής συχνοτήτων που καλύπτουν τα ηλεκτρομαγνητικά κύματα. Το ηλεκτρομαγνητικό φάσμα εκτείνεται θεωρητικά από σχεδόν μηδενικές συχνότητες έως το άπειρο. Με βάση κάποιες χαρακτηριστικές ιδιότητες των ηλεκτρομαγνητικών κυμάτων το ηλεκτρομαγνητικό φάσμα χωρίζεται σε επιμέρους ζώνες. Αυτές είναι τα </a:t>
            </a:r>
            <a:r>
              <a:rPr lang="el-GR" dirty="0">
                <a:hlinkClick r:id="rId2" tooltip="Ραδιοκύματα"/>
              </a:rPr>
              <a:t>ραδιοκύματα</a:t>
            </a:r>
            <a:r>
              <a:rPr lang="el-GR" dirty="0"/>
              <a:t> , τα </a:t>
            </a:r>
            <a:r>
              <a:rPr lang="el-GR" dirty="0">
                <a:hlinkClick r:id="rId5" tooltip="Μικροκύματα"/>
              </a:rPr>
              <a:t>μικροκύματα</a:t>
            </a:r>
            <a:r>
              <a:rPr lang="el-GR" dirty="0"/>
              <a:t>, η </a:t>
            </a:r>
            <a:r>
              <a:rPr lang="el-GR" dirty="0">
                <a:hlinkClick r:id="rId6" tooltip="Υπέρυθρη ακτινοβολία"/>
              </a:rPr>
              <a:t>υπέρυθρη ακτινοβολία</a:t>
            </a:r>
            <a:r>
              <a:rPr lang="el-GR" dirty="0"/>
              <a:t>, η </a:t>
            </a:r>
            <a:r>
              <a:rPr lang="el-GR" dirty="0">
                <a:hlinkClick r:id="rId7" tooltip="Ορατή ακτινοβολία"/>
              </a:rPr>
              <a:t>ορατή ακτινοβολία</a:t>
            </a:r>
            <a:r>
              <a:rPr lang="el-GR" dirty="0"/>
              <a:t> (φως), η </a:t>
            </a:r>
            <a:r>
              <a:rPr lang="el-GR" dirty="0">
                <a:hlinkClick r:id="rId8" tooltip="Υπεριώδης ακτινοβολία"/>
              </a:rPr>
              <a:t>υπεριώδης ακτινοβολία</a:t>
            </a:r>
            <a:r>
              <a:rPr lang="el-GR" dirty="0"/>
              <a:t>, οι </a:t>
            </a:r>
            <a:r>
              <a:rPr lang="el-GR" dirty="0">
                <a:hlinkClick r:id="rId9" tooltip="Ακτίνες Χ"/>
              </a:rPr>
              <a:t>ακτίνες Χ</a:t>
            </a:r>
            <a:r>
              <a:rPr lang="el-GR" dirty="0"/>
              <a:t> και οι </a:t>
            </a:r>
            <a:r>
              <a:rPr lang="el-GR" dirty="0">
                <a:hlinkClick r:id="rId10" tooltip="Ακτίνες γ"/>
              </a:rPr>
              <a:t>ακτίνες γ</a:t>
            </a:r>
            <a:r>
              <a:rPr lang="el-GR" dirty="0"/>
              <a:t>.</a:t>
            </a:r>
          </a:p>
        </p:txBody>
      </p:sp>
    </p:spTree>
    <p:extLst>
      <p:ext uri="{BB962C8B-B14F-4D97-AF65-F5344CB8AC3E}">
        <p14:creationId xmlns="" xmlns:p14="http://schemas.microsoft.com/office/powerpoint/2010/main" val="733951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Φασματοσκοπικές μέθοδοι ανάλυσης</a:t>
            </a:r>
            <a:endParaRPr lang="el-GR" dirty="0"/>
          </a:p>
        </p:txBody>
      </p:sp>
      <p:sp>
        <p:nvSpPr>
          <p:cNvPr id="3" name="Θέση περιεχομένου 2"/>
          <p:cNvSpPr>
            <a:spLocks noGrp="1"/>
          </p:cNvSpPr>
          <p:nvPr>
            <p:ph idx="1"/>
          </p:nvPr>
        </p:nvSpPr>
        <p:spPr/>
        <p:txBody>
          <a:bodyPr/>
          <a:lstStyle/>
          <a:p>
            <a:pPr marL="0" indent="0" algn="ctr">
              <a:buNone/>
            </a:pPr>
            <a:r>
              <a:rPr lang="el-GR" dirty="0" smtClean="0"/>
              <a:t>Οπτικές τεχνικές ανάλυσης</a:t>
            </a:r>
          </a:p>
          <a:p>
            <a:pPr marL="0" indent="0" algn="ctr">
              <a:buNone/>
            </a:pPr>
            <a:endParaRPr lang="el-GR" dirty="0"/>
          </a:p>
          <a:p>
            <a:pPr marL="0" indent="0">
              <a:buNone/>
            </a:pPr>
            <a:r>
              <a:rPr lang="el-GR" dirty="0" smtClean="0"/>
              <a:t>Φασματοσκοπικές                                             Μη </a:t>
            </a:r>
            <a:r>
              <a:rPr lang="en-US" dirty="0" smtClean="0"/>
              <a:t>   </a:t>
            </a:r>
          </a:p>
          <a:p>
            <a:pPr marL="0" indent="0">
              <a:buNone/>
            </a:pPr>
            <a:r>
              <a:rPr lang="en-US" dirty="0" smtClean="0"/>
              <a:t>                                                    </a:t>
            </a:r>
            <a:r>
              <a:rPr lang="el-GR" dirty="0" smtClean="0"/>
              <a:t>φασματοσκοπικές</a:t>
            </a:r>
          </a:p>
        </p:txBody>
      </p:sp>
      <p:sp>
        <p:nvSpPr>
          <p:cNvPr id="4" name="TextBox 3"/>
          <p:cNvSpPr txBox="1"/>
          <p:nvPr/>
        </p:nvSpPr>
        <p:spPr>
          <a:xfrm>
            <a:off x="628650" y="3607397"/>
            <a:ext cx="2673741" cy="2585323"/>
          </a:xfrm>
          <a:prstGeom prst="rect">
            <a:avLst/>
          </a:prstGeom>
          <a:noFill/>
        </p:spPr>
        <p:txBody>
          <a:bodyPr wrap="square" rtlCol="0">
            <a:spAutoFit/>
          </a:bodyPr>
          <a:lstStyle/>
          <a:p>
            <a:r>
              <a:rPr lang="el-GR" dirty="0"/>
              <a:t>Ικανότητα ουσιών να εκπέμπουν ή να </a:t>
            </a:r>
            <a:r>
              <a:rPr lang="el-GR" dirty="0" err="1"/>
              <a:t>αλληλεπιδρούν</a:t>
            </a:r>
            <a:r>
              <a:rPr lang="el-GR" dirty="0"/>
              <a:t> με ακτινοβολίες και μέτρηση </a:t>
            </a:r>
            <a:r>
              <a:rPr lang="el-GR" dirty="0" smtClean="0"/>
              <a:t>φασμάτων. Μέτρηση ισχύς ακτινοβολίας ή απορρόφησης ή διαπερατότητας. </a:t>
            </a:r>
            <a:endParaRPr lang="el-GR" dirty="0"/>
          </a:p>
          <a:p>
            <a:endParaRPr lang="el-GR" dirty="0"/>
          </a:p>
        </p:txBody>
      </p:sp>
      <p:sp>
        <p:nvSpPr>
          <p:cNvPr id="5" name="TextBox 4"/>
          <p:cNvSpPr txBox="1"/>
          <p:nvPr/>
        </p:nvSpPr>
        <p:spPr>
          <a:xfrm>
            <a:off x="5444197" y="4086059"/>
            <a:ext cx="3193292" cy="1200329"/>
          </a:xfrm>
          <a:prstGeom prst="rect">
            <a:avLst/>
          </a:prstGeom>
          <a:noFill/>
        </p:spPr>
        <p:txBody>
          <a:bodyPr wrap="square" rtlCol="0">
            <a:spAutoFit/>
          </a:bodyPr>
          <a:lstStyle/>
          <a:p>
            <a:r>
              <a:rPr lang="el-GR" dirty="0" smtClean="0"/>
              <a:t>Δεν χρησιμοποιούν φάσματα, βασίζονται στην αλληλεπίδραση ύλης-ακτινοβολίας.</a:t>
            </a:r>
            <a:endParaRPr lang="el-GR" dirty="0"/>
          </a:p>
        </p:txBody>
      </p:sp>
    </p:spTree>
    <p:extLst>
      <p:ext uri="{BB962C8B-B14F-4D97-AF65-F5344CB8AC3E}">
        <p14:creationId xmlns="" xmlns:p14="http://schemas.microsoft.com/office/powerpoint/2010/main" val="13978402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solidFill>
                  <a:srgbClr val="0070C0"/>
                </a:solidFill>
              </a:rPr>
              <a:t>GSC</a:t>
            </a:r>
            <a:r>
              <a:rPr lang="el-GR" b="1" dirty="0" smtClean="0">
                <a:solidFill>
                  <a:srgbClr val="0070C0"/>
                </a:solidFill>
              </a:rPr>
              <a:t> χρωματογραφία</a:t>
            </a:r>
            <a:endParaRPr lang="el-GR" b="1" dirty="0">
              <a:solidFill>
                <a:srgbClr val="0070C0"/>
              </a:solidFill>
            </a:endParaRPr>
          </a:p>
        </p:txBody>
      </p:sp>
      <p:sp>
        <p:nvSpPr>
          <p:cNvPr id="3" name="Θέση περιεχομένου 2"/>
          <p:cNvSpPr>
            <a:spLocks noGrp="1"/>
          </p:cNvSpPr>
          <p:nvPr>
            <p:ph idx="1"/>
          </p:nvPr>
        </p:nvSpPr>
        <p:spPr/>
        <p:txBody>
          <a:bodyPr/>
          <a:lstStyle/>
          <a:p>
            <a:pPr>
              <a:buNone/>
            </a:pPr>
            <a:r>
              <a:rPr lang="en-US" dirty="0" smtClean="0"/>
              <a:t>    </a:t>
            </a:r>
            <a:r>
              <a:rPr lang="el-GR" dirty="0" smtClean="0"/>
              <a:t>Διαχωρισμός μέσω προσρόφησης ή μοριακού αποκλεισμού</a:t>
            </a:r>
          </a:p>
          <a:p>
            <a:pPr marL="0" indent="0">
              <a:buNone/>
            </a:pPr>
            <a:endParaRPr lang="el-GR" dirty="0"/>
          </a:p>
        </p:txBody>
      </p:sp>
      <p:pic>
        <p:nvPicPr>
          <p:cNvPr id="4" name="Picture 14" descr="http://3.bp.blogspot.com/_DISdPVsQ9Ww/Sw5BAMfaUaI/AAAAAAAAAfc/eRMxWzEpPUw/s400/gggg.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727453" y="2649957"/>
            <a:ext cx="4407143" cy="387828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6767594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00034" y="1000108"/>
            <a:ext cx="8229600" cy="4525963"/>
          </a:xfrm>
        </p:spPr>
        <p:txBody>
          <a:bodyPr>
            <a:normAutofit fontScale="77500" lnSpcReduction="20000"/>
          </a:bodyPr>
          <a:lstStyle/>
          <a:p>
            <a:r>
              <a:rPr lang="el-GR" dirty="0" smtClean="0"/>
              <a:t>Στις φασματοσκοπικές τεχνικές μετρείται η απορρόφηση (Α) ή η διαπερατότητα (Τ) ή η ισχύς (ένταση) της ακτινοβολίας</a:t>
            </a:r>
          </a:p>
          <a:p>
            <a:pPr marL="0" indent="0">
              <a:buNone/>
            </a:pPr>
            <a:r>
              <a:rPr lang="el-GR" dirty="0"/>
              <a:t> </a:t>
            </a:r>
            <a:r>
              <a:rPr lang="el-GR" dirty="0" smtClean="0"/>
              <a:t>     ποιοτική και ποσοτική ανάλυση</a:t>
            </a:r>
          </a:p>
          <a:p>
            <a:r>
              <a:rPr lang="el-GR" dirty="0" smtClean="0"/>
              <a:t>Απεικόνιση της Α ή Τ συναρτήσει του λ ή ν =(1/λ, αριθμός κυμάτων ανά </a:t>
            </a:r>
            <a:r>
              <a:rPr lang="en-US" dirty="0" smtClean="0"/>
              <a:t>cm)</a:t>
            </a:r>
            <a:r>
              <a:rPr lang="el-GR" dirty="0" smtClean="0"/>
              <a:t>, παρέχει το φάσμα απορρόφησης. </a:t>
            </a:r>
            <a:endParaRPr lang="en-US" dirty="0" smtClean="0"/>
          </a:p>
          <a:p>
            <a:r>
              <a:rPr lang="el-GR" dirty="0" smtClean="0"/>
              <a:t>Απορρόφηση Α= </a:t>
            </a:r>
            <a:r>
              <a:rPr lang="en-US" dirty="0" err="1" smtClean="0"/>
              <a:t>logP</a:t>
            </a:r>
            <a:r>
              <a:rPr lang="en-US" dirty="0" smtClean="0"/>
              <a:t>/P</a:t>
            </a:r>
            <a:r>
              <a:rPr lang="en-US" baseline="-25000" dirty="0" smtClean="0"/>
              <a:t>o</a:t>
            </a:r>
            <a:r>
              <a:rPr lang="en-US" dirty="0" smtClean="0"/>
              <a:t>=log T=</a:t>
            </a:r>
            <a:r>
              <a:rPr lang="en-US" dirty="0" err="1" smtClean="0"/>
              <a:t>abc</a:t>
            </a:r>
            <a:r>
              <a:rPr lang="en-US" baseline="-25000" dirty="0" err="1" smtClean="0"/>
              <a:t>g</a:t>
            </a:r>
            <a:r>
              <a:rPr lang="en-US" baseline="-25000" dirty="0" smtClean="0"/>
              <a:t>/l</a:t>
            </a:r>
            <a:r>
              <a:rPr lang="en-US" dirty="0" smtClean="0"/>
              <a:t>=</a:t>
            </a:r>
            <a:r>
              <a:rPr lang="el-GR" dirty="0" smtClean="0"/>
              <a:t>ε</a:t>
            </a:r>
            <a:r>
              <a:rPr lang="en-US" dirty="0" err="1" smtClean="0"/>
              <a:t>bc</a:t>
            </a:r>
            <a:r>
              <a:rPr lang="en-US" baseline="-25000" dirty="0" err="1" smtClean="0"/>
              <a:t>mol</a:t>
            </a:r>
            <a:r>
              <a:rPr lang="en-US" baseline="-25000" dirty="0" smtClean="0"/>
              <a:t>/L</a:t>
            </a:r>
            <a:r>
              <a:rPr lang="el-GR" baseline="-25000" dirty="0" smtClean="0"/>
              <a:t> </a:t>
            </a:r>
            <a:r>
              <a:rPr lang="en-US" dirty="0" smtClean="0"/>
              <a:t>(</a:t>
            </a:r>
            <a:r>
              <a:rPr lang="el-GR" dirty="0" smtClean="0"/>
              <a:t>Νόμος </a:t>
            </a:r>
            <a:r>
              <a:rPr lang="en-US" dirty="0" smtClean="0"/>
              <a:t>Lambert-Beer).</a:t>
            </a:r>
            <a:endParaRPr lang="el-GR" dirty="0" smtClean="0"/>
          </a:p>
          <a:p>
            <a:r>
              <a:rPr lang="en-US" dirty="0" smtClean="0"/>
              <a:t>P, </a:t>
            </a:r>
            <a:r>
              <a:rPr lang="en-US" dirty="0"/>
              <a:t>P</a:t>
            </a:r>
            <a:r>
              <a:rPr lang="en-US" baseline="-25000" dirty="0"/>
              <a:t>o</a:t>
            </a:r>
            <a:r>
              <a:rPr lang="en-US" dirty="0" smtClean="0"/>
              <a:t>= </a:t>
            </a:r>
            <a:r>
              <a:rPr lang="el-GR" dirty="0" smtClean="0"/>
              <a:t>ισχύς προσπίπτουσας και εξερχόμενης ακτινοβολίας.</a:t>
            </a:r>
          </a:p>
          <a:p>
            <a:r>
              <a:rPr lang="el-GR" dirty="0" err="1" smtClean="0"/>
              <a:t>α,ε</a:t>
            </a:r>
            <a:r>
              <a:rPr lang="el-GR" dirty="0" smtClean="0"/>
              <a:t>= σταθερές αναλογίας</a:t>
            </a:r>
          </a:p>
          <a:p>
            <a:r>
              <a:rPr lang="en-US" dirty="0"/>
              <a:t>b</a:t>
            </a:r>
            <a:r>
              <a:rPr lang="en-US" dirty="0" smtClean="0"/>
              <a:t>= </a:t>
            </a:r>
            <a:r>
              <a:rPr lang="el-GR" dirty="0" smtClean="0"/>
              <a:t>μήκος διαδρομής μέσα στο διάλυμα</a:t>
            </a:r>
            <a:endParaRPr lang="el-GR" dirty="0"/>
          </a:p>
        </p:txBody>
      </p:sp>
      <p:sp>
        <p:nvSpPr>
          <p:cNvPr id="4" name="Καμπύλο δεξιό βέλος 3"/>
          <p:cNvSpPr/>
          <p:nvPr/>
        </p:nvSpPr>
        <p:spPr>
          <a:xfrm>
            <a:off x="788159" y="2674962"/>
            <a:ext cx="102358" cy="42308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cxnSp>
        <p:nvCxnSpPr>
          <p:cNvPr id="6" name="Ευθεία γραμμή σύνδεσης 5"/>
          <p:cNvCxnSpPr/>
          <p:nvPr/>
        </p:nvCxnSpPr>
        <p:spPr>
          <a:xfrm>
            <a:off x="5353333" y="3316406"/>
            <a:ext cx="12283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6819682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28650" y="10279"/>
            <a:ext cx="7886700" cy="1325563"/>
          </a:xfrm>
        </p:spPr>
        <p:txBody>
          <a:bodyPr>
            <a:normAutofit fontScale="90000"/>
          </a:bodyPr>
          <a:lstStyle/>
          <a:p>
            <a:pPr marL="571500" indent="-571500">
              <a:buFont typeface="Arial" panose="020B0604020202020204" pitchFamily="34" charset="0"/>
              <a:buChar char="•"/>
            </a:pPr>
            <a:r>
              <a:rPr lang="el-GR" dirty="0" smtClean="0"/>
              <a:t>Ανιχνευτής υπεριώδους-</a:t>
            </a:r>
            <a:r>
              <a:rPr lang="el-GR" dirty="0" err="1" smtClean="0"/>
              <a:t>ορατου</a:t>
            </a:r>
            <a:endParaRPr lang="el-GR" dirty="0"/>
          </a:p>
        </p:txBody>
      </p:sp>
      <p:sp>
        <p:nvSpPr>
          <p:cNvPr id="3" name="Θέση περιεχομένου 2"/>
          <p:cNvSpPr>
            <a:spLocks noGrp="1"/>
          </p:cNvSpPr>
          <p:nvPr>
            <p:ph idx="1"/>
          </p:nvPr>
        </p:nvSpPr>
        <p:spPr>
          <a:xfrm>
            <a:off x="628650" y="1160060"/>
            <a:ext cx="7886700" cy="5486400"/>
          </a:xfrm>
        </p:spPr>
        <p:txBody>
          <a:bodyPr>
            <a:normAutofit fontScale="77500" lnSpcReduction="20000"/>
          </a:bodyPr>
          <a:lstStyle/>
          <a:p>
            <a:r>
              <a:rPr lang="el-GR" dirty="0" err="1" smtClean="0"/>
              <a:t>Φασματοφωτόμετρο</a:t>
            </a:r>
            <a:endParaRPr lang="el-GR" dirty="0"/>
          </a:p>
          <a:p>
            <a:r>
              <a:rPr lang="el-GR" dirty="0" smtClean="0"/>
              <a:t>Προσθήκη υγρού </a:t>
            </a:r>
            <a:r>
              <a:rPr lang="el-GR" dirty="0" err="1" smtClean="0"/>
              <a:t>έκλουσης</a:t>
            </a:r>
            <a:r>
              <a:rPr lang="el-GR" dirty="0" smtClean="0"/>
              <a:t> σε </a:t>
            </a:r>
            <a:r>
              <a:rPr lang="el-GR" dirty="0" err="1" smtClean="0"/>
              <a:t>μικροκυψελίδα</a:t>
            </a:r>
            <a:endParaRPr lang="el-GR" dirty="0" smtClean="0"/>
          </a:p>
          <a:p>
            <a:r>
              <a:rPr lang="el-GR" dirty="0" smtClean="0"/>
              <a:t>Μπορεί να είναι:</a:t>
            </a:r>
          </a:p>
          <a:p>
            <a:pPr>
              <a:buFont typeface="Wingdings" panose="05000000000000000000" pitchFamily="2" charset="2"/>
              <a:buChar char="Ø"/>
            </a:pPr>
            <a:r>
              <a:rPr lang="el-GR" dirty="0" smtClean="0"/>
              <a:t>Σταθερού μήκους κύματος</a:t>
            </a:r>
          </a:p>
          <a:p>
            <a:pPr>
              <a:buFont typeface="Wingdings" panose="05000000000000000000" pitchFamily="2" charset="2"/>
              <a:buChar char="Ø"/>
            </a:pPr>
            <a:r>
              <a:rPr lang="el-GR" dirty="0" smtClean="0"/>
              <a:t>Πολλαπλών σταθερών μηκών κύματος</a:t>
            </a:r>
          </a:p>
          <a:p>
            <a:pPr>
              <a:buFont typeface="Wingdings" panose="05000000000000000000" pitchFamily="2" charset="2"/>
              <a:buChar char="Ø"/>
            </a:pPr>
            <a:r>
              <a:rPr lang="el-GR" dirty="0" smtClean="0"/>
              <a:t>Μεταβαλλόμενου μήκους κύματος</a:t>
            </a:r>
          </a:p>
          <a:p>
            <a:pPr marL="0" indent="0">
              <a:buNone/>
            </a:pPr>
            <a:r>
              <a:rPr lang="el-GR" dirty="0" smtClean="0"/>
              <a:t>(+) 1.  Όριο ανίχνευσης 0.01 μ</a:t>
            </a:r>
            <a:r>
              <a:rPr lang="en-US" dirty="0" smtClean="0"/>
              <a:t>g/mL</a:t>
            </a:r>
          </a:p>
          <a:p>
            <a:pPr marL="0" indent="0">
              <a:buNone/>
            </a:pPr>
            <a:r>
              <a:rPr lang="el-GR" dirty="0" smtClean="0"/>
              <a:t>      2. Αδιάφορος σε μεταβολές θερμοκρασίας</a:t>
            </a:r>
          </a:p>
          <a:p>
            <a:pPr marL="0" indent="0">
              <a:buNone/>
            </a:pPr>
            <a:r>
              <a:rPr lang="el-GR" dirty="0" smtClean="0"/>
              <a:t>      3.Φθηνός</a:t>
            </a:r>
            <a:endParaRPr lang="en-US" dirty="0" smtClean="0"/>
          </a:p>
          <a:p>
            <a:pPr marL="0" indent="0">
              <a:buNone/>
            </a:pPr>
            <a:r>
              <a:rPr lang="el-GR" dirty="0" smtClean="0"/>
              <a:t>     4. Χρησιμοποιείται σε </a:t>
            </a:r>
            <a:r>
              <a:rPr lang="el-GR" dirty="0" err="1" smtClean="0"/>
              <a:t>βαθμωτή</a:t>
            </a:r>
            <a:r>
              <a:rPr lang="el-GR" dirty="0" smtClean="0"/>
              <a:t> </a:t>
            </a:r>
            <a:r>
              <a:rPr lang="el-GR" dirty="0" err="1" smtClean="0"/>
              <a:t>έκλουση</a:t>
            </a:r>
            <a:endParaRPr lang="el-GR" dirty="0" smtClean="0"/>
          </a:p>
          <a:p>
            <a:pPr marL="0" indent="0">
              <a:buNone/>
            </a:pPr>
            <a:r>
              <a:rPr lang="el-GR" dirty="0" smtClean="0"/>
              <a:t>     5. </a:t>
            </a:r>
            <a:r>
              <a:rPr lang="el-GR" dirty="0"/>
              <a:t>Χ</a:t>
            </a:r>
            <a:r>
              <a:rPr lang="el-GR" dirty="0" smtClean="0"/>
              <a:t>ρήση  στην πλειοψηφία των οργανικών ενώσεων</a:t>
            </a:r>
          </a:p>
          <a:p>
            <a:pPr marL="0" indent="0">
              <a:buNone/>
            </a:pPr>
            <a:r>
              <a:rPr lang="el-GR" dirty="0" smtClean="0"/>
              <a:t>(-) 1. Όχι χρήση σε διαλύτες που απορροφούν</a:t>
            </a:r>
            <a:r>
              <a:rPr lang="en-US" dirty="0" smtClean="0"/>
              <a:t> </a:t>
            </a:r>
            <a:r>
              <a:rPr lang="el-GR" dirty="0"/>
              <a:t>στο </a:t>
            </a:r>
            <a:r>
              <a:rPr lang="en-US" dirty="0"/>
              <a:t>UV-Vis</a:t>
            </a:r>
            <a:endParaRPr lang="el-GR" dirty="0" smtClean="0"/>
          </a:p>
          <a:p>
            <a:pPr marL="0" indent="0">
              <a:buNone/>
            </a:pPr>
            <a:r>
              <a:rPr lang="el-GR" dirty="0"/>
              <a:t> </a:t>
            </a:r>
            <a:r>
              <a:rPr lang="el-GR" dirty="0" smtClean="0"/>
              <a:t>    2. Σε συστατικά που δεν απορροφούν στο </a:t>
            </a:r>
            <a:r>
              <a:rPr lang="en-US" dirty="0" smtClean="0"/>
              <a:t>UV-Vis</a:t>
            </a:r>
            <a:endParaRPr lang="el-GR" dirty="0" smtClean="0"/>
          </a:p>
          <a:p>
            <a:pPr marL="0" indent="0">
              <a:buNone/>
            </a:pPr>
            <a:endParaRPr lang="el-GR" dirty="0" smtClean="0"/>
          </a:p>
          <a:p>
            <a:pPr marL="0" indent="0">
              <a:buNone/>
            </a:pPr>
            <a:endParaRPr lang="el-GR" dirty="0"/>
          </a:p>
        </p:txBody>
      </p:sp>
    </p:spTree>
    <p:extLst>
      <p:ext uri="{BB962C8B-B14F-4D97-AF65-F5344CB8AC3E}">
        <p14:creationId xmlns="" xmlns:p14="http://schemas.microsoft.com/office/powerpoint/2010/main" val="23232814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979226" y="204716"/>
            <a:ext cx="6858000" cy="643933"/>
          </a:xfrm>
        </p:spPr>
        <p:txBody>
          <a:bodyPr>
            <a:normAutofit/>
          </a:bodyPr>
          <a:lstStyle/>
          <a:p>
            <a:r>
              <a:rPr lang="el-GR" sz="3600" dirty="0" smtClean="0"/>
              <a:t>Ανιχνευτές φθορισμού</a:t>
            </a:r>
            <a:endParaRPr lang="el-GR" sz="3600" dirty="0"/>
          </a:p>
        </p:txBody>
      </p:sp>
      <p:sp>
        <p:nvSpPr>
          <p:cNvPr id="3" name="Υπότιτλος 2"/>
          <p:cNvSpPr>
            <a:spLocks noGrp="1"/>
          </p:cNvSpPr>
          <p:nvPr>
            <p:ph type="subTitle" idx="1"/>
          </p:nvPr>
        </p:nvSpPr>
        <p:spPr>
          <a:xfrm>
            <a:off x="337783" y="1487606"/>
            <a:ext cx="8086298" cy="4749421"/>
          </a:xfrm>
        </p:spPr>
        <p:txBody>
          <a:bodyPr/>
          <a:lstStyle/>
          <a:p>
            <a:pPr algn="l"/>
            <a:r>
              <a:rPr lang="el-GR" dirty="0" smtClean="0">
                <a:solidFill>
                  <a:schemeClr val="tx1"/>
                </a:solidFill>
              </a:rPr>
              <a:t>Παραλλαγή του </a:t>
            </a:r>
            <a:r>
              <a:rPr lang="el-GR" dirty="0" err="1" smtClean="0">
                <a:solidFill>
                  <a:schemeClr val="tx1"/>
                </a:solidFill>
              </a:rPr>
              <a:t>φασματοφωτομετρικού</a:t>
            </a:r>
            <a:r>
              <a:rPr lang="el-GR" dirty="0" smtClean="0">
                <a:solidFill>
                  <a:schemeClr val="tx1"/>
                </a:solidFill>
              </a:rPr>
              <a:t> ανιχνευτή </a:t>
            </a:r>
            <a:endParaRPr lang="el-GR" dirty="0">
              <a:solidFill>
                <a:schemeClr val="tx1"/>
              </a:solidFill>
            </a:endParaRPr>
          </a:p>
        </p:txBody>
      </p:sp>
      <p:sp>
        <p:nvSpPr>
          <p:cNvPr id="4" name="Καμπύλο δεξιό βέλος 3"/>
          <p:cNvSpPr/>
          <p:nvPr/>
        </p:nvSpPr>
        <p:spPr>
          <a:xfrm>
            <a:off x="428596" y="2571744"/>
            <a:ext cx="675565" cy="121465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5" name="TextBox 4"/>
          <p:cNvSpPr txBox="1"/>
          <p:nvPr/>
        </p:nvSpPr>
        <p:spPr>
          <a:xfrm>
            <a:off x="1473958" y="2599899"/>
            <a:ext cx="7944932" cy="646331"/>
          </a:xfrm>
          <a:prstGeom prst="rect">
            <a:avLst/>
          </a:prstGeom>
          <a:noFill/>
        </p:spPr>
        <p:txBody>
          <a:bodyPr wrap="none" rtlCol="0">
            <a:spAutoFit/>
          </a:bodyPr>
          <a:lstStyle/>
          <a:p>
            <a:r>
              <a:rPr lang="el-GR" sz="3600" dirty="0" smtClean="0"/>
              <a:t>Φθορίζουσες ουσίες (ειδικός ανιχνευτής)</a:t>
            </a:r>
            <a:endParaRPr lang="el-GR" sz="3600" dirty="0"/>
          </a:p>
        </p:txBody>
      </p:sp>
      <p:sp>
        <p:nvSpPr>
          <p:cNvPr id="6" name="TextBox 5"/>
          <p:cNvSpPr txBox="1"/>
          <p:nvPr/>
        </p:nvSpPr>
        <p:spPr>
          <a:xfrm>
            <a:off x="552737" y="4833751"/>
            <a:ext cx="8024504" cy="523220"/>
          </a:xfrm>
          <a:prstGeom prst="rect">
            <a:avLst/>
          </a:prstGeom>
          <a:noFill/>
        </p:spPr>
        <p:txBody>
          <a:bodyPr wrap="none" rtlCol="0">
            <a:spAutoFit/>
          </a:bodyPr>
          <a:lstStyle/>
          <a:p>
            <a:pPr marL="285750" indent="-285750">
              <a:buFont typeface="Arial" panose="020B0604020202020204" pitchFamily="34" charset="0"/>
              <a:buChar char="•"/>
            </a:pPr>
            <a:r>
              <a:rPr lang="el-GR" sz="2800" dirty="0" smtClean="0"/>
              <a:t>Μεγαλύτερη ευαισθησία από ανιχνευτή </a:t>
            </a:r>
            <a:r>
              <a:rPr lang="el-GR" sz="2800" dirty="0"/>
              <a:t>στο </a:t>
            </a:r>
            <a:r>
              <a:rPr lang="en-US" sz="2800" dirty="0"/>
              <a:t>UV-Vis</a:t>
            </a:r>
            <a:endParaRPr lang="el-GR" sz="2800" dirty="0"/>
          </a:p>
        </p:txBody>
      </p:sp>
    </p:spTree>
    <p:extLst>
      <p:ext uri="{BB962C8B-B14F-4D97-AF65-F5344CB8AC3E}">
        <p14:creationId xmlns="" xmlns:p14="http://schemas.microsoft.com/office/powerpoint/2010/main" val="25829435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Φ</a:t>
            </a:r>
            <a:r>
              <a:rPr lang="el-GR" dirty="0" smtClean="0"/>
              <a:t>θορισμός</a:t>
            </a:r>
            <a:endParaRPr lang="el-GR" dirty="0"/>
          </a:p>
        </p:txBody>
      </p:sp>
      <p:sp>
        <p:nvSpPr>
          <p:cNvPr id="3" name="Θέση περιεχομένου 2"/>
          <p:cNvSpPr>
            <a:spLocks noGrp="1"/>
          </p:cNvSpPr>
          <p:nvPr>
            <p:ph idx="1"/>
          </p:nvPr>
        </p:nvSpPr>
        <p:spPr/>
        <p:txBody>
          <a:bodyPr/>
          <a:lstStyle/>
          <a:p>
            <a:r>
              <a:rPr lang="el-GR" dirty="0" err="1" smtClean="0"/>
              <a:t>Φωτάυγεια</a:t>
            </a:r>
            <a:endParaRPr lang="el-GR" dirty="0" smtClean="0"/>
          </a:p>
          <a:p>
            <a:pPr marL="514350" indent="-514350">
              <a:buFont typeface="+mj-lt"/>
              <a:buAutoNum type="arabicPeriod"/>
            </a:pPr>
            <a:r>
              <a:rPr lang="el-GR" dirty="0" smtClean="0"/>
              <a:t>Φθορισμός (10</a:t>
            </a:r>
            <a:r>
              <a:rPr lang="el-GR" baseline="30000" dirty="0" smtClean="0"/>
              <a:t>-9</a:t>
            </a:r>
            <a:r>
              <a:rPr lang="el-GR" dirty="0" smtClean="0"/>
              <a:t>-10</a:t>
            </a:r>
            <a:r>
              <a:rPr lang="el-GR" baseline="30000" dirty="0" smtClean="0"/>
              <a:t>-6</a:t>
            </a:r>
            <a:r>
              <a:rPr lang="en-US" baseline="30000" dirty="0" smtClean="0"/>
              <a:t> </a:t>
            </a:r>
            <a:r>
              <a:rPr lang="en-US" dirty="0" smtClean="0"/>
              <a:t>s</a:t>
            </a:r>
            <a:r>
              <a:rPr lang="el-GR" dirty="0" smtClean="0"/>
              <a:t>)</a:t>
            </a:r>
          </a:p>
          <a:p>
            <a:pPr marL="514350" indent="-514350">
              <a:buFont typeface="+mj-lt"/>
              <a:buAutoNum type="arabicPeriod"/>
            </a:pPr>
            <a:r>
              <a:rPr lang="el-GR" dirty="0" smtClean="0"/>
              <a:t>Φ</a:t>
            </a:r>
            <a:r>
              <a:rPr lang="el-GR" dirty="0"/>
              <a:t>ωσφορισμός (</a:t>
            </a:r>
            <a:r>
              <a:rPr lang="el-GR" dirty="0" smtClean="0"/>
              <a:t>10</a:t>
            </a:r>
            <a:r>
              <a:rPr lang="el-GR" baseline="30000" dirty="0" smtClean="0"/>
              <a:t>-</a:t>
            </a:r>
            <a:r>
              <a:rPr lang="en-US" baseline="30000" dirty="0" smtClean="0"/>
              <a:t>4</a:t>
            </a:r>
            <a:r>
              <a:rPr lang="el-GR" dirty="0" smtClean="0"/>
              <a:t>-10</a:t>
            </a:r>
            <a:r>
              <a:rPr lang="en-US" baseline="30000" dirty="0"/>
              <a:t> </a:t>
            </a:r>
            <a:r>
              <a:rPr lang="en-US" dirty="0" smtClean="0"/>
              <a:t>s</a:t>
            </a:r>
            <a:r>
              <a:rPr lang="el-GR" dirty="0"/>
              <a:t>)</a:t>
            </a:r>
          </a:p>
        </p:txBody>
      </p:sp>
    </p:spTree>
    <p:extLst>
      <p:ext uri="{BB962C8B-B14F-4D97-AF65-F5344CB8AC3E}">
        <p14:creationId xmlns="" xmlns:p14="http://schemas.microsoft.com/office/powerpoint/2010/main" val="2925374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Ανιχνευτής υπέρυθρου</a:t>
            </a:r>
            <a:endParaRPr lang="el-GR" dirty="0"/>
          </a:p>
        </p:txBody>
      </p:sp>
      <p:sp>
        <p:nvSpPr>
          <p:cNvPr id="3" name="Θέση περιεχομένου 2"/>
          <p:cNvSpPr>
            <a:spLocks noGrp="1"/>
          </p:cNvSpPr>
          <p:nvPr>
            <p:ph idx="1"/>
          </p:nvPr>
        </p:nvSpPr>
        <p:spPr/>
        <p:txBody>
          <a:bodyPr/>
          <a:lstStyle/>
          <a:p>
            <a:r>
              <a:rPr lang="el-GR" dirty="0" smtClean="0"/>
              <a:t>Όχι ευαίσθητος, με μικρή εκλεκτικότητα (πολλοί διαλύτες απορροφούν εκεί)</a:t>
            </a:r>
          </a:p>
          <a:p>
            <a:r>
              <a:rPr lang="el-GR" dirty="0" smtClean="0"/>
              <a:t>Σε κατάλληλες συχνότητες, αυξάνει η εκλεκτικότητα</a:t>
            </a:r>
            <a:endParaRPr lang="el-GR" dirty="0"/>
          </a:p>
        </p:txBody>
      </p:sp>
    </p:spTree>
    <p:extLst>
      <p:ext uri="{BB962C8B-B14F-4D97-AF65-F5344CB8AC3E}">
        <p14:creationId xmlns="" xmlns:p14="http://schemas.microsoft.com/office/powerpoint/2010/main" val="156922665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19668" y="365126"/>
            <a:ext cx="8095682" cy="1325563"/>
          </a:xfrm>
        </p:spPr>
        <p:txBody>
          <a:bodyPr>
            <a:normAutofit fontScale="90000"/>
          </a:bodyPr>
          <a:lstStyle/>
          <a:p>
            <a:r>
              <a:rPr lang="el-GR" dirty="0" smtClean="0"/>
              <a:t>Ηλεκτροχημικός (</a:t>
            </a:r>
            <a:r>
              <a:rPr lang="el-GR" dirty="0" err="1" smtClean="0"/>
              <a:t>αμπερομετρικός</a:t>
            </a:r>
            <a:r>
              <a:rPr lang="el-GR" dirty="0" smtClean="0"/>
              <a:t>) ανιχνευτής </a:t>
            </a:r>
            <a:endParaRPr lang="el-GR" dirty="0"/>
          </a:p>
        </p:txBody>
      </p:sp>
      <p:sp>
        <p:nvSpPr>
          <p:cNvPr id="3" name="Θέση περιεχομένου 2"/>
          <p:cNvSpPr>
            <a:spLocks noGrp="1"/>
          </p:cNvSpPr>
          <p:nvPr>
            <p:ph idx="1"/>
          </p:nvPr>
        </p:nvSpPr>
        <p:spPr/>
        <p:txBody>
          <a:bodyPr/>
          <a:lstStyle/>
          <a:p>
            <a:r>
              <a:rPr lang="el-GR" dirty="0" smtClean="0"/>
              <a:t>Παρακολουθεί το </a:t>
            </a:r>
            <a:r>
              <a:rPr lang="en-US" dirty="0" smtClean="0"/>
              <a:t>I</a:t>
            </a:r>
            <a:r>
              <a:rPr lang="el-GR" dirty="0" smtClean="0"/>
              <a:t> μικρού ηλεκτρολυτικού στοιχείου ροής με σταθερό </a:t>
            </a:r>
            <a:r>
              <a:rPr lang="en-US" dirty="0" smtClean="0"/>
              <a:t>V. </a:t>
            </a:r>
          </a:p>
          <a:p>
            <a:r>
              <a:rPr lang="el-GR" dirty="0" smtClean="0"/>
              <a:t>Χρησιμοποιείται για διαχωρισμό </a:t>
            </a:r>
            <a:r>
              <a:rPr lang="el-GR" dirty="0" err="1" smtClean="0"/>
              <a:t>ηλεκτρενεργών</a:t>
            </a:r>
            <a:r>
              <a:rPr lang="el-GR" dirty="0" smtClean="0"/>
              <a:t> ουσιών (</a:t>
            </a:r>
            <a:r>
              <a:rPr lang="el-GR" dirty="0" err="1" smtClean="0"/>
              <a:t>ανάγωνται</a:t>
            </a:r>
            <a:r>
              <a:rPr lang="el-GR" dirty="0" smtClean="0"/>
              <a:t> ή οξειδώνονται στο συγκεκριμένο </a:t>
            </a:r>
            <a:r>
              <a:rPr lang="en-US" dirty="0" smtClean="0"/>
              <a:t>V</a:t>
            </a:r>
            <a:r>
              <a:rPr lang="el-GR" dirty="0" smtClean="0"/>
              <a:t>. </a:t>
            </a:r>
            <a:endParaRPr lang="el-GR" dirty="0"/>
          </a:p>
        </p:txBody>
      </p:sp>
    </p:spTree>
    <p:extLst>
      <p:ext uri="{BB962C8B-B14F-4D97-AF65-F5344CB8AC3E}">
        <p14:creationId xmlns="" xmlns:p14="http://schemas.microsoft.com/office/powerpoint/2010/main" val="13778830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Φασματόμετρο μάζας</a:t>
            </a:r>
            <a:endParaRPr lang="el-GR" dirty="0"/>
          </a:p>
        </p:txBody>
      </p:sp>
      <p:sp>
        <p:nvSpPr>
          <p:cNvPr id="3" name="Θέση περιεχομένου 2"/>
          <p:cNvSpPr>
            <a:spLocks noGrp="1"/>
          </p:cNvSpPr>
          <p:nvPr>
            <p:ph idx="1"/>
          </p:nvPr>
        </p:nvSpPr>
        <p:spPr>
          <a:xfrm>
            <a:off x="628650" y="1525375"/>
            <a:ext cx="7886700" cy="1490781"/>
          </a:xfrm>
        </p:spPr>
        <p:txBody>
          <a:bodyPr>
            <a:normAutofit fontScale="92500" lnSpcReduction="10000"/>
          </a:bodyPr>
          <a:lstStyle/>
          <a:p>
            <a:r>
              <a:rPr lang="en-US" dirty="0" smtClean="0"/>
              <a:t>LC-MS </a:t>
            </a:r>
            <a:r>
              <a:rPr lang="el-GR" dirty="0" err="1" smtClean="0"/>
              <a:t>συνδιασμός</a:t>
            </a:r>
            <a:r>
              <a:rPr lang="el-GR" dirty="0" smtClean="0"/>
              <a:t>              ευαισθησία, εκλεκτικότητα και αξιοπιστία</a:t>
            </a:r>
          </a:p>
          <a:p>
            <a:r>
              <a:rPr lang="el-GR" dirty="0" smtClean="0"/>
              <a:t>Υψηλό κόστος </a:t>
            </a:r>
            <a:endParaRPr lang="el-GR" dirty="0"/>
          </a:p>
        </p:txBody>
      </p:sp>
      <p:sp>
        <p:nvSpPr>
          <p:cNvPr id="4" name="Δεξιό βέλος 3"/>
          <p:cNvSpPr/>
          <p:nvPr/>
        </p:nvSpPr>
        <p:spPr>
          <a:xfrm>
            <a:off x="4214810" y="1714488"/>
            <a:ext cx="593678" cy="682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TextBox 4"/>
          <p:cNvSpPr txBox="1"/>
          <p:nvPr/>
        </p:nvSpPr>
        <p:spPr>
          <a:xfrm>
            <a:off x="614151" y="2743196"/>
            <a:ext cx="3356816" cy="769441"/>
          </a:xfrm>
          <a:prstGeom prst="rect">
            <a:avLst/>
          </a:prstGeom>
          <a:noFill/>
        </p:spPr>
        <p:txBody>
          <a:bodyPr wrap="none" rtlCol="0">
            <a:spAutoFit/>
          </a:bodyPr>
          <a:lstStyle/>
          <a:p>
            <a:r>
              <a:rPr lang="el-GR" sz="4400" dirty="0" err="1" smtClean="0"/>
              <a:t>Καταγράφεας</a:t>
            </a:r>
            <a:endParaRPr lang="el-GR" sz="4400" dirty="0"/>
          </a:p>
        </p:txBody>
      </p:sp>
      <p:sp>
        <p:nvSpPr>
          <p:cNvPr id="6" name="TextBox 5"/>
          <p:cNvSpPr txBox="1"/>
          <p:nvPr/>
        </p:nvSpPr>
        <p:spPr>
          <a:xfrm>
            <a:off x="628650" y="4080681"/>
            <a:ext cx="6788012" cy="1200329"/>
          </a:xfrm>
          <a:prstGeom prst="rect">
            <a:avLst/>
          </a:prstGeom>
          <a:noFill/>
        </p:spPr>
        <p:txBody>
          <a:bodyPr wrap="none" rtlCol="0">
            <a:spAutoFit/>
          </a:bodyPr>
          <a:lstStyle/>
          <a:p>
            <a:pPr marL="285750" indent="-285750">
              <a:buFont typeface="Arial" panose="020B0604020202020204" pitchFamily="34" charset="0"/>
              <a:buChar char="•"/>
            </a:pPr>
            <a:r>
              <a:rPr lang="el-GR" sz="2400" dirty="0" smtClean="0"/>
              <a:t>Φθηνότερο και απλούστερο τρόπο παρουσιάσεως</a:t>
            </a:r>
          </a:p>
          <a:p>
            <a:pPr marL="285750" indent="-285750">
              <a:buFont typeface="Arial" panose="020B0604020202020204" pitchFamily="34" charset="0"/>
              <a:buChar char="•"/>
            </a:pPr>
            <a:r>
              <a:rPr lang="el-GR" sz="2400" dirty="0" smtClean="0"/>
              <a:t>Δυνατότητα ενίσχυσης σήματος</a:t>
            </a:r>
          </a:p>
          <a:p>
            <a:pPr marL="285750" indent="-285750">
              <a:buFont typeface="Arial" panose="020B0604020202020204" pitchFamily="34" charset="0"/>
              <a:buChar char="•"/>
            </a:pPr>
            <a:r>
              <a:rPr lang="el-GR" sz="2400" dirty="0" smtClean="0"/>
              <a:t>Σήμερα              υπολογιστές</a:t>
            </a:r>
            <a:endParaRPr lang="el-GR" sz="2400" dirty="0"/>
          </a:p>
        </p:txBody>
      </p:sp>
      <p:sp>
        <p:nvSpPr>
          <p:cNvPr id="7" name="Δεξιό βέλος 6"/>
          <p:cNvSpPr/>
          <p:nvPr/>
        </p:nvSpPr>
        <p:spPr>
          <a:xfrm>
            <a:off x="2214546" y="5000636"/>
            <a:ext cx="378726" cy="1690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18991029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Επιλογή τεχνικής &amp; κινητής φάσης</a:t>
            </a:r>
            <a:endParaRPr lang="el-GR" dirty="0"/>
          </a:p>
        </p:txBody>
      </p:sp>
      <p:sp>
        <p:nvSpPr>
          <p:cNvPr id="3" name="Θέση περιεχομένου 2"/>
          <p:cNvSpPr>
            <a:spLocks noGrp="1"/>
          </p:cNvSpPr>
          <p:nvPr>
            <p:ph idx="1"/>
          </p:nvPr>
        </p:nvSpPr>
        <p:spPr/>
        <p:txBody>
          <a:bodyPr>
            <a:normAutofit fontScale="85000" lnSpcReduction="10000"/>
          </a:bodyPr>
          <a:lstStyle/>
          <a:p>
            <a:r>
              <a:rPr lang="el-GR" dirty="0"/>
              <a:t>τα περισσότερα μίγματα μπορούν να </a:t>
            </a:r>
            <a:r>
              <a:rPr lang="el-GR" dirty="0" err="1"/>
              <a:t>διαχωριστουν</a:t>
            </a:r>
            <a:r>
              <a:rPr lang="el-GR" dirty="0"/>
              <a:t> και να αναλυθούν με </a:t>
            </a:r>
            <a:r>
              <a:rPr lang="en-US" dirty="0" smtClean="0"/>
              <a:t>HPLC</a:t>
            </a:r>
          </a:p>
          <a:p>
            <a:r>
              <a:rPr lang="el-GR" dirty="0" smtClean="0"/>
              <a:t>Το πώς; Βάση τεχνική και πείρας                επιλέγοντας κατάλληλο σύστημα στατικής &amp; κινητής φάσης ή πρόγραμμα </a:t>
            </a:r>
            <a:r>
              <a:rPr lang="el-GR" dirty="0" err="1" smtClean="0"/>
              <a:t>βαθμωτής</a:t>
            </a:r>
            <a:r>
              <a:rPr lang="el-GR" dirty="0" smtClean="0"/>
              <a:t> </a:t>
            </a:r>
            <a:r>
              <a:rPr lang="el-GR" dirty="0" err="1" smtClean="0"/>
              <a:t>έκλουσης</a:t>
            </a:r>
            <a:r>
              <a:rPr lang="el-GR" dirty="0" smtClean="0"/>
              <a:t>.</a:t>
            </a:r>
          </a:p>
          <a:p>
            <a:r>
              <a:rPr lang="el-GR" dirty="0" smtClean="0"/>
              <a:t>Γενικά θέλουμε συνθήκες: τα συστατικά να συγκρατούνται στην στατική φάση, αλλά όχι πολύ ισχυρά</a:t>
            </a:r>
          </a:p>
          <a:p>
            <a:r>
              <a:rPr lang="el-GR" dirty="0" smtClean="0"/>
              <a:t>Αποδοτικός διαχωρισμός: εξασφάλιση διαφορετικής ταχύτητας ζωνών           από διαφορετικό βαθμό συγκράτησης.</a:t>
            </a:r>
            <a:endParaRPr lang="el-GR" dirty="0"/>
          </a:p>
        </p:txBody>
      </p:sp>
      <p:sp>
        <p:nvSpPr>
          <p:cNvPr id="4" name="Δεξιό βέλος 3"/>
          <p:cNvSpPr/>
          <p:nvPr/>
        </p:nvSpPr>
        <p:spPr>
          <a:xfrm>
            <a:off x="4554941" y="2988861"/>
            <a:ext cx="675564"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1647968" y="5459105"/>
            <a:ext cx="481083" cy="955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4669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p:cNvGraphicFramePr>
            <a:graphicFrameLocks noGrp="1"/>
          </p:cNvGraphicFramePr>
          <p:nvPr>
            <p:ph idx="1"/>
            <p:extLst>
              <p:ext uri="{D42A27DB-BD31-4B8C-83A1-F6EECF244321}">
                <p14:modId xmlns="" xmlns:p14="http://schemas.microsoft.com/office/powerpoint/2010/main" val="1633044007"/>
              </p:ext>
            </p:extLst>
          </p:nvPr>
        </p:nvGraphicFramePr>
        <p:xfrm>
          <a:off x="470847" y="696035"/>
          <a:ext cx="8044504" cy="6209980"/>
        </p:xfrm>
        <a:graphic>
          <a:graphicData uri="http://schemas.openxmlformats.org/drawingml/2006/table">
            <a:tbl>
              <a:tblPr firstRow="1" bandRow="1">
                <a:tableStyleId>{5C22544A-7EE6-4342-B048-85BDC9FD1C3A}</a:tableStyleId>
              </a:tblPr>
              <a:tblGrid>
                <a:gridCol w="2011126"/>
                <a:gridCol w="2011126"/>
                <a:gridCol w="2011126"/>
                <a:gridCol w="2011126"/>
              </a:tblGrid>
              <a:tr h="807525">
                <a:tc gridSpan="3">
                  <a:txBody>
                    <a:bodyPr/>
                    <a:lstStyle/>
                    <a:p>
                      <a:pPr algn="ctr"/>
                      <a:r>
                        <a:rPr lang="el-GR" dirty="0" smtClean="0"/>
                        <a:t>Δείγμα</a:t>
                      </a:r>
                      <a:r>
                        <a:rPr lang="el-GR" baseline="0" dirty="0" smtClean="0"/>
                        <a:t> </a:t>
                      </a:r>
                      <a:endParaRPr lang="el-GR" dirty="0"/>
                    </a:p>
                  </a:txBody>
                  <a:tcPr marL="68580" marR="68580"/>
                </a:tc>
                <a:tc hMerge="1">
                  <a:txBody>
                    <a:bodyPr/>
                    <a:lstStyle/>
                    <a:p>
                      <a:endParaRPr lang="el-GR" dirty="0"/>
                    </a:p>
                  </a:txBody>
                  <a:tcPr/>
                </a:tc>
                <a:tc hMerge="1">
                  <a:txBody>
                    <a:bodyPr/>
                    <a:lstStyle/>
                    <a:p>
                      <a:endParaRPr lang="el-GR" dirty="0"/>
                    </a:p>
                  </a:txBody>
                  <a:tcPr/>
                </a:tc>
                <a:tc>
                  <a:txBody>
                    <a:bodyPr/>
                    <a:lstStyle/>
                    <a:p>
                      <a:r>
                        <a:rPr lang="el-GR" dirty="0" smtClean="0"/>
                        <a:t>Μηχανισμός συγκρότησης</a:t>
                      </a:r>
                      <a:endParaRPr lang="el-GR" dirty="0"/>
                    </a:p>
                  </a:txBody>
                  <a:tcPr marL="68580" marR="68580"/>
                </a:tc>
              </a:tr>
              <a:tr h="467852">
                <a:tc>
                  <a:txBody>
                    <a:bodyPr/>
                    <a:lstStyle/>
                    <a:p>
                      <a:r>
                        <a:rPr lang="en-US" dirty="0" err="1" smtClean="0"/>
                        <a:t>Mr</a:t>
                      </a:r>
                      <a:endParaRPr lang="el-GR" dirty="0"/>
                    </a:p>
                  </a:txBody>
                  <a:tcPr marL="68580" marR="68580"/>
                </a:tc>
                <a:tc>
                  <a:txBody>
                    <a:bodyPr/>
                    <a:lstStyle/>
                    <a:p>
                      <a:r>
                        <a:rPr lang="el-GR" dirty="0" smtClean="0"/>
                        <a:t>Διαλυτότητα</a:t>
                      </a:r>
                      <a:endParaRPr lang="el-GR" dirty="0"/>
                    </a:p>
                  </a:txBody>
                  <a:tcPr marL="68580" marR="68580"/>
                </a:tc>
                <a:tc>
                  <a:txBody>
                    <a:bodyPr/>
                    <a:lstStyle/>
                    <a:p>
                      <a:r>
                        <a:rPr lang="el-GR" dirty="0" smtClean="0"/>
                        <a:t>Πολικότητα</a:t>
                      </a:r>
                      <a:endParaRPr lang="el-GR" dirty="0"/>
                    </a:p>
                  </a:txBody>
                  <a:tcPr marL="68580" marR="68580"/>
                </a:tc>
                <a:tc>
                  <a:txBody>
                    <a:bodyPr/>
                    <a:lstStyle/>
                    <a:p>
                      <a:endParaRPr lang="el-GR"/>
                    </a:p>
                  </a:txBody>
                  <a:tcPr marL="68580" marR="68580"/>
                </a:tc>
              </a:tr>
              <a:tr h="467852">
                <a:tc>
                  <a:txBody>
                    <a:bodyPr/>
                    <a:lstStyle/>
                    <a:p>
                      <a:r>
                        <a:rPr lang="el-GR" dirty="0" smtClean="0"/>
                        <a:t>Μικρό</a:t>
                      </a:r>
                      <a:endParaRPr lang="el-GR" dirty="0"/>
                    </a:p>
                  </a:txBody>
                  <a:tcPr marL="68580" marR="68580"/>
                </a:tc>
                <a:tc>
                  <a:txBody>
                    <a:bodyPr/>
                    <a:lstStyle/>
                    <a:p>
                      <a:r>
                        <a:rPr lang="el-GR" dirty="0" err="1" smtClean="0"/>
                        <a:t>Υδατοδιαλυτές</a:t>
                      </a:r>
                      <a:endParaRPr lang="el-GR" dirty="0"/>
                    </a:p>
                  </a:txBody>
                  <a:tcPr marL="68580" marR="68580"/>
                </a:tc>
                <a:tc>
                  <a:txBody>
                    <a:bodyPr/>
                    <a:lstStyle/>
                    <a:p>
                      <a:r>
                        <a:rPr lang="el-GR" dirty="0" smtClean="0"/>
                        <a:t>Υψηλή (ιοντικές)</a:t>
                      </a:r>
                      <a:endParaRPr lang="el-GR" dirty="0"/>
                    </a:p>
                  </a:txBody>
                  <a:tcPr marL="68580" marR="68580"/>
                </a:tc>
                <a:tc>
                  <a:txBody>
                    <a:bodyPr/>
                    <a:lstStyle/>
                    <a:p>
                      <a:r>
                        <a:rPr lang="el-GR" dirty="0" err="1" smtClean="0"/>
                        <a:t>Ιοντοανταλλαγή</a:t>
                      </a:r>
                      <a:r>
                        <a:rPr lang="el-GR" baseline="0" dirty="0" smtClean="0"/>
                        <a:t> </a:t>
                      </a:r>
                      <a:endParaRPr lang="el-GR" dirty="0"/>
                    </a:p>
                  </a:txBody>
                  <a:tcPr marL="68580" marR="68580"/>
                </a:tc>
              </a:tr>
              <a:tr h="467852">
                <a:tc>
                  <a:txBody>
                    <a:bodyPr/>
                    <a:lstStyle/>
                    <a:p>
                      <a:endParaRPr lang="el-GR"/>
                    </a:p>
                  </a:txBody>
                  <a:tcPr marL="68580" marR="68580"/>
                </a:tc>
                <a:tc>
                  <a:txBody>
                    <a:bodyPr/>
                    <a:lstStyle/>
                    <a:p>
                      <a:endParaRPr lang="el-GR"/>
                    </a:p>
                  </a:txBody>
                  <a:tcPr marL="68580" marR="68580"/>
                </a:tc>
                <a:tc>
                  <a:txBody>
                    <a:bodyPr/>
                    <a:lstStyle/>
                    <a:p>
                      <a:r>
                        <a:rPr lang="el-GR" dirty="0" smtClean="0"/>
                        <a:t>Μέση (ιοντικές)</a:t>
                      </a:r>
                      <a:endParaRPr lang="el-GR" dirty="0"/>
                    </a:p>
                  </a:txBody>
                  <a:tcPr marL="68580" marR="68580"/>
                </a:tc>
                <a:tc>
                  <a:txBody>
                    <a:bodyPr/>
                    <a:lstStyle/>
                    <a:p>
                      <a:r>
                        <a:rPr lang="el-GR" dirty="0" smtClean="0"/>
                        <a:t>Κατανομή </a:t>
                      </a:r>
                      <a:endParaRPr lang="el-GR" dirty="0"/>
                    </a:p>
                  </a:txBody>
                  <a:tcPr marL="68580" marR="68580"/>
                </a:tc>
              </a:tr>
              <a:tr h="807525">
                <a:tc>
                  <a:txBody>
                    <a:bodyPr/>
                    <a:lstStyle/>
                    <a:p>
                      <a:r>
                        <a:rPr lang="el-GR" dirty="0" smtClean="0"/>
                        <a:t>Μέσο</a:t>
                      </a:r>
                      <a:endParaRPr lang="el-GR" dirty="0"/>
                    </a:p>
                  </a:txBody>
                  <a:tcPr marL="68580" marR="68580"/>
                </a:tc>
                <a:tc>
                  <a:txBody>
                    <a:bodyPr/>
                    <a:lstStyle/>
                    <a:p>
                      <a:r>
                        <a:rPr lang="el-GR" dirty="0" smtClean="0"/>
                        <a:t>Ενδιάμεση</a:t>
                      </a:r>
                      <a:endParaRPr lang="el-GR" dirty="0"/>
                    </a:p>
                  </a:txBody>
                  <a:tcPr marL="68580" marR="68580"/>
                </a:tc>
                <a:tc>
                  <a:txBody>
                    <a:bodyPr/>
                    <a:lstStyle/>
                    <a:p>
                      <a:r>
                        <a:rPr lang="el-GR" dirty="0" smtClean="0"/>
                        <a:t>Μέση (μη ιοντικές)</a:t>
                      </a:r>
                      <a:endParaRPr lang="el-GR" dirty="0"/>
                    </a:p>
                  </a:txBody>
                  <a:tcPr marL="68580" marR="68580"/>
                </a:tc>
                <a:tc>
                  <a:txBody>
                    <a:bodyPr/>
                    <a:lstStyle/>
                    <a:p>
                      <a:r>
                        <a:rPr lang="el-GR" dirty="0" smtClean="0"/>
                        <a:t>Κατανομή (κανονικής ή αντίστροφης φάσης)</a:t>
                      </a:r>
                      <a:endParaRPr lang="el-GR" dirty="0"/>
                    </a:p>
                  </a:txBody>
                  <a:tcPr marL="68580" marR="68580"/>
                </a:tc>
              </a:tr>
              <a:tr h="467852">
                <a:tc>
                  <a:txBody>
                    <a:bodyPr/>
                    <a:lstStyle/>
                    <a:p>
                      <a:endParaRPr lang="el-GR"/>
                    </a:p>
                  </a:txBody>
                  <a:tcPr marL="68580" marR="68580"/>
                </a:tc>
                <a:tc>
                  <a:txBody>
                    <a:bodyPr/>
                    <a:lstStyle/>
                    <a:p>
                      <a:r>
                        <a:rPr lang="el-GR" dirty="0" smtClean="0"/>
                        <a:t>Λιποδιαλυτές</a:t>
                      </a:r>
                      <a:endParaRPr lang="el-GR" dirty="0"/>
                    </a:p>
                  </a:txBody>
                  <a:tcPr marL="68580" marR="68580"/>
                </a:tc>
                <a:tc>
                  <a:txBody>
                    <a:bodyPr/>
                    <a:lstStyle/>
                    <a:p>
                      <a:r>
                        <a:rPr lang="el-GR" dirty="0" smtClean="0"/>
                        <a:t>Χαμηλή</a:t>
                      </a:r>
                      <a:endParaRPr lang="el-GR" dirty="0"/>
                    </a:p>
                  </a:txBody>
                  <a:tcPr marL="68580" marR="68580"/>
                </a:tc>
                <a:tc>
                  <a:txBody>
                    <a:bodyPr/>
                    <a:lstStyle/>
                    <a:p>
                      <a:r>
                        <a:rPr lang="el-GR" dirty="0" smtClean="0"/>
                        <a:t>Προσρόφηση</a:t>
                      </a:r>
                      <a:endParaRPr lang="el-GR" dirty="0"/>
                    </a:p>
                  </a:txBody>
                  <a:tcPr marL="68580" marR="68580"/>
                </a:tc>
              </a:tr>
              <a:tr h="1153607">
                <a:tc>
                  <a:txBody>
                    <a:bodyPr/>
                    <a:lstStyle/>
                    <a:p>
                      <a:r>
                        <a:rPr lang="el-GR" dirty="0" smtClean="0"/>
                        <a:t>Μεγάλο</a:t>
                      </a:r>
                      <a:endParaRPr lang="el-GR" dirty="0"/>
                    </a:p>
                  </a:txBody>
                  <a:tcPr marL="68580" marR="68580"/>
                </a:tc>
                <a:tc>
                  <a:txBody>
                    <a:bodyPr/>
                    <a:lstStyle/>
                    <a:p>
                      <a:r>
                        <a:rPr lang="el-GR" dirty="0" err="1" smtClean="0"/>
                        <a:t>Υδατοδιαλυτές</a:t>
                      </a:r>
                      <a:endParaRPr lang="el-GR" dirty="0"/>
                    </a:p>
                  </a:txBody>
                  <a:tcPr marL="68580" marR="68580"/>
                </a:tc>
                <a:tc>
                  <a:txBody>
                    <a:bodyPr/>
                    <a:lstStyle/>
                    <a:p>
                      <a:endParaRPr lang="el-GR"/>
                    </a:p>
                  </a:txBody>
                  <a:tcPr marL="68580" marR="68580"/>
                </a:tc>
                <a:tc>
                  <a:txBody>
                    <a:bodyPr/>
                    <a:lstStyle/>
                    <a:p>
                      <a:r>
                        <a:rPr lang="el-GR" dirty="0" smtClean="0"/>
                        <a:t>Μοριακός αποκλεισμός(υδατική κινητή φάση)</a:t>
                      </a:r>
                      <a:endParaRPr lang="el-GR" dirty="0"/>
                    </a:p>
                  </a:txBody>
                  <a:tcPr marL="68580" marR="68580"/>
                </a:tc>
              </a:tr>
              <a:tr h="807525">
                <a:tc>
                  <a:txBody>
                    <a:bodyPr/>
                    <a:lstStyle/>
                    <a:p>
                      <a:endParaRPr lang="el-GR" dirty="0"/>
                    </a:p>
                  </a:txBody>
                  <a:tcPr marL="68580" marR="68580"/>
                </a:tc>
                <a:tc>
                  <a:txBody>
                    <a:bodyPr/>
                    <a:lstStyle/>
                    <a:p>
                      <a:r>
                        <a:rPr lang="el-GR" dirty="0" smtClean="0"/>
                        <a:t>Λιποδιαλυτές</a:t>
                      </a:r>
                      <a:endParaRPr lang="el-GR" dirty="0"/>
                    </a:p>
                  </a:txBody>
                  <a:tcPr marL="68580" marR="68580"/>
                </a:tc>
                <a:tc>
                  <a:txBody>
                    <a:bodyPr/>
                    <a:lstStyle/>
                    <a:p>
                      <a:endParaRPr lang="el-GR"/>
                    </a:p>
                  </a:txBody>
                  <a:tcPr marL="68580" marR="68580"/>
                </a:tc>
                <a:tc>
                  <a:txBody>
                    <a:bodyPr/>
                    <a:lstStyle/>
                    <a:p>
                      <a:r>
                        <a:rPr lang="el-GR" dirty="0" smtClean="0"/>
                        <a:t>Μοριακός αποκλεισμός (μη υδατική κινητή φάση)</a:t>
                      </a:r>
                      <a:endParaRPr lang="el-GR" dirty="0"/>
                    </a:p>
                  </a:txBody>
                  <a:tcPr marL="68580" marR="68580"/>
                </a:tc>
              </a:tr>
            </a:tbl>
          </a:graphicData>
        </a:graphic>
      </p:graphicFrame>
    </p:spTree>
    <p:extLst>
      <p:ext uri="{BB962C8B-B14F-4D97-AF65-F5344CB8AC3E}">
        <p14:creationId xmlns="" xmlns:p14="http://schemas.microsoft.com/office/powerpoint/2010/main" val="36573931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28650" y="627797"/>
            <a:ext cx="7886700" cy="5549166"/>
          </a:xfrm>
        </p:spPr>
        <p:txBody>
          <a:bodyPr>
            <a:normAutofit fontScale="85000" lnSpcReduction="10000"/>
          </a:bodyPr>
          <a:lstStyle/>
          <a:p>
            <a:r>
              <a:rPr lang="el-GR" dirty="0" smtClean="0"/>
              <a:t>Μηχανισμοί προσρόφησης και κατανομής           διαφορετική πολικότητα συστατικών.</a:t>
            </a:r>
          </a:p>
          <a:p>
            <a:r>
              <a:rPr lang="el-GR" dirty="0" smtClean="0"/>
              <a:t>Μηχανισμός κατανομής: </a:t>
            </a:r>
            <a:r>
              <a:rPr lang="en-US" dirty="0" smtClean="0"/>
              <a:t>  </a:t>
            </a:r>
            <a:r>
              <a:rPr lang="el-GR" dirty="0" smtClean="0"/>
              <a:t>ευαίσθητη σε μικρά Δ(Μ</a:t>
            </a:r>
            <a:r>
              <a:rPr lang="en-US" dirty="0" smtClean="0"/>
              <a:t>r</a:t>
            </a:r>
            <a:r>
              <a:rPr lang="el-GR" dirty="0" smtClean="0"/>
              <a:t>)     ίδια </a:t>
            </a:r>
            <a:r>
              <a:rPr lang="el-GR" dirty="0" err="1" smtClean="0"/>
              <a:t>Ομ</a:t>
            </a:r>
            <a:r>
              <a:rPr lang="el-GR" dirty="0" smtClean="0"/>
              <a:t>. Σειρά.</a:t>
            </a:r>
          </a:p>
          <a:p>
            <a:pPr marL="0" indent="0">
              <a:buNone/>
            </a:pPr>
            <a:r>
              <a:rPr lang="el-GR" dirty="0" smtClean="0"/>
              <a:t>Διαχωρισμός ενώσεων με μικρή διαφορά</a:t>
            </a:r>
            <a:r>
              <a:rPr lang="en-US" dirty="0" smtClean="0"/>
              <a:t> </a:t>
            </a:r>
            <a:r>
              <a:rPr lang="el-GR" dirty="0" smtClean="0"/>
              <a:t>πολικότητας. (2)</a:t>
            </a:r>
          </a:p>
          <a:p>
            <a:r>
              <a:rPr lang="el-GR" dirty="0" smtClean="0"/>
              <a:t>Μηχανισμός προσρόφησης: στερεοχημικές διαφορές (παρόμοιες ενώσεις. Πιο εύκολη μέθοδος. Αλλά μεγάλες διαφορές πολικότητας. (1)</a:t>
            </a:r>
          </a:p>
          <a:p>
            <a:r>
              <a:rPr lang="el-GR" dirty="0" smtClean="0"/>
              <a:t>Μείγμα ιοντικών ενώσεων         </a:t>
            </a:r>
            <a:r>
              <a:rPr lang="en-US" dirty="0" smtClean="0"/>
              <a:t>HPLC </a:t>
            </a:r>
            <a:r>
              <a:rPr lang="el-GR" dirty="0" err="1" smtClean="0"/>
              <a:t>ιοντοανταλλαγής</a:t>
            </a:r>
            <a:r>
              <a:rPr lang="el-GR" dirty="0" smtClean="0"/>
              <a:t>.</a:t>
            </a:r>
          </a:p>
          <a:p>
            <a:r>
              <a:rPr lang="el-GR" dirty="0" smtClean="0"/>
              <a:t>Ενώσεις με μεγάλη </a:t>
            </a:r>
            <a:r>
              <a:rPr lang="el-GR" dirty="0"/>
              <a:t>Δ(Μ</a:t>
            </a:r>
            <a:r>
              <a:rPr lang="en-US" dirty="0"/>
              <a:t>r</a:t>
            </a:r>
            <a:r>
              <a:rPr lang="el-GR" dirty="0" smtClean="0"/>
              <a:t>)        </a:t>
            </a:r>
            <a:r>
              <a:rPr lang="en-US" dirty="0" smtClean="0"/>
              <a:t>HPLC</a:t>
            </a:r>
            <a:r>
              <a:rPr lang="el-GR" dirty="0" smtClean="0"/>
              <a:t> μοριακού αποκλεισμού</a:t>
            </a:r>
          </a:p>
          <a:p>
            <a:endParaRPr lang="el-GR" dirty="0" smtClean="0"/>
          </a:p>
          <a:p>
            <a:endParaRPr lang="el-GR" dirty="0"/>
          </a:p>
        </p:txBody>
      </p:sp>
      <p:sp>
        <p:nvSpPr>
          <p:cNvPr id="4" name="Δεξιό βέλος 3"/>
          <p:cNvSpPr/>
          <p:nvPr/>
        </p:nvSpPr>
        <p:spPr>
          <a:xfrm>
            <a:off x="7072330" y="857232"/>
            <a:ext cx="460612" cy="545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4500562" y="1643050"/>
            <a:ext cx="20471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4999564" y="4561560"/>
            <a:ext cx="358254" cy="818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ιό βέλος 6"/>
          <p:cNvSpPr/>
          <p:nvPr/>
        </p:nvSpPr>
        <p:spPr>
          <a:xfrm>
            <a:off x="4713812" y="5347378"/>
            <a:ext cx="358254" cy="8188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006790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b="1" dirty="0" smtClean="0">
                <a:solidFill>
                  <a:srgbClr val="0070C0"/>
                </a:solidFill>
              </a:rPr>
              <a:t>GSC</a:t>
            </a:r>
            <a:r>
              <a:rPr lang="el-GR" b="1" dirty="0" smtClean="0">
                <a:solidFill>
                  <a:srgbClr val="0070C0"/>
                </a:solidFill>
              </a:rPr>
              <a:t> </a:t>
            </a:r>
            <a:r>
              <a:rPr lang="el-GR" b="1" dirty="0" smtClean="0">
                <a:solidFill>
                  <a:srgbClr val="0070C0"/>
                </a:solidFill>
              </a:rPr>
              <a:t>χρωματογραφία</a:t>
            </a:r>
            <a:endParaRPr lang="el-GR" b="1" dirty="0">
              <a:solidFill>
                <a:srgbClr val="0070C0"/>
              </a:solidFill>
            </a:endParaRPr>
          </a:p>
        </p:txBody>
      </p:sp>
      <p:sp>
        <p:nvSpPr>
          <p:cNvPr id="3" name="Θέση περιεχομένου 2"/>
          <p:cNvSpPr>
            <a:spLocks noGrp="1"/>
          </p:cNvSpPr>
          <p:nvPr>
            <p:ph idx="1"/>
          </p:nvPr>
        </p:nvSpPr>
        <p:spPr/>
        <p:txBody>
          <a:bodyPr>
            <a:normAutofit fontScale="92500" lnSpcReduction="20000"/>
          </a:bodyPr>
          <a:lstStyle/>
          <a:p>
            <a:pPr>
              <a:buNone/>
            </a:pPr>
            <a:r>
              <a:rPr lang="el-GR" b="1" dirty="0" smtClean="0"/>
              <a:t>Διαχωρισμός</a:t>
            </a:r>
            <a:r>
              <a:rPr lang="el-GR" dirty="0" smtClean="0"/>
              <a:t> </a:t>
            </a:r>
            <a:endParaRPr lang="en-US" dirty="0" smtClean="0"/>
          </a:p>
          <a:p>
            <a:pPr>
              <a:buNone/>
            </a:pPr>
            <a:endParaRPr lang="en-US" dirty="0" smtClean="0"/>
          </a:p>
          <a:p>
            <a:pPr>
              <a:buNone/>
            </a:pPr>
            <a:r>
              <a:rPr lang="el-GR" dirty="0" smtClean="0"/>
              <a:t>κατανομή συστατικών μεταξύ ενός μη πτητικού υγρού  σε στερεό φορέα (στατική φάση) και ενός αερίου (κινητή φάση).</a:t>
            </a:r>
          </a:p>
          <a:p>
            <a:endParaRPr lang="en-US" dirty="0" smtClean="0"/>
          </a:p>
          <a:p>
            <a:pPr>
              <a:buNone/>
            </a:pPr>
            <a:r>
              <a:rPr lang="el-GR" dirty="0" smtClean="0"/>
              <a:t>κίνηση των συστατικών μέσα στην στήλη με διαφορετική ταχύτητα, λόγω διαφορετικής τάσης ατμών και αλληλεπίδρασης της ουσίας με την στατική φάση (διαφορετικός συντελεστής κατανομής) </a:t>
            </a:r>
            <a:endParaRPr lang="el-GR" dirty="0"/>
          </a:p>
        </p:txBody>
      </p:sp>
      <p:sp>
        <p:nvSpPr>
          <p:cNvPr id="4" name="3 - Καμπύλο δεξιό βέλος"/>
          <p:cNvSpPr/>
          <p:nvPr/>
        </p:nvSpPr>
        <p:spPr>
          <a:xfrm>
            <a:off x="509452" y="2873830"/>
            <a:ext cx="107768" cy="33963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6" name="5 - Καμπύλο δεξιό βέλος"/>
          <p:cNvSpPr/>
          <p:nvPr/>
        </p:nvSpPr>
        <p:spPr>
          <a:xfrm>
            <a:off x="525781" y="4228013"/>
            <a:ext cx="107768" cy="33963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extLst>
      <p:ext uri="{BB962C8B-B14F-4D97-AF65-F5344CB8AC3E}">
        <p14:creationId xmlns:p14="http://schemas.microsoft.com/office/powerpoint/2010/main" xmlns="" val="19059101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Κινητή φάση</a:t>
            </a: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smtClean="0"/>
              <a:t>«Δοκιμή και λάθος» ή </a:t>
            </a:r>
            <a:r>
              <a:rPr lang="en-US" dirty="0" smtClean="0"/>
              <a:t>TLC. </a:t>
            </a:r>
            <a:r>
              <a:rPr lang="el-GR" dirty="0" smtClean="0"/>
              <a:t>(σε συνδυασμό με εμπειρία και βασικές αρχές)</a:t>
            </a:r>
          </a:p>
          <a:p>
            <a:r>
              <a:rPr lang="el-GR" dirty="0" smtClean="0"/>
              <a:t>Κυρίως στηρίζονται στην διαφορά πολικότητας. Δοκιμάζονται με σειρά αυξανόμενης διαλυτότητας. </a:t>
            </a:r>
          </a:p>
          <a:p>
            <a:r>
              <a:rPr lang="el-GR" dirty="0" smtClean="0"/>
              <a:t>Μπορούμε (σε πολλά συστατικά) να χρησιμοποιήσουμε βαθμιδωτή </a:t>
            </a:r>
            <a:r>
              <a:rPr lang="el-GR" dirty="0" err="1" smtClean="0"/>
              <a:t>έκλουση</a:t>
            </a:r>
            <a:r>
              <a:rPr lang="el-GR" dirty="0" smtClean="0"/>
              <a:t>. </a:t>
            </a:r>
          </a:p>
          <a:p>
            <a:pPr marL="0" indent="0">
              <a:buNone/>
            </a:pPr>
            <a:r>
              <a:rPr lang="el-GR" dirty="0" smtClean="0"/>
              <a:t>      </a:t>
            </a:r>
          </a:p>
          <a:p>
            <a:pPr>
              <a:buFont typeface="Wingdings" panose="05000000000000000000" pitchFamily="2" charset="2"/>
              <a:buChar char="Ø"/>
            </a:pPr>
            <a:r>
              <a:rPr lang="el-GR" dirty="0"/>
              <a:t> </a:t>
            </a:r>
            <a:r>
              <a:rPr lang="el-GR" dirty="0" smtClean="0"/>
              <a:t> για σταθερότητα και </a:t>
            </a:r>
            <a:r>
              <a:rPr lang="el-GR" dirty="0" err="1" smtClean="0"/>
              <a:t>επαναληψιμότητα</a:t>
            </a:r>
            <a:r>
              <a:rPr lang="el-GR" dirty="0" smtClean="0"/>
              <a:t> στην υγρή-στερεή φάση</a:t>
            </a:r>
          </a:p>
          <a:p>
            <a:pPr marL="0" indent="0">
              <a:buNone/>
            </a:pPr>
            <a:r>
              <a:rPr lang="el-GR" dirty="0" smtClean="0"/>
              <a:t>Μικρή ποσότητα πολικού διαλύτη (π.χ. νερό)        </a:t>
            </a:r>
            <a:r>
              <a:rPr lang="el-GR" dirty="0" err="1" smtClean="0"/>
              <a:t>προσροφάται</a:t>
            </a:r>
            <a:r>
              <a:rPr lang="el-GR" dirty="0" smtClean="0"/>
              <a:t> σε πιο δραστικές θέσεις, μειώνοντας την </a:t>
            </a:r>
            <a:r>
              <a:rPr lang="el-GR" dirty="0" err="1" smtClean="0"/>
              <a:t>προσροφητική</a:t>
            </a:r>
            <a:r>
              <a:rPr lang="el-GR" dirty="0" smtClean="0"/>
              <a:t> ικανότητα  </a:t>
            </a:r>
            <a:endParaRPr lang="el-GR" dirty="0"/>
          </a:p>
          <a:p>
            <a:pPr marL="0" indent="0">
              <a:buNone/>
            </a:pPr>
            <a:endParaRPr lang="el-GR" dirty="0"/>
          </a:p>
        </p:txBody>
      </p:sp>
      <p:sp>
        <p:nvSpPr>
          <p:cNvPr id="5" name="Δεξιό βέλος 4"/>
          <p:cNvSpPr/>
          <p:nvPr/>
        </p:nvSpPr>
        <p:spPr>
          <a:xfrm>
            <a:off x="6929454" y="5072074"/>
            <a:ext cx="337782" cy="9553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 xmlns:p14="http://schemas.microsoft.com/office/powerpoint/2010/main" val="3857863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solidFill>
                  <a:srgbClr val="0070C0"/>
                </a:solidFill>
              </a:rPr>
              <a:t>Αέρια χρωματογραφία </a:t>
            </a:r>
            <a:endParaRPr lang="el-GR" b="1" dirty="0">
              <a:solidFill>
                <a:srgbClr val="0070C0"/>
              </a:solidFill>
            </a:endParaRPr>
          </a:p>
        </p:txBody>
      </p:sp>
      <p:sp>
        <p:nvSpPr>
          <p:cNvPr id="3" name="Θέση περιεχομένου 2"/>
          <p:cNvSpPr>
            <a:spLocks noGrp="1"/>
          </p:cNvSpPr>
          <p:nvPr>
            <p:ph idx="1"/>
          </p:nvPr>
        </p:nvSpPr>
        <p:spPr>
          <a:xfrm>
            <a:off x="194481" y="1825625"/>
            <a:ext cx="8949520" cy="4351338"/>
          </a:xfrm>
        </p:spPr>
        <p:txBody>
          <a:bodyPr>
            <a:normAutofit fontScale="85000" lnSpcReduction="10000"/>
          </a:bodyPr>
          <a:lstStyle/>
          <a:p>
            <a:pPr marL="0" indent="0">
              <a:buNone/>
            </a:pPr>
            <a:r>
              <a:rPr lang="el-GR" u="sng" dirty="0" smtClean="0"/>
              <a:t>Πλεονεκτήματα</a:t>
            </a:r>
          </a:p>
          <a:p>
            <a:r>
              <a:rPr lang="el-GR" dirty="0" smtClean="0"/>
              <a:t>Χαμηλό ιξώδες          χρήση στηλών μεγάλου μήκους         αποτελεσματικότητα</a:t>
            </a:r>
          </a:p>
          <a:p>
            <a:r>
              <a:rPr lang="el-GR" dirty="0" smtClean="0"/>
              <a:t>Αδράνεια αερίων         ισορροπία ανεξάρτητη από το αέριο </a:t>
            </a:r>
          </a:p>
          <a:p>
            <a:r>
              <a:rPr lang="el-GR" dirty="0" smtClean="0"/>
              <a:t>Πολλοί, απλοί, ευαίσθητοι και ταχείας αποκρίσεως ανιχνευτές αερίων.</a:t>
            </a:r>
          </a:p>
          <a:p>
            <a:endParaRPr lang="el-GR" dirty="0"/>
          </a:p>
          <a:p>
            <a:pPr marL="0" indent="0">
              <a:buNone/>
            </a:pPr>
            <a:r>
              <a:rPr lang="el-GR" dirty="0" smtClean="0"/>
              <a:t>Άρα            αποτελεσματικότερες και πλέον χρησιμοποιούμενες μεθόδους (στην πλειοψηφία ενώσεων.</a:t>
            </a:r>
            <a:endParaRPr lang="el-GR" dirty="0"/>
          </a:p>
        </p:txBody>
      </p:sp>
      <p:sp>
        <p:nvSpPr>
          <p:cNvPr id="4" name="Δεξιό βέλος 3"/>
          <p:cNvSpPr/>
          <p:nvPr/>
        </p:nvSpPr>
        <p:spPr>
          <a:xfrm>
            <a:off x="2169988" y="2579428"/>
            <a:ext cx="42990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Δεξιό βέλος 4"/>
          <p:cNvSpPr/>
          <p:nvPr/>
        </p:nvSpPr>
        <p:spPr>
          <a:xfrm>
            <a:off x="6132970" y="2581700"/>
            <a:ext cx="42990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Δεξιό βέλος 5"/>
          <p:cNvSpPr/>
          <p:nvPr/>
        </p:nvSpPr>
        <p:spPr>
          <a:xfrm>
            <a:off x="2364472" y="3070750"/>
            <a:ext cx="429905"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Δεξιό βέλος 6"/>
          <p:cNvSpPr/>
          <p:nvPr/>
        </p:nvSpPr>
        <p:spPr>
          <a:xfrm>
            <a:off x="849569" y="4520918"/>
            <a:ext cx="429905" cy="18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xmlns="" val="3729434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smtClean="0">
                <a:solidFill>
                  <a:srgbClr val="0070C0"/>
                </a:solidFill>
              </a:rPr>
              <a:t>Υγρή χρωματογραφία (</a:t>
            </a:r>
            <a:r>
              <a:rPr lang="en-US" b="1" dirty="0" smtClean="0">
                <a:solidFill>
                  <a:srgbClr val="0070C0"/>
                </a:solidFill>
              </a:rPr>
              <a:t>LC)</a:t>
            </a:r>
            <a:endParaRPr lang="el-GR" b="1" dirty="0">
              <a:solidFill>
                <a:srgbClr val="0070C0"/>
              </a:solidFill>
            </a:endParaRPr>
          </a:p>
        </p:txBody>
      </p:sp>
      <p:sp>
        <p:nvSpPr>
          <p:cNvPr id="3" name="Θέση περιεχομένου 2"/>
          <p:cNvSpPr>
            <a:spLocks noGrp="1"/>
          </p:cNvSpPr>
          <p:nvPr>
            <p:ph idx="1"/>
          </p:nvPr>
        </p:nvSpPr>
        <p:spPr>
          <a:xfrm>
            <a:off x="628650" y="1825625"/>
            <a:ext cx="8327693" cy="4351338"/>
          </a:xfrm>
        </p:spPr>
        <p:txBody>
          <a:bodyPr>
            <a:normAutofit fontScale="85000" lnSpcReduction="20000"/>
          </a:bodyPr>
          <a:lstStyle/>
          <a:p>
            <a:r>
              <a:rPr lang="el-GR" dirty="0" smtClean="0"/>
              <a:t>Στατική φάση: στερεό πορώδες υλικό ή υγρό καθηλωμένο σε στερεό υπόστρωμα. </a:t>
            </a:r>
          </a:p>
          <a:p>
            <a:r>
              <a:rPr lang="el-GR" dirty="0" smtClean="0"/>
              <a:t>Κινητή φάση: υγρό</a:t>
            </a:r>
          </a:p>
          <a:p>
            <a:r>
              <a:rPr lang="el-GR" dirty="0" smtClean="0"/>
              <a:t>Κίνηση: βαρύτητα</a:t>
            </a:r>
          </a:p>
          <a:p>
            <a:pPr marL="0" indent="0">
              <a:buNone/>
            </a:pPr>
            <a:r>
              <a:rPr lang="el-GR" dirty="0"/>
              <a:t> </a:t>
            </a:r>
            <a:r>
              <a:rPr lang="el-GR" dirty="0" smtClean="0"/>
              <a:t>                χρήση αντλιών χαμηλής ή υψηλής πίεσης (και απόδοσης, </a:t>
            </a:r>
            <a:r>
              <a:rPr lang="en-US" dirty="0" smtClean="0"/>
              <a:t>HPLC)</a:t>
            </a:r>
          </a:p>
          <a:p>
            <a:r>
              <a:rPr lang="el-GR" dirty="0" smtClean="0"/>
              <a:t>Προτιμάται:  ενώσεις με χαμηλές τάσεις ατμών και θερμικά ασταθείς.</a:t>
            </a:r>
          </a:p>
          <a:p>
            <a:r>
              <a:rPr lang="el-GR" dirty="0" smtClean="0"/>
              <a:t>Μηχανισμοί διαχωρισμού: η προσρόφηση, η κατανομή, η </a:t>
            </a:r>
            <a:r>
              <a:rPr lang="el-GR" dirty="0" err="1" smtClean="0"/>
              <a:t>ιονανταλλαγή</a:t>
            </a:r>
            <a:r>
              <a:rPr lang="el-GR" dirty="0" smtClean="0"/>
              <a:t>,  ο μοριακός αποκλεισμός και η συγγένεια.</a:t>
            </a:r>
          </a:p>
          <a:p>
            <a:pPr marL="0" indent="0">
              <a:buNone/>
            </a:pPr>
            <a:endParaRPr lang="el-GR" dirty="0"/>
          </a:p>
        </p:txBody>
      </p:sp>
    </p:spTree>
    <p:extLst>
      <p:ext uri="{BB962C8B-B14F-4D97-AF65-F5344CB8AC3E}">
        <p14:creationId xmlns:p14="http://schemas.microsoft.com/office/powerpoint/2010/main" xmlns="" val="40493403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1115870"/>
          </a:xfrm>
        </p:spPr>
        <p:txBody>
          <a:bodyPr>
            <a:normAutofit fontScale="90000"/>
          </a:bodyPr>
          <a:lstStyle/>
          <a:p>
            <a:r>
              <a:rPr lang="el-GR" b="1" dirty="0" smtClean="0">
                <a:solidFill>
                  <a:srgbClr val="0070C0"/>
                </a:solidFill>
              </a:rPr>
              <a:t>Υγρή-Στερεή </a:t>
            </a:r>
            <a:r>
              <a:rPr lang="el-GR" b="1" dirty="0" err="1" smtClean="0">
                <a:solidFill>
                  <a:srgbClr val="0070C0"/>
                </a:solidFill>
              </a:rPr>
              <a:t>χρωματογραφια</a:t>
            </a:r>
            <a:r>
              <a:rPr lang="el-GR" b="1" dirty="0" smtClean="0">
                <a:solidFill>
                  <a:srgbClr val="0070C0"/>
                </a:solidFill>
              </a:rPr>
              <a:t> προσροφήσεων</a:t>
            </a:r>
            <a:endParaRPr lang="el-GR" b="1" dirty="0">
              <a:solidFill>
                <a:srgbClr val="0070C0"/>
              </a:solidFill>
            </a:endParaRPr>
          </a:p>
        </p:txBody>
      </p:sp>
      <p:sp>
        <p:nvSpPr>
          <p:cNvPr id="3" name="Υπότιτλος 2"/>
          <p:cNvSpPr>
            <a:spLocks noGrp="1"/>
          </p:cNvSpPr>
          <p:nvPr>
            <p:ph type="subTitle" idx="1"/>
          </p:nvPr>
        </p:nvSpPr>
        <p:spPr>
          <a:xfrm>
            <a:off x="204717" y="2361063"/>
            <a:ext cx="8669740" cy="4230806"/>
          </a:xfrm>
        </p:spPr>
        <p:txBody>
          <a:bodyPr>
            <a:normAutofit fontScale="92500" lnSpcReduction="20000"/>
          </a:bodyPr>
          <a:lstStyle/>
          <a:p>
            <a:pPr marL="342900" indent="-342900" algn="l">
              <a:buFont typeface="Arial" panose="020B0604020202020204" pitchFamily="34" charset="0"/>
              <a:buChar char="•"/>
            </a:pPr>
            <a:r>
              <a:rPr lang="el-GR" dirty="0">
                <a:solidFill>
                  <a:schemeClr val="tx1"/>
                </a:solidFill>
              </a:rPr>
              <a:t>Ά</a:t>
            </a:r>
            <a:r>
              <a:rPr lang="el-GR" dirty="0" smtClean="0">
                <a:solidFill>
                  <a:schemeClr val="tx1"/>
                </a:solidFill>
              </a:rPr>
              <a:t>τομα ή ιόντα επαφή με το υλικό</a:t>
            </a:r>
          </a:p>
          <a:p>
            <a:pPr marL="342900" indent="-342900" algn="l">
              <a:buFont typeface="Arial" panose="020B0604020202020204" pitchFamily="34" charset="0"/>
              <a:buChar char="•"/>
            </a:pPr>
            <a:r>
              <a:rPr lang="el-GR" dirty="0" smtClean="0">
                <a:solidFill>
                  <a:schemeClr val="tx1"/>
                </a:solidFill>
              </a:rPr>
              <a:t>Δυνάμεις: </a:t>
            </a:r>
            <a:r>
              <a:rPr lang="el-GR" dirty="0" err="1" smtClean="0">
                <a:solidFill>
                  <a:schemeClr val="tx1"/>
                </a:solidFill>
              </a:rPr>
              <a:t>διαμοριακές</a:t>
            </a:r>
            <a:r>
              <a:rPr lang="el-GR" dirty="0" smtClean="0">
                <a:solidFill>
                  <a:schemeClr val="tx1"/>
                </a:solidFill>
              </a:rPr>
              <a:t> (ηλεκτροστατικές, </a:t>
            </a:r>
            <a:r>
              <a:rPr lang="el-GR" dirty="0" err="1" smtClean="0">
                <a:solidFill>
                  <a:schemeClr val="tx1"/>
                </a:solidFill>
              </a:rPr>
              <a:t>διπόλου-διπόλου</a:t>
            </a:r>
            <a:r>
              <a:rPr lang="el-GR" dirty="0" smtClean="0">
                <a:solidFill>
                  <a:schemeClr val="tx1"/>
                </a:solidFill>
              </a:rPr>
              <a:t>, </a:t>
            </a:r>
            <a:r>
              <a:rPr lang="el-GR" dirty="0" err="1" smtClean="0">
                <a:solidFill>
                  <a:schemeClr val="tx1"/>
                </a:solidFill>
              </a:rPr>
              <a:t>διπόλου</a:t>
            </a:r>
            <a:r>
              <a:rPr lang="el-GR" dirty="0" smtClean="0">
                <a:solidFill>
                  <a:schemeClr val="tx1"/>
                </a:solidFill>
              </a:rPr>
              <a:t>- </a:t>
            </a:r>
            <a:r>
              <a:rPr lang="el-GR" dirty="0" err="1" smtClean="0">
                <a:solidFill>
                  <a:schemeClr val="tx1"/>
                </a:solidFill>
              </a:rPr>
              <a:t>επαγώμενου</a:t>
            </a:r>
            <a:r>
              <a:rPr lang="el-GR" dirty="0" smtClean="0">
                <a:solidFill>
                  <a:schemeClr val="tx1"/>
                </a:solidFill>
              </a:rPr>
              <a:t> </a:t>
            </a:r>
            <a:r>
              <a:rPr lang="el-GR" dirty="0" err="1" smtClean="0">
                <a:solidFill>
                  <a:schemeClr val="tx1"/>
                </a:solidFill>
              </a:rPr>
              <a:t>διπόλου</a:t>
            </a:r>
            <a:r>
              <a:rPr lang="el-GR" dirty="0" smtClean="0">
                <a:solidFill>
                  <a:schemeClr val="tx1"/>
                </a:solidFill>
              </a:rPr>
              <a:t>, δυνάμεις </a:t>
            </a:r>
            <a:r>
              <a:rPr lang="en-US" dirty="0" smtClean="0">
                <a:solidFill>
                  <a:schemeClr val="tx1"/>
                </a:solidFill>
              </a:rPr>
              <a:t>London</a:t>
            </a:r>
            <a:r>
              <a:rPr lang="el-GR" dirty="0" smtClean="0">
                <a:solidFill>
                  <a:schemeClr val="tx1"/>
                </a:solidFill>
              </a:rPr>
              <a:t> ή και </a:t>
            </a:r>
            <a:r>
              <a:rPr lang="el-GR" dirty="0" err="1" smtClean="0">
                <a:solidFill>
                  <a:schemeClr val="tx1"/>
                </a:solidFill>
              </a:rPr>
              <a:t>συνδιασμός</a:t>
            </a:r>
            <a:r>
              <a:rPr lang="el-GR" dirty="0" smtClean="0">
                <a:solidFill>
                  <a:schemeClr val="tx1"/>
                </a:solidFill>
              </a:rPr>
              <a:t> αυτών)</a:t>
            </a:r>
          </a:p>
          <a:p>
            <a:pPr marL="342900" indent="-342900" algn="l">
              <a:buFont typeface="Arial" panose="020B0604020202020204" pitchFamily="34" charset="0"/>
              <a:buChar char="•"/>
            </a:pPr>
            <a:r>
              <a:rPr lang="el-GR" dirty="0" smtClean="0">
                <a:solidFill>
                  <a:schemeClr val="tx1"/>
                </a:solidFill>
              </a:rPr>
              <a:t>Η ταχύτητα μετακίνησης του συστατικού:  συνάρτηση του </a:t>
            </a:r>
            <a:r>
              <a:rPr lang="el-GR" dirty="0" err="1" smtClean="0">
                <a:solidFill>
                  <a:schemeClr val="tx1"/>
                </a:solidFill>
              </a:rPr>
              <a:t>γραμμομοριακοού</a:t>
            </a:r>
            <a:r>
              <a:rPr lang="el-GR" dirty="0" smtClean="0">
                <a:solidFill>
                  <a:schemeClr val="tx1"/>
                </a:solidFill>
              </a:rPr>
              <a:t> </a:t>
            </a:r>
            <a:r>
              <a:rPr lang="el-GR" dirty="0" err="1" smtClean="0">
                <a:solidFill>
                  <a:schemeClr val="tx1"/>
                </a:solidFill>
              </a:rPr>
              <a:t>κλασματός</a:t>
            </a:r>
            <a:r>
              <a:rPr lang="el-GR" dirty="0" smtClean="0">
                <a:solidFill>
                  <a:schemeClr val="tx1"/>
                </a:solidFill>
              </a:rPr>
              <a:t> του στην κινητή φάση.</a:t>
            </a:r>
          </a:p>
          <a:p>
            <a:pPr marL="342900" indent="-342900" algn="l">
              <a:buFont typeface="Arial" panose="020B0604020202020204" pitchFamily="34" charset="0"/>
              <a:buChar char="•"/>
            </a:pPr>
            <a:r>
              <a:rPr lang="el-GR" dirty="0" smtClean="0">
                <a:solidFill>
                  <a:schemeClr val="tx1"/>
                </a:solidFill>
              </a:rPr>
              <a:t>Διαλύτης: ανταγωνίζεται τα συστατικά στις θέσεις </a:t>
            </a:r>
            <a:r>
              <a:rPr lang="el-GR" dirty="0" err="1" smtClean="0">
                <a:solidFill>
                  <a:schemeClr val="tx1"/>
                </a:solidFill>
              </a:rPr>
              <a:t>προσφόφησης</a:t>
            </a:r>
            <a:r>
              <a:rPr lang="el-GR" dirty="0" smtClean="0">
                <a:solidFill>
                  <a:schemeClr val="tx1"/>
                </a:solidFill>
              </a:rPr>
              <a:t>. Η ικανότητα </a:t>
            </a:r>
            <a:r>
              <a:rPr lang="el-GR" dirty="0" err="1" smtClean="0">
                <a:solidFill>
                  <a:schemeClr val="tx1"/>
                </a:solidFill>
              </a:rPr>
              <a:t>έκλουσής</a:t>
            </a:r>
            <a:r>
              <a:rPr lang="el-GR" dirty="0" smtClean="0">
                <a:solidFill>
                  <a:schemeClr val="tx1"/>
                </a:solidFill>
              </a:rPr>
              <a:t> του είναι ανεξάρτητη της ουσίας, εκτοπίζει</a:t>
            </a:r>
            <a:endParaRPr lang="el-GR" dirty="0">
              <a:solidFill>
                <a:schemeClr val="tx1"/>
              </a:solidFill>
            </a:endParaRPr>
          </a:p>
        </p:txBody>
      </p:sp>
    </p:spTree>
    <p:extLst>
      <p:ext uri="{BB962C8B-B14F-4D97-AF65-F5344CB8AC3E}">
        <p14:creationId xmlns:p14="http://schemas.microsoft.com/office/powerpoint/2010/main" xmlns="" val="1155155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0070C0"/>
                </a:solidFill>
              </a:rPr>
              <a:t>Υγρή χρωματογραφία κατανομής στήλης</a:t>
            </a:r>
            <a:endParaRPr lang="el-GR" b="1" dirty="0">
              <a:solidFill>
                <a:srgbClr val="0070C0"/>
              </a:solidFill>
            </a:endParaRPr>
          </a:p>
        </p:txBody>
      </p:sp>
      <p:sp>
        <p:nvSpPr>
          <p:cNvPr id="3" name="Θέση περιεχομένου 2"/>
          <p:cNvSpPr>
            <a:spLocks noGrp="1"/>
          </p:cNvSpPr>
          <p:nvPr>
            <p:ph idx="1"/>
          </p:nvPr>
        </p:nvSpPr>
        <p:spPr/>
        <p:txBody>
          <a:bodyPr/>
          <a:lstStyle/>
          <a:p>
            <a:r>
              <a:rPr lang="el-GR" dirty="0" smtClean="0"/>
              <a:t>Στερεό υλικό χρησιμοποιείται ως υλικό στήριξης λεπτής στιβάδας υγρής στατικής φάσης, πολικού χαρακτήρα</a:t>
            </a:r>
          </a:p>
          <a:p>
            <a:r>
              <a:rPr lang="el-GR" dirty="0" smtClean="0"/>
              <a:t>Κινητή φάση: οργανικός διαλύτης χαμηλής πολικότητας</a:t>
            </a:r>
          </a:p>
          <a:p>
            <a:r>
              <a:rPr lang="el-GR" dirty="0" smtClean="0"/>
              <a:t>Εκλογή ζεύγους διαλυτών: διαλυτότητα των προς διαχωρισμό ουσιών (και μη αναμίξιμοι μεταξύ τους).</a:t>
            </a:r>
            <a:endParaRPr lang="el-GR" dirty="0"/>
          </a:p>
        </p:txBody>
      </p:sp>
    </p:spTree>
    <p:extLst>
      <p:ext uri="{BB962C8B-B14F-4D97-AF65-F5344CB8AC3E}">
        <p14:creationId xmlns:p14="http://schemas.microsoft.com/office/powerpoint/2010/main" xmlns="" val="34555940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solidFill>
                  <a:srgbClr val="0070C0"/>
                </a:solidFill>
              </a:rPr>
              <a:t>Χρωματογραφία </a:t>
            </a:r>
            <a:r>
              <a:rPr lang="el-GR" b="1" dirty="0" err="1" smtClean="0">
                <a:solidFill>
                  <a:srgbClr val="0070C0"/>
                </a:solidFill>
              </a:rPr>
              <a:t>ιοντοανταλαγής</a:t>
            </a:r>
            <a:endParaRPr lang="el-GR" b="1" dirty="0">
              <a:solidFill>
                <a:srgbClr val="0070C0"/>
              </a:solidFill>
            </a:endParaRPr>
          </a:p>
        </p:txBody>
      </p:sp>
      <p:sp>
        <p:nvSpPr>
          <p:cNvPr id="3" name="Θέση περιεχομένου 2"/>
          <p:cNvSpPr>
            <a:spLocks noGrp="1"/>
          </p:cNvSpPr>
          <p:nvPr>
            <p:ph idx="1"/>
          </p:nvPr>
        </p:nvSpPr>
        <p:spPr/>
        <p:txBody>
          <a:bodyPr/>
          <a:lstStyle/>
          <a:p>
            <a:r>
              <a:rPr lang="el-GR" dirty="0" smtClean="0"/>
              <a:t>Στηρίζεται στην αμφίδρομη ανταλλαγή ιόντων μεταξύ εξωτερικής υγρής φάσης και ιοντικών θέσεων στερεής αδιάλυτης φάσης. (</a:t>
            </a:r>
            <a:r>
              <a:rPr lang="el-GR" dirty="0" err="1" smtClean="0"/>
              <a:t>ιονανταλλακτή</a:t>
            </a:r>
            <a:r>
              <a:rPr lang="el-GR" dirty="0" smtClean="0"/>
              <a:t>)</a:t>
            </a:r>
          </a:p>
          <a:p>
            <a:r>
              <a:rPr lang="el-GR" dirty="0" err="1" smtClean="0"/>
              <a:t>Βαθμωτή</a:t>
            </a:r>
            <a:r>
              <a:rPr lang="el-GR" dirty="0" smtClean="0"/>
              <a:t> </a:t>
            </a:r>
            <a:r>
              <a:rPr lang="el-GR" dirty="0" err="1" smtClean="0"/>
              <a:t>έκλουση</a:t>
            </a:r>
            <a:r>
              <a:rPr lang="el-GR" dirty="0" smtClean="0"/>
              <a:t>  με αλλαγή της ιοντικής ισχύος ή του </a:t>
            </a:r>
            <a:r>
              <a:rPr lang="en-US" dirty="0" smtClean="0"/>
              <a:t>pH</a:t>
            </a:r>
            <a:endParaRPr lang="el-GR" dirty="0"/>
          </a:p>
        </p:txBody>
      </p:sp>
    </p:spTree>
    <p:extLst>
      <p:ext uri="{BB962C8B-B14F-4D97-AF65-F5344CB8AC3E}">
        <p14:creationId xmlns:p14="http://schemas.microsoft.com/office/powerpoint/2010/main" xmlns="" val="32004264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b="1" dirty="0" smtClean="0">
                <a:solidFill>
                  <a:srgbClr val="0070C0"/>
                </a:solidFill>
              </a:rPr>
              <a:t>Υγρή χρωματογραφία μοριακού αποκλεισμού</a:t>
            </a:r>
            <a:endParaRPr lang="el-GR" b="1" dirty="0">
              <a:solidFill>
                <a:srgbClr val="0070C0"/>
              </a:solidFill>
            </a:endParaRPr>
          </a:p>
        </p:txBody>
      </p:sp>
      <p:sp>
        <p:nvSpPr>
          <p:cNvPr id="3" name="Θέση περιεχομένου 2"/>
          <p:cNvSpPr>
            <a:spLocks noGrp="1"/>
          </p:cNvSpPr>
          <p:nvPr>
            <p:ph idx="1"/>
          </p:nvPr>
        </p:nvSpPr>
        <p:spPr/>
        <p:txBody>
          <a:bodyPr/>
          <a:lstStyle/>
          <a:p>
            <a:endParaRPr lang="en-US" dirty="0" smtClean="0"/>
          </a:p>
          <a:p>
            <a:r>
              <a:rPr lang="el-GR" dirty="0" smtClean="0"/>
              <a:t>Τα μόρια του μίγματος μετακινούνται με την βοήθεια υγρής κινητής φάσης, μέσω πορώδους υλικού</a:t>
            </a:r>
          </a:p>
          <a:p>
            <a:r>
              <a:rPr lang="el-GR" dirty="0" smtClean="0"/>
              <a:t>Διαχωρισμός μόνο βάση μεγέθους (λειτουργεί ως μοριακό κόσκινο)</a:t>
            </a:r>
          </a:p>
          <a:p>
            <a:r>
              <a:rPr lang="el-GR" dirty="0" smtClean="0"/>
              <a:t>Μεγαλύτερα μόρια, δεν δεσμεύονται, αποχωρούν πρώτες.   </a:t>
            </a:r>
            <a:endParaRPr lang="el-GR" dirty="0"/>
          </a:p>
        </p:txBody>
      </p:sp>
    </p:spTree>
    <p:extLst>
      <p:ext uri="{BB962C8B-B14F-4D97-AF65-F5344CB8AC3E}">
        <p14:creationId xmlns:p14="http://schemas.microsoft.com/office/powerpoint/2010/main" xmlns="" val="3390782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1296</Words>
  <PresentationFormat>Προβολή στην οθόνη (4:3)</PresentationFormat>
  <Paragraphs>206</Paragraphs>
  <Slides>30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30</vt:i4>
      </vt:variant>
    </vt:vector>
  </HeadingPairs>
  <TitlesOfParts>
    <vt:vector size="31" baseType="lpstr">
      <vt:lpstr>Θέμα του Office</vt:lpstr>
      <vt:lpstr>Αέρια χρωματογραφία (GC)</vt:lpstr>
      <vt:lpstr>GSC χρωματογραφία</vt:lpstr>
      <vt:lpstr>GSC χρωματογραφία</vt:lpstr>
      <vt:lpstr>Αέρια χρωματογραφία </vt:lpstr>
      <vt:lpstr>Υγρή χρωματογραφία (LC)</vt:lpstr>
      <vt:lpstr>Υγρή-Στερεή χρωματογραφια προσροφήσεων</vt:lpstr>
      <vt:lpstr>Υγρή χρωματογραφία κατανομής στήλης</vt:lpstr>
      <vt:lpstr>Χρωματογραφία ιοντοανταλαγής</vt:lpstr>
      <vt:lpstr>Υγρή χρωματογραφία μοριακού αποκλεισμού</vt:lpstr>
      <vt:lpstr>Χρωματογραφία συγγένειας</vt:lpstr>
      <vt:lpstr>Υγρή χρωματογραφία στήλης </vt:lpstr>
      <vt:lpstr>Υγρή χρωματογραφία υψηλής απόδοσης (HPLC).</vt:lpstr>
      <vt:lpstr>Υλικά</vt:lpstr>
      <vt:lpstr>Βασικά τμήματα χρωματογράφου HPLC</vt:lpstr>
      <vt:lpstr>Ανιχνευτές</vt:lpstr>
      <vt:lpstr>Ανιχνευτές </vt:lpstr>
      <vt:lpstr>Διαφάνεια 17</vt:lpstr>
      <vt:lpstr>Διαφάνεια 18</vt:lpstr>
      <vt:lpstr>Φασματοσκοπικές μέθοδοι ανάλυσης</vt:lpstr>
      <vt:lpstr>Διαφάνεια 20</vt:lpstr>
      <vt:lpstr>Ανιχνευτής υπεριώδους-ορατου</vt:lpstr>
      <vt:lpstr>Ανιχνευτές φθορισμού</vt:lpstr>
      <vt:lpstr>Φθορισμός</vt:lpstr>
      <vt:lpstr>Ανιχνευτής υπέρυθρου</vt:lpstr>
      <vt:lpstr>Ηλεκτροχημικός (αμπερομετρικός) ανιχνευτής </vt:lpstr>
      <vt:lpstr>Φασματόμετρο μάζας</vt:lpstr>
      <vt:lpstr>Επιλογή τεχνικής &amp; κινητής φάσης</vt:lpstr>
      <vt:lpstr>Διαφάνεια 28</vt:lpstr>
      <vt:lpstr>Διαφάνεια 29</vt:lpstr>
      <vt:lpstr>Κινητή φάση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Αέρια χρωματογραφία (GC)</dc:title>
  <dc:creator>cokie</dc:creator>
  <cp:lastModifiedBy>cokie</cp:lastModifiedBy>
  <cp:revision>5</cp:revision>
  <dcterms:created xsi:type="dcterms:W3CDTF">2017-12-04T20:00:07Z</dcterms:created>
  <dcterms:modified xsi:type="dcterms:W3CDTF">2017-12-05T06:10:08Z</dcterms:modified>
</cp:coreProperties>
</file>