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4" r:id="rId4"/>
    <p:sldId id="258" r:id="rId5"/>
    <p:sldId id="259" r:id="rId6"/>
    <p:sldId id="260" r:id="rId7"/>
    <p:sldId id="261" r:id="rId8"/>
    <p:sldId id="262" r:id="rId9"/>
    <p:sldId id="266" r:id="rId10"/>
    <p:sldId id="263" r:id="rId11"/>
    <p:sldId id="264" r:id="rId12"/>
    <p:sldId id="265"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951667A-1A80-4461-8BC0-E8169B8DA1CC}" v="3" dt="2024-03-06T10:51:56.8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6" d="100"/>
          <a:sy n="106" d="100"/>
        </p:scale>
        <p:origin x="79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D951667A-1A80-4461-8BC0-E8169B8DA1CC}"/>
    <pc:docChg chg="undo custSel addSld delSld modSld">
      <pc:chgData name="MARIA KARAMPELIA" userId="9dfcc2cac66bf474" providerId="LiveId" clId="{D951667A-1A80-4461-8BC0-E8169B8DA1CC}" dt="2024-03-11T11:29:34.032" v="234" actId="20577"/>
      <pc:docMkLst>
        <pc:docMk/>
      </pc:docMkLst>
      <pc:sldChg chg="modSp add mod">
        <pc:chgData name="MARIA KARAMPELIA" userId="9dfcc2cac66bf474" providerId="LiveId" clId="{D951667A-1A80-4461-8BC0-E8169B8DA1CC}" dt="2024-03-06T10:33:33.212" v="1" actId="27636"/>
        <pc:sldMkLst>
          <pc:docMk/>
          <pc:sldMk cId="423744614" sldId="257"/>
        </pc:sldMkLst>
        <pc:spChg chg="mod">
          <ac:chgData name="MARIA KARAMPELIA" userId="9dfcc2cac66bf474" providerId="LiveId" clId="{D951667A-1A80-4461-8BC0-E8169B8DA1CC}" dt="2024-03-06T10:33:33.212" v="1" actId="27636"/>
          <ac:spMkLst>
            <pc:docMk/>
            <pc:sldMk cId="423744614" sldId="257"/>
            <ac:spMk id="3" creationId="{00000000-0000-0000-0000-000000000000}"/>
          </ac:spMkLst>
        </pc:spChg>
      </pc:sldChg>
      <pc:sldChg chg="add">
        <pc:chgData name="MARIA KARAMPELIA" userId="9dfcc2cac66bf474" providerId="LiveId" clId="{D951667A-1A80-4461-8BC0-E8169B8DA1CC}" dt="2024-03-06T10:33:33.055" v="0"/>
        <pc:sldMkLst>
          <pc:docMk/>
          <pc:sldMk cId="521889766" sldId="258"/>
        </pc:sldMkLst>
      </pc:sldChg>
      <pc:sldChg chg="add">
        <pc:chgData name="MARIA KARAMPELIA" userId="9dfcc2cac66bf474" providerId="LiveId" clId="{D951667A-1A80-4461-8BC0-E8169B8DA1CC}" dt="2024-03-06T10:33:33.055" v="0"/>
        <pc:sldMkLst>
          <pc:docMk/>
          <pc:sldMk cId="2164222677" sldId="259"/>
        </pc:sldMkLst>
      </pc:sldChg>
      <pc:sldChg chg="add">
        <pc:chgData name="MARIA KARAMPELIA" userId="9dfcc2cac66bf474" providerId="LiveId" clId="{D951667A-1A80-4461-8BC0-E8169B8DA1CC}" dt="2024-03-06T10:33:33.055" v="0"/>
        <pc:sldMkLst>
          <pc:docMk/>
          <pc:sldMk cId="1215670594" sldId="260"/>
        </pc:sldMkLst>
      </pc:sldChg>
      <pc:sldChg chg="add">
        <pc:chgData name="MARIA KARAMPELIA" userId="9dfcc2cac66bf474" providerId="LiveId" clId="{D951667A-1A80-4461-8BC0-E8169B8DA1CC}" dt="2024-03-06T10:33:33.055" v="0"/>
        <pc:sldMkLst>
          <pc:docMk/>
          <pc:sldMk cId="1219353372" sldId="261"/>
        </pc:sldMkLst>
      </pc:sldChg>
      <pc:sldChg chg="add">
        <pc:chgData name="MARIA KARAMPELIA" userId="9dfcc2cac66bf474" providerId="LiveId" clId="{D951667A-1A80-4461-8BC0-E8169B8DA1CC}" dt="2024-03-06T10:33:33.055" v="0"/>
        <pc:sldMkLst>
          <pc:docMk/>
          <pc:sldMk cId="425720870" sldId="262"/>
        </pc:sldMkLst>
      </pc:sldChg>
      <pc:sldChg chg="add">
        <pc:chgData name="MARIA KARAMPELIA" userId="9dfcc2cac66bf474" providerId="LiveId" clId="{D951667A-1A80-4461-8BC0-E8169B8DA1CC}" dt="2024-03-06T10:33:33.055" v="0"/>
        <pc:sldMkLst>
          <pc:docMk/>
          <pc:sldMk cId="3067914533" sldId="263"/>
        </pc:sldMkLst>
      </pc:sldChg>
      <pc:sldChg chg="add">
        <pc:chgData name="MARIA KARAMPELIA" userId="9dfcc2cac66bf474" providerId="LiveId" clId="{D951667A-1A80-4461-8BC0-E8169B8DA1CC}" dt="2024-03-06T10:33:33.055" v="0"/>
        <pc:sldMkLst>
          <pc:docMk/>
          <pc:sldMk cId="3669509676" sldId="264"/>
        </pc:sldMkLst>
      </pc:sldChg>
      <pc:sldChg chg="modSp add mod">
        <pc:chgData name="MARIA KARAMPELIA" userId="9dfcc2cac66bf474" providerId="LiveId" clId="{D951667A-1A80-4461-8BC0-E8169B8DA1CC}" dt="2024-03-11T11:29:34.032" v="234" actId="20577"/>
        <pc:sldMkLst>
          <pc:docMk/>
          <pc:sldMk cId="624202223" sldId="265"/>
        </pc:sldMkLst>
        <pc:spChg chg="mod">
          <ac:chgData name="MARIA KARAMPELIA" userId="9dfcc2cac66bf474" providerId="LiveId" clId="{D951667A-1A80-4461-8BC0-E8169B8DA1CC}" dt="2024-03-11T11:29:34.032" v="234" actId="20577"/>
          <ac:spMkLst>
            <pc:docMk/>
            <pc:sldMk cId="624202223" sldId="265"/>
            <ac:spMk id="3" creationId="{00000000-0000-0000-0000-000000000000}"/>
          </ac:spMkLst>
        </pc:spChg>
      </pc:sldChg>
      <pc:sldChg chg="add">
        <pc:chgData name="MARIA KARAMPELIA" userId="9dfcc2cac66bf474" providerId="LiveId" clId="{D951667A-1A80-4461-8BC0-E8169B8DA1CC}" dt="2024-03-06T10:33:33.055" v="0"/>
        <pc:sldMkLst>
          <pc:docMk/>
          <pc:sldMk cId="2483250714" sldId="266"/>
        </pc:sldMkLst>
      </pc:sldChg>
      <pc:sldChg chg="modSp add mod">
        <pc:chgData name="MARIA KARAMPELIA" userId="9dfcc2cac66bf474" providerId="LiveId" clId="{D951667A-1A80-4461-8BC0-E8169B8DA1CC}" dt="2024-03-06T10:33:33.419" v="2" actId="27636"/>
        <pc:sldMkLst>
          <pc:docMk/>
          <pc:sldMk cId="129719450" sldId="267"/>
        </pc:sldMkLst>
        <pc:spChg chg="mod">
          <ac:chgData name="MARIA KARAMPELIA" userId="9dfcc2cac66bf474" providerId="LiveId" clId="{D951667A-1A80-4461-8BC0-E8169B8DA1CC}" dt="2024-03-06T10:33:33.419" v="2" actId="27636"/>
          <ac:spMkLst>
            <pc:docMk/>
            <pc:sldMk cId="129719450" sldId="267"/>
            <ac:spMk id="3" creationId="{00000000-0000-0000-0000-000000000000}"/>
          </ac:spMkLst>
        </pc:spChg>
      </pc:sldChg>
      <pc:sldChg chg="addSp delSp add mod">
        <pc:chgData name="MARIA KARAMPELIA" userId="9dfcc2cac66bf474" providerId="LiveId" clId="{D951667A-1A80-4461-8BC0-E8169B8DA1CC}" dt="2024-03-06T10:35:35.638" v="4" actId="22"/>
        <pc:sldMkLst>
          <pc:docMk/>
          <pc:sldMk cId="575066087" sldId="268"/>
        </pc:sldMkLst>
        <pc:spChg chg="add del">
          <ac:chgData name="MARIA KARAMPELIA" userId="9dfcc2cac66bf474" providerId="LiveId" clId="{D951667A-1A80-4461-8BC0-E8169B8DA1CC}" dt="2024-03-06T10:35:35.638" v="4" actId="22"/>
          <ac:spMkLst>
            <pc:docMk/>
            <pc:sldMk cId="575066087" sldId="268"/>
            <ac:spMk id="5" creationId="{D75F6BD2-0683-19C7-71AD-3B1232136101}"/>
          </ac:spMkLst>
        </pc:spChg>
      </pc:sldChg>
      <pc:sldChg chg="modSp new mod">
        <pc:chgData name="MARIA KARAMPELIA" userId="9dfcc2cac66bf474" providerId="LiveId" clId="{D951667A-1A80-4461-8BC0-E8169B8DA1CC}" dt="2024-03-06T10:37:57.260" v="49" actId="20577"/>
        <pc:sldMkLst>
          <pc:docMk/>
          <pc:sldMk cId="592823434" sldId="269"/>
        </pc:sldMkLst>
        <pc:spChg chg="mod">
          <ac:chgData name="MARIA KARAMPELIA" userId="9dfcc2cac66bf474" providerId="LiveId" clId="{D951667A-1A80-4461-8BC0-E8169B8DA1CC}" dt="2024-03-06T10:37:57.260" v="49" actId="20577"/>
          <ac:spMkLst>
            <pc:docMk/>
            <pc:sldMk cId="592823434" sldId="269"/>
            <ac:spMk id="2" creationId="{B4D7065A-CD01-34A9-6480-12496B9A7D6C}"/>
          </ac:spMkLst>
        </pc:spChg>
        <pc:spChg chg="mod">
          <ac:chgData name="MARIA KARAMPELIA" userId="9dfcc2cac66bf474" providerId="LiveId" clId="{D951667A-1A80-4461-8BC0-E8169B8DA1CC}" dt="2024-03-06T10:37:34.273" v="9" actId="255"/>
          <ac:spMkLst>
            <pc:docMk/>
            <pc:sldMk cId="592823434" sldId="269"/>
            <ac:spMk id="3" creationId="{1E7E285B-E5A0-CFC5-ED36-26914D0B387E}"/>
          </ac:spMkLst>
        </pc:spChg>
      </pc:sldChg>
      <pc:sldChg chg="modSp new mod">
        <pc:chgData name="MARIA KARAMPELIA" userId="9dfcc2cac66bf474" providerId="LiveId" clId="{D951667A-1A80-4461-8BC0-E8169B8DA1CC}" dt="2024-03-06T10:39:47.708" v="71" actId="6549"/>
        <pc:sldMkLst>
          <pc:docMk/>
          <pc:sldMk cId="3573498927" sldId="270"/>
        </pc:sldMkLst>
        <pc:spChg chg="mod">
          <ac:chgData name="MARIA KARAMPELIA" userId="9dfcc2cac66bf474" providerId="LiveId" clId="{D951667A-1A80-4461-8BC0-E8169B8DA1CC}" dt="2024-03-06T10:38:59.555" v="60" actId="1076"/>
          <ac:spMkLst>
            <pc:docMk/>
            <pc:sldMk cId="3573498927" sldId="270"/>
            <ac:spMk id="2" creationId="{1706E8EA-66AC-5BEE-FAF4-DF954024CFB8}"/>
          </ac:spMkLst>
        </pc:spChg>
        <pc:spChg chg="mod">
          <ac:chgData name="MARIA KARAMPELIA" userId="9dfcc2cac66bf474" providerId="LiveId" clId="{D951667A-1A80-4461-8BC0-E8169B8DA1CC}" dt="2024-03-06T10:39:47.708" v="71" actId="6549"/>
          <ac:spMkLst>
            <pc:docMk/>
            <pc:sldMk cId="3573498927" sldId="270"/>
            <ac:spMk id="3" creationId="{025106AF-7105-6C97-2D11-3FA118292D28}"/>
          </ac:spMkLst>
        </pc:spChg>
      </pc:sldChg>
      <pc:sldChg chg="modSp new mod">
        <pc:chgData name="MARIA KARAMPELIA" userId="9dfcc2cac66bf474" providerId="LiveId" clId="{D951667A-1A80-4461-8BC0-E8169B8DA1CC}" dt="2024-03-06T10:44:28.714" v="98" actId="15"/>
        <pc:sldMkLst>
          <pc:docMk/>
          <pc:sldMk cId="362862216" sldId="271"/>
        </pc:sldMkLst>
        <pc:spChg chg="mod">
          <ac:chgData name="MARIA KARAMPELIA" userId="9dfcc2cac66bf474" providerId="LiveId" clId="{D951667A-1A80-4461-8BC0-E8169B8DA1CC}" dt="2024-03-06T10:42:27.777" v="81" actId="14100"/>
          <ac:spMkLst>
            <pc:docMk/>
            <pc:sldMk cId="362862216" sldId="271"/>
            <ac:spMk id="2" creationId="{60071740-8F5F-B0F7-29E8-BAAA2CF4B683}"/>
          </ac:spMkLst>
        </pc:spChg>
        <pc:spChg chg="mod">
          <ac:chgData name="MARIA KARAMPELIA" userId="9dfcc2cac66bf474" providerId="LiveId" clId="{D951667A-1A80-4461-8BC0-E8169B8DA1CC}" dt="2024-03-06T10:44:28.714" v="98" actId="15"/>
          <ac:spMkLst>
            <pc:docMk/>
            <pc:sldMk cId="362862216" sldId="271"/>
            <ac:spMk id="3" creationId="{B6C53F18-8EE8-4314-AFA7-6C3F5ED54AF3}"/>
          </ac:spMkLst>
        </pc:spChg>
      </pc:sldChg>
      <pc:sldChg chg="modSp add mod">
        <pc:chgData name="MARIA KARAMPELIA" userId="9dfcc2cac66bf474" providerId="LiveId" clId="{D951667A-1A80-4461-8BC0-E8169B8DA1CC}" dt="2024-03-06T10:45:45.103" v="103" actId="20577"/>
        <pc:sldMkLst>
          <pc:docMk/>
          <pc:sldMk cId="1088383956" sldId="272"/>
        </pc:sldMkLst>
        <pc:spChg chg="mod">
          <ac:chgData name="MARIA KARAMPELIA" userId="9dfcc2cac66bf474" providerId="LiveId" clId="{D951667A-1A80-4461-8BC0-E8169B8DA1CC}" dt="2024-03-06T10:45:45.103" v="103" actId="20577"/>
          <ac:spMkLst>
            <pc:docMk/>
            <pc:sldMk cId="1088383956" sldId="272"/>
            <ac:spMk id="2" creationId="{00000000-0000-0000-0000-000000000000}"/>
          </ac:spMkLst>
        </pc:spChg>
      </pc:sldChg>
      <pc:sldChg chg="modSp add mod">
        <pc:chgData name="MARIA KARAMPELIA" userId="9dfcc2cac66bf474" providerId="LiveId" clId="{D951667A-1A80-4461-8BC0-E8169B8DA1CC}" dt="2024-03-06T10:45:50.515" v="107" actId="20577"/>
        <pc:sldMkLst>
          <pc:docMk/>
          <pc:sldMk cId="1008085557" sldId="273"/>
        </pc:sldMkLst>
        <pc:spChg chg="mod">
          <ac:chgData name="MARIA KARAMPELIA" userId="9dfcc2cac66bf474" providerId="LiveId" clId="{D951667A-1A80-4461-8BC0-E8169B8DA1CC}" dt="2024-03-06T10:45:50.515" v="107" actId="20577"/>
          <ac:spMkLst>
            <pc:docMk/>
            <pc:sldMk cId="1008085557" sldId="273"/>
            <ac:spMk id="2" creationId="{00000000-0000-0000-0000-000000000000}"/>
          </ac:spMkLst>
        </pc:spChg>
      </pc:sldChg>
      <pc:sldChg chg="modSp add mod">
        <pc:chgData name="MARIA KARAMPELIA" userId="9dfcc2cac66bf474" providerId="LiveId" clId="{D951667A-1A80-4461-8BC0-E8169B8DA1CC}" dt="2024-03-06T10:47:22.656" v="128" actId="20577"/>
        <pc:sldMkLst>
          <pc:docMk/>
          <pc:sldMk cId="3637642419" sldId="274"/>
        </pc:sldMkLst>
        <pc:spChg chg="mod">
          <ac:chgData name="MARIA KARAMPELIA" userId="9dfcc2cac66bf474" providerId="LiveId" clId="{D951667A-1A80-4461-8BC0-E8169B8DA1CC}" dt="2024-03-06T10:47:22.656" v="128" actId="20577"/>
          <ac:spMkLst>
            <pc:docMk/>
            <pc:sldMk cId="3637642419" sldId="274"/>
            <ac:spMk id="3" creationId="{00000000-0000-0000-0000-000000000000}"/>
          </ac:spMkLst>
        </pc:spChg>
      </pc:sldChg>
      <pc:sldChg chg="modSp add mod">
        <pc:chgData name="MARIA KARAMPELIA" userId="9dfcc2cac66bf474" providerId="LiveId" clId="{D951667A-1A80-4461-8BC0-E8169B8DA1CC}" dt="2024-03-06T10:45:57.177" v="111" actId="6549"/>
        <pc:sldMkLst>
          <pc:docMk/>
          <pc:sldMk cId="2422238508" sldId="275"/>
        </pc:sldMkLst>
        <pc:spChg chg="mod">
          <ac:chgData name="MARIA KARAMPELIA" userId="9dfcc2cac66bf474" providerId="LiveId" clId="{D951667A-1A80-4461-8BC0-E8169B8DA1CC}" dt="2024-03-06T10:45:57.177" v="111" actId="6549"/>
          <ac:spMkLst>
            <pc:docMk/>
            <pc:sldMk cId="2422238508" sldId="275"/>
            <ac:spMk id="2" creationId="{00000000-0000-0000-0000-000000000000}"/>
          </ac:spMkLst>
        </pc:spChg>
      </pc:sldChg>
      <pc:sldChg chg="modSp add mod">
        <pc:chgData name="MARIA KARAMPELIA" userId="9dfcc2cac66bf474" providerId="LiveId" clId="{D951667A-1A80-4461-8BC0-E8169B8DA1CC}" dt="2024-03-06T10:46:02.897" v="115" actId="20577"/>
        <pc:sldMkLst>
          <pc:docMk/>
          <pc:sldMk cId="4060872006" sldId="276"/>
        </pc:sldMkLst>
        <pc:spChg chg="mod">
          <ac:chgData name="MARIA KARAMPELIA" userId="9dfcc2cac66bf474" providerId="LiveId" clId="{D951667A-1A80-4461-8BC0-E8169B8DA1CC}" dt="2024-03-06T10:46:02.897" v="115" actId="20577"/>
          <ac:spMkLst>
            <pc:docMk/>
            <pc:sldMk cId="4060872006" sldId="276"/>
            <ac:spMk id="2" creationId="{00000000-0000-0000-0000-000000000000}"/>
          </ac:spMkLst>
        </pc:spChg>
      </pc:sldChg>
      <pc:sldChg chg="modSp add mod">
        <pc:chgData name="MARIA KARAMPELIA" userId="9dfcc2cac66bf474" providerId="LiveId" clId="{D951667A-1A80-4461-8BC0-E8169B8DA1CC}" dt="2024-03-06T10:48:38.840" v="139" actId="20577"/>
        <pc:sldMkLst>
          <pc:docMk/>
          <pc:sldMk cId="2179722448" sldId="277"/>
        </pc:sldMkLst>
        <pc:spChg chg="mod">
          <ac:chgData name="MARIA KARAMPELIA" userId="9dfcc2cac66bf474" providerId="LiveId" clId="{D951667A-1A80-4461-8BC0-E8169B8DA1CC}" dt="2024-03-06T10:48:20.103" v="130" actId="14100"/>
          <ac:spMkLst>
            <pc:docMk/>
            <pc:sldMk cId="2179722448" sldId="277"/>
            <ac:spMk id="2" creationId="{00000000-0000-0000-0000-000000000000}"/>
          </ac:spMkLst>
        </pc:spChg>
        <pc:spChg chg="mod">
          <ac:chgData name="MARIA KARAMPELIA" userId="9dfcc2cac66bf474" providerId="LiveId" clId="{D951667A-1A80-4461-8BC0-E8169B8DA1CC}" dt="2024-03-06T10:48:38.840" v="139" actId="20577"/>
          <ac:spMkLst>
            <pc:docMk/>
            <pc:sldMk cId="2179722448" sldId="277"/>
            <ac:spMk id="3" creationId="{00000000-0000-0000-0000-000000000000}"/>
          </ac:spMkLst>
        </pc:spChg>
      </pc:sldChg>
      <pc:sldChg chg="add del">
        <pc:chgData name="MARIA KARAMPELIA" userId="9dfcc2cac66bf474" providerId="LiveId" clId="{D951667A-1A80-4461-8BC0-E8169B8DA1CC}" dt="2024-03-06T10:48:54.911" v="140" actId="2696"/>
        <pc:sldMkLst>
          <pc:docMk/>
          <pc:sldMk cId="1477596947" sldId="278"/>
        </pc:sldMkLst>
      </pc:sldChg>
      <pc:sldChg chg="modSp add mod">
        <pc:chgData name="MARIA KARAMPELIA" userId="9dfcc2cac66bf474" providerId="LiveId" clId="{D951667A-1A80-4461-8BC0-E8169B8DA1CC}" dt="2024-03-06T10:46:14.307" v="123" actId="6549"/>
        <pc:sldMkLst>
          <pc:docMk/>
          <pc:sldMk cId="1027473300" sldId="279"/>
        </pc:sldMkLst>
        <pc:spChg chg="mod">
          <ac:chgData name="MARIA KARAMPELIA" userId="9dfcc2cac66bf474" providerId="LiveId" clId="{D951667A-1A80-4461-8BC0-E8169B8DA1CC}" dt="2024-03-06T10:46:14.307" v="123" actId="6549"/>
          <ac:spMkLst>
            <pc:docMk/>
            <pc:sldMk cId="1027473300" sldId="279"/>
            <ac:spMk id="2" creationId="{00000000-0000-0000-0000-000000000000}"/>
          </ac:spMkLst>
        </pc:spChg>
      </pc:sldChg>
      <pc:sldChg chg="modSp new mod">
        <pc:chgData name="MARIA KARAMPELIA" userId="9dfcc2cac66bf474" providerId="LiveId" clId="{D951667A-1A80-4461-8BC0-E8169B8DA1CC}" dt="2024-03-06T10:51:11.516" v="153" actId="27636"/>
        <pc:sldMkLst>
          <pc:docMk/>
          <pc:sldMk cId="1187358722" sldId="280"/>
        </pc:sldMkLst>
        <pc:spChg chg="mod">
          <ac:chgData name="MARIA KARAMPELIA" userId="9dfcc2cac66bf474" providerId="LiveId" clId="{D951667A-1A80-4461-8BC0-E8169B8DA1CC}" dt="2024-03-06T10:50:14.059" v="145" actId="14100"/>
          <ac:spMkLst>
            <pc:docMk/>
            <pc:sldMk cId="1187358722" sldId="280"/>
            <ac:spMk id="2" creationId="{7A93EB82-475D-19CF-380A-E0952BBC2782}"/>
          </ac:spMkLst>
        </pc:spChg>
        <pc:spChg chg="mod">
          <ac:chgData name="MARIA KARAMPELIA" userId="9dfcc2cac66bf474" providerId="LiveId" clId="{D951667A-1A80-4461-8BC0-E8169B8DA1CC}" dt="2024-03-06T10:51:11.516" v="153" actId="27636"/>
          <ac:spMkLst>
            <pc:docMk/>
            <pc:sldMk cId="1187358722" sldId="280"/>
            <ac:spMk id="3" creationId="{D55D868E-4C33-D751-6AAB-F792973BAB2E}"/>
          </ac:spMkLst>
        </pc:spChg>
      </pc:sldChg>
      <pc:sldChg chg="add del">
        <pc:chgData name="MARIA KARAMPELIA" userId="9dfcc2cac66bf474" providerId="LiveId" clId="{D951667A-1A80-4461-8BC0-E8169B8DA1CC}" dt="2024-03-06T10:46:23.451" v="124" actId="2696"/>
        <pc:sldMkLst>
          <pc:docMk/>
          <pc:sldMk cId="3368478658" sldId="280"/>
        </pc:sldMkLst>
      </pc:sldChg>
      <pc:sldChg chg="new del">
        <pc:chgData name="MARIA KARAMPELIA" userId="9dfcc2cac66bf474" providerId="LiveId" clId="{D951667A-1A80-4461-8BC0-E8169B8DA1CC}" dt="2024-03-06T10:52:21.259" v="156" actId="2696"/>
        <pc:sldMkLst>
          <pc:docMk/>
          <pc:sldMk cId="524415381" sldId="281"/>
        </pc:sldMkLst>
      </pc:sldChg>
      <pc:sldChg chg="modSp add mod">
        <pc:chgData name="MARIA KARAMPELIA" userId="9dfcc2cac66bf474" providerId="LiveId" clId="{D951667A-1A80-4461-8BC0-E8169B8DA1CC}" dt="2024-03-06T10:52:50.227" v="165" actId="14100"/>
        <pc:sldMkLst>
          <pc:docMk/>
          <pc:sldMk cId="1798110234" sldId="282"/>
        </pc:sldMkLst>
        <pc:spChg chg="mod">
          <ac:chgData name="MARIA KARAMPELIA" userId="9dfcc2cac66bf474" providerId="LiveId" clId="{D951667A-1A80-4461-8BC0-E8169B8DA1CC}" dt="2024-03-06T10:52:36.754" v="162" actId="14100"/>
          <ac:spMkLst>
            <pc:docMk/>
            <pc:sldMk cId="1798110234" sldId="282"/>
            <ac:spMk id="2" creationId="{00000000-0000-0000-0000-000000000000}"/>
          </ac:spMkLst>
        </pc:spChg>
        <pc:spChg chg="mod">
          <ac:chgData name="MARIA KARAMPELIA" userId="9dfcc2cac66bf474" providerId="LiveId" clId="{D951667A-1A80-4461-8BC0-E8169B8DA1CC}" dt="2024-03-06T10:52:50.227" v="165" actId="14100"/>
          <ac:spMkLst>
            <pc:docMk/>
            <pc:sldMk cId="1798110234" sldId="282"/>
            <ac:spMk id="3" creationId="{00000000-0000-0000-0000-000000000000}"/>
          </ac:spMkLst>
        </pc:spChg>
      </pc:sldChg>
      <pc:sldChg chg="modSp add mod">
        <pc:chgData name="MARIA KARAMPELIA" userId="9dfcc2cac66bf474" providerId="LiveId" clId="{D951667A-1A80-4461-8BC0-E8169B8DA1CC}" dt="2024-03-06T10:53:09.109" v="173" actId="27636"/>
        <pc:sldMkLst>
          <pc:docMk/>
          <pc:sldMk cId="1480280911" sldId="283"/>
        </pc:sldMkLst>
        <pc:spChg chg="mod">
          <ac:chgData name="MARIA KARAMPELIA" userId="9dfcc2cac66bf474" providerId="LiveId" clId="{D951667A-1A80-4461-8BC0-E8169B8DA1CC}" dt="2024-03-06T10:53:09.109" v="173" actId="27636"/>
          <ac:spMkLst>
            <pc:docMk/>
            <pc:sldMk cId="1480280911" sldId="283"/>
            <ac:spMk id="2" creationId="{00000000-0000-0000-0000-000000000000}"/>
          </ac:spMkLst>
        </pc:spChg>
      </pc:sldChg>
      <pc:sldChg chg="modSp add mod">
        <pc:chgData name="MARIA KARAMPELIA" userId="9dfcc2cac66bf474" providerId="LiveId" clId="{D951667A-1A80-4461-8BC0-E8169B8DA1CC}" dt="2024-03-06T10:53:40.831" v="178" actId="14100"/>
        <pc:sldMkLst>
          <pc:docMk/>
          <pc:sldMk cId="3157752563" sldId="284"/>
        </pc:sldMkLst>
        <pc:spChg chg="mod">
          <ac:chgData name="MARIA KARAMPELIA" userId="9dfcc2cac66bf474" providerId="LiveId" clId="{D951667A-1A80-4461-8BC0-E8169B8DA1CC}" dt="2024-03-06T10:53:40.831" v="178" actId="14100"/>
          <ac:spMkLst>
            <pc:docMk/>
            <pc:sldMk cId="3157752563" sldId="284"/>
            <ac:spMk id="2" creationId="{00000000-0000-0000-0000-000000000000}"/>
          </ac:spMkLst>
        </pc:spChg>
      </pc:sldChg>
      <pc:sldChg chg="modSp add mod">
        <pc:chgData name="MARIA KARAMPELIA" userId="9dfcc2cac66bf474" providerId="LiveId" clId="{D951667A-1A80-4461-8BC0-E8169B8DA1CC}" dt="2024-03-06T11:00:00.660" v="216" actId="20577"/>
        <pc:sldMkLst>
          <pc:docMk/>
          <pc:sldMk cId="2907261443" sldId="285"/>
        </pc:sldMkLst>
        <pc:spChg chg="mod">
          <ac:chgData name="MARIA KARAMPELIA" userId="9dfcc2cac66bf474" providerId="LiveId" clId="{D951667A-1A80-4461-8BC0-E8169B8DA1CC}" dt="2024-03-06T11:00:00.660" v="216" actId="20577"/>
          <ac:spMkLst>
            <pc:docMk/>
            <pc:sldMk cId="2907261443" sldId="285"/>
            <ac:spMk id="2" creationId="{00000000-0000-0000-0000-000000000000}"/>
          </ac:spMkLst>
        </pc:spChg>
      </pc:sldChg>
      <pc:sldChg chg="modSp add mod">
        <pc:chgData name="MARIA KARAMPELIA" userId="9dfcc2cac66bf474" providerId="LiveId" clId="{D951667A-1A80-4461-8BC0-E8169B8DA1CC}" dt="2024-03-06T10:59:50.386" v="212" actId="20577"/>
        <pc:sldMkLst>
          <pc:docMk/>
          <pc:sldMk cId="1813353320" sldId="286"/>
        </pc:sldMkLst>
        <pc:spChg chg="mod">
          <ac:chgData name="MARIA KARAMPELIA" userId="9dfcc2cac66bf474" providerId="LiveId" clId="{D951667A-1A80-4461-8BC0-E8169B8DA1CC}" dt="2024-03-06T10:59:50.386" v="212" actId="20577"/>
          <ac:spMkLst>
            <pc:docMk/>
            <pc:sldMk cId="1813353320" sldId="286"/>
            <ac:spMk id="2" creationId="{00000000-0000-0000-0000-000000000000}"/>
          </ac:spMkLst>
        </pc:spChg>
      </pc:sldChg>
      <pc:sldChg chg="modSp add mod">
        <pc:chgData name="MARIA KARAMPELIA" userId="9dfcc2cac66bf474" providerId="LiveId" clId="{D951667A-1A80-4461-8BC0-E8169B8DA1CC}" dt="2024-03-06T10:59:46.521" v="208" actId="14100"/>
        <pc:sldMkLst>
          <pc:docMk/>
          <pc:sldMk cId="2205094111" sldId="287"/>
        </pc:sldMkLst>
        <pc:spChg chg="mod">
          <ac:chgData name="MARIA KARAMPELIA" userId="9dfcc2cac66bf474" providerId="LiveId" clId="{D951667A-1A80-4461-8BC0-E8169B8DA1CC}" dt="2024-03-06T10:59:46.521" v="208" actId="14100"/>
          <ac:spMkLst>
            <pc:docMk/>
            <pc:sldMk cId="2205094111" sldId="287"/>
            <ac:spMk id="2" creationId="{00000000-0000-0000-0000-000000000000}"/>
          </ac:spMkLst>
        </pc:spChg>
      </pc:sldChg>
      <pc:sldChg chg="modSp add mod">
        <pc:chgData name="MARIA KARAMPELIA" userId="9dfcc2cac66bf474" providerId="LiveId" clId="{D951667A-1A80-4461-8BC0-E8169B8DA1CC}" dt="2024-03-06T10:59:36.752" v="203" actId="20577"/>
        <pc:sldMkLst>
          <pc:docMk/>
          <pc:sldMk cId="698637349" sldId="288"/>
        </pc:sldMkLst>
        <pc:spChg chg="mod">
          <ac:chgData name="MARIA KARAMPELIA" userId="9dfcc2cac66bf474" providerId="LiveId" clId="{D951667A-1A80-4461-8BC0-E8169B8DA1CC}" dt="2024-03-06T10:59:36.752" v="203" actId="20577"/>
          <ac:spMkLst>
            <pc:docMk/>
            <pc:sldMk cId="698637349" sldId="288"/>
            <ac:spMk id="2" creationId="{00000000-0000-0000-0000-000000000000}"/>
          </ac:spMkLst>
        </pc:spChg>
      </pc:sldChg>
      <pc:sldChg chg="modSp add mod">
        <pc:chgData name="MARIA KARAMPELIA" userId="9dfcc2cac66bf474" providerId="LiveId" clId="{D951667A-1A80-4461-8BC0-E8169B8DA1CC}" dt="2024-03-06T10:59:28.671" v="199" actId="20577"/>
        <pc:sldMkLst>
          <pc:docMk/>
          <pc:sldMk cId="1868033816" sldId="289"/>
        </pc:sldMkLst>
        <pc:spChg chg="mod">
          <ac:chgData name="MARIA KARAMPELIA" userId="9dfcc2cac66bf474" providerId="LiveId" clId="{D951667A-1A80-4461-8BC0-E8169B8DA1CC}" dt="2024-03-06T10:59:28.671" v="199" actId="20577"/>
          <ac:spMkLst>
            <pc:docMk/>
            <pc:sldMk cId="1868033816" sldId="289"/>
            <ac:spMk id="2" creationId="{00000000-0000-0000-0000-000000000000}"/>
          </ac:spMkLst>
        </pc:spChg>
      </pc:sldChg>
      <pc:sldChg chg="modSp add mod">
        <pc:chgData name="MARIA KARAMPELIA" userId="9dfcc2cac66bf474" providerId="LiveId" clId="{D951667A-1A80-4461-8BC0-E8169B8DA1CC}" dt="2024-03-06T10:59:24.742" v="195" actId="20577"/>
        <pc:sldMkLst>
          <pc:docMk/>
          <pc:sldMk cId="2071918059" sldId="290"/>
        </pc:sldMkLst>
        <pc:spChg chg="mod">
          <ac:chgData name="MARIA KARAMPELIA" userId="9dfcc2cac66bf474" providerId="LiveId" clId="{D951667A-1A80-4461-8BC0-E8169B8DA1CC}" dt="2024-03-06T10:59:24.742" v="195" actId="20577"/>
          <ac:spMkLst>
            <pc:docMk/>
            <pc:sldMk cId="2071918059" sldId="290"/>
            <ac:spMk id="2" creationId="{00000000-0000-0000-0000-000000000000}"/>
          </ac:spMkLst>
        </pc:spChg>
      </pc:sldChg>
      <pc:sldChg chg="modSp add mod">
        <pc:chgData name="MARIA KARAMPELIA" userId="9dfcc2cac66bf474" providerId="LiveId" clId="{D951667A-1A80-4461-8BC0-E8169B8DA1CC}" dt="2024-03-06T10:59:20.905" v="191" actId="20577"/>
        <pc:sldMkLst>
          <pc:docMk/>
          <pc:sldMk cId="850794515" sldId="291"/>
        </pc:sldMkLst>
        <pc:spChg chg="mod">
          <ac:chgData name="MARIA KARAMPELIA" userId="9dfcc2cac66bf474" providerId="LiveId" clId="{D951667A-1A80-4461-8BC0-E8169B8DA1CC}" dt="2024-03-06T10:59:20.905" v="191" actId="20577"/>
          <ac:spMkLst>
            <pc:docMk/>
            <pc:sldMk cId="850794515" sldId="291"/>
            <ac:spMk id="2" creationId="{00000000-0000-0000-0000-000000000000}"/>
          </ac:spMkLst>
        </pc:spChg>
      </pc:sldChg>
      <pc:sldChg chg="modSp add mod">
        <pc:chgData name="MARIA KARAMPELIA" userId="9dfcc2cac66bf474" providerId="LiveId" clId="{D951667A-1A80-4461-8BC0-E8169B8DA1CC}" dt="2024-03-06T10:59:16.871" v="187" actId="20577"/>
        <pc:sldMkLst>
          <pc:docMk/>
          <pc:sldMk cId="1698943832" sldId="292"/>
        </pc:sldMkLst>
        <pc:spChg chg="mod">
          <ac:chgData name="MARIA KARAMPELIA" userId="9dfcc2cac66bf474" providerId="LiveId" clId="{D951667A-1A80-4461-8BC0-E8169B8DA1CC}" dt="2024-03-06T10:59:16.871" v="187" actId="20577"/>
          <ac:spMkLst>
            <pc:docMk/>
            <pc:sldMk cId="1698943832" sldId="292"/>
            <ac:spMk id="2" creationId="{00000000-0000-0000-0000-000000000000}"/>
          </ac:spMkLst>
        </pc:spChg>
      </pc:sldChg>
      <pc:sldChg chg="modSp add mod">
        <pc:chgData name="MARIA KARAMPELIA" userId="9dfcc2cac66bf474" providerId="LiveId" clId="{D951667A-1A80-4461-8BC0-E8169B8DA1CC}" dt="2024-03-06T10:59:12.790" v="183" actId="20577"/>
        <pc:sldMkLst>
          <pc:docMk/>
          <pc:sldMk cId="1908955519" sldId="293"/>
        </pc:sldMkLst>
        <pc:spChg chg="mod">
          <ac:chgData name="MARIA KARAMPELIA" userId="9dfcc2cac66bf474" providerId="LiveId" clId="{D951667A-1A80-4461-8BC0-E8169B8DA1CC}" dt="2024-03-06T10:59:12.790" v="183" actId="20577"/>
          <ac:spMkLst>
            <pc:docMk/>
            <pc:sldMk cId="1908955519" sldId="293"/>
            <ac:spMk id="2" creationId="{00000000-0000-0000-0000-000000000000}"/>
          </ac:spMkLst>
        </pc:spChg>
      </pc:sldChg>
      <pc:sldChg chg="add del">
        <pc:chgData name="MARIA KARAMPELIA" userId="9dfcc2cac66bf474" providerId="LiveId" clId="{D951667A-1A80-4461-8BC0-E8169B8DA1CC}" dt="2024-03-06T10:55:41.279" v="179" actId="2696"/>
        <pc:sldMkLst>
          <pc:docMk/>
          <pc:sldMk cId="836003939" sldId="294"/>
        </pc:sldMkLst>
      </pc:sldChg>
      <pc:sldChg chg="modSp new mod">
        <pc:chgData name="MARIA KARAMPELIA" userId="9dfcc2cac66bf474" providerId="LiveId" clId="{D951667A-1A80-4461-8BC0-E8169B8DA1CC}" dt="2024-03-06T12:15:33.936" v="232" actId="20577"/>
        <pc:sldMkLst>
          <pc:docMk/>
          <pc:sldMk cId="4091622941" sldId="294"/>
        </pc:sldMkLst>
        <pc:spChg chg="mod">
          <ac:chgData name="MARIA KARAMPELIA" userId="9dfcc2cac66bf474" providerId="LiveId" clId="{D951667A-1A80-4461-8BC0-E8169B8DA1CC}" dt="2024-03-06T12:13:06.502" v="222" actId="27636"/>
          <ac:spMkLst>
            <pc:docMk/>
            <pc:sldMk cId="4091622941" sldId="294"/>
            <ac:spMk id="2" creationId="{395F0A37-DD95-330D-590A-AA84ABC072E9}"/>
          </ac:spMkLst>
        </pc:spChg>
        <pc:spChg chg="mod">
          <ac:chgData name="MARIA KARAMPELIA" userId="9dfcc2cac66bf474" providerId="LiveId" clId="{D951667A-1A80-4461-8BC0-E8169B8DA1CC}" dt="2024-03-06T12:15:33.936" v="232" actId="20577"/>
          <ac:spMkLst>
            <pc:docMk/>
            <pc:sldMk cId="4091622941" sldId="294"/>
            <ac:spMk id="3" creationId="{32D8788E-6447-FBD9-2E0B-0FB997C84F9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AB3323-B91E-51C8-FA40-BB3CEAF903E5}"/>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264C748-EE8F-B4B0-B257-B64F43C8BA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EB28ADC-32DE-4AC6-FEE0-1DC6D783306D}"/>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DF0D848E-4095-E797-7E84-4CBA48DBE9F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C146B3-A65C-1AD6-028B-8AC768D66AD3}"/>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2340502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D0EC34-AB2F-C138-3502-D3FBB4F73E2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99FB8394-4E63-E444-D87F-47E9A0985AB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9FBA70C-6223-8596-AE6D-58762F71B161}"/>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21756C68-0863-71DB-2FD4-D4397FA5C0A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CDC9486-BB95-2586-F5DE-A8379E1851E5}"/>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1982460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2E57194-67B7-B988-93FD-EAF077942F4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5E071F3-8C96-B7FB-2E40-FE33AFEA8304}"/>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6BFF3E1-AA13-95C9-A65D-7D8827BF4F67}"/>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B19E426B-0DCD-AAC9-CBD9-AAE16AC7E6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C57C1D2-9DDD-E0E2-797F-B33B17E45D61}"/>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4197521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371A84-DB78-7FE7-4871-EE1A876E228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E3C4E95-B7A3-7DA4-C65D-4069C594BFA9}"/>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A6A731E-B7EB-8CC8-3360-A79C2A433242}"/>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1D4B1FFF-2966-2180-7569-B1B70A2E920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F1F6675-D38A-440E-0DC3-1AA830CB5557}"/>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3469615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D6F27E-8899-1C11-C24D-45D7CDEB441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7B0DA636-6D31-5C0D-0C77-0641DB3E002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01A4476-9E05-6277-F3AD-A501B5FDF47C}"/>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59D50244-02D7-A456-ED42-0EF3349989C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6D1523B-22B6-475F-3F8D-84E1A7FFE5CD}"/>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7396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93E425-8137-3067-996D-0039D75078D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5F1676E-988E-C69E-5787-AE8F3E799A1A}"/>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9AFCABC-6F0F-1ED4-7742-00A119C422DF}"/>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708221F-311A-D5F3-E27E-6DA3846BBD8B}"/>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6" name="Θέση υποσέλιδου 5">
            <a:extLst>
              <a:ext uri="{FF2B5EF4-FFF2-40B4-BE49-F238E27FC236}">
                <a16:creationId xmlns:a16="http://schemas.microsoft.com/office/drawing/2014/main" id="{946EC7B2-5DC7-52E0-B6F8-689777439BA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B68D58A-A2E2-19AB-933C-4B944F65077D}"/>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1664113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D7FC64F-E0DF-1424-8805-A938F063F77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A5BCA958-B667-7414-B86E-7CFD00C161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3F2B96D-8A5D-89A5-5FEF-D4B55D25E73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707FC4B3-4979-FB7B-288E-09C5172665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F15D982D-A3D3-8F98-2950-08E136FFA18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AABD83F-0B6D-E203-0371-A10F42C91897}"/>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8" name="Θέση υποσέλιδου 7">
            <a:extLst>
              <a:ext uri="{FF2B5EF4-FFF2-40B4-BE49-F238E27FC236}">
                <a16:creationId xmlns:a16="http://schemas.microsoft.com/office/drawing/2014/main" id="{D7F5F2C5-0320-7B82-9C50-704F3F5FF2D2}"/>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3D09705C-125B-9087-B7CA-9DFD03BA6D75}"/>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2557476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E12CF67-F91F-AF09-0173-E73CB1527A9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7F5E588-F499-F64C-ABDB-36A12CB6B859}"/>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4" name="Θέση υποσέλιδου 3">
            <a:extLst>
              <a:ext uri="{FF2B5EF4-FFF2-40B4-BE49-F238E27FC236}">
                <a16:creationId xmlns:a16="http://schemas.microsoft.com/office/drawing/2014/main" id="{2ACEF76F-2F73-D82B-36E1-E841825BB3A3}"/>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72B7D30-C53F-BA6E-8BA7-6628C25E7ACA}"/>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179437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9096C86-57EB-CFBB-A4DA-57A6ACAC91DD}"/>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3" name="Θέση υποσέλιδου 2">
            <a:extLst>
              <a:ext uri="{FF2B5EF4-FFF2-40B4-BE49-F238E27FC236}">
                <a16:creationId xmlns:a16="http://schemas.microsoft.com/office/drawing/2014/main" id="{8907A3CB-B794-1E91-4497-383573EF2D6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04AAFF38-5801-FD45-420F-DFFC7921ABDC}"/>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3460477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AECD8B-2A15-0344-93CD-A9816AA9F12D}"/>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A225A05-723F-A307-6A1A-CC413A448A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B499F395-C2E7-903D-0257-61C9AED22F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96C3B6E-A3E2-59B0-BE17-DEC57040DA9E}"/>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6" name="Θέση υποσέλιδου 5">
            <a:extLst>
              <a:ext uri="{FF2B5EF4-FFF2-40B4-BE49-F238E27FC236}">
                <a16:creationId xmlns:a16="http://schemas.microsoft.com/office/drawing/2014/main" id="{B4FF3CDF-2627-95A7-550E-F0ED352ABA4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05F479C-ECBA-5323-0C5A-35A03C108FEB}"/>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3069090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DF6BCA9-3F35-1547-72A1-E24A28DFDCE5}"/>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8391D14-AEC8-41A9-8FBA-6FA00A14C7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35BADAD1-EC3B-5763-F43C-64FD8FE959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F340BC6-C29E-AA8B-9F89-6F89F5F2A793}"/>
              </a:ext>
            </a:extLst>
          </p:cNvPr>
          <p:cNvSpPr>
            <a:spLocks noGrp="1"/>
          </p:cNvSpPr>
          <p:nvPr>
            <p:ph type="dt" sz="half" idx="10"/>
          </p:nvPr>
        </p:nvSpPr>
        <p:spPr/>
        <p:txBody>
          <a:bodyPr/>
          <a:lstStyle/>
          <a:p>
            <a:fld id="{2CDF066D-9125-47E4-9281-B3A8B2726822}" type="datetimeFigureOut">
              <a:rPr lang="el-GR" smtClean="0"/>
              <a:t>11/3/2024</a:t>
            </a:fld>
            <a:endParaRPr lang="el-GR"/>
          </a:p>
        </p:txBody>
      </p:sp>
      <p:sp>
        <p:nvSpPr>
          <p:cNvPr id="6" name="Θέση υποσέλιδου 5">
            <a:extLst>
              <a:ext uri="{FF2B5EF4-FFF2-40B4-BE49-F238E27FC236}">
                <a16:creationId xmlns:a16="http://schemas.microsoft.com/office/drawing/2014/main" id="{16381EF8-123E-2437-5250-A87AECC544D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3D853B8-47F8-FBF1-65A1-FB353F677603}"/>
              </a:ext>
            </a:extLst>
          </p:cNvPr>
          <p:cNvSpPr>
            <a:spLocks noGrp="1"/>
          </p:cNvSpPr>
          <p:nvPr>
            <p:ph type="sldNum" sz="quarter" idx="12"/>
          </p:nvPr>
        </p:nvSpPr>
        <p:spPr/>
        <p:txBody>
          <a:bodyPr/>
          <a:lstStyle/>
          <a:p>
            <a:fld id="{F88FC23D-FB2B-4DD6-A6FB-74832C542672}" type="slidenum">
              <a:rPr lang="el-GR" smtClean="0"/>
              <a:t>‹#›</a:t>
            </a:fld>
            <a:endParaRPr lang="el-GR"/>
          </a:p>
        </p:txBody>
      </p:sp>
    </p:spTree>
    <p:extLst>
      <p:ext uri="{BB962C8B-B14F-4D97-AF65-F5344CB8AC3E}">
        <p14:creationId xmlns:p14="http://schemas.microsoft.com/office/powerpoint/2010/main" val="31310366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33EDF14-9DFC-C0D7-D25F-E70501DB7B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DE8ECA0-ACE2-317E-68EC-4D63084EA6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6D011B6-7FBB-7242-2C82-3EB5830E5A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CDF066D-9125-47E4-9281-B3A8B2726822}" type="datetimeFigureOut">
              <a:rPr lang="el-GR" smtClean="0"/>
              <a:t>11/3/2024</a:t>
            </a:fld>
            <a:endParaRPr lang="el-GR"/>
          </a:p>
        </p:txBody>
      </p:sp>
      <p:sp>
        <p:nvSpPr>
          <p:cNvPr id="5" name="Θέση υποσέλιδου 4">
            <a:extLst>
              <a:ext uri="{FF2B5EF4-FFF2-40B4-BE49-F238E27FC236}">
                <a16:creationId xmlns:a16="http://schemas.microsoft.com/office/drawing/2014/main" id="{B795EB2A-0A4C-98D2-393D-D1C452B945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C29C41D4-1409-351C-49C5-EE0E00DEBC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88FC23D-FB2B-4DD6-A6FB-74832C542672}" type="slidenum">
              <a:rPr lang="el-GR" smtClean="0"/>
              <a:t>‹#›</a:t>
            </a:fld>
            <a:endParaRPr lang="el-GR"/>
          </a:p>
        </p:txBody>
      </p:sp>
    </p:spTree>
    <p:extLst>
      <p:ext uri="{BB962C8B-B14F-4D97-AF65-F5344CB8AC3E}">
        <p14:creationId xmlns:p14="http://schemas.microsoft.com/office/powerpoint/2010/main" val="4071010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88804C-8C21-CA0A-E781-84067EC1C9F8}"/>
              </a:ext>
            </a:extLst>
          </p:cNvPr>
          <p:cNvSpPr>
            <a:spLocks noGrp="1"/>
          </p:cNvSpPr>
          <p:nvPr>
            <p:ph type="ctrTitle"/>
          </p:nvPr>
        </p:nvSpPr>
        <p:spPr>
          <a:xfrm>
            <a:off x="0" y="106378"/>
            <a:ext cx="12192000" cy="3956365"/>
          </a:xfrm>
        </p:spPr>
        <p:txBody>
          <a:bodyPr>
            <a:normAutofit/>
          </a:bodyPr>
          <a:lstStyle/>
          <a:p>
            <a:r>
              <a:rPr lang="el-GR" sz="6000" b="1" dirty="0"/>
              <a:t>ΘΕΜΑΤΑ ΠΑΤΕΡΙΚΗΣ ΓΡΑΜΜΑΤΕΙΑΣ </a:t>
            </a:r>
            <a:br>
              <a:rPr lang="el-GR" sz="6000" b="1" dirty="0"/>
            </a:br>
            <a:r>
              <a:rPr lang="el-GR" sz="6000" b="1" dirty="0"/>
              <a:t>3</a:t>
            </a:r>
            <a:r>
              <a:rPr lang="el-GR" sz="6000" b="1" baseline="30000" dirty="0"/>
              <a:t>Η</a:t>
            </a:r>
            <a:r>
              <a:rPr lang="el-GR" sz="6000" b="1" dirty="0"/>
              <a:t>  ΕΝΟΤΗΤΑ</a:t>
            </a:r>
            <a:br>
              <a:rPr lang="el-GR" sz="6000" b="1" dirty="0"/>
            </a:br>
            <a:r>
              <a:rPr lang="el-GR" sz="6000" b="1" dirty="0"/>
              <a:t>ΦΥΣΙΚΟ ΚΑΙ ΓΝΩΜΙΚΟ ΘΕΛΗΜΑ ΚΑΤΑ ΤΟΝ ΜΑΞΙΜΟ ΟΜΟΛΟΓΗΤΗ</a:t>
            </a:r>
            <a:endParaRPr lang="el-GR" dirty="0"/>
          </a:p>
        </p:txBody>
      </p:sp>
      <p:sp>
        <p:nvSpPr>
          <p:cNvPr id="3" name="Υπότιτλος 2">
            <a:extLst>
              <a:ext uri="{FF2B5EF4-FFF2-40B4-BE49-F238E27FC236}">
                <a16:creationId xmlns:a16="http://schemas.microsoft.com/office/drawing/2014/main" id="{D8058DEB-3FF6-3411-3793-FC373E6D028E}"/>
              </a:ext>
            </a:extLst>
          </p:cNvPr>
          <p:cNvSpPr>
            <a:spLocks noGrp="1"/>
          </p:cNvSpPr>
          <p:nvPr>
            <p:ph type="subTitle" idx="1"/>
          </p:nvPr>
        </p:nvSpPr>
        <p:spPr>
          <a:xfrm>
            <a:off x="1524000" y="4553893"/>
            <a:ext cx="9144000" cy="2197729"/>
          </a:xfrm>
        </p:spPr>
        <p:txBody>
          <a:bodyPr>
            <a:normAutofit lnSpcReduction="10000"/>
          </a:bodyPr>
          <a:lstStyle/>
          <a:p>
            <a:r>
              <a:rPr lang="el-GR" dirty="0"/>
              <a:t>ΣΤ΄ ΕΞΑΜΗΝΟΥ </a:t>
            </a:r>
          </a:p>
          <a:p>
            <a:r>
              <a:rPr lang="el-GR" dirty="0"/>
              <a:t>ΙΕΡΑΤΙΚΩΝ ΣΠΟΥΔΩΝ</a:t>
            </a:r>
          </a:p>
          <a:p>
            <a:r>
              <a:rPr lang="el-GR" dirty="0"/>
              <a:t>ΑΕΑΑ</a:t>
            </a:r>
          </a:p>
          <a:p>
            <a:r>
              <a:rPr lang="el-GR" dirty="0"/>
              <a:t>ΑΚΑΔΗΜΑΪΚΟ ΕΤΟΣ 2023-2024</a:t>
            </a:r>
          </a:p>
          <a:p>
            <a:r>
              <a:rPr lang="el-GR" dirty="0"/>
              <a:t>ΔΙΔΑΣΚΟΥΣΑ: ΜΑΡΙΑ ΚΑΡΑΜΠΕΛΙΑ, ΕΔΙΠ</a:t>
            </a:r>
          </a:p>
          <a:p>
            <a:endParaRPr lang="el-GR" dirty="0"/>
          </a:p>
        </p:txBody>
      </p:sp>
    </p:spTree>
    <p:extLst>
      <p:ext uri="{BB962C8B-B14F-4D97-AF65-F5344CB8AC3E}">
        <p14:creationId xmlns:p14="http://schemas.microsoft.com/office/powerpoint/2010/main" val="242299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07583"/>
          </a:xfrm>
        </p:spPr>
        <p:txBody>
          <a:bodyPr>
            <a:normAutofit fontScale="90000"/>
          </a:bodyPr>
          <a:lstStyle/>
          <a:p>
            <a:pPr algn="ctr"/>
            <a:br>
              <a:rPr lang="el-GR" dirty="0"/>
            </a:br>
            <a:r>
              <a:rPr lang="el-GR" dirty="0"/>
              <a:t>ΜΑΞΙΜΟΣ Ο ΟΜΟΛΟΓΗΤΗΣ</a:t>
            </a:r>
            <a:br>
              <a:rPr lang="el-GR" dirty="0"/>
            </a:br>
            <a:r>
              <a:rPr lang="el-GR" b="1" i="1" dirty="0" err="1"/>
              <a:t>Ζήτησις</a:t>
            </a:r>
            <a:r>
              <a:rPr lang="el-GR" b="1" i="1" dirty="0"/>
              <a:t> μετά Πύρρου</a:t>
            </a:r>
            <a:r>
              <a:rPr lang="en-US" b="1" i="1" dirty="0"/>
              <a:t>, </a:t>
            </a:r>
            <a:r>
              <a:rPr lang="en-US" b="1" dirty="0"/>
              <a:t>PG 90, 288CD-289A</a:t>
            </a:r>
            <a:br>
              <a:rPr lang="el-GR" dirty="0"/>
            </a:br>
            <a:endParaRPr lang="el-GR" dirty="0"/>
          </a:p>
        </p:txBody>
      </p:sp>
      <p:sp>
        <p:nvSpPr>
          <p:cNvPr id="3" name="Θέση περιεχομένου 2"/>
          <p:cNvSpPr>
            <a:spLocks noGrp="1"/>
          </p:cNvSpPr>
          <p:nvPr>
            <p:ph idx="1"/>
          </p:nvPr>
        </p:nvSpPr>
        <p:spPr>
          <a:xfrm>
            <a:off x="0" y="975618"/>
            <a:ext cx="12192000" cy="5882381"/>
          </a:xfrm>
        </p:spPr>
        <p:txBody>
          <a:bodyPr>
            <a:normAutofit fontScale="92500" lnSpcReduction="10000"/>
          </a:bodyPr>
          <a:lstStyle/>
          <a:p>
            <a:pPr marL="0" indent="0">
              <a:buNone/>
            </a:pPr>
            <a:r>
              <a:rPr lang="el-GR" dirty="0"/>
              <a:t>«</a:t>
            </a:r>
            <a:r>
              <a:rPr lang="el-GR" i="1" dirty="0"/>
              <a:t>Π: Νομίζεις ότι ο δεχόμενος το ένα θέλημα του Χριστού διαταράζει τη χριστιανική διδασκαλία;</a:t>
            </a:r>
          </a:p>
          <a:p>
            <a:pPr marL="0" indent="0">
              <a:buNone/>
            </a:pPr>
            <a:r>
              <a:rPr lang="el-GR" i="1" dirty="0"/>
              <a:t>Μ: Ασφαλώς. Τι είναι ανοσιότερο του ισχυρισμού ότι ο ίδιος, με το ένα και αυτό θέλημα, πριν από τη σάρκωση συνέστησε τα πάντα εκ του μηδενός, τα συνέχει και προνοεί και τα οδηγεί συνεχώς προς τη σωτηρία, μετά δε από την ενανθρώπηση επιθύμησε τροφή και ποτό, πήγε από τόπο σε τόπο και έκαμε όλα όσα αδιάβλητα και άμεμπτα γνωρίζουμε και έδειξε έτσι πως η θεία οικονομία είναι πραγματικότητα χωρίς ίχνος φαντασίας;</a:t>
            </a:r>
          </a:p>
          <a:p>
            <a:pPr marL="0" indent="0">
              <a:buNone/>
            </a:pPr>
            <a:r>
              <a:rPr lang="el-GR" i="1" dirty="0"/>
              <a:t>Π: Αν λοιπόν ο Χριστός είναι ένας, ως ένας οπωσδήποτε και ήθελε. Και αν ήθελε ως ένας, ένα οπωσδήποτε είναι και το θέλημά Του, και όχι δύο.</a:t>
            </a:r>
          </a:p>
          <a:p>
            <a:pPr marL="0" indent="0">
              <a:buNone/>
            </a:pPr>
            <a:r>
              <a:rPr lang="el-GR" i="1" dirty="0"/>
              <a:t>Μ: Αυτός που λέγει κάτι χωρίς προηγουμένως να ξεκαθαρίσει την έννοια των λεγομένων του, δεν δημιουργεί τίποτε άλλο παρά γενική σύγχυση και στη σπουδή του αφήνει ασαφή αυτά για τα οποία συζητεί· και αυτό δεν ταιριάζει σε λόγιο άνδρα. </a:t>
            </a:r>
            <a:r>
              <a:rPr lang="el-GR" i="1" dirty="0" err="1"/>
              <a:t>Πές</a:t>
            </a:r>
            <a:r>
              <a:rPr lang="el-GR" i="1" dirty="0"/>
              <a:t> μου λοιπόν τούτο: Ο Χριστός όντας ένας, είναι μόνο Θεός ή μόνο άνθρωπος; Ή το </a:t>
            </a:r>
            <a:r>
              <a:rPr lang="el-GR" b="1" i="1" dirty="0" err="1">
                <a:solidFill>
                  <a:srgbClr val="FF0000"/>
                </a:solidFill>
              </a:rPr>
              <a:t>συναμφότερον</a:t>
            </a:r>
            <a:r>
              <a:rPr lang="el-GR" i="1" dirty="0"/>
              <a:t>, Θεός μαζί και άνθρωπος;</a:t>
            </a:r>
          </a:p>
          <a:p>
            <a:pPr marL="0" indent="0">
              <a:buNone/>
            </a:pPr>
            <a:r>
              <a:rPr lang="el-GR" i="1" dirty="0"/>
              <a:t>Π: Προφανώς Θεός μαζί και άνθρωπος…</a:t>
            </a:r>
            <a:r>
              <a:rPr lang="el-GR" dirty="0"/>
              <a:t>» </a:t>
            </a:r>
          </a:p>
        </p:txBody>
      </p:sp>
    </p:spTree>
    <p:extLst>
      <p:ext uri="{BB962C8B-B14F-4D97-AF65-F5344CB8AC3E}">
        <p14:creationId xmlns:p14="http://schemas.microsoft.com/office/powerpoint/2010/main" val="3067914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27279"/>
          </a:xfrm>
        </p:spPr>
        <p:txBody>
          <a:bodyPr>
            <a:normAutofit fontScale="90000"/>
          </a:bodyPr>
          <a:lstStyle/>
          <a:p>
            <a:pPr algn="ctr"/>
            <a:br>
              <a:rPr lang="el-GR" dirty="0"/>
            </a:br>
            <a:br>
              <a:rPr lang="el-GR" dirty="0"/>
            </a:br>
            <a:r>
              <a:rPr lang="el-GR" dirty="0"/>
              <a:t>ΜΑΞΙΜΟΣ Ο ΟΜΟΛΟΓΗΤΗΣ</a:t>
            </a:r>
            <a:br>
              <a:rPr lang="el-GR" dirty="0"/>
            </a:br>
            <a:r>
              <a:rPr lang="el-GR" b="1" i="1" dirty="0" err="1"/>
              <a:t>Ζήτησις</a:t>
            </a:r>
            <a:r>
              <a:rPr lang="el-GR" b="1" i="1" dirty="0"/>
              <a:t> μετά Πύρρου</a:t>
            </a:r>
            <a:r>
              <a:rPr lang="en-US" b="1" i="1" dirty="0"/>
              <a:t>, </a:t>
            </a:r>
            <a:r>
              <a:rPr lang="en-US" b="1" dirty="0"/>
              <a:t>PG 90, 289CD-292A</a:t>
            </a:r>
            <a:br>
              <a:rPr lang="el-GR" dirty="0"/>
            </a:br>
            <a:br>
              <a:rPr lang="el-GR" dirty="0"/>
            </a:br>
            <a:endParaRPr lang="el-GR" dirty="0"/>
          </a:p>
        </p:txBody>
      </p:sp>
      <p:sp>
        <p:nvSpPr>
          <p:cNvPr id="3" name="Θέση περιεχομένου 2"/>
          <p:cNvSpPr>
            <a:spLocks noGrp="1"/>
          </p:cNvSpPr>
          <p:nvPr>
            <p:ph idx="1"/>
          </p:nvPr>
        </p:nvSpPr>
        <p:spPr>
          <a:xfrm>
            <a:off x="0" y="1159098"/>
            <a:ext cx="12192000" cy="5576553"/>
          </a:xfrm>
        </p:spPr>
        <p:txBody>
          <a:bodyPr/>
          <a:lstStyle/>
          <a:p>
            <a:pPr marL="0" indent="0">
              <a:buNone/>
            </a:pPr>
            <a:r>
              <a:rPr lang="el-GR" dirty="0"/>
              <a:t>«</a:t>
            </a:r>
            <a:r>
              <a:rPr lang="el-GR" i="1" dirty="0"/>
              <a:t>Π: Είναι δυνατόν να μην εισάγεις με μαζί με τα θελήματα και τους θέλοντας;</a:t>
            </a:r>
          </a:p>
          <a:p>
            <a:pPr marL="0" indent="0">
              <a:buNone/>
            </a:pPr>
            <a:r>
              <a:rPr lang="el-GR" i="1" dirty="0"/>
              <a:t>Μ: Αυτό λοιπόν το παράλογο υπάρχει και σε όσα γράφετε. Αποφανθήκατε όχι από τη λογική αλλά από την εξουσία και βρήκατε συμπαραστάτη τον Ηράκλειο, επειδή και εσείς γίνατε συνένοχοι στον αθέμιτο και παράνομο γάμο του και τον επικυρώσατε με την ευλογία σας. Αν λοιπόν γίνει δεκτό να εισάγονται μαζί με τα θελήματα και οι </a:t>
            </a:r>
            <a:r>
              <a:rPr lang="el-GR" i="1" dirty="0" err="1"/>
              <a:t>θέλοντες</a:t>
            </a:r>
            <a:r>
              <a:rPr lang="el-GR" i="1" dirty="0"/>
              <a:t>, τότε μαζί με τους </a:t>
            </a:r>
            <a:r>
              <a:rPr lang="el-GR" i="1" dirty="0" err="1"/>
              <a:t>θέλοντες</a:t>
            </a:r>
            <a:r>
              <a:rPr lang="el-GR" i="1" dirty="0"/>
              <a:t> θα πρέπει να εισάγονται και τα θελήματα κατ’ εύλογο αντιστροφή. Και θα ευρεθεί σύμφωνα με αυτά που υποστηρίζετε ότι, αφού ένα είναι το θέλημα της </a:t>
            </a:r>
            <a:r>
              <a:rPr lang="el-GR" i="1" dirty="0" err="1"/>
              <a:t>υπερουσίου</a:t>
            </a:r>
            <a:r>
              <a:rPr lang="el-GR" i="1" dirty="0"/>
              <a:t> και </a:t>
            </a:r>
            <a:r>
              <a:rPr lang="el-GR" i="1" dirty="0" err="1"/>
              <a:t>υπεραγάθου</a:t>
            </a:r>
            <a:r>
              <a:rPr lang="el-GR" i="1" dirty="0"/>
              <a:t> και </a:t>
            </a:r>
            <a:r>
              <a:rPr lang="el-GR" i="1" dirty="0" err="1"/>
              <a:t>μακαρίας</a:t>
            </a:r>
            <a:r>
              <a:rPr lang="el-GR" i="1" dirty="0"/>
              <a:t> </a:t>
            </a:r>
            <a:r>
              <a:rPr lang="el-GR" i="1" dirty="0" err="1"/>
              <a:t>Θεότητος</a:t>
            </a:r>
            <a:r>
              <a:rPr lang="el-GR" i="1" dirty="0"/>
              <a:t>, μια είναι και η υπόστασής Της, όπως το ήθελε ο Σαβέλλιος· επειδή δε τρία είναι τα πρόσωπα, τρία και τα θελήματα και κατά συνέπεια τρεις και οι φύσεις, όπως υποστηρίζει και ο Άρειος, αφού βεβαίως κατά τους πατερικούς όρους και κανόνες η διαφορά των θελημάτων εισάγει και διαφορά των φύσεων</a:t>
            </a:r>
            <a:r>
              <a:rPr lang="el-GR" dirty="0"/>
              <a:t>».</a:t>
            </a:r>
          </a:p>
          <a:p>
            <a:pPr marL="0" indent="0">
              <a:buNone/>
            </a:pPr>
            <a:endParaRPr lang="el-GR" dirty="0"/>
          </a:p>
        </p:txBody>
      </p:sp>
    </p:spTree>
    <p:extLst>
      <p:ext uri="{BB962C8B-B14F-4D97-AF65-F5344CB8AC3E}">
        <p14:creationId xmlns:p14="http://schemas.microsoft.com/office/powerpoint/2010/main" val="3669509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27279"/>
          </a:xfrm>
        </p:spPr>
        <p:txBody>
          <a:bodyPr>
            <a:normAutofit fontScale="90000"/>
          </a:bodyPr>
          <a:lstStyle/>
          <a:p>
            <a:pPr algn="ctr"/>
            <a:br>
              <a:rPr lang="el-GR" dirty="0"/>
            </a:br>
            <a:br>
              <a:rPr lang="el-GR" dirty="0"/>
            </a:br>
            <a:r>
              <a:rPr lang="el-GR" dirty="0"/>
              <a:t>ΜΑΞΙΜΟΣ Ο ΟΜΟΛΟΓΗΤΗΣ</a:t>
            </a:r>
            <a:br>
              <a:rPr lang="el-GR" dirty="0"/>
            </a:br>
            <a:r>
              <a:rPr lang="el-GR" b="1" i="1" dirty="0" err="1"/>
              <a:t>Ζήτησις</a:t>
            </a:r>
            <a:r>
              <a:rPr lang="el-GR" b="1" i="1" dirty="0"/>
              <a:t> μετά Πύρρου, </a:t>
            </a:r>
            <a:r>
              <a:rPr lang="en-US" b="1" dirty="0"/>
              <a:t>PG 90, 292AB</a:t>
            </a:r>
            <a:br>
              <a:rPr lang="el-GR" dirty="0"/>
            </a:br>
            <a:br>
              <a:rPr lang="el-GR" dirty="0"/>
            </a:br>
            <a:endParaRPr lang="el-GR" dirty="0"/>
          </a:p>
        </p:txBody>
      </p:sp>
      <p:sp>
        <p:nvSpPr>
          <p:cNvPr id="3" name="Θέση περιεχομένου 2"/>
          <p:cNvSpPr>
            <a:spLocks noGrp="1"/>
          </p:cNvSpPr>
          <p:nvPr>
            <p:ph idx="1"/>
          </p:nvPr>
        </p:nvSpPr>
        <p:spPr>
          <a:xfrm>
            <a:off x="0" y="927278"/>
            <a:ext cx="12192000" cy="5930721"/>
          </a:xfrm>
        </p:spPr>
        <p:txBody>
          <a:bodyPr>
            <a:normAutofit lnSpcReduction="10000"/>
          </a:bodyPr>
          <a:lstStyle/>
          <a:p>
            <a:pPr marL="0" indent="0">
              <a:buNone/>
            </a:pPr>
            <a:r>
              <a:rPr lang="el-GR" dirty="0"/>
              <a:t>«</a:t>
            </a:r>
            <a:r>
              <a:rPr lang="el-GR" i="1" dirty="0"/>
              <a:t>Π: Είναι δυνατόν στο ένα πρόσωπο να υπάρξουν δύο θελήματα χωρίς να εναντιώνονται το ένα στο άλλο;</a:t>
            </a:r>
          </a:p>
          <a:p>
            <a:pPr marL="0" indent="0">
              <a:buNone/>
            </a:pPr>
            <a:r>
              <a:rPr lang="el-GR" i="1" dirty="0"/>
              <a:t>Μ: Αν είναι αδύνατο στο ένα και ίδιο πρόσωπο να υπάρξουν δύο θελήματα χωρίς εναντίωση, άρα κατά τη γνώμη σου είναι δυνατόν να υπάρξουν με εναντίωση. Αν όμως αυτό αληθεύει τώρα δα ομολόγησες ότι υπάρχουν τα δύο θελήματα· και τη διαφορά τη βλέπεις, όχι ως προς τον αριθμό αλλά μόνο ως προς την εναντιότητα. Απομένει λοιπόν να αναζητήσουμε την ποιητική αιτία της μάχης. Ποια λες ότι είναι αυτή; Η κατά φύση θέληση ή η αμαρτία; Όμως αν πεις ότι είναι η κατά φύση θέληση, γνωρίζουμε ότι αυτής αίτιος δεν είναι άλλος από τον Θεό· άρα λες ότι δημιουργός της μάχης είναι ο Θεός. Αν πάλι πεις ότι αιτία της μάχης είναι η αμαρτία, όμως ο σαρκωθείς Θεός αμαρτία δεν </a:t>
            </a:r>
            <a:r>
              <a:rPr lang="el-GR" i="1" dirty="0" err="1"/>
              <a:t>εποίησε</a:t>
            </a:r>
            <a:r>
              <a:rPr lang="el-GR" i="1" dirty="0"/>
              <a:t>, ούτε είχε εναντίωση στα κατά φύση θελήματά Του. Αφού λοιπόν δεν υπάρχει το αίτιο, ούτε το αιτιατό προφανώς θα υπάρξει.</a:t>
            </a:r>
          </a:p>
          <a:p>
            <a:pPr marL="0" indent="0">
              <a:buNone/>
            </a:pPr>
            <a:r>
              <a:rPr lang="el-GR" i="1" dirty="0"/>
              <a:t>Π: Το </a:t>
            </a:r>
            <a:r>
              <a:rPr lang="el-GR" i="1" dirty="0" err="1"/>
              <a:t>θέλειν</a:t>
            </a:r>
            <a:r>
              <a:rPr lang="el-GR" i="1" dirty="0"/>
              <a:t> λοιπόν είναι της φύσεως;</a:t>
            </a:r>
          </a:p>
          <a:p>
            <a:pPr marL="0" indent="0">
              <a:buNone/>
            </a:pPr>
            <a:r>
              <a:rPr lang="el-GR" i="1" dirty="0"/>
              <a:t>Μ: Ναι, το να </a:t>
            </a:r>
            <a:r>
              <a:rPr lang="el-GR" i="1" dirty="0" err="1"/>
              <a:t>θέλειν</a:t>
            </a:r>
            <a:r>
              <a:rPr lang="el-GR" i="1" dirty="0"/>
              <a:t> απλώς είναι της φύσεως</a:t>
            </a:r>
            <a:r>
              <a:rPr lang="el-GR" dirty="0"/>
              <a:t>…»</a:t>
            </a:r>
          </a:p>
        </p:txBody>
      </p:sp>
    </p:spTree>
    <p:extLst>
      <p:ext uri="{BB962C8B-B14F-4D97-AF65-F5344CB8AC3E}">
        <p14:creationId xmlns:p14="http://schemas.microsoft.com/office/powerpoint/2010/main" val="624202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1231" y="0"/>
            <a:ext cx="10515600" cy="965915"/>
          </a:xfrm>
        </p:spPr>
        <p:txBody>
          <a:bodyPr>
            <a:normAutofit fontScale="90000"/>
          </a:bodyPr>
          <a:lstStyle/>
          <a:p>
            <a:pPr algn="ctr"/>
            <a:br>
              <a:rPr lang="el-GR" dirty="0"/>
            </a:br>
            <a:r>
              <a:rPr lang="el-GR" dirty="0"/>
              <a:t>ΜΑΞΙΜΟΣ Ο ΟΜΟΛΟΓΗΤΗΣ</a:t>
            </a:r>
            <a:br>
              <a:rPr lang="el-GR" dirty="0"/>
            </a:br>
            <a:r>
              <a:rPr lang="el-GR" b="1" i="1" dirty="0" err="1"/>
              <a:t>Ζήτησις</a:t>
            </a:r>
            <a:r>
              <a:rPr lang="el-GR" b="1" i="1" dirty="0"/>
              <a:t> μετά Πύρρου</a:t>
            </a:r>
            <a:r>
              <a:rPr lang="en-US" b="1" i="1" dirty="0"/>
              <a:t>, </a:t>
            </a:r>
            <a:r>
              <a:rPr lang="en-US" b="1" dirty="0"/>
              <a:t>PG 90, 293BC</a:t>
            </a:r>
            <a:br>
              <a:rPr lang="el-GR" dirty="0"/>
            </a:br>
            <a:endParaRPr lang="el-GR" dirty="0"/>
          </a:p>
        </p:txBody>
      </p:sp>
      <p:sp>
        <p:nvSpPr>
          <p:cNvPr id="3" name="Θέση περιεχομένου 2"/>
          <p:cNvSpPr>
            <a:spLocks noGrp="1"/>
          </p:cNvSpPr>
          <p:nvPr>
            <p:ph idx="1"/>
          </p:nvPr>
        </p:nvSpPr>
        <p:spPr>
          <a:xfrm>
            <a:off x="0" y="965914"/>
            <a:ext cx="12192000" cy="5892085"/>
          </a:xfrm>
        </p:spPr>
        <p:txBody>
          <a:bodyPr>
            <a:normAutofit lnSpcReduction="10000"/>
          </a:bodyPr>
          <a:lstStyle/>
          <a:p>
            <a:pPr marL="0" indent="0">
              <a:buNone/>
            </a:pPr>
            <a:r>
              <a:rPr lang="el-GR" dirty="0"/>
              <a:t>«</a:t>
            </a:r>
            <a:r>
              <a:rPr lang="el-GR" i="1" dirty="0"/>
              <a:t>Π: Αν λες το θέλημα φυσικό, το δε φυσικό υπόκειται οπωσδήποτε στην ανάγκη, αν δεχτούμε τα θελήματα του Χριστού φυσικά, δεν αναιρούμε υποχρεωτικώς κάθε εκούσια κίνησή του; </a:t>
            </a:r>
          </a:p>
          <a:p>
            <a:pPr marL="0" indent="0">
              <a:buNone/>
            </a:pPr>
            <a:r>
              <a:rPr lang="el-GR" i="1" dirty="0"/>
              <a:t>Μ: Όχι μόνο η θεία και άκτιστη φύση δεν έχει τίποτα φυσικό που να υπόκειται στην ανάγκη, αλλά ούτε η νοερά και η κτιστή. Το φύσει λογικό έχει ως φυσική δύναμη την λογική όρεξη που καλείται και θέληση της </a:t>
            </a:r>
            <a:r>
              <a:rPr lang="el-GR" i="1" dirty="0" err="1"/>
              <a:t>νοεράς</a:t>
            </a:r>
            <a:r>
              <a:rPr lang="el-GR" i="1" dirty="0"/>
              <a:t> ψυχής με την οποία </a:t>
            </a:r>
            <a:r>
              <a:rPr lang="el-GR" i="1" dirty="0" err="1"/>
              <a:t>θέλοντες</a:t>
            </a:r>
            <a:r>
              <a:rPr lang="el-GR" i="1" dirty="0"/>
              <a:t> </a:t>
            </a:r>
            <a:r>
              <a:rPr lang="el-GR" i="1" dirty="0" err="1"/>
              <a:t>λογιζόμεθα</a:t>
            </a:r>
            <a:r>
              <a:rPr lang="el-GR" i="1" dirty="0"/>
              <a:t>· και αφού λογισθούμε εκουσίως </a:t>
            </a:r>
            <a:r>
              <a:rPr lang="el-GR" i="1" dirty="0" err="1"/>
              <a:t>βουλόμεθα</a:t>
            </a:r>
            <a:r>
              <a:rPr lang="el-GR" i="1" dirty="0"/>
              <a:t>… Αφού λοιπόν ανήκει στη φύση μας η λογική όρεξη, δηλαδή να θέλουμε και να λογιζόμαστε, να αποφασίζουμε και να ζητούμε, και να σκεπτόμαστε και να </a:t>
            </a:r>
            <a:r>
              <a:rPr lang="el-GR" i="1" dirty="0" err="1"/>
              <a:t>βουλόμεθα</a:t>
            </a:r>
            <a:r>
              <a:rPr lang="el-GR" i="1" dirty="0"/>
              <a:t>, και να κρίνουμε και να διατιθέμεθα, και να επιλέγουμε και να φερόμαστε προς τα </a:t>
            </a:r>
            <a:r>
              <a:rPr lang="el-GR" i="1" dirty="0" err="1"/>
              <a:t>θελητικά</a:t>
            </a:r>
            <a:r>
              <a:rPr lang="el-GR" i="1" dirty="0"/>
              <a:t> αντικείμενα, και να κάνουμε χρήση, άρα όσες ιδιότητες των νοερών όντων είναι φυσικές, δεν είναι αναγκαστικές. Αν όμως αποδεχτούμε κάτι τέτοιο, μια πρόταση σαν αυτή που διατύπωσες δεν αποδεικνύεται </a:t>
            </a:r>
            <a:r>
              <a:rPr lang="el-GR" i="1" dirty="0" err="1"/>
              <a:t>ατοπότερη</a:t>
            </a:r>
            <a:r>
              <a:rPr lang="el-GR" i="1" dirty="0"/>
              <a:t> πάσης ατοπίας; Επειδή κατ’ αυτήν το φυσικό υπόκειται οπωσδήποτε στην ανάγκη</a:t>
            </a:r>
            <a:r>
              <a:rPr lang="el-GR" dirty="0"/>
              <a:t>».</a:t>
            </a:r>
          </a:p>
        </p:txBody>
      </p:sp>
    </p:spTree>
    <p:extLst>
      <p:ext uri="{BB962C8B-B14F-4D97-AF65-F5344CB8AC3E}">
        <p14:creationId xmlns:p14="http://schemas.microsoft.com/office/powerpoint/2010/main" val="1297194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27279"/>
          </a:xfrm>
        </p:spPr>
        <p:txBody>
          <a:bodyPr>
            <a:normAutofit fontScale="90000"/>
          </a:bodyPr>
          <a:lstStyle/>
          <a:p>
            <a:pPr algn="ctr"/>
            <a:br>
              <a:rPr lang="el-GR" dirty="0"/>
            </a:br>
            <a:r>
              <a:rPr lang="el-GR" dirty="0"/>
              <a:t>ΜΑΞΙΜΟΣ Ο ΟΜΟΛΟΓΗΤΗΣ</a:t>
            </a:r>
            <a:br>
              <a:rPr lang="el-GR" dirty="0"/>
            </a:br>
            <a:r>
              <a:rPr lang="el-GR" b="1" i="1" dirty="0" err="1"/>
              <a:t>Ζήτησις</a:t>
            </a:r>
            <a:r>
              <a:rPr lang="el-GR" b="1" i="1" dirty="0"/>
              <a:t> μετά Πύρρου</a:t>
            </a:r>
            <a:r>
              <a:rPr lang="en-US" b="1" i="1" dirty="0"/>
              <a:t>, </a:t>
            </a:r>
            <a:r>
              <a:rPr lang="en-US" b="1" dirty="0"/>
              <a:t>PG 90, 293CD-296A</a:t>
            </a:r>
            <a:br>
              <a:rPr lang="el-GR" dirty="0"/>
            </a:br>
            <a:endParaRPr lang="el-GR" dirty="0"/>
          </a:p>
        </p:txBody>
      </p:sp>
      <p:sp>
        <p:nvSpPr>
          <p:cNvPr id="3" name="Θέση περιεχομένου 2"/>
          <p:cNvSpPr>
            <a:spLocks noGrp="1"/>
          </p:cNvSpPr>
          <p:nvPr>
            <p:ph idx="1"/>
          </p:nvPr>
        </p:nvSpPr>
        <p:spPr>
          <a:xfrm>
            <a:off x="0" y="927278"/>
            <a:ext cx="12192000" cy="5930721"/>
          </a:xfrm>
        </p:spPr>
        <p:txBody>
          <a:bodyPr>
            <a:normAutofit lnSpcReduction="10000"/>
          </a:bodyPr>
          <a:lstStyle/>
          <a:p>
            <a:pPr marL="0" indent="0">
              <a:buNone/>
            </a:pPr>
            <a:r>
              <a:rPr lang="el-GR" dirty="0"/>
              <a:t>«</a:t>
            </a:r>
            <a:r>
              <a:rPr lang="el-GR" i="1" dirty="0"/>
              <a:t>Μ: Ο Θεός λοιπόν είναι κατά φύση Θεός, κατά φύση αγαθός, κατά φύση δημιουργός. Άρα θα είναι κατ’ ανάγκη Θεός και αγαθός και δημιουργός. Αυτό και να το βάζει μόνο κανείς με τον νου του και να μην το εκφράζει καθόλου είναι βλασφημία. Ποιος είναι αυτός που επιβάλλει την ανάγκη; Πρόσεχε λοιπόν φίλε μου, αν θέλεις, το βλάσφημο μιας τέτοιας πρότασης και στα εξής: Αν το να αποδέχεται κανείς ότι ο Χριστός έχει φυσικά θελήματα αναιρεί κατά τη γνώμη σου κάθε εκούσια κίνηση του Χριστού, τότε κατ’ ανάγκη τα όντα που έχουν στη φύση τους το </a:t>
            </a:r>
            <a:r>
              <a:rPr lang="el-GR" i="1" dirty="0" err="1"/>
              <a:t>θέλειν</a:t>
            </a:r>
            <a:r>
              <a:rPr lang="el-GR" i="1" dirty="0"/>
              <a:t>, θα πρέπει να διαθέτουν κίνηση ακούσια· και τα όντα που δεν έχουν στη φύση τους το </a:t>
            </a:r>
            <a:r>
              <a:rPr lang="el-GR" i="1" dirty="0" err="1"/>
              <a:t>θέλειν</a:t>
            </a:r>
            <a:r>
              <a:rPr lang="el-GR" i="1" dirty="0"/>
              <a:t> θα έχουν κίνηση εκούσια. Συνεπώς, όχι μόνο ο Θεός, που είναι υπέρ τα όντα, αλλά και όλα τα νοερά και λογικά, τα οποία είναι φύσει </a:t>
            </a:r>
            <a:r>
              <a:rPr lang="el-GR" i="1" dirty="0" err="1"/>
              <a:t>θελητικά</a:t>
            </a:r>
            <a:r>
              <a:rPr lang="el-GR" i="1" dirty="0"/>
              <a:t>, θα έχουν ακούσια κίνηση· τα χωρίς θέληση όμως άψυχα θα έχουν εκούσια κίνηση. </a:t>
            </a:r>
          </a:p>
          <a:p>
            <a:pPr marL="0" indent="0">
              <a:buNone/>
            </a:pPr>
            <a:r>
              <a:rPr lang="el-GR" i="1" dirty="0"/>
              <a:t>Όμως ο Κύριλλος στο τρίτο κεφάλαιο εναντίων των μέμψεων του Θεοδώρητου μας απάλλαξε από τους </a:t>
            </a:r>
            <a:r>
              <a:rPr lang="el-GR" i="1" dirty="0" err="1"/>
              <a:t>περιτούς</a:t>
            </a:r>
            <a:r>
              <a:rPr lang="el-GR" i="1" dirty="0"/>
              <a:t> κόπους με το να αποφανθεί ρητώς: «</a:t>
            </a:r>
            <a:r>
              <a:rPr lang="el-GR" i="1" dirty="0" err="1"/>
              <a:t>Μηδὲν</a:t>
            </a:r>
            <a:r>
              <a:rPr lang="el-GR" i="1" dirty="0"/>
              <a:t> </a:t>
            </a:r>
            <a:r>
              <a:rPr lang="el-GR" i="1" dirty="0" err="1"/>
              <a:t>φυσικὸν</a:t>
            </a:r>
            <a:r>
              <a:rPr lang="el-GR" i="1" dirty="0"/>
              <a:t> </a:t>
            </a:r>
            <a:r>
              <a:rPr lang="el-GR" i="1" dirty="0" err="1"/>
              <a:t>εἶναι</a:t>
            </a:r>
            <a:r>
              <a:rPr lang="el-GR" i="1" dirty="0"/>
              <a:t> </a:t>
            </a:r>
            <a:r>
              <a:rPr lang="el-GR" i="1" dirty="0" err="1"/>
              <a:t>ἐν</a:t>
            </a:r>
            <a:r>
              <a:rPr lang="el-GR" i="1" dirty="0"/>
              <a:t> </a:t>
            </a:r>
            <a:r>
              <a:rPr lang="el-GR" i="1" dirty="0" err="1"/>
              <a:t>τῇ</a:t>
            </a:r>
            <a:r>
              <a:rPr lang="el-GR" i="1" dirty="0"/>
              <a:t> </a:t>
            </a:r>
            <a:r>
              <a:rPr lang="el-GR" i="1" dirty="0" err="1"/>
              <a:t>νοερᾷ</a:t>
            </a:r>
            <a:r>
              <a:rPr lang="el-GR" i="1" dirty="0"/>
              <a:t> φύσει </a:t>
            </a:r>
            <a:r>
              <a:rPr lang="el-GR" i="1" dirty="0" err="1"/>
              <a:t>ἀκούσιον</a:t>
            </a:r>
            <a:r>
              <a:rPr lang="el-GR" i="1" dirty="0"/>
              <a:t>». Όποιος επιθυμεί να ενημερωθεί μπορεί να πάρει στα χέρια του αυτό το κεφάλαιο</a:t>
            </a:r>
            <a:r>
              <a:rPr lang="el-GR" dirty="0"/>
              <a:t>».</a:t>
            </a:r>
          </a:p>
        </p:txBody>
      </p:sp>
    </p:spTree>
    <p:extLst>
      <p:ext uri="{BB962C8B-B14F-4D97-AF65-F5344CB8AC3E}">
        <p14:creationId xmlns:p14="http://schemas.microsoft.com/office/powerpoint/2010/main" val="575066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D7065A-CD01-34A9-6480-12496B9A7D6C}"/>
              </a:ext>
            </a:extLst>
          </p:cNvPr>
          <p:cNvSpPr>
            <a:spLocks noGrp="1"/>
          </p:cNvSpPr>
          <p:nvPr>
            <p:ph type="title"/>
          </p:nvPr>
        </p:nvSpPr>
        <p:spPr/>
        <p:txBody>
          <a:bodyPr/>
          <a:lstStyle/>
          <a:p>
            <a:pPr algn="ctr"/>
            <a:r>
              <a:rPr lang="el-GR" dirty="0"/>
              <a:t>Γνωμικό και φυσικό θέλημα στον άνθρωπο</a:t>
            </a:r>
          </a:p>
        </p:txBody>
      </p:sp>
      <p:sp>
        <p:nvSpPr>
          <p:cNvPr id="3" name="Θέση περιεχομένου 2">
            <a:extLst>
              <a:ext uri="{FF2B5EF4-FFF2-40B4-BE49-F238E27FC236}">
                <a16:creationId xmlns:a16="http://schemas.microsoft.com/office/drawing/2014/main" id="{1E7E285B-E5A0-CFC5-ED36-26914D0B387E}"/>
              </a:ext>
            </a:extLst>
          </p:cNvPr>
          <p:cNvSpPr>
            <a:spLocks noGrp="1"/>
          </p:cNvSpPr>
          <p:nvPr>
            <p:ph idx="1"/>
          </p:nvPr>
        </p:nvSpPr>
        <p:spPr/>
        <p:txBody>
          <a:bodyPr/>
          <a:lstStyle/>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Ο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Μάξιμος ο Ομολογητής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για να φανερώσει τη συμφωνία των δύο φύσεων χρησιμοποιεί το </a:t>
            </a:r>
            <a:r>
              <a:rPr lang="el-GR" sz="2400" u="sng" dirty="0">
                <a:effectLst/>
                <a:latin typeface="Palatino Linotype" panose="02040502050505030304" pitchFamily="18" charset="0"/>
                <a:ea typeface="Calibri" panose="020F0502020204030204" pitchFamily="34" charset="0"/>
                <a:cs typeface="Times New Roman" panose="02020603050405020304" pitchFamily="18" charset="0"/>
              </a:rPr>
              <a:t>παράδειγμα του πυρακτωμένου σιδήρου</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ο οποίος και καίει και κόπτει συγχρόνως. </a:t>
            </a:r>
          </a:p>
          <a:p>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Τονίζει ότι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κάθε λογική φύση έχει φυσικό θέλημα </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ως ουσιώδες στοιχείο της, αλλά και ότι </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κάθε πρόσωπο έχει γνωμικό θέλημα</a:t>
            </a:r>
            <a:r>
              <a:rPr lang="el-GR" sz="2400" dirty="0">
                <a:effectLst/>
                <a:latin typeface="Palatino Linotype" panose="02040502050505030304" pitchFamily="18" charset="0"/>
                <a:ea typeface="Calibri" panose="020F0502020204030204" pitchFamily="34" charset="0"/>
                <a:cs typeface="Times New Roman" panose="02020603050405020304" pitchFamily="18" charset="0"/>
              </a:rPr>
              <a:t>. Έτσι ο άνθρωπος ως φυσικό θέλημα έχει την ομιλία, όμως το πότε θα μιλάει και πότε όχι καθορίζεται από το γνωμικό θέλημα, το οποίο είναι δύναμη της προσωπικότητας και όχι της φύσης</a:t>
            </a:r>
            <a:r>
              <a:rPr lang="el-GR" sz="2400" b="1" dirty="0">
                <a:effectLst/>
                <a:latin typeface="Palatino Linotype" panose="02040502050505030304" pitchFamily="18"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592823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706E8EA-66AC-5BEE-FAF4-DF954024CFB8}"/>
              </a:ext>
            </a:extLst>
          </p:cNvPr>
          <p:cNvSpPr>
            <a:spLocks noGrp="1"/>
          </p:cNvSpPr>
          <p:nvPr>
            <p:ph type="title"/>
          </p:nvPr>
        </p:nvSpPr>
        <p:spPr>
          <a:xfrm>
            <a:off x="838200" y="0"/>
            <a:ext cx="10515600" cy="1325563"/>
          </a:xfrm>
        </p:spPr>
        <p:txBody>
          <a:bodyPr>
            <a:normAutofit/>
          </a:bodyPr>
          <a:lstStyle/>
          <a:p>
            <a:pPr algn="ctr"/>
            <a:r>
              <a:rPr lang="el-GR" sz="3600" b="1" dirty="0">
                <a:ln w="11113" cap="flat" cmpd="sng" algn="ctr">
                  <a:solidFill>
                    <a:srgbClr val="ED7D31"/>
                  </a:solidFill>
                  <a:prstDash val="solid"/>
                  <a:round/>
                </a:ln>
                <a:solidFill>
                  <a:srgbClr val="7030A0"/>
                </a:solidFill>
                <a:effectLst/>
                <a:latin typeface="Palatino Linotype" panose="02040502050505030304" pitchFamily="18" charset="0"/>
                <a:ea typeface="Calibri" panose="020F0502020204030204" pitchFamily="34" charset="0"/>
                <a:cs typeface="Times New Roman" panose="02020603050405020304" pitchFamily="18" charset="0"/>
              </a:rPr>
              <a:t>Ο ΧΡΙΣΤΟΣ ΔΕΝ ΕΧΕΙ ΓΝΩΜΙΚΟ ΘΕΛΗΜΑ</a:t>
            </a:r>
            <a:endParaRPr lang="el-GR" sz="3600" dirty="0"/>
          </a:p>
        </p:txBody>
      </p:sp>
      <p:sp>
        <p:nvSpPr>
          <p:cNvPr id="3" name="Θέση περιεχομένου 2">
            <a:extLst>
              <a:ext uri="{FF2B5EF4-FFF2-40B4-BE49-F238E27FC236}">
                <a16:creationId xmlns:a16="http://schemas.microsoft.com/office/drawing/2014/main" id="{025106AF-7105-6C97-2D11-3FA118292D28}"/>
              </a:ext>
            </a:extLst>
          </p:cNvPr>
          <p:cNvSpPr>
            <a:spLocks noGrp="1"/>
          </p:cNvSpPr>
          <p:nvPr>
            <p:ph idx="1"/>
          </p:nvPr>
        </p:nvSpPr>
        <p:spPr>
          <a:xfrm>
            <a:off x="0" y="1013988"/>
            <a:ext cx="12192000" cy="5844012"/>
          </a:xfrm>
        </p:spPr>
        <p:txBody>
          <a:bodyPr>
            <a:normAutofit lnSpcReduction="10000"/>
          </a:bodyPr>
          <a:lstStyle/>
          <a:p>
            <a:pPr marL="0" indent="0" algn="just">
              <a:lnSpc>
                <a:spcPct val="107000"/>
              </a:lnSpc>
              <a:spcAft>
                <a:spcPts val="800"/>
              </a:spcAft>
              <a:buNone/>
            </a:pP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Βλ. Νίκου Ματσούκα, </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ΔΟΓΜΑΤΙΚΗ ΚΑΙ ΣΥΜΒΟΛΙΚΗ ΘΕΟΛΟΓΙΑ Β΄</a:t>
            </a: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 Θεσσαλονίκη 1985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spcAft>
                <a:spcPts val="800"/>
              </a:spcAft>
            </a:pP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σ. 323: «</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Η δογματική διδασκαλία για τα δύο φυσικά θελήματα και τις δύο φυσικές ενέργειες του Χριστού, μαζί με την καταδίκη του (αιρετικού) γνωμικού θελήματος, προβάλλονται κατά τον πιο λαγαρό τρόπο στα βαθυστόχαστα, από θεολογική βεβαίως άποψη, συγγράμματα του Μάξιμου Ομολογητή</a:t>
            </a: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spcAft>
                <a:spcPts val="800"/>
              </a:spcAft>
            </a:pP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σ. 337: «</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Ο Μάξιμος ο Ομολογητής που απέκρουσε και πολέμησε ανυποχώρητα τον </a:t>
            </a:r>
            <a:r>
              <a:rPr lang="el-GR" sz="1800" i="1" dirty="0" err="1">
                <a:effectLst/>
                <a:latin typeface="Palatino Linotype" panose="02040502050505030304" pitchFamily="18" charset="0"/>
                <a:ea typeface="Calibri" panose="020F0502020204030204" pitchFamily="34" charset="0"/>
                <a:cs typeface="Times New Roman" panose="02020603050405020304" pitchFamily="18" charset="0"/>
              </a:rPr>
              <a:t>μονοθελητισμό</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 έχει να παρουσιάσει θαυμάσιες σελίδες για τα δύο φυσικά θελήματα του Χριστού, και για τον χαρακτήρα του γνωμικού θελήματος. Η γνώμη, ως δυνατότητα που προκύπτει από τη βουλή και τη βούληση, είναι συνέπεια της </a:t>
            </a:r>
            <a:r>
              <a:rPr lang="el-GR" sz="1800" i="1" dirty="0" err="1">
                <a:effectLst/>
                <a:latin typeface="Palatino Linotype" panose="02040502050505030304" pitchFamily="18" charset="0"/>
                <a:ea typeface="Calibri" panose="020F0502020204030204" pitchFamily="34" charset="0"/>
                <a:cs typeface="Times New Roman" panose="02020603050405020304" pitchFamily="18" charset="0"/>
              </a:rPr>
              <a:t>κτιστότητας</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των όντων, τα οποία προερχόμενα από το μη ον, έχουν δύο βασικές και οριακές κατευθύνσεις∙ τη στροφή προς την τελειωτική πορεία και τη στροφή προς τον μηδενισμό. </a:t>
            </a:r>
            <a:r>
              <a:rPr lang="el-GR" sz="18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Η </a:t>
            </a:r>
            <a:r>
              <a:rPr lang="el-GR" sz="1800" b="1" i="1" dirty="0" err="1">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κτιστότητα</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ως ρευστότητα, γεννάει τις πολλές διαφοροποιήσεις μεταξύ των δύο παραπάνω οριακών επιλογών, και επομένως </a:t>
            </a:r>
            <a:r>
              <a:rPr lang="el-GR" sz="18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επιβάλλει την κυριαρχία της γνώμης</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18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Η </a:t>
            </a:r>
            <a:r>
              <a:rPr lang="el-GR" sz="1800" b="1" i="1" u="sng"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γνώμη</a:t>
            </a:r>
            <a:r>
              <a:rPr lang="el-GR" sz="1800" b="1" i="1"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 όμως στασιάζει προς </a:t>
            </a:r>
            <a:r>
              <a:rPr lang="el-GR" sz="1800" b="1" i="1" u="sng" dirty="0">
                <a:solidFill>
                  <a:srgbClr val="FF0000"/>
                </a:solidFill>
                <a:effectLst/>
                <a:latin typeface="Palatino Linotype" panose="02040502050505030304" pitchFamily="18" charset="0"/>
                <a:ea typeface="Calibri" panose="020F0502020204030204" pitchFamily="34" charset="0"/>
                <a:cs typeface="Times New Roman" panose="02020603050405020304" pitchFamily="18" charset="0"/>
              </a:rPr>
              <a:t>τη φορά της φύσης</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Η γνώμη, κατά τον Μάξιμο, προκαλεί διασπάσεις και παραλλαγές στην κατά φύση πορεία του κάθε κτιστού όντος. Αυτές οι παραλλαγές το απομακρύνουν από την τελειωτική φορά της φύσης, από την αυξητική και τελειωτική κίνηση. Τελικά η γνώμη «εισηγείται την </a:t>
            </a:r>
            <a:r>
              <a:rPr lang="el-GR" sz="1800" i="1" dirty="0" err="1">
                <a:effectLst/>
                <a:latin typeface="Palatino Linotype" panose="02040502050505030304" pitchFamily="18" charset="0"/>
                <a:ea typeface="Calibri" panose="020F0502020204030204" pitchFamily="34" charset="0"/>
                <a:cs typeface="Times New Roman" panose="02020603050405020304" pitchFamily="18" charset="0"/>
              </a:rPr>
              <a:t>μείωσιν</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 της αγαθότητας</a:t>
            </a: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228600" algn="just">
              <a:lnSpc>
                <a:spcPct val="107000"/>
              </a:lnSpc>
              <a:spcAft>
                <a:spcPts val="800"/>
              </a:spcAft>
            </a:pPr>
            <a:r>
              <a:rPr lang="el-GR" sz="1800" dirty="0" err="1">
                <a:effectLst/>
                <a:latin typeface="Palatino Linotype" panose="02040502050505030304" pitchFamily="18" charset="0"/>
                <a:ea typeface="Calibri" panose="020F0502020204030204" pitchFamily="34" charset="0"/>
                <a:cs typeface="Times New Roman" panose="02020603050405020304" pitchFamily="18" charset="0"/>
              </a:rPr>
              <a:t>σσ</a:t>
            </a: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 339-340: «</a:t>
            </a:r>
            <a:r>
              <a:rPr lang="el-GR" sz="1800" i="1" dirty="0">
                <a:effectLst/>
                <a:latin typeface="Palatino Linotype" panose="02040502050505030304" pitchFamily="18" charset="0"/>
                <a:ea typeface="Calibri" panose="020F0502020204030204" pitchFamily="34" charset="0"/>
                <a:cs typeface="Times New Roman" panose="02020603050405020304" pitchFamily="18" charset="0"/>
              </a:rPr>
              <a:t>Οι άνθρωποι μονάχα, λέει ο Μάξιμος, χαρακτηρίζονται από αυτή τη διάσπαση μεταξύ της απλής και της φυσικής «όρεξης» για το αγαθό, και της ανάγκης για την αναζήτηση του τρόπου, με τον οποίο θα πραγματώσουν τούτη την έφεση. Δεν θα ήταν δυνατόν να δεχτεί κανείς πως θα μπορούσε να συμβαίνει κάτι ανάλογο και στο πρόσωπο του Χριστού</a:t>
            </a:r>
            <a:r>
              <a:rPr lang="el-GR" sz="1800" dirty="0">
                <a:effectLst/>
                <a:latin typeface="Palatino Linotype" panose="02040502050505030304" pitchFamily="18" charset="0"/>
                <a:ea typeface="Calibri" panose="020F0502020204030204" pitchFamily="34" charset="0"/>
                <a:cs typeface="Times New Roman" panose="02020603050405020304" pitchFamily="18" charset="0"/>
              </a:rPr>
              <a:t>». </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val="35734989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071740-8F5F-B0F7-29E8-BAAA2CF4B683}"/>
              </a:ext>
            </a:extLst>
          </p:cNvPr>
          <p:cNvSpPr>
            <a:spLocks noGrp="1"/>
          </p:cNvSpPr>
          <p:nvPr>
            <p:ph type="title"/>
          </p:nvPr>
        </p:nvSpPr>
        <p:spPr>
          <a:xfrm>
            <a:off x="0" y="1"/>
            <a:ext cx="12192000" cy="778598"/>
          </a:xfrm>
        </p:spPr>
        <p:txBody>
          <a:bodyPr>
            <a:normAutofit fontScale="90000"/>
          </a:bodyPr>
          <a:lstStyle/>
          <a:p>
            <a:pPr algn="ctr"/>
            <a:br>
              <a:rPr lang="el-GR" sz="4400" b="1" dirty="0">
                <a:latin typeface="Times New Roman" panose="02020603050405020304" pitchFamily="18" charset="0"/>
                <a:cs typeface="Times New Roman" panose="02020603050405020304" pitchFamily="18" charset="0"/>
              </a:rPr>
            </a:br>
            <a:r>
              <a:rPr lang="el-GR" sz="4400" b="1" dirty="0">
                <a:latin typeface="Times New Roman" panose="02020603050405020304" pitchFamily="18" charset="0"/>
                <a:cs typeface="Times New Roman" panose="02020603050405020304" pitchFamily="18" charset="0"/>
              </a:rPr>
              <a:t>Η ΥΠΕΡΒΑΣΗ ΤΟΥ ΓΝΩΜΙΚΟΥ ΘΕΛΗΜΑΤΟΣ</a:t>
            </a:r>
            <a:br>
              <a:rPr lang="el-GR" sz="4400" b="1" dirty="0"/>
            </a:br>
            <a:endParaRPr lang="el-GR" dirty="0"/>
          </a:p>
        </p:txBody>
      </p:sp>
      <p:sp>
        <p:nvSpPr>
          <p:cNvPr id="3" name="Θέση περιεχομένου 2">
            <a:extLst>
              <a:ext uri="{FF2B5EF4-FFF2-40B4-BE49-F238E27FC236}">
                <a16:creationId xmlns:a16="http://schemas.microsoft.com/office/drawing/2014/main" id="{B6C53F18-8EE8-4314-AFA7-6C3F5ED54AF3}"/>
              </a:ext>
            </a:extLst>
          </p:cNvPr>
          <p:cNvSpPr>
            <a:spLocks noGrp="1"/>
          </p:cNvSpPr>
          <p:nvPr>
            <p:ph idx="1"/>
          </p:nvPr>
        </p:nvSpPr>
        <p:spPr>
          <a:xfrm>
            <a:off x="0" y="778599"/>
            <a:ext cx="12192000" cy="6079400"/>
          </a:xfrm>
        </p:spPr>
        <p:txBody>
          <a:bodyPr/>
          <a:lstStyle/>
          <a:p>
            <a:r>
              <a:rPr lang="el-GR" sz="2800" b="1" dirty="0">
                <a:solidFill>
                  <a:srgbClr val="FF0000"/>
                </a:solidFill>
                <a:latin typeface="+mn-lt"/>
                <a:cs typeface="Times New Roman" panose="02020603050405020304" pitchFamily="18" charset="0"/>
              </a:rPr>
              <a:t>Από το βιβλίο του Γεώργιου </a:t>
            </a:r>
            <a:r>
              <a:rPr lang="el-GR" sz="2800" b="1" dirty="0" err="1">
                <a:solidFill>
                  <a:srgbClr val="FF0000"/>
                </a:solidFill>
                <a:latin typeface="+mn-lt"/>
                <a:cs typeface="Times New Roman" panose="02020603050405020304" pitchFamily="18" charset="0"/>
              </a:rPr>
              <a:t>Μαντζαρίδη</a:t>
            </a:r>
            <a:r>
              <a:rPr lang="el-GR" sz="2800" b="1" dirty="0">
                <a:solidFill>
                  <a:srgbClr val="FF0000"/>
                </a:solidFill>
                <a:latin typeface="+mn-lt"/>
                <a:cs typeface="Times New Roman" panose="02020603050405020304" pitchFamily="18" charset="0"/>
              </a:rPr>
              <a:t>, </a:t>
            </a:r>
            <a:r>
              <a:rPr lang="el-GR" sz="2800" b="1" i="1" dirty="0">
                <a:solidFill>
                  <a:srgbClr val="FF0000"/>
                </a:solidFill>
                <a:latin typeface="+mn-lt"/>
                <a:cs typeface="Times New Roman" panose="02020603050405020304" pitchFamily="18" charset="0"/>
              </a:rPr>
              <a:t>Χριστιανική Ηθική, Τόμος 1</a:t>
            </a:r>
            <a:r>
              <a:rPr lang="el-GR" sz="2800" b="1" i="1" baseline="30000" dirty="0">
                <a:solidFill>
                  <a:srgbClr val="FF0000"/>
                </a:solidFill>
                <a:latin typeface="+mn-lt"/>
                <a:cs typeface="Times New Roman" panose="02020603050405020304" pitchFamily="18" charset="0"/>
              </a:rPr>
              <a:t>ος</a:t>
            </a:r>
            <a:r>
              <a:rPr lang="el-GR" sz="2800" b="1" i="1" dirty="0">
                <a:solidFill>
                  <a:srgbClr val="FF0000"/>
                </a:solidFill>
                <a:latin typeface="+mn-lt"/>
                <a:cs typeface="Times New Roman" panose="02020603050405020304" pitchFamily="18" charset="0"/>
              </a:rPr>
              <a:t> Εισαγωγή-Γενικές αρχές-Σύγχρονη Προβληματική</a:t>
            </a:r>
            <a:r>
              <a:rPr lang="el-GR" sz="2800" b="1" dirty="0">
                <a:solidFill>
                  <a:srgbClr val="FF0000"/>
                </a:solidFill>
                <a:latin typeface="+mn-lt"/>
                <a:cs typeface="Times New Roman" panose="02020603050405020304" pitchFamily="18" charset="0"/>
              </a:rPr>
              <a:t>, </a:t>
            </a:r>
            <a:r>
              <a:rPr lang="el-GR" sz="2800" b="1" dirty="0" err="1">
                <a:solidFill>
                  <a:srgbClr val="FF0000"/>
                </a:solidFill>
                <a:latin typeface="+mn-lt"/>
                <a:cs typeface="Times New Roman" panose="02020603050405020304" pitchFamily="18" charset="0"/>
              </a:rPr>
              <a:t>Θεσσαλονίκη:Ι.Μ</a:t>
            </a:r>
            <a:r>
              <a:rPr lang="el-GR" sz="2800" b="1" dirty="0">
                <a:solidFill>
                  <a:srgbClr val="FF0000"/>
                </a:solidFill>
                <a:latin typeface="+mn-lt"/>
                <a:cs typeface="Times New Roman" panose="02020603050405020304" pitchFamily="18" charset="0"/>
              </a:rPr>
              <a:t>. </a:t>
            </a:r>
            <a:r>
              <a:rPr lang="el-GR" sz="2800" b="1" dirty="0" err="1">
                <a:solidFill>
                  <a:srgbClr val="FF0000"/>
                </a:solidFill>
                <a:latin typeface="+mn-lt"/>
                <a:cs typeface="Times New Roman" panose="02020603050405020304" pitchFamily="18" charset="0"/>
              </a:rPr>
              <a:t>Βατοπαιδίου</a:t>
            </a:r>
            <a:r>
              <a:rPr lang="el-GR" sz="2800" b="1" dirty="0">
                <a:solidFill>
                  <a:srgbClr val="FF0000"/>
                </a:solidFill>
                <a:latin typeface="+mn-lt"/>
                <a:cs typeface="Times New Roman" panose="02020603050405020304" pitchFamily="18" charset="0"/>
              </a:rPr>
              <a:t>-Άγιον Όρος, 2015³, </a:t>
            </a:r>
            <a:r>
              <a:rPr lang="el-GR" sz="2800" b="1" dirty="0" err="1">
                <a:solidFill>
                  <a:srgbClr val="FF0000"/>
                </a:solidFill>
                <a:latin typeface="+mn-lt"/>
                <a:cs typeface="Times New Roman" panose="02020603050405020304" pitchFamily="18" charset="0"/>
              </a:rPr>
              <a:t>σσ</a:t>
            </a:r>
            <a:r>
              <a:rPr lang="el-GR" sz="2800" b="1" dirty="0">
                <a:solidFill>
                  <a:srgbClr val="FF0000"/>
                </a:solidFill>
                <a:latin typeface="+mn-lt"/>
                <a:cs typeface="Times New Roman" panose="02020603050405020304" pitchFamily="18" charset="0"/>
              </a:rPr>
              <a:t>. 193-196</a:t>
            </a:r>
          </a:p>
          <a:p>
            <a:r>
              <a:rPr lang="el-GR" dirty="0"/>
              <a:t>Η σάρκωση του Λόγου κατόρθωσε να συνάψει τη γνώμη με τη φύση. Η ελεύθερη βούληση του ανθρώπου παίρνει τη δύναμη να ακολουθήσει τη φυσική φορά της προκοπής. </a:t>
            </a:r>
          </a:p>
          <a:p>
            <a:r>
              <a:rPr lang="el-GR" dirty="0"/>
              <a:t>Η </a:t>
            </a:r>
            <a:r>
              <a:rPr lang="el-GR" b="1" dirty="0"/>
              <a:t>γνώμη </a:t>
            </a:r>
            <a:r>
              <a:rPr lang="el-GR" dirty="0"/>
              <a:t>δεν αφανίζεται αλλά θεραπεύεται: </a:t>
            </a:r>
          </a:p>
          <a:p>
            <a:pPr lvl="1">
              <a:buFont typeface="Wingdings" panose="05000000000000000000" pitchFamily="2" charset="2"/>
              <a:buChar char="v"/>
            </a:pPr>
            <a:r>
              <a:rPr lang="el-GR" dirty="0"/>
              <a:t>από στασιαστική και διαβρωτική </a:t>
            </a:r>
          </a:p>
          <a:p>
            <a:pPr lvl="1">
              <a:buFont typeface="Wingdings" panose="05000000000000000000" pitchFamily="2" charset="2"/>
              <a:buChar char="v"/>
            </a:pPr>
            <a:r>
              <a:rPr lang="el-GR" dirty="0"/>
              <a:t>γίνεται ειρηνική και αγαθοποιός.</a:t>
            </a:r>
          </a:p>
          <a:p>
            <a:r>
              <a:rPr lang="el-GR" dirty="0"/>
              <a:t>Αυτό συμβαίνει και στη ζωή των αγίων, οι οποίοι με την υποταγή στον Θεό πραγματώνουν τη σύναψη φύσης και γνώμης. </a:t>
            </a:r>
            <a:br>
              <a:rPr lang="el-GR" dirty="0">
                <a:latin typeface="Times New Roman" panose="02020603050405020304" pitchFamily="18" charset="0"/>
                <a:cs typeface="Times New Roman" panose="02020603050405020304" pitchFamily="18" charset="0"/>
              </a:rPr>
            </a:br>
            <a:endParaRPr lang="el-GR" dirty="0"/>
          </a:p>
        </p:txBody>
      </p:sp>
    </p:spTree>
    <p:extLst>
      <p:ext uri="{BB962C8B-B14F-4D97-AF65-F5344CB8AC3E}">
        <p14:creationId xmlns:p14="http://schemas.microsoft.com/office/powerpoint/2010/main" val="362862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p:txBody>
          <a:bodyPr/>
          <a:lstStyle/>
          <a:p>
            <a:r>
              <a:rPr lang="el-GR" dirty="0"/>
              <a:t>Το </a:t>
            </a:r>
            <a:r>
              <a:rPr lang="el-GR" b="1" dirty="0"/>
              <a:t>γνωμικό θέλημα</a:t>
            </a:r>
            <a:r>
              <a:rPr lang="el-GR" dirty="0"/>
              <a:t> είναι το προνόμιο, η τραγωδία και το γνώρισμα της ανθρώπινης ύπαρξης. </a:t>
            </a:r>
          </a:p>
          <a:p>
            <a:r>
              <a:rPr lang="el-GR" dirty="0"/>
              <a:t>Η ύπαρξη του ανθρώπου είναι υποχρεωμένη: </a:t>
            </a:r>
          </a:p>
          <a:p>
            <a:pPr marL="514350" indent="-514350">
              <a:buFont typeface="+mj-lt"/>
              <a:buAutoNum type="arabicPeriod"/>
            </a:pPr>
            <a:r>
              <a:rPr lang="el-GR" dirty="0"/>
              <a:t>να δοκιμαστεί, </a:t>
            </a:r>
          </a:p>
          <a:p>
            <a:pPr marL="514350" indent="-514350">
              <a:buFont typeface="+mj-lt"/>
              <a:buAutoNum type="arabicPeriod"/>
            </a:pPr>
            <a:r>
              <a:rPr lang="el-GR" dirty="0"/>
              <a:t>να ξεπεράσει τις γνωμικές ετερότητες, </a:t>
            </a:r>
          </a:p>
          <a:p>
            <a:pPr marL="514350" indent="-514350">
              <a:buFont typeface="+mj-lt"/>
              <a:buAutoNum type="arabicPeriod"/>
            </a:pPr>
            <a:r>
              <a:rPr lang="el-GR" dirty="0"/>
              <a:t>να συνειδητοποιήσει το δράμα της έκπτωσης και της απώλειας, </a:t>
            </a:r>
          </a:p>
          <a:p>
            <a:pPr marL="514350" indent="-514350">
              <a:buFont typeface="+mj-lt"/>
              <a:buAutoNum type="arabicPeriod"/>
            </a:pPr>
            <a:r>
              <a:rPr lang="el-GR" dirty="0"/>
              <a:t>και τελικά να βρει τον δρόμο που οδηγεί στη σύναψη φύσης και γνώμης. </a:t>
            </a:r>
          </a:p>
          <a:p>
            <a:endParaRPr lang="el-GR" dirty="0"/>
          </a:p>
        </p:txBody>
      </p:sp>
    </p:spTree>
    <p:extLst>
      <p:ext uri="{BB962C8B-B14F-4D97-AF65-F5344CB8AC3E}">
        <p14:creationId xmlns:p14="http://schemas.microsoft.com/office/powerpoint/2010/main" val="1088383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p:txBody>
          <a:bodyPr/>
          <a:lstStyle/>
          <a:p>
            <a:r>
              <a:rPr lang="el-GR" dirty="0"/>
              <a:t>Τα όντα είναι δημιουργήματα του θείου θελήματος. Ο Θεός τα γνωρίζει «</a:t>
            </a:r>
            <a:r>
              <a:rPr lang="el-GR" i="1" dirty="0" err="1"/>
              <a:t>ὡς</a:t>
            </a:r>
            <a:r>
              <a:rPr lang="el-GR" i="1" dirty="0"/>
              <a:t> </a:t>
            </a:r>
            <a:r>
              <a:rPr lang="el-GR" i="1" dirty="0" err="1"/>
              <a:t>ἴδια</a:t>
            </a:r>
            <a:r>
              <a:rPr lang="el-GR" i="1" dirty="0"/>
              <a:t> θελήματα</a:t>
            </a:r>
            <a:r>
              <a:rPr lang="el-GR" dirty="0"/>
              <a:t>» εφόσον μένουν στο θέλημά του. Όταν το παραβαίνουν παύουν να γνωρίζονται από τον Θεό. </a:t>
            </a:r>
          </a:p>
          <a:p>
            <a:r>
              <a:rPr lang="el-GR" dirty="0"/>
              <a:t>Οι εντολές συνάπτουν την ενέργεια της θέλησης του ανθρώπου με τη θεία ενέργεια. </a:t>
            </a:r>
          </a:p>
          <a:p>
            <a:r>
              <a:rPr lang="el-GR" dirty="0"/>
              <a:t>Ο Θεός που κάλεσε τον άνθρωπο στο είναι με την άκτιστη ενέργειά Του, τον </a:t>
            </a:r>
            <a:r>
              <a:rPr lang="el-GR" b="1" dirty="0"/>
              <a:t>ανακαλεί από την πτώση</a:t>
            </a:r>
            <a:r>
              <a:rPr lang="el-GR" dirty="0"/>
              <a:t> του </a:t>
            </a:r>
            <a:r>
              <a:rPr lang="el-GR" u="sng" dirty="0"/>
              <a:t>με τις εντολές</a:t>
            </a:r>
            <a:r>
              <a:rPr lang="el-GR" dirty="0"/>
              <a:t> και τον </a:t>
            </a:r>
            <a:r>
              <a:rPr lang="el-GR" b="1" dirty="0"/>
              <a:t>ανακαινίζει</a:t>
            </a:r>
            <a:r>
              <a:rPr lang="el-GR" dirty="0"/>
              <a:t> με </a:t>
            </a:r>
            <a:r>
              <a:rPr lang="el-GR" u="sng" dirty="0"/>
              <a:t>τα μυστήρια της Εκκλησίας</a:t>
            </a:r>
            <a:endParaRPr lang="el-GR" dirty="0"/>
          </a:p>
        </p:txBody>
      </p:sp>
    </p:spTree>
    <p:extLst>
      <p:ext uri="{BB962C8B-B14F-4D97-AF65-F5344CB8AC3E}">
        <p14:creationId xmlns:p14="http://schemas.microsoft.com/office/powerpoint/2010/main" val="10080855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normAutofit fontScale="90000"/>
          </a:bodyPr>
          <a:lstStyle/>
          <a:p>
            <a:pPr algn="ctr"/>
            <a:br>
              <a:rPr lang="el-GR" dirty="0"/>
            </a:br>
            <a:r>
              <a:rPr lang="el-GR" dirty="0"/>
              <a:t>ΜΑΞΙΜΟΣ Ο ΟΜΟΛΟΓΗΤΗΣ</a:t>
            </a:r>
            <a:br>
              <a:rPr lang="el-GR" dirty="0"/>
            </a:br>
            <a:endParaRPr lang="el-GR" dirty="0"/>
          </a:p>
        </p:txBody>
      </p:sp>
      <p:sp>
        <p:nvSpPr>
          <p:cNvPr id="3" name="Θέση περιεχομένου 2"/>
          <p:cNvSpPr>
            <a:spLocks noGrp="1"/>
          </p:cNvSpPr>
          <p:nvPr>
            <p:ph idx="1"/>
          </p:nvPr>
        </p:nvSpPr>
        <p:spPr>
          <a:xfrm>
            <a:off x="0" y="785610"/>
            <a:ext cx="12192000" cy="6072389"/>
          </a:xfrm>
        </p:spPr>
        <p:txBody>
          <a:bodyPr>
            <a:normAutofit fontScale="92500"/>
          </a:bodyPr>
          <a:lstStyle/>
          <a:p>
            <a:r>
              <a:rPr lang="el-GR" dirty="0"/>
              <a:t>Γεννήθηκε στην Κωνσταντινούπολη γύρω στο 580, όπου και σπούδασε φιλοσοφία. Εργάστηκε για λίγο ως αρχιγραμματέας του αυτοκράτορα Ηρακλείου. Ωστόσο, προτίμησε να αποσυρθεί στη μονή της Χρυσούπολης για να μονάσει. </a:t>
            </a:r>
          </a:p>
          <a:p>
            <a:r>
              <a:rPr lang="el-GR" dirty="0"/>
              <a:t>Η αναταραχή που προκάλεσε η περσική εισβολή ανάγκασε τον Μάξιμο να φύγει στη Β. Αφρική, στη μονή του </a:t>
            </a:r>
            <a:r>
              <a:rPr lang="el-GR" dirty="0" err="1"/>
              <a:t>Ευκρατά</a:t>
            </a:r>
            <a:r>
              <a:rPr lang="el-GR" dirty="0"/>
              <a:t>, κοντά στην </a:t>
            </a:r>
            <a:r>
              <a:rPr lang="el-GR" dirty="0" err="1"/>
              <a:t>Καρχηδόνα</a:t>
            </a:r>
            <a:r>
              <a:rPr lang="el-GR" dirty="0"/>
              <a:t>. Εκεί γνώρισε τον Σωφρόνιο Ιεροσολύμων από τον οποίο πληροφορήθηκε τις συμβιβαστικές ενέργειες του Κύρου Αλεξανδρείας και του Σεργίου Κωνσταντινουπόλεως. </a:t>
            </a:r>
          </a:p>
          <a:p>
            <a:r>
              <a:rPr lang="el-GR" dirty="0"/>
              <a:t>Αρχικά, η στάση του Μαξίμου απέναντι στον </a:t>
            </a:r>
            <a:r>
              <a:rPr lang="el-GR" dirty="0" err="1"/>
              <a:t>Μονοθελητισμό</a:t>
            </a:r>
            <a:r>
              <a:rPr lang="el-GR" dirty="0"/>
              <a:t> ήταν επιφυλακτική. Μετά όμως τη δημοσίευση της </a:t>
            </a:r>
            <a:r>
              <a:rPr lang="el-GR" b="1" i="1" dirty="0"/>
              <a:t>Έκθεσης</a:t>
            </a:r>
            <a:r>
              <a:rPr lang="el-GR" dirty="0"/>
              <a:t> του Ηρακλείου, η στάση του έγινε από αρνητική έως πολεμική.</a:t>
            </a:r>
          </a:p>
          <a:p>
            <a:r>
              <a:rPr lang="el-GR" dirty="0"/>
              <a:t>Από τη Β. Αφρική ο Μάξιμος πήγε στη Ρώμη, όπου έλαβε μέρος στη Σύνοδο του </a:t>
            </a:r>
            <a:r>
              <a:rPr lang="el-GR" dirty="0" err="1"/>
              <a:t>Λατερανού</a:t>
            </a:r>
            <a:r>
              <a:rPr lang="el-GR" dirty="0"/>
              <a:t> το 649, που καταδίκασε την </a:t>
            </a:r>
            <a:r>
              <a:rPr lang="el-GR" b="1" i="1" dirty="0"/>
              <a:t>Έκθεση</a:t>
            </a:r>
            <a:r>
              <a:rPr lang="el-GR" dirty="0"/>
              <a:t> και τον </a:t>
            </a:r>
            <a:r>
              <a:rPr lang="el-GR" b="1" i="1" dirty="0"/>
              <a:t>Τύπο</a:t>
            </a:r>
            <a:r>
              <a:rPr lang="el-GR" dirty="0"/>
              <a:t> του αυτοκράτορα Κώνστα. </a:t>
            </a:r>
          </a:p>
          <a:p>
            <a:r>
              <a:rPr lang="el-GR" dirty="0"/>
              <a:t>Γι’ αυτό το λόγο </a:t>
            </a:r>
            <a:r>
              <a:rPr lang="el-GR" dirty="0" err="1"/>
              <a:t>συνελήφθηκε</a:t>
            </a:r>
            <a:r>
              <a:rPr lang="el-GR" dirty="0"/>
              <a:t>, βασανίστηκε, διαπομπεύτηκε και πέθανε στην </a:t>
            </a:r>
            <a:r>
              <a:rPr lang="el-GR" dirty="0" err="1"/>
              <a:t>Αλανία</a:t>
            </a:r>
            <a:r>
              <a:rPr lang="el-GR" dirty="0"/>
              <a:t> του Καυκάσου το 662. Η μνήμη του  τιμάται στις 21 Ιανουαρίου.</a:t>
            </a:r>
          </a:p>
        </p:txBody>
      </p:sp>
    </p:spTree>
    <p:extLst>
      <p:ext uri="{BB962C8B-B14F-4D97-AF65-F5344CB8AC3E}">
        <p14:creationId xmlns:p14="http://schemas.microsoft.com/office/powerpoint/2010/main" val="423744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15. Η ΥΠΕΡΒΑΣΗ ΤΟΥ ΓΝΩΜΙΚΟΥ ΘΕΛΗΜΑΤΟΣ</a:t>
            </a:r>
          </a:p>
        </p:txBody>
      </p:sp>
      <p:sp>
        <p:nvSpPr>
          <p:cNvPr id="3" name="Θέση περιεχομένου 2"/>
          <p:cNvSpPr>
            <a:spLocks noGrp="1"/>
          </p:cNvSpPr>
          <p:nvPr>
            <p:ph idx="1"/>
          </p:nvPr>
        </p:nvSpPr>
        <p:spPr/>
        <p:txBody>
          <a:bodyPr/>
          <a:lstStyle/>
          <a:p>
            <a:r>
              <a:rPr lang="el-GR" dirty="0"/>
              <a:t>Με το Βάπτισμα, το Χρίσμα και τη θεία Ευχαριστία γίνεται ο άνθρωπος μέτοχος του σώματος του Χριστού και κοινωνός των χαρισμάτων του Αγίου Πνεύματος. </a:t>
            </a:r>
          </a:p>
          <a:p>
            <a:r>
              <a:rPr lang="el-GR" dirty="0"/>
              <a:t>Στο εξής ο άνθρωπος οφείλει να διατηρήσει και να ενεργοποιήσει τη χάρη που έλαβε. </a:t>
            </a:r>
          </a:p>
          <a:p>
            <a:r>
              <a:rPr lang="el-GR" dirty="0"/>
              <a:t>Η </a:t>
            </a:r>
            <a:r>
              <a:rPr lang="el-GR" b="1" dirty="0"/>
              <a:t>Ευχαριστιακή κοινωνία </a:t>
            </a:r>
            <a:r>
              <a:rPr lang="el-GR" dirty="0"/>
              <a:t>με τον Χριστό συμπληρώνεται με την </a:t>
            </a:r>
            <a:r>
              <a:rPr lang="el-GR" b="1" dirty="0"/>
              <a:t>ηθική συμμόρφωση </a:t>
            </a:r>
            <a:r>
              <a:rPr lang="el-GR" dirty="0"/>
              <a:t>με το θέλημά Του. </a:t>
            </a:r>
          </a:p>
        </p:txBody>
      </p:sp>
    </p:spTree>
    <p:extLst>
      <p:ext uri="{BB962C8B-B14F-4D97-AF65-F5344CB8AC3E}">
        <p14:creationId xmlns:p14="http://schemas.microsoft.com/office/powerpoint/2010/main" val="36376424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a:xfrm>
            <a:off x="838199" y="1825625"/>
            <a:ext cx="10515601" cy="4678206"/>
          </a:xfrm>
        </p:spPr>
        <p:txBody>
          <a:bodyPr/>
          <a:lstStyle/>
          <a:p>
            <a:r>
              <a:rPr lang="el-GR" dirty="0"/>
              <a:t>Τα μυστήρια της Εκκλησίας παρουσιάζονται και ως εντολές. Προβάλλουν στον πιστό το θείο ήθος. </a:t>
            </a:r>
          </a:p>
          <a:p>
            <a:r>
              <a:rPr lang="el-GR" dirty="0"/>
              <a:t>Το Βάπτισμα περιέχει την εντολή να βαδίσει ο νεοφώτιστος «</a:t>
            </a:r>
            <a:r>
              <a:rPr lang="el-GR" i="1" dirty="0" err="1"/>
              <a:t>ἐν</a:t>
            </a:r>
            <a:r>
              <a:rPr lang="el-GR" i="1" dirty="0"/>
              <a:t> </a:t>
            </a:r>
            <a:r>
              <a:rPr lang="el-GR" i="1" dirty="0" err="1"/>
              <a:t>καινότητι</a:t>
            </a:r>
            <a:r>
              <a:rPr lang="el-GR" i="1" dirty="0"/>
              <a:t> </a:t>
            </a:r>
            <a:r>
              <a:rPr lang="el-GR" i="1" dirty="0" err="1"/>
              <a:t>ζωῆς</a:t>
            </a:r>
            <a:r>
              <a:rPr lang="el-GR" dirty="0"/>
              <a:t>». </a:t>
            </a:r>
          </a:p>
          <a:p>
            <a:r>
              <a:rPr lang="el-GR" dirty="0"/>
              <a:t>Το μυστήριο της θείας Ευχαριστίας προσκαλεί τους πιστούς να γίνουν κοινωνοί των αρετών του Χριστού. </a:t>
            </a:r>
          </a:p>
          <a:p>
            <a:r>
              <a:rPr lang="el-GR" dirty="0"/>
              <a:t>Και οι εντολές όμως παρουσιάζονται ως μυστήρια. Μ’ αυτές φανερώνεται ο Θεός και με την τήρησή τους μυσταγωγείται η ενοίκηση του Θεού στον άνθρωπο. </a:t>
            </a:r>
          </a:p>
          <a:p>
            <a:endParaRPr lang="el-GR" dirty="0"/>
          </a:p>
        </p:txBody>
      </p:sp>
    </p:spTree>
    <p:extLst>
      <p:ext uri="{BB962C8B-B14F-4D97-AF65-F5344CB8AC3E}">
        <p14:creationId xmlns:p14="http://schemas.microsoft.com/office/powerpoint/2010/main" val="24222385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p:txBody>
          <a:bodyPr/>
          <a:lstStyle/>
          <a:p>
            <a:r>
              <a:rPr lang="el-GR" dirty="0"/>
              <a:t>Η </a:t>
            </a:r>
            <a:r>
              <a:rPr lang="el-GR" b="1" dirty="0"/>
              <a:t>χάρη του Θεού</a:t>
            </a:r>
            <a:r>
              <a:rPr lang="el-GR" dirty="0"/>
              <a:t> προσφέρεται στον άνθρωπο για να μπορέσει να τηρήσει τις εντολές.</a:t>
            </a:r>
          </a:p>
          <a:p>
            <a:r>
              <a:rPr lang="el-GR" dirty="0"/>
              <a:t>Όταν ο άνθρωπος τηρεί τις εντολές:</a:t>
            </a:r>
          </a:p>
          <a:p>
            <a:pPr marL="514350" lvl="0" indent="-514350">
              <a:buFont typeface="+mj-lt"/>
              <a:buAutoNum type="arabicPeriod"/>
            </a:pPr>
            <a:r>
              <a:rPr lang="el-GR" dirty="0"/>
              <a:t>συντονίζει τις ενέργειές του με τη θεία ενέργεια, </a:t>
            </a:r>
          </a:p>
          <a:p>
            <a:pPr marL="514350" lvl="0" indent="-514350">
              <a:buFont typeface="+mj-lt"/>
              <a:buAutoNum type="arabicPeriod"/>
            </a:pPr>
            <a:r>
              <a:rPr lang="el-GR" dirty="0"/>
              <a:t>δέχεται τη χάρη του Θεού, </a:t>
            </a:r>
          </a:p>
          <a:p>
            <a:pPr marL="514350" lvl="0" indent="-514350">
              <a:buFont typeface="+mj-lt"/>
              <a:buAutoNum type="arabicPeriod"/>
            </a:pPr>
            <a:r>
              <a:rPr lang="el-GR" dirty="0"/>
              <a:t>μετέχει στην αγάπη Του και </a:t>
            </a:r>
          </a:p>
          <a:p>
            <a:pPr marL="514350" lvl="0" indent="-514350">
              <a:buFont typeface="+mj-lt"/>
              <a:buAutoNum type="arabicPeriod"/>
            </a:pPr>
            <a:r>
              <a:rPr lang="el-GR" dirty="0"/>
              <a:t>γνωρίζει τον Θεό. </a:t>
            </a:r>
          </a:p>
        </p:txBody>
      </p:sp>
    </p:spTree>
    <p:extLst>
      <p:ext uri="{BB962C8B-B14F-4D97-AF65-F5344CB8AC3E}">
        <p14:creationId xmlns:p14="http://schemas.microsoft.com/office/powerpoint/2010/main" val="4060872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681037"/>
          </a:xfrm>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a:xfrm>
            <a:off x="0" y="681036"/>
            <a:ext cx="12192000" cy="6100009"/>
          </a:xfrm>
        </p:spPr>
        <p:txBody>
          <a:bodyPr>
            <a:normAutofit lnSpcReduction="10000"/>
          </a:bodyPr>
          <a:lstStyle/>
          <a:p>
            <a:r>
              <a:rPr lang="el-GR" dirty="0"/>
              <a:t>Στον αμαρτωλό άνθρωπο, που αδυνατεί να τηρήσει τη θεία εντολή, παρέχεται η χάρη των μυστηρίων της Εκκλησίας, για να καταστεί δυνατή η ένωση του θελήματός του με το θείο θέλημα. </a:t>
            </a:r>
          </a:p>
          <a:p>
            <a:r>
              <a:rPr lang="el-GR" dirty="0"/>
              <a:t>Όταν ο άνθρωπος εμπιστεύεται  τον εαυτό του στον Θεό και τηρεί την εντολή Του, αισθάνεται τη θεϊκή δύναμη. </a:t>
            </a:r>
          </a:p>
          <a:p>
            <a:r>
              <a:rPr lang="el-GR" dirty="0"/>
              <a:t>Η εντολή του Θεού, όπως και το όνομά Του, αποτελεί πνευματική πραγματικότητα. </a:t>
            </a:r>
          </a:p>
          <a:p>
            <a:r>
              <a:rPr lang="el-GR" dirty="0"/>
              <a:t>Οι Εβραίοι απέφευγαν να χρησιμοποιήσουν </a:t>
            </a:r>
            <a:r>
              <a:rPr lang="el-GR" b="1" dirty="0"/>
              <a:t>το όνομα του Θεού</a:t>
            </a:r>
            <a:r>
              <a:rPr lang="el-GR" dirty="0"/>
              <a:t> γιατί αισθάνονταν τον οντολογικό Του χαρακτήρα. </a:t>
            </a:r>
          </a:p>
          <a:p>
            <a:r>
              <a:rPr lang="el-GR" dirty="0"/>
              <a:t>Η λήθη του οντολογικού χαρακτήρα του ονόματος του Θεού ερημώνει την πνευματική ζωή.</a:t>
            </a:r>
          </a:p>
          <a:p>
            <a:r>
              <a:rPr lang="el-GR" dirty="0"/>
              <a:t>Το ίδιο ισχύει και με τις εντολές. </a:t>
            </a:r>
          </a:p>
          <a:p>
            <a:r>
              <a:rPr lang="el-GR" b="1" dirty="0"/>
              <a:t>Η λήθη του οντολογικού χαρακτήρα των εντολών διαστρέφει την ηθική ζωή των χριστιανών</a:t>
            </a:r>
            <a:r>
              <a:rPr lang="el-GR" dirty="0"/>
              <a:t>.  </a:t>
            </a:r>
          </a:p>
          <a:p>
            <a:endParaRPr lang="el-GR" dirty="0"/>
          </a:p>
        </p:txBody>
      </p:sp>
    </p:spTree>
    <p:extLst>
      <p:ext uri="{BB962C8B-B14F-4D97-AF65-F5344CB8AC3E}">
        <p14:creationId xmlns:p14="http://schemas.microsoft.com/office/powerpoint/2010/main" val="21797224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000" dirty="0"/>
              <a:t>Η ΥΠΕΡΒΑΣΗ ΤΟΥ ΓΝΩΜΙΚΟΥ ΘΕΛΗΜΑΤΟΣ</a:t>
            </a:r>
          </a:p>
        </p:txBody>
      </p:sp>
      <p:sp>
        <p:nvSpPr>
          <p:cNvPr id="3" name="Θέση περιεχομένου 2"/>
          <p:cNvSpPr>
            <a:spLocks noGrp="1"/>
          </p:cNvSpPr>
          <p:nvPr>
            <p:ph idx="1"/>
          </p:nvPr>
        </p:nvSpPr>
        <p:spPr/>
        <p:txBody>
          <a:bodyPr/>
          <a:lstStyle/>
          <a:p>
            <a:r>
              <a:rPr lang="el-GR" dirty="0"/>
              <a:t>Όταν οι χριστιανοί παύουν να έχουν την αίσθηση της προσωπικής κοινωνίας με τον Θεό, οι θείες εντολές ή γίνονται ξεροί τύποι ή αυτονομούνται και ειδωλοποιούνται.</a:t>
            </a:r>
          </a:p>
          <a:p>
            <a:r>
              <a:rPr lang="el-GR" dirty="0"/>
              <a:t>Άμεσες συνέπειες αποτελούν η νέκρωση της ηθικής ζωής και η κυριαρχία του φαρισαϊκού πνεύματος. </a:t>
            </a:r>
          </a:p>
          <a:p>
            <a:r>
              <a:rPr lang="el-GR" dirty="0"/>
              <a:t>Ως αποτέλεσμα παρουσιάζεται η καιροσκοπική χρησιμοποίηση των εντολών και η αντικατάσταση του θείου θελήματος με τα ανθρώπινα θελήματα και τις επιθυμίες. </a:t>
            </a:r>
          </a:p>
          <a:p>
            <a:endParaRPr lang="el-GR" dirty="0"/>
          </a:p>
        </p:txBody>
      </p:sp>
    </p:spTree>
    <p:extLst>
      <p:ext uri="{BB962C8B-B14F-4D97-AF65-F5344CB8AC3E}">
        <p14:creationId xmlns:p14="http://schemas.microsoft.com/office/powerpoint/2010/main" val="10274733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93EB82-475D-19CF-380A-E0952BBC2782}"/>
              </a:ext>
            </a:extLst>
          </p:cNvPr>
          <p:cNvSpPr>
            <a:spLocks noGrp="1"/>
          </p:cNvSpPr>
          <p:nvPr>
            <p:ph type="title"/>
          </p:nvPr>
        </p:nvSpPr>
        <p:spPr>
          <a:xfrm>
            <a:off x="838200" y="18256"/>
            <a:ext cx="10515600" cy="814664"/>
          </a:xfrm>
        </p:spPr>
        <p:txBody>
          <a:bodyPr/>
          <a:lstStyle/>
          <a:p>
            <a:pPr algn="ctr"/>
            <a:r>
              <a:rPr lang="el-GR" sz="4400" b="1" dirty="0">
                <a:latin typeface="Times New Roman" panose="02020603050405020304" pitchFamily="18" charset="0"/>
                <a:cs typeface="Times New Roman" panose="02020603050405020304" pitchFamily="18" charset="0"/>
              </a:rPr>
              <a:t>ΕΛΕΥΘΕΡΙΑ ΚΑΙ ΑΥΘΕΝΤΙΑ</a:t>
            </a:r>
            <a:endParaRPr lang="el-GR" dirty="0"/>
          </a:p>
        </p:txBody>
      </p:sp>
      <p:sp>
        <p:nvSpPr>
          <p:cNvPr id="3" name="Θέση περιεχομένου 2">
            <a:extLst>
              <a:ext uri="{FF2B5EF4-FFF2-40B4-BE49-F238E27FC236}">
                <a16:creationId xmlns:a16="http://schemas.microsoft.com/office/drawing/2014/main" id="{D55D868E-4C33-D751-6AAB-F792973BAB2E}"/>
              </a:ext>
            </a:extLst>
          </p:cNvPr>
          <p:cNvSpPr>
            <a:spLocks noGrp="1"/>
          </p:cNvSpPr>
          <p:nvPr>
            <p:ph idx="1"/>
          </p:nvPr>
        </p:nvSpPr>
        <p:spPr>
          <a:xfrm>
            <a:off x="0" y="769544"/>
            <a:ext cx="12192000" cy="6088455"/>
          </a:xfrm>
        </p:spPr>
        <p:txBody>
          <a:bodyPr>
            <a:normAutofit lnSpcReduction="10000"/>
          </a:bodyPr>
          <a:lstStyle/>
          <a:p>
            <a:r>
              <a:rPr lang="el-GR" sz="2800" b="1" dirty="0">
                <a:solidFill>
                  <a:srgbClr val="FF0000"/>
                </a:solidFill>
                <a:latin typeface="+mn-lt"/>
                <a:cs typeface="Times New Roman" panose="02020603050405020304" pitchFamily="18" charset="0"/>
              </a:rPr>
              <a:t>Από το βιβλίο του Γεώργιου </a:t>
            </a:r>
            <a:r>
              <a:rPr lang="el-GR" sz="2800" b="1" dirty="0" err="1">
                <a:solidFill>
                  <a:srgbClr val="FF0000"/>
                </a:solidFill>
                <a:latin typeface="+mn-lt"/>
                <a:cs typeface="Times New Roman" panose="02020603050405020304" pitchFamily="18" charset="0"/>
              </a:rPr>
              <a:t>Μαντζαρίδη</a:t>
            </a:r>
            <a:r>
              <a:rPr lang="el-GR" sz="2800" b="1" dirty="0">
                <a:solidFill>
                  <a:srgbClr val="FF0000"/>
                </a:solidFill>
                <a:latin typeface="+mn-lt"/>
                <a:cs typeface="Times New Roman" panose="02020603050405020304" pitchFamily="18" charset="0"/>
              </a:rPr>
              <a:t>, </a:t>
            </a:r>
            <a:r>
              <a:rPr lang="el-GR" sz="2800" b="1" i="1" dirty="0">
                <a:solidFill>
                  <a:srgbClr val="FF0000"/>
                </a:solidFill>
                <a:latin typeface="+mn-lt"/>
                <a:cs typeface="Times New Roman" panose="02020603050405020304" pitchFamily="18" charset="0"/>
              </a:rPr>
              <a:t>Χριστιανική Ηθική, Τόμος 1</a:t>
            </a:r>
            <a:r>
              <a:rPr lang="el-GR" sz="2800" b="1" i="1" baseline="30000" dirty="0">
                <a:solidFill>
                  <a:srgbClr val="FF0000"/>
                </a:solidFill>
                <a:latin typeface="+mn-lt"/>
                <a:cs typeface="Times New Roman" panose="02020603050405020304" pitchFamily="18" charset="0"/>
              </a:rPr>
              <a:t>ος</a:t>
            </a:r>
            <a:r>
              <a:rPr lang="el-GR" sz="2800" b="1" i="1" dirty="0">
                <a:solidFill>
                  <a:srgbClr val="FF0000"/>
                </a:solidFill>
                <a:latin typeface="+mn-lt"/>
                <a:cs typeface="Times New Roman" panose="02020603050405020304" pitchFamily="18" charset="0"/>
              </a:rPr>
              <a:t> Εισαγωγή-Γενικές αρχές-Σύγχρονη Προβληματική</a:t>
            </a:r>
            <a:r>
              <a:rPr lang="el-GR" sz="2800" b="1" dirty="0">
                <a:solidFill>
                  <a:srgbClr val="FF0000"/>
                </a:solidFill>
                <a:latin typeface="+mn-lt"/>
                <a:cs typeface="Times New Roman" panose="02020603050405020304" pitchFamily="18" charset="0"/>
              </a:rPr>
              <a:t>, </a:t>
            </a:r>
            <a:r>
              <a:rPr lang="el-GR" sz="2800" b="1" dirty="0" err="1">
                <a:solidFill>
                  <a:srgbClr val="FF0000"/>
                </a:solidFill>
                <a:latin typeface="+mn-lt"/>
                <a:cs typeface="Times New Roman" panose="02020603050405020304" pitchFamily="18" charset="0"/>
              </a:rPr>
              <a:t>Θεσσαλονίκη:Ι.Μ</a:t>
            </a:r>
            <a:r>
              <a:rPr lang="el-GR" sz="2800" b="1" dirty="0">
                <a:solidFill>
                  <a:srgbClr val="FF0000"/>
                </a:solidFill>
                <a:latin typeface="+mn-lt"/>
                <a:cs typeface="Times New Roman" panose="02020603050405020304" pitchFamily="18" charset="0"/>
              </a:rPr>
              <a:t>. </a:t>
            </a:r>
            <a:r>
              <a:rPr lang="el-GR" sz="2800" b="1" dirty="0" err="1">
                <a:solidFill>
                  <a:srgbClr val="FF0000"/>
                </a:solidFill>
                <a:latin typeface="+mn-lt"/>
                <a:cs typeface="Times New Roman" panose="02020603050405020304" pitchFamily="18" charset="0"/>
              </a:rPr>
              <a:t>Βατοπαιδίου</a:t>
            </a:r>
            <a:r>
              <a:rPr lang="el-GR" sz="2800" b="1" dirty="0">
                <a:solidFill>
                  <a:srgbClr val="FF0000"/>
                </a:solidFill>
                <a:latin typeface="+mn-lt"/>
                <a:cs typeface="Times New Roman" panose="02020603050405020304" pitchFamily="18" charset="0"/>
              </a:rPr>
              <a:t>-Άγιον Όρος, 2015³, </a:t>
            </a:r>
            <a:r>
              <a:rPr lang="el-GR" sz="2800" b="1" dirty="0" err="1">
                <a:solidFill>
                  <a:srgbClr val="FF0000"/>
                </a:solidFill>
                <a:latin typeface="+mn-lt"/>
                <a:cs typeface="Times New Roman" panose="02020603050405020304" pitchFamily="18" charset="0"/>
              </a:rPr>
              <a:t>σσ</a:t>
            </a:r>
            <a:r>
              <a:rPr lang="el-GR" sz="2800" b="1" dirty="0">
                <a:solidFill>
                  <a:srgbClr val="FF0000"/>
                </a:solidFill>
                <a:latin typeface="+mn-lt"/>
                <a:cs typeface="Times New Roman" panose="02020603050405020304" pitchFamily="18" charset="0"/>
              </a:rPr>
              <a:t>. 205-212</a:t>
            </a:r>
          </a:p>
          <a:p>
            <a:r>
              <a:rPr lang="el-GR" dirty="0"/>
              <a:t>Η ηθική ζωή αναπτύσσεται πάντοτε σε σχέση με κάποια αυθεντία.</a:t>
            </a:r>
          </a:p>
          <a:p>
            <a:r>
              <a:rPr lang="el-GR" dirty="0"/>
              <a:t>Η ωρίμανση στην ηθική ζωή βαίνει παράλληλα με την ωρίμανση στην ελευθερία.</a:t>
            </a:r>
          </a:p>
          <a:p>
            <a:r>
              <a:rPr lang="el-GR" dirty="0"/>
              <a:t>Το ερώτημα είναι: Πώς η σχέση με κάποια αυθεντία μπορεί να ωριμάζει τον άνθρωπο στην ελευθερία;</a:t>
            </a:r>
          </a:p>
          <a:p>
            <a:r>
              <a:rPr lang="el-GR" dirty="0"/>
              <a:t>Η αυθεντία έχει από τη φύση της εξουσιαστικό χαρακτήρα. Γι’ αυτό και όποιος ρυθμίζει τη ζωή του με κάποια αυθεντία δεν έχει απόλυτη ελευθερία. </a:t>
            </a:r>
          </a:p>
          <a:p>
            <a:r>
              <a:rPr lang="el-GR" dirty="0"/>
              <a:t>Στην πραγματικότητα κανένας άνθρωπος δεν έχει απόλυτη ελευθερία. (γέννηση, θάνατος)</a:t>
            </a:r>
          </a:p>
          <a:p>
            <a:r>
              <a:rPr lang="el-GR" dirty="0"/>
              <a:t>Συνεπώς, ο άνθρωπος έχει </a:t>
            </a:r>
            <a:r>
              <a:rPr lang="el-GR" b="1" dirty="0"/>
              <a:t>σχετική ελευθερία</a:t>
            </a:r>
            <a:r>
              <a:rPr lang="el-GR" dirty="0"/>
              <a:t>, την οποία ασκεί ή δοκιμάζει σε σχέση με κάποια αυθεντία. </a:t>
            </a:r>
          </a:p>
          <a:p>
            <a:endParaRPr lang="el-GR" dirty="0"/>
          </a:p>
        </p:txBody>
      </p:sp>
    </p:spTree>
    <p:extLst>
      <p:ext uri="{BB962C8B-B14F-4D97-AF65-F5344CB8AC3E}">
        <p14:creationId xmlns:p14="http://schemas.microsoft.com/office/powerpoint/2010/main" val="11873587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65773" y="1"/>
            <a:ext cx="10515600" cy="887240"/>
          </a:xfrm>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a:xfrm>
            <a:off x="0" y="887241"/>
            <a:ext cx="12192000" cy="5970759"/>
          </a:xfrm>
        </p:spPr>
        <p:txBody>
          <a:bodyPr>
            <a:normAutofit/>
          </a:bodyPr>
          <a:lstStyle/>
          <a:p>
            <a:r>
              <a:rPr lang="el-GR" dirty="0"/>
              <a:t>Η εμπειρία της ελευθερία και της αυθεντίας βιώνεται αρχικά σε σχέση με τη μητέρα, τον πατέρα, την οικογένεια και το άμεσο περιβάλλον. </a:t>
            </a:r>
          </a:p>
          <a:p>
            <a:r>
              <a:rPr lang="el-GR" dirty="0"/>
              <a:t>Στη συνέχεια γίνεται σε σχέση με την κοινωνία, τον κόσμο και τον αόρατο Πατέρα. </a:t>
            </a:r>
          </a:p>
          <a:p>
            <a:r>
              <a:rPr lang="el-GR" dirty="0"/>
              <a:t>Νόμοι ή θεσμοί αποτελούν περιοριστικούς όρους ή αυθεντίες, αλλά και πλαίσια αναπτύξεως της ανθρώπινης ελευθερίας. </a:t>
            </a:r>
          </a:p>
          <a:p>
            <a:r>
              <a:rPr lang="el-GR" dirty="0"/>
              <a:t>Η εποχή μας χαρακτηρίζεται από την κρίση της αυθεντίας και τη διεκδίκηση της απεριόριστης ελευθερίας. </a:t>
            </a:r>
          </a:p>
          <a:p>
            <a:r>
              <a:rPr lang="el-GR" dirty="0"/>
              <a:t>Το φαινόμενο αυτό συνδέεται με τις μεγάλες </a:t>
            </a:r>
            <a:r>
              <a:rPr lang="el-GR" u="sng" dirty="0"/>
              <a:t>κοινωνικές αλλαγές</a:t>
            </a:r>
            <a:r>
              <a:rPr lang="el-GR" dirty="0"/>
              <a:t> και τις </a:t>
            </a:r>
            <a:r>
              <a:rPr lang="el-GR" u="sng" dirty="0"/>
              <a:t>τεράστιες δυνατότητες</a:t>
            </a:r>
            <a:r>
              <a:rPr lang="el-GR" dirty="0"/>
              <a:t> του σύγχρονου ανθρώπου. Συνδέεται όμως και με την </a:t>
            </a:r>
            <a:r>
              <a:rPr lang="el-GR" u="sng" dirty="0"/>
              <a:t>κατάχρηση της εξουσίας</a:t>
            </a:r>
            <a:r>
              <a:rPr lang="el-GR" dirty="0"/>
              <a:t>, και με </a:t>
            </a:r>
            <a:r>
              <a:rPr lang="el-GR" u="sng" dirty="0"/>
              <a:t>την ανάπτυξη του εγωισμού</a:t>
            </a:r>
            <a:r>
              <a:rPr lang="el-GR" dirty="0"/>
              <a:t> και της </a:t>
            </a:r>
            <a:r>
              <a:rPr lang="el-GR" u="sng" dirty="0"/>
              <a:t>ασυδοσίας</a:t>
            </a:r>
            <a:r>
              <a:rPr lang="el-GR" dirty="0"/>
              <a:t>. </a:t>
            </a:r>
          </a:p>
          <a:p>
            <a:endParaRPr lang="el-GR" dirty="0"/>
          </a:p>
        </p:txBody>
      </p:sp>
    </p:spTree>
    <p:extLst>
      <p:ext uri="{BB962C8B-B14F-4D97-AF65-F5344CB8AC3E}">
        <p14:creationId xmlns:p14="http://schemas.microsoft.com/office/powerpoint/2010/main" val="17981102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p:txBody>
          <a:bodyPr/>
          <a:lstStyle/>
          <a:p>
            <a:r>
              <a:rPr lang="el-GR" dirty="0"/>
              <a:t>Ήδη από τις αρχές του 20</a:t>
            </a:r>
            <a:r>
              <a:rPr lang="el-GR" baseline="30000" dirty="0"/>
              <a:t>ου</a:t>
            </a:r>
            <a:r>
              <a:rPr lang="el-GR" dirty="0"/>
              <a:t> αιώνα </a:t>
            </a:r>
            <a:r>
              <a:rPr lang="el-GR" b="1" dirty="0"/>
              <a:t>δημιουργήθηκε νέο κλίμα</a:t>
            </a:r>
            <a:r>
              <a:rPr lang="el-GR" dirty="0"/>
              <a:t> στην κοινωνική ζωή, που είχε και τις αντίστοιχες συνέπειες. </a:t>
            </a:r>
          </a:p>
          <a:p>
            <a:r>
              <a:rPr lang="el-GR" dirty="0"/>
              <a:t>Έτσι, από τη μια μεριά καυτηριάστηκε ο </a:t>
            </a:r>
            <a:r>
              <a:rPr lang="el-GR" u="sng" dirty="0"/>
              <a:t>αυταρχισμός </a:t>
            </a:r>
            <a:r>
              <a:rPr lang="el-GR" dirty="0"/>
              <a:t>και η υποκρισία των μεγαλύτερων, και από την άλλη προωθήθηκε η </a:t>
            </a:r>
            <a:r>
              <a:rPr lang="el-GR" u="sng" dirty="0"/>
              <a:t>αυθαιρεσία </a:t>
            </a:r>
            <a:r>
              <a:rPr lang="el-GR" dirty="0"/>
              <a:t>που έφθασε ως τα όρια της αναίδειας. </a:t>
            </a:r>
          </a:p>
          <a:p>
            <a:r>
              <a:rPr lang="el-GR" dirty="0"/>
              <a:t>Το καλό και το κακό σχετικοποιήθηκαν, ενώ η ελευθερία συνδέθηκε με την ασυδοσία. </a:t>
            </a:r>
          </a:p>
          <a:p>
            <a:endParaRPr lang="el-GR" dirty="0"/>
          </a:p>
        </p:txBody>
      </p:sp>
    </p:spTree>
    <p:extLst>
      <p:ext uri="{BB962C8B-B14F-4D97-AF65-F5344CB8AC3E}">
        <p14:creationId xmlns:p14="http://schemas.microsoft.com/office/powerpoint/2010/main" val="14802809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730344"/>
          </a:xfrm>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a:xfrm>
            <a:off x="206062" y="1339404"/>
            <a:ext cx="11771290" cy="5518596"/>
          </a:xfrm>
        </p:spPr>
        <p:txBody>
          <a:bodyPr>
            <a:normAutofit/>
          </a:bodyPr>
          <a:lstStyle/>
          <a:p>
            <a:r>
              <a:rPr lang="el-GR" dirty="0"/>
              <a:t>Προϋπόθεση της χριστιανικής ηθικής είναι </a:t>
            </a:r>
            <a:r>
              <a:rPr lang="el-GR" b="1" dirty="0"/>
              <a:t>η ελευθερία επιλογής</a:t>
            </a:r>
            <a:r>
              <a:rPr lang="el-GR" dirty="0"/>
              <a:t> μεταξύ καλού και κακού. </a:t>
            </a:r>
          </a:p>
          <a:p>
            <a:r>
              <a:rPr lang="el-GR" dirty="0"/>
              <a:t>Η επιλογή γίνεται με βάση κάποια </a:t>
            </a:r>
            <a:r>
              <a:rPr lang="el-GR" b="1" dirty="0"/>
              <a:t>αυθεντία</a:t>
            </a:r>
            <a:r>
              <a:rPr lang="el-GR" dirty="0"/>
              <a:t>, η οποία γίνεται μέσο προσδιορισμού ή περιορισμού της ελευθερίας.   </a:t>
            </a:r>
          </a:p>
          <a:p>
            <a:r>
              <a:rPr lang="el-GR" b="1" dirty="0"/>
              <a:t>Η απόλυτη ελευθερία δεν είναι δυνατή μέσα στον κόσμο</a:t>
            </a:r>
            <a:r>
              <a:rPr lang="el-GR" dirty="0"/>
              <a:t> εξαιτίας της κτιστότητας του ανθρώπου. (αιτία ύπαρξης, φθορά , θάνατος)</a:t>
            </a:r>
          </a:p>
          <a:p>
            <a:r>
              <a:rPr lang="el-GR" dirty="0"/>
              <a:t>Η απόλυτη ελευθερία γίνεται δυνατή μόνο με την επέκταση στην </a:t>
            </a:r>
            <a:r>
              <a:rPr lang="el-GR" u="sng" dirty="0"/>
              <a:t>απειρότητα</a:t>
            </a:r>
            <a:r>
              <a:rPr lang="el-GR" dirty="0"/>
              <a:t> και στην </a:t>
            </a:r>
            <a:r>
              <a:rPr lang="el-GR" u="sng" dirty="0"/>
              <a:t>αιωνιότητα</a:t>
            </a:r>
            <a:r>
              <a:rPr lang="el-GR" dirty="0"/>
              <a:t>. </a:t>
            </a:r>
          </a:p>
          <a:p>
            <a:r>
              <a:rPr lang="el-GR" dirty="0"/>
              <a:t>Η επέκταση αυτή επιδιώκεται με τη θρησκεία, η οποία μεταθέτοντας το σημείο της αναφοράς του ανθρώπου σε υπερβατική περιοχή τον αφήνει ένα ευρύτατο πλαίσιο ελευθερίας. 	</a:t>
            </a:r>
          </a:p>
          <a:p>
            <a:endParaRPr lang="el-GR" dirty="0"/>
          </a:p>
        </p:txBody>
      </p:sp>
    </p:spTree>
    <p:extLst>
      <p:ext uri="{BB962C8B-B14F-4D97-AF65-F5344CB8AC3E}">
        <p14:creationId xmlns:p14="http://schemas.microsoft.com/office/powerpoint/2010/main" val="3157752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a:xfrm>
            <a:off x="373487" y="1532586"/>
            <a:ext cx="11320530" cy="5074275"/>
          </a:xfrm>
        </p:spPr>
        <p:txBody>
          <a:bodyPr>
            <a:normAutofit/>
          </a:bodyPr>
          <a:lstStyle/>
          <a:p>
            <a:r>
              <a:rPr lang="el-GR" b="1" dirty="0"/>
              <a:t>Ο χριστιανισμός είναι αποκάλυψη</a:t>
            </a:r>
            <a:r>
              <a:rPr lang="el-GR" dirty="0"/>
              <a:t>. Δεν στηρίζεται στην </a:t>
            </a:r>
            <a:r>
              <a:rPr lang="el-GR" u="sng" dirty="0"/>
              <a:t>κίνηση</a:t>
            </a:r>
            <a:r>
              <a:rPr lang="el-GR" dirty="0"/>
              <a:t> του ανθρώπου προς τον Θεό, αλλά στη </a:t>
            </a:r>
            <a:r>
              <a:rPr lang="el-GR" u="sng" dirty="0"/>
              <a:t>φανέρωση</a:t>
            </a:r>
            <a:r>
              <a:rPr lang="el-GR" dirty="0"/>
              <a:t> του Θεού στον άνθρωπο. </a:t>
            </a:r>
          </a:p>
          <a:p>
            <a:r>
              <a:rPr lang="el-GR" dirty="0"/>
              <a:t>Μ’ αυτόν τον τρόπο ο Θεός </a:t>
            </a:r>
            <a:r>
              <a:rPr lang="el-GR" b="1" dirty="0"/>
              <a:t>δεν επιβάλλει εξωτερικές αυθεντίες</a:t>
            </a:r>
            <a:r>
              <a:rPr lang="el-GR" dirty="0"/>
              <a:t>, αλλά πραγματοποιεί μέσα στον ίδιο τον άνθρωπο την αναγέννηση και τη </a:t>
            </a:r>
            <a:r>
              <a:rPr lang="el-GR" dirty="0" err="1"/>
              <a:t>θέωσή</a:t>
            </a:r>
            <a:r>
              <a:rPr lang="el-GR" dirty="0"/>
              <a:t> του. </a:t>
            </a:r>
          </a:p>
          <a:p>
            <a:r>
              <a:rPr lang="el-GR" dirty="0"/>
              <a:t>Οι εξωτερικές αυθεντίες δεν αποκλείονται, αλλά εξετάζονται ως προς την </a:t>
            </a:r>
            <a:r>
              <a:rPr lang="el-GR" u="sng" dirty="0"/>
              <a:t>παιδαγωγική τους αποτελεσματικότητα</a:t>
            </a:r>
            <a:r>
              <a:rPr lang="el-GR" dirty="0"/>
              <a:t>. Έτσι ερμηνεύεται και η θέση του νόμου στην Παλαιά Διαθήκη.</a:t>
            </a:r>
          </a:p>
          <a:p>
            <a:r>
              <a:rPr lang="el-GR" dirty="0"/>
              <a:t>Ο χριστιανισμός δεν είναι αντινομισμός. Δεν καταργεί τον νόμο, αλλά τον υπερβάλλει.</a:t>
            </a:r>
          </a:p>
        </p:txBody>
      </p:sp>
    </p:spTree>
    <p:extLst>
      <p:ext uri="{BB962C8B-B14F-4D97-AF65-F5344CB8AC3E}">
        <p14:creationId xmlns:p14="http://schemas.microsoft.com/office/powerpoint/2010/main" val="2907261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5F0A37-DD95-330D-590A-AA84ABC072E9}"/>
              </a:ext>
            </a:extLst>
          </p:cNvPr>
          <p:cNvSpPr>
            <a:spLocks noGrp="1"/>
          </p:cNvSpPr>
          <p:nvPr>
            <p:ph type="title"/>
          </p:nvPr>
        </p:nvSpPr>
        <p:spPr>
          <a:xfrm>
            <a:off x="838200" y="18256"/>
            <a:ext cx="10515600" cy="662782"/>
          </a:xfrm>
        </p:spPr>
        <p:txBody>
          <a:bodyPr>
            <a:normAutofit fontScale="90000"/>
          </a:bodyPr>
          <a:lstStyle/>
          <a:p>
            <a:pPr algn="ctr"/>
            <a:r>
              <a:rPr lang="el-GR" dirty="0"/>
              <a:t>ΜΑΞΙΜΟΣ Ο ΟΜΟΛΟΓΗΤΗΣ</a:t>
            </a:r>
          </a:p>
        </p:txBody>
      </p:sp>
      <p:sp>
        <p:nvSpPr>
          <p:cNvPr id="3" name="Θέση περιεχομένου 2">
            <a:extLst>
              <a:ext uri="{FF2B5EF4-FFF2-40B4-BE49-F238E27FC236}">
                <a16:creationId xmlns:a16="http://schemas.microsoft.com/office/drawing/2014/main" id="{32D8788E-6447-FBD9-2E0B-0FB997C84F96}"/>
              </a:ext>
            </a:extLst>
          </p:cNvPr>
          <p:cNvSpPr>
            <a:spLocks noGrp="1"/>
          </p:cNvSpPr>
          <p:nvPr>
            <p:ph idx="1"/>
          </p:nvPr>
        </p:nvSpPr>
        <p:spPr>
          <a:xfrm>
            <a:off x="0" y="681038"/>
            <a:ext cx="12192000" cy="6176962"/>
          </a:xfrm>
        </p:spPr>
        <p:txBody>
          <a:bodyPr>
            <a:normAutofit lnSpcReduction="10000"/>
          </a:bodyPr>
          <a:lstStyle/>
          <a:p>
            <a:pPr algn="just">
              <a:lnSpc>
                <a:spcPct val="107000"/>
              </a:lnSpc>
              <a:spcAft>
                <a:spcPts val="800"/>
              </a:spcAft>
            </a:pPr>
            <a:r>
              <a:rPr lang="el-GR" sz="2400" dirty="0">
                <a:effectLst/>
                <a:ea typeface="Aptos" panose="020B0004020202020204" pitchFamily="34" charset="0"/>
                <a:cs typeface="Times New Roman" panose="02020603050405020304" pitchFamily="18" charset="0"/>
              </a:rPr>
              <a:t>Ο άγιος Μάξιμος αντιμετωπίστηκε πολύ άσχημα από τους μονοφυσίτες συγγραφείς. Υπήρξε πράγματι, κατά τον Ζ΄ αιώνα, ο μεγάλος αντίπαλος, όχι μόνον του ίδιου του μονοφυσιτισμού, αλλά επίσης και του </a:t>
            </a:r>
            <a:r>
              <a:rPr lang="el-GR" sz="2400" dirty="0" err="1">
                <a:effectLst/>
                <a:ea typeface="Aptos" panose="020B0004020202020204" pitchFamily="34" charset="0"/>
                <a:cs typeface="Times New Roman" panose="02020603050405020304" pitchFamily="18" charset="0"/>
              </a:rPr>
              <a:t>μονοθελητισμού</a:t>
            </a:r>
            <a:r>
              <a:rPr lang="el-GR" sz="2400" dirty="0">
                <a:effectLst/>
                <a:ea typeface="Aptos" panose="020B0004020202020204" pitchFamily="34" charset="0"/>
                <a:cs typeface="Times New Roman" panose="02020603050405020304" pitchFamily="18" charset="0"/>
              </a:rPr>
              <a:t>, αυτής της </a:t>
            </a:r>
            <a:r>
              <a:rPr lang="el-GR" sz="2400" dirty="0" err="1">
                <a:effectLst/>
                <a:ea typeface="Aptos" panose="020B0004020202020204" pitchFamily="34" charset="0"/>
                <a:cs typeface="Times New Roman" panose="02020603050405020304" pitchFamily="18" charset="0"/>
              </a:rPr>
              <a:t>νόθης</a:t>
            </a:r>
            <a:r>
              <a:rPr lang="el-GR" sz="2400" dirty="0">
                <a:effectLst/>
                <a:ea typeface="Aptos" panose="020B0004020202020204" pitchFamily="34" charset="0"/>
                <a:cs typeface="Times New Roman" panose="02020603050405020304" pitchFamily="18" charset="0"/>
              </a:rPr>
              <a:t> μορφής χάρης στην οποία ο αυτοκράτορας Ηράκλειος ήλπιζε πως θα πραγματοποιούσε κάποια στιγμή την συμφιλίωση μονοφυσιτισμού και </a:t>
            </a:r>
            <a:r>
              <a:rPr lang="el-GR" sz="2400" dirty="0" err="1">
                <a:effectLst/>
                <a:ea typeface="Aptos" panose="020B0004020202020204" pitchFamily="34" charset="0"/>
                <a:cs typeface="Times New Roman" panose="02020603050405020304" pitchFamily="18" charset="0"/>
              </a:rPr>
              <a:t>δυοφυσιτισμού</a:t>
            </a:r>
            <a:r>
              <a:rPr lang="el-GR" sz="2400" dirty="0">
                <a:effectLst/>
                <a:ea typeface="Aptos" panose="020B0004020202020204" pitchFamily="34" charset="0"/>
                <a:cs typeface="Times New Roman" panose="02020603050405020304" pitchFamily="18" charset="0"/>
              </a:rPr>
              <a:t> και η οποία, εξαιτίας των διαμαχών που προκάλεσε, κατάφερε μόνον να τελειώσει οριστικώς την ρήξη μεταξύ των δύο ομολογιών.</a:t>
            </a:r>
          </a:p>
          <a:p>
            <a:pPr algn="just"/>
            <a:r>
              <a:rPr lang="el-GR" sz="2400" dirty="0">
                <a:effectLst/>
                <a:ea typeface="Aptos" panose="020B0004020202020204" pitchFamily="34" charset="0"/>
                <a:cs typeface="Times New Roman" panose="02020603050405020304" pitchFamily="18" charset="0"/>
              </a:rPr>
              <a:t>Πρέπει να δούμε στον </a:t>
            </a:r>
            <a:r>
              <a:rPr lang="el-GR" sz="2400" dirty="0" err="1">
                <a:effectLst/>
                <a:ea typeface="Aptos" panose="020B0004020202020204" pitchFamily="34" charset="0"/>
                <a:cs typeface="Times New Roman" panose="02020603050405020304" pitchFamily="18" charset="0"/>
              </a:rPr>
              <a:t>μονοθελητισμό</a:t>
            </a:r>
            <a:r>
              <a:rPr lang="el-GR" sz="2400" dirty="0">
                <a:effectLst/>
                <a:ea typeface="Aptos" panose="020B0004020202020204" pitchFamily="34" charset="0"/>
                <a:cs typeface="Times New Roman" panose="02020603050405020304" pitchFamily="18" charset="0"/>
              </a:rPr>
              <a:t> την ύστατη προσπάθεια συμφιλίωσης μεταξύ Μονοφυσιτών και της </a:t>
            </a:r>
            <a:r>
              <a:rPr lang="el-GR" sz="2400" dirty="0" err="1">
                <a:effectLst/>
                <a:ea typeface="Aptos" panose="020B0004020202020204" pitchFamily="34" charset="0"/>
                <a:cs typeface="Times New Roman" panose="02020603050405020304" pitchFamily="18" charset="0"/>
              </a:rPr>
              <a:t>δυοφυσιτικής</a:t>
            </a:r>
            <a:r>
              <a:rPr lang="el-GR" sz="2400" dirty="0">
                <a:effectLst/>
                <a:ea typeface="Aptos" panose="020B0004020202020204" pitchFamily="34" charset="0"/>
                <a:cs typeface="Times New Roman" panose="02020603050405020304" pitchFamily="18" charset="0"/>
              </a:rPr>
              <a:t> ορθοδοξίας</a:t>
            </a:r>
            <a:r>
              <a:rPr lang="el-GR" sz="2400" dirty="0">
                <a:effectLst/>
                <a:ea typeface="Aptos" panose="020B0004020202020204" pitchFamily="34" charset="0"/>
                <a:cs typeface="Aptos" panose="020B0004020202020204" pitchFamily="34" charset="0"/>
              </a:rPr>
              <a:t>·</a:t>
            </a:r>
            <a:r>
              <a:rPr lang="el-GR" sz="2400" dirty="0">
                <a:effectLst/>
                <a:ea typeface="Aptos" panose="020B0004020202020204" pitchFamily="34" charset="0"/>
                <a:cs typeface="Times New Roman" panose="02020603050405020304" pitchFamily="18" charset="0"/>
              </a:rPr>
              <a:t> ο πολιτικός Ηράκλειος, που υπήρξε υποκινητής της, εγγραφόταν στην σειρά του Ζήνωνος και του Ιουστινιανού κι απαντούσε στην ανάγκη της συνένωσης της χριστιανοσύνης ενόψει του περσικού κινδύνου, και κατόπιν της αραβικής απειλής</a:t>
            </a:r>
            <a:r>
              <a:rPr lang="el-GR" sz="2400">
                <a:effectLst/>
                <a:ea typeface="Aptos" panose="020B0004020202020204" pitchFamily="34" charset="0"/>
                <a:cs typeface="Times New Roman" panose="02020603050405020304" pitchFamily="18" charset="0"/>
              </a:rPr>
              <a:t>. </a:t>
            </a:r>
          </a:p>
          <a:p>
            <a:pPr algn="just"/>
            <a:r>
              <a:rPr lang="el-GR" sz="2400">
                <a:effectLst/>
                <a:ea typeface="Aptos" panose="020B0004020202020204" pitchFamily="34" charset="0"/>
                <a:cs typeface="Times New Roman" panose="02020603050405020304" pitchFamily="18" charset="0"/>
              </a:rPr>
              <a:t>Η </a:t>
            </a:r>
            <a:r>
              <a:rPr lang="el-GR" sz="2400" dirty="0">
                <a:effectLst/>
                <a:ea typeface="Aptos" panose="020B0004020202020204" pitchFamily="34" charset="0"/>
                <a:cs typeface="Times New Roman" panose="02020603050405020304" pitchFamily="18" charset="0"/>
              </a:rPr>
              <a:t>συμφιλιωτική θεωρία, που υποστήριζε ο πατριάρχης Κωνσταντινουπόλεως Σέργιος, αναγνώριζε στον Χριστό δύο φύσεις, όμως μόνο μία θέληση. Βρήκε έναν ισχυρό αντίπαλο στο πρόσωπο του αγίου Μαξίμου, που την έβλεπε ως έναν κρυφό μονοφυσιτισμό: η αποδοχή μιας μοναδικής θελήσεως στον Χριστό, ήταν στα μάτια του ακρωτηριασμός της μιας των φύσεων, της ανθρώπινης, και άρα εισαγωγή αργά ή γρήγορα στον πλήρη μονοφυσιτισμό. </a:t>
            </a:r>
          </a:p>
          <a:p>
            <a:endParaRPr lang="el-GR" dirty="0"/>
          </a:p>
        </p:txBody>
      </p:sp>
    </p:spTree>
    <p:extLst>
      <p:ext uri="{BB962C8B-B14F-4D97-AF65-F5344CB8AC3E}">
        <p14:creationId xmlns:p14="http://schemas.microsoft.com/office/powerpoint/2010/main" val="4091622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a:xfrm>
            <a:off x="838200" y="1825624"/>
            <a:ext cx="10515600" cy="5032375"/>
          </a:xfrm>
        </p:spPr>
        <p:txBody>
          <a:bodyPr/>
          <a:lstStyle/>
          <a:p>
            <a:r>
              <a:rPr lang="el-GR" dirty="0"/>
              <a:t>Όταν ο άνθρωπος υποδουλώνεται σε κάποια εξωτερική αυθεντία  αλλοιώνεται και εξουθενώνεται. </a:t>
            </a:r>
          </a:p>
          <a:p>
            <a:r>
              <a:rPr lang="el-GR" u="sng" dirty="0"/>
              <a:t>Η αποστολή του νόμου</a:t>
            </a:r>
            <a:r>
              <a:rPr lang="el-GR" dirty="0"/>
              <a:t> δεν ήταν να παραμείνει ως αιώνια αυθεντία, αλλά </a:t>
            </a:r>
            <a:r>
              <a:rPr lang="el-GR" u="sng" dirty="0"/>
              <a:t>να παιδαγωγήσει τον άνθρωπο</a:t>
            </a:r>
            <a:r>
              <a:rPr lang="el-GR" dirty="0"/>
              <a:t> για να δεχτεί την εν Χριστώ ελευθερία και αυθεντία. </a:t>
            </a:r>
          </a:p>
          <a:p>
            <a:r>
              <a:rPr lang="el-GR" dirty="0"/>
              <a:t>Ο Χριστός ήρθε για να απελευθερώσει τον άνθρωπο από κάθε δουλεία. </a:t>
            </a:r>
          </a:p>
          <a:p>
            <a:r>
              <a:rPr lang="el-GR" dirty="0"/>
              <a:t>Ο Χριστός, που είναι η αληθινή ζωή, </a:t>
            </a:r>
            <a:r>
              <a:rPr lang="el-GR" b="1" dirty="0"/>
              <a:t>αποκαθιστά την αυθεντία</a:t>
            </a:r>
            <a:r>
              <a:rPr lang="el-GR" dirty="0"/>
              <a:t> με την τελειότητα και την ελευθερία κατευθύνοντας τον πιστό στο επίπεδο της </a:t>
            </a:r>
            <a:r>
              <a:rPr lang="el-GR" u="sng" dirty="0"/>
              <a:t>ανιδιοτελούς αγάπης</a:t>
            </a:r>
            <a:r>
              <a:rPr lang="el-GR" dirty="0"/>
              <a:t>.</a:t>
            </a:r>
          </a:p>
        </p:txBody>
      </p:sp>
    </p:spTree>
    <p:extLst>
      <p:ext uri="{BB962C8B-B14F-4D97-AF65-F5344CB8AC3E}">
        <p14:creationId xmlns:p14="http://schemas.microsoft.com/office/powerpoint/2010/main" val="18133533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6"/>
            <a:ext cx="10515600" cy="965734"/>
          </a:xfrm>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a:xfrm>
            <a:off x="450762" y="1468192"/>
            <a:ext cx="11269014" cy="5389807"/>
          </a:xfrm>
        </p:spPr>
        <p:txBody>
          <a:bodyPr>
            <a:normAutofit/>
          </a:bodyPr>
          <a:lstStyle/>
          <a:p>
            <a:r>
              <a:rPr lang="el-GR" dirty="0"/>
              <a:t>Όλες οι αυθεντίες είναι συμβατικές και αντιμετωπίζονται σε σχέση με τον Θεό.</a:t>
            </a:r>
          </a:p>
          <a:p>
            <a:r>
              <a:rPr lang="el-GR" dirty="0"/>
              <a:t>Η κρατική εξουσία ελέγχεται κάτω από το πρίσμα της υπακοής στον Θεό. </a:t>
            </a:r>
          </a:p>
          <a:p>
            <a:r>
              <a:rPr lang="el-GR" dirty="0"/>
              <a:t>Η διδασκαλία της Εκκλησίας σχετικοποιεί κάθε κοσμικό θεσμό.</a:t>
            </a:r>
          </a:p>
          <a:p>
            <a:r>
              <a:rPr lang="el-GR" dirty="0"/>
              <a:t>Η Εκκλησία τοποθέτησε τον άνθρωπο απευθείας μπροστά στον Θεό και διακήρυξε την </a:t>
            </a:r>
            <a:r>
              <a:rPr lang="el-GR" b="1" dirty="0"/>
              <a:t>ελευθερία της συνειδήσεώς</a:t>
            </a:r>
            <a:r>
              <a:rPr lang="el-GR" dirty="0"/>
              <a:t> του. </a:t>
            </a:r>
          </a:p>
          <a:p>
            <a:r>
              <a:rPr lang="el-GR" dirty="0"/>
              <a:t>Οι μάρτυρες προασπίζονται την ελευθερία της συνειδήσεως. </a:t>
            </a:r>
          </a:p>
          <a:p>
            <a:r>
              <a:rPr lang="el-GR" dirty="0"/>
              <a:t>Οι επιμέρους ελευθερίες, που παρουσιάζονται ως ατομικά δικαιώματα, ξεκίνησαν από την ελευθερία της συνειδήσεως, η οποία καλλιεργήθηκε στον χώρο της Εκκλησίας. </a:t>
            </a:r>
          </a:p>
          <a:p>
            <a:endParaRPr lang="el-GR" dirty="0"/>
          </a:p>
        </p:txBody>
      </p:sp>
    </p:spTree>
    <p:extLst>
      <p:ext uri="{BB962C8B-B14F-4D97-AF65-F5344CB8AC3E}">
        <p14:creationId xmlns:p14="http://schemas.microsoft.com/office/powerpoint/2010/main" val="2205094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ΕΛΕΥΘΕΡΙΑ ΚΑΙ ΑΥΘΕΝΤΙΑ</a:t>
            </a:r>
            <a:br>
              <a:rPr lang="el-GR" dirty="0"/>
            </a:br>
            <a:endParaRPr lang="el-GR" dirty="0"/>
          </a:p>
        </p:txBody>
      </p:sp>
      <p:sp>
        <p:nvSpPr>
          <p:cNvPr id="3" name="Θέση περιεχομένου 2"/>
          <p:cNvSpPr>
            <a:spLocks noGrp="1"/>
          </p:cNvSpPr>
          <p:nvPr>
            <p:ph idx="1"/>
          </p:nvPr>
        </p:nvSpPr>
        <p:spPr/>
        <p:txBody>
          <a:bodyPr/>
          <a:lstStyle/>
          <a:p>
            <a:r>
              <a:rPr lang="el-GR" dirty="0"/>
              <a:t>Η χριστιανική ζωή είναι προσανατολισμένη προς την απόλυτη ελευθερία. Ο προσανατολισμός αυτός συνεπάγεται και τον βαθμιαίο παραμερισμό κάθε εξωτερικής αυθεντίας. </a:t>
            </a:r>
          </a:p>
          <a:p>
            <a:r>
              <a:rPr lang="el-GR" dirty="0"/>
              <a:t>Η χριστιανική ηθική αποσκοπεί στη μετάβαση από την κατάσταση της δουλείας στην περιοχή της ελευθερίας από οποιαδήποτε εξωτερική επιβολή.</a:t>
            </a:r>
          </a:p>
          <a:p>
            <a:r>
              <a:rPr lang="el-GR" dirty="0"/>
              <a:t>Η μετάβαση αυτή δεν είναι ούτε εύκολη, ούτε απλή. </a:t>
            </a:r>
          </a:p>
          <a:p>
            <a:r>
              <a:rPr lang="el-GR" dirty="0"/>
              <a:t>Η αυθεντία λειτουργεί θετικά, μόνο όταν διαπνέεται από πραγματική </a:t>
            </a:r>
            <a:r>
              <a:rPr lang="el-GR" u="sng" dirty="0"/>
              <a:t>αγάπη</a:t>
            </a:r>
            <a:r>
              <a:rPr lang="el-GR" dirty="0"/>
              <a:t> και χειραγωγεί στην </a:t>
            </a:r>
            <a:r>
              <a:rPr lang="el-GR" u="sng" dirty="0"/>
              <a:t>αληθινή ελευθερία</a:t>
            </a:r>
            <a:r>
              <a:rPr lang="el-GR" dirty="0"/>
              <a:t>. </a:t>
            </a:r>
          </a:p>
        </p:txBody>
      </p:sp>
    </p:spTree>
    <p:extLst>
      <p:ext uri="{BB962C8B-B14F-4D97-AF65-F5344CB8AC3E}">
        <p14:creationId xmlns:p14="http://schemas.microsoft.com/office/powerpoint/2010/main" val="6986373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ΕΛΕΥΘΕΡΙΑ ΚΑΙ ΑΥΘΕΝΤΙΑ</a:t>
            </a:r>
          </a:p>
        </p:txBody>
      </p:sp>
      <p:sp>
        <p:nvSpPr>
          <p:cNvPr id="3" name="Θέση περιεχομένου 2"/>
          <p:cNvSpPr>
            <a:spLocks noGrp="1"/>
          </p:cNvSpPr>
          <p:nvPr>
            <p:ph idx="1"/>
          </p:nvPr>
        </p:nvSpPr>
        <p:spPr/>
        <p:txBody>
          <a:bodyPr/>
          <a:lstStyle/>
          <a:p>
            <a:r>
              <a:rPr lang="el-GR" b="1" dirty="0"/>
              <a:t>Η χριστιανική ηθική παρουσιάζεται πολύ συχνά </a:t>
            </a:r>
            <a:r>
              <a:rPr lang="el-GR" b="1" u="sng" dirty="0"/>
              <a:t>αποκρουστική</a:t>
            </a:r>
            <a:r>
              <a:rPr lang="el-GR" dirty="0"/>
              <a:t>, γιατί φαίνεται να </a:t>
            </a:r>
            <a:r>
              <a:rPr lang="el-GR" b="1" u="sng" dirty="0"/>
              <a:t>αναιρεί την ελευθερία</a:t>
            </a:r>
            <a:r>
              <a:rPr lang="el-GR" dirty="0"/>
              <a:t>, που αποτελεί και τον ίδιο τον σκοπό της. </a:t>
            </a:r>
          </a:p>
          <a:p>
            <a:r>
              <a:rPr lang="el-GR" dirty="0"/>
              <a:t>Το φαινόμενο αυτό δεν προκύπτει από τη φύση της αλλά από την παραποίησή της, από την παραφθορά της </a:t>
            </a:r>
            <a:r>
              <a:rPr lang="el-GR" u="sng" dirty="0"/>
              <a:t>ελεύθερης υπακοής</a:t>
            </a:r>
            <a:r>
              <a:rPr lang="el-GR" dirty="0"/>
              <a:t> στον Θεό σε </a:t>
            </a:r>
            <a:r>
              <a:rPr lang="el-GR" u="sng" dirty="0"/>
              <a:t>κοινωνική πειθαρχία</a:t>
            </a:r>
            <a:r>
              <a:rPr lang="el-GR" dirty="0"/>
              <a:t>.</a:t>
            </a:r>
          </a:p>
          <a:p>
            <a:r>
              <a:rPr lang="el-GR" dirty="0"/>
              <a:t>Τότε η χριστιανική ηθική προβάλλεται ως νομικός κώδικας. Χρησιμοποιείται για την επιβολή πειθαρχίας και όχι για την υπακοή στο θέλημα του Θεού. </a:t>
            </a:r>
          </a:p>
        </p:txBody>
      </p:sp>
    </p:spTree>
    <p:extLst>
      <p:ext uri="{BB962C8B-B14F-4D97-AF65-F5344CB8AC3E}">
        <p14:creationId xmlns:p14="http://schemas.microsoft.com/office/powerpoint/2010/main" val="18680338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ΕΛΕΥΘΕΡΙΑ ΚΑΙ ΑΥΘΕΝΤΙΑ</a:t>
            </a:r>
          </a:p>
        </p:txBody>
      </p:sp>
      <p:sp>
        <p:nvSpPr>
          <p:cNvPr id="3" name="Θέση περιεχομένου 2"/>
          <p:cNvSpPr>
            <a:spLocks noGrp="1"/>
          </p:cNvSpPr>
          <p:nvPr>
            <p:ph idx="1"/>
          </p:nvPr>
        </p:nvSpPr>
        <p:spPr/>
        <p:txBody>
          <a:bodyPr/>
          <a:lstStyle/>
          <a:p>
            <a:r>
              <a:rPr lang="el-GR" dirty="0"/>
              <a:t>Το ίδιο ισχύει και για την </a:t>
            </a:r>
            <a:r>
              <a:rPr lang="el-GR" b="1" dirty="0"/>
              <a:t>πνευματική καθοδήγηση των πιστών</a:t>
            </a:r>
            <a:r>
              <a:rPr lang="el-GR" dirty="0"/>
              <a:t>.</a:t>
            </a:r>
          </a:p>
          <a:p>
            <a:r>
              <a:rPr lang="el-GR" dirty="0"/>
              <a:t>Το λογικό ποίμνιο του Χριστού δεν ποιμαίνεται με τη βία. </a:t>
            </a:r>
          </a:p>
          <a:p>
            <a:r>
              <a:rPr lang="el-GR" dirty="0"/>
              <a:t>Οι ποιμένες δεν είναι δυνάστες, αλλά συνεργάτες των πιστών στο έργο της σωτηρίας. </a:t>
            </a:r>
          </a:p>
          <a:p>
            <a:r>
              <a:rPr lang="el-GR" dirty="0"/>
              <a:t>Ο τελικός σκοπός του ποιμαντικού έργου είναι η </a:t>
            </a:r>
            <a:r>
              <a:rPr lang="el-GR" b="1" dirty="0"/>
              <a:t>τελείωση των πιστών</a:t>
            </a:r>
            <a:r>
              <a:rPr lang="el-GR" dirty="0"/>
              <a:t> στην εν Χριστώ ελευθερία. </a:t>
            </a:r>
          </a:p>
          <a:p>
            <a:r>
              <a:rPr lang="el-GR" dirty="0"/>
              <a:t>Τα εκκλησιαστικά αξιώματα πρέπει να βοηθούν τους πιστούς στην εν Χριστώ προκοπή τους. Οι εκδηλώσεις σεβασμού που δέχονται πρέπει να αποδίδονται προς τον Θεό. </a:t>
            </a:r>
          </a:p>
        </p:txBody>
      </p:sp>
    </p:spTree>
    <p:extLst>
      <p:ext uri="{BB962C8B-B14F-4D97-AF65-F5344CB8AC3E}">
        <p14:creationId xmlns:p14="http://schemas.microsoft.com/office/powerpoint/2010/main" val="20719180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ΕΛΕΥΘΕΡΙΑ ΚΑΙ ΑΥΘΕΝΤΙΑ</a:t>
            </a:r>
          </a:p>
        </p:txBody>
      </p:sp>
      <p:sp>
        <p:nvSpPr>
          <p:cNvPr id="3" name="Θέση περιεχομένου 2"/>
          <p:cNvSpPr>
            <a:spLocks noGrp="1"/>
          </p:cNvSpPr>
          <p:nvPr>
            <p:ph idx="1"/>
          </p:nvPr>
        </p:nvSpPr>
        <p:spPr/>
        <p:txBody>
          <a:bodyPr/>
          <a:lstStyle/>
          <a:p>
            <a:r>
              <a:rPr lang="el-GR" b="1" dirty="0"/>
              <a:t>Η απόλυτη ελευθερία υπάρχει μόνο ως μετοχή στη θεία ελευθερία</a:t>
            </a:r>
            <a:r>
              <a:rPr lang="el-GR" dirty="0"/>
              <a:t> και ποτέ ως ανθρώπινο κατόρθωμα. </a:t>
            </a:r>
          </a:p>
          <a:p>
            <a:r>
              <a:rPr lang="el-GR" dirty="0"/>
              <a:t>Ο «έσχατος πειρασμός» για την κτιστή ελευθερία είναι να γίνει η ίδια «θεός» και να μην δεχτεί ό,τι δίδεται, γιατί έτσι δημιουργείται το αίσθημα της εξάρτησης. </a:t>
            </a:r>
          </a:p>
          <a:p>
            <a:r>
              <a:rPr lang="el-GR" dirty="0"/>
              <a:t>Αυτόν τον </a:t>
            </a:r>
            <a:r>
              <a:rPr lang="el-GR" b="1" dirty="0"/>
              <a:t>πειρασμό </a:t>
            </a:r>
            <a:r>
              <a:rPr lang="el-GR" dirty="0"/>
              <a:t>δοκιμάζει ο σημερινός άνθρωπος με τις δυνατότητες που δημιουργούν τα μέσα της επιστήμης και της τεχνολογίας. (π.χ. γενετικές μεταλλάξεις, δυνατότητες και κίνδυνοι των εφαρμογών)</a:t>
            </a:r>
          </a:p>
          <a:p>
            <a:endParaRPr lang="el-GR" dirty="0"/>
          </a:p>
        </p:txBody>
      </p:sp>
    </p:spTree>
    <p:extLst>
      <p:ext uri="{BB962C8B-B14F-4D97-AF65-F5344CB8AC3E}">
        <p14:creationId xmlns:p14="http://schemas.microsoft.com/office/powerpoint/2010/main" val="8507945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ΕΛΕΥΘΕΡΙΑ ΚΑΙ ΑΥΘΕΝΤΙΑ</a:t>
            </a:r>
          </a:p>
        </p:txBody>
      </p:sp>
      <p:sp>
        <p:nvSpPr>
          <p:cNvPr id="3" name="Θέση περιεχομένου 2"/>
          <p:cNvSpPr>
            <a:spLocks noGrp="1"/>
          </p:cNvSpPr>
          <p:nvPr>
            <p:ph idx="1"/>
          </p:nvPr>
        </p:nvSpPr>
        <p:spPr/>
        <p:txBody>
          <a:bodyPr>
            <a:normAutofit/>
          </a:bodyPr>
          <a:lstStyle/>
          <a:p>
            <a:r>
              <a:rPr lang="el-GR" dirty="0"/>
              <a:t>Ο άνθρωπος επιθυμεί το τέλειο, αλλά δεν μπορεί να το πραγματοποιήσει. </a:t>
            </a:r>
          </a:p>
          <a:p>
            <a:r>
              <a:rPr lang="el-GR" dirty="0"/>
              <a:t>Γι’ αυτό και οποιοδήποτε κατόρθωμά του αφήνει μέσα του την αίσθηση του κενού.</a:t>
            </a:r>
          </a:p>
          <a:p>
            <a:r>
              <a:rPr lang="el-GR" dirty="0"/>
              <a:t>Το </a:t>
            </a:r>
            <a:r>
              <a:rPr lang="el-GR" b="1" dirty="0"/>
              <a:t>τέλειο</a:t>
            </a:r>
            <a:r>
              <a:rPr lang="el-GR" dirty="0"/>
              <a:t> υπάρχει </a:t>
            </a:r>
            <a:r>
              <a:rPr lang="el-GR" b="1" dirty="0"/>
              <a:t>ως δώρο</a:t>
            </a:r>
            <a:r>
              <a:rPr lang="el-GR" dirty="0"/>
              <a:t> του τέλειου Θεού.</a:t>
            </a:r>
          </a:p>
          <a:p>
            <a:r>
              <a:rPr lang="el-GR" dirty="0"/>
              <a:t>Η ελευθερία, όπως και «</a:t>
            </a:r>
            <a:r>
              <a:rPr lang="el-GR" i="1" dirty="0" err="1"/>
              <a:t>πᾶν</a:t>
            </a:r>
            <a:r>
              <a:rPr lang="el-GR" i="1" dirty="0"/>
              <a:t> δώρημα τέλειον</a:t>
            </a:r>
            <a:r>
              <a:rPr lang="el-GR" dirty="0"/>
              <a:t>», έρχεται ως δωρεά από τον Θεό. </a:t>
            </a:r>
          </a:p>
          <a:p>
            <a:r>
              <a:rPr lang="el-GR" u="sng" dirty="0"/>
              <a:t>Αρκεί ο άνθρωπος να θελήσει</a:t>
            </a:r>
            <a:r>
              <a:rPr lang="el-GR" dirty="0"/>
              <a:t> να γίνει δέκτης αυτής της δωρεάς.</a:t>
            </a:r>
          </a:p>
          <a:p>
            <a:endParaRPr lang="el-GR" dirty="0"/>
          </a:p>
        </p:txBody>
      </p:sp>
    </p:spTree>
    <p:extLst>
      <p:ext uri="{BB962C8B-B14F-4D97-AF65-F5344CB8AC3E}">
        <p14:creationId xmlns:p14="http://schemas.microsoft.com/office/powerpoint/2010/main" val="16989438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ΕΛΕΥΘΕΡΙΑ ΚΑΙ ΑΥΘΕΝΤΙΑ</a:t>
            </a:r>
          </a:p>
        </p:txBody>
      </p:sp>
      <p:sp>
        <p:nvSpPr>
          <p:cNvPr id="3" name="Θέση περιεχομένου 2"/>
          <p:cNvSpPr>
            <a:spLocks noGrp="1"/>
          </p:cNvSpPr>
          <p:nvPr>
            <p:ph idx="1"/>
          </p:nvPr>
        </p:nvSpPr>
        <p:spPr/>
        <p:txBody>
          <a:bodyPr/>
          <a:lstStyle/>
          <a:p>
            <a:r>
              <a:rPr lang="el-GR" dirty="0"/>
              <a:t>Η δωρεά αυτή του Θεού </a:t>
            </a:r>
            <a:r>
              <a:rPr lang="el-GR" b="1" dirty="0"/>
              <a:t>προσφέρεται από τον Χριστό</a:t>
            </a:r>
            <a:r>
              <a:rPr lang="el-GR" dirty="0"/>
              <a:t>, που είναι ο χορηγός της απόλυτης ελευθερίας: «</a:t>
            </a:r>
            <a:r>
              <a:rPr lang="el-GR" i="1" dirty="0" err="1"/>
              <a:t>ἐὰν</a:t>
            </a:r>
            <a:r>
              <a:rPr lang="el-GR" i="1" dirty="0"/>
              <a:t> </a:t>
            </a:r>
            <a:r>
              <a:rPr lang="el-GR" i="1" dirty="0" err="1"/>
              <a:t>οὖν</a:t>
            </a:r>
            <a:r>
              <a:rPr lang="el-GR" i="1" dirty="0"/>
              <a:t> ὁ </a:t>
            </a:r>
            <a:r>
              <a:rPr lang="el-GR" i="1" dirty="0" err="1"/>
              <a:t>υἱὸς</a:t>
            </a:r>
            <a:r>
              <a:rPr lang="el-GR" i="1" dirty="0"/>
              <a:t> </a:t>
            </a:r>
            <a:r>
              <a:rPr lang="el-GR" i="1" dirty="0" err="1"/>
              <a:t>ὑμᾶς</a:t>
            </a:r>
            <a:r>
              <a:rPr lang="el-GR" i="1" dirty="0"/>
              <a:t> </a:t>
            </a:r>
            <a:r>
              <a:rPr lang="el-GR" i="1" dirty="0" err="1"/>
              <a:t>ἐλευθερώσῃ</a:t>
            </a:r>
            <a:r>
              <a:rPr lang="el-GR" i="1" dirty="0"/>
              <a:t>, </a:t>
            </a:r>
            <a:r>
              <a:rPr lang="el-GR" i="1" dirty="0" err="1"/>
              <a:t>ὄντως</a:t>
            </a:r>
            <a:r>
              <a:rPr lang="el-GR" i="1" dirty="0"/>
              <a:t> </a:t>
            </a:r>
            <a:r>
              <a:rPr lang="el-GR" i="1" dirty="0" err="1"/>
              <a:t>ἐλεύθεροι</a:t>
            </a:r>
            <a:r>
              <a:rPr lang="el-GR" i="1" dirty="0"/>
              <a:t> </a:t>
            </a:r>
            <a:r>
              <a:rPr lang="el-GR" i="1" dirty="0" err="1"/>
              <a:t>ἔσεσθε</a:t>
            </a:r>
            <a:r>
              <a:rPr lang="el-GR" dirty="0"/>
              <a:t>». (</a:t>
            </a:r>
            <a:r>
              <a:rPr lang="el-GR" i="1" dirty="0" err="1"/>
              <a:t>Ἰω</a:t>
            </a:r>
            <a:r>
              <a:rPr lang="el-GR" i="1" dirty="0"/>
              <a:t>.</a:t>
            </a:r>
            <a:r>
              <a:rPr lang="el-GR" dirty="0"/>
              <a:t> 8,36) </a:t>
            </a:r>
          </a:p>
          <a:p>
            <a:r>
              <a:rPr lang="el-GR" dirty="0"/>
              <a:t>Η ελευθερία του ανθρώπου θεμελιώνεται στην πίστη στον Χριστό και έχει την έννοια της πλήρους αυτοπροσφοράς του στο θέλημα του Θεού. </a:t>
            </a:r>
          </a:p>
          <a:p>
            <a:r>
              <a:rPr lang="el-GR" dirty="0"/>
              <a:t>Η πίστη είναι η δύναμη με την οποία ο άνθρωπος δρασκελίζει την κοσμική νομοτέλεια και προχωρεί στην αγάπη και την ελευθερία του προσωπικού Θεού. </a:t>
            </a:r>
          </a:p>
        </p:txBody>
      </p:sp>
    </p:spTree>
    <p:extLst>
      <p:ext uri="{BB962C8B-B14F-4D97-AF65-F5344CB8AC3E}">
        <p14:creationId xmlns:p14="http://schemas.microsoft.com/office/powerpoint/2010/main" val="1908955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785611"/>
          </a:xfrm>
        </p:spPr>
        <p:txBody>
          <a:bodyPr>
            <a:normAutofit fontScale="90000"/>
          </a:bodyPr>
          <a:lstStyle/>
          <a:p>
            <a:pPr algn="ctr"/>
            <a:br>
              <a:rPr lang="el-GR" dirty="0"/>
            </a:br>
            <a:r>
              <a:rPr lang="el-GR" dirty="0"/>
              <a:t>ΜΑΞΙΜΟΣ Ο ΟΜΟΛΟΓΗΤΗΣ</a:t>
            </a:r>
            <a:br>
              <a:rPr lang="el-GR" dirty="0"/>
            </a:br>
            <a:endParaRPr lang="el-GR" dirty="0"/>
          </a:p>
        </p:txBody>
      </p:sp>
      <p:sp>
        <p:nvSpPr>
          <p:cNvPr id="3" name="Θέση περιεχομένου 2"/>
          <p:cNvSpPr>
            <a:spLocks noGrp="1"/>
          </p:cNvSpPr>
          <p:nvPr>
            <p:ph idx="1"/>
          </p:nvPr>
        </p:nvSpPr>
        <p:spPr>
          <a:xfrm>
            <a:off x="0" y="785610"/>
            <a:ext cx="12192000" cy="6072389"/>
          </a:xfrm>
        </p:spPr>
        <p:txBody>
          <a:bodyPr/>
          <a:lstStyle/>
          <a:p>
            <a:r>
              <a:rPr lang="el-GR" dirty="0"/>
              <a:t>Ο μοναχός Μάξιμος έγραψε γύρω στο 645 την </a:t>
            </a:r>
            <a:r>
              <a:rPr lang="el-GR" b="1" i="1" dirty="0" err="1"/>
              <a:t>Πρὸς</a:t>
            </a:r>
            <a:r>
              <a:rPr lang="el-GR" b="1" i="1" dirty="0"/>
              <a:t> </a:t>
            </a:r>
            <a:r>
              <a:rPr lang="el-GR" b="1" i="1" dirty="0" err="1"/>
              <a:t>Μαρῖνον</a:t>
            </a:r>
            <a:r>
              <a:rPr lang="el-GR" b="1" i="1" dirty="0"/>
              <a:t> </a:t>
            </a:r>
            <a:r>
              <a:rPr lang="el-GR" b="1" i="1" dirty="0" err="1"/>
              <a:t>Ἐπιστολή</a:t>
            </a:r>
            <a:r>
              <a:rPr lang="el-GR" dirty="0"/>
              <a:t>, τον «</a:t>
            </a:r>
            <a:r>
              <a:rPr lang="el-GR" i="1" dirty="0" err="1"/>
              <a:t>ὁσιώτατον</a:t>
            </a:r>
            <a:r>
              <a:rPr lang="el-GR" i="1" dirty="0"/>
              <a:t> </a:t>
            </a:r>
            <a:r>
              <a:rPr lang="el-GR" i="1" dirty="0" err="1"/>
              <a:t>πρεσβύτερον</a:t>
            </a:r>
            <a:r>
              <a:rPr lang="el-GR" dirty="0"/>
              <a:t>» οποίο γνώριζε πιθανώς από κάποια παλαιότερη επίσκεψή του στην Κύπρο. Το αίτημα του Μαρίνου προς τον Μάξιμο αφορά στη διευκρίνιση του περιεχομένου κρίσιμων εννοιών για την κατανόηση του φλέγοντος θεολογικού θέματος της εποχής, δηλαδή της υπάρξεως μιας ή δύο θελήσεων και συνεπώς δύο ενεργειών του </a:t>
            </a:r>
            <a:r>
              <a:rPr lang="el-GR" dirty="0" err="1"/>
              <a:t>σαρκωθέντος</a:t>
            </a:r>
            <a:r>
              <a:rPr lang="el-GR" dirty="0"/>
              <a:t> Λόγου. </a:t>
            </a:r>
          </a:p>
          <a:p>
            <a:r>
              <a:rPr lang="el-GR" dirty="0"/>
              <a:t>Τον Ιούλιο του 645 στην </a:t>
            </a:r>
            <a:r>
              <a:rPr lang="el-GR" dirty="0" err="1"/>
              <a:t>Καρχηδόνα</a:t>
            </a:r>
            <a:r>
              <a:rPr lang="el-GR" dirty="0"/>
              <a:t> έγινε και η συζήτηση του Μαξίμου με τον Πύρρο, τέως Πατριάρχη Κωνσταντινουπόλεως, ενώπιον των επισκόπων της περιοχής και των πολιτικών αρχών με πρωτοβουλία του Πύρρου. Σκοπός της συζητήσεως ήταν να ξεκαθαριστεί το θέμα των θελήσεων και των ενεργειών του Χριστού. Και οι δύο συζητητές ήταν άντρες με μεγάλη παιδεία και ο διάλογός τους έχει τεράστιο ενδιαφέρον όσον αφορά τις πνευματικές τάσεις της εποχής τους. Ο διάλογος αυτός περιγράφεται στο έργο του Μαξίμου </a:t>
            </a:r>
            <a:r>
              <a:rPr lang="el-GR" b="1" i="1" dirty="0" err="1"/>
              <a:t>Ζήτησις</a:t>
            </a:r>
            <a:r>
              <a:rPr lang="el-GR" b="1" i="1" dirty="0"/>
              <a:t> μετά Πύρρου</a:t>
            </a:r>
            <a:r>
              <a:rPr lang="el-GR" dirty="0"/>
              <a:t>. </a:t>
            </a:r>
          </a:p>
        </p:txBody>
      </p:sp>
    </p:spTree>
    <p:extLst>
      <p:ext uri="{BB962C8B-B14F-4D97-AF65-F5344CB8AC3E}">
        <p14:creationId xmlns:p14="http://schemas.microsoft.com/office/powerpoint/2010/main" val="521889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1"/>
            <a:ext cx="10515600" cy="953036"/>
          </a:xfrm>
        </p:spPr>
        <p:txBody>
          <a:bodyPr>
            <a:normAutofit fontScale="90000"/>
          </a:bodyPr>
          <a:lstStyle/>
          <a:p>
            <a:pPr algn="ctr"/>
            <a:br>
              <a:rPr lang="el-GR" dirty="0"/>
            </a:br>
            <a:br>
              <a:rPr lang="el-GR" dirty="0"/>
            </a:br>
            <a:r>
              <a:rPr lang="el-GR" sz="4000" dirty="0"/>
              <a:t>ΜΑΞΙΜΟΣ Ο ΟΜΟΛΟΓΗΤΗΣ</a:t>
            </a:r>
            <a:br>
              <a:rPr lang="el-GR" sz="4000" dirty="0"/>
            </a:br>
            <a:r>
              <a:rPr lang="el-GR" sz="4000" b="1" i="1" dirty="0" err="1"/>
              <a:t>Πρὸς</a:t>
            </a:r>
            <a:r>
              <a:rPr lang="el-GR" sz="4000" b="1" i="1" dirty="0"/>
              <a:t> </a:t>
            </a:r>
            <a:r>
              <a:rPr lang="el-GR" sz="4000" b="1" i="1" dirty="0" err="1"/>
              <a:t>Μαρῖνον</a:t>
            </a:r>
            <a:r>
              <a:rPr lang="el-GR" sz="4000" b="1" i="1" dirty="0"/>
              <a:t> </a:t>
            </a:r>
            <a:r>
              <a:rPr lang="el-GR" sz="4000" b="1" i="1" dirty="0" err="1"/>
              <a:t>Ἐπιστολή</a:t>
            </a:r>
            <a:r>
              <a:rPr lang="en-US" sz="4000" b="1" i="1" dirty="0"/>
              <a:t>, </a:t>
            </a:r>
            <a:r>
              <a:rPr lang="en-US" b="1" dirty="0"/>
              <a:t>PG 90, 12CD-13A</a:t>
            </a:r>
            <a:br>
              <a:rPr lang="el-GR" dirty="0"/>
            </a:br>
            <a:br>
              <a:rPr lang="el-GR" dirty="0"/>
            </a:br>
            <a:br>
              <a:rPr lang="el-GR" dirty="0"/>
            </a:br>
            <a:endParaRPr lang="el-GR" dirty="0"/>
          </a:p>
        </p:txBody>
      </p:sp>
      <p:sp>
        <p:nvSpPr>
          <p:cNvPr id="3" name="Θέση περιεχομένου 2"/>
          <p:cNvSpPr>
            <a:spLocks noGrp="1"/>
          </p:cNvSpPr>
          <p:nvPr>
            <p:ph idx="1"/>
          </p:nvPr>
        </p:nvSpPr>
        <p:spPr>
          <a:xfrm>
            <a:off x="0" y="837128"/>
            <a:ext cx="12192000" cy="6020872"/>
          </a:xfrm>
        </p:spPr>
        <p:txBody>
          <a:bodyPr>
            <a:normAutofit/>
          </a:bodyPr>
          <a:lstStyle/>
          <a:p>
            <a:pPr marL="0" indent="0" algn="ctr">
              <a:buNone/>
            </a:pPr>
            <a:r>
              <a:rPr lang="el-GR" dirty="0"/>
              <a:t>Περί φυσικού θελήματος, ήγουν θελήσεως</a:t>
            </a:r>
          </a:p>
          <a:p>
            <a:pPr marL="0" indent="0">
              <a:buNone/>
            </a:pPr>
            <a:r>
              <a:rPr lang="el-GR" dirty="0"/>
              <a:t>«</a:t>
            </a:r>
            <a:r>
              <a:rPr lang="el-GR" i="1" dirty="0"/>
              <a:t>Το φυσικό θέλημα, δηλαδή τη θέληση, τη λένε δύναμη που ορέγεται το κατά φύσιν ον και συνέχει όλα τα ιδιώματα που ουσιωδώς ανήκουν στη φύση. Αυτή συνέχει φυσικώς την ουσία, ώστε να ορέγεται και να υπάρχει και να ζει και να κινείται σύμφωνα με την αίσθηση και τον νου, επειδή σφοδρώς επιθυμεί τη δική της και πλήρη οντότητα… Γι’ αυτό και όταν άλλοι ορίζουν το </a:t>
            </a:r>
            <a:r>
              <a:rPr lang="el-GR" b="1" i="1" dirty="0"/>
              <a:t>φυσικό θέλημα</a:t>
            </a:r>
            <a:r>
              <a:rPr lang="el-GR" i="1" dirty="0"/>
              <a:t>, λένε ότι είναι «</a:t>
            </a:r>
            <a:r>
              <a:rPr lang="el-GR" i="1" dirty="0" err="1"/>
              <a:t>ὄρεξις</a:t>
            </a:r>
            <a:r>
              <a:rPr lang="el-GR" i="1" dirty="0"/>
              <a:t>» λογική και ζωτική, ενώ η </a:t>
            </a:r>
            <a:r>
              <a:rPr lang="el-GR" b="1" i="1" dirty="0"/>
              <a:t>προαίρεση </a:t>
            </a:r>
            <a:r>
              <a:rPr lang="el-GR" i="1" dirty="0"/>
              <a:t>κριτική διάθεση της αυτεξουσιότητάς μας. Συνεπώς, </a:t>
            </a:r>
            <a:r>
              <a:rPr lang="el-GR" i="1" u="sng" dirty="0"/>
              <a:t>η θέληση </a:t>
            </a:r>
            <a:r>
              <a:rPr lang="el-GR" i="1" dirty="0"/>
              <a:t>δεν είναι </a:t>
            </a:r>
            <a:r>
              <a:rPr lang="el-GR" i="1" u="sng" dirty="0"/>
              <a:t>προαίρεση</a:t>
            </a:r>
            <a:r>
              <a:rPr lang="el-GR" i="1" dirty="0"/>
              <a:t>. Και αυτό γιατί η θέληση είναι ένα είδος απλής όρεξης λογικής και ζωτικής, ενώ η προαίρεση είναι σύνοδος όρεξης και βουλής και κρίσης. Όταν ορεγόμαστε προηγουμένως σκεπτόμαστε, και όταν σκεφτόμαστε κρίνουμε και αφού κρίνουμε προαιρούμαστε εκείνο που αναδείχθηκε από την κρίση μας καλύτερο και όχι το χειρότερο. Και ενώ η θέληση εξαρτάται μόνο από τα φυσικά, η προαίρεση εξαρτάται μόνο από τα «</a:t>
            </a:r>
            <a:r>
              <a:rPr lang="el-GR" i="1" dirty="0" err="1"/>
              <a:t>ἐφ</a:t>
            </a:r>
            <a:r>
              <a:rPr lang="el-GR" i="1" dirty="0"/>
              <a:t>’ </a:t>
            </a:r>
            <a:r>
              <a:rPr lang="el-GR" i="1" dirty="0" err="1"/>
              <a:t>ἡμῖν</a:t>
            </a:r>
            <a:r>
              <a:rPr lang="el-GR" i="1" dirty="0"/>
              <a:t>» και από αυτά που μπορούν να γίνουν από εμάς. Συνεπώς, η προαίρεση δεν είναι θέληση</a:t>
            </a:r>
            <a:r>
              <a:rPr lang="el-GR" dirty="0"/>
              <a:t>».  </a:t>
            </a:r>
          </a:p>
        </p:txBody>
      </p:sp>
    </p:spTree>
    <p:extLst>
      <p:ext uri="{BB962C8B-B14F-4D97-AF65-F5344CB8AC3E}">
        <p14:creationId xmlns:p14="http://schemas.microsoft.com/office/powerpoint/2010/main" val="2164222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normAutofit fontScale="90000"/>
          </a:bodyPr>
          <a:lstStyle/>
          <a:p>
            <a:pPr algn="ctr"/>
            <a:br>
              <a:rPr lang="el-GR" dirty="0"/>
            </a:br>
            <a:br>
              <a:rPr lang="el-GR" dirty="0"/>
            </a:br>
            <a:r>
              <a:rPr lang="el-GR" dirty="0"/>
              <a:t>ΜΑΞΙΜΟΣ Ο ΟΜΟΛΟΓΗΤΗΣ</a:t>
            </a:r>
            <a:br>
              <a:rPr lang="el-GR" dirty="0"/>
            </a:br>
            <a:r>
              <a:rPr lang="el-GR" b="1" i="1" dirty="0" err="1"/>
              <a:t>Πρὸς</a:t>
            </a:r>
            <a:r>
              <a:rPr lang="el-GR" b="1" i="1" dirty="0"/>
              <a:t> </a:t>
            </a:r>
            <a:r>
              <a:rPr lang="el-GR" b="1" i="1" dirty="0" err="1"/>
              <a:t>Μαρῖνον</a:t>
            </a:r>
            <a:r>
              <a:rPr lang="el-GR" b="1" i="1" dirty="0"/>
              <a:t> </a:t>
            </a:r>
            <a:r>
              <a:rPr lang="el-GR" b="1" i="1" dirty="0" err="1"/>
              <a:t>Ἐπιστολή</a:t>
            </a:r>
            <a:r>
              <a:rPr lang="en-US" b="1" i="1" dirty="0"/>
              <a:t>, </a:t>
            </a:r>
            <a:r>
              <a:rPr lang="en-US" b="1" dirty="0"/>
              <a:t>PG 90, 13BC-16A</a:t>
            </a:r>
            <a:br>
              <a:rPr lang="el-GR" dirty="0"/>
            </a:br>
            <a:br>
              <a:rPr lang="el-GR" dirty="0"/>
            </a:br>
            <a:endParaRPr lang="el-GR" dirty="0"/>
          </a:p>
        </p:txBody>
      </p:sp>
      <p:sp>
        <p:nvSpPr>
          <p:cNvPr id="3" name="Θέση περιεχομένου 2"/>
          <p:cNvSpPr>
            <a:spLocks noGrp="1"/>
          </p:cNvSpPr>
          <p:nvPr>
            <p:ph idx="1"/>
          </p:nvPr>
        </p:nvSpPr>
        <p:spPr>
          <a:xfrm>
            <a:off x="0" y="978794"/>
            <a:ext cx="12192000" cy="5879205"/>
          </a:xfrm>
        </p:spPr>
        <p:txBody>
          <a:bodyPr>
            <a:normAutofit fontScale="92500" lnSpcReduction="20000"/>
          </a:bodyPr>
          <a:lstStyle/>
          <a:p>
            <a:pPr marL="0" indent="0" algn="ctr">
              <a:buNone/>
            </a:pPr>
            <a:r>
              <a:rPr lang="el-GR" dirty="0"/>
              <a:t>Περί βουλήσεως</a:t>
            </a:r>
          </a:p>
          <a:p>
            <a:pPr marL="0" indent="0" algn="just">
              <a:buNone/>
            </a:pPr>
            <a:r>
              <a:rPr lang="el-GR" dirty="0"/>
              <a:t>«</a:t>
            </a:r>
            <a:r>
              <a:rPr lang="el-GR" i="1" dirty="0"/>
              <a:t>Η προαίρεση δεν είναι ούτε βούληση. Γιατί η βούληση είναι όρεξη ορισμένης παράστασης πραγμάτων που εξαρτώνται από εμάς ή που δεν εξαρτώνται από εμάς, δηλαδή όρεξη που παίρνει μορφή μόνο με τη διάνοια. Η μόρφωση της παράστασης είναι όρεξη μόνο της διανοητικής δύναμης χωρίς την ανάμιξη του δικού μας λόγου, ο οποίος κρίνει και αποφασίζει, και μοιάζει κάπως με τη φυσική θέληση. Η προαίρεση όμως είναι όρεξη που σκέπτεται για όσα εξαρτώνται από εμάς να πράξουμε… Λένε αυτοί που ασχολήθηκαν με αυτά: Η βούληση δεν αρμόζει με όλα όσα αρμόζει η προαίρεση. Λέμε ότι έχουμε τη βούληση να είμαστε υγιείς, πλούσιοι και αθάνατοι. Δεν λέμε όμως ότι έχουμε την προαίρεση να είμαστε υγιείς, πλούσιοι και αθάνατοι. Αυτό γιατί η βούληση ισχύει και για τα αδύνατα και για τα δυνατά, η προαίρεση όμως μόνο για τα δυνατά και για όσα μπορούμε εμείς να κάνουμε. Και πάλι, η βούληση είναι βούληση του τέλους, ενώ η προαίρεση αυτών που άγουν προς το τέλος. Ως τέλος εννοούν το αντικείμενο της βουλήσεως, το </a:t>
            </a:r>
            <a:r>
              <a:rPr lang="el-GR" i="1" dirty="0" err="1"/>
              <a:t>βουλητόν</a:t>
            </a:r>
            <a:r>
              <a:rPr lang="el-GR" i="1" dirty="0"/>
              <a:t>, όπως παραδείγματος χάριν την υγεία. Την ίδια αναλογία που έχει το </a:t>
            </a:r>
            <a:r>
              <a:rPr lang="el-GR" i="1" dirty="0" err="1"/>
              <a:t>βουλητόν</a:t>
            </a:r>
            <a:r>
              <a:rPr lang="el-GR" i="1" dirty="0"/>
              <a:t> προς το </a:t>
            </a:r>
            <a:r>
              <a:rPr lang="el-GR" i="1" dirty="0" err="1"/>
              <a:t>βουλευτόν</a:t>
            </a:r>
            <a:r>
              <a:rPr lang="el-GR" i="1" dirty="0"/>
              <a:t>, έχει η βούληση προς την προαίρεση. Προαιρούμεθα μόνο αυτά που νομίζουμε ότι μπορούν να γίνουν από εμάς, ενώ </a:t>
            </a:r>
            <a:r>
              <a:rPr lang="el-GR" i="1" dirty="0" err="1"/>
              <a:t>βουλόμεθα</a:t>
            </a:r>
            <a:r>
              <a:rPr lang="el-GR" i="1" dirty="0"/>
              <a:t> και όσα υπερβαίνουν την δυνατότητά μας. Αποδείχθηκε λοιπόν ότι η προαίρεση δεν είναι βούληση. Θα δειχθεί επίσης ότι δεν είναι ούτε </a:t>
            </a:r>
            <a:r>
              <a:rPr lang="el-GR" i="1" dirty="0" err="1"/>
              <a:t>βούλευση</a:t>
            </a:r>
            <a:r>
              <a:rPr lang="el-GR" i="1" dirty="0"/>
              <a:t>, δηλαδή βουλή</a:t>
            </a:r>
            <a:r>
              <a:rPr lang="el-GR" dirty="0"/>
              <a:t>». </a:t>
            </a:r>
          </a:p>
        </p:txBody>
      </p:sp>
    </p:spTree>
    <p:extLst>
      <p:ext uri="{BB962C8B-B14F-4D97-AF65-F5344CB8AC3E}">
        <p14:creationId xmlns:p14="http://schemas.microsoft.com/office/powerpoint/2010/main" val="1215670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65914"/>
          </a:xfrm>
        </p:spPr>
        <p:txBody>
          <a:bodyPr>
            <a:normAutofit fontScale="90000"/>
          </a:bodyPr>
          <a:lstStyle/>
          <a:p>
            <a:pPr algn="ctr"/>
            <a:br>
              <a:rPr lang="el-GR" dirty="0"/>
            </a:br>
            <a:br>
              <a:rPr lang="el-GR" dirty="0"/>
            </a:br>
            <a:r>
              <a:rPr lang="el-GR" dirty="0"/>
              <a:t>ΜΑΞΙΜΟΣ Ο ΟΜΟΛΟΓΗΤΗΣ</a:t>
            </a:r>
            <a:br>
              <a:rPr lang="el-GR" dirty="0"/>
            </a:br>
            <a:r>
              <a:rPr lang="el-GR" b="1" i="1" dirty="0" err="1"/>
              <a:t>Πρὸς</a:t>
            </a:r>
            <a:r>
              <a:rPr lang="el-GR" b="1" i="1" dirty="0"/>
              <a:t> </a:t>
            </a:r>
            <a:r>
              <a:rPr lang="el-GR" b="1" i="1" dirty="0" err="1"/>
              <a:t>Μαρῖνον</a:t>
            </a:r>
            <a:r>
              <a:rPr lang="el-GR" b="1" i="1" dirty="0"/>
              <a:t> </a:t>
            </a:r>
            <a:r>
              <a:rPr lang="el-GR" b="1" i="1" dirty="0" err="1"/>
              <a:t>Ἐπιστολή</a:t>
            </a:r>
            <a:r>
              <a:rPr lang="en-US" b="1" i="1" dirty="0"/>
              <a:t>, </a:t>
            </a:r>
            <a:r>
              <a:rPr lang="en-US" b="1" dirty="0"/>
              <a:t>PG 90, 16B</a:t>
            </a:r>
            <a:br>
              <a:rPr lang="el-GR" dirty="0"/>
            </a:br>
            <a:br>
              <a:rPr lang="el-GR" dirty="0"/>
            </a:br>
            <a:endParaRPr lang="el-GR" dirty="0"/>
          </a:p>
        </p:txBody>
      </p:sp>
      <p:sp>
        <p:nvSpPr>
          <p:cNvPr id="3" name="Θέση περιεχομένου 2"/>
          <p:cNvSpPr>
            <a:spLocks noGrp="1"/>
          </p:cNvSpPr>
          <p:nvPr>
            <p:ph idx="1"/>
          </p:nvPr>
        </p:nvSpPr>
        <p:spPr>
          <a:xfrm>
            <a:off x="838200" y="1236371"/>
            <a:ext cx="10573556" cy="5241702"/>
          </a:xfrm>
        </p:spPr>
        <p:txBody>
          <a:bodyPr/>
          <a:lstStyle/>
          <a:p>
            <a:pPr marL="0" indent="0" algn="ctr">
              <a:buNone/>
            </a:pPr>
            <a:r>
              <a:rPr lang="el-GR" dirty="0"/>
              <a:t>Περί βουλής, ήγουν </a:t>
            </a:r>
            <a:r>
              <a:rPr lang="el-GR" dirty="0" err="1"/>
              <a:t>βουλεύσεως</a:t>
            </a:r>
            <a:endParaRPr lang="el-GR" dirty="0"/>
          </a:p>
          <a:p>
            <a:pPr marL="0" indent="0" algn="just">
              <a:buNone/>
            </a:pPr>
            <a:r>
              <a:rPr lang="el-GR" dirty="0"/>
              <a:t>«</a:t>
            </a:r>
            <a:r>
              <a:rPr lang="el-GR" i="1" dirty="0"/>
              <a:t>Την βουλή, δηλαδή τη </a:t>
            </a:r>
            <a:r>
              <a:rPr lang="el-GR" i="1" dirty="0" err="1"/>
              <a:t>βούλευση</a:t>
            </a:r>
            <a:r>
              <a:rPr lang="el-GR" i="1" dirty="0"/>
              <a:t>, την λένε όρεξη ζητητική, η οποία ζητεί να κρίνει για ένα πράγμα που είναι στη δυνατότητά μας να πράξουμε ή όχι. Αυτό που προέκυψε από τη βουλή είναι το </a:t>
            </a:r>
            <a:r>
              <a:rPr lang="el-GR" i="1" dirty="0" err="1"/>
              <a:t>προαιρετόν</a:t>
            </a:r>
            <a:r>
              <a:rPr lang="el-GR" i="1" dirty="0"/>
              <a:t>. Συνεπώς, η </a:t>
            </a:r>
            <a:r>
              <a:rPr lang="el-GR" i="1" dirty="0" err="1"/>
              <a:t>βούλευση</a:t>
            </a:r>
            <a:r>
              <a:rPr lang="el-GR" i="1" dirty="0"/>
              <a:t> αφορά αυτά που είναι ακόμη αντικείμενα ζητήσεως. Η προαίρεση όμως αφορά αυτά τα οποία έχουν ήδη περάσει από μία διαδικασία κρίσεως. Και αυτό είναι προφανές όχι μόνο από τον ορισμό αλλά και από την ετυμολογία. Γιατί </a:t>
            </a:r>
            <a:r>
              <a:rPr lang="el-GR" i="1" dirty="0" err="1"/>
              <a:t>προαιρετόν</a:t>
            </a:r>
            <a:r>
              <a:rPr lang="el-GR" i="1" dirty="0"/>
              <a:t> λέγεται αυτό που είναι αιρετό αντί για κάποιο άλλο. Κανείς όμως δεν προκρίνει κάτι αν προηγουμένως δεν σκεφτεί. Ούτε αποφασίζει ποιο είναι το αιρετό, αν δεν κρίνει. Η προαίρεση λοιπόν δεν είναι βουλή, δηλαδή </a:t>
            </a:r>
            <a:r>
              <a:rPr lang="el-GR" i="1" dirty="0" err="1"/>
              <a:t>βούλευση</a:t>
            </a:r>
            <a:r>
              <a:rPr lang="el-GR" dirty="0"/>
              <a:t>». </a:t>
            </a:r>
          </a:p>
        </p:txBody>
      </p:sp>
    </p:spTree>
    <p:extLst>
      <p:ext uri="{BB962C8B-B14F-4D97-AF65-F5344CB8AC3E}">
        <p14:creationId xmlns:p14="http://schemas.microsoft.com/office/powerpoint/2010/main" val="1219353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
            <a:ext cx="10515600" cy="978794"/>
          </a:xfrm>
        </p:spPr>
        <p:txBody>
          <a:bodyPr>
            <a:normAutofit fontScale="90000"/>
          </a:bodyPr>
          <a:lstStyle/>
          <a:p>
            <a:pPr algn="ctr"/>
            <a:br>
              <a:rPr lang="el-GR" dirty="0"/>
            </a:br>
            <a:r>
              <a:rPr lang="el-GR" dirty="0"/>
              <a:t>ΜΑΞΙΜΟΣ Ο ΟΜΟΛΟΓΗΤΗΣ</a:t>
            </a:r>
            <a:br>
              <a:rPr lang="el-GR" dirty="0"/>
            </a:br>
            <a:r>
              <a:rPr lang="el-GR" b="1" i="1" dirty="0" err="1"/>
              <a:t>Πρὸς</a:t>
            </a:r>
            <a:r>
              <a:rPr lang="el-GR" b="1" i="1" dirty="0"/>
              <a:t> </a:t>
            </a:r>
            <a:r>
              <a:rPr lang="el-GR" b="1" i="1" dirty="0" err="1"/>
              <a:t>Μαρῖνον</a:t>
            </a:r>
            <a:r>
              <a:rPr lang="el-GR" b="1" i="1" dirty="0"/>
              <a:t> </a:t>
            </a:r>
            <a:r>
              <a:rPr lang="el-GR" b="1" i="1" dirty="0" err="1"/>
              <a:t>Ἐπιστολή</a:t>
            </a:r>
            <a:r>
              <a:rPr lang="en-US" b="1" i="1" dirty="0"/>
              <a:t>, </a:t>
            </a:r>
            <a:r>
              <a:rPr lang="en-US" b="1" dirty="0"/>
              <a:t>PG 90, 16C</a:t>
            </a:r>
            <a:br>
              <a:rPr lang="el-GR" dirty="0"/>
            </a:br>
            <a:endParaRPr lang="el-GR" dirty="0"/>
          </a:p>
        </p:txBody>
      </p:sp>
      <p:sp>
        <p:nvSpPr>
          <p:cNvPr id="3" name="Θέση περιεχομένου 2"/>
          <p:cNvSpPr>
            <a:spLocks noGrp="1"/>
          </p:cNvSpPr>
          <p:nvPr>
            <p:ph idx="1"/>
          </p:nvPr>
        </p:nvSpPr>
        <p:spPr>
          <a:xfrm>
            <a:off x="0" y="978794"/>
            <a:ext cx="12192000" cy="5879205"/>
          </a:xfrm>
        </p:spPr>
        <p:txBody>
          <a:bodyPr/>
          <a:lstStyle/>
          <a:p>
            <a:pPr marL="0" indent="0" algn="ctr">
              <a:buNone/>
            </a:pPr>
            <a:r>
              <a:rPr lang="el-GR" dirty="0"/>
              <a:t>Περί προαιρέσεως</a:t>
            </a:r>
          </a:p>
          <a:p>
            <a:pPr marL="0" indent="0" algn="just">
              <a:buNone/>
            </a:pPr>
            <a:r>
              <a:rPr lang="el-GR" dirty="0"/>
              <a:t>«</a:t>
            </a:r>
            <a:r>
              <a:rPr lang="el-GR" i="1" dirty="0"/>
              <a:t>Την προαίρεση την λέμε όρεξη βουλευτική όσων είναι στην εξουσία μας να πράττουμε. Είναι βεβαίως κάτι μικτό και προϊόν κράσεως πολλών, αφού αποτελείται από </a:t>
            </a:r>
            <a:r>
              <a:rPr lang="el-GR" i="1" u="sng" dirty="0"/>
              <a:t>όρεξη</a:t>
            </a:r>
            <a:r>
              <a:rPr lang="el-GR" i="1" dirty="0"/>
              <a:t> και </a:t>
            </a:r>
            <a:r>
              <a:rPr lang="el-GR" i="1" u="sng" dirty="0"/>
              <a:t>βουλή</a:t>
            </a:r>
            <a:r>
              <a:rPr lang="el-GR" i="1" dirty="0"/>
              <a:t> και </a:t>
            </a:r>
            <a:r>
              <a:rPr lang="el-GR" i="1" u="sng" dirty="0"/>
              <a:t>κρίση</a:t>
            </a:r>
            <a:r>
              <a:rPr lang="el-GR" i="1" dirty="0"/>
              <a:t>. Η προαίρεση δεν είναι τίποτε από όλα αυτά απομονωμένο. Ούτε μόνο απλή όρεξη, ούτε μόνο απλή βουλή, ούτε μόνο απλή κρίση. Αντιθέτως, είναι το κράμα όλων αυτών, όπως ο άνθρωπος που γνωρίζουμε είναι σύνθετος από ψυχή και σώμα. Τότε προαίρεση και </a:t>
            </a:r>
            <a:r>
              <a:rPr lang="el-GR" i="1" dirty="0" err="1"/>
              <a:t>προαιρετό</a:t>
            </a:r>
            <a:r>
              <a:rPr lang="el-GR" i="1" dirty="0"/>
              <a:t> γίνεται αυτό που προτιμήθηκε κατόπιν κρίσεως από την βουλή, η οποία αναζήτησε ποιο να είναι τελικά το περιεχόμενο της προαίρεσης, όταν αυτό προσλάβει επιπλέον την όρεξη. Αναγκαστικά λοιπόν η προαίρεση ασχολείται μετά την κρίση με εκείνα που ασχολήθηκε η βουλή πριν από την κρίση. Γιατί αποφασίζουμε για εκείνα για τα οποία σκεφτόμαστε</a:t>
            </a:r>
            <a:r>
              <a:rPr lang="el-GR" dirty="0"/>
              <a:t>».</a:t>
            </a:r>
          </a:p>
        </p:txBody>
      </p:sp>
    </p:spTree>
    <p:extLst>
      <p:ext uri="{BB962C8B-B14F-4D97-AF65-F5344CB8AC3E}">
        <p14:creationId xmlns:p14="http://schemas.microsoft.com/office/powerpoint/2010/main" val="425720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159099"/>
          </a:xfrm>
        </p:spPr>
        <p:txBody>
          <a:bodyPr>
            <a:normAutofit fontScale="90000"/>
          </a:bodyPr>
          <a:lstStyle/>
          <a:p>
            <a:pPr algn="ctr"/>
            <a:br>
              <a:rPr lang="el-GR" dirty="0"/>
            </a:br>
            <a:r>
              <a:rPr lang="el-GR" dirty="0"/>
              <a:t>ΜΑΞΙΜΟΣ Ο ΟΜΟΛΟΓΗΤΗΣ</a:t>
            </a:r>
            <a:br>
              <a:rPr lang="el-GR" dirty="0"/>
            </a:br>
            <a:r>
              <a:rPr lang="el-GR" b="1" i="1" dirty="0" err="1"/>
              <a:t>Πρὸς</a:t>
            </a:r>
            <a:r>
              <a:rPr lang="el-GR" b="1" i="1" dirty="0"/>
              <a:t> </a:t>
            </a:r>
            <a:r>
              <a:rPr lang="el-GR" b="1" i="1" dirty="0" err="1"/>
              <a:t>Μαρῖνον</a:t>
            </a:r>
            <a:r>
              <a:rPr lang="el-GR" b="1" i="1" dirty="0"/>
              <a:t> </a:t>
            </a:r>
            <a:r>
              <a:rPr lang="el-GR" b="1" i="1" dirty="0" err="1"/>
              <a:t>Ἐπιστολή</a:t>
            </a:r>
            <a:r>
              <a:rPr lang="en-US" b="1" i="1" dirty="0"/>
              <a:t>, </a:t>
            </a:r>
            <a:r>
              <a:rPr lang="en-US" b="1" dirty="0"/>
              <a:t>PG 90, 17D-20A</a:t>
            </a:r>
            <a:br>
              <a:rPr lang="el-GR" dirty="0"/>
            </a:br>
            <a:endParaRPr lang="el-GR" dirty="0"/>
          </a:p>
        </p:txBody>
      </p:sp>
      <p:sp>
        <p:nvSpPr>
          <p:cNvPr id="3" name="Θέση περιεχομένου 2"/>
          <p:cNvSpPr>
            <a:spLocks noGrp="1"/>
          </p:cNvSpPr>
          <p:nvPr>
            <p:ph idx="1"/>
          </p:nvPr>
        </p:nvSpPr>
        <p:spPr>
          <a:xfrm>
            <a:off x="463639" y="1429555"/>
            <a:ext cx="10890161" cy="5159532"/>
          </a:xfrm>
        </p:spPr>
        <p:txBody>
          <a:bodyPr>
            <a:normAutofit lnSpcReduction="10000"/>
          </a:bodyPr>
          <a:lstStyle/>
          <a:p>
            <a:pPr marL="0" indent="0" algn="ctr">
              <a:buNone/>
            </a:pPr>
            <a:r>
              <a:rPr lang="el-GR" dirty="0"/>
              <a:t>Περί εξουσίας</a:t>
            </a:r>
          </a:p>
          <a:p>
            <a:pPr marL="0" indent="0">
              <a:buNone/>
            </a:pPr>
            <a:r>
              <a:rPr lang="el-GR" dirty="0"/>
              <a:t>«</a:t>
            </a:r>
            <a:r>
              <a:rPr lang="el-GR" i="1" dirty="0"/>
              <a:t>Η προαίρεση δεν είναι ούτε εξουσία. Γιατί η προαίρεση είναι όρεξη να σκέφτεται κανείς και να αποφασίζει για εκείνα που είναι στην εξουσία του να πράξει. Η εξουσία όμως είναι έννομος δυνατότητα επιβολής στα όσα εξαρτώνται από εμάς· ή δυνατότητα κυριαρχίας άνευ εμποδίων στον τρόπο της χρήσεως του εφ’ ημίν · ή όρεξη που δεν μας εξαναγκάζει σε κάποια συγκεκριμένη χρήση. Γι’ αυτό δεν είναι το ίδιο πράγμα εξουσία και προαίρεση · προαιρούμεθα βεβαίως όταν έχουμε εξουσία, δεν έχουμε όμως εξουσία σύμφωνη με την προαίρεσή μας. Και ενώ η προαίρεση κάνει μόνο την επιλογή, η εξουσία</a:t>
            </a:r>
            <a:r>
              <a:rPr lang="en-US" i="1" dirty="0"/>
              <a:t> </a:t>
            </a:r>
            <a:r>
              <a:rPr lang="el-GR" i="1" dirty="0"/>
              <a:t>κάνει τη χρήση των εφ’ </a:t>
            </a:r>
            <a:r>
              <a:rPr lang="el-GR" i="1" dirty="0" err="1"/>
              <a:t>ημιν</a:t>
            </a:r>
            <a:r>
              <a:rPr lang="el-GR" i="1" dirty="0"/>
              <a:t>, αφού επιλέξουμε κατόπιν κρίσεως και βουλής. </a:t>
            </a:r>
            <a:r>
              <a:rPr lang="el-GR" i="1" dirty="0" err="1"/>
              <a:t>Βουλευόμεθα</a:t>
            </a:r>
            <a:r>
              <a:rPr lang="el-GR" i="1" dirty="0"/>
              <a:t> λοιπόν και κρίνουμε και ορμάμε και κάνουμε χρήση των εφ’ </a:t>
            </a:r>
            <a:r>
              <a:rPr lang="el-GR" i="1" dirty="0" err="1"/>
              <a:t>ημιν</a:t>
            </a:r>
            <a:r>
              <a:rPr lang="el-GR" i="1" dirty="0"/>
              <a:t> ανάλογα με την εξουσία που έχουμε…</a:t>
            </a:r>
            <a:r>
              <a:rPr lang="el-GR" dirty="0"/>
              <a:t>» </a:t>
            </a:r>
          </a:p>
        </p:txBody>
      </p:sp>
    </p:spTree>
    <p:extLst>
      <p:ext uri="{BB962C8B-B14F-4D97-AF65-F5344CB8AC3E}">
        <p14:creationId xmlns:p14="http://schemas.microsoft.com/office/powerpoint/2010/main" val="248325071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4782</Words>
  <Application>Microsoft Office PowerPoint</Application>
  <PresentationFormat>Ευρεία οθόνη</PresentationFormat>
  <Paragraphs>178</Paragraphs>
  <Slides>37</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37</vt:i4>
      </vt:variant>
    </vt:vector>
  </HeadingPairs>
  <TitlesOfParts>
    <vt:vector size="45" baseType="lpstr">
      <vt:lpstr>Aptos</vt:lpstr>
      <vt:lpstr>Aptos Display</vt:lpstr>
      <vt:lpstr>Arial</vt:lpstr>
      <vt:lpstr>Calibri</vt:lpstr>
      <vt:lpstr>Palatino Linotype</vt:lpstr>
      <vt:lpstr>Times New Roman</vt:lpstr>
      <vt:lpstr>Wingdings</vt:lpstr>
      <vt:lpstr>Θέμα του Office</vt:lpstr>
      <vt:lpstr>ΘΕΜΑΤΑ ΠΑΤΕΡΙΚΗΣ ΓΡΑΜΜΑΤΕΙΑΣ  3Η  ΕΝΟΤΗΤΑ ΦΥΣΙΚΟ ΚΑΙ ΓΝΩΜΙΚΟ ΘΕΛΗΜΑ ΚΑΤΑ ΤΟΝ ΜΑΞΙΜΟ ΟΜΟΛΟΓΗΤΗ</vt:lpstr>
      <vt:lpstr> ΜΑΞΙΜΟΣ Ο ΟΜΟΛΟΓΗΤΗΣ </vt:lpstr>
      <vt:lpstr>ΜΑΞΙΜΟΣ Ο ΟΜΟΛΟΓΗΤΗΣ</vt:lpstr>
      <vt:lpstr> ΜΑΞΙΜΟΣ Ο ΟΜΟΛΟΓΗΤΗΣ </vt:lpstr>
      <vt:lpstr>  ΜΑΞΙΜΟΣ Ο ΟΜΟΛΟΓΗΤΗΣ Πρὸς Μαρῖνον Ἐπιστολή, PG 90, 12CD-13A   </vt:lpstr>
      <vt:lpstr>  ΜΑΞΙΜΟΣ Ο ΟΜΟΛΟΓΗΤΗΣ Πρὸς Μαρῖνον Ἐπιστολή, PG 90, 13BC-16A  </vt:lpstr>
      <vt:lpstr>  ΜΑΞΙΜΟΣ Ο ΟΜΟΛΟΓΗΤΗΣ Πρὸς Μαρῖνον Ἐπιστολή, PG 90, 16B  </vt:lpstr>
      <vt:lpstr> ΜΑΞΙΜΟΣ Ο ΟΜΟΛΟΓΗΤΗΣ Πρὸς Μαρῖνον Ἐπιστολή, PG 90, 16C </vt:lpstr>
      <vt:lpstr> ΜΑΞΙΜΟΣ Ο ΟΜΟΛΟΓΗΤΗΣ Πρὸς Μαρῖνον Ἐπιστολή, PG 90, 17D-20A </vt:lpstr>
      <vt:lpstr> ΜΑΞΙΜΟΣ Ο ΟΜΟΛΟΓΗΤΗΣ Ζήτησις μετά Πύρρου, PG 90, 288CD-289A </vt:lpstr>
      <vt:lpstr>  ΜΑΞΙΜΟΣ Ο ΟΜΟΛΟΓΗΤΗΣ Ζήτησις μετά Πύρρου, PG 90, 289CD-292A  </vt:lpstr>
      <vt:lpstr>  ΜΑΞΙΜΟΣ Ο ΟΜΟΛΟΓΗΤΗΣ Ζήτησις μετά Πύρρου, PG 90, 292AB  </vt:lpstr>
      <vt:lpstr> ΜΑΞΙΜΟΣ Ο ΟΜΟΛΟΓΗΤΗΣ Ζήτησις μετά Πύρρου, PG 90, 293BC </vt:lpstr>
      <vt:lpstr> ΜΑΞΙΜΟΣ Ο ΟΜΟΛΟΓΗΤΗΣ Ζήτησις μετά Πύρρου, PG 90, 293CD-296A </vt:lpstr>
      <vt:lpstr>Γνωμικό και φυσικό θέλημα στον άνθρωπο</vt:lpstr>
      <vt:lpstr>Ο ΧΡΙΣΤΟΣ ΔΕΝ ΕΧΕΙ ΓΝΩΜΙΚΟ ΘΕΛΗΜΑ</vt:lpstr>
      <vt:lpstr> Η ΥΠΕΡΒΑΣΗ ΤΟΥ ΓΝΩΜΙΚΟΥ ΘΕΛΗΜΑΤΟΣ </vt:lpstr>
      <vt:lpstr>Η ΥΠΕΡΒΑΣΗ ΤΟΥ ΓΝΩΜΙΚΟΥ ΘΕΛΗΜΑΤΟΣ</vt:lpstr>
      <vt:lpstr>Η ΥΠΕΡΒΑΣΗ ΤΟΥ ΓΝΩΜΙΚΟΥ ΘΕΛΗΜΑΤΟΣ</vt:lpstr>
      <vt:lpstr>15. Η ΥΠΕΡΒΑΣΗ ΤΟΥ ΓΝΩΜΙΚΟΥ ΘΕΛΗΜΑΤΟΣ</vt:lpstr>
      <vt:lpstr>Η ΥΠΕΡΒΑΣΗ ΤΟΥ ΓΝΩΜΙΚΟΥ ΘΕΛΗΜΑΤΟΣ</vt:lpstr>
      <vt:lpstr>Η ΥΠΕΡΒΑΣΗ ΤΟΥ ΓΝΩΜΙΚΟΥ ΘΕΛΗΜΑΤΟΣ</vt:lpstr>
      <vt:lpstr>Η ΥΠΕΡΒΑΣΗ ΤΟΥ ΓΝΩΜΙΚΟΥ ΘΕΛΗΜΑΤΟΣ</vt:lpstr>
      <vt:lpstr>Η ΥΠΕΡΒΑΣΗ ΤΟΥ ΓΝΩΜΙΚΟΥ ΘΕΛΗΜΑΤΟΣ</vt:lpstr>
      <vt:lpstr>ΕΛΕΥΘΕΡΙΑ ΚΑΙ ΑΥΘΕΝΤΙΑ</vt:lpstr>
      <vt:lpstr> ΕΛΕΥΘΕΡΙΑ ΚΑΙ ΑΥΘΕΝΤΙΑ </vt:lpstr>
      <vt:lpstr> ΕΛΕΥΘΕΡΙΑ ΚΑΙ ΑΥΘΕΝΤΙΑ </vt:lpstr>
      <vt:lpstr> ΕΛΕΥΘΕΡΙΑ ΚΑΙ ΑΥΘΕΝΤΙΑ </vt:lpstr>
      <vt:lpstr> ΕΛΕΥΘΕΡΙΑ ΚΑΙ ΑΥΘΕΝΤΙΑ </vt:lpstr>
      <vt:lpstr> ΕΛΕΥΘΕΡΙΑ ΚΑΙ ΑΥΘΕΝΤΙΑ </vt:lpstr>
      <vt:lpstr> ΕΛΕΥΘΕΡΙΑ ΚΑΙ ΑΥΘΕΝΤΙΑ </vt:lpstr>
      <vt:lpstr> ΕΛΕΥΘΕΡΙΑ ΚΑΙ ΑΥΘΕΝΤΙΑ </vt:lpstr>
      <vt:lpstr>ΕΛΕΥΘΕΡΙΑ ΚΑΙ ΑΥΘΕΝΤΙΑ</vt:lpstr>
      <vt:lpstr>ΕΛΕΥΘΕΡΙΑ ΚΑΙ ΑΥΘΕΝΤΙΑ</vt:lpstr>
      <vt:lpstr>ΕΛΕΥΘΕΡΙΑ ΚΑΙ ΑΥΘΕΝΤΙΑ</vt:lpstr>
      <vt:lpstr>ΕΛΕΥΘΕΡΙΑ ΚΑΙ ΑΥΘΕΝΤΙΑ</vt:lpstr>
      <vt:lpstr>ΕΛΕΥΘΕΡΙΑ ΚΑΙ ΑΥΘΕΝΤΙΑ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ΘΕΜΑΤΑ ΠΑΤΕΡΙΚΗΣ ΓΡΑΜΜΑΤΕΙΑΣ  3Η  ΕΝΟΤΗΤΑ ΦΥΣΙΚΟ ΚΑΙ ΓΝΩΜΙΚΟ ΘΕΛΗΜΑ ΚΑΤΑ ΤΟΝ ΜΑΞΙΜΟ ΟΜΟΛΟΓΗΤΗ</dc:title>
  <dc:creator>MARIA KARAMPELIA</dc:creator>
  <cp:lastModifiedBy>MARIA KARAMPELIA</cp:lastModifiedBy>
  <cp:revision>1</cp:revision>
  <dcterms:created xsi:type="dcterms:W3CDTF">2024-03-06T10:30:29Z</dcterms:created>
  <dcterms:modified xsi:type="dcterms:W3CDTF">2024-03-11T11:30:08Z</dcterms:modified>
</cp:coreProperties>
</file>