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28" r:id="rId3"/>
    <p:sldId id="529" r:id="rId4"/>
    <p:sldId id="530" r:id="rId5"/>
    <p:sldId id="531" r:id="rId6"/>
    <p:sldId id="532" r:id="rId7"/>
    <p:sldId id="533" r:id="rId8"/>
    <p:sldId id="534" r:id="rId9"/>
    <p:sldId id="535" r:id="rId10"/>
    <p:sldId id="536" r:id="rId11"/>
    <p:sldId id="537" r:id="rId12"/>
    <p:sldId id="538" r:id="rId13"/>
    <p:sldId id="539" r:id="rId14"/>
    <p:sldId id="540" r:id="rId15"/>
    <p:sldId id="541" r:id="rId16"/>
    <p:sldId id="542" r:id="rId17"/>
    <p:sldId id="543" r:id="rId18"/>
    <p:sldId id="544" r:id="rId19"/>
    <p:sldId id="545" r:id="rId20"/>
    <p:sldId id="546" r:id="rId21"/>
    <p:sldId id="547" r:id="rId22"/>
    <p:sldId id="548" r:id="rId23"/>
    <p:sldId id="549" r:id="rId24"/>
    <p:sldId id="550" r:id="rId25"/>
    <p:sldId id="551" r:id="rId26"/>
    <p:sldId id="552" r:id="rId27"/>
    <p:sldId id="553" r:id="rId28"/>
    <p:sldId id="554" r:id="rId29"/>
    <p:sldId id="555" r:id="rId30"/>
    <p:sldId id="556" r:id="rId31"/>
    <p:sldId id="557" r:id="rId32"/>
    <p:sldId id="558" r:id="rId33"/>
    <p:sldId id="559" r:id="rId34"/>
    <p:sldId id="560" r:id="rId35"/>
    <p:sldId id="561" r:id="rId36"/>
    <p:sldId id="562" r:id="rId37"/>
    <p:sldId id="563" r:id="rId38"/>
    <p:sldId id="564" r:id="rId3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473" autoAdjust="0"/>
    <p:restoredTop sz="94660"/>
  </p:normalViewPr>
  <p:slideViewPr>
    <p:cSldViewPr snapToGrid="0">
      <p:cViewPr>
        <p:scale>
          <a:sx n="84" d="100"/>
          <a:sy n="84" d="100"/>
        </p:scale>
        <p:origin x="1260" y="4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AE6D1DFB-872E-4A45-9124-A9ECD7EFE37C}"/>
    <pc:docChg chg="custSel modSld">
      <pc:chgData name="MARIA KARAMPELIA" userId="9dfcc2cac66bf474" providerId="LiveId" clId="{AE6D1DFB-872E-4A45-9124-A9ECD7EFE37C}" dt="2025-05-02T07:34:49.052" v="340" actId="20577"/>
      <pc:docMkLst>
        <pc:docMk/>
      </pc:docMkLst>
      <pc:sldChg chg="modSp mod">
        <pc:chgData name="MARIA KARAMPELIA" userId="9dfcc2cac66bf474" providerId="LiveId" clId="{AE6D1DFB-872E-4A45-9124-A9ECD7EFE37C}" dt="2025-04-01T11:16:44.900" v="5" actId="20577"/>
        <pc:sldMkLst>
          <pc:docMk/>
          <pc:sldMk cId="3325634427" sldId="256"/>
        </pc:sldMkLst>
        <pc:spChg chg="mod">
          <ac:chgData name="MARIA KARAMPELIA" userId="9dfcc2cac66bf474" providerId="LiveId" clId="{AE6D1DFB-872E-4A45-9124-A9ECD7EFE37C}" dt="2025-04-01T11:16:44.900" v="5" actId="20577"/>
          <ac:spMkLst>
            <pc:docMk/>
            <pc:sldMk cId="3325634427" sldId="256"/>
            <ac:spMk id="3" creationId="{897A6B82-C48B-495E-FB65-CFC347F35A1D}"/>
          </ac:spMkLst>
        </pc:spChg>
      </pc:sldChg>
      <pc:sldChg chg="modSp mod">
        <pc:chgData name="MARIA KARAMPELIA" userId="9dfcc2cac66bf474" providerId="LiveId" clId="{AE6D1DFB-872E-4A45-9124-A9ECD7EFE37C}" dt="2025-05-02T07:25:48.595" v="335" actId="20577"/>
        <pc:sldMkLst>
          <pc:docMk/>
          <pc:sldMk cId="2195929612" sldId="530"/>
        </pc:sldMkLst>
        <pc:spChg chg="mod">
          <ac:chgData name="MARIA KARAMPELIA" userId="9dfcc2cac66bf474" providerId="LiveId" clId="{AE6D1DFB-872E-4A45-9124-A9ECD7EFE37C}" dt="2025-05-02T07:25:48.595" v="335" actId="20577"/>
          <ac:spMkLst>
            <pc:docMk/>
            <pc:sldMk cId="2195929612" sldId="530"/>
            <ac:spMk id="3" creationId="{00000000-0000-0000-0000-000000000000}"/>
          </ac:spMkLst>
        </pc:spChg>
      </pc:sldChg>
      <pc:sldChg chg="modSp mod">
        <pc:chgData name="MARIA KARAMPELIA" userId="9dfcc2cac66bf474" providerId="LiveId" clId="{AE6D1DFB-872E-4A45-9124-A9ECD7EFE37C}" dt="2025-05-02T07:27:38.592" v="338" actId="27636"/>
        <pc:sldMkLst>
          <pc:docMk/>
          <pc:sldMk cId="155514553" sldId="531"/>
        </pc:sldMkLst>
        <pc:spChg chg="mod">
          <ac:chgData name="MARIA KARAMPELIA" userId="9dfcc2cac66bf474" providerId="LiveId" clId="{AE6D1DFB-872E-4A45-9124-A9ECD7EFE37C}" dt="2025-05-02T07:27:38.592" v="338" actId="27636"/>
          <ac:spMkLst>
            <pc:docMk/>
            <pc:sldMk cId="155514553" sldId="531"/>
            <ac:spMk id="3" creationId="{00000000-0000-0000-0000-000000000000}"/>
          </ac:spMkLst>
        </pc:spChg>
      </pc:sldChg>
      <pc:sldChg chg="modSp mod">
        <pc:chgData name="MARIA KARAMPELIA" userId="9dfcc2cac66bf474" providerId="LiveId" clId="{AE6D1DFB-872E-4A45-9124-A9ECD7EFE37C}" dt="2025-05-02T06:07:01.966" v="7" actId="20577"/>
        <pc:sldMkLst>
          <pc:docMk/>
          <pc:sldMk cId="446333751" sldId="533"/>
        </pc:sldMkLst>
        <pc:spChg chg="mod">
          <ac:chgData name="MARIA KARAMPELIA" userId="9dfcc2cac66bf474" providerId="LiveId" clId="{AE6D1DFB-872E-4A45-9124-A9ECD7EFE37C}" dt="2025-05-02T06:07:01.966" v="7" actId="20577"/>
          <ac:spMkLst>
            <pc:docMk/>
            <pc:sldMk cId="446333751" sldId="533"/>
            <ac:spMk id="3" creationId="{00000000-0000-0000-0000-000000000000}"/>
          </ac:spMkLst>
        </pc:spChg>
      </pc:sldChg>
      <pc:sldChg chg="modSp mod">
        <pc:chgData name="MARIA KARAMPELIA" userId="9dfcc2cac66bf474" providerId="LiveId" clId="{AE6D1DFB-872E-4A45-9124-A9ECD7EFE37C}" dt="2025-05-02T07:34:49.052" v="340" actId="20577"/>
        <pc:sldMkLst>
          <pc:docMk/>
          <pc:sldMk cId="1942946923" sldId="538"/>
        </pc:sldMkLst>
        <pc:spChg chg="mod">
          <ac:chgData name="MARIA KARAMPELIA" userId="9dfcc2cac66bf474" providerId="LiveId" clId="{AE6D1DFB-872E-4A45-9124-A9ECD7EFE37C}" dt="2025-05-02T07:34:49.052" v="340" actId="20577"/>
          <ac:spMkLst>
            <pc:docMk/>
            <pc:sldMk cId="1942946923" sldId="538"/>
            <ac:spMk id="3" creationId="{00000000-0000-0000-0000-000000000000}"/>
          </ac:spMkLst>
        </pc:spChg>
      </pc:sldChg>
      <pc:sldChg chg="modSp mod">
        <pc:chgData name="MARIA KARAMPELIA" userId="9dfcc2cac66bf474" providerId="LiveId" clId="{AE6D1DFB-872E-4A45-9124-A9ECD7EFE37C}" dt="2025-05-02T06:27:24.584" v="334" actId="1076"/>
        <pc:sldMkLst>
          <pc:docMk/>
          <pc:sldMk cId="3372748614" sldId="564"/>
        </pc:sldMkLst>
        <pc:spChg chg="mod">
          <ac:chgData name="MARIA KARAMPELIA" userId="9dfcc2cac66bf474" providerId="LiveId" clId="{AE6D1DFB-872E-4A45-9124-A9ECD7EFE37C}" dt="2025-05-02T06:27:24.584" v="334" actId="1076"/>
          <ac:spMkLst>
            <pc:docMk/>
            <pc:sldMk cId="3372748614" sldId="564"/>
            <ac:spMk id="2" creationId="{51192033-FDCD-F5BB-8643-7AB4BDB29402}"/>
          </ac:spMkLst>
        </pc:spChg>
        <pc:spChg chg="mod">
          <ac:chgData name="MARIA KARAMPELIA" userId="9dfcc2cac66bf474" providerId="LiveId" clId="{AE6D1DFB-872E-4A45-9124-A9ECD7EFE37C}" dt="2025-05-02T06:27:17.932" v="333" actId="14100"/>
          <ac:spMkLst>
            <pc:docMk/>
            <pc:sldMk cId="3372748614" sldId="564"/>
            <ac:spMk id="3" creationId="{F0B36049-BCDC-648A-4DCA-2B4BC923605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0883BF-7EBB-3DBA-48F6-14287C194EA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3CF7CC4-B8E3-4751-1E43-A8E059EEDE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DC0BA01D-CFA5-FE33-44B8-E148BEC948C8}"/>
              </a:ext>
            </a:extLst>
          </p:cNvPr>
          <p:cNvSpPr>
            <a:spLocks noGrp="1"/>
          </p:cNvSpPr>
          <p:nvPr>
            <p:ph type="dt" sz="half" idx="10"/>
          </p:nvPr>
        </p:nvSpPr>
        <p:spPr/>
        <p:txBody>
          <a:bodyPr/>
          <a:lstStyle/>
          <a:p>
            <a:fld id="{52A77685-0E82-47DD-9B07-B751AF8FD780}" type="datetimeFigureOut">
              <a:rPr lang="el-GR" smtClean="0"/>
              <a:t>2/5/2025</a:t>
            </a:fld>
            <a:endParaRPr lang="el-GR"/>
          </a:p>
        </p:txBody>
      </p:sp>
      <p:sp>
        <p:nvSpPr>
          <p:cNvPr id="5" name="Θέση υποσέλιδου 4">
            <a:extLst>
              <a:ext uri="{FF2B5EF4-FFF2-40B4-BE49-F238E27FC236}">
                <a16:creationId xmlns:a16="http://schemas.microsoft.com/office/drawing/2014/main" id="{9EFFDD55-0DE3-8E2C-6F78-13603CF28E6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818D9F6-8202-6281-7A8C-D5D1A38A26FC}"/>
              </a:ext>
            </a:extLst>
          </p:cNvPr>
          <p:cNvSpPr>
            <a:spLocks noGrp="1"/>
          </p:cNvSpPr>
          <p:nvPr>
            <p:ph type="sldNum" sz="quarter" idx="12"/>
          </p:nvPr>
        </p:nvSpPr>
        <p:spPr/>
        <p:txBody>
          <a:bodyPr/>
          <a:lstStyle/>
          <a:p>
            <a:fld id="{27299C0C-B528-485F-9E50-BF0EFAB17B1C}" type="slidenum">
              <a:rPr lang="el-GR" smtClean="0"/>
              <a:t>‹#›</a:t>
            </a:fld>
            <a:endParaRPr lang="el-GR"/>
          </a:p>
        </p:txBody>
      </p:sp>
    </p:spTree>
    <p:extLst>
      <p:ext uri="{BB962C8B-B14F-4D97-AF65-F5344CB8AC3E}">
        <p14:creationId xmlns:p14="http://schemas.microsoft.com/office/powerpoint/2010/main" val="2843090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7DB499-847A-8629-3C26-EFE3B790ACE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11C78DE-A76A-1944-16DF-C5CF577526F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7C6ADB8-1ECF-D32A-52FD-CA7A21FBC316}"/>
              </a:ext>
            </a:extLst>
          </p:cNvPr>
          <p:cNvSpPr>
            <a:spLocks noGrp="1"/>
          </p:cNvSpPr>
          <p:nvPr>
            <p:ph type="dt" sz="half" idx="10"/>
          </p:nvPr>
        </p:nvSpPr>
        <p:spPr/>
        <p:txBody>
          <a:bodyPr/>
          <a:lstStyle/>
          <a:p>
            <a:fld id="{52A77685-0E82-47DD-9B07-B751AF8FD780}" type="datetimeFigureOut">
              <a:rPr lang="el-GR" smtClean="0"/>
              <a:t>2/5/2025</a:t>
            </a:fld>
            <a:endParaRPr lang="el-GR"/>
          </a:p>
        </p:txBody>
      </p:sp>
      <p:sp>
        <p:nvSpPr>
          <p:cNvPr id="5" name="Θέση υποσέλιδου 4">
            <a:extLst>
              <a:ext uri="{FF2B5EF4-FFF2-40B4-BE49-F238E27FC236}">
                <a16:creationId xmlns:a16="http://schemas.microsoft.com/office/drawing/2014/main" id="{603DD983-D21D-3B44-5D60-F8BF440D289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DB079CE-3829-6869-8440-840DC180E6FC}"/>
              </a:ext>
            </a:extLst>
          </p:cNvPr>
          <p:cNvSpPr>
            <a:spLocks noGrp="1"/>
          </p:cNvSpPr>
          <p:nvPr>
            <p:ph type="sldNum" sz="quarter" idx="12"/>
          </p:nvPr>
        </p:nvSpPr>
        <p:spPr/>
        <p:txBody>
          <a:bodyPr/>
          <a:lstStyle/>
          <a:p>
            <a:fld id="{27299C0C-B528-485F-9E50-BF0EFAB17B1C}" type="slidenum">
              <a:rPr lang="el-GR" smtClean="0"/>
              <a:t>‹#›</a:t>
            </a:fld>
            <a:endParaRPr lang="el-GR"/>
          </a:p>
        </p:txBody>
      </p:sp>
    </p:spTree>
    <p:extLst>
      <p:ext uri="{BB962C8B-B14F-4D97-AF65-F5344CB8AC3E}">
        <p14:creationId xmlns:p14="http://schemas.microsoft.com/office/powerpoint/2010/main" val="1238095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1C4698C-D3B4-8D48-5E37-95190332EF4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2150630-DA04-52AE-FB64-9EB775F0A8B2}"/>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C5DDE6C-758E-29AA-65A8-D2924D45CDDA}"/>
              </a:ext>
            </a:extLst>
          </p:cNvPr>
          <p:cNvSpPr>
            <a:spLocks noGrp="1"/>
          </p:cNvSpPr>
          <p:nvPr>
            <p:ph type="dt" sz="half" idx="10"/>
          </p:nvPr>
        </p:nvSpPr>
        <p:spPr/>
        <p:txBody>
          <a:bodyPr/>
          <a:lstStyle/>
          <a:p>
            <a:fld id="{52A77685-0E82-47DD-9B07-B751AF8FD780}" type="datetimeFigureOut">
              <a:rPr lang="el-GR" smtClean="0"/>
              <a:t>2/5/2025</a:t>
            </a:fld>
            <a:endParaRPr lang="el-GR"/>
          </a:p>
        </p:txBody>
      </p:sp>
      <p:sp>
        <p:nvSpPr>
          <p:cNvPr id="5" name="Θέση υποσέλιδου 4">
            <a:extLst>
              <a:ext uri="{FF2B5EF4-FFF2-40B4-BE49-F238E27FC236}">
                <a16:creationId xmlns:a16="http://schemas.microsoft.com/office/drawing/2014/main" id="{088389B6-D4B3-4552-A562-CD99506E3E7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C9B347D-C79C-BE3D-ADF7-C652559C3FFF}"/>
              </a:ext>
            </a:extLst>
          </p:cNvPr>
          <p:cNvSpPr>
            <a:spLocks noGrp="1"/>
          </p:cNvSpPr>
          <p:nvPr>
            <p:ph type="sldNum" sz="quarter" idx="12"/>
          </p:nvPr>
        </p:nvSpPr>
        <p:spPr/>
        <p:txBody>
          <a:bodyPr/>
          <a:lstStyle/>
          <a:p>
            <a:fld id="{27299C0C-B528-485F-9E50-BF0EFAB17B1C}" type="slidenum">
              <a:rPr lang="el-GR" smtClean="0"/>
              <a:t>‹#›</a:t>
            </a:fld>
            <a:endParaRPr lang="el-GR"/>
          </a:p>
        </p:txBody>
      </p:sp>
    </p:spTree>
    <p:extLst>
      <p:ext uri="{BB962C8B-B14F-4D97-AF65-F5344CB8AC3E}">
        <p14:creationId xmlns:p14="http://schemas.microsoft.com/office/powerpoint/2010/main" val="793674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99B233-5D00-8F12-79B4-62D608CF21E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B90AB0E-8748-7B5D-7CD3-54553AFD40EB}"/>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5A0AC7A-08AC-D397-4DFE-224D8BFA97EF}"/>
              </a:ext>
            </a:extLst>
          </p:cNvPr>
          <p:cNvSpPr>
            <a:spLocks noGrp="1"/>
          </p:cNvSpPr>
          <p:nvPr>
            <p:ph type="dt" sz="half" idx="10"/>
          </p:nvPr>
        </p:nvSpPr>
        <p:spPr/>
        <p:txBody>
          <a:bodyPr/>
          <a:lstStyle/>
          <a:p>
            <a:fld id="{52A77685-0E82-47DD-9B07-B751AF8FD780}" type="datetimeFigureOut">
              <a:rPr lang="el-GR" smtClean="0"/>
              <a:t>2/5/2025</a:t>
            </a:fld>
            <a:endParaRPr lang="el-GR"/>
          </a:p>
        </p:txBody>
      </p:sp>
      <p:sp>
        <p:nvSpPr>
          <p:cNvPr id="5" name="Θέση υποσέλιδου 4">
            <a:extLst>
              <a:ext uri="{FF2B5EF4-FFF2-40B4-BE49-F238E27FC236}">
                <a16:creationId xmlns:a16="http://schemas.microsoft.com/office/drawing/2014/main" id="{27CA0305-8418-14C8-82F9-19739DDED08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2F8A77E-8DA2-1D76-C445-2BBEEC0C7653}"/>
              </a:ext>
            </a:extLst>
          </p:cNvPr>
          <p:cNvSpPr>
            <a:spLocks noGrp="1"/>
          </p:cNvSpPr>
          <p:nvPr>
            <p:ph type="sldNum" sz="quarter" idx="12"/>
          </p:nvPr>
        </p:nvSpPr>
        <p:spPr/>
        <p:txBody>
          <a:bodyPr/>
          <a:lstStyle/>
          <a:p>
            <a:fld id="{27299C0C-B528-485F-9E50-BF0EFAB17B1C}" type="slidenum">
              <a:rPr lang="el-GR" smtClean="0"/>
              <a:t>‹#›</a:t>
            </a:fld>
            <a:endParaRPr lang="el-GR"/>
          </a:p>
        </p:txBody>
      </p:sp>
    </p:spTree>
    <p:extLst>
      <p:ext uri="{BB962C8B-B14F-4D97-AF65-F5344CB8AC3E}">
        <p14:creationId xmlns:p14="http://schemas.microsoft.com/office/powerpoint/2010/main" val="529861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BEFDA4-29B2-E844-C6B5-69A892D8AD4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8F5C8AE-616D-37E9-E978-05FE20C8E59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20C5EC0-5D1B-0648-8744-8442E1D6B221}"/>
              </a:ext>
            </a:extLst>
          </p:cNvPr>
          <p:cNvSpPr>
            <a:spLocks noGrp="1"/>
          </p:cNvSpPr>
          <p:nvPr>
            <p:ph type="dt" sz="half" idx="10"/>
          </p:nvPr>
        </p:nvSpPr>
        <p:spPr/>
        <p:txBody>
          <a:bodyPr/>
          <a:lstStyle/>
          <a:p>
            <a:fld id="{52A77685-0E82-47DD-9B07-B751AF8FD780}" type="datetimeFigureOut">
              <a:rPr lang="el-GR" smtClean="0"/>
              <a:t>2/5/2025</a:t>
            </a:fld>
            <a:endParaRPr lang="el-GR"/>
          </a:p>
        </p:txBody>
      </p:sp>
      <p:sp>
        <p:nvSpPr>
          <p:cNvPr id="5" name="Θέση υποσέλιδου 4">
            <a:extLst>
              <a:ext uri="{FF2B5EF4-FFF2-40B4-BE49-F238E27FC236}">
                <a16:creationId xmlns:a16="http://schemas.microsoft.com/office/drawing/2014/main" id="{78F448A7-00DD-1A5B-FD48-F9CA0F85E21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DADFE9A-C4BB-331F-A8FF-E0C5E650E6E8}"/>
              </a:ext>
            </a:extLst>
          </p:cNvPr>
          <p:cNvSpPr>
            <a:spLocks noGrp="1"/>
          </p:cNvSpPr>
          <p:nvPr>
            <p:ph type="sldNum" sz="quarter" idx="12"/>
          </p:nvPr>
        </p:nvSpPr>
        <p:spPr/>
        <p:txBody>
          <a:bodyPr/>
          <a:lstStyle/>
          <a:p>
            <a:fld id="{27299C0C-B528-485F-9E50-BF0EFAB17B1C}" type="slidenum">
              <a:rPr lang="el-GR" smtClean="0"/>
              <a:t>‹#›</a:t>
            </a:fld>
            <a:endParaRPr lang="el-GR"/>
          </a:p>
        </p:txBody>
      </p:sp>
    </p:spTree>
    <p:extLst>
      <p:ext uri="{BB962C8B-B14F-4D97-AF65-F5344CB8AC3E}">
        <p14:creationId xmlns:p14="http://schemas.microsoft.com/office/powerpoint/2010/main" val="1692137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403073-F101-C6B2-E16B-E06052774E9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3E279A1-0C1E-D5B5-8274-231D9FD30998}"/>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E0C1864-EB06-060D-58F1-9D85BBAF607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AD1C1BC-5037-D1A3-34BC-5FE1FD2B4E1C}"/>
              </a:ext>
            </a:extLst>
          </p:cNvPr>
          <p:cNvSpPr>
            <a:spLocks noGrp="1"/>
          </p:cNvSpPr>
          <p:nvPr>
            <p:ph type="dt" sz="half" idx="10"/>
          </p:nvPr>
        </p:nvSpPr>
        <p:spPr/>
        <p:txBody>
          <a:bodyPr/>
          <a:lstStyle/>
          <a:p>
            <a:fld id="{52A77685-0E82-47DD-9B07-B751AF8FD780}" type="datetimeFigureOut">
              <a:rPr lang="el-GR" smtClean="0"/>
              <a:t>2/5/2025</a:t>
            </a:fld>
            <a:endParaRPr lang="el-GR"/>
          </a:p>
        </p:txBody>
      </p:sp>
      <p:sp>
        <p:nvSpPr>
          <p:cNvPr id="6" name="Θέση υποσέλιδου 5">
            <a:extLst>
              <a:ext uri="{FF2B5EF4-FFF2-40B4-BE49-F238E27FC236}">
                <a16:creationId xmlns:a16="http://schemas.microsoft.com/office/drawing/2014/main" id="{8B002F67-7F78-018E-BD8F-5F71D379790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B6647BA-3EDB-6476-017D-A671360C1755}"/>
              </a:ext>
            </a:extLst>
          </p:cNvPr>
          <p:cNvSpPr>
            <a:spLocks noGrp="1"/>
          </p:cNvSpPr>
          <p:nvPr>
            <p:ph type="sldNum" sz="quarter" idx="12"/>
          </p:nvPr>
        </p:nvSpPr>
        <p:spPr/>
        <p:txBody>
          <a:bodyPr/>
          <a:lstStyle/>
          <a:p>
            <a:fld id="{27299C0C-B528-485F-9E50-BF0EFAB17B1C}" type="slidenum">
              <a:rPr lang="el-GR" smtClean="0"/>
              <a:t>‹#›</a:t>
            </a:fld>
            <a:endParaRPr lang="el-GR"/>
          </a:p>
        </p:txBody>
      </p:sp>
    </p:spTree>
    <p:extLst>
      <p:ext uri="{BB962C8B-B14F-4D97-AF65-F5344CB8AC3E}">
        <p14:creationId xmlns:p14="http://schemas.microsoft.com/office/powerpoint/2010/main" val="2620066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30BBDC-6870-3C09-0020-124D7075149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0A4EF65-4002-F892-4712-283AAA7477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A661B1B-563B-C919-DBAA-BEB133B36FC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6A052614-68FE-F924-E7DC-3A8442F624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BFE36B9-AE30-37C1-741D-5ACC369AEB6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6BFEC526-031B-25F2-4D58-2489777E633F}"/>
              </a:ext>
            </a:extLst>
          </p:cNvPr>
          <p:cNvSpPr>
            <a:spLocks noGrp="1"/>
          </p:cNvSpPr>
          <p:nvPr>
            <p:ph type="dt" sz="half" idx="10"/>
          </p:nvPr>
        </p:nvSpPr>
        <p:spPr/>
        <p:txBody>
          <a:bodyPr/>
          <a:lstStyle/>
          <a:p>
            <a:fld id="{52A77685-0E82-47DD-9B07-B751AF8FD780}" type="datetimeFigureOut">
              <a:rPr lang="el-GR" smtClean="0"/>
              <a:t>2/5/2025</a:t>
            </a:fld>
            <a:endParaRPr lang="el-GR"/>
          </a:p>
        </p:txBody>
      </p:sp>
      <p:sp>
        <p:nvSpPr>
          <p:cNvPr id="8" name="Θέση υποσέλιδου 7">
            <a:extLst>
              <a:ext uri="{FF2B5EF4-FFF2-40B4-BE49-F238E27FC236}">
                <a16:creationId xmlns:a16="http://schemas.microsoft.com/office/drawing/2014/main" id="{4FE368F8-B06A-D28E-816C-4A192B40A3C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5E6C704-7AE2-9341-01D0-FF27F38D7381}"/>
              </a:ext>
            </a:extLst>
          </p:cNvPr>
          <p:cNvSpPr>
            <a:spLocks noGrp="1"/>
          </p:cNvSpPr>
          <p:nvPr>
            <p:ph type="sldNum" sz="quarter" idx="12"/>
          </p:nvPr>
        </p:nvSpPr>
        <p:spPr/>
        <p:txBody>
          <a:bodyPr/>
          <a:lstStyle/>
          <a:p>
            <a:fld id="{27299C0C-B528-485F-9E50-BF0EFAB17B1C}" type="slidenum">
              <a:rPr lang="el-GR" smtClean="0"/>
              <a:t>‹#›</a:t>
            </a:fld>
            <a:endParaRPr lang="el-GR"/>
          </a:p>
        </p:txBody>
      </p:sp>
    </p:spTree>
    <p:extLst>
      <p:ext uri="{BB962C8B-B14F-4D97-AF65-F5344CB8AC3E}">
        <p14:creationId xmlns:p14="http://schemas.microsoft.com/office/powerpoint/2010/main" val="4266195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601A35-FBBE-9F94-4B45-E1C8BF9DDAC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0A2638C-3205-C003-3188-6E85141D6679}"/>
              </a:ext>
            </a:extLst>
          </p:cNvPr>
          <p:cNvSpPr>
            <a:spLocks noGrp="1"/>
          </p:cNvSpPr>
          <p:nvPr>
            <p:ph type="dt" sz="half" idx="10"/>
          </p:nvPr>
        </p:nvSpPr>
        <p:spPr/>
        <p:txBody>
          <a:bodyPr/>
          <a:lstStyle/>
          <a:p>
            <a:fld id="{52A77685-0E82-47DD-9B07-B751AF8FD780}" type="datetimeFigureOut">
              <a:rPr lang="el-GR" smtClean="0"/>
              <a:t>2/5/2025</a:t>
            </a:fld>
            <a:endParaRPr lang="el-GR"/>
          </a:p>
        </p:txBody>
      </p:sp>
      <p:sp>
        <p:nvSpPr>
          <p:cNvPr id="4" name="Θέση υποσέλιδου 3">
            <a:extLst>
              <a:ext uri="{FF2B5EF4-FFF2-40B4-BE49-F238E27FC236}">
                <a16:creationId xmlns:a16="http://schemas.microsoft.com/office/drawing/2014/main" id="{B31B95C3-FA38-848E-D02F-766CD9195036}"/>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1D94817D-75B7-3BD8-ED1D-0552027F63F6}"/>
              </a:ext>
            </a:extLst>
          </p:cNvPr>
          <p:cNvSpPr>
            <a:spLocks noGrp="1"/>
          </p:cNvSpPr>
          <p:nvPr>
            <p:ph type="sldNum" sz="quarter" idx="12"/>
          </p:nvPr>
        </p:nvSpPr>
        <p:spPr/>
        <p:txBody>
          <a:bodyPr/>
          <a:lstStyle/>
          <a:p>
            <a:fld id="{27299C0C-B528-485F-9E50-BF0EFAB17B1C}" type="slidenum">
              <a:rPr lang="el-GR" smtClean="0"/>
              <a:t>‹#›</a:t>
            </a:fld>
            <a:endParaRPr lang="el-GR"/>
          </a:p>
        </p:txBody>
      </p:sp>
    </p:spTree>
    <p:extLst>
      <p:ext uri="{BB962C8B-B14F-4D97-AF65-F5344CB8AC3E}">
        <p14:creationId xmlns:p14="http://schemas.microsoft.com/office/powerpoint/2010/main" val="407465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0412CA49-D75E-B811-9402-5478E79807ED}"/>
              </a:ext>
            </a:extLst>
          </p:cNvPr>
          <p:cNvSpPr>
            <a:spLocks noGrp="1"/>
          </p:cNvSpPr>
          <p:nvPr>
            <p:ph type="dt" sz="half" idx="10"/>
          </p:nvPr>
        </p:nvSpPr>
        <p:spPr/>
        <p:txBody>
          <a:bodyPr/>
          <a:lstStyle/>
          <a:p>
            <a:fld id="{52A77685-0E82-47DD-9B07-B751AF8FD780}" type="datetimeFigureOut">
              <a:rPr lang="el-GR" smtClean="0"/>
              <a:t>2/5/2025</a:t>
            </a:fld>
            <a:endParaRPr lang="el-GR"/>
          </a:p>
        </p:txBody>
      </p:sp>
      <p:sp>
        <p:nvSpPr>
          <p:cNvPr id="3" name="Θέση υποσέλιδου 2">
            <a:extLst>
              <a:ext uri="{FF2B5EF4-FFF2-40B4-BE49-F238E27FC236}">
                <a16:creationId xmlns:a16="http://schemas.microsoft.com/office/drawing/2014/main" id="{D103EC4C-150D-2DE8-6174-C90151BC10DC}"/>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D2400DD0-A8F3-7385-27F1-BC8C87C2A4A0}"/>
              </a:ext>
            </a:extLst>
          </p:cNvPr>
          <p:cNvSpPr>
            <a:spLocks noGrp="1"/>
          </p:cNvSpPr>
          <p:nvPr>
            <p:ph type="sldNum" sz="quarter" idx="12"/>
          </p:nvPr>
        </p:nvSpPr>
        <p:spPr/>
        <p:txBody>
          <a:bodyPr/>
          <a:lstStyle/>
          <a:p>
            <a:fld id="{27299C0C-B528-485F-9E50-BF0EFAB17B1C}" type="slidenum">
              <a:rPr lang="el-GR" smtClean="0"/>
              <a:t>‹#›</a:t>
            </a:fld>
            <a:endParaRPr lang="el-GR"/>
          </a:p>
        </p:txBody>
      </p:sp>
    </p:spTree>
    <p:extLst>
      <p:ext uri="{BB962C8B-B14F-4D97-AF65-F5344CB8AC3E}">
        <p14:creationId xmlns:p14="http://schemas.microsoft.com/office/powerpoint/2010/main" val="2699883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5D768A-8BB6-ABD3-B33E-02D2A52EC03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13F74E7-03B8-4CC8-97D1-F547C955F1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4E2FFF6-7B8C-049A-79AD-E78A196E9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898360D-F785-A752-C40E-9EC20ED015F7}"/>
              </a:ext>
            </a:extLst>
          </p:cNvPr>
          <p:cNvSpPr>
            <a:spLocks noGrp="1"/>
          </p:cNvSpPr>
          <p:nvPr>
            <p:ph type="dt" sz="half" idx="10"/>
          </p:nvPr>
        </p:nvSpPr>
        <p:spPr/>
        <p:txBody>
          <a:bodyPr/>
          <a:lstStyle/>
          <a:p>
            <a:fld id="{52A77685-0E82-47DD-9B07-B751AF8FD780}" type="datetimeFigureOut">
              <a:rPr lang="el-GR" smtClean="0"/>
              <a:t>2/5/2025</a:t>
            </a:fld>
            <a:endParaRPr lang="el-GR"/>
          </a:p>
        </p:txBody>
      </p:sp>
      <p:sp>
        <p:nvSpPr>
          <p:cNvPr id="6" name="Θέση υποσέλιδου 5">
            <a:extLst>
              <a:ext uri="{FF2B5EF4-FFF2-40B4-BE49-F238E27FC236}">
                <a16:creationId xmlns:a16="http://schemas.microsoft.com/office/drawing/2014/main" id="{751279E5-B285-B77C-D0AC-1E8231918D4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F5A26B0-6D30-E045-6580-92A6B3DC627E}"/>
              </a:ext>
            </a:extLst>
          </p:cNvPr>
          <p:cNvSpPr>
            <a:spLocks noGrp="1"/>
          </p:cNvSpPr>
          <p:nvPr>
            <p:ph type="sldNum" sz="quarter" idx="12"/>
          </p:nvPr>
        </p:nvSpPr>
        <p:spPr/>
        <p:txBody>
          <a:bodyPr/>
          <a:lstStyle/>
          <a:p>
            <a:fld id="{27299C0C-B528-485F-9E50-BF0EFAB17B1C}" type="slidenum">
              <a:rPr lang="el-GR" smtClean="0"/>
              <a:t>‹#›</a:t>
            </a:fld>
            <a:endParaRPr lang="el-GR"/>
          </a:p>
        </p:txBody>
      </p:sp>
    </p:spTree>
    <p:extLst>
      <p:ext uri="{BB962C8B-B14F-4D97-AF65-F5344CB8AC3E}">
        <p14:creationId xmlns:p14="http://schemas.microsoft.com/office/powerpoint/2010/main" val="3532695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C0FC6B-D58B-C5CE-3B1E-9D83D681398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3A76481F-589E-2FA3-84A5-B843669751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C4684280-2B1E-39A6-623D-54F97C3A90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892E46E-9DC1-0BC1-1A86-ADA511144371}"/>
              </a:ext>
            </a:extLst>
          </p:cNvPr>
          <p:cNvSpPr>
            <a:spLocks noGrp="1"/>
          </p:cNvSpPr>
          <p:nvPr>
            <p:ph type="dt" sz="half" idx="10"/>
          </p:nvPr>
        </p:nvSpPr>
        <p:spPr/>
        <p:txBody>
          <a:bodyPr/>
          <a:lstStyle/>
          <a:p>
            <a:fld id="{52A77685-0E82-47DD-9B07-B751AF8FD780}" type="datetimeFigureOut">
              <a:rPr lang="el-GR" smtClean="0"/>
              <a:t>2/5/2025</a:t>
            </a:fld>
            <a:endParaRPr lang="el-GR"/>
          </a:p>
        </p:txBody>
      </p:sp>
      <p:sp>
        <p:nvSpPr>
          <p:cNvPr id="6" name="Θέση υποσέλιδου 5">
            <a:extLst>
              <a:ext uri="{FF2B5EF4-FFF2-40B4-BE49-F238E27FC236}">
                <a16:creationId xmlns:a16="http://schemas.microsoft.com/office/drawing/2014/main" id="{9B7EBD87-7BAE-9D99-6965-75D3EB4B4E6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3F6DD3F-4757-10EC-E1A2-8EA8AD598887}"/>
              </a:ext>
            </a:extLst>
          </p:cNvPr>
          <p:cNvSpPr>
            <a:spLocks noGrp="1"/>
          </p:cNvSpPr>
          <p:nvPr>
            <p:ph type="sldNum" sz="quarter" idx="12"/>
          </p:nvPr>
        </p:nvSpPr>
        <p:spPr/>
        <p:txBody>
          <a:bodyPr/>
          <a:lstStyle/>
          <a:p>
            <a:fld id="{27299C0C-B528-485F-9E50-BF0EFAB17B1C}" type="slidenum">
              <a:rPr lang="el-GR" smtClean="0"/>
              <a:t>‹#›</a:t>
            </a:fld>
            <a:endParaRPr lang="el-GR"/>
          </a:p>
        </p:txBody>
      </p:sp>
    </p:spTree>
    <p:extLst>
      <p:ext uri="{BB962C8B-B14F-4D97-AF65-F5344CB8AC3E}">
        <p14:creationId xmlns:p14="http://schemas.microsoft.com/office/powerpoint/2010/main" val="163537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9F353AAF-6AD8-AA1F-386F-FCFE496592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21BBF93-3777-79DC-FF33-69C1ABF511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0994EF2-3B78-8870-F646-6874C7496E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A77685-0E82-47DD-9B07-B751AF8FD780}" type="datetimeFigureOut">
              <a:rPr lang="el-GR" smtClean="0"/>
              <a:t>2/5/2025</a:t>
            </a:fld>
            <a:endParaRPr lang="el-GR"/>
          </a:p>
        </p:txBody>
      </p:sp>
      <p:sp>
        <p:nvSpPr>
          <p:cNvPr id="5" name="Θέση υποσέλιδου 4">
            <a:extLst>
              <a:ext uri="{FF2B5EF4-FFF2-40B4-BE49-F238E27FC236}">
                <a16:creationId xmlns:a16="http://schemas.microsoft.com/office/drawing/2014/main" id="{C91DC78A-538B-284F-EC3D-17A358BF8C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9EB11D09-BB99-F8E2-649E-8C670E843F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299C0C-B528-485F-9E50-BF0EFAB17B1C}" type="slidenum">
              <a:rPr lang="el-GR" smtClean="0"/>
              <a:t>‹#›</a:t>
            </a:fld>
            <a:endParaRPr lang="el-GR"/>
          </a:p>
        </p:txBody>
      </p:sp>
    </p:spTree>
    <p:extLst>
      <p:ext uri="{BB962C8B-B14F-4D97-AF65-F5344CB8AC3E}">
        <p14:creationId xmlns:p14="http://schemas.microsoft.com/office/powerpoint/2010/main" val="1044239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B5BD07-C657-9C3E-0AE6-94E8EAD141ED}"/>
              </a:ext>
            </a:extLst>
          </p:cNvPr>
          <p:cNvSpPr>
            <a:spLocks noGrp="1"/>
          </p:cNvSpPr>
          <p:nvPr>
            <p:ph type="ctrTitle"/>
          </p:nvPr>
        </p:nvSpPr>
        <p:spPr>
          <a:xfrm>
            <a:off x="0" y="1"/>
            <a:ext cx="12275127" cy="5202238"/>
          </a:xfrm>
        </p:spPr>
        <p:txBody>
          <a:bodyPr>
            <a:normAutofit/>
          </a:bodyPr>
          <a:lstStyle/>
          <a:p>
            <a:r>
              <a:rPr lang="el-GR" sz="3600" b="1" dirty="0"/>
              <a:t>ΒΙΟΗΘΙΚΗ</a:t>
            </a:r>
            <a:br>
              <a:rPr lang="el-GR" sz="3600" b="1" dirty="0"/>
            </a:br>
            <a:r>
              <a:rPr lang="el-GR" sz="3600" b="1" dirty="0"/>
              <a:t>ΕΝΟΤΗΤΑ 11</a:t>
            </a:r>
            <a:r>
              <a:rPr lang="el-GR" sz="3600" b="1" baseline="30000" dirty="0"/>
              <a:t>Η</a:t>
            </a:r>
            <a:br>
              <a:rPr lang="el-GR" sz="3600" b="1" baseline="30000" dirty="0"/>
            </a:br>
            <a:r>
              <a:rPr lang="el-GR" sz="3600" b="1" dirty="0"/>
              <a:t>Η ΠΡΟΤΑΣΗ  ΤΗΣ ΟΡΘΟΔΟΞΗΣ ΗΘΙΚΗΣ ΓΙΑ ΤΗ ΘΕΩΡΗΣΗ ΤΗΣ ΓΕΝΕΤΙΚΗΣ ΤΕΧΝΟΛΟΓΙΑΣ</a:t>
            </a:r>
            <a:br>
              <a:rPr lang="el-GR" sz="3600" b="1" dirty="0"/>
            </a:br>
            <a:r>
              <a:rPr lang="el-GR" sz="3600" b="1" dirty="0"/>
              <a:t>ΜΕΡΟΣ Β΄</a:t>
            </a:r>
            <a:br>
              <a:rPr lang="el-GR" sz="6000" b="1" dirty="0"/>
            </a:br>
            <a:r>
              <a:rPr lang="el-GR" sz="3600" b="1" dirty="0">
                <a:solidFill>
                  <a:srgbClr val="FF0000"/>
                </a:solidFill>
              </a:rPr>
              <a:t>Από το βιβλίο του κ. Νικολάου </a:t>
            </a:r>
            <a:r>
              <a:rPr lang="el-GR" sz="3600" b="1" dirty="0" err="1">
                <a:solidFill>
                  <a:srgbClr val="FF0000"/>
                </a:solidFill>
              </a:rPr>
              <a:t>Κόιου</a:t>
            </a:r>
            <a:r>
              <a:rPr lang="el-GR" sz="3600" b="1" dirty="0">
                <a:solidFill>
                  <a:srgbClr val="FF0000"/>
                </a:solidFill>
              </a:rPr>
              <a:t>, Ηθική θεώρηση των τεχνικών παρεμβάσεων στο ανθρώπινο </a:t>
            </a:r>
            <a:r>
              <a:rPr lang="el-GR" sz="3600" b="1" dirty="0" err="1">
                <a:solidFill>
                  <a:srgbClr val="FF0000"/>
                </a:solidFill>
              </a:rPr>
              <a:t>γονιδίωμα</a:t>
            </a:r>
            <a:r>
              <a:rPr lang="el-GR" sz="3600" b="1" dirty="0">
                <a:solidFill>
                  <a:srgbClr val="FF0000"/>
                </a:solidFill>
              </a:rPr>
              <a:t>, Εκδόσεις Σταμούλη Α.Ε., Αθήνα 2003, </a:t>
            </a:r>
            <a:r>
              <a:rPr lang="el-GR" sz="3600" b="1" dirty="0" err="1">
                <a:solidFill>
                  <a:srgbClr val="FF0000"/>
                </a:solidFill>
              </a:rPr>
              <a:t>σσ</a:t>
            </a:r>
            <a:r>
              <a:rPr lang="el-GR" sz="3600" b="1" dirty="0">
                <a:solidFill>
                  <a:srgbClr val="FF0000"/>
                </a:solidFill>
              </a:rPr>
              <a:t>.  236-266</a:t>
            </a:r>
            <a:br>
              <a:rPr lang="el-GR" sz="3600" b="1" dirty="0"/>
            </a:br>
            <a:br>
              <a:rPr lang="el-GR" sz="3600" b="1" dirty="0"/>
            </a:br>
            <a:endParaRPr lang="el-GR" sz="3600" dirty="0"/>
          </a:p>
        </p:txBody>
      </p:sp>
      <p:sp>
        <p:nvSpPr>
          <p:cNvPr id="3" name="Υπότιτλος 2">
            <a:extLst>
              <a:ext uri="{FF2B5EF4-FFF2-40B4-BE49-F238E27FC236}">
                <a16:creationId xmlns:a16="http://schemas.microsoft.com/office/drawing/2014/main" id="{897A6B82-C48B-495E-FB65-CFC347F35A1D}"/>
              </a:ext>
            </a:extLst>
          </p:cNvPr>
          <p:cNvSpPr>
            <a:spLocks noGrp="1"/>
          </p:cNvSpPr>
          <p:nvPr>
            <p:ph type="subTitle" idx="1"/>
          </p:nvPr>
        </p:nvSpPr>
        <p:spPr>
          <a:xfrm>
            <a:off x="1607127" y="4759036"/>
            <a:ext cx="9144000" cy="2098964"/>
          </a:xfrm>
        </p:spPr>
        <p:txBody>
          <a:bodyPr/>
          <a:lstStyle/>
          <a:p>
            <a:r>
              <a:rPr lang="el-GR" dirty="0"/>
              <a:t>ΔΙΔΑΣΚΟΥΣΑ: ΜΑΡΙΑ ΚΑΡΑΜΠΕΛΙΑ </a:t>
            </a:r>
          </a:p>
          <a:p>
            <a:r>
              <a:rPr lang="el-GR" dirty="0"/>
              <a:t>ΕΞΑΜΗΝΟ</a:t>
            </a:r>
            <a:r>
              <a:rPr lang="el-GR"/>
              <a:t>: Η΄ </a:t>
            </a:r>
            <a:endParaRPr lang="el-GR" dirty="0"/>
          </a:p>
          <a:p>
            <a:r>
              <a:rPr lang="el-GR" dirty="0"/>
              <a:t>ΙΕΡΑΤΙΚΩΝ ΣΠΟΥΔΩΝ</a:t>
            </a:r>
          </a:p>
          <a:p>
            <a:r>
              <a:rPr lang="el-GR" dirty="0"/>
              <a:t>ΑΕΑΑ</a:t>
            </a:r>
          </a:p>
        </p:txBody>
      </p:sp>
    </p:spTree>
    <p:extLst>
      <p:ext uri="{BB962C8B-B14F-4D97-AF65-F5344CB8AC3E}">
        <p14:creationId xmlns:p14="http://schemas.microsoft.com/office/powerpoint/2010/main" val="3325634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47730" y="1825624"/>
            <a:ext cx="11513712" cy="4897147"/>
          </a:xfrm>
        </p:spPr>
        <p:txBody>
          <a:bodyPr>
            <a:normAutofit/>
          </a:bodyPr>
          <a:lstStyle/>
          <a:p>
            <a:r>
              <a:rPr lang="el-GR" dirty="0"/>
              <a:t>Η τέταρτη αρχή της βιοηθικής, </a:t>
            </a:r>
            <a:r>
              <a:rPr lang="el-GR" sz="3600" b="1" dirty="0">
                <a:solidFill>
                  <a:srgbClr val="FF0000"/>
                </a:solidFill>
              </a:rPr>
              <a:t>η αρχή της δικαιοσύνης</a:t>
            </a:r>
            <a:r>
              <a:rPr lang="el-GR" sz="3600" dirty="0">
                <a:solidFill>
                  <a:srgbClr val="FF0000"/>
                </a:solidFill>
              </a:rPr>
              <a:t> </a:t>
            </a:r>
            <a:r>
              <a:rPr lang="el-GR" dirty="0"/>
              <a:t>διαφέρει ως προς </a:t>
            </a:r>
            <a:r>
              <a:rPr lang="el-GR" u="sng" dirty="0"/>
              <a:t>τον χαρακτήρα </a:t>
            </a:r>
            <a:r>
              <a:rPr lang="el-GR" dirty="0"/>
              <a:t>και </a:t>
            </a:r>
            <a:r>
              <a:rPr lang="el-GR" u="sng" dirty="0"/>
              <a:t>τον σκοπό</a:t>
            </a:r>
            <a:r>
              <a:rPr lang="el-GR" dirty="0"/>
              <a:t> που εξυπηρετεί στη βιοηθική από τις τρεις πρώτες αρχές της. </a:t>
            </a:r>
          </a:p>
          <a:p>
            <a:r>
              <a:rPr lang="el-GR" dirty="0"/>
              <a:t>Η αρχή της δικαιοσύνης προβάλλει ένα γενικότερο πλαίσιο μέσα στο οποίο πρέπει να κινούνται οι εφαρμογές της βιοτεχνολογίας, και γι’  αυτό δεν αντιμετωπίζει το κάθε άτομο ξεχωριστά. </a:t>
            </a:r>
          </a:p>
          <a:p>
            <a:r>
              <a:rPr lang="el-GR" dirty="0"/>
              <a:t>Η αξία αυτής της αρχής έγκειται </a:t>
            </a:r>
            <a:r>
              <a:rPr lang="el-GR" b="1" dirty="0"/>
              <a:t>στην παροχή ίσων ευκαιριών ιατρικής φροντίδας, περίθαλψης και πρόσβασης στις υπηρεσίες της βιοτεχνολογίας σε όλους όσους έχουν ανάγκη</a:t>
            </a:r>
            <a:r>
              <a:rPr lang="el-GR" dirty="0"/>
              <a:t>. (π.χ. Η.Π.Α. δεν υπάρχει κρατική κάλυψη εξόδων υγείας, που οδηγεί στον αποκλεισμό των φτωχών από την πρόσβαση σε ιατρικές υπηρεσίες)</a:t>
            </a:r>
          </a:p>
          <a:p>
            <a:endParaRPr lang="el-GR" dirty="0"/>
          </a:p>
        </p:txBody>
      </p:sp>
    </p:spTree>
    <p:extLst>
      <p:ext uri="{BB962C8B-B14F-4D97-AF65-F5344CB8AC3E}">
        <p14:creationId xmlns:p14="http://schemas.microsoft.com/office/powerpoint/2010/main" val="1535745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3958"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167425" y="1223493"/>
            <a:ext cx="11912958" cy="5402687"/>
          </a:xfrm>
        </p:spPr>
        <p:txBody>
          <a:bodyPr>
            <a:normAutofit lnSpcReduction="10000"/>
          </a:bodyPr>
          <a:lstStyle/>
          <a:p>
            <a:r>
              <a:rPr lang="el-GR" dirty="0"/>
              <a:t>Η ορθόδοξη ηθική δεν αρνείται τη σπουδαιότητα της δικαιοσύνης. Η αρχή της δικαιοσύνης είναι εκείνη που πρέπει να αποτελεί τον γνώμονα σε επίπεδο θεσμών. </a:t>
            </a:r>
          </a:p>
          <a:p>
            <a:r>
              <a:rPr lang="el-GR" dirty="0"/>
              <a:t>Ο χριστιανός καλείται να αγωνιστεί στο κοινωνικό επίπεδο για </a:t>
            </a:r>
            <a:r>
              <a:rPr lang="el-GR" b="1" dirty="0"/>
              <a:t>την άρση της αδικίας</a:t>
            </a:r>
            <a:r>
              <a:rPr lang="el-GR" dirty="0"/>
              <a:t>. Προβάλλοντας όμως ως υπέρτατη αρχή την αγάπη καταφέρνει να υπερβεί την αρετή της δικαιοσύνης. </a:t>
            </a:r>
          </a:p>
          <a:p>
            <a:r>
              <a:rPr lang="el-GR" dirty="0"/>
              <a:t>Η χριστιανική ηθική λειτουργεί με υπέρτατο νόμο και κριτήριο την αγάπη και όχι τη δικαιοσύνη. Και η αγάπη βρίσκει την πληρότητά της στο ανθρώπινο πρόσωπο και όχι στους απρόσωπους θεσμούς. Η βίωσή της όμως επηρεάζει και την κοινωνική και την πολιτική ζωή. </a:t>
            </a:r>
          </a:p>
          <a:p>
            <a:r>
              <a:rPr lang="el-GR" dirty="0"/>
              <a:t>Κατ’  αυτόν τον τρόπο η αλληλεγγύη, η φιλανθρωπία και η κοινωνική πρόνοια, φανερώνουν το πνεύμα της αγάπης που συμπληρώνει το πνεύμα της δικαιοσύνης. Το πνεύμα της αγάπης φανερώνει το προβάδισμα της αλήθειας του προσώπου απέναντι στους θεσμούς και στα πράγματα. </a:t>
            </a:r>
          </a:p>
          <a:p>
            <a:endParaRPr lang="el-GR" dirty="0"/>
          </a:p>
        </p:txBody>
      </p:sp>
    </p:spTree>
    <p:extLst>
      <p:ext uri="{BB962C8B-B14F-4D97-AF65-F5344CB8AC3E}">
        <p14:creationId xmlns:p14="http://schemas.microsoft.com/office/powerpoint/2010/main" val="3913587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2442"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09093" y="1325564"/>
            <a:ext cx="11745532" cy="5532436"/>
          </a:xfrm>
        </p:spPr>
        <p:txBody>
          <a:bodyPr>
            <a:normAutofit lnSpcReduction="10000"/>
          </a:bodyPr>
          <a:lstStyle/>
          <a:p>
            <a:r>
              <a:rPr lang="el-GR" dirty="0"/>
              <a:t>Η λειτουργία της δικαιοσύνης πρέπει να αναζητηθεί σε ένα διαφορετικό επίπεδο. Η βιοηθική εκλαμβάνει την εφαρμογή της δικαιοσύνης ως παροχή ίσων ευκαιριών και όχι ως αγώνα για άρση της κοινωνικής αδικίας. </a:t>
            </a:r>
          </a:p>
          <a:p>
            <a:r>
              <a:rPr lang="el-GR" dirty="0"/>
              <a:t>Για την ορθόδοξη βιοηθική η άσκηση της δικαιοσύνης δεν μπορεί να έχει γενικό και απρόσωπο χαρακτήρα, όμοιο προς εκείνον της απονομής δικαιοσύνης στα δικαστήρια. </a:t>
            </a:r>
          </a:p>
          <a:p>
            <a:r>
              <a:rPr lang="el-GR" dirty="0"/>
              <a:t>Ιδιαίτερα για το θέμα των ίσων ευκαιριών πρόσβασης στις εφαρμογές της βιοτεχνολογίας, η αξιολόγηση πρέπει να γίνεται χωριστά για την κάθε περίπτωση, με κριτήριο τον επείγοντα χαρακτήρα του. Οι ιατρικοί επιστήμονες θα πρέπει να κρίνουν ποιες καταστάσεις κρίνονται επείγουσες και ζωτικής σημασίας και σε εκείνες να δοθεί προτεραιότητα.</a:t>
            </a:r>
          </a:p>
          <a:p>
            <a:r>
              <a:rPr lang="el-GR" dirty="0"/>
              <a:t> Επίσης, είναι απαραίτητος </a:t>
            </a:r>
            <a:r>
              <a:rPr lang="el-GR" b="1" dirty="0"/>
              <a:t>ο συνδυασμός της δικαιοσύνης με τη φιλανθρωπία</a:t>
            </a:r>
            <a:r>
              <a:rPr lang="el-GR" dirty="0"/>
              <a:t> ώστε η αρχή της δικαιοσύνης να έχει προσωπικό και φιλάνθρωπο χαρακτήρα, ανάλογο με το πνεύμα της χριστιανικής ηθικής. </a:t>
            </a:r>
          </a:p>
          <a:p>
            <a:endParaRPr lang="el-GR" dirty="0"/>
          </a:p>
        </p:txBody>
      </p:sp>
    </p:spTree>
    <p:extLst>
      <p:ext uri="{BB962C8B-B14F-4D97-AF65-F5344CB8AC3E}">
        <p14:creationId xmlns:p14="http://schemas.microsoft.com/office/powerpoint/2010/main" val="1942946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8048"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154546" y="1223494"/>
            <a:ext cx="12037454" cy="5634506"/>
          </a:xfrm>
        </p:spPr>
        <p:txBody>
          <a:bodyPr>
            <a:normAutofit lnSpcReduction="10000"/>
          </a:bodyPr>
          <a:lstStyle/>
          <a:p>
            <a:r>
              <a:rPr lang="el-GR" dirty="0"/>
              <a:t>Η </a:t>
            </a:r>
            <a:r>
              <a:rPr lang="el-GR" b="1" u="sng" dirty="0"/>
              <a:t>βιοηθική </a:t>
            </a:r>
            <a:r>
              <a:rPr lang="el-GR" b="1" dirty="0"/>
              <a:t>διαφέρει από την </a:t>
            </a:r>
            <a:r>
              <a:rPr lang="el-GR" b="1" u="sng" dirty="0"/>
              <a:t>ορθόδοξη ηθική</a:t>
            </a:r>
            <a:r>
              <a:rPr lang="el-GR" dirty="0"/>
              <a:t> ως προς:</a:t>
            </a:r>
          </a:p>
          <a:p>
            <a:pPr marL="514350" lvl="0" indent="-514350">
              <a:buFont typeface="+mj-lt"/>
              <a:buAutoNum type="arabicPeriod"/>
            </a:pPr>
            <a:r>
              <a:rPr lang="el-GR" dirty="0"/>
              <a:t>τις αρχές της,</a:t>
            </a:r>
          </a:p>
          <a:p>
            <a:pPr marL="514350" lvl="0" indent="-514350">
              <a:buFont typeface="+mj-lt"/>
              <a:buAutoNum type="arabicPeriod"/>
            </a:pPr>
            <a:r>
              <a:rPr lang="el-GR" dirty="0"/>
              <a:t>τον τρόπο σκέψης.</a:t>
            </a:r>
          </a:p>
          <a:p>
            <a:pPr marL="0" indent="0">
              <a:buNone/>
            </a:pPr>
            <a:endParaRPr lang="el-GR" dirty="0"/>
          </a:p>
          <a:p>
            <a:pPr marL="0" indent="0">
              <a:buNone/>
            </a:pPr>
            <a:r>
              <a:rPr lang="el-GR" dirty="0"/>
              <a:t>Έτσι, τίθενται τα ερωτήματα:</a:t>
            </a:r>
          </a:p>
          <a:p>
            <a:pPr lvl="0"/>
            <a:r>
              <a:rPr lang="el-GR" dirty="0"/>
              <a:t>Πώς θα μπορέσει να υπάρξει διάλογος μεταξύ των δύο, από τη στιγμή που η βιοηθική διαποτίζεται από το νομικό πνεύμα, περιορίζει την ευτυχία στα όρια του παρόντος κόσμου και αρνείται οποιοδήποτε νόημα στον πόνο; </a:t>
            </a:r>
          </a:p>
          <a:p>
            <a:pPr lvl="0"/>
            <a:r>
              <a:rPr lang="el-GR" dirty="0"/>
              <a:t>Μήπως πρέπει να απορριφθεί εντελώς η βιοηθική της Δύσης από την κοινωνία των ορθοδόξων; </a:t>
            </a:r>
          </a:p>
          <a:p>
            <a:pPr lvl="0"/>
            <a:r>
              <a:rPr lang="el-GR" dirty="0"/>
              <a:t>Τη στιγμή όμως, που πλήθος εφαρμογών της βιοτεχνολογίας έχει εισβάλλει στην καθημερινότητά μας προσφέροντας λύση σε πολλά, δεν θα εισβάλλει και στα μέλη του σώματος της Εκκλησίας; </a:t>
            </a:r>
          </a:p>
          <a:p>
            <a:endParaRPr lang="el-GR" dirty="0"/>
          </a:p>
        </p:txBody>
      </p:sp>
    </p:spTree>
    <p:extLst>
      <p:ext uri="{BB962C8B-B14F-4D97-AF65-F5344CB8AC3E}">
        <p14:creationId xmlns:p14="http://schemas.microsoft.com/office/powerpoint/2010/main" val="1243908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103031" y="1197736"/>
            <a:ext cx="12088969" cy="5660264"/>
          </a:xfrm>
        </p:spPr>
        <p:txBody>
          <a:bodyPr>
            <a:normAutofit fontScale="92500"/>
          </a:bodyPr>
          <a:lstStyle/>
          <a:p>
            <a:r>
              <a:rPr lang="el-GR" dirty="0"/>
              <a:t>Ίσως το επιτακτικότερο καθήκον της ορθόδοξης ηθικής  θα ήταν </a:t>
            </a:r>
            <a:r>
              <a:rPr lang="el-GR" b="1" dirty="0"/>
              <a:t>να γεφυρώσει το χάσμα</a:t>
            </a:r>
            <a:r>
              <a:rPr lang="el-GR" dirty="0"/>
              <a:t> ανάμεσα στην ίδια και το ατομοκεντρικό  περιβάλλον της βιοηθικής. Αυτό θα το πετύχει στην περίπτωση που βρει κάποια </a:t>
            </a:r>
            <a:r>
              <a:rPr lang="el-GR" b="1" dirty="0"/>
              <a:t>κοινά σημεία αναφοράς</a:t>
            </a:r>
            <a:r>
              <a:rPr lang="el-GR" dirty="0"/>
              <a:t>, απαραίτητα για την αντιμετώπιση των καινοφανών βιοηθικών προβλημάτων. Μπορεί να φωτίσει τις αρχές της βιοηθικής και να της προσδώσει νέο νόημα. Επίσης, μπορεί να εκφράσει και τις δικές της αρχές. </a:t>
            </a:r>
          </a:p>
          <a:p>
            <a:r>
              <a:rPr lang="el-GR" dirty="0"/>
              <a:t>Η ορθόδοξη ηθική εισβάλλοντας στον κλάδο της βιοηθικής, πρέπει </a:t>
            </a:r>
            <a:r>
              <a:rPr lang="el-GR" b="1" dirty="0"/>
              <a:t>να αποφύγει τις «παγίδες»</a:t>
            </a:r>
            <a:r>
              <a:rPr lang="el-GR" dirty="0"/>
              <a:t>, στις οποίες έπεσε η δυτική χριστιανική ηθική. Η πρώτη αφορά τον </a:t>
            </a:r>
            <a:r>
              <a:rPr lang="el-GR" u="sng" dirty="0"/>
              <a:t>κίνδυνο της εκκοσμίκευσης</a:t>
            </a:r>
            <a:r>
              <a:rPr lang="el-GR" dirty="0"/>
              <a:t>, που χαρακτηρίζει κυρίως τις προτεσταντικές ομολογίες. Η δεύτερη παγίδα έχει να κάνει με την </a:t>
            </a:r>
            <a:r>
              <a:rPr lang="el-GR" u="sng" dirty="0"/>
              <a:t>περιχαράκωση και την εσωστρέφεια</a:t>
            </a:r>
            <a:r>
              <a:rPr lang="el-GR" dirty="0"/>
              <a:t> εξαιτίας του φόβου της εκκοσμίκευσης, που συνεπάγεται την αδυναμία να </a:t>
            </a:r>
            <a:r>
              <a:rPr lang="el-GR" dirty="0" err="1"/>
              <a:t>διαλεχθεί</a:t>
            </a:r>
            <a:r>
              <a:rPr lang="el-GR" dirty="0"/>
              <a:t> με τη σύγχρονη κοινωνία κινούμενη σ’ έναν ακραίο συντηρητισμό. Αυτό συνέβη στον ρωμαιοκαθολικισμό. Ωστόσο η ορθόδοξη θεολογία είναι κοινωνική από τη φύση της και εκφράζει το πλήρωμα της αλήθειας. </a:t>
            </a:r>
          </a:p>
          <a:p>
            <a:endParaRPr lang="el-GR" dirty="0"/>
          </a:p>
        </p:txBody>
      </p:sp>
    </p:spTree>
    <p:extLst>
      <p:ext uri="{BB962C8B-B14F-4D97-AF65-F5344CB8AC3E}">
        <p14:creationId xmlns:p14="http://schemas.microsoft.com/office/powerpoint/2010/main" val="566558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708338" y="1825624"/>
            <a:ext cx="11153104" cy="4781237"/>
          </a:xfrm>
        </p:spPr>
        <p:txBody>
          <a:bodyPr/>
          <a:lstStyle/>
          <a:p>
            <a:r>
              <a:rPr lang="el-GR" dirty="0"/>
              <a:t>Δεν υπάρχει σοβαρός λόγος ώστε η ορθόδοξη ηθική να οδηγηθεί σε πλήρη απόρριψη της βιοηθικής. Κάτι τέτοιο θα δημιουργούσε την εντύπωση ότι η ορθόδοξη θεολογία είναι άκαμπτη, με αποτέλεσμα να μην μπορεί να αρθρώσει σύγχρονο λόγο. Η ορθή και πλήρης </a:t>
            </a:r>
            <a:r>
              <a:rPr lang="el-GR" b="1" dirty="0"/>
              <a:t>ενημέρωση</a:t>
            </a:r>
            <a:r>
              <a:rPr lang="el-GR" dirty="0"/>
              <a:t> όσων ασχολούνται με τη βιοηθική από την ορθόδοξη πλευρά, και ο </a:t>
            </a:r>
            <a:r>
              <a:rPr lang="el-GR" b="1" dirty="0"/>
              <a:t>διάλογος</a:t>
            </a:r>
            <a:r>
              <a:rPr lang="el-GR" dirty="0"/>
              <a:t> με τους ειδικούς αυτού του γνωστικού πεδίου μπορεί να δώσει καλά αποτελέσματα. </a:t>
            </a:r>
          </a:p>
          <a:p>
            <a:r>
              <a:rPr lang="el-GR" dirty="0"/>
              <a:t>Ο σημαντικότερος λόγος που συνηγορεί στη δημιουργία του κλάδου της ορθόδοξης βιοηθικής μέσα στα πλαίσια της ορθόδοξης ηθικής, είναι </a:t>
            </a:r>
            <a:r>
              <a:rPr lang="el-GR" b="1" dirty="0"/>
              <a:t>η συνεργασία</a:t>
            </a:r>
            <a:r>
              <a:rPr lang="el-GR" dirty="0"/>
              <a:t> της με την </a:t>
            </a:r>
            <a:r>
              <a:rPr lang="el-GR" u="sng" dirty="0"/>
              <a:t>ιατρική κοινότητα</a:t>
            </a:r>
            <a:r>
              <a:rPr lang="el-GR" dirty="0"/>
              <a:t> και με τη </a:t>
            </a:r>
            <a:r>
              <a:rPr lang="el-GR" u="sng" dirty="0"/>
              <a:t>βιοηθική</a:t>
            </a:r>
            <a:r>
              <a:rPr lang="el-GR" dirty="0"/>
              <a:t>.</a:t>
            </a:r>
          </a:p>
          <a:p>
            <a:pPr marL="0" indent="0">
              <a:buNone/>
            </a:pPr>
            <a:endParaRPr lang="el-GR" dirty="0"/>
          </a:p>
        </p:txBody>
      </p:sp>
    </p:spTree>
    <p:extLst>
      <p:ext uri="{BB962C8B-B14F-4D97-AF65-F5344CB8AC3E}">
        <p14:creationId xmlns:p14="http://schemas.microsoft.com/office/powerpoint/2010/main" val="5366736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34851" y="1825624"/>
            <a:ext cx="11372045" cy="5032375"/>
          </a:xfrm>
        </p:spPr>
        <p:txBody>
          <a:bodyPr>
            <a:normAutofit/>
          </a:bodyPr>
          <a:lstStyle/>
          <a:p>
            <a:r>
              <a:rPr lang="el-GR" dirty="0"/>
              <a:t>Η ορθόδοξη ηθική πρέπει να ψάξει να βρει τα σημεία επαφής και επικοινωνίας για έναν εποικοδομητικό διάλογο. Ένα τέτοιο κοινό σημείο είναι </a:t>
            </a:r>
            <a:r>
              <a:rPr lang="el-GR" b="1" dirty="0"/>
              <a:t>η σπουδαιότητα της έννοιας του προσώπου</a:t>
            </a:r>
            <a:r>
              <a:rPr lang="el-GR" dirty="0"/>
              <a:t>. </a:t>
            </a:r>
          </a:p>
          <a:p>
            <a:r>
              <a:rPr lang="el-GR" dirty="0"/>
              <a:t>Στη Δύση σήμερα εκδηλώνεται ιδιαίτερο ενδιαφέρον για το πρόσωπο και την αξία του. Ωστόσο, οι δύο θεωρήσεις δίνουν διαφορετικό περιεχόμενο στην έννοια του προσώπου. </a:t>
            </a:r>
          </a:p>
          <a:p>
            <a:r>
              <a:rPr lang="el-GR" dirty="0"/>
              <a:t>Ο δυτικός κόσμος συνδέει την αξία του ανθρώπινου προσώπου με τα δικαιώματα που κατοχυρώνει γι’  αυτό και με τις προοπτικές της ελεύθερης δράσης που του εξασφαλίζει στα όρια της συμβατικής κοινωνικής πραγματικότητας. Μ’  αυτόν τον τρόπο όμως μετατρέπει το πρόσωπο σε απομονωμένο άτομο, που αναζητά το νόημα της ύπαρξής του στα πλαίσια της κτιστότητας. </a:t>
            </a:r>
          </a:p>
          <a:p>
            <a:endParaRPr lang="el-GR" dirty="0"/>
          </a:p>
        </p:txBody>
      </p:sp>
    </p:spTree>
    <p:extLst>
      <p:ext uri="{BB962C8B-B14F-4D97-AF65-F5344CB8AC3E}">
        <p14:creationId xmlns:p14="http://schemas.microsoft.com/office/powerpoint/2010/main" val="1529266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68688" y="1184857"/>
            <a:ext cx="12054624" cy="5673143"/>
          </a:xfrm>
        </p:spPr>
        <p:txBody>
          <a:bodyPr>
            <a:normAutofit lnSpcReduction="10000"/>
          </a:bodyPr>
          <a:lstStyle/>
          <a:p>
            <a:r>
              <a:rPr lang="el-GR" dirty="0"/>
              <a:t>Αντίθετα στην ορθόδοξη θεολογία το πρόσωπο δεν μπορεί να αντιμετωπίζεται ως αντικειμενική αξία. Τέλειο πρόσωπο είναι μόνο ο Θεός. Ο άνθρωπος είναι δυνάμει πρόσωπο ως δημιούργημα «κατ’ </a:t>
            </a:r>
            <a:r>
              <a:rPr lang="el-GR" dirty="0" err="1"/>
              <a:t>εἰκόνα</a:t>
            </a:r>
            <a:r>
              <a:rPr lang="el-GR" dirty="0"/>
              <a:t> </a:t>
            </a:r>
            <a:r>
              <a:rPr lang="el-GR" dirty="0" err="1"/>
              <a:t>Θεοῦ</a:t>
            </a:r>
            <a:r>
              <a:rPr lang="el-GR" dirty="0"/>
              <a:t>».</a:t>
            </a:r>
          </a:p>
          <a:p>
            <a:r>
              <a:rPr lang="el-GR" dirty="0"/>
              <a:t> Έτσι, ο άνθρωπος ως φορέας μια τέτοιας οντολογίας δεν μπορεί να υπαχθεί αποκλειστικά στους νόμους των φυσικών διαδικασιών. Όταν αγνοείται η αλήθεια του προσώπου, τότε μπορεί πολύ εύκολα να θεωρηθεί ως ένα ον που οι λειτουργίες του ελάχιστα διαφέρουν από εκείνες των ζώων ή των φυτών. </a:t>
            </a:r>
          </a:p>
          <a:p>
            <a:r>
              <a:rPr lang="el-GR" dirty="0"/>
              <a:t>Μια τέτοια θεώρηση του ανθρώπου τον οδηγεί να υποστεί τις διαδικασίες ενός βιολογικού εργαστηρίου, να μεταβληθεί και ο ίδιος ένα είδος πειραματόζωου, ή να γίνει αντικείμενο εφαρμογών. Ορισμένοι βιολόγοι, οι </a:t>
            </a:r>
            <a:r>
              <a:rPr lang="el-GR" dirty="0" err="1"/>
              <a:t>κοινωνιοβιολόγοι</a:t>
            </a:r>
            <a:r>
              <a:rPr lang="el-GR" dirty="0"/>
              <a:t> υποβιβάζουν το πρόσωπο στην κατηγορία του όντος, υποστηρίζουν ότι και οι ευγενέστερες εκδηλώσεις του ανθρώπου είναι αποτέλεσμα βιοχημικών διεργασιών. </a:t>
            </a:r>
          </a:p>
          <a:p>
            <a:pPr marL="0" indent="0">
              <a:buNone/>
            </a:pPr>
            <a:endParaRPr lang="el-GR" dirty="0"/>
          </a:p>
        </p:txBody>
      </p:sp>
    </p:spTree>
    <p:extLst>
      <p:ext uri="{BB962C8B-B14F-4D97-AF65-F5344CB8AC3E}">
        <p14:creationId xmlns:p14="http://schemas.microsoft.com/office/powerpoint/2010/main" val="3657868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70456" y="1825624"/>
            <a:ext cx="11706896" cy="5032375"/>
          </a:xfrm>
        </p:spPr>
        <p:txBody>
          <a:bodyPr>
            <a:normAutofit/>
          </a:bodyPr>
          <a:lstStyle/>
          <a:p>
            <a:r>
              <a:rPr lang="el-GR" dirty="0"/>
              <a:t>Σε αντίθεση με όλα τα επιστημονικά και φιλοσοφικά ρεύματα της Δύσης, η ορθόδοξη ηθική και βιοηθική έχουν </a:t>
            </a:r>
            <a:r>
              <a:rPr lang="el-GR" dirty="0" err="1"/>
              <a:t>προσωποκεντρικό</a:t>
            </a:r>
            <a:r>
              <a:rPr lang="el-GR" dirty="0"/>
              <a:t> χαρακτήρα.</a:t>
            </a:r>
          </a:p>
          <a:p>
            <a:r>
              <a:rPr lang="el-GR" dirty="0"/>
              <a:t> Έχει εύστοχα παρατηρηθεί ότι «</a:t>
            </a:r>
            <a:r>
              <a:rPr lang="el-GR" i="1" dirty="0"/>
              <a:t>η χριστιανική ηθική μπορεί να βοηθήσει τη σύγχρονη βιοηθική περισσότερο ως </a:t>
            </a:r>
            <a:r>
              <a:rPr lang="el-GR" i="1" dirty="0" err="1"/>
              <a:t>αντι</a:t>
            </a:r>
            <a:r>
              <a:rPr lang="el-GR" i="1" dirty="0"/>
              <a:t>-Βιοηθική. Μπορεί να προβάλλει την ανυπέρβλητη αξία του προσώπου και να υπομνήσει τον σφαιρικό χαρακτήρα της ζωής, που λησμονείται με τη μονοδιάστατη θεώρησή της</a:t>
            </a:r>
            <a:r>
              <a:rPr lang="el-GR" dirty="0"/>
              <a:t>». </a:t>
            </a:r>
          </a:p>
          <a:p>
            <a:r>
              <a:rPr lang="el-GR" dirty="0"/>
              <a:t>Έτσι εκπληρώνει και την αποστολή της, η οποία είναι να βοηθήσει το σύγχρονο άνθρωπο να κατανοήσει τη σημασία της αλήθειας του προσώπου. Μ’ αυτόν τον τρόπο προτρέπει τον άνθρωπο να ανακαλύψει το πραγματικό νόημα της ζωής του. </a:t>
            </a:r>
          </a:p>
          <a:p>
            <a:endParaRPr lang="el-GR" dirty="0"/>
          </a:p>
        </p:txBody>
      </p:sp>
    </p:spTree>
    <p:extLst>
      <p:ext uri="{BB962C8B-B14F-4D97-AF65-F5344CB8AC3E}">
        <p14:creationId xmlns:p14="http://schemas.microsoft.com/office/powerpoint/2010/main" val="12306736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73805" y="0"/>
            <a:ext cx="10515600" cy="1133341"/>
          </a:xfrm>
        </p:spPr>
        <p:txBody>
          <a:bodyPr>
            <a:normAutofit fontScale="90000"/>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137375" y="1120462"/>
            <a:ext cx="12054625" cy="5724658"/>
          </a:xfrm>
        </p:spPr>
        <p:txBody>
          <a:bodyPr>
            <a:normAutofit fontScale="92500"/>
          </a:bodyPr>
          <a:lstStyle/>
          <a:p>
            <a:r>
              <a:rPr lang="el-GR" dirty="0"/>
              <a:t>Για να μπορέσει η χριστιανική βιοηθική να βοηθήσει στον </a:t>
            </a:r>
            <a:r>
              <a:rPr lang="el-GR" dirty="0" err="1"/>
              <a:t>επαναπροσανατολισμό</a:t>
            </a:r>
            <a:r>
              <a:rPr lang="el-GR" dirty="0"/>
              <a:t> της βιοηθικής, μπορεί να προβάλλει τις δικές της αρχές, οι οποίες αφορούν την αποδοχή των ευαγγελικών εντολών και γι’ αυτό έχουν οικουμενικό χαρακτήρα. </a:t>
            </a:r>
          </a:p>
          <a:p>
            <a:r>
              <a:rPr lang="el-GR" dirty="0"/>
              <a:t>Οι </a:t>
            </a:r>
            <a:r>
              <a:rPr lang="el-GR" b="1" dirty="0"/>
              <a:t>ευαγγελικές εντολές</a:t>
            </a:r>
            <a:r>
              <a:rPr lang="el-GR" dirty="0"/>
              <a:t> δεν συνιστούν κανόνα ηθικής, αλλά εκφράζουν τρόπο ζωής καθώς φανερώνουν τη θεία ζωή στο ανθρώπινο επίπεδο. Βάσει των εντολών ο άνθρωπος αντιμετωπίζεται ως ον προορισμένο να ζήσει στην προοπτική της αιωνιότητας. </a:t>
            </a:r>
          </a:p>
          <a:p>
            <a:r>
              <a:rPr lang="el-GR" dirty="0"/>
              <a:t>Τα βιοηθικά ζητήματα δεν μπορούν να αποσπαστούν από την προοπτική αυτή. Μέσα σ’ αυτά φανερώνονται διαρκώς διαστάσεις της ανθρώπινης ύπαρξης, όπως η δημιουργία της ζωής, ο πόνος, η ασθένεια, ο θάνατος, οι οποίες για την ορθόδοξη θεολογία έχουν άμεση σχέση με την πνευματική ζωή. </a:t>
            </a:r>
          </a:p>
          <a:p>
            <a:r>
              <a:rPr lang="el-GR" dirty="0"/>
              <a:t>Συνεπώς και οι αρχές της ορθόδοξης βιοηθικής θα πρέπει να είναι σύμφωνες με την </a:t>
            </a:r>
            <a:r>
              <a:rPr lang="el-GR" b="1" dirty="0"/>
              <a:t>πνευματική ζωή</a:t>
            </a:r>
            <a:r>
              <a:rPr lang="el-GR" dirty="0"/>
              <a:t> του ανθρώπου, που προετοιμάζει τον άνθρωπο από τον παρόντα αιώνα για την αιωνιότητα. </a:t>
            </a:r>
          </a:p>
          <a:p>
            <a:endParaRPr lang="el-GR" dirty="0"/>
          </a:p>
        </p:txBody>
      </p:sp>
    </p:spTree>
    <p:extLst>
      <p:ext uri="{BB962C8B-B14F-4D97-AF65-F5344CB8AC3E}">
        <p14:creationId xmlns:p14="http://schemas.microsoft.com/office/powerpoint/2010/main" val="374189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p:txBody>
          <a:bodyPr/>
          <a:lstStyle/>
          <a:p>
            <a:r>
              <a:rPr lang="el-GR" dirty="0"/>
              <a:t>Οι </a:t>
            </a:r>
            <a:r>
              <a:rPr lang="el-GR" sz="3600" b="1" dirty="0">
                <a:solidFill>
                  <a:srgbClr val="FF0000"/>
                </a:solidFill>
              </a:rPr>
              <a:t>αρχές της ευεργεσίας και της αποφυγής πρόκλησης βλάβης και πόνου</a:t>
            </a:r>
            <a:r>
              <a:rPr lang="el-GR" sz="3600" dirty="0">
                <a:solidFill>
                  <a:srgbClr val="FF0000"/>
                </a:solidFill>
              </a:rPr>
              <a:t> </a:t>
            </a:r>
            <a:r>
              <a:rPr lang="el-GR" dirty="0"/>
              <a:t>εξετάζονται μαζί, γιατί προέρχονται από το φιλοσοφικό περιβάλλον του ωφελιμισμού. </a:t>
            </a:r>
          </a:p>
          <a:p>
            <a:r>
              <a:rPr lang="el-GR" dirty="0"/>
              <a:t>Και ενώ η αρχή της αυτονομίας αποτελεί τη θεωρητική τεκμηρίωση της βιοηθικής, οι αρχές της ευεργεσίας και της αποφυγής πρόκλησης βλάβης και πόνου</a:t>
            </a:r>
            <a:r>
              <a:rPr lang="el-GR" b="1" dirty="0"/>
              <a:t> έχουν περισσότερο πρακτικό</a:t>
            </a:r>
            <a:r>
              <a:rPr lang="el-GR" dirty="0"/>
              <a:t> </a:t>
            </a:r>
            <a:r>
              <a:rPr lang="el-GR" b="1" dirty="0"/>
              <a:t>χαρακτήρα</a:t>
            </a:r>
            <a:r>
              <a:rPr lang="el-GR" dirty="0"/>
              <a:t> παρά θεωρητικό, καθώς απαντούν κυρίως στα επιμέρους και καθημερινά βιοηθικά προβλήματα. </a:t>
            </a:r>
          </a:p>
          <a:p>
            <a:endParaRPr lang="el-GR" dirty="0"/>
          </a:p>
        </p:txBody>
      </p:sp>
    </p:spTree>
    <p:extLst>
      <p:ext uri="{BB962C8B-B14F-4D97-AF65-F5344CB8AC3E}">
        <p14:creationId xmlns:p14="http://schemas.microsoft.com/office/powerpoint/2010/main" val="39404121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1" y="1"/>
            <a:ext cx="10515600" cy="978794"/>
          </a:xfrm>
        </p:spPr>
        <p:txBody>
          <a:bodyPr>
            <a:normAutofit fontScale="90000"/>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1" y="978795"/>
            <a:ext cx="12192000" cy="5879205"/>
          </a:xfrm>
        </p:spPr>
        <p:txBody>
          <a:bodyPr>
            <a:normAutofit lnSpcReduction="10000"/>
          </a:bodyPr>
          <a:lstStyle/>
          <a:p>
            <a:r>
              <a:rPr lang="el-GR" dirty="0"/>
              <a:t>Η προσπάθεια για την κατάρτιση αρχών μιας ορθόδοξης βιοηθικής δεν είναι κάτι το εντελώς πρωτόγνωρο. Θεολόγοι, που συμμετείχαν στον βιοηθικό διάλογο, πρότειναν ορισμένες τέτοιες αρχές βασιζόμενοι στη </a:t>
            </a:r>
            <a:r>
              <a:rPr lang="el-GR" b="1" dirty="0"/>
              <a:t>βιβλική και πατερική </a:t>
            </a:r>
            <a:r>
              <a:rPr lang="el-GR" b="1" u="sng" dirty="0"/>
              <a:t>ανθρωπολογία</a:t>
            </a:r>
            <a:r>
              <a:rPr lang="el-GR" dirty="0"/>
              <a:t>. Συγχρόνως, επισήμαναν τα στενά ευδαιμονιστικά και ατομικιστικά πλαίσια των αρχών, που πηγάζουν από τον ωφελιμισμό και τον φιλελευθερισμό. </a:t>
            </a:r>
          </a:p>
          <a:p>
            <a:r>
              <a:rPr lang="el-GR" dirty="0"/>
              <a:t>Σχετικά με την επιστημολογία της ορθόδοξης βιοηθικής έχει επισημανθεί  ότι πρέπει να αντλεί το περιεχόμενό της από την εμπειρική θεολογία των Πατέρων της Εκκλησίας. Στη Δύση είναι σύνηθες το φαινόμενο όταν αποφαίνονται επί θεολογικών θεμάτων, να αποσιωπάται ο εμπειρικός χαρακτήρας τους. Γι’ αυτό και είναι πολύ δύσκολο να καθοριστούν </a:t>
            </a:r>
            <a:r>
              <a:rPr lang="el-GR" u="sng" dirty="0"/>
              <a:t>ηθικά κριτήρια</a:t>
            </a:r>
            <a:r>
              <a:rPr lang="el-GR" dirty="0"/>
              <a:t>, τα οποία θα χρησίμευαν στην ποιμαντική πράξη της Εκκλησίας, ιδιαιτέρως όταν αυτά βασίζονται σε ακαδημαϊκά κριτήρια. Η ακαδημαϊκή θεολογία και η ορθόδοξη βιοηθική χρειάζονται τη διαρκή αναβάπτισή τους στο πνεύμα της ασκητικής και προσωπικής εμπειρίας της Εκκλησίας. </a:t>
            </a:r>
          </a:p>
        </p:txBody>
      </p:sp>
    </p:spTree>
    <p:extLst>
      <p:ext uri="{BB962C8B-B14F-4D97-AF65-F5344CB8AC3E}">
        <p14:creationId xmlns:p14="http://schemas.microsoft.com/office/powerpoint/2010/main" val="26003330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6155" y="0"/>
            <a:ext cx="10515600" cy="850006"/>
          </a:xfrm>
        </p:spPr>
        <p:txBody>
          <a:bodyPr>
            <a:noAutofit/>
          </a:bodyPr>
          <a:lstStyle/>
          <a:p>
            <a:pPr algn="ctr"/>
            <a:r>
              <a:rPr lang="el-GR" sz="3600" b="1" dirty="0"/>
              <a:t>Η πρόταση της Ορθόδοξης ηθικής </a:t>
            </a:r>
            <a:br>
              <a:rPr lang="el-GR" sz="3600" dirty="0"/>
            </a:br>
            <a:r>
              <a:rPr lang="el-GR" sz="3600" b="1" dirty="0"/>
              <a:t>για τη θεώρηση της γενετικής τεχνολογίας</a:t>
            </a:r>
            <a:endParaRPr lang="el-GR" sz="3600" dirty="0"/>
          </a:p>
        </p:txBody>
      </p:sp>
      <p:sp>
        <p:nvSpPr>
          <p:cNvPr id="3" name="Θέση περιεχομένου 2"/>
          <p:cNvSpPr>
            <a:spLocks noGrp="1"/>
          </p:cNvSpPr>
          <p:nvPr>
            <p:ph idx="1"/>
          </p:nvPr>
        </p:nvSpPr>
        <p:spPr>
          <a:xfrm>
            <a:off x="0" y="850006"/>
            <a:ext cx="12192000" cy="6123904"/>
          </a:xfrm>
        </p:spPr>
        <p:txBody>
          <a:bodyPr>
            <a:normAutofit lnSpcReduction="10000"/>
          </a:bodyPr>
          <a:lstStyle/>
          <a:p>
            <a:r>
              <a:rPr lang="el-GR" dirty="0"/>
              <a:t>Οι αρχές της ορθόδοξης βιοηθικής πρέπει να έχουν συμβουλευτικό, καθοδηγητικό, προσωπικό και φιλάνθρωπο χαρακτήρα. Χρέος της είναι να μετατρέπει το νομικό και απρόσωπο πνεύμα των αρχών της βιοηθικής σε πνεύμα ελευθερίας και αγάπης της κατά </a:t>
            </a:r>
            <a:r>
              <a:rPr lang="el-GR" dirty="0" err="1"/>
              <a:t>Χριστόν</a:t>
            </a:r>
            <a:r>
              <a:rPr lang="el-GR" dirty="0"/>
              <a:t> ζωής. Οι </a:t>
            </a:r>
            <a:r>
              <a:rPr lang="el-GR" b="1" dirty="0"/>
              <a:t>αρχές </a:t>
            </a:r>
            <a:r>
              <a:rPr lang="el-GR" dirty="0"/>
              <a:t>της θα απεγκλωβιστούν από δικαιώματα ή κυρώσεις, και </a:t>
            </a:r>
            <a:r>
              <a:rPr lang="el-GR" b="1" dirty="0"/>
              <a:t>θα φανερώνουν τον βαθμό απομάκρυνσης του ανθρώπου από τον Θεό</a:t>
            </a:r>
            <a:r>
              <a:rPr lang="el-GR" dirty="0"/>
              <a:t>, δίνοντάς τον ταυτόχρονα την ευκαιρία για επιστροφή και μετάνοια.  </a:t>
            </a:r>
          </a:p>
          <a:p>
            <a:r>
              <a:rPr lang="el-GR" dirty="0"/>
              <a:t>Ένας κίνδυνος που ελλοχεύει κατά την άσκηση της ποιμαντικής διακονίας της Εκκλησίας σε σχέση με τα βιοηθικά προβλήματα είναι να μην παγιδευτεί στην </a:t>
            </a:r>
            <a:r>
              <a:rPr lang="el-GR" b="1" dirty="0"/>
              <a:t>υπερβολική άσκηση της οικονομίας</a:t>
            </a:r>
            <a:r>
              <a:rPr lang="el-GR" dirty="0"/>
              <a:t>. Και αυτό γιατί η υπερβολική της άσκηση </a:t>
            </a:r>
            <a:r>
              <a:rPr lang="el-GR" u="sng" dirty="0"/>
              <a:t>οδηγεί στην εκκοσμίκευση</a:t>
            </a:r>
            <a:r>
              <a:rPr lang="el-GR" dirty="0"/>
              <a:t>, η οποία θα θέσει σε κίνδυνο την πραγματική της αποστολή. Είναι γνωστό ότι πολλές ηθικά προβληματικές εφαρμογές της γενετικής τεχνολογίας γίνονται με το </a:t>
            </a:r>
            <a:r>
              <a:rPr lang="el-GR" u="sng" dirty="0"/>
              <a:t>πρόσχημα της θεραπείας</a:t>
            </a:r>
            <a:r>
              <a:rPr lang="el-GR" dirty="0"/>
              <a:t>. Στην περίπτωση αυτή η Εκκλησία θα πρέπει να επιζητήσει τη </a:t>
            </a:r>
            <a:r>
              <a:rPr lang="el-GR" u="sng" dirty="0"/>
              <a:t>βοήθεια επιστημόνων</a:t>
            </a:r>
            <a:r>
              <a:rPr lang="el-GR" dirty="0"/>
              <a:t>, οι οποίοι εκτός από </a:t>
            </a:r>
            <a:r>
              <a:rPr lang="el-GR" i="1" dirty="0"/>
              <a:t>επιστημονική κατάρτιση </a:t>
            </a:r>
            <a:r>
              <a:rPr lang="el-GR" dirty="0"/>
              <a:t>θα διαθέτουν και </a:t>
            </a:r>
            <a:r>
              <a:rPr lang="el-GR" i="1" dirty="0"/>
              <a:t>αυξημένο ηθικό αισθητήριο</a:t>
            </a:r>
            <a:r>
              <a:rPr lang="el-GR" dirty="0"/>
              <a:t>, όπως και </a:t>
            </a:r>
            <a:r>
              <a:rPr lang="el-GR" i="1" dirty="0"/>
              <a:t>εκκλησιαστικό φρόνημα</a:t>
            </a:r>
            <a:r>
              <a:rPr lang="el-GR" dirty="0"/>
              <a:t>, ώστε να οριοθετούν πότε πρόκειται για θεραπεία και πότε όχι. </a:t>
            </a:r>
          </a:p>
        </p:txBody>
      </p:sp>
    </p:spTree>
    <p:extLst>
      <p:ext uri="{BB962C8B-B14F-4D97-AF65-F5344CB8AC3E}">
        <p14:creationId xmlns:p14="http://schemas.microsoft.com/office/powerpoint/2010/main" val="39871154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6685" y="0"/>
            <a:ext cx="10515600" cy="901521"/>
          </a:xfrm>
        </p:spPr>
        <p:txBody>
          <a:bodyPr>
            <a:normAutofit fontScale="90000"/>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90152" y="901522"/>
            <a:ext cx="12101848" cy="5956478"/>
          </a:xfrm>
        </p:spPr>
        <p:txBody>
          <a:bodyPr>
            <a:normAutofit fontScale="92500" lnSpcReduction="10000"/>
          </a:bodyPr>
          <a:lstStyle/>
          <a:p>
            <a:r>
              <a:rPr lang="el-GR" dirty="0"/>
              <a:t>Ο δρόμος στον οποίο έχει εισέλθει και πορεύεται η βιοηθική είναι ουτοπικός και επικίνδυνος. Είναι ο δρόμος που υπόσχεται να φέρει την παραδείσια ευτυχία στη γη με ανθρώπινα μέσα και πράξεις. Όμως τον δρόμο αυτό δεν δίστασαν να ακολουθήσουν και όσοι έκαναν εγκλήματα κατά της ανθρωπότητας στο όνομα της επίτευξης ενός ανώτερου σκοπού…</a:t>
            </a:r>
          </a:p>
          <a:p>
            <a:r>
              <a:rPr lang="el-GR" dirty="0"/>
              <a:t>Μέσα σε όλες τις αντιφατικές καταστάσεις που διέρχεται η βιοηθική της Δύσης, το </a:t>
            </a:r>
            <a:r>
              <a:rPr lang="el-GR" b="1" dirty="0"/>
              <a:t>αίτημα σύνδεσης της βιοηθικής εξειδίκευσης με την ηθική ζωή </a:t>
            </a:r>
            <a:r>
              <a:rPr lang="el-GR" dirty="0"/>
              <a:t>γίνεται όλο και πιο επιτακτικό. Αναφέρονται και οι ήρωες της βιοηθικής, οι οποίοι υπέστησαν προσωπική πολεμική εξαιτίας της θαρραλέας απόφασής τους να εμείνουν στα ηθικά τους πιστεύω και να μην παραβούν τις αρχές τους. Οι βιοηθικολόγοι, οι οποίοι απολύθηκαν από τις εργασίες τους ή εκδιώχθηκαν από τα Μ.Μ.Ε. ή από άλλους φορείς, είναι άνθρωποι με πνεύμα αυτοθυσίας και αρχές, αφού έβαλαν το κοινό συμφέρον και τις ηθικές αξίες πάνω από τον εαυτό τους. Παρόμοια παραδείγματα μπορούν να αποτελέσουν ένα </a:t>
            </a:r>
            <a:r>
              <a:rPr lang="el-GR" b="1" dirty="0"/>
              <a:t>κοινό σημείο διαλόγου </a:t>
            </a:r>
            <a:r>
              <a:rPr lang="el-GR" dirty="0"/>
              <a:t>μεταξύ ορθοδόξων και βιοηθικολόγων. Η ορθόδοξη χριστιανική ηθική όχι απλώς δεν αρνείται την αυτοθυσία, αλλά τη συγκαταλέγει ανάμεσα στις ύψιστες αρετές, απ’ όπου και αν προέρχεται. </a:t>
            </a:r>
          </a:p>
          <a:p>
            <a:endParaRPr lang="el-GR" dirty="0"/>
          </a:p>
        </p:txBody>
      </p:sp>
    </p:spTree>
    <p:extLst>
      <p:ext uri="{BB962C8B-B14F-4D97-AF65-F5344CB8AC3E}">
        <p14:creationId xmlns:p14="http://schemas.microsoft.com/office/powerpoint/2010/main" val="12529659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p:txBody>
          <a:bodyPr/>
          <a:lstStyle/>
          <a:p>
            <a:r>
              <a:rPr lang="el-GR" dirty="0"/>
              <a:t>Οι αρχές, που μπορεί να προτείνει η ορθόδοξη βιοηθική, είναι οι εξής:</a:t>
            </a:r>
          </a:p>
          <a:p>
            <a:pPr marL="514350" lvl="0" indent="-514350">
              <a:buFont typeface="+mj-lt"/>
              <a:buAutoNum type="arabicPeriod"/>
            </a:pPr>
            <a:r>
              <a:rPr lang="el-GR" dirty="0"/>
              <a:t>Η αρχή του Προσώπου,</a:t>
            </a:r>
          </a:p>
          <a:p>
            <a:pPr marL="514350" lvl="0" indent="-514350">
              <a:buFont typeface="+mj-lt"/>
              <a:buAutoNum type="arabicPeriod"/>
            </a:pPr>
            <a:r>
              <a:rPr lang="el-GR" dirty="0"/>
              <a:t>Η αρχή της ανιδιοτελούς αγάπης,</a:t>
            </a:r>
          </a:p>
          <a:p>
            <a:pPr marL="514350" lvl="0" indent="-514350">
              <a:buFont typeface="+mj-lt"/>
              <a:buAutoNum type="arabicPeriod"/>
            </a:pPr>
            <a:r>
              <a:rPr lang="el-GR" dirty="0"/>
              <a:t>Η αρχή του σεβασμού στην ιερότητα της ζωής και </a:t>
            </a:r>
          </a:p>
          <a:p>
            <a:pPr marL="514350" lvl="0" indent="-514350">
              <a:buFont typeface="+mj-lt"/>
              <a:buAutoNum type="arabicPeriod"/>
            </a:pPr>
            <a:r>
              <a:rPr lang="el-GR" dirty="0"/>
              <a:t>Η αρχή της δικαιοσύνης. </a:t>
            </a:r>
          </a:p>
          <a:p>
            <a:pPr marL="514350" indent="-514350">
              <a:buFont typeface="+mj-lt"/>
              <a:buAutoNum type="arabicPeriod"/>
            </a:pPr>
            <a:endParaRPr lang="el-GR" dirty="0"/>
          </a:p>
        </p:txBody>
      </p:sp>
    </p:spTree>
    <p:extLst>
      <p:ext uri="{BB962C8B-B14F-4D97-AF65-F5344CB8AC3E}">
        <p14:creationId xmlns:p14="http://schemas.microsoft.com/office/powerpoint/2010/main" val="3664369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1028"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0" y="1325564"/>
            <a:ext cx="12192000" cy="5532436"/>
          </a:xfrm>
        </p:spPr>
        <p:txBody>
          <a:bodyPr>
            <a:normAutofit fontScale="92500" lnSpcReduction="10000"/>
          </a:bodyPr>
          <a:lstStyle/>
          <a:p>
            <a:r>
              <a:rPr lang="el-GR" dirty="0"/>
              <a:t>Η </a:t>
            </a:r>
            <a:r>
              <a:rPr lang="el-GR" b="1" dirty="0">
                <a:solidFill>
                  <a:srgbClr val="FF0000"/>
                </a:solidFill>
              </a:rPr>
              <a:t>αρχή του Προσώπου</a:t>
            </a:r>
            <a:r>
              <a:rPr lang="el-GR" dirty="0"/>
              <a:t>, ή διαφορετικά η Υποστατική αρχή, αποτελεί το κέντρο της ορθόδοξης θεολογίας.  Ο Θεός των χριστιανών είναι προσωπικός Θεός. Ακριβέστερα είναι Τριάδα Προσώπων. Ο άνθρωπος ως δημιούργημα κατ’ εικόνα του δημιουργού του είναι αυτός πρόσωπο. Δεν είναι όμως εξαρχής τέλειο πρόσωπο, αλλά καλείται σε αγώνα για να οικειωθεί την προσωπική-υποστατική αρχή. Χαρακτηριστικό γνώρισμα της υποστατικής αρχής είναι η ελευθερία του αυτοπροσδιορισμού. </a:t>
            </a:r>
          </a:p>
          <a:p>
            <a:r>
              <a:rPr lang="el-GR" dirty="0"/>
              <a:t>Για τον άνθρωπο η ελευθερία αυτή δεν είναι δεδομένη, αλλά αποτελεί καρπό συνεχούς άσκησης. Το πρώτο βήμα που πρέπει να κάνει ο άνθρωπος είναι η </a:t>
            </a:r>
            <a:r>
              <a:rPr lang="el-GR" b="1" dirty="0"/>
              <a:t>ορθή χρήση της ελευθερίας του προς τις ηθικές του επιλογές</a:t>
            </a:r>
            <a:r>
              <a:rPr lang="el-GR" dirty="0"/>
              <a:t>. Οτιδήποτε εμποδίζει την προς τον Θεό ομοίωσή του, δεν μπορεί να γίνει αποδεκτό από την ορθόδοξη ηθική. Η αρχή του Προσώπου νοηματοδοτεί την αρχή της αυτονομίας. Η αυτονομία που προσφέρει η πνευματική ζωή σημαίνει την τελείωση του ανθρώπου εν Χριστώ. Πηγή της ανθρώπινης αυτονομίας είναι ο ίδιος ο Θεός. Ο άνθρωπος καλείται να καταστεί αυτόνομος σε συνεργασία με τον Θεό. </a:t>
            </a:r>
          </a:p>
          <a:p>
            <a:endParaRPr lang="el-GR" dirty="0"/>
          </a:p>
        </p:txBody>
      </p:sp>
    </p:spTree>
    <p:extLst>
      <p:ext uri="{BB962C8B-B14F-4D97-AF65-F5344CB8AC3E}">
        <p14:creationId xmlns:p14="http://schemas.microsoft.com/office/powerpoint/2010/main" val="21257169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605307" y="1825625"/>
            <a:ext cx="11346287" cy="5032375"/>
          </a:xfrm>
        </p:spPr>
        <p:txBody>
          <a:bodyPr>
            <a:normAutofit/>
          </a:bodyPr>
          <a:lstStyle/>
          <a:p>
            <a:r>
              <a:rPr lang="el-GR" dirty="0"/>
              <a:t>Κατά τις εφαρμογές της γενετικής τεχνολογίας εντοπίζονται ενέργειες, που είτε αποτελούν παράχρηση της ελευθερίας είτε αποσκοπούν στη στέρηση της ελευθερίας των άλλων. </a:t>
            </a:r>
          </a:p>
          <a:p>
            <a:r>
              <a:rPr lang="el-GR" dirty="0"/>
              <a:t>Και στις δύο περιπτώσεις πλήττεται το στοιχείο εκείνο, η αξιοποίηση του οποίου αποτελεί θεμέλιο για την επίτευξη του έσχατου σκοπού της ανθρώπινης ύπαρξης. </a:t>
            </a:r>
          </a:p>
          <a:p>
            <a:r>
              <a:rPr lang="el-GR" dirty="0"/>
              <a:t>Η θεώρηση του ανθρώπου ως Προσώπου καθορίζει και </a:t>
            </a:r>
            <a:r>
              <a:rPr lang="el-GR" u="sng" dirty="0"/>
              <a:t>την αξία</a:t>
            </a:r>
            <a:r>
              <a:rPr lang="el-GR" dirty="0"/>
              <a:t> του ανάμεσα στα άλλα δημιουργήματα, και αποτελεί και την απαραίτητη προϋπόθεση για </a:t>
            </a:r>
            <a:r>
              <a:rPr lang="el-GR" u="sng" dirty="0"/>
              <a:t>τον</a:t>
            </a:r>
            <a:r>
              <a:rPr lang="el-GR" dirty="0"/>
              <a:t> </a:t>
            </a:r>
            <a:r>
              <a:rPr lang="el-GR" u="sng" dirty="0"/>
              <a:t>σεβασμό</a:t>
            </a:r>
            <a:r>
              <a:rPr lang="el-GR" dirty="0"/>
              <a:t> της ύπαρξής του. Ο σεβασμός δεν αφορά μόνο στη ζωή του, αλλά και στην τιμή και την αξιοπρέπειά του. </a:t>
            </a:r>
          </a:p>
          <a:p>
            <a:endParaRPr lang="el-GR" dirty="0"/>
          </a:p>
        </p:txBody>
      </p:sp>
    </p:spTree>
    <p:extLst>
      <p:ext uri="{BB962C8B-B14F-4D97-AF65-F5344CB8AC3E}">
        <p14:creationId xmlns:p14="http://schemas.microsoft.com/office/powerpoint/2010/main" val="2524515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0345" y="0"/>
            <a:ext cx="10515600" cy="1043189"/>
          </a:xfrm>
        </p:spPr>
        <p:txBody>
          <a:bodyPr>
            <a:normAutofit fontScale="90000"/>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115909" y="1043190"/>
            <a:ext cx="11964473" cy="5814810"/>
          </a:xfrm>
        </p:spPr>
        <p:txBody>
          <a:bodyPr>
            <a:normAutofit lnSpcReduction="10000"/>
          </a:bodyPr>
          <a:lstStyle/>
          <a:p>
            <a:r>
              <a:rPr lang="el-GR" dirty="0"/>
              <a:t>Η </a:t>
            </a:r>
            <a:r>
              <a:rPr lang="el-GR" b="1" dirty="0">
                <a:solidFill>
                  <a:srgbClr val="FF0000"/>
                </a:solidFill>
              </a:rPr>
              <a:t>αρχή της ανιδιοτελούς αγάπης</a:t>
            </a:r>
            <a:r>
              <a:rPr lang="el-GR" dirty="0">
                <a:solidFill>
                  <a:srgbClr val="FF0000"/>
                </a:solidFill>
              </a:rPr>
              <a:t> </a:t>
            </a:r>
            <a:r>
              <a:rPr lang="el-GR" dirty="0"/>
              <a:t>στην ορθόδοξη βιοηθική προτείνεται στη θέση της αρχής της ευεργεσίας. Η αρχή της ευεργεσίας καθώς είναι ωφελιμιστικής προέλευσης, καθιστά την προσφορά στον πάσχοντα μετρήσιμο μέγεθος, κινούμενη στη λογική του κέρδους και του κόστους. </a:t>
            </a:r>
          </a:p>
          <a:p>
            <a:r>
              <a:rPr lang="el-GR" dirty="0"/>
              <a:t>Αντίθετα, </a:t>
            </a:r>
            <a:r>
              <a:rPr lang="el-GR" b="1" dirty="0"/>
              <a:t>η ανιδιοτελής αγάπη είναι άπειρη</a:t>
            </a:r>
            <a:r>
              <a:rPr lang="el-GR" dirty="0"/>
              <a:t> και δεν μπορεί να μετρηθεί. Την αγάπη αυτή πρώτος την έδειξε στον κόσμο ο Χριστός με την ενανθρώπησή Του και τη σταυρική Του θυσία. Διαφέρει από την αγάπη του κόσμου, που συνδέεται με την ιδιοτέλεια και τη συμφεροντολογία.</a:t>
            </a:r>
          </a:p>
          <a:p>
            <a:r>
              <a:rPr lang="el-GR" dirty="0"/>
              <a:t> Οι γενετικές τεχνολογίες κατευθύνονται από εταιρείες, οι οποίες θέτουν ως υψηλότερο στόχο το χρηματικό κέρδος. Η επιδίωξη του χρήματος μέσω των εφαρμογών της γενετικής τεχνολογίας με το πρόσχημα το καλό του ασθενούς υποκρύπτει υποκρισία και ιδιοτέλεια. Με τέτοια όμως κίνητρα το αποτέλεσμα δεν μπορεί να αποβεί ποτέ για το καλό του ανθρώπου. Οι Πατέρες της Εκκλησίας διδάσκουν «</a:t>
            </a:r>
            <a:r>
              <a:rPr lang="el-GR" i="1" dirty="0" err="1"/>
              <a:t>τὸ</a:t>
            </a:r>
            <a:r>
              <a:rPr lang="el-GR" i="1" dirty="0"/>
              <a:t> </a:t>
            </a:r>
            <a:r>
              <a:rPr lang="el-GR" i="1" dirty="0" err="1"/>
              <a:t>καλὸν</a:t>
            </a:r>
            <a:r>
              <a:rPr lang="el-GR" i="1" dirty="0"/>
              <a:t> </a:t>
            </a:r>
            <a:r>
              <a:rPr lang="el-GR" i="1" dirty="0" err="1"/>
              <a:t>οὐκ</a:t>
            </a:r>
            <a:r>
              <a:rPr lang="el-GR" i="1" dirty="0"/>
              <a:t> καλόν, </a:t>
            </a:r>
            <a:r>
              <a:rPr lang="el-GR" i="1" dirty="0" err="1"/>
              <a:t>ὅταν</a:t>
            </a:r>
            <a:r>
              <a:rPr lang="el-GR" i="1" dirty="0"/>
              <a:t> </a:t>
            </a:r>
            <a:r>
              <a:rPr lang="el-GR" i="1" dirty="0" err="1"/>
              <a:t>μὴ</a:t>
            </a:r>
            <a:r>
              <a:rPr lang="el-GR" i="1" dirty="0"/>
              <a:t> </a:t>
            </a:r>
            <a:r>
              <a:rPr lang="el-GR" i="1" dirty="0" err="1"/>
              <a:t>καλῶς</a:t>
            </a:r>
            <a:r>
              <a:rPr lang="el-GR" i="1" dirty="0"/>
              <a:t> </a:t>
            </a:r>
            <a:r>
              <a:rPr lang="el-GR" i="1" dirty="0" err="1"/>
              <a:t>γένηται</a:t>
            </a:r>
            <a:r>
              <a:rPr lang="el-GR" dirty="0"/>
              <a:t>».</a:t>
            </a:r>
          </a:p>
          <a:p>
            <a:endParaRPr lang="el-GR" dirty="0"/>
          </a:p>
        </p:txBody>
      </p:sp>
    </p:spTree>
    <p:extLst>
      <p:ext uri="{BB962C8B-B14F-4D97-AF65-F5344CB8AC3E}">
        <p14:creationId xmlns:p14="http://schemas.microsoft.com/office/powerpoint/2010/main" val="842683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70455" y="1825624"/>
            <a:ext cx="11694017" cy="5032375"/>
          </a:xfrm>
        </p:spPr>
        <p:txBody>
          <a:bodyPr>
            <a:normAutofit lnSpcReduction="10000"/>
          </a:bodyPr>
          <a:lstStyle/>
          <a:p>
            <a:r>
              <a:rPr lang="el-GR" dirty="0"/>
              <a:t>Η εφαρμογή της ανιδιοτελούς αγάπης μπορεί να φαίνεται δύσκολη στον σύγχρονο άνθρωπο, που βιώνει τις συνέπειες της πτώσης. Ιδιαιτέρως κατά την άσκηση του ιατρικού επαγγέλματος, όπου υπεισέρχεται ο παράγοντας χρήμα, μπορεί να φαντάζει αδύνατη. Επίσης το ατομοκεντρικό πνεύμα της εποχής εμποδίζει ακόμη περισσότερο την άσκηση της ανιδιοτελούς αγάπης. Αυτό όμως δεν σημαίνει ότι η ορθόδοξη βιοηθική δεν πρέπει να την προβάλλει ως μια θεμελιώδη αρχή της. </a:t>
            </a:r>
          </a:p>
          <a:p>
            <a:r>
              <a:rPr lang="el-GR" dirty="0"/>
              <a:t>Ένα ακόμη σημαντικό γνώρισμα της ανιδιοτελούς αγάπης είναι η </a:t>
            </a:r>
            <a:r>
              <a:rPr lang="el-GR" b="1" dirty="0"/>
              <a:t>υπέρβαση του φόβου του θανάτου</a:t>
            </a:r>
            <a:r>
              <a:rPr lang="el-GR" dirty="0"/>
              <a:t>. Αντίθετα, στον χώρο της γενετικής τεχνολογίας πολλές εφαρμογές έχουν ιδιοτελή κίνητρα που τα γεννά ο φόβος του θανάτου, τον οποίο ο άνθρωπος προσπαθεί να νικήσει με την ιατρική τεχνολογία. Η αρχή της ανιδιοτελούς αγάπης δεν μπορεί να αποδεχτεί την ωφέλεια μιας μερίδας ανθρώπων και την ταυτόχρονη βλάβη κάποιων άλλων. </a:t>
            </a:r>
          </a:p>
          <a:p>
            <a:pPr marL="0" indent="0">
              <a:buNone/>
            </a:pPr>
            <a:endParaRPr lang="el-GR" dirty="0"/>
          </a:p>
        </p:txBody>
      </p:sp>
    </p:spTree>
    <p:extLst>
      <p:ext uri="{BB962C8B-B14F-4D97-AF65-F5344CB8AC3E}">
        <p14:creationId xmlns:p14="http://schemas.microsoft.com/office/powerpoint/2010/main" val="11147364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70455" y="1325564"/>
            <a:ext cx="11655381" cy="5532436"/>
          </a:xfrm>
        </p:spPr>
        <p:txBody>
          <a:bodyPr>
            <a:normAutofit lnSpcReduction="10000"/>
          </a:bodyPr>
          <a:lstStyle/>
          <a:p>
            <a:r>
              <a:rPr lang="el-GR" dirty="0"/>
              <a:t>Η </a:t>
            </a:r>
            <a:r>
              <a:rPr lang="el-GR" b="1" dirty="0">
                <a:solidFill>
                  <a:srgbClr val="FF0000"/>
                </a:solidFill>
              </a:rPr>
              <a:t>αρχή του σεβασμού στην ιερότητα της ζωής</a:t>
            </a:r>
            <a:r>
              <a:rPr lang="el-GR" dirty="0">
                <a:solidFill>
                  <a:srgbClr val="FF0000"/>
                </a:solidFill>
              </a:rPr>
              <a:t> </a:t>
            </a:r>
            <a:r>
              <a:rPr lang="el-GR" dirty="0"/>
              <a:t>θα μπορούσε να θεωρηθεί ότι περιλαμβάνεται στις δύο προηγούμενες αρχές. Όταν ο άνθρωπος θεωρείται κάτω από την προοπτική της θέωσης, ο σεβασμός προς όλη του την ύπαρξη είναι αυτονόητος. Εξάλλου η ανιδιοτελής αγάπη δεν μπορεί να προκαλέσει οποιαδήποτε βλάβη στον συνάνθρωπο, καθώς κινείται στο πνεύμα της αυτοθυσίας. Ο άνθρωπος με πνεύμα αυτοθυσίας προτιμά να πάθει ο ίδιος κακό προκειμένου να ωφεληθεί ο πλησίον. </a:t>
            </a:r>
          </a:p>
          <a:p>
            <a:r>
              <a:rPr lang="el-GR" dirty="0"/>
              <a:t>Ο σεβασμός της ζωής δίνει ιδιαίτερη έμφαση στην αξία της βιολογικής συγκρότησης του ανθρώπου, χωρίς να την αυτονομεί από την ψυχοπνευματική διάσταση της ανθρώπινης ύπαρξης. Η βιολογική συγκρότηση, η οποία στην πατερική γραμματεία υποδηλώνεται με τον βιβλικό όρο «δερμάτινοι χιτώνες», δεν έχει αρνητικό χαρακτήρα. Αποτελεί δωρεά του Θεού στον άνθρωπο, ώστε να μην υποστεί οριστικό αφανισμό. </a:t>
            </a:r>
          </a:p>
          <a:p>
            <a:endParaRPr lang="el-GR" dirty="0"/>
          </a:p>
        </p:txBody>
      </p:sp>
    </p:spTree>
    <p:extLst>
      <p:ext uri="{BB962C8B-B14F-4D97-AF65-F5344CB8AC3E}">
        <p14:creationId xmlns:p14="http://schemas.microsoft.com/office/powerpoint/2010/main" val="22029593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31819" y="1825624"/>
            <a:ext cx="11848563" cy="5032375"/>
          </a:xfrm>
        </p:spPr>
        <p:txBody>
          <a:bodyPr>
            <a:normAutofit lnSpcReduction="10000"/>
          </a:bodyPr>
          <a:lstStyle/>
          <a:p>
            <a:r>
              <a:rPr lang="el-GR" dirty="0"/>
              <a:t>Η αρχή του σεβασμού στην ιερότητα της ζωής έχει ως αρχικό στόχο να προστατέψει αυτήν ακριβώς την πτυχή της ανθρώπινης ύπαρξης, η οποία πολλές φορές υποτιμάται από τις εφαρμογές της γενετικής τεχνολογίας. Ωστόσο, ο σεβασμός προς τη ζωή δεν περιλαμβάνει μόνο την ανθρώπινη ζωή, αλλά και τη ζωή όλων των έμβιων όντων. </a:t>
            </a:r>
          </a:p>
          <a:p>
            <a:r>
              <a:rPr lang="el-GR" dirty="0"/>
              <a:t>Η ζωή τους πρέπει να αντιμετωπίζεται με σεβασμό, πράγμα που πηγάζει από το γεγονός ότι ενυλώνουν τη δημιουργική θεία βούληση.  Ο νους μέσω της θεωρίας των όντων μπορεί να διακρίνει τους λόγους των όντων και μ’ αυτόν τον τρόπο να ανάγεται στον Δημιουργό. </a:t>
            </a:r>
          </a:p>
          <a:p>
            <a:r>
              <a:rPr lang="el-GR" dirty="0"/>
              <a:t>Η θέληση του ανθρώπου «να εισέλθει στα άδυτα των υλικών δυνάμεων» και να αλλάξει τους νόμους της βιολογικής τους λειτουργίας, φανερώνει ασέβεια προς τα δημιουργήματα και κατ’ επέκταση προς τον ίδιο τον Δημιουργό. </a:t>
            </a:r>
          </a:p>
        </p:txBody>
      </p:sp>
    </p:spTree>
    <p:extLst>
      <p:ext uri="{BB962C8B-B14F-4D97-AF65-F5344CB8AC3E}">
        <p14:creationId xmlns:p14="http://schemas.microsoft.com/office/powerpoint/2010/main" val="3585614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502277" y="1825624"/>
            <a:ext cx="11436438" cy="4472145"/>
          </a:xfrm>
        </p:spPr>
        <p:txBody>
          <a:bodyPr/>
          <a:lstStyle/>
          <a:p>
            <a:r>
              <a:rPr lang="el-GR" dirty="0"/>
              <a:t>Αρχικά μπορεί να διακρίνει κάποιος έντονα χριστιανικά στοιχεία χριστιανικής αρετής και στις δύο περιπτώσεις. </a:t>
            </a:r>
          </a:p>
          <a:p>
            <a:r>
              <a:rPr lang="el-GR" dirty="0"/>
              <a:t>Η </a:t>
            </a:r>
            <a:r>
              <a:rPr lang="el-GR" b="1" dirty="0"/>
              <a:t>αγαθοεργία</a:t>
            </a:r>
            <a:r>
              <a:rPr lang="el-GR" dirty="0"/>
              <a:t> αποτελεί βασική χριστιανική αρετή, η οποία αποτελεί έμπρακτη απόδειξη της αγάπης προς τον πλησίον. </a:t>
            </a:r>
          </a:p>
          <a:p>
            <a:r>
              <a:rPr lang="el-GR" dirty="0"/>
              <a:t>Συνεπώς όταν ο σκοπός κάποιας ιατρικής παρέμβασης είναι το συμφέρον και το καλό του ασθενούς επιβάλλεται και από τη χριστιανική διδασκαλία. </a:t>
            </a:r>
          </a:p>
          <a:p>
            <a:r>
              <a:rPr lang="el-GR" dirty="0"/>
              <a:t>Αυτό το γεγονός αποδεικνύεται και από τις λειτουργικές ευχές της Εκκλησίας για τη σωματική και ψυχική υγεία των μελών της.</a:t>
            </a:r>
          </a:p>
          <a:p>
            <a:endParaRPr lang="el-GR" dirty="0"/>
          </a:p>
        </p:txBody>
      </p:sp>
    </p:spTree>
    <p:extLst>
      <p:ext uri="{BB962C8B-B14F-4D97-AF65-F5344CB8AC3E}">
        <p14:creationId xmlns:p14="http://schemas.microsoft.com/office/powerpoint/2010/main" val="41508753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70456" y="1825624"/>
            <a:ext cx="11732654" cy="5032375"/>
          </a:xfrm>
        </p:spPr>
        <p:txBody>
          <a:bodyPr>
            <a:normAutofit/>
          </a:bodyPr>
          <a:lstStyle/>
          <a:p>
            <a:r>
              <a:rPr lang="el-GR" dirty="0"/>
              <a:t>Η </a:t>
            </a:r>
            <a:r>
              <a:rPr lang="el-GR" b="1" dirty="0">
                <a:solidFill>
                  <a:srgbClr val="FF0000"/>
                </a:solidFill>
              </a:rPr>
              <a:t>αρχή της δικαιοσύνης</a:t>
            </a:r>
            <a:r>
              <a:rPr lang="el-GR" dirty="0">
                <a:solidFill>
                  <a:srgbClr val="FF0000"/>
                </a:solidFill>
              </a:rPr>
              <a:t> </a:t>
            </a:r>
            <a:r>
              <a:rPr lang="el-GR" dirty="0"/>
              <a:t>προβάλλεται από τη χριστιανική ηθική ως απαραίτητο στοιχείο της κοινωνικής ζωής. Μπορεί να λειτουργήσει ως ασφαλιστική δικλείδα, η οποία θα ελέγχει την καθολική τήρηση των αρχών του Προσώπου και του σεβασμού της ζωής. </a:t>
            </a:r>
          </a:p>
          <a:p>
            <a:r>
              <a:rPr lang="el-GR" dirty="0"/>
              <a:t>Μάλιστα, κατά τις εφαρμογές της γενετικής τεχνολογίας το ενδιαφέρον της ορθόδοξης βιοηθικής για την τήρηση της αρχής της δικαιοσύνης πρέπει να στραφεί στην περίπτωση των εμβρύων, και ιδιαίτερα στα πρώτα στάδια της εμβρυικής ζωής. Και αυτό γιατί τα έμβρυα είναι εκείνη η ομάδα, η οποία υφίσταται κατάφωρη παραβίαση της αρχής του Προσώπου και του σεβασμού της ζωής, σε όλο σχεδόν το φάσμα των εφαρμογών της γενετικής τεχνολογίας. </a:t>
            </a:r>
          </a:p>
        </p:txBody>
      </p:sp>
    </p:spTree>
    <p:extLst>
      <p:ext uri="{BB962C8B-B14F-4D97-AF65-F5344CB8AC3E}">
        <p14:creationId xmlns:p14="http://schemas.microsoft.com/office/powerpoint/2010/main" val="22717904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0346"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0" y="1325564"/>
            <a:ext cx="12191999" cy="5532436"/>
          </a:xfrm>
        </p:spPr>
        <p:txBody>
          <a:bodyPr>
            <a:normAutofit fontScale="92500"/>
          </a:bodyPr>
          <a:lstStyle/>
          <a:p>
            <a:r>
              <a:rPr lang="el-GR" dirty="0"/>
              <a:t>Για την ορθόδοξη ηθική η δικαιοσύνη, εκτός από </a:t>
            </a:r>
            <a:r>
              <a:rPr lang="el-GR" b="1" dirty="0"/>
              <a:t>κοινωνικό</a:t>
            </a:r>
            <a:r>
              <a:rPr lang="el-GR" dirty="0"/>
              <a:t>, έχει και </a:t>
            </a:r>
            <a:r>
              <a:rPr lang="el-GR" b="1" dirty="0"/>
              <a:t>οντολογικό χαρακτήρα</a:t>
            </a:r>
            <a:r>
              <a:rPr lang="el-GR" dirty="0"/>
              <a:t>. Ονομάζεται και θεία Δικαιοσύνη και ταυτίζεται με τη θεία Τάξη. </a:t>
            </a:r>
          </a:p>
          <a:p>
            <a:r>
              <a:rPr lang="el-GR" dirty="0"/>
              <a:t>Τη δικαιοσύνη αυτή αντιμάχονται οι δαιμονικές δυνάμεις, στην προσπάθειά τους να επιβάλλουν τους δικούς τους λόγους και τους δικούς τους παρά φύσιν τρόπους, οδηγώντας έτσι τον άνθρωπο στην πτώση και την κτίση στην α-λογία. </a:t>
            </a:r>
          </a:p>
          <a:p>
            <a:r>
              <a:rPr lang="el-GR" dirty="0"/>
              <a:t>Ο Χριστός, ως ο «</a:t>
            </a:r>
            <a:r>
              <a:rPr lang="el-GR" dirty="0" err="1"/>
              <a:t>ἥλιος</a:t>
            </a:r>
            <a:r>
              <a:rPr lang="el-GR" dirty="0"/>
              <a:t> </a:t>
            </a:r>
            <a:r>
              <a:rPr lang="el-GR" dirty="0" err="1"/>
              <a:t>τῆς</a:t>
            </a:r>
            <a:r>
              <a:rPr lang="el-GR" dirty="0"/>
              <a:t> Δικαιοσύνης», με τη σταυρική Του θυσία καταργεί αυτή τη διασάλευση και επαναφέρει την ένθεη τάξη, δηλαδή τη θεία Δικαιοσύνη. </a:t>
            </a:r>
          </a:p>
          <a:p>
            <a:r>
              <a:rPr lang="el-GR" dirty="0"/>
              <a:t>Με τις εφαρμογές της γενετικής τεχνολογίας προκαλείται, ακούσια ή εκούσια, αλλαγή και διασάλευση της ένθεης τάξης της δημιουργίας. ο άνθρωπος προσπαθεί να αντικαταστήσει τους δημιουργικούς λόγους του Θεού με δικούς του λόγους, όπως θέλησε να πράξει και ο διάβολος. Έργο της αρχής της δικαιοσύνης θα είναι να επισημαίνει τις περιπτώσεις όπου οι εφαρμογές της γενετικής τεχνολογίας ενεργούν ενάντια στην </a:t>
            </a:r>
            <a:r>
              <a:rPr lang="el-GR" b="1" dirty="0"/>
              <a:t>ένθεη τάξη της δημιουργίας</a:t>
            </a:r>
            <a:r>
              <a:rPr lang="el-GR" dirty="0"/>
              <a:t>. </a:t>
            </a:r>
          </a:p>
        </p:txBody>
      </p:sp>
    </p:spTree>
    <p:extLst>
      <p:ext uri="{BB962C8B-B14F-4D97-AF65-F5344CB8AC3E}">
        <p14:creationId xmlns:p14="http://schemas.microsoft.com/office/powerpoint/2010/main" val="19398956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2443"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412123" y="1325564"/>
            <a:ext cx="11552349" cy="5532436"/>
          </a:xfrm>
        </p:spPr>
        <p:txBody>
          <a:bodyPr>
            <a:normAutofit/>
          </a:bodyPr>
          <a:lstStyle/>
          <a:p>
            <a:r>
              <a:rPr lang="el-GR" dirty="0"/>
              <a:t>Εκτός όμως από το πνεύμα των αρχών της ορθόδοξης βιοηθικής, στην ορθόδοξη πνευματική ζωή κυριαρχούν και κάποια στοιχεία, τα οποία θα ήταν καλό να λάβει υπόψη της η δυτική βιοηθική. Τα στοιχεία αυτά είναι:</a:t>
            </a:r>
          </a:p>
          <a:p>
            <a:pPr marL="514350" lvl="0" indent="-514350">
              <a:buFont typeface="+mj-lt"/>
              <a:buAutoNum type="arabicPeriod"/>
            </a:pPr>
            <a:r>
              <a:rPr lang="el-GR" dirty="0"/>
              <a:t>Το ασκητικό πνεύμα,</a:t>
            </a:r>
          </a:p>
          <a:p>
            <a:pPr marL="514350" lvl="0" indent="-514350">
              <a:buFont typeface="+mj-lt"/>
              <a:buAutoNum type="arabicPeriod"/>
            </a:pPr>
            <a:r>
              <a:rPr lang="el-GR" dirty="0"/>
              <a:t>Η ευχαριστιακή θεώρηση του κόσμου </a:t>
            </a:r>
          </a:p>
          <a:p>
            <a:pPr marL="514350" lvl="0" indent="-514350">
              <a:buFont typeface="+mj-lt"/>
              <a:buAutoNum type="arabicPeriod"/>
            </a:pPr>
            <a:r>
              <a:rPr lang="el-GR" dirty="0"/>
              <a:t>Η πνευματική ενεργοποίηση με την προσευχή. </a:t>
            </a:r>
          </a:p>
          <a:p>
            <a:r>
              <a:rPr lang="el-GR" dirty="0"/>
              <a:t>Η σημασία αυτών των στοιχείων της ορθόδοξης πνευματικής ζωής, καθώς και των τεσσάρων αρχών, προτάθηκαν είτε για την αντιμετώπιση αμιγώς βιοηθικών θεμάτων, είτε για την αντιμετώπιση προβλημάτων, τα οποία δημιουργεί η χρήση της σύγχρονης τεχνολογίας.  (π.χ. οικολογικό πρόβλημα)</a:t>
            </a:r>
          </a:p>
          <a:p>
            <a:endParaRPr lang="el-GR" dirty="0"/>
          </a:p>
        </p:txBody>
      </p:sp>
    </p:spTree>
    <p:extLst>
      <p:ext uri="{BB962C8B-B14F-4D97-AF65-F5344CB8AC3E}">
        <p14:creationId xmlns:p14="http://schemas.microsoft.com/office/powerpoint/2010/main" val="39157876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154546" y="1825625"/>
            <a:ext cx="11874322" cy="5032375"/>
          </a:xfrm>
        </p:spPr>
        <p:txBody>
          <a:bodyPr>
            <a:normAutofit lnSpcReduction="10000"/>
          </a:bodyPr>
          <a:lstStyle/>
          <a:p>
            <a:r>
              <a:rPr lang="el-GR" dirty="0"/>
              <a:t>Πολλές από τις εφαρμογές της βιοτεχνολογίας προσπαθούν να καλύψουν ανάγκες, τις οποίες γέννησε ο καταναλωτισμός της Δύσης. Ο καταναλωτισμός χαρακτηρίζεται από τη φιλαυτία και την αναζήτηση της ηδονής. Το </a:t>
            </a:r>
            <a:r>
              <a:rPr lang="el-GR" b="1" dirty="0">
                <a:solidFill>
                  <a:srgbClr val="FF0000"/>
                </a:solidFill>
              </a:rPr>
              <a:t>ασκητικό πνεύμα</a:t>
            </a:r>
            <a:r>
              <a:rPr lang="el-GR" dirty="0">
                <a:solidFill>
                  <a:srgbClr val="FF0000"/>
                </a:solidFill>
              </a:rPr>
              <a:t> </a:t>
            </a:r>
            <a:r>
              <a:rPr lang="el-GR" dirty="0"/>
              <a:t>της ορθόδοξης πατερικής παράδοσης έρχεται ως απάντηση στις πλαστές ανάγκες που δημιουργεί ο καταναλωτισμός. Βοηθά τον άνθρωπο να μεταβεί από την παρά φύσιν χρήση του κόσμου στην κατά φύσιν χρήση του.</a:t>
            </a:r>
          </a:p>
          <a:p>
            <a:r>
              <a:rPr lang="el-GR" dirty="0"/>
              <a:t> Η απουσία του ασκητικού πνεύματος σηματοδοτεί την υποδούλωση του ανθρώπου στα πάθη. Η γενετική τεχνολογία και η βιοτεχνολογία εμφανίζονται ως πολλά υποσχόμενες επιστήμες στην αύξηση της ευημερίας. Οι επιστήμες αυτές αν συνδυαστούν με το καταναλωτικό πνεύμα μπορούν να αποβούν επικίνδυνοι πειρασμοί. Σε όλα αυτά το ασκητικό πνεύμα είναι η μόνη δυνατή απάντηση. </a:t>
            </a:r>
          </a:p>
          <a:p>
            <a:endParaRPr lang="el-GR" dirty="0"/>
          </a:p>
        </p:txBody>
      </p:sp>
    </p:spTree>
    <p:extLst>
      <p:ext uri="{BB962C8B-B14F-4D97-AF65-F5344CB8AC3E}">
        <p14:creationId xmlns:p14="http://schemas.microsoft.com/office/powerpoint/2010/main" val="27682395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47730" y="1825624"/>
            <a:ext cx="11513712" cy="5032375"/>
          </a:xfrm>
        </p:spPr>
        <p:txBody>
          <a:bodyPr>
            <a:normAutofit lnSpcReduction="10000"/>
          </a:bodyPr>
          <a:lstStyle/>
          <a:p>
            <a:r>
              <a:rPr lang="el-GR" dirty="0"/>
              <a:t>Στην καρδιά κάθε ηθικού προβλήματος βρίσκεται η αυτονόμηση της κτίσης από τον Δημιουργό της. Από τη στιγμή που γίνεται η αυτονόμηση, η κτίση αντιμετωπίζεται αποκλειστικά ως εργαλείο ικανοποίησης των ανθρώπινων αναγκών. Όταν εκτός από την κτίση αυτονομείται και ο ίδιος ο άνθρωπος και απογυμνώνεται από κάθε υπερβατική διάσταση, τότε δεν πρέπει να προκαλεί απορία και η εφαρμογή της πιο ακραίας γενετικής τεχνολογίας. </a:t>
            </a:r>
          </a:p>
          <a:p>
            <a:r>
              <a:rPr lang="el-GR" dirty="0"/>
              <a:t>Στο πρόβλημα αυτό η Εκκλησία προβάλλει ως απάντηση την ευχαριστιακή θεώρηση του κόσμου μέσα από το μυστήριο της Θείας Ευχαριστίας. </a:t>
            </a:r>
            <a:r>
              <a:rPr lang="el-GR" b="1" dirty="0">
                <a:solidFill>
                  <a:srgbClr val="FF0000"/>
                </a:solidFill>
              </a:rPr>
              <a:t>Στο μυστήριο της Θείας Ευχαριστίας </a:t>
            </a:r>
            <a:r>
              <a:rPr lang="el-GR" b="1" u="sng" dirty="0">
                <a:solidFill>
                  <a:srgbClr val="FF0000"/>
                </a:solidFill>
              </a:rPr>
              <a:t>η κτίση</a:t>
            </a:r>
            <a:r>
              <a:rPr lang="el-GR" b="1" dirty="0">
                <a:solidFill>
                  <a:srgbClr val="FF0000"/>
                </a:solidFill>
              </a:rPr>
              <a:t> αντιμετωπίζεται </a:t>
            </a:r>
            <a:r>
              <a:rPr lang="el-GR" b="1" u="sng" dirty="0">
                <a:solidFill>
                  <a:srgbClr val="FF0000"/>
                </a:solidFill>
              </a:rPr>
              <a:t>ως δωρεά του Θεού</a:t>
            </a:r>
            <a:r>
              <a:rPr lang="el-GR" dirty="0">
                <a:solidFill>
                  <a:srgbClr val="FF0000"/>
                </a:solidFill>
              </a:rPr>
              <a:t> </a:t>
            </a:r>
            <a:r>
              <a:rPr lang="el-GR" dirty="0"/>
              <a:t>και αναφέρεται από τον άνθρωπο προς τον Θεό με τη μορφή των Τίμιων Δώρων: «</a:t>
            </a:r>
            <a:r>
              <a:rPr lang="el-GR" i="1" dirty="0" err="1"/>
              <a:t>τὰ</a:t>
            </a:r>
            <a:r>
              <a:rPr lang="el-GR" i="1" dirty="0"/>
              <a:t> </a:t>
            </a:r>
            <a:r>
              <a:rPr lang="el-GR" i="1" dirty="0" err="1"/>
              <a:t>σὰ</a:t>
            </a:r>
            <a:r>
              <a:rPr lang="el-GR" i="1" dirty="0"/>
              <a:t> </a:t>
            </a:r>
            <a:r>
              <a:rPr lang="el-GR" i="1" dirty="0" err="1"/>
              <a:t>ἐκ</a:t>
            </a:r>
            <a:r>
              <a:rPr lang="el-GR" i="1" dirty="0"/>
              <a:t> </a:t>
            </a:r>
            <a:r>
              <a:rPr lang="el-GR" i="1" dirty="0" err="1"/>
              <a:t>τῶν</a:t>
            </a:r>
            <a:r>
              <a:rPr lang="el-GR" i="1" dirty="0"/>
              <a:t> </a:t>
            </a:r>
            <a:r>
              <a:rPr lang="el-GR" i="1" dirty="0" err="1"/>
              <a:t>σῶν</a:t>
            </a:r>
            <a:r>
              <a:rPr lang="el-GR" i="1" dirty="0"/>
              <a:t> </a:t>
            </a:r>
            <a:r>
              <a:rPr lang="el-GR" i="1" dirty="0" err="1"/>
              <a:t>σοὶ</a:t>
            </a:r>
            <a:r>
              <a:rPr lang="el-GR" i="1" dirty="0"/>
              <a:t> </a:t>
            </a:r>
            <a:r>
              <a:rPr lang="el-GR" i="1" dirty="0" err="1"/>
              <a:t>προσφέρομεν</a:t>
            </a:r>
            <a:r>
              <a:rPr lang="el-GR" i="1" dirty="0"/>
              <a:t>…</a:t>
            </a:r>
            <a:r>
              <a:rPr lang="el-GR" dirty="0"/>
              <a:t>». </a:t>
            </a:r>
          </a:p>
          <a:p>
            <a:endParaRPr lang="el-GR" dirty="0"/>
          </a:p>
        </p:txBody>
      </p:sp>
    </p:spTree>
    <p:extLst>
      <p:ext uri="{BB962C8B-B14F-4D97-AF65-F5344CB8AC3E}">
        <p14:creationId xmlns:p14="http://schemas.microsoft.com/office/powerpoint/2010/main" val="30424897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09093" y="1825624"/>
            <a:ext cx="11668259" cy="5032375"/>
          </a:xfrm>
        </p:spPr>
        <p:txBody>
          <a:bodyPr>
            <a:normAutofit/>
          </a:bodyPr>
          <a:lstStyle/>
          <a:p>
            <a:r>
              <a:rPr lang="el-GR" dirty="0"/>
              <a:t>Κατά την ηθική θεώρηση των αιτίων της οικολογικής κρίσης διαπιστώθηκε η ανάγκη για ριζική αλλαγή της στάσης του ανθρώπου απέναντι στην κτίση. Δηλαδή, δημιουργείται η ανάγκη να αναζητηθεί η αλλαγή αυτή έξω από τα κτιστά πράγματα. Η βιοηθική έκανε το λάθος να προσπαθεί να αλλάξει τις τυχόν μη αποδεκτές χρήσεις της βιοτεχνολογίας και όχι να επαναπροσδιορίσει τη στάση του ανθρώπου απέναντι στον κόσμο και τον συνάνθρωπο. Γι’ αυτό και οδηγήθηκε σε μεγάλα αδιέξοδα. </a:t>
            </a:r>
          </a:p>
          <a:p>
            <a:r>
              <a:rPr lang="el-GR" dirty="0"/>
              <a:t>Για να απεμπλακεί ο άνθρωπος από τις αντιφατικές και αδιέξοδες καταστάσεις, είναι απαραίτητη η αναφορά του σε κάτι πάνω από τον ίδιο, πιο ισχυρό, ικανό να τον απελευθερώσει από τις συνέπειες της φθοράς και του θανάτου. Αυτό το κάτι είναι ο προσωπικός Τριαδικός Θεός και </a:t>
            </a:r>
            <a:r>
              <a:rPr lang="el-GR" b="1" dirty="0">
                <a:solidFill>
                  <a:srgbClr val="FF0000"/>
                </a:solidFill>
              </a:rPr>
              <a:t>η</a:t>
            </a:r>
            <a:r>
              <a:rPr lang="el-GR" b="1" dirty="0"/>
              <a:t> </a:t>
            </a:r>
            <a:r>
              <a:rPr lang="el-GR" b="1" dirty="0">
                <a:solidFill>
                  <a:srgbClr val="FF0000"/>
                </a:solidFill>
              </a:rPr>
              <a:t>αναφορά σ’ Αυτόν γίνεται με την προσευχή</a:t>
            </a:r>
            <a:r>
              <a:rPr lang="el-GR" dirty="0"/>
              <a:t>. </a:t>
            </a:r>
          </a:p>
          <a:p>
            <a:endParaRPr lang="el-GR" dirty="0"/>
          </a:p>
        </p:txBody>
      </p:sp>
    </p:spTree>
    <p:extLst>
      <p:ext uri="{BB962C8B-B14F-4D97-AF65-F5344CB8AC3E}">
        <p14:creationId xmlns:p14="http://schemas.microsoft.com/office/powerpoint/2010/main" val="31737722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23234" y="1690689"/>
            <a:ext cx="11745532" cy="5167312"/>
          </a:xfrm>
        </p:spPr>
        <p:txBody>
          <a:bodyPr>
            <a:normAutofit/>
          </a:bodyPr>
          <a:lstStyle/>
          <a:p>
            <a:r>
              <a:rPr lang="el-GR" dirty="0"/>
              <a:t>Η προσευχή στην τέλεια μορφή της είναι οντολογικό γεγονός. Αποτελεί ένωση δύο ενεργειών, της ανθρώπινης κτιστής και της άκτιστης θείας ενέργειας. Η προσευχή επαναφέρει τον άνθρωπο σε μια ποιοτικά καινούργια ζωή αποκαθιστώντας τις σχέσεις του με τον Δημιουργό, την κτίση και τον συνάνθρωπο. </a:t>
            </a:r>
          </a:p>
          <a:p>
            <a:r>
              <a:rPr lang="el-GR" dirty="0"/>
              <a:t>Πολλές φορές ακούγεται ότι μέσω της γενετικής τεχνολογίας ο άνθρωπος μπορεί να δημιουργεί και να διαμορφώνει τη ζωή των πλασμάτων της φύσης και των συνανθρώπων του κατά βούληση. Η υπερήφανη αυτή και υβριστική του στάση τον οδήγησε και θα τον οδηγεί συνεχώς σε αδιέξοδα. </a:t>
            </a:r>
          </a:p>
          <a:p>
            <a:r>
              <a:rPr lang="el-GR" dirty="0"/>
              <a:t>Ο άνθρωπος με την πράξη της προσευχής κατανοεί το πεπερασμένο της ύπαρξής του και γίνεται ικανός να αναφέρεται στον άκτιστο Δημιουργό του. </a:t>
            </a:r>
          </a:p>
          <a:p>
            <a:endParaRPr lang="el-GR" dirty="0"/>
          </a:p>
        </p:txBody>
      </p:sp>
    </p:spTree>
    <p:extLst>
      <p:ext uri="{BB962C8B-B14F-4D97-AF65-F5344CB8AC3E}">
        <p14:creationId xmlns:p14="http://schemas.microsoft.com/office/powerpoint/2010/main" val="32412841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70456" y="1825624"/>
            <a:ext cx="11706896" cy="5032375"/>
          </a:xfrm>
        </p:spPr>
        <p:txBody>
          <a:bodyPr>
            <a:normAutofit fontScale="92500"/>
          </a:bodyPr>
          <a:lstStyle/>
          <a:p>
            <a:r>
              <a:rPr lang="el-GR" dirty="0"/>
              <a:t>Οι αρχές της ορθόδοξης βιοηθικής δεν μπορούν να έχουν ούτε απρόσωπο, ούτε νομικό χαρακτήρα, τον οποίο διεκδικούν οι αρχές της βιοηθικής. Έχουν κατεξοχήν προσωπικό χαρακτήρα, αφού αναφέρονται στην προσωπική στάση του ανθρώπου απέναντι στον κόσμο και τον συνάνθρωπο. </a:t>
            </a:r>
          </a:p>
          <a:p>
            <a:r>
              <a:rPr lang="el-GR" dirty="0"/>
              <a:t>Το ενδιαφέρον της ορθόδοξης βιοηθικής για την προσωπική στάση του κάθε ανθρώπου δεν έχει μόνο περιορισμένες θετικές συνέπειες.  Σύμφωνα με τους Πατέρες της Εκκλησίας την ευθύνη για το κακό του κόσμου φέρει ο κάθε άνθρωπος, ο οποίος το αφήνει να πολλαπλασιάζεται μέσα του και δεν το καταπολεμεί. Το ίδιο ισχύει και αντιστρόφως. </a:t>
            </a:r>
          </a:p>
          <a:p>
            <a:r>
              <a:rPr lang="el-GR" dirty="0"/>
              <a:t>Ο προσωπικός και ελεύθερος χαρακτήρας των αρχών της ορθόδοξης βιοηθικής μπορεί να προσφέρει τη μοναδική διέξοδο στα αδιέξοδα εκείνα, στα οποία οδηγεί την ανθρωπότητα η παράχρηση της γενετικής τεχνολογίας. </a:t>
            </a:r>
          </a:p>
          <a:p>
            <a:pPr marL="0" indent="0">
              <a:buNone/>
            </a:pPr>
            <a:endParaRPr lang="el-GR" dirty="0"/>
          </a:p>
        </p:txBody>
      </p:sp>
    </p:spTree>
    <p:extLst>
      <p:ext uri="{BB962C8B-B14F-4D97-AF65-F5344CB8AC3E}">
        <p14:creationId xmlns:p14="http://schemas.microsoft.com/office/powerpoint/2010/main" val="38264454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192033-FDCD-F5BB-8643-7AB4BDB29402}"/>
              </a:ext>
            </a:extLst>
          </p:cNvPr>
          <p:cNvSpPr>
            <a:spLocks noGrp="1"/>
          </p:cNvSpPr>
          <p:nvPr>
            <p:ph type="title"/>
          </p:nvPr>
        </p:nvSpPr>
        <p:spPr>
          <a:xfrm>
            <a:off x="838200" y="11747"/>
            <a:ext cx="10515600" cy="1325563"/>
          </a:xfrm>
        </p:spPr>
        <p:txBody>
          <a:bodyPr/>
          <a:lstStyle/>
          <a:p>
            <a:pPr algn="ctr"/>
            <a:r>
              <a:rPr lang="el-GR" dirty="0"/>
              <a:t>ΕΡΩΤΗΣΕΙΣ ΕΠΑΝΑΛΗΨΗΣ</a:t>
            </a:r>
          </a:p>
        </p:txBody>
      </p:sp>
      <p:sp>
        <p:nvSpPr>
          <p:cNvPr id="3" name="Θέση περιεχομένου 2">
            <a:extLst>
              <a:ext uri="{FF2B5EF4-FFF2-40B4-BE49-F238E27FC236}">
                <a16:creationId xmlns:a16="http://schemas.microsoft.com/office/drawing/2014/main" id="{F0B36049-BCDC-648A-4DCA-2B4BC9236052}"/>
              </a:ext>
            </a:extLst>
          </p:cNvPr>
          <p:cNvSpPr>
            <a:spLocks noGrp="1"/>
          </p:cNvSpPr>
          <p:nvPr>
            <p:ph idx="1"/>
          </p:nvPr>
        </p:nvSpPr>
        <p:spPr>
          <a:xfrm>
            <a:off x="152400" y="1337310"/>
            <a:ext cx="12039600" cy="5520690"/>
          </a:xfrm>
        </p:spPr>
        <p:txBody>
          <a:bodyPr>
            <a:normAutofit/>
          </a:bodyPr>
          <a:lstStyle/>
          <a:p>
            <a:pPr marL="514350" indent="-514350">
              <a:buAutoNum type="arabicParenR"/>
            </a:pPr>
            <a:r>
              <a:rPr lang="el-GR" dirty="0"/>
              <a:t>Ως προς τι διαφέρει η βιοηθική από την ορθόδοξη ηθική και ποια ερωτήματα τίθενται προς αυτή την κατεύθυνση; </a:t>
            </a:r>
          </a:p>
          <a:p>
            <a:pPr marL="514350" indent="-514350">
              <a:buAutoNum type="arabicParenR"/>
            </a:pPr>
            <a:r>
              <a:rPr lang="el-GR" dirty="0"/>
              <a:t>Πώς θα μπορέσει η χριστιανική βιοηθική να βοηθήσει στον </a:t>
            </a:r>
            <a:r>
              <a:rPr lang="el-GR" dirty="0" err="1"/>
              <a:t>επαναπροσανατολισμό</a:t>
            </a:r>
            <a:r>
              <a:rPr lang="el-GR" dirty="0"/>
              <a:t> της βιοηθικής;</a:t>
            </a:r>
          </a:p>
          <a:p>
            <a:pPr marL="514350" indent="-514350">
              <a:buAutoNum type="arabicParenR"/>
            </a:pPr>
            <a:r>
              <a:rPr lang="el-GR" dirty="0"/>
              <a:t>Ποιες αρχές μπορεί να προτείνει η ορθόδοξη βιοηθική; Επιλέξτε μία από τις αρχές και αναπτύξτε την.</a:t>
            </a:r>
          </a:p>
          <a:p>
            <a:pPr marL="514350" indent="-514350">
              <a:buAutoNum type="arabicParenR"/>
            </a:pPr>
            <a:r>
              <a:rPr lang="el-GR" dirty="0"/>
              <a:t>Εκτός όμως από το πνεύμα των αρχών της ορθόδοξης βιοηθικής, στην ορθόδοξη πνευματική ζωή κυριαρχούν και κάποια στοιχεία, τα οποία θα ήταν καλό να λάβει υπόψη της η δυτική βιοηθική. Ποια είναι αυτά τα στοιχεία; Επιλέξτε ένα και αναπτύξτε το. </a:t>
            </a:r>
          </a:p>
          <a:p>
            <a:pPr marL="514350" indent="-514350">
              <a:buAutoNum type="arabicParenR"/>
            </a:pPr>
            <a:endParaRPr lang="el-GR" dirty="0"/>
          </a:p>
          <a:p>
            <a:pPr marL="514350" indent="-514350">
              <a:buAutoNum type="arabicParenR"/>
            </a:pPr>
            <a:endParaRPr lang="el-GR" dirty="0"/>
          </a:p>
          <a:p>
            <a:pPr marL="514350" indent="-514350">
              <a:buAutoNum type="arabicParenR"/>
            </a:pPr>
            <a:endParaRPr lang="el-GR" dirty="0"/>
          </a:p>
        </p:txBody>
      </p:sp>
    </p:spTree>
    <p:extLst>
      <p:ext uri="{BB962C8B-B14F-4D97-AF65-F5344CB8AC3E}">
        <p14:creationId xmlns:p14="http://schemas.microsoft.com/office/powerpoint/2010/main" val="3372748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p:txBody>
          <a:bodyPr/>
          <a:lstStyle/>
          <a:p>
            <a:r>
              <a:rPr lang="el-GR" dirty="0"/>
              <a:t>Η αρχή της αποφυγής πρόκλησης πόνου ή βλάβης αποτελεί την αρνητική έκφραση της δεύτερης. </a:t>
            </a:r>
          </a:p>
          <a:p>
            <a:r>
              <a:rPr lang="el-GR" dirty="0"/>
              <a:t>Για την ορθόδοξη διδασκαλία η μη πρόκληση κακού στον πλησίον αποτελεί αυτονόητο. Στο πρακτικό επίπεδο οι εντολές για το συγκεκριμένο θέμα είχαν δοθεί στους ανθρώπους ακόμη από τον Μωσαϊκό Νόμο. </a:t>
            </a:r>
          </a:p>
          <a:p>
            <a:r>
              <a:rPr lang="el-GR" dirty="0"/>
              <a:t>Η ευαγγελική διδασκαλία όχι απλώς αποτρέπει την πρόκληση κακού στον πλησίον, αλλά κατακρίνει και τον λογισμό προς αυτή την κατεύθυνση.</a:t>
            </a:r>
          </a:p>
          <a:p>
            <a:endParaRPr lang="el-GR" dirty="0"/>
          </a:p>
        </p:txBody>
      </p:sp>
    </p:spTree>
    <p:extLst>
      <p:ext uri="{BB962C8B-B14F-4D97-AF65-F5344CB8AC3E}">
        <p14:creationId xmlns:p14="http://schemas.microsoft.com/office/powerpoint/2010/main" val="2195929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838200" y="1825625"/>
            <a:ext cx="10797540" cy="4351338"/>
          </a:xfrm>
        </p:spPr>
        <p:txBody>
          <a:bodyPr>
            <a:normAutofit/>
          </a:bodyPr>
          <a:lstStyle/>
          <a:p>
            <a:r>
              <a:rPr lang="el-GR" dirty="0"/>
              <a:t>Ποια σχέση μπορεί να έχουν οι δύο αυτές αρχές της βιοηθικής, οι οποίες θεμελιώθηκαν πάνω στη θεωρία του ωφελιμισμού, με την ευαγγελική διδασκαλία; </a:t>
            </a:r>
          </a:p>
          <a:p>
            <a:r>
              <a:rPr lang="el-GR" dirty="0"/>
              <a:t>Ο ωφελιμισμός θεωρεί ότι </a:t>
            </a:r>
            <a:r>
              <a:rPr lang="el-GR" b="1" dirty="0"/>
              <a:t>η ευτυχία </a:t>
            </a:r>
            <a:r>
              <a:rPr lang="el-GR" dirty="0"/>
              <a:t>στα στενά όρια της βιολογικής ζωής είναι υπέρτατο αγαθό, και </a:t>
            </a:r>
            <a:r>
              <a:rPr lang="el-GR" b="1" dirty="0"/>
              <a:t>ο πόνος </a:t>
            </a:r>
            <a:r>
              <a:rPr lang="el-GR" dirty="0"/>
              <a:t>σε όλες του τις μορφές είναι κακό το οποίο πρέπει με κάθε θυσία να αποφεύγεται. </a:t>
            </a:r>
          </a:p>
          <a:p>
            <a:r>
              <a:rPr lang="el-GR" dirty="0"/>
              <a:t>Κάτω από αυτές τις προϋποθέσεις μπορεί κανείς να αντιληφθεί τον χαρακτηρισμό μιας έκτρωσης ως «θεραπευτικής», την αποδοχή των παρεμβάσεων στο γονιδίωμα ακόμη και εκεί που δεν διαπιστώνεται εμφανής ασθένεια.</a:t>
            </a:r>
          </a:p>
          <a:p>
            <a:endParaRPr lang="el-GR" dirty="0"/>
          </a:p>
        </p:txBody>
      </p:sp>
    </p:spTree>
    <p:extLst>
      <p:ext uri="{BB962C8B-B14F-4D97-AF65-F5344CB8AC3E}">
        <p14:creationId xmlns:p14="http://schemas.microsoft.com/office/powerpoint/2010/main" val="155514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60608" y="1825624"/>
            <a:ext cx="11668260" cy="5032375"/>
          </a:xfrm>
        </p:spPr>
        <p:txBody>
          <a:bodyPr>
            <a:normAutofit fontScale="92500"/>
          </a:bodyPr>
          <a:lstStyle/>
          <a:p>
            <a:r>
              <a:rPr lang="el-GR" dirty="0"/>
              <a:t>Ο ωφελιμισμός στηρίζει τη θεωρία του σε </a:t>
            </a:r>
            <a:r>
              <a:rPr lang="el-GR" b="1" dirty="0"/>
              <a:t>ποσοτικά κριτήρια</a:t>
            </a:r>
            <a:r>
              <a:rPr lang="el-GR" dirty="0"/>
              <a:t> και όχι στην ανεπανάληπτη αξία κάθε ανθρώπινου προσώπου. </a:t>
            </a:r>
          </a:p>
          <a:p>
            <a:r>
              <a:rPr lang="el-GR" dirty="0"/>
              <a:t>Με την λογική του ωφελιμισμού μπορεί να δικαιολογηθεί η απώλεια λίγων για την ωφέλεια των πολλών. </a:t>
            </a:r>
          </a:p>
          <a:p>
            <a:r>
              <a:rPr lang="el-GR" dirty="0"/>
              <a:t>Σε αυτές τις δύο αρχές της βιοηθικής στηρίζονται οι επιλεκτικές αμβλώσεις, τα πειράματα στα έμβρυα και στα εμβρυικά βλαστοκύτταρα, οι διορθωτικές και τροποποιητικές γονιδιακές παρεμβάσεις, ακόμη και η ευγονική. </a:t>
            </a:r>
          </a:p>
          <a:p>
            <a:r>
              <a:rPr lang="el-GR" dirty="0"/>
              <a:t>Μάλιστα ο συνδυασμός της αρχής της αυτονομίας για δικαίωση της ελεύθερης επιλογής μαζί με την πρόθεση να επιτευχθεί το υποτιθέμενο καλό ή να αποφευχθεί ο πόνος δικαιώνει στη συνείδηση των βιοηθικολόγων τις περισσότερες από τις εφαρμογές της γενετικής τεχνολογίας.  Γι’ αυτό και οι προσωρινές απαγορεύσεις προκαλούν την απορία τους. </a:t>
            </a:r>
          </a:p>
          <a:p>
            <a:endParaRPr lang="el-GR" dirty="0"/>
          </a:p>
        </p:txBody>
      </p:sp>
    </p:spTree>
    <p:extLst>
      <p:ext uri="{BB962C8B-B14F-4D97-AF65-F5344CB8AC3E}">
        <p14:creationId xmlns:p14="http://schemas.microsoft.com/office/powerpoint/2010/main" val="1089071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940158"/>
          </a:xfrm>
        </p:spPr>
        <p:txBody>
          <a:bodyPr>
            <a:normAutofit fontScale="90000"/>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1" y="940159"/>
            <a:ext cx="12080382" cy="5917841"/>
          </a:xfrm>
        </p:spPr>
        <p:txBody>
          <a:bodyPr>
            <a:normAutofit fontScale="92500" lnSpcReduction="10000"/>
          </a:bodyPr>
          <a:lstStyle/>
          <a:p>
            <a:r>
              <a:rPr lang="el-GR" dirty="0"/>
              <a:t>Κατά την ορθόδοξη ηθική οι δύο αυτές αρχές δεν μπορούν να γίνουν αποδεκτές με το πνεύμα με το οποίο τις δέχεται η βιοηθική, γιατί διαφέρει ριζικά </a:t>
            </a:r>
            <a:r>
              <a:rPr lang="el-GR" b="1" dirty="0"/>
              <a:t>η ανθρωπολογία</a:t>
            </a:r>
            <a:r>
              <a:rPr lang="el-GR" dirty="0"/>
              <a:t> της πρώτης από τη δεύτερη. </a:t>
            </a:r>
          </a:p>
          <a:p>
            <a:r>
              <a:rPr lang="el-GR" dirty="0"/>
              <a:t>Στην ορθόδοξη ηθική διδασκαλία ο άνθρωπος ποτέ δεν θεωρείται κάτω από ποσοτικά ή ευδαιμονιστικά κριτήρια. Αποτελεί ξεχωριστή και ανεπανάληπτη ύπαρξη. Από τη στιγμή της σύλληψής του θεωρείται προορισμένος να γίνει κατά χάριν θεός. Η πραγμάτωση αυτής της δυνατότητας είναι ο ύψιστος στόχος της ορθόδοξης ηθικής. </a:t>
            </a:r>
          </a:p>
          <a:p>
            <a:r>
              <a:rPr lang="el-GR" dirty="0"/>
              <a:t>Η ορθόδοξη ηθική στηρίζεται στα δύο μεγάλα γεγονότα της </a:t>
            </a:r>
            <a:r>
              <a:rPr lang="el-GR" b="1" dirty="0"/>
              <a:t>Σταύρωσης</a:t>
            </a:r>
            <a:r>
              <a:rPr lang="el-GR" dirty="0"/>
              <a:t> και της </a:t>
            </a:r>
            <a:r>
              <a:rPr lang="el-GR" b="1" dirty="0"/>
              <a:t>Ανάστασης</a:t>
            </a:r>
            <a:r>
              <a:rPr lang="el-GR" dirty="0"/>
              <a:t>. Ιδιαίτερα κατά τη Σταύρωση </a:t>
            </a:r>
            <a:r>
              <a:rPr lang="el-GR" b="1" dirty="0"/>
              <a:t>ο πόνος αποκτά νέο νόημα</a:t>
            </a:r>
            <a:r>
              <a:rPr lang="el-GR" dirty="0"/>
              <a:t>, αφού προσφέρεται ως θυσία του μόνου αθώου για τη σωτηρία όλου του ανθρώπινου γένους. Μ’  αυτόν τον τρόπο ο πόνος παύει να θεωρείται α-νόητος, και αποκτά μεγάλη παιδαγωγική σημασία. Αποτελεί δοκιμασία του ανθρώπου, η οποία του δίνει την ευκαιρία να τελειωθεί πνευματικά.  </a:t>
            </a:r>
          </a:p>
          <a:p>
            <a:r>
              <a:rPr lang="el-GR" dirty="0"/>
              <a:t>Μέσα από </a:t>
            </a:r>
            <a:r>
              <a:rPr lang="el-GR" b="1" dirty="0"/>
              <a:t>το μυστήριο του Σταυρού</a:t>
            </a:r>
            <a:r>
              <a:rPr lang="el-GR" dirty="0"/>
              <a:t> ο άνθρωπος μπορεί να αντιμετωπίζει και να χρησιμοποιεί τον πόνο δημιουργικά. Εξάλλου στην ορθόδοξη Εκκλησία η οδός της τελείωσης του ανθρώπου δεν είναι άλλη από την </a:t>
            </a:r>
            <a:r>
              <a:rPr lang="el-GR" b="1" dirty="0"/>
              <a:t>ασκητική οδό</a:t>
            </a:r>
            <a:r>
              <a:rPr lang="el-GR" dirty="0"/>
              <a:t>. </a:t>
            </a:r>
          </a:p>
          <a:p>
            <a:endParaRPr lang="el-GR" dirty="0"/>
          </a:p>
        </p:txBody>
      </p:sp>
    </p:spTree>
    <p:extLst>
      <p:ext uri="{BB962C8B-B14F-4D97-AF65-F5344CB8AC3E}">
        <p14:creationId xmlns:p14="http://schemas.microsoft.com/office/powerpoint/2010/main" val="446333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48991" y="1690688"/>
            <a:ext cx="11694017" cy="5032375"/>
          </a:xfrm>
        </p:spPr>
        <p:txBody>
          <a:bodyPr>
            <a:normAutofit/>
          </a:bodyPr>
          <a:lstStyle/>
          <a:p>
            <a:r>
              <a:rPr lang="el-GR" dirty="0"/>
              <a:t>Συνεπώς, στο πλαίσιο της ορθόδοξης προσέγγισης της βιοηθικής, οι δύο αυτές αρχές της ευεργεσίας και της αποφυγής πρόκλησης πόνου και βλάβης μπορούν να πάρουν εντελώς νέο περιεχόμενο. </a:t>
            </a:r>
          </a:p>
          <a:p>
            <a:r>
              <a:rPr lang="el-GR" dirty="0"/>
              <a:t>Η </a:t>
            </a:r>
            <a:r>
              <a:rPr lang="el-GR" b="1" dirty="0"/>
              <a:t>ευεργεσία </a:t>
            </a:r>
            <a:r>
              <a:rPr lang="el-GR" dirty="0"/>
              <a:t>είναι πράξη που εξομοιώνει τον άνθρωπο με τον Θεό, όταν εξυπηρετεί εκτός τις σωματικές ανάγκες και το πνευματικό συμφέρον του πλησίον. </a:t>
            </a:r>
          </a:p>
          <a:p>
            <a:r>
              <a:rPr lang="el-GR" dirty="0"/>
              <a:t>Τα ανάλογα ισχύουν και για την αρχή της αποφυγής πρόκλησης βλάβης ή πόνου στον ασθενή. Όταν από τους Πατέρες της Εκκλησίας η άμβλωση αντιμετωπίζεται ως φόνος με φοβερές συνέπειες στην πνευματική ζωή του πιστού, δεν ευσταθεί καμία δικαίωση των επιλεκτικών αμβλώσεων μετά από ένα προγεννητικό έλεγχο, με το πρόσχημα την αποφυγή ψυχικού πόνου από τη γέννηση ενός αρρώστου παιδιού. </a:t>
            </a:r>
          </a:p>
          <a:p>
            <a:endParaRPr lang="el-GR" dirty="0"/>
          </a:p>
        </p:txBody>
      </p:sp>
    </p:spTree>
    <p:extLst>
      <p:ext uri="{BB962C8B-B14F-4D97-AF65-F5344CB8AC3E}">
        <p14:creationId xmlns:p14="http://schemas.microsoft.com/office/powerpoint/2010/main" val="3780119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47730" y="1825625"/>
            <a:ext cx="11475076" cy="4678206"/>
          </a:xfrm>
        </p:spPr>
        <p:txBody>
          <a:bodyPr/>
          <a:lstStyle/>
          <a:p>
            <a:r>
              <a:rPr lang="el-GR" dirty="0"/>
              <a:t>Εδώ μπορεί να εφαρμοστεί η αρχή της ευεργεσίας με έναν εντελώς διαφορετικό τρόπο. Δίνεται μια ανεπανάληπτη </a:t>
            </a:r>
            <a:r>
              <a:rPr lang="el-GR" b="1" dirty="0"/>
              <a:t>ευκαιρία για ειλικρινή παρηγορητικό λόγο</a:t>
            </a:r>
            <a:r>
              <a:rPr lang="el-GR" dirty="0"/>
              <a:t> και </a:t>
            </a:r>
            <a:r>
              <a:rPr lang="el-GR" b="1" dirty="0"/>
              <a:t>ολόψυχη αδελφική συμπαράσταση </a:t>
            </a:r>
            <a:r>
              <a:rPr lang="el-GR" dirty="0"/>
              <a:t>μέσω της ανιδιοτελούς αγάπης προς τον συνάνθρωπο. </a:t>
            </a:r>
          </a:p>
          <a:p>
            <a:r>
              <a:rPr lang="el-GR" dirty="0"/>
              <a:t>Ο πόνος μεταβάλλεται από πρόξενος λύπης και φθοράς σε αφορμή αγάπης και μεγάλου πνευματικού κέρδους. </a:t>
            </a:r>
          </a:p>
          <a:p>
            <a:r>
              <a:rPr lang="el-GR" dirty="0"/>
              <a:t>Η ορθόδοξη βιοηθική υποδεικνύει ότι </a:t>
            </a:r>
            <a:r>
              <a:rPr lang="el-GR" b="1" dirty="0"/>
              <a:t>το μόνο φάρμακο </a:t>
            </a:r>
            <a:r>
              <a:rPr lang="el-GR" dirty="0"/>
              <a:t>για την αντιμετώπιση των αναπόφευκτων δυσάρεστων και προβληματικών καταστάσεων </a:t>
            </a:r>
            <a:r>
              <a:rPr lang="el-GR" b="1" dirty="0"/>
              <a:t>είναι η ανιδιοτελής αγάπη για τον πλησίον</a:t>
            </a:r>
            <a:r>
              <a:rPr lang="el-GR" dirty="0"/>
              <a:t>. </a:t>
            </a:r>
          </a:p>
          <a:p>
            <a:endParaRPr lang="el-GR" dirty="0"/>
          </a:p>
        </p:txBody>
      </p:sp>
    </p:spTree>
    <p:extLst>
      <p:ext uri="{BB962C8B-B14F-4D97-AF65-F5344CB8AC3E}">
        <p14:creationId xmlns:p14="http://schemas.microsoft.com/office/powerpoint/2010/main" val="292176558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112</TotalTime>
  <Words>5149</Words>
  <Application>Microsoft Office PowerPoint</Application>
  <PresentationFormat>Ευρεία οθόνη</PresentationFormat>
  <Paragraphs>158</Paragraphs>
  <Slides>38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38</vt:i4>
      </vt:variant>
    </vt:vector>
  </HeadingPairs>
  <TitlesOfParts>
    <vt:vector size="42" baseType="lpstr">
      <vt:lpstr>Aptos</vt:lpstr>
      <vt:lpstr>Aptos Display</vt:lpstr>
      <vt:lpstr>Arial</vt:lpstr>
      <vt:lpstr>Θέμα του Office</vt:lpstr>
      <vt:lpstr>ΒΙΟΗΘΙΚΗ ΕΝΟΤΗΤΑ 11Η Η ΠΡΟΤΑΣΗ  ΤΗΣ ΟΡΘΟΔΟΞΗΣ ΗΘΙΚΗΣ ΓΙΑ ΤΗ ΘΕΩΡΗΣΗ ΤΗΣ ΓΕΝΕΤΙΚΗΣ ΤΕΧΝΟΛΟΓΙΑΣ ΜΕΡΟΣ Β΄ Από το βιβλίο του κ. Νικολάου Κόιου, Ηθική θεώρηση των τεχνικών παρεμβάσεων στο ανθρώπινο γονιδίωμα, Εκδόσεις Σταμούλη Α.Ε., Αθήνα 2003, σσ.  236-266  </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ΕΡΩΤΗΣΕΙΣ ΕΠΑΝΑΛΗΨΗΣ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2025-04-01T10:55:30Z</dcterms:created>
  <dcterms:modified xsi:type="dcterms:W3CDTF">2025-05-02T07:34:59Z</dcterms:modified>
</cp:coreProperties>
</file>