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0" r:id="rId3"/>
    <p:sldId id="259" r:id="rId4"/>
    <p:sldId id="261" r:id="rId5"/>
    <p:sldId id="258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7BA26-BB59-4558-95B2-988368C9E8D1}" type="datetimeFigureOut">
              <a:rPr lang="el-GR" smtClean="0"/>
              <a:pPr/>
              <a:t>12/12/2019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022F0C-288F-4F50-B003-44DA4E2A5F5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022F0C-288F-4F50-B003-44DA4E2A5F56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8937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022F0C-288F-4F50-B003-44DA4E2A5F56}" type="slidenum">
              <a:rPr lang="el-GR" smtClean="0"/>
              <a:pPr/>
              <a:t>13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12/12/2019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12/12/2019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12/12/2019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12/12/2019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12/12/2019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14414" y="214290"/>
            <a:ext cx="6400800" cy="757246"/>
          </a:xfrm>
        </p:spPr>
        <p:txBody>
          <a:bodyPr>
            <a:normAutofit/>
          </a:bodyPr>
          <a:lstStyle/>
          <a:p>
            <a:r>
              <a:rPr lang="el-GR" sz="3600" b="1" dirty="0"/>
              <a:t>Πρωτεϊνικό συνδετικό μέσο</a:t>
            </a:r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 rot="10800000" flipV="1">
            <a:off x="1928794" y="928670"/>
            <a:ext cx="1857388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- Ευθύγραμμο βέλος σύνδεσης"/>
          <p:cNvCxnSpPr/>
          <p:nvPr/>
        </p:nvCxnSpPr>
        <p:spPr>
          <a:xfrm>
            <a:off x="4071934" y="928670"/>
            <a:ext cx="1643074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- TextBox"/>
          <p:cNvSpPr txBox="1"/>
          <p:nvPr/>
        </p:nvSpPr>
        <p:spPr>
          <a:xfrm>
            <a:off x="857224" y="1785926"/>
            <a:ext cx="17214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Ζωική κόλλα</a:t>
            </a:r>
          </a:p>
          <a:p>
            <a:r>
              <a:rPr lang="el-GR" dirty="0"/>
              <a:t>Καζεΐνη</a:t>
            </a:r>
          </a:p>
          <a:p>
            <a:r>
              <a:rPr lang="el-GR" dirty="0"/>
              <a:t>Λεύκωμα αυγού</a:t>
            </a:r>
          </a:p>
        </p:txBody>
      </p:sp>
      <p:sp>
        <p:nvSpPr>
          <p:cNvPr id="9" name="8 - TextBox"/>
          <p:cNvSpPr txBox="1"/>
          <p:nvPr/>
        </p:nvSpPr>
        <p:spPr>
          <a:xfrm>
            <a:off x="5072066" y="1714488"/>
            <a:ext cx="19968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Γαλάκτωμα κρόκου</a:t>
            </a:r>
          </a:p>
          <a:p>
            <a:r>
              <a:rPr lang="el-GR" dirty="0"/>
              <a:t>με λινέλαιο </a:t>
            </a:r>
          </a:p>
          <a:p>
            <a:r>
              <a:rPr lang="el-GR" dirty="0"/>
              <a:t>Κρόκος αυγού</a:t>
            </a:r>
          </a:p>
        </p:txBody>
      </p:sp>
      <p:cxnSp>
        <p:nvCxnSpPr>
          <p:cNvPr id="11" name="10 - Ευθύγραμμο βέλος σύνδεσης"/>
          <p:cNvCxnSpPr/>
          <p:nvPr/>
        </p:nvCxnSpPr>
        <p:spPr>
          <a:xfrm rot="5400000">
            <a:off x="1142976" y="3214686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- Ευθύγραμμο βέλος σύνδεσης"/>
          <p:cNvCxnSpPr/>
          <p:nvPr/>
        </p:nvCxnSpPr>
        <p:spPr>
          <a:xfrm rot="5400000">
            <a:off x="5572132" y="3071810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- TextBox"/>
          <p:cNvSpPr txBox="1"/>
          <p:nvPr/>
        </p:nvSpPr>
        <p:spPr>
          <a:xfrm>
            <a:off x="1571604" y="2928934"/>
            <a:ext cx="15969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Υδρόλυση</a:t>
            </a:r>
            <a:endParaRPr lang="en-US" dirty="0"/>
          </a:p>
          <a:p>
            <a:r>
              <a:rPr lang="en-US" dirty="0" err="1"/>
              <a:t>HCl</a:t>
            </a:r>
            <a:r>
              <a:rPr lang="en-US" dirty="0"/>
              <a:t> 6N, 105 </a:t>
            </a:r>
            <a:r>
              <a:rPr lang="en-US" baseline="30000" dirty="0" err="1"/>
              <a:t>o</a:t>
            </a:r>
            <a:r>
              <a:rPr lang="en-US" dirty="0" err="1"/>
              <a:t>C</a:t>
            </a:r>
            <a:r>
              <a:rPr lang="en-US" dirty="0"/>
              <a:t> </a:t>
            </a:r>
            <a:endParaRPr lang="el-GR" dirty="0"/>
          </a:p>
        </p:txBody>
      </p:sp>
      <p:sp>
        <p:nvSpPr>
          <p:cNvPr id="12" name="11 - TextBox"/>
          <p:cNvSpPr txBox="1"/>
          <p:nvPr/>
        </p:nvSpPr>
        <p:spPr>
          <a:xfrm>
            <a:off x="6000760" y="2714620"/>
            <a:ext cx="15969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Υδρόλυση</a:t>
            </a:r>
            <a:endParaRPr lang="en-US" dirty="0"/>
          </a:p>
          <a:p>
            <a:r>
              <a:rPr lang="en-US" dirty="0" err="1"/>
              <a:t>HCl</a:t>
            </a:r>
            <a:r>
              <a:rPr lang="en-US" dirty="0"/>
              <a:t> 6N, 105 </a:t>
            </a:r>
            <a:r>
              <a:rPr lang="en-US" baseline="30000" dirty="0" err="1"/>
              <a:t>o</a:t>
            </a:r>
            <a:r>
              <a:rPr lang="en-US" dirty="0" err="1"/>
              <a:t>C</a:t>
            </a:r>
            <a:r>
              <a:rPr lang="en-US" dirty="0"/>
              <a:t> </a:t>
            </a:r>
            <a:endParaRPr lang="el-GR" dirty="0"/>
          </a:p>
        </p:txBody>
      </p:sp>
      <p:sp>
        <p:nvSpPr>
          <p:cNvPr id="15" name="14 - TextBox"/>
          <p:cNvSpPr txBox="1"/>
          <p:nvPr/>
        </p:nvSpPr>
        <p:spPr>
          <a:xfrm>
            <a:off x="785786" y="3786190"/>
            <a:ext cx="20301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Ελεύθερα αμινοξέα</a:t>
            </a:r>
          </a:p>
        </p:txBody>
      </p:sp>
      <p:sp>
        <p:nvSpPr>
          <p:cNvPr id="16" name="15 - TextBox"/>
          <p:cNvSpPr txBox="1"/>
          <p:nvPr/>
        </p:nvSpPr>
        <p:spPr>
          <a:xfrm>
            <a:off x="5072066" y="3571876"/>
            <a:ext cx="23353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Ελεύθερα αμινοξέα</a:t>
            </a:r>
          </a:p>
          <a:p>
            <a:r>
              <a:rPr lang="el-GR" dirty="0"/>
              <a:t>Ελεύθερα λιπαρά οξέα</a:t>
            </a:r>
          </a:p>
        </p:txBody>
      </p:sp>
      <p:cxnSp>
        <p:nvCxnSpPr>
          <p:cNvPr id="17" name="16 - Ευθύγραμμο βέλος σύνδεσης"/>
          <p:cNvCxnSpPr/>
          <p:nvPr/>
        </p:nvCxnSpPr>
        <p:spPr>
          <a:xfrm rot="5400000">
            <a:off x="1215208" y="4571214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- Ευθύγραμμο βέλος σύνδεσης"/>
          <p:cNvCxnSpPr/>
          <p:nvPr/>
        </p:nvCxnSpPr>
        <p:spPr>
          <a:xfrm rot="5400000">
            <a:off x="5501488" y="4499776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- TextBox"/>
          <p:cNvSpPr txBox="1"/>
          <p:nvPr/>
        </p:nvSpPr>
        <p:spPr>
          <a:xfrm>
            <a:off x="0" y="5103674"/>
            <a:ext cx="47148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l-GR" sz="1600" dirty="0"/>
              <a:t>Σχηματισμός φθοριζόντων παραγώγων αμινοξέων</a:t>
            </a:r>
          </a:p>
          <a:p>
            <a:r>
              <a:rPr lang="el-GR" sz="1600" dirty="0"/>
              <a:t>Ανάλυση με </a:t>
            </a:r>
            <a:r>
              <a:rPr lang="en-US" sz="1600" dirty="0"/>
              <a:t>LC</a:t>
            </a:r>
          </a:p>
          <a:p>
            <a:pPr>
              <a:buFont typeface="Wingdings" pitchFamily="2" charset="2"/>
              <a:buChar char="§"/>
            </a:pPr>
            <a:r>
              <a:rPr lang="el-GR" sz="1600" dirty="0"/>
              <a:t>Σχηματισμός πτητικών παραγώγων αμινοξέων</a:t>
            </a:r>
          </a:p>
          <a:p>
            <a:r>
              <a:rPr lang="el-GR" sz="1600" dirty="0"/>
              <a:t>Ανάλυση με </a:t>
            </a:r>
            <a:r>
              <a:rPr lang="en-US" sz="1600" dirty="0"/>
              <a:t>GC</a:t>
            </a:r>
            <a:endParaRPr lang="el-GR" sz="1600" dirty="0"/>
          </a:p>
        </p:txBody>
      </p:sp>
      <p:sp>
        <p:nvSpPr>
          <p:cNvPr id="20" name="19 - TextBox"/>
          <p:cNvSpPr txBox="1"/>
          <p:nvPr/>
        </p:nvSpPr>
        <p:spPr>
          <a:xfrm>
            <a:off x="4357686" y="5214950"/>
            <a:ext cx="47863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l-GR" sz="1600" dirty="0"/>
              <a:t>Σχηματισμός πτητικών παραγώγων αμινοξέων και λιπαρών οξέων </a:t>
            </a:r>
          </a:p>
          <a:p>
            <a:r>
              <a:rPr lang="el-GR" sz="1600" dirty="0"/>
              <a:t>Ταυτόχρονη ανάλυση με αμινοξέων και λιπαρών οξέων με </a:t>
            </a:r>
            <a:r>
              <a:rPr lang="en-US" sz="1600" dirty="0"/>
              <a:t>GC</a:t>
            </a:r>
            <a:endParaRPr lang="el-GR" sz="1600" dirty="0"/>
          </a:p>
        </p:txBody>
      </p:sp>
      <p:sp>
        <p:nvSpPr>
          <p:cNvPr id="21" name="20 - TextBox"/>
          <p:cNvSpPr txBox="1"/>
          <p:nvPr/>
        </p:nvSpPr>
        <p:spPr>
          <a:xfrm>
            <a:off x="1500166" y="4286256"/>
            <a:ext cx="21350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 err="1"/>
              <a:t>Παραγωγοποίηση</a:t>
            </a:r>
            <a:r>
              <a:rPr lang="el-GR" sz="1200" dirty="0"/>
              <a:t> </a:t>
            </a:r>
          </a:p>
          <a:p>
            <a:r>
              <a:rPr lang="el-GR" sz="1200" dirty="0"/>
              <a:t>και </a:t>
            </a:r>
            <a:r>
              <a:rPr lang="el-GR" sz="1200" dirty="0" err="1"/>
              <a:t>χρωματογραφική</a:t>
            </a:r>
            <a:r>
              <a:rPr lang="el-GR" sz="1200" dirty="0"/>
              <a:t> ανάλυση </a:t>
            </a:r>
          </a:p>
        </p:txBody>
      </p:sp>
      <p:sp>
        <p:nvSpPr>
          <p:cNvPr id="22" name="21 - TextBox"/>
          <p:cNvSpPr txBox="1"/>
          <p:nvPr/>
        </p:nvSpPr>
        <p:spPr>
          <a:xfrm>
            <a:off x="5843448" y="4357694"/>
            <a:ext cx="21350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 err="1"/>
              <a:t>Παραγωγοποίηση</a:t>
            </a:r>
            <a:r>
              <a:rPr lang="el-GR" sz="1200" dirty="0"/>
              <a:t> </a:t>
            </a:r>
          </a:p>
          <a:p>
            <a:r>
              <a:rPr lang="el-GR" sz="1200" dirty="0"/>
              <a:t>και </a:t>
            </a:r>
            <a:r>
              <a:rPr lang="el-GR" sz="1200" dirty="0" err="1"/>
              <a:t>χρωματογραφική</a:t>
            </a:r>
            <a:r>
              <a:rPr lang="el-GR" sz="1200" dirty="0"/>
              <a:t> ανάλυση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HPLC-RP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428736"/>
            <a:ext cx="8686800" cy="4697427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l-GR" dirty="0"/>
              <a:t>από 1990        </a:t>
            </a:r>
            <a:r>
              <a:rPr lang="el-GR" sz="2400" dirty="0"/>
              <a:t>ταυτοποίηση βαφών    </a:t>
            </a:r>
          </a:p>
          <a:p>
            <a:pPr>
              <a:buNone/>
            </a:pPr>
            <a:r>
              <a:rPr lang="el-GR" sz="2400" dirty="0"/>
              <a:t>                                      πρωτεϊνικών μορίων και φυσικών ρητινών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l-GR" dirty="0"/>
              <a:t>Μεγάλη ευαισθησία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l-GR" dirty="0"/>
              <a:t>Ανίχνευση με </a:t>
            </a:r>
            <a:r>
              <a:rPr lang="el-GR" dirty="0" err="1"/>
              <a:t>φασματοφωτογραφία</a:t>
            </a:r>
            <a:r>
              <a:rPr lang="el-GR" dirty="0"/>
              <a:t> </a:t>
            </a:r>
            <a:r>
              <a:rPr lang="en-US" dirty="0"/>
              <a:t>UV/Vis </a:t>
            </a:r>
            <a:r>
              <a:rPr lang="el-GR" dirty="0"/>
              <a:t>ή </a:t>
            </a:r>
            <a:r>
              <a:rPr lang="el-GR" dirty="0" err="1"/>
              <a:t>φθορισμομετρία</a:t>
            </a:r>
            <a:endParaRPr lang="el-GR" dirty="0"/>
          </a:p>
          <a:p>
            <a:endParaRPr lang="el-GR" dirty="0"/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>
            <a:off x="2571736" y="1785926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357166"/>
            <a:ext cx="8229600" cy="5554683"/>
          </a:xfrm>
        </p:spPr>
        <p:txBody>
          <a:bodyPr/>
          <a:lstStyle/>
          <a:p>
            <a:pPr>
              <a:buNone/>
            </a:pPr>
            <a:r>
              <a:rPr lang="en-US" dirty="0" err="1"/>
              <a:t>Hapline</a:t>
            </a:r>
            <a:endParaRPr lang="en-US" dirty="0"/>
          </a:p>
          <a:p>
            <a:pPr>
              <a:buNone/>
            </a:pPr>
            <a:r>
              <a:rPr lang="el-GR" dirty="0"/>
              <a:t>Έργο: ο ευαγγελισμός με τον Άγιο Φραγκίσκο και τον Άγιο Λουδοβίκο της Τουλούζης</a:t>
            </a:r>
          </a:p>
        </p:txBody>
      </p:sp>
      <p:sp>
        <p:nvSpPr>
          <p:cNvPr id="4" name="3 - Βέλος προς τα κάτω"/>
          <p:cNvSpPr/>
          <p:nvPr/>
        </p:nvSpPr>
        <p:spPr>
          <a:xfrm>
            <a:off x="3857620" y="2214554"/>
            <a:ext cx="142876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TextBox"/>
          <p:cNvSpPr txBox="1"/>
          <p:nvPr/>
        </p:nvSpPr>
        <p:spPr>
          <a:xfrm>
            <a:off x="0" y="3071810"/>
            <a:ext cx="794691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dirty="0"/>
              <a:t>Διαφορετικό συνδετικό μέσο σε διαφορετικές </a:t>
            </a:r>
            <a:endParaRPr lang="en-US" sz="3200" dirty="0"/>
          </a:p>
          <a:p>
            <a:pPr algn="ctr"/>
            <a:r>
              <a:rPr lang="el-GR" sz="3200" dirty="0"/>
              <a:t>χρωματικές περιοχές</a:t>
            </a:r>
          </a:p>
          <a:p>
            <a:endParaRPr lang="en-US" sz="3200" dirty="0"/>
          </a:p>
          <a:p>
            <a:r>
              <a:rPr lang="el-GR" sz="3200" dirty="0">
                <a:solidFill>
                  <a:schemeClr val="tx2"/>
                </a:solidFill>
              </a:rPr>
              <a:t>Μπλε</a:t>
            </a:r>
            <a:r>
              <a:rPr lang="el-GR" sz="3200" dirty="0"/>
              <a:t>: ζωική κόλλα</a:t>
            </a:r>
          </a:p>
          <a:p>
            <a:r>
              <a:rPr lang="el-GR" sz="3200" dirty="0">
                <a:solidFill>
                  <a:srgbClr val="FF0000"/>
                </a:solidFill>
              </a:rPr>
              <a:t>Κόκκινες: </a:t>
            </a:r>
            <a:r>
              <a:rPr lang="el-GR" sz="3200" u="sng" dirty="0"/>
              <a:t>αβγοτέμπερα</a:t>
            </a:r>
          </a:p>
          <a:p>
            <a:r>
              <a:rPr lang="el-GR" sz="3200" dirty="0">
                <a:solidFill>
                  <a:srgbClr val="00B050"/>
                </a:solidFill>
              </a:rPr>
              <a:t>Πράσινες: </a:t>
            </a:r>
            <a:r>
              <a:rPr lang="el-GR" sz="3200" dirty="0"/>
              <a:t>γαλάκτωμα κρόκου με ζωική κόλλα.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57166"/>
            <a:ext cx="8686800" cy="628654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err="1"/>
              <a:t>Ronca</a:t>
            </a: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l-GR" dirty="0"/>
              <a:t>Μελέτη: έγχρωμα λίθινα γλυπτά, δείγματα από τοίχους και στόκους</a:t>
            </a:r>
            <a:endParaRPr lang="en-US" dirty="0"/>
          </a:p>
          <a:p>
            <a:pPr>
              <a:buNone/>
            </a:pPr>
            <a:endParaRPr lang="el-GR" dirty="0"/>
          </a:p>
          <a:p>
            <a:pPr>
              <a:buFont typeface="Wingdings" pitchFamily="2" charset="2"/>
              <a:buChar char="Ø"/>
            </a:pPr>
            <a:r>
              <a:rPr lang="el-GR" dirty="0"/>
              <a:t>Μεθοδολογία</a:t>
            </a:r>
          </a:p>
          <a:p>
            <a:pPr marL="514350" indent="-514350">
              <a:buAutoNum type="arabicPeriod"/>
            </a:pPr>
            <a:r>
              <a:rPr lang="el-GR" dirty="0"/>
              <a:t>Εκχύλιση με </a:t>
            </a:r>
            <a:r>
              <a:rPr lang="en-US" dirty="0" err="1"/>
              <a:t>NaOH</a:t>
            </a:r>
            <a:r>
              <a:rPr lang="en-US" dirty="0"/>
              <a:t> 1N, 80</a:t>
            </a:r>
            <a:r>
              <a:rPr lang="en-US" baseline="30000" dirty="0"/>
              <a:t>o</a:t>
            </a:r>
            <a:r>
              <a:rPr lang="en-US" dirty="0"/>
              <a:t>C, 3h</a:t>
            </a:r>
          </a:p>
          <a:p>
            <a:pPr marL="514350" indent="-514350">
              <a:buAutoNum type="arabicPeriod"/>
            </a:pPr>
            <a:r>
              <a:rPr lang="el-GR" dirty="0"/>
              <a:t>Ποσοτικός προσδιορισμός πρωτεΐνες&gt;0.2% </a:t>
            </a:r>
            <a:r>
              <a:rPr lang="el-GR" dirty="0" err="1"/>
              <a:t>κ.β</a:t>
            </a:r>
            <a:r>
              <a:rPr lang="el-GR" dirty="0"/>
              <a:t>.</a:t>
            </a:r>
          </a:p>
          <a:p>
            <a:pPr marL="514350" indent="-514350">
              <a:buAutoNum type="arabicPeriod"/>
            </a:pPr>
            <a:r>
              <a:rPr lang="el-GR" dirty="0"/>
              <a:t>Υδρόλυση και </a:t>
            </a:r>
            <a:r>
              <a:rPr lang="en-US" dirty="0"/>
              <a:t>HPLC</a:t>
            </a:r>
          </a:p>
          <a:p>
            <a:pPr marL="514350" indent="-514350">
              <a:buNone/>
            </a:pPr>
            <a:r>
              <a:rPr lang="el-GR" u="sng" dirty="0"/>
              <a:t>Αποτελέσματα</a:t>
            </a:r>
            <a:r>
              <a:rPr lang="el-GR" dirty="0"/>
              <a:t>:</a:t>
            </a:r>
          </a:p>
          <a:p>
            <a:pPr marL="514350" indent="-514350">
              <a:buNone/>
            </a:pPr>
            <a:r>
              <a:rPr lang="el-GR" dirty="0"/>
              <a:t>Ζωική κόλλα στον γύψο (αύξηση σκληρότητας)</a:t>
            </a:r>
          </a:p>
          <a:p>
            <a:pPr marL="514350" indent="-514350">
              <a:buNone/>
            </a:pPr>
            <a:r>
              <a:rPr lang="el-GR" dirty="0"/>
              <a:t>Τοιχογραφίες: όχι πρωτεϊνικά μόρια, αλλά </a:t>
            </a:r>
            <a:r>
              <a:rPr lang="el-GR" dirty="0" err="1"/>
              <a:t>ορνιθίνη</a:t>
            </a:r>
            <a:r>
              <a:rPr lang="el-GR" dirty="0"/>
              <a:t>, β-</a:t>
            </a:r>
            <a:r>
              <a:rPr lang="en-US" dirty="0"/>
              <a:t>Ala, </a:t>
            </a:r>
            <a:r>
              <a:rPr lang="el-GR" dirty="0"/>
              <a:t>γ- </a:t>
            </a:r>
            <a:r>
              <a:rPr lang="el-GR" dirty="0" err="1"/>
              <a:t>αμινοβουτιρικό</a:t>
            </a:r>
            <a:r>
              <a:rPr lang="el-GR" dirty="0"/>
              <a:t> </a:t>
            </a:r>
          </a:p>
          <a:p>
            <a:pPr marL="514350" indent="-514350">
              <a:buNone/>
            </a:pPr>
            <a:r>
              <a:rPr lang="el-GR" dirty="0"/>
              <a:t>                Δράση μικροοργανισμών</a:t>
            </a:r>
            <a:endParaRPr lang="en-US" dirty="0"/>
          </a:p>
        </p:txBody>
      </p:sp>
      <p:sp>
        <p:nvSpPr>
          <p:cNvPr id="4" name="3 - Δεξιό βέλος"/>
          <p:cNvSpPr/>
          <p:nvPr/>
        </p:nvSpPr>
        <p:spPr>
          <a:xfrm>
            <a:off x="928662" y="5786454"/>
            <a:ext cx="78581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GC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l-GR" dirty="0"/>
              <a:t>Από 1970 σε λάδια, πρωτεϊνικά μόρια, πολυσακχαρίτες και φυσικές ρητίνες</a:t>
            </a:r>
            <a:endParaRPr lang="en-US" dirty="0"/>
          </a:p>
          <a:p>
            <a:pPr>
              <a:buNone/>
            </a:pPr>
            <a:endParaRPr lang="el-GR" dirty="0"/>
          </a:p>
          <a:p>
            <a:pPr>
              <a:buFont typeface="Wingdings" pitchFamily="2" charset="2"/>
              <a:buChar char="Ø"/>
            </a:pPr>
            <a:r>
              <a:rPr lang="el-GR" dirty="0"/>
              <a:t>Δυσκολία: μετατροπή ουσιών σε πτητικά παράγωγα</a:t>
            </a:r>
            <a:endParaRPr lang="en-US" dirty="0"/>
          </a:p>
          <a:p>
            <a:pPr>
              <a:buNone/>
            </a:pPr>
            <a:endParaRPr lang="el-GR" dirty="0"/>
          </a:p>
          <a:p>
            <a:pPr>
              <a:buFont typeface="Wingdings" pitchFamily="2" charset="2"/>
              <a:buChar char="Ø"/>
            </a:pPr>
            <a:r>
              <a:rPr lang="el-GR" dirty="0"/>
              <a:t>Πλεονέκτημα: ταυτόχρονη ανίχνευση </a:t>
            </a:r>
            <a:r>
              <a:rPr lang="el-GR" dirty="0" err="1"/>
              <a:t>πρωτεϊνικόυ</a:t>
            </a:r>
            <a:r>
              <a:rPr lang="el-GR" dirty="0"/>
              <a:t> και </a:t>
            </a:r>
            <a:r>
              <a:rPr lang="el-GR" dirty="0" err="1"/>
              <a:t>λιπιδικού</a:t>
            </a:r>
            <a:r>
              <a:rPr lang="el-GR" dirty="0"/>
              <a:t> μέρους γαλακτωμάτων (φυσικών ή τεχνιτών)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Ανοσολογικές Τεχνικές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l-GR" dirty="0"/>
              <a:t>Από </a:t>
            </a:r>
            <a:r>
              <a:rPr lang="en-US" dirty="0"/>
              <a:t>1990</a:t>
            </a:r>
          </a:p>
          <a:p>
            <a:pPr>
              <a:buNone/>
            </a:pP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l-GR" dirty="0"/>
              <a:t>Πλεονεκτήματα: </a:t>
            </a:r>
          </a:p>
          <a:p>
            <a:pPr>
              <a:buNone/>
            </a:pPr>
            <a:r>
              <a:rPr lang="el-GR" dirty="0"/>
              <a:t>1. μεγάλη ευαισθησία (&lt;1 </a:t>
            </a:r>
            <a:r>
              <a:rPr lang="en-US" dirty="0" err="1"/>
              <a:t>ng</a:t>
            </a:r>
            <a:r>
              <a:rPr lang="en-US" dirty="0"/>
              <a:t>)</a:t>
            </a:r>
            <a:endParaRPr lang="el-GR" dirty="0"/>
          </a:p>
          <a:p>
            <a:pPr>
              <a:buNone/>
            </a:pPr>
            <a:r>
              <a:rPr lang="el-GR" dirty="0"/>
              <a:t>2. Εξαιρετική εκλεκτικότητα</a:t>
            </a:r>
          </a:p>
          <a:p>
            <a:pPr>
              <a:buNone/>
            </a:pPr>
            <a:r>
              <a:rPr lang="el-GR" dirty="0"/>
              <a:t>3. Προσδιορισμός βιολογικής προέλευσης πρωτεϊνών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ELISA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/>
              <a:t>Anti-</a:t>
            </a:r>
            <a:r>
              <a:rPr lang="el-GR" dirty="0"/>
              <a:t>κολλαγόνο</a:t>
            </a:r>
            <a:endParaRPr lang="en-US" dirty="0"/>
          </a:p>
          <a:p>
            <a:pPr>
              <a:buNone/>
            </a:pPr>
            <a:r>
              <a:rPr lang="en-US" dirty="0"/>
              <a:t>    </a:t>
            </a:r>
            <a:r>
              <a:rPr lang="el-GR" dirty="0"/>
              <a:t>Αναγνώριση κολλαγόνου που δεν έχει υποστεί</a:t>
            </a:r>
            <a:r>
              <a:rPr lang="en-US" dirty="0"/>
              <a:t> </a:t>
            </a:r>
            <a:r>
              <a:rPr lang="el-GR" dirty="0"/>
              <a:t>φυσική ή τεχνητή γήρανση, ελάχιστα </a:t>
            </a:r>
            <a:r>
              <a:rPr lang="el-GR" dirty="0" err="1"/>
              <a:t>υδρολυμένου</a:t>
            </a:r>
            <a:r>
              <a:rPr lang="el-GR" dirty="0"/>
              <a:t> κολλαγόνου  </a:t>
            </a:r>
          </a:p>
          <a:p>
            <a:pPr>
              <a:buFont typeface="Wingdings" pitchFamily="2" charset="2"/>
              <a:buChar char="v"/>
            </a:pPr>
            <a:r>
              <a:rPr lang="en-US" dirty="0"/>
              <a:t>Anti- poly(Pro-Val-</a:t>
            </a:r>
            <a:r>
              <a:rPr lang="en-US" dirty="0" err="1"/>
              <a:t>Gly</a:t>
            </a:r>
            <a:r>
              <a:rPr lang="en-US" dirty="0"/>
              <a:t>)</a:t>
            </a:r>
            <a:endParaRPr lang="el-GR" dirty="0"/>
          </a:p>
          <a:p>
            <a:pPr>
              <a:buNone/>
            </a:pPr>
            <a:r>
              <a:rPr lang="en-US" dirty="0"/>
              <a:t>    </a:t>
            </a:r>
            <a:r>
              <a:rPr lang="el-GR" dirty="0"/>
              <a:t>Αναγνώριση </a:t>
            </a:r>
            <a:r>
              <a:rPr lang="el-GR" dirty="0" err="1"/>
              <a:t>υδρολυμένου</a:t>
            </a:r>
            <a:r>
              <a:rPr lang="el-GR" dirty="0"/>
              <a:t> κολλαγόνου, όχι κολλαγόνου που δεν έχει υποστεί φυσική ή τεχνητή γήρανση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143668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el-GR" dirty="0"/>
              <a:t>Προβλήματα παρουσία ανόργανων χρωστικών ουσιών</a:t>
            </a:r>
            <a:endParaRPr lang="en-US" dirty="0"/>
          </a:p>
          <a:p>
            <a:pPr>
              <a:buNone/>
            </a:pPr>
            <a:endParaRPr lang="el-GR" dirty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l-GR" dirty="0"/>
              <a:t>Σχηματισμός </a:t>
            </a:r>
            <a:r>
              <a:rPr lang="el-GR" dirty="0" err="1"/>
              <a:t>συμπλόκων</a:t>
            </a:r>
            <a:r>
              <a:rPr lang="el-GR" dirty="0"/>
              <a:t> με κατιόντα (πχ  </a:t>
            </a:r>
            <a:r>
              <a:rPr lang="en-US" dirty="0"/>
              <a:t>Ca</a:t>
            </a:r>
            <a:r>
              <a:rPr lang="en-US" baseline="30000" dirty="0"/>
              <a:t>2+</a:t>
            </a:r>
            <a:r>
              <a:rPr lang="en-US" dirty="0"/>
              <a:t>)</a:t>
            </a:r>
          </a:p>
          <a:p>
            <a:pPr>
              <a:buNone/>
            </a:pPr>
            <a:endParaRPr lang="en-US" dirty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l-GR" dirty="0"/>
              <a:t>Αντιμετώπιση</a:t>
            </a:r>
            <a:endParaRPr lang="en-US" dirty="0"/>
          </a:p>
          <a:p>
            <a:pPr algn="ctr">
              <a:buNone/>
            </a:pPr>
            <a:endParaRPr lang="el-GR" dirty="0"/>
          </a:p>
          <a:p>
            <a:pPr>
              <a:buFont typeface="Wingdings" pitchFamily="2" charset="2"/>
              <a:buChar char="Ø"/>
            </a:pPr>
            <a:r>
              <a:rPr lang="el-GR" dirty="0"/>
              <a:t>Αφαίρεση κατιόντων με </a:t>
            </a:r>
            <a:r>
              <a:rPr lang="en-US" dirty="0"/>
              <a:t>EDTA </a:t>
            </a:r>
            <a:r>
              <a:rPr lang="el-GR" dirty="0"/>
              <a:t>ή κατιονικής </a:t>
            </a:r>
            <a:r>
              <a:rPr lang="el-GR" dirty="0" err="1"/>
              <a:t>ιοντανταλλακτικής</a:t>
            </a:r>
            <a:r>
              <a:rPr lang="el-GR" dirty="0"/>
              <a:t> ρητίνης </a:t>
            </a:r>
            <a:endParaRPr lang="en-US" dirty="0"/>
          </a:p>
          <a:p>
            <a:pPr>
              <a:buFont typeface="Wingdings" pitchFamily="2" charset="2"/>
              <a:buChar char="Ø"/>
            </a:pPr>
            <a:endParaRPr lang="el-GR" dirty="0"/>
          </a:p>
          <a:p>
            <a:pPr>
              <a:buFont typeface="Wingdings" pitchFamily="2" charset="2"/>
              <a:buChar char="Ø"/>
            </a:pPr>
            <a:r>
              <a:rPr lang="el-GR" dirty="0"/>
              <a:t>Εκχύλιση με υδατικό διάλυμα </a:t>
            </a:r>
            <a:r>
              <a:rPr lang="en-US" dirty="0"/>
              <a:t>NH</a:t>
            </a:r>
            <a:r>
              <a:rPr lang="en-US" baseline="-25000" dirty="0"/>
              <a:t>3</a:t>
            </a:r>
            <a:r>
              <a:rPr lang="en-US" dirty="0"/>
              <a:t> 2,5 N, </a:t>
            </a:r>
            <a:r>
              <a:rPr lang="el-GR" dirty="0"/>
              <a:t>καθαρισμός πρωτεϊνικού εκχυλίσματος με χρήση </a:t>
            </a:r>
            <a:r>
              <a:rPr lang="el-GR" dirty="0" err="1"/>
              <a:t>μικροστήλης</a:t>
            </a:r>
            <a:r>
              <a:rPr lang="el-GR" dirty="0"/>
              <a:t> </a:t>
            </a:r>
            <a:r>
              <a:rPr lang="en-US" dirty="0"/>
              <a:t>C18 </a:t>
            </a:r>
            <a:endParaRPr lang="el-GR" dirty="0"/>
          </a:p>
          <a:p>
            <a:pPr>
              <a:buNone/>
            </a:pPr>
            <a:endParaRPr lang="el-GR" dirty="0"/>
          </a:p>
        </p:txBody>
      </p:sp>
      <p:sp>
        <p:nvSpPr>
          <p:cNvPr id="7" name="6 - Βέλος προς τα κάτω"/>
          <p:cNvSpPr/>
          <p:nvPr/>
        </p:nvSpPr>
        <p:spPr>
          <a:xfrm>
            <a:off x="4286248" y="1000108"/>
            <a:ext cx="142876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Βέλος προς τα κάτω"/>
          <p:cNvSpPr/>
          <p:nvPr/>
        </p:nvSpPr>
        <p:spPr>
          <a:xfrm>
            <a:off x="4286248" y="2428868"/>
            <a:ext cx="214314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TextBox"/>
          <p:cNvSpPr txBox="1"/>
          <p:nvPr/>
        </p:nvSpPr>
        <p:spPr>
          <a:xfrm>
            <a:off x="4143372" y="0"/>
            <a:ext cx="8474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TLC</a:t>
            </a:r>
            <a:endParaRPr lang="el-GR" sz="3600" b="1" dirty="0"/>
          </a:p>
        </p:txBody>
      </p:sp>
      <p:sp>
        <p:nvSpPr>
          <p:cNvPr id="4" name="3 - TextBox"/>
          <p:cNvSpPr txBox="1"/>
          <p:nvPr/>
        </p:nvSpPr>
        <p:spPr>
          <a:xfrm>
            <a:off x="0" y="1285860"/>
            <a:ext cx="8429652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/>
              <a:t>1968 </a:t>
            </a:r>
            <a:r>
              <a:rPr lang="en-US" sz="2800" dirty="0" err="1"/>
              <a:t>Flieder</a:t>
            </a:r>
            <a:r>
              <a:rPr lang="en-US" sz="2800" dirty="0"/>
              <a:t> et al           </a:t>
            </a:r>
            <a:r>
              <a:rPr lang="el-GR" sz="2800" dirty="0"/>
              <a:t>χειρόγραφα Μεσαίωνα.</a:t>
            </a:r>
          </a:p>
          <a:p>
            <a:r>
              <a:rPr lang="el-GR" sz="2800" dirty="0"/>
              <a:t>Χρώση </a:t>
            </a:r>
            <a:r>
              <a:rPr lang="el-GR" sz="2800" dirty="0" err="1"/>
              <a:t>νινυδρίνης</a:t>
            </a:r>
            <a:r>
              <a:rPr lang="en-US" sz="2800" dirty="0"/>
              <a:t> </a:t>
            </a:r>
            <a:r>
              <a:rPr lang="el-GR" sz="2800" dirty="0"/>
              <a:t> 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r>
              <a:rPr lang="el-GR" sz="2400" dirty="0"/>
              <a:t>Μέθοδος αποτελεσματική για ταυτοποίηση ζωικής κόλλας, </a:t>
            </a:r>
          </a:p>
          <a:p>
            <a:r>
              <a:rPr lang="el-GR" sz="2400" dirty="0"/>
              <a:t>χαρακτηριστικά αμινοξέα </a:t>
            </a:r>
            <a:r>
              <a:rPr lang="en-US" sz="2400" dirty="0" err="1"/>
              <a:t>Gly</a:t>
            </a:r>
            <a:r>
              <a:rPr lang="en-US" sz="2400" dirty="0"/>
              <a:t> </a:t>
            </a:r>
            <a:r>
              <a:rPr lang="el-GR" sz="2400" dirty="0"/>
              <a:t>και </a:t>
            </a:r>
            <a:r>
              <a:rPr lang="en-US" sz="2400" dirty="0" err="1"/>
              <a:t>HyP</a:t>
            </a:r>
            <a:r>
              <a:rPr lang="el-GR" sz="2400" dirty="0"/>
              <a:t> του κολλαγόνου</a:t>
            </a:r>
          </a:p>
          <a:p>
            <a:pPr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8" name="7 - TextBox"/>
          <p:cNvSpPr txBox="1"/>
          <p:nvPr/>
        </p:nvSpPr>
        <p:spPr>
          <a:xfrm>
            <a:off x="0" y="500042"/>
            <a:ext cx="92427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/>
              <a:t>Από τις πρώτες αναλυτικές σε οργανικά υλικά κατασκευής έργων Τέχνης</a:t>
            </a:r>
          </a:p>
          <a:p>
            <a:endParaRPr lang="el-GR" sz="2400" dirty="0"/>
          </a:p>
        </p:txBody>
      </p:sp>
      <p:pic>
        <p:nvPicPr>
          <p:cNvPr id="2" name="Picture 2" descr="C:\Users\cokie\Desktop\AEAA\AEAA 2016-2017\Ενόργανη Ανάλυση\gen_TLC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238388"/>
            <a:ext cx="4152900" cy="3048000"/>
          </a:xfrm>
          <a:prstGeom prst="rect">
            <a:avLst/>
          </a:prstGeom>
          <a:noFill/>
        </p:spPr>
      </p:pic>
      <p:sp>
        <p:nvSpPr>
          <p:cNvPr id="9" name="8 - Δεξιό βέλος"/>
          <p:cNvSpPr/>
          <p:nvPr/>
        </p:nvSpPr>
        <p:spPr>
          <a:xfrm>
            <a:off x="2714612" y="1643050"/>
            <a:ext cx="500066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428604"/>
            <a:ext cx="8472518" cy="56975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err="1"/>
              <a:t>Masschelein-Kleiner</a:t>
            </a:r>
            <a:r>
              <a:rPr lang="en-US" sz="2400" dirty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l-GR" sz="2400" dirty="0"/>
              <a:t>Μετατροπή αμινοξέων σε φθορίζοντα</a:t>
            </a:r>
            <a:r>
              <a:rPr lang="en-US" sz="2400" dirty="0"/>
              <a:t> </a:t>
            </a:r>
            <a:r>
              <a:rPr lang="el-GR" sz="2400" dirty="0"/>
              <a:t>παράγωγα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UV </a:t>
            </a:r>
            <a:r>
              <a:rPr lang="el-GR" sz="2400" dirty="0"/>
              <a:t>ακτινοβολία</a:t>
            </a:r>
            <a:r>
              <a:rPr lang="en-US" sz="2400" dirty="0"/>
              <a:t> </a:t>
            </a:r>
            <a:r>
              <a:rPr lang="el-GR" sz="2400" dirty="0"/>
              <a:t>        </a:t>
            </a:r>
            <a:r>
              <a:rPr lang="en-US" sz="2400" dirty="0"/>
              <a:t> </a:t>
            </a:r>
            <a:r>
              <a:rPr lang="el-GR" sz="2400" dirty="0"/>
              <a:t>πρασινοκίτρινος φθορισμός  </a:t>
            </a:r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>
            <a:off x="2857488" y="157161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542689" y="2685776"/>
            <a:ext cx="4300028" cy="2643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- TextBox"/>
          <p:cNvSpPr txBox="1"/>
          <p:nvPr/>
        </p:nvSpPr>
        <p:spPr>
          <a:xfrm>
            <a:off x="3143240" y="2857496"/>
            <a:ext cx="490948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l-GR" dirty="0"/>
              <a:t>Κρόκος αυγού</a:t>
            </a:r>
          </a:p>
          <a:p>
            <a:pPr marL="342900" indent="-342900">
              <a:buAutoNum type="arabicPeriod"/>
            </a:pPr>
            <a:r>
              <a:rPr lang="el-GR" dirty="0"/>
              <a:t>Ζωική κόλλα</a:t>
            </a:r>
          </a:p>
          <a:p>
            <a:pPr marL="342900" indent="-342900">
              <a:buAutoNum type="arabicPeriod"/>
            </a:pPr>
            <a:r>
              <a:rPr lang="el-GR" dirty="0"/>
              <a:t>Καζεΐνη</a:t>
            </a:r>
          </a:p>
          <a:p>
            <a:pPr marL="342900" indent="-342900"/>
            <a:r>
              <a:rPr lang="el-GR" dirty="0"/>
              <a:t>Υγρό ανάπτυξης: </a:t>
            </a:r>
            <a:r>
              <a:rPr lang="en-US" dirty="0"/>
              <a:t>n-</a:t>
            </a:r>
            <a:r>
              <a:rPr lang="el-GR" dirty="0" err="1"/>
              <a:t>βουτανόλη</a:t>
            </a:r>
            <a:r>
              <a:rPr lang="el-GR" dirty="0"/>
              <a:t>, </a:t>
            </a:r>
            <a:r>
              <a:rPr lang="el-GR" dirty="0" err="1"/>
              <a:t>οξεικό</a:t>
            </a:r>
            <a:r>
              <a:rPr lang="el-GR" dirty="0"/>
              <a:t> οξύ &amp; νερό </a:t>
            </a:r>
          </a:p>
          <a:p>
            <a:pPr marL="342900" indent="-342900"/>
            <a:r>
              <a:rPr lang="el-GR" dirty="0"/>
              <a:t>                               (10:2:7)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285992"/>
            <a:ext cx="5143500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- TextBox"/>
          <p:cNvSpPr txBox="1"/>
          <p:nvPr/>
        </p:nvSpPr>
        <p:spPr>
          <a:xfrm>
            <a:off x="1643042" y="0"/>
            <a:ext cx="6797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600" b="1" dirty="0"/>
              <a:t>Κόλλα </a:t>
            </a:r>
            <a:r>
              <a:rPr lang="el-GR" sz="3600" b="1" dirty="0" err="1"/>
              <a:t>φορδαρίσματος</a:t>
            </a:r>
            <a:r>
              <a:rPr lang="el-GR" sz="3600" b="1" dirty="0"/>
              <a:t> </a:t>
            </a:r>
            <a:r>
              <a:rPr lang="el-GR" sz="3600" b="1" dirty="0" err="1"/>
              <a:t>ανθιβόλου</a:t>
            </a:r>
            <a:endParaRPr lang="el-GR" sz="3600" b="1" dirty="0"/>
          </a:p>
        </p:txBody>
      </p:sp>
      <p:sp>
        <p:nvSpPr>
          <p:cNvPr id="5" name="4 - TextBox"/>
          <p:cNvSpPr txBox="1"/>
          <p:nvPr/>
        </p:nvSpPr>
        <p:spPr>
          <a:xfrm>
            <a:off x="0" y="1285860"/>
            <a:ext cx="31892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dirty="0"/>
              <a:t>Εκχύλισμα κόλλας</a:t>
            </a:r>
          </a:p>
        </p:txBody>
      </p:sp>
      <p:sp>
        <p:nvSpPr>
          <p:cNvPr id="8" name="7 - TextBox"/>
          <p:cNvSpPr txBox="1"/>
          <p:nvPr/>
        </p:nvSpPr>
        <p:spPr>
          <a:xfrm>
            <a:off x="3786182" y="1071546"/>
            <a:ext cx="245131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dirty="0"/>
              <a:t>Παρουσία ΑΑ</a:t>
            </a:r>
            <a:endParaRPr lang="en-US" sz="3200" dirty="0"/>
          </a:p>
          <a:p>
            <a:r>
              <a:rPr lang="el-GR" sz="3200" dirty="0"/>
              <a:t> κολλαγόνου</a:t>
            </a:r>
          </a:p>
        </p:txBody>
      </p:sp>
      <p:sp>
        <p:nvSpPr>
          <p:cNvPr id="11" name="10 - TextBox"/>
          <p:cNvSpPr txBox="1"/>
          <p:nvPr/>
        </p:nvSpPr>
        <p:spPr>
          <a:xfrm>
            <a:off x="6743984" y="1285860"/>
            <a:ext cx="24000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dirty="0"/>
              <a:t>Ελεύθερα ΑΑ</a:t>
            </a:r>
          </a:p>
        </p:txBody>
      </p:sp>
      <p:sp>
        <p:nvSpPr>
          <p:cNvPr id="14" name="13 - Βέλος προς τα κάτω"/>
          <p:cNvSpPr/>
          <p:nvPr/>
        </p:nvSpPr>
        <p:spPr>
          <a:xfrm>
            <a:off x="7572396" y="1785926"/>
            <a:ext cx="142876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14 - TextBox"/>
          <p:cNvSpPr txBox="1"/>
          <p:nvPr/>
        </p:nvSpPr>
        <p:spPr>
          <a:xfrm>
            <a:off x="6858016" y="2500306"/>
            <a:ext cx="18694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dirty="0"/>
              <a:t>Υδρόλυση</a:t>
            </a:r>
          </a:p>
        </p:txBody>
      </p:sp>
      <p:sp>
        <p:nvSpPr>
          <p:cNvPr id="17" name="16 - Ελλειψοειδής επεξήγηση"/>
          <p:cNvSpPr/>
          <p:nvPr/>
        </p:nvSpPr>
        <p:spPr>
          <a:xfrm>
            <a:off x="3643306" y="1142984"/>
            <a:ext cx="214314" cy="21431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1</a:t>
            </a:r>
          </a:p>
        </p:txBody>
      </p:sp>
      <p:sp>
        <p:nvSpPr>
          <p:cNvPr id="18" name="17 - Ελλειψοειδής επεξήγηση"/>
          <p:cNvSpPr/>
          <p:nvPr/>
        </p:nvSpPr>
        <p:spPr>
          <a:xfrm>
            <a:off x="6215074" y="2500306"/>
            <a:ext cx="214314" cy="21431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2</a:t>
            </a:r>
          </a:p>
        </p:txBody>
      </p:sp>
      <p:sp>
        <p:nvSpPr>
          <p:cNvPr id="16" name="15 - Δεξιό βέλος"/>
          <p:cNvSpPr/>
          <p:nvPr/>
        </p:nvSpPr>
        <p:spPr>
          <a:xfrm>
            <a:off x="3214678" y="1500174"/>
            <a:ext cx="357190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18 - Δεξιό βέλος"/>
          <p:cNvSpPr/>
          <p:nvPr/>
        </p:nvSpPr>
        <p:spPr>
          <a:xfrm>
            <a:off x="6072198" y="1571612"/>
            <a:ext cx="357190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Χρωματογραφία </a:t>
            </a:r>
            <a:r>
              <a:rPr lang="el-GR" dirty="0" err="1"/>
              <a:t>ιοντοανταλλαγής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Μέθοδος </a:t>
            </a:r>
            <a:r>
              <a:rPr lang="el-GR" dirty="0" err="1"/>
              <a:t>διαχωρισμόυ</a:t>
            </a:r>
            <a:r>
              <a:rPr lang="el-GR" dirty="0"/>
              <a:t> ΑΑ, με εφαρμογή στην ανάλυση χρωματικών στρωμάτων ή υλικών συγκόλλησης. </a:t>
            </a:r>
          </a:p>
          <a:p>
            <a:r>
              <a:rPr lang="el-GR" dirty="0"/>
              <a:t>Όχι </a:t>
            </a:r>
            <a:r>
              <a:rPr lang="el-GR" dirty="0" err="1"/>
              <a:t>παραγωγοποίηση</a:t>
            </a:r>
            <a:endParaRPr lang="el-GR" dirty="0"/>
          </a:p>
          <a:p>
            <a:r>
              <a:rPr lang="el-GR" dirty="0"/>
              <a:t>Ανίχνευση με </a:t>
            </a:r>
            <a:r>
              <a:rPr lang="el-GR" dirty="0" err="1"/>
              <a:t>φασματοφωτόμετρο</a:t>
            </a:r>
            <a:r>
              <a:rPr lang="el-GR" dirty="0"/>
              <a:t> (μετά από χρώση με </a:t>
            </a:r>
            <a:r>
              <a:rPr lang="el-GR" dirty="0" err="1"/>
              <a:t>νινυδρίνη</a:t>
            </a:r>
            <a:r>
              <a:rPr lang="el-GR" dirty="0"/>
              <a:t>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r>
              <a:rPr lang="en-US" dirty="0"/>
              <a:t>Keck, Peters et al (1969)</a:t>
            </a:r>
          </a:p>
          <a:p>
            <a:pPr>
              <a:buNone/>
            </a:pP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l-GR" dirty="0"/>
              <a:t>Ζωική κόλλα (&gt;10%): </a:t>
            </a:r>
            <a:r>
              <a:rPr lang="en-US" dirty="0"/>
              <a:t>Ala, </a:t>
            </a:r>
            <a:r>
              <a:rPr lang="en-US" dirty="0" err="1"/>
              <a:t>Gly</a:t>
            </a:r>
            <a:r>
              <a:rPr lang="en-US" dirty="0"/>
              <a:t>, Pro &amp; </a:t>
            </a:r>
            <a:r>
              <a:rPr lang="en-US" dirty="0" err="1"/>
              <a:t>HyP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l-GR" dirty="0"/>
              <a:t>Καζεΐνη:</a:t>
            </a:r>
            <a:r>
              <a:rPr lang="en-US" dirty="0"/>
              <a:t>Asp, </a:t>
            </a:r>
            <a:r>
              <a:rPr lang="en-US" dirty="0" err="1"/>
              <a:t>Glu</a:t>
            </a:r>
            <a:r>
              <a:rPr lang="en-US" dirty="0"/>
              <a:t>, </a:t>
            </a:r>
            <a:r>
              <a:rPr lang="en-US" dirty="0" err="1"/>
              <a:t>Leu</a:t>
            </a:r>
            <a:r>
              <a:rPr lang="en-US" dirty="0"/>
              <a:t> &amp; Pro</a:t>
            </a:r>
          </a:p>
          <a:p>
            <a:pPr>
              <a:buNone/>
            </a:pP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l-GR" dirty="0"/>
              <a:t>Αβγό (λεύκωμα και κρόκος): </a:t>
            </a:r>
            <a:r>
              <a:rPr lang="en-US" dirty="0"/>
              <a:t>Asp, </a:t>
            </a:r>
            <a:r>
              <a:rPr lang="en-US" dirty="0" err="1"/>
              <a:t>Glu</a:t>
            </a:r>
            <a:r>
              <a:rPr lang="en-US" dirty="0"/>
              <a:t>, </a:t>
            </a:r>
            <a:r>
              <a:rPr lang="en-US" dirty="0" err="1"/>
              <a:t>Leu</a:t>
            </a:r>
            <a:r>
              <a:rPr lang="en-US" dirty="0"/>
              <a:t>, Ser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err="1"/>
              <a:t>Birstein</a:t>
            </a:r>
            <a:r>
              <a:rPr lang="en-US" dirty="0"/>
              <a:t>         </a:t>
            </a:r>
            <a:r>
              <a:rPr lang="el-GR" dirty="0"/>
              <a:t>ναός </a:t>
            </a:r>
            <a:r>
              <a:rPr lang="en-US" dirty="0"/>
              <a:t>Mansur-</a:t>
            </a:r>
            <a:r>
              <a:rPr lang="en-US" dirty="0" err="1"/>
              <a:t>Depe</a:t>
            </a:r>
            <a:r>
              <a:rPr lang="el-GR" dirty="0"/>
              <a:t> (κ. Ασία)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l-GR" dirty="0"/>
              <a:t>Ανίχνευση ΑΑ: </a:t>
            </a:r>
            <a:r>
              <a:rPr lang="en-US" dirty="0"/>
              <a:t>Ala, </a:t>
            </a:r>
            <a:r>
              <a:rPr lang="en-US" dirty="0" err="1"/>
              <a:t>Gly</a:t>
            </a:r>
            <a:r>
              <a:rPr lang="en-US" dirty="0"/>
              <a:t>, Pro       </a:t>
            </a:r>
            <a:r>
              <a:rPr lang="el-GR" dirty="0"/>
              <a:t>ζωική κόλλα</a:t>
            </a:r>
          </a:p>
          <a:p>
            <a:pPr>
              <a:buNone/>
            </a:pP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l-GR" dirty="0"/>
              <a:t>Σε υδατικό εκχύλισμα      </a:t>
            </a:r>
            <a:r>
              <a:rPr lang="en-US" dirty="0" err="1"/>
              <a:t>HyP</a:t>
            </a:r>
            <a:r>
              <a:rPr lang="el-GR" dirty="0"/>
              <a:t>      υδρόλυση </a:t>
            </a:r>
            <a:r>
              <a:rPr lang="en-US" dirty="0"/>
              <a:t> </a:t>
            </a:r>
            <a:endParaRPr lang="el-GR" dirty="0"/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>
            <a:off x="2285984" y="571480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- Ευθύγραμμο βέλος σύνδεσης"/>
          <p:cNvCxnSpPr/>
          <p:nvPr/>
        </p:nvCxnSpPr>
        <p:spPr>
          <a:xfrm>
            <a:off x="5786446" y="3000372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- Ευθύγραμμο βέλος σύνδεσης"/>
          <p:cNvCxnSpPr/>
          <p:nvPr/>
        </p:nvCxnSpPr>
        <p:spPr>
          <a:xfrm>
            <a:off x="4572000" y="3000372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- Ευθύγραμμο βέλος σύνδεσης"/>
          <p:cNvCxnSpPr/>
          <p:nvPr/>
        </p:nvCxnSpPr>
        <p:spPr>
          <a:xfrm>
            <a:off x="5429256" y="1785926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r>
              <a:rPr lang="el-GR" dirty="0"/>
              <a:t>Ζωγραφικό έργο Αιγύπτου</a:t>
            </a:r>
          </a:p>
          <a:p>
            <a:pPr>
              <a:buNone/>
            </a:pPr>
            <a:endParaRPr lang="el-GR" dirty="0"/>
          </a:p>
          <a:p>
            <a:pPr>
              <a:buFont typeface="Wingdings" pitchFamily="2" charset="2"/>
              <a:buChar char="Ø"/>
            </a:pPr>
            <a:r>
              <a:rPr lang="el-GR" dirty="0"/>
              <a:t>Ανίχνευση 5% </a:t>
            </a:r>
            <a:r>
              <a:rPr lang="el-GR" dirty="0" err="1"/>
              <a:t>κ.β</a:t>
            </a:r>
            <a:r>
              <a:rPr lang="el-GR" dirty="0"/>
              <a:t>. ζωικής κόλλας  </a:t>
            </a:r>
          </a:p>
          <a:p>
            <a:pPr>
              <a:buNone/>
            </a:pPr>
            <a:r>
              <a:rPr lang="el-GR" dirty="0"/>
              <a:t>           αποσύνθεση συνδετικού μέσου</a:t>
            </a:r>
          </a:p>
          <a:p>
            <a:pPr>
              <a:buNone/>
            </a:pPr>
            <a:r>
              <a:rPr lang="el-GR" dirty="0"/>
              <a:t>           κονιοποίηση ζωγραφικών στρωμάτων</a:t>
            </a:r>
          </a:p>
          <a:p>
            <a:pPr>
              <a:buFont typeface="Wingdings" pitchFamily="2" charset="2"/>
              <a:buChar char="Ø"/>
            </a:pPr>
            <a:r>
              <a:rPr lang="el-GR" dirty="0"/>
              <a:t>Ανίχνευση αμύλου</a:t>
            </a:r>
          </a:p>
          <a:p>
            <a:pPr>
              <a:buNone/>
            </a:pPr>
            <a:r>
              <a:rPr lang="el-GR" dirty="0"/>
              <a:t>         φυτική κόλλα από άμυλο και πρωτεΐνες</a:t>
            </a:r>
          </a:p>
          <a:p>
            <a:pPr>
              <a:buNone/>
            </a:pPr>
            <a:r>
              <a:rPr lang="el-GR" dirty="0"/>
              <a:t>Ανάλυση         κόλλα από σιτάρι</a:t>
            </a:r>
          </a:p>
          <a:p>
            <a:pPr>
              <a:buNone/>
            </a:pPr>
            <a:endParaRPr lang="el-GR" dirty="0"/>
          </a:p>
        </p:txBody>
      </p:sp>
      <p:sp>
        <p:nvSpPr>
          <p:cNvPr id="6" name="5 - Δεξιό βέλος"/>
          <p:cNvSpPr/>
          <p:nvPr/>
        </p:nvSpPr>
        <p:spPr>
          <a:xfrm>
            <a:off x="857224" y="2571744"/>
            <a:ext cx="571504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Δεξιό βέλος"/>
          <p:cNvSpPr/>
          <p:nvPr/>
        </p:nvSpPr>
        <p:spPr>
          <a:xfrm>
            <a:off x="857224" y="3143248"/>
            <a:ext cx="571504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Δεξιό βέλος"/>
          <p:cNvSpPr/>
          <p:nvPr/>
        </p:nvSpPr>
        <p:spPr>
          <a:xfrm>
            <a:off x="714348" y="4286256"/>
            <a:ext cx="571504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Δεξιό βέλος"/>
          <p:cNvSpPr/>
          <p:nvPr/>
        </p:nvSpPr>
        <p:spPr>
          <a:xfrm>
            <a:off x="2143108" y="4929198"/>
            <a:ext cx="571504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1405</TotalTime>
  <Words>529</Words>
  <Application>Microsoft Office PowerPoint</Application>
  <PresentationFormat>Προβολή στην οθόνη (4:3)</PresentationFormat>
  <Paragraphs>142</Paragraphs>
  <Slides>15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Χρωματογραφία ιοντοανταλλαγής</vt:lpstr>
      <vt:lpstr>Παρουσίαση του PowerPoint</vt:lpstr>
      <vt:lpstr>Παρουσίαση του PowerPoint</vt:lpstr>
      <vt:lpstr>Παρουσίαση του PowerPoint</vt:lpstr>
      <vt:lpstr>HPLC-RP</vt:lpstr>
      <vt:lpstr>Παρουσίαση του PowerPoint</vt:lpstr>
      <vt:lpstr>Παρουσίαση του PowerPoint</vt:lpstr>
      <vt:lpstr>GC</vt:lpstr>
      <vt:lpstr>Ανοσολογικές Τεχνικές</vt:lpstr>
      <vt:lpstr>ELISA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cokie</dc:creator>
  <cp:lastModifiedBy>m31251</cp:lastModifiedBy>
  <cp:revision>72</cp:revision>
  <dcterms:created xsi:type="dcterms:W3CDTF">2016-11-10T19:55:21Z</dcterms:created>
  <dcterms:modified xsi:type="dcterms:W3CDTF">2019-12-12T09:54:15Z</dcterms:modified>
</cp:coreProperties>
</file>