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63"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4" d="100"/>
          <a:sy n="44" d="100"/>
        </p:scale>
        <p:origin x="54" y="6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14/5/2025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635525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B29EF52-8CBE-4224-94F0-445791DC9DC1}" type="datetimeFigureOut">
              <a:rPr lang="el-GR" smtClean="0"/>
              <a:t>14/5/2025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885079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14/5/2025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682618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14/5/2025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90995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14/5/2025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723994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B29EF52-8CBE-4224-94F0-445791DC9DC1}" type="datetimeFigureOut">
              <a:rPr lang="el-GR" smtClean="0"/>
              <a:t>14/5/2025</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289865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B29EF52-8CBE-4224-94F0-445791DC9DC1}" type="datetimeFigureOut">
              <a:rPr lang="el-GR" smtClean="0"/>
              <a:t>14/5/2025</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40755643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14/5/2025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200696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14/5/2025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839873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7B29EF52-8CBE-4224-94F0-445791DC9DC1}" type="datetimeFigureOut">
              <a:rPr lang="el-GR" smtClean="0"/>
              <a:t>14/5/2025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935837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14/5/2025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806278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7B29EF52-8CBE-4224-94F0-445791DC9DC1}" type="datetimeFigureOut">
              <a:rPr lang="el-GR" smtClean="0"/>
              <a:t>14/5/2025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616546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7B29EF52-8CBE-4224-94F0-445791DC9DC1}" type="datetimeFigureOut">
              <a:rPr lang="el-GR" smtClean="0"/>
              <a:t>14/5/2025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46207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7B29EF52-8CBE-4224-94F0-445791DC9DC1}" type="datetimeFigureOut">
              <a:rPr lang="el-GR" smtClean="0"/>
              <a:t>14/5/2025</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2475376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B29EF52-8CBE-4224-94F0-445791DC9DC1}" type="datetimeFigureOut">
              <a:rPr lang="el-GR" smtClean="0"/>
              <a:t>14/5/2025</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572235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p:txBody>
          <a:bodyPr/>
          <a:lstStyle/>
          <a:p>
            <a:fld id="{7B29EF52-8CBE-4224-94F0-445791DC9DC1}" type="datetimeFigureOut">
              <a:rPr lang="el-GR" smtClean="0"/>
              <a:t>14/5/2025</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869625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B29EF52-8CBE-4224-94F0-445791DC9DC1}" type="datetimeFigureOut">
              <a:rPr lang="el-GR" smtClean="0"/>
              <a:t>14/5/2025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741765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B29EF52-8CBE-4224-94F0-445791DC9DC1}" type="datetimeFigureOut">
              <a:rPr lang="el-GR" smtClean="0"/>
              <a:t>14/5/2025</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C5075F4-0A1D-4EB4-B805-FE81D93FF083}" type="slidenum">
              <a:rPr lang="el-GR" smtClean="0"/>
              <a:t>‹#›</a:t>
            </a:fld>
            <a:endParaRPr lang="el-GR"/>
          </a:p>
        </p:txBody>
      </p:sp>
    </p:spTree>
    <p:extLst>
      <p:ext uri="{BB962C8B-B14F-4D97-AF65-F5344CB8AC3E}">
        <p14:creationId xmlns:p14="http://schemas.microsoft.com/office/powerpoint/2010/main" val="58000023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vivliothikiagiasmatos.files.wordpress.com/2012/02/cf80cebbcebfcf8dcf84ceb1cf81cf87cebfcf82-cf80ceb5cf81ceaf-cf80ceb1ceafceb4cf89cebd-ceb1ceb3cf89ceb3ceaecf82.pdf" TargetMode="External"/><Relationship Id="rId2" Type="http://schemas.openxmlformats.org/officeDocument/2006/relationships/hyperlink" Target="http://ikee.lib.auth.gr/record/135968?ln=el" TargetMode="External"/><Relationship Id="rId1" Type="http://schemas.openxmlformats.org/officeDocument/2006/relationships/slideLayout" Target="../slideLayouts/slideLayout2.xml"/><Relationship Id="rId4" Type="http://schemas.openxmlformats.org/officeDocument/2006/relationships/hyperlink" Target="http://www.elliepek.gr/documents/7o_synedrio_eisigiseis/Eisigisi%20Vorvi-Daniilidou.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academia.edu/5337344/%CE%A0%CE%B1%CE%BD%CE%B1%CE%B3%CE%B9%CF%8E%CF%84%CE%B7%CF%82_%CE%97%CE%BB%CE%B9%CF%8C%CF%80%CE%BF%CF%85%CE%BB%CE%BF%CF%82_%CE%9F%CE%B9_%CF%80%CE%B5%CF%81%CE%AF_%CE%A0%CE%B1%CE%B9%CE%B4%CE%B5%CE%AF%CE%B1%CF%82_%CE%B1%CF%80%CF%8C%CF%88%CE%B5%CE%B9%CF%82_%CF%84%CF%89%CE%BD_%CE%A3%CF%84%CF%89%CE%B9%CE%BA%CF%8E%CE%BD_%CE%91%CF%81%CF%87%CE%AD%CF%82_%CE%BA%CE%B1%CE%B9_%CE%BC%CE%AD%CE%B8%CE%BF%CE%B4%CE%BF%CE%B9_._%CE%95%CF%80%CE%B5%CF%84%CE%B7%CF%81%CE%AF%CE%B4%CE%B1_%CE%A6%CE%B9%CE%BB%CE%BF%CF%83%CE%BF%CF%86%CE%B9%CE%BA%CE%AE%CF%82_%CE%88%CF%81%CE%B5%CF%85%CE%BD%CE%B1%CF%82_%CE%94%CE%99%CE%91-%CE%9B%CE%9F%CE%93%CE%9F%CE%A3_%CE%B5%CE%BA%CE%B4%CF%8C%CF%83%CE%B5%CE%B9%CF%82_%CE%A0%CE%B1%CF%80%CE%B1%CE%B6%CE%AE%CF%83%CE%B7_%CF%84%CE%B5%CF%8D%CF%87%CE%BF%CF%82_3_%CE%91%CE%B8%CE%AE%CE%BD%CE%B1_2013_%CF%83%CF%83._46-57"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repository.kallipos.gr/bitstream/11419/2634/1/kefalaio%203.pdf" TargetMode="External"/><Relationship Id="rId2" Type="http://schemas.openxmlformats.org/officeDocument/2006/relationships/hyperlink" Target="http://amitos.library.uop.gr/xmlui/bitstream/handle/123456789/227/189_000004.pdf?sequence=1&amp;isAllowed=y" TargetMode="External"/><Relationship Id="rId1" Type="http://schemas.openxmlformats.org/officeDocument/2006/relationships/slideLayout" Target="../slideLayouts/slideLayout2.xml"/><Relationship Id="rId4" Type="http://schemas.openxmlformats.org/officeDocument/2006/relationships/hyperlink" Target="http://olympias.lib.uoi.gr/jspui/bitstream/123456789/6613/1/370.1%20%CE%9A%CE%9F%CE%A5.pdf"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elliepek.gr/documents/7o_synedrio_eisigiseis/platypodhs.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phdtheses.ekt.gr/eadd/handle/10442/45975"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54955" y="806823"/>
            <a:ext cx="8825658" cy="4182035"/>
          </a:xfrm>
        </p:spPr>
        <p:txBody>
          <a:bodyPr>
            <a:normAutofit fontScale="90000"/>
          </a:bodyPr>
          <a:lstStyle/>
          <a:p>
            <a:r>
              <a:rPr lang="el-GR" sz="4900" dirty="0" smtClean="0"/>
              <a:t/>
            </a:r>
            <a:br>
              <a:rPr lang="el-GR" sz="4900" dirty="0" smtClean="0"/>
            </a:br>
            <a:r>
              <a:rPr lang="el-GR" sz="4900" dirty="0"/>
              <a:t/>
            </a:r>
            <a:br>
              <a:rPr lang="el-GR" sz="4900" dirty="0"/>
            </a:br>
            <a:r>
              <a:rPr lang="el-GR" sz="4900" dirty="0" smtClean="0"/>
              <a:t/>
            </a:r>
            <a:br>
              <a:rPr lang="el-GR" sz="4900" dirty="0" smtClean="0"/>
            </a:br>
            <a:r>
              <a:rPr lang="el-GR" sz="4900" dirty="0"/>
              <a:t/>
            </a:r>
            <a:br>
              <a:rPr lang="el-GR" sz="4900" dirty="0"/>
            </a:br>
            <a:r>
              <a:rPr lang="el-GR" sz="4900" dirty="0" smtClean="0"/>
              <a:t/>
            </a:r>
            <a:br>
              <a:rPr lang="el-GR" sz="4900" dirty="0" smtClean="0"/>
            </a:br>
            <a:r>
              <a:rPr lang="el-GR" sz="4900" dirty="0"/>
              <a:t/>
            </a:r>
            <a:br>
              <a:rPr lang="el-GR" sz="4900" dirty="0"/>
            </a:br>
            <a:r>
              <a:rPr lang="el-GR" sz="4900" dirty="0" smtClean="0"/>
              <a:t/>
            </a:r>
            <a:br>
              <a:rPr lang="el-GR" sz="4900" dirty="0" smtClean="0"/>
            </a:br>
            <a:r>
              <a:rPr lang="el-GR" sz="4900" dirty="0"/>
              <a:t/>
            </a:r>
            <a:br>
              <a:rPr lang="el-GR" sz="4900" dirty="0"/>
            </a:br>
            <a:r>
              <a:rPr lang="el-GR" sz="4900" dirty="0"/>
              <a:t/>
            </a:r>
            <a:br>
              <a:rPr lang="el-GR" sz="4900" dirty="0"/>
            </a:br>
            <a:r>
              <a:rPr lang="el-GR" sz="4900" dirty="0"/>
              <a:t/>
            </a:r>
            <a:br>
              <a:rPr lang="el-GR" sz="4900" dirty="0"/>
            </a:br>
            <a:r>
              <a:rPr lang="el-GR" sz="4900" dirty="0" smtClean="0">
                <a:latin typeface="Alfios" panose="02070502080805060803" pitchFamily="18" charset="0"/>
                <a:ea typeface="Alfios" panose="02070502080805060803" pitchFamily="18" charset="0"/>
              </a:rPr>
              <a:t>ΦΙΛΟΣΟΦΙΑ ΤΗΣ ΠΑΙΔΕΙΑΣ</a:t>
            </a:r>
            <a:br>
              <a:rPr lang="el-GR" sz="4900" dirty="0" smtClean="0">
                <a:latin typeface="Alfios" panose="02070502080805060803" pitchFamily="18" charset="0"/>
                <a:ea typeface="Alfios" panose="02070502080805060803" pitchFamily="18" charset="0"/>
              </a:rPr>
            </a:br>
            <a:r>
              <a:rPr lang="el-GR" sz="4900" dirty="0" smtClean="0">
                <a:latin typeface="Alfios" panose="02070502080805060803" pitchFamily="18" charset="0"/>
                <a:ea typeface="Alfios" panose="02070502080805060803" pitchFamily="18" charset="0"/>
              </a:rPr>
              <a:t/>
            </a:r>
            <a:br>
              <a:rPr lang="el-GR" sz="4900" dirty="0" smtClean="0">
                <a:latin typeface="Alfios" panose="02070502080805060803" pitchFamily="18" charset="0"/>
                <a:ea typeface="Alfios" panose="02070502080805060803" pitchFamily="18" charset="0"/>
              </a:rPr>
            </a:br>
            <a:r>
              <a:rPr lang="el-GR" sz="4900" dirty="0" smtClean="0">
                <a:latin typeface="Alfios" panose="02070502080805060803" pitchFamily="18" charset="0"/>
                <a:ea typeface="Alfios" panose="02070502080805060803" pitchFamily="18" charset="0"/>
              </a:rPr>
              <a:t>ΠΙΣ Β’ Εξάμηνο</a:t>
            </a:r>
            <a:br>
              <a:rPr lang="el-GR" sz="4900" dirty="0" smtClean="0">
                <a:latin typeface="Alfios" panose="02070502080805060803" pitchFamily="18" charset="0"/>
                <a:ea typeface="Alfios" panose="02070502080805060803" pitchFamily="18" charset="0"/>
              </a:rPr>
            </a:br>
            <a:r>
              <a:rPr lang="el-GR" sz="3600" dirty="0"/>
              <a:t/>
            </a:r>
            <a:br>
              <a:rPr lang="el-GR" sz="3600" dirty="0"/>
            </a:br>
            <a:endParaRPr lang="el-GR" sz="3600" dirty="0"/>
          </a:p>
        </p:txBody>
      </p:sp>
      <p:sp>
        <p:nvSpPr>
          <p:cNvPr id="3" name="Υπότιτλος 2"/>
          <p:cNvSpPr>
            <a:spLocks noGrp="1"/>
          </p:cNvSpPr>
          <p:nvPr>
            <p:ph type="subTitle" idx="1"/>
          </p:nvPr>
        </p:nvSpPr>
        <p:spPr>
          <a:xfrm>
            <a:off x="1154955" y="4777380"/>
            <a:ext cx="8997574" cy="1031749"/>
          </a:xfrm>
        </p:spPr>
        <p:txBody>
          <a:bodyPr>
            <a:normAutofit fontScale="62500" lnSpcReduction="20000"/>
          </a:bodyPr>
          <a:lstStyle/>
          <a:p>
            <a:endParaRPr lang="el-GR" dirty="0" smtClean="0"/>
          </a:p>
          <a:p>
            <a:r>
              <a:rPr lang="el-GR" sz="3200" dirty="0" err="1" smtClean="0">
                <a:latin typeface="Alfios" panose="02070502080805060803" pitchFamily="18" charset="0"/>
                <a:ea typeface="Alfios" panose="02070502080805060803" pitchFamily="18" charset="0"/>
              </a:rPr>
              <a:t>Δρ</a:t>
            </a:r>
            <a:r>
              <a:rPr lang="el-GR" sz="3200" dirty="0" smtClean="0">
                <a:latin typeface="Alfios" panose="02070502080805060803" pitchFamily="18" charset="0"/>
                <a:ea typeface="Alfios" panose="02070502080805060803" pitchFamily="18" charset="0"/>
              </a:rPr>
              <a:t> </a:t>
            </a:r>
            <a:r>
              <a:rPr lang="el-GR" sz="3200" dirty="0" err="1" smtClean="0">
                <a:latin typeface="Alfios" panose="02070502080805060803" pitchFamily="18" charset="0"/>
                <a:ea typeface="Alfios" panose="02070502080805060803" pitchFamily="18" charset="0"/>
              </a:rPr>
              <a:t>Λαμπρινος</a:t>
            </a:r>
            <a:r>
              <a:rPr lang="el-GR" sz="3200" dirty="0" smtClean="0">
                <a:latin typeface="Alfios" panose="02070502080805060803" pitchFamily="18" charset="0"/>
                <a:ea typeface="Alfios" panose="02070502080805060803" pitchFamily="18" charset="0"/>
              </a:rPr>
              <a:t> </a:t>
            </a:r>
            <a:r>
              <a:rPr lang="el-GR" sz="3200" dirty="0" err="1" smtClean="0">
                <a:latin typeface="Alfios" panose="02070502080805060803" pitchFamily="18" charset="0"/>
                <a:ea typeface="Alfios" panose="02070502080805060803" pitchFamily="18" charset="0"/>
              </a:rPr>
              <a:t>Ευστ</a:t>
            </a:r>
            <a:r>
              <a:rPr lang="el-GR" sz="3200" dirty="0" smtClean="0">
                <a:latin typeface="Alfios" panose="02070502080805060803" pitchFamily="18" charset="0"/>
                <a:ea typeface="Alfios" panose="02070502080805060803" pitchFamily="18" charset="0"/>
              </a:rPr>
              <a:t>. </a:t>
            </a:r>
            <a:r>
              <a:rPr lang="el-GR" sz="3200" dirty="0" err="1" smtClean="0">
                <a:latin typeface="Alfios" panose="02070502080805060803" pitchFamily="18" charset="0"/>
                <a:ea typeface="Alfios" panose="02070502080805060803" pitchFamily="18" charset="0"/>
              </a:rPr>
              <a:t>Πλατυποδης</a:t>
            </a:r>
            <a:endParaRPr lang="el-GR" sz="3200" dirty="0" smtClean="0">
              <a:latin typeface="Alfios" panose="02070502080805060803" pitchFamily="18" charset="0"/>
              <a:ea typeface="Alfios" panose="02070502080805060803" pitchFamily="18" charset="0"/>
            </a:endParaRPr>
          </a:p>
          <a:p>
            <a:r>
              <a:rPr lang="el-GR" sz="3200" dirty="0" err="1" smtClean="0">
                <a:latin typeface="Alfios" panose="02070502080805060803" pitchFamily="18" charset="0"/>
                <a:ea typeface="Alfios" panose="02070502080805060803" pitchFamily="18" charset="0"/>
              </a:rPr>
              <a:t>Ανωτατη</a:t>
            </a:r>
            <a:r>
              <a:rPr lang="el-GR" sz="3200" dirty="0" smtClean="0">
                <a:latin typeface="Alfios" panose="02070502080805060803" pitchFamily="18" charset="0"/>
                <a:ea typeface="Alfios" panose="02070502080805060803" pitchFamily="18" charset="0"/>
              </a:rPr>
              <a:t> </a:t>
            </a:r>
            <a:r>
              <a:rPr lang="el-GR" sz="3200" dirty="0" err="1" smtClean="0">
                <a:latin typeface="Alfios" panose="02070502080805060803" pitchFamily="18" charset="0"/>
                <a:ea typeface="Alfios" panose="02070502080805060803" pitchFamily="18" charset="0"/>
              </a:rPr>
              <a:t>Εκκλησιαστικη</a:t>
            </a:r>
            <a:r>
              <a:rPr lang="el-GR" sz="3200" dirty="0" smtClean="0">
                <a:latin typeface="Alfios" panose="02070502080805060803" pitchFamily="18" charset="0"/>
                <a:ea typeface="Alfios" panose="02070502080805060803" pitchFamily="18" charset="0"/>
              </a:rPr>
              <a:t> </a:t>
            </a:r>
            <a:r>
              <a:rPr lang="el-GR" sz="3200" dirty="0" err="1" smtClean="0">
                <a:latin typeface="Alfios" panose="02070502080805060803" pitchFamily="18" charset="0"/>
                <a:ea typeface="Alfios" panose="02070502080805060803" pitchFamily="18" charset="0"/>
              </a:rPr>
              <a:t>Ακαδημια</a:t>
            </a:r>
            <a:r>
              <a:rPr lang="el-GR" sz="3200" dirty="0" smtClean="0">
                <a:latin typeface="Alfios" panose="02070502080805060803" pitchFamily="18" charset="0"/>
                <a:ea typeface="Alfios" panose="02070502080805060803" pitchFamily="18" charset="0"/>
              </a:rPr>
              <a:t> </a:t>
            </a:r>
            <a:r>
              <a:rPr lang="el-GR" sz="3200" dirty="0" err="1" smtClean="0">
                <a:latin typeface="Alfios" panose="02070502080805060803" pitchFamily="18" charset="0"/>
                <a:ea typeface="Alfios" panose="02070502080805060803" pitchFamily="18" charset="0"/>
              </a:rPr>
              <a:t>Αθηνας</a:t>
            </a:r>
            <a:endParaRPr lang="el-GR" sz="3200" dirty="0">
              <a:latin typeface="Alfios" panose="02070502080805060803" pitchFamily="18" charset="0"/>
              <a:ea typeface="Alfios" panose="02070502080805060803" pitchFamily="18" charset="0"/>
            </a:endParaRPr>
          </a:p>
        </p:txBody>
      </p:sp>
    </p:spTree>
    <p:extLst>
      <p:ext uri="{BB962C8B-B14F-4D97-AF65-F5344CB8AC3E}">
        <p14:creationId xmlns:p14="http://schemas.microsoft.com/office/powerpoint/2010/main" val="11051782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Πλέκει το εγκώμιο της επιμέλειας.</a:t>
            </a:r>
          </a:p>
          <a:p>
            <a:r>
              <a:rPr lang="el-GR" dirty="0" smtClean="0"/>
              <a:t>Στηλιτεύει την οκνηρία και την αμέλεια.</a:t>
            </a:r>
          </a:p>
          <a:p>
            <a:r>
              <a:rPr lang="el-GR" dirty="0" smtClean="0"/>
              <a:t>Παιδαγωγικά μέσα:</a:t>
            </a:r>
          </a:p>
          <a:p>
            <a:r>
              <a:rPr lang="el-GR" dirty="0" smtClean="0"/>
              <a:t>Έπαινος </a:t>
            </a:r>
          </a:p>
          <a:p>
            <a:r>
              <a:rPr lang="el-GR" dirty="0" smtClean="0"/>
              <a:t>Ψόγος</a:t>
            </a:r>
          </a:p>
          <a:p>
            <a:r>
              <a:rPr lang="el-GR" dirty="0" smtClean="0"/>
              <a:t>Αντιτίθεται στην άσκηση οποιασδήποτε μορφής βία.</a:t>
            </a:r>
          </a:p>
          <a:p>
            <a:r>
              <a:rPr lang="el-GR" dirty="0" smtClean="0"/>
              <a:t>Ο ρόλος του παιδαγωγού.</a:t>
            </a:r>
          </a:p>
          <a:p>
            <a:r>
              <a:rPr lang="el-GR" dirty="0" smtClean="0"/>
              <a:t>Αναφέρεται στην ανάγκη αξιολόγησης του εκπαιδευτικού έργου και του παιδαγωγού.</a:t>
            </a:r>
            <a:endParaRPr lang="el-GR" dirty="0"/>
          </a:p>
        </p:txBody>
      </p:sp>
    </p:spTree>
    <p:extLst>
      <p:ext uri="{BB962C8B-B14F-4D97-AF65-F5344CB8AC3E}">
        <p14:creationId xmlns:p14="http://schemas.microsoft.com/office/powerpoint/2010/main" val="1982643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Πλούταρχος, </a:t>
            </a:r>
            <a:r>
              <a:rPr lang="el-GR" i="1" dirty="0" err="1" smtClean="0"/>
              <a:t>Περὶ</a:t>
            </a:r>
            <a:r>
              <a:rPr lang="el-GR" i="1" dirty="0" smtClean="0"/>
              <a:t> </a:t>
            </a:r>
            <a:r>
              <a:rPr lang="el-GR" i="1" dirty="0" err="1" smtClean="0"/>
              <a:t>Παίδων</a:t>
            </a:r>
            <a:r>
              <a:rPr lang="el-GR" i="1" dirty="0" smtClean="0"/>
              <a:t> </a:t>
            </a:r>
            <a:r>
              <a:rPr lang="el-GR" i="1" dirty="0" err="1" smtClean="0"/>
              <a:t>Ἀγωγῆς</a:t>
            </a:r>
            <a:endParaRPr lang="el-GR" i="1" dirty="0"/>
          </a:p>
        </p:txBody>
      </p:sp>
      <p:sp>
        <p:nvSpPr>
          <p:cNvPr id="3" name="Θέση περιεχομένου 2"/>
          <p:cNvSpPr>
            <a:spLocks noGrp="1"/>
          </p:cNvSpPr>
          <p:nvPr>
            <p:ph idx="1"/>
          </p:nvPr>
        </p:nvSpPr>
        <p:spPr/>
        <p:txBody>
          <a:bodyPr/>
          <a:lstStyle/>
          <a:p>
            <a:endParaRPr lang="el-GR" dirty="0" smtClean="0">
              <a:hlinkClick r:id="rId2"/>
            </a:endParaRPr>
          </a:p>
          <a:p>
            <a:r>
              <a:rPr lang="en-US" dirty="0">
                <a:hlinkClick r:id="rId3"/>
              </a:rPr>
              <a:t>https://vivliothikiagiasmatos.files.wordpress.com/2012/02/cf80cebbcebfcf8dcf84ceb1cf81cf87cebfcf82-cf80ceb5cf81ceaf-cf80ceb1ceafceb4cf89cebd-ceb1ceb3cf89ceb3ceaecf82.pdf</a:t>
            </a:r>
            <a:endParaRPr lang="el-GR" dirty="0">
              <a:hlinkClick r:id="rId2"/>
            </a:endParaRPr>
          </a:p>
          <a:p>
            <a:endParaRPr lang="el-GR" dirty="0" smtClean="0">
              <a:hlinkClick r:id="rId2"/>
            </a:endParaRPr>
          </a:p>
          <a:p>
            <a:r>
              <a:rPr lang="en-US" dirty="0" smtClean="0">
                <a:hlinkClick r:id="rId2"/>
              </a:rPr>
              <a:t>http</a:t>
            </a:r>
            <a:r>
              <a:rPr lang="en-US" dirty="0">
                <a:hlinkClick r:id="rId2"/>
              </a:rPr>
              <a:t>://</a:t>
            </a:r>
            <a:r>
              <a:rPr lang="en-US" dirty="0" smtClean="0">
                <a:hlinkClick r:id="rId2"/>
              </a:rPr>
              <a:t>ikee.lib.auth.gr/record/135968?ln=el</a:t>
            </a:r>
            <a:endParaRPr lang="el-GR" dirty="0" smtClean="0"/>
          </a:p>
          <a:p>
            <a:r>
              <a:rPr lang="el-GR" dirty="0" smtClean="0"/>
              <a:t>(σ.63 </a:t>
            </a:r>
            <a:r>
              <a:rPr lang="el-GR" dirty="0" err="1" smtClean="0"/>
              <a:t>κε</a:t>
            </a:r>
            <a:r>
              <a:rPr lang="el-GR" dirty="0" smtClean="0"/>
              <a:t>)</a:t>
            </a:r>
          </a:p>
          <a:p>
            <a:endParaRPr lang="el-GR" dirty="0"/>
          </a:p>
          <a:p>
            <a:r>
              <a:rPr lang="en-US" dirty="0">
                <a:hlinkClick r:id="rId4"/>
              </a:rPr>
              <a:t>http://</a:t>
            </a:r>
            <a:r>
              <a:rPr lang="en-US" dirty="0" smtClean="0">
                <a:hlinkClick r:id="rId4"/>
              </a:rPr>
              <a:t>www.elliepek.gr/documents/7o_synedrio_eisigiseis/Eisigisi%20Vorvi-Daniilidou.pdf</a:t>
            </a:r>
            <a:endParaRPr lang="el-GR" dirty="0" smtClean="0"/>
          </a:p>
          <a:p>
            <a:endParaRPr lang="el-GR" dirty="0"/>
          </a:p>
          <a:p>
            <a:endParaRPr lang="el-GR" dirty="0" smtClean="0"/>
          </a:p>
          <a:p>
            <a:endParaRPr lang="el-GR" dirty="0"/>
          </a:p>
        </p:txBody>
      </p:sp>
    </p:spTree>
    <p:extLst>
      <p:ext uri="{BB962C8B-B14F-4D97-AF65-F5344CB8AC3E}">
        <p14:creationId xmlns:p14="http://schemas.microsoft.com/office/powerpoint/2010/main" val="3739489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Παιδεία στη Στωική Φιλοσοφία</a:t>
            </a:r>
            <a:endParaRPr lang="el-GR" dirty="0"/>
          </a:p>
        </p:txBody>
      </p:sp>
      <p:sp>
        <p:nvSpPr>
          <p:cNvPr id="3" name="Θέση περιεχομένου 2"/>
          <p:cNvSpPr>
            <a:spLocks noGrp="1"/>
          </p:cNvSpPr>
          <p:nvPr>
            <p:ph idx="1"/>
          </p:nvPr>
        </p:nvSpPr>
        <p:spPr/>
        <p:txBody>
          <a:bodyPr>
            <a:normAutofit fontScale="92500" lnSpcReduction="20000"/>
          </a:bodyPr>
          <a:lstStyle/>
          <a:p>
            <a:endParaRPr lang="el-GR" dirty="0" smtClean="0"/>
          </a:p>
          <a:p>
            <a:r>
              <a:rPr lang="el-GR" dirty="0" smtClean="0"/>
              <a:t>Κατά τους Επίκτητο (50-120), Σενέκα (4π.Χ-65) και </a:t>
            </a:r>
            <a:r>
              <a:rPr lang="el-GR" dirty="0"/>
              <a:t>Μ</a:t>
            </a:r>
            <a:r>
              <a:rPr lang="el-GR" dirty="0" smtClean="0"/>
              <a:t>άρκο Αυρήλιο η παιδεία έγκειται στο να μαθαίνει κανείς τα «ίδια» και τα «αλλότρια», θέματα που αφορούν και δεν αφορούν το ίδιο το άτομο.</a:t>
            </a:r>
          </a:p>
          <a:p>
            <a:r>
              <a:rPr lang="el-GR" dirty="0" smtClean="0"/>
              <a:t>Ανθρωποκεντρική Παιδεία</a:t>
            </a:r>
          </a:p>
          <a:p>
            <a:endParaRPr lang="el-GR" dirty="0"/>
          </a:p>
          <a:p>
            <a:r>
              <a:rPr lang="el-GR" dirty="0" smtClean="0"/>
              <a:t>Η παιδεία μας βοηθά να κατανοήσουμε τον κόσμο όπως είναι.</a:t>
            </a:r>
          </a:p>
          <a:p>
            <a:r>
              <a:rPr lang="el-GR" dirty="0" smtClean="0"/>
              <a:t>Η γνώση μας βοηθά να αντιμετωπίζουμε ρεαλιστικά τον κόσμο.</a:t>
            </a:r>
          </a:p>
          <a:p>
            <a:r>
              <a:rPr lang="el-GR" dirty="0" smtClean="0"/>
              <a:t>Γνώση των γεγονότων στην αληθινή διάστασή τους.</a:t>
            </a:r>
          </a:p>
          <a:p>
            <a:r>
              <a:rPr lang="el-GR" dirty="0" smtClean="0"/>
              <a:t>Η γνωσιολογική διάσταση της παιδείας.</a:t>
            </a:r>
          </a:p>
          <a:p>
            <a:r>
              <a:rPr lang="el-GR" dirty="0" smtClean="0"/>
              <a:t>Τον κόσμο τον γνωρίζουμε, δεν τον αλλάζουμε, ούτε είναι καλό να τον αλλάξουμε.</a:t>
            </a:r>
            <a:endParaRPr lang="el-GR" dirty="0"/>
          </a:p>
        </p:txBody>
      </p:sp>
    </p:spTree>
    <p:extLst>
      <p:ext uri="{BB962C8B-B14F-4D97-AF65-F5344CB8AC3E}">
        <p14:creationId xmlns:p14="http://schemas.microsoft.com/office/powerpoint/2010/main" val="1773044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lnSpcReduction="10000"/>
          </a:bodyPr>
          <a:lstStyle/>
          <a:p>
            <a:r>
              <a:rPr lang="el-GR" dirty="0" smtClean="0"/>
              <a:t>Μουσική παιδεία: αναγκαιότητα και σπουδαιότητα</a:t>
            </a:r>
          </a:p>
          <a:p>
            <a:r>
              <a:rPr lang="el-GR" dirty="0" smtClean="0"/>
              <a:t>Παιδαγωγός: τα καθήκοντά του.</a:t>
            </a:r>
          </a:p>
          <a:p>
            <a:r>
              <a:rPr lang="el-GR" dirty="0" smtClean="0"/>
              <a:t>Μαθητής: συμμετέχει στην παραγωγή της γνώσης.</a:t>
            </a:r>
          </a:p>
          <a:p>
            <a:r>
              <a:rPr lang="el-GR" dirty="0" smtClean="0"/>
              <a:t>Μαθαίνει να σκέφτεται, μαθαίνει να αντιμετωπίζει κάθε τι πολύπλευρα.</a:t>
            </a:r>
          </a:p>
          <a:p>
            <a:r>
              <a:rPr lang="el-GR" dirty="0" err="1" smtClean="0"/>
              <a:t>Κικέρων</a:t>
            </a:r>
            <a:r>
              <a:rPr lang="el-GR" dirty="0" smtClean="0"/>
              <a:t>: Η έμφυτη τάση του ανθρώπου για μετάδοση της γνώσης.</a:t>
            </a:r>
          </a:p>
          <a:p>
            <a:r>
              <a:rPr lang="el-GR" dirty="0" smtClean="0"/>
              <a:t>Στωική διαλεκτική: σημαίνον και σημαινόμενο.</a:t>
            </a:r>
          </a:p>
          <a:p>
            <a:r>
              <a:rPr lang="el-GR" dirty="0" smtClean="0"/>
              <a:t>Η σπουδαιότητα της μάθησης/ θεραπεία της ψυχής.</a:t>
            </a:r>
          </a:p>
          <a:p>
            <a:r>
              <a:rPr lang="el-GR" dirty="0" smtClean="0"/>
              <a:t>Ο παιδαγωγικός έρως.</a:t>
            </a:r>
          </a:p>
          <a:p>
            <a:r>
              <a:rPr lang="el-GR" dirty="0" smtClean="0"/>
              <a:t>Παιδεία και παιδιά.</a:t>
            </a:r>
          </a:p>
          <a:p>
            <a:r>
              <a:rPr lang="el-GR" dirty="0" smtClean="0"/>
              <a:t>Παιδεία και ελευθερία, αφοβία, αταραξία.</a:t>
            </a:r>
          </a:p>
          <a:p>
            <a:endParaRPr lang="el-GR" dirty="0"/>
          </a:p>
        </p:txBody>
      </p:sp>
    </p:spTree>
    <p:extLst>
      <p:ext uri="{BB962C8B-B14F-4D97-AF65-F5344CB8AC3E}">
        <p14:creationId xmlns:p14="http://schemas.microsoft.com/office/powerpoint/2010/main" val="2530738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46112" y="2052918"/>
            <a:ext cx="9403742" cy="4195481"/>
          </a:xfrm>
        </p:spPr>
        <p:txBody>
          <a:bodyPr>
            <a:normAutofit fontScale="85000" lnSpcReduction="20000"/>
          </a:bodyPr>
          <a:lstStyle/>
          <a:p>
            <a:r>
              <a:rPr lang="el-GR" sz="4000" dirty="0" smtClean="0"/>
              <a:t>Ο ελεύθερος δε φοβάται, δεν λυπάται, δεν ταράζεται.</a:t>
            </a:r>
          </a:p>
          <a:p>
            <a:endParaRPr lang="el-GR" sz="4000" dirty="0" smtClean="0"/>
          </a:p>
          <a:p>
            <a:r>
              <a:rPr lang="el-GR" sz="4000" dirty="0" smtClean="0"/>
              <a:t>Η παιδεία μας απαλλάσσει από το φόβο, την λύπη και την ταραχή.</a:t>
            </a:r>
          </a:p>
          <a:p>
            <a:endParaRPr lang="el-GR" sz="4000" dirty="0" smtClean="0"/>
          </a:p>
          <a:p>
            <a:r>
              <a:rPr lang="el-GR" sz="4000" dirty="0" smtClean="0"/>
              <a:t>Συμπέρασμα: Ο ελεύθερος είναι ο έχων παιδεία (πεπαιδευμένος)</a:t>
            </a:r>
            <a:endParaRPr lang="el-GR" sz="4000" dirty="0"/>
          </a:p>
        </p:txBody>
      </p:sp>
    </p:spTree>
    <p:extLst>
      <p:ext uri="{BB962C8B-B14F-4D97-AF65-F5344CB8AC3E}">
        <p14:creationId xmlns:p14="http://schemas.microsoft.com/office/powerpoint/2010/main" val="3878781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Ο μη έχων παιδεία αιτιάται για τα δεινά τους άλλους.</a:t>
            </a:r>
          </a:p>
          <a:p>
            <a:endParaRPr lang="el-GR" dirty="0"/>
          </a:p>
          <a:p>
            <a:r>
              <a:rPr lang="el-GR" dirty="0" smtClean="0"/>
              <a:t>Ο έχων παιδεία αιτιάται τον εαυτό του.</a:t>
            </a:r>
          </a:p>
          <a:p>
            <a:pPr marL="0" indent="0">
              <a:buNone/>
            </a:pPr>
            <a:endParaRPr lang="el-GR" dirty="0" smtClean="0"/>
          </a:p>
          <a:p>
            <a:r>
              <a:rPr lang="el-GR" u="sng" dirty="0" smtClean="0"/>
              <a:t>Ιδανικό</a:t>
            </a:r>
          </a:p>
          <a:p>
            <a:endParaRPr lang="el-GR" dirty="0" smtClean="0"/>
          </a:p>
          <a:p>
            <a:r>
              <a:rPr lang="el-GR" dirty="0" smtClean="0"/>
              <a:t>Όλοι οι πεπαιδευμένοι είναι ελεύθεροι και τελικώς ευτυχισμένοι.</a:t>
            </a:r>
            <a:endParaRPr lang="el-GR" dirty="0"/>
          </a:p>
        </p:txBody>
      </p:sp>
    </p:spTree>
    <p:extLst>
      <p:ext uri="{BB962C8B-B14F-4D97-AF65-F5344CB8AC3E}">
        <p14:creationId xmlns:p14="http://schemas.microsoft.com/office/powerpoint/2010/main" val="26115861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85000" lnSpcReduction="20000"/>
          </a:bodyPr>
          <a:lstStyle/>
          <a:p>
            <a:r>
              <a:rPr lang="el-GR" dirty="0"/>
              <a:t>Παναγιώτης Ηλιόπουλος, «Οι περί Παιδείας απόψεις των Στωικών: Αρχές και μέθοδοι». Επετηρίδα Φιλοσοφικής Έρευνας ΔΙΑ-ΛΟΓΟΣ, εκδόσεις </a:t>
            </a:r>
            <a:r>
              <a:rPr lang="el-GR" dirty="0" err="1"/>
              <a:t>Παπαζήση</a:t>
            </a:r>
            <a:r>
              <a:rPr lang="el-GR" dirty="0"/>
              <a:t>, τεύχος 3, Αθήνα 2013, </a:t>
            </a:r>
            <a:r>
              <a:rPr lang="el-GR" dirty="0" err="1"/>
              <a:t>σσ</a:t>
            </a:r>
            <a:r>
              <a:rPr lang="el-GR" dirty="0"/>
              <a:t>. 46-57</a:t>
            </a:r>
            <a:r>
              <a:rPr lang="el-GR" dirty="0" smtClean="0"/>
              <a:t>.</a:t>
            </a:r>
          </a:p>
          <a:p>
            <a:r>
              <a:rPr lang="en-US" dirty="0">
                <a:hlinkClick r:id="rId2"/>
              </a:rPr>
              <a:t>https://www.academia.edu/5337344/%CE%A0%CE%B1%CE%BD%CE%B1%CE%B3%CE%B9%CF%8E%CF%84%CE%B7%CF%82_%CE%97%CE%BB%CE%B9%CF%8C%CF%80%CE%BF%CF%85%CE%BB%CE%BF%CF%82_%CE%9F%CE%B9_%CF%80%CE%B5%CF%81%CE%AF_%CE%A0%CE%B1%CE%B9%CE%B4%CE%B5%CE%AF%CE%B1%CF%82_%CE%B1%CF%80%CF%8C%CF%88%CE%B5%CE%B9%CF%82_%CF%84%CF%89%CE%BD_%CE%A3%CF%84%CF%89%CE%B9%CE%BA%CF%8E%CE%BD_%CE%91%CF%81%CF%87%CE%AD%CF%82_%CE%BA%CE%B1%CE%B9_%CE%BC%CE%AD%CE%B8%CE%BF%CE%B4%CE%BF%CE%B9_._%CE%95%CF%80%CE%B5%CF%84%CE%B7%CF%81%CE%AF%CE%B4%CE%B1_%CE%A6%CE%B9%CE%BB%CE%BF%CF%83%CE%BF%CF%86%CE%B9%CE%BA%CE%AE%CF%82_%CE%88%CF%81%CE%B5%CF%85%CE%BD%CE%B1%CF%82_%CE%94%CE%99%CE%91-%CE%9B%CE%9F%CE%93%CE%9F%CE%A3_%CE%B5%CE%BA%CE%B4%CF%8C%CF%83%CE%B5%CE%B9%CF%82_%CE%A0%CE%B1%CF%80%CE%B1%CE%B6%CE%AE%CF%83%CE%B7_%CF%84%CE%B5%CF%8D%CF%87%CE%BF%CF%82_3_%CE%91%CE%B8%CE%AE%CE%BD%CE%B1_2013_%CF%83%CF%83._46-57</a:t>
            </a:r>
            <a:endParaRPr lang="el-GR" dirty="0"/>
          </a:p>
        </p:txBody>
      </p:sp>
    </p:spTree>
    <p:extLst>
      <p:ext uri="{BB962C8B-B14F-4D97-AF65-F5344CB8AC3E}">
        <p14:creationId xmlns:p14="http://schemas.microsoft.com/office/powerpoint/2010/main" val="3919961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06824" y="1304366"/>
            <a:ext cx="9243029" cy="4944034"/>
          </a:xfrm>
        </p:spPr>
        <p:txBody>
          <a:bodyPr>
            <a:normAutofit/>
          </a:bodyPr>
          <a:lstStyle/>
          <a:p>
            <a:endParaRPr lang="el-GR" dirty="0" smtClean="0">
              <a:hlinkClick r:id="rId2"/>
            </a:endParaRPr>
          </a:p>
          <a:p>
            <a:endParaRPr lang="el-GR" dirty="0">
              <a:hlinkClick r:id="rId2"/>
            </a:endParaRPr>
          </a:p>
          <a:p>
            <a:r>
              <a:rPr lang="en-US" dirty="0" smtClean="0">
                <a:hlinkClick r:id="rId2"/>
              </a:rPr>
              <a:t>http</a:t>
            </a:r>
            <a:r>
              <a:rPr lang="en-US" dirty="0">
                <a:hlinkClick r:id="rId2"/>
              </a:rPr>
              <a:t>://</a:t>
            </a:r>
            <a:r>
              <a:rPr lang="en-US" dirty="0" smtClean="0">
                <a:hlinkClick r:id="rId2"/>
              </a:rPr>
              <a:t>amitos.library.uop.gr/xmlui/bitstream/handle/123456789/227/189_000004.pdf?sequence=1&amp;isAllowed=y</a:t>
            </a:r>
            <a:endParaRPr lang="el-GR" dirty="0" smtClean="0"/>
          </a:p>
          <a:p>
            <a:pPr marL="0" indent="0">
              <a:buNone/>
            </a:pPr>
            <a:endParaRPr lang="en-US" dirty="0" smtClean="0"/>
          </a:p>
          <a:p>
            <a:r>
              <a:rPr lang="en-US" dirty="0">
                <a:hlinkClick r:id="rId3"/>
              </a:rPr>
              <a:t>https://</a:t>
            </a:r>
            <a:r>
              <a:rPr lang="en-US" dirty="0" smtClean="0">
                <a:hlinkClick r:id="rId3"/>
              </a:rPr>
              <a:t>repository.kallipos.gr/bitstream/11419/2634/1/kefalaio%203.pdf</a:t>
            </a:r>
            <a:r>
              <a:rPr lang="el-GR" u="sng" dirty="0">
                <a:hlinkClick r:id="rId4"/>
              </a:rPr>
              <a:t/>
            </a:r>
            <a:br>
              <a:rPr lang="el-GR" u="sng" dirty="0">
                <a:hlinkClick r:id="rId4"/>
              </a:rPr>
            </a:br>
            <a:r>
              <a:rPr lang="el-GR" u="sng" dirty="0">
                <a:hlinkClick r:id="rId4"/>
              </a:rPr>
              <a:t/>
            </a:r>
            <a:br>
              <a:rPr lang="el-GR" u="sng" dirty="0">
                <a:hlinkClick r:id="rId4"/>
              </a:rPr>
            </a:br>
            <a:r>
              <a:rPr lang="el-GR" u="sng" dirty="0" err="1">
                <a:hlinkClick r:id="rId4"/>
              </a:rPr>
              <a:t>φιλοσοφικα</a:t>
            </a:r>
            <a:r>
              <a:rPr lang="el-GR" u="sng" dirty="0">
                <a:hlinkClick r:id="rId4"/>
              </a:rPr>
              <a:t> </a:t>
            </a:r>
            <a:r>
              <a:rPr lang="el-GR" u="sng" dirty="0" err="1">
                <a:hlinkClick r:id="rId4"/>
              </a:rPr>
              <a:t>ρευματα</a:t>
            </a:r>
            <a:r>
              <a:rPr lang="el-GR" u="sng" dirty="0">
                <a:hlinkClick r:id="rId4"/>
              </a:rPr>
              <a:t> και </a:t>
            </a:r>
            <a:r>
              <a:rPr lang="el-GR" u="sng" dirty="0" err="1">
                <a:hlinkClick r:id="rId4"/>
              </a:rPr>
              <a:t>παιδεια</a:t>
            </a:r>
            <a:r>
              <a:rPr lang="el-GR" u="sng" dirty="0">
                <a:hlinkClick r:id="rId4"/>
              </a:rPr>
              <a:t> - </a:t>
            </a:r>
            <a:r>
              <a:rPr lang="en-US" u="sng" dirty="0">
                <a:hlinkClick r:id="rId4"/>
              </a:rPr>
              <a:t>Repository of UOI "</a:t>
            </a:r>
            <a:r>
              <a:rPr lang="en-US" u="sng" dirty="0" err="1">
                <a:hlinkClick r:id="rId4"/>
              </a:rPr>
              <a:t>Olympias</a:t>
            </a:r>
            <a:r>
              <a:rPr lang="en-US" u="sng" dirty="0">
                <a:hlinkClick r:id="rId4"/>
              </a:rPr>
              <a:t>"</a:t>
            </a:r>
          </a:p>
          <a:p>
            <a:r>
              <a:rPr lang="en-US" u="sng" dirty="0">
                <a:hlinkClick r:id="rId4"/>
              </a:rPr>
              <a:t>olympias.lib.uoi.gr › </a:t>
            </a:r>
            <a:r>
              <a:rPr lang="en-US" u="sng" dirty="0" err="1">
                <a:hlinkClick r:id="rId4"/>
              </a:rPr>
              <a:t>jspui</a:t>
            </a:r>
            <a:r>
              <a:rPr lang="en-US" u="sng" dirty="0">
                <a:hlinkClick r:id="rId4"/>
              </a:rPr>
              <a:t> › </a:t>
            </a:r>
            <a:r>
              <a:rPr lang="en-US" u="sng" dirty="0" err="1">
                <a:hlinkClick r:id="rId4"/>
              </a:rPr>
              <a:t>bitstream</a:t>
            </a:r>
            <a:r>
              <a:rPr lang="en-US" u="sng" dirty="0">
                <a:hlinkClick r:id="rId4"/>
              </a:rPr>
              <a:t> › 370.1 </a:t>
            </a:r>
            <a:r>
              <a:rPr lang="el-GR" u="sng" dirty="0">
                <a:hlinkClick r:id="rId4"/>
              </a:rPr>
              <a:t>ΚΟΥ.</a:t>
            </a:r>
            <a:r>
              <a:rPr lang="en-US" u="sng" dirty="0">
                <a:hlinkClick r:id="rId4"/>
              </a:rPr>
              <a:t>pdf</a:t>
            </a:r>
          </a:p>
          <a:p>
            <a:pPr marL="0" indent="0">
              <a:buNone/>
            </a:pPr>
            <a:endParaRPr lang="el-GR" dirty="0"/>
          </a:p>
        </p:txBody>
      </p:sp>
    </p:spTree>
    <p:extLst>
      <p:ext uri="{BB962C8B-B14F-4D97-AF65-F5344CB8AC3E}">
        <p14:creationId xmlns:p14="http://schemas.microsoft.com/office/powerpoint/2010/main" val="3060531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Ερωτήσεις</a:t>
            </a:r>
            <a:endParaRPr lang="el-GR" dirty="0"/>
          </a:p>
        </p:txBody>
      </p:sp>
      <p:sp>
        <p:nvSpPr>
          <p:cNvPr id="3" name="Θέση περιεχομένου 2"/>
          <p:cNvSpPr>
            <a:spLocks noGrp="1"/>
          </p:cNvSpPr>
          <p:nvPr>
            <p:ph idx="1"/>
          </p:nvPr>
        </p:nvSpPr>
        <p:spPr/>
        <p:txBody>
          <a:bodyPr/>
          <a:lstStyle/>
          <a:p>
            <a:pPr lvl="0"/>
            <a:r>
              <a:rPr lang="el-GR" dirty="0"/>
              <a:t>Πώς εννοεί την αγωγή ο Πλωτίνος; </a:t>
            </a:r>
          </a:p>
          <a:p>
            <a:pPr lvl="0"/>
            <a:r>
              <a:rPr lang="el-GR" dirty="0"/>
              <a:t>Ποιος και πως μπορεί να φθάσει κατά τον Πλωτίνο στον απώτερο σκοπό του.</a:t>
            </a:r>
          </a:p>
          <a:p>
            <a:pPr lvl="0"/>
            <a:r>
              <a:rPr lang="el-GR" dirty="0"/>
              <a:t>Ποια τα όρια της διδασκαλίας για τον Πλωτίνο; </a:t>
            </a:r>
          </a:p>
          <a:p>
            <a:pPr lvl="0"/>
            <a:r>
              <a:rPr lang="el-GR" dirty="0"/>
              <a:t>Ποιοι οι τρεις κύριοι παράγοντες της παιδείας κατά τον Πλούταρχο; </a:t>
            </a:r>
          </a:p>
          <a:p>
            <a:pPr lvl="0"/>
            <a:r>
              <a:rPr lang="el-GR" dirty="0"/>
              <a:t>Ποια η αξία της επιμέλειας κατά τον Πλούταρχο; </a:t>
            </a:r>
          </a:p>
          <a:p>
            <a:pPr lvl="0"/>
            <a:r>
              <a:rPr lang="el-GR" dirty="0"/>
              <a:t>Ποια η θέση των Στωικών για την παιδεία; </a:t>
            </a:r>
          </a:p>
          <a:p>
            <a:pPr lvl="0"/>
            <a:r>
              <a:rPr lang="el-GR" dirty="0"/>
              <a:t>Τι πρεσβεύουν οι Στωικοί για τη μουσική παιδεία;  </a:t>
            </a:r>
          </a:p>
          <a:p>
            <a:pPr marL="0" indent="0">
              <a:buNone/>
            </a:pPr>
            <a:endParaRPr lang="el-GR" dirty="0"/>
          </a:p>
        </p:txBody>
      </p:sp>
    </p:spTree>
    <p:extLst>
      <p:ext uri="{BB962C8B-B14F-4D97-AF65-F5344CB8AC3E}">
        <p14:creationId xmlns:p14="http://schemas.microsoft.com/office/powerpoint/2010/main" val="3574842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344705" y="954741"/>
            <a:ext cx="9789459" cy="2944905"/>
          </a:xfrm>
        </p:spPr>
        <p:txBody>
          <a:bodyPr>
            <a:noAutofit/>
          </a:bodyPr>
          <a:lstStyle/>
          <a:p>
            <a:r>
              <a:rPr lang="el-GR" sz="4000" i="1" dirty="0" smtClean="0"/>
              <a:t>ΘΕΩΡΙΑ ΚΑΙ ΦΙΛΟΣΟΦΙΑ ΤΗΣ ΠΑΙΔΕΙΑΣ</a:t>
            </a:r>
            <a:r>
              <a:rPr lang="el-GR" sz="4000" dirty="0" smtClean="0"/>
              <a:t/>
            </a:r>
            <a:br>
              <a:rPr lang="el-GR" sz="4000" dirty="0" smtClean="0"/>
            </a:br>
            <a:r>
              <a:rPr lang="el-GR" sz="4000" dirty="0" smtClean="0"/>
              <a:t>Γεώργιος Χ.</a:t>
            </a:r>
            <a:r>
              <a:rPr lang="en-US" sz="4000" dirty="0" smtClean="0"/>
              <a:t> </a:t>
            </a:r>
            <a:r>
              <a:rPr lang="el-GR" sz="4000" dirty="0" err="1" smtClean="0"/>
              <a:t>Κουμάκης</a:t>
            </a:r>
            <a:endParaRPr lang="el-GR" sz="4000" dirty="0"/>
          </a:p>
        </p:txBody>
      </p:sp>
      <p:sp>
        <p:nvSpPr>
          <p:cNvPr id="3" name="Υπότιτλος 2"/>
          <p:cNvSpPr>
            <a:spLocks noGrp="1"/>
          </p:cNvSpPr>
          <p:nvPr>
            <p:ph type="subTitle" idx="1"/>
          </p:nvPr>
        </p:nvSpPr>
        <p:spPr>
          <a:xfrm>
            <a:off x="1990164" y="4746812"/>
            <a:ext cx="8677835" cy="510988"/>
          </a:xfrm>
        </p:spPr>
        <p:txBody>
          <a:bodyPr/>
          <a:lstStyle/>
          <a:p>
            <a:r>
              <a:rPr lang="el-GR" dirty="0" err="1" smtClean="0"/>
              <a:t>σσ</a:t>
            </a:r>
            <a:r>
              <a:rPr lang="el-GR" dirty="0" smtClean="0"/>
              <a:t>. </a:t>
            </a:r>
            <a:r>
              <a:rPr lang="en-US" dirty="0" smtClean="0"/>
              <a:t>257-</a:t>
            </a:r>
            <a:r>
              <a:rPr lang="el-GR" dirty="0" smtClean="0"/>
              <a:t>295 (271-295)</a:t>
            </a:r>
            <a:endParaRPr lang="en-US" dirty="0" smtClean="0"/>
          </a:p>
          <a:p>
            <a:endParaRPr lang="el-GR" dirty="0"/>
          </a:p>
        </p:txBody>
      </p:sp>
    </p:spTree>
    <p:extLst>
      <p:ext uri="{BB962C8B-B14F-4D97-AF65-F5344CB8AC3E}">
        <p14:creationId xmlns:p14="http://schemas.microsoft.com/office/powerpoint/2010/main" val="11518325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ΠΛΩΤΙΝΟΣ- ΠΛΟΥΤΑΡΧΟΣ- ΣΤΩΙΚΟΙ</a:t>
            </a:r>
            <a:endParaRPr lang="el-GR" dirty="0"/>
          </a:p>
        </p:txBody>
      </p:sp>
      <p:sp>
        <p:nvSpPr>
          <p:cNvPr id="3" name="Θέση περιεχομένου 2"/>
          <p:cNvSpPr>
            <a:spLocks noGrp="1"/>
          </p:cNvSpPr>
          <p:nvPr>
            <p:ph idx="1"/>
          </p:nvPr>
        </p:nvSpPr>
        <p:spPr>
          <a:xfrm>
            <a:off x="1103312" y="2052918"/>
            <a:ext cx="10854226" cy="4195481"/>
          </a:xfrm>
        </p:spPr>
        <p:txBody>
          <a:bodyPr/>
          <a:lstStyle/>
          <a:p>
            <a:r>
              <a:rPr lang="el-GR" dirty="0" smtClean="0"/>
              <a:t>Η έννοια της αγωγής (άγω) στο </a:t>
            </a:r>
            <a:r>
              <a:rPr lang="el-GR" dirty="0" err="1" smtClean="0"/>
              <a:t>πλωτινικό</a:t>
            </a:r>
            <a:r>
              <a:rPr lang="el-GR" dirty="0" smtClean="0"/>
              <a:t> οντολογικό σύστημα.</a:t>
            </a:r>
          </a:p>
          <a:p>
            <a:r>
              <a:rPr lang="el-GR" dirty="0" smtClean="0"/>
              <a:t>Η ανοδική κίνηση των υποστάσεων- </a:t>
            </a:r>
            <a:r>
              <a:rPr lang="el-GR" i="1" dirty="0" smtClean="0"/>
              <a:t>πρόοδος</a:t>
            </a:r>
            <a:r>
              <a:rPr lang="en-US" i="1" dirty="0" smtClean="0"/>
              <a:t>.</a:t>
            </a:r>
          </a:p>
          <a:p>
            <a:endParaRPr lang="en-US" i="1" dirty="0"/>
          </a:p>
          <a:p>
            <a:r>
              <a:rPr lang="el-GR" sz="2800" i="1" dirty="0">
                <a:latin typeface="GFS Porson" panose="02000000000000000000" pitchFamily="50" charset="-95"/>
              </a:rPr>
              <a:t>Πάντες </a:t>
            </a:r>
            <a:r>
              <a:rPr lang="el-GR" sz="2800" i="1" dirty="0" err="1">
                <a:latin typeface="GFS Porson" panose="02000000000000000000" pitchFamily="50" charset="-95"/>
              </a:rPr>
              <a:t>ἄνθρωποι</a:t>
            </a:r>
            <a:r>
              <a:rPr lang="el-GR" sz="2800" i="1" dirty="0">
                <a:latin typeface="GFS Porson" panose="02000000000000000000" pitchFamily="50" charset="-95"/>
              </a:rPr>
              <a:t> </a:t>
            </a:r>
            <a:r>
              <a:rPr lang="el-GR" sz="2800" i="1" dirty="0" err="1">
                <a:latin typeface="GFS Porson" panose="02000000000000000000" pitchFamily="50" charset="-95"/>
              </a:rPr>
              <a:t>ἐξ</a:t>
            </a:r>
            <a:r>
              <a:rPr lang="el-GR" sz="2800" i="1" dirty="0">
                <a:latin typeface="GFS Porson" panose="02000000000000000000" pitchFamily="50" charset="-95"/>
              </a:rPr>
              <a:t> </a:t>
            </a:r>
            <a:r>
              <a:rPr lang="el-GR" sz="2800" i="1" dirty="0" err="1">
                <a:latin typeface="GFS Porson" panose="02000000000000000000" pitchFamily="50" charset="-95"/>
              </a:rPr>
              <a:t>ἀρχῆς</a:t>
            </a:r>
            <a:r>
              <a:rPr lang="el-GR" sz="2800" i="1" dirty="0">
                <a:latin typeface="GFS Porson" panose="02000000000000000000" pitchFamily="50" charset="-95"/>
              </a:rPr>
              <a:t> γενόμενοι </a:t>
            </a:r>
            <a:r>
              <a:rPr lang="el-GR" sz="2800" i="1" dirty="0" err="1">
                <a:latin typeface="GFS Porson" panose="02000000000000000000" pitchFamily="50" charset="-95"/>
              </a:rPr>
              <a:t>αἰσθήσει</a:t>
            </a:r>
            <a:r>
              <a:rPr lang="el-GR" sz="2800" i="1" dirty="0">
                <a:latin typeface="GFS Porson" panose="02000000000000000000" pitchFamily="50" charset="-95"/>
              </a:rPr>
              <a:t> </a:t>
            </a:r>
            <a:r>
              <a:rPr lang="el-GR" sz="2800" i="1" dirty="0" err="1">
                <a:latin typeface="GFS Porson" panose="02000000000000000000" pitchFamily="50" charset="-95"/>
              </a:rPr>
              <a:t>πρὸ</a:t>
            </a:r>
            <a:r>
              <a:rPr lang="el-GR" sz="2800" i="1" dirty="0">
                <a:latin typeface="GFS Porson" panose="02000000000000000000" pitchFamily="50" charset="-95"/>
              </a:rPr>
              <a:t> </a:t>
            </a:r>
            <a:r>
              <a:rPr lang="el-GR" sz="2800" i="1" dirty="0" err="1" smtClean="0">
                <a:latin typeface="GFS Porson" panose="02000000000000000000" pitchFamily="50" charset="-95"/>
              </a:rPr>
              <a:t>νοῦ</a:t>
            </a:r>
            <a:r>
              <a:rPr lang="el-GR" sz="2800" i="1" dirty="0">
                <a:latin typeface="GFS Porson" panose="02000000000000000000" pitchFamily="50" charset="-95"/>
              </a:rPr>
              <a:t> </a:t>
            </a:r>
            <a:r>
              <a:rPr lang="el-GR" sz="2800" i="1" dirty="0" err="1" smtClean="0">
                <a:latin typeface="GFS Porson" panose="02000000000000000000" pitchFamily="50" charset="-95"/>
              </a:rPr>
              <a:t>χρησάμενοι</a:t>
            </a:r>
            <a:r>
              <a:rPr lang="el-GR" sz="2800" i="1" dirty="0">
                <a:latin typeface="GFS Porson" panose="02000000000000000000" pitchFamily="50" charset="-95"/>
              </a:rPr>
              <a:t> </a:t>
            </a:r>
            <a:r>
              <a:rPr lang="el-GR" sz="2800" i="1" dirty="0" err="1" smtClean="0">
                <a:latin typeface="GFS Porson" panose="02000000000000000000" pitchFamily="50" charset="-95"/>
              </a:rPr>
              <a:t>καὶ</a:t>
            </a:r>
            <a:r>
              <a:rPr lang="el-GR" sz="2800" i="1" dirty="0" smtClean="0">
                <a:latin typeface="GFS Porson" panose="02000000000000000000" pitchFamily="50" charset="-95"/>
              </a:rPr>
              <a:t> </a:t>
            </a:r>
            <a:r>
              <a:rPr lang="el-GR" sz="2800" i="1" dirty="0" err="1">
                <a:latin typeface="GFS Porson" panose="02000000000000000000" pitchFamily="50" charset="-95"/>
              </a:rPr>
              <a:t>τοῖς</a:t>
            </a:r>
            <a:r>
              <a:rPr lang="el-GR" sz="2800" i="1" dirty="0">
                <a:latin typeface="GFS Porson" panose="02000000000000000000" pitchFamily="50" charset="-95"/>
              </a:rPr>
              <a:t> </a:t>
            </a:r>
            <a:r>
              <a:rPr lang="el-GR" sz="2800" i="1" dirty="0" err="1">
                <a:latin typeface="GFS Porson" panose="02000000000000000000" pitchFamily="50" charset="-95"/>
              </a:rPr>
              <a:t>αἰσθητοῖς</a:t>
            </a:r>
            <a:r>
              <a:rPr lang="el-GR" sz="2800" i="1" dirty="0">
                <a:latin typeface="GFS Porson" panose="02000000000000000000" pitchFamily="50" charset="-95"/>
              </a:rPr>
              <a:t> </a:t>
            </a:r>
            <a:r>
              <a:rPr lang="el-GR" sz="2800" i="1" dirty="0" err="1">
                <a:latin typeface="GFS Porson" panose="02000000000000000000" pitchFamily="50" charset="-95"/>
              </a:rPr>
              <a:t>προσβαλόντες</a:t>
            </a:r>
            <a:r>
              <a:rPr lang="el-GR" sz="2800" i="1" dirty="0">
                <a:latin typeface="GFS Porson" panose="02000000000000000000" pitchFamily="50" charset="-95"/>
              </a:rPr>
              <a:t> </a:t>
            </a:r>
            <a:r>
              <a:rPr lang="el-GR" sz="2800" i="1" dirty="0" err="1">
                <a:latin typeface="GFS Porson" panose="02000000000000000000" pitchFamily="50" charset="-95"/>
              </a:rPr>
              <a:t>πρώτοις</a:t>
            </a:r>
            <a:r>
              <a:rPr lang="el-GR" sz="2800" i="1" dirty="0">
                <a:latin typeface="GFS Porson" panose="02000000000000000000" pitchFamily="50" charset="-95"/>
              </a:rPr>
              <a:t> </a:t>
            </a:r>
            <a:r>
              <a:rPr lang="el-GR" sz="2800" i="1" dirty="0" err="1" smtClean="0">
                <a:latin typeface="GFS Porson" panose="02000000000000000000" pitchFamily="50" charset="-95"/>
              </a:rPr>
              <a:t>ἐξ</a:t>
            </a:r>
            <a:r>
              <a:rPr lang="el-GR" sz="2800" i="1" dirty="0" smtClean="0">
                <a:latin typeface="GFS Porson" panose="02000000000000000000" pitchFamily="50" charset="-95"/>
              </a:rPr>
              <a:t> </a:t>
            </a:r>
            <a:r>
              <a:rPr lang="el-GR" sz="2800" i="1" dirty="0" err="1" smtClean="0">
                <a:latin typeface="GFS Porson" panose="02000000000000000000" pitchFamily="50" charset="-95"/>
              </a:rPr>
              <a:t>ἀνάγκης</a:t>
            </a:r>
            <a:r>
              <a:rPr lang="en-US" sz="2800" i="1" dirty="0" smtClean="0"/>
              <a:t>   </a:t>
            </a:r>
            <a:endParaRPr lang="el-GR" sz="2800" i="1" dirty="0" smtClean="0"/>
          </a:p>
          <a:p>
            <a:pPr marL="0" indent="0">
              <a:buNone/>
            </a:pPr>
            <a:r>
              <a:rPr lang="el-GR" sz="2800" i="1" dirty="0"/>
              <a:t> </a:t>
            </a:r>
            <a:r>
              <a:rPr lang="el-GR" sz="2800" i="1" dirty="0" smtClean="0"/>
              <a:t>                                                                     </a:t>
            </a:r>
            <a:r>
              <a:rPr lang="el-GR" dirty="0" smtClean="0"/>
              <a:t>Πλωτίνος, </a:t>
            </a:r>
            <a:r>
              <a:rPr lang="el-GR" i="1" dirty="0" err="1" smtClean="0"/>
              <a:t>Εννεάδες</a:t>
            </a:r>
            <a:r>
              <a:rPr lang="el-GR" i="1" dirty="0" smtClean="0"/>
              <a:t>  </a:t>
            </a:r>
            <a:r>
              <a:rPr lang="en-US" dirty="0" smtClean="0"/>
              <a:t>V 9,1,1-3</a:t>
            </a:r>
          </a:p>
          <a:p>
            <a:pPr algn="just"/>
            <a:r>
              <a:rPr lang="en-US" dirty="0" smtClean="0"/>
              <a:t>[</a:t>
            </a:r>
            <a:r>
              <a:rPr lang="el-GR" dirty="0"/>
              <a:t> </a:t>
            </a:r>
            <a:r>
              <a:rPr lang="el-GR" dirty="0" smtClean="0"/>
              <a:t>Όλοι οι άνθρωποι από την αρχή που γεννιούνται, χρησιμοποιούν την αίσθηση πριν από το νου και, </a:t>
            </a:r>
            <a:r>
              <a:rPr lang="el-GR" dirty="0" err="1" smtClean="0"/>
              <a:t>κατ</a:t>
            </a:r>
            <a:r>
              <a:rPr lang="el-GR" dirty="0" smtClean="0"/>
              <a:t>΄ ανάγκη, τα αισθητά είναι τα πρώτα με τα οποία έρχονται αντιμέτωποι.] </a:t>
            </a:r>
            <a:endParaRPr lang="el-GR" dirty="0"/>
          </a:p>
          <a:p>
            <a:endParaRPr lang="el-GR" i="1" dirty="0"/>
          </a:p>
        </p:txBody>
      </p:sp>
    </p:spTree>
    <p:extLst>
      <p:ext uri="{BB962C8B-B14F-4D97-AF65-F5344CB8AC3E}">
        <p14:creationId xmlns:p14="http://schemas.microsoft.com/office/powerpoint/2010/main" val="1297297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Άρθρα για τον Πλωτίνο</a:t>
            </a:r>
            <a:br>
              <a:rPr lang="el-GR" dirty="0" smtClean="0"/>
            </a:br>
            <a:r>
              <a:rPr lang="el-GR" dirty="0" err="1" smtClean="0"/>
              <a:t>Λ.Ε.Πλατυπόδης</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i="1" dirty="0"/>
              <a:t>Ο ΠΑΙΔΑΓΩΓΩΝ ΚΑΤΑ ΤΟΝ ΠΛΩΤΙΝΟ </a:t>
            </a:r>
            <a:r>
              <a:rPr lang="el-GR" i="1" dirty="0" smtClean="0"/>
              <a:t>ΛΟΓΟΣ</a:t>
            </a:r>
          </a:p>
          <a:p>
            <a:pPr marL="0" indent="0">
              <a:buNone/>
            </a:pPr>
            <a:endParaRPr lang="el-GR" i="1" dirty="0"/>
          </a:p>
          <a:p>
            <a:r>
              <a:rPr lang="el-GR" i="1" dirty="0" smtClean="0"/>
              <a:t>Ο </a:t>
            </a:r>
            <a:r>
              <a:rPr lang="el-GR" i="1" dirty="0"/>
              <a:t>ΠΑΙΔΑΓΩΓΙΚΟΣ ΚΑΤΑ ΠΛΩΤΙΝΟΝ ΧΑΡΑΚΤΗΡΑΣ ΤΟΥ </a:t>
            </a:r>
            <a:r>
              <a:rPr lang="el-GR" i="1" dirty="0" smtClean="0"/>
              <a:t>ΚΑΛΛΟΥΣ</a:t>
            </a:r>
          </a:p>
          <a:p>
            <a:pPr marL="0" indent="0">
              <a:buNone/>
            </a:pPr>
            <a:endParaRPr lang="el-GR" i="1" dirty="0" smtClean="0"/>
          </a:p>
          <a:p>
            <a:r>
              <a:rPr lang="el-GR" i="1" dirty="0"/>
              <a:t>Το κατά </a:t>
            </a:r>
            <a:r>
              <a:rPr lang="el-GR" i="1" dirty="0" err="1"/>
              <a:t>Πλωτίνον</a:t>
            </a:r>
            <a:r>
              <a:rPr lang="el-GR" i="1" dirty="0"/>
              <a:t> «</a:t>
            </a:r>
            <a:r>
              <a:rPr lang="el-GR" i="1" dirty="0" err="1"/>
              <a:t>ἓν</a:t>
            </a:r>
            <a:r>
              <a:rPr lang="el-GR" i="1" dirty="0"/>
              <a:t> </a:t>
            </a:r>
            <a:r>
              <a:rPr lang="el-GR" i="1" dirty="0" err="1"/>
              <a:t>ποιητέον</a:t>
            </a:r>
            <a:r>
              <a:rPr lang="el-GR" i="1" dirty="0"/>
              <a:t> </a:t>
            </a:r>
            <a:r>
              <a:rPr lang="el-GR" i="1" dirty="0" err="1"/>
              <a:t>καὶ</a:t>
            </a:r>
            <a:r>
              <a:rPr lang="el-GR" i="1" dirty="0"/>
              <a:t> </a:t>
            </a:r>
            <a:r>
              <a:rPr lang="el-GR" i="1" dirty="0" err="1"/>
              <a:t>διδακτέον</a:t>
            </a:r>
            <a:r>
              <a:rPr lang="el-GR" i="1" dirty="0" smtClean="0"/>
              <a:t>»</a:t>
            </a:r>
          </a:p>
          <a:p>
            <a:pPr marL="0" indent="0">
              <a:buNone/>
            </a:pPr>
            <a:endParaRPr lang="el-GR" dirty="0"/>
          </a:p>
          <a:p>
            <a:r>
              <a:rPr lang="el-GR" i="1" dirty="0"/>
              <a:t>Το Κατά «</a:t>
            </a:r>
            <a:r>
              <a:rPr lang="el-GR" i="1" dirty="0" err="1"/>
              <a:t>Πλωτίνον</a:t>
            </a:r>
            <a:r>
              <a:rPr lang="el-GR" i="1" dirty="0"/>
              <a:t> Μέγιστον Μάθημα</a:t>
            </a:r>
            <a:r>
              <a:rPr lang="el-GR" i="1" dirty="0" smtClean="0"/>
              <a:t>»</a:t>
            </a:r>
          </a:p>
          <a:p>
            <a:r>
              <a:rPr lang="en-US" dirty="0">
                <a:hlinkClick r:id="rId2"/>
              </a:rPr>
              <a:t>http://</a:t>
            </a:r>
            <a:r>
              <a:rPr lang="en-US" dirty="0" smtClean="0">
                <a:hlinkClick r:id="rId2"/>
              </a:rPr>
              <a:t>www.elliepek.gr/documents/7o_synedrio_eisigiseis/platypodhs.pdf</a:t>
            </a:r>
            <a:endParaRPr lang="el-GR" dirty="0" smtClean="0"/>
          </a:p>
          <a:p>
            <a:pPr marL="0" indent="0">
              <a:buNone/>
            </a:pPr>
            <a:endParaRPr lang="el-GR" dirty="0" smtClean="0"/>
          </a:p>
          <a:p>
            <a:pPr>
              <a:buFont typeface="Wingdings" panose="05000000000000000000" pitchFamily="2" charset="2"/>
              <a:buChar char="Ø"/>
            </a:pPr>
            <a:r>
              <a:rPr lang="el-GR" i="1" dirty="0"/>
              <a:t>Ο παιδαγωγικός ρόλος των πολιτικών αρετών στον Πλωτίνο</a:t>
            </a:r>
          </a:p>
          <a:p>
            <a:pPr marL="0" indent="0">
              <a:buNone/>
            </a:pPr>
            <a:r>
              <a:rPr lang="el-GR" dirty="0" smtClean="0"/>
              <a:t/>
            </a:r>
            <a:br>
              <a:rPr lang="el-GR" dirty="0" smtClean="0"/>
            </a:br>
            <a:endParaRPr lang="el-GR" i="1" dirty="0"/>
          </a:p>
        </p:txBody>
      </p:sp>
    </p:spTree>
    <p:extLst>
      <p:ext uri="{BB962C8B-B14F-4D97-AF65-F5344CB8AC3E}">
        <p14:creationId xmlns:p14="http://schemas.microsoft.com/office/powerpoint/2010/main" val="4175086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28600" y="844062"/>
            <a:ext cx="11289323" cy="6137030"/>
          </a:xfrm>
        </p:spPr>
        <p:txBody>
          <a:bodyPr>
            <a:normAutofit/>
          </a:bodyPr>
          <a:lstStyle/>
          <a:p>
            <a:pPr algn="just"/>
            <a:r>
              <a:rPr lang="el-GR" sz="2800" dirty="0">
                <a:latin typeface="GFS Porson" panose="02000000000000000000" pitchFamily="50" charset="-95"/>
              </a:rPr>
              <a:t>Τρίτον </a:t>
            </a:r>
            <a:r>
              <a:rPr lang="el-GR" sz="2800" dirty="0" err="1">
                <a:latin typeface="GFS Porson" panose="02000000000000000000" pitchFamily="50" charset="-95"/>
              </a:rPr>
              <a:t>δὲ</a:t>
            </a:r>
            <a:r>
              <a:rPr lang="el-GR" sz="2800" dirty="0">
                <a:latin typeface="GFS Porson" panose="02000000000000000000" pitchFamily="50" charset="-95"/>
              </a:rPr>
              <a:t> γένος θείων </a:t>
            </a:r>
            <a:r>
              <a:rPr lang="el-GR" sz="2800" dirty="0" err="1">
                <a:latin typeface="GFS Porson" panose="02000000000000000000" pitchFamily="50" charset="-95"/>
              </a:rPr>
              <a:t>ἀνθρώπων</a:t>
            </a:r>
            <a:r>
              <a:rPr lang="el-GR" sz="2800" dirty="0">
                <a:latin typeface="GFS Porson" panose="02000000000000000000" pitchFamily="50" charset="-95"/>
              </a:rPr>
              <a:t> δυνάμει τε </a:t>
            </a:r>
            <a:r>
              <a:rPr lang="el-GR" sz="2800" dirty="0" err="1">
                <a:latin typeface="GFS Porson" panose="02000000000000000000" pitchFamily="50" charset="-95"/>
              </a:rPr>
              <a:t>κρείττονι</a:t>
            </a:r>
            <a:r>
              <a:rPr lang="el-GR" sz="2800" dirty="0">
                <a:latin typeface="GFS Porson" panose="02000000000000000000" pitchFamily="50" charset="-95"/>
              </a:rPr>
              <a:t> </a:t>
            </a:r>
            <a:r>
              <a:rPr lang="el-GR" sz="2800" dirty="0" err="1">
                <a:latin typeface="GFS Porson" panose="02000000000000000000" pitchFamily="50" charset="-95"/>
              </a:rPr>
              <a:t>καὶ</a:t>
            </a:r>
            <a:r>
              <a:rPr lang="el-GR" sz="2800" dirty="0">
                <a:latin typeface="GFS Porson" panose="02000000000000000000" pitchFamily="50" charset="-95"/>
              </a:rPr>
              <a:t> </a:t>
            </a:r>
            <a:r>
              <a:rPr lang="el-GR" sz="2800" dirty="0" err="1">
                <a:latin typeface="GFS Porson" panose="02000000000000000000" pitchFamily="50" charset="-95"/>
              </a:rPr>
              <a:t>ὀξύτητι</a:t>
            </a:r>
            <a:r>
              <a:rPr lang="el-GR" sz="2800" dirty="0">
                <a:latin typeface="GFS Porson" panose="02000000000000000000" pitchFamily="50" charset="-95"/>
              </a:rPr>
              <a:t> </a:t>
            </a:r>
            <a:r>
              <a:rPr lang="el-GR" sz="2800" dirty="0" err="1">
                <a:latin typeface="GFS Porson" panose="02000000000000000000" pitchFamily="50" charset="-95"/>
              </a:rPr>
              <a:t>ὀμμάτων</a:t>
            </a:r>
            <a:r>
              <a:rPr lang="el-GR" sz="2800" dirty="0">
                <a:latin typeface="GFS Porson" panose="02000000000000000000" pitchFamily="50" charset="-95"/>
              </a:rPr>
              <a:t> </a:t>
            </a:r>
            <a:r>
              <a:rPr lang="el-GR" sz="2800" dirty="0" err="1">
                <a:latin typeface="GFS Porson" panose="02000000000000000000" pitchFamily="50" charset="-95"/>
              </a:rPr>
              <a:t>εἶδέ</a:t>
            </a:r>
            <a:r>
              <a:rPr lang="el-GR" sz="2800" dirty="0">
                <a:latin typeface="GFS Porson" panose="02000000000000000000" pitchFamily="50" charset="-95"/>
              </a:rPr>
              <a:t> τε </a:t>
            </a:r>
            <a:r>
              <a:rPr lang="el-GR" sz="2800" dirty="0" err="1">
                <a:latin typeface="GFS Porson" panose="02000000000000000000" pitchFamily="50" charset="-95"/>
              </a:rPr>
              <a:t>ὥσπερ</a:t>
            </a:r>
            <a:r>
              <a:rPr lang="el-GR" sz="2800" dirty="0">
                <a:latin typeface="GFS Porson" panose="02000000000000000000" pitchFamily="50" charset="-95"/>
              </a:rPr>
              <a:t> </a:t>
            </a:r>
            <a:r>
              <a:rPr lang="el-GR" sz="2800" dirty="0" err="1">
                <a:latin typeface="GFS Porson" panose="02000000000000000000" pitchFamily="50" charset="-95"/>
              </a:rPr>
              <a:t>ὑπὸ</a:t>
            </a:r>
            <a:r>
              <a:rPr lang="el-GR" sz="2800" dirty="0">
                <a:latin typeface="GFS Porson" panose="02000000000000000000" pitchFamily="50" charset="-95"/>
              </a:rPr>
              <a:t> </a:t>
            </a:r>
            <a:r>
              <a:rPr lang="el-GR" sz="2800" dirty="0" err="1" smtClean="0">
                <a:latin typeface="GFS Porson" panose="02000000000000000000" pitchFamily="50" charset="-95"/>
              </a:rPr>
              <a:t>ὀξυδορκίας</a:t>
            </a:r>
            <a:r>
              <a:rPr lang="el-GR" sz="2800" dirty="0" smtClean="0">
                <a:latin typeface="GFS Porson" panose="02000000000000000000" pitchFamily="50" charset="-95"/>
              </a:rPr>
              <a:t> </a:t>
            </a:r>
            <a:r>
              <a:rPr lang="el-GR" sz="2800" dirty="0" err="1">
                <a:latin typeface="GFS Porson" panose="02000000000000000000" pitchFamily="50" charset="-95"/>
              </a:rPr>
              <a:t>τὴν</a:t>
            </a:r>
            <a:r>
              <a:rPr lang="el-GR" sz="2800" dirty="0">
                <a:latin typeface="GFS Porson" panose="02000000000000000000" pitchFamily="50" charset="-95"/>
              </a:rPr>
              <a:t> </a:t>
            </a:r>
            <a:r>
              <a:rPr lang="el-GR" sz="2800" dirty="0" err="1">
                <a:latin typeface="GFS Porson" panose="02000000000000000000" pitchFamily="50" charset="-95"/>
              </a:rPr>
              <a:t>ἄνω</a:t>
            </a:r>
            <a:r>
              <a:rPr lang="el-GR" sz="2800" dirty="0">
                <a:latin typeface="GFS Porson" panose="02000000000000000000" pitchFamily="50" charset="-95"/>
              </a:rPr>
              <a:t> </a:t>
            </a:r>
            <a:r>
              <a:rPr lang="el-GR" sz="2800" dirty="0" err="1">
                <a:latin typeface="GFS Porson" panose="02000000000000000000" pitchFamily="50" charset="-95"/>
              </a:rPr>
              <a:t>αἴγλην</a:t>
            </a:r>
            <a:r>
              <a:rPr lang="el-GR" sz="2800" dirty="0">
                <a:latin typeface="GFS Porson" panose="02000000000000000000" pitchFamily="50" charset="-95"/>
              </a:rPr>
              <a:t> </a:t>
            </a:r>
            <a:r>
              <a:rPr lang="el-GR" sz="2800" dirty="0" err="1">
                <a:latin typeface="GFS Porson" panose="02000000000000000000" pitchFamily="50" charset="-95"/>
              </a:rPr>
              <a:t>καὶ</a:t>
            </a:r>
            <a:r>
              <a:rPr lang="el-GR" sz="2800" dirty="0">
                <a:latin typeface="GFS Porson" panose="02000000000000000000" pitchFamily="50" charset="-95"/>
              </a:rPr>
              <a:t> </a:t>
            </a:r>
            <a:r>
              <a:rPr lang="el-GR" sz="2800" dirty="0" err="1">
                <a:latin typeface="GFS Porson" panose="02000000000000000000" pitchFamily="50" charset="-95"/>
              </a:rPr>
              <a:t>ἤρθη</a:t>
            </a:r>
            <a:r>
              <a:rPr lang="el-GR" sz="2800" dirty="0">
                <a:latin typeface="GFS Porson" panose="02000000000000000000" pitchFamily="50" charset="-95"/>
              </a:rPr>
              <a:t> τε </a:t>
            </a:r>
            <a:r>
              <a:rPr lang="el-GR" sz="2800" dirty="0" err="1">
                <a:latin typeface="GFS Porson" panose="02000000000000000000" pitchFamily="50" charset="-95"/>
              </a:rPr>
              <a:t>ἐκεῖ</a:t>
            </a:r>
            <a:r>
              <a:rPr lang="el-GR" sz="2800" dirty="0">
                <a:latin typeface="GFS Porson" panose="02000000000000000000" pitchFamily="50" charset="-95"/>
              </a:rPr>
              <a:t> </a:t>
            </a:r>
            <a:r>
              <a:rPr lang="el-GR" sz="2800" dirty="0" err="1">
                <a:latin typeface="GFS Porson" panose="02000000000000000000" pitchFamily="50" charset="-95"/>
              </a:rPr>
              <a:t>οἷον</a:t>
            </a:r>
            <a:r>
              <a:rPr lang="el-GR" sz="2800" dirty="0">
                <a:latin typeface="GFS Porson" panose="02000000000000000000" pitchFamily="50" charset="-95"/>
              </a:rPr>
              <a:t> </a:t>
            </a:r>
            <a:r>
              <a:rPr lang="el-GR" sz="2800" dirty="0" err="1">
                <a:latin typeface="GFS Porson" panose="02000000000000000000" pitchFamily="50" charset="-95"/>
              </a:rPr>
              <a:t>ὑπὲρ</a:t>
            </a:r>
            <a:r>
              <a:rPr lang="el-GR" sz="2800" dirty="0">
                <a:latin typeface="GFS Porson" panose="02000000000000000000" pitchFamily="50" charset="-95"/>
              </a:rPr>
              <a:t> </a:t>
            </a:r>
            <a:r>
              <a:rPr lang="el-GR" sz="2800" dirty="0" err="1">
                <a:latin typeface="GFS Porson" panose="02000000000000000000" pitchFamily="50" charset="-95"/>
              </a:rPr>
              <a:t>νεφῶν</a:t>
            </a:r>
            <a:r>
              <a:rPr lang="el-GR" sz="2800" dirty="0">
                <a:latin typeface="GFS Porson" panose="02000000000000000000" pitchFamily="50" charset="-95"/>
              </a:rPr>
              <a:t> </a:t>
            </a:r>
            <a:r>
              <a:rPr lang="el-GR" sz="2800" dirty="0" err="1" smtClean="0">
                <a:latin typeface="GFS Porson" panose="02000000000000000000" pitchFamily="50" charset="-95"/>
              </a:rPr>
              <a:t>καὶ</a:t>
            </a:r>
            <a:r>
              <a:rPr lang="el-GR" sz="2800" dirty="0" smtClean="0">
                <a:latin typeface="GFS Porson" panose="02000000000000000000" pitchFamily="50" charset="-95"/>
              </a:rPr>
              <a:t> </a:t>
            </a:r>
            <a:r>
              <a:rPr lang="el-GR" sz="2800" dirty="0" err="1">
                <a:latin typeface="GFS Porson" panose="02000000000000000000" pitchFamily="50" charset="-95"/>
              </a:rPr>
              <a:t>τῆς</a:t>
            </a:r>
            <a:r>
              <a:rPr lang="el-GR" sz="2800" dirty="0">
                <a:latin typeface="GFS Porson" panose="02000000000000000000" pitchFamily="50" charset="-95"/>
              </a:rPr>
              <a:t> </a:t>
            </a:r>
            <a:r>
              <a:rPr lang="el-GR" sz="2800" dirty="0" err="1">
                <a:latin typeface="GFS Porson" panose="02000000000000000000" pitchFamily="50" charset="-95"/>
              </a:rPr>
              <a:t>ἐνταῦθα</a:t>
            </a:r>
            <a:r>
              <a:rPr lang="el-GR" sz="2800" dirty="0">
                <a:latin typeface="GFS Porson" panose="02000000000000000000" pitchFamily="50" charset="-95"/>
              </a:rPr>
              <a:t> </a:t>
            </a:r>
            <a:r>
              <a:rPr lang="el-GR" sz="2800" dirty="0" err="1">
                <a:latin typeface="GFS Porson" panose="02000000000000000000" pitchFamily="50" charset="-95"/>
              </a:rPr>
              <a:t>ἀχλύος</a:t>
            </a:r>
            <a:r>
              <a:rPr lang="el-GR" sz="2800" dirty="0">
                <a:latin typeface="GFS Porson" panose="02000000000000000000" pitchFamily="50" charset="-95"/>
              </a:rPr>
              <a:t> </a:t>
            </a:r>
            <a:r>
              <a:rPr lang="el-GR" sz="2800" dirty="0" err="1">
                <a:latin typeface="GFS Porson" panose="02000000000000000000" pitchFamily="50" charset="-95"/>
              </a:rPr>
              <a:t>καὶ</a:t>
            </a:r>
            <a:r>
              <a:rPr lang="el-GR" sz="2800" dirty="0">
                <a:latin typeface="GFS Porson" panose="02000000000000000000" pitchFamily="50" charset="-95"/>
              </a:rPr>
              <a:t> </a:t>
            </a:r>
            <a:r>
              <a:rPr lang="el-GR" sz="2800" dirty="0" err="1">
                <a:latin typeface="GFS Porson" panose="02000000000000000000" pitchFamily="50" charset="-95"/>
              </a:rPr>
              <a:t>ἔμεινεν</a:t>
            </a:r>
            <a:r>
              <a:rPr lang="el-GR" sz="2800" dirty="0">
                <a:latin typeface="GFS Porson" panose="02000000000000000000" pitchFamily="50" charset="-95"/>
              </a:rPr>
              <a:t> </a:t>
            </a:r>
            <a:r>
              <a:rPr lang="el-GR" sz="2800" dirty="0" err="1">
                <a:latin typeface="GFS Porson" panose="02000000000000000000" pitchFamily="50" charset="-95"/>
              </a:rPr>
              <a:t>ἐκεῖ</a:t>
            </a:r>
            <a:r>
              <a:rPr lang="el-GR" sz="2800" dirty="0">
                <a:latin typeface="GFS Porson" panose="02000000000000000000" pitchFamily="50" charset="-95"/>
              </a:rPr>
              <a:t> </a:t>
            </a:r>
            <a:r>
              <a:rPr lang="el-GR" sz="2800" dirty="0" err="1">
                <a:latin typeface="GFS Porson" panose="02000000000000000000" pitchFamily="50" charset="-95"/>
              </a:rPr>
              <a:t>τὰ</a:t>
            </a:r>
            <a:r>
              <a:rPr lang="el-GR" sz="2800" dirty="0">
                <a:latin typeface="GFS Porson" panose="02000000000000000000" pitchFamily="50" charset="-95"/>
              </a:rPr>
              <a:t> </a:t>
            </a:r>
            <a:r>
              <a:rPr lang="el-GR" sz="2800" dirty="0" err="1">
                <a:latin typeface="GFS Porson" panose="02000000000000000000" pitchFamily="50" charset="-95"/>
              </a:rPr>
              <a:t>τῇδε</a:t>
            </a:r>
            <a:r>
              <a:rPr lang="el-GR" sz="2800" dirty="0">
                <a:latin typeface="GFS Porson" panose="02000000000000000000" pitchFamily="50" charset="-95"/>
              </a:rPr>
              <a:t> </a:t>
            </a:r>
            <a:r>
              <a:rPr lang="el-GR" sz="2800" dirty="0" err="1">
                <a:latin typeface="GFS Porson" panose="02000000000000000000" pitchFamily="50" charset="-95"/>
              </a:rPr>
              <a:t>ὑπεριδὸν</a:t>
            </a:r>
            <a:r>
              <a:rPr lang="el-GR" sz="2800" dirty="0">
                <a:latin typeface="GFS Porson" panose="02000000000000000000" pitchFamily="50" charset="-95"/>
              </a:rPr>
              <a:t> </a:t>
            </a:r>
            <a:r>
              <a:rPr lang="el-GR" sz="2800" dirty="0" smtClean="0">
                <a:latin typeface="GFS Porson" panose="02000000000000000000" pitchFamily="50" charset="-95"/>
              </a:rPr>
              <a:t>πάντα </a:t>
            </a:r>
            <a:r>
              <a:rPr lang="el-GR" sz="2800" dirty="0" err="1">
                <a:latin typeface="GFS Porson" panose="02000000000000000000" pitchFamily="50" charset="-95"/>
              </a:rPr>
              <a:t>ἡσθὲν</a:t>
            </a:r>
            <a:r>
              <a:rPr lang="el-GR" sz="2800" dirty="0">
                <a:latin typeface="GFS Porson" panose="02000000000000000000" pitchFamily="50" charset="-95"/>
              </a:rPr>
              <a:t> </a:t>
            </a:r>
            <a:r>
              <a:rPr lang="el-GR" sz="2800" dirty="0" err="1">
                <a:latin typeface="GFS Porson" panose="02000000000000000000" pitchFamily="50" charset="-95"/>
              </a:rPr>
              <a:t>τῷ</a:t>
            </a:r>
            <a:r>
              <a:rPr lang="el-GR" sz="2800" dirty="0">
                <a:latin typeface="GFS Porson" panose="02000000000000000000" pitchFamily="50" charset="-95"/>
              </a:rPr>
              <a:t> </a:t>
            </a:r>
            <a:r>
              <a:rPr lang="el-GR" sz="2800" dirty="0" err="1">
                <a:latin typeface="GFS Porson" panose="02000000000000000000" pitchFamily="50" charset="-95"/>
              </a:rPr>
              <a:t>τόπῳ</a:t>
            </a:r>
            <a:r>
              <a:rPr lang="el-GR" sz="2800" dirty="0">
                <a:latin typeface="GFS Porson" panose="02000000000000000000" pitchFamily="50" charset="-95"/>
              </a:rPr>
              <a:t> </a:t>
            </a:r>
            <a:r>
              <a:rPr lang="el-GR" sz="2800" dirty="0" err="1">
                <a:latin typeface="GFS Porson" panose="02000000000000000000" pitchFamily="50" charset="-95"/>
              </a:rPr>
              <a:t>ἀληθινῷ</a:t>
            </a:r>
            <a:r>
              <a:rPr lang="el-GR" sz="2800" dirty="0">
                <a:latin typeface="GFS Porson" panose="02000000000000000000" pitchFamily="50" charset="-95"/>
              </a:rPr>
              <a:t> </a:t>
            </a:r>
            <a:r>
              <a:rPr lang="el-GR" sz="2800" dirty="0" err="1">
                <a:latin typeface="GFS Porson" panose="02000000000000000000" pitchFamily="50" charset="-95"/>
              </a:rPr>
              <a:t>καὶ</a:t>
            </a:r>
            <a:r>
              <a:rPr lang="el-GR" sz="2800" dirty="0">
                <a:latin typeface="GFS Porson" panose="02000000000000000000" pitchFamily="50" charset="-95"/>
              </a:rPr>
              <a:t> </a:t>
            </a:r>
            <a:r>
              <a:rPr lang="el-GR" sz="2800" dirty="0" err="1">
                <a:latin typeface="GFS Porson" panose="02000000000000000000" pitchFamily="50" charset="-95"/>
              </a:rPr>
              <a:t>οἰκείῳ</a:t>
            </a:r>
            <a:r>
              <a:rPr lang="el-GR" sz="2800" dirty="0">
                <a:latin typeface="GFS Porson" panose="02000000000000000000" pitchFamily="50" charset="-95"/>
              </a:rPr>
              <a:t> </a:t>
            </a:r>
            <a:r>
              <a:rPr lang="el-GR" sz="2800" dirty="0" err="1">
                <a:latin typeface="GFS Porson" panose="02000000000000000000" pitchFamily="50" charset="-95"/>
              </a:rPr>
              <a:t>ὄντι</a:t>
            </a:r>
            <a:r>
              <a:rPr lang="el-GR" sz="2800" dirty="0">
                <a:latin typeface="GFS Porson" panose="02000000000000000000" pitchFamily="50" charset="-95"/>
              </a:rPr>
              <a:t>, </a:t>
            </a:r>
            <a:r>
              <a:rPr lang="el-GR" sz="2800" dirty="0" err="1">
                <a:latin typeface="GFS Porson" panose="02000000000000000000" pitchFamily="50" charset="-95"/>
              </a:rPr>
              <a:t>ὥσπερ</a:t>
            </a:r>
            <a:r>
              <a:rPr lang="el-GR" sz="2800" dirty="0">
                <a:latin typeface="GFS Porson" panose="02000000000000000000" pitchFamily="50" charset="-95"/>
              </a:rPr>
              <a:t> </a:t>
            </a:r>
            <a:r>
              <a:rPr lang="el-GR" sz="2800" dirty="0" err="1">
                <a:latin typeface="GFS Porson" panose="02000000000000000000" pitchFamily="50" charset="-95"/>
              </a:rPr>
              <a:t>ἐκ</a:t>
            </a:r>
            <a:r>
              <a:rPr lang="el-GR" sz="2800" dirty="0">
                <a:latin typeface="GFS Porson" panose="02000000000000000000" pitchFamily="50" charset="-95"/>
              </a:rPr>
              <a:t> </a:t>
            </a:r>
            <a:br>
              <a:rPr lang="el-GR" sz="2800" dirty="0">
                <a:latin typeface="GFS Porson" panose="02000000000000000000" pitchFamily="50" charset="-95"/>
              </a:rPr>
            </a:br>
            <a:r>
              <a:rPr lang="el-GR" sz="2800" dirty="0" err="1" smtClean="0">
                <a:latin typeface="GFS Porson" panose="02000000000000000000" pitchFamily="50" charset="-95"/>
              </a:rPr>
              <a:t>πολλῆς</a:t>
            </a:r>
            <a:r>
              <a:rPr lang="el-GR" sz="2800" dirty="0" smtClean="0">
                <a:latin typeface="GFS Porson" panose="02000000000000000000" pitchFamily="50" charset="-95"/>
              </a:rPr>
              <a:t> </a:t>
            </a:r>
            <a:r>
              <a:rPr lang="el-GR" sz="2800" dirty="0">
                <a:latin typeface="GFS Porson" panose="02000000000000000000" pitchFamily="50" charset="-95"/>
              </a:rPr>
              <a:t>πλάνης </a:t>
            </a:r>
            <a:r>
              <a:rPr lang="el-GR" sz="2800" dirty="0" err="1">
                <a:latin typeface="GFS Porson" panose="02000000000000000000" pitchFamily="50" charset="-95"/>
              </a:rPr>
              <a:t>εἰς</a:t>
            </a:r>
            <a:r>
              <a:rPr lang="el-GR" sz="2800" dirty="0">
                <a:latin typeface="GFS Porson" panose="02000000000000000000" pitchFamily="50" charset="-95"/>
              </a:rPr>
              <a:t> πατρίδα </a:t>
            </a:r>
            <a:r>
              <a:rPr lang="el-GR" sz="2800" dirty="0" err="1">
                <a:latin typeface="GFS Porson" panose="02000000000000000000" pitchFamily="50" charset="-95"/>
              </a:rPr>
              <a:t>εὔνομον</a:t>
            </a:r>
            <a:r>
              <a:rPr lang="el-GR" sz="2800" dirty="0">
                <a:latin typeface="GFS Porson" panose="02000000000000000000" pitchFamily="50" charset="-95"/>
              </a:rPr>
              <a:t> </a:t>
            </a:r>
            <a:r>
              <a:rPr lang="el-GR" sz="2800" dirty="0" err="1">
                <a:latin typeface="GFS Porson" panose="02000000000000000000" pitchFamily="50" charset="-95"/>
              </a:rPr>
              <a:t>ἀφικόμενος</a:t>
            </a:r>
            <a:r>
              <a:rPr lang="el-GR" sz="2800" dirty="0">
                <a:latin typeface="GFS Porson" panose="02000000000000000000" pitchFamily="50" charset="-95"/>
              </a:rPr>
              <a:t> </a:t>
            </a:r>
            <a:r>
              <a:rPr lang="el-GR" sz="2800" dirty="0" err="1">
                <a:latin typeface="GFS Porson" panose="02000000000000000000" pitchFamily="50" charset="-95"/>
              </a:rPr>
              <a:t>ἄνθρωπος</a:t>
            </a:r>
            <a:r>
              <a:rPr lang="el-GR" sz="2800" dirty="0">
                <a:latin typeface="GFS Porson" panose="02000000000000000000" pitchFamily="50" charset="-95"/>
              </a:rPr>
              <a:t>. </a:t>
            </a:r>
            <a:endParaRPr lang="el-GR" sz="2800" dirty="0" smtClean="0">
              <a:latin typeface="GFS Porson" panose="02000000000000000000" pitchFamily="50" charset="-95"/>
            </a:endParaRPr>
          </a:p>
          <a:p>
            <a:pPr marL="0" indent="0" algn="just">
              <a:buNone/>
            </a:pPr>
            <a:r>
              <a:rPr lang="el-GR" dirty="0" smtClean="0"/>
              <a:t>                                                                                                  Πλωτίνος</a:t>
            </a:r>
            <a:r>
              <a:rPr lang="el-GR" sz="2800" dirty="0" smtClean="0">
                <a:latin typeface="GFS Porson" panose="02000000000000000000" pitchFamily="50" charset="-95"/>
              </a:rPr>
              <a:t>,</a:t>
            </a:r>
            <a:r>
              <a:rPr lang="el-GR" dirty="0" smtClean="0"/>
              <a:t> </a:t>
            </a:r>
            <a:r>
              <a:rPr lang="el-GR" i="1" dirty="0" err="1" smtClean="0"/>
              <a:t>Εννεάδες</a:t>
            </a:r>
            <a:r>
              <a:rPr lang="el-GR" dirty="0" smtClean="0"/>
              <a:t> </a:t>
            </a:r>
            <a:r>
              <a:rPr lang="en-US" dirty="0"/>
              <a:t>V</a:t>
            </a:r>
            <a:r>
              <a:rPr lang="el-GR" dirty="0" smtClean="0"/>
              <a:t>.9.1.16-21</a:t>
            </a:r>
          </a:p>
          <a:p>
            <a:pPr algn="just"/>
            <a:endParaRPr lang="el-GR" dirty="0"/>
          </a:p>
          <a:p>
            <a:pPr algn="just"/>
            <a:r>
              <a:rPr lang="el-GR" dirty="0" smtClean="0"/>
              <a:t>[ Υπάρχει, τέλος, ένα τρίτο γένος θεϊκών ανθρώπων, που με τη μεγαλύτερη δύναμή τους και με την οξύτητα των οφθαλμών τους είδε, με ξεχωριστή θα έλεγε κανείς οξυδέρκεια, την επάνω δόξα   και υψώθηκε εκεί, σαν πάνω από τα σύννεφα και από την καταχνιά του εδώ κόσμου και αντλώντας ευχαρίστηση στην αληθινή περιοχή, που είναι δική τους, σαν τον άνθρωπο που, ύστερα από μεγάλη περιπλάνηση, φτάνει στην ευνομούμενη πατρίδα του.] </a:t>
            </a:r>
            <a:endParaRPr lang="el-GR" dirty="0"/>
          </a:p>
          <a:p>
            <a:pPr marL="0" indent="0">
              <a:buNone/>
            </a:pPr>
            <a:endParaRPr lang="el-GR" dirty="0"/>
          </a:p>
        </p:txBody>
      </p:sp>
    </p:spTree>
    <p:extLst>
      <p:ext uri="{BB962C8B-B14F-4D97-AF65-F5344CB8AC3E}">
        <p14:creationId xmlns:p14="http://schemas.microsoft.com/office/powerpoint/2010/main" val="2600245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1692" y="0"/>
            <a:ext cx="10269416" cy="6858000"/>
          </a:xfrm>
        </p:spPr>
        <p:txBody>
          <a:bodyPr>
            <a:noAutofit/>
          </a:bodyPr>
          <a:lstStyle/>
          <a:p>
            <a:pPr marL="0" indent="0" algn="just">
              <a:buNone/>
            </a:pPr>
            <a:r>
              <a:rPr lang="el-GR" sz="3200" dirty="0">
                <a:latin typeface="GFS Porson" panose="02000000000000000000" pitchFamily="50" charset="-95"/>
              </a:rPr>
              <a:t>Τίς </a:t>
            </a:r>
            <a:r>
              <a:rPr lang="el-GR" sz="3200" dirty="0" err="1">
                <a:latin typeface="GFS Porson" panose="02000000000000000000" pitchFamily="50" charset="-95"/>
              </a:rPr>
              <a:t>οὖν</a:t>
            </a:r>
            <a:r>
              <a:rPr lang="el-GR" sz="3200" dirty="0">
                <a:latin typeface="GFS Porson" panose="02000000000000000000" pitchFamily="50" charset="-95"/>
              </a:rPr>
              <a:t> </a:t>
            </a:r>
            <a:r>
              <a:rPr lang="el-GR" sz="3200" dirty="0" err="1">
                <a:latin typeface="GFS Porson" panose="02000000000000000000" pitchFamily="50" charset="-95"/>
              </a:rPr>
              <a:t>οὗτος</a:t>
            </a:r>
            <a:r>
              <a:rPr lang="el-GR" sz="3200" dirty="0">
                <a:latin typeface="GFS Porson" panose="02000000000000000000" pitchFamily="50" charset="-95"/>
              </a:rPr>
              <a:t> ὁ τόπος; </a:t>
            </a:r>
            <a:r>
              <a:rPr lang="el-GR" sz="3200" dirty="0" err="1">
                <a:latin typeface="GFS Porson" panose="02000000000000000000" pitchFamily="50" charset="-95"/>
              </a:rPr>
              <a:t>Καὶ</a:t>
            </a:r>
            <a:r>
              <a:rPr lang="el-GR" sz="3200" dirty="0">
                <a:latin typeface="GFS Porson" panose="02000000000000000000" pitchFamily="50" charset="-95"/>
              </a:rPr>
              <a:t> </a:t>
            </a:r>
            <a:r>
              <a:rPr lang="el-GR" sz="3200" dirty="0" err="1">
                <a:latin typeface="GFS Porson" panose="02000000000000000000" pitchFamily="50" charset="-95"/>
              </a:rPr>
              <a:t>πῶς</a:t>
            </a:r>
            <a:r>
              <a:rPr lang="el-GR" sz="3200" dirty="0">
                <a:latin typeface="GFS Porson" panose="02000000000000000000" pitchFamily="50" charset="-95"/>
              </a:rPr>
              <a:t> </a:t>
            </a:r>
            <a:r>
              <a:rPr lang="el-GR" sz="3200" dirty="0" err="1">
                <a:latin typeface="GFS Porson" panose="02000000000000000000" pitchFamily="50" charset="-95"/>
              </a:rPr>
              <a:t>ἄν</a:t>
            </a:r>
            <a:r>
              <a:rPr lang="el-GR" sz="3200" dirty="0">
                <a:latin typeface="GFS Porson" panose="02000000000000000000" pitchFamily="50" charset="-95"/>
              </a:rPr>
              <a:t> τις </a:t>
            </a:r>
            <a:r>
              <a:rPr lang="el-GR" sz="3200" dirty="0" err="1">
                <a:latin typeface="GFS Porson" panose="02000000000000000000" pitchFamily="50" charset="-95"/>
              </a:rPr>
              <a:t>εἰς</a:t>
            </a:r>
            <a:r>
              <a:rPr lang="el-GR" sz="3200" dirty="0">
                <a:latin typeface="GFS Porson" panose="02000000000000000000" pitchFamily="50" charset="-95"/>
              </a:rPr>
              <a:t> </a:t>
            </a:r>
            <a:r>
              <a:rPr lang="el-GR" sz="3200" dirty="0" err="1">
                <a:latin typeface="GFS Porson" panose="02000000000000000000" pitchFamily="50" charset="-95"/>
              </a:rPr>
              <a:t>αὐτὸν</a:t>
            </a:r>
            <a:endParaRPr lang="el-GR" sz="3200" dirty="0">
              <a:latin typeface="GFS Porson" panose="02000000000000000000" pitchFamily="50" charset="-95"/>
            </a:endParaRPr>
          </a:p>
          <a:p>
            <a:pPr marL="0" indent="0" algn="just">
              <a:buNone/>
            </a:pPr>
            <a:r>
              <a:rPr lang="el-GR" sz="3200" dirty="0" err="1">
                <a:latin typeface="GFS Porson" panose="02000000000000000000" pitchFamily="50" charset="-95"/>
              </a:rPr>
              <a:t>ἀφίκοιτο</a:t>
            </a:r>
            <a:r>
              <a:rPr lang="el-GR" sz="3200" dirty="0">
                <a:latin typeface="GFS Porson" panose="02000000000000000000" pitchFamily="50" charset="-95"/>
              </a:rPr>
              <a:t>; </a:t>
            </a:r>
            <a:r>
              <a:rPr lang="el-GR" sz="3200" dirty="0" err="1">
                <a:latin typeface="GFS Porson" panose="02000000000000000000" pitchFamily="50" charset="-95"/>
              </a:rPr>
              <a:t>Ἀφίκοιτο</a:t>
            </a:r>
            <a:r>
              <a:rPr lang="el-GR" sz="3200" dirty="0">
                <a:latin typeface="GFS Porson" panose="02000000000000000000" pitchFamily="50" charset="-95"/>
              </a:rPr>
              <a:t> </a:t>
            </a:r>
            <a:r>
              <a:rPr lang="el-GR" sz="3200" dirty="0" err="1">
                <a:latin typeface="GFS Porson" panose="02000000000000000000" pitchFamily="50" charset="-95"/>
              </a:rPr>
              <a:t>μὲν</a:t>
            </a:r>
            <a:r>
              <a:rPr lang="el-GR" sz="3200" dirty="0">
                <a:latin typeface="GFS Porson" panose="02000000000000000000" pitchFamily="50" charset="-95"/>
              </a:rPr>
              <a:t> </a:t>
            </a:r>
            <a:r>
              <a:rPr lang="el-GR" sz="3200" dirty="0" err="1">
                <a:latin typeface="GFS Porson" panose="02000000000000000000" pitchFamily="50" charset="-95"/>
              </a:rPr>
              <a:t>ἂν</a:t>
            </a:r>
            <a:r>
              <a:rPr lang="el-GR" sz="3200" dirty="0">
                <a:latin typeface="GFS Porson" panose="02000000000000000000" pitchFamily="50" charset="-95"/>
              </a:rPr>
              <a:t> ὁ φύσει </a:t>
            </a:r>
            <a:r>
              <a:rPr lang="el-GR" sz="3200" dirty="0" err="1">
                <a:latin typeface="GFS Porson" panose="02000000000000000000" pitchFamily="50" charset="-95"/>
              </a:rPr>
              <a:t>ἐρωτικὸς</a:t>
            </a:r>
            <a:r>
              <a:rPr lang="el-GR" sz="3200" dirty="0">
                <a:latin typeface="GFS Porson" panose="02000000000000000000" pitchFamily="50" charset="-95"/>
              </a:rPr>
              <a:t> </a:t>
            </a:r>
            <a:r>
              <a:rPr lang="el-GR" sz="3200" dirty="0" err="1">
                <a:latin typeface="GFS Porson" panose="02000000000000000000" pitchFamily="50" charset="-95"/>
              </a:rPr>
              <a:t>καὶ</a:t>
            </a:r>
            <a:r>
              <a:rPr lang="el-GR" sz="3200" dirty="0">
                <a:latin typeface="GFS Porson" panose="02000000000000000000" pitchFamily="50" charset="-95"/>
              </a:rPr>
              <a:t> </a:t>
            </a:r>
            <a:r>
              <a:rPr lang="el-GR" sz="3200" dirty="0" err="1">
                <a:latin typeface="GFS Porson" panose="02000000000000000000" pitchFamily="50" charset="-95"/>
              </a:rPr>
              <a:t>ὄντως</a:t>
            </a:r>
            <a:endParaRPr lang="el-GR" sz="3200" dirty="0">
              <a:latin typeface="GFS Porson" panose="02000000000000000000" pitchFamily="50" charset="-95"/>
            </a:endParaRPr>
          </a:p>
          <a:p>
            <a:pPr marL="0" indent="0" algn="just">
              <a:buNone/>
            </a:pPr>
            <a:r>
              <a:rPr lang="el-GR" sz="3200" dirty="0" err="1">
                <a:latin typeface="GFS Porson" panose="02000000000000000000" pitchFamily="50" charset="-95"/>
              </a:rPr>
              <a:t>τὴν</a:t>
            </a:r>
            <a:r>
              <a:rPr lang="el-GR" sz="3200" dirty="0">
                <a:latin typeface="GFS Porson" panose="02000000000000000000" pitchFamily="50" charset="-95"/>
              </a:rPr>
              <a:t> </a:t>
            </a:r>
            <a:r>
              <a:rPr lang="el-GR" sz="3200" dirty="0" err="1">
                <a:latin typeface="GFS Porson" panose="02000000000000000000" pitchFamily="50" charset="-95"/>
              </a:rPr>
              <a:t>διάθεσιν</a:t>
            </a:r>
            <a:r>
              <a:rPr lang="el-GR" sz="3200" dirty="0">
                <a:latin typeface="GFS Porson" panose="02000000000000000000" pitchFamily="50" charset="-95"/>
              </a:rPr>
              <a:t> </a:t>
            </a:r>
            <a:r>
              <a:rPr lang="el-GR" sz="3200" dirty="0" err="1">
                <a:latin typeface="GFS Porson" panose="02000000000000000000" pitchFamily="50" charset="-95"/>
              </a:rPr>
              <a:t>ἐξ</a:t>
            </a:r>
            <a:r>
              <a:rPr lang="el-GR" sz="3200" dirty="0">
                <a:latin typeface="GFS Porson" panose="02000000000000000000" pitchFamily="50" charset="-95"/>
              </a:rPr>
              <a:t> </a:t>
            </a:r>
            <a:r>
              <a:rPr lang="el-GR" sz="3200" dirty="0" err="1">
                <a:latin typeface="GFS Porson" panose="02000000000000000000" pitchFamily="50" charset="-95"/>
              </a:rPr>
              <a:t>ἀρχῆς</a:t>
            </a:r>
            <a:r>
              <a:rPr lang="el-GR" sz="3200" dirty="0">
                <a:latin typeface="GFS Porson" panose="02000000000000000000" pitchFamily="50" charset="-95"/>
              </a:rPr>
              <a:t> φιλόσοφος, </a:t>
            </a:r>
            <a:r>
              <a:rPr lang="el-GR" sz="3200" dirty="0" err="1">
                <a:latin typeface="GFS Porson" panose="02000000000000000000" pitchFamily="50" charset="-95"/>
              </a:rPr>
              <a:t>ὠδίνων</a:t>
            </a:r>
            <a:r>
              <a:rPr lang="el-GR" sz="3200" dirty="0">
                <a:latin typeface="GFS Porson" panose="02000000000000000000" pitchFamily="50" charset="-95"/>
              </a:rPr>
              <a:t> </a:t>
            </a:r>
            <a:r>
              <a:rPr lang="el-GR" sz="3200" dirty="0" err="1">
                <a:latin typeface="GFS Porson" panose="02000000000000000000" pitchFamily="50" charset="-95"/>
              </a:rPr>
              <a:t>μέν</a:t>
            </a:r>
            <a:r>
              <a:rPr lang="el-GR" sz="3200" dirty="0">
                <a:latin typeface="GFS Porson" panose="02000000000000000000" pitchFamily="50" charset="-95"/>
              </a:rPr>
              <a:t>, </a:t>
            </a:r>
            <a:r>
              <a:rPr lang="el-GR" sz="3200" dirty="0" err="1">
                <a:latin typeface="GFS Porson" panose="02000000000000000000" pitchFamily="50" charset="-95"/>
              </a:rPr>
              <a:t>ἅτε</a:t>
            </a:r>
            <a:r>
              <a:rPr lang="el-GR" sz="3200" dirty="0">
                <a:latin typeface="GFS Porson" panose="02000000000000000000" pitchFamily="50" charset="-95"/>
              </a:rPr>
              <a:t> </a:t>
            </a:r>
            <a:r>
              <a:rPr lang="el-GR" sz="3200" dirty="0" err="1">
                <a:latin typeface="GFS Porson" panose="02000000000000000000" pitchFamily="50" charset="-95"/>
              </a:rPr>
              <a:t>ἐρωτι</a:t>
            </a:r>
            <a:r>
              <a:rPr lang="el-GR" sz="3200" dirty="0">
                <a:latin typeface="GFS Porson" panose="02000000000000000000" pitchFamily="50" charset="-95"/>
              </a:rPr>
              <a:t>-</a:t>
            </a:r>
          </a:p>
          <a:p>
            <a:pPr marL="0" indent="0" algn="just">
              <a:buNone/>
            </a:pPr>
            <a:r>
              <a:rPr lang="el-GR" sz="3200" dirty="0" err="1">
                <a:latin typeface="GFS Porson" panose="02000000000000000000" pitchFamily="50" charset="-95"/>
              </a:rPr>
              <a:t>κός</a:t>
            </a:r>
            <a:r>
              <a:rPr lang="el-GR" sz="3200" dirty="0">
                <a:latin typeface="GFS Porson" panose="02000000000000000000" pitchFamily="50" charset="-95"/>
              </a:rPr>
              <a:t>, </a:t>
            </a:r>
            <a:r>
              <a:rPr lang="el-GR" sz="3200" dirty="0" err="1">
                <a:latin typeface="GFS Porson" panose="02000000000000000000" pitchFamily="50" charset="-95"/>
              </a:rPr>
              <a:t>περὶ</a:t>
            </a:r>
            <a:r>
              <a:rPr lang="el-GR" sz="3200" dirty="0">
                <a:latin typeface="GFS Porson" panose="02000000000000000000" pitchFamily="50" charset="-95"/>
              </a:rPr>
              <a:t> </a:t>
            </a:r>
            <a:r>
              <a:rPr lang="el-GR" sz="3200" dirty="0" err="1">
                <a:latin typeface="GFS Porson" panose="02000000000000000000" pitchFamily="50" charset="-95"/>
              </a:rPr>
              <a:t>τὸ</a:t>
            </a:r>
            <a:r>
              <a:rPr lang="el-GR" sz="3200" dirty="0">
                <a:latin typeface="GFS Porson" panose="02000000000000000000" pitchFamily="50" charset="-95"/>
              </a:rPr>
              <a:t> καλόν, </a:t>
            </a:r>
            <a:r>
              <a:rPr lang="el-GR" sz="3200" dirty="0" err="1">
                <a:latin typeface="GFS Porson" panose="02000000000000000000" pitchFamily="50" charset="-95"/>
              </a:rPr>
              <a:t>οὐκ</a:t>
            </a:r>
            <a:r>
              <a:rPr lang="el-GR" sz="3200" dirty="0">
                <a:latin typeface="GFS Porson" panose="02000000000000000000" pitchFamily="50" charset="-95"/>
              </a:rPr>
              <a:t> </a:t>
            </a:r>
            <a:r>
              <a:rPr lang="el-GR" sz="3200" dirty="0" err="1">
                <a:latin typeface="GFS Porson" panose="02000000000000000000" pitchFamily="50" charset="-95"/>
              </a:rPr>
              <a:t>ἀνασχόμενος</a:t>
            </a:r>
            <a:r>
              <a:rPr lang="el-GR" sz="3200" dirty="0">
                <a:latin typeface="GFS Porson" panose="02000000000000000000" pitchFamily="50" charset="-95"/>
              </a:rPr>
              <a:t> </a:t>
            </a:r>
            <a:r>
              <a:rPr lang="el-GR" sz="3200" dirty="0" err="1">
                <a:latin typeface="GFS Porson" panose="02000000000000000000" pitchFamily="50" charset="-95"/>
              </a:rPr>
              <a:t>δὲ</a:t>
            </a:r>
            <a:r>
              <a:rPr lang="el-GR" sz="3200" dirty="0">
                <a:latin typeface="GFS Porson" panose="02000000000000000000" pitchFamily="50" charset="-95"/>
              </a:rPr>
              <a:t> &lt;</a:t>
            </a:r>
            <a:r>
              <a:rPr lang="el-GR" sz="3200" dirty="0" err="1">
                <a:latin typeface="GFS Porson" panose="02000000000000000000" pitchFamily="50" charset="-95"/>
              </a:rPr>
              <a:t>τοῦ</a:t>
            </a:r>
            <a:r>
              <a:rPr lang="el-GR" sz="3200" dirty="0">
                <a:latin typeface="GFS Porson" panose="02000000000000000000" pitchFamily="50" charset="-95"/>
              </a:rPr>
              <a:t> </a:t>
            </a:r>
            <a:r>
              <a:rPr lang="el-GR" sz="3200" dirty="0" err="1">
                <a:latin typeface="GFS Porson" panose="02000000000000000000" pitchFamily="50" charset="-95"/>
              </a:rPr>
              <a:t>ἐν</a:t>
            </a:r>
            <a:r>
              <a:rPr lang="el-GR" sz="3200" dirty="0">
                <a:latin typeface="GFS Porson" panose="02000000000000000000" pitchFamily="50" charset="-95"/>
              </a:rPr>
              <a:t> σώμα-</a:t>
            </a:r>
          </a:p>
          <a:p>
            <a:pPr marL="0" indent="0" algn="just">
              <a:buNone/>
            </a:pPr>
            <a:r>
              <a:rPr lang="el-GR" sz="3200" dirty="0" smtClean="0">
                <a:latin typeface="GFS Porson" panose="02000000000000000000" pitchFamily="50" charset="-95"/>
              </a:rPr>
              <a:t>τι </a:t>
            </a:r>
            <a:r>
              <a:rPr lang="el-GR" sz="3200" dirty="0">
                <a:latin typeface="GFS Porson" panose="02000000000000000000" pitchFamily="50" charset="-95"/>
              </a:rPr>
              <a:t>κάλλους&gt;, </a:t>
            </a:r>
            <a:r>
              <a:rPr lang="el-GR" sz="3200" dirty="0" err="1">
                <a:latin typeface="GFS Porson" panose="02000000000000000000" pitchFamily="50" charset="-95"/>
              </a:rPr>
              <a:t>ἀλλ</a:t>
            </a:r>
            <a:r>
              <a:rPr lang="el-GR" sz="3200" dirty="0">
                <a:latin typeface="GFS Porson" panose="02000000000000000000" pitchFamily="50" charset="-95"/>
              </a:rPr>
              <a:t>' </a:t>
            </a:r>
            <a:r>
              <a:rPr lang="el-GR" sz="3200" dirty="0" err="1">
                <a:latin typeface="GFS Porson" panose="02000000000000000000" pitchFamily="50" charset="-95"/>
              </a:rPr>
              <a:t>ἔνθεν</a:t>
            </a:r>
            <a:r>
              <a:rPr lang="el-GR" sz="3200" dirty="0">
                <a:latin typeface="GFS Porson" panose="02000000000000000000" pitchFamily="50" charset="-95"/>
              </a:rPr>
              <a:t> </a:t>
            </a:r>
            <a:r>
              <a:rPr lang="el-GR" sz="3200" dirty="0" err="1">
                <a:latin typeface="GFS Porson" panose="02000000000000000000" pitchFamily="50" charset="-95"/>
              </a:rPr>
              <a:t>ἀναφυγὼν</a:t>
            </a:r>
            <a:r>
              <a:rPr lang="el-GR" sz="3200" dirty="0">
                <a:latin typeface="GFS Porson" panose="02000000000000000000" pitchFamily="50" charset="-95"/>
              </a:rPr>
              <a:t> </a:t>
            </a:r>
            <a:r>
              <a:rPr lang="el-GR" sz="3200" dirty="0" err="1">
                <a:latin typeface="GFS Porson" panose="02000000000000000000" pitchFamily="50" charset="-95"/>
              </a:rPr>
              <a:t>ἐπὶ</a:t>
            </a:r>
            <a:r>
              <a:rPr lang="el-GR" sz="3200" dirty="0">
                <a:latin typeface="GFS Porson" panose="02000000000000000000" pitchFamily="50" charset="-95"/>
              </a:rPr>
              <a:t> &lt;</a:t>
            </a:r>
            <a:r>
              <a:rPr lang="el-GR" sz="3200" dirty="0" err="1">
                <a:latin typeface="GFS Porson" panose="02000000000000000000" pitchFamily="50" charset="-95"/>
              </a:rPr>
              <a:t>τὰ</a:t>
            </a:r>
            <a:r>
              <a:rPr lang="el-GR" sz="3200" dirty="0">
                <a:latin typeface="GFS Porson" panose="02000000000000000000" pitchFamily="50" charset="-95"/>
              </a:rPr>
              <a:t> </a:t>
            </a:r>
            <a:r>
              <a:rPr lang="el-GR" sz="3200" dirty="0" err="1">
                <a:latin typeface="GFS Porson" panose="02000000000000000000" pitchFamily="50" charset="-95"/>
              </a:rPr>
              <a:t>τῆς</a:t>
            </a:r>
            <a:r>
              <a:rPr lang="el-GR" sz="3200" dirty="0">
                <a:latin typeface="GFS Porson" panose="02000000000000000000" pitchFamily="50" charset="-95"/>
              </a:rPr>
              <a:t> </a:t>
            </a:r>
            <a:r>
              <a:rPr lang="el-GR" sz="3200" dirty="0" err="1">
                <a:latin typeface="GFS Porson" panose="02000000000000000000" pitchFamily="50" charset="-95"/>
              </a:rPr>
              <a:t>ψυχῆς</a:t>
            </a:r>
            <a:endParaRPr lang="el-GR" sz="3200" dirty="0">
              <a:latin typeface="GFS Porson" panose="02000000000000000000" pitchFamily="50" charset="-95"/>
            </a:endParaRPr>
          </a:p>
          <a:p>
            <a:pPr marL="0" indent="0" algn="just">
              <a:buNone/>
            </a:pPr>
            <a:r>
              <a:rPr lang="el-GR" sz="3200" dirty="0">
                <a:latin typeface="GFS Porson" panose="02000000000000000000" pitchFamily="50" charset="-95"/>
              </a:rPr>
              <a:t>κάλλη&gt;, </a:t>
            </a:r>
            <a:r>
              <a:rPr lang="el-GR" sz="3200" dirty="0" err="1">
                <a:latin typeface="GFS Porson" panose="02000000000000000000" pitchFamily="50" charset="-95"/>
              </a:rPr>
              <a:t>ἀρετὰς</a:t>
            </a:r>
            <a:r>
              <a:rPr lang="el-GR" sz="3200" dirty="0">
                <a:latin typeface="GFS Porson" panose="02000000000000000000" pitchFamily="50" charset="-95"/>
              </a:rPr>
              <a:t> </a:t>
            </a:r>
            <a:r>
              <a:rPr lang="el-GR" sz="3200" dirty="0" err="1">
                <a:latin typeface="GFS Porson" panose="02000000000000000000" pitchFamily="50" charset="-95"/>
              </a:rPr>
              <a:t>καὶ</a:t>
            </a:r>
            <a:r>
              <a:rPr lang="el-GR" sz="3200" dirty="0">
                <a:latin typeface="GFS Porson" panose="02000000000000000000" pitchFamily="50" charset="-95"/>
              </a:rPr>
              <a:t> &lt;</a:t>
            </a:r>
            <a:r>
              <a:rPr lang="el-GR" sz="3200" dirty="0" err="1">
                <a:latin typeface="GFS Porson" panose="02000000000000000000" pitchFamily="50" charset="-95"/>
              </a:rPr>
              <a:t>ἐπιστήμας</a:t>
            </a:r>
            <a:r>
              <a:rPr lang="el-GR" sz="3200" dirty="0">
                <a:latin typeface="GFS Porson" panose="02000000000000000000" pitchFamily="50" charset="-95"/>
              </a:rPr>
              <a:t>&gt; </a:t>
            </a:r>
            <a:r>
              <a:rPr lang="el-GR" sz="3200" dirty="0" err="1">
                <a:latin typeface="GFS Porson" panose="02000000000000000000" pitchFamily="50" charset="-95"/>
              </a:rPr>
              <a:t>καὶ</a:t>
            </a:r>
            <a:r>
              <a:rPr lang="el-GR" sz="3200" dirty="0">
                <a:latin typeface="GFS Porson" panose="02000000000000000000" pitchFamily="50" charset="-95"/>
              </a:rPr>
              <a:t> &lt;</a:t>
            </a:r>
            <a:r>
              <a:rPr lang="el-GR" sz="3200" dirty="0" err="1">
                <a:latin typeface="GFS Porson" panose="02000000000000000000" pitchFamily="50" charset="-95"/>
              </a:rPr>
              <a:t>ἐπιτηδεύματα</a:t>
            </a:r>
            <a:endParaRPr lang="el-GR" sz="3200" dirty="0">
              <a:latin typeface="GFS Porson" panose="02000000000000000000" pitchFamily="50" charset="-95"/>
            </a:endParaRPr>
          </a:p>
          <a:p>
            <a:pPr marL="0" indent="0" algn="just">
              <a:buNone/>
            </a:pPr>
            <a:r>
              <a:rPr lang="el-GR" sz="3200" dirty="0" err="1">
                <a:latin typeface="GFS Porson" panose="02000000000000000000" pitchFamily="50" charset="-95"/>
              </a:rPr>
              <a:t>καὶ</a:t>
            </a:r>
            <a:r>
              <a:rPr lang="el-GR" sz="3200" dirty="0">
                <a:latin typeface="GFS Porson" panose="02000000000000000000" pitchFamily="50" charset="-95"/>
              </a:rPr>
              <a:t> νόμους&gt;, </a:t>
            </a:r>
            <a:r>
              <a:rPr lang="el-GR" sz="3200" dirty="0" err="1">
                <a:latin typeface="GFS Porson" panose="02000000000000000000" pitchFamily="50" charset="-95"/>
              </a:rPr>
              <a:t>πάλιν</a:t>
            </a:r>
            <a:r>
              <a:rPr lang="el-GR" sz="3200" dirty="0">
                <a:latin typeface="GFS Porson" panose="02000000000000000000" pitchFamily="50" charset="-95"/>
              </a:rPr>
              <a:t> </a:t>
            </a:r>
            <a:r>
              <a:rPr lang="el-GR" sz="3200" dirty="0" err="1">
                <a:latin typeface="GFS Porson" panose="02000000000000000000" pitchFamily="50" charset="-95"/>
              </a:rPr>
              <a:t>αὖ</a:t>
            </a:r>
            <a:r>
              <a:rPr lang="el-GR" sz="3200" dirty="0">
                <a:latin typeface="GFS Porson" panose="02000000000000000000" pitchFamily="50" charset="-95"/>
              </a:rPr>
              <a:t> </a:t>
            </a:r>
            <a:r>
              <a:rPr lang="el-GR" sz="3200" dirty="0" err="1">
                <a:latin typeface="GFS Porson" panose="02000000000000000000" pitchFamily="50" charset="-95"/>
              </a:rPr>
              <a:t>ἐπαναβαίνει</a:t>
            </a:r>
            <a:r>
              <a:rPr lang="el-GR" sz="3200" dirty="0">
                <a:latin typeface="GFS Porson" panose="02000000000000000000" pitchFamily="50" charset="-95"/>
              </a:rPr>
              <a:t> </a:t>
            </a:r>
            <a:r>
              <a:rPr lang="el-GR" sz="3200" dirty="0" err="1">
                <a:latin typeface="GFS Porson" panose="02000000000000000000" pitchFamily="50" charset="-95"/>
              </a:rPr>
              <a:t>ἐπὶ</a:t>
            </a:r>
            <a:r>
              <a:rPr lang="el-GR" sz="3200" dirty="0">
                <a:latin typeface="GFS Porson" panose="02000000000000000000" pitchFamily="50" charset="-95"/>
              </a:rPr>
              <a:t> </a:t>
            </a:r>
            <a:r>
              <a:rPr lang="el-GR" sz="3200" dirty="0" err="1">
                <a:latin typeface="GFS Porson" panose="02000000000000000000" pitchFamily="50" charset="-95"/>
              </a:rPr>
              <a:t>τὴν</a:t>
            </a:r>
            <a:r>
              <a:rPr lang="el-GR" sz="3200" dirty="0">
                <a:latin typeface="GFS Porson" panose="02000000000000000000" pitchFamily="50" charset="-95"/>
              </a:rPr>
              <a:t> </a:t>
            </a:r>
            <a:r>
              <a:rPr lang="el-GR" sz="3200" dirty="0" err="1">
                <a:latin typeface="GFS Porson" panose="02000000000000000000" pitchFamily="50" charset="-95"/>
              </a:rPr>
              <a:t>τῶν</a:t>
            </a:r>
            <a:r>
              <a:rPr lang="el-GR" sz="3200" dirty="0">
                <a:latin typeface="GFS Porson" panose="02000000000000000000" pitchFamily="50" charset="-95"/>
              </a:rPr>
              <a:t> </a:t>
            </a:r>
            <a:r>
              <a:rPr lang="el-GR" sz="3200" dirty="0" err="1">
                <a:latin typeface="GFS Porson" panose="02000000000000000000" pitchFamily="50" charset="-95"/>
              </a:rPr>
              <a:t>ἐν</a:t>
            </a:r>
            <a:r>
              <a:rPr lang="el-GR" sz="3200" dirty="0">
                <a:latin typeface="GFS Porson" panose="02000000000000000000" pitchFamily="50" charset="-95"/>
              </a:rPr>
              <a:t> </a:t>
            </a:r>
            <a:r>
              <a:rPr lang="el-GR" sz="3200" dirty="0" err="1">
                <a:latin typeface="GFS Porson" panose="02000000000000000000" pitchFamily="50" charset="-95"/>
              </a:rPr>
              <a:t>ψυχῇ</a:t>
            </a:r>
            <a:endParaRPr lang="el-GR" sz="3200" dirty="0">
              <a:latin typeface="GFS Porson" panose="02000000000000000000" pitchFamily="50" charset="-95"/>
            </a:endParaRPr>
          </a:p>
          <a:p>
            <a:pPr marL="0" indent="0" algn="just">
              <a:buNone/>
            </a:pPr>
            <a:r>
              <a:rPr lang="el-GR" sz="3200" dirty="0" err="1">
                <a:latin typeface="GFS Porson" panose="02000000000000000000" pitchFamily="50" charset="-95"/>
              </a:rPr>
              <a:t>καλῶν</a:t>
            </a:r>
            <a:r>
              <a:rPr lang="el-GR" sz="3200" dirty="0">
                <a:latin typeface="GFS Porson" panose="02000000000000000000" pitchFamily="50" charset="-95"/>
              </a:rPr>
              <a:t> </a:t>
            </a:r>
            <a:r>
              <a:rPr lang="el-GR" sz="3200" dirty="0" err="1">
                <a:latin typeface="GFS Porson" panose="02000000000000000000" pitchFamily="50" charset="-95"/>
              </a:rPr>
              <a:t>αἰτίαν</a:t>
            </a:r>
            <a:r>
              <a:rPr lang="el-GR" sz="3200" dirty="0">
                <a:latin typeface="GFS Porson" panose="02000000000000000000" pitchFamily="50" charset="-95"/>
              </a:rPr>
              <a:t>, </a:t>
            </a:r>
            <a:r>
              <a:rPr lang="el-GR" sz="3200" dirty="0" err="1">
                <a:latin typeface="GFS Porson" panose="02000000000000000000" pitchFamily="50" charset="-95"/>
              </a:rPr>
              <a:t>καὶ</a:t>
            </a:r>
            <a:r>
              <a:rPr lang="el-GR" sz="3200" dirty="0">
                <a:latin typeface="GFS Porson" panose="02000000000000000000" pitchFamily="50" charset="-95"/>
              </a:rPr>
              <a:t> </a:t>
            </a:r>
            <a:r>
              <a:rPr lang="el-GR" sz="3200" dirty="0" err="1">
                <a:latin typeface="GFS Porson" panose="02000000000000000000" pitchFamily="50" charset="-95"/>
              </a:rPr>
              <a:t>εἴ</a:t>
            </a:r>
            <a:r>
              <a:rPr lang="el-GR" sz="3200" dirty="0">
                <a:latin typeface="GFS Porson" panose="02000000000000000000" pitchFamily="50" charset="-95"/>
              </a:rPr>
              <a:t> τι </a:t>
            </a:r>
            <a:r>
              <a:rPr lang="el-GR" sz="3200" dirty="0" err="1">
                <a:latin typeface="GFS Porson" panose="02000000000000000000" pitchFamily="50" charset="-95"/>
              </a:rPr>
              <a:t>πάλιν</a:t>
            </a:r>
            <a:r>
              <a:rPr lang="el-GR" sz="3200" dirty="0">
                <a:latin typeface="GFS Porson" panose="02000000000000000000" pitchFamily="50" charset="-95"/>
              </a:rPr>
              <a:t> </a:t>
            </a:r>
            <a:r>
              <a:rPr lang="el-GR" sz="3200" dirty="0" err="1">
                <a:latin typeface="GFS Porson" panose="02000000000000000000" pitchFamily="50" charset="-95"/>
              </a:rPr>
              <a:t>αὖ</a:t>
            </a:r>
            <a:r>
              <a:rPr lang="el-GR" sz="3200" dirty="0">
                <a:latin typeface="GFS Porson" panose="02000000000000000000" pitchFamily="50" charset="-95"/>
              </a:rPr>
              <a:t> </a:t>
            </a:r>
            <a:r>
              <a:rPr lang="el-GR" sz="3200" dirty="0" err="1">
                <a:latin typeface="GFS Porson" panose="02000000000000000000" pitchFamily="50" charset="-95"/>
              </a:rPr>
              <a:t>πρὸ</a:t>
            </a:r>
            <a:r>
              <a:rPr lang="el-GR" sz="3200" dirty="0">
                <a:latin typeface="GFS Porson" panose="02000000000000000000" pitchFamily="50" charset="-95"/>
              </a:rPr>
              <a:t> τούτου, </a:t>
            </a:r>
            <a:r>
              <a:rPr lang="el-GR" sz="3200" dirty="0" err="1">
                <a:latin typeface="GFS Porson" panose="02000000000000000000" pitchFamily="50" charset="-95"/>
              </a:rPr>
              <a:t>ἕως</a:t>
            </a:r>
            <a:r>
              <a:rPr lang="el-GR" sz="3200" dirty="0">
                <a:latin typeface="GFS Porson" panose="02000000000000000000" pitchFamily="50" charset="-95"/>
              </a:rPr>
              <a:t> </a:t>
            </a:r>
            <a:r>
              <a:rPr lang="el-GR" sz="3200" dirty="0" err="1">
                <a:latin typeface="GFS Porson" panose="02000000000000000000" pitchFamily="50" charset="-95"/>
              </a:rPr>
              <a:t>ἐπ</a:t>
            </a:r>
            <a:r>
              <a:rPr lang="el-GR" sz="3200" dirty="0">
                <a:latin typeface="GFS Porson" panose="02000000000000000000" pitchFamily="50" charset="-95"/>
              </a:rPr>
              <a:t>' </a:t>
            </a:r>
            <a:r>
              <a:rPr lang="el-GR" sz="3200" dirty="0" err="1">
                <a:latin typeface="GFS Porson" panose="02000000000000000000" pitchFamily="50" charset="-95"/>
              </a:rPr>
              <a:t>ἔσχα</a:t>
            </a:r>
            <a:r>
              <a:rPr lang="el-GR" sz="3200" dirty="0">
                <a:latin typeface="GFS Porson" panose="02000000000000000000" pitchFamily="50" charset="-95"/>
              </a:rPr>
              <a:t>-</a:t>
            </a:r>
          </a:p>
          <a:p>
            <a:pPr marL="0" indent="0" algn="just">
              <a:buNone/>
            </a:pPr>
            <a:r>
              <a:rPr lang="el-GR" sz="3200" dirty="0">
                <a:latin typeface="GFS Porson" panose="02000000000000000000" pitchFamily="50" charset="-95"/>
              </a:rPr>
              <a:t>τον </a:t>
            </a:r>
            <a:r>
              <a:rPr lang="el-GR" sz="3200" dirty="0" err="1">
                <a:latin typeface="GFS Porson" panose="02000000000000000000" pitchFamily="50" charset="-95"/>
              </a:rPr>
              <a:t>ἥκῃ</a:t>
            </a:r>
            <a:r>
              <a:rPr lang="el-GR" sz="3200" dirty="0">
                <a:latin typeface="GFS Porson" panose="02000000000000000000" pitchFamily="50" charset="-95"/>
              </a:rPr>
              <a:t> </a:t>
            </a:r>
            <a:r>
              <a:rPr lang="el-GR" sz="3200" dirty="0" err="1">
                <a:latin typeface="GFS Porson" panose="02000000000000000000" pitchFamily="50" charset="-95"/>
              </a:rPr>
              <a:t>τὸ</a:t>
            </a:r>
            <a:r>
              <a:rPr lang="el-GR" sz="3200" dirty="0">
                <a:latin typeface="GFS Porson" panose="02000000000000000000" pitchFamily="50" charset="-95"/>
              </a:rPr>
              <a:t> </a:t>
            </a:r>
            <a:r>
              <a:rPr lang="el-GR" sz="3200" dirty="0" err="1">
                <a:latin typeface="GFS Porson" panose="02000000000000000000" pitchFamily="50" charset="-95"/>
              </a:rPr>
              <a:t>πρῶτον</a:t>
            </a:r>
            <a:r>
              <a:rPr lang="el-GR" sz="3200" dirty="0">
                <a:latin typeface="GFS Porson" panose="02000000000000000000" pitchFamily="50" charset="-95"/>
              </a:rPr>
              <a:t>, ὃ παρ' </a:t>
            </a:r>
            <a:r>
              <a:rPr lang="el-GR" sz="3200" dirty="0" err="1">
                <a:latin typeface="GFS Porson" panose="02000000000000000000" pitchFamily="50" charset="-95"/>
              </a:rPr>
              <a:t>αὐτοῦ</a:t>
            </a:r>
            <a:r>
              <a:rPr lang="el-GR" sz="3200" dirty="0">
                <a:latin typeface="GFS Porson" panose="02000000000000000000" pitchFamily="50" charset="-95"/>
              </a:rPr>
              <a:t> καλόν. </a:t>
            </a:r>
            <a:endParaRPr lang="el-GR" sz="3200" dirty="0" smtClean="0">
              <a:latin typeface="GFS Porson" panose="02000000000000000000" pitchFamily="50" charset="-95"/>
            </a:endParaRPr>
          </a:p>
          <a:p>
            <a:pPr marL="0" indent="0">
              <a:buNone/>
            </a:pPr>
            <a:r>
              <a:rPr lang="el-GR" sz="3200" dirty="0"/>
              <a:t>Πλωτίνος</a:t>
            </a:r>
            <a:r>
              <a:rPr lang="el-GR" sz="4000" dirty="0">
                <a:latin typeface="GFS Porson" panose="02000000000000000000" pitchFamily="50" charset="-95"/>
              </a:rPr>
              <a:t>,</a:t>
            </a:r>
            <a:r>
              <a:rPr lang="el-GR" sz="3200" dirty="0"/>
              <a:t> </a:t>
            </a:r>
            <a:r>
              <a:rPr lang="el-GR" sz="3200" i="1" dirty="0" err="1"/>
              <a:t>Εννεάδες</a:t>
            </a:r>
            <a:r>
              <a:rPr lang="el-GR" sz="3200" dirty="0"/>
              <a:t> </a:t>
            </a:r>
            <a:r>
              <a:rPr lang="en-US" sz="3200" dirty="0"/>
              <a:t>V</a:t>
            </a:r>
            <a:r>
              <a:rPr lang="el-GR" sz="3200" dirty="0" smtClean="0"/>
              <a:t>.9.2.1-9</a:t>
            </a:r>
            <a:endParaRPr lang="el-GR" sz="3200" dirty="0">
              <a:latin typeface="GFS Porson" panose="02000000000000000000" pitchFamily="50" charset="-95"/>
            </a:endParaRPr>
          </a:p>
        </p:txBody>
      </p:sp>
    </p:spTree>
    <p:extLst>
      <p:ext uri="{BB962C8B-B14F-4D97-AF65-F5344CB8AC3E}">
        <p14:creationId xmlns:p14="http://schemas.microsoft.com/office/powerpoint/2010/main" val="788316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58262" y="0"/>
            <a:ext cx="10303550" cy="6858000"/>
          </a:xfrm>
        </p:spPr>
        <p:txBody>
          <a:bodyPr>
            <a:noAutofit/>
          </a:bodyPr>
          <a:lstStyle/>
          <a:p>
            <a:pPr algn="just"/>
            <a:r>
              <a:rPr lang="el-GR" sz="3200" dirty="0" smtClean="0"/>
              <a:t>Ποιος είναι, λοιπόν, αυτός ο τόπος; Και πώς θα μπορούσε να φτάσει κάποιος εκεί; Θα μπορούσε να φτάσει ο φύσει ερωτικός και πραγματικά φιλοσοφικά διατεθειμένος εξαρχής, μέσα στις ωδίνες του μεν  για το ωραίο, καθότι ερωτικός, χωρίς όμως να σταματάει στο «σωματικό κάλλος», αλλά φεύγοντας από εκεί «προς τα κάλλη της ψυχής», τις αρετές, «τις γνώσεις τις ασχολίες και τους νόμους» επανέρχεται στην αιτία των ωραίων που ενυπάρχουν στην ψυχή, και σε ό,τι τυχόν υπάρχει πριν από αυτό, ώσπου να φτάσει στο τελευταίο που είναι και το πρώτο, το ωραίο καθαυτό.   </a:t>
            </a:r>
            <a:r>
              <a:rPr lang="el-GR" sz="2400" dirty="0" err="1" smtClean="0"/>
              <a:t>Μτφρ</a:t>
            </a:r>
            <a:r>
              <a:rPr lang="el-GR" sz="2400" dirty="0" smtClean="0"/>
              <a:t>.: Φιλολογική Ομάδα Κάκτου</a:t>
            </a:r>
            <a:endParaRPr lang="el-GR" sz="2400" dirty="0"/>
          </a:p>
        </p:txBody>
      </p:sp>
    </p:spTree>
    <p:extLst>
      <p:ext uri="{BB962C8B-B14F-4D97-AF65-F5344CB8AC3E}">
        <p14:creationId xmlns:p14="http://schemas.microsoft.com/office/powerpoint/2010/main" val="2847670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02323" y="1494692"/>
            <a:ext cx="9047531" cy="4753707"/>
          </a:xfrm>
        </p:spPr>
        <p:txBody>
          <a:bodyPr/>
          <a:lstStyle/>
          <a:p>
            <a:pPr marL="0" indent="0">
              <a:buNone/>
            </a:pPr>
            <a:endParaRPr lang="en-US" dirty="0"/>
          </a:p>
          <a:p>
            <a:pPr marL="0" indent="0">
              <a:buNone/>
            </a:pPr>
            <a:r>
              <a:rPr lang="el-GR" sz="3200" dirty="0">
                <a:latin typeface="GFS Porson" panose="02000000000000000000" pitchFamily="50" charset="-95"/>
              </a:rPr>
              <a:t>Μέχρι </a:t>
            </a:r>
            <a:r>
              <a:rPr lang="el-GR" sz="3200" dirty="0" err="1">
                <a:latin typeface="GFS Porson" panose="02000000000000000000" pitchFamily="50" charset="-95"/>
              </a:rPr>
              <a:t>γὰρ</a:t>
            </a:r>
            <a:r>
              <a:rPr lang="el-GR" sz="3200" dirty="0">
                <a:latin typeface="GFS Porson" panose="02000000000000000000" pitchFamily="50" charset="-95"/>
              </a:rPr>
              <a:t> </a:t>
            </a:r>
            <a:r>
              <a:rPr lang="el-GR" sz="3200" dirty="0" err="1">
                <a:latin typeface="GFS Porson" panose="02000000000000000000" pitchFamily="50" charset="-95"/>
              </a:rPr>
              <a:t>τῆς</a:t>
            </a:r>
            <a:r>
              <a:rPr lang="el-GR" sz="3200" dirty="0">
                <a:latin typeface="GFS Porson" panose="02000000000000000000" pitchFamily="50" charset="-95"/>
              </a:rPr>
              <a:t> </a:t>
            </a:r>
            <a:r>
              <a:rPr lang="el-GR" sz="3200" dirty="0" err="1">
                <a:latin typeface="GFS Porson" panose="02000000000000000000" pitchFamily="50" charset="-95"/>
              </a:rPr>
              <a:t>ὁδοῦ</a:t>
            </a:r>
            <a:r>
              <a:rPr lang="el-GR" sz="3200" dirty="0">
                <a:latin typeface="GFS Porson" panose="02000000000000000000" pitchFamily="50" charset="-95"/>
              </a:rPr>
              <a:t> </a:t>
            </a:r>
            <a:r>
              <a:rPr lang="el-GR" sz="3200" dirty="0" err="1">
                <a:latin typeface="GFS Porson" panose="02000000000000000000" pitchFamily="50" charset="-95"/>
              </a:rPr>
              <a:t>καὶ</a:t>
            </a:r>
            <a:r>
              <a:rPr lang="el-GR" sz="3200" dirty="0">
                <a:latin typeface="GFS Porson" panose="02000000000000000000" pitchFamily="50" charset="-95"/>
              </a:rPr>
              <a:t> </a:t>
            </a:r>
            <a:r>
              <a:rPr lang="el-GR" sz="3200" dirty="0" err="1">
                <a:latin typeface="GFS Porson" panose="02000000000000000000" pitchFamily="50" charset="-95"/>
              </a:rPr>
              <a:t>τῆς</a:t>
            </a:r>
            <a:r>
              <a:rPr lang="el-GR" sz="3200" dirty="0">
                <a:latin typeface="GFS Porson" panose="02000000000000000000" pitchFamily="50" charset="-95"/>
              </a:rPr>
              <a:t> πορείας ἡ </a:t>
            </a:r>
            <a:r>
              <a:rPr lang="el-GR" sz="3200" dirty="0" err="1">
                <a:latin typeface="GFS Porson" panose="02000000000000000000" pitchFamily="50" charset="-95"/>
              </a:rPr>
              <a:t>δίδαξις</a:t>
            </a:r>
            <a:r>
              <a:rPr lang="el-GR" sz="3200" dirty="0">
                <a:latin typeface="GFS Porson" panose="02000000000000000000" pitchFamily="50" charset="-95"/>
              </a:rPr>
              <a:t>, ἡ </a:t>
            </a:r>
            <a:r>
              <a:rPr lang="el-GR" sz="3200" dirty="0" err="1" smtClean="0">
                <a:latin typeface="GFS Porson" panose="02000000000000000000" pitchFamily="50" charset="-95"/>
              </a:rPr>
              <a:t>δὲ</a:t>
            </a:r>
            <a:r>
              <a:rPr lang="el-GR" sz="3200" dirty="0" smtClean="0">
                <a:latin typeface="GFS Porson" panose="02000000000000000000" pitchFamily="50" charset="-95"/>
              </a:rPr>
              <a:t> θέα </a:t>
            </a:r>
            <a:r>
              <a:rPr lang="el-GR" sz="3200" dirty="0" err="1">
                <a:latin typeface="GFS Porson" panose="02000000000000000000" pitchFamily="50" charset="-95"/>
              </a:rPr>
              <a:t>αὐτοῦ</a:t>
            </a:r>
            <a:r>
              <a:rPr lang="el-GR" sz="3200" dirty="0">
                <a:latin typeface="GFS Porson" panose="02000000000000000000" pitchFamily="50" charset="-95"/>
              </a:rPr>
              <a:t> </a:t>
            </a:r>
            <a:r>
              <a:rPr lang="el-GR" sz="3200" dirty="0" err="1">
                <a:latin typeface="GFS Porson" panose="02000000000000000000" pitchFamily="50" charset="-95"/>
              </a:rPr>
              <a:t>ἔργον</a:t>
            </a:r>
            <a:r>
              <a:rPr lang="el-GR" sz="3200" dirty="0">
                <a:latin typeface="GFS Porson" panose="02000000000000000000" pitchFamily="50" charset="-95"/>
              </a:rPr>
              <a:t> </a:t>
            </a:r>
            <a:r>
              <a:rPr lang="el-GR" sz="3200" dirty="0" err="1">
                <a:latin typeface="GFS Porson" panose="02000000000000000000" pitchFamily="50" charset="-95"/>
              </a:rPr>
              <a:t>ἤδη</a:t>
            </a:r>
            <a:r>
              <a:rPr lang="el-GR" sz="3200" dirty="0">
                <a:latin typeface="GFS Porson" panose="02000000000000000000" pitchFamily="50" charset="-95"/>
              </a:rPr>
              <a:t> </a:t>
            </a:r>
            <a:r>
              <a:rPr lang="el-GR" sz="3200" dirty="0" err="1">
                <a:latin typeface="GFS Porson" panose="02000000000000000000" pitchFamily="50" charset="-95"/>
              </a:rPr>
              <a:t>τοῦ</a:t>
            </a:r>
            <a:r>
              <a:rPr lang="el-GR" sz="3200" dirty="0">
                <a:latin typeface="GFS Porson" panose="02000000000000000000" pitchFamily="50" charset="-95"/>
              </a:rPr>
              <a:t> </a:t>
            </a:r>
            <a:r>
              <a:rPr lang="el-GR" sz="3200" dirty="0" err="1">
                <a:latin typeface="GFS Porson" panose="02000000000000000000" pitchFamily="50" charset="-95"/>
              </a:rPr>
              <a:t>ἰδεῖν</a:t>
            </a:r>
            <a:r>
              <a:rPr lang="el-GR" sz="3200" dirty="0">
                <a:latin typeface="GFS Porson" panose="02000000000000000000" pitchFamily="50" charset="-95"/>
              </a:rPr>
              <a:t> </a:t>
            </a:r>
            <a:r>
              <a:rPr lang="el-GR" sz="3200" dirty="0" err="1">
                <a:latin typeface="GFS Porson" panose="02000000000000000000" pitchFamily="50" charset="-95"/>
              </a:rPr>
              <a:t>βεβουλημένου</a:t>
            </a:r>
            <a:r>
              <a:rPr lang="el-GR" sz="3200" dirty="0">
                <a:latin typeface="GFS Porson" panose="02000000000000000000" pitchFamily="50" charset="-95"/>
              </a:rPr>
              <a:t>. </a:t>
            </a:r>
            <a:endParaRPr lang="el-GR" sz="3200" dirty="0" smtClean="0">
              <a:latin typeface="GFS Porson" panose="02000000000000000000" pitchFamily="50" charset="-95"/>
            </a:endParaRPr>
          </a:p>
          <a:p>
            <a:pPr marL="0" indent="0" algn="r">
              <a:buNone/>
            </a:pPr>
            <a:r>
              <a:rPr lang="el-GR" dirty="0" smtClean="0"/>
              <a:t>Πλωτίνος, </a:t>
            </a:r>
            <a:r>
              <a:rPr lang="el-GR" i="1" dirty="0" err="1" smtClean="0"/>
              <a:t>Εννεάδες</a:t>
            </a:r>
            <a:r>
              <a:rPr lang="el-GR" dirty="0" smtClean="0"/>
              <a:t> </a:t>
            </a:r>
            <a:r>
              <a:rPr lang="en-US" dirty="0" smtClean="0"/>
              <a:t>VI 9,4,15</a:t>
            </a:r>
            <a:r>
              <a:rPr lang="el-GR" dirty="0" smtClean="0"/>
              <a:t>-16.</a:t>
            </a:r>
          </a:p>
          <a:p>
            <a:pPr marL="0" indent="0" algn="r">
              <a:buNone/>
            </a:pPr>
            <a:endParaRPr lang="en-US" dirty="0" smtClean="0"/>
          </a:p>
          <a:p>
            <a:pPr marL="0" indent="0" algn="just">
              <a:buNone/>
            </a:pPr>
            <a:r>
              <a:rPr lang="el-GR" dirty="0" smtClean="0"/>
              <a:t>[Η διδασκαλία μέχρι το δρόμο μπορεί να σου δείξει, από εκεί και πέρα πρέπει να θέλει ο ίδιος ο διδασκόμενος να φθάσει στο τέρμα (να δει το Εν).]</a:t>
            </a:r>
          </a:p>
          <a:p>
            <a:pPr marL="0" indent="0" algn="just">
              <a:buNone/>
            </a:pPr>
            <a:endParaRPr lang="el-GR" dirty="0"/>
          </a:p>
          <a:p>
            <a:pPr marL="0" indent="0" algn="just">
              <a:buNone/>
            </a:pPr>
            <a:r>
              <a:rPr lang="en-US" dirty="0">
                <a:hlinkClick r:id="rId2"/>
              </a:rPr>
              <a:t>https://phdtheses.ekt.gr/eadd/handle/10442/45975</a:t>
            </a:r>
            <a:endParaRPr lang="el-GR" dirty="0"/>
          </a:p>
        </p:txBody>
      </p:sp>
    </p:spTree>
    <p:extLst>
      <p:ext uri="{BB962C8B-B14F-4D97-AF65-F5344CB8AC3E}">
        <p14:creationId xmlns:p14="http://schemas.microsoft.com/office/powerpoint/2010/main" val="86006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ΠΛΟΥΤΑΡΧΟΣ (45-120)</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Παράγοντες Παιδείας</a:t>
            </a:r>
          </a:p>
          <a:p>
            <a:r>
              <a:rPr lang="el-GR" dirty="0" smtClean="0"/>
              <a:t>Φύση  ( Η φύση χωρίς μάθηση είναι τυφλή).</a:t>
            </a:r>
          </a:p>
          <a:p>
            <a:r>
              <a:rPr lang="el-GR" dirty="0" smtClean="0"/>
              <a:t>Λόγος  (αποκτάται με τη μάθηση, την άσκηση, τη συνήθεια)</a:t>
            </a:r>
          </a:p>
          <a:p>
            <a:r>
              <a:rPr lang="el-GR" dirty="0" smtClean="0"/>
              <a:t>Αρετή   (τελικός στόχος).</a:t>
            </a:r>
          </a:p>
          <a:p>
            <a:endParaRPr lang="el-GR" dirty="0"/>
          </a:p>
          <a:p>
            <a:r>
              <a:rPr lang="el-GR" dirty="0" smtClean="0"/>
              <a:t>Παράδειγμα από τη γεωργία.</a:t>
            </a:r>
          </a:p>
          <a:p>
            <a:r>
              <a:rPr lang="el-GR" dirty="0" smtClean="0"/>
              <a:t>Γη εύφορη-   φύση</a:t>
            </a:r>
          </a:p>
          <a:p>
            <a:r>
              <a:rPr lang="el-GR" dirty="0" smtClean="0"/>
              <a:t>Γεωργός έμπειρος- παιδαγωγός</a:t>
            </a:r>
          </a:p>
          <a:p>
            <a:r>
              <a:rPr lang="el-GR" dirty="0" smtClean="0"/>
              <a:t>Σπόρος καλός- οι υποθήκες τω λόγων, η γνωστική ύλη.</a:t>
            </a:r>
          </a:p>
          <a:p>
            <a:r>
              <a:rPr lang="el-GR" dirty="0" smtClean="0"/>
              <a:t>[Προϋποθέσεις καλής σοδειάς.]</a:t>
            </a:r>
          </a:p>
          <a:p>
            <a:endParaRPr lang="el-GR" dirty="0"/>
          </a:p>
        </p:txBody>
      </p:sp>
    </p:spTree>
    <p:extLst>
      <p:ext uri="{BB962C8B-B14F-4D97-AF65-F5344CB8AC3E}">
        <p14:creationId xmlns:p14="http://schemas.microsoft.com/office/powerpoint/2010/main" val="20858646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2115</TotalTime>
  <Words>988</Words>
  <Application>Microsoft Office PowerPoint</Application>
  <PresentationFormat>Ευρεία οθόνη</PresentationFormat>
  <Paragraphs>123</Paragraphs>
  <Slides>18</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18</vt:i4>
      </vt:variant>
    </vt:vector>
  </HeadingPairs>
  <TitlesOfParts>
    <vt:vector size="25" baseType="lpstr">
      <vt:lpstr>Alfios</vt:lpstr>
      <vt:lpstr>Arial</vt:lpstr>
      <vt:lpstr>Century Gothic</vt:lpstr>
      <vt:lpstr>GFS Porson</vt:lpstr>
      <vt:lpstr>Wingdings</vt:lpstr>
      <vt:lpstr>Wingdings 3</vt:lpstr>
      <vt:lpstr>Ιόν</vt:lpstr>
      <vt:lpstr>          ΦΙΛΟΣΟΦΙΑ ΤΗΣ ΠΑΙΔΕΙΑΣ  ΠΙΣ Β’ Εξάμηνο  </vt:lpstr>
      <vt:lpstr>ΘΕΩΡΙΑ ΚΑΙ ΦΙΛΟΣΟΦΙΑ ΤΗΣ ΠΑΙΔΕΙΑΣ Γεώργιος Χ. Κουμάκης</vt:lpstr>
      <vt:lpstr>ΠΛΩΤΙΝΟΣ- ΠΛΟΥΤΑΡΧΟΣ- ΣΤΩΙΚΟΙ</vt:lpstr>
      <vt:lpstr>Άρθρα για τον Πλωτίνο Λ.Ε.Πλατυπόδης</vt:lpstr>
      <vt:lpstr>Παρουσίαση του PowerPoint</vt:lpstr>
      <vt:lpstr>Παρουσίαση του PowerPoint</vt:lpstr>
      <vt:lpstr>Παρουσίαση του PowerPoint</vt:lpstr>
      <vt:lpstr>Παρουσίαση του PowerPoint</vt:lpstr>
      <vt:lpstr>ΠΛΟΥΤΑΡΧΟΣ (45-120)</vt:lpstr>
      <vt:lpstr>Παρουσίαση του PowerPoint</vt:lpstr>
      <vt:lpstr>Πλούταρχος, Περὶ Παίδων Ἀγωγῆς</vt:lpstr>
      <vt:lpstr>Η Παιδεία στη Στωική Φιλοσοφία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Ερωτήσεις</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ΦΙΛΟΣΟΦΙΑ ΤΗΣ ΠΑΙΔΕΙΑΣ ΠΙΣ, Β’ Εξάμηνο 2019-2020</dc:title>
  <dc:creator>Λαμπρινός Πλατυπόδης</dc:creator>
  <cp:lastModifiedBy>Λογαριασμός Microsoft</cp:lastModifiedBy>
  <cp:revision>77</cp:revision>
  <dcterms:created xsi:type="dcterms:W3CDTF">2020-03-20T09:33:46Z</dcterms:created>
  <dcterms:modified xsi:type="dcterms:W3CDTF">2025-05-14T08:47:42Z</dcterms:modified>
</cp:coreProperties>
</file>